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9.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0.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1.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2.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13.xml" ContentType="application/vnd.openxmlformats-officedocument.theme+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14.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15.xml" ContentType="application/vnd.openxmlformats-officedocument.theme+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theme/theme16.xml" ContentType="application/vnd.openxmlformats-officedocument.theme+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theme/theme17.xml" ContentType="application/vnd.openxmlformats-officedocument.theme+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theme/theme18.xml" ContentType="application/vnd.openxmlformats-officedocument.theme+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ppt/notesSlides/notesSlide6.xml" ContentType="application/vnd.openxmlformats-officedocument.presentationml.notesSlide+xml"/>
  <Override PartName="/ppt/theme/themeOverride6.xml" ContentType="application/vnd.openxmlformats-officedocument.themeOverride+xml"/>
  <Override PartName="/ppt/notesSlides/notesSlide7.xml" ContentType="application/vnd.openxmlformats-officedocument.presentationml.notesSlide+xml"/>
  <Override PartName="/ppt/theme/themeOverride7.xml" ContentType="application/vnd.openxmlformats-officedocument.themeOverride+xml"/>
  <Override PartName="/ppt/notesSlides/notesSlide8.xml" ContentType="application/vnd.openxmlformats-officedocument.presentationml.notesSlide+xml"/>
  <Override PartName="/ppt/theme/themeOverride8.xml" ContentType="application/vnd.openxmlformats-officedocument.themeOverride+xml"/>
  <Override PartName="/ppt/notesSlides/notesSlide9.xml" ContentType="application/vnd.openxmlformats-officedocument.presentationml.notesSlide+xml"/>
  <Override PartName="/ppt/theme/themeOverride9.xml" ContentType="application/vnd.openxmlformats-officedocument.themeOverride+xml"/>
  <Override PartName="/ppt/notesSlides/notesSlide10.xml" ContentType="application/vnd.openxmlformats-officedocument.presentationml.notesSlide+xml"/>
  <Override PartName="/ppt/theme/themeOverride10.xml" ContentType="application/vnd.openxmlformats-officedocument.themeOverride+xml"/>
  <Override PartName="/ppt/notesSlides/notesSlide11.xml" ContentType="application/vnd.openxmlformats-officedocument.presentationml.notesSlide+xml"/>
  <Override PartName="/ppt/theme/themeOverride11.xml" ContentType="application/vnd.openxmlformats-officedocument.themeOverride+xml"/>
  <Override PartName="/ppt/notesSlides/notesSlide12.xml" ContentType="application/vnd.openxmlformats-officedocument.presentationml.notesSlide+xml"/>
  <Override PartName="/ppt/theme/themeOverride12.xml" ContentType="application/vnd.openxmlformats-officedocument.themeOverride+xml"/>
  <Override PartName="/ppt/notesSlides/notesSlide13.xml" ContentType="application/vnd.openxmlformats-officedocument.presentationml.notesSlide+xml"/>
  <Override PartName="/ppt/theme/themeOverride13.xml" ContentType="application/vnd.openxmlformats-officedocument.themeOverride+xml"/>
  <Override PartName="/ppt/notesSlides/notesSlide14.xml" ContentType="application/vnd.openxmlformats-officedocument.presentationml.notesSlide+xml"/>
  <Override PartName="/ppt/theme/themeOverride14.xml" ContentType="application/vnd.openxmlformats-officedocument.themeOverride+xml"/>
  <Override PartName="/ppt/notesSlides/notesSlide15.xml" ContentType="application/vnd.openxmlformats-officedocument.presentationml.notesSlide+xml"/>
  <Override PartName="/ppt/theme/themeOverride15.xml" ContentType="application/vnd.openxmlformats-officedocument.themeOverride+xml"/>
  <Override PartName="/ppt/notesSlides/notesSlide16.xml" ContentType="application/vnd.openxmlformats-officedocument.presentationml.notesSlide+xml"/>
  <Override PartName="/ppt/theme/themeOverride16.xml" ContentType="application/vnd.openxmlformats-officedocument.themeOverride+xml"/>
  <Override PartName="/ppt/notesSlides/notesSlide17.xml" ContentType="application/vnd.openxmlformats-officedocument.presentationml.notesSlide+xml"/>
  <Override PartName="/ppt/theme/themeOverride17.xml" ContentType="application/vnd.openxmlformats-officedocument.themeOverride+xml"/>
  <Override PartName="/ppt/notesSlides/notesSlide18.xml" ContentType="application/vnd.openxmlformats-officedocument.presentationml.notesSlide+xml"/>
  <Override PartName="/ppt/theme/themeOverride18.xml" ContentType="application/vnd.openxmlformats-officedocument.themeOverride+xml"/>
  <Override PartName="/ppt/notesSlides/notesSlide19.xml" ContentType="application/vnd.openxmlformats-officedocument.presentationml.notesSlide+xml"/>
  <Override PartName="/ppt/theme/themeOverride19.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1"/>
    <p:sldMasterId id="2147483716" r:id="rId2"/>
    <p:sldMasterId id="2147483723" r:id="rId3"/>
    <p:sldMasterId id="2147483758" r:id="rId4"/>
    <p:sldMasterId id="2147483805" r:id="rId5"/>
    <p:sldMasterId id="2147483813" r:id="rId6"/>
    <p:sldMasterId id="2147483885" r:id="rId7"/>
    <p:sldMasterId id="2147483958" r:id="rId8"/>
    <p:sldMasterId id="2147484035" r:id="rId9"/>
    <p:sldMasterId id="2147484044" r:id="rId10"/>
    <p:sldMasterId id="2147484356" r:id="rId11"/>
    <p:sldMasterId id="2147484816" r:id="rId12"/>
    <p:sldMasterId id="2147484894" r:id="rId13"/>
    <p:sldMasterId id="2147486003" r:id="rId14"/>
    <p:sldMasterId id="2147486081" r:id="rId15"/>
    <p:sldMasterId id="2147486804" r:id="rId16"/>
    <p:sldMasterId id="2147487744" r:id="rId17"/>
    <p:sldMasterId id="2147487822" r:id="rId18"/>
    <p:sldMasterId id="2147491914" r:id="rId19"/>
  </p:sldMasterIdLst>
  <p:notesMasterIdLst>
    <p:notesMasterId r:id="rId80"/>
  </p:notesMasterIdLst>
  <p:sldIdLst>
    <p:sldId id="457" r:id="rId20"/>
    <p:sldId id="524" r:id="rId21"/>
    <p:sldId id="295" r:id="rId22"/>
    <p:sldId id="960" r:id="rId23"/>
    <p:sldId id="832" r:id="rId24"/>
    <p:sldId id="834" r:id="rId25"/>
    <p:sldId id="995" r:id="rId26"/>
    <p:sldId id="996" r:id="rId27"/>
    <p:sldId id="997" r:id="rId28"/>
    <p:sldId id="974" r:id="rId29"/>
    <p:sldId id="998" r:id="rId30"/>
    <p:sldId id="1000" r:id="rId31"/>
    <p:sldId id="1001" r:id="rId32"/>
    <p:sldId id="975" r:id="rId33"/>
    <p:sldId id="1003" r:id="rId34"/>
    <p:sldId id="976" r:id="rId35"/>
    <p:sldId id="977" r:id="rId36"/>
    <p:sldId id="1004" r:id="rId37"/>
    <p:sldId id="978" r:id="rId38"/>
    <p:sldId id="1005" r:id="rId39"/>
    <p:sldId id="1006" r:id="rId40"/>
    <p:sldId id="1007" r:id="rId41"/>
    <p:sldId id="1008" r:id="rId42"/>
    <p:sldId id="1009" r:id="rId43"/>
    <p:sldId id="1010" r:id="rId44"/>
    <p:sldId id="1011" r:id="rId45"/>
    <p:sldId id="1012" r:id="rId46"/>
    <p:sldId id="1013" r:id="rId47"/>
    <p:sldId id="1014" r:id="rId48"/>
    <p:sldId id="1015" r:id="rId49"/>
    <p:sldId id="1016" r:id="rId50"/>
    <p:sldId id="1017" r:id="rId51"/>
    <p:sldId id="1018" r:id="rId52"/>
    <p:sldId id="1019" r:id="rId53"/>
    <p:sldId id="1020" r:id="rId54"/>
    <p:sldId id="1021" r:id="rId55"/>
    <p:sldId id="1022" r:id="rId56"/>
    <p:sldId id="1023" r:id="rId57"/>
    <p:sldId id="1030" r:id="rId58"/>
    <p:sldId id="1024" r:id="rId59"/>
    <p:sldId id="1025" r:id="rId60"/>
    <p:sldId id="1031" r:id="rId61"/>
    <p:sldId id="1026" r:id="rId62"/>
    <p:sldId id="1027" r:id="rId63"/>
    <p:sldId id="1028" r:id="rId64"/>
    <p:sldId id="1039" r:id="rId65"/>
    <p:sldId id="1029" r:id="rId66"/>
    <p:sldId id="1032" r:id="rId67"/>
    <p:sldId id="1033" r:id="rId68"/>
    <p:sldId id="1035" r:id="rId69"/>
    <p:sldId id="1034" r:id="rId70"/>
    <p:sldId id="1036" r:id="rId71"/>
    <p:sldId id="1040" r:id="rId72"/>
    <p:sldId id="1037" r:id="rId73"/>
    <p:sldId id="961" r:id="rId74"/>
    <p:sldId id="962" r:id="rId75"/>
    <p:sldId id="963" r:id="rId76"/>
    <p:sldId id="965" r:id="rId77"/>
    <p:sldId id="964" r:id="rId78"/>
    <p:sldId id="967" r:id="rId79"/>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889" autoAdjust="0"/>
  </p:normalViewPr>
  <p:slideViewPr>
    <p:cSldViewPr>
      <p:cViewPr varScale="1">
        <p:scale>
          <a:sx n="83" d="100"/>
          <a:sy n="83" d="100"/>
        </p:scale>
        <p:origin x="-1584" y="-84"/>
      </p:cViewPr>
      <p:guideLst>
        <p:guide orient="horz" pos="2035"/>
        <p:guide pos="2811"/>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7.xml"/><Relationship Id="rId39" Type="http://schemas.openxmlformats.org/officeDocument/2006/relationships/slide" Target="slides/slide20.xml"/><Relationship Id="rId21" Type="http://schemas.openxmlformats.org/officeDocument/2006/relationships/slide" Target="slides/slide2.xml"/><Relationship Id="rId34" Type="http://schemas.openxmlformats.org/officeDocument/2006/relationships/slide" Target="slides/slide15.xml"/><Relationship Id="rId42" Type="http://schemas.openxmlformats.org/officeDocument/2006/relationships/slide" Target="slides/slide23.xml"/><Relationship Id="rId47" Type="http://schemas.openxmlformats.org/officeDocument/2006/relationships/slide" Target="slides/slide28.xml"/><Relationship Id="rId50" Type="http://schemas.openxmlformats.org/officeDocument/2006/relationships/slide" Target="slides/slide31.xml"/><Relationship Id="rId55" Type="http://schemas.openxmlformats.org/officeDocument/2006/relationships/slide" Target="slides/slide36.xml"/><Relationship Id="rId63" Type="http://schemas.openxmlformats.org/officeDocument/2006/relationships/slide" Target="slides/slide44.xml"/><Relationship Id="rId68" Type="http://schemas.openxmlformats.org/officeDocument/2006/relationships/slide" Target="slides/slide49.xml"/><Relationship Id="rId76" Type="http://schemas.openxmlformats.org/officeDocument/2006/relationships/slide" Target="slides/slide57.xml"/><Relationship Id="rId84"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52.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0.xml"/><Relationship Id="rId11" Type="http://schemas.openxmlformats.org/officeDocument/2006/relationships/slideMaster" Target="slideMasters/slideMaster11.xml"/><Relationship Id="rId24" Type="http://schemas.openxmlformats.org/officeDocument/2006/relationships/slide" Target="slides/slide5.xml"/><Relationship Id="rId32" Type="http://schemas.openxmlformats.org/officeDocument/2006/relationships/slide" Target="slides/slide13.xml"/><Relationship Id="rId37" Type="http://schemas.openxmlformats.org/officeDocument/2006/relationships/slide" Target="slides/slide18.xml"/><Relationship Id="rId40" Type="http://schemas.openxmlformats.org/officeDocument/2006/relationships/slide" Target="slides/slide21.xml"/><Relationship Id="rId45" Type="http://schemas.openxmlformats.org/officeDocument/2006/relationships/slide" Target="slides/slide26.xml"/><Relationship Id="rId53" Type="http://schemas.openxmlformats.org/officeDocument/2006/relationships/slide" Target="slides/slide34.xml"/><Relationship Id="rId58" Type="http://schemas.openxmlformats.org/officeDocument/2006/relationships/slide" Target="slides/slide39.xml"/><Relationship Id="rId66" Type="http://schemas.openxmlformats.org/officeDocument/2006/relationships/slide" Target="slides/slide47.xml"/><Relationship Id="rId74" Type="http://schemas.openxmlformats.org/officeDocument/2006/relationships/slide" Target="slides/slide55.xml"/><Relationship Id="rId79" Type="http://schemas.openxmlformats.org/officeDocument/2006/relationships/slide" Target="slides/slide60.xml"/><Relationship Id="rId5" Type="http://schemas.openxmlformats.org/officeDocument/2006/relationships/slideMaster" Target="slideMasters/slideMaster5.xml"/><Relationship Id="rId61" Type="http://schemas.openxmlformats.org/officeDocument/2006/relationships/slide" Target="slides/slide42.xml"/><Relationship Id="rId82"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12.xml"/><Relationship Id="rId44" Type="http://schemas.openxmlformats.org/officeDocument/2006/relationships/slide" Target="slides/slide25.xml"/><Relationship Id="rId52" Type="http://schemas.openxmlformats.org/officeDocument/2006/relationships/slide" Target="slides/slide33.xml"/><Relationship Id="rId60" Type="http://schemas.openxmlformats.org/officeDocument/2006/relationships/slide" Target="slides/slide41.xml"/><Relationship Id="rId65" Type="http://schemas.openxmlformats.org/officeDocument/2006/relationships/slide" Target="slides/slide46.xml"/><Relationship Id="rId73" Type="http://schemas.openxmlformats.org/officeDocument/2006/relationships/slide" Target="slides/slide54.xml"/><Relationship Id="rId78" Type="http://schemas.openxmlformats.org/officeDocument/2006/relationships/slide" Target="slides/slide59.xml"/><Relationship Id="rId8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slide" Target="slides/slide16.xml"/><Relationship Id="rId43" Type="http://schemas.openxmlformats.org/officeDocument/2006/relationships/slide" Target="slides/slide24.xml"/><Relationship Id="rId48" Type="http://schemas.openxmlformats.org/officeDocument/2006/relationships/slide" Target="slides/slide29.xml"/><Relationship Id="rId56" Type="http://schemas.openxmlformats.org/officeDocument/2006/relationships/slide" Target="slides/slide37.xml"/><Relationship Id="rId64" Type="http://schemas.openxmlformats.org/officeDocument/2006/relationships/slide" Target="slides/slide45.xml"/><Relationship Id="rId69" Type="http://schemas.openxmlformats.org/officeDocument/2006/relationships/slide" Target="slides/slide50.xml"/><Relationship Id="rId77" Type="http://schemas.openxmlformats.org/officeDocument/2006/relationships/slide" Target="slides/slide58.xml"/><Relationship Id="rId8" Type="http://schemas.openxmlformats.org/officeDocument/2006/relationships/slideMaster" Target="slideMasters/slideMaster8.xml"/><Relationship Id="rId51" Type="http://schemas.openxmlformats.org/officeDocument/2006/relationships/slide" Target="slides/slide32.xml"/><Relationship Id="rId72" Type="http://schemas.openxmlformats.org/officeDocument/2006/relationships/slide" Target="slides/slide53.xml"/><Relationship Id="rId80"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slide" Target="slides/slide19.xml"/><Relationship Id="rId46" Type="http://schemas.openxmlformats.org/officeDocument/2006/relationships/slide" Target="slides/slide27.xml"/><Relationship Id="rId59" Type="http://schemas.openxmlformats.org/officeDocument/2006/relationships/slide" Target="slides/slide40.xml"/><Relationship Id="rId67" Type="http://schemas.openxmlformats.org/officeDocument/2006/relationships/slide" Target="slides/slide48.xml"/><Relationship Id="rId20" Type="http://schemas.openxmlformats.org/officeDocument/2006/relationships/slide" Target="slides/slide1.xml"/><Relationship Id="rId41" Type="http://schemas.openxmlformats.org/officeDocument/2006/relationships/slide" Target="slides/slide22.xml"/><Relationship Id="rId54" Type="http://schemas.openxmlformats.org/officeDocument/2006/relationships/slide" Target="slides/slide35.xml"/><Relationship Id="rId62" Type="http://schemas.openxmlformats.org/officeDocument/2006/relationships/slide" Target="slides/slide43.xml"/><Relationship Id="rId70" Type="http://schemas.openxmlformats.org/officeDocument/2006/relationships/slide" Target="slides/slide51.xml"/><Relationship Id="rId75" Type="http://schemas.openxmlformats.org/officeDocument/2006/relationships/slide" Target="slides/slide56.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slide" Target="slides/slide17.xml"/><Relationship Id="rId49" Type="http://schemas.openxmlformats.org/officeDocument/2006/relationships/slide" Target="slides/slide30.xml"/><Relationship Id="rId57"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482" name="页眉占位符 1"/>
          <p:cNvSpPr>
            <a:spLocks noGrp="1" noChangeArrowheads="1"/>
          </p:cNvSpPr>
          <p:nvPr>
            <p:ph type="hdr" sz="quarter" idx="4294967295"/>
          </p:nvPr>
        </p:nvSpPr>
        <p:spPr bwMode="auto">
          <a:xfrm>
            <a:off x="0" y="0"/>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ea typeface="PMingLiU" pitchFamily="18" charset="-120"/>
              </a:defRPr>
            </a:lvl1pPr>
          </a:lstStyle>
          <a:p>
            <a:pPr>
              <a:defRPr/>
            </a:pPr>
            <a:endParaRPr lang="zh-CN" altLang="zh-CN"/>
          </a:p>
        </p:txBody>
      </p:sp>
      <p:sp>
        <p:nvSpPr>
          <p:cNvPr id="20483" name="日期占位符 2"/>
          <p:cNvSpPr>
            <a:spLocks noGrp="1" noChangeArrowheads="1"/>
          </p:cNvSpPr>
          <p:nvPr>
            <p:ph type="dt" idx="1"/>
          </p:nvPr>
        </p:nvSpPr>
        <p:spPr bwMode="auto">
          <a:xfrm>
            <a:off x="3883025" y="0"/>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a:lvl1pPr>
          </a:lstStyle>
          <a:p>
            <a:pPr>
              <a:defRPr/>
            </a:pPr>
            <a:fld id="{7ECC3B8C-1C88-471D-92ED-69A0C4067B22}" type="datetime1">
              <a:rPr lang="zh-CN" altLang="en-US"/>
              <a:pPr>
                <a:defRPr/>
              </a:pPr>
              <a:t>2014/6/6</a:t>
            </a:fld>
            <a:endParaRPr lang="en-US" sz="1200">
              <a:ea typeface="PMingLiU" pitchFamily="18" charset="-120"/>
            </a:endParaRPr>
          </a:p>
        </p:txBody>
      </p:sp>
      <p:sp>
        <p:nvSpPr>
          <p:cNvPr id="80900" name="幻灯片图像占位符 3"/>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80901"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a:spcBef>
                <a:spcPct val="30000"/>
              </a:spcBef>
              <a:buFontTx/>
              <a:buNone/>
            </a:pPr>
            <a:r>
              <a:rPr lang="zh-CN" altLang="en-US" sz="1200"/>
              <a:t>单击此处编辑母版文本样式</a:t>
            </a:r>
          </a:p>
          <a:p>
            <a:pPr defTabSz="0">
              <a:spcBef>
                <a:spcPct val="30000"/>
              </a:spcBef>
              <a:buFontTx/>
              <a:buNone/>
            </a:pPr>
            <a:r>
              <a:rPr lang="zh-CN" altLang="en-US" sz="1200"/>
              <a:t>第二级</a:t>
            </a:r>
          </a:p>
          <a:p>
            <a:pPr defTabSz="0">
              <a:spcBef>
                <a:spcPct val="30000"/>
              </a:spcBef>
              <a:buFontTx/>
              <a:buNone/>
            </a:pPr>
            <a:r>
              <a:rPr lang="zh-CN" altLang="en-US" sz="1200"/>
              <a:t>第三级</a:t>
            </a:r>
          </a:p>
          <a:p>
            <a:pPr defTabSz="0">
              <a:spcBef>
                <a:spcPct val="30000"/>
              </a:spcBef>
              <a:buFontTx/>
              <a:buNone/>
            </a:pPr>
            <a:r>
              <a:rPr lang="zh-CN" altLang="en-US" sz="1200"/>
              <a:t>第四级</a:t>
            </a:r>
          </a:p>
          <a:p>
            <a:pPr defTabSz="0">
              <a:spcBef>
                <a:spcPct val="30000"/>
              </a:spcBef>
              <a:buFontTx/>
              <a:buNone/>
            </a:pPr>
            <a:r>
              <a:rPr lang="zh-CN" altLang="en-US" sz="1200"/>
              <a:t>第五级</a:t>
            </a:r>
          </a:p>
        </p:txBody>
      </p:sp>
      <p:sp>
        <p:nvSpPr>
          <p:cNvPr id="20486" name="页脚占位符 5"/>
          <p:cNvSpPr>
            <a:spLocks noGrp="1" noChangeArrowheads="1"/>
          </p:cNvSpPr>
          <p:nvPr>
            <p:ph type="ftr" sz="quarter" idx="4"/>
          </p:nvPr>
        </p:nvSpPr>
        <p:spPr bwMode="auto">
          <a:xfrm>
            <a:off x="0" y="8685213"/>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ea typeface="PMingLiU" pitchFamily="18" charset="-120"/>
              </a:defRPr>
            </a:lvl1pPr>
          </a:lstStyle>
          <a:p>
            <a:pPr>
              <a:defRPr/>
            </a:pPr>
            <a:endParaRPr lang="zh-CN" altLang="zh-CN"/>
          </a:p>
        </p:txBody>
      </p:sp>
      <p:sp>
        <p:nvSpPr>
          <p:cNvPr id="20487" name="灯片编号占位符 6"/>
          <p:cNvSpPr>
            <a:spLocks noGrp="1" noChangeArrowheads="1"/>
          </p:cNvSpPr>
          <p:nvPr>
            <p:ph type="sldNum" sz="quarter" idx="5"/>
          </p:nvPr>
        </p:nvSpPr>
        <p:spPr bwMode="auto">
          <a:xfrm>
            <a:off x="3883025" y="8685213"/>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pPr>
              <a:defRPr/>
            </a:pPr>
            <a:fld id="{4873BFDC-B6CB-438F-8EFC-4A226D228A38}" type="slidenum">
              <a:rPr lang="zh-CN" altLang="en-US"/>
              <a:pPr>
                <a:defRPr/>
              </a:pPr>
              <a:t>‹#›</a:t>
            </a:fld>
            <a:endParaRPr lang="en-US" sz="1200">
              <a:ea typeface="PMingLiU" pitchFamily="18" charset="-120"/>
            </a:endParaRPr>
          </a:p>
        </p:txBody>
      </p:sp>
    </p:spTree>
    <p:extLst>
      <p:ext uri="{BB962C8B-B14F-4D97-AF65-F5344CB8AC3E}">
        <p14:creationId xmlns:p14="http://schemas.microsoft.com/office/powerpoint/2010/main" val="1657927157"/>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hemeOverride" Target="../theme/themeOverride10.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hemeOverride" Target="../theme/themeOverride11.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hemeOverride" Target="../theme/themeOverride12.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hemeOverride" Target="../theme/themeOverride13.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hemeOverride" Target="../theme/themeOverride14.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hemeOverride" Target="../theme/themeOverride15.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38.xml"/><Relationship Id="rId2" Type="http://schemas.openxmlformats.org/officeDocument/2006/relationships/notesMaster" Target="../notesMasters/notesMaster1.xml"/><Relationship Id="rId1" Type="http://schemas.openxmlformats.org/officeDocument/2006/relationships/themeOverride" Target="../theme/themeOverride16.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40.xml"/><Relationship Id="rId2" Type="http://schemas.openxmlformats.org/officeDocument/2006/relationships/notesMaster" Target="../notesMasters/notesMaster1.xml"/><Relationship Id="rId1" Type="http://schemas.openxmlformats.org/officeDocument/2006/relationships/themeOverride" Target="../theme/themeOverride17.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49.xml"/><Relationship Id="rId2" Type="http://schemas.openxmlformats.org/officeDocument/2006/relationships/notesMaster" Target="../notesMasters/notesMaster1.xml"/><Relationship Id="rId1" Type="http://schemas.openxmlformats.org/officeDocument/2006/relationships/themeOverride" Target="../theme/themeOverride18.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54.xml"/><Relationship Id="rId2" Type="http://schemas.openxmlformats.org/officeDocument/2006/relationships/notesMaster" Target="../notesMasters/notesMaster1.xml"/><Relationship Id="rId1" Type="http://schemas.openxmlformats.org/officeDocument/2006/relationships/themeOverride" Target="../theme/themeOverride19.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hemeOverride" Target="../theme/themeOverride7.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hemeOverride" Target="../theme/themeOverride8.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hemeOverride" Target="../theme/themeOverr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1922" name="幻灯片图像占位符 1"/>
          <p:cNvSpPr>
            <a:spLocks noGrp="1" noRot="1" noChangeAspect="1" noChangeArrowheads="1" noTextEdit="1"/>
          </p:cNvSpPr>
          <p:nvPr>
            <p:ph type="sldImg" idx="4294967295"/>
          </p:nvPr>
        </p:nvSpPr>
        <p:spPr>
          <a:xfrm>
            <a:off x="-69850" y="0"/>
            <a:ext cx="214313" cy="161925"/>
          </a:xfrm>
        </p:spPr>
      </p:sp>
      <p:sp>
        <p:nvSpPr>
          <p:cNvPr id="81923" name="备注占位符 2"/>
          <p:cNvSpPr>
            <a:spLocks noGrp="1" noRot="1" noChangeAspect="1" noChangeArrowheads="1"/>
          </p:cNvSpPr>
          <p:nvPr>
            <p:ph type="body" idx="1"/>
          </p:nvPr>
        </p:nvSpPr>
        <p:spPr bwMode="auto">
          <a:xfrm>
            <a:off x="79375" y="0"/>
            <a:ext cx="0" cy="1889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Microsoft PowerPoint 2010</a:t>
            </a:r>
            <a:r>
              <a:rPr lang="zh-CN" altLang="en-US" smtClean="0"/>
              <a:t>是针对视频和图片编辑新增功能和增强功能而发行的重要版本，</a:t>
            </a:r>
            <a:r>
              <a:rPr lang="en-US" altLang="zh-CN" smtClean="0"/>
              <a:t>PowerPoint 2010</a:t>
            </a:r>
            <a:r>
              <a:rPr lang="zh-CN" altLang="en-US" smtClean="0"/>
              <a:t>的工作界面与</a:t>
            </a:r>
            <a:r>
              <a:rPr lang="en-US" altLang="zh-CN" smtClean="0"/>
              <a:t>Word</a:t>
            </a:r>
            <a:r>
              <a:rPr lang="zh-CN" altLang="en-US" smtClean="0"/>
              <a:t>、</a:t>
            </a:r>
            <a:r>
              <a:rPr lang="en-US" altLang="zh-CN" smtClean="0"/>
              <a:t>Excel</a:t>
            </a:r>
            <a:r>
              <a:rPr lang="zh-CN" altLang="en-US" smtClean="0"/>
              <a:t>有很多相似之处</a:t>
            </a: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1138" name="幻灯片图像占位符 1"/>
          <p:cNvSpPr>
            <a:spLocks noGrp="1" noRot="1" noChangeAspect="1" noChangeArrowheads="1" noTextEdit="1"/>
          </p:cNvSpPr>
          <p:nvPr>
            <p:ph type="sldImg" idx="4294967295"/>
          </p:nvPr>
        </p:nvSpPr>
        <p:spPr>
          <a:xfrm>
            <a:off x="1588" y="0"/>
            <a:ext cx="0" cy="0"/>
          </a:xfrm>
        </p:spPr>
      </p:sp>
      <p:sp>
        <p:nvSpPr>
          <p:cNvPr id="91139" name="备注占位符 2"/>
          <p:cNvSpPr>
            <a:spLocks noGrp="1" noRot="1" noChangeAspect="1" noChangeArrowheads="1"/>
          </p:cNvSpPr>
          <p:nvPr>
            <p:ph type="body" idx="1"/>
          </p:nvPr>
        </p:nvSpPr>
        <p:spPr bwMode="auto">
          <a:xfrm>
            <a:off x="0" y="0"/>
            <a:ext cx="3175" cy="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t>演示文稿的创建过程一般首先要创建新演示文稿，然后再创建新幻灯片页，以制作出完整的演示文稿。</a:t>
            </a:r>
          </a:p>
        </p:txBody>
      </p:sp>
    </p:spTree>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2162" name="幻灯片图像占位符 1"/>
          <p:cNvSpPr>
            <a:spLocks noGrp="1" noRot="1" noChangeAspect="1" noChangeArrowheads="1" noTextEdit="1"/>
          </p:cNvSpPr>
          <p:nvPr>
            <p:ph type="sldImg" idx="4294967295"/>
          </p:nvPr>
        </p:nvSpPr>
        <p:spPr>
          <a:xfrm>
            <a:off x="36513" y="0"/>
            <a:ext cx="1587" cy="0"/>
          </a:xfrm>
        </p:spPr>
      </p:sp>
      <p:sp>
        <p:nvSpPr>
          <p:cNvPr id="92163" name="备注占位符 2"/>
          <p:cNvSpPr>
            <a:spLocks noGrp="1" noRot="1" noChangeAspect="1" noChangeArrowheads="1"/>
          </p:cNvSpPr>
          <p:nvPr>
            <p:ph type="body" idx="1"/>
          </p:nvPr>
        </p:nvSpPr>
        <p:spPr bwMode="auto">
          <a:xfrm>
            <a:off x="79375" y="0"/>
            <a:ext cx="0" cy="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t>演示文稿的创建过程一般首先要创建新演示文稿，然后再创建新幻灯片页，以制作出完整的演示文稿。</a:t>
            </a:r>
          </a:p>
        </p:txBody>
      </p:sp>
    </p:spTree>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3186" name="幻灯片图像占位符 1"/>
          <p:cNvSpPr>
            <a:spLocks noGrp="1" noRot="1" noChangeAspect="1" noChangeArrowheads="1" noTextEdit="1"/>
          </p:cNvSpPr>
          <p:nvPr>
            <p:ph type="sldImg" idx="4294967295"/>
          </p:nvPr>
        </p:nvSpPr>
        <p:spPr>
          <a:xfrm>
            <a:off x="1588" y="0"/>
            <a:ext cx="0" cy="0"/>
          </a:xfrm>
        </p:spPr>
      </p:sp>
      <p:sp>
        <p:nvSpPr>
          <p:cNvPr id="93187" name="备注占位符 2"/>
          <p:cNvSpPr>
            <a:spLocks noGrp="1" noRot="1" noChangeAspect="1" noChangeArrowheads="1"/>
          </p:cNvSpPr>
          <p:nvPr>
            <p:ph type="body" idx="1"/>
          </p:nvPr>
        </p:nvSpPr>
        <p:spPr bwMode="auto">
          <a:xfrm>
            <a:off x="0" y="0"/>
            <a:ext cx="3175" cy="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演示文稿的创建过程一般首先要创建新演示文稿，然后再创建新幻灯片页，以制作出完整的演示文稿。</a:t>
            </a:r>
          </a:p>
        </p:txBody>
      </p:sp>
    </p:spTree>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4210" name="幻灯片图像占位符 1"/>
          <p:cNvSpPr>
            <a:spLocks noGrp="1" noRot="1" noChangeAspect="1" noChangeArrowheads="1" noTextEdit="1"/>
          </p:cNvSpPr>
          <p:nvPr>
            <p:ph type="sldImg" idx="4294967295"/>
          </p:nvPr>
        </p:nvSpPr>
        <p:spPr>
          <a:xfrm>
            <a:off x="1588" y="0"/>
            <a:ext cx="0" cy="0"/>
          </a:xfrm>
        </p:spPr>
      </p:sp>
      <p:sp>
        <p:nvSpPr>
          <p:cNvPr id="94211" name="备注占位符 2"/>
          <p:cNvSpPr>
            <a:spLocks noGrp="1" noRot="1" noChangeAspect="1" noChangeArrowheads="1"/>
          </p:cNvSpPr>
          <p:nvPr>
            <p:ph type="body" idx="1"/>
          </p:nvPr>
        </p:nvSpPr>
        <p:spPr bwMode="auto">
          <a:xfrm>
            <a:off x="0" y="0"/>
            <a:ext cx="3175" cy="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p>
        </p:txBody>
      </p:sp>
    </p:spTree>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5234" name="幻灯片图像占位符 1"/>
          <p:cNvSpPr>
            <a:spLocks noGrp="1" noRot="1" noChangeAspect="1" noChangeArrowheads="1" noTextEdit="1"/>
          </p:cNvSpPr>
          <p:nvPr>
            <p:ph type="sldImg" idx="4294967295"/>
          </p:nvPr>
        </p:nvSpPr>
        <p:spPr>
          <a:xfrm>
            <a:off x="1588" y="0"/>
            <a:ext cx="0" cy="0"/>
          </a:xfrm>
        </p:spPr>
      </p:sp>
      <p:sp>
        <p:nvSpPr>
          <p:cNvPr id="95235" name="备注占位符 2"/>
          <p:cNvSpPr>
            <a:spLocks noGrp="1" noRot="1" noChangeAspect="1" noChangeArrowheads="1"/>
          </p:cNvSpPr>
          <p:nvPr>
            <p:ph type="body" idx="1"/>
          </p:nvPr>
        </p:nvSpPr>
        <p:spPr bwMode="auto">
          <a:xfrm>
            <a:off x="0" y="0"/>
            <a:ext cx="3175" cy="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p>
        </p:txBody>
      </p:sp>
    </p:spTree>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6258" name="幻灯片图像占位符 1"/>
          <p:cNvSpPr>
            <a:spLocks noGrp="1" noRot="1" noChangeAspect="1" noChangeArrowheads="1" noTextEdit="1"/>
          </p:cNvSpPr>
          <p:nvPr>
            <p:ph type="sldImg" idx="4294967295"/>
          </p:nvPr>
        </p:nvSpPr>
        <p:spPr>
          <a:xfrm>
            <a:off x="1588" y="0"/>
            <a:ext cx="0" cy="0"/>
          </a:xfrm>
        </p:spPr>
      </p:sp>
      <p:sp>
        <p:nvSpPr>
          <p:cNvPr id="96259" name="备注占位符 2"/>
          <p:cNvSpPr>
            <a:spLocks noGrp="1" noRot="1" noChangeAspect="1" noChangeArrowheads="1"/>
          </p:cNvSpPr>
          <p:nvPr>
            <p:ph type="body" idx="1"/>
          </p:nvPr>
        </p:nvSpPr>
        <p:spPr bwMode="auto">
          <a:xfrm>
            <a:off x="0" y="0"/>
            <a:ext cx="3175" cy="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p>
        </p:txBody>
      </p:sp>
    </p:spTree>
  </p:cSld>
  <p:clrMapOvr>
    <a:overrideClrMapping bg1="lt1" tx1="dk1" bg2="lt2" tx2="dk2" accent1="accent1" accent2="accent2" accent3="accent3" accent4="accent4" accent5="accent5" accent6="accent6" hlink="hlink" folHlink="folHlink"/>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7282" name="幻灯片图像占位符 1"/>
          <p:cNvSpPr>
            <a:spLocks noGrp="1" noRot="1" noChangeAspect="1" noChangeArrowheads="1" noTextEdit="1"/>
          </p:cNvSpPr>
          <p:nvPr>
            <p:ph type="sldImg" idx="4294967295"/>
          </p:nvPr>
        </p:nvSpPr>
        <p:spPr>
          <a:xfrm>
            <a:off x="1588" y="0"/>
            <a:ext cx="0" cy="0"/>
          </a:xfrm>
        </p:spPr>
      </p:sp>
      <p:sp>
        <p:nvSpPr>
          <p:cNvPr id="97283" name="备注占位符 2"/>
          <p:cNvSpPr>
            <a:spLocks noGrp="1" noRot="1" noChangeAspect="1" noChangeArrowheads="1"/>
          </p:cNvSpPr>
          <p:nvPr>
            <p:ph type="body" idx="1"/>
          </p:nvPr>
        </p:nvSpPr>
        <p:spPr bwMode="auto">
          <a:xfrm>
            <a:off x="0" y="0"/>
            <a:ext cx="3175" cy="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t>演示文稿的创建过程一般首先要创建新演示文稿，然后再创建新幻灯片页，以制作出完整的演示文稿。</a:t>
            </a:r>
          </a:p>
        </p:txBody>
      </p:sp>
    </p:spTree>
  </p:cSld>
  <p:clrMapOvr>
    <a:overrideClrMapping bg1="lt1" tx1="dk1" bg2="lt2" tx2="dk2" accent1="accent1" accent2="accent2" accent3="accent3" accent4="accent4" accent5="accent5" accent6="accent6" hlink="hlink" folHlink="folHlink"/>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8306" name="幻灯片图像占位符 1"/>
          <p:cNvSpPr>
            <a:spLocks noGrp="1" noRot="1" noChangeAspect="1" noChangeArrowheads="1" noTextEdit="1"/>
          </p:cNvSpPr>
          <p:nvPr>
            <p:ph type="sldImg" idx="4294967295"/>
          </p:nvPr>
        </p:nvSpPr>
        <p:spPr>
          <a:xfrm>
            <a:off x="1588" y="0"/>
            <a:ext cx="0" cy="0"/>
          </a:xfrm>
        </p:spPr>
      </p:sp>
      <p:sp>
        <p:nvSpPr>
          <p:cNvPr id="98307" name="备注占位符 2"/>
          <p:cNvSpPr>
            <a:spLocks noGrp="1" noRot="1" noChangeAspect="1" noChangeArrowheads="1"/>
          </p:cNvSpPr>
          <p:nvPr>
            <p:ph type="body" idx="1"/>
          </p:nvPr>
        </p:nvSpPr>
        <p:spPr bwMode="auto">
          <a:xfrm>
            <a:off x="0" y="0"/>
            <a:ext cx="3175" cy="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t>演示文稿的创建过程一般首先要创建新演示文稿，然后再创建新幻灯片页，以制作出完整的演示文稿。</a:t>
            </a:r>
          </a:p>
        </p:txBody>
      </p:sp>
    </p:spTree>
  </p:cSld>
  <p:clrMapOvr>
    <a:overrideClrMapping bg1="lt1" tx1="dk1" bg2="lt2" tx2="dk2" accent1="accent1" accent2="accent2" accent3="accent3" accent4="accent4" accent5="accent5" accent6="accent6" hlink="hlink" folHlink="folHlink"/>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9330" name="幻灯片图像占位符 1"/>
          <p:cNvSpPr>
            <a:spLocks noGrp="1" noRot="1" noChangeAspect="1" noChangeArrowheads="1" noTextEdit="1"/>
          </p:cNvSpPr>
          <p:nvPr>
            <p:ph type="sldImg" idx="4294967295"/>
          </p:nvPr>
        </p:nvSpPr>
        <p:spPr>
          <a:xfrm>
            <a:off x="1588" y="0"/>
            <a:ext cx="0" cy="0"/>
          </a:xfrm>
        </p:spPr>
      </p:sp>
      <p:sp>
        <p:nvSpPr>
          <p:cNvPr id="99331" name="备注占位符 2"/>
          <p:cNvSpPr>
            <a:spLocks noGrp="1" noRot="1" noChangeAspect="1" noChangeArrowheads="1"/>
          </p:cNvSpPr>
          <p:nvPr>
            <p:ph type="body" idx="1"/>
          </p:nvPr>
        </p:nvSpPr>
        <p:spPr bwMode="auto">
          <a:xfrm>
            <a:off x="0" y="0"/>
            <a:ext cx="3175" cy="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t>演示文稿的创建过程一般首先要创建新演示文稿，然后再创建新幻灯片页，以制作出完整的演示文稿。</a:t>
            </a:r>
          </a:p>
        </p:txBody>
      </p:sp>
    </p:spTree>
  </p:cSld>
  <p:clrMapOvr>
    <a:overrideClrMapping bg1="lt1" tx1="dk1" bg2="lt2" tx2="dk2" accent1="accent1" accent2="accent2" accent3="accent3" accent4="accent4" accent5="accent5" accent6="accent6" hlink="hlink" folHlink="folHlink"/>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00354" name="幻灯片图像占位符 1"/>
          <p:cNvSpPr>
            <a:spLocks noGrp="1" noRot="1" noChangeAspect="1" noChangeArrowheads="1" noTextEdit="1"/>
          </p:cNvSpPr>
          <p:nvPr>
            <p:ph type="sldImg" idx="4294967295"/>
          </p:nvPr>
        </p:nvSpPr>
        <p:spPr>
          <a:xfrm>
            <a:off x="1588" y="0"/>
            <a:ext cx="0" cy="0"/>
          </a:xfrm>
        </p:spPr>
      </p:sp>
      <p:sp>
        <p:nvSpPr>
          <p:cNvPr id="100355" name="备注占位符 2"/>
          <p:cNvSpPr>
            <a:spLocks noGrp="1" noRot="1" noChangeAspect="1" noChangeArrowheads="1"/>
          </p:cNvSpPr>
          <p:nvPr>
            <p:ph type="body" idx="1"/>
          </p:nvPr>
        </p:nvSpPr>
        <p:spPr bwMode="auto">
          <a:xfrm>
            <a:off x="0" y="0"/>
            <a:ext cx="3175" cy="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t>演示文稿的创建过程一般首先要创建新演示文稿，然后再创建新幻灯片页，以制作出完整的演示文稿。</a:t>
            </a: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2946" name="幻灯片图像占位符 1"/>
          <p:cNvSpPr>
            <a:spLocks noGrp="1" noRot="1" noChangeAspect="1" noChangeArrowheads="1" noTextEdit="1"/>
          </p:cNvSpPr>
          <p:nvPr>
            <p:ph type="sldImg" idx="4294967295"/>
          </p:nvPr>
        </p:nvSpPr>
        <p:spPr>
          <a:xfrm>
            <a:off x="-68263" y="0"/>
            <a:ext cx="211138" cy="160338"/>
          </a:xfrm>
        </p:spPr>
      </p:sp>
      <p:sp>
        <p:nvSpPr>
          <p:cNvPr id="82947" name="备注占位符 2"/>
          <p:cNvSpPr>
            <a:spLocks noGrp="1" noRot="1" noChangeAspect="1" noChangeArrowheads="1"/>
          </p:cNvSpPr>
          <p:nvPr>
            <p:ph type="body" idx="1"/>
          </p:nvPr>
        </p:nvSpPr>
        <p:spPr bwMode="auto">
          <a:xfrm>
            <a:off x="77788" y="0"/>
            <a:ext cx="0" cy="1873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Microsoft PowerPoint 2010</a:t>
            </a:r>
            <a:r>
              <a:rPr lang="zh-CN" altLang="en-US" smtClean="0"/>
              <a:t>是针对视频和图片编辑新增功能和增强功能而发行的重要版本，</a:t>
            </a:r>
            <a:r>
              <a:rPr lang="en-US" altLang="zh-CN" smtClean="0"/>
              <a:t>PowerPoint 2010</a:t>
            </a:r>
            <a:r>
              <a:rPr lang="zh-CN" altLang="en-US" smtClean="0"/>
              <a:t>的工作界面与</a:t>
            </a:r>
            <a:r>
              <a:rPr lang="en-US" altLang="zh-CN" smtClean="0"/>
              <a:t>Word</a:t>
            </a:r>
            <a:r>
              <a:rPr lang="zh-CN" altLang="en-US" smtClean="0"/>
              <a:t>、</a:t>
            </a:r>
            <a:r>
              <a:rPr lang="en-US" altLang="zh-CN" smtClean="0"/>
              <a:t>Excel</a:t>
            </a:r>
            <a:r>
              <a:rPr lang="zh-CN" altLang="en-US" smtClean="0"/>
              <a:t>有很多相似之处</a:t>
            </a: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3970" name="幻灯片图像占位符 1"/>
          <p:cNvSpPr>
            <a:spLocks noGrp="1" noRot="1" noChangeAspect="1" noChangeArrowheads="1" noTextEdit="1"/>
          </p:cNvSpPr>
          <p:nvPr>
            <p:ph type="sldImg" idx="4294967295"/>
          </p:nvPr>
        </p:nvSpPr>
        <p:spPr>
          <a:xfrm>
            <a:off x="2000840550" y="166465250"/>
            <a:ext cx="293287450" cy="2147483647"/>
          </a:xfrm>
        </p:spPr>
      </p:sp>
      <p:sp>
        <p:nvSpPr>
          <p:cNvPr id="83971" name="备注占位符 2"/>
          <p:cNvSpPr>
            <a:spLocks noGrp="1" noRot="1" noChangeAspect="1" noChangeArrowheads="1"/>
          </p:cNvSpPr>
          <p:nvPr>
            <p:ph type="body" idx="1"/>
          </p:nvPr>
        </p:nvSpPr>
        <p:spPr bwMode="auto">
          <a:xfrm>
            <a:off x="2147483647" y="194648138"/>
            <a:ext cx="0" cy="214748364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t>演示文稿的创建过程一般首先要创建新演示文稿，然后再创建新幻灯片页，以制作出完整的演示文稿。</a:t>
            </a: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xfrm>
            <a:off x="2000840550" y="166465250"/>
            <a:ext cx="293287450" cy="2147483647"/>
          </a:xfrm>
        </p:spPr>
      </p:sp>
      <p:sp>
        <p:nvSpPr>
          <p:cNvPr id="84995" name="备注占位符 2"/>
          <p:cNvSpPr>
            <a:spLocks noGrp="1" noRot="1" noChangeAspect="1" noChangeArrowheads="1"/>
          </p:cNvSpPr>
          <p:nvPr>
            <p:ph type="body" idx="1"/>
          </p:nvPr>
        </p:nvSpPr>
        <p:spPr bwMode="auto">
          <a:xfrm>
            <a:off x="2147483647" y="194648138"/>
            <a:ext cx="0" cy="214748364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t>演示文稿的创建过程一般首先要创建新演示文稿，然后再创建新幻灯片页，以制作出完整的演示文稿。</a:t>
            </a: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xfrm>
            <a:off x="2000840550" y="166465250"/>
            <a:ext cx="293287450" cy="2147483647"/>
          </a:xfrm>
        </p:spPr>
      </p:sp>
      <p:sp>
        <p:nvSpPr>
          <p:cNvPr id="86019" name="备注占位符 2"/>
          <p:cNvSpPr>
            <a:spLocks noGrp="1" noRot="1" noChangeAspect="1" noChangeArrowheads="1"/>
          </p:cNvSpPr>
          <p:nvPr>
            <p:ph type="body" idx="1"/>
          </p:nvPr>
        </p:nvSpPr>
        <p:spPr bwMode="auto">
          <a:xfrm>
            <a:off x="2147483647" y="194649725"/>
            <a:ext cx="0" cy="214748364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t>演示文稿的创建过程一般首先要创建新演示文稿，然后再创建新幻灯片页，以制作出完整的演示文稿。</a:t>
            </a: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7042" name="幻灯片图像占位符 1"/>
          <p:cNvSpPr>
            <a:spLocks noGrp="1" noRot="1" noChangeAspect="1" noChangeArrowheads="1" noTextEdit="1"/>
          </p:cNvSpPr>
          <p:nvPr>
            <p:ph type="sldImg" idx="4294967295"/>
          </p:nvPr>
        </p:nvSpPr>
        <p:spPr>
          <a:xfrm>
            <a:off x="-69850" y="0"/>
            <a:ext cx="212725" cy="160338"/>
          </a:xfrm>
        </p:spPr>
      </p:sp>
      <p:sp>
        <p:nvSpPr>
          <p:cNvPr id="87043" name="备注占位符 2"/>
          <p:cNvSpPr>
            <a:spLocks noGrp="1" noRot="1" noChangeAspect="1" noChangeArrowheads="1"/>
          </p:cNvSpPr>
          <p:nvPr>
            <p:ph type="body" idx="1"/>
          </p:nvPr>
        </p:nvSpPr>
        <p:spPr bwMode="auto">
          <a:xfrm>
            <a:off x="77788" y="0"/>
            <a:ext cx="0" cy="1873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Microsoft PowerPoint 2010</a:t>
            </a:r>
            <a:r>
              <a:rPr lang="zh-CN" altLang="en-US" smtClean="0"/>
              <a:t>是针对视频和图片编辑新增功能和增强功能而发行的重要版本，</a:t>
            </a:r>
            <a:r>
              <a:rPr lang="en-US" altLang="zh-CN" smtClean="0"/>
              <a:t>PowerPoint 2010</a:t>
            </a:r>
            <a:r>
              <a:rPr lang="zh-CN" altLang="en-US" smtClean="0"/>
              <a:t>的工作界面与</a:t>
            </a:r>
            <a:r>
              <a:rPr lang="en-US" altLang="zh-CN" smtClean="0"/>
              <a:t>Word</a:t>
            </a:r>
            <a:r>
              <a:rPr lang="zh-CN" altLang="en-US" smtClean="0"/>
              <a:t>、</a:t>
            </a:r>
            <a:r>
              <a:rPr lang="en-US" altLang="zh-CN" smtClean="0"/>
              <a:t>Excel</a:t>
            </a:r>
            <a:r>
              <a:rPr lang="zh-CN" altLang="en-US" smtClean="0"/>
              <a:t>有很多相似之处</a:t>
            </a:r>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8066" name="幻灯片图像占位符 1"/>
          <p:cNvSpPr>
            <a:spLocks noGrp="1" noRot="1" noChangeAspect="1" noChangeArrowheads="1" noTextEdit="1"/>
          </p:cNvSpPr>
          <p:nvPr>
            <p:ph type="sldImg" idx="4294967295"/>
          </p:nvPr>
        </p:nvSpPr>
        <p:spPr>
          <a:xfrm>
            <a:off x="-69850" y="0"/>
            <a:ext cx="211138" cy="158750"/>
          </a:xfrm>
        </p:spPr>
      </p:sp>
      <p:sp>
        <p:nvSpPr>
          <p:cNvPr id="88067" name="备注占位符 2"/>
          <p:cNvSpPr>
            <a:spLocks noGrp="1" noRot="1" noChangeAspect="1" noChangeArrowheads="1"/>
          </p:cNvSpPr>
          <p:nvPr>
            <p:ph type="body" idx="1"/>
          </p:nvPr>
        </p:nvSpPr>
        <p:spPr bwMode="auto">
          <a:xfrm>
            <a:off x="76200" y="0"/>
            <a:ext cx="0" cy="1873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Microsoft PowerPoint 2010</a:t>
            </a:r>
            <a:r>
              <a:rPr lang="zh-CN" altLang="en-US" smtClean="0"/>
              <a:t>是针对视频和图片编辑新增功能和增强功能而发行的重要版本，</a:t>
            </a:r>
            <a:r>
              <a:rPr lang="en-US" altLang="zh-CN" smtClean="0"/>
              <a:t>PowerPoint 2010</a:t>
            </a:r>
            <a:r>
              <a:rPr lang="zh-CN" altLang="en-US" smtClean="0"/>
              <a:t>的工作界面与</a:t>
            </a:r>
            <a:r>
              <a:rPr lang="en-US" altLang="zh-CN" smtClean="0"/>
              <a:t>Word</a:t>
            </a:r>
            <a:r>
              <a:rPr lang="zh-CN" altLang="en-US" smtClean="0"/>
              <a:t>、</a:t>
            </a:r>
            <a:r>
              <a:rPr lang="en-US" altLang="zh-CN" smtClean="0"/>
              <a:t>Excel</a:t>
            </a:r>
            <a:r>
              <a:rPr lang="zh-CN" altLang="en-US" smtClean="0"/>
              <a:t>有很多相似之处</a:t>
            </a:r>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9090" name="幻灯片图像占位符 1"/>
          <p:cNvSpPr>
            <a:spLocks noGrp="1" noRot="1" noChangeAspect="1" noChangeArrowheads="1" noTextEdit="1"/>
          </p:cNvSpPr>
          <p:nvPr>
            <p:ph type="sldImg" idx="4294967295"/>
          </p:nvPr>
        </p:nvSpPr>
        <p:spPr>
          <a:xfrm>
            <a:off x="-69850" y="0"/>
            <a:ext cx="211138" cy="158750"/>
          </a:xfrm>
        </p:spPr>
      </p:sp>
      <p:sp>
        <p:nvSpPr>
          <p:cNvPr id="89091" name="备注占位符 2"/>
          <p:cNvSpPr>
            <a:spLocks noGrp="1" noRot="1" noChangeAspect="1" noChangeArrowheads="1"/>
          </p:cNvSpPr>
          <p:nvPr>
            <p:ph type="body" idx="1"/>
          </p:nvPr>
        </p:nvSpPr>
        <p:spPr bwMode="auto">
          <a:xfrm>
            <a:off x="76200" y="0"/>
            <a:ext cx="0" cy="1857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Microsoft PowerPoint 2010</a:t>
            </a:r>
            <a:r>
              <a:rPr lang="zh-CN" altLang="en-US" smtClean="0"/>
              <a:t>是针对视频和图片编辑新增功能和增强功能而发行的重要版本，</a:t>
            </a:r>
            <a:r>
              <a:rPr lang="en-US" altLang="zh-CN" smtClean="0"/>
              <a:t>PowerPoint 2010</a:t>
            </a:r>
            <a:r>
              <a:rPr lang="zh-CN" altLang="en-US" smtClean="0"/>
              <a:t>的工作界面与</a:t>
            </a:r>
            <a:r>
              <a:rPr lang="en-US" altLang="zh-CN" smtClean="0"/>
              <a:t>Word</a:t>
            </a:r>
            <a:r>
              <a:rPr lang="zh-CN" altLang="en-US" smtClean="0"/>
              <a:t>、</a:t>
            </a:r>
            <a:r>
              <a:rPr lang="en-US" altLang="zh-CN" smtClean="0"/>
              <a:t>Excel</a:t>
            </a:r>
            <a:r>
              <a:rPr lang="zh-CN" altLang="en-US" smtClean="0"/>
              <a:t>有很多相似之处</a:t>
            </a:r>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0114" name="幻灯片图像占位符 1"/>
          <p:cNvSpPr>
            <a:spLocks noGrp="1" noRot="1" noChangeAspect="1" noChangeArrowheads="1" noTextEdit="1"/>
          </p:cNvSpPr>
          <p:nvPr>
            <p:ph type="sldImg" idx="4294967295"/>
          </p:nvPr>
        </p:nvSpPr>
        <p:spPr>
          <a:xfrm>
            <a:off x="1588" y="0"/>
            <a:ext cx="0" cy="0"/>
          </a:xfrm>
        </p:spPr>
      </p:sp>
      <p:sp>
        <p:nvSpPr>
          <p:cNvPr id="90115" name="备注占位符 2"/>
          <p:cNvSpPr>
            <a:spLocks noGrp="1" noRot="1" noChangeAspect="1" noChangeArrowheads="1"/>
          </p:cNvSpPr>
          <p:nvPr>
            <p:ph type="body" idx="1"/>
          </p:nvPr>
        </p:nvSpPr>
        <p:spPr bwMode="auto">
          <a:xfrm>
            <a:off x="0" y="0"/>
            <a:ext cx="3175" cy="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t>演示文稿的创建过程一般首先要创建新演示文稿，然后再创建新幻灯片页，以制作出完整的演示文稿。</a:t>
            </a: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47766929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1158776"/>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PMingLiU" pitchFamily="18" charset="-12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69171510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0582984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2328075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47886261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6913976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04958735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0503435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2476520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28731483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3098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25032748"/>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15388765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Microsoft JhengHei" pitchFamily="2" charset="-12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44902810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1119532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5454958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9002599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8727419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36178496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2083537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469393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6631617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907940262"/>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880820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03771566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Microsoft JhengHei" pitchFamily="2" charset="-12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5579188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2601108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3732604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75662096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6966401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51648409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8551356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502521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67739936"/>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72316281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216301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29975851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Microsoft JhengHei" pitchFamily="2" charset="-12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1651143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7872440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85961557"/>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74869466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8950173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31034464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321335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726912504"/>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1754714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19585890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9941849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654523444"/>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PMingLiU" pitchFamily="18" charset="-12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07001006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42084372"/>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9611891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3474660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23655796"/>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4238353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59530060"/>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28792948"/>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6824858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56814226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71080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495478451"/>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Microsoft JhengHei" pitchFamily="2" charset="-12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424063965"/>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05929857"/>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3760499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425867882"/>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167938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41586095"/>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204020160"/>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66541260"/>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94635602"/>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6914739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8069571"/>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222570222"/>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PMingLiU" pitchFamily="18" charset="-12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719941301"/>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1398234"/>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8524555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1164279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17679480"/>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51950586"/>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515891908"/>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32582478"/>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44310648"/>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05271243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1263490"/>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92867596"/>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Microsoft JhengHei" pitchFamily="2" charset="-12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386252572"/>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3881169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43490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1245092"/>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441614103"/>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99906672"/>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795676973"/>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67238158"/>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5568923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151488992"/>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9853217"/>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202063471"/>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Microsoft JhengHei" pitchFamily="2" charset="-12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237500341"/>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857913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5739208"/>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32942379"/>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FCBD5A5B-A22C-4BCA-9A2B-E82EBDE87C2A}" type="slidenum">
              <a:rPr lang="zh-CN" altLang="en-US"/>
              <a:pPr>
                <a:defRPr/>
              </a:pPr>
              <a:t>‹#›</a:t>
            </a:fld>
            <a:endParaRPr lang="en-US" sz="1800">
              <a:solidFill>
                <a:schemeClr val="tx1"/>
              </a:solidFill>
            </a:endParaRPr>
          </a:p>
        </p:txBody>
      </p:sp>
    </p:spTree>
    <p:extLst>
      <p:ext uri="{BB962C8B-B14F-4D97-AF65-F5344CB8AC3E}">
        <p14:creationId xmlns:p14="http://schemas.microsoft.com/office/powerpoint/2010/main" val="2868681287"/>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86AF0DDC-EE91-470D-90ED-5AB77AB77CF9}" type="slidenum">
              <a:rPr lang="zh-CN" altLang="en-US"/>
              <a:pPr>
                <a:defRPr/>
              </a:pPr>
              <a:t>‹#›</a:t>
            </a:fld>
            <a:endParaRPr lang="en-US" sz="1800">
              <a:solidFill>
                <a:schemeClr val="tx1"/>
              </a:solidFill>
            </a:endParaRPr>
          </a:p>
        </p:txBody>
      </p:sp>
    </p:spTree>
    <p:extLst>
      <p:ext uri="{BB962C8B-B14F-4D97-AF65-F5344CB8AC3E}">
        <p14:creationId xmlns:p14="http://schemas.microsoft.com/office/powerpoint/2010/main" val="2966667778"/>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C063E0C1-2BAB-4C16-9A66-562080695AD6}" type="slidenum">
              <a:rPr lang="zh-CN" altLang="en-US"/>
              <a:pPr>
                <a:defRPr/>
              </a:pPr>
              <a:t>‹#›</a:t>
            </a:fld>
            <a:endParaRPr lang="en-US" sz="1800">
              <a:solidFill>
                <a:schemeClr val="tx1"/>
              </a:solidFill>
            </a:endParaRPr>
          </a:p>
        </p:txBody>
      </p:sp>
    </p:spTree>
    <p:extLst>
      <p:ext uri="{BB962C8B-B14F-4D97-AF65-F5344CB8AC3E}">
        <p14:creationId xmlns:p14="http://schemas.microsoft.com/office/powerpoint/2010/main" val="3981290833"/>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2060575"/>
            <a:ext cx="4038600" cy="3959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2060575"/>
            <a:ext cx="4038600" cy="3959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6FF9E5AF-A626-4D9B-AABA-F0E9AD8A9C25}" type="slidenum">
              <a:rPr lang="zh-CN" altLang="en-US"/>
              <a:pPr>
                <a:defRPr/>
              </a:pPr>
              <a:t>‹#›</a:t>
            </a:fld>
            <a:endParaRPr lang="en-US" sz="1800">
              <a:solidFill>
                <a:schemeClr val="tx1"/>
              </a:solidFill>
            </a:endParaRPr>
          </a:p>
        </p:txBody>
      </p:sp>
    </p:spTree>
    <p:extLst>
      <p:ext uri="{BB962C8B-B14F-4D97-AF65-F5344CB8AC3E}">
        <p14:creationId xmlns:p14="http://schemas.microsoft.com/office/powerpoint/2010/main" val="1727675687"/>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pPr>
              <a:defRPr/>
            </a:pPr>
            <a:fld id="{630C7A83-0502-44D5-95E1-BCF1C83A2FF8}" type="slidenum">
              <a:rPr lang="zh-CN" altLang="en-US"/>
              <a:pPr>
                <a:defRPr/>
              </a:pPr>
              <a:t>‹#›</a:t>
            </a:fld>
            <a:endParaRPr lang="en-US" sz="1800">
              <a:solidFill>
                <a:schemeClr val="tx1"/>
              </a:solidFill>
            </a:endParaRPr>
          </a:p>
        </p:txBody>
      </p:sp>
    </p:spTree>
    <p:extLst>
      <p:ext uri="{BB962C8B-B14F-4D97-AF65-F5344CB8AC3E}">
        <p14:creationId xmlns:p14="http://schemas.microsoft.com/office/powerpoint/2010/main" val="2692242058"/>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A6FF6701-F7AE-49C8-8ACA-E032E7C148C1}" type="slidenum">
              <a:rPr lang="zh-CN" altLang="en-US"/>
              <a:pPr>
                <a:defRPr/>
              </a:pPr>
              <a:t>‹#›</a:t>
            </a:fld>
            <a:endParaRPr lang="en-US" sz="1800">
              <a:solidFill>
                <a:schemeClr val="tx1"/>
              </a:solidFill>
            </a:endParaRPr>
          </a:p>
        </p:txBody>
      </p:sp>
    </p:spTree>
    <p:extLst>
      <p:ext uri="{BB962C8B-B14F-4D97-AF65-F5344CB8AC3E}">
        <p14:creationId xmlns:p14="http://schemas.microsoft.com/office/powerpoint/2010/main" val="2011753645"/>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pPr>
              <a:defRPr/>
            </a:pPr>
            <a:fld id="{E733017F-14FB-47BB-B89B-92F843BF401F}" type="slidenum">
              <a:rPr lang="zh-CN" altLang="en-US"/>
              <a:pPr>
                <a:defRPr/>
              </a:pPr>
              <a:t>‹#›</a:t>
            </a:fld>
            <a:endParaRPr lang="en-US" sz="1800">
              <a:solidFill>
                <a:schemeClr val="tx1"/>
              </a:solidFill>
            </a:endParaRPr>
          </a:p>
        </p:txBody>
      </p:sp>
    </p:spTree>
    <p:extLst>
      <p:ext uri="{BB962C8B-B14F-4D97-AF65-F5344CB8AC3E}">
        <p14:creationId xmlns:p14="http://schemas.microsoft.com/office/powerpoint/2010/main" val="331275247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98F1027B-5F94-4D31-A8DC-3AC9FCA776C0}" type="slidenum">
              <a:rPr lang="zh-CN" altLang="en-US"/>
              <a:pPr>
                <a:defRPr/>
              </a:pPr>
              <a:t>‹#›</a:t>
            </a:fld>
            <a:endParaRPr lang="en-US" sz="1800">
              <a:solidFill>
                <a:schemeClr val="tx1"/>
              </a:solidFill>
            </a:endParaRPr>
          </a:p>
        </p:txBody>
      </p:sp>
    </p:spTree>
    <p:extLst>
      <p:ext uri="{BB962C8B-B14F-4D97-AF65-F5344CB8AC3E}">
        <p14:creationId xmlns:p14="http://schemas.microsoft.com/office/powerpoint/2010/main" val="3917643356"/>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Arial"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E7357C8F-EBD6-4EA1-8D7A-CAF9678ADF80}" type="slidenum">
              <a:rPr lang="zh-CN" altLang="en-US"/>
              <a:pPr>
                <a:defRPr/>
              </a:pPr>
              <a:t>‹#›</a:t>
            </a:fld>
            <a:endParaRPr lang="en-US" sz="1800">
              <a:solidFill>
                <a:schemeClr val="tx1"/>
              </a:solidFill>
            </a:endParaRPr>
          </a:p>
        </p:txBody>
      </p:sp>
    </p:spTree>
    <p:extLst>
      <p:ext uri="{BB962C8B-B14F-4D97-AF65-F5344CB8AC3E}">
        <p14:creationId xmlns:p14="http://schemas.microsoft.com/office/powerpoint/2010/main" val="358259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80205300"/>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137492321"/>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E79D85E9-E880-41A6-BA70-25CD48F8A80D}" type="slidenum">
              <a:rPr lang="zh-CN" altLang="en-US"/>
              <a:pPr>
                <a:defRPr/>
              </a:pPr>
              <a:t>‹#›</a:t>
            </a:fld>
            <a:endParaRPr lang="en-US" sz="1800">
              <a:solidFill>
                <a:schemeClr val="tx1"/>
              </a:solidFill>
            </a:endParaRPr>
          </a:p>
        </p:txBody>
      </p:sp>
    </p:spTree>
    <p:extLst>
      <p:ext uri="{BB962C8B-B14F-4D97-AF65-F5344CB8AC3E}">
        <p14:creationId xmlns:p14="http://schemas.microsoft.com/office/powerpoint/2010/main" val="2440239569"/>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8925" y="908050"/>
            <a:ext cx="2058988" cy="5111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908050"/>
            <a:ext cx="6029325" cy="51117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8D3506F1-EC35-4095-B553-C963AF4F634B}" type="slidenum">
              <a:rPr lang="zh-CN" altLang="en-US"/>
              <a:pPr>
                <a:defRPr/>
              </a:pPr>
              <a:t>‹#›</a:t>
            </a:fld>
            <a:endParaRPr lang="en-US" sz="1800">
              <a:solidFill>
                <a:schemeClr val="tx1"/>
              </a:solidFill>
            </a:endParaRPr>
          </a:p>
        </p:txBody>
      </p:sp>
    </p:spTree>
    <p:extLst>
      <p:ext uri="{BB962C8B-B14F-4D97-AF65-F5344CB8AC3E}">
        <p14:creationId xmlns:p14="http://schemas.microsoft.com/office/powerpoint/2010/main" val="230268908"/>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273762961"/>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15267072"/>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801304039"/>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89533295"/>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73940931"/>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7846366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8193456"/>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9763155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55145507"/>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Microsoft JhengHei" pitchFamily="2" charset="-12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626198163"/>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87300968"/>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824809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83835365"/>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270259739"/>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10118989"/>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347013552"/>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1010491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84841865"/>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515235335"/>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1855879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365032827"/>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31939567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843022940"/>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02747038"/>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86615169"/>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456434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640682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6770438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1889221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677279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574570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19057589"/>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0352801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2700191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Arial" pitchFamily="34" charset="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7949010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0362947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2792742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92207973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609813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3610365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80591227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17294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79944878"/>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9059607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5307062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8291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97719528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Arial" pitchFamily="34" charset="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27129402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8447212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9134781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55173182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17636566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09795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197937135"/>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78503758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0017132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9477531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84837048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7763085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2307921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Arial" pitchFamily="34" charset="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16859220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0645907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6790635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580868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1652988"/>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311515385"/>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0591512"/>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4259037629"/>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84101732"/>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03011749"/>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017063616"/>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8172921"/>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534547684"/>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54606483"/>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697438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499146828"/>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91997224"/>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046911589"/>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17657548"/>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351916484"/>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58454960"/>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665816"/>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921394870"/>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3350092"/>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6515572"/>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7293823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680642279"/>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96525212"/>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29273784"/>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01558719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429137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65651832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9578202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3770044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89199837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953319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2652331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image" Target="../media/image1.jpeg"/><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10.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image" Target="../media/image1.jpeg"/><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heme" Target="../theme/theme11.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2.xml"/><Relationship Id="rId13" Type="http://schemas.openxmlformats.org/officeDocument/2006/relationships/image" Target="../media/image1.jpeg"/><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theme" Target="../theme/theme12.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image" Target="../media/image1.jpeg"/><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theme" Target="../theme/theme13.xml"/><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4.xml"/><Relationship Id="rId13" Type="http://schemas.openxmlformats.org/officeDocument/2006/relationships/image" Target="../media/image1.jpeg"/><Relationship Id="rId3" Type="http://schemas.openxmlformats.org/officeDocument/2006/relationships/slideLayout" Target="../slideLayouts/slideLayout149.xml"/><Relationship Id="rId7" Type="http://schemas.openxmlformats.org/officeDocument/2006/relationships/slideLayout" Target="../slideLayouts/slideLayout153.xml"/><Relationship Id="rId12" Type="http://schemas.openxmlformats.org/officeDocument/2006/relationships/theme" Target="../theme/theme14.xml"/><Relationship Id="rId2" Type="http://schemas.openxmlformats.org/officeDocument/2006/relationships/slideLayout" Target="../slideLayouts/slideLayout148.xml"/><Relationship Id="rId1" Type="http://schemas.openxmlformats.org/officeDocument/2006/relationships/slideLayout" Target="../slideLayouts/slideLayout147.xml"/><Relationship Id="rId6" Type="http://schemas.openxmlformats.org/officeDocument/2006/relationships/slideLayout" Target="../slideLayouts/slideLayout152.xml"/><Relationship Id="rId11" Type="http://schemas.openxmlformats.org/officeDocument/2006/relationships/slideLayout" Target="../slideLayouts/slideLayout157.xml"/><Relationship Id="rId5" Type="http://schemas.openxmlformats.org/officeDocument/2006/relationships/slideLayout" Target="../slideLayouts/slideLayout151.xml"/><Relationship Id="rId10" Type="http://schemas.openxmlformats.org/officeDocument/2006/relationships/slideLayout" Target="../slideLayouts/slideLayout156.xml"/><Relationship Id="rId4" Type="http://schemas.openxmlformats.org/officeDocument/2006/relationships/slideLayout" Target="../slideLayouts/slideLayout150.xml"/><Relationship Id="rId9" Type="http://schemas.openxmlformats.org/officeDocument/2006/relationships/slideLayout" Target="../slideLayouts/slideLayout155.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5.xml"/><Relationship Id="rId13" Type="http://schemas.openxmlformats.org/officeDocument/2006/relationships/image" Target="../media/image1.jpeg"/><Relationship Id="rId3" Type="http://schemas.openxmlformats.org/officeDocument/2006/relationships/slideLayout" Target="../slideLayouts/slideLayout160.xml"/><Relationship Id="rId7" Type="http://schemas.openxmlformats.org/officeDocument/2006/relationships/slideLayout" Target="../slideLayouts/slideLayout164.xml"/><Relationship Id="rId12" Type="http://schemas.openxmlformats.org/officeDocument/2006/relationships/theme" Target="../theme/theme15.xml"/><Relationship Id="rId2" Type="http://schemas.openxmlformats.org/officeDocument/2006/relationships/slideLayout" Target="../slideLayouts/slideLayout159.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5" Type="http://schemas.openxmlformats.org/officeDocument/2006/relationships/slideLayout" Target="../slideLayouts/slideLayout162.xml"/><Relationship Id="rId10" Type="http://schemas.openxmlformats.org/officeDocument/2006/relationships/slideLayout" Target="../slideLayouts/slideLayout167.xml"/><Relationship Id="rId4" Type="http://schemas.openxmlformats.org/officeDocument/2006/relationships/slideLayout" Target="../slideLayouts/slideLayout161.xml"/><Relationship Id="rId9" Type="http://schemas.openxmlformats.org/officeDocument/2006/relationships/slideLayout" Target="../slideLayouts/slideLayout166.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6.xml"/><Relationship Id="rId13" Type="http://schemas.openxmlformats.org/officeDocument/2006/relationships/image" Target="../media/image1.jpeg"/><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theme" Target="../theme/theme16.xml"/><Relationship Id="rId2" Type="http://schemas.openxmlformats.org/officeDocument/2006/relationships/slideLayout" Target="../slideLayouts/slideLayout17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0" Type="http://schemas.openxmlformats.org/officeDocument/2006/relationships/slideLayout" Target="../slideLayouts/slideLayout178.xml"/><Relationship Id="rId4" Type="http://schemas.openxmlformats.org/officeDocument/2006/relationships/slideLayout" Target="../slideLayouts/slideLayout172.xml"/><Relationship Id="rId9" Type="http://schemas.openxmlformats.org/officeDocument/2006/relationships/slideLayout" Target="../slideLayouts/slideLayout177.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7.xml"/><Relationship Id="rId13" Type="http://schemas.openxmlformats.org/officeDocument/2006/relationships/image" Target="../media/image1.jpeg"/><Relationship Id="rId3" Type="http://schemas.openxmlformats.org/officeDocument/2006/relationships/slideLayout" Target="../slideLayouts/slideLayout182.xml"/><Relationship Id="rId7" Type="http://schemas.openxmlformats.org/officeDocument/2006/relationships/slideLayout" Target="../slideLayouts/slideLayout186.xml"/><Relationship Id="rId12" Type="http://schemas.openxmlformats.org/officeDocument/2006/relationships/theme" Target="../theme/theme17.xml"/><Relationship Id="rId2" Type="http://schemas.openxmlformats.org/officeDocument/2006/relationships/slideLayout" Target="../slideLayouts/slideLayout181.xml"/><Relationship Id="rId1" Type="http://schemas.openxmlformats.org/officeDocument/2006/relationships/slideLayout" Target="../slideLayouts/slideLayout180.xml"/><Relationship Id="rId6" Type="http://schemas.openxmlformats.org/officeDocument/2006/relationships/slideLayout" Target="../slideLayouts/slideLayout185.xml"/><Relationship Id="rId11" Type="http://schemas.openxmlformats.org/officeDocument/2006/relationships/slideLayout" Target="../slideLayouts/slideLayout190.xml"/><Relationship Id="rId5" Type="http://schemas.openxmlformats.org/officeDocument/2006/relationships/slideLayout" Target="../slideLayouts/slideLayout184.xml"/><Relationship Id="rId10" Type="http://schemas.openxmlformats.org/officeDocument/2006/relationships/slideLayout" Target="../slideLayouts/slideLayout189.xml"/><Relationship Id="rId4" Type="http://schemas.openxmlformats.org/officeDocument/2006/relationships/slideLayout" Target="../slideLayouts/slideLayout183.xml"/><Relationship Id="rId9" Type="http://schemas.openxmlformats.org/officeDocument/2006/relationships/slideLayout" Target="../slideLayouts/slideLayout188.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8.xml"/><Relationship Id="rId13" Type="http://schemas.openxmlformats.org/officeDocument/2006/relationships/image" Target="../media/image5.jpeg"/><Relationship Id="rId3" Type="http://schemas.openxmlformats.org/officeDocument/2006/relationships/slideLayout" Target="../slideLayouts/slideLayout193.xml"/><Relationship Id="rId7" Type="http://schemas.openxmlformats.org/officeDocument/2006/relationships/slideLayout" Target="../slideLayouts/slideLayout197.xml"/><Relationship Id="rId12" Type="http://schemas.openxmlformats.org/officeDocument/2006/relationships/theme" Target="../theme/theme18.xml"/><Relationship Id="rId2" Type="http://schemas.openxmlformats.org/officeDocument/2006/relationships/slideLayout" Target="../slideLayouts/slideLayout192.xml"/><Relationship Id="rId1" Type="http://schemas.openxmlformats.org/officeDocument/2006/relationships/slideLayout" Target="../slideLayouts/slideLayout191.xml"/><Relationship Id="rId6" Type="http://schemas.openxmlformats.org/officeDocument/2006/relationships/slideLayout" Target="../slideLayouts/slideLayout196.xml"/><Relationship Id="rId11" Type="http://schemas.openxmlformats.org/officeDocument/2006/relationships/slideLayout" Target="../slideLayouts/slideLayout201.xml"/><Relationship Id="rId5" Type="http://schemas.openxmlformats.org/officeDocument/2006/relationships/slideLayout" Target="../slideLayouts/slideLayout195.xml"/><Relationship Id="rId10" Type="http://schemas.openxmlformats.org/officeDocument/2006/relationships/slideLayout" Target="../slideLayouts/slideLayout200.xml"/><Relationship Id="rId4" Type="http://schemas.openxmlformats.org/officeDocument/2006/relationships/slideLayout" Target="../slideLayouts/slideLayout194.xml"/><Relationship Id="rId9" Type="http://schemas.openxmlformats.org/officeDocument/2006/relationships/slideLayout" Target="../slideLayouts/slideLayout199.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9.xml"/><Relationship Id="rId13" Type="http://schemas.openxmlformats.org/officeDocument/2006/relationships/image" Target="../media/image1.jpeg"/><Relationship Id="rId3" Type="http://schemas.openxmlformats.org/officeDocument/2006/relationships/slideLayout" Target="../slideLayouts/slideLayout204.xml"/><Relationship Id="rId7" Type="http://schemas.openxmlformats.org/officeDocument/2006/relationships/slideLayout" Target="../slideLayouts/slideLayout208.xml"/><Relationship Id="rId12" Type="http://schemas.openxmlformats.org/officeDocument/2006/relationships/theme" Target="../theme/theme19.xml"/><Relationship Id="rId2" Type="http://schemas.openxmlformats.org/officeDocument/2006/relationships/slideLayout" Target="../slideLayouts/slideLayout203.xml"/><Relationship Id="rId1" Type="http://schemas.openxmlformats.org/officeDocument/2006/relationships/slideLayout" Target="../slideLayouts/slideLayout202.xml"/><Relationship Id="rId6" Type="http://schemas.openxmlformats.org/officeDocument/2006/relationships/slideLayout" Target="../slideLayouts/slideLayout207.xml"/><Relationship Id="rId11" Type="http://schemas.openxmlformats.org/officeDocument/2006/relationships/slideLayout" Target="../slideLayouts/slideLayout212.xml"/><Relationship Id="rId5" Type="http://schemas.openxmlformats.org/officeDocument/2006/relationships/slideLayout" Target="../slideLayouts/slideLayout206.xml"/><Relationship Id="rId10" Type="http://schemas.openxmlformats.org/officeDocument/2006/relationships/slideLayout" Target="../slideLayouts/slideLayout211.xml"/><Relationship Id="rId4" Type="http://schemas.openxmlformats.org/officeDocument/2006/relationships/slideLayout" Target="../slideLayouts/slideLayout205.xml"/><Relationship Id="rId9" Type="http://schemas.openxmlformats.org/officeDocument/2006/relationships/slideLayout" Target="../slideLayouts/slideLayout2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image" Target="../media/image1.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theme" Target="../theme/theme6.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image" Target="../media/image1.jpeg"/><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7.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image" Target="../media/image3.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image" Target="../media/image1.jpe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8.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image" Target="../media/image4.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image" Target="../media/image1.jpeg"/><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heme" Target="../theme/theme9.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026" name="圖片 6" descr="1007簡報內頁.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027" name="圖片 2" descr="20110301簡報首頁_鼎捷軟件P.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91915" r:id="rId1"/>
    <p:sldLayoutId id="2147491916" r:id="rId2"/>
    <p:sldLayoutId id="2147491917" r:id="rId3"/>
    <p:sldLayoutId id="2147491918" r:id="rId4"/>
    <p:sldLayoutId id="2147491919" r:id="rId5"/>
    <p:sldLayoutId id="2147491920" r:id="rId6"/>
    <p:sldLayoutId id="2147491921" r:id="rId7"/>
    <p:sldLayoutId id="2147491922" r:id="rId8"/>
    <p:sldLayoutId id="2147491923" r:id="rId9"/>
    <p:sldLayoutId id="2147491924" r:id="rId10"/>
    <p:sldLayoutId id="2147491925"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5pPr>
      <a:lvl6pPr marL="4572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6pPr>
      <a:lvl7pPr marL="9144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7pPr>
      <a:lvl8pPr marL="13716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8pPr>
      <a:lvl9pPr marL="18288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9pPr>
    </p:titleStyle>
    <p:body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0242" name="圖片 6" descr="1007簡報內頁.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92017" r:id="rId1"/>
    <p:sldLayoutId id="2147492018" r:id="rId2"/>
    <p:sldLayoutId id="2147492019" r:id="rId3"/>
    <p:sldLayoutId id="2147492020" r:id="rId4"/>
    <p:sldLayoutId id="2147492021" r:id="rId5"/>
    <p:sldLayoutId id="2147492022" r:id="rId6"/>
    <p:sldLayoutId id="2147492023" r:id="rId7"/>
    <p:sldLayoutId id="2147492024" r:id="rId8"/>
    <p:sldLayoutId id="2147492025" r:id="rId9"/>
    <p:sldLayoutId id="2147492026" r:id="rId10"/>
    <p:sldLayoutId id="2147492027" r:id="rId11"/>
  </p:sldLayoutIdLst>
  <p:txStyles>
    <p:titleStyle>
      <a:lvl1pPr algn="ctr" rtl="0" eaLnBrk="0" fontAlgn="base" hangingPunct="0">
        <a:spcBef>
          <a:spcPct val="0"/>
        </a:spcBef>
        <a:spcAft>
          <a:spcPct val="0"/>
        </a:spcAft>
        <a:defRPr sz="4400">
          <a:solidFill>
            <a:schemeClr val="tx1"/>
          </a:solidFill>
          <a:latin typeface="+mj-lt"/>
          <a:ea typeface="+mj-ea"/>
          <a:cs typeface="+mj-cs"/>
          <a:sym typeface="Microsoft JhengHei" pitchFamily="34" charset="-120"/>
        </a:defRPr>
      </a:lvl1pPr>
      <a:lvl2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2pPr>
      <a:lvl3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3pPr>
      <a:lvl4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4pPr>
      <a:lvl5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5pPr>
      <a:lvl6pPr marL="4572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6pPr>
      <a:lvl7pPr marL="9144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7pPr>
      <a:lvl8pPr marL="13716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8pPr>
      <a:lvl9pPr marL="18288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9pPr>
    </p:titleStyle>
    <p:body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Microsoft JhengHei" pitchFamily="34" charset="-12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Microsoft JhengHei" pitchFamily="34" charset="-12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Microsoft JhengHei" pitchFamily="34" charset="-12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34" charset="-12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34" charset="-12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1266" name="圖片 6" descr="1007簡報內頁.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92028" r:id="rId1"/>
    <p:sldLayoutId id="2147492029" r:id="rId2"/>
    <p:sldLayoutId id="2147492030" r:id="rId3"/>
    <p:sldLayoutId id="2147492031" r:id="rId4"/>
    <p:sldLayoutId id="2147492032" r:id="rId5"/>
    <p:sldLayoutId id="2147492033" r:id="rId6"/>
    <p:sldLayoutId id="2147492034" r:id="rId7"/>
    <p:sldLayoutId id="2147492035" r:id="rId8"/>
    <p:sldLayoutId id="2147492036" r:id="rId9"/>
    <p:sldLayoutId id="2147492037" r:id="rId10"/>
    <p:sldLayoutId id="2147492038" r:id="rId11"/>
  </p:sldLayoutIdLst>
  <p:txStyles>
    <p:titleStyle>
      <a:lvl1pPr algn="ctr" rtl="0" eaLnBrk="0" fontAlgn="base" hangingPunct="0">
        <a:spcBef>
          <a:spcPct val="0"/>
        </a:spcBef>
        <a:spcAft>
          <a:spcPct val="0"/>
        </a:spcAft>
        <a:defRPr sz="4400">
          <a:solidFill>
            <a:schemeClr val="tx1"/>
          </a:solidFill>
          <a:latin typeface="+mj-lt"/>
          <a:ea typeface="+mj-ea"/>
          <a:cs typeface="+mj-cs"/>
          <a:sym typeface="Microsoft JhengHei" pitchFamily="34" charset="-120"/>
        </a:defRPr>
      </a:lvl1pPr>
      <a:lvl2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2pPr>
      <a:lvl3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3pPr>
      <a:lvl4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4pPr>
      <a:lvl5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5pPr>
      <a:lvl6pPr marL="4572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6pPr>
      <a:lvl7pPr marL="9144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7pPr>
      <a:lvl8pPr marL="13716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8pPr>
      <a:lvl9pPr marL="18288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9pPr>
    </p:titleStyle>
    <p:body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Microsoft JhengHei" pitchFamily="34" charset="-12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Microsoft JhengHei" pitchFamily="34" charset="-12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Microsoft JhengHei" pitchFamily="34" charset="-12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34" charset="-12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34" charset="-12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2290" name="圖片 6" descr="1007簡報內頁.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92039" r:id="rId1"/>
    <p:sldLayoutId id="2147492040" r:id="rId2"/>
    <p:sldLayoutId id="2147492041" r:id="rId3"/>
    <p:sldLayoutId id="2147492042" r:id="rId4"/>
    <p:sldLayoutId id="2147492043" r:id="rId5"/>
    <p:sldLayoutId id="2147492044" r:id="rId6"/>
    <p:sldLayoutId id="2147492045" r:id="rId7"/>
    <p:sldLayoutId id="2147492046" r:id="rId8"/>
    <p:sldLayoutId id="2147492047" r:id="rId9"/>
    <p:sldLayoutId id="2147492048" r:id="rId10"/>
    <p:sldLayoutId id="2147492049" r:id="rId11"/>
  </p:sldLayoutIdLst>
  <p:txStyles>
    <p:titleStyle>
      <a:lvl1pPr algn="ctr" rtl="0" eaLnBrk="0" fontAlgn="base" hangingPunct="0">
        <a:spcBef>
          <a:spcPct val="0"/>
        </a:spcBef>
        <a:spcAft>
          <a:spcPct val="0"/>
        </a:spcAft>
        <a:defRPr sz="4400">
          <a:solidFill>
            <a:schemeClr val="tx1"/>
          </a:solidFill>
          <a:latin typeface="+mj-lt"/>
          <a:ea typeface="+mj-ea"/>
          <a:cs typeface="+mj-cs"/>
          <a:sym typeface="Microsoft JhengHei" pitchFamily="34" charset="-120"/>
        </a:defRPr>
      </a:lvl1pPr>
      <a:lvl2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2pPr>
      <a:lvl3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3pPr>
      <a:lvl4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4pPr>
      <a:lvl5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5pPr>
      <a:lvl6pPr marL="4572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6pPr>
      <a:lvl7pPr marL="9144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7pPr>
      <a:lvl8pPr marL="13716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8pPr>
      <a:lvl9pPr marL="18288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9pPr>
    </p:titleStyle>
    <p:body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Microsoft JhengHei" pitchFamily="34" charset="-12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Microsoft JhengHei" pitchFamily="34" charset="-12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Microsoft JhengHei" pitchFamily="34" charset="-12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34" charset="-12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34" charset="-12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3314" name="圖片 6" descr="1007簡報內頁.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92050" r:id="rId1"/>
    <p:sldLayoutId id="2147492051" r:id="rId2"/>
    <p:sldLayoutId id="2147492052" r:id="rId3"/>
    <p:sldLayoutId id="2147492053" r:id="rId4"/>
    <p:sldLayoutId id="2147492054" r:id="rId5"/>
    <p:sldLayoutId id="2147492055" r:id="rId6"/>
    <p:sldLayoutId id="2147492056" r:id="rId7"/>
    <p:sldLayoutId id="2147492057" r:id="rId8"/>
    <p:sldLayoutId id="2147492058" r:id="rId9"/>
    <p:sldLayoutId id="2147492059" r:id="rId10"/>
    <p:sldLayoutId id="2147492060" r:id="rId11"/>
  </p:sldLayoutIdLst>
  <p:txStyles>
    <p:titleStyle>
      <a:lvl1pPr algn="ctr" rtl="0" eaLnBrk="0" fontAlgn="base" hangingPunct="0">
        <a:spcBef>
          <a:spcPct val="0"/>
        </a:spcBef>
        <a:spcAft>
          <a:spcPct val="0"/>
        </a:spcAft>
        <a:defRPr sz="4400">
          <a:solidFill>
            <a:schemeClr val="tx1"/>
          </a:solidFill>
          <a:latin typeface="+mj-lt"/>
          <a:ea typeface="+mj-ea"/>
          <a:cs typeface="+mj-cs"/>
          <a:sym typeface="PMingLiU" pitchFamily="18" charset="-120"/>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5pPr>
      <a:lvl6pPr marL="457200"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6pPr>
      <a:lvl7pPr marL="914400"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7pPr>
      <a:lvl8pPr marL="1371600"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8pPr>
      <a:lvl9pPr marL="1828800"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9pPr>
    </p:titleStyle>
    <p:body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PMingLiU" pitchFamily="18" charset="-12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PMingLiU" pitchFamily="18" charset="-12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PMingLiU" pitchFamily="18" charset="-12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PMingLiU" pitchFamily="18" charset="-12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PMingLiU" pitchFamily="18" charset="-12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PMingLiU" pitchFamily="18" charset="-12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PMingLiU" pitchFamily="18" charset="-12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PMingLiU" pitchFamily="18" charset="-12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PMingLiU" pitchFamily="18" charset="-12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4338" name="圖片 6" descr="1007簡報內頁.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92061" r:id="rId1"/>
    <p:sldLayoutId id="2147492062" r:id="rId2"/>
    <p:sldLayoutId id="2147492063" r:id="rId3"/>
    <p:sldLayoutId id="2147492064" r:id="rId4"/>
    <p:sldLayoutId id="2147492065" r:id="rId5"/>
    <p:sldLayoutId id="2147492066" r:id="rId6"/>
    <p:sldLayoutId id="2147492067" r:id="rId7"/>
    <p:sldLayoutId id="2147492068" r:id="rId8"/>
    <p:sldLayoutId id="2147492069" r:id="rId9"/>
    <p:sldLayoutId id="2147492070" r:id="rId10"/>
    <p:sldLayoutId id="2147492071" r:id="rId11"/>
  </p:sldLayoutIdLst>
  <p:txStyles>
    <p:titleStyle>
      <a:lvl1pPr algn="ctr" rtl="0" eaLnBrk="0" fontAlgn="base" hangingPunct="0">
        <a:spcBef>
          <a:spcPct val="0"/>
        </a:spcBef>
        <a:spcAft>
          <a:spcPct val="0"/>
        </a:spcAft>
        <a:defRPr sz="4400">
          <a:solidFill>
            <a:schemeClr val="tx1"/>
          </a:solidFill>
          <a:latin typeface="+mj-lt"/>
          <a:ea typeface="+mj-ea"/>
          <a:cs typeface="+mj-cs"/>
          <a:sym typeface="Microsoft JhengHei" pitchFamily="34" charset="-120"/>
        </a:defRPr>
      </a:lvl1pPr>
      <a:lvl2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2pPr>
      <a:lvl3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3pPr>
      <a:lvl4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4pPr>
      <a:lvl5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5pPr>
      <a:lvl6pPr marL="4572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6pPr>
      <a:lvl7pPr marL="9144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7pPr>
      <a:lvl8pPr marL="13716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8pPr>
      <a:lvl9pPr marL="18288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9pPr>
    </p:titleStyle>
    <p:body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Microsoft JhengHei" pitchFamily="34" charset="-12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Microsoft JhengHei" pitchFamily="34" charset="-12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Microsoft JhengHei" pitchFamily="34" charset="-12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34" charset="-12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34" charset="-12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5362" name="圖片 6" descr="1007簡報內頁.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92072" r:id="rId1"/>
    <p:sldLayoutId id="2147492073" r:id="rId2"/>
    <p:sldLayoutId id="2147492074" r:id="rId3"/>
    <p:sldLayoutId id="2147492075" r:id="rId4"/>
    <p:sldLayoutId id="2147492076" r:id="rId5"/>
    <p:sldLayoutId id="2147492077" r:id="rId6"/>
    <p:sldLayoutId id="2147492078" r:id="rId7"/>
    <p:sldLayoutId id="2147492079" r:id="rId8"/>
    <p:sldLayoutId id="2147492080" r:id="rId9"/>
    <p:sldLayoutId id="2147492081" r:id="rId10"/>
    <p:sldLayoutId id="2147492082" r:id="rId11"/>
  </p:sldLayoutIdLst>
  <p:txStyles>
    <p:titleStyle>
      <a:lvl1pPr algn="ctr" rtl="0" eaLnBrk="0" fontAlgn="base" hangingPunct="0">
        <a:spcBef>
          <a:spcPct val="0"/>
        </a:spcBef>
        <a:spcAft>
          <a:spcPct val="0"/>
        </a:spcAft>
        <a:defRPr sz="4400">
          <a:solidFill>
            <a:schemeClr val="tx1"/>
          </a:solidFill>
          <a:latin typeface="+mj-lt"/>
          <a:ea typeface="+mj-ea"/>
          <a:cs typeface="+mj-cs"/>
          <a:sym typeface="PMingLiU" pitchFamily="18" charset="-120"/>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5pPr>
      <a:lvl6pPr marL="457200"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6pPr>
      <a:lvl7pPr marL="914400"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7pPr>
      <a:lvl8pPr marL="1371600"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8pPr>
      <a:lvl9pPr marL="1828800"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9pPr>
    </p:titleStyle>
    <p:body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PMingLiU" pitchFamily="18" charset="-12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PMingLiU" pitchFamily="18" charset="-12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PMingLiU" pitchFamily="18" charset="-12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PMingLiU" pitchFamily="18" charset="-12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PMingLiU" pitchFamily="18" charset="-12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PMingLiU" pitchFamily="18" charset="-12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PMingLiU" pitchFamily="18" charset="-12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PMingLiU" pitchFamily="18" charset="-12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PMingLiU" pitchFamily="18" charset="-12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6386" name="圖片 6" descr="1007簡報內頁.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92083" r:id="rId1"/>
    <p:sldLayoutId id="2147492084" r:id="rId2"/>
    <p:sldLayoutId id="2147492085" r:id="rId3"/>
    <p:sldLayoutId id="2147492086" r:id="rId4"/>
    <p:sldLayoutId id="2147492087" r:id="rId5"/>
    <p:sldLayoutId id="2147492088" r:id="rId6"/>
    <p:sldLayoutId id="2147492089" r:id="rId7"/>
    <p:sldLayoutId id="2147492090" r:id="rId8"/>
    <p:sldLayoutId id="2147492091" r:id="rId9"/>
    <p:sldLayoutId id="2147492092" r:id="rId10"/>
    <p:sldLayoutId id="2147492093" r:id="rId11"/>
  </p:sldLayoutIdLst>
  <p:txStyles>
    <p:titleStyle>
      <a:lvl1pPr algn="ctr" rtl="0" eaLnBrk="0" fontAlgn="base" hangingPunct="0">
        <a:spcBef>
          <a:spcPct val="0"/>
        </a:spcBef>
        <a:spcAft>
          <a:spcPct val="0"/>
        </a:spcAft>
        <a:defRPr sz="4400">
          <a:solidFill>
            <a:schemeClr val="tx1"/>
          </a:solidFill>
          <a:latin typeface="+mj-lt"/>
          <a:ea typeface="+mj-ea"/>
          <a:cs typeface="+mj-cs"/>
          <a:sym typeface="Microsoft JhengHei" pitchFamily="34" charset="-120"/>
        </a:defRPr>
      </a:lvl1pPr>
      <a:lvl2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2pPr>
      <a:lvl3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3pPr>
      <a:lvl4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4pPr>
      <a:lvl5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5pPr>
      <a:lvl6pPr marL="4572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6pPr>
      <a:lvl7pPr marL="9144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7pPr>
      <a:lvl8pPr marL="13716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8pPr>
      <a:lvl9pPr marL="18288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9pPr>
    </p:titleStyle>
    <p:body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Microsoft JhengHei" pitchFamily="34" charset="-12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Microsoft JhengHei" pitchFamily="34" charset="-12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Microsoft JhengHei" pitchFamily="34" charset="-12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34" charset="-12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34" charset="-12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7410" name="圖片 6" descr="1007簡報內頁.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92094" r:id="rId1"/>
    <p:sldLayoutId id="2147492095" r:id="rId2"/>
    <p:sldLayoutId id="2147492096" r:id="rId3"/>
    <p:sldLayoutId id="2147492097" r:id="rId4"/>
    <p:sldLayoutId id="2147492098" r:id="rId5"/>
    <p:sldLayoutId id="2147492099" r:id="rId6"/>
    <p:sldLayoutId id="2147492100" r:id="rId7"/>
    <p:sldLayoutId id="2147492101" r:id="rId8"/>
    <p:sldLayoutId id="2147492102" r:id="rId9"/>
    <p:sldLayoutId id="2147492103" r:id="rId10"/>
    <p:sldLayoutId id="2147492104" r:id="rId11"/>
  </p:sldLayoutIdLst>
  <p:txStyles>
    <p:titleStyle>
      <a:lvl1pPr algn="ctr" rtl="0" eaLnBrk="0" fontAlgn="base" hangingPunct="0">
        <a:spcBef>
          <a:spcPct val="0"/>
        </a:spcBef>
        <a:spcAft>
          <a:spcPct val="0"/>
        </a:spcAft>
        <a:defRPr sz="4400">
          <a:solidFill>
            <a:schemeClr val="tx1"/>
          </a:solidFill>
          <a:latin typeface="+mj-lt"/>
          <a:ea typeface="+mj-ea"/>
          <a:cs typeface="+mj-cs"/>
          <a:sym typeface="Microsoft JhengHei" pitchFamily="34" charset="-120"/>
        </a:defRPr>
      </a:lvl1pPr>
      <a:lvl2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2pPr>
      <a:lvl3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3pPr>
      <a:lvl4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4pPr>
      <a:lvl5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5pPr>
      <a:lvl6pPr marL="4572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6pPr>
      <a:lvl7pPr marL="9144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7pPr>
      <a:lvl8pPr marL="13716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8pPr>
      <a:lvl9pPr marL="18288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9pPr>
    </p:titleStyle>
    <p:body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Microsoft JhengHei" pitchFamily="34" charset="-12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Microsoft JhengHei" pitchFamily="34" charset="-12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Microsoft JhengHei" pitchFamily="34" charset="-12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34" charset="-12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34" charset="-12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8434" name="Picture 11" descr="new-03内容页"/>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8435" name="Rectangle 2"/>
          <p:cNvSpPr>
            <a:spLocks noGrp="1" noChangeArrowheads="1"/>
          </p:cNvSpPr>
          <p:nvPr>
            <p:ph type="title" idx="4294967295"/>
          </p:nvPr>
        </p:nvSpPr>
        <p:spPr bwMode="auto">
          <a:xfrm>
            <a:off x="468313" y="908050"/>
            <a:ext cx="82296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Arial" pitchFamily="34" charset="0"/>
              </a:rPr>
              <a:t>单击此处编辑母版标题样式</a:t>
            </a:r>
          </a:p>
        </p:txBody>
      </p:sp>
      <p:sp>
        <p:nvSpPr>
          <p:cNvPr id="18436" name="Rectangle 3"/>
          <p:cNvSpPr>
            <a:spLocks noGrp="1" noChangeArrowheads="1"/>
          </p:cNvSpPr>
          <p:nvPr>
            <p:ph type="body" idx="1"/>
          </p:nvPr>
        </p:nvSpPr>
        <p:spPr bwMode="auto">
          <a:xfrm>
            <a:off x="457200" y="2060575"/>
            <a:ext cx="8229600"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Arial" pitchFamily="34" charset="0"/>
              </a:rPr>
              <a:t>单击此处编辑母版文本样式</a:t>
            </a:r>
          </a:p>
          <a:p>
            <a:pPr lvl="1"/>
            <a:r>
              <a:rPr lang="zh-CN" smtClean="0">
                <a:sym typeface="Arial" pitchFamily="34" charset="0"/>
              </a:rPr>
              <a:t>第二级</a:t>
            </a:r>
          </a:p>
          <a:p>
            <a:pPr lvl="2"/>
            <a:r>
              <a:rPr lang="zh-CN" smtClean="0">
                <a:sym typeface="Arial" pitchFamily="34" charset="0"/>
              </a:rPr>
              <a:t>第三级</a:t>
            </a:r>
          </a:p>
          <a:p>
            <a:pPr lvl="3"/>
            <a:r>
              <a:rPr lang="zh-CN" smtClean="0">
                <a:sym typeface="Arial" pitchFamily="34" charset="0"/>
              </a:rPr>
              <a:t>第四级</a:t>
            </a:r>
          </a:p>
          <a:p>
            <a:pPr lvl="4"/>
            <a:r>
              <a:rPr lang="zh-CN" smtClean="0">
                <a:sym typeface="Arial" pitchFamily="34" charset="0"/>
              </a:rPr>
              <a:t>第五级</a:t>
            </a:r>
          </a:p>
        </p:txBody>
      </p:sp>
      <p:sp>
        <p:nvSpPr>
          <p:cNvPr id="18437" name="Rectangle 4"/>
          <p:cNvSpPr>
            <a:spLocks noGrp="1" noChangeArrowheads="1"/>
          </p:cNvSpPr>
          <p:nvPr>
            <p:ph type="dt" sz="half" idx="2"/>
          </p:nvPr>
        </p:nvSpPr>
        <p:spPr bwMode="auto">
          <a:xfrm>
            <a:off x="468313" y="616585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91440" tIns="45720" rIns="91440" bIns="45720" numCol="1" anchor="t" anchorCtr="0" compatLnSpc="1">
            <a:prstTxWarp prst="textNoShape">
              <a:avLst/>
            </a:prstTxWarp>
          </a:bodyPr>
          <a:lstStyle>
            <a:lvl1pPr>
              <a:defRPr sz="1400">
                <a:solidFill>
                  <a:srgbClr val="000000"/>
                </a:solidFill>
              </a:defRPr>
            </a:lvl1pPr>
          </a:lstStyle>
          <a:p>
            <a:pPr>
              <a:defRPr/>
            </a:pPr>
            <a:endParaRPr lang="zh-CN" altLang="zh-CN"/>
          </a:p>
        </p:txBody>
      </p:sp>
      <p:sp>
        <p:nvSpPr>
          <p:cNvPr id="18438" name="Rectangle 5"/>
          <p:cNvSpPr>
            <a:spLocks noGrp="1" noChangeArrowheads="1"/>
          </p:cNvSpPr>
          <p:nvPr>
            <p:ph type="ftr" sz="quarter" idx="3"/>
          </p:nvPr>
        </p:nvSpPr>
        <p:spPr bwMode="auto">
          <a:xfrm>
            <a:off x="3059113" y="6165850"/>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91440" tIns="45720" rIns="91440" bIns="45720" numCol="1" anchor="t" anchorCtr="0" compatLnSpc="1">
            <a:prstTxWarp prst="textNoShape">
              <a:avLst/>
            </a:prstTxWarp>
          </a:bodyPr>
          <a:lstStyle>
            <a:lvl1pPr algn="ctr">
              <a:defRPr sz="1400">
                <a:solidFill>
                  <a:srgbClr val="000000"/>
                </a:solidFill>
              </a:defRPr>
            </a:lvl1pPr>
          </a:lstStyle>
          <a:p>
            <a:pPr>
              <a:defRPr/>
            </a:pPr>
            <a:endParaRPr lang="zh-CN" altLang="zh-CN"/>
          </a:p>
        </p:txBody>
      </p:sp>
      <p:sp>
        <p:nvSpPr>
          <p:cNvPr id="18439" name="Rectangle 6"/>
          <p:cNvSpPr>
            <a:spLocks noGrp="1" noChangeArrowheads="1"/>
          </p:cNvSpPr>
          <p:nvPr>
            <p:ph type="sldNum" sz="quarter" idx="4"/>
          </p:nvPr>
        </p:nvSpPr>
        <p:spPr bwMode="auto">
          <a:xfrm>
            <a:off x="6588125" y="616585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91440" tIns="45720" rIns="91440" bIns="45720" numCol="1" anchor="t" anchorCtr="0" compatLnSpc="1">
            <a:prstTxWarp prst="textNoShape">
              <a:avLst/>
            </a:prstTxWarp>
          </a:bodyPr>
          <a:lstStyle>
            <a:lvl1pPr algn="r">
              <a:defRPr sz="1400">
                <a:solidFill>
                  <a:srgbClr val="000000"/>
                </a:solidFill>
              </a:defRPr>
            </a:lvl1pPr>
          </a:lstStyle>
          <a:p>
            <a:pPr>
              <a:defRPr/>
            </a:pPr>
            <a:fld id="{EE6CB6B3-45E9-4F53-8CA0-90221421145A}" type="slidenum">
              <a:rPr lang="zh-CN" altLang="en-US"/>
              <a:pPr>
                <a:defRPr/>
              </a:pPr>
              <a:t>‹#›</a:t>
            </a:fld>
            <a:endParaRPr 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92105" r:id="rId1"/>
    <p:sldLayoutId id="2147492106" r:id="rId2"/>
    <p:sldLayoutId id="2147492107" r:id="rId3"/>
    <p:sldLayoutId id="2147492108" r:id="rId4"/>
    <p:sldLayoutId id="2147492109" r:id="rId5"/>
    <p:sldLayoutId id="2147492110" r:id="rId6"/>
    <p:sldLayoutId id="2147492111" r:id="rId7"/>
    <p:sldLayoutId id="2147492112" r:id="rId8"/>
    <p:sldLayoutId id="2147492113" r:id="rId9"/>
    <p:sldLayoutId id="2147492114" r:id="rId10"/>
    <p:sldLayoutId id="2147492115" r:id="rId11"/>
  </p:sldLayoutIdLst>
  <p:txStyles>
    <p:titleStyle>
      <a:lvl1pPr algn="ctr" rtl="0" eaLnBrk="0" fontAlgn="base" hangingPunct="0">
        <a:spcBef>
          <a:spcPct val="0"/>
        </a:spcBef>
        <a:spcAft>
          <a:spcPct val="0"/>
        </a:spcAft>
        <a:defRPr sz="4400">
          <a:solidFill>
            <a:schemeClr val="tx2"/>
          </a:solidFill>
          <a:latin typeface="+mj-lt"/>
          <a:ea typeface="+mj-ea"/>
          <a:cs typeface="+mj-cs"/>
          <a:sym typeface="Arial" pitchFamily="34" charset="0"/>
        </a:defRPr>
      </a:lvl1pPr>
      <a:lvl2pPr algn="ctr" rtl="0" eaLnBrk="0" fontAlgn="base" hangingPunct="0">
        <a:spcBef>
          <a:spcPct val="0"/>
        </a:spcBef>
        <a:spcAft>
          <a:spcPct val="0"/>
        </a:spcAft>
        <a:defRPr sz="4400">
          <a:solidFill>
            <a:schemeClr val="tx2"/>
          </a:solidFill>
          <a:latin typeface="Arial" pitchFamily="34" charset="0"/>
          <a:ea typeface="宋体" pitchFamily="2" charset="-122"/>
          <a:sym typeface="Arial" pitchFamily="34" charset="0"/>
        </a:defRPr>
      </a:lvl2pPr>
      <a:lvl3pPr algn="ctr" rtl="0" eaLnBrk="0" fontAlgn="base" hangingPunct="0">
        <a:spcBef>
          <a:spcPct val="0"/>
        </a:spcBef>
        <a:spcAft>
          <a:spcPct val="0"/>
        </a:spcAft>
        <a:defRPr sz="4400">
          <a:solidFill>
            <a:schemeClr val="tx2"/>
          </a:solidFill>
          <a:latin typeface="Arial" pitchFamily="34" charset="0"/>
          <a:ea typeface="宋体" pitchFamily="2" charset="-122"/>
          <a:sym typeface="Arial" pitchFamily="34" charset="0"/>
        </a:defRPr>
      </a:lvl3pPr>
      <a:lvl4pPr algn="ctr" rtl="0" eaLnBrk="0" fontAlgn="base" hangingPunct="0">
        <a:spcBef>
          <a:spcPct val="0"/>
        </a:spcBef>
        <a:spcAft>
          <a:spcPct val="0"/>
        </a:spcAft>
        <a:defRPr sz="4400">
          <a:solidFill>
            <a:schemeClr val="tx2"/>
          </a:solidFill>
          <a:latin typeface="Arial" pitchFamily="34" charset="0"/>
          <a:ea typeface="宋体" pitchFamily="2" charset="-122"/>
          <a:sym typeface="Arial" pitchFamily="34" charset="0"/>
        </a:defRPr>
      </a:lvl4pPr>
      <a:lvl5pPr algn="ctr" rtl="0" eaLnBrk="0" fontAlgn="base" hangingPunct="0">
        <a:spcBef>
          <a:spcPct val="0"/>
        </a:spcBef>
        <a:spcAft>
          <a:spcPct val="0"/>
        </a:spcAft>
        <a:defRPr sz="4400">
          <a:solidFill>
            <a:schemeClr val="tx2"/>
          </a:solidFill>
          <a:latin typeface="Arial" pitchFamily="34" charset="0"/>
          <a:ea typeface="宋体" pitchFamily="2" charset="-122"/>
          <a:sym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ea typeface="宋体" pitchFamily="2" charset="-122"/>
          <a:sym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ea typeface="宋体" pitchFamily="2" charset="-122"/>
          <a:sym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ea typeface="宋体" pitchFamily="2" charset="-122"/>
          <a:sym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ea typeface="宋体" pitchFamily="2" charset="-122"/>
          <a:sym typeface="Arial" pitchFamily="34" charset="0"/>
        </a:defRPr>
      </a:lvl9pPr>
    </p:titleStyle>
    <p:bodyStyle>
      <a:lvl1pPr marL="342900" indent="-342900" algn="l" defTabSz="0" rtl="0" eaLnBrk="0" fontAlgn="base" hangingPunct="0">
        <a:spcBef>
          <a:spcPct val="20000"/>
        </a:spcBef>
        <a:spcAft>
          <a:spcPct val="0"/>
        </a:spcAft>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Char char="»"/>
        <a:defRPr sz="2000">
          <a:solidFill>
            <a:schemeClr val="tx1"/>
          </a:solidFill>
          <a:latin typeface="+mn-lt"/>
          <a:ea typeface="+mn-ea"/>
          <a:sym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9458" name="圖片 6" descr="1007簡報內頁.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92116" r:id="rId1"/>
    <p:sldLayoutId id="2147492117" r:id="rId2"/>
    <p:sldLayoutId id="2147492118" r:id="rId3"/>
    <p:sldLayoutId id="2147492119" r:id="rId4"/>
    <p:sldLayoutId id="2147492120" r:id="rId5"/>
    <p:sldLayoutId id="2147492121" r:id="rId6"/>
    <p:sldLayoutId id="2147492122" r:id="rId7"/>
    <p:sldLayoutId id="2147492123" r:id="rId8"/>
    <p:sldLayoutId id="2147492124" r:id="rId9"/>
    <p:sldLayoutId id="2147492125" r:id="rId10"/>
    <p:sldLayoutId id="2147492126" r:id="rId11"/>
  </p:sldLayoutIdLst>
  <p:txStyles>
    <p:titleStyle>
      <a:lvl1pPr algn="ctr" rtl="0" eaLnBrk="0" fontAlgn="base" hangingPunct="0">
        <a:spcBef>
          <a:spcPct val="0"/>
        </a:spcBef>
        <a:spcAft>
          <a:spcPct val="0"/>
        </a:spcAft>
        <a:defRPr sz="4400">
          <a:solidFill>
            <a:schemeClr val="tx1"/>
          </a:solidFill>
          <a:latin typeface="+mj-lt"/>
          <a:ea typeface="+mj-ea"/>
          <a:cs typeface="+mj-cs"/>
          <a:sym typeface="Microsoft JhengHei" pitchFamily="34" charset="-120"/>
        </a:defRPr>
      </a:lvl1pPr>
      <a:lvl2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2pPr>
      <a:lvl3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3pPr>
      <a:lvl4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4pPr>
      <a:lvl5pPr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34" charset="-120"/>
        </a:defRPr>
      </a:lvl5pPr>
      <a:lvl6pPr marL="4572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6pPr>
      <a:lvl7pPr marL="9144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7pPr>
      <a:lvl8pPr marL="13716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8pPr>
      <a:lvl9pPr marL="1828800" algn="ctr" rtl="0" eaLnBrk="0" fontAlgn="base" hangingPunct="0">
        <a:spcBef>
          <a:spcPct val="0"/>
        </a:spcBef>
        <a:spcAft>
          <a:spcPct val="0"/>
        </a:spcAft>
        <a:defRPr sz="4400">
          <a:solidFill>
            <a:schemeClr val="tx1"/>
          </a:solidFill>
          <a:latin typeface="Arial" pitchFamily="34" charset="0"/>
          <a:ea typeface="Microsoft JhengHei" pitchFamily="2" charset="-120"/>
          <a:sym typeface="Microsoft JhengHei" pitchFamily="2" charset="-120"/>
        </a:defRPr>
      </a:lvl9pPr>
    </p:titleStyle>
    <p:body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Microsoft JhengHei" pitchFamily="34" charset="-12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Microsoft JhengHei" pitchFamily="34" charset="-12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Microsoft JhengHei" pitchFamily="34" charset="-12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34" charset="-12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34" charset="-12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Microsoft JhengHei" pitchFamily="2" charset="-12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2050" name="圖片 6" descr="1007簡報內頁.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2051" name="圖片 2" descr="20110301簡報內頁1_鼎捷軟件P.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91926" r:id="rId1"/>
    <p:sldLayoutId id="2147491927" r:id="rId2"/>
    <p:sldLayoutId id="2147491928" r:id="rId3"/>
    <p:sldLayoutId id="2147491929" r:id="rId4"/>
    <p:sldLayoutId id="2147491930" r:id="rId5"/>
    <p:sldLayoutId id="2147491931" r:id="rId6"/>
    <p:sldLayoutId id="2147491932" r:id="rId7"/>
    <p:sldLayoutId id="2147491933" r:id="rId8"/>
    <p:sldLayoutId id="2147491934" r:id="rId9"/>
    <p:sldLayoutId id="2147491935" r:id="rId10"/>
    <p:sldLayoutId id="2147491936"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5pPr>
      <a:lvl6pPr marL="4572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6pPr>
      <a:lvl7pPr marL="9144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7pPr>
      <a:lvl8pPr marL="13716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8pPr>
      <a:lvl9pPr marL="18288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9pPr>
    </p:titleStyle>
    <p:body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074" name="圖片 6" descr="1007簡報內頁.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3075" name="圖片 2" descr="20110301簡報內頁2_鼎捷軟件P.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91937" r:id="rId1"/>
    <p:sldLayoutId id="2147491938" r:id="rId2"/>
    <p:sldLayoutId id="2147491939" r:id="rId3"/>
    <p:sldLayoutId id="2147491940" r:id="rId4"/>
    <p:sldLayoutId id="2147491941" r:id="rId5"/>
    <p:sldLayoutId id="2147491942" r:id="rId6"/>
    <p:sldLayoutId id="2147491943" r:id="rId7"/>
    <p:sldLayoutId id="2147491944" r:id="rId8"/>
    <p:sldLayoutId id="2147491945" r:id="rId9"/>
    <p:sldLayoutId id="2147491946" r:id="rId10"/>
    <p:sldLayoutId id="2147491947"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5pPr>
      <a:lvl6pPr marL="4572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6pPr>
      <a:lvl7pPr marL="9144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7pPr>
      <a:lvl8pPr marL="13716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8pPr>
      <a:lvl9pPr marL="18288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9pPr>
    </p:titleStyle>
    <p:body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2"/>
        </a:solidFill>
        <a:effectLst/>
      </p:bgPr>
    </p:bg>
    <p:spTree>
      <p:nvGrpSpPr>
        <p:cNvPr id="1" name=""/>
        <p:cNvGrpSpPr/>
        <p:nvPr/>
      </p:nvGrpSpPr>
      <p:grpSpPr>
        <a:xfrm>
          <a:off x="0" y="0"/>
          <a:ext cx="0" cy="0"/>
          <a:chOff x="0" y="0"/>
          <a:chExt cx="0" cy="0"/>
        </a:xfrm>
      </p:grpSpPr>
      <p:pic>
        <p:nvPicPr>
          <p:cNvPr id="4098" name="圖片 6" descr="1007簡報內頁.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91948" r:id="rId1"/>
    <p:sldLayoutId id="2147491949" r:id="rId2"/>
    <p:sldLayoutId id="2147491950" r:id="rId3"/>
    <p:sldLayoutId id="2147491951" r:id="rId4"/>
    <p:sldLayoutId id="2147491952" r:id="rId5"/>
    <p:sldLayoutId id="2147491953" r:id="rId6"/>
    <p:sldLayoutId id="2147491954" r:id="rId7"/>
    <p:sldLayoutId id="2147491955" r:id="rId8"/>
    <p:sldLayoutId id="2147491956" r:id="rId9"/>
    <p:sldLayoutId id="2147491957" r:id="rId10"/>
    <p:sldLayoutId id="2147491958" r:id="rId11"/>
    <p:sldLayoutId id="2147491959" r:id="rId12"/>
  </p:sldLayoutIdLst>
  <p:txStyles>
    <p:titleStyle>
      <a:lvl1pPr algn="ctr" rtl="0" eaLnBrk="0" fontAlgn="base" hangingPunct="0">
        <a:spcBef>
          <a:spcPct val="0"/>
        </a:spcBef>
        <a:spcAft>
          <a:spcPct val="0"/>
        </a:spcAft>
        <a:defRPr sz="4400">
          <a:solidFill>
            <a:schemeClr val="tx1"/>
          </a:solidFill>
          <a:latin typeface="+mj-lt"/>
          <a:ea typeface="+mj-ea"/>
          <a:cs typeface="+mj-cs"/>
          <a:sym typeface="Arial" pitchFamily="34" charset="0"/>
        </a:defRPr>
      </a:lvl1pPr>
      <a:lvl2pPr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2pPr>
      <a:lvl3pPr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3pPr>
      <a:lvl4pPr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4pPr>
      <a:lvl5pPr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5pPr>
      <a:lvl6pPr marL="457200"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6pPr>
      <a:lvl7pPr marL="914400"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7pPr>
      <a:lvl8pPr marL="1371600"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8pPr>
      <a:lvl9pPr marL="1828800"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9pPr>
    </p:titleStyle>
    <p:body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5122" name="圖片 6" descr="1007簡報內頁.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91960" r:id="rId1"/>
    <p:sldLayoutId id="2147491961" r:id="rId2"/>
    <p:sldLayoutId id="2147491962" r:id="rId3"/>
    <p:sldLayoutId id="2147491963" r:id="rId4"/>
    <p:sldLayoutId id="2147491964" r:id="rId5"/>
    <p:sldLayoutId id="2147491965" r:id="rId6"/>
    <p:sldLayoutId id="2147491966" r:id="rId7"/>
    <p:sldLayoutId id="2147491967" r:id="rId8"/>
    <p:sldLayoutId id="2147491968" r:id="rId9"/>
    <p:sldLayoutId id="2147491969" r:id="rId10"/>
    <p:sldLayoutId id="2147491970" r:id="rId11"/>
    <p:sldLayoutId id="2147491971" r:id="rId12"/>
  </p:sldLayoutIdLst>
  <p:txStyles>
    <p:titleStyle>
      <a:lvl1pPr algn="ctr" rtl="0" eaLnBrk="0" fontAlgn="base" hangingPunct="0">
        <a:spcBef>
          <a:spcPct val="0"/>
        </a:spcBef>
        <a:spcAft>
          <a:spcPct val="0"/>
        </a:spcAft>
        <a:defRPr sz="4400">
          <a:solidFill>
            <a:schemeClr val="tx1"/>
          </a:solidFill>
          <a:latin typeface="+mj-lt"/>
          <a:ea typeface="+mj-ea"/>
          <a:cs typeface="+mj-cs"/>
          <a:sym typeface="Arial" pitchFamily="34" charset="0"/>
        </a:defRPr>
      </a:lvl1pPr>
      <a:lvl2pPr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2pPr>
      <a:lvl3pPr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3pPr>
      <a:lvl4pPr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4pPr>
      <a:lvl5pPr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5pPr>
      <a:lvl6pPr marL="457200"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6pPr>
      <a:lvl7pPr marL="914400"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7pPr>
      <a:lvl8pPr marL="1371600"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8pPr>
      <a:lvl9pPr marL="1828800"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9pPr>
    </p:titleStyle>
    <p:body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6146" name="圖片 6" descr="1007簡報內頁.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91972" r:id="rId1"/>
    <p:sldLayoutId id="2147491973" r:id="rId2"/>
    <p:sldLayoutId id="2147491974" r:id="rId3"/>
    <p:sldLayoutId id="2147491975" r:id="rId4"/>
    <p:sldLayoutId id="2147491976" r:id="rId5"/>
    <p:sldLayoutId id="2147491977" r:id="rId6"/>
    <p:sldLayoutId id="2147491978" r:id="rId7"/>
    <p:sldLayoutId id="2147491979" r:id="rId8"/>
    <p:sldLayoutId id="2147491980" r:id="rId9"/>
    <p:sldLayoutId id="2147491981" r:id="rId10"/>
    <p:sldLayoutId id="2147491982" r:id="rId11"/>
    <p:sldLayoutId id="2147491983" r:id="rId12"/>
  </p:sldLayoutIdLst>
  <p:txStyles>
    <p:titleStyle>
      <a:lvl1pPr algn="ctr" rtl="0" eaLnBrk="0" fontAlgn="base" hangingPunct="0">
        <a:spcBef>
          <a:spcPct val="0"/>
        </a:spcBef>
        <a:spcAft>
          <a:spcPct val="0"/>
        </a:spcAft>
        <a:defRPr sz="4400">
          <a:solidFill>
            <a:schemeClr val="tx1"/>
          </a:solidFill>
          <a:latin typeface="+mj-lt"/>
          <a:ea typeface="+mj-ea"/>
          <a:cs typeface="+mj-cs"/>
          <a:sym typeface="Arial" pitchFamily="34" charset="0"/>
        </a:defRPr>
      </a:lvl1pPr>
      <a:lvl2pPr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2pPr>
      <a:lvl3pPr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3pPr>
      <a:lvl4pPr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4pPr>
      <a:lvl5pPr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5pPr>
      <a:lvl6pPr marL="457200"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6pPr>
      <a:lvl7pPr marL="914400"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7pPr>
      <a:lvl8pPr marL="1371600"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8pPr>
      <a:lvl9pPr marL="1828800" algn="ctr" rtl="0" eaLnBrk="0" fontAlgn="base" hangingPunct="0">
        <a:spcBef>
          <a:spcPct val="0"/>
        </a:spcBef>
        <a:spcAft>
          <a:spcPct val="0"/>
        </a:spcAft>
        <a:defRPr sz="4400">
          <a:solidFill>
            <a:schemeClr val="tx1"/>
          </a:solidFill>
          <a:latin typeface="Arial" pitchFamily="34" charset="0"/>
          <a:ea typeface="Microsoft JhengHei" pitchFamily="2" charset="-120"/>
          <a:sym typeface="Arial" pitchFamily="34" charset="0"/>
        </a:defRPr>
      </a:lvl9pPr>
    </p:titleStyle>
    <p:body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圖片 6" descr="1007簡報內頁.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7171" name="圖片 2" descr="20110301簡報內頁1_鼎捷軟件P.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91984" r:id="rId1"/>
    <p:sldLayoutId id="2147491985" r:id="rId2"/>
    <p:sldLayoutId id="2147491986" r:id="rId3"/>
    <p:sldLayoutId id="2147491987" r:id="rId4"/>
    <p:sldLayoutId id="2147491988" r:id="rId5"/>
    <p:sldLayoutId id="2147491989" r:id="rId6"/>
    <p:sldLayoutId id="2147491990" r:id="rId7"/>
    <p:sldLayoutId id="2147491991" r:id="rId8"/>
    <p:sldLayoutId id="2147491992" r:id="rId9"/>
    <p:sldLayoutId id="2147491993" r:id="rId10"/>
    <p:sldLayoutId id="2147491994"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5pPr>
      <a:lvl6pPr marL="4572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6pPr>
      <a:lvl7pPr marL="9144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7pPr>
      <a:lvl8pPr marL="13716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8pPr>
      <a:lvl9pPr marL="18288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9pPr>
    </p:titleStyle>
    <p:body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8194" name="圖片 6" descr="1007簡報內頁.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8195" name="圖片 2" descr="20110301簡報內頁2_鼎捷軟件P.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91995" r:id="rId1"/>
    <p:sldLayoutId id="2147491996" r:id="rId2"/>
    <p:sldLayoutId id="2147491997" r:id="rId3"/>
    <p:sldLayoutId id="2147491998" r:id="rId4"/>
    <p:sldLayoutId id="2147491999" r:id="rId5"/>
    <p:sldLayoutId id="2147492000" r:id="rId6"/>
    <p:sldLayoutId id="2147492001" r:id="rId7"/>
    <p:sldLayoutId id="2147492002" r:id="rId8"/>
    <p:sldLayoutId id="2147492003" r:id="rId9"/>
    <p:sldLayoutId id="2147492004" r:id="rId10"/>
    <p:sldLayoutId id="2147492005"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5pPr>
      <a:lvl6pPr marL="4572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6pPr>
      <a:lvl7pPr marL="9144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7pPr>
      <a:lvl8pPr marL="13716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8pPr>
      <a:lvl9pPr marL="1828800" algn="ctr" rtl="0" eaLnBrk="0" fontAlgn="base" hangingPunct="0">
        <a:spcBef>
          <a:spcPct val="0"/>
        </a:spcBef>
        <a:spcAft>
          <a:spcPct val="0"/>
        </a:spcAft>
        <a:defRPr sz="4400">
          <a:solidFill>
            <a:schemeClr val="tx1"/>
          </a:solidFill>
          <a:latin typeface="Calibri" pitchFamily="34" charset="0"/>
          <a:ea typeface="PMingLiU" pitchFamily="18" charset="-120"/>
          <a:sym typeface="Calibri" pitchFamily="34" charset="0"/>
        </a:defRPr>
      </a:lvl9pPr>
    </p:titleStyle>
    <p:body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9218" name="圖片 6" descr="1007簡報內頁.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92006" r:id="rId1"/>
    <p:sldLayoutId id="2147492007" r:id="rId2"/>
    <p:sldLayoutId id="2147492008" r:id="rId3"/>
    <p:sldLayoutId id="2147492009" r:id="rId4"/>
    <p:sldLayoutId id="2147492010" r:id="rId5"/>
    <p:sldLayoutId id="2147492011" r:id="rId6"/>
    <p:sldLayoutId id="2147492012" r:id="rId7"/>
    <p:sldLayoutId id="2147492013" r:id="rId8"/>
    <p:sldLayoutId id="2147492014" r:id="rId9"/>
    <p:sldLayoutId id="2147492015" r:id="rId10"/>
    <p:sldLayoutId id="2147492016" r:id="rId11"/>
  </p:sldLayoutIdLst>
  <p:txStyles>
    <p:titleStyle>
      <a:lvl1pPr algn="ctr" rtl="0" eaLnBrk="0" fontAlgn="base" hangingPunct="0">
        <a:spcBef>
          <a:spcPct val="0"/>
        </a:spcBef>
        <a:spcAft>
          <a:spcPct val="0"/>
        </a:spcAft>
        <a:defRPr sz="4400">
          <a:solidFill>
            <a:schemeClr val="tx1"/>
          </a:solidFill>
          <a:latin typeface="+mj-lt"/>
          <a:ea typeface="+mj-ea"/>
          <a:cs typeface="+mj-cs"/>
          <a:sym typeface="PMingLiU" pitchFamily="18" charset="-120"/>
        </a:defRPr>
      </a:lvl1pPr>
      <a:lvl2pPr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2pPr>
      <a:lvl3pPr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3pPr>
      <a:lvl4pPr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4pPr>
      <a:lvl5pPr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5pPr>
      <a:lvl6pPr marL="457200"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6pPr>
      <a:lvl7pPr marL="914400"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7pPr>
      <a:lvl8pPr marL="1371600"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8pPr>
      <a:lvl9pPr marL="1828800" algn="ctr" rtl="0" eaLnBrk="0" fontAlgn="base" hangingPunct="0">
        <a:spcBef>
          <a:spcPct val="0"/>
        </a:spcBef>
        <a:spcAft>
          <a:spcPct val="0"/>
        </a:spcAft>
        <a:defRPr sz="4400">
          <a:solidFill>
            <a:schemeClr val="tx1"/>
          </a:solidFill>
          <a:latin typeface="Calibri" pitchFamily="34" charset="0"/>
          <a:ea typeface="PMingLiU" pitchFamily="18" charset="-120"/>
          <a:sym typeface="PMingLiU" pitchFamily="18" charset="-120"/>
        </a:defRPr>
      </a:lvl9pPr>
    </p:titleStyle>
    <p:body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PMingLiU" pitchFamily="18" charset="-12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PMingLiU" pitchFamily="18" charset="-12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PMingLiU" pitchFamily="18" charset="-12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PMingLiU" pitchFamily="18" charset="-12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PMingLiU" pitchFamily="18" charset="-12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PMingLiU" pitchFamily="18" charset="-12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PMingLiU" pitchFamily="18" charset="-12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PMingLiU" pitchFamily="18" charset="-12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PMingLiU" pitchFamily="18" charset="-12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45.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3.png"/><Relationship Id="rId2" Type="http://schemas.openxmlformats.org/officeDocument/2006/relationships/slideLayout" Target="../slideLayouts/slideLayout34.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9.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34.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34.xml"/><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5.xml"/><Relationship Id="rId5" Type="http://schemas.openxmlformats.org/officeDocument/2006/relationships/image" Target="../media/image14.jpeg"/><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45.xml"/><Relationship Id="rId5" Type="http://schemas.openxmlformats.org/officeDocument/2006/relationships/image" Target="../media/image15.jpe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45.xml"/><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45.xml"/><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45.xml"/><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7.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45.xml"/><Relationship Id="rId4" Type="http://schemas.openxmlformats.org/officeDocument/2006/relationships/image" Target="../media/image9.jpeg"/></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45.xml"/><Relationship Id="rId4" Type="http://schemas.openxmlformats.org/officeDocument/2006/relationships/image" Target="../media/image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45.xml"/><Relationship Id="rId4" Type="http://schemas.openxmlformats.org/officeDocument/2006/relationships/image" Target="../media/image9.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7.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45.xml"/><Relationship Id="rId4" Type="http://schemas.openxmlformats.org/officeDocument/2006/relationships/image" Target="../media/image9.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45.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jpeg"/><Relationship Id="rId1" Type="http://schemas.openxmlformats.org/officeDocument/2006/relationships/slideLayout" Target="../slideLayouts/slideLayout69.xml"/><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5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5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jpeg"/><Relationship Id="rId1" Type="http://schemas.openxmlformats.org/officeDocument/2006/relationships/slideLayout" Target="../slideLayouts/slideLayout45.xml"/></Relationships>
</file>

<file path=ppt/slides/_rels/slide5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45.xml"/><Relationship Id="rId4" Type="http://schemas.openxmlformats.org/officeDocument/2006/relationships/image" Target="../media/image9.jpeg"/></Relationships>
</file>

<file path=ppt/slides/_rels/slide5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jpeg"/><Relationship Id="rId1" Type="http://schemas.openxmlformats.org/officeDocument/2006/relationships/slideLayout" Target="../slideLayouts/slideLayout57.xml"/></Relationships>
</file>

<file path=ppt/slides/_rels/slide5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jpeg"/><Relationship Id="rId1" Type="http://schemas.openxmlformats.org/officeDocument/2006/relationships/slideLayout" Target="../slideLayouts/slideLayout57.xml"/></Relationships>
</file>

<file path=ppt/slides/_rels/slide5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jpeg"/><Relationship Id="rId1" Type="http://schemas.openxmlformats.org/officeDocument/2006/relationships/slideLayout" Target="../slideLayouts/slideLayout57.xml"/><Relationship Id="rId4" Type="http://schemas.openxmlformats.org/officeDocument/2006/relationships/image" Target="../media/image18.jpeg"/></Relationships>
</file>

<file path=ppt/slides/_rels/slide5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jpeg"/><Relationship Id="rId1" Type="http://schemas.openxmlformats.org/officeDocument/2006/relationships/slideLayout" Target="../slideLayouts/slideLayout57.xml"/></Relationships>
</file>

<file path=ppt/slides/_rels/slide5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jpeg"/><Relationship Id="rId1" Type="http://schemas.openxmlformats.org/officeDocument/2006/relationships/slideLayout" Target="../slideLayouts/slideLayout5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45.xml"/><Relationship Id="rId4" Type="http://schemas.openxmlformats.org/officeDocument/2006/relationships/image" Target="../media/image9.jpeg"/></Relationships>
</file>

<file path=ppt/slides/_rels/slide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jpeg"/><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34.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34.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34.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图片 4"/>
          <p:cNvPicPr>
            <a:picLocks noChangeAspect="1" noChangeArrowheads="1"/>
          </p:cNvPicPr>
          <p:nvPr/>
        </p:nvPicPr>
        <p:blipFill>
          <a:blip r:embed="rId3" cstate="print">
            <a:extLst>
              <a:ext uri="{28A0092B-C50C-407E-A947-70E740481C1C}">
                <a14:useLocalDpi xmlns:a14="http://schemas.microsoft.com/office/drawing/2010/main" val="0"/>
              </a:ext>
            </a:extLst>
          </a:blip>
          <a:srcRect t="7622" b="3705"/>
          <a:stretch>
            <a:fillRect/>
          </a:stretch>
        </p:blipFill>
        <p:spPr bwMode="auto">
          <a:xfrm>
            <a:off x="34925" y="1268413"/>
            <a:ext cx="2392363" cy="297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2"/>
          <p:cNvSpPr>
            <a:spLocks noGrp="1" noChangeArrowheads="1"/>
          </p:cNvSpPr>
          <p:nvPr>
            <p:ph type="ctrTitle" idx="4294967295"/>
          </p:nvPr>
        </p:nvSpPr>
        <p:spPr bwMode="auto">
          <a:xfrm>
            <a:off x="2411413" y="2133600"/>
            <a:ext cx="6227762" cy="10795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z="6000" smtClean="0">
                <a:solidFill>
                  <a:srgbClr val="FFFFFF"/>
                </a:solidFill>
                <a:latin typeface="华文隶书" pitchFamily="2" charset="-122"/>
                <a:ea typeface="华文隶书" pitchFamily="2" charset="-122"/>
              </a:rPr>
              <a:t>计算机基础概述与网络应用</a:t>
            </a:r>
          </a:p>
        </p:txBody>
      </p:sp>
      <p:sp>
        <p:nvSpPr>
          <p:cNvPr id="20485" name="TextBox 1"/>
          <p:cNvSpPr>
            <a:spLocks noChangeArrowheads="1"/>
          </p:cNvSpPr>
          <p:nvPr/>
        </p:nvSpPr>
        <p:spPr bwMode="auto">
          <a:xfrm>
            <a:off x="4643438" y="5940425"/>
            <a:ext cx="1584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1" hangingPunct="1"/>
            <a:r>
              <a:rPr lang="en-US" altLang="zh-CN" sz="3200">
                <a:latin typeface="华文隶书" pitchFamily="2" charset="-122"/>
                <a:ea typeface="华文隶书" pitchFamily="2" charset="-122"/>
                <a:sym typeface="华文隶书" pitchFamily="2" charset="-122"/>
              </a:rPr>
              <a:t>XXXXXX</a:t>
            </a:r>
            <a:endParaRPr lang="zh-CN" altLang="en-US" sz="3200">
              <a:latin typeface="华文隶书" pitchFamily="2" charset="-122"/>
              <a:ea typeface="华文隶书" pitchFamily="2" charset="-122"/>
              <a:sym typeface="华文隶书" pitchFamily="2" charset="-122"/>
            </a:endParaRPr>
          </a:p>
        </p:txBody>
      </p:sp>
      <p:sp>
        <p:nvSpPr>
          <p:cNvPr id="20486" name="文字方塊 4"/>
          <p:cNvSpPr>
            <a:spLocks noChangeArrowheads="1"/>
          </p:cNvSpPr>
          <p:nvPr/>
        </p:nvSpPr>
        <p:spPr bwMode="auto">
          <a:xfrm>
            <a:off x="7308850" y="6403975"/>
            <a:ext cx="16557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1" hangingPunct="1">
              <a:spcBef>
                <a:spcPts val="300"/>
              </a:spcBef>
            </a:pPr>
            <a:fld id="{5E32720C-D495-4337-BC6E-A9A422A66FBF}" type="datetime2">
              <a:rPr lang="zh-CN" altLang="en-US" sz="1600">
                <a:solidFill>
                  <a:srgbClr val="000000"/>
                </a:solidFill>
                <a:latin typeface="华文隶书" pitchFamily="2" charset="-122"/>
                <a:ea typeface="华文隶书" pitchFamily="2" charset="-122"/>
                <a:sym typeface="MV Boli" pitchFamily="2"/>
              </a:rPr>
              <a:pPr eaLnBrk="1" hangingPunct="1">
                <a:spcBef>
                  <a:spcPts val="300"/>
                </a:spcBef>
              </a:pPr>
              <a:t>2014年6月6日</a:t>
            </a:fld>
            <a:endParaRPr lang="zh-CN" altLang="en-US" sz="1600">
              <a:latin typeface="华文隶书" pitchFamily="2" charset="-122"/>
              <a:ea typeface="华文隶书" pitchFamily="2" charset="-122"/>
              <a:sym typeface="MV Boli" pitchFamily="2"/>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圆角矩形 1"/>
          <p:cNvSpPr>
            <a:spLocks noChangeArrowheads="1"/>
          </p:cNvSpPr>
          <p:nvPr/>
        </p:nvSpPr>
        <p:spPr bwMode="auto">
          <a:xfrm>
            <a:off x="395288" y="1844675"/>
            <a:ext cx="8353425" cy="3528487"/>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zh-CN" altLang="zh-CN">
              <a:solidFill>
                <a:srgbClr val="000000"/>
              </a:solidFill>
            </a:endParaRPr>
          </a:p>
        </p:txBody>
      </p:sp>
      <p:sp>
        <p:nvSpPr>
          <p:cNvPr id="29703" name="TextBox 3"/>
          <p:cNvSpPr>
            <a:spLocks noChangeArrowheads="1"/>
          </p:cNvSpPr>
          <p:nvPr/>
        </p:nvSpPr>
        <p:spPr bwMode="auto">
          <a:xfrm>
            <a:off x="682625" y="2335213"/>
            <a:ext cx="7561263"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a:buFont typeface="Wingdings" pitchFamily="2" charset="2"/>
              <a:buChar char="Ø"/>
            </a:pPr>
            <a:endParaRPr lang="zh-CN" altLang="zh-CN" sz="2800" b="1" dirty="0">
              <a:solidFill>
                <a:srgbClr val="000000"/>
              </a:solidFill>
              <a:latin typeface="仿宋" pitchFamily="49" charset="-122"/>
              <a:ea typeface="仿宋" pitchFamily="49" charset="-122"/>
              <a:sym typeface="仿宋" pitchFamily="49" charset="-122"/>
            </a:endParaRPr>
          </a:p>
          <a:p>
            <a:pPr marL="457200" indent="-457200">
              <a:buFont typeface="Wingdings" pitchFamily="2" charset="2"/>
              <a:buChar char="Ø"/>
            </a:pPr>
            <a:r>
              <a:rPr lang="zh-CN" sz="2800" b="1" dirty="0">
                <a:solidFill>
                  <a:srgbClr val="000000"/>
                </a:solidFill>
                <a:latin typeface="仿宋" pitchFamily="49" charset="-122"/>
                <a:ea typeface="仿宋" pitchFamily="49" charset="-122"/>
                <a:sym typeface="仿宋" pitchFamily="49" charset="-122"/>
              </a:rPr>
              <a:t>巨型化：是指高速度、大存储容量、强功能</a:t>
            </a:r>
          </a:p>
          <a:p>
            <a:pPr marL="457200" indent="-457200">
              <a:buFont typeface="Wingdings" pitchFamily="2" charset="2"/>
              <a:buChar char="Ø"/>
            </a:pPr>
            <a:r>
              <a:rPr lang="zh-CN" sz="2800" b="1" dirty="0">
                <a:solidFill>
                  <a:srgbClr val="000000"/>
                </a:solidFill>
                <a:latin typeface="仿宋" pitchFamily="49" charset="-122"/>
                <a:ea typeface="仿宋" pitchFamily="49" charset="-122"/>
                <a:sym typeface="仿宋" pitchFamily="49" charset="-122"/>
              </a:rPr>
              <a:t>微型化：是指体积小、价格低</a:t>
            </a:r>
          </a:p>
          <a:p>
            <a:pPr marL="457200" indent="-457200">
              <a:buFont typeface="Wingdings" pitchFamily="2" charset="2"/>
              <a:buChar char="Ø"/>
            </a:pPr>
            <a:r>
              <a:rPr lang="zh-CN" sz="2800" b="1" dirty="0">
                <a:solidFill>
                  <a:srgbClr val="000000"/>
                </a:solidFill>
                <a:latin typeface="仿宋" pitchFamily="49" charset="-122"/>
                <a:ea typeface="仿宋" pitchFamily="49" charset="-122"/>
                <a:sym typeface="仿宋" pitchFamily="49" charset="-122"/>
              </a:rPr>
              <a:t>网络化：资源共享、信息共享</a:t>
            </a:r>
          </a:p>
          <a:p>
            <a:pPr marL="457200" indent="-457200">
              <a:buFont typeface="Wingdings" pitchFamily="2" charset="2"/>
              <a:buChar char="Ø"/>
            </a:pPr>
            <a:r>
              <a:rPr lang="zh-CN" sz="2800" b="1" dirty="0">
                <a:solidFill>
                  <a:srgbClr val="000000"/>
                </a:solidFill>
                <a:latin typeface="仿宋" pitchFamily="49" charset="-122"/>
                <a:ea typeface="仿宋" pitchFamily="49" charset="-122"/>
                <a:sym typeface="仿宋" pitchFamily="49" charset="-122"/>
              </a:rPr>
              <a:t>智能化：使计算机具有人的感觉、思维</a:t>
            </a:r>
          </a:p>
        </p:txBody>
      </p:sp>
      <p:sp>
        <p:nvSpPr>
          <p:cNvPr id="29704" name="Rectangle 5"/>
          <p:cNvSpPr>
            <a:spLocks noChangeArrowheads="1"/>
          </p:cNvSpPr>
          <p:nvPr/>
        </p:nvSpPr>
        <p:spPr bwMode="auto">
          <a:xfrm>
            <a:off x="612775" y="1270000"/>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chemeClr val="hlink"/>
              </a:buClr>
              <a:buFont typeface="Wingdings" pitchFamily="2" charset="2"/>
              <a:buChar char="ü"/>
            </a:pPr>
            <a:r>
              <a:rPr lang="zh-CN" sz="2400" b="1">
                <a:solidFill>
                  <a:srgbClr val="000000"/>
                </a:solidFill>
                <a:latin typeface="仿宋" pitchFamily="49" charset="-122"/>
                <a:ea typeface="仿宋" pitchFamily="49" charset="-122"/>
                <a:sym typeface="仿宋" pitchFamily="49" charset="-122"/>
              </a:rPr>
              <a:t>计算机的发展趋势</a:t>
            </a:r>
          </a:p>
          <a:p>
            <a:pPr marL="342900" indent="-342900" algn="just">
              <a:lnSpc>
                <a:spcPct val="85000"/>
              </a:lnSpc>
              <a:buClr>
                <a:schemeClr val="hlink"/>
              </a:buClr>
              <a:buFont typeface="Wingdings" pitchFamily="2" charset="2"/>
              <a:buChar char="ü"/>
            </a:pPr>
            <a:endParaRPr lang="zh-CN" altLang="zh-CN"/>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0722"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图片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4" name="Rectangle 3"/>
          <p:cNvSpPr>
            <a:spLocks noGrp="1" noChangeArrowheads="1"/>
          </p:cNvSpPr>
          <p:nvPr/>
        </p:nvSpPr>
        <p:spPr bwMode="auto">
          <a:xfrm>
            <a:off x="395288" y="1989138"/>
            <a:ext cx="8208962" cy="4392612"/>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a:lstStyle/>
          <a:p>
            <a:pPr marL="609600" indent="-609600" defTabSz="0" eaLnBrk="1" hangingPunct="1">
              <a:lnSpc>
                <a:spcPct val="140000"/>
              </a:lnSpc>
              <a:spcBef>
                <a:spcPct val="20000"/>
              </a:spcBef>
              <a:buFont typeface="Arial" pitchFamily="34" charset="0"/>
              <a:buChar char="•"/>
              <a:defRPr/>
            </a:pPr>
            <a:endParaRPr lang="zh-CN" altLang="en-US" sz="3200" dirty="0">
              <a:sym typeface="Arial" pitchFamily="34" charset="0"/>
            </a:endParaRPr>
          </a:p>
          <a:p>
            <a:pPr lvl="1" indent="-457200" defTabSz="0">
              <a:lnSpc>
                <a:spcPct val="140000"/>
              </a:lnSpc>
              <a:buFont typeface="Wingdings" pitchFamily="2" charset="2"/>
              <a:buChar char="Ø"/>
              <a:defRPr/>
            </a:pPr>
            <a:r>
              <a:rPr lang="zh-CN" altLang="en-US" sz="2800" b="1" dirty="0">
                <a:solidFill>
                  <a:srgbClr val="000000"/>
                </a:solidFill>
                <a:latin typeface="仿宋" pitchFamily="49" charset="-122"/>
                <a:ea typeface="仿宋" pitchFamily="49" charset="-122"/>
                <a:sym typeface="Arial" pitchFamily="34" charset="0"/>
              </a:rPr>
              <a:t>查看计算机主机箱和显示器的电源开关按钮</a:t>
            </a:r>
            <a:endParaRPr lang="en-US" sz="2800" b="1" dirty="0">
              <a:solidFill>
                <a:srgbClr val="000000"/>
              </a:solidFill>
              <a:latin typeface="仿宋" pitchFamily="49" charset="-122"/>
              <a:ea typeface="仿宋" pitchFamily="49" charset="-122"/>
              <a:sym typeface="Arial" pitchFamily="34" charset="0"/>
            </a:endParaRPr>
          </a:p>
          <a:p>
            <a:pPr lvl="1" indent="-457200" defTabSz="0">
              <a:buFont typeface="Wingdings" pitchFamily="2" charset="2"/>
              <a:buChar char="Ø"/>
              <a:defRPr/>
            </a:pPr>
            <a:r>
              <a:rPr lang="zh-CN" altLang="en-US" sz="2800" b="1" dirty="0">
                <a:solidFill>
                  <a:srgbClr val="000000"/>
                </a:solidFill>
                <a:latin typeface="仿宋" pitchFamily="49" charset="-122"/>
                <a:ea typeface="仿宋" pitchFamily="49" charset="-122"/>
                <a:sym typeface="Arial" pitchFamily="34" charset="0"/>
              </a:rPr>
              <a:t>开外部设备</a:t>
            </a:r>
            <a:r>
              <a:rPr lang="en-US" altLang="zh-CN" sz="2800" b="1" dirty="0">
                <a:solidFill>
                  <a:srgbClr val="000000"/>
                </a:solidFill>
                <a:latin typeface="仿宋" pitchFamily="49" charset="-122"/>
                <a:ea typeface="仿宋" pitchFamily="49" charset="-122"/>
                <a:sym typeface="Arial" pitchFamily="34" charset="0"/>
              </a:rPr>
              <a:t>(</a:t>
            </a:r>
            <a:r>
              <a:rPr lang="zh-CN" altLang="en-US" sz="2800" b="1" dirty="0">
                <a:solidFill>
                  <a:srgbClr val="000000"/>
                </a:solidFill>
                <a:latin typeface="仿宋" pitchFamily="49" charset="-122"/>
                <a:ea typeface="仿宋" pitchFamily="49" charset="-122"/>
                <a:sym typeface="Arial" pitchFamily="34" charset="0"/>
              </a:rPr>
              <a:t>如打印机、投影仪、扫描仪等</a:t>
            </a:r>
            <a:r>
              <a:rPr lang="en-US" altLang="zh-CN" sz="2800" b="1" dirty="0">
                <a:solidFill>
                  <a:srgbClr val="000000"/>
                </a:solidFill>
                <a:latin typeface="仿宋" pitchFamily="49" charset="-122"/>
                <a:ea typeface="仿宋" pitchFamily="49" charset="-122"/>
                <a:sym typeface="Arial" pitchFamily="34" charset="0"/>
              </a:rPr>
              <a:t>)</a:t>
            </a:r>
            <a:endParaRPr lang="zh-CN" altLang="en-US" sz="2800" b="1" dirty="0">
              <a:solidFill>
                <a:srgbClr val="000000"/>
              </a:solidFill>
              <a:latin typeface="仿宋" pitchFamily="49" charset="-122"/>
              <a:ea typeface="仿宋" pitchFamily="49" charset="-122"/>
              <a:sym typeface="Arial" pitchFamily="34" charset="0"/>
            </a:endParaRPr>
          </a:p>
          <a:p>
            <a:pPr lvl="1" indent="-457200" defTabSz="0">
              <a:buFont typeface="Wingdings" pitchFamily="2" charset="2"/>
              <a:buChar char="Ø"/>
              <a:defRPr/>
            </a:pPr>
            <a:r>
              <a:rPr lang="zh-CN" altLang="en-US" sz="2800" b="1" dirty="0">
                <a:solidFill>
                  <a:srgbClr val="000000"/>
                </a:solidFill>
                <a:latin typeface="仿宋" pitchFamily="49" charset="-122"/>
                <a:ea typeface="仿宋" pitchFamily="49" charset="-122"/>
                <a:sym typeface="Arial" pitchFamily="34" charset="0"/>
              </a:rPr>
              <a:t>再开显示器电源</a:t>
            </a:r>
          </a:p>
          <a:p>
            <a:pPr lvl="1" indent="-457200" defTabSz="0">
              <a:buFont typeface="Wingdings" pitchFamily="2" charset="2"/>
              <a:buChar char="Ø"/>
              <a:defRPr/>
            </a:pPr>
            <a:r>
              <a:rPr lang="zh-CN" altLang="en-US" sz="2800" b="1" dirty="0">
                <a:solidFill>
                  <a:srgbClr val="000000"/>
                </a:solidFill>
                <a:latin typeface="仿宋" pitchFamily="49" charset="-122"/>
                <a:ea typeface="仿宋" pitchFamily="49" charset="-122"/>
                <a:sym typeface="Arial" pitchFamily="34" charset="0"/>
              </a:rPr>
              <a:t>最后开主机电源</a:t>
            </a:r>
          </a:p>
        </p:txBody>
      </p:sp>
      <p:graphicFrame>
        <p:nvGraphicFramePr>
          <p:cNvPr id="30725" name="Object 9"/>
          <p:cNvGraphicFramePr>
            <a:graphicFrameLocks noChangeAspect="1"/>
          </p:cNvGraphicFramePr>
          <p:nvPr/>
        </p:nvGraphicFramePr>
        <p:xfrm>
          <a:off x="4356100" y="4221163"/>
          <a:ext cx="4352925" cy="2338387"/>
        </p:xfrm>
        <a:graphic>
          <a:graphicData uri="http://schemas.openxmlformats.org/presentationml/2006/ole">
            <mc:AlternateContent xmlns:mc="http://schemas.openxmlformats.org/markup-compatibility/2006">
              <mc:Choice xmlns:v="urn:schemas-microsoft-com:vml" Requires="v">
                <p:oleObj spid="_x0000_s30737" r:id="rId6" imgW="2806976" imgH="1508763" progId="">
                  <p:embed/>
                </p:oleObj>
              </mc:Choice>
              <mc:Fallback>
                <p:oleObj r:id="rId6" imgW="2806976" imgH="1508763" progId="">
                  <p:embed/>
                  <p:pic>
                    <p:nvPicPr>
                      <p:cNvPr id="0"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56100" y="4221163"/>
                        <a:ext cx="4352925" cy="2338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726" name="Rectangle 5"/>
          <p:cNvSpPr>
            <a:spLocks noChangeArrowheads="1"/>
          </p:cNvSpPr>
          <p:nvPr/>
        </p:nvSpPr>
        <p:spPr bwMode="auto">
          <a:xfrm>
            <a:off x="612775" y="1270000"/>
            <a:ext cx="7632700" cy="431800"/>
          </a:xfrm>
          <a:prstGeom prst="rect">
            <a:avLst/>
          </a:prstGeom>
          <a:solidFill>
            <a:srgbClr val="CCECFF"/>
          </a:solidFill>
          <a:ln w="9525">
            <a:solidFill>
              <a:srgbClr val="9B8F89"/>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chemeClr val="hlink"/>
              </a:buClr>
              <a:buFont typeface="Wingdings" pitchFamily="2" charset="2"/>
              <a:buChar char="ü"/>
            </a:pPr>
            <a:r>
              <a:rPr lang="zh-CN" altLang="en-US" sz="2400" b="1">
                <a:solidFill>
                  <a:srgbClr val="000000"/>
                </a:solidFill>
                <a:latin typeface="仿宋" pitchFamily="49" charset="-122"/>
                <a:ea typeface="仿宋" pitchFamily="49" charset="-122"/>
                <a:sym typeface="仿宋" pitchFamily="49" charset="-122"/>
              </a:rPr>
              <a:t>开机顺序</a:t>
            </a:r>
          </a:p>
          <a:p>
            <a:pPr marL="342900" indent="-342900" algn="just">
              <a:lnSpc>
                <a:spcPct val="85000"/>
              </a:lnSpc>
              <a:buClr>
                <a:schemeClr val="hlink"/>
              </a:buClr>
              <a:buFont typeface="Wingdings" pitchFamily="2" charset="2"/>
              <a:buChar char="ü"/>
            </a:pPr>
            <a:endParaRPr lang="zh-CN" altLang="en-US"/>
          </a:p>
        </p:txBody>
      </p:sp>
      <p:sp>
        <p:nvSpPr>
          <p:cNvPr id="30727" name="圆角矩形 13"/>
          <p:cNvSpPr>
            <a:spLocks noChangeArrowheads="1"/>
          </p:cNvSpPr>
          <p:nvPr/>
        </p:nvSpPr>
        <p:spPr bwMode="auto">
          <a:xfrm>
            <a:off x="71438" y="563563"/>
            <a:ext cx="6121400" cy="647700"/>
          </a:xfrm>
          <a:prstGeom prst="roundRect">
            <a:avLst>
              <a:gd name="adj" fmla="val 16667"/>
            </a:avLst>
          </a:prstGeom>
          <a:solidFill>
            <a:srgbClr val="CCFFCC"/>
          </a:solidFill>
          <a:ln w="25400">
            <a:solidFill>
              <a:srgbClr val="FFC000">
                <a:alpha val="1176"/>
              </a:srgbClr>
            </a:solidFill>
            <a:bevel/>
            <a:headEnd/>
            <a:tailEnd/>
          </a:ln>
        </p:spPr>
        <p:txBody>
          <a:bodyPr anchor="ctr"/>
          <a:lstStyle/>
          <a:p>
            <a:pPr algn="ctr"/>
            <a:endParaRPr lang="zh-CN" altLang="zh-CN">
              <a:solidFill>
                <a:srgbClr val="FFFFFF"/>
              </a:solidFill>
            </a:endParaRPr>
          </a:p>
        </p:txBody>
      </p:sp>
      <p:sp>
        <p:nvSpPr>
          <p:cNvPr id="30728" name="矩形 14"/>
          <p:cNvSpPr>
            <a:spLocks noChangeArrowheads="1"/>
          </p:cNvSpPr>
          <p:nvPr/>
        </p:nvSpPr>
        <p:spPr bwMode="auto">
          <a:xfrm>
            <a:off x="71438" y="658813"/>
            <a:ext cx="39957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00B0F0"/>
                </a:solidFill>
                <a:latin typeface="微软雅黑" pitchFamily="34" charset="-122"/>
                <a:ea typeface="微软雅黑" pitchFamily="34" charset="-122"/>
                <a:sym typeface="微软雅黑" pitchFamily="34" charset="-122"/>
              </a:rPr>
              <a:t>任务</a:t>
            </a:r>
            <a:r>
              <a:rPr lang="en-US" altLang="zh-CN" sz="2400" b="1">
                <a:solidFill>
                  <a:srgbClr val="00B0F0"/>
                </a:solidFill>
                <a:latin typeface="微软雅黑" pitchFamily="34" charset="-122"/>
                <a:ea typeface="微软雅黑" pitchFamily="34" charset="-122"/>
                <a:sym typeface="微软雅黑" pitchFamily="34" charset="-122"/>
              </a:rPr>
              <a:t>1</a:t>
            </a:r>
            <a:r>
              <a:rPr lang="zh-CN" altLang="en-US" sz="2400" b="1">
                <a:solidFill>
                  <a:srgbClr val="00B0F0"/>
                </a:solidFill>
                <a:latin typeface="微软雅黑" pitchFamily="34" charset="-122"/>
                <a:ea typeface="微软雅黑" pitchFamily="34" charset="-122"/>
                <a:sym typeface="微软雅黑" pitchFamily="34" charset="-122"/>
              </a:rPr>
              <a:t>：初步使用计算机</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anim calcmode="lin" valueType="num">
                                      <p:cBhvr>
                                        <p:cTn id="7" dur="1000" fill="hold"/>
                                        <p:tgtEl>
                                          <p:spTgt spid="30724"/>
                                        </p:tgtEl>
                                        <p:attrNameLst>
                                          <p:attrName>ppt_w</p:attrName>
                                        </p:attrNameLst>
                                      </p:cBhvr>
                                      <p:tavLst>
                                        <p:tav tm="0">
                                          <p:val>
                                            <p:fltVal val="0"/>
                                          </p:val>
                                        </p:tav>
                                        <p:tav tm="100000">
                                          <p:val>
                                            <p:strVal val="#ppt_w"/>
                                          </p:val>
                                        </p:tav>
                                      </p:tavLst>
                                    </p:anim>
                                    <p:anim calcmode="lin" valueType="num">
                                      <p:cBhvr>
                                        <p:cTn id="8" dur="1000" fill="hold"/>
                                        <p:tgtEl>
                                          <p:spTgt spid="30724"/>
                                        </p:tgtEl>
                                        <p:attrNameLst>
                                          <p:attrName>ppt_h</p:attrName>
                                        </p:attrNameLst>
                                      </p:cBhvr>
                                      <p:tavLst>
                                        <p:tav tm="0">
                                          <p:val>
                                            <p:fltVal val="0"/>
                                          </p:val>
                                        </p:tav>
                                        <p:tav tm="100000">
                                          <p:val>
                                            <p:strVal val="#ppt_h"/>
                                          </p:val>
                                        </p:tav>
                                      </p:tavLst>
                                    </p:anim>
                                    <p:anim calcmode="lin" valueType="num">
                                      <p:cBhvr>
                                        <p:cTn id="9" dur="1000" fill="hold"/>
                                        <p:tgtEl>
                                          <p:spTgt spid="30724"/>
                                        </p:tgtEl>
                                        <p:attrNameLst>
                                          <p:attrName>style.rotation</p:attrName>
                                        </p:attrNameLst>
                                      </p:cBhvr>
                                      <p:tavLst>
                                        <p:tav tm="0">
                                          <p:val>
                                            <p:fltVal val="90"/>
                                          </p:val>
                                        </p:tav>
                                        <p:tav tm="100000">
                                          <p:val>
                                            <p:fltVal val="0"/>
                                          </p:val>
                                        </p:tav>
                                      </p:tavLst>
                                    </p:anim>
                                    <p:animEffect transition="in" filter="fade">
                                      <p:cBhvr>
                                        <p:cTn id="10" dur="1000"/>
                                        <p:tgtEl>
                                          <p:spTgt spid="3072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30725"/>
                                        </p:tgtEl>
                                        <p:attrNameLst>
                                          <p:attrName>style.visibility</p:attrName>
                                        </p:attrNameLst>
                                      </p:cBhvr>
                                      <p:to>
                                        <p:strVal val="visible"/>
                                      </p:to>
                                    </p:set>
                                    <p:anim calcmode="lin" valueType="num">
                                      <p:cBhvr>
                                        <p:cTn id="15" dur="500" fill="hold"/>
                                        <p:tgtEl>
                                          <p:spTgt spid="30725"/>
                                        </p:tgtEl>
                                        <p:attrNameLst>
                                          <p:attrName>ppt_w</p:attrName>
                                        </p:attrNameLst>
                                      </p:cBhvr>
                                      <p:tavLst>
                                        <p:tav tm="0">
                                          <p:val>
                                            <p:fltVal val="0"/>
                                          </p:val>
                                        </p:tav>
                                        <p:tav tm="100000">
                                          <p:val>
                                            <p:strVal val="#ppt_w"/>
                                          </p:val>
                                        </p:tav>
                                      </p:tavLst>
                                    </p:anim>
                                    <p:anim calcmode="lin" valueType="num">
                                      <p:cBhvr>
                                        <p:cTn id="16" dur="500" fill="hold"/>
                                        <p:tgtEl>
                                          <p:spTgt spid="30725"/>
                                        </p:tgtEl>
                                        <p:attrNameLst>
                                          <p:attrName>ppt_h</p:attrName>
                                        </p:attrNameLst>
                                      </p:cBhvr>
                                      <p:tavLst>
                                        <p:tav tm="0">
                                          <p:val>
                                            <p:fltVal val="0"/>
                                          </p:val>
                                        </p:tav>
                                        <p:tav tm="100000">
                                          <p:val>
                                            <p:strVal val="#ppt_h"/>
                                          </p:val>
                                        </p:tav>
                                      </p:tavLst>
                                    </p:anim>
                                    <p:animEffect transition="in" filter="fade">
                                      <p:cBhvr>
                                        <p:cTn id="17" dur="500"/>
                                        <p:tgtEl>
                                          <p:spTgt spid="30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1746"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Rectangle 5"/>
          <p:cNvSpPr>
            <a:spLocks noChangeArrowheads="1"/>
          </p:cNvSpPr>
          <p:nvPr/>
        </p:nvSpPr>
        <p:spPr bwMode="auto">
          <a:xfrm>
            <a:off x="612775" y="1270000"/>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chemeClr val="hlink"/>
              </a:buClr>
              <a:buFont typeface="Wingdings" pitchFamily="2" charset="2"/>
              <a:buChar char="ü"/>
            </a:pPr>
            <a:r>
              <a:rPr lang="zh-CN" altLang="en-US" sz="2400" b="1">
                <a:solidFill>
                  <a:srgbClr val="000000"/>
                </a:solidFill>
                <a:latin typeface="仿宋" pitchFamily="49" charset="-122"/>
                <a:ea typeface="仿宋" pitchFamily="49" charset="-122"/>
                <a:sym typeface="仿宋" pitchFamily="49" charset="-122"/>
              </a:rPr>
              <a:t>关机顺序</a:t>
            </a:r>
          </a:p>
          <a:p>
            <a:pPr marL="342900" indent="-342900" algn="just">
              <a:lnSpc>
                <a:spcPct val="85000"/>
              </a:lnSpc>
              <a:buClr>
                <a:schemeClr val="hlink"/>
              </a:buClr>
              <a:buFont typeface="Wingdings" pitchFamily="2" charset="2"/>
              <a:buChar char="ü"/>
            </a:pPr>
            <a:endParaRPr lang="zh-CN" altLang="en-US"/>
          </a:p>
        </p:txBody>
      </p:sp>
      <p:sp>
        <p:nvSpPr>
          <p:cNvPr id="31749" name="Rectangle 5"/>
          <p:cNvSpPr>
            <a:spLocks noGrp="1" noChangeArrowheads="1"/>
          </p:cNvSpPr>
          <p:nvPr/>
        </p:nvSpPr>
        <p:spPr bwMode="auto">
          <a:xfrm>
            <a:off x="467658" y="1773238"/>
            <a:ext cx="8282642" cy="424815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a:lstStyle/>
          <a:p>
            <a:pPr marL="342900" indent="-342900" defTabSz="0" eaLnBrk="1" hangingPunct="1">
              <a:spcBef>
                <a:spcPct val="20000"/>
              </a:spcBef>
              <a:buFont typeface="Arial" pitchFamily="34" charset="0"/>
              <a:buChar char="•"/>
              <a:defRPr/>
            </a:pPr>
            <a:endParaRPr lang="zh-CN" altLang="en-US" sz="3200" dirty="0">
              <a:sym typeface="Arial" pitchFamily="34" charset="0"/>
            </a:endParaRPr>
          </a:p>
          <a:p>
            <a:pPr lvl="1" indent="-457200" defTabSz="0">
              <a:buFont typeface="Wingdings" pitchFamily="2" charset="2"/>
              <a:buChar char="Ø"/>
              <a:defRPr/>
            </a:pPr>
            <a:r>
              <a:rPr lang="zh-CN" altLang="en-US" sz="2800" b="1" dirty="0">
                <a:solidFill>
                  <a:srgbClr val="000000"/>
                </a:solidFill>
                <a:latin typeface="仿宋" pitchFamily="49" charset="-122"/>
                <a:ea typeface="仿宋" pitchFamily="49" charset="-122"/>
                <a:sym typeface="Arial" pitchFamily="34" charset="0"/>
              </a:rPr>
              <a:t>先关主机电源（软关机）</a:t>
            </a:r>
          </a:p>
          <a:p>
            <a:pPr lvl="1" indent="-457200" defTabSz="0">
              <a:buFont typeface="Wingdings" pitchFamily="2" charset="2"/>
              <a:buChar char="Ø"/>
              <a:defRPr/>
            </a:pPr>
            <a:r>
              <a:rPr lang="zh-CN" altLang="en-US" sz="2800" b="1" dirty="0">
                <a:solidFill>
                  <a:srgbClr val="000000"/>
                </a:solidFill>
                <a:latin typeface="仿宋" pitchFamily="49" charset="-122"/>
                <a:ea typeface="仿宋" pitchFamily="49" charset="-122"/>
                <a:sym typeface="Arial" pitchFamily="34" charset="0"/>
              </a:rPr>
              <a:t>再关显示器</a:t>
            </a:r>
          </a:p>
          <a:p>
            <a:pPr lvl="1" indent="-457200" defTabSz="0">
              <a:buFont typeface="Wingdings" pitchFamily="2" charset="2"/>
              <a:buChar char="Ø"/>
              <a:defRPr/>
            </a:pPr>
            <a:r>
              <a:rPr lang="zh-CN" altLang="en-US" sz="2800" b="1" dirty="0">
                <a:solidFill>
                  <a:srgbClr val="000000"/>
                </a:solidFill>
                <a:latin typeface="仿宋" pitchFamily="49" charset="-122"/>
                <a:ea typeface="仿宋" pitchFamily="49" charset="-122"/>
                <a:sym typeface="Arial" pitchFamily="34" charset="0"/>
              </a:rPr>
              <a:t>最后关外部设备 </a:t>
            </a:r>
            <a:endParaRPr lang="en-US" sz="2800" b="1" dirty="0">
              <a:solidFill>
                <a:srgbClr val="000000"/>
              </a:solidFill>
              <a:latin typeface="仿宋" pitchFamily="49" charset="-122"/>
              <a:ea typeface="仿宋" pitchFamily="49" charset="-122"/>
              <a:sym typeface="Arial" pitchFamily="34" charset="0"/>
            </a:endParaRPr>
          </a:p>
          <a:p>
            <a:pPr lvl="1" indent="-457200" defTabSz="0">
              <a:buFont typeface="Wingdings" pitchFamily="2" charset="2"/>
              <a:buChar char="Ø"/>
              <a:defRPr/>
            </a:pPr>
            <a:endParaRPr lang="zh-CN" altLang="en-US" sz="2800" b="1" dirty="0">
              <a:solidFill>
                <a:srgbClr val="000000"/>
              </a:solidFill>
              <a:latin typeface="仿宋" pitchFamily="49" charset="-122"/>
              <a:ea typeface="仿宋" pitchFamily="49" charset="-122"/>
              <a:sym typeface="Arial" pitchFamily="34" charset="0"/>
            </a:endParaRPr>
          </a:p>
          <a:p>
            <a:pPr marL="0" lvl="1" defTabSz="0">
              <a:defRPr/>
            </a:pPr>
            <a:r>
              <a:rPr lang="zh-CN" altLang="en-US" sz="2800" b="1" dirty="0">
                <a:solidFill>
                  <a:srgbClr val="FF0000"/>
                </a:solidFill>
                <a:latin typeface="仿宋" pitchFamily="49" charset="-122"/>
                <a:ea typeface="仿宋" pitchFamily="49" charset="-122"/>
                <a:sym typeface="Arial" pitchFamily="34" charset="0"/>
              </a:rPr>
              <a:t>注意：</a:t>
            </a:r>
          </a:p>
          <a:p>
            <a:pPr lvl="1" indent="-457200" defTabSz="0">
              <a:buFont typeface="Wingdings" pitchFamily="2" charset="2"/>
              <a:buChar char="Ø"/>
              <a:defRPr/>
            </a:pPr>
            <a:r>
              <a:rPr lang="zh-CN" altLang="en-US" sz="2800" b="1" dirty="0">
                <a:solidFill>
                  <a:srgbClr val="000000"/>
                </a:solidFill>
                <a:latin typeface="仿宋" pitchFamily="49" charset="-122"/>
                <a:ea typeface="仿宋" pitchFamily="49" charset="-122"/>
                <a:sym typeface="Arial" pitchFamily="34" charset="0"/>
              </a:rPr>
              <a:t>不要直接关闭电源</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749"/>
                                        </p:tgtEl>
                                        <p:attrNameLst>
                                          <p:attrName>style.visibility</p:attrName>
                                        </p:attrNameLst>
                                      </p:cBhvr>
                                      <p:to>
                                        <p:strVal val="visible"/>
                                      </p:to>
                                    </p:set>
                                    <p:animEffect transition="in" filter="fade">
                                      <p:cBhvr>
                                        <p:cTn id="7" dur="1000"/>
                                        <p:tgtEl>
                                          <p:spTgt spid="31749"/>
                                        </p:tgtEl>
                                      </p:cBhvr>
                                    </p:animEffect>
                                    <p:anim calcmode="lin" valueType="num">
                                      <p:cBhvr>
                                        <p:cTn id="8" dur="1000" fill="hold"/>
                                        <p:tgtEl>
                                          <p:spTgt spid="31749"/>
                                        </p:tgtEl>
                                        <p:attrNameLst>
                                          <p:attrName>ppt_x</p:attrName>
                                        </p:attrNameLst>
                                      </p:cBhvr>
                                      <p:tavLst>
                                        <p:tav tm="0">
                                          <p:val>
                                            <p:strVal val="#ppt_x"/>
                                          </p:val>
                                        </p:tav>
                                        <p:tav tm="100000">
                                          <p:val>
                                            <p:strVal val="#ppt_x"/>
                                          </p:val>
                                        </p:tav>
                                      </p:tavLst>
                                    </p:anim>
                                    <p:anim calcmode="lin" valueType="num">
                                      <p:cBhvr>
                                        <p:cTn id="9" dur="1000" fill="hold"/>
                                        <p:tgtEl>
                                          <p:spTgt spid="317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2770"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Rectangle 5"/>
          <p:cNvSpPr>
            <a:spLocks noChangeArrowheads="1"/>
          </p:cNvSpPr>
          <p:nvPr/>
        </p:nvSpPr>
        <p:spPr bwMode="auto">
          <a:xfrm>
            <a:off x="612775" y="1270000"/>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chemeClr val="hlink"/>
              </a:buClr>
              <a:buFont typeface="Wingdings" pitchFamily="2" charset="2"/>
              <a:buChar char="ü"/>
            </a:pPr>
            <a:r>
              <a:rPr lang="zh-CN" altLang="en-US" sz="2400" b="1">
                <a:solidFill>
                  <a:srgbClr val="000000"/>
                </a:solidFill>
                <a:latin typeface="仿宋" pitchFamily="49" charset="-122"/>
                <a:ea typeface="仿宋" pitchFamily="49" charset="-122"/>
                <a:sym typeface="仿宋" pitchFamily="49" charset="-122"/>
              </a:rPr>
              <a:t>输入法选择</a:t>
            </a:r>
          </a:p>
        </p:txBody>
      </p:sp>
      <p:sp>
        <p:nvSpPr>
          <p:cNvPr id="32773" name="Rectangle 5"/>
          <p:cNvSpPr>
            <a:spLocks noGrp="1" noChangeArrowheads="1"/>
          </p:cNvSpPr>
          <p:nvPr/>
        </p:nvSpPr>
        <p:spPr bwMode="auto">
          <a:xfrm>
            <a:off x="396875" y="1773238"/>
            <a:ext cx="8353425" cy="381635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342900" indent="-342900" defTabSz="0" eaLnBrk="1" hangingPunct="1">
              <a:spcBef>
                <a:spcPct val="20000"/>
              </a:spcBef>
              <a:buFont typeface="Arial" pitchFamily="34" charset="0"/>
              <a:buChar char="•"/>
              <a:defRPr/>
            </a:pPr>
            <a:endParaRPr lang="zh-CN" altLang="en-US" sz="3200" dirty="0">
              <a:sym typeface="Arial" pitchFamily="34" charset="0"/>
            </a:endParaRPr>
          </a:p>
          <a:p>
            <a:pPr marL="742950" lvl="1" indent="-285750" defTabSz="0" eaLnBrk="1" hangingPunct="1">
              <a:spcBef>
                <a:spcPct val="20000"/>
              </a:spcBef>
              <a:buFont typeface="Arial" pitchFamily="34" charset="0"/>
              <a:buChar char="–"/>
              <a:defRPr/>
            </a:pPr>
            <a:r>
              <a:rPr lang="zh-CN" altLang="en-US" sz="2800" dirty="0">
                <a:sym typeface="Arial" pitchFamily="34" charset="0"/>
              </a:rPr>
              <a:t>Ctrl+Shift： 按顺序依次切换输入法　</a:t>
            </a:r>
          </a:p>
          <a:p>
            <a:pPr marL="742950" lvl="1" indent="-285750" defTabSz="0" eaLnBrk="1" hangingPunct="1">
              <a:spcBef>
                <a:spcPct val="20000"/>
              </a:spcBef>
              <a:buFont typeface="Arial" pitchFamily="34" charset="0"/>
              <a:buChar char="–"/>
              <a:defRPr/>
            </a:pPr>
            <a:r>
              <a:rPr lang="zh-CN" altLang="en-US" sz="2800" dirty="0">
                <a:sym typeface="Arial" pitchFamily="34" charset="0"/>
              </a:rPr>
              <a:t>Ctrl+Space或者ctrl+空格：切换到最近使用的输入法 </a:t>
            </a:r>
          </a:p>
          <a:p>
            <a:pPr marL="742950" lvl="1" indent="-285750" defTabSz="0" eaLnBrk="1" hangingPunct="1">
              <a:spcBef>
                <a:spcPct val="20000"/>
              </a:spcBef>
              <a:buFont typeface="Arial" pitchFamily="34" charset="0"/>
              <a:buChar char="–"/>
              <a:defRPr/>
            </a:pPr>
            <a:r>
              <a:rPr lang="zh-CN" altLang="en-US" sz="2800" dirty="0">
                <a:sym typeface="Arial" pitchFamily="34" charset="0"/>
              </a:rPr>
              <a:t>Alt+Shift： 语种间的切换　</a:t>
            </a:r>
          </a:p>
          <a:p>
            <a:pPr marL="742950" lvl="1" indent="-285750" defTabSz="0" eaLnBrk="1" hangingPunct="1">
              <a:spcBef>
                <a:spcPct val="20000"/>
              </a:spcBef>
              <a:buFont typeface="Arial" pitchFamily="34" charset="0"/>
              <a:buChar char="–"/>
              <a:defRPr/>
            </a:pPr>
            <a:r>
              <a:rPr lang="zh-CN" altLang="en-US" sz="2800" dirty="0">
                <a:sym typeface="Arial" pitchFamily="34" charset="0"/>
              </a:rPr>
              <a:t>Shift＋SPACE (空格)：中文输入状态下可以在半角和全角之间快速切</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2773"/>
                                        </p:tgtEl>
                                        <p:attrNameLst>
                                          <p:attrName>style.visibility</p:attrName>
                                        </p:attrNameLst>
                                      </p:cBhvr>
                                      <p:to>
                                        <p:strVal val="visible"/>
                                      </p:to>
                                    </p:set>
                                    <p:animEffect transition="in" filter="barn(inVertical)">
                                      <p:cBhvr>
                                        <p:cTn id="7" dur="500"/>
                                        <p:tgtEl>
                                          <p:spTgt spid="32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圆角矩形 6"/>
          <p:cNvSpPr>
            <a:spLocks noChangeArrowheads="1"/>
          </p:cNvSpPr>
          <p:nvPr/>
        </p:nvSpPr>
        <p:spPr bwMode="auto">
          <a:xfrm>
            <a:off x="1331913" y="693738"/>
            <a:ext cx="6300787" cy="647700"/>
          </a:xfrm>
          <a:prstGeom prst="roundRect">
            <a:avLst>
              <a:gd name="adj" fmla="val 16667"/>
            </a:avLst>
          </a:prstGeom>
          <a:solidFill>
            <a:srgbClr val="CCFFCC"/>
          </a:solidFill>
          <a:ln w="25400">
            <a:solidFill>
              <a:srgbClr val="FFC000">
                <a:alpha val="1176"/>
              </a:srgbClr>
            </a:solidFill>
            <a:bevel/>
            <a:headEnd/>
            <a:tailEnd/>
          </a:ln>
        </p:spPr>
        <p:txBody>
          <a:bodyPr anchor="ctr"/>
          <a:lstStyle/>
          <a:p>
            <a:pPr algn="ctr"/>
            <a:endParaRPr lang="zh-CN" altLang="zh-CN">
              <a:solidFill>
                <a:srgbClr val="FFFFFF"/>
              </a:solidFill>
            </a:endParaRPr>
          </a:p>
        </p:txBody>
      </p:sp>
      <p:sp>
        <p:nvSpPr>
          <p:cNvPr id="33797" name="矩形 7"/>
          <p:cNvSpPr>
            <a:spLocks noChangeArrowheads="1"/>
          </p:cNvSpPr>
          <p:nvPr/>
        </p:nvSpPr>
        <p:spPr bwMode="auto">
          <a:xfrm>
            <a:off x="2916238" y="765175"/>
            <a:ext cx="27733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00B0F0"/>
                </a:solidFill>
                <a:latin typeface="微软雅黑" pitchFamily="34" charset="-122"/>
                <a:ea typeface="微软雅黑" pitchFamily="34" charset="-122"/>
                <a:sym typeface="微软雅黑" pitchFamily="34" charset="-122"/>
              </a:rPr>
              <a:t>2.</a:t>
            </a:r>
            <a:r>
              <a:rPr lang="zh-CN" sz="2400" b="1">
                <a:solidFill>
                  <a:srgbClr val="00B0F0"/>
                </a:solidFill>
                <a:latin typeface="微软雅黑" pitchFamily="34" charset="-122"/>
                <a:ea typeface="微软雅黑" pitchFamily="34" charset="-122"/>
                <a:sym typeface="微软雅黑" pitchFamily="34" charset="-122"/>
              </a:rPr>
              <a:t>计算机基本组成</a:t>
            </a:r>
          </a:p>
        </p:txBody>
      </p:sp>
      <p:sp>
        <p:nvSpPr>
          <p:cNvPr id="33798" name="Rectangle 5"/>
          <p:cNvSpPr>
            <a:spLocks noChangeArrowheads="1"/>
          </p:cNvSpPr>
          <p:nvPr/>
        </p:nvSpPr>
        <p:spPr bwMode="auto">
          <a:xfrm>
            <a:off x="612775" y="1341438"/>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chemeClr val="hlink"/>
              </a:buClr>
              <a:buFont typeface="Wingdings" pitchFamily="2" charset="2"/>
              <a:buChar char="ü"/>
            </a:pPr>
            <a:r>
              <a:rPr lang="zh-CN" altLang="zh-CN" sz="2400" b="1">
                <a:solidFill>
                  <a:srgbClr val="000000"/>
                </a:solidFill>
                <a:latin typeface="仿宋" pitchFamily="49" charset="-122"/>
                <a:ea typeface="仿宋" pitchFamily="49" charset="-122"/>
              </a:rPr>
              <a:t>计算机系统的基本组成</a:t>
            </a:r>
            <a:endParaRPr lang="zh-CN" altLang="en-US" sz="2400" b="1">
              <a:solidFill>
                <a:srgbClr val="000000"/>
              </a:solidFill>
              <a:latin typeface="仿宋" pitchFamily="49" charset="-122"/>
              <a:ea typeface="仿宋" pitchFamily="49" charset="-122"/>
              <a:sym typeface="仿宋" pitchFamily="49" charset="-122"/>
            </a:endParaRPr>
          </a:p>
        </p:txBody>
      </p:sp>
      <p:pic>
        <p:nvPicPr>
          <p:cNvPr id="33799" name="Picture 4" descr="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9488" y="1916113"/>
            <a:ext cx="7116762" cy="40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nodeType="clickEffect">
                                  <p:stCondLst>
                                    <p:cond delay="0"/>
                                  </p:stCondLst>
                                  <p:childTnLst>
                                    <p:set>
                                      <p:cBhvr>
                                        <p:cTn id="6" dur="1" fill="hold">
                                          <p:stCondLst>
                                            <p:cond delay="0"/>
                                          </p:stCondLst>
                                        </p:cTn>
                                        <p:tgtEl>
                                          <p:spTgt spid="33799"/>
                                        </p:tgtEl>
                                        <p:attrNameLst>
                                          <p:attrName>style.visibility</p:attrName>
                                        </p:attrNameLst>
                                      </p:cBhvr>
                                      <p:to>
                                        <p:strVal val="visible"/>
                                      </p:to>
                                    </p:set>
                                    <p:animEffect transition="in" filter="wheel(2)">
                                      <p:cBhvr>
                                        <p:cTn id="7" dur="2000"/>
                                        <p:tgtEl>
                                          <p:spTgt spid="337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圆角矩形 1"/>
          <p:cNvSpPr>
            <a:spLocks noChangeArrowheads="1"/>
          </p:cNvSpPr>
          <p:nvPr/>
        </p:nvSpPr>
        <p:spPr bwMode="auto">
          <a:xfrm>
            <a:off x="311150" y="1557338"/>
            <a:ext cx="8437563" cy="4464050"/>
          </a:xfrm>
          <a:prstGeom prst="roundRect">
            <a:avLst>
              <a:gd name="adj" fmla="val 16667"/>
            </a:avLst>
          </a:prstGeom>
          <a:ln>
            <a:headEnd/>
            <a:tailEnd/>
          </a:ln>
        </p:spPr>
        <p:style>
          <a:lnRef idx="1">
            <a:schemeClr val="accent6"/>
          </a:lnRef>
          <a:fillRef idx="3">
            <a:schemeClr val="accent6"/>
          </a:fillRef>
          <a:effectRef idx="2">
            <a:schemeClr val="accent6"/>
          </a:effectRef>
          <a:fontRef idx="minor">
            <a:schemeClr val="lt1"/>
          </a:fontRef>
        </p:style>
        <p:txBody>
          <a:bodyPr anchor="ctr"/>
          <a:lstStyle/>
          <a:p>
            <a:pPr algn="ctr">
              <a:defRPr/>
            </a:pPr>
            <a:endParaRPr lang="zh-CN" altLang="zh-CN">
              <a:solidFill>
                <a:srgbClr val="000000"/>
              </a:solidFill>
            </a:endParaRPr>
          </a:p>
        </p:txBody>
      </p:sp>
      <p:sp>
        <p:nvSpPr>
          <p:cNvPr id="34819" name="Rectangle 3"/>
          <p:cNvSpPr txBox="1">
            <a:spLocks noChangeArrowheads="1"/>
          </p:cNvSpPr>
          <p:nvPr/>
        </p:nvSpPr>
        <p:spPr bwMode="auto">
          <a:xfrm>
            <a:off x="539750" y="1844675"/>
            <a:ext cx="8353425"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defTabSz="0">
              <a:defRPr>
                <a:solidFill>
                  <a:schemeClr val="tx1"/>
                </a:solidFill>
                <a:latin typeface="Arial" pitchFamily="34" charset="0"/>
                <a:ea typeface="宋体" pitchFamily="2" charset="-122"/>
              </a:defRPr>
            </a:lvl1pPr>
            <a:lvl2pPr marL="742950" indent="-285750" defTabSz="0">
              <a:defRPr>
                <a:solidFill>
                  <a:schemeClr val="tx1"/>
                </a:solidFill>
                <a:latin typeface="Arial" pitchFamily="34" charset="0"/>
                <a:ea typeface="宋体" pitchFamily="2" charset="-122"/>
              </a:defRPr>
            </a:lvl2pPr>
            <a:lvl3pPr marL="1143000" indent="-228600" defTabSz="0">
              <a:defRPr>
                <a:solidFill>
                  <a:schemeClr val="tx1"/>
                </a:solidFill>
                <a:latin typeface="Arial" pitchFamily="34" charset="0"/>
                <a:ea typeface="宋体" pitchFamily="2" charset="-122"/>
              </a:defRPr>
            </a:lvl3pPr>
            <a:lvl4pPr marL="1600200" indent="-228600" defTabSz="0">
              <a:defRPr>
                <a:solidFill>
                  <a:schemeClr val="tx1"/>
                </a:solidFill>
                <a:latin typeface="Arial" pitchFamily="34" charset="0"/>
                <a:ea typeface="宋体" pitchFamily="2" charset="-122"/>
              </a:defRPr>
            </a:lvl4pPr>
            <a:lvl5pPr marL="2057400" indent="-228600" defTabSz="0">
              <a:defRPr>
                <a:solidFill>
                  <a:schemeClr val="tx1"/>
                </a:solidFill>
                <a:latin typeface="Arial" pitchFamily="34" charset="0"/>
                <a:ea typeface="宋体" pitchFamily="2" charset="-122"/>
              </a:defRPr>
            </a:lvl5pPr>
            <a:lvl6pPr marL="25146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20000"/>
              </a:spcBef>
              <a:buFont typeface="Wingdings" pitchFamily="2" charset="2"/>
              <a:buChar char="ü"/>
            </a:pPr>
            <a:r>
              <a:rPr lang="zh-CN" altLang="en-US" sz="3200" b="1" dirty="0">
                <a:ea typeface="Microsoft JhengHei" pitchFamily="34" charset="-120"/>
                <a:sym typeface="Arial" pitchFamily="34" charset="0"/>
              </a:rPr>
              <a:t>组成</a:t>
            </a:r>
          </a:p>
          <a:p>
            <a:pPr lvl="1" eaLnBrk="1" hangingPunct="1">
              <a:spcBef>
                <a:spcPct val="20000"/>
              </a:spcBef>
              <a:buFont typeface="Arial" pitchFamily="34" charset="0"/>
              <a:buChar char="–"/>
            </a:pPr>
            <a:r>
              <a:rPr lang="zh-CN" altLang="en-US" sz="2800" dirty="0">
                <a:latin typeface="+mn-lt"/>
                <a:sym typeface="Arial" pitchFamily="34" charset="0"/>
              </a:rPr>
              <a:t>一台完整的计算机系统是由硬件系统和软件系统组成。</a:t>
            </a:r>
          </a:p>
          <a:p>
            <a:pPr lvl="1" eaLnBrk="1" hangingPunct="1">
              <a:spcBef>
                <a:spcPct val="20000"/>
              </a:spcBef>
              <a:buFont typeface="Arial" pitchFamily="34" charset="0"/>
              <a:buChar char="–"/>
            </a:pPr>
            <a:endParaRPr lang="zh-CN" altLang="en-US" sz="3200" dirty="0">
              <a:latin typeface="+mn-lt"/>
              <a:sym typeface="Arial" pitchFamily="34" charset="0"/>
            </a:endParaRPr>
          </a:p>
          <a:p>
            <a:pPr eaLnBrk="1" hangingPunct="1">
              <a:spcBef>
                <a:spcPct val="20000"/>
              </a:spcBef>
              <a:buFont typeface="Wingdings" pitchFamily="2" charset="2"/>
              <a:buChar char="ü"/>
            </a:pPr>
            <a:r>
              <a:rPr lang="zh-CN" altLang="en-US" sz="3200" b="1" dirty="0">
                <a:ea typeface="Microsoft JhengHei" pitchFamily="34" charset="-120"/>
                <a:sym typeface="Arial" pitchFamily="34" charset="0"/>
              </a:rPr>
              <a:t>基本概念</a:t>
            </a:r>
          </a:p>
          <a:p>
            <a:pPr lvl="1" eaLnBrk="1" hangingPunct="1">
              <a:spcBef>
                <a:spcPct val="20000"/>
              </a:spcBef>
              <a:buFont typeface="Arial" pitchFamily="34" charset="0"/>
              <a:buChar char="–"/>
            </a:pPr>
            <a:r>
              <a:rPr lang="zh-CN" altLang="en-US" sz="2800" dirty="0">
                <a:latin typeface="+mn-lt"/>
                <a:sym typeface="Arial" pitchFamily="34" charset="0"/>
              </a:rPr>
              <a:t>硬件是指构成计算机系统中的电子元器件、各种线路及设备，是计算机处理数据的物质基础。</a:t>
            </a:r>
          </a:p>
          <a:p>
            <a:pPr lvl="1" eaLnBrk="1" hangingPunct="1">
              <a:spcBef>
                <a:spcPct val="20000"/>
              </a:spcBef>
              <a:buFont typeface="Arial" pitchFamily="34" charset="0"/>
              <a:buChar char="–"/>
            </a:pPr>
            <a:r>
              <a:rPr lang="zh-CN" altLang="en-US" sz="2800" dirty="0">
                <a:latin typeface="+mn-lt"/>
                <a:sym typeface="Arial" pitchFamily="34" charset="0"/>
              </a:rPr>
              <a:t>软件是指实现算法的程序和文档。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diamond(in)">
                                      <p:cBhvr>
                                        <p:cTn id="7" dur="20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3"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圆角矩形 1"/>
          <p:cNvSpPr>
            <a:spLocks noChangeArrowheads="1"/>
          </p:cNvSpPr>
          <p:nvPr/>
        </p:nvSpPr>
        <p:spPr bwMode="auto">
          <a:xfrm>
            <a:off x="311150" y="1916113"/>
            <a:ext cx="8353425" cy="4105275"/>
          </a:xfrm>
          <a:prstGeom prst="roundRect">
            <a:avLst>
              <a:gd name="adj" fmla="val 16667"/>
            </a:avLst>
          </a:prstGeom>
          <a:gradFill rotWithShape="1">
            <a:gsLst>
              <a:gs pos="0">
                <a:srgbClr val="009BC5"/>
              </a:gs>
              <a:gs pos="75000">
                <a:srgbClr val="5DD5FF"/>
              </a:gs>
              <a:gs pos="100000">
                <a:srgbClr val="A6E4FF"/>
              </a:gs>
            </a:gsLst>
            <a:lin ang="16200000" scaled="1"/>
          </a:gradFill>
          <a:ln w="12700">
            <a:solidFill>
              <a:srgbClr val="4BACC6"/>
            </a:solidFill>
            <a:bevel/>
            <a:headEnd/>
            <a:tailEnd/>
          </a:ln>
        </p:spPr>
        <p:txBody>
          <a:bodyPr anchor="ctr"/>
          <a:lstStyle/>
          <a:p>
            <a:pPr algn="ctr"/>
            <a:endParaRPr lang="zh-CN" altLang="zh-CN">
              <a:solidFill>
                <a:srgbClr val="000000"/>
              </a:solidFill>
            </a:endParaRPr>
          </a:p>
        </p:txBody>
      </p:sp>
      <p:sp>
        <p:nvSpPr>
          <p:cNvPr id="8" name="Rectangle 3"/>
          <p:cNvSpPr txBox="1">
            <a:spLocks noChangeArrowheads="1"/>
          </p:cNvSpPr>
          <p:nvPr/>
        </p:nvSpPr>
        <p:spPr>
          <a:xfrm>
            <a:off x="422275" y="1989138"/>
            <a:ext cx="8229600" cy="4114800"/>
          </a:xfrm>
          <a:prstGeom prst="rect">
            <a:avLst/>
          </a:prstGeom>
        </p:spPr>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defRPr/>
            </a:pPr>
            <a:endParaRPr lang="en-US" altLang="zh-CN" b="1" dirty="0" smtClean="0">
              <a:effectLst>
                <a:outerShdw blurRad="38100" dist="38100" dir="2700000" algn="tl">
                  <a:srgbClr val="C0C0C0"/>
                </a:outerShdw>
              </a:effectLst>
              <a:ea typeface="宋体" pitchFamily="2" charset="-122"/>
            </a:endParaRPr>
          </a:p>
          <a:p>
            <a:pPr>
              <a:buFont typeface="Wingdings" pitchFamily="2" charset="2"/>
              <a:buChar char="ü"/>
              <a:defRPr/>
            </a:pPr>
            <a:r>
              <a:rPr lang="zh-CN" altLang="en-US" b="1" dirty="0" smtClean="0">
                <a:effectLst>
                  <a:outerShdw blurRad="38100" dist="38100" dir="2700000" algn="tl">
                    <a:srgbClr val="C0C0C0"/>
                  </a:outerShdw>
                </a:effectLst>
                <a:ea typeface="宋体" pitchFamily="2" charset="-122"/>
              </a:rPr>
              <a:t>计算机硬件系统（按逻辑功能部件划分）</a:t>
            </a:r>
          </a:p>
          <a:p>
            <a:pPr marL="0" indent="0">
              <a:buFont typeface="Arial" pitchFamily="34" charset="0"/>
              <a:buNone/>
              <a:defRPr/>
            </a:pPr>
            <a:r>
              <a:rPr lang="zh-CN" altLang="en-US" dirty="0" smtClean="0">
                <a:ea typeface="宋体" pitchFamily="2" charset="-122"/>
              </a:rPr>
              <a:t>　  运算器、控制器、存储器、输入设备、输出设备</a:t>
            </a:r>
          </a:p>
        </p:txBody>
      </p:sp>
      <p:pic>
        <p:nvPicPr>
          <p:cNvPr id="35846" name="Picture 6" descr="1111"/>
          <p:cNvPicPr>
            <a:picLocks noChangeAspect="1" noChangeArrowheads="1"/>
          </p:cNvPicPr>
          <p:nvPr/>
        </p:nvPicPr>
        <p:blipFill>
          <a:blip r:embed="rId5">
            <a:extLst>
              <a:ext uri="{28A0092B-C50C-407E-A947-70E740481C1C}">
                <a14:useLocalDpi xmlns:a14="http://schemas.microsoft.com/office/drawing/2010/main" val="0"/>
              </a:ext>
            </a:extLst>
          </a:blip>
          <a:srcRect t="9290" b="12323"/>
          <a:stretch>
            <a:fillRect/>
          </a:stretch>
        </p:blipFill>
        <p:spPr bwMode="auto">
          <a:xfrm>
            <a:off x="1692275" y="4365625"/>
            <a:ext cx="5267325"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5846"/>
                                        </p:tgtEl>
                                        <p:attrNameLst>
                                          <p:attrName>style.visibility</p:attrName>
                                        </p:attrNameLst>
                                      </p:cBhvr>
                                      <p:to>
                                        <p:strVal val="visible"/>
                                      </p:to>
                                    </p:set>
                                    <p:animEffect transition="in" filter="fade">
                                      <p:cBhvr>
                                        <p:cTn id="14" dur="1000"/>
                                        <p:tgtEl>
                                          <p:spTgt spid="35846"/>
                                        </p:tgtEl>
                                      </p:cBhvr>
                                    </p:animEffect>
                                    <p:anim calcmode="lin" valueType="num">
                                      <p:cBhvr>
                                        <p:cTn id="15" dur="1000" fill="hold"/>
                                        <p:tgtEl>
                                          <p:spTgt spid="35846"/>
                                        </p:tgtEl>
                                        <p:attrNameLst>
                                          <p:attrName>ppt_x</p:attrName>
                                        </p:attrNameLst>
                                      </p:cBhvr>
                                      <p:tavLst>
                                        <p:tav tm="0">
                                          <p:val>
                                            <p:strVal val="#ppt_x"/>
                                          </p:val>
                                        </p:tav>
                                        <p:tav tm="100000">
                                          <p:val>
                                            <p:strVal val="#ppt_x"/>
                                          </p:val>
                                        </p:tav>
                                      </p:tavLst>
                                    </p:anim>
                                    <p:anim calcmode="lin" valueType="num">
                                      <p:cBhvr>
                                        <p:cTn id="16" dur="1000" fill="hold"/>
                                        <p:tgtEl>
                                          <p:spTgt spid="358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圆角矩形 1"/>
          <p:cNvSpPr>
            <a:spLocks noChangeArrowheads="1"/>
          </p:cNvSpPr>
          <p:nvPr/>
        </p:nvSpPr>
        <p:spPr bwMode="auto">
          <a:xfrm>
            <a:off x="395288" y="1844675"/>
            <a:ext cx="8353425" cy="4105275"/>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000000"/>
              </a:solidFill>
            </a:endParaRPr>
          </a:p>
        </p:txBody>
      </p:sp>
      <p:sp>
        <p:nvSpPr>
          <p:cNvPr id="9" name="Rectangle 3"/>
          <p:cNvSpPr txBox="1">
            <a:spLocks noChangeArrowheads="1"/>
          </p:cNvSpPr>
          <p:nvPr/>
        </p:nvSpPr>
        <p:spPr>
          <a:xfrm>
            <a:off x="457200" y="2133600"/>
            <a:ext cx="8229600" cy="3962400"/>
          </a:xfrm>
          <a:prstGeom prst="rect">
            <a:avLst/>
          </a:prstGeom>
        </p:spPr>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defRPr/>
            </a:pPr>
            <a:r>
              <a:rPr lang="zh-CN" altLang="en-US" b="1" dirty="0" smtClean="0">
                <a:effectLst>
                  <a:outerShdw blurRad="38100" dist="38100" dir="2700000" algn="tl">
                    <a:srgbClr val="C0C0C0"/>
                  </a:outerShdw>
                </a:effectLst>
                <a:ea typeface="宋体" pitchFamily="2" charset="-122"/>
              </a:rPr>
              <a:t>总线：</a:t>
            </a:r>
            <a:r>
              <a:rPr lang="zh-CN" altLang="en-US" dirty="0" smtClean="0">
                <a:ea typeface="宋体" pitchFamily="2" charset="-122"/>
              </a:rPr>
              <a:t>系统总线，数据总线，地址总线</a:t>
            </a:r>
          </a:p>
          <a:p>
            <a:pPr>
              <a:defRPr/>
            </a:pPr>
            <a:r>
              <a:rPr lang="zh-CN" altLang="en-US" b="1" dirty="0" smtClean="0">
                <a:effectLst>
                  <a:outerShdw blurRad="38100" dist="38100" dir="2700000" algn="tl">
                    <a:srgbClr val="C0C0C0"/>
                  </a:outerShdw>
                </a:effectLst>
                <a:ea typeface="宋体" pitchFamily="2" charset="-122"/>
              </a:rPr>
              <a:t>主板</a:t>
            </a:r>
          </a:p>
          <a:p>
            <a:pPr>
              <a:defRPr/>
            </a:pPr>
            <a:r>
              <a:rPr lang="zh-CN" altLang="en-US" b="1" dirty="0" smtClean="0">
                <a:effectLst>
                  <a:outerShdw blurRad="38100" dist="38100" dir="2700000" algn="tl">
                    <a:srgbClr val="C0C0C0"/>
                  </a:outerShdw>
                </a:effectLst>
                <a:ea typeface="宋体" pitchFamily="2" charset="-122"/>
              </a:rPr>
              <a:t>ＣＰＵ：</a:t>
            </a:r>
            <a:r>
              <a:rPr lang="zh-CN" altLang="en-US" dirty="0" smtClean="0">
                <a:ea typeface="宋体" pitchFamily="2" charset="-122"/>
              </a:rPr>
              <a:t>运算器与控制器</a:t>
            </a:r>
          </a:p>
          <a:p>
            <a:pPr>
              <a:defRPr/>
            </a:pPr>
            <a:r>
              <a:rPr lang="zh-CN" altLang="en-US" b="1" dirty="0" smtClean="0">
                <a:effectLst>
                  <a:outerShdw blurRad="38100" dist="38100" dir="2700000" algn="tl">
                    <a:srgbClr val="C0C0C0"/>
                  </a:outerShdw>
                </a:effectLst>
                <a:ea typeface="宋体" pitchFamily="2" charset="-122"/>
              </a:rPr>
              <a:t>内存：</a:t>
            </a:r>
            <a:r>
              <a:rPr lang="zh-CN" altLang="en-US" dirty="0" smtClean="0">
                <a:ea typeface="宋体" pitchFamily="2" charset="-122"/>
              </a:rPr>
              <a:t>ＲＡＭ与ＲＯＭ</a:t>
            </a:r>
          </a:p>
          <a:p>
            <a:pPr>
              <a:defRPr/>
            </a:pPr>
            <a:r>
              <a:rPr lang="zh-CN" altLang="en-US" b="1" dirty="0" smtClean="0">
                <a:effectLst>
                  <a:outerShdw blurRad="38100" dist="38100" dir="2700000" algn="tl">
                    <a:srgbClr val="C0C0C0"/>
                  </a:outerShdw>
                </a:effectLst>
                <a:ea typeface="宋体" pitchFamily="2" charset="-122"/>
              </a:rPr>
              <a:t>Ｉ</a:t>
            </a:r>
            <a:r>
              <a:rPr lang="en-US" altLang="zh-CN" b="1" dirty="0" smtClean="0">
                <a:effectLst>
                  <a:outerShdw blurRad="38100" dist="38100" dir="2700000" algn="tl">
                    <a:srgbClr val="C0C0C0"/>
                  </a:outerShdw>
                </a:effectLst>
                <a:ea typeface="宋体" pitchFamily="2" charset="-122"/>
              </a:rPr>
              <a:t>/</a:t>
            </a:r>
            <a:r>
              <a:rPr lang="zh-CN" altLang="en-US" b="1" dirty="0" smtClean="0">
                <a:effectLst>
                  <a:outerShdw blurRad="38100" dist="38100" dir="2700000" algn="tl">
                    <a:srgbClr val="C0C0C0"/>
                  </a:outerShdw>
                </a:effectLst>
                <a:ea typeface="宋体" pitchFamily="2" charset="-122"/>
              </a:rPr>
              <a:t>Ｏ接口</a:t>
            </a:r>
            <a:endParaRPr lang="en-US" altLang="zh-CN" b="1" dirty="0" smtClean="0">
              <a:effectLst>
                <a:outerShdw blurRad="38100" dist="38100" dir="2700000" algn="tl">
                  <a:srgbClr val="C0C0C0"/>
                </a:outerShdw>
              </a:effectLst>
              <a:ea typeface="宋体" pitchFamily="2" charset="-122"/>
            </a:endParaRPr>
          </a:p>
          <a:p>
            <a:pPr>
              <a:defRPr/>
            </a:pPr>
            <a:r>
              <a:rPr lang="zh-CN" altLang="en-US" b="1" dirty="0" smtClean="0">
                <a:effectLst>
                  <a:outerShdw blurRad="38100" dist="38100" dir="2700000" algn="tl">
                    <a:srgbClr val="C0C0C0"/>
                  </a:outerShdw>
                </a:effectLst>
                <a:ea typeface="宋体" pitchFamily="2" charset="-122"/>
              </a:rPr>
              <a:t>机箱与电源</a:t>
            </a:r>
          </a:p>
          <a:p>
            <a:pPr>
              <a:defRPr/>
            </a:pPr>
            <a:endParaRPr lang="zh-CN" altLang="en-US" b="1" dirty="0" smtClean="0">
              <a:effectLst>
                <a:outerShdw blurRad="38100" dist="38100" dir="2700000" algn="tl">
                  <a:srgbClr val="C0C0C0"/>
                </a:outerShdw>
              </a:effectLst>
              <a:ea typeface="宋体" pitchFamily="2" charset="-122"/>
            </a:endParaRPr>
          </a:p>
        </p:txBody>
      </p:sp>
      <p:sp>
        <p:nvSpPr>
          <p:cNvPr id="36872" name="Rectangle 5"/>
          <p:cNvSpPr>
            <a:spLocks noChangeArrowheads="1"/>
          </p:cNvSpPr>
          <p:nvPr/>
        </p:nvSpPr>
        <p:spPr bwMode="auto">
          <a:xfrm>
            <a:off x="612775" y="1341438"/>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chemeClr val="hlink"/>
              </a:buClr>
              <a:buFont typeface="Wingdings" pitchFamily="2" charset="2"/>
              <a:buChar char="ü"/>
            </a:pPr>
            <a:r>
              <a:rPr lang="zh-CN" altLang="zh-CN" sz="2400" b="1">
                <a:solidFill>
                  <a:srgbClr val="000000"/>
                </a:solidFill>
                <a:latin typeface="仿宋" pitchFamily="49" charset="-122"/>
                <a:ea typeface="仿宋" pitchFamily="49" charset="-122"/>
              </a:rPr>
              <a:t>硬件系统</a:t>
            </a:r>
            <a:r>
              <a:rPr lang="zh-CN" altLang="en-US" sz="2400" b="1">
                <a:solidFill>
                  <a:srgbClr val="000000"/>
                </a:solidFill>
                <a:latin typeface="仿宋" pitchFamily="49" charset="-122"/>
                <a:ea typeface="仿宋" pitchFamily="49" charset="-122"/>
              </a:rPr>
              <a:t>物理部件</a:t>
            </a:r>
            <a:endParaRPr lang="zh-CN" altLang="en-US" sz="2400" b="1">
              <a:solidFill>
                <a:srgbClr val="000000"/>
              </a:solidFill>
              <a:latin typeface="仿宋" pitchFamily="49" charset="-122"/>
              <a:ea typeface="仿宋" pitchFamily="49" charset="-122"/>
              <a:sym typeface="仿宋"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圆角矩形 1"/>
          <p:cNvSpPr>
            <a:spLocks noChangeArrowheads="1"/>
          </p:cNvSpPr>
          <p:nvPr/>
        </p:nvSpPr>
        <p:spPr bwMode="auto">
          <a:xfrm>
            <a:off x="395288" y="1844675"/>
            <a:ext cx="8353425" cy="3455988"/>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000000"/>
              </a:solidFill>
            </a:endParaRPr>
          </a:p>
        </p:txBody>
      </p:sp>
      <p:sp>
        <p:nvSpPr>
          <p:cNvPr id="37893" name="TextBox 3"/>
          <p:cNvSpPr>
            <a:spLocks noChangeArrowheads="1"/>
          </p:cNvSpPr>
          <p:nvPr/>
        </p:nvSpPr>
        <p:spPr bwMode="auto">
          <a:xfrm>
            <a:off x="682625" y="2335213"/>
            <a:ext cx="75612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lvl="2" indent="-457200">
              <a:buFont typeface="Wingdings" pitchFamily="2" charset="2"/>
              <a:buChar char="Ø"/>
            </a:pPr>
            <a:r>
              <a:rPr lang="zh-CN" altLang="en-US" sz="2800" b="1" dirty="0">
                <a:solidFill>
                  <a:schemeClr val="bg1"/>
                </a:solidFill>
                <a:latin typeface="仿宋" pitchFamily="49" charset="-122"/>
                <a:ea typeface="仿宋" pitchFamily="49" charset="-122"/>
              </a:rPr>
              <a:t>计算机软件系统是指为使用计算机而制的有关程序和文件。</a:t>
            </a:r>
          </a:p>
          <a:p>
            <a:pPr marL="457200" indent="-457200">
              <a:buFont typeface="Wingdings" pitchFamily="2" charset="2"/>
              <a:buChar char="Ø"/>
            </a:pPr>
            <a:endParaRPr lang="zh-CN" altLang="en-US" sz="2800" b="1" dirty="0">
              <a:solidFill>
                <a:srgbClr val="000000"/>
              </a:solidFill>
              <a:latin typeface="仿宋" pitchFamily="49" charset="-122"/>
              <a:ea typeface="仿宋" pitchFamily="49" charset="-122"/>
              <a:sym typeface="仿宋" pitchFamily="49" charset="-122"/>
            </a:endParaRPr>
          </a:p>
        </p:txBody>
      </p:sp>
      <p:sp>
        <p:nvSpPr>
          <p:cNvPr id="37894" name="Rectangle 5"/>
          <p:cNvSpPr>
            <a:spLocks noChangeArrowheads="1"/>
          </p:cNvSpPr>
          <p:nvPr/>
        </p:nvSpPr>
        <p:spPr bwMode="auto">
          <a:xfrm>
            <a:off x="612775" y="1341438"/>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chemeClr val="hlink"/>
              </a:buClr>
              <a:buFont typeface="Wingdings" pitchFamily="2" charset="2"/>
              <a:buChar char="ü"/>
            </a:pPr>
            <a:r>
              <a:rPr lang="zh-CN" altLang="en-US" sz="2400" b="1">
                <a:solidFill>
                  <a:srgbClr val="000000"/>
                </a:solidFill>
                <a:latin typeface="仿宋" pitchFamily="49" charset="-122"/>
                <a:ea typeface="仿宋" pitchFamily="49" charset="-122"/>
                <a:sym typeface="仿宋" pitchFamily="49" charset="-122"/>
              </a:rPr>
              <a:t>软件系统</a:t>
            </a:r>
          </a:p>
        </p:txBody>
      </p:sp>
      <p:grpSp>
        <p:nvGrpSpPr>
          <p:cNvPr id="37895" name="Group 4"/>
          <p:cNvGrpSpPr>
            <a:grpSpLocks/>
          </p:cNvGrpSpPr>
          <p:nvPr/>
        </p:nvGrpSpPr>
        <p:grpSpPr bwMode="auto">
          <a:xfrm>
            <a:off x="1689100" y="3719513"/>
            <a:ext cx="3890963" cy="1571625"/>
            <a:chOff x="1036" y="2193"/>
            <a:chExt cx="1935" cy="1678"/>
          </a:xfrm>
        </p:grpSpPr>
        <p:sp>
          <p:nvSpPr>
            <p:cNvPr id="12" name="Text Box 5"/>
            <p:cNvSpPr txBox="1">
              <a:spLocks noChangeArrowheads="1"/>
            </p:cNvSpPr>
            <p:nvPr/>
          </p:nvSpPr>
          <p:spPr bwMode="auto">
            <a:xfrm>
              <a:off x="1036" y="2307"/>
              <a:ext cx="482" cy="1564"/>
            </a:xfrm>
            <a:prstGeom prst="rect">
              <a:avLst/>
            </a:prstGeom>
            <a:noFill/>
            <a:ln w="9525">
              <a:noFill/>
              <a:miter lim="800000"/>
              <a:headEnd/>
              <a:tailEnd/>
            </a:ln>
          </p:spPr>
          <p:txBody>
            <a:bodyPr vert="eaVert"/>
            <a:lstStyle/>
            <a:p>
              <a:pPr algn="ctr">
                <a:defRPr/>
              </a:pPr>
              <a:r>
                <a:rPr lang="zh-CN" altLang="en-US" sz="2400" dirty="0">
                  <a:effectLst>
                    <a:outerShdw blurRad="38100" dist="38100" dir="2700000" algn="tl">
                      <a:srgbClr val="C0C0C0"/>
                    </a:outerShdw>
                  </a:effectLst>
                  <a:latin typeface="Times New Roman" pitchFamily="18" charset="0"/>
                  <a:ea typeface="黑体" pitchFamily="49" charset="-122"/>
                </a:rPr>
                <a:t>软件系统</a:t>
              </a:r>
              <a:endParaRPr lang="zh-CN" altLang="en-US" sz="2400" dirty="0">
                <a:latin typeface="Times New Roman" pitchFamily="18" charset="0"/>
                <a:ea typeface="黑体" pitchFamily="49" charset="-122"/>
              </a:endParaRPr>
            </a:p>
          </p:txBody>
        </p:sp>
        <p:sp>
          <p:nvSpPr>
            <p:cNvPr id="13" name="Text Box 6"/>
            <p:cNvSpPr txBox="1">
              <a:spLocks noChangeArrowheads="1"/>
            </p:cNvSpPr>
            <p:nvPr/>
          </p:nvSpPr>
          <p:spPr bwMode="auto">
            <a:xfrm>
              <a:off x="1770" y="2193"/>
              <a:ext cx="1155" cy="285"/>
            </a:xfrm>
            <a:prstGeom prst="rect">
              <a:avLst/>
            </a:prstGeom>
            <a:noFill/>
            <a:ln w="9525">
              <a:noFill/>
              <a:miter lim="800000"/>
              <a:headEnd/>
              <a:tailEnd/>
            </a:ln>
          </p:spPr>
          <p:txBody>
            <a:bodyPr/>
            <a:lstStyle/>
            <a:p>
              <a:pPr algn="ctr">
                <a:defRPr/>
              </a:pPr>
              <a:r>
                <a:rPr lang="zh-CN" altLang="en-US" sz="2400">
                  <a:effectLst>
                    <a:outerShdw blurRad="38100" dist="38100" dir="2700000" algn="tl">
                      <a:srgbClr val="C0C0C0"/>
                    </a:outerShdw>
                  </a:effectLst>
                  <a:latin typeface="Times New Roman" pitchFamily="18" charset="0"/>
                  <a:ea typeface="黑体" pitchFamily="49" charset="-122"/>
                </a:rPr>
                <a:t>系统软件</a:t>
              </a:r>
              <a:endParaRPr lang="zh-CN" altLang="en-US" sz="2400">
                <a:latin typeface="Times New Roman" pitchFamily="18" charset="0"/>
                <a:ea typeface="黑体" pitchFamily="49" charset="-122"/>
              </a:endParaRPr>
            </a:p>
          </p:txBody>
        </p:sp>
        <p:sp>
          <p:nvSpPr>
            <p:cNvPr id="14" name="Text Box 7"/>
            <p:cNvSpPr txBox="1">
              <a:spLocks noChangeArrowheads="1"/>
            </p:cNvSpPr>
            <p:nvPr/>
          </p:nvSpPr>
          <p:spPr bwMode="auto">
            <a:xfrm>
              <a:off x="1770" y="3385"/>
              <a:ext cx="1201" cy="319"/>
            </a:xfrm>
            <a:prstGeom prst="rect">
              <a:avLst/>
            </a:prstGeom>
            <a:noFill/>
            <a:ln w="9525">
              <a:noFill/>
              <a:miter lim="800000"/>
              <a:headEnd/>
              <a:tailEnd/>
            </a:ln>
          </p:spPr>
          <p:txBody>
            <a:bodyPr/>
            <a:lstStyle/>
            <a:p>
              <a:pPr algn="ctr">
                <a:defRPr/>
              </a:pPr>
              <a:r>
                <a:rPr lang="zh-CN" altLang="en-US" sz="2400">
                  <a:effectLst>
                    <a:outerShdw blurRad="38100" dist="38100" dir="2700000" algn="tl">
                      <a:srgbClr val="C0C0C0"/>
                    </a:outerShdw>
                  </a:effectLst>
                  <a:latin typeface="Times New Roman" pitchFamily="18" charset="0"/>
                  <a:ea typeface="黑体" pitchFamily="49" charset="-122"/>
                </a:rPr>
                <a:t>应用软件</a:t>
              </a:r>
              <a:endParaRPr lang="zh-CN" altLang="en-US" sz="2400">
                <a:latin typeface="Times New Roman" pitchFamily="18" charset="0"/>
                <a:ea typeface="黑体" pitchFamily="49" charset="-122"/>
              </a:endParaRPr>
            </a:p>
          </p:txBody>
        </p:sp>
        <p:sp>
          <p:nvSpPr>
            <p:cNvPr id="37903" name="AutoShape 8"/>
            <p:cNvSpPr>
              <a:spLocks/>
            </p:cNvSpPr>
            <p:nvPr/>
          </p:nvSpPr>
          <p:spPr bwMode="auto">
            <a:xfrm>
              <a:off x="1518" y="2317"/>
              <a:ext cx="252" cy="1249"/>
            </a:xfrm>
            <a:prstGeom prst="leftBrace">
              <a:avLst>
                <a:gd name="adj1" fmla="val 41303"/>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37896" name="Group 4"/>
          <p:cNvGrpSpPr>
            <a:grpSpLocks/>
          </p:cNvGrpSpPr>
          <p:nvPr/>
        </p:nvGrpSpPr>
        <p:grpSpPr bwMode="auto">
          <a:xfrm>
            <a:off x="4960938" y="3165475"/>
            <a:ext cx="2447925" cy="1284288"/>
            <a:chOff x="2333" y="2296"/>
            <a:chExt cx="1542" cy="809"/>
          </a:xfrm>
        </p:grpSpPr>
        <p:sp>
          <p:nvSpPr>
            <p:cNvPr id="18" name="Text Box 6"/>
            <p:cNvSpPr txBox="1">
              <a:spLocks noChangeArrowheads="1"/>
            </p:cNvSpPr>
            <p:nvPr/>
          </p:nvSpPr>
          <p:spPr bwMode="auto">
            <a:xfrm>
              <a:off x="2641" y="2296"/>
              <a:ext cx="1234" cy="431"/>
            </a:xfrm>
            <a:prstGeom prst="rect">
              <a:avLst/>
            </a:prstGeom>
            <a:noFill/>
            <a:ln w="9525">
              <a:noFill/>
              <a:miter lim="800000"/>
              <a:headEnd/>
              <a:tailEnd/>
            </a:ln>
          </p:spPr>
          <p:txBody>
            <a:bodyPr/>
            <a:lstStyle/>
            <a:p>
              <a:pPr algn="just">
                <a:defRPr/>
              </a:pPr>
              <a:r>
                <a:rPr lang="zh-CN" altLang="en-US" sz="2400" dirty="0">
                  <a:effectLst>
                    <a:outerShdw blurRad="38100" dist="38100" dir="2700000" algn="tl">
                      <a:srgbClr val="C0C0C0"/>
                    </a:outerShdw>
                  </a:effectLst>
                  <a:latin typeface="Times New Roman" pitchFamily="18" charset="0"/>
                  <a:ea typeface="黑体" pitchFamily="49" charset="-122"/>
                </a:rPr>
                <a:t>操作系统</a:t>
              </a:r>
              <a:endParaRPr lang="zh-CN" altLang="en-US" sz="2400" dirty="0">
                <a:latin typeface="Times New Roman" pitchFamily="18" charset="0"/>
                <a:ea typeface="黑体" pitchFamily="49" charset="-122"/>
              </a:endParaRPr>
            </a:p>
          </p:txBody>
        </p:sp>
        <p:sp>
          <p:nvSpPr>
            <p:cNvPr id="37899" name="AutoShape 8"/>
            <p:cNvSpPr>
              <a:spLocks/>
            </p:cNvSpPr>
            <p:nvPr/>
          </p:nvSpPr>
          <p:spPr bwMode="auto">
            <a:xfrm>
              <a:off x="2333" y="2418"/>
              <a:ext cx="260" cy="687"/>
            </a:xfrm>
            <a:prstGeom prst="leftBrace">
              <a:avLst>
                <a:gd name="adj1" fmla="val 22019"/>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21" name="Text Box 6"/>
          <p:cNvSpPr txBox="1">
            <a:spLocks noChangeArrowheads="1"/>
          </p:cNvSpPr>
          <p:nvPr/>
        </p:nvSpPr>
        <p:spPr bwMode="auto">
          <a:xfrm>
            <a:off x="5429250" y="3987800"/>
            <a:ext cx="2292350" cy="684213"/>
          </a:xfrm>
          <a:prstGeom prst="rect">
            <a:avLst/>
          </a:prstGeom>
          <a:noFill/>
          <a:ln w="9525">
            <a:noFill/>
            <a:miter lim="800000"/>
            <a:headEnd/>
            <a:tailEnd/>
          </a:ln>
        </p:spPr>
        <p:txBody>
          <a:bodyPr/>
          <a:lstStyle/>
          <a:p>
            <a:pPr algn="just">
              <a:defRPr/>
            </a:pPr>
            <a:r>
              <a:rPr lang="zh-CN" altLang="en-US" sz="2400" dirty="0">
                <a:effectLst>
                  <a:outerShdw blurRad="38100" dist="38100" dir="2700000" algn="tl">
                    <a:srgbClr val="C0C0C0"/>
                  </a:outerShdw>
                </a:effectLst>
                <a:latin typeface="Times New Roman" pitchFamily="18" charset="0"/>
                <a:ea typeface="黑体" pitchFamily="49" charset="-122"/>
              </a:rPr>
              <a:t>语言处理程序</a:t>
            </a: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6" name="Rectangle 5"/>
          <p:cNvSpPr>
            <a:spLocks noChangeArrowheads="1"/>
          </p:cNvSpPr>
          <p:nvPr/>
        </p:nvSpPr>
        <p:spPr bwMode="auto">
          <a:xfrm>
            <a:off x="827088" y="4365625"/>
            <a:ext cx="7056437" cy="2087563"/>
          </a:xfrm>
          <a:prstGeom prst="rect">
            <a:avLst/>
          </a:prstGeom>
          <a:solidFill>
            <a:srgbClr val="61FF61"/>
          </a:solidFill>
          <a:ln w="9525">
            <a:solidFill>
              <a:srgbClr val="9B8F89"/>
            </a:solidFill>
            <a:miter lim="800000"/>
            <a:headEnd/>
            <a:tailEnd/>
          </a:ln>
        </p:spPr>
        <p:txBody>
          <a:bodyPr/>
          <a:lstStyle/>
          <a:p>
            <a:pPr marL="342900" indent="-342900">
              <a:buFontTx/>
              <a:buAutoNum type="arabicPeriod"/>
            </a:pPr>
            <a:r>
              <a:rPr lang="zh-CN" altLang="en-US" sz="2400">
                <a:latin typeface="TimesNewRomanPSMT" charset="0"/>
              </a:rPr>
              <a:t>机器语言</a:t>
            </a:r>
          </a:p>
          <a:p>
            <a:pPr marL="342900" indent="-342900">
              <a:buFontTx/>
              <a:buAutoNum type="arabicPeriod"/>
            </a:pPr>
            <a:r>
              <a:rPr lang="zh-CN" altLang="en-US" sz="2400">
                <a:latin typeface="TimesNewRomanPSMT" charset="0"/>
              </a:rPr>
              <a:t>汇编语言</a:t>
            </a:r>
          </a:p>
          <a:p>
            <a:pPr marL="342900" indent="-342900">
              <a:buFontTx/>
              <a:buAutoNum type="arabicPeriod"/>
            </a:pPr>
            <a:r>
              <a:rPr lang="zh-CN" altLang="en-US" sz="2400">
                <a:latin typeface="TimesNewRomanPSMT" charset="0"/>
              </a:rPr>
              <a:t>高级语言</a:t>
            </a:r>
          </a:p>
          <a:p>
            <a:pPr marL="800100" lvl="1" indent="-342900"/>
            <a:r>
              <a:rPr lang="zh-CN" altLang="en-US" sz="2400">
                <a:latin typeface="TimesNewRomanPSMT" charset="0"/>
              </a:rPr>
              <a:t>如：</a:t>
            </a:r>
            <a:r>
              <a:rPr lang="en-US" altLang="zh-CN" sz="2400"/>
              <a:t>BASIC </a:t>
            </a:r>
            <a:r>
              <a:rPr lang="zh-CN" altLang="en-US" sz="2400"/>
              <a:t>、</a:t>
            </a:r>
            <a:r>
              <a:rPr lang="en-US" altLang="zh-CN" sz="2400"/>
              <a:t>PASCAL </a:t>
            </a:r>
            <a:r>
              <a:rPr lang="zh-CN" altLang="en-US" sz="2400"/>
              <a:t>、</a:t>
            </a:r>
            <a:r>
              <a:rPr lang="en-US" altLang="zh-CN" sz="2400"/>
              <a:t>C </a:t>
            </a:r>
            <a:r>
              <a:rPr lang="zh-CN" altLang="en-US" sz="2400"/>
              <a:t>、</a:t>
            </a:r>
            <a:r>
              <a:rPr lang="en-US" altLang="zh-CN" sz="2400"/>
              <a:t>java</a:t>
            </a:r>
            <a:r>
              <a:rPr lang="zh-CN" altLang="en-US" sz="2400"/>
              <a:t>、数据库语言（</a:t>
            </a:r>
            <a:r>
              <a:rPr lang="en-US" altLang="zh-CN" sz="2400"/>
              <a:t>SQL Server</a:t>
            </a:r>
            <a:r>
              <a:rPr lang="zh-CN" altLang="en-US" sz="2400"/>
              <a:t>、</a:t>
            </a:r>
            <a:r>
              <a:rPr lang="en-US" altLang="zh-CN" sz="2400"/>
              <a:t>Oracle</a:t>
            </a:r>
            <a:r>
              <a:rPr lang="zh-CN" altLang="en-US" sz="2400"/>
              <a:t>）</a:t>
            </a:r>
            <a:r>
              <a:rPr lang="zh-CN" altLang="en-US" sz="2400">
                <a:latin typeface="TimesNewRomanPSMT" charset="0"/>
              </a:rPr>
              <a:t>等</a:t>
            </a:r>
          </a:p>
        </p:txBody>
      </p:sp>
      <p:sp>
        <p:nvSpPr>
          <p:cNvPr id="38917" name="Rectangle 3"/>
          <p:cNvSpPr txBox="1">
            <a:spLocks noChangeArrowheads="1"/>
          </p:cNvSpPr>
          <p:nvPr/>
        </p:nvSpPr>
        <p:spPr bwMode="auto">
          <a:xfrm>
            <a:off x="395288" y="1628775"/>
            <a:ext cx="8353425" cy="468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defTabSz="0">
              <a:defRPr>
                <a:solidFill>
                  <a:schemeClr val="tx1"/>
                </a:solidFill>
                <a:latin typeface="Arial" pitchFamily="34" charset="0"/>
                <a:ea typeface="宋体" pitchFamily="2" charset="-122"/>
              </a:defRPr>
            </a:lvl1pPr>
            <a:lvl2pPr marL="742950" indent="-285750" defTabSz="0">
              <a:defRPr>
                <a:solidFill>
                  <a:schemeClr val="tx1"/>
                </a:solidFill>
                <a:latin typeface="Arial" pitchFamily="34" charset="0"/>
                <a:ea typeface="宋体" pitchFamily="2" charset="-122"/>
              </a:defRPr>
            </a:lvl2pPr>
            <a:lvl3pPr marL="1143000" indent="-228600" defTabSz="0">
              <a:defRPr>
                <a:solidFill>
                  <a:schemeClr val="tx1"/>
                </a:solidFill>
                <a:latin typeface="Arial" pitchFamily="34" charset="0"/>
                <a:ea typeface="宋体" pitchFamily="2" charset="-122"/>
              </a:defRPr>
            </a:lvl3pPr>
            <a:lvl4pPr marL="1600200" indent="-228600" defTabSz="0">
              <a:defRPr>
                <a:solidFill>
                  <a:schemeClr val="tx1"/>
                </a:solidFill>
                <a:latin typeface="Arial" pitchFamily="34" charset="0"/>
                <a:ea typeface="宋体" pitchFamily="2" charset="-122"/>
              </a:defRPr>
            </a:lvl4pPr>
            <a:lvl5pPr marL="2057400" indent="-228600" defTabSz="0">
              <a:defRPr>
                <a:solidFill>
                  <a:schemeClr val="tx1"/>
                </a:solidFill>
                <a:latin typeface="Arial" pitchFamily="34" charset="0"/>
                <a:ea typeface="宋体" pitchFamily="2" charset="-122"/>
              </a:defRPr>
            </a:lvl5pPr>
            <a:lvl6pPr marL="25146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20000"/>
              </a:spcBef>
              <a:buFont typeface="Wingdings" pitchFamily="2" charset="2"/>
              <a:buNone/>
            </a:pPr>
            <a:r>
              <a:rPr lang="zh-CN" altLang="en-US" sz="3200">
                <a:solidFill>
                  <a:schemeClr val="tx2"/>
                </a:solidFill>
                <a:ea typeface="Microsoft JhengHei" pitchFamily="34" charset="-120"/>
                <a:sym typeface="Arial" pitchFamily="34" charset="0"/>
              </a:rPr>
              <a:t>请思考</a:t>
            </a:r>
            <a:r>
              <a:rPr lang="zh-CN" altLang="en-US" sz="3200">
                <a:ea typeface="Microsoft JhengHei" pitchFamily="34" charset="-120"/>
                <a:sym typeface="Arial" pitchFamily="34" charset="0"/>
              </a:rPr>
              <a:t>：常见的操作系统有哪些？</a:t>
            </a:r>
          </a:p>
          <a:p>
            <a:pPr eaLnBrk="1" hangingPunct="1">
              <a:spcBef>
                <a:spcPct val="20000"/>
              </a:spcBef>
              <a:buFont typeface="Wingdings" pitchFamily="2" charset="2"/>
              <a:buNone/>
            </a:pPr>
            <a:endParaRPr lang="zh-CN" altLang="en-US" sz="3200">
              <a:ea typeface="Microsoft JhengHei" pitchFamily="34" charset="-120"/>
              <a:sym typeface="Arial" pitchFamily="34" charset="0"/>
            </a:endParaRPr>
          </a:p>
          <a:p>
            <a:pPr eaLnBrk="1" hangingPunct="1">
              <a:spcBef>
                <a:spcPct val="20000"/>
              </a:spcBef>
              <a:buFont typeface="Wingdings" pitchFamily="2" charset="2"/>
              <a:buNone/>
            </a:pPr>
            <a:endParaRPr lang="zh-CN" altLang="en-US" sz="3200">
              <a:ea typeface="Microsoft JhengHei" pitchFamily="34" charset="-120"/>
              <a:sym typeface="Arial" pitchFamily="34" charset="0"/>
            </a:endParaRPr>
          </a:p>
          <a:p>
            <a:pPr eaLnBrk="1" hangingPunct="1">
              <a:spcBef>
                <a:spcPct val="20000"/>
              </a:spcBef>
              <a:buFont typeface="Wingdings" pitchFamily="2" charset="2"/>
              <a:buNone/>
            </a:pPr>
            <a:r>
              <a:rPr lang="zh-CN" altLang="en-US" sz="3200">
                <a:solidFill>
                  <a:schemeClr val="tx2"/>
                </a:solidFill>
                <a:ea typeface="Microsoft JhengHei" pitchFamily="34" charset="-120"/>
                <a:sym typeface="Arial" pitchFamily="34" charset="0"/>
              </a:rPr>
              <a:t>请思考</a:t>
            </a:r>
            <a:r>
              <a:rPr lang="zh-CN" altLang="en-US" sz="3200">
                <a:ea typeface="Microsoft JhengHei" pitchFamily="34" charset="-120"/>
                <a:sym typeface="Arial" pitchFamily="34" charset="0"/>
              </a:rPr>
              <a:t>：常见的语言处理程序有哪些？</a:t>
            </a:r>
          </a:p>
        </p:txBody>
      </p:sp>
      <p:sp>
        <p:nvSpPr>
          <p:cNvPr id="38918" name="Rectangle 4"/>
          <p:cNvSpPr>
            <a:spLocks noChangeArrowheads="1"/>
          </p:cNvSpPr>
          <p:nvPr/>
        </p:nvSpPr>
        <p:spPr bwMode="auto">
          <a:xfrm>
            <a:off x="827088" y="2708275"/>
            <a:ext cx="7056437" cy="503238"/>
          </a:xfrm>
          <a:prstGeom prst="rect">
            <a:avLst/>
          </a:prstGeom>
          <a:solidFill>
            <a:srgbClr val="61FF61"/>
          </a:solidFill>
          <a:ln w="9525">
            <a:solidFill>
              <a:srgbClr val="9B8F89"/>
            </a:solidFill>
            <a:miter lim="800000"/>
            <a:headEnd/>
            <a:tailEnd/>
          </a:ln>
        </p:spPr>
        <p:txBody>
          <a:bodyPr/>
          <a:lstStyle/>
          <a:p>
            <a:r>
              <a:rPr lang="zh-CN" altLang="en-US" sz="2400" dirty="0"/>
              <a:t>操作系统：</a:t>
            </a:r>
            <a:r>
              <a:rPr lang="en-US" altLang="zh-CN" sz="2400" dirty="0"/>
              <a:t>DOS</a:t>
            </a:r>
            <a:r>
              <a:rPr lang="zh-CN" altLang="en-US" sz="2400" dirty="0"/>
              <a:t>、</a:t>
            </a:r>
            <a:r>
              <a:rPr lang="en-US" altLang="zh-CN" sz="2400" dirty="0"/>
              <a:t>Windows</a:t>
            </a:r>
            <a:r>
              <a:rPr lang="zh-CN" altLang="en-US" sz="2400" dirty="0"/>
              <a:t>、</a:t>
            </a:r>
            <a:r>
              <a:rPr lang="en-US" altLang="zh-CN" sz="2400" dirty="0"/>
              <a:t>Unix</a:t>
            </a:r>
            <a:r>
              <a:rPr lang="zh-CN" altLang="en-US" sz="2400" dirty="0"/>
              <a:t>、</a:t>
            </a:r>
            <a:r>
              <a:rPr lang="en-US" altLang="zh-CN" sz="2400" dirty="0" err="1"/>
              <a:t>linux</a:t>
            </a:r>
            <a:endParaRPr lang="en-US" altLang="zh-CN" sz="2400" dirty="0">
              <a:latin typeface="TimesNewRomanPSMT"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8"/>
                                        </p:tgtEl>
                                        <p:attrNameLst>
                                          <p:attrName>style.visibility</p:attrName>
                                        </p:attrNameLst>
                                      </p:cBhvr>
                                      <p:to>
                                        <p:strVal val="visible"/>
                                      </p:to>
                                    </p:set>
                                    <p:anim calcmode="lin" valueType="num">
                                      <p:cBhvr additive="base">
                                        <p:cTn id="7" dur="500" fill="hold"/>
                                        <p:tgtEl>
                                          <p:spTgt spid="38918"/>
                                        </p:tgtEl>
                                        <p:attrNameLst>
                                          <p:attrName>ppt_x</p:attrName>
                                        </p:attrNameLst>
                                      </p:cBhvr>
                                      <p:tavLst>
                                        <p:tav tm="0">
                                          <p:val>
                                            <p:strVal val="#ppt_x"/>
                                          </p:val>
                                        </p:tav>
                                        <p:tav tm="100000">
                                          <p:val>
                                            <p:strVal val="#ppt_x"/>
                                          </p:val>
                                        </p:tav>
                                      </p:tavLst>
                                    </p:anim>
                                    <p:anim calcmode="lin" valueType="num">
                                      <p:cBhvr additive="base">
                                        <p:cTn id="8" dur="500" fill="hold"/>
                                        <p:tgtEl>
                                          <p:spTgt spid="3891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8916"/>
                                        </p:tgtEl>
                                        <p:attrNameLst>
                                          <p:attrName>style.visibility</p:attrName>
                                        </p:attrNameLst>
                                      </p:cBhvr>
                                      <p:to>
                                        <p:strVal val="visible"/>
                                      </p:to>
                                    </p:set>
                                    <p:anim calcmode="lin" valueType="num">
                                      <p:cBhvr additive="base">
                                        <p:cTn id="13" dur="500" fill="hold"/>
                                        <p:tgtEl>
                                          <p:spTgt spid="38916"/>
                                        </p:tgtEl>
                                        <p:attrNameLst>
                                          <p:attrName>ppt_x</p:attrName>
                                        </p:attrNameLst>
                                      </p:cBhvr>
                                      <p:tavLst>
                                        <p:tav tm="0">
                                          <p:val>
                                            <p:strVal val="#ppt_x"/>
                                          </p:val>
                                        </p:tav>
                                        <p:tav tm="100000">
                                          <p:val>
                                            <p:strVal val="#ppt_x"/>
                                          </p:val>
                                        </p:tav>
                                      </p:tavLst>
                                    </p:anim>
                                    <p:anim calcmode="lin" valueType="num">
                                      <p:cBhvr additive="base">
                                        <p:cTn id="14" dur="500" fill="hold"/>
                                        <p:tgtEl>
                                          <p:spTgt spid="389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animBg="1"/>
      <p:bldP spid="389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57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图片 3"/>
          <p:cNvPicPr>
            <a:picLocks noChangeAspect="1" noChangeArrowheads="1"/>
          </p:cNvPicPr>
          <p:nvPr/>
        </p:nvPicPr>
        <p:blipFill>
          <a:blip r:embed="rId3" cstate="print">
            <a:extLst>
              <a:ext uri="{28A0092B-C50C-407E-A947-70E740481C1C}">
                <a14:useLocalDpi xmlns:a14="http://schemas.microsoft.com/office/drawing/2010/main" val="0"/>
              </a:ext>
            </a:extLst>
          </a:blip>
          <a:srcRect l="22496"/>
          <a:stretch>
            <a:fillRect/>
          </a:stretch>
        </p:blipFill>
        <p:spPr bwMode="auto">
          <a:xfrm>
            <a:off x="0" y="458788"/>
            <a:ext cx="1908175" cy="102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08" name="Group 4"/>
          <p:cNvGrpSpPr>
            <a:grpSpLocks/>
          </p:cNvGrpSpPr>
          <p:nvPr/>
        </p:nvGrpSpPr>
        <p:grpSpPr bwMode="auto">
          <a:xfrm>
            <a:off x="1258888" y="4060825"/>
            <a:ext cx="5410200" cy="663575"/>
            <a:chOff x="0" y="0"/>
            <a:chExt cx="3408" cy="419"/>
          </a:xfrm>
        </p:grpSpPr>
        <p:grpSp>
          <p:nvGrpSpPr>
            <p:cNvPr id="21519" name="Group 5"/>
            <p:cNvGrpSpPr>
              <a:grpSpLocks/>
            </p:cNvGrpSpPr>
            <p:nvPr/>
          </p:nvGrpSpPr>
          <p:grpSpPr bwMode="auto">
            <a:xfrm>
              <a:off x="0" y="0"/>
              <a:ext cx="480" cy="419"/>
              <a:chOff x="0" y="0"/>
              <a:chExt cx="1549" cy="1351"/>
            </a:xfrm>
          </p:grpSpPr>
          <p:sp>
            <p:nvSpPr>
              <p:cNvPr id="21523" name="AutoShape 5"/>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ea typeface="PMingLiU" pitchFamily="18" charset="-120"/>
                </a:endParaRPr>
              </a:p>
            </p:txBody>
          </p:sp>
          <p:sp>
            <p:nvSpPr>
              <p:cNvPr id="21524" name="AutoShape 6"/>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499">
                    <a:srgbClr val="E6E6E6"/>
                  </a:gs>
                  <a:gs pos="65999">
                    <a:srgbClr val="7D8496"/>
                  </a:gs>
                  <a:gs pos="73499">
                    <a:srgbClr val="E6E6E6"/>
                  </a:gs>
                  <a:gs pos="92499">
                    <a:srgbClr val="7D8496"/>
                  </a:gs>
                  <a:gs pos="100000">
                    <a:srgbClr val="E6E6E6"/>
                  </a:gs>
                </a:gsLst>
                <a:lin ang="2700000" scaled="1"/>
              </a:gradFill>
              <a:ln w="9525">
                <a:solidFill>
                  <a:srgbClr val="C0C0C0"/>
                </a:solidFill>
                <a:miter lim="800000"/>
                <a:headEnd/>
                <a:tailEnd/>
              </a:ln>
            </p:spPr>
            <p:txBody>
              <a:bodyPr wrap="none" anchor="ctr"/>
              <a:lstStyle/>
              <a:p>
                <a:endParaRPr lang="zh-CN" altLang="zh-CN">
                  <a:solidFill>
                    <a:srgbClr val="000000"/>
                  </a:solidFill>
                  <a:ea typeface="PMingLiU" pitchFamily="18" charset="-120"/>
                </a:endParaRPr>
              </a:p>
            </p:txBody>
          </p:sp>
          <p:sp>
            <p:nvSpPr>
              <p:cNvPr id="21525" name="AutoShape 7"/>
              <p:cNvSpPr>
                <a:spLocks noChangeArrowheads="1"/>
              </p:cNvSpPr>
              <p:nvPr/>
            </p:nvSpPr>
            <p:spPr bwMode="auto">
              <a:xfrm>
                <a:off x="90" y="81"/>
                <a:ext cx="1349" cy="1167"/>
              </a:xfrm>
              <a:prstGeom prst="hexagon">
                <a:avLst>
                  <a:gd name="adj" fmla="val 28894"/>
                  <a:gd name="vf" fmla="val 115470"/>
                </a:avLst>
              </a:prstGeom>
              <a:gradFill rotWithShape="1">
                <a:gsLst>
                  <a:gs pos="0">
                    <a:srgbClr val="233B57"/>
                  </a:gs>
                  <a:gs pos="100000">
                    <a:srgbClr val="4F81BD"/>
                  </a:gs>
                </a:gsLst>
                <a:lin ang="2700000" scaled="1"/>
              </a:gradFill>
              <a:ln w="9525">
                <a:solidFill>
                  <a:schemeClr val="bg1"/>
                </a:solidFill>
                <a:miter lim="800000"/>
                <a:headEnd/>
                <a:tailEnd/>
              </a:ln>
            </p:spPr>
            <p:txBody>
              <a:bodyPr wrap="none" anchor="ctr"/>
              <a:lstStyle/>
              <a:p>
                <a:endParaRPr lang="zh-CN" altLang="zh-CN">
                  <a:solidFill>
                    <a:srgbClr val="000000"/>
                  </a:solidFill>
                  <a:ea typeface="PMingLiU" pitchFamily="18" charset="-120"/>
                  <a:sym typeface="Arial" pitchFamily="34" charset="0"/>
                </a:endParaRPr>
              </a:p>
            </p:txBody>
          </p:sp>
        </p:grpSp>
        <p:sp>
          <p:nvSpPr>
            <p:cNvPr id="21520" name="Line 8"/>
            <p:cNvSpPr>
              <a:spLocks noChangeShapeType="1"/>
            </p:cNvSpPr>
            <p:nvPr/>
          </p:nvSpPr>
          <p:spPr bwMode="auto">
            <a:xfrm>
              <a:off x="384" y="384"/>
              <a:ext cx="3024" cy="1"/>
            </a:xfrm>
            <a:prstGeom prst="line">
              <a:avLst/>
            </a:prstGeom>
            <a:noFill/>
            <a:ln w="25400">
              <a:solidFill>
                <a:schemeClr val="tx2"/>
              </a:solidFill>
              <a:prstDash val="sysDot"/>
              <a:bevel/>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1521" name="Text Box 9"/>
            <p:cNvSpPr>
              <a:spLocks noChangeArrowheads="1"/>
            </p:cNvSpPr>
            <p:nvPr/>
          </p:nvSpPr>
          <p:spPr bwMode="auto">
            <a:xfrm>
              <a:off x="817" y="48"/>
              <a:ext cx="2388"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zh-CN" altLang="en-US" sz="2800" b="1">
                  <a:ea typeface="黑体" pitchFamily="2" charset="-122"/>
                  <a:sym typeface="Arial" pitchFamily="34" charset="0"/>
                </a:rPr>
                <a:t>Internet应用</a:t>
              </a:r>
            </a:p>
          </p:txBody>
        </p:sp>
        <p:sp>
          <p:nvSpPr>
            <p:cNvPr id="21522" name="Text Box 10"/>
            <p:cNvSpPr>
              <a:spLocks noChangeArrowheads="1"/>
            </p:cNvSpPr>
            <p:nvPr/>
          </p:nvSpPr>
          <p:spPr bwMode="auto">
            <a:xfrm>
              <a:off x="123" y="62"/>
              <a:ext cx="22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en-US" altLang="zh-CN" sz="2400" b="1">
                  <a:solidFill>
                    <a:schemeClr val="bg1"/>
                  </a:solidFill>
                  <a:ea typeface="PMingLiU" pitchFamily="18" charset="-120"/>
                </a:rPr>
                <a:t>2</a:t>
              </a:r>
              <a:endParaRPr lang="zh-CN" altLang="en-US" sz="2400" b="1">
                <a:solidFill>
                  <a:schemeClr val="bg1"/>
                </a:solidFill>
                <a:ea typeface="PMingLiU" pitchFamily="18" charset="-120"/>
              </a:endParaRPr>
            </a:p>
          </p:txBody>
        </p:sp>
      </p:grpSp>
      <p:grpSp>
        <p:nvGrpSpPr>
          <p:cNvPr id="21509" name="Group 12"/>
          <p:cNvGrpSpPr>
            <a:grpSpLocks/>
          </p:cNvGrpSpPr>
          <p:nvPr/>
        </p:nvGrpSpPr>
        <p:grpSpPr bwMode="auto">
          <a:xfrm>
            <a:off x="1258888" y="2565400"/>
            <a:ext cx="6115050" cy="665163"/>
            <a:chOff x="0" y="0"/>
            <a:chExt cx="3852" cy="419"/>
          </a:xfrm>
        </p:grpSpPr>
        <p:grpSp>
          <p:nvGrpSpPr>
            <p:cNvPr id="21512" name="Group 13"/>
            <p:cNvGrpSpPr>
              <a:grpSpLocks/>
            </p:cNvGrpSpPr>
            <p:nvPr/>
          </p:nvGrpSpPr>
          <p:grpSpPr bwMode="auto">
            <a:xfrm>
              <a:off x="0" y="0"/>
              <a:ext cx="480" cy="419"/>
              <a:chOff x="0" y="0"/>
              <a:chExt cx="1549" cy="1351"/>
            </a:xfrm>
          </p:grpSpPr>
          <p:sp>
            <p:nvSpPr>
              <p:cNvPr id="21516" name="AutoShape 38"/>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ea typeface="PMingLiU" pitchFamily="18" charset="-120"/>
                </a:endParaRPr>
              </a:p>
            </p:txBody>
          </p:sp>
          <p:sp>
            <p:nvSpPr>
              <p:cNvPr id="21517" name="AutoShape 39"/>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499">
                    <a:srgbClr val="E6E6E6"/>
                  </a:gs>
                  <a:gs pos="65999">
                    <a:srgbClr val="7D8496"/>
                  </a:gs>
                  <a:gs pos="73499">
                    <a:srgbClr val="E6E6E6"/>
                  </a:gs>
                  <a:gs pos="92499">
                    <a:srgbClr val="7D8496"/>
                  </a:gs>
                  <a:gs pos="100000">
                    <a:srgbClr val="E6E6E6"/>
                  </a:gs>
                </a:gsLst>
                <a:lin ang="2700000" scaled="1"/>
              </a:gradFill>
              <a:ln w="9525">
                <a:solidFill>
                  <a:srgbClr val="C0C0C0"/>
                </a:solidFill>
                <a:miter lim="800000"/>
                <a:headEnd/>
                <a:tailEnd/>
              </a:ln>
            </p:spPr>
            <p:txBody>
              <a:bodyPr wrap="none" anchor="ctr"/>
              <a:lstStyle/>
              <a:p>
                <a:endParaRPr lang="zh-CN" altLang="zh-CN">
                  <a:solidFill>
                    <a:srgbClr val="000000"/>
                  </a:solidFill>
                  <a:ea typeface="PMingLiU" pitchFamily="18" charset="-120"/>
                  <a:sym typeface="Arial" pitchFamily="34" charset="0"/>
                </a:endParaRPr>
              </a:p>
            </p:txBody>
          </p:sp>
          <p:sp>
            <p:nvSpPr>
              <p:cNvPr id="21518" name="AutoShape 40"/>
              <p:cNvSpPr>
                <a:spLocks noChangeArrowheads="1"/>
              </p:cNvSpPr>
              <p:nvPr/>
            </p:nvSpPr>
            <p:spPr bwMode="auto">
              <a:xfrm>
                <a:off x="90" y="80"/>
                <a:ext cx="1350" cy="1168"/>
              </a:xfrm>
              <a:prstGeom prst="hexagon">
                <a:avLst>
                  <a:gd name="adj" fmla="val 28896"/>
                  <a:gd name="vf" fmla="val 115470"/>
                </a:avLst>
              </a:prstGeom>
              <a:solidFill>
                <a:schemeClr val="accent2"/>
              </a:solidFill>
              <a:ln w="9525">
                <a:solidFill>
                  <a:schemeClr val="bg1"/>
                </a:solidFill>
                <a:miter lim="800000"/>
                <a:headEnd/>
                <a:tailEnd/>
              </a:ln>
            </p:spPr>
            <p:txBody>
              <a:bodyPr wrap="none" anchor="ctr"/>
              <a:lstStyle/>
              <a:p>
                <a:endParaRPr lang="zh-CN" altLang="zh-CN">
                  <a:solidFill>
                    <a:srgbClr val="000000"/>
                  </a:solidFill>
                  <a:ea typeface="PMingLiU" pitchFamily="18" charset="-120"/>
                </a:endParaRPr>
              </a:p>
            </p:txBody>
          </p:sp>
        </p:grpSp>
        <p:sp>
          <p:nvSpPr>
            <p:cNvPr id="21513" name="Line 41"/>
            <p:cNvSpPr>
              <a:spLocks noChangeShapeType="1"/>
            </p:cNvSpPr>
            <p:nvPr/>
          </p:nvSpPr>
          <p:spPr bwMode="auto">
            <a:xfrm>
              <a:off x="384" y="384"/>
              <a:ext cx="3024" cy="1"/>
            </a:xfrm>
            <a:prstGeom prst="line">
              <a:avLst/>
            </a:prstGeom>
            <a:noFill/>
            <a:ln w="25400">
              <a:solidFill>
                <a:schemeClr val="tx2"/>
              </a:solidFill>
              <a:prstDash val="sysDot"/>
              <a:bevel/>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1514" name="Text Box 42"/>
            <p:cNvSpPr>
              <a:spLocks noChangeArrowheads="1"/>
            </p:cNvSpPr>
            <p:nvPr/>
          </p:nvSpPr>
          <p:spPr bwMode="auto">
            <a:xfrm>
              <a:off x="726" y="57"/>
              <a:ext cx="3126"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en-US" altLang="zh-CN" sz="2800" b="1">
                  <a:ea typeface="黑体" pitchFamily="2" charset="-122"/>
                </a:rPr>
                <a:t> </a:t>
              </a:r>
              <a:r>
                <a:rPr lang="zh-CN" altLang="en-US" sz="2800" b="1">
                  <a:ea typeface="黑体" pitchFamily="2" charset="-122"/>
                </a:rPr>
                <a:t>计算机基础概述</a:t>
              </a:r>
            </a:p>
          </p:txBody>
        </p:sp>
        <p:sp>
          <p:nvSpPr>
            <p:cNvPr id="21515" name="Text Box 43"/>
            <p:cNvSpPr>
              <a:spLocks noChangeArrowheads="1"/>
            </p:cNvSpPr>
            <p:nvPr/>
          </p:nvSpPr>
          <p:spPr bwMode="auto">
            <a:xfrm>
              <a:off x="124" y="62"/>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zh-CN" altLang="en-US" sz="2400" b="1">
                  <a:solidFill>
                    <a:schemeClr val="bg1"/>
                  </a:solidFill>
                  <a:ea typeface="PMingLiU" pitchFamily="18" charset="-120"/>
                </a:rPr>
                <a:t>1</a:t>
              </a:r>
              <a:endParaRPr lang="zh-CN" altLang="en-US"/>
            </a:p>
          </p:txBody>
        </p:sp>
      </p:grpSp>
      <p:sp>
        <p:nvSpPr>
          <p:cNvPr id="21510" name="TextBox 1"/>
          <p:cNvSpPr>
            <a:spLocks noChangeArrowheads="1"/>
          </p:cNvSpPr>
          <p:nvPr/>
        </p:nvSpPr>
        <p:spPr bwMode="auto">
          <a:xfrm>
            <a:off x="2051050" y="549275"/>
            <a:ext cx="6985000" cy="768350"/>
          </a:xfrm>
          <a:prstGeom prst="rect">
            <a:avLst/>
          </a:prstGeom>
          <a:ln/>
        </p:spPr>
        <p:style>
          <a:lnRef idx="1">
            <a:schemeClr val="accent4"/>
          </a:lnRef>
          <a:fillRef idx="2">
            <a:schemeClr val="accent4"/>
          </a:fillRef>
          <a:effectRef idx="1">
            <a:schemeClr val="accent4"/>
          </a:effectRef>
          <a:fontRef idx="minor">
            <a:schemeClr val="dk1"/>
          </a:fontRef>
        </p:style>
        <p:txBody>
          <a:bodyPr wrap="square">
            <a:spAutoFit/>
          </a:bodyPr>
          <a:lstStyle/>
          <a:p>
            <a:r>
              <a:rPr lang="zh-CN" altLang="en-US" sz="4400" dirty="0">
                <a:solidFill>
                  <a:srgbClr val="FFFFFF"/>
                </a:solidFill>
                <a:latin typeface="黑体" pitchFamily="2" charset="-122"/>
                <a:ea typeface="黑体" pitchFamily="2" charset="-122"/>
                <a:sym typeface="黑体" pitchFamily="2" charset="-122"/>
              </a:rPr>
              <a:t>课程内容</a:t>
            </a:r>
            <a:endParaRPr lang="zh-CN" altLang="en-US" dirty="0"/>
          </a:p>
        </p:txBody>
      </p:sp>
      <p:pic>
        <p:nvPicPr>
          <p:cNvPr id="21511" name="图片 6" descr="未标题-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1513" y="4221163"/>
            <a:ext cx="2014537"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txBox="1">
            <a:spLocks noChangeArrowheads="1"/>
          </p:cNvSpPr>
          <p:nvPr/>
        </p:nvSpPr>
        <p:spPr bwMode="auto">
          <a:xfrm>
            <a:off x="395288" y="1268413"/>
            <a:ext cx="8353425" cy="511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0">
              <a:defRPr>
                <a:solidFill>
                  <a:schemeClr val="tx1"/>
                </a:solidFill>
                <a:latin typeface="Arial" pitchFamily="34" charset="0"/>
                <a:ea typeface="宋体" pitchFamily="2" charset="-122"/>
              </a:defRPr>
            </a:lvl1pPr>
            <a:lvl2pPr marL="742950" indent="-285750" defTabSz="0">
              <a:defRPr>
                <a:solidFill>
                  <a:schemeClr val="tx1"/>
                </a:solidFill>
                <a:latin typeface="Arial" pitchFamily="34" charset="0"/>
                <a:ea typeface="宋体" pitchFamily="2" charset="-122"/>
              </a:defRPr>
            </a:lvl2pPr>
            <a:lvl3pPr marL="1143000" indent="-228600" defTabSz="0">
              <a:defRPr>
                <a:solidFill>
                  <a:schemeClr val="tx1"/>
                </a:solidFill>
                <a:latin typeface="Arial" pitchFamily="34" charset="0"/>
                <a:ea typeface="宋体" pitchFamily="2" charset="-122"/>
              </a:defRPr>
            </a:lvl3pPr>
            <a:lvl4pPr marL="1600200" indent="-228600" defTabSz="0">
              <a:defRPr>
                <a:solidFill>
                  <a:schemeClr val="tx1"/>
                </a:solidFill>
                <a:latin typeface="Arial" pitchFamily="34" charset="0"/>
                <a:ea typeface="宋体" pitchFamily="2" charset="-122"/>
              </a:defRPr>
            </a:lvl4pPr>
            <a:lvl5pPr marL="2057400" indent="-228600" defTabSz="0">
              <a:defRPr>
                <a:solidFill>
                  <a:schemeClr val="tx1"/>
                </a:solidFill>
                <a:latin typeface="Arial" pitchFamily="34" charset="0"/>
                <a:ea typeface="宋体" pitchFamily="2" charset="-122"/>
              </a:defRPr>
            </a:lvl5pPr>
            <a:lvl6pPr marL="25146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20000"/>
              </a:spcBef>
            </a:pPr>
            <a:r>
              <a:rPr lang="zh-CN" altLang="en-US" sz="3200">
                <a:ea typeface="Microsoft JhengHei" pitchFamily="34" charset="-120"/>
                <a:sym typeface="Arial" pitchFamily="34" charset="0"/>
              </a:rPr>
              <a:t>常见的应用软件</a:t>
            </a:r>
          </a:p>
        </p:txBody>
      </p:sp>
      <p:sp>
        <p:nvSpPr>
          <p:cNvPr id="4" name="Rectangle 4"/>
          <p:cNvSpPr>
            <a:spLocks noChangeArrowheads="1"/>
          </p:cNvSpPr>
          <p:nvPr/>
        </p:nvSpPr>
        <p:spPr bwMode="auto">
          <a:xfrm>
            <a:off x="539750" y="2492375"/>
            <a:ext cx="7848600" cy="2808288"/>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w="9525">
            <a:solidFill>
              <a:srgbClr val="9B8F89"/>
            </a:solidFill>
            <a:miter lim="800000"/>
            <a:headEnd/>
            <a:tailEnd/>
          </a:ln>
        </p:spPr>
        <p:txBody>
          <a:bodyPr/>
          <a:lstStyle/>
          <a:p>
            <a:pPr marL="190500" lvl="1">
              <a:spcBef>
                <a:spcPct val="20000"/>
              </a:spcBef>
              <a:buClr>
                <a:srgbClr val="FF53C6"/>
              </a:buClr>
              <a:buFont typeface="Wingdings" pitchFamily="2" charset="2"/>
              <a:buChar char="Ø"/>
              <a:defRPr/>
            </a:pPr>
            <a:r>
              <a:rPr lang="zh-CN" altLang="en-US" sz="2000" dirty="0">
                <a:ea typeface="宋体" charset="-122"/>
              </a:rPr>
              <a:t>通用软件</a:t>
            </a:r>
            <a:r>
              <a:rPr lang="en-US" altLang="zh-CN" sz="2000" dirty="0">
                <a:ea typeface="宋体" charset="-122"/>
              </a:rPr>
              <a:t>:</a:t>
            </a:r>
            <a:r>
              <a:rPr lang="zh-CN" altLang="en-US" sz="2000" dirty="0">
                <a:ea typeface="宋体" charset="-122"/>
              </a:rPr>
              <a:t>由计算机厂家或软件专业人员为解决许多用户经常遇到的某一类问题而设计的具有特殊功能的软件。</a:t>
            </a:r>
          </a:p>
          <a:p>
            <a:pPr lvl="2" indent="-342900">
              <a:spcBef>
                <a:spcPct val="20000"/>
              </a:spcBef>
              <a:buClr>
                <a:schemeClr val="folHlink"/>
              </a:buClr>
              <a:buSzPct val="70000"/>
              <a:buFont typeface="Wingdings" pitchFamily="2" charset="2"/>
              <a:buChar char="v"/>
              <a:defRPr/>
            </a:pPr>
            <a:r>
              <a:rPr lang="en-US" altLang="zh-CN" sz="2000" dirty="0">
                <a:ea typeface="宋体" charset="-122"/>
              </a:rPr>
              <a:t>word</a:t>
            </a:r>
            <a:r>
              <a:rPr lang="zh-CN" altLang="en-US" sz="2000" dirty="0">
                <a:ea typeface="宋体" charset="-122"/>
              </a:rPr>
              <a:t>、</a:t>
            </a:r>
            <a:r>
              <a:rPr lang="en-US" altLang="zh-CN" sz="2000" dirty="0" err="1">
                <a:ea typeface="宋体" charset="-122"/>
              </a:rPr>
              <a:t>wps</a:t>
            </a:r>
            <a:r>
              <a:rPr lang="zh-CN" altLang="en-US" sz="2000" dirty="0">
                <a:ea typeface="宋体" charset="-122"/>
              </a:rPr>
              <a:t>、</a:t>
            </a:r>
            <a:r>
              <a:rPr lang="en-US" altLang="zh-CN" sz="2000" dirty="0">
                <a:ea typeface="宋体" charset="-122"/>
              </a:rPr>
              <a:t>CAI</a:t>
            </a:r>
            <a:r>
              <a:rPr lang="zh-CN" altLang="en-US" sz="2000" dirty="0">
                <a:ea typeface="宋体" charset="-122"/>
              </a:rPr>
              <a:t>、</a:t>
            </a:r>
            <a:r>
              <a:rPr lang="en-US" altLang="zh-CN" sz="2000" dirty="0">
                <a:ea typeface="宋体" charset="-122"/>
              </a:rPr>
              <a:t>CAT</a:t>
            </a:r>
            <a:r>
              <a:rPr lang="zh-CN" altLang="en-US" sz="2000" dirty="0">
                <a:ea typeface="宋体" charset="-122"/>
              </a:rPr>
              <a:t>、</a:t>
            </a:r>
            <a:r>
              <a:rPr lang="en-US" altLang="zh-CN" sz="2000" dirty="0">
                <a:ea typeface="宋体" charset="-122"/>
              </a:rPr>
              <a:t>CAM</a:t>
            </a:r>
            <a:r>
              <a:rPr lang="zh-CN" altLang="en-US" sz="2000" dirty="0">
                <a:ea typeface="宋体" charset="-122"/>
              </a:rPr>
              <a:t>、</a:t>
            </a:r>
            <a:r>
              <a:rPr lang="en-US" altLang="zh-CN" sz="2000" dirty="0">
                <a:ea typeface="宋体" charset="-122"/>
              </a:rPr>
              <a:t>CAD</a:t>
            </a:r>
            <a:r>
              <a:rPr lang="zh-CN" altLang="en-US" sz="2000" dirty="0">
                <a:ea typeface="宋体" charset="-122"/>
              </a:rPr>
              <a:t>、 </a:t>
            </a:r>
            <a:r>
              <a:rPr lang="en-US" altLang="zh-CN" sz="2000" dirty="0">
                <a:ea typeface="宋体" charset="-122"/>
              </a:rPr>
              <a:t>Photoshop</a:t>
            </a:r>
            <a:r>
              <a:rPr lang="zh-CN" altLang="en-US" sz="2000" dirty="0">
                <a:ea typeface="宋体" charset="-122"/>
              </a:rPr>
              <a:t>、</a:t>
            </a:r>
            <a:r>
              <a:rPr lang="en-US" altLang="zh-CN" sz="2000" dirty="0">
                <a:ea typeface="宋体" charset="-122"/>
              </a:rPr>
              <a:t>flash</a:t>
            </a:r>
          </a:p>
          <a:p>
            <a:pPr marL="190500" lvl="1">
              <a:spcBef>
                <a:spcPct val="20000"/>
              </a:spcBef>
              <a:buClr>
                <a:srgbClr val="FF53C6"/>
              </a:buClr>
              <a:buFont typeface="Wingdings" pitchFamily="2" charset="2"/>
              <a:buChar char="Ø"/>
              <a:defRPr/>
            </a:pPr>
            <a:r>
              <a:rPr lang="zh-CN" altLang="en-US" sz="2000" dirty="0">
                <a:ea typeface="宋体" charset="-122"/>
              </a:rPr>
              <a:t>专用软件</a:t>
            </a:r>
            <a:r>
              <a:rPr lang="en-US" altLang="zh-CN" sz="2000" dirty="0">
                <a:ea typeface="宋体" charset="-122"/>
              </a:rPr>
              <a:t>:</a:t>
            </a:r>
            <a:r>
              <a:rPr lang="zh-CN" altLang="en-US" sz="2000" dirty="0">
                <a:ea typeface="宋体" charset="-122"/>
              </a:rPr>
              <a:t>用户为解决本行业、本单位的具体问题而编制的目标单一的专用程序。</a:t>
            </a:r>
          </a:p>
          <a:p>
            <a:pPr marL="190500" lvl="1">
              <a:spcBef>
                <a:spcPct val="20000"/>
              </a:spcBef>
              <a:buClr>
                <a:srgbClr val="FF53C6"/>
              </a:buClr>
              <a:buFont typeface="Wingdings" pitchFamily="2" charset="2"/>
              <a:buChar char="Ø"/>
              <a:defRPr/>
            </a:pPr>
            <a:r>
              <a:rPr lang="zh-CN" altLang="en-US" sz="2000" dirty="0">
                <a:ea typeface="宋体" charset="-122"/>
              </a:rPr>
              <a:t>系统工具软件：</a:t>
            </a:r>
          </a:p>
          <a:p>
            <a:pPr lvl="2" indent="-342900">
              <a:spcBef>
                <a:spcPct val="20000"/>
              </a:spcBef>
              <a:buClr>
                <a:schemeClr val="folHlink"/>
              </a:buClr>
              <a:buSzPct val="70000"/>
              <a:buFont typeface="Wingdings" pitchFamily="2" charset="2"/>
              <a:buChar char="v"/>
              <a:defRPr/>
            </a:pPr>
            <a:r>
              <a:rPr lang="zh-CN" altLang="en-US" sz="2000" dirty="0">
                <a:ea typeface="宋体" charset="-122"/>
              </a:rPr>
              <a:t>杀毒软件：</a:t>
            </a:r>
            <a:r>
              <a:rPr lang="en-US" altLang="zh-CN" sz="2000" dirty="0">
                <a:ea typeface="宋体" charset="-122"/>
              </a:rPr>
              <a:t>KILL</a:t>
            </a:r>
            <a:r>
              <a:rPr lang="zh-CN" altLang="en-US" sz="2000" dirty="0">
                <a:ea typeface="宋体" charset="-122"/>
              </a:rPr>
              <a:t>、瑞星</a:t>
            </a:r>
          </a:p>
          <a:p>
            <a:pPr lvl="2" indent="-342900">
              <a:spcBef>
                <a:spcPct val="20000"/>
              </a:spcBef>
              <a:buClr>
                <a:schemeClr val="folHlink"/>
              </a:buClr>
              <a:buSzPct val="70000"/>
              <a:buFont typeface="Wingdings" pitchFamily="2" charset="2"/>
              <a:buChar char="v"/>
              <a:defRPr/>
            </a:pPr>
            <a:r>
              <a:rPr lang="zh-CN" altLang="en-US" sz="2000" dirty="0">
                <a:ea typeface="宋体" charset="-122"/>
              </a:rPr>
              <a:t>压缩软件：</a:t>
            </a:r>
            <a:r>
              <a:rPr lang="en-US" altLang="zh-CN" sz="2000" dirty="0">
                <a:ea typeface="宋体" charset="-122"/>
              </a:rPr>
              <a:t>WINZIP</a:t>
            </a:r>
            <a:r>
              <a:rPr lang="zh-CN" altLang="en-US" sz="2000" dirty="0">
                <a:ea typeface="宋体" charset="-122"/>
              </a:rPr>
              <a:t>、</a:t>
            </a:r>
            <a:r>
              <a:rPr lang="en-US" altLang="zh-CN" sz="2000" dirty="0">
                <a:ea typeface="宋体" charset="-122"/>
              </a:rPr>
              <a:t>ARJ </a:t>
            </a:r>
            <a:r>
              <a:rPr lang="zh-CN" altLang="en-US" sz="2000" dirty="0">
                <a:ea typeface="宋体" charset="-122"/>
              </a:rPr>
              <a:t>、</a:t>
            </a:r>
            <a:r>
              <a:rPr lang="en-US" altLang="zh-CN" sz="2000" dirty="0">
                <a:ea typeface="宋体" charset="-122"/>
              </a:rPr>
              <a:t>WINRAR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8)">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Rectangle 5"/>
          <p:cNvSpPr>
            <a:spLocks noChangeArrowheads="1"/>
          </p:cNvSpPr>
          <p:nvPr/>
        </p:nvSpPr>
        <p:spPr bwMode="auto">
          <a:xfrm>
            <a:off x="592138" y="1341438"/>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chemeClr val="hlink"/>
              </a:buClr>
              <a:buFont typeface="Wingdings" pitchFamily="2" charset="2"/>
              <a:buChar char="ü"/>
            </a:pPr>
            <a:r>
              <a:rPr lang="zh-CN" altLang="zh-CN" sz="2400" b="1">
                <a:solidFill>
                  <a:srgbClr val="000000"/>
                </a:solidFill>
                <a:latin typeface="仿宋" pitchFamily="49" charset="-122"/>
                <a:ea typeface="仿宋" pitchFamily="49" charset="-122"/>
              </a:rPr>
              <a:t>微机的主要技术指标</a:t>
            </a:r>
          </a:p>
          <a:p>
            <a:pPr marL="342900" indent="-342900" algn="just">
              <a:lnSpc>
                <a:spcPct val="85000"/>
              </a:lnSpc>
              <a:buClr>
                <a:schemeClr val="hlink"/>
              </a:buClr>
              <a:buFont typeface="Wingdings" pitchFamily="2" charset="2"/>
              <a:buChar char="ü"/>
            </a:pPr>
            <a:endParaRPr lang="zh-CN" altLang="en-US" sz="2400" b="1">
              <a:solidFill>
                <a:srgbClr val="000000"/>
              </a:solidFill>
              <a:latin typeface="仿宋" pitchFamily="49" charset="-122"/>
              <a:ea typeface="仿宋" pitchFamily="49" charset="-122"/>
              <a:sym typeface="仿宋" pitchFamily="49" charset="-122"/>
            </a:endParaRPr>
          </a:p>
        </p:txBody>
      </p:sp>
      <p:sp>
        <p:nvSpPr>
          <p:cNvPr id="8" name="圆角矩形 1"/>
          <p:cNvSpPr>
            <a:spLocks noChangeArrowheads="1"/>
          </p:cNvSpPr>
          <p:nvPr/>
        </p:nvSpPr>
        <p:spPr bwMode="auto">
          <a:xfrm>
            <a:off x="395288" y="1844675"/>
            <a:ext cx="8353425" cy="3455988"/>
          </a:xfrm>
          <a:prstGeom prst="roundRect">
            <a:avLst>
              <a:gd name="adj" fmla="val 16667"/>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zh-CN" altLang="zh-CN">
              <a:solidFill>
                <a:srgbClr val="000000"/>
              </a:solidFill>
            </a:endParaRPr>
          </a:p>
        </p:txBody>
      </p:sp>
      <p:sp>
        <p:nvSpPr>
          <p:cNvPr id="40966" name="TextBox 3"/>
          <p:cNvSpPr>
            <a:spLocks noChangeArrowheads="1"/>
          </p:cNvSpPr>
          <p:nvPr/>
        </p:nvSpPr>
        <p:spPr bwMode="auto">
          <a:xfrm>
            <a:off x="682625" y="2335213"/>
            <a:ext cx="7561263"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a:buFont typeface="Wingdings" pitchFamily="2" charset="2"/>
              <a:buChar char="Ø"/>
            </a:pPr>
            <a:r>
              <a:rPr lang="zh-CN" altLang="zh-CN" sz="2800" dirty="0"/>
              <a:t>字长</a:t>
            </a:r>
          </a:p>
          <a:p>
            <a:pPr marL="457200" indent="-457200">
              <a:buFont typeface="Wingdings" pitchFamily="2" charset="2"/>
              <a:buChar char="Ø"/>
            </a:pPr>
            <a:r>
              <a:rPr lang="zh-CN" altLang="zh-CN" sz="2800" dirty="0"/>
              <a:t>主频</a:t>
            </a:r>
            <a:endParaRPr lang="en-US" altLang="zh-CN" sz="2800" dirty="0"/>
          </a:p>
          <a:p>
            <a:pPr marL="457200" indent="-457200">
              <a:buFont typeface="Wingdings" pitchFamily="2" charset="2"/>
              <a:buChar char="Ø"/>
            </a:pPr>
            <a:r>
              <a:rPr lang="zh-CN" altLang="zh-CN" sz="2800" dirty="0"/>
              <a:t>运行速度</a:t>
            </a:r>
            <a:endParaRPr lang="en-US" altLang="zh-CN" sz="2800" dirty="0"/>
          </a:p>
          <a:p>
            <a:pPr marL="457200" indent="-457200">
              <a:buFont typeface="Wingdings" pitchFamily="2" charset="2"/>
              <a:buChar char="Ø"/>
            </a:pPr>
            <a:r>
              <a:rPr lang="zh-CN" altLang="zh-CN" sz="2800" dirty="0"/>
              <a:t>存取速度</a:t>
            </a:r>
            <a:endParaRPr lang="en-US" altLang="zh-CN" sz="2800" dirty="0"/>
          </a:p>
          <a:p>
            <a:pPr marL="457200" indent="-457200">
              <a:buFont typeface="Wingdings" pitchFamily="2" charset="2"/>
              <a:buChar char="Ø"/>
            </a:pPr>
            <a:r>
              <a:rPr lang="zh-CN" altLang="zh-CN" sz="2800" dirty="0"/>
              <a:t>存储</a:t>
            </a:r>
            <a:r>
              <a:rPr lang="zh-CN" altLang="zh-CN" sz="2800" dirty="0" smtClean="0"/>
              <a:t>内容</a:t>
            </a:r>
            <a:r>
              <a:rPr lang="zh-CN" altLang="en-US" sz="2800" dirty="0" smtClean="0"/>
              <a:t>等</a:t>
            </a:r>
            <a:endParaRPr lang="en-US" altLang="zh-CN" sz="28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40966"/>
                                        </p:tgtEl>
                                        <p:attrNameLst>
                                          <p:attrName>style.visibility</p:attrName>
                                        </p:attrNameLst>
                                      </p:cBhvr>
                                      <p:to>
                                        <p:strVal val="visible"/>
                                      </p:to>
                                    </p:set>
                                    <p:animEffect transition="in" filter="circle(in)">
                                      <p:cBhvr>
                                        <p:cTn id="16" dur="2000"/>
                                        <p:tgtEl>
                                          <p:spTgt spid="40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096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8" name="圆角矩形 6"/>
          <p:cNvSpPr>
            <a:spLocks noChangeArrowheads="1"/>
          </p:cNvSpPr>
          <p:nvPr/>
        </p:nvSpPr>
        <p:spPr bwMode="auto">
          <a:xfrm>
            <a:off x="1331913" y="693738"/>
            <a:ext cx="6300787" cy="647700"/>
          </a:xfrm>
          <a:prstGeom prst="roundRect">
            <a:avLst>
              <a:gd name="adj" fmla="val 16667"/>
            </a:avLst>
          </a:prstGeom>
          <a:solidFill>
            <a:srgbClr val="CCFFCC"/>
          </a:solidFill>
          <a:ln w="25400">
            <a:solidFill>
              <a:srgbClr val="FFC000">
                <a:alpha val="1176"/>
              </a:srgbClr>
            </a:solidFill>
            <a:bevel/>
            <a:headEnd/>
            <a:tailEnd/>
          </a:ln>
        </p:spPr>
        <p:txBody>
          <a:bodyPr anchor="ctr"/>
          <a:lstStyle/>
          <a:p>
            <a:pPr algn="ctr"/>
            <a:endParaRPr lang="zh-CN" altLang="zh-CN">
              <a:solidFill>
                <a:srgbClr val="FFFFFF"/>
              </a:solidFill>
            </a:endParaRPr>
          </a:p>
        </p:txBody>
      </p:sp>
      <p:sp>
        <p:nvSpPr>
          <p:cNvPr id="41989" name="矩形 7"/>
          <p:cNvSpPr>
            <a:spLocks noChangeArrowheads="1"/>
          </p:cNvSpPr>
          <p:nvPr/>
        </p:nvSpPr>
        <p:spPr bwMode="auto">
          <a:xfrm>
            <a:off x="2916238" y="765175"/>
            <a:ext cx="31686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00B0F0"/>
                </a:solidFill>
                <a:latin typeface="微软雅黑" pitchFamily="34" charset="-122"/>
                <a:ea typeface="微软雅黑" pitchFamily="34" charset="-122"/>
                <a:sym typeface="微软雅黑" pitchFamily="34" charset="-122"/>
              </a:rPr>
              <a:t>3.</a:t>
            </a:r>
            <a:r>
              <a:rPr lang="zh-CN" altLang="zh-CN" sz="2400" b="1">
                <a:solidFill>
                  <a:srgbClr val="00B0F0"/>
                </a:solidFill>
                <a:latin typeface="微软雅黑" pitchFamily="34" charset="-122"/>
                <a:ea typeface="微软雅黑" pitchFamily="34" charset="-122"/>
                <a:sym typeface="微软雅黑" pitchFamily="34" charset="-122"/>
              </a:rPr>
              <a:t> </a:t>
            </a:r>
            <a:r>
              <a:rPr lang="zh-CN" altLang="zh-CN" sz="2400" b="1">
                <a:solidFill>
                  <a:srgbClr val="00B0F0"/>
                </a:solidFill>
                <a:latin typeface="微软雅黑" pitchFamily="34" charset="-122"/>
                <a:ea typeface="微软雅黑" pitchFamily="34" charset="-122"/>
              </a:rPr>
              <a:t>计算机的信息表示</a:t>
            </a:r>
            <a:endParaRPr lang="zh-CN" sz="2400" b="1">
              <a:solidFill>
                <a:srgbClr val="00B0F0"/>
              </a:solidFill>
              <a:latin typeface="微软雅黑" pitchFamily="34" charset="-122"/>
              <a:ea typeface="微软雅黑" pitchFamily="34" charset="-122"/>
              <a:sym typeface="微软雅黑" pitchFamily="34" charset="-122"/>
            </a:endParaRPr>
          </a:p>
        </p:txBody>
      </p:sp>
      <p:sp>
        <p:nvSpPr>
          <p:cNvPr id="41990" name="Rectangle 5"/>
          <p:cNvSpPr>
            <a:spLocks noChangeArrowheads="1"/>
          </p:cNvSpPr>
          <p:nvPr/>
        </p:nvSpPr>
        <p:spPr bwMode="auto">
          <a:xfrm>
            <a:off x="487363" y="1412875"/>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chemeClr val="hlink"/>
              </a:buClr>
              <a:buFont typeface="Wingdings" pitchFamily="2" charset="2"/>
              <a:buChar char="ü"/>
            </a:pPr>
            <a:r>
              <a:rPr lang="zh-CN" altLang="zh-CN" sz="2400"/>
              <a:t>进位计数制</a:t>
            </a:r>
            <a:endParaRPr lang="zh-CN" altLang="en-US" sz="2400" b="1">
              <a:solidFill>
                <a:srgbClr val="000000"/>
              </a:solidFill>
              <a:latin typeface="仿宋" pitchFamily="49" charset="-122"/>
              <a:ea typeface="仿宋" pitchFamily="49" charset="-122"/>
              <a:sym typeface="仿宋" pitchFamily="49" charset="-122"/>
            </a:endParaRPr>
          </a:p>
        </p:txBody>
      </p:sp>
      <p:sp>
        <p:nvSpPr>
          <p:cNvPr id="41991" name="圆角矩形 1"/>
          <p:cNvSpPr>
            <a:spLocks noChangeArrowheads="1"/>
          </p:cNvSpPr>
          <p:nvPr/>
        </p:nvSpPr>
        <p:spPr bwMode="auto">
          <a:xfrm>
            <a:off x="323850" y="1844675"/>
            <a:ext cx="8353425" cy="4032250"/>
          </a:xfrm>
          <a:prstGeom prst="roundRect">
            <a:avLst>
              <a:gd name="adj" fmla="val 16667"/>
            </a:avLst>
          </a:prstGeom>
          <a:gradFill rotWithShape="1">
            <a:gsLst>
              <a:gs pos="0">
                <a:srgbClr val="009BC5"/>
              </a:gs>
              <a:gs pos="75000">
                <a:srgbClr val="5DD5FF"/>
              </a:gs>
              <a:gs pos="100000">
                <a:srgbClr val="A6E4FF"/>
              </a:gs>
            </a:gsLst>
            <a:lin ang="16200000" scaled="1"/>
          </a:gradFill>
          <a:ln w="12700">
            <a:solidFill>
              <a:srgbClr val="4BACC6"/>
            </a:solidFill>
            <a:bevel/>
            <a:headEnd/>
            <a:tailEnd/>
          </a:ln>
        </p:spPr>
        <p:txBody>
          <a:bodyPr anchor="ctr"/>
          <a:lstStyle/>
          <a:p>
            <a:pPr algn="ctr"/>
            <a:endParaRPr lang="zh-CN" altLang="zh-CN">
              <a:solidFill>
                <a:srgbClr val="000000"/>
              </a:solidFill>
            </a:endParaRPr>
          </a:p>
        </p:txBody>
      </p:sp>
      <p:sp>
        <p:nvSpPr>
          <p:cNvPr id="41992" name="TextBox 3"/>
          <p:cNvSpPr>
            <a:spLocks noChangeArrowheads="1"/>
          </p:cNvSpPr>
          <p:nvPr/>
        </p:nvSpPr>
        <p:spPr bwMode="auto">
          <a:xfrm>
            <a:off x="682625" y="2335213"/>
            <a:ext cx="7561263" cy="371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buFontTx/>
              <a:buNone/>
            </a:pPr>
            <a:r>
              <a:rPr lang="zh-CN" altLang="en-US" sz="2800" b="1" i="1" u="sng">
                <a:latin typeface="宋体" pitchFamily="2" charset="-122"/>
              </a:rPr>
              <a:t>一切数据（数值、文字、声音、图像等）在计算机内部都以二进制数的方式被传送、存储和处理</a:t>
            </a:r>
            <a:r>
              <a:rPr lang="zh-CN" altLang="en-US" sz="2800" b="1" i="1">
                <a:latin typeface="宋体" pitchFamily="2" charset="-122"/>
              </a:rPr>
              <a:t>。</a:t>
            </a:r>
            <a:endParaRPr lang="en-US" altLang="zh-CN" sz="2800" b="1" i="1">
              <a:latin typeface="宋体" pitchFamily="2" charset="-122"/>
            </a:endParaRPr>
          </a:p>
          <a:p>
            <a:pPr>
              <a:lnSpc>
                <a:spcPct val="120000"/>
              </a:lnSpc>
              <a:buFontTx/>
              <a:buNone/>
            </a:pPr>
            <a:r>
              <a:rPr lang="zh-CN" altLang="en-US" sz="2800" b="1">
                <a:latin typeface="宋体" pitchFamily="2" charset="-122"/>
              </a:rPr>
              <a:t>●进位计数制：按进位的原则进行计算。</a:t>
            </a:r>
          </a:p>
          <a:p>
            <a:pPr>
              <a:lnSpc>
                <a:spcPct val="120000"/>
              </a:lnSpc>
              <a:buFontTx/>
              <a:buNone/>
            </a:pPr>
            <a:r>
              <a:rPr lang="zh-CN" altLang="en-US" sz="2800" b="1">
                <a:latin typeface="宋体" pitchFamily="2" charset="-122"/>
              </a:rPr>
              <a:t>●常用进位计数制：十进制、二进制、八进制和十六进制等。</a:t>
            </a:r>
          </a:p>
          <a:p>
            <a:pPr>
              <a:lnSpc>
                <a:spcPct val="120000"/>
              </a:lnSpc>
              <a:buFontTx/>
              <a:buNone/>
            </a:pPr>
            <a:endParaRPr lang="zh-CN" altLang="en-US" sz="2800" b="1" i="1">
              <a:latin typeface="宋体" pitchFamily="2" charset="-122"/>
            </a:endParaRP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467658" y="1412832"/>
            <a:ext cx="8229600" cy="4352925"/>
          </a:xfrm>
          <a:prstGeom prst="rect">
            <a:avLst/>
          </a:prstGeom>
        </p:spPr>
        <p:style>
          <a:lnRef idx="0">
            <a:schemeClr val="accent3"/>
          </a:lnRef>
          <a:fillRef idx="3">
            <a:schemeClr val="accent3"/>
          </a:fillRef>
          <a:effectRef idx="3">
            <a:schemeClr val="accent3"/>
          </a:effectRef>
          <a:fontRef idx="minor">
            <a:schemeClr val="lt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30000"/>
              </a:lnSpc>
              <a:spcBef>
                <a:spcPct val="50000"/>
              </a:spcBef>
              <a:buFontTx/>
              <a:buNone/>
              <a:defRPr/>
            </a:pPr>
            <a:r>
              <a:rPr lang="en-US" altLang="zh-CN" sz="2400" b="1" smtClean="0">
                <a:latin typeface="宋体" pitchFamily="2" charset="-122"/>
              </a:rPr>
              <a:t>1. </a:t>
            </a:r>
            <a:r>
              <a:rPr lang="zh-CN" altLang="en-US" sz="2400" b="1" smtClean="0">
                <a:latin typeface="宋体" pitchFamily="2" charset="-122"/>
              </a:rPr>
              <a:t>进位计数制的基本特点</a:t>
            </a:r>
          </a:p>
          <a:p>
            <a:pPr>
              <a:lnSpc>
                <a:spcPct val="130000"/>
              </a:lnSpc>
              <a:spcBef>
                <a:spcPct val="50000"/>
              </a:spcBef>
              <a:buFontTx/>
              <a:buNone/>
              <a:defRPr/>
            </a:pPr>
            <a:r>
              <a:rPr lang="zh-CN" altLang="en-US" sz="2400" b="1" smtClean="0">
                <a:latin typeface="宋体" pitchFamily="2" charset="-122"/>
              </a:rPr>
              <a:t>⑴逢</a:t>
            </a:r>
            <a:r>
              <a:rPr lang="en-US" altLang="zh-CN" sz="2400" b="1" smtClean="0">
                <a:latin typeface="宋体" pitchFamily="2" charset="-122"/>
              </a:rPr>
              <a:t>N</a:t>
            </a:r>
            <a:r>
              <a:rPr lang="zh-CN" altLang="en-US" sz="2400" b="1" smtClean="0">
                <a:latin typeface="宋体" pitchFamily="2" charset="-122"/>
              </a:rPr>
              <a:t>进一</a:t>
            </a:r>
          </a:p>
          <a:p>
            <a:pPr>
              <a:lnSpc>
                <a:spcPct val="130000"/>
              </a:lnSpc>
              <a:spcBef>
                <a:spcPct val="50000"/>
              </a:spcBef>
              <a:buFontTx/>
              <a:buNone/>
              <a:defRPr/>
            </a:pPr>
            <a:r>
              <a:rPr lang="en-US" altLang="zh-CN" sz="2400" b="1" i="1" u="sng" smtClean="0">
                <a:latin typeface="宋体" pitchFamily="2" charset="-122"/>
              </a:rPr>
              <a:t>N</a:t>
            </a:r>
            <a:r>
              <a:rPr lang="zh-CN" altLang="en-US" sz="2400" b="1" i="1" u="sng" smtClean="0">
                <a:latin typeface="宋体" pitchFamily="2" charset="-122"/>
              </a:rPr>
              <a:t>：进位计数制表示一位数需要的符号数目，称基数。</a:t>
            </a:r>
          </a:p>
          <a:p>
            <a:pPr>
              <a:lnSpc>
                <a:spcPct val="130000"/>
              </a:lnSpc>
              <a:spcBef>
                <a:spcPct val="50000"/>
              </a:spcBef>
              <a:buFontTx/>
              <a:buNone/>
              <a:defRPr/>
            </a:pPr>
            <a:r>
              <a:rPr lang="zh-CN" altLang="en-US" sz="2400" b="1" smtClean="0">
                <a:latin typeface="宋体" pitchFamily="2" charset="-122"/>
              </a:rPr>
              <a:t>十进制数由</a:t>
            </a:r>
            <a:r>
              <a:rPr lang="en-US" altLang="zh-CN" sz="2400" b="1" smtClean="0">
                <a:latin typeface="宋体" pitchFamily="2" charset="-122"/>
              </a:rPr>
              <a:t>0</a:t>
            </a:r>
            <a:r>
              <a:rPr lang="zh-CN" altLang="en-US" sz="2400" b="1" smtClean="0">
                <a:latin typeface="宋体" pitchFamily="2" charset="-122"/>
              </a:rPr>
              <a:t>，</a:t>
            </a:r>
            <a:r>
              <a:rPr lang="en-US" altLang="zh-CN" sz="2400" b="1" smtClean="0">
                <a:latin typeface="宋体" pitchFamily="2" charset="-122"/>
              </a:rPr>
              <a:t>1</a:t>
            </a:r>
            <a:r>
              <a:rPr lang="zh-CN" altLang="en-US" sz="2400" b="1" smtClean="0">
                <a:latin typeface="宋体" pitchFamily="2" charset="-122"/>
              </a:rPr>
              <a:t>，</a:t>
            </a:r>
            <a:r>
              <a:rPr lang="en-US" altLang="zh-CN" sz="2400" b="1" smtClean="0">
                <a:latin typeface="宋体" pitchFamily="2" charset="-122"/>
              </a:rPr>
              <a:t>2</a:t>
            </a:r>
            <a:r>
              <a:rPr lang="zh-CN" altLang="en-US" sz="2400" b="1" smtClean="0">
                <a:latin typeface="宋体" pitchFamily="2" charset="-122"/>
              </a:rPr>
              <a:t>，</a:t>
            </a:r>
            <a:r>
              <a:rPr lang="en-US" altLang="zh-CN" sz="2400" b="1" smtClean="0">
                <a:latin typeface="宋体" pitchFamily="2" charset="-122"/>
              </a:rPr>
              <a:t>3</a:t>
            </a:r>
            <a:r>
              <a:rPr lang="zh-CN" altLang="en-US" sz="2400" b="1" smtClean="0">
                <a:latin typeface="宋体" pitchFamily="2" charset="-122"/>
              </a:rPr>
              <a:t>，</a:t>
            </a:r>
            <a:r>
              <a:rPr lang="en-US" altLang="zh-CN" sz="2400" b="1" smtClean="0">
                <a:latin typeface="宋体" pitchFamily="2" charset="-122"/>
              </a:rPr>
              <a:t>4</a:t>
            </a:r>
            <a:r>
              <a:rPr lang="zh-CN" altLang="en-US" sz="2400" b="1" smtClean="0">
                <a:latin typeface="宋体" pitchFamily="2" charset="-122"/>
              </a:rPr>
              <a:t>，</a:t>
            </a:r>
            <a:r>
              <a:rPr lang="en-US" altLang="zh-CN" sz="2400" b="1" smtClean="0">
                <a:latin typeface="宋体" pitchFamily="2" charset="-122"/>
              </a:rPr>
              <a:t>5</a:t>
            </a:r>
            <a:r>
              <a:rPr lang="zh-CN" altLang="en-US" sz="2400" b="1" smtClean="0">
                <a:latin typeface="宋体" pitchFamily="2" charset="-122"/>
              </a:rPr>
              <a:t>，</a:t>
            </a:r>
            <a:r>
              <a:rPr lang="en-US" altLang="zh-CN" sz="2400" b="1" smtClean="0">
                <a:latin typeface="宋体" pitchFamily="2" charset="-122"/>
              </a:rPr>
              <a:t>6</a:t>
            </a:r>
            <a:r>
              <a:rPr lang="zh-CN" altLang="en-US" sz="2400" b="1" smtClean="0">
                <a:latin typeface="宋体" pitchFamily="2" charset="-122"/>
              </a:rPr>
              <a:t>，</a:t>
            </a:r>
            <a:r>
              <a:rPr lang="en-US" altLang="zh-CN" sz="2400" b="1" smtClean="0">
                <a:latin typeface="宋体" pitchFamily="2" charset="-122"/>
              </a:rPr>
              <a:t>7</a:t>
            </a:r>
            <a:r>
              <a:rPr lang="zh-CN" altLang="en-US" sz="2400" b="1" smtClean="0">
                <a:latin typeface="宋体" pitchFamily="2" charset="-122"/>
              </a:rPr>
              <a:t>，</a:t>
            </a:r>
            <a:r>
              <a:rPr lang="en-US" altLang="zh-CN" sz="2400" b="1" smtClean="0">
                <a:latin typeface="宋体" pitchFamily="2" charset="-122"/>
              </a:rPr>
              <a:t>8</a:t>
            </a:r>
            <a:r>
              <a:rPr lang="zh-CN" altLang="en-US" sz="2400" b="1" smtClean="0">
                <a:latin typeface="宋体" pitchFamily="2" charset="-122"/>
              </a:rPr>
              <a:t>，</a:t>
            </a:r>
            <a:r>
              <a:rPr lang="en-US" altLang="zh-CN" sz="2400" b="1" smtClean="0">
                <a:latin typeface="宋体" pitchFamily="2" charset="-122"/>
              </a:rPr>
              <a:t>9</a:t>
            </a:r>
            <a:r>
              <a:rPr lang="zh-CN" altLang="en-US" sz="2400" b="1" smtClean="0">
                <a:latin typeface="宋体" pitchFamily="2" charset="-122"/>
              </a:rPr>
              <a:t>十个数字符号组成，需要符号数目</a:t>
            </a:r>
            <a:r>
              <a:rPr lang="en-US" altLang="zh-CN" sz="2400" b="1" smtClean="0">
                <a:latin typeface="宋体" pitchFamily="2" charset="-122"/>
              </a:rPr>
              <a:t>10</a:t>
            </a:r>
            <a:r>
              <a:rPr lang="zh-CN" altLang="en-US" sz="2400" b="1" smtClean="0">
                <a:latin typeface="宋体" pitchFamily="2" charset="-122"/>
              </a:rPr>
              <a:t>个，基数为十，逢十进一。</a:t>
            </a:r>
          </a:p>
          <a:p>
            <a:pPr>
              <a:lnSpc>
                <a:spcPct val="130000"/>
              </a:lnSpc>
              <a:spcBef>
                <a:spcPct val="50000"/>
              </a:spcBef>
              <a:buFontTx/>
              <a:buNone/>
              <a:defRPr/>
            </a:pPr>
            <a:r>
              <a:rPr lang="zh-CN" altLang="en-US" sz="2400" b="1" smtClean="0">
                <a:latin typeface="宋体" pitchFamily="2" charset="-122"/>
              </a:rPr>
              <a:t>二进制由</a:t>
            </a:r>
            <a:r>
              <a:rPr lang="en-US" altLang="zh-CN" sz="2400" b="1" smtClean="0">
                <a:latin typeface="宋体" pitchFamily="2" charset="-122"/>
              </a:rPr>
              <a:t>0</a:t>
            </a:r>
            <a:r>
              <a:rPr lang="zh-CN" altLang="en-US" sz="2400" b="1" smtClean="0">
                <a:latin typeface="宋体" pitchFamily="2" charset="-122"/>
              </a:rPr>
              <a:t>和</a:t>
            </a:r>
            <a:r>
              <a:rPr lang="en-US" altLang="zh-CN" sz="2400" b="1" smtClean="0">
                <a:latin typeface="宋体" pitchFamily="2" charset="-122"/>
              </a:rPr>
              <a:t>1</a:t>
            </a:r>
            <a:r>
              <a:rPr lang="zh-CN" altLang="en-US" sz="2400" b="1" smtClean="0">
                <a:latin typeface="宋体" pitchFamily="2" charset="-122"/>
              </a:rPr>
              <a:t>两个数字符号组成，需要符号数目</a:t>
            </a:r>
            <a:r>
              <a:rPr lang="en-US" altLang="zh-CN" sz="2400" b="1" smtClean="0">
                <a:latin typeface="宋体" pitchFamily="2" charset="-122"/>
              </a:rPr>
              <a:t>2</a:t>
            </a:r>
            <a:r>
              <a:rPr lang="zh-CN" altLang="en-US" sz="2400" b="1" smtClean="0">
                <a:latin typeface="宋体" pitchFamily="2" charset="-122"/>
              </a:rPr>
              <a:t>个，基数为二，逢二进一。</a:t>
            </a:r>
            <a:endParaRPr lang="zh-CN" altLang="en-US" sz="2400" b="1" dirty="0">
              <a:latin typeface="宋体" pitchFamily="2" charset="-122"/>
            </a:endParaRPr>
          </a:p>
        </p:txBody>
      </p:sp>
      <p:sp>
        <p:nvSpPr>
          <p:cNvPr id="3" name="Rectangle 5"/>
          <p:cNvSpPr>
            <a:spLocks noChangeArrowheads="1"/>
          </p:cNvSpPr>
          <p:nvPr/>
        </p:nvSpPr>
        <p:spPr bwMode="auto">
          <a:xfrm>
            <a:off x="179634" y="562049"/>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chemeClr val="hlink"/>
              </a:buClr>
              <a:buFont typeface="Wingdings" pitchFamily="2" charset="2"/>
              <a:buChar char="ü"/>
            </a:pPr>
            <a:r>
              <a:rPr lang="zh-CN" altLang="zh-CN" sz="2400"/>
              <a:t>进位计数制</a:t>
            </a:r>
            <a:endParaRPr lang="zh-CN" altLang="en-US" sz="2400" b="1">
              <a:solidFill>
                <a:srgbClr val="000000"/>
              </a:solidFill>
              <a:latin typeface="仿宋" pitchFamily="49" charset="-122"/>
              <a:ea typeface="仿宋" pitchFamily="49" charset="-122"/>
              <a:sym typeface="仿宋" pitchFamily="49"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827088" y="1196975"/>
            <a:ext cx="7999412" cy="4779963"/>
          </a:xfrm>
          <a:prstGeom prst="rect">
            <a:avLst/>
          </a:prstGeom>
        </p:spPr>
        <p:style>
          <a:lnRef idx="0">
            <a:schemeClr val="accent3"/>
          </a:lnRef>
          <a:fillRef idx="3">
            <a:schemeClr val="accent3"/>
          </a:fillRef>
          <a:effectRef idx="3">
            <a:schemeClr val="accent3"/>
          </a:effectRef>
          <a:fontRef idx="minor">
            <a:schemeClr val="lt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20000"/>
              </a:lnSpc>
              <a:spcBef>
                <a:spcPct val="30000"/>
              </a:spcBef>
              <a:buFontTx/>
              <a:buNone/>
              <a:defRPr/>
            </a:pPr>
            <a:r>
              <a:rPr lang="en-US" altLang="zh-CN" sz="2400" b="1" dirty="0" smtClean="0">
                <a:latin typeface="宋体" pitchFamily="2" charset="-122"/>
              </a:rPr>
              <a:t>2. </a:t>
            </a:r>
            <a:r>
              <a:rPr lang="zh-CN" altLang="en-US" sz="2400" b="1" dirty="0" smtClean="0">
                <a:latin typeface="宋体" pitchFamily="2" charset="-122"/>
              </a:rPr>
              <a:t>进位计数制的表示方法</a:t>
            </a:r>
          </a:p>
          <a:p>
            <a:pPr>
              <a:lnSpc>
                <a:spcPct val="120000"/>
              </a:lnSpc>
              <a:spcBef>
                <a:spcPct val="30000"/>
              </a:spcBef>
              <a:buFontTx/>
              <a:buNone/>
              <a:defRPr/>
            </a:pPr>
            <a:r>
              <a:rPr lang="zh-CN" altLang="en-US" sz="2400" b="1" dirty="0" smtClean="0">
                <a:latin typeface="宋体" pitchFamily="2" charset="-122"/>
              </a:rPr>
              <a:t>十进制计数制中，</a:t>
            </a:r>
            <a:r>
              <a:rPr lang="en-US" altLang="zh-CN" sz="2400" b="1" dirty="0" smtClean="0">
                <a:latin typeface="宋体" pitchFamily="2" charset="-122"/>
              </a:rPr>
              <a:t>333.33</a:t>
            </a:r>
            <a:r>
              <a:rPr lang="zh-CN" altLang="en-US" sz="2400" b="1" dirty="0" smtClean="0">
                <a:latin typeface="宋体" pitchFamily="2" charset="-122"/>
              </a:rPr>
              <a:t>可以表示为：</a:t>
            </a:r>
          </a:p>
          <a:p>
            <a:pPr>
              <a:lnSpc>
                <a:spcPct val="120000"/>
              </a:lnSpc>
              <a:spcBef>
                <a:spcPct val="30000"/>
              </a:spcBef>
              <a:buFontTx/>
              <a:buNone/>
              <a:defRPr/>
            </a:pPr>
            <a:r>
              <a:rPr lang="zh-CN" altLang="en-US" sz="2400" b="1" dirty="0" smtClean="0">
                <a:latin typeface="宋体" pitchFamily="2" charset="-122"/>
              </a:rPr>
              <a:t>  </a:t>
            </a:r>
            <a:r>
              <a:rPr lang="en-US" altLang="zh-CN" sz="2400" b="1" dirty="0" smtClean="0">
                <a:latin typeface="宋体" pitchFamily="2" charset="-122"/>
              </a:rPr>
              <a:t>333.33=3×(10)2+3×(10)1+3×(10)0+3×(10)-1+3×(10)-2</a:t>
            </a:r>
          </a:p>
          <a:p>
            <a:pPr>
              <a:lnSpc>
                <a:spcPct val="120000"/>
              </a:lnSpc>
              <a:spcBef>
                <a:spcPct val="30000"/>
              </a:spcBef>
              <a:buFontTx/>
              <a:buNone/>
              <a:defRPr/>
            </a:pPr>
            <a:r>
              <a:rPr lang="zh-CN" altLang="en-US" sz="2400" b="1" dirty="0" smtClean="0">
                <a:latin typeface="宋体" pitchFamily="2" charset="-122"/>
              </a:rPr>
              <a:t>一般，任意一个十进制数</a:t>
            </a:r>
            <a:r>
              <a:rPr lang="en-US" altLang="zh-CN" sz="2400" b="1" dirty="0" smtClean="0">
                <a:latin typeface="宋体" pitchFamily="2" charset="-122"/>
              </a:rPr>
              <a:t>N</a:t>
            </a:r>
            <a:r>
              <a:rPr lang="zh-CN" altLang="en-US" sz="2400" b="1" dirty="0" smtClean="0">
                <a:latin typeface="宋体" pitchFamily="2" charset="-122"/>
              </a:rPr>
              <a:t>可表示为：</a:t>
            </a:r>
          </a:p>
          <a:p>
            <a:pPr>
              <a:buFontTx/>
              <a:buNone/>
              <a:defRPr/>
            </a:pPr>
            <a:r>
              <a:rPr lang="en-US" altLang="zh-CN" sz="2400" b="1" dirty="0" smtClean="0">
                <a:latin typeface="宋体" pitchFamily="2" charset="-122"/>
              </a:rPr>
              <a:t>N</a:t>
            </a:r>
            <a:r>
              <a:rPr lang="zh-CN" altLang="en-US" sz="2400" b="1" dirty="0" smtClean="0">
                <a:latin typeface="宋体" pitchFamily="2" charset="-122"/>
              </a:rPr>
              <a:t>＝</a:t>
            </a:r>
            <a:r>
              <a:rPr lang="en-US" altLang="zh-CN" sz="2400" b="1" dirty="0" smtClean="0">
                <a:latin typeface="宋体" pitchFamily="2" charset="-122"/>
              </a:rPr>
              <a:t>±[(Kn-1×(10)n-1</a:t>
            </a:r>
            <a:r>
              <a:rPr lang="zh-CN" altLang="en-US" sz="2400" b="1" dirty="0" smtClean="0">
                <a:latin typeface="宋体" pitchFamily="2" charset="-122"/>
              </a:rPr>
              <a:t>＋</a:t>
            </a:r>
            <a:r>
              <a:rPr lang="en-US" altLang="zh-CN" sz="2400" b="1" dirty="0" smtClean="0">
                <a:latin typeface="宋体" pitchFamily="2" charset="-122"/>
              </a:rPr>
              <a:t>Kn-2×(10)n-2</a:t>
            </a:r>
            <a:r>
              <a:rPr lang="zh-CN" altLang="en-US" sz="2400" b="1" dirty="0" smtClean="0">
                <a:latin typeface="宋体" pitchFamily="2" charset="-122"/>
              </a:rPr>
              <a:t>＋</a:t>
            </a:r>
            <a:r>
              <a:rPr lang="en-US" altLang="zh-CN" sz="2400" b="1" dirty="0" smtClean="0">
                <a:latin typeface="宋体" pitchFamily="2" charset="-122"/>
              </a:rPr>
              <a:t>…K1×(10)1</a:t>
            </a:r>
          </a:p>
          <a:p>
            <a:pPr>
              <a:buFontTx/>
              <a:buNone/>
              <a:defRPr/>
            </a:pPr>
            <a:r>
              <a:rPr lang="en-US" altLang="zh-CN" sz="2400" b="1" dirty="0" smtClean="0">
                <a:latin typeface="宋体" pitchFamily="2" charset="-122"/>
              </a:rPr>
              <a:t>     </a:t>
            </a:r>
            <a:r>
              <a:rPr lang="zh-CN" altLang="en-US" sz="2400" b="1" dirty="0" smtClean="0">
                <a:latin typeface="宋体" pitchFamily="2" charset="-122"/>
              </a:rPr>
              <a:t>＋</a:t>
            </a:r>
            <a:r>
              <a:rPr lang="en-US" altLang="zh-CN" sz="2400" b="1" dirty="0" smtClean="0">
                <a:latin typeface="宋体" pitchFamily="2" charset="-122"/>
              </a:rPr>
              <a:t>K0×(10)0</a:t>
            </a:r>
            <a:r>
              <a:rPr lang="zh-CN" altLang="en-US" sz="2400" b="1" dirty="0" smtClean="0">
                <a:latin typeface="宋体" pitchFamily="2" charset="-122"/>
              </a:rPr>
              <a:t>＋</a:t>
            </a:r>
            <a:r>
              <a:rPr lang="en-US" altLang="zh-CN" sz="2400" b="1" dirty="0" smtClean="0">
                <a:latin typeface="宋体" pitchFamily="2" charset="-122"/>
              </a:rPr>
              <a:t>K-1×(10)-1 </a:t>
            </a:r>
            <a:r>
              <a:rPr lang="zh-CN" altLang="en-US" sz="2400" b="1" dirty="0" smtClean="0">
                <a:latin typeface="宋体" pitchFamily="2" charset="-122"/>
              </a:rPr>
              <a:t>＋</a:t>
            </a:r>
            <a:r>
              <a:rPr lang="en-US" altLang="zh-CN" sz="2400" b="1" dirty="0" smtClean="0">
                <a:latin typeface="宋体" pitchFamily="2" charset="-122"/>
              </a:rPr>
              <a:t>K2×(10)2</a:t>
            </a:r>
            <a:r>
              <a:rPr lang="zh-CN" altLang="en-US" sz="2400" b="1" dirty="0" smtClean="0">
                <a:latin typeface="宋体" pitchFamily="2" charset="-122"/>
              </a:rPr>
              <a:t>＋</a:t>
            </a:r>
            <a:r>
              <a:rPr lang="en-US" altLang="zh-CN" sz="2400" b="1" dirty="0" smtClean="0">
                <a:latin typeface="宋体" pitchFamily="2" charset="-122"/>
              </a:rPr>
              <a:t>…</a:t>
            </a:r>
          </a:p>
          <a:p>
            <a:pPr>
              <a:buFontTx/>
              <a:buNone/>
              <a:defRPr/>
            </a:pPr>
            <a:r>
              <a:rPr lang="en-US" altLang="zh-CN" sz="2400" b="1" dirty="0" smtClean="0">
                <a:latin typeface="宋体" pitchFamily="2" charset="-122"/>
              </a:rPr>
              <a:t>                        n-1</a:t>
            </a:r>
          </a:p>
          <a:p>
            <a:pPr>
              <a:buFontTx/>
              <a:buNone/>
              <a:defRPr/>
            </a:pPr>
            <a:r>
              <a:rPr lang="en-US" altLang="zh-CN" sz="2400" b="1" dirty="0" smtClean="0">
                <a:latin typeface="宋体" pitchFamily="2" charset="-122"/>
              </a:rPr>
              <a:t>     </a:t>
            </a:r>
            <a:r>
              <a:rPr lang="zh-CN" altLang="en-US" sz="2400" b="1" dirty="0" smtClean="0">
                <a:latin typeface="宋体" pitchFamily="2" charset="-122"/>
              </a:rPr>
              <a:t>＋</a:t>
            </a:r>
            <a:r>
              <a:rPr lang="en-US" altLang="zh-CN" sz="2400" b="1" dirty="0" smtClean="0">
                <a:latin typeface="宋体" pitchFamily="2" charset="-122"/>
              </a:rPr>
              <a:t>K-m×(10)-m] </a:t>
            </a:r>
            <a:r>
              <a:rPr lang="zh-CN" altLang="en-US" sz="2400" b="1" dirty="0" smtClean="0">
                <a:latin typeface="宋体" pitchFamily="2" charset="-122"/>
              </a:rPr>
              <a:t>＝</a:t>
            </a:r>
            <a:r>
              <a:rPr lang="en-US" altLang="zh-CN" sz="2400" b="1" dirty="0" smtClean="0">
                <a:latin typeface="宋体" pitchFamily="2" charset="-122"/>
              </a:rPr>
              <a:t>±∑ [Ki×(10)i]</a:t>
            </a:r>
          </a:p>
          <a:p>
            <a:pPr>
              <a:buFontTx/>
              <a:buNone/>
              <a:defRPr/>
            </a:pPr>
            <a:r>
              <a:rPr lang="en-US" altLang="zh-CN" sz="2400" b="1" dirty="0" smtClean="0">
                <a:latin typeface="宋体" pitchFamily="2" charset="-122"/>
              </a:rPr>
              <a:t>                       i=-m</a:t>
            </a:r>
            <a:endParaRPr lang="en-US" altLang="zh-CN" sz="2400" b="1" dirty="0">
              <a:latin typeface="宋体" pitchFamily="2" charset="-122"/>
            </a:endParaRPr>
          </a:p>
        </p:txBody>
      </p:sp>
      <p:sp>
        <p:nvSpPr>
          <p:cNvPr id="4" name="Rectangle 5"/>
          <p:cNvSpPr>
            <a:spLocks noChangeArrowheads="1"/>
          </p:cNvSpPr>
          <p:nvPr/>
        </p:nvSpPr>
        <p:spPr bwMode="auto">
          <a:xfrm>
            <a:off x="179634" y="548760"/>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chemeClr val="hlink"/>
              </a:buClr>
              <a:buFont typeface="Wingdings" pitchFamily="2" charset="2"/>
              <a:buChar char="ü"/>
            </a:pPr>
            <a:r>
              <a:rPr lang="zh-CN" altLang="zh-CN" sz="2400"/>
              <a:t>进位计数制</a:t>
            </a:r>
            <a:endParaRPr lang="zh-CN" altLang="en-US" sz="2400" b="1">
              <a:solidFill>
                <a:srgbClr val="000000"/>
              </a:solidFill>
              <a:latin typeface="仿宋" pitchFamily="49" charset="-122"/>
              <a:ea typeface="仿宋" pitchFamily="49" charset="-122"/>
              <a:sym typeface="仿宋" pitchFamily="49"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560388" y="1268413"/>
            <a:ext cx="8070850" cy="4851400"/>
          </a:xfrm>
          <a:prstGeom prst="rect">
            <a:avLst/>
          </a:prstGeom>
        </p:spPr>
        <p:style>
          <a:lnRef idx="1">
            <a:schemeClr val="accent6"/>
          </a:lnRef>
          <a:fillRef idx="2">
            <a:schemeClr val="accent6"/>
          </a:fillRef>
          <a:effectRef idx="1">
            <a:schemeClr val="accent6"/>
          </a:effectRef>
          <a:fontRef idx="minor">
            <a:schemeClr val="dk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10000"/>
              </a:lnSpc>
              <a:buFontTx/>
              <a:buNone/>
              <a:defRPr/>
            </a:pPr>
            <a:r>
              <a:rPr lang="en-US" altLang="zh-CN" sz="2400" dirty="0" smtClean="0">
                <a:latin typeface="宋体" pitchFamily="2" charset="-122"/>
              </a:rPr>
              <a:t>3</a:t>
            </a:r>
            <a:r>
              <a:rPr lang="zh-CN" altLang="en-US" sz="2400" dirty="0" smtClean="0">
                <a:latin typeface="宋体" pitchFamily="2" charset="-122"/>
              </a:rPr>
              <a:t>．不同进制之间的转换</a:t>
            </a:r>
            <a:endParaRPr lang="zh-CN" altLang="en-US" sz="2400" b="1" dirty="0" smtClean="0">
              <a:latin typeface="宋体" pitchFamily="2" charset="-122"/>
            </a:endParaRPr>
          </a:p>
          <a:p>
            <a:pPr>
              <a:lnSpc>
                <a:spcPct val="110000"/>
              </a:lnSpc>
              <a:buFontTx/>
              <a:buNone/>
              <a:defRPr/>
            </a:pPr>
            <a:r>
              <a:rPr lang="zh-CN" altLang="en-US" sz="2400" b="1" dirty="0" smtClean="0">
                <a:latin typeface="宋体" pitchFamily="2" charset="-122"/>
              </a:rPr>
              <a:t>⑴</a:t>
            </a:r>
            <a:r>
              <a:rPr lang="en-US" altLang="zh-CN" sz="2400" b="1" dirty="0" smtClean="0">
                <a:latin typeface="宋体" pitchFamily="2" charset="-122"/>
              </a:rPr>
              <a:t>R</a:t>
            </a:r>
            <a:r>
              <a:rPr lang="zh-CN" altLang="en-US" sz="2400" b="1" dirty="0" smtClean="0">
                <a:latin typeface="宋体" pitchFamily="2" charset="-122"/>
              </a:rPr>
              <a:t>进制数 → 十进制数</a:t>
            </a:r>
          </a:p>
          <a:p>
            <a:pPr>
              <a:lnSpc>
                <a:spcPct val="110000"/>
              </a:lnSpc>
              <a:buFontTx/>
              <a:buNone/>
              <a:defRPr/>
            </a:pPr>
            <a:r>
              <a:rPr lang="zh-CN" altLang="zh-CN" sz="2400" b="1" dirty="0" smtClean="0"/>
              <a:t>一个</a:t>
            </a:r>
            <a:r>
              <a:rPr lang="en-US" altLang="zh-CN" sz="2400" b="1" dirty="0" smtClean="0"/>
              <a:t>R</a:t>
            </a:r>
            <a:r>
              <a:rPr lang="zh-CN" altLang="en-US" sz="2400" b="1" dirty="0" smtClean="0"/>
              <a:t>进制数</a:t>
            </a:r>
            <a:r>
              <a:rPr lang="en-US" altLang="zh-CN" sz="2400" b="1" dirty="0" smtClean="0"/>
              <a:t>N</a:t>
            </a:r>
            <a:r>
              <a:rPr lang="zh-CN" altLang="en-US" sz="2400" b="1" dirty="0" smtClean="0"/>
              <a:t>可表示为：</a:t>
            </a:r>
          </a:p>
          <a:p>
            <a:pPr>
              <a:lnSpc>
                <a:spcPct val="110000"/>
              </a:lnSpc>
              <a:buFontTx/>
              <a:buNone/>
              <a:defRPr/>
            </a:pPr>
            <a:r>
              <a:rPr lang="zh-CN" altLang="en-US" sz="2400" b="1" dirty="0" smtClean="0"/>
              <a:t>       </a:t>
            </a:r>
            <a:r>
              <a:rPr lang="en-US" altLang="zh-CN" sz="2400" b="1" dirty="0" smtClean="0"/>
              <a:t>n-1</a:t>
            </a:r>
          </a:p>
          <a:p>
            <a:pPr>
              <a:lnSpc>
                <a:spcPct val="110000"/>
              </a:lnSpc>
              <a:buFontTx/>
              <a:buNone/>
              <a:defRPr/>
            </a:pPr>
            <a:r>
              <a:rPr lang="en-US" altLang="zh-CN" sz="2400" b="1" dirty="0" smtClean="0"/>
              <a:t>  N</a:t>
            </a:r>
            <a:r>
              <a:rPr lang="zh-CN" altLang="en-US" sz="2400" b="1" dirty="0" smtClean="0"/>
              <a:t>＝</a:t>
            </a:r>
            <a:r>
              <a:rPr lang="en-US" altLang="zh-CN" sz="2400" b="1" dirty="0" smtClean="0"/>
              <a:t>±∑ </a:t>
            </a:r>
            <a:r>
              <a:rPr lang="en-US" altLang="zh-CN" sz="2400" b="1" dirty="0" err="1" smtClean="0"/>
              <a:t>K</a:t>
            </a:r>
            <a:r>
              <a:rPr lang="en-US" altLang="zh-CN" sz="2400" b="1" baseline="-30000" dirty="0" err="1" smtClean="0"/>
              <a:t>i</a:t>
            </a:r>
            <a:r>
              <a:rPr lang="en-US" altLang="zh-CN" sz="2400" b="1" dirty="0" err="1" smtClean="0"/>
              <a:t>R</a:t>
            </a:r>
            <a:r>
              <a:rPr lang="en-US" altLang="zh-CN" sz="2400" b="1" baseline="-30000" dirty="0" err="1" smtClean="0"/>
              <a:t>i</a:t>
            </a:r>
            <a:endParaRPr lang="en-US" altLang="zh-CN" sz="2400" b="1" baseline="-30000" dirty="0" smtClean="0"/>
          </a:p>
          <a:p>
            <a:pPr>
              <a:lnSpc>
                <a:spcPct val="110000"/>
              </a:lnSpc>
              <a:buFontTx/>
              <a:buNone/>
              <a:defRPr/>
            </a:pPr>
            <a:r>
              <a:rPr lang="en-US" altLang="zh-CN" sz="2400" b="1" dirty="0" smtClean="0"/>
              <a:t>      i=-m</a:t>
            </a:r>
          </a:p>
          <a:p>
            <a:pPr>
              <a:lnSpc>
                <a:spcPct val="110000"/>
              </a:lnSpc>
              <a:buFontTx/>
              <a:buNone/>
              <a:defRPr/>
            </a:pPr>
            <a:r>
              <a:rPr lang="zh-CN" altLang="en-US" sz="2400" b="1" dirty="0" smtClean="0"/>
              <a:t>该公式提供了</a:t>
            </a:r>
            <a:r>
              <a:rPr lang="en-US" altLang="zh-CN" sz="2400" b="1" dirty="0" smtClean="0"/>
              <a:t>R</a:t>
            </a:r>
            <a:r>
              <a:rPr lang="zh-CN" altLang="en-US" sz="2400" b="1" dirty="0" smtClean="0"/>
              <a:t>进制数转换成十进制数的方法。</a:t>
            </a:r>
          </a:p>
          <a:p>
            <a:pPr>
              <a:lnSpc>
                <a:spcPct val="110000"/>
              </a:lnSpc>
              <a:buFontTx/>
              <a:buNone/>
              <a:defRPr/>
            </a:pPr>
            <a:r>
              <a:rPr lang="zh-CN" altLang="en-US" sz="2400" b="1" dirty="0" smtClean="0"/>
              <a:t>二进制数转换为十进制数，二进制数中出现</a:t>
            </a:r>
            <a:r>
              <a:rPr lang="en-US" altLang="zh-CN" sz="2400" b="1" dirty="0" smtClean="0"/>
              <a:t>1</a:t>
            </a:r>
            <a:r>
              <a:rPr lang="zh-CN" altLang="en-US" sz="2400" b="1" dirty="0" smtClean="0"/>
              <a:t>的位权相加即可。</a:t>
            </a:r>
          </a:p>
          <a:p>
            <a:pPr>
              <a:lnSpc>
                <a:spcPct val="110000"/>
              </a:lnSpc>
              <a:buFontTx/>
              <a:buNone/>
              <a:defRPr/>
            </a:pPr>
            <a:r>
              <a:rPr lang="zh-CN" altLang="en-US" sz="2400" b="1" dirty="0" smtClean="0"/>
              <a:t>例</a:t>
            </a:r>
            <a:r>
              <a:rPr lang="zh-CN" altLang="en-US" sz="2400" b="1" dirty="0"/>
              <a:t>：</a:t>
            </a:r>
            <a:r>
              <a:rPr lang="zh-CN" altLang="en-US" sz="2400" b="1" dirty="0" smtClean="0"/>
              <a:t>　 </a:t>
            </a:r>
            <a:r>
              <a:rPr lang="en-US" altLang="zh-CN" sz="2400" b="1" dirty="0" smtClean="0"/>
              <a:t>(1011)</a:t>
            </a:r>
            <a:r>
              <a:rPr lang="en-US" altLang="zh-CN" sz="2400" b="1" baseline="30000" dirty="0" smtClean="0"/>
              <a:t>2</a:t>
            </a:r>
            <a:r>
              <a:rPr lang="zh-CN" altLang="en-US" sz="2400" b="1" dirty="0" smtClean="0"/>
              <a:t>＝</a:t>
            </a:r>
            <a:r>
              <a:rPr lang="en-US" altLang="zh-CN" sz="2400" b="1" dirty="0" smtClean="0"/>
              <a:t>1×(2)</a:t>
            </a:r>
            <a:r>
              <a:rPr lang="en-US" altLang="zh-CN" sz="2400" b="1" baseline="30000" dirty="0" smtClean="0"/>
              <a:t>3</a:t>
            </a:r>
            <a:r>
              <a:rPr lang="zh-CN" altLang="en-US" sz="2400" b="1" dirty="0" smtClean="0"/>
              <a:t>＋</a:t>
            </a:r>
            <a:r>
              <a:rPr lang="en-US" altLang="zh-CN" sz="2400" b="1" dirty="0" smtClean="0"/>
              <a:t>0×(2)</a:t>
            </a:r>
            <a:r>
              <a:rPr lang="en-US" altLang="zh-CN" sz="2400" b="1" baseline="30000" dirty="0" smtClean="0"/>
              <a:t>2</a:t>
            </a:r>
            <a:r>
              <a:rPr lang="zh-CN" altLang="en-US" sz="2400" b="1" dirty="0" smtClean="0"/>
              <a:t>＋</a:t>
            </a:r>
            <a:r>
              <a:rPr lang="en-US" altLang="zh-CN" sz="2400" b="1" dirty="0" smtClean="0"/>
              <a:t>1×(2)</a:t>
            </a:r>
            <a:r>
              <a:rPr lang="en-US" altLang="zh-CN" sz="2400" b="1" baseline="30000" dirty="0" smtClean="0"/>
              <a:t>1</a:t>
            </a:r>
            <a:r>
              <a:rPr lang="zh-CN" altLang="en-US" sz="2400" b="1" dirty="0" smtClean="0"/>
              <a:t>＋</a:t>
            </a:r>
            <a:r>
              <a:rPr lang="en-US" altLang="zh-CN" sz="2400" b="1" dirty="0" smtClean="0"/>
              <a:t>1×(2)</a:t>
            </a:r>
            <a:r>
              <a:rPr lang="en-US" altLang="zh-CN" sz="2400" b="1" baseline="30000" dirty="0" smtClean="0"/>
              <a:t>0</a:t>
            </a:r>
            <a:endParaRPr lang="en-US" altLang="zh-CN" sz="2400" b="1" baseline="30000" dirty="0"/>
          </a:p>
        </p:txBody>
      </p:sp>
      <p:sp>
        <p:nvSpPr>
          <p:cNvPr id="4" name="Rectangle 5"/>
          <p:cNvSpPr>
            <a:spLocks noChangeArrowheads="1"/>
          </p:cNvSpPr>
          <p:nvPr/>
        </p:nvSpPr>
        <p:spPr bwMode="auto">
          <a:xfrm>
            <a:off x="107628" y="620766"/>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chemeClr val="hlink"/>
              </a:buClr>
              <a:buFont typeface="Wingdings" pitchFamily="2" charset="2"/>
              <a:buChar char="ü"/>
            </a:pPr>
            <a:r>
              <a:rPr lang="zh-CN" altLang="zh-CN" sz="2400"/>
              <a:t>进位计数制</a:t>
            </a:r>
            <a:endParaRPr lang="zh-CN" altLang="en-US" sz="2400" b="1">
              <a:solidFill>
                <a:srgbClr val="000000"/>
              </a:solidFill>
              <a:latin typeface="仿宋" pitchFamily="49" charset="-122"/>
              <a:ea typeface="仿宋" pitchFamily="49" charset="-122"/>
              <a:sym typeface="仿宋" pitchFamily="49"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539750" y="1341438"/>
            <a:ext cx="8229600" cy="4525962"/>
          </a:xfrm>
          <a:prstGeom prst="rect">
            <a:avLst/>
          </a:prstGeom>
          <a:effectLst>
            <a:outerShdw blurRad="50800" dist="38100" dir="10800000" algn="r" rotWithShape="0">
              <a:prstClr val="black">
                <a:alpha val="40000"/>
              </a:prstClr>
            </a:outerShdw>
          </a:effectLst>
        </p:spPr>
        <p:style>
          <a:lnRef idx="3">
            <a:schemeClr val="lt1"/>
          </a:lnRef>
          <a:fillRef idx="1">
            <a:schemeClr val="accent2"/>
          </a:fillRef>
          <a:effectRef idx="1">
            <a:schemeClr val="accent2"/>
          </a:effectRef>
          <a:fontRef idx="minor">
            <a:schemeClr val="lt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10000"/>
              </a:lnSpc>
              <a:buFontTx/>
              <a:buNone/>
              <a:defRPr/>
            </a:pPr>
            <a:r>
              <a:rPr lang="zh-CN" altLang="en-US" sz="2000" b="1" dirty="0" smtClean="0"/>
              <a:t>例</a:t>
            </a:r>
            <a:r>
              <a:rPr lang="en-US" altLang="zh-CN" sz="2000" b="1" dirty="0" smtClean="0"/>
              <a:t>2</a:t>
            </a:r>
            <a:r>
              <a:rPr lang="zh-CN" altLang="en-US" sz="2000" b="1" dirty="0" smtClean="0"/>
              <a:t>：　</a:t>
            </a:r>
            <a:r>
              <a:rPr lang="en-US" altLang="zh-CN" sz="2000" b="1" dirty="0" smtClean="0"/>
              <a:t>(10011.101)</a:t>
            </a:r>
            <a:r>
              <a:rPr lang="en-US" altLang="zh-CN" sz="2800" b="1" baseline="-25000" dirty="0" smtClean="0"/>
              <a:t>2</a:t>
            </a:r>
            <a:r>
              <a:rPr lang="zh-CN" altLang="en-US" sz="2000" b="1" dirty="0" smtClean="0"/>
              <a:t>＝</a:t>
            </a:r>
            <a:r>
              <a:rPr lang="en-US" altLang="zh-CN" sz="2000" b="1" dirty="0" smtClean="0"/>
              <a:t>1×2</a:t>
            </a:r>
            <a:r>
              <a:rPr lang="en-US" altLang="zh-CN" sz="2400" b="1" baseline="30000" dirty="0" smtClean="0"/>
              <a:t>4</a:t>
            </a:r>
            <a:r>
              <a:rPr lang="zh-CN" altLang="en-US" sz="2000" b="1" dirty="0" smtClean="0"/>
              <a:t>＋</a:t>
            </a:r>
            <a:r>
              <a:rPr lang="en-US" altLang="zh-CN" sz="2000" b="1" dirty="0" smtClean="0"/>
              <a:t>0×2</a:t>
            </a:r>
            <a:r>
              <a:rPr lang="en-US" altLang="zh-CN" sz="2400" b="1" baseline="30000" dirty="0" smtClean="0"/>
              <a:t>3</a:t>
            </a:r>
            <a:r>
              <a:rPr lang="zh-CN" altLang="en-US" sz="2000" b="1" dirty="0" smtClean="0"/>
              <a:t>＋</a:t>
            </a:r>
            <a:r>
              <a:rPr lang="en-US" altLang="zh-CN" sz="2000" b="1" dirty="0" smtClean="0"/>
              <a:t>0×2</a:t>
            </a:r>
            <a:r>
              <a:rPr lang="en-US" altLang="zh-CN" sz="2400" b="1" baseline="30000" dirty="0" smtClean="0"/>
              <a:t>2</a:t>
            </a:r>
            <a:r>
              <a:rPr lang="zh-CN" altLang="en-US" sz="2000" b="1" dirty="0" smtClean="0"/>
              <a:t>＋</a:t>
            </a:r>
            <a:r>
              <a:rPr lang="en-US" altLang="zh-CN" sz="2000" b="1" dirty="0" smtClean="0"/>
              <a:t>1×2</a:t>
            </a:r>
            <a:r>
              <a:rPr lang="en-US" altLang="zh-CN" sz="2400" b="1" baseline="30000" dirty="0" smtClean="0"/>
              <a:t>1</a:t>
            </a:r>
            <a:r>
              <a:rPr lang="zh-CN" altLang="en-US" sz="2000" b="1" dirty="0" smtClean="0"/>
              <a:t>＋</a:t>
            </a:r>
            <a:r>
              <a:rPr lang="en-US" altLang="zh-CN" sz="2000" b="1" dirty="0" smtClean="0"/>
              <a:t>1×2</a:t>
            </a:r>
            <a:r>
              <a:rPr lang="en-US" altLang="zh-CN" sz="2400" b="1" baseline="30000" dirty="0" smtClean="0"/>
              <a:t>0</a:t>
            </a:r>
          </a:p>
          <a:p>
            <a:pPr>
              <a:lnSpc>
                <a:spcPct val="110000"/>
              </a:lnSpc>
              <a:buFontTx/>
              <a:buNone/>
              <a:defRPr/>
            </a:pPr>
            <a:r>
              <a:rPr lang="en-US" altLang="zh-CN" sz="2000" b="1" dirty="0" smtClean="0"/>
              <a:t>                                      </a:t>
            </a:r>
            <a:r>
              <a:rPr lang="zh-CN" altLang="en-US" sz="2000" b="1" dirty="0" smtClean="0"/>
              <a:t>＋</a:t>
            </a:r>
            <a:r>
              <a:rPr lang="en-US" altLang="zh-CN" sz="2000" b="1" dirty="0" smtClean="0"/>
              <a:t>1×2</a:t>
            </a:r>
            <a:r>
              <a:rPr lang="en-US" altLang="zh-CN" sz="2400" b="1" baseline="30000" dirty="0" smtClean="0"/>
              <a:t>-1</a:t>
            </a:r>
            <a:r>
              <a:rPr lang="zh-CN" altLang="en-US" sz="2000" b="1" dirty="0" smtClean="0"/>
              <a:t>＋</a:t>
            </a:r>
            <a:r>
              <a:rPr lang="en-US" altLang="zh-CN" sz="2000" b="1" dirty="0" smtClean="0"/>
              <a:t>0×2</a:t>
            </a:r>
            <a:r>
              <a:rPr lang="zh-CN" altLang="en-US" sz="2400" b="1" baseline="30000" dirty="0" smtClean="0"/>
              <a:t>－</a:t>
            </a:r>
            <a:r>
              <a:rPr lang="en-US" altLang="zh-CN" sz="2400" b="1" baseline="30000" dirty="0" smtClean="0"/>
              <a:t>2</a:t>
            </a:r>
            <a:r>
              <a:rPr lang="zh-CN" altLang="en-US" sz="2000" b="1" dirty="0" smtClean="0"/>
              <a:t>＋</a:t>
            </a:r>
            <a:r>
              <a:rPr lang="en-US" altLang="zh-CN" sz="2000" b="1" dirty="0" smtClean="0"/>
              <a:t>1×2</a:t>
            </a:r>
            <a:r>
              <a:rPr lang="en-US" altLang="zh-CN" sz="2400" b="1" baseline="30000" dirty="0" smtClean="0"/>
              <a:t>-3</a:t>
            </a:r>
          </a:p>
          <a:p>
            <a:pPr>
              <a:lnSpc>
                <a:spcPct val="110000"/>
              </a:lnSpc>
              <a:buFontTx/>
              <a:buNone/>
              <a:defRPr/>
            </a:pPr>
            <a:r>
              <a:rPr lang="en-US" altLang="zh-CN" sz="2000" b="1" dirty="0" smtClean="0"/>
              <a:t>                                  </a:t>
            </a:r>
            <a:r>
              <a:rPr lang="zh-CN" altLang="en-US" sz="2000" b="1" dirty="0" smtClean="0"/>
              <a:t>＝</a:t>
            </a:r>
            <a:r>
              <a:rPr lang="en-US" altLang="zh-CN" sz="2000" b="1" dirty="0" smtClean="0"/>
              <a:t>16</a:t>
            </a:r>
            <a:r>
              <a:rPr lang="zh-CN" altLang="en-US" sz="2000" b="1" dirty="0" smtClean="0"/>
              <a:t>＋</a:t>
            </a:r>
            <a:r>
              <a:rPr lang="en-US" altLang="zh-CN" sz="2000" b="1" dirty="0" smtClean="0"/>
              <a:t>2</a:t>
            </a:r>
            <a:r>
              <a:rPr lang="zh-CN" altLang="en-US" sz="2000" b="1" dirty="0" smtClean="0"/>
              <a:t>＋</a:t>
            </a:r>
            <a:r>
              <a:rPr lang="en-US" altLang="zh-CN" sz="2000" b="1" dirty="0" smtClean="0"/>
              <a:t>1</a:t>
            </a:r>
            <a:r>
              <a:rPr lang="zh-CN" altLang="en-US" sz="2000" b="1" dirty="0" smtClean="0"/>
              <a:t>＋</a:t>
            </a:r>
            <a:r>
              <a:rPr lang="en-US" altLang="zh-CN" sz="2000" b="1" dirty="0" smtClean="0"/>
              <a:t>0.5</a:t>
            </a:r>
            <a:r>
              <a:rPr lang="zh-CN" altLang="en-US" sz="2000" b="1" dirty="0" smtClean="0"/>
              <a:t>＋</a:t>
            </a:r>
            <a:r>
              <a:rPr lang="en-US" altLang="zh-CN" sz="2000" b="1" dirty="0" smtClean="0"/>
              <a:t>0.125</a:t>
            </a:r>
          </a:p>
          <a:p>
            <a:pPr>
              <a:lnSpc>
                <a:spcPct val="110000"/>
              </a:lnSpc>
              <a:buFontTx/>
              <a:buNone/>
              <a:defRPr/>
            </a:pPr>
            <a:r>
              <a:rPr lang="en-US" altLang="zh-CN" sz="2000" b="1" dirty="0" smtClean="0"/>
              <a:t>                                  </a:t>
            </a:r>
            <a:r>
              <a:rPr lang="zh-CN" altLang="en-US" sz="2000" b="1" dirty="0" smtClean="0"/>
              <a:t>＝</a:t>
            </a:r>
            <a:r>
              <a:rPr lang="en-US" altLang="zh-CN" sz="2000" b="1" dirty="0" smtClean="0"/>
              <a:t>(19.625)</a:t>
            </a:r>
            <a:r>
              <a:rPr lang="en-US" altLang="zh-CN" sz="2800" b="1" baseline="-25000" dirty="0" smtClean="0"/>
              <a:t>10</a:t>
            </a:r>
          </a:p>
          <a:p>
            <a:pPr>
              <a:lnSpc>
                <a:spcPct val="110000"/>
              </a:lnSpc>
              <a:buFontTx/>
              <a:buNone/>
              <a:defRPr/>
            </a:pPr>
            <a:r>
              <a:rPr lang="zh-CN" altLang="en-US" sz="2000" b="1" dirty="0" smtClean="0"/>
              <a:t>例</a:t>
            </a:r>
            <a:r>
              <a:rPr lang="en-US" altLang="zh-CN" sz="2000" b="1" dirty="0" smtClean="0"/>
              <a:t>3</a:t>
            </a:r>
            <a:r>
              <a:rPr lang="zh-CN" altLang="en-US" sz="2000" b="1" dirty="0" smtClean="0"/>
              <a:t>：　 </a:t>
            </a:r>
            <a:r>
              <a:rPr lang="en-US" altLang="zh-CN" sz="2000" b="1" dirty="0" smtClean="0"/>
              <a:t>(207)</a:t>
            </a:r>
            <a:r>
              <a:rPr lang="en-US" altLang="zh-CN" sz="2800" b="1" baseline="-25000" dirty="0" smtClean="0"/>
              <a:t>8</a:t>
            </a:r>
            <a:r>
              <a:rPr lang="zh-CN" altLang="en-US" sz="2000" b="1" dirty="0" smtClean="0"/>
              <a:t>＝</a:t>
            </a:r>
            <a:r>
              <a:rPr lang="en-US" altLang="zh-CN" sz="2000" b="1" dirty="0" smtClean="0"/>
              <a:t>2×(8)</a:t>
            </a:r>
            <a:r>
              <a:rPr lang="en-US" altLang="zh-CN" sz="2400" b="1" baseline="30000" dirty="0" smtClean="0"/>
              <a:t>2</a:t>
            </a:r>
            <a:r>
              <a:rPr lang="zh-CN" altLang="en-US" sz="2000" b="1" dirty="0" smtClean="0"/>
              <a:t>＋</a:t>
            </a:r>
            <a:r>
              <a:rPr lang="en-US" altLang="zh-CN" sz="2000" b="1" dirty="0" smtClean="0"/>
              <a:t>0×(8)</a:t>
            </a:r>
            <a:r>
              <a:rPr lang="en-US" altLang="zh-CN" sz="2400" b="1" baseline="30000" dirty="0" smtClean="0"/>
              <a:t>1</a:t>
            </a:r>
            <a:r>
              <a:rPr lang="zh-CN" altLang="en-US" sz="2000" b="1" dirty="0" smtClean="0"/>
              <a:t>＋</a:t>
            </a:r>
            <a:r>
              <a:rPr lang="en-US" altLang="zh-CN" sz="2000" b="1" dirty="0" smtClean="0"/>
              <a:t>7×(8)</a:t>
            </a:r>
            <a:r>
              <a:rPr lang="en-US" altLang="zh-CN" sz="2400" b="1" baseline="30000" dirty="0" smtClean="0"/>
              <a:t>0</a:t>
            </a:r>
          </a:p>
          <a:p>
            <a:pPr>
              <a:lnSpc>
                <a:spcPct val="110000"/>
              </a:lnSpc>
              <a:buFontTx/>
              <a:buNone/>
              <a:defRPr/>
            </a:pPr>
            <a:r>
              <a:rPr lang="zh-CN" altLang="en-US" sz="2000" b="1" dirty="0" smtClean="0"/>
              <a:t>例</a:t>
            </a:r>
            <a:r>
              <a:rPr lang="en-US" altLang="zh-CN" sz="2000" b="1" dirty="0" smtClean="0"/>
              <a:t>4</a:t>
            </a:r>
            <a:r>
              <a:rPr lang="zh-CN" altLang="en-US" sz="2000" b="1" dirty="0" smtClean="0"/>
              <a:t>：　</a:t>
            </a:r>
            <a:r>
              <a:rPr lang="en-US" altLang="zh-CN" sz="2000" b="1" dirty="0" smtClean="0"/>
              <a:t>(125.3)</a:t>
            </a:r>
            <a:r>
              <a:rPr lang="en-US" altLang="zh-CN" sz="2800" b="1" baseline="-25000" dirty="0" smtClean="0"/>
              <a:t>8</a:t>
            </a:r>
            <a:r>
              <a:rPr lang="zh-CN" altLang="en-US" sz="2000" b="1" dirty="0" smtClean="0"/>
              <a:t>＝</a:t>
            </a:r>
            <a:r>
              <a:rPr lang="en-US" altLang="zh-CN" sz="2000" b="1" dirty="0" smtClean="0"/>
              <a:t>1×8</a:t>
            </a:r>
            <a:r>
              <a:rPr lang="en-US" altLang="zh-CN" sz="2400" b="1" baseline="30000" dirty="0" smtClean="0"/>
              <a:t>2</a:t>
            </a:r>
            <a:r>
              <a:rPr lang="zh-CN" altLang="en-US" sz="2000" b="1" dirty="0" smtClean="0"/>
              <a:t>＋</a:t>
            </a:r>
            <a:r>
              <a:rPr lang="en-US" altLang="zh-CN" sz="2000" b="1" dirty="0" smtClean="0"/>
              <a:t>2×8</a:t>
            </a:r>
            <a:r>
              <a:rPr lang="en-US" altLang="zh-CN" sz="2400" b="1" baseline="30000" dirty="0" smtClean="0"/>
              <a:t>1</a:t>
            </a:r>
            <a:r>
              <a:rPr lang="zh-CN" altLang="en-US" sz="2000" b="1" dirty="0" smtClean="0"/>
              <a:t>＋</a:t>
            </a:r>
            <a:r>
              <a:rPr lang="en-US" altLang="zh-CN" sz="2000" b="1" dirty="0" smtClean="0"/>
              <a:t>5×8</a:t>
            </a:r>
            <a:r>
              <a:rPr lang="en-US" altLang="zh-CN" sz="2400" b="1" baseline="30000" dirty="0" smtClean="0"/>
              <a:t>0</a:t>
            </a:r>
            <a:r>
              <a:rPr lang="en-US" altLang="zh-CN" sz="2000" b="1" dirty="0" smtClean="0"/>
              <a:t>+</a:t>
            </a:r>
            <a:r>
              <a:rPr lang="zh-CN" altLang="en-US" sz="2000" b="1" dirty="0" smtClean="0"/>
              <a:t>＋</a:t>
            </a:r>
            <a:r>
              <a:rPr lang="en-US" altLang="zh-CN" sz="2000" b="1" dirty="0" smtClean="0"/>
              <a:t>3×8</a:t>
            </a:r>
            <a:r>
              <a:rPr lang="en-US" altLang="zh-CN" sz="2400" b="1" baseline="30000" dirty="0" smtClean="0"/>
              <a:t>-1</a:t>
            </a:r>
          </a:p>
          <a:p>
            <a:pPr>
              <a:lnSpc>
                <a:spcPct val="110000"/>
              </a:lnSpc>
              <a:buFontTx/>
              <a:buNone/>
              <a:defRPr/>
            </a:pPr>
            <a:r>
              <a:rPr lang="zh-CN" altLang="en-US" sz="2000" b="1" dirty="0" smtClean="0"/>
              <a:t>　　　　　　　＝</a:t>
            </a:r>
            <a:r>
              <a:rPr lang="en-US" altLang="zh-CN" sz="2000" b="1" dirty="0" smtClean="0"/>
              <a:t>64</a:t>
            </a:r>
            <a:r>
              <a:rPr lang="zh-CN" altLang="en-US" sz="2000" b="1" dirty="0" smtClean="0"/>
              <a:t>＋</a:t>
            </a:r>
            <a:r>
              <a:rPr lang="en-US" altLang="zh-CN" sz="2000" b="1" dirty="0" smtClean="0"/>
              <a:t>16</a:t>
            </a:r>
            <a:r>
              <a:rPr lang="zh-CN" altLang="en-US" sz="2000" b="1" dirty="0" smtClean="0"/>
              <a:t>＋</a:t>
            </a:r>
            <a:r>
              <a:rPr lang="en-US" altLang="zh-CN" sz="2000" b="1" dirty="0" smtClean="0"/>
              <a:t>5</a:t>
            </a:r>
            <a:r>
              <a:rPr lang="zh-CN" altLang="en-US" sz="2000" b="1" dirty="0" smtClean="0"/>
              <a:t>＋</a:t>
            </a:r>
            <a:r>
              <a:rPr lang="en-US" altLang="zh-CN" sz="2000" b="1" dirty="0" smtClean="0"/>
              <a:t>0.375</a:t>
            </a:r>
            <a:r>
              <a:rPr lang="zh-CN" altLang="en-US" sz="2000" b="1" dirty="0" smtClean="0"/>
              <a:t>＝</a:t>
            </a:r>
            <a:r>
              <a:rPr lang="en-US" altLang="zh-CN" sz="2000" b="1" dirty="0" smtClean="0"/>
              <a:t>(85.375)</a:t>
            </a:r>
            <a:r>
              <a:rPr lang="en-US" altLang="zh-CN" sz="2800" b="1" baseline="-25000" dirty="0" smtClean="0"/>
              <a:t>10</a:t>
            </a:r>
          </a:p>
          <a:p>
            <a:pPr>
              <a:lnSpc>
                <a:spcPct val="110000"/>
              </a:lnSpc>
              <a:buFontTx/>
              <a:buNone/>
              <a:defRPr/>
            </a:pPr>
            <a:r>
              <a:rPr lang="zh-CN" altLang="en-US" sz="2000" b="1" dirty="0" smtClean="0"/>
              <a:t>例</a:t>
            </a:r>
            <a:r>
              <a:rPr lang="en-US" altLang="zh-CN" sz="2000" b="1" dirty="0" smtClean="0"/>
              <a:t>5</a:t>
            </a:r>
            <a:r>
              <a:rPr lang="zh-CN" altLang="en-US" sz="2000" b="1" dirty="0" smtClean="0"/>
              <a:t>：　 </a:t>
            </a:r>
            <a:r>
              <a:rPr lang="en-US" altLang="zh-CN" sz="2000" b="1" dirty="0" smtClean="0"/>
              <a:t>(12F)</a:t>
            </a:r>
            <a:r>
              <a:rPr lang="en-US" altLang="zh-CN" sz="2800" b="1" baseline="-25000" dirty="0" smtClean="0"/>
              <a:t>16</a:t>
            </a:r>
            <a:r>
              <a:rPr lang="zh-CN" altLang="en-US" sz="2000" b="1" dirty="0" smtClean="0"/>
              <a:t>＝</a:t>
            </a:r>
            <a:r>
              <a:rPr lang="en-US" altLang="zh-CN" sz="2000" b="1" dirty="0" smtClean="0"/>
              <a:t>1×(16)</a:t>
            </a:r>
            <a:r>
              <a:rPr lang="en-US" altLang="zh-CN" sz="2400" b="1" baseline="30000" dirty="0" smtClean="0"/>
              <a:t>2</a:t>
            </a:r>
            <a:r>
              <a:rPr lang="zh-CN" altLang="en-US" sz="2000" b="1" dirty="0" smtClean="0"/>
              <a:t>＋</a:t>
            </a:r>
            <a:r>
              <a:rPr lang="en-US" altLang="zh-CN" sz="2000" b="1" dirty="0" smtClean="0"/>
              <a:t>2×(16)</a:t>
            </a:r>
            <a:r>
              <a:rPr lang="en-US" altLang="zh-CN" sz="2400" b="1" baseline="30000" dirty="0" smtClean="0"/>
              <a:t>1</a:t>
            </a:r>
            <a:r>
              <a:rPr lang="zh-CN" altLang="en-US" sz="2000" b="1" dirty="0" smtClean="0"/>
              <a:t>＋</a:t>
            </a:r>
            <a:r>
              <a:rPr lang="en-US" altLang="zh-CN" sz="2000" b="1" dirty="0" smtClean="0"/>
              <a:t>15×(16)</a:t>
            </a:r>
            <a:r>
              <a:rPr lang="en-US" altLang="zh-CN" sz="2400" b="1" baseline="30000" dirty="0" smtClean="0"/>
              <a:t>0</a:t>
            </a:r>
          </a:p>
          <a:p>
            <a:pPr>
              <a:lnSpc>
                <a:spcPct val="110000"/>
              </a:lnSpc>
              <a:buFontTx/>
              <a:buNone/>
              <a:defRPr/>
            </a:pPr>
            <a:r>
              <a:rPr lang="zh-CN" altLang="en-US" sz="2000" b="1" dirty="0" smtClean="0"/>
              <a:t>例</a:t>
            </a:r>
            <a:r>
              <a:rPr lang="en-US" altLang="zh-CN" sz="2000" b="1" dirty="0" smtClean="0"/>
              <a:t>6</a:t>
            </a:r>
            <a:r>
              <a:rPr lang="zh-CN" altLang="en-US" sz="2000" b="1" dirty="0" smtClean="0"/>
              <a:t>：　 </a:t>
            </a:r>
            <a:r>
              <a:rPr lang="en-US" altLang="zh-CN" sz="2000" b="1" dirty="0" smtClean="0"/>
              <a:t>(1CF.A</a:t>
            </a:r>
            <a:r>
              <a:rPr lang="en-US" altLang="zh-CN" sz="2400" b="1" dirty="0" smtClean="0"/>
              <a:t>)</a:t>
            </a:r>
            <a:r>
              <a:rPr lang="en-US" altLang="zh-CN" sz="2800" b="1" baseline="-25000" dirty="0" smtClean="0"/>
              <a:t>16</a:t>
            </a:r>
            <a:r>
              <a:rPr lang="zh-CN" altLang="en-US" sz="2000" b="1" dirty="0" smtClean="0"/>
              <a:t>＝</a:t>
            </a:r>
            <a:r>
              <a:rPr lang="en-US" altLang="zh-CN" sz="2000" b="1" dirty="0" smtClean="0"/>
              <a:t>1×16</a:t>
            </a:r>
            <a:r>
              <a:rPr lang="en-US" altLang="zh-CN" sz="2400" b="1" baseline="30000" dirty="0" smtClean="0"/>
              <a:t>2</a:t>
            </a:r>
            <a:r>
              <a:rPr lang="zh-CN" altLang="en-US" sz="2000" b="1" dirty="0" smtClean="0"/>
              <a:t>＋</a:t>
            </a:r>
            <a:r>
              <a:rPr lang="en-US" altLang="zh-CN" sz="2000" b="1" dirty="0" smtClean="0"/>
              <a:t>12×16</a:t>
            </a:r>
            <a:r>
              <a:rPr lang="en-US" altLang="zh-CN" sz="2400" b="1" baseline="30000" dirty="0" smtClean="0"/>
              <a:t>1</a:t>
            </a:r>
            <a:r>
              <a:rPr lang="zh-CN" altLang="en-US" sz="2000" b="1" dirty="0" smtClean="0"/>
              <a:t>＋</a:t>
            </a:r>
            <a:r>
              <a:rPr lang="en-US" altLang="zh-CN" sz="2000" b="1" dirty="0" smtClean="0"/>
              <a:t>15×16</a:t>
            </a:r>
            <a:r>
              <a:rPr lang="en-US" altLang="zh-CN" sz="2400" b="1" baseline="30000" dirty="0" smtClean="0"/>
              <a:t>0</a:t>
            </a:r>
            <a:r>
              <a:rPr lang="zh-CN" altLang="en-US" sz="2000" b="1" dirty="0" smtClean="0"/>
              <a:t>＋</a:t>
            </a:r>
            <a:r>
              <a:rPr lang="en-US" altLang="zh-CN" sz="2000" b="1" dirty="0" smtClean="0"/>
              <a:t>10×16</a:t>
            </a:r>
            <a:r>
              <a:rPr lang="en-US" altLang="zh-CN" sz="2400" b="1" baseline="30000" dirty="0" smtClean="0"/>
              <a:t>-1</a:t>
            </a:r>
          </a:p>
          <a:p>
            <a:pPr>
              <a:lnSpc>
                <a:spcPct val="110000"/>
              </a:lnSpc>
              <a:buFontTx/>
              <a:buNone/>
              <a:defRPr/>
            </a:pPr>
            <a:r>
              <a:rPr lang="en-US" altLang="zh-CN" sz="2000" b="1" dirty="0" smtClean="0"/>
              <a:t>                               </a:t>
            </a:r>
            <a:r>
              <a:rPr lang="zh-CN" altLang="en-US" sz="2000" b="1" dirty="0" smtClean="0"/>
              <a:t>＝</a:t>
            </a:r>
            <a:r>
              <a:rPr lang="en-US" altLang="zh-CN" sz="2000" b="1" dirty="0" smtClean="0"/>
              <a:t>256</a:t>
            </a:r>
            <a:r>
              <a:rPr lang="zh-CN" altLang="en-US" sz="2000" b="1" dirty="0" smtClean="0"/>
              <a:t>＋</a:t>
            </a:r>
            <a:r>
              <a:rPr lang="en-US" altLang="zh-CN" sz="2000" b="1" dirty="0" smtClean="0"/>
              <a:t>192</a:t>
            </a:r>
            <a:r>
              <a:rPr lang="zh-CN" altLang="en-US" sz="2000" b="1" dirty="0" smtClean="0"/>
              <a:t>＋</a:t>
            </a:r>
            <a:r>
              <a:rPr lang="en-US" altLang="zh-CN" sz="2000" b="1" dirty="0" smtClean="0"/>
              <a:t>16</a:t>
            </a:r>
            <a:r>
              <a:rPr lang="zh-CN" altLang="en-US" sz="2000" b="1" dirty="0" smtClean="0"/>
              <a:t>＋</a:t>
            </a:r>
            <a:r>
              <a:rPr lang="en-US" altLang="zh-CN" sz="2000" b="1" dirty="0" smtClean="0"/>
              <a:t>0.625</a:t>
            </a:r>
          </a:p>
          <a:p>
            <a:pPr>
              <a:lnSpc>
                <a:spcPct val="110000"/>
              </a:lnSpc>
              <a:buFontTx/>
              <a:buNone/>
              <a:defRPr/>
            </a:pPr>
            <a:r>
              <a:rPr lang="en-US" altLang="zh-CN" sz="2000" b="1" dirty="0" smtClean="0"/>
              <a:t>                               </a:t>
            </a:r>
            <a:r>
              <a:rPr lang="zh-CN" altLang="en-US" sz="2000" b="1" dirty="0" smtClean="0"/>
              <a:t>＝</a:t>
            </a:r>
            <a:r>
              <a:rPr lang="en-US" altLang="zh-CN" sz="2000" b="1" dirty="0" smtClean="0"/>
              <a:t>(464.625)</a:t>
            </a:r>
            <a:r>
              <a:rPr lang="en-US" altLang="zh-CN" sz="2800" b="1" baseline="-25000" dirty="0" smtClean="0"/>
              <a:t>10</a:t>
            </a:r>
            <a:endParaRPr lang="en-US" altLang="zh-CN" sz="2800" b="1" baseline="-250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533400" y="1052513"/>
            <a:ext cx="8215313" cy="4851400"/>
          </a:xfrm>
          <a:prstGeom prst="rect">
            <a:avLst/>
          </a:prstGeom>
        </p:spPr>
        <p:style>
          <a:lnRef idx="1">
            <a:schemeClr val="dk1"/>
          </a:lnRef>
          <a:fillRef idx="2">
            <a:schemeClr val="dk1"/>
          </a:fillRef>
          <a:effectRef idx="1">
            <a:schemeClr val="dk1"/>
          </a:effectRef>
          <a:fontRef idx="minor">
            <a:schemeClr val="dk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10000"/>
              </a:lnSpc>
              <a:spcBef>
                <a:spcPct val="30000"/>
              </a:spcBef>
              <a:buFontTx/>
              <a:buNone/>
              <a:defRPr/>
            </a:pPr>
            <a:r>
              <a:rPr lang="en-US" altLang="zh-CN" sz="2400" b="1" dirty="0">
                <a:solidFill>
                  <a:srgbClr val="00B0F0"/>
                </a:solidFill>
                <a:latin typeface="仿宋" pitchFamily="49" charset="-122"/>
                <a:ea typeface="仿宋" pitchFamily="49" charset="-122"/>
              </a:rPr>
              <a:t>⑵</a:t>
            </a:r>
            <a:r>
              <a:rPr lang="zh-CN" altLang="en-US" sz="2400" b="1" dirty="0">
                <a:solidFill>
                  <a:srgbClr val="00B0F0"/>
                </a:solidFill>
                <a:latin typeface="仿宋" pitchFamily="49" charset="-122"/>
                <a:ea typeface="仿宋" pitchFamily="49" charset="-122"/>
              </a:rPr>
              <a:t>十进制数与</a:t>
            </a:r>
            <a:r>
              <a:rPr lang="en-US" altLang="zh-CN" sz="2400" b="1" dirty="0">
                <a:solidFill>
                  <a:srgbClr val="00B0F0"/>
                </a:solidFill>
                <a:latin typeface="仿宋" pitchFamily="49" charset="-122"/>
                <a:ea typeface="仿宋" pitchFamily="49" charset="-122"/>
              </a:rPr>
              <a:t>R</a:t>
            </a:r>
            <a:r>
              <a:rPr lang="zh-CN" altLang="en-US" sz="2400" b="1" dirty="0">
                <a:solidFill>
                  <a:srgbClr val="00B0F0"/>
                </a:solidFill>
                <a:latin typeface="仿宋" pitchFamily="49" charset="-122"/>
                <a:ea typeface="仿宋" pitchFamily="49" charset="-122"/>
              </a:rPr>
              <a:t>进制数之间转换</a:t>
            </a:r>
          </a:p>
          <a:p>
            <a:pPr>
              <a:lnSpc>
                <a:spcPct val="110000"/>
              </a:lnSpc>
              <a:spcBef>
                <a:spcPct val="30000"/>
              </a:spcBef>
              <a:buFontTx/>
              <a:buNone/>
              <a:defRPr/>
            </a:pPr>
            <a:r>
              <a:rPr lang="zh-CN" altLang="en-US" sz="2400" b="1" dirty="0">
                <a:solidFill>
                  <a:srgbClr val="00B0F0"/>
                </a:solidFill>
                <a:latin typeface="仿宋" pitchFamily="49" charset="-122"/>
                <a:ea typeface="仿宋" pitchFamily="49" charset="-122"/>
              </a:rPr>
              <a:t>整数部分和小数部分的转换方法不相同，分别进行转换。</a:t>
            </a:r>
          </a:p>
          <a:p>
            <a:pPr>
              <a:lnSpc>
                <a:spcPct val="110000"/>
              </a:lnSpc>
              <a:spcBef>
                <a:spcPct val="30000"/>
              </a:spcBef>
              <a:buFontTx/>
              <a:buNone/>
              <a:defRPr/>
            </a:pPr>
            <a:r>
              <a:rPr lang="zh-CN" altLang="en-US" sz="2400" b="1" dirty="0">
                <a:solidFill>
                  <a:srgbClr val="00B0F0"/>
                </a:solidFill>
                <a:latin typeface="仿宋" pitchFamily="49" charset="-122"/>
                <a:ea typeface="仿宋" pitchFamily="49" charset="-122"/>
              </a:rPr>
              <a:t>①</a:t>
            </a:r>
            <a:r>
              <a:rPr lang="zh-CN" altLang="en-US" sz="2400" b="1" dirty="0">
                <a:solidFill>
                  <a:schemeClr val="accent2"/>
                </a:solidFill>
                <a:latin typeface="仿宋" pitchFamily="49" charset="-122"/>
                <a:ea typeface="仿宋" pitchFamily="49" charset="-122"/>
              </a:rPr>
              <a:t>整数部分的转换</a:t>
            </a:r>
          </a:p>
          <a:p>
            <a:pPr>
              <a:lnSpc>
                <a:spcPct val="110000"/>
              </a:lnSpc>
              <a:spcBef>
                <a:spcPct val="30000"/>
              </a:spcBef>
              <a:buFontTx/>
              <a:buNone/>
              <a:defRPr/>
            </a:pPr>
            <a:r>
              <a:rPr lang="zh-CN" altLang="en-US" sz="2400" b="1" dirty="0">
                <a:solidFill>
                  <a:srgbClr val="00B0F0"/>
                </a:solidFill>
                <a:latin typeface="仿宋" pitchFamily="49" charset="-122"/>
                <a:ea typeface="仿宋" pitchFamily="49" charset="-122"/>
              </a:rPr>
              <a:t>把一个十进制整数转换成</a:t>
            </a:r>
            <a:r>
              <a:rPr lang="en-US" altLang="zh-CN" sz="2400" b="1" dirty="0">
                <a:solidFill>
                  <a:srgbClr val="00B0F0"/>
                </a:solidFill>
                <a:latin typeface="仿宋" pitchFamily="49" charset="-122"/>
                <a:ea typeface="仿宋" pitchFamily="49" charset="-122"/>
              </a:rPr>
              <a:t>R</a:t>
            </a:r>
            <a:r>
              <a:rPr lang="zh-CN" altLang="en-US" sz="2400" b="1" dirty="0">
                <a:solidFill>
                  <a:srgbClr val="00B0F0"/>
                </a:solidFill>
                <a:latin typeface="仿宋" pitchFamily="49" charset="-122"/>
                <a:ea typeface="仿宋" pitchFamily="49" charset="-122"/>
              </a:rPr>
              <a:t>进制整数，采用除</a:t>
            </a:r>
            <a:r>
              <a:rPr lang="en-US" altLang="zh-CN" sz="2400" b="1" dirty="0">
                <a:solidFill>
                  <a:srgbClr val="00B0F0"/>
                </a:solidFill>
                <a:latin typeface="仿宋" pitchFamily="49" charset="-122"/>
                <a:ea typeface="仿宋" pitchFamily="49" charset="-122"/>
              </a:rPr>
              <a:t>R</a:t>
            </a:r>
            <a:r>
              <a:rPr lang="zh-CN" altLang="en-US" sz="2400" b="1" dirty="0">
                <a:solidFill>
                  <a:srgbClr val="00B0F0"/>
                </a:solidFill>
                <a:latin typeface="仿宋" pitchFamily="49" charset="-122"/>
                <a:ea typeface="仿宋" pitchFamily="49" charset="-122"/>
              </a:rPr>
              <a:t>取余法。</a:t>
            </a:r>
          </a:p>
          <a:p>
            <a:pPr>
              <a:lnSpc>
                <a:spcPct val="110000"/>
              </a:lnSpc>
              <a:spcBef>
                <a:spcPct val="30000"/>
              </a:spcBef>
              <a:buFontTx/>
              <a:buNone/>
              <a:defRPr/>
            </a:pPr>
            <a:r>
              <a:rPr lang="zh-CN" altLang="en-US" sz="2400" b="1" u="sng" dirty="0">
                <a:solidFill>
                  <a:schemeClr val="accent2"/>
                </a:solidFill>
                <a:latin typeface="仿宋" pitchFamily="49" charset="-122"/>
                <a:ea typeface="仿宋" pitchFamily="49" charset="-122"/>
              </a:rPr>
              <a:t>除</a:t>
            </a:r>
            <a:r>
              <a:rPr lang="en-US" altLang="zh-CN" sz="2400" b="1" u="sng" dirty="0">
                <a:solidFill>
                  <a:schemeClr val="accent2"/>
                </a:solidFill>
                <a:latin typeface="仿宋" pitchFamily="49" charset="-122"/>
                <a:ea typeface="仿宋" pitchFamily="49" charset="-122"/>
              </a:rPr>
              <a:t>R</a:t>
            </a:r>
            <a:r>
              <a:rPr lang="zh-CN" altLang="en-US" sz="2400" b="1" u="sng" dirty="0">
                <a:solidFill>
                  <a:schemeClr val="accent2"/>
                </a:solidFill>
                <a:latin typeface="仿宋" pitchFamily="49" charset="-122"/>
                <a:ea typeface="仿宋" pitchFamily="49" charset="-122"/>
              </a:rPr>
              <a:t>取余法</a:t>
            </a:r>
            <a:r>
              <a:rPr lang="zh-CN" altLang="en-US" sz="2400" b="1" dirty="0">
                <a:solidFill>
                  <a:srgbClr val="00B0F0"/>
                </a:solidFill>
                <a:latin typeface="仿宋" pitchFamily="49" charset="-122"/>
                <a:ea typeface="仿宋" pitchFamily="49" charset="-122"/>
              </a:rPr>
              <a:t>：将十进制数反复除以</a:t>
            </a:r>
            <a:r>
              <a:rPr lang="en-US" altLang="zh-CN" sz="2400" b="1" dirty="0">
                <a:solidFill>
                  <a:srgbClr val="00B0F0"/>
                </a:solidFill>
                <a:latin typeface="仿宋" pitchFamily="49" charset="-122"/>
                <a:ea typeface="仿宋" pitchFamily="49" charset="-122"/>
              </a:rPr>
              <a:t>R</a:t>
            </a:r>
            <a:r>
              <a:rPr lang="zh-CN" altLang="en-US" sz="2400" b="1" dirty="0">
                <a:solidFill>
                  <a:srgbClr val="00B0F0"/>
                </a:solidFill>
                <a:latin typeface="仿宋" pitchFamily="49" charset="-122"/>
                <a:ea typeface="仿宋" pitchFamily="49" charset="-122"/>
              </a:rPr>
              <a:t>，每次相除得到的余数为对应</a:t>
            </a:r>
            <a:r>
              <a:rPr lang="en-US" altLang="zh-CN" sz="2400" b="1" dirty="0">
                <a:solidFill>
                  <a:srgbClr val="00B0F0"/>
                </a:solidFill>
                <a:latin typeface="仿宋" pitchFamily="49" charset="-122"/>
                <a:ea typeface="仿宋" pitchFamily="49" charset="-122"/>
              </a:rPr>
              <a:t>R</a:t>
            </a:r>
            <a:r>
              <a:rPr lang="zh-CN" altLang="en-US" sz="2400" b="1" dirty="0">
                <a:solidFill>
                  <a:srgbClr val="00B0F0"/>
                </a:solidFill>
                <a:latin typeface="仿宋" pitchFamily="49" charset="-122"/>
                <a:ea typeface="仿宋" pitchFamily="49" charset="-122"/>
              </a:rPr>
              <a:t>进制数的相应位。首次得到的余数是最低位，最末一次得到的余数是最高位；从低位到高位逐次进行，直到商是</a:t>
            </a:r>
            <a:r>
              <a:rPr lang="en-US" altLang="zh-CN" sz="2400" b="1" dirty="0">
                <a:solidFill>
                  <a:srgbClr val="00B0F0"/>
                </a:solidFill>
                <a:latin typeface="仿宋" pitchFamily="49" charset="-122"/>
                <a:ea typeface="仿宋" pitchFamily="49" charset="-122"/>
              </a:rPr>
              <a:t>0</a:t>
            </a:r>
            <a:r>
              <a:rPr lang="zh-CN" altLang="en-US" sz="2400" b="1" dirty="0">
                <a:solidFill>
                  <a:srgbClr val="00B0F0"/>
                </a:solidFill>
                <a:latin typeface="仿宋" pitchFamily="49" charset="-122"/>
                <a:ea typeface="仿宋" pitchFamily="49" charset="-122"/>
              </a:rPr>
              <a:t>为止。</a:t>
            </a:r>
          </a:p>
          <a:p>
            <a:pPr>
              <a:lnSpc>
                <a:spcPct val="110000"/>
              </a:lnSpc>
              <a:spcBef>
                <a:spcPct val="30000"/>
              </a:spcBef>
              <a:buFontTx/>
              <a:buNone/>
              <a:defRPr/>
            </a:pPr>
            <a:r>
              <a:rPr lang="zh-CN" altLang="en-US" sz="2400" b="1" dirty="0">
                <a:solidFill>
                  <a:srgbClr val="00B0F0"/>
                </a:solidFill>
                <a:latin typeface="仿宋" pitchFamily="49" charset="-122"/>
                <a:ea typeface="仿宋" pitchFamily="49" charset="-122"/>
              </a:rPr>
              <a:t>若第一次余数为</a:t>
            </a:r>
            <a:r>
              <a:rPr lang="en-US" altLang="zh-CN" sz="2400" b="1" dirty="0">
                <a:solidFill>
                  <a:srgbClr val="00B0F0"/>
                </a:solidFill>
                <a:latin typeface="仿宋" pitchFamily="49" charset="-122"/>
                <a:ea typeface="仿宋" pitchFamily="49" charset="-122"/>
              </a:rPr>
              <a:t>K0</a:t>
            </a:r>
            <a:r>
              <a:rPr lang="zh-CN" altLang="en-US" sz="2400" b="1" dirty="0">
                <a:solidFill>
                  <a:srgbClr val="00B0F0"/>
                </a:solidFill>
                <a:latin typeface="仿宋" pitchFamily="49" charset="-122"/>
                <a:ea typeface="仿宋" pitchFamily="49" charset="-122"/>
              </a:rPr>
              <a:t>，最后一次为</a:t>
            </a:r>
            <a:r>
              <a:rPr lang="en-US" altLang="zh-CN" sz="2400" b="1" dirty="0">
                <a:solidFill>
                  <a:srgbClr val="00B0F0"/>
                </a:solidFill>
                <a:latin typeface="仿宋" pitchFamily="49" charset="-122"/>
                <a:ea typeface="仿宋" pitchFamily="49" charset="-122"/>
              </a:rPr>
              <a:t>Kn-1</a:t>
            </a:r>
            <a:r>
              <a:rPr lang="zh-CN" altLang="en-US" sz="2400" b="1" dirty="0">
                <a:solidFill>
                  <a:srgbClr val="00B0F0"/>
                </a:solidFill>
                <a:latin typeface="仿宋" pitchFamily="49" charset="-122"/>
                <a:ea typeface="仿宋" pitchFamily="49" charset="-122"/>
              </a:rPr>
              <a:t>，则</a:t>
            </a:r>
            <a:r>
              <a:rPr lang="en-US" altLang="zh-CN" sz="2400" b="1" dirty="0">
                <a:solidFill>
                  <a:srgbClr val="00B0F0"/>
                </a:solidFill>
                <a:latin typeface="仿宋" pitchFamily="49" charset="-122"/>
                <a:ea typeface="仿宋" pitchFamily="49" charset="-122"/>
              </a:rPr>
              <a:t>Kn-1Kn-2…K1K0</a:t>
            </a:r>
            <a:r>
              <a:rPr lang="zh-CN" altLang="en-US" sz="2400" b="1" dirty="0">
                <a:solidFill>
                  <a:srgbClr val="00B0F0"/>
                </a:solidFill>
                <a:latin typeface="仿宋" pitchFamily="49" charset="-122"/>
                <a:ea typeface="仿宋" pitchFamily="49" charset="-122"/>
              </a:rPr>
              <a:t>即为所求之</a:t>
            </a:r>
            <a:r>
              <a:rPr lang="en-US" altLang="zh-CN" sz="2400" b="1" dirty="0">
                <a:solidFill>
                  <a:srgbClr val="00B0F0"/>
                </a:solidFill>
                <a:latin typeface="仿宋" pitchFamily="49" charset="-122"/>
                <a:ea typeface="仿宋" pitchFamily="49" charset="-122"/>
              </a:rPr>
              <a:t>R</a:t>
            </a:r>
            <a:r>
              <a:rPr lang="zh-CN" altLang="en-US" sz="2400" b="1" dirty="0">
                <a:solidFill>
                  <a:srgbClr val="00B0F0"/>
                </a:solidFill>
                <a:latin typeface="仿宋" pitchFamily="49" charset="-122"/>
                <a:ea typeface="仿宋" pitchFamily="49" charset="-122"/>
              </a:rPr>
              <a:t>进制数。</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457200" y="981075"/>
            <a:ext cx="8229600" cy="4525963"/>
          </a:xfrm>
          <a:prstGeom prst="rect">
            <a:avLst/>
          </a:prstGeom>
        </p:spPr>
        <p:style>
          <a:lnRef idx="1">
            <a:schemeClr val="accent2"/>
          </a:lnRef>
          <a:fillRef idx="2">
            <a:schemeClr val="accent2"/>
          </a:fillRef>
          <a:effectRef idx="1">
            <a:schemeClr val="accent2"/>
          </a:effectRef>
          <a:fontRef idx="minor">
            <a:schemeClr val="dk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20000"/>
              </a:lnSpc>
              <a:spcBef>
                <a:spcPct val="30000"/>
              </a:spcBef>
              <a:buFontTx/>
              <a:buNone/>
              <a:defRPr/>
            </a:pPr>
            <a:r>
              <a:rPr lang="zh-CN" altLang="en-US" sz="2400" b="1" dirty="0" smtClean="0"/>
              <a:t>例如，将</a:t>
            </a:r>
            <a:r>
              <a:rPr lang="en-US" altLang="zh-CN" sz="2400" b="1" dirty="0" smtClean="0"/>
              <a:t>(35)</a:t>
            </a:r>
            <a:r>
              <a:rPr lang="en-US" altLang="zh-CN" sz="2400" b="1" baseline="-25000" dirty="0" smtClean="0"/>
              <a:t>10</a:t>
            </a:r>
            <a:r>
              <a:rPr lang="zh-CN" altLang="en-US" sz="2400" b="1" dirty="0" smtClean="0"/>
              <a:t>转换成二进制数，转换过程如下：</a:t>
            </a:r>
          </a:p>
          <a:p>
            <a:pPr>
              <a:lnSpc>
                <a:spcPct val="60000"/>
              </a:lnSpc>
              <a:spcBef>
                <a:spcPct val="10000"/>
              </a:spcBef>
              <a:buFontTx/>
              <a:buNone/>
              <a:defRPr/>
            </a:pPr>
            <a:r>
              <a:rPr lang="zh-CN" altLang="en-US" sz="2400" b="1" dirty="0" smtClean="0"/>
              <a:t>           </a:t>
            </a:r>
            <a:r>
              <a:rPr lang="en-US" altLang="zh-CN" sz="2400" b="1" dirty="0" smtClean="0"/>
              <a:t>2│           35                     </a:t>
            </a:r>
            <a:r>
              <a:rPr lang="zh-CN" altLang="en-US" sz="2400" b="1" dirty="0" smtClean="0"/>
              <a:t>余  数</a:t>
            </a:r>
          </a:p>
          <a:p>
            <a:pPr>
              <a:lnSpc>
                <a:spcPct val="60000"/>
              </a:lnSpc>
              <a:spcBef>
                <a:spcPct val="10000"/>
              </a:spcBef>
              <a:buFontTx/>
              <a:buNone/>
              <a:defRPr/>
            </a:pPr>
            <a:r>
              <a:rPr lang="zh-CN" altLang="en-US" sz="2400" b="1" dirty="0" smtClean="0"/>
              <a:t>             └┬──────</a:t>
            </a:r>
          </a:p>
          <a:p>
            <a:pPr>
              <a:lnSpc>
                <a:spcPct val="60000"/>
              </a:lnSpc>
              <a:spcBef>
                <a:spcPct val="10000"/>
              </a:spcBef>
              <a:buFontTx/>
              <a:buNone/>
              <a:defRPr/>
            </a:pPr>
            <a:r>
              <a:rPr lang="zh-CN" altLang="en-US" sz="2400" b="1" dirty="0" smtClean="0"/>
              <a:t>              </a:t>
            </a:r>
            <a:r>
              <a:rPr lang="en-US" altLang="zh-CN" sz="2400" b="1" dirty="0" smtClean="0"/>
              <a:t>2│         17             1      K0=1</a:t>
            </a:r>
          </a:p>
          <a:p>
            <a:pPr>
              <a:lnSpc>
                <a:spcPct val="60000"/>
              </a:lnSpc>
              <a:spcBef>
                <a:spcPct val="10000"/>
              </a:spcBef>
              <a:buFontTx/>
              <a:buNone/>
              <a:defRPr/>
            </a:pPr>
            <a:r>
              <a:rPr lang="en-US" altLang="zh-CN" sz="2400" b="1" dirty="0" smtClean="0"/>
              <a:t>                └┬─────</a:t>
            </a:r>
          </a:p>
          <a:p>
            <a:pPr>
              <a:lnSpc>
                <a:spcPct val="60000"/>
              </a:lnSpc>
              <a:spcBef>
                <a:spcPct val="10000"/>
              </a:spcBef>
              <a:buFontTx/>
              <a:buNone/>
              <a:defRPr/>
            </a:pPr>
            <a:r>
              <a:rPr lang="en-US" altLang="zh-CN" sz="2400" b="1" dirty="0" smtClean="0"/>
              <a:t>                 2│        8             1      K1=1</a:t>
            </a:r>
          </a:p>
          <a:p>
            <a:pPr>
              <a:lnSpc>
                <a:spcPct val="60000"/>
              </a:lnSpc>
              <a:spcBef>
                <a:spcPct val="10000"/>
              </a:spcBef>
              <a:buFontTx/>
              <a:buNone/>
              <a:defRPr/>
            </a:pPr>
            <a:r>
              <a:rPr lang="en-US" altLang="zh-CN" sz="2400" b="1" dirty="0" smtClean="0"/>
              <a:t>                   └┬────  </a:t>
            </a:r>
          </a:p>
          <a:p>
            <a:pPr>
              <a:lnSpc>
                <a:spcPct val="60000"/>
              </a:lnSpc>
              <a:spcBef>
                <a:spcPct val="10000"/>
              </a:spcBef>
              <a:buFontTx/>
              <a:buNone/>
              <a:defRPr/>
            </a:pPr>
            <a:r>
              <a:rPr lang="en-US" altLang="zh-CN" sz="2400" b="1" dirty="0" smtClean="0"/>
              <a:t>                    2│      4            0      K2=0</a:t>
            </a:r>
          </a:p>
          <a:p>
            <a:pPr>
              <a:lnSpc>
                <a:spcPct val="60000"/>
              </a:lnSpc>
              <a:spcBef>
                <a:spcPct val="10000"/>
              </a:spcBef>
              <a:buFontTx/>
              <a:buNone/>
              <a:defRPr/>
            </a:pPr>
            <a:r>
              <a:rPr lang="en-US" altLang="zh-CN" sz="2400" b="1" dirty="0" smtClean="0"/>
              <a:t>                      └┬───</a:t>
            </a:r>
          </a:p>
          <a:p>
            <a:pPr>
              <a:lnSpc>
                <a:spcPct val="60000"/>
              </a:lnSpc>
              <a:spcBef>
                <a:spcPct val="10000"/>
              </a:spcBef>
              <a:buFontTx/>
              <a:buNone/>
              <a:defRPr/>
            </a:pPr>
            <a:r>
              <a:rPr lang="en-US" altLang="zh-CN" sz="2400" b="1" dirty="0" smtClean="0"/>
              <a:t>                       2│    2           0      K3=0</a:t>
            </a:r>
          </a:p>
          <a:p>
            <a:pPr>
              <a:lnSpc>
                <a:spcPct val="60000"/>
              </a:lnSpc>
              <a:spcBef>
                <a:spcPct val="10000"/>
              </a:spcBef>
              <a:buFontTx/>
              <a:buNone/>
              <a:defRPr/>
            </a:pPr>
            <a:r>
              <a:rPr lang="en-US" altLang="zh-CN" sz="2400" b="1" dirty="0" smtClean="0"/>
              <a:t>                         └┬──</a:t>
            </a:r>
          </a:p>
          <a:p>
            <a:pPr>
              <a:lnSpc>
                <a:spcPct val="60000"/>
              </a:lnSpc>
              <a:spcBef>
                <a:spcPct val="10000"/>
              </a:spcBef>
              <a:buFontTx/>
              <a:buNone/>
              <a:defRPr/>
            </a:pPr>
            <a:r>
              <a:rPr lang="en-US" altLang="zh-CN" sz="2400" b="1" dirty="0" smtClean="0"/>
              <a:t>                           2│  1         0      K4=0</a:t>
            </a:r>
          </a:p>
          <a:p>
            <a:pPr>
              <a:lnSpc>
                <a:spcPct val="60000"/>
              </a:lnSpc>
              <a:spcBef>
                <a:spcPct val="10000"/>
              </a:spcBef>
              <a:buFontTx/>
              <a:buNone/>
              <a:defRPr/>
            </a:pPr>
            <a:r>
              <a:rPr lang="en-US" altLang="zh-CN" sz="2400" b="1" dirty="0" smtClean="0"/>
              <a:t>                             └──</a:t>
            </a:r>
          </a:p>
          <a:p>
            <a:pPr>
              <a:lnSpc>
                <a:spcPct val="60000"/>
              </a:lnSpc>
              <a:spcBef>
                <a:spcPct val="10000"/>
              </a:spcBef>
              <a:buFontTx/>
              <a:buNone/>
              <a:defRPr/>
            </a:pPr>
            <a:r>
              <a:rPr lang="en-US" altLang="zh-CN" sz="2400" b="1" dirty="0" smtClean="0"/>
              <a:t>                                  0          1      K5=1</a:t>
            </a:r>
          </a:p>
          <a:p>
            <a:pPr>
              <a:lnSpc>
                <a:spcPct val="120000"/>
              </a:lnSpc>
              <a:spcBef>
                <a:spcPct val="30000"/>
              </a:spcBef>
              <a:buFontTx/>
              <a:buNone/>
              <a:defRPr/>
            </a:pPr>
            <a:r>
              <a:rPr lang="zh-CN" altLang="en-US" sz="2400" b="1" dirty="0" smtClean="0"/>
              <a:t>因此，</a:t>
            </a:r>
            <a:r>
              <a:rPr lang="en-US" altLang="zh-CN" sz="2400" b="1" dirty="0" smtClean="0"/>
              <a:t>(35)</a:t>
            </a:r>
            <a:r>
              <a:rPr lang="en-US" altLang="zh-CN" sz="2400" b="1" baseline="-25000" dirty="0" smtClean="0"/>
              <a:t>10</a:t>
            </a:r>
            <a:r>
              <a:rPr lang="zh-CN" altLang="en-US" sz="2400" b="1" dirty="0" smtClean="0"/>
              <a:t>＝</a:t>
            </a:r>
            <a:r>
              <a:rPr lang="en-US" altLang="zh-CN" sz="2400" b="1" dirty="0" smtClean="0"/>
              <a:t>(K</a:t>
            </a:r>
            <a:r>
              <a:rPr lang="en-US" altLang="zh-CN" sz="2400" b="1" baseline="-25000" dirty="0" smtClean="0"/>
              <a:t>5</a:t>
            </a:r>
            <a:r>
              <a:rPr lang="en-US" altLang="zh-CN" sz="2400" b="1" dirty="0" smtClean="0"/>
              <a:t>K</a:t>
            </a:r>
            <a:r>
              <a:rPr lang="en-US" altLang="zh-CN" sz="2400" b="1" baseline="-25000" dirty="0" smtClean="0"/>
              <a:t>4</a:t>
            </a:r>
            <a:r>
              <a:rPr lang="en-US" altLang="zh-CN" sz="2400" b="1" dirty="0" smtClean="0"/>
              <a:t>K</a:t>
            </a:r>
            <a:r>
              <a:rPr lang="en-US" altLang="zh-CN" sz="2400" b="1" baseline="-25000" dirty="0" smtClean="0"/>
              <a:t>3</a:t>
            </a:r>
            <a:r>
              <a:rPr lang="en-US" altLang="zh-CN" sz="2400" b="1" dirty="0" smtClean="0"/>
              <a:t>K</a:t>
            </a:r>
            <a:r>
              <a:rPr lang="en-US" altLang="zh-CN" sz="2400" b="1" baseline="-25000" dirty="0" smtClean="0"/>
              <a:t>2</a:t>
            </a:r>
            <a:r>
              <a:rPr lang="en-US" altLang="zh-CN" sz="2400" b="1" dirty="0" smtClean="0"/>
              <a:t>K</a:t>
            </a:r>
            <a:r>
              <a:rPr lang="en-US" altLang="zh-CN" sz="2400" b="1" baseline="-25000" dirty="0" smtClean="0"/>
              <a:t>1</a:t>
            </a:r>
            <a:r>
              <a:rPr lang="en-US" altLang="zh-CN" sz="2400" b="1" dirty="0" smtClean="0"/>
              <a:t>K</a:t>
            </a:r>
            <a:r>
              <a:rPr lang="en-US" altLang="zh-CN" sz="2400" b="1" baseline="-25000" dirty="0" smtClean="0"/>
              <a:t>0</a:t>
            </a:r>
            <a:r>
              <a:rPr lang="en-US" altLang="zh-CN" sz="2400" b="1" dirty="0" smtClean="0"/>
              <a:t>)</a:t>
            </a:r>
            <a:r>
              <a:rPr lang="en-US" altLang="zh-CN" sz="2400" b="1" baseline="-25000" dirty="0" smtClean="0"/>
              <a:t>2</a:t>
            </a:r>
            <a:r>
              <a:rPr lang="zh-CN" altLang="en-US" sz="2400" b="1" dirty="0" smtClean="0"/>
              <a:t>＝</a:t>
            </a:r>
            <a:r>
              <a:rPr lang="en-US" altLang="zh-CN" sz="2400" b="1" dirty="0" smtClean="0"/>
              <a:t>(100011)</a:t>
            </a:r>
            <a:r>
              <a:rPr lang="en-US" altLang="zh-CN" sz="2400" b="1" baseline="-25000" dirty="0" smtClean="0"/>
              <a:t>2</a:t>
            </a:r>
            <a:endParaRPr lang="en-US" altLang="zh-CN" sz="2400" b="1" baseline="-250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539750" y="1196975"/>
            <a:ext cx="7777163" cy="4200525"/>
          </a:xfrm>
          <a:prstGeom prst="rect">
            <a:avLst/>
          </a:prstGeom>
        </p:spPr>
        <p:style>
          <a:lnRef idx="1">
            <a:schemeClr val="accent5"/>
          </a:lnRef>
          <a:fillRef idx="2">
            <a:schemeClr val="accent5"/>
          </a:fillRef>
          <a:effectRef idx="1">
            <a:schemeClr val="accent5"/>
          </a:effectRef>
          <a:fontRef idx="minor">
            <a:schemeClr val="dk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10000"/>
              </a:lnSpc>
              <a:spcBef>
                <a:spcPct val="30000"/>
              </a:spcBef>
              <a:buNone/>
              <a:defRPr/>
            </a:pPr>
            <a:r>
              <a:rPr lang="zh-CN" altLang="en-US" sz="2400" b="1" dirty="0">
                <a:solidFill>
                  <a:srgbClr val="00B0F0"/>
                </a:solidFill>
                <a:latin typeface="仿宋" pitchFamily="49" charset="-122"/>
                <a:ea typeface="仿宋" pitchFamily="49" charset="-122"/>
              </a:rPr>
              <a:t>同样的道理，可将十进制整数通过“除</a:t>
            </a:r>
            <a:r>
              <a:rPr lang="en-US" altLang="zh-CN" sz="2400" b="1" dirty="0">
                <a:solidFill>
                  <a:srgbClr val="00B0F0"/>
                </a:solidFill>
                <a:latin typeface="仿宋" pitchFamily="49" charset="-122"/>
                <a:ea typeface="仿宋" pitchFamily="49" charset="-122"/>
              </a:rPr>
              <a:t>8</a:t>
            </a:r>
            <a:r>
              <a:rPr lang="zh-CN" altLang="en-US" sz="2400" b="1" dirty="0">
                <a:solidFill>
                  <a:srgbClr val="00B0F0"/>
                </a:solidFill>
                <a:latin typeface="仿宋" pitchFamily="49" charset="-122"/>
                <a:ea typeface="仿宋" pitchFamily="49" charset="-122"/>
              </a:rPr>
              <a:t>取余”和“除</a:t>
            </a:r>
            <a:r>
              <a:rPr lang="en-US" altLang="zh-CN" sz="2400" b="1" dirty="0">
                <a:solidFill>
                  <a:srgbClr val="00B0F0"/>
                </a:solidFill>
                <a:latin typeface="仿宋" pitchFamily="49" charset="-122"/>
                <a:ea typeface="仿宋" pitchFamily="49" charset="-122"/>
              </a:rPr>
              <a:t>16</a:t>
            </a:r>
            <a:r>
              <a:rPr lang="zh-CN" altLang="en-US" sz="2400" b="1" dirty="0">
                <a:solidFill>
                  <a:srgbClr val="00B0F0"/>
                </a:solidFill>
                <a:latin typeface="仿宋" pitchFamily="49" charset="-122"/>
                <a:ea typeface="仿宋" pitchFamily="49" charset="-122"/>
              </a:rPr>
              <a:t>取余”法转换成相应的八、十六进制整数。</a:t>
            </a:r>
          </a:p>
          <a:p>
            <a:pPr>
              <a:lnSpc>
                <a:spcPct val="110000"/>
              </a:lnSpc>
              <a:spcBef>
                <a:spcPct val="30000"/>
              </a:spcBef>
              <a:buNone/>
              <a:defRPr/>
            </a:pPr>
            <a:endParaRPr lang="zh-CN" altLang="en-US" sz="2400" b="1" dirty="0">
              <a:solidFill>
                <a:srgbClr val="00B0F0"/>
              </a:solidFill>
              <a:latin typeface="仿宋" pitchFamily="49" charset="-122"/>
              <a:ea typeface="仿宋" pitchFamily="49" charset="-122"/>
            </a:endParaRPr>
          </a:p>
          <a:p>
            <a:pPr>
              <a:lnSpc>
                <a:spcPct val="110000"/>
              </a:lnSpc>
              <a:spcBef>
                <a:spcPct val="30000"/>
              </a:spcBef>
              <a:buNone/>
              <a:defRPr/>
            </a:pPr>
            <a:r>
              <a:rPr lang="zh-CN" altLang="en-US" sz="2400" b="1" dirty="0">
                <a:solidFill>
                  <a:srgbClr val="00B0F0"/>
                </a:solidFill>
                <a:latin typeface="仿宋" pitchFamily="49" charset="-122"/>
                <a:ea typeface="仿宋" pitchFamily="49" charset="-122"/>
              </a:rPr>
              <a:t>注意：对十进制整数进行除</a:t>
            </a:r>
            <a:r>
              <a:rPr lang="en-US" altLang="zh-CN" sz="2400" b="1" dirty="0">
                <a:solidFill>
                  <a:srgbClr val="00B0F0"/>
                </a:solidFill>
                <a:latin typeface="仿宋" pitchFamily="49" charset="-122"/>
                <a:ea typeface="仿宋" pitchFamily="49" charset="-122"/>
              </a:rPr>
              <a:t>8</a:t>
            </a:r>
            <a:r>
              <a:rPr lang="zh-CN" altLang="en-US" sz="2400" b="1" dirty="0">
                <a:solidFill>
                  <a:srgbClr val="00B0F0"/>
                </a:solidFill>
                <a:latin typeface="仿宋" pitchFamily="49" charset="-122"/>
                <a:ea typeface="仿宋" pitchFamily="49" charset="-122"/>
              </a:rPr>
              <a:t>（或除</a:t>
            </a:r>
            <a:r>
              <a:rPr lang="en-US" altLang="zh-CN" sz="2400" b="1" dirty="0">
                <a:solidFill>
                  <a:srgbClr val="00B0F0"/>
                </a:solidFill>
                <a:latin typeface="仿宋" pitchFamily="49" charset="-122"/>
                <a:ea typeface="仿宋" pitchFamily="49" charset="-122"/>
              </a:rPr>
              <a:t>16</a:t>
            </a:r>
            <a:r>
              <a:rPr lang="zh-CN" altLang="en-US" sz="2400" b="1" dirty="0">
                <a:solidFill>
                  <a:srgbClr val="00B0F0"/>
                </a:solidFill>
                <a:latin typeface="仿宋" pitchFamily="49" charset="-122"/>
                <a:ea typeface="仿宋" pitchFamily="49" charset="-122"/>
              </a:rPr>
              <a:t>）后所得的第一个余数是转换后八（或十六）进制整数的最低位；所得的最后一个余数是转换后八（或十六）进制整数的最高位。</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2530"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57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图片 3"/>
          <p:cNvPicPr>
            <a:picLocks noChangeAspect="1" noChangeArrowheads="1"/>
          </p:cNvPicPr>
          <p:nvPr/>
        </p:nvPicPr>
        <p:blipFill>
          <a:blip r:embed="rId3" cstate="print">
            <a:extLst>
              <a:ext uri="{28A0092B-C50C-407E-A947-70E740481C1C}">
                <a14:useLocalDpi xmlns:a14="http://schemas.microsoft.com/office/drawing/2010/main" val="0"/>
              </a:ext>
            </a:extLst>
          </a:blip>
          <a:srcRect l="22496"/>
          <a:stretch>
            <a:fillRect/>
          </a:stretch>
        </p:blipFill>
        <p:spPr bwMode="auto">
          <a:xfrm>
            <a:off x="0" y="458788"/>
            <a:ext cx="1908175" cy="102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Rectangle 2"/>
          <p:cNvSpPr>
            <a:spLocks noGrp="1" noChangeArrowheads="1"/>
          </p:cNvSpPr>
          <p:nvPr>
            <p:ph type="title" idx="4294967295"/>
          </p:nvPr>
        </p:nvSpPr>
        <p:spPr bwMode="auto">
          <a:xfrm>
            <a:off x="2051050" y="563563"/>
            <a:ext cx="6924675" cy="777875"/>
          </a:xfrm>
          <a:prstGeom prst="rect">
            <a:avLst/>
          </a:prstGeom>
        </p:spPr>
        <p:style>
          <a:lnRef idx="1">
            <a:schemeClr val="accent6"/>
          </a:lnRef>
          <a:fillRef idx="2">
            <a:schemeClr val="accent6"/>
          </a:fillRef>
          <a:effectRef idx="1">
            <a:schemeClr val="accent6"/>
          </a:effectRef>
          <a:fontRef idx="minor">
            <a:schemeClr val="dk1"/>
          </a:fontRef>
        </p:style>
        <p:txBody>
          <a:bodyPr anchor="ctr"/>
          <a:lstStyle/>
          <a:p>
            <a:pPr algn="l"/>
            <a:r>
              <a:rPr lang="zh-CN" altLang="en-US" dirty="0" smtClean="0">
                <a:solidFill>
                  <a:srgbClr val="FFFFFF"/>
                </a:solidFill>
                <a:latin typeface="黑体" pitchFamily="2" charset="-122"/>
                <a:ea typeface="黑体" pitchFamily="2" charset="-122"/>
              </a:rPr>
              <a:t>学习目标</a:t>
            </a:r>
            <a:endParaRPr lang="zh-CN" altLang="en-US" dirty="0" smtClean="0"/>
          </a:p>
        </p:txBody>
      </p:sp>
      <p:sp>
        <p:nvSpPr>
          <p:cNvPr id="22533" name="Rectangle 3"/>
          <p:cNvSpPr>
            <a:spLocks noGrp="1" noChangeArrowheads="1"/>
          </p:cNvSpPr>
          <p:nvPr>
            <p:ph type="body" idx="4294967295"/>
          </p:nvPr>
        </p:nvSpPr>
        <p:spPr bwMode="auto">
          <a:xfrm>
            <a:off x="914400" y="2143125"/>
            <a:ext cx="7402513" cy="40941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2000"/>
              </a:spcBef>
              <a:buFont typeface="Wingdings" pitchFamily="2" charset="2"/>
              <a:buChar char="Ø"/>
            </a:pPr>
            <a:r>
              <a:rPr lang="zh-CN" altLang="en-US" sz="2800" dirty="0" smtClean="0">
                <a:latin typeface="黑体" pitchFamily="2" charset="-122"/>
                <a:ea typeface="黑体" pitchFamily="2" charset="-122"/>
                <a:sym typeface="黑体" pitchFamily="2" charset="-122"/>
              </a:rPr>
              <a:t>了解计算机的发展与应用</a:t>
            </a:r>
          </a:p>
          <a:p>
            <a:pPr>
              <a:spcBef>
                <a:spcPts val="2000"/>
              </a:spcBef>
              <a:buFont typeface="Wingdings" pitchFamily="2" charset="2"/>
              <a:buChar char="Ø"/>
            </a:pPr>
            <a:r>
              <a:rPr lang="zh-CN" altLang="en-US" sz="2800" dirty="0" smtClean="0">
                <a:latin typeface="黑体" pitchFamily="2" charset="-122"/>
                <a:ea typeface="黑体" pitchFamily="2" charset="-122"/>
                <a:sym typeface="黑体" pitchFamily="2" charset="-122"/>
              </a:rPr>
              <a:t>理解计算机中信息的表示</a:t>
            </a:r>
            <a:endParaRPr lang="zh-CN" altLang="en-US" dirty="0" smtClean="0">
              <a:latin typeface="黑体" pitchFamily="2" charset="-122"/>
              <a:ea typeface="黑体" pitchFamily="2" charset="-122"/>
              <a:sym typeface="黑体" pitchFamily="2" charset="-122"/>
            </a:endParaRPr>
          </a:p>
          <a:p>
            <a:pPr>
              <a:spcBef>
                <a:spcPts val="2000"/>
              </a:spcBef>
              <a:buFont typeface="Wingdings" pitchFamily="2" charset="2"/>
              <a:buChar char="Ø"/>
            </a:pPr>
            <a:r>
              <a:rPr lang="zh-CN" altLang="en-US" sz="2800" dirty="0" smtClean="0">
                <a:latin typeface="黑体" pitchFamily="2" charset="-122"/>
                <a:ea typeface="黑体" pitchFamily="2" charset="-122"/>
                <a:sym typeface="黑体" pitchFamily="2" charset="-122"/>
              </a:rPr>
              <a:t>了解计算机系统的组成</a:t>
            </a:r>
            <a:endParaRPr lang="zh-CN" altLang="en-US" dirty="0" smtClean="0">
              <a:latin typeface="黑体" pitchFamily="2" charset="-122"/>
              <a:ea typeface="黑体" pitchFamily="2" charset="-122"/>
              <a:sym typeface="黑体" pitchFamily="2" charset="-122"/>
            </a:endParaRPr>
          </a:p>
          <a:p>
            <a:pPr>
              <a:spcBef>
                <a:spcPts val="2000"/>
              </a:spcBef>
              <a:buFont typeface="Wingdings" pitchFamily="2" charset="2"/>
              <a:buChar char="Ø"/>
            </a:pPr>
            <a:r>
              <a:rPr lang="zh-CN" altLang="en-US" sz="2800" dirty="0" smtClean="0">
                <a:latin typeface="黑体" pitchFamily="2" charset="-122"/>
                <a:ea typeface="黑体" pitchFamily="2" charset="-122"/>
                <a:sym typeface="黑体" pitchFamily="2" charset="-122"/>
              </a:rPr>
              <a:t>了解计算机信息安全</a:t>
            </a:r>
          </a:p>
          <a:p>
            <a:pPr>
              <a:spcBef>
                <a:spcPts val="2000"/>
              </a:spcBef>
              <a:buFont typeface="Wingdings" pitchFamily="2" charset="2"/>
              <a:buChar char="Ø"/>
            </a:pPr>
            <a:r>
              <a:rPr lang="zh-CN" altLang="en-US" sz="2800" dirty="0" smtClean="0">
                <a:latin typeface="黑体" pitchFamily="2" charset="-122"/>
                <a:ea typeface="黑体" pitchFamily="2" charset="-122"/>
                <a:sym typeface="黑体" pitchFamily="2" charset="-122"/>
              </a:rPr>
              <a:t>掌握网络的基本使用	</a:t>
            </a:r>
            <a:r>
              <a:rPr lang="zh-CN" altLang="en-US" sz="1600" dirty="0" smtClean="0">
                <a:latin typeface="黑体" pitchFamily="2" charset="-122"/>
                <a:ea typeface="黑体" pitchFamily="2" charset="-122"/>
                <a:sym typeface="黑体" pitchFamily="2" charset="-122"/>
              </a:rPr>
              <a:t>	</a:t>
            </a:r>
            <a:r>
              <a:rPr lang="zh-CN" altLang="en-US" sz="2000" dirty="0" smtClean="0">
                <a:latin typeface="黑体" pitchFamily="2" charset="-122"/>
                <a:ea typeface="黑体" pitchFamily="2" charset="-122"/>
                <a:sym typeface="黑体" pitchFamily="2" charset="-122"/>
              </a:rPr>
              <a:t>				</a:t>
            </a:r>
          </a:p>
          <a:p>
            <a:pPr>
              <a:spcBef>
                <a:spcPts val="2000"/>
              </a:spcBef>
              <a:buFont typeface="Arial" pitchFamily="34" charset="0"/>
              <a:buNone/>
            </a:pPr>
            <a:r>
              <a:rPr lang="zh-CN" altLang="en-US" sz="2000" dirty="0" smtClean="0">
                <a:latin typeface="黑体" pitchFamily="2" charset="-122"/>
                <a:ea typeface="黑体" pitchFamily="2" charset="-122"/>
                <a:sym typeface="黑体" pitchFamily="2" charset="-122"/>
              </a:rPr>
              <a:t>					</a:t>
            </a:r>
            <a:endParaRPr lang="zh-CN" altLang="en-US" dirty="0" smtClean="0"/>
          </a:p>
        </p:txBody>
      </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611188" y="1125538"/>
            <a:ext cx="8142287" cy="4779962"/>
          </a:xfrm>
          <a:prstGeom prst="rect">
            <a:avLst/>
          </a:prstGeom>
        </p:spPr>
        <p:style>
          <a:lnRef idx="1">
            <a:schemeClr val="accent5"/>
          </a:lnRef>
          <a:fillRef idx="3">
            <a:schemeClr val="accent5"/>
          </a:fillRef>
          <a:effectRef idx="2">
            <a:schemeClr val="accent5"/>
          </a:effectRef>
          <a:fontRef idx="minor">
            <a:schemeClr val="lt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10000"/>
              </a:lnSpc>
              <a:spcBef>
                <a:spcPct val="30000"/>
              </a:spcBef>
              <a:buNone/>
              <a:defRPr/>
            </a:pPr>
            <a:r>
              <a:rPr lang="en-US" altLang="zh-CN" sz="2400" b="1" dirty="0">
                <a:solidFill>
                  <a:srgbClr val="FF0000"/>
                </a:solidFill>
                <a:latin typeface="仿宋" pitchFamily="49" charset="-122"/>
                <a:ea typeface="仿宋" pitchFamily="49" charset="-122"/>
              </a:rPr>
              <a:t>②</a:t>
            </a:r>
            <a:r>
              <a:rPr lang="zh-CN" altLang="en-US" sz="2400" b="1" dirty="0">
                <a:solidFill>
                  <a:srgbClr val="FF0000"/>
                </a:solidFill>
                <a:latin typeface="仿宋" pitchFamily="49" charset="-122"/>
                <a:ea typeface="仿宋" pitchFamily="49" charset="-122"/>
              </a:rPr>
              <a:t>小数部分转换</a:t>
            </a:r>
          </a:p>
          <a:p>
            <a:pPr>
              <a:lnSpc>
                <a:spcPct val="110000"/>
              </a:lnSpc>
              <a:spcBef>
                <a:spcPct val="30000"/>
              </a:spcBef>
              <a:buNone/>
              <a:defRPr/>
            </a:pPr>
            <a:r>
              <a:rPr lang="zh-CN" altLang="en-US" sz="2400" b="1" dirty="0">
                <a:solidFill>
                  <a:srgbClr val="00B0F0"/>
                </a:solidFill>
                <a:latin typeface="仿宋" pitchFamily="49" charset="-122"/>
                <a:ea typeface="仿宋" pitchFamily="49" charset="-122"/>
              </a:rPr>
              <a:t>十进制纯小数转换成</a:t>
            </a:r>
            <a:r>
              <a:rPr lang="en-US" altLang="zh-CN" sz="2400" b="1" dirty="0">
                <a:solidFill>
                  <a:srgbClr val="00B0F0"/>
                </a:solidFill>
                <a:latin typeface="仿宋" pitchFamily="49" charset="-122"/>
                <a:ea typeface="仿宋" pitchFamily="49" charset="-122"/>
              </a:rPr>
              <a:t>R</a:t>
            </a:r>
            <a:r>
              <a:rPr lang="zh-CN" altLang="en-US" sz="2400" b="1" dirty="0">
                <a:solidFill>
                  <a:srgbClr val="00B0F0"/>
                </a:solidFill>
                <a:latin typeface="仿宋" pitchFamily="49" charset="-122"/>
                <a:ea typeface="仿宋" pitchFamily="49" charset="-122"/>
              </a:rPr>
              <a:t>进制纯小数，采用乘</a:t>
            </a:r>
            <a:r>
              <a:rPr lang="en-US" altLang="zh-CN" sz="2400" b="1" dirty="0">
                <a:solidFill>
                  <a:srgbClr val="00B0F0"/>
                </a:solidFill>
                <a:latin typeface="仿宋" pitchFamily="49" charset="-122"/>
                <a:ea typeface="仿宋" pitchFamily="49" charset="-122"/>
              </a:rPr>
              <a:t>R</a:t>
            </a:r>
            <a:r>
              <a:rPr lang="zh-CN" altLang="en-US" sz="2400" b="1" dirty="0">
                <a:solidFill>
                  <a:srgbClr val="00B0F0"/>
                </a:solidFill>
                <a:latin typeface="仿宋" pitchFamily="49" charset="-122"/>
                <a:ea typeface="仿宋" pitchFamily="49" charset="-122"/>
              </a:rPr>
              <a:t>取整法。</a:t>
            </a:r>
          </a:p>
          <a:p>
            <a:pPr>
              <a:lnSpc>
                <a:spcPct val="110000"/>
              </a:lnSpc>
              <a:spcBef>
                <a:spcPct val="30000"/>
              </a:spcBef>
              <a:buNone/>
              <a:defRPr/>
            </a:pPr>
            <a:r>
              <a:rPr lang="zh-CN" altLang="en-US" sz="2400" b="1" dirty="0">
                <a:solidFill>
                  <a:srgbClr val="FF0000"/>
                </a:solidFill>
                <a:latin typeface="仿宋" pitchFamily="49" charset="-122"/>
                <a:ea typeface="仿宋" pitchFamily="49" charset="-122"/>
              </a:rPr>
              <a:t>乘</a:t>
            </a:r>
            <a:r>
              <a:rPr lang="en-US" altLang="zh-CN" sz="2400" b="1" dirty="0">
                <a:solidFill>
                  <a:srgbClr val="FF0000"/>
                </a:solidFill>
                <a:latin typeface="仿宋" pitchFamily="49" charset="-122"/>
                <a:ea typeface="仿宋" pitchFamily="49" charset="-122"/>
              </a:rPr>
              <a:t>R</a:t>
            </a:r>
            <a:r>
              <a:rPr lang="zh-CN" altLang="en-US" sz="2400" b="1" dirty="0">
                <a:solidFill>
                  <a:srgbClr val="FF0000"/>
                </a:solidFill>
                <a:latin typeface="仿宋" pitchFamily="49" charset="-122"/>
                <a:ea typeface="仿宋" pitchFamily="49" charset="-122"/>
              </a:rPr>
              <a:t>取整法：</a:t>
            </a:r>
          </a:p>
          <a:p>
            <a:pPr>
              <a:lnSpc>
                <a:spcPct val="110000"/>
              </a:lnSpc>
              <a:spcBef>
                <a:spcPct val="30000"/>
              </a:spcBef>
              <a:buNone/>
              <a:defRPr/>
            </a:pPr>
            <a:r>
              <a:rPr lang="zh-CN" altLang="en-US" sz="2400" b="1" dirty="0">
                <a:solidFill>
                  <a:schemeClr val="bg1"/>
                </a:solidFill>
                <a:latin typeface="仿宋" pitchFamily="49" charset="-122"/>
                <a:ea typeface="仿宋" pitchFamily="49" charset="-122"/>
              </a:rPr>
              <a:t>◆将十进制纯小数反复乘以</a:t>
            </a:r>
            <a:r>
              <a:rPr lang="en-US" altLang="zh-CN" sz="2400" b="1" dirty="0">
                <a:solidFill>
                  <a:schemeClr val="bg1"/>
                </a:solidFill>
                <a:latin typeface="仿宋" pitchFamily="49" charset="-122"/>
                <a:ea typeface="仿宋" pitchFamily="49" charset="-122"/>
              </a:rPr>
              <a:t>R</a:t>
            </a:r>
            <a:r>
              <a:rPr lang="zh-CN" altLang="en-US" sz="2400" b="1" dirty="0">
                <a:solidFill>
                  <a:schemeClr val="bg1"/>
                </a:solidFill>
                <a:latin typeface="仿宋" pitchFamily="49" charset="-122"/>
                <a:ea typeface="仿宋" pitchFamily="49" charset="-122"/>
              </a:rPr>
              <a:t>，每次乘</a:t>
            </a:r>
            <a:r>
              <a:rPr lang="en-US" altLang="zh-CN" sz="2400" b="1" dirty="0">
                <a:solidFill>
                  <a:schemeClr val="bg1"/>
                </a:solidFill>
                <a:latin typeface="仿宋" pitchFamily="49" charset="-122"/>
                <a:ea typeface="仿宋" pitchFamily="49" charset="-122"/>
              </a:rPr>
              <a:t>R</a:t>
            </a:r>
            <a:r>
              <a:rPr lang="zh-CN" altLang="en-US" sz="2400" b="1" dirty="0">
                <a:solidFill>
                  <a:schemeClr val="bg1"/>
                </a:solidFill>
                <a:latin typeface="仿宋" pitchFamily="49" charset="-122"/>
                <a:ea typeface="仿宋" pitchFamily="49" charset="-122"/>
              </a:rPr>
              <a:t>所得新数的整数部分为</a:t>
            </a:r>
            <a:r>
              <a:rPr lang="en-US" altLang="zh-CN" sz="2400" b="1" dirty="0">
                <a:solidFill>
                  <a:schemeClr val="bg1"/>
                </a:solidFill>
                <a:latin typeface="仿宋" pitchFamily="49" charset="-122"/>
                <a:ea typeface="仿宋" pitchFamily="49" charset="-122"/>
              </a:rPr>
              <a:t>R</a:t>
            </a:r>
            <a:r>
              <a:rPr lang="zh-CN" altLang="en-US" sz="2400" b="1" dirty="0">
                <a:solidFill>
                  <a:schemeClr val="bg1"/>
                </a:solidFill>
                <a:latin typeface="仿宋" pitchFamily="49" charset="-122"/>
                <a:ea typeface="仿宋" pitchFamily="49" charset="-122"/>
              </a:rPr>
              <a:t>进制纯小数的相应位。</a:t>
            </a:r>
          </a:p>
          <a:p>
            <a:pPr>
              <a:lnSpc>
                <a:spcPct val="110000"/>
              </a:lnSpc>
              <a:spcBef>
                <a:spcPct val="30000"/>
              </a:spcBef>
              <a:buNone/>
              <a:defRPr/>
            </a:pPr>
            <a:r>
              <a:rPr lang="zh-CN" altLang="en-US" sz="2400" b="1" dirty="0">
                <a:solidFill>
                  <a:schemeClr val="bg1"/>
                </a:solidFill>
                <a:latin typeface="仿宋" pitchFamily="49" charset="-122"/>
                <a:ea typeface="仿宋" pitchFamily="49" charset="-122"/>
              </a:rPr>
              <a:t>◆从高位向低位逐次进行，直到满足精度要求或乘</a:t>
            </a:r>
            <a:r>
              <a:rPr lang="en-US" altLang="zh-CN" sz="2400" b="1" dirty="0">
                <a:solidFill>
                  <a:schemeClr val="bg1"/>
                </a:solidFill>
                <a:latin typeface="仿宋" pitchFamily="49" charset="-122"/>
                <a:ea typeface="仿宋" pitchFamily="49" charset="-122"/>
              </a:rPr>
              <a:t>R</a:t>
            </a:r>
            <a:r>
              <a:rPr lang="zh-CN" altLang="en-US" sz="2400" b="1" dirty="0">
                <a:solidFill>
                  <a:schemeClr val="bg1"/>
                </a:solidFill>
                <a:latin typeface="仿宋" pitchFamily="49" charset="-122"/>
                <a:ea typeface="仿宋" pitchFamily="49" charset="-122"/>
              </a:rPr>
              <a:t>后的小数部分是</a:t>
            </a:r>
            <a:r>
              <a:rPr lang="en-US" altLang="zh-CN" sz="2400" b="1" dirty="0">
                <a:solidFill>
                  <a:schemeClr val="bg1"/>
                </a:solidFill>
                <a:latin typeface="仿宋" pitchFamily="49" charset="-122"/>
                <a:ea typeface="仿宋" pitchFamily="49" charset="-122"/>
              </a:rPr>
              <a:t>0</a:t>
            </a:r>
            <a:r>
              <a:rPr lang="zh-CN" altLang="en-US" sz="2400" b="1" dirty="0">
                <a:solidFill>
                  <a:schemeClr val="bg1"/>
                </a:solidFill>
                <a:latin typeface="仿宋" pitchFamily="49" charset="-122"/>
                <a:ea typeface="仿宋" pitchFamily="49" charset="-122"/>
              </a:rPr>
              <a:t>为止；</a:t>
            </a:r>
          </a:p>
          <a:p>
            <a:pPr>
              <a:lnSpc>
                <a:spcPct val="110000"/>
              </a:lnSpc>
              <a:spcBef>
                <a:spcPct val="30000"/>
              </a:spcBef>
              <a:buNone/>
              <a:defRPr/>
            </a:pPr>
            <a:r>
              <a:rPr lang="zh-CN" altLang="en-US" sz="2400" b="1" dirty="0">
                <a:solidFill>
                  <a:schemeClr val="bg1"/>
                </a:solidFill>
                <a:latin typeface="仿宋" pitchFamily="49" charset="-122"/>
                <a:ea typeface="仿宋" pitchFamily="49" charset="-122"/>
              </a:rPr>
              <a:t>◆第一次乘</a:t>
            </a:r>
            <a:r>
              <a:rPr lang="en-US" altLang="zh-CN" sz="2400" b="1" dirty="0">
                <a:solidFill>
                  <a:schemeClr val="bg1"/>
                </a:solidFill>
                <a:latin typeface="仿宋" pitchFamily="49" charset="-122"/>
                <a:ea typeface="仿宋" pitchFamily="49" charset="-122"/>
              </a:rPr>
              <a:t>R</a:t>
            </a:r>
            <a:r>
              <a:rPr lang="zh-CN" altLang="en-US" sz="2400" b="1" dirty="0">
                <a:solidFill>
                  <a:schemeClr val="bg1"/>
                </a:solidFill>
                <a:latin typeface="仿宋" pitchFamily="49" charset="-122"/>
                <a:ea typeface="仿宋" pitchFamily="49" charset="-122"/>
              </a:rPr>
              <a:t>所得的整数部分为</a:t>
            </a:r>
            <a:r>
              <a:rPr lang="en-US" altLang="zh-CN" sz="2400" b="1" dirty="0">
                <a:solidFill>
                  <a:schemeClr val="bg1"/>
                </a:solidFill>
                <a:latin typeface="仿宋" pitchFamily="49" charset="-122"/>
                <a:ea typeface="仿宋" pitchFamily="49" charset="-122"/>
              </a:rPr>
              <a:t>K-1</a:t>
            </a:r>
            <a:r>
              <a:rPr lang="zh-CN" altLang="en-US" sz="2400" b="1" dirty="0">
                <a:solidFill>
                  <a:schemeClr val="bg1"/>
                </a:solidFill>
                <a:latin typeface="仿宋" pitchFamily="49" charset="-122"/>
                <a:ea typeface="仿宋" pitchFamily="49" charset="-122"/>
              </a:rPr>
              <a:t>，最后一次为</a:t>
            </a:r>
            <a:r>
              <a:rPr lang="en-US" altLang="zh-CN" sz="2400" b="1" dirty="0">
                <a:solidFill>
                  <a:schemeClr val="bg1"/>
                </a:solidFill>
                <a:latin typeface="仿宋" pitchFamily="49" charset="-122"/>
                <a:ea typeface="仿宋" pitchFamily="49" charset="-122"/>
              </a:rPr>
              <a:t>K-m</a:t>
            </a:r>
            <a:r>
              <a:rPr lang="zh-CN" altLang="en-US" sz="2400" b="1" dirty="0">
                <a:solidFill>
                  <a:schemeClr val="bg1"/>
                </a:solidFill>
                <a:latin typeface="仿宋" pitchFamily="49" charset="-122"/>
                <a:ea typeface="仿宋" pitchFamily="49" charset="-122"/>
              </a:rPr>
              <a:t>；</a:t>
            </a:r>
          </a:p>
          <a:p>
            <a:pPr>
              <a:lnSpc>
                <a:spcPct val="110000"/>
              </a:lnSpc>
              <a:spcBef>
                <a:spcPct val="30000"/>
              </a:spcBef>
              <a:buNone/>
              <a:defRPr/>
            </a:pPr>
            <a:r>
              <a:rPr lang="zh-CN" altLang="en-US" sz="2400" b="1" dirty="0">
                <a:solidFill>
                  <a:schemeClr val="bg1"/>
                </a:solidFill>
                <a:latin typeface="仿宋" pitchFamily="49" charset="-122"/>
                <a:ea typeface="仿宋" pitchFamily="49" charset="-122"/>
              </a:rPr>
              <a:t>◆转换后，所得的纯</a:t>
            </a:r>
            <a:r>
              <a:rPr lang="en-US" altLang="zh-CN" sz="2400" b="1" dirty="0">
                <a:solidFill>
                  <a:schemeClr val="bg1"/>
                </a:solidFill>
                <a:latin typeface="仿宋" pitchFamily="49" charset="-122"/>
                <a:ea typeface="仿宋" pitchFamily="49" charset="-122"/>
              </a:rPr>
              <a:t>R</a:t>
            </a:r>
            <a:r>
              <a:rPr lang="zh-CN" altLang="en-US" sz="2400" b="1" dirty="0">
                <a:solidFill>
                  <a:schemeClr val="bg1"/>
                </a:solidFill>
                <a:latin typeface="仿宋" pitchFamily="49" charset="-122"/>
                <a:ea typeface="仿宋" pitchFamily="49" charset="-122"/>
              </a:rPr>
              <a:t>进制小数为</a:t>
            </a:r>
            <a:r>
              <a:rPr lang="en-US" altLang="zh-CN" sz="2400" b="1" dirty="0">
                <a:solidFill>
                  <a:schemeClr val="bg1"/>
                </a:solidFill>
                <a:latin typeface="仿宋" pitchFamily="49" charset="-122"/>
                <a:ea typeface="仿宋" pitchFamily="49" charset="-122"/>
              </a:rPr>
              <a:t>0.K-1K-2…K-m</a:t>
            </a:r>
            <a:r>
              <a:rPr lang="zh-CN" altLang="en-US" sz="2400" b="1" dirty="0">
                <a:solidFill>
                  <a:schemeClr val="bg1"/>
                </a:solidFill>
                <a:latin typeface="仿宋" pitchFamily="49" charset="-122"/>
                <a:ea typeface="仿宋" pitchFamily="49" charset="-122"/>
              </a:rPr>
              <a:t>。</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533400" y="1196975"/>
            <a:ext cx="8215313" cy="5400675"/>
          </a:xfrm>
          <a:prstGeom prst="rect">
            <a:avLst/>
          </a:prstGeom>
        </p:spPr>
        <p:style>
          <a:lnRef idx="3">
            <a:schemeClr val="lt1"/>
          </a:lnRef>
          <a:fillRef idx="1">
            <a:schemeClr val="accent1"/>
          </a:fillRef>
          <a:effectRef idx="1">
            <a:schemeClr val="accent1"/>
          </a:effectRef>
          <a:fontRef idx="minor">
            <a:schemeClr val="lt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10000"/>
              </a:lnSpc>
              <a:buFontTx/>
              <a:buNone/>
              <a:defRPr/>
            </a:pPr>
            <a:r>
              <a:rPr lang="zh-CN" altLang="en-US" sz="2400" b="1" dirty="0" smtClean="0"/>
              <a:t>例如，将</a:t>
            </a:r>
            <a:r>
              <a:rPr lang="en-US" altLang="zh-CN" sz="2400" b="1" dirty="0" smtClean="0"/>
              <a:t>(0.6875)</a:t>
            </a:r>
            <a:r>
              <a:rPr lang="en-US" altLang="zh-CN" sz="2400" b="1" baseline="-25000" dirty="0" smtClean="0"/>
              <a:t>10</a:t>
            </a:r>
            <a:r>
              <a:rPr lang="zh-CN" altLang="en-US" sz="2400" b="1" dirty="0" smtClean="0"/>
              <a:t>转换成相应二进制数，转换过程：</a:t>
            </a:r>
          </a:p>
          <a:p>
            <a:pPr>
              <a:lnSpc>
                <a:spcPct val="60000"/>
              </a:lnSpc>
              <a:spcBef>
                <a:spcPct val="15000"/>
              </a:spcBef>
              <a:buFontTx/>
              <a:buNone/>
              <a:defRPr/>
            </a:pPr>
            <a:r>
              <a:rPr lang="zh-CN" altLang="en-US" sz="2400" b="1" dirty="0" smtClean="0"/>
              <a:t>                </a:t>
            </a:r>
            <a:r>
              <a:rPr lang="en-US" altLang="zh-CN" sz="2000" b="1" dirty="0" smtClean="0"/>
              <a:t>0.6875             </a:t>
            </a:r>
            <a:r>
              <a:rPr lang="zh-CN" altLang="en-US" sz="2000" b="1" dirty="0" smtClean="0"/>
              <a:t>整  数              </a:t>
            </a:r>
          </a:p>
          <a:p>
            <a:pPr>
              <a:lnSpc>
                <a:spcPct val="60000"/>
              </a:lnSpc>
              <a:spcBef>
                <a:spcPct val="15000"/>
              </a:spcBef>
              <a:buFontTx/>
              <a:buNone/>
              <a:defRPr/>
            </a:pPr>
            <a:r>
              <a:rPr lang="zh-CN" altLang="en-US" sz="2000" b="1" dirty="0" smtClean="0"/>
              <a:t>              </a:t>
            </a:r>
            <a:r>
              <a:rPr lang="en-US" altLang="zh-CN" sz="2000" b="1" dirty="0" smtClean="0"/>
              <a:t>×     2                                 </a:t>
            </a:r>
          </a:p>
          <a:p>
            <a:pPr>
              <a:lnSpc>
                <a:spcPct val="60000"/>
              </a:lnSpc>
              <a:spcBef>
                <a:spcPct val="15000"/>
              </a:spcBef>
              <a:buFontTx/>
              <a:buNone/>
              <a:defRPr/>
            </a:pPr>
            <a:r>
              <a:rPr lang="en-US" altLang="zh-CN" sz="2000" b="1" dirty="0" smtClean="0"/>
              <a:t>              ─────                               </a:t>
            </a:r>
          </a:p>
          <a:p>
            <a:pPr>
              <a:lnSpc>
                <a:spcPct val="60000"/>
              </a:lnSpc>
              <a:spcBef>
                <a:spcPct val="15000"/>
              </a:spcBef>
              <a:buFontTx/>
              <a:buNone/>
              <a:defRPr/>
            </a:pPr>
            <a:r>
              <a:rPr lang="en-US" altLang="zh-CN" sz="2000" b="1" dirty="0" smtClean="0"/>
              <a:t>                1.3750               1        K</a:t>
            </a:r>
            <a:r>
              <a:rPr lang="en-US" altLang="zh-CN" sz="2400" b="1" baseline="-25000" dirty="0" smtClean="0"/>
              <a:t>-1</a:t>
            </a:r>
            <a:r>
              <a:rPr lang="en-US" altLang="zh-CN" sz="2000" b="1" dirty="0" smtClean="0"/>
              <a:t>=1</a:t>
            </a:r>
          </a:p>
          <a:p>
            <a:pPr>
              <a:lnSpc>
                <a:spcPct val="60000"/>
              </a:lnSpc>
              <a:spcBef>
                <a:spcPct val="15000"/>
              </a:spcBef>
              <a:buFontTx/>
              <a:buNone/>
              <a:defRPr/>
            </a:pPr>
            <a:r>
              <a:rPr lang="en-US" altLang="zh-CN" sz="2000" b="1" dirty="0" smtClean="0"/>
              <a:t>                                                       </a:t>
            </a:r>
          </a:p>
          <a:p>
            <a:pPr>
              <a:lnSpc>
                <a:spcPct val="60000"/>
              </a:lnSpc>
              <a:spcBef>
                <a:spcPct val="15000"/>
              </a:spcBef>
              <a:buFontTx/>
              <a:buNone/>
              <a:defRPr/>
            </a:pPr>
            <a:r>
              <a:rPr lang="en-US" altLang="zh-CN" sz="2000" b="1" dirty="0" smtClean="0"/>
              <a:t>                0.3750                                 </a:t>
            </a:r>
          </a:p>
          <a:p>
            <a:pPr>
              <a:lnSpc>
                <a:spcPct val="60000"/>
              </a:lnSpc>
              <a:spcBef>
                <a:spcPct val="15000"/>
              </a:spcBef>
              <a:buFontTx/>
              <a:buNone/>
              <a:defRPr/>
            </a:pPr>
            <a:r>
              <a:rPr lang="en-US" altLang="zh-CN" sz="2000" b="1" dirty="0" smtClean="0"/>
              <a:t>              ×     2                                 </a:t>
            </a:r>
          </a:p>
          <a:p>
            <a:pPr>
              <a:lnSpc>
                <a:spcPct val="60000"/>
              </a:lnSpc>
              <a:spcBef>
                <a:spcPct val="15000"/>
              </a:spcBef>
              <a:buFontTx/>
              <a:buNone/>
              <a:defRPr/>
            </a:pPr>
            <a:r>
              <a:rPr lang="en-US" altLang="zh-CN" sz="2000" b="1" dirty="0" smtClean="0"/>
              <a:t>              ─────                               </a:t>
            </a:r>
          </a:p>
          <a:p>
            <a:pPr>
              <a:lnSpc>
                <a:spcPct val="60000"/>
              </a:lnSpc>
              <a:spcBef>
                <a:spcPct val="15000"/>
              </a:spcBef>
              <a:buFontTx/>
              <a:buNone/>
              <a:defRPr/>
            </a:pPr>
            <a:r>
              <a:rPr lang="en-US" altLang="zh-CN" sz="2000" b="1" dirty="0" smtClean="0"/>
              <a:t>                0.7500               0        K</a:t>
            </a:r>
            <a:r>
              <a:rPr lang="en-US" altLang="zh-CN" sz="2400" b="1" baseline="-25000" dirty="0" smtClean="0"/>
              <a:t>-2</a:t>
            </a:r>
            <a:r>
              <a:rPr lang="en-US" altLang="zh-CN" sz="2000" b="1" dirty="0" smtClean="0"/>
              <a:t>=0</a:t>
            </a:r>
          </a:p>
          <a:p>
            <a:pPr>
              <a:lnSpc>
                <a:spcPct val="60000"/>
              </a:lnSpc>
              <a:spcBef>
                <a:spcPct val="15000"/>
              </a:spcBef>
              <a:buFontTx/>
              <a:buNone/>
              <a:defRPr/>
            </a:pPr>
            <a:r>
              <a:rPr lang="en-US" altLang="zh-CN" sz="2000" b="1" dirty="0" smtClean="0"/>
              <a:t>                                                       </a:t>
            </a:r>
          </a:p>
          <a:p>
            <a:pPr>
              <a:lnSpc>
                <a:spcPct val="60000"/>
              </a:lnSpc>
              <a:spcBef>
                <a:spcPct val="15000"/>
              </a:spcBef>
              <a:buFontTx/>
              <a:buNone/>
              <a:defRPr/>
            </a:pPr>
            <a:r>
              <a:rPr lang="en-US" altLang="zh-CN" sz="2000" b="1" dirty="0" smtClean="0"/>
              <a:t>                0.7500                                 </a:t>
            </a:r>
          </a:p>
          <a:p>
            <a:pPr>
              <a:lnSpc>
                <a:spcPct val="60000"/>
              </a:lnSpc>
              <a:spcBef>
                <a:spcPct val="15000"/>
              </a:spcBef>
              <a:buFontTx/>
              <a:buNone/>
              <a:defRPr/>
            </a:pPr>
            <a:r>
              <a:rPr lang="en-US" altLang="zh-CN" sz="2000" b="1" dirty="0" smtClean="0"/>
              <a:t>              ×     2                                 </a:t>
            </a:r>
          </a:p>
          <a:p>
            <a:pPr>
              <a:lnSpc>
                <a:spcPct val="60000"/>
              </a:lnSpc>
              <a:spcBef>
                <a:spcPct val="15000"/>
              </a:spcBef>
              <a:buFontTx/>
              <a:buNone/>
              <a:defRPr/>
            </a:pPr>
            <a:r>
              <a:rPr lang="en-US" altLang="zh-CN" sz="2000" b="1" dirty="0" smtClean="0"/>
              <a:t>              ─────                               </a:t>
            </a:r>
          </a:p>
          <a:p>
            <a:pPr>
              <a:lnSpc>
                <a:spcPct val="60000"/>
              </a:lnSpc>
              <a:spcBef>
                <a:spcPct val="15000"/>
              </a:spcBef>
              <a:buFontTx/>
              <a:buNone/>
              <a:defRPr/>
            </a:pPr>
            <a:r>
              <a:rPr lang="en-US" altLang="zh-CN" sz="2000" b="1" dirty="0" smtClean="0"/>
              <a:t>                1.5000               1        K</a:t>
            </a:r>
            <a:r>
              <a:rPr lang="en-US" altLang="zh-CN" sz="2400" b="1" baseline="-25000" dirty="0" smtClean="0"/>
              <a:t>-3</a:t>
            </a:r>
            <a:r>
              <a:rPr lang="en-US" altLang="zh-CN" sz="2000" b="1" dirty="0" smtClean="0"/>
              <a:t>=1</a:t>
            </a:r>
          </a:p>
          <a:p>
            <a:pPr>
              <a:lnSpc>
                <a:spcPct val="60000"/>
              </a:lnSpc>
              <a:spcBef>
                <a:spcPct val="15000"/>
              </a:spcBef>
              <a:buFontTx/>
              <a:buNone/>
              <a:defRPr/>
            </a:pPr>
            <a:r>
              <a:rPr lang="en-US" altLang="zh-CN" sz="2000" b="1" dirty="0" smtClean="0"/>
              <a:t>                                                       </a:t>
            </a:r>
          </a:p>
          <a:p>
            <a:pPr>
              <a:lnSpc>
                <a:spcPct val="60000"/>
              </a:lnSpc>
              <a:spcBef>
                <a:spcPct val="15000"/>
              </a:spcBef>
              <a:buFontTx/>
              <a:buNone/>
              <a:defRPr/>
            </a:pPr>
            <a:r>
              <a:rPr lang="en-US" altLang="zh-CN" sz="2000" b="1" dirty="0" smtClean="0"/>
              <a:t>                0.5000                                 </a:t>
            </a:r>
          </a:p>
          <a:p>
            <a:pPr>
              <a:lnSpc>
                <a:spcPct val="60000"/>
              </a:lnSpc>
              <a:spcBef>
                <a:spcPct val="15000"/>
              </a:spcBef>
              <a:buFontTx/>
              <a:buNone/>
              <a:defRPr/>
            </a:pPr>
            <a:r>
              <a:rPr lang="en-US" altLang="zh-CN" sz="2000" b="1" dirty="0" smtClean="0"/>
              <a:t>              ×     2                                 </a:t>
            </a:r>
          </a:p>
          <a:p>
            <a:pPr>
              <a:lnSpc>
                <a:spcPct val="60000"/>
              </a:lnSpc>
              <a:spcBef>
                <a:spcPct val="15000"/>
              </a:spcBef>
              <a:buFontTx/>
              <a:buNone/>
              <a:defRPr/>
            </a:pPr>
            <a:r>
              <a:rPr lang="en-US" altLang="zh-CN" sz="2000" b="1" dirty="0" smtClean="0"/>
              <a:t>              ─────                               </a:t>
            </a:r>
          </a:p>
          <a:p>
            <a:pPr>
              <a:lnSpc>
                <a:spcPct val="60000"/>
              </a:lnSpc>
              <a:spcBef>
                <a:spcPct val="15000"/>
              </a:spcBef>
              <a:buFontTx/>
              <a:buNone/>
              <a:defRPr/>
            </a:pPr>
            <a:r>
              <a:rPr lang="en-US" altLang="zh-CN" sz="2000" b="1" dirty="0" smtClean="0"/>
              <a:t>                1.0000               1        K</a:t>
            </a:r>
            <a:r>
              <a:rPr lang="en-US" altLang="zh-CN" sz="2400" b="1" baseline="-25000" dirty="0" smtClean="0"/>
              <a:t>-4</a:t>
            </a:r>
            <a:r>
              <a:rPr lang="en-US" altLang="zh-CN" sz="2000" b="1" dirty="0" smtClean="0"/>
              <a:t>=1</a:t>
            </a:r>
          </a:p>
          <a:p>
            <a:pPr>
              <a:lnSpc>
                <a:spcPct val="120000"/>
              </a:lnSpc>
              <a:spcBef>
                <a:spcPct val="30000"/>
              </a:spcBef>
              <a:buFontTx/>
              <a:buNone/>
              <a:defRPr/>
            </a:pPr>
            <a:r>
              <a:rPr lang="zh-CN" altLang="en-US" sz="2400" b="1" dirty="0" smtClean="0"/>
              <a:t>因此，</a:t>
            </a:r>
            <a:r>
              <a:rPr lang="en-US" altLang="zh-CN" sz="2400" b="1" dirty="0" smtClean="0"/>
              <a:t>(0.6875)</a:t>
            </a:r>
            <a:r>
              <a:rPr lang="en-US" altLang="zh-CN" sz="2400" b="1" baseline="-25000" dirty="0" smtClean="0"/>
              <a:t>10</a:t>
            </a:r>
            <a:r>
              <a:rPr lang="zh-CN" altLang="en-US" sz="2400" b="1" dirty="0" smtClean="0"/>
              <a:t>＝</a:t>
            </a:r>
            <a:r>
              <a:rPr lang="en-US" altLang="zh-CN" sz="2400" b="1" dirty="0" smtClean="0"/>
              <a:t>(0.1011)</a:t>
            </a:r>
            <a:r>
              <a:rPr lang="en-US" altLang="zh-CN" sz="2400" b="1" baseline="-25000" dirty="0" smtClean="0"/>
              <a:t>2</a:t>
            </a:r>
            <a:endParaRPr lang="en-US" altLang="zh-CN" sz="2400" b="1" baseline="-250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497877" y="692772"/>
            <a:ext cx="8353425" cy="5111750"/>
          </a:xfrm>
          <a:prstGeom prst="rect">
            <a:avLst/>
          </a:prstGeom>
        </p:spPr>
        <p:style>
          <a:lnRef idx="0">
            <a:schemeClr val="accent6"/>
          </a:lnRef>
          <a:fillRef idx="3">
            <a:schemeClr val="accent6"/>
          </a:fillRef>
          <a:effectRef idx="3">
            <a:schemeClr val="accent6"/>
          </a:effectRef>
          <a:fontRef idx="minor">
            <a:schemeClr val="lt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10000"/>
              </a:lnSpc>
              <a:spcBef>
                <a:spcPct val="30000"/>
              </a:spcBef>
              <a:buNone/>
              <a:defRPr/>
            </a:pPr>
            <a:r>
              <a:rPr lang="en-US" altLang="zh-CN" sz="2400" dirty="0" smtClean="0"/>
              <a:t>◆</a:t>
            </a:r>
            <a:r>
              <a:rPr lang="zh-CN" altLang="en-US" sz="2400" b="1" dirty="0">
                <a:solidFill>
                  <a:schemeClr val="bg1"/>
                </a:solidFill>
                <a:latin typeface="仿宋" pitchFamily="49" charset="-122"/>
                <a:ea typeface="仿宋" pitchFamily="49" charset="-122"/>
              </a:rPr>
              <a:t>迭次乘</a:t>
            </a:r>
            <a:r>
              <a:rPr lang="en-US" altLang="zh-CN" sz="2400" b="1" dirty="0">
                <a:solidFill>
                  <a:schemeClr val="bg1"/>
                </a:solidFill>
                <a:latin typeface="仿宋" pitchFamily="49" charset="-122"/>
                <a:ea typeface="仿宋" pitchFamily="49" charset="-122"/>
              </a:rPr>
              <a:t>2</a:t>
            </a:r>
            <a:r>
              <a:rPr lang="zh-CN" altLang="en-US" sz="2400" b="1" dirty="0">
                <a:solidFill>
                  <a:schemeClr val="bg1"/>
                </a:solidFill>
                <a:latin typeface="仿宋" pitchFamily="49" charset="-122"/>
                <a:ea typeface="仿宋" pitchFamily="49" charset="-122"/>
              </a:rPr>
              <a:t>的过程可能有限，也可能无限。</a:t>
            </a:r>
          </a:p>
          <a:p>
            <a:pPr>
              <a:lnSpc>
                <a:spcPct val="110000"/>
              </a:lnSpc>
              <a:spcBef>
                <a:spcPct val="30000"/>
              </a:spcBef>
              <a:buNone/>
              <a:defRPr/>
            </a:pPr>
            <a:r>
              <a:rPr lang="zh-CN" altLang="en-US" sz="2400" b="1" dirty="0">
                <a:solidFill>
                  <a:schemeClr val="bg1"/>
                </a:solidFill>
                <a:latin typeface="仿宋" pitchFamily="49" charset="-122"/>
                <a:ea typeface="仿宋" pitchFamily="49" charset="-122"/>
              </a:rPr>
              <a:t>◆十进制纯小数不一定能转换成完全等值的二进制纯小数。</a:t>
            </a:r>
          </a:p>
          <a:p>
            <a:pPr>
              <a:lnSpc>
                <a:spcPct val="110000"/>
              </a:lnSpc>
              <a:spcBef>
                <a:spcPct val="30000"/>
              </a:spcBef>
              <a:buNone/>
              <a:defRPr/>
            </a:pPr>
            <a:r>
              <a:rPr lang="zh-CN" altLang="en-US" sz="2400" b="1" dirty="0">
                <a:solidFill>
                  <a:schemeClr val="bg1"/>
                </a:solidFill>
                <a:latin typeface="仿宋" pitchFamily="49" charset="-122"/>
                <a:ea typeface="仿宋" pitchFamily="49" charset="-122"/>
              </a:rPr>
              <a:t>◆当乘</a:t>
            </a:r>
            <a:r>
              <a:rPr lang="en-US" altLang="zh-CN" sz="2400" b="1" dirty="0">
                <a:solidFill>
                  <a:schemeClr val="bg1"/>
                </a:solidFill>
                <a:latin typeface="仿宋" pitchFamily="49" charset="-122"/>
                <a:ea typeface="仿宋" pitchFamily="49" charset="-122"/>
              </a:rPr>
              <a:t>2</a:t>
            </a:r>
            <a:r>
              <a:rPr lang="zh-CN" altLang="en-US" sz="2400" b="1" dirty="0">
                <a:solidFill>
                  <a:schemeClr val="bg1"/>
                </a:solidFill>
                <a:latin typeface="仿宋" pitchFamily="49" charset="-122"/>
                <a:ea typeface="仿宋" pitchFamily="49" charset="-122"/>
              </a:rPr>
              <a:t>后能使代表小数的部分等于零时，转换即告结束。</a:t>
            </a:r>
          </a:p>
          <a:p>
            <a:pPr>
              <a:lnSpc>
                <a:spcPct val="110000"/>
              </a:lnSpc>
              <a:spcBef>
                <a:spcPct val="30000"/>
              </a:spcBef>
              <a:buNone/>
              <a:defRPr/>
            </a:pPr>
            <a:r>
              <a:rPr lang="zh-CN" altLang="en-US" sz="2400" b="1" dirty="0">
                <a:solidFill>
                  <a:schemeClr val="bg1"/>
                </a:solidFill>
                <a:latin typeface="仿宋" pitchFamily="49" charset="-122"/>
                <a:ea typeface="仿宋" pitchFamily="49" charset="-122"/>
              </a:rPr>
              <a:t>◆当乘</a:t>
            </a:r>
            <a:r>
              <a:rPr lang="en-US" altLang="zh-CN" sz="2400" b="1" dirty="0">
                <a:solidFill>
                  <a:schemeClr val="bg1"/>
                </a:solidFill>
                <a:latin typeface="仿宋" pitchFamily="49" charset="-122"/>
                <a:ea typeface="仿宋" pitchFamily="49" charset="-122"/>
              </a:rPr>
              <a:t>2</a:t>
            </a:r>
            <a:r>
              <a:rPr lang="zh-CN" altLang="en-US" sz="2400" b="1" dirty="0">
                <a:solidFill>
                  <a:schemeClr val="bg1"/>
                </a:solidFill>
                <a:latin typeface="仿宋" pitchFamily="49" charset="-122"/>
                <a:ea typeface="仿宋" pitchFamily="49" charset="-122"/>
              </a:rPr>
              <a:t>后小数部分总是不等于零时，转换过程将是无限的。这时，应根据精度要求取近似值。</a:t>
            </a:r>
          </a:p>
          <a:p>
            <a:pPr>
              <a:lnSpc>
                <a:spcPct val="110000"/>
              </a:lnSpc>
              <a:spcBef>
                <a:spcPct val="30000"/>
              </a:spcBef>
              <a:buNone/>
              <a:defRPr/>
            </a:pPr>
            <a:r>
              <a:rPr lang="zh-CN" altLang="en-US" sz="2400" b="1" dirty="0">
                <a:solidFill>
                  <a:schemeClr val="bg1"/>
                </a:solidFill>
                <a:latin typeface="仿宋" pitchFamily="49" charset="-122"/>
                <a:ea typeface="仿宋" pitchFamily="49" charset="-122"/>
              </a:rPr>
              <a:t>◆同样道理，可将十进制小数通过“乘</a:t>
            </a:r>
            <a:r>
              <a:rPr lang="en-US" altLang="zh-CN" sz="2400" b="1" dirty="0">
                <a:solidFill>
                  <a:schemeClr val="bg1"/>
                </a:solidFill>
                <a:latin typeface="仿宋" pitchFamily="49" charset="-122"/>
                <a:ea typeface="仿宋" pitchFamily="49" charset="-122"/>
              </a:rPr>
              <a:t>8</a:t>
            </a:r>
            <a:r>
              <a:rPr lang="zh-CN" altLang="en-US" sz="2400" b="1" dirty="0">
                <a:solidFill>
                  <a:schemeClr val="bg1"/>
                </a:solidFill>
                <a:latin typeface="仿宋" pitchFamily="49" charset="-122"/>
                <a:ea typeface="仿宋" pitchFamily="49" charset="-122"/>
              </a:rPr>
              <a:t>（或</a:t>
            </a:r>
            <a:r>
              <a:rPr lang="en-US" altLang="zh-CN" sz="2400" b="1" dirty="0">
                <a:solidFill>
                  <a:schemeClr val="bg1"/>
                </a:solidFill>
                <a:latin typeface="仿宋" pitchFamily="49" charset="-122"/>
                <a:ea typeface="仿宋" pitchFamily="49" charset="-122"/>
              </a:rPr>
              <a:t>16</a:t>
            </a:r>
            <a:r>
              <a:rPr lang="zh-CN" altLang="en-US" sz="2400" b="1" dirty="0">
                <a:solidFill>
                  <a:schemeClr val="bg1"/>
                </a:solidFill>
                <a:latin typeface="仿宋" pitchFamily="49" charset="-122"/>
                <a:ea typeface="仿宋" pitchFamily="49" charset="-122"/>
              </a:rPr>
              <a:t>）取整”法转换成相应的八（或十六）进制小数。</a:t>
            </a:r>
          </a:p>
          <a:p>
            <a:pPr>
              <a:lnSpc>
                <a:spcPct val="110000"/>
              </a:lnSpc>
              <a:spcBef>
                <a:spcPct val="30000"/>
              </a:spcBef>
              <a:buNone/>
              <a:defRPr/>
            </a:pPr>
            <a:r>
              <a:rPr lang="zh-CN" altLang="en-US" sz="2400" b="1" dirty="0">
                <a:solidFill>
                  <a:schemeClr val="bg1"/>
                </a:solidFill>
                <a:latin typeface="仿宋" pitchFamily="49" charset="-122"/>
                <a:ea typeface="仿宋" pitchFamily="49" charset="-122"/>
              </a:rPr>
              <a:t>注意：对十进制小数乘</a:t>
            </a:r>
            <a:r>
              <a:rPr lang="en-US" altLang="zh-CN" sz="2400" b="1" dirty="0">
                <a:solidFill>
                  <a:schemeClr val="bg1"/>
                </a:solidFill>
                <a:latin typeface="仿宋" pitchFamily="49" charset="-122"/>
                <a:ea typeface="仿宋" pitchFamily="49" charset="-122"/>
              </a:rPr>
              <a:t>8</a:t>
            </a:r>
            <a:r>
              <a:rPr lang="zh-CN" altLang="en-US" sz="2400" b="1" dirty="0">
                <a:solidFill>
                  <a:schemeClr val="bg1"/>
                </a:solidFill>
                <a:latin typeface="仿宋" pitchFamily="49" charset="-122"/>
                <a:ea typeface="仿宋" pitchFamily="49" charset="-122"/>
              </a:rPr>
              <a:t>（或</a:t>
            </a:r>
            <a:r>
              <a:rPr lang="en-US" altLang="zh-CN" sz="2400" b="1" dirty="0">
                <a:solidFill>
                  <a:schemeClr val="bg1"/>
                </a:solidFill>
                <a:latin typeface="仿宋" pitchFamily="49" charset="-122"/>
                <a:ea typeface="仿宋" pitchFamily="49" charset="-122"/>
              </a:rPr>
              <a:t>16</a:t>
            </a:r>
            <a:r>
              <a:rPr lang="zh-CN" altLang="en-US" sz="2400" b="1" dirty="0">
                <a:solidFill>
                  <a:schemeClr val="bg1"/>
                </a:solidFill>
                <a:latin typeface="仿宋" pitchFamily="49" charset="-122"/>
                <a:ea typeface="仿宋" pitchFamily="49" charset="-122"/>
              </a:rPr>
              <a:t>）得到的第一个整数是转换后八（或十六）进制小数的最高位；最后一个整数是转换后八（或十六）进制小数的最低位。</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485535" y="1196814"/>
            <a:ext cx="8229600" cy="4525963"/>
          </a:xfrm>
          <a:prstGeom prst="rect">
            <a:avLst/>
          </a:prstGeom>
        </p:spPr>
        <p:style>
          <a:lnRef idx="0">
            <a:schemeClr val="accent3"/>
          </a:lnRef>
          <a:fillRef idx="3">
            <a:schemeClr val="accent3"/>
          </a:fillRef>
          <a:effectRef idx="3">
            <a:schemeClr val="accent3"/>
          </a:effectRef>
          <a:fontRef idx="minor">
            <a:schemeClr val="lt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20000"/>
              </a:lnSpc>
              <a:spcBef>
                <a:spcPct val="30000"/>
              </a:spcBef>
              <a:buFontTx/>
              <a:buNone/>
              <a:defRPr/>
            </a:pPr>
            <a:r>
              <a:rPr lang="en-US" altLang="zh-CN" sz="2400" b="1" dirty="0" smtClean="0"/>
              <a:t>③</a:t>
            </a:r>
            <a:r>
              <a:rPr lang="zh-CN" altLang="en-US" sz="2400" b="1" dirty="0" smtClean="0"/>
              <a:t>十进制混合小数转换成</a:t>
            </a:r>
            <a:r>
              <a:rPr lang="en-US" altLang="zh-CN" sz="2400" b="1" dirty="0" smtClean="0"/>
              <a:t>R</a:t>
            </a:r>
            <a:r>
              <a:rPr lang="zh-CN" altLang="en-US" sz="2400" b="1" dirty="0" smtClean="0"/>
              <a:t>进制数</a:t>
            </a:r>
          </a:p>
          <a:p>
            <a:pPr>
              <a:lnSpc>
                <a:spcPct val="120000"/>
              </a:lnSpc>
              <a:spcBef>
                <a:spcPct val="30000"/>
              </a:spcBef>
              <a:buFontTx/>
              <a:buNone/>
              <a:defRPr/>
            </a:pPr>
            <a:r>
              <a:rPr lang="zh-CN" altLang="en-US" sz="2400" b="1" dirty="0" smtClean="0"/>
              <a:t>混合小数由整数和小数两部分组成。</a:t>
            </a:r>
          </a:p>
          <a:p>
            <a:pPr>
              <a:lnSpc>
                <a:spcPct val="120000"/>
              </a:lnSpc>
              <a:spcBef>
                <a:spcPct val="30000"/>
              </a:spcBef>
              <a:buFontTx/>
              <a:buNone/>
              <a:defRPr/>
            </a:pPr>
            <a:r>
              <a:rPr lang="zh-CN" altLang="en-US" sz="2400" b="1" dirty="0" smtClean="0"/>
              <a:t>按上述方法分别进行转换后，将转换结果组合起来，即可得到所要求的混合二进制小数。</a:t>
            </a:r>
          </a:p>
          <a:p>
            <a:pPr>
              <a:lnSpc>
                <a:spcPct val="120000"/>
              </a:lnSpc>
              <a:spcBef>
                <a:spcPct val="30000"/>
              </a:spcBef>
              <a:buFontTx/>
              <a:buNone/>
              <a:defRPr/>
            </a:pPr>
            <a:r>
              <a:rPr lang="zh-CN" altLang="en-US" sz="2400" b="1" dirty="0" smtClean="0"/>
              <a:t>例如，将</a:t>
            </a:r>
            <a:r>
              <a:rPr lang="en-US" altLang="zh-CN" sz="2400" b="1" dirty="0" smtClean="0"/>
              <a:t>(135.6875)</a:t>
            </a:r>
            <a:r>
              <a:rPr lang="en-US" altLang="zh-CN" sz="2400" b="1" baseline="-25000" dirty="0" smtClean="0"/>
              <a:t>10</a:t>
            </a:r>
            <a:r>
              <a:rPr lang="zh-CN" altLang="en-US" sz="2400" b="1" dirty="0" smtClean="0"/>
              <a:t>转换为二进制数。</a:t>
            </a:r>
          </a:p>
          <a:p>
            <a:pPr>
              <a:lnSpc>
                <a:spcPct val="120000"/>
              </a:lnSpc>
              <a:spcBef>
                <a:spcPct val="30000"/>
              </a:spcBef>
              <a:buFontTx/>
              <a:buNone/>
              <a:defRPr/>
            </a:pPr>
            <a:r>
              <a:rPr lang="zh-CN" altLang="en-US" sz="2400" b="1" dirty="0" smtClean="0"/>
              <a:t>其中：</a:t>
            </a:r>
            <a:r>
              <a:rPr lang="en-US" altLang="zh-CN" sz="2400" b="1" dirty="0" smtClean="0"/>
              <a:t>(135)</a:t>
            </a:r>
            <a:r>
              <a:rPr lang="en-US" altLang="zh-CN" sz="2400" b="1" baseline="-25000" dirty="0" smtClean="0"/>
              <a:t>10</a:t>
            </a:r>
            <a:r>
              <a:rPr lang="zh-CN" altLang="en-US" sz="2400" b="1" dirty="0" smtClean="0"/>
              <a:t>＝</a:t>
            </a:r>
            <a:r>
              <a:rPr lang="en-US" altLang="zh-CN" sz="2400" b="1" dirty="0" smtClean="0"/>
              <a:t>(10000111)</a:t>
            </a:r>
            <a:r>
              <a:rPr lang="en-US" altLang="zh-CN" sz="2400" b="1" baseline="-25000" dirty="0" smtClean="0"/>
              <a:t>2</a:t>
            </a:r>
          </a:p>
          <a:p>
            <a:pPr>
              <a:lnSpc>
                <a:spcPct val="120000"/>
              </a:lnSpc>
              <a:spcBef>
                <a:spcPct val="30000"/>
              </a:spcBef>
              <a:buFontTx/>
              <a:buNone/>
              <a:defRPr/>
            </a:pPr>
            <a:r>
              <a:rPr lang="en-US" altLang="zh-CN" sz="2400" b="1" dirty="0" smtClean="0"/>
              <a:t>           (0.6875)</a:t>
            </a:r>
            <a:r>
              <a:rPr lang="en-US" altLang="zh-CN" sz="2400" b="1" baseline="-25000" dirty="0" smtClean="0"/>
              <a:t>10</a:t>
            </a:r>
            <a:r>
              <a:rPr lang="zh-CN" altLang="en-US" sz="2400" b="1" dirty="0" smtClean="0"/>
              <a:t>＝</a:t>
            </a:r>
            <a:r>
              <a:rPr lang="en-US" altLang="zh-CN" sz="2400" b="1" dirty="0" smtClean="0"/>
              <a:t>(0.1011)</a:t>
            </a:r>
            <a:r>
              <a:rPr lang="en-US" altLang="zh-CN" sz="2400" b="1" baseline="-25000" dirty="0" smtClean="0"/>
              <a:t>2</a:t>
            </a:r>
          </a:p>
          <a:p>
            <a:pPr>
              <a:lnSpc>
                <a:spcPct val="120000"/>
              </a:lnSpc>
              <a:spcBef>
                <a:spcPct val="30000"/>
              </a:spcBef>
              <a:buFontTx/>
              <a:buNone/>
              <a:defRPr/>
            </a:pPr>
            <a:r>
              <a:rPr lang="en-US" altLang="zh-CN" sz="2400" b="1" dirty="0" smtClean="0"/>
              <a:t>(135.6875)</a:t>
            </a:r>
            <a:r>
              <a:rPr lang="en-US" altLang="zh-CN" sz="2400" b="1" baseline="-25000" dirty="0" smtClean="0"/>
              <a:t>10</a:t>
            </a:r>
            <a:r>
              <a:rPr lang="zh-CN" altLang="en-US" sz="2400" b="1" dirty="0" smtClean="0"/>
              <a:t>＝</a:t>
            </a:r>
            <a:r>
              <a:rPr lang="en-US" altLang="zh-CN" sz="2400" b="1" dirty="0" smtClean="0"/>
              <a:t>(10000111.1011)</a:t>
            </a:r>
            <a:r>
              <a:rPr lang="en-US" altLang="zh-CN" sz="2400" b="1" baseline="-25000" dirty="0" smtClean="0"/>
              <a:t>2</a:t>
            </a:r>
            <a:r>
              <a:rPr lang="zh-CN" altLang="en-US" sz="2400" b="1" dirty="0" smtClean="0"/>
              <a:t>。</a:t>
            </a:r>
            <a:endParaRPr lang="zh-CN" altLang="en-US" sz="2400" b="1" u="sng" dirty="0">
              <a:latin typeface="宋体" pitchFamily="2"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519113" y="981075"/>
            <a:ext cx="8077200" cy="4968875"/>
          </a:xfrm>
          <a:prstGeom prst="rect">
            <a:avLst/>
          </a:prstGeom>
        </p:spPr>
        <p:style>
          <a:lnRef idx="1">
            <a:schemeClr val="accent2"/>
          </a:lnRef>
          <a:fillRef idx="3">
            <a:schemeClr val="accent2"/>
          </a:fillRef>
          <a:effectRef idx="2">
            <a:schemeClr val="accent2"/>
          </a:effectRef>
          <a:fontRef idx="minor">
            <a:schemeClr val="lt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10000"/>
              </a:lnSpc>
              <a:buFontTx/>
              <a:buNone/>
              <a:defRPr/>
            </a:pPr>
            <a:r>
              <a:rPr lang="en-US" altLang="zh-CN" sz="2400" dirty="0" smtClean="0">
                <a:latin typeface="宋体" pitchFamily="2" charset="-122"/>
              </a:rPr>
              <a:t>⑶</a:t>
            </a:r>
            <a:r>
              <a:rPr lang="zh-CN" altLang="en-US" sz="2400" dirty="0" smtClean="0">
                <a:latin typeface="宋体" pitchFamily="2" charset="-122"/>
              </a:rPr>
              <a:t>非十进制数之间的转换</a:t>
            </a:r>
          </a:p>
          <a:p>
            <a:pPr>
              <a:lnSpc>
                <a:spcPct val="110000"/>
              </a:lnSpc>
              <a:buFontTx/>
              <a:buNone/>
              <a:defRPr/>
            </a:pPr>
            <a:r>
              <a:rPr lang="zh-CN" altLang="en-US" sz="2400" dirty="0" smtClean="0">
                <a:latin typeface="宋体" pitchFamily="2" charset="-122"/>
              </a:rPr>
              <a:t>①二进制数转换成八进制数</a:t>
            </a:r>
          </a:p>
          <a:p>
            <a:pPr>
              <a:lnSpc>
                <a:spcPct val="110000"/>
              </a:lnSpc>
              <a:buFontTx/>
              <a:buNone/>
              <a:defRPr/>
            </a:pPr>
            <a:r>
              <a:rPr lang="en-US" altLang="zh-CN" sz="2400" dirty="0" smtClean="0">
                <a:latin typeface="宋体" pitchFamily="2" charset="-122"/>
              </a:rPr>
              <a:t>2</a:t>
            </a:r>
            <a:r>
              <a:rPr lang="en-US" altLang="zh-CN" sz="2400" baseline="30000" dirty="0" smtClean="0">
                <a:latin typeface="宋体" pitchFamily="2" charset="-122"/>
              </a:rPr>
              <a:t>3</a:t>
            </a:r>
            <a:r>
              <a:rPr lang="zh-CN" altLang="en-US" sz="2400" dirty="0" smtClean="0">
                <a:latin typeface="宋体" pitchFamily="2" charset="-122"/>
              </a:rPr>
              <a:t>＝</a:t>
            </a:r>
            <a:r>
              <a:rPr lang="en-US" altLang="zh-CN" sz="2400" dirty="0" smtClean="0">
                <a:latin typeface="宋体" pitchFamily="2" charset="-122"/>
              </a:rPr>
              <a:t>8</a:t>
            </a:r>
            <a:r>
              <a:rPr lang="zh-CN" altLang="en-US" sz="2400" dirty="0" smtClean="0">
                <a:latin typeface="宋体" pitchFamily="2" charset="-122"/>
              </a:rPr>
              <a:t>，八进制数的一位相当于</a:t>
            </a:r>
            <a:r>
              <a:rPr lang="en-US" altLang="zh-CN" sz="2400" dirty="0" smtClean="0">
                <a:latin typeface="宋体" pitchFamily="2" charset="-122"/>
              </a:rPr>
              <a:t>3</a:t>
            </a:r>
            <a:r>
              <a:rPr lang="zh-CN" altLang="en-US" sz="2400" dirty="0" smtClean="0">
                <a:latin typeface="宋体" pitchFamily="2" charset="-122"/>
              </a:rPr>
              <a:t>位二进制数。</a:t>
            </a:r>
          </a:p>
          <a:p>
            <a:pPr>
              <a:lnSpc>
                <a:spcPct val="110000"/>
              </a:lnSpc>
              <a:buFontTx/>
              <a:buNone/>
              <a:defRPr/>
            </a:pPr>
            <a:r>
              <a:rPr lang="zh-CN" altLang="en-US" sz="2400" dirty="0" smtClean="0">
                <a:latin typeface="宋体" pitchFamily="2" charset="-122"/>
              </a:rPr>
              <a:t>将二进制数转换成八进制数时，只需以小数点为界，分别向左、向右，每三位二进制数分为一组，不足三位时用</a:t>
            </a:r>
            <a:r>
              <a:rPr lang="en-US" altLang="zh-CN" sz="2400" dirty="0" smtClean="0">
                <a:latin typeface="宋体" pitchFamily="2" charset="-122"/>
              </a:rPr>
              <a:t>0</a:t>
            </a:r>
            <a:r>
              <a:rPr lang="zh-CN" altLang="en-US" sz="2400" dirty="0" smtClean="0">
                <a:latin typeface="宋体" pitchFamily="2" charset="-122"/>
              </a:rPr>
              <a:t>补足三位（整数在高位补零，小数在低位补零）。然后将每组分别用对应的一位八进制数替换。</a:t>
            </a:r>
          </a:p>
          <a:p>
            <a:pPr>
              <a:lnSpc>
                <a:spcPct val="110000"/>
              </a:lnSpc>
              <a:buFontTx/>
              <a:buNone/>
              <a:defRPr/>
            </a:pPr>
            <a:r>
              <a:rPr lang="zh-CN" altLang="en-US" sz="2400" dirty="0" smtClean="0">
                <a:latin typeface="宋体" pitchFamily="2" charset="-122"/>
              </a:rPr>
              <a:t>例如：</a:t>
            </a:r>
            <a:r>
              <a:rPr lang="en-US" altLang="zh-CN" sz="2400" dirty="0" smtClean="0">
                <a:latin typeface="宋体" pitchFamily="2" charset="-122"/>
              </a:rPr>
              <a:t>(11010101.0100101)</a:t>
            </a:r>
            <a:r>
              <a:rPr lang="en-US" altLang="zh-CN" sz="2400" baseline="-25000" dirty="0" smtClean="0">
                <a:latin typeface="宋体" pitchFamily="2" charset="-122"/>
              </a:rPr>
              <a:t>2</a:t>
            </a:r>
            <a:r>
              <a:rPr lang="zh-CN" altLang="en-US" sz="2400" dirty="0" smtClean="0">
                <a:latin typeface="宋体" pitchFamily="2" charset="-122"/>
              </a:rPr>
              <a:t>转换成八进制数</a:t>
            </a:r>
          </a:p>
          <a:p>
            <a:pPr>
              <a:lnSpc>
                <a:spcPct val="60000"/>
              </a:lnSpc>
              <a:spcBef>
                <a:spcPct val="10000"/>
              </a:spcBef>
              <a:buFontTx/>
              <a:buNone/>
              <a:defRPr/>
            </a:pPr>
            <a:r>
              <a:rPr lang="zh-CN" altLang="en-US" sz="2400" dirty="0" smtClean="0">
                <a:latin typeface="宋体" pitchFamily="2" charset="-122"/>
              </a:rPr>
              <a:t>      </a:t>
            </a:r>
            <a:r>
              <a:rPr lang="en-US" altLang="zh-CN" sz="2400" dirty="0" smtClean="0">
                <a:latin typeface="宋体" pitchFamily="2" charset="-122"/>
              </a:rPr>
              <a:t>(011  010  101 . 010  010  100 )</a:t>
            </a:r>
            <a:r>
              <a:rPr lang="en-US" altLang="zh-CN" sz="2400" baseline="-25000" dirty="0" smtClean="0">
                <a:latin typeface="宋体" pitchFamily="2" charset="-122"/>
              </a:rPr>
              <a:t>2</a:t>
            </a:r>
          </a:p>
          <a:p>
            <a:pPr>
              <a:lnSpc>
                <a:spcPct val="60000"/>
              </a:lnSpc>
              <a:spcBef>
                <a:spcPct val="10000"/>
              </a:spcBef>
              <a:buFontTx/>
              <a:buNone/>
              <a:defRPr/>
            </a:pPr>
            <a:r>
              <a:rPr lang="en-US" altLang="zh-CN" sz="2400" dirty="0" smtClean="0">
                <a:latin typeface="宋体" pitchFamily="2" charset="-122"/>
              </a:rPr>
              <a:t>       ── ── ──  ── ── ──</a:t>
            </a:r>
          </a:p>
          <a:p>
            <a:pPr>
              <a:lnSpc>
                <a:spcPct val="60000"/>
              </a:lnSpc>
              <a:spcBef>
                <a:spcPct val="10000"/>
              </a:spcBef>
              <a:buFontTx/>
              <a:buNone/>
              <a:defRPr/>
            </a:pPr>
            <a:r>
              <a:rPr lang="en-US" altLang="zh-CN" sz="2400" dirty="0" smtClean="0">
                <a:latin typeface="宋体" pitchFamily="2" charset="-122"/>
              </a:rPr>
              <a:t>      (   3    2    5  .  2    2    4  )</a:t>
            </a:r>
            <a:r>
              <a:rPr lang="en-US" altLang="zh-CN" sz="2400" baseline="-25000" dirty="0" smtClean="0">
                <a:latin typeface="宋体" pitchFamily="2" charset="-122"/>
              </a:rPr>
              <a:t>8</a:t>
            </a:r>
          </a:p>
          <a:p>
            <a:pPr>
              <a:lnSpc>
                <a:spcPct val="110000"/>
              </a:lnSpc>
              <a:buFontTx/>
              <a:buNone/>
              <a:defRPr/>
            </a:pPr>
            <a:r>
              <a:rPr lang="zh-CN" altLang="en-US" sz="2400" dirty="0" smtClean="0">
                <a:latin typeface="宋体" pitchFamily="2" charset="-122"/>
              </a:rPr>
              <a:t>即：</a:t>
            </a:r>
            <a:r>
              <a:rPr lang="en-US" altLang="zh-CN" sz="2400" dirty="0" smtClean="0">
                <a:latin typeface="宋体" pitchFamily="2" charset="-122"/>
              </a:rPr>
              <a:t>(11010101.0100101)</a:t>
            </a:r>
            <a:r>
              <a:rPr lang="en-US" altLang="zh-CN" sz="2400" baseline="-25000" dirty="0" smtClean="0">
                <a:latin typeface="宋体" pitchFamily="2" charset="-122"/>
              </a:rPr>
              <a:t>2</a:t>
            </a:r>
            <a:r>
              <a:rPr lang="zh-CN" altLang="en-US" sz="2400" dirty="0" smtClean="0">
                <a:latin typeface="宋体" pitchFamily="2" charset="-122"/>
              </a:rPr>
              <a:t>＝</a:t>
            </a:r>
            <a:r>
              <a:rPr lang="en-US" altLang="zh-CN" sz="2400" dirty="0" smtClean="0">
                <a:latin typeface="宋体" pitchFamily="2" charset="-122"/>
              </a:rPr>
              <a:t>(325.224)</a:t>
            </a:r>
            <a:r>
              <a:rPr lang="en-US" altLang="zh-CN" sz="2400" baseline="-25000" dirty="0" smtClean="0">
                <a:latin typeface="宋体" pitchFamily="2" charset="-122"/>
              </a:rPr>
              <a:t>8</a:t>
            </a:r>
            <a:endParaRPr lang="en-US" altLang="zh-CN" sz="2400" dirty="0">
              <a:latin typeface="宋体" pitchFamily="2"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457200" y="1340826"/>
            <a:ext cx="8229600" cy="4156075"/>
          </a:xfrm>
          <a:prstGeom prst="rect">
            <a:avLst/>
          </a:prstGeom>
        </p:spPr>
        <p:style>
          <a:lnRef idx="0">
            <a:schemeClr val="accent5"/>
          </a:lnRef>
          <a:fillRef idx="3">
            <a:schemeClr val="accent5"/>
          </a:fillRef>
          <a:effectRef idx="3">
            <a:schemeClr val="accent5"/>
          </a:effectRef>
          <a:fontRef idx="minor">
            <a:schemeClr val="lt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30000"/>
              </a:lnSpc>
              <a:spcBef>
                <a:spcPct val="40000"/>
              </a:spcBef>
              <a:buFontTx/>
              <a:buNone/>
              <a:defRPr/>
            </a:pPr>
            <a:r>
              <a:rPr lang="en-US" altLang="zh-CN" sz="2400" dirty="0" smtClean="0"/>
              <a:t>②</a:t>
            </a:r>
            <a:r>
              <a:rPr lang="zh-CN" altLang="en-US" sz="2400" dirty="0" smtClean="0"/>
              <a:t>八进制数转换成二进制数</a:t>
            </a:r>
          </a:p>
          <a:p>
            <a:pPr>
              <a:lnSpc>
                <a:spcPct val="130000"/>
              </a:lnSpc>
              <a:spcBef>
                <a:spcPct val="40000"/>
              </a:spcBef>
              <a:buFontTx/>
              <a:buNone/>
              <a:defRPr/>
            </a:pPr>
            <a:r>
              <a:rPr lang="zh-CN" altLang="en-US" sz="2400" dirty="0" smtClean="0"/>
              <a:t>八进制数的一位数相当于</a:t>
            </a:r>
            <a:r>
              <a:rPr lang="en-US" altLang="zh-CN" sz="2400" dirty="0" smtClean="0"/>
              <a:t>3</a:t>
            </a:r>
            <a:r>
              <a:rPr lang="zh-CN" altLang="en-US" sz="2400" dirty="0" smtClean="0"/>
              <a:t>位二进制数，只要将每位八进制数用相应的三位二进制数替换，即可完成转换。</a:t>
            </a:r>
          </a:p>
          <a:p>
            <a:pPr>
              <a:lnSpc>
                <a:spcPct val="130000"/>
              </a:lnSpc>
              <a:spcBef>
                <a:spcPct val="40000"/>
              </a:spcBef>
              <a:buFontTx/>
              <a:buNone/>
              <a:defRPr/>
            </a:pPr>
            <a:r>
              <a:rPr lang="zh-CN" altLang="en-US" sz="2400" dirty="0" smtClean="0"/>
              <a:t>例如：八进制数</a:t>
            </a:r>
            <a:r>
              <a:rPr lang="en-US" altLang="zh-CN" sz="2400" dirty="0" smtClean="0"/>
              <a:t>(652.307)</a:t>
            </a:r>
            <a:r>
              <a:rPr lang="en-US" altLang="zh-CN" sz="2400" baseline="-25000" dirty="0" smtClean="0"/>
              <a:t>8</a:t>
            </a:r>
            <a:r>
              <a:rPr lang="zh-CN" altLang="en-US" sz="2400" dirty="0" smtClean="0"/>
              <a:t>转换成二进制数</a:t>
            </a:r>
          </a:p>
          <a:p>
            <a:pPr>
              <a:lnSpc>
                <a:spcPct val="80000"/>
              </a:lnSpc>
              <a:spcBef>
                <a:spcPct val="15000"/>
              </a:spcBef>
              <a:buFontTx/>
              <a:buNone/>
              <a:defRPr/>
            </a:pPr>
            <a:r>
              <a:rPr lang="zh-CN" altLang="en-US" sz="2400" dirty="0" smtClean="0"/>
              <a:t>            </a:t>
            </a:r>
            <a:r>
              <a:rPr lang="en-US" altLang="zh-CN" sz="2400" dirty="0" smtClean="0"/>
              <a:t>(  6       5      2  .     3      0      7   )</a:t>
            </a:r>
            <a:r>
              <a:rPr lang="en-US" altLang="zh-CN" sz="2400" baseline="-25000" dirty="0" smtClean="0"/>
              <a:t>8</a:t>
            </a:r>
          </a:p>
          <a:p>
            <a:pPr>
              <a:lnSpc>
                <a:spcPct val="80000"/>
              </a:lnSpc>
              <a:spcBef>
                <a:spcPct val="15000"/>
              </a:spcBef>
              <a:buFontTx/>
              <a:buNone/>
              <a:defRPr/>
            </a:pPr>
            <a:r>
              <a:rPr lang="en-US" altLang="zh-CN" sz="2400" dirty="0" smtClean="0"/>
              <a:t>             ── ── ──   ── ── ──</a:t>
            </a:r>
          </a:p>
          <a:p>
            <a:pPr>
              <a:lnSpc>
                <a:spcPct val="80000"/>
              </a:lnSpc>
              <a:spcBef>
                <a:spcPct val="15000"/>
              </a:spcBef>
              <a:buFontTx/>
              <a:buNone/>
              <a:defRPr/>
            </a:pPr>
            <a:r>
              <a:rPr lang="en-US" altLang="zh-CN" sz="2400" dirty="0" smtClean="0"/>
              <a:t>            ( 110  101  010 .  011  000  111  )</a:t>
            </a:r>
            <a:r>
              <a:rPr lang="en-US" altLang="zh-CN" sz="2400" baseline="-25000" dirty="0" smtClean="0"/>
              <a:t>2</a:t>
            </a:r>
          </a:p>
          <a:p>
            <a:pPr>
              <a:lnSpc>
                <a:spcPct val="120000"/>
              </a:lnSpc>
              <a:spcBef>
                <a:spcPct val="30000"/>
              </a:spcBef>
              <a:buFontTx/>
              <a:buNone/>
              <a:defRPr/>
            </a:pPr>
            <a:r>
              <a:rPr lang="zh-CN" altLang="en-US" sz="2400" dirty="0" smtClean="0"/>
              <a:t>即：</a:t>
            </a:r>
            <a:r>
              <a:rPr lang="en-US" altLang="zh-CN" sz="2400" dirty="0" smtClean="0"/>
              <a:t>(652.307)</a:t>
            </a:r>
            <a:r>
              <a:rPr lang="en-US" altLang="zh-CN" sz="2400" baseline="-25000" dirty="0" smtClean="0"/>
              <a:t>8</a:t>
            </a:r>
            <a:r>
              <a:rPr lang="zh-CN" altLang="en-US" sz="2400" dirty="0" smtClean="0"/>
              <a:t>＝</a:t>
            </a:r>
            <a:r>
              <a:rPr lang="en-US" altLang="zh-CN" sz="2400" dirty="0" smtClean="0"/>
              <a:t>(110101010.011000111)</a:t>
            </a:r>
            <a:r>
              <a:rPr lang="en-US" altLang="zh-CN" sz="2400" baseline="-25000" dirty="0" smtClean="0"/>
              <a:t>2</a:t>
            </a:r>
            <a:endParaRPr lang="en-US" altLang="zh-CN" sz="2400" baseline="-250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512622" y="1124808"/>
            <a:ext cx="8215313" cy="4851400"/>
          </a:xfrm>
          <a:prstGeom prst="rect">
            <a:avLst/>
          </a:prstGeom>
        </p:spPr>
        <p:style>
          <a:lnRef idx="2">
            <a:schemeClr val="accent1">
              <a:shade val="50000"/>
            </a:schemeClr>
          </a:lnRef>
          <a:fillRef idx="1002">
            <a:schemeClr val="dk2"/>
          </a:fillRef>
          <a:effectRef idx="0">
            <a:schemeClr val="accent1"/>
          </a:effectRef>
          <a:fontRef idx="minor">
            <a:schemeClr val="lt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20000"/>
              </a:lnSpc>
              <a:spcBef>
                <a:spcPct val="30000"/>
              </a:spcBef>
              <a:buFontTx/>
              <a:buNone/>
              <a:defRPr/>
            </a:pPr>
            <a:r>
              <a:rPr lang="en-US" altLang="zh-CN" sz="2400" dirty="0" smtClean="0">
                <a:latin typeface="宋体" pitchFamily="2" charset="-122"/>
              </a:rPr>
              <a:t>③</a:t>
            </a:r>
            <a:r>
              <a:rPr lang="zh-CN" altLang="en-US" sz="2400" dirty="0" smtClean="0">
                <a:latin typeface="宋体" pitchFamily="2" charset="-122"/>
              </a:rPr>
              <a:t>二进制数与十六进制数之间的转换</a:t>
            </a:r>
          </a:p>
          <a:p>
            <a:pPr>
              <a:lnSpc>
                <a:spcPct val="120000"/>
              </a:lnSpc>
              <a:spcBef>
                <a:spcPct val="30000"/>
              </a:spcBef>
              <a:buFontTx/>
              <a:buNone/>
              <a:defRPr/>
            </a:pPr>
            <a:r>
              <a:rPr lang="en-US" altLang="zh-CN" sz="2400" dirty="0" smtClean="0">
                <a:latin typeface="宋体" pitchFamily="2" charset="-122"/>
              </a:rPr>
              <a:t>2</a:t>
            </a:r>
            <a:r>
              <a:rPr lang="en-US" altLang="zh-CN" sz="2400" baseline="30000" dirty="0" smtClean="0">
                <a:latin typeface="宋体" pitchFamily="2" charset="-122"/>
              </a:rPr>
              <a:t>4</a:t>
            </a:r>
            <a:r>
              <a:rPr lang="zh-CN" altLang="en-US" sz="2400" dirty="0" smtClean="0">
                <a:latin typeface="宋体" pitchFamily="2" charset="-122"/>
              </a:rPr>
              <a:t>＝</a:t>
            </a:r>
            <a:r>
              <a:rPr lang="en-US" altLang="zh-CN" sz="2400" dirty="0" smtClean="0">
                <a:latin typeface="宋体" pitchFamily="2" charset="-122"/>
              </a:rPr>
              <a:t>16</a:t>
            </a:r>
            <a:r>
              <a:rPr lang="zh-CN" altLang="en-US" sz="2400" dirty="0" smtClean="0">
                <a:latin typeface="宋体" pitchFamily="2" charset="-122"/>
              </a:rPr>
              <a:t>，一位十六进制数相当于四位二进制数。</a:t>
            </a:r>
          </a:p>
          <a:p>
            <a:pPr>
              <a:lnSpc>
                <a:spcPct val="120000"/>
              </a:lnSpc>
              <a:spcBef>
                <a:spcPct val="30000"/>
              </a:spcBef>
              <a:buFontTx/>
              <a:buNone/>
              <a:defRPr/>
            </a:pPr>
            <a:r>
              <a:rPr lang="zh-CN" altLang="en-US" sz="2400" dirty="0" smtClean="0">
                <a:latin typeface="宋体" pitchFamily="2" charset="-122"/>
              </a:rPr>
              <a:t>二进制数转换成十六进制数，只需以小数点为界，分别向左、向右，每四位二进制数分为一组，不足四位时用</a:t>
            </a:r>
            <a:r>
              <a:rPr lang="en-US" altLang="zh-CN" sz="2400" dirty="0" smtClean="0">
                <a:latin typeface="宋体" pitchFamily="2" charset="-122"/>
              </a:rPr>
              <a:t>0</a:t>
            </a:r>
            <a:r>
              <a:rPr lang="zh-CN" altLang="en-US" sz="2400" dirty="0" smtClean="0">
                <a:latin typeface="宋体" pitchFamily="2" charset="-122"/>
              </a:rPr>
              <a:t>补足四位（整数在高位补零，小数在低位补零）。然后将每组分别用对应的一位十六进制数替换。</a:t>
            </a:r>
          </a:p>
          <a:p>
            <a:pPr>
              <a:lnSpc>
                <a:spcPct val="120000"/>
              </a:lnSpc>
              <a:spcBef>
                <a:spcPct val="30000"/>
              </a:spcBef>
              <a:buFontTx/>
              <a:buNone/>
              <a:defRPr/>
            </a:pPr>
            <a:r>
              <a:rPr lang="zh-CN" altLang="en-US" sz="2400" dirty="0" smtClean="0">
                <a:latin typeface="宋体" pitchFamily="2" charset="-122"/>
              </a:rPr>
              <a:t>例如：</a:t>
            </a:r>
            <a:r>
              <a:rPr lang="en-US" altLang="zh-CN" sz="2400" dirty="0" smtClean="0">
                <a:latin typeface="宋体" pitchFamily="2" charset="-122"/>
              </a:rPr>
              <a:t>(1011010101.0111101)</a:t>
            </a:r>
            <a:r>
              <a:rPr lang="en-US" altLang="zh-CN" sz="2400" baseline="-25000" dirty="0" smtClean="0">
                <a:latin typeface="宋体" pitchFamily="2" charset="-122"/>
              </a:rPr>
              <a:t>2</a:t>
            </a:r>
            <a:r>
              <a:rPr lang="zh-CN" altLang="en-US" sz="2400" dirty="0" smtClean="0">
                <a:latin typeface="宋体" pitchFamily="2" charset="-122"/>
              </a:rPr>
              <a:t>转换成十六进制数</a:t>
            </a:r>
          </a:p>
          <a:p>
            <a:pPr>
              <a:lnSpc>
                <a:spcPct val="60000"/>
              </a:lnSpc>
              <a:spcBef>
                <a:spcPct val="15000"/>
              </a:spcBef>
              <a:buFontTx/>
              <a:buNone/>
              <a:defRPr/>
            </a:pPr>
            <a:r>
              <a:rPr lang="zh-CN" altLang="en-US" sz="2400" dirty="0" smtClean="0">
                <a:latin typeface="宋体" pitchFamily="2" charset="-122"/>
              </a:rPr>
              <a:t>            </a:t>
            </a:r>
            <a:r>
              <a:rPr lang="en-US" altLang="zh-CN" sz="2400" dirty="0" smtClean="0">
                <a:latin typeface="宋体" pitchFamily="2" charset="-122"/>
              </a:rPr>
              <a:t>( 0010 1101 0101 . 0111 1010 )</a:t>
            </a:r>
            <a:r>
              <a:rPr lang="en-US" altLang="zh-CN" sz="2400" baseline="-25000" dirty="0" smtClean="0">
                <a:latin typeface="宋体" pitchFamily="2" charset="-122"/>
              </a:rPr>
              <a:t>2</a:t>
            </a:r>
          </a:p>
          <a:p>
            <a:pPr>
              <a:lnSpc>
                <a:spcPct val="60000"/>
              </a:lnSpc>
              <a:spcBef>
                <a:spcPct val="15000"/>
              </a:spcBef>
              <a:buFontTx/>
              <a:buNone/>
              <a:defRPr/>
            </a:pPr>
            <a:r>
              <a:rPr lang="en-US" altLang="zh-CN" sz="2400" dirty="0" smtClean="0">
                <a:latin typeface="宋体" pitchFamily="2" charset="-122"/>
              </a:rPr>
              <a:t>              ── ── ──   ── ── </a:t>
            </a:r>
          </a:p>
          <a:p>
            <a:pPr>
              <a:lnSpc>
                <a:spcPct val="60000"/>
              </a:lnSpc>
              <a:spcBef>
                <a:spcPct val="15000"/>
              </a:spcBef>
              <a:buFontTx/>
              <a:buNone/>
              <a:defRPr/>
            </a:pPr>
            <a:r>
              <a:rPr lang="en-US" altLang="zh-CN" sz="2400" dirty="0" smtClean="0">
                <a:latin typeface="宋体" pitchFamily="2" charset="-122"/>
              </a:rPr>
              <a:t>            (   2    D    5  .   7    A  )</a:t>
            </a:r>
            <a:r>
              <a:rPr lang="en-US" altLang="zh-CN" sz="2400" baseline="-25000" dirty="0" smtClean="0">
                <a:latin typeface="宋体" pitchFamily="2" charset="-122"/>
              </a:rPr>
              <a:t>16</a:t>
            </a:r>
          </a:p>
          <a:p>
            <a:pPr>
              <a:lnSpc>
                <a:spcPct val="120000"/>
              </a:lnSpc>
              <a:spcBef>
                <a:spcPct val="30000"/>
              </a:spcBef>
              <a:buFontTx/>
              <a:buNone/>
              <a:defRPr/>
            </a:pPr>
            <a:r>
              <a:rPr lang="zh-CN" altLang="en-US" sz="2400" dirty="0" smtClean="0">
                <a:latin typeface="宋体" pitchFamily="2" charset="-122"/>
              </a:rPr>
              <a:t>即：</a:t>
            </a:r>
            <a:r>
              <a:rPr lang="en-US" altLang="zh-CN" sz="2400" dirty="0" smtClean="0">
                <a:latin typeface="宋体" pitchFamily="2" charset="-122"/>
              </a:rPr>
              <a:t>(1011010101.0111101)</a:t>
            </a:r>
            <a:r>
              <a:rPr lang="en-US" altLang="zh-CN" sz="2400" baseline="-25000" dirty="0" smtClean="0">
                <a:latin typeface="宋体" pitchFamily="2" charset="-122"/>
              </a:rPr>
              <a:t>2</a:t>
            </a:r>
            <a:r>
              <a:rPr lang="zh-CN" altLang="en-US" sz="2400" dirty="0" smtClean="0">
                <a:latin typeface="宋体" pitchFamily="2" charset="-122"/>
              </a:rPr>
              <a:t>＝</a:t>
            </a:r>
            <a:r>
              <a:rPr lang="en-US" altLang="zh-CN" sz="2400" dirty="0" smtClean="0">
                <a:latin typeface="宋体" pitchFamily="2" charset="-122"/>
              </a:rPr>
              <a:t>(2D5.7A)</a:t>
            </a:r>
            <a:r>
              <a:rPr lang="en-US" altLang="zh-CN" sz="2400" baseline="-25000" dirty="0" smtClean="0">
                <a:latin typeface="宋体" pitchFamily="2" charset="-122"/>
              </a:rPr>
              <a:t>16</a:t>
            </a:r>
            <a:endParaRPr lang="en-US" altLang="zh-CN" sz="2400" baseline="-25000" dirty="0">
              <a:latin typeface="宋体" pitchFamily="2"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457200" y="1600200"/>
            <a:ext cx="8229600" cy="4525963"/>
          </a:xfrm>
          <a:prstGeom prst="rect">
            <a:avLst/>
          </a:prstGeom>
        </p:spPr>
        <p:style>
          <a:lnRef idx="1">
            <a:schemeClr val="accent6"/>
          </a:lnRef>
          <a:fillRef idx="3">
            <a:schemeClr val="accent6"/>
          </a:fillRef>
          <a:effectRef idx="2">
            <a:schemeClr val="accent6"/>
          </a:effectRef>
          <a:fontRef idx="minor">
            <a:schemeClr val="lt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30000"/>
              </a:lnSpc>
              <a:spcBef>
                <a:spcPct val="50000"/>
              </a:spcBef>
              <a:buFontTx/>
              <a:buNone/>
              <a:defRPr/>
            </a:pPr>
            <a:r>
              <a:rPr lang="zh-CN" altLang="en-US" sz="2400" dirty="0" smtClean="0">
                <a:latin typeface="宋体" pitchFamily="2" charset="-122"/>
              </a:rPr>
              <a:t>十六进制数转换成二进制数，将每位十六进制数用相应的四位二进制数替换即可。</a:t>
            </a:r>
          </a:p>
          <a:p>
            <a:pPr>
              <a:lnSpc>
                <a:spcPct val="130000"/>
              </a:lnSpc>
              <a:spcBef>
                <a:spcPct val="50000"/>
              </a:spcBef>
              <a:buFontTx/>
              <a:buNone/>
              <a:defRPr/>
            </a:pPr>
            <a:r>
              <a:rPr lang="zh-CN" altLang="en-US" sz="2400" dirty="0" smtClean="0">
                <a:latin typeface="宋体" pitchFamily="2" charset="-122"/>
              </a:rPr>
              <a:t>例如：十六进制数</a:t>
            </a:r>
            <a:r>
              <a:rPr lang="en-US" altLang="zh-CN" sz="2400" dirty="0" smtClean="0">
                <a:latin typeface="宋体" pitchFamily="2" charset="-122"/>
              </a:rPr>
              <a:t>(1C5.1B)</a:t>
            </a:r>
            <a:r>
              <a:rPr lang="en-US" altLang="zh-CN" sz="2400" baseline="-25000" dirty="0" smtClean="0">
                <a:latin typeface="宋体" pitchFamily="2" charset="-122"/>
              </a:rPr>
              <a:t>16</a:t>
            </a:r>
            <a:r>
              <a:rPr lang="zh-CN" altLang="en-US" sz="2400" dirty="0" smtClean="0">
                <a:latin typeface="宋体" pitchFamily="2" charset="-122"/>
              </a:rPr>
              <a:t>转换成二进制数</a:t>
            </a:r>
          </a:p>
          <a:p>
            <a:pPr>
              <a:lnSpc>
                <a:spcPct val="130000"/>
              </a:lnSpc>
              <a:spcBef>
                <a:spcPct val="50000"/>
              </a:spcBef>
              <a:buFontTx/>
              <a:buNone/>
              <a:defRPr/>
            </a:pPr>
            <a:r>
              <a:rPr lang="zh-CN" altLang="en-US" sz="2400" dirty="0" smtClean="0">
                <a:latin typeface="宋体" pitchFamily="2" charset="-122"/>
              </a:rPr>
              <a:t>      </a:t>
            </a:r>
            <a:r>
              <a:rPr lang="en-US" altLang="zh-CN" sz="2400" dirty="0" smtClean="0">
                <a:latin typeface="宋体" pitchFamily="2" charset="-122"/>
              </a:rPr>
              <a:t>(   1    C    5  .   1    B  )</a:t>
            </a:r>
            <a:r>
              <a:rPr lang="en-US" altLang="zh-CN" sz="2400" baseline="-25000" dirty="0" smtClean="0">
                <a:latin typeface="宋体" pitchFamily="2" charset="-122"/>
              </a:rPr>
              <a:t>16</a:t>
            </a:r>
          </a:p>
          <a:p>
            <a:pPr>
              <a:lnSpc>
                <a:spcPct val="130000"/>
              </a:lnSpc>
              <a:spcBef>
                <a:spcPct val="50000"/>
              </a:spcBef>
              <a:buFontTx/>
              <a:buNone/>
              <a:defRPr/>
            </a:pPr>
            <a:r>
              <a:rPr lang="en-US" altLang="zh-CN" sz="2400" dirty="0" smtClean="0">
                <a:latin typeface="宋体" pitchFamily="2" charset="-122"/>
              </a:rPr>
              <a:t>         ── ── ──   ── ── </a:t>
            </a:r>
          </a:p>
          <a:p>
            <a:pPr>
              <a:lnSpc>
                <a:spcPct val="130000"/>
              </a:lnSpc>
              <a:spcBef>
                <a:spcPct val="50000"/>
              </a:spcBef>
              <a:buFontTx/>
              <a:buNone/>
              <a:defRPr/>
            </a:pPr>
            <a:r>
              <a:rPr lang="en-US" altLang="zh-CN" sz="2400" dirty="0" smtClean="0">
                <a:latin typeface="宋体" pitchFamily="2" charset="-122"/>
              </a:rPr>
              <a:t>       ( 0001 1100 0101 . 0001 1011 )</a:t>
            </a:r>
            <a:r>
              <a:rPr lang="en-US" altLang="zh-CN" sz="2400" baseline="-25000" dirty="0" smtClean="0">
                <a:latin typeface="宋体" pitchFamily="2" charset="-122"/>
              </a:rPr>
              <a:t>2</a:t>
            </a:r>
          </a:p>
          <a:p>
            <a:pPr>
              <a:lnSpc>
                <a:spcPct val="130000"/>
              </a:lnSpc>
              <a:spcBef>
                <a:spcPct val="50000"/>
              </a:spcBef>
              <a:buFontTx/>
              <a:buNone/>
              <a:defRPr/>
            </a:pPr>
            <a:r>
              <a:rPr lang="zh-CN" altLang="en-US" sz="2400" dirty="0" smtClean="0">
                <a:latin typeface="宋体" pitchFamily="2" charset="-122"/>
              </a:rPr>
              <a:t>即：</a:t>
            </a:r>
            <a:r>
              <a:rPr lang="en-US" altLang="zh-CN" sz="2400" dirty="0" smtClean="0">
                <a:latin typeface="宋体" pitchFamily="2" charset="-122"/>
              </a:rPr>
              <a:t>(1C5.1B)</a:t>
            </a:r>
            <a:r>
              <a:rPr lang="en-US" altLang="zh-CN" sz="2400" baseline="-25000" dirty="0" smtClean="0">
                <a:latin typeface="宋体" pitchFamily="2" charset="-122"/>
              </a:rPr>
              <a:t>16</a:t>
            </a:r>
            <a:r>
              <a:rPr lang="zh-CN" altLang="en-US" sz="2400" dirty="0" smtClean="0">
                <a:latin typeface="宋体" pitchFamily="2" charset="-122"/>
              </a:rPr>
              <a:t>＝</a:t>
            </a:r>
            <a:r>
              <a:rPr lang="en-US" altLang="zh-CN" sz="2400" dirty="0" smtClean="0">
                <a:latin typeface="宋体" pitchFamily="2" charset="-122"/>
              </a:rPr>
              <a:t>(111000101.00011011)</a:t>
            </a:r>
            <a:r>
              <a:rPr lang="en-US" altLang="zh-CN" sz="2400" baseline="-25000" dirty="0" smtClean="0">
                <a:latin typeface="宋体" pitchFamily="2" charset="-122"/>
              </a:rPr>
              <a:t>2</a:t>
            </a:r>
            <a:endParaRPr lang="en-US" altLang="zh-CN" sz="2400" baseline="-25000" dirty="0">
              <a:latin typeface="宋体" pitchFamily="2"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1"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2" name="圆角矩形 6"/>
          <p:cNvSpPr>
            <a:spLocks noChangeArrowheads="1"/>
          </p:cNvSpPr>
          <p:nvPr/>
        </p:nvSpPr>
        <p:spPr bwMode="auto">
          <a:xfrm>
            <a:off x="1331913" y="693738"/>
            <a:ext cx="6300787" cy="647700"/>
          </a:xfrm>
          <a:prstGeom prst="roundRect">
            <a:avLst>
              <a:gd name="adj" fmla="val 16667"/>
            </a:avLst>
          </a:prstGeom>
          <a:solidFill>
            <a:srgbClr val="CCFFCC"/>
          </a:solidFill>
          <a:ln w="25400">
            <a:solidFill>
              <a:srgbClr val="FFC000">
                <a:alpha val="1176"/>
              </a:srgbClr>
            </a:solidFill>
            <a:bevel/>
            <a:headEnd/>
            <a:tailEnd/>
          </a:ln>
        </p:spPr>
        <p:txBody>
          <a:bodyPr anchor="ctr"/>
          <a:lstStyle/>
          <a:p>
            <a:pPr algn="ctr"/>
            <a:endParaRPr lang="zh-CN" altLang="zh-CN">
              <a:solidFill>
                <a:srgbClr val="FFFFFF"/>
              </a:solidFill>
            </a:endParaRPr>
          </a:p>
        </p:txBody>
      </p:sp>
      <p:sp>
        <p:nvSpPr>
          <p:cNvPr id="58373" name="矩形 7"/>
          <p:cNvSpPr>
            <a:spLocks noChangeArrowheads="1"/>
          </p:cNvSpPr>
          <p:nvPr/>
        </p:nvSpPr>
        <p:spPr bwMode="auto">
          <a:xfrm>
            <a:off x="2916238" y="765175"/>
            <a:ext cx="31686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00B0F0"/>
                </a:solidFill>
                <a:latin typeface="微软雅黑" pitchFamily="34" charset="-122"/>
                <a:ea typeface="微软雅黑" pitchFamily="34" charset="-122"/>
                <a:sym typeface="微软雅黑" pitchFamily="34" charset="-122"/>
              </a:rPr>
              <a:t>3.</a:t>
            </a:r>
            <a:r>
              <a:rPr lang="zh-CN" altLang="en-US" sz="2400" b="1">
                <a:solidFill>
                  <a:srgbClr val="00B0F0"/>
                </a:solidFill>
                <a:latin typeface="微软雅黑" pitchFamily="34" charset="-122"/>
                <a:ea typeface="微软雅黑" pitchFamily="34" charset="-122"/>
                <a:sym typeface="微软雅黑" pitchFamily="34" charset="-122"/>
              </a:rPr>
              <a:t> </a:t>
            </a:r>
            <a:r>
              <a:rPr lang="zh-CN" altLang="zh-CN" sz="2400" b="1">
                <a:solidFill>
                  <a:srgbClr val="00B0F0"/>
                </a:solidFill>
                <a:latin typeface="微软雅黑" pitchFamily="34" charset="-122"/>
                <a:ea typeface="微软雅黑" pitchFamily="34" charset="-122"/>
              </a:rPr>
              <a:t>计算机的信息表示</a:t>
            </a:r>
            <a:endParaRPr lang="zh-CN" altLang="en-US" sz="2400" b="1">
              <a:solidFill>
                <a:srgbClr val="00B0F0"/>
              </a:solidFill>
              <a:latin typeface="微软雅黑" pitchFamily="34" charset="-122"/>
              <a:ea typeface="微软雅黑" pitchFamily="34" charset="-122"/>
              <a:sym typeface="微软雅黑" pitchFamily="34" charset="-122"/>
            </a:endParaRPr>
          </a:p>
        </p:txBody>
      </p:sp>
      <p:sp>
        <p:nvSpPr>
          <p:cNvPr id="58374" name="Rectangle 5"/>
          <p:cNvSpPr>
            <a:spLocks noChangeArrowheads="1"/>
          </p:cNvSpPr>
          <p:nvPr/>
        </p:nvSpPr>
        <p:spPr bwMode="auto">
          <a:xfrm>
            <a:off x="487363" y="1412875"/>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rgbClr val="0000FF"/>
              </a:buClr>
              <a:buFont typeface="Wingdings" pitchFamily="2" charset="2"/>
              <a:buChar char="ü"/>
            </a:pPr>
            <a:r>
              <a:rPr lang="zh-CN" altLang="zh-CN" sz="2400"/>
              <a:t>数据信息的表示与存储</a:t>
            </a:r>
            <a:endParaRPr lang="zh-CN" altLang="en-US" sz="2400" b="1">
              <a:solidFill>
                <a:srgbClr val="000000"/>
              </a:solidFill>
              <a:latin typeface="仿宋" pitchFamily="49" charset="-122"/>
              <a:ea typeface="仿宋" pitchFamily="49" charset="-122"/>
              <a:sym typeface="仿宋" pitchFamily="49" charset="-122"/>
            </a:endParaRPr>
          </a:p>
        </p:txBody>
      </p:sp>
      <p:sp>
        <p:nvSpPr>
          <p:cNvPr id="9" name="Rectangle 3"/>
          <p:cNvSpPr txBox="1">
            <a:spLocks noChangeArrowheads="1"/>
          </p:cNvSpPr>
          <p:nvPr/>
        </p:nvSpPr>
        <p:spPr>
          <a:xfrm>
            <a:off x="533400" y="1844675"/>
            <a:ext cx="8142288" cy="4679950"/>
          </a:xfrm>
          <a:prstGeom prst="rect">
            <a:avLst/>
          </a:prstGeom>
        </p:spPr>
        <p:style>
          <a:lnRef idx="3">
            <a:schemeClr val="lt1"/>
          </a:lnRef>
          <a:fillRef idx="1">
            <a:schemeClr val="accent1"/>
          </a:fillRef>
          <a:effectRef idx="1">
            <a:schemeClr val="accent1"/>
          </a:effectRef>
          <a:fontRef idx="minor">
            <a:schemeClr val="lt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20000"/>
              </a:lnSpc>
              <a:spcBef>
                <a:spcPct val="30000"/>
              </a:spcBef>
              <a:buFontTx/>
              <a:buNone/>
              <a:defRPr/>
            </a:pPr>
            <a:r>
              <a:rPr lang="zh-CN" altLang="en-US" sz="2400" dirty="0" smtClean="0">
                <a:latin typeface="宋体" pitchFamily="2" charset="-122"/>
              </a:rPr>
              <a:t>位</a:t>
            </a:r>
            <a:r>
              <a:rPr lang="en-US" altLang="zh-CN" sz="2400" dirty="0" smtClean="0">
                <a:latin typeface="宋体" pitchFamily="2" charset="-122"/>
              </a:rPr>
              <a:t>(bit)</a:t>
            </a:r>
            <a:r>
              <a:rPr lang="zh-CN" altLang="en-US" sz="2400" dirty="0" smtClean="0">
                <a:latin typeface="宋体" pitchFamily="2" charset="-122"/>
              </a:rPr>
              <a:t>：数据的最小单位。一位只能有两个数值</a:t>
            </a:r>
            <a:r>
              <a:rPr lang="en-US" altLang="zh-CN" sz="2400" dirty="0" smtClean="0">
                <a:latin typeface="宋体" pitchFamily="2" charset="-122"/>
              </a:rPr>
              <a:t>0</a:t>
            </a:r>
            <a:r>
              <a:rPr lang="zh-CN" altLang="en-US" sz="2400" dirty="0" smtClean="0">
                <a:latin typeface="宋体" pitchFamily="2" charset="-122"/>
              </a:rPr>
              <a:t>或</a:t>
            </a:r>
            <a:r>
              <a:rPr lang="en-US" altLang="zh-CN" sz="2400" dirty="0" smtClean="0">
                <a:latin typeface="宋体" pitchFamily="2" charset="-122"/>
              </a:rPr>
              <a:t>1</a:t>
            </a:r>
            <a:r>
              <a:rPr lang="zh-CN" altLang="en-US" sz="2400" dirty="0" smtClean="0">
                <a:latin typeface="宋体" pitchFamily="2" charset="-122"/>
              </a:rPr>
              <a:t>。</a:t>
            </a:r>
          </a:p>
          <a:p>
            <a:pPr>
              <a:lnSpc>
                <a:spcPct val="120000"/>
              </a:lnSpc>
              <a:spcBef>
                <a:spcPct val="30000"/>
              </a:spcBef>
              <a:buFontTx/>
              <a:buNone/>
              <a:defRPr/>
            </a:pPr>
            <a:r>
              <a:rPr lang="zh-CN" altLang="en-US" sz="2400" dirty="0" smtClean="0">
                <a:latin typeface="宋体" pitchFamily="2" charset="-122"/>
              </a:rPr>
              <a:t>字节（</a:t>
            </a:r>
            <a:r>
              <a:rPr lang="en-US" altLang="zh-CN" sz="2400" dirty="0" smtClean="0">
                <a:latin typeface="宋体" pitchFamily="2" charset="-122"/>
              </a:rPr>
              <a:t>Byte</a:t>
            </a:r>
            <a:r>
              <a:rPr lang="zh-CN" altLang="en-US" sz="2400" dirty="0" smtClean="0">
                <a:latin typeface="宋体" pitchFamily="2" charset="-122"/>
              </a:rPr>
              <a:t>）：</a:t>
            </a:r>
            <a:r>
              <a:rPr lang="en-US" altLang="zh-CN" sz="2400" dirty="0" smtClean="0">
                <a:latin typeface="宋体" pitchFamily="2" charset="-122"/>
              </a:rPr>
              <a:t>8</a:t>
            </a:r>
            <a:r>
              <a:rPr lang="zh-CN" altLang="en-US" sz="2400" dirty="0" smtClean="0">
                <a:latin typeface="宋体" pitchFamily="2" charset="-122"/>
              </a:rPr>
              <a:t>个二进制位称作一个字节。</a:t>
            </a:r>
          </a:p>
          <a:p>
            <a:pPr>
              <a:lnSpc>
                <a:spcPct val="120000"/>
              </a:lnSpc>
              <a:spcBef>
                <a:spcPct val="30000"/>
              </a:spcBef>
              <a:buFontTx/>
              <a:buNone/>
              <a:defRPr/>
            </a:pPr>
            <a:r>
              <a:rPr lang="zh-CN" altLang="en-US" sz="2400" u="sng" dirty="0" smtClean="0">
                <a:latin typeface="宋体" pitchFamily="2" charset="-122"/>
              </a:rPr>
              <a:t>一个英文字母用</a:t>
            </a:r>
            <a:r>
              <a:rPr lang="en-US" altLang="zh-CN" sz="2400" u="sng" dirty="0" smtClean="0">
                <a:latin typeface="宋体" pitchFamily="2" charset="-122"/>
              </a:rPr>
              <a:t>1</a:t>
            </a:r>
            <a:r>
              <a:rPr lang="zh-CN" altLang="en-US" sz="2400" u="sng" dirty="0" smtClean="0">
                <a:latin typeface="宋体" pitchFamily="2" charset="-122"/>
              </a:rPr>
              <a:t>个字节表示，最高位为</a:t>
            </a:r>
            <a:r>
              <a:rPr lang="en-US" altLang="zh-CN" sz="2400" u="sng" dirty="0" smtClean="0">
                <a:latin typeface="宋体" pitchFamily="2" charset="-122"/>
              </a:rPr>
              <a:t>0</a:t>
            </a:r>
          </a:p>
          <a:p>
            <a:pPr>
              <a:lnSpc>
                <a:spcPct val="120000"/>
              </a:lnSpc>
              <a:spcBef>
                <a:spcPct val="30000"/>
              </a:spcBef>
              <a:buFontTx/>
              <a:buNone/>
              <a:defRPr/>
            </a:pPr>
            <a:r>
              <a:rPr lang="zh-CN" altLang="en-US" sz="2400" u="sng" dirty="0" smtClean="0">
                <a:latin typeface="宋体" pitchFamily="2" charset="-122"/>
              </a:rPr>
              <a:t>一个汉字用两个字节表示，每个字节的最高位为</a:t>
            </a:r>
            <a:r>
              <a:rPr lang="en-US" altLang="zh-CN" sz="2400" u="sng" dirty="0" smtClean="0">
                <a:latin typeface="宋体" pitchFamily="2" charset="-122"/>
              </a:rPr>
              <a:t>1</a:t>
            </a:r>
          </a:p>
          <a:p>
            <a:pPr>
              <a:lnSpc>
                <a:spcPct val="120000"/>
              </a:lnSpc>
              <a:spcBef>
                <a:spcPct val="30000"/>
              </a:spcBef>
              <a:buFontTx/>
              <a:buNone/>
              <a:defRPr/>
            </a:pPr>
            <a:r>
              <a:rPr lang="zh-CN" altLang="en-US" sz="2400" dirty="0" smtClean="0">
                <a:latin typeface="宋体" pitchFamily="2" charset="-122"/>
              </a:rPr>
              <a:t>通常用字节作为存贮器容量的单位，还可用</a:t>
            </a:r>
            <a:r>
              <a:rPr lang="en-US" altLang="zh-CN" sz="2400" dirty="0" smtClean="0">
                <a:latin typeface="宋体" pitchFamily="2" charset="-122"/>
              </a:rPr>
              <a:t>KB</a:t>
            </a:r>
            <a:r>
              <a:rPr lang="zh-CN" altLang="en-US" sz="2400" dirty="0" smtClean="0">
                <a:latin typeface="宋体" pitchFamily="2" charset="-122"/>
              </a:rPr>
              <a:t>、</a:t>
            </a:r>
            <a:r>
              <a:rPr lang="en-US" altLang="zh-CN" sz="2400" dirty="0" smtClean="0">
                <a:latin typeface="宋体" pitchFamily="2" charset="-122"/>
              </a:rPr>
              <a:t>MB</a:t>
            </a:r>
            <a:r>
              <a:rPr lang="zh-CN" altLang="en-US" sz="2400" dirty="0" smtClean="0">
                <a:latin typeface="宋体" pitchFamily="2" charset="-122"/>
              </a:rPr>
              <a:t>等表示较大的容量。</a:t>
            </a:r>
          </a:p>
          <a:p>
            <a:pPr>
              <a:lnSpc>
                <a:spcPct val="120000"/>
              </a:lnSpc>
              <a:spcBef>
                <a:spcPct val="30000"/>
              </a:spcBef>
              <a:buFontTx/>
              <a:buNone/>
              <a:defRPr/>
            </a:pPr>
            <a:r>
              <a:rPr lang="zh-CN" altLang="en-US" sz="2400" dirty="0" smtClean="0">
                <a:latin typeface="宋体" pitchFamily="2" charset="-122"/>
              </a:rPr>
              <a:t>	</a:t>
            </a:r>
            <a:r>
              <a:rPr lang="en-US" altLang="zh-CN" sz="2400" dirty="0" smtClean="0">
                <a:latin typeface="宋体" pitchFamily="2" charset="-122"/>
              </a:rPr>
              <a:t>1KB = 1024B = 210B	1MB = 1024KB = 220B</a:t>
            </a:r>
          </a:p>
          <a:p>
            <a:pPr>
              <a:lnSpc>
                <a:spcPct val="120000"/>
              </a:lnSpc>
              <a:spcBef>
                <a:spcPct val="30000"/>
              </a:spcBef>
              <a:buFontTx/>
              <a:buNone/>
              <a:defRPr/>
            </a:pPr>
            <a:r>
              <a:rPr lang="en-US" altLang="zh-CN" sz="2400" dirty="0" smtClean="0">
                <a:latin typeface="宋体" pitchFamily="2" charset="-122"/>
              </a:rPr>
              <a:t>	1GB = 1024MB = 230B	1TB = 1024GB = 240B</a:t>
            </a:r>
            <a:endParaRPr lang="en-US" altLang="zh-CN" sz="2400" dirty="0">
              <a:latin typeface="宋体"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plus(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533400" y="1268820"/>
            <a:ext cx="8077200" cy="4687887"/>
          </a:xfrm>
          <a:prstGeom prst="rect">
            <a:avLst/>
          </a:prstGeom>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20000"/>
              </a:lnSpc>
              <a:spcBef>
                <a:spcPct val="30000"/>
              </a:spcBef>
              <a:buFontTx/>
              <a:buNone/>
              <a:defRPr/>
            </a:pPr>
            <a:r>
              <a:rPr lang="zh-CN" altLang="en-US" sz="2400" b="1" dirty="0" smtClean="0">
                <a:latin typeface="宋体" pitchFamily="2" charset="-122"/>
              </a:rPr>
              <a:t>字（</a:t>
            </a:r>
            <a:r>
              <a:rPr lang="en-US" altLang="zh-CN" sz="2400" b="1" dirty="0" smtClean="0">
                <a:latin typeface="宋体" pitchFamily="2" charset="-122"/>
              </a:rPr>
              <a:t>Word</a:t>
            </a:r>
            <a:r>
              <a:rPr lang="zh-CN" altLang="en-US" sz="2400" b="1" dirty="0" smtClean="0">
                <a:latin typeface="宋体" pitchFamily="2" charset="-122"/>
              </a:rPr>
              <a:t>）：</a:t>
            </a:r>
            <a:r>
              <a:rPr lang="en-US" altLang="zh-CN" sz="2400" b="1" dirty="0" smtClean="0">
                <a:latin typeface="宋体" pitchFamily="2" charset="-122"/>
              </a:rPr>
              <a:t>CPU</a:t>
            </a:r>
            <a:r>
              <a:rPr lang="zh-CN" altLang="en-US" sz="2400" b="1" dirty="0" smtClean="0">
                <a:latin typeface="宋体" pitchFamily="2" charset="-122"/>
              </a:rPr>
              <a:t>作为整体来传送和处理的一组二进制代码，又称为一个计算机字。</a:t>
            </a:r>
          </a:p>
          <a:p>
            <a:pPr>
              <a:lnSpc>
                <a:spcPct val="120000"/>
              </a:lnSpc>
              <a:spcBef>
                <a:spcPct val="30000"/>
              </a:spcBef>
              <a:buFontTx/>
              <a:buNone/>
              <a:defRPr/>
            </a:pPr>
            <a:r>
              <a:rPr lang="zh-CN" altLang="en-US" sz="2400" b="1" i="1" u="sng" dirty="0" smtClean="0">
                <a:latin typeface="宋体" pitchFamily="2" charset="-122"/>
              </a:rPr>
              <a:t>字是计算机中处理数据的基本单位。</a:t>
            </a:r>
          </a:p>
          <a:p>
            <a:pPr>
              <a:lnSpc>
                <a:spcPct val="120000"/>
              </a:lnSpc>
              <a:spcBef>
                <a:spcPct val="30000"/>
              </a:spcBef>
              <a:buFontTx/>
              <a:buNone/>
              <a:defRPr/>
            </a:pPr>
            <a:r>
              <a:rPr lang="zh-CN" altLang="en-US" sz="2400" b="1" dirty="0" smtClean="0">
                <a:latin typeface="宋体" pitchFamily="2" charset="-122"/>
              </a:rPr>
              <a:t>字长：一个计算机字包含的二进制代码个数。</a:t>
            </a:r>
          </a:p>
          <a:p>
            <a:pPr>
              <a:lnSpc>
                <a:spcPct val="120000"/>
              </a:lnSpc>
              <a:spcBef>
                <a:spcPct val="30000"/>
              </a:spcBef>
              <a:buFontTx/>
              <a:buNone/>
              <a:defRPr/>
            </a:pPr>
            <a:r>
              <a:rPr lang="zh-CN" altLang="en-US" sz="2400" b="1" i="1" u="sng" dirty="0" smtClean="0">
                <a:latin typeface="宋体" pitchFamily="2" charset="-122"/>
              </a:rPr>
              <a:t>字长是字节的若干倍。</a:t>
            </a:r>
          </a:p>
          <a:p>
            <a:pPr>
              <a:lnSpc>
                <a:spcPct val="120000"/>
              </a:lnSpc>
              <a:spcBef>
                <a:spcPct val="30000"/>
              </a:spcBef>
              <a:buFontTx/>
              <a:buNone/>
              <a:defRPr/>
            </a:pPr>
            <a:r>
              <a:rPr lang="zh-CN" altLang="en-US" sz="2400" b="1" dirty="0" smtClean="0">
                <a:latin typeface="宋体" pitchFamily="2" charset="-122"/>
              </a:rPr>
              <a:t>例如：一台计算机的字长为</a:t>
            </a:r>
            <a:r>
              <a:rPr lang="en-US" altLang="zh-CN" sz="2400" b="1" dirty="0" smtClean="0">
                <a:latin typeface="宋体" pitchFamily="2" charset="-122"/>
              </a:rPr>
              <a:t>32</a:t>
            </a:r>
            <a:r>
              <a:rPr lang="zh-CN" altLang="en-US" sz="2400" b="1" dirty="0" smtClean="0">
                <a:latin typeface="宋体" pitchFamily="2" charset="-122"/>
              </a:rPr>
              <a:t>位（</a:t>
            </a:r>
            <a:r>
              <a:rPr lang="en-US" altLang="zh-CN" sz="2400" b="1" dirty="0" smtClean="0">
                <a:latin typeface="宋体" pitchFamily="2" charset="-122"/>
              </a:rPr>
              <a:t>4</a:t>
            </a:r>
            <a:r>
              <a:rPr lang="zh-CN" altLang="en-US" sz="2400" b="1" dirty="0" smtClean="0">
                <a:latin typeface="宋体" pitchFamily="2" charset="-122"/>
              </a:rPr>
              <a:t>个字节），是指</a:t>
            </a:r>
            <a:r>
              <a:rPr lang="en-US" altLang="zh-CN" sz="2400" b="1" dirty="0" smtClean="0">
                <a:latin typeface="宋体" pitchFamily="2" charset="-122"/>
              </a:rPr>
              <a:t>CPU</a:t>
            </a:r>
            <a:r>
              <a:rPr lang="zh-CN" altLang="en-US" sz="2400" b="1" dirty="0" smtClean="0">
                <a:latin typeface="宋体" pitchFamily="2" charset="-122"/>
              </a:rPr>
              <a:t>一次可以同时处理</a:t>
            </a:r>
            <a:r>
              <a:rPr lang="en-US" altLang="zh-CN" sz="2400" b="1" dirty="0" smtClean="0">
                <a:latin typeface="宋体" pitchFamily="2" charset="-122"/>
              </a:rPr>
              <a:t>32</a:t>
            </a:r>
            <a:r>
              <a:rPr lang="zh-CN" altLang="en-US" sz="2400" b="1" dirty="0" smtClean="0">
                <a:latin typeface="宋体" pitchFamily="2" charset="-122"/>
              </a:rPr>
              <a:t>位二进制数据。</a:t>
            </a:r>
          </a:p>
          <a:p>
            <a:pPr>
              <a:lnSpc>
                <a:spcPct val="120000"/>
              </a:lnSpc>
              <a:spcBef>
                <a:spcPct val="30000"/>
              </a:spcBef>
              <a:buFontTx/>
              <a:buNone/>
              <a:defRPr/>
            </a:pPr>
            <a:r>
              <a:rPr lang="zh-CN" altLang="en-US" sz="2400" b="1" dirty="0" smtClean="0">
                <a:latin typeface="宋体" pitchFamily="2" charset="-122"/>
              </a:rPr>
              <a:t>一个字可以用来存放一条指令或存放一个数据。</a:t>
            </a:r>
          </a:p>
          <a:p>
            <a:pPr>
              <a:lnSpc>
                <a:spcPct val="120000"/>
              </a:lnSpc>
              <a:spcBef>
                <a:spcPct val="30000"/>
              </a:spcBef>
              <a:buFontTx/>
              <a:buNone/>
              <a:defRPr/>
            </a:pPr>
            <a:r>
              <a:rPr lang="zh-CN" altLang="en-US" sz="2400" b="1" dirty="0" smtClean="0">
                <a:latin typeface="宋体" pitchFamily="2" charset="-122"/>
              </a:rPr>
              <a:t>字长是衡量计算机性能的一个重要指标。</a:t>
            </a:r>
            <a:endParaRPr lang="zh-CN" altLang="en-US" sz="2400" b="1" dirty="0">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up)">
                                      <p:cBhvr>
                                        <p:cTn id="19" dur="500"/>
                                        <p:tgtEl>
                                          <p:spTgt spid="3">
                                            <p:txEl>
                                              <p:pRg st="3" end="3"/>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up)">
                                      <p:cBhvr>
                                        <p:cTn id="22" dur="500"/>
                                        <p:tgtEl>
                                          <p:spTgt spid="3">
                                            <p:txEl>
                                              <p:pRg st="4" end="4"/>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wipe(up)">
                                      <p:cBhvr>
                                        <p:cTn id="25" dur="500"/>
                                        <p:tgtEl>
                                          <p:spTgt spid="3">
                                            <p:txEl>
                                              <p:pRg st="5" end="5"/>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wipe(up)">
                                      <p:cBhvr>
                                        <p:cTn id="2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57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图片 3"/>
          <p:cNvPicPr>
            <a:picLocks noChangeAspect="1" noChangeArrowheads="1"/>
          </p:cNvPicPr>
          <p:nvPr/>
        </p:nvPicPr>
        <p:blipFill>
          <a:blip r:embed="rId3" cstate="print">
            <a:extLst>
              <a:ext uri="{28A0092B-C50C-407E-A947-70E740481C1C}">
                <a14:useLocalDpi xmlns:a14="http://schemas.microsoft.com/office/drawing/2010/main" val="0"/>
              </a:ext>
            </a:extLst>
          </a:blip>
          <a:srcRect l="22496"/>
          <a:stretch>
            <a:fillRect/>
          </a:stretch>
        </p:blipFill>
        <p:spPr bwMode="auto">
          <a:xfrm>
            <a:off x="0" y="458788"/>
            <a:ext cx="1908175" cy="102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556" name="Group 4"/>
          <p:cNvGrpSpPr>
            <a:grpSpLocks/>
          </p:cNvGrpSpPr>
          <p:nvPr/>
        </p:nvGrpSpPr>
        <p:grpSpPr bwMode="auto">
          <a:xfrm>
            <a:off x="1042988" y="2498725"/>
            <a:ext cx="5410200" cy="665163"/>
            <a:chOff x="0" y="0"/>
            <a:chExt cx="3408" cy="419"/>
          </a:xfrm>
        </p:grpSpPr>
        <p:grpSp>
          <p:nvGrpSpPr>
            <p:cNvPr id="23595" name="Group 5"/>
            <p:cNvGrpSpPr>
              <a:grpSpLocks/>
            </p:cNvGrpSpPr>
            <p:nvPr/>
          </p:nvGrpSpPr>
          <p:grpSpPr bwMode="auto">
            <a:xfrm>
              <a:off x="0" y="0"/>
              <a:ext cx="480" cy="419"/>
              <a:chOff x="0" y="0"/>
              <a:chExt cx="1549" cy="1351"/>
            </a:xfrm>
          </p:grpSpPr>
          <p:sp>
            <p:nvSpPr>
              <p:cNvPr id="23599" name="AutoShape 5"/>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ea typeface="PMingLiU" pitchFamily="18" charset="-120"/>
                </a:endParaRPr>
              </a:p>
            </p:txBody>
          </p:sp>
          <p:sp>
            <p:nvSpPr>
              <p:cNvPr id="23600" name="AutoShape 6"/>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499">
                    <a:srgbClr val="E6E6E6"/>
                  </a:gs>
                  <a:gs pos="65999">
                    <a:srgbClr val="7D8496"/>
                  </a:gs>
                  <a:gs pos="73499">
                    <a:srgbClr val="E6E6E6"/>
                  </a:gs>
                  <a:gs pos="92499">
                    <a:srgbClr val="7D8496"/>
                  </a:gs>
                  <a:gs pos="100000">
                    <a:srgbClr val="E6E6E6"/>
                  </a:gs>
                </a:gsLst>
                <a:lin ang="2700000" scaled="1"/>
              </a:gradFill>
              <a:ln w="9525">
                <a:solidFill>
                  <a:srgbClr val="C0C0C0"/>
                </a:solidFill>
                <a:miter lim="800000"/>
                <a:headEnd/>
                <a:tailEnd/>
              </a:ln>
            </p:spPr>
            <p:txBody>
              <a:bodyPr wrap="none" anchor="ctr"/>
              <a:lstStyle/>
              <a:p>
                <a:endParaRPr lang="zh-CN" altLang="zh-CN">
                  <a:solidFill>
                    <a:srgbClr val="000000"/>
                  </a:solidFill>
                  <a:ea typeface="PMingLiU" pitchFamily="18" charset="-120"/>
                </a:endParaRPr>
              </a:p>
            </p:txBody>
          </p:sp>
          <p:sp>
            <p:nvSpPr>
              <p:cNvPr id="23601" name="AutoShape 7"/>
              <p:cNvSpPr>
                <a:spLocks noChangeArrowheads="1"/>
              </p:cNvSpPr>
              <p:nvPr/>
            </p:nvSpPr>
            <p:spPr bwMode="auto">
              <a:xfrm>
                <a:off x="90" y="81"/>
                <a:ext cx="1349" cy="1167"/>
              </a:xfrm>
              <a:prstGeom prst="hexagon">
                <a:avLst>
                  <a:gd name="adj" fmla="val 28894"/>
                  <a:gd name="vf" fmla="val 115470"/>
                </a:avLst>
              </a:prstGeom>
              <a:gradFill rotWithShape="1">
                <a:gsLst>
                  <a:gs pos="0">
                    <a:srgbClr val="233B57"/>
                  </a:gs>
                  <a:gs pos="100000">
                    <a:srgbClr val="4F81BD"/>
                  </a:gs>
                </a:gsLst>
                <a:lin ang="2700000" scaled="1"/>
              </a:gradFill>
              <a:ln w="9525">
                <a:solidFill>
                  <a:schemeClr val="bg1"/>
                </a:solidFill>
                <a:miter lim="800000"/>
                <a:headEnd/>
                <a:tailEnd/>
              </a:ln>
            </p:spPr>
            <p:txBody>
              <a:bodyPr wrap="none" anchor="ctr"/>
              <a:lstStyle/>
              <a:p>
                <a:endParaRPr lang="zh-CN" altLang="zh-CN">
                  <a:solidFill>
                    <a:srgbClr val="000000"/>
                  </a:solidFill>
                  <a:ea typeface="PMingLiU" pitchFamily="18" charset="-120"/>
                  <a:sym typeface="Arial" pitchFamily="34" charset="0"/>
                </a:endParaRPr>
              </a:p>
            </p:txBody>
          </p:sp>
        </p:grpSp>
        <p:sp>
          <p:nvSpPr>
            <p:cNvPr id="23596" name="Line 8"/>
            <p:cNvSpPr>
              <a:spLocks noChangeShapeType="1"/>
            </p:cNvSpPr>
            <p:nvPr/>
          </p:nvSpPr>
          <p:spPr bwMode="auto">
            <a:xfrm>
              <a:off x="384" y="384"/>
              <a:ext cx="3024" cy="1"/>
            </a:xfrm>
            <a:prstGeom prst="line">
              <a:avLst/>
            </a:prstGeom>
            <a:noFill/>
            <a:ln w="25400">
              <a:solidFill>
                <a:schemeClr val="tx2"/>
              </a:solidFill>
              <a:prstDash val="sysDot"/>
              <a:bevel/>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597" name="Text Box 9"/>
            <p:cNvSpPr>
              <a:spLocks noChangeArrowheads="1"/>
            </p:cNvSpPr>
            <p:nvPr/>
          </p:nvSpPr>
          <p:spPr bwMode="auto">
            <a:xfrm>
              <a:off x="817" y="48"/>
              <a:ext cx="1480"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zh-CN" altLang="en-US" sz="2800" b="1">
                  <a:ea typeface="黑体" pitchFamily="2" charset="-122"/>
                  <a:sym typeface="Arial" pitchFamily="34" charset="0"/>
                </a:rPr>
                <a:t>计算机基本组成</a:t>
              </a:r>
            </a:p>
          </p:txBody>
        </p:sp>
        <p:sp>
          <p:nvSpPr>
            <p:cNvPr id="23598" name="Text Box 10"/>
            <p:cNvSpPr>
              <a:spLocks noChangeArrowheads="1"/>
            </p:cNvSpPr>
            <p:nvPr/>
          </p:nvSpPr>
          <p:spPr bwMode="auto">
            <a:xfrm>
              <a:off x="123" y="62"/>
              <a:ext cx="22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en-US" altLang="zh-CN" sz="2400" b="1">
                  <a:solidFill>
                    <a:schemeClr val="bg1"/>
                  </a:solidFill>
                  <a:ea typeface="PMingLiU" pitchFamily="18" charset="-120"/>
                </a:rPr>
                <a:t>2</a:t>
              </a:r>
              <a:endParaRPr lang="zh-CN" altLang="en-US" sz="2400" b="1">
                <a:solidFill>
                  <a:schemeClr val="bg1"/>
                </a:solidFill>
                <a:ea typeface="PMingLiU" pitchFamily="18" charset="-120"/>
              </a:endParaRPr>
            </a:p>
          </p:txBody>
        </p:sp>
      </p:grpSp>
      <p:grpSp>
        <p:nvGrpSpPr>
          <p:cNvPr id="23557" name="Group 12"/>
          <p:cNvGrpSpPr>
            <a:grpSpLocks/>
          </p:cNvGrpSpPr>
          <p:nvPr/>
        </p:nvGrpSpPr>
        <p:grpSpPr bwMode="auto">
          <a:xfrm>
            <a:off x="1042988" y="3362325"/>
            <a:ext cx="5410200" cy="665163"/>
            <a:chOff x="0" y="0"/>
            <a:chExt cx="3408" cy="419"/>
          </a:xfrm>
        </p:grpSpPr>
        <p:grpSp>
          <p:nvGrpSpPr>
            <p:cNvPr id="23588" name="Group 13"/>
            <p:cNvGrpSpPr>
              <a:grpSpLocks/>
            </p:cNvGrpSpPr>
            <p:nvPr/>
          </p:nvGrpSpPr>
          <p:grpSpPr bwMode="auto">
            <a:xfrm>
              <a:off x="0" y="0"/>
              <a:ext cx="480" cy="419"/>
              <a:chOff x="0" y="0"/>
              <a:chExt cx="1549" cy="1351"/>
            </a:xfrm>
          </p:grpSpPr>
          <p:sp>
            <p:nvSpPr>
              <p:cNvPr id="23592" name="AutoShape 13"/>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ea typeface="PMingLiU" pitchFamily="18" charset="-120"/>
                </a:endParaRPr>
              </a:p>
            </p:txBody>
          </p:sp>
          <p:sp>
            <p:nvSpPr>
              <p:cNvPr id="23593" name="AutoShape 14"/>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499">
                    <a:srgbClr val="E6E6E6"/>
                  </a:gs>
                  <a:gs pos="65999">
                    <a:srgbClr val="7D8496"/>
                  </a:gs>
                  <a:gs pos="73499">
                    <a:srgbClr val="E6E6E6"/>
                  </a:gs>
                  <a:gs pos="92499">
                    <a:srgbClr val="7D8496"/>
                  </a:gs>
                  <a:gs pos="100000">
                    <a:srgbClr val="E6E6E6"/>
                  </a:gs>
                </a:gsLst>
                <a:lin ang="2700000" scaled="1"/>
              </a:gradFill>
              <a:ln w="9525">
                <a:solidFill>
                  <a:srgbClr val="C0C0C0"/>
                </a:solidFill>
                <a:miter lim="800000"/>
                <a:headEnd/>
                <a:tailEnd/>
              </a:ln>
            </p:spPr>
            <p:txBody>
              <a:bodyPr wrap="none" anchor="ctr"/>
              <a:lstStyle/>
              <a:p>
                <a:endParaRPr lang="zh-CN" altLang="zh-CN">
                  <a:solidFill>
                    <a:srgbClr val="000000"/>
                  </a:solidFill>
                  <a:ea typeface="PMingLiU" pitchFamily="18" charset="-120"/>
                </a:endParaRPr>
              </a:p>
            </p:txBody>
          </p:sp>
          <p:sp>
            <p:nvSpPr>
              <p:cNvPr id="23594" name="AutoShape 15"/>
              <p:cNvSpPr>
                <a:spLocks noChangeArrowheads="1"/>
              </p:cNvSpPr>
              <p:nvPr/>
            </p:nvSpPr>
            <p:spPr bwMode="auto">
              <a:xfrm>
                <a:off x="90" y="81"/>
                <a:ext cx="1349" cy="1167"/>
              </a:xfrm>
              <a:prstGeom prst="hexagon">
                <a:avLst>
                  <a:gd name="adj" fmla="val 28894"/>
                  <a:gd name="vf" fmla="val 115470"/>
                </a:avLst>
              </a:prstGeom>
              <a:gradFill rotWithShape="1">
                <a:gsLst>
                  <a:gs pos="0">
                    <a:srgbClr val="000074"/>
                  </a:gs>
                  <a:gs pos="100000">
                    <a:srgbClr val="0000FF"/>
                  </a:gs>
                </a:gsLst>
                <a:lin ang="2700000" scaled="1"/>
              </a:gradFill>
              <a:ln w="9525">
                <a:solidFill>
                  <a:schemeClr val="bg1"/>
                </a:solidFill>
                <a:miter lim="800000"/>
                <a:headEnd/>
                <a:tailEnd/>
              </a:ln>
            </p:spPr>
            <p:txBody>
              <a:bodyPr wrap="none" anchor="ctr"/>
              <a:lstStyle/>
              <a:p>
                <a:endParaRPr lang="zh-CN" altLang="zh-CN">
                  <a:solidFill>
                    <a:srgbClr val="000000"/>
                  </a:solidFill>
                  <a:ea typeface="PMingLiU" pitchFamily="18" charset="-120"/>
                  <a:sym typeface="Arial" pitchFamily="34" charset="0"/>
                </a:endParaRPr>
              </a:p>
            </p:txBody>
          </p:sp>
        </p:grpSp>
        <p:sp>
          <p:nvSpPr>
            <p:cNvPr id="23589" name="Line 16"/>
            <p:cNvSpPr>
              <a:spLocks noChangeShapeType="1"/>
            </p:cNvSpPr>
            <p:nvPr/>
          </p:nvSpPr>
          <p:spPr bwMode="auto">
            <a:xfrm>
              <a:off x="384" y="384"/>
              <a:ext cx="3024" cy="1"/>
            </a:xfrm>
            <a:prstGeom prst="line">
              <a:avLst/>
            </a:prstGeom>
            <a:noFill/>
            <a:ln w="25400">
              <a:solidFill>
                <a:schemeClr val="tx2"/>
              </a:solidFill>
              <a:prstDash val="sysDot"/>
              <a:bevel/>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590" name="Text Box 17"/>
            <p:cNvSpPr>
              <a:spLocks noChangeArrowheads="1"/>
            </p:cNvSpPr>
            <p:nvPr/>
          </p:nvSpPr>
          <p:spPr bwMode="auto">
            <a:xfrm>
              <a:off x="862" y="48"/>
              <a:ext cx="1480"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zh-CN" altLang="en-US" sz="2800" b="1">
                  <a:ea typeface="黑体" pitchFamily="2" charset="-122"/>
                  <a:sym typeface="Arial" pitchFamily="34" charset="0"/>
                </a:rPr>
                <a:t>计算机的信息表示</a:t>
              </a:r>
            </a:p>
          </p:txBody>
        </p:sp>
        <p:sp>
          <p:nvSpPr>
            <p:cNvPr id="23591" name="Text Box 18"/>
            <p:cNvSpPr>
              <a:spLocks noChangeArrowheads="1"/>
            </p:cNvSpPr>
            <p:nvPr/>
          </p:nvSpPr>
          <p:spPr bwMode="auto">
            <a:xfrm>
              <a:off x="123" y="62"/>
              <a:ext cx="22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en-US" altLang="zh-CN" sz="2400" b="1">
                  <a:solidFill>
                    <a:schemeClr val="bg1"/>
                  </a:solidFill>
                  <a:ea typeface="PMingLiU" pitchFamily="18" charset="-120"/>
                </a:rPr>
                <a:t>3</a:t>
              </a:r>
              <a:endParaRPr lang="zh-CN" altLang="en-US" sz="2400" b="1">
                <a:solidFill>
                  <a:schemeClr val="bg1"/>
                </a:solidFill>
                <a:ea typeface="PMingLiU" pitchFamily="18" charset="-120"/>
              </a:endParaRPr>
            </a:p>
          </p:txBody>
        </p:sp>
      </p:grpSp>
      <p:sp>
        <p:nvSpPr>
          <p:cNvPr id="23558" name="AutoShape 21"/>
          <p:cNvSpPr>
            <a:spLocks noChangeArrowheads="1"/>
          </p:cNvSpPr>
          <p:nvPr/>
        </p:nvSpPr>
        <p:spPr bwMode="auto">
          <a:xfrm>
            <a:off x="1049338" y="4238625"/>
            <a:ext cx="755650" cy="654050"/>
          </a:xfrm>
          <a:prstGeom prst="hexagon">
            <a:avLst>
              <a:gd name="adj" fmla="val 28905"/>
              <a:gd name="vf" fmla="val 115470"/>
            </a:avLst>
          </a:prstGeom>
          <a:solidFill>
            <a:srgbClr val="808080"/>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ea typeface="PMingLiU" pitchFamily="18" charset="-120"/>
            </a:endParaRPr>
          </a:p>
        </p:txBody>
      </p:sp>
      <p:sp>
        <p:nvSpPr>
          <p:cNvPr id="23559" name="AutoShape 22"/>
          <p:cNvSpPr>
            <a:spLocks noChangeArrowheads="1"/>
          </p:cNvSpPr>
          <p:nvPr/>
        </p:nvSpPr>
        <p:spPr bwMode="auto">
          <a:xfrm>
            <a:off x="1042988" y="4227513"/>
            <a:ext cx="755650" cy="652462"/>
          </a:xfrm>
          <a:prstGeom prst="hexagon">
            <a:avLst>
              <a:gd name="adj" fmla="val 28991"/>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499">
                <a:srgbClr val="E6E6E6"/>
              </a:gs>
              <a:gs pos="65999">
                <a:srgbClr val="7D8496"/>
              </a:gs>
              <a:gs pos="73499">
                <a:srgbClr val="E6E6E6"/>
              </a:gs>
              <a:gs pos="92499">
                <a:srgbClr val="7D8496"/>
              </a:gs>
              <a:gs pos="100000">
                <a:srgbClr val="E6E6E6"/>
              </a:gs>
            </a:gsLst>
            <a:lin ang="2700000" scaled="1"/>
          </a:gradFill>
          <a:ln w="9525">
            <a:solidFill>
              <a:srgbClr val="C0C0C0"/>
            </a:solidFill>
            <a:miter lim="800000"/>
            <a:headEnd/>
            <a:tailEnd/>
          </a:ln>
        </p:spPr>
        <p:txBody>
          <a:bodyPr wrap="none" anchor="ctr"/>
          <a:lstStyle/>
          <a:p>
            <a:endParaRPr lang="zh-CN" altLang="zh-CN">
              <a:solidFill>
                <a:srgbClr val="000000"/>
              </a:solidFill>
              <a:ea typeface="PMingLiU" pitchFamily="18" charset="-120"/>
            </a:endParaRPr>
          </a:p>
        </p:txBody>
      </p:sp>
      <p:sp>
        <p:nvSpPr>
          <p:cNvPr id="23560" name="AutoShape 23"/>
          <p:cNvSpPr>
            <a:spLocks noChangeArrowheads="1"/>
          </p:cNvSpPr>
          <p:nvPr/>
        </p:nvSpPr>
        <p:spPr bwMode="auto">
          <a:xfrm>
            <a:off x="1087438" y="4267200"/>
            <a:ext cx="663575" cy="574675"/>
          </a:xfrm>
          <a:prstGeom prst="hexagon">
            <a:avLst>
              <a:gd name="adj" fmla="val 28894"/>
              <a:gd name="vf" fmla="val 115470"/>
            </a:avLst>
          </a:prstGeom>
          <a:ln w="9525">
            <a:solidFill>
              <a:schemeClr val="bg1"/>
            </a:solidFill>
            <a:miter lim="800000"/>
            <a:headEnd/>
            <a:tailEnd/>
          </a:ln>
        </p:spPr>
        <p:style>
          <a:lnRef idx="0">
            <a:scrgbClr r="0" g="0" b="0"/>
          </a:lnRef>
          <a:fillRef idx="1002">
            <a:schemeClr val="dk2"/>
          </a:fillRef>
          <a:effectRef idx="0">
            <a:scrgbClr r="0" g="0" b="0"/>
          </a:effectRef>
          <a:fontRef idx="major"/>
        </p:style>
        <p:txBody>
          <a:bodyPr wrap="none" anchor="ctr"/>
          <a:lstStyle/>
          <a:p>
            <a:pPr>
              <a:defRPr/>
            </a:pPr>
            <a:endParaRPr lang="zh-CN" altLang="zh-CN">
              <a:solidFill>
                <a:srgbClr val="000000"/>
              </a:solidFill>
              <a:ea typeface="PMingLiU" pitchFamily="18" charset="-120"/>
              <a:sym typeface="Arial" pitchFamily="34" charset="0"/>
            </a:endParaRPr>
          </a:p>
        </p:txBody>
      </p:sp>
      <p:sp>
        <p:nvSpPr>
          <p:cNvPr id="23563" name="Line 24"/>
          <p:cNvSpPr>
            <a:spLocks noChangeShapeType="1"/>
          </p:cNvSpPr>
          <p:nvPr/>
        </p:nvSpPr>
        <p:spPr bwMode="auto">
          <a:xfrm>
            <a:off x="1652588" y="4837113"/>
            <a:ext cx="4800600" cy="1587"/>
          </a:xfrm>
          <a:prstGeom prst="line">
            <a:avLst/>
          </a:prstGeom>
          <a:noFill/>
          <a:ln w="25400">
            <a:solidFill>
              <a:schemeClr val="tx2"/>
            </a:solidFill>
            <a:prstDash val="sysDot"/>
            <a:bevel/>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564" name="Text Box 25"/>
          <p:cNvSpPr>
            <a:spLocks noChangeArrowheads="1"/>
          </p:cNvSpPr>
          <p:nvPr/>
        </p:nvSpPr>
        <p:spPr bwMode="auto">
          <a:xfrm>
            <a:off x="2411413" y="4303713"/>
            <a:ext cx="373856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zh-CN" sz="2800" b="1">
                <a:ea typeface="黑体" pitchFamily="2" charset="-122"/>
                <a:sym typeface="Arial" pitchFamily="34" charset="0"/>
              </a:rPr>
              <a:t>多媒体技术与病毒防治</a:t>
            </a:r>
          </a:p>
        </p:txBody>
      </p:sp>
      <p:sp>
        <p:nvSpPr>
          <p:cNvPr id="23565" name="Text Box 26"/>
          <p:cNvSpPr>
            <a:spLocks noChangeArrowheads="1"/>
          </p:cNvSpPr>
          <p:nvPr/>
        </p:nvSpPr>
        <p:spPr bwMode="auto">
          <a:xfrm>
            <a:off x="1238250" y="4325938"/>
            <a:ext cx="35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en-US" altLang="zh-CN" sz="2400" b="1">
                <a:solidFill>
                  <a:schemeClr val="bg1"/>
                </a:solidFill>
                <a:ea typeface="PMingLiU" pitchFamily="18" charset="-120"/>
              </a:rPr>
              <a:t>4</a:t>
            </a:r>
            <a:endParaRPr lang="zh-CN" altLang="en-US" sz="2400" b="1">
              <a:solidFill>
                <a:schemeClr val="bg1"/>
              </a:solidFill>
              <a:ea typeface="PMingLiU" pitchFamily="18" charset="-120"/>
            </a:endParaRPr>
          </a:p>
        </p:txBody>
      </p:sp>
      <p:grpSp>
        <p:nvGrpSpPr>
          <p:cNvPr id="23566" name="Group 26"/>
          <p:cNvGrpSpPr>
            <a:grpSpLocks/>
          </p:cNvGrpSpPr>
          <p:nvPr/>
        </p:nvGrpSpPr>
        <p:grpSpPr bwMode="auto">
          <a:xfrm>
            <a:off x="1042988" y="1700213"/>
            <a:ext cx="7658100" cy="665162"/>
            <a:chOff x="0" y="0"/>
            <a:chExt cx="4824" cy="419"/>
          </a:xfrm>
        </p:grpSpPr>
        <p:grpSp>
          <p:nvGrpSpPr>
            <p:cNvPr id="23581" name="Group 27"/>
            <p:cNvGrpSpPr>
              <a:grpSpLocks/>
            </p:cNvGrpSpPr>
            <p:nvPr/>
          </p:nvGrpSpPr>
          <p:grpSpPr bwMode="auto">
            <a:xfrm>
              <a:off x="0" y="0"/>
              <a:ext cx="480" cy="419"/>
              <a:chOff x="0" y="0"/>
              <a:chExt cx="1549" cy="1351"/>
            </a:xfrm>
          </p:grpSpPr>
          <p:sp>
            <p:nvSpPr>
              <p:cNvPr id="23585" name="AutoShape 38"/>
              <p:cNvSpPr>
                <a:spLocks noChangeArrowheads="1"/>
              </p:cNvSpPr>
              <p:nvPr/>
            </p:nvSpPr>
            <p:spPr bwMode="auto">
              <a:xfrm>
                <a:off x="13" y="23"/>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ea typeface="PMingLiU" pitchFamily="18" charset="-120"/>
                </a:endParaRPr>
              </a:p>
            </p:txBody>
          </p:sp>
          <p:sp>
            <p:nvSpPr>
              <p:cNvPr id="23586" name="AutoShape 39"/>
              <p:cNvSpPr>
                <a:spLocks noChangeArrowheads="1"/>
              </p:cNvSpPr>
              <p:nvPr/>
            </p:nvSpPr>
            <p:spPr bwMode="auto">
              <a:xfrm>
                <a:off x="0" y="0"/>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499">
                    <a:srgbClr val="E6E6E6"/>
                  </a:gs>
                  <a:gs pos="65999">
                    <a:srgbClr val="7D8496"/>
                  </a:gs>
                  <a:gs pos="73499">
                    <a:srgbClr val="E6E6E6"/>
                  </a:gs>
                  <a:gs pos="92499">
                    <a:srgbClr val="7D8496"/>
                  </a:gs>
                  <a:gs pos="100000">
                    <a:srgbClr val="E6E6E6"/>
                  </a:gs>
                </a:gsLst>
                <a:lin ang="2700000" scaled="1"/>
              </a:gradFill>
              <a:ln w="9525">
                <a:solidFill>
                  <a:srgbClr val="C0C0C0"/>
                </a:solidFill>
                <a:miter lim="800000"/>
                <a:headEnd/>
                <a:tailEnd/>
              </a:ln>
            </p:spPr>
            <p:txBody>
              <a:bodyPr wrap="none" anchor="ctr"/>
              <a:lstStyle/>
              <a:p>
                <a:endParaRPr lang="zh-CN" altLang="zh-CN">
                  <a:solidFill>
                    <a:srgbClr val="000000"/>
                  </a:solidFill>
                  <a:ea typeface="PMingLiU" pitchFamily="18" charset="-120"/>
                  <a:sym typeface="Arial" pitchFamily="34" charset="0"/>
                </a:endParaRPr>
              </a:p>
            </p:txBody>
          </p:sp>
          <p:sp>
            <p:nvSpPr>
              <p:cNvPr id="23587" name="AutoShape 40"/>
              <p:cNvSpPr>
                <a:spLocks noChangeArrowheads="1"/>
              </p:cNvSpPr>
              <p:nvPr/>
            </p:nvSpPr>
            <p:spPr bwMode="auto">
              <a:xfrm>
                <a:off x="90" y="80"/>
                <a:ext cx="1350" cy="1168"/>
              </a:xfrm>
              <a:prstGeom prst="hexagon">
                <a:avLst>
                  <a:gd name="adj" fmla="val 28896"/>
                  <a:gd name="vf" fmla="val 115470"/>
                </a:avLst>
              </a:prstGeom>
              <a:solidFill>
                <a:schemeClr val="accent2"/>
              </a:solidFill>
              <a:ln w="9525">
                <a:solidFill>
                  <a:schemeClr val="bg1"/>
                </a:solidFill>
                <a:miter lim="800000"/>
                <a:headEnd/>
                <a:tailEnd/>
              </a:ln>
            </p:spPr>
            <p:txBody>
              <a:bodyPr wrap="none" anchor="ctr"/>
              <a:lstStyle/>
              <a:p>
                <a:endParaRPr lang="zh-CN" altLang="zh-CN">
                  <a:solidFill>
                    <a:srgbClr val="000000"/>
                  </a:solidFill>
                  <a:ea typeface="PMingLiU" pitchFamily="18" charset="-120"/>
                </a:endParaRPr>
              </a:p>
            </p:txBody>
          </p:sp>
        </p:grpSp>
        <p:sp>
          <p:nvSpPr>
            <p:cNvPr id="23582" name="Line 41"/>
            <p:cNvSpPr>
              <a:spLocks noChangeShapeType="1"/>
            </p:cNvSpPr>
            <p:nvPr/>
          </p:nvSpPr>
          <p:spPr bwMode="auto">
            <a:xfrm>
              <a:off x="384" y="384"/>
              <a:ext cx="3024" cy="1"/>
            </a:xfrm>
            <a:prstGeom prst="line">
              <a:avLst/>
            </a:prstGeom>
            <a:noFill/>
            <a:ln w="25400">
              <a:solidFill>
                <a:schemeClr val="tx2"/>
              </a:solidFill>
              <a:prstDash val="sysDot"/>
              <a:bevel/>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583" name="Text Box 42"/>
            <p:cNvSpPr>
              <a:spLocks noChangeArrowheads="1"/>
            </p:cNvSpPr>
            <p:nvPr/>
          </p:nvSpPr>
          <p:spPr bwMode="auto">
            <a:xfrm>
              <a:off x="726" y="57"/>
              <a:ext cx="4098"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en-US" altLang="zh-CN" sz="2800" b="1">
                  <a:ea typeface="黑体" pitchFamily="2" charset="-122"/>
                </a:rPr>
                <a:t>  </a:t>
              </a:r>
              <a:r>
                <a:rPr lang="zh-CN" altLang="en-US" sz="2800" b="1">
                  <a:ea typeface="黑体" pitchFamily="2" charset="-122"/>
                </a:rPr>
                <a:t>计算机的发展与应用</a:t>
              </a:r>
            </a:p>
          </p:txBody>
        </p:sp>
        <p:sp>
          <p:nvSpPr>
            <p:cNvPr id="23584" name="Text Box 43"/>
            <p:cNvSpPr>
              <a:spLocks noChangeArrowheads="1"/>
            </p:cNvSpPr>
            <p:nvPr/>
          </p:nvSpPr>
          <p:spPr bwMode="auto">
            <a:xfrm>
              <a:off x="124" y="62"/>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zh-CN" altLang="en-US" sz="2400" b="1">
                  <a:solidFill>
                    <a:schemeClr val="bg1"/>
                  </a:solidFill>
                  <a:ea typeface="PMingLiU" pitchFamily="18" charset="-120"/>
                </a:rPr>
                <a:t>1</a:t>
              </a:r>
              <a:endParaRPr lang="zh-CN" altLang="en-US"/>
            </a:p>
          </p:txBody>
        </p:sp>
      </p:grpSp>
      <p:sp>
        <p:nvSpPr>
          <p:cNvPr id="23567" name="AutoShape 21"/>
          <p:cNvSpPr>
            <a:spLocks noChangeArrowheads="1"/>
          </p:cNvSpPr>
          <p:nvPr/>
        </p:nvSpPr>
        <p:spPr bwMode="auto">
          <a:xfrm>
            <a:off x="1058863" y="5102225"/>
            <a:ext cx="755650" cy="654050"/>
          </a:xfrm>
          <a:prstGeom prst="hexagon">
            <a:avLst>
              <a:gd name="adj" fmla="val 28905"/>
              <a:gd name="vf" fmla="val 115470"/>
            </a:avLst>
          </a:prstGeom>
          <a:solidFill>
            <a:srgbClr val="808080"/>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ea typeface="PMingLiU" pitchFamily="18" charset="-120"/>
            </a:endParaRPr>
          </a:p>
        </p:txBody>
      </p:sp>
      <p:sp>
        <p:nvSpPr>
          <p:cNvPr id="23568" name="AutoShape 22"/>
          <p:cNvSpPr>
            <a:spLocks noChangeArrowheads="1"/>
          </p:cNvSpPr>
          <p:nvPr/>
        </p:nvSpPr>
        <p:spPr bwMode="auto">
          <a:xfrm>
            <a:off x="1052513" y="5091113"/>
            <a:ext cx="755650" cy="654050"/>
          </a:xfrm>
          <a:prstGeom prst="hexagon">
            <a:avLst>
              <a:gd name="adj" fmla="val 28905"/>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499">
                <a:srgbClr val="E6E6E6"/>
              </a:gs>
              <a:gs pos="65999">
                <a:srgbClr val="7D8496"/>
              </a:gs>
              <a:gs pos="73499">
                <a:srgbClr val="E6E6E6"/>
              </a:gs>
              <a:gs pos="92499">
                <a:srgbClr val="7D8496"/>
              </a:gs>
              <a:gs pos="100000">
                <a:srgbClr val="E6E6E6"/>
              </a:gs>
            </a:gsLst>
            <a:lin ang="2700000" scaled="1"/>
          </a:gradFill>
          <a:ln w="9525">
            <a:solidFill>
              <a:srgbClr val="C0C0C0"/>
            </a:solidFill>
            <a:miter lim="800000"/>
            <a:headEnd/>
            <a:tailEnd/>
          </a:ln>
        </p:spPr>
        <p:txBody>
          <a:bodyPr wrap="none" anchor="ctr"/>
          <a:lstStyle/>
          <a:p>
            <a:endParaRPr lang="zh-CN" altLang="zh-CN">
              <a:solidFill>
                <a:srgbClr val="000000"/>
              </a:solidFill>
              <a:ea typeface="PMingLiU" pitchFamily="18" charset="-120"/>
            </a:endParaRPr>
          </a:p>
        </p:txBody>
      </p:sp>
      <p:sp>
        <p:nvSpPr>
          <p:cNvPr id="2" name="AutoShape 23"/>
          <p:cNvSpPr>
            <a:spLocks noChangeArrowheads="1"/>
          </p:cNvSpPr>
          <p:nvPr/>
        </p:nvSpPr>
        <p:spPr bwMode="auto">
          <a:xfrm>
            <a:off x="1096963" y="5130800"/>
            <a:ext cx="663575" cy="574675"/>
          </a:xfrm>
          <a:prstGeom prst="hexagon">
            <a:avLst>
              <a:gd name="adj" fmla="val 28894"/>
              <a:gd name="vf" fmla="val 115470"/>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defRPr/>
            </a:pPr>
            <a:endParaRPr lang="zh-CN" altLang="zh-CN">
              <a:solidFill>
                <a:srgbClr val="000000"/>
              </a:solidFill>
              <a:ea typeface="PMingLiU" pitchFamily="18" charset="-120"/>
              <a:sym typeface="Arial" pitchFamily="34" charset="0"/>
            </a:endParaRPr>
          </a:p>
        </p:txBody>
      </p:sp>
      <p:sp>
        <p:nvSpPr>
          <p:cNvPr id="23570" name="Line 24"/>
          <p:cNvSpPr>
            <a:spLocks noChangeShapeType="1"/>
          </p:cNvSpPr>
          <p:nvPr/>
        </p:nvSpPr>
        <p:spPr bwMode="auto">
          <a:xfrm>
            <a:off x="1662113" y="5700713"/>
            <a:ext cx="4800600" cy="1587"/>
          </a:xfrm>
          <a:prstGeom prst="line">
            <a:avLst/>
          </a:prstGeom>
          <a:noFill/>
          <a:ln w="25400">
            <a:solidFill>
              <a:schemeClr val="tx2"/>
            </a:solidFill>
            <a:prstDash val="sysDot"/>
            <a:bevel/>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571" name="Text Box 25"/>
          <p:cNvSpPr>
            <a:spLocks noChangeArrowheads="1"/>
          </p:cNvSpPr>
          <p:nvPr/>
        </p:nvSpPr>
        <p:spPr bwMode="auto">
          <a:xfrm>
            <a:off x="2411413" y="5167313"/>
            <a:ext cx="196056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zh-CN" altLang="en-US" sz="2800" b="1">
                <a:ea typeface="黑体" pitchFamily="2" charset="-122"/>
                <a:sym typeface="Arial" pitchFamily="34" charset="0"/>
              </a:rPr>
              <a:t>计算机网络</a:t>
            </a:r>
          </a:p>
        </p:txBody>
      </p:sp>
      <p:sp>
        <p:nvSpPr>
          <p:cNvPr id="23572" name="Text Box 26"/>
          <p:cNvSpPr>
            <a:spLocks noChangeArrowheads="1"/>
          </p:cNvSpPr>
          <p:nvPr/>
        </p:nvSpPr>
        <p:spPr bwMode="auto">
          <a:xfrm>
            <a:off x="1247775" y="5189538"/>
            <a:ext cx="35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en-US" altLang="zh-CN" sz="2400" b="1">
                <a:solidFill>
                  <a:schemeClr val="bg1"/>
                </a:solidFill>
                <a:ea typeface="PMingLiU" pitchFamily="18" charset="-120"/>
              </a:rPr>
              <a:t>5</a:t>
            </a:r>
            <a:endParaRPr lang="zh-CN" altLang="en-US" sz="2400" b="1">
              <a:solidFill>
                <a:schemeClr val="bg1"/>
              </a:solidFill>
              <a:ea typeface="PMingLiU" pitchFamily="18" charset="-120"/>
            </a:endParaRPr>
          </a:p>
        </p:txBody>
      </p:sp>
      <p:pic>
        <p:nvPicPr>
          <p:cNvPr id="23573" name="图片 6" descr="未标题-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1513" y="4221163"/>
            <a:ext cx="2014537"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23574" name="AutoShape 21"/>
          <p:cNvSpPr>
            <a:spLocks noChangeArrowheads="1"/>
          </p:cNvSpPr>
          <p:nvPr/>
        </p:nvSpPr>
        <p:spPr bwMode="auto">
          <a:xfrm>
            <a:off x="1058863" y="5959475"/>
            <a:ext cx="755650" cy="654050"/>
          </a:xfrm>
          <a:prstGeom prst="hexagon">
            <a:avLst>
              <a:gd name="adj" fmla="val 28905"/>
              <a:gd name="vf" fmla="val 115470"/>
            </a:avLst>
          </a:prstGeom>
          <a:solidFill>
            <a:srgbClr val="808080"/>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ea typeface="PMingLiU" pitchFamily="18" charset="-120"/>
            </a:endParaRPr>
          </a:p>
        </p:txBody>
      </p:sp>
      <p:sp>
        <p:nvSpPr>
          <p:cNvPr id="23575" name="AutoShape 22"/>
          <p:cNvSpPr>
            <a:spLocks noChangeArrowheads="1"/>
          </p:cNvSpPr>
          <p:nvPr/>
        </p:nvSpPr>
        <p:spPr bwMode="auto">
          <a:xfrm>
            <a:off x="1052513" y="5949950"/>
            <a:ext cx="755650" cy="654050"/>
          </a:xfrm>
          <a:prstGeom prst="hexagon">
            <a:avLst>
              <a:gd name="adj" fmla="val 28905"/>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499">
                <a:srgbClr val="E6E6E6"/>
              </a:gs>
              <a:gs pos="65999">
                <a:srgbClr val="7D8496"/>
              </a:gs>
              <a:gs pos="73499">
                <a:srgbClr val="E6E6E6"/>
              </a:gs>
              <a:gs pos="92499">
                <a:srgbClr val="7D8496"/>
              </a:gs>
              <a:gs pos="100000">
                <a:srgbClr val="E6E6E6"/>
              </a:gs>
            </a:gsLst>
            <a:lin ang="2700000" scaled="1"/>
          </a:gradFill>
          <a:ln w="9525">
            <a:solidFill>
              <a:srgbClr val="C0C0C0"/>
            </a:solidFill>
            <a:miter lim="800000"/>
            <a:headEnd/>
            <a:tailEnd/>
          </a:ln>
        </p:spPr>
        <p:txBody>
          <a:bodyPr wrap="none" anchor="ctr"/>
          <a:lstStyle/>
          <a:p>
            <a:endParaRPr lang="zh-CN" altLang="zh-CN">
              <a:solidFill>
                <a:srgbClr val="000000"/>
              </a:solidFill>
              <a:ea typeface="PMingLiU" pitchFamily="18" charset="-120"/>
            </a:endParaRPr>
          </a:p>
        </p:txBody>
      </p:sp>
      <p:sp>
        <p:nvSpPr>
          <p:cNvPr id="23576" name="AutoShape 23"/>
          <p:cNvSpPr>
            <a:spLocks noChangeArrowheads="1"/>
          </p:cNvSpPr>
          <p:nvPr/>
        </p:nvSpPr>
        <p:spPr bwMode="auto">
          <a:xfrm>
            <a:off x="1096963" y="5988050"/>
            <a:ext cx="663575" cy="574675"/>
          </a:xfrm>
          <a:prstGeom prst="hexagon">
            <a:avLst>
              <a:gd name="adj" fmla="val 28894"/>
              <a:gd name="vf" fmla="val 115470"/>
            </a:avLst>
          </a:prstGeom>
          <a:solidFill>
            <a:srgbClr val="E36C09"/>
          </a:solidFill>
          <a:ln w="9525">
            <a:solidFill>
              <a:schemeClr val="bg1"/>
            </a:solidFill>
            <a:miter lim="800000"/>
            <a:headEnd/>
            <a:tailEnd/>
          </a:ln>
        </p:spPr>
        <p:txBody>
          <a:bodyPr wrap="none" anchor="ctr"/>
          <a:lstStyle/>
          <a:p>
            <a:endParaRPr lang="zh-CN" altLang="zh-CN">
              <a:solidFill>
                <a:srgbClr val="000000"/>
              </a:solidFill>
              <a:ea typeface="PMingLiU" pitchFamily="18" charset="-120"/>
              <a:sym typeface="Arial" pitchFamily="34" charset="0"/>
            </a:endParaRPr>
          </a:p>
        </p:txBody>
      </p:sp>
      <p:sp>
        <p:nvSpPr>
          <p:cNvPr id="23577" name="Line 24"/>
          <p:cNvSpPr>
            <a:spLocks noChangeShapeType="1"/>
          </p:cNvSpPr>
          <p:nvPr/>
        </p:nvSpPr>
        <p:spPr bwMode="auto">
          <a:xfrm>
            <a:off x="1662113" y="6559550"/>
            <a:ext cx="4800600" cy="0"/>
          </a:xfrm>
          <a:prstGeom prst="line">
            <a:avLst/>
          </a:prstGeom>
          <a:noFill/>
          <a:ln w="25400">
            <a:solidFill>
              <a:schemeClr val="tx2"/>
            </a:solidFill>
            <a:prstDash val="sysDot"/>
            <a:bevel/>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578" name="Text Box 25"/>
          <p:cNvSpPr>
            <a:spLocks noChangeArrowheads="1"/>
          </p:cNvSpPr>
          <p:nvPr/>
        </p:nvSpPr>
        <p:spPr bwMode="auto">
          <a:xfrm>
            <a:off x="2411413" y="6026150"/>
            <a:ext cx="4449762"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zh-CN" altLang="en-US" sz="2800" b="1">
                <a:ea typeface="黑体" pitchFamily="2" charset="-122"/>
                <a:sym typeface="Arial" pitchFamily="34" charset="0"/>
              </a:rPr>
              <a:t>实训任务：搜索及邮件操作</a:t>
            </a:r>
          </a:p>
        </p:txBody>
      </p:sp>
      <p:sp>
        <p:nvSpPr>
          <p:cNvPr id="23579" name="Text Box 26"/>
          <p:cNvSpPr>
            <a:spLocks noChangeArrowheads="1"/>
          </p:cNvSpPr>
          <p:nvPr/>
        </p:nvSpPr>
        <p:spPr bwMode="auto">
          <a:xfrm>
            <a:off x="1247775" y="6048375"/>
            <a:ext cx="355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en-US" altLang="zh-CN" sz="2400" b="1">
                <a:solidFill>
                  <a:schemeClr val="bg1"/>
                </a:solidFill>
                <a:ea typeface="PMingLiU" pitchFamily="18" charset="-120"/>
              </a:rPr>
              <a:t>6</a:t>
            </a:r>
            <a:endParaRPr lang="zh-CN" altLang="en-US" sz="2400" b="1">
              <a:solidFill>
                <a:schemeClr val="bg1"/>
              </a:solidFill>
              <a:ea typeface="PMingLiU" pitchFamily="18" charset="-120"/>
            </a:endParaRPr>
          </a:p>
        </p:txBody>
      </p:sp>
      <p:sp>
        <p:nvSpPr>
          <p:cNvPr id="23580" name="矩形 14"/>
          <p:cNvSpPr>
            <a:spLocks noChangeArrowheads="1"/>
          </p:cNvSpPr>
          <p:nvPr/>
        </p:nvSpPr>
        <p:spPr bwMode="auto">
          <a:xfrm>
            <a:off x="1908175" y="440620"/>
            <a:ext cx="7235825" cy="1004887"/>
          </a:xfrm>
          <a:prstGeom prst="rect">
            <a:avLst/>
          </a:prstGeom>
          <a:gradFill rotWithShape="0">
            <a:gsLst>
              <a:gs pos="0">
                <a:srgbClr val="FFFFFF"/>
              </a:gs>
              <a:gs pos="29999">
                <a:srgbClr val="FFFFFF"/>
              </a:gs>
              <a:gs pos="98999">
                <a:srgbClr val="8CB3E3"/>
              </a:gs>
              <a:gs pos="100000">
                <a:srgbClr val="8CB3E3"/>
              </a:gs>
            </a:gsLst>
            <a:path path="rect">
              <a:fillToRect l="100000" t="100000"/>
            </a:path>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r>
              <a:rPr lang="zh-CN" altLang="en-US" sz="4400" dirty="0">
                <a:solidFill>
                  <a:srgbClr val="FFFFFF"/>
                </a:solidFill>
                <a:latin typeface="黑体" pitchFamily="2" charset="-122"/>
                <a:ea typeface="黑体" pitchFamily="2" charset="-122"/>
                <a:cs typeface="+mj-cs"/>
                <a:sym typeface="华文隶书" pitchFamily="2" charset="-122"/>
              </a:rPr>
              <a:t>章节内容</a:t>
            </a:r>
          </a:p>
        </p:txBody>
      </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19"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0" name="圆角矩形 6"/>
          <p:cNvSpPr>
            <a:spLocks noChangeArrowheads="1"/>
          </p:cNvSpPr>
          <p:nvPr/>
        </p:nvSpPr>
        <p:spPr bwMode="auto">
          <a:xfrm>
            <a:off x="1331913" y="693738"/>
            <a:ext cx="6300787" cy="647700"/>
          </a:xfrm>
          <a:prstGeom prst="roundRect">
            <a:avLst>
              <a:gd name="adj" fmla="val 16667"/>
            </a:avLst>
          </a:prstGeom>
          <a:solidFill>
            <a:srgbClr val="CCFFCC"/>
          </a:solidFill>
          <a:ln w="25400">
            <a:solidFill>
              <a:srgbClr val="FFC000">
                <a:alpha val="1176"/>
              </a:srgbClr>
            </a:solidFill>
            <a:bevel/>
            <a:headEnd/>
            <a:tailEnd/>
          </a:ln>
        </p:spPr>
        <p:txBody>
          <a:bodyPr anchor="ctr"/>
          <a:lstStyle/>
          <a:p>
            <a:pPr algn="ctr"/>
            <a:endParaRPr lang="zh-CN" altLang="zh-CN">
              <a:solidFill>
                <a:srgbClr val="FFFFFF"/>
              </a:solidFill>
            </a:endParaRPr>
          </a:p>
        </p:txBody>
      </p:sp>
      <p:sp>
        <p:nvSpPr>
          <p:cNvPr id="60421" name="矩形 7"/>
          <p:cNvSpPr>
            <a:spLocks noChangeArrowheads="1"/>
          </p:cNvSpPr>
          <p:nvPr/>
        </p:nvSpPr>
        <p:spPr bwMode="auto">
          <a:xfrm>
            <a:off x="2916238" y="765175"/>
            <a:ext cx="31686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00B0F0"/>
                </a:solidFill>
                <a:latin typeface="微软雅黑" pitchFamily="34" charset="-122"/>
                <a:ea typeface="微软雅黑" pitchFamily="34" charset="-122"/>
                <a:sym typeface="微软雅黑" pitchFamily="34" charset="-122"/>
              </a:rPr>
              <a:t>3.</a:t>
            </a:r>
            <a:r>
              <a:rPr lang="zh-CN" altLang="en-US" sz="2400" b="1">
                <a:solidFill>
                  <a:srgbClr val="00B0F0"/>
                </a:solidFill>
                <a:latin typeface="微软雅黑" pitchFamily="34" charset="-122"/>
                <a:ea typeface="微软雅黑" pitchFamily="34" charset="-122"/>
                <a:sym typeface="微软雅黑" pitchFamily="34" charset="-122"/>
              </a:rPr>
              <a:t> </a:t>
            </a:r>
            <a:r>
              <a:rPr lang="zh-CN" altLang="zh-CN" sz="2400" b="1">
                <a:solidFill>
                  <a:srgbClr val="00B0F0"/>
                </a:solidFill>
                <a:latin typeface="微软雅黑" pitchFamily="34" charset="-122"/>
                <a:ea typeface="微软雅黑" pitchFamily="34" charset="-122"/>
              </a:rPr>
              <a:t>计算机的信息表示</a:t>
            </a:r>
            <a:endParaRPr lang="zh-CN" altLang="en-US" sz="2400" b="1">
              <a:solidFill>
                <a:srgbClr val="00B0F0"/>
              </a:solidFill>
              <a:latin typeface="微软雅黑" pitchFamily="34" charset="-122"/>
              <a:ea typeface="微软雅黑" pitchFamily="34" charset="-122"/>
              <a:sym typeface="微软雅黑" pitchFamily="34" charset="-122"/>
            </a:endParaRPr>
          </a:p>
        </p:txBody>
      </p:sp>
      <p:sp>
        <p:nvSpPr>
          <p:cNvPr id="60422" name="Rectangle 5"/>
          <p:cNvSpPr>
            <a:spLocks noChangeArrowheads="1"/>
          </p:cNvSpPr>
          <p:nvPr/>
        </p:nvSpPr>
        <p:spPr bwMode="auto">
          <a:xfrm>
            <a:off x="487363" y="1412875"/>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rgbClr val="0000FF"/>
              </a:buClr>
              <a:buFont typeface="Wingdings" pitchFamily="2" charset="2"/>
              <a:buChar char="ü"/>
            </a:pPr>
            <a:r>
              <a:rPr lang="zh-CN" altLang="zh-CN" sz="2400" dirty="0"/>
              <a:t>数据信息的表示与存储</a:t>
            </a:r>
            <a:endParaRPr lang="zh-CN" altLang="en-US" sz="2400" b="1" dirty="0">
              <a:solidFill>
                <a:srgbClr val="000000"/>
              </a:solidFill>
              <a:latin typeface="仿宋" pitchFamily="49" charset="-122"/>
              <a:ea typeface="仿宋" pitchFamily="49" charset="-122"/>
              <a:sym typeface="仿宋" pitchFamily="49" charset="-122"/>
            </a:endParaRPr>
          </a:p>
        </p:txBody>
      </p:sp>
      <p:sp>
        <p:nvSpPr>
          <p:cNvPr id="8" name="圆角矩形 1"/>
          <p:cNvSpPr>
            <a:spLocks noChangeArrowheads="1"/>
          </p:cNvSpPr>
          <p:nvPr/>
        </p:nvSpPr>
        <p:spPr bwMode="auto">
          <a:xfrm>
            <a:off x="323469" y="1844674"/>
            <a:ext cx="8353425" cy="4032529"/>
          </a:xfrm>
          <a:prstGeom prst="roundRect">
            <a:avLst>
              <a:gd name="adj" fmla="val 16667"/>
            </a:avLst>
          </a:prstGeom>
          <a:ln>
            <a:headEnd/>
            <a:tailEnd/>
          </a:ln>
          <a:scene3d>
            <a:camera prst="obliqueTopLeft"/>
            <a:lightRig rig="threePt" dir="t"/>
          </a:scene3d>
        </p:spPr>
        <p:style>
          <a:lnRef idx="1">
            <a:schemeClr val="accent6"/>
          </a:lnRef>
          <a:fillRef idx="3">
            <a:schemeClr val="accent6"/>
          </a:fillRef>
          <a:effectRef idx="2">
            <a:schemeClr val="accent6"/>
          </a:effectRef>
          <a:fontRef idx="minor">
            <a:schemeClr val="lt1"/>
          </a:fontRef>
        </p:style>
        <p:txBody>
          <a:bodyPr anchor="ctr"/>
          <a:lstStyle/>
          <a:p>
            <a:pPr algn="ctr">
              <a:defRPr/>
            </a:pPr>
            <a:endParaRPr lang="zh-CN" altLang="zh-CN">
              <a:solidFill>
                <a:srgbClr val="000000"/>
              </a:solidFill>
            </a:endParaRPr>
          </a:p>
        </p:txBody>
      </p:sp>
      <p:sp>
        <p:nvSpPr>
          <p:cNvPr id="60424" name="TextBox 3"/>
          <p:cNvSpPr>
            <a:spLocks noChangeArrowheads="1"/>
          </p:cNvSpPr>
          <p:nvPr/>
        </p:nvSpPr>
        <p:spPr bwMode="auto">
          <a:xfrm>
            <a:off x="682625" y="2335213"/>
            <a:ext cx="7561263" cy="371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buFontTx/>
              <a:buNone/>
            </a:pPr>
            <a:r>
              <a:rPr lang="zh-CN" altLang="en-US" sz="2800" dirty="0">
                <a:latin typeface="宋体" pitchFamily="2" charset="-122"/>
              </a:rPr>
              <a:t>一个涉及世界范围信息表示、交换、处理、存储的基本问题，一般以国家标准或国际标准的形式颁布执行。</a:t>
            </a:r>
          </a:p>
          <a:p>
            <a:pPr>
              <a:lnSpc>
                <a:spcPct val="120000"/>
              </a:lnSpc>
              <a:buFontTx/>
              <a:buNone/>
            </a:pPr>
            <a:r>
              <a:rPr lang="zh-CN" altLang="en-US" sz="2800" b="1" dirty="0">
                <a:solidFill>
                  <a:srgbClr val="000000"/>
                </a:solidFill>
                <a:latin typeface="宋体" pitchFamily="2" charset="-122"/>
              </a:rPr>
              <a:t>●</a:t>
            </a:r>
            <a:r>
              <a:rPr lang="en-US" altLang="zh-CN" sz="2800" b="1" dirty="0">
                <a:latin typeface="宋体" pitchFamily="2" charset="-122"/>
              </a:rPr>
              <a:t>ASCII</a:t>
            </a:r>
            <a:r>
              <a:rPr lang="zh-CN" altLang="en-US" sz="2800" b="1" dirty="0">
                <a:latin typeface="宋体" pitchFamily="2" charset="-122"/>
              </a:rPr>
              <a:t>码</a:t>
            </a:r>
          </a:p>
          <a:p>
            <a:pPr>
              <a:lnSpc>
                <a:spcPct val="120000"/>
              </a:lnSpc>
              <a:buFontTx/>
              <a:buNone/>
            </a:pPr>
            <a:r>
              <a:rPr lang="en-US" altLang="zh-CN" sz="2800" dirty="0">
                <a:latin typeface="宋体" pitchFamily="2" charset="-122"/>
              </a:rPr>
              <a:t>ASCII</a:t>
            </a:r>
            <a:r>
              <a:rPr lang="zh-CN" altLang="en-US" sz="2800" dirty="0">
                <a:latin typeface="宋体" pitchFamily="2" charset="-122"/>
              </a:rPr>
              <a:t>码即美国信息交换标准码（</a:t>
            </a:r>
            <a:r>
              <a:rPr lang="en-US" altLang="zh-CN" sz="2800" dirty="0">
                <a:latin typeface="宋体" pitchFamily="2" charset="-122"/>
              </a:rPr>
              <a:t>American Standard Code for Information</a:t>
            </a:r>
            <a:r>
              <a:rPr lang="zh-CN" altLang="en-US" sz="2800" dirty="0">
                <a:latin typeface="宋体" pitchFamily="2" charset="-122"/>
              </a:rPr>
              <a:t>）。</a:t>
            </a:r>
          </a:p>
          <a:p>
            <a:pPr>
              <a:lnSpc>
                <a:spcPct val="120000"/>
              </a:lnSpc>
              <a:buFontTx/>
              <a:buNone/>
            </a:pPr>
            <a:endParaRPr lang="zh-CN" altLang="en-US" sz="2800" b="1" i="1" dirty="0">
              <a:solidFill>
                <a:srgbClr val="000000"/>
              </a:solidFill>
              <a:latin typeface="宋体"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0424"/>
                                        </p:tgtEl>
                                        <p:attrNameLst>
                                          <p:attrName>style.visibility</p:attrName>
                                        </p:attrNameLst>
                                      </p:cBhvr>
                                      <p:to>
                                        <p:strVal val="visible"/>
                                      </p:to>
                                    </p:set>
                                    <p:animEffect transition="in" filter="fade">
                                      <p:cBhvr>
                                        <p:cTn id="7" dur="1000"/>
                                        <p:tgtEl>
                                          <p:spTgt spid="60424"/>
                                        </p:tgtEl>
                                      </p:cBhvr>
                                    </p:animEffect>
                                    <p:anim calcmode="lin" valueType="num">
                                      <p:cBhvr>
                                        <p:cTn id="8" dur="1000" fill="hold"/>
                                        <p:tgtEl>
                                          <p:spTgt spid="60424"/>
                                        </p:tgtEl>
                                        <p:attrNameLst>
                                          <p:attrName>ppt_x</p:attrName>
                                        </p:attrNameLst>
                                      </p:cBhvr>
                                      <p:tavLst>
                                        <p:tav tm="0">
                                          <p:val>
                                            <p:strVal val="#ppt_x"/>
                                          </p:val>
                                        </p:tav>
                                        <p:tav tm="100000">
                                          <p:val>
                                            <p:strVal val="#ppt_x"/>
                                          </p:val>
                                        </p:tav>
                                      </p:tavLst>
                                    </p:anim>
                                    <p:anim calcmode="lin" valueType="num">
                                      <p:cBhvr>
                                        <p:cTn id="9" dur="1000" fill="hold"/>
                                        <p:tgtEl>
                                          <p:spTgt spid="604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533400" y="1557338"/>
            <a:ext cx="8077200" cy="4614862"/>
          </a:xfrm>
          <a:prstGeom prst="rect">
            <a:avLst/>
          </a:prstGeom>
          <a:ln>
            <a:prstDash val="dashDot"/>
          </a:ln>
        </p:spPr>
        <p:style>
          <a:lnRef idx="2">
            <a:schemeClr val="accent5">
              <a:shade val="50000"/>
            </a:schemeClr>
          </a:lnRef>
          <a:fillRef idx="1">
            <a:schemeClr val="accent5"/>
          </a:fillRef>
          <a:effectRef idx="0">
            <a:schemeClr val="accent5"/>
          </a:effectRef>
          <a:fontRef idx="minor">
            <a:schemeClr val="lt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20000"/>
              </a:lnSpc>
              <a:spcBef>
                <a:spcPct val="30000"/>
              </a:spcBef>
              <a:buFont typeface="Wingdings" pitchFamily="2" charset="2"/>
              <a:buChar char="ü"/>
              <a:defRPr/>
            </a:pPr>
            <a:r>
              <a:rPr lang="en-US" altLang="zh-CN" sz="2400" b="1" dirty="0" smtClean="0">
                <a:latin typeface="宋体" pitchFamily="2" charset="-122"/>
              </a:rPr>
              <a:t>ASCII</a:t>
            </a:r>
            <a:r>
              <a:rPr lang="zh-CN" altLang="en-US" sz="2400" b="1" dirty="0" smtClean="0">
                <a:latin typeface="宋体" pitchFamily="2" charset="-122"/>
              </a:rPr>
              <a:t>码用</a:t>
            </a:r>
            <a:r>
              <a:rPr lang="en-US" altLang="zh-CN" sz="2400" b="1" dirty="0" smtClean="0">
                <a:latin typeface="宋体" pitchFamily="2" charset="-122"/>
              </a:rPr>
              <a:t>7</a:t>
            </a:r>
            <a:r>
              <a:rPr lang="zh-CN" altLang="en-US" sz="2400" b="1" dirty="0" smtClean="0">
                <a:latin typeface="宋体" pitchFamily="2" charset="-122"/>
              </a:rPr>
              <a:t>位二进制码来表示</a:t>
            </a:r>
            <a:r>
              <a:rPr lang="en-US" altLang="zh-CN" sz="2400" b="1" dirty="0" smtClean="0">
                <a:latin typeface="宋体" pitchFamily="2" charset="-122"/>
              </a:rPr>
              <a:t>128</a:t>
            </a:r>
            <a:r>
              <a:rPr lang="zh-CN" altLang="en-US" sz="2400" b="1" dirty="0" smtClean="0">
                <a:latin typeface="宋体" pitchFamily="2" charset="-122"/>
              </a:rPr>
              <a:t>（</a:t>
            </a:r>
            <a:r>
              <a:rPr lang="en-US" altLang="zh-CN" sz="2400" b="1" dirty="0" smtClean="0">
                <a:latin typeface="宋体" pitchFamily="2" charset="-122"/>
              </a:rPr>
              <a:t>=27</a:t>
            </a:r>
            <a:r>
              <a:rPr lang="zh-CN" altLang="en-US" sz="2400" b="1" dirty="0" smtClean="0">
                <a:latin typeface="宋体" pitchFamily="2" charset="-122"/>
              </a:rPr>
              <a:t>）个符号。</a:t>
            </a:r>
          </a:p>
          <a:p>
            <a:pPr>
              <a:lnSpc>
                <a:spcPct val="120000"/>
              </a:lnSpc>
              <a:spcBef>
                <a:spcPct val="30000"/>
              </a:spcBef>
              <a:buFontTx/>
              <a:buNone/>
              <a:defRPr/>
            </a:pPr>
            <a:r>
              <a:rPr lang="zh-CN" altLang="en-US" sz="2400" b="1" dirty="0" smtClean="0">
                <a:latin typeface="宋体" pitchFamily="2" charset="-122"/>
              </a:rPr>
              <a:t>例如：“</a:t>
            </a:r>
            <a:r>
              <a:rPr lang="en-US" altLang="zh-CN" sz="2400" b="1" dirty="0" smtClean="0">
                <a:latin typeface="宋体" pitchFamily="2" charset="-122"/>
              </a:rPr>
              <a:t>A”</a:t>
            </a:r>
            <a:r>
              <a:rPr lang="zh-CN" altLang="en-US" sz="2400" b="1" dirty="0" smtClean="0">
                <a:latin typeface="宋体" pitchFamily="2" charset="-122"/>
              </a:rPr>
              <a:t>的</a:t>
            </a:r>
            <a:r>
              <a:rPr lang="en-US" altLang="zh-CN" sz="2400" b="1" dirty="0" smtClean="0">
                <a:latin typeface="宋体" pitchFamily="2" charset="-122"/>
              </a:rPr>
              <a:t>ASCII</a:t>
            </a:r>
            <a:r>
              <a:rPr lang="zh-CN" altLang="en-US" sz="2400" b="1" dirty="0" smtClean="0">
                <a:latin typeface="宋体" pitchFamily="2" charset="-122"/>
              </a:rPr>
              <a:t>码是</a:t>
            </a:r>
            <a:r>
              <a:rPr lang="en-US" altLang="zh-CN" sz="2400" b="1" dirty="0" smtClean="0">
                <a:latin typeface="宋体" pitchFamily="2" charset="-122"/>
              </a:rPr>
              <a:t>1000001</a:t>
            </a:r>
            <a:r>
              <a:rPr lang="zh-CN" altLang="en-US" sz="2400" b="1" dirty="0" smtClean="0">
                <a:latin typeface="宋体" pitchFamily="2" charset="-122"/>
              </a:rPr>
              <a:t>。</a:t>
            </a:r>
          </a:p>
          <a:p>
            <a:pPr>
              <a:lnSpc>
                <a:spcPct val="120000"/>
              </a:lnSpc>
              <a:spcBef>
                <a:spcPct val="30000"/>
              </a:spcBef>
              <a:buFont typeface="Wingdings" pitchFamily="2" charset="2"/>
              <a:buChar char="ü"/>
              <a:defRPr/>
            </a:pPr>
            <a:r>
              <a:rPr lang="zh-CN" altLang="en-US" sz="2400" b="1" dirty="0" smtClean="0">
                <a:latin typeface="宋体" pitchFamily="2" charset="-122"/>
              </a:rPr>
              <a:t>计算机内，用</a:t>
            </a:r>
            <a:r>
              <a:rPr lang="en-US" altLang="zh-CN" sz="2400" b="1" dirty="0" smtClean="0">
                <a:latin typeface="宋体" pitchFamily="2" charset="-122"/>
              </a:rPr>
              <a:t>1</a:t>
            </a:r>
            <a:r>
              <a:rPr lang="zh-CN" altLang="en-US" sz="2400" b="1" dirty="0" smtClean="0">
                <a:latin typeface="宋体" pitchFamily="2" charset="-122"/>
              </a:rPr>
              <a:t>个字节（</a:t>
            </a:r>
            <a:r>
              <a:rPr lang="en-US" altLang="zh-CN" sz="2400" b="1" dirty="0" smtClean="0">
                <a:latin typeface="宋体" pitchFamily="2" charset="-122"/>
              </a:rPr>
              <a:t>8</a:t>
            </a:r>
            <a:r>
              <a:rPr lang="zh-CN" altLang="en-US" sz="2400" b="1" dirty="0" smtClean="0">
                <a:latin typeface="宋体" pitchFamily="2" charset="-122"/>
              </a:rPr>
              <a:t>位二进制数）表示</a:t>
            </a:r>
            <a:r>
              <a:rPr lang="en-US" altLang="zh-CN" sz="2400" b="1" dirty="0" smtClean="0">
                <a:latin typeface="宋体" pitchFamily="2" charset="-122"/>
              </a:rPr>
              <a:t>7</a:t>
            </a:r>
            <a:r>
              <a:rPr lang="zh-CN" altLang="en-US" sz="2400" b="1" dirty="0" smtClean="0">
                <a:latin typeface="宋体" pitchFamily="2" charset="-122"/>
              </a:rPr>
              <a:t>位</a:t>
            </a:r>
            <a:r>
              <a:rPr lang="en-US" altLang="zh-CN" sz="2400" b="1" dirty="0" smtClean="0">
                <a:latin typeface="宋体" pitchFamily="2" charset="-122"/>
              </a:rPr>
              <a:t>ASCII</a:t>
            </a:r>
            <a:r>
              <a:rPr lang="zh-CN" altLang="en-US" sz="2400" b="1" dirty="0" smtClean="0">
                <a:latin typeface="宋体" pitchFamily="2" charset="-122"/>
              </a:rPr>
              <a:t>码字符时，最高位取</a:t>
            </a:r>
            <a:r>
              <a:rPr lang="en-US" altLang="zh-CN" sz="2400" b="1" dirty="0" smtClean="0">
                <a:latin typeface="宋体" pitchFamily="2" charset="-122"/>
              </a:rPr>
              <a:t>0</a:t>
            </a:r>
            <a:r>
              <a:rPr lang="zh-CN" altLang="en-US" sz="2400" b="1" dirty="0" smtClean="0">
                <a:latin typeface="宋体" pitchFamily="2" charset="-122"/>
              </a:rPr>
              <a:t>。</a:t>
            </a:r>
          </a:p>
          <a:p>
            <a:pPr>
              <a:lnSpc>
                <a:spcPct val="120000"/>
              </a:lnSpc>
              <a:spcBef>
                <a:spcPct val="30000"/>
              </a:spcBef>
              <a:buFontTx/>
              <a:buNone/>
              <a:defRPr/>
            </a:pPr>
            <a:r>
              <a:rPr lang="zh-CN" altLang="en-US" sz="2400" b="1" dirty="0" smtClean="0">
                <a:latin typeface="宋体" pitchFamily="2" charset="-122"/>
              </a:rPr>
              <a:t>例如：在键盘上输入大写“</a:t>
            </a:r>
            <a:r>
              <a:rPr lang="en-US" altLang="zh-CN" sz="2400" b="1" dirty="0" smtClean="0">
                <a:latin typeface="宋体" pitchFamily="2" charset="-122"/>
              </a:rPr>
              <a:t>A”</a:t>
            </a:r>
            <a:r>
              <a:rPr lang="zh-CN" altLang="en-US" sz="2400" b="1" dirty="0" smtClean="0">
                <a:latin typeface="宋体" pitchFamily="2" charset="-122"/>
              </a:rPr>
              <a:t>，系统自动转换为</a:t>
            </a:r>
            <a:r>
              <a:rPr lang="en-US" altLang="zh-CN" sz="2400" b="1" dirty="0" smtClean="0">
                <a:latin typeface="宋体" pitchFamily="2" charset="-122"/>
              </a:rPr>
              <a:t>01000001</a:t>
            </a:r>
            <a:r>
              <a:rPr lang="zh-CN" altLang="en-US" sz="2400" b="1" dirty="0" smtClean="0">
                <a:latin typeface="宋体" pitchFamily="2" charset="-122"/>
              </a:rPr>
              <a:t>存入内存。</a:t>
            </a:r>
          </a:p>
          <a:p>
            <a:pPr>
              <a:lnSpc>
                <a:spcPct val="120000"/>
              </a:lnSpc>
              <a:spcBef>
                <a:spcPct val="30000"/>
              </a:spcBef>
              <a:buFont typeface="Wingdings" pitchFamily="2" charset="2"/>
              <a:buChar char="ü"/>
              <a:defRPr/>
            </a:pPr>
            <a:r>
              <a:rPr lang="zh-CN" altLang="en-US" sz="2400" b="1" dirty="0" smtClean="0">
                <a:latin typeface="宋体" pitchFamily="2" charset="-122"/>
              </a:rPr>
              <a:t>一些常用字符按其</a:t>
            </a:r>
            <a:r>
              <a:rPr lang="en-US" altLang="zh-CN" sz="2400" b="1" dirty="0" smtClean="0">
                <a:latin typeface="宋体" pitchFamily="2" charset="-122"/>
              </a:rPr>
              <a:t>ASCII</a:t>
            </a:r>
            <a:r>
              <a:rPr lang="zh-CN" altLang="en-US" sz="2400" b="1" dirty="0" smtClean="0">
                <a:latin typeface="宋体" pitchFamily="2" charset="-122"/>
              </a:rPr>
              <a:t>码值符合以下关系：</a:t>
            </a:r>
          </a:p>
          <a:p>
            <a:pPr>
              <a:lnSpc>
                <a:spcPct val="120000"/>
              </a:lnSpc>
              <a:spcBef>
                <a:spcPct val="30000"/>
              </a:spcBef>
              <a:buFontTx/>
              <a:buNone/>
              <a:defRPr/>
            </a:pPr>
            <a:r>
              <a:rPr lang="zh-CN" altLang="en-US" sz="2400" b="1" dirty="0" smtClean="0">
                <a:latin typeface="宋体" pitchFamily="2" charset="-122"/>
              </a:rPr>
              <a:t>空格 </a:t>
            </a:r>
            <a:r>
              <a:rPr lang="en-US" altLang="zh-CN" sz="2400" b="1" dirty="0" smtClean="0">
                <a:latin typeface="宋体" pitchFamily="2" charset="-122"/>
              </a:rPr>
              <a:t>&lt; </a:t>
            </a:r>
            <a:r>
              <a:rPr lang="zh-CN" altLang="en-US" sz="2400" b="1" dirty="0" smtClean="0">
                <a:latin typeface="宋体" pitchFamily="2" charset="-122"/>
              </a:rPr>
              <a:t>数字（</a:t>
            </a:r>
            <a:r>
              <a:rPr lang="en-US" altLang="zh-CN" sz="2400" b="1" dirty="0" smtClean="0">
                <a:latin typeface="宋体" pitchFamily="2" charset="-122"/>
              </a:rPr>
              <a:t>0 ~ 9</a:t>
            </a:r>
            <a:r>
              <a:rPr lang="zh-CN" altLang="en-US" sz="2400" b="1" dirty="0" smtClean="0">
                <a:latin typeface="宋体" pitchFamily="2" charset="-122"/>
              </a:rPr>
              <a:t>）</a:t>
            </a:r>
            <a:r>
              <a:rPr lang="en-US" altLang="zh-CN" sz="2400" b="1" dirty="0" smtClean="0">
                <a:latin typeface="宋体" pitchFamily="2" charset="-122"/>
              </a:rPr>
              <a:t>&lt; </a:t>
            </a:r>
            <a:r>
              <a:rPr lang="zh-CN" altLang="en-US" sz="2400" b="1" dirty="0" smtClean="0">
                <a:latin typeface="宋体" pitchFamily="2" charset="-122"/>
              </a:rPr>
              <a:t>大写字母（</a:t>
            </a:r>
            <a:r>
              <a:rPr lang="en-US" altLang="zh-CN" sz="2400" b="1" dirty="0" smtClean="0">
                <a:latin typeface="宋体" pitchFamily="2" charset="-122"/>
              </a:rPr>
              <a:t>A ~ Z</a:t>
            </a:r>
            <a:r>
              <a:rPr lang="zh-CN" altLang="en-US" sz="2400" b="1" dirty="0" smtClean="0">
                <a:latin typeface="宋体" pitchFamily="2" charset="-122"/>
              </a:rPr>
              <a:t>）</a:t>
            </a:r>
            <a:r>
              <a:rPr lang="en-US" altLang="zh-CN" sz="2400" b="1" dirty="0" smtClean="0">
                <a:latin typeface="宋体" pitchFamily="2" charset="-122"/>
              </a:rPr>
              <a:t>&lt; </a:t>
            </a:r>
            <a:r>
              <a:rPr lang="zh-CN" altLang="en-US" sz="2400" b="1" dirty="0" smtClean="0">
                <a:latin typeface="宋体" pitchFamily="2" charset="-122"/>
              </a:rPr>
              <a:t>小写字母（</a:t>
            </a:r>
            <a:r>
              <a:rPr lang="en-US" altLang="zh-CN" sz="2400" b="1" dirty="0" smtClean="0">
                <a:latin typeface="宋体" pitchFamily="2" charset="-122"/>
              </a:rPr>
              <a:t>a ~ z</a:t>
            </a:r>
            <a:r>
              <a:rPr lang="zh-CN" altLang="en-US" sz="2400" b="1" dirty="0" smtClean="0">
                <a:latin typeface="宋体" pitchFamily="2" charset="-122"/>
              </a:rPr>
              <a:t>）</a:t>
            </a:r>
            <a:endParaRPr lang="zh-CN" altLang="en-US" sz="2400" b="1" dirty="0">
              <a:latin typeface="宋体" pitchFamily="2" charset="-122"/>
            </a:endParaRPr>
          </a:p>
        </p:txBody>
      </p:sp>
      <p:sp>
        <p:nvSpPr>
          <p:cNvPr id="3" name="Rectangle 5"/>
          <p:cNvSpPr>
            <a:spLocks noChangeArrowheads="1"/>
          </p:cNvSpPr>
          <p:nvPr/>
        </p:nvSpPr>
        <p:spPr bwMode="auto">
          <a:xfrm>
            <a:off x="395652" y="971550"/>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rgbClr val="0000FF"/>
              </a:buClr>
              <a:buFont typeface="Wingdings" pitchFamily="2" charset="2"/>
              <a:buChar char="ü"/>
            </a:pPr>
            <a:r>
              <a:rPr lang="en-US" altLang="zh-CN" sz="2400" dirty="0" smtClean="0"/>
              <a:t>ASCII</a:t>
            </a:r>
            <a:r>
              <a:rPr lang="zh-CN" altLang="en-US" sz="2400" dirty="0" smtClean="0"/>
              <a:t>码表示形式</a:t>
            </a:r>
            <a:endParaRPr lang="zh-CN" altLang="en-US" sz="2400" b="1" dirty="0">
              <a:solidFill>
                <a:srgbClr val="000000"/>
              </a:solidFill>
              <a:latin typeface="仿宋" pitchFamily="49" charset="-122"/>
              <a:ea typeface="仿宋" pitchFamily="49" charset="-122"/>
              <a:sym typeface="仿宋"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pic>
        <p:nvPicPr>
          <p:cNvPr id="72705" name="Picture 1" descr="ASCII表"/>
          <p:cNvPicPr>
            <a:picLocks noChangeAspect="1" noChangeArrowheads="1"/>
          </p:cNvPicPr>
          <p:nvPr/>
        </p:nvPicPr>
        <p:blipFill>
          <a:blip r:embed="rId2"/>
          <a:srcRect r="27553"/>
          <a:stretch>
            <a:fillRect/>
          </a:stretch>
        </p:blipFill>
        <p:spPr bwMode="auto">
          <a:xfrm>
            <a:off x="1260475" y="116724"/>
            <a:ext cx="6083300" cy="6669270"/>
          </a:xfrm>
          <a:prstGeom prst="rect">
            <a:avLst/>
          </a:prstGeom>
        </p:spPr>
        <p:style>
          <a:lnRef idx="2">
            <a:schemeClr val="accent1">
              <a:shade val="50000"/>
            </a:schemeClr>
          </a:lnRef>
          <a:fillRef idx="1">
            <a:schemeClr val="accent1"/>
          </a:fillRef>
          <a:effectRef idx="0">
            <a:schemeClr val="accent1"/>
          </a:effectRef>
          <a:fontRef idx="minor">
            <a:schemeClr val="lt1"/>
          </a:fontRef>
        </p:style>
      </p:pic>
      <p:sp>
        <p:nvSpPr>
          <p:cNvPr id="4" name="Rectangle 5"/>
          <p:cNvSpPr>
            <a:spLocks noChangeArrowheads="1"/>
          </p:cNvSpPr>
          <p:nvPr/>
        </p:nvSpPr>
        <p:spPr bwMode="auto">
          <a:xfrm>
            <a:off x="395652" y="971550"/>
            <a:ext cx="504042" cy="5265684"/>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wordArtVertRtl"/>
          <a:lstStyle/>
          <a:p>
            <a:pPr marL="342900" indent="-342900" algn="ctr">
              <a:lnSpc>
                <a:spcPct val="85000"/>
              </a:lnSpc>
              <a:buClr>
                <a:srgbClr val="0000FF"/>
              </a:buClr>
              <a:buFont typeface="Wingdings" pitchFamily="2" charset="2"/>
              <a:buChar char="ü"/>
            </a:pPr>
            <a:r>
              <a:rPr lang="en-US" altLang="zh-CN" sz="2400" dirty="0" smtClean="0"/>
              <a:t>ASCII</a:t>
            </a:r>
            <a:r>
              <a:rPr lang="zh-CN" altLang="en-US" sz="2400" dirty="0" smtClean="0"/>
              <a:t>码</a:t>
            </a:r>
            <a:endParaRPr lang="zh-CN" altLang="en-US" sz="2400" b="1" dirty="0">
              <a:solidFill>
                <a:srgbClr val="000000"/>
              </a:solidFill>
              <a:latin typeface="仿宋" pitchFamily="49" charset="-122"/>
              <a:ea typeface="仿宋" pitchFamily="49" charset="-122"/>
              <a:sym typeface="仿宋"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27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479425" y="1196975"/>
            <a:ext cx="8229600" cy="4425950"/>
          </a:xfrm>
          <a:prstGeom prst="rect">
            <a:avLst/>
          </a:prstGeom>
        </p:spPr>
        <p:style>
          <a:lnRef idx="2">
            <a:schemeClr val="accent2"/>
          </a:lnRef>
          <a:fillRef idx="1">
            <a:schemeClr val="lt1"/>
          </a:fillRef>
          <a:effectRef idx="0">
            <a:schemeClr val="accent2"/>
          </a:effectRef>
          <a:fontRef idx="minor">
            <a:schemeClr val="dk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30000"/>
              </a:lnSpc>
              <a:spcBef>
                <a:spcPct val="30000"/>
              </a:spcBef>
              <a:buFontTx/>
              <a:buNone/>
              <a:defRPr/>
            </a:pPr>
            <a:r>
              <a:rPr lang="zh-CN" altLang="en-US" sz="2400" b="1" dirty="0" smtClean="0">
                <a:latin typeface="宋体" pitchFamily="2" charset="-122"/>
              </a:rPr>
              <a:t>按功能分为输入码、内码、字形码</a:t>
            </a:r>
            <a:endParaRPr lang="en-US" altLang="zh-CN" sz="2400" b="1" dirty="0" smtClean="0">
              <a:latin typeface="宋体" pitchFamily="2" charset="-122"/>
            </a:endParaRPr>
          </a:p>
          <a:p>
            <a:pPr>
              <a:lnSpc>
                <a:spcPct val="130000"/>
              </a:lnSpc>
              <a:spcBef>
                <a:spcPct val="30000"/>
              </a:spcBef>
              <a:buFont typeface="Wingdings" pitchFamily="2" charset="2"/>
              <a:buChar char="p"/>
              <a:defRPr/>
            </a:pPr>
            <a:r>
              <a:rPr lang="zh-CN" altLang="en-US" sz="2400" b="1" dirty="0" smtClean="0">
                <a:latin typeface="宋体" pitchFamily="2" charset="-122"/>
              </a:rPr>
              <a:t>汉字输入码（外码）</a:t>
            </a:r>
          </a:p>
          <a:p>
            <a:pPr>
              <a:lnSpc>
                <a:spcPct val="130000"/>
              </a:lnSpc>
              <a:spcBef>
                <a:spcPct val="30000"/>
              </a:spcBef>
              <a:buFont typeface="Wingdings" pitchFamily="2" charset="2"/>
              <a:buChar char="ü"/>
              <a:defRPr/>
            </a:pPr>
            <a:r>
              <a:rPr lang="zh-CN" altLang="en-US" sz="2400" b="1" dirty="0" smtClean="0">
                <a:latin typeface="宋体" pitchFamily="2" charset="-122"/>
              </a:rPr>
              <a:t>数字码（区位码）、音码（全拼、双拼）、形码（五笔）、混合码等</a:t>
            </a:r>
          </a:p>
          <a:p>
            <a:pPr>
              <a:lnSpc>
                <a:spcPct val="130000"/>
              </a:lnSpc>
              <a:spcBef>
                <a:spcPct val="30000"/>
              </a:spcBef>
              <a:buFont typeface="Wingdings" pitchFamily="2" charset="2"/>
              <a:buChar char="ü"/>
              <a:defRPr/>
            </a:pPr>
            <a:r>
              <a:rPr lang="zh-CN" altLang="en-US" sz="2400" b="1" dirty="0" smtClean="0">
                <a:latin typeface="宋体" pitchFamily="2" charset="-122"/>
              </a:rPr>
              <a:t>一个汉字的输入码不是唯一的。</a:t>
            </a:r>
          </a:p>
          <a:p>
            <a:pPr>
              <a:lnSpc>
                <a:spcPct val="130000"/>
              </a:lnSpc>
              <a:spcBef>
                <a:spcPct val="30000"/>
              </a:spcBef>
              <a:buFont typeface="Wingdings" pitchFamily="2" charset="2"/>
              <a:buChar char="ü"/>
              <a:defRPr/>
            </a:pPr>
            <a:r>
              <a:rPr lang="zh-CN" altLang="en-US" sz="2400" b="1" dirty="0" smtClean="0">
                <a:latin typeface="宋体" pitchFamily="2" charset="-122"/>
              </a:rPr>
              <a:t>无论用哪一种输入码输入，汉字在机内都将转换为唯一的机内码。</a:t>
            </a:r>
            <a:endParaRPr lang="zh-CN" altLang="en-US" sz="2400" b="1" dirty="0">
              <a:latin typeface="宋体" pitchFamily="2" charset="-122"/>
            </a:endParaRPr>
          </a:p>
        </p:txBody>
      </p:sp>
      <p:sp>
        <p:nvSpPr>
          <p:cNvPr id="3" name="Rectangle 5"/>
          <p:cNvSpPr>
            <a:spLocks noChangeArrowheads="1"/>
          </p:cNvSpPr>
          <p:nvPr/>
        </p:nvSpPr>
        <p:spPr bwMode="auto">
          <a:xfrm>
            <a:off x="395652" y="539750"/>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rgbClr val="0000FF"/>
              </a:buClr>
              <a:buFont typeface="Wingdings" pitchFamily="2" charset="2"/>
              <a:buChar char="ü"/>
            </a:pPr>
            <a:r>
              <a:rPr lang="zh-CN" altLang="en-US" sz="2400" b="1" dirty="0" smtClean="0">
                <a:solidFill>
                  <a:srgbClr val="000000"/>
                </a:solidFill>
                <a:latin typeface="仿宋" pitchFamily="49" charset="-122"/>
                <a:ea typeface="仿宋" pitchFamily="49" charset="-122"/>
                <a:sym typeface="仿宋" pitchFamily="49" charset="-122"/>
              </a:rPr>
              <a:t>汉字编码</a:t>
            </a:r>
            <a:endParaRPr lang="zh-CN" altLang="en-US" sz="2400" b="1" dirty="0">
              <a:solidFill>
                <a:srgbClr val="000000"/>
              </a:solidFill>
              <a:latin typeface="仿宋" pitchFamily="49" charset="-122"/>
              <a:ea typeface="仿宋" pitchFamily="49" charset="-122"/>
              <a:sym typeface="仿宋"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457200" y="1341438"/>
            <a:ext cx="8229600" cy="4208462"/>
          </a:xfrm>
          <a:prstGeom prst="rect">
            <a:avLst/>
          </a:prstGeom>
          <a:ln>
            <a:solidFill>
              <a:srgbClr val="002060"/>
            </a:solidFill>
          </a:ln>
        </p:spPr>
        <p:style>
          <a:lnRef idx="1">
            <a:schemeClr val="accent5"/>
          </a:lnRef>
          <a:fillRef idx="3">
            <a:schemeClr val="accent5"/>
          </a:fillRef>
          <a:effectRef idx="2">
            <a:schemeClr val="accent5"/>
          </a:effectRef>
          <a:fontRef idx="minor">
            <a:schemeClr val="lt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20000"/>
              </a:lnSpc>
              <a:spcBef>
                <a:spcPct val="30000"/>
              </a:spcBef>
              <a:buFont typeface="Wingdings" pitchFamily="2" charset="2"/>
              <a:buChar char="p"/>
              <a:defRPr/>
            </a:pPr>
            <a:r>
              <a:rPr lang="zh-CN" altLang="en-US" sz="2400" b="1" dirty="0" smtClean="0">
                <a:latin typeface="宋体" pitchFamily="2" charset="-122"/>
              </a:rPr>
              <a:t>汉字内码（机内码）</a:t>
            </a:r>
          </a:p>
          <a:p>
            <a:pPr>
              <a:lnSpc>
                <a:spcPct val="120000"/>
              </a:lnSpc>
              <a:spcBef>
                <a:spcPct val="30000"/>
              </a:spcBef>
              <a:buFontTx/>
              <a:buNone/>
              <a:defRPr/>
            </a:pPr>
            <a:r>
              <a:rPr lang="zh-CN" altLang="en-US" sz="2400" b="1" dirty="0" smtClean="0">
                <a:latin typeface="宋体" pitchFamily="2" charset="-122"/>
              </a:rPr>
              <a:t>汉字在机内存储、传输和加工时所用的最基本的形式。</a:t>
            </a:r>
          </a:p>
          <a:p>
            <a:pPr>
              <a:lnSpc>
                <a:spcPct val="120000"/>
              </a:lnSpc>
              <a:spcBef>
                <a:spcPct val="30000"/>
              </a:spcBef>
              <a:buFontTx/>
              <a:buNone/>
              <a:defRPr/>
            </a:pPr>
            <a:r>
              <a:rPr lang="zh-CN" altLang="en-US" sz="2400" b="1" dirty="0" smtClean="0">
                <a:latin typeface="宋体" pitchFamily="2" charset="-122"/>
              </a:rPr>
              <a:t>一般用两个字节表示一个汉字，每个字节的最高位为</a:t>
            </a:r>
            <a:r>
              <a:rPr lang="en-US" altLang="zh-CN" sz="2400" b="1" dirty="0" smtClean="0">
                <a:latin typeface="宋体" pitchFamily="2" charset="-122"/>
              </a:rPr>
              <a:t>1</a:t>
            </a:r>
          </a:p>
          <a:p>
            <a:pPr>
              <a:lnSpc>
                <a:spcPct val="120000"/>
              </a:lnSpc>
              <a:spcBef>
                <a:spcPct val="30000"/>
              </a:spcBef>
              <a:buFontTx/>
              <a:buNone/>
              <a:defRPr/>
            </a:pPr>
            <a:r>
              <a:rPr lang="zh-CN" altLang="en-US" sz="2400" b="1" dirty="0" smtClean="0">
                <a:latin typeface="宋体" pitchFamily="2" charset="-122"/>
              </a:rPr>
              <a:t>国标码 </a:t>
            </a:r>
            <a:r>
              <a:rPr lang="en-US" altLang="zh-CN" sz="2400" b="1" dirty="0" smtClean="0">
                <a:latin typeface="宋体" pitchFamily="2" charset="-122"/>
              </a:rPr>
              <a:t>+ (8080)H → </a:t>
            </a:r>
            <a:r>
              <a:rPr lang="zh-CN" altLang="en-US" sz="2400" b="1" dirty="0" smtClean="0">
                <a:latin typeface="宋体" pitchFamily="2" charset="-122"/>
              </a:rPr>
              <a:t>二字节机内码</a:t>
            </a:r>
          </a:p>
          <a:p>
            <a:pPr>
              <a:lnSpc>
                <a:spcPct val="120000"/>
              </a:lnSpc>
              <a:spcBef>
                <a:spcPct val="30000"/>
              </a:spcBef>
              <a:buFontTx/>
              <a:buNone/>
              <a:defRPr/>
            </a:pPr>
            <a:r>
              <a:rPr lang="zh-CN" altLang="en-US" sz="2400" b="1" dirty="0" smtClean="0">
                <a:latin typeface="宋体" pitchFamily="2" charset="-122"/>
              </a:rPr>
              <a:t>例：“啊”</a:t>
            </a:r>
          </a:p>
          <a:p>
            <a:pPr>
              <a:lnSpc>
                <a:spcPct val="120000"/>
              </a:lnSpc>
              <a:spcBef>
                <a:spcPct val="30000"/>
              </a:spcBef>
              <a:buFontTx/>
              <a:buNone/>
              <a:defRPr/>
            </a:pPr>
            <a:r>
              <a:rPr lang="zh-CN" altLang="en-US" sz="2400" b="1" dirty="0" smtClean="0">
                <a:latin typeface="宋体" pitchFamily="2" charset="-122"/>
              </a:rPr>
              <a:t>    国标码：</a:t>
            </a:r>
            <a:r>
              <a:rPr lang="en-US" altLang="zh-CN" sz="2400" b="1" dirty="0" smtClean="0">
                <a:latin typeface="宋体" pitchFamily="2" charset="-122"/>
              </a:rPr>
              <a:t>3021H</a:t>
            </a:r>
          </a:p>
          <a:p>
            <a:pPr>
              <a:lnSpc>
                <a:spcPct val="120000"/>
              </a:lnSpc>
              <a:spcBef>
                <a:spcPct val="30000"/>
              </a:spcBef>
              <a:buFontTx/>
              <a:buNone/>
              <a:defRPr/>
            </a:pPr>
            <a:r>
              <a:rPr lang="en-US" altLang="zh-CN" sz="2400" b="1" dirty="0" smtClean="0">
                <a:latin typeface="宋体" pitchFamily="2" charset="-122"/>
              </a:rPr>
              <a:t>    </a:t>
            </a:r>
            <a:r>
              <a:rPr lang="zh-CN" altLang="en-US" sz="2400" b="1" dirty="0" smtClean="0">
                <a:latin typeface="宋体" pitchFamily="2" charset="-122"/>
              </a:rPr>
              <a:t>机内码：</a:t>
            </a:r>
            <a:r>
              <a:rPr lang="en-US" altLang="zh-CN" sz="2400" b="1" dirty="0" smtClean="0">
                <a:latin typeface="宋体" pitchFamily="2" charset="-122"/>
              </a:rPr>
              <a:t>B0A1H</a:t>
            </a:r>
            <a:endParaRPr lang="en-US" altLang="zh-CN" sz="2400" b="1" dirty="0">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455613" y="1125538"/>
            <a:ext cx="8229600" cy="4525962"/>
          </a:xfrm>
          <a:prstGeom prst="rect">
            <a:avLst/>
          </a:prstGeom>
        </p:spPr>
        <p:style>
          <a:lnRef idx="1">
            <a:schemeClr val="accent2"/>
          </a:lnRef>
          <a:fillRef idx="2">
            <a:schemeClr val="accent2"/>
          </a:fillRef>
          <a:effectRef idx="1">
            <a:schemeClr val="accent2"/>
          </a:effectRef>
          <a:fontRef idx="minor">
            <a:schemeClr val="dk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30000"/>
              </a:lnSpc>
              <a:spcBef>
                <a:spcPct val="50000"/>
              </a:spcBef>
              <a:buFontTx/>
              <a:buNone/>
              <a:defRPr/>
            </a:pPr>
            <a:r>
              <a:rPr lang="en-US" altLang="zh-CN" sz="2400" b="1" dirty="0" smtClean="0"/>
              <a:t>●</a:t>
            </a:r>
            <a:r>
              <a:rPr lang="zh-CN" altLang="en-US" sz="2400" b="1" dirty="0" smtClean="0">
                <a:latin typeface="宋体" pitchFamily="2" charset="-122"/>
              </a:rPr>
              <a:t>国标码：我国规定的信息交换用的标准汉字交换码（</a:t>
            </a:r>
            <a:r>
              <a:rPr lang="en-US" altLang="zh-CN" sz="2400" b="1" dirty="0" smtClean="0">
                <a:latin typeface="宋体" pitchFamily="2" charset="-122"/>
              </a:rPr>
              <a:t>GB2312-80</a:t>
            </a:r>
            <a:r>
              <a:rPr lang="zh-CN" altLang="en-US" sz="2400" b="1" dirty="0" smtClean="0">
                <a:latin typeface="宋体" pitchFamily="2" charset="-122"/>
              </a:rPr>
              <a:t>信息交换用汉字编码字符基本集）。</a:t>
            </a:r>
          </a:p>
          <a:p>
            <a:pPr>
              <a:lnSpc>
                <a:spcPct val="130000"/>
              </a:lnSpc>
              <a:spcBef>
                <a:spcPct val="50000"/>
              </a:spcBef>
              <a:buFontTx/>
              <a:buNone/>
              <a:defRPr/>
            </a:pPr>
            <a:r>
              <a:rPr lang="zh-CN" altLang="en-US" sz="2400" b="1" dirty="0" smtClean="0">
                <a:latin typeface="宋体" pitchFamily="2" charset="-122"/>
              </a:rPr>
              <a:t>基本集收录汉字共</a:t>
            </a:r>
            <a:r>
              <a:rPr lang="en-US" altLang="zh-CN" sz="2400" b="1" dirty="0" smtClean="0">
                <a:latin typeface="宋体" pitchFamily="2" charset="-122"/>
              </a:rPr>
              <a:t>6763</a:t>
            </a:r>
            <a:r>
              <a:rPr lang="zh-CN" altLang="en-US" sz="2400" b="1" dirty="0" smtClean="0">
                <a:latin typeface="宋体" pitchFamily="2" charset="-122"/>
              </a:rPr>
              <a:t>个，一级汉字</a:t>
            </a:r>
            <a:r>
              <a:rPr lang="en-US" altLang="zh-CN" sz="2400" b="1" dirty="0" smtClean="0">
                <a:latin typeface="宋体" pitchFamily="2" charset="-122"/>
              </a:rPr>
              <a:t>3755</a:t>
            </a:r>
            <a:r>
              <a:rPr lang="zh-CN" altLang="en-US" sz="2400" b="1" dirty="0" smtClean="0">
                <a:latin typeface="宋体" pitchFamily="2" charset="-122"/>
              </a:rPr>
              <a:t>个（常用字），二级汉字</a:t>
            </a:r>
            <a:r>
              <a:rPr lang="en-US" altLang="zh-CN" sz="2400" b="1" dirty="0" smtClean="0">
                <a:latin typeface="宋体" pitchFamily="2" charset="-122"/>
              </a:rPr>
              <a:t>3008</a:t>
            </a:r>
            <a:r>
              <a:rPr lang="zh-CN" altLang="en-US" sz="2400" b="1" dirty="0" smtClean="0">
                <a:latin typeface="宋体" pitchFamily="2" charset="-122"/>
              </a:rPr>
              <a:t>个（非常用字）。</a:t>
            </a:r>
          </a:p>
          <a:p>
            <a:pPr>
              <a:lnSpc>
                <a:spcPct val="130000"/>
              </a:lnSpc>
              <a:spcBef>
                <a:spcPct val="50000"/>
              </a:spcBef>
              <a:buFontTx/>
              <a:buNone/>
              <a:defRPr/>
            </a:pPr>
            <a:r>
              <a:rPr lang="zh-CN" altLang="en-US" sz="2400" b="1" dirty="0" smtClean="0">
                <a:latin typeface="宋体" pitchFamily="2" charset="-122"/>
              </a:rPr>
              <a:t>国标（</a:t>
            </a:r>
            <a:r>
              <a:rPr lang="en-US" altLang="zh-CN" sz="2400" b="1" dirty="0" smtClean="0">
                <a:latin typeface="宋体" pitchFamily="2" charset="-122"/>
              </a:rPr>
              <a:t>GB2312-80</a:t>
            </a:r>
            <a:r>
              <a:rPr lang="zh-CN" altLang="en-US" sz="2400" b="1" dirty="0" smtClean="0">
                <a:latin typeface="宋体" pitchFamily="2" charset="-122"/>
              </a:rPr>
              <a:t>）字符基本集内也有英文字母、数字、标点符号，机内码与汉字一样，称为全角符号。</a:t>
            </a:r>
          </a:p>
          <a:p>
            <a:pPr>
              <a:lnSpc>
                <a:spcPct val="130000"/>
              </a:lnSpc>
              <a:spcBef>
                <a:spcPct val="50000"/>
              </a:spcBef>
              <a:buFontTx/>
              <a:buNone/>
              <a:defRPr/>
            </a:pPr>
            <a:r>
              <a:rPr lang="zh-CN" altLang="en-US" sz="2400" b="1" dirty="0" smtClean="0">
                <a:latin typeface="宋体" pitchFamily="2" charset="-122"/>
              </a:rPr>
              <a:t>全角符号显示时与汉字宽度相同（如：Ａａ１２，），在汉字的全角输入状态下即可输入。</a:t>
            </a:r>
            <a:endParaRPr lang="zh-CN" altLang="en-US" sz="2400" b="1" dirty="0">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455613" y="1628850"/>
            <a:ext cx="8229600" cy="3960330"/>
          </a:xfrm>
          <a:prstGeom prst="rect">
            <a:avLst/>
          </a:prstGeom>
        </p:spPr>
        <p:style>
          <a:lnRef idx="1">
            <a:schemeClr val="dk1"/>
          </a:lnRef>
          <a:fillRef idx="2">
            <a:schemeClr val="dk1"/>
          </a:fillRef>
          <a:effectRef idx="1">
            <a:schemeClr val="dk1"/>
          </a:effectRef>
          <a:fontRef idx="minor">
            <a:schemeClr val="dk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gn="just">
              <a:lnSpc>
                <a:spcPct val="90000"/>
              </a:lnSpc>
              <a:buFontTx/>
              <a:buNone/>
            </a:pPr>
            <a:endParaRPr lang="en-US" altLang="zh-CN" sz="2400" u="sng" dirty="0" smtClean="0"/>
          </a:p>
          <a:p>
            <a:pPr algn="just">
              <a:lnSpc>
                <a:spcPct val="90000"/>
              </a:lnSpc>
              <a:buFontTx/>
              <a:buNone/>
            </a:pPr>
            <a:endParaRPr lang="en-US" altLang="zh-CN" sz="2400" u="sng" dirty="0"/>
          </a:p>
          <a:p>
            <a:pPr algn="just">
              <a:lnSpc>
                <a:spcPct val="90000"/>
              </a:lnSpc>
              <a:buFontTx/>
              <a:buNone/>
            </a:pPr>
            <a:r>
              <a:rPr lang="zh-CN" altLang="en-US" sz="2400" b="1" dirty="0">
                <a:latin typeface="宋体" pitchFamily="2" charset="-122"/>
              </a:rPr>
              <a:t>   区位码、国标码与机内码三者转换关系：</a:t>
            </a:r>
            <a:endParaRPr lang="en-US" altLang="zh-CN" sz="2400" b="1" dirty="0">
              <a:latin typeface="宋体" pitchFamily="2" charset="-122"/>
            </a:endParaRPr>
          </a:p>
          <a:p>
            <a:pPr algn="just">
              <a:lnSpc>
                <a:spcPct val="90000"/>
              </a:lnSpc>
              <a:buFontTx/>
              <a:buNone/>
            </a:pPr>
            <a:endParaRPr lang="en-US" altLang="zh-CN" sz="2400" b="1" dirty="0">
              <a:latin typeface="宋体" pitchFamily="2" charset="-122"/>
            </a:endParaRPr>
          </a:p>
          <a:p>
            <a:pPr algn="ctr">
              <a:lnSpc>
                <a:spcPct val="90000"/>
              </a:lnSpc>
              <a:buFontTx/>
              <a:buNone/>
            </a:pPr>
            <a:r>
              <a:rPr lang="zh-CN" altLang="en-US" sz="2800" b="1" dirty="0">
                <a:latin typeface="宋体" pitchFamily="2" charset="-122"/>
              </a:rPr>
              <a:t>区位码</a:t>
            </a:r>
            <a:r>
              <a:rPr lang="en-US" altLang="zh-CN" sz="2800" b="1" dirty="0">
                <a:latin typeface="宋体" pitchFamily="2" charset="-122"/>
              </a:rPr>
              <a:t>+2020H=</a:t>
            </a:r>
            <a:r>
              <a:rPr lang="zh-CN" altLang="en-US" sz="2800" b="1" dirty="0">
                <a:latin typeface="宋体" pitchFamily="2" charset="-122"/>
              </a:rPr>
              <a:t>国标码</a:t>
            </a:r>
          </a:p>
          <a:p>
            <a:pPr algn="ctr">
              <a:lnSpc>
                <a:spcPct val="90000"/>
              </a:lnSpc>
              <a:buFontTx/>
              <a:buNone/>
            </a:pPr>
            <a:r>
              <a:rPr lang="zh-CN" altLang="en-US" sz="2800" b="1" dirty="0">
                <a:latin typeface="宋体" pitchFamily="2" charset="-122"/>
              </a:rPr>
              <a:t>国标码</a:t>
            </a:r>
            <a:r>
              <a:rPr lang="en-US" altLang="zh-CN" sz="2800" b="1" dirty="0">
                <a:latin typeface="宋体" pitchFamily="2" charset="-122"/>
              </a:rPr>
              <a:t>+8080H=</a:t>
            </a:r>
            <a:r>
              <a:rPr lang="zh-CN" altLang="en-US" sz="2800" b="1" dirty="0">
                <a:latin typeface="宋体" pitchFamily="2" charset="-122"/>
              </a:rPr>
              <a:t>机内码</a:t>
            </a:r>
          </a:p>
        </p:txBody>
      </p:sp>
    </p:spTree>
    <p:extLst>
      <p:ext uri="{BB962C8B-B14F-4D97-AF65-F5344CB8AC3E}">
        <p14:creationId xmlns:p14="http://schemas.microsoft.com/office/powerpoint/2010/main" val="3528726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533400" y="1196974"/>
            <a:ext cx="8077200" cy="54002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20000"/>
              </a:lnSpc>
              <a:spcBef>
                <a:spcPct val="30000"/>
              </a:spcBef>
              <a:buFont typeface="Wingdings" pitchFamily="2" charset="2"/>
              <a:buChar char="p"/>
              <a:defRPr/>
            </a:pPr>
            <a:r>
              <a:rPr lang="zh-CN" altLang="en-US" sz="2400" dirty="0" smtClean="0">
                <a:latin typeface="宋体" pitchFamily="2" charset="-122"/>
              </a:rPr>
              <a:t>汉字字形码</a:t>
            </a:r>
          </a:p>
          <a:p>
            <a:pPr>
              <a:lnSpc>
                <a:spcPct val="120000"/>
              </a:lnSpc>
              <a:spcBef>
                <a:spcPct val="30000"/>
              </a:spcBef>
              <a:buFontTx/>
              <a:buNone/>
              <a:defRPr/>
            </a:pPr>
            <a:r>
              <a:rPr lang="zh-CN" altLang="zh-CN" sz="2400" dirty="0" smtClean="0"/>
              <a:t>表示汉字字形的字模数据（又称字模码），是汉字输出的形式，通常用点阵、矢量函数等方式表示。</a:t>
            </a:r>
            <a:endParaRPr lang="zh-CN" altLang="en-US" sz="2400" dirty="0" smtClean="0"/>
          </a:p>
          <a:p>
            <a:pPr>
              <a:lnSpc>
                <a:spcPct val="120000"/>
              </a:lnSpc>
              <a:spcBef>
                <a:spcPct val="30000"/>
              </a:spcBef>
              <a:buFontTx/>
              <a:buNone/>
              <a:defRPr/>
            </a:pPr>
            <a:r>
              <a:rPr lang="zh-CN" altLang="zh-CN" sz="2400" dirty="0" smtClean="0"/>
              <a:t>输出汉字的要求不同，点阵的多少也不同，常见有</a:t>
            </a:r>
            <a:r>
              <a:rPr lang="en-US" altLang="zh-CN" sz="2400" dirty="0" smtClean="0"/>
              <a:t>16×16</a:t>
            </a:r>
            <a:r>
              <a:rPr lang="zh-CN" altLang="en-US" sz="2400" dirty="0" smtClean="0"/>
              <a:t>点阵、</a:t>
            </a:r>
            <a:r>
              <a:rPr lang="en-US" altLang="zh-CN" sz="2400" dirty="0" smtClean="0"/>
              <a:t>24×24</a:t>
            </a:r>
            <a:r>
              <a:rPr lang="zh-CN" altLang="en-US" sz="2400" dirty="0" smtClean="0"/>
              <a:t>点阵、</a:t>
            </a:r>
            <a:r>
              <a:rPr lang="en-US" altLang="zh-CN" sz="2400" dirty="0" smtClean="0"/>
              <a:t>32×32</a:t>
            </a:r>
            <a:r>
              <a:rPr lang="zh-CN" altLang="en-US" sz="2400" dirty="0" smtClean="0"/>
              <a:t>点阵、</a:t>
            </a:r>
            <a:r>
              <a:rPr lang="en-US" altLang="zh-CN" sz="2400" dirty="0" smtClean="0"/>
              <a:t>48×48</a:t>
            </a:r>
            <a:r>
              <a:rPr lang="zh-CN" altLang="en-US" sz="2400" dirty="0" smtClean="0"/>
              <a:t>点阵等。</a:t>
            </a:r>
          </a:p>
          <a:p>
            <a:pPr>
              <a:lnSpc>
                <a:spcPct val="120000"/>
              </a:lnSpc>
              <a:spcBef>
                <a:spcPct val="30000"/>
              </a:spcBef>
              <a:buFontTx/>
              <a:buNone/>
              <a:defRPr/>
            </a:pPr>
            <a:r>
              <a:rPr lang="zh-CN" altLang="en-US" sz="2400" dirty="0" smtClean="0"/>
              <a:t>字模点阵占用的存储空间很大，只能用来构成汉字字库，不能用于机内存储。</a:t>
            </a:r>
          </a:p>
          <a:p>
            <a:pPr>
              <a:lnSpc>
                <a:spcPct val="120000"/>
              </a:lnSpc>
              <a:spcBef>
                <a:spcPct val="30000"/>
              </a:spcBef>
              <a:buFontTx/>
              <a:buNone/>
              <a:defRPr/>
            </a:pPr>
            <a:r>
              <a:rPr lang="zh-CN" altLang="en-US" sz="2400" dirty="0" smtClean="0"/>
              <a:t>汉字字库存储每个汉字的点阵代码，只有在显示输出汉字时才检索字库，输出字模点阵得到汉字字形。</a:t>
            </a:r>
            <a:endParaRPr lang="en-US" altLang="zh-CN" sz="2400" dirty="0" smtClean="0"/>
          </a:p>
          <a:p>
            <a:pPr>
              <a:lnSpc>
                <a:spcPct val="120000"/>
              </a:lnSpc>
              <a:spcBef>
                <a:spcPct val="30000"/>
              </a:spcBef>
              <a:buFontTx/>
              <a:buNone/>
              <a:defRPr/>
            </a:pPr>
            <a:r>
              <a:rPr lang="zh-CN" altLang="en-US" sz="2400" dirty="0" smtClean="0">
                <a:solidFill>
                  <a:schemeClr val="bg1"/>
                </a:solidFill>
              </a:rPr>
              <a:t>思考</a:t>
            </a:r>
            <a:r>
              <a:rPr lang="zh-CN" altLang="en-US" sz="2400" dirty="0" smtClean="0"/>
              <a:t>：在</a:t>
            </a:r>
            <a:r>
              <a:rPr lang="en-US" altLang="zh-CN" sz="2400" dirty="0"/>
              <a:t>24×24</a:t>
            </a:r>
            <a:r>
              <a:rPr lang="zh-CN" altLang="en-US" sz="2400" dirty="0" smtClean="0"/>
              <a:t>点阵字形库中，一个汉字需要的存储空间是多少？</a:t>
            </a:r>
            <a:endParaRPr lang="en-US" altLang="zh-CN" sz="2400" dirty="0" smtClean="0"/>
          </a:p>
          <a:p>
            <a:pPr>
              <a:lnSpc>
                <a:spcPct val="120000"/>
              </a:lnSpc>
              <a:spcBef>
                <a:spcPct val="30000"/>
              </a:spcBef>
              <a:buFontTx/>
              <a:buNone/>
              <a:defRPr/>
            </a:pP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395652" y="1484838"/>
            <a:ext cx="8363154" cy="467966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10000"/>
              </a:lnSpc>
              <a:buFont typeface="Wingdings" pitchFamily="2" charset="2"/>
              <a:buChar char="ü"/>
              <a:defRPr/>
            </a:pPr>
            <a:r>
              <a:rPr lang="zh-CN" altLang="en-US" sz="2400" b="1" dirty="0" smtClean="0">
                <a:latin typeface="宋体" pitchFamily="2" charset="-122"/>
              </a:rPr>
              <a:t>为对内存的数据进行有效的管理和存取，把内存看作由许多存储单元组成，给每个存储单元一个唯一的序号，称为“地址”。</a:t>
            </a:r>
          </a:p>
          <a:p>
            <a:pPr>
              <a:lnSpc>
                <a:spcPct val="110000"/>
              </a:lnSpc>
              <a:buFont typeface="Wingdings" pitchFamily="2" charset="2"/>
              <a:buChar char="ü"/>
              <a:defRPr/>
            </a:pPr>
            <a:r>
              <a:rPr lang="zh-CN" altLang="en-US" sz="2400" b="1" dirty="0" smtClean="0">
                <a:latin typeface="宋体" pitchFamily="2" charset="-122"/>
              </a:rPr>
              <a:t>通过地址可以从对应存储单元取出数据（“</a:t>
            </a:r>
            <a:r>
              <a:rPr lang="zh-CN" altLang="en-US" sz="2400" b="1" dirty="0" smtClean="0">
                <a:solidFill>
                  <a:schemeClr val="bg1"/>
                </a:solidFill>
                <a:latin typeface="宋体" pitchFamily="2" charset="-122"/>
              </a:rPr>
              <a:t>读出</a:t>
            </a:r>
            <a:r>
              <a:rPr lang="zh-CN" altLang="en-US" sz="2400" b="1" dirty="0" smtClean="0">
                <a:latin typeface="宋体" pitchFamily="2" charset="-122"/>
              </a:rPr>
              <a:t>”）或向对应的存储单元存入数据（“</a:t>
            </a:r>
            <a:r>
              <a:rPr lang="zh-CN" altLang="en-US" sz="2400" b="1" dirty="0" smtClean="0">
                <a:solidFill>
                  <a:schemeClr val="bg1"/>
                </a:solidFill>
                <a:latin typeface="宋体" pitchFamily="2" charset="-122"/>
              </a:rPr>
              <a:t>写入</a:t>
            </a:r>
            <a:r>
              <a:rPr lang="zh-CN" altLang="en-US" sz="2400" b="1" dirty="0" smtClean="0">
                <a:latin typeface="宋体" pitchFamily="2" charset="-122"/>
              </a:rPr>
              <a:t>”）。</a:t>
            </a:r>
          </a:p>
          <a:p>
            <a:pPr>
              <a:lnSpc>
                <a:spcPct val="110000"/>
              </a:lnSpc>
              <a:buFont typeface="Wingdings" pitchFamily="2" charset="2"/>
              <a:buChar char="ü"/>
              <a:defRPr/>
            </a:pPr>
            <a:r>
              <a:rPr lang="zh-CN" altLang="en-US" sz="2400" b="1" i="1" dirty="0" smtClean="0">
                <a:latin typeface="宋体" pitchFamily="2" charset="-122"/>
              </a:rPr>
              <a:t>内存按字节编址，每个存储单元存放一个字节的数据。</a:t>
            </a:r>
          </a:p>
          <a:p>
            <a:pPr>
              <a:lnSpc>
                <a:spcPct val="110000"/>
              </a:lnSpc>
              <a:buFont typeface="Wingdings" pitchFamily="2" charset="2"/>
              <a:buChar char="ü"/>
              <a:defRPr/>
            </a:pPr>
            <a:r>
              <a:rPr lang="zh-CN" altLang="en-US" sz="2400" b="1" i="1" dirty="0" smtClean="0">
                <a:solidFill>
                  <a:schemeClr val="bg1"/>
                </a:solidFill>
                <a:latin typeface="宋体" pitchFamily="2" charset="-122"/>
              </a:rPr>
              <a:t>内存地址</a:t>
            </a:r>
            <a:r>
              <a:rPr lang="zh-CN" altLang="en-US" sz="2400" b="1" i="1" dirty="0" smtClean="0">
                <a:latin typeface="宋体" pitchFamily="2" charset="-122"/>
              </a:rPr>
              <a:t>是二进制数，</a:t>
            </a:r>
            <a:r>
              <a:rPr lang="zh-CN" altLang="en-US" sz="2400" b="1" i="1" dirty="0" smtClean="0">
                <a:solidFill>
                  <a:schemeClr val="bg1"/>
                </a:solidFill>
                <a:latin typeface="宋体" pitchFamily="2" charset="-122"/>
              </a:rPr>
              <a:t>从</a:t>
            </a:r>
            <a:r>
              <a:rPr lang="en-US" altLang="zh-CN" sz="2400" b="1" i="1" dirty="0" smtClean="0">
                <a:solidFill>
                  <a:schemeClr val="bg1"/>
                </a:solidFill>
                <a:latin typeface="宋体" pitchFamily="2" charset="-122"/>
              </a:rPr>
              <a:t>0</a:t>
            </a:r>
            <a:r>
              <a:rPr lang="zh-CN" altLang="en-US" sz="2400" b="1" i="1" dirty="0" smtClean="0">
                <a:solidFill>
                  <a:schemeClr val="bg1"/>
                </a:solidFill>
                <a:latin typeface="宋体" pitchFamily="2" charset="-122"/>
              </a:rPr>
              <a:t>开始，书写格式为十六进制</a:t>
            </a:r>
            <a:r>
              <a:rPr lang="zh-CN" altLang="en-US" sz="2400" b="1" i="1" dirty="0" smtClean="0">
                <a:latin typeface="宋体" pitchFamily="2" charset="-122"/>
              </a:rPr>
              <a:t>。</a:t>
            </a:r>
          </a:p>
          <a:p>
            <a:pPr>
              <a:lnSpc>
                <a:spcPct val="110000"/>
              </a:lnSpc>
              <a:buFontTx/>
              <a:buNone/>
              <a:defRPr/>
            </a:pPr>
            <a:r>
              <a:rPr lang="zh-CN" altLang="en-US" sz="2400" b="1" dirty="0" smtClean="0">
                <a:solidFill>
                  <a:srgbClr val="00B0F0"/>
                </a:solidFill>
                <a:latin typeface="宋体" pitchFamily="2" charset="-122"/>
              </a:rPr>
              <a:t>思考：</a:t>
            </a:r>
            <a:r>
              <a:rPr lang="zh-CN" altLang="en-US" sz="2400" b="1" dirty="0" smtClean="0">
                <a:latin typeface="宋体" pitchFamily="2" charset="-122"/>
              </a:rPr>
              <a:t>存储器中地址从</a:t>
            </a:r>
            <a:r>
              <a:rPr lang="en-US" altLang="zh-CN" sz="2400" b="1" dirty="0" smtClean="0">
                <a:latin typeface="宋体" pitchFamily="2" charset="-122"/>
              </a:rPr>
              <a:t>0000(H)</a:t>
            </a:r>
            <a:r>
              <a:rPr lang="zh-CN" altLang="en-US" sz="2400" b="1" dirty="0" smtClean="0">
                <a:latin typeface="宋体" pitchFamily="2" charset="-122"/>
              </a:rPr>
              <a:t>到</a:t>
            </a:r>
            <a:r>
              <a:rPr lang="en-US" altLang="zh-CN" sz="2400" b="1" dirty="0" smtClean="0">
                <a:latin typeface="宋体" pitchFamily="2" charset="-122"/>
              </a:rPr>
              <a:t>00FF(H)</a:t>
            </a:r>
            <a:r>
              <a:rPr lang="zh-CN" altLang="en-US" sz="2400" b="1" dirty="0" smtClean="0">
                <a:latin typeface="宋体" pitchFamily="2" charset="-122"/>
              </a:rPr>
              <a:t>的存储单元有多大存储容量？</a:t>
            </a:r>
            <a:endParaRPr lang="zh-CN" altLang="en-US" sz="2400" b="1" dirty="0">
              <a:latin typeface="宋体" pitchFamily="2" charset="-122"/>
            </a:endParaRPr>
          </a:p>
        </p:txBody>
      </p:sp>
      <p:sp>
        <p:nvSpPr>
          <p:cNvPr id="4" name="Rectangle 5"/>
          <p:cNvSpPr>
            <a:spLocks noChangeArrowheads="1"/>
          </p:cNvSpPr>
          <p:nvPr/>
        </p:nvSpPr>
        <p:spPr bwMode="auto">
          <a:xfrm>
            <a:off x="395652" y="539750"/>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rgbClr val="0000FF"/>
              </a:buClr>
              <a:buFont typeface="Wingdings" pitchFamily="2" charset="2"/>
              <a:buChar char="ü"/>
            </a:pPr>
            <a:r>
              <a:rPr lang="zh-CN" altLang="en-US" sz="2400" b="1" dirty="0" smtClean="0">
                <a:solidFill>
                  <a:srgbClr val="000000"/>
                </a:solidFill>
                <a:latin typeface="仿宋" pitchFamily="49" charset="-122"/>
                <a:ea typeface="仿宋" pitchFamily="49" charset="-122"/>
                <a:sym typeface="仿宋" pitchFamily="49" charset="-122"/>
              </a:rPr>
              <a:t>内存地址表示形式</a:t>
            </a:r>
            <a:endParaRPr lang="zh-CN" altLang="en-US" sz="2400" b="1" dirty="0">
              <a:solidFill>
                <a:srgbClr val="000000"/>
              </a:solidFill>
              <a:latin typeface="仿宋" pitchFamily="49" charset="-122"/>
              <a:ea typeface="仿宋" pitchFamily="49" charset="-122"/>
              <a:sym typeface="仿宋"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1"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2" name="圆角矩形 6"/>
          <p:cNvSpPr>
            <a:spLocks noChangeArrowheads="1"/>
          </p:cNvSpPr>
          <p:nvPr/>
        </p:nvSpPr>
        <p:spPr bwMode="auto">
          <a:xfrm>
            <a:off x="1331913" y="693738"/>
            <a:ext cx="6300787" cy="647700"/>
          </a:xfrm>
          <a:prstGeom prst="roundRect">
            <a:avLst>
              <a:gd name="adj" fmla="val 16667"/>
            </a:avLst>
          </a:prstGeom>
          <a:solidFill>
            <a:srgbClr val="CCFFCC"/>
          </a:solidFill>
          <a:ln w="25400">
            <a:solidFill>
              <a:srgbClr val="FFC000">
                <a:alpha val="1176"/>
              </a:srgbClr>
            </a:solidFill>
            <a:bevel/>
            <a:headEnd/>
            <a:tailEnd/>
          </a:ln>
        </p:spPr>
        <p:txBody>
          <a:bodyPr anchor="ctr"/>
          <a:lstStyle/>
          <a:p>
            <a:pPr algn="ctr"/>
            <a:endParaRPr lang="zh-CN" altLang="zh-CN">
              <a:solidFill>
                <a:srgbClr val="FFFFFF"/>
              </a:solidFill>
            </a:endParaRPr>
          </a:p>
        </p:txBody>
      </p:sp>
      <p:sp>
        <p:nvSpPr>
          <p:cNvPr id="68613" name="矩形 7"/>
          <p:cNvSpPr>
            <a:spLocks noChangeArrowheads="1"/>
          </p:cNvSpPr>
          <p:nvPr/>
        </p:nvSpPr>
        <p:spPr bwMode="auto">
          <a:xfrm>
            <a:off x="2916238" y="765175"/>
            <a:ext cx="352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00B0F0"/>
                </a:solidFill>
                <a:latin typeface="微软雅黑" pitchFamily="34" charset="-122"/>
                <a:ea typeface="微软雅黑" pitchFamily="34" charset="-122"/>
                <a:sym typeface="微软雅黑" pitchFamily="34" charset="-122"/>
              </a:rPr>
              <a:t>4.</a:t>
            </a:r>
            <a:r>
              <a:rPr lang="zh-CN" altLang="zh-CN" sz="2400" b="1">
                <a:solidFill>
                  <a:srgbClr val="00B0F0"/>
                </a:solidFill>
                <a:latin typeface="微软雅黑" pitchFamily="34" charset="-122"/>
                <a:ea typeface="微软雅黑" pitchFamily="34" charset="-122"/>
              </a:rPr>
              <a:t>多媒体技术与病毒防治</a:t>
            </a:r>
            <a:endParaRPr lang="zh-CN" altLang="en-US" sz="2400" b="1">
              <a:solidFill>
                <a:srgbClr val="00B0F0"/>
              </a:solidFill>
              <a:latin typeface="微软雅黑" pitchFamily="34" charset="-122"/>
              <a:ea typeface="微软雅黑" pitchFamily="34" charset="-122"/>
              <a:sym typeface="微软雅黑" pitchFamily="34" charset="-122"/>
            </a:endParaRPr>
          </a:p>
        </p:txBody>
      </p:sp>
      <p:sp>
        <p:nvSpPr>
          <p:cNvPr id="68614" name="Rectangle 5"/>
          <p:cNvSpPr>
            <a:spLocks noChangeArrowheads="1"/>
          </p:cNvSpPr>
          <p:nvPr/>
        </p:nvSpPr>
        <p:spPr bwMode="auto">
          <a:xfrm>
            <a:off x="487363" y="1412875"/>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rgbClr val="0000FF"/>
              </a:buClr>
              <a:buFont typeface="Wingdings" pitchFamily="2" charset="2"/>
              <a:buChar char="ü"/>
            </a:pPr>
            <a:r>
              <a:rPr lang="zh-CN" altLang="en-US" sz="2400">
                <a:solidFill>
                  <a:srgbClr val="000000"/>
                </a:solidFill>
              </a:rPr>
              <a:t>多媒体技术</a:t>
            </a:r>
            <a:endParaRPr lang="zh-CN" altLang="en-US" sz="2400" b="1">
              <a:solidFill>
                <a:srgbClr val="000000"/>
              </a:solidFill>
              <a:latin typeface="仿宋" pitchFamily="49" charset="-122"/>
              <a:ea typeface="仿宋" pitchFamily="49" charset="-122"/>
              <a:sym typeface="仿宋" pitchFamily="49" charset="-122"/>
            </a:endParaRPr>
          </a:p>
        </p:txBody>
      </p:sp>
      <p:sp>
        <p:nvSpPr>
          <p:cNvPr id="9" name="Rectangle 3"/>
          <p:cNvSpPr txBox="1">
            <a:spLocks noChangeArrowheads="1"/>
          </p:cNvSpPr>
          <p:nvPr/>
        </p:nvSpPr>
        <p:spPr>
          <a:xfrm>
            <a:off x="250825" y="1989138"/>
            <a:ext cx="8424863" cy="4608512"/>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30000"/>
              </a:lnSpc>
              <a:spcBef>
                <a:spcPct val="60000"/>
              </a:spcBef>
              <a:buNone/>
              <a:defRPr/>
            </a:pPr>
            <a:r>
              <a:rPr kumimoji="1" lang="zh-CN" altLang="en-US" sz="1600" dirty="0">
                <a:latin typeface="Arial" pitchFamily="34" charset="0"/>
                <a:ea typeface="宋体" pitchFamily="2" charset="-122"/>
              </a:rPr>
              <a:t>多媒体技术是当今计算机软件发展的一个热点。多媒体技术使计算机可同时交互接收、处理并输出声音、图形、图像、文本、音频信号、视频信号等信息，给人们的工作、生活和娱乐等带来了极大的方便和乐趣。</a:t>
            </a:r>
          </a:p>
          <a:p>
            <a:pPr>
              <a:lnSpc>
                <a:spcPct val="130000"/>
              </a:lnSpc>
              <a:spcBef>
                <a:spcPct val="60000"/>
              </a:spcBef>
              <a:buNone/>
              <a:defRPr/>
            </a:pPr>
            <a:r>
              <a:rPr kumimoji="1" lang="zh-CN" altLang="en-US" sz="1600" dirty="0">
                <a:latin typeface="Arial" pitchFamily="34" charset="0"/>
                <a:ea typeface="宋体" pitchFamily="2" charset="-122"/>
              </a:rPr>
              <a:t>多媒体技术使计算机可以同时交互地接收、处理并输出声音、图形、图像、文本、音频信号、视频信号等信息。</a:t>
            </a:r>
          </a:p>
          <a:p>
            <a:pPr>
              <a:lnSpc>
                <a:spcPct val="130000"/>
              </a:lnSpc>
              <a:spcBef>
                <a:spcPct val="60000"/>
              </a:spcBef>
              <a:buNone/>
              <a:defRPr/>
            </a:pPr>
            <a:r>
              <a:rPr kumimoji="1" lang="en-US" altLang="zh-CN" sz="1600" dirty="0">
                <a:latin typeface="Arial" pitchFamily="34" charset="0"/>
                <a:ea typeface="宋体" pitchFamily="2" charset="-122"/>
              </a:rPr>
              <a:t>1</a:t>
            </a:r>
            <a:r>
              <a:rPr kumimoji="1" lang="zh-CN" altLang="en-US" sz="1600" dirty="0">
                <a:latin typeface="Arial" pitchFamily="34" charset="0"/>
                <a:ea typeface="宋体" pitchFamily="2" charset="-122"/>
              </a:rPr>
              <a:t>．媒体</a:t>
            </a:r>
          </a:p>
          <a:p>
            <a:pPr>
              <a:lnSpc>
                <a:spcPct val="130000"/>
              </a:lnSpc>
              <a:spcBef>
                <a:spcPct val="60000"/>
              </a:spcBef>
              <a:buNone/>
              <a:defRPr/>
            </a:pPr>
            <a:r>
              <a:rPr kumimoji="1" lang="zh-CN" altLang="en-US" sz="1600" dirty="0">
                <a:latin typeface="Arial" pitchFamily="34" charset="0"/>
                <a:ea typeface="宋体" pitchFamily="2" charset="-122"/>
              </a:rPr>
              <a:t>媒体（</a:t>
            </a:r>
            <a:r>
              <a:rPr kumimoji="1" lang="en-US" altLang="zh-CN" sz="1600" dirty="0">
                <a:latin typeface="Arial" pitchFamily="34" charset="0"/>
                <a:ea typeface="宋体" pitchFamily="2" charset="-122"/>
              </a:rPr>
              <a:t>Medium</a:t>
            </a:r>
            <a:r>
              <a:rPr kumimoji="1" lang="zh-CN" altLang="en-US" sz="1600" dirty="0">
                <a:latin typeface="Arial" pitchFamily="34" charset="0"/>
                <a:ea typeface="宋体" pitchFamily="2" charset="-122"/>
              </a:rPr>
              <a:t>）在计算机领域中有两种含义：</a:t>
            </a:r>
          </a:p>
          <a:p>
            <a:pPr>
              <a:lnSpc>
                <a:spcPct val="130000"/>
              </a:lnSpc>
              <a:spcBef>
                <a:spcPct val="60000"/>
              </a:spcBef>
              <a:buNone/>
              <a:defRPr/>
            </a:pPr>
            <a:r>
              <a:rPr kumimoji="1" lang="zh-CN" altLang="en-US" sz="1600" dirty="0">
                <a:latin typeface="Arial" pitchFamily="34" charset="0"/>
                <a:ea typeface="宋体" pitchFamily="2" charset="-122"/>
              </a:rPr>
              <a:t>●存储信息的载体，如磁盘、光盘、磁带和半导体存储器等存储设备；</a:t>
            </a:r>
          </a:p>
          <a:p>
            <a:pPr>
              <a:lnSpc>
                <a:spcPct val="130000"/>
              </a:lnSpc>
              <a:spcBef>
                <a:spcPct val="60000"/>
              </a:spcBef>
              <a:buNone/>
              <a:defRPr/>
            </a:pPr>
            <a:r>
              <a:rPr kumimoji="1" lang="zh-CN" altLang="en-US" sz="1600" dirty="0">
                <a:latin typeface="Arial" pitchFamily="34" charset="0"/>
                <a:ea typeface="宋体" pitchFamily="2" charset="-122"/>
              </a:rPr>
              <a:t>●表示信息的载体（或称信息的表现形式），如文本、声音、图形、图像、视频、动画等表示形式，可向人们传递各种信息。</a:t>
            </a:r>
          </a:p>
          <a:p>
            <a:pPr>
              <a:lnSpc>
                <a:spcPct val="130000"/>
              </a:lnSpc>
              <a:spcBef>
                <a:spcPct val="60000"/>
              </a:spcBef>
              <a:buNone/>
              <a:defRPr/>
            </a:pPr>
            <a:r>
              <a:rPr kumimoji="1" lang="zh-CN" altLang="en-US" sz="1600" dirty="0">
                <a:latin typeface="Arial" pitchFamily="34" charset="0"/>
                <a:ea typeface="宋体" pitchFamily="2" charset="-122"/>
              </a:rPr>
              <a:t>多媒体技术中的媒体是指后者。</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40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图片 1"/>
          <p:cNvPicPr>
            <a:picLocks noChangeAspect="1" noChangeArrowheads="1"/>
          </p:cNvPicPr>
          <p:nvPr/>
        </p:nvPicPr>
        <p:blipFill>
          <a:blip r:embed="rId4" cstate="print">
            <a:lum bright="70000" contrast="-70000"/>
            <a:extLst>
              <a:ext uri="{28A0092B-C50C-407E-A947-70E740481C1C}">
                <a14:useLocalDpi xmlns:a14="http://schemas.microsoft.com/office/drawing/2010/main" val="0"/>
              </a:ext>
            </a:extLst>
          </a:blip>
          <a:srcRect/>
          <a:stretch>
            <a:fillRect/>
          </a:stretch>
        </p:blipFill>
        <p:spPr bwMode="auto">
          <a:xfrm>
            <a:off x="7523163" y="5811838"/>
            <a:ext cx="1552575"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nvGrpSpPr>
          <p:cNvPr id="24581" name="Group 5"/>
          <p:cNvGrpSpPr>
            <a:grpSpLocks/>
          </p:cNvGrpSpPr>
          <p:nvPr/>
        </p:nvGrpSpPr>
        <p:grpSpPr bwMode="auto">
          <a:xfrm>
            <a:off x="168275" y="1055688"/>
            <a:ext cx="8753475" cy="5492750"/>
            <a:chOff x="0" y="0"/>
            <a:chExt cx="8886254" cy="5492401"/>
          </a:xfrm>
        </p:grpSpPr>
        <p:sp>
          <p:nvSpPr>
            <p:cNvPr id="24583" name="矩形 14"/>
            <p:cNvSpPr>
              <a:spLocks noChangeArrowheads="1"/>
            </p:cNvSpPr>
            <p:nvPr/>
          </p:nvSpPr>
          <p:spPr bwMode="auto">
            <a:xfrm>
              <a:off x="0" y="0"/>
              <a:ext cx="4752529" cy="1004811"/>
            </a:xfrm>
            <a:prstGeom prst="rect">
              <a:avLst/>
            </a:prstGeom>
            <a:gradFill rotWithShape="0">
              <a:gsLst>
                <a:gs pos="0">
                  <a:srgbClr val="FFFFFF"/>
                </a:gs>
                <a:gs pos="29999">
                  <a:srgbClr val="FFFFFF"/>
                </a:gs>
                <a:gs pos="98999">
                  <a:srgbClr val="8CB3E3"/>
                </a:gs>
                <a:gs pos="100000">
                  <a:srgbClr val="8CB3E3"/>
                </a:gs>
              </a:gsLst>
              <a:path path="rect">
                <a:fillToRect l="100000" t="100000"/>
              </a:path>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r>
                <a:rPr lang="zh-CN" altLang="en-US" sz="6000" b="1">
                  <a:solidFill>
                    <a:srgbClr val="FF3300"/>
                  </a:solidFill>
                  <a:latin typeface="华文隶书" pitchFamily="2" charset="-122"/>
                  <a:ea typeface="华文隶书" pitchFamily="2" charset="-122"/>
                  <a:sym typeface="华文隶书" pitchFamily="2" charset="-122"/>
                </a:rPr>
                <a:t>任务描述</a:t>
              </a:r>
            </a:p>
          </p:txBody>
        </p:sp>
        <p:sp>
          <p:nvSpPr>
            <p:cNvPr id="24584" name="立方体 15"/>
            <p:cNvSpPr>
              <a:spLocks noChangeArrowheads="1"/>
            </p:cNvSpPr>
            <p:nvPr/>
          </p:nvSpPr>
          <p:spPr bwMode="auto">
            <a:xfrm rot="-2416454">
              <a:off x="5995848" y="1007228"/>
              <a:ext cx="998894" cy="870283"/>
            </a:xfrm>
            <a:prstGeom prst="cube">
              <a:avLst>
                <a:gd name="adj" fmla="val 25000"/>
              </a:avLst>
            </a:prstGeom>
            <a:gradFill rotWithShape="1">
              <a:gsLst>
                <a:gs pos="0">
                  <a:srgbClr val="A3C2FF"/>
                </a:gs>
                <a:gs pos="34999">
                  <a:srgbClr val="BDD5FF"/>
                </a:gs>
                <a:gs pos="100000">
                  <a:srgbClr val="E5EEFF"/>
                </a:gs>
              </a:gsLst>
              <a:lin ang="16200000" scaled="1"/>
            </a:gradFill>
            <a:ln>
              <a:noFill/>
            </a:ln>
            <a:extLst>
              <a:ext uri="{91240B29-F687-4F45-9708-019B960494DF}">
                <a14:hiddenLine xmlns:a14="http://schemas.microsoft.com/office/drawing/2010/main" w="9525">
                  <a:solidFill>
                    <a:schemeClr val="accent1"/>
                  </a:solidFill>
                  <a:bevel/>
                  <a:headEnd/>
                  <a:tailEnd/>
                </a14:hiddenLine>
              </a:ext>
            </a:extLst>
          </p:spPr>
          <p:txBody>
            <a:bodyPr anchor="ctr"/>
            <a:lstStyle/>
            <a:p>
              <a:pPr algn="ctr"/>
              <a:r>
                <a:rPr lang="en-US" altLang="zh-CN" sz="2800">
                  <a:solidFill>
                    <a:srgbClr val="C00000"/>
                  </a:solidFill>
                  <a:cs typeface="Arial" pitchFamily="34" charset="0"/>
                  <a:sym typeface="Arial" pitchFamily="34" charset="0"/>
                </a:rPr>
                <a:t>$</a:t>
              </a:r>
              <a:endParaRPr lang="zh-CN" altLang="en-US" sz="2800">
                <a:solidFill>
                  <a:srgbClr val="C00000"/>
                </a:solidFill>
              </a:endParaRPr>
            </a:p>
          </p:txBody>
        </p:sp>
        <p:sp>
          <p:nvSpPr>
            <p:cNvPr id="24585" name="立方体 16"/>
            <p:cNvSpPr>
              <a:spLocks noChangeArrowheads="1"/>
            </p:cNvSpPr>
            <p:nvPr/>
          </p:nvSpPr>
          <p:spPr bwMode="auto">
            <a:xfrm rot="-1098792">
              <a:off x="5544353" y="2728933"/>
              <a:ext cx="1080092" cy="864090"/>
            </a:xfrm>
            <a:prstGeom prst="cube">
              <a:avLst>
                <a:gd name="adj" fmla="val 25000"/>
              </a:avLst>
            </a:prstGeom>
            <a:gradFill rotWithShape="1">
              <a:gsLst>
                <a:gs pos="0">
                  <a:srgbClr val="A3C2FF"/>
                </a:gs>
                <a:gs pos="34999">
                  <a:srgbClr val="BDD5FF"/>
                </a:gs>
                <a:gs pos="100000">
                  <a:srgbClr val="E5EEFF"/>
                </a:gs>
              </a:gsLst>
              <a:lin ang="16200000" scaled="1"/>
            </a:gradFill>
            <a:ln>
              <a:noFill/>
            </a:ln>
            <a:extLst>
              <a:ext uri="{91240B29-F687-4F45-9708-019B960494DF}">
                <a14:hiddenLine xmlns:a14="http://schemas.microsoft.com/office/drawing/2010/main" w="9525">
                  <a:solidFill>
                    <a:schemeClr val="accent1"/>
                  </a:solidFill>
                  <a:bevel/>
                  <a:headEnd/>
                  <a:tailEnd/>
                </a14:hiddenLine>
              </a:ext>
            </a:extLst>
          </p:spPr>
          <p:txBody>
            <a:bodyPr anchor="ctr"/>
            <a:lstStyle/>
            <a:p>
              <a:pPr algn="ctr"/>
              <a:r>
                <a:rPr lang="zh-CN" altLang="en-US" sz="2800">
                  <a:solidFill>
                    <a:srgbClr val="C00000"/>
                  </a:solidFill>
                </a:rPr>
                <a:t>￥</a:t>
              </a:r>
              <a:endParaRPr lang="zh-CN" altLang="en-US"/>
            </a:p>
          </p:txBody>
        </p:sp>
        <p:sp>
          <p:nvSpPr>
            <p:cNvPr id="24586" name="立方体 17"/>
            <p:cNvSpPr>
              <a:spLocks noChangeArrowheads="1"/>
            </p:cNvSpPr>
            <p:nvPr/>
          </p:nvSpPr>
          <p:spPr bwMode="auto">
            <a:xfrm rot="-1237509">
              <a:off x="4625234" y="1258261"/>
              <a:ext cx="732746" cy="576060"/>
            </a:xfrm>
            <a:prstGeom prst="cube">
              <a:avLst>
                <a:gd name="adj" fmla="val 25000"/>
              </a:avLst>
            </a:prstGeom>
            <a:gradFill rotWithShape="1">
              <a:gsLst>
                <a:gs pos="0">
                  <a:srgbClr val="A3C2FF"/>
                </a:gs>
                <a:gs pos="34999">
                  <a:srgbClr val="BDD5FF"/>
                </a:gs>
                <a:gs pos="100000">
                  <a:srgbClr val="E5EEFF"/>
                </a:gs>
              </a:gsLst>
              <a:lin ang="16200000" scaled="1"/>
            </a:gradFill>
            <a:ln>
              <a:noFill/>
            </a:ln>
            <a:extLst>
              <a:ext uri="{91240B29-F687-4F45-9708-019B960494DF}">
                <a14:hiddenLine xmlns:a14="http://schemas.microsoft.com/office/drawing/2010/main" w="9525">
                  <a:solidFill>
                    <a:schemeClr val="accent1"/>
                  </a:solidFill>
                  <a:bevel/>
                  <a:headEnd/>
                  <a:tailEnd/>
                </a14:hiddenLine>
              </a:ext>
            </a:extLst>
          </p:spPr>
          <p:txBody>
            <a:bodyPr anchor="ctr"/>
            <a:lstStyle/>
            <a:p>
              <a:pPr algn="ctr"/>
              <a:r>
                <a:rPr lang="en-US" altLang="zh-CN">
                  <a:solidFill>
                    <a:srgbClr val="C00000"/>
                  </a:solidFill>
                  <a:cs typeface="Arial" pitchFamily="34" charset="0"/>
                  <a:sym typeface="Arial" pitchFamily="34" charset="0"/>
                </a:rPr>
                <a:t>#</a:t>
              </a:r>
              <a:endParaRPr lang="zh-CN" altLang="en-US">
                <a:solidFill>
                  <a:srgbClr val="C00000"/>
                </a:solidFill>
              </a:endParaRPr>
            </a:p>
          </p:txBody>
        </p:sp>
        <p:sp>
          <p:nvSpPr>
            <p:cNvPr id="24587" name="立方体 18"/>
            <p:cNvSpPr>
              <a:spLocks noChangeArrowheads="1"/>
            </p:cNvSpPr>
            <p:nvPr/>
          </p:nvSpPr>
          <p:spPr bwMode="auto">
            <a:xfrm rot="-1458565">
              <a:off x="7241864" y="916181"/>
              <a:ext cx="1177113" cy="1149366"/>
            </a:xfrm>
            <a:prstGeom prst="cube">
              <a:avLst>
                <a:gd name="adj" fmla="val 25000"/>
              </a:avLst>
            </a:prstGeom>
            <a:gradFill rotWithShape="1">
              <a:gsLst>
                <a:gs pos="0">
                  <a:srgbClr val="A3C2FF"/>
                </a:gs>
                <a:gs pos="34999">
                  <a:srgbClr val="BDD5FF"/>
                </a:gs>
                <a:gs pos="100000">
                  <a:srgbClr val="E5EEFF"/>
                </a:gs>
              </a:gsLst>
              <a:lin ang="16200000" scaled="1"/>
            </a:gradFill>
            <a:ln>
              <a:noFill/>
            </a:ln>
            <a:extLst>
              <a:ext uri="{91240B29-F687-4F45-9708-019B960494DF}">
                <a14:hiddenLine xmlns:a14="http://schemas.microsoft.com/office/drawing/2010/main" w="9525">
                  <a:solidFill>
                    <a:schemeClr val="accent1"/>
                  </a:solidFill>
                  <a:bevel/>
                  <a:headEnd/>
                  <a:tailEnd/>
                </a14:hiddenLine>
              </a:ext>
            </a:extLst>
          </p:spPr>
          <p:txBody>
            <a:bodyPr anchor="ctr"/>
            <a:lstStyle/>
            <a:p>
              <a:pPr algn="ctr"/>
              <a:r>
                <a:rPr lang="en-US" altLang="zh-CN" sz="2800">
                  <a:solidFill>
                    <a:srgbClr val="C00000"/>
                  </a:solidFill>
                  <a:cs typeface="Arial" pitchFamily="34" charset="0"/>
                  <a:sym typeface="Arial" pitchFamily="34" charset="0"/>
                </a:rPr>
                <a:t>@</a:t>
              </a:r>
              <a:endParaRPr lang="zh-CN" altLang="en-US" sz="2800">
                <a:solidFill>
                  <a:srgbClr val="C00000"/>
                </a:solidFill>
              </a:endParaRPr>
            </a:p>
          </p:txBody>
        </p:sp>
        <p:sp>
          <p:nvSpPr>
            <p:cNvPr id="24588" name="立方体 19"/>
            <p:cNvSpPr>
              <a:spLocks noChangeArrowheads="1"/>
            </p:cNvSpPr>
            <p:nvPr/>
          </p:nvSpPr>
          <p:spPr bwMode="auto">
            <a:xfrm rot="-777499">
              <a:off x="7496468" y="4313214"/>
              <a:ext cx="1389786" cy="1179187"/>
            </a:xfrm>
            <a:prstGeom prst="cube">
              <a:avLst>
                <a:gd name="adj" fmla="val 25000"/>
              </a:avLst>
            </a:prstGeom>
            <a:gradFill rotWithShape="1">
              <a:gsLst>
                <a:gs pos="0">
                  <a:srgbClr val="A3C2FF"/>
                </a:gs>
                <a:gs pos="34999">
                  <a:srgbClr val="BDD5FF"/>
                </a:gs>
                <a:gs pos="100000">
                  <a:srgbClr val="E5EEFF"/>
                </a:gs>
              </a:gsLst>
              <a:lin ang="16200000" scaled="1"/>
            </a:gradFill>
            <a:ln>
              <a:noFill/>
            </a:ln>
            <a:extLst>
              <a:ext uri="{91240B29-F687-4F45-9708-019B960494DF}">
                <a14:hiddenLine xmlns:a14="http://schemas.microsoft.com/office/drawing/2010/main" w="9525">
                  <a:solidFill>
                    <a:schemeClr val="accent1"/>
                  </a:solidFill>
                  <a:bevel/>
                  <a:headEnd/>
                  <a:tailEnd/>
                </a14:hiddenLine>
              </a:ext>
            </a:extLst>
          </p:spPr>
          <p:txBody>
            <a:bodyPr anchor="ctr"/>
            <a:lstStyle/>
            <a:p>
              <a:pPr algn="ctr"/>
              <a:r>
                <a:rPr lang="en-US" altLang="zh-CN" sz="2800">
                  <a:solidFill>
                    <a:srgbClr val="C00000"/>
                  </a:solidFill>
                  <a:cs typeface="Arial" pitchFamily="34" charset="0"/>
                  <a:sym typeface="Arial" pitchFamily="34" charset="0"/>
                </a:rPr>
                <a:t>$</a:t>
              </a:r>
              <a:endParaRPr lang="zh-CN" altLang="en-US" sz="2800">
                <a:solidFill>
                  <a:srgbClr val="C00000"/>
                </a:solidFill>
              </a:endParaRPr>
            </a:p>
          </p:txBody>
        </p:sp>
        <p:sp>
          <p:nvSpPr>
            <p:cNvPr id="24589" name="立方体 20"/>
            <p:cNvSpPr>
              <a:spLocks noChangeArrowheads="1"/>
            </p:cNvSpPr>
            <p:nvPr/>
          </p:nvSpPr>
          <p:spPr bwMode="auto">
            <a:xfrm>
              <a:off x="5782552" y="3887759"/>
              <a:ext cx="1080092" cy="864090"/>
            </a:xfrm>
            <a:prstGeom prst="cube">
              <a:avLst>
                <a:gd name="adj" fmla="val 25000"/>
              </a:avLst>
            </a:prstGeom>
            <a:gradFill rotWithShape="1">
              <a:gsLst>
                <a:gs pos="0">
                  <a:srgbClr val="A3C2FF"/>
                </a:gs>
                <a:gs pos="34999">
                  <a:srgbClr val="BDD5FF"/>
                </a:gs>
                <a:gs pos="100000">
                  <a:srgbClr val="E5EEFF"/>
                </a:gs>
              </a:gsLst>
              <a:lin ang="16200000" scaled="1"/>
            </a:gradFill>
            <a:ln>
              <a:noFill/>
            </a:ln>
            <a:extLst>
              <a:ext uri="{91240B29-F687-4F45-9708-019B960494DF}">
                <a14:hiddenLine xmlns:a14="http://schemas.microsoft.com/office/drawing/2010/main" w="9525">
                  <a:solidFill>
                    <a:schemeClr val="accent1"/>
                  </a:solidFill>
                  <a:bevel/>
                  <a:headEnd/>
                  <a:tailEnd/>
                </a14:hiddenLine>
              </a:ext>
            </a:extLst>
          </p:spPr>
          <p:txBody>
            <a:bodyPr anchor="ctr"/>
            <a:lstStyle/>
            <a:p>
              <a:pPr algn="ctr"/>
              <a:r>
                <a:rPr lang="en-US" altLang="zh-CN" sz="2800">
                  <a:solidFill>
                    <a:srgbClr val="C00000"/>
                  </a:solidFill>
                  <a:cs typeface="Arial" pitchFamily="34" charset="0"/>
                  <a:sym typeface="Arial" pitchFamily="34" charset="0"/>
                </a:rPr>
                <a:t>%</a:t>
              </a:r>
              <a:endParaRPr lang="zh-CN" altLang="en-US" sz="2800">
                <a:solidFill>
                  <a:srgbClr val="C00000"/>
                </a:solidFill>
              </a:endParaRPr>
            </a:p>
          </p:txBody>
        </p:sp>
        <p:sp>
          <p:nvSpPr>
            <p:cNvPr id="24590" name="立方体 21"/>
            <p:cNvSpPr>
              <a:spLocks noChangeArrowheads="1"/>
            </p:cNvSpPr>
            <p:nvPr/>
          </p:nvSpPr>
          <p:spPr bwMode="auto">
            <a:xfrm>
              <a:off x="7008398" y="2876269"/>
              <a:ext cx="1080092" cy="864090"/>
            </a:xfrm>
            <a:prstGeom prst="cube">
              <a:avLst>
                <a:gd name="adj" fmla="val 25000"/>
              </a:avLst>
            </a:prstGeom>
            <a:gradFill rotWithShape="1">
              <a:gsLst>
                <a:gs pos="0">
                  <a:srgbClr val="A3C2FF"/>
                </a:gs>
                <a:gs pos="34999">
                  <a:srgbClr val="BDD5FF"/>
                </a:gs>
                <a:gs pos="100000">
                  <a:srgbClr val="E5EEFF"/>
                </a:gs>
              </a:gsLst>
              <a:lin ang="16200000" scaled="1"/>
            </a:gradFill>
            <a:ln>
              <a:noFill/>
            </a:ln>
            <a:extLst>
              <a:ext uri="{91240B29-F687-4F45-9708-019B960494DF}">
                <a14:hiddenLine xmlns:a14="http://schemas.microsoft.com/office/drawing/2010/main" w="9525">
                  <a:solidFill>
                    <a:schemeClr val="accent1"/>
                  </a:solidFill>
                  <a:bevel/>
                  <a:headEnd/>
                  <a:tailEnd/>
                </a14:hiddenLine>
              </a:ext>
            </a:extLst>
          </p:spPr>
          <p:txBody>
            <a:bodyPr anchor="ctr"/>
            <a:lstStyle/>
            <a:p>
              <a:pPr algn="ctr"/>
              <a:r>
                <a:rPr lang="en-US" altLang="zh-CN" sz="2800">
                  <a:solidFill>
                    <a:srgbClr val="C00000"/>
                  </a:solidFill>
                  <a:cs typeface="Arial" pitchFamily="34" charset="0"/>
                  <a:sym typeface="Arial" pitchFamily="34" charset="0"/>
                </a:rPr>
                <a:t>#</a:t>
              </a:r>
              <a:endParaRPr lang="zh-CN" altLang="en-US" sz="2800">
                <a:solidFill>
                  <a:srgbClr val="C00000"/>
                </a:solidFill>
              </a:endParaRPr>
            </a:p>
          </p:txBody>
        </p:sp>
        <p:sp>
          <p:nvSpPr>
            <p:cNvPr id="24591" name="立方体 22"/>
            <p:cNvSpPr>
              <a:spLocks noChangeArrowheads="1"/>
            </p:cNvSpPr>
            <p:nvPr/>
          </p:nvSpPr>
          <p:spPr bwMode="auto">
            <a:xfrm rot="-1294510">
              <a:off x="6419626" y="56801"/>
              <a:ext cx="856286" cy="677989"/>
            </a:xfrm>
            <a:prstGeom prst="cube">
              <a:avLst>
                <a:gd name="adj" fmla="val 25000"/>
              </a:avLst>
            </a:prstGeom>
            <a:gradFill rotWithShape="1">
              <a:gsLst>
                <a:gs pos="0">
                  <a:srgbClr val="A3C2FF"/>
                </a:gs>
                <a:gs pos="34999">
                  <a:srgbClr val="BDD5FF"/>
                </a:gs>
                <a:gs pos="100000">
                  <a:srgbClr val="E5EEFF"/>
                </a:gs>
              </a:gsLst>
              <a:lin ang="16200000" scaled="1"/>
            </a:gradFill>
            <a:ln>
              <a:noFill/>
            </a:ln>
            <a:extLst>
              <a:ext uri="{91240B29-F687-4F45-9708-019B960494DF}">
                <a14:hiddenLine xmlns:a14="http://schemas.microsoft.com/office/drawing/2010/main" w="9525">
                  <a:solidFill>
                    <a:schemeClr val="accent1"/>
                  </a:solidFill>
                  <a:bevel/>
                  <a:headEnd/>
                  <a:tailEnd/>
                </a14:hiddenLine>
              </a:ext>
            </a:extLst>
          </p:spPr>
          <p:txBody>
            <a:bodyPr anchor="ctr"/>
            <a:lstStyle/>
            <a:p>
              <a:pPr algn="ctr"/>
              <a:r>
                <a:rPr lang="en-US" altLang="zh-CN" sz="2800">
                  <a:solidFill>
                    <a:srgbClr val="C00000"/>
                  </a:solidFill>
                  <a:cs typeface="Arial" pitchFamily="34" charset="0"/>
                  <a:sym typeface="Arial" pitchFamily="34" charset="0"/>
                </a:rPr>
                <a:t>&amp;</a:t>
              </a:r>
              <a:endParaRPr lang="zh-CN" altLang="en-US" sz="2800">
                <a:solidFill>
                  <a:srgbClr val="C00000"/>
                </a:solidFill>
              </a:endParaRPr>
            </a:p>
          </p:txBody>
        </p:sp>
        <p:sp>
          <p:nvSpPr>
            <p:cNvPr id="24592" name="立方体 23"/>
            <p:cNvSpPr>
              <a:spLocks noChangeArrowheads="1"/>
            </p:cNvSpPr>
            <p:nvPr/>
          </p:nvSpPr>
          <p:spPr bwMode="auto">
            <a:xfrm rot="-2416454">
              <a:off x="5163174" y="58081"/>
              <a:ext cx="998894" cy="870283"/>
            </a:xfrm>
            <a:prstGeom prst="cube">
              <a:avLst>
                <a:gd name="adj" fmla="val 25000"/>
              </a:avLst>
            </a:prstGeom>
            <a:gradFill rotWithShape="1">
              <a:gsLst>
                <a:gs pos="0">
                  <a:srgbClr val="A3C2FF"/>
                </a:gs>
                <a:gs pos="34999">
                  <a:srgbClr val="BDD5FF"/>
                </a:gs>
                <a:gs pos="100000">
                  <a:srgbClr val="E5EEFF"/>
                </a:gs>
              </a:gsLst>
              <a:lin ang="16200000" scaled="1"/>
            </a:gradFill>
            <a:ln>
              <a:noFill/>
            </a:ln>
            <a:extLst>
              <a:ext uri="{91240B29-F687-4F45-9708-019B960494DF}">
                <a14:hiddenLine xmlns:a14="http://schemas.microsoft.com/office/drawing/2010/main" w="9525">
                  <a:solidFill>
                    <a:schemeClr val="accent1"/>
                  </a:solidFill>
                  <a:bevel/>
                  <a:headEnd/>
                  <a:tailEnd/>
                </a14:hiddenLine>
              </a:ext>
            </a:extLst>
          </p:spPr>
          <p:txBody>
            <a:bodyPr anchor="ctr"/>
            <a:lstStyle/>
            <a:p>
              <a:pPr algn="ctr"/>
              <a:r>
                <a:rPr lang="en-US" altLang="zh-CN" sz="2800">
                  <a:solidFill>
                    <a:srgbClr val="C00000"/>
                  </a:solidFill>
                  <a:cs typeface="Arial" pitchFamily="34" charset="0"/>
                  <a:sym typeface="Arial" pitchFamily="34" charset="0"/>
                </a:rPr>
                <a:t>%</a:t>
              </a:r>
              <a:endParaRPr lang="zh-CN" altLang="en-US" sz="2800">
                <a:solidFill>
                  <a:srgbClr val="C00000"/>
                </a:solidFill>
              </a:endParaRPr>
            </a:p>
          </p:txBody>
        </p:sp>
      </p:grpSp>
      <p:sp>
        <p:nvSpPr>
          <p:cNvPr id="24582" name="圆角矩形 1"/>
          <p:cNvSpPr>
            <a:spLocks noChangeArrowheads="1"/>
          </p:cNvSpPr>
          <p:nvPr/>
        </p:nvSpPr>
        <p:spPr bwMode="auto">
          <a:xfrm>
            <a:off x="168275" y="2349500"/>
            <a:ext cx="4332288" cy="3914775"/>
          </a:xfrm>
          <a:prstGeom prst="roundRect">
            <a:avLst>
              <a:gd name="adj" fmla="val 16667"/>
            </a:avLst>
          </a:prstGeom>
          <a:gradFill rotWithShape="1">
            <a:gsLst>
              <a:gs pos="0">
                <a:srgbClr val="FFD1BB"/>
              </a:gs>
              <a:gs pos="34999">
                <a:srgbClr val="FFDDCF"/>
              </a:gs>
              <a:gs pos="100000">
                <a:srgbClr val="FFF2ED"/>
              </a:gs>
            </a:gsLst>
            <a:lin ang="16200000" scaled="1"/>
          </a:gradFill>
          <a:ln w="9525">
            <a:solidFill>
              <a:srgbClr val="F79646"/>
            </a:solidFill>
            <a:bevel/>
            <a:headEnd/>
            <a:tailEnd/>
          </a:ln>
        </p:spPr>
        <p:txBody>
          <a:bodyPr anchor="ctr"/>
          <a:lstStyle/>
          <a:p>
            <a:endParaRPr lang="zh-CN" altLang="en-US" sz="2400" b="1">
              <a:solidFill>
                <a:srgbClr val="17365D"/>
              </a:solidFill>
              <a:latin typeface="仿宋" pitchFamily="49" charset="-122"/>
              <a:ea typeface="仿宋" pitchFamily="49" charset="-122"/>
              <a:sym typeface="仿宋" pitchFamily="49" charset="-122"/>
            </a:endParaRPr>
          </a:p>
          <a:p>
            <a:r>
              <a:rPr lang="zh-CN" altLang="en-US" sz="2400" b="1">
                <a:solidFill>
                  <a:srgbClr val="17365D"/>
                </a:solidFill>
                <a:latin typeface="仿宋" pitchFamily="49" charset="-122"/>
                <a:ea typeface="仿宋" pitchFamily="49" charset="-122"/>
                <a:sym typeface="仿宋" pitchFamily="49" charset="-122"/>
              </a:rPr>
              <a:t>随着微型计算机的出现及计算机网络的发展，计算机的应用已渗透到社会的各个领域，并逐步改变着人们的生活方式。本章需要同学们了解计算机的基本概念并灵活应用计算机网络，以适应今后的学习与工作。</a:t>
            </a:r>
            <a:endParaRPr lang="zh-CN" alt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457200" y="1844675"/>
            <a:ext cx="8363154" cy="2304385"/>
          </a:xfrm>
          <a:prstGeom prst="rect">
            <a:avLst/>
          </a:prstGeom>
        </p:spPr>
        <p:style>
          <a:lnRef idx="1">
            <a:schemeClr val="accent5"/>
          </a:lnRef>
          <a:fillRef idx="3">
            <a:schemeClr val="accent5"/>
          </a:fillRef>
          <a:effectRef idx="2">
            <a:schemeClr val="accent5"/>
          </a:effectRef>
          <a:fontRef idx="minor">
            <a:schemeClr val="lt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30000"/>
              </a:lnSpc>
              <a:spcBef>
                <a:spcPct val="60000"/>
              </a:spcBef>
              <a:buFontTx/>
              <a:buNone/>
              <a:defRPr/>
            </a:pPr>
            <a:r>
              <a:rPr lang="en-US" altLang="zh-CN" sz="2000" dirty="0">
                <a:latin typeface="宋体" pitchFamily="2" charset="-122"/>
              </a:rPr>
              <a:t>2</a:t>
            </a:r>
            <a:r>
              <a:rPr lang="zh-CN" altLang="en-US" sz="2000" dirty="0">
                <a:latin typeface="宋体" pitchFamily="2" charset="-122"/>
              </a:rPr>
              <a:t>．多媒体</a:t>
            </a:r>
          </a:p>
          <a:p>
            <a:pPr>
              <a:lnSpc>
                <a:spcPct val="130000"/>
              </a:lnSpc>
              <a:spcBef>
                <a:spcPct val="60000"/>
              </a:spcBef>
              <a:buNone/>
              <a:defRPr/>
            </a:pPr>
            <a:r>
              <a:rPr kumimoji="1" lang="zh-CN" altLang="en-US" sz="1600" dirty="0">
                <a:latin typeface="Arial" pitchFamily="34" charset="0"/>
                <a:ea typeface="宋体" pitchFamily="2" charset="-122"/>
              </a:rPr>
              <a:t>多媒体（</a:t>
            </a:r>
            <a:r>
              <a:rPr kumimoji="1" lang="en-US" altLang="zh-CN" sz="1600" dirty="0" err="1">
                <a:latin typeface="Arial" pitchFamily="34" charset="0"/>
                <a:ea typeface="宋体" pitchFamily="2" charset="-122"/>
              </a:rPr>
              <a:t>Mulimedia</a:t>
            </a:r>
            <a:r>
              <a:rPr kumimoji="1" lang="zh-CN" altLang="en-US" sz="1600" dirty="0">
                <a:latin typeface="Arial" pitchFamily="34" charset="0"/>
                <a:ea typeface="宋体" pitchFamily="2" charset="-122"/>
              </a:rPr>
              <a:t>）：用计算机技术将文字、声音、图形、图像等信息媒体集成到同一个数字化环境中，形成一种人机交互、数字化的信息综合媒体。</a:t>
            </a:r>
          </a:p>
          <a:p>
            <a:pPr>
              <a:lnSpc>
                <a:spcPct val="130000"/>
              </a:lnSpc>
              <a:spcBef>
                <a:spcPct val="60000"/>
              </a:spcBef>
              <a:buNone/>
              <a:defRPr/>
            </a:pPr>
            <a:r>
              <a:rPr kumimoji="1" lang="zh-CN" altLang="en-US" sz="1600" dirty="0">
                <a:latin typeface="Arial" pitchFamily="34" charset="0"/>
                <a:ea typeface="宋体" pitchFamily="2" charset="-122"/>
              </a:rPr>
              <a:t>多媒体的基本元素主要有文本、图形、图像、动画、音频、视频等。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457200" y="1600200"/>
            <a:ext cx="8218488" cy="4852988"/>
          </a:xfrm>
          <a:prstGeom prst="rect">
            <a:avLst/>
          </a:prstGeom>
          <a:blipFill>
            <a:blip r:embed="rId2"/>
            <a:tile tx="0" ty="0" sx="100000" sy="100000" flip="none" algn="tl"/>
          </a:blipFill>
        </p:spPr>
        <p:style>
          <a:lnRef idx="0">
            <a:schemeClr val="accent6"/>
          </a:lnRef>
          <a:fillRef idx="3">
            <a:schemeClr val="accent6"/>
          </a:fillRef>
          <a:effectRef idx="3">
            <a:schemeClr val="accent6"/>
          </a:effectRef>
          <a:fontRef idx="minor">
            <a:schemeClr val="lt1"/>
          </a:fontRef>
        </p:style>
        <p:txBody>
          <a:bodyPr/>
          <a:lstStyle>
            <a:lvl1pPr marL="342900" indent="-342900" algn="l" defTabSz="0"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Arial" pitchFamily="34" charset="0"/>
              </a:defRPr>
            </a:lvl1pPr>
            <a:lvl2pPr marL="742950" indent="-285750" algn="l" defTabSz="0" rtl="0" eaLnBrk="0" fontAlgn="base" hangingPunct="0">
              <a:spcBef>
                <a:spcPct val="20000"/>
              </a:spcBef>
              <a:spcAft>
                <a:spcPct val="0"/>
              </a:spcAft>
              <a:buFont typeface="Arial" pitchFamily="34" charset="0"/>
              <a:buChar char="–"/>
              <a:defRPr sz="2800">
                <a:solidFill>
                  <a:schemeClr val="tx1"/>
                </a:solidFill>
                <a:latin typeface="+mn-lt"/>
                <a:ea typeface="+mn-ea"/>
                <a:sym typeface="Arial" pitchFamily="34" charset="0"/>
              </a:defRPr>
            </a:lvl2pPr>
            <a:lvl3pPr marL="1143000" indent="-228600"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Arial" pitchFamily="34" charset="0"/>
              </a:defRPr>
            </a:lvl3pPr>
            <a:lvl4pPr marL="1600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4pPr>
            <a:lvl5pPr marL="20574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Arial" pitchFamily="34" charset="0"/>
              </a:defRPr>
            </a:lvl9pPr>
          </a:lstStyle>
          <a:p>
            <a:pPr>
              <a:lnSpc>
                <a:spcPct val="120000"/>
              </a:lnSpc>
              <a:buFontTx/>
              <a:buNone/>
              <a:defRPr/>
            </a:pPr>
            <a:r>
              <a:rPr lang="zh-CN" altLang="en-US" sz="2000" dirty="0" smtClean="0">
                <a:latin typeface="宋体" pitchFamily="2" charset="-122"/>
              </a:rPr>
              <a:t>计算机病毒会导致存储介质上的数据被感染、丢失和破坏，甚至整个计算机系统完全崩溃，近来更有损坏硬件的病毒出现。</a:t>
            </a:r>
          </a:p>
          <a:p>
            <a:pPr>
              <a:lnSpc>
                <a:spcPct val="120000"/>
              </a:lnSpc>
              <a:buFontTx/>
              <a:buNone/>
              <a:defRPr/>
            </a:pPr>
            <a:r>
              <a:rPr lang="zh-CN" altLang="en-US" sz="2000" dirty="0" smtClean="0">
                <a:latin typeface="宋体" pitchFamily="2" charset="-122"/>
              </a:rPr>
              <a:t>计算机病毒严重地威胁着计算机信息系统的安全，有效地预防和控制计算机病毒的产生、蔓延，清除入侵到计算机系统内的计算机病毒，是用户必须关心的问题。</a:t>
            </a:r>
          </a:p>
          <a:p>
            <a:pPr>
              <a:lnSpc>
                <a:spcPct val="120000"/>
              </a:lnSpc>
              <a:buFontTx/>
              <a:buNone/>
              <a:defRPr/>
            </a:pPr>
            <a:r>
              <a:rPr lang="zh-CN" altLang="en-US" sz="2000" dirty="0" smtClean="0">
                <a:latin typeface="宋体" pitchFamily="2" charset="-122"/>
              </a:rPr>
              <a:t>计算机病毒是一种为了某种目的而蓄意编制的，可以自我繁殖、传播，具有破坏性的计算机程序。</a:t>
            </a:r>
          </a:p>
          <a:p>
            <a:pPr>
              <a:lnSpc>
                <a:spcPct val="120000"/>
              </a:lnSpc>
              <a:buFontTx/>
              <a:buNone/>
              <a:defRPr/>
            </a:pPr>
            <a:r>
              <a:rPr lang="zh-CN" altLang="en-US" sz="2000" dirty="0" smtClean="0">
                <a:latin typeface="宋体" pitchFamily="2" charset="-122"/>
              </a:rPr>
              <a:t>计算机病毒通过不同途径潜伏或寄生在存储介质（如磁盘、内存）或程序中，当某种条件或时机成熟时，会自动复制并传播，使计算机系统受到严重的损害以至破坏。</a:t>
            </a:r>
            <a:endParaRPr lang="zh-CN" altLang="en-US" sz="2000" dirty="0">
              <a:latin typeface="宋体" pitchFamily="2" charset="-122"/>
            </a:endParaRPr>
          </a:p>
        </p:txBody>
      </p:sp>
      <p:sp>
        <p:nvSpPr>
          <p:cNvPr id="70661" name="Rectangle 5"/>
          <p:cNvSpPr>
            <a:spLocks noChangeArrowheads="1"/>
          </p:cNvSpPr>
          <p:nvPr/>
        </p:nvSpPr>
        <p:spPr bwMode="auto">
          <a:xfrm>
            <a:off x="487363" y="966788"/>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rgbClr val="0000FF"/>
              </a:buClr>
              <a:buFont typeface="Wingdings" pitchFamily="2" charset="2"/>
              <a:buChar char="ü"/>
            </a:pPr>
            <a:r>
              <a:rPr lang="zh-CN" altLang="en-US" sz="2400" b="1">
                <a:solidFill>
                  <a:srgbClr val="000000"/>
                </a:solidFill>
                <a:latin typeface="仿宋" pitchFamily="49" charset="-122"/>
                <a:ea typeface="仿宋" pitchFamily="49" charset="-122"/>
                <a:sym typeface="仿宋" pitchFamily="49" charset="-122"/>
              </a:rPr>
              <a:t>计算机病毒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6"/>
          <p:cNvSpPr txBox="1">
            <a:spLocks noChangeArrowheads="1"/>
          </p:cNvSpPr>
          <p:nvPr/>
        </p:nvSpPr>
        <p:spPr bwMode="auto">
          <a:xfrm>
            <a:off x="990600" y="1376363"/>
            <a:ext cx="4495800" cy="4729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lvl="1">
              <a:lnSpc>
                <a:spcPct val="95000"/>
              </a:lnSpc>
              <a:spcBef>
                <a:spcPct val="25000"/>
              </a:spcBef>
              <a:buClr>
                <a:schemeClr val="accent1"/>
              </a:buClr>
              <a:buSzPct val="75000"/>
              <a:buFont typeface="Wingdings" pitchFamily="2" charset="2"/>
              <a:buChar char="p"/>
            </a:pPr>
            <a:r>
              <a:rPr kumimoji="1" lang="en-US" altLang="zh-CN" sz="2800" dirty="0">
                <a:latin typeface="宋体" pitchFamily="2" charset="-122"/>
              </a:rPr>
              <a:t> </a:t>
            </a:r>
            <a:r>
              <a:rPr kumimoji="1" lang="zh-CN" altLang="en-US" sz="2800" dirty="0">
                <a:latin typeface="宋体" pitchFamily="2" charset="-122"/>
              </a:rPr>
              <a:t>传染性</a:t>
            </a:r>
          </a:p>
          <a:p>
            <a:pPr lvl="1">
              <a:lnSpc>
                <a:spcPct val="95000"/>
              </a:lnSpc>
              <a:spcBef>
                <a:spcPct val="25000"/>
              </a:spcBef>
              <a:buClr>
                <a:schemeClr val="accent1"/>
              </a:buClr>
              <a:buSzPct val="75000"/>
              <a:buFont typeface="Wingdings" pitchFamily="2" charset="2"/>
              <a:buChar char="p"/>
            </a:pPr>
            <a:r>
              <a:rPr kumimoji="1" lang="zh-CN" altLang="en-US" sz="2800" dirty="0">
                <a:latin typeface="宋体" pitchFamily="2" charset="-122"/>
              </a:rPr>
              <a:t> 流行性</a:t>
            </a:r>
          </a:p>
          <a:p>
            <a:pPr lvl="1">
              <a:lnSpc>
                <a:spcPct val="95000"/>
              </a:lnSpc>
              <a:spcBef>
                <a:spcPct val="25000"/>
              </a:spcBef>
              <a:buClr>
                <a:schemeClr val="accent1"/>
              </a:buClr>
              <a:buSzPct val="75000"/>
              <a:buFont typeface="Wingdings" pitchFamily="2" charset="2"/>
              <a:buChar char="p"/>
            </a:pPr>
            <a:r>
              <a:rPr kumimoji="1" lang="zh-CN" altLang="en-US" sz="2800" dirty="0">
                <a:latin typeface="宋体" pitchFamily="2" charset="-122"/>
              </a:rPr>
              <a:t> 繁殖性</a:t>
            </a:r>
          </a:p>
          <a:p>
            <a:pPr lvl="1">
              <a:lnSpc>
                <a:spcPct val="95000"/>
              </a:lnSpc>
              <a:spcBef>
                <a:spcPct val="25000"/>
              </a:spcBef>
              <a:buClr>
                <a:schemeClr val="accent1"/>
              </a:buClr>
              <a:buSzPct val="75000"/>
              <a:buFont typeface="Wingdings" pitchFamily="2" charset="2"/>
              <a:buChar char="p"/>
            </a:pPr>
            <a:r>
              <a:rPr kumimoji="1" lang="zh-CN" altLang="en-US" sz="2800" dirty="0">
                <a:latin typeface="宋体" pitchFamily="2" charset="-122"/>
              </a:rPr>
              <a:t> 表现性</a:t>
            </a:r>
          </a:p>
          <a:p>
            <a:pPr lvl="1">
              <a:lnSpc>
                <a:spcPct val="95000"/>
              </a:lnSpc>
              <a:spcBef>
                <a:spcPct val="25000"/>
              </a:spcBef>
              <a:buClr>
                <a:schemeClr val="accent1"/>
              </a:buClr>
              <a:buSzPct val="75000"/>
              <a:buFont typeface="Wingdings" pitchFamily="2" charset="2"/>
              <a:buChar char="p"/>
            </a:pPr>
            <a:r>
              <a:rPr kumimoji="1" lang="zh-CN" altLang="en-US" sz="2800" dirty="0">
                <a:latin typeface="宋体" pitchFamily="2" charset="-122"/>
              </a:rPr>
              <a:t> 针对性</a:t>
            </a:r>
          </a:p>
          <a:p>
            <a:pPr lvl="1">
              <a:lnSpc>
                <a:spcPct val="95000"/>
              </a:lnSpc>
              <a:spcBef>
                <a:spcPct val="25000"/>
              </a:spcBef>
              <a:buClr>
                <a:schemeClr val="accent1"/>
              </a:buClr>
              <a:buSzPct val="75000"/>
              <a:buFont typeface="Wingdings" pitchFamily="2" charset="2"/>
              <a:buChar char="p"/>
            </a:pPr>
            <a:r>
              <a:rPr kumimoji="1" lang="zh-CN" altLang="en-US" sz="2800" dirty="0">
                <a:latin typeface="宋体" pitchFamily="2" charset="-122"/>
              </a:rPr>
              <a:t> 欺骗性</a:t>
            </a:r>
          </a:p>
          <a:p>
            <a:pPr lvl="1">
              <a:lnSpc>
                <a:spcPct val="95000"/>
              </a:lnSpc>
              <a:spcBef>
                <a:spcPct val="25000"/>
              </a:spcBef>
              <a:buClr>
                <a:schemeClr val="accent1"/>
              </a:buClr>
              <a:buSzPct val="75000"/>
              <a:buFont typeface="Wingdings" pitchFamily="2" charset="2"/>
              <a:buChar char="p"/>
            </a:pPr>
            <a:r>
              <a:rPr kumimoji="1" lang="zh-CN" altLang="en-US" sz="2800" dirty="0">
                <a:latin typeface="宋体" pitchFamily="2" charset="-122"/>
              </a:rPr>
              <a:t> 危害性</a:t>
            </a:r>
          </a:p>
          <a:p>
            <a:pPr lvl="1">
              <a:lnSpc>
                <a:spcPct val="95000"/>
              </a:lnSpc>
              <a:spcBef>
                <a:spcPct val="25000"/>
              </a:spcBef>
              <a:buClr>
                <a:schemeClr val="accent1"/>
              </a:buClr>
              <a:buSzPct val="75000"/>
              <a:buFont typeface="Wingdings" pitchFamily="2" charset="2"/>
              <a:buChar char="p"/>
            </a:pPr>
            <a:r>
              <a:rPr kumimoji="1" lang="zh-CN" altLang="en-US" sz="2800" dirty="0">
                <a:latin typeface="宋体" pitchFamily="2" charset="-122"/>
              </a:rPr>
              <a:t> 潜伏性</a:t>
            </a:r>
          </a:p>
          <a:p>
            <a:endParaRPr lang="en-US" altLang="zh-CN" sz="2800" dirty="0">
              <a:latin typeface="宋体" pitchFamily="2" charset="-122"/>
            </a:endParaRPr>
          </a:p>
        </p:txBody>
      </p:sp>
      <p:sp>
        <p:nvSpPr>
          <p:cNvPr id="71683" name="Text Box 9"/>
          <p:cNvSpPr txBox="1">
            <a:spLocks noChangeArrowheads="1"/>
          </p:cNvSpPr>
          <p:nvPr/>
        </p:nvSpPr>
        <p:spPr bwMode="auto">
          <a:xfrm>
            <a:off x="4116388" y="1446213"/>
            <a:ext cx="4643437" cy="391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lvl="1">
              <a:lnSpc>
                <a:spcPct val="120000"/>
              </a:lnSpc>
              <a:spcBef>
                <a:spcPct val="35000"/>
              </a:spcBef>
              <a:buClr>
                <a:schemeClr val="accent1"/>
              </a:buClr>
              <a:buSzPct val="75000"/>
              <a:buFont typeface="Wingdings" pitchFamily="2" charset="2"/>
              <a:buChar char="p"/>
            </a:pPr>
            <a:r>
              <a:rPr kumimoji="1" lang="en-US" altLang="zh-CN" sz="2800" dirty="0"/>
              <a:t> </a:t>
            </a:r>
            <a:r>
              <a:rPr kumimoji="1" lang="zh-CN" altLang="en-US" sz="2800" dirty="0"/>
              <a:t>增加或减少文件长度</a:t>
            </a:r>
          </a:p>
          <a:p>
            <a:pPr lvl="1">
              <a:lnSpc>
                <a:spcPct val="120000"/>
              </a:lnSpc>
              <a:spcBef>
                <a:spcPct val="35000"/>
              </a:spcBef>
              <a:buClr>
                <a:schemeClr val="accent1"/>
              </a:buClr>
              <a:buSzPct val="75000"/>
              <a:buFont typeface="Wingdings" pitchFamily="2" charset="2"/>
              <a:buChar char="p"/>
            </a:pPr>
            <a:r>
              <a:rPr kumimoji="1" lang="zh-CN" altLang="en-US" sz="2800" dirty="0"/>
              <a:t> 使系统运行异常</a:t>
            </a:r>
          </a:p>
          <a:p>
            <a:pPr lvl="1">
              <a:lnSpc>
                <a:spcPct val="120000"/>
              </a:lnSpc>
              <a:spcBef>
                <a:spcPct val="35000"/>
              </a:spcBef>
              <a:buClr>
                <a:schemeClr val="accent1"/>
              </a:buClr>
              <a:buSzPct val="75000"/>
              <a:buFont typeface="Wingdings" pitchFamily="2" charset="2"/>
              <a:buChar char="p"/>
            </a:pPr>
            <a:r>
              <a:rPr kumimoji="1" lang="zh-CN" altLang="en-US" sz="2800" dirty="0"/>
              <a:t> 改变磁盘分配</a:t>
            </a:r>
          </a:p>
          <a:p>
            <a:pPr lvl="1">
              <a:lnSpc>
                <a:spcPct val="120000"/>
              </a:lnSpc>
              <a:spcBef>
                <a:spcPct val="35000"/>
              </a:spcBef>
              <a:buClr>
                <a:schemeClr val="accent1"/>
              </a:buClr>
              <a:buSzPct val="75000"/>
              <a:buFont typeface="Wingdings" pitchFamily="2" charset="2"/>
              <a:buChar char="p"/>
            </a:pPr>
            <a:r>
              <a:rPr kumimoji="1" lang="zh-CN" altLang="en-US" sz="2800" dirty="0"/>
              <a:t> 使磁盘的存储不正常</a:t>
            </a:r>
          </a:p>
          <a:p>
            <a:pPr lvl="1">
              <a:lnSpc>
                <a:spcPct val="120000"/>
              </a:lnSpc>
              <a:spcBef>
                <a:spcPct val="35000"/>
              </a:spcBef>
              <a:buClr>
                <a:schemeClr val="accent1"/>
              </a:buClr>
              <a:buSzPct val="75000"/>
              <a:buFont typeface="Wingdings" pitchFamily="2" charset="2"/>
              <a:buChar char="p"/>
            </a:pPr>
            <a:r>
              <a:rPr kumimoji="1" lang="zh-CN" altLang="en-US" sz="2800" dirty="0"/>
              <a:t> 减少可用内存空间</a:t>
            </a:r>
          </a:p>
          <a:p>
            <a:pPr>
              <a:lnSpc>
                <a:spcPct val="120000"/>
              </a:lnSpc>
              <a:spcBef>
                <a:spcPct val="35000"/>
              </a:spcBef>
              <a:buClr>
                <a:schemeClr val="accent1"/>
              </a:buClr>
              <a:buSzPct val="75000"/>
              <a:buFont typeface="Wingdings" pitchFamily="2" charset="2"/>
              <a:buChar char="p"/>
            </a:pPr>
            <a:endParaRPr lang="en-US" altLang="zh-CN" sz="2800" dirty="0"/>
          </a:p>
        </p:txBody>
      </p:sp>
      <p:sp>
        <p:nvSpPr>
          <p:cNvPr id="6" name="Text Box 7"/>
          <p:cNvSpPr txBox="1">
            <a:spLocks noChangeArrowheads="1"/>
          </p:cNvSpPr>
          <p:nvPr/>
        </p:nvSpPr>
        <p:spPr bwMode="auto">
          <a:xfrm>
            <a:off x="463947" y="1446213"/>
            <a:ext cx="615553" cy="3854450"/>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vert="eaVert" wrap="square">
            <a:spAutoFit/>
          </a:bodyPr>
          <a:lstStyle/>
          <a:p>
            <a:pPr marL="457200" indent="-457200">
              <a:buFont typeface="Wingdings" pitchFamily="2" charset="2"/>
              <a:buChar char="u"/>
              <a:defRPr/>
            </a:pPr>
            <a:r>
              <a:rPr lang="zh-CN" altLang="en-US" sz="2800" b="1" dirty="0">
                <a:solidFill>
                  <a:schemeClr val="tx1"/>
                </a:solidFill>
                <a:ea typeface="楷体_GB2312" pitchFamily="49" charset="-122"/>
              </a:rPr>
              <a:t>计算机病毒的特点</a:t>
            </a:r>
          </a:p>
        </p:txBody>
      </p:sp>
      <p:sp>
        <p:nvSpPr>
          <p:cNvPr id="7" name="Text Box 10"/>
          <p:cNvSpPr txBox="1">
            <a:spLocks noChangeArrowheads="1"/>
          </p:cNvSpPr>
          <p:nvPr/>
        </p:nvSpPr>
        <p:spPr bwMode="auto">
          <a:xfrm>
            <a:off x="3775472" y="1376362"/>
            <a:ext cx="615553" cy="4572847"/>
          </a:xfrm>
          <a:prstGeom prst="rect">
            <a:avLst/>
          </a:prstGeom>
          <a:ln/>
        </p:spPr>
        <p:style>
          <a:lnRef idx="3">
            <a:schemeClr val="lt1"/>
          </a:lnRef>
          <a:fillRef idx="1">
            <a:schemeClr val="accent2"/>
          </a:fillRef>
          <a:effectRef idx="1">
            <a:schemeClr val="accent2"/>
          </a:effectRef>
          <a:fontRef idx="minor">
            <a:schemeClr val="lt1"/>
          </a:fontRef>
        </p:style>
        <p:txBody>
          <a:bodyPr vert="eaVert" wrap="square">
            <a:spAutoFit/>
          </a:bodyPr>
          <a:lstStyle/>
          <a:p>
            <a:pPr marL="457200" indent="-457200">
              <a:buFont typeface="Wingdings" pitchFamily="2" charset="2"/>
              <a:buChar char="u"/>
              <a:defRPr/>
            </a:pPr>
            <a:r>
              <a:rPr lang="zh-CN" altLang="en-US" sz="2800" b="1" dirty="0">
                <a:solidFill>
                  <a:schemeClr val="tx1"/>
                </a:solidFill>
                <a:ea typeface="楷体_GB2312" pitchFamily="49" charset="-122"/>
              </a:rPr>
              <a:t>计算机病毒的表现形式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wipe(down)">
                                      <p:cBhvr>
                                        <p:cTn id="7" dur="500"/>
                                        <p:tgtEl>
                                          <p:spTgt spid="7168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1683"/>
                                        </p:tgtEl>
                                        <p:attrNameLst>
                                          <p:attrName>style.visibility</p:attrName>
                                        </p:attrNameLst>
                                      </p:cBhvr>
                                      <p:to>
                                        <p:strVal val="visible"/>
                                      </p:to>
                                    </p:set>
                                    <p:animEffect transition="in" filter="wheel(1)">
                                      <p:cBhvr>
                                        <p:cTn id="12" dur="2000"/>
                                        <p:tgtEl>
                                          <p:spTgt spid="71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p:bldP spid="7168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40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5" name="图片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6" name="圆角矩形 6"/>
          <p:cNvSpPr>
            <a:spLocks noChangeArrowheads="1"/>
          </p:cNvSpPr>
          <p:nvPr/>
        </p:nvSpPr>
        <p:spPr bwMode="auto">
          <a:xfrm>
            <a:off x="276225" y="1257300"/>
            <a:ext cx="8512175" cy="5384800"/>
          </a:xfrm>
          <a:prstGeom prst="roundRect">
            <a:avLst>
              <a:gd name="adj" fmla="val 16667"/>
            </a:avLst>
          </a:prstGeom>
          <a:gradFill rotWithShape="1">
            <a:gsLst>
              <a:gs pos="0">
                <a:srgbClr val="A3C2FF"/>
              </a:gs>
              <a:gs pos="34999">
                <a:srgbClr val="BDD5FF"/>
              </a:gs>
              <a:gs pos="100000">
                <a:srgbClr val="E5EEFF"/>
              </a:gs>
            </a:gsLst>
            <a:lin ang="16200000" scaled="1"/>
          </a:gradFill>
          <a:ln w="9525">
            <a:solidFill>
              <a:schemeClr val="accent1"/>
            </a:solidFill>
            <a:bevel/>
            <a:headEnd/>
            <a:tailEnd/>
          </a:ln>
        </p:spPr>
        <p:txBody>
          <a:bodyPr anchor="ctr"/>
          <a:lstStyle/>
          <a:p>
            <a:pPr algn="ctr"/>
            <a:endParaRPr lang="zh-CN" altLang="zh-CN">
              <a:solidFill>
                <a:srgbClr val="000000"/>
              </a:solidFill>
            </a:endParaRPr>
          </a:p>
        </p:txBody>
      </p:sp>
      <p:sp>
        <p:nvSpPr>
          <p:cNvPr id="79877" name="圆角矩形 71"/>
          <p:cNvSpPr>
            <a:spLocks noChangeArrowheads="1"/>
          </p:cNvSpPr>
          <p:nvPr/>
        </p:nvSpPr>
        <p:spPr bwMode="auto">
          <a:xfrm>
            <a:off x="0" y="692150"/>
            <a:ext cx="5148263" cy="576263"/>
          </a:xfrm>
          <a:prstGeom prst="roundRect">
            <a:avLst>
              <a:gd name="adj" fmla="val 16667"/>
            </a:avLst>
          </a:prstGeom>
          <a:solidFill>
            <a:srgbClr val="FFCC99"/>
          </a:solidFill>
          <a:ln w="25400">
            <a:solidFill>
              <a:srgbClr val="FFC000">
                <a:alpha val="1176"/>
              </a:srgbClr>
            </a:solidFill>
            <a:bevel/>
            <a:headEnd/>
            <a:tailEnd/>
          </a:ln>
        </p:spPr>
        <p:txBody>
          <a:bodyPr anchor="ctr"/>
          <a:lstStyle/>
          <a:p>
            <a:pPr algn="ctr"/>
            <a:endParaRPr lang="zh-CN" altLang="zh-CN">
              <a:solidFill>
                <a:srgbClr val="FFFFFF"/>
              </a:solidFill>
            </a:endParaRPr>
          </a:p>
        </p:txBody>
      </p:sp>
      <p:sp>
        <p:nvSpPr>
          <p:cNvPr id="79878" name="矩形 72"/>
          <p:cNvSpPr>
            <a:spLocks noChangeArrowheads="1"/>
          </p:cNvSpPr>
          <p:nvPr/>
        </p:nvSpPr>
        <p:spPr bwMode="auto">
          <a:xfrm>
            <a:off x="250825" y="663575"/>
            <a:ext cx="26853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buFont typeface="Wingdings" pitchFamily="2" charset="2"/>
              <a:buChar char="ü"/>
            </a:pPr>
            <a:r>
              <a:rPr lang="zh-CN" altLang="zh-CN" sz="2400" dirty="0"/>
              <a:t>计算机网络安全</a:t>
            </a:r>
            <a:endParaRPr lang="zh-CN" altLang="en-US" sz="2400" b="1" dirty="0">
              <a:solidFill>
                <a:srgbClr val="00B0F0"/>
              </a:solidFill>
              <a:latin typeface="微软雅黑" pitchFamily="34" charset="-122"/>
              <a:ea typeface="微软雅黑" pitchFamily="34" charset="-122"/>
              <a:sym typeface="微软雅黑" pitchFamily="34" charset="-122"/>
            </a:endParaRPr>
          </a:p>
        </p:txBody>
      </p:sp>
      <p:sp>
        <p:nvSpPr>
          <p:cNvPr id="2" name="矩形 1"/>
          <p:cNvSpPr/>
          <p:nvPr/>
        </p:nvSpPr>
        <p:spPr>
          <a:xfrm>
            <a:off x="468313" y="4365625"/>
            <a:ext cx="8207375" cy="92233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defRPr/>
            </a:pPr>
            <a:r>
              <a:rPr lang="en-US" altLang="zh-CN" dirty="0"/>
              <a:t>       </a:t>
            </a:r>
            <a:r>
              <a:rPr lang="zh-CN" altLang="zh-CN" dirty="0"/>
              <a:t>随着计算机技术的不断发展，计算机网络已成为计算机技术及应用的主要平台，网络安全自然成为计算机安全的主要内容。网络攻击也自然成为影响计算机安全的主要因素。网络攻击可分为主动攻击和被动攻击</a:t>
            </a:r>
            <a:endParaRPr lang="zh-CN" altLang="en-US" dirty="0"/>
          </a:p>
        </p:txBody>
      </p:sp>
      <p:sp>
        <p:nvSpPr>
          <p:cNvPr id="3" name="矩形 2"/>
          <p:cNvSpPr/>
          <p:nvPr/>
        </p:nvSpPr>
        <p:spPr>
          <a:xfrm>
            <a:off x="468313" y="2690813"/>
            <a:ext cx="8207375" cy="92233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defRPr/>
            </a:pPr>
            <a:r>
              <a:rPr lang="en-US" altLang="zh-CN" dirty="0"/>
              <a:t>     TCSEC</a:t>
            </a:r>
            <a:r>
              <a:rPr lang="zh-CN" altLang="zh-CN" dirty="0"/>
              <a:t>标准将计算机安全从低到高顺序分为四等八级：最低保护等级</a:t>
            </a:r>
            <a:r>
              <a:rPr lang="en-US" altLang="zh-CN" dirty="0"/>
              <a:t>D</a:t>
            </a:r>
            <a:r>
              <a:rPr lang="zh-CN" altLang="zh-CN" dirty="0"/>
              <a:t>类（</a:t>
            </a:r>
            <a:r>
              <a:rPr lang="en-US" altLang="zh-CN" dirty="0"/>
              <a:t>D1</a:t>
            </a:r>
            <a:r>
              <a:rPr lang="zh-CN" altLang="zh-CN" dirty="0"/>
              <a:t>）、自主保护等级</a:t>
            </a:r>
            <a:r>
              <a:rPr lang="en-US" altLang="zh-CN" dirty="0"/>
              <a:t>C</a:t>
            </a:r>
            <a:r>
              <a:rPr lang="zh-CN" altLang="zh-CN" dirty="0"/>
              <a:t>类（</a:t>
            </a:r>
            <a:r>
              <a:rPr lang="en-US" altLang="zh-CN" dirty="0"/>
              <a:t>C1</a:t>
            </a:r>
            <a:r>
              <a:rPr lang="zh-CN" altLang="zh-CN" dirty="0"/>
              <a:t>，</a:t>
            </a:r>
            <a:r>
              <a:rPr lang="en-US" altLang="zh-CN" dirty="0"/>
              <a:t>C2</a:t>
            </a:r>
            <a:r>
              <a:rPr lang="zh-CN" altLang="zh-CN" dirty="0"/>
              <a:t>）、强制保护等级</a:t>
            </a:r>
            <a:r>
              <a:rPr lang="en-US" altLang="zh-CN" dirty="0"/>
              <a:t>B</a:t>
            </a:r>
            <a:r>
              <a:rPr lang="zh-CN" altLang="zh-CN" dirty="0"/>
              <a:t>类（</a:t>
            </a:r>
            <a:r>
              <a:rPr lang="en-US" altLang="zh-CN" dirty="0"/>
              <a:t>B1</a:t>
            </a:r>
            <a:r>
              <a:rPr lang="zh-CN" altLang="zh-CN" dirty="0"/>
              <a:t>，</a:t>
            </a:r>
            <a:r>
              <a:rPr lang="en-US" altLang="zh-CN" dirty="0"/>
              <a:t>B2</a:t>
            </a:r>
            <a:r>
              <a:rPr lang="zh-CN" altLang="zh-CN" dirty="0"/>
              <a:t>，</a:t>
            </a:r>
            <a:r>
              <a:rPr lang="en-US" altLang="zh-CN" dirty="0"/>
              <a:t>B3</a:t>
            </a:r>
            <a:r>
              <a:rPr lang="zh-CN" altLang="zh-CN" dirty="0"/>
              <a:t>）和验证保护等级</a:t>
            </a:r>
            <a:r>
              <a:rPr lang="en-US" altLang="zh-CN" dirty="0"/>
              <a:t>A</a:t>
            </a:r>
            <a:r>
              <a:rPr lang="zh-CN" altLang="zh-CN" dirty="0"/>
              <a:t>类（</a:t>
            </a:r>
            <a:r>
              <a:rPr lang="en-US" altLang="zh-CN" dirty="0"/>
              <a:t>A1</a:t>
            </a:r>
            <a:r>
              <a:rPr lang="zh-CN" altLang="zh-CN" dirty="0"/>
              <a:t>，超</a:t>
            </a:r>
            <a:r>
              <a:rPr lang="en-US" altLang="zh-CN" dirty="0"/>
              <a:t>A1</a:t>
            </a:r>
            <a:r>
              <a:rPr lang="zh-CN" altLang="zh-CN" dirty="0"/>
              <a:t>）</a:t>
            </a:r>
            <a:endParaRPr lang="zh-CN" altLang="zh-CN" dirty="0">
              <a:solidFill>
                <a:srgbClr val="000000"/>
              </a:solidFill>
            </a:endParaRPr>
          </a:p>
        </p:txBody>
      </p:sp>
    </p:spTree>
    <p:extLst>
      <p:ext uri="{BB962C8B-B14F-4D97-AF65-F5344CB8AC3E}">
        <p14:creationId xmlns:p14="http://schemas.microsoft.com/office/powerpoint/2010/main" val="217416491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圆角矩形 6"/>
          <p:cNvSpPr>
            <a:spLocks noChangeArrowheads="1"/>
          </p:cNvSpPr>
          <p:nvPr/>
        </p:nvSpPr>
        <p:spPr bwMode="auto">
          <a:xfrm>
            <a:off x="395288" y="1844675"/>
            <a:ext cx="8353425" cy="3816350"/>
          </a:xfrm>
          <a:prstGeom prst="roundRect">
            <a:avLst>
              <a:gd name="adj" fmla="val 16667"/>
            </a:avLst>
          </a:prstGeom>
          <a:gradFill rotWithShape="1">
            <a:gsLst>
              <a:gs pos="0">
                <a:srgbClr val="C8B3E9"/>
              </a:gs>
              <a:gs pos="34999">
                <a:srgbClr val="D9CAEE"/>
              </a:gs>
              <a:gs pos="100000">
                <a:srgbClr val="EFE8FA"/>
              </a:gs>
            </a:gsLst>
            <a:lin ang="16200000" scaled="1"/>
          </a:gradFill>
          <a:ln w="9525">
            <a:solidFill>
              <a:srgbClr val="8064A2"/>
            </a:solidFill>
            <a:bevel/>
            <a:headEnd/>
            <a:tailEnd/>
          </a:ln>
        </p:spPr>
        <p:txBody>
          <a:bodyPr anchor="ctr"/>
          <a:lstStyle/>
          <a:p>
            <a:pPr algn="ctr"/>
            <a:endParaRPr lang="zh-CN" altLang="zh-CN">
              <a:solidFill>
                <a:srgbClr val="000000"/>
              </a:solidFill>
            </a:endParaRPr>
          </a:p>
        </p:txBody>
      </p:sp>
      <p:pic>
        <p:nvPicPr>
          <p:cNvPr id="72707"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8"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9" name="圆角矩形 6"/>
          <p:cNvSpPr>
            <a:spLocks noChangeArrowheads="1"/>
          </p:cNvSpPr>
          <p:nvPr/>
        </p:nvSpPr>
        <p:spPr bwMode="auto">
          <a:xfrm>
            <a:off x="1331913" y="693738"/>
            <a:ext cx="6300787" cy="647700"/>
          </a:xfrm>
          <a:prstGeom prst="roundRect">
            <a:avLst>
              <a:gd name="adj" fmla="val 16667"/>
            </a:avLst>
          </a:prstGeom>
          <a:solidFill>
            <a:srgbClr val="CCFFCC"/>
          </a:solidFill>
          <a:ln w="25400">
            <a:solidFill>
              <a:srgbClr val="FFC000">
                <a:alpha val="1176"/>
              </a:srgbClr>
            </a:solidFill>
            <a:bevel/>
            <a:headEnd/>
            <a:tailEnd/>
          </a:ln>
        </p:spPr>
        <p:txBody>
          <a:bodyPr anchor="ctr"/>
          <a:lstStyle/>
          <a:p>
            <a:pPr algn="ctr"/>
            <a:endParaRPr lang="zh-CN" altLang="zh-CN">
              <a:solidFill>
                <a:srgbClr val="FFFFFF"/>
              </a:solidFill>
            </a:endParaRPr>
          </a:p>
        </p:txBody>
      </p:sp>
      <p:sp>
        <p:nvSpPr>
          <p:cNvPr id="72710" name="矩形 7"/>
          <p:cNvSpPr>
            <a:spLocks noChangeArrowheads="1"/>
          </p:cNvSpPr>
          <p:nvPr/>
        </p:nvSpPr>
        <p:spPr bwMode="auto">
          <a:xfrm>
            <a:off x="2916238" y="765175"/>
            <a:ext cx="352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00B0F0"/>
                </a:solidFill>
                <a:latin typeface="微软雅黑" pitchFamily="34" charset="-122"/>
                <a:ea typeface="微软雅黑" pitchFamily="34" charset="-122"/>
                <a:sym typeface="微软雅黑" pitchFamily="34" charset="-122"/>
              </a:rPr>
              <a:t>5.</a:t>
            </a:r>
            <a:r>
              <a:rPr lang="zh-CN" altLang="en-US" sz="2400" b="1">
                <a:solidFill>
                  <a:srgbClr val="00B0F0"/>
                </a:solidFill>
                <a:latin typeface="微软雅黑" pitchFamily="34" charset="-122"/>
                <a:ea typeface="微软雅黑" pitchFamily="34" charset="-122"/>
                <a:sym typeface="微软雅黑" pitchFamily="34" charset="-122"/>
              </a:rPr>
              <a:t>计算机</a:t>
            </a:r>
            <a:r>
              <a:rPr lang="zh-CN" altLang="en-US" sz="2400" b="1">
                <a:solidFill>
                  <a:srgbClr val="00B0F0"/>
                </a:solidFill>
                <a:latin typeface="微软雅黑" pitchFamily="34" charset="-122"/>
                <a:ea typeface="微软雅黑" pitchFamily="34" charset="-122"/>
              </a:rPr>
              <a:t>网络知识</a:t>
            </a:r>
            <a:endParaRPr lang="zh-CN" altLang="en-US" sz="2400" b="1">
              <a:solidFill>
                <a:srgbClr val="00B0F0"/>
              </a:solidFill>
              <a:latin typeface="微软雅黑" pitchFamily="34" charset="-122"/>
              <a:ea typeface="微软雅黑" pitchFamily="34" charset="-122"/>
              <a:sym typeface="微软雅黑" pitchFamily="34" charset="-122"/>
            </a:endParaRPr>
          </a:p>
        </p:txBody>
      </p:sp>
      <p:sp>
        <p:nvSpPr>
          <p:cNvPr id="72711" name="Rectangle 5"/>
          <p:cNvSpPr>
            <a:spLocks noChangeArrowheads="1"/>
          </p:cNvSpPr>
          <p:nvPr/>
        </p:nvSpPr>
        <p:spPr bwMode="auto">
          <a:xfrm>
            <a:off x="250825" y="1427163"/>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rgbClr val="0000FF"/>
              </a:buClr>
              <a:buFont typeface="Wingdings" pitchFamily="2" charset="2"/>
              <a:buChar char="ü"/>
            </a:pPr>
            <a:r>
              <a:rPr lang="zh-CN" altLang="zh-CN" sz="2400"/>
              <a:t>网上搜索并发送邮件</a:t>
            </a:r>
            <a:endParaRPr lang="zh-CN" altLang="en-US" sz="2400" b="1">
              <a:solidFill>
                <a:srgbClr val="000000"/>
              </a:solidFill>
              <a:latin typeface="仿宋" pitchFamily="49" charset="-122"/>
              <a:ea typeface="仿宋" pitchFamily="49" charset="-122"/>
              <a:sym typeface="仿宋" pitchFamily="49" charset="-122"/>
            </a:endParaRPr>
          </a:p>
        </p:txBody>
      </p:sp>
      <p:sp>
        <p:nvSpPr>
          <p:cNvPr id="72712" name="矩形 1"/>
          <p:cNvSpPr>
            <a:spLocks noChangeArrowheads="1"/>
          </p:cNvSpPr>
          <p:nvPr/>
        </p:nvSpPr>
        <p:spPr bwMode="auto">
          <a:xfrm>
            <a:off x="1157288" y="2133600"/>
            <a:ext cx="35028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smtClean="0"/>
              <a:t>实训</a:t>
            </a:r>
            <a:r>
              <a:rPr lang="zh-CN" altLang="zh-CN" b="1" dirty="0" smtClean="0"/>
              <a:t>任务</a:t>
            </a:r>
            <a:r>
              <a:rPr lang="zh-CN" altLang="en-US" b="1" dirty="0"/>
              <a:t>：</a:t>
            </a:r>
            <a:r>
              <a:rPr lang="en-US" altLang="zh-CN" b="1" dirty="0" smtClean="0"/>
              <a:t> </a:t>
            </a:r>
            <a:r>
              <a:rPr lang="zh-CN" altLang="zh-CN" b="1" dirty="0"/>
              <a:t>网上搜索并发送邮件</a:t>
            </a:r>
          </a:p>
        </p:txBody>
      </p:sp>
      <p:sp>
        <p:nvSpPr>
          <p:cNvPr id="3" name="矩形 2"/>
          <p:cNvSpPr/>
          <p:nvPr/>
        </p:nvSpPr>
        <p:spPr>
          <a:xfrm>
            <a:off x="1444984" y="3141663"/>
            <a:ext cx="6469931" cy="138499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defRPr/>
            </a:pPr>
            <a:r>
              <a:rPr lang="zh-CN" altLang="zh-CN" sz="2800" dirty="0">
                <a:solidFill>
                  <a:schemeClr val="bg1"/>
                </a:solidFill>
                <a:latin typeface="Comic Sans MS" pitchFamily="66" charset="0"/>
                <a:ea typeface="宋体" pitchFamily="2" charset="-122"/>
              </a:rPr>
              <a:t>用户在网上下载关于</a:t>
            </a:r>
            <a:r>
              <a:rPr lang="en-US" altLang="zh-CN" sz="2800" dirty="0">
                <a:solidFill>
                  <a:schemeClr val="bg1"/>
                </a:solidFill>
                <a:latin typeface="Comic Sans MS" pitchFamily="66" charset="0"/>
                <a:ea typeface="宋体" pitchFamily="2" charset="-122"/>
              </a:rPr>
              <a:t>IT</a:t>
            </a:r>
            <a:r>
              <a:rPr lang="zh-CN" altLang="zh-CN" sz="2800" dirty="0">
                <a:solidFill>
                  <a:schemeClr val="bg1"/>
                </a:solidFill>
                <a:latin typeface="Comic Sans MS" pitchFamily="66" charset="0"/>
                <a:ea typeface="宋体" pitchFamily="2" charset="-122"/>
              </a:rPr>
              <a:t>文化节相关内容，并保存为文件，将该文件以附件方式用</a:t>
            </a:r>
            <a:r>
              <a:rPr lang="en-US" altLang="zh-CN" sz="2800" dirty="0">
                <a:solidFill>
                  <a:schemeClr val="bg1"/>
                </a:solidFill>
                <a:latin typeface="Comic Sans MS" pitchFamily="66" charset="0"/>
                <a:ea typeface="宋体" pitchFamily="2" charset="-122"/>
              </a:rPr>
              <a:t>Outlook Express</a:t>
            </a:r>
            <a:r>
              <a:rPr lang="zh-CN" altLang="zh-CN" sz="2800" dirty="0">
                <a:solidFill>
                  <a:schemeClr val="bg1"/>
                </a:solidFill>
                <a:latin typeface="Comic Sans MS" pitchFamily="66" charset="0"/>
                <a:ea typeface="宋体" pitchFamily="2" charset="-122"/>
              </a:rPr>
              <a:t>发送给同学阅读。</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40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1" name="图片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2" name="圆角矩形 71"/>
          <p:cNvSpPr>
            <a:spLocks noChangeArrowheads="1"/>
          </p:cNvSpPr>
          <p:nvPr/>
        </p:nvSpPr>
        <p:spPr bwMode="auto">
          <a:xfrm>
            <a:off x="0" y="476250"/>
            <a:ext cx="4716463" cy="576263"/>
          </a:xfrm>
          <a:prstGeom prst="roundRect">
            <a:avLst>
              <a:gd name="adj" fmla="val 16667"/>
            </a:avLst>
          </a:prstGeom>
          <a:solidFill>
            <a:srgbClr val="FFCC99"/>
          </a:solidFill>
          <a:ln w="25400">
            <a:solidFill>
              <a:srgbClr val="FFC000">
                <a:alpha val="1176"/>
              </a:srgbClr>
            </a:solidFill>
            <a:bevel/>
            <a:headEnd/>
            <a:tailEnd/>
          </a:ln>
        </p:spPr>
        <p:txBody>
          <a:bodyPr anchor="ctr"/>
          <a:lstStyle/>
          <a:p>
            <a:pPr algn="ctr"/>
            <a:endParaRPr lang="zh-CN" altLang="zh-CN">
              <a:solidFill>
                <a:srgbClr val="FFFFFF"/>
              </a:solidFill>
            </a:endParaRPr>
          </a:p>
        </p:txBody>
      </p:sp>
      <p:sp>
        <p:nvSpPr>
          <p:cNvPr id="73733" name="矩形 72"/>
          <p:cNvSpPr>
            <a:spLocks noChangeArrowheads="1"/>
          </p:cNvSpPr>
          <p:nvPr/>
        </p:nvSpPr>
        <p:spPr bwMode="auto">
          <a:xfrm>
            <a:off x="250825" y="476250"/>
            <a:ext cx="36083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buFont typeface="Wingdings" pitchFamily="2" charset="2"/>
              <a:buChar char="ü"/>
            </a:pPr>
            <a:r>
              <a:rPr lang="zh-CN" altLang="zh-CN" sz="2400" dirty="0"/>
              <a:t>计算机网络的相关概念</a:t>
            </a:r>
            <a:endParaRPr lang="zh-CN" altLang="en-US" sz="2400" b="1" dirty="0">
              <a:solidFill>
                <a:srgbClr val="00B0F0"/>
              </a:solidFill>
              <a:latin typeface="微软雅黑" pitchFamily="34" charset="-122"/>
              <a:ea typeface="微软雅黑" pitchFamily="34" charset="-122"/>
              <a:sym typeface="微软雅黑" pitchFamily="34" charset="-122"/>
            </a:endParaRPr>
          </a:p>
        </p:txBody>
      </p:sp>
      <p:sp>
        <p:nvSpPr>
          <p:cNvPr id="73734" name="圆角矩形 6"/>
          <p:cNvSpPr>
            <a:spLocks noChangeArrowheads="1"/>
          </p:cNvSpPr>
          <p:nvPr/>
        </p:nvSpPr>
        <p:spPr bwMode="auto">
          <a:xfrm>
            <a:off x="395288" y="1844675"/>
            <a:ext cx="8353425" cy="3816350"/>
          </a:xfrm>
          <a:prstGeom prst="roundRect">
            <a:avLst>
              <a:gd name="adj" fmla="val 16667"/>
            </a:avLst>
          </a:prstGeom>
          <a:gradFill rotWithShape="1">
            <a:gsLst>
              <a:gs pos="0">
                <a:srgbClr val="C8B3E9"/>
              </a:gs>
              <a:gs pos="34999">
                <a:srgbClr val="D9CAEE"/>
              </a:gs>
              <a:gs pos="100000">
                <a:srgbClr val="EFE8FA"/>
              </a:gs>
            </a:gsLst>
            <a:lin ang="16200000" scaled="1"/>
          </a:gradFill>
          <a:ln w="9525">
            <a:solidFill>
              <a:srgbClr val="8064A2"/>
            </a:solidFill>
            <a:bevel/>
            <a:headEnd/>
            <a:tailEnd/>
          </a:ln>
        </p:spPr>
        <p:txBody>
          <a:bodyPr anchor="ctr"/>
          <a:lstStyle/>
          <a:p>
            <a:pPr algn="ctr"/>
            <a:endParaRPr lang="zh-CN" altLang="zh-CN">
              <a:solidFill>
                <a:srgbClr val="000000"/>
              </a:solidFill>
            </a:endParaRPr>
          </a:p>
        </p:txBody>
      </p:sp>
      <p:sp>
        <p:nvSpPr>
          <p:cNvPr id="73735" name="Rectangle 4"/>
          <p:cNvSpPr>
            <a:spLocks noChangeArrowheads="1"/>
          </p:cNvSpPr>
          <p:nvPr/>
        </p:nvSpPr>
        <p:spPr bwMode="auto">
          <a:xfrm>
            <a:off x="501650" y="2492375"/>
            <a:ext cx="8229600" cy="230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dirty="0">
                <a:latin typeface="Comic Sans MS" pitchFamily="66" charset="0"/>
              </a:rPr>
              <a:t>       </a:t>
            </a:r>
            <a:r>
              <a:rPr lang="zh-CN" altLang="en-US" dirty="0">
                <a:latin typeface="Comic Sans MS" pitchFamily="66" charset="0"/>
              </a:rPr>
              <a:t>计算机网络是将地理上分散的、具有独立功能的多台计算机通过通信设备和通信线路连接起来，并配置相应的网络软件，实现在线通信和资源共享的目的。</a:t>
            </a:r>
          </a:p>
          <a:p>
            <a:pPr>
              <a:spcBef>
                <a:spcPct val="20000"/>
              </a:spcBef>
            </a:pPr>
            <a:endParaRPr lang="zh-CN" altLang="en-US" dirty="0">
              <a:latin typeface="Comic Sans MS" pitchFamily="66" charset="0"/>
            </a:endParaRPr>
          </a:p>
          <a:p>
            <a:pPr>
              <a:spcBef>
                <a:spcPct val="20000"/>
              </a:spcBef>
            </a:pPr>
            <a:r>
              <a:rPr lang="zh-CN" altLang="en-US" dirty="0">
                <a:latin typeface="Comic Sans MS" pitchFamily="66" charset="0"/>
              </a:rPr>
              <a:t>        根据计算机网络覆盖的地理范围，将网络分为</a:t>
            </a:r>
            <a:r>
              <a:rPr lang="zh-CN" altLang="en-US" dirty="0">
                <a:solidFill>
                  <a:srgbClr val="FF0000"/>
                </a:solidFill>
                <a:latin typeface="Comic Sans MS" pitchFamily="66" charset="0"/>
              </a:rPr>
              <a:t>局域网（</a:t>
            </a:r>
            <a:r>
              <a:rPr lang="en-US" altLang="zh-CN" dirty="0">
                <a:solidFill>
                  <a:srgbClr val="FF0000"/>
                </a:solidFill>
                <a:latin typeface="Comic Sans MS" pitchFamily="66" charset="0"/>
              </a:rPr>
              <a:t>LAN</a:t>
            </a:r>
            <a:r>
              <a:rPr lang="zh-CN" altLang="en-US" dirty="0">
                <a:solidFill>
                  <a:srgbClr val="FF0000"/>
                </a:solidFill>
                <a:latin typeface="Comic Sans MS" pitchFamily="66" charset="0"/>
              </a:rPr>
              <a:t>）、城域网（</a:t>
            </a:r>
            <a:r>
              <a:rPr lang="en-US" altLang="zh-CN" dirty="0">
                <a:solidFill>
                  <a:srgbClr val="FF0000"/>
                </a:solidFill>
                <a:latin typeface="Comic Sans MS" pitchFamily="66" charset="0"/>
              </a:rPr>
              <a:t>MAN</a:t>
            </a:r>
            <a:r>
              <a:rPr lang="zh-CN" altLang="en-US" dirty="0">
                <a:solidFill>
                  <a:srgbClr val="FF0000"/>
                </a:solidFill>
                <a:latin typeface="Comic Sans MS" pitchFamily="66" charset="0"/>
              </a:rPr>
              <a:t>）、广域网（</a:t>
            </a:r>
            <a:r>
              <a:rPr lang="en-US" altLang="zh-CN" dirty="0">
                <a:solidFill>
                  <a:srgbClr val="FF0000"/>
                </a:solidFill>
                <a:latin typeface="Comic Sans MS" pitchFamily="66" charset="0"/>
              </a:rPr>
              <a:t>WAN</a:t>
            </a:r>
            <a:r>
              <a:rPr lang="zh-CN" altLang="en-US" dirty="0">
                <a:solidFill>
                  <a:srgbClr val="FF0000"/>
                </a:solidFill>
                <a:latin typeface="Comic Sans MS" pitchFamily="66" charset="0"/>
              </a:rPr>
              <a:t>）和</a:t>
            </a:r>
            <a:r>
              <a:rPr lang="zh-CN" altLang="zh-CN" dirty="0">
                <a:solidFill>
                  <a:srgbClr val="FF0000"/>
                </a:solidFill>
              </a:rPr>
              <a:t>互联网</a:t>
            </a:r>
            <a:r>
              <a:rPr lang="zh-CN" altLang="en-US" dirty="0">
                <a:solidFill>
                  <a:srgbClr val="FF0000"/>
                </a:solidFill>
              </a:rPr>
              <a:t>（</a:t>
            </a:r>
            <a:r>
              <a:rPr lang="en-US" altLang="zh-CN" dirty="0">
                <a:solidFill>
                  <a:srgbClr val="FF0000"/>
                </a:solidFill>
              </a:rPr>
              <a:t>Internetwork</a:t>
            </a:r>
            <a:r>
              <a:rPr lang="zh-CN" altLang="en-US" dirty="0"/>
              <a:t>）</a:t>
            </a:r>
            <a:r>
              <a:rPr lang="zh-CN" altLang="en-US" dirty="0">
                <a:latin typeface="Comic Sans MS" pitchFamily="66" charset="0"/>
              </a:rPr>
              <a:t>。</a:t>
            </a:r>
            <a:r>
              <a:rPr lang="zh-CN" altLang="en-US" sz="3200" dirty="0">
                <a:latin typeface="Comic Sans MS" pitchFamily="66" charset="0"/>
              </a:rPr>
              <a:t>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735"/>
                                        </p:tgtEl>
                                        <p:attrNameLst>
                                          <p:attrName>style.visibility</p:attrName>
                                        </p:attrNameLst>
                                      </p:cBhvr>
                                      <p:to>
                                        <p:strVal val="visible"/>
                                      </p:to>
                                    </p:set>
                                    <p:anim calcmode="lin" valueType="num">
                                      <p:cBhvr additive="base">
                                        <p:cTn id="7" dur="500" fill="hold"/>
                                        <p:tgtEl>
                                          <p:spTgt spid="73735"/>
                                        </p:tgtEl>
                                        <p:attrNameLst>
                                          <p:attrName>ppt_x</p:attrName>
                                        </p:attrNameLst>
                                      </p:cBhvr>
                                      <p:tavLst>
                                        <p:tav tm="0">
                                          <p:val>
                                            <p:strVal val="#ppt_x"/>
                                          </p:val>
                                        </p:tav>
                                        <p:tav tm="100000">
                                          <p:val>
                                            <p:strVal val="#ppt_x"/>
                                          </p:val>
                                        </p:tav>
                                      </p:tavLst>
                                    </p:anim>
                                    <p:anim calcmode="lin" valueType="num">
                                      <p:cBhvr additive="base">
                                        <p:cTn id="8" dur="500" fill="hold"/>
                                        <p:tgtEl>
                                          <p:spTgt spid="737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40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图片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6" name="圆角矩形 71"/>
          <p:cNvSpPr>
            <a:spLocks noChangeArrowheads="1"/>
          </p:cNvSpPr>
          <p:nvPr/>
        </p:nvSpPr>
        <p:spPr bwMode="auto">
          <a:xfrm>
            <a:off x="0" y="476250"/>
            <a:ext cx="5148263" cy="576263"/>
          </a:xfrm>
          <a:prstGeom prst="roundRect">
            <a:avLst>
              <a:gd name="adj" fmla="val 16667"/>
            </a:avLst>
          </a:prstGeom>
          <a:solidFill>
            <a:srgbClr val="FFCC99"/>
          </a:solidFill>
          <a:ln w="25400">
            <a:solidFill>
              <a:srgbClr val="FFC000">
                <a:alpha val="1176"/>
              </a:srgbClr>
            </a:solidFill>
            <a:bevel/>
            <a:headEnd/>
            <a:tailEnd/>
          </a:ln>
        </p:spPr>
        <p:txBody>
          <a:bodyPr anchor="ctr"/>
          <a:lstStyle/>
          <a:p>
            <a:pPr algn="ctr"/>
            <a:endParaRPr lang="zh-CN" altLang="zh-CN">
              <a:solidFill>
                <a:srgbClr val="FFFFFF"/>
              </a:solidFill>
            </a:endParaRPr>
          </a:p>
        </p:txBody>
      </p:sp>
      <p:sp>
        <p:nvSpPr>
          <p:cNvPr id="74757" name="圆角矩形 8"/>
          <p:cNvSpPr>
            <a:spLocks noChangeArrowheads="1"/>
          </p:cNvSpPr>
          <p:nvPr/>
        </p:nvSpPr>
        <p:spPr bwMode="auto">
          <a:xfrm>
            <a:off x="395288" y="1484313"/>
            <a:ext cx="8424862" cy="5013325"/>
          </a:xfrm>
          <a:prstGeom prst="roundRect">
            <a:avLst>
              <a:gd name="adj" fmla="val 16667"/>
            </a:avLst>
          </a:prstGeom>
          <a:gradFill rotWithShape="1">
            <a:gsLst>
              <a:gs pos="0">
                <a:srgbClr val="D9FDA5"/>
              </a:gs>
              <a:gs pos="34999">
                <a:srgbClr val="E3FEBF"/>
              </a:gs>
              <a:gs pos="100000">
                <a:srgbClr val="F4FEE6"/>
              </a:gs>
            </a:gsLst>
            <a:lin ang="16200000" scaled="1"/>
          </a:gradFill>
          <a:ln w="9525">
            <a:solidFill>
              <a:srgbClr val="9BBB59"/>
            </a:solidFill>
            <a:bevel/>
            <a:headEnd/>
            <a:tailEnd/>
          </a:ln>
        </p:spPr>
        <p:txBody>
          <a:bodyPr anchor="ctr"/>
          <a:lstStyle/>
          <a:p>
            <a:pPr algn="ctr"/>
            <a:endParaRPr lang="zh-CN" altLang="zh-CN">
              <a:solidFill>
                <a:srgbClr val="000000"/>
              </a:solidFill>
            </a:endParaRPr>
          </a:p>
        </p:txBody>
      </p:sp>
      <p:sp>
        <p:nvSpPr>
          <p:cNvPr id="74758" name="矩形 72"/>
          <p:cNvSpPr>
            <a:spLocks noChangeArrowheads="1"/>
          </p:cNvSpPr>
          <p:nvPr/>
        </p:nvSpPr>
        <p:spPr bwMode="auto">
          <a:xfrm>
            <a:off x="611188" y="533400"/>
            <a:ext cx="17620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buFont typeface="Wingdings" pitchFamily="2" charset="2"/>
              <a:buChar char="ü"/>
            </a:pPr>
            <a:r>
              <a:rPr lang="zh-CN" altLang="en-US" sz="2400" b="1" dirty="0">
                <a:ea typeface="华文细黑" pitchFamily="2" charset="-122"/>
              </a:rPr>
              <a:t>网络协议</a:t>
            </a:r>
          </a:p>
        </p:txBody>
      </p:sp>
      <p:sp>
        <p:nvSpPr>
          <p:cNvPr id="12" name="Rectangle 3"/>
          <p:cNvSpPr>
            <a:spLocks noChangeArrowheads="1"/>
          </p:cNvSpPr>
          <p:nvPr/>
        </p:nvSpPr>
        <p:spPr bwMode="auto">
          <a:xfrm>
            <a:off x="277813" y="2205038"/>
            <a:ext cx="8353425" cy="3960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defRPr/>
            </a:pPr>
            <a:r>
              <a:rPr lang="en-US" altLang="zh-CN" dirty="0">
                <a:latin typeface="Comic Sans MS" pitchFamily="66" charset="0"/>
              </a:rPr>
              <a:t>       </a:t>
            </a:r>
            <a:r>
              <a:rPr lang="zh-CN" altLang="en-US" dirty="0">
                <a:latin typeface="Comic Sans MS" pitchFamily="66" charset="0"/>
              </a:rPr>
              <a:t>网络协议是网络之间进行信息交换必须遵守的规则，只有相同网络协议的计算机才能进行信息的交换。就好比人与人之间交流所使用的各种语言一样，只有使用相同语言才能正常、有效的沟通。</a:t>
            </a:r>
          </a:p>
          <a:p>
            <a:pPr>
              <a:spcBef>
                <a:spcPct val="20000"/>
              </a:spcBef>
              <a:defRPr/>
            </a:pPr>
            <a:r>
              <a:rPr lang="zh-CN" altLang="en-US" dirty="0">
                <a:latin typeface="Comic Sans MS" pitchFamily="66" charset="0"/>
              </a:rPr>
              <a:t>       网络协议有很多，</a:t>
            </a:r>
            <a:r>
              <a:rPr lang="en-US" altLang="zh-CN" dirty="0">
                <a:latin typeface="Comic Sans MS" pitchFamily="66" charset="0"/>
              </a:rPr>
              <a:t>TCP/IP</a:t>
            </a:r>
            <a:r>
              <a:rPr lang="zh-CN" altLang="en-US" dirty="0">
                <a:latin typeface="Comic Sans MS" pitchFamily="66" charset="0"/>
              </a:rPr>
              <a:t>协议就是一个重要的协议。</a:t>
            </a:r>
          </a:p>
          <a:p>
            <a:pPr marL="285750" indent="-285750">
              <a:spcBef>
                <a:spcPct val="20000"/>
              </a:spcBef>
              <a:buFont typeface="Wingdings" pitchFamily="2" charset="2"/>
              <a:buChar char="ü"/>
              <a:defRPr/>
            </a:pPr>
            <a:r>
              <a:rPr lang="zh-CN" altLang="en-US" dirty="0">
                <a:latin typeface="Comic Sans MS" pitchFamily="66" charset="0"/>
              </a:rPr>
              <a:t>       </a:t>
            </a:r>
            <a:r>
              <a:rPr lang="en-US" altLang="zh-CN" dirty="0">
                <a:solidFill>
                  <a:srgbClr val="FF0000"/>
                </a:solidFill>
                <a:latin typeface="Comic Sans MS" pitchFamily="66" charset="0"/>
              </a:rPr>
              <a:t>TCP/IP</a:t>
            </a:r>
            <a:r>
              <a:rPr lang="zh-CN" altLang="en-US" dirty="0">
                <a:solidFill>
                  <a:srgbClr val="FF0000"/>
                </a:solidFill>
                <a:latin typeface="Comic Sans MS" pitchFamily="66" charset="0"/>
              </a:rPr>
              <a:t>协议包含两个协议，</a:t>
            </a:r>
            <a:r>
              <a:rPr lang="en-US" altLang="zh-CN" dirty="0">
                <a:solidFill>
                  <a:srgbClr val="FF0000"/>
                </a:solidFill>
                <a:latin typeface="Comic Sans MS" pitchFamily="66" charset="0"/>
              </a:rPr>
              <a:t>TCP</a:t>
            </a:r>
            <a:r>
              <a:rPr lang="zh-CN" altLang="en-US" dirty="0">
                <a:solidFill>
                  <a:srgbClr val="FF0000"/>
                </a:solidFill>
                <a:latin typeface="Comic Sans MS" pitchFamily="66" charset="0"/>
              </a:rPr>
              <a:t>协议（传输控制协议）和</a:t>
            </a:r>
            <a:r>
              <a:rPr lang="en-US" altLang="zh-CN" dirty="0">
                <a:solidFill>
                  <a:srgbClr val="FF0000"/>
                </a:solidFill>
                <a:latin typeface="Comic Sans MS" pitchFamily="66" charset="0"/>
              </a:rPr>
              <a:t>IP</a:t>
            </a:r>
            <a:r>
              <a:rPr lang="zh-CN" altLang="en-US" dirty="0">
                <a:solidFill>
                  <a:srgbClr val="FF0000"/>
                </a:solidFill>
                <a:latin typeface="Comic Sans MS" pitchFamily="66" charset="0"/>
              </a:rPr>
              <a:t>协议（网际协议）。</a:t>
            </a:r>
            <a:endParaRPr lang="en-US" altLang="zh-CN" dirty="0">
              <a:solidFill>
                <a:srgbClr val="FF0000"/>
              </a:solidFill>
              <a:latin typeface="Comic Sans MS" pitchFamily="66" charset="0"/>
            </a:endParaRPr>
          </a:p>
          <a:p>
            <a:pPr marL="285750" indent="-285750">
              <a:spcBef>
                <a:spcPct val="20000"/>
              </a:spcBef>
              <a:buFont typeface="Wingdings" pitchFamily="2" charset="2"/>
              <a:buChar char="ü"/>
              <a:defRPr/>
            </a:pPr>
            <a:r>
              <a:rPr lang="en-US" altLang="zh-CN" dirty="0">
                <a:solidFill>
                  <a:srgbClr val="FF0000"/>
                </a:solidFill>
              </a:rPr>
              <a:t>       HTTP</a:t>
            </a:r>
            <a:r>
              <a:rPr lang="zh-CN" altLang="en-US" dirty="0">
                <a:solidFill>
                  <a:srgbClr val="FF0000"/>
                </a:solidFill>
              </a:rPr>
              <a:t>（</a:t>
            </a:r>
            <a:r>
              <a:rPr lang="zh-CN" altLang="zh-CN" dirty="0">
                <a:solidFill>
                  <a:srgbClr val="FF0000"/>
                </a:solidFill>
              </a:rPr>
              <a:t>超文本传输协议</a:t>
            </a:r>
            <a:r>
              <a:rPr lang="zh-CN" altLang="en-US" dirty="0">
                <a:solidFill>
                  <a:srgbClr val="FF0000"/>
                </a:solidFill>
              </a:rPr>
              <a:t>）</a:t>
            </a:r>
            <a:r>
              <a:rPr lang="zh-CN" altLang="zh-CN" dirty="0">
                <a:solidFill>
                  <a:srgbClr val="FF0000"/>
                </a:solidFill>
              </a:rPr>
              <a:t>是用于从</a:t>
            </a:r>
            <a:r>
              <a:rPr lang="en-US" altLang="zh-CN" dirty="0">
                <a:solidFill>
                  <a:srgbClr val="FF0000"/>
                </a:solidFill>
              </a:rPr>
              <a:t>WWW</a:t>
            </a:r>
            <a:r>
              <a:rPr lang="zh-CN" altLang="zh-CN" dirty="0">
                <a:solidFill>
                  <a:srgbClr val="FF0000"/>
                </a:solidFill>
              </a:rPr>
              <a:t>服务器传输超文本到本地浏览器的传送协议</a:t>
            </a:r>
            <a:endParaRPr lang="en-US" altLang="zh-CN" dirty="0">
              <a:solidFill>
                <a:srgbClr val="FF0000"/>
              </a:solidFill>
            </a:endParaRPr>
          </a:p>
          <a:p>
            <a:pPr marL="285750" indent="-285750">
              <a:spcBef>
                <a:spcPct val="20000"/>
              </a:spcBef>
              <a:buFont typeface="Wingdings" pitchFamily="2" charset="2"/>
              <a:buChar char="ü"/>
              <a:defRPr/>
            </a:pPr>
            <a:r>
              <a:rPr lang="en-US" altLang="zh-CN" dirty="0">
                <a:solidFill>
                  <a:srgbClr val="FF0000"/>
                </a:solidFill>
              </a:rPr>
              <a:t>       SMTP</a:t>
            </a:r>
            <a:r>
              <a:rPr lang="zh-CN" altLang="zh-CN" dirty="0">
                <a:solidFill>
                  <a:srgbClr val="FF0000"/>
                </a:solidFill>
              </a:rPr>
              <a:t>（简单邮件传输协议）协议，它是一组用于由源地址到目的地址传送邮件的规则</a:t>
            </a:r>
            <a:endParaRPr lang="en-US" altLang="zh-CN" dirty="0">
              <a:solidFill>
                <a:srgbClr val="FF0000"/>
              </a:solidFill>
            </a:endParaRPr>
          </a:p>
          <a:p>
            <a:pPr marL="285750" indent="-285750">
              <a:spcBef>
                <a:spcPct val="20000"/>
              </a:spcBef>
              <a:buFont typeface="Wingdings" pitchFamily="2" charset="2"/>
              <a:buChar char="ü"/>
              <a:defRPr/>
            </a:pPr>
            <a:r>
              <a:rPr lang="en-US" altLang="zh-CN" dirty="0">
                <a:solidFill>
                  <a:srgbClr val="FF0000"/>
                </a:solidFill>
              </a:rPr>
              <a:t>       POP3</a:t>
            </a:r>
            <a:r>
              <a:rPr lang="zh-CN" altLang="zh-CN" dirty="0">
                <a:solidFill>
                  <a:srgbClr val="FF0000"/>
                </a:solidFill>
              </a:rPr>
              <a:t>（邮局协议的第</a:t>
            </a:r>
            <a:r>
              <a:rPr lang="en-US" altLang="zh-CN" dirty="0">
                <a:solidFill>
                  <a:srgbClr val="FF0000"/>
                </a:solidFill>
              </a:rPr>
              <a:t>3</a:t>
            </a:r>
            <a:r>
              <a:rPr lang="zh-CN" altLang="zh-CN" dirty="0">
                <a:solidFill>
                  <a:srgbClr val="FF0000"/>
                </a:solidFill>
              </a:rPr>
              <a:t>个版本）协议，它是规定怎样将个人计算机连接到</a:t>
            </a:r>
            <a:r>
              <a:rPr lang="en-US" altLang="zh-CN" dirty="0">
                <a:solidFill>
                  <a:srgbClr val="FF0000"/>
                </a:solidFill>
              </a:rPr>
              <a:t>Internet</a:t>
            </a:r>
            <a:r>
              <a:rPr lang="zh-CN" altLang="zh-CN" dirty="0">
                <a:solidFill>
                  <a:srgbClr val="FF0000"/>
                </a:solidFill>
              </a:rPr>
              <a:t>的邮件服务器和下载电子邮件的协议</a:t>
            </a:r>
            <a:endParaRPr lang="zh-CN" altLang="en-US" dirty="0">
              <a:solidFill>
                <a:srgbClr val="FF0000"/>
              </a:solidFill>
              <a:latin typeface="Comic Sans MS" pitchFamily="66"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plus(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40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79" name="图片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0" name="圆角矩形 6"/>
          <p:cNvSpPr>
            <a:spLocks noChangeArrowheads="1"/>
          </p:cNvSpPr>
          <p:nvPr/>
        </p:nvSpPr>
        <p:spPr bwMode="auto">
          <a:xfrm>
            <a:off x="179388" y="1484313"/>
            <a:ext cx="8353425" cy="5256212"/>
          </a:xfrm>
          <a:prstGeom prst="roundRect">
            <a:avLst>
              <a:gd name="adj" fmla="val 16667"/>
            </a:avLst>
          </a:prstGeom>
          <a:gradFill rotWithShape="1">
            <a:gsLst>
              <a:gs pos="0">
                <a:srgbClr val="A6E4FF"/>
              </a:gs>
              <a:gs pos="34999">
                <a:srgbClr val="BFEDFF"/>
              </a:gs>
              <a:gs pos="100000">
                <a:srgbClr val="E6F9FF"/>
              </a:gs>
            </a:gsLst>
            <a:lin ang="16200000" scaled="1"/>
          </a:gradFill>
          <a:ln w="9525">
            <a:solidFill>
              <a:srgbClr val="4BACC6"/>
            </a:solidFill>
            <a:bevel/>
            <a:headEnd/>
            <a:tailEnd/>
          </a:ln>
        </p:spPr>
        <p:txBody>
          <a:bodyPr anchor="ctr"/>
          <a:lstStyle/>
          <a:p>
            <a:pPr algn="ctr"/>
            <a:endParaRPr lang="zh-CN" altLang="zh-CN">
              <a:solidFill>
                <a:srgbClr val="000000"/>
              </a:solidFill>
            </a:endParaRPr>
          </a:p>
        </p:txBody>
      </p:sp>
      <p:sp>
        <p:nvSpPr>
          <p:cNvPr id="75781" name="圆角矩形 71"/>
          <p:cNvSpPr>
            <a:spLocks noChangeArrowheads="1"/>
          </p:cNvSpPr>
          <p:nvPr/>
        </p:nvSpPr>
        <p:spPr bwMode="auto">
          <a:xfrm>
            <a:off x="0" y="692150"/>
            <a:ext cx="5148263" cy="576263"/>
          </a:xfrm>
          <a:prstGeom prst="roundRect">
            <a:avLst>
              <a:gd name="adj" fmla="val 16667"/>
            </a:avLst>
          </a:prstGeom>
          <a:solidFill>
            <a:srgbClr val="FFCC99"/>
          </a:solidFill>
          <a:ln w="25400">
            <a:solidFill>
              <a:srgbClr val="FFC000">
                <a:alpha val="1176"/>
              </a:srgbClr>
            </a:solidFill>
            <a:bevel/>
            <a:headEnd/>
            <a:tailEnd/>
          </a:ln>
        </p:spPr>
        <p:txBody>
          <a:bodyPr anchor="ctr"/>
          <a:lstStyle/>
          <a:p>
            <a:pPr algn="ctr"/>
            <a:endParaRPr lang="zh-CN" altLang="zh-CN">
              <a:solidFill>
                <a:srgbClr val="FFFFFF"/>
              </a:solidFill>
            </a:endParaRPr>
          </a:p>
        </p:txBody>
      </p:sp>
      <p:sp>
        <p:nvSpPr>
          <p:cNvPr id="75782" name="矩形 72"/>
          <p:cNvSpPr>
            <a:spLocks noChangeArrowheads="1"/>
          </p:cNvSpPr>
          <p:nvPr/>
        </p:nvSpPr>
        <p:spPr bwMode="auto">
          <a:xfrm>
            <a:off x="250825" y="663575"/>
            <a:ext cx="23775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buFont typeface="Wingdings" pitchFamily="2" charset="2"/>
              <a:buChar char="ü"/>
            </a:pPr>
            <a:r>
              <a:rPr lang="zh-CN" altLang="en-US" sz="2400" b="1" dirty="0">
                <a:ea typeface="华文细黑" pitchFamily="2" charset="-122"/>
              </a:rPr>
              <a:t>网络拓扑结构</a:t>
            </a:r>
          </a:p>
        </p:txBody>
      </p:sp>
      <p:sp>
        <p:nvSpPr>
          <p:cNvPr id="75783" name="Rectangle 3"/>
          <p:cNvSpPr>
            <a:spLocks noChangeArrowheads="1"/>
          </p:cNvSpPr>
          <p:nvPr/>
        </p:nvSpPr>
        <p:spPr bwMode="auto">
          <a:xfrm>
            <a:off x="250825" y="2133600"/>
            <a:ext cx="8353425" cy="316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dirty="0">
                <a:latin typeface="Comic Sans MS" pitchFamily="66" charset="0"/>
              </a:rPr>
              <a:t>       </a:t>
            </a:r>
            <a:r>
              <a:rPr lang="zh-CN" altLang="en-US" dirty="0">
                <a:latin typeface="Comic Sans MS" pitchFamily="66" charset="0"/>
              </a:rPr>
              <a:t>计算机网络的拓扑结构是指计算机物理上的连接方式，也就是所形成的网络的连接形状。</a:t>
            </a:r>
          </a:p>
          <a:p>
            <a:pPr>
              <a:spcBef>
                <a:spcPct val="20000"/>
              </a:spcBef>
            </a:pPr>
            <a:r>
              <a:rPr lang="zh-CN" altLang="en-US" dirty="0">
                <a:latin typeface="Comic Sans MS" pitchFamily="66" charset="0"/>
              </a:rPr>
              <a:t>      主要有</a:t>
            </a:r>
            <a:r>
              <a:rPr lang="zh-CN" altLang="en-US" dirty="0">
                <a:solidFill>
                  <a:srgbClr val="FF0000"/>
                </a:solidFill>
                <a:latin typeface="Comic Sans MS" pitchFamily="66" charset="0"/>
              </a:rPr>
              <a:t>总线型结构、星型结构、树型结构、环型结构和网状结构</a:t>
            </a:r>
            <a:r>
              <a:rPr lang="zh-CN" altLang="en-US" dirty="0">
                <a:latin typeface="Comic Sans MS" pitchFamily="66" charset="0"/>
              </a:rPr>
              <a:t>等。</a:t>
            </a:r>
          </a:p>
        </p:txBody>
      </p:sp>
      <p:pic>
        <p:nvPicPr>
          <p:cNvPr id="75784" name="Picture 9" descr="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4550" y="4057650"/>
            <a:ext cx="49784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5783"/>
                                        </p:tgtEl>
                                        <p:attrNameLst>
                                          <p:attrName>style.visibility</p:attrName>
                                        </p:attrNameLst>
                                      </p:cBhvr>
                                      <p:to>
                                        <p:strVal val="visible"/>
                                      </p:to>
                                    </p:set>
                                    <p:animEffect transition="in" filter="fade">
                                      <p:cBhvr>
                                        <p:cTn id="7" dur="1000"/>
                                        <p:tgtEl>
                                          <p:spTgt spid="75783"/>
                                        </p:tgtEl>
                                      </p:cBhvr>
                                    </p:animEffect>
                                    <p:anim calcmode="lin" valueType="num">
                                      <p:cBhvr>
                                        <p:cTn id="8" dur="1000" fill="hold"/>
                                        <p:tgtEl>
                                          <p:spTgt spid="75783"/>
                                        </p:tgtEl>
                                        <p:attrNameLst>
                                          <p:attrName>ppt_x</p:attrName>
                                        </p:attrNameLst>
                                      </p:cBhvr>
                                      <p:tavLst>
                                        <p:tav tm="0">
                                          <p:val>
                                            <p:strVal val="#ppt_x"/>
                                          </p:val>
                                        </p:tav>
                                        <p:tav tm="100000">
                                          <p:val>
                                            <p:strVal val="#ppt_x"/>
                                          </p:val>
                                        </p:tav>
                                      </p:tavLst>
                                    </p:anim>
                                    <p:anim calcmode="lin" valueType="num">
                                      <p:cBhvr>
                                        <p:cTn id="9" dur="1000" fill="hold"/>
                                        <p:tgtEl>
                                          <p:spTgt spid="7578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5784"/>
                                        </p:tgtEl>
                                        <p:attrNameLst>
                                          <p:attrName>style.visibility</p:attrName>
                                        </p:attrNameLst>
                                      </p:cBhvr>
                                      <p:to>
                                        <p:strVal val="visible"/>
                                      </p:to>
                                    </p:set>
                                    <p:animEffect transition="in" filter="fade">
                                      <p:cBhvr>
                                        <p:cTn id="14" dur="500"/>
                                        <p:tgtEl>
                                          <p:spTgt spid="757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40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3" name="图片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4" name="圆角矩形 71"/>
          <p:cNvSpPr>
            <a:spLocks noChangeArrowheads="1"/>
          </p:cNvSpPr>
          <p:nvPr/>
        </p:nvSpPr>
        <p:spPr bwMode="auto">
          <a:xfrm>
            <a:off x="0" y="692150"/>
            <a:ext cx="5148263" cy="576263"/>
          </a:xfrm>
          <a:prstGeom prst="roundRect">
            <a:avLst>
              <a:gd name="adj" fmla="val 16667"/>
            </a:avLst>
          </a:prstGeom>
          <a:solidFill>
            <a:srgbClr val="FFCC99"/>
          </a:solidFill>
          <a:ln w="25400">
            <a:solidFill>
              <a:srgbClr val="FFC000">
                <a:alpha val="1176"/>
              </a:srgbClr>
            </a:solidFill>
            <a:bevel/>
            <a:headEnd/>
            <a:tailEnd/>
          </a:ln>
        </p:spPr>
        <p:txBody>
          <a:bodyPr anchor="ctr"/>
          <a:lstStyle/>
          <a:p>
            <a:pPr algn="ctr"/>
            <a:endParaRPr lang="zh-CN" altLang="zh-CN">
              <a:solidFill>
                <a:srgbClr val="FFFFFF"/>
              </a:solidFill>
            </a:endParaRPr>
          </a:p>
        </p:txBody>
      </p:sp>
      <p:sp>
        <p:nvSpPr>
          <p:cNvPr id="76805" name="圆角矩形 6"/>
          <p:cNvSpPr>
            <a:spLocks noChangeArrowheads="1"/>
          </p:cNvSpPr>
          <p:nvPr/>
        </p:nvSpPr>
        <p:spPr bwMode="auto">
          <a:xfrm>
            <a:off x="395288" y="1844674"/>
            <a:ext cx="8497072" cy="4752589"/>
          </a:xfrm>
          <a:prstGeom prst="roundRect">
            <a:avLst>
              <a:gd name="adj" fmla="val 16667"/>
            </a:avLst>
          </a:prstGeom>
          <a:gradFill rotWithShape="1">
            <a:gsLst>
              <a:gs pos="0">
                <a:srgbClr val="A3C2FF"/>
              </a:gs>
              <a:gs pos="34999">
                <a:srgbClr val="BDD5FF"/>
              </a:gs>
              <a:gs pos="100000">
                <a:srgbClr val="E5EEFF"/>
              </a:gs>
            </a:gsLst>
            <a:lin ang="16200000" scaled="1"/>
          </a:gradFill>
          <a:ln w="9525">
            <a:solidFill>
              <a:schemeClr val="accent1"/>
            </a:solidFill>
            <a:bevel/>
            <a:headEnd/>
            <a:tailEnd/>
          </a:ln>
        </p:spPr>
        <p:txBody>
          <a:bodyPr anchor="ctr"/>
          <a:lstStyle/>
          <a:p>
            <a:pPr algn="ctr"/>
            <a:endParaRPr lang="zh-CN" altLang="zh-CN">
              <a:solidFill>
                <a:srgbClr val="000000"/>
              </a:solidFill>
            </a:endParaRPr>
          </a:p>
        </p:txBody>
      </p:sp>
      <p:sp>
        <p:nvSpPr>
          <p:cNvPr id="76806" name="矩形 72"/>
          <p:cNvSpPr>
            <a:spLocks noChangeArrowheads="1"/>
          </p:cNvSpPr>
          <p:nvPr/>
        </p:nvSpPr>
        <p:spPr bwMode="auto">
          <a:xfrm>
            <a:off x="395288" y="701675"/>
            <a:ext cx="14782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spcBef>
                <a:spcPct val="20000"/>
              </a:spcBef>
              <a:buFont typeface="Wingdings" pitchFamily="2" charset="2"/>
              <a:buChar char="ü"/>
            </a:pPr>
            <a:r>
              <a:rPr lang="en-US" altLang="en-US" sz="2400" b="1" dirty="0" err="1">
                <a:latin typeface="Comic Sans MS" pitchFamily="66" charset="0"/>
                <a:ea typeface="华文细黑" pitchFamily="2" charset="-122"/>
              </a:rPr>
              <a:t>IP地址</a:t>
            </a:r>
            <a:endParaRPr lang="zh-CN" altLang="en-US" sz="2400" b="1" dirty="0">
              <a:latin typeface="Comic Sans MS" pitchFamily="66" charset="0"/>
              <a:ea typeface="华文细黑" pitchFamily="2" charset="-122"/>
            </a:endParaRPr>
          </a:p>
        </p:txBody>
      </p:sp>
      <p:sp>
        <p:nvSpPr>
          <p:cNvPr id="76807" name="Rectangle 6"/>
          <p:cNvSpPr>
            <a:spLocks noChangeArrowheads="1"/>
          </p:cNvSpPr>
          <p:nvPr/>
        </p:nvSpPr>
        <p:spPr bwMode="auto">
          <a:xfrm>
            <a:off x="684213" y="2097088"/>
            <a:ext cx="7489825" cy="331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dirty="0">
                <a:latin typeface="Comic Sans MS" pitchFamily="66" charset="0"/>
              </a:rPr>
              <a:t>      Internet</a:t>
            </a:r>
            <a:r>
              <a:rPr lang="zh-CN" altLang="en-US" dirty="0">
                <a:latin typeface="Comic Sans MS" pitchFamily="66" charset="0"/>
              </a:rPr>
              <a:t>上的每个网站，就像人的身份证号码一样，都有一个唯一的标识，这个标识成为</a:t>
            </a:r>
            <a:r>
              <a:rPr lang="en-US" altLang="zh-CN" dirty="0">
                <a:latin typeface="Comic Sans MS" pitchFamily="66" charset="0"/>
              </a:rPr>
              <a:t>IP</a:t>
            </a:r>
            <a:r>
              <a:rPr lang="zh-CN" altLang="en-US" dirty="0">
                <a:latin typeface="Comic Sans MS" pitchFamily="66" charset="0"/>
              </a:rPr>
              <a:t>地址，由</a:t>
            </a:r>
            <a:r>
              <a:rPr lang="en-US" altLang="zh-CN" dirty="0">
                <a:latin typeface="Comic Sans MS" pitchFamily="66" charset="0"/>
              </a:rPr>
              <a:t>32</a:t>
            </a:r>
            <a:r>
              <a:rPr lang="zh-CN" altLang="en-US" dirty="0">
                <a:latin typeface="Comic Sans MS" pitchFamily="66" charset="0"/>
              </a:rPr>
              <a:t>位的二进制数组成。</a:t>
            </a:r>
          </a:p>
          <a:p>
            <a:pPr>
              <a:spcBef>
                <a:spcPct val="20000"/>
              </a:spcBef>
            </a:pPr>
            <a:r>
              <a:rPr lang="zh-CN" altLang="en-US" dirty="0">
                <a:latin typeface="Comic Sans MS" pitchFamily="66" charset="0"/>
              </a:rPr>
              <a:t>      </a:t>
            </a:r>
            <a:r>
              <a:rPr lang="en-US" altLang="zh-CN" dirty="0">
                <a:latin typeface="Comic Sans MS" pitchFamily="66" charset="0"/>
              </a:rPr>
              <a:t>IP</a:t>
            </a:r>
            <a:r>
              <a:rPr lang="zh-CN" altLang="en-US" dirty="0">
                <a:latin typeface="Comic Sans MS" pitchFamily="66" charset="0"/>
              </a:rPr>
              <a:t>地址通常采用</a:t>
            </a:r>
            <a:r>
              <a:rPr lang="zh-CN" altLang="en-US" dirty="0"/>
              <a:t>“</a:t>
            </a:r>
            <a:r>
              <a:rPr lang="zh-CN" altLang="en-US" dirty="0">
                <a:latin typeface="Comic Sans MS" pitchFamily="66" charset="0"/>
              </a:rPr>
              <a:t>点分十进制</a:t>
            </a:r>
            <a:r>
              <a:rPr lang="zh-CN" altLang="en-US" dirty="0"/>
              <a:t>”</a:t>
            </a:r>
            <a:r>
              <a:rPr lang="zh-CN" altLang="en-US" dirty="0">
                <a:latin typeface="Comic Sans MS" pitchFamily="66" charset="0"/>
              </a:rPr>
              <a:t>表示法，表达形式为：</a:t>
            </a:r>
            <a:r>
              <a:rPr lang="en-US" altLang="zh-CN" dirty="0" err="1">
                <a:solidFill>
                  <a:srgbClr val="FF0000"/>
                </a:solidFill>
                <a:latin typeface="Comic Sans MS" pitchFamily="66" charset="0"/>
              </a:rPr>
              <a:t>x.y.z.w</a:t>
            </a:r>
            <a:r>
              <a:rPr lang="zh-CN" altLang="en-US" dirty="0" smtClean="0">
                <a:latin typeface="Comic Sans MS" pitchFamily="66" charset="0"/>
              </a:rPr>
              <a:t>。其中</a:t>
            </a:r>
            <a:r>
              <a:rPr lang="en-US" altLang="zh-CN" dirty="0" err="1" smtClean="0">
                <a:latin typeface="Comic Sans MS" pitchFamily="66" charset="0"/>
              </a:rPr>
              <a:t>x,y,z,w</a:t>
            </a:r>
            <a:r>
              <a:rPr lang="zh-CN" altLang="en-US" dirty="0" smtClean="0">
                <a:latin typeface="Comic Sans MS" pitchFamily="66" charset="0"/>
              </a:rPr>
              <a:t>均不超出</a:t>
            </a:r>
            <a:r>
              <a:rPr lang="en-US" altLang="zh-CN" dirty="0" smtClean="0">
                <a:latin typeface="Comic Sans MS" pitchFamily="66" charset="0"/>
              </a:rPr>
              <a:t>255</a:t>
            </a:r>
            <a:r>
              <a:rPr lang="zh-CN" altLang="en-US" dirty="0" smtClean="0">
                <a:latin typeface="Comic Sans MS" pitchFamily="66" charset="0"/>
              </a:rPr>
              <a:t>。</a:t>
            </a:r>
            <a:endParaRPr lang="zh-CN" altLang="en-US" dirty="0">
              <a:latin typeface="Comic Sans MS" pitchFamily="66" charset="0"/>
            </a:endParaRPr>
          </a:p>
          <a:p>
            <a:pPr>
              <a:spcBef>
                <a:spcPct val="20000"/>
              </a:spcBef>
            </a:pPr>
            <a:r>
              <a:rPr lang="zh-CN" altLang="en-US" dirty="0">
                <a:latin typeface="Comic Sans MS" pitchFamily="66" charset="0"/>
              </a:rPr>
              <a:t>     </a:t>
            </a:r>
            <a:r>
              <a:rPr lang="en-US" altLang="zh-CN" dirty="0">
                <a:latin typeface="Comic Sans MS" pitchFamily="66" charset="0"/>
              </a:rPr>
              <a:t>IP</a:t>
            </a:r>
            <a:r>
              <a:rPr lang="zh-CN" altLang="en-US" dirty="0">
                <a:latin typeface="Comic Sans MS" pitchFamily="66" charset="0"/>
              </a:rPr>
              <a:t>地址分成</a:t>
            </a:r>
            <a:r>
              <a:rPr lang="en-US" altLang="zh-CN" dirty="0">
                <a:latin typeface="Comic Sans MS" pitchFamily="66" charset="0"/>
              </a:rPr>
              <a:t>5</a:t>
            </a:r>
            <a:r>
              <a:rPr lang="zh-CN" altLang="en-US" dirty="0">
                <a:latin typeface="Comic Sans MS" pitchFamily="66" charset="0"/>
              </a:rPr>
              <a:t>类：</a:t>
            </a:r>
            <a:r>
              <a:rPr lang="en-US" altLang="zh-CN" dirty="0">
                <a:solidFill>
                  <a:srgbClr val="FF0000"/>
                </a:solidFill>
                <a:latin typeface="Comic Sans MS" pitchFamily="66" charset="0"/>
              </a:rPr>
              <a:t>A</a:t>
            </a:r>
            <a:r>
              <a:rPr lang="zh-CN" altLang="en-US" dirty="0">
                <a:solidFill>
                  <a:srgbClr val="FF0000"/>
                </a:solidFill>
                <a:latin typeface="Comic Sans MS" pitchFamily="66" charset="0"/>
              </a:rPr>
              <a:t>类地址、</a:t>
            </a:r>
            <a:r>
              <a:rPr lang="en-US" altLang="zh-CN" dirty="0">
                <a:solidFill>
                  <a:srgbClr val="FF0000"/>
                </a:solidFill>
                <a:latin typeface="Comic Sans MS" pitchFamily="66" charset="0"/>
              </a:rPr>
              <a:t>B</a:t>
            </a:r>
            <a:r>
              <a:rPr lang="zh-CN" altLang="en-US" dirty="0">
                <a:solidFill>
                  <a:srgbClr val="FF0000"/>
                </a:solidFill>
                <a:latin typeface="Comic Sans MS" pitchFamily="66" charset="0"/>
              </a:rPr>
              <a:t>类地址、</a:t>
            </a:r>
            <a:r>
              <a:rPr lang="en-US" altLang="zh-CN" dirty="0">
                <a:solidFill>
                  <a:srgbClr val="FF0000"/>
                </a:solidFill>
                <a:latin typeface="Comic Sans MS" pitchFamily="66" charset="0"/>
              </a:rPr>
              <a:t>C</a:t>
            </a:r>
            <a:r>
              <a:rPr lang="zh-CN" altLang="en-US" dirty="0">
                <a:solidFill>
                  <a:srgbClr val="FF0000"/>
                </a:solidFill>
                <a:latin typeface="Comic Sans MS" pitchFamily="66" charset="0"/>
              </a:rPr>
              <a:t>类地址</a:t>
            </a:r>
            <a:r>
              <a:rPr lang="zh-CN" altLang="en-US" dirty="0">
                <a:latin typeface="Comic Sans MS" pitchFamily="66" charset="0"/>
              </a:rPr>
              <a:t>、</a:t>
            </a:r>
            <a:r>
              <a:rPr lang="en-US" altLang="zh-CN" dirty="0">
                <a:latin typeface="Comic Sans MS" pitchFamily="66" charset="0"/>
              </a:rPr>
              <a:t>D</a:t>
            </a:r>
            <a:r>
              <a:rPr lang="zh-CN" altLang="en-US" dirty="0">
                <a:latin typeface="Comic Sans MS" pitchFamily="66" charset="0"/>
              </a:rPr>
              <a:t>类地址和</a:t>
            </a:r>
            <a:r>
              <a:rPr lang="en-US" altLang="zh-CN" dirty="0">
                <a:latin typeface="Comic Sans MS" pitchFamily="66" charset="0"/>
              </a:rPr>
              <a:t>E</a:t>
            </a:r>
            <a:r>
              <a:rPr lang="zh-CN" altLang="en-US" dirty="0">
                <a:latin typeface="Comic Sans MS" pitchFamily="66" charset="0"/>
              </a:rPr>
              <a:t>类地址。</a:t>
            </a:r>
          </a:p>
        </p:txBody>
      </p:sp>
      <p:graphicFrame>
        <p:nvGraphicFramePr>
          <p:cNvPr id="2" name="表格 1"/>
          <p:cNvGraphicFramePr>
            <a:graphicFrameLocks noGrp="1"/>
          </p:cNvGraphicFramePr>
          <p:nvPr>
            <p:extLst>
              <p:ext uri="{D42A27DB-BD31-4B8C-83A1-F6EECF244321}">
                <p14:modId xmlns:p14="http://schemas.microsoft.com/office/powerpoint/2010/main" val="1695231665"/>
              </p:ext>
            </p:extLst>
          </p:nvPr>
        </p:nvGraphicFramePr>
        <p:xfrm>
          <a:off x="1880737" y="3819525"/>
          <a:ext cx="5571503" cy="2561720"/>
        </p:xfrm>
        <a:graphic>
          <a:graphicData uri="http://schemas.openxmlformats.org/drawingml/2006/table">
            <a:tbl>
              <a:tblPr>
                <a:tableStyleId>{5C22544A-7EE6-4342-B048-85BDC9FD1C3A}</a:tableStyleId>
              </a:tblPr>
              <a:tblGrid>
                <a:gridCol w="774314"/>
                <a:gridCol w="1685019"/>
                <a:gridCol w="2107694"/>
                <a:gridCol w="1004476"/>
              </a:tblGrid>
              <a:tr h="496273">
                <a:tc>
                  <a:txBody>
                    <a:bodyPr/>
                    <a:lstStyle/>
                    <a:p>
                      <a:pPr algn="ctr">
                        <a:spcAft>
                          <a:spcPts val="0"/>
                        </a:spcAft>
                      </a:pPr>
                      <a:r>
                        <a:rPr lang="zh-CN" sz="1000" kern="100" dirty="0">
                          <a:effectLst/>
                        </a:rPr>
                        <a:t>地址类别</a:t>
                      </a:r>
                      <a:endParaRPr lang="zh-CN" sz="1000" kern="100" dirty="0">
                        <a:effectLst/>
                        <a:latin typeface="Times New Roman"/>
                        <a:ea typeface="宋体"/>
                      </a:endParaRPr>
                    </a:p>
                  </a:txBody>
                  <a:tcPr marL="0" marR="0" marT="0" marB="0" anchor="ctr"/>
                </a:tc>
                <a:tc>
                  <a:txBody>
                    <a:bodyPr/>
                    <a:lstStyle/>
                    <a:p>
                      <a:pPr algn="ctr">
                        <a:spcAft>
                          <a:spcPts val="0"/>
                        </a:spcAft>
                      </a:pPr>
                      <a:r>
                        <a:rPr lang="zh-CN" sz="1000" kern="100">
                          <a:effectLst/>
                        </a:rPr>
                        <a:t>第一段</a:t>
                      </a:r>
                      <a:r>
                        <a:rPr lang="it-IT" sz="1000" kern="100">
                          <a:effectLst/>
                        </a:rPr>
                        <a:t>X</a:t>
                      </a:r>
                      <a:r>
                        <a:rPr lang="zh-CN" sz="1000" kern="100">
                          <a:effectLst/>
                        </a:rPr>
                        <a:t>的二进制数表示</a:t>
                      </a:r>
                      <a:endParaRPr lang="zh-CN" sz="1000" kern="100">
                        <a:effectLst/>
                        <a:latin typeface="Times New Roman"/>
                        <a:ea typeface="宋体"/>
                      </a:endParaRPr>
                    </a:p>
                  </a:txBody>
                  <a:tcPr marL="0" marR="0" marT="0" marB="0" anchor="ctr"/>
                </a:tc>
                <a:tc>
                  <a:txBody>
                    <a:bodyPr/>
                    <a:lstStyle/>
                    <a:p>
                      <a:pPr algn="ctr">
                        <a:spcAft>
                          <a:spcPts val="0"/>
                        </a:spcAft>
                      </a:pPr>
                      <a:r>
                        <a:rPr lang="zh-CN" sz="1000" kern="100">
                          <a:effectLst/>
                        </a:rPr>
                        <a:t>第一段</a:t>
                      </a:r>
                      <a:r>
                        <a:rPr lang="it-IT" sz="1000" kern="100">
                          <a:effectLst/>
                        </a:rPr>
                        <a:t>X</a:t>
                      </a:r>
                      <a:r>
                        <a:rPr lang="zh-CN" sz="1000" kern="100">
                          <a:effectLst/>
                        </a:rPr>
                        <a:t>的十进制数取值范围</a:t>
                      </a:r>
                      <a:endParaRPr lang="zh-CN" sz="1000" kern="100">
                        <a:effectLst/>
                        <a:latin typeface="Times New Roman"/>
                        <a:ea typeface="宋体"/>
                      </a:endParaRPr>
                    </a:p>
                  </a:txBody>
                  <a:tcPr marL="0" marR="0" marT="0" marB="0" anchor="ctr"/>
                </a:tc>
                <a:tc>
                  <a:txBody>
                    <a:bodyPr/>
                    <a:lstStyle/>
                    <a:p>
                      <a:pPr indent="266700" algn="ctr">
                        <a:spcAft>
                          <a:spcPts val="0"/>
                        </a:spcAft>
                      </a:pPr>
                      <a:r>
                        <a:rPr lang="zh-CN" sz="1000" kern="100">
                          <a:effectLst/>
                        </a:rPr>
                        <a:t>备注</a:t>
                      </a:r>
                      <a:endParaRPr lang="zh-CN" sz="1000" kern="100">
                        <a:effectLst/>
                        <a:latin typeface="Times New Roman"/>
                        <a:ea typeface="宋体"/>
                      </a:endParaRPr>
                    </a:p>
                  </a:txBody>
                  <a:tcPr marL="0" marR="0" marT="0" marB="0" anchor="ctr"/>
                </a:tc>
              </a:tr>
              <a:tr h="496273">
                <a:tc>
                  <a:txBody>
                    <a:bodyPr/>
                    <a:lstStyle/>
                    <a:p>
                      <a:pPr algn="ctr">
                        <a:spcAft>
                          <a:spcPts val="0"/>
                        </a:spcAft>
                      </a:pPr>
                      <a:r>
                        <a:rPr lang="en-US" sz="1000" kern="100">
                          <a:effectLst/>
                        </a:rPr>
                        <a:t>A</a:t>
                      </a:r>
                      <a:r>
                        <a:rPr lang="zh-CN" sz="1000" kern="100">
                          <a:effectLst/>
                        </a:rPr>
                        <a:t>类地址</a:t>
                      </a:r>
                      <a:endParaRPr lang="zh-CN" sz="1000" kern="100">
                        <a:effectLst/>
                        <a:latin typeface="Times New Roman"/>
                        <a:ea typeface="宋体"/>
                      </a:endParaRPr>
                    </a:p>
                  </a:txBody>
                  <a:tcPr marL="0" marR="0" marT="0" marB="0" anchor="ctr"/>
                </a:tc>
                <a:tc>
                  <a:txBody>
                    <a:bodyPr/>
                    <a:lstStyle/>
                    <a:p>
                      <a:pPr indent="266700" algn="ctr">
                        <a:spcAft>
                          <a:spcPts val="0"/>
                        </a:spcAft>
                      </a:pPr>
                      <a:r>
                        <a:rPr lang="it-IT" sz="1000" kern="100">
                          <a:effectLst/>
                        </a:rPr>
                        <a:t>0xxxxxxx</a:t>
                      </a:r>
                      <a:endParaRPr lang="zh-CN" sz="1000" kern="100">
                        <a:effectLst/>
                        <a:latin typeface="Times New Roman"/>
                        <a:ea typeface="宋体"/>
                      </a:endParaRPr>
                    </a:p>
                  </a:txBody>
                  <a:tcPr marL="0" marR="0" marT="0" marB="0" anchor="ctr"/>
                </a:tc>
                <a:tc>
                  <a:txBody>
                    <a:bodyPr/>
                    <a:lstStyle/>
                    <a:p>
                      <a:pPr indent="266700" algn="ctr">
                        <a:spcAft>
                          <a:spcPts val="0"/>
                        </a:spcAft>
                      </a:pPr>
                      <a:r>
                        <a:rPr lang="it-IT" sz="1000" kern="100">
                          <a:effectLst/>
                        </a:rPr>
                        <a:t>1~126</a:t>
                      </a:r>
                      <a:endParaRPr lang="zh-CN" sz="1000" kern="100">
                        <a:effectLst/>
                        <a:latin typeface="Times New Roman"/>
                        <a:ea typeface="宋体"/>
                      </a:endParaRPr>
                    </a:p>
                  </a:txBody>
                  <a:tcPr marL="0" marR="0" marT="0" marB="0" anchor="ctr"/>
                </a:tc>
                <a:tc>
                  <a:txBody>
                    <a:bodyPr/>
                    <a:lstStyle/>
                    <a:p>
                      <a:pPr algn="just">
                        <a:spcAft>
                          <a:spcPts val="0"/>
                        </a:spcAft>
                      </a:pPr>
                      <a:r>
                        <a:rPr lang="it-IT" sz="1000" kern="100">
                          <a:effectLst/>
                        </a:rPr>
                        <a:t>0</a:t>
                      </a:r>
                      <a:r>
                        <a:rPr lang="zh-CN" sz="1000" kern="100">
                          <a:effectLst/>
                        </a:rPr>
                        <a:t>和</a:t>
                      </a:r>
                      <a:r>
                        <a:rPr lang="it-IT" sz="1000" kern="100">
                          <a:effectLst/>
                        </a:rPr>
                        <a:t>127</a:t>
                      </a:r>
                      <a:r>
                        <a:rPr lang="zh-CN" sz="1000" kern="100">
                          <a:effectLst/>
                        </a:rPr>
                        <a:t>保留</a:t>
                      </a:r>
                      <a:endParaRPr lang="zh-CN" sz="1000" kern="100">
                        <a:effectLst/>
                        <a:latin typeface="Times New Roman"/>
                        <a:ea typeface="宋体"/>
                      </a:endParaRPr>
                    </a:p>
                  </a:txBody>
                  <a:tcPr marL="0" marR="0" marT="0" marB="0" anchor="ctr"/>
                </a:tc>
              </a:tr>
              <a:tr h="399137">
                <a:tc>
                  <a:txBody>
                    <a:bodyPr/>
                    <a:lstStyle/>
                    <a:p>
                      <a:pPr algn="ctr">
                        <a:spcAft>
                          <a:spcPts val="0"/>
                        </a:spcAft>
                      </a:pPr>
                      <a:r>
                        <a:rPr lang="en-US" sz="1000" kern="100">
                          <a:effectLst/>
                        </a:rPr>
                        <a:t>B</a:t>
                      </a:r>
                      <a:r>
                        <a:rPr lang="zh-CN" sz="1000" kern="100">
                          <a:effectLst/>
                        </a:rPr>
                        <a:t>类地址</a:t>
                      </a:r>
                      <a:endParaRPr lang="zh-CN" sz="1000" kern="100">
                        <a:effectLst/>
                        <a:latin typeface="Times New Roman"/>
                        <a:ea typeface="宋体"/>
                      </a:endParaRPr>
                    </a:p>
                  </a:txBody>
                  <a:tcPr marL="0" marR="0" marT="0" marB="0" anchor="ctr"/>
                </a:tc>
                <a:tc>
                  <a:txBody>
                    <a:bodyPr/>
                    <a:lstStyle/>
                    <a:p>
                      <a:pPr indent="266700" algn="ctr">
                        <a:spcAft>
                          <a:spcPts val="0"/>
                        </a:spcAft>
                      </a:pPr>
                      <a:r>
                        <a:rPr lang="it-IT" sz="1000" kern="100">
                          <a:effectLst/>
                        </a:rPr>
                        <a:t>10xxxxxx</a:t>
                      </a:r>
                      <a:endParaRPr lang="zh-CN" sz="1000" kern="100">
                        <a:effectLst/>
                        <a:latin typeface="Times New Roman"/>
                        <a:ea typeface="宋体"/>
                      </a:endParaRPr>
                    </a:p>
                  </a:txBody>
                  <a:tcPr marL="0" marR="0" marT="0" marB="0" anchor="ctr"/>
                </a:tc>
                <a:tc>
                  <a:txBody>
                    <a:bodyPr/>
                    <a:lstStyle/>
                    <a:p>
                      <a:pPr indent="266700" algn="ctr">
                        <a:spcAft>
                          <a:spcPts val="0"/>
                        </a:spcAft>
                      </a:pPr>
                      <a:r>
                        <a:rPr lang="it-IT" sz="1000" kern="100" dirty="0">
                          <a:effectLst/>
                        </a:rPr>
                        <a:t>128~191</a:t>
                      </a:r>
                      <a:endParaRPr lang="zh-CN" sz="1000" kern="100" dirty="0">
                        <a:effectLst/>
                        <a:latin typeface="Times New Roman"/>
                        <a:ea typeface="宋体"/>
                      </a:endParaRPr>
                    </a:p>
                  </a:txBody>
                  <a:tcPr marL="0" marR="0" marT="0" marB="0" anchor="ctr"/>
                </a:tc>
                <a:tc>
                  <a:txBody>
                    <a:bodyPr/>
                    <a:lstStyle/>
                    <a:p>
                      <a:pPr indent="133350" algn="just">
                        <a:spcAft>
                          <a:spcPts val="0"/>
                        </a:spcAft>
                      </a:pPr>
                      <a:r>
                        <a:rPr lang="zh-CN" sz="1000" kern="100">
                          <a:effectLst/>
                        </a:rPr>
                        <a:t>大型网络</a:t>
                      </a:r>
                      <a:endParaRPr lang="zh-CN" sz="1000" kern="100">
                        <a:effectLst/>
                        <a:latin typeface="Times New Roman"/>
                        <a:ea typeface="宋体"/>
                      </a:endParaRPr>
                    </a:p>
                  </a:txBody>
                  <a:tcPr marL="0" marR="0" marT="0" marB="0" anchor="ctr"/>
                </a:tc>
              </a:tr>
              <a:tr h="371763">
                <a:tc>
                  <a:txBody>
                    <a:bodyPr/>
                    <a:lstStyle/>
                    <a:p>
                      <a:pPr algn="ctr">
                        <a:spcAft>
                          <a:spcPts val="0"/>
                        </a:spcAft>
                      </a:pPr>
                      <a:r>
                        <a:rPr lang="en-US" sz="1000" kern="100">
                          <a:effectLst/>
                        </a:rPr>
                        <a:t>C</a:t>
                      </a:r>
                      <a:r>
                        <a:rPr lang="zh-CN" sz="1000" kern="100">
                          <a:effectLst/>
                        </a:rPr>
                        <a:t>类地址</a:t>
                      </a:r>
                      <a:endParaRPr lang="zh-CN" sz="1000" kern="100">
                        <a:effectLst/>
                        <a:latin typeface="Times New Roman"/>
                        <a:ea typeface="宋体"/>
                      </a:endParaRPr>
                    </a:p>
                  </a:txBody>
                  <a:tcPr marL="0" marR="0" marT="0" marB="0" anchor="ctr"/>
                </a:tc>
                <a:tc>
                  <a:txBody>
                    <a:bodyPr/>
                    <a:lstStyle/>
                    <a:p>
                      <a:pPr indent="266700" algn="ctr">
                        <a:spcAft>
                          <a:spcPts val="0"/>
                        </a:spcAft>
                      </a:pPr>
                      <a:r>
                        <a:rPr lang="it-IT" sz="1000" kern="100">
                          <a:effectLst/>
                        </a:rPr>
                        <a:t>110xxxxx</a:t>
                      </a:r>
                      <a:endParaRPr lang="zh-CN" sz="1000" kern="100">
                        <a:effectLst/>
                        <a:latin typeface="Times New Roman"/>
                        <a:ea typeface="宋体"/>
                      </a:endParaRPr>
                    </a:p>
                  </a:txBody>
                  <a:tcPr marL="0" marR="0" marT="0" marB="0" anchor="ctr"/>
                </a:tc>
                <a:tc>
                  <a:txBody>
                    <a:bodyPr/>
                    <a:lstStyle/>
                    <a:p>
                      <a:pPr indent="266700" algn="ctr">
                        <a:spcAft>
                          <a:spcPts val="0"/>
                        </a:spcAft>
                      </a:pPr>
                      <a:r>
                        <a:rPr lang="it-IT" sz="1000" kern="100" dirty="0">
                          <a:effectLst/>
                        </a:rPr>
                        <a:t>192~223</a:t>
                      </a:r>
                      <a:endParaRPr lang="zh-CN" sz="1000" kern="100" dirty="0">
                        <a:effectLst/>
                        <a:latin typeface="Times New Roman"/>
                        <a:ea typeface="宋体"/>
                      </a:endParaRPr>
                    </a:p>
                  </a:txBody>
                  <a:tcPr marL="0" marR="0" marT="0" marB="0" anchor="ctr"/>
                </a:tc>
                <a:tc>
                  <a:txBody>
                    <a:bodyPr/>
                    <a:lstStyle/>
                    <a:p>
                      <a:pPr indent="266700" algn="just">
                        <a:spcAft>
                          <a:spcPts val="0"/>
                        </a:spcAft>
                      </a:pPr>
                      <a:r>
                        <a:rPr lang="zh-CN" sz="1000" kern="100">
                          <a:effectLst/>
                        </a:rPr>
                        <a:t>常用</a:t>
                      </a:r>
                      <a:endParaRPr lang="zh-CN" sz="1000" kern="100">
                        <a:effectLst/>
                        <a:latin typeface="Times New Roman"/>
                        <a:ea typeface="宋体"/>
                      </a:endParaRPr>
                    </a:p>
                  </a:txBody>
                  <a:tcPr marL="0" marR="0" marT="0" marB="0" anchor="ctr"/>
                </a:tc>
              </a:tr>
              <a:tr h="399137">
                <a:tc>
                  <a:txBody>
                    <a:bodyPr/>
                    <a:lstStyle/>
                    <a:p>
                      <a:pPr algn="ctr">
                        <a:spcAft>
                          <a:spcPts val="0"/>
                        </a:spcAft>
                      </a:pPr>
                      <a:r>
                        <a:rPr lang="en-US" sz="1000" kern="100">
                          <a:effectLst/>
                        </a:rPr>
                        <a:t>D</a:t>
                      </a:r>
                      <a:r>
                        <a:rPr lang="zh-CN" sz="1000" kern="100">
                          <a:effectLst/>
                        </a:rPr>
                        <a:t>类地址</a:t>
                      </a:r>
                      <a:endParaRPr lang="zh-CN" sz="1000" kern="100">
                        <a:effectLst/>
                        <a:latin typeface="Times New Roman"/>
                        <a:ea typeface="宋体"/>
                      </a:endParaRPr>
                    </a:p>
                  </a:txBody>
                  <a:tcPr marL="0" marR="0" marT="0" marB="0" anchor="ctr"/>
                </a:tc>
                <a:tc>
                  <a:txBody>
                    <a:bodyPr/>
                    <a:lstStyle/>
                    <a:p>
                      <a:pPr indent="266700" algn="ctr">
                        <a:spcAft>
                          <a:spcPts val="0"/>
                        </a:spcAft>
                      </a:pPr>
                      <a:r>
                        <a:rPr lang="it-IT" sz="1000" kern="100">
                          <a:effectLst/>
                        </a:rPr>
                        <a:t>1110xxxx</a:t>
                      </a:r>
                      <a:endParaRPr lang="zh-CN" sz="1000" kern="100">
                        <a:effectLst/>
                        <a:latin typeface="Times New Roman"/>
                        <a:ea typeface="宋体"/>
                      </a:endParaRPr>
                    </a:p>
                  </a:txBody>
                  <a:tcPr marL="0" marR="0" marT="0" marB="0" anchor="ctr"/>
                </a:tc>
                <a:tc>
                  <a:txBody>
                    <a:bodyPr/>
                    <a:lstStyle/>
                    <a:p>
                      <a:pPr indent="266700" algn="ctr">
                        <a:spcAft>
                          <a:spcPts val="0"/>
                        </a:spcAft>
                      </a:pPr>
                      <a:r>
                        <a:rPr lang="it-IT" sz="1000" kern="100">
                          <a:effectLst/>
                        </a:rPr>
                        <a:t>224~239</a:t>
                      </a:r>
                      <a:endParaRPr lang="zh-CN" sz="1000" kern="100">
                        <a:effectLst/>
                        <a:latin typeface="Times New Roman"/>
                        <a:ea typeface="宋体"/>
                      </a:endParaRPr>
                    </a:p>
                  </a:txBody>
                  <a:tcPr marL="0" marR="0" marT="0" marB="0" anchor="ctr"/>
                </a:tc>
                <a:tc>
                  <a:txBody>
                    <a:bodyPr/>
                    <a:lstStyle/>
                    <a:p>
                      <a:pPr indent="133350" algn="just">
                        <a:spcAft>
                          <a:spcPts val="0"/>
                        </a:spcAft>
                      </a:pPr>
                      <a:r>
                        <a:rPr lang="zh-CN" sz="1000" kern="100" dirty="0">
                          <a:effectLst/>
                        </a:rPr>
                        <a:t>组播地址</a:t>
                      </a:r>
                      <a:endParaRPr lang="zh-CN" sz="1000" kern="100" dirty="0">
                        <a:effectLst/>
                        <a:latin typeface="Times New Roman"/>
                        <a:ea typeface="宋体"/>
                      </a:endParaRPr>
                    </a:p>
                  </a:txBody>
                  <a:tcPr marL="0" marR="0" marT="0" marB="0" anchor="ctr"/>
                </a:tc>
              </a:tr>
              <a:tr h="399137">
                <a:tc>
                  <a:txBody>
                    <a:bodyPr/>
                    <a:lstStyle/>
                    <a:p>
                      <a:pPr algn="ctr">
                        <a:spcAft>
                          <a:spcPts val="0"/>
                        </a:spcAft>
                      </a:pPr>
                      <a:r>
                        <a:rPr lang="en-US" sz="1000" kern="100">
                          <a:effectLst/>
                        </a:rPr>
                        <a:t>E</a:t>
                      </a:r>
                      <a:r>
                        <a:rPr lang="zh-CN" sz="1000" kern="100">
                          <a:effectLst/>
                        </a:rPr>
                        <a:t>类地址</a:t>
                      </a:r>
                      <a:endParaRPr lang="zh-CN" sz="1000" kern="100">
                        <a:effectLst/>
                        <a:latin typeface="Times New Roman"/>
                        <a:ea typeface="宋体"/>
                      </a:endParaRPr>
                    </a:p>
                  </a:txBody>
                  <a:tcPr marL="0" marR="0" marT="0" marB="0" anchor="ctr"/>
                </a:tc>
                <a:tc>
                  <a:txBody>
                    <a:bodyPr/>
                    <a:lstStyle/>
                    <a:p>
                      <a:pPr indent="266700" algn="ctr">
                        <a:spcAft>
                          <a:spcPts val="0"/>
                        </a:spcAft>
                      </a:pPr>
                      <a:r>
                        <a:rPr lang="it-IT" sz="1000" kern="100">
                          <a:effectLst/>
                        </a:rPr>
                        <a:t>11110xxx</a:t>
                      </a:r>
                      <a:endParaRPr lang="zh-CN" sz="1000" kern="100">
                        <a:effectLst/>
                        <a:latin typeface="Times New Roman"/>
                        <a:ea typeface="宋体"/>
                      </a:endParaRPr>
                    </a:p>
                  </a:txBody>
                  <a:tcPr marL="0" marR="0" marT="0" marB="0" anchor="ctr"/>
                </a:tc>
                <a:tc>
                  <a:txBody>
                    <a:bodyPr/>
                    <a:lstStyle/>
                    <a:p>
                      <a:pPr indent="266700" algn="ctr">
                        <a:spcAft>
                          <a:spcPts val="0"/>
                        </a:spcAft>
                      </a:pPr>
                      <a:r>
                        <a:rPr lang="it-IT" sz="1000" kern="100">
                          <a:effectLst/>
                        </a:rPr>
                        <a:t>240~247</a:t>
                      </a:r>
                      <a:endParaRPr lang="zh-CN" sz="1000" kern="100">
                        <a:effectLst/>
                        <a:latin typeface="Times New Roman"/>
                        <a:ea typeface="宋体"/>
                      </a:endParaRPr>
                    </a:p>
                  </a:txBody>
                  <a:tcPr marL="0" marR="0" marT="0" marB="0" anchor="ctr"/>
                </a:tc>
                <a:tc>
                  <a:txBody>
                    <a:bodyPr/>
                    <a:lstStyle/>
                    <a:p>
                      <a:pPr indent="133350" algn="just">
                        <a:spcAft>
                          <a:spcPts val="0"/>
                        </a:spcAft>
                      </a:pPr>
                      <a:r>
                        <a:rPr lang="zh-CN" sz="1000" kern="100" dirty="0">
                          <a:effectLst/>
                        </a:rPr>
                        <a:t>保留备用</a:t>
                      </a:r>
                      <a:endParaRPr lang="zh-CN" sz="1000" kern="100" dirty="0">
                        <a:effectLst/>
                        <a:latin typeface="Times New Roman"/>
                        <a:ea typeface="宋体"/>
                      </a:endParaRPr>
                    </a:p>
                  </a:txBody>
                  <a:tcPr marL="0" marR="0" marT="0" marB="0" anchor="ctr"/>
                </a:tc>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6807"/>
                                        </p:tgtEl>
                                        <p:attrNameLst>
                                          <p:attrName>style.visibility</p:attrName>
                                        </p:attrNameLst>
                                      </p:cBhvr>
                                      <p:to>
                                        <p:strVal val="visible"/>
                                      </p:to>
                                    </p:set>
                                    <p:animEffect transition="in" filter="wipe(right)">
                                      <p:cBhvr>
                                        <p:cTn id="7" dur="500"/>
                                        <p:tgtEl>
                                          <p:spTgt spid="7680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40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27" name="图片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8" name="圆角矩形 7"/>
          <p:cNvSpPr>
            <a:spLocks noChangeArrowheads="1"/>
          </p:cNvSpPr>
          <p:nvPr/>
        </p:nvSpPr>
        <p:spPr bwMode="auto">
          <a:xfrm>
            <a:off x="395288" y="1484313"/>
            <a:ext cx="8353425" cy="3888849"/>
          </a:xfrm>
          <a:prstGeom prst="roundRect">
            <a:avLst>
              <a:gd name="adj" fmla="val 16667"/>
            </a:avLst>
          </a:prstGeom>
          <a:gradFill rotWithShape="1">
            <a:gsLst>
              <a:gs pos="0">
                <a:srgbClr val="D9FDA5"/>
              </a:gs>
              <a:gs pos="34999">
                <a:srgbClr val="E3FEBF"/>
              </a:gs>
              <a:gs pos="100000">
                <a:srgbClr val="F4FEE6"/>
              </a:gs>
            </a:gsLst>
            <a:lin ang="16200000" scaled="1"/>
          </a:gradFill>
          <a:ln w="9525">
            <a:solidFill>
              <a:srgbClr val="9BBB59"/>
            </a:solidFill>
            <a:bevel/>
            <a:headEnd/>
            <a:tailEnd/>
          </a:ln>
        </p:spPr>
        <p:txBody>
          <a:bodyPr anchor="ctr"/>
          <a:lstStyle/>
          <a:p>
            <a:r>
              <a:rPr lang="en-US" altLang="zh-CN" dirty="0"/>
              <a:t>ADSL</a:t>
            </a:r>
            <a:r>
              <a:rPr lang="zh-CN" altLang="zh-CN" dirty="0"/>
              <a:t>的有两种接入方式：</a:t>
            </a:r>
          </a:p>
          <a:p>
            <a:r>
              <a:rPr lang="zh-CN" altLang="zh-CN" dirty="0"/>
              <a:t>⑴虚拟拨号入网方式：根据用户名与口令认证接入网络，没有真正的拨电话号码。用户在计算机上运行一个专用客户端软件，通过身份验证获得一个动态</a:t>
            </a:r>
            <a:r>
              <a:rPr lang="en-US" altLang="zh-CN" dirty="0"/>
              <a:t>IP</a:t>
            </a:r>
            <a:r>
              <a:rPr lang="zh-CN" altLang="zh-CN" dirty="0"/>
              <a:t>而联通网络。可以随时断开与网络的连接，费用与电话服务无关。</a:t>
            </a:r>
          </a:p>
          <a:p>
            <a:r>
              <a:rPr lang="zh-CN" altLang="zh-CN" dirty="0"/>
              <a:t>⑵专线入网方式：用户被分配固定的</a:t>
            </a:r>
            <a:r>
              <a:rPr lang="en-US" altLang="zh-CN" dirty="0"/>
              <a:t>IP</a:t>
            </a:r>
            <a:r>
              <a:rPr lang="zh-CN" altLang="zh-CN" dirty="0"/>
              <a:t>地址，可以根据需求不定量的增加。</a:t>
            </a:r>
            <a:r>
              <a:rPr lang="en-US" altLang="zh-CN" dirty="0"/>
              <a:t>24</a:t>
            </a:r>
            <a:r>
              <a:rPr lang="zh-CN" altLang="zh-CN" dirty="0"/>
              <a:t>小时在线。</a:t>
            </a:r>
          </a:p>
        </p:txBody>
      </p:sp>
      <p:sp>
        <p:nvSpPr>
          <p:cNvPr id="77829" name="圆角矩形 71"/>
          <p:cNvSpPr>
            <a:spLocks noChangeArrowheads="1"/>
          </p:cNvSpPr>
          <p:nvPr/>
        </p:nvSpPr>
        <p:spPr bwMode="auto">
          <a:xfrm>
            <a:off x="0" y="692150"/>
            <a:ext cx="5148263" cy="576263"/>
          </a:xfrm>
          <a:prstGeom prst="roundRect">
            <a:avLst>
              <a:gd name="adj" fmla="val 16667"/>
            </a:avLst>
          </a:prstGeom>
          <a:solidFill>
            <a:srgbClr val="FFCC99"/>
          </a:solidFill>
          <a:ln w="25400">
            <a:solidFill>
              <a:srgbClr val="FFC000">
                <a:alpha val="1176"/>
              </a:srgbClr>
            </a:solidFill>
            <a:bevel/>
            <a:headEnd/>
            <a:tailEnd/>
          </a:ln>
        </p:spPr>
        <p:txBody>
          <a:bodyPr anchor="ctr"/>
          <a:lstStyle/>
          <a:p>
            <a:pPr algn="ctr"/>
            <a:endParaRPr lang="zh-CN" altLang="zh-CN">
              <a:solidFill>
                <a:srgbClr val="FFFFFF"/>
              </a:solidFill>
            </a:endParaRPr>
          </a:p>
        </p:txBody>
      </p:sp>
      <p:sp>
        <p:nvSpPr>
          <p:cNvPr id="77830" name="矩形 72"/>
          <p:cNvSpPr>
            <a:spLocks noChangeArrowheads="1"/>
          </p:cNvSpPr>
          <p:nvPr/>
        </p:nvSpPr>
        <p:spPr bwMode="auto">
          <a:xfrm>
            <a:off x="250825" y="663575"/>
            <a:ext cx="21907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buFont typeface="Wingdings" pitchFamily="2" charset="2"/>
              <a:buChar char="ü"/>
            </a:pPr>
            <a:r>
              <a:rPr lang="zh-CN" altLang="zh-CN" sz="2400" dirty="0"/>
              <a:t>接入</a:t>
            </a:r>
            <a:r>
              <a:rPr lang="en-US" altLang="zh-CN" sz="2400" dirty="0"/>
              <a:t>Internet</a:t>
            </a:r>
            <a:endParaRPr lang="zh-CN" altLang="en-US" sz="2400" b="1" dirty="0">
              <a:latin typeface="微软雅黑" pitchFamily="34" charset="-122"/>
              <a:ea typeface="微软雅黑" pitchFamily="34" charset="-122"/>
              <a:sym typeface="微软雅黑"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7828"/>
                                        </p:tgtEl>
                                        <p:attrNameLst>
                                          <p:attrName>style.visibility</p:attrName>
                                        </p:attrNameLst>
                                      </p:cBhvr>
                                      <p:to>
                                        <p:strVal val="visible"/>
                                      </p:to>
                                    </p:set>
                                    <p:anim calcmode="lin" valueType="num">
                                      <p:cBhvr additive="base">
                                        <p:cTn id="7" dur="500" fill="hold"/>
                                        <p:tgtEl>
                                          <p:spTgt spid="77828"/>
                                        </p:tgtEl>
                                        <p:attrNameLst>
                                          <p:attrName>ppt_x</p:attrName>
                                        </p:attrNameLst>
                                      </p:cBhvr>
                                      <p:tavLst>
                                        <p:tav tm="0">
                                          <p:val>
                                            <p:strVal val="#ppt_x"/>
                                          </p:val>
                                        </p:tav>
                                        <p:tav tm="100000">
                                          <p:val>
                                            <p:strVal val="#ppt_x"/>
                                          </p:val>
                                        </p:tav>
                                      </p:tavLst>
                                    </p:anim>
                                    <p:anim calcmode="lin" valueType="num">
                                      <p:cBhvr additive="base">
                                        <p:cTn id="8" dur="500" fill="hold"/>
                                        <p:tgtEl>
                                          <p:spTgt spid="778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8"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5602"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圆角矩形 13"/>
          <p:cNvSpPr>
            <a:spLocks noChangeArrowheads="1"/>
          </p:cNvSpPr>
          <p:nvPr/>
        </p:nvSpPr>
        <p:spPr bwMode="auto">
          <a:xfrm>
            <a:off x="1692275" y="622300"/>
            <a:ext cx="6121400" cy="647700"/>
          </a:xfrm>
          <a:prstGeom prst="roundRect">
            <a:avLst>
              <a:gd name="adj" fmla="val 16667"/>
            </a:avLst>
          </a:prstGeom>
          <a:solidFill>
            <a:srgbClr val="CCFFCC"/>
          </a:solidFill>
          <a:ln w="25400">
            <a:solidFill>
              <a:srgbClr val="FFC000">
                <a:alpha val="1176"/>
              </a:srgbClr>
            </a:solidFill>
            <a:bevel/>
            <a:headEnd/>
            <a:tailEnd/>
          </a:ln>
        </p:spPr>
        <p:txBody>
          <a:bodyPr anchor="ctr"/>
          <a:lstStyle/>
          <a:p>
            <a:pPr algn="ctr"/>
            <a:endParaRPr lang="zh-CN" altLang="zh-CN">
              <a:solidFill>
                <a:srgbClr val="FFFFFF"/>
              </a:solidFill>
            </a:endParaRPr>
          </a:p>
        </p:txBody>
      </p:sp>
      <p:sp>
        <p:nvSpPr>
          <p:cNvPr id="25605" name="矩形 14"/>
          <p:cNvSpPr>
            <a:spLocks noChangeArrowheads="1"/>
          </p:cNvSpPr>
          <p:nvPr/>
        </p:nvSpPr>
        <p:spPr bwMode="auto">
          <a:xfrm>
            <a:off x="3132138" y="693738"/>
            <a:ext cx="32400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00B0F0"/>
                </a:solidFill>
                <a:latin typeface="微软雅黑" pitchFamily="34" charset="-122"/>
                <a:ea typeface="微软雅黑" pitchFamily="34" charset="-122"/>
                <a:sym typeface="微软雅黑" pitchFamily="34" charset="-122"/>
              </a:rPr>
              <a:t>1.计算机的发展与应用</a:t>
            </a:r>
          </a:p>
        </p:txBody>
      </p:sp>
      <p:sp>
        <p:nvSpPr>
          <p:cNvPr id="25606" name="Rectangle 5"/>
          <p:cNvSpPr>
            <a:spLocks noChangeArrowheads="1"/>
          </p:cNvSpPr>
          <p:nvPr/>
        </p:nvSpPr>
        <p:spPr bwMode="auto">
          <a:xfrm>
            <a:off x="612775" y="1412875"/>
            <a:ext cx="7632700" cy="863600"/>
          </a:xfrm>
          <a:prstGeom prst="rect">
            <a:avLst/>
          </a:prstGeom>
          <a:solidFill>
            <a:srgbClr val="CCECFF"/>
          </a:solidFill>
          <a:ln w="9525">
            <a:solidFill>
              <a:srgbClr val="9B8F89"/>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chemeClr val="hlink"/>
              </a:buClr>
              <a:buFont typeface="Wingdings" pitchFamily="2" charset="2"/>
              <a:buChar char="ü"/>
            </a:pPr>
            <a:r>
              <a:rPr lang="zh-CN" altLang="en-US" sz="2400">
                <a:solidFill>
                  <a:srgbClr val="000000"/>
                </a:solidFill>
                <a:latin typeface="宋体" pitchFamily="2" charset="-122"/>
                <a:sym typeface="宋体" pitchFamily="2" charset="-122"/>
              </a:rPr>
              <a:t>第一台电子计算机</a:t>
            </a:r>
            <a:endParaRPr lang="zh-CN" altLang="en-US"/>
          </a:p>
        </p:txBody>
      </p:sp>
      <p:sp>
        <p:nvSpPr>
          <p:cNvPr id="25607" name="Text Box 7"/>
          <p:cNvSpPr txBox="1">
            <a:spLocks noChangeArrowheads="1"/>
          </p:cNvSpPr>
          <p:nvPr/>
        </p:nvSpPr>
        <p:spPr bwMode="auto">
          <a:xfrm>
            <a:off x="720725" y="2420916"/>
            <a:ext cx="7416800" cy="4315027"/>
          </a:xfrm>
          <a:prstGeom prst="rect">
            <a:avLst/>
          </a:prstGeom>
          <a:ln/>
        </p:spPr>
        <p:style>
          <a:lnRef idx="0">
            <a:schemeClr val="accent3"/>
          </a:lnRef>
          <a:fillRef idx="3">
            <a:schemeClr val="accent3"/>
          </a:fillRef>
          <a:effectRef idx="3">
            <a:schemeClr val="accent3"/>
          </a:effectRef>
          <a:fontRef idx="minor">
            <a:schemeClr val="lt1"/>
          </a:fontRef>
        </p:style>
        <p:txBody>
          <a:bodyPr>
            <a:spAutoFit/>
          </a:bodyPr>
          <a:lstStyle>
            <a:lvl1pPr marL="342900" indent="-3429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20000"/>
              </a:spcBef>
              <a:buClr>
                <a:schemeClr val="tx2"/>
              </a:buClr>
              <a:buSzPct val="90000"/>
              <a:defRPr/>
            </a:pPr>
            <a:r>
              <a:rPr lang="en-US" altLang="zh-CN" sz="2800" dirty="0" smtClean="0">
                <a:solidFill>
                  <a:srgbClr val="000000"/>
                </a:solidFill>
                <a:latin typeface="宋体" pitchFamily="2" charset="-122"/>
                <a:sym typeface="宋体" pitchFamily="2" charset="-122"/>
              </a:rPr>
              <a:t>  </a:t>
            </a:r>
            <a:r>
              <a:rPr lang="en-US" altLang="zh-CN" sz="2800" b="1" dirty="0" smtClean="0">
                <a:solidFill>
                  <a:srgbClr val="000000"/>
                </a:solidFill>
                <a:latin typeface="宋体" pitchFamily="2" charset="-122"/>
                <a:sym typeface="宋体" pitchFamily="2" charset="-122"/>
              </a:rPr>
              <a:t>1946</a:t>
            </a:r>
            <a:r>
              <a:rPr lang="zh-CN" altLang="en-US" sz="2800" b="1" dirty="0" smtClean="0">
                <a:solidFill>
                  <a:srgbClr val="000000"/>
                </a:solidFill>
                <a:latin typeface="宋体" pitchFamily="2" charset="-122"/>
                <a:sym typeface="宋体" pitchFamily="2" charset="-122"/>
              </a:rPr>
              <a:t>年第一台电子计算机（</a:t>
            </a:r>
            <a:r>
              <a:rPr lang="en-US" altLang="zh-CN" sz="2800" b="1" dirty="0" smtClean="0">
                <a:solidFill>
                  <a:srgbClr val="000000"/>
                </a:solidFill>
                <a:latin typeface="宋体" pitchFamily="2" charset="-122"/>
                <a:sym typeface="宋体" pitchFamily="2" charset="-122"/>
              </a:rPr>
              <a:t>ENIAC</a:t>
            </a:r>
            <a:r>
              <a:rPr lang="zh-CN" altLang="en-US" sz="2800" b="1" dirty="0" smtClean="0">
                <a:solidFill>
                  <a:srgbClr val="000000"/>
                </a:solidFill>
                <a:latin typeface="宋体" pitchFamily="2" charset="-122"/>
                <a:sym typeface="宋体" pitchFamily="2" charset="-122"/>
              </a:rPr>
              <a:t>）在美国宾夕法尼亚大学诞生。</a:t>
            </a:r>
            <a:endParaRPr lang="en-US" altLang="zh-CN" sz="2800" b="1" dirty="0" smtClean="0">
              <a:solidFill>
                <a:srgbClr val="000000"/>
              </a:solidFill>
              <a:latin typeface="宋体" pitchFamily="2" charset="-122"/>
              <a:sym typeface="宋体" pitchFamily="2" charset="-122"/>
            </a:endParaRPr>
          </a:p>
          <a:p>
            <a:pPr>
              <a:spcBef>
                <a:spcPct val="20000"/>
              </a:spcBef>
              <a:buClr>
                <a:schemeClr val="tx2"/>
              </a:buClr>
              <a:buSzPct val="90000"/>
              <a:defRPr/>
            </a:pPr>
            <a:endParaRPr lang="zh-CN" altLang="en-US" sz="2800" b="1" dirty="0" smtClean="0">
              <a:solidFill>
                <a:srgbClr val="000000"/>
              </a:solidFill>
              <a:latin typeface="宋体" pitchFamily="2" charset="-122"/>
              <a:sym typeface="宋体" pitchFamily="2" charset="-122"/>
            </a:endParaRPr>
          </a:p>
          <a:p>
            <a:pPr>
              <a:spcBef>
                <a:spcPct val="20000"/>
              </a:spcBef>
              <a:buClr>
                <a:schemeClr val="tx2"/>
              </a:buClr>
              <a:buSzPct val="90000"/>
              <a:buFont typeface="Wingdings" pitchFamily="2" charset="2"/>
              <a:buNone/>
              <a:defRPr/>
            </a:pPr>
            <a:r>
              <a:rPr lang="zh-CN" altLang="en-US" sz="2800" dirty="0" smtClean="0">
                <a:solidFill>
                  <a:srgbClr val="FF3300"/>
                </a:solidFill>
                <a:latin typeface="Comic Sans MS" pitchFamily="66" charset="0"/>
                <a:sym typeface="Arial" pitchFamily="34" charset="0"/>
              </a:rPr>
              <a:t>注意：</a:t>
            </a:r>
            <a:r>
              <a:rPr lang="zh-CN" altLang="en-US" sz="2800" dirty="0" smtClean="0">
                <a:latin typeface="Comic Sans MS" pitchFamily="66" charset="0"/>
                <a:sym typeface="Arial" pitchFamily="34" charset="0"/>
              </a:rPr>
              <a:t>在</a:t>
            </a:r>
            <a:r>
              <a:rPr lang="en-US" altLang="zh-CN" sz="2800" dirty="0" smtClean="0">
                <a:latin typeface="Comic Sans MS" pitchFamily="66" charset="0"/>
                <a:sym typeface="Arial" pitchFamily="34" charset="0"/>
              </a:rPr>
              <a:t>ENIAC</a:t>
            </a:r>
            <a:r>
              <a:rPr lang="zh-CN" altLang="en-US" sz="2800" dirty="0" smtClean="0">
                <a:latin typeface="Comic Sans MS" pitchFamily="66" charset="0"/>
                <a:sym typeface="Arial" pitchFamily="34" charset="0"/>
              </a:rPr>
              <a:t>的研制过程中，美籍匈牙利数学家冯</a:t>
            </a:r>
            <a:r>
              <a:rPr lang="en-US" altLang="zh-CN" sz="2800" dirty="0" smtClean="0">
                <a:sym typeface="Arial" pitchFamily="34" charset="0"/>
              </a:rPr>
              <a:t>·</a:t>
            </a:r>
            <a:r>
              <a:rPr lang="zh-CN" altLang="en-US" sz="2800" dirty="0" smtClean="0">
                <a:latin typeface="Comic Sans MS" pitchFamily="66" charset="0"/>
                <a:sym typeface="Arial" pitchFamily="34" charset="0"/>
              </a:rPr>
              <a:t>诺依曼总结并提出两点改进意见：</a:t>
            </a:r>
          </a:p>
          <a:p>
            <a:pPr>
              <a:spcBef>
                <a:spcPct val="20000"/>
              </a:spcBef>
              <a:buClr>
                <a:schemeClr val="tx2"/>
              </a:buClr>
              <a:buSzPct val="90000"/>
              <a:buFont typeface="Wingdings" pitchFamily="2" charset="2"/>
              <a:buChar char="Ø"/>
              <a:defRPr/>
            </a:pPr>
            <a:r>
              <a:rPr lang="zh-CN" altLang="en-US" sz="2800" dirty="0" smtClean="0">
                <a:latin typeface="Comic Sans MS" pitchFamily="66" charset="0"/>
                <a:sym typeface="Arial" pitchFamily="34" charset="0"/>
              </a:rPr>
              <a:t>一是计算机内部直接采用二进制数进行运算；</a:t>
            </a:r>
          </a:p>
          <a:p>
            <a:pPr>
              <a:spcBef>
                <a:spcPct val="20000"/>
              </a:spcBef>
              <a:buClr>
                <a:schemeClr val="tx2"/>
              </a:buClr>
              <a:buSzPct val="90000"/>
              <a:buFont typeface="Wingdings" pitchFamily="2" charset="2"/>
              <a:buChar char="Ø"/>
              <a:defRPr/>
            </a:pPr>
            <a:r>
              <a:rPr lang="zh-CN" altLang="en-US" sz="2800" dirty="0" smtClean="0">
                <a:latin typeface="Comic Sans MS" pitchFamily="66" charset="0"/>
                <a:sym typeface="Arial" pitchFamily="34" charset="0"/>
              </a:rPr>
              <a:t>二是将指令和数据都存储起来，由程序控制计算机自动执行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607"/>
                                        </p:tgtEl>
                                        <p:attrNameLst>
                                          <p:attrName>style.visibility</p:attrName>
                                        </p:attrNameLst>
                                      </p:cBhvr>
                                      <p:to>
                                        <p:strVal val="visible"/>
                                      </p:to>
                                    </p:set>
                                    <p:animEffect transition="in" filter="fade">
                                      <p:cBhvr>
                                        <p:cTn id="7" dur="500"/>
                                        <p:tgtEl>
                                          <p:spTgt spid="25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40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1" name="图片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8" name="圆角矩形 6"/>
          <p:cNvSpPr>
            <a:spLocks noChangeArrowheads="1"/>
          </p:cNvSpPr>
          <p:nvPr/>
        </p:nvSpPr>
        <p:spPr bwMode="auto">
          <a:xfrm>
            <a:off x="314325" y="1700213"/>
            <a:ext cx="8353425" cy="3457575"/>
          </a:xfrm>
          <a:prstGeom prst="roundRect">
            <a:avLst>
              <a:gd name="adj" fmla="val 16667"/>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zh-CN" altLang="zh-CN" dirty="0">
              <a:solidFill>
                <a:srgbClr val="000000"/>
              </a:solidFill>
            </a:endParaRPr>
          </a:p>
        </p:txBody>
      </p:sp>
      <p:sp>
        <p:nvSpPr>
          <p:cNvPr id="78853" name="圆角矩形 71"/>
          <p:cNvSpPr>
            <a:spLocks noChangeArrowheads="1"/>
          </p:cNvSpPr>
          <p:nvPr/>
        </p:nvSpPr>
        <p:spPr bwMode="auto">
          <a:xfrm>
            <a:off x="17145" y="603616"/>
            <a:ext cx="5940114" cy="576263"/>
          </a:xfrm>
          <a:prstGeom prst="roundRect">
            <a:avLst>
              <a:gd name="adj" fmla="val 16667"/>
            </a:avLst>
          </a:prstGeom>
          <a:solidFill>
            <a:srgbClr val="FFCC99"/>
          </a:solidFill>
          <a:ln w="25400">
            <a:solidFill>
              <a:srgbClr val="FFC000">
                <a:alpha val="1176"/>
              </a:srgbClr>
            </a:solidFill>
            <a:bevel/>
            <a:headEnd/>
            <a:tailEnd/>
          </a:ln>
        </p:spPr>
        <p:txBody>
          <a:bodyPr anchor="ctr"/>
          <a:lstStyle/>
          <a:p>
            <a:pPr algn="ctr"/>
            <a:endParaRPr lang="zh-CN" altLang="zh-CN">
              <a:solidFill>
                <a:srgbClr val="FFFFFF"/>
              </a:solidFill>
            </a:endParaRPr>
          </a:p>
        </p:txBody>
      </p:sp>
      <p:sp>
        <p:nvSpPr>
          <p:cNvPr id="78854" name="矩形 72"/>
          <p:cNvSpPr>
            <a:spLocks noChangeArrowheads="1"/>
          </p:cNvSpPr>
          <p:nvPr/>
        </p:nvSpPr>
        <p:spPr bwMode="auto">
          <a:xfrm>
            <a:off x="250825" y="603616"/>
            <a:ext cx="49471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buFont typeface="Wingdings" pitchFamily="2" charset="2"/>
              <a:buChar char="ü"/>
            </a:pPr>
            <a:r>
              <a:rPr lang="zh-CN" altLang="en-US" sz="2400" b="1" dirty="0"/>
              <a:t>实训</a:t>
            </a:r>
            <a:r>
              <a:rPr lang="zh-CN" altLang="zh-CN" sz="2400" b="1" dirty="0"/>
              <a:t>任务</a:t>
            </a:r>
            <a:r>
              <a:rPr lang="zh-CN" altLang="en-US" sz="2400" b="1" dirty="0"/>
              <a:t>：</a:t>
            </a:r>
            <a:r>
              <a:rPr lang="en-US" altLang="zh-CN" sz="2400" b="1" dirty="0"/>
              <a:t> </a:t>
            </a:r>
            <a:r>
              <a:rPr lang="zh-CN" altLang="zh-CN" sz="2400" b="1" dirty="0"/>
              <a:t>网上搜索并发送邮件</a:t>
            </a:r>
          </a:p>
          <a:p>
            <a:pPr marL="342900" indent="-342900">
              <a:buFont typeface="Wingdings" pitchFamily="2" charset="2"/>
              <a:buChar char="ü"/>
            </a:pPr>
            <a:endParaRPr lang="zh-CN" altLang="en-US" sz="2400" b="1" dirty="0">
              <a:solidFill>
                <a:srgbClr val="00B0F0"/>
              </a:solidFill>
              <a:latin typeface="微软雅黑" pitchFamily="34" charset="-122"/>
              <a:ea typeface="微软雅黑" pitchFamily="34" charset="-122"/>
              <a:sym typeface="微软雅黑" pitchFamily="34" charset="-122"/>
            </a:endParaRPr>
          </a:p>
        </p:txBody>
      </p:sp>
      <p:sp>
        <p:nvSpPr>
          <p:cNvPr id="78855" name="矩形 1"/>
          <p:cNvSpPr>
            <a:spLocks noChangeArrowheads="1"/>
          </p:cNvSpPr>
          <p:nvPr/>
        </p:nvSpPr>
        <p:spPr bwMode="auto">
          <a:xfrm>
            <a:off x="1116013" y="2349500"/>
            <a:ext cx="15303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t>1.</a:t>
            </a:r>
            <a:r>
              <a:rPr lang="zh-CN" altLang="zh-CN"/>
              <a:t>邮件的应用</a:t>
            </a:r>
            <a:endParaRPr lang="zh-CN" altLang="en-US"/>
          </a:p>
        </p:txBody>
      </p:sp>
      <p:sp>
        <p:nvSpPr>
          <p:cNvPr id="78856" name="矩形 8"/>
          <p:cNvSpPr>
            <a:spLocks noChangeArrowheads="1"/>
          </p:cNvSpPr>
          <p:nvPr/>
        </p:nvSpPr>
        <p:spPr bwMode="auto">
          <a:xfrm>
            <a:off x="1231900" y="3716338"/>
            <a:ext cx="13001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t>2.</a:t>
            </a:r>
            <a:r>
              <a:rPr lang="zh-CN" altLang="zh-CN"/>
              <a:t>信息浏览</a:t>
            </a:r>
            <a:endParaRPr lang="zh-CN" altLang="en-US"/>
          </a:p>
        </p:txBody>
      </p:sp>
      <p:sp>
        <p:nvSpPr>
          <p:cNvPr id="3" name="矩形 2"/>
          <p:cNvSpPr/>
          <p:nvPr/>
        </p:nvSpPr>
        <p:spPr>
          <a:xfrm>
            <a:off x="855383" y="2770452"/>
            <a:ext cx="3352201" cy="923330"/>
          </a:xfrm>
          <a:prstGeom prst="rect">
            <a:avLst/>
          </a:prstGeom>
          <a:noFill/>
        </p:spPr>
        <p:txBody>
          <a:bodyPr wrap="none">
            <a:spAutoFit/>
            <a:scene3d>
              <a:camera prst="orthographicFront"/>
              <a:lightRig rig="threePt" dir="t"/>
            </a:scene3d>
            <a:sp3d extrusionH="57150">
              <a:bevelT w="38100" h="38100" prst="relaxedInset"/>
            </a:sp3d>
          </a:bodyPr>
          <a:lstStyle/>
          <a:p>
            <a:pPr algn="ctr">
              <a:defRPr/>
            </a:pPr>
            <a:r>
              <a:rPr lang="zh-CN" altLang="en-US"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教师演示</a:t>
            </a:r>
            <a:r>
              <a:rPr lang="en-US" altLang="zh-CN"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1</a:t>
            </a:r>
            <a:endParaRPr lang="zh-CN" altLang="en-US"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11" name="矩形 10"/>
          <p:cNvSpPr/>
          <p:nvPr/>
        </p:nvSpPr>
        <p:spPr>
          <a:xfrm>
            <a:off x="832552" y="4085386"/>
            <a:ext cx="3352201" cy="923330"/>
          </a:xfrm>
          <a:prstGeom prst="rect">
            <a:avLst/>
          </a:prstGeom>
          <a:noFill/>
        </p:spPr>
        <p:txBody>
          <a:bodyPr wrap="none">
            <a:spAutoFit/>
            <a:scene3d>
              <a:camera prst="orthographicFront"/>
              <a:lightRig rig="threePt" dir="t"/>
            </a:scene3d>
            <a:sp3d extrusionH="57150">
              <a:bevelT w="38100" h="38100" prst="relaxedInset"/>
            </a:sp3d>
          </a:bodyPr>
          <a:lstStyle/>
          <a:p>
            <a:pPr algn="ctr">
              <a:defRPr/>
            </a:pPr>
            <a:r>
              <a:rPr lang="zh-CN" altLang="en-US"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教师演示</a:t>
            </a:r>
            <a:r>
              <a:rPr lang="en-US" altLang="zh-CN"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2</a:t>
            </a:r>
            <a:endParaRPr lang="zh-CN" altLang="en-US"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6626"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Rectangle 5"/>
          <p:cNvSpPr>
            <a:spLocks noChangeArrowheads="1"/>
          </p:cNvSpPr>
          <p:nvPr/>
        </p:nvSpPr>
        <p:spPr bwMode="auto">
          <a:xfrm>
            <a:off x="612775" y="1412875"/>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chemeClr val="hlink"/>
              </a:buClr>
              <a:buFont typeface="Wingdings" pitchFamily="2" charset="2"/>
              <a:buChar char="ü"/>
            </a:pPr>
            <a:r>
              <a:rPr lang="zh-CN" sz="2400" b="1"/>
              <a:t>计算机的发展经历了四个阶段</a:t>
            </a:r>
          </a:p>
          <a:p>
            <a:pPr marL="342900" indent="-342900" algn="just">
              <a:lnSpc>
                <a:spcPct val="85000"/>
              </a:lnSpc>
              <a:buClr>
                <a:schemeClr val="hlink"/>
              </a:buClr>
              <a:buFont typeface="Wingdings" pitchFamily="2" charset="2"/>
              <a:buChar char="ü"/>
            </a:pPr>
            <a:endParaRPr lang="zh-CN" altLang="zh-CN"/>
          </a:p>
        </p:txBody>
      </p:sp>
      <p:graphicFrame>
        <p:nvGraphicFramePr>
          <p:cNvPr id="28679" name="Group 32"/>
          <p:cNvGraphicFramePr>
            <a:graphicFrameLocks noGrp="1"/>
          </p:cNvGraphicFramePr>
          <p:nvPr/>
        </p:nvGraphicFramePr>
        <p:xfrm>
          <a:off x="539750" y="2420938"/>
          <a:ext cx="8064500" cy="3819525"/>
        </p:xfrm>
        <a:graphic>
          <a:graphicData uri="http://schemas.openxmlformats.org/drawingml/2006/table">
            <a:tbl>
              <a:tblPr/>
              <a:tblGrid>
                <a:gridCol w="1924050"/>
                <a:gridCol w="847725"/>
                <a:gridCol w="5292725"/>
              </a:tblGrid>
              <a:tr h="487452">
                <a:tc>
                  <a:txBody>
                    <a:bodyPr/>
                    <a:lstStyle/>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sz="2000" b="1" i="0" u="none" strike="noStrike" cap="none" normalizeH="0" baseline="0" dirty="0" smtClean="0">
                          <a:ln>
                            <a:noFill/>
                          </a:ln>
                          <a:solidFill>
                            <a:schemeClr val="tx1"/>
                          </a:solidFill>
                          <a:effectLst/>
                          <a:latin typeface="黑体" pitchFamily="2" charset="-122"/>
                          <a:ea typeface="隶书" pitchFamily="49" charset="-122"/>
                          <a:sym typeface="隶书" pitchFamily="49" charset="-122"/>
                        </a:rPr>
                        <a:t>时代</a:t>
                      </a:r>
                      <a:endParaRPr kumimoji="0" lang="zh-CN" sz="2800" b="0" i="0" u="none" strike="noStrike" cap="none" normalizeH="0" baseline="0" dirty="0" smtClean="0">
                        <a:ln>
                          <a:noFill/>
                        </a:ln>
                        <a:solidFill>
                          <a:schemeClr val="tx1"/>
                        </a:solidFill>
                        <a:effectLst/>
                        <a:latin typeface="Arial" pitchFamily="34" charset="0"/>
                        <a:ea typeface="Microsoft JhengHei" pitchFamily="2" charset="-120"/>
                        <a:sym typeface="Arial" pitchFamily="34" charset="0"/>
                      </a:endParaRPr>
                    </a:p>
                  </a:txBody>
                  <a:tcPr marT="45728" marB="45728"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sz="2000" b="1" i="0" u="none" strike="noStrike" cap="none" normalizeH="0" baseline="0" smtClean="0">
                          <a:ln>
                            <a:noFill/>
                          </a:ln>
                          <a:solidFill>
                            <a:schemeClr val="tx1"/>
                          </a:solidFill>
                          <a:effectLst/>
                          <a:latin typeface="黑体" pitchFamily="2" charset="-122"/>
                          <a:ea typeface="隶书" pitchFamily="49" charset="-122"/>
                          <a:sym typeface="隶书" pitchFamily="49" charset="-122"/>
                        </a:rPr>
                        <a:t>年份</a:t>
                      </a:r>
                      <a:endParaRPr kumimoji="0" lang="zh-CN" sz="2800" b="0" i="0" u="none" strike="noStrike" cap="none" normalizeH="0" baseline="0" smtClean="0">
                        <a:ln>
                          <a:noFill/>
                        </a:ln>
                        <a:solidFill>
                          <a:schemeClr val="tx1"/>
                        </a:solidFill>
                        <a:effectLst/>
                        <a:latin typeface="Arial" pitchFamily="34" charset="0"/>
                        <a:ea typeface="Microsoft JhengHei" pitchFamily="2" charset="-120"/>
                        <a:sym typeface="Arial" pitchFamily="34" charset="0"/>
                      </a:endParaRPr>
                    </a:p>
                  </a:txBody>
                  <a:tcPr marT="45728" marB="45728"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sz="2000" b="1" i="0" u="none" strike="noStrike" cap="none" normalizeH="0" baseline="0" dirty="0" smtClean="0">
                          <a:ln>
                            <a:noFill/>
                          </a:ln>
                          <a:solidFill>
                            <a:schemeClr val="tx1"/>
                          </a:solidFill>
                          <a:effectLst/>
                          <a:latin typeface="黑体" pitchFamily="2" charset="-122"/>
                          <a:ea typeface="隶书" pitchFamily="49" charset="-122"/>
                          <a:sym typeface="隶书" pitchFamily="49" charset="-122"/>
                        </a:rPr>
                        <a:t>特点</a:t>
                      </a:r>
                      <a:endParaRPr kumimoji="0" lang="zh-CN" sz="2800" b="0" i="0" u="none" strike="noStrike" cap="none" normalizeH="0" baseline="0" dirty="0" smtClean="0">
                        <a:ln>
                          <a:noFill/>
                        </a:ln>
                        <a:solidFill>
                          <a:schemeClr val="tx1"/>
                        </a:solidFill>
                        <a:effectLst/>
                        <a:latin typeface="Arial" pitchFamily="34" charset="0"/>
                        <a:ea typeface="Microsoft JhengHei" pitchFamily="2" charset="-120"/>
                        <a:sym typeface="Arial" pitchFamily="34" charset="0"/>
                      </a:endParaRPr>
                    </a:p>
                  </a:txBody>
                  <a:tcPr marT="45728" marB="45728"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817712">
                <a:tc>
                  <a:txBody>
                    <a:bodyPr/>
                    <a:lstStyle/>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第一代</a:t>
                      </a:r>
                    </a:p>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（电子管计算机）</a:t>
                      </a:r>
                      <a:endParaRPr kumimoji="0" lang="zh-CN" sz="2800" b="0" i="0" u="none" strike="noStrike" cap="none" normalizeH="0" baseline="0" smtClean="0">
                        <a:ln>
                          <a:noFill/>
                        </a:ln>
                        <a:solidFill>
                          <a:schemeClr val="tx1"/>
                        </a:solidFill>
                        <a:effectLst/>
                        <a:latin typeface="Arial" pitchFamily="34" charset="0"/>
                        <a:ea typeface="Microsoft JhengHei" pitchFamily="2" charset="-120"/>
                        <a:sym typeface="Arial" pitchFamily="34" charset="0"/>
                      </a:endParaRPr>
                    </a:p>
                  </a:txBody>
                  <a:tcPr marT="45728" marB="45728"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1946</a:t>
                      </a:r>
                      <a:r>
                        <a:rPr kumimoji="0" lang="zh-CN" alt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年</a:t>
                      </a:r>
                    </a:p>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至</a:t>
                      </a:r>
                    </a:p>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1958</a:t>
                      </a:r>
                      <a:r>
                        <a:rPr kumimoji="0" lang="zh-CN" alt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年</a:t>
                      </a:r>
                      <a:endParaRPr kumimoji="0" lang="zh-CN" altLang="en-US" sz="2800" b="0" i="0" u="none" strike="noStrike" cap="none" normalizeH="0" baseline="0" smtClean="0">
                        <a:ln>
                          <a:noFill/>
                        </a:ln>
                        <a:solidFill>
                          <a:schemeClr val="tx1"/>
                        </a:solidFill>
                        <a:effectLst/>
                        <a:latin typeface="Arial" pitchFamily="34" charset="0"/>
                        <a:ea typeface="Microsoft JhengHei" pitchFamily="2" charset="-120"/>
                        <a:sym typeface="Arial" pitchFamily="34" charset="0"/>
                      </a:endParaRPr>
                    </a:p>
                  </a:txBody>
                  <a:tcPr marT="45728" marB="45728"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①</a:t>
                      </a:r>
                      <a:r>
                        <a:rPr kumimoji="0" lang="zh-CN" alt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体积大，耗电量大，寿命短，可靠性差，成本高。②容量小。③外设采用纸带、卡片、磁带等。④用机器语言和汇编语言编程</a:t>
                      </a:r>
                      <a:endParaRPr kumimoji="0" lang="zh-CN" altLang="en-US" sz="2800" b="1" i="0" u="none" strike="noStrike" cap="none" normalizeH="0" baseline="0" smtClean="0">
                        <a:ln>
                          <a:noFill/>
                        </a:ln>
                        <a:solidFill>
                          <a:schemeClr val="tx1"/>
                        </a:solidFill>
                        <a:effectLst/>
                        <a:latin typeface="宋体" pitchFamily="2" charset="-122"/>
                        <a:ea typeface="宋体" pitchFamily="2" charset="-122"/>
                        <a:sym typeface="隶书" pitchFamily="49" charset="-122"/>
                      </a:endParaRPr>
                    </a:p>
                  </a:txBody>
                  <a:tcPr marT="45728" marB="45728"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817712">
                <a:tc>
                  <a:txBody>
                    <a:bodyPr/>
                    <a:lstStyle/>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第二代</a:t>
                      </a:r>
                    </a:p>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（晶体管计算机）</a:t>
                      </a:r>
                      <a:endParaRPr kumimoji="0" lang="zh-CN" sz="2800" b="0" i="0" u="none" strike="noStrike" cap="none" normalizeH="0" baseline="0" smtClean="0">
                        <a:ln>
                          <a:noFill/>
                        </a:ln>
                        <a:solidFill>
                          <a:schemeClr val="tx1"/>
                        </a:solidFill>
                        <a:effectLst/>
                        <a:latin typeface="Arial" pitchFamily="34" charset="0"/>
                        <a:ea typeface="Microsoft JhengHei" pitchFamily="2" charset="-120"/>
                        <a:sym typeface="Arial" pitchFamily="34" charset="0"/>
                      </a:endParaRPr>
                    </a:p>
                  </a:txBody>
                  <a:tcPr marT="45728" marB="45728"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1959</a:t>
                      </a:r>
                      <a:r>
                        <a:rPr kumimoji="0" lang="zh-CN" alt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年</a:t>
                      </a:r>
                    </a:p>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至</a:t>
                      </a:r>
                    </a:p>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1964</a:t>
                      </a:r>
                      <a:r>
                        <a:rPr kumimoji="0" lang="zh-CN" alt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年</a:t>
                      </a:r>
                      <a:endParaRPr kumimoji="0" lang="zh-CN" altLang="en-US" sz="2800" b="0" i="0" u="none" strike="noStrike" cap="none" normalizeH="0" baseline="0" smtClean="0">
                        <a:ln>
                          <a:noFill/>
                        </a:ln>
                        <a:solidFill>
                          <a:schemeClr val="tx1"/>
                        </a:solidFill>
                        <a:effectLst/>
                        <a:latin typeface="Arial" pitchFamily="34" charset="0"/>
                        <a:ea typeface="Microsoft JhengHei" pitchFamily="2" charset="-120"/>
                        <a:sym typeface="Arial" pitchFamily="34" charset="0"/>
                      </a:endParaRPr>
                    </a:p>
                  </a:txBody>
                  <a:tcPr marT="45728" marB="45728"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①</a:t>
                      </a:r>
                      <a:r>
                        <a:rPr kumimoji="0" lang="zh-CN" alt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体积减小，重量减轻，能耗降低，成本下降，可靠性和运算速度提高。②主存用磁芯，外存用磁盘</a:t>
                      </a:r>
                      <a:r>
                        <a:rPr kumimoji="0" 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a:t>
                      </a:r>
                      <a:r>
                        <a:rPr kumimoji="0" lang="zh-CN" alt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磁鼓。③输入输出方式有很大的改进。④提出了操作系统概念，出现了高级语言</a:t>
                      </a:r>
                      <a:endParaRPr kumimoji="0" lang="zh-CN" altLang="en-US" sz="2800" b="0" i="0" u="none" strike="noStrike" cap="none" normalizeH="0" baseline="0" smtClean="0">
                        <a:ln>
                          <a:noFill/>
                        </a:ln>
                        <a:solidFill>
                          <a:schemeClr val="tx1"/>
                        </a:solidFill>
                        <a:effectLst/>
                        <a:latin typeface="Arial" pitchFamily="34" charset="0"/>
                        <a:ea typeface="Microsoft JhengHei" pitchFamily="2" charset="-120"/>
                        <a:sym typeface="Arial" pitchFamily="34" charset="0"/>
                      </a:endParaRPr>
                    </a:p>
                  </a:txBody>
                  <a:tcPr marT="45728" marB="45728"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817013">
                <a:tc>
                  <a:txBody>
                    <a:bodyPr/>
                    <a:lstStyle/>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第三代</a:t>
                      </a:r>
                    </a:p>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（集成电路计算机）</a:t>
                      </a:r>
                      <a:endParaRPr kumimoji="0" lang="zh-CN" sz="2800" b="0" i="0" u="none" strike="noStrike" cap="none" normalizeH="0" baseline="0" smtClean="0">
                        <a:ln>
                          <a:noFill/>
                        </a:ln>
                        <a:solidFill>
                          <a:schemeClr val="tx1"/>
                        </a:solidFill>
                        <a:effectLst/>
                        <a:latin typeface="Arial" pitchFamily="34" charset="0"/>
                        <a:ea typeface="Microsoft JhengHei" pitchFamily="2" charset="-120"/>
                        <a:sym typeface="Arial" pitchFamily="34" charset="0"/>
                      </a:endParaRPr>
                    </a:p>
                  </a:txBody>
                  <a:tcPr marT="45728" marB="45728"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1965</a:t>
                      </a:r>
                      <a:r>
                        <a:rPr kumimoji="0" lang="zh-CN" alt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年</a:t>
                      </a:r>
                    </a:p>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至</a:t>
                      </a:r>
                    </a:p>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1970</a:t>
                      </a:r>
                      <a:r>
                        <a:rPr kumimoji="0" lang="zh-CN" alt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年</a:t>
                      </a:r>
                      <a:endParaRPr kumimoji="0" lang="zh-CN" altLang="en-US" sz="2800" b="0" i="0" u="none" strike="noStrike" cap="none" normalizeH="0" baseline="0" smtClean="0">
                        <a:ln>
                          <a:noFill/>
                        </a:ln>
                        <a:solidFill>
                          <a:schemeClr val="tx1"/>
                        </a:solidFill>
                        <a:effectLst/>
                        <a:latin typeface="Arial" pitchFamily="34" charset="0"/>
                        <a:ea typeface="Microsoft JhengHei" pitchFamily="2" charset="-120"/>
                        <a:sym typeface="Arial" pitchFamily="34" charset="0"/>
                      </a:endParaRPr>
                    </a:p>
                  </a:txBody>
                  <a:tcPr marT="45728" marB="45728"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①</a:t>
                      </a:r>
                      <a:r>
                        <a:rPr kumimoji="0" lang="zh-CN" alt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体积更小，重量更轻，耗电更省，寿命更长，成本更低，运算速度有了更大提高。 ②辅存以磁盘、磁带为主。</a:t>
                      </a:r>
                    </a:p>
                    <a:p>
                      <a:pPr marL="0" marR="0" lvl="0" indent="0" algn="l"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③出现了分时操作系统。 ④采用了结构化程序设计</a:t>
                      </a:r>
                      <a:endParaRPr kumimoji="0" lang="zh-CN" altLang="en-US" sz="2800" b="0" i="0" u="none" strike="noStrike" cap="none" normalizeH="0" baseline="0" smtClean="0">
                        <a:ln>
                          <a:noFill/>
                        </a:ln>
                        <a:solidFill>
                          <a:schemeClr val="tx1"/>
                        </a:solidFill>
                        <a:effectLst/>
                        <a:latin typeface="Arial" pitchFamily="34" charset="0"/>
                        <a:ea typeface="Microsoft JhengHei" pitchFamily="2" charset="-120"/>
                        <a:sym typeface="Arial" pitchFamily="34" charset="0"/>
                      </a:endParaRPr>
                    </a:p>
                  </a:txBody>
                  <a:tcPr marT="45728" marB="45728"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879636">
                <a:tc>
                  <a:txBody>
                    <a:bodyPr/>
                    <a:lstStyle/>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第四代</a:t>
                      </a:r>
                    </a:p>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（大规模超大规模集成电路计算机）</a:t>
                      </a:r>
                      <a:endParaRPr kumimoji="0" lang="zh-CN" sz="2800" b="0" i="0" u="none" strike="noStrike" cap="none" normalizeH="0" baseline="0" smtClean="0">
                        <a:ln>
                          <a:noFill/>
                        </a:ln>
                        <a:solidFill>
                          <a:schemeClr val="tx1"/>
                        </a:solidFill>
                        <a:effectLst/>
                        <a:latin typeface="Arial" pitchFamily="34" charset="0"/>
                        <a:ea typeface="Microsoft JhengHei" pitchFamily="2" charset="-120"/>
                        <a:sym typeface="Arial" pitchFamily="34" charset="0"/>
                      </a:endParaRPr>
                    </a:p>
                  </a:txBody>
                  <a:tcPr marT="45728" marB="45728"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1971</a:t>
                      </a:r>
                      <a:r>
                        <a:rPr kumimoji="0" lang="zh-CN" alt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年</a:t>
                      </a:r>
                    </a:p>
                    <a:p>
                      <a:pPr marL="0" marR="0" lvl="0" indent="0" algn="ctr"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1" i="0" u="none" strike="noStrike" cap="none" normalizeH="0" baseline="0" smtClean="0">
                          <a:ln>
                            <a:noFill/>
                          </a:ln>
                          <a:solidFill>
                            <a:schemeClr val="tx1"/>
                          </a:solidFill>
                          <a:effectLst/>
                          <a:latin typeface="宋体" pitchFamily="2" charset="-122"/>
                          <a:ea typeface="宋体" pitchFamily="2" charset="-122"/>
                          <a:sym typeface="隶书" pitchFamily="49" charset="-122"/>
                        </a:rPr>
                        <a:t>至今</a:t>
                      </a:r>
                      <a:endParaRPr kumimoji="0" lang="zh-CN" altLang="en-US" sz="2800" b="0" i="0" u="none" strike="noStrike" cap="none" normalizeH="0" baseline="0" smtClean="0">
                        <a:ln>
                          <a:noFill/>
                        </a:ln>
                        <a:solidFill>
                          <a:schemeClr val="tx1"/>
                        </a:solidFill>
                        <a:effectLst/>
                        <a:latin typeface="Arial" pitchFamily="34" charset="0"/>
                        <a:ea typeface="Microsoft JhengHei" pitchFamily="2" charset="-120"/>
                        <a:sym typeface="Arial" pitchFamily="34" charset="0"/>
                      </a:endParaRPr>
                    </a:p>
                  </a:txBody>
                  <a:tcPr marT="45728" marB="45728"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sz="1400" b="1" i="0" u="none" strike="noStrike" cap="none" normalizeH="0" baseline="0" dirty="0" smtClean="0">
                          <a:ln>
                            <a:noFill/>
                          </a:ln>
                          <a:solidFill>
                            <a:schemeClr val="tx1"/>
                          </a:solidFill>
                          <a:effectLst/>
                          <a:latin typeface="宋体" pitchFamily="2" charset="-122"/>
                          <a:ea typeface="宋体" pitchFamily="2" charset="-122"/>
                          <a:sym typeface="隶书" pitchFamily="49" charset="-122"/>
                        </a:rPr>
                        <a:t>①</a:t>
                      </a:r>
                      <a:r>
                        <a:rPr kumimoji="0" lang="zh-CN" altLang="en-US" sz="1400" b="1" i="0" u="none" strike="noStrike" cap="none" normalizeH="0" baseline="0" dirty="0" smtClean="0">
                          <a:ln>
                            <a:noFill/>
                          </a:ln>
                          <a:solidFill>
                            <a:schemeClr val="tx1"/>
                          </a:solidFill>
                          <a:effectLst/>
                          <a:latin typeface="宋体" pitchFamily="2" charset="-122"/>
                          <a:ea typeface="宋体" pitchFamily="2" charset="-122"/>
                          <a:sym typeface="隶书" pitchFamily="49" charset="-122"/>
                        </a:rPr>
                        <a:t>体积重量成本均大幅度降低，出现了微型机。 ②主存集成度越来越高，容量越来越大。 ③输入输出设备相继出现。 ④操作系统进一步完善。⑤多媒体技术崛起</a:t>
                      </a:r>
                      <a:endParaRPr kumimoji="0" lang="zh-CN" altLang="en-US" sz="2800" b="0" i="0" u="none" strike="noStrike" cap="none" normalizeH="0" baseline="0" dirty="0" smtClean="0">
                        <a:ln>
                          <a:noFill/>
                        </a:ln>
                        <a:solidFill>
                          <a:schemeClr val="tx1"/>
                        </a:solidFill>
                        <a:effectLst/>
                        <a:latin typeface="Arial" pitchFamily="34" charset="0"/>
                        <a:ea typeface="Microsoft JhengHei" pitchFamily="2" charset="-120"/>
                        <a:sym typeface="Arial" pitchFamily="34" charset="0"/>
                      </a:endParaRPr>
                    </a:p>
                  </a:txBody>
                  <a:tcPr marT="45728" marB="45728"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8679"/>
                                        </p:tgtEl>
                                        <p:attrNameLst>
                                          <p:attrName>style.visibility</p:attrName>
                                        </p:attrNameLst>
                                      </p:cBhvr>
                                      <p:to>
                                        <p:strVal val="visible"/>
                                      </p:to>
                                    </p:set>
                                    <p:animEffect transition="in" filter="barn(inVertical)">
                                      <p:cBhvr>
                                        <p:cTn id="7" dur="500"/>
                                        <p:tgtEl>
                                          <p:spTgt spid="286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圆角矩形 1"/>
          <p:cNvSpPr>
            <a:spLocks noChangeArrowheads="1"/>
          </p:cNvSpPr>
          <p:nvPr/>
        </p:nvSpPr>
        <p:spPr bwMode="auto">
          <a:xfrm>
            <a:off x="395288" y="1844675"/>
            <a:ext cx="8353425" cy="3816350"/>
          </a:xfrm>
          <a:prstGeom prst="roundRect">
            <a:avLst>
              <a:gd name="adj" fmla="val 16667"/>
            </a:avLst>
          </a:prstGeom>
          <a:gradFill rotWithShape="1">
            <a:gsLst>
              <a:gs pos="0">
                <a:srgbClr val="009BC5"/>
              </a:gs>
              <a:gs pos="75000">
                <a:srgbClr val="5DD5FF"/>
              </a:gs>
              <a:gs pos="100000">
                <a:srgbClr val="A6E4FF"/>
              </a:gs>
            </a:gsLst>
            <a:lin ang="16200000" scaled="1"/>
          </a:gradFill>
          <a:ln w="12700">
            <a:solidFill>
              <a:srgbClr val="4BACC6"/>
            </a:solidFill>
            <a:miter lim="800000"/>
            <a:headEnd/>
            <a:tailEnd/>
          </a:ln>
        </p:spPr>
        <p:txBody>
          <a:bodyPr anchor="ctr"/>
          <a:lstStyle/>
          <a:p>
            <a:pPr algn="ctr"/>
            <a:endParaRPr lang="zh-CN" altLang="zh-CN">
              <a:solidFill>
                <a:srgbClr val="000000"/>
              </a:solidFill>
            </a:endParaRPr>
          </a:p>
        </p:txBody>
      </p:sp>
      <p:sp>
        <p:nvSpPr>
          <p:cNvPr id="27653" name="TextBox 3"/>
          <p:cNvSpPr>
            <a:spLocks noChangeArrowheads="1"/>
          </p:cNvSpPr>
          <p:nvPr/>
        </p:nvSpPr>
        <p:spPr bwMode="auto">
          <a:xfrm>
            <a:off x="682625" y="2335213"/>
            <a:ext cx="7561263"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a:buFont typeface="Wingdings" pitchFamily="2" charset="2"/>
              <a:buChar char="Ø"/>
            </a:pPr>
            <a:endParaRPr lang="zh-CN" altLang="zh-CN" sz="2800" b="1">
              <a:solidFill>
                <a:srgbClr val="000000"/>
              </a:solidFill>
              <a:latin typeface="仿宋" pitchFamily="49" charset="-122"/>
              <a:ea typeface="仿宋" pitchFamily="49" charset="-122"/>
              <a:sym typeface="仿宋" pitchFamily="49" charset="-122"/>
            </a:endParaRPr>
          </a:p>
          <a:p>
            <a:pPr marL="457200" indent="-457200">
              <a:buFont typeface="Wingdings" pitchFamily="2" charset="2"/>
              <a:buChar char="Ø"/>
            </a:pPr>
            <a:r>
              <a:rPr lang="zh-CN" sz="2800" b="1">
                <a:solidFill>
                  <a:srgbClr val="000000"/>
                </a:solidFill>
                <a:latin typeface="仿宋" pitchFamily="49" charset="-122"/>
                <a:ea typeface="仿宋" pitchFamily="49" charset="-122"/>
                <a:sym typeface="仿宋" pitchFamily="49" charset="-122"/>
              </a:rPr>
              <a:t>运算速度快</a:t>
            </a:r>
          </a:p>
          <a:p>
            <a:pPr marL="457200" indent="-457200">
              <a:buFont typeface="Wingdings" pitchFamily="2" charset="2"/>
              <a:buChar char="Ø"/>
            </a:pPr>
            <a:r>
              <a:rPr lang="zh-CN" sz="2800" b="1">
                <a:solidFill>
                  <a:srgbClr val="000000"/>
                </a:solidFill>
                <a:latin typeface="仿宋" pitchFamily="49" charset="-122"/>
                <a:ea typeface="仿宋" pitchFamily="49" charset="-122"/>
                <a:sym typeface="仿宋" pitchFamily="49" charset="-122"/>
              </a:rPr>
              <a:t>精确度高</a:t>
            </a:r>
          </a:p>
          <a:p>
            <a:pPr marL="457200" indent="-457200">
              <a:buFont typeface="Wingdings" pitchFamily="2" charset="2"/>
              <a:buChar char="Ø"/>
            </a:pPr>
            <a:r>
              <a:rPr lang="zh-CN" sz="2800" b="1">
                <a:solidFill>
                  <a:srgbClr val="000000"/>
                </a:solidFill>
                <a:latin typeface="仿宋" pitchFamily="49" charset="-122"/>
                <a:ea typeface="仿宋" pitchFamily="49" charset="-122"/>
                <a:sym typeface="仿宋" pitchFamily="49" charset="-122"/>
              </a:rPr>
              <a:t>存储容量大</a:t>
            </a:r>
          </a:p>
          <a:p>
            <a:pPr marL="457200" indent="-457200">
              <a:buFont typeface="Wingdings" pitchFamily="2" charset="2"/>
              <a:buChar char="Ø"/>
            </a:pPr>
            <a:r>
              <a:rPr lang="zh-CN" sz="2800" b="1">
                <a:solidFill>
                  <a:srgbClr val="000000"/>
                </a:solidFill>
                <a:latin typeface="仿宋" pitchFamily="49" charset="-122"/>
                <a:ea typeface="仿宋" pitchFamily="49" charset="-122"/>
                <a:sym typeface="仿宋" pitchFamily="49" charset="-122"/>
              </a:rPr>
              <a:t>具有逻辑判断能力</a:t>
            </a:r>
          </a:p>
          <a:p>
            <a:pPr marL="457200" indent="-457200">
              <a:buFont typeface="Wingdings" pitchFamily="2" charset="2"/>
              <a:buChar char="Ø"/>
            </a:pPr>
            <a:r>
              <a:rPr lang="zh-CN" sz="2800" b="1">
                <a:solidFill>
                  <a:srgbClr val="000000"/>
                </a:solidFill>
                <a:latin typeface="仿宋" pitchFamily="49" charset="-122"/>
                <a:ea typeface="仿宋" pitchFamily="49" charset="-122"/>
                <a:sym typeface="仿宋" pitchFamily="49" charset="-122"/>
              </a:rPr>
              <a:t>自动化程度高，通用性强</a:t>
            </a:r>
          </a:p>
          <a:p>
            <a:pPr marL="457200" indent="-457200">
              <a:buFont typeface="Wingdings" pitchFamily="2" charset="2"/>
              <a:buChar char="Ø"/>
            </a:pPr>
            <a:endParaRPr lang="zh-CN" altLang="zh-CN" sz="2800" b="1">
              <a:solidFill>
                <a:srgbClr val="000000"/>
              </a:solidFill>
              <a:latin typeface="仿宋" pitchFamily="49" charset="-122"/>
              <a:ea typeface="仿宋" pitchFamily="49" charset="-122"/>
              <a:sym typeface="仿宋" pitchFamily="49" charset="-122"/>
            </a:endParaRPr>
          </a:p>
          <a:p>
            <a:pPr marL="457200" indent="-457200">
              <a:buFont typeface="Wingdings" pitchFamily="2" charset="2"/>
              <a:buChar char="Ø"/>
            </a:pPr>
            <a:endParaRPr lang="zh-CN" altLang="zh-CN" sz="2800" b="1">
              <a:solidFill>
                <a:srgbClr val="000000"/>
              </a:solidFill>
              <a:latin typeface="仿宋" pitchFamily="49" charset="-122"/>
              <a:ea typeface="仿宋" pitchFamily="49" charset="-122"/>
              <a:sym typeface="仿宋" pitchFamily="49" charset="-122"/>
            </a:endParaRPr>
          </a:p>
        </p:txBody>
      </p:sp>
      <p:sp>
        <p:nvSpPr>
          <p:cNvPr id="27654" name="Rectangle 5"/>
          <p:cNvSpPr>
            <a:spLocks noChangeArrowheads="1"/>
          </p:cNvSpPr>
          <p:nvPr/>
        </p:nvSpPr>
        <p:spPr bwMode="auto">
          <a:xfrm>
            <a:off x="612775" y="1270000"/>
            <a:ext cx="7632700" cy="431800"/>
          </a:xfrm>
          <a:prstGeom prst="rect">
            <a:avLst/>
          </a:prstGeom>
          <a:solidFill>
            <a:srgbClr val="CCECFF"/>
          </a:solidFill>
          <a:ln w="9525">
            <a:solidFill>
              <a:srgbClr val="9B8F89"/>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chemeClr val="hlink"/>
              </a:buClr>
              <a:buFont typeface="Wingdings" pitchFamily="2" charset="2"/>
              <a:buChar char="ü"/>
            </a:pPr>
            <a:r>
              <a:rPr lang="zh-CN" altLang="en-US" sz="2400" b="1">
                <a:solidFill>
                  <a:srgbClr val="000000"/>
                </a:solidFill>
                <a:latin typeface="仿宋" pitchFamily="49" charset="-122"/>
                <a:ea typeface="仿宋" pitchFamily="49" charset="-122"/>
                <a:sym typeface="仿宋" pitchFamily="49" charset="-122"/>
              </a:rPr>
              <a:t>计算机的特点</a:t>
            </a:r>
          </a:p>
          <a:p>
            <a:pPr marL="342900" indent="-342900" algn="just">
              <a:lnSpc>
                <a:spcPct val="85000"/>
              </a:lnSpc>
              <a:buClr>
                <a:schemeClr val="hlink"/>
              </a:buClr>
              <a:buFont typeface="Wingdings" pitchFamily="2" charset="2"/>
              <a:buChar char="ü"/>
            </a:pPr>
            <a:endParaRPr lang="zh-CN" altLang="en-US"/>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5400"/>
            <a:ext cx="1908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圆角矩形 1"/>
          <p:cNvSpPr>
            <a:spLocks noChangeArrowheads="1"/>
          </p:cNvSpPr>
          <p:nvPr/>
        </p:nvSpPr>
        <p:spPr bwMode="auto">
          <a:xfrm>
            <a:off x="396875" y="1844675"/>
            <a:ext cx="8353425" cy="4897438"/>
          </a:xfrm>
          <a:prstGeom prst="roundRect">
            <a:avLst>
              <a:gd name="adj" fmla="val 16667"/>
            </a:avLst>
          </a:prstGeom>
          <a:ln>
            <a:headEnd/>
            <a:tailEnd/>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zh-CN" altLang="zh-CN">
              <a:solidFill>
                <a:srgbClr val="000000"/>
              </a:solidFill>
            </a:endParaRPr>
          </a:p>
        </p:txBody>
      </p:sp>
      <p:sp>
        <p:nvSpPr>
          <p:cNvPr id="28677" name="TextBox 3"/>
          <p:cNvSpPr>
            <a:spLocks noChangeArrowheads="1"/>
          </p:cNvSpPr>
          <p:nvPr/>
        </p:nvSpPr>
        <p:spPr bwMode="auto">
          <a:xfrm>
            <a:off x="612775" y="1917700"/>
            <a:ext cx="7920038" cy="449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a:buFont typeface="Wingdings" pitchFamily="2" charset="2"/>
              <a:buChar char="Ø"/>
            </a:pPr>
            <a:endParaRPr lang="zh-CN" altLang="en-US" sz="2800" b="1" dirty="0">
              <a:solidFill>
                <a:srgbClr val="000000"/>
              </a:solidFill>
              <a:latin typeface="仿宋" pitchFamily="49" charset="-122"/>
              <a:ea typeface="仿宋" pitchFamily="49" charset="-122"/>
              <a:sym typeface="仿宋" pitchFamily="49" charset="-122"/>
            </a:endParaRPr>
          </a:p>
          <a:p>
            <a:pPr marL="457200" indent="-457200">
              <a:buFont typeface="Wingdings" pitchFamily="2" charset="2"/>
              <a:buChar char="Ø"/>
            </a:pPr>
            <a:r>
              <a:rPr lang="zh-CN" altLang="en-US" sz="2800" b="1" dirty="0">
                <a:solidFill>
                  <a:srgbClr val="000000"/>
                </a:solidFill>
                <a:latin typeface="仿宋" pitchFamily="49" charset="-122"/>
                <a:ea typeface="仿宋" pitchFamily="49" charset="-122"/>
                <a:sym typeface="仿宋" pitchFamily="49" charset="-122"/>
              </a:rPr>
              <a:t>科学计算（数值计算）</a:t>
            </a:r>
          </a:p>
          <a:p>
            <a:pPr marL="457200" indent="-457200">
              <a:buFont typeface="Wingdings" pitchFamily="2" charset="2"/>
              <a:buChar char="Ø"/>
            </a:pPr>
            <a:r>
              <a:rPr lang="zh-CN" altLang="en-US" sz="2800" b="1" dirty="0">
                <a:solidFill>
                  <a:srgbClr val="000000"/>
                </a:solidFill>
                <a:latin typeface="仿宋" pitchFamily="49" charset="-122"/>
                <a:ea typeface="仿宋" pitchFamily="49" charset="-122"/>
                <a:sym typeface="仿宋" pitchFamily="49" charset="-122"/>
              </a:rPr>
              <a:t>数据处理（信息处理）</a:t>
            </a:r>
          </a:p>
          <a:p>
            <a:pPr marL="457200" indent="-457200">
              <a:buFont typeface="Wingdings" pitchFamily="2" charset="2"/>
              <a:buChar char="Ø"/>
            </a:pPr>
            <a:r>
              <a:rPr lang="zh-CN" altLang="en-US" sz="2800" b="1" dirty="0">
                <a:solidFill>
                  <a:srgbClr val="000000"/>
                </a:solidFill>
                <a:latin typeface="仿宋" pitchFamily="49" charset="-122"/>
                <a:ea typeface="仿宋" pitchFamily="49" charset="-122"/>
                <a:sym typeface="仿宋" pitchFamily="49" charset="-122"/>
              </a:rPr>
              <a:t>自动控制</a:t>
            </a:r>
          </a:p>
          <a:p>
            <a:pPr marL="457200" indent="-457200">
              <a:buFont typeface="Wingdings" pitchFamily="2" charset="2"/>
              <a:buChar char="Ø"/>
            </a:pPr>
            <a:r>
              <a:rPr lang="zh-CN" altLang="en-US" sz="2800" b="1" dirty="0">
                <a:solidFill>
                  <a:srgbClr val="000000"/>
                </a:solidFill>
                <a:latin typeface="仿宋" pitchFamily="49" charset="-122"/>
                <a:ea typeface="仿宋" pitchFamily="49" charset="-122"/>
                <a:sym typeface="仿宋" pitchFamily="49" charset="-122"/>
              </a:rPr>
              <a:t>计算机辅助系统有</a:t>
            </a:r>
          </a:p>
          <a:p>
            <a:pPr marL="457200" indent="-457200">
              <a:buFont typeface="Wingdings" pitchFamily="2" charset="2"/>
              <a:buNone/>
            </a:pPr>
            <a:r>
              <a:rPr lang="zh-CN" altLang="en-US" b="1" dirty="0">
                <a:solidFill>
                  <a:schemeClr val="bg1"/>
                </a:solidFill>
                <a:latin typeface="仿宋" pitchFamily="49" charset="-122"/>
                <a:ea typeface="仿宋" pitchFamily="49" charset="-122"/>
                <a:sym typeface="仿宋" pitchFamily="49" charset="-122"/>
              </a:rPr>
              <a:t>         计算机辅助设计（Computer Aided Design，CAD）、计算机辅助制造（Computer Aided Manufacturing，CAM）、计算机辅助工程（Computer Aided Engineering，CAE）、计算机集成制造系统（Computer Integrated Manufacturing System，CIMS）、计算机辅助教学（Computer Aided Instruction，CAI）</a:t>
            </a:r>
          </a:p>
          <a:p>
            <a:pPr marL="457200" indent="-457200">
              <a:buFont typeface="Wingdings" pitchFamily="2" charset="2"/>
              <a:buChar char="Ø"/>
            </a:pPr>
            <a:r>
              <a:rPr lang="zh-CN" altLang="en-US" sz="2800" b="1" dirty="0">
                <a:solidFill>
                  <a:srgbClr val="000000"/>
                </a:solidFill>
                <a:latin typeface="仿宋" pitchFamily="49" charset="-122"/>
                <a:ea typeface="仿宋" pitchFamily="49" charset="-122"/>
                <a:sym typeface="仿宋" pitchFamily="49" charset="-122"/>
              </a:rPr>
              <a:t>人工智能</a:t>
            </a:r>
          </a:p>
          <a:p>
            <a:pPr marL="457200" indent="-457200">
              <a:buFont typeface="Wingdings" pitchFamily="2" charset="2"/>
              <a:buChar char="Ø"/>
            </a:pPr>
            <a:r>
              <a:rPr lang="zh-CN" altLang="en-US" sz="2800" b="1" dirty="0">
                <a:solidFill>
                  <a:srgbClr val="000000"/>
                </a:solidFill>
                <a:latin typeface="仿宋" pitchFamily="49" charset="-122"/>
                <a:ea typeface="仿宋" pitchFamily="49" charset="-122"/>
                <a:sym typeface="仿宋" pitchFamily="49" charset="-122"/>
              </a:rPr>
              <a:t>计算机网络</a:t>
            </a:r>
          </a:p>
        </p:txBody>
      </p:sp>
      <p:sp>
        <p:nvSpPr>
          <p:cNvPr id="28678" name="Rectangle 5"/>
          <p:cNvSpPr>
            <a:spLocks noChangeArrowheads="1"/>
          </p:cNvSpPr>
          <p:nvPr/>
        </p:nvSpPr>
        <p:spPr bwMode="auto">
          <a:xfrm>
            <a:off x="612775" y="1270000"/>
            <a:ext cx="7632700" cy="431800"/>
          </a:xfrm>
          <a:prstGeom prst="rect">
            <a:avLst/>
          </a:prstGeom>
          <a:solidFill>
            <a:srgbClr val="CCECFF"/>
          </a:solidFill>
          <a:ln w="9525">
            <a:solidFill>
              <a:srgbClr val="9B8F8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just">
              <a:lnSpc>
                <a:spcPct val="85000"/>
              </a:lnSpc>
              <a:buClr>
                <a:schemeClr val="hlink"/>
              </a:buClr>
              <a:buFont typeface="Wingdings" pitchFamily="2" charset="2"/>
              <a:buChar char="ü"/>
            </a:pPr>
            <a:r>
              <a:rPr lang="zh-CN" altLang="en-US" sz="2400" b="1">
                <a:solidFill>
                  <a:srgbClr val="000000"/>
                </a:solidFill>
                <a:latin typeface="仿宋" pitchFamily="49" charset="-122"/>
                <a:ea typeface="仿宋" pitchFamily="49" charset="-122"/>
                <a:sym typeface="仿宋" pitchFamily="49" charset="-122"/>
              </a:rPr>
              <a:t>计算机的应用领域</a:t>
            </a:r>
          </a:p>
          <a:p>
            <a:pPr marL="342900" indent="-342900" algn="just">
              <a:lnSpc>
                <a:spcPct val="85000"/>
              </a:lnSpc>
              <a:buClr>
                <a:schemeClr val="hlink"/>
              </a:buClr>
              <a:buFont typeface="Wingdings" pitchFamily="2" charset="2"/>
              <a:buChar char="ü"/>
            </a:pP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wheel(1)">
                                      <p:cBhvr>
                                        <p:cTn id="7" dur="2000"/>
                                        <p:tgtEl>
                                          <p:spTgt spid="2867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677"/>
                                        </p:tgtEl>
                                        <p:attrNameLst>
                                          <p:attrName>style.visibility</p:attrName>
                                        </p:attrNameLst>
                                      </p:cBhvr>
                                      <p:to>
                                        <p:strVal val="visible"/>
                                      </p:to>
                                    </p:set>
                                    <p:animEffect transition="in" filter="wipe(down)">
                                      <p:cBhvr>
                                        <p:cTn id="12" dur="500"/>
                                        <p:tgtEl>
                                          <p:spTgt spid="28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nimBg="1"/>
      <p:bldP spid="28677" grpId="0"/>
    </p:bldLst>
  </p:timing>
</p:sld>
</file>

<file path=ppt/theme/theme1.xml><?xml version="1.0" encoding="utf-8"?>
<a:theme xmlns:a="http://schemas.openxmlformats.org/drawingml/2006/main" name="1_Office 佈景主題">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佈景主題">
      <a:majorFont>
        <a:latin typeface="Calibri"/>
        <a:ea typeface="PMingLiU"/>
        <a:cs typeface=""/>
      </a:majorFont>
      <a:minorFont>
        <a:latin typeface="Calibri"/>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10.xml><?xml version="1.0" encoding="utf-8"?>
<a:theme xmlns:a="http://schemas.openxmlformats.org/drawingml/2006/main" name="9_Office 佈景主題">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9_Office 佈景主題">
      <a:majorFont>
        <a:latin typeface="Arial"/>
        <a:ea typeface="Microsoft JhengHei"/>
        <a:cs typeface=""/>
      </a:majorFont>
      <a:minorFont>
        <a:latin typeface="Arial"/>
        <a:ea typeface="Microsoft Jheng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11.xml><?xml version="1.0" encoding="utf-8"?>
<a:theme xmlns:a="http://schemas.openxmlformats.org/drawingml/2006/main" name="10_Office 佈景主題">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0_Office 佈景主題">
      <a:majorFont>
        <a:latin typeface="Arial"/>
        <a:ea typeface="Microsoft JhengHei"/>
        <a:cs typeface=""/>
      </a:majorFont>
      <a:minorFont>
        <a:latin typeface="Arial"/>
        <a:ea typeface="Microsoft Jheng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12.xml><?xml version="1.0" encoding="utf-8"?>
<a:theme xmlns:a="http://schemas.openxmlformats.org/drawingml/2006/main" name="12_Office 佈景主題">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2_Office 佈景主題">
      <a:majorFont>
        <a:latin typeface="Arial"/>
        <a:ea typeface="Microsoft JhengHei"/>
        <a:cs typeface=""/>
      </a:majorFont>
      <a:minorFont>
        <a:latin typeface="Arial"/>
        <a:ea typeface="Microsoft Jheng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13.xml><?xml version="1.0" encoding="utf-8"?>
<a:theme xmlns:a="http://schemas.openxmlformats.org/drawingml/2006/main" name="13_Office 佈景主題">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3_Office 佈景主題">
      <a:majorFont>
        <a:latin typeface="Calibri"/>
        <a:ea typeface="PMingLiU"/>
        <a:cs typeface=""/>
      </a:majorFont>
      <a:minorFont>
        <a:latin typeface="Calibri"/>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14.xml><?xml version="1.0" encoding="utf-8"?>
<a:theme xmlns:a="http://schemas.openxmlformats.org/drawingml/2006/main" name="14_Office 佈景主題">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4_Office 佈景主題">
      <a:majorFont>
        <a:latin typeface="Arial"/>
        <a:ea typeface="Microsoft JhengHei"/>
        <a:cs typeface=""/>
      </a:majorFont>
      <a:minorFont>
        <a:latin typeface="Arial"/>
        <a:ea typeface="Microsoft Jheng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15.xml><?xml version="1.0" encoding="utf-8"?>
<a:theme xmlns:a="http://schemas.openxmlformats.org/drawingml/2006/main" name="15_Office 佈景主題">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5_Office 佈景主題">
      <a:majorFont>
        <a:latin typeface="Calibri"/>
        <a:ea typeface="PMingLiU"/>
        <a:cs typeface=""/>
      </a:majorFont>
      <a:minorFont>
        <a:latin typeface="Calibri"/>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16.xml><?xml version="1.0" encoding="utf-8"?>
<a:theme xmlns:a="http://schemas.openxmlformats.org/drawingml/2006/main" name="16_Office 佈景主題">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6_Office 佈景主題">
      <a:majorFont>
        <a:latin typeface="Arial"/>
        <a:ea typeface="Microsoft JhengHei"/>
        <a:cs typeface=""/>
      </a:majorFont>
      <a:minorFont>
        <a:latin typeface="Arial"/>
        <a:ea typeface="Microsoft Jheng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17.xml><?xml version="1.0" encoding="utf-8"?>
<a:theme xmlns:a="http://schemas.openxmlformats.org/drawingml/2006/main" name="17_Office 佈景主題">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7_Office 佈景主題">
      <a:majorFont>
        <a:latin typeface="Arial"/>
        <a:ea typeface="Microsoft JhengHei"/>
        <a:cs typeface=""/>
      </a:majorFont>
      <a:minorFont>
        <a:latin typeface="Arial"/>
        <a:ea typeface="Microsoft Jheng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18.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19.xml><?xml version="1.0" encoding="utf-8"?>
<a:theme xmlns:a="http://schemas.openxmlformats.org/drawingml/2006/main" name="18_Office 佈景主題">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8_Office 佈景主題">
      <a:majorFont>
        <a:latin typeface="Arial"/>
        <a:ea typeface="Microsoft JhengHei"/>
        <a:cs typeface=""/>
      </a:majorFont>
      <a:minorFont>
        <a:latin typeface="Arial"/>
        <a:ea typeface="Microsoft Jheng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2_Office 佈景主題">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佈景主題">
      <a:majorFont>
        <a:latin typeface="Calibri"/>
        <a:ea typeface="PMingLiU"/>
        <a:cs typeface=""/>
      </a:majorFont>
      <a:minorFont>
        <a:latin typeface="Calibri"/>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0.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佈景主題">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佈景主題">
      <a:majorFont>
        <a:latin typeface="Calibri"/>
        <a:ea typeface="PMingLiU"/>
        <a:cs typeface=""/>
      </a:majorFont>
      <a:minorFont>
        <a:latin typeface="Calibri"/>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4.xml><?xml version="1.0" encoding="utf-8"?>
<a:theme xmlns:a="http://schemas.openxmlformats.org/drawingml/2006/main" name="4_Office 佈景主題">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佈景主題">
      <a:majorFont>
        <a:latin typeface="Arial"/>
        <a:ea typeface="Microsoft JhengHei"/>
        <a:cs typeface=""/>
      </a:majorFont>
      <a:minorFont>
        <a:latin typeface="Arial"/>
        <a:ea typeface="Microsoft Jheng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5.xml><?xml version="1.0" encoding="utf-8"?>
<a:theme xmlns:a="http://schemas.openxmlformats.org/drawingml/2006/main" name="11_Office 佈景主題">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1_Office 佈景主題">
      <a:majorFont>
        <a:latin typeface="Arial"/>
        <a:ea typeface="Microsoft JhengHei"/>
        <a:cs typeface=""/>
      </a:majorFont>
      <a:minorFont>
        <a:latin typeface="Arial"/>
        <a:ea typeface="Microsoft Jheng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6.xml><?xml version="1.0" encoding="utf-8"?>
<a:theme xmlns:a="http://schemas.openxmlformats.org/drawingml/2006/main" name="5_Office 佈景主題">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Office 佈景主題">
      <a:majorFont>
        <a:latin typeface="Arial"/>
        <a:ea typeface="Microsoft JhengHei"/>
        <a:cs typeface=""/>
      </a:majorFont>
      <a:minorFont>
        <a:latin typeface="Arial"/>
        <a:ea typeface="Microsoft Jheng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7.xml><?xml version="1.0" encoding="utf-8"?>
<a:theme xmlns:a="http://schemas.openxmlformats.org/drawingml/2006/main" name="6_Office 佈景主題">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Office 佈景主題">
      <a:majorFont>
        <a:latin typeface="Calibri"/>
        <a:ea typeface="PMingLiU"/>
        <a:cs typeface=""/>
      </a:majorFont>
      <a:minorFont>
        <a:latin typeface="Calibri"/>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8.xml><?xml version="1.0" encoding="utf-8"?>
<a:theme xmlns:a="http://schemas.openxmlformats.org/drawingml/2006/main" name="7_Office 佈景主題">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Office 佈景主題">
      <a:majorFont>
        <a:latin typeface="Calibri"/>
        <a:ea typeface="PMingLiU"/>
        <a:cs typeface=""/>
      </a:majorFont>
      <a:minorFont>
        <a:latin typeface="Calibri"/>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9.xml><?xml version="1.0" encoding="utf-8"?>
<a:theme xmlns:a="http://schemas.openxmlformats.org/drawingml/2006/main" name="8_Office 佈景主題">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8_Office 佈景主題">
      <a:majorFont>
        <a:latin typeface="Calibri"/>
        <a:ea typeface="PMingLiU"/>
        <a:cs typeface=""/>
      </a:majorFont>
      <a:minorFont>
        <a:latin typeface="Calibri"/>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0.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6.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8.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9.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6.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8.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9.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160</TotalTime>
  <Pages>0</Pages>
  <Words>4711</Words>
  <Characters>0</Characters>
  <Application>Microsoft Office PowerPoint</Application>
  <DocSecurity>0</DocSecurity>
  <PresentationFormat>全屏显示(4:3)</PresentationFormat>
  <Lines>0</Lines>
  <Paragraphs>472</Paragraphs>
  <Slides>60</Slides>
  <Notes>19</Notes>
  <HiddenSlides>6</HiddenSlides>
  <MMClips>0</MMClips>
  <ScaleCrop>false</ScaleCrop>
  <HeadingPairs>
    <vt:vector size="6" baseType="variant">
      <vt:variant>
        <vt:lpstr>主题</vt:lpstr>
      </vt:variant>
      <vt:variant>
        <vt:i4>19</vt:i4>
      </vt:variant>
      <vt:variant>
        <vt:lpstr>嵌入 OLE 服务器</vt:lpstr>
      </vt:variant>
      <vt:variant>
        <vt:i4>0</vt:i4>
      </vt:variant>
      <vt:variant>
        <vt:lpstr>幻灯片标题</vt:lpstr>
      </vt:variant>
      <vt:variant>
        <vt:i4>60</vt:i4>
      </vt:variant>
    </vt:vector>
  </HeadingPairs>
  <TitlesOfParts>
    <vt:vector size="79" baseType="lpstr">
      <vt:lpstr>1_Office 佈景主題</vt:lpstr>
      <vt:lpstr>2_Office 佈景主題</vt:lpstr>
      <vt:lpstr>3_Office 佈景主題</vt:lpstr>
      <vt:lpstr>4_Office 佈景主題</vt:lpstr>
      <vt:lpstr>11_Office 佈景主題</vt:lpstr>
      <vt:lpstr>5_Office 佈景主題</vt:lpstr>
      <vt:lpstr>6_Office 佈景主題</vt:lpstr>
      <vt:lpstr>7_Office 佈景主題</vt:lpstr>
      <vt:lpstr>8_Office 佈景主題</vt:lpstr>
      <vt:lpstr>9_Office 佈景主題</vt:lpstr>
      <vt:lpstr>10_Office 佈景主題</vt:lpstr>
      <vt:lpstr>12_Office 佈景主題</vt:lpstr>
      <vt:lpstr>13_Office 佈景主題</vt:lpstr>
      <vt:lpstr>14_Office 佈景主題</vt:lpstr>
      <vt:lpstr>15_Office 佈景主題</vt:lpstr>
      <vt:lpstr>16_Office 佈景主題</vt:lpstr>
      <vt:lpstr>17_Office 佈景主題</vt:lpstr>
      <vt:lpstr>默认设计模板</vt:lpstr>
      <vt:lpstr>18_Office 佈景主題</vt:lpstr>
      <vt:lpstr>计算机基础概述与网络应用</vt:lpstr>
      <vt:lpstr>PowerPoint 演示文稿</vt:lpstr>
      <vt:lpstr>学习目标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投影片 1</dc:title>
  <dc:subject/>
  <dc:creator>eve</dc:creator>
  <cp:keywords/>
  <dc:description/>
  <cp:lastModifiedBy>hzy</cp:lastModifiedBy>
  <cp:revision>161</cp:revision>
  <dcterms:created xsi:type="dcterms:W3CDTF">2011-02-28T23:14:00Z</dcterms:created>
  <dcterms:modified xsi:type="dcterms:W3CDTF">2014-06-06T00:58:47Z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2052-9.1.0.4517</vt:lpwstr>
  </property>
</Properties>
</file>