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300" r:id="rId2"/>
    <p:sldId id="277" r:id="rId3"/>
    <p:sldId id="302" r:id="rId4"/>
    <p:sldId id="303" r:id="rId5"/>
    <p:sldId id="328" r:id="rId6"/>
    <p:sldId id="330" r:id="rId7"/>
    <p:sldId id="329" r:id="rId8"/>
    <p:sldId id="342" r:id="rId9"/>
    <p:sldId id="343" r:id="rId10"/>
    <p:sldId id="311" r:id="rId11"/>
    <p:sldId id="331" r:id="rId12"/>
    <p:sldId id="332" r:id="rId13"/>
    <p:sldId id="333" r:id="rId14"/>
    <p:sldId id="334" r:id="rId15"/>
    <p:sldId id="335" r:id="rId16"/>
    <p:sldId id="336" r:id="rId17"/>
    <p:sldId id="340" r:id="rId18"/>
    <p:sldId id="341" r:id="rId19"/>
    <p:sldId id="337" r:id="rId20"/>
    <p:sldId id="338" r:id="rId21"/>
    <p:sldId id="339" r:id="rId22"/>
    <p:sldId id="301" r:id="rId23"/>
  </p:sldIdLst>
  <p:sldSz cx="9144000" cy="6858000" type="screen4x3"/>
  <p:notesSz cx="6858000" cy="9144000"/>
  <p:defaultTextStyle>
    <a:defPPr>
      <a:defRPr lang="zh-CN"/>
    </a:defPPr>
    <a:lvl1pPr algn="l" rtl="0" fontAlgn="base">
      <a:spcBef>
        <a:spcPct val="0"/>
      </a:spcBef>
      <a:spcAft>
        <a:spcPct val="0"/>
      </a:spcAft>
      <a:defRPr sz="2000" b="1"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b="1"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b="1"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b="1"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b="1" kern="1200">
        <a:solidFill>
          <a:schemeClr val="tx1"/>
        </a:solidFill>
        <a:latin typeface="Arial" charset="0"/>
        <a:ea typeface="楷体_GB2312" pitchFamily="49" charset="-122"/>
        <a:cs typeface="+mn-cs"/>
      </a:defRPr>
    </a:lvl5pPr>
    <a:lvl6pPr marL="2286000" algn="l" defTabSz="914400" rtl="0" eaLnBrk="1" latinLnBrk="0" hangingPunct="1">
      <a:defRPr sz="2000" b="1" kern="1200">
        <a:solidFill>
          <a:schemeClr val="tx1"/>
        </a:solidFill>
        <a:latin typeface="Arial" charset="0"/>
        <a:ea typeface="楷体_GB2312" pitchFamily="49" charset="-122"/>
        <a:cs typeface="+mn-cs"/>
      </a:defRPr>
    </a:lvl6pPr>
    <a:lvl7pPr marL="2743200" algn="l" defTabSz="914400" rtl="0" eaLnBrk="1" latinLnBrk="0" hangingPunct="1">
      <a:defRPr sz="2000" b="1" kern="1200">
        <a:solidFill>
          <a:schemeClr val="tx1"/>
        </a:solidFill>
        <a:latin typeface="Arial" charset="0"/>
        <a:ea typeface="楷体_GB2312" pitchFamily="49" charset="-122"/>
        <a:cs typeface="+mn-cs"/>
      </a:defRPr>
    </a:lvl7pPr>
    <a:lvl8pPr marL="3200400" algn="l" defTabSz="914400" rtl="0" eaLnBrk="1" latinLnBrk="0" hangingPunct="1">
      <a:defRPr sz="2000" b="1" kern="1200">
        <a:solidFill>
          <a:schemeClr val="tx1"/>
        </a:solidFill>
        <a:latin typeface="Arial" charset="0"/>
        <a:ea typeface="楷体_GB2312" pitchFamily="49" charset="-122"/>
        <a:cs typeface="+mn-cs"/>
      </a:defRPr>
    </a:lvl8pPr>
    <a:lvl9pPr marL="3657600" algn="l" defTabSz="914400" rtl="0" eaLnBrk="1" latinLnBrk="0" hangingPunct="1">
      <a:defRPr sz="2000" b="1"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E5D"/>
    <a:srgbClr val="FFD28F"/>
    <a:srgbClr val="743A00"/>
    <a:srgbClr val="5F5F5F"/>
    <a:srgbClr val="EAEAEA"/>
    <a:srgbClr val="B2B2B2"/>
    <a:srgbClr val="DE8400"/>
    <a:srgbClr val="D40A2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0" autoAdjust="0"/>
    <p:restoredTop sz="94660"/>
  </p:normalViewPr>
  <p:slideViewPr>
    <p:cSldViewPr>
      <p:cViewPr varScale="1">
        <p:scale>
          <a:sx n="60" d="100"/>
          <a:sy n="60" d="100"/>
        </p:scale>
        <p:origin x="-1836" y="-78"/>
      </p:cViewPr>
      <p:guideLst>
        <p:guide orient="horz" pos="206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宋体" charset="-122"/>
              </a:defRPr>
            </a:lvl1pPr>
          </a:lstStyle>
          <a:p>
            <a:pPr>
              <a:defRPr/>
            </a:pPr>
            <a:endParaRPr lang="en-US" altLang="zh-CN"/>
          </a:p>
        </p:txBody>
      </p:sp>
      <p:sp>
        <p:nvSpPr>
          <p:cNvPr id="16387"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宋体" charset="-122"/>
              </a:defRPr>
            </a:lvl1pPr>
          </a:lstStyle>
          <a:p>
            <a:pPr>
              <a:defRPr/>
            </a:pPr>
            <a:endParaRPr lang="en-US" altLang="zh-CN"/>
          </a:p>
        </p:txBody>
      </p:sp>
      <p:sp>
        <p:nvSpPr>
          <p:cNvPr id="27652"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6389"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宋体" charset="-122"/>
              </a:defRPr>
            </a:lvl1pPr>
          </a:lstStyle>
          <a:p>
            <a:pPr>
              <a:defRPr/>
            </a:pPr>
            <a:endParaRPr lang="en-US" altLang="zh-CN"/>
          </a:p>
        </p:txBody>
      </p:sp>
      <p:sp>
        <p:nvSpPr>
          <p:cNvPr id="16391"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ea typeface="宋体" charset="-122"/>
              </a:defRPr>
            </a:lvl1pPr>
          </a:lstStyle>
          <a:p>
            <a:pPr>
              <a:defRPr/>
            </a:pPr>
            <a:fld id="{736AED5F-78EF-48B1-97F3-3483E2053D2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DF7AA7-0B7B-412E-9AA6-35A39F4846C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674C00BD-1400-487A-90AB-C797022633D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A9F0FE3-5D66-4CA9-91A7-EF2C45D22E1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22A3241-131F-4A36-96C9-6EAB40CF4E6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ADE0E268-D602-4D54-9FAF-F256A5ECE66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667BED9-150C-40C4-9FB5-C6699D0D8BA9}"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25693455-B37B-406D-8810-D898FA26478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47F29220-14F0-4D00-9145-5B0915B7F24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D9F55A3-B346-4902-9BEC-0CD9B26B6FA9}"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EDAD7CE-ED6E-43FF-8EDB-676D8DC585C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6DED581A-5BE0-4FC5-8742-F11FF2E0AB6C}"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65B09EFD-8A51-4EA4-A064-9CFC100BEF23}" type="slidenum">
              <a:rPr lang="en-US" altLang="zh-CN"/>
              <a:pPr>
                <a:defRPr/>
              </a:pPr>
              <a:t>‹#›</a:t>
            </a:fld>
            <a:endParaRPr lang="en-US" altLang="zh-CN"/>
          </a:p>
        </p:txBody>
      </p:sp>
      <p:sp>
        <p:nvSpPr>
          <p:cNvPr id="1031" name="文本框 7"/>
          <p:cNvSpPr txBox="1">
            <a:spLocks noChangeArrowheads="1"/>
          </p:cNvSpPr>
          <p:nvPr userDrawn="1"/>
        </p:nvSpPr>
        <p:spPr bwMode="auto">
          <a:xfrm>
            <a:off x="5580063" y="188913"/>
            <a:ext cx="3382962" cy="396875"/>
          </a:xfrm>
          <a:prstGeom prst="rect">
            <a:avLst/>
          </a:prstGeom>
          <a:noFill/>
          <a:ln w="9525">
            <a:noFill/>
            <a:miter lim="800000"/>
            <a:headEnd/>
            <a:tailEnd/>
          </a:ln>
          <a:effectLst/>
        </p:spPr>
        <p:txBody>
          <a:bodyPr>
            <a:spAutoFit/>
          </a:bodyPr>
          <a:lstStyle/>
          <a:p>
            <a:pPr algn="ctr">
              <a:spcBef>
                <a:spcPct val="50000"/>
              </a:spcBef>
            </a:pPr>
            <a:r>
              <a:rPr lang="zh-CN" altLang="en-US">
                <a:solidFill>
                  <a:schemeClr val="bg1"/>
                </a:solidFill>
                <a:latin typeface="楷体_GB2312" pitchFamily="49" charset="-122"/>
              </a:rPr>
              <a:t>第八章  汽车与经济</a:t>
            </a:r>
          </a:p>
        </p:txBody>
      </p:sp>
      <p:sp>
        <p:nvSpPr>
          <p:cNvPr id="1032" name="文本框 8"/>
          <p:cNvSpPr txBox="1">
            <a:spLocks noChangeArrowheads="1"/>
          </p:cNvSpPr>
          <p:nvPr userDrawn="1"/>
        </p:nvSpPr>
        <p:spPr bwMode="auto">
          <a:xfrm>
            <a:off x="755650" y="1052513"/>
            <a:ext cx="6985000" cy="396875"/>
          </a:xfrm>
          <a:prstGeom prst="rect">
            <a:avLst/>
          </a:prstGeom>
          <a:noFill/>
          <a:ln w="9525">
            <a:noFill/>
            <a:miter lim="800000"/>
            <a:headEnd/>
            <a:tailEnd/>
          </a:ln>
          <a:effectLst/>
        </p:spPr>
        <p:txBody>
          <a:bodyPr lIns="90000" tIns="46800" rIns="90000" bIns="46800">
            <a:spAutoFit/>
          </a:bodyPr>
          <a:lstStyle/>
          <a:p>
            <a:pPr>
              <a:spcBef>
                <a:spcPct val="50000"/>
              </a:spcBef>
            </a:pPr>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http://www.logoun.com/upload/articlepicture/2011-3-14/6db079b4-95a8-4371-90de-88747c2df8ee.jpg" TargetMode="External"/><Relationship Id="rId7" Type="http://schemas.openxmlformats.org/officeDocument/2006/relationships/image" Target="http://hiphotos.baidu.com/kuailedematong/pic/item/a854992262180c99d7cae2e2.jpg" TargetMode="External"/><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http://hiphotos.baidu.com/kuailedematong/pic/item/d3c2b6458ca2824ccffca318.jpg" TargetMode="Externa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com.hk/url?sa=i&amp;rct=j&amp;q=%E5%88%AB%E5%85%8B+%E5%9B%BE%E6%A0%87%E6%BC%94%E5%8F%98&amp;source=images&amp;cd=&amp;cad=rja&amp;docid=Pibzi6Lci4Dl8M&amp;tbnid=pamnvnRd5VySFM:&amp;ved=0CAUQjRw&amp;url=%68%74%74%70%3a%2f%2f%77%77%77%2e%63%68%75%61%6e%62%6f%78%75%65%2e%63%6e%2f&amp;ei=7fkBUuavOYP5kgW08YHoCg&amp;psig=AFQjCNF2pSCkhvZWRwzpyv35H8GClfDXxA&amp;ust=1375947487418151"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google.com.hk/url?sa=i&amp;rct=j&amp;q=%E5%88%AB%E5%85%8B+%E5%9B%BE%E6%A0%87%E6%BC%94%E5%8F%98&amp;source=images&amp;cd=&amp;cad=rja&amp;docid=P6a5Fjc__d9NUM&amp;tbnid=iReylVQBw8qtSM:&amp;ved=0CAUQjRw&amp;url=%68%74%74%70%3a%2f%2f%71%63%66%77%6d%68%2e%63%6f%6d%2f%61%2f%73%75%6a%69%61%6f%64%69%74%61%6e%2f%32%30%31%33%2f%30%34%31%35%2f%34%36%31%2e%68%74%6d%6c&amp;ei=EPoBUu34GYn_lAWX0IGoAQ&amp;psig=AFQjCNF2pSCkhvZWRwzpyv35H8GClfDXxA&amp;ust=1375947487418151"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descr="CollageGlobalT"/>
          <p:cNvPicPr>
            <a:picLocks noChangeAspect="1" noChangeArrowheads="1"/>
          </p:cNvPicPr>
          <p:nvPr/>
        </p:nvPicPr>
        <p:blipFill>
          <a:blip r:embed="rId2" cstate="print"/>
          <a:srcRect/>
          <a:stretch>
            <a:fillRect/>
          </a:stretch>
        </p:blipFill>
        <p:spPr bwMode="auto">
          <a:xfrm>
            <a:off x="22225" y="2819400"/>
            <a:ext cx="4349750" cy="3616325"/>
          </a:xfrm>
          <a:prstGeom prst="rect">
            <a:avLst/>
          </a:prstGeom>
          <a:noFill/>
          <a:ln w="9525">
            <a:noFill/>
            <a:miter lim="800000"/>
            <a:headEnd/>
            <a:tailEnd/>
          </a:ln>
        </p:spPr>
      </p:pic>
      <p:sp>
        <p:nvSpPr>
          <p:cNvPr id="4" name="矩形​​ 3"/>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 name="内容占位符 2"/>
          <p:cNvSpPr>
            <a:spLocks noGrp="1"/>
          </p:cNvSpPr>
          <p:nvPr>
            <p:ph idx="1"/>
          </p:nvPr>
        </p:nvSpPr>
        <p:spPr>
          <a:xfrm>
            <a:off x="838200" y="1524000"/>
            <a:ext cx="7315200" cy="2438400"/>
          </a:xfrm>
        </p:spPr>
        <p:txBody>
          <a:bodyPr rtlCol="0">
            <a:normAutofit/>
          </a:bodyPr>
          <a:lstStyle/>
          <a:p>
            <a:pPr marL="0" indent="0" algn="ctr" fontAlgn="auto">
              <a:spcAft>
                <a:spcPts val="0"/>
              </a:spcAft>
              <a:buFont typeface="Arial" pitchFamily="34" charset="0"/>
              <a:buNone/>
              <a:defRPr/>
            </a:pPr>
            <a:r>
              <a:rPr lang="zh-CN" altLang="en-US" sz="4800" b="1" dirty="0" smtClean="0">
                <a:solidFill>
                  <a:schemeClr val="accent1">
                    <a:lumMod val="50000"/>
                  </a:schemeClr>
                </a:solidFill>
                <a:effectLst>
                  <a:outerShdw blurRad="38100" dist="38100" dir="2700000" algn="tl">
                    <a:srgbClr val="000000">
                      <a:alpha val="43137"/>
                    </a:srgbClr>
                  </a:outerShdw>
                </a:effectLst>
              </a:rPr>
              <a:t>汽车文化</a:t>
            </a:r>
            <a:endParaRPr lang="en-US" altLang="zh-CN" sz="4800" b="1" dirty="0" smtClean="0">
              <a:solidFill>
                <a:schemeClr val="accent1">
                  <a:lumMod val="50000"/>
                </a:schemeClr>
              </a:solidFill>
              <a:effectLst>
                <a:outerShdw blurRad="38100" dist="38100" dir="2700000" algn="tl">
                  <a:srgbClr val="000000">
                    <a:alpha val="43137"/>
                  </a:srgbClr>
                </a:outerShdw>
              </a:effectLst>
            </a:endParaRPr>
          </a:p>
          <a:p>
            <a:pPr marL="0" indent="0" algn="r" fontAlgn="auto">
              <a:spcAft>
                <a:spcPts val="0"/>
              </a:spcAft>
              <a:buFont typeface="Arial" pitchFamily="34" charset="0"/>
              <a:buNone/>
              <a:defRPr/>
            </a:pPr>
            <a:r>
              <a:rPr lang="en-US" altLang="zh-CN" sz="3600" b="1" dirty="0" smtClean="0">
                <a:solidFill>
                  <a:schemeClr val="accent1">
                    <a:lumMod val="50000"/>
                  </a:schemeClr>
                </a:solidFill>
                <a:effectLst>
                  <a:outerShdw blurRad="38100" dist="38100" dir="2700000" algn="tl">
                    <a:srgbClr val="000000">
                      <a:alpha val="43137"/>
                    </a:srgbClr>
                  </a:outerShdw>
                </a:effectLst>
              </a:rPr>
              <a:t>——</a:t>
            </a:r>
            <a:r>
              <a:rPr lang="zh-CN" altLang="en-US" sz="3600" b="1" dirty="0" smtClean="0">
                <a:solidFill>
                  <a:schemeClr val="accent1">
                    <a:lumMod val="50000"/>
                  </a:schemeClr>
                </a:solidFill>
                <a:effectLst>
                  <a:outerShdw blurRad="38100" dist="38100" dir="2700000" algn="tl">
                    <a:srgbClr val="000000">
                      <a:alpha val="43137"/>
                    </a:srgbClr>
                  </a:outerShdw>
                </a:effectLst>
              </a:rPr>
              <a:t>认识汽车</a:t>
            </a:r>
            <a:endParaRPr lang="zh-CN" altLang="en-US" sz="3600" b="1" dirty="0">
              <a:solidFill>
                <a:schemeClr val="accent1">
                  <a:lumMod val="50000"/>
                </a:schemeClr>
              </a:solidFill>
              <a:effectLst>
                <a:outerShdw blurRad="38100" dist="38100" dir="2700000" algn="tl">
                  <a:srgbClr val="000000">
                    <a:alpha val="43137"/>
                  </a:srgbClr>
                </a:outerShdw>
              </a:effectLst>
            </a:endParaRPr>
          </a:p>
        </p:txBody>
      </p:sp>
      <p:sp>
        <p:nvSpPr>
          <p:cNvPr id="6" name="矩形​​ 5"/>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058" name="矩形​​ 8"/>
          <p:cNvSpPr>
            <a:spLocks noChangeArrowheads="1"/>
          </p:cNvSpPr>
          <p:nvPr/>
        </p:nvSpPr>
        <p:spPr bwMode="auto">
          <a:xfrm>
            <a:off x="3276600" y="3429000"/>
            <a:ext cx="3048000" cy="1323975"/>
          </a:xfrm>
          <a:prstGeom prst="rect">
            <a:avLst/>
          </a:prstGeom>
          <a:noFill/>
          <a:ln w="9525">
            <a:noFill/>
            <a:miter lim="800000"/>
            <a:headEnd/>
            <a:tailEnd/>
          </a:ln>
        </p:spPr>
        <p:txBody>
          <a:bodyPr>
            <a:spAutoFit/>
          </a:bodyPr>
          <a:lstStyle/>
          <a:p>
            <a:pPr algn="ctr"/>
            <a:r>
              <a:rPr lang="zh-CN" altLang="en-US" sz="2800" dirty="0">
                <a:latin typeface="华文楷体" pitchFamily="2" charset="-122"/>
                <a:ea typeface="华文楷体" pitchFamily="2" charset="-122"/>
              </a:rPr>
              <a:t>主讲：方晓汾</a:t>
            </a:r>
            <a:endParaRPr lang="en-US" altLang="zh-CN" sz="2800" dirty="0">
              <a:latin typeface="华文楷体" pitchFamily="2" charset="-122"/>
              <a:ea typeface="华文楷体" pitchFamily="2" charset="-122"/>
            </a:endParaRPr>
          </a:p>
          <a:p>
            <a:endParaRPr lang="en-US" altLang="zh-CN" sz="2800" dirty="0">
              <a:latin typeface="华文楷体" pitchFamily="2" charset="-122"/>
              <a:ea typeface="华文楷体" pitchFamily="2" charset="-122"/>
            </a:endParaRPr>
          </a:p>
          <a:p>
            <a:pPr algn="ctr"/>
            <a:r>
              <a:rPr lang="en-US" altLang="zh-CN" sz="2400" dirty="0" smtClean="0">
                <a:latin typeface="Times New Roman" pitchFamily="18" charset="0"/>
                <a:ea typeface="华文楷体" pitchFamily="2" charset="-122"/>
                <a:cs typeface="Times New Roman" pitchFamily="18" charset="0"/>
              </a:rPr>
              <a:t>2013</a:t>
            </a:r>
            <a:r>
              <a:rPr lang="zh-CN" altLang="en-US" sz="2400" dirty="0" smtClean="0">
                <a:latin typeface="Times New Roman" pitchFamily="18" charset="0"/>
                <a:ea typeface="华文楷体" pitchFamily="2" charset="-122"/>
                <a:cs typeface="Times New Roman" pitchFamily="18" charset="0"/>
              </a:rPr>
              <a:t>年</a:t>
            </a:r>
            <a:r>
              <a:rPr lang="en-US" altLang="zh-CN" sz="2400" dirty="0">
                <a:latin typeface="Times New Roman" pitchFamily="18" charset="0"/>
                <a:ea typeface="华文楷体" pitchFamily="2" charset="-122"/>
                <a:cs typeface="Times New Roman" pitchFamily="18" charset="0"/>
              </a:rPr>
              <a:t>12</a:t>
            </a:r>
            <a:r>
              <a:rPr lang="zh-CN" altLang="en-US" sz="2400" dirty="0">
                <a:latin typeface="Times New Roman" pitchFamily="18" charset="0"/>
                <a:ea typeface="华文楷体" pitchFamily="2" charset="-122"/>
                <a:cs typeface="Times New Roman" pitchFamily="18" charset="0"/>
              </a:rPr>
              <a:t>月</a:t>
            </a:r>
          </a:p>
        </p:txBody>
      </p:sp>
      <p:pic>
        <p:nvPicPr>
          <p:cNvPr id="2059" name="图片 6" descr="http://www.72sc.com/png/UploadFiles_4404/200810/2008100412164178.png"/>
          <p:cNvPicPr>
            <a:picLocks noChangeAspect="1" noChangeArrowheads="1"/>
          </p:cNvPicPr>
          <p:nvPr/>
        </p:nvPicPr>
        <p:blipFill>
          <a:blip r:embed="rId3" cstate="print"/>
          <a:srcRect/>
          <a:stretch>
            <a:fillRect/>
          </a:stretch>
        </p:blipFill>
        <p:spPr bwMode="auto">
          <a:xfrm>
            <a:off x="5867400" y="3878263"/>
            <a:ext cx="29718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1" name="Picture 1" descr="一汽"/>
          <p:cNvPicPr>
            <a:picLocks noChangeAspect="1" noChangeArrowheads="1"/>
          </p:cNvPicPr>
          <p:nvPr/>
        </p:nvPicPr>
        <p:blipFill>
          <a:blip r:embed="rId2" cstate="print"/>
          <a:srcRect/>
          <a:stretch>
            <a:fillRect/>
          </a:stretch>
        </p:blipFill>
        <p:spPr bwMode="auto">
          <a:xfrm>
            <a:off x="971600" y="1340768"/>
            <a:ext cx="2016224" cy="1349203"/>
          </a:xfrm>
          <a:prstGeom prst="rect">
            <a:avLst/>
          </a:prstGeom>
          <a:noFill/>
          <a:ln w="9525">
            <a:noFill/>
            <a:miter lim="800000"/>
            <a:headEnd/>
            <a:tailEnd/>
          </a:ln>
        </p:spPr>
      </p:pic>
      <p:sp>
        <p:nvSpPr>
          <p:cNvPr id="13" name="矩形 12"/>
          <p:cNvSpPr/>
          <p:nvPr/>
        </p:nvSpPr>
        <p:spPr>
          <a:xfrm>
            <a:off x="3635896" y="1124744"/>
            <a:ext cx="4572000" cy="1938992"/>
          </a:xfrm>
          <a:prstGeom prst="rect">
            <a:avLst/>
          </a:prstGeom>
        </p:spPr>
        <p:txBody>
          <a:bodyPr>
            <a:spAutoFit/>
          </a:bodyPr>
          <a:lstStyle/>
          <a:p>
            <a:r>
              <a:rPr lang="zh-CN" altLang="zh-CN" sz="2400" dirty="0" smtClean="0">
                <a:latin typeface="Adobe 仿宋 Std R" pitchFamily="18" charset="-122"/>
                <a:ea typeface="Adobe 仿宋 Std R" pitchFamily="18" charset="-122"/>
              </a:rPr>
              <a:t>中国一汽视觉识别系统的核心要素，</a:t>
            </a:r>
            <a:r>
              <a:rPr lang="zh-CN" altLang="zh-CN" sz="2400" dirty="0" smtClean="0">
                <a:solidFill>
                  <a:srgbClr val="FF0000"/>
                </a:solidFill>
                <a:latin typeface="Adobe 仿宋 Std R" pitchFamily="18" charset="-122"/>
                <a:ea typeface="Adobe 仿宋 Std R" pitchFamily="18" charset="-122"/>
              </a:rPr>
              <a:t>以“</a:t>
            </a:r>
            <a:r>
              <a:rPr lang="en-US" altLang="zh-CN" sz="2400" dirty="0" smtClean="0">
                <a:solidFill>
                  <a:srgbClr val="FF0000"/>
                </a:solidFill>
                <a:latin typeface="Adobe 仿宋 Std R" pitchFamily="18" charset="-122"/>
                <a:ea typeface="Adobe 仿宋 Std R" pitchFamily="18" charset="-122"/>
              </a:rPr>
              <a:t>1</a:t>
            </a:r>
            <a:r>
              <a:rPr lang="zh-CN" altLang="zh-CN" sz="2400" dirty="0" smtClean="0">
                <a:solidFill>
                  <a:srgbClr val="FF0000"/>
                </a:solidFill>
                <a:latin typeface="Adobe 仿宋 Std R" pitchFamily="18" charset="-122"/>
                <a:ea typeface="Adobe 仿宋 Std R" pitchFamily="18" charset="-122"/>
              </a:rPr>
              <a:t>”字 为视觉中心，由“汽”字构成展翅的鹰形，构成雄鹰在蔚蓝天空的视觉景象</a:t>
            </a:r>
            <a:r>
              <a:rPr lang="zh-CN" altLang="zh-CN" sz="2400" dirty="0" smtClean="0">
                <a:latin typeface="Adobe 仿宋 Std R" pitchFamily="18" charset="-122"/>
                <a:ea typeface="Adobe 仿宋 Std R" pitchFamily="18" charset="-122"/>
              </a:rPr>
              <a:t>，寓意中国一汽鹰击长空，展翅翱翔。</a:t>
            </a:r>
            <a:endParaRPr lang="zh-CN" altLang="en-US" sz="2400" dirty="0">
              <a:latin typeface="Adobe 仿宋 Std R" pitchFamily="18" charset="-122"/>
              <a:ea typeface="Adobe 仿宋 Std R" pitchFamily="18" charset="-122"/>
            </a:endParaRPr>
          </a:p>
        </p:txBody>
      </p:sp>
      <p:pic>
        <p:nvPicPr>
          <p:cNvPr id="10242" name="图片 1" descr="奇瑞"/>
          <p:cNvPicPr>
            <a:picLocks noChangeAspect="1" noChangeArrowheads="1"/>
          </p:cNvPicPr>
          <p:nvPr/>
        </p:nvPicPr>
        <p:blipFill>
          <a:blip r:embed="rId3" cstate="print"/>
          <a:srcRect/>
          <a:stretch>
            <a:fillRect/>
          </a:stretch>
        </p:blipFill>
        <p:spPr bwMode="auto">
          <a:xfrm>
            <a:off x="1331640" y="4005064"/>
            <a:ext cx="1498903" cy="1008112"/>
          </a:xfrm>
          <a:prstGeom prst="rect">
            <a:avLst/>
          </a:prstGeom>
          <a:noFill/>
          <a:ln w="9525">
            <a:noFill/>
            <a:miter lim="800000"/>
            <a:headEnd/>
            <a:tailEnd/>
          </a:ln>
        </p:spPr>
      </p:pic>
      <p:sp>
        <p:nvSpPr>
          <p:cNvPr id="15" name="矩形 14"/>
          <p:cNvSpPr/>
          <p:nvPr/>
        </p:nvSpPr>
        <p:spPr>
          <a:xfrm>
            <a:off x="3779912" y="3789040"/>
            <a:ext cx="4572000" cy="2308324"/>
          </a:xfrm>
          <a:prstGeom prst="rect">
            <a:avLst/>
          </a:prstGeom>
        </p:spPr>
        <p:txBody>
          <a:bodyPr>
            <a:spAutoFit/>
          </a:bodyPr>
          <a:lstStyle/>
          <a:p>
            <a:r>
              <a:rPr lang="zh-CN" altLang="zh-CN" sz="2400" dirty="0" smtClean="0">
                <a:latin typeface="Adobe 仿宋 Std R" pitchFamily="18" charset="-122"/>
                <a:ea typeface="Adobe 仿宋 Std R" pitchFamily="18" charset="-122"/>
              </a:rPr>
              <a:t>标志的整体是英文字母</a:t>
            </a:r>
            <a:r>
              <a:rPr lang="en-US" altLang="zh-CN" sz="2400" dirty="0" smtClean="0">
                <a:latin typeface="Adobe 仿宋 Std R" pitchFamily="18" charset="-122"/>
                <a:ea typeface="Adobe 仿宋 Std R" pitchFamily="18" charset="-122"/>
              </a:rPr>
              <a:t>CAC</a:t>
            </a:r>
            <a:r>
              <a:rPr lang="zh-CN" altLang="zh-CN" sz="2400" dirty="0" smtClean="0">
                <a:latin typeface="Adobe 仿宋 Std R" pitchFamily="18" charset="-122"/>
                <a:ea typeface="Adobe 仿宋 Std R" pitchFamily="18" charset="-122"/>
              </a:rPr>
              <a:t>一种艺术化变形，</a:t>
            </a:r>
            <a:r>
              <a:rPr lang="en-US" altLang="zh-CN" sz="2400" dirty="0" smtClean="0">
                <a:latin typeface="Adobe 仿宋 Std R" pitchFamily="18" charset="-122"/>
                <a:ea typeface="Adobe 仿宋 Std R" pitchFamily="18" charset="-122"/>
              </a:rPr>
              <a:t>CAC</a:t>
            </a:r>
            <a:r>
              <a:rPr lang="zh-CN" altLang="zh-CN" sz="2400" dirty="0" smtClean="0">
                <a:latin typeface="Adobe 仿宋 Std R" pitchFamily="18" charset="-122"/>
                <a:ea typeface="Adobe 仿宋 Std R" pitchFamily="18" charset="-122"/>
              </a:rPr>
              <a:t>即</a:t>
            </a:r>
            <a:r>
              <a:rPr lang="en-US" altLang="zh-CN" sz="2400" dirty="0" smtClean="0">
                <a:solidFill>
                  <a:srgbClr val="FF0000"/>
                </a:solidFill>
                <a:latin typeface="Adobe 仿宋 Std R" pitchFamily="18" charset="-122"/>
                <a:ea typeface="Adobe 仿宋 Std R" pitchFamily="18" charset="-122"/>
              </a:rPr>
              <a:t>CHERY AUTOMOBILE CORPORATION LIMITED </a:t>
            </a:r>
            <a:r>
              <a:rPr lang="zh-CN" altLang="zh-CN" sz="2400" dirty="0" smtClean="0">
                <a:latin typeface="Adobe 仿宋 Std R" pitchFamily="18" charset="-122"/>
                <a:ea typeface="Adobe 仿宋 Std R" pitchFamily="18" charset="-122"/>
              </a:rPr>
              <a:t>的缩写，标志中间</a:t>
            </a:r>
            <a:r>
              <a:rPr lang="en-US" altLang="zh-CN" sz="2400" dirty="0" smtClean="0">
                <a:latin typeface="Adobe 仿宋 Std R" pitchFamily="18" charset="-122"/>
                <a:ea typeface="Adobe 仿宋 Std R" pitchFamily="18" charset="-122"/>
              </a:rPr>
              <a:t>A</a:t>
            </a:r>
            <a:r>
              <a:rPr lang="zh-CN" altLang="zh-CN" sz="2400" dirty="0" smtClean="0">
                <a:latin typeface="Adobe 仿宋 Std R" pitchFamily="18" charset="-122"/>
                <a:ea typeface="Adobe 仿宋 Std R" pitchFamily="18" charset="-122"/>
              </a:rPr>
              <a:t>为一变体的“人”字，预示着公司以人为本的经营理念。</a:t>
            </a:r>
            <a:endParaRPr lang="zh-CN" altLang="en-US" sz="2400" dirty="0">
              <a:latin typeface="Adobe 仿宋 Std R" pitchFamily="18" charset="-122"/>
              <a:ea typeface="Adobe 仿宋 Std R" pitchFamily="18"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6866" name="Picture 2" descr="±èÑÇμÏ"/>
          <p:cNvPicPr>
            <a:picLocks noChangeAspect="1" noChangeArrowheads="1"/>
          </p:cNvPicPr>
          <p:nvPr/>
        </p:nvPicPr>
        <p:blipFill>
          <a:blip r:embed="rId2" cstate="print"/>
          <a:srcRect/>
          <a:stretch>
            <a:fillRect/>
          </a:stretch>
        </p:blipFill>
        <p:spPr bwMode="auto">
          <a:xfrm>
            <a:off x="755576" y="1484784"/>
            <a:ext cx="1736541" cy="1152128"/>
          </a:xfrm>
          <a:prstGeom prst="rect">
            <a:avLst/>
          </a:prstGeom>
          <a:noFill/>
          <a:ln w="9525">
            <a:noFill/>
            <a:miter lim="800000"/>
            <a:headEnd/>
            <a:tailEnd/>
          </a:ln>
        </p:spPr>
      </p:pic>
      <p:sp>
        <p:nvSpPr>
          <p:cNvPr id="11" name="矩形 10"/>
          <p:cNvSpPr/>
          <p:nvPr/>
        </p:nvSpPr>
        <p:spPr>
          <a:xfrm>
            <a:off x="2902919" y="1268760"/>
            <a:ext cx="6061569" cy="1569660"/>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比亚迪</a:t>
            </a:r>
            <a:r>
              <a:rPr lang="en-US" altLang="zh-CN" sz="2400" dirty="0" smtClean="0">
                <a:latin typeface="Adobe 仿宋 Std R" pitchFamily="18" charset="-122"/>
                <a:ea typeface="Adobe 仿宋 Std R" pitchFamily="18" charset="-122"/>
              </a:rPr>
              <a:t>LOGO</a:t>
            </a:r>
            <a:r>
              <a:rPr lang="zh-CN" altLang="zh-CN" sz="2400" dirty="0" smtClean="0">
                <a:latin typeface="Adobe 仿宋 Std R" pitchFamily="18" charset="-122"/>
                <a:ea typeface="Adobe 仿宋 Std R" pitchFamily="18" charset="-122"/>
              </a:rPr>
              <a:t>在</a:t>
            </a:r>
            <a:r>
              <a:rPr lang="en-US" altLang="zh-CN" sz="2400" dirty="0" smtClean="0">
                <a:latin typeface="Adobe 仿宋 Std R" pitchFamily="18" charset="-122"/>
                <a:ea typeface="Adobe 仿宋 Std R" pitchFamily="18" charset="-122"/>
              </a:rPr>
              <a:t>2007</a:t>
            </a:r>
            <a:r>
              <a:rPr lang="zh-CN" altLang="zh-CN" sz="2400" dirty="0" smtClean="0">
                <a:latin typeface="Adobe 仿宋 Std R" pitchFamily="18" charset="-122"/>
                <a:ea typeface="Adobe 仿宋 Std R" pitchFamily="18" charset="-122"/>
              </a:rPr>
              <a:t>年已由蓝天白云的老标换成了只用三个字母和一个椭圆组成的标志了，</a:t>
            </a:r>
            <a:r>
              <a:rPr lang="en-US" altLang="zh-CN" sz="2400" dirty="0" smtClean="0">
                <a:latin typeface="Adobe 仿宋 Std R" pitchFamily="18" charset="-122"/>
                <a:ea typeface="Adobe 仿宋 Std R" pitchFamily="18" charset="-122"/>
              </a:rPr>
              <a:t>BYD</a:t>
            </a:r>
            <a:r>
              <a:rPr lang="zh-CN" altLang="zh-CN" sz="2400" dirty="0" smtClean="0">
                <a:latin typeface="Adobe 仿宋 Std R" pitchFamily="18" charset="-122"/>
                <a:ea typeface="Adobe 仿宋 Std R" pitchFamily="18" charset="-122"/>
              </a:rPr>
              <a:t>的意思是</a:t>
            </a:r>
            <a:r>
              <a:rPr lang="en-US" altLang="zh-CN" sz="2400" dirty="0" smtClean="0">
                <a:solidFill>
                  <a:srgbClr val="FF0000"/>
                </a:solidFill>
                <a:latin typeface="Adobe 仿宋 Std R" pitchFamily="18" charset="-122"/>
                <a:ea typeface="Adobe 仿宋 Std R" pitchFamily="18" charset="-122"/>
              </a:rPr>
              <a:t>build your dreams</a:t>
            </a:r>
            <a:r>
              <a:rPr lang="en-US" altLang="zh-CN" sz="2400" dirty="0" smtClean="0">
                <a:latin typeface="Adobe 仿宋 Std R" pitchFamily="18" charset="-122"/>
                <a:ea typeface="Adobe 仿宋 Std R" pitchFamily="18" charset="-122"/>
              </a:rPr>
              <a:t> </a:t>
            </a:r>
            <a:r>
              <a:rPr lang="zh-CN" altLang="zh-CN" sz="2400" dirty="0" smtClean="0">
                <a:latin typeface="Adobe 仿宋 Std R" pitchFamily="18" charset="-122"/>
                <a:ea typeface="Adobe 仿宋 Std R" pitchFamily="18" charset="-122"/>
              </a:rPr>
              <a:t>，即为成就梦想。</a:t>
            </a:r>
            <a:endParaRPr lang="zh-CN" altLang="en-US" sz="2400" dirty="0">
              <a:latin typeface="Adobe 仿宋 Std R" pitchFamily="18" charset="-122"/>
              <a:ea typeface="Adobe 仿宋 Std R" pitchFamily="18" charset="-122"/>
            </a:endParaRPr>
          </a:p>
        </p:txBody>
      </p:sp>
      <p:pic>
        <p:nvPicPr>
          <p:cNvPr id="36867" name="图片 2" descr="荣威"/>
          <p:cNvPicPr>
            <a:picLocks noChangeAspect="1" noChangeArrowheads="1"/>
          </p:cNvPicPr>
          <p:nvPr/>
        </p:nvPicPr>
        <p:blipFill>
          <a:blip r:embed="rId3" cstate="print"/>
          <a:srcRect/>
          <a:stretch>
            <a:fillRect/>
          </a:stretch>
        </p:blipFill>
        <p:spPr bwMode="auto">
          <a:xfrm>
            <a:off x="539552" y="4005064"/>
            <a:ext cx="2304256" cy="1525791"/>
          </a:xfrm>
          <a:prstGeom prst="rect">
            <a:avLst/>
          </a:prstGeom>
          <a:noFill/>
          <a:ln w="9525">
            <a:noFill/>
            <a:miter lim="800000"/>
            <a:headEnd/>
            <a:tailEnd/>
          </a:ln>
        </p:spPr>
      </p:pic>
      <p:sp>
        <p:nvSpPr>
          <p:cNvPr id="12" name="矩形 11"/>
          <p:cNvSpPr/>
          <p:nvPr/>
        </p:nvSpPr>
        <p:spPr>
          <a:xfrm>
            <a:off x="2915816" y="3284984"/>
            <a:ext cx="5904656" cy="3046988"/>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荣威</a:t>
            </a:r>
            <a:r>
              <a:rPr lang="en-US" altLang="zh-CN" sz="2400" dirty="0" smtClean="0">
                <a:latin typeface="Adobe 仿宋 Std R" pitchFamily="18" charset="-122"/>
                <a:ea typeface="Adobe 仿宋 Std R" pitchFamily="18" charset="-122"/>
              </a:rPr>
              <a:t>(ROEWE)</a:t>
            </a:r>
            <a:r>
              <a:rPr lang="zh-CN" altLang="zh-CN" sz="2400" dirty="0" smtClean="0">
                <a:latin typeface="Adobe 仿宋 Std R" pitchFamily="18" charset="-122"/>
                <a:ea typeface="Adobe 仿宋 Std R" pitchFamily="18" charset="-122"/>
              </a:rPr>
              <a:t>以</a:t>
            </a:r>
            <a:r>
              <a:rPr lang="zh-CN" altLang="zh-CN" sz="2400" dirty="0" smtClean="0">
                <a:solidFill>
                  <a:srgbClr val="FF0000"/>
                </a:solidFill>
                <a:latin typeface="Adobe 仿宋 Std R" pitchFamily="18" charset="-122"/>
                <a:ea typeface="Adobe 仿宋 Std R" pitchFamily="18" charset="-122"/>
              </a:rPr>
              <a:t>红、黑、金三个主要色调构成，这是中国最经典、最具内蕴的三个色系</a:t>
            </a:r>
            <a:r>
              <a:rPr lang="zh-CN" altLang="zh-CN" sz="2400" dirty="0" smtClean="0">
                <a:latin typeface="Adobe 仿宋 Std R" pitchFamily="18" charset="-122"/>
                <a:ea typeface="Adobe 仿宋 Std R" pitchFamily="18" charset="-122"/>
              </a:rPr>
              <a:t>，红色代表中国传统的热烈与喜庆，金色代表中国的富贵，黑色则象征威仪和庄重。图案下方用现代手法绘成的符号是字母“</a:t>
            </a:r>
            <a:r>
              <a:rPr lang="en-US" altLang="zh-CN" sz="2400" dirty="0" smtClean="0">
                <a:latin typeface="Adobe 仿宋 Std R" pitchFamily="18" charset="-122"/>
                <a:ea typeface="Adobe 仿宋 Std R" pitchFamily="18" charset="-122"/>
              </a:rPr>
              <a:t>RW</a:t>
            </a:r>
            <a:r>
              <a:rPr lang="zh-CN" altLang="zh-CN" sz="2400" dirty="0" smtClean="0">
                <a:latin typeface="Adobe 仿宋 Std R" pitchFamily="18" charset="-122"/>
                <a:ea typeface="Adobe 仿宋 Std R" pitchFamily="18" charset="-122"/>
              </a:rPr>
              <a:t>”的融合，是品牌名称的缩写，同时“</a:t>
            </a:r>
            <a:r>
              <a:rPr lang="en-US" altLang="zh-CN" sz="2400" dirty="0" smtClean="0">
                <a:latin typeface="Adobe 仿宋 Std R" pitchFamily="18" charset="-122"/>
                <a:ea typeface="Adobe 仿宋 Std R" pitchFamily="18" charset="-122"/>
              </a:rPr>
              <a:t>RW</a:t>
            </a:r>
            <a:r>
              <a:rPr lang="zh-CN" altLang="zh-CN" sz="2400" dirty="0" smtClean="0">
                <a:latin typeface="Adobe 仿宋 Std R" pitchFamily="18" charset="-122"/>
                <a:ea typeface="Adobe 仿宋 Std R" pitchFamily="18" charset="-122"/>
              </a:rPr>
              <a:t>”在古埃及语中亦代表狮子。图案的中间是双狮护卫着的华表。</a:t>
            </a:r>
            <a:endParaRPr lang="zh-CN" altLang="en-US" sz="2400" dirty="0">
              <a:latin typeface="Adobe 仿宋 Std R" pitchFamily="18" charset="-122"/>
              <a:ea typeface="Adobe 仿宋 Std R" pitchFamily="18"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7890" name="Picture 2" descr="3¤3Ç"/>
          <p:cNvPicPr>
            <a:picLocks noChangeAspect="1" noChangeArrowheads="1"/>
          </p:cNvPicPr>
          <p:nvPr/>
        </p:nvPicPr>
        <p:blipFill>
          <a:blip r:embed="rId2" cstate="print"/>
          <a:srcRect/>
          <a:stretch>
            <a:fillRect/>
          </a:stretch>
        </p:blipFill>
        <p:spPr bwMode="auto">
          <a:xfrm>
            <a:off x="899592" y="1484784"/>
            <a:ext cx="1872208" cy="1236688"/>
          </a:xfrm>
          <a:prstGeom prst="rect">
            <a:avLst/>
          </a:prstGeom>
          <a:noFill/>
          <a:ln w="9525">
            <a:noFill/>
            <a:miter lim="800000"/>
            <a:headEnd/>
            <a:tailEnd/>
          </a:ln>
        </p:spPr>
      </p:pic>
      <p:sp>
        <p:nvSpPr>
          <p:cNvPr id="11" name="矩形 10"/>
          <p:cNvSpPr/>
          <p:nvPr/>
        </p:nvSpPr>
        <p:spPr>
          <a:xfrm>
            <a:off x="3059831" y="1052736"/>
            <a:ext cx="5316755" cy="1938992"/>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长城汽车椭圆外形： 立足世界 走向中国；烽火台形象：中国传统文化象征；剑锋箭头： 充满活力 蒸蒸日上；敢于亮剑 无坚不摧；立体“</a:t>
            </a:r>
            <a:r>
              <a:rPr lang="en-US" altLang="zh-CN" sz="2400" dirty="0" smtClean="0">
                <a:latin typeface="Adobe 仿宋 Std R" pitchFamily="18" charset="-122"/>
                <a:ea typeface="Adobe 仿宋 Std R" pitchFamily="18" charset="-122"/>
              </a:rPr>
              <a:t>1</a:t>
            </a:r>
            <a:r>
              <a:rPr lang="zh-CN" altLang="zh-CN" sz="2400" dirty="0" smtClean="0">
                <a:latin typeface="Adobe 仿宋 Std R" pitchFamily="18" charset="-122"/>
                <a:ea typeface="Adobe 仿宋 Std R" pitchFamily="18" charset="-122"/>
              </a:rPr>
              <a:t>”：快速反应 </a:t>
            </a:r>
            <a:r>
              <a:rPr lang="zh-CN" altLang="zh-CN" sz="2400" dirty="0" smtClean="0">
                <a:solidFill>
                  <a:srgbClr val="FF0000"/>
                </a:solidFill>
                <a:latin typeface="Adobe 仿宋 Std R" pitchFamily="18" charset="-122"/>
                <a:ea typeface="Adobe 仿宋 Std R" pitchFamily="18" charset="-122"/>
              </a:rPr>
              <a:t>永争第一</a:t>
            </a:r>
            <a:r>
              <a:rPr lang="zh-CN" altLang="zh-CN" sz="2400" dirty="0" smtClean="0">
                <a:latin typeface="Adobe 仿宋 Std R" pitchFamily="18" charset="-122"/>
                <a:ea typeface="Adobe 仿宋 Std R" pitchFamily="18" charset="-122"/>
              </a:rPr>
              <a:t>。</a:t>
            </a:r>
            <a:endParaRPr lang="zh-CN" altLang="en-US" sz="2400" dirty="0">
              <a:latin typeface="Adobe 仿宋 Std R" pitchFamily="18" charset="-122"/>
              <a:ea typeface="Adobe 仿宋 Std R" pitchFamily="18" charset="-122"/>
            </a:endParaRPr>
          </a:p>
        </p:txBody>
      </p:sp>
      <p:pic>
        <p:nvPicPr>
          <p:cNvPr id="37891" name="Picture 3" descr="全球鹰"/>
          <p:cNvPicPr>
            <a:picLocks noChangeAspect="1" noChangeArrowheads="1"/>
          </p:cNvPicPr>
          <p:nvPr/>
        </p:nvPicPr>
        <p:blipFill>
          <a:blip r:embed="rId3" cstate="print"/>
          <a:srcRect/>
          <a:stretch>
            <a:fillRect/>
          </a:stretch>
        </p:blipFill>
        <p:spPr bwMode="auto">
          <a:xfrm>
            <a:off x="611560" y="3789040"/>
            <a:ext cx="2700300" cy="1800200"/>
          </a:xfrm>
          <a:prstGeom prst="rect">
            <a:avLst/>
          </a:prstGeom>
          <a:noFill/>
          <a:ln w="9525">
            <a:noFill/>
            <a:miter lim="800000"/>
            <a:headEnd/>
            <a:tailEnd/>
          </a:ln>
        </p:spPr>
      </p:pic>
      <p:sp>
        <p:nvSpPr>
          <p:cNvPr id="12" name="矩形 11"/>
          <p:cNvSpPr/>
          <p:nvPr/>
        </p:nvSpPr>
        <p:spPr>
          <a:xfrm>
            <a:off x="3059832" y="4005064"/>
            <a:ext cx="5544616" cy="1938992"/>
          </a:xfrm>
          <a:prstGeom prst="rect">
            <a:avLst/>
          </a:prstGeom>
        </p:spPr>
        <p:txBody>
          <a:bodyPr wrap="square">
            <a:spAutoFit/>
          </a:bodyPr>
          <a:lstStyle/>
          <a:p>
            <a:r>
              <a:rPr lang="zh-CN" altLang="zh-CN" sz="2400" dirty="0" smtClean="0">
                <a:latin typeface="Adobe 仿宋 Std R" pitchFamily="18" charset="-122"/>
                <a:ea typeface="Adobe 仿宋 Std R" pitchFamily="18" charset="-122"/>
              </a:rPr>
              <a:t>椭圆形状呈犄角之势，意喻吉利开拓、奋进、忠诚和使命感。标识中间部分为吉利首字母“</a:t>
            </a:r>
            <a:r>
              <a:rPr lang="en-US" altLang="zh-CN" sz="2400" dirty="0" smtClean="0">
                <a:latin typeface="Adobe 仿宋 Std R" pitchFamily="18" charset="-122"/>
                <a:ea typeface="Adobe 仿宋 Std R" pitchFamily="18" charset="-122"/>
              </a:rPr>
              <a:t>G</a:t>
            </a:r>
            <a:r>
              <a:rPr lang="zh-CN" altLang="zh-CN" sz="2400" dirty="0" smtClean="0">
                <a:latin typeface="Adobe 仿宋 Std R" pitchFamily="18" charset="-122"/>
                <a:ea typeface="Adobe 仿宋 Std R" pitchFamily="18" charset="-122"/>
              </a:rPr>
              <a:t>”的变体，同时又是阿拉伯数字“</a:t>
            </a:r>
            <a:r>
              <a:rPr lang="en-US" altLang="zh-CN" sz="2400" dirty="0" smtClean="0">
                <a:latin typeface="Adobe 仿宋 Std R" pitchFamily="18" charset="-122"/>
                <a:ea typeface="Adobe 仿宋 Std R" pitchFamily="18" charset="-122"/>
              </a:rPr>
              <a:t>6</a:t>
            </a:r>
            <a:r>
              <a:rPr lang="zh-CN" altLang="zh-CN" sz="2400" dirty="0" smtClean="0">
                <a:latin typeface="Adobe 仿宋 Std R" pitchFamily="18" charset="-122"/>
                <a:ea typeface="Adobe 仿宋 Std R" pitchFamily="18" charset="-122"/>
              </a:rPr>
              <a:t>”形状，“</a:t>
            </a:r>
            <a:r>
              <a:rPr lang="en-US" altLang="zh-CN" sz="2400" dirty="0" smtClean="0">
                <a:latin typeface="Adobe 仿宋 Std R" pitchFamily="18" charset="-122"/>
                <a:ea typeface="Adobe 仿宋 Std R" pitchFamily="18" charset="-122"/>
              </a:rPr>
              <a:t>6</a:t>
            </a:r>
            <a:r>
              <a:rPr lang="zh-CN" altLang="zh-CN" sz="2400" dirty="0" smtClean="0">
                <a:latin typeface="Adobe 仿宋 Std R" pitchFamily="18" charset="-122"/>
                <a:ea typeface="Adobe 仿宋 Std R" pitchFamily="18" charset="-122"/>
              </a:rPr>
              <a:t>”在中国传统文化中含有“</a:t>
            </a:r>
            <a:r>
              <a:rPr lang="zh-CN" altLang="zh-CN" sz="2400" dirty="0" smtClean="0">
                <a:solidFill>
                  <a:srgbClr val="FF0000"/>
                </a:solidFill>
                <a:latin typeface="Adobe 仿宋 Std R" pitchFamily="18" charset="-122"/>
                <a:ea typeface="Adobe 仿宋 Std R" pitchFamily="18" charset="-122"/>
              </a:rPr>
              <a:t>吉祥顺利</a:t>
            </a:r>
            <a:r>
              <a:rPr lang="zh-CN" altLang="zh-CN" sz="2400" dirty="0" smtClean="0">
                <a:latin typeface="Adobe 仿宋 Std R" pitchFamily="18" charset="-122"/>
                <a:ea typeface="Adobe 仿宋 Std R" pitchFamily="18" charset="-122"/>
              </a:rPr>
              <a:t>”的寓意。</a:t>
            </a:r>
            <a:endParaRPr lang="zh-CN" altLang="en-US" sz="2400" dirty="0">
              <a:latin typeface="Adobe 仿宋 Std R" pitchFamily="18" charset="-122"/>
              <a:ea typeface="Adobe 仿宋 Std R"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活动二 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8913" name="Rectangle 1"/>
          <p:cNvSpPr>
            <a:spLocks noChangeArrowheads="1"/>
          </p:cNvSpPr>
          <p:nvPr/>
        </p:nvSpPr>
        <p:spPr bwMode="auto">
          <a:xfrm>
            <a:off x="395536" y="4149080"/>
            <a:ext cx="799288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1.</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选择一个你</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印象最深</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的国产车的车标，为什么印象深刻？查询相关资料，并对这个汽车的车标涵义进行解释。</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2.</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选择</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两个国产汽车车标进行比较</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，分别说说你的看法与理解。</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endParaRPr>
          </a:p>
        </p:txBody>
      </p:sp>
      <p:pic>
        <p:nvPicPr>
          <p:cNvPr id="38915" name="Picture 3" descr="http://www.gshauto.com/uploads/allimg/c120814/134493QNGZ-I093.jpg"/>
          <p:cNvPicPr>
            <a:picLocks noChangeAspect="1" noChangeArrowheads="1"/>
          </p:cNvPicPr>
          <p:nvPr/>
        </p:nvPicPr>
        <p:blipFill>
          <a:blip r:embed="rId2" cstate="print"/>
          <a:srcRect/>
          <a:stretch>
            <a:fillRect/>
          </a:stretch>
        </p:blipFill>
        <p:spPr bwMode="auto">
          <a:xfrm>
            <a:off x="1043608" y="1268760"/>
            <a:ext cx="2880320" cy="2376264"/>
          </a:xfrm>
          <a:prstGeom prst="rect">
            <a:avLst/>
          </a:prstGeom>
          <a:noFill/>
        </p:spPr>
      </p:pic>
      <p:pic>
        <p:nvPicPr>
          <p:cNvPr id="38917" name="Picture 5" descr="http://scauto.newssc.org/zt/interview/chery_qy/images/list_2.jpg"/>
          <p:cNvPicPr>
            <a:picLocks noChangeAspect="1" noChangeArrowheads="1"/>
          </p:cNvPicPr>
          <p:nvPr/>
        </p:nvPicPr>
        <p:blipFill>
          <a:blip r:embed="rId3" cstate="print"/>
          <a:srcRect/>
          <a:stretch>
            <a:fillRect/>
          </a:stretch>
        </p:blipFill>
        <p:spPr bwMode="auto">
          <a:xfrm>
            <a:off x="4211960" y="1340768"/>
            <a:ext cx="4035868" cy="244827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323528" y="4221088"/>
            <a:ext cx="8352928" cy="1938992"/>
          </a:xfrm>
          <a:prstGeom prst="rect">
            <a:avLst/>
          </a:prstGeom>
        </p:spPr>
        <p:txBody>
          <a:bodyPr wrap="square">
            <a:spAutoFit/>
          </a:bodyPr>
          <a:lstStyle/>
          <a:p>
            <a:r>
              <a:rPr lang="en-US" altLang="zh-CN" sz="2400" dirty="0" smtClean="0">
                <a:latin typeface="Adobe 仿宋 Std R" pitchFamily="18" charset="-122"/>
                <a:ea typeface="Adobe 仿宋 Std R" pitchFamily="18" charset="-122"/>
              </a:rPr>
              <a:t>1889</a:t>
            </a:r>
            <a:r>
              <a:rPr lang="zh-CN" altLang="zh-CN" sz="2400" dirty="0" smtClean="0">
                <a:latin typeface="Adobe 仿宋 Std R" pitchFamily="18" charset="-122"/>
                <a:ea typeface="Adobe 仿宋 Std R" pitchFamily="18" charset="-122"/>
              </a:rPr>
              <a:t>年法国人</a:t>
            </a:r>
            <a:r>
              <a:rPr lang="zh-CN" altLang="zh-CN" sz="2400" dirty="0" smtClean="0">
                <a:solidFill>
                  <a:srgbClr val="FF0000"/>
                </a:solidFill>
                <a:latin typeface="Adobe 仿宋 Std R" pitchFamily="18" charset="-122"/>
                <a:ea typeface="Adobe 仿宋 Std R" pitchFamily="18" charset="-122"/>
              </a:rPr>
              <a:t>潘哈德</a:t>
            </a:r>
            <a:r>
              <a:rPr lang="zh-CN" altLang="zh-CN" sz="2400" dirty="0" smtClean="0">
                <a:latin typeface="Adobe 仿宋 Std R" pitchFamily="18" charset="-122"/>
                <a:ea typeface="Adobe 仿宋 Std R" pitchFamily="18" charset="-122"/>
              </a:rPr>
              <a:t>和</a:t>
            </a:r>
            <a:r>
              <a:rPr lang="zh-CN" altLang="zh-CN" sz="2400" dirty="0" smtClean="0">
                <a:solidFill>
                  <a:srgbClr val="FF0000"/>
                </a:solidFill>
                <a:latin typeface="Adobe 仿宋 Std R" pitchFamily="18" charset="-122"/>
                <a:ea typeface="Adobe 仿宋 Std R" pitchFamily="18" charset="-122"/>
              </a:rPr>
              <a:t>瓦莱尔</a:t>
            </a:r>
            <a:r>
              <a:rPr lang="zh-CN" altLang="zh-CN" sz="2400" dirty="0" smtClean="0">
                <a:latin typeface="Adobe 仿宋 Std R" pitchFamily="18" charset="-122"/>
                <a:ea typeface="Adobe 仿宋 Std R" pitchFamily="18" charset="-122"/>
              </a:rPr>
              <a:t>取他们各自名字中的字母：</a:t>
            </a:r>
            <a:r>
              <a:rPr lang="en-US" altLang="zh-CN" sz="2400" dirty="0" smtClean="0">
                <a:latin typeface="Adobe 仿宋 Std R" pitchFamily="18" charset="-122"/>
                <a:ea typeface="Adobe 仿宋 Std R" pitchFamily="18" charset="-122"/>
              </a:rPr>
              <a:t>P</a:t>
            </a:r>
            <a:r>
              <a:rPr lang="zh-CN" altLang="zh-CN" sz="2400" dirty="0" smtClean="0">
                <a:latin typeface="Adobe 仿宋 Std R" pitchFamily="18" charset="-122"/>
                <a:ea typeface="Adobe 仿宋 Std R" pitchFamily="18" charset="-122"/>
              </a:rPr>
              <a:t>、</a:t>
            </a:r>
            <a:r>
              <a:rPr lang="en-US" altLang="zh-CN" sz="2400" dirty="0" smtClean="0">
                <a:latin typeface="Adobe 仿宋 Std R" pitchFamily="18" charset="-122"/>
                <a:ea typeface="Adobe 仿宋 Std R" pitchFamily="18" charset="-122"/>
              </a:rPr>
              <a:t>L</a:t>
            </a:r>
            <a:r>
              <a:rPr lang="zh-CN" altLang="zh-CN" sz="2400" dirty="0" smtClean="0">
                <a:latin typeface="Adobe 仿宋 Std R" pitchFamily="18" charset="-122"/>
                <a:ea typeface="Adobe 仿宋 Std R" pitchFamily="18" charset="-122"/>
              </a:rPr>
              <a:t>组成了世界上最早的汽车标志。不过随着汽车产业的不断发展，汽车标志也被赋予了新的功用，它不仅代表了</a:t>
            </a:r>
            <a:r>
              <a:rPr lang="zh-CN" altLang="zh-CN" sz="2400" dirty="0" smtClean="0">
                <a:solidFill>
                  <a:srgbClr val="FF0000"/>
                </a:solidFill>
                <a:latin typeface="Adobe 仿宋 Std R" pitchFamily="18" charset="-122"/>
                <a:ea typeface="Adobe 仿宋 Std R" pitchFamily="18" charset="-122"/>
              </a:rPr>
              <a:t>不同的汽车品牌</a:t>
            </a:r>
            <a:r>
              <a:rPr lang="zh-CN" altLang="zh-CN" sz="2400" dirty="0" smtClean="0">
                <a:latin typeface="Adobe 仿宋 Std R" pitchFamily="18" charset="-122"/>
                <a:ea typeface="Adobe 仿宋 Std R" pitchFamily="18" charset="-122"/>
              </a:rPr>
              <a:t>，更是</a:t>
            </a:r>
            <a:r>
              <a:rPr lang="zh-CN" altLang="zh-CN" sz="2400" dirty="0" smtClean="0">
                <a:solidFill>
                  <a:srgbClr val="FF0000"/>
                </a:solidFill>
                <a:latin typeface="Adobe 仿宋 Std R" pitchFamily="18" charset="-122"/>
                <a:ea typeface="Adobe 仿宋 Std R" pitchFamily="18" charset="-122"/>
              </a:rPr>
              <a:t>浓缩了整个品牌的文化精髓</a:t>
            </a:r>
            <a:r>
              <a:rPr lang="zh-CN" altLang="zh-CN" sz="2400" dirty="0" smtClean="0">
                <a:latin typeface="Adobe 仿宋 Std R" pitchFamily="18" charset="-122"/>
                <a:ea typeface="Adobe 仿宋 Std R" pitchFamily="18" charset="-122"/>
              </a:rPr>
              <a:t>，而在当今，汽车标志又有了它新的使命——</a:t>
            </a:r>
            <a:r>
              <a:rPr lang="zh-CN" altLang="zh-CN" sz="2400" dirty="0" smtClean="0">
                <a:solidFill>
                  <a:srgbClr val="FF0000"/>
                </a:solidFill>
                <a:latin typeface="Adobe 仿宋 Std R" pitchFamily="18" charset="-122"/>
                <a:ea typeface="Adobe 仿宋 Std R" pitchFamily="18" charset="-122"/>
              </a:rPr>
              <a:t>品牌的潜在财富与无形资产</a:t>
            </a:r>
            <a:r>
              <a:rPr lang="zh-CN" altLang="zh-CN" sz="2400" dirty="0" smtClean="0">
                <a:latin typeface="Adobe 仿宋 Std R" pitchFamily="18" charset="-122"/>
                <a:ea typeface="Adobe 仿宋 Std R" pitchFamily="18" charset="-122"/>
              </a:rPr>
              <a:t>。</a:t>
            </a:r>
            <a:endParaRPr lang="zh-CN" altLang="en-US" sz="2400" dirty="0">
              <a:latin typeface="Adobe 仿宋 Std R" pitchFamily="18" charset="-122"/>
              <a:ea typeface="Adobe 仿宋 Std R" pitchFamily="18" charset="-122"/>
            </a:endParaRPr>
          </a:p>
        </p:txBody>
      </p:sp>
      <p:pic>
        <p:nvPicPr>
          <p:cNvPr id="40961" name="Picture 1" descr="阿斯顿·马丁标志"/>
          <p:cNvPicPr>
            <a:picLocks noChangeAspect="1" noChangeArrowheads="1"/>
          </p:cNvPicPr>
          <p:nvPr/>
        </p:nvPicPr>
        <p:blipFill>
          <a:blip r:embed="rId2" cstate="print"/>
          <a:srcRect/>
          <a:stretch>
            <a:fillRect/>
          </a:stretch>
        </p:blipFill>
        <p:spPr bwMode="auto">
          <a:xfrm>
            <a:off x="755576" y="1772816"/>
            <a:ext cx="2736304" cy="1889821"/>
          </a:xfrm>
          <a:prstGeom prst="rect">
            <a:avLst/>
          </a:prstGeom>
          <a:noFill/>
          <a:ln w="9525">
            <a:noFill/>
            <a:miter lim="800000"/>
            <a:headEnd/>
            <a:tailEnd/>
          </a:ln>
        </p:spPr>
      </p:pic>
      <p:pic>
        <p:nvPicPr>
          <p:cNvPr id="40963" name="Picture 3" descr="斯巴鲁"/>
          <p:cNvPicPr>
            <a:picLocks noChangeAspect="1" noChangeArrowheads="1"/>
          </p:cNvPicPr>
          <p:nvPr/>
        </p:nvPicPr>
        <p:blipFill>
          <a:blip r:embed="rId3" cstate="print"/>
          <a:srcRect/>
          <a:stretch>
            <a:fillRect/>
          </a:stretch>
        </p:blipFill>
        <p:spPr bwMode="auto">
          <a:xfrm>
            <a:off x="4283968" y="1196752"/>
            <a:ext cx="4230638" cy="284606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4033" name="Picture 1" descr="丰田"/>
          <p:cNvPicPr>
            <a:picLocks noChangeAspect="1" noChangeArrowheads="1"/>
          </p:cNvPicPr>
          <p:nvPr/>
        </p:nvPicPr>
        <p:blipFill>
          <a:blip r:embed="rId2" cstate="print"/>
          <a:srcRect/>
          <a:stretch>
            <a:fillRect/>
          </a:stretch>
        </p:blipFill>
        <p:spPr bwMode="auto">
          <a:xfrm>
            <a:off x="539552" y="1340768"/>
            <a:ext cx="2304256" cy="1543029"/>
          </a:xfrm>
          <a:prstGeom prst="rect">
            <a:avLst/>
          </a:prstGeom>
          <a:noFill/>
          <a:ln w="9525">
            <a:noFill/>
            <a:miter lim="800000"/>
            <a:headEnd/>
            <a:tailEnd/>
          </a:ln>
        </p:spPr>
      </p:pic>
      <p:sp>
        <p:nvSpPr>
          <p:cNvPr id="11" name="矩形 10"/>
          <p:cNvSpPr/>
          <p:nvPr/>
        </p:nvSpPr>
        <p:spPr>
          <a:xfrm>
            <a:off x="2843808" y="1124744"/>
            <a:ext cx="5922912" cy="2246769"/>
          </a:xfrm>
          <a:prstGeom prst="rect">
            <a:avLst/>
          </a:prstGeom>
        </p:spPr>
        <p:txBody>
          <a:bodyPr wrap="square">
            <a:spAutoFit/>
          </a:bodyPr>
          <a:lstStyle/>
          <a:p>
            <a:r>
              <a:rPr lang="zh-CN" altLang="zh-CN" dirty="0" smtClean="0">
                <a:solidFill>
                  <a:srgbClr val="FF0000"/>
                </a:solidFill>
                <a:latin typeface="Adobe 仿宋 Std R" pitchFamily="18" charset="-122"/>
                <a:ea typeface="Adobe 仿宋 Std R" pitchFamily="18" charset="-122"/>
              </a:rPr>
              <a:t>日本丰田公司</a:t>
            </a:r>
            <a:r>
              <a:rPr lang="zh-CN" altLang="zh-CN" dirty="0" smtClean="0">
                <a:latin typeface="Adobe 仿宋 Std R" pitchFamily="18" charset="-122"/>
                <a:ea typeface="Adobe 仿宋 Std R" pitchFamily="18" charset="-122"/>
              </a:rPr>
              <a:t>的三个椭圆的标志是从</a:t>
            </a:r>
            <a:r>
              <a:rPr lang="en-US" altLang="zh-CN" dirty="0" smtClean="0">
                <a:latin typeface="Adobe 仿宋 Std R" pitchFamily="18" charset="-122"/>
                <a:ea typeface="Adobe 仿宋 Std R" pitchFamily="18" charset="-122"/>
              </a:rPr>
              <a:t>1990</a:t>
            </a:r>
            <a:r>
              <a:rPr lang="zh-CN" altLang="zh-CN" dirty="0" smtClean="0">
                <a:latin typeface="Adobe 仿宋 Std R" pitchFamily="18" charset="-122"/>
                <a:ea typeface="Adobe 仿宋 Std R" pitchFamily="18" charset="-122"/>
              </a:rPr>
              <a:t>年初开始使用的。标志中的大椭圆代表地球，中间由两个椭圆垂直组合成一个</a:t>
            </a:r>
            <a:r>
              <a:rPr lang="en-US" altLang="zh-CN" dirty="0" smtClean="0">
                <a:latin typeface="Adobe 仿宋 Std R" pitchFamily="18" charset="-122"/>
                <a:ea typeface="Adobe 仿宋 Std R" pitchFamily="18" charset="-122"/>
              </a:rPr>
              <a:t>T</a:t>
            </a:r>
            <a:r>
              <a:rPr lang="zh-CN" altLang="zh-CN" dirty="0" smtClean="0">
                <a:latin typeface="Adobe 仿宋 Std R" pitchFamily="18" charset="-122"/>
                <a:ea typeface="Adobe 仿宋 Std R" pitchFamily="18" charset="-122"/>
              </a:rPr>
              <a:t>字，代表丰田公司。它象征丰田公司立足于未来，对未来的信心和雄心，还象征着丰田公司立足于顾客，对顾客的保证，象征着用户的心和汽车厂家的心是连在一起的，具有相互信赖感，同时喻示着丰田的高超技术和革新潜力。</a:t>
            </a:r>
            <a:endParaRPr lang="zh-CN" altLang="en-US" dirty="0">
              <a:latin typeface="Adobe 仿宋 Std R" pitchFamily="18" charset="-122"/>
              <a:ea typeface="Adobe 仿宋 Std R" pitchFamily="18" charset="-122"/>
            </a:endParaRPr>
          </a:p>
        </p:txBody>
      </p:sp>
      <p:pic>
        <p:nvPicPr>
          <p:cNvPr id="44035" name="Picture 3" descr="雪铁龙"/>
          <p:cNvPicPr>
            <a:picLocks noChangeAspect="1" noChangeArrowheads="1"/>
          </p:cNvPicPr>
          <p:nvPr/>
        </p:nvPicPr>
        <p:blipFill>
          <a:blip r:embed="rId3" cstate="print"/>
          <a:srcRect/>
          <a:stretch>
            <a:fillRect/>
          </a:stretch>
        </p:blipFill>
        <p:spPr bwMode="auto">
          <a:xfrm>
            <a:off x="395536" y="3717032"/>
            <a:ext cx="2977716" cy="2300115"/>
          </a:xfrm>
          <a:prstGeom prst="rect">
            <a:avLst/>
          </a:prstGeom>
          <a:noFill/>
        </p:spPr>
      </p:pic>
      <p:sp>
        <p:nvSpPr>
          <p:cNvPr id="12" name="矩形 11"/>
          <p:cNvSpPr/>
          <p:nvPr/>
        </p:nvSpPr>
        <p:spPr>
          <a:xfrm>
            <a:off x="3203848" y="3573016"/>
            <a:ext cx="5616624" cy="2862322"/>
          </a:xfrm>
          <a:prstGeom prst="rect">
            <a:avLst/>
          </a:prstGeom>
        </p:spPr>
        <p:txBody>
          <a:bodyPr wrap="square">
            <a:spAutoFit/>
          </a:bodyPr>
          <a:lstStyle/>
          <a:p>
            <a:r>
              <a:rPr lang="zh-CN" altLang="en-US" dirty="0" smtClean="0">
                <a:solidFill>
                  <a:srgbClr val="FF0000"/>
                </a:solidFill>
                <a:latin typeface="Adobe 仿宋 Std R" pitchFamily="18" charset="-122"/>
                <a:ea typeface="Adobe 仿宋 Std R" pitchFamily="18" charset="-122"/>
              </a:rPr>
              <a:t>法国雪铁龙汽车公司</a:t>
            </a:r>
            <a:r>
              <a:rPr lang="zh-CN" altLang="en-US" dirty="0" smtClean="0">
                <a:latin typeface="Adobe 仿宋 Std R" pitchFamily="18" charset="-122"/>
                <a:ea typeface="Adobe 仿宋 Std R" pitchFamily="18" charset="-122"/>
              </a:rPr>
              <a:t>成立于</a:t>
            </a:r>
            <a:r>
              <a:rPr lang="en-US" altLang="zh-CN" dirty="0" smtClean="0">
                <a:latin typeface="Adobe 仿宋 Std R" pitchFamily="18" charset="-122"/>
                <a:ea typeface="Adobe 仿宋 Std R" pitchFamily="18" charset="-122"/>
              </a:rPr>
              <a:t>1915</a:t>
            </a:r>
            <a:r>
              <a:rPr lang="zh-CN" altLang="en-US" dirty="0" smtClean="0">
                <a:latin typeface="Adobe 仿宋 Std R" pitchFamily="18" charset="-122"/>
                <a:ea typeface="Adobe 仿宋 Std R" pitchFamily="18" charset="-122"/>
              </a:rPr>
              <a:t>年，在建立车厂之初，雪铁龙品牌的创始人</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安德烈</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雪铁龙拥有一家齿轮工厂。</a:t>
            </a:r>
            <a:r>
              <a:rPr lang="en-US" altLang="zh-CN" dirty="0" smtClean="0">
                <a:latin typeface="Adobe 仿宋 Std R" pitchFamily="18" charset="-122"/>
                <a:ea typeface="Adobe 仿宋 Std R" pitchFamily="18" charset="-122"/>
              </a:rPr>
              <a:t>1900</a:t>
            </a:r>
            <a:r>
              <a:rPr lang="zh-CN" altLang="en-US" dirty="0" smtClean="0">
                <a:latin typeface="Adobe 仿宋 Std R" pitchFamily="18" charset="-122"/>
                <a:ea typeface="Adobe 仿宋 Std R" pitchFamily="18" charset="-122"/>
              </a:rPr>
              <a:t>年安德烈</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雪铁龙发明了人字形齿轮，</a:t>
            </a:r>
            <a:r>
              <a:rPr lang="en-US" altLang="zh-CN" dirty="0" smtClean="0">
                <a:latin typeface="Adobe 仿宋 Std R" pitchFamily="18" charset="-122"/>
                <a:ea typeface="Adobe 仿宋 Std R" pitchFamily="18" charset="-122"/>
              </a:rPr>
              <a:t>1912</a:t>
            </a:r>
            <a:r>
              <a:rPr lang="zh-CN" altLang="en-US" dirty="0" smtClean="0">
                <a:latin typeface="Adobe 仿宋 Std R" pitchFamily="18" charset="-122"/>
                <a:ea typeface="Adobe 仿宋 Std R" pitchFamily="18" charset="-122"/>
              </a:rPr>
              <a:t>年安德烈</a:t>
            </a:r>
            <a:r>
              <a:rPr lang="en-US" altLang="zh-CN" dirty="0" smtClean="0">
                <a:latin typeface="Adobe 仿宋 Std R" pitchFamily="18" charset="-122"/>
                <a:ea typeface="Adobe 仿宋 Std R" pitchFamily="18" charset="-122"/>
              </a:rPr>
              <a:t>•</a:t>
            </a:r>
            <a:r>
              <a:rPr lang="zh-CN" altLang="en-US" dirty="0" smtClean="0">
                <a:latin typeface="Adobe 仿宋 Std R" pitchFamily="18" charset="-122"/>
                <a:ea typeface="Adobe 仿宋 Std R" pitchFamily="18" charset="-122"/>
              </a:rPr>
              <a:t>雪铁龙第一次将人字形齿轮状商标用作自己工厂的标志，而后此标志又被用于雪铁龙生产的汽车并一直沿用至今。双人字形齿轮标志不仅醒目，易记，它更象征着雪铁龙品牌不断创新不断进步的品牌理念。</a:t>
            </a:r>
            <a:endParaRPr lang="zh-CN" altLang="en-US" dirty="0">
              <a:latin typeface="Adobe 仿宋 Std R" pitchFamily="18" charset="-122"/>
              <a:ea typeface="Adobe 仿宋 Std R"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4" name="Picture 6" descr="法拉利"/>
          <p:cNvPicPr>
            <a:picLocks noChangeAspect="1" noChangeArrowheads="1"/>
          </p:cNvPicPr>
          <p:nvPr/>
        </p:nvPicPr>
        <p:blipFill>
          <a:blip r:embed="rId2" cstate="print"/>
          <a:srcRect r="14930"/>
          <a:stretch>
            <a:fillRect/>
          </a:stretch>
        </p:blipFill>
        <p:spPr bwMode="auto">
          <a:xfrm>
            <a:off x="5796136" y="1700808"/>
            <a:ext cx="3347864" cy="3096344"/>
          </a:xfrm>
          <a:prstGeom prst="rect">
            <a:avLst/>
          </a:prstGeom>
          <a:noFill/>
        </p:spPr>
      </p:pic>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3010" name="Picture 2" descr="劳斯莱斯"/>
          <p:cNvPicPr>
            <a:picLocks noChangeAspect="1" noChangeArrowheads="1"/>
          </p:cNvPicPr>
          <p:nvPr/>
        </p:nvPicPr>
        <p:blipFill>
          <a:blip r:embed="rId3" cstate="print"/>
          <a:srcRect/>
          <a:stretch>
            <a:fillRect/>
          </a:stretch>
        </p:blipFill>
        <p:spPr bwMode="auto">
          <a:xfrm>
            <a:off x="0" y="1268760"/>
            <a:ext cx="3257550" cy="3981450"/>
          </a:xfrm>
          <a:prstGeom prst="rect">
            <a:avLst/>
          </a:prstGeom>
          <a:noFill/>
        </p:spPr>
      </p:pic>
      <p:pic>
        <p:nvPicPr>
          <p:cNvPr id="43012" name="Picture 4" descr="大众"/>
          <p:cNvPicPr>
            <a:picLocks noChangeAspect="1" noChangeArrowheads="1"/>
          </p:cNvPicPr>
          <p:nvPr/>
        </p:nvPicPr>
        <p:blipFill>
          <a:blip r:embed="rId4" cstate="print"/>
          <a:srcRect/>
          <a:stretch>
            <a:fillRect/>
          </a:stretch>
        </p:blipFill>
        <p:spPr bwMode="auto">
          <a:xfrm>
            <a:off x="2771800" y="1772816"/>
            <a:ext cx="3492302" cy="295232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Picture 4"/>
          <p:cNvPicPr>
            <a:picLocks noChangeAspect="1" noChangeArrowheads="1"/>
          </p:cNvPicPr>
          <p:nvPr/>
        </p:nvPicPr>
        <p:blipFill>
          <a:blip r:embed="rId2" cstate="print"/>
          <a:srcRect/>
          <a:stretch>
            <a:fillRect/>
          </a:stretch>
        </p:blipFill>
        <p:spPr bwMode="auto">
          <a:xfrm>
            <a:off x="323528" y="1340768"/>
            <a:ext cx="8447087" cy="438467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Picture 3"/>
          <p:cNvPicPr>
            <a:picLocks noChangeAspect="1" noChangeArrowheads="1"/>
          </p:cNvPicPr>
          <p:nvPr/>
        </p:nvPicPr>
        <p:blipFill>
          <a:blip r:embed="rId2" cstate="print"/>
          <a:srcRect/>
          <a:stretch>
            <a:fillRect/>
          </a:stretch>
        </p:blipFill>
        <p:spPr bwMode="auto">
          <a:xfrm>
            <a:off x="700088" y="809625"/>
            <a:ext cx="7743825" cy="523875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活动三 非国产车标设计</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1987" name="Picture 3" descr="http://www.logoun.com/upload/articlepicture/2011-3-14/6db079b4-95a8-4371-90de-88747c2df8ee.jpg"/>
          <p:cNvPicPr>
            <a:picLocks noChangeAspect="1" noChangeArrowheads="1"/>
          </p:cNvPicPr>
          <p:nvPr/>
        </p:nvPicPr>
        <p:blipFill>
          <a:blip r:embed="rId2" r:link="rId3" cstate="print"/>
          <a:srcRect/>
          <a:stretch>
            <a:fillRect/>
          </a:stretch>
        </p:blipFill>
        <p:spPr bwMode="auto">
          <a:xfrm>
            <a:off x="4716016" y="1268760"/>
            <a:ext cx="3734906" cy="2292857"/>
          </a:xfrm>
          <a:prstGeom prst="rect">
            <a:avLst/>
          </a:prstGeom>
          <a:noFill/>
        </p:spPr>
      </p:pic>
      <p:pic>
        <p:nvPicPr>
          <p:cNvPr id="41986" name="Picture 2" descr="http://hiphotos.baidu.com/kuailedematong/pic/item/d3c2b6458ca2824ccffca318.jpg"/>
          <p:cNvPicPr>
            <a:picLocks noChangeAspect="1" noChangeArrowheads="1"/>
          </p:cNvPicPr>
          <p:nvPr/>
        </p:nvPicPr>
        <p:blipFill>
          <a:blip r:embed="rId4" r:link="rId5" cstate="print"/>
          <a:srcRect/>
          <a:stretch>
            <a:fillRect/>
          </a:stretch>
        </p:blipFill>
        <p:spPr bwMode="auto">
          <a:xfrm>
            <a:off x="6047656" y="4005064"/>
            <a:ext cx="3096344" cy="1936757"/>
          </a:xfrm>
          <a:prstGeom prst="rect">
            <a:avLst/>
          </a:prstGeom>
          <a:noFill/>
        </p:spPr>
      </p:pic>
      <p:pic>
        <p:nvPicPr>
          <p:cNvPr id="41985" name="Picture 1" descr="http://hiphotos.baidu.com/kuailedematong/pic/item/a854992262180c99d7cae2e2.jpg"/>
          <p:cNvPicPr>
            <a:picLocks noChangeAspect="1" noChangeArrowheads="1"/>
          </p:cNvPicPr>
          <p:nvPr/>
        </p:nvPicPr>
        <p:blipFill>
          <a:blip r:embed="rId6" r:link="rId7" cstate="print"/>
          <a:srcRect/>
          <a:stretch>
            <a:fillRect/>
          </a:stretch>
        </p:blipFill>
        <p:spPr bwMode="auto">
          <a:xfrm>
            <a:off x="4499992" y="3861048"/>
            <a:ext cx="2123728" cy="2123728"/>
          </a:xfrm>
          <a:prstGeom prst="rect">
            <a:avLst/>
          </a:prstGeom>
          <a:noFill/>
        </p:spPr>
      </p:pic>
      <p:sp>
        <p:nvSpPr>
          <p:cNvPr id="4198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89" name="Rectangle 5"/>
          <p:cNvSpPr>
            <a:spLocks noChangeArrowheads="1"/>
          </p:cNvSpPr>
          <p:nvPr/>
        </p:nvSpPr>
        <p:spPr bwMode="auto">
          <a:xfrm>
            <a:off x="0" y="1971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90" name="Rectangle 6"/>
          <p:cNvSpPr>
            <a:spLocks noChangeArrowheads="1"/>
          </p:cNvSpPr>
          <p:nvPr/>
        </p:nvSpPr>
        <p:spPr bwMode="auto">
          <a:xfrm>
            <a:off x="0" y="540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矩形 14"/>
          <p:cNvSpPr/>
          <p:nvPr/>
        </p:nvSpPr>
        <p:spPr>
          <a:xfrm>
            <a:off x="323528" y="2852936"/>
            <a:ext cx="3960440" cy="830997"/>
          </a:xfrm>
          <a:prstGeom prst="rect">
            <a:avLst/>
          </a:prstGeom>
        </p:spPr>
        <p:txBody>
          <a:bodyPr wrap="square">
            <a:spAutoFit/>
          </a:bodyPr>
          <a:lstStyle/>
          <a:p>
            <a:r>
              <a:rPr lang="en-US" altLang="zh-CN" sz="2400" dirty="0" smtClean="0">
                <a:solidFill>
                  <a:srgbClr val="FF0000"/>
                </a:solidFill>
                <a:latin typeface="Adobe 仿宋 Std R" pitchFamily="18" charset="-122"/>
                <a:ea typeface="Adobe 仿宋 Std R" pitchFamily="18" charset="-122"/>
              </a:rPr>
              <a:t>[</a:t>
            </a:r>
            <a:r>
              <a:rPr lang="zh-CN" altLang="en-US" sz="2400" dirty="0" smtClean="0">
                <a:solidFill>
                  <a:srgbClr val="FF0000"/>
                </a:solidFill>
                <a:latin typeface="Adobe 仿宋 Std R" pitchFamily="18" charset="-122"/>
                <a:ea typeface="Adobe 仿宋 Std R" pitchFamily="18" charset="-122"/>
              </a:rPr>
              <a:t>实践一</a:t>
            </a:r>
            <a:r>
              <a:rPr lang="en-US" altLang="zh-CN" sz="2400" dirty="0" smtClean="0">
                <a:solidFill>
                  <a:srgbClr val="FF0000"/>
                </a:solidFill>
                <a:latin typeface="Adobe 仿宋 Std R" pitchFamily="18" charset="-122"/>
                <a:ea typeface="Adobe 仿宋 Std R" pitchFamily="18" charset="-122"/>
              </a:rPr>
              <a:t>]</a:t>
            </a:r>
            <a:r>
              <a:rPr lang="zh-CN" altLang="zh-CN" sz="2400" dirty="0" smtClean="0">
                <a:latin typeface="Adobe 仿宋 Std R" pitchFamily="18" charset="-122"/>
                <a:ea typeface="Adobe 仿宋 Std R" pitchFamily="18" charset="-122"/>
              </a:rPr>
              <a:t>试比较以下两个车企</a:t>
            </a:r>
            <a:r>
              <a:rPr lang="en-US" altLang="zh-CN" sz="2400" dirty="0" smtClean="0">
                <a:latin typeface="Adobe 仿宋 Std R" pitchFamily="18" charset="-122"/>
                <a:ea typeface="Adobe 仿宋 Std R" pitchFamily="18" charset="-122"/>
              </a:rPr>
              <a:t>Logo</a:t>
            </a:r>
            <a:r>
              <a:rPr lang="zh-CN" altLang="zh-CN" sz="2400" dirty="0" smtClean="0">
                <a:latin typeface="Adobe 仿宋 Std R" pitchFamily="18" charset="-122"/>
                <a:ea typeface="Adobe 仿宋 Std R" pitchFamily="18" charset="-122"/>
              </a:rPr>
              <a:t>的差别与相似之处。</a:t>
            </a:r>
            <a:endParaRPr lang="zh-CN" altLang="en-US" sz="2400" dirty="0">
              <a:latin typeface="Adobe 仿宋 Std R" pitchFamily="18" charset="-122"/>
              <a:ea typeface="Adobe 仿宋 Std R"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3081"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12" name="Line 2"/>
          <p:cNvSpPr>
            <a:spLocks noChangeShapeType="1"/>
          </p:cNvSpPr>
          <p:nvPr/>
        </p:nvSpPr>
        <p:spPr bwMode="black">
          <a:xfrm>
            <a:off x="2914130" y="510237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3" name="Rectangle 3"/>
          <p:cNvSpPr>
            <a:spLocks noChangeArrowheads="1"/>
          </p:cNvSpPr>
          <p:nvPr/>
        </p:nvSpPr>
        <p:spPr bwMode="black">
          <a:xfrm>
            <a:off x="3491880" y="468507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总结提升</a:t>
            </a:r>
            <a:endParaRPr lang="en-US" altLang="zh-CN" dirty="0">
              <a:latin typeface="Adobe 仿宋 Std R" pitchFamily="18" charset="-122"/>
              <a:ea typeface="Adobe 仿宋 Std R" pitchFamily="18" charset="-122"/>
            </a:endParaRPr>
          </a:p>
        </p:txBody>
      </p:sp>
      <p:sp>
        <p:nvSpPr>
          <p:cNvPr id="14" name="Line 4"/>
          <p:cNvSpPr>
            <a:spLocks noChangeShapeType="1"/>
          </p:cNvSpPr>
          <p:nvPr/>
        </p:nvSpPr>
        <p:spPr bwMode="black">
          <a:xfrm>
            <a:off x="2956992" y="23020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5" name="Rectangle 8"/>
          <p:cNvSpPr>
            <a:spLocks noChangeArrowheads="1"/>
          </p:cNvSpPr>
          <p:nvPr/>
        </p:nvSpPr>
        <p:spPr bwMode="black">
          <a:xfrm>
            <a:off x="3642792" y="19210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引言：案例二 </a:t>
            </a:r>
            <a:endParaRPr lang="en-US" altLang="zh-CN" dirty="0">
              <a:latin typeface="Adobe 仿宋 Std R" pitchFamily="18" charset="-122"/>
              <a:ea typeface="Adobe 仿宋 Std R" pitchFamily="18" charset="-122"/>
            </a:endParaRPr>
          </a:p>
        </p:txBody>
      </p:sp>
      <p:sp>
        <p:nvSpPr>
          <p:cNvPr id="16" name="Line 9"/>
          <p:cNvSpPr>
            <a:spLocks noChangeShapeType="1"/>
          </p:cNvSpPr>
          <p:nvPr/>
        </p:nvSpPr>
        <p:spPr bwMode="black">
          <a:xfrm>
            <a:off x="3447530" y="29878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7" name="Rectangle 10"/>
          <p:cNvSpPr>
            <a:spLocks noChangeArrowheads="1"/>
          </p:cNvSpPr>
          <p:nvPr/>
        </p:nvSpPr>
        <p:spPr bwMode="black">
          <a:xfrm>
            <a:off x="4099992" y="26068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活动一 著名车标及文化</a:t>
            </a:r>
            <a:endParaRPr lang="en-US" altLang="zh-CN" dirty="0">
              <a:latin typeface="Adobe 仿宋 Std R" pitchFamily="18" charset="-122"/>
              <a:ea typeface="Adobe 仿宋 Std R" pitchFamily="18" charset="-122"/>
            </a:endParaRPr>
          </a:p>
        </p:txBody>
      </p:sp>
      <p:sp>
        <p:nvSpPr>
          <p:cNvPr id="18" name="Line 11"/>
          <p:cNvSpPr>
            <a:spLocks noChangeShapeType="1"/>
          </p:cNvSpPr>
          <p:nvPr/>
        </p:nvSpPr>
        <p:spPr bwMode="black">
          <a:xfrm>
            <a:off x="3642792" y="3713312"/>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19" name="Rectangle 12"/>
          <p:cNvSpPr>
            <a:spLocks noChangeArrowheads="1"/>
          </p:cNvSpPr>
          <p:nvPr/>
        </p:nvSpPr>
        <p:spPr bwMode="black">
          <a:xfrm>
            <a:off x="4328592" y="3332312"/>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活动二 国产车标设计</a:t>
            </a:r>
            <a:endParaRPr lang="en-US" altLang="zh-CN" dirty="0">
              <a:latin typeface="Adobe 仿宋 Std R" pitchFamily="18" charset="-122"/>
              <a:ea typeface="Adobe 仿宋 Std R" pitchFamily="18" charset="-122"/>
            </a:endParaRPr>
          </a:p>
        </p:txBody>
      </p:sp>
      <p:sp>
        <p:nvSpPr>
          <p:cNvPr id="20" name="Line 13"/>
          <p:cNvSpPr>
            <a:spLocks noChangeShapeType="1"/>
          </p:cNvSpPr>
          <p:nvPr/>
        </p:nvSpPr>
        <p:spPr bwMode="black">
          <a:xfrm>
            <a:off x="3447530" y="4435624"/>
            <a:ext cx="4800600" cy="0"/>
          </a:xfrm>
          <a:prstGeom prst="line">
            <a:avLst/>
          </a:prstGeom>
          <a:noFill/>
          <a:ln w="28575" cap="rnd">
            <a:solidFill>
              <a:schemeClr val="tx1"/>
            </a:solidFill>
            <a:prstDash val="sysDot"/>
            <a:round/>
            <a:headEnd/>
            <a:tailEnd/>
          </a:ln>
          <a:effectLst/>
        </p:spPr>
        <p:txBody>
          <a:bodyPr/>
          <a:lstStyle/>
          <a:p>
            <a:endParaRPr lang="zh-CN" altLang="en-US">
              <a:latin typeface="Adobe 仿宋 Std R" pitchFamily="18" charset="-122"/>
              <a:ea typeface="Adobe 仿宋 Std R" pitchFamily="18" charset="-122"/>
            </a:endParaRPr>
          </a:p>
        </p:txBody>
      </p:sp>
      <p:sp>
        <p:nvSpPr>
          <p:cNvPr id="21" name="Rectangle 14"/>
          <p:cNvSpPr>
            <a:spLocks noChangeArrowheads="1"/>
          </p:cNvSpPr>
          <p:nvPr/>
        </p:nvSpPr>
        <p:spPr bwMode="black">
          <a:xfrm>
            <a:off x="4099992" y="4054624"/>
            <a:ext cx="3552825" cy="400110"/>
          </a:xfrm>
          <a:prstGeom prst="rect">
            <a:avLst/>
          </a:prstGeom>
          <a:noFill/>
          <a:ln w="9525">
            <a:noFill/>
            <a:miter lim="800000"/>
            <a:headEnd/>
            <a:tailEnd/>
          </a:ln>
          <a:effectLst/>
        </p:spPr>
        <p:txBody>
          <a:bodyPr>
            <a:spAutoFit/>
          </a:bodyPr>
          <a:lstStyle/>
          <a:p>
            <a:pPr eaLnBrk="0" hangingPunct="0"/>
            <a:r>
              <a:rPr lang="zh-CN" altLang="en-US" dirty="0" smtClean="0">
                <a:latin typeface="Adobe 仿宋 Std R" pitchFamily="18" charset="-122"/>
                <a:ea typeface="Adobe 仿宋 Std R" pitchFamily="18" charset="-122"/>
              </a:rPr>
              <a:t>活动三 非国产车标设计</a:t>
            </a:r>
            <a:endParaRPr lang="en-US" altLang="zh-CN" dirty="0">
              <a:latin typeface="Adobe 仿宋 Std R" pitchFamily="18" charset="-122"/>
              <a:ea typeface="Adobe 仿宋 Std R" pitchFamily="18" charset="-122"/>
            </a:endParaRPr>
          </a:p>
        </p:txBody>
      </p:sp>
      <p:grpSp>
        <p:nvGrpSpPr>
          <p:cNvPr id="22" name="Group 94"/>
          <p:cNvGrpSpPr>
            <a:grpSpLocks/>
          </p:cNvGrpSpPr>
          <p:nvPr/>
        </p:nvGrpSpPr>
        <p:grpSpPr bwMode="auto">
          <a:xfrm>
            <a:off x="2776017" y="1921024"/>
            <a:ext cx="393700" cy="393700"/>
            <a:chOff x="2543" y="1006"/>
            <a:chExt cx="416" cy="416"/>
          </a:xfrm>
        </p:grpSpPr>
        <p:sp>
          <p:nvSpPr>
            <p:cNvPr id="2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24" name="Group 53"/>
            <p:cNvGrpSpPr>
              <a:grpSpLocks/>
            </p:cNvGrpSpPr>
            <p:nvPr/>
          </p:nvGrpSpPr>
          <p:grpSpPr bwMode="auto">
            <a:xfrm rot="-2288454">
              <a:off x="2578" y="1034"/>
              <a:ext cx="348" cy="356"/>
              <a:chOff x="887" y="2040"/>
              <a:chExt cx="433" cy="422"/>
            </a:xfrm>
          </p:grpSpPr>
          <p:pic>
            <p:nvPicPr>
              <p:cNvPr id="26" name="Picture 5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2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28" name="Picture 5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25" name="Picture 57"/>
            <p:cNvPicPr>
              <a:picLocks noChangeAspect="1" noChangeArrowheads="1"/>
            </p:cNvPicPr>
            <p:nvPr/>
          </p:nvPicPr>
          <p:blipFill>
            <a:blip r:embed="rId4"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29" name="Group 93"/>
          <p:cNvGrpSpPr>
            <a:grpSpLocks/>
          </p:cNvGrpSpPr>
          <p:nvPr/>
        </p:nvGrpSpPr>
        <p:grpSpPr bwMode="auto">
          <a:xfrm>
            <a:off x="3311005" y="2608412"/>
            <a:ext cx="393700" cy="393700"/>
            <a:chOff x="3071" y="1006"/>
            <a:chExt cx="416" cy="416"/>
          </a:xfrm>
        </p:grpSpPr>
        <p:sp>
          <p:nvSpPr>
            <p:cNvPr id="3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1" name="Group 63"/>
            <p:cNvGrpSpPr>
              <a:grpSpLocks/>
            </p:cNvGrpSpPr>
            <p:nvPr/>
          </p:nvGrpSpPr>
          <p:grpSpPr bwMode="auto">
            <a:xfrm rot="-2288454">
              <a:off x="3106" y="1034"/>
              <a:ext cx="348" cy="356"/>
              <a:chOff x="887" y="2040"/>
              <a:chExt cx="433" cy="422"/>
            </a:xfrm>
          </p:grpSpPr>
          <p:pic>
            <p:nvPicPr>
              <p:cNvPr id="33" name="Picture 6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3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35" name="Picture 6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2" name="Picture 86"/>
            <p:cNvPicPr>
              <a:picLocks noChangeAspect="1" noChangeArrowheads="1"/>
            </p:cNvPicPr>
            <p:nvPr/>
          </p:nvPicPr>
          <p:blipFill>
            <a:blip r:embed="rId4"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36" name="Group 92"/>
          <p:cNvGrpSpPr>
            <a:grpSpLocks/>
          </p:cNvGrpSpPr>
          <p:nvPr/>
        </p:nvGrpSpPr>
        <p:grpSpPr bwMode="auto">
          <a:xfrm>
            <a:off x="3479280" y="3330724"/>
            <a:ext cx="393700" cy="393700"/>
            <a:chOff x="3647" y="1006"/>
            <a:chExt cx="416" cy="416"/>
          </a:xfrm>
        </p:grpSpPr>
        <p:sp>
          <p:nvSpPr>
            <p:cNvPr id="3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38" name="Group 68"/>
            <p:cNvGrpSpPr>
              <a:grpSpLocks/>
            </p:cNvGrpSpPr>
            <p:nvPr/>
          </p:nvGrpSpPr>
          <p:grpSpPr bwMode="auto">
            <a:xfrm rot="-2288454">
              <a:off x="3682" y="1034"/>
              <a:ext cx="348" cy="356"/>
              <a:chOff x="887" y="2040"/>
              <a:chExt cx="433" cy="422"/>
            </a:xfrm>
          </p:grpSpPr>
          <p:pic>
            <p:nvPicPr>
              <p:cNvPr id="40" name="Picture 69"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2" name="Picture 71"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39" name="Picture 87"/>
            <p:cNvPicPr>
              <a:picLocks noChangeAspect="1" noChangeArrowheads="1"/>
            </p:cNvPicPr>
            <p:nvPr/>
          </p:nvPicPr>
          <p:blipFill>
            <a:blip r:embed="rId4"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43" name="Group 91"/>
          <p:cNvGrpSpPr>
            <a:grpSpLocks/>
          </p:cNvGrpSpPr>
          <p:nvPr/>
        </p:nvGrpSpPr>
        <p:grpSpPr bwMode="auto">
          <a:xfrm>
            <a:off x="3261792" y="4043512"/>
            <a:ext cx="393700" cy="393700"/>
            <a:chOff x="4213" y="1006"/>
            <a:chExt cx="416" cy="416"/>
          </a:xfrm>
        </p:grpSpPr>
        <p:sp>
          <p:nvSpPr>
            <p:cNvPr id="4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45" name="Group 73"/>
            <p:cNvGrpSpPr>
              <a:grpSpLocks/>
            </p:cNvGrpSpPr>
            <p:nvPr/>
          </p:nvGrpSpPr>
          <p:grpSpPr bwMode="auto">
            <a:xfrm rot="-2288454">
              <a:off x="4248" y="1034"/>
              <a:ext cx="348" cy="356"/>
              <a:chOff x="887" y="2040"/>
              <a:chExt cx="433" cy="422"/>
            </a:xfrm>
          </p:grpSpPr>
          <p:pic>
            <p:nvPicPr>
              <p:cNvPr id="47" name="Picture 74"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4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49" name="Picture 76"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46" name="Picture 88"/>
            <p:cNvPicPr>
              <a:picLocks noChangeAspect="1" noChangeArrowheads="1"/>
            </p:cNvPicPr>
            <p:nvPr/>
          </p:nvPicPr>
          <p:blipFill>
            <a:blip r:embed="rId4"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50" name="Group 90"/>
          <p:cNvGrpSpPr>
            <a:grpSpLocks/>
          </p:cNvGrpSpPr>
          <p:nvPr/>
        </p:nvGrpSpPr>
        <p:grpSpPr bwMode="auto">
          <a:xfrm>
            <a:off x="2717280" y="4707087"/>
            <a:ext cx="393700" cy="393700"/>
            <a:chOff x="4803" y="1006"/>
            <a:chExt cx="416" cy="416"/>
          </a:xfrm>
        </p:grpSpPr>
        <p:sp>
          <p:nvSpPr>
            <p:cNvPr id="5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latin typeface="Adobe 仿宋 Std R" pitchFamily="18" charset="-122"/>
                <a:ea typeface="Adobe 仿宋 Std R" pitchFamily="18" charset="-122"/>
              </a:endParaRPr>
            </a:p>
          </p:txBody>
        </p:sp>
        <p:grpSp>
          <p:nvGrpSpPr>
            <p:cNvPr id="52" name="Group 82"/>
            <p:cNvGrpSpPr>
              <a:grpSpLocks/>
            </p:cNvGrpSpPr>
            <p:nvPr/>
          </p:nvGrpSpPr>
          <p:grpSpPr bwMode="auto">
            <a:xfrm rot="-2288454">
              <a:off x="4838" y="1034"/>
              <a:ext cx="348" cy="356"/>
              <a:chOff x="887" y="2040"/>
              <a:chExt cx="433" cy="422"/>
            </a:xfrm>
          </p:grpSpPr>
          <p:pic>
            <p:nvPicPr>
              <p:cNvPr id="54" name="Picture 83" descr="circuler_1"/>
              <p:cNvPicPr>
                <a:picLocks noChangeAspect="1" noChangeArrowheads="1"/>
              </p:cNvPicPr>
              <p:nvPr/>
            </p:nvPicPr>
            <p:blipFill>
              <a:blip r:embed="rId2" cstate="print"/>
              <a:srcRect/>
              <a:stretch>
                <a:fillRect/>
              </a:stretch>
            </p:blipFill>
            <p:spPr bwMode="gray">
              <a:xfrm>
                <a:off x="887" y="2040"/>
                <a:ext cx="430" cy="420"/>
              </a:xfrm>
              <a:prstGeom prst="rect">
                <a:avLst/>
              </a:prstGeom>
              <a:noFill/>
            </p:spPr>
          </p:pic>
          <p:sp>
            <p:nvSpPr>
              <p:cNvPr id="5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latin typeface="Adobe 仿宋 Std R" pitchFamily="18" charset="-122"/>
                  <a:ea typeface="Adobe 仿宋 Std R" pitchFamily="18" charset="-122"/>
                </a:endParaRPr>
              </a:p>
            </p:txBody>
          </p:sp>
          <p:pic>
            <p:nvPicPr>
              <p:cNvPr id="56" name="Picture 85" descr="Picture2"/>
              <p:cNvPicPr>
                <a:picLocks noChangeAspect="1" noChangeArrowheads="1"/>
              </p:cNvPicPr>
              <p:nvPr/>
            </p:nvPicPr>
            <p:blipFill>
              <a:blip r:embed="rId3" cstate="print"/>
              <a:srcRect/>
              <a:stretch>
                <a:fillRect/>
              </a:stretch>
            </p:blipFill>
            <p:spPr bwMode="gray">
              <a:xfrm>
                <a:off x="930" y="2044"/>
                <a:ext cx="345" cy="149"/>
              </a:xfrm>
              <a:prstGeom prst="rect">
                <a:avLst/>
              </a:prstGeom>
              <a:noFill/>
            </p:spPr>
          </p:pic>
        </p:grpSp>
        <p:pic>
          <p:nvPicPr>
            <p:cNvPr id="53" name="Picture 89"/>
            <p:cNvPicPr>
              <a:picLocks noChangeAspect="1" noChangeArrowheads="1"/>
            </p:cNvPicPr>
            <p:nvPr/>
          </p:nvPicPr>
          <p:blipFill>
            <a:blip r:embed="rId4"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
        <p:nvSpPr>
          <p:cNvPr id="59" name="TextBox 58"/>
          <p:cNvSpPr txBox="1"/>
          <p:nvPr/>
        </p:nvSpPr>
        <p:spPr>
          <a:xfrm>
            <a:off x="2339752" y="0"/>
            <a:ext cx="4464496" cy="769441"/>
          </a:xfrm>
          <a:prstGeom prst="rect">
            <a:avLst/>
          </a:prstGeom>
          <a:noFill/>
        </p:spPr>
        <p:txBody>
          <a:bodyPr wrap="square" rtlCol="0">
            <a:spAutoFit/>
          </a:bodyPr>
          <a:lstStyle/>
          <a:p>
            <a:pPr algn="ctr"/>
            <a:r>
              <a:rPr lang="en-US" altLang="zh-CN" sz="4400" dirty="0" smtClean="0">
                <a:latin typeface="Adobe Gothic Std B" pitchFamily="34" charset="-128"/>
                <a:ea typeface="Adobe Gothic Std B" pitchFamily="34" charset="-128"/>
              </a:rPr>
              <a:t>Contents</a:t>
            </a:r>
            <a:endParaRPr lang="zh-CN" altLang="en-US" sz="4400" dirty="0">
              <a:latin typeface="Adobe Gothic Std B" pitchFamily="34" charset="-128"/>
            </a:endParaRPr>
          </a:p>
        </p:txBody>
      </p:sp>
      <p:pic>
        <p:nvPicPr>
          <p:cNvPr id="57" name="Picture 2" descr="http://www.52design.com/pic/20096/200969165256968.png"/>
          <p:cNvPicPr>
            <a:picLocks noChangeAspect="1" noChangeArrowheads="1"/>
          </p:cNvPicPr>
          <p:nvPr/>
        </p:nvPicPr>
        <p:blipFill>
          <a:blip r:embed="rId5" cstate="print"/>
          <a:srcRect/>
          <a:stretch>
            <a:fillRect/>
          </a:stretch>
        </p:blipFill>
        <p:spPr bwMode="auto">
          <a:xfrm>
            <a:off x="323528" y="2204864"/>
            <a:ext cx="2699792" cy="2699792"/>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8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89" name="Rectangle 5"/>
          <p:cNvSpPr>
            <a:spLocks noChangeArrowheads="1"/>
          </p:cNvSpPr>
          <p:nvPr/>
        </p:nvSpPr>
        <p:spPr bwMode="auto">
          <a:xfrm>
            <a:off x="0" y="1971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90" name="Rectangle 6"/>
          <p:cNvSpPr>
            <a:spLocks noChangeArrowheads="1"/>
          </p:cNvSpPr>
          <p:nvPr/>
        </p:nvSpPr>
        <p:spPr bwMode="auto">
          <a:xfrm>
            <a:off x="0" y="540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矩形 14"/>
          <p:cNvSpPr/>
          <p:nvPr/>
        </p:nvSpPr>
        <p:spPr>
          <a:xfrm>
            <a:off x="323528" y="2852936"/>
            <a:ext cx="3960440" cy="1200329"/>
          </a:xfrm>
          <a:prstGeom prst="rect">
            <a:avLst/>
          </a:prstGeom>
        </p:spPr>
        <p:txBody>
          <a:bodyPr wrap="square">
            <a:spAutoFit/>
          </a:bodyPr>
          <a:lstStyle/>
          <a:p>
            <a:r>
              <a:rPr lang="en-US" altLang="zh-CN" sz="2400" dirty="0" smtClean="0">
                <a:solidFill>
                  <a:srgbClr val="FF0000"/>
                </a:solidFill>
                <a:latin typeface="Adobe 仿宋 Std R" pitchFamily="18" charset="-122"/>
                <a:ea typeface="Adobe 仿宋 Std R" pitchFamily="18" charset="-122"/>
              </a:rPr>
              <a:t>[</a:t>
            </a:r>
            <a:r>
              <a:rPr lang="zh-CN" altLang="en-US" sz="2400" dirty="0" smtClean="0">
                <a:solidFill>
                  <a:srgbClr val="FF0000"/>
                </a:solidFill>
                <a:latin typeface="Adobe 仿宋 Std R" pitchFamily="18" charset="-122"/>
                <a:ea typeface="Adobe 仿宋 Std R" pitchFamily="18" charset="-122"/>
              </a:rPr>
              <a:t>实践二</a:t>
            </a:r>
            <a:r>
              <a:rPr lang="en-US" altLang="zh-CN" sz="2400" dirty="0" smtClean="0">
                <a:solidFill>
                  <a:srgbClr val="FF0000"/>
                </a:solidFill>
                <a:latin typeface="Adobe 仿宋 Std R" pitchFamily="18" charset="-122"/>
                <a:ea typeface="Adobe 仿宋 Std R" pitchFamily="18" charset="-122"/>
              </a:rPr>
              <a:t>]</a:t>
            </a:r>
            <a:r>
              <a:rPr lang="zh-CN" altLang="en-US" sz="2400" dirty="0" smtClean="0">
                <a:latin typeface="Adobe 仿宋 Std R" pitchFamily="18" charset="-122"/>
                <a:ea typeface="Adobe 仿宋 Std R" pitchFamily="18" charset="-122"/>
              </a:rPr>
              <a:t>使用</a:t>
            </a:r>
            <a:r>
              <a:rPr lang="en-US" altLang="zh-CN" sz="2400" dirty="0" err="1" smtClean="0">
                <a:latin typeface="Adobe 仿宋 Std R" pitchFamily="18" charset="-122"/>
                <a:ea typeface="Adobe 仿宋 Std R" pitchFamily="18" charset="-122"/>
              </a:rPr>
              <a:t>Sothink</a:t>
            </a:r>
            <a:r>
              <a:rPr lang="en-US" altLang="zh-CN" sz="2400" dirty="0" smtClean="0">
                <a:latin typeface="Adobe 仿宋 Std R" pitchFamily="18" charset="-122"/>
                <a:ea typeface="Adobe 仿宋 Std R" pitchFamily="18" charset="-122"/>
              </a:rPr>
              <a:t> logo maker</a:t>
            </a:r>
            <a:r>
              <a:rPr lang="zh-CN" altLang="en-US" sz="2400" dirty="0" smtClean="0">
                <a:latin typeface="Adobe 仿宋 Std R" pitchFamily="18" charset="-122"/>
                <a:ea typeface="Adobe 仿宋 Std R" pitchFamily="18" charset="-122"/>
              </a:rPr>
              <a:t>设计一个自己的</a:t>
            </a:r>
            <a:r>
              <a:rPr lang="en-US" altLang="zh-CN" sz="2400" dirty="0" smtClean="0">
                <a:latin typeface="Adobe 仿宋 Std R" pitchFamily="18" charset="-122"/>
                <a:ea typeface="Adobe 仿宋 Std R" pitchFamily="18" charset="-122"/>
              </a:rPr>
              <a:t>logo</a:t>
            </a:r>
            <a:r>
              <a:rPr lang="zh-CN" altLang="en-US" sz="2400" dirty="0" smtClean="0">
                <a:latin typeface="Adobe 仿宋 Std R" pitchFamily="18" charset="-122"/>
                <a:ea typeface="Adobe 仿宋 Std R" pitchFamily="18" charset="-122"/>
              </a:rPr>
              <a:t>，并向同学们介绍是什么含义。</a:t>
            </a:r>
            <a:endParaRPr lang="zh-CN" altLang="en-US" sz="2400" dirty="0">
              <a:latin typeface="Adobe 仿宋 Std R" pitchFamily="18" charset="-122"/>
              <a:ea typeface="Adobe 仿宋 Std R" pitchFamily="18" charset="-122"/>
            </a:endParaRPr>
          </a:p>
        </p:txBody>
      </p:sp>
      <p:pic>
        <p:nvPicPr>
          <p:cNvPr id="45058" name="Picture 2"/>
          <p:cNvPicPr>
            <a:picLocks noChangeAspect="1" noChangeArrowheads="1"/>
          </p:cNvPicPr>
          <p:nvPr/>
        </p:nvPicPr>
        <p:blipFill>
          <a:blip r:embed="rId2" cstate="print"/>
          <a:srcRect/>
          <a:stretch>
            <a:fillRect/>
          </a:stretch>
        </p:blipFill>
        <p:spPr bwMode="auto">
          <a:xfrm>
            <a:off x="4499992" y="1412776"/>
            <a:ext cx="4067175" cy="41148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8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89" name="Rectangle 5"/>
          <p:cNvSpPr>
            <a:spLocks noChangeArrowheads="1"/>
          </p:cNvSpPr>
          <p:nvPr/>
        </p:nvSpPr>
        <p:spPr bwMode="auto">
          <a:xfrm>
            <a:off x="0" y="1971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990" name="Rectangle 6"/>
          <p:cNvSpPr>
            <a:spLocks noChangeArrowheads="1"/>
          </p:cNvSpPr>
          <p:nvPr/>
        </p:nvSpPr>
        <p:spPr bwMode="auto">
          <a:xfrm>
            <a:off x="0" y="540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46084" name="Picture 4" descr="http://www.logo-maker.net/images/img/color-type.jpg"/>
          <p:cNvPicPr>
            <a:picLocks noChangeAspect="1" noChangeArrowheads="1"/>
          </p:cNvPicPr>
          <p:nvPr/>
        </p:nvPicPr>
        <p:blipFill>
          <a:blip r:embed="rId2" cstate="print"/>
          <a:srcRect/>
          <a:stretch>
            <a:fillRect/>
          </a:stretch>
        </p:blipFill>
        <p:spPr bwMode="auto">
          <a:xfrm>
            <a:off x="1239058" y="908720"/>
            <a:ext cx="6933342" cy="5392599"/>
          </a:xfrm>
          <a:prstGeom prst="rect">
            <a:avLst/>
          </a:prstGeom>
          <a:noFill/>
        </p:spPr>
      </p:pic>
      <p:sp>
        <p:nvSpPr>
          <p:cNvPr id="13" name="矩形 12"/>
          <p:cNvSpPr/>
          <p:nvPr/>
        </p:nvSpPr>
        <p:spPr>
          <a:xfrm>
            <a:off x="251520" y="5949280"/>
            <a:ext cx="3445559" cy="400110"/>
          </a:xfrm>
          <a:prstGeom prst="rect">
            <a:avLst/>
          </a:prstGeom>
        </p:spPr>
        <p:txBody>
          <a:bodyPr wrap="none">
            <a:spAutoFit/>
          </a:bodyPr>
          <a:lstStyle/>
          <a:p>
            <a:r>
              <a:rPr lang="en-US" altLang="zh-CN" dirty="0" smtClean="0">
                <a:solidFill>
                  <a:srgbClr val="FF0000"/>
                </a:solidFill>
              </a:rPr>
              <a:t>http://www.logo-maker.net/</a:t>
            </a:r>
            <a:endParaRPr lang="zh-CN" altLang="en-US" dirty="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6629" name="组合 7"/>
          <p:cNvGrpSpPr>
            <a:grpSpLocks/>
          </p:cNvGrpSpPr>
          <p:nvPr/>
        </p:nvGrpSpPr>
        <p:grpSpPr bwMode="auto">
          <a:xfrm>
            <a:off x="-1588" y="6450013"/>
            <a:ext cx="9145588" cy="431800"/>
            <a:chOff x="-2241" y="6450568"/>
            <a:chExt cx="9146241" cy="430887"/>
          </a:xfrm>
        </p:grpSpPr>
        <p:sp>
          <p:nvSpPr>
            <p:cNvPr id="9" name="矩形​​ 8"/>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26635" name="TextBox 9"/>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26636" name="矩形​​ 10"/>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26631" name="TextBox 1"/>
          <p:cNvSpPr txBox="1">
            <a:spLocks noChangeArrowheads="1"/>
          </p:cNvSpPr>
          <p:nvPr/>
        </p:nvSpPr>
        <p:spPr bwMode="auto">
          <a:xfrm>
            <a:off x="1866900" y="1340768"/>
            <a:ext cx="5410200" cy="4031873"/>
          </a:xfrm>
          <a:prstGeom prst="rect">
            <a:avLst/>
          </a:prstGeom>
          <a:noFill/>
          <a:ln w="9525">
            <a:noFill/>
            <a:miter lim="800000"/>
            <a:headEnd/>
            <a:tailEnd/>
          </a:ln>
        </p:spPr>
        <p:txBody>
          <a:bodyPr>
            <a:spAutoFit/>
          </a:bodyPr>
          <a:lstStyle/>
          <a:p>
            <a:pPr algn="ctr"/>
            <a:r>
              <a:rPr lang="zh-CN" altLang="en-US" sz="5400" dirty="0">
                <a:solidFill>
                  <a:srgbClr val="000000"/>
                </a:solidFill>
                <a:ea typeface="宋体" charset="-122"/>
              </a:rPr>
              <a:t> </a:t>
            </a:r>
            <a:endParaRPr lang="en-US" altLang="zh-CN" sz="5400" dirty="0">
              <a:solidFill>
                <a:srgbClr val="000000"/>
              </a:solidFill>
            </a:endParaRPr>
          </a:p>
          <a:p>
            <a:pPr algn="ctr"/>
            <a:r>
              <a:rPr lang="en-US" altLang="zh-CN" sz="5400" dirty="0" smtClean="0">
                <a:solidFill>
                  <a:srgbClr val="000000"/>
                </a:solidFill>
              </a:rPr>
              <a:t>Q/A</a:t>
            </a:r>
          </a:p>
          <a:p>
            <a:pPr algn="ctr"/>
            <a:r>
              <a:rPr lang="en-US" altLang="zh-CN" sz="5400" dirty="0" smtClean="0">
                <a:solidFill>
                  <a:srgbClr val="000000"/>
                </a:solidFill>
              </a:rPr>
              <a:t>Thank </a:t>
            </a:r>
            <a:r>
              <a:rPr lang="en-US" altLang="zh-CN" sz="5400" dirty="0">
                <a:solidFill>
                  <a:srgbClr val="000000"/>
                </a:solidFill>
              </a:rPr>
              <a:t>You!</a:t>
            </a:r>
          </a:p>
          <a:p>
            <a:pPr algn="ctr"/>
            <a:r>
              <a:rPr lang="en-US" altLang="zh-CN" sz="5400" dirty="0" err="1">
                <a:solidFill>
                  <a:srgbClr val="000000"/>
                </a:solidFill>
              </a:rPr>
              <a:t>Vielen</a:t>
            </a:r>
            <a:r>
              <a:rPr lang="en-US" altLang="zh-CN" sz="5400" dirty="0">
                <a:solidFill>
                  <a:srgbClr val="000000"/>
                </a:solidFill>
              </a:rPr>
              <a:t> </a:t>
            </a:r>
            <a:r>
              <a:rPr lang="en-US" altLang="zh-CN" sz="5400" dirty="0" err="1">
                <a:solidFill>
                  <a:srgbClr val="000000"/>
                </a:solidFill>
              </a:rPr>
              <a:t>Danke</a:t>
            </a:r>
            <a:r>
              <a:rPr lang="en-US" altLang="zh-CN" sz="5400" dirty="0">
                <a:solidFill>
                  <a:srgbClr val="000000"/>
                </a:solidFill>
              </a:rPr>
              <a:t>!</a:t>
            </a:r>
          </a:p>
          <a:p>
            <a:endParaRPr lang="en-US" altLang="zh-CN" dirty="0">
              <a:solidFill>
                <a:srgbClr val="000000"/>
              </a:solidFill>
            </a:endParaRPr>
          </a:p>
          <a:p>
            <a:pPr algn="ctr"/>
            <a:r>
              <a:rPr lang="en-US" altLang="zh-CN" dirty="0">
                <a:solidFill>
                  <a:srgbClr val="000000"/>
                </a:solidFill>
              </a:rPr>
              <a:t>Email: </a:t>
            </a:r>
            <a:r>
              <a:rPr lang="en-US" altLang="zh-CN" dirty="0" smtClean="0">
                <a:solidFill>
                  <a:srgbClr val="000000"/>
                </a:solidFill>
              </a:rPr>
              <a:t>fangxiaofen1985@hotmail.com</a:t>
            </a:r>
            <a:endParaRPr lang="zh-CN" altLang="en-US" dirty="0">
              <a:solidFill>
                <a:srgbClr val="000000"/>
              </a:solidFill>
              <a:ea typeface="宋体" charset="-122"/>
            </a:endParaRPr>
          </a:p>
        </p:txBody>
      </p:sp>
      <p:sp>
        <p:nvSpPr>
          <p:cNvPr id="10" name="TextBox 9"/>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总结提升</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41" y="1"/>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2339752" y="46365"/>
            <a:ext cx="4464496" cy="646331"/>
          </a:xfrm>
          <a:prstGeom prst="rect">
            <a:avLst/>
          </a:prstGeom>
          <a:noFill/>
        </p:spPr>
        <p:txBody>
          <a:bodyPr wrap="square" rtlCol="0">
            <a:spAutoFit/>
          </a:bodyPr>
          <a:lstStyle/>
          <a:p>
            <a:pPr algn="ctr"/>
            <a:r>
              <a:rPr lang="zh-CN" altLang="en-US" sz="3600" dirty="0" smtClean="0">
                <a:effectLst>
                  <a:outerShdw blurRad="38100" dist="38100" dir="2700000" algn="tl">
                    <a:srgbClr val="000000">
                      <a:alpha val="43137"/>
                    </a:srgbClr>
                  </a:outerShdw>
                </a:effectLst>
                <a:latin typeface="华文宋体" pitchFamily="2" charset="-122"/>
                <a:ea typeface="华文宋体" pitchFamily="2" charset="-122"/>
              </a:rPr>
              <a:t>引言</a:t>
            </a:r>
            <a:endParaRPr lang="zh-CN" altLang="en-US" sz="3600" dirty="0">
              <a:effectLst>
                <a:outerShdw blurRad="38100" dist="38100" dir="2700000" algn="tl">
                  <a:srgbClr val="000000">
                    <a:alpha val="43137"/>
                  </a:srgbClr>
                </a:outerShdw>
              </a:effectLst>
              <a:latin typeface="华文宋体" pitchFamily="2" charset="-122"/>
              <a:ea typeface="华文宋体" pitchFamily="2" charset="-122"/>
            </a:endParaRPr>
          </a:p>
        </p:txBody>
      </p:sp>
      <p:sp>
        <p:nvSpPr>
          <p:cNvPr id="57" name="矩形 56"/>
          <p:cNvSpPr/>
          <p:nvPr/>
        </p:nvSpPr>
        <p:spPr>
          <a:xfrm>
            <a:off x="323528" y="980728"/>
            <a:ext cx="5184576" cy="5262979"/>
          </a:xfrm>
          <a:prstGeom prst="rect">
            <a:avLst/>
          </a:prstGeom>
        </p:spPr>
        <p:txBody>
          <a:bodyPr wrap="square">
            <a:spAutoFit/>
          </a:bodyPr>
          <a:lstStyle/>
          <a:p>
            <a:r>
              <a:rPr lang="zh-CN" altLang="zh-CN" sz="2400" dirty="0" smtClean="0">
                <a:solidFill>
                  <a:srgbClr val="FF0000"/>
                </a:solidFill>
                <a:latin typeface="华文仿宋" pitchFamily="2" charset="-122"/>
                <a:ea typeface="华文仿宋" pitchFamily="2" charset="-122"/>
              </a:rPr>
              <a:t>车标</a:t>
            </a:r>
            <a:r>
              <a:rPr lang="zh-CN" altLang="zh-CN" sz="2400" dirty="0" smtClean="0">
                <a:latin typeface="华文仿宋" pitchFamily="2" charset="-122"/>
                <a:ea typeface="华文仿宋" pitchFamily="2" charset="-122"/>
              </a:rPr>
              <a:t>代表企业品牌，当我们看到车标时，我们就能想起这家企业，想起这家企业带来的产品或者是服务，甚至会想起一个民族的特点。例如：当我们看到</a:t>
            </a:r>
            <a:r>
              <a:rPr lang="en-US" altLang="zh-CN" sz="2400" dirty="0" smtClean="0">
                <a:latin typeface="华文仿宋" pitchFamily="2" charset="-122"/>
                <a:ea typeface="华文仿宋" pitchFamily="2" charset="-122"/>
              </a:rPr>
              <a:t>KFC</a:t>
            </a:r>
            <a:r>
              <a:rPr lang="zh-CN" altLang="zh-CN" sz="2400" dirty="0" smtClean="0">
                <a:latin typeface="华文仿宋" pitchFamily="2" charset="-122"/>
                <a:ea typeface="华文仿宋" pitchFamily="2" charset="-122"/>
              </a:rPr>
              <a:t>时，我们会想起肯德基，我们会想到它带来的快餐服务与人性化、轻松的美国式管理模式。车标更富有艺术内涵，根据现代美学观点、工业造型设计和视觉传达设计的原理，通常是由专业的设计师设计，完全符合企业形象的一种标识</a:t>
            </a:r>
            <a:r>
              <a:rPr lang="en-US" altLang="zh-CN" sz="2400" dirty="0" smtClean="0">
                <a:latin typeface="华文仿宋" pitchFamily="2" charset="-122"/>
                <a:ea typeface="华文仿宋" pitchFamily="2" charset="-122"/>
              </a:rPr>
              <a:t>(Logo)</a:t>
            </a:r>
            <a:r>
              <a:rPr lang="zh-CN" altLang="zh-CN" sz="2400" dirty="0" smtClean="0">
                <a:latin typeface="华文仿宋" pitchFamily="2" charset="-122"/>
                <a:ea typeface="华文仿宋" pitchFamily="2" charset="-122"/>
              </a:rPr>
              <a:t>。</a:t>
            </a:r>
          </a:p>
          <a:p>
            <a:r>
              <a:rPr lang="en-US" altLang="zh-CN" sz="2400" dirty="0" smtClean="0">
                <a:latin typeface="Adobe 仿宋 Std R" pitchFamily="18" charset="-122"/>
                <a:ea typeface="Adobe 仿宋 Std R" pitchFamily="18" charset="-122"/>
              </a:rPr>
              <a:t>……</a:t>
            </a:r>
          </a:p>
          <a:p>
            <a:r>
              <a:rPr lang="zh-CN" altLang="en-US" sz="2400" dirty="0" smtClean="0">
                <a:solidFill>
                  <a:srgbClr val="0070C0"/>
                </a:solidFill>
                <a:latin typeface="Adobe 仿宋 Std R" pitchFamily="18" charset="-122"/>
                <a:ea typeface="Adobe 仿宋 Std R" pitchFamily="18" charset="-122"/>
              </a:rPr>
              <a:t>你心中有哪些品牌？</a:t>
            </a:r>
            <a:endParaRPr lang="en-US" altLang="zh-CN" sz="2400" dirty="0" smtClean="0">
              <a:solidFill>
                <a:srgbClr val="0070C0"/>
              </a:solidFill>
              <a:latin typeface="Adobe 仿宋 Std R" pitchFamily="18" charset="-122"/>
              <a:ea typeface="Adobe 仿宋 Std R" pitchFamily="18" charset="-122"/>
            </a:endParaRPr>
          </a:p>
          <a:p>
            <a:r>
              <a:rPr lang="zh-CN" altLang="en-US" sz="2400" dirty="0" smtClean="0">
                <a:solidFill>
                  <a:srgbClr val="0070C0"/>
                </a:solidFill>
                <a:latin typeface="Adobe 仿宋 Std R" pitchFamily="18" charset="-122"/>
                <a:ea typeface="Adobe 仿宋 Std R" pitchFamily="18" charset="-122"/>
              </a:rPr>
              <a:t>什么是品牌文化？</a:t>
            </a:r>
            <a:endParaRPr lang="en-US" altLang="zh-CN" sz="2400" dirty="0" smtClean="0">
              <a:solidFill>
                <a:srgbClr val="0070C0"/>
              </a:solidFill>
              <a:latin typeface="Adobe 仿宋 Std R" pitchFamily="18" charset="-122"/>
              <a:ea typeface="Adobe 仿宋 Std R" pitchFamily="18" charset="-122"/>
            </a:endParaRPr>
          </a:p>
        </p:txBody>
      </p:sp>
      <p:pic>
        <p:nvPicPr>
          <p:cNvPr id="17410" name="Picture 2" descr="http://png.52design.com/carlogo/pic/carlogo_52design_11.png"/>
          <p:cNvPicPr>
            <a:picLocks noChangeAspect="1" noChangeArrowheads="1"/>
          </p:cNvPicPr>
          <p:nvPr/>
        </p:nvPicPr>
        <p:blipFill>
          <a:blip r:embed="rId2" cstate="print"/>
          <a:srcRect/>
          <a:stretch>
            <a:fillRect/>
          </a:stretch>
        </p:blipFill>
        <p:spPr bwMode="auto">
          <a:xfrm>
            <a:off x="6012160" y="908720"/>
            <a:ext cx="1944216" cy="1944216"/>
          </a:xfrm>
          <a:prstGeom prst="rect">
            <a:avLst/>
          </a:prstGeom>
          <a:noFill/>
        </p:spPr>
      </p:pic>
      <p:pic>
        <p:nvPicPr>
          <p:cNvPr id="17412" name="Picture 4" descr="http://png.52design.com/carlogo/pic/carlogo_52design_13.png"/>
          <p:cNvPicPr>
            <a:picLocks noChangeAspect="1" noChangeArrowheads="1"/>
          </p:cNvPicPr>
          <p:nvPr/>
        </p:nvPicPr>
        <p:blipFill>
          <a:blip r:embed="rId3" cstate="print"/>
          <a:srcRect/>
          <a:stretch>
            <a:fillRect/>
          </a:stretch>
        </p:blipFill>
        <p:spPr bwMode="auto">
          <a:xfrm>
            <a:off x="6516216" y="3573016"/>
            <a:ext cx="1219200" cy="12192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sp>
        <p:nvSpPr>
          <p:cNvPr id="12" name="矩形 11"/>
          <p:cNvSpPr/>
          <p:nvPr/>
        </p:nvSpPr>
        <p:spPr>
          <a:xfrm>
            <a:off x="467544" y="5673442"/>
            <a:ext cx="8352928" cy="707886"/>
          </a:xfrm>
          <a:prstGeom prst="rect">
            <a:avLst/>
          </a:prstGeom>
        </p:spPr>
        <p:txBody>
          <a:bodyPr wrap="square">
            <a:spAutoFit/>
          </a:bodyPr>
          <a:lstStyle/>
          <a:p>
            <a:r>
              <a:rPr lang="zh-CN" altLang="zh-CN" dirty="0" smtClean="0">
                <a:latin typeface="Adobe 仿宋 Std R" pitchFamily="18" charset="-122"/>
                <a:ea typeface="Adobe 仿宋 Std R" pitchFamily="18" charset="-122"/>
              </a:rPr>
              <a:t>纵观世界车坛五花八门的汽车标志，它们大体可以分为四类，</a:t>
            </a:r>
            <a:r>
              <a:rPr lang="zh-CN" altLang="zh-CN" dirty="0" smtClean="0">
                <a:solidFill>
                  <a:srgbClr val="FF0000"/>
                </a:solidFill>
                <a:latin typeface="Adobe 仿宋 Std R" pitchFamily="18" charset="-122"/>
                <a:ea typeface="Adobe 仿宋 Std R" pitchFamily="18" charset="-122"/>
              </a:rPr>
              <a:t>图形，文字、动物图腾</a:t>
            </a:r>
            <a:r>
              <a:rPr lang="zh-CN" altLang="zh-CN" dirty="0" smtClean="0">
                <a:latin typeface="Adobe 仿宋 Std R" pitchFamily="18" charset="-122"/>
                <a:ea typeface="Adobe 仿宋 Std R" pitchFamily="18" charset="-122"/>
              </a:rPr>
              <a:t>以及</a:t>
            </a:r>
            <a:r>
              <a:rPr lang="zh-CN" altLang="zh-CN" dirty="0" smtClean="0">
                <a:solidFill>
                  <a:srgbClr val="FF0000"/>
                </a:solidFill>
                <a:latin typeface="Adobe 仿宋 Std R" pitchFamily="18" charset="-122"/>
                <a:ea typeface="Adobe 仿宋 Std R" pitchFamily="18" charset="-122"/>
              </a:rPr>
              <a:t>立体标志</a:t>
            </a:r>
            <a:r>
              <a:rPr lang="en-US" altLang="zh-CN" dirty="0" smtClean="0">
                <a:latin typeface="Adobe 仿宋 Std R" pitchFamily="18" charset="-122"/>
                <a:ea typeface="Adobe 仿宋 Std R" pitchFamily="18" charset="-122"/>
              </a:rPr>
              <a:t>4</a:t>
            </a:r>
            <a:r>
              <a:rPr lang="zh-CN" altLang="zh-CN" dirty="0" smtClean="0">
                <a:latin typeface="Adobe 仿宋 Std R" pitchFamily="18" charset="-122"/>
                <a:ea typeface="Adobe 仿宋 Std R" pitchFamily="18" charset="-122"/>
              </a:rPr>
              <a:t>类。</a:t>
            </a:r>
            <a:endParaRPr lang="zh-CN" altLang="en-US" dirty="0">
              <a:latin typeface="Adobe 仿宋 Std R" pitchFamily="18" charset="-122"/>
              <a:ea typeface="Adobe 仿宋 Std R" pitchFamily="18" charset="-122"/>
            </a:endParaRPr>
          </a:p>
        </p:txBody>
      </p:sp>
      <p:pic>
        <p:nvPicPr>
          <p:cNvPr id="16385" name="Picture 1" descr="车标文化解析 &lt;a href=/TAG_WORDS/88/8806.html target=_blank&gt;汽车标志&lt;/a&gt;的秘密 &lt;a href=/TAG_WORDS/41/4164.html target=_blank&gt;品牌&lt;/a&gt;资讯"/>
          <p:cNvPicPr>
            <a:picLocks noChangeAspect="1" noChangeArrowheads="1"/>
          </p:cNvPicPr>
          <p:nvPr/>
        </p:nvPicPr>
        <p:blipFill>
          <a:blip r:embed="rId2" cstate="print"/>
          <a:srcRect/>
          <a:stretch>
            <a:fillRect/>
          </a:stretch>
        </p:blipFill>
        <p:spPr bwMode="auto">
          <a:xfrm>
            <a:off x="2051720" y="908720"/>
            <a:ext cx="5143500" cy="46672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sp>
        <p:nvSpPr>
          <p:cNvPr id="12" name="矩形 11"/>
          <p:cNvSpPr/>
          <p:nvPr/>
        </p:nvSpPr>
        <p:spPr>
          <a:xfrm>
            <a:off x="467544" y="5673442"/>
            <a:ext cx="8352928" cy="707886"/>
          </a:xfrm>
          <a:prstGeom prst="rect">
            <a:avLst/>
          </a:prstGeom>
        </p:spPr>
        <p:txBody>
          <a:bodyPr wrap="square">
            <a:spAutoFit/>
          </a:bodyPr>
          <a:lstStyle/>
          <a:p>
            <a:r>
              <a:rPr lang="zh-CN" altLang="zh-CN" dirty="0" smtClean="0">
                <a:latin typeface="Adobe 仿宋 Std R" pitchFamily="18" charset="-122"/>
                <a:ea typeface="Adobe 仿宋 Std R" pitchFamily="18" charset="-122"/>
              </a:rPr>
              <a:t>纵观世界车坛五花八门的汽车标志，它们大体可以分为四类，</a:t>
            </a:r>
            <a:r>
              <a:rPr lang="zh-CN" altLang="zh-CN" dirty="0" smtClean="0">
                <a:solidFill>
                  <a:srgbClr val="FF0000"/>
                </a:solidFill>
                <a:latin typeface="Adobe 仿宋 Std R" pitchFamily="18" charset="-122"/>
                <a:ea typeface="Adobe 仿宋 Std R" pitchFamily="18" charset="-122"/>
              </a:rPr>
              <a:t>图形，文字、动物图腾</a:t>
            </a:r>
            <a:r>
              <a:rPr lang="zh-CN" altLang="zh-CN" dirty="0" smtClean="0">
                <a:latin typeface="Adobe 仿宋 Std R" pitchFamily="18" charset="-122"/>
                <a:ea typeface="Adobe 仿宋 Std R" pitchFamily="18" charset="-122"/>
              </a:rPr>
              <a:t>以及</a:t>
            </a:r>
            <a:r>
              <a:rPr lang="zh-CN" altLang="zh-CN" dirty="0" smtClean="0">
                <a:solidFill>
                  <a:srgbClr val="FF0000"/>
                </a:solidFill>
                <a:latin typeface="Adobe 仿宋 Std R" pitchFamily="18" charset="-122"/>
                <a:ea typeface="Adobe 仿宋 Std R" pitchFamily="18" charset="-122"/>
              </a:rPr>
              <a:t>立体标志</a:t>
            </a:r>
            <a:r>
              <a:rPr lang="en-US" altLang="zh-CN" dirty="0" smtClean="0">
                <a:latin typeface="Adobe 仿宋 Std R" pitchFamily="18" charset="-122"/>
                <a:ea typeface="Adobe 仿宋 Std R" pitchFamily="18" charset="-122"/>
              </a:rPr>
              <a:t>4</a:t>
            </a:r>
            <a:r>
              <a:rPr lang="zh-CN" altLang="zh-CN" dirty="0" smtClean="0">
                <a:latin typeface="Adobe 仿宋 Std R" pitchFamily="18" charset="-122"/>
                <a:ea typeface="Adobe 仿宋 Std R" pitchFamily="18" charset="-122"/>
              </a:rPr>
              <a:t>类。</a:t>
            </a:r>
            <a:endParaRPr lang="zh-CN" altLang="en-US" dirty="0">
              <a:latin typeface="Adobe 仿宋 Std R" pitchFamily="18" charset="-122"/>
              <a:ea typeface="Adobe 仿宋 Std R" pitchFamily="18" charset="-122"/>
            </a:endParaRPr>
          </a:p>
        </p:txBody>
      </p:sp>
      <p:pic>
        <p:nvPicPr>
          <p:cNvPr id="34818" name="Picture 2" descr="http://img2.jike.com/get?name=T1X8OlB5L41RCvBVdK"/>
          <p:cNvPicPr>
            <a:picLocks noChangeAspect="1" noChangeArrowheads="1"/>
          </p:cNvPicPr>
          <p:nvPr/>
        </p:nvPicPr>
        <p:blipFill>
          <a:blip r:embed="rId2" cstate="print"/>
          <a:srcRect/>
          <a:stretch>
            <a:fillRect/>
          </a:stretch>
        </p:blipFill>
        <p:spPr bwMode="auto">
          <a:xfrm>
            <a:off x="971600" y="1124744"/>
            <a:ext cx="3096344" cy="4110191"/>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3779912" y="1628800"/>
            <a:ext cx="5112379" cy="3125341"/>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sp>
        <p:nvSpPr>
          <p:cNvPr id="35841" name="Rectangle 1"/>
          <p:cNvSpPr>
            <a:spLocks noChangeArrowheads="1"/>
          </p:cNvSpPr>
          <p:nvPr/>
        </p:nvSpPr>
        <p:spPr bwMode="auto">
          <a:xfrm>
            <a:off x="251520" y="1687883"/>
            <a:ext cx="50405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zh-CN"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车标</a:t>
            </a:r>
            <a:r>
              <a:rPr kumimoji="0" lang="zh-CN"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是一部车的身份证，每一辆汽车都有着自己独一无二的身份证，而每一个车标都包含着其背后的真正意义。其中车标是汽车改装用品最常见的一种，也是最受车主欢迎的一样汽车配件。</a:t>
            </a:r>
            <a:endPar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车标代表企业品牌</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，当我们看到车标时，我们就能想起这家企业，想起这家企业带来的产品或者是服务，甚至</a:t>
            </a:r>
            <a:r>
              <a:rPr kumimoji="0" lang="zh-CN" altLang="en-US" sz="2400" i="0" u="none" strike="noStrike" cap="none" normalizeH="0" baseline="0" dirty="0" smtClean="0">
                <a:ln>
                  <a:noFill/>
                </a:ln>
                <a:solidFill>
                  <a:srgbClr val="FF0000"/>
                </a:solidFill>
                <a:effectLst/>
                <a:latin typeface="Adobe 仿宋 Std R" pitchFamily="18" charset="-122"/>
                <a:ea typeface="Adobe 仿宋 Std R" pitchFamily="18" charset="-122"/>
                <a:cs typeface="Times New Roman" pitchFamily="18" charset="0"/>
              </a:rPr>
              <a:t>会想起一个民族的特点</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Times New Roman" pitchFamily="18" charset="0"/>
              </a:rPr>
              <a:t>。</a:t>
            </a:r>
            <a:r>
              <a:rPr kumimoji="0" lang="zh-CN" altLang="en-US" sz="2400" i="0" u="none" strike="noStrike" cap="none" normalizeH="0" baseline="0" dirty="0" smtClean="0">
                <a:ln>
                  <a:noFill/>
                </a:ln>
                <a:solidFill>
                  <a:schemeClr val="tx1"/>
                </a:solidFill>
                <a:effectLst/>
                <a:latin typeface="Adobe 仿宋 Std R" pitchFamily="18" charset="-122"/>
                <a:ea typeface="Adobe 仿宋 Std R" pitchFamily="18" charset="-122"/>
                <a:cs typeface="宋体" pitchFamily="2" charset="-122"/>
              </a:rPr>
              <a:t> </a:t>
            </a:r>
          </a:p>
        </p:txBody>
      </p:sp>
      <p:pic>
        <p:nvPicPr>
          <p:cNvPr id="35846" name="Picture 6" descr="http://www.19319.cn/UploadFiles/2012-03/admin/2012032500493138058.jpg"/>
          <p:cNvPicPr>
            <a:picLocks noChangeAspect="1" noChangeArrowheads="1"/>
          </p:cNvPicPr>
          <p:nvPr/>
        </p:nvPicPr>
        <p:blipFill>
          <a:blip r:embed="rId2" cstate="print"/>
          <a:srcRect/>
          <a:stretch>
            <a:fillRect/>
          </a:stretch>
        </p:blipFill>
        <p:spPr bwMode="auto">
          <a:xfrm>
            <a:off x="5148064" y="1844824"/>
            <a:ext cx="3873382" cy="3312368"/>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pic>
        <p:nvPicPr>
          <p:cNvPr id="17410" name="Picture 2" descr="http://pic.52che.com/Files/blogupfile/13/07/26/329716272.jpg"/>
          <p:cNvPicPr>
            <a:picLocks noChangeAspect="1" noChangeArrowheads="1"/>
          </p:cNvPicPr>
          <p:nvPr/>
        </p:nvPicPr>
        <p:blipFill>
          <a:blip r:embed="rId2" cstate="print"/>
          <a:srcRect/>
          <a:stretch>
            <a:fillRect/>
          </a:stretch>
        </p:blipFill>
        <p:spPr bwMode="auto">
          <a:xfrm>
            <a:off x="2915816" y="1124744"/>
            <a:ext cx="5905500" cy="4714875"/>
          </a:xfrm>
          <a:prstGeom prst="rect">
            <a:avLst/>
          </a:prstGeom>
          <a:noFill/>
        </p:spPr>
      </p:pic>
      <p:sp>
        <p:nvSpPr>
          <p:cNvPr id="11" name="矩形 10"/>
          <p:cNvSpPr/>
          <p:nvPr/>
        </p:nvSpPr>
        <p:spPr>
          <a:xfrm>
            <a:off x="323528" y="1484784"/>
            <a:ext cx="2592288" cy="4154984"/>
          </a:xfrm>
          <a:prstGeom prst="rect">
            <a:avLst/>
          </a:prstGeom>
        </p:spPr>
        <p:txBody>
          <a:bodyPr wrap="square">
            <a:spAutoFit/>
          </a:bodyPr>
          <a:lstStyle/>
          <a:p>
            <a:r>
              <a:rPr lang="zh-CN" altLang="en-US" sz="2400" dirty="0" smtClean="0">
                <a:latin typeface="Adobe 仿宋 Std R" pitchFamily="18" charset="-122"/>
                <a:ea typeface="Adobe 仿宋 Std R" pitchFamily="18" charset="-122"/>
              </a:rPr>
              <a:t>选择一个你</a:t>
            </a:r>
            <a:r>
              <a:rPr lang="zh-CN" altLang="en-US" sz="2400" dirty="0" smtClean="0">
                <a:solidFill>
                  <a:srgbClr val="FF0000"/>
                </a:solidFill>
                <a:latin typeface="Adobe 仿宋 Std R" pitchFamily="18" charset="-122"/>
                <a:ea typeface="Adobe 仿宋 Std R" pitchFamily="18" charset="-122"/>
              </a:rPr>
              <a:t>最喜欢的图标</a:t>
            </a:r>
            <a:r>
              <a:rPr lang="en-US" altLang="zh-CN" sz="2400" dirty="0" smtClean="0">
                <a:latin typeface="Adobe 仿宋 Std R" pitchFamily="18" charset="-122"/>
                <a:ea typeface="Adobe 仿宋 Std R" pitchFamily="18" charset="-122"/>
              </a:rPr>
              <a:t>(</a:t>
            </a:r>
            <a:r>
              <a:rPr lang="zh-CN" altLang="en-US" sz="2400" dirty="0" smtClean="0">
                <a:latin typeface="Adobe 仿宋 Std R" pitchFamily="18" charset="-122"/>
                <a:ea typeface="Adobe 仿宋 Std R" pitchFamily="18" charset="-122"/>
              </a:rPr>
              <a:t>可以不是汽车图标</a:t>
            </a:r>
            <a:r>
              <a:rPr lang="en-US" altLang="zh-CN" sz="2400" dirty="0" smtClean="0">
                <a:latin typeface="Adobe 仿宋 Std R" pitchFamily="18" charset="-122"/>
                <a:ea typeface="Adobe 仿宋 Std R" pitchFamily="18" charset="-122"/>
              </a:rPr>
              <a:t>)</a:t>
            </a:r>
            <a:r>
              <a:rPr lang="zh-CN" altLang="en-US" sz="2400" dirty="0" smtClean="0">
                <a:latin typeface="Adobe 仿宋 Std R" pitchFamily="18" charset="-122"/>
                <a:ea typeface="Adobe 仿宋 Std R" pitchFamily="18" charset="-122"/>
              </a:rPr>
              <a:t>，并说明为什么喜欢它？</a:t>
            </a:r>
            <a:endParaRPr lang="en-US" altLang="zh-CN" sz="2400" dirty="0" smtClean="0">
              <a:latin typeface="Adobe 仿宋 Std R" pitchFamily="18" charset="-122"/>
              <a:ea typeface="Adobe 仿宋 Std R" pitchFamily="18" charset="-122"/>
            </a:endParaRPr>
          </a:p>
          <a:p>
            <a:endParaRPr lang="en-US" altLang="zh-CN" sz="2400" dirty="0" smtClean="0">
              <a:latin typeface="Adobe 仿宋 Std R" pitchFamily="18" charset="-122"/>
              <a:ea typeface="Adobe 仿宋 Std R" pitchFamily="18" charset="-122"/>
            </a:endParaRPr>
          </a:p>
          <a:p>
            <a:endParaRPr lang="en-US" altLang="zh-CN" sz="2400" dirty="0" smtClean="0">
              <a:latin typeface="Adobe 仿宋 Std R" pitchFamily="18" charset="-122"/>
              <a:ea typeface="Adobe 仿宋 Std R" pitchFamily="18" charset="-122"/>
            </a:endParaRPr>
          </a:p>
          <a:p>
            <a:endParaRPr lang="en-US" altLang="zh-CN" sz="2400" dirty="0" smtClean="0">
              <a:latin typeface="Adobe 仿宋 Std R" pitchFamily="18" charset="-122"/>
              <a:ea typeface="Adobe 仿宋 Std R" pitchFamily="18" charset="-122"/>
            </a:endParaRPr>
          </a:p>
          <a:p>
            <a:endParaRPr lang="en-US" altLang="zh-CN" sz="2400" dirty="0" smtClean="0">
              <a:latin typeface="Adobe 仿宋 Std R" pitchFamily="18" charset="-122"/>
              <a:ea typeface="Adobe 仿宋 Std R" pitchFamily="18" charset="-122"/>
            </a:endParaRPr>
          </a:p>
          <a:p>
            <a:r>
              <a:rPr lang="zh-CN" altLang="en-US" sz="2400" dirty="0" smtClean="0">
                <a:solidFill>
                  <a:srgbClr val="FF0000"/>
                </a:solidFill>
                <a:latin typeface="Adobe 仿宋 Std R" pitchFamily="18" charset="-122"/>
                <a:ea typeface="Adobe 仿宋 Std R" pitchFamily="18" charset="-122"/>
              </a:rPr>
              <a:t>思考</a:t>
            </a:r>
            <a:r>
              <a:rPr lang="zh-CN" altLang="en-US" sz="2400" dirty="0" smtClean="0">
                <a:latin typeface="Adobe 仿宋 Std R" pitchFamily="18" charset="-122"/>
                <a:ea typeface="Adobe 仿宋 Std R" pitchFamily="18" charset="-122"/>
              </a:rPr>
              <a:t>它代表什么涵义？</a:t>
            </a:r>
            <a:endParaRPr lang="zh-CN" altLang="en-US" sz="2400" dirty="0">
              <a:latin typeface="Adobe 仿宋 Std R" pitchFamily="18" charset="-122"/>
              <a:ea typeface="Adobe 仿宋 Std R"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pic>
        <p:nvPicPr>
          <p:cNvPr id="15362" name="Picture 2" descr="http://www.seeisee.com/wp-content/uploads/2013/04/2011.jpg">
            <a:hlinkClick r:id="rId2"/>
          </p:cNvPr>
          <p:cNvPicPr>
            <a:picLocks noChangeAspect="1" noChangeArrowheads="1"/>
          </p:cNvPicPr>
          <p:nvPr/>
        </p:nvPicPr>
        <p:blipFill>
          <a:blip r:embed="rId3" cstate="print"/>
          <a:srcRect/>
          <a:stretch>
            <a:fillRect/>
          </a:stretch>
        </p:blipFill>
        <p:spPr bwMode="auto">
          <a:xfrm>
            <a:off x="1403648" y="764704"/>
            <a:ext cx="6509764" cy="5672587"/>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762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9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grpSp>
        <p:nvGrpSpPr>
          <p:cNvPr id="2" name="组合 8"/>
          <p:cNvGrpSpPr>
            <a:grpSpLocks/>
          </p:cNvGrpSpPr>
          <p:nvPr/>
        </p:nvGrpSpPr>
        <p:grpSpPr bwMode="auto">
          <a:xfrm>
            <a:off x="-1588" y="6450013"/>
            <a:ext cx="9145588" cy="431800"/>
            <a:chOff x="-2241" y="6450568"/>
            <a:chExt cx="9146241" cy="430887"/>
          </a:xfrm>
        </p:grpSpPr>
        <p:sp>
          <p:nvSpPr>
            <p:cNvPr id="10" name="矩形​​ 9"/>
            <p:cNvSpPr/>
            <p:nvPr/>
          </p:nvSpPr>
          <p:spPr>
            <a:xfrm>
              <a:off x="-2241" y="6468960"/>
              <a:ext cx="9144000" cy="381000"/>
            </a:xfrm>
            <a:prstGeom prst="rect">
              <a:avLst/>
            </a:prstGeom>
            <a:gradFill flip="none" rotWithShape="1">
              <a:gsLst>
                <a:gs pos="26000">
                  <a:schemeClr val="tx2">
                    <a:lumMod val="60000"/>
                    <a:lumOff val="40000"/>
                  </a:schemeClr>
                </a:gs>
                <a:gs pos="0">
                  <a:schemeClr val="accent1">
                    <a:lumMod val="60000"/>
                    <a:lumOff val="40000"/>
                  </a:schemeClr>
                </a:gs>
                <a:gs pos="12000">
                  <a:schemeClr val="tx2">
                    <a:lumMod val="75000"/>
                  </a:schemeClr>
                </a:gs>
                <a:gs pos="20000">
                  <a:schemeClr val="tx2">
                    <a:lumMod val="20000"/>
                    <a:lumOff val="80000"/>
                  </a:schemeClr>
                </a:gs>
                <a:gs pos="32000">
                  <a:schemeClr val="tx2">
                    <a:lumMod val="20000"/>
                    <a:lumOff val="80000"/>
                  </a:schemeClr>
                </a:gs>
                <a:gs pos="38000">
                  <a:schemeClr val="accent3">
                    <a:lumMod val="20000"/>
                    <a:lumOff val="80000"/>
                  </a:schemeClr>
                </a:gs>
                <a:gs pos="66000">
                  <a:schemeClr val="tx2">
                    <a:lumMod val="40000"/>
                    <a:lumOff val="60000"/>
                  </a:schemeClr>
                </a:gs>
                <a:gs pos="100000">
                  <a:schemeClr val="accent1">
                    <a:lumMod val="75000"/>
                  </a:schemeClr>
                </a:gs>
                <a:gs pos="100000">
                  <a:srgbClr val="FFFFFF"/>
                </a:gs>
                <a:gs pos="100000">
                  <a:srgbClr val="9999FF"/>
                </a:gs>
              </a:gsLst>
              <a:lin ang="10800000" scaled="0"/>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2">
              <a:schemeClr val="dk2"/>
            </a:fillRef>
            <a:effectRef idx="0">
              <a:schemeClr val="accent1"/>
            </a:effectRef>
            <a:fontRef idx="minor">
              <a:schemeClr val="lt1"/>
            </a:fontRef>
          </p:style>
          <p:txBody>
            <a:bodyPr anchor="ctr"/>
            <a:lstStyle/>
            <a:p>
              <a:pPr algn="ctr">
                <a:defRPr/>
              </a:pPr>
              <a:endParaRPr altLang="en-US">
                <a:solidFill>
                  <a:prstClr val="white"/>
                </a:solidFill>
                <a:ea typeface="宋体"/>
              </a:endParaRPr>
            </a:p>
          </p:txBody>
        </p:sp>
        <p:sp>
          <p:nvSpPr>
            <p:cNvPr id="3085" name="TextBox 10"/>
            <p:cNvSpPr txBox="1">
              <a:spLocks noChangeArrowheads="1"/>
            </p:cNvSpPr>
            <p:nvPr/>
          </p:nvSpPr>
          <p:spPr bwMode="auto">
            <a:xfrm>
              <a:off x="8965" y="6491662"/>
              <a:ext cx="3346598" cy="307777"/>
            </a:xfrm>
            <a:prstGeom prst="rect">
              <a:avLst/>
            </a:prstGeom>
            <a:noFill/>
            <a:ln w="9525">
              <a:noFill/>
              <a:miter lim="800000"/>
              <a:headEnd/>
              <a:tailEnd/>
            </a:ln>
          </p:spPr>
          <p:txBody>
            <a:bodyPr>
              <a:spAutoFit/>
            </a:bodyPr>
            <a:lstStyle/>
            <a:p>
              <a:r>
                <a:rPr lang="en-US" altLang="zh-CN" sz="1400">
                  <a:solidFill>
                    <a:srgbClr val="000000"/>
                  </a:solidFill>
                  <a:latin typeface="Times New Roman" pitchFamily="18" charset="0"/>
                  <a:cs typeface="Times New Roman" pitchFamily="18" charset="0"/>
                </a:rPr>
                <a:t>Copyright @ Fang Shonvon,2011</a:t>
              </a:r>
              <a:endParaRPr lang="zh-CN" altLang="en-US" sz="1400">
                <a:solidFill>
                  <a:srgbClr val="000000"/>
                </a:solidFill>
                <a:latin typeface="Times New Roman" pitchFamily="18" charset="0"/>
                <a:ea typeface="宋体" charset="-122"/>
                <a:cs typeface="Times New Roman" pitchFamily="18" charset="0"/>
              </a:endParaRPr>
            </a:p>
          </p:txBody>
        </p:sp>
        <p:sp>
          <p:nvSpPr>
            <p:cNvPr id="3086" name="矩形​​ 11"/>
            <p:cNvSpPr>
              <a:spLocks noChangeArrowheads="1"/>
            </p:cNvSpPr>
            <p:nvPr/>
          </p:nvSpPr>
          <p:spPr bwMode="auto">
            <a:xfrm>
              <a:off x="4572000" y="6450568"/>
              <a:ext cx="4572000" cy="430887"/>
            </a:xfrm>
            <a:prstGeom prst="rect">
              <a:avLst/>
            </a:prstGeom>
            <a:noFill/>
            <a:ln w="9525">
              <a:noFill/>
              <a:miter lim="800000"/>
              <a:headEnd/>
              <a:tailEnd/>
            </a:ln>
          </p:spPr>
          <p:txBody>
            <a:bodyPr>
              <a:spAutoFit/>
            </a:bodyPr>
            <a:lstStyle/>
            <a:p>
              <a:r>
                <a:rPr lang="de-DE" altLang="zh-CN" sz="1100">
                  <a:solidFill>
                    <a:srgbClr val="000000"/>
                  </a:solidFill>
                  <a:latin typeface="微软雅黑" pitchFamily="34" charset="-122"/>
                </a:rPr>
                <a:t>Mechanische und electronnic Konstruktionsabteilung, Quzhou Hochschule für Technologie, Quzhou,324000</a:t>
              </a:r>
              <a:endParaRPr lang="zh-CN" altLang="en-US" sz="1100">
                <a:solidFill>
                  <a:srgbClr val="000000"/>
                </a:solidFill>
                <a:ea typeface="宋体" charset="-122"/>
              </a:endParaRPr>
            </a:p>
          </p:txBody>
        </p:sp>
      </p:grpSp>
      <p:sp>
        <p:nvSpPr>
          <p:cNvPr id="59" name="TextBox 58"/>
          <p:cNvSpPr txBox="1"/>
          <p:nvPr/>
        </p:nvSpPr>
        <p:spPr>
          <a:xfrm>
            <a:off x="1691680" y="107921"/>
            <a:ext cx="5760640" cy="584775"/>
          </a:xfrm>
          <a:prstGeom prst="rect">
            <a:avLst/>
          </a:prstGeom>
          <a:noFill/>
        </p:spPr>
        <p:txBody>
          <a:bodyPr wrap="square" rtlCol="0">
            <a:spAutoFit/>
          </a:bodyPr>
          <a:lstStyle/>
          <a:p>
            <a:pPr algn="ctr"/>
            <a:r>
              <a:rPr lang="zh-CN" altLang="en-US" sz="3200" dirty="0" smtClean="0">
                <a:effectLst>
                  <a:outerShdw blurRad="38100" dist="38100" dir="2700000" algn="tl">
                    <a:srgbClr val="000000">
                      <a:alpha val="43137"/>
                    </a:srgbClr>
                  </a:outerShdw>
                </a:effectLst>
                <a:latin typeface="Adobe 仿宋 Std R" pitchFamily="18" charset="-122"/>
                <a:ea typeface="Adobe 仿宋 Std R" pitchFamily="18" charset="-122"/>
              </a:rPr>
              <a:t>活动一著名车标及文化</a:t>
            </a:r>
          </a:p>
        </p:txBody>
      </p:sp>
      <p:pic>
        <p:nvPicPr>
          <p:cNvPr id="34818" name="Picture 2" descr="http://qcfwmh.com/uploads/allimg/130415/23102B429-0.jpg">
            <a:hlinkClick r:id="rId2"/>
          </p:cNvPr>
          <p:cNvPicPr>
            <a:picLocks noChangeAspect="1" noChangeArrowheads="1"/>
          </p:cNvPicPr>
          <p:nvPr/>
        </p:nvPicPr>
        <p:blipFill>
          <a:blip r:embed="rId3" cstate="print"/>
          <a:srcRect/>
          <a:stretch>
            <a:fillRect/>
          </a:stretch>
        </p:blipFill>
        <p:spPr bwMode="auto">
          <a:xfrm>
            <a:off x="683568" y="764704"/>
            <a:ext cx="7776864" cy="5659829"/>
          </a:xfrm>
          <a:prstGeom prst="rect">
            <a:avLst/>
          </a:prstGeom>
          <a:noFill/>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1612</TotalTime>
  <Words>1464</Words>
  <Application>Microsoft Office PowerPoint</Application>
  <PresentationFormat>全屏显示(4:3)</PresentationFormat>
  <Paragraphs>107</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LXY</dc:creator>
  <cp:lastModifiedBy>方晓汾</cp:lastModifiedBy>
  <cp:revision>782</cp:revision>
  <dcterms:created xsi:type="dcterms:W3CDTF">2008-11-29T01:41:59Z</dcterms:created>
  <dcterms:modified xsi:type="dcterms:W3CDTF">2013-08-07T07:44:09Z</dcterms:modified>
</cp:coreProperties>
</file>