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handoutMasterIdLst>
    <p:handoutMasterId r:id="rId37"/>
  </p:handoutMasterIdLst>
  <p:sldIdLst>
    <p:sldId id="258" r:id="rId2"/>
    <p:sldId id="261" r:id="rId3"/>
    <p:sldId id="260" r:id="rId4"/>
    <p:sldId id="281" r:id="rId5"/>
    <p:sldId id="283" r:id="rId6"/>
    <p:sldId id="321" r:id="rId7"/>
    <p:sldId id="322" r:id="rId8"/>
    <p:sldId id="285" r:id="rId9"/>
    <p:sldId id="286" r:id="rId10"/>
    <p:sldId id="295" r:id="rId11"/>
    <p:sldId id="323" r:id="rId12"/>
    <p:sldId id="324" r:id="rId13"/>
    <p:sldId id="326" r:id="rId14"/>
    <p:sldId id="327" r:id="rId15"/>
    <p:sldId id="325" r:id="rId16"/>
    <p:sldId id="328" r:id="rId17"/>
    <p:sldId id="329" r:id="rId18"/>
    <p:sldId id="330" r:id="rId19"/>
    <p:sldId id="298" r:id="rId20"/>
    <p:sldId id="331" r:id="rId21"/>
    <p:sldId id="332" r:id="rId22"/>
    <p:sldId id="333" r:id="rId23"/>
    <p:sldId id="300" r:id="rId24"/>
    <p:sldId id="334" r:id="rId25"/>
    <p:sldId id="335" r:id="rId26"/>
    <p:sldId id="336" r:id="rId27"/>
    <p:sldId id="337" r:id="rId28"/>
    <p:sldId id="338" r:id="rId29"/>
    <p:sldId id="339" r:id="rId30"/>
    <p:sldId id="340" r:id="rId31"/>
    <p:sldId id="341" r:id="rId32"/>
    <p:sldId id="342" r:id="rId33"/>
    <p:sldId id="320" r:id="rId34"/>
    <p:sldId id="259" r:id="rId35"/>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6600"/>
    <a:srgbClr val="55B70C"/>
    <a:srgbClr val="33CC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autoAdjust="0"/>
    <p:restoredTop sz="83805" autoAdjust="0"/>
  </p:normalViewPr>
  <p:slideViewPr>
    <p:cSldViewPr>
      <p:cViewPr varScale="1">
        <p:scale>
          <a:sx n="70" d="100"/>
          <a:sy n="70" d="100"/>
        </p:scale>
        <p:origin x="-1386" y="-108"/>
      </p:cViewPr>
      <p:guideLst>
        <p:guide orient="horz" pos="2169"/>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10" d="100"/>
        <a:sy n="110" d="100"/>
      </p:scale>
      <p:origin x="0" y="684"/>
    </p:cViewPr>
  </p:sorterViewPr>
  <p:notesViewPr>
    <p:cSldViewPr>
      <p:cViewPr varScale="1">
        <p:scale>
          <a:sx n="83" d="100"/>
          <a:sy n="83" d="100"/>
        </p:scale>
        <p:origin x="-3840"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1CA5800-16C5-4497-A5AA-01C27DCE30F6}" type="datetimeFigureOut">
              <a:rPr lang="zh-CN" altLang="en-US"/>
              <a:pPr>
                <a:defRPr/>
              </a:pPr>
              <a:t>2016/8/30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5C3603C6-CBBC-4FD0-88C6-B314686E593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buFontTx/>
              <a:buNone/>
              <a:defRPr sz="1200">
                <a:latin typeface="Calibri" panose="020F0502020204030204" pitchFamily="34" charset="0"/>
              </a:defRPr>
            </a:lvl1pPr>
          </a:lstStyle>
          <a:p>
            <a:pPr>
              <a:defRPr/>
            </a:pPr>
            <a:endParaRPr lang="zh-CN" altLang="en-US"/>
          </a:p>
        </p:txBody>
      </p:sp>
      <p:sp>
        <p:nvSpPr>
          <p:cNvPr id="52227"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a:buFontTx/>
              <a:buNone/>
              <a:defRPr sz="1200">
                <a:latin typeface="Calibri" panose="020F0502020204030204" pitchFamily="34" charset="0"/>
              </a:defRPr>
            </a:lvl1pPr>
          </a:lstStyle>
          <a:p>
            <a:pPr>
              <a:defRPr/>
            </a:pPr>
            <a:endParaRPr lang="en-US" altLang="zh-CN"/>
          </a:p>
        </p:txBody>
      </p:sp>
      <p:sp>
        <p:nvSpPr>
          <p:cNvPr id="45060" name="Rectangle 4"/>
          <p:cNvSpPr>
            <a:spLocks noRot="1" noChangeArrowheads="1" noTextEdit="1"/>
          </p:cNvSpPr>
          <p:nvPr>
            <p:ph type="sldImg" idx="4294967295"/>
          </p:nvPr>
        </p:nvSpPr>
        <p:spPr bwMode="auto">
          <a:xfrm>
            <a:off x="1143000" y="685800"/>
            <a:ext cx="4572000" cy="3429000"/>
          </a:xfrm>
          <a:prstGeom prst="rect">
            <a:avLst/>
          </a:prstGeom>
          <a:noFill/>
          <a:ln w="9525">
            <a:solidFill>
              <a:srgbClr val="000000"/>
            </a:solidFill>
            <a:miter lim="800000"/>
            <a:headEnd/>
            <a:tailEnd/>
          </a:ln>
        </p:spPr>
      </p:sp>
      <p:sp>
        <p:nvSpPr>
          <p:cNvPr id="52229"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52230"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a:buFontTx/>
              <a:buNone/>
              <a:defRPr sz="1200">
                <a:latin typeface="Calibri" panose="020F0502020204030204" pitchFamily="34" charset="0"/>
              </a:defRPr>
            </a:lvl1pPr>
          </a:lstStyle>
          <a:p>
            <a:pPr>
              <a:defRPr/>
            </a:pPr>
            <a:endParaRPr lang="en-US" altLang="zh-CN"/>
          </a:p>
        </p:txBody>
      </p:sp>
      <p:sp>
        <p:nvSpPr>
          <p:cNvPr id="52231"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BA3ED9A7-1301-42D6-B8FE-AB941212D48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Rot="1" noChangeArrowheads="1" noTextEdit="1"/>
          </p:cNvSpPr>
          <p:nvPr>
            <p:ph type="sldImg" idx="4294967295"/>
          </p:nvPr>
        </p:nvSpPr>
        <p:spPr>
          <a:ln/>
        </p:spPr>
      </p:sp>
      <p:sp>
        <p:nvSpPr>
          <p:cNvPr id="46083" name="Rectangle 3"/>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Rot="1" noChangeArrowheads="1" noTextEdit="1"/>
          </p:cNvSpPr>
          <p:nvPr>
            <p:ph type="sldImg" idx="4294967295"/>
          </p:nvPr>
        </p:nvSpPr>
        <p:spPr>
          <a:ln/>
        </p:spPr>
      </p:sp>
      <p:sp>
        <p:nvSpPr>
          <p:cNvPr id="47107" name="Rectangle 3"/>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Rot="1" noChangeArrowheads="1" noTextEdit="1"/>
          </p:cNvSpPr>
          <p:nvPr>
            <p:ph type="sldImg" idx="4294967295"/>
          </p:nvPr>
        </p:nvSpPr>
        <p:spPr>
          <a:ln/>
        </p:spPr>
      </p:sp>
      <p:sp>
        <p:nvSpPr>
          <p:cNvPr id="48131" name="Rectangle 3"/>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Rot="1" noChangeArrowheads="1" noTextEdit="1"/>
          </p:cNvSpPr>
          <p:nvPr>
            <p:ph type="sldImg" idx="4294967295"/>
          </p:nvPr>
        </p:nvSpPr>
        <p:spPr>
          <a:ln/>
        </p:spPr>
      </p:sp>
      <p:sp>
        <p:nvSpPr>
          <p:cNvPr id="55299" name="Rectangle 3"/>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动作按钮: 开始 1">
            <a:hlinkClick r:id="rId2" action="ppaction://hlinksldjump"/>
          </p:cNvPr>
          <p:cNvSpPr>
            <a:spLocks noChangeArrowheads="1"/>
          </p:cNvSpPr>
          <p:nvPr userDrawn="1"/>
        </p:nvSpPr>
        <p:spPr bwMode="auto">
          <a:xfrm>
            <a:off x="866775" y="6308725"/>
            <a:ext cx="536575" cy="288925"/>
          </a:xfrm>
          <a:prstGeom prst="actionButtonBeginning">
            <a:avLst/>
          </a:prstGeom>
          <a:solidFill>
            <a:schemeClr val="accent1"/>
          </a:solidFill>
          <a:ln w="9525">
            <a:solidFill>
              <a:schemeClr val="tx1"/>
            </a:solidFill>
            <a:round/>
            <a:headEnd/>
            <a:tailEnd/>
          </a:ln>
        </p:spPr>
        <p:txBody>
          <a:bodyPr/>
          <a:lstStyle/>
          <a:p>
            <a:pPr>
              <a:defRPr/>
            </a:pPr>
            <a:endParaRPr lang="zh-CN" altLang="en-US" i="1">
              <a:ea typeface="华文细黑" pitchFamily="2" charset="-122"/>
            </a:endParaRPr>
          </a:p>
        </p:txBody>
      </p:sp>
      <p:sp>
        <p:nvSpPr>
          <p:cNvPr id="4" name="动作按钮: 前进或下一项 3">
            <a:hlinkClick r:id="" action="ppaction://hlinkshowjump?jump=nextslide"/>
          </p:cNvPr>
          <p:cNvSpPr>
            <a:spLocks noChangeArrowheads="1"/>
          </p:cNvSpPr>
          <p:nvPr userDrawn="1"/>
        </p:nvSpPr>
        <p:spPr bwMode="auto">
          <a:xfrm>
            <a:off x="2273300" y="6308725"/>
            <a:ext cx="469900" cy="288925"/>
          </a:xfrm>
          <a:prstGeom prst="actionButtonForwardNext">
            <a:avLst/>
          </a:prstGeom>
          <a:solidFill>
            <a:schemeClr val="accent1"/>
          </a:solidFill>
          <a:ln w="9525">
            <a:solidFill>
              <a:schemeClr val="tx1"/>
            </a:solidFill>
            <a:round/>
            <a:headEnd/>
            <a:tailEnd/>
          </a:ln>
        </p:spPr>
        <p:txBody>
          <a:bodyPr/>
          <a:lstStyle/>
          <a:p>
            <a:pPr>
              <a:defRPr/>
            </a:pPr>
            <a:endParaRPr lang="zh-CN" altLang="en-US" i="1">
              <a:ea typeface="华文细黑" pitchFamily="2" charset="-122"/>
            </a:endParaRPr>
          </a:p>
        </p:txBody>
      </p:sp>
      <p:sp>
        <p:nvSpPr>
          <p:cNvPr id="5" name="动作按钮: 结束 4">
            <a:hlinkClick r:id="" action="ppaction://hlinkshowjump?jump=lastslide"/>
          </p:cNvPr>
          <p:cNvSpPr>
            <a:spLocks noChangeArrowheads="1"/>
          </p:cNvSpPr>
          <p:nvPr userDrawn="1"/>
        </p:nvSpPr>
        <p:spPr bwMode="auto">
          <a:xfrm>
            <a:off x="2916238" y="6308725"/>
            <a:ext cx="503237" cy="288925"/>
          </a:xfrm>
          <a:prstGeom prst="actionButtonEnd">
            <a:avLst/>
          </a:prstGeom>
          <a:solidFill>
            <a:schemeClr val="accent1"/>
          </a:solidFill>
          <a:ln w="9525">
            <a:solidFill>
              <a:schemeClr val="tx1"/>
            </a:solidFill>
            <a:round/>
            <a:headEnd/>
            <a:tailEnd/>
          </a:ln>
        </p:spPr>
        <p:txBody>
          <a:bodyPr/>
          <a:lstStyle/>
          <a:p>
            <a:pPr>
              <a:defRPr/>
            </a:pPr>
            <a:endParaRPr lang="zh-CN" altLang="en-US" i="1">
              <a:ea typeface="华文细黑" pitchFamily="2" charset="-122"/>
            </a:endParaRPr>
          </a:p>
        </p:txBody>
      </p:sp>
      <p:sp>
        <p:nvSpPr>
          <p:cNvPr id="6" name="动作按钮: 后退或前一项 5">
            <a:hlinkClick r:id="" action="ppaction://hlinkshowjump?jump=previousslide" highlightClick="1"/>
          </p:cNvPr>
          <p:cNvSpPr/>
          <p:nvPr userDrawn="1"/>
        </p:nvSpPr>
        <p:spPr bwMode="auto">
          <a:xfrm>
            <a:off x="1571625" y="6286500"/>
            <a:ext cx="500063" cy="285750"/>
          </a:xfrm>
          <a:prstGeom prst="actionButtonBackPrevious">
            <a:avLst/>
          </a:prstGeom>
          <a:solidFill>
            <a:schemeClr val="accent1"/>
          </a:solidFill>
          <a:ln w="9525" cap="flat" cmpd="sng" algn="ctr">
            <a:solidFill>
              <a:schemeClr val="tx1"/>
            </a:solidFill>
            <a:prstDash val="solid"/>
            <a:round/>
            <a:headEnd type="none" w="med" len="med"/>
            <a:tailEnd type="none" w="med" len="med"/>
          </a:ln>
        </p:spPr>
        <p:txBody>
          <a:bodyPr/>
          <a:lstStyle/>
          <a:p>
            <a:pPr>
              <a:buFontTx/>
              <a:buNone/>
              <a:defRPr/>
            </a:pPr>
            <a:endParaRPr lang="zh-CN" altLang="en-US" i="1">
              <a:ea typeface="华文细黑" panose="02010600040101010101" pitchFamily="2" charset="-122"/>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灯片编号占位符 2"/>
          <p:cNvSpPr>
            <a:spLocks noGrp="1"/>
          </p:cNvSpPr>
          <p:nvPr>
            <p:ph type="sldNum" sz="quarter" idx="10"/>
          </p:nvPr>
        </p:nvSpPr>
        <p:spPr/>
        <p:txBody>
          <a:bodyPr/>
          <a:lstStyle>
            <a:lvl1pPr>
              <a:defRPr smtClean="0"/>
            </a:lvl1pPr>
          </a:lstStyle>
          <a:p>
            <a:pPr>
              <a:defRPr/>
            </a:pPr>
            <a:r>
              <a:rPr lang="de-DE" altLang="en-US"/>
              <a:t>Page </a:t>
            </a:r>
            <a:r>
              <a:rPr lang="de-DE" altLang="en-US">
                <a:sym typeface="MS UI Gothic" pitchFamily="34" charset="-128"/>
              </a:rPr>
              <a:t></a:t>
            </a:r>
            <a:r>
              <a:rPr lang="de-DE" altLang="en-US"/>
              <a:t> </a:t>
            </a:r>
            <a:fld id="{2E32C6EF-A781-4EF1-A66F-AD766EDE691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1"/>
          <p:cNvPicPr>
            <a:picLocks noChangeAspect="1" noChangeArrowheads="1"/>
          </p:cNvPicPr>
          <p:nvPr userDrawn="1"/>
        </p:nvPicPr>
        <p:blipFill>
          <a:blip r:embed="rId2" cstate="print"/>
          <a:srcRect/>
          <a:stretch>
            <a:fillRect/>
          </a:stretch>
        </p:blipFill>
        <p:spPr bwMode="auto">
          <a:xfrm>
            <a:off x="-30163" y="-20638"/>
            <a:ext cx="9174163" cy="6878638"/>
          </a:xfrm>
          <a:prstGeom prst="rect">
            <a:avLst/>
          </a:prstGeom>
          <a:noFill/>
          <a:ln w="9525">
            <a:noFill/>
            <a:miter lim="800000"/>
            <a:headEnd/>
            <a:tailEnd/>
          </a:ln>
        </p:spPr>
      </p:pic>
      <p:sp>
        <p:nvSpPr>
          <p:cNvPr id="5" name="动作按钮: 开始 1">
            <a:hlinkClick r:id="" action="ppaction://hlinkshowjump?jump=firstslide"/>
          </p:cNvPr>
          <p:cNvSpPr>
            <a:spLocks noChangeArrowheads="1"/>
          </p:cNvSpPr>
          <p:nvPr userDrawn="1"/>
        </p:nvSpPr>
        <p:spPr bwMode="auto">
          <a:xfrm>
            <a:off x="866775" y="6308725"/>
            <a:ext cx="536575" cy="288925"/>
          </a:xfrm>
          <a:prstGeom prst="actionButtonBeginning">
            <a:avLst/>
          </a:prstGeom>
          <a:solidFill>
            <a:schemeClr val="accent1"/>
          </a:solidFill>
          <a:ln w="9525">
            <a:solidFill>
              <a:schemeClr val="tx1"/>
            </a:solidFill>
            <a:round/>
            <a:headEnd/>
            <a:tailEnd/>
          </a:ln>
        </p:spPr>
        <p:txBody>
          <a:bodyPr/>
          <a:lstStyle/>
          <a:p>
            <a:pPr>
              <a:defRPr/>
            </a:pPr>
            <a:endParaRPr lang="zh-CN" altLang="en-US" i="1">
              <a:ea typeface="华文细黑" pitchFamily="2" charset="-122"/>
            </a:endParaRPr>
          </a:p>
        </p:txBody>
      </p:sp>
      <p:sp>
        <p:nvSpPr>
          <p:cNvPr id="6" name="动作按钮: 后退或前一项 2">
            <a:hlinkClick r:id="" action="ppaction://hlinkshowjump?jump=previousslide"/>
          </p:cNvPr>
          <p:cNvSpPr>
            <a:spLocks noChangeArrowheads="1"/>
          </p:cNvSpPr>
          <p:nvPr userDrawn="1"/>
        </p:nvSpPr>
        <p:spPr bwMode="auto">
          <a:xfrm>
            <a:off x="1582738" y="6308725"/>
            <a:ext cx="504825" cy="288925"/>
          </a:xfrm>
          <a:prstGeom prst="actionButtonBackPrevious">
            <a:avLst/>
          </a:prstGeom>
          <a:solidFill>
            <a:schemeClr val="accent1"/>
          </a:solidFill>
          <a:ln w="9525">
            <a:solidFill>
              <a:schemeClr val="tx1"/>
            </a:solidFill>
            <a:round/>
            <a:headEnd/>
            <a:tailEnd/>
          </a:ln>
        </p:spPr>
        <p:txBody>
          <a:bodyPr/>
          <a:lstStyle/>
          <a:p>
            <a:pPr>
              <a:defRPr/>
            </a:pPr>
            <a:endParaRPr lang="zh-CN" altLang="en-US" i="1">
              <a:ea typeface="华文细黑" pitchFamily="2" charset="-122"/>
            </a:endParaRPr>
          </a:p>
        </p:txBody>
      </p:sp>
      <p:sp>
        <p:nvSpPr>
          <p:cNvPr id="7" name="动作按钮: 前进或下一项 3">
            <a:hlinkClick r:id="" action="ppaction://hlinkshowjump?jump=nextslide"/>
          </p:cNvPr>
          <p:cNvSpPr>
            <a:spLocks noChangeArrowheads="1"/>
          </p:cNvSpPr>
          <p:nvPr userDrawn="1"/>
        </p:nvSpPr>
        <p:spPr bwMode="auto">
          <a:xfrm>
            <a:off x="2273300" y="6308725"/>
            <a:ext cx="469900" cy="288925"/>
          </a:xfrm>
          <a:prstGeom prst="actionButtonForwardNext">
            <a:avLst/>
          </a:prstGeom>
          <a:solidFill>
            <a:schemeClr val="accent1"/>
          </a:solidFill>
          <a:ln w="9525">
            <a:solidFill>
              <a:schemeClr val="tx1"/>
            </a:solidFill>
            <a:round/>
            <a:headEnd/>
            <a:tailEnd/>
          </a:ln>
        </p:spPr>
        <p:txBody>
          <a:bodyPr/>
          <a:lstStyle/>
          <a:p>
            <a:pPr>
              <a:defRPr/>
            </a:pPr>
            <a:endParaRPr lang="zh-CN" altLang="en-US" i="1">
              <a:ea typeface="华文细黑" pitchFamily="2" charset="-122"/>
            </a:endParaRPr>
          </a:p>
        </p:txBody>
      </p:sp>
      <p:sp>
        <p:nvSpPr>
          <p:cNvPr id="8" name="动作按钮: 结束 4">
            <a:hlinkClick r:id="" action="ppaction://hlinkshowjump?jump=lastslide"/>
          </p:cNvPr>
          <p:cNvSpPr>
            <a:spLocks noChangeArrowheads="1"/>
          </p:cNvSpPr>
          <p:nvPr userDrawn="1"/>
        </p:nvSpPr>
        <p:spPr bwMode="auto">
          <a:xfrm>
            <a:off x="2916238" y="6308725"/>
            <a:ext cx="503237" cy="288925"/>
          </a:xfrm>
          <a:prstGeom prst="actionButtonEnd">
            <a:avLst/>
          </a:prstGeom>
          <a:solidFill>
            <a:schemeClr val="accent1"/>
          </a:solidFill>
          <a:ln w="9525">
            <a:solidFill>
              <a:schemeClr val="tx1"/>
            </a:solidFill>
            <a:round/>
            <a:headEnd/>
            <a:tailEnd/>
          </a:ln>
        </p:spPr>
        <p:txBody>
          <a:bodyPr/>
          <a:lstStyle/>
          <a:p>
            <a:pPr>
              <a:defRPr/>
            </a:pPr>
            <a:endParaRPr lang="zh-CN" altLang="en-US" i="1">
              <a:ea typeface="华文细黑" pitchFamily="2" charset="-122"/>
            </a:endParaRPr>
          </a:p>
        </p:txBody>
      </p:sp>
      <p:sp>
        <p:nvSpPr>
          <p:cNvPr id="2051" name="Rectangle 27"/>
          <p:cNvSpPr>
            <a:spLocks noGrp="1" noChangeArrowheads="1"/>
          </p:cNvSpPr>
          <p:nvPr>
            <p:ph type="ctrTitle"/>
          </p:nvPr>
        </p:nvSpPr>
        <p:spPr>
          <a:xfrm>
            <a:off x="468313" y="2470150"/>
            <a:ext cx="5399087" cy="1079500"/>
          </a:xfrm>
        </p:spPr>
        <p:txBody>
          <a:bodyPr/>
          <a:lstStyle>
            <a:lvl1pPr>
              <a:defRPr sz="3200"/>
            </a:lvl1pPr>
          </a:lstStyle>
          <a:p>
            <a:r>
              <a:rPr lang="zh-CN" noProof="1"/>
              <a:t>单击此处编辑母版标题样式</a:t>
            </a:r>
          </a:p>
        </p:txBody>
      </p:sp>
      <p:sp>
        <p:nvSpPr>
          <p:cNvPr id="2052" name="Rectangle 31"/>
          <p:cNvSpPr>
            <a:spLocks noGrp="1" noChangeArrowheads="1"/>
          </p:cNvSpPr>
          <p:nvPr>
            <p:ph type="subTitle" idx="1"/>
          </p:nvPr>
        </p:nvSpPr>
        <p:spPr>
          <a:xfrm>
            <a:off x="468313" y="3549650"/>
            <a:ext cx="5400675" cy="600075"/>
          </a:xfrm>
        </p:spPr>
        <p:txBody>
          <a:bodyPr/>
          <a:lstStyle>
            <a:lvl1pPr marL="0" indent="0">
              <a:buFont typeface="Wingdings" panose="05000000000000000000" pitchFamily="2" charset="2"/>
              <a:buNone/>
              <a:defRPr sz="1800">
                <a:solidFill>
                  <a:schemeClr val="bg1"/>
                </a:solidFill>
              </a:defRPr>
            </a:lvl1pPr>
          </a:lstStyle>
          <a:p>
            <a:r>
              <a:rPr lang="zh-CN" altLang="en-US" noProof="1" smtClean="0"/>
              <a:t>单击此处编辑母版副标题样式</a:t>
            </a:r>
            <a:endParaRPr lang="zh-CN"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a:xfrm>
            <a:off x="7235825" y="6381750"/>
            <a:ext cx="1439863" cy="196850"/>
          </a:xfrm>
        </p:spPr>
        <p:txBody>
          <a:bodyPr/>
          <a:lstStyle>
            <a:lvl1pPr>
              <a:defRPr/>
            </a:lvl1pPr>
          </a:lstStyle>
          <a:p>
            <a:pPr>
              <a:defRPr/>
            </a:pPr>
            <a:r>
              <a:rPr lang="de-DE" altLang="en-US"/>
              <a:t>Page </a:t>
            </a:r>
            <a:r>
              <a:rPr lang="de-DE" altLang="en-US">
                <a:sym typeface="MS UI Gothic" pitchFamily="34" charset="-128"/>
              </a:rPr>
              <a:t></a:t>
            </a:r>
            <a:r>
              <a:rPr lang="de-DE" altLang="en-US"/>
              <a:t> </a:t>
            </a:r>
            <a:fld id="{F052C922-64BD-4F79-B2BB-3BCF7AB7D99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itchFamily="34" charset="-128"/>
              </a:rPr>
              <a:t></a:t>
            </a:r>
            <a:r>
              <a:rPr lang="de-DE" altLang="en-US"/>
              <a:t> </a:t>
            </a:r>
            <a:fld id="{D25FC792-8926-4EA8-BFA6-886DE91CDA93}"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68313" y="315913"/>
            <a:ext cx="8207375" cy="592137"/>
          </a:xfrm>
        </p:spPr>
        <p:txBody>
          <a:bodyPr/>
          <a:lstStyle/>
          <a:p>
            <a:r>
              <a:rPr lang="zh-CN" altLang="en-US" noProof="1" smtClean="0"/>
              <a:t>单击此处编辑母版标题样式</a:t>
            </a:r>
            <a:endParaRPr lang="zh-CN" altLang="en-US" noProof="1"/>
          </a:p>
        </p:txBody>
      </p:sp>
      <p:sp>
        <p:nvSpPr>
          <p:cNvPr id="3" name="表格占位符 2"/>
          <p:cNvSpPr>
            <a:spLocks noGrp="1"/>
          </p:cNvSpPr>
          <p:nvPr>
            <p:ph type="tbl" idx="1"/>
          </p:nvPr>
        </p:nvSpPr>
        <p:spPr>
          <a:xfrm>
            <a:off x="468313" y="1125538"/>
            <a:ext cx="8207375" cy="4875230"/>
          </a:xfrm>
        </p:spPr>
        <p:txBody>
          <a:bodyPr/>
          <a:lstStyle/>
          <a:p>
            <a:pPr lvl="0"/>
            <a:endParaRPr lang="zh-CN"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itchFamily="34" charset="-128"/>
              </a:rPr>
              <a:t></a:t>
            </a:r>
            <a:r>
              <a:rPr lang="de-DE" altLang="en-US"/>
              <a:t> </a:t>
            </a:r>
            <a:fld id="{47FC6295-29FA-44E0-A563-2A8EA1BEE13F}"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bg2"/>
          <p:cNvPicPr>
            <a:picLocks noChangeAspect="1" noChangeArrowheads="1"/>
          </p:cNvPicPr>
          <p:nvPr/>
        </p:nvPicPr>
        <p:blipFill>
          <a:blip r:embed="rId7" cstate="print"/>
          <a:srcRect/>
          <a:stretch>
            <a:fillRect/>
          </a:stretch>
        </p:blipFill>
        <p:spPr bwMode="auto">
          <a:xfrm>
            <a:off x="0" y="0"/>
            <a:ext cx="9180513" cy="6884988"/>
          </a:xfrm>
          <a:prstGeom prst="rect">
            <a:avLst/>
          </a:prstGeom>
          <a:noFill/>
          <a:ln w="9525">
            <a:noFill/>
            <a:miter lim="800000"/>
            <a:headEnd/>
            <a:tailEnd/>
          </a:ln>
        </p:spPr>
      </p:pic>
      <p:sp>
        <p:nvSpPr>
          <p:cNvPr id="1027" name="Rectangle 31"/>
          <p:cNvSpPr>
            <a:spLocks noGrp="1" noChangeArrowheads="1"/>
          </p:cNvSpPr>
          <p:nvPr>
            <p:ph type="body" idx="4294967295"/>
          </p:nvPr>
        </p:nvSpPr>
        <p:spPr bwMode="auto">
          <a:xfrm>
            <a:off x="468313" y="1125538"/>
            <a:ext cx="8207375" cy="5162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p:txBody>
      </p:sp>
      <p:sp>
        <p:nvSpPr>
          <p:cNvPr id="1028" name="Rectangle 4"/>
          <p:cNvSpPr>
            <a:spLocks noGrp="1" noChangeArrowheads="1"/>
          </p:cNvSpPr>
          <p:nvPr>
            <p:ph type="sldNum" sz="quarter" idx="4"/>
          </p:nvPr>
        </p:nvSpPr>
        <p:spPr bwMode="auto">
          <a:xfrm>
            <a:off x="7235825" y="6453188"/>
            <a:ext cx="1439863" cy="19685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000" b="1">
                <a:ea typeface="华文细黑" pitchFamily="2" charset="-122"/>
              </a:defRPr>
            </a:lvl1pPr>
          </a:lstStyle>
          <a:p>
            <a:pPr>
              <a:defRPr/>
            </a:pPr>
            <a:r>
              <a:rPr lang="de-DE" altLang="en-US"/>
              <a:t>Page </a:t>
            </a:r>
            <a:r>
              <a:rPr lang="de-DE" altLang="en-US">
                <a:sym typeface="MS UI Gothic" pitchFamily="34" charset="-128"/>
              </a:rPr>
              <a:t></a:t>
            </a:r>
            <a:r>
              <a:rPr lang="de-DE" altLang="en-US"/>
              <a:t> </a:t>
            </a:r>
            <a:fld id="{EF4FED4C-1464-4F0E-9255-786F5B98A2FD}" type="slidenum">
              <a:rPr lang="zh-CN" altLang="en-US"/>
              <a:pPr>
                <a:defRPr/>
              </a:pPr>
              <a:t>‹#›</a:t>
            </a:fld>
            <a:endParaRPr lang="zh-CN" altLang="en-US"/>
          </a:p>
        </p:txBody>
      </p:sp>
      <p:sp>
        <p:nvSpPr>
          <p:cNvPr id="1029" name="Rectangle 27"/>
          <p:cNvSpPr>
            <a:spLocks noGrp="1" noChangeArrowheads="1"/>
          </p:cNvSpPr>
          <p:nvPr>
            <p:ph type="title" idx="4294967295"/>
          </p:nvPr>
        </p:nvSpPr>
        <p:spPr bwMode="auto">
          <a:xfrm>
            <a:off x="468313" y="315913"/>
            <a:ext cx="8207375" cy="5921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35" r:id="rId4"/>
    <p:sldLayoutId id="2147483736" r:id="rId5"/>
  </p:sldLayoutIdLst>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华文细黑" panose="0201060004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华文细黑" panose="0201060004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华文细黑" panose="0201060004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华文细黑" panose="0201060004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华文细黑" panose="0201060004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华文细黑" panose="0201060004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华文细黑" panose="0201060004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华文细黑" panose="02010600040101010101" pitchFamily="2" charset="-122"/>
        </a:defRPr>
      </a:lvl9pPr>
    </p:titleStyle>
    <p:bodyStyle>
      <a:lvl1pPr marL="342900" indent="-342900" algn="l" rtl="0" eaLnBrk="0" fontAlgn="base" hangingPunct="0">
        <a:spcBef>
          <a:spcPct val="20000"/>
        </a:spcBef>
        <a:spcAft>
          <a:spcPct val="0"/>
        </a:spcAft>
        <a:buClr>
          <a:schemeClr val="accent1"/>
        </a:buClr>
        <a:buFont typeface="Wingdings" pitchFamily="2" charset="2"/>
        <a:buChar char="n"/>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ea typeface="+mn-ea"/>
        </a:defRPr>
      </a:lvl3pPr>
      <a:lvl4pPr marL="1600200" indent="-228600" algn="l" rtl="0" eaLnBrk="0" fontAlgn="base" hangingPunct="0">
        <a:spcBef>
          <a:spcPct val="20000"/>
        </a:spcBef>
        <a:spcAft>
          <a:spcPct val="0"/>
        </a:spcAft>
        <a:buClr>
          <a:schemeClr val="hlink"/>
        </a:buClr>
        <a:buFont typeface="Wingdings" pitchFamily="2" charset="2"/>
        <a:buChar char="n"/>
        <a:defRPr sz="14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a:solidFill>
            <a:schemeClr val="tx1"/>
          </a:solidFill>
          <a:latin typeface="+mn-lt"/>
          <a:ea typeface="+mn-ea"/>
        </a:defRPr>
      </a:lvl6pPr>
      <a:lvl7pPr marL="2971800" indent="-228600" algn="l" rtl="0" fontAlgn="base">
        <a:spcBef>
          <a:spcPct val="20000"/>
        </a:spcBef>
        <a:spcAft>
          <a:spcPct val="0"/>
        </a:spcAft>
        <a:buChar char="»"/>
        <a:defRPr>
          <a:solidFill>
            <a:schemeClr val="tx1"/>
          </a:solidFill>
          <a:latin typeface="+mn-lt"/>
          <a:ea typeface="+mn-ea"/>
        </a:defRPr>
      </a:lvl7pPr>
      <a:lvl8pPr marL="3429000" indent="-228600" algn="l" rtl="0" fontAlgn="base">
        <a:spcBef>
          <a:spcPct val="20000"/>
        </a:spcBef>
        <a:spcAft>
          <a:spcPct val="0"/>
        </a:spcAft>
        <a:buChar char="»"/>
        <a:defRPr>
          <a:solidFill>
            <a:schemeClr val="tx1"/>
          </a:solidFill>
          <a:latin typeface="+mn-lt"/>
          <a:ea typeface="+mn-ea"/>
        </a:defRPr>
      </a:lvl8pPr>
      <a:lvl9pPr marL="3886200" indent="-228600" algn="l" rtl="0" fontAlgn="base">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23.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19.xml"/><Relationship Id="rId5" Type="http://schemas.openxmlformats.org/officeDocument/2006/relationships/slide" Target="slide10.xml"/><Relationship Id="rId4" Type="http://schemas.openxmlformats.org/officeDocument/2006/relationships/slide" Target="slide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p:cNvPicPr>
            <a:picLocks noChangeAspect="1" noChangeArrowheads="1"/>
          </p:cNvPicPr>
          <p:nvPr/>
        </p:nvPicPr>
        <p:blipFill>
          <a:blip r:embed="rId3" cstate="print"/>
          <a:srcRect/>
          <a:stretch>
            <a:fillRect/>
          </a:stretch>
        </p:blipFill>
        <p:spPr bwMode="auto">
          <a:xfrm>
            <a:off x="0" y="1588"/>
            <a:ext cx="9142413" cy="6856412"/>
          </a:xfrm>
          <a:prstGeom prst="rect">
            <a:avLst/>
          </a:prstGeom>
          <a:noFill/>
          <a:ln w="9525">
            <a:noFill/>
            <a:miter lim="800000"/>
            <a:headEnd/>
            <a:tailEnd/>
          </a:ln>
        </p:spPr>
      </p:pic>
      <p:sp>
        <p:nvSpPr>
          <p:cNvPr id="6147" name="Rectangle 7"/>
          <p:cNvSpPr>
            <a:spLocks noChangeArrowheads="1"/>
          </p:cNvSpPr>
          <p:nvPr/>
        </p:nvSpPr>
        <p:spPr bwMode="auto">
          <a:xfrm>
            <a:off x="900108" y="2349500"/>
            <a:ext cx="7772400" cy="1470025"/>
          </a:xfrm>
          <a:prstGeom prst="rect">
            <a:avLst/>
          </a:prstGeom>
          <a:noFill/>
          <a:ln>
            <a:noFill/>
          </a:ln>
          <a:extLst>
            <a:ext uri="{909E8E84-426E-40DD-AFC4-6F175D3DCCD1}"/>
            <a:ext uri="{91240B29-F687-4F45-9708-019B960494DF}"/>
          </a:extLst>
        </p:spPr>
        <p:txBody>
          <a:bodyPr anchor="ctr">
            <a:scene3d>
              <a:camera prst="orthographicFront"/>
              <a:lightRig rig="glow" dir="tl">
                <a:rot lat="0" lon="0" rev="5400000"/>
              </a:lightRig>
            </a:scene3d>
            <a:sp3d contourW="12700">
              <a:bevelT w="25400" h="25400"/>
              <a:contourClr>
                <a:schemeClr val="accent6">
                  <a:shade val="73000"/>
                </a:schemeClr>
              </a:contourClr>
            </a:sp3d>
          </a:bodyPr>
          <a:lstStyle/>
          <a:p>
            <a:pPr algn="ctr">
              <a:buFontTx/>
              <a:buNone/>
              <a:defRPr/>
            </a:pPr>
            <a:r>
              <a:rPr lang="zh-CN" altLang="en-US" sz="4800" b="1" dirty="0" smtClean="0">
                <a:ln w="11430"/>
                <a:solidFill>
                  <a:srgbClr val="FF6600"/>
                </a:solidFill>
                <a:effectLst>
                  <a:outerShdw blurRad="50800" dist="38100" dir="8100000" algn="tr" rotWithShape="0">
                    <a:prstClr val="black">
                      <a:alpha val="40000"/>
                    </a:prstClr>
                  </a:outerShdw>
                </a:effectLst>
                <a:latin typeface="方正正大黑简体" pitchFamily="2" charset="-122"/>
                <a:ea typeface="方正正大黑简体" pitchFamily="2" charset="-122"/>
              </a:rPr>
              <a:t>项目</a:t>
            </a:r>
            <a:r>
              <a:rPr lang="en-US" altLang="zh-CN" sz="4800" b="1" dirty="0" smtClean="0">
                <a:ln w="11430"/>
                <a:solidFill>
                  <a:srgbClr val="FF6600"/>
                </a:solidFill>
                <a:effectLst>
                  <a:outerShdw blurRad="50800" dist="38100" dir="8100000" algn="tr" rotWithShape="0">
                    <a:prstClr val="black">
                      <a:alpha val="40000"/>
                    </a:prstClr>
                  </a:outerShdw>
                </a:effectLst>
                <a:latin typeface="方正正大黑简体" pitchFamily="2" charset="-122"/>
                <a:ea typeface="方正正大黑简体" pitchFamily="2" charset="-122"/>
              </a:rPr>
              <a:t>7</a:t>
            </a:r>
            <a:r>
              <a:rPr lang="zh-CN" altLang="en-US" sz="4800" b="1" dirty="0" smtClean="0">
                <a:ln w="11430"/>
                <a:solidFill>
                  <a:srgbClr val="FF6600"/>
                </a:solidFill>
                <a:effectLst>
                  <a:outerShdw blurRad="50800" dist="38100" dir="8100000" algn="tr" rotWithShape="0">
                    <a:prstClr val="black">
                      <a:alpha val="40000"/>
                    </a:prstClr>
                  </a:outerShdw>
                </a:effectLst>
                <a:latin typeface="方正正大黑简体" pitchFamily="2" charset="-122"/>
                <a:ea typeface="方正正大黑简体" pitchFamily="2" charset="-122"/>
              </a:rPr>
              <a:t>  广域网技术</a:t>
            </a:r>
            <a:endParaRPr lang="zh-CN" altLang="en-US" sz="4800" b="1" dirty="0">
              <a:ln w="11430"/>
              <a:solidFill>
                <a:srgbClr val="FF6600"/>
              </a:solidFill>
              <a:effectLst>
                <a:outerShdw blurRad="50800" dist="38100" dir="8100000" algn="tr" rotWithShape="0">
                  <a:prstClr val="black">
                    <a:alpha val="40000"/>
                  </a:prstClr>
                </a:outerShdw>
              </a:effectLst>
              <a:latin typeface="方正正大黑简体" pitchFamily="2" charset="-122"/>
              <a:ea typeface="方正正大黑简体" pitchFamily="2" charset="-122"/>
            </a:endParaRPr>
          </a:p>
        </p:txBody>
      </p:sp>
      <p:sp>
        <p:nvSpPr>
          <p:cNvPr id="5124" name="Text Box 8"/>
          <p:cNvSpPr txBox="1">
            <a:spLocks noChangeArrowheads="1"/>
          </p:cNvSpPr>
          <p:nvPr/>
        </p:nvSpPr>
        <p:spPr bwMode="auto">
          <a:xfrm>
            <a:off x="250825" y="6226175"/>
            <a:ext cx="184150" cy="457200"/>
          </a:xfrm>
          <a:prstGeom prst="rect">
            <a:avLst/>
          </a:prstGeom>
          <a:noFill/>
          <a:ln w="9525">
            <a:noFill/>
            <a:miter lim="800000"/>
            <a:headEnd/>
            <a:tailEnd/>
          </a:ln>
        </p:spPr>
        <p:txBody>
          <a:bodyPr wrap="none">
            <a:spAutoFit/>
          </a:bodyPr>
          <a:lstStyle/>
          <a:p>
            <a:endParaRPr lang="en-US" altLang="zh-CN" sz="2400" b="1">
              <a:latin typeface="Verdan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dirty="0" smtClean="0"/>
              <a:t>任务</a:t>
            </a:r>
            <a:r>
              <a:rPr lang="en-US" altLang="zh-CN" dirty="0" smtClean="0"/>
              <a:t>3 </a:t>
            </a:r>
            <a:r>
              <a:rPr lang="zh-CN" altLang="zh-CN" dirty="0" smtClean="0"/>
              <a:t>认识</a:t>
            </a:r>
            <a:r>
              <a:rPr lang="en-US" altLang="zh-CN" dirty="0" smtClean="0"/>
              <a:t>Cable</a:t>
            </a:r>
            <a:r>
              <a:rPr lang="zh-CN" altLang="zh-CN" dirty="0" smtClean="0"/>
              <a:t>　</a:t>
            </a:r>
            <a:r>
              <a:rPr lang="en-US" altLang="zh-CN" dirty="0" smtClean="0"/>
              <a:t>MODEM</a:t>
            </a:r>
            <a:endParaRPr lang="zh-CN" altLang="en-US" dirty="0" smtClean="0"/>
          </a:p>
        </p:txBody>
      </p:sp>
      <p:sp>
        <p:nvSpPr>
          <p:cNvPr id="2560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2683DF7-6183-45A5-98D3-CAA9D1E3A51C}" type="slidenum">
              <a:rPr lang="zh-CN" altLang="en-US"/>
              <a:pPr/>
              <a:t>10</a:t>
            </a:fld>
            <a:endParaRPr lang="zh-CN" altLang="en-US"/>
          </a:p>
        </p:txBody>
      </p:sp>
      <p:sp>
        <p:nvSpPr>
          <p:cNvPr id="25604" name="内容占位符 2"/>
          <p:cNvSpPr>
            <a:spLocks noGrp="1" noChangeArrowheads="1"/>
          </p:cNvSpPr>
          <p:nvPr>
            <p:ph idx="4294967295"/>
          </p:nvPr>
        </p:nvSpPr>
        <p:spPr>
          <a:xfrm>
            <a:off x="0" y="1125538"/>
            <a:ext cx="8088313" cy="4732337"/>
          </a:xfrm>
        </p:spPr>
        <p:txBody>
          <a:bodyPr/>
          <a:lstStyle/>
          <a:p>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与普通</a:t>
            </a:r>
            <a:r>
              <a:rPr lang="en-US" altLang="zh-CN" sz="2800" dirty="0" smtClean="0">
                <a:solidFill>
                  <a:schemeClr val="tx1"/>
                </a:solidFill>
                <a:latin typeface="+mn-lt"/>
                <a:ea typeface="+mn-ea"/>
                <a:cs typeface="+mn-cs"/>
              </a:rPr>
              <a:t> Modem</a:t>
            </a:r>
            <a:r>
              <a:rPr lang="zh-CN" altLang="zh-CN" sz="2800" dirty="0" smtClean="0">
                <a:solidFill>
                  <a:schemeClr val="tx1"/>
                </a:solidFill>
                <a:latin typeface="+mn-lt"/>
                <a:ea typeface="+mn-ea"/>
                <a:cs typeface="+mn-cs"/>
              </a:rPr>
              <a:t>的</a:t>
            </a:r>
            <a:r>
              <a:rPr lang="zh-CN" altLang="zh-CN" sz="2800" dirty="0" smtClean="0">
                <a:solidFill>
                  <a:schemeClr val="tx1"/>
                </a:solidFill>
                <a:latin typeface="+mn-lt"/>
                <a:ea typeface="+mn-ea"/>
                <a:cs typeface="+mn-cs"/>
              </a:rPr>
              <a:t>比较</a:t>
            </a:r>
            <a:endParaRPr lang="zh-CN" altLang="en-US" sz="2600" dirty="0" smtClean="0"/>
          </a:p>
          <a:p>
            <a:pPr marL="800100" lvl="1" indent="-342900">
              <a:buFont typeface="Wingdings" pitchFamily="2" charset="2"/>
              <a:buChar char="Ø"/>
            </a:pPr>
            <a:r>
              <a:rPr lang="zh-CN" altLang="en-US" sz="2000" dirty="0" smtClean="0"/>
              <a:t> </a:t>
            </a:r>
            <a:r>
              <a:rPr lang="en-US" altLang="zh-CN" sz="2400" dirty="0" smtClean="0">
                <a:solidFill>
                  <a:schemeClr val="tx1"/>
                </a:solidFill>
                <a:latin typeface="+mn-lt"/>
                <a:ea typeface="+mn-ea"/>
              </a:rPr>
              <a:t>Cable Modem</a:t>
            </a:r>
            <a:r>
              <a:rPr lang="zh-CN" altLang="zh-CN" sz="2400" dirty="0" smtClean="0">
                <a:solidFill>
                  <a:schemeClr val="tx1"/>
                </a:solidFill>
                <a:latin typeface="+mn-lt"/>
                <a:ea typeface="+mn-ea"/>
              </a:rPr>
              <a:t>的通信和普通</a:t>
            </a:r>
            <a:r>
              <a:rPr lang="en-US" altLang="zh-CN" sz="2400" dirty="0" smtClean="0">
                <a:solidFill>
                  <a:schemeClr val="tx1"/>
                </a:solidFill>
                <a:latin typeface="+mn-lt"/>
                <a:ea typeface="+mn-ea"/>
              </a:rPr>
              <a:t>Modem</a:t>
            </a:r>
            <a:r>
              <a:rPr lang="zh-CN" altLang="zh-CN" sz="2400" dirty="0" smtClean="0">
                <a:solidFill>
                  <a:schemeClr val="tx1"/>
                </a:solidFill>
                <a:latin typeface="+mn-lt"/>
                <a:ea typeface="+mn-ea"/>
              </a:rPr>
              <a:t>一样，是数据信号在模拟信道上交互传输的过程，但也存在差异，普通</a:t>
            </a:r>
            <a:r>
              <a:rPr lang="en-US" altLang="zh-CN" sz="2400" dirty="0" smtClean="0">
                <a:solidFill>
                  <a:schemeClr val="tx1"/>
                </a:solidFill>
                <a:latin typeface="+mn-lt"/>
                <a:ea typeface="+mn-ea"/>
              </a:rPr>
              <a:t>Modem</a:t>
            </a:r>
            <a:r>
              <a:rPr lang="zh-CN" altLang="zh-CN" sz="2400" dirty="0" smtClean="0">
                <a:solidFill>
                  <a:schemeClr val="tx1"/>
                </a:solidFill>
                <a:latin typeface="+mn-lt"/>
                <a:ea typeface="+mn-ea"/>
              </a:rPr>
              <a:t>的传输介质在用户与访问服务器之间是独立的，即用户独享传输介质，而</a:t>
            </a:r>
            <a:r>
              <a:rPr lang="en-US" altLang="zh-CN" sz="2400" dirty="0" smtClean="0">
                <a:solidFill>
                  <a:schemeClr val="tx1"/>
                </a:solidFill>
                <a:latin typeface="+mn-lt"/>
                <a:ea typeface="+mn-ea"/>
              </a:rPr>
              <a:t>Cable Modem</a:t>
            </a:r>
            <a:r>
              <a:rPr lang="zh-CN" altLang="zh-CN" sz="2400" dirty="0" smtClean="0">
                <a:solidFill>
                  <a:schemeClr val="tx1"/>
                </a:solidFill>
                <a:latin typeface="+mn-lt"/>
                <a:ea typeface="+mn-ea"/>
              </a:rPr>
              <a:t>的传输介质是</a:t>
            </a:r>
            <a:r>
              <a:rPr lang="en-US" altLang="zh-CN" sz="2400" dirty="0" smtClean="0">
                <a:solidFill>
                  <a:schemeClr val="tx1"/>
                </a:solidFill>
                <a:latin typeface="+mn-lt"/>
                <a:ea typeface="+mn-ea"/>
              </a:rPr>
              <a:t>HFC</a:t>
            </a:r>
            <a:r>
              <a:rPr lang="zh-CN" altLang="zh-CN" sz="2400" dirty="0" smtClean="0">
                <a:solidFill>
                  <a:schemeClr val="tx1"/>
                </a:solidFill>
                <a:latin typeface="+mn-lt"/>
                <a:ea typeface="+mn-ea"/>
              </a:rPr>
              <a:t>网，将数据信号调制到某个传输带宽与有线电视信号共享介质；另外，</a:t>
            </a:r>
            <a:r>
              <a:rPr lang="en-US" altLang="zh-CN" sz="2400" dirty="0" smtClean="0">
                <a:solidFill>
                  <a:schemeClr val="tx1"/>
                </a:solidFill>
                <a:latin typeface="+mn-lt"/>
                <a:ea typeface="+mn-ea"/>
              </a:rPr>
              <a:t>Cable Modem</a:t>
            </a:r>
            <a:r>
              <a:rPr lang="zh-CN" altLang="zh-CN" sz="2400" dirty="0" smtClean="0">
                <a:solidFill>
                  <a:schemeClr val="tx1"/>
                </a:solidFill>
                <a:latin typeface="+mn-lt"/>
                <a:ea typeface="+mn-ea"/>
              </a:rPr>
              <a:t>的结构较普通</a:t>
            </a:r>
            <a:r>
              <a:rPr lang="en-US" altLang="zh-CN" sz="2400" dirty="0" smtClean="0">
                <a:solidFill>
                  <a:schemeClr val="tx1"/>
                </a:solidFill>
                <a:latin typeface="+mn-lt"/>
                <a:ea typeface="+mn-ea"/>
              </a:rPr>
              <a:t>Modem</a:t>
            </a:r>
            <a:r>
              <a:rPr lang="zh-CN" altLang="zh-CN" sz="2400" dirty="0" smtClean="0">
                <a:solidFill>
                  <a:schemeClr val="tx1"/>
                </a:solidFill>
                <a:latin typeface="+mn-lt"/>
                <a:ea typeface="+mn-ea"/>
              </a:rPr>
              <a:t>复杂，它由调制解调器、调谐器、加</a:t>
            </a:r>
            <a:r>
              <a:rPr lang="en-US" altLang="zh-CN" sz="2400" dirty="0" smtClean="0">
                <a:solidFill>
                  <a:schemeClr val="tx1"/>
                </a:solidFill>
                <a:latin typeface="+mn-lt"/>
                <a:ea typeface="+mn-ea"/>
              </a:rPr>
              <a:t>/</a:t>
            </a:r>
            <a:r>
              <a:rPr lang="zh-CN" altLang="zh-CN" sz="2400" dirty="0" smtClean="0">
                <a:solidFill>
                  <a:schemeClr val="tx1"/>
                </a:solidFill>
                <a:latin typeface="+mn-lt"/>
                <a:ea typeface="+mn-ea"/>
              </a:rPr>
              <a:t>解密模块、桥接器、网络接口卡、以太网集线器等组成，它无须拨号上网，不占用电话线，可提供随时在线连接的全天侯服务</a:t>
            </a:r>
            <a:r>
              <a:rPr lang="zh-CN" altLang="zh-CN" sz="2400" dirty="0" smtClean="0">
                <a:solidFill>
                  <a:schemeClr val="tx1"/>
                </a:solidFill>
                <a:latin typeface="+mn-lt"/>
                <a:ea typeface="+mn-ea"/>
              </a:rPr>
              <a:t>。</a:t>
            </a:r>
            <a:endParaRPr lang="en-US" altLang="zh-CN" sz="2400" dirty="0" smtClean="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dirty="0" smtClean="0"/>
              <a:t>任务</a:t>
            </a:r>
            <a:r>
              <a:rPr lang="en-US" altLang="zh-CN" dirty="0" smtClean="0"/>
              <a:t>3 </a:t>
            </a:r>
            <a:r>
              <a:rPr lang="zh-CN" altLang="zh-CN" dirty="0" smtClean="0"/>
              <a:t>认识</a:t>
            </a:r>
            <a:r>
              <a:rPr lang="en-US" altLang="zh-CN" dirty="0" smtClean="0"/>
              <a:t>Cable</a:t>
            </a:r>
            <a:r>
              <a:rPr lang="zh-CN" altLang="zh-CN" dirty="0" smtClean="0"/>
              <a:t>　</a:t>
            </a:r>
            <a:r>
              <a:rPr lang="en-US" altLang="zh-CN" dirty="0" smtClean="0"/>
              <a:t>MODEM</a:t>
            </a:r>
            <a:endParaRPr lang="zh-CN" altLang="en-US" dirty="0" smtClean="0"/>
          </a:p>
        </p:txBody>
      </p:sp>
      <p:sp>
        <p:nvSpPr>
          <p:cNvPr id="2560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2683DF7-6183-45A5-98D3-CAA9D1E3A51C}" type="slidenum">
              <a:rPr lang="zh-CN" altLang="en-US"/>
              <a:pPr/>
              <a:t>11</a:t>
            </a:fld>
            <a:endParaRPr lang="zh-CN" altLang="en-US"/>
          </a:p>
        </p:txBody>
      </p:sp>
      <p:sp>
        <p:nvSpPr>
          <p:cNvPr id="25604" name="内容占位符 2"/>
          <p:cNvSpPr>
            <a:spLocks noGrp="1" noChangeArrowheads="1"/>
          </p:cNvSpPr>
          <p:nvPr>
            <p:ph idx="4294967295"/>
          </p:nvPr>
        </p:nvSpPr>
        <p:spPr>
          <a:xfrm>
            <a:off x="0" y="1125538"/>
            <a:ext cx="8088313" cy="4732337"/>
          </a:xfrm>
        </p:spPr>
        <p:txBody>
          <a:bodyPr/>
          <a:lstStyle/>
          <a:p>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的类型大致可以分为以下几种：</a:t>
            </a:r>
            <a:r>
              <a:rPr lang="zh-CN" altLang="en-US" sz="2000" dirty="0" smtClean="0"/>
              <a:t> </a:t>
            </a:r>
            <a:endParaRPr lang="en-US" altLang="zh-CN" sz="2000" dirty="0" smtClean="0"/>
          </a:p>
          <a:p>
            <a:pPr marL="800100" lvl="1" indent="-342900">
              <a:buFont typeface="Wingdings" pitchFamily="2" charset="2"/>
              <a:buChar char="Ø"/>
            </a:pPr>
            <a:r>
              <a:rPr lang="zh-CN" altLang="zh-CN" sz="2400" dirty="0" smtClean="0">
                <a:solidFill>
                  <a:schemeClr val="tx1"/>
                </a:solidFill>
                <a:latin typeface="+mn-lt"/>
                <a:ea typeface="+mn-ea"/>
              </a:rPr>
              <a:t>从数据传输方向上有单向和双向</a:t>
            </a:r>
            <a:r>
              <a:rPr lang="en-US" altLang="zh-CN" sz="2400" dirty="0" smtClean="0">
                <a:solidFill>
                  <a:schemeClr val="tx1"/>
                </a:solidFill>
                <a:latin typeface="+mn-lt"/>
                <a:ea typeface="+mn-ea"/>
              </a:rPr>
              <a:t>Cable Modem</a:t>
            </a:r>
            <a:r>
              <a:rPr lang="zh-CN" altLang="zh-CN" sz="2400" dirty="0" smtClean="0">
                <a:solidFill>
                  <a:schemeClr val="tx1"/>
                </a:solidFill>
                <a:latin typeface="+mn-lt"/>
                <a:ea typeface="+mn-ea"/>
              </a:rPr>
              <a:t>之</a:t>
            </a:r>
            <a:r>
              <a:rPr lang="zh-CN" altLang="zh-CN" sz="2400" dirty="0" smtClean="0">
                <a:solidFill>
                  <a:schemeClr val="tx1"/>
                </a:solidFill>
                <a:latin typeface="+mn-lt"/>
                <a:ea typeface="+mn-ea"/>
              </a:rPr>
              <a:t>分</a:t>
            </a:r>
            <a:endParaRPr lang="en-US" altLang="zh-CN" sz="2400" dirty="0" smtClean="0">
              <a:solidFill>
                <a:schemeClr val="tx1"/>
              </a:solidFill>
              <a:latin typeface="+mn-lt"/>
              <a:ea typeface="+mn-ea"/>
            </a:endParaRPr>
          </a:p>
          <a:p>
            <a:pPr marL="800100" lvl="1" indent="-342900">
              <a:buFont typeface="Wingdings" pitchFamily="2" charset="2"/>
              <a:buChar char="Ø"/>
            </a:pPr>
            <a:r>
              <a:rPr lang="zh-CN" altLang="zh-CN" sz="2400" dirty="0" smtClean="0">
                <a:solidFill>
                  <a:schemeClr val="tx1"/>
                </a:solidFill>
                <a:latin typeface="+mn-lt"/>
                <a:ea typeface="+mn-ea"/>
              </a:rPr>
              <a:t>从传输方式上可分为双向对称式传输和非对称式</a:t>
            </a:r>
            <a:r>
              <a:rPr lang="zh-CN" altLang="zh-CN" sz="2400" dirty="0" smtClean="0">
                <a:solidFill>
                  <a:schemeClr val="tx1"/>
                </a:solidFill>
                <a:latin typeface="+mn-lt"/>
                <a:ea typeface="+mn-ea"/>
              </a:rPr>
              <a:t>传输</a:t>
            </a:r>
            <a:endParaRPr lang="en-US" altLang="zh-CN" sz="2400" dirty="0" smtClean="0">
              <a:solidFill>
                <a:schemeClr val="tx1"/>
              </a:solidFill>
              <a:latin typeface="+mn-lt"/>
              <a:ea typeface="+mn-ea"/>
            </a:endParaRPr>
          </a:p>
          <a:p>
            <a:pPr marL="800100" lvl="1" indent="-342900">
              <a:buFont typeface="Wingdings" pitchFamily="2" charset="2"/>
              <a:buChar char="Ø"/>
            </a:pPr>
            <a:r>
              <a:rPr lang="zh-CN" altLang="zh-CN" sz="2400" dirty="0" smtClean="0">
                <a:solidFill>
                  <a:schemeClr val="tx1"/>
                </a:solidFill>
                <a:latin typeface="+mn-lt"/>
                <a:ea typeface="+mn-ea"/>
              </a:rPr>
              <a:t>从网络通信角度上有同步（共享）和异步（交换）两种</a:t>
            </a:r>
            <a:r>
              <a:rPr lang="zh-CN" altLang="zh-CN" sz="2400" dirty="0" smtClean="0">
                <a:solidFill>
                  <a:schemeClr val="tx1"/>
                </a:solidFill>
                <a:latin typeface="+mn-lt"/>
                <a:ea typeface="+mn-ea"/>
              </a:rPr>
              <a:t>方式</a:t>
            </a:r>
            <a:endParaRPr lang="en-US" altLang="zh-CN" sz="2400" dirty="0" smtClean="0">
              <a:solidFill>
                <a:schemeClr val="tx1"/>
              </a:solidFill>
              <a:latin typeface="+mn-lt"/>
              <a:ea typeface="+mn-ea"/>
            </a:endParaRPr>
          </a:p>
          <a:p>
            <a:pPr marL="800100" lvl="1" indent="-342900">
              <a:buFont typeface="Wingdings" pitchFamily="2" charset="2"/>
              <a:buChar char="Ø"/>
            </a:pPr>
            <a:r>
              <a:rPr lang="zh-CN" altLang="zh-CN" sz="2400" dirty="0" smtClean="0">
                <a:solidFill>
                  <a:schemeClr val="tx1"/>
                </a:solidFill>
                <a:latin typeface="+mn-lt"/>
                <a:ea typeface="+mn-ea"/>
              </a:rPr>
              <a:t>从接入角度来看，可分为个人</a:t>
            </a:r>
            <a:r>
              <a:rPr lang="en-US" altLang="zh-CN" sz="2400" dirty="0" smtClean="0">
                <a:solidFill>
                  <a:schemeClr val="tx1"/>
                </a:solidFill>
                <a:latin typeface="+mn-lt"/>
                <a:ea typeface="+mn-ea"/>
              </a:rPr>
              <a:t>Cable Modem</a:t>
            </a:r>
            <a:r>
              <a:rPr lang="zh-CN" altLang="zh-CN" sz="2400" dirty="0" smtClean="0">
                <a:solidFill>
                  <a:schemeClr val="tx1"/>
                </a:solidFill>
                <a:latin typeface="+mn-lt"/>
                <a:ea typeface="+mn-ea"/>
              </a:rPr>
              <a:t>和多用户宽带</a:t>
            </a:r>
            <a:r>
              <a:rPr lang="en-US" altLang="zh-CN" sz="2400" dirty="0" smtClean="0">
                <a:solidFill>
                  <a:schemeClr val="tx1"/>
                </a:solidFill>
                <a:latin typeface="+mn-lt"/>
                <a:ea typeface="+mn-ea"/>
              </a:rPr>
              <a:t>Cable Modem</a:t>
            </a:r>
            <a:r>
              <a:rPr lang="zh-CN" altLang="zh-CN" sz="2400" dirty="0" smtClean="0">
                <a:solidFill>
                  <a:schemeClr val="tx1"/>
                </a:solidFill>
                <a:latin typeface="+mn-lt"/>
                <a:ea typeface="+mn-ea"/>
              </a:rPr>
              <a:t>，宽带</a:t>
            </a:r>
            <a:r>
              <a:rPr lang="en-US" altLang="zh-CN" sz="2400" dirty="0" smtClean="0">
                <a:solidFill>
                  <a:schemeClr val="tx1"/>
                </a:solidFill>
                <a:latin typeface="+mn-lt"/>
                <a:ea typeface="+mn-ea"/>
              </a:rPr>
              <a:t>Cable Modem</a:t>
            </a:r>
            <a:r>
              <a:rPr lang="zh-CN" altLang="zh-CN" sz="2400" dirty="0" smtClean="0">
                <a:solidFill>
                  <a:schemeClr val="tx1"/>
                </a:solidFill>
                <a:latin typeface="+mn-lt"/>
                <a:ea typeface="+mn-ea"/>
              </a:rPr>
              <a:t>是多用户共享</a:t>
            </a:r>
            <a:r>
              <a:rPr lang="zh-CN" altLang="zh-CN" sz="2400" dirty="0" smtClean="0">
                <a:solidFill>
                  <a:schemeClr val="tx1"/>
                </a:solidFill>
                <a:latin typeface="+mn-lt"/>
                <a:ea typeface="+mn-ea"/>
              </a:rPr>
              <a:t>方式</a:t>
            </a:r>
            <a:endParaRPr lang="en-US" altLang="zh-CN" sz="2400" dirty="0" smtClean="0">
              <a:solidFill>
                <a:schemeClr val="tx1"/>
              </a:solidFill>
              <a:latin typeface="+mn-lt"/>
              <a:ea typeface="+mn-ea"/>
            </a:endParaRPr>
          </a:p>
          <a:p>
            <a:pPr marL="800100" lvl="1" indent="-342900">
              <a:buFont typeface="Wingdings" pitchFamily="2" charset="2"/>
              <a:buChar char="Ø"/>
            </a:pPr>
            <a:r>
              <a:rPr lang="zh-CN" altLang="zh-CN" sz="2400" dirty="0" smtClean="0">
                <a:solidFill>
                  <a:schemeClr val="tx1"/>
                </a:solidFill>
                <a:latin typeface="+mn-lt"/>
                <a:ea typeface="+mn-ea"/>
              </a:rPr>
              <a:t>从硬件接口角度分，可以分为外置式和</a:t>
            </a:r>
            <a:r>
              <a:rPr lang="zh-CN" altLang="zh-CN" sz="2400" dirty="0" smtClean="0">
                <a:solidFill>
                  <a:schemeClr val="tx1"/>
                </a:solidFill>
                <a:latin typeface="+mn-lt"/>
                <a:ea typeface="+mn-ea"/>
              </a:rPr>
              <a:t>内置式</a:t>
            </a:r>
            <a:endParaRPr lang="en-US" altLang="zh-CN" sz="2400" dirty="0" smtClean="0">
              <a:solidFill>
                <a:schemeClr val="tx1"/>
              </a:solidFill>
              <a:latin typeface="+mn-lt"/>
              <a:ea typeface="+mn-ea"/>
            </a:endParaRPr>
          </a:p>
          <a:p>
            <a:pPr marL="800100" lvl="1" indent="-342900">
              <a:buFont typeface="Wingdings" pitchFamily="2" charset="2"/>
              <a:buChar char="Ø"/>
            </a:pPr>
            <a:r>
              <a:rPr lang="zh-CN" altLang="zh-CN" sz="2400" dirty="0" smtClean="0">
                <a:solidFill>
                  <a:schemeClr val="tx1"/>
                </a:solidFill>
                <a:latin typeface="+mn-lt"/>
                <a:ea typeface="+mn-ea"/>
              </a:rPr>
              <a:t>从功能上分，可分为数字电视机机顶盒、网络机顶盒和多媒体交互式机顶盒</a:t>
            </a:r>
            <a:endParaRPr lang="en-US" altLang="zh-CN" sz="2400" dirty="0" smtClean="0"/>
          </a:p>
          <a:p>
            <a:pPr marL="800100" lvl="1" indent="-342900">
              <a:buFont typeface="Wingdings" pitchFamily="2" charset="2"/>
              <a:buChar char="Ø"/>
            </a:pPr>
            <a:endParaRPr lang="en-US" altLang="zh-CN" sz="20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dirty="0" smtClean="0"/>
              <a:t>任务</a:t>
            </a:r>
            <a:r>
              <a:rPr lang="en-US" altLang="zh-CN" dirty="0" smtClean="0"/>
              <a:t>3 </a:t>
            </a:r>
            <a:r>
              <a:rPr lang="zh-CN" altLang="zh-CN" dirty="0" smtClean="0"/>
              <a:t>认识</a:t>
            </a:r>
            <a:r>
              <a:rPr lang="en-US" altLang="zh-CN" dirty="0" smtClean="0"/>
              <a:t>Cable</a:t>
            </a:r>
            <a:r>
              <a:rPr lang="zh-CN" altLang="zh-CN" dirty="0" smtClean="0"/>
              <a:t>　</a:t>
            </a:r>
            <a:r>
              <a:rPr lang="en-US" altLang="zh-CN" dirty="0" smtClean="0"/>
              <a:t>MODEM</a:t>
            </a:r>
            <a:endParaRPr lang="zh-CN" altLang="en-US" dirty="0" smtClean="0"/>
          </a:p>
        </p:txBody>
      </p:sp>
      <p:sp>
        <p:nvSpPr>
          <p:cNvPr id="2560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2683DF7-6183-45A5-98D3-CAA9D1E3A51C}" type="slidenum">
              <a:rPr lang="zh-CN" altLang="en-US"/>
              <a:pPr/>
              <a:t>12</a:t>
            </a:fld>
            <a:endParaRPr lang="zh-CN" altLang="en-US"/>
          </a:p>
        </p:txBody>
      </p:sp>
      <p:sp>
        <p:nvSpPr>
          <p:cNvPr id="25604" name="内容占位符 2"/>
          <p:cNvSpPr>
            <a:spLocks noGrp="1" noChangeArrowheads="1"/>
          </p:cNvSpPr>
          <p:nvPr>
            <p:ph idx="4294967295"/>
          </p:nvPr>
        </p:nvSpPr>
        <p:spPr>
          <a:xfrm>
            <a:off x="0" y="1125539"/>
            <a:ext cx="8088313" cy="791294"/>
          </a:xfrm>
        </p:spPr>
        <p:txBody>
          <a:bodyPr/>
          <a:lstStyle/>
          <a:p>
            <a:r>
              <a:rPr lang="en-US" altLang="zh-CN" sz="2800" dirty="0" smtClean="0">
                <a:solidFill>
                  <a:schemeClr val="tx1"/>
                </a:solidFill>
                <a:latin typeface="+mn-lt"/>
                <a:ea typeface="+mn-ea"/>
                <a:cs typeface="+mn-cs"/>
              </a:rPr>
              <a:t>HFC</a:t>
            </a:r>
            <a:r>
              <a:rPr lang="zh-CN" altLang="zh-CN" sz="2800" dirty="0" smtClean="0">
                <a:solidFill>
                  <a:schemeClr val="tx1"/>
                </a:solidFill>
                <a:latin typeface="+mn-lt"/>
                <a:ea typeface="+mn-ea"/>
                <a:cs typeface="+mn-cs"/>
              </a:rPr>
              <a:t>网及组成</a:t>
            </a:r>
            <a:r>
              <a:rPr lang="zh-CN" altLang="zh-CN" sz="2800" dirty="0" smtClean="0">
                <a:solidFill>
                  <a:schemeClr val="tx1"/>
                </a:solidFill>
                <a:latin typeface="+mn-lt"/>
                <a:ea typeface="+mn-ea"/>
                <a:cs typeface="+mn-cs"/>
              </a:rPr>
              <a:t>：</a:t>
            </a:r>
            <a:r>
              <a:rPr lang="zh-CN" altLang="en-US" sz="2800" dirty="0" smtClean="0"/>
              <a:t> </a:t>
            </a:r>
            <a:r>
              <a:rPr lang="en-US" altLang="zh-CN" sz="2800" dirty="0" smtClean="0">
                <a:solidFill>
                  <a:schemeClr val="tx1"/>
                </a:solidFill>
                <a:latin typeface="+mn-lt"/>
                <a:ea typeface="+mn-ea"/>
                <a:cs typeface="+mn-cs"/>
              </a:rPr>
              <a:t>HFC</a:t>
            </a:r>
            <a:r>
              <a:rPr lang="zh-CN" altLang="zh-CN" sz="2800" dirty="0" smtClean="0">
                <a:solidFill>
                  <a:schemeClr val="tx1"/>
                </a:solidFill>
                <a:latin typeface="+mn-lt"/>
                <a:ea typeface="+mn-ea"/>
                <a:cs typeface="+mn-cs"/>
              </a:rPr>
              <a:t>是指光纤同轴电缆混合网，它是一种新型的宽带网络</a:t>
            </a:r>
            <a:r>
              <a:rPr lang="zh-CN" altLang="zh-CN" sz="2800" dirty="0" smtClean="0">
                <a:solidFill>
                  <a:schemeClr val="tx1"/>
                </a:solidFill>
                <a:latin typeface="+mn-lt"/>
                <a:ea typeface="+mn-ea"/>
                <a:cs typeface="+mn-cs"/>
              </a:rPr>
              <a:t>。</a:t>
            </a:r>
            <a:endParaRPr lang="en-US" altLang="zh-CN" sz="2800" dirty="0" smtClean="0"/>
          </a:p>
        </p:txBody>
      </p:sp>
      <p:pic>
        <p:nvPicPr>
          <p:cNvPr id="5" name="图片 4"/>
          <p:cNvPicPr/>
          <p:nvPr/>
        </p:nvPicPr>
        <p:blipFill>
          <a:blip r:embed="rId2" cstate="print"/>
          <a:srcRect/>
          <a:stretch>
            <a:fillRect/>
          </a:stretch>
        </p:blipFill>
        <p:spPr bwMode="auto">
          <a:xfrm>
            <a:off x="467544" y="2204864"/>
            <a:ext cx="8208912" cy="3816424"/>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dirty="0" smtClean="0"/>
              <a:t>任务</a:t>
            </a:r>
            <a:r>
              <a:rPr lang="en-US" altLang="zh-CN" dirty="0" smtClean="0"/>
              <a:t>3 </a:t>
            </a:r>
            <a:r>
              <a:rPr lang="zh-CN" altLang="zh-CN" dirty="0" smtClean="0"/>
              <a:t>认识</a:t>
            </a:r>
            <a:r>
              <a:rPr lang="en-US" altLang="zh-CN" dirty="0" smtClean="0"/>
              <a:t>Cable</a:t>
            </a:r>
            <a:r>
              <a:rPr lang="zh-CN" altLang="zh-CN" dirty="0" smtClean="0"/>
              <a:t>　</a:t>
            </a:r>
            <a:r>
              <a:rPr lang="en-US" altLang="zh-CN" dirty="0" smtClean="0"/>
              <a:t>MODEM</a:t>
            </a:r>
            <a:endParaRPr lang="zh-CN" altLang="en-US" dirty="0" smtClean="0"/>
          </a:p>
        </p:txBody>
      </p:sp>
      <p:sp>
        <p:nvSpPr>
          <p:cNvPr id="2560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2683DF7-6183-45A5-98D3-CAA9D1E3A51C}" type="slidenum">
              <a:rPr lang="zh-CN" altLang="en-US"/>
              <a:pPr/>
              <a:t>13</a:t>
            </a:fld>
            <a:endParaRPr lang="zh-CN" altLang="en-US"/>
          </a:p>
        </p:txBody>
      </p:sp>
      <p:sp>
        <p:nvSpPr>
          <p:cNvPr id="25604" name="内容占位符 2"/>
          <p:cNvSpPr>
            <a:spLocks noGrp="1" noChangeArrowheads="1"/>
          </p:cNvSpPr>
          <p:nvPr>
            <p:ph idx="4294967295"/>
          </p:nvPr>
        </p:nvSpPr>
        <p:spPr>
          <a:xfrm>
            <a:off x="0" y="1125539"/>
            <a:ext cx="8088313" cy="791294"/>
          </a:xfrm>
        </p:spPr>
        <p:txBody>
          <a:bodyPr/>
          <a:lstStyle/>
          <a:p>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的系统</a:t>
            </a:r>
            <a:r>
              <a:rPr lang="zh-CN" altLang="zh-CN" sz="2800" dirty="0" smtClean="0">
                <a:solidFill>
                  <a:schemeClr val="tx1"/>
                </a:solidFill>
                <a:latin typeface="+mn-lt"/>
                <a:ea typeface="+mn-ea"/>
                <a:cs typeface="+mn-cs"/>
              </a:rPr>
              <a:t>结构</a:t>
            </a:r>
            <a:r>
              <a:rPr lang="zh-CN" altLang="en-US" sz="2800" dirty="0" smtClean="0">
                <a:solidFill>
                  <a:schemeClr val="tx1"/>
                </a:solidFill>
                <a:latin typeface="+mn-lt"/>
                <a:ea typeface="+mn-ea"/>
                <a:cs typeface="+mn-cs"/>
              </a:rPr>
              <a:t>：</a:t>
            </a:r>
            <a:r>
              <a:rPr lang="en-US" altLang="zh-CN" sz="2800" dirty="0" smtClean="0">
                <a:solidFill>
                  <a:schemeClr val="tx1"/>
                </a:solidFill>
                <a:latin typeface="+mn-lt"/>
                <a:ea typeface="+mn-ea"/>
                <a:cs typeface="+mn-cs"/>
              </a:rPr>
              <a:t>Cable </a:t>
            </a:r>
            <a:r>
              <a:rPr lang="en-US" altLang="zh-CN" sz="2800" dirty="0" smtClean="0">
                <a:solidFill>
                  <a:schemeClr val="tx1"/>
                </a:solidFill>
                <a:latin typeface="+mn-lt"/>
                <a:ea typeface="+mn-ea"/>
                <a:cs typeface="+mn-cs"/>
              </a:rPr>
              <a:t>modem</a:t>
            </a:r>
            <a:r>
              <a:rPr lang="zh-CN" altLang="zh-CN" sz="2800" dirty="0" smtClean="0">
                <a:solidFill>
                  <a:schemeClr val="tx1"/>
                </a:solidFill>
                <a:latin typeface="+mn-lt"/>
                <a:ea typeface="+mn-ea"/>
                <a:cs typeface="+mn-cs"/>
              </a:rPr>
              <a:t>系统工作在双向</a:t>
            </a:r>
            <a:r>
              <a:rPr lang="en-US" altLang="zh-CN" sz="2800" dirty="0" smtClean="0">
                <a:solidFill>
                  <a:schemeClr val="tx1"/>
                </a:solidFill>
                <a:latin typeface="+mn-lt"/>
                <a:ea typeface="+mn-ea"/>
                <a:cs typeface="+mn-cs"/>
              </a:rPr>
              <a:t>HFC</a:t>
            </a:r>
            <a:r>
              <a:rPr lang="zh-CN" altLang="zh-CN" sz="2800" dirty="0" smtClean="0">
                <a:solidFill>
                  <a:schemeClr val="tx1"/>
                </a:solidFill>
                <a:latin typeface="+mn-lt"/>
                <a:ea typeface="+mn-ea"/>
                <a:cs typeface="+mn-cs"/>
              </a:rPr>
              <a:t>网上，成为</a:t>
            </a:r>
            <a:r>
              <a:rPr lang="en-US" altLang="zh-CN" sz="2800" dirty="0" smtClean="0">
                <a:solidFill>
                  <a:schemeClr val="tx1"/>
                </a:solidFill>
                <a:latin typeface="+mn-lt"/>
                <a:ea typeface="+mn-ea"/>
                <a:cs typeface="+mn-cs"/>
              </a:rPr>
              <a:t>HFC</a:t>
            </a:r>
            <a:r>
              <a:rPr lang="zh-CN" altLang="zh-CN" sz="2800" dirty="0" smtClean="0">
                <a:solidFill>
                  <a:schemeClr val="tx1"/>
                </a:solidFill>
                <a:latin typeface="+mn-lt"/>
                <a:ea typeface="+mn-ea"/>
                <a:cs typeface="+mn-cs"/>
              </a:rPr>
              <a:t>网络的一部分。</a:t>
            </a:r>
            <a:endParaRPr lang="en-US" altLang="zh-CN" sz="2800" dirty="0" smtClean="0"/>
          </a:p>
        </p:txBody>
      </p:sp>
      <p:pic>
        <p:nvPicPr>
          <p:cNvPr id="6" name="图片 5"/>
          <p:cNvPicPr/>
          <p:nvPr/>
        </p:nvPicPr>
        <p:blipFill>
          <a:blip r:embed="rId2" cstate="print"/>
          <a:srcRect/>
          <a:stretch>
            <a:fillRect/>
          </a:stretch>
        </p:blipFill>
        <p:spPr bwMode="auto">
          <a:xfrm>
            <a:off x="611560" y="2420888"/>
            <a:ext cx="7704856" cy="331236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dirty="0" smtClean="0"/>
              <a:t>任务</a:t>
            </a:r>
            <a:r>
              <a:rPr lang="en-US" altLang="zh-CN" dirty="0" smtClean="0"/>
              <a:t>3 </a:t>
            </a:r>
            <a:r>
              <a:rPr lang="zh-CN" altLang="zh-CN" dirty="0" smtClean="0"/>
              <a:t>认识</a:t>
            </a:r>
            <a:r>
              <a:rPr lang="en-US" altLang="zh-CN" dirty="0" smtClean="0"/>
              <a:t>Cable</a:t>
            </a:r>
            <a:r>
              <a:rPr lang="zh-CN" altLang="zh-CN" dirty="0" smtClean="0"/>
              <a:t>　</a:t>
            </a:r>
            <a:r>
              <a:rPr lang="en-US" altLang="zh-CN" dirty="0" smtClean="0"/>
              <a:t>MODEM</a:t>
            </a:r>
            <a:endParaRPr lang="zh-CN" altLang="en-US" dirty="0" smtClean="0"/>
          </a:p>
        </p:txBody>
      </p:sp>
      <p:sp>
        <p:nvSpPr>
          <p:cNvPr id="2560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2683DF7-6183-45A5-98D3-CAA9D1E3A51C}" type="slidenum">
              <a:rPr lang="zh-CN" altLang="en-US"/>
              <a:pPr/>
              <a:t>14</a:t>
            </a:fld>
            <a:endParaRPr lang="zh-CN" altLang="en-US"/>
          </a:p>
        </p:txBody>
      </p:sp>
      <p:sp>
        <p:nvSpPr>
          <p:cNvPr id="25604" name="内容占位符 2"/>
          <p:cNvSpPr>
            <a:spLocks noGrp="1" noChangeArrowheads="1"/>
          </p:cNvSpPr>
          <p:nvPr>
            <p:ph idx="4294967295"/>
          </p:nvPr>
        </p:nvSpPr>
        <p:spPr>
          <a:xfrm>
            <a:off x="0" y="1125538"/>
            <a:ext cx="8088313" cy="4967758"/>
          </a:xfrm>
        </p:spPr>
        <p:txBody>
          <a:bodyPr/>
          <a:lstStyle/>
          <a:p>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工作</a:t>
            </a:r>
            <a:r>
              <a:rPr lang="zh-CN" altLang="zh-CN" sz="2800" dirty="0" smtClean="0">
                <a:solidFill>
                  <a:schemeClr val="tx1"/>
                </a:solidFill>
                <a:latin typeface="+mn-lt"/>
                <a:ea typeface="+mn-ea"/>
                <a:cs typeface="+mn-cs"/>
              </a:rPr>
              <a:t>原理</a:t>
            </a:r>
            <a:r>
              <a:rPr lang="zh-CN" altLang="en-US" sz="2800" dirty="0" smtClean="0">
                <a:solidFill>
                  <a:schemeClr val="tx1"/>
                </a:solidFill>
                <a:latin typeface="+mn-lt"/>
                <a:ea typeface="+mn-ea"/>
                <a:cs typeface="+mn-cs"/>
              </a:rPr>
              <a:t>：</a:t>
            </a:r>
            <a:endParaRPr lang="en-US" altLang="zh-CN" sz="2800" dirty="0" smtClean="0">
              <a:solidFill>
                <a:schemeClr val="tx1"/>
              </a:solidFill>
              <a:latin typeface="+mn-lt"/>
              <a:ea typeface="+mn-ea"/>
              <a:cs typeface="+mn-cs"/>
            </a:endParaRPr>
          </a:p>
          <a:p>
            <a:pPr lvl="1">
              <a:buFont typeface="Wingdings" pitchFamily="2" charset="2"/>
              <a:buChar char="Ø"/>
            </a:pPr>
            <a:r>
              <a:rPr lang="zh-CN" altLang="zh-CN" dirty="0" smtClean="0">
                <a:solidFill>
                  <a:schemeClr val="tx1"/>
                </a:solidFill>
                <a:latin typeface="+mn-lt"/>
                <a:ea typeface="+mn-ea"/>
                <a:cs typeface="+mn-cs"/>
              </a:rPr>
              <a:t>每个</a:t>
            </a:r>
            <a:r>
              <a:rPr lang="en-US" altLang="zh-CN" dirty="0" smtClean="0">
                <a:solidFill>
                  <a:schemeClr val="tx1"/>
                </a:solidFill>
                <a:latin typeface="+mn-lt"/>
                <a:ea typeface="+mn-ea"/>
                <a:cs typeface="+mn-cs"/>
              </a:rPr>
              <a:t>CM</a:t>
            </a:r>
            <a:r>
              <a:rPr lang="zh-CN" altLang="zh-CN" dirty="0" smtClean="0">
                <a:solidFill>
                  <a:schemeClr val="tx1"/>
                </a:solidFill>
                <a:latin typeface="+mn-lt"/>
                <a:ea typeface="+mn-ea"/>
                <a:cs typeface="+mn-cs"/>
              </a:rPr>
              <a:t>都有一个</a:t>
            </a:r>
            <a:r>
              <a:rPr lang="en-US" altLang="zh-CN" dirty="0" smtClean="0">
                <a:solidFill>
                  <a:schemeClr val="tx1"/>
                </a:solidFill>
                <a:latin typeface="+mn-lt"/>
                <a:ea typeface="+mn-ea"/>
                <a:cs typeface="+mn-cs"/>
              </a:rPr>
              <a:t>ID</a:t>
            </a:r>
            <a:r>
              <a:rPr lang="zh-CN" altLang="zh-CN" dirty="0" smtClean="0">
                <a:solidFill>
                  <a:schemeClr val="tx1"/>
                </a:solidFill>
                <a:latin typeface="+mn-lt"/>
                <a:ea typeface="+mn-ea"/>
                <a:cs typeface="+mn-cs"/>
              </a:rPr>
              <a:t>（</a:t>
            </a:r>
            <a:r>
              <a:rPr lang="en-US" altLang="zh-CN" dirty="0" smtClean="0">
                <a:solidFill>
                  <a:schemeClr val="tx1"/>
                </a:solidFill>
                <a:latin typeface="+mn-lt"/>
                <a:ea typeface="+mn-ea"/>
                <a:cs typeface="+mn-cs"/>
              </a:rPr>
              <a:t>48</a:t>
            </a:r>
            <a:r>
              <a:rPr lang="zh-CN" altLang="zh-CN" dirty="0" smtClean="0">
                <a:solidFill>
                  <a:schemeClr val="tx1"/>
                </a:solidFill>
                <a:latin typeface="+mn-lt"/>
                <a:ea typeface="+mn-ea"/>
                <a:cs typeface="+mn-cs"/>
              </a:rPr>
              <a:t>位，制造商定）</a:t>
            </a:r>
          </a:p>
          <a:p>
            <a:pPr lvl="1">
              <a:buFont typeface="Wingdings" pitchFamily="2" charset="2"/>
              <a:buChar char="Ø"/>
            </a:pPr>
            <a:r>
              <a:rPr lang="en-US" altLang="zh-CN" dirty="0" smtClean="0">
                <a:solidFill>
                  <a:schemeClr val="tx1"/>
                </a:solidFill>
                <a:latin typeface="+mn-lt"/>
                <a:ea typeface="+mn-ea"/>
                <a:cs typeface="+mn-cs"/>
              </a:rPr>
              <a:t>CM</a:t>
            </a:r>
            <a:r>
              <a:rPr lang="zh-CN" altLang="zh-CN" dirty="0" smtClean="0">
                <a:solidFill>
                  <a:schemeClr val="tx1"/>
                </a:solidFill>
                <a:latin typeface="+mn-lt"/>
                <a:ea typeface="+mn-ea"/>
                <a:cs typeface="+mn-cs"/>
              </a:rPr>
              <a:t>的接收器能调谐到所有</a:t>
            </a:r>
            <a:r>
              <a:rPr lang="en-US" altLang="zh-CN" dirty="0" smtClean="0">
                <a:solidFill>
                  <a:schemeClr val="tx1"/>
                </a:solidFill>
                <a:latin typeface="+mn-lt"/>
                <a:ea typeface="+mn-ea"/>
                <a:cs typeface="+mn-cs"/>
              </a:rPr>
              <a:t>M</a:t>
            </a:r>
            <a:r>
              <a:rPr lang="zh-CN" altLang="zh-CN" dirty="0" smtClean="0">
                <a:solidFill>
                  <a:schemeClr val="tx1"/>
                </a:solidFill>
                <a:latin typeface="+mn-lt"/>
                <a:ea typeface="+mn-ea"/>
                <a:cs typeface="+mn-cs"/>
              </a:rPr>
              <a:t>个下行信道的任何一个接收数据</a:t>
            </a:r>
          </a:p>
          <a:p>
            <a:pPr lvl="1">
              <a:buFont typeface="Wingdings" pitchFamily="2" charset="2"/>
              <a:buChar char="Ø"/>
            </a:pPr>
            <a:r>
              <a:rPr lang="en-US" altLang="zh-CN" dirty="0" smtClean="0">
                <a:solidFill>
                  <a:schemeClr val="tx1"/>
                </a:solidFill>
                <a:latin typeface="+mn-lt"/>
                <a:ea typeface="+mn-ea"/>
                <a:cs typeface="+mn-cs"/>
              </a:rPr>
              <a:t>CM</a:t>
            </a:r>
            <a:r>
              <a:rPr lang="zh-CN" altLang="zh-CN" dirty="0" smtClean="0">
                <a:solidFill>
                  <a:schemeClr val="tx1"/>
                </a:solidFill>
                <a:latin typeface="+mn-lt"/>
                <a:ea typeface="+mn-ea"/>
                <a:cs typeface="+mn-cs"/>
              </a:rPr>
              <a:t>能在所有</a:t>
            </a:r>
            <a:r>
              <a:rPr lang="en-US" altLang="zh-CN" dirty="0" smtClean="0">
                <a:solidFill>
                  <a:schemeClr val="tx1"/>
                </a:solidFill>
                <a:latin typeface="+mn-lt"/>
                <a:ea typeface="+mn-ea"/>
                <a:cs typeface="+mn-cs"/>
              </a:rPr>
              <a:t>1</a:t>
            </a:r>
            <a:r>
              <a:rPr lang="zh-CN" altLang="zh-CN" dirty="0" smtClean="0">
                <a:solidFill>
                  <a:schemeClr val="tx1"/>
                </a:solidFill>
                <a:latin typeface="+mn-lt"/>
                <a:ea typeface="+mn-ea"/>
                <a:cs typeface="+mn-cs"/>
              </a:rPr>
              <a:t>～</a:t>
            </a:r>
            <a:r>
              <a:rPr lang="en-US" altLang="zh-CN" dirty="0" smtClean="0">
                <a:solidFill>
                  <a:schemeClr val="tx1"/>
                </a:solidFill>
                <a:latin typeface="+mn-lt"/>
                <a:ea typeface="+mn-ea"/>
                <a:cs typeface="+mn-cs"/>
              </a:rPr>
              <a:t>n</a:t>
            </a:r>
            <a:r>
              <a:rPr lang="zh-CN" altLang="zh-CN" dirty="0" smtClean="0">
                <a:solidFill>
                  <a:schemeClr val="tx1"/>
                </a:solidFill>
                <a:latin typeface="+mn-lt"/>
                <a:ea typeface="+mn-ea"/>
                <a:cs typeface="+mn-cs"/>
              </a:rPr>
              <a:t>个上行信道中的任何一个发送数据</a:t>
            </a:r>
          </a:p>
          <a:p>
            <a:pPr lvl="1">
              <a:buFont typeface="Wingdings" pitchFamily="2" charset="2"/>
              <a:buChar char="Ø"/>
            </a:pPr>
            <a:r>
              <a:rPr lang="en-US" altLang="zh-CN" dirty="0" smtClean="0">
                <a:solidFill>
                  <a:schemeClr val="tx1"/>
                </a:solidFill>
                <a:latin typeface="+mn-lt"/>
                <a:ea typeface="+mn-ea"/>
                <a:cs typeface="+mn-cs"/>
              </a:rPr>
              <a:t>CM</a:t>
            </a:r>
            <a:r>
              <a:rPr lang="zh-CN" altLang="zh-CN" dirty="0" smtClean="0">
                <a:solidFill>
                  <a:schemeClr val="tx1"/>
                </a:solidFill>
                <a:latin typeface="+mn-lt"/>
                <a:ea typeface="+mn-ea"/>
                <a:cs typeface="+mn-cs"/>
              </a:rPr>
              <a:t>发送数据前要向</a:t>
            </a:r>
            <a:r>
              <a:rPr lang="en-US" altLang="zh-CN" dirty="0" smtClean="0">
                <a:solidFill>
                  <a:schemeClr val="tx1"/>
                </a:solidFill>
                <a:latin typeface="+mn-lt"/>
                <a:ea typeface="+mn-ea"/>
                <a:cs typeface="+mn-cs"/>
              </a:rPr>
              <a:t>CMTS</a:t>
            </a:r>
            <a:r>
              <a:rPr lang="zh-CN" altLang="zh-CN" dirty="0" smtClean="0">
                <a:solidFill>
                  <a:schemeClr val="tx1"/>
                </a:solidFill>
                <a:latin typeface="+mn-lt"/>
                <a:ea typeface="+mn-ea"/>
                <a:cs typeface="+mn-cs"/>
              </a:rPr>
              <a:t>申请带宽（发送时隙数）</a:t>
            </a:r>
          </a:p>
          <a:p>
            <a:pPr lvl="1">
              <a:buFont typeface="Wingdings" pitchFamily="2" charset="2"/>
              <a:buChar char="Ø"/>
            </a:pPr>
            <a:r>
              <a:rPr lang="zh-CN" altLang="zh-CN" dirty="0" smtClean="0">
                <a:solidFill>
                  <a:schemeClr val="tx1"/>
                </a:solidFill>
                <a:latin typeface="+mn-lt"/>
                <a:ea typeface="+mn-ea"/>
                <a:cs typeface="+mn-cs"/>
              </a:rPr>
              <a:t>上行帧为小时隙流格式</a:t>
            </a:r>
          </a:p>
          <a:p>
            <a:pPr lvl="1">
              <a:buFont typeface="Wingdings" pitchFamily="2" charset="2"/>
              <a:buChar char="Ø"/>
            </a:pPr>
            <a:r>
              <a:rPr lang="zh-CN" altLang="zh-CN" dirty="0" smtClean="0">
                <a:solidFill>
                  <a:schemeClr val="tx1"/>
                </a:solidFill>
                <a:latin typeface="+mn-lt"/>
                <a:ea typeface="+mn-ea"/>
                <a:cs typeface="+mn-cs"/>
              </a:rPr>
              <a:t>下行帧格式为</a:t>
            </a:r>
            <a:r>
              <a:rPr lang="en-US" altLang="zh-CN" dirty="0" smtClean="0">
                <a:solidFill>
                  <a:schemeClr val="tx1"/>
                </a:solidFill>
                <a:latin typeface="+mn-lt"/>
                <a:ea typeface="+mn-ea"/>
                <a:cs typeface="+mn-cs"/>
              </a:rPr>
              <a:t>MPEG-2</a:t>
            </a:r>
            <a:r>
              <a:rPr lang="zh-CN" altLang="zh-CN" dirty="0" smtClean="0">
                <a:solidFill>
                  <a:schemeClr val="tx1"/>
                </a:solidFill>
                <a:latin typeface="+mn-lt"/>
                <a:ea typeface="+mn-ea"/>
                <a:cs typeface="+mn-cs"/>
              </a:rPr>
              <a:t>，封装</a:t>
            </a:r>
            <a:r>
              <a:rPr lang="en-US" altLang="zh-CN" dirty="0" smtClean="0">
                <a:solidFill>
                  <a:schemeClr val="tx1"/>
                </a:solidFill>
                <a:latin typeface="+mn-lt"/>
                <a:ea typeface="+mn-ea"/>
                <a:cs typeface="+mn-cs"/>
              </a:rPr>
              <a:t>ATM</a:t>
            </a:r>
            <a:r>
              <a:rPr lang="zh-CN" altLang="zh-CN" dirty="0" smtClean="0">
                <a:solidFill>
                  <a:schemeClr val="tx1"/>
                </a:solidFill>
                <a:latin typeface="+mn-lt"/>
                <a:ea typeface="+mn-ea"/>
                <a:cs typeface="+mn-cs"/>
              </a:rPr>
              <a:t>信元或可变长分组</a:t>
            </a:r>
            <a:endParaRPr lang="en-US" altLang="zh-CN"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dirty="0" smtClean="0"/>
              <a:t>任务</a:t>
            </a:r>
            <a:r>
              <a:rPr lang="en-US" altLang="zh-CN" dirty="0" smtClean="0"/>
              <a:t>3 </a:t>
            </a:r>
            <a:r>
              <a:rPr lang="zh-CN" altLang="zh-CN" dirty="0" smtClean="0"/>
              <a:t>认识</a:t>
            </a:r>
            <a:r>
              <a:rPr lang="en-US" altLang="zh-CN" dirty="0" smtClean="0"/>
              <a:t>Cable</a:t>
            </a:r>
            <a:r>
              <a:rPr lang="zh-CN" altLang="zh-CN" dirty="0" smtClean="0"/>
              <a:t>　</a:t>
            </a:r>
            <a:r>
              <a:rPr lang="en-US" altLang="zh-CN" dirty="0" smtClean="0"/>
              <a:t>MODEM</a:t>
            </a:r>
            <a:endParaRPr lang="zh-CN" altLang="en-US" dirty="0" smtClean="0"/>
          </a:p>
        </p:txBody>
      </p:sp>
      <p:sp>
        <p:nvSpPr>
          <p:cNvPr id="2560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2683DF7-6183-45A5-98D3-CAA9D1E3A51C}" type="slidenum">
              <a:rPr lang="zh-CN" altLang="en-US"/>
              <a:pPr/>
              <a:t>15</a:t>
            </a:fld>
            <a:endParaRPr lang="zh-CN" altLang="en-US"/>
          </a:p>
        </p:txBody>
      </p:sp>
      <p:pic>
        <p:nvPicPr>
          <p:cNvPr id="5" name="图片 4"/>
          <p:cNvPicPr/>
          <p:nvPr/>
        </p:nvPicPr>
        <p:blipFill>
          <a:blip r:embed="rId2" cstate="print"/>
          <a:srcRect/>
          <a:stretch>
            <a:fillRect/>
          </a:stretch>
        </p:blipFill>
        <p:spPr bwMode="auto">
          <a:xfrm>
            <a:off x="755576" y="1412776"/>
            <a:ext cx="7704856" cy="432048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dirty="0" smtClean="0"/>
              <a:t>任务</a:t>
            </a:r>
            <a:r>
              <a:rPr lang="en-US" altLang="zh-CN" dirty="0" smtClean="0"/>
              <a:t>3 </a:t>
            </a:r>
            <a:r>
              <a:rPr lang="zh-CN" altLang="zh-CN" dirty="0" smtClean="0"/>
              <a:t>认识</a:t>
            </a:r>
            <a:r>
              <a:rPr lang="en-US" altLang="zh-CN" dirty="0" smtClean="0"/>
              <a:t>Cable</a:t>
            </a:r>
            <a:r>
              <a:rPr lang="zh-CN" altLang="zh-CN" dirty="0" smtClean="0"/>
              <a:t>　</a:t>
            </a:r>
            <a:r>
              <a:rPr lang="en-US" altLang="zh-CN" dirty="0" smtClean="0"/>
              <a:t>MODEM</a:t>
            </a:r>
            <a:endParaRPr lang="zh-CN" altLang="en-US" dirty="0" smtClean="0"/>
          </a:p>
        </p:txBody>
      </p:sp>
      <p:sp>
        <p:nvSpPr>
          <p:cNvPr id="2560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2683DF7-6183-45A5-98D3-CAA9D1E3A51C}" type="slidenum">
              <a:rPr lang="zh-CN" altLang="en-US"/>
              <a:pPr/>
              <a:t>16</a:t>
            </a:fld>
            <a:endParaRPr lang="zh-CN" altLang="en-US"/>
          </a:p>
        </p:txBody>
      </p:sp>
      <p:sp>
        <p:nvSpPr>
          <p:cNvPr id="25604" name="内容占位符 2"/>
          <p:cNvSpPr>
            <a:spLocks noGrp="1" noChangeArrowheads="1"/>
          </p:cNvSpPr>
          <p:nvPr>
            <p:ph idx="4294967295"/>
          </p:nvPr>
        </p:nvSpPr>
        <p:spPr>
          <a:xfrm>
            <a:off x="0" y="1125538"/>
            <a:ext cx="8088313" cy="4967758"/>
          </a:xfrm>
        </p:spPr>
        <p:txBody>
          <a:bodyPr/>
          <a:lstStyle/>
          <a:p>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的安装</a:t>
            </a:r>
            <a:r>
              <a:rPr lang="zh-CN" altLang="en-US" sz="2800" dirty="0" smtClean="0">
                <a:solidFill>
                  <a:schemeClr val="tx1"/>
                </a:solidFill>
                <a:latin typeface="+mn-lt"/>
                <a:ea typeface="+mn-ea"/>
                <a:cs typeface="+mn-cs"/>
              </a:rPr>
              <a:t>：</a:t>
            </a:r>
            <a:r>
              <a:rPr lang="zh-CN" altLang="zh-CN" sz="2800" dirty="0" smtClean="0">
                <a:solidFill>
                  <a:schemeClr val="tx1"/>
                </a:solidFill>
                <a:latin typeface="+mn-lt"/>
                <a:ea typeface="+mn-ea"/>
                <a:cs typeface="+mn-cs"/>
              </a:rPr>
              <a:t>安装</a:t>
            </a:r>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之前，首先检查</a:t>
            </a:r>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所带的组件是否齐全。所带组件一般有：电源线、</a:t>
            </a:r>
            <a:r>
              <a:rPr lang="en-US" altLang="zh-CN" sz="2800" dirty="0" smtClean="0">
                <a:solidFill>
                  <a:schemeClr val="tx1"/>
                </a:solidFill>
                <a:latin typeface="+mn-lt"/>
                <a:ea typeface="+mn-ea"/>
                <a:cs typeface="+mn-cs"/>
              </a:rPr>
              <a:t>10/100Base T</a:t>
            </a:r>
            <a:r>
              <a:rPr lang="zh-CN" altLang="zh-CN" sz="2800" dirty="0" smtClean="0">
                <a:solidFill>
                  <a:schemeClr val="tx1"/>
                </a:solidFill>
                <a:latin typeface="+mn-lt"/>
                <a:ea typeface="+mn-ea"/>
                <a:cs typeface="+mn-cs"/>
              </a:rPr>
              <a:t>以太网线、</a:t>
            </a:r>
            <a:r>
              <a:rPr lang="en-US" altLang="zh-CN" sz="2800" dirty="0" smtClean="0">
                <a:solidFill>
                  <a:schemeClr val="tx1"/>
                </a:solidFill>
                <a:latin typeface="+mn-lt"/>
                <a:ea typeface="+mn-ea"/>
                <a:cs typeface="+mn-cs"/>
              </a:rPr>
              <a:t>USB</a:t>
            </a:r>
            <a:r>
              <a:rPr lang="zh-CN" altLang="zh-CN" sz="2800" dirty="0" smtClean="0">
                <a:solidFill>
                  <a:schemeClr val="tx1"/>
                </a:solidFill>
                <a:latin typeface="+mn-lt"/>
                <a:ea typeface="+mn-ea"/>
                <a:cs typeface="+mn-cs"/>
              </a:rPr>
              <a:t>线和配套光盘。安装</a:t>
            </a:r>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的步骤是：先安装分支器，再进行</a:t>
            </a:r>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连接</a:t>
            </a:r>
            <a:endParaRPr lang="en-US" altLang="zh-CN" sz="2800" dirty="0" smtClean="0">
              <a:solidFill>
                <a:schemeClr val="tx1"/>
              </a:solidFill>
              <a:latin typeface="+mn-lt"/>
              <a:ea typeface="+mn-ea"/>
              <a:cs typeface="+mn-cs"/>
            </a:endParaRPr>
          </a:p>
          <a:p>
            <a:pPr lvl="1">
              <a:buFont typeface="Wingdings" pitchFamily="2" charset="2"/>
              <a:buChar char="Ø"/>
            </a:pPr>
            <a:r>
              <a:rPr lang="zh-CN" altLang="zh-CN" dirty="0" smtClean="0">
                <a:solidFill>
                  <a:schemeClr val="tx1"/>
                </a:solidFill>
                <a:latin typeface="+mn-lt"/>
                <a:ea typeface="+mn-ea"/>
              </a:rPr>
              <a:t>分支器的</a:t>
            </a:r>
            <a:r>
              <a:rPr lang="zh-CN" altLang="zh-CN" dirty="0" smtClean="0">
                <a:solidFill>
                  <a:schemeClr val="tx1"/>
                </a:solidFill>
                <a:latin typeface="+mn-lt"/>
                <a:ea typeface="+mn-ea"/>
              </a:rPr>
              <a:t>安装</a:t>
            </a:r>
            <a:endParaRPr lang="en-US" altLang="zh-CN" dirty="0" smtClean="0">
              <a:solidFill>
                <a:schemeClr val="tx1"/>
              </a:solidFill>
              <a:latin typeface="+mn-lt"/>
              <a:ea typeface="+mn-ea"/>
            </a:endParaRPr>
          </a:p>
          <a:p>
            <a:pPr lvl="1">
              <a:buFont typeface="Wingdings" pitchFamily="2" charset="2"/>
              <a:buChar char="Ø"/>
            </a:pPr>
            <a:r>
              <a:rPr lang="zh-CN" altLang="zh-CN" dirty="0" smtClean="0">
                <a:solidFill>
                  <a:schemeClr val="tx1"/>
                </a:solidFill>
                <a:latin typeface="+mn-lt"/>
                <a:ea typeface="+mn-ea"/>
              </a:rPr>
              <a:t>内置式</a:t>
            </a:r>
            <a:r>
              <a:rPr lang="en-US" altLang="zh-CN" dirty="0" smtClean="0">
                <a:solidFill>
                  <a:schemeClr val="tx1"/>
                </a:solidFill>
                <a:latin typeface="+mn-lt"/>
                <a:ea typeface="+mn-ea"/>
              </a:rPr>
              <a:t>Cable Modem</a:t>
            </a:r>
            <a:r>
              <a:rPr lang="zh-CN" altLang="zh-CN" dirty="0" smtClean="0">
                <a:solidFill>
                  <a:schemeClr val="tx1"/>
                </a:solidFill>
                <a:latin typeface="+mn-lt"/>
                <a:ea typeface="+mn-ea"/>
              </a:rPr>
              <a:t>的</a:t>
            </a:r>
            <a:r>
              <a:rPr lang="zh-CN" altLang="zh-CN" dirty="0" smtClean="0">
                <a:solidFill>
                  <a:schemeClr val="tx1"/>
                </a:solidFill>
                <a:latin typeface="+mn-lt"/>
                <a:ea typeface="+mn-ea"/>
              </a:rPr>
              <a:t>安装</a:t>
            </a:r>
            <a:endParaRPr lang="en-US" altLang="zh-CN" dirty="0" smtClean="0">
              <a:solidFill>
                <a:schemeClr val="tx1"/>
              </a:solidFill>
              <a:latin typeface="+mn-lt"/>
              <a:ea typeface="+mn-ea"/>
            </a:endParaRPr>
          </a:p>
          <a:p>
            <a:pPr lvl="1">
              <a:buFont typeface="Wingdings" pitchFamily="2" charset="2"/>
              <a:buChar char="Ø"/>
            </a:pPr>
            <a:r>
              <a:rPr lang="zh-CN" altLang="zh-CN" dirty="0" smtClean="0">
                <a:solidFill>
                  <a:schemeClr val="tx1"/>
                </a:solidFill>
                <a:latin typeface="+mn-lt"/>
                <a:ea typeface="+mn-ea"/>
              </a:rPr>
              <a:t>外置式</a:t>
            </a:r>
            <a:r>
              <a:rPr lang="en-US" altLang="zh-CN" dirty="0" smtClean="0">
                <a:solidFill>
                  <a:schemeClr val="tx1"/>
                </a:solidFill>
                <a:latin typeface="+mn-lt"/>
                <a:ea typeface="+mn-ea"/>
              </a:rPr>
              <a:t>Cable Modem</a:t>
            </a:r>
            <a:r>
              <a:rPr lang="zh-CN" altLang="zh-CN" dirty="0" smtClean="0">
                <a:solidFill>
                  <a:schemeClr val="tx1"/>
                </a:solidFill>
                <a:latin typeface="+mn-lt"/>
                <a:ea typeface="+mn-ea"/>
              </a:rPr>
              <a:t>的</a:t>
            </a:r>
            <a:r>
              <a:rPr lang="zh-CN" altLang="zh-CN" dirty="0" smtClean="0">
                <a:solidFill>
                  <a:schemeClr val="tx1"/>
                </a:solidFill>
                <a:latin typeface="+mn-lt"/>
                <a:ea typeface="+mn-ea"/>
              </a:rPr>
              <a:t>安装</a:t>
            </a:r>
            <a:endParaRPr lang="en-US" altLang="zh-CN" dirty="0" smtClean="0">
              <a:solidFill>
                <a:schemeClr val="tx1"/>
              </a:solidFill>
              <a:latin typeface="+mn-lt"/>
              <a:ea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dirty="0" smtClean="0"/>
              <a:t>任务</a:t>
            </a:r>
            <a:r>
              <a:rPr lang="en-US" altLang="zh-CN" dirty="0" smtClean="0"/>
              <a:t>3 </a:t>
            </a:r>
            <a:r>
              <a:rPr lang="zh-CN" altLang="zh-CN" dirty="0" smtClean="0"/>
              <a:t>认识</a:t>
            </a:r>
            <a:r>
              <a:rPr lang="en-US" altLang="zh-CN" dirty="0" smtClean="0"/>
              <a:t>Cable</a:t>
            </a:r>
            <a:r>
              <a:rPr lang="zh-CN" altLang="zh-CN" dirty="0" smtClean="0"/>
              <a:t>　</a:t>
            </a:r>
            <a:r>
              <a:rPr lang="en-US" altLang="zh-CN" dirty="0" smtClean="0"/>
              <a:t>MODEM</a:t>
            </a:r>
            <a:endParaRPr lang="zh-CN" altLang="en-US" dirty="0" smtClean="0"/>
          </a:p>
        </p:txBody>
      </p:sp>
      <p:sp>
        <p:nvSpPr>
          <p:cNvPr id="2560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2683DF7-6183-45A5-98D3-CAA9D1E3A51C}" type="slidenum">
              <a:rPr lang="zh-CN" altLang="en-US"/>
              <a:pPr/>
              <a:t>17</a:t>
            </a:fld>
            <a:endParaRPr lang="zh-CN" altLang="en-US"/>
          </a:p>
        </p:txBody>
      </p:sp>
      <p:sp>
        <p:nvSpPr>
          <p:cNvPr id="25604" name="内容占位符 2"/>
          <p:cNvSpPr>
            <a:spLocks noGrp="1" noChangeArrowheads="1"/>
          </p:cNvSpPr>
          <p:nvPr>
            <p:ph idx="4294967295"/>
          </p:nvPr>
        </p:nvSpPr>
        <p:spPr>
          <a:xfrm>
            <a:off x="0" y="1125538"/>
            <a:ext cx="8088313" cy="4967758"/>
          </a:xfrm>
        </p:spPr>
        <p:txBody>
          <a:bodyPr/>
          <a:lstStyle/>
          <a:p>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简单故障判断和解决方法</a:t>
            </a:r>
            <a:r>
              <a:rPr lang="zh-CN" altLang="en-US" sz="2800" dirty="0" smtClean="0">
                <a:solidFill>
                  <a:schemeClr val="tx1"/>
                </a:solidFill>
                <a:latin typeface="+mn-lt"/>
                <a:ea typeface="+mn-ea"/>
                <a:cs typeface="+mn-cs"/>
              </a:rPr>
              <a:t>：</a:t>
            </a:r>
            <a:r>
              <a:rPr lang="zh-CN" altLang="zh-CN" sz="2800" dirty="0" smtClean="0">
                <a:solidFill>
                  <a:schemeClr val="tx1"/>
                </a:solidFill>
                <a:latin typeface="+mn-lt"/>
                <a:ea typeface="+mn-ea"/>
                <a:cs typeface="+mn-cs"/>
              </a:rPr>
              <a:t>电源灯不亮</a:t>
            </a:r>
            <a:endParaRPr lang="en-US" altLang="zh-CN" sz="2800" dirty="0" smtClean="0">
              <a:solidFill>
                <a:schemeClr val="tx1"/>
              </a:solidFill>
              <a:latin typeface="+mn-lt"/>
              <a:ea typeface="+mn-ea"/>
              <a:cs typeface="+mn-cs"/>
            </a:endParaRPr>
          </a:p>
          <a:p>
            <a:pPr lvl="1">
              <a:buFont typeface="Wingdings" pitchFamily="2" charset="2"/>
              <a:buChar char="Ø"/>
            </a:pPr>
            <a:r>
              <a:rPr lang="zh-CN" altLang="zh-CN" dirty="0" smtClean="0">
                <a:solidFill>
                  <a:schemeClr val="tx1"/>
                </a:solidFill>
                <a:latin typeface="+mn-lt"/>
                <a:ea typeface="+mn-ea"/>
                <a:cs typeface="+mn-cs"/>
              </a:rPr>
              <a:t>检查电源插座和</a:t>
            </a:r>
            <a:r>
              <a:rPr lang="en-US" altLang="zh-CN" dirty="0" smtClean="0">
                <a:solidFill>
                  <a:schemeClr val="tx1"/>
                </a:solidFill>
                <a:latin typeface="+mn-lt"/>
                <a:ea typeface="+mn-ea"/>
                <a:cs typeface="+mn-cs"/>
              </a:rPr>
              <a:t>Cable Modem</a:t>
            </a:r>
            <a:r>
              <a:rPr lang="zh-CN" altLang="zh-CN" dirty="0" smtClean="0">
                <a:solidFill>
                  <a:schemeClr val="tx1"/>
                </a:solidFill>
                <a:latin typeface="+mn-lt"/>
                <a:ea typeface="+mn-ea"/>
                <a:cs typeface="+mn-cs"/>
              </a:rPr>
              <a:t>端的电源线是否接好。</a:t>
            </a:r>
          </a:p>
          <a:p>
            <a:pPr lvl="1">
              <a:buFont typeface="Wingdings" pitchFamily="2" charset="2"/>
              <a:buChar char="Ø"/>
            </a:pPr>
            <a:r>
              <a:rPr lang="zh-CN" altLang="zh-CN" dirty="0" smtClean="0">
                <a:solidFill>
                  <a:schemeClr val="tx1"/>
                </a:solidFill>
                <a:latin typeface="+mn-lt"/>
                <a:ea typeface="+mn-ea"/>
                <a:cs typeface="+mn-cs"/>
              </a:rPr>
              <a:t>检查</a:t>
            </a:r>
            <a:r>
              <a:rPr lang="zh-CN" altLang="zh-CN" dirty="0" smtClean="0">
                <a:solidFill>
                  <a:schemeClr val="tx1"/>
                </a:solidFill>
                <a:latin typeface="+mn-lt"/>
                <a:ea typeface="+mn-ea"/>
                <a:cs typeface="+mn-cs"/>
              </a:rPr>
              <a:t>电源插座是否正常。</a:t>
            </a:r>
          </a:p>
          <a:p>
            <a:pPr lvl="1">
              <a:buFont typeface="Wingdings" pitchFamily="2" charset="2"/>
              <a:buChar char="Ø"/>
            </a:pPr>
            <a:r>
              <a:rPr lang="zh-CN" altLang="zh-CN" dirty="0" smtClean="0">
                <a:solidFill>
                  <a:schemeClr val="tx1"/>
                </a:solidFill>
                <a:latin typeface="+mn-lt"/>
                <a:ea typeface="+mn-ea"/>
                <a:cs typeface="+mn-cs"/>
              </a:rPr>
              <a:t>检查</a:t>
            </a:r>
            <a:r>
              <a:rPr lang="zh-CN" altLang="zh-CN" dirty="0" smtClean="0">
                <a:solidFill>
                  <a:schemeClr val="tx1"/>
                </a:solidFill>
                <a:latin typeface="+mn-lt"/>
                <a:ea typeface="+mn-ea"/>
                <a:cs typeface="+mn-cs"/>
              </a:rPr>
              <a:t>是否此前已按下“</a:t>
            </a:r>
            <a:r>
              <a:rPr lang="en-US" altLang="zh-CN" dirty="0" smtClean="0">
                <a:solidFill>
                  <a:schemeClr val="tx1"/>
                </a:solidFill>
                <a:latin typeface="+mn-lt"/>
                <a:ea typeface="+mn-ea"/>
                <a:cs typeface="+mn-cs"/>
              </a:rPr>
              <a:t>Standby</a:t>
            </a:r>
            <a:r>
              <a:rPr lang="zh-CN" altLang="zh-CN" dirty="0" smtClean="0">
                <a:solidFill>
                  <a:schemeClr val="tx1"/>
                </a:solidFill>
                <a:latin typeface="+mn-lt"/>
                <a:ea typeface="+mn-ea"/>
                <a:cs typeface="+mn-cs"/>
              </a:rPr>
              <a:t>”待机按钮，是就再按一次，使其重新连接上</a:t>
            </a:r>
            <a:r>
              <a:rPr lang="en-US" altLang="zh-CN" dirty="0" smtClean="0">
                <a:solidFill>
                  <a:schemeClr val="tx1"/>
                </a:solidFill>
                <a:latin typeface="+mn-lt"/>
                <a:ea typeface="+mn-ea"/>
                <a:cs typeface="+mn-cs"/>
              </a:rPr>
              <a:t>Internet</a:t>
            </a:r>
            <a:r>
              <a:rPr lang="zh-CN" altLang="zh-CN" dirty="0" smtClean="0">
                <a:solidFill>
                  <a:schemeClr val="tx1"/>
                </a:solidFill>
                <a:latin typeface="+mn-lt"/>
                <a:ea typeface="+mn-ea"/>
                <a:cs typeface="+mn-cs"/>
              </a:rPr>
              <a:t>。</a:t>
            </a:r>
          </a:p>
          <a:p>
            <a:pPr lvl="1">
              <a:buFont typeface="Wingdings" pitchFamily="2" charset="2"/>
              <a:buChar char="Ø"/>
            </a:pPr>
            <a:r>
              <a:rPr lang="zh-CN" altLang="zh-CN" dirty="0" smtClean="0">
                <a:solidFill>
                  <a:schemeClr val="tx1"/>
                </a:solidFill>
                <a:latin typeface="+mn-lt"/>
                <a:ea typeface="+mn-ea"/>
                <a:cs typeface="+mn-cs"/>
              </a:rPr>
              <a:t>联系</a:t>
            </a:r>
            <a:r>
              <a:rPr lang="en-US" altLang="zh-CN" dirty="0" smtClean="0">
                <a:solidFill>
                  <a:schemeClr val="tx1"/>
                </a:solidFill>
                <a:latin typeface="+mn-lt"/>
                <a:ea typeface="+mn-ea"/>
                <a:cs typeface="+mn-cs"/>
              </a:rPr>
              <a:t>Internet</a:t>
            </a:r>
            <a:r>
              <a:rPr lang="zh-CN" altLang="zh-CN" dirty="0" smtClean="0">
                <a:solidFill>
                  <a:schemeClr val="tx1"/>
                </a:solidFill>
                <a:latin typeface="+mn-lt"/>
                <a:ea typeface="+mn-ea"/>
                <a:cs typeface="+mn-cs"/>
              </a:rPr>
              <a:t>服务提供商要求提供帮助。</a:t>
            </a:r>
            <a:endParaRPr lang="zh-CN" altLang="zh-CN"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dirty="0" smtClean="0"/>
              <a:t>任务</a:t>
            </a:r>
            <a:r>
              <a:rPr lang="en-US" altLang="zh-CN" dirty="0" smtClean="0"/>
              <a:t>3 </a:t>
            </a:r>
            <a:r>
              <a:rPr lang="zh-CN" altLang="zh-CN" dirty="0" smtClean="0"/>
              <a:t>认识</a:t>
            </a:r>
            <a:r>
              <a:rPr lang="en-US" altLang="zh-CN" dirty="0" smtClean="0"/>
              <a:t>Cable</a:t>
            </a:r>
            <a:r>
              <a:rPr lang="zh-CN" altLang="zh-CN" dirty="0" smtClean="0"/>
              <a:t>　</a:t>
            </a:r>
            <a:r>
              <a:rPr lang="en-US" altLang="zh-CN" dirty="0" smtClean="0"/>
              <a:t>MODEM</a:t>
            </a:r>
            <a:endParaRPr lang="zh-CN" altLang="en-US" dirty="0" smtClean="0"/>
          </a:p>
        </p:txBody>
      </p:sp>
      <p:sp>
        <p:nvSpPr>
          <p:cNvPr id="2560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2683DF7-6183-45A5-98D3-CAA9D1E3A51C}" type="slidenum">
              <a:rPr lang="zh-CN" altLang="en-US"/>
              <a:pPr/>
              <a:t>18</a:t>
            </a:fld>
            <a:endParaRPr lang="zh-CN" altLang="en-US"/>
          </a:p>
        </p:txBody>
      </p:sp>
      <p:sp>
        <p:nvSpPr>
          <p:cNvPr id="25604" name="内容占位符 2"/>
          <p:cNvSpPr>
            <a:spLocks noGrp="1" noChangeArrowheads="1"/>
          </p:cNvSpPr>
          <p:nvPr>
            <p:ph idx="4294967295"/>
          </p:nvPr>
        </p:nvSpPr>
        <p:spPr>
          <a:xfrm>
            <a:off x="0" y="1125538"/>
            <a:ext cx="8088313" cy="4967758"/>
          </a:xfrm>
        </p:spPr>
        <p:txBody>
          <a:bodyPr/>
          <a:lstStyle/>
          <a:p>
            <a:r>
              <a:rPr lang="en-US" altLang="zh-CN" sz="2800" dirty="0" smtClean="0">
                <a:solidFill>
                  <a:schemeClr val="tx1"/>
                </a:solidFill>
                <a:latin typeface="+mn-lt"/>
                <a:ea typeface="+mn-ea"/>
                <a:cs typeface="+mn-cs"/>
              </a:rPr>
              <a:t>Cable Modem</a:t>
            </a:r>
            <a:r>
              <a:rPr lang="zh-CN" altLang="zh-CN" sz="2800" dirty="0" smtClean="0">
                <a:solidFill>
                  <a:schemeClr val="tx1"/>
                </a:solidFill>
                <a:latin typeface="+mn-lt"/>
                <a:ea typeface="+mn-ea"/>
                <a:cs typeface="+mn-cs"/>
              </a:rPr>
              <a:t>简单故障判断和解决方法</a:t>
            </a:r>
            <a:r>
              <a:rPr lang="zh-CN" altLang="en-US" sz="2800" dirty="0" smtClean="0">
                <a:solidFill>
                  <a:schemeClr val="tx1"/>
                </a:solidFill>
                <a:latin typeface="+mn-lt"/>
                <a:ea typeface="+mn-ea"/>
                <a:cs typeface="+mn-cs"/>
              </a:rPr>
              <a:t>：</a:t>
            </a:r>
            <a:r>
              <a:rPr lang="zh-CN" altLang="zh-CN" sz="2800" dirty="0" smtClean="0">
                <a:solidFill>
                  <a:schemeClr val="tx1"/>
                </a:solidFill>
                <a:latin typeface="+mn-lt"/>
                <a:ea typeface="+mn-ea"/>
                <a:cs typeface="+mn-cs"/>
              </a:rPr>
              <a:t>指示灯不</a:t>
            </a:r>
            <a:r>
              <a:rPr lang="zh-CN" altLang="zh-CN" sz="2800" dirty="0" smtClean="0">
                <a:solidFill>
                  <a:schemeClr val="tx1"/>
                </a:solidFill>
                <a:latin typeface="+mn-lt"/>
                <a:ea typeface="+mn-ea"/>
                <a:cs typeface="+mn-cs"/>
              </a:rPr>
              <a:t>正常</a:t>
            </a:r>
            <a:r>
              <a:rPr lang="zh-CN" altLang="en-US" sz="2800" dirty="0" smtClean="0">
                <a:solidFill>
                  <a:schemeClr val="tx1"/>
                </a:solidFill>
                <a:latin typeface="+mn-lt"/>
                <a:ea typeface="+mn-ea"/>
                <a:cs typeface="+mn-cs"/>
              </a:rPr>
              <a:t>，</a:t>
            </a:r>
            <a:r>
              <a:rPr lang="en-US" altLang="zh-CN" sz="2800" dirty="0" smtClean="0">
                <a:solidFill>
                  <a:schemeClr val="tx1"/>
                </a:solidFill>
                <a:latin typeface="+mn-lt"/>
                <a:ea typeface="+mn-ea"/>
                <a:cs typeface="+mn-cs"/>
              </a:rPr>
              <a:t>Receive</a:t>
            </a:r>
            <a:r>
              <a:rPr lang="zh-CN" altLang="zh-CN" sz="2800" dirty="0" smtClean="0">
                <a:solidFill>
                  <a:schemeClr val="tx1"/>
                </a:solidFill>
                <a:latin typeface="+mn-lt"/>
                <a:ea typeface="+mn-ea"/>
                <a:cs typeface="+mn-cs"/>
              </a:rPr>
              <a:t>灯长期闪烁</a:t>
            </a:r>
            <a:endParaRPr lang="en-US" altLang="zh-CN" sz="2800" dirty="0" smtClean="0">
              <a:solidFill>
                <a:schemeClr val="tx1"/>
              </a:solidFill>
              <a:latin typeface="+mn-lt"/>
              <a:ea typeface="+mn-ea"/>
              <a:cs typeface="+mn-cs"/>
            </a:endParaRPr>
          </a:p>
          <a:p>
            <a:pPr lvl="1">
              <a:buFont typeface="Wingdings" pitchFamily="2" charset="2"/>
              <a:buChar char="Ø"/>
            </a:pPr>
            <a:r>
              <a:rPr lang="zh-CN" altLang="zh-CN" dirty="0" smtClean="0">
                <a:solidFill>
                  <a:schemeClr val="tx1"/>
                </a:solidFill>
                <a:latin typeface="+mn-lt"/>
                <a:ea typeface="+mn-ea"/>
              </a:rPr>
              <a:t>检查是否能够正常收看电视和电视画面是否清晰，如果不能正常收看电视信号，那么数据信号也不能正常传输，故需联系有线电视提供商检查。</a:t>
            </a:r>
            <a:r>
              <a:rPr lang="zh-CN" altLang="zh-CN" dirty="0" smtClean="0">
                <a:solidFill>
                  <a:schemeClr val="tx1"/>
                </a:solidFill>
                <a:latin typeface="+mn-lt"/>
                <a:ea typeface="+mn-ea"/>
                <a:cs typeface="+mn-cs"/>
              </a:rPr>
              <a:t>检查</a:t>
            </a:r>
            <a:r>
              <a:rPr lang="zh-CN" altLang="zh-CN" dirty="0" smtClean="0">
                <a:solidFill>
                  <a:schemeClr val="tx1"/>
                </a:solidFill>
                <a:latin typeface="+mn-lt"/>
                <a:ea typeface="+mn-ea"/>
                <a:cs typeface="+mn-cs"/>
              </a:rPr>
              <a:t>电源插座是否正常。</a:t>
            </a:r>
          </a:p>
          <a:p>
            <a:pPr lvl="1">
              <a:buFont typeface="Wingdings" pitchFamily="2" charset="2"/>
              <a:buChar char="Ø"/>
            </a:pPr>
            <a:r>
              <a:rPr lang="zh-CN" altLang="zh-CN" dirty="0" smtClean="0">
                <a:solidFill>
                  <a:schemeClr val="tx1"/>
                </a:solidFill>
                <a:latin typeface="+mn-lt"/>
                <a:ea typeface="+mn-ea"/>
                <a:cs typeface="+mn-cs"/>
              </a:rPr>
              <a:t>检查同轴电缆接线是否接好或松拖，必要时可把接头拧下来重新接好。</a:t>
            </a:r>
          </a:p>
          <a:p>
            <a:pPr lvl="1">
              <a:buFont typeface="Wingdings" pitchFamily="2" charset="2"/>
              <a:buChar char="Ø"/>
            </a:pPr>
            <a:r>
              <a:rPr lang="zh-CN" altLang="zh-CN" dirty="0" smtClean="0">
                <a:solidFill>
                  <a:schemeClr val="tx1"/>
                </a:solidFill>
                <a:latin typeface="+mn-lt"/>
                <a:ea typeface="+mn-ea"/>
                <a:cs typeface="+mn-cs"/>
              </a:rPr>
              <a:t>联系</a:t>
            </a:r>
            <a:r>
              <a:rPr lang="en-US" altLang="zh-CN" dirty="0" smtClean="0">
                <a:solidFill>
                  <a:schemeClr val="tx1"/>
                </a:solidFill>
                <a:latin typeface="+mn-lt"/>
                <a:ea typeface="+mn-ea"/>
                <a:cs typeface="+mn-cs"/>
              </a:rPr>
              <a:t>Internet</a:t>
            </a:r>
            <a:r>
              <a:rPr lang="zh-CN" altLang="zh-CN" dirty="0" smtClean="0">
                <a:solidFill>
                  <a:schemeClr val="tx1"/>
                </a:solidFill>
                <a:latin typeface="+mn-lt"/>
                <a:ea typeface="+mn-ea"/>
                <a:cs typeface="+mn-cs"/>
              </a:rPr>
              <a:t>服务提供商要求提供帮助。</a:t>
            </a:r>
            <a:endParaRPr lang="zh-CN" altLang="zh-CN"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title"/>
          </p:nvPr>
        </p:nvSpPr>
        <p:spPr/>
        <p:txBody>
          <a:bodyPr/>
          <a:lstStyle/>
          <a:p>
            <a:r>
              <a:rPr lang="zh-CN" altLang="en-US" dirty="0" smtClean="0"/>
              <a:t>任务</a:t>
            </a:r>
            <a:r>
              <a:rPr lang="en-US" altLang="zh-CN" dirty="0" smtClean="0"/>
              <a:t>4</a:t>
            </a:r>
            <a:r>
              <a:rPr lang="zh-CN" altLang="zh-CN" dirty="0" smtClean="0"/>
              <a:t>认识</a:t>
            </a:r>
            <a:r>
              <a:rPr lang="en-US" altLang="zh-CN" dirty="0" smtClean="0"/>
              <a:t>ATM</a:t>
            </a:r>
            <a:r>
              <a:rPr lang="zh-CN" altLang="zh-CN" dirty="0" smtClean="0"/>
              <a:t>网络</a:t>
            </a:r>
            <a:endParaRPr lang="zh-CN" altLang="en-US" dirty="0" smtClean="0"/>
          </a:p>
        </p:txBody>
      </p:sp>
      <p:sp>
        <p:nvSpPr>
          <p:cNvPr id="28675"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FF803725-5E72-4885-9F3C-FC7996852F38}" type="slidenum">
              <a:rPr lang="zh-CN" altLang="en-US"/>
              <a:pPr/>
              <a:t>19</a:t>
            </a:fld>
            <a:endParaRPr lang="zh-CN" altLang="en-US"/>
          </a:p>
        </p:txBody>
      </p:sp>
      <p:sp>
        <p:nvSpPr>
          <p:cNvPr id="3" name="内容占位符 2"/>
          <p:cNvSpPr>
            <a:spLocks noGrp="1"/>
          </p:cNvSpPr>
          <p:nvPr>
            <p:ph idx="4294967295"/>
          </p:nvPr>
        </p:nvSpPr>
        <p:spPr>
          <a:xfrm>
            <a:off x="0" y="1125538"/>
            <a:ext cx="8207375" cy="2951534"/>
          </a:xfrm>
        </p:spPr>
        <p:txBody>
          <a:bodyPr/>
          <a:lstStyle/>
          <a:p>
            <a:pPr>
              <a:defRPr/>
            </a:pPr>
            <a:r>
              <a:rPr lang="en-US" altLang="zh-CN" sz="2400" dirty="0" smtClean="0">
                <a:solidFill>
                  <a:schemeClr val="tx1"/>
                </a:solidFill>
                <a:latin typeface="+mn-lt"/>
                <a:ea typeface="+mn-ea"/>
                <a:cs typeface="+mn-cs"/>
              </a:rPr>
              <a:t>ATM </a:t>
            </a:r>
            <a:r>
              <a:rPr lang="zh-CN" altLang="zh-CN" sz="2400" dirty="0" smtClean="0">
                <a:solidFill>
                  <a:schemeClr val="tx1"/>
                </a:solidFill>
                <a:latin typeface="+mn-lt"/>
                <a:ea typeface="+mn-ea"/>
                <a:cs typeface="+mn-cs"/>
              </a:rPr>
              <a:t>定义</a:t>
            </a:r>
            <a:r>
              <a:rPr lang="zh-CN" altLang="en-US"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是宽带综合业务数字网</a:t>
            </a:r>
            <a:r>
              <a:rPr lang="en-US" altLang="zh-CN" sz="2400" dirty="0" smtClean="0">
                <a:solidFill>
                  <a:schemeClr val="tx1"/>
                </a:solidFill>
                <a:latin typeface="+mn-lt"/>
                <a:ea typeface="+mn-ea"/>
                <a:cs typeface="+mn-cs"/>
              </a:rPr>
              <a:t>B-ISDN</a:t>
            </a:r>
            <a:r>
              <a:rPr lang="zh-CN" altLang="zh-CN" sz="2400" dirty="0" smtClean="0">
                <a:solidFill>
                  <a:schemeClr val="tx1"/>
                </a:solidFill>
                <a:latin typeface="+mn-lt"/>
                <a:ea typeface="+mn-ea"/>
                <a:cs typeface="+mn-cs"/>
              </a:rPr>
              <a:t>技术的基础，它是</a:t>
            </a:r>
            <a:r>
              <a:rPr lang="en-US" altLang="zh-CN" sz="2400" dirty="0" smtClean="0">
                <a:solidFill>
                  <a:schemeClr val="tx1"/>
                </a:solidFill>
                <a:latin typeface="+mn-lt"/>
                <a:ea typeface="+mn-ea"/>
                <a:cs typeface="+mn-cs"/>
              </a:rPr>
              <a:t>B-ISDN</a:t>
            </a:r>
            <a:r>
              <a:rPr lang="zh-CN" altLang="zh-CN" sz="2400" dirty="0" smtClean="0">
                <a:solidFill>
                  <a:schemeClr val="tx1"/>
                </a:solidFill>
                <a:latin typeface="+mn-lt"/>
                <a:ea typeface="+mn-ea"/>
                <a:cs typeface="+mn-cs"/>
              </a:rPr>
              <a:t>的信息表达、传送和交换的基本方式。</a:t>
            </a:r>
            <a:endParaRPr lang="en-US" altLang="zh-CN" sz="2400" dirty="0" smtClean="0">
              <a:solidFill>
                <a:schemeClr val="tx1"/>
              </a:solidFill>
              <a:latin typeface="+mn-lt"/>
              <a:ea typeface="+mn-ea"/>
              <a:cs typeface="+mn-cs"/>
            </a:endParaRPr>
          </a:p>
          <a:p>
            <a:pPr>
              <a:defRPr/>
            </a:pPr>
            <a:r>
              <a:rPr lang="en-US" altLang="zh-CN" sz="2400" dirty="0" smtClean="0">
                <a:solidFill>
                  <a:schemeClr val="tx1"/>
                </a:solidFill>
                <a:latin typeface="+mn-lt"/>
                <a:ea typeface="+mn-ea"/>
                <a:cs typeface="+mn-cs"/>
              </a:rPr>
              <a:t>ATM </a:t>
            </a:r>
            <a:r>
              <a:rPr lang="zh-CN" altLang="zh-CN" sz="2400" dirty="0" smtClean="0">
                <a:solidFill>
                  <a:schemeClr val="tx1"/>
                </a:solidFill>
                <a:latin typeface="+mn-lt"/>
                <a:ea typeface="+mn-ea"/>
                <a:cs typeface="+mn-cs"/>
              </a:rPr>
              <a:t>特点</a:t>
            </a:r>
            <a:r>
              <a:rPr lang="zh-CN" altLang="en-US" sz="2400" noProof="1" smtClean="0"/>
              <a:t>：</a:t>
            </a:r>
            <a:endParaRPr lang="en-US" altLang="zh-CN" sz="2400" noProof="1" smtClean="0"/>
          </a:p>
          <a:p>
            <a:pPr marL="0" indent="0">
              <a:buNone/>
              <a:defRPr/>
            </a:pPr>
            <a:r>
              <a:rPr lang="zh-CN" altLang="en-US" sz="2400" noProof="1" smtClean="0"/>
              <a:t>  （</a:t>
            </a:r>
            <a:r>
              <a:rPr lang="zh-CN" altLang="en-US" sz="2400" noProof="1" smtClean="0"/>
              <a:t>1）</a:t>
            </a:r>
            <a:r>
              <a:rPr lang="zh-CN" altLang="zh-CN" sz="2400" dirty="0" smtClean="0"/>
              <a:t>以固定信元为基本单位</a:t>
            </a:r>
            <a:endParaRPr lang="zh-CN" altLang="en-US" sz="2400" noProof="1" smtClean="0"/>
          </a:p>
          <a:p>
            <a:pPr marL="0" indent="0">
              <a:buNone/>
              <a:defRPr/>
            </a:pPr>
            <a:r>
              <a:rPr lang="zh-CN" altLang="en-US" sz="2400" noProof="1" smtClean="0"/>
              <a:t>  （2）</a:t>
            </a:r>
            <a:r>
              <a:rPr lang="zh-CN" altLang="zh-CN" sz="2400" dirty="0" smtClean="0"/>
              <a:t> 异步时分复用和异步交换</a:t>
            </a:r>
            <a:endParaRPr lang="zh-CN" altLang="en-US" sz="2400" noProof="1" smtClean="0"/>
          </a:p>
          <a:p>
            <a:pPr>
              <a:defRPr/>
            </a:pP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信元</a:t>
            </a:r>
            <a:r>
              <a:rPr lang="zh-CN" altLang="zh-CN" sz="2400" dirty="0" smtClean="0">
                <a:solidFill>
                  <a:schemeClr val="tx1"/>
                </a:solidFill>
                <a:latin typeface="+mn-lt"/>
                <a:ea typeface="+mn-ea"/>
                <a:cs typeface="+mn-cs"/>
              </a:rPr>
              <a:t>结构</a:t>
            </a:r>
            <a:r>
              <a:rPr lang="zh-CN" altLang="en-US"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在</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中，各种信息的传输、复用与交换都以信元为基本单位。</a:t>
            </a:r>
            <a:endParaRPr lang="en-US" altLang="zh-CN" sz="2400" noProof="1" smtClean="0"/>
          </a:p>
          <a:p>
            <a:pPr>
              <a:defRPr/>
            </a:pPr>
            <a:endParaRPr lang="en-US" altLang="zh-CN" sz="2400" noProof="1" smtClean="0"/>
          </a:p>
          <a:p>
            <a:pPr>
              <a:defRPr/>
            </a:pPr>
            <a:endParaRPr lang="zh-CN" altLang="en-US" sz="2400" noProof="1"/>
          </a:p>
          <a:p>
            <a:pPr marL="0" indent="0">
              <a:buNone/>
              <a:defRPr/>
            </a:pPr>
            <a:r>
              <a:rPr lang="zh-CN" altLang="en-US" sz="2400" noProof="1"/>
              <a:t>  </a:t>
            </a:r>
            <a:r>
              <a:rPr lang="zh-CN" altLang="en-US" noProof="1" smtClean="0"/>
              <a:t>  </a:t>
            </a:r>
            <a:endParaRPr lang="zh-CN" altLang="en-US" noProof="1"/>
          </a:p>
        </p:txBody>
      </p:sp>
      <p:pic>
        <p:nvPicPr>
          <p:cNvPr id="28678" name="Picture 6"/>
          <p:cNvPicPr>
            <a:picLocks noChangeAspect="1" noChangeArrowheads="1"/>
          </p:cNvPicPr>
          <p:nvPr/>
        </p:nvPicPr>
        <p:blipFill>
          <a:blip r:embed="rId2" cstate="print"/>
          <a:srcRect/>
          <a:stretch>
            <a:fillRect/>
          </a:stretch>
        </p:blipFill>
        <p:spPr bwMode="auto">
          <a:xfrm>
            <a:off x="1979712" y="4149080"/>
            <a:ext cx="4176464" cy="192393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noChangeArrowheads="1"/>
          </p:cNvSpPr>
          <p:nvPr>
            <p:ph type="sldNum" sz="quarter" idx="10"/>
          </p:nvPr>
        </p:nvSpPr>
        <p:spPr>
          <a:noFill/>
          <a:ln>
            <a:headEnd/>
            <a:tailEnd/>
          </a:ln>
        </p:spPr>
        <p:txBody>
          <a:bodyPr/>
          <a:lstStyle/>
          <a:p>
            <a:r>
              <a:rPr lang="de-DE" altLang="en-US" smtClean="0"/>
              <a:t>Page </a:t>
            </a:r>
            <a:r>
              <a:rPr lang="de-DE" altLang="en-US" smtClean="0">
                <a:sym typeface="MS UI Gothic" pitchFamily="34" charset="-128"/>
              </a:rPr>
              <a:t></a:t>
            </a:r>
            <a:r>
              <a:rPr lang="de-DE" altLang="en-US" smtClean="0"/>
              <a:t> </a:t>
            </a:r>
            <a:fld id="{F99478A8-215E-4E1D-A77F-9099E2AAB485}" type="slidenum">
              <a:rPr lang="zh-CN" altLang="en-US" smtClean="0"/>
              <a:pPr/>
              <a:t>2</a:t>
            </a:fld>
            <a:endParaRPr lang="zh-CN" altLang="en-US" smtClean="0"/>
          </a:p>
        </p:txBody>
      </p:sp>
      <p:sp>
        <p:nvSpPr>
          <p:cNvPr id="6147" name="Rectangle 2"/>
          <p:cNvSpPr>
            <a:spLocks noGrp="1" noChangeArrowheads="1"/>
          </p:cNvSpPr>
          <p:nvPr>
            <p:ph type="title"/>
          </p:nvPr>
        </p:nvSpPr>
        <p:spPr/>
        <p:txBody>
          <a:bodyPr/>
          <a:lstStyle/>
          <a:p>
            <a:pPr eaLnBrk="1" hangingPunct="1"/>
            <a:r>
              <a:rPr lang="zh-CN" altLang="zh-CN" smtClean="0"/>
              <a:t>教学目标</a:t>
            </a:r>
          </a:p>
        </p:txBody>
      </p:sp>
      <p:sp>
        <p:nvSpPr>
          <p:cNvPr id="6148" name="AutoShape 3"/>
          <p:cNvSpPr>
            <a:spLocks noChangeArrowheads="1"/>
          </p:cNvSpPr>
          <p:nvPr/>
        </p:nvSpPr>
        <p:spPr bwMode="auto">
          <a:xfrm>
            <a:off x="1169988" y="1992313"/>
            <a:ext cx="6259512" cy="666750"/>
          </a:xfrm>
          <a:prstGeom prst="roundRect">
            <a:avLst>
              <a:gd name="adj" fmla="val 16667"/>
            </a:avLst>
          </a:prstGeom>
          <a:gradFill rotWithShape="1">
            <a:gsLst>
              <a:gs pos="0">
                <a:schemeClr val="bg1"/>
              </a:gs>
              <a:gs pos="100000">
                <a:schemeClr val="bg2"/>
              </a:gs>
            </a:gsLst>
            <a:lin ang="2700000" scaled="1"/>
          </a:gradFill>
          <a:ln w="9525">
            <a:solidFill>
              <a:schemeClr val="bg2"/>
            </a:solidFill>
            <a:round/>
            <a:headEnd/>
            <a:tailEnd/>
          </a:ln>
        </p:spPr>
        <p:txBody>
          <a:bodyPr wrap="none" anchor="ctr"/>
          <a:lstStyle/>
          <a:p>
            <a:endParaRPr lang="zh-CN" altLang="en-US">
              <a:ea typeface="华文细黑" pitchFamily="2" charset="-122"/>
            </a:endParaRPr>
          </a:p>
        </p:txBody>
      </p:sp>
      <p:sp>
        <p:nvSpPr>
          <p:cNvPr id="6149" name="Rectangle 4"/>
          <p:cNvSpPr>
            <a:spLocks noChangeArrowheads="1"/>
          </p:cNvSpPr>
          <p:nvPr/>
        </p:nvSpPr>
        <p:spPr bwMode="auto">
          <a:xfrm>
            <a:off x="1163638" y="2035175"/>
            <a:ext cx="5592762" cy="569913"/>
          </a:xfrm>
          <a:prstGeom prst="rect">
            <a:avLst/>
          </a:prstGeom>
          <a:noFill/>
          <a:ln w="9525">
            <a:noFill/>
            <a:miter lim="800000"/>
            <a:headEnd/>
            <a:tailEnd/>
          </a:ln>
        </p:spPr>
        <p:txBody>
          <a:bodyPr anchor="ctr"/>
          <a:lstStyle/>
          <a:p>
            <a:pPr algn="ctr"/>
            <a:r>
              <a:rPr lang="zh-CN" altLang="en-US" sz="2400" b="1" dirty="0" smtClean="0">
                <a:ea typeface="华文细黑" pitchFamily="2" charset="-122"/>
              </a:rPr>
              <a:t>掌握非对称的数字用户环线的功能特点及应用</a:t>
            </a:r>
            <a:endParaRPr lang="zh-CN" altLang="en-US" sz="2400" b="1" dirty="0">
              <a:ea typeface="华文细黑" pitchFamily="2" charset="-122"/>
            </a:endParaRPr>
          </a:p>
        </p:txBody>
      </p:sp>
      <p:sp>
        <p:nvSpPr>
          <p:cNvPr id="6150" name="AutoShape 5"/>
          <p:cNvSpPr>
            <a:spLocks noChangeArrowheads="1"/>
          </p:cNvSpPr>
          <p:nvPr/>
        </p:nvSpPr>
        <p:spPr bwMode="auto">
          <a:xfrm>
            <a:off x="1169988" y="3106738"/>
            <a:ext cx="6259512" cy="666750"/>
          </a:xfrm>
          <a:prstGeom prst="roundRect">
            <a:avLst>
              <a:gd name="adj" fmla="val 16667"/>
            </a:avLst>
          </a:prstGeom>
          <a:gradFill rotWithShape="1">
            <a:gsLst>
              <a:gs pos="0">
                <a:schemeClr val="bg1"/>
              </a:gs>
              <a:gs pos="100000">
                <a:schemeClr val="bg2"/>
              </a:gs>
            </a:gsLst>
            <a:lin ang="2700000" scaled="1"/>
          </a:gradFill>
          <a:ln w="9525">
            <a:solidFill>
              <a:schemeClr val="bg2"/>
            </a:solidFill>
            <a:round/>
            <a:headEnd/>
            <a:tailEnd/>
          </a:ln>
        </p:spPr>
        <p:txBody>
          <a:bodyPr wrap="none" anchor="ctr"/>
          <a:lstStyle/>
          <a:p>
            <a:endParaRPr lang="zh-CN" altLang="en-US">
              <a:ea typeface="华文细黑" pitchFamily="2" charset="-122"/>
            </a:endParaRPr>
          </a:p>
        </p:txBody>
      </p:sp>
      <p:sp>
        <p:nvSpPr>
          <p:cNvPr id="6151" name="Rectangle 6"/>
          <p:cNvSpPr>
            <a:spLocks noChangeArrowheads="1"/>
          </p:cNvSpPr>
          <p:nvPr/>
        </p:nvSpPr>
        <p:spPr bwMode="auto">
          <a:xfrm>
            <a:off x="1163638" y="3149600"/>
            <a:ext cx="5592762" cy="569913"/>
          </a:xfrm>
          <a:prstGeom prst="rect">
            <a:avLst/>
          </a:prstGeom>
          <a:noFill/>
          <a:ln w="9525">
            <a:noFill/>
            <a:miter lim="800000"/>
            <a:headEnd/>
            <a:tailEnd/>
          </a:ln>
        </p:spPr>
        <p:txBody>
          <a:bodyPr anchor="ctr"/>
          <a:lstStyle/>
          <a:p>
            <a:pPr algn="ctr"/>
            <a:r>
              <a:rPr lang="zh-CN" altLang="en-US" sz="2400" b="1" dirty="0" smtClean="0">
                <a:ea typeface="华文细黑" pitchFamily="2" charset="-122"/>
              </a:rPr>
              <a:t>掌握</a:t>
            </a:r>
            <a:r>
              <a:rPr lang="en-US" altLang="zh-CN" sz="2400" b="1" dirty="0" smtClean="0">
                <a:ea typeface="华文细黑" pitchFamily="2" charset="-122"/>
              </a:rPr>
              <a:t>Cable Modem</a:t>
            </a:r>
            <a:r>
              <a:rPr lang="zh-CN" altLang="en-US" sz="2400" b="1" dirty="0" smtClean="0">
                <a:ea typeface="华文细黑" pitchFamily="2" charset="-122"/>
              </a:rPr>
              <a:t>的系统结构及工作原理</a:t>
            </a:r>
            <a:endParaRPr lang="zh-CN" altLang="en-US" sz="2400" b="1" dirty="0">
              <a:ea typeface="华文细黑" pitchFamily="2" charset="-122"/>
            </a:endParaRPr>
          </a:p>
        </p:txBody>
      </p:sp>
      <p:sp>
        <p:nvSpPr>
          <p:cNvPr id="6152" name="AutoShape 7"/>
          <p:cNvSpPr>
            <a:spLocks noChangeArrowheads="1"/>
          </p:cNvSpPr>
          <p:nvPr/>
        </p:nvSpPr>
        <p:spPr bwMode="auto">
          <a:xfrm>
            <a:off x="1169988" y="4200525"/>
            <a:ext cx="6259512" cy="666750"/>
          </a:xfrm>
          <a:prstGeom prst="roundRect">
            <a:avLst>
              <a:gd name="adj" fmla="val 16667"/>
            </a:avLst>
          </a:prstGeom>
          <a:gradFill rotWithShape="1">
            <a:gsLst>
              <a:gs pos="0">
                <a:schemeClr val="bg1"/>
              </a:gs>
              <a:gs pos="100000">
                <a:schemeClr val="bg2"/>
              </a:gs>
            </a:gsLst>
            <a:lin ang="2700000" scaled="1"/>
          </a:gradFill>
          <a:ln w="9525">
            <a:solidFill>
              <a:schemeClr val="bg2"/>
            </a:solidFill>
            <a:round/>
            <a:headEnd/>
            <a:tailEnd/>
          </a:ln>
        </p:spPr>
        <p:txBody>
          <a:bodyPr wrap="none" anchor="ctr"/>
          <a:lstStyle/>
          <a:p>
            <a:endParaRPr lang="zh-CN" altLang="en-US">
              <a:ea typeface="华文细黑" pitchFamily="2" charset="-122"/>
            </a:endParaRPr>
          </a:p>
        </p:txBody>
      </p:sp>
      <p:sp>
        <p:nvSpPr>
          <p:cNvPr id="6153" name="Rectangle 8"/>
          <p:cNvSpPr>
            <a:spLocks noChangeArrowheads="1"/>
          </p:cNvSpPr>
          <p:nvPr/>
        </p:nvSpPr>
        <p:spPr bwMode="auto">
          <a:xfrm>
            <a:off x="1163638" y="4243388"/>
            <a:ext cx="5592762" cy="569912"/>
          </a:xfrm>
          <a:prstGeom prst="rect">
            <a:avLst/>
          </a:prstGeom>
          <a:noFill/>
          <a:ln w="9525">
            <a:noFill/>
            <a:miter lim="800000"/>
            <a:headEnd/>
            <a:tailEnd/>
          </a:ln>
        </p:spPr>
        <p:txBody>
          <a:bodyPr anchor="ctr"/>
          <a:lstStyle/>
          <a:p>
            <a:pPr algn="ctr"/>
            <a:r>
              <a:rPr lang="zh-CN" altLang="en-US" sz="2400" b="1" dirty="0" smtClean="0">
                <a:ea typeface="华文细黑" pitchFamily="2" charset="-122"/>
              </a:rPr>
              <a:t>掌握</a:t>
            </a:r>
            <a:r>
              <a:rPr lang="en-US" altLang="zh-CN" sz="2400" b="1" dirty="0" smtClean="0">
                <a:ea typeface="华文细黑" pitchFamily="2" charset="-122"/>
              </a:rPr>
              <a:t>ATM</a:t>
            </a:r>
            <a:r>
              <a:rPr lang="zh-CN" altLang="en-US" sz="2400" b="1" dirty="0" smtClean="0">
                <a:ea typeface="华文细黑" pitchFamily="2" charset="-122"/>
              </a:rPr>
              <a:t>网络结构和技术特点</a:t>
            </a:r>
            <a:endParaRPr lang="zh-CN" altLang="en-US" sz="2400" b="1" dirty="0">
              <a:ea typeface="华文细黑" pitchFamily="2" charset="-122"/>
            </a:endParaRPr>
          </a:p>
        </p:txBody>
      </p:sp>
      <p:grpSp>
        <p:nvGrpSpPr>
          <p:cNvPr id="6154" name="Group 11"/>
          <p:cNvGrpSpPr>
            <a:grpSpLocks/>
          </p:cNvGrpSpPr>
          <p:nvPr/>
        </p:nvGrpSpPr>
        <p:grpSpPr bwMode="auto">
          <a:xfrm>
            <a:off x="6915150" y="1925638"/>
            <a:ext cx="825500" cy="803275"/>
            <a:chOff x="0" y="0"/>
            <a:chExt cx="384" cy="375"/>
          </a:xfrm>
        </p:grpSpPr>
        <p:grpSp>
          <p:nvGrpSpPr>
            <p:cNvPr id="6169" name="Group 12"/>
            <p:cNvGrpSpPr>
              <a:grpSpLocks/>
            </p:cNvGrpSpPr>
            <p:nvPr/>
          </p:nvGrpSpPr>
          <p:grpSpPr bwMode="auto">
            <a:xfrm>
              <a:off x="0" y="0"/>
              <a:ext cx="384" cy="375"/>
              <a:chOff x="0" y="0"/>
              <a:chExt cx="1042" cy="1019"/>
            </a:xfrm>
          </p:grpSpPr>
          <p:grpSp>
            <p:nvGrpSpPr>
              <p:cNvPr id="6171" name="Group 13"/>
              <p:cNvGrpSpPr>
                <a:grpSpLocks/>
              </p:cNvGrpSpPr>
              <p:nvPr/>
            </p:nvGrpSpPr>
            <p:grpSpPr bwMode="auto">
              <a:xfrm>
                <a:off x="0" y="0"/>
                <a:ext cx="1042" cy="1019"/>
                <a:chOff x="0" y="0"/>
                <a:chExt cx="1042" cy="1019"/>
              </a:xfrm>
            </p:grpSpPr>
            <p:pic>
              <p:nvPicPr>
                <p:cNvPr id="6173" name="Picture 14" descr="circuler_1"/>
                <p:cNvPicPr>
                  <a:picLocks noChangeAspect="1" noChangeArrowheads="1"/>
                </p:cNvPicPr>
                <p:nvPr/>
              </p:nvPicPr>
              <p:blipFill>
                <a:blip r:embed="rId3" cstate="print"/>
                <a:srcRect/>
                <a:stretch>
                  <a:fillRect/>
                </a:stretch>
              </p:blipFill>
              <p:spPr bwMode="auto">
                <a:xfrm>
                  <a:off x="0" y="0"/>
                  <a:ext cx="1042" cy="1016"/>
                </a:xfrm>
                <a:prstGeom prst="rect">
                  <a:avLst/>
                </a:prstGeom>
                <a:noFill/>
                <a:ln w="9525">
                  <a:noFill/>
                  <a:miter lim="800000"/>
                  <a:headEnd/>
                  <a:tailEnd/>
                </a:ln>
              </p:spPr>
            </p:pic>
            <p:sp>
              <p:nvSpPr>
                <p:cNvPr id="6174" name="Oval 15"/>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headEnd/>
                  <a:tailEnd/>
                </a:ln>
              </p:spPr>
              <p:txBody>
                <a:bodyPr wrap="none" anchor="ctr"/>
                <a:lstStyle/>
                <a:p>
                  <a:endParaRPr lang="zh-CN" altLang="en-US">
                    <a:ea typeface="华文细黑" pitchFamily="2" charset="-122"/>
                  </a:endParaRPr>
                </a:p>
              </p:txBody>
            </p:sp>
          </p:grpSp>
          <p:pic>
            <p:nvPicPr>
              <p:cNvPr id="6172" name="Picture 16"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6170" name="WordArt 17"/>
            <p:cNvSpPr>
              <a:spLocks noChangeArrowheads="1" noChangeShapeType="1" noTextEdit="1"/>
            </p:cNvSpPr>
            <p:nvPr/>
          </p:nvSpPr>
          <p:spPr bwMode="auto">
            <a:xfrm>
              <a:off x="131" y="101"/>
              <a:ext cx="87" cy="151"/>
            </a:xfrm>
            <a:prstGeom prst="rect">
              <a:avLst/>
            </a:prstGeom>
          </p:spPr>
          <p:txBody>
            <a:bodyPr wrap="none" fromWordArt="1">
              <a:prstTxWarp prst="textPlain">
                <a:avLst>
                  <a:gd name="adj" fmla="val 50000"/>
                </a:avLst>
              </a:prstTxWarp>
            </a:bodyPr>
            <a:lstStyle/>
            <a:p>
              <a:pPr algn="ctr"/>
              <a:r>
                <a:rPr lang="en-US" altLang="zh-CN" sz="2400" kern="10">
                  <a:ln w="9525">
                    <a:solidFill>
                      <a:schemeClr val="bg1"/>
                    </a:solidFill>
                    <a:round/>
                    <a:headEnd/>
                    <a:tailEnd/>
                  </a:ln>
                  <a:solidFill>
                    <a:schemeClr val="bg1"/>
                  </a:solidFill>
                  <a:latin typeface="黑体"/>
                  <a:ea typeface="黑体"/>
                </a:rPr>
                <a:t>1</a:t>
              </a:r>
              <a:endParaRPr lang="zh-CN" altLang="en-US" sz="2400" kern="10">
                <a:ln w="9525">
                  <a:solidFill>
                    <a:schemeClr val="bg1"/>
                  </a:solidFill>
                  <a:round/>
                  <a:headEnd/>
                  <a:tailEnd/>
                </a:ln>
                <a:solidFill>
                  <a:schemeClr val="bg1"/>
                </a:solidFill>
                <a:latin typeface="黑体"/>
                <a:ea typeface="黑体"/>
              </a:endParaRPr>
            </a:p>
          </p:txBody>
        </p:sp>
      </p:grpSp>
      <p:grpSp>
        <p:nvGrpSpPr>
          <p:cNvPr id="6155" name="Group 18"/>
          <p:cNvGrpSpPr>
            <a:grpSpLocks/>
          </p:cNvGrpSpPr>
          <p:nvPr/>
        </p:nvGrpSpPr>
        <p:grpSpPr bwMode="auto">
          <a:xfrm>
            <a:off x="6915150" y="3040063"/>
            <a:ext cx="825500" cy="803275"/>
            <a:chOff x="0" y="0"/>
            <a:chExt cx="520" cy="506"/>
          </a:xfrm>
        </p:grpSpPr>
        <p:grpSp>
          <p:nvGrpSpPr>
            <p:cNvPr id="6163" name="Group 19"/>
            <p:cNvGrpSpPr>
              <a:grpSpLocks/>
            </p:cNvGrpSpPr>
            <p:nvPr/>
          </p:nvGrpSpPr>
          <p:grpSpPr bwMode="auto">
            <a:xfrm>
              <a:off x="0" y="0"/>
              <a:ext cx="520" cy="506"/>
              <a:chOff x="0" y="0"/>
              <a:chExt cx="1042" cy="1019"/>
            </a:xfrm>
          </p:grpSpPr>
          <p:grpSp>
            <p:nvGrpSpPr>
              <p:cNvPr id="6165" name="Group 20"/>
              <p:cNvGrpSpPr>
                <a:grpSpLocks/>
              </p:cNvGrpSpPr>
              <p:nvPr/>
            </p:nvGrpSpPr>
            <p:grpSpPr bwMode="auto">
              <a:xfrm>
                <a:off x="0" y="0"/>
                <a:ext cx="1042" cy="1019"/>
                <a:chOff x="0" y="0"/>
                <a:chExt cx="1042" cy="1019"/>
              </a:xfrm>
            </p:grpSpPr>
            <p:pic>
              <p:nvPicPr>
                <p:cNvPr id="6167" name="Picture 21" descr="circuler_1"/>
                <p:cNvPicPr>
                  <a:picLocks noChangeAspect="1" noChangeArrowheads="1"/>
                </p:cNvPicPr>
                <p:nvPr/>
              </p:nvPicPr>
              <p:blipFill>
                <a:blip r:embed="rId3" cstate="print"/>
                <a:srcRect/>
                <a:stretch>
                  <a:fillRect/>
                </a:stretch>
              </p:blipFill>
              <p:spPr bwMode="auto">
                <a:xfrm>
                  <a:off x="0" y="0"/>
                  <a:ext cx="1042" cy="1016"/>
                </a:xfrm>
                <a:prstGeom prst="rect">
                  <a:avLst/>
                </a:prstGeom>
                <a:noFill/>
                <a:ln w="9525">
                  <a:noFill/>
                  <a:miter lim="800000"/>
                  <a:headEnd/>
                  <a:tailEnd/>
                </a:ln>
              </p:spPr>
            </p:pic>
            <p:sp>
              <p:nvSpPr>
                <p:cNvPr id="6168" name="Oval 22"/>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headEnd/>
                  <a:tailEnd/>
                </a:ln>
              </p:spPr>
              <p:txBody>
                <a:bodyPr wrap="none" anchor="ctr"/>
                <a:lstStyle/>
                <a:p>
                  <a:endParaRPr lang="zh-CN" altLang="en-US">
                    <a:ea typeface="华文细黑" pitchFamily="2" charset="-122"/>
                  </a:endParaRPr>
                </a:p>
              </p:txBody>
            </p:sp>
          </p:grpSp>
          <p:pic>
            <p:nvPicPr>
              <p:cNvPr id="6166" name="Picture 23"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6164" name="WordArt 24"/>
            <p:cNvSpPr>
              <a:spLocks noChangeArrowheads="1" noChangeShapeType="1" noTextEdit="1"/>
            </p:cNvSpPr>
            <p:nvPr/>
          </p:nvSpPr>
          <p:spPr bwMode="auto">
            <a:xfrm>
              <a:off x="194" y="136"/>
              <a:ext cx="144" cy="204"/>
            </a:xfrm>
            <a:prstGeom prst="rect">
              <a:avLst/>
            </a:prstGeom>
          </p:spPr>
          <p:txBody>
            <a:bodyPr wrap="none" fromWordArt="1">
              <a:prstTxWarp prst="textPlain">
                <a:avLst>
                  <a:gd name="adj" fmla="val 50000"/>
                </a:avLst>
              </a:prstTxWarp>
            </a:bodyPr>
            <a:lstStyle/>
            <a:p>
              <a:pPr algn="ctr"/>
              <a:r>
                <a:rPr lang="en-US" altLang="zh-CN" sz="2400" kern="10">
                  <a:ln w="9525">
                    <a:solidFill>
                      <a:schemeClr val="bg1"/>
                    </a:solidFill>
                    <a:round/>
                    <a:headEnd/>
                    <a:tailEnd/>
                  </a:ln>
                  <a:solidFill>
                    <a:schemeClr val="bg1"/>
                  </a:solidFill>
                  <a:latin typeface="黑体"/>
                  <a:ea typeface="黑体"/>
                </a:rPr>
                <a:t>2</a:t>
              </a:r>
              <a:endParaRPr lang="zh-CN" altLang="en-US" sz="2400" kern="10">
                <a:ln w="9525">
                  <a:solidFill>
                    <a:schemeClr val="bg1"/>
                  </a:solidFill>
                  <a:round/>
                  <a:headEnd/>
                  <a:tailEnd/>
                </a:ln>
                <a:solidFill>
                  <a:schemeClr val="bg1"/>
                </a:solidFill>
                <a:latin typeface="黑体"/>
                <a:ea typeface="黑体"/>
              </a:endParaRPr>
            </a:p>
          </p:txBody>
        </p:sp>
      </p:grpSp>
      <p:grpSp>
        <p:nvGrpSpPr>
          <p:cNvPr id="6156" name="Group 25"/>
          <p:cNvGrpSpPr>
            <a:grpSpLocks/>
          </p:cNvGrpSpPr>
          <p:nvPr/>
        </p:nvGrpSpPr>
        <p:grpSpPr bwMode="auto">
          <a:xfrm>
            <a:off x="6915150" y="4132263"/>
            <a:ext cx="825500" cy="803275"/>
            <a:chOff x="0" y="0"/>
            <a:chExt cx="520" cy="506"/>
          </a:xfrm>
        </p:grpSpPr>
        <p:grpSp>
          <p:nvGrpSpPr>
            <p:cNvPr id="6157" name="Group 26"/>
            <p:cNvGrpSpPr>
              <a:grpSpLocks/>
            </p:cNvGrpSpPr>
            <p:nvPr/>
          </p:nvGrpSpPr>
          <p:grpSpPr bwMode="auto">
            <a:xfrm>
              <a:off x="0" y="0"/>
              <a:ext cx="520" cy="506"/>
              <a:chOff x="0" y="0"/>
              <a:chExt cx="1042" cy="1019"/>
            </a:xfrm>
          </p:grpSpPr>
          <p:grpSp>
            <p:nvGrpSpPr>
              <p:cNvPr id="6159" name="Group 27"/>
              <p:cNvGrpSpPr>
                <a:grpSpLocks/>
              </p:cNvGrpSpPr>
              <p:nvPr/>
            </p:nvGrpSpPr>
            <p:grpSpPr bwMode="auto">
              <a:xfrm>
                <a:off x="0" y="0"/>
                <a:ext cx="1042" cy="1019"/>
                <a:chOff x="0" y="0"/>
                <a:chExt cx="1042" cy="1019"/>
              </a:xfrm>
            </p:grpSpPr>
            <p:pic>
              <p:nvPicPr>
                <p:cNvPr id="6161" name="Picture 28" descr="circuler_1"/>
                <p:cNvPicPr>
                  <a:picLocks noChangeAspect="1" noChangeArrowheads="1"/>
                </p:cNvPicPr>
                <p:nvPr/>
              </p:nvPicPr>
              <p:blipFill>
                <a:blip r:embed="rId3" cstate="print"/>
                <a:srcRect/>
                <a:stretch>
                  <a:fillRect/>
                </a:stretch>
              </p:blipFill>
              <p:spPr bwMode="auto">
                <a:xfrm>
                  <a:off x="0" y="0"/>
                  <a:ext cx="1042" cy="1016"/>
                </a:xfrm>
                <a:prstGeom prst="rect">
                  <a:avLst/>
                </a:prstGeom>
                <a:noFill/>
                <a:ln w="9525">
                  <a:noFill/>
                  <a:miter lim="800000"/>
                  <a:headEnd/>
                  <a:tailEnd/>
                </a:ln>
              </p:spPr>
            </p:pic>
            <p:sp>
              <p:nvSpPr>
                <p:cNvPr id="6162" name="Oval 29"/>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headEnd/>
                  <a:tailEnd/>
                </a:ln>
              </p:spPr>
              <p:txBody>
                <a:bodyPr wrap="none" anchor="ctr"/>
                <a:lstStyle/>
                <a:p>
                  <a:endParaRPr lang="zh-CN" altLang="en-US">
                    <a:ea typeface="华文细黑" pitchFamily="2" charset="-122"/>
                  </a:endParaRPr>
                </a:p>
              </p:txBody>
            </p:sp>
          </p:grpSp>
          <p:pic>
            <p:nvPicPr>
              <p:cNvPr id="6160" name="Picture 30"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6158" name="WordArt 31"/>
            <p:cNvSpPr>
              <a:spLocks noChangeArrowheads="1" noChangeShapeType="1" noTextEdit="1"/>
            </p:cNvSpPr>
            <p:nvPr/>
          </p:nvSpPr>
          <p:spPr bwMode="auto">
            <a:xfrm>
              <a:off x="194" y="136"/>
              <a:ext cx="144" cy="204"/>
            </a:xfrm>
            <a:prstGeom prst="rect">
              <a:avLst/>
            </a:prstGeom>
          </p:spPr>
          <p:txBody>
            <a:bodyPr wrap="none" fromWordArt="1">
              <a:prstTxWarp prst="textPlain">
                <a:avLst>
                  <a:gd name="adj" fmla="val 50000"/>
                </a:avLst>
              </a:prstTxWarp>
            </a:bodyPr>
            <a:lstStyle/>
            <a:p>
              <a:pPr algn="ctr"/>
              <a:r>
                <a:rPr lang="en-US" altLang="zh-CN" sz="2400" kern="10">
                  <a:ln w="9525">
                    <a:solidFill>
                      <a:schemeClr val="bg1"/>
                    </a:solidFill>
                    <a:round/>
                    <a:headEnd/>
                    <a:tailEnd/>
                  </a:ln>
                  <a:solidFill>
                    <a:schemeClr val="bg1"/>
                  </a:solidFill>
                  <a:latin typeface="黑体"/>
                  <a:ea typeface="黑体"/>
                </a:rPr>
                <a:t>3</a:t>
              </a:r>
              <a:endParaRPr lang="zh-CN" altLang="en-US" sz="2400" kern="10">
                <a:ln w="9525">
                  <a:solidFill>
                    <a:schemeClr val="bg1"/>
                  </a:solidFill>
                  <a:round/>
                  <a:headEnd/>
                  <a:tailEnd/>
                </a:ln>
                <a:solidFill>
                  <a:schemeClr val="bg1"/>
                </a:solidFill>
                <a:latin typeface="黑体"/>
                <a:ea typeface="黑体"/>
              </a:endParaRPr>
            </a:p>
          </p:txBody>
        </p:sp>
      </p:grpSp>
      <p:sp>
        <p:nvSpPr>
          <p:cNvPr id="31" name="AutoShape 7"/>
          <p:cNvSpPr>
            <a:spLocks noChangeArrowheads="1"/>
          </p:cNvSpPr>
          <p:nvPr/>
        </p:nvSpPr>
        <p:spPr bwMode="auto">
          <a:xfrm>
            <a:off x="1193974" y="5330353"/>
            <a:ext cx="6259512" cy="666750"/>
          </a:xfrm>
          <a:prstGeom prst="roundRect">
            <a:avLst>
              <a:gd name="adj" fmla="val 16667"/>
            </a:avLst>
          </a:prstGeom>
          <a:gradFill rotWithShape="1">
            <a:gsLst>
              <a:gs pos="0">
                <a:schemeClr val="bg1"/>
              </a:gs>
              <a:gs pos="100000">
                <a:schemeClr val="bg2"/>
              </a:gs>
            </a:gsLst>
            <a:lin ang="2700000" scaled="1"/>
          </a:gradFill>
          <a:ln w="9525">
            <a:solidFill>
              <a:schemeClr val="bg2"/>
            </a:solidFill>
            <a:round/>
            <a:headEnd/>
            <a:tailEnd/>
          </a:ln>
        </p:spPr>
        <p:txBody>
          <a:bodyPr wrap="none" anchor="ctr"/>
          <a:lstStyle/>
          <a:p>
            <a:endParaRPr lang="zh-CN" altLang="en-US">
              <a:ea typeface="华文细黑" pitchFamily="2" charset="-122"/>
            </a:endParaRPr>
          </a:p>
        </p:txBody>
      </p:sp>
      <p:sp>
        <p:nvSpPr>
          <p:cNvPr id="32" name="Rectangle 8"/>
          <p:cNvSpPr>
            <a:spLocks noChangeArrowheads="1"/>
          </p:cNvSpPr>
          <p:nvPr/>
        </p:nvSpPr>
        <p:spPr bwMode="auto">
          <a:xfrm>
            <a:off x="1187624" y="5373216"/>
            <a:ext cx="5592762" cy="569912"/>
          </a:xfrm>
          <a:prstGeom prst="rect">
            <a:avLst/>
          </a:prstGeom>
          <a:noFill/>
          <a:ln w="9525">
            <a:noFill/>
            <a:miter lim="800000"/>
            <a:headEnd/>
            <a:tailEnd/>
          </a:ln>
        </p:spPr>
        <p:txBody>
          <a:bodyPr anchor="ctr"/>
          <a:lstStyle/>
          <a:p>
            <a:pPr algn="ctr"/>
            <a:r>
              <a:rPr lang="zh-CN" altLang="en-US" sz="2400" b="1" dirty="0" smtClean="0">
                <a:ea typeface="华文细黑" pitchFamily="2" charset="-122"/>
              </a:rPr>
              <a:t>认识新的网络技术</a:t>
            </a:r>
          </a:p>
        </p:txBody>
      </p:sp>
      <p:grpSp>
        <p:nvGrpSpPr>
          <p:cNvPr id="33" name="Group 25"/>
          <p:cNvGrpSpPr>
            <a:grpSpLocks/>
          </p:cNvGrpSpPr>
          <p:nvPr/>
        </p:nvGrpSpPr>
        <p:grpSpPr bwMode="auto">
          <a:xfrm>
            <a:off x="6939136" y="5262091"/>
            <a:ext cx="825500" cy="803275"/>
            <a:chOff x="0" y="0"/>
            <a:chExt cx="520" cy="506"/>
          </a:xfrm>
        </p:grpSpPr>
        <p:grpSp>
          <p:nvGrpSpPr>
            <p:cNvPr id="34" name="Group 26"/>
            <p:cNvGrpSpPr>
              <a:grpSpLocks/>
            </p:cNvGrpSpPr>
            <p:nvPr/>
          </p:nvGrpSpPr>
          <p:grpSpPr bwMode="auto">
            <a:xfrm>
              <a:off x="0" y="0"/>
              <a:ext cx="520" cy="506"/>
              <a:chOff x="0" y="0"/>
              <a:chExt cx="1042" cy="1019"/>
            </a:xfrm>
          </p:grpSpPr>
          <p:grpSp>
            <p:nvGrpSpPr>
              <p:cNvPr id="36" name="Group 27"/>
              <p:cNvGrpSpPr>
                <a:grpSpLocks/>
              </p:cNvGrpSpPr>
              <p:nvPr/>
            </p:nvGrpSpPr>
            <p:grpSpPr bwMode="auto">
              <a:xfrm>
                <a:off x="0" y="0"/>
                <a:ext cx="1042" cy="1019"/>
                <a:chOff x="0" y="0"/>
                <a:chExt cx="1042" cy="1019"/>
              </a:xfrm>
            </p:grpSpPr>
            <p:pic>
              <p:nvPicPr>
                <p:cNvPr id="38" name="Picture 28" descr="circuler_1"/>
                <p:cNvPicPr>
                  <a:picLocks noChangeAspect="1" noChangeArrowheads="1"/>
                </p:cNvPicPr>
                <p:nvPr/>
              </p:nvPicPr>
              <p:blipFill>
                <a:blip r:embed="rId3" cstate="print"/>
                <a:srcRect/>
                <a:stretch>
                  <a:fillRect/>
                </a:stretch>
              </p:blipFill>
              <p:spPr bwMode="auto">
                <a:xfrm>
                  <a:off x="0" y="0"/>
                  <a:ext cx="1042" cy="1016"/>
                </a:xfrm>
                <a:prstGeom prst="rect">
                  <a:avLst/>
                </a:prstGeom>
                <a:noFill/>
                <a:ln w="9525">
                  <a:noFill/>
                  <a:miter lim="800000"/>
                  <a:headEnd/>
                  <a:tailEnd/>
                </a:ln>
              </p:spPr>
            </p:pic>
            <p:sp>
              <p:nvSpPr>
                <p:cNvPr id="39" name="Oval 29"/>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headEnd/>
                  <a:tailEnd/>
                </a:ln>
              </p:spPr>
              <p:txBody>
                <a:bodyPr wrap="none" anchor="ctr"/>
                <a:lstStyle/>
                <a:p>
                  <a:endParaRPr lang="zh-CN" altLang="en-US">
                    <a:ea typeface="华文细黑" pitchFamily="2" charset="-122"/>
                  </a:endParaRPr>
                </a:p>
              </p:txBody>
            </p:sp>
          </p:grpSp>
          <p:pic>
            <p:nvPicPr>
              <p:cNvPr id="37" name="Picture 30"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35" name="WordArt 31"/>
            <p:cNvSpPr>
              <a:spLocks noChangeArrowheads="1" noChangeShapeType="1" noTextEdit="1"/>
            </p:cNvSpPr>
            <p:nvPr/>
          </p:nvSpPr>
          <p:spPr bwMode="auto">
            <a:xfrm>
              <a:off x="194" y="136"/>
              <a:ext cx="144" cy="204"/>
            </a:xfrm>
            <a:prstGeom prst="rect">
              <a:avLst/>
            </a:prstGeom>
          </p:spPr>
          <p:txBody>
            <a:bodyPr wrap="none" fromWordArt="1">
              <a:prstTxWarp prst="textPlain">
                <a:avLst>
                  <a:gd name="adj" fmla="val 50000"/>
                </a:avLst>
              </a:prstTxWarp>
            </a:bodyPr>
            <a:lstStyle/>
            <a:p>
              <a:pPr algn="ctr"/>
              <a:r>
                <a:rPr lang="en-US" altLang="zh-CN" sz="2400" kern="10" dirty="0" smtClean="0">
                  <a:ln w="9525">
                    <a:solidFill>
                      <a:schemeClr val="bg1"/>
                    </a:solidFill>
                    <a:round/>
                    <a:headEnd/>
                    <a:tailEnd/>
                  </a:ln>
                  <a:solidFill>
                    <a:schemeClr val="bg1"/>
                  </a:solidFill>
                  <a:latin typeface="黑体"/>
                  <a:ea typeface="黑体"/>
                </a:rPr>
                <a:t>4</a:t>
              </a:r>
              <a:endParaRPr lang="zh-CN" altLang="en-US" sz="2400" kern="10" dirty="0">
                <a:ln w="9525">
                  <a:solidFill>
                    <a:schemeClr val="bg1"/>
                  </a:solidFill>
                  <a:round/>
                  <a:headEnd/>
                  <a:tailEnd/>
                </a:ln>
                <a:solidFill>
                  <a:schemeClr val="bg1"/>
                </a:solidFill>
                <a:latin typeface="黑体"/>
                <a:ea typeface="黑体"/>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title"/>
          </p:nvPr>
        </p:nvSpPr>
        <p:spPr/>
        <p:txBody>
          <a:bodyPr/>
          <a:lstStyle/>
          <a:p>
            <a:r>
              <a:rPr lang="zh-CN" altLang="en-US" dirty="0" smtClean="0"/>
              <a:t>任务</a:t>
            </a:r>
            <a:r>
              <a:rPr lang="en-US" altLang="zh-CN" dirty="0" smtClean="0"/>
              <a:t>4</a:t>
            </a:r>
            <a:r>
              <a:rPr lang="zh-CN" altLang="zh-CN" dirty="0" smtClean="0"/>
              <a:t>认识</a:t>
            </a:r>
            <a:r>
              <a:rPr lang="en-US" altLang="zh-CN" dirty="0" smtClean="0"/>
              <a:t>ATM</a:t>
            </a:r>
            <a:r>
              <a:rPr lang="zh-CN" altLang="zh-CN" dirty="0" smtClean="0"/>
              <a:t>网络</a:t>
            </a:r>
            <a:endParaRPr lang="zh-CN" altLang="en-US" dirty="0" smtClean="0"/>
          </a:p>
        </p:txBody>
      </p:sp>
      <p:sp>
        <p:nvSpPr>
          <p:cNvPr id="28675"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FF803725-5E72-4885-9F3C-FC7996852F38}" type="slidenum">
              <a:rPr lang="zh-CN" altLang="en-US"/>
              <a:pPr/>
              <a:t>20</a:t>
            </a:fld>
            <a:endParaRPr lang="zh-CN" altLang="en-US"/>
          </a:p>
        </p:txBody>
      </p:sp>
      <p:sp>
        <p:nvSpPr>
          <p:cNvPr id="3" name="内容占位符 2"/>
          <p:cNvSpPr>
            <a:spLocks noGrp="1"/>
          </p:cNvSpPr>
          <p:nvPr>
            <p:ph idx="4294967295"/>
          </p:nvPr>
        </p:nvSpPr>
        <p:spPr>
          <a:xfrm>
            <a:off x="0" y="1125538"/>
            <a:ext cx="8207375" cy="1871414"/>
          </a:xfrm>
        </p:spPr>
        <p:txBody>
          <a:bodyPr/>
          <a:lstStyle/>
          <a:p>
            <a:pPr>
              <a:defRPr/>
            </a:pP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协议参考模型</a:t>
            </a:r>
            <a:r>
              <a:rPr lang="zh-CN" altLang="en-US"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在逻辑上可按三个层面描述即，用户平面：是用户协议之间的接口，如</a:t>
            </a:r>
            <a:r>
              <a:rPr lang="en-US" altLang="zh-CN" sz="2400" dirty="0" smtClean="0">
                <a:solidFill>
                  <a:schemeClr val="tx1"/>
                </a:solidFill>
                <a:latin typeface="+mn-lt"/>
                <a:ea typeface="+mn-ea"/>
                <a:cs typeface="+mn-cs"/>
              </a:rPr>
              <a:t>IP</a:t>
            </a:r>
            <a:r>
              <a:rPr lang="zh-CN" altLang="zh-CN" sz="2400" dirty="0" smtClean="0">
                <a:solidFill>
                  <a:schemeClr val="tx1"/>
                </a:solidFill>
                <a:latin typeface="+mn-lt"/>
                <a:ea typeface="+mn-ea"/>
                <a:cs typeface="+mn-cs"/>
              </a:rPr>
              <a:t>或</a:t>
            </a:r>
            <a:r>
              <a:rPr lang="en-US" altLang="zh-CN" sz="2400" dirty="0" smtClean="0">
                <a:solidFill>
                  <a:schemeClr val="tx1"/>
                </a:solidFill>
                <a:latin typeface="+mn-lt"/>
                <a:ea typeface="+mn-ea"/>
                <a:cs typeface="+mn-cs"/>
              </a:rPr>
              <a:t>SMDS</a:t>
            </a:r>
            <a:r>
              <a:rPr lang="zh-CN" altLang="zh-CN" sz="2400" dirty="0" smtClean="0">
                <a:solidFill>
                  <a:schemeClr val="tx1"/>
                </a:solidFill>
                <a:latin typeface="+mn-lt"/>
                <a:ea typeface="+mn-ea"/>
                <a:cs typeface="+mn-cs"/>
              </a:rPr>
              <a:t>和</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等协议的接口互相协调。管理平面：使</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栈的各层互相协调。控制平面：使信令传送以及虚电路的建立和拆除互相协调</a:t>
            </a:r>
            <a:r>
              <a:rPr lang="zh-CN" altLang="zh-CN" sz="2400" dirty="0" smtClean="0">
                <a:solidFill>
                  <a:schemeClr val="tx1"/>
                </a:solidFill>
                <a:latin typeface="+mn-lt"/>
                <a:ea typeface="+mn-ea"/>
                <a:cs typeface="+mn-cs"/>
              </a:rPr>
              <a:t>。</a:t>
            </a:r>
            <a:endParaRPr lang="en-US" altLang="zh-CN" sz="2400" noProof="1" smtClean="0"/>
          </a:p>
          <a:p>
            <a:pPr>
              <a:defRPr/>
            </a:pPr>
            <a:endParaRPr lang="zh-CN" altLang="en-US" sz="2400" noProof="1"/>
          </a:p>
          <a:p>
            <a:pPr marL="0" indent="0">
              <a:buNone/>
              <a:defRPr/>
            </a:pPr>
            <a:r>
              <a:rPr lang="zh-CN" altLang="en-US" sz="2400" noProof="1"/>
              <a:t>  </a:t>
            </a:r>
            <a:r>
              <a:rPr lang="zh-CN" altLang="en-US" noProof="1" smtClean="0"/>
              <a:t>  </a:t>
            </a:r>
            <a:endParaRPr lang="zh-CN" altLang="en-US" noProof="1"/>
          </a:p>
        </p:txBody>
      </p:sp>
      <p:pic>
        <p:nvPicPr>
          <p:cNvPr id="62466" name="Picture 2"/>
          <p:cNvPicPr>
            <a:picLocks noChangeAspect="1" noChangeArrowheads="1"/>
          </p:cNvPicPr>
          <p:nvPr/>
        </p:nvPicPr>
        <p:blipFill>
          <a:blip r:embed="rId2" cstate="print"/>
          <a:srcRect/>
          <a:stretch>
            <a:fillRect/>
          </a:stretch>
        </p:blipFill>
        <p:spPr bwMode="auto">
          <a:xfrm>
            <a:off x="1475656" y="2996951"/>
            <a:ext cx="5832648" cy="3177777"/>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title"/>
          </p:nvPr>
        </p:nvSpPr>
        <p:spPr/>
        <p:txBody>
          <a:bodyPr/>
          <a:lstStyle/>
          <a:p>
            <a:r>
              <a:rPr lang="zh-CN" altLang="en-US" dirty="0" smtClean="0"/>
              <a:t>任务</a:t>
            </a:r>
            <a:r>
              <a:rPr lang="en-US" altLang="zh-CN" dirty="0" smtClean="0"/>
              <a:t>4</a:t>
            </a:r>
            <a:r>
              <a:rPr lang="zh-CN" altLang="zh-CN" dirty="0" smtClean="0"/>
              <a:t>认识</a:t>
            </a:r>
            <a:r>
              <a:rPr lang="en-US" altLang="zh-CN" dirty="0" smtClean="0"/>
              <a:t>ATM</a:t>
            </a:r>
            <a:r>
              <a:rPr lang="zh-CN" altLang="zh-CN" dirty="0" smtClean="0"/>
              <a:t>网络</a:t>
            </a:r>
            <a:endParaRPr lang="zh-CN" altLang="en-US" dirty="0" smtClean="0"/>
          </a:p>
        </p:txBody>
      </p:sp>
      <p:sp>
        <p:nvSpPr>
          <p:cNvPr id="28675"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FF803725-5E72-4885-9F3C-FC7996852F38}" type="slidenum">
              <a:rPr lang="zh-CN" altLang="en-US"/>
              <a:pPr/>
              <a:t>21</a:t>
            </a:fld>
            <a:endParaRPr lang="zh-CN" altLang="en-US"/>
          </a:p>
        </p:txBody>
      </p:sp>
      <p:sp>
        <p:nvSpPr>
          <p:cNvPr id="3" name="内容占位符 2"/>
          <p:cNvSpPr>
            <a:spLocks noGrp="1"/>
          </p:cNvSpPr>
          <p:nvPr>
            <p:ph idx="4294967295"/>
          </p:nvPr>
        </p:nvSpPr>
        <p:spPr>
          <a:xfrm>
            <a:off x="0" y="1125538"/>
            <a:ext cx="8207375" cy="5039766"/>
          </a:xfrm>
        </p:spPr>
        <p:txBody>
          <a:bodyPr/>
          <a:lstStyle/>
          <a:p>
            <a:pPr>
              <a:defRPr/>
            </a:pP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层</a:t>
            </a:r>
            <a:r>
              <a:rPr lang="zh-CN" altLang="en-US"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层负责生成信元，它接受来自</a:t>
            </a:r>
            <a:r>
              <a:rPr lang="en-US" altLang="zh-CN" sz="2400" dirty="0" smtClean="0">
                <a:solidFill>
                  <a:schemeClr val="tx1"/>
                </a:solidFill>
                <a:latin typeface="+mn-lt"/>
                <a:ea typeface="+mn-ea"/>
                <a:cs typeface="+mn-cs"/>
              </a:rPr>
              <a:t>AAL</a:t>
            </a:r>
            <a:r>
              <a:rPr lang="zh-CN" altLang="zh-CN" sz="2400" dirty="0" smtClean="0">
                <a:solidFill>
                  <a:schemeClr val="tx1"/>
                </a:solidFill>
                <a:latin typeface="+mn-lt"/>
                <a:ea typeface="+mn-ea"/>
                <a:cs typeface="+mn-cs"/>
              </a:rPr>
              <a:t>的</a:t>
            </a:r>
            <a:r>
              <a:rPr lang="en-US" altLang="zh-CN" sz="2400" dirty="0" smtClean="0">
                <a:solidFill>
                  <a:schemeClr val="tx1"/>
                </a:solidFill>
                <a:latin typeface="+mn-lt"/>
                <a:ea typeface="+mn-ea"/>
                <a:cs typeface="+mn-cs"/>
              </a:rPr>
              <a:t>48</a:t>
            </a:r>
            <a:r>
              <a:rPr lang="zh-CN" altLang="zh-CN" sz="2400" dirty="0" smtClean="0">
                <a:solidFill>
                  <a:schemeClr val="tx1"/>
                </a:solidFill>
                <a:latin typeface="+mn-lt"/>
                <a:ea typeface="+mn-ea"/>
                <a:cs typeface="+mn-cs"/>
              </a:rPr>
              <a:t>字节载体并附加上相应</a:t>
            </a:r>
            <a:r>
              <a:rPr lang="en-US" altLang="zh-CN" sz="2400" dirty="0" smtClean="0">
                <a:solidFill>
                  <a:schemeClr val="tx1"/>
                </a:solidFill>
                <a:latin typeface="+mn-lt"/>
                <a:ea typeface="+mn-ea"/>
                <a:cs typeface="+mn-cs"/>
              </a:rPr>
              <a:t>5</a:t>
            </a:r>
            <a:r>
              <a:rPr lang="zh-CN" altLang="zh-CN" sz="2400" dirty="0" smtClean="0">
                <a:solidFill>
                  <a:schemeClr val="tx1"/>
                </a:solidFill>
                <a:latin typeface="+mn-lt"/>
                <a:ea typeface="+mn-ea"/>
                <a:cs typeface="+mn-cs"/>
              </a:rPr>
              <a:t>字节信元标头。</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层支持连接的建立，并汇集到同一输出端口的不同应用的信元，同样也分离从输入端口到各种应用 或输出端口的信元。当</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层看到信元载体时，它并不知道、也不关心载体的内容，载体只不过是要被传输的</a:t>
            </a:r>
            <a:r>
              <a:rPr lang="en-US" altLang="zh-CN" sz="2400" dirty="0" smtClean="0">
                <a:solidFill>
                  <a:schemeClr val="tx1"/>
                </a:solidFill>
                <a:latin typeface="+mn-lt"/>
                <a:ea typeface="+mn-ea"/>
                <a:cs typeface="+mn-cs"/>
              </a:rPr>
              <a:t>0</a:t>
            </a:r>
            <a:r>
              <a:rPr lang="zh-CN" altLang="zh-CN" sz="2400" dirty="0" smtClean="0">
                <a:solidFill>
                  <a:schemeClr val="tx1"/>
                </a:solidFill>
                <a:latin typeface="+mn-lt"/>
                <a:ea typeface="+mn-ea"/>
                <a:cs typeface="+mn-cs"/>
              </a:rPr>
              <a:t>或</a:t>
            </a:r>
            <a:r>
              <a:rPr lang="en-US" altLang="zh-CN" sz="2400" dirty="0" smtClean="0">
                <a:solidFill>
                  <a:schemeClr val="tx1"/>
                </a:solidFill>
                <a:latin typeface="+mn-lt"/>
                <a:ea typeface="+mn-ea"/>
                <a:cs typeface="+mn-cs"/>
              </a:rPr>
              <a:t>1</a:t>
            </a:r>
            <a:r>
              <a:rPr lang="zh-CN" altLang="zh-CN" sz="2400" dirty="0" smtClean="0">
                <a:solidFill>
                  <a:schemeClr val="tx1"/>
                </a:solidFill>
                <a:latin typeface="+mn-lt"/>
                <a:ea typeface="+mn-ea"/>
                <a:cs typeface="+mn-cs"/>
              </a:rPr>
              <a:t>信息符号</a:t>
            </a:r>
            <a:r>
              <a:rPr lang="zh-CN" altLang="zh-CN"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pPr>
              <a:defRPr/>
            </a:pPr>
            <a:r>
              <a:rPr lang="zh-CN" altLang="zh-CN" sz="2400" dirty="0" smtClean="0">
                <a:solidFill>
                  <a:schemeClr val="tx1"/>
                </a:solidFill>
                <a:latin typeface="+mn-lt"/>
                <a:ea typeface="+mn-ea"/>
                <a:cs typeface="+mn-cs"/>
              </a:rPr>
              <a:t> </a:t>
            </a:r>
            <a:r>
              <a:rPr lang="zh-CN" altLang="zh-CN" sz="2400" dirty="0" smtClean="0">
                <a:solidFill>
                  <a:schemeClr val="tx1"/>
                </a:solidFill>
                <a:latin typeface="+mn-lt"/>
                <a:ea typeface="+mn-ea"/>
                <a:cs typeface="+mn-cs"/>
              </a:rPr>
              <a:t>物理层</a:t>
            </a:r>
            <a:r>
              <a:rPr lang="zh-CN" altLang="en-US"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模型的最下面一层是物理层。物理层由传输汇聚子层和物理介质相关层组成。物理层功能是物理线路编码和信息的传输。传输汇聚子层的功能是实现物理层汇聚协议</a:t>
            </a:r>
            <a:r>
              <a:rPr lang="en-US" altLang="zh-CN" sz="2400" dirty="0" smtClean="0">
                <a:solidFill>
                  <a:schemeClr val="tx1"/>
                </a:solidFill>
                <a:latin typeface="+mn-lt"/>
                <a:ea typeface="+mn-ea"/>
                <a:cs typeface="+mn-cs"/>
              </a:rPr>
              <a:t>(PLCP)</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PLCP</a:t>
            </a:r>
            <a:r>
              <a:rPr lang="zh-CN" altLang="zh-CN" sz="2400" dirty="0" smtClean="0">
                <a:solidFill>
                  <a:schemeClr val="tx1"/>
                </a:solidFill>
                <a:latin typeface="+mn-lt"/>
                <a:ea typeface="+mn-ea"/>
                <a:cs typeface="+mn-cs"/>
              </a:rPr>
              <a:t>负责确保整个物理链路上信息的有效传输和接收。物理介质相关</a:t>
            </a:r>
            <a:r>
              <a:rPr lang="en-US" altLang="zh-CN" sz="2400" dirty="0" smtClean="0">
                <a:solidFill>
                  <a:schemeClr val="tx1"/>
                </a:solidFill>
                <a:latin typeface="+mn-lt"/>
                <a:ea typeface="+mn-ea"/>
                <a:cs typeface="+mn-cs"/>
              </a:rPr>
              <a:t>(PMD)</a:t>
            </a:r>
            <a:r>
              <a:rPr lang="zh-CN" altLang="zh-CN" sz="2400" dirty="0" smtClean="0">
                <a:solidFill>
                  <a:schemeClr val="tx1"/>
                </a:solidFill>
                <a:latin typeface="+mn-lt"/>
                <a:ea typeface="+mn-ea"/>
                <a:cs typeface="+mn-cs"/>
              </a:rPr>
              <a:t>子层负责物理介质性质、</a:t>
            </a:r>
            <a:r>
              <a:rPr lang="en-US" altLang="zh-CN" sz="2400" dirty="0" smtClean="0">
                <a:solidFill>
                  <a:schemeClr val="tx1"/>
                </a:solidFill>
                <a:latin typeface="+mn-lt"/>
                <a:ea typeface="+mn-ea"/>
                <a:cs typeface="+mn-cs"/>
              </a:rPr>
              <a:t>bit</a:t>
            </a:r>
            <a:r>
              <a:rPr lang="zh-CN" altLang="zh-CN" sz="2400" dirty="0" smtClean="0">
                <a:solidFill>
                  <a:schemeClr val="tx1"/>
                </a:solidFill>
                <a:latin typeface="+mn-lt"/>
                <a:ea typeface="+mn-ea"/>
                <a:cs typeface="+mn-cs"/>
              </a:rPr>
              <a:t>定时及线路编码。</a:t>
            </a:r>
            <a:endParaRPr lang="zh-CN" altLang="en-US" sz="2400" noProof="1"/>
          </a:p>
          <a:p>
            <a:pPr marL="0" indent="0">
              <a:buNone/>
              <a:defRPr/>
            </a:pPr>
            <a:r>
              <a:rPr lang="zh-CN" altLang="en-US" sz="2400" noProof="1"/>
              <a:t>  </a:t>
            </a:r>
            <a:r>
              <a:rPr lang="zh-CN" altLang="en-US" noProof="1" smtClean="0"/>
              <a:t>  </a:t>
            </a:r>
            <a:endParaRPr lang="zh-CN" altLang="en-US" noProof="1"/>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title"/>
          </p:nvPr>
        </p:nvSpPr>
        <p:spPr/>
        <p:txBody>
          <a:bodyPr/>
          <a:lstStyle/>
          <a:p>
            <a:r>
              <a:rPr lang="zh-CN" altLang="en-US" dirty="0" smtClean="0"/>
              <a:t>任务</a:t>
            </a:r>
            <a:r>
              <a:rPr lang="en-US" altLang="zh-CN" dirty="0" smtClean="0"/>
              <a:t>4</a:t>
            </a:r>
            <a:r>
              <a:rPr lang="zh-CN" altLang="zh-CN" dirty="0" smtClean="0"/>
              <a:t>认识</a:t>
            </a:r>
            <a:r>
              <a:rPr lang="en-US" altLang="zh-CN" dirty="0" smtClean="0"/>
              <a:t>ATM</a:t>
            </a:r>
            <a:r>
              <a:rPr lang="zh-CN" altLang="zh-CN" dirty="0" smtClean="0"/>
              <a:t>网络</a:t>
            </a:r>
            <a:endParaRPr lang="zh-CN" altLang="en-US" dirty="0" smtClean="0"/>
          </a:p>
        </p:txBody>
      </p:sp>
      <p:sp>
        <p:nvSpPr>
          <p:cNvPr id="28675"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FF803725-5E72-4885-9F3C-FC7996852F38}" type="slidenum">
              <a:rPr lang="zh-CN" altLang="en-US"/>
              <a:pPr/>
              <a:t>22</a:t>
            </a:fld>
            <a:endParaRPr lang="zh-CN" altLang="en-US"/>
          </a:p>
        </p:txBody>
      </p:sp>
      <p:sp>
        <p:nvSpPr>
          <p:cNvPr id="3" name="内容占位符 2"/>
          <p:cNvSpPr>
            <a:spLocks noGrp="1"/>
          </p:cNvSpPr>
          <p:nvPr>
            <p:ph idx="4294967295"/>
          </p:nvPr>
        </p:nvSpPr>
        <p:spPr>
          <a:xfrm>
            <a:off x="0" y="1125538"/>
            <a:ext cx="8207375" cy="5039766"/>
          </a:xfrm>
        </p:spPr>
        <p:txBody>
          <a:bodyPr/>
          <a:lstStyle/>
          <a:p>
            <a:pPr>
              <a:defRPr/>
            </a:pPr>
            <a:r>
              <a:rPr lang="en-US" altLang="zh-CN" sz="2400" dirty="0" smtClean="0">
                <a:solidFill>
                  <a:schemeClr val="tx1"/>
                </a:solidFill>
                <a:latin typeface="+mn-lt"/>
                <a:ea typeface="+mn-ea"/>
                <a:cs typeface="+mn-cs"/>
              </a:rPr>
              <a:t>TP</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VP </a:t>
            </a:r>
            <a:r>
              <a:rPr lang="zh-CN" altLang="zh-CN" sz="2400" dirty="0" smtClean="0">
                <a:solidFill>
                  <a:schemeClr val="tx1"/>
                </a:solidFill>
                <a:latin typeface="+mn-lt"/>
                <a:ea typeface="+mn-ea"/>
                <a:cs typeface="+mn-cs"/>
              </a:rPr>
              <a:t>和</a:t>
            </a:r>
            <a:r>
              <a:rPr lang="en-US" altLang="zh-CN" sz="2400" dirty="0" smtClean="0">
                <a:solidFill>
                  <a:schemeClr val="tx1"/>
                </a:solidFill>
                <a:latin typeface="+mn-lt"/>
                <a:ea typeface="+mn-ea"/>
                <a:cs typeface="+mn-cs"/>
              </a:rPr>
              <a:t> VC </a:t>
            </a:r>
            <a:r>
              <a:rPr lang="zh-CN" altLang="zh-CN" sz="2400" dirty="0" smtClean="0">
                <a:solidFill>
                  <a:schemeClr val="tx1"/>
                </a:solidFill>
                <a:latin typeface="+mn-lt"/>
                <a:ea typeface="+mn-ea"/>
                <a:cs typeface="+mn-cs"/>
              </a:rPr>
              <a:t>的概念</a:t>
            </a:r>
            <a:r>
              <a:rPr lang="zh-CN" altLang="en-US"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 让我们对照车辆的交通模式来看一看这些概念的一个简单例子。这些比喻并不求准确切合，只是想引入一些基本概念。想像信元为车辆，</a:t>
            </a:r>
            <a:r>
              <a:rPr lang="en-US" altLang="zh-CN" sz="2400" dirty="0" smtClean="0">
                <a:solidFill>
                  <a:schemeClr val="tx1"/>
                </a:solidFill>
                <a:latin typeface="+mn-lt"/>
                <a:ea typeface="+mn-ea"/>
                <a:cs typeface="+mn-cs"/>
              </a:rPr>
              <a:t>TP</a:t>
            </a:r>
            <a:r>
              <a:rPr lang="zh-CN" altLang="zh-CN" sz="2400" dirty="0" smtClean="0">
                <a:solidFill>
                  <a:schemeClr val="tx1"/>
                </a:solidFill>
                <a:latin typeface="+mn-lt"/>
                <a:ea typeface="+mn-ea"/>
                <a:cs typeface="+mn-cs"/>
              </a:rPr>
              <a:t>为马路，</a:t>
            </a:r>
            <a:r>
              <a:rPr lang="en-US" altLang="zh-CN" sz="2400" dirty="0" smtClean="0">
                <a:solidFill>
                  <a:schemeClr val="tx1"/>
                </a:solidFill>
                <a:latin typeface="+mn-lt"/>
                <a:ea typeface="+mn-ea"/>
                <a:cs typeface="+mn-cs"/>
              </a:rPr>
              <a:t>VP</a:t>
            </a:r>
            <a:r>
              <a:rPr lang="zh-CN" altLang="zh-CN" sz="2400" dirty="0" smtClean="0">
                <a:solidFill>
                  <a:schemeClr val="tx1"/>
                </a:solidFill>
                <a:latin typeface="+mn-lt"/>
                <a:ea typeface="+mn-ea"/>
                <a:cs typeface="+mn-cs"/>
              </a:rPr>
              <a:t>为马路上到不同方向上的道路，而</a:t>
            </a:r>
            <a:r>
              <a:rPr lang="en-US" altLang="zh-CN" sz="2400" dirty="0" smtClean="0">
                <a:solidFill>
                  <a:schemeClr val="tx1"/>
                </a:solidFill>
                <a:latin typeface="+mn-lt"/>
                <a:ea typeface="+mn-ea"/>
                <a:cs typeface="+mn-cs"/>
              </a:rPr>
              <a:t>VC</a:t>
            </a:r>
            <a:r>
              <a:rPr lang="zh-CN" altLang="zh-CN" sz="2400" dirty="0" smtClean="0">
                <a:solidFill>
                  <a:schemeClr val="tx1"/>
                </a:solidFill>
                <a:latin typeface="+mn-lt"/>
                <a:ea typeface="+mn-ea"/>
                <a:cs typeface="+mn-cs"/>
              </a:rPr>
              <a:t>则是由</a:t>
            </a:r>
            <a:r>
              <a:rPr lang="en-US" altLang="zh-CN" sz="2400" dirty="0" smtClean="0">
                <a:solidFill>
                  <a:schemeClr val="tx1"/>
                </a:solidFill>
                <a:latin typeface="+mn-lt"/>
                <a:ea typeface="+mn-ea"/>
                <a:cs typeface="+mn-cs"/>
              </a:rPr>
              <a:t>VP </a:t>
            </a:r>
            <a:r>
              <a:rPr lang="zh-CN" altLang="zh-CN" sz="2400" dirty="0" smtClean="0">
                <a:solidFill>
                  <a:schemeClr val="tx1"/>
                </a:solidFill>
                <a:latin typeface="+mn-lt"/>
                <a:ea typeface="+mn-ea"/>
                <a:cs typeface="+mn-cs"/>
              </a:rPr>
              <a:t>定义的各条</a:t>
            </a:r>
            <a:r>
              <a:rPr lang="zh-CN" altLang="zh-CN" sz="2400" dirty="0" smtClean="0">
                <a:solidFill>
                  <a:schemeClr val="tx1"/>
                </a:solidFill>
                <a:latin typeface="+mn-lt"/>
                <a:ea typeface="+mn-ea"/>
                <a:cs typeface="+mn-cs"/>
              </a:rPr>
              <a:t>线路。</a:t>
            </a:r>
            <a:endParaRPr lang="en-US" altLang="zh-CN" sz="2400" dirty="0" smtClean="0">
              <a:solidFill>
                <a:schemeClr val="tx1"/>
              </a:solidFill>
              <a:latin typeface="+mn-lt"/>
              <a:ea typeface="+mn-ea"/>
              <a:cs typeface="+mn-cs"/>
            </a:endParaRPr>
          </a:p>
          <a:p>
            <a:pPr>
              <a:defRPr/>
            </a:pPr>
            <a:r>
              <a:rPr lang="zh-CN" altLang="zh-CN" sz="2400" dirty="0" smtClean="0">
                <a:solidFill>
                  <a:schemeClr val="tx1"/>
                </a:solidFill>
                <a:latin typeface="+mn-lt"/>
                <a:ea typeface="+mn-ea"/>
                <a:cs typeface="+mn-cs"/>
              </a:rPr>
              <a:t>传输通道</a:t>
            </a:r>
            <a:r>
              <a:rPr lang="en-US" altLang="zh-CN" sz="2400" dirty="0" smtClean="0">
                <a:solidFill>
                  <a:schemeClr val="tx1"/>
                </a:solidFill>
                <a:latin typeface="+mn-lt"/>
                <a:ea typeface="+mn-ea"/>
                <a:cs typeface="+mn-cs"/>
              </a:rPr>
              <a:t> TP</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VP </a:t>
            </a:r>
            <a:r>
              <a:rPr lang="zh-CN" altLang="zh-CN" sz="2400" dirty="0" smtClean="0">
                <a:solidFill>
                  <a:schemeClr val="tx1"/>
                </a:solidFill>
                <a:latin typeface="+mn-lt"/>
                <a:ea typeface="+mn-ea"/>
                <a:cs typeface="+mn-cs"/>
              </a:rPr>
              <a:t>和</a:t>
            </a:r>
            <a:r>
              <a:rPr lang="en-US" altLang="zh-CN" sz="2400" dirty="0" smtClean="0">
                <a:solidFill>
                  <a:schemeClr val="tx1"/>
                </a:solidFill>
                <a:latin typeface="+mn-lt"/>
                <a:ea typeface="+mn-ea"/>
                <a:cs typeface="+mn-cs"/>
              </a:rPr>
              <a:t> VC </a:t>
            </a:r>
            <a:r>
              <a:rPr lang="zh-CN" altLang="zh-CN" sz="2400" dirty="0" smtClean="0">
                <a:solidFill>
                  <a:schemeClr val="tx1"/>
                </a:solidFill>
                <a:latin typeface="+mn-lt"/>
                <a:ea typeface="+mn-ea"/>
                <a:cs typeface="+mn-cs"/>
              </a:rPr>
              <a:t>的关系</a:t>
            </a:r>
            <a:r>
              <a:rPr lang="zh-CN" altLang="en-US"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一条传输通道可有一条或多条虚通道</a:t>
            </a:r>
            <a:r>
              <a:rPr lang="en-US" altLang="zh-CN" sz="2400" dirty="0" smtClean="0">
                <a:solidFill>
                  <a:schemeClr val="tx1"/>
                </a:solidFill>
                <a:latin typeface="+mn-lt"/>
                <a:ea typeface="+mn-ea"/>
                <a:cs typeface="+mn-cs"/>
              </a:rPr>
              <a:t> VP</a:t>
            </a:r>
            <a:r>
              <a:rPr lang="zh-CN" altLang="zh-CN" sz="2400" dirty="0" smtClean="0">
                <a:solidFill>
                  <a:schemeClr val="tx1"/>
                </a:solidFill>
                <a:latin typeface="+mn-lt"/>
                <a:ea typeface="+mn-ea"/>
                <a:cs typeface="+mn-cs"/>
              </a:rPr>
              <a:t>，而每一条</a:t>
            </a:r>
            <a:r>
              <a:rPr lang="en-US" altLang="zh-CN" sz="2400" dirty="0" smtClean="0">
                <a:solidFill>
                  <a:schemeClr val="tx1"/>
                </a:solidFill>
                <a:latin typeface="+mn-lt"/>
                <a:ea typeface="+mn-ea"/>
                <a:cs typeface="+mn-cs"/>
              </a:rPr>
              <a:t> VP </a:t>
            </a:r>
            <a:r>
              <a:rPr lang="zh-CN" altLang="zh-CN" sz="2400" dirty="0" smtClean="0">
                <a:solidFill>
                  <a:schemeClr val="tx1"/>
                </a:solidFill>
                <a:latin typeface="+mn-lt"/>
                <a:ea typeface="+mn-ea"/>
                <a:cs typeface="+mn-cs"/>
              </a:rPr>
              <a:t>可有一条或多条</a:t>
            </a:r>
            <a:r>
              <a:rPr lang="en-US" altLang="zh-CN" sz="2400" dirty="0" smtClean="0">
                <a:solidFill>
                  <a:schemeClr val="tx1"/>
                </a:solidFill>
                <a:latin typeface="+mn-lt"/>
                <a:ea typeface="+mn-ea"/>
                <a:cs typeface="+mn-cs"/>
              </a:rPr>
              <a:t>VC</a:t>
            </a:r>
            <a:r>
              <a:rPr lang="zh-CN" altLang="zh-CN" sz="2400" dirty="0" smtClean="0">
                <a:solidFill>
                  <a:schemeClr val="tx1"/>
                </a:solidFill>
                <a:latin typeface="+mn-lt"/>
                <a:ea typeface="+mn-ea"/>
                <a:cs typeface="+mn-cs"/>
              </a:rPr>
              <a:t>。多条</a:t>
            </a:r>
            <a:r>
              <a:rPr lang="en-US" altLang="zh-CN" sz="2400" dirty="0" smtClean="0">
                <a:solidFill>
                  <a:schemeClr val="tx1"/>
                </a:solidFill>
                <a:latin typeface="+mn-lt"/>
                <a:ea typeface="+mn-ea"/>
                <a:cs typeface="+mn-cs"/>
              </a:rPr>
              <a:t>VC</a:t>
            </a:r>
            <a:r>
              <a:rPr lang="zh-CN" altLang="zh-CN" sz="2400" dirty="0" smtClean="0">
                <a:solidFill>
                  <a:schemeClr val="tx1"/>
                </a:solidFill>
                <a:latin typeface="+mn-lt"/>
                <a:ea typeface="+mn-ea"/>
                <a:cs typeface="+mn-cs"/>
              </a:rPr>
              <a:t>可以合成一条</a:t>
            </a:r>
            <a:r>
              <a:rPr lang="en-US" altLang="zh-CN" sz="2400" dirty="0" smtClean="0">
                <a:solidFill>
                  <a:schemeClr val="tx1"/>
                </a:solidFill>
                <a:latin typeface="+mn-lt"/>
                <a:ea typeface="+mn-ea"/>
                <a:cs typeface="+mn-cs"/>
              </a:rPr>
              <a:t>VP</a:t>
            </a:r>
            <a:r>
              <a:rPr lang="zh-CN" altLang="zh-CN" sz="2400" dirty="0" smtClean="0">
                <a:solidFill>
                  <a:schemeClr val="tx1"/>
                </a:solidFill>
                <a:latin typeface="+mn-lt"/>
                <a:ea typeface="+mn-ea"/>
                <a:cs typeface="+mn-cs"/>
              </a:rPr>
              <a:t>。交换可以在</a:t>
            </a:r>
            <a:r>
              <a:rPr lang="en-US" altLang="zh-CN" sz="2400" dirty="0" smtClean="0">
                <a:solidFill>
                  <a:schemeClr val="tx1"/>
                </a:solidFill>
                <a:latin typeface="+mn-lt"/>
                <a:ea typeface="+mn-ea"/>
                <a:cs typeface="+mn-cs"/>
              </a:rPr>
              <a:t>TP</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VP </a:t>
            </a:r>
            <a:r>
              <a:rPr lang="zh-CN" altLang="zh-CN" sz="2400" dirty="0" smtClean="0">
                <a:solidFill>
                  <a:schemeClr val="tx1"/>
                </a:solidFill>
                <a:latin typeface="+mn-lt"/>
                <a:ea typeface="+mn-ea"/>
                <a:cs typeface="+mn-cs"/>
              </a:rPr>
              <a:t>或</a:t>
            </a:r>
            <a:r>
              <a:rPr lang="en-US" altLang="zh-CN" sz="2400" dirty="0" smtClean="0">
                <a:solidFill>
                  <a:schemeClr val="tx1"/>
                </a:solidFill>
                <a:latin typeface="+mn-lt"/>
                <a:ea typeface="+mn-ea"/>
                <a:cs typeface="+mn-cs"/>
              </a:rPr>
              <a:t>VC</a:t>
            </a:r>
            <a:r>
              <a:rPr lang="zh-CN" altLang="zh-CN" sz="2400" dirty="0" smtClean="0">
                <a:solidFill>
                  <a:schemeClr val="tx1"/>
                </a:solidFill>
                <a:latin typeface="+mn-lt"/>
                <a:ea typeface="+mn-ea"/>
                <a:cs typeface="+mn-cs"/>
              </a:rPr>
              <a:t>的级别上进行</a:t>
            </a:r>
            <a:r>
              <a:rPr lang="zh-CN" altLang="zh-CN"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r>
              <a:rPr lang="zh-CN" altLang="en-US" sz="2400" noProof="1" smtClean="0"/>
              <a:t> 虚通道连接</a:t>
            </a:r>
            <a:r>
              <a:rPr lang="en-US" altLang="zh-CN" sz="2400" noProof="1" smtClean="0"/>
              <a:t>(VPC)</a:t>
            </a:r>
            <a:r>
              <a:rPr lang="zh-CN" altLang="en-US" sz="2400" noProof="1" smtClean="0"/>
              <a:t>和虚通路连接</a:t>
            </a:r>
            <a:r>
              <a:rPr lang="en-US" altLang="zh-CN" sz="2400" noProof="1" smtClean="0"/>
              <a:t>(</a:t>
            </a:r>
            <a:r>
              <a:rPr lang="en-US" altLang="zh-CN" sz="2400" noProof="1" smtClean="0"/>
              <a:t>VCC</a:t>
            </a:r>
            <a:r>
              <a:rPr lang="en-US" altLang="zh-CN" sz="2400" noProof="1" smtClean="0"/>
              <a:t>)</a:t>
            </a:r>
            <a:r>
              <a:rPr lang="zh-CN" altLang="en-US" sz="2400" noProof="1" smtClean="0"/>
              <a:t>：</a:t>
            </a:r>
            <a:r>
              <a:rPr lang="en-US" altLang="zh-CN" sz="2400" dirty="0" smtClean="0">
                <a:solidFill>
                  <a:schemeClr val="tx1"/>
                </a:solidFill>
                <a:latin typeface="+mn-lt"/>
                <a:ea typeface="+mn-ea"/>
                <a:cs typeface="+mn-cs"/>
              </a:rPr>
              <a:t>VPI</a:t>
            </a:r>
            <a:r>
              <a:rPr lang="zh-CN" altLang="zh-CN" sz="2400" dirty="0" smtClean="0">
                <a:solidFill>
                  <a:schemeClr val="tx1"/>
                </a:solidFill>
                <a:latin typeface="+mn-lt"/>
                <a:ea typeface="+mn-ea"/>
                <a:cs typeface="+mn-cs"/>
              </a:rPr>
              <a:t>和</a:t>
            </a:r>
            <a:r>
              <a:rPr lang="en-US" altLang="zh-CN" sz="2400" dirty="0" smtClean="0">
                <a:solidFill>
                  <a:schemeClr val="tx1"/>
                </a:solidFill>
                <a:latin typeface="+mn-lt"/>
                <a:ea typeface="+mn-ea"/>
                <a:cs typeface="+mn-cs"/>
              </a:rPr>
              <a:t>VCI</a:t>
            </a:r>
            <a:r>
              <a:rPr lang="zh-CN" altLang="zh-CN" sz="2400" dirty="0" smtClean="0">
                <a:solidFill>
                  <a:schemeClr val="tx1"/>
                </a:solidFill>
                <a:latin typeface="+mn-lt"/>
                <a:ea typeface="+mn-ea"/>
                <a:cs typeface="+mn-cs"/>
              </a:rPr>
              <a:t>都用来作为信元通过网络的路由。注意在一条特定的传输通道中</a:t>
            </a:r>
            <a:r>
              <a:rPr lang="en-US" altLang="zh-CN" sz="2400" dirty="0" smtClean="0">
                <a:solidFill>
                  <a:schemeClr val="tx1"/>
                </a:solidFill>
                <a:latin typeface="+mn-lt"/>
                <a:ea typeface="+mn-ea"/>
                <a:cs typeface="+mn-cs"/>
              </a:rPr>
              <a:t>VPI</a:t>
            </a:r>
            <a:r>
              <a:rPr lang="zh-CN" altLang="zh-CN" sz="2400" dirty="0" smtClean="0">
                <a:solidFill>
                  <a:schemeClr val="tx1"/>
                </a:solidFill>
                <a:latin typeface="+mn-lt"/>
                <a:ea typeface="+mn-ea"/>
                <a:cs typeface="+mn-cs"/>
              </a:rPr>
              <a:t>和</a:t>
            </a:r>
            <a:r>
              <a:rPr lang="en-US" altLang="zh-CN" sz="2400" dirty="0" smtClean="0">
                <a:solidFill>
                  <a:schemeClr val="tx1"/>
                </a:solidFill>
                <a:latin typeface="+mn-lt"/>
                <a:ea typeface="+mn-ea"/>
                <a:cs typeface="+mn-cs"/>
              </a:rPr>
              <a:t>VC</a:t>
            </a:r>
            <a:r>
              <a:rPr lang="zh-CN" altLang="zh-CN" sz="2400" dirty="0" smtClean="0">
                <a:solidFill>
                  <a:schemeClr val="tx1"/>
                </a:solidFill>
                <a:latin typeface="+mn-lt"/>
                <a:ea typeface="+mn-ea"/>
                <a:cs typeface="+mn-cs"/>
              </a:rPr>
              <a:t>的</a:t>
            </a:r>
            <a:r>
              <a:rPr lang="zh-CN" altLang="zh-CN" sz="2400" dirty="0" smtClean="0">
                <a:solidFill>
                  <a:schemeClr val="tx1"/>
                </a:solidFill>
                <a:latin typeface="+mn-lt"/>
                <a:ea typeface="+mn-ea"/>
                <a:cs typeface="+mn-cs"/>
              </a:rPr>
              <a:t>值必须是唯一的。因此，两个</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交换机可以独立地使用各自的</a:t>
            </a:r>
            <a:r>
              <a:rPr lang="en-US" altLang="zh-CN" sz="2400" dirty="0" smtClean="0">
                <a:solidFill>
                  <a:schemeClr val="tx1"/>
                </a:solidFill>
                <a:latin typeface="+mn-lt"/>
                <a:ea typeface="+mn-ea"/>
                <a:cs typeface="+mn-cs"/>
              </a:rPr>
              <a:t>VPI</a:t>
            </a:r>
            <a:r>
              <a:rPr lang="zh-CN" altLang="zh-CN" sz="2400" dirty="0" smtClean="0">
                <a:solidFill>
                  <a:schemeClr val="tx1"/>
                </a:solidFill>
                <a:latin typeface="+mn-lt"/>
                <a:ea typeface="+mn-ea"/>
                <a:cs typeface="+mn-cs"/>
              </a:rPr>
              <a:t>和</a:t>
            </a:r>
            <a:r>
              <a:rPr lang="en-US" altLang="zh-CN" sz="2400" dirty="0" smtClean="0">
                <a:solidFill>
                  <a:schemeClr val="tx1"/>
                </a:solidFill>
                <a:latin typeface="+mn-lt"/>
                <a:ea typeface="+mn-ea"/>
                <a:cs typeface="+mn-cs"/>
              </a:rPr>
              <a:t>VCI</a:t>
            </a:r>
            <a:r>
              <a:rPr lang="zh-CN" altLang="zh-CN" sz="2400" dirty="0" smtClean="0">
                <a:solidFill>
                  <a:schemeClr val="tx1"/>
                </a:solidFill>
                <a:latin typeface="+mn-lt"/>
                <a:ea typeface="+mn-ea"/>
                <a:cs typeface="+mn-cs"/>
              </a:rPr>
              <a:t>。</a:t>
            </a:r>
            <a:endParaRPr lang="zh-CN" altLang="en-US" sz="2400" noProof="1"/>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5</a:t>
            </a:r>
            <a:r>
              <a:rPr lang="zh-CN" altLang="zh-CN" dirty="0" smtClean="0"/>
              <a:t>了解帧中继网络</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23</a:t>
            </a:fld>
            <a:endParaRPr lang="zh-CN" altLang="en-US"/>
          </a:p>
        </p:txBody>
      </p:sp>
      <p:sp>
        <p:nvSpPr>
          <p:cNvPr id="30724" name="内容占位符 2"/>
          <p:cNvSpPr>
            <a:spLocks noGrp="1" noChangeArrowheads="1"/>
          </p:cNvSpPr>
          <p:nvPr>
            <p:ph idx="4294967295"/>
          </p:nvPr>
        </p:nvSpPr>
        <p:spPr>
          <a:xfrm>
            <a:off x="0" y="1125538"/>
            <a:ext cx="8207375" cy="5183782"/>
          </a:xfrm>
        </p:spPr>
        <p:txBody>
          <a:bodyPr/>
          <a:lstStyle/>
          <a:p>
            <a:r>
              <a:rPr lang="zh-CN" altLang="zh-CN" sz="2400" dirty="0" smtClean="0">
                <a:solidFill>
                  <a:schemeClr val="tx1"/>
                </a:solidFill>
                <a:latin typeface="+mn-lt"/>
                <a:ea typeface="+mn-ea"/>
                <a:cs typeface="+mn-cs"/>
              </a:rPr>
              <a:t>帧中继</a:t>
            </a:r>
            <a:r>
              <a:rPr lang="zh-CN" altLang="zh-CN" sz="2400" dirty="0" smtClean="0">
                <a:solidFill>
                  <a:schemeClr val="tx1"/>
                </a:solidFill>
                <a:latin typeface="+mn-lt"/>
                <a:ea typeface="+mn-ea"/>
                <a:cs typeface="+mn-cs"/>
              </a:rPr>
              <a:t>基本原理</a:t>
            </a:r>
            <a:r>
              <a:rPr lang="zh-CN" altLang="en-US"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技术是在</a:t>
            </a:r>
            <a:r>
              <a:rPr lang="en-US" altLang="zh-CN" sz="2400" dirty="0" smtClean="0">
                <a:solidFill>
                  <a:schemeClr val="tx1"/>
                </a:solidFill>
                <a:latin typeface="+mn-lt"/>
                <a:ea typeface="+mn-ea"/>
                <a:cs typeface="+mn-cs"/>
              </a:rPr>
              <a:t>OSI</a:t>
            </a:r>
            <a:r>
              <a:rPr lang="zh-CN" altLang="zh-CN" sz="2400" dirty="0" smtClean="0">
                <a:solidFill>
                  <a:schemeClr val="tx1"/>
                </a:solidFill>
                <a:latin typeface="+mn-lt"/>
                <a:ea typeface="+mn-ea"/>
                <a:cs typeface="+mn-cs"/>
              </a:rPr>
              <a:t>第二层上用简化的方法传送和交换数据单元的一种技术。帧中继技术是在分组技术充分发展，数字与光纤传输线路逐渐替代已有的模拟线路，用户终端日益智能化的条件下诞生并发展起来的</a:t>
            </a:r>
            <a:r>
              <a:rPr lang="zh-CN" altLang="zh-CN"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r>
              <a:rPr lang="zh-CN" altLang="zh-CN" sz="2400" dirty="0" smtClean="0">
                <a:solidFill>
                  <a:schemeClr val="tx1"/>
                </a:solidFill>
                <a:latin typeface="+mn-lt"/>
                <a:ea typeface="+mn-ea"/>
                <a:cs typeface="+mn-cs"/>
              </a:rPr>
              <a:t>帧中继</a:t>
            </a:r>
            <a:r>
              <a:rPr lang="zh-CN" altLang="zh-CN" sz="2400" dirty="0" smtClean="0">
                <a:solidFill>
                  <a:schemeClr val="tx1"/>
                </a:solidFill>
                <a:latin typeface="+mn-lt"/>
                <a:ea typeface="+mn-ea"/>
                <a:cs typeface="+mn-cs"/>
              </a:rPr>
              <a:t>业务</a:t>
            </a:r>
            <a:r>
              <a:rPr lang="zh-CN" altLang="en-US"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在用户</a:t>
            </a:r>
            <a:r>
              <a:rPr lang="en-US" altLang="zh-CN"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网络接口</a:t>
            </a:r>
            <a:r>
              <a:rPr lang="en-US" altLang="zh-CN" sz="2400" dirty="0" smtClean="0">
                <a:solidFill>
                  <a:schemeClr val="tx1"/>
                </a:solidFill>
                <a:latin typeface="+mn-lt"/>
                <a:ea typeface="+mn-ea"/>
                <a:cs typeface="+mn-cs"/>
              </a:rPr>
              <a:t>(UNI)</a:t>
            </a:r>
            <a:r>
              <a:rPr lang="zh-CN" altLang="zh-CN" sz="2400" dirty="0" smtClean="0">
                <a:solidFill>
                  <a:schemeClr val="tx1"/>
                </a:solidFill>
                <a:latin typeface="+mn-lt"/>
                <a:ea typeface="+mn-ea"/>
                <a:cs typeface="+mn-cs"/>
              </a:rPr>
              <a:t>之间提供用户信息流的双向传送，并保持原顺序不变的一种承载业务。用户信息流以帧为单位在网络内传送，用户</a:t>
            </a:r>
            <a:r>
              <a:rPr lang="en-US" altLang="zh-CN"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网络接口之间以虚电路进行连接，对用户信息流进行统计复用</a:t>
            </a:r>
            <a:r>
              <a:rPr lang="zh-CN" altLang="zh-CN"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r>
              <a:rPr lang="zh-CN" altLang="en-US" sz="2400" dirty="0" smtClean="0"/>
              <a:t>帧中继的拥塞管理：</a:t>
            </a:r>
            <a:r>
              <a:rPr lang="zh-CN" altLang="zh-CN" sz="2400" dirty="0" smtClean="0">
                <a:solidFill>
                  <a:schemeClr val="tx1"/>
                </a:solidFill>
                <a:latin typeface="+mn-lt"/>
                <a:ea typeface="+mn-ea"/>
                <a:cs typeface="+mn-cs"/>
              </a:rPr>
              <a:t>终点控制策略是将前向传递的帧的</a:t>
            </a:r>
            <a:r>
              <a:rPr lang="en-US" altLang="zh-CN" sz="2400" dirty="0" smtClean="0">
                <a:solidFill>
                  <a:schemeClr val="tx1"/>
                </a:solidFill>
                <a:latin typeface="+mn-lt"/>
                <a:ea typeface="+mn-ea"/>
                <a:cs typeface="+mn-cs"/>
              </a:rPr>
              <a:t>FECN</a:t>
            </a:r>
            <a:r>
              <a:rPr lang="zh-CN" altLang="zh-CN" sz="2400" dirty="0" smtClean="0">
                <a:solidFill>
                  <a:schemeClr val="tx1"/>
                </a:solidFill>
                <a:latin typeface="+mn-lt"/>
                <a:ea typeface="+mn-ea"/>
                <a:cs typeface="+mn-cs"/>
              </a:rPr>
              <a:t>比特置</a:t>
            </a:r>
            <a:r>
              <a:rPr lang="en-US" altLang="zh-CN" sz="2400" dirty="0" smtClean="0">
                <a:solidFill>
                  <a:schemeClr val="tx1"/>
                </a:solidFill>
                <a:latin typeface="+mn-lt"/>
                <a:ea typeface="+mn-ea"/>
                <a:cs typeface="+mn-cs"/>
              </a:rPr>
              <a:t>1</a:t>
            </a:r>
            <a:r>
              <a:rPr lang="zh-CN" altLang="zh-CN" sz="2400" dirty="0" smtClean="0">
                <a:solidFill>
                  <a:schemeClr val="tx1"/>
                </a:solidFill>
                <a:latin typeface="+mn-lt"/>
                <a:ea typeface="+mn-ea"/>
                <a:cs typeface="+mn-cs"/>
              </a:rPr>
              <a:t>。源点控制策略是将后向传递的帧的</a:t>
            </a:r>
            <a:r>
              <a:rPr lang="en-US" altLang="zh-CN" sz="2400" dirty="0" smtClean="0">
                <a:solidFill>
                  <a:schemeClr val="tx1"/>
                </a:solidFill>
                <a:latin typeface="+mn-lt"/>
                <a:ea typeface="+mn-ea"/>
                <a:cs typeface="+mn-cs"/>
              </a:rPr>
              <a:t>BECN</a:t>
            </a:r>
            <a:r>
              <a:rPr lang="zh-CN" altLang="zh-CN" sz="2400" dirty="0" smtClean="0">
                <a:solidFill>
                  <a:schemeClr val="tx1"/>
                </a:solidFill>
                <a:latin typeface="+mn-lt"/>
                <a:ea typeface="+mn-ea"/>
                <a:cs typeface="+mn-cs"/>
              </a:rPr>
              <a:t>比特置</a:t>
            </a:r>
            <a:r>
              <a:rPr lang="en-US" altLang="zh-CN" sz="2400" dirty="0" smtClean="0">
                <a:solidFill>
                  <a:schemeClr val="tx1"/>
                </a:solidFill>
                <a:latin typeface="+mn-lt"/>
                <a:ea typeface="+mn-ea"/>
                <a:cs typeface="+mn-cs"/>
              </a:rPr>
              <a:t>1</a:t>
            </a:r>
            <a:r>
              <a:rPr lang="zh-CN" altLang="zh-CN"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 控制恢复</a:t>
            </a:r>
            <a:r>
              <a:rPr lang="zh-CN" altLang="zh-CN" sz="2400" dirty="0" smtClean="0">
                <a:solidFill>
                  <a:schemeClr val="tx1"/>
                </a:solidFill>
                <a:latin typeface="+mn-lt"/>
                <a:ea typeface="+mn-ea"/>
                <a:cs typeface="+mn-cs"/>
              </a:rPr>
              <a:t>策略</a:t>
            </a:r>
            <a:r>
              <a:rPr lang="zh-CN" altLang="en-US" sz="2400" dirty="0" smtClean="0">
                <a:solidFill>
                  <a:schemeClr val="tx1"/>
                </a:solidFill>
                <a:latin typeface="+mn-lt"/>
                <a:ea typeface="+mn-ea"/>
                <a:cs typeface="+mn-cs"/>
              </a:rPr>
              <a:t>及</a:t>
            </a:r>
            <a:r>
              <a:rPr lang="zh-CN" altLang="zh-CN" sz="2400" dirty="0" smtClean="0">
                <a:solidFill>
                  <a:schemeClr val="tx1"/>
                </a:solidFill>
                <a:latin typeface="+mn-lt"/>
                <a:ea typeface="+mn-ea"/>
                <a:cs typeface="+mn-cs"/>
              </a:rPr>
              <a:t>终端</a:t>
            </a:r>
            <a:r>
              <a:rPr lang="zh-CN" altLang="zh-CN" sz="2400" dirty="0" smtClean="0">
                <a:solidFill>
                  <a:schemeClr val="tx1"/>
                </a:solidFill>
                <a:latin typeface="+mn-lt"/>
                <a:ea typeface="+mn-ea"/>
                <a:cs typeface="+mn-cs"/>
              </a:rPr>
              <a:t>的拥塞控制 </a:t>
            </a:r>
            <a:r>
              <a:rPr lang="zh-CN" altLang="en-US" sz="2400" dirty="0" smtClean="0">
                <a:solidFill>
                  <a:schemeClr val="tx1"/>
                </a:solidFill>
                <a:latin typeface="+mn-lt"/>
                <a:ea typeface="+mn-ea"/>
                <a:cs typeface="+mn-cs"/>
              </a:rPr>
              <a:t>。</a:t>
            </a:r>
            <a:endParaRPr lang="zh-CN" altLang="en-US" sz="2400" dirty="0" smtClean="0"/>
          </a:p>
          <a:p>
            <a:endParaRPr lang="zh-CN" altLang="en-US" sz="24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5</a:t>
            </a:r>
            <a:r>
              <a:rPr lang="zh-CN" altLang="zh-CN" dirty="0" smtClean="0"/>
              <a:t>了解帧中继网络</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24</a:t>
            </a:fld>
            <a:endParaRPr lang="zh-CN" altLang="en-US"/>
          </a:p>
        </p:txBody>
      </p:sp>
      <p:sp>
        <p:nvSpPr>
          <p:cNvPr id="30724" name="内容占位符 2"/>
          <p:cNvSpPr>
            <a:spLocks noGrp="1" noChangeArrowheads="1"/>
          </p:cNvSpPr>
          <p:nvPr>
            <p:ph idx="4294967295"/>
          </p:nvPr>
        </p:nvSpPr>
        <p:spPr>
          <a:xfrm>
            <a:off x="0" y="1125538"/>
            <a:ext cx="8207375" cy="5183782"/>
          </a:xfrm>
        </p:spPr>
        <p:txBody>
          <a:bodyPr/>
          <a:lstStyle/>
          <a:p>
            <a:r>
              <a:rPr lang="zh-CN" altLang="zh-CN" sz="2400" dirty="0" smtClean="0">
                <a:solidFill>
                  <a:schemeClr val="tx1"/>
                </a:solidFill>
                <a:latin typeface="+mn-lt"/>
                <a:ea typeface="+mn-ea"/>
                <a:cs typeface="+mn-cs"/>
              </a:rPr>
              <a:t>帧中继的应用</a:t>
            </a:r>
            <a:r>
              <a:rPr lang="zh-CN" altLang="en-US"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pPr>
              <a:buNone/>
            </a:pPr>
            <a:r>
              <a:rPr lang="zh-CN" altLang="en-US"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1</a:t>
            </a:r>
            <a:r>
              <a:rPr lang="zh-CN" altLang="en-US"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帧</a:t>
            </a:r>
            <a:r>
              <a:rPr lang="zh-CN" altLang="zh-CN" sz="2400" dirty="0" smtClean="0">
                <a:solidFill>
                  <a:schemeClr val="tx1"/>
                </a:solidFill>
                <a:latin typeface="+mn-lt"/>
                <a:ea typeface="+mn-ea"/>
                <a:cs typeface="+mn-cs"/>
              </a:rPr>
              <a:t>中继技术主要用于传递数据业务，它使用一组规程将数据信息以帧的形式（简称帧中继协议）有效地进行传送。它是广域网通信的一种方式。</a:t>
            </a: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2</a:t>
            </a:r>
            <a:r>
              <a:rPr lang="zh-CN" altLang="zh-CN" sz="2400" dirty="0" smtClean="0">
                <a:solidFill>
                  <a:schemeClr val="tx1"/>
                </a:solidFill>
                <a:latin typeface="+mn-lt"/>
                <a:ea typeface="+mn-ea"/>
                <a:cs typeface="+mn-cs"/>
              </a:rPr>
              <a:t>）帧中继所使用的是逻辑连接，而不是物理连接，在一个物理连接上可复用多个逻辑连接（即可建立多条逻辑信道），可实现带宽的复用和动态分配。</a:t>
            </a: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3</a:t>
            </a:r>
            <a:r>
              <a:rPr lang="zh-CN" altLang="zh-CN" sz="2400" dirty="0" smtClean="0">
                <a:solidFill>
                  <a:schemeClr val="tx1"/>
                </a:solidFill>
                <a:latin typeface="+mn-lt"/>
                <a:ea typeface="+mn-ea"/>
                <a:cs typeface="+mn-cs"/>
              </a:rPr>
              <a:t>）帧中继协议是对</a:t>
            </a:r>
            <a:r>
              <a:rPr lang="en-US" altLang="zh-CN" sz="2400" dirty="0" smtClean="0">
                <a:solidFill>
                  <a:schemeClr val="tx1"/>
                </a:solidFill>
                <a:latin typeface="+mn-lt"/>
                <a:ea typeface="+mn-ea"/>
                <a:cs typeface="+mn-cs"/>
              </a:rPr>
              <a:t>X.25</a:t>
            </a:r>
            <a:r>
              <a:rPr lang="zh-CN" altLang="zh-CN" sz="2400" dirty="0" smtClean="0">
                <a:solidFill>
                  <a:schemeClr val="tx1"/>
                </a:solidFill>
                <a:latin typeface="+mn-lt"/>
                <a:ea typeface="+mn-ea"/>
                <a:cs typeface="+mn-cs"/>
              </a:rPr>
              <a:t>协议的简化，因此处理效率很高，网络吞吐量高，通信时延低，帧中继用户的接入速率在</a:t>
            </a:r>
            <a:r>
              <a:rPr lang="en-US" altLang="zh-CN" sz="2400" dirty="0" smtClean="0">
                <a:solidFill>
                  <a:schemeClr val="tx1"/>
                </a:solidFill>
                <a:latin typeface="+mn-lt"/>
                <a:ea typeface="+mn-ea"/>
                <a:cs typeface="+mn-cs"/>
              </a:rPr>
              <a:t>64kbit/s</a:t>
            </a:r>
            <a:r>
              <a:rPr lang="zh-CN" altLang="zh-CN" sz="2400" dirty="0" smtClean="0">
                <a:solidFill>
                  <a:schemeClr val="tx1"/>
                </a:solidFill>
                <a:latin typeface="+mn-lt"/>
                <a:ea typeface="+mn-ea"/>
                <a:cs typeface="+mn-cs"/>
              </a:rPr>
              <a:t>至</a:t>
            </a:r>
            <a:r>
              <a:rPr lang="en-US" altLang="zh-CN" sz="2400" dirty="0" smtClean="0">
                <a:solidFill>
                  <a:schemeClr val="tx1"/>
                </a:solidFill>
                <a:latin typeface="+mn-lt"/>
                <a:ea typeface="+mn-ea"/>
                <a:cs typeface="+mn-cs"/>
              </a:rPr>
              <a:t>2Mbit/s</a:t>
            </a:r>
            <a:r>
              <a:rPr lang="zh-CN" altLang="zh-CN" sz="2400" dirty="0" smtClean="0">
                <a:solidFill>
                  <a:schemeClr val="tx1"/>
                </a:solidFill>
                <a:latin typeface="+mn-lt"/>
                <a:ea typeface="+mn-ea"/>
                <a:cs typeface="+mn-cs"/>
              </a:rPr>
              <a:t>，甚至可达到</a:t>
            </a:r>
            <a:r>
              <a:rPr lang="en-US" altLang="zh-CN" sz="2400" dirty="0" smtClean="0">
                <a:solidFill>
                  <a:schemeClr val="tx1"/>
                </a:solidFill>
                <a:latin typeface="+mn-lt"/>
                <a:ea typeface="+mn-ea"/>
                <a:cs typeface="+mn-cs"/>
              </a:rPr>
              <a:t>34Mbit/s</a:t>
            </a:r>
            <a:r>
              <a:rPr lang="zh-CN" altLang="zh-CN" sz="2400" dirty="0" smtClean="0">
                <a:solidFill>
                  <a:schemeClr val="tx1"/>
                </a:solidFill>
                <a:latin typeface="+mn-lt"/>
                <a:ea typeface="+mn-ea"/>
                <a:cs typeface="+mn-cs"/>
              </a:rPr>
              <a:t>。</a:t>
            </a: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4</a:t>
            </a:r>
            <a:r>
              <a:rPr lang="zh-CN" altLang="zh-CN" sz="2400" dirty="0" smtClean="0">
                <a:solidFill>
                  <a:schemeClr val="tx1"/>
                </a:solidFill>
                <a:latin typeface="+mn-lt"/>
                <a:ea typeface="+mn-ea"/>
                <a:cs typeface="+mn-cs"/>
              </a:rPr>
              <a:t>）帧中继的帧信息长度远比</a:t>
            </a:r>
            <a:r>
              <a:rPr lang="en-US" altLang="zh-CN" sz="2400" dirty="0" smtClean="0">
                <a:solidFill>
                  <a:schemeClr val="tx1"/>
                </a:solidFill>
                <a:latin typeface="+mn-lt"/>
                <a:ea typeface="+mn-ea"/>
                <a:cs typeface="+mn-cs"/>
              </a:rPr>
              <a:t>X.25</a:t>
            </a:r>
            <a:r>
              <a:rPr lang="zh-CN" altLang="zh-CN" sz="2400" dirty="0" smtClean="0">
                <a:solidFill>
                  <a:schemeClr val="tx1"/>
                </a:solidFill>
                <a:latin typeface="+mn-lt"/>
                <a:ea typeface="+mn-ea"/>
                <a:cs typeface="+mn-cs"/>
              </a:rPr>
              <a:t>分组长度要长，最大帧长度可达</a:t>
            </a:r>
            <a:r>
              <a:rPr lang="en-US" altLang="zh-CN" sz="2400" dirty="0" smtClean="0">
                <a:solidFill>
                  <a:schemeClr val="tx1"/>
                </a:solidFill>
                <a:latin typeface="+mn-lt"/>
                <a:ea typeface="+mn-ea"/>
                <a:cs typeface="+mn-cs"/>
              </a:rPr>
              <a:t>1600</a:t>
            </a:r>
            <a:r>
              <a:rPr lang="zh-CN" altLang="zh-CN" sz="2400" dirty="0" smtClean="0">
                <a:solidFill>
                  <a:schemeClr val="tx1"/>
                </a:solidFill>
                <a:latin typeface="+mn-lt"/>
                <a:ea typeface="+mn-ea"/>
                <a:cs typeface="+mn-cs"/>
              </a:rPr>
              <a:t>字节</a:t>
            </a:r>
            <a:r>
              <a:rPr lang="en-US" altLang="zh-CN"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帧，适合于封装局域网的数据单元，适合传送突发业务（如压缩视频业务、</a:t>
            </a:r>
            <a:r>
              <a:rPr lang="en-US" altLang="zh-CN" sz="2400" dirty="0" smtClean="0">
                <a:solidFill>
                  <a:schemeClr val="tx1"/>
                </a:solidFill>
                <a:latin typeface="+mn-lt"/>
                <a:ea typeface="+mn-ea"/>
                <a:cs typeface="+mn-cs"/>
              </a:rPr>
              <a:t>WWW</a:t>
            </a:r>
            <a:r>
              <a:rPr lang="zh-CN" altLang="zh-CN" sz="2400" dirty="0" smtClean="0">
                <a:solidFill>
                  <a:schemeClr val="tx1"/>
                </a:solidFill>
                <a:latin typeface="+mn-lt"/>
                <a:ea typeface="+mn-ea"/>
                <a:cs typeface="+mn-cs"/>
              </a:rPr>
              <a:t>业务等）。</a:t>
            </a:r>
            <a:endParaRPr lang="zh-CN" altLang="en-US" sz="24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5</a:t>
            </a:r>
            <a:r>
              <a:rPr lang="zh-CN" altLang="zh-CN" dirty="0" smtClean="0"/>
              <a:t>了解帧中继网络</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25</a:t>
            </a:fld>
            <a:endParaRPr lang="zh-CN" altLang="en-US"/>
          </a:p>
        </p:txBody>
      </p:sp>
      <p:sp>
        <p:nvSpPr>
          <p:cNvPr id="30724" name="内容占位符 2"/>
          <p:cNvSpPr>
            <a:spLocks noGrp="1" noChangeArrowheads="1"/>
          </p:cNvSpPr>
          <p:nvPr>
            <p:ph idx="4294967295"/>
          </p:nvPr>
        </p:nvSpPr>
        <p:spPr>
          <a:xfrm>
            <a:off x="0" y="1125538"/>
            <a:ext cx="8207375" cy="2807518"/>
          </a:xfrm>
        </p:spPr>
        <p:txBody>
          <a:bodyPr/>
          <a:lstStyle/>
          <a:p>
            <a:r>
              <a:rPr lang="en-US" altLang="zh-CN" sz="2400" dirty="0" smtClean="0">
                <a:solidFill>
                  <a:schemeClr val="tx1"/>
                </a:solidFill>
                <a:latin typeface="+mn-lt"/>
                <a:ea typeface="+mn-ea"/>
                <a:cs typeface="+mn-cs"/>
              </a:rPr>
              <a:t>IP over ATM</a:t>
            </a:r>
            <a:r>
              <a:rPr lang="zh-CN" altLang="zh-CN" sz="2400" dirty="0" smtClean="0">
                <a:solidFill>
                  <a:schemeClr val="tx1"/>
                </a:solidFill>
                <a:latin typeface="+mn-lt"/>
                <a:ea typeface="+mn-ea"/>
                <a:cs typeface="+mn-cs"/>
              </a:rPr>
              <a:t>的基本原理和工作方式</a:t>
            </a:r>
            <a:r>
              <a:rPr lang="zh-CN" altLang="en-US"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 IP over ATM</a:t>
            </a:r>
            <a:r>
              <a:rPr lang="zh-CN" altLang="zh-CN" sz="2400" dirty="0" smtClean="0">
                <a:solidFill>
                  <a:schemeClr val="tx1"/>
                </a:solidFill>
                <a:latin typeface="+mn-lt"/>
                <a:ea typeface="+mn-ea"/>
                <a:cs typeface="+mn-cs"/>
              </a:rPr>
              <a:t>的基本原理和工作方式为：将</a:t>
            </a:r>
            <a:r>
              <a:rPr lang="en-US" altLang="zh-CN" sz="2400" dirty="0" smtClean="0">
                <a:solidFill>
                  <a:schemeClr val="tx1"/>
                </a:solidFill>
                <a:latin typeface="+mn-lt"/>
                <a:ea typeface="+mn-ea"/>
                <a:cs typeface="+mn-cs"/>
              </a:rPr>
              <a:t>IP</a:t>
            </a:r>
            <a:r>
              <a:rPr lang="zh-CN" altLang="zh-CN" sz="2400" dirty="0" smtClean="0">
                <a:solidFill>
                  <a:schemeClr val="tx1"/>
                </a:solidFill>
                <a:latin typeface="+mn-lt"/>
                <a:ea typeface="+mn-ea"/>
                <a:cs typeface="+mn-cs"/>
              </a:rPr>
              <a:t>数据包在</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层全部封装为</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信元，以</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信元形式在信道中传输。当网络中的交换机接收到一个</a:t>
            </a:r>
            <a:r>
              <a:rPr lang="en-US" altLang="zh-CN" sz="2400" dirty="0" smtClean="0">
                <a:solidFill>
                  <a:schemeClr val="tx1"/>
                </a:solidFill>
                <a:latin typeface="+mn-lt"/>
                <a:ea typeface="+mn-ea"/>
                <a:cs typeface="+mn-cs"/>
              </a:rPr>
              <a:t>IP</a:t>
            </a:r>
            <a:r>
              <a:rPr lang="zh-CN" altLang="zh-CN" sz="2400" dirty="0" smtClean="0">
                <a:solidFill>
                  <a:schemeClr val="tx1"/>
                </a:solidFill>
                <a:latin typeface="+mn-lt"/>
                <a:ea typeface="+mn-ea"/>
                <a:cs typeface="+mn-cs"/>
              </a:rPr>
              <a:t>数据包时，它首先根据</a:t>
            </a:r>
            <a:r>
              <a:rPr lang="en-US" altLang="zh-CN" sz="2400" dirty="0" smtClean="0">
                <a:solidFill>
                  <a:schemeClr val="tx1"/>
                </a:solidFill>
                <a:latin typeface="+mn-lt"/>
                <a:ea typeface="+mn-ea"/>
                <a:cs typeface="+mn-cs"/>
              </a:rPr>
              <a:t>IP</a:t>
            </a:r>
            <a:r>
              <a:rPr lang="zh-CN" altLang="zh-CN" sz="2400" dirty="0" smtClean="0">
                <a:solidFill>
                  <a:schemeClr val="tx1"/>
                </a:solidFill>
                <a:latin typeface="+mn-lt"/>
                <a:ea typeface="+mn-ea"/>
                <a:cs typeface="+mn-cs"/>
              </a:rPr>
              <a:t>数据包的</a:t>
            </a:r>
            <a:r>
              <a:rPr lang="en-US" altLang="zh-CN" sz="2400" dirty="0" smtClean="0">
                <a:solidFill>
                  <a:schemeClr val="tx1"/>
                </a:solidFill>
                <a:latin typeface="+mn-lt"/>
                <a:ea typeface="+mn-ea"/>
                <a:cs typeface="+mn-cs"/>
              </a:rPr>
              <a:t>IP</a:t>
            </a:r>
            <a:r>
              <a:rPr lang="zh-CN" altLang="zh-CN" sz="2400" dirty="0" smtClean="0">
                <a:solidFill>
                  <a:schemeClr val="tx1"/>
                </a:solidFill>
                <a:latin typeface="+mn-lt"/>
                <a:ea typeface="+mn-ea"/>
                <a:cs typeface="+mn-cs"/>
              </a:rPr>
              <a:t>地址通过某种机制进行路由地址处理，按路由转发</a:t>
            </a:r>
            <a:r>
              <a:rPr lang="zh-CN" altLang="zh-CN"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r>
              <a:rPr lang="en-US" altLang="zh-CN" sz="2400" dirty="0" smtClean="0">
                <a:solidFill>
                  <a:schemeClr val="tx1"/>
                </a:solidFill>
                <a:latin typeface="+mn-lt"/>
                <a:ea typeface="+mn-ea"/>
                <a:cs typeface="+mn-cs"/>
              </a:rPr>
              <a:t>IP over ATM</a:t>
            </a:r>
            <a:r>
              <a:rPr lang="zh-CN" altLang="zh-CN" sz="2400" dirty="0" smtClean="0">
                <a:solidFill>
                  <a:schemeClr val="tx1"/>
                </a:solidFill>
                <a:latin typeface="+mn-lt"/>
                <a:ea typeface="+mn-ea"/>
                <a:cs typeface="+mn-cs"/>
              </a:rPr>
              <a:t>的分类</a:t>
            </a:r>
            <a:r>
              <a:rPr lang="zh-CN" altLang="zh-CN"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1</a:t>
            </a:r>
            <a:r>
              <a:rPr lang="zh-CN" altLang="zh-CN" sz="2400" dirty="0" smtClean="0">
                <a:solidFill>
                  <a:schemeClr val="tx1"/>
                </a:solidFill>
                <a:latin typeface="+mn-lt"/>
                <a:ea typeface="+mn-ea"/>
                <a:cs typeface="+mn-cs"/>
              </a:rPr>
              <a:t>） 按</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信令角度</a:t>
            </a:r>
            <a:r>
              <a:rPr lang="zh-CN" altLang="zh-CN" sz="2400" dirty="0" smtClean="0">
                <a:solidFill>
                  <a:schemeClr val="tx1"/>
                </a:solidFill>
                <a:latin typeface="+mn-lt"/>
                <a:ea typeface="+mn-ea"/>
                <a:cs typeface="+mn-cs"/>
              </a:rPr>
              <a:t>分类</a:t>
            </a:r>
            <a:endParaRPr lang="en-US" altLang="zh-CN" sz="2400" dirty="0" smtClean="0">
              <a:solidFill>
                <a:schemeClr val="tx1"/>
              </a:solidFill>
              <a:latin typeface="+mn-lt"/>
              <a:ea typeface="+mn-ea"/>
              <a:cs typeface="+mn-cs"/>
            </a:endParaRPr>
          </a:p>
          <a:p>
            <a:pPr>
              <a:buNone/>
            </a:pPr>
            <a:endParaRPr lang="zh-CN" altLang="zh-CN" sz="2400" dirty="0" smtClean="0">
              <a:solidFill>
                <a:schemeClr val="tx1"/>
              </a:solidFill>
              <a:latin typeface="+mn-lt"/>
              <a:ea typeface="+mn-ea"/>
              <a:cs typeface="+mn-cs"/>
            </a:endParaRPr>
          </a:p>
          <a:p>
            <a:pPr>
              <a:buNone/>
            </a:pPr>
            <a:endParaRPr lang="en-US" altLang="zh-CN" sz="2400" dirty="0" smtClean="0">
              <a:solidFill>
                <a:schemeClr val="tx1"/>
              </a:solidFill>
              <a:latin typeface="+mn-lt"/>
              <a:ea typeface="+mn-ea"/>
              <a:cs typeface="+mn-cs"/>
            </a:endParaRPr>
          </a:p>
        </p:txBody>
      </p:sp>
      <p:grpSp>
        <p:nvGrpSpPr>
          <p:cNvPr id="79925" name="Group 53"/>
          <p:cNvGrpSpPr>
            <a:grpSpLocks noChangeAspect="1"/>
          </p:cNvGrpSpPr>
          <p:nvPr/>
        </p:nvGrpSpPr>
        <p:grpSpPr bwMode="auto">
          <a:xfrm>
            <a:off x="338980" y="4221088"/>
            <a:ext cx="7905428" cy="1944216"/>
            <a:chOff x="2290" y="2650"/>
            <a:chExt cx="11061" cy="2926"/>
          </a:xfrm>
        </p:grpSpPr>
        <p:sp>
          <p:nvSpPr>
            <p:cNvPr id="79926" name="AutoShape 54"/>
            <p:cNvSpPr>
              <a:spLocks noChangeAspect="1" noChangeArrowheads="1"/>
            </p:cNvSpPr>
            <p:nvPr/>
          </p:nvSpPr>
          <p:spPr bwMode="auto">
            <a:xfrm>
              <a:off x="2290" y="2650"/>
              <a:ext cx="11061" cy="2926"/>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grpSp>
          <p:nvGrpSpPr>
            <p:cNvPr id="79927" name="Group 55"/>
            <p:cNvGrpSpPr>
              <a:grpSpLocks/>
            </p:cNvGrpSpPr>
            <p:nvPr/>
          </p:nvGrpSpPr>
          <p:grpSpPr bwMode="auto">
            <a:xfrm>
              <a:off x="2290" y="2896"/>
              <a:ext cx="1694" cy="1373"/>
              <a:chOff x="2957" y="5400"/>
              <a:chExt cx="1020" cy="780"/>
            </a:xfrm>
          </p:grpSpPr>
          <p:sp>
            <p:nvSpPr>
              <p:cNvPr id="79928" name="Text Box 56"/>
              <p:cNvSpPr txBox="1">
                <a:spLocks noChangeArrowheads="1"/>
              </p:cNvSpPr>
              <p:nvPr/>
            </p:nvSpPr>
            <p:spPr bwMode="auto">
              <a:xfrm>
                <a:off x="2957" y="5580"/>
                <a:ext cx="78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IP</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29" name="Text Box 57"/>
              <p:cNvSpPr txBox="1">
                <a:spLocks noChangeArrowheads="1"/>
              </p:cNvSpPr>
              <p:nvPr/>
            </p:nvSpPr>
            <p:spPr bwMode="auto">
              <a:xfrm>
                <a:off x="2957" y="5880"/>
                <a:ext cx="78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ATM</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30" name="AutoShape 58"/>
              <p:cNvSpPr>
                <a:spLocks noChangeArrowheads="1"/>
              </p:cNvSpPr>
              <p:nvPr/>
            </p:nvSpPr>
            <p:spPr bwMode="auto">
              <a:xfrm>
                <a:off x="2957" y="5400"/>
                <a:ext cx="1020" cy="180"/>
              </a:xfrm>
              <a:prstGeom prst="parallelogram">
                <a:avLst>
                  <a:gd name="adj" fmla="val 14166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31" name="Line 59"/>
              <p:cNvSpPr>
                <a:spLocks noChangeShapeType="1"/>
              </p:cNvSpPr>
              <p:nvPr/>
            </p:nvSpPr>
            <p:spPr bwMode="auto">
              <a:xfrm>
                <a:off x="3977" y="5420"/>
                <a:ext cx="0" cy="56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32" name="Line 60"/>
              <p:cNvSpPr>
                <a:spLocks noChangeShapeType="1"/>
              </p:cNvSpPr>
              <p:nvPr/>
            </p:nvSpPr>
            <p:spPr bwMode="auto">
              <a:xfrm flipH="1">
                <a:off x="3737" y="5980"/>
                <a:ext cx="240" cy="2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33" name="Line 61"/>
              <p:cNvSpPr>
                <a:spLocks noChangeShapeType="1"/>
              </p:cNvSpPr>
              <p:nvPr/>
            </p:nvSpPr>
            <p:spPr bwMode="auto">
              <a:xfrm flipV="1">
                <a:off x="3737" y="5700"/>
                <a:ext cx="240" cy="18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79934" name="Group 62"/>
            <p:cNvGrpSpPr>
              <a:grpSpLocks/>
            </p:cNvGrpSpPr>
            <p:nvPr/>
          </p:nvGrpSpPr>
          <p:grpSpPr bwMode="auto">
            <a:xfrm>
              <a:off x="4947" y="2861"/>
              <a:ext cx="2127" cy="1372"/>
              <a:chOff x="4917" y="5340"/>
              <a:chExt cx="1280" cy="780"/>
            </a:xfrm>
          </p:grpSpPr>
          <p:sp>
            <p:nvSpPr>
              <p:cNvPr id="79935" name="Text Box 63"/>
              <p:cNvSpPr txBox="1">
                <a:spLocks noChangeArrowheads="1"/>
              </p:cNvSpPr>
              <p:nvPr/>
            </p:nvSpPr>
            <p:spPr bwMode="auto">
              <a:xfrm>
                <a:off x="4917" y="5520"/>
                <a:ext cx="96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ATM</a:t>
                </a:r>
                <a:r>
                  <a:rPr kumimoji="0" lang="zh-CN" sz="1000" b="1" i="0" u="none" strike="noStrike" cap="none" normalizeH="0" baseline="0" smtClean="0">
                    <a:ln>
                      <a:noFill/>
                    </a:ln>
                    <a:solidFill>
                      <a:srgbClr val="000000"/>
                    </a:solidFill>
                    <a:effectLst/>
                    <a:latin typeface="Calibri" pitchFamily="34" charset="0"/>
                    <a:ea typeface="宋体" pitchFamily="2" charset="-122"/>
                  </a:rPr>
                  <a:t>信令</a:t>
                </a:r>
                <a:endParaRPr kumimoji="0" 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36" name="Text Box 64"/>
              <p:cNvSpPr txBox="1">
                <a:spLocks noChangeArrowheads="1"/>
              </p:cNvSpPr>
              <p:nvPr/>
            </p:nvSpPr>
            <p:spPr bwMode="auto">
              <a:xfrm>
                <a:off x="4917" y="5820"/>
                <a:ext cx="56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ATM</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37" name="AutoShape 65"/>
              <p:cNvSpPr>
                <a:spLocks noChangeArrowheads="1"/>
              </p:cNvSpPr>
              <p:nvPr/>
            </p:nvSpPr>
            <p:spPr bwMode="auto">
              <a:xfrm>
                <a:off x="4917" y="5340"/>
                <a:ext cx="1280" cy="180"/>
              </a:xfrm>
              <a:prstGeom prst="parallelogram">
                <a:avLst>
                  <a:gd name="adj" fmla="val 177778"/>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38" name="Line 66"/>
              <p:cNvSpPr>
                <a:spLocks noChangeShapeType="1"/>
              </p:cNvSpPr>
              <p:nvPr/>
            </p:nvSpPr>
            <p:spPr bwMode="auto">
              <a:xfrm>
                <a:off x="6197" y="5340"/>
                <a:ext cx="0" cy="54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39" name="Line 67"/>
              <p:cNvSpPr>
                <a:spLocks noChangeShapeType="1"/>
              </p:cNvSpPr>
              <p:nvPr/>
            </p:nvSpPr>
            <p:spPr bwMode="auto">
              <a:xfrm flipH="1">
                <a:off x="5857" y="5880"/>
                <a:ext cx="340" cy="24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40" name="Line 68"/>
              <p:cNvSpPr>
                <a:spLocks noChangeShapeType="1"/>
              </p:cNvSpPr>
              <p:nvPr/>
            </p:nvSpPr>
            <p:spPr bwMode="auto">
              <a:xfrm flipV="1">
                <a:off x="5877" y="5620"/>
                <a:ext cx="320" cy="2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41" name="Text Box 69"/>
              <p:cNvSpPr txBox="1">
                <a:spLocks noChangeArrowheads="1"/>
              </p:cNvSpPr>
              <p:nvPr/>
            </p:nvSpPr>
            <p:spPr bwMode="auto">
              <a:xfrm>
                <a:off x="5457" y="5820"/>
                <a:ext cx="42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ATM</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79942" name="Line 70"/>
            <p:cNvSpPr>
              <a:spLocks noChangeShapeType="1"/>
            </p:cNvSpPr>
            <p:nvPr/>
          </p:nvSpPr>
          <p:spPr bwMode="auto">
            <a:xfrm>
              <a:off x="2921" y="4269"/>
              <a:ext cx="0" cy="493"/>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43" name="Line 71"/>
            <p:cNvSpPr>
              <a:spLocks noChangeShapeType="1"/>
            </p:cNvSpPr>
            <p:nvPr/>
          </p:nvSpPr>
          <p:spPr bwMode="auto">
            <a:xfrm>
              <a:off x="2921" y="4762"/>
              <a:ext cx="2425"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44" name="Line 72"/>
            <p:cNvSpPr>
              <a:spLocks noChangeShapeType="1"/>
            </p:cNvSpPr>
            <p:nvPr/>
          </p:nvSpPr>
          <p:spPr bwMode="auto">
            <a:xfrm>
              <a:off x="6209" y="4233"/>
              <a:ext cx="0" cy="564"/>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45" name="Line 73"/>
            <p:cNvSpPr>
              <a:spLocks noChangeShapeType="1"/>
            </p:cNvSpPr>
            <p:nvPr/>
          </p:nvSpPr>
          <p:spPr bwMode="auto">
            <a:xfrm>
              <a:off x="6209" y="4797"/>
              <a:ext cx="2891"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46" name="Line 74"/>
            <p:cNvSpPr>
              <a:spLocks noChangeShapeType="1"/>
            </p:cNvSpPr>
            <p:nvPr/>
          </p:nvSpPr>
          <p:spPr bwMode="auto">
            <a:xfrm flipV="1">
              <a:off x="9100" y="4198"/>
              <a:ext cx="0" cy="599"/>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47" name="Line 75"/>
            <p:cNvSpPr>
              <a:spLocks noChangeShapeType="1"/>
            </p:cNvSpPr>
            <p:nvPr/>
          </p:nvSpPr>
          <p:spPr bwMode="auto">
            <a:xfrm>
              <a:off x="9930" y="4233"/>
              <a:ext cx="0" cy="564"/>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48" name="Line 76"/>
            <p:cNvSpPr>
              <a:spLocks noChangeShapeType="1"/>
            </p:cNvSpPr>
            <p:nvPr/>
          </p:nvSpPr>
          <p:spPr bwMode="auto">
            <a:xfrm>
              <a:off x="9930" y="4797"/>
              <a:ext cx="2558"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49" name="Line 77"/>
            <p:cNvSpPr>
              <a:spLocks noChangeShapeType="1"/>
            </p:cNvSpPr>
            <p:nvPr/>
          </p:nvSpPr>
          <p:spPr bwMode="auto">
            <a:xfrm flipV="1">
              <a:off x="12488" y="4198"/>
              <a:ext cx="0" cy="599"/>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50" name="Text Box 78"/>
            <p:cNvSpPr txBox="1">
              <a:spLocks noChangeArrowheads="1"/>
            </p:cNvSpPr>
            <p:nvPr/>
          </p:nvSpPr>
          <p:spPr bwMode="auto">
            <a:xfrm>
              <a:off x="2352" y="5048"/>
              <a:ext cx="1727" cy="528"/>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sz="1000" b="1" i="0" u="none" strike="noStrike" cap="none" normalizeH="0" baseline="0" smtClean="0">
                  <a:ln>
                    <a:noFill/>
                  </a:ln>
                  <a:solidFill>
                    <a:srgbClr val="000000"/>
                  </a:solidFill>
                  <a:effectLst/>
                  <a:latin typeface="Calibri" pitchFamily="34" charset="0"/>
                  <a:ea typeface="宋体" pitchFamily="2" charset="-122"/>
                </a:rPr>
                <a:t>边缘设备</a:t>
              </a: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51" name="Text Box 79"/>
            <p:cNvSpPr txBox="1">
              <a:spLocks noChangeArrowheads="1"/>
            </p:cNvSpPr>
            <p:nvPr/>
          </p:nvSpPr>
          <p:spPr bwMode="auto">
            <a:xfrm>
              <a:off x="11619" y="5048"/>
              <a:ext cx="1727" cy="528"/>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sz="1000" b="1" i="0" u="none" strike="noStrike" cap="none" normalizeH="0" baseline="0" smtClean="0">
                  <a:ln>
                    <a:noFill/>
                  </a:ln>
                  <a:solidFill>
                    <a:srgbClr val="000000"/>
                  </a:solidFill>
                  <a:effectLst/>
                  <a:latin typeface="Calibri" pitchFamily="34" charset="0"/>
                  <a:ea typeface="宋体" pitchFamily="2" charset="-122"/>
                </a:rPr>
                <a:t>边缘设备</a:t>
              </a:r>
              <a:r>
                <a:rPr kumimoji="0" lang="en-US" altLang="zh-CN" sz="1000" b="1" i="0" u="none" strike="noStrike" cap="none" normalizeH="0" baseline="0" smtClean="0">
                  <a:ln>
                    <a:noFill/>
                  </a:ln>
                  <a:solidFill>
                    <a:srgbClr val="000000"/>
                  </a:solidFill>
                  <a:effectLst/>
                  <a:latin typeface="Calibri" pitchFamily="34" charset="0"/>
                  <a:ea typeface="宋体" pitchFamily="2" charset="-122"/>
                </a:rPr>
                <a:t>B</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52" name="Text Box 80"/>
            <p:cNvSpPr txBox="1">
              <a:spLocks noChangeArrowheads="1"/>
            </p:cNvSpPr>
            <p:nvPr/>
          </p:nvSpPr>
          <p:spPr bwMode="auto">
            <a:xfrm>
              <a:off x="5042" y="5048"/>
              <a:ext cx="1727" cy="528"/>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sz="1000" b="1" i="0" u="none" strike="noStrike" cap="none" normalizeH="0" baseline="0" smtClean="0">
                  <a:ln>
                    <a:noFill/>
                  </a:ln>
                  <a:solidFill>
                    <a:srgbClr val="000000"/>
                  </a:solidFill>
                  <a:effectLst/>
                  <a:latin typeface="Calibri" pitchFamily="34" charset="0"/>
                  <a:ea typeface="宋体" pitchFamily="2" charset="-122"/>
                </a:rPr>
                <a:t>交换机</a:t>
              </a:r>
              <a:r>
                <a:rPr kumimoji="0" lang="en-US" altLang="zh-CN" sz="1000" b="1" i="0" u="none" strike="noStrike" cap="none" normalizeH="0" baseline="0" smtClean="0">
                  <a:ln>
                    <a:noFill/>
                  </a:ln>
                  <a:solidFill>
                    <a:srgbClr val="000000"/>
                  </a:solidFill>
                  <a:effectLst/>
                  <a:latin typeface="Calibri" pitchFamily="34" charset="0"/>
                  <a:ea typeface="宋体" pitchFamily="2" charset="-122"/>
                </a:rPr>
                <a:t>C</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53" name="Text Box 81"/>
            <p:cNvSpPr txBox="1">
              <a:spLocks noChangeArrowheads="1"/>
            </p:cNvSpPr>
            <p:nvPr/>
          </p:nvSpPr>
          <p:spPr bwMode="auto">
            <a:xfrm>
              <a:off x="8662" y="5048"/>
              <a:ext cx="1728" cy="528"/>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sz="1000" b="1" i="0" u="none" strike="noStrike" cap="none" normalizeH="0" baseline="0" smtClean="0">
                  <a:ln>
                    <a:noFill/>
                  </a:ln>
                  <a:solidFill>
                    <a:srgbClr val="000000"/>
                  </a:solidFill>
                  <a:effectLst/>
                  <a:latin typeface="Calibri" pitchFamily="34" charset="0"/>
                  <a:ea typeface="宋体" pitchFamily="2" charset="-122"/>
                </a:rPr>
                <a:t>交换机</a:t>
              </a:r>
              <a:r>
                <a:rPr kumimoji="0" lang="en-US" altLang="zh-CN" sz="1000" b="1" i="0" u="none" strike="noStrike" cap="none" normalizeH="0" baseline="0" smtClean="0">
                  <a:ln>
                    <a:noFill/>
                  </a:ln>
                  <a:solidFill>
                    <a:srgbClr val="000000"/>
                  </a:solidFill>
                  <a:effectLst/>
                  <a:latin typeface="Calibri" pitchFamily="34" charset="0"/>
                  <a:ea typeface="宋体" pitchFamily="2" charset="-122"/>
                </a:rPr>
                <a:t>D</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54" name="Text Box 82"/>
            <p:cNvSpPr txBox="1">
              <a:spLocks noChangeArrowheads="1"/>
            </p:cNvSpPr>
            <p:nvPr/>
          </p:nvSpPr>
          <p:spPr bwMode="auto">
            <a:xfrm>
              <a:off x="4216" y="2755"/>
              <a:ext cx="631" cy="528"/>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IP</a:t>
              </a:r>
              <a:r>
                <a:rPr kumimoji="0" lang="en-US" altLang="zh-CN" sz="1000" b="1" i="0" u="none" strike="noStrike" cap="none" normalizeH="0" baseline="-25000" smtClean="0">
                  <a:ln>
                    <a:noFill/>
                  </a:ln>
                  <a:solidFill>
                    <a:srgbClr val="000000"/>
                  </a:solidFill>
                  <a:effectLst/>
                  <a:latin typeface="Calibri" pitchFamily="34" charset="0"/>
                  <a:ea typeface="宋体" pitchFamily="2" charset="-122"/>
                </a:rPr>
                <a:t>A</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55" name="Text Box 83"/>
            <p:cNvSpPr txBox="1">
              <a:spLocks noChangeArrowheads="1"/>
            </p:cNvSpPr>
            <p:nvPr/>
          </p:nvSpPr>
          <p:spPr bwMode="auto">
            <a:xfrm>
              <a:off x="10960" y="2685"/>
              <a:ext cx="630" cy="528"/>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IP</a:t>
              </a:r>
              <a:r>
                <a:rPr kumimoji="0" lang="en-US" altLang="zh-CN" sz="1000" b="1" i="0" u="none" strike="noStrike" cap="none" normalizeH="0" baseline="-25000" smtClean="0">
                  <a:ln>
                    <a:noFill/>
                  </a:ln>
                  <a:solidFill>
                    <a:srgbClr val="000000"/>
                  </a:solidFill>
                  <a:effectLst/>
                  <a:latin typeface="Calibri" pitchFamily="34" charset="0"/>
                  <a:ea typeface="宋体" pitchFamily="2" charset="-122"/>
                </a:rPr>
                <a:t>B</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56" name="Line 84"/>
            <p:cNvSpPr>
              <a:spLocks noChangeShapeType="1"/>
            </p:cNvSpPr>
            <p:nvPr/>
          </p:nvSpPr>
          <p:spPr bwMode="auto">
            <a:xfrm flipV="1">
              <a:off x="3818" y="3389"/>
              <a:ext cx="1096" cy="0"/>
            </a:xfrm>
            <a:prstGeom prst="line">
              <a:avLst/>
            </a:prstGeom>
            <a:noFill/>
            <a:ln w="9525">
              <a:solidFill>
                <a:srgbClr val="000000"/>
              </a:solidFill>
              <a:round/>
              <a:headEnd/>
              <a:tailEnd type="triangle" w="sm" len="sm"/>
            </a:ln>
          </p:spPr>
          <p:txBody>
            <a:bodyPr vert="horz" wrap="square" lIns="91440" tIns="45720" rIns="91440" bIns="45720" numCol="1" anchor="t" anchorCtr="0" compatLnSpc="1">
              <a:prstTxWarp prst="textNoShape">
                <a:avLst/>
              </a:prstTxWarp>
            </a:bodyPr>
            <a:lstStyle/>
            <a:p>
              <a:endParaRPr lang="zh-CN" altLang="en-US"/>
            </a:p>
          </p:txBody>
        </p:sp>
        <p:grpSp>
          <p:nvGrpSpPr>
            <p:cNvPr id="79957" name="Group 85"/>
            <p:cNvGrpSpPr>
              <a:grpSpLocks/>
            </p:cNvGrpSpPr>
            <p:nvPr/>
          </p:nvGrpSpPr>
          <p:grpSpPr bwMode="auto">
            <a:xfrm>
              <a:off x="8634" y="2861"/>
              <a:ext cx="2127" cy="1372"/>
              <a:chOff x="4917" y="5340"/>
              <a:chExt cx="1280" cy="780"/>
            </a:xfrm>
          </p:grpSpPr>
          <p:sp>
            <p:nvSpPr>
              <p:cNvPr id="79958" name="Text Box 86"/>
              <p:cNvSpPr txBox="1">
                <a:spLocks noChangeArrowheads="1"/>
              </p:cNvSpPr>
              <p:nvPr/>
            </p:nvSpPr>
            <p:spPr bwMode="auto">
              <a:xfrm>
                <a:off x="4917" y="5520"/>
                <a:ext cx="96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ATM</a:t>
                </a:r>
                <a:r>
                  <a:rPr kumimoji="0" lang="zh-CN" sz="1000" b="1" i="0" u="none" strike="noStrike" cap="none" normalizeH="0" baseline="0" smtClean="0">
                    <a:ln>
                      <a:noFill/>
                    </a:ln>
                    <a:solidFill>
                      <a:srgbClr val="000000"/>
                    </a:solidFill>
                    <a:effectLst/>
                    <a:latin typeface="Calibri" pitchFamily="34" charset="0"/>
                    <a:ea typeface="宋体" pitchFamily="2" charset="-122"/>
                  </a:rPr>
                  <a:t>信令</a:t>
                </a:r>
                <a:endParaRPr kumimoji="0" 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59" name="Text Box 87"/>
              <p:cNvSpPr txBox="1">
                <a:spLocks noChangeArrowheads="1"/>
              </p:cNvSpPr>
              <p:nvPr/>
            </p:nvSpPr>
            <p:spPr bwMode="auto">
              <a:xfrm>
                <a:off x="4917" y="5820"/>
                <a:ext cx="56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ATM</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60" name="AutoShape 88"/>
              <p:cNvSpPr>
                <a:spLocks noChangeArrowheads="1"/>
              </p:cNvSpPr>
              <p:nvPr/>
            </p:nvSpPr>
            <p:spPr bwMode="auto">
              <a:xfrm>
                <a:off x="4917" y="5340"/>
                <a:ext cx="1280" cy="180"/>
              </a:xfrm>
              <a:prstGeom prst="parallelogram">
                <a:avLst>
                  <a:gd name="adj" fmla="val 177778"/>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61" name="Line 89"/>
              <p:cNvSpPr>
                <a:spLocks noChangeShapeType="1"/>
              </p:cNvSpPr>
              <p:nvPr/>
            </p:nvSpPr>
            <p:spPr bwMode="auto">
              <a:xfrm>
                <a:off x="6197" y="5340"/>
                <a:ext cx="0" cy="54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62" name="Line 90"/>
              <p:cNvSpPr>
                <a:spLocks noChangeShapeType="1"/>
              </p:cNvSpPr>
              <p:nvPr/>
            </p:nvSpPr>
            <p:spPr bwMode="auto">
              <a:xfrm flipH="1">
                <a:off x="5857" y="5880"/>
                <a:ext cx="340" cy="24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63" name="Line 91"/>
              <p:cNvSpPr>
                <a:spLocks noChangeShapeType="1"/>
              </p:cNvSpPr>
              <p:nvPr/>
            </p:nvSpPr>
            <p:spPr bwMode="auto">
              <a:xfrm flipV="1">
                <a:off x="5877" y="5620"/>
                <a:ext cx="320" cy="2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64" name="Text Box 92"/>
              <p:cNvSpPr txBox="1">
                <a:spLocks noChangeArrowheads="1"/>
              </p:cNvSpPr>
              <p:nvPr/>
            </p:nvSpPr>
            <p:spPr bwMode="auto">
              <a:xfrm>
                <a:off x="5457" y="5820"/>
                <a:ext cx="42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ATM</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79965" name="Group 93"/>
            <p:cNvGrpSpPr>
              <a:grpSpLocks/>
            </p:cNvGrpSpPr>
            <p:nvPr/>
          </p:nvGrpSpPr>
          <p:grpSpPr bwMode="auto">
            <a:xfrm>
              <a:off x="11657" y="2826"/>
              <a:ext cx="1694" cy="1372"/>
              <a:chOff x="2957" y="5400"/>
              <a:chExt cx="1020" cy="780"/>
            </a:xfrm>
          </p:grpSpPr>
          <p:sp>
            <p:nvSpPr>
              <p:cNvPr id="79966" name="Text Box 94"/>
              <p:cNvSpPr txBox="1">
                <a:spLocks noChangeArrowheads="1"/>
              </p:cNvSpPr>
              <p:nvPr/>
            </p:nvSpPr>
            <p:spPr bwMode="auto">
              <a:xfrm>
                <a:off x="2957" y="5580"/>
                <a:ext cx="78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IP</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67" name="Text Box 95"/>
              <p:cNvSpPr txBox="1">
                <a:spLocks noChangeArrowheads="1"/>
              </p:cNvSpPr>
              <p:nvPr/>
            </p:nvSpPr>
            <p:spPr bwMode="auto">
              <a:xfrm>
                <a:off x="2957" y="5880"/>
                <a:ext cx="780"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ATM</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68" name="AutoShape 96"/>
              <p:cNvSpPr>
                <a:spLocks noChangeArrowheads="1"/>
              </p:cNvSpPr>
              <p:nvPr/>
            </p:nvSpPr>
            <p:spPr bwMode="auto">
              <a:xfrm>
                <a:off x="2957" y="5400"/>
                <a:ext cx="1020" cy="180"/>
              </a:xfrm>
              <a:prstGeom prst="parallelogram">
                <a:avLst>
                  <a:gd name="adj" fmla="val 14166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69" name="Line 97"/>
              <p:cNvSpPr>
                <a:spLocks noChangeShapeType="1"/>
              </p:cNvSpPr>
              <p:nvPr/>
            </p:nvSpPr>
            <p:spPr bwMode="auto">
              <a:xfrm>
                <a:off x="3977" y="5420"/>
                <a:ext cx="0" cy="56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70" name="Line 98"/>
              <p:cNvSpPr>
                <a:spLocks noChangeShapeType="1"/>
              </p:cNvSpPr>
              <p:nvPr/>
            </p:nvSpPr>
            <p:spPr bwMode="auto">
              <a:xfrm flipH="1">
                <a:off x="3737" y="5980"/>
                <a:ext cx="240" cy="2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71" name="Line 99"/>
              <p:cNvSpPr>
                <a:spLocks noChangeShapeType="1"/>
              </p:cNvSpPr>
              <p:nvPr/>
            </p:nvSpPr>
            <p:spPr bwMode="auto">
              <a:xfrm flipV="1">
                <a:off x="3737" y="5700"/>
                <a:ext cx="240" cy="18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79972" name="Text Box 100"/>
            <p:cNvSpPr txBox="1">
              <a:spLocks noChangeArrowheads="1"/>
            </p:cNvSpPr>
            <p:nvPr/>
          </p:nvSpPr>
          <p:spPr bwMode="auto">
            <a:xfrm>
              <a:off x="7273" y="2650"/>
              <a:ext cx="1328" cy="563"/>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000" b="1" i="0" u="none" strike="noStrike" cap="none" normalizeH="0" baseline="0" smtClean="0">
                  <a:ln>
                    <a:noFill/>
                  </a:ln>
                  <a:solidFill>
                    <a:srgbClr val="000000"/>
                  </a:solidFill>
                  <a:effectLst/>
                  <a:latin typeface="Calibri" pitchFamily="34" charset="0"/>
                  <a:ea typeface="宋体" pitchFamily="2" charset="-122"/>
                </a:rPr>
                <a:t>ATM</a:t>
              </a:r>
              <a:r>
                <a:rPr kumimoji="0" lang="zh-CN" sz="1000" b="1" i="0" u="none" strike="noStrike" cap="none" normalizeH="0" baseline="0" smtClean="0">
                  <a:ln>
                    <a:noFill/>
                  </a:ln>
                  <a:solidFill>
                    <a:srgbClr val="000000"/>
                  </a:solidFill>
                  <a:effectLst/>
                  <a:latin typeface="Calibri" pitchFamily="34" charset="0"/>
                  <a:ea typeface="宋体" pitchFamily="2" charset="-122"/>
                </a:rPr>
                <a:t>信令</a:t>
              </a:r>
              <a:endParaRPr kumimoji="0" 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973" name="Line 101"/>
            <p:cNvSpPr>
              <a:spLocks noChangeShapeType="1"/>
            </p:cNvSpPr>
            <p:nvPr/>
          </p:nvSpPr>
          <p:spPr bwMode="auto">
            <a:xfrm flipV="1">
              <a:off x="10527" y="3319"/>
              <a:ext cx="1130" cy="0"/>
            </a:xfrm>
            <a:prstGeom prst="line">
              <a:avLst/>
            </a:prstGeom>
            <a:noFill/>
            <a:ln w="9525">
              <a:solidFill>
                <a:srgbClr val="000000"/>
              </a:solidFill>
              <a:round/>
              <a:headEnd/>
              <a:tailEnd type="triangle" w="sm" len="sm"/>
            </a:ln>
          </p:spPr>
          <p:txBody>
            <a:bodyPr vert="horz" wrap="square" lIns="91440" tIns="45720" rIns="91440" bIns="45720" numCol="1" anchor="t" anchorCtr="0" compatLnSpc="1">
              <a:prstTxWarp prst="textNoShape">
                <a:avLst/>
              </a:prstTxWarp>
            </a:bodyPr>
            <a:lstStyle/>
            <a:p>
              <a:endParaRPr lang="zh-CN" altLang="en-US"/>
            </a:p>
          </p:txBody>
        </p:sp>
        <p:sp>
          <p:nvSpPr>
            <p:cNvPr id="79974" name="Line 102"/>
            <p:cNvSpPr>
              <a:spLocks noChangeShapeType="1"/>
            </p:cNvSpPr>
            <p:nvPr/>
          </p:nvSpPr>
          <p:spPr bwMode="auto">
            <a:xfrm flipV="1">
              <a:off x="6774" y="3389"/>
              <a:ext cx="1793" cy="0"/>
            </a:xfrm>
            <a:prstGeom prst="line">
              <a:avLst/>
            </a:prstGeom>
            <a:noFill/>
            <a:ln w="9525">
              <a:solidFill>
                <a:srgbClr val="000000"/>
              </a:solidFill>
              <a:round/>
              <a:headEnd/>
              <a:tailEnd type="triangle" w="sm" len="sm"/>
            </a:ln>
          </p:spPr>
          <p:txBody>
            <a:bodyPr vert="horz" wrap="square" lIns="91440" tIns="45720" rIns="91440" bIns="45720" numCol="1" anchor="t" anchorCtr="0" compatLnSpc="1">
              <a:prstTxWarp prst="textNoShape">
                <a:avLst/>
              </a:prstTxWarp>
            </a:bodyPr>
            <a:lstStyle/>
            <a:p>
              <a:endParaRPr lang="zh-CN" altLang="en-US"/>
            </a:p>
          </p:txBody>
        </p:sp>
        <p:sp>
          <p:nvSpPr>
            <p:cNvPr id="79975" name="Line 103"/>
            <p:cNvSpPr>
              <a:spLocks noChangeShapeType="1"/>
            </p:cNvSpPr>
            <p:nvPr/>
          </p:nvSpPr>
          <p:spPr bwMode="auto">
            <a:xfrm flipH="1" flipV="1">
              <a:off x="5379" y="4233"/>
              <a:ext cx="0" cy="529"/>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5</a:t>
            </a:r>
            <a:r>
              <a:rPr lang="zh-CN" altLang="zh-CN" dirty="0" smtClean="0"/>
              <a:t>了解帧中继网络</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26</a:t>
            </a:fld>
            <a:endParaRPr lang="zh-CN" altLang="en-US"/>
          </a:p>
        </p:txBody>
      </p:sp>
      <p:sp>
        <p:nvSpPr>
          <p:cNvPr id="30724" name="内容占位符 2"/>
          <p:cNvSpPr>
            <a:spLocks noGrp="1" noChangeArrowheads="1"/>
          </p:cNvSpPr>
          <p:nvPr>
            <p:ph idx="4294967295"/>
          </p:nvPr>
        </p:nvSpPr>
        <p:spPr>
          <a:xfrm>
            <a:off x="0" y="1125538"/>
            <a:ext cx="8207375" cy="5039766"/>
          </a:xfrm>
        </p:spPr>
        <p:txBody>
          <a:bodyPr/>
          <a:lstStyle/>
          <a:p>
            <a:r>
              <a:rPr lang="zh-CN" altLang="zh-CN" sz="2400" dirty="0" smtClean="0">
                <a:solidFill>
                  <a:schemeClr val="tx1"/>
                </a:solidFill>
                <a:latin typeface="+mn-lt"/>
                <a:ea typeface="+mn-ea"/>
                <a:cs typeface="+mn-cs"/>
              </a:rPr>
              <a:t>从网络整体的性能角度分析</a:t>
            </a:r>
            <a:r>
              <a:rPr lang="zh-CN" altLang="en-US"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pPr lvl="1">
              <a:buFont typeface="Wingdings" pitchFamily="2" charset="2"/>
              <a:buChar char="Ø"/>
            </a:pPr>
            <a:r>
              <a:rPr lang="en-US" altLang="zh-CN" sz="2400" dirty="0" smtClean="0">
                <a:solidFill>
                  <a:schemeClr val="tx1"/>
                </a:solidFill>
                <a:latin typeface="+mn-lt"/>
                <a:ea typeface="+mn-ea"/>
                <a:cs typeface="+mn-cs"/>
              </a:rPr>
              <a:t>ATM</a:t>
            </a:r>
            <a:r>
              <a:rPr lang="zh-CN" altLang="en-US" sz="2400" dirty="0" smtClean="0">
                <a:solidFill>
                  <a:schemeClr val="tx1"/>
                </a:solidFill>
                <a:latin typeface="+mn-lt"/>
                <a:ea typeface="+mn-ea"/>
                <a:cs typeface="+mn-cs"/>
              </a:rPr>
              <a:t>作为链路：</a:t>
            </a:r>
            <a:r>
              <a:rPr lang="zh-CN" altLang="zh-CN" sz="2400" dirty="0" smtClean="0">
                <a:solidFill>
                  <a:schemeClr val="tx1"/>
                </a:solidFill>
                <a:latin typeface="+mn-lt"/>
                <a:ea typeface="+mn-ea"/>
              </a:rPr>
              <a:t>使用</a:t>
            </a:r>
            <a:r>
              <a:rPr lang="en-US" altLang="zh-CN" sz="2400" dirty="0" smtClean="0">
                <a:solidFill>
                  <a:schemeClr val="tx1"/>
                </a:solidFill>
                <a:latin typeface="+mn-lt"/>
                <a:ea typeface="+mn-ea"/>
              </a:rPr>
              <a:t>ATM</a:t>
            </a:r>
            <a:r>
              <a:rPr lang="zh-CN" altLang="zh-CN" sz="2400" dirty="0" smtClean="0">
                <a:solidFill>
                  <a:schemeClr val="tx1"/>
                </a:solidFill>
                <a:latin typeface="+mn-lt"/>
                <a:ea typeface="+mn-ea"/>
              </a:rPr>
              <a:t>的永久性虚通路将地域上分离的路由器连接起来，在这里</a:t>
            </a:r>
            <a:r>
              <a:rPr lang="en-US" altLang="zh-CN" sz="2400" dirty="0" smtClean="0">
                <a:solidFill>
                  <a:schemeClr val="tx1"/>
                </a:solidFill>
                <a:latin typeface="+mn-lt"/>
                <a:ea typeface="+mn-ea"/>
              </a:rPr>
              <a:t>ATM</a:t>
            </a:r>
            <a:r>
              <a:rPr lang="zh-CN" altLang="zh-CN" sz="2400" dirty="0" smtClean="0">
                <a:solidFill>
                  <a:schemeClr val="tx1"/>
                </a:solidFill>
                <a:latin typeface="+mn-lt"/>
                <a:ea typeface="+mn-ea"/>
              </a:rPr>
              <a:t>的永久性虚通路取代了传统的专线，这种工作方式即为</a:t>
            </a:r>
            <a:r>
              <a:rPr lang="en-US" altLang="zh-CN" sz="2400" dirty="0" smtClean="0">
                <a:solidFill>
                  <a:schemeClr val="tx1"/>
                </a:solidFill>
                <a:latin typeface="+mn-lt"/>
                <a:ea typeface="+mn-ea"/>
              </a:rPr>
              <a:t>ATM</a:t>
            </a:r>
            <a:r>
              <a:rPr lang="zh-CN" altLang="zh-CN" sz="2400" dirty="0" smtClean="0">
                <a:solidFill>
                  <a:schemeClr val="tx1"/>
                </a:solidFill>
                <a:latin typeface="+mn-lt"/>
                <a:ea typeface="+mn-ea"/>
              </a:rPr>
              <a:t>作为链路来承载</a:t>
            </a:r>
            <a:r>
              <a:rPr lang="en-US" altLang="zh-CN" sz="2400" dirty="0" smtClean="0">
                <a:solidFill>
                  <a:schemeClr val="tx1"/>
                </a:solidFill>
                <a:latin typeface="+mn-lt"/>
                <a:ea typeface="+mn-ea"/>
              </a:rPr>
              <a:t>IP</a:t>
            </a:r>
            <a:r>
              <a:rPr lang="zh-CN" altLang="zh-CN" sz="2400" dirty="0" smtClean="0">
                <a:solidFill>
                  <a:schemeClr val="tx1"/>
                </a:solidFill>
                <a:latin typeface="+mn-lt"/>
                <a:ea typeface="+mn-ea"/>
              </a:rPr>
              <a:t>业务。</a:t>
            </a:r>
            <a:endParaRPr lang="en-US" altLang="zh-CN" sz="2400" dirty="0" smtClean="0">
              <a:solidFill>
                <a:schemeClr val="tx1"/>
              </a:solidFill>
              <a:latin typeface="+mn-lt"/>
              <a:ea typeface="+mn-ea"/>
              <a:cs typeface="+mn-cs"/>
            </a:endParaRPr>
          </a:p>
          <a:p>
            <a:pPr lvl="1">
              <a:buFont typeface="Wingdings" pitchFamily="2" charset="2"/>
              <a:buChar char="Ø"/>
            </a:pPr>
            <a:r>
              <a:rPr lang="en-US" altLang="zh-CN" sz="2400" dirty="0" smtClean="0">
                <a:solidFill>
                  <a:schemeClr val="tx1"/>
                </a:solidFill>
                <a:latin typeface="+mn-lt"/>
                <a:ea typeface="+mn-ea"/>
              </a:rPr>
              <a:t>ATM</a:t>
            </a:r>
            <a:r>
              <a:rPr lang="zh-CN" altLang="zh-CN" sz="2400" dirty="0" smtClean="0">
                <a:solidFill>
                  <a:schemeClr val="tx1"/>
                </a:solidFill>
                <a:latin typeface="+mn-lt"/>
                <a:ea typeface="+mn-ea"/>
              </a:rPr>
              <a:t>作为</a:t>
            </a:r>
            <a:r>
              <a:rPr lang="zh-CN" altLang="zh-CN" sz="2400" dirty="0" smtClean="0">
                <a:solidFill>
                  <a:schemeClr val="tx1"/>
                </a:solidFill>
                <a:latin typeface="+mn-lt"/>
                <a:ea typeface="+mn-ea"/>
              </a:rPr>
              <a:t>网络</a:t>
            </a:r>
            <a:r>
              <a:rPr lang="zh-CN" altLang="en-US" sz="2400" dirty="0" smtClean="0">
                <a:solidFill>
                  <a:schemeClr val="tx1"/>
                </a:solidFill>
                <a:latin typeface="+mn-lt"/>
                <a:ea typeface="+mn-ea"/>
              </a:rPr>
              <a:t>：</a:t>
            </a:r>
            <a:r>
              <a:rPr lang="en-US" altLang="zh-CN" sz="2400" dirty="0" smtClean="0">
                <a:solidFill>
                  <a:schemeClr val="tx1"/>
                </a:solidFill>
                <a:latin typeface="+mn-lt"/>
                <a:ea typeface="+mn-ea"/>
              </a:rPr>
              <a:t> ATM</a:t>
            </a:r>
            <a:r>
              <a:rPr lang="zh-CN" altLang="zh-CN" sz="2400" dirty="0" smtClean="0">
                <a:solidFill>
                  <a:schemeClr val="tx1"/>
                </a:solidFill>
                <a:latin typeface="+mn-lt"/>
                <a:ea typeface="+mn-ea"/>
              </a:rPr>
              <a:t>参与了</a:t>
            </a:r>
            <a:r>
              <a:rPr lang="en-US" altLang="zh-CN" sz="2400" dirty="0" smtClean="0">
                <a:solidFill>
                  <a:schemeClr val="tx1"/>
                </a:solidFill>
                <a:latin typeface="+mn-lt"/>
                <a:ea typeface="+mn-ea"/>
              </a:rPr>
              <a:t>IP</a:t>
            </a:r>
            <a:r>
              <a:rPr lang="zh-CN" altLang="zh-CN" sz="2400" dirty="0" smtClean="0">
                <a:solidFill>
                  <a:schemeClr val="tx1"/>
                </a:solidFill>
                <a:latin typeface="+mn-lt"/>
                <a:ea typeface="+mn-ea"/>
              </a:rPr>
              <a:t>网的寻径功能，由于</a:t>
            </a:r>
            <a:r>
              <a:rPr lang="en-US" altLang="zh-CN" sz="2400" dirty="0" smtClean="0">
                <a:solidFill>
                  <a:schemeClr val="tx1"/>
                </a:solidFill>
                <a:latin typeface="+mn-lt"/>
                <a:ea typeface="+mn-ea"/>
              </a:rPr>
              <a:t>ATM</a:t>
            </a:r>
            <a:r>
              <a:rPr lang="zh-CN" altLang="zh-CN" sz="2400" dirty="0" smtClean="0">
                <a:solidFill>
                  <a:schemeClr val="tx1"/>
                </a:solidFill>
                <a:latin typeface="+mn-lt"/>
                <a:ea typeface="+mn-ea"/>
              </a:rPr>
              <a:t>的寻径及其它指标均要大大优于普通路由器，因而以网络形式来支持</a:t>
            </a:r>
            <a:r>
              <a:rPr lang="en-US" altLang="zh-CN" sz="2400" dirty="0" smtClean="0">
                <a:solidFill>
                  <a:schemeClr val="tx1"/>
                </a:solidFill>
                <a:latin typeface="+mn-lt"/>
                <a:ea typeface="+mn-ea"/>
              </a:rPr>
              <a:t>IP</a:t>
            </a:r>
            <a:r>
              <a:rPr lang="zh-CN" altLang="zh-CN" sz="2400" dirty="0" smtClean="0">
                <a:solidFill>
                  <a:schemeClr val="tx1"/>
                </a:solidFill>
                <a:latin typeface="+mn-lt"/>
                <a:ea typeface="+mn-ea"/>
              </a:rPr>
              <a:t>网（</a:t>
            </a:r>
            <a:r>
              <a:rPr lang="en-US" altLang="zh-CN" sz="2400" dirty="0" smtClean="0">
                <a:solidFill>
                  <a:schemeClr val="tx1"/>
                </a:solidFill>
                <a:latin typeface="+mn-lt"/>
                <a:ea typeface="+mn-ea"/>
              </a:rPr>
              <a:t>IP over ATM</a:t>
            </a:r>
            <a:r>
              <a:rPr lang="zh-CN" altLang="zh-CN" sz="2400" dirty="0" smtClean="0">
                <a:solidFill>
                  <a:schemeClr val="tx1"/>
                </a:solidFill>
                <a:latin typeface="+mn-lt"/>
                <a:ea typeface="+mn-ea"/>
              </a:rPr>
              <a:t>），可以在网络性能方面大大提高</a:t>
            </a:r>
            <a:r>
              <a:rPr lang="en-US" altLang="zh-CN" sz="2400" dirty="0" smtClean="0">
                <a:solidFill>
                  <a:schemeClr val="tx1"/>
                </a:solidFill>
                <a:latin typeface="+mn-lt"/>
                <a:ea typeface="+mn-ea"/>
              </a:rPr>
              <a:t>IP</a:t>
            </a:r>
            <a:r>
              <a:rPr lang="zh-CN" altLang="zh-CN" sz="2400" dirty="0" smtClean="0">
                <a:solidFill>
                  <a:schemeClr val="tx1"/>
                </a:solidFill>
                <a:latin typeface="+mn-lt"/>
                <a:ea typeface="+mn-ea"/>
              </a:rPr>
              <a:t>网的性能，不仅提高了传输速率也大大缩短了传输时延，以网络形式来支持</a:t>
            </a:r>
            <a:r>
              <a:rPr lang="en-US" altLang="zh-CN" sz="2400" dirty="0" smtClean="0">
                <a:solidFill>
                  <a:schemeClr val="tx1"/>
                </a:solidFill>
                <a:latin typeface="+mn-lt"/>
                <a:ea typeface="+mn-ea"/>
              </a:rPr>
              <a:t>IP</a:t>
            </a:r>
            <a:r>
              <a:rPr lang="zh-CN" altLang="zh-CN" sz="2400" dirty="0" smtClean="0">
                <a:solidFill>
                  <a:schemeClr val="tx1"/>
                </a:solidFill>
                <a:latin typeface="+mn-lt"/>
                <a:ea typeface="+mn-ea"/>
              </a:rPr>
              <a:t>网（</a:t>
            </a:r>
            <a:r>
              <a:rPr lang="en-US" altLang="zh-CN" sz="2400" dirty="0" smtClean="0">
                <a:solidFill>
                  <a:schemeClr val="tx1"/>
                </a:solidFill>
                <a:latin typeface="+mn-lt"/>
                <a:ea typeface="+mn-ea"/>
              </a:rPr>
              <a:t>IP over ATM</a:t>
            </a:r>
            <a:r>
              <a:rPr lang="zh-CN" altLang="zh-CN" sz="2400" dirty="0" smtClean="0">
                <a:solidFill>
                  <a:schemeClr val="tx1"/>
                </a:solidFill>
                <a:latin typeface="+mn-lt"/>
                <a:ea typeface="+mn-ea"/>
              </a:rPr>
              <a:t>）的最合理算法是</a:t>
            </a:r>
            <a:r>
              <a:rPr lang="en-US" altLang="zh-CN" sz="2400" dirty="0" smtClean="0">
                <a:solidFill>
                  <a:schemeClr val="tx1"/>
                </a:solidFill>
                <a:latin typeface="+mn-lt"/>
                <a:ea typeface="+mn-ea"/>
              </a:rPr>
              <a:t>MPLS</a:t>
            </a:r>
            <a:r>
              <a:rPr lang="zh-CN" altLang="zh-CN" sz="2400" dirty="0" smtClean="0">
                <a:solidFill>
                  <a:schemeClr val="tx1"/>
                </a:solidFill>
                <a:latin typeface="+mn-lt"/>
                <a:ea typeface="+mn-ea"/>
              </a:rPr>
              <a:t>。</a:t>
            </a:r>
            <a:r>
              <a:rPr lang="en-US" altLang="zh-CN" sz="2400" dirty="0" smtClean="0">
                <a:solidFill>
                  <a:schemeClr val="tx1"/>
                </a:solidFill>
                <a:latin typeface="+mn-lt"/>
                <a:ea typeface="+mn-ea"/>
              </a:rPr>
              <a:t>MPLS</a:t>
            </a:r>
            <a:r>
              <a:rPr lang="zh-CN" altLang="zh-CN" sz="2400" dirty="0" smtClean="0">
                <a:solidFill>
                  <a:schemeClr val="tx1"/>
                </a:solidFill>
                <a:latin typeface="+mn-lt"/>
                <a:ea typeface="+mn-ea"/>
              </a:rPr>
              <a:t>是一种拓扑驱动的算法，它和无连接的</a:t>
            </a:r>
            <a:r>
              <a:rPr lang="en-US" altLang="zh-CN" sz="2400" dirty="0" smtClean="0">
                <a:solidFill>
                  <a:schemeClr val="tx1"/>
                </a:solidFill>
                <a:latin typeface="+mn-lt"/>
                <a:ea typeface="+mn-ea"/>
              </a:rPr>
              <a:t>IP</a:t>
            </a:r>
            <a:r>
              <a:rPr lang="zh-CN" altLang="zh-CN" sz="2400" dirty="0" smtClean="0">
                <a:solidFill>
                  <a:schemeClr val="tx1"/>
                </a:solidFill>
                <a:latin typeface="+mn-lt"/>
                <a:ea typeface="+mn-ea"/>
              </a:rPr>
              <a:t>传输非常适应。</a:t>
            </a:r>
            <a:endParaRPr lang="zh-CN" altLang="zh-CN" sz="2400" dirty="0" smtClean="0">
              <a:solidFill>
                <a:schemeClr val="tx1"/>
              </a:solidFill>
              <a:latin typeface="+mn-lt"/>
              <a:ea typeface="+mn-ea"/>
              <a:cs typeface="+mn-cs"/>
            </a:endParaRPr>
          </a:p>
          <a:p>
            <a:pPr>
              <a:buNone/>
            </a:pPr>
            <a:endParaRPr lang="en-US" altLang="zh-CN" sz="2400" dirty="0" smtClean="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5</a:t>
            </a:r>
            <a:r>
              <a:rPr lang="zh-CN" altLang="zh-CN" dirty="0" smtClean="0"/>
              <a:t>了解帧中继网络</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27</a:t>
            </a:fld>
            <a:endParaRPr lang="zh-CN" altLang="en-US"/>
          </a:p>
        </p:txBody>
      </p:sp>
      <p:sp>
        <p:nvSpPr>
          <p:cNvPr id="30724" name="内容占位符 2"/>
          <p:cNvSpPr>
            <a:spLocks noGrp="1" noChangeArrowheads="1"/>
          </p:cNvSpPr>
          <p:nvPr>
            <p:ph idx="4294967295"/>
          </p:nvPr>
        </p:nvSpPr>
        <p:spPr>
          <a:xfrm>
            <a:off x="0" y="1125538"/>
            <a:ext cx="8207375" cy="5039766"/>
          </a:xfrm>
        </p:spPr>
        <p:txBody>
          <a:bodyPr/>
          <a:lstStyle/>
          <a:p>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的概念</a:t>
            </a:r>
            <a:r>
              <a:rPr lang="zh-CN" altLang="en-US"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光端机容量较大，一般是</a:t>
            </a:r>
            <a:r>
              <a:rPr lang="en-US" altLang="zh-CN" sz="2400" dirty="0" smtClean="0">
                <a:solidFill>
                  <a:schemeClr val="tx1"/>
                </a:solidFill>
                <a:latin typeface="+mn-lt"/>
                <a:ea typeface="+mn-ea"/>
                <a:cs typeface="+mn-cs"/>
              </a:rPr>
              <a:t>16E1</a:t>
            </a:r>
            <a:r>
              <a:rPr lang="zh-CN" altLang="zh-CN" sz="2400" dirty="0" smtClean="0">
                <a:solidFill>
                  <a:schemeClr val="tx1"/>
                </a:solidFill>
                <a:latin typeface="+mn-lt"/>
                <a:ea typeface="+mn-ea"/>
                <a:cs typeface="+mn-cs"/>
              </a:rPr>
              <a:t>到</a:t>
            </a:r>
            <a:r>
              <a:rPr lang="en-US" altLang="zh-CN" sz="2400" dirty="0" smtClean="0">
                <a:solidFill>
                  <a:schemeClr val="tx1"/>
                </a:solidFill>
                <a:latin typeface="+mn-lt"/>
                <a:ea typeface="+mn-ea"/>
                <a:cs typeface="+mn-cs"/>
              </a:rPr>
              <a:t>4032E1</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 SDH</a:t>
            </a:r>
            <a:r>
              <a:rPr lang="zh-CN" altLang="zh-CN" sz="2400" dirty="0" smtClean="0">
                <a:solidFill>
                  <a:schemeClr val="tx1"/>
                </a:solidFill>
                <a:latin typeface="+mn-lt"/>
                <a:ea typeface="+mn-ea"/>
                <a:cs typeface="+mn-cs"/>
              </a:rPr>
              <a:t>是一种将复接、线路传输及交换功能融为一体、并由统一网管系统操作的综合信息传送网络，是美国贝尔通信技术研究所提出来的同步光网络（</a:t>
            </a:r>
            <a:r>
              <a:rPr lang="en-US" altLang="zh-CN" sz="2400" dirty="0" smtClean="0">
                <a:solidFill>
                  <a:schemeClr val="tx1"/>
                </a:solidFill>
                <a:latin typeface="+mn-lt"/>
                <a:ea typeface="+mn-ea"/>
                <a:cs typeface="+mn-cs"/>
              </a:rPr>
              <a:t>SONET</a:t>
            </a:r>
            <a:r>
              <a:rPr lang="zh-CN" altLang="zh-CN"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的产生</a:t>
            </a:r>
            <a:r>
              <a:rPr lang="zh-CN" altLang="zh-CN" sz="2400" dirty="0" smtClean="0">
                <a:solidFill>
                  <a:schemeClr val="tx1"/>
                </a:solidFill>
                <a:latin typeface="+mn-lt"/>
                <a:ea typeface="+mn-ea"/>
                <a:cs typeface="+mn-cs"/>
              </a:rPr>
              <a:t>背景</a:t>
            </a:r>
            <a:r>
              <a:rPr lang="zh-CN" altLang="en-US"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 SDH</a:t>
            </a:r>
            <a:r>
              <a:rPr lang="zh-CN" altLang="zh-CN" sz="2400" dirty="0" smtClean="0">
                <a:solidFill>
                  <a:schemeClr val="tx1"/>
                </a:solidFill>
                <a:latin typeface="+mn-lt"/>
                <a:ea typeface="+mn-ea"/>
                <a:cs typeface="+mn-cs"/>
              </a:rPr>
              <a:t>技术的诞生有其必然性，随着通信的发展，要求传送的信息不仅是话音，还有文字、数据、图像和视频等。加之数字通信和计算机技术的发展，在</a:t>
            </a:r>
            <a:r>
              <a:rPr lang="en-US" altLang="zh-CN" sz="2400" dirty="0" smtClean="0">
                <a:solidFill>
                  <a:schemeClr val="tx1"/>
                </a:solidFill>
                <a:latin typeface="+mn-lt"/>
                <a:ea typeface="+mn-ea"/>
                <a:cs typeface="+mn-cs"/>
              </a:rPr>
              <a:t>70</a:t>
            </a:r>
            <a:r>
              <a:rPr lang="zh-CN" altLang="zh-CN" sz="2400" dirty="0" smtClean="0">
                <a:solidFill>
                  <a:schemeClr val="tx1"/>
                </a:solidFill>
                <a:latin typeface="+mn-lt"/>
                <a:ea typeface="+mn-ea"/>
                <a:cs typeface="+mn-cs"/>
              </a:rPr>
              <a:t>至</a:t>
            </a:r>
            <a:r>
              <a:rPr lang="en-US" altLang="zh-CN" sz="2400" dirty="0" smtClean="0">
                <a:solidFill>
                  <a:schemeClr val="tx1"/>
                </a:solidFill>
                <a:latin typeface="+mn-lt"/>
                <a:ea typeface="+mn-ea"/>
                <a:cs typeface="+mn-cs"/>
              </a:rPr>
              <a:t>80</a:t>
            </a:r>
            <a:r>
              <a:rPr lang="zh-CN" altLang="zh-CN" sz="2400" dirty="0" smtClean="0">
                <a:solidFill>
                  <a:schemeClr val="tx1"/>
                </a:solidFill>
                <a:latin typeface="+mn-lt"/>
                <a:ea typeface="+mn-ea"/>
                <a:cs typeface="+mn-cs"/>
              </a:rPr>
              <a:t>年代，陆续出现了</a:t>
            </a:r>
            <a:r>
              <a:rPr lang="en-US" altLang="zh-CN" sz="2400" dirty="0" smtClean="0">
                <a:solidFill>
                  <a:schemeClr val="tx1"/>
                </a:solidFill>
                <a:latin typeface="+mn-lt"/>
                <a:ea typeface="+mn-ea"/>
                <a:cs typeface="+mn-cs"/>
              </a:rPr>
              <a:t>T1(DS1)</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E1</a:t>
            </a:r>
            <a:r>
              <a:rPr lang="zh-CN" altLang="zh-CN" sz="2400" dirty="0" smtClean="0">
                <a:solidFill>
                  <a:schemeClr val="tx1"/>
                </a:solidFill>
                <a:latin typeface="+mn-lt"/>
                <a:ea typeface="+mn-ea"/>
                <a:cs typeface="+mn-cs"/>
              </a:rPr>
              <a:t>载波系统</a:t>
            </a:r>
            <a:r>
              <a:rPr lang="en-US" altLang="zh-CN" sz="2400" dirty="0" smtClean="0">
                <a:solidFill>
                  <a:schemeClr val="tx1"/>
                </a:solidFill>
                <a:latin typeface="+mn-lt"/>
                <a:ea typeface="+mn-ea"/>
                <a:cs typeface="+mn-cs"/>
              </a:rPr>
              <a:t>(1.544</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2.048Mbps)</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X.25</a:t>
            </a:r>
            <a:r>
              <a:rPr lang="zh-CN" altLang="zh-CN" sz="2400" dirty="0" smtClean="0">
                <a:solidFill>
                  <a:schemeClr val="tx1"/>
                </a:solidFill>
                <a:latin typeface="+mn-lt"/>
                <a:ea typeface="+mn-ea"/>
                <a:cs typeface="+mn-cs"/>
              </a:rPr>
              <a:t>帧中继、</a:t>
            </a:r>
            <a:r>
              <a:rPr lang="en-US" altLang="zh-CN" sz="2400" dirty="0" smtClean="0">
                <a:solidFill>
                  <a:schemeClr val="tx1"/>
                </a:solidFill>
                <a:latin typeface="+mn-lt"/>
                <a:ea typeface="+mn-ea"/>
                <a:cs typeface="+mn-cs"/>
              </a:rPr>
              <a:t>ISDN(</a:t>
            </a:r>
            <a:r>
              <a:rPr lang="zh-CN" altLang="zh-CN" sz="2400" dirty="0" smtClean="0">
                <a:solidFill>
                  <a:schemeClr val="tx1"/>
                </a:solidFill>
                <a:latin typeface="+mn-lt"/>
                <a:ea typeface="+mn-ea"/>
                <a:cs typeface="+mn-cs"/>
              </a:rPr>
              <a:t>综合业务数字网</a:t>
            </a:r>
            <a:r>
              <a:rPr lang="en-US" altLang="zh-CN" sz="2400" dirty="0" smtClean="0">
                <a:solidFill>
                  <a:schemeClr val="tx1"/>
                </a:solidFill>
                <a:latin typeface="+mn-lt"/>
                <a:ea typeface="+mn-ea"/>
                <a:cs typeface="+mn-cs"/>
              </a:rPr>
              <a:t>) </a:t>
            </a:r>
            <a:r>
              <a:rPr lang="zh-CN" altLang="zh-CN" sz="2400" dirty="0" smtClean="0">
                <a:solidFill>
                  <a:schemeClr val="tx1"/>
                </a:solidFill>
                <a:latin typeface="+mn-lt"/>
                <a:ea typeface="+mn-ea"/>
                <a:cs typeface="+mn-cs"/>
              </a:rPr>
              <a:t>和</a:t>
            </a:r>
            <a:r>
              <a:rPr lang="en-US" altLang="zh-CN" sz="2400" dirty="0" smtClean="0">
                <a:solidFill>
                  <a:schemeClr val="tx1"/>
                </a:solidFill>
                <a:latin typeface="+mn-lt"/>
                <a:ea typeface="+mn-ea"/>
                <a:cs typeface="+mn-cs"/>
              </a:rPr>
              <a:t>FDDI(</a:t>
            </a:r>
            <a:r>
              <a:rPr lang="zh-CN" altLang="zh-CN" sz="2400" dirty="0" smtClean="0">
                <a:solidFill>
                  <a:schemeClr val="tx1"/>
                </a:solidFill>
                <a:latin typeface="+mn-lt"/>
                <a:ea typeface="+mn-ea"/>
                <a:cs typeface="+mn-cs"/>
              </a:rPr>
              <a:t>光纤分布式数据接口</a:t>
            </a:r>
            <a:r>
              <a:rPr lang="en-US" altLang="zh-CN"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等多种网络技术。随着信息社会的到来，人们希望现代信息传输网络能快速、经济、有效地提供各种电路和业务，而上述网络技术由于其业务的单调性，扩展的复杂性，带宽的局限性，仅在原有框架内修改或完善已无济于事。</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就是在这种背景下发展起来的。</a:t>
            </a:r>
            <a:endParaRPr lang="en-US" altLang="zh-CN" sz="2400" dirty="0" smtClean="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5</a:t>
            </a:r>
            <a:r>
              <a:rPr lang="zh-CN" altLang="zh-CN" dirty="0" smtClean="0"/>
              <a:t>了解帧中继网络</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28</a:t>
            </a:fld>
            <a:endParaRPr lang="zh-CN" altLang="en-US"/>
          </a:p>
        </p:txBody>
      </p:sp>
      <p:sp>
        <p:nvSpPr>
          <p:cNvPr id="30724" name="内容占位符 2"/>
          <p:cNvSpPr>
            <a:spLocks noGrp="1" noChangeArrowheads="1"/>
          </p:cNvSpPr>
          <p:nvPr>
            <p:ph idx="4294967295"/>
          </p:nvPr>
        </p:nvSpPr>
        <p:spPr>
          <a:xfrm>
            <a:off x="0" y="1125538"/>
            <a:ext cx="8207375" cy="5039766"/>
          </a:xfrm>
        </p:spPr>
        <p:txBody>
          <a:bodyPr/>
          <a:lstStyle/>
          <a:p>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的基本传输原理</a:t>
            </a:r>
            <a:r>
              <a:rPr lang="zh-CN" altLang="en-US" sz="2400" dirty="0" smtClean="0">
                <a:solidFill>
                  <a:schemeClr val="tx1"/>
                </a:solidFill>
                <a:latin typeface="+mn-lt"/>
                <a:ea typeface="+mn-ea"/>
                <a:cs typeface="+mn-cs"/>
              </a:rPr>
              <a:t>：</a:t>
            </a:r>
            <a:r>
              <a:rPr lang="zh-CN" altLang="zh-CN" sz="2400" dirty="0" smtClean="0">
                <a:solidFill>
                  <a:schemeClr val="tx1"/>
                </a:solidFill>
                <a:latin typeface="+mn-lt"/>
                <a:ea typeface="+mn-ea"/>
                <a:cs typeface="+mn-cs"/>
              </a:rPr>
              <a:t>是一种块状帧结构，块状帧由纵向</a:t>
            </a:r>
            <a:r>
              <a:rPr lang="en-US" altLang="zh-CN" sz="2400" dirty="0" smtClean="0">
                <a:solidFill>
                  <a:schemeClr val="tx1"/>
                </a:solidFill>
                <a:latin typeface="+mn-lt"/>
                <a:ea typeface="+mn-ea"/>
                <a:cs typeface="+mn-cs"/>
              </a:rPr>
              <a:t>9</a:t>
            </a:r>
            <a:r>
              <a:rPr lang="zh-CN" altLang="zh-CN" sz="2400" dirty="0" smtClean="0">
                <a:solidFill>
                  <a:schemeClr val="tx1"/>
                </a:solidFill>
                <a:latin typeface="+mn-lt"/>
                <a:ea typeface="+mn-ea"/>
                <a:cs typeface="+mn-cs"/>
              </a:rPr>
              <a:t>行和横向</a:t>
            </a:r>
            <a:r>
              <a:rPr lang="en-US" altLang="zh-CN" sz="2400" dirty="0" smtClean="0">
                <a:solidFill>
                  <a:schemeClr val="tx1"/>
                </a:solidFill>
                <a:latin typeface="+mn-lt"/>
                <a:ea typeface="+mn-ea"/>
                <a:cs typeface="+mn-cs"/>
              </a:rPr>
              <a:t>270</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N</a:t>
            </a:r>
            <a:r>
              <a:rPr lang="zh-CN" altLang="zh-CN" sz="2400" dirty="0" smtClean="0">
                <a:solidFill>
                  <a:schemeClr val="tx1"/>
                </a:solidFill>
                <a:latin typeface="+mn-lt"/>
                <a:ea typeface="+mn-ea"/>
                <a:cs typeface="+mn-cs"/>
              </a:rPr>
              <a:t>列字节组成，每个字节含</a:t>
            </a:r>
            <a:r>
              <a:rPr lang="en-US" altLang="zh-CN" sz="2400" dirty="0" smtClean="0">
                <a:solidFill>
                  <a:schemeClr val="tx1"/>
                </a:solidFill>
                <a:latin typeface="+mn-lt"/>
                <a:ea typeface="+mn-ea"/>
                <a:cs typeface="+mn-cs"/>
              </a:rPr>
              <a:t>8b(bit)</a:t>
            </a:r>
            <a:r>
              <a:rPr lang="zh-CN" altLang="zh-CN" sz="2400" dirty="0" smtClean="0">
                <a:solidFill>
                  <a:schemeClr val="tx1"/>
                </a:solidFill>
                <a:latin typeface="+mn-lt"/>
                <a:ea typeface="+mn-ea"/>
                <a:cs typeface="+mn-cs"/>
              </a:rPr>
              <a:t>。整个帧结构由段开销区、净负荷区和管理单元指针区三部分组成。</a:t>
            </a:r>
            <a:endParaRPr lang="en-US" altLang="zh-CN" sz="2400" dirty="0" smtClean="0">
              <a:solidFill>
                <a:schemeClr val="tx1"/>
              </a:solidFill>
              <a:latin typeface="+mn-lt"/>
              <a:ea typeface="+mn-ea"/>
              <a:cs typeface="+mn-cs"/>
            </a:endParaRPr>
          </a:p>
          <a:p>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的特点</a:t>
            </a:r>
            <a:r>
              <a:rPr lang="zh-CN" altLang="en-US"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1</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传输系统在国际上有统一的帧结构数字传输标准速率和标准的光路接口，使网管系统互通，因此有很好的横向兼容性，它能与现有的</a:t>
            </a:r>
            <a:r>
              <a:rPr lang="en-US" altLang="zh-CN" sz="2400" dirty="0" smtClean="0">
                <a:solidFill>
                  <a:schemeClr val="tx1"/>
                </a:solidFill>
                <a:latin typeface="+mn-lt"/>
                <a:ea typeface="+mn-ea"/>
                <a:cs typeface="+mn-cs"/>
              </a:rPr>
              <a:t>PDH</a:t>
            </a:r>
            <a:r>
              <a:rPr lang="zh-CN" altLang="zh-CN" sz="2400" dirty="0" smtClean="0">
                <a:solidFill>
                  <a:schemeClr val="tx1"/>
                </a:solidFill>
                <a:latin typeface="+mn-lt"/>
                <a:ea typeface="+mn-ea"/>
                <a:cs typeface="+mn-cs"/>
              </a:rPr>
              <a:t>完全兼容，并容纳各种新的业务信号，形成了全球统一的数字传输体制标准，提高了网络的可靠性</a:t>
            </a:r>
            <a:r>
              <a:rPr lang="zh-CN" altLang="zh-CN" sz="2400" dirty="0" smtClean="0">
                <a:solidFill>
                  <a:schemeClr val="tx1"/>
                </a:solidFill>
                <a:latin typeface="+mn-lt"/>
                <a:ea typeface="+mn-ea"/>
                <a:cs typeface="+mn-cs"/>
              </a:rPr>
              <a:t>；</a:t>
            </a:r>
            <a:endParaRPr lang="zh-CN" altLang="zh-CN" sz="2400" dirty="0" smtClean="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5</a:t>
            </a:r>
            <a:r>
              <a:rPr lang="zh-CN" altLang="zh-CN" dirty="0" smtClean="0"/>
              <a:t>了解帧中继网络</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29</a:t>
            </a:fld>
            <a:endParaRPr lang="zh-CN" altLang="en-US"/>
          </a:p>
        </p:txBody>
      </p:sp>
      <p:sp>
        <p:nvSpPr>
          <p:cNvPr id="30724" name="内容占位符 2"/>
          <p:cNvSpPr>
            <a:spLocks noGrp="1" noChangeArrowheads="1"/>
          </p:cNvSpPr>
          <p:nvPr>
            <p:ph idx="4294967295"/>
          </p:nvPr>
        </p:nvSpPr>
        <p:spPr>
          <a:xfrm>
            <a:off x="0" y="1125538"/>
            <a:ext cx="8207375" cy="5039766"/>
          </a:xfrm>
        </p:spPr>
        <p:txBody>
          <a:bodyPr/>
          <a:lstStyle/>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2</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接入系统的不同等级的码流在帧结构净负荷区内的排列非常有规律，而净负荷与网络是同步的，它利用软件能将高速信号一次直接分插出低速支路信号，实现了一次复用的特性，克服了</a:t>
            </a:r>
            <a:r>
              <a:rPr lang="en-US" altLang="zh-CN" sz="2400" dirty="0" smtClean="0">
                <a:solidFill>
                  <a:schemeClr val="tx1"/>
                </a:solidFill>
                <a:latin typeface="+mn-lt"/>
                <a:ea typeface="+mn-ea"/>
                <a:cs typeface="+mn-cs"/>
              </a:rPr>
              <a:t>PDH</a:t>
            </a:r>
            <a:r>
              <a:rPr lang="zh-CN" altLang="zh-CN" sz="2400" dirty="0" smtClean="0">
                <a:solidFill>
                  <a:schemeClr val="tx1"/>
                </a:solidFill>
                <a:latin typeface="+mn-lt"/>
                <a:ea typeface="+mn-ea"/>
                <a:cs typeface="+mn-cs"/>
              </a:rPr>
              <a:t>准同步复用方式对全部高速信号进行逐级分解然后再生复用的过程，由于大大简化了</a:t>
            </a:r>
            <a:r>
              <a:rPr lang="en-US" altLang="zh-CN" sz="2400" dirty="0" smtClean="0">
                <a:solidFill>
                  <a:schemeClr val="tx1"/>
                </a:solidFill>
                <a:latin typeface="+mn-lt"/>
                <a:ea typeface="+mn-ea"/>
                <a:cs typeface="+mn-cs"/>
              </a:rPr>
              <a:t>DXC</a:t>
            </a:r>
            <a:r>
              <a:rPr lang="zh-CN" altLang="zh-CN" sz="2400" dirty="0" smtClean="0">
                <a:solidFill>
                  <a:schemeClr val="tx1"/>
                </a:solidFill>
                <a:latin typeface="+mn-lt"/>
                <a:ea typeface="+mn-ea"/>
                <a:cs typeface="+mn-cs"/>
              </a:rPr>
              <a:t>，减少了背靠背的接口复用设备，改善了网络的业务传送透明性；</a:t>
            </a:r>
            <a:endParaRPr lang="en-US" altLang="zh-CN" sz="2400" dirty="0" smtClean="0">
              <a:solidFill>
                <a:schemeClr val="tx1"/>
              </a:solidFill>
              <a:latin typeface="+mn-lt"/>
              <a:ea typeface="+mn-ea"/>
              <a:cs typeface="+mn-cs"/>
            </a:endParaRP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3</a:t>
            </a:r>
            <a:r>
              <a:rPr lang="zh-CN" altLang="zh-CN" sz="2400" dirty="0" smtClean="0">
                <a:solidFill>
                  <a:schemeClr val="tx1"/>
                </a:solidFill>
                <a:latin typeface="+mn-lt"/>
                <a:ea typeface="+mn-ea"/>
                <a:cs typeface="+mn-cs"/>
              </a:rPr>
              <a:t>）由于采用了较先进的分插复用器（</a:t>
            </a:r>
            <a:r>
              <a:rPr lang="en-US" altLang="zh-CN" sz="2400" dirty="0" smtClean="0">
                <a:solidFill>
                  <a:schemeClr val="tx1"/>
                </a:solidFill>
                <a:latin typeface="+mn-lt"/>
                <a:ea typeface="+mn-ea"/>
                <a:cs typeface="+mn-cs"/>
              </a:rPr>
              <a:t>ADM</a:t>
            </a:r>
            <a:r>
              <a:rPr lang="zh-CN" altLang="zh-CN" sz="2400" dirty="0" smtClean="0">
                <a:solidFill>
                  <a:schemeClr val="tx1"/>
                </a:solidFill>
                <a:latin typeface="+mn-lt"/>
                <a:ea typeface="+mn-ea"/>
                <a:cs typeface="+mn-cs"/>
              </a:rPr>
              <a:t>）、数字交叉连接（</a:t>
            </a:r>
            <a:r>
              <a:rPr lang="en-US" altLang="zh-CN" sz="2400" dirty="0" smtClean="0">
                <a:solidFill>
                  <a:schemeClr val="tx1"/>
                </a:solidFill>
                <a:latin typeface="+mn-lt"/>
                <a:ea typeface="+mn-ea"/>
                <a:cs typeface="+mn-cs"/>
              </a:rPr>
              <a:t>DXC</a:t>
            </a:r>
            <a:r>
              <a:rPr lang="zh-CN" altLang="zh-CN" sz="2400" dirty="0" smtClean="0">
                <a:solidFill>
                  <a:schemeClr val="tx1"/>
                </a:solidFill>
                <a:latin typeface="+mn-lt"/>
                <a:ea typeface="+mn-ea"/>
                <a:cs typeface="+mn-cs"/>
              </a:rPr>
              <a:t>）、网络的自愈功能和重组功能就显得非常强大，具有较强的生存率</a:t>
            </a:r>
            <a:r>
              <a:rPr lang="zh-CN" altLang="zh-CN"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4</a:t>
            </a:r>
            <a:r>
              <a:rPr lang="zh-CN" altLang="zh-CN" sz="2400" dirty="0" smtClean="0">
                <a:solidFill>
                  <a:schemeClr val="tx1"/>
                </a:solidFill>
                <a:latin typeface="+mn-lt"/>
                <a:ea typeface="+mn-ea"/>
                <a:cs typeface="+mn-cs"/>
              </a:rPr>
              <a:t>）由于</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多种网络拓扑结构，它所组成的网络非常灵活，它能增强网监，运行管理和自动配置功能，优化了网络性能有，同时也使网络运行灵活、安全、可靠，使网络的功能非常齐全和多样化</a:t>
            </a:r>
            <a:endParaRPr lang="en-US" altLang="zh-CN" sz="2400" dirty="0" smtClean="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noChangeArrowheads="1"/>
          </p:cNvSpPr>
          <p:nvPr>
            <p:ph type="sldNum" sz="quarter" idx="10"/>
          </p:nvPr>
        </p:nvSpPr>
        <p:spPr>
          <a:noFill/>
          <a:ln>
            <a:headEnd/>
            <a:tailEnd/>
          </a:ln>
        </p:spPr>
        <p:txBody>
          <a:bodyPr/>
          <a:lstStyle/>
          <a:p>
            <a:r>
              <a:rPr lang="de-DE" altLang="en-US" smtClean="0"/>
              <a:t>Page </a:t>
            </a:r>
            <a:r>
              <a:rPr lang="de-DE" altLang="en-US" smtClean="0">
                <a:sym typeface="MS UI Gothic" pitchFamily="34" charset="-128"/>
              </a:rPr>
              <a:t></a:t>
            </a:r>
            <a:r>
              <a:rPr lang="de-DE" altLang="en-US" smtClean="0"/>
              <a:t> </a:t>
            </a:r>
            <a:fld id="{F29DD9D4-610F-4A15-B7F7-DDD8530B7B0C}" type="slidenum">
              <a:rPr lang="zh-CN" altLang="en-US" smtClean="0"/>
              <a:pPr/>
              <a:t>3</a:t>
            </a:fld>
            <a:endParaRPr lang="zh-CN" altLang="en-US" smtClean="0"/>
          </a:p>
        </p:txBody>
      </p:sp>
      <p:sp>
        <p:nvSpPr>
          <p:cNvPr id="7171" name="Rectangle 2"/>
          <p:cNvSpPr>
            <a:spLocks noGrp="1" noChangeArrowheads="1"/>
          </p:cNvSpPr>
          <p:nvPr>
            <p:ph type="title"/>
          </p:nvPr>
        </p:nvSpPr>
        <p:spPr/>
        <p:txBody>
          <a:bodyPr/>
          <a:lstStyle/>
          <a:p>
            <a:pPr eaLnBrk="1" hangingPunct="1"/>
            <a:r>
              <a:rPr lang="zh-CN" altLang="en-US" smtClean="0"/>
              <a:t>教学内容</a:t>
            </a:r>
          </a:p>
        </p:txBody>
      </p:sp>
      <p:grpSp>
        <p:nvGrpSpPr>
          <p:cNvPr id="7172" name="Group 4"/>
          <p:cNvGrpSpPr>
            <a:grpSpLocks/>
          </p:cNvGrpSpPr>
          <p:nvPr/>
        </p:nvGrpSpPr>
        <p:grpSpPr bwMode="auto">
          <a:xfrm>
            <a:off x="1116013" y="1257300"/>
            <a:ext cx="6911975" cy="787400"/>
            <a:chOff x="0" y="0"/>
            <a:chExt cx="4354" cy="688"/>
          </a:xfrm>
        </p:grpSpPr>
        <p:sp>
          <p:nvSpPr>
            <p:cNvPr id="7215"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w="9525">
              <a:noFill/>
              <a:miter lim="800000"/>
              <a:headEnd/>
              <a:tailEnd/>
            </a:ln>
          </p:spPr>
          <p:txBody>
            <a:bodyPr wrap="none" anchor="ctr"/>
            <a:lstStyle/>
            <a:p>
              <a:endParaRPr lang="zh-CN" altLang="en-US">
                <a:ea typeface="华文细黑" pitchFamily="2" charset="-122"/>
              </a:endParaRPr>
            </a:p>
          </p:txBody>
        </p:sp>
        <p:sp>
          <p:nvSpPr>
            <p:cNvPr id="7216" name="Rectangle 6"/>
            <p:cNvSpPr>
              <a:spLocks noChangeArrowheads="1"/>
            </p:cNvSpPr>
            <p:nvPr/>
          </p:nvSpPr>
          <p:spPr bwMode="auto">
            <a:xfrm>
              <a:off x="181" y="0"/>
              <a:ext cx="654" cy="326"/>
            </a:xfrm>
            <a:prstGeom prst="rect">
              <a:avLst/>
            </a:prstGeom>
            <a:gradFill rotWithShape="1">
              <a:gsLst>
                <a:gs pos="0">
                  <a:schemeClr val="accent2"/>
                </a:gs>
                <a:gs pos="100000">
                  <a:schemeClr val="accent1"/>
                </a:gs>
              </a:gsLst>
              <a:lin ang="2700000" scaled="1"/>
            </a:gradFill>
            <a:ln w="9525">
              <a:noFill/>
              <a:miter lim="800000"/>
              <a:headEnd/>
              <a:tailEnd/>
            </a:ln>
          </p:spPr>
          <p:txBody>
            <a:bodyPr wrap="none" anchor="ctr"/>
            <a:lstStyle/>
            <a:p>
              <a:endParaRPr lang="zh-CN" altLang="en-US">
                <a:ea typeface="华文细黑" pitchFamily="2" charset="-122"/>
              </a:endParaRPr>
            </a:p>
          </p:txBody>
        </p:sp>
        <p:sp>
          <p:nvSpPr>
            <p:cNvPr id="9223" name="WordArt 7"/>
            <p:cNvSpPr>
              <a:spLocks noChangeArrowheads="1" noChangeShapeType="1" noTextEdit="1"/>
            </p:cNvSpPr>
            <p:nvPr/>
          </p:nvSpPr>
          <p:spPr bwMode="auto">
            <a:xfrm>
              <a:off x="259" y="83"/>
              <a:ext cx="430" cy="167"/>
            </a:xfrm>
            <a:prstGeom prst="rect">
              <a:avLst/>
            </a:prstGeom>
          </p:spPr>
          <p:txBody>
            <a:bodyPr wrap="none" fromWordArt="1">
              <a:prstTxWarp prst="textPlain">
                <a:avLst>
                  <a:gd name="adj" fmla="val 50000"/>
                </a:avLst>
              </a:prstTxWarp>
            </a:bodyPr>
            <a:lstStyle/>
            <a:p>
              <a:pPr algn="ctr">
                <a:defRPr/>
              </a:pPr>
              <a:r>
                <a:rPr lang="zh-CN" altLang="en-US" sz="2400" kern="10">
                  <a:ln w="9525">
                    <a:solidFill>
                      <a:schemeClr val="bg1"/>
                    </a:solidFill>
                    <a:round/>
                    <a:headEnd/>
                    <a:tailEnd/>
                  </a:ln>
                  <a:solidFill>
                    <a:schemeClr val="bg1"/>
                  </a:solidFill>
                  <a:latin typeface="黑体"/>
                  <a:ea typeface="黑体"/>
                </a:rPr>
                <a:t>任务</a:t>
              </a:r>
              <a:r>
                <a:rPr lang="en-US" altLang="zh-CN" sz="2400" kern="10">
                  <a:ln w="9525">
                    <a:solidFill>
                      <a:schemeClr val="bg1"/>
                    </a:solidFill>
                    <a:round/>
                    <a:headEnd/>
                    <a:tailEnd/>
                  </a:ln>
                  <a:solidFill>
                    <a:schemeClr val="bg1"/>
                  </a:solidFill>
                  <a:latin typeface="黑体"/>
                  <a:ea typeface="黑体"/>
                </a:rPr>
                <a:t>1</a:t>
              </a:r>
              <a:endParaRPr lang="zh-CN" altLang="en-US" sz="2400" kern="10">
                <a:ln w="9525">
                  <a:solidFill>
                    <a:schemeClr val="bg1"/>
                  </a:solidFill>
                  <a:round/>
                  <a:headEnd/>
                  <a:tailEnd/>
                </a:ln>
                <a:solidFill>
                  <a:schemeClr val="bg1"/>
                </a:solidFill>
                <a:latin typeface="黑体"/>
                <a:ea typeface="黑体"/>
              </a:endParaRPr>
            </a:p>
          </p:txBody>
        </p:sp>
        <p:sp>
          <p:nvSpPr>
            <p:cNvPr id="7218" name="Rectangle 8"/>
            <p:cNvSpPr>
              <a:spLocks noChangeArrowheads="1"/>
            </p:cNvSpPr>
            <p:nvPr/>
          </p:nvSpPr>
          <p:spPr bwMode="auto">
            <a:xfrm>
              <a:off x="941" y="54"/>
              <a:ext cx="3413" cy="408"/>
            </a:xfrm>
            <a:prstGeom prst="rect">
              <a:avLst/>
            </a:prstGeom>
            <a:noFill/>
            <a:ln w="9525">
              <a:noFill/>
              <a:miter lim="800000"/>
              <a:headEnd/>
              <a:tailEnd/>
            </a:ln>
          </p:spPr>
          <p:txBody>
            <a:bodyPr anchor="ctr"/>
            <a:lstStyle/>
            <a:p>
              <a:pPr algn="ctr"/>
              <a:r>
                <a:rPr lang="zh-CN" altLang="en-US" sz="2000" b="1" dirty="0" smtClean="0">
                  <a:solidFill>
                    <a:schemeClr val="tx2"/>
                  </a:solidFill>
                  <a:ea typeface="华文细黑" pitchFamily="2" charset="-122"/>
                </a:rPr>
                <a:t>认识电话交换网</a:t>
              </a:r>
              <a:endParaRPr lang="zh-CN" altLang="en-US" sz="2000" b="1" dirty="0">
                <a:solidFill>
                  <a:schemeClr val="tx2"/>
                </a:solidFill>
                <a:ea typeface="华文细黑" pitchFamily="2" charset="-122"/>
              </a:endParaRPr>
            </a:p>
          </p:txBody>
        </p:sp>
        <p:sp>
          <p:nvSpPr>
            <p:cNvPr id="7219" name="AutoShape 9"/>
            <p:cNvSpPr>
              <a:spLocks noChangeArrowheads="1"/>
            </p:cNvSpPr>
            <p:nvPr/>
          </p:nvSpPr>
          <p:spPr bwMode="auto">
            <a:xfrm>
              <a:off x="0" y="507"/>
              <a:ext cx="4354" cy="181"/>
            </a:xfrm>
            <a:custGeom>
              <a:avLst/>
              <a:gdLst>
                <a:gd name="T0" fmla="*/ 0 w 21600"/>
                <a:gd name="T1" fmla="*/ 0 h 21600"/>
                <a:gd name="T2" fmla="*/ 44 w 21600"/>
                <a:gd name="T3" fmla="*/ 2 h 21600"/>
                <a:gd name="T4" fmla="*/ 834 w 21600"/>
                <a:gd name="T5" fmla="*/ 2 h 21600"/>
                <a:gd name="T6" fmla="*/ 878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sp>
          <p:nvSpPr>
            <p:cNvPr id="7220" name="AutoShape 10"/>
            <p:cNvSpPr>
              <a:spLocks noChangeArrowheads="1"/>
            </p:cNvSpPr>
            <p:nvPr/>
          </p:nvSpPr>
          <p:spPr bwMode="auto">
            <a:xfrm>
              <a:off x="181" y="320"/>
              <a:ext cx="646" cy="181"/>
            </a:xfrm>
            <a:custGeom>
              <a:avLst/>
              <a:gdLst>
                <a:gd name="T0" fmla="*/ 0 w 21600"/>
                <a:gd name="T1" fmla="*/ 0 h 21600"/>
                <a:gd name="T2" fmla="*/ 1 w 21600"/>
                <a:gd name="T3" fmla="*/ 2 h 21600"/>
                <a:gd name="T4" fmla="*/ 18 w 21600"/>
                <a:gd name="T5" fmla="*/ 2 h 21600"/>
                <a:gd name="T6" fmla="*/ 19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grpSp>
      <p:grpSp>
        <p:nvGrpSpPr>
          <p:cNvPr id="7173" name="Group 4"/>
          <p:cNvGrpSpPr>
            <a:grpSpLocks/>
          </p:cNvGrpSpPr>
          <p:nvPr/>
        </p:nvGrpSpPr>
        <p:grpSpPr bwMode="auto">
          <a:xfrm>
            <a:off x="1103313" y="1990725"/>
            <a:ext cx="6911975" cy="787400"/>
            <a:chOff x="0" y="0"/>
            <a:chExt cx="4354" cy="688"/>
          </a:xfrm>
        </p:grpSpPr>
        <p:sp>
          <p:nvSpPr>
            <p:cNvPr id="7209"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w="9525">
              <a:noFill/>
              <a:miter lim="800000"/>
              <a:headEnd/>
              <a:tailEnd/>
            </a:ln>
          </p:spPr>
          <p:txBody>
            <a:bodyPr wrap="none" anchor="ctr"/>
            <a:lstStyle/>
            <a:p>
              <a:endParaRPr lang="zh-CN" altLang="en-US">
                <a:ea typeface="华文细黑" pitchFamily="2" charset="-122"/>
              </a:endParaRPr>
            </a:p>
          </p:txBody>
        </p:sp>
        <p:sp>
          <p:nvSpPr>
            <p:cNvPr id="7210" name="Rectangle 6"/>
            <p:cNvSpPr>
              <a:spLocks noChangeArrowheads="1"/>
            </p:cNvSpPr>
            <p:nvPr/>
          </p:nvSpPr>
          <p:spPr bwMode="auto">
            <a:xfrm>
              <a:off x="181" y="0"/>
              <a:ext cx="654" cy="326"/>
            </a:xfrm>
            <a:prstGeom prst="rect">
              <a:avLst/>
            </a:prstGeom>
            <a:gradFill rotWithShape="1">
              <a:gsLst>
                <a:gs pos="0">
                  <a:schemeClr val="accent2"/>
                </a:gs>
                <a:gs pos="100000">
                  <a:schemeClr val="accent1"/>
                </a:gs>
              </a:gsLst>
              <a:lin ang="2700000" scaled="1"/>
            </a:gradFill>
            <a:ln w="9525">
              <a:noFill/>
              <a:miter lim="800000"/>
              <a:headEnd/>
              <a:tailEnd/>
            </a:ln>
          </p:spPr>
          <p:txBody>
            <a:bodyPr wrap="none" anchor="ctr"/>
            <a:lstStyle/>
            <a:p>
              <a:endParaRPr lang="zh-CN" altLang="en-US">
                <a:ea typeface="华文细黑" pitchFamily="2" charset="-122"/>
              </a:endParaRPr>
            </a:p>
          </p:txBody>
        </p:sp>
        <p:sp>
          <p:nvSpPr>
            <p:cNvPr id="6" name="WordArt 7"/>
            <p:cNvSpPr>
              <a:spLocks noChangeArrowheads="1" noChangeShapeType="1" noTextEdit="1"/>
            </p:cNvSpPr>
            <p:nvPr/>
          </p:nvSpPr>
          <p:spPr bwMode="auto">
            <a:xfrm>
              <a:off x="259" y="83"/>
              <a:ext cx="430" cy="167"/>
            </a:xfrm>
            <a:prstGeom prst="rect">
              <a:avLst/>
            </a:prstGeom>
          </p:spPr>
          <p:txBody>
            <a:bodyPr wrap="none" fromWordArt="1">
              <a:prstTxWarp prst="textPlain">
                <a:avLst>
                  <a:gd name="adj" fmla="val 50000"/>
                </a:avLst>
              </a:prstTxWarp>
            </a:bodyPr>
            <a:lstStyle/>
            <a:p>
              <a:pPr algn="ctr">
                <a:defRPr/>
              </a:pPr>
              <a:r>
                <a:rPr lang="zh-CN" altLang="en-US" sz="2400" kern="10">
                  <a:ln w="9525">
                    <a:solidFill>
                      <a:schemeClr val="bg1"/>
                    </a:solidFill>
                    <a:round/>
                    <a:headEnd/>
                    <a:tailEnd/>
                  </a:ln>
                  <a:solidFill>
                    <a:schemeClr val="bg1"/>
                  </a:solidFill>
                  <a:latin typeface="黑体"/>
                  <a:ea typeface="黑体"/>
                </a:rPr>
                <a:t>任务</a:t>
              </a:r>
              <a:r>
                <a:rPr lang="en-US" altLang="zh-CN" sz="2400" kern="10">
                  <a:ln w="9525">
                    <a:solidFill>
                      <a:schemeClr val="bg1"/>
                    </a:solidFill>
                    <a:round/>
                    <a:headEnd/>
                    <a:tailEnd/>
                  </a:ln>
                  <a:solidFill>
                    <a:schemeClr val="bg1"/>
                  </a:solidFill>
                  <a:latin typeface="黑体"/>
                  <a:ea typeface="黑体"/>
                </a:rPr>
                <a:t>2</a:t>
              </a:r>
              <a:endParaRPr lang="zh-CN" altLang="en-US" sz="2400" kern="10">
                <a:ln w="9525">
                  <a:solidFill>
                    <a:schemeClr val="bg1"/>
                  </a:solidFill>
                  <a:round/>
                  <a:headEnd/>
                  <a:tailEnd/>
                </a:ln>
                <a:solidFill>
                  <a:schemeClr val="bg1"/>
                </a:solidFill>
                <a:latin typeface="黑体"/>
                <a:ea typeface="黑体"/>
              </a:endParaRPr>
            </a:p>
          </p:txBody>
        </p:sp>
        <p:sp>
          <p:nvSpPr>
            <p:cNvPr id="7212" name="Rectangle 8">
              <a:hlinkClick r:id="rId3" action="ppaction://hlinksldjump"/>
            </p:cNvPr>
            <p:cNvSpPr>
              <a:spLocks noChangeArrowheads="1"/>
            </p:cNvSpPr>
            <p:nvPr/>
          </p:nvSpPr>
          <p:spPr bwMode="auto">
            <a:xfrm>
              <a:off x="941" y="54"/>
              <a:ext cx="3413" cy="408"/>
            </a:xfrm>
            <a:prstGeom prst="rect">
              <a:avLst/>
            </a:prstGeom>
            <a:noFill/>
            <a:ln w="9525">
              <a:noFill/>
              <a:miter lim="800000"/>
              <a:headEnd/>
              <a:tailEnd/>
            </a:ln>
          </p:spPr>
          <p:txBody>
            <a:bodyPr anchor="ctr"/>
            <a:lstStyle/>
            <a:p>
              <a:pPr algn="ctr"/>
              <a:r>
                <a:rPr lang="zh-CN" altLang="en-US" sz="2000" b="1" dirty="0" smtClean="0">
                  <a:solidFill>
                    <a:schemeClr val="tx2"/>
                  </a:solidFill>
                  <a:ea typeface="华文细黑" pitchFamily="2" charset="-122"/>
                </a:rPr>
                <a:t>了解非对称的数字用户环线</a:t>
              </a:r>
              <a:endParaRPr lang="zh-CN" altLang="en-US" sz="2000" b="1" dirty="0">
                <a:solidFill>
                  <a:schemeClr val="tx2"/>
                </a:solidFill>
                <a:ea typeface="华文细黑" pitchFamily="2" charset="-122"/>
              </a:endParaRPr>
            </a:p>
          </p:txBody>
        </p:sp>
        <p:sp>
          <p:nvSpPr>
            <p:cNvPr id="7213" name="AutoShape 9"/>
            <p:cNvSpPr>
              <a:spLocks noChangeArrowheads="1"/>
            </p:cNvSpPr>
            <p:nvPr/>
          </p:nvSpPr>
          <p:spPr bwMode="auto">
            <a:xfrm>
              <a:off x="0" y="507"/>
              <a:ext cx="4354" cy="181"/>
            </a:xfrm>
            <a:custGeom>
              <a:avLst/>
              <a:gdLst>
                <a:gd name="T0" fmla="*/ 0 w 21600"/>
                <a:gd name="T1" fmla="*/ 0 h 21600"/>
                <a:gd name="T2" fmla="*/ 44 w 21600"/>
                <a:gd name="T3" fmla="*/ 2 h 21600"/>
                <a:gd name="T4" fmla="*/ 834 w 21600"/>
                <a:gd name="T5" fmla="*/ 2 h 21600"/>
                <a:gd name="T6" fmla="*/ 878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sp>
          <p:nvSpPr>
            <p:cNvPr id="7214" name="AutoShape 10"/>
            <p:cNvSpPr>
              <a:spLocks noChangeArrowheads="1"/>
            </p:cNvSpPr>
            <p:nvPr/>
          </p:nvSpPr>
          <p:spPr bwMode="auto">
            <a:xfrm>
              <a:off x="181" y="320"/>
              <a:ext cx="646" cy="181"/>
            </a:xfrm>
            <a:custGeom>
              <a:avLst/>
              <a:gdLst>
                <a:gd name="T0" fmla="*/ 0 w 21600"/>
                <a:gd name="T1" fmla="*/ 0 h 21600"/>
                <a:gd name="T2" fmla="*/ 1 w 21600"/>
                <a:gd name="T3" fmla="*/ 2 h 21600"/>
                <a:gd name="T4" fmla="*/ 18 w 21600"/>
                <a:gd name="T5" fmla="*/ 2 h 21600"/>
                <a:gd name="T6" fmla="*/ 19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grpSp>
      <p:grpSp>
        <p:nvGrpSpPr>
          <p:cNvPr id="7174" name="Group 4"/>
          <p:cNvGrpSpPr>
            <a:grpSpLocks/>
          </p:cNvGrpSpPr>
          <p:nvPr/>
        </p:nvGrpSpPr>
        <p:grpSpPr bwMode="auto">
          <a:xfrm>
            <a:off x="1135063" y="2700338"/>
            <a:ext cx="6911975" cy="785812"/>
            <a:chOff x="0" y="0"/>
            <a:chExt cx="4354" cy="688"/>
          </a:xfrm>
        </p:grpSpPr>
        <p:sp>
          <p:nvSpPr>
            <p:cNvPr id="7203"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w="9525">
              <a:noFill/>
              <a:miter lim="800000"/>
              <a:headEnd/>
              <a:tailEnd/>
            </a:ln>
          </p:spPr>
          <p:txBody>
            <a:bodyPr wrap="none" anchor="ctr"/>
            <a:lstStyle/>
            <a:p>
              <a:endParaRPr lang="zh-CN" altLang="en-US">
                <a:ea typeface="华文细黑" pitchFamily="2" charset="-122"/>
              </a:endParaRPr>
            </a:p>
          </p:txBody>
        </p:sp>
        <p:sp>
          <p:nvSpPr>
            <p:cNvPr id="7204" name="Rectangle 6"/>
            <p:cNvSpPr>
              <a:spLocks noChangeArrowheads="1"/>
            </p:cNvSpPr>
            <p:nvPr/>
          </p:nvSpPr>
          <p:spPr bwMode="auto">
            <a:xfrm>
              <a:off x="181" y="0"/>
              <a:ext cx="654" cy="326"/>
            </a:xfrm>
            <a:prstGeom prst="rect">
              <a:avLst/>
            </a:prstGeom>
            <a:gradFill rotWithShape="1">
              <a:gsLst>
                <a:gs pos="0">
                  <a:schemeClr val="accent2"/>
                </a:gs>
                <a:gs pos="100000">
                  <a:schemeClr val="accent1"/>
                </a:gs>
              </a:gsLst>
              <a:lin ang="2700000" scaled="1"/>
            </a:gradFill>
            <a:ln w="9525">
              <a:noFill/>
              <a:miter lim="800000"/>
              <a:headEnd/>
              <a:tailEnd/>
            </a:ln>
          </p:spPr>
          <p:txBody>
            <a:bodyPr wrap="none" anchor="ctr"/>
            <a:lstStyle/>
            <a:p>
              <a:endParaRPr lang="zh-CN" altLang="en-US">
                <a:ea typeface="华文细黑" pitchFamily="2" charset="-122"/>
              </a:endParaRPr>
            </a:p>
          </p:txBody>
        </p:sp>
        <p:sp>
          <p:nvSpPr>
            <p:cNvPr id="13" name="WordArt 7"/>
            <p:cNvSpPr>
              <a:spLocks noChangeArrowheads="1" noChangeShapeType="1" noTextEdit="1"/>
            </p:cNvSpPr>
            <p:nvPr/>
          </p:nvSpPr>
          <p:spPr bwMode="auto">
            <a:xfrm>
              <a:off x="259" y="83"/>
              <a:ext cx="430" cy="167"/>
            </a:xfrm>
            <a:prstGeom prst="rect">
              <a:avLst/>
            </a:prstGeom>
          </p:spPr>
          <p:txBody>
            <a:bodyPr wrap="none" fromWordArt="1">
              <a:prstTxWarp prst="textPlain">
                <a:avLst>
                  <a:gd name="adj" fmla="val 50000"/>
                </a:avLst>
              </a:prstTxWarp>
            </a:bodyPr>
            <a:lstStyle/>
            <a:p>
              <a:pPr algn="ctr">
                <a:defRPr/>
              </a:pPr>
              <a:r>
                <a:rPr lang="zh-CN" altLang="en-US" sz="2400" kern="10">
                  <a:ln w="9525">
                    <a:solidFill>
                      <a:schemeClr val="bg1"/>
                    </a:solidFill>
                    <a:round/>
                    <a:headEnd/>
                    <a:tailEnd/>
                  </a:ln>
                  <a:solidFill>
                    <a:schemeClr val="bg1"/>
                  </a:solidFill>
                  <a:latin typeface="黑体"/>
                  <a:ea typeface="黑体"/>
                </a:rPr>
                <a:t>任务</a:t>
              </a:r>
              <a:r>
                <a:rPr lang="en-US" altLang="zh-CN" sz="2400" kern="10">
                  <a:ln w="9525">
                    <a:solidFill>
                      <a:schemeClr val="bg1"/>
                    </a:solidFill>
                    <a:round/>
                    <a:headEnd/>
                    <a:tailEnd/>
                  </a:ln>
                  <a:solidFill>
                    <a:schemeClr val="bg1"/>
                  </a:solidFill>
                  <a:latin typeface="黑体"/>
                  <a:ea typeface="黑体"/>
                </a:rPr>
                <a:t>3</a:t>
              </a:r>
              <a:endParaRPr lang="zh-CN" altLang="en-US" sz="2400" kern="10">
                <a:ln w="9525">
                  <a:solidFill>
                    <a:schemeClr val="bg1"/>
                  </a:solidFill>
                  <a:round/>
                  <a:headEnd/>
                  <a:tailEnd/>
                </a:ln>
                <a:solidFill>
                  <a:schemeClr val="bg1"/>
                </a:solidFill>
                <a:latin typeface="黑体"/>
                <a:ea typeface="黑体"/>
              </a:endParaRPr>
            </a:p>
          </p:txBody>
        </p:sp>
        <p:sp>
          <p:nvSpPr>
            <p:cNvPr id="7206" name="Rectangle 8">
              <a:hlinkClick r:id="rId4" action="ppaction://hlinksldjump"/>
            </p:cNvPr>
            <p:cNvSpPr>
              <a:spLocks noChangeArrowheads="1"/>
            </p:cNvSpPr>
            <p:nvPr/>
          </p:nvSpPr>
          <p:spPr bwMode="auto">
            <a:xfrm>
              <a:off x="941" y="54"/>
              <a:ext cx="3413" cy="408"/>
            </a:xfrm>
            <a:prstGeom prst="rect">
              <a:avLst/>
            </a:prstGeom>
            <a:noFill/>
            <a:ln w="9525">
              <a:noFill/>
              <a:miter lim="800000"/>
              <a:headEnd/>
              <a:tailEnd/>
            </a:ln>
          </p:spPr>
          <p:txBody>
            <a:bodyPr anchor="ctr"/>
            <a:lstStyle/>
            <a:p>
              <a:pPr algn="ctr"/>
              <a:r>
                <a:rPr lang="zh-CN" altLang="en-US" sz="2000" b="1" dirty="0" smtClean="0">
                  <a:solidFill>
                    <a:schemeClr val="tx2"/>
                  </a:solidFill>
                  <a:ea typeface="华文细黑" pitchFamily="2" charset="-122"/>
                </a:rPr>
                <a:t>认识</a:t>
              </a:r>
              <a:r>
                <a:rPr lang="en-US" altLang="zh-CN" sz="2000" b="1" dirty="0" smtClean="0">
                  <a:solidFill>
                    <a:schemeClr val="tx2"/>
                  </a:solidFill>
                  <a:ea typeface="华文细黑" pitchFamily="2" charset="-122"/>
                </a:rPr>
                <a:t>Cable</a:t>
              </a:r>
              <a:r>
                <a:rPr lang="zh-CN" altLang="en-US" sz="2000" b="1" dirty="0" smtClean="0">
                  <a:solidFill>
                    <a:schemeClr val="tx2"/>
                  </a:solidFill>
                  <a:ea typeface="华文细黑" pitchFamily="2" charset="-122"/>
                </a:rPr>
                <a:t>　</a:t>
              </a:r>
              <a:r>
                <a:rPr lang="en-US" altLang="zh-CN" sz="2000" b="1" dirty="0" smtClean="0">
                  <a:solidFill>
                    <a:schemeClr val="tx2"/>
                  </a:solidFill>
                  <a:ea typeface="华文细黑" pitchFamily="2" charset="-122"/>
                </a:rPr>
                <a:t>MODEM</a:t>
              </a:r>
            </a:p>
          </p:txBody>
        </p:sp>
        <p:sp>
          <p:nvSpPr>
            <p:cNvPr id="7207" name="AutoShape 9"/>
            <p:cNvSpPr>
              <a:spLocks noChangeArrowheads="1"/>
            </p:cNvSpPr>
            <p:nvPr/>
          </p:nvSpPr>
          <p:spPr bwMode="auto">
            <a:xfrm>
              <a:off x="0" y="507"/>
              <a:ext cx="4354" cy="181"/>
            </a:xfrm>
            <a:custGeom>
              <a:avLst/>
              <a:gdLst>
                <a:gd name="T0" fmla="*/ 0 w 21600"/>
                <a:gd name="T1" fmla="*/ 0 h 21600"/>
                <a:gd name="T2" fmla="*/ 44 w 21600"/>
                <a:gd name="T3" fmla="*/ 2 h 21600"/>
                <a:gd name="T4" fmla="*/ 834 w 21600"/>
                <a:gd name="T5" fmla="*/ 2 h 21600"/>
                <a:gd name="T6" fmla="*/ 878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sp>
          <p:nvSpPr>
            <p:cNvPr id="7208" name="AutoShape 10"/>
            <p:cNvSpPr>
              <a:spLocks noChangeArrowheads="1"/>
            </p:cNvSpPr>
            <p:nvPr/>
          </p:nvSpPr>
          <p:spPr bwMode="auto">
            <a:xfrm>
              <a:off x="181" y="320"/>
              <a:ext cx="646" cy="181"/>
            </a:xfrm>
            <a:custGeom>
              <a:avLst/>
              <a:gdLst>
                <a:gd name="T0" fmla="*/ 0 w 21600"/>
                <a:gd name="T1" fmla="*/ 0 h 21600"/>
                <a:gd name="T2" fmla="*/ 1 w 21600"/>
                <a:gd name="T3" fmla="*/ 2 h 21600"/>
                <a:gd name="T4" fmla="*/ 18 w 21600"/>
                <a:gd name="T5" fmla="*/ 2 h 21600"/>
                <a:gd name="T6" fmla="*/ 19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grpSp>
      <p:grpSp>
        <p:nvGrpSpPr>
          <p:cNvPr id="7175" name="Group 4"/>
          <p:cNvGrpSpPr>
            <a:grpSpLocks/>
          </p:cNvGrpSpPr>
          <p:nvPr/>
        </p:nvGrpSpPr>
        <p:grpSpPr bwMode="auto">
          <a:xfrm>
            <a:off x="1122363" y="3433763"/>
            <a:ext cx="6911975" cy="787400"/>
            <a:chOff x="0" y="0"/>
            <a:chExt cx="4354" cy="688"/>
          </a:xfrm>
        </p:grpSpPr>
        <p:sp>
          <p:nvSpPr>
            <p:cNvPr id="7197"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w="9525">
              <a:noFill/>
              <a:miter lim="800000"/>
              <a:headEnd/>
              <a:tailEnd/>
            </a:ln>
          </p:spPr>
          <p:txBody>
            <a:bodyPr wrap="none" anchor="ctr"/>
            <a:lstStyle/>
            <a:p>
              <a:endParaRPr lang="zh-CN" altLang="en-US">
                <a:ea typeface="华文细黑" pitchFamily="2" charset="-122"/>
              </a:endParaRPr>
            </a:p>
          </p:txBody>
        </p:sp>
        <p:sp>
          <p:nvSpPr>
            <p:cNvPr id="7198" name="Rectangle 6"/>
            <p:cNvSpPr>
              <a:spLocks noChangeArrowheads="1"/>
            </p:cNvSpPr>
            <p:nvPr/>
          </p:nvSpPr>
          <p:spPr bwMode="auto">
            <a:xfrm>
              <a:off x="181" y="0"/>
              <a:ext cx="654" cy="326"/>
            </a:xfrm>
            <a:prstGeom prst="rect">
              <a:avLst/>
            </a:prstGeom>
            <a:gradFill rotWithShape="1">
              <a:gsLst>
                <a:gs pos="0">
                  <a:schemeClr val="accent2"/>
                </a:gs>
                <a:gs pos="100000">
                  <a:schemeClr val="accent1"/>
                </a:gs>
              </a:gsLst>
              <a:lin ang="2700000" scaled="1"/>
            </a:gradFill>
            <a:ln w="9525">
              <a:noFill/>
              <a:miter lim="800000"/>
              <a:headEnd/>
              <a:tailEnd/>
            </a:ln>
          </p:spPr>
          <p:txBody>
            <a:bodyPr wrap="none" anchor="ctr"/>
            <a:lstStyle/>
            <a:p>
              <a:endParaRPr lang="zh-CN" altLang="en-US">
                <a:ea typeface="华文细黑" pitchFamily="2" charset="-122"/>
              </a:endParaRPr>
            </a:p>
          </p:txBody>
        </p:sp>
        <p:sp>
          <p:nvSpPr>
            <p:cNvPr id="20" name="WordArt 7"/>
            <p:cNvSpPr>
              <a:spLocks noChangeArrowheads="1" noChangeShapeType="1" noTextEdit="1"/>
            </p:cNvSpPr>
            <p:nvPr/>
          </p:nvSpPr>
          <p:spPr bwMode="auto">
            <a:xfrm>
              <a:off x="259" y="83"/>
              <a:ext cx="430" cy="167"/>
            </a:xfrm>
            <a:prstGeom prst="rect">
              <a:avLst/>
            </a:prstGeom>
          </p:spPr>
          <p:txBody>
            <a:bodyPr wrap="none" fromWordArt="1">
              <a:prstTxWarp prst="textPlain">
                <a:avLst>
                  <a:gd name="adj" fmla="val 50000"/>
                </a:avLst>
              </a:prstTxWarp>
            </a:bodyPr>
            <a:lstStyle/>
            <a:p>
              <a:pPr algn="ctr">
                <a:defRPr/>
              </a:pPr>
              <a:r>
                <a:rPr lang="zh-CN" altLang="en-US" sz="2400" kern="10">
                  <a:ln w="9525">
                    <a:solidFill>
                      <a:schemeClr val="bg1"/>
                    </a:solidFill>
                    <a:round/>
                    <a:headEnd/>
                    <a:tailEnd/>
                  </a:ln>
                  <a:solidFill>
                    <a:schemeClr val="bg1"/>
                  </a:solidFill>
                  <a:latin typeface="黑体"/>
                  <a:ea typeface="黑体"/>
                </a:rPr>
                <a:t>任务</a:t>
              </a:r>
              <a:r>
                <a:rPr lang="en-US" altLang="zh-CN" sz="2400" kern="10">
                  <a:ln w="9525">
                    <a:solidFill>
                      <a:schemeClr val="bg1"/>
                    </a:solidFill>
                    <a:round/>
                    <a:headEnd/>
                    <a:tailEnd/>
                  </a:ln>
                  <a:solidFill>
                    <a:schemeClr val="bg1"/>
                  </a:solidFill>
                  <a:latin typeface="黑体"/>
                  <a:ea typeface="黑体"/>
                </a:rPr>
                <a:t>4</a:t>
              </a:r>
              <a:endParaRPr lang="zh-CN" altLang="en-US" sz="2400" kern="10">
                <a:ln w="9525">
                  <a:solidFill>
                    <a:schemeClr val="bg1"/>
                  </a:solidFill>
                  <a:round/>
                  <a:headEnd/>
                  <a:tailEnd/>
                </a:ln>
                <a:solidFill>
                  <a:schemeClr val="bg1"/>
                </a:solidFill>
                <a:latin typeface="黑体"/>
                <a:ea typeface="黑体"/>
              </a:endParaRPr>
            </a:p>
          </p:txBody>
        </p:sp>
        <p:sp>
          <p:nvSpPr>
            <p:cNvPr id="7200" name="Rectangle 8">
              <a:hlinkClick r:id="rId5" action="ppaction://hlinksldjump"/>
            </p:cNvPr>
            <p:cNvSpPr>
              <a:spLocks noChangeArrowheads="1"/>
            </p:cNvSpPr>
            <p:nvPr/>
          </p:nvSpPr>
          <p:spPr bwMode="auto">
            <a:xfrm>
              <a:off x="941" y="54"/>
              <a:ext cx="3413" cy="408"/>
            </a:xfrm>
            <a:prstGeom prst="rect">
              <a:avLst/>
            </a:prstGeom>
            <a:noFill/>
            <a:ln w="9525">
              <a:noFill/>
              <a:miter lim="800000"/>
              <a:headEnd/>
              <a:tailEnd/>
            </a:ln>
          </p:spPr>
          <p:txBody>
            <a:bodyPr anchor="ctr"/>
            <a:lstStyle/>
            <a:p>
              <a:pPr algn="ctr"/>
              <a:r>
                <a:rPr lang="zh-CN" altLang="en-US" sz="2000" b="1" dirty="0" smtClean="0">
                  <a:solidFill>
                    <a:schemeClr val="tx2"/>
                  </a:solidFill>
                  <a:ea typeface="华文细黑" pitchFamily="2" charset="-122"/>
                </a:rPr>
                <a:t>认识</a:t>
              </a:r>
              <a:r>
                <a:rPr lang="en-US" altLang="zh-CN" sz="2000" b="1" dirty="0" smtClean="0">
                  <a:solidFill>
                    <a:schemeClr val="tx2"/>
                  </a:solidFill>
                  <a:ea typeface="华文细黑" pitchFamily="2" charset="-122"/>
                </a:rPr>
                <a:t>ATM</a:t>
              </a:r>
              <a:r>
                <a:rPr lang="zh-CN" altLang="en-US" sz="2000" b="1" dirty="0" smtClean="0">
                  <a:solidFill>
                    <a:schemeClr val="tx2"/>
                  </a:solidFill>
                  <a:ea typeface="华文细黑" pitchFamily="2" charset="-122"/>
                </a:rPr>
                <a:t>网络</a:t>
              </a:r>
              <a:endParaRPr lang="zh-CN" altLang="en-US" sz="2000" b="1" dirty="0">
                <a:solidFill>
                  <a:schemeClr val="tx2"/>
                </a:solidFill>
                <a:ea typeface="华文细黑" pitchFamily="2" charset="-122"/>
              </a:endParaRPr>
            </a:p>
          </p:txBody>
        </p:sp>
        <p:sp>
          <p:nvSpPr>
            <p:cNvPr id="7201" name="AutoShape 9"/>
            <p:cNvSpPr>
              <a:spLocks noChangeArrowheads="1"/>
            </p:cNvSpPr>
            <p:nvPr/>
          </p:nvSpPr>
          <p:spPr bwMode="auto">
            <a:xfrm>
              <a:off x="0" y="507"/>
              <a:ext cx="4354" cy="181"/>
            </a:xfrm>
            <a:custGeom>
              <a:avLst/>
              <a:gdLst>
                <a:gd name="T0" fmla="*/ 0 w 21600"/>
                <a:gd name="T1" fmla="*/ 0 h 21600"/>
                <a:gd name="T2" fmla="*/ 44 w 21600"/>
                <a:gd name="T3" fmla="*/ 2 h 21600"/>
                <a:gd name="T4" fmla="*/ 834 w 21600"/>
                <a:gd name="T5" fmla="*/ 2 h 21600"/>
                <a:gd name="T6" fmla="*/ 878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sp>
          <p:nvSpPr>
            <p:cNvPr id="7202" name="AutoShape 10"/>
            <p:cNvSpPr>
              <a:spLocks noChangeArrowheads="1"/>
            </p:cNvSpPr>
            <p:nvPr/>
          </p:nvSpPr>
          <p:spPr bwMode="auto">
            <a:xfrm>
              <a:off x="181" y="320"/>
              <a:ext cx="646" cy="181"/>
            </a:xfrm>
            <a:custGeom>
              <a:avLst/>
              <a:gdLst>
                <a:gd name="T0" fmla="*/ 0 w 21600"/>
                <a:gd name="T1" fmla="*/ 0 h 21600"/>
                <a:gd name="T2" fmla="*/ 1 w 21600"/>
                <a:gd name="T3" fmla="*/ 2 h 21600"/>
                <a:gd name="T4" fmla="*/ 18 w 21600"/>
                <a:gd name="T5" fmla="*/ 2 h 21600"/>
                <a:gd name="T6" fmla="*/ 19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grpSp>
      <p:grpSp>
        <p:nvGrpSpPr>
          <p:cNvPr id="7176" name="Group 4"/>
          <p:cNvGrpSpPr>
            <a:grpSpLocks/>
          </p:cNvGrpSpPr>
          <p:nvPr/>
        </p:nvGrpSpPr>
        <p:grpSpPr bwMode="auto">
          <a:xfrm>
            <a:off x="1116013" y="4252913"/>
            <a:ext cx="6911975" cy="785812"/>
            <a:chOff x="0" y="0"/>
            <a:chExt cx="4354" cy="688"/>
          </a:xfrm>
        </p:grpSpPr>
        <p:sp>
          <p:nvSpPr>
            <p:cNvPr id="7191"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w="9525">
              <a:noFill/>
              <a:miter lim="800000"/>
              <a:headEnd/>
              <a:tailEnd/>
            </a:ln>
          </p:spPr>
          <p:txBody>
            <a:bodyPr wrap="none" anchor="ctr"/>
            <a:lstStyle/>
            <a:p>
              <a:endParaRPr lang="zh-CN" altLang="en-US">
                <a:ea typeface="华文细黑" pitchFamily="2" charset="-122"/>
              </a:endParaRPr>
            </a:p>
          </p:txBody>
        </p:sp>
        <p:sp>
          <p:nvSpPr>
            <p:cNvPr id="7192" name="Rectangle 6"/>
            <p:cNvSpPr>
              <a:spLocks noChangeArrowheads="1"/>
            </p:cNvSpPr>
            <p:nvPr/>
          </p:nvSpPr>
          <p:spPr bwMode="auto">
            <a:xfrm>
              <a:off x="181" y="0"/>
              <a:ext cx="654" cy="326"/>
            </a:xfrm>
            <a:prstGeom prst="rect">
              <a:avLst/>
            </a:prstGeom>
            <a:gradFill rotWithShape="1">
              <a:gsLst>
                <a:gs pos="0">
                  <a:schemeClr val="accent2"/>
                </a:gs>
                <a:gs pos="100000">
                  <a:schemeClr val="accent1"/>
                </a:gs>
              </a:gsLst>
              <a:lin ang="2700000" scaled="1"/>
            </a:gradFill>
            <a:ln w="9525">
              <a:noFill/>
              <a:miter lim="800000"/>
              <a:headEnd/>
              <a:tailEnd/>
            </a:ln>
          </p:spPr>
          <p:txBody>
            <a:bodyPr wrap="none" anchor="ctr"/>
            <a:lstStyle/>
            <a:p>
              <a:endParaRPr lang="zh-CN" altLang="en-US">
                <a:ea typeface="华文细黑" pitchFamily="2" charset="-122"/>
              </a:endParaRPr>
            </a:p>
          </p:txBody>
        </p:sp>
        <p:sp>
          <p:nvSpPr>
            <p:cNvPr id="27" name="WordArt 7"/>
            <p:cNvSpPr>
              <a:spLocks noChangeArrowheads="1" noChangeShapeType="1" noTextEdit="1"/>
            </p:cNvSpPr>
            <p:nvPr/>
          </p:nvSpPr>
          <p:spPr bwMode="auto">
            <a:xfrm>
              <a:off x="259" y="83"/>
              <a:ext cx="430" cy="167"/>
            </a:xfrm>
            <a:prstGeom prst="rect">
              <a:avLst/>
            </a:prstGeom>
          </p:spPr>
          <p:txBody>
            <a:bodyPr wrap="none" fromWordArt="1">
              <a:prstTxWarp prst="textPlain">
                <a:avLst>
                  <a:gd name="adj" fmla="val 50000"/>
                </a:avLst>
              </a:prstTxWarp>
            </a:bodyPr>
            <a:lstStyle/>
            <a:p>
              <a:pPr algn="ctr">
                <a:defRPr/>
              </a:pPr>
              <a:r>
                <a:rPr lang="zh-CN" altLang="en-US" sz="2400" kern="10">
                  <a:ln w="9525">
                    <a:solidFill>
                      <a:schemeClr val="bg1"/>
                    </a:solidFill>
                    <a:round/>
                    <a:headEnd/>
                    <a:tailEnd/>
                  </a:ln>
                  <a:solidFill>
                    <a:schemeClr val="bg1"/>
                  </a:solidFill>
                  <a:latin typeface="黑体"/>
                  <a:ea typeface="黑体"/>
                </a:rPr>
                <a:t>任务</a:t>
              </a:r>
              <a:r>
                <a:rPr lang="en-US" altLang="zh-CN" sz="2400" kern="10">
                  <a:ln w="9525">
                    <a:solidFill>
                      <a:schemeClr val="bg1"/>
                    </a:solidFill>
                    <a:round/>
                    <a:headEnd/>
                    <a:tailEnd/>
                  </a:ln>
                  <a:solidFill>
                    <a:schemeClr val="bg1"/>
                  </a:solidFill>
                  <a:latin typeface="黑体"/>
                  <a:ea typeface="黑体"/>
                </a:rPr>
                <a:t>5</a:t>
              </a:r>
              <a:endParaRPr lang="zh-CN" altLang="en-US" sz="2400" kern="10">
                <a:ln w="9525">
                  <a:solidFill>
                    <a:schemeClr val="bg1"/>
                  </a:solidFill>
                  <a:round/>
                  <a:headEnd/>
                  <a:tailEnd/>
                </a:ln>
                <a:solidFill>
                  <a:schemeClr val="bg1"/>
                </a:solidFill>
                <a:latin typeface="黑体"/>
                <a:ea typeface="黑体"/>
              </a:endParaRPr>
            </a:p>
          </p:txBody>
        </p:sp>
        <p:sp>
          <p:nvSpPr>
            <p:cNvPr id="7194" name="Rectangle 8">
              <a:hlinkClick r:id="rId6" action="ppaction://hlinksldjump"/>
            </p:cNvPr>
            <p:cNvSpPr>
              <a:spLocks noChangeArrowheads="1"/>
            </p:cNvSpPr>
            <p:nvPr/>
          </p:nvSpPr>
          <p:spPr bwMode="auto">
            <a:xfrm>
              <a:off x="941" y="54"/>
              <a:ext cx="3413" cy="408"/>
            </a:xfrm>
            <a:prstGeom prst="rect">
              <a:avLst/>
            </a:prstGeom>
            <a:noFill/>
            <a:ln w="9525">
              <a:noFill/>
              <a:miter lim="800000"/>
              <a:headEnd/>
              <a:tailEnd/>
            </a:ln>
          </p:spPr>
          <p:txBody>
            <a:bodyPr anchor="ctr"/>
            <a:lstStyle/>
            <a:p>
              <a:pPr algn="ctr"/>
              <a:r>
                <a:rPr lang="zh-CN" altLang="en-US" sz="2000" b="1" dirty="0" smtClean="0">
                  <a:solidFill>
                    <a:schemeClr val="tx2"/>
                  </a:solidFill>
                  <a:ea typeface="华文细黑" pitchFamily="2" charset="-122"/>
                </a:rPr>
                <a:t>了解帧中继网络</a:t>
              </a:r>
              <a:endParaRPr lang="zh-CN" altLang="en-US" sz="2000" b="1" dirty="0">
                <a:solidFill>
                  <a:schemeClr val="tx2"/>
                </a:solidFill>
                <a:ea typeface="华文细黑" pitchFamily="2" charset="-122"/>
              </a:endParaRPr>
            </a:p>
          </p:txBody>
        </p:sp>
        <p:sp>
          <p:nvSpPr>
            <p:cNvPr id="7195" name="AutoShape 9"/>
            <p:cNvSpPr>
              <a:spLocks noChangeArrowheads="1"/>
            </p:cNvSpPr>
            <p:nvPr/>
          </p:nvSpPr>
          <p:spPr bwMode="auto">
            <a:xfrm>
              <a:off x="0" y="507"/>
              <a:ext cx="4354" cy="181"/>
            </a:xfrm>
            <a:custGeom>
              <a:avLst/>
              <a:gdLst>
                <a:gd name="T0" fmla="*/ 0 w 21600"/>
                <a:gd name="T1" fmla="*/ 0 h 21600"/>
                <a:gd name="T2" fmla="*/ 44 w 21600"/>
                <a:gd name="T3" fmla="*/ 2 h 21600"/>
                <a:gd name="T4" fmla="*/ 834 w 21600"/>
                <a:gd name="T5" fmla="*/ 2 h 21600"/>
                <a:gd name="T6" fmla="*/ 878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sp>
          <p:nvSpPr>
            <p:cNvPr id="7196" name="AutoShape 10"/>
            <p:cNvSpPr>
              <a:spLocks noChangeArrowheads="1"/>
            </p:cNvSpPr>
            <p:nvPr/>
          </p:nvSpPr>
          <p:spPr bwMode="auto">
            <a:xfrm>
              <a:off x="181" y="320"/>
              <a:ext cx="646" cy="181"/>
            </a:xfrm>
            <a:custGeom>
              <a:avLst/>
              <a:gdLst>
                <a:gd name="T0" fmla="*/ 0 w 21600"/>
                <a:gd name="T1" fmla="*/ 0 h 21600"/>
                <a:gd name="T2" fmla="*/ 1 w 21600"/>
                <a:gd name="T3" fmla="*/ 2 h 21600"/>
                <a:gd name="T4" fmla="*/ 18 w 21600"/>
                <a:gd name="T5" fmla="*/ 2 h 21600"/>
                <a:gd name="T6" fmla="*/ 19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grpSp>
      <p:grpSp>
        <p:nvGrpSpPr>
          <p:cNvPr id="7177" name="Group 4"/>
          <p:cNvGrpSpPr>
            <a:grpSpLocks/>
          </p:cNvGrpSpPr>
          <p:nvPr/>
        </p:nvGrpSpPr>
        <p:grpSpPr bwMode="auto">
          <a:xfrm>
            <a:off x="1117600" y="4978400"/>
            <a:ext cx="6911975" cy="785813"/>
            <a:chOff x="0" y="0"/>
            <a:chExt cx="4354" cy="688"/>
          </a:xfrm>
        </p:grpSpPr>
        <p:sp>
          <p:nvSpPr>
            <p:cNvPr id="7185"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w="9525">
              <a:noFill/>
              <a:miter lim="800000"/>
              <a:headEnd/>
              <a:tailEnd/>
            </a:ln>
          </p:spPr>
          <p:txBody>
            <a:bodyPr wrap="none" anchor="ctr"/>
            <a:lstStyle/>
            <a:p>
              <a:endParaRPr lang="zh-CN" altLang="en-US">
                <a:ea typeface="华文细黑" pitchFamily="2" charset="-122"/>
              </a:endParaRPr>
            </a:p>
          </p:txBody>
        </p:sp>
        <p:sp>
          <p:nvSpPr>
            <p:cNvPr id="7186" name="Rectangle 6"/>
            <p:cNvSpPr>
              <a:spLocks noChangeArrowheads="1"/>
            </p:cNvSpPr>
            <p:nvPr/>
          </p:nvSpPr>
          <p:spPr bwMode="auto">
            <a:xfrm>
              <a:off x="181" y="0"/>
              <a:ext cx="654" cy="326"/>
            </a:xfrm>
            <a:prstGeom prst="rect">
              <a:avLst/>
            </a:prstGeom>
            <a:gradFill rotWithShape="1">
              <a:gsLst>
                <a:gs pos="0">
                  <a:schemeClr val="accent2"/>
                </a:gs>
                <a:gs pos="100000">
                  <a:schemeClr val="accent1"/>
                </a:gs>
              </a:gsLst>
              <a:lin ang="2700000" scaled="1"/>
            </a:gradFill>
            <a:ln w="9525">
              <a:noFill/>
              <a:miter lim="800000"/>
              <a:headEnd/>
              <a:tailEnd/>
            </a:ln>
          </p:spPr>
          <p:txBody>
            <a:bodyPr wrap="none" anchor="ctr"/>
            <a:lstStyle/>
            <a:p>
              <a:endParaRPr lang="zh-CN" altLang="en-US">
                <a:ea typeface="华文细黑" pitchFamily="2" charset="-122"/>
              </a:endParaRPr>
            </a:p>
          </p:txBody>
        </p:sp>
        <p:sp>
          <p:nvSpPr>
            <p:cNvPr id="34" name="WordArt 7"/>
            <p:cNvSpPr>
              <a:spLocks noChangeArrowheads="1" noChangeShapeType="1" noTextEdit="1"/>
            </p:cNvSpPr>
            <p:nvPr/>
          </p:nvSpPr>
          <p:spPr bwMode="auto">
            <a:xfrm>
              <a:off x="259" y="83"/>
              <a:ext cx="430" cy="167"/>
            </a:xfrm>
            <a:prstGeom prst="rect">
              <a:avLst/>
            </a:prstGeom>
          </p:spPr>
          <p:txBody>
            <a:bodyPr wrap="none" fromWordArt="1">
              <a:prstTxWarp prst="textPlain">
                <a:avLst>
                  <a:gd name="adj" fmla="val 50000"/>
                </a:avLst>
              </a:prstTxWarp>
            </a:bodyPr>
            <a:lstStyle/>
            <a:p>
              <a:pPr algn="ctr">
                <a:defRPr/>
              </a:pPr>
              <a:r>
                <a:rPr lang="zh-CN" altLang="en-US" sz="2400" kern="10">
                  <a:ln w="9525">
                    <a:solidFill>
                      <a:schemeClr val="bg1"/>
                    </a:solidFill>
                    <a:round/>
                    <a:headEnd/>
                    <a:tailEnd/>
                  </a:ln>
                  <a:solidFill>
                    <a:schemeClr val="bg1"/>
                  </a:solidFill>
                  <a:latin typeface="黑体"/>
                  <a:ea typeface="黑体"/>
                </a:rPr>
                <a:t>任务</a:t>
              </a:r>
              <a:r>
                <a:rPr lang="en-US" altLang="zh-CN" sz="2400" kern="10">
                  <a:ln w="9525">
                    <a:solidFill>
                      <a:schemeClr val="bg1"/>
                    </a:solidFill>
                    <a:round/>
                    <a:headEnd/>
                    <a:tailEnd/>
                  </a:ln>
                  <a:solidFill>
                    <a:schemeClr val="bg1"/>
                  </a:solidFill>
                  <a:latin typeface="黑体"/>
                  <a:ea typeface="黑体"/>
                </a:rPr>
                <a:t>6</a:t>
              </a:r>
              <a:endParaRPr lang="zh-CN" altLang="en-US" sz="2400" kern="10">
                <a:ln w="9525">
                  <a:solidFill>
                    <a:schemeClr val="bg1"/>
                  </a:solidFill>
                  <a:round/>
                  <a:headEnd/>
                  <a:tailEnd/>
                </a:ln>
                <a:solidFill>
                  <a:schemeClr val="bg1"/>
                </a:solidFill>
                <a:latin typeface="黑体"/>
                <a:ea typeface="黑体"/>
              </a:endParaRPr>
            </a:p>
          </p:txBody>
        </p:sp>
        <p:sp>
          <p:nvSpPr>
            <p:cNvPr id="7188" name="Rectangle 8">
              <a:hlinkClick r:id="rId7" action="ppaction://hlinksldjump"/>
            </p:cNvPr>
            <p:cNvSpPr>
              <a:spLocks noChangeArrowheads="1"/>
            </p:cNvSpPr>
            <p:nvPr/>
          </p:nvSpPr>
          <p:spPr bwMode="auto">
            <a:xfrm>
              <a:off x="941" y="54"/>
              <a:ext cx="3413" cy="408"/>
            </a:xfrm>
            <a:prstGeom prst="rect">
              <a:avLst/>
            </a:prstGeom>
            <a:noFill/>
            <a:ln w="9525">
              <a:noFill/>
              <a:miter lim="800000"/>
              <a:headEnd/>
              <a:tailEnd/>
            </a:ln>
          </p:spPr>
          <p:txBody>
            <a:bodyPr anchor="ctr"/>
            <a:lstStyle/>
            <a:p>
              <a:pPr algn="ctr"/>
              <a:r>
                <a:rPr lang="zh-CN" altLang="en-US" sz="2000" b="1" dirty="0" smtClean="0">
                  <a:solidFill>
                    <a:schemeClr val="tx2"/>
                  </a:solidFill>
                  <a:ea typeface="华文细黑" pitchFamily="2" charset="-122"/>
                </a:rPr>
                <a:t>认识新的网络技术</a:t>
              </a:r>
              <a:endParaRPr lang="zh-CN" altLang="en-US" sz="2000" b="1" dirty="0">
                <a:solidFill>
                  <a:schemeClr val="tx2"/>
                </a:solidFill>
                <a:ea typeface="华文细黑" pitchFamily="2" charset="-122"/>
              </a:endParaRPr>
            </a:p>
          </p:txBody>
        </p:sp>
        <p:sp>
          <p:nvSpPr>
            <p:cNvPr id="7189" name="AutoShape 9"/>
            <p:cNvSpPr>
              <a:spLocks noChangeArrowheads="1"/>
            </p:cNvSpPr>
            <p:nvPr/>
          </p:nvSpPr>
          <p:spPr bwMode="auto">
            <a:xfrm>
              <a:off x="0" y="507"/>
              <a:ext cx="4354" cy="181"/>
            </a:xfrm>
            <a:custGeom>
              <a:avLst/>
              <a:gdLst>
                <a:gd name="T0" fmla="*/ 0 w 21600"/>
                <a:gd name="T1" fmla="*/ 0 h 21600"/>
                <a:gd name="T2" fmla="*/ 44 w 21600"/>
                <a:gd name="T3" fmla="*/ 2 h 21600"/>
                <a:gd name="T4" fmla="*/ 834 w 21600"/>
                <a:gd name="T5" fmla="*/ 2 h 21600"/>
                <a:gd name="T6" fmla="*/ 878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sp>
          <p:nvSpPr>
            <p:cNvPr id="7190" name="AutoShape 10"/>
            <p:cNvSpPr>
              <a:spLocks noChangeArrowheads="1"/>
            </p:cNvSpPr>
            <p:nvPr/>
          </p:nvSpPr>
          <p:spPr bwMode="auto">
            <a:xfrm>
              <a:off x="181" y="320"/>
              <a:ext cx="646" cy="181"/>
            </a:xfrm>
            <a:custGeom>
              <a:avLst/>
              <a:gdLst>
                <a:gd name="T0" fmla="*/ 0 w 21600"/>
                <a:gd name="T1" fmla="*/ 0 h 21600"/>
                <a:gd name="T2" fmla="*/ 1 w 21600"/>
                <a:gd name="T3" fmla="*/ 2 h 21600"/>
                <a:gd name="T4" fmla="*/ 18 w 21600"/>
                <a:gd name="T5" fmla="*/ 2 h 21600"/>
                <a:gd name="T6" fmla="*/ 19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w="9525">
              <a:noFill/>
              <a:round/>
              <a:headEnd/>
              <a:tailEnd/>
            </a:ln>
          </p:spPr>
          <p:txBody>
            <a:bodyPr/>
            <a:lstStyle/>
            <a:p>
              <a:endParaRPr lang="zh-CN" altLang="en-US">
                <a:ea typeface="华文细黑" pitchFamily="2"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5</a:t>
            </a:r>
            <a:r>
              <a:rPr lang="zh-CN" altLang="zh-CN" dirty="0" smtClean="0"/>
              <a:t>了解帧中继网络</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30</a:t>
            </a:fld>
            <a:endParaRPr lang="zh-CN" altLang="en-US"/>
          </a:p>
        </p:txBody>
      </p:sp>
      <p:sp>
        <p:nvSpPr>
          <p:cNvPr id="30724" name="内容占位符 2"/>
          <p:cNvSpPr>
            <a:spLocks noGrp="1" noChangeArrowheads="1"/>
          </p:cNvSpPr>
          <p:nvPr>
            <p:ph idx="4294967295"/>
          </p:nvPr>
        </p:nvSpPr>
        <p:spPr>
          <a:xfrm>
            <a:off x="0" y="1125538"/>
            <a:ext cx="8207375" cy="5039766"/>
          </a:xfrm>
        </p:spPr>
        <p:txBody>
          <a:bodyPr/>
          <a:lstStyle/>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5</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有传输和交换的性能它的系列设备的构成能通过功能块的自由组合，实现了不同层次和各种拓扑结构的网络，十分灵活；</a:t>
            </a: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6</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并不专属于某种传输介质，它可用于双绞线、同轴电缆，但</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用于传输高数据率则需用光纤</a:t>
            </a:r>
            <a:r>
              <a:rPr lang="zh-CN" altLang="zh-CN" sz="2400" dirty="0" smtClean="0">
                <a:solidFill>
                  <a:schemeClr val="tx1"/>
                </a:solidFill>
                <a:latin typeface="+mn-lt"/>
                <a:ea typeface="+mn-ea"/>
                <a:cs typeface="+mn-cs"/>
              </a:rPr>
              <a:t>。</a:t>
            </a:r>
            <a:endParaRPr lang="zh-CN" altLang="zh-CN" sz="2400" dirty="0" smtClean="0">
              <a:solidFill>
                <a:schemeClr val="tx1"/>
              </a:solidFill>
              <a:latin typeface="+mn-lt"/>
              <a:ea typeface="+mn-ea"/>
              <a:cs typeface="+mn-cs"/>
            </a:endParaRP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7</a:t>
            </a:r>
            <a:r>
              <a:rPr lang="zh-CN" altLang="zh-CN" sz="2400" dirty="0" smtClean="0">
                <a:solidFill>
                  <a:schemeClr val="tx1"/>
                </a:solidFill>
                <a:latin typeface="+mn-lt"/>
                <a:ea typeface="+mn-ea"/>
                <a:cs typeface="+mn-cs"/>
              </a:rPr>
              <a:t>）从</a:t>
            </a:r>
            <a:r>
              <a:rPr lang="en-US" altLang="zh-CN" sz="2400" dirty="0" smtClean="0">
                <a:solidFill>
                  <a:schemeClr val="tx1"/>
                </a:solidFill>
                <a:latin typeface="+mn-lt"/>
                <a:ea typeface="+mn-ea"/>
                <a:cs typeface="+mn-cs"/>
              </a:rPr>
              <a:t>OSI</a:t>
            </a:r>
            <a:r>
              <a:rPr lang="zh-CN" altLang="zh-CN" sz="2400" dirty="0" smtClean="0">
                <a:solidFill>
                  <a:schemeClr val="tx1"/>
                </a:solidFill>
                <a:latin typeface="+mn-lt"/>
                <a:ea typeface="+mn-ea"/>
                <a:cs typeface="+mn-cs"/>
              </a:rPr>
              <a:t>模型的观点来看，</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属于其最底层的物理层，并未对其高层有严格的限制，便于在</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上采用各种网络技术，支持</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或</a:t>
            </a:r>
            <a:r>
              <a:rPr lang="en-US" altLang="zh-CN" sz="2400" dirty="0" smtClean="0">
                <a:solidFill>
                  <a:schemeClr val="tx1"/>
                </a:solidFill>
                <a:latin typeface="+mn-lt"/>
                <a:ea typeface="+mn-ea"/>
                <a:cs typeface="+mn-cs"/>
              </a:rPr>
              <a:t>IP</a:t>
            </a:r>
            <a:r>
              <a:rPr lang="zh-CN" altLang="zh-CN" sz="2400" dirty="0" smtClean="0">
                <a:solidFill>
                  <a:schemeClr val="tx1"/>
                </a:solidFill>
                <a:latin typeface="+mn-lt"/>
                <a:ea typeface="+mn-ea"/>
                <a:cs typeface="+mn-cs"/>
              </a:rPr>
              <a:t>传输；</a:t>
            </a: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8</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SDH</a:t>
            </a:r>
            <a:r>
              <a:rPr lang="zh-CN" altLang="zh-CN" sz="2400" dirty="0" smtClean="0">
                <a:solidFill>
                  <a:schemeClr val="tx1"/>
                </a:solidFill>
                <a:latin typeface="+mn-lt"/>
                <a:ea typeface="+mn-ea"/>
                <a:cs typeface="+mn-cs"/>
              </a:rPr>
              <a:t>是严格同步的，从而保证了整个网络稳定可靠，误码少，且便于复用和调整；</a:t>
            </a: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9</a:t>
            </a:r>
            <a:r>
              <a:rPr lang="zh-CN" altLang="zh-CN" sz="2400" dirty="0" smtClean="0">
                <a:solidFill>
                  <a:schemeClr val="tx1"/>
                </a:solidFill>
                <a:latin typeface="+mn-lt"/>
                <a:ea typeface="+mn-ea"/>
                <a:cs typeface="+mn-cs"/>
              </a:rPr>
              <a:t>）标准的开放型光接口可以在基本光缆段上实现横向兼容，降低了联网成本。</a:t>
            </a:r>
            <a:endParaRPr lang="en-US" altLang="zh-CN" sz="2400" dirty="0" smtClean="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6</a:t>
            </a:r>
            <a:r>
              <a:rPr lang="zh-CN" altLang="zh-CN" dirty="0" smtClean="0"/>
              <a:t>认识新的网络技术</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31</a:t>
            </a:fld>
            <a:endParaRPr lang="zh-CN" altLang="en-US"/>
          </a:p>
        </p:txBody>
      </p:sp>
      <p:sp>
        <p:nvSpPr>
          <p:cNvPr id="30724" name="内容占位符 2"/>
          <p:cNvSpPr>
            <a:spLocks noGrp="1" noChangeArrowheads="1"/>
          </p:cNvSpPr>
          <p:nvPr>
            <p:ph idx="4294967295"/>
          </p:nvPr>
        </p:nvSpPr>
        <p:spPr>
          <a:xfrm>
            <a:off x="0" y="1125538"/>
            <a:ext cx="8207375" cy="5039766"/>
          </a:xfrm>
        </p:spPr>
        <p:txBody>
          <a:bodyPr/>
          <a:lstStyle/>
          <a:p>
            <a:r>
              <a:rPr lang="en-US" altLang="zh-CN" sz="2400" dirty="0" smtClean="0">
                <a:solidFill>
                  <a:schemeClr val="tx1"/>
                </a:solidFill>
                <a:latin typeface="+mn-lt"/>
                <a:ea typeface="+mn-ea"/>
                <a:cs typeface="+mn-cs"/>
              </a:rPr>
              <a:t>IP over WDM</a:t>
            </a:r>
            <a:r>
              <a:rPr lang="zh-CN" altLang="zh-CN" sz="2400" dirty="0" smtClean="0">
                <a:solidFill>
                  <a:schemeClr val="tx1"/>
                </a:solidFill>
                <a:latin typeface="+mn-lt"/>
                <a:ea typeface="+mn-ea"/>
                <a:cs typeface="+mn-cs"/>
              </a:rPr>
              <a:t>的</a:t>
            </a:r>
            <a:r>
              <a:rPr lang="zh-CN" altLang="zh-CN" sz="2400" dirty="0" smtClean="0">
                <a:solidFill>
                  <a:schemeClr val="tx1"/>
                </a:solidFill>
                <a:latin typeface="+mn-lt"/>
                <a:ea typeface="+mn-ea"/>
                <a:cs typeface="+mn-cs"/>
              </a:rPr>
              <a:t>原理</a:t>
            </a:r>
            <a:r>
              <a:rPr lang="zh-CN" altLang="en-US"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IP over WDM</a:t>
            </a:r>
            <a:r>
              <a:rPr lang="zh-CN" altLang="zh-CN" sz="2400" dirty="0" smtClean="0">
                <a:solidFill>
                  <a:schemeClr val="tx1"/>
                </a:solidFill>
                <a:latin typeface="+mn-lt"/>
                <a:ea typeface="+mn-ea"/>
                <a:cs typeface="+mn-cs"/>
              </a:rPr>
              <a:t>的基本工作原理是光纤直接与光耦合器相连，耦合器把各波长分开或组合，输入和输出端都用简单的光纤连接器。在发送端，将不同波长的光信号组合（复用）送入一根光纤中传输；在接收端，又将组合光信号分开（解复用）并送入不同的终端。因此，</a:t>
            </a:r>
            <a:r>
              <a:rPr lang="en-US" altLang="zh-CN" sz="2400" dirty="0" smtClean="0">
                <a:solidFill>
                  <a:schemeClr val="tx1"/>
                </a:solidFill>
                <a:latin typeface="+mn-lt"/>
                <a:ea typeface="+mn-ea"/>
                <a:cs typeface="+mn-cs"/>
              </a:rPr>
              <a:t>IP over WDM</a:t>
            </a:r>
            <a:r>
              <a:rPr lang="zh-CN" altLang="zh-CN" sz="2400" dirty="0" smtClean="0">
                <a:solidFill>
                  <a:schemeClr val="tx1"/>
                </a:solidFill>
                <a:latin typeface="+mn-lt"/>
                <a:ea typeface="+mn-ea"/>
                <a:cs typeface="+mn-cs"/>
              </a:rPr>
              <a:t>是一个真正的链路层数据网，可以通过指定波长作旁路或直通连接，网络的业务工程可以只在</a:t>
            </a:r>
            <a:r>
              <a:rPr lang="en-US" altLang="zh-CN" sz="2400" dirty="0" smtClean="0">
                <a:solidFill>
                  <a:schemeClr val="tx1"/>
                </a:solidFill>
                <a:latin typeface="+mn-lt"/>
                <a:ea typeface="+mn-ea"/>
                <a:cs typeface="+mn-cs"/>
              </a:rPr>
              <a:t>IP</a:t>
            </a:r>
            <a:r>
              <a:rPr lang="zh-CN" altLang="zh-CN" sz="2400" dirty="0" smtClean="0">
                <a:solidFill>
                  <a:schemeClr val="tx1"/>
                </a:solidFill>
                <a:latin typeface="+mn-lt"/>
                <a:ea typeface="+mn-ea"/>
                <a:cs typeface="+mn-cs"/>
              </a:rPr>
              <a:t>层完成</a:t>
            </a:r>
            <a:r>
              <a:rPr lang="zh-CN" altLang="zh-CN"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r>
              <a:rPr lang="en-US" altLang="zh-CN" sz="2400" dirty="0" smtClean="0">
                <a:solidFill>
                  <a:schemeClr val="tx1"/>
                </a:solidFill>
                <a:latin typeface="+mn-lt"/>
                <a:ea typeface="+mn-ea"/>
                <a:cs typeface="+mn-cs"/>
              </a:rPr>
              <a:t>IP over WDM</a:t>
            </a:r>
            <a:r>
              <a:rPr lang="zh-CN" altLang="zh-CN" sz="2400" dirty="0" smtClean="0">
                <a:solidFill>
                  <a:schemeClr val="tx1"/>
                </a:solidFill>
                <a:latin typeface="+mn-lt"/>
                <a:ea typeface="+mn-ea"/>
                <a:cs typeface="+mn-cs"/>
              </a:rPr>
              <a:t>的</a:t>
            </a:r>
            <a:r>
              <a:rPr lang="zh-CN" altLang="zh-CN" sz="2400" dirty="0" smtClean="0">
                <a:solidFill>
                  <a:schemeClr val="tx1"/>
                </a:solidFill>
                <a:latin typeface="+mn-lt"/>
                <a:ea typeface="+mn-ea"/>
                <a:cs typeface="+mn-cs"/>
              </a:rPr>
              <a:t>特点</a:t>
            </a:r>
            <a:r>
              <a:rPr lang="zh-CN" altLang="en-US" sz="2400" dirty="0" smtClean="0">
                <a:solidFill>
                  <a:schemeClr val="tx1"/>
                </a:solidFill>
                <a:latin typeface="+mn-lt"/>
                <a:ea typeface="+mn-ea"/>
                <a:cs typeface="+mn-cs"/>
              </a:rPr>
              <a:t>：</a:t>
            </a:r>
            <a:endParaRPr lang="en-US" altLang="zh-CN" sz="2400" dirty="0" smtClean="0">
              <a:solidFill>
                <a:schemeClr val="tx1"/>
              </a:solidFill>
              <a:latin typeface="+mn-lt"/>
              <a:ea typeface="+mn-ea"/>
              <a:cs typeface="+mn-cs"/>
            </a:endParaRPr>
          </a:p>
          <a:p>
            <a:pPr>
              <a:buNone/>
            </a:pPr>
            <a:r>
              <a:rPr lang="zh-CN" altLang="zh-CN" dirty="0" smtClean="0">
                <a:solidFill>
                  <a:schemeClr val="tx1"/>
                </a:solidFill>
                <a:latin typeface="+mn-lt"/>
                <a:ea typeface="+mn-ea"/>
                <a:cs typeface="+mn-cs"/>
              </a:rPr>
              <a:t>（</a:t>
            </a:r>
            <a:r>
              <a:rPr lang="en-US" altLang="zh-CN" dirty="0" smtClean="0">
                <a:solidFill>
                  <a:schemeClr val="tx1"/>
                </a:solidFill>
                <a:latin typeface="+mn-lt"/>
                <a:ea typeface="+mn-ea"/>
                <a:cs typeface="+mn-cs"/>
              </a:rPr>
              <a:t>1</a:t>
            </a:r>
            <a:r>
              <a:rPr lang="zh-CN" altLang="zh-CN" dirty="0" smtClean="0">
                <a:solidFill>
                  <a:schemeClr val="tx1"/>
                </a:solidFill>
                <a:latin typeface="+mn-lt"/>
                <a:ea typeface="+mn-ea"/>
                <a:cs typeface="+mn-cs"/>
              </a:rPr>
              <a:t>）充分利用光纤的带宽资源，极大提高了带宽和相对传输速率。</a:t>
            </a:r>
          </a:p>
          <a:p>
            <a:pPr>
              <a:buNone/>
            </a:pPr>
            <a:r>
              <a:rPr lang="zh-CN" altLang="zh-CN" dirty="0" smtClean="0">
                <a:solidFill>
                  <a:schemeClr val="tx1"/>
                </a:solidFill>
                <a:latin typeface="+mn-lt"/>
                <a:ea typeface="+mn-ea"/>
                <a:cs typeface="+mn-cs"/>
              </a:rPr>
              <a:t>（</a:t>
            </a:r>
            <a:r>
              <a:rPr lang="en-US" altLang="zh-CN" dirty="0" smtClean="0">
                <a:solidFill>
                  <a:schemeClr val="tx1"/>
                </a:solidFill>
                <a:latin typeface="+mn-lt"/>
                <a:ea typeface="+mn-ea"/>
                <a:cs typeface="+mn-cs"/>
              </a:rPr>
              <a:t>2</a:t>
            </a:r>
            <a:r>
              <a:rPr lang="zh-CN" altLang="zh-CN" dirty="0" smtClean="0">
                <a:solidFill>
                  <a:schemeClr val="tx1"/>
                </a:solidFill>
                <a:latin typeface="+mn-lt"/>
                <a:ea typeface="+mn-ea"/>
                <a:cs typeface="+mn-cs"/>
              </a:rPr>
              <a:t>）对传输码率、数据格式及调制方式透明，可传送不同码率的</a:t>
            </a:r>
            <a:r>
              <a:rPr lang="en-US" altLang="zh-CN" dirty="0" smtClean="0">
                <a:solidFill>
                  <a:schemeClr val="tx1"/>
                </a:solidFill>
                <a:latin typeface="+mn-lt"/>
                <a:ea typeface="+mn-ea"/>
                <a:cs typeface="+mn-cs"/>
              </a:rPr>
              <a:t>ATM</a:t>
            </a:r>
            <a:r>
              <a:rPr lang="zh-CN" altLang="zh-CN" dirty="0" smtClean="0">
                <a:solidFill>
                  <a:schemeClr val="tx1"/>
                </a:solidFill>
                <a:latin typeface="+mn-lt"/>
                <a:ea typeface="+mn-ea"/>
                <a:cs typeface="+mn-cs"/>
              </a:rPr>
              <a:t>、</a:t>
            </a:r>
            <a:r>
              <a:rPr lang="en-US" altLang="zh-CN" dirty="0" smtClean="0">
                <a:solidFill>
                  <a:schemeClr val="tx1"/>
                </a:solidFill>
                <a:latin typeface="+mn-lt"/>
                <a:ea typeface="+mn-ea"/>
                <a:cs typeface="+mn-cs"/>
              </a:rPr>
              <a:t>SDH</a:t>
            </a:r>
            <a:r>
              <a:rPr lang="zh-CN" altLang="zh-CN" dirty="0" smtClean="0">
                <a:solidFill>
                  <a:schemeClr val="tx1"/>
                </a:solidFill>
                <a:latin typeface="+mn-lt"/>
                <a:ea typeface="+mn-ea"/>
                <a:cs typeface="+mn-cs"/>
              </a:rPr>
              <a:t>和千兆以太网格式的业务</a:t>
            </a:r>
            <a:r>
              <a:rPr lang="zh-CN" altLang="zh-CN" dirty="0" smtClean="0">
                <a:solidFill>
                  <a:schemeClr val="tx1"/>
                </a:solidFill>
                <a:latin typeface="+mn-lt"/>
                <a:ea typeface="+mn-ea"/>
                <a:cs typeface="+mn-cs"/>
              </a:rPr>
              <a:t>。</a:t>
            </a:r>
            <a:endParaRPr lang="zh-CN" altLang="zh-CN" dirty="0" smtClean="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dirty="0" smtClean="0"/>
              <a:t>任务</a:t>
            </a:r>
            <a:r>
              <a:rPr lang="en-US" altLang="zh-CN" dirty="0" smtClean="0"/>
              <a:t>6</a:t>
            </a:r>
            <a:r>
              <a:rPr lang="zh-CN" altLang="zh-CN" dirty="0" smtClean="0"/>
              <a:t>认识新的网络技术</a:t>
            </a:r>
            <a:endParaRPr lang="zh-CN" altLang="en-US" dirty="0" smtClean="0"/>
          </a:p>
        </p:txBody>
      </p:sp>
      <p:sp>
        <p:nvSpPr>
          <p:cNvPr id="30723" name="灯片编号占位符 3"/>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35859618-F4D1-414C-AA24-56917322FA7A}" type="slidenum">
              <a:rPr lang="zh-CN" altLang="en-US"/>
              <a:pPr/>
              <a:t>32</a:t>
            </a:fld>
            <a:endParaRPr lang="zh-CN" altLang="en-US"/>
          </a:p>
        </p:txBody>
      </p:sp>
      <p:sp>
        <p:nvSpPr>
          <p:cNvPr id="30724" name="内容占位符 2"/>
          <p:cNvSpPr>
            <a:spLocks noGrp="1" noChangeArrowheads="1"/>
          </p:cNvSpPr>
          <p:nvPr>
            <p:ph idx="4294967295"/>
          </p:nvPr>
        </p:nvSpPr>
        <p:spPr>
          <a:xfrm>
            <a:off x="0" y="1125538"/>
            <a:ext cx="8207375" cy="5039766"/>
          </a:xfrm>
        </p:spPr>
        <p:txBody>
          <a:bodyPr/>
          <a:lstStyle/>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3</a:t>
            </a:r>
            <a:r>
              <a:rPr lang="zh-CN" altLang="zh-CN" sz="2400" dirty="0" smtClean="0">
                <a:solidFill>
                  <a:schemeClr val="tx1"/>
                </a:solidFill>
                <a:latin typeface="+mn-lt"/>
                <a:ea typeface="+mn-ea"/>
                <a:cs typeface="+mn-cs"/>
              </a:rPr>
              <a:t>）不仅可与现有通信网络兼容，还可以支持未来宽带业务网及进行网络升级，具有可推广性和高度生存性等特点。</a:t>
            </a: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4</a:t>
            </a:r>
            <a:r>
              <a:rPr lang="zh-CN" altLang="zh-CN" sz="2400" dirty="0" smtClean="0">
                <a:solidFill>
                  <a:schemeClr val="tx1"/>
                </a:solidFill>
                <a:latin typeface="+mn-lt"/>
                <a:ea typeface="+mn-ea"/>
                <a:cs typeface="+mn-cs"/>
              </a:rPr>
              <a:t>）目前尚未实现波长标准化，一般取</a:t>
            </a:r>
            <a:r>
              <a:rPr lang="en-US" altLang="zh-CN" sz="2400" dirty="0" smtClean="0">
                <a:solidFill>
                  <a:schemeClr val="tx1"/>
                </a:solidFill>
                <a:latin typeface="+mn-lt"/>
                <a:ea typeface="+mn-ea"/>
                <a:cs typeface="+mn-cs"/>
              </a:rPr>
              <a:t>193.1THz</a:t>
            </a:r>
            <a:r>
              <a:rPr lang="zh-CN" altLang="zh-CN" sz="2400" dirty="0" smtClean="0">
                <a:solidFill>
                  <a:schemeClr val="tx1"/>
                </a:solidFill>
                <a:latin typeface="+mn-lt"/>
                <a:ea typeface="+mn-ea"/>
                <a:cs typeface="+mn-cs"/>
              </a:rPr>
              <a:t>为参考频率，间隔为</a:t>
            </a:r>
            <a:r>
              <a:rPr lang="en-US" altLang="zh-CN" sz="2400" dirty="0" smtClean="0">
                <a:solidFill>
                  <a:schemeClr val="tx1"/>
                </a:solidFill>
                <a:latin typeface="+mn-lt"/>
                <a:ea typeface="+mn-ea"/>
                <a:cs typeface="+mn-cs"/>
              </a:rPr>
              <a:t>100GHz</a:t>
            </a:r>
            <a:r>
              <a:rPr lang="zh-CN" altLang="zh-CN" sz="2400" dirty="0" smtClean="0">
                <a:solidFill>
                  <a:schemeClr val="tx1"/>
                </a:solidFill>
                <a:latin typeface="+mn-lt"/>
                <a:ea typeface="+mn-ea"/>
                <a:cs typeface="+mn-cs"/>
              </a:rPr>
              <a:t>。</a:t>
            </a: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5</a:t>
            </a: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WDM</a:t>
            </a:r>
            <a:r>
              <a:rPr lang="zh-CN" altLang="zh-CN" sz="2400" dirty="0" smtClean="0">
                <a:solidFill>
                  <a:schemeClr val="tx1"/>
                </a:solidFill>
                <a:latin typeface="+mn-lt"/>
                <a:ea typeface="+mn-ea"/>
                <a:cs typeface="+mn-cs"/>
              </a:rPr>
              <a:t>系统的网络管理应与所传输信号的网管分离，但在光域上加上开销和光信号的处理技术还不完善，从而导致</a:t>
            </a:r>
            <a:r>
              <a:rPr lang="en-US" altLang="zh-CN" sz="2400" dirty="0" smtClean="0">
                <a:solidFill>
                  <a:schemeClr val="tx1"/>
                </a:solidFill>
                <a:latin typeface="+mn-lt"/>
                <a:ea typeface="+mn-ea"/>
                <a:cs typeface="+mn-cs"/>
              </a:rPr>
              <a:t>WDM</a:t>
            </a:r>
            <a:r>
              <a:rPr lang="zh-CN" altLang="zh-CN" sz="2400" dirty="0" smtClean="0">
                <a:solidFill>
                  <a:schemeClr val="tx1"/>
                </a:solidFill>
                <a:latin typeface="+mn-lt"/>
                <a:ea typeface="+mn-ea"/>
                <a:cs typeface="+mn-cs"/>
              </a:rPr>
              <a:t>系统的网络管理尚不成熟。</a:t>
            </a:r>
          </a:p>
          <a:p>
            <a:pPr>
              <a:buNone/>
            </a:pPr>
            <a:r>
              <a:rPr lang="zh-CN" altLang="zh-CN" sz="2400" dirty="0" smtClean="0">
                <a:solidFill>
                  <a:schemeClr val="tx1"/>
                </a:solidFill>
                <a:latin typeface="+mn-lt"/>
                <a:ea typeface="+mn-ea"/>
                <a:cs typeface="+mn-cs"/>
              </a:rPr>
              <a:t>（</a:t>
            </a:r>
            <a:r>
              <a:rPr lang="en-US" altLang="zh-CN" sz="2400" dirty="0" smtClean="0">
                <a:solidFill>
                  <a:schemeClr val="tx1"/>
                </a:solidFill>
                <a:latin typeface="+mn-lt"/>
                <a:ea typeface="+mn-ea"/>
                <a:cs typeface="+mn-cs"/>
              </a:rPr>
              <a:t>6</a:t>
            </a:r>
            <a:r>
              <a:rPr lang="zh-CN" altLang="zh-CN" sz="2400" dirty="0" smtClean="0">
                <a:solidFill>
                  <a:schemeClr val="tx1"/>
                </a:solidFill>
                <a:latin typeface="+mn-lt"/>
                <a:ea typeface="+mn-ea"/>
                <a:cs typeface="+mn-cs"/>
              </a:rPr>
              <a:t>）目前，</a:t>
            </a:r>
            <a:r>
              <a:rPr lang="en-US" altLang="zh-CN" sz="2400" dirty="0" smtClean="0">
                <a:solidFill>
                  <a:schemeClr val="tx1"/>
                </a:solidFill>
                <a:latin typeface="+mn-lt"/>
                <a:ea typeface="+mn-ea"/>
                <a:cs typeface="+mn-cs"/>
              </a:rPr>
              <a:t>WDM</a:t>
            </a:r>
            <a:r>
              <a:rPr lang="zh-CN" altLang="zh-CN" sz="2400" dirty="0" smtClean="0">
                <a:solidFill>
                  <a:schemeClr val="tx1"/>
                </a:solidFill>
                <a:latin typeface="+mn-lt"/>
                <a:ea typeface="+mn-ea"/>
                <a:cs typeface="+mn-cs"/>
              </a:rPr>
              <a:t>系统的网络拓扑结构只基于点对点方式，还未形成光网。</a:t>
            </a:r>
            <a:endParaRPr lang="en-US" altLang="zh-CN" sz="6600" dirty="0" smtClean="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noChangeArrowheads="1"/>
          </p:cNvSpPr>
          <p:nvPr>
            <p:ph type="title"/>
          </p:nvPr>
        </p:nvSpPr>
        <p:spPr/>
        <p:txBody>
          <a:bodyPr/>
          <a:lstStyle/>
          <a:p>
            <a:r>
              <a:rPr lang="zh-CN" altLang="en-US" smtClean="0"/>
              <a:t>课程小结</a:t>
            </a:r>
          </a:p>
        </p:txBody>
      </p:sp>
      <p:sp>
        <p:nvSpPr>
          <p:cNvPr id="3" name="内容占位符 2"/>
          <p:cNvSpPr>
            <a:spLocks noGrp="1"/>
          </p:cNvSpPr>
          <p:nvPr>
            <p:ph idx="4294967295"/>
          </p:nvPr>
        </p:nvSpPr>
        <p:spPr>
          <a:xfrm>
            <a:off x="608013" y="1143000"/>
            <a:ext cx="7607300" cy="4857750"/>
          </a:xfrm>
        </p:spPr>
        <p:txBody>
          <a:bodyPr/>
          <a:lstStyle/>
          <a:p>
            <a:pPr>
              <a:defRPr/>
            </a:pPr>
            <a:r>
              <a:rPr lang="zh-CN" altLang="zh-CN" sz="2400" dirty="0" smtClean="0">
                <a:solidFill>
                  <a:schemeClr val="tx1"/>
                </a:solidFill>
                <a:latin typeface="+mn-lt"/>
                <a:ea typeface="+mn-ea"/>
                <a:cs typeface="+mn-cs"/>
              </a:rPr>
              <a:t>随着社会需求的提高和相关领域技术不断进步，计算机网络技术层出不穷，另人眼花缭乱。用户在面对众多的选择时，如何就网络需要、投资强度、技术成熟性、网络构造复杂性等方面进行比较，权衡就成了一个至关重要的问题。本章我们主要介绍了</a:t>
            </a:r>
            <a:r>
              <a:rPr lang="en-US" altLang="zh-CN" sz="2400" dirty="0" smtClean="0">
                <a:solidFill>
                  <a:schemeClr val="tx1"/>
                </a:solidFill>
                <a:latin typeface="+mn-lt"/>
                <a:ea typeface="+mn-ea"/>
                <a:cs typeface="+mn-cs"/>
              </a:rPr>
              <a:t>ADSL</a:t>
            </a:r>
            <a:r>
              <a:rPr lang="zh-CN" altLang="zh-CN" sz="2400" dirty="0" smtClean="0">
                <a:solidFill>
                  <a:schemeClr val="tx1"/>
                </a:solidFill>
                <a:latin typeface="+mn-lt"/>
                <a:ea typeface="+mn-ea"/>
                <a:cs typeface="+mn-cs"/>
              </a:rPr>
              <a:t>的功能特点及应用、</a:t>
            </a:r>
            <a:r>
              <a:rPr lang="en-US" altLang="zh-CN" sz="2400" dirty="0" smtClean="0">
                <a:solidFill>
                  <a:schemeClr val="tx1"/>
                </a:solidFill>
                <a:latin typeface="+mn-lt"/>
                <a:ea typeface="+mn-ea"/>
                <a:cs typeface="+mn-cs"/>
              </a:rPr>
              <a:t>Cable</a:t>
            </a:r>
            <a:r>
              <a:rPr lang="zh-CN" altLang="zh-CN" sz="2400" dirty="0" smtClean="0">
                <a:solidFill>
                  <a:schemeClr val="tx1"/>
                </a:solidFill>
                <a:latin typeface="+mn-lt"/>
                <a:ea typeface="+mn-ea"/>
                <a:cs typeface="+mn-cs"/>
              </a:rPr>
              <a:t>　</a:t>
            </a:r>
            <a:r>
              <a:rPr lang="en-US" altLang="zh-CN" sz="2400" dirty="0" smtClean="0">
                <a:solidFill>
                  <a:schemeClr val="tx1"/>
                </a:solidFill>
                <a:latin typeface="+mn-lt"/>
                <a:ea typeface="+mn-ea"/>
                <a:cs typeface="+mn-cs"/>
              </a:rPr>
              <a:t>MODEM</a:t>
            </a:r>
            <a:r>
              <a:rPr lang="zh-CN" altLang="zh-CN" sz="2400" dirty="0" smtClean="0">
                <a:solidFill>
                  <a:schemeClr val="tx1"/>
                </a:solidFill>
                <a:latin typeface="+mn-lt"/>
                <a:ea typeface="+mn-ea"/>
                <a:cs typeface="+mn-cs"/>
              </a:rPr>
              <a:t>技术原理、</a:t>
            </a:r>
            <a:r>
              <a:rPr lang="en-US" altLang="zh-CN" sz="2400" dirty="0" smtClean="0">
                <a:solidFill>
                  <a:schemeClr val="tx1"/>
                </a:solidFill>
                <a:latin typeface="+mn-lt"/>
                <a:ea typeface="+mn-ea"/>
                <a:cs typeface="+mn-cs"/>
              </a:rPr>
              <a:t>ATM</a:t>
            </a:r>
            <a:r>
              <a:rPr lang="zh-CN" altLang="zh-CN" sz="2400" dirty="0" smtClean="0">
                <a:solidFill>
                  <a:schemeClr val="tx1"/>
                </a:solidFill>
                <a:latin typeface="+mn-lt"/>
                <a:ea typeface="+mn-ea"/>
                <a:cs typeface="+mn-cs"/>
              </a:rPr>
              <a:t>网络结构和技术特点、帧中继技术的基本工作原理等，目的是让读者对当今网络技术有更深一步的理解，对便在今后遇到具体问题时，能够真正地做出准确地判断并加以选择。</a:t>
            </a:r>
            <a:endParaRPr lang="zh-CN" altLang="en-US" sz="2400" noProof="1"/>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3"/>
          <p:cNvPicPr>
            <a:picLocks noChangeAspect="1" noChangeArrowheads="1"/>
          </p:cNvPicPr>
          <p:nvPr/>
        </p:nvPicPr>
        <p:blipFill>
          <a:blip r:embed="rId3" cstate="print"/>
          <a:srcRect/>
          <a:stretch>
            <a:fillRect/>
          </a:stretch>
        </p:blipFill>
        <p:spPr bwMode="auto">
          <a:xfrm>
            <a:off x="1588" y="0"/>
            <a:ext cx="9142412" cy="2222500"/>
          </a:xfrm>
          <a:prstGeom prst="rect">
            <a:avLst/>
          </a:prstGeom>
          <a:noFill/>
          <a:ln w="9525">
            <a:noFill/>
            <a:miter lim="800000"/>
            <a:headEnd/>
            <a:tailEnd/>
          </a:ln>
        </p:spPr>
      </p:pic>
      <p:sp>
        <p:nvSpPr>
          <p:cNvPr id="45059" name="Rectangle 2"/>
          <p:cNvSpPr txBox="1">
            <a:spLocks noChangeArrowheads="1"/>
          </p:cNvSpPr>
          <p:nvPr/>
        </p:nvSpPr>
        <p:spPr bwMode="auto">
          <a:xfrm>
            <a:off x="2286000" y="3286125"/>
            <a:ext cx="5000625" cy="785813"/>
          </a:xfrm>
          <a:prstGeom prst="rect">
            <a:avLst/>
          </a:prstGeom>
          <a:noFill/>
          <a:ln w="9525">
            <a:noFill/>
            <a:miter lim="800000"/>
            <a:headEnd/>
            <a:tailEnd/>
          </a:ln>
        </p:spPr>
        <p:txBody>
          <a:bodyPr anchor="ctr"/>
          <a:lstStyle/>
          <a:p>
            <a:pPr algn="ctr">
              <a:defRPr/>
            </a:pPr>
            <a:r>
              <a:rPr lang="zh-CN" altLang="en-US" sz="4800" b="1" dirty="0">
                <a:ln w="11430"/>
                <a:solidFill>
                  <a:srgbClr val="FF6600"/>
                </a:solidFill>
                <a:effectLst>
                  <a:outerShdw blurRad="50800" dist="38100" dir="8100000" algn="tr" rotWithShape="0">
                    <a:prstClr val="black">
                      <a:alpha val="40000"/>
                    </a:prstClr>
                  </a:outerShdw>
                </a:effectLst>
                <a:latin typeface="方正正大黑简体" pitchFamily="2" charset="-122"/>
                <a:ea typeface="方正正大黑简体" pitchFamily="2" charset="-122"/>
              </a:rPr>
              <a:t>谢谢观看</a:t>
            </a:r>
            <a:r>
              <a:rPr lang="zh-CN" altLang="en-US" sz="6000" dirty="0">
                <a:solidFill>
                  <a:srgbClr val="FF6600"/>
                </a:solidFill>
                <a:effectLst>
                  <a:outerShdw blurRad="38100" dist="38100" dir="2700000" algn="tl">
                    <a:srgbClr val="000000">
                      <a:alpha val="43137"/>
                    </a:srgbClr>
                  </a:outerShdw>
                </a:effectLst>
                <a:latin typeface="方正大标宋简体" pitchFamily="2" charset="-122"/>
                <a:ea typeface="方正大标宋简体" pitchFamily="2" charset="-122"/>
              </a:rPr>
              <a:t>！</a:t>
            </a:r>
            <a:endParaRPr lang="en-US" altLang="zh-CN" sz="6000" dirty="0">
              <a:solidFill>
                <a:srgbClr val="FF6600"/>
              </a:solidFill>
              <a:effectLst>
                <a:outerShdw blurRad="38100" dist="38100" dir="2700000" algn="tl">
                  <a:srgbClr val="000000">
                    <a:alpha val="43137"/>
                  </a:srgbClr>
                </a:outerShdw>
              </a:effectLst>
              <a:latin typeface="方正大标宋简体" pitchFamily="2" charset="-122"/>
              <a:ea typeface="方正大标宋简体" pitchFamily="2" charset="-122"/>
            </a:endParaRPr>
          </a:p>
        </p:txBody>
      </p:sp>
      <p:sp>
        <p:nvSpPr>
          <p:cNvPr id="44036" name="标题 7"/>
          <p:cNvSpPr>
            <a:spLocks noGrp="1"/>
          </p:cNvSpPr>
          <p:nvPr>
            <p:ph type="title"/>
          </p:nvPr>
        </p:nvSpPr>
        <p:spPr/>
        <p:txBody>
          <a:bodyPr/>
          <a:lstStyle/>
          <a:p>
            <a:endParaRPr lang="zh-CN" altLang="en-US" smtClean="0"/>
          </a:p>
        </p:txBody>
      </p:sp>
      <p:sp>
        <p:nvSpPr>
          <p:cNvPr id="44037" name="表格占位符 8"/>
          <p:cNvSpPr>
            <a:spLocks noGrp="1" noTextEdit="1"/>
          </p:cNvSpPr>
          <p:nvPr>
            <p:ph type="tbl" idx="1"/>
          </p:nvPr>
        </p:nvSpPr>
        <p:spPr>
          <a:xfrm>
            <a:off x="468313" y="1125538"/>
            <a:ext cx="8207375" cy="4875212"/>
          </a:xfrm>
        </p:spPr>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noChangeArrowheads="1"/>
          </p:cNvSpPr>
          <p:nvPr>
            <p:ph type="title"/>
          </p:nvPr>
        </p:nvSpPr>
        <p:spPr/>
        <p:txBody>
          <a:bodyPr/>
          <a:lstStyle/>
          <a:p>
            <a:r>
              <a:rPr lang="zh-CN" altLang="en-US" dirty="0" smtClean="0"/>
              <a:t>任务</a:t>
            </a:r>
            <a:r>
              <a:rPr lang="en-US" altLang="zh-CN" dirty="0" smtClean="0"/>
              <a:t>1  </a:t>
            </a:r>
            <a:r>
              <a:rPr lang="zh-CN" altLang="en-US" dirty="0" smtClean="0"/>
              <a:t>认识电话交换网</a:t>
            </a:r>
            <a:endParaRPr lang="zh-CN" altLang="en-US" dirty="0" smtClean="0"/>
          </a:p>
        </p:txBody>
      </p:sp>
      <p:sp>
        <p:nvSpPr>
          <p:cNvPr id="8195" name="灯片编号占位符 4"/>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E958232F-6173-42D3-AFFF-B1866546644F}" type="slidenum">
              <a:rPr lang="zh-CN" altLang="en-US"/>
              <a:pPr/>
              <a:t>4</a:t>
            </a:fld>
            <a:endParaRPr lang="zh-CN" altLang="en-US"/>
          </a:p>
        </p:txBody>
      </p:sp>
      <p:sp>
        <p:nvSpPr>
          <p:cNvPr id="8196" name="内容占位符 2"/>
          <p:cNvSpPr>
            <a:spLocks noGrp="1" noChangeArrowheads="1"/>
          </p:cNvSpPr>
          <p:nvPr>
            <p:ph idx="4294967295"/>
          </p:nvPr>
        </p:nvSpPr>
        <p:spPr>
          <a:xfrm>
            <a:off x="0" y="1125538"/>
            <a:ext cx="8207375" cy="5162550"/>
          </a:xfrm>
        </p:spPr>
        <p:txBody>
          <a:bodyPr/>
          <a:lstStyle/>
          <a:p>
            <a:r>
              <a:rPr lang="zh-CN" altLang="zh-CN" sz="2800" dirty="0" smtClean="0">
                <a:solidFill>
                  <a:schemeClr val="tx1"/>
                </a:solidFill>
                <a:latin typeface="+mn-lt"/>
                <a:ea typeface="+mn-ea"/>
                <a:cs typeface="+mn-cs"/>
              </a:rPr>
              <a:t>电话网的等级结构</a:t>
            </a:r>
            <a:r>
              <a:rPr lang="zh-CN" altLang="en-US" sz="2800" dirty="0" smtClean="0"/>
              <a:t>：</a:t>
            </a:r>
            <a:r>
              <a:rPr lang="zh-CN" altLang="zh-CN" sz="2800" dirty="0" smtClean="0">
                <a:solidFill>
                  <a:schemeClr val="tx1"/>
                </a:solidFill>
                <a:latin typeface="+mn-lt"/>
                <a:ea typeface="+mn-ea"/>
                <a:cs typeface="+mn-cs"/>
              </a:rPr>
              <a:t>等级结构就是把全网的交换局划分为若干个等级，最高等级的交换局间则直接互连，形成网形网。</a:t>
            </a:r>
            <a:endParaRPr lang="zh-CN" altLang="en-US" sz="2800" dirty="0" smtClean="0"/>
          </a:p>
          <a:p>
            <a:r>
              <a:rPr lang="zh-CN" altLang="zh-CN" sz="2800" dirty="0" smtClean="0">
                <a:solidFill>
                  <a:schemeClr val="tx1"/>
                </a:solidFill>
                <a:latin typeface="+mn-lt"/>
                <a:ea typeface="+mn-ea"/>
                <a:cs typeface="+mn-cs"/>
              </a:rPr>
              <a:t>长途网及其结构演变</a:t>
            </a:r>
            <a:r>
              <a:rPr lang="zh-CN" altLang="en-US" sz="2800" dirty="0" smtClean="0"/>
              <a:t>：</a:t>
            </a:r>
            <a:r>
              <a:rPr lang="zh-CN" altLang="zh-CN" sz="2800" dirty="0" smtClean="0">
                <a:solidFill>
                  <a:schemeClr val="tx1"/>
                </a:solidFill>
                <a:latin typeface="+mn-lt"/>
                <a:ea typeface="+mn-ea"/>
                <a:cs typeface="+mn-cs"/>
              </a:rPr>
              <a:t>长途电话网简称长途网，由长途交换中心、长市中继及长途电路组成，用来疏通各个不同本地网之间的长途话</a:t>
            </a:r>
            <a:r>
              <a:rPr lang="zh-CN" altLang="zh-CN" sz="2800" dirty="0" smtClean="0">
                <a:solidFill>
                  <a:schemeClr val="tx1"/>
                </a:solidFill>
                <a:latin typeface="+mn-lt"/>
                <a:ea typeface="+mn-ea"/>
                <a:cs typeface="+mn-cs"/>
              </a:rPr>
              <a:t>务。</a:t>
            </a:r>
            <a:endParaRPr lang="en-US" altLang="zh-CN" sz="2800" dirty="0" smtClean="0">
              <a:solidFill>
                <a:schemeClr val="tx1"/>
              </a:solidFill>
              <a:latin typeface="+mn-lt"/>
              <a:ea typeface="+mn-ea"/>
              <a:cs typeface="+mn-cs"/>
            </a:endParaRPr>
          </a:p>
          <a:p>
            <a:r>
              <a:rPr lang="zh-CN" altLang="zh-CN" sz="2800" dirty="0" smtClean="0">
                <a:solidFill>
                  <a:schemeClr val="tx1"/>
                </a:solidFill>
                <a:latin typeface="+mn-lt"/>
                <a:ea typeface="+mn-ea"/>
                <a:cs typeface="+mn-cs"/>
              </a:rPr>
              <a:t>本地网</a:t>
            </a:r>
            <a:r>
              <a:rPr lang="zh-CN" altLang="en-US" sz="2800" dirty="0" smtClean="0">
                <a:solidFill>
                  <a:schemeClr val="tx1"/>
                </a:solidFill>
                <a:latin typeface="+mn-lt"/>
                <a:ea typeface="+mn-ea"/>
                <a:cs typeface="+mn-cs"/>
              </a:rPr>
              <a:t>：</a:t>
            </a:r>
            <a:r>
              <a:rPr lang="zh-CN" altLang="zh-CN" sz="2800" dirty="0" smtClean="0">
                <a:solidFill>
                  <a:schemeClr val="tx1"/>
                </a:solidFill>
                <a:latin typeface="+mn-lt"/>
                <a:ea typeface="+mn-ea"/>
                <a:cs typeface="+mn-cs"/>
              </a:rPr>
              <a:t>本地电话网简称本地网，指在同一编号区范围内，由若干个端</a:t>
            </a:r>
            <a:r>
              <a:rPr lang="zh-CN" altLang="zh-CN" sz="2800" dirty="0" smtClean="0">
                <a:solidFill>
                  <a:schemeClr val="tx1"/>
                </a:solidFill>
                <a:latin typeface="+mn-lt"/>
                <a:ea typeface="+mn-ea"/>
                <a:cs typeface="+mn-cs"/>
              </a:rPr>
              <a:t>局或者</a:t>
            </a:r>
            <a:r>
              <a:rPr lang="zh-CN" altLang="zh-CN" sz="2800" dirty="0" smtClean="0">
                <a:solidFill>
                  <a:schemeClr val="tx1"/>
                </a:solidFill>
                <a:latin typeface="+mn-lt"/>
                <a:ea typeface="+mn-ea"/>
                <a:cs typeface="+mn-cs"/>
              </a:rPr>
              <a:t>由若干个端局和汇接局及局间</a:t>
            </a:r>
            <a:r>
              <a:rPr lang="zh-CN" altLang="zh-CN" sz="2800" dirty="0" smtClean="0">
                <a:solidFill>
                  <a:schemeClr val="tx1"/>
                </a:solidFill>
                <a:latin typeface="+mn-lt"/>
                <a:ea typeface="+mn-ea"/>
                <a:cs typeface="+mn-cs"/>
              </a:rPr>
              <a:t>中继线</a:t>
            </a:r>
            <a:r>
              <a:rPr lang="zh-CN" altLang="en-US" sz="2800" dirty="0" smtClean="0">
                <a:solidFill>
                  <a:schemeClr val="tx1"/>
                </a:solidFill>
                <a:latin typeface="+mn-lt"/>
                <a:ea typeface="+mn-ea"/>
                <a:cs typeface="+mn-cs"/>
              </a:rPr>
              <a:t>、</a:t>
            </a:r>
            <a:r>
              <a:rPr lang="zh-CN" altLang="zh-CN" sz="2800" dirty="0" smtClean="0">
                <a:solidFill>
                  <a:schemeClr val="tx1"/>
                </a:solidFill>
                <a:latin typeface="+mn-lt"/>
                <a:ea typeface="+mn-ea"/>
                <a:cs typeface="+mn-cs"/>
              </a:rPr>
              <a:t>用户</a:t>
            </a:r>
            <a:r>
              <a:rPr lang="zh-CN" altLang="zh-CN" sz="2800" dirty="0" smtClean="0">
                <a:solidFill>
                  <a:schemeClr val="tx1"/>
                </a:solidFill>
                <a:latin typeface="+mn-lt"/>
                <a:ea typeface="+mn-ea"/>
                <a:cs typeface="+mn-cs"/>
              </a:rPr>
              <a:t>线和话机终端等组成的电话网。本地网用来疏通本长途编号区范围内任何两个用户间的电话呼叫和长途发话、来话业务。</a:t>
            </a:r>
            <a:endParaRPr lang="zh-CN" altLang="en-US" sz="2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noChangeArrowheads="1"/>
          </p:cNvSpPr>
          <p:nvPr>
            <p:ph type="title"/>
          </p:nvPr>
        </p:nvSpPr>
        <p:spPr/>
        <p:txBody>
          <a:bodyPr/>
          <a:lstStyle/>
          <a:p>
            <a:r>
              <a:rPr lang="zh-CN" altLang="en-US" dirty="0" smtClean="0"/>
              <a:t>任务</a:t>
            </a:r>
            <a:r>
              <a:rPr lang="en-US" altLang="zh-CN" dirty="0" smtClean="0"/>
              <a:t>1</a:t>
            </a:r>
            <a:r>
              <a:rPr lang="zh-CN" altLang="en-US" dirty="0" smtClean="0"/>
              <a:t>认识电话交换网</a:t>
            </a:r>
            <a:endParaRPr lang="zh-CN" altLang="en-US" dirty="0" smtClean="0"/>
          </a:p>
        </p:txBody>
      </p:sp>
      <p:sp>
        <p:nvSpPr>
          <p:cNvPr id="9219" name="灯片编号占位符 4"/>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462D4AD3-33A7-49EA-BFC2-A4A933F5F4B0}" type="slidenum">
              <a:rPr lang="zh-CN" altLang="en-US"/>
              <a:pPr/>
              <a:t>5</a:t>
            </a:fld>
            <a:endParaRPr lang="zh-CN" altLang="en-US"/>
          </a:p>
        </p:txBody>
      </p:sp>
      <p:sp>
        <p:nvSpPr>
          <p:cNvPr id="9220" name="内容占位符 2"/>
          <p:cNvSpPr>
            <a:spLocks noGrp="1" noChangeArrowheads="1"/>
          </p:cNvSpPr>
          <p:nvPr>
            <p:ph idx="4294967295"/>
          </p:nvPr>
        </p:nvSpPr>
        <p:spPr>
          <a:xfrm>
            <a:off x="0" y="1125538"/>
            <a:ext cx="8207375" cy="1079326"/>
          </a:xfrm>
        </p:spPr>
        <p:txBody>
          <a:bodyPr/>
          <a:lstStyle/>
          <a:p>
            <a:r>
              <a:rPr lang="zh-CN" altLang="zh-CN" sz="2800" dirty="0" smtClean="0">
                <a:solidFill>
                  <a:schemeClr val="tx1"/>
                </a:solidFill>
                <a:latin typeface="+mn-lt"/>
                <a:ea typeface="+mn-ea"/>
                <a:cs typeface="+mn-cs"/>
              </a:rPr>
              <a:t>本地网的网络结构</a:t>
            </a:r>
            <a:r>
              <a:rPr lang="zh-CN" altLang="en-US" sz="2800" dirty="0" smtClean="0"/>
              <a:t>：</a:t>
            </a:r>
          </a:p>
          <a:p>
            <a:pPr marL="800100" lvl="1" indent="-342900">
              <a:buFont typeface="Wingdings" pitchFamily="2" charset="2"/>
              <a:buChar char="Ø"/>
            </a:pPr>
            <a:r>
              <a:rPr lang="zh-CN" altLang="zh-CN" sz="2400" dirty="0" smtClean="0">
                <a:solidFill>
                  <a:schemeClr val="tx1"/>
                </a:solidFill>
                <a:latin typeface="+mn-lt"/>
                <a:ea typeface="+mn-ea"/>
              </a:rPr>
              <a:t>网形网</a:t>
            </a:r>
            <a:r>
              <a:rPr lang="zh-CN" altLang="en-US" sz="2400" dirty="0" smtClean="0">
                <a:solidFill>
                  <a:schemeClr val="tx1"/>
                </a:solidFill>
                <a:latin typeface="+mn-lt"/>
                <a:ea typeface="+mn-ea"/>
              </a:rPr>
              <a:t>（</a:t>
            </a:r>
            <a:r>
              <a:rPr lang="zh-CN" altLang="zh-CN" sz="2400" dirty="0" smtClean="0">
                <a:solidFill>
                  <a:schemeClr val="tx1"/>
                </a:solidFill>
                <a:latin typeface="+mn-lt"/>
                <a:ea typeface="+mn-ea"/>
              </a:rPr>
              <a:t>分区单汇</a:t>
            </a:r>
            <a:r>
              <a:rPr lang="zh-CN" altLang="zh-CN" sz="2400" dirty="0" smtClean="0">
                <a:solidFill>
                  <a:schemeClr val="tx1"/>
                </a:solidFill>
                <a:latin typeface="+mn-lt"/>
                <a:ea typeface="+mn-ea"/>
              </a:rPr>
              <a:t>接</a:t>
            </a:r>
            <a:r>
              <a:rPr lang="zh-CN" altLang="en-US" sz="2400" dirty="0" smtClean="0">
                <a:solidFill>
                  <a:schemeClr val="tx1"/>
                </a:solidFill>
                <a:latin typeface="+mn-lt"/>
                <a:ea typeface="+mn-ea"/>
              </a:rPr>
              <a:t>）</a:t>
            </a:r>
            <a:endParaRPr lang="zh-CN" altLang="en-US" sz="2400" dirty="0" smtClean="0"/>
          </a:p>
        </p:txBody>
      </p:sp>
      <p:pic>
        <p:nvPicPr>
          <p:cNvPr id="6" name="图片 5" descr="图2-5"/>
          <p:cNvPicPr/>
          <p:nvPr/>
        </p:nvPicPr>
        <p:blipFill>
          <a:blip r:embed="rId2" cstate="print"/>
          <a:srcRect/>
          <a:stretch>
            <a:fillRect/>
          </a:stretch>
        </p:blipFill>
        <p:spPr bwMode="auto">
          <a:xfrm>
            <a:off x="899592" y="2252662"/>
            <a:ext cx="7200800" cy="369661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noChangeArrowheads="1"/>
          </p:cNvSpPr>
          <p:nvPr>
            <p:ph type="title"/>
          </p:nvPr>
        </p:nvSpPr>
        <p:spPr/>
        <p:txBody>
          <a:bodyPr/>
          <a:lstStyle/>
          <a:p>
            <a:r>
              <a:rPr lang="zh-CN" altLang="en-US" dirty="0" smtClean="0"/>
              <a:t>任务</a:t>
            </a:r>
            <a:r>
              <a:rPr lang="en-US" altLang="zh-CN" dirty="0" smtClean="0"/>
              <a:t>1</a:t>
            </a:r>
            <a:r>
              <a:rPr lang="zh-CN" altLang="en-US" dirty="0" smtClean="0"/>
              <a:t>认识电话交换网</a:t>
            </a:r>
            <a:endParaRPr lang="zh-CN" altLang="en-US" dirty="0" smtClean="0"/>
          </a:p>
        </p:txBody>
      </p:sp>
      <p:sp>
        <p:nvSpPr>
          <p:cNvPr id="9219" name="灯片编号占位符 4"/>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462D4AD3-33A7-49EA-BFC2-A4A933F5F4B0}" type="slidenum">
              <a:rPr lang="zh-CN" altLang="en-US"/>
              <a:pPr/>
              <a:t>6</a:t>
            </a:fld>
            <a:endParaRPr lang="zh-CN" altLang="en-US"/>
          </a:p>
        </p:txBody>
      </p:sp>
      <p:sp>
        <p:nvSpPr>
          <p:cNvPr id="9220" name="内容占位符 2"/>
          <p:cNvSpPr>
            <a:spLocks noGrp="1" noChangeArrowheads="1"/>
          </p:cNvSpPr>
          <p:nvPr>
            <p:ph idx="4294967295"/>
          </p:nvPr>
        </p:nvSpPr>
        <p:spPr>
          <a:xfrm>
            <a:off x="0" y="1125538"/>
            <a:ext cx="8207375" cy="1079326"/>
          </a:xfrm>
        </p:spPr>
        <p:txBody>
          <a:bodyPr/>
          <a:lstStyle/>
          <a:p>
            <a:r>
              <a:rPr lang="zh-CN" altLang="zh-CN" sz="2800" dirty="0" smtClean="0">
                <a:solidFill>
                  <a:schemeClr val="tx1"/>
                </a:solidFill>
                <a:latin typeface="+mn-lt"/>
                <a:ea typeface="+mn-ea"/>
                <a:cs typeface="+mn-cs"/>
              </a:rPr>
              <a:t>本地网的网络结构</a:t>
            </a:r>
            <a:r>
              <a:rPr lang="zh-CN" altLang="en-US" sz="2800" dirty="0" smtClean="0"/>
              <a:t>：</a:t>
            </a:r>
          </a:p>
          <a:p>
            <a:pPr marL="800100" lvl="1" indent="-342900">
              <a:buFont typeface="Wingdings" pitchFamily="2" charset="2"/>
              <a:buChar char="Ø"/>
            </a:pPr>
            <a:r>
              <a:rPr lang="zh-CN" altLang="zh-CN" sz="2400" dirty="0" smtClean="0">
                <a:solidFill>
                  <a:schemeClr val="tx1"/>
                </a:solidFill>
                <a:latin typeface="+mn-lt"/>
                <a:ea typeface="+mn-ea"/>
              </a:rPr>
              <a:t>网形网</a:t>
            </a:r>
            <a:r>
              <a:rPr lang="zh-CN" altLang="en-US" sz="2400" dirty="0" smtClean="0">
                <a:solidFill>
                  <a:schemeClr val="tx1"/>
                </a:solidFill>
                <a:latin typeface="+mn-lt"/>
                <a:ea typeface="+mn-ea"/>
              </a:rPr>
              <a:t>（</a:t>
            </a:r>
            <a:r>
              <a:rPr lang="zh-CN" altLang="zh-CN" sz="2400" dirty="0" smtClean="0">
                <a:solidFill>
                  <a:schemeClr val="tx1"/>
                </a:solidFill>
                <a:latin typeface="+mn-lt"/>
                <a:ea typeface="+mn-ea"/>
              </a:rPr>
              <a:t>分区</a:t>
            </a:r>
            <a:r>
              <a:rPr lang="zh-CN" altLang="en-US" sz="2400" dirty="0" smtClean="0">
                <a:solidFill>
                  <a:schemeClr val="tx1"/>
                </a:solidFill>
                <a:latin typeface="+mn-lt"/>
                <a:ea typeface="+mn-ea"/>
              </a:rPr>
              <a:t>双</a:t>
            </a:r>
            <a:r>
              <a:rPr lang="zh-CN" altLang="zh-CN" sz="2400" dirty="0" smtClean="0">
                <a:solidFill>
                  <a:schemeClr val="tx1"/>
                </a:solidFill>
                <a:latin typeface="+mn-lt"/>
                <a:ea typeface="+mn-ea"/>
              </a:rPr>
              <a:t>汇接</a:t>
            </a:r>
            <a:r>
              <a:rPr lang="zh-CN" altLang="en-US" sz="2400" dirty="0" smtClean="0">
                <a:solidFill>
                  <a:schemeClr val="tx1"/>
                </a:solidFill>
                <a:latin typeface="+mn-lt"/>
                <a:ea typeface="+mn-ea"/>
              </a:rPr>
              <a:t>）</a:t>
            </a:r>
            <a:endParaRPr lang="zh-CN" altLang="en-US" sz="2400" dirty="0" smtClean="0"/>
          </a:p>
        </p:txBody>
      </p:sp>
      <p:pic>
        <p:nvPicPr>
          <p:cNvPr id="6" name="图片 5" descr="图2-6"/>
          <p:cNvPicPr/>
          <p:nvPr/>
        </p:nvPicPr>
        <p:blipFill>
          <a:blip r:embed="rId2" cstate="print"/>
          <a:srcRect/>
          <a:stretch>
            <a:fillRect/>
          </a:stretch>
        </p:blipFill>
        <p:spPr bwMode="auto">
          <a:xfrm>
            <a:off x="1043608" y="2228850"/>
            <a:ext cx="7128792" cy="364842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noChangeArrowheads="1"/>
          </p:cNvSpPr>
          <p:nvPr>
            <p:ph type="title"/>
          </p:nvPr>
        </p:nvSpPr>
        <p:spPr/>
        <p:txBody>
          <a:bodyPr/>
          <a:lstStyle/>
          <a:p>
            <a:r>
              <a:rPr lang="zh-CN" altLang="en-US" smtClean="0"/>
              <a:t>任务</a:t>
            </a:r>
            <a:r>
              <a:rPr lang="en-US" altLang="zh-CN" smtClean="0"/>
              <a:t>1  </a:t>
            </a:r>
            <a:r>
              <a:rPr lang="zh-CN" altLang="en-US" smtClean="0"/>
              <a:t>认识应用层</a:t>
            </a:r>
          </a:p>
        </p:txBody>
      </p:sp>
      <p:sp>
        <p:nvSpPr>
          <p:cNvPr id="9219" name="灯片编号占位符 4"/>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462D4AD3-33A7-49EA-BFC2-A4A933F5F4B0}" type="slidenum">
              <a:rPr lang="zh-CN" altLang="en-US"/>
              <a:pPr/>
              <a:t>7</a:t>
            </a:fld>
            <a:endParaRPr lang="zh-CN" altLang="en-US"/>
          </a:p>
        </p:txBody>
      </p:sp>
      <p:sp>
        <p:nvSpPr>
          <p:cNvPr id="9220" name="内容占位符 2"/>
          <p:cNvSpPr>
            <a:spLocks noGrp="1" noChangeArrowheads="1"/>
          </p:cNvSpPr>
          <p:nvPr>
            <p:ph idx="4294967295"/>
          </p:nvPr>
        </p:nvSpPr>
        <p:spPr>
          <a:xfrm>
            <a:off x="0" y="1125538"/>
            <a:ext cx="8207375" cy="1079326"/>
          </a:xfrm>
        </p:spPr>
        <p:txBody>
          <a:bodyPr/>
          <a:lstStyle/>
          <a:p>
            <a:r>
              <a:rPr lang="zh-CN" altLang="zh-CN" sz="2800" dirty="0" smtClean="0">
                <a:solidFill>
                  <a:schemeClr val="tx1"/>
                </a:solidFill>
                <a:latin typeface="+mn-lt"/>
                <a:ea typeface="+mn-ea"/>
                <a:cs typeface="+mn-cs"/>
              </a:rPr>
              <a:t>本地网的网络结构</a:t>
            </a:r>
            <a:r>
              <a:rPr lang="zh-CN" altLang="en-US" sz="2800" dirty="0" smtClean="0"/>
              <a:t>：</a:t>
            </a:r>
          </a:p>
          <a:p>
            <a:pPr marL="800100" lvl="1" indent="-342900">
              <a:buFont typeface="Wingdings" pitchFamily="2" charset="2"/>
              <a:buChar char="Ø"/>
            </a:pPr>
            <a:r>
              <a:rPr lang="zh-CN" altLang="zh-CN" sz="2400" dirty="0" smtClean="0">
                <a:solidFill>
                  <a:schemeClr val="tx1"/>
                </a:solidFill>
                <a:latin typeface="+mn-lt"/>
                <a:ea typeface="+mn-ea"/>
              </a:rPr>
              <a:t>全覆盖</a:t>
            </a:r>
            <a:endParaRPr lang="zh-CN" altLang="en-US" sz="2400" dirty="0" smtClean="0"/>
          </a:p>
        </p:txBody>
      </p:sp>
      <p:pic>
        <p:nvPicPr>
          <p:cNvPr id="6" name="图片 5" descr="图2-7"/>
          <p:cNvPicPr/>
          <p:nvPr/>
        </p:nvPicPr>
        <p:blipFill>
          <a:blip r:embed="rId2" cstate="print"/>
          <a:srcRect/>
          <a:stretch>
            <a:fillRect/>
          </a:stretch>
        </p:blipFill>
        <p:spPr bwMode="auto">
          <a:xfrm>
            <a:off x="971600" y="2276872"/>
            <a:ext cx="7200800" cy="367240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noChangeArrowheads="1"/>
          </p:cNvSpPr>
          <p:nvPr>
            <p:ph type="title"/>
          </p:nvPr>
        </p:nvSpPr>
        <p:spPr/>
        <p:txBody>
          <a:bodyPr/>
          <a:lstStyle/>
          <a:p>
            <a:r>
              <a:rPr lang="zh-CN" altLang="en-US" dirty="0" smtClean="0"/>
              <a:t>任务</a:t>
            </a:r>
            <a:r>
              <a:rPr lang="en-US" altLang="zh-CN" dirty="0" smtClean="0"/>
              <a:t>2  </a:t>
            </a:r>
            <a:r>
              <a:rPr lang="zh-CN" altLang="en-US" dirty="0" smtClean="0"/>
              <a:t>了解非对称的数字用户环线</a:t>
            </a:r>
            <a:endParaRPr lang="zh-CN" altLang="en-US" dirty="0" smtClean="0"/>
          </a:p>
        </p:txBody>
      </p:sp>
      <p:sp>
        <p:nvSpPr>
          <p:cNvPr id="11267" name="灯片编号占位符 4"/>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671720A6-5D85-47E2-AEB6-A6DC017F9E22}" type="slidenum">
              <a:rPr lang="zh-CN" altLang="en-US"/>
              <a:pPr/>
              <a:t>8</a:t>
            </a:fld>
            <a:endParaRPr lang="zh-CN" altLang="en-US"/>
          </a:p>
        </p:txBody>
      </p:sp>
      <p:sp>
        <p:nvSpPr>
          <p:cNvPr id="11268" name="内容占位符 2"/>
          <p:cNvSpPr>
            <a:spLocks noGrp="1" noChangeArrowheads="1"/>
          </p:cNvSpPr>
          <p:nvPr>
            <p:ph sz="half" idx="4294967295"/>
          </p:nvPr>
        </p:nvSpPr>
        <p:spPr>
          <a:xfrm>
            <a:off x="285750" y="1143000"/>
            <a:ext cx="7893050" cy="5162550"/>
          </a:xfrm>
        </p:spPr>
        <p:txBody>
          <a:bodyPr/>
          <a:lstStyle/>
          <a:p>
            <a:r>
              <a:rPr lang="en-US" altLang="zh-CN" sz="2800" dirty="0" err="1" smtClean="0">
                <a:solidFill>
                  <a:schemeClr val="tx1"/>
                </a:solidFill>
                <a:latin typeface="+mn-lt"/>
                <a:ea typeface="+mn-ea"/>
                <a:cs typeface="+mn-cs"/>
              </a:rPr>
              <a:t>xDSL</a:t>
            </a:r>
            <a:r>
              <a:rPr lang="zh-CN" altLang="en-US" sz="2800" dirty="0" smtClean="0">
                <a:solidFill>
                  <a:schemeClr val="tx1"/>
                </a:solidFill>
                <a:latin typeface="+mn-lt"/>
                <a:ea typeface="+mn-ea"/>
                <a:cs typeface="+mn-cs"/>
              </a:rPr>
              <a:t>：</a:t>
            </a:r>
            <a:r>
              <a:rPr lang="zh-CN" altLang="zh-CN" sz="2800" dirty="0" smtClean="0">
                <a:solidFill>
                  <a:schemeClr val="tx1"/>
                </a:solidFill>
                <a:latin typeface="+mn-lt"/>
                <a:ea typeface="+mn-ea"/>
                <a:cs typeface="+mn-cs"/>
              </a:rPr>
              <a:t>是</a:t>
            </a:r>
            <a:r>
              <a:rPr lang="en-US" altLang="zh-CN" sz="2800" dirty="0" smtClean="0">
                <a:solidFill>
                  <a:schemeClr val="tx1"/>
                </a:solidFill>
                <a:latin typeface="+mn-lt"/>
                <a:ea typeface="+mn-ea"/>
                <a:cs typeface="+mn-cs"/>
              </a:rPr>
              <a:t>DSL</a:t>
            </a:r>
            <a:r>
              <a:rPr lang="zh-CN" altLang="zh-CN" sz="2800" dirty="0" smtClean="0">
                <a:solidFill>
                  <a:schemeClr val="tx1"/>
                </a:solidFill>
                <a:latin typeface="+mn-lt"/>
                <a:ea typeface="+mn-ea"/>
                <a:cs typeface="+mn-cs"/>
              </a:rPr>
              <a:t>（</a:t>
            </a:r>
            <a:r>
              <a:rPr lang="en-US" altLang="zh-CN" sz="2800" dirty="0" smtClean="0">
                <a:solidFill>
                  <a:schemeClr val="tx1"/>
                </a:solidFill>
                <a:latin typeface="+mn-lt"/>
                <a:ea typeface="+mn-ea"/>
                <a:cs typeface="+mn-cs"/>
              </a:rPr>
              <a:t>Digital Subscriber Line</a:t>
            </a:r>
            <a:r>
              <a:rPr lang="zh-CN" altLang="zh-CN" sz="2800" dirty="0" smtClean="0">
                <a:solidFill>
                  <a:schemeClr val="tx1"/>
                </a:solidFill>
                <a:latin typeface="+mn-lt"/>
                <a:ea typeface="+mn-ea"/>
                <a:cs typeface="+mn-cs"/>
              </a:rPr>
              <a:t>）的统称即数字用户线路，是以铜电话线为传输介质的点对点传输技术。</a:t>
            </a:r>
            <a:endParaRPr lang="en-US" altLang="zh-CN" sz="2800" dirty="0" smtClean="0">
              <a:solidFill>
                <a:schemeClr val="tx1"/>
              </a:solidFill>
              <a:latin typeface="+mn-lt"/>
              <a:ea typeface="+mn-ea"/>
              <a:cs typeface="+mn-cs"/>
            </a:endParaRPr>
          </a:p>
          <a:p>
            <a:r>
              <a:rPr lang="en-US" altLang="zh-CN" sz="2800" dirty="0" smtClean="0">
                <a:solidFill>
                  <a:schemeClr val="tx1"/>
                </a:solidFill>
                <a:latin typeface="+mn-lt"/>
                <a:ea typeface="+mn-ea"/>
                <a:cs typeface="+mn-cs"/>
              </a:rPr>
              <a:t>ADSL </a:t>
            </a:r>
            <a:r>
              <a:rPr lang="zh-CN" altLang="en-US" sz="2800" dirty="0" smtClean="0"/>
              <a:t>：</a:t>
            </a:r>
            <a:r>
              <a:rPr lang="zh-CN" altLang="zh-CN" sz="2800" dirty="0" smtClean="0">
                <a:solidFill>
                  <a:schemeClr val="tx1"/>
                </a:solidFill>
                <a:latin typeface="+mn-lt"/>
                <a:ea typeface="+mn-ea"/>
                <a:cs typeface="+mn-cs"/>
              </a:rPr>
              <a:t>（</a:t>
            </a:r>
            <a:r>
              <a:rPr lang="en-US" altLang="zh-CN" sz="2800" dirty="0" smtClean="0">
                <a:solidFill>
                  <a:schemeClr val="tx1"/>
                </a:solidFill>
                <a:latin typeface="+mn-lt"/>
                <a:ea typeface="+mn-ea"/>
                <a:cs typeface="+mn-cs"/>
              </a:rPr>
              <a:t>Asymmetric Digital </a:t>
            </a:r>
            <a:r>
              <a:rPr lang="en-US" altLang="zh-CN" sz="2800" dirty="0" err="1" smtClean="0">
                <a:solidFill>
                  <a:schemeClr val="tx1"/>
                </a:solidFill>
                <a:latin typeface="+mn-lt"/>
                <a:ea typeface="+mn-ea"/>
                <a:cs typeface="+mn-cs"/>
              </a:rPr>
              <a:t>SubscriberLine</a:t>
            </a:r>
            <a:r>
              <a:rPr lang="zh-CN" altLang="zh-CN" sz="2800" dirty="0" smtClean="0">
                <a:solidFill>
                  <a:schemeClr val="tx1"/>
                </a:solidFill>
                <a:latin typeface="+mn-lt"/>
                <a:ea typeface="+mn-ea"/>
                <a:cs typeface="+mn-cs"/>
              </a:rPr>
              <a:t>），称为非对称数字用户线路。当在电话线两端分别放置</a:t>
            </a:r>
            <a:r>
              <a:rPr lang="en-US" altLang="zh-CN" sz="2800" dirty="0" err="1" smtClean="0">
                <a:solidFill>
                  <a:schemeClr val="tx1"/>
                </a:solidFill>
                <a:latin typeface="+mn-lt"/>
                <a:ea typeface="+mn-ea"/>
                <a:cs typeface="+mn-cs"/>
              </a:rPr>
              <a:t>ADSLModem</a:t>
            </a:r>
            <a:r>
              <a:rPr lang="zh-CN" altLang="zh-CN" sz="2800" dirty="0" smtClean="0">
                <a:solidFill>
                  <a:schemeClr val="tx1"/>
                </a:solidFill>
                <a:latin typeface="+mn-lt"/>
                <a:ea typeface="+mn-ea"/>
                <a:cs typeface="+mn-cs"/>
              </a:rPr>
              <a:t>时，在这段电话线上便产生了</a:t>
            </a:r>
            <a:r>
              <a:rPr lang="en-US" altLang="zh-CN" sz="2800" dirty="0" smtClean="0">
                <a:solidFill>
                  <a:schemeClr val="tx1"/>
                </a:solidFill>
                <a:latin typeface="+mn-lt"/>
                <a:ea typeface="+mn-ea"/>
                <a:cs typeface="+mn-cs"/>
              </a:rPr>
              <a:t>3</a:t>
            </a:r>
            <a:r>
              <a:rPr lang="zh-CN" altLang="zh-CN" sz="2800" dirty="0" smtClean="0">
                <a:solidFill>
                  <a:schemeClr val="tx1"/>
                </a:solidFill>
                <a:latin typeface="+mn-lt"/>
                <a:ea typeface="+mn-ea"/>
                <a:cs typeface="+mn-cs"/>
              </a:rPr>
              <a:t>个信息通道：一个速率为</a:t>
            </a:r>
            <a:r>
              <a:rPr lang="en-US" altLang="zh-CN" sz="2800" dirty="0" smtClean="0">
                <a:solidFill>
                  <a:schemeClr val="tx1"/>
                </a:solidFill>
                <a:latin typeface="+mn-lt"/>
                <a:ea typeface="+mn-ea"/>
                <a:cs typeface="+mn-cs"/>
              </a:rPr>
              <a:t>1.5</a:t>
            </a:r>
            <a:r>
              <a:rPr lang="zh-CN" altLang="zh-CN" sz="2800" dirty="0" smtClean="0">
                <a:solidFill>
                  <a:schemeClr val="tx1"/>
                </a:solidFill>
                <a:latin typeface="+mn-lt"/>
                <a:ea typeface="+mn-ea"/>
                <a:cs typeface="+mn-cs"/>
              </a:rPr>
              <a:t>～</a:t>
            </a:r>
            <a:r>
              <a:rPr lang="en-US" altLang="zh-CN" sz="2800" dirty="0" smtClean="0">
                <a:solidFill>
                  <a:schemeClr val="tx1"/>
                </a:solidFill>
                <a:latin typeface="+mn-lt"/>
                <a:ea typeface="+mn-ea"/>
                <a:cs typeface="+mn-cs"/>
              </a:rPr>
              <a:t>9 Mb/s</a:t>
            </a:r>
            <a:r>
              <a:rPr lang="zh-CN" altLang="zh-CN" sz="2800" dirty="0" smtClean="0">
                <a:solidFill>
                  <a:schemeClr val="tx1"/>
                </a:solidFill>
                <a:latin typeface="+mn-lt"/>
                <a:ea typeface="+mn-ea"/>
                <a:cs typeface="+mn-cs"/>
              </a:rPr>
              <a:t>的高速下行通道，用于用户下载信息；一个速率为</a:t>
            </a:r>
            <a:r>
              <a:rPr lang="en-US" altLang="zh-CN" sz="2800" dirty="0" smtClean="0">
                <a:solidFill>
                  <a:schemeClr val="tx1"/>
                </a:solidFill>
                <a:latin typeface="+mn-lt"/>
                <a:ea typeface="+mn-ea"/>
                <a:cs typeface="+mn-cs"/>
              </a:rPr>
              <a:t>16k</a:t>
            </a:r>
            <a:r>
              <a:rPr lang="zh-CN" altLang="zh-CN" sz="2800" dirty="0" smtClean="0">
                <a:solidFill>
                  <a:schemeClr val="tx1"/>
                </a:solidFill>
                <a:latin typeface="+mn-lt"/>
                <a:ea typeface="+mn-ea"/>
                <a:cs typeface="+mn-cs"/>
              </a:rPr>
              <a:t>～</a:t>
            </a:r>
            <a:r>
              <a:rPr lang="en-US" altLang="zh-CN" sz="2800" dirty="0" smtClean="0">
                <a:solidFill>
                  <a:schemeClr val="tx1"/>
                </a:solidFill>
                <a:latin typeface="+mn-lt"/>
                <a:ea typeface="+mn-ea"/>
                <a:cs typeface="+mn-cs"/>
              </a:rPr>
              <a:t>1Mb/s</a:t>
            </a:r>
            <a:r>
              <a:rPr lang="zh-CN" altLang="zh-CN" sz="2800" dirty="0" smtClean="0">
                <a:solidFill>
                  <a:schemeClr val="tx1"/>
                </a:solidFill>
                <a:latin typeface="+mn-lt"/>
                <a:ea typeface="+mn-ea"/>
                <a:cs typeface="+mn-cs"/>
              </a:rPr>
              <a:t>的中速双工通道；一个普通的老式电话服务通道，且这</a:t>
            </a:r>
            <a:r>
              <a:rPr lang="en-US" altLang="zh-CN" sz="2800" dirty="0" smtClean="0">
                <a:solidFill>
                  <a:schemeClr val="tx1"/>
                </a:solidFill>
                <a:latin typeface="+mn-lt"/>
                <a:ea typeface="+mn-ea"/>
                <a:cs typeface="+mn-cs"/>
              </a:rPr>
              <a:t>3</a:t>
            </a:r>
            <a:r>
              <a:rPr lang="zh-CN" altLang="zh-CN" sz="2800" dirty="0" smtClean="0">
                <a:solidFill>
                  <a:schemeClr val="tx1"/>
                </a:solidFill>
                <a:latin typeface="+mn-lt"/>
                <a:ea typeface="+mn-ea"/>
                <a:cs typeface="+mn-cs"/>
              </a:rPr>
              <a:t>个通道可以同时</a:t>
            </a:r>
            <a:r>
              <a:rPr lang="zh-CN" altLang="zh-CN" sz="2800" dirty="0" smtClean="0">
                <a:solidFill>
                  <a:schemeClr val="tx1"/>
                </a:solidFill>
                <a:latin typeface="+mn-lt"/>
                <a:ea typeface="+mn-ea"/>
                <a:cs typeface="+mn-cs"/>
              </a:rPr>
              <a:t>工作。</a:t>
            </a:r>
            <a:endParaRPr lang="zh-CN" altLang="en-US" sz="28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noChangeArrowheads="1"/>
          </p:cNvSpPr>
          <p:nvPr>
            <p:ph type="title"/>
          </p:nvPr>
        </p:nvSpPr>
        <p:spPr/>
        <p:txBody>
          <a:bodyPr/>
          <a:lstStyle/>
          <a:p>
            <a:r>
              <a:rPr lang="zh-CN" altLang="en-US" smtClean="0"/>
              <a:t>任务</a:t>
            </a:r>
            <a:r>
              <a:rPr lang="en-US" altLang="zh-CN" smtClean="0"/>
              <a:t>2  </a:t>
            </a:r>
            <a:r>
              <a:rPr lang="zh-CN" altLang="en-US" smtClean="0"/>
              <a:t>了解域名系统</a:t>
            </a:r>
            <a:r>
              <a:rPr lang="en-US" altLang="zh-CN" smtClean="0">
                <a:sym typeface="华文细黑" pitchFamily="2" charset="-122"/>
              </a:rPr>
              <a:t>--</a:t>
            </a:r>
            <a:r>
              <a:rPr lang="zh-CN" altLang="en-US" smtClean="0">
                <a:sym typeface="华文细黑" pitchFamily="2" charset="-122"/>
              </a:rPr>
              <a:t>域名系统概述</a:t>
            </a:r>
            <a:endParaRPr lang="zh-CN" altLang="en-US" smtClean="0"/>
          </a:p>
        </p:txBody>
      </p:sp>
      <p:sp>
        <p:nvSpPr>
          <p:cNvPr id="12291" name="灯片编号占位符 4"/>
          <p:cNvSpPr>
            <a:spLocks noGrp="1" noChangeArrowheads="1"/>
          </p:cNvSpPr>
          <p:nvPr>
            <p:ph type="sldNum" sz="quarter" idx="10"/>
          </p:nvPr>
        </p:nvSpPr>
        <p:spPr>
          <a:noFill/>
          <a:ln>
            <a:headEnd/>
            <a:tailEnd/>
          </a:ln>
        </p:spPr>
        <p:txBody>
          <a:bodyPr/>
          <a:lstStyle/>
          <a:p>
            <a:r>
              <a:rPr lang="de-DE" altLang="en-US"/>
              <a:t>Page </a:t>
            </a:r>
            <a:r>
              <a:rPr lang="de-DE" altLang="en-US">
                <a:sym typeface="MS UI Gothic" pitchFamily="34" charset="-128"/>
              </a:rPr>
              <a:t></a:t>
            </a:r>
            <a:r>
              <a:rPr lang="de-DE" altLang="en-US"/>
              <a:t> </a:t>
            </a:r>
            <a:fld id="{B4ED2B24-1D63-4395-9D8B-F3DB86B1BBC5}" type="slidenum">
              <a:rPr lang="zh-CN" altLang="en-US"/>
              <a:pPr/>
              <a:t>9</a:t>
            </a:fld>
            <a:endParaRPr lang="zh-CN" altLang="en-US"/>
          </a:p>
        </p:txBody>
      </p:sp>
      <p:sp>
        <p:nvSpPr>
          <p:cNvPr id="12292" name="内容占位符 2"/>
          <p:cNvSpPr>
            <a:spLocks noGrp="1" noChangeArrowheads="1"/>
          </p:cNvSpPr>
          <p:nvPr>
            <p:ph sz="half" idx="4294967295"/>
          </p:nvPr>
        </p:nvSpPr>
        <p:spPr>
          <a:xfrm>
            <a:off x="357188" y="1071563"/>
            <a:ext cx="7561262" cy="4214812"/>
          </a:xfrm>
        </p:spPr>
        <p:txBody>
          <a:bodyPr/>
          <a:lstStyle/>
          <a:p>
            <a:r>
              <a:rPr lang="zh-CN" altLang="en-US" sz="2800" dirty="0" smtClean="0"/>
              <a:t>应用 </a:t>
            </a:r>
            <a:r>
              <a:rPr lang="en-US" altLang="zh-CN" sz="2800" dirty="0" smtClean="0"/>
              <a:t>ADSL</a:t>
            </a:r>
            <a:r>
              <a:rPr lang="zh-CN" altLang="en-US" sz="2800" dirty="0" smtClean="0"/>
              <a:t>的几种常用方式： </a:t>
            </a:r>
            <a:endParaRPr lang="zh-CN" altLang="en-US" sz="2800" dirty="0" smtClean="0"/>
          </a:p>
          <a:p>
            <a:pPr lvl="1">
              <a:buFont typeface="Wingdings" pitchFamily="2" charset="2"/>
              <a:buChar char="Ø"/>
            </a:pPr>
            <a:r>
              <a:rPr lang="zh-CN" altLang="zh-CN" sz="2400" dirty="0" smtClean="0">
                <a:solidFill>
                  <a:schemeClr val="tx1"/>
                </a:solidFill>
                <a:latin typeface="+mn-lt"/>
                <a:ea typeface="+mn-ea"/>
              </a:rPr>
              <a:t>单机</a:t>
            </a:r>
            <a:r>
              <a:rPr lang="zh-CN" altLang="zh-CN" sz="2400" dirty="0" smtClean="0">
                <a:solidFill>
                  <a:schemeClr val="tx1"/>
                </a:solidFill>
                <a:latin typeface="+mn-lt"/>
                <a:ea typeface="+mn-ea"/>
              </a:rPr>
              <a:t>接入</a:t>
            </a:r>
            <a:r>
              <a:rPr lang="zh-CN" altLang="en-US" sz="2400" dirty="0" smtClean="0">
                <a:solidFill>
                  <a:schemeClr val="tx1"/>
                </a:solidFill>
                <a:latin typeface="+mn-lt"/>
                <a:ea typeface="+mn-ea"/>
              </a:rPr>
              <a:t>：</a:t>
            </a:r>
            <a:r>
              <a:rPr lang="zh-CN" altLang="zh-CN" sz="2400" dirty="0" smtClean="0">
                <a:solidFill>
                  <a:schemeClr val="tx1"/>
                </a:solidFill>
                <a:latin typeface="+mn-lt"/>
                <a:ea typeface="+mn-ea"/>
              </a:rPr>
              <a:t>如果用户家中只有一台计算机准备通过</a:t>
            </a:r>
            <a:r>
              <a:rPr lang="en-US" altLang="zh-CN" sz="2400" dirty="0" smtClean="0">
                <a:solidFill>
                  <a:schemeClr val="tx1"/>
                </a:solidFill>
                <a:latin typeface="+mn-lt"/>
                <a:ea typeface="+mn-ea"/>
              </a:rPr>
              <a:t>ADSL</a:t>
            </a:r>
            <a:r>
              <a:rPr lang="zh-CN" altLang="zh-CN" sz="2400" dirty="0" smtClean="0">
                <a:solidFill>
                  <a:schemeClr val="tx1"/>
                </a:solidFill>
                <a:latin typeface="+mn-lt"/>
                <a:ea typeface="+mn-ea"/>
              </a:rPr>
              <a:t>上网。当您向电信部门申请</a:t>
            </a:r>
            <a:r>
              <a:rPr lang="en-US" altLang="zh-CN" sz="2400" dirty="0" smtClean="0">
                <a:solidFill>
                  <a:schemeClr val="tx1"/>
                </a:solidFill>
                <a:latin typeface="+mn-lt"/>
                <a:ea typeface="+mn-ea"/>
              </a:rPr>
              <a:t>ADSL</a:t>
            </a:r>
            <a:r>
              <a:rPr lang="zh-CN" altLang="zh-CN" sz="2400" dirty="0" smtClean="0">
                <a:solidFill>
                  <a:schemeClr val="tx1"/>
                </a:solidFill>
                <a:latin typeface="+mn-lt"/>
                <a:ea typeface="+mn-ea"/>
              </a:rPr>
              <a:t>线路后，电信相关部门则会提供分离器和</a:t>
            </a:r>
            <a:r>
              <a:rPr lang="en-US" altLang="zh-CN" sz="2400" dirty="0" smtClean="0">
                <a:solidFill>
                  <a:schemeClr val="tx1"/>
                </a:solidFill>
                <a:latin typeface="+mn-lt"/>
                <a:ea typeface="+mn-ea"/>
              </a:rPr>
              <a:t>ADSL Modem</a:t>
            </a:r>
            <a:r>
              <a:rPr lang="zh-CN" altLang="zh-CN" sz="2400" dirty="0" smtClean="0">
                <a:solidFill>
                  <a:schemeClr val="tx1"/>
                </a:solidFill>
                <a:latin typeface="+mn-lt"/>
                <a:ea typeface="+mn-ea"/>
              </a:rPr>
              <a:t>，分离器与</a:t>
            </a:r>
            <a:r>
              <a:rPr lang="en-US" altLang="zh-CN" sz="2400" dirty="0" smtClean="0">
                <a:solidFill>
                  <a:schemeClr val="tx1"/>
                </a:solidFill>
                <a:latin typeface="+mn-lt"/>
                <a:ea typeface="+mn-ea"/>
              </a:rPr>
              <a:t> ADSL Modem</a:t>
            </a:r>
            <a:r>
              <a:rPr lang="zh-CN" altLang="zh-CN" sz="2400" dirty="0" smtClean="0">
                <a:solidFill>
                  <a:schemeClr val="tx1"/>
                </a:solidFill>
                <a:latin typeface="+mn-lt"/>
                <a:ea typeface="+mn-ea"/>
              </a:rPr>
              <a:t>之间用条芯的电话线连好，</a:t>
            </a:r>
            <a:r>
              <a:rPr lang="en-US" altLang="zh-CN" sz="2400" dirty="0" smtClean="0">
                <a:solidFill>
                  <a:schemeClr val="tx1"/>
                </a:solidFill>
                <a:latin typeface="+mn-lt"/>
                <a:ea typeface="+mn-ea"/>
              </a:rPr>
              <a:t>ADSL Modem</a:t>
            </a:r>
            <a:r>
              <a:rPr lang="zh-CN" altLang="zh-CN" sz="2400" dirty="0" smtClean="0">
                <a:solidFill>
                  <a:schemeClr val="tx1"/>
                </a:solidFill>
                <a:latin typeface="+mn-lt"/>
                <a:ea typeface="+mn-ea"/>
              </a:rPr>
              <a:t>与计算机的网卡之间用一条网线连接即可完成硬件安装。</a:t>
            </a:r>
            <a:endParaRPr lang="en-US" altLang="zh-CN" sz="2400" dirty="0" smtClean="0">
              <a:solidFill>
                <a:schemeClr val="tx1"/>
              </a:solidFill>
              <a:latin typeface="+mn-lt"/>
              <a:ea typeface="+mn-ea"/>
            </a:endParaRPr>
          </a:p>
          <a:p>
            <a:pPr lvl="1">
              <a:buFont typeface="Wingdings" pitchFamily="2" charset="2"/>
              <a:buChar char="Ø"/>
            </a:pPr>
            <a:r>
              <a:rPr lang="zh-CN" altLang="zh-CN" sz="2400" dirty="0" smtClean="0">
                <a:solidFill>
                  <a:schemeClr val="tx1"/>
                </a:solidFill>
                <a:latin typeface="+mn-lt"/>
                <a:ea typeface="+mn-ea"/>
              </a:rPr>
              <a:t>家庭双机</a:t>
            </a:r>
            <a:r>
              <a:rPr lang="zh-CN" altLang="zh-CN" sz="2400" dirty="0" smtClean="0">
                <a:solidFill>
                  <a:schemeClr val="tx1"/>
                </a:solidFill>
                <a:latin typeface="+mn-lt"/>
                <a:ea typeface="+mn-ea"/>
              </a:rPr>
              <a:t>共享</a:t>
            </a:r>
            <a:endParaRPr lang="en-US" altLang="zh-CN" sz="2400" dirty="0" smtClean="0">
              <a:solidFill>
                <a:schemeClr val="tx1"/>
              </a:solidFill>
              <a:latin typeface="+mn-lt"/>
              <a:ea typeface="+mn-ea"/>
            </a:endParaRPr>
          </a:p>
          <a:p>
            <a:pPr lvl="1">
              <a:buFont typeface="Wingdings" pitchFamily="2" charset="2"/>
              <a:buChar char="Ø"/>
            </a:pPr>
            <a:r>
              <a:rPr lang="zh-CN" altLang="zh-CN" sz="2400" dirty="0" smtClean="0">
                <a:solidFill>
                  <a:schemeClr val="tx1"/>
                </a:solidFill>
                <a:latin typeface="+mn-lt"/>
                <a:ea typeface="+mn-ea"/>
              </a:rPr>
              <a:t>局域网共享</a:t>
            </a:r>
            <a:r>
              <a:rPr lang="zh-CN" altLang="zh-CN" sz="2400" dirty="0" smtClean="0">
                <a:solidFill>
                  <a:schemeClr val="tx1"/>
                </a:solidFill>
                <a:latin typeface="+mn-lt"/>
                <a:ea typeface="+mn-ea"/>
              </a:rPr>
              <a:t>接入</a:t>
            </a:r>
            <a:endParaRPr lang="en-US" altLang="zh-CN" sz="2400" dirty="0" smtClean="0">
              <a:solidFill>
                <a:schemeClr val="tx1"/>
              </a:solidFill>
              <a:latin typeface="+mn-lt"/>
              <a:ea typeface="+mn-ea"/>
            </a:endParaRPr>
          </a:p>
          <a:p>
            <a:pPr lvl="1">
              <a:buNone/>
            </a:pPr>
            <a:endParaRPr lang="zh-CN" altLang="en-US" sz="24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第一PPT：www.1ppt.com">
  <a:themeElements>
    <a:clrScheme name="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fontScheme name="演示设计">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演示设计 1">
        <a:dk1>
          <a:srgbClr val="000000"/>
        </a:dk1>
        <a:lt1>
          <a:srgbClr val="FFFFFF"/>
        </a:lt1>
        <a:dk2>
          <a:srgbClr val="000000"/>
        </a:dk2>
        <a:lt2>
          <a:srgbClr val="808080"/>
        </a:lt2>
        <a:accent1>
          <a:srgbClr val="FFCC00"/>
        </a:accent1>
        <a:accent2>
          <a:srgbClr val="FF9933"/>
        </a:accent2>
        <a:accent3>
          <a:srgbClr val="FFFFFF"/>
        </a:accent3>
        <a:accent4>
          <a:srgbClr val="000000"/>
        </a:accent4>
        <a:accent5>
          <a:srgbClr val="FFE2AA"/>
        </a:accent5>
        <a:accent6>
          <a:srgbClr val="E78A2D"/>
        </a:accent6>
        <a:hlink>
          <a:srgbClr val="463900"/>
        </a:hlink>
        <a:folHlink>
          <a:srgbClr val="FFE67D"/>
        </a:folHlink>
      </a:clrScheme>
      <a:clrMap bg1="lt1" tx1="dk1" bg2="lt2" tx2="dk2" accent1="accent1" accent2="accent2" accent3="accent3" accent4="accent4" accent5="accent5" accent6="accent6" hlink="hlink" folHlink="folHlink"/>
    </a:extraClrScheme>
    <a:extraClrScheme>
      <a:clrScheme name="演示设计 2">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
      <a:clrScheme name="演示设计 3">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2A94FE"/>
        </a:folHlink>
      </a:clrScheme>
      <a:clrMap bg1="lt1" tx1="dk1" bg2="lt2" tx2="dk2" accent1="accent1" accent2="accent2" accent3="accent3" accent4="accent4" accent5="accent5" accent6="accent6" hlink="hlink" folHlink="folHlink"/>
    </a:extraClrScheme>
    <a:extraClrScheme>
      <a:clrScheme name="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C0C0C0"/>
        </a:folHlink>
      </a:clrScheme>
      <a:clrMap bg1="lt1" tx1="dk1" bg2="lt2" tx2="dk2" accent1="accent1" accent2="accent2" accent3="accent3" accent4="accent4" accent5="accent5" accent6="accent6" hlink="hlink" folHlink="folHlink"/>
    </a:extraClrScheme>
    <a:extraClrScheme>
      <a:clrScheme name="演示设计 5">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C468BD"/>
        </a:folHlink>
      </a:clrScheme>
      <a:clrMap bg1="lt1" tx1="dk1" bg2="lt2" tx2="dk2" accent1="accent1" accent2="accent2" accent3="accent3" accent4="accent4" accent5="accent5" accent6="accent6" hlink="hlink" folHlink="folHlink"/>
    </a:extraClrScheme>
    <a:extraClrScheme>
      <a:clrScheme name="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
      <a:clrScheme name="演示设计 7">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DDDF91"/>
        </a:folHlink>
      </a:clrScheme>
      <a:clrMap bg1="lt1" tx1="dk1" bg2="lt2" tx2="dk2" accent1="accent1" accent2="accent2" accent3="accent3" accent4="accent4" accent5="accent5" accent6="accent6" hlink="hlink" folHlink="folHlink"/>
    </a:extraClrScheme>
    <a:extraClrScheme>
      <a:clrScheme name="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403</TotalTime>
  <Pages>0</Pages>
  <Words>3389</Words>
  <Characters>0</Characters>
  <Application>Microsoft Office PowerPoint</Application>
  <DocSecurity>0</DocSecurity>
  <PresentationFormat>全屏显示(4:3)</PresentationFormat>
  <Lines>0</Lines>
  <Paragraphs>201</Paragraphs>
  <Slides>34</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34</vt:i4>
      </vt:variant>
    </vt:vector>
  </HeadingPairs>
  <TitlesOfParts>
    <vt:vector size="44" baseType="lpstr">
      <vt:lpstr>Arial</vt:lpstr>
      <vt:lpstr>宋体</vt:lpstr>
      <vt:lpstr>华文细黑</vt:lpstr>
      <vt:lpstr>Wingdings</vt:lpstr>
      <vt:lpstr>Calibri</vt:lpstr>
      <vt:lpstr>MS UI Gothic</vt:lpstr>
      <vt:lpstr>Verdana</vt:lpstr>
      <vt:lpstr>方正正大黑简体</vt:lpstr>
      <vt:lpstr>方正大标宋简体</vt:lpstr>
      <vt:lpstr>第一PPT：www.1ppt.com</vt:lpstr>
      <vt:lpstr>幻灯片 1</vt:lpstr>
      <vt:lpstr>教学目标</vt:lpstr>
      <vt:lpstr>教学内容</vt:lpstr>
      <vt:lpstr>任务1  认识电话交换网</vt:lpstr>
      <vt:lpstr>任务1认识电话交换网</vt:lpstr>
      <vt:lpstr>任务1认识电话交换网</vt:lpstr>
      <vt:lpstr>任务1  认识应用层</vt:lpstr>
      <vt:lpstr>任务2  了解非对称的数字用户环线</vt:lpstr>
      <vt:lpstr>任务2  了解域名系统--域名系统概述</vt:lpstr>
      <vt:lpstr>任务3 认识Cable　MODEM</vt:lpstr>
      <vt:lpstr>任务3 认识Cable　MODEM</vt:lpstr>
      <vt:lpstr>任务3 认识Cable　MODEM</vt:lpstr>
      <vt:lpstr>任务3 认识Cable　MODEM</vt:lpstr>
      <vt:lpstr>任务3 认识Cable　MODEM</vt:lpstr>
      <vt:lpstr>任务3 认识Cable　MODEM</vt:lpstr>
      <vt:lpstr>任务3 认识Cable　MODEM</vt:lpstr>
      <vt:lpstr>任务3 认识Cable　MODEM</vt:lpstr>
      <vt:lpstr>任务3 认识Cable　MODEM</vt:lpstr>
      <vt:lpstr>任务4认识ATM网络</vt:lpstr>
      <vt:lpstr>任务4认识ATM网络</vt:lpstr>
      <vt:lpstr>任务4认识ATM网络</vt:lpstr>
      <vt:lpstr>任务4认识ATM网络</vt:lpstr>
      <vt:lpstr>任务5了解帧中继网络</vt:lpstr>
      <vt:lpstr>任务5了解帧中继网络</vt:lpstr>
      <vt:lpstr>任务5了解帧中继网络</vt:lpstr>
      <vt:lpstr>任务5了解帧中继网络</vt:lpstr>
      <vt:lpstr>任务5了解帧中继网络</vt:lpstr>
      <vt:lpstr>任务5了解帧中继网络</vt:lpstr>
      <vt:lpstr>任务5了解帧中继网络</vt:lpstr>
      <vt:lpstr>任务5了解帧中继网络</vt:lpstr>
      <vt:lpstr>任务6认识新的网络技术</vt:lpstr>
      <vt:lpstr>任务6认识新的网络技术</vt:lpstr>
      <vt:lpstr>课程小结</vt:lpstr>
      <vt:lpstr>幻灯片 34</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dell</cp:lastModifiedBy>
  <cp:revision>420</cp:revision>
  <dcterms:created xsi:type="dcterms:W3CDTF">2010-09-23T08:30:20Z</dcterms:created>
  <dcterms:modified xsi:type="dcterms:W3CDTF">2016-08-30T13:00:30Z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
    <vt:lpwstr>www.1ppt.com</vt:lpwstr>
  </property>
  <property fmtid="{D5CDD505-2E9C-101B-9397-08002B2CF9AE}" pid="3" name="KSOProductBuildVer">
    <vt:lpwstr>2052-10.1.0.5850</vt:lpwstr>
  </property>
</Properties>
</file>