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23802" autoAdjust="0"/>
    <p:restoredTop sz="94886" autoAdjust="0"/>
  </p:normalViewPr>
  <p:slideViewPr>
    <p:cSldViewPr>
      <p:cViewPr varScale="1">
        <p:scale>
          <a:sx n="72" d="100"/>
          <a:sy n="72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3797;1398"/>
  <ax:ocxPr ax:name="Value" ax:value="E"/>
  <ax:ocxPr ax:name="FontName" ax:value="黑体"/>
  <ax:ocxPr ax:name="FontHeight" ax:value="720"/>
  <ax:ocxPr ax:name="FontCharSet" ax:value="134"/>
  <ax:ocxPr ax:name="FontPitchAndFamily" ax:value="34"/>
  <ax:ocxPr ax:name="ParagraphAlign" ax:value="3"/>
</ax:ocx>
</file>

<file path=ppt/activeX/activeX2.xml><?xml version="1.0" encoding="utf-8"?>
<ax:ocx xmlns:ax="http://schemas.microsoft.com/office/2006/activeX" xmlns:r="http://schemas.openxmlformats.org/officeDocument/2006/relationships" ax:classid="{D7053240-CE69-11CD-A777-00DD01143C57}" ax:persistence="persistPropertyBag">
  <ax:ocxPr ax:name="Caption" ax:value="查看结果"/>
  <ax:ocxPr ax:name="Size" ax:value="2602;1402"/>
  <ax:ocxPr ax:name="FontName" ax:value="宋体"/>
  <ax:ocxPr ax:name="FontHeight" ax:value="285"/>
  <ax:ocxPr ax:name="FontCharSet" ax:value="134"/>
  <ax:ocxPr ax:name="FontPitchAndFamily" ax:value="34"/>
  <ax:ocxPr ax:name="ParagraphAlign" ax:value="3"/>
</ax:ocx>
</file>

<file path=ppt/activeX/activeX3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E:\02-职场办公高手系列\03-办公高手PowerPoint 2007案例导航\02-实例\13\短片欣赏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10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6219"/>
  <ax:ocxPr ax:name="_cy" ax:value="10213"/>
</ax:ocx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2894088219"/>
  <ax:ocxPr ax:name="ScrollBars" ax:value="2"/>
  <ax:ocxPr ax:name="Size" ax:value="17004;10799"/>
  <ax:ocxPr ax:name="Value" ax:value="安道尔&#10;奥地利&#10;阿尔巴尼亚&#10;爱尔兰&#10;爱沙尼亚&#10;冰岛&#10;白俄罗斯&#10;保加利亚&#10;波兰&#10;波斯尼亚和黑塞哥维那&#10;比利时&#10;德国&#10;丹麦&#10;俄罗斯联邦&#10;法国&#10;芬兰&#10;荷兰&#10;捷克&#10;克罗地亚&#10;拉脱维亚&#10;立陶宛&#10;列支敦士登&#10;罗马尼亚&#10;马其顿&#10;马耳他&#10;卢森堡&#10;摩纳哥&#10;摩尔多瓦&#10;挪威&#10;塞尔维亚和黑山共和国&#10;葡萄牙&#10;瑞典&#10;瑞士&#10;斯洛伐克&#10;斯洛文尼亚&#10;圣马力诺&#10;乌克兰&#10;西班牙&#10;希腊&#10;匈牙利&#10;意大利&#10;英国&#10;亚洲国家列表&#10;阿富汗&#10;阿拉伯联合酋长国&#10;阿曼&#10;阿塞拜疆共和国&#10;巴基斯坦&#10;巴勒斯坦&#10;巴林&#10;不丹&#10;朝鲜&#10;东帝汶&#10;菲律宾&#10;格鲁吉亚&#10;哈萨克斯坦&#10;韩国&#10;吉尔吉斯共和国&#10;柬埔寨&#10;卡塔尔&#10;科威特&#10;老挝&#10;黎巴嫩&#10;马尔代夫&#10;马来西亚&#10;蒙古&#10;孟加拉国&#10;缅甸&#10;尼泊尔&#10;日本&#10;塞浦路斯&#10;沙特阿拉伯&#10;斯里兰卡&#10;塔吉克斯坦&#10;泰国&#10;土耳其&#10;土库曼斯坦&#10;文莱&#10;乌兹别克斯坦&#10;新加坡&#10;叙利亚&#10;亚美尼亚共和国&#10;也门&#10;伊朗&#10;伊拉克&#10;以色列&#10;印度&#10;印度尼西亚&#10;约旦&#10;越南&#10;中国&#10;美洲国家列表&#10;阿根廷&#10;安提瓜和巴布达&#10;巴巴多斯&#10;玻利维亚&#10;巴西&#10;多米尼克&#10;厄瓜多尔&#10;古巴共和国&#10;哥伦比亚&#10;格林纳达&#10;圭亚那&#10;加拿大&#10;秘鲁&#10;美国&#10;墨西哥&#10;苏里南&#10;圣卢西亚&#10;特立尼达和多巴哥&#10;乌拉圭&#10;委内瑞拉&#10;牙买加&#10;智利&#10;巴哈马&#10;非洲国家列表&#10;阿尔及利亚&#10;埃及&#10;埃塞俄比亚&#10;安哥拉&#10;贝宁&#10;博茨瓦纳&#10;布基纳法索&#10;布隆迪&#10;赤道几内亚&#10;多哥&#10;厄立特里亚&#10;佛得角&#10;冈比亚&#10;刚果（布）&#10;刚果（金）&#10;吉布提&#10;几内亚&#10;几内亚比绍&#10;加蓬&#10;加纳&#10;津巴布韦&#10;喀麦隆&#10;科摩罗&#10;科特迪瓦&#10;肯尼亚&#10;莱索托&#10;利比里亚&#10;利比亚&#10;卢旺达&#10;马达加斯加&#10;马里&#10;毛里求斯&#10;毛里塔尼亚&#10;摩洛哥&#10;莫桑比克&#10;纳米比亚&#10;南非&#10;尼日尔&#10;尼日利亚&#10;塞拉利昂&#10;塞内加尔&#10;塞舌尔&#10;圣多美和普林西比&#10;苏丹&#10;索马里&#10;坦桑尼亚&#10;突尼斯&#10;乌干达&#10;赞比亚&#10;乍得&#10;中非&#10;大洋洲国家列表&#10;澳大利亚&#10;巴布亚新几内亚&#10;斐济&#10;库克群岛&#10;美属萨摩亚&#10;密克罗尼西亚联邦&#10;瑙鲁&#10;汤加&#10;瓦努阿图&#10;新西兰"/>
  <ax:ocxPr ax:name="FontName" ax:value="宋体"/>
  <ax:ocxPr ax:name="FontHeight" ax:value="360"/>
  <ax:ocxPr ax:name="FontCharSet" ax:value="134"/>
  <ax:ocxPr ax:name="FontPitchAndFamily" ax:value="34"/>
</ax:ocx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Rectangl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</a:lstStyle>
          <a:p>
            <a:fld id="{ACCD1767-73A9-4933-BAEA-6DDCC58002A7}" type="datetimeFigureOut">
              <a:rPr lang="en-US" altLang="zh-CN" smtClean="0"/>
              <a:pPr/>
              <a:t>10/11/2008</a:t>
            </a:fld>
            <a:endParaRPr lang="zh-CN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</a:lstStyle>
          <a:p>
            <a:fld id="{E03A1734-4FFB-4FB2-A08B-70701407F3C2}" type="slidenum">
              <a:rPr lang="zh-CN" smtClean="0"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zh-CN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zh-CN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</a:lstStyle>
          <a:p>
            <a:fld id="{44F2AB2A-AC47-46F5-B6D6-821EE801CC66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zh-CN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8" name="Shap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zh-CN"/>
          </a:p>
        </p:txBody>
      </p:sp>
      <p:sp>
        <p:nvSpPr>
          <p:cNvPr id="17" name="Shap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29" name="Shap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zh-CN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zh-CN">
                <a:solidFill>
                  <a:schemeClr val="accent3">
                    <a:shade val="75000"/>
                  </a:schemeClr>
                </a:solidFill>
              </a:rPr>
              <a:pPr/>
              <a:t>‹#›</a:t>
            </a:fld>
            <a:endParaRPr lang="zh-CN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zh-CN" sz="42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‹#›</a:t>
            </a:fld>
            <a:endParaRPr lang="zh-CN"/>
          </a:p>
        </p:txBody>
      </p:sp>
      <p:sp>
        <p:nvSpPr>
          <p:cNvPr id="8" name="Shape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zh-CN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zh-CN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zh-CN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zh-CN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zh-CN">
                <a:solidFill>
                  <a:schemeClr val="accent3">
                    <a:shade val="75000"/>
                  </a:schemeClr>
                </a:solidFill>
              </a:rPr>
              <a:pPr/>
              <a:t>‹#›</a:t>
            </a:fld>
            <a:endParaRPr lang="zh-CN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‹#›</a:t>
            </a:fld>
            <a:endParaRPr lang="zh-CN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0" name="Shape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12" name="Shape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关系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zh-CN" sz="2400" b="1">
                <a:solidFill>
                  <a:srgbClr val="FFFFFF"/>
                </a:solidFill>
              </a:defRPr>
            </a:lvl1pPr>
            <a:lvl2pPr>
              <a:buNone/>
              <a:defRPr lang="zh-CN" sz="2000" b="1"/>
            </a:lvl2pPr>
            <a:lvl3pPr>
              <a:buNone/>
              <a:defRPr lang="zh-CN" sz="1800" b="1"/>
            </a:lvl3pPr>
            <a:lvl4pPr>
              <a:buNone/>
              <a:defRPr lang="zh-CN" sz="1600" b="1"/>
            </a:lvl4pPr>
            <a:lvl5pPr>
              <a:buNone/>
              <a:defRPr lang="zh-CN"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zh-CN" sz="2200" b="1"/>
            </a:lvl1pPr>
            <a:lvl2pPr>
              <a:buNone/>
              <a:defRPr lang="zh-CN" sz="2000" b="1"/>
            </a:lvl2pPr>
            <a:lvl3pPr>
              <a:buNone/>
              <a:defRPr lang="zh-CN" sz="1800" b="1"/>
            </a:lvl3pPr>
            <a:lvl4pPr>
              <a:buNone/>
              <a:defRPr lang="zh-CN" sz="1600" b="1"/>
            </a:lvl4pPr>
            <a:lvl5pPr>
              <a:buNone/>
              <a:defRPr lang="zh-CN"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Shap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zh-CN"/>
          </a:p>
        </p:txBody>
      </p:sp>
      <p:sp>
        <p:nvSpPr>
          <p:cNvPr id="8" name="Shap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9" name="Shape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zh-CN"/>
            </a:lvl1pPr>
          </a:lstStyle>
          <a:p>
            <a:pPr algn="ctr"/>
            <a:fld id="{E8C80D2A-EA4E-4A37-A9DF-772D0EA46EC5}" type="slidenum">
              <a:rPr/>
              <a:pPr algn="ctr"/>
              <a:t>‹#›</a:t>
            </a:fld>
            <a:endParaRPr lang="zh-CN"/>
          </a:p>
        </p:txBody>
      </p:sp>
      <p:sp>
        <p:nvSpPr>
          <p:cNvPr id="24" name="Shape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26" name="Shape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zh-CN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zh-CN">
                <a:solidFill>
                  <a:srgbClr val="FFFFFF"/>
                </a:solidFill>
              </a:rPr>
              <a:pPr/>
              <a:t>‹#›</a:t>
            </a:fld>
            <a:endParaRPr 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zh-CN"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zh-CN" sz="1600">
                <a:solidFill>
                  <a:srgbClr val="FFFFFF"/>
                </a:solidFill>
              </a:defRPr>
            </a:lvl1pPr>
            <a:lvl2pPr>
              <a:buNone/>
              <a:defRPr lang="zh-CN" sz="1200"/>
            </a:lvl2pPr>
            <a:lvl3pPr>
              <a:buNone/>
              <a:defRPr lang="zh-CN" sz="1000"/>
            </a:lvl3pPr>
            <a:lvl4pPr>
              <a:buNone/>
              <a:defRPr lang="zh-CN" sz="900"/>
            </a:lvl4pPr>
            <a:lvl5pPr>
              <a:buNone/>
              <a:defRPr lang="zh-CN"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zh-CN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0" name="Shape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zh-CN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zh-CN">
                <a:solidFill>
                  <a:schemeClr val="accent3">
                    <a:shade val="75000"/>
                  </a:schemeClr>
                </a:solidFill>
              </a:rPr>
              <a:pPr/>
              <a:t>‹#›</a:t>
            </a:fld>
            <a:endParaRPr lang="zh-CN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zh-CN"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zh-CN" sz="3200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zh-CN" sz="1600">
                <a:solidFill>
                  <a:srgbClr val="FFFFFF"/>
                </a:solidFill>
              </a:defRPr>
            </a:lvl1pPr>
            <a:lvl2pPr>
              <a:defRPr lang="zh-CN" sz="1200"/>
            </a:lvl2pPr>
            <a:lvl3pPr>
              <a:defRPr lang="zh-CN" sz="1000"/>
            </a:lvl3pPr>
            <a:lvl4pPr>
              <a:defRPr lang="zh-CN" sz="900"/>
            </a:lvl4pPr>
            <a:lvl5pPr>
              <a:defRPr lang="zh-CN"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zh-CN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4" name="Rectangle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zh-CN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zh-CN" sz="140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zh-CN" sz="1200">
                <a:solidFill>
                  <a:srgbClr val="FFFFFF"/>
                </a:solidFill>
              </a:defRPr>
            </a:lvl1pPr>
          </a:lstStyle>
          <a:p>
            <a:pPr algn="l"/>
            <a:endParaRPr lang="zh-CN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zh-CN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/>
          </a:p>
        </p:txBody>
      </p:sp>
      <p:sp>
        <p:nvSpPr>
          <p:cNvPr id="23" name="Rectangle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zh-CN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zh-CN" sz="1600">
                <a:solidFill>
                  <a:schemeClr val="accent3">
                    <a:shade val="75000"/>
                  </a:schemeClr>
                </a:solidFill>
              </a:rPr>
              <a:pPr algn="ctr"/>
              <a:t>‹#›</a:t>
            </a:fld>
            <a:endParaRPr lang="zh-CN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Rectangle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  <a:p>
            <a:pPr lvl="5"/>
            <a:r>
              <a:rPr lang="zh-CN"/>
              <a:t>第六级</a:t>
            </a:r>
          </a:p>
          <a:p>
            <a:pPr lvl="6"/>
            <a:r>
              <a:rPr lang="zh-CN"/>
              <a:t>第七级</a:t>
            </a:r>
          </a:p>
          <a:p>
            <a:pPr lvl="7"/>
            <a:r>
              <a:rPr lang="zh-CN"/>
              <a:t>第八级</a:t>
            </a:r>
          </a:p>
          <a:p>
            <a:pPr lvl="8"/>
            <a:r>
              <a:rPr lang="zh-CN"/>
              <a:t>第九级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zh-CN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zh-CN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zh-CN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zh-CN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zh-CN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zh-CN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>
                <a:hlinkClick r:id="rId3" action="ppaction://hlinksldjump">
                  <a:snd r:embed="rId4" name="click.wav" builtIn="1"/>
                </a:hlinkClick>
              </a:rPr>
              <a:t>中西饮食文化差异问卷调查</a:t>
            </a:r>
            <a:endParaRPr lang="zh-CN" dirty="0">
              <a:hlinkClick r:id="rId3" action="ppaction://hlinksldjump">
                <a:snd r:embed="rId4" name="click.wav" builtIn="1"/>
              </a:hlinkClick>
            </a:endParaRPr>
          </a:p>
        </p:txBody>
      </p:sp>
      <p:pic>
        <p:nvPicPr>
          <p:cNvPr id="7" name="Picture 6" descr="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000504"/>
            <a:ext cx="3429024" cy="2221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8f6479daa6967bd4b7fd48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4000504"/>
            <a:ext cx="357190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1428736"/>
            <a:ext cx="357190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1441238"/>
            <a:ext cx="3429024" cy="2416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7" descr="e0b1bb131fe88d8f6438db2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02" y="2531403"/>
            <a:ext cx="3032491" cy="27860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sz="3600" b="1" dirty="0" smtClean="0">
                <a:solidFill>
                  <a:srgbClr val="00CC99"/>
                </a:solidFill>
              </a:rPr>
              <a:t>你喜欢中餐还是西餐？</a:t>
            </a:r>
            <a:endParaRPr lang="zh-CN" altLang="en-US" dirty="0"/>
          </a:p>
        </p:txBody>
      </p:sp>
      <p:sp>
        <p:nvSpPr>
          <p:cNvPr id="3" name="B  西餐"/>
          <p:cNvSpPr>
            <a:spLocks noGrp="1"/>
          </p:cNvSpPr>
          <p:nvPr>
            <p:ph sz="quarter" idx="13"/>
          </p:nvPr>
        </p:nvSpPr>
        <p:spPr>
          <a:xfrm>
            <a:off x="3348310" y="3210483"/>
            <a:ext cx="1723756" cy="571504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B  </a:t>
            </a:r>
            <a:r>
              <a:rPr altLang="en-US" sz="2800" b="1" dirty="0" smtClean="0">
                <a:solidFill>
                  <a:srgbClr val="0070C0"/>
                </a:solidFill>
              </a:rPr>
              <a:t>西餐  </a:t>
            </a:r>
            <a:endParaRPr lang="en-US" altLang="en-US" sz="2800" b="1" dirty="0" smtClean="0">
              <a:solidFill>
                <a:srgbClr val="0070C0"/>
              </a:solidFill>
            </a:endParaRPr>
          </a:p>
        </p:txBody>
      </p:sp>
      <p:sp>
        <p:nvSpPr>
          <p:cNvPr id="4" name="A  中餐"/>
          <p:cNvSpPr txBox="1">
            <a:spLocks/>
          </p:cNvSpPr>
          <p:nvPr/>
        </p:nvSpPr>
        <p:spPr>
          <a:xfrm>
            <a:off x="3357554" y="2428868"/>
            <a:ext cx="1785950" cy="50006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中餐 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  都喜欢"/>
          <p:cNvSpPr txBox="1">
            <a:spLocks/>
          </p:cNvSpPr>
          <p:nvPr/>
        </p:nvSpPr>
        <p:spPr>
          <a:xfrm>
            <a:off x="3357554" y="4000504"/>
            <a:ext cx="1984232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都喜欢 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  都不喜欢"/>
          <p:cNvSpPr txBox="1">
            <a:spLocks/>
          </p:cNvSpPr>
          <p:nvPr/>
        </p:nvSpPr>
        <p:spPr>
          <a:xfrm>
            <a:off x="3357554" y="4786322"/>
            <a:ext cx="250033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都不喜欢 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5357818" y="5715016"/>
            <a:ext cx="1357322" cy="50006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/>
        </p:nvSpPr>
        <p:spPr>
          <a:xfrm>
            <a:off x="6929454" y="5715016"/>
            <a:ext cx="1428760" cy="50006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没猜错的话你是中国人"/>
          <p:cNvSpPr txBox="1"/>
          <p:nvPr/>
        </p:nvSpPr>
        <p:spPr>
          <a:xfrm>
            <a:off x="5679289" y="364331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没猜错</a:t>
            </a:r>
            <a:r>
              <a:rPr lang="zh-CN" altLang="en-US" dirty="0" smtClean="0"/>
              <a:t>的话你是中国人</a:t>
            </a:r>
            <a:endParaRPr lang="zh-CN" altLang="en-US" dirty="0"/>
          </a:p>
        </p:txBody>
      </p:sp>
      <p:sp>
        <p:nvSpPr>
          <p:cNvPr id="11" name="没猜错的话你是外国人"/>
          <p:cNvSpPr txBox="1"/>
          <p:nvPr/>
        </p:nvSpPr>
        <p:spPr>
          <a:xfrm>
            <a:off x="5679289" y="364331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没猜错</a:t>
            </a:r>
            <a:r>
              <a:rPr lang="zh-CN" altLang="en-US" dirty="0" smtClean="0"/>
              <a:t>的话你是外国人</a:t>
            </a:r>
            <a:endParaRPr lang="zh-CN" altLang="en-US" dirty="0"/>
          </a:p>
        </p:txBody>
      </p:sp>
      <p:sp>
        <p:nvSpPr>
          <p:cNvPr id="12" name="你的口味挺大众化嘛"/>
          <p:cNvSpPr txBox="1"/>
          <p:nvPr/>
        </p:nvSpPr>
        <p:spPr>
          <a:xfrm>
            <a:off x="5679289" y="364331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你的口味挺大众化嘛</a:t>
            </a:r>
            <a:endParaRPr lang="zh-CN" altLang="en-US" dirty="0"/>
          </a:p>
        </p:txBody>
      </p:sp>
      <p:sp>
        <p:nvSpPr>
          <p:cNvPr id="13" name="你是外星人吗"/>
          <p:cNvSpPr txBox="1"/>
          <p:nvPr/>
        </p:nvSpPr>
        <p:spPr>
          <a:xfrm>
            <a:off x="5679289" y="364331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你是外星人吗  </a:t>
            </a:r>
            <a:r>
              <a:rPr lang="zh-CN" altLang="en-US" dirty="0" smtClean="0">
                <a:sym typeface="Wingdings" pitchFamily="2" charset="2"/>
              </a:rPr>
              <a:t>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200" b="1" dirty="0" smtClean="0">
                <a:solidFill>
                  <a:srgbClr val="00CC99"/>
                </a:solidFill>
              </a:rPr>
              <a:t>你认为中西方饮食文化有那些差异？（填空）</a:t>
            </a:r>
            <a:endParaRPr altLang="en-US" sz="3200" b="1" dirty="0">
              <a:solidFill>
                <a:srgbClr val="00CC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643042" y="2071678"/>
            <a:ext cx="4484562" cy="2714644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A  </a:t>
            </a:r>
            <a:r>
              <a:rPr altLang="en-US" sz="2800" b="1" dirty="0" smtClean="0">
                <a:solidFill>
                  <a:srgbClr val="0070C0"/>
                </a:solidFill>
              </a:rPr>
              <a:t>风格 </a:t>
            </a:r>
            <a:endParaRPr lang="en-US" altLang="en-US" sz="2800" b="1" dirty="0" smtClean="0">
              <a:solidFill>
                <a:srgbClr val="0070C0"/>
              </a:solidFill>
            </a:endParaRPr>
          </a:p>
          <a:p>
            <a:r>
              <a:rPr lang="en-US" altLang="zh-CN" sz="2800" b="1" dirty="0" smtClean="0">
                <a:solidFill>
                  <a:srgbClr val="0070C0"/>
                </a:solidFill>
              </a:rPr>
              <a:t>B  </a:t>
            </a:r>
            <a:r>
              <a:rPr altLang="en-US" sz="2800" b="1" dirty="0" smtClean="0">
                <a:solidFill>
                  <a:srgbClr val="0070C0"/>
                </a:solidFill>
              </a:rPr>
              <a:t>饮食内容</a:t>
            </a:r>
            <a:r>
              <a:rPr altLang="en-US" sz="2800" b="1" dirty="0" smtClean="0">
                <a:solidFill>
                  <a:srgbClr val="0070C0"/>
                </a:solidFill>
              </a:rPr>
              <a:t>（菜色） </a:t>
            </a:r>
            <a:endParaRPr lang="en-US" altLang="en-US" sz="2800" b="1" dirty="0" smtClean="0">
              <a:solidFill>
                <a:srgbClr val="0070C0"/>
              </a:solidFill>
            </a:endParaRPr>
          </a:p>
          <a:p>
            <a:r>
              <a:rPr lang="en-US" altLang="zh-CN" sz="2800" b="1" dirty="0" smtClean="0">
                <a:solidFill>
                  <a:srgbClr val="0070C0"/>
                </a:solidFill>
              </a:rPr>
              <a:t>C  </a:t>
            </a:r>
            <a:r>
              <a:rPr altLang="en-US" sz="2800" b="1" dirty="0" smtClean="0">
                <a:solidFill>
                  <a:srgbClr val="0070C0"/>
                </a:solidFill>
              </a:rPr>
              <a:t>餐桌礼仪 </a:t>
            </a:r>
            <a:endParaRPr lang="en-US" altLang="en-US" sz="2800" b="1" dirty="0" smtClean="0">
              <a:solidFill>
                <a:srgbClr val="0070C0"/>
              </a:solidFill>
            </a:endParaRPr>
          </a:p>
          <a:p>
            <a:r>
              <a:rPr lang="en-US" altLang="zh-CN" sz="2800" b="1" dirty="0" smtClean="0">
                <a:solidFill>
                  <a:srgbClr val="0070C0"/>
                </a:solidFill>
              </a:rPr>
              <a:t>D  </a:t>
            </a:r>
            <a:r>
              <a:rPr altLang="en-US" sz="2800" b="1" dirty="0" smtClean="0">
                <a:solidFill>
                  <a:srgbClr val="0070C0"/>
                </a:solidFill>
              </a:rPr>
              <a:t>用餐习惯 </a:t>
            </a:r>
            <a:endParaRPr lang="en-US" altLang="en-US" sz="2800" b="1" dirty="0" smtClean="0">
              <a:solidFill>
                <a:srgbClr val="0070C0"/>
              </a:solidFill>
            </a:endParaRPr>
          </a:p>
          <a:p>
            <a:r>
              <a:rPr lang="en-US" altLang="zh-CN" sz="2800" b="1" dirty="0" smtClean="0">
                <a:solidFill>
                  <a:srgbClr val="0070C0"/>
                </a:solidFill>
              </a:rPr>
              <a:t>E  </a:t>
            </a:r>
            <a:r>
              <a:rPr altLang="en-US" sz="2800" b="1" dirty="0" smtClean="0">
                <a:solidFill>
                  <a:srgbClr val="0070C0"/>
                </a:solidFill>
              </a:rPr>
              <a:t>其他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857752" y="4714884"/>
            <a:ext cx="1428760" cy="5715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答案是：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5357818" y="5715016"/>
            <a:ext cx="1357322" cy="50006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动作按钮: 前进或下一项 5">
            <a:hlinkClick r:id="" action="ppaction://hlinkshowjump?jump=nextslide" highlightClick="1"/>
          </p:cNvPr>
          <p:cNvSpPr/>
          <p:nvPr/>
        </p:nvSpPr>
        <p:spPr>
          <a:xfrm>
            <a:off x="6929454" y="5715016"/>
            <a:ext cx="1428760" cy="50006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动作按钮: 后退或前一项 6">
            <a:hlinkClick r:id="" action="ppaction://hlinkshowjump?jump=previousslide" highlightClick="1"/>
          </p:cNvPr>
          <p:cNvSpPr/>
          <p:nvPr/>
        </p:nvSpPr>
        <p:spPr>
          <a:xfrm>
            <a:off x="3786182" y="5715016"/>
            <a:ext cx="1357322" cy="50006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ontrols>
      <p:control spid="1028" name="TextBox1" r:id="rId2" imgW="1371600" imgH="504720"/>
      <p:control spid="1029" name="CommandButton1" r:id="rId3" imgW="933480" imgH="50472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sz="3600" b="1" dirty="0" smtClean="0">
                <a:solidFill>
                  <a:srgbClr val="00CC99"/>
                </a:solidFill>
              </a:rPr>
              <a:t>娱乐时间，短片欣赏</a:t>
            </a: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5357818" y="5715016"/>
            <a:ext cx="1357322" cy="50006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动作按钮: 前进或下一项 4">
            <a:hlinkClick r:id="" action="ppaction://hlinkshowjump?jump=nextslide" highlightClick="1"/>
          </p:cNvPr>
          <p:cNvSpPr/>
          <p:nvPr/>
        </p:nvSpPr>
        <p:spPr>
          <a:xfrm>
            <a:off x="6929454" y="5715016"/>
            <a:ext cx="1428760" cy="50006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动作按钮: 后退或前一项 5">
            <a:hlinkClick r:id="" action="ppaction://hlinkshowjump?jump=previousslide" highlightClick="1"/>
          </p:cNvPr>
          <p:cNvSpPr/>
          <p:nvPr/>
        </p:nvSpPr>
        <p:spPr>
          <a:xfrm>
            <a:off x="3786182" y="5715016"/>
            <a:ext cx="1357322" cy="50006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ontrols>
      <p:control spid="2052" name="WindowsMediaPlayer1" r:id="rId2" imgW="5838095" imgH="367716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sz="3600" b="1" dirty="0" smtClean="0">
                <a:solidFill>
                  <a:srgbClr val="00CC99"/>
                </a:solidFill>
              </a:rPr>
              <a:t>你最喜欢哪个国家的美食</a:t>
            </a: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5357818" y="5715016"/>
            <a:ext cx="1357322" cy="50006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动作按钮: 前进或下一项 4">
            <a:hlinkClick r:id="" action="ppaction://hlinkshowjump?jump=nextslide" highlightClick="1"/>
          </p:cNvPr>
          <p:cNvSpPr/>
          <p:nvPr/>
        </p:nvSpPr>
        <p:spPr>
          <a:xfrm>
            <a:off x="6929454" y="5715016"/>
            <a:ext cx="1428760" cy="50006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动作按钮: 后退或前一项 5">
            <a:hlinkClick r:id="" action="ppaction://hlinkshowjump?jump=previousslide" highlightClick="1"/>
          </p:cNvPr>
          <p:cNvSpPr/>
          <p:nvPr/>
        </p:nvSpPr>
        <p:spPr>
          <a:xfrm>
            <a:off x="3786182" y="5715016"/>
            <a:ext cx="1357322" cy="50006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ontrols>
      <p:control spid="3076" name="TextBox1" r:id="rId2" imgW="6124680" imgH="38862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b="1" dirty="0" smtClean="0">
                <a:solidFill>
                  <a:srgbClr val="00CC99"/>
                </a:solidFill>
              </a:rPr>
              <a:t>你认为处理好中西饮食文化差异有何好处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6786578" y="5715016"/>
            <a:ext cx="1357322" cy="50006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动作按钮: 后退或前一项 5">
            <a:hlinkClick r:id="" action="ppaction://hlinkshowjump?jump=previousslide" highlightClick="1"/>
          </p:cNvPr>
          <p:cNvSpPr/>
          <p:nvPr/>
        </p:nvSpPr>
        <p:spPr>
          <a:xfrm>
            <a:off x="5214942" y="5715016"/>
            <a:ext cx="1357322" cy="50006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 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Process diagram</Template>
  <TotalTime>0</TotalTime>
  <Words>63</Words>
  <Application>Microsoft Office PowerPoint</Application>
  <PresentationFormat>全屏显示(4:3)</PresentationFormat>
  <Paragraphs>21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Process diagram</vt:lpstr>
      <vt:lpstr>中西饮食文化差异问卷调查</vt:lpstr>
      <vt:lpstr>你喜欢中餐还是西餐？</vt:lpstr>
      <vt:lpstr>你认为中西方饮食文化有那些差异？（填空）</vt:lpstr>
      <vt:lpstr>娱乐时间，短片欣赏</vt:lpstr>
      <vt:lpstr>你最喜欢哪个国家的美食</vt:lpstr>
      <vt:lpstr>你认为处理好中西饮食文化差异有何好处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2008-10-11T09:07:25Z</dcterms:created>
  <dcterms:modified xsi:type="dcterms:W3CDTF">2008-10-12T05:38:02Z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TC101743242052</vt:lpwstr>
  </property>
</Properties>
</file>