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7002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1EFF7D-722A-4EBC-8531-78D1626A3B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916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1412776"/>
            <a:ext cx="6172200" cy="1894362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3</a:t>
            </a:r>
            <a:r>
              <a:rPr lang="zh-CN" altLang="zh-CN" dirty="0"/>
              <a:t>章  </a:t>
            </a:r>
            <a:r>
              <a:rPr lang="en-US" altLang="zh-CN" dirty="0"/>
              <a:t>C#</a:t>
            </a:r>
            <a:r>
              <a:rPr lang="zh-CN" altLang="zh-CN" dirty="0"/>
              <a:t>和</a:t>
            </a:r>
            <a:r>
              <a:rPr lang="en-US" altLang="zh-CN" dirty="0"/>
              <a:t>ASP.NET 4.5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21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代码间多行注释为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/* </a:t>
            </a:r>
            <a:r>
              <a:rPr lang="en-US" altLang="zh-CN" smtClean="0">
                <a:latin typeface="宋体" charset="-122"/>
              </a:rPr>
              <a:t>…</a:t>
            </a:r>
            <a:r>
              <a:rPr lang="en-US" altLang="zh-CN" smtClean="0"/>
              <a:t> */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，单行注释采用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// </a:t>
            </a:r>
            <a:r>
              <a:rPr lang="en-US" altLang="zh-CN" smtClean="0">
                <a:latin typeface="宋体" charset="-122"/>
              </a:rPr>
              <a:t>…”</a:t>
            </a:r>
            <a:r>
              <a:rPr lang="zh-CN" altLang="en-US" smtClean="0"/>
              <a:t>。</a:t>
            </a:r>
          </a:p>
          <a:p>
            <a:r>
              <a:rPr lang="zh-CN" altLang="en-US" smtClean="0"/>
              <a:t>类、方法、属性、接口的注释采用</a:t>
            </a:r>
            <a:r>
              <a:rPr lang="en-US" altLang="zh-CN" smtClean="0"/>
              <a:t>XML</a:t>
            </a:r>
            <a:r>
              <a:rPr lang="zh-CN" altLang="en-US" smtClean="0"/>
              <a:t>文档格式注释。</a:t>
            </a:r>
          </a:p>
          <a:p>
            <a:r>
              <a:rPr lang="zh-CN" altLang="en-US" smtClean="0"/>
              <a:t>在</a:t>
            </a:r>
            <a:r>
              <a:rPr lang="en-US" altLang="zh-CN" smtClean="0"/>
              <a:t>{ }</a:t>
            </a:r>
            <a:r>
              <a:rPr lang="zh-CN" altLang="en-US" smtClean="0"/>
              <a:t>中包含较多代码行的结束处应加注释，便于阅读。 </a:t>
            </a:r>
          </a:p>
          <a:p>
            <a:r>
              <a:rPr lang="zh-CN" altLang="en-US" smtClean="0"/>
              <a:t>对分支语句（条件分支、循环语句等）必须编写注释。  </a:t>
            </a:r>
          </a:p>
        </p:txBody>
      </p:sp>
      <p:sp>
        <p:nvSpPr>
          <p:cNvPr id="2355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3752D60-937C-4557-BC04-963075E8D938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16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3.3.1  </a:t>
            </a:r>
            <a:r>
              <a:rPr lang="zh-CN" altLang="en-US"/>
              <a:t>程序注释</a:t>
            </a:r>
          </a:p>
        </p:txBody>
      </p:sp>
    </p:spTree>
    <p:extLst>
      <p:ext uri="{BB962C8B-B14F-4D97-AF65-F5344CB8AC3E}">
        <p14:creationId xmlns:p14="http://schemas.microsoft.com/office/powerpoint/2010/main" val="27977637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Pascal</a:t>
            </a:r>
            <a:r>
              <a:rPr lang="zh-CN" altLang="en-US" smtClean="0"/>
              <a:t>形式：指将标识符的首字母和后面连接的每个单词的首字母都大写，如</a:t>
            </a:r>
            <a:r>
              <a:rPr lang="en-US" altLang="zh-CN" smtClean="0"/>
              <a:t>BackColor</a:t>
            </a:r>
            <a:r>
              <a:rPr lang="zh-CN" altLang="en-US" smtClean="0"/>
              <a:t>。</a:t>
            </a:r>
          </a:p>
          <a:p>
            <a:r>
              <a:rPr lang="en-US" altLang="zh-CN" smtClean="0"/>
              <a:t>Camel</a:t>
            </a:r>
            <a:r>
              <a:rPr lang="zh-CN" altLang="en-US" smtClean="0"/>
              <a:t>形式：指标识符的首字母小写，而每个后面连接的单词的首字母都大写，如</a:t>
            </a:r>
            <a:r>
              <a:rPr lang="en-US" altLang="zh-CN" smtClean="0"/>
              <a:t>backColor</a:t>
            </a:r>
            <a:r>
              <a:rPr lang="zh-CN" altLang="en-US" smtClean="0"/>
              <a:t>。 </a:t>
            </a:r>
          </a:p>
        </p:txBody>
      </p:sp>
      <p:sp>
        <p:nvSpPr>
          <p:cNvPr id="2457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BBF1C574-7A43-4420-8F4D-57FBDE7E0DC4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3.3.2  </a:t>
            </a:r>
            <a:r>
              <a:rPr lang="zh-CN" altLang="en-US"/>
              <a:t>命名规则</a:t>
            </a:r>
          </a:p>
        </p:txBody>
      </p:sp>
    </p:spTree>
    <p:extLst>
      <p:ext uri="{BB962C8B-B14F-4D97-AF65-F5344CB8AC3E}">
        <p14:creationId xmlns:p14="http://schemas.microsoft.com/office/powerpoint/2010/main" val="321982801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常用标识符的大小写方式对应表 </a:t>
            </a:r>
          </a:p>
        </p:txBody>
      </p:sp>
      <p:sp>
        <p:nvSpPr>
          <p:cNvPr id="25603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06F48596-5587-4C07-9983-EC77C4BF52F3}" type="slidenum">
              <a:rPr lang="zh-CN" altLang="en-US" sz="1000" b="0" smtClean="0">
                <a:solidFill>
                  <a:schemeClr val="tx1"/>
                </a:solidFill>
              </a:rPr>
              <a:pPr eaLnBrk="1" hangingPunct="1"/>
              <a:t>12</a:t>
            </a:fld>
            <a:endParaRPr lang="en-US" altLang="zh-CN" sz="1000" b="0" smtClean="0">
              <a:solidFill>
                <a:schemeClr val="tx1"/>
              </a:solidFill>
            </a:endParaRPr>
          </a:p>
        </p:txBody>
      </p:sp>
      <p:sp>
        <p:nvSpPr>
          <p:cNvPr id="25604" name="Rectangle 89"/>
          <p:cNvSpPr>
            <a:spLocks noChangeArrowheads="1"/>
          </p:cNvSpPr>
          <p:nvPr/>
        </p:nvSpPr>
        <p:spPr bwMode="auto">
          <a:xfrm>
            <a:off x="6926263" y="5486400"/>
            <a:ext cx="18224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dateConnection</a:t>
            </a:r>
          </a:p>
        </p:txBody>
      </p:sp>
      <p:sp>
        <p:nvSpPr>
          <p:cNvPr id="25605" name="Rectangle 88"/>
          <p:cNvSpPr>
            <a:spLocks noChangeArrowheads="1"/>
          </p:cNvSpPr>
          <p:nvPr/>
        </p:nvSpPr>
        <p:spPr bwMode="auto">
          <a:xfrm>
            <a:off x="5969000" y="5486400"/>
            <a:ext cx="9572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Camel</a:t>
            </a:r>
          </a:p>
        </p:txBody>
      </p:sp>
      <p:sp>
        <p:nvSpPr>
          <p:cNvPr id="25606" name="Rectangle 87"/>
          <p:cNvSpPr>
            <a:spLocks noChangeArrowheads="1"/>
          </p:cNvSpPr>
          <p:nvPr/>
        </p:nvSpPr>
        <p:spPr bwMode="auto">
          <a:xfrm>
            <a:off x="4821238" y="5486400"/>
            <a:ext cx="11477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变量名</a:t>
            </a:r>
          </a:p>
        </p:txBody>
      </p:sp>
      <p:sp>
        <p:nvSpPr>
          <p:cNvPr id="25607" name="Rectangle 86"/>
          <p:cNvSpPr>
            <a:spLocks noChangeArrowheads="1"/>
          </p:cNvSpPr>
          <p:nvPr/>
        </p:nvSpPr>
        <p:spPr bwMode="auto">
          <a:xfrm>
            <a:off x="3289300" y="5486400"/>
            <a:ext cx="15319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RedValue </a:t>
            </a:r>
          </a:p>
        </p:txBody>
      </p:sp>
      <p:sp>
        <p:nvSpPr>
          <p:cNvPr id="25608" name="Rectangle 85"/>
          <p:cNvSpPr>
            <a:spLocks noChangeArrowheads="1"/>
          </p:cNvSpPr>
          <p:nvPr/>
        </p:nvSpPr>
        <p:spPr bwMode="auto">
          <a:xfrm>
            <a:off x="2332038" y="5486400"/>
            <a:ext cx="9572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09" name="Rectangle 84"/>
          <p:cNvSpPr>
            <a:spLocks noChangeArrowheads="1"/>
          </p:cNvSpPr>
          <p:nvPr/>
        </p:nvSpPr>
        <p:spPr bwMode="auto">
          <a:xfrm>
            <a:off x="144463" y="5486400"/>
            <a:ext cx="25558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只读的静态字段</a:t>
            </a:r>
          </a:p>
        </p:txBody>
      </p:sp>
      <p:sp>
        <p:nvSpPr>
          <p:cNvPr id="25610" name="Rectangle 83"/>
          <p:cNvSpPr>
            <a:spLocks noChangeArrowheads="1"/>
          </p:cNvSpPr>
          <p:nvPr/>
        </p:nvSpPr>
        <p:spPr bwMode="auto">
          <a:xfrm>
            <a:off x="6926263" y="4846638"/>
            <a:ext cx="15319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BackColor </a:t>
            </a:r>
          </a:p>
        </p:txBody>
      </p:sp>
      <p:sp>
        <p:nvSpPr>
          <p:cNvPr id="25611" name="Rectangle 82"/>
          <p:cNvSpPr>
            <a:spLocks noChangeArrowheads="1"/>
          </p:cNvSpPr>
          <p:nvPr/>
        </p:nvSpPr>
        <p:spPr bwMode="auto">
          <a:xfrm>
            <a:off x="5969000" y="4846638"/>
            <a:ext cx="9572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12" name="Rectangle 81"/>
          <p:cNvSpPr>
            <a:spLocks noChangeArrowheads="1"/>
          </p:cNvSpPr>
          <p:nvPr/>
        </p:nvSpPr>
        <p:spPr bwMode="auto">
          <a:xfrm>
            <a:off x="4821238" y="4846638"/>
            <a:ext cx="1147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属性</a:t>
            </a:r>
          </a:p>
        </p:txBody>
      </p:sp>
      <p:sp>
        <p:nvSpPr>
          <p:cNvPr id="25613" name="Rectangle 80"/>
          <p:cNvSpPr>
            <a:spLocks noChangeArrowheads="1"/>
          </p:cNvSpPr>
          <p:nvPr/>
        </p:nvSpPr>
        <p:spPr bwMode="auto">
          <a:xfrm>
            <a:off x="3203575" y="4846638"/>
            <a:ext cx="16176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WebException </a:t>
            </a:r>
          </a:p>
        </p:txBody>
      </p:sp>
      <p:sp>
        <p:nvSpPr>
          <p:cNvPr id="25614" name="Rectangle 79"/>
          <p:cNvSpPr>
            <a:spLocks noChangeArrowheads="1"/>
          </p:cNvSpPr>
          <p:nvPr/>
        </p:nvSpPr>
        <p:spPr bwMode="auto">
          <a:xfrm>
            <a:off x="2332038" y="4846638"/>
            <a:ext cx="9572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15" name="Rectangle 78"/>
          <p:cNvSpPr>
            <a:spLocks noChangeArrowheads="1"/>
          </p:cNvSpPr>
          <p:nvPr/>
        </p:nvSpPr>
        <p:spPr bwMode="auto">
          <a:xfrm>
            <a:off x="685800" y="4846638"/>
            <a:ext cx="16462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异常类</a:t>
            </a:r>
          </a:p>
        </p:txBody>
      </p:sp>
      <p:sp>
        <p:nvSpPr>
          <p:cNvPr id="25616" name="Rectangle 77"/>
          <p:cNvSpPr>
            <a:spLocks noChangeArrowheads="1"/>
          </p:cNvSpPr>
          <p:nvPr/>
        </p:nvSpPr>
        <p:spPr bwMode="auto">
          <a:xfrm>
            <a:off x="6926263" y="4206875"/>
            <a:ext cx="15319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typeName </a:t>
            </a:r>
          </a:p>
        </p:txBody>
      </p:sp>
      <p:sp>
        <p:nvSpPr>
          <p:cNvPr id="25617" name="Rectangle 76"/>
          <p:cNvSpPr>
            <a:spLocks noChangeArrowheads="1"/>
          </p:cNvSpPr>
          <p:nvPr/>
        </p:nvSpPr>
        <p:spPr bwMode="auto">
          <a:xfrm>
            <a:off x="5969000" y="4206875"/>
            <a:ext cx="9572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Camel</a:t>
            </a:r>
          </a:p>
        </p:txBody>
      </p:sp>
      <p:sp>
        <p:nvSpPr>
          <p:cNvPr id="25618" name="Rectangle 75"/>
          <p:cNvSpPr>
            <a:spLocks noChangeArrowheads="1"/>
          </p:cNvSpPr>
          <p:nvPr/>
        </p:nvSpPr>
        <p:spPr bwMode="auto">
          <a:xfrm>
            <a:off x="4821238" y="4206875"/>
            <a:ext cx="11477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参数</a:t>
            </a:r>
          </a:p>
        </p:txBody>
      </p:sp>
      <p:sp>
        <p:nvSpPr>
          <p:cNvPr id="25619" name="Rectangle 74"/>
          <p:cNvSpPr>
            <a:spLocks noChangeArrowheads="1"/>
          </p:cNvSpPr>
          <p:nvPr/>
        </p:nvSpPr>
        <p:spPr bwMode="auto">
          <a:xfrm>
            <a:off x="3170238" y="4206875"/>
            <a:ext cx="176212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ValueChanged </a:t>
            </a:r>
          </a:p>
        </p:txBody>
      </p:sp>
      <p:sp>
        <p:nvSpPr>
          <p:cNvPr id="25620" name="Rectangle 73"/>
          <p:cNvSpPr>
            <a:spLocks noChangeArrowheads="1"/>
          </p:cNvSpPr>
          <p:nvPr/>
        </p:nvSpPr>
        <p:spPr bwMode="auto">
          <a:xfrm>
            <a:off x="2332038" y="4206875"/>
            <a:ext cx="9572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21" name="Rectangle 72"/>
          <p:cNvSpPr>
            <a:spLocks noChangeArrowheads="1"/>
          </p:cNvSpPr>
          <p:nvPr/>
        </p:nvSpPr>
        <p:spPr bwMode="auto">
          <a:xfrm>
            <a:off x="685800" y="4206875"/>
            <a:ext cx="16462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事件</a:t>
            </a:r>
          </a:p>
        </p:txBody>
      </p:sp>
      <p:sp>
        <p:nvSpPr>
          <p:cNvPr id="25622" name="Rectangle 71"/>
          <p:cNvSpPr>
            <a:spLocks noChangeArrowheads="1"/>
          </p:cNvSpPr>
          <p:nvPr/>
        </p:nvSpPr>
        <p:spPr bwMode="auto">
          <a:xfrm>
            <a:off x="6926263" y="3567113"/>
            <a:ext cx="18224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System.Drawing </a:t>
            </a:r>
          </a:p>
        </p:txBody>
      </p:sp>
      <p:sp>
        <p:nvSpPr>
          <p:cNvPr id="25623" name="Rectangle 70"/>
          <p:cNvSpPr>
            <a:spLocks noChangeArrowheads="1"/>
          </p:cNvSpPr>
          <p:nvPr/>
        </p:nvSpPr>
        <p:spPr bwMode="auto">
          <a:xfrm>
            <a:off x="5969000" y="3567113"/>
            <a:ext cx="9572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24" name="Rectangle 69"/>
          <p:cNvSpPr>
            <a:spLocks noChangeArrowheads="1"/>
          </p:cNvSpPr>
          <p:nvPr/>
        </p:nvSpPr>
        <p:spPr bwMode="auto">
          <a:xfrm>
            <a:off x="4821238" y="3567113"/>
            <a:ext cx="1147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命名空间</a:t>
            </a:r>
          </a:p>
        </p:txBody>
      </p:sp>
      <p:sp>
        <p:nvSpPr>
          <p:cNvPr id="25625" name="Rectangle 68"/>
          <p:cNvSpPr>
            <a:spLocks noChangeArrowheads="1"/>
          </p:cNvSpPr>
          <p:nvPr/>
        </p:nvSpPr>
        <p:spPr bwMode="auto">
          <a:xfrm>
            <a:off x="3289300" y="3567113"/>
            <a:ext cx="15319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FatalError </a:t>
            </a:r>
          </a:p>
        </p:txBody>
      </p:sp>
      <p:sp>
        <p:nvSpPr>
          <p:cNvPr id="25626" name="Rectangle 67"/>
          <p:cNvSpPr>
            <a:spLocks noChangeArrowheads="1"/>
          </p:cNvSpPr>
          <p:nvPr/>
        </p:nvSpPr>
        <p:spPr bwMode="auto">
          <a:xfrm>
            <a:off x="2332038" y="3567113"/>
            <a:ext cx="9572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27" name="Rectangle 66"/>
          <p:cNvSpPr>
            <a:spLocks noChangeArrowheads="1"/>
          </p:cNvSpPr>
          <p:nvPr/>
        </p:nvSpPr>
        <p:spPr bwMode="auto">
          <a:xfrm>
            <a:off x="685800" y="3567113"/>
            <a:ext cx="16462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枚举值</a:t>
            </a:r>
          </a:p>
        </p:txBody>
      </p:sp>
      <p:sp>
        <p:nvSpPr>
          <p:cNvPr id="25628" name="Rectangle 65"/>
          <p:cNvSpPr>
            <a:spLocks noChangeArrowheads="1"/>
          </p:cNvSpPr>
          <p:nvPr/>
        </p:nvSpPr>
        <p:spPr bwMode="auto">
          <a:xfrm>
            <a:off x="6926263" y="2927350"/>
            <a:ext cx="1531937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ToString </a:t>
            </a:r>
          </a:p>
        </p:txBody>
      </p:sp>
      <p:sp>
        <p:nvSpPr>
          <p:cNvPr id="25629" name="Rectangle 64"/>
          <p:cNvSpPr>
            <a:spLocks noChangeArrowheads="1"/>
          </p:cNvSpPr>
          <p:nvPr/>
        </p:nvSpPr>
        <p:spPr bwMode="auto">
          <a:xfrm>
            <a:off x="5969000" y="2927350"/>
            <a:ext cx="9572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30" name="Rectangle 63"/>
          <p:cNvSpPr>
            <a:spLocks noChangeArrowheads="1"/>
          </p:cNvSpPr>
          <p:nvPr/>
        </p:nvSpPr>
        <p:spPr bwMode="auto">
          <a:xfrm>
            <a:off x="4821238" y="2927350"/>
            <a:ext cx="11477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方法</a:t>
            </a:r>
          </a:p>
        </p:txBody>
      </p:sp>
      <p:sp>
        <p:nvSpPr>
          <p:cNvPr id="25631" name="Rectangle 62"/>
          <p:cNvSpPr>
            <a:spLocks noChangeArrowheads="1"/>
          </p:cNvSpPr>
          <p:nvPr/>
        </p:nvSpPr>
        <p:spPr bwMode="auto">
          <a:xfrm>
            <a:off x="3289300" y="2927350"/>
            <a:ext cx="15319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ErrorLevel </a:t>
            </a:r>
          </a:p>
        </p:txBody>
      </p:sp>
      <p:sp>
        <p:nvSpPr>
          <p:cNvPr id="25632" name="Rectangle 61"/>
          <p:cNvSpPr>
            <a:spLocks noChangeArrowheads="1"/>
          </p:cNvSpPr>
          <p:nvPr/>
        </p:nvSpPr>
        <p:spPr bwMode="auto">
          <a:xfrm>
            <a:off x="2332038" y="2927350"/>
            <a:ext cx="9572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33" name="Rectangle 60"/>
          <p:cNvSpPr>
            <a:spLocks noChangeArrowheads="1"/>
          </p:cNvSpPr>
          <p:nvPr/>
        </p:nvSpPr>
        <p:spPr bwMode="auto">
          <a:xfrm>
            <a:off x="685800" y="2927350"/>
            <a:ext cx="16462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枚举类型</a:t>
            </a:r>
          </a:p>
        </p:txBody>
      </p:sp>
      <p:sp>
        <p:nvSpPr>
          <p:cNvPr id="25634" name="Rectangle 59"/>
          <p:cNvSpPr>
            <a:spLocks noChangeArrowheads="1"/>
          </p:cNvSpPr>
          <p:nvPr/>
        </p:nvSpPr>
        <p:spPr bwMode="auto">
          <a:xfrm>
            <a:off x="6926263" y="2287588"/>
            <a:ext cx="1531937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IDisposable </a:t>
            </a:r>
          </a:p>
        </p:txBody>
      </p:sp>
      <p:sp>
        <p:nvSpPr>
          <p:cNvPr id="25635" name="Rectangle 58"/>
          <p:cNvSpPr>
            <a:spLocks noChangeArrowheads="1"/>
          </p:cNvSpPr>
          <p:nvPr/>
        </p:nvSpPr>
        <p:spPr bwMode="auto">
          <a:xfrm>
            <a:off x="5969000" y="2287588"/>
            <a:ext cx="9572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36" name="Rectangle 57"/>
          <p:cNvSpPr>
            <a:spLocks noChangeArrowheads="1"/>
          </p:cNvSpPr>
          <p:nvPr/>
        </p:nvSpPr>
        <p:spPr bwMode="auto">
          <a:xfrm>
            <a:off x="4821238" y="2287588"/>
            <a:ext cx="1147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接口</a:t>
            </a:r>
          </a:p>
        </p:txBody>
      </p:sp>
      <p:sp>
        <p:nvSpPr>
          <p:cNvPr id="25637" name="Rectangle 56"/>
          <p:cNvSpPr>
            <a:spLocks noChangeArrowheads="1"/>
          </p:cNvSpPr>
          <p:nvPr/>
        </p:nvSpPr>
        <p:spPr bwMode="auto">
          <a:xfrm>
            <a:off x="3289300" y="2287588"/>
            <a:ext cx="15319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AppDomain </a:t>
            </a:r>
          </a:p>
        </p:txBody>
      </p:sp>
      <p:sp>
        <p:nvSpPr>
          <p:cNvPr id="25638" name="Rectangle 55"/>
          <p:cNvSpPr>
            <a:spLocks noChangeArrowheads="1"/>
          </p:cNvSpPr>
          <p:nvPr/>
        </p:nvSpPr>
        <p:spPr bwMode="auto">
          <a:xfrm>
            <a:off x="2332038" y="2287588"/>
            <a:ext cx="9572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/>
          <a:p>
            <a:pPr marL="342900" indent="-342900"/>
            <a:r>
              <a:rPr kumimoji="1" lang="en-US" altLang="zh-CN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Pascal</a:t>
            </a:r>
          </a:p>
        </p:txBody>
      </p:sp>
      <p:sp>
        <p:nvSpPr>
          <p:cNvPr id="25639" name="Rectangle 54"/>
          <p:cNvSpPr>
            <a:spLocks noChangeArrowheads="1"/>
          </p:cNvSpPr>
          <p:nvPr/>
        </p:nvSpPr>
        <p:spPr bwMode="auto">
          <a:xfrm>
            <a:off x="685800" y="2287588"/>
            <a:ext cx="164623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类</a:t>
            </a:r>
          </a:p>
        </p:txBody>
      </p:sp>
      <p:sp>
        <p:nvSpPr>
          <p:cNvPr id="25640" name="Rectangle 53"/>
          <p:cNvSpPr>
            <a:spLocks noChangeArrowheads="1"/>
          </p:cNvSpPr>
          <p:nvPr/>
        </p:nvSpPr>
        <p:spPr bwMode="auto">
          <a:xfrm>
            <a:off x="6926263" y="1700213"/>
            <a:ext cx="1531937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示例</a:t>
            </a:r>
          </a:p>
        </p:txBody>
      </p:sp>
      <p:sp>
        <p:nvSpPr>
          <p:cNvPr id="25641" name="Rectangle 52"/>
          <p:cNvSpPr>
            <a:spLocks noChangeArrowheads="1"/>
          </p:cNvSpPr>
          <p:nvPr/>
        </p:nvSpPr>
        <p:spPr bwMode="auto">
          <a:xfrm>
            <a:off x="5969000" y="1700213"/>
            <a:ext cx="957263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方式</a:t>
            </a:r>
          </a:p>
        </p:txBody>
      </p:sp>
      <p:sp>
        <p:nvSpPr>
          <p:cNvPr id="25642" name="Rectangle 51"/>
          <p:cNvSpPr>
            <a:spLocks noChangeArrowheads="1"/>
          </p:cNvSpPr>
          <p:nvPr/>
        </p:nvSpPr>
        <p:spPr bwMode="auto">
          <a:xfrm>
            <a:off x="4821238" y="1700213"/>
            <a:ext cx="114776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标识符</a:t>
            </a:r>
          </a:p>
        </p:txBody>
      </p:sp>
      <p:sp>
        <p:nvSpPr>
          <p:cNvPr id="25643" name="Rectangle 50"/>
          <p:cNvSpPr>
            <a:spLocks noChangeArrowheads="1"/>
          </p:cNvSpPr>
          <p:nvPr/>
        </p:nvSpPr>
        <p:spPr bwMode="auto">
          <a:xfrm>
            <a:off x="3289300" y="1700213"/>
            <a:ext cx="153193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示例</a:t>
            </a:r>
          </a:p>
        </p:txBody>
      </p:sp>
      <p:sp>
        <p:nvSpPr>
          <p:cNvPr id="25644" name="Rectangle 49"/>
          <p:cNvSpPr>
            <a:spLocks noChangeArrowheads="1"/>
          </p:cNvSpPr>
          <p:nvPr/>
        </p:nvSpPr>
        <p:spPr bwMode="auto">
          <a:xfrm>
            <a:off x="2332038" y="1700213"/>
            <a:ext cx="957262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方式</a:t>
            </a:r>
          </a:p>
        </p:txBody>
      </p:sp>
      <p:sp>
        <p:nvSpPr>
          <p:cNvPr id="25645" name="Rectangle 48"/>
          <p:cNvSpPr>
            <a:spLocks noChangeArrowheads="1"/>
          </p:cNvSpPr>
          <p:nvPr/>
        </p:nvSpPr>
        <p:spPr bwMode="auto">
          <a:xfrm>
            <a:off x="685800" y="1700213"/>
            <a:ext cx="1646238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/>
            <a:r>
              <a:rPr kumimoji="1" lang="zh-CN" altLang="en-US" sz="1800" b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标识符</a:t>
            </a:r>
          </a:p>
        </p:txBody>
      </p:sp>
      <p:sp>
        <p:nvSpPr>
          <p:cNvPr id="25646" name="Line 90"/>
          <p:cNvSpPr>
            <a:spLocks noChangeShapeType="1"/>
          </p:cNvSpPr>
          <p:nvPr/>
        </p:nvSpPr>
        <p:spPr bwMode="auto">
          <a:xfrm>
            <a:off x="685800" y="1700213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47" name="Line 91"/>
          <p:cNvSpPr>
            <a:spLocks noChangeShapeType="1"/>
          </p:cNvSpPr>
          <p:nvPr/>
        </p:nvSpPr>
        <p:spPr bwMode="auto">
          <a:xfrm>
            <a:off x="685800" y="6126163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48" name="Line 96"/>
          <p:cNvSpPr>
            <a:spLocks noChangeShapeType="1"/>
          </p:cNvSpPr>
          <p:nvPr/>
        </p:nvSpPr>
        <p:spPr bwMode="auto">
          <a:xfrm>
            <a:off x="685800" y="2287588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49" name="Line 98"/>
          <p:cNvSpPr>
            <a:spLocks noChangeShapeType="1"/>
          </p:cNvSpPr>
          <p:nvPr/>
        </p:nvSpPr>
        <p:spPr bwMode="auto">
          <a:xfrm>
            <a:off x="1908175" y="1700213"/>
            <a:ext cx="0" cy="44259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0" name="Line 101"/>
          <p:cNvSpPr>
            <a:spLocks noChangeShapeType="1"/>
          </p:cNvSpPr>
          <p:nvPr/>
        </p:nvSpPr>
        <p:spPr bwMode="auto">
          <a:xfrm>
            <a:off x="3059113" y="1700213"/>
            <a:ext cx="0" cy="44259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1" name="Line 104"/>
          <p:cNvSpPr>
            <a:spLocks noChangeShapeType="1"/>
          </p:cNvSpPr>
          <p:nvPr/>
        </p:nvSpPr>
        <p:spPr bwMode="auto">
          <a:xfrm>
            <a:off x="4716463" y="1700213"/>
            <a:ext cx="0" cy="4425950"/>
          </a:xfrm>
          <a:prstGeom prst="line">
            <a:avLst/>
          </a:prstGeom>
          <a:noFill/>
          <a:ln w="254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2" name="Line 107"/>
          <p:cNvSpPr>
            <a:spLocks noChangeShapeType="1"/>
          </p:cNvSpPr>
          <p:nvPr/>
        </p:nvSpPr>
        <p:spPr bwMode="auto">
          <a:xfrm>
            <a:off x="5867400" y="1700213"/>
            <a:ext cx="0" cy="44259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3" name="Line 110"/>
          <p:cNvSpPr>
            <a:spLocks noChangeShapeType="1"/>
          </p:cNvSpPr>
          <p:nvPr/>
        </p:nvSpPr>
        <p:spPr bwMode="auto">
          <a:xfrm>
            <a:off x="6926263" y="1700213"/>
            <a:ext cx="0" cy="442595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4" name="Line 114"/>
          <p:cNvSpPr>
            <a:spLocks noChangeShapeType="1"/>
          </p:cNvSpPr>
          <p:nvPr/>
        </p:nvSpPr>
        <p:spPr bwMode="auto">
          <a:xfrm>
            <a:off x="685800" y="2927350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5" name="Line 142"/>
          <p:cNvSpPr>
            <a:spLocks noChangeShapeType="1"/>
          </p:cNvSpPr>
          <p:nvPr/>
        </p:nvSpPr>
        <p:spPr bwMode="auto">
          <a:xfrm>
            <a:off x="685800" y="3567113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6" name="Line 170"/>
          <p:cNvSpPr>
            <a:spLocks noChangeShapeType="1"/>
          </p:cNvSpPr>
          <p:nvPr/>
        </p:nvSpPr>
        <p:spPr bwMode="auto">
          <a:xfrm>
            <a:off x="685800" y="4206875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7" name="Line 198"/>
          <p:cNvSpPr>
            <a:spLocks noChangeShapeType="1"/>
          </p:cNvSpPr>
          <p:nvPr/>
        </p:nvSpPr>
        <p:spPr bwMode="auto">
          <a:xfrm>
            <a:off x="685800" y="4846638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658" name="Line 226"/>
          <p:cNvSpPr>
            <a:spLocks noChangeShapeType="1"/>
          </p:cNvSpPr>
          <p:nvPr/>
        </p:nvSpPr>
        <p:spPr bwMode="auto">
          <a:xfrm>
            <a:off x="685800" y="5486400"/>
            <a:ext cx="777240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9504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用正确的反义词组命名具有互斥意义的变量或相反动作的函数等，如</a:t>
            </a:r>
            <a:r>
              <a:rPr lang="en-US" altLang="zh-CN" smtClean="0"/>
              <a:t>insert/delete</a:t>
            </a:r>
            <a:r>
              <a:rPr lang="zh-CN" altLang="en-US" smtClean="0"/>
              <a:t>。</a:t>
            </a:r>
          </a:p>
          <a:p>
            <a:r>
              <a:rPr lang="zh-CN" altLang="en-US" smtClean="0"/>
              <a:t>常量名都要使用大写字母</a:t>
            </a:r>
            <a:r>
              <a:rPr lang="en-US" altLang="zh-CN" smtClean="0"/>
              <a:t>, </a:t>
            </a:r>
            <a:r>
              <a:rPr lang="zh-CN" altLang="en-US" smtClean="0"/>
              <a:t>用下划线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_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分割单词。</a:t>
            </a:r>
          </a:p>
          <a:p>
            <a:r>
              <a:rPr lang="zh-CN" altLang="en-US" smtClean="0"/>
              <a:t>除局部循环变量外，一般变量名不得取单个字符。</a:t>
            </a:r>
          </a:p>
          <a:p>
            <a:r>
              <a:rPr lang="zh-CN" altLang="en-US" smtClean="0"/>
              <a:t>类的成员变量（属性所对应的变量）使用前缀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_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。</a:t>
            </a:r>
          </a:p>
          <a:p>
            <a:r>
              <a:rPr lang="zh-CN" altLang="en-US" smtClean="0"/>
              <a:t>接口命名在名字前加上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I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前缀，如</a:t>
            </a:r>
            <a:r>
              <a:rPr lang="en-US" altLang="zh-CN" smtClean="0"/>
              <a:t>IDisposable</a:t>
            </a:r>
            <a:r>
              <a:rPr lang="zh-CN" altLang="en-US" smtClean="0"/>
              <a:t>。  </a:t>
            </a:r>
          </a:p>
          <a:p>
            <a:endParaRPr lang="zh-CN" altLang="en-US" smtClean="0"/>
          </a:p>
        </p:txBody>
      </p:sp>
      <p:sp>
        <p:nvSpPr>
          <p:cNvPr id="2662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C2A2393B-7B3D-4449-ACC2-B822FA63EC5E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命名的其它规则 </a:t>
            </a:r>
          </a:p>
        </p:txBody>
      </p:sp>
    </p:spTree>
    <p:extLst>
      <p:ext uri="{BB962C8B-B14F-4D97-AF65-F5344CB8AC3E}">
        <p14:creationId xmlns:p14="http://schemas.microsoft.com/office/powerpoint/2010/main" val="28116837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常用控件名简写对照表 </a:t>
            </a:r>
          </a:p>
        </p:txBody>
      </p:sp>
      <p:graphicFrame>
        <p:nvGraphicFramePr>
          <p:cNvPr id="553322" name="Group 362"/>
          <p:cNvGraphicFramePr>
            <a:graphicFrameLocks noGrp="1"/>
          </p:cNvGraphicFramePr>
          <p:nvPr>
            <p:ph type="tbl" idx="1"/>
          </p:nvPr>
        </p:nvGraphicFramePr>
        <p:xfrm>
          <a:off x="685800" y="1700213"/>
          <a:ext cx="7772400" cy="4188461"/>
        </p:xfrm>
        <a:graphic>
          <a:graphicData uri="http://schemas.openxmlformats.org/drawingml/2006/table">
            <a:tbl>
              <a:tblPr/>
              <a:tblGrid>
                <a:gridCol w="1524000"/>
                <a:gridCol w="877888"/>
                <a:gridCol w="1404937"/>
                <a:gridCol w="877888"/>
                <a:gridCol w="2251075"/>
                <a:gridCol w="836612"/>
              </a:tblGrid>
              <a:tr h="4445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简写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控件名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简写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控件名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简写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Label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lbl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TextBox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txt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RadioButton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rdo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Button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btn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LinkButton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lnkbtn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Image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img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ImageButton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imgbtn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DropDownList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RangeValidator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ListBox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lst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DataGrid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RequiredFieldValidator  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rfv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DataList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CheckBox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CompareValidator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CheckBoxList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chkls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AdRotator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ValidatorSummary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RadioButtonList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rdolt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Table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tbl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RegularExpressionValidator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Panel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pnl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Calender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Times New Roman" pitchFamily="18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723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DBC5D07C-11C5-4A1A-97CB-607FABE4BDCE}" type="slidenum">
              <a:rPr lang="zh-CN" altLang="en-US" sz="1000" b="0" smtClean="0">
                <a:solidFill>
                  <a:schemeClr val="tx1"/>
                </a:solidFill>
              </a:rPr>
              <a:pPr eaLnBrk="1" hangingPunct="1"/>
              <a:t>14</a:t>
            </a:fld>
            <a:endParaRPr lang="en-US" altLang="zh-CN" sz="10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3609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 smtClean="0"/>
              <a:t>常量声明</a:t>
            </a:r>
          </a:p>
          <a:p>
            <a:pPr algn="just"/>
            <a:r>
              <a:rPr lang="zh-CN" altLang="en-US" smtClean="0"/>
              <a:t>变量声明 </a:t>
            </a:r>
          </a:p>
          <a:p>
            <a:pPr algn="just"/>
            <a:r>
              <a:rPr lang="zh-CN" altLang="en-US" smtClean="0"/>
              <a:t>修饰符 </a:t>
            </a:r>
          </a:p>
          <a:p>
            <a:pPr algn="just"/>
            <a:r>
              <a:rPr lang="zh-CN" altLang="en-US" smtClean="0"/>
              <a:t>局部变量作用范围</a:t>
            </a:r>
          </a:p>
        </p:txBody>
      </p:sp>
      <p:sp>
        <p:nvSpPr>
          <p:cNvPr id="2867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54C77E78-E3C4-41D1-B563-FAA9C3F2A805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 dirty="0" smtClean="0"/>
              <a:t>常</a:t>
            </a:r>
            <a:r>
              <a:rPr lang="zh-CN" altLang="en-US" dirty="0"/>
              <a:t>量与变量</a:t>
            </a:r>
          </a:p>
        </p:txBody>
      </p:sp>
    </p:spTree>
    <p:extLst>
      <p:ext uri="{BB962C8B-B14F-4D97-AF65-F5344CB8AC3E}">
        <p14:creationId xmlns:p14="http://schemas.microsoft.com/office/powerpoint/2010/main" val="190920022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常量具有在编译时值保持不变的特性，声明时使用</a:t>
            </a:r>
            <a:r>
              <a:rPr lang="en-US" altLang="zh-CN" smtClean="0"/>
              <a:t>const</a:t>
            </a:r>
            <a:r>
              <a:rPr lang="zh-CN" altLang="en-US" smtClean="0"/>
              <a:t>关键字，同时必须初始化。 </a:t>
            </a:r>
          </a:p>
          <a:p>
            <a:r>
              <a:rPr lang="zh-CN" altLang="en-US" smtClean="0"/>
              <a:t>常量用易于理解的名称替代了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含义不明确的数字或字符串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，使程序更易于阅读。</a:t>
            </a:r>
          </a:p>
          <a:p>
            <a:r>
              <a:rPr lang="zh-CN" altLang="en-US" smtClean="0"/>
              <a:t>常量使程序更易于修改。</a:t>
            </a:r>
          </a:p>
          <a:p>
            <a:r>
              <a:rPr lang="zh-CN" altLang="en-US" smtClean="0"/>
              <a:t>常量的访问修饰符有</a:t>
            </a:r>
            <a:r>
              <a:rPr lang="en-US" altLang="zh-CN" smtClean="0"/>
              <a:t>public</a:t>
            </a:r>
            <a:r>
              <a:rPr lang="zh-CN" altLang="en-US" smtClean="0"/>
              <a:t>、</a:t>
            </a:r>
            <a:r>
              <a:rPr lang="en-US" altLang="zh-CN" smtClean="0"/>
              <a:t>internal</a:t>
            </a:r>
            <a:r>
              <a:rPr lang="zh-CN" altLang="en-US" smtClean="0"/>
              <a:t>、</a:t>
            </a:r>
            <a:r>
              <a:rPr lang="en-US" altLang="zh-CN" smtClean="0"/>
              <a:t>protected internal</a:t>
            </a:r>
            <a:r>
              <a:rPr lang="zh-CN" altLang="en-US" smtClean="0"/>
              <a:t>和</a:t>
            </a:r>
            <a:r>
              <a:rPr lang="en-US" altLang="zh-CN" smtClean="0"/>
              <a:t>private</a:t>
            </a:r>
            <a:r>
              <a:rPr lang="zh-CN" altLang="en-US" smtClean="0"/>
              <a:t>等。  </a:t>
            </a:r>
          </a:p>
        </p:txBody>
      </p:sp>
      <p:sp>
        <p:nvSpPr>
          <p:cNvPr id="2969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304A0B74-0B1D-4211-B437-CAAA1EFF84E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1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 dirty="0" smtClean="0"/>
              <a:t>常</a:t>
            </a:r>
            <a:r>
              <a:rPr lang="zh-CN" altLang="en-US" dirty="0"/>
              <a:t>量声明</a:t>
            </a:r>
          </a:p>
        </p:txBody>
      </p:sp>
    </p:spTree>
    <p:extLst>
      <p:ext uri="{BB962C8B-B14F-4D97-AF65-F5344CB8AC3E}">
        <p14:creationId xmlns:p14="http://schemas.microsoft.com/office/powerpoint/2010/main" val="119139049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628775"/>
            <a:ext cx="7693025" cy="4343400"/>
          </a:xfrm>
        </p:spPr>
        <p:txBody>
          <a:bodyPr/>
          <a:lstStyle/>
          <a:p>
            <a:r>
              <a:rPr lang="zh-CN" altLang="en-US" smtClean="0"/>
              <a:t>符号常量是经过声明的常量，包括常量的名称和它的值。常量声明的格式如下：</a:t>
            </a:r>
          </a:p>
          <a:p>
            <a:r>
              <a:rPr lang="zh-CN" altLang="en-US" smtClean="0"/>
              <a:t>    </a:t>
            </a:r>
            <a:r>
              <a:rPr lang="en-US" altLang="zh-CN" smtClean="0"/>
              <a:t>[</a:t>
            </a:r>
            <a:r>
              <a:rPr lang="zh-CN" altLang="en-US" smtClean="0"/>
              <a:t>访问修饰符</a:t>
            </a:r>
            <a:r>
              <a:rPr lang="en-US" altLang="zh-CN" smtClean="0"/>
              <a:t>] Const </a:t>
            </a:r>
            <a:r>
              <a:rPr lang="zh-CN" altLang="en-US" smtClean="0"/>
              <a:t>数据类型 常量名 </a:t>
            </a:r>
            <a:r>
              <a:rPr lang="en-US" altLang="zh-CN" smtClean="0"/>
              <a:t>[ = </a:t>
            </a:r>
            <a:r>
              <a:rPr lang="zh-CN" altLang="en-US" smtClean="0"/>
              <a:t>初始值 </a:t>
            </a:r>
            <a:r>
              <a:rPr lang="en-US" altLang="zh-CN" smtClean="0"/>
              <a:t>] ;</a:t>
            </a:r>
          </a:p>
          <a:p>
            <a:endParaRPr lang="zh-CN" altLang="en-US" smtClean="0"/>
          </a:p>
        </p:txBody>
      </p:sp>
      <p:sp>
        <p:nvSpPr>
          <p:cNvPr id="3072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A3D47C37-20B1-4863-9610-016131BE03E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89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196975"/>
            <a:ext cx="7693025" cy="4546600"/>
          </a:xfrm>
        </p:spPr>
        <p:txBody>
          <a:bodyPr/>
          <a:lstStyle/>
          <a:p>
            <a:r>
              <a:rPr lang="zh-CN" altLang="en-US" smtClean="0"/>
              <a:t>举例：</a:t>
            </a:r>
          </a:p>
          <a:p>
            <a:r>
              <a:rPr lang="zh-CN" altLang="en-US" smtClean="0"/>
              <a:t>           </a:t>
            </a:r>
            <a:r>
              <a:rPr lang="en-US" altLang="zh-CN" smtClean="0"/>
              <a:t>const double Pi ;  </a:t>
            </a:r>
          </a:p>
          <a:p>
            <a:r>
              <a:rPr lang="en-US" altLang="zh-CN" smtClean="0"/>
              <a:t>   public const double E = 2.7182818284 ;</a:t>
            </a:r>
          </a:p>
          <a:p>
            <a:r>
              <a:rPr lang="en-US" altLang="zh-CN" smtClean="0"/>
              <a:t> </a:t>
            </a:r>
            <a:r>
              <a:rPr lang="zh-CN" altLang="en-US" smtClean="0"/>
              <a:t>和变量一样，我们可以同时声明一个或多个给定类型的常量，比如：</a:t>
            </a:r>
          </a:p>
          <a:p>
            <a:r>
              <a:rPr lang="zh-CN" altLang="en-US" smtClean="0"/>
              <a:t>   </a:t>
            </a:r>
            <a:r>
              <a:rPr lang="en-US" altLang="zh-CN" smtClean="0"/>
              <a:t>public const double X=1.0 , Y=2.0 , Z=3.0 ;</a:t>
            </a:r>
          </a:p>
          <a:p>
            <a:r>
              <a:rPr lang="en-US" altLang="zh-CN" smtClean="0"/>
              <a:t>  </a:t>
            </a:r>
            <a:r>
              <a:rPr lang="zh-CN" altLang="en-US" smtClean="0"/>
              <a:t>符号常量必须在声明的时候赋初始值，而且一旦初始化以后，就不能再修改了，否则会出现编译错误。</a:t>
            </a:r>
          </a:p>
        </p:txBody>
      </p:sp>
      <p:sp>
        <p:nvSpPr>
          <p:cNvPr id="3174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D9B0173F-B950-4B6A-B156-22B4FFCBB027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449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362200"/>
            <a:ext cx="7693025" cy="4343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mtClean="0"/>
              <a:t>class ConstantTest  // </a:t>
            </a:r>
            <a:r>
              <a:rPr lang="zh-CN" altLang="en-US" smtClean="0"/>
              <a:t>常量测试类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        </a:t>
            </a:r>
            <a:r>
              <a:rPr lang="en-US" altLang="zh-CN" smtClean="0"/>
              <a:t>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mtClean="0"/>
              <a:t>               public static void Main()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mtClean="0"/>
              <a:t>	         {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mtClean="0"/>
              <a:t>	       const double Pi = 3.14 ; // </a:t>
            </a:r>
            <a:r>
              <a:rPr lang="zh-CN" altLang="en-US" smtClean="0"/>
              <a:t>定义符号常量 </a:t>
            </a:r>
            <a:r>
              <a:rPr lang="en-US" altLang="zh-CN" smtClean="0"/>
              <a:t>Pi </a:t>
            </a:r>
            <a:r>
              <a:rPr lang="zh-CN" altLang="en-US" smtClean="0"/>
              <a:t>，并完成了初始化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           </a:t>
            </a:r>
            <a:r>
              <a:rPr lang="en-US" altLang="zh-CN" smtClean="0"/>
              <a:t>Pi = 3.1415926 ; // </a:t>
            </a:r>
            <a:r>
              <a:rPr lang="zh-CN" altLang="en-US" smtClean="0"/>
              <a:t>修改常量的初始值，会产生编译错误		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mtClean="0"/>
              <a:t>	         </a:t>
            </a:r>
            <a:r>
              <a:rPr lang="en-US" altLang="zh-CN" smtClean="0"/>
              <a:t>}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mtClean="0"/>
              <a:t>          }</a:t>
            </a:r>
          </a:p>
          <a:p>
            <a:pPr>
              <a:lnSpc>
                <a:spcPct val="80000"/>
              </a:lnSpc>
            </a:pPr>
            <a:endParaRPr lang="zh-CN" altLang="en-US" smtClean="0"/>
          </a:p>
        </p:txBody>
      </p:sp>
      <p:sp>
        <p:nvSpPr>
          <p:cNvPr id="3277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9520617F-5567-437F-8E5C-B6CA1F4406E6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19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0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教学目标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掌握</a:t>
            </a:r>
            <a:r>
              <a:rPr lang="en-US" altLang="zh-CN" dirty="0"/>
              <a:t>C#</a:t>
            </a:r>
            <a:r>
              <a:rPr lang="zh-CN" altLang="zh-CN" dirty="0"/>
              <a:t>常用数据类型的格式及声明方法；</a:t>
            </a:r>
          </a:p>
          <a:p>
            <a:r>
              <a:rPr lang="en-US" altLang="zh-CN" dirty="0"/>
              <a:t>2. </a:t>
            </a:r>
            <a:r>
              <a:rPr lang="zh-CN" altLang="zh-CN" dirty="0"/>
              <a:t>掌握</a:t>
            </a:r>
            <a:r>
              <a:rPr lang="en-US" altLang="zh-CN" dirty="0"/>
              <a:t>C#</a:t>
            </a:r>
            <a:r>
              <a:rPr lang="zh-CN" altLang="zh-CN" dirty="0"/>
              <a:t>流程控制语句的格式及基本编程方法；</a:t>
            </a:r>
          </a:p>
          <a:p>
            <a:r>
              <a:rPr lang="en-US" altLang="zh-CN" dirty="0"/>
              <a:t>3. </a:t>
            </a:r>
            <a:r>
              <a:rPr lang="zh-CN" altLang="zh-CN" dirty="0"/>
              <a:t>能结合</a:t>
            </a:r>
            <a:r>
              <a:rPr lang="en-US" altLang="zh-CN" dirty="0"/>
              <a:t>ASP.NET 4.5</a:t>
            </a:r>
            <a:r>
              <a:rPr lang="zh-CN" altLang="zh-CN" dirty="0"/>
              <a:t>页面创建简单的类</a:t>
            </a:r>
          </a:p>
          <a:p>
            <a:r>
              <a:rPr lang="en-US" altLang="zh-CN" dirty="0"/>
              <a:t>4. </a:t>
            </a:r>
            <a:r>
              <a:rPr lang="zh-CN" altLang="zh-CN" dirty="0"/>
              <a:t>掌握</a:t>
            </a:r>
            <a:r>
              <a:rPr lang="en-US" altLang="zh-CN" dirty="0"/>
              <a:t>ASP.NET 4.5</a:t>
            </a:r>
            <a:r>
              <a:rPr lang="zh-CN" altLang="zh-CN" dirty="0"/>
              <a:t>页面的调试方法。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798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 smtClean="0"/>
              <a:t>变量在程序运行过程中值可以变化，必须先声明再使用。</a:t>
            </a:r>
          </a:p>
          <a:p>
            <a:pPr algn="just"/>
            <a:r>
              <a:rPr lang="zh-CN" altLang="en-US" smtClean="0"/>
              <a:t>变量名长度任意，可以由数字、字母、下划线等组成，但第一个字符必须是字母或下划线。</a:t>
            </a:r>
          </a:p>
          <a:p>
            <a:pPr algn="just"/>
            <a:r>
              <a:rPr lang="en-US" altLang="zh-CN" smtClean="0"/>
              <a:t>C#</a:t>
            </a:r>
            <a:r>
              <a:rPr lang="zh-CN" altLang="en-US" smtClean="0"/>
              <a:t>是区分大小写的，因此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strName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和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strname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代表不同的变量。</a:t>
            </a:r>
          </a:p>
        </p:txBody>
      </p:sp>
      <p:sp>
        <p:nvSpPr>
          <p:cNvPr id="3379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11BBA258-033E-4488-94EA-D494BEC73463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2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 dirty="0" smtClean="0"/>
              <a:t>变</a:t>
            </a:r>
            <a:r>
              <a:rPr lang="zh-CN" altLang="en-US" dirty="0"/>
              <a:t>量声明</a:t>
            </a:r>
          </a:p>
        </p:txBody>
      </p:sp>
    </p:spTree>
    <p:extLst>
      <p:ext uri="{BB962C8B-B14F-4D97-AF65-F5344CB8AC3E}">
        <p14:creationId xmlns:p14="http://schemas.microsoft.com/office/powerpoint/2010/main" val="187593177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C#</a:t>
            </a:r>
            <a:r>
              <a:rPr lang="zh-CN" altLang="en-US" smtClean="0"/>
              <a:t>的变量声明语法如下：</a:t>
            </a:r>
          </a:p>
          <a:p>
            <a:pPr lvl="1">
              <a:buFontTx/>
              <a:buNone/>
            </a:pPr>
            <a:r>
              <a:rPr lang="zh-CN" altLang="en-US" smtClean="0">
                <a:latin typeface="Courier New" pitchFamily="49" charset="0"/>
              </a:rPr>
              <a:t>类型 变量列表</a:t>
            </a:r>
          </a:p>
          <a:p>
            <a:r>
              <a:rPr lang="zh-CN" altLang="en-US" smtClean="0"/>
              <a:t>类型为</a:t>
            </a:r>
            <a:r>
              <a:rPr lang="en-US" altLang="zh-CN" smtClean="0"/>
              <a:t>C#</a:t>
            </a:r>
            <a:r>
              <a:rPr lang="zh-CN" altLang="en-US" smtClean="0"/>
              <a:t>的内置类型或者自定义类型，变量列表可以包含多个变量，每个变量之间用逗号隔开。如：</a:t>
            </a:r>
          </a:p>
          <a:p>
            <a:pPr lvl="1">
              <a:buFontTx/>
              <a:buNone/>
            </a:pPr>
            <a:r>
              <a:rPr lang="en-US" altLang="zh-CN" smtClean="0">
                <a:latin typeface="Courier New" pitchFamily="49" charset="0"/>
              </a:rPr>
              <a:t>int a, b, c;</a:t>
            </a:r>
          </a:p>
          <a:p>
            <a:r>
              <a:rPr lang="zh-CN" altLang="en-US" smtClean="0">
                <a:latin typeface="Courier New" pitchFamily="49" charset="0"/>
              </a:rPr>
              <a:t>另外，也可以在声明变量的同时给变量赋值，比如：</a:t>
            </a:r>
          </a:p>
          <a:p>
            <a:pPr lvl="1">
              <a:buFontTx/>
              <a:buNone/>
            </a:pPr>
            <a:r>
              <a:rPr lang="en-US" altLang="zh-CN" smtClean="0">
                <a:latin typeface="Courier New" pitchFamily="49" charset="0"/>
              </a:rPr>
              <a:t>int userID = 1;</a:t>
            </a:r>
          </a:p>
          <a:p>
            <a:pPr lvl="1">
              <a:buFontTx/>
              <a:buNone/>
            </a:pPr>
            <a:r>
              <a:rPr lang="en-US" altLang="zh-CN" smtClean="0">
                <a:latin typeface="Courier New" pitchFamily="49" charset="0"/>
              </a:rPr>
              <a:t>string userName = "zhangsan";</a:t>
            </a:r>
          </a:p>
          <a:p>
            <a:endParaRPr lang="zh-CN" altLang="en-US" sz="2400" smtClean="0">
              <a:solidFill>
                <a:srgbClr val="663300"/>
              </a:solidFill>
              <a:latin typeface="Courier New" pitchFamily="49" charset="0"/>
            </a:endParaRPr>
          </a:p>
        </p:txBody>
      </p:sp>
      <p:sp>
        <p:nvSpPr>
          <p:cNvPr id="3481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E4FB8DA7-05F2-4964-B6B6-C6A335E47AE1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1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变量的声明与初始化 </a:t>
            </a:r>
          </a:p>
        </p:txBody>
      </p:sp>
    </p:spTree>
    <p:extLst>
      <p:ext uri="{BB962C8B-B14F-4D97-AF65-F5344CB8AC3E}">
        <p14:creationId xmlns:p14="http://schemas.microsoft.com/office/powerpoint/2010/main" val="36949769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 smtClean="0"/>
              <a:t>变量的修饰符有 </a:t>
            </a:r>
            <a:r>
              <a:rPr lang="en-US" altLang="zh-CN" smtClean="0"/>
              <a:t>public</a:t>
            </a:r>
            <a:r>
              <a:rPr lang="zh-CN" altLang="en-US" smtClean="0"/>
              <a:t>、</a:t>
            </a:r>
            <a:r>
              <a:rPr lang="en-US" altLang="zh-CN" smtClean="0"/>
              <a:t>internal</a:t>
            </a:r>
            <a:r>
              <a:rPr lang="zh-CN" altLang="en-US" smtClean="0"/>
              <a:t>、</a:t>
            </a:r>
            <a:r>
              <a:rPr lang="en-US" altLang="zh-CN" smtClean="0"/>
              <a:t>protected</a:t>
            </a:r>
            <a:r>
              <a:rPr lang="zh-CN" altLang="en-US" smtClean="0"/>
              <a:t>、</a:t>
            </a:r>
            <a:r>
              <a:rPr lang="en-US" altLang="zh-CN" smtClean="0"/>
              <a:t>protected internal</a:t>
            </a:r>
            <a:r>
              <a:rPr lang="zh-CN" altLang="en-US" smtClean="0"/>
              <a:t>、</a:t>
            </a:r>
            <a:r>
              <a:rPr lang="en-US" altLang="zh-CN" smtClean="0"/>
              <a:t>private</a:t>
            </a:r>
            <a:r>
              <a:rPr lang="zh-CN" altLang="en-US" smtClean="0"/>
              <a:t>、</a:t>
            </a:r>
            <a:r>
              <a:rPr lang="en-US" altLang="zh-CN" smtClean="0"/>
              <a:t>static</a:t>
            </a:r>
            <a:r>
              <a:rPr lang="zh-CN" altLang="en-US" smtClean="0"/>
              <a:t>和</a:t>
            </a:r>
            <a:r>
              <a:rPr lang="en-US" altLang="zh-CN" smtClean="0"/>
              <a:t>readonly</a:t>
            </a:r>
            <a:r>
              <a:rPr lang="zh-CN" altLang="en-US" smtClean="0"/>
              <a:t>，</a:t>
            </a:r>
            <a:r>
              <a:rPr lang="en-US" altLang="zh-CN" smtClean="0"/>
              <a:t>C#</a:t>
            </a:r>
            <a:r>
              <a:rPr lang="zh-CN" altLang="en-US" smtClean="0"/>
              <a:t>中将具有这些修改符的变量称为字段，而把方法中定义的变量称为局部变量。</a:t>
            </a:r>
          </a:p>
          <a:p>
            <a:pPr algn="just"/>
            <a:r>
              <a:rPr lang="zh-CN" altLang="en-US" smtClean="0">
                <a:solidFill>
                  <a:srgbClr val="FF0000"/>
                </a:solidFill>
              </a:rPr>
              <a:t>注意：</a:t>
            </a:r>
            <a:r>
              <a:rPr lang="zh-CN" altLang="en-US" smtClean="0"/>
              <a:t>局部变量前不能添加</a:t>
            </a:r>
            <a:r>
              <a:rPr lang="en-US" altLang="zh-CN" smtClean="0"/>
              <a:t>public</a:t>
            </a:r>
            <a:r>
              <a:rPr lang="zh-CN" altLang="en-US" smtClean="0"/>
              <a:t>、</a:t>
            </a:r>
            <a:r>
              <a:rPr lang="en-US" altLang="zh-CN" smtClean="0"/>
              <a:t>internal</a:t>
            </a:r>
            <a:r>
              <a:rPr lang="zh-CN" altLang="en-US" smtClean="0"/>
              <a:t>、</a:t>
            </a:r>
            <a:r>
              <a:rPr lang="en-US" altLang="zh-CN" smtClean="0"/>
              <a:t>protected</a:t>
            </a:r>
            <a:r>
              <a:rPr lang="zh-CN" altLang="en-US" smtClean="0"/>
              <a:t>、</a:t>
            </a:r>
            <a:r>
              <a:rPr lang="en-US" altLang="zh-CN" smtClean="0"/>
              <a:t>protected internal</a:t>
            </a:r>
            <a:r>
              <a:rPr lang="zh-CN" altLang="en-US" smtClean="0"/>
              <a:t>、</a:t>
            </a:r>
            <a:r>
              <a:rPr lang="en-US" altLang="zh-CN" smtClean="0"/>
              <a:t>private</a:t>
            </a:r>
            <a:r>
              <a:rPr lang="zh-CN" altLang="en-US" smtClean="0"/>
              <a:t>、</a:t>
            </a:r>
            <a:r>
              <a:rPr lang="en-US" altLang="zh-CN" smtClean="0"/>
              <a:t>static</a:t>
            </a:r>
            <a:r>
              <a:rPr lang="zh-CN" altLang="en-US" smtClean="0"/>
              <a:t>和</a:t>
            </a:r>
            <a:r>
              <a:rPr lang="en-US" altLang="zh-CN" smtClean="0"/>
              <a:t>readonly</a:t>
            </a:r>
            <a:r>
              <a:rPr lang="zh-CN" altLang="en-US" smtClean="0"/>
              <a:t>等修饰符。</a:t>
            </a:r>
          </a:p>
        </p:txBody>
      </p:sp>
      <p:sp>
        <p:nvSpPr>
          <p:cNvPr id="3584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D486CEFB-B843-4B85-B37A-BEE2054B14A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22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3.4.2  </a:t>
            </a:r>
            <a:r>
              <a:rPr lang="zh-CN" altLang="en-US"/>
              <a:t>变量声明（续）</a:t>
            </a:r>
          </a:p>
        </p:txBody>
      </p:sp>
    </p:spTree>
    <p:extLst>
      <p:ext uri="{BB962C8B-B14F-4D97-AF65-F5344CB8AC3E}">
        <p14:creationId xmlns:p14="http://schemas.microsoft.com/office/powerpoint/2010/main" val="323633422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访问修饰符 </a:t>
            </a:r>
          </a:p>
          <a:p>
            <a:pPr lvl="1"/>
            <a:r>
              <a:rPr lang="en-US" altLang="zh-CN" smtClean="0"/>
              <a:t>public</a:t>
            </a:r>
            <a:r>
              <a:rPr lang="zh-CN" altLang="en-US" smtClean="0"/>
              <a:t>：访问不受限制，任何地方都可访问。</a:t>
            </a:r>
          </a:p>
          <a:p>
            <a:pPr lvl="1"/>
            <a:r>
              <a:rPr lang="en-US" altLang="zh-CN" smtClean="0"/>
              <a:t>internal</a:t>
            </a:r>
            <a:r>
              <a:rPr lang="zh-CN" altLang="en-US" smtClean="0"/>
              <a:t>：在当前程序中能被访问。</a:t>
            </a:r>
          </a:p>
          <a:p>
            <a:pPr lvl="1"/>
            <a:r>
              <a:rPr lang="en-US" altLang="zh-CN" smtClean="0"/>
              <a:t>protected</a:t>
            </a:r>
            <a:r>
              <a:rPr lang="zh-CN" altLang="en-US" smtClean="0"/>
              <a:t>：在所属的类或派生类中能被访问。</a:t>
            </a:r>
          </a:p>
          <a:p>
            <a:pPr lvl="1"/>
            <a:r>
              <a:rPr lang="en-US" altLang="zh-CN" smtClean="0"/>
              <a:t>protected internal</a:t>
            </a:r>
            <a:r>
              <a:rPr lang="zh-CN" altLang="en-US" smtClean="0"/>
              <a:t>：在当前的程序或派生类中能被访问。</a:t>
            </a:r>
          </a:p>
          <a:p>
            <a:pPr lvl="1"/>
            <a:r>
              <a:rPr lang="en-US" altLang="zh-CN" smtClean="0"/>
              <a:t>private</a:t>
            </a:r>
            <a:r>
              <a:rPr lang="zh-CN" altLang="en-US" smtClean="0"/>
              <a:t>：在所属的类中能被访问。</a:t>
            </a:r>
          </a:p>
          <a:p>
            <a:pPr lvl="1">
              <a:buFontTx/>
              <a:buNone/>
            </a:pPr>
            <a:endParaRPr lang="zh-CN" altLang="en-US" smtClean="0"/>
          </a:p>
        </p:txBody>
      </p:sp>
      <p:sp>
        <p:nvSpPr>
          <p:cNvPr id="3686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0DE723CE-9C40-4443-89B0-241B708E46EA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3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 dirty="0" smtClean="0"/>
              <a:t>修</a:t>
            </a:r>
            <a:r>
              <a:rPr lang="zh-CN" altLang="en-US" dirty="0"/>
              <a:t>饰符</a:t>
            </a:r>
          </a:p>
        </p:txBody>
      </p:sp>
    </p:spTree>
    <p:extLst>
      <p:ext uri="{BB962C8B-B14F-4D97-AF65-F5344CB8AC3E}">
        <p14:creationId xmlns:p14="http://schemas.microsoft.com/office/powerpoint/2010/main" val="276918130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static</a:t>
            </a:r>
          </a:p>
          <a:p>
            <a:pPr>
              <a:buFontTx/>
              <a:buNone/>
            </a:pPr>
            <a:r>
              <a:rPr lang="zh-CN" altLang="en-US" smtClean="0"/>
              <a:t>	使用</a:t>
            </a:r>
            <a:r>
              <a:rPr lang="en-US" altLang="zh-CN" smtClean="0"/>
              <a:t>static</a:t>
            </a:r>
            <a:r>
              <a:rPr lang="zh-CN" altLang="en-US" smtClean="0"/>
              <a:t>声明的变量称静态变量，又称为静态字段。对于类中的静态字段，在使用时即使创建了多个类的实例，都仅对应一个实例副本。访问静态字段时只能通过类直接访问，而不能通过类的实例来访问。</a:t>
            </a:r>
          </a:p>
          <a:p>
            <a:r>
              <a:rPr lang="en-US" altLang="zh-CN" smtClean="0"/>
              <a:t>readonly</a:t>
            </a:r>
          </a:p>
          <a:p>
            <a:pPr>
              <a:buFontTx/>
              <a:buNone/>
            </a:pPr>
            <a:r>
              <a:rPr lang="zh-CN" altLang="en-US" smtClean="0"/>
              <a:t>	使用</a:t>
            </a:r>
            <a:r>
              <a:rPr lang="en-US" altLang="zh-CN" smtClean="0"/>
              <a:t>readonly</a:t>
            </a:r>
            <a:r>
              <a:rPr lang="zh-CN" altLang="en-US" smtClean="0"/>
              <a:t>声明的变量称只读变量，这种变量被初始化后在程序中不能修改它的值。</a:t>
            </a:r>
          </a:p>
          <a:p>
            <a:pPr lvl="1">
              <a:buFontTx/>
              <a:buNone/>
            </a:pPr>
            <a:endParaRPr lang="zh-CN" altLang="en-US" smtClean="0"/>
          </a:p>
        </p:txBody>
      </p:sp>
      <p:sp>
        <p:nvSpPr>
          <p:cNvPr id="3789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EA3D3AC9-4F13-453F-AA40-CDBB6B021797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24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20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 dirty="0" smtClean="0"/>
              <a:t>修</a:t>
            </a:r>
            <a:r>
              <a:rPr lang="zh-CN" altLang="en-US" dirty="0"/>
              <a:t>饰符（续）</a:t>
            </a:r>
          </a:p>
        </p:txBody>
      </p:sp>
    </p:spTree>
    <p:extLst>
      <p:ext uri="{BB962C8B-B14F-4D97-AF65-F5344CB8AC3E}">
        <p14:creationId xmlns:p14="http://schemas.microsoft.com/office/powerpoint/2010/main" val="20751825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块级：作用域范围最小的变量，如包含在</a:t>
            </a:r>
            <a:r>
              <a:rPr lang="en-US" altLang="zh-CN" smtClean="0"/>
              <a:t>if</a:t>
            </a:r>
            <a:r>
              <a:rPr lang="zh-CN" altLang="en-US" smtClean="0"/>
              <a:t>、</a:t>
            </a:r>
            <a:r>
              <a:rPr lang="en-US" altLang="zh-CN" smtClean="0"/>
              <a:t>while</a:t>
            </a:r>
            <a:r>
              <a:rPr lang="zh-CN" altLang="en-US" smtClean="0"/>
              <a:t>等语句段中的变量。这种变量仅在块内有效，在块结束后即被删除。</a:t>
            </a:r>
          </a:p>
          <a:p>
            <a:r>
              <a:rPr lang="zh-CN" altLang="en-US" smtClean="0"/>
              <a:t>方法级：作用于声明变量的方法中，在方法外即不能访问。</a:t>
            </a:r>
          </a:p>
          <a:p>
            <a:r>
              <a:rPr lang="zh-CN" altLang="en-US" smtClean="0"/>
              <a:t>对象级：作用于定义类的所有方法中，只有相应的</a:t>
            </a:r>
            <a:r>
              <a:rPr lang="en-US" altLang="zh-CN" smtClean="0"/>
              <a:t>ASP.NET</a:t>
            </a:r>
            <a:r>
              <a:rPr lang="zh-CN" altLang="en-US" smtClean="0"/>
              <a:t>页面结束时才被删除。 </a:t>
            </a:r>
          </a:p>
        </p:txBody>
      </p:sp>
      <p:sp>
        <p:nvSpPr>
          <p:cNvPr id="3891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99983D4-D6D5-4C6D-8C79-76B6DAF6F60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4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 dirty="0" smtClean="0"/>
              <a:t>局</a:t>
            </a:r>
            <a:r>
              <a:rPr lang="zh-CN" altLang="en-US" dirty="0"/>
              <a:t>部变量作用范围</a:t>
            </a:r>
          </a:p>
        </p:txBody>
      </p:sp>
    </p:spTree>
    <p:extLst>
      <p:ext uri="{BB962C8B-B14F-4D97-AF65-F5344CB8AC3E}">
        <p14:creationId xmlns:p14="http://schemas.microsoft.com/office/powerpoint/2010/main" val="145362266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C#</a:t>
            </a:r>
            <a:r>
              <a:rPr lang="zh-CN" altLang="en-US" smtClean="0"/>
              <a:t>数据类型有值类型和引用类型两种。</a:t>
            </a:r>
          </a:p>
          <a:p>
            <a:r>
              <a:rPr lang="zh-CN" altLang="en-US" smtClean="0"/>
              <a:t>值类型的变量直接包含它们的数据，而引用类型存储对它们的数据的引用。</a:t>
            </a:r>
          </a:p>
          <a:p>
            <a:r>
              <a:rPr lang="zh-CN" altLang="en-US" smtClean="0"/>
              <a:t>对于值类型，一个变量的操作不会影响另一个变量；而对于引用类型，两个变量可能引用同一个对象，因此对一个变量的操作可能会影响到另一个变量。 </a:t>
            </a:r>
          </a:p>
        </p:txBody>
      </p:sp>
      <p:sp>
        <p:nvSpPr>
          <p:cNvPr id="3993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D0CFA9F2-3A7C-4E85-B323-9B687D4A8B7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5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dirty="0" smtClean="0"/>
              <a:t>3.4  </a:t>
            </a:r>
            <a:r>
              <a:rPr lang="zh-CN" altLang="en-US" dirty="0" smtClean="0"/>
              <a:t>类</a:t>
            </a:r>
            <a:r>
              <a:rPr lang="zh-CN" altLang="en-US" dirty="0"/>
              <a:t>型 </a:t>
            </a:r>
          </a:p>
        </p:txBody>
      </p:sp>
    </p:spTree>
    <p:extLst>
      <p:ext uri="{BB962C8B-B14F-4D97-AF65-F5344CB8AC3E}">
        <p14:creationId xmlns:p14="http://schemas.microsoft.com/office/powerpoint/2010/main" val="374477463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值类型与引用类型的区别</a:t>
            </a:r>
          </a:p>
          <a:p>
            <a:r>
              <a:rPr lang="zh-CN" altLang="en-US" smtClean="0"/>
              <a:t>值类型的变量直接存放实际数据，引用类型的变量存放的则是数据的地址，即对象的引用。</a:t>
            </a:r>
          </a:p>
          <a:p>
            <a:r>
              <a:rPr lang="zh-CN" altLang="en-US" smtClean="0"/>
              <a:t>值类型能量直接把变量的值存在堆栈中，引用类型的变量把实际数据的地址保存在堆栈中，而实际数据保存在堆中。</a:t>
            </a:r>
          </a:p>
        </p:txBody>
      </p:sp>
      <p:sp>
        <p:nvSpPr>
          <p:cNvPr id="4096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D46A4BA9-5B57-4E32-B3F2-F39680B2718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CN" altLang="en-US" sz="3200"/>
              <a:t> 值类型与引用类型的区别</a:t>
            </a:r>
          </a:p>
        </p:txBody>
      </p:sp>
    </p:spTree>
    <p:extLst>
      <p:ext uri="{BB962C8B-B14F-4D97-AF65-F5344CB8AC3E}">
        <p14:creationId xmlns:p14="http://schemas.microsoft.com/office/powerpoint/2010/main" val="373408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idx="1"/>
          </p:nvPr>
        </p:nvSpPr>
        <p:spPr>
          <a:xfrm>
            <a:off x="0" y="333375"/>
            <a:ext cx="9144000" cy="6524625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1BB0C616-4EF9-41A4-8D1A-39433169D79D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grpSp>
        <p:nvGrpSpPr>
          <p:cNvPr id="41988" name="Group 3"/>
          <p:cNvGrpSpPr>
            <a:grpSpLocks/>
          </p:cNvGrpSpPr>
          <p:nvPr/>
        </p:nvGrpSpPr>
        <p:grpSpPr bwMode="auto">
          <a:xfrm>
            <a:off x="381000" y="457200"/>
            <a:ext cx="7632700" cy="5926138"/>
            <a:chOff x="1902" y="6372"/>
            <a:chExt cx="6540" cy="6624"/>
          </a:xfrm>
        </p:grpSpPr>
        <p:sp>
          <p:nvSpPr>
            <p:cNvPr id="41990" name="Rectangle 4"/>
            <p:cNvSpPr>
              <a:spLocks noChangeArrowheads="1"/>
            </p:cNvSpPr>
            <p:nvPr/>
          </p:nvSpPr>
          <p:spPr bwMode="auto">
            <a:xfrm>
              <a:off x="5503" y="8270"/>
              <a:ext cx="1781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8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字符类型</a:t>
              </a:r>
              <a:r>
                <a:rPr lang="zh-CN" altLang="en-US" sz="18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</a:t>
              </a:r>
            </a:p>
          </p:txBody>
        </p:sp>
        <p:sp>
          <p:nvSpPr>
            <p:cNvPr id="41991" name="Rectangle 5"/>
            <p:cNvSpPr>
              <a:spLocks noChangeArrowheads="1"/>
            </p:cNvSpPr>
            <p:nvPr/>
          </p:nvSpPr>
          <p:spPr bwMode="auto">
            <a:xfrm>
              <a:off x="2813" y="9322"/>
              <a:ext cx="2101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000" b="0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          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值 类 型</a:t>
              </a:r>
            </a:p>
            <a:p>
              <a:endParaRPr lang="zh-CN" altLang="en-US" sz="2400" b="0">
                <a:solidFill>
                  <a:schemeClr val="tx1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41992" name="Rectangle 6"/>
            <p:cNvSpPr>
              <a:spLocks noChangeArrowheads="1"/>
            </p:cNvSpPr>
            <p:nvPr/>
          </p:nvSpPr>
          <p:spPr bwMode="auto">
            <a:xfrm>
              <a:off x="1902" y="10428"/>
              <a:ext cx="126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数据类型</a:t>
              </a:r>
            </a:p>
          </p:txBody>
        </p:sp>
        <p:sp>
          <p:nvSpPr>
            <p:cNvPr id="41993" name="Rectangle 7"/>
            <p:cNvSpPr>
              <a:spLocks noChangeArrowheads="1"/>
            </p:cNvSpPr>
            <p:nvPr/>
          </p:nvSpPr>
          <p:spPr bwMode="auto">
            <a:xfrm>
              <a:off x="2858" y="11520"/>
              <a:ext cx="1846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0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引用类型</a:t>
              </a:r>
            </a:p>
          </p:txBody>
        </p:sp>
        <p:sp>
          <p:nvSpPr>
            <p:cNvPr id="41994" name="Rectangle 8"/>
            <p:cNvSpPr>
              <a:spLocks noChangeArrowheads="1"/>
            </p:cNvSpPr>
            <p:nvPr/>
          </p:nvSpPr>
          <p:spPr bwMode="auto">
            <a:xfrm>
              <a:off x="6910" y="6372"/>
              <a:ext cx="1503" cy="2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000" b="0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            </a:t>
              </a:r>
              <a:r>
                <a:rPr lang="en-US" altLang="zh-CN"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sbyte</a:t>
              </a:r>
              <a:endParaRPr lang="en-US" altLang="zh-CN" sz="2400">
                <a:solidFill>
                  <a:schemeClr val="tx1"/>
                </a:solidFill>
                <a:latin typeface="Tahoma" pitchFamily="34" charset="0"/>
                <a:ea typeface="宋体" charset="-122"/>
              </a:endParaRPr>
            </a:p>
            <a:p>
              <a:r>
                <a:rPr lang="en-US" altLang="zh-CN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byte</a:t>
              </a:r>
            </a:p>
            <a:p>
              <a:r>
                <a:rPr lang="en-US" altLang="zh-CN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short</a:t>
              </a:r>
            </a:p>
            <a:p>
              <a:r>
                <a:rPr lang="en-US" altLang="zh-CN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ushort</a:t>
              </a:r>
            </a:p>
            <a:p>
              <a:r>
                <a:rPr lang="en-US" altLang="zh-CN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int</a:t>
              </a:r>
            </a:p>
            <a:p>
              <a:r>
                <a:rPr lang="en-US" altLang="zh-CN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uint</a:t>
              </a:r>
            </a:p>
            <a:p>
              <a:r>
                <a:rPr lang="en-US" altLang="zh-CN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long</a:t>
              </a:r>
              <a:endParaRPr lang="en-US" altLang="zh-CN" sz="2400">
                <a:solidFill>
                  <a:schemeClr val="tx1"/>
                </a:solidFill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41995" name="Rectangle 9"/>
            <p:cNvSpPr>
              <a:spLocks noChangeArrowheads="1"/>
            </p:cNvSpPr>
            <p:nvPr/>
          </p:nvSpPr>
          <p:spPr bwMode="auto">
            <a:xfrm>
              <a:off x="4284" y="11052"/>
              <a:ext cx="1260" cy="1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000" b="0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       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类</a:t>
              </a:r>
            </a:p>
            <a:p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委托</a:t>
              </a:r>
            </a:p>
            <a:p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数组</a:t>
              </a:r>
            </a:p>
            <a:p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接口</a:t>
              </a:r>
            </a:p>
          </p:txBody>
        </p:sp>
        <p:sp>
          <p:nvSpPr>
            <p:cNvPr id="41996" name="Rectangle 10"/>
            <p:cNvSpPr>
              <a:spLocks noChangeArrowheads="1"/>
            </p:cNvSpPr>
            <p:nvPr/>
          </p:nvSpPr>
          <p:spPr bwMode="auto">
            <a:xfrm>
              <a:off x="4194" y="8562"/>
              <a:ext cx="177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0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简单类型</a:t>
              </a:r>
            </a:p>
          </p:txBody>
        </p:sp>
        <p:sp>
          <p:nvSpPr>
            <p:cNvPr id="41997" name="Rectangle 11"/>
            <p:cNvSpPr>
              <a:spLocks noChangeArrowheads="1"/>
            </p:cNvSpPr>
            <p:nvPr/>
          </p:nvSpPr>
          <p:spPr bwMode="auto">
            <a:xfrm>
              <a:off x="4209" y="9322"/>
              <a:ext cx="168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0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结构类型 </a:t>
              </a:r>
            </a:p>
          </p:txBody>
        </p:sp>
        <p:sp>
          <p:nvSpPr>
            <p:cNvPr id="41998" name="Rectangle 12"/>
            <p:cNvSpPr>
              <a:spLocks noChangeArrowheads="1"/>
            </p:cNvSpPr>
            <p:nvPr/>
          </p:nvSpPr>
          <p:spPr bwMode="auto">
            <a:xfrm>
              <a:off x="4224" y="10122"/>
              <a:ext cx="1785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0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枚举类型</a:t>
              </a:r>
            </a:p>
          </p:txBody>
        </p:sp>
        <p:sp>
          <p:nvSpPr>
            <p:cNvPr id="41999" name="Rectangle 13"/>
            <p:cNvSpPr>
              <a:spLocks noChangeArrowheads="1"/>
            </p:cNvSpPr>
            <p:nvPr/>
          </p:nvSpPr>
          <p:spPr bwMode="auto">
            <a:xfrm>
              <a:off x="5484" y="7522"/>
              <a:ext cx="1680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0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整数类型</a:t>
              </a:r>
              <a:endParaRPr lang="zh-CN" altLang="en-US" sz="2400">
                <a:solidFill>
                  <a:schemeClr val="tx1"/>
                </a:solidFill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42000" name="Rectangle 14"/>
            <p:cNvSpPr>
              <a:spLocks noChangeArrowheads="1"/>
            </p:cNvSpPr>
            <p:nvPr/>
          </p:nvSpPr>
          <p:spPr bwMode="auto">
            <a:xfrm>
              <a:off x="5500" y="8909"/>
              <a:ext cx="1784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2000" b="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布尔类型 </a:t>
              </a:r>
            </a:p>
          </p:txBody>
        </p:sp>
        <p:sp>
          <p:nvSpPr>
            <p:cNvPr id="42001" name="Rectangle 15"/>
            <p:cNvSpPr>
              <a:spLocks noChangeArrowheads="1"/>
            </p:cNvSpPr>
            <p:nvPr/>
          </p:nvSpPr>
          <p:spPr bwMode="auto">
            <a:xfrm>
              <a:off x="5549" y="9578"/>
              <a:ext cx="1855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en-US" sz="1000" b="0">
                  <a:solidFill>
                    <a:schemeClr val="tx1"/>
                  </a:solidFill>
                  <a:latin typeface="Times New Roman" pitchFamily="18" charset="0"/>
                  <a:ea typeface="宋体" charset="-122"/>
                </a:rPr>
                <a:t>           </a:t>
              </a:r>
              <a:r>
                <a:rPr lang="zh-CN" altLang="en-US" sz="2400">
                  <a:solidFill>
                    <a:schemeClr val="tx1"/>
                  </a:solidFill>
                  <a:latin typeface="Tahoma" pitchFamily="34" charset="0"/>
                  <a:ea typeface="宋体" charset="-122"/>
                </a:rPr>
                <a:t>实数类型</a:t>
              </a:r>
            </a:p>
          </p:txBody>
        </p:sp>
        <p:sp>
          <p:nvSpPr>
            <p:cNvPr id="42002" name="Rectangle 16"/>
            <p:cNvSpPr>
              <a:spLocks noChangeArrowheads="1"/>
            </p:cNvSpPr>
            <p:nvPr/>
          </p:nvSpPr>
          <p:spPr bwMode="auto">
            <a:xfrm>
              <a:off x="6940" y="9234"/>
              <a:ext cx="1502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endParaRPr lang="zh-CN" altLang="en-US" sz="1800" b="0">
                <a:solidFill>
                  <a:schemeClr val="tx1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42003" name="AutoShape 17"/>
            <p:cNvSpPr>
              <a:spLocks/>
            </p:cNvSpPr>
            <p:nvPr/>
          </p:nvSpPr>
          <p:spPr bwMode="auto">
            <a:xfrm>
              <a:off x="3027" y="9552"/>
              <a:ext cx="215" cy="2184"/>
            </a:xfrm>
            <a:prstGeom prst="leftBrace">
              <a:avLst>
                <a:gd name="adj1" fmla="val 84651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AutoShape 18"/>
            <p:cNvSpPr>
              <a:spLocks/>
            </p:cNvSpPr>
            <p:nvPr/>
          </p:nvSpPr>
          <p:spPr bwMode="auto">
            <a:xfrm>
              <a:off x="4389" y="8778"/>
              <a:ext cx="215" cy="1560"/>
            </a:xfrm>
            <a:prstGeom prst="leftBrace">
              <a:avLst>
                <a:gd name="adj1" fmla="val 60465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AutoShape 19"/>
            <p:cNvSpPr>
              <a:spLocks/>
            </p:cNvSpPr>
            <p:nvPr/>
          </p:nvSpPr>
          <p:spPr bwMode="auto">
            <a:xfrm>
              <a:off x="5684" y="7762"/>
              <a:ext cx="215" cy="2028"/>
            </a:xfrm>
            <a:prstGeom prst="leftBrace">
              <a:avLst>
                <a:gd name="adj1" fmla="val 78605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6" name="AutoShape 20"/>
            <p:cNvSpPr>
              <a:spLocks/>
            </p:cNvSpPr>
            <p:nvPr/>
          </p:nvSpPr>
          <p:spPr bwMode="auto">
            <a:xfrm>
              <a:off x="4437" y="11268"/>
              <a:ext cx="213" cy="936"/>
            </a:xfrm>
            <a:prstGeom prst="leftBrace">
              <a:avLst>
                <a:gd name="adj1" fmla="val 3662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AutoShape 21"/>
            <p:cNvSpPr>
              <a:spLocks/>
            </p:cNvSpPr>
            <p:nvPr/>
          </p:nvSpPr>
          <p:spPr bwMode="auto">
            <a:xfrm>
              <a:off x="7082" y="6627"/>
              <a:ext cx="215" cy="2184"/>
            </a:xfrm>
            <a:prstGeom prst="leftBrace">
              <a:avLst>
                <a:gd name="adj1" fmla="val 84651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AutoShape 22"/>
            <p:cNvSpPr>
              <a:spLocks/>
            </p:cNvSpPr>
            <p:nvPr/>
          </p:nvSpPr>
          <p:spPr bwMode="auto">
            <a:xfrm>
              <a:off x="7126" y="9455"/>
              <a:ext cx="203" cy="692"/>
            </a:xfrm>
            <a:prstGeom prst="leftBrace">
              <a:avLst>
                <a:gd name="adj1" fmla="val 2840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Text Box 23"/>
            <p:cNvSpPr txBox="1">
              <a:spLocks noChangeArrowheads="1"/>
            </p:cNvSpPr>
            <p:nvPr/>
          </p:nvSpPr>
          <p:spPr bwMode="auto">
            <a:xfrm>
              <a:off x="3972" y="12528"/>
              <a:ext cx="3045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1pPr>
              <a:lvl2pPr marL="742950" indent="-285750" eaLnBrk="0" hangingPunct="0"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2pPr>
              <a:lvl3pPr marL="1143000" indent="-228600" eaLnBrk="0" hangingPunct="0"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3pPr>
              <a:lvl4pPr marL="1600200" indent="-228600" eaLnBrk="0" hangingPunct="0"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4pPr>
              <a:lvl5pPr marL="2057400" indent="-228600" eaLnBrk="0" hangingPunct="0"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accent2"/>
                  </a:solidFill>
                  <a:latin typeface="Arial" charset="0"/>
                  <a:ea typeface="华文行楷" pitchFamily="2" charset="-122"/>
                </a:defRPr>
              </a:lvl9pPr>
            </a:lstStyle>
            <a:p>
              <a:pPr algn="ctr" eaLnBrk="1" hangingPunct="1"/>
              <a:endParaRPr lang="zh-CN" altLang="en-US" sz="1800" b="0">
                <a:solidFill>
                  <a:schemeClr val="tx1"/>
                </a:solidFill>
                <a:latin typeface="Tahoma" pitchFamily="34" charset="0"/>
                <a:ea typeface="宋体" charset="-122"/>
              </a:endParaRPr>
            </a:p>
          </p:txBody>
        </p:sp>
      </p:grpSp>
      <p:sp>
        <p:nvSpPr>
          <p:cNvPr id="41989" name="Rectangle 24"/>
          <p:cNvSpPr>
            <a:spLocks noChangeArrowheads="1"/>
          </p:cNvSpPr>
          <p:nvPr/>
        </p:nvSpPr>
        <p:spPr bwMode="auto">
          <a:xfrm flipH="1">
            <a:off x="7026275" y="2541588"/>
            <a:ext cx="15779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 algn="ctr"/>
            <a:r>
              <a:rPr lang="zh-CN" altLang="en-US" sz="2400" b="0">
                <a:solidFill>
                  <a:schemeClr val="tx1"/>
                </a:solidFill>
                <a:latin typeface="Tahoma" pitchFamily="34" charset="0"/>
                <a:ea typeface="宋体" charset="-122"/>
              </a:rPr>
              <a:t>             </a:t>
            </a:r>
            <a:r>
              <a:rPr lang="en-US" altLang="zh-CN" sz="2400">
                <a:solidFill>
                  <a:schemeClr val="tx1"/>
                </a:solidFill>
                <a:latin typeface="Tahoma" pitchFamily="34" charset="0"/>
                <a:ea typeface="宋体" charset="-122"/>
              </a:rPr>
              <a:t>Float</a:t>
            </a:r>
          </a:p>
          <a:p>
            <a:pPr indent="266700" algn="ctr"/>
            <a:r>
              <a:rPr lang="en-US" altLang="zh-CN" sz="2400">
                <a:solidFill>
                  <a:schemeClr val="tx1"/>
                </a:solidFill>
                <a:latin typeface="Tahoma" pitchFamily="34" charset="0"/>
                <a:ea typeface="宋体" charset="-122"/>
              </a:rPr>
              <a:t>double</a:t>
            </a:r>
          </a:p>
          <a:p>
            <a:pPr indent="266700" algn="ctr"/>
            <a:r>
              <a:rPr lang="en-US" altLang="zh-CN" sz="2400">
                <a:solidFill>
                  <a:schemeClr val="tx1"/>
                </a:solidFill>
                <a:latin typeface="Tahoma" pitchFamily="34" charset="0"/>
                <a:ea typeface="宋体" charset="-122"/>
              </a:rPr>
              <a:t>decimalz</a:t>
            </a:r>
          </a:p>
        </p:txBody>
      </p:sp>
    </p:spTree>
    <p:extLst>
      <p:ext uri="{BB962C8B-B14F-4D97-AF65-F5344CB8AC3E}">
        <p14:creationId xmlns:p14="http://schemas.microsoft.com/office/powerpoint/2010/main" val="16289614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简单类型：整数类型、布尔类型、字符类型和实数类型。 </a:t>
            </a:r>
          </a:p>
          <a:p>
            <a:r>
              <a:rPr lang="zh-CN" altLang="en-US" smtClean="0"/>
              <a:t>结构类型</a:t>
            </a:r>
          </a:p>
          <a:p>
            <a:r>
              <a:rPr lang="zh-CN" altLang="en-US" smtClean="0"/>
              <a:t>枚举类型</a:t>
            </a:r>
          </a:p>
        </p:txBody>
      </p:sp>
      <p:sp>
        <p:nvSpPr>
          <p:cNvPr id="4301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472BAD7C-CCFB-4E60-BA0B-E951B64193A6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29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dirty="0" smtClean="0"/>
              <a:t>3.4.1  </a:t>
            </a:r>
            <a:r>
              <a:rPr lang="zh-CN" altLang="en-US" dirty="0"/>
              <a:t>值类型</a:t>
            </a:r>
          </a:p>
        </p:txBody>
      </p:sp>
    </p:spTree>
    <p:extLst>
      <p:ext uri="{BB962C8B-B14F-4D97-AF65-F5344CB8AC3E}">
        <p14:creationId xmlns:p14="http://schemas.microsoft.com/office/powerpoint/2010/main" val="351751399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3.1  C#</a:t>
            </a:r>
            <a:r>
              <a:rPr lang="zh-CN" altLang="zh-CN" b="1" dirty="0"/>
              <a:t>概述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C#</a:t>
            </a:r>
            <a:r>
              <a:rPr lang="zh-CN" altLang="zh-CN" dirty="0"/>
              <a:t>专门为</a:t>
            </a:r>
            <a:r>
              <a:rPr lang="en-US" altLang="zh-CN" dirty="0"/>
              <a:t>.NET</a:t>
            </a:r>
            <a:r>
              <a:rPr lang="zh-CN" altLang="zh-CN" dirty="0"/>
              <a:t>量身打造的一种全新的编程语言，是一种易于使用、功能强大、表达力丰富的全新的程序设计语言，并且现在很多的大型网站都在使用</a:t>
            </a:r>
            <a:r>
              <a:rPr lang="en-US" altLang="zh-CN" dirty="0"/>
              <a:t>C#</a:t>
            </a:r>
            <a:r>
              <a:rPr lang="zh-CN" altLang="zh-CN" dirty="0"/>
              <a:t>进行程序设计，它有如下的特点：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）它是在</a:t>
            </a:r>
            <a:r>
              <a:rPr lang="en-US" altLang="zh-CN" dirty="0"/>
              <a:t>Java</a:t>
            </a:r>
            <a:r>
              <a:rPr lang="zh-CN" altLang="zh-CN" dirty="0"/>
              <a:t>、</a:t>
            </a:r>
            <a:r>
              <a:rPr lang="en-US" altLang="zh-CN" dirty="0"/>
              <a:t>C++</a:t>
            </a:r>
            <a:r>
              <a:rPr lang="zh-CN" altLang="zh-CN" dirty="0"/>
              <a:t>的基础上设计的一种新的语言，语法和</a:t>
            </a:r>
            <a:r>
              <a:rPr lang="en-US" altLang="zh-CN" dirty="0"/>
              <a:t>C++</a:t>
            </a:r>
            <a:r>
              <a:rPr lang="zh-CN" altLang="zh-CN" dirty="0"/>
              <a:t>、</a:t>
            </a:r>
            <a:r>
              <a:rPr lang="en-US" altLang="zh-CN" dirty="0"/>
              <a:t>Java</a:t>
            </a:r>
            <a:r>
              <a:rPr lang="zh-CN" altLang="zh-CN" dirty="0"/>
              <a:t>语言都比较相似。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）面向组件</a:t>
            </a:r>
            <a:r>
              <a:rPr lang="en-US" altLang="zh-CN" dirty="0"/>
              <a:t> (component-oriented)</a:t>
            </a:r>
            <a:r>
              <a:rPr lang="zh-CN" altLang="zh-CN" dirty="0"/>
              <a:t>：自包含、自描述。通过属性</a:t>
            </a:r>
            <a:r>
              <a:rPr lang="en-US" altLang="zh-CN" dirty="0"/>
              <a:t> (property)</a:t>
            </a:r>
            <a:r>
              <a:rPr lang="zh-CN" altLang="zh-CN" dirty="0"/>
              <a:t>、方法</a:t>
            </a:r>
            <a:r>
              <a:rPr lang="en-US" altLang="zh-CN" dirty="0"/>
              <a:t> (method) </a:t>
            </a:r>
            <a:r>
              <a:rPr lang="zh-CN" altLang="zh-CN" dirty="0"/>
              <a:t>和事件</a:t>
            </a:r>
            <a:r>
              <a:rPr lang="en-US" altLang="zh-CN" dirty="0"/>
              <a:t> (event) </a:t>
            </a:r>
            <a:r>
              <a:rPr lang="zh-CN" altLang="zh-CN" dirty="0"/>
              <a:t>来提供编程模型；并提供了关于组件的声明性信息的特性</a:t>
            </a:r>
            <a:r>
              <a:rPr lang="en-US" altLang="zh-CN" dirty="0"/>
              <a:t> (attribute)</a:t>
            </a:r>
            <a:r>
              <a:rPr lang="zh-CN" altLang="zh-CN" dirty="0"/>
              <a:t>；而且这些内容可以通过代码直接编写。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）它继承了</a:t>
            </a:r>
            <a:r>
              <a:rPr lang="en-US" altLang="zh-CN" dirty="0"/>
              <a:t>C++</a:t>
            </a:r>
            <a:r>
              <a:rPr lang="zh-CN" altLang="zh-CN" dirty="0"/>
              <a:t>的优异功能，去除了在</a:t>
            </a:r>
            <a:r>
              <a:rPr lang="en-US" altLang="zh-CN" dirty="0"/>
              <a:t>.NET</a:t>
            </a:r>
            <a:r>
              <a:rPr lang="zh-CN" altLang="zh-CN" dirty="0"/>
              <a:t>环境中没有用处的类型定义、模板等功能</a:t>
            </a:r>
          </a:p>
          <a:p>
            <a:r>
              <a:rPr lang="zh-CN" altLang="zh-CN" dirty="0"/>
              <a:t>易于使用。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）效率大大提高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）在</a:t>
            </a:r>
            <a:r>
              <a:rPr lang="en-US" altLang="zh-CN" dirty="0"/>
              <a:t>C++</a:t>
            </a:r>
            <a:r>
              <a:rPr lang="zh-CN" altLang="zh-CN" dirty="0"/>
              <a:t>和</a:t>
            </a:r>
            <a:r>
              <a:rPr lang="en-US" altLang="zh-CN" dirty="0"/>
              <a:t>Java</a:t>
            </a:r>
            <a:r>
              <a:rPr lang="zh-CN" altLang="zh-CN" dirty="0"/>
              <a:t>的基础上设计的，完全面向对象。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64414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布尔类型表示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真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和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假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，用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true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和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false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表示。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注意：</a:t>
            </a:r>
            <a:r>
              <a:rPr lang="zh-CN" altLang="en-US" smtClean="0"/>
              <a:t>布尔类型不能用整数类型代替，如数字</a:t>
            </a:r>
            <a:r>
              <a:rPr lang="en-US" altLang="zh-CN" smtClean="0"/>
              <a:t>0</a:t>
            </a:r>
            <a:r>
              <a:rPr lang="zh-CN" altLang="en-US" smtClean="0"/>
              <a:t>不能代替</a:t>
            </a:r>
            <a:r>
              <a:rPr lang="en-US" altLang="zh-CN" smtClean="0"/>
              <a:t>false</a:t>
            </a:r>
            <a:r>
              <a:rPr lang="zh-CN" altLang="en-US" smtClean="0"/>
              <a:t>。</a:t>
            </a:r>
          </a:p>
        </p:txBody>
      </p:sp>
      <p:sp>
        <p:nvSpPr>
          <p:cNvPr id="4403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CF7996B7-28C2-4830-91DD-51DFFC86B81A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21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布尔类型</a:t>
            </a:r>
          </a:p>
        </p:txBody>
      </p:sp>
    </p:spTree>
    <p:extLst>
      <p:ext uri="{BB962C8B-B14F-4D97-AF65-F5344CB8AC3E}">
        <p14:creationId xmlns:p14="http://schemas.microsoft.com/office/powerpoint/2010/main" val="319609335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/>
              <a:t>字符类型采用</a:t>
            </a:r>
            <a:r>
              <a:rPr lang="en-US" altLang="zh-CN"/>
              <a:t>Unicode</a:t>
            </a:r>
            <a:r>
              <a:rPr lang="zh-CN" altLang="en-US"/>
              <a:t>字符集标准，一个字符长度为</a:t>
            </a:r>
            <a:r>
              <a:rPr lang="en-US" altLang="zh-CN"/>
              <a:t>16</a:t>
            </a:r>
            <a:r>
              <a:rPr lang="zh-CN" altLang="en-US"/>
              <a:t>位。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/>
              <a:t>字符类型的赋值形式：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CN"/>
              <a:t>char x1='A';   // </a:t>
            </a:r>
            <a:r>
              <a:rPr lang="zh-CN" altLang="en-US"/>
              <a:t>一般方式，值为字符</a:t>
            </a:r>
            <a:r>
              <a:rPr lang="en-US" altLang="zh-CN"/>
              <a:t>A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CN"/>
              <a:t>char x2='</a:t>
            </a:r>
            <a:r>
              <a:rPr lang="zh-CN" altLang="en-US"/>
              <a:t>中</a:t>
            </a:r>
            <a:r>
              <a:rPr lang="en-US" altLang="zh-CN"/>
              <a:t>';  //</a:t>
            </a:r>
            <a:r>
              <a:rPr lang="zh-CN" altLang="en-US"/>
              <a:t>值为汉字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中</a:t>
            </a:r>
            <a:r>
              <a:rPr lang="zh-CN" altLang="en-US">
                <a:latin typeface="宋体"/>
              </a:rPr>
              <a:t>”</a:t>
            </a:r>
            <a:endParaRPr lang="zh-CN" altLang="en-US"/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CN"/>
              <a:t>char x3='\x0041';  // </a:t>
            </a:r>
            <a:r>
              <a:rPr lang="zh-CN" altLang="en-US"/>
              <a:t>十六进制方式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CN"/>
              <a:t>char x4='\u0041';  //Unicode</a:t>
            </a:r>
            <a:r>
              <a:rPr lang="zh-CN" altLang="en-US"/>
              <a:t>方式</a:t>
            </a:r>
            <a:endParaRPr lang="en-US" altLang="zh-CN"/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CN"/>
              <a:t>char x5='\'';   //</a:t>
            </a:r>
            <a:r>
              <a:rPr lang="zh-CN" altLang="en-US"/>
              <a:t>转义符方式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en-US" altLang="zh-CN"/>
              <a:t>char</a:t>
            </a:r>
            <a:r>
              <a:rPr lang="zh-CN" altLang="en-US"/>
              <a:t>类型变量声明时必须包含在一对单引号中。 </a:t>
            </a:r>
          </a:p>
        </p:txBody>
      </p:sp>
      <p:sp>
        <p:nvSpPr>
          <p:cNvPr id="4505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F2D79867-F67F-4FD3-92FE-5D5A841DCED4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7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字符类型 </a:t>
            </a:r>
          </a:p>
        </p:txBody>
      </p:sp>
    </p:spTree>
    <p:extLst>
      <p:ext uri="{BB962C8B-B14F-4D97-AF65-F5344CB8AC3E}">
        <p14:creationId xmlns:p14="http://schemas.microsoft.com/office/powerpoint/2010/main" val="4747906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常用转义符对应表 </a:t>
            </a:r>
          </a:p>
        </p:txBody>
      </p:sp>
      <p:graphicFrame>
        <p:nvGraphicFramePr>
          <p:cNvPr id="568454" name="Group 134"/>
          <p:cNvGraphicFramePr>
            <a:graphicFrameLocks noGrp="1"/>
          </p:cNvGraphicFramePr>
          <p:nvPr>
            <p:ph type="tbl" idx="1"/>
          </p:nvPr>
        </p:nvGraphicFramePr>
        <p:xfrm>
          <a:off x="685800" y="1700213"/>
          <a:ext cx="7772400" cy="4095751"/>
        </p:xfrm>
        <a:graphic>
          <a:graphicData uri="http://schemas.openxmlformats.org/drawingml/2006/table">
            <a:tbl>
              <a:tblPr/>
              <a:tblGrid>
                <a:gridCol w="1827213"/>
                <a:gridCol w="1893887"/>
                <a:gridCol w="1928813"/>
                <a:gridCol w="2122487"/>
              </a:tblGrid>
              <a:tr h="822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转义符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对应字符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转义符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对应字符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\'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单引号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\a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感叹号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32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\"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双引号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\n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换行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\\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反斜杠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\r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回车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空字符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\b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退格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6115" name="灯片编号占位符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9C8AC82-3FBB-4958-A4AC-1A580A565E4A}" type="slidenum">
              <a:rPr lang="zh-CN" altLang="en-US" sz="1000" b="0" smtClean="0">
                <a:solidFill>
                  <a:schemeClr val="tx1"/>
                </a:solidFill>
              </a:rPr>
              <a:pPr eaLnBrk="1" hangingPunct="1"/>
              <a:t>32</a:t>
            </a:fld>
            <a:endParaRPr lang="en-US" altLang="zh-CN" sz="10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27673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单精度</a:t>
            </a:r>
            <a:r>
              <a:rPr lang="en-US" altLang="zh-CN" smtClean="0"/>
              <a:t>float</a:t>
            </a:r>
            <a:r>
              <a:rPr lang="zh-CN" altLang="en-US" smtClean="0"/>
              <a:t>类型：常用于科学计算</a:t>
            </a:r>
          </a:p>
          <a:p>
            <a:r>
              <a:rPr lang="zh-CN" altLang="en-US" smtClean="0"/>
              <a:t>双精度</a:t>
            </a:r>
            <a:r>
              <a:rPr lang="en-US" altLang="zh-CN" smtClean="0"/>
              <a:t>double</a:t>
            </a:r>
            <a:r>
              <a:rPr lang="zh-CN" altLang="en-US" smtClean="0"/>
              <a:t>类型：常用于科学计算</a:t>
            </a:r>
          </a:p>
          <a:p>
            <a:r>
              <a:rPr lang="zh-CN" altLang="en-US" smtClean="0"/>
              <a:t>十进制</a:t>
            </a:r>
            <a:r>
              <a:rPr lang="en-US" altLang="zh-CN" smtClean="0"/>
              <a:t>decimal</a:t>
            </a:r>
            <a:r>
              <a:rPr lang="zh-CN" altLang="en-US" smtClean="0"/>
              <a:t>类型：常用于金融计算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注意：</a:t>
            </a:r>
            <a:r>
              <a:rPr lang="en-US" altLang="zh-CN" smtClean="0"/>
              <a:t>float</a:t>
            </a:r>
            <a:r>
              <a:rPr lang="zh-CN" altLang="en-US" smtClean="0"/>
              <a:t>类型必须在数据后添加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F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或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f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，</a:t>
            </a:r>
            <a:r>
              <a:rPr lang="en-US" altLang="zh-CN" smtClean="0"/>
              <a:t>decimal</a:t>
            </a:r>
            <a:r>
              <a:rPr lang="zh-CN" altLang="en-US" smtClean="0"/>
              <a:t>类型必须添加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M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或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m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en-US" altLang="zh-CN" smtClean="0"/>
              <a:t>,</a:t>
            </a:r>
            <a:r>
              <a:rPr lang="zh-CN" altLang="en-US" smtClean="0"/>
              <a:t>否则编译器以</a:t>
            </a:r>
            <a:r>
              <a:rPr lang="en-US" altLang="zh-CN" smtClean="0"/>
              <a:t>double</a:t>
            </a:r>
            <a:r>
              <a:rPr lang="zh-CN" altLang="en-US" smtClean="0"/>
              <a:t>类型处理。  </a:t>
            </a:r>
          </a:p>
        </p:txBody>
      </p:sp>
      <p:sp>
        <p:nvSpPr>
          <p:cNvPr id="4710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1954FB19-F474-45CD-9765-5B49C62C8ABC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69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实数类型 </a:t>
            </a:r>
          </a:p>
        </p:txBody>
      </p:sp>
    </p:spTree>
    <p:extLst>
      <p:ext uri="{BB962C8B-B14F-4D97-AF65-F5344CB8AC3E}">
        <p14:creationId xmlns:p14="http://schemas.microsoft.com/office/powerpoint/2010/main" val="27236970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public struct StudentInfo</a:t>
            </a:r>
          </a:p>
          <a:p>
            <a:pPr>
              <a:buFontTx/>
              <a:buNone/>
            </a:pPr>
            <a:r>
              <a:rPr lang="en-US" altLang="zh-CN" smtClean="0"/>
              <a:t>{</a:t>
            </a:r>
          </a:p>
          <a:p>
            <a:pPr>
              <a:buFontTx/>
              <a:buNone/>
            </a:pPr>
            <a:r>
              <a:rPr lang="en-US" altLang="zh-CN" smtClean="0"/>
              <a:t>	public string Name;</a:t>
            </a:r>
          </a:p>
          <a:p>
            <a:pPr>
              <a:buFontTx/>
              <a:buNone/>
            </a:pPr>
            <a:r>
              <a:rPr lang="en-US" altLang="zh-CN" smtClean="0"/>
              <a:t>	public string phone;</a:t>
            </a:r>
          </a:p>
          <a:p>
            <a:pPr>
              <a:buFontTx/>
              <a:buNone/>
            </a:pPr>
            <a:r>
              <a:rPr lang="en-US" altLang="zh-CN" smtClean="0"/>
              <a:t>	public string Address;</a:t>
            </a:r>
          </a:p>
          <a:p>
            <a:pPr>
              <a:buFontTx/>
              <a:buNone/>
            </a:pPr>
            <a:r>
              <a:rPr lang="en-US" altLang="zh-CN" smtClean="0"/>
              <a:t>}</a:t>
            </a:r>
          </a:p>
          <a:p>
            <a:pPr>
              <a:buFontTx/>
              <a:buNone/>
            </a:pPr>
            <a:r>
              <a:rPr lang="en-US" altLang="zh-CN" smtClean="0"/>
              <a:t>StudentInfo stStudent;  // stStudent</a:t>
            </a:r>
            <a:r>
              <a:rPr lang="zh-CN" altLang="en-US" smtClean="0"/>
              <a:t>为一个</a:t>
            </a:r>
            <a:r>
              <a:rPr lang="en-US" altLang="zh-CN" smtClean="0"/>
              <a:t>StudentInfo</a:t>
            </a:r>
            <a:r>
              <a:rPr lang="zh-CN" altLang="en-US" smtClean="0"/>
              <a:t>结构类型变量 </a:t>
            </a:r>
          </a:p>
        </p:txBody>
      </p:sp>
      <p:sp>
        <p:nvSpPr>
          <p:cNvPr id="4813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BEDF897E-4A3C-494B-87D9-05C8338CC6C1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34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结构类型 </a:t>
            </a:r>
          </a:p>
        </p:txBody>
      </p:sp>
    </p:spTree>
    <p:extLst>
      <p:ext uri="{BB962C8B-B14F-4D97-AF65-F5344CB8AC3E}">
        <p14:creationId xmlns:p14="http://schemas.microsoft.com/office/powerpoint/2010/main" val="6099615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枚举类型是由一组命名常量组成的类型，使用</a:t>
            </a:r>
            <a:r>
              <a:rPr lang="en-US" altLang="zh-CN" smtClean="0"/>
              <a:t>enum</a:t>
            </a:r>
            <a:r>
              <a:rPr lang="zh-CN" altLang="en-US" smtClean="0"/>
              <a:t>关键字声明。</a:t>
            </a:r>
          </a:p>
          <a:p>
            <a:r>
              <a:rPr lang="zh-CN" altLang="en-US" smtClean="0"/>
              <a:t>枚举中每个元素默认是整数类型，且第一个值为</a:t>
            </a:r>
            <a:r>
              <a:rPr lang="en-US" altLang="zh-CN" smtClean="0"/>
              <a:t>0</a:t>
            </a:r>
            <a:r>
              <a:rPr lang="zh-CN" altLang="en-US" smtClean="0"/>
              <a:t>，后面每个连续的元素依次加</a:t>
            </a:r>
            <a:r>
              <a:rPr lang="en-US" altLang="zh-CN" smtClean="0"/>
              <a:t>1</a:t>
            </a:r>
            <a:r>
              <a:rPr lang="zh-CN" altLang="en-US" smtClean="0"/>
              <a:t>递增。若要改变默认起始值</a:t>
            </a:r>
            <a:r>
              <a:rPr lang="en-US" altLang="zh-CN" smtClean="0"/>
              <a:t>0</a:t>
            </a:r>
            <a:r>
              <a:rPr lang="zh-CN" altLang="en-US" smtClean="0"/>
              <a:t>，可以通过直接给第一个元素赋值的方法。</a:t>
            </a:r>
          </a:p>
          <a:p>
            <a:r>
              <a:rPr lang="zh-CN" altLang="en-US" smtClean="0"/>
              <a:t>枚举类型的变量在某一时刻只能取枚举中某一元素的值。 </a:t>
            </a:r>
          </a:p>
        </p:txBody>
      </p:sp>
      <p:sp>
        <p:nvSpPr>
          <p:cNvPr id="4915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C998984-9D4A-4DC0-ABD6-BDA7C7386AFD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1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枚举类型 </a:t>
            </a:r>
          </a:p>
        </p:txBody>
      </p:sp>
    </p:spTree>
    <p:extLst>
      <p:ext uri="{BB962C8B-B14F-4D97-AF65-F5344CB8AC3E}">
        <p14:creationId xmlns:p14="http://schemas.microsoft.com/office/powerpoint/2010/main" val="165794440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/>
              <a:t>枚举类型是一组相关的常量，每个常量都给定了一个描述名。每个枚举类型都有一个相应的整型类型，称为该枚举类型的基础类型</a:t>
            </a:r>
            <a:r>
              <a:rPr lang="en-US" altLang="zh-CN"/>
              <a:t>(underlying type)</a:t>
            </a:r>
            <a:r>
              <a:rPr lang="zh-CN" altLang="en-US"/>
              <a:t>。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/>
              <a:t>下面的示例声明并使用一个名为</a:t>
            </a:r>
            <a:r>
              <a:rPr lang="en-US" altLang="zh-CN"/>
              <a:t>Color</a:t>
            </a:r>
            <a:r>
              <a:rPr lang="zh-CN" altLang="en-US"/>
              <a:t>的枚举类型，该枚举具有三个常数值</a:t>
            </a:r>
            <a:r>
              <a:rPr lang="en-US" altLang="zh-CN"/>
              <a:t>Red</a:t>
            </a:r>
            <a:r>
              <a:rPr lang="zh-CN" altLang="en-US"/>
              <a:t>、</a:t>
            </a:r>
            <a:r>
              <a:rPr lang="en-US" altLang="zh-CN"/>
              <a:t>Green</a:t>
            </a:r>
            <a:r>
              <a:rPr lang="zh-CN" altLang="en-US"/>
              <a:t>和</a:t>
            </a:r>
            <a:r>
              <a:rPr lang="en-US" altLang="zh-CN"/>
              <a:t>Blue</a:t>
            </a:r>
            <a:r>
              <a:rPr lang="zh-CN" altLang="en-US"/>
              <a:t>。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 typeface="Verdana"/>
              <a:buChar char="◦"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enum Color {Red, Green, Blue}</a:t>
            </a:r>
          </a:p>
          <a:p>
            <a:pPr marL="365760" indent="-256032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zh-CN" altLang="en-US"/>
              <a:t>枚举值的访问方式如下：</a:t>
            </a:r>
          </a:p>
          <a:p>
            <a:pPr marL="621792" lvl="1" fontAlgn="auto">
              <a:spcBef>
                <a:spcPts val="324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Color myColor = Color.Red;</a:t>
            </a:r>
            <a:endParaRPr lang="zh-CN" altLang="en-US" sz="280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017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3D90F794-7E76-4453-A0A6-95D939FBB0AE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枚举</a:t>
            </a:r>
          </a:p>
        </p:txBody>
      </p:sp>
    </p:spTree>
    <p:extLst>
      <p:ext uri="{BB962C8B-B14F-4D97-AF65-F5344CB8AC3E}">
        <p14:creationId xmlns:p14="http://schemas.microsoft.com/office/powerpoint/2010/main" val="20329803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本实例首先定义枚举类型</a:t>
            </a:r>
            <a:r>
              <a:rPr lang="en-US" altLang="zh-CN" smtClean="0"/>
              <a:t>Color</a:t>
            </a:r>
            <a:r>
              <a:rPr lang="zh-CN" altLang="en-US" smtClean="0"/>
              <a:t>，再声明</a:t>
            </a:r>
            <a:r>
              <a:rPr lang="en-US" altLang="zh-CN" smtClean="0"/>
              <a:t>enTest</a:t>
            </a:r>
            <a:r>
              <a:rPr lang="zh-CN" altLang="en-US" smtClean="0"/>
              <a:t>枚举变量，最后以两种形式输出</a:t>
            </a:r>
            <a:r>
              <a:rPr lang="en-US" altLang="zh-CN" smtClean="0"/>
              <a:t>enTest</a:t>
            </a:r>
            <a:r>
              <a:rPr lang="zh-CN" altLang="en-US" smtClean="0"/>
              <a:t>值。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enum.aspx </a:t>
            </a:r>
            <a:endParaRPr lang="zh-CN" altLang="en-US" smtClean="0"/>
          </a:p>
        </p:txBody>
      </p:sp>
      <p:sp>
        <p:nvSpPr>
          <p:cNvPr id="5120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0FBD1A65-D9C1-4D97-823C-0A33D3C08C7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实例</a:t>
            </a:r>
            <a:r>
              <a:rPr lang="en-US" altLang="zh-CN"/>
              <a:t>3-1  </a:t>
            </a:r>
            <a:r>
              <a:rPr lang="zh-CN" altLang="en-US"/>
              <a:t>枚举类型变量应用</a:t>
            </a:r>
          </a:p>
        </p:txBody>
      </p:sp>
    </p:spTree>
    <p:extLst>
      <p:ext uri="{BB962C8B-B14F-4D97-AF65-F5344CB8AC3E}">
        <p14:creationId xmlns:p14="http://schemas.microsoft.com/office/powerpoint/2010/main" val="161066367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20713"/>
            <a:ext cx="7772400" cy="5832475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using System;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public partial class chap3_enum : System.Web.UI.Page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{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enum Color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{        Red = 1, Green, Blue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protected void Page_Load(object sender, EventArgs e)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{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Color enTest = Color.Green;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int i = (int)Color.Green;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Response.Write("enTest</a:t>
            </a:r>
            <a:r>
              <a:rPr lang="zh-CN" altLang="en-US" sz="2400" smtClean="0"/>
              <a:t>的值为：</a:t>
            </a:r>
            <a:r>
              <a:rPr lang="en-US" altLang="zh-CN" sz="2400" smtClean="0"/>
              <a:t>" + enTest + "&lt;br /&gt;"); Response.Write("i</a:t>
            </a:r>
            <a:r>
              <a:rPr lang="zh-CN" altLang="en-US" sz="2400" smtClean="0"/>
              <a:t>的值为：</a:t>
            </a:r>
            <a:r>
              <a:rPr lang="en-US" altLang="zh-CN" sz="2400" smtClean="0"/>
              <a:t>" + i);  //</a:t>
            </a:r>
            <a:r>
              <a:rPr lang="zh-CN" altLang="en-US" sz="2400" smtClean="0"/>
              <a:t>输出</a:t>
            </a:r>
            <a:r>
              <a:rPr lang="en-US" altLang="zh-CN" sz="2400" smtClean="0"/>
              <a:t>2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endParaRPr lang="zh-CN" altLang="en-US" sz="2400" smtClean="0"/>
          </a:p>
        </p:txBody>
      </p:sp>
      <p:sp>
        <p:nvSpPr>
          <p:cNvPr id="5222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D156AF74-DDA4-4ED2-89B9-C56326CE243E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5643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>
            <a:normAutofit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zh-CN" altLang="en-US"/>
              <a:t>枚举成员可以显式的被赋以关联词。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/>
              <a:t>enum Season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/>
              <a:t>{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/>
              <a:t> Spring=3,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/>
              <a:t>Summer=6,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/>
              <a:t>Autumn=9,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zh-CN"/>
              <a:t>Winter=12,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en-US" altLang="zh-CN" sz="2000"/>
              <a:t>}</a:t>
            </a:r>
          </a:p>
        </p:txBody>
      </p:sp>
      <p:sp>
        <p:nvSpPr>
          <p:cNvPr id="64819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zh-CN" altLang="en-US"/>
              <a:t>如果枚举成员没有被显式的赋值，则按系统默认值。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enum Season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{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 Spring,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Summer=6,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Autumn=Summer,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Winter,</a:t>
            </a:r>
          </a:p>
          <a:p>
            <a:pPr marL="365760" indent="-256032" fontAlgn="auto">
              <a:spcAft>
                <a:spcPts val="0"/>
              </a:spcAft>
              <a:buFontTx/>
              <a:buNone/>
              <a:defRPr/>
            </a:pPr>
            <a:r>
              <a:rPr lang="en-US" altLang="zh-CN"/>
              <a:t>}</a:t>
            </a:r>
          </a:p>
        </p:txBody>
      </p:sp>
      <p:sp>
        <p:nvSpPr>
          <p:cNvPr id="53252" name="灯片编号占位符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F787B28F-E4DB-4BC0-87E7-A90E5FD0FE4C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39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枚举（续）</a:t>
            </a:r>
          </a:p>
        </p:txBody>
      </p:sp>
    </p:spTree>
    <p:extLst>
      <p:ext uri="{BB962C8B-B14F-4D97-AF65-F5344CB8AC3E}">
        <p14:creationId xmlns:p14="http://schemas.microsoft.com/office/powerpoint/2010/main" val="16882695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mtClean="0"/>
              <a:t>命名空间用于组织</a:t>
            </a:r>
            <a:r>
              <a:rPr lang="en-US" altLang="zh-CN" smtClean="0"/>
              <a:t>.NET Framework</a:t>
            </a:r>
            <a:r>
              <a:rPr lang="zh-CN" altLang="en-US" smtClean="0"/>
              <a:t>提供的几千个类。</a:t>
            </a:r>
          </a:p>
          <a:p>
            <a:pPr algn="just"/>
            <a:r>
              <a:rPr lang="zh-CN" altLang="en-US" smtClean="0"/>
              <a:t>作为组织类的逻辑单元，命名空间即成了应用程序的内部组织形式，也成了应用程序的外部组织形式。</a:t>
            </a:r>
          </a:p>
          <a:p>
            <a:pPr algn="just"/>
            <a:r>
              <a:rPr lang="zh-CN" altLang="en-US" smtClean="0"/>
              <a:t>使用命名空间可以解决类名冲突问题。</a:t>
            </a:r>
          </a:p>
        </p:txBody>
      </p:sp>
      <p:sp>
        <p:nvSpPr>
          <p:cNvPr id="1741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CDA3A065-4E08-4086-9385-B4C6277DF888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3.2  Framework</a:t>
            </a:r>
            <a:r>
              <a:rPr lang="zh-CN" altLang="en-US"/>
              <a:t>命名空间 </a:t>
            </a:r>
          </a:p>
        </p:txBody>
      </p:sp>
    </p:spTree>
    <p:extLst>
      <p:ext uri="{BB962C8B-B14F-4D97-AF65-F5344CB8AC3E}">
        <p14:creationId xmlns:p14="http://schemas.microsoft.com/office/powerpoint/2010/main" val="416540415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class</a:t>
            </a:r>
            <a:r>
              <a:rPr lang="zh-CN" altLang="en-US" smtClean="0"/>
              <a:t>类型</a:t>
            </a:r>
          </a:p>
          <a:p>
            <a:r>
              <a:rPr lang="zh-CN" altLang="en-US" smtClean="0"/>
              <a:t>接口类型</a:t>
            </a:r>
          </a:p>
          <a:p>
            <a:r>
              <a:rPr lang="zh-CN" altLang="en-US" smtClean="0"/>
              <a:t>数组类型</a:t>
            </a:r>
          </a:p>
          <a:p>
            <a:r>
              <a:rPr lang="zh-CN" altLang="en-US" smtClean="0"/>
              <a:t>委托类型 </a:t>
            </a:r>
          </a:p>
        </p:txBody>
      </p:sp>
      <p:sp>
        <p:nvSpPr>
          <p:cNvPr id="5427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C15F3A5D-48CC-4183-BBB2-1A514ED03874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3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dirty="0" smtClean="0"/>
              <a:t>3.4.2  </a:t>
            </a:r>
            <a:r>
              <a:rPr lang="zh-CN" altLang="en-US" dirty="0"/>
              <a:t>引用类型</a:t>
            </a:r>
          </a:p>
        </p:txBody>
      </p:sp>
    </p:spTree>
    <p:extLst>
      <p:ext uri="{BB962C8B-B14F-4D97-AF65-F5344CB8AC3E}">
        <p14:creationId xmlns:p14="http://schemas.microsoft.com/office/powerpoint/2010/main" val="276367799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 smtClean="0"/>
              <a:t>作为</a:t>
            </a:r>
            <a:r>
              <a:rPr lang="en-US" altLang="zh-CN" smtClean="0"/>
              <a:t>class</a:t>
            </a:r>
            <a:r>
              <a:rPr lang="zh-CN" altLang="en-US" smtClean="0"/>
              <a:t>类型之一的</a:t>
            </a:r>
            <a:r>
              <a:rPr lang="en-US" altLang="zh-CN" smtClean="0"/>
              <a:t>object</a:t>
            </a:r>
            <a:r>
              <a:rPr lang="zh-CN" altLang="en-US" smtClean="0"/>
              <a:t>类型，实质是</a:t>
            </a:r>
            <a:r>
              <a:rPr lang="en-US" altLang="zh-CN" smtClean="0"/>
              <a:t>System.Object</a:t>
            </a:r>
            <a:r>
              <a:rPr lang="zh-CN" altLang="en-US" smtClean="0"/>
              <a:t>类的别名。</a:t>
            </a:r>
          </a:p>
          <a:p>
            <a:pPr algn="just"/>
            <a:r>
              <a:rPr lang="zh-CN" altLang="en-US" smtClean="0"/>
              <a:t>可以将任何类型的数据转化为</a:t>
            </a:r>
            <a:r>
              <a:rPr lang="en-US" altLang="zh-CN" smtClean="0"/>
              <a:t>object</a:t>
            </a:r>
            <a:r>
              <a:rPr lang="zh-CN" altLang="en-US" smtClean="0"/>
              <a:t>类型。</a:t>
            </a:r>
          </a:p>
        </p:txBody>
      </p:sp>
      <p:sp>
        <p:nvSpPr>
          <p:cNvPr id="5529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CC5CD6E-2B1C-494E-AD1A-165603846068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4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object</a:t>
            </a:r>
            <a:r>
              <a:rPr lang="zh-CN" altLang="en-US"/>
              <a:t>类型 </a:t>
            </a:r>
          </a:p>
        </p:txBody>
      </p:sp>
    </p:spTree>
    <p:extLst>
      <p:ext uri="{BB962C8B-B14F-4D97-AF65-F5344CB8AC3E}">
        <p14:creationId xmlns:p14="http://schemas.microsoft.com/office/powerpoint/2010/main" val="212899045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实质是一种数组，即字符串可看作是一个字符数组。</a:t>
            </a:r>
          </a:p>
          <a:p>
            <a:r>
              <a:rPr lang="zh-CN" altLang="en-US" smtClean="0"/>
              <a:t>在声明时要求放在一对双引号之间 。</a:t>
            </a:r>
          </a:p>
          <a:p>
            <a:r>
              <a:rPr lang="zh-CN" altLang="en-US" smtClean="0"/>
              <a:t>两种包含转义符的字符串形式</a:t>
            </a:r>
          </a:p>
          <a:p>
            <a:pPr lvl="1"/>
            <a:r>
              <a:rPr lang="en-US" altLang="zh-CN" smtClean="0"/>
              <a:t>string strPath = "c:\\ASP\\default.aspx";</a:t>
            </a:r>
          </a:p>
          <a:p>
            <a:pPr lvl="1"/>
            <a:r>
              <a:rPr lang="en-US" altLang="zh-CN" smtClean="0"/>
              <a:t>string strPath = @"c:\ASP\default.aspx";</a:t>
            </a:r>
          </a:p>
          <a:p>
            <a:r>
              <a:rPr lang="en-US" altLang="zh-CN" smtClean="0"/>
              <a:t>[]</a:t>
            </a:r>
            <a:r>
              <a:rPr lang="zh-CN" altLang="en-US" smtClean="0"/>
              <a:t>运算符可访问字符串中各个字符，如：</a:t>
            </a:r>
          </a:p>
          <a:p>
            <a:pPr>
              <a:buFontTx/>
              <a:buNone/>
            </a:pPr>
            <a:r>
              <a:rPr lang="en-US" altLang="zh-CN" smtClean="0"/>
              <a:t>	string strTest = "abcdefg";</a:t>
            </a:r>
          </a:p>
          <a:p>
            <a:pPr>
              <a:buFontTx/>
              <a:buNone/>
            </a:pPr>
            <a:r>
              <a:rPr lang="en-US" altLang="zh-CN" smtClean="0"/>
              <a:t>	char x = strTest[2];  //x</a:t>
            </a:r>
            <a:r>
              <a:rPr lang="zh-CN" altLang="en-US" smtClean="0"/>
              <a:t>的值为</a:t>
            </a:r>
            <a:r>
              <a:rPr lang="en-US" altLang="zh-CN" smtClean="0"/>
              <a:t>'c'</a:t>
            </a:r>
            <a:r>
              <a:rPr lang="zh-CN" altLang="en-US" smtClean="0"/>
              <a:t> </a:t>
            </a:r>
          </a:p>
        </p:txBody>
      </p:sp>
      <p:sp>
        <p:nvSpPr>
          <p:cNvPr id="5632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D5CB2AF-0C22-47C9-A9C2-535754E2C7F6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42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5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string</a:t>
            </a:r>
            <a:r>
              <a:rPr lang="zh-CN" altLang="en-US"/>
              <a:t>类型 </a:t>
            </a:r>
          </a:p>
        </p:txBody>
      </p:sp>
    </p:spTree>
    <p:extLst>
      <p:ext uri="{BB962C8B-B14F-4D97-AF65-F5344CB8AC3E}">
        <p14:creationId xmlns:p14="http://schemas.microsoft.com/office/powerpoint/2010/main" val="23851979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8134350" cy="4114800"/>
          </a:xfrm>
        </p:spPr>
        <p:txBody>
          <a:bodyPr/>
          <a:lstStyle/>
          <a:p>
            <a:r>
              <a:rPr lang="zh-CN" altLang="en-US" smtClean="0"/>
              <a:t>通过</a:t>
            </a:r>
            <a:r>
              <a:rPr lang="en-US" altLang="zh-CN" smtClean="0"/>
              <a:t>ToString() </a:t>
            </a:r>
            <a:r>
              <a:rPr lang="zh-CN" altLang="en-US" smtClean="0"/>
              <a:t>转化为</a:t>
            </a:r>
            <a:r>
              <a:rPr lang="en-US" altLang="zh-CN" smtClean="0"/>
              <a:t>string</a:t>
            </a:r>
            <a:r>
              <a:rPr lang="zh-CN" altLang="en-US" smtClean="0"/>
              <a:t>类型</a:t>
            </a:r>
          </a:p>
          <a:p>
            <a:pPr>
              <a:buFontTx/>
              <a:buNone/>
            </a:pPr>
            <a:r>
              <a:rPr lang="en-US" altLang="zh-CN" smtClean="0"/>
              <a:t>	string strInt = 23.ToString();</a:t>
            </a:r>
          </a:p>
          <a:p>
            <a:r>
              <a:rPr lang="zh-CN" altLang="en-US" smtClean="0"/>
              <a:t>使用</a:t>
            </a:r>
            <a:r>
              <a:rPr lang="en-US" altLang="zh-CN" smtClean="0"/>
              <a:t>Parse()</a:t>
            </a:r>
            <a:r>
              <a:rPr lang="zh-CN" altLang="en-US" smtClean="0"/>
              <a:t>方法或</a:t>
            </a:r>
            <a:r>
              <a:rPr lang="en-US" altLang="zh-CN" smtClean="0"/>
              <a:t>Convert</a:t>
            </a:r>
            <a:r>
              <a:rPr lang="zh-CN" altLang="en-US" smtClean="0"/>
              <a:t>类的相应方法转化为其它类型 </a:t>
            </a:r>
          </a:p>
          <a:p>
            <a:pPr>
              <a:buFontTx/>
              <a:buNone/>
            </a:pPr>
            <a:r>
              <a:rPr lang="en-US" altLang="zh-CN" smtClean="0"/>
              <a:t>	</a:t>
            </a:r>
            <a:r>
              <a:rPr lang="en-US" altLang="zh-CN" sz="2400" smtClean="0"/>
              <a:t>int iString = Int32.Parse("1234"); </a:t>
            </a:r>
          </a:p>
          <a:p>
            <a:pPr>
              <a:buFontTx/>
              <a:buNone/>
            </a:pPr>
            <a:r>
              <a:rPr lang="en-US" altLang="zh-CN" sz="2400" smtClean="0"/>
              <a:t>	string strDatetime = Convert.ToString(DateTime.Now);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5734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1C266C8-5926-44D2-A3C3-8D1AA05BC9D7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string</a:t>
            </a:r>
            <a:r>
              <a:rPr lang="zh-CN" altLang="en-US"/>
              <a:t>类型（续）</a:t>
            </a:r>
          </a:p>
        </p:txBody>
      </p:sp>
    </p:spTree>
    <p:extLst>
      <p:ext uri="{BB962C8B-B14F-4D97-AF65-F5344CB8AC3E}">
        <p14:creationId xmlns:p14="http://schemas.microsoft.com/office/powerpoint/2010/main" val="87697661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接口常用来描述组件对外能提供的服务。</a:t>
            </a:r>
          </a:p>
          <a:p>
            <a:r>
              <a:rPr lang="zh-CN" altLang="en-US" smtClean="0"/>
              <a:t>接口中不能定义数据，只能定义方法、属性、事件等。</a:t>
            </a:r>
          </a:p>
          <a:p>
            <a:r>
              <a:rPr lang="zh-CN" altLang="en-US" smtClean="0"/>
              <a:t>包含在接口中的方法不定义具体实现，而是在接口的继承类中实现。 </a:t>
            </a:r>
          </a:p>
        </p:txBody>
      </p:sp>
      <p:sp>
        <p:nvSpPr>
          <p:cNvPr id="5837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F741EAFC-B567-4B1F-8EAC-80EFCEE2FC40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44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接口类型 </a:t>
            </a:r>
          </a:p>
        </p:txBody>
      </p:sp>
    </p:spTree>
    <p:extLst>
      <p:ext uri="{BB962C8B-B14F-4D97-AF65-F5344CB8AC3E}">
        <p14:creationId xmlns:p14="http://schemas.microsoft.com/office/powerpoint/2010/main" val="17571722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数组是一组数据类型相同的元素集合。</a:t>
            </a:r>
          </a:p>
          <a:p>
            <a:r>
              <a:rPr lang="zh-CN" altLang="en-US" smtClean="0"/>
              <a:t>要访问数组中的元素时，可以通过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数组名</a:t>
            </a:r>
            <a:r>
              <a:rPr lang="en-US" altLang="zh-CN" smtClean="0"/>
              <a:t>[</a:t>
            </a:r>
            <a:r>
              <a:rPr lang="zh-CN" altLang="en-US" smtClean="0"/>
              <a:t>下标</a:t>
            </a:r>
            <a:r>
              <a:rPr lang="en-US" altLang="zh-CN" smtClean="0"/>
              <a:t>]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形式获取，其中下标编号从</a:t>
            </a:r>
            <a:r>
              <a:rPr lang="en-US" altLang="zh-CN" smtClean="0"/>
              <a:t>0</a:t>
            </a:r>
            <a:r>
              <a:rPr lang="zh-CN" altLang="en-US" smtClean="0"/>
              <a:t>开始。</a:t>
            </a:r>
          </a:p>
          <a:p>
            <a:r>
              <a:rPr lang="zh-CN" altLang="en-US" smtClean="0"/>
              <a:t>数组可以是一维的，也可以是多维的。</a:t>
            </a:r>
          </a:p>
          <a:p>
            <a:pPr>
              <a:buFontTx/>
              <a:buNone/>
            </a:pPr>
            <a:r>
              <a:rPr lang="en-US" altLang="zh-CN" smtClean="0"/>
              <a:t>	string[] s1;  </a:t>
            </a:r>
            <a:endParaRPr lang="zh-CN" altLang="en-US" smtClean="0"/>
          </a:p>
          <a:p>
            <a:pPr>
              <a:buFontTx/>
              <a:buNone/>
            </a:pPr>
            <a:r>
              <a:rPr lang="en-US" altLang="zh-CN" smtClean="0"/>
              <a:t>	int[] s2 = new int[] { 1, 2, 3 }; </a:t>
            </a:r>
          </a:p>
          <a:p>
            <a:pPr>
              <a:buFontTx/>
              <a:buNone/>
            </a:pPr>
            <a:r>
              <a:rPr lang="en-US" altLang="zh-CN" smtClean="0"/>
              <a:t>	int[,] s3 = new int[,] { { 1, 2}, { 4, 5} };  </a:t>
            </a:r>
            <a:endParaRPr lang="zh-CN" altLang="en-US" smtClean="0"/>
          </a:p>
        </p:txBody>
      </p:sp>
      <p:sp>
        <p:nvSpPr>
          <p:cNvPr id="5939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A27F3FA1-4803-4753-9866-47BA089B627A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7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数组类型 </a:t>
            </a:r>
          </a:p>
        </p:txBody>
      </p:sp>
    </p:spTree>
    <p:extLst>
      <p:ext uri="{BB962C8B-B14F-4D97-AF65-F5344CB8AC3E}">
        <p14:creationId xmlns:p14="http://schemas.microsoft.com/office/powerpoint/2010/main" val="170938442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endParaRPr lang="zh-CN" altLang="en-US" smtClean="0"/>
          </a:p>
          <a:p>
            <a:r>
              <a:rPr lang="zh-CN" altLang="en-US" smtClean="0"/>
              <a:t>委托是一种安全地封装方法的类型，类似于</a:t>
            </a:r>
            <a:r>
              <a:rPr lang="en-US" altLang="zh-CN" smtClean="0"/>
              <a:t>C</a:t>
            </a:r>
            <a:r>
              <a:rPr lang="zh-CN" altLang="en-US" smtClean="0"/>
              <a:t>和</a:t>
            </a:r>
            <a:r>
              <a:rPr lang="en-US" altLang="zh-CN" smtClean="0"/>
              <a:t>C++</a:t>
            </a:r>
            <a:r>
              <a:rPr lang="zh-CN" altLang="en-US" smtClean="0"/>
              <a:t>中的函数指针。与</a:t>
            </a:r>
            <a:r>
              <a:rPr lang="en-US" altLang="zh-CN" smtClean="0"/>
              <a:t>C</a:t>
            </a:r>
            <a:r>
              <a:rPr lang="zh-CN" altLang="en-US" smtClean="0"/>
              <a:t>中的函数指针不同，委托是类型安全的。</a:t>
            </a:r>
          </a:p>
          <a:p>
            <a:r>
              <a:rPr lang="zh-CN" altLang="en-US" smtClean="0"/>
              <a:t>通过委托可以将方法作为参数或变量使用。 </a:t>
            </a:r>
          </a:p>
        </p:txBody>
      </p:sp>
      <p:sp>
        <p:nvSpPr>
          <p:cNvPr id="6041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B8C809BD-1D3B-4CB9-AA5F-72C6BE392923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委托类型</a:t>
            </a:r>
          </a:p>
        </p:txBody>
      </p:sp>
    </p:spTree>
    <p:extLst>
      <p:ext uri="{BB962C8B-B14F-4D97-AF65-F5344CB8AC3E}">
        <p14:creationId xmlns:p14="http://schemas.microsoft.com/office/powerpoint/2010/main" val="214166328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装箱和拆箱是实现值类型和引用类型相互转换的桥梁。</a:t>
            </a:r>
          </a:p>
          <a:p>
            <a:r>
              <a:rPr lang="zh-CN" altLang="en-US" smtClean="0"/>
              <a:t>装箱的核心是把值类型转化为对象类型，也就是创建一个对象并把值赋给对象。</a:t>
            </a:r>
          </a:p>
          <a:p>
            <a:pPr>
              <a:buFontTx/>
              <a:buNone/>
            </a:pPr>
            <a:r>
              <a:rPr lang="en-US" altLang="zh-CN" smtClean="0"/>
              <a:t>	int i = 100;</a:t>
            </a:r>
          </a:p>
          <a:p>
            <a:pPr>
              <a:buFontTx/>
              <a:buNone/>
            </a:pPr>
            <a:r>
              <a:rPr lang="en-US" altLang="zh-CN" smtClean="0"/>
              <a:t>	object objNum = i;  //</a:t>
            </a:r>
            <a:r>
              <a:rPr lang="zh-CN" altLang="en-US" smtClean="0"/>
              <a:t>装箱</a:t>
            </a:r>
          </a:p>
        </p:txBody>
      </p:sp>
      <p:sp>
        <p:nvSpPr>
          <p:cNvPr id="6144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E0EEFAA-FDA1-45FE-BC34-7F4AC2D4DE7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3.5.3  </a:t>
            </a:r>
            <a:r>
              <a:rPr lang="zh-CN" altLang="en-US"/>
              <a:t>装箱和拆箱</a:t>
            </a:r>
          </a:p>
        </p:txBody>
      </p:sp>
    </p:spTree>
    <p:extLst>
      <p:ext uri="{BB962C8B-B14F-4D97-AF65-F5344CB8AC3E}">
        <p14:creationId xmlns:p14="http://schemas.microsoft.com/office/powerpoint/2010/main" val="251495644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拆箱的核心是把对象类型转换为值类型，即把值从对象实例中复制出来。</a:t>
            </a:r>
          </a:p>
          <a:p>
            <a:pPr>
              <a:buFontTx/>
              <a:buNone/>
            </a:pPr>
            <a:r>
              <a:rPr lang="en-US" altLang="zh-CN" smtClean="0"/>
              <a:t>	int i = 100;</a:t>
            </a:r>
          </a:p>
          <a:p>
            <a:pPr>
              <a:buFontTx/>
              <a:buNone/>
            </a:pPr>
            <a:r>
              <a:rPr lang="en-US" altLang="zh-CN" smtClean="0"/>
              <a:t>	object objNum = i;  //</a:t>
            </a:r>
            <a:r>
              <a:rPr lang="zh-CN" altLang="en-US" smtClean="0"/>
              <a:t>装箱</a:t>
            </a:r>
          </a:p>
          <a:p>
            <a:pPr>
              <a:buFontTx/>
              <a:buNone/>
            </a:pPr>
            <a:r>
              <a:rPr lang="en-US" altLang="zh-CN" smtClean="0"/>
              <a:t>	int j = (int)objNum;  //</a:t>
            </a:r>
            <a:r>
              <a:rPr lang="zh-CN" altLang="en-US" smtClean="0"/>
              <a:t>拆箱 </a:t>
            </a:r>
          </a:p>
        </p:txBody>
      </p:sp>
      <p:sp>
        <p:nvSpPr>
          <p:cNvPr id="6246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021D2FD0-D61E-479E-94DB-21D315FB6AA4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24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dirty="0" smtClean="0"/>
              <a:t>3.4.3  </a:t>
            </a:r>
            <a:r>
              <a:rPr lang="zh-CN" altLang="en-US" dirty="0"/>
              <a:t>装箱和拆箱（续）</a:t>
            </a:r>
          </a:p>
        </p:txBody>
      </p:sp>
    </p:spTree>
    <p:extLst>
      <p:ext uri="{BB962C8B-B14F-4D97-AF65-F5344CB8AC3E}">
        <p14:creationId xmlns:p14="http://schemas.microsoft.com/office/powerpoint/2010/main" val="399072744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请参考教材中的表</a:t>
            </a:r>
            <a:r>
              <a:rPr lang="en-US" altLang="zh-CN" smtClean="0"/>
              <a:t>3-4</a:t>
            </a:r>
          </a:p>
        </p:txBody>
      </p:sp>
      <p:sp>
        <p:nvSpPr>
          <p:cNvPr id="6349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F4FBBD0F-830F-46CD-8AA3-8C6D7F9CDBE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49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80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3.6  </a:t>
            </a:r>
            <a:r>
              <a:rPr lang="zh-CN" altLang="en-US"/>
              <a:t>运算符</a:t>
            </a:r>
          </a:p>
        </p:txBody>
      </p:sp>
    </p:spTree>
    <p:extLst>
      <p:ext uri="{BB962C8B-B14F-4D97-AF65-F5344CB8AC3E}">
        <p14:creationId xmlns:p14="http://schemas.microsoft.com/office/powerpoint/2010/main" val="7041773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CN" altLang="en-US" smtClean="0"/>
              <a:t>利用</a:t>
            </a:r>
            <a:r>
              <a:rPr lang="en-US" altLang="zh-CN" smtClean="0"/>
              <a:t>using</a:t>
            </a:r>
            <a:r>
              <a:rPr lang="zh-CN" altLang="en-US" smtClean="0"/>
              <a:t>语句使用命名空间，如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using system;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表示导入</a:t>
            </a:r>
            <a:r>
              <a:rPr lang="en-US" altLang="zh-CN" smtClean="0"/>
              <a:t>system</a:t>
            </a:r>
            <a:r>
              <a:rPr lang="zh-CN" altLang="en-US" smtClean="0"/>
              <a:t>命名空间。</a:t>
            </a:r>
          </a:p>
          <a:p>
            <a:pPr algn="just"/>
            <a:r>
              <a:rPr lang="zh-CN" altLang="en-US" smtClean="0"/>
              <a:t>导入命名空间后使得要访问包含的类时可省略命名空间。例如，若没有使用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using system;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语句，则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string strNum = "100";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这个语句就会出现编译错误，此时就应该用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System.String strNum = "100";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代替。 </a:t>
            </a:r>
          </a:p>
        </p:txBody>
      </p:sp>
      <p:sp>
        <p:nvSpPr>
          <p:cNvPr id="1843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2FE2CD5-5963-4264-B3EA-CDE4FF06108E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08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3.2  Framework</a:t>
            </a:r>
            <a:r>
              <a:rPr lang="zh-CN" altLang="en-US"/>
              <a:t>命名空间（续） </a:t>
            </a:r>
          </a:p>
        </p:txBody>
      </p:sp>
    </p:spTree>
    <p:extLst>
      <p:ext uri="{BB962C8B-B14F-4D97-AF65-F5344CB8AC3E}">
        <p14:creationId xmlns:p14="http://schemas.microsoft.com/office/powerpoint/2010/main" val="303464185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If</a:t>
            </a:r>
            <a:r>
              <a:rPr lang="zh-CN" altLang="en-US" smtClean="0"/>
              <a:t>语句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注意：</a:t>
            </a:r>
            <a:r>
              <a:rPr lang="zh-CN" altLang="en-US" smtClean="0"/>
              <a:t>条件表达式在判断是否相等时一定要用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==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。</a:t>
            </a:r>
          </a:p>
          <a:p>
            <a:r>
              <a:rPr lang="en-US" altLang="zh-CN" smtClean="0"/>
              <a:t>switch</a:t>
            </a:r>
            <a:r>
              <a:rPr lang="zh-CN" altLang="en-US" smtClean="0"/>
              <a:t>语句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注意：</a:t>
            </a:r>
            <a:r>
              <a:rPr lang="zh-CN" altLang="en-US" smtClean="0"/>
              <a:t>每一个</a:t>
            </a:r>
            <a:r>
              <a:rPr lang="en-US" altLang="zh-CN" smtClean="0"/>
              <a:t>case</a:t>
            </a:r>
            <a:r>
              <a:rPr lang="zh-CN" altLang="en-US" smtClean="0"/>
              <a:t>块的结束必须有</a:t>
            </a:r>
            <a:r>
              <a:rPr lang="en-US" altLang="zh-CN" smtClean="0"/>
              <a:t>break</a:t>
            </a:r>
            <a:r>
              <a:rPr lang="zh-CN" altLang="en-US" smtClean="0"/>
              <a:t>结束语句或</a:t>
            </a:r>
            <a:r>
              <a:rPr lang="en-US" altLang="zh-CN" smtClean="0"/>
              <a:t>goto</a:t>
            </a:r>
            <a:r>
              <a:rPr lang="zh-CN" altLang="en-US" smtClean="0"/>
              <a:t>跳转语句。</a:t>
            </a:r>
          </a:p>
        </p:txBody>
      </p:sp>
      <p:sp>
        <p:nvSpPr>
          <p:cNvPr id="6553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70DDA816-FAF9-4B4E-BA44-7FA93CBA5EC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592138" y="466725"/>
            <a:ext cx="28241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3.6.2 </a:t>
            </a:r>
            <a:r>
              <a:rPr lang="zh-CN" altLang="en-US"/>
              <a:t>选择语句</a:t>
            </a:r>
          </a:p>
        </p:txBody>
      </p:sp>
    </p:spTree>
    <p:extLst>
      <p:ext uri="{BB962C8B-B14F-4D97-AF65-F5344CB8AC3E}">
        <p14:creationId xmlns:p14="http://schemas.microsoft.com/office/powerpoint/2010/main" val="286754346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effectLst/>
                <a:ea typeface="宋体" charset="-122"/>
              </a:rPr>
              <a:t>实例 </a:t>
            </a:r>
            <a:r>
              <a:rPr lang="en-US" altLang="zh-CN" smtClean="0">
                <a:effectLst/>
                <a:ea typeface="宋体" charset="-122"/>
              </a:rPr>
              <a:t>3-3</a:t>
            </a:r>
          </a:p>
        </p:txBody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>
          <a:xfrm>
            <a:off x="457200" y="1125538"/>
            <a:ext cx="8229600" cy="5732462"/>
          </a:xfrm>
        </p:spPr>
        <p:txBody>
          <a:bodyPr>
            <a:normAutofit lnSpcReduction="10000"/>
          </a:bodyPr>
          <a:lstStyle/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public partial class _3_3_if : System.Web.UI.Page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{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protected static int Foo(int i)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{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if (i &lt;= 0)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    return 0;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else 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   if (i &gt; 0 &amp;&amp; i &lt;= 2)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    return 1;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else 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 return Foo(i - 1) + Foo(i - 2);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} 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endParaRPr lang="en-US" altLang="zh-CN" sz="2000" smtClean="0">
              <a:ea typeface="宋体" charset="-122"/>
            </a:endParaRP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protected void Page_Load(object sender, EventArgs e)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{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    Response.Write(Foo(30).ToString());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    }</a:t>
            </a:r>
          </a:p>
          <a:p>
            <a:pPr marL="490538" indent="-3810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2000" smtClean="0">
                <a:ea typeface="宋体" charset="-122"/>
              </a:rPr>
              <a:t>}</a:t>
            </a:r>
          </a:p>
          <a:p>
            <a:pPr marL="490538" indent="-381000">
              <a:lnSpc>
                <a:spcPct val="80000"/>
              </a:lnSpc>
            </a:pPr>
            <a:endParaRPr lang="zh-CN" altLang="en-US" sz="200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592040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本实例根据今天是星期几在页面上输出相应信息。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switch.aspx </a:t>
            </a:r>
            <a:r>
              <a:rPr lang="zh-CN" altLang="en-US" smtClean="0"/>
              <a:t> </a:t>
            </a:r>
          </a:p>
        </p:txBody>
      </p:sp>
      <p:sp>
        <p:nvSpPr>
          <p:cNvPr id="6656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BF8FD049-3BE2-4A3F-A934-80BE299E4B0F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52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950913" y="395288"/>
            <a:ext cx="18081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实例 </a:t>
            </a:r>
            <a:r>
              <a:rPr lang="en-US" altLang="zh-CN"/>
              <a:t>3-4 </a:t>
            </a:r>
          </a:p>
        </p:txBody>
      </p:sp>
    </p:spTree>
    <p:extLst>
      <p:ext uri="{BB962C8B-B14F-4D97-AF65-F5344CB8AC3E}">
        <p14:creationId xmlns:p14="http://schemas.microsoft.com/office/powerpoint/2010/main" val="220081776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476250"/>
            <a:ext cx="7772400" cy="5905500"/>
          </a:xfrm>
        </p:spPr>
        <p:txBody>
          <a:bodyPr/>
          <a:lstStyle/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using System;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public partial class chap3_switch : System.Web.UI.Page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protected void Page_Load(object sender, EventArgs e)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DateTime dtToday = DateTime.Today; //</a:t>
            </a:r>
            <a:r>
              <a:rPr lang="zh-CN" altLang="en-US" sz="2000" smtClean="0"/>
              <a:t>获取今天的系统日期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switch (dtToday.DayOfWeek.ToString()) //</a:t>
            </a:r>
            <a:r>
              <a:rPr lang="zh-CN" altLang="en-US" sz="2000" smtClean="0"/>
              <a:t>枚举值转换为字符型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zh-CN" altLang="en-US" sz="2000" smtClean="0"/>
              <a:t>        </a:t>
            </a:r>
            <a:r>
              <a:rPr lang="en-US" altLang="zh-CN" sz="2000" smtClean="0"/>
              <a:t>{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case "Monday":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    Response.Write("</a:t>
            </a:r>
            <a:r>
              <a:rPr lang="zh-CN" altLang="en-US" sz="2000" smtClean="0"/>
              <a:t>星期一</a:t>
            </a:r>
            <a:r>
              <a:rPr lang="en-US" altLang="zh-CN" sz="2000" smtClean="0"/>
              <a:t>");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    break;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case "Tuesday":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    Response.Write("</a:t>
            </a:r>
            <a:r>
              <a:rPr lang="zh-CN" altLang="en-US" sz="2000" smtClean="0"/>
              <a:t>星期二</a:t>
            </a:r>
            <a:r>
              <a:rPr lang="en-US" altLang="zh-CN" sz="2000" smtClean="0"/>
              <a:t>");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    break;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case "Wednesday":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    Response.Write("</a:t>
            </a:r>
            <a:r>
              <a:rPr lang="zh-CN" altLang="en-US" sz="2000" smtClean="0"/>
              <a:t>星期三</a:t>
            </a:r>
            <a:r>
              <a:rPr lang="en-US" altLang="zh-CN" sz="2000" smtClean="0"/>
              <a:t>");</a:t>
            </a:r>
          </a:p>
          <a:p>
            <a:pPr marL="381000" indent="-381000">
              <a:lnSpc>
                <a:spcPct val="80000"/>
              </a:lnSpc>
              <a:buFontTx/>
              <a:buAutoNum type="arabicPeriod"/>
            </a:pPr>
            <a:r>
              <a:rPr lang="en-US" altLang="zh-CN" sz="2000" smtClean="0"/>
              <a:t>                break;           </a:t>
            </a:r>
            <a:endParaRPr lang="zh-CN" altLang="en-US" sz="2000" smtClean="0"/>
          </a:p>
        </p:txBody>
      </p:sp>
      <p:sp>
        <p:nvSpPr>
          <p:cNvPr id="6758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139001BE-8840-490F-AD72-98720A0D2513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839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68413"/>
            <a:ext cx="7772400" cy="5040312"/>
          </a:xfrm>
        </p:spPr>
        <p:txBody>
          <a:bodyPr/>
          <a:lstStyle/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case "Thursday":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    Response.Write("</a:t>
            </a:r>
            <a:r>
              <a:rPr lang="zh-CN" altLang="en-US" sz="2400" smtClean="0"/>
              <a:t>星期四</a:t>
            </a:r>
            <a:r>
              <a:rPr lang="en-US" altLang="zh-CN" sz="2400" smtClean="0"/>
              <a:t>");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    break;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case "Friday":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    Response.Write("</a:t>
            </a:r>
            <a:r>
              <a:rPr lang="zh-CN" altLang="en-US" sz="2400" smtClean="0"/>
              <a:t>星期五</a:t>
            </a:r>
            <a:r>
              <a:rPr lang="en-US" altLang="zh-CN" sz="2400" smtClean="0"/>
              <a:t>");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    break;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default: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    Response.Write("</a:t>
            </a:r>
            <a:r>
              <a:rPr lang="zh-CN" altLang="en-US" sz="2400" smtClean="0"/>
              <a:t>今天可以休息了！</a:t>
            </a:r>
            <a:r>
              <a:rPr lang="en-US" altLang="zh-CN" sz="2400" smtClean="0"/>
              <a:t>");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        break;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    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endParaRPr lang="en-US" altLang="zh-CN" sz="2400" smtClean="0"/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    }</a:t>
            </a:r>
          </a:p>
          <a:p>
            <a:pPr marL="457200" indent="-457200">
              <a:lnSpc>
                <a:spcPct val="80000"/>
              </a:lnSpc>
              <a:buFontTx/>
              <a:buAutoNum type="arabicPeriod"/>
            </a:pPr>
            <a:r>
              <a:rPr lang="en-US" altLang="zh-CN" sz="2400" smtClean="0"/>
              <a:t>}</a:t>
            </a:r>
          </a:p>
          <a:p>
            <a:pPr marL="457200" indent="-457200">
              <a:lnSpc>
                <a:spcPct val="80000"/>
              </a:lnSpc>
            </a:pPr>
            <a:endParaRPr lang="zh-CN" altLang="en-US" sz="2400" smtClean="0"/>
          </a:p>
        </p:txBody>
      </p:sp>
      <p:sp>
        <p:nvSpPr>
          <p:cNvPr id="6861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0B078563-A640-43AA-9816-2B4662BCD4A1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54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929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For</a:t>
            </a:r>
            <a:r>
              <a:rPr lang="zh-CN" altLang="en-US" smtClean="0"/>
              <a:t>语句</a:t>
            </a:r>
          </a:p>
          <a:p>
            <a:r>
              <a:rPr lang="en-US" altLang="zh-CN" smtClean="0"/>
              <a:t>Do-While</a:t>
            </a:r>
            <a:r>
              <a:rPr lang="zh-CN" altLang="en-US" smtClean="0"/>
              <a:t>语句</a:t>
            </a:r>
          </a:p>
          <a:p>
            <a:r>
              <a:rPr lang="en-US" altLang="zh-CN" smtClean="0"/>
              <a:t>while</a:t>
            </a:r>
            <a:r>
              <a:rPr lang="zh-CN" altLang="en-US" smtClean="0"/>
              <a:t>语句</a:t>
            </a:r>
          </a:p>
          <a:p>
            <a:pPr>
              <a:buFont typeface="Wingdings 3" pitchFamily="18" charset="2"/>
              <a:buNone/>
            </a:pPr>
            <a:r>
              <a:rPr lang="zh-CN" altLang="en-US" smtClean="0"/>
              <a:t>根据条件表达式的值，执行</a:t>
            </a:r>
            <a:r>
              <a:rPr lang="en-US" altLang="zh-CN" smtClean="0"/>
              <a:t>0</a:t>
            </a:r>
            <a:r>
              <a:rPr lang="zh-CN" altLang="en-US" smtClean="0"/>
              <a:t>次或多次循环体。</a:t>
            </a:r>
          </a:p>
          <a:p>
            <a:r>
              <a:rPr lang="en-US" altLang="zh-CN" smtClean="0"/>
              <a:t>Foreach </a:t>
            </a:r>
            <a:r>
              <a:rPr lang="zh-CN" altLang="en-US" smtClean="0"/>
              <a:t>语句</a:t>
            </a:r>
          </a:p>
          <a:p>
            <a:pPr>
              <a:buFontTx/>
              <a:buNone/>
            </a:pPr>
            <a:endParaRPr lang="zh-CN" altLang="en-US" smtClean="0"/>
          </a:p>
          <a:p>
            <a:pPr>
              <a:buFontTx/>
              <a:buNone/>
            </a:pPr>
            <a:endParaRPr lang="zh-CN" altLang="en-US" smtClean="0"/>
          </a:p>
        </p:txBody>
      </p:sp>
      <p:sp>
        <p:nvSpPr>
          <p:cNvPr id="6963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64D12B56-1C33-40D6-A2D4-1E24C5D5EF8F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095375" y="539750"/>
            <a:ext cx="52625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3.6.3 </a:t>
            </a:r>
            <a:r>
              <a:rPr lang="zh-CN" altLang="en-US"/>
              <a:t>迭代语句（循环语句）</a:t>
            </a:r>
          </a:p>
        </p:txBody>
      </p:sp>
    </p:spTree>
    <p:extLst>
      <p:ext uri="{BB962C8B-B14F-4D97-AF65-F5344CB8AC3E}">
        <p14:creationId xmlns:p14="http://schemas.microsoft.com/office/powerpoint/2010/main" val="165767743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/>
          </p:cNvSpPr>
          <p:nvPr>
            <p:ph type="title"/>
          </p:nvPr>
        </p:nvSpPr>
        <p:spPr bwMode="auto">
          <a:xfrm>
            <a:off x="539750" y="0"/>
            <a:ext cx="8229600" cy="1143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effectLst/>
                <a:ea typeface="宋体" charset="-122"/>
              </a:rPr>
              <a:t>实例</a:t>
            </a:r>
            <a:r>
              <a:rPr lang="en-US" altLang="zh-CN" smtClean="0">
                <a:effectLst/>
                <a:ea typeface="宋体" charset="-122"/>
              </a:rPr>
              <a:t>3-5</a:t>
            </a:r>
          </a:p>
        </p:txBody>
      </p:sp>
      <p:sp>
        <p:nvSpPr>
          <p:cNvPr id="146435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876925"/>
          </a:xfrm>
        </p:spPr>
        <p:txBody>
          <a:bodyPr/>
          <a:lstStyle/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public partial class _3_5for : System.Web.UI.Page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protected void Page_Load(object sender, EventArgs e)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string jieguo = "";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endParaRPr lang="en-US" altLang="zh-CN" sz="1800" smtClean="0">
              <a:ea typeface="宋体" charset="-122"/>
            </a:endParaRP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for (int i = 1; i &lt;= 9; i++)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for (int j = 1; j &lt;= i; j++)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endParaRPr lang="en-US" altLang="zh-CN" sz="1800" smtClean="0">
              <a:ea typeface="宋体" charset="-122"/>
            </a:endParaRP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    jieguo = jieguo + i.ToString() + "*" + j.ToString() + "=" + (i * j).ToString() + "&amp;nbsp;&amp;nbsp;";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endParaRPr lang="en-US" altLang="zh-CN" sz="1800" smtClean="0">
              <a:ea typeface="宋体" charset="-122"/>
            </a:endParaRP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jieguo = jieguo + "&lt;/br&gt;";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Label1.Text = jieguo;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}</a:t>
            </a:r>
          </a:p>
          <a:p>
            <a:pPr marL="452438" indent="-342900">
              <a:lnSpc>
                <a:spcPct val="80000"/>
              </a:lnSpc>
            </a:pPr>
            <a:endParaRPr lang="zh-CN" altLang="en-US" sz="180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548562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85800" y="260350"/>
            <a:ext cx="7772400" cy="6597650"/>
          </a:xfrm>
        </p:spPr>
        <p:txBody>
          <a:bodyPr/>
          <a:lstStyle/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public partial class _Default : System.Web.UI.Page 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{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enum </a:t>
            </a:r>
            <a:r>
              <a:rPr lang="zh-CN" altLang="en-US" sz="2000" noProof="1" smtClean="0"/>
              <a:t>直辖市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zh-CN" altLang="en-US" sz="2000" noProof="1" smtClean="0"/>
              <a:t>    </a:t>
            </a:r>
            <a:r>
              <a:rPr lang="zh-CN" altLang="zh-CN" sz="2000" noProof="1" smtClean="0"/>
              <a:t>{ </a:t>
            </a:r>
            <a:r>
              <a:rPr lang="zh-CN" altLang="en-US" sz="2000" noProof="1" smtClean="0"/>
              <a:t>北京市 </a:t>
            </a:r>
            <a:r>
              <a:rPr lang="zh-CN" altLang="zh-CN" sz="2000" noProof="1" smtClean="0"/>
              <a:t>= 3, </a:t>
            </a:r>
            <a:r>
              <a:rPr lang="zh-CN" altLang="en-US" sz="2000" noProof="1" smtClean="0"/>
              <a:t>上海市 </a:t>
            </a:r>
            <a:r>
              <a:rPr lang="zh-CN" altLang="zh-CN" sz="2000" noProof="1" smtClean="0"/>
              <a:t>= 2, </a:t>
            </a:r>
            <a:r>
              <a:rPr lang="zh-CN" altLang="en-US" sz="2000" noProof="1" smtClean="0"/>
              <a:t>天津市 </a:t>
            </a:r>
            <a:r>
              <a:rPr lang="zh-CN" altLang="zh-CN" sz="2000" noProof="1" smtClean="0"/>
              <a:t>= 4, </a:t>
            </a:r>
            <a:r>
              <a:rPr lang="zh-CN" altLang="en-US" sz="2000" noProof="1" smtClean="0"/>
              <a:t>重庆市 </a:t>
            </a:r>
            <a:r>
              <a:rPr lang="zh-CN" altLang="zh-CN" sz="2000" noProof="1" smtClean="0"/>
              <a:t>= 1 }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protected void Page_Load(object sender, EventArgs e)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{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    </a:t>
            </a:r>
            <a:r>
              <a:rPr lang="zh-CN" altLang="en-US" sz="2000" noProof="1" smtClean="0"/>
              <a:t>直辖市 </a:t>
            </a:r>
            <a:r>
              <a:rPr lang="en-US" altLang="zh-CN" sz="2000" noProof="1" smtClean="0"/>
              <a:t>City = </a:t>
            </a:r>
            <a:r>
              <a:rPr lang="zh-CN" altLang="en-US" sz="2000" noProof="1" smtClean="0"/>
              <a:t>直辖市</a:t>
            </a:r>
            <a:r>
              <a:rPr lang="zh-CN" altLang="zh-CN" sz="2000" noProof="1" smtClean="0"/>
              <a:t>.</a:t>
            </a:r>
            <a:r>
              <a:rPr lang="zh-CN" altLang="en-US" sz="2000" noProof="1" smtClean="0"/>
              <a:t>北京市</a:t>
            </a:r>
            <a:r>
              <a:rPr lang="zh-CN" altLang="zh-CN" sz="2000" noProof="1" smtClean="0"/>
              <a:t>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    int order = (int)</a:t>
            </a:r>
            <a:r>
              <a:rPr lang="zh-CN" altLang="en-US" sz="2000" noProof="1" smtClean="0"/>
              <a:t>直辖市</a:t>
            </a:r>
            <a:r>
              <a:rPr lang="zh-CN" altLang="zh-CN" sz="2000" noProof="1" smtClean="0"/>
              <a:t>.</a:t>
            </a:r>
            <a:r>
              <a:rPr lang="zh-CN" altLang="en-US" sz="2000" noProof="1" smtClean="0"/>
              <a:t>天津市</a:t>
            </a:r>
            <a:r>
              <a:rPr lang="zh-CN" altLang="zh-CN" sz="2000" noProof="1" smtClean="0"/>
              <a:t>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Response.Write("</a:t>
            </a:r>
            <a:r>
              <a:rPr lang="zh-CN" altLang="en-US" sz="2000" noProof="1" smtClean="0"/>
              <a:t>直辖市中天津的人口是第</a:t>
            </a:r>
            <a:r>
              <a:rPr lang="en-US" altLang="zh-CN" sz="2000" noProof="1" smtClean="0"/>
              <a:t>"+order+"&lt;br/&gt;");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    Response.Write("</a:t>
            </a:r>
            <a:r>
              <a:rPr lang="zh-CN" altLang="en-US" sz="2000" noProof="1" smtClean="0"/>
              <a:t>人口最多的城市是</a:t>
            </a:r>
            <a:r>
              <a:rPr lang="zh-CN" altLang="zh-CN" sz="2000" noProof="1" smtClean="0"/>
              <a:t>"+(</a:t>
            </a:r>
            <a:r>
              <a:rPr lang="zh-CN" altLang="en-US" sz="2000" noProof="1" smtClean="0"/>
              <a:t>直辖市</a:t>
            </a:r>
            <a:r>
              <a:rPr lang="en-US" altLang="zh-CN" sz="2000" noProof="1" smtClean="0"/>
              <a:t>)1+"&lt;br/&gt;");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   		for(int i=1;i&lt;=4; i++)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			{Response.Write(City+"&lt;br/&gt;");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			 City=City+1;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        }			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			for(int i=1;i&lt;=4; i++)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			{  City= (</a:t>
            </a:r>
            <a:r>
              <a:rPr lang="zh-CN" altLang="en-US" sz="2000" noProof="1" smtClean="0"/>
              <a:t>直辖市</a:t>
            </a:r>
            <a:r>
              <a:rPr lang="en-US" altLang="zh-CN" sz="2000" noProof="1" smtClean="0"/>
              <a:t>)i;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			 Response.Write(City+"&lt;br/&gt;");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        }	</a:t>
            </a:r>
          </a:p>
          <a:p>
            <a:pPr marL="381000" indent="-381000">
              <a:lnSpc>
                <a:spcPct val="90000"/>
              </a:lnSpc>
              <a:buFontTx/>
              <a:buAutoNum type="arabicPeriod"/>
            </a:pPr>
            <a:r>
              <a:rPr lang="en-US" altLang="zh-CN" sz="2000" noProof="1" smtClean="0"/>
              <a:t>    }</a:t>
            </a:r>
          </a:p>
        </p:txBody>
      </p:sp>
      <p:sp>
        <p:nvSpPr>
          <p:cNvPr id="147459" name="灯片编号占位符 5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algn="r" eaLnBrk="1" hangingPunct="1"/>
            <a:fld id="{4F58EF56-9B96-4934-BB11-BDAE3933F50F}" type="slidenum">
              <a:rPr lang="zh-CN" altLang="en-US" sz="1000" b="0">
                <a:solidFill>
                  <a:schemeClr val="tx1"/>
                </a:solidFill>
              </a:rPr>
              <a:pPr algn="r" eaLnBrk="1" hangingPunct="1"/>
              <a:t>57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536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 rtlCol="0"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01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484313"/>
            <a:ext cx="7772400" cy="4114800"/>
          </a:xfrm>
        </p:spPr>
        <p:txBody>
          <a:bodyPr/>
          <a:lstStyle/>
          <a:p>
            <a:r>
              <a:rPr lang="zh-CN" altLang="en-US" smtClean="0"/>
              <a:t>本实例在页面上的</a:t>
            </a:r>
            <a:r>
              <a:rPr lang="en-US" altLang="zh-CN" smtClean="0"/>
              <a:t>TextBox</a:t>
            </a:r>
            <a:r>
              <a:rPr lang="zh-CN" altLang="en-US" smtClean="0"/>
              <a:t>中输入一个值</a:t>
            </a:r>
            <a:r>
              <a:rPr lang="en-US" altLang="zh-CN" smtClean="0"/>
              <a:t>n</a:t>
            </a:r>
            <a:r>
              <a:rPr lang="zh-CN" altLang="en-US" smtClean="0"/>
              <a:t>，单击</a:t>
            </a:r>
            <a:r>
              <a:rPr lang="en-US" altLang="zh-CN" smtClean="0"/>
              <a:t>Button</a:t>
            </a:r>
            <a:r>
              <a:rPr lang="zh-CN" altLang="en-US" smtClean="0"/>
              <a:t>按钮后计算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S=1+3+</a:t>
            </a:r>
            <a:r>
              <a:rPr lang="en-US" altLang="zh-CN" smtClean="0">
                <a:latin typeface="宋体" charset="-122"/>
              </a:rPr>
              <a:t>…</a:t>
            </a:r>
            <a:r>
              <a:rPr lang="en-US" altLang="zh-CN" smtClean="0"/>
              <a:t>+n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，并在一个</a:t>
            </a:r>
            <a:r>
              <a:rPr lang="en-US" altLang="zh-CN" smtClean="0"/>
              <a:t>Label</a:t>
            </a:r>
            <a:r>
              <a:rPr lang="zh-CN" altLang="en-US" smtClean="0"/>
              <a:t>控件中输出值。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while.aspx </a:t>
            </a:r>
            <a:r>
              <a:rPr lang="zh-CN" altLang="en-US" smtClean="0"/>
              <a:t> </a:t>
            </a:r>
          </a:p>
        </p:txBody>
      </p:sp>
      <p:sp>
        <p:nvSpPr>
          <p:cNvPr id="7065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9B4829EB-20E8-4614-8565-38B2B7379EBF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1023938" y="395288"/>
            <a:ext cx="15827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/>
              <a:t>实例</a:t>
            </a:r>
            <a:r>
              <a:rPr lang="en-US" altLang="zh-CN"/>
              <a:t>3-6</a:t>
            </a:r>
          </a:p>
        </p:txBody>
      </p:sp>
    </p:spTree>
    <p:extLst>
      <p:ext uri="{BB962C8B-B14F-4D97-AF65-F5344CB8AC3E}">
        <p14:creationId xmlns:p14="http://schemas.microsoft.com/office/powerpoint/2010/main" val="38552666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20713"/>
            <a:ext cx="7772400" cy="5761037"/>
          </a:xfrm>
        </p:spPr>
        <p:txBody>
          <a:bodyPr>
            <a:normAutofit lnSpcReduction="10000"/>
          </a:bodyPr>
          <a:lstStyle/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using System;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public partial class chap3_while : System.Web.UI.Page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{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protected void btnSubmit_Click(object sender, EventArgs e)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{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</a:t>
            </a:r>
            <a:r>
              <a:rPr lang="en-US" altLang="en-US" sz="2000" noProof="1"/>
              <a:t>  </a:t>
            </a:r>
            <a:r>
              <a:rPr lang="en-US" altLang="zh-CN" sz="2000" noProof="1"/>
              <a:t>int iSum = 0; //iSum</a:t>
            </a:r>
            <a:r>
              <a:rPr lang="zh-CN" altLang="en-US" sz="2000" noProof="1"/>
              <a:t>存放和</a:t>
            </a:r>
            <a:endParaRPr lang="zh-CN" altLang="zh-CN" sz="2000" noProof="1"/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//iInput</a:t>
            </a:r>
            <a:r>
              <a:rPr lang="zh-CN" altLang="en-US" sz="2000" noProof="1"/>
              <a:t>存放转换后文本框输入值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zh-CN" altLang="en-US" sz="2000" noProof="1"/>
              <a:t>        </a:t>
            </a:r>
            <a:r>
              <a:rPr lang="en-US" altLang="zh-CN" sz="2000" noProof="1"/>
              <a:t>int iInput = int.Parse(txtInput.Text);       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int i = 1; //</a:t>
            </a:r>
            <a:r>
              <a:rPr lang="zh-CN" altLang="en-US" sz="2000" noProof="1"/>
              <a:t>循环变量</a:t>
            </a:r>
            <a:r>
              <a:rPr lang="en-US" altLang="zh-CN" sz="2000" noProof="1"/>
              <a:t>i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while (i &lt;= iInput)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{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    iSum += i;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    i += 2;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}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    lblOutput.Text = "</a:t>
            </a:r>
            <a:r>
              <a:rPr lang="zh-CN" altLang="en-US" sz="2000" noProof="1"/>
              <a:t>和为：</a:t>
            </a:r>
            <a:r>
              <a:rPr lang="en-US" altLang="zh-CN" sz="2000" noProof="1"/>
              <a:t>" + iSum.ToString();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    }</a:t>
            </a:r>
          </a:p>
          <a:p>
            <a:pPr marL="365760" indent="-256032" fontAlgn="auto">
              <a:lnSpc>
                <a:spcPct val="90000"/>
              </a:lnSpc>
              <a:spcAft>
                <a:spcPts val="0"/>
              </a:spcAft>
              <a:buFontTx/>
              <a:buAutoNum type="arabicPeriod"/>
              <a:defRPr/>
            </a:pPr>
            <a:r>
              <a:rPr lang="en-US" altLang="zh-CN" sz="2000" noProof="1"/>
              <a:t>}</a:t>
            </a:r>
            <a:endParaRPr lang="zh-CN" altLang="en-US" sz="2000"/>
          </a:p>
        </p:txBody>
      </p:sp>
      <p:sp>
        <p:nvSpPr>
          <p:cNvPr id="7168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949F8270-C547-4D8F-ABE5-C72573CA6DB8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59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36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System</a:t>
            </a:r>
            <a:r>
              <a:rPr lang="zh-CN" altLang="en-US" smtClean="0"/>
              <a:t>：提供基本类，如提供字符串操作的</a:t>
            </a:r>
            <a:r>
              <a:rPr lang="en-US" altLang="zh-CN" smtClean="0"/>
              <a:t>String</a:t>
            </a:r>
            <a:r>
              <a:rPr lang="zh-CN" altLang="en-US" smtClean="0"/>
              <a:t>类。</a:t>
            </a:r>
          </a:p>
          <a:p>
            <a:r>
              <a:rPr lang="en-US" altLang="zh-CN" smtClean="0"/>
              <a:t>System.Configuration</a:t>
            </a:r>
            <a:r>
              <a:rPr lang="zh-CN" altLang="en-US" smtClean="0"/>
              <a:t>：提供处理配置文件中数据的类，如能获取</a:t>
            </a:r>
            <a:r>
              <a:rPr lang="en-US" altLang="zh-CN" smtClean="0"/>
              <a:t>web.config</a:t>
            </a:r>
            <a:r>
              <a:rPr lang="zh-CN" altLang="en-US" smtClean="0"/>
              <a:t>文件中数据库连接字符串的</a:t>
            </a:r>
            <a:r>
              <a:rPr lang="en-US" altLang="zh-CN" smtClean="0"/>
              <a:t>ConnectionStringSettings</a:t>
            </a:r>
            <a:r>
              <a:rPr lang="zh-CN" altLang="en-US" smtClean="0"/>
              <a:t>类。</a:t>
            </a:r>
          </a:p>
          <a:p>
            <a:r>
              <a:rPr lang="en-US" altLang="zh-CN" smtClean="0"/>
              <a:t>System.Data</a:t>
            </a:r>
            <a:r>
              <a:rPr lang="zh-CN" altLang="en-US" smtClean="0"/>
              <a:t>：提供对</a:t>
            </a:r>
            <a:r>
              <a:rPr lang="en-US" altLang="zh-CN" smtClean="0"/>
              <a:t>ADO.NET</a:t>
            </a:r>
            <a:r>
              <a:rPr lang="zh-CN" altLang="en-US" smtClean="0"/>
              <a:t>类的访问，如提供数据缓存的</a:t>
            </a:r>
            <a:r>
              <a:rPr lang="en-US" altLang="zh-CN" smtClean="0"/>
              <a:t>DataSet</a:t>
            </a:r>
            <a:r>
              <a:rPr lang="zh-CN" altLang="en-US" smtClean="0"/>
              <a:t>类。</a:t>
            </a:r>
          </a:p>
          <a:p>
            <a:r>
              <a:rPr lang="en-US" altLang="zh-CN" smtClean="0"/>
              <a:t>System.Ling</a:t>
            </a:r>
            <a:r>
              <a:rPr lang="zh-CN" altLang="en-US" smtClean="0"/>
              <a:t>：提供使用</a:t>
            </a:r>
            <a:r>
              <a:rPr lang="en-US" altLang="zh-CN" smtClean="0"/>
              <a:t>LINQ</a:t>
            </a:r>
            <a:r>
              <a:rPr lang="zh-CN" altLang="en-US" smtClean="0"/>
              <a:t>进行查询的类和接口，如包含标准查询运算符的</a:t>
            </a:r>
            <a:r>
              <a:rPr lang="en-US" altLang="zh-CN" smtClean="0"/>
              <a:t>Queryable</a:t>
            </a:r>
            <a:r>
              <a:rPr lang="zh-CN" altLang="en-US" smtClean="0"/>
              <a:t>类。</a:t>
            </a:r>
          </a:p>
        </p:txBody>
      </p:sp>
      <p:sp>
        <p:nvSpPr>
          <p:cNvPr id="1945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6CDBFD3D-7DB5-4841-B7BA-AEC145269F97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ASP.NET 3.5</a:t>
            </a:r>
            <a:r>
              <a:rPr lang="zh-CN" altLang="en-US"/>
              <a:t>页面的常用命名空间 </a:t>
            </a:r>
          </a:p>
        </p:txBody>
      </p:sp>
    </p:spTree>
    <p:extLst>
      <p:ext uri="{BB962C8B-B14F-4D97-AF65-F5344CB8AC3E}">
        <p14:creationId xmlns:p14="http://schemas.microsoft.com/office/powerpoint/2010/main" val="226127137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do-while </a:t>
            </a:r>
            <a:r>
              <a:rPr lang="zh-CN" altLang="en-US" smtClean="0"/>
              <a:t>循环 </a:t>
            </a:r>
          </a:p>
          <a:p>
            <a:pPr lvl="1"/>
            <a:r>
              <a:rPr lang="zh-CN" altLang="en-US" smtClean="0"/>
              <a:t>注意：与</a:t>
            </a:r>
            <a:r>
              <a:rPr lang="en-US" altLang="zh-CN" smtClean="0"/>
              <a:t>while</a:t>
            </a:r>
            <a:r>
              <a:rPr lang="zh-CN" altLang="en-US" smtClean="0"/>
              <a:t>语句不同，</a:t>
            </a:r>
            <a:r>
              <a:rPr lang="en-US" altLang="zh-CN" smtClean="0"/>
              <a:t>do-while</a:t>
            </a:r>
            <a:r>
              <a:rPr lang="zh-CN" altLang="en-US" smtClean="0"/>
              <a:t>循环体内语句序列会在计算条件表达式之前执行一次。</a:t>
            </a:r>
          </a:p>
          <a:p>
            <a:endParaRPr lang="zh-CN" altLang="en-US" smtClean="0"/>
          </a:p>
        </p:txBody>
      </p:sp>
      <p:sp>
        <p:nvSpPr>
          <p:cNvPr id="7270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BE7086DC-8779-46A7-B0C7-A7455E639DF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7326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marL="623888" indent="-514350"/>
            <a:r>
              <a:rPr lang="en-US" altLang="zh-CN" smtClean="0"/>
              <a:t>for</a:t>
            </a:r>
            <a:r>
              <a:rPr lang="zh-CN" altLang="en-US" smtClean="0"/>
              <a:t>语句</a:t>
            </a:r>
          </a:p>
          <a:p>
            <a:pPr marL="895350" lvl="1" indent="-438150"/>
            <a:r>
              <a:rPr lang="en-US" altLang="zh-CN" smtClean="0"/>
              <a:t>for</a:t>
            </a:r>
            <a:r>
              <a:rPr lang="zh-CN" altLang="en-US" smtClean="0"/>
              <a:t>语句较适用于循环次数已知的循环，循环体中语句可能执行</a:t>
            </a:r>
            <a:r>
              <a:rPr lang="en-US" altLang="zh-CN" smtClean="0"/>
              <a:t>0</a:t>
            </a:r>
            <a:r>
              <a:rPr lang="zh-CN" altLang="en-US" smtClean="0"/>
              <a:t>次或多次。</a:t>
            </a:r>
          </a:p>
          <a:p>
            <a:pPr marL="895350" lvl="1" indent="-438150"/>
            <a:r>
              <a:rPr lang="zh-CN" altLang="en-US" smtClean="0"/>
              <a:t>注意：当使用</a:t>
            </a:r>
            <a:r>
              <a:rPr lang="en-US" altLang="zh-CN" smtClean="0"/>
              <a:t>for (; ;)</a:t>
            </a:r>
            <a:r>
              <a:rPr lang="zh-CN" altLang="en-US" smtClean="0"/>
              <a:t>形式时表示死循环，需要</a:t>
            </a:r>
            <a:r>
              <a:rPr lang="en-US" altLang="zh-CN" smtClean="0"/>
              <a:t>break</a:t>
            </a:r>
            <a:r>
              <a:rPr lang="zh-CN" altLang="en-US" smtClean="0"/>
              <a:t>语句跳出。</a:t>
            </a:r>
            <a:endParaRPr lang="en-US" altLang="zh-CN" smtClean="0"/>
          </a:p>
          <a:p>
            <a:pPr marL="623888" indent="-514350"/>
            <a:r>
              <a:rPr lang="en-US" altLang="zh-CN" smtClean="0"/>
              <a:t>foreach</a:t>
            </a:r>
            <a:r>
              <a:rPr lang="zh-CN" altLang="en-US" smtClean="0"/>
              <a:t>语句</a:t>
            </a:r>
          </a:p>
          <a:p>
            <a:pPr marL="623888" indent="-514350">
              <a:buFont typeface="Wingdings 3" pitchFamily="18" charset="2"/>
              <a:buNone/>
            </a:pPr>
            <a:r>
              <a:rPr lang="en-US" altLang="zh-CN" sz="2400" smtClean="0"/>
              <a:t>foreach</a:t>
            </a:r>
            <a:r>
              <a:rPr lang="zh-CN" altLang="en-US" sz="2400" smtClean="0"/>
              <a:t>语句常用于枚举数组、集合中每个元素，并针对每个元素执行循环体内语句序列。</a:t>
            </a:r>
          </a:p>
          <a:p>
            <a:pPr marL="623888" indent="-514350">
              <a:buFont typeface="Wingdings 3" pitchFamily="18" charset="2"/>
              <a:buNone/>
            </a:pPr>
            <a:r>
              <a:rPr lang="en-US" altLang="zh-CN" sz="2400" smtClean="0"/>
              <a:t>foreach</a:t>
            </a:r>
            <a:r>
              <a:rPr lang="zh-CN" altLang="en-US" sz="2400" smtClean="0"/>
              <a:t>语句不能改变集合中各元素的值。</a:t>
            </a:r>
            <a:r>
              <a:rPr lang="en-US" altLang="zh-CN" sz="2400" smtClean="0"/>
              <a:t>foreach (</a:t>
            </a:r>
            <a:r>
              <a:rPr lang="zh-CN" altLang="en-US" sz="2400" smtClean="0"/>
              <a:t>数据类型 循环变量 </a:t>
            </a:r>
            <a:r>
              <a:rPr lang="en-US" altLang="zh-CN" sz="2400" smtClean="0"/>
              <a:t>in </a:t>
            </a:r>
            <a:r>
              <a:rPr lang="zh-CN" altLang="en-US" sz="2400" smtClean="0"/>
              <a:t>集合</a:t>
            </a:r>
            <a:r>
              <a:rPr lang="en-US" altLang="zh-CN" sz="2400" smtClean="0"/>
              <a:t>)</a:t>
            </a:r>
          </a:p>
          <a:p>
            <a:pPr marL="623888" indent="-514350">
              <a:buFontTx/>
              <a:buNone/>
            </a:pPr>
            <a:r>
              <a:rPr lang="en-US" altLang="zh-CN" sz="2400" smtClean="0"/>
              <a:t>	{</a:t>
            </a:r>
          </a:p>
          <a:p>
            <a:pPr marL="623888" indent="-514350">
              <a:buFontTx/>
              <a:buNone/>
            </a:pPr>
            <a:r>
              <a:rPr lang="en-US" altLang="zh-CN" sz="2400" smtClean="0"/>
              <a:t>		//</a:t>
            </a:r>
            <a:r>
              <a:rPr lang="zh-CN" altLang="en-US" sz="2400" smtClean="0"/>
              <a:t>语句序列</a:t>
            </a:r>
          </a:p>
          <a:p>
            <a:pPr marL="623888" indent="-514350">
              <a:buFontTx/>
              <a:buNone/>
            </a:pPr>
            <a:r>
              <a:rPr lang="en-US" altLang="zh-CN" sz="2400" smtClean="0"/>
              <a:t>	} </a:t>
            </a:r>
            <a:endParaRPr lang="zh-CN" altLang="en-US" sz="2400" smtClean="0"/>
          </a:p>
        </p:txBody>
      </p:sp>
      <p:sp>
        <p:nvSpPr>
          <p:cNvPr id="7577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4C7EB704-8BAA-4C9C-85C4-0D9358AC8B8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950913" y="611188"/>
            <a:ext cx="27098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For</a:t>
            </a:r>
            <a:r>
              <a:rPr lang="zh-CN" altLang="en-US"/>
              <a:t>与</a:t>
            </a:r>
            <a:r>
              <a:rPr lang="en-US" altLang="zh-CN"/>
              <a:t>foreach</a:t>
            </a:r>
          </a:p>
        </p:txBody>
      </p:sp>
    </p:spTree>
    <p:extLst>
      <p:ext uri="{BB962C8B-B14F-4D97-AF65-F5344CB8AC3E}">
        <p14:creationId xmlns:p14="http://schemas.microsoft.com/office/powerpoint/2010/main" val="324808503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effectLst/>
                <a:ea typeface="宋体" charset="-122"/>
              </a:rPr>
              <a:t>实例</a:t>
            </a:r>
            <a:r>
              <a:rPr lang="en-US" altLang="zh-CN" smtClean="0">
                <a:effectLst/>
                <a:ea typeface="宋体" charset="-122"/>
              </a:rPr>
              <a:t>3-7</a:t>
            </a:r>
          </a:p>
        </p:txBody>
      </p:sp>
      <p:sp>
        <p:nvSpPr>
          <p:cNvPr id="148483" name="Rectangle 3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876925"/>
          </a:xfrm>
        </p:spPr>
        <p:txBody>
          <a:bodyPr/>
          <a:lstStyle/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public partial class _3_7foreach : System.Web.UI.Page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protected void Button1_Click(object sender, EventArgs e)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{        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string jieguo="";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string input = TextBox1.Text.Trim();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string[]shurushu=input.Split(' ');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int[] ainput = new int[10];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for (int i = 0; i &lt;= shurushu.Length - 1; i++)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ainput[i] =Convert.ToInt32(shurushu[i]);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Array.Sort(ainput);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Array.Reverse(ainput);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foreach (int i in ainput)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jieguo += i.ToString()+"&amp;nbsp;&amp;nbsp;";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Label1.Text = jieguo;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}</a:t>
            </a:r>
          </a:p>
          <a:p>
            <a:pPr marL="452438" indent="-342900">
              <a:lnSpc>
                <a:spcPct val="80000"/>
              </a:lnSpc>
            </a:pPr>
            <a:endParaRPr lang="zh-CN" altLang="en-US" sz="180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244623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跳转语句用于转移控制。这一组语句有</a:t>
            </a:r>
            <a:r>
              <a:rPr lang="en-US" altLang="zh-CN" smtClean="0"/>
              <a:t>break</a:t>
            </a:r>
            <a:r>
              <a:rPr lang="zh-CN" altLang="en-US" smtClean="0"/>
              <a:t>、</a:t>
            </a:r>
            <a:r>
              <a:rPr lang="en-US" altLang="zh-CN" smtClean="0"/>
              <a:t>continue</a:t>
            </a:r>
            <a:r>
              <a:rPr lang="zh-CN" altLang="en-US" smtClean="0"/>
              <a:t>、</a:t>
            </a:r>
            <a:r>
              <a:rPr lang="en-US" altLang="zh-CN" smtClean="0"/>
              <a:t>goto</a:t>
            </a:r>
            <a:r>
              <a:rPr lang="zh-CN" altLang="en-US" smtClean="0"/>
              <a:t>、</a:t>
            </a:r>
            <a:r>
              <a:rPr lang="en-US" altLang="zh-CN" smtClean="0"/>
              <a:t>throw</a:t>
            </a:r>
            <a:r>
              <a:rPr lang="zh-CN" altLang="en-US" smtClean="0"/>
              <a:t>和</a:t>
            </a:r>
            <a:r>
              <a:rPr lang="en-US" altLang="zh-CN" smtClean="0"/>
              <a:t>return</a:t>
            </a:r>
            <a:r>
              <a:rPr lang="zh-CN" altLang="en-US" smtClean="0"/>
              <a:t>语句。跳转语句是指当程序执行到该语句时，程序无条件转移到程序的某个地方执行。</a:t>
            </a:r>
          </a:p>
          <a:p>
            <a:r>
              <a:rPr lang="en-US" altLang="zh-CN" smtClean="0"/>
              <a:t>break</a:t>
            </a:r>
            <a:r>
              <a:rPr lang="zh-CN" altLang="en-US" smtClean="0"/>
              <a:t>语句由关键字</a:t>
            </a:r>
            <a:r>
              <a:rPr lang="en-US" altLang="zh-CN" smtClean="0"/>
              <a:t>break</a:t>
            </a:r>
            <a:r>
              <a:rPr lang="zh-CN" altLang="en-US" smtClean="0"/>
              <a:t>后加分号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;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组成。它的一般格式是：</a:t>
            </a:r>
          </a:p>
          <a:p>
            <a:pPr lvl="1"/>
            <a:r>
              <a:rPr lang="en-US" altLang="zh-CN" smtClean="0">
                <a:latin typeface="Courier New" pitchFamily="49" charset="0"/>
              </a:rPr>
              <a:t>break;</a:t>
            </a:r>
            <a:endParaRPr lang="zh-CN" altLang="en-US" smtClean="0">
              <a:latin typeface="Courier New" pitchFamily="49" charset="0"/>
            </a:endParaRPr>
          </a:p>
        </p:txBody>
      </p:sp>
      <p:sp>
        <p:nvSpPr>
          <p:cNvPr id="7987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E683B65-A2B4-4E8B-8347-9E156F5C67FD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跳转语句</a:t>
            </a:r>
          </a:p>
        </p:txBody>
      </p:sp>
    </p:spTree>
    <p:extLst>
      <p:ext uri="{BB962C8B-B14F-4D97-AF65-F5344CB8AC3E}">
        <p14:creationId xmlns:p14="http://schemas.microsoft.com/office/powerpoint/2010/main" val="25871292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228600"/>
            <a:ext cx="8915400" cy="6172200"/>
          </a:xfrm>
          <a:solidFill>
            <a:schemeClr val="bg1"/>
          </a:solidFill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protected void Page_Load(object sender, EventArgs e)</a:t>
            </a:r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{     </a:t>
            </a:r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       for (int i = 0; i &lt; 10; i++)</a:t>
            </a:r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        {</a:t>
            </a:r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            if (i == 5)</a:t>
            </a:r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                break;</a:t>
            </a:r>
            <a:endParaRPr lang="en-US" altLang="zh-CN" smtClean="0"/>
          </a:p>
          <a:p>
            <a:pPr marL="609600" indent="-609600">
              <a:buFontTx/>
              <a:buAutoNum type="arabicPeriod"/>
            </a:pPr>
            <a:r>
              <a:rPr lang="en-US" altLang="zh-CN" smtClean="0"/>
              <a:t>                   // continue;</a:t>
            </a:r>
            <a:endParaRPr lang="en-US" altLang="zh-CN" noProof="1" smtClean="0"/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            Response.Write("i is"+i+"&lt;br/&gt;");</a:t>
            </a:r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        }  </a:t>
            </a:r>
          </a:p>
          <a:p>
            <a:pPr marL="609600" indent="-609600">
              <a:buFontTx/>
              <a:buAutoNum type="arabicPeriod"/>
            </a:pPr>
            <a:endParaRPr lang="en-US" altLang="zh-CN" noProof="1" smtClean="0"/>
          </a:p>
          <a:p>
            <a:pPr marL="609600" indent="-609600">
              <a:buFontTx/>
              <a:buAutoNum type="arabicPeriod"/>
            </a:pPr>
            <a:r>
              <a:rPr lang="en-US" altLang="zh-CN" noProof="1" smtClean="0"/>
              <a:t>    }</a:t>
            </a:r>
            <a:endParaRPr lang="en-US" altLang="zh-CN" smtClean="0"/>
          </a:p>
        </p:txBody>
      </p:sp>
      <p:sp>
        <p:nvSpPr>
          <p:cNvPr id="8089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6669E261-CD52-4C2A-9687-754D30F17D18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64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901" name="Text Box 4"/>
          <p:cNvSpPr txBox="1">
            <a:spLocks noChangeArrowheads="1"/>
          </p:cNvSpPr>
          <p:nvPr/>
        </p:nvSpPr>
        <p:spPr bwMode="auto">
          <a:xfrm>
            <a:off x="2339975" y="2781300"/>
            <a:ext cx="19446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977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continue</a:t>
            </a:r>
            <a:r>
              <a:rPr lang="zh-CN" altLang="en-US" smtClean="0"/>
              <a:t>语句是由关键字</a:t>
            </a:r>
            <a:r>
              <a:rPr lang="en-US" altLang="zh-CN" smtClean="0"/>
              <a:t>continue</a:t>
            </a:r>
            <a:r>
              <a:rPr lang="zh-CN" altLang="en-US" smtClean="0"/>
              <a:t>后面加分号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en-US" altLang="zh-CN" smtClean="0"/>
              <a:t>; 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构成。其一般格式如下：</a:t>
            </a:r>
          </a:p>
          <a:p>
            <a:pPr lvl="1"/>
            <a:r>
              <a:rPr lang="en-US" altLang="zh-CN" smtClean="0">
                <a:latin typeface="Courier New" pitchFamily="49" charset="0"/>
              </a:rPr>
              <a:t>continue; </a:t>
            </a:r>
          </a:p>
          <a:p>
            <a:r>
              <a:rPr lang="zh-CN" altLang="en-US" smtClean="0"/>
              <a:t>它的作用是用来结束本次循环（即跳过循环体中尚未执行的语句）。要注意</a:t>
            </a:r>
            <a:r>
              <a:rPr lang="en-US" altLang="zh-CN" smtClean="0"/>
              <a:t>break</a:t>
            </a:r>
            <a:r>
              <a:rPr lang="zh-CN" altLang="en-US" smtClean="0"/>
              <a:t>语句和</a:t>
            </a:r>
            <a:r>
              <a:rPr lang="en-US" altLang="zh-CN" smtClean="0"/>
              <a:t>continue</a:t>
            </a:r>
            <a:r>
              <a:rPr lang="zh-CN" altLang="en-US" smtClean="0"/>
              <a:t>语句的区别，</a:t>
            </a:r>
            <a:r>
              <a:rPr lang="en-US" altLang="zh-CN" smtClean="0">
                <a:solidFill>
                  <a:srgbClr val="CC0000"/>
                </a:solidFill>
              </a:rPr>
              <a:t>break</a:t>
            </a:r>
            <a:r>
              <a:rPr lang="zh-CN" altLang="en-US" smtClean="0">
                <a:solidFill>
                  <a:srgbClr val="CC0000"/>
                </a:solidFill>
              </a:rPr>
              <a:t>语句是跳出整个循环结构，不再在循环结构中做任何事情。而</a:t>
            </a:r>
            <a:r>
              <a:rPr lang="en-US" altLang="zh-CN" smtClean="0">
                <a:solidFill>
                  <a:srgbClr val="CC0000"/>
                </a:solidFill>
              </a:rPr>
              <a:t>continue</a:t>
            </a:r>
            <a:r>
              <a:rPr lang="zh-CN" altLang="en-US" smtClean="0">
                <a:solidFill>
                  <a:srgbClr val="CC0000"/>
                </a:solidFill>
              </a:rPr>
              <a:t>语句只是结束本次循环，继续执行循环过程中的其它步骤，即循环还是继续进行。 </a:t>
            </a:r>
          </a:p>
        </p:txBody>
      </p:sp>
      <p:sp>
        <p:nvSpPr>
          <p:cNvPr id="8192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40B2DBB3-DA7B-4317-950B-083E546735C1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跳转语句</a:t>
            </a:r>
          </a:p>
        </p:txBody>
      </p:sp>
    </p:spTree>
    <p:extLst>
      <p:ext uri="{BB962C8B-B14F-4D97-AF65-F5344CB8AC3E}">
        <p14:creationId xmlns:p14="http://schemas.microsoft.com/office/powerpoint/2010/main" val="26654959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381000"/>
            <a:ext cx="8839200" cy="5867400"/>
          </a:xfrm>
          <a:solidFill>
            <a:schemeClr val="bg1"/>
          </a:solidFill>
        </p:spPr>
        <p:txBody>
          <a:bodyPr/>
          <a:lstStyle/>
          <a:p>
            <a:pPr marL="533400" indent="-533400">
              <a:lnSpc>
                <a:spcPct val="80000"/>
              </a:lnSpc>
            </a:pPr>
            <a:r>
              <a:rPr lang="zh-CN" altLang="en-US" sz="2000" smtClean="0"/>
              <a:t>例如</a:t>
            </a:r>
            <a:r>
              <a:rPr lang="en-US" altLang="zh-CN" sz="2000" smtClean="0"/>
              <a:t>1</a:t>
            </a:r>
            <a:r>
              <a:rPr lang="zh-CN" altLang="en-US" sz="2000" smtClean="0"/>
              <a:t>：计算序列</a:t>
            </a:r>
            <a:r>
              <a:rPr lang="en-US" altLang="zh-CN" sz="2000" smtClean="0"/>
              <a:t>1+2+3+</a:t>
            </a:r>
            <a:r>
              <a:rPr lang="en-US" altLang="zh-CN" sz="2000" smtClean="0">
                <a:latin typeface="宋体" charset="-122"/>
              </a:rPr>
              <a:t>……</a:t>
            </a:r>
            <a:r>
              <a:rPr lang="en-US" altLang="zh-CN" sz="2000" smtClean="0"/>
              <a:t>+99</a:t>
            </a:r>
            <a:r>
              <a:rPr lang="zh-CN" altLang="en-US" sz="2000" smtClean="0"/>
              <a:t>之和</a:t>
            </a:r>
            <a:r>
              <a:rPr lang="en-US" altLang="zh-CN" sz="2000" smtClean="0"/>
              <a:t>,</a:t>
            </a:r>
            <a:r>
              <a:rPr lang="zh-CN" altLang="en-US" sz="2000" smtClean="0"/>
              <a:t>不包含（</a:t>
            </a:r>
            <a:r>
              <a:rPr lang="en-US" altLang="zh-CN" sz="2000" smtClean="0"/>
              <a:t>4</a:t>
            </a:r>
            <a:r>
              <a:rPr lang="zh-CN" altLang="en-US" sz="2000" smtClean="0"/>
              <a:t>的倍数）；</a:t>
            </a:r>
          </a:p>
          <a:p>
            <a:pPr marL="533400" indent="-533400">
              <a:buFontTx/>
              <a:buAutoNum type="arabicPeriod"/>
            </a:pPr>
            <a:r>
              <a:rPr lang="zh-CN" altLang="zh-CN" sz="2000" noProof="1" smtClean="0"/>
              <a:t> </a:t>
            </a:r>
            <a:r>
              <a:rPr lang="en-US" altLang="zh-CN" noProof="1" smtClean="0"/>
              <a:t> protected void Page_Load(object sender, EventArgs e)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{        int i, s = 0;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for ( i = 1; i &lt; 100; i++)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{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    if (i % 4 == 0)   //</a:t>
            </a:r>
            <a:r>
              <a:rPr lang="zh-CN" noProof="1" smtClean="0"/>
              <a:t>不计算</a:t>
            </a:r>
            <a:r>
              <a:rPr lang="zh-CN" altLang="zh-CN" noProof="1" smtClean="0"/>
              <a:t>4</a:t>
            </a:r>
            <a:r>
              <a:rPr lang="zh-CN" noProof="1" smtClean="0"/>
              <a:t>的倍数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        continue;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    s += i;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}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       Response.Write(</a:t>
            </a:r>
            <a:r>
              <a:rPr lang="en-US" altLang="zh-CN" smtClean="0"/>
              <a:t>s</a:t>
            </a:r>
            <a:r>
              <a:rPr lang="en-US" altLang="zh-CN" noProof="1" smtClean="0"/>
              <a:t>+ "&lt;br/&gt;"); </a:t>
            </a:r>
          </a:p>
          <a:p>
            <a:pPr marL="533400" indent="-533400">
              <a:buFontTx/>
              <a:buAutoNum type="arabicPeriod"/>
            </a:pPr>
            <a:r>
              <a:rPr lang="en-US" altLang="zh-CN" noProof="1" smtClean="0"/>
              <a:t>     }</a:t>
            </a:r>
            <a:endParaRPr lang="en-US" altLang="zh-CN" smtClean="0"/>
          </a:p>
        </p:txBody>
      </p:sp>
      <p:sp>
        <p:nvSpPr>
          <p:cNvPr id="8294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9148556-9051-42ED-8632-432DCEA246B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6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zh-CN"/>
              <a:t>5.5.1</a:t>
            </a:r>
            <a:r>
              <a:rPr lang="zh-CN" altLang="en-US">
                <a:latin typeface="宋体" pitchFamily="2" charset="-122"/>
              </a:rPr>
              <a:t>跳转语句</a:t>
            </a:r>
            <a:r>
              <a:rPr lang="en-US" altLang="zh-CN">
                <a:latin typeface="宋体" pitchFamily="2" charset="-122"/>
              </a:rPr>
              <a:t>continue(2)</a:t>
            </a:r>
          </a:p>
        </p:txBody>
      </p:sp>
    </p:spTree>
    <p:extLst>
      <p:ext uri="{BB962C8B-B14F-4D97-AF65-F5344CB8AC3E}">
        <p14:creationId xmlns:p14="http://schemas.microsoft.com/office/powerpoint/2010/main" val="2736410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6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6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6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6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6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615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615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6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goto</a:t>
            </a:r>
            <a:r>
              <a:rPr lang="zh-CN" altLang="en-US" smtClean="0"/>
              <a:t>语句是无条件条件语句，使用</a:t>
            </a:r>
            <a:r>
              <a:rPr lang="en-US" altLang="zh-CN" smtClean="0"/>
              <a:t>goto</a:t>
            </a:r>
            <a:r>
              <a:rPr lang="zh-CN" altLang="en-US" smtClean="0"/>
              <a:t>语句时需要在程序中预先声明一个标号，并在</a:t>
            </a:r>
            <a:r>
              <a:rPr lang="en-US" altLang="zh-CN" smtClean="0"/>
              <a:t>goto</a:t>
            </a:r>
            <a:r>
              <a:rPr lang="zh-CN" altLang="en-US" smtClean="0"/>
              <a:t>关键字的后面指定该标号，从而将程序控制权转移给标号之后的语句。</a:t>
            </a:r>
          </a:p>
          <a:p>
            <a:r>
              <a:rPr lang="zh-CN" altLang="en-US" smtClean="0"/>
              <a:t>其格式如下：</a:t>
            </a:r>
          </a:p>
          <a:p>
            <a:r>
              <a:rPr lang="zh-CN" altLang="en-US" smtClean="0"/>
              <a:t>   </a:t>
            </a:r>
            <a:r>
              <a:rPr lang="en-US" altLang="zh-CN" smtClean="0"/>
              <a:t>goto </a:t>
            </a:r>
            <a:r>
              <a:rPr lang="zh-CN" altLang="en-US" smtClean="0"/>
              <a:t>标号标识符；</a:t>
            </a:r>
          </a:p>
          <a:p>
            <a:r>
              <a:rPr lang="zh-CN" altLang="en-US" smtClean="0"/>
              <a:t>   </a:t>
            </a:r>
            <a:r>
              <a:rPr lang="en-US" altLang="zh-CN" smtClean="0"/>
              <a:t>goto case </a:t>
            </a:r>
            <a:r>
              <a:rPr lang="zh-CN" altLang="en-US" smtClean="0"/>
              <a:t>常量表达式；</a:t>
            </a:r>
          </a:p>
          <a:p>
            <a:r>
              <a:rPr lang="zh-CN" altLang="en-US" smtClean="0"/>
              <a:t>   </a:t>
            </a:r>
            <a:r>
              <a:rPr lang="en-US" altLang="zh-CN" smtClean="0"/>
              <a:t>goto default;</a:t>
            </a:r>
          </a:p>
        </p:txBody>
      </p:sp>
      <p:sp>
        <p:nvSpPr>
          <p:cNvPr id="8397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F1C5D4FD-74D8-4B71-8016-8B07F54B443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>
                <a:latin typeface="宋体" pitchFamily="2" charset="-122"/>
              </a:rPr>
              <a:t>跳转语句</a:t>
            </a:r>
            <a:r>
              <a:rPr lang="en-US" altLang="zh-CN">
                <a:latin typeface="宋体" pitchFamily="2" charset="-122"/>
              </a:rPr>
              <a:t>goto</a:t>
            </a:r>
          </a:p>
        </p:txBody>
      </p:sp>
    </p:spTree>
    <p:extLst>
      <p:ext uri="{BB962C8B-B14F-4D97-AF65-F5344CB8AC3E}">
        <p14:creationId xmlns:p14="http://schemas.microsoft.com/office/powerpoint/2010/main" val="361973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return</a:t>
            </a:r>
            <a:r>
              <a:rPr lang="zh-CN" altLang="en-US" smtClean="0"/>
              <a:t>语句将控制返回到出现</a:t>
            </a:r>
            <a:r>
              <a:rPr lang="en-US" altLang="zh-CN" smtClean="0"/>
              <a:t>return</a:t>
            </a:r>
            <a:r>
              <a:rPr lang="zh-CN" altLang="en-US" smtClean="0"/>
              <a:t>语句的函数成员的调用方。其一般形式如下：</a:t>
            </a:r>
          </a:p>
          <a:p>
            <a:pPr lvl="1"/>
            <a:r>
              <a:rPr lang="en-US" altLang="zh-CN" smtClean="0">
                <a:latin typeface="Courier New" pitchFamily="49" charset="0"/>
              </a:rPr>
              <a:t>return </a:t>
            </a:r>
            <a:r>
              <a:rPr lang="zh-CN" altLang="en-US" smtClean="0">
                <a:latin typeface="Courier New" pitchFamily="49" charset="0"/>
              </a:rPr>
              <a:t>表达式</a:t>
            </a:r>
            <a:r>
              <a:rPr lang="en-US" altLang="zh-CN" smtClean="0">
                <a:latin typeface="Courier New" pitchFamily="49" charset="0"/>
              </a:rPr>
              <a:t>;</a:t>
            </a:r>
          </a:p>
          <a:p>
            <a:r>
              <a:rPr lang="zh-CN" altLang="en-US" smtClean="0"/>
              <a:t>函数经过调用后返回</a:t>
            </a:r>
            <a:r>
              <a:rPr lang="en-US" altLang="zh-CN" smtClean="0"/>
              <a:t>return</a:t>
            </a:r>
            <a:r>
              <a:rPr lang="zh-CN" altLang="en-US" smtClean="0"/>
              <a:t>后面表达式的值。当没有返回值（无返回值函数）时，返回语句可以没有，也可以写成：</a:t>
            </a:r>
          </a:p>
          <a:p>
            <a:pPr lvl="1"/>
            <a:r>
              <a:rPr lang="en-US" altLang="zh-CN" smtClean="0">
                <a:latin typeface="Courier New" pitchFamily="49" charset="0"/>
              </a:rPr>
              <a:t>return;</a:t>
            </a:r>
          </a:p>
          <a:p>
            <a:r>
              <a:rPr lang="zh-CN" altLang="en-US" smtClean="0"/>
              <a:t>注意：有返回值的</a:t>
            </a:r>
            <a:r>
              <a:rPr lang="en-US" altLang="zh-CN" smtClean="0"/>
              <a:t>return</a:t>
            </a:r>
            <a:r>
              <a:rPr lang="zh-CN" altLang="en-US" smtClean="0"/>
              <a:t>语句，其执行过程是先计算表达式的值。 </a:t>
            </a:r>
          </a:p>
        </p:txBody>
      </p:sp>
      <p:sp>
        <p:nvSpPr>
          <p:cNvPr id="8499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3AC5EAE6-91C5-44D4-9663-A118FD6F841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6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/>
              <a:t>跳转语句</a:t>
            </a:r>
          </a:p>
        </p:txBody>
      </p:sp>
    </p:spTree>
    <p:extLst>
      <p:ext uri="{BB962C8B-B14F-4D97-AF65-F5344CB8AC3E}">
        <p14:creationId xmlns:p14="http://schemas.microsoft.com/office/powerpoint/2010/main" val="2504535170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 smtClean="0"/>
              <a:t>异常的产生常由于激发了某个异常的条件，使得操作无法正常进行，如算术运算中的除零操作、内存不足、数组索引越界等。</a:t>
            </a:r>
          </a:p>
          <a:p>
            <a:pPr algn="just"/>
            <a:r>
              <a:rPr lang="zh-CN" altLang="en-US" smtClean="0"/>
              <a:t>异常处理能使程序更加健壮，容易让程序员对捕获的错误进行处理。</a:t>
            </a:r>
          </a:p>
          <a:p>
            <a:pPr algn="just"/>
            <a:r>
              <a:rPr lang="zh-CN" altLang="en-US" smtClean="0"/>
              <a:t>异常处理常使用两种形式：</a:t>
            </a:r>
            <a:r>
              <a:rPr lang="en-US" altLang="zh-CN" smtClean="0"/>
              <a:t>throw</a:t>
            </a:r>
            <a:r>
              <a:rPr lang="zh-CN" altLang="en-US" smtClean="0"/>
              <a:t>语句和</a:t>
            </a:r>
            <a:r>
              <a:rPr lang="en-US" altLang="zh-CN" smtClean="0"/>
              <a:t>try</a:t>
            </a:r>
            <a:r>
              <a:rPr lang="en-US" altLang="zh-CN" smtClean="0">
                <a:latin typeface="宋体" charset="-122"/>
              </a:rPr>
              <a:t>…</a:t>
            </a:r>
            <a:r>
              <a:rPr lang="en-US" altLang="zh-CN" smtClean="0"/>
              <a:t>catch</a:t>
            </a:r>
            <a:r>
              <a:rPr lang="en-US" altLang="zh-CN" smtClean="0">
                <a:latin typeface="宋体" charset="-122"/>
              </a:rPr>
              <a:t>…</a:t>
            </a:r>
            <a:r>
              <a:rPr lang="en-US" altLang="zh-CN" smtClean="0"/>
              <a:t>finally</a:t>
            </a:r>
            <a:r>
              <a:rPr lang="zh-CN" altLang="en-US" smtClean="0"/>
              <a:t>结构。 </a:t>
            </a:r>
          </a:p>
        </p:txBody>
      </p:sp>
      <p:sp>
        <p:nvSpPr>
          <p:cNvPr id="8601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4D7CCAE-7A02-40CE-9833-A1E250C4F1EA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69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592138" y="684213"/>
            <a:ext cx="28241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/>
              <a:t>3.6.4 </a:t>
            </a:r>
            <a:r>
              <a:rPr lang="zh-CN" altLang="en-US"/>
              <a:t>异常处理</a:t>
            </a:r>
          </a:p>
        </p:txBody>
      </p:sp>
    </p:spTree>
    <p:extLst>
      <p:ext uri="{BB962C8B-B14F-4D97-AF65-F5344CB8AC3E}">
        <p14:creationId xmlns:p14="http://schemas.microsoft.com/office/powerpoint/2010/main" val="164926615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System.Web</a:t>
            </a:r>
            <a:r>
              <a:rPr lang="zh-CN" altLang="en-US" smtClean="0"/>
              <a:t>：提供使浏览器与服务器相互通信的类和接口，如用于读取客户端信息的</a:t>
            </a:r>
            <a:r>
              <a:rPr lang="en-US" altLang="zh-CN" smtClean="0"/>
              <a:t>HttpRequest</a:t>
            </a:r>
            <a:r>
              <a:rPr lang="zh-CN" altLang="en-US" smtClean="0"/>
              <a:t>类。</a:t>
            </a:r>
          </a:p>
          <a:p>
            <a:r>
              <a:rPr lang="en-US" altLang="zh-CN" smtClean="0"/>
              <a:t>System.Web.Security</a:t>
            </a:r>
            <a:r>
              <a:rPr lang="zh-CN" altLang="en-US" smtClean="0"/>
              <a:t>：提供在</a:t>
            </a:r>
            <a:r>
              <a:rPr lang="en-US" altLang="zh-CN" smtClean="0"/>
              <a:t>Web</a:t>
            </a:r>
            <a:r>
              <a:rPr lang="zh-CN" altLang="en-US" smtClean="0"/>
              <a:t>服务器实现</a:t>
            </a:r>
            <a:r>
              <a:rPr lang="en-US" altLang="zh-CN" smtClean="0"/>
              <a:t>ASP.NET</a:t>
            </a:r>
            <a:r>
              <a:rPr lang="zh-CN" altLang="en-US" smtClean="0"/>
              <a:t>安全性的类，如用于验证用户凭据的</a:t>
            </a:r>
            <a:r>
              <a:rPr lang="en-US" altLang="zh-CN" smtClean="0"/>
              <a:t>MemberShip</a:t>
            </a:r>
            <a:r>
              <a:rPr lang="zh-CN" altLang="en-US" smtClean="0"/>
              <a:t>类。</a:t>
            </a:r>
          </a:p>
          <a:p>
            <a:r>
              <a:rPr lang="en-US" altLang="zh-CN" smtClean="0"/>
              <a:t>System.Web.UI</a:t>
            </a:r>
            <a:r>
              <a:rPr lang="zh-CN" altLang="en-US" smtClean="0"/>
              <a:t>：提供用于创建</a:t>
            </a:r>
            <a:r>
              <a:rPr lang="en-US" altLang="zh-CN" smtClean="0"/>
              <a:t>ASP.NET</a:t>
            </a:r>
            <a:r>
              <a:rPr lang="zh-CN" altLang="en-US" smtClean="0"/>
              <a:t>网站用户界面的类和接口，如每个</a:t>
            </a:r>
            <a:r>
              <a:rPr lang="en-US" altLang="zh-CN" smtClean="0"/>
              <a:t>Web</a:t>
            </a:r>
            <a:r>
              <a:rPr lang="zh-CN" altLang="en-US" smtClean="0"/>
              <a:t>窗体都继承的</a:t>
            </a:r>
            <a:r>
              <a:rPr lang="en-US" altLang="zh-CN" smtClean="0"/>
              <a:t>Page</a:t>
            </a:r>
            <a:r>
              <a:rPr lang="zh-CN" altLang="en-US" smtClean="0"/>
              <a:t>类。</a:t>
            </a:r>
          </a:p>
        </p:txBody>
      </p:sp>
      <p:sp>
        <p:nvSpPr>
          <p:cNvPr id="2048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A13FBCD3-4110-410A-B450-76ECB71F7BCF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sz="3200"/>
              <a:t>ASP.NET 3.5</a:t>
            </a:r>
            <a:r>
              <a:rPr lang="zh-CN" altLang="en-US" sz="3200"/>
              <a:t>页面的常用命名空间（续） </a:t>
            </a:r>
          </a:p>
        </p:txBody>
      </p:sp>
    </p:spTree>
    <p:extLst>
      <p:ext uri="{BB962C8B-B14F-4D97-AF65-F5344CB8AC3E}">
        <p14:creationId xmlns:p14="http://schemas.microsoft.com/office/powerpoint/2010/main" val="328444500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本实例当除零操作时，抛出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除数不能为零！</a:t>
            </a:r>
            <a:r>
              <a:rPr lang="zh-CN" altLang="en-US" smtClean="0">
                <a:latin typeface="宋体" charset="-122"/>
              </a:rPr>
              <a:t>”</a:t>
            </a:r>
            <a:r>
              <a:rPr lang="zh-CN" altLang="en-US" smtClean="0"/>
              <a:t>的错误信息。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throw.aspx</a:t>
            </a:r>
            <a:endParaRPr lang="zh-CN" altLang="en-US" smtClean="0"/>
          </a:p>
          <a:p>
            <a:r>
              <a:rPr lang="zh-CN" altLang="zh-CN" smtClean="0"/>
              <a:t>程序说明：</a:t>
            </a:r>
          </a:p>
          <a:p>
            <a:pPr>
              <a:buFontTx/>
              <a:buNone/>
            </a:pPr>
            <a:r>
              <a:rPr lang="zh-CN" altLang="en-US" smtClean="0"/>
              <a:t>	</a:t>
            </a:r>
            <a:r>
              <a:rPr lang="zh-CN" altLang="zh-CN" smtClean="0"/>
              <a:t>本实例主要为了说明</a:t>
            </a:r>
            <a:r>
              <a:rPr lang="en-US" altLang="zh-CN" smtClean="0"/>
              <a:t>throw</a:t>
            </a:r>
            <a:r>
              <a:rPr lang="zh-CN" altLang="en-US" smtClean="0"/>
              <a:t>语句的应用。在实际工程中，变量值应来源于某个输入控件，直接赋值毫无意义。</a:t>
            </a:r>
          </a:p>
        </p:txBody>
      </p:sp>
      <p:sp>
        <p:nvSpPr>
          <p:cNvPr id="8704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7E308821-20CE-4172-8114-7E1A8B52847D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92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zh-CN" altLang="en-US"/>
              <a:t>实例</a:t>
            </a:r>
            <a:r>
              <a:rPr lang="en-US" altLang="zh-CN"/>
              <a:t>3-6  throw</a:t>
            </a:r>
            <a:r>
              <a:rPr lang="zh-CN" altLang="en-US"/>
              <a:t>语句应用</a:t>
            </a:r>
          </a:p>
        </p:txBody>
      </p:sp>
    </p:spTree>
    <p:extLst>
      <p:ext uri="{BB962C8B-B14F-4D97-AF65-F5344CB8AC3E}">
        <p14:creationId xmlns:p14="http://schemas.microsoft.com/office/powerpoint/2010/main" val="50450697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692150"/>
            <a:ext cx="7772400" cy="54006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smtClean="0"/>
              <a:t> </a:t>
            </a:r>
            <a:r>
              <a:rPr lang="en-US" altLang="zh-CN" sz="2000" smtClean="0"/>
              <a:t>protected void Page_Load(object sender, EventArgs e)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{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int i = 10;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int j = 0;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int k;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if (j == 0)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{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    throw new Exception("</a:t>
            </a:r>
            <a:r>
              <a:rPr lang="zh-CN" altLang="en-US" sz="2000" smtClean="0"/>
              <a:t>除数不能为零！</a:t>
            </a:r>
            <a:r>
              <a:rPr lang="en-US" altLang="zh-CN" sz="2000" smtClean="0"/>
              <a:t>");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}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else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{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    k = i / j;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    Response.Write(k);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    }</a:t>
            </a:r>
          </a:p>
          <a:p>
            <a:pPr>
              <a:lnSpc>
                <a:spcPct val="90000"/>
              </a:lnSpc>
            </a:pPr>
            <a:r>
              <a:rPr lang="en-US" altLang="zh-CN" sz="2000" smtClean="0"/>
              <a:t>    }</a:t>
            </a:r>
            <a:endParaRPr lang="zh-CN" altLang="en-US" sz="2000" smtClean="0"/>
          </a:p>
        </p:txBody>
      </p:sp>
      <p:sp>
        <p:nvSpPr>
          <p:cNvPr id="8806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314E501-2F37-4C73-B460-A02843930106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6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09697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异常捕获由</a:t>
            </a:r>
            <a:r>
              <a:rPr lang="en-US" altLang="zh-CN" smtClean="0"/>
              <a:t>try</a:t>
            </a:r>
            <a:r>
              <a:rPr lang="zh-CN" altLang="en-US" smtClean="0"/>
              <a:t>块完成，处理异常的代码放在</a:t>
            </a:r>
            <a:r>
              <a:rPr lang="en-US" altLang="zh-CN" smtClean="0"/>
              <a:t>catch</a:t>
            </a:r>
            <a:r>
              <a:rPr lang="zh-CN" altLang="en-US" smtClean="0"/>
              <a:t>块，而在</a:t>
            </a:r>
            <a:r>
              <a:rPr lang="en-US" altLang="zh-CN" smtClean="0"/>
              <a:t>finally</a:t>
            </a:r>
            <a:r>
              <a:rPr lang="zh-CN" altLang="en-US" smtClean="0"/>
              <a:t>块中的代码不论是否有异常发生总会被执行。</a:t>
            </a:r>
          </a:p>
          <a:p>
            <a:r>
              <a:rPr lang="en-US" altLang="zh-CN" smtClean="0"/>
              <a:t>catch</a:t>
            </a:r>
            <a:r>
              <a:rPr lang="zh-CN" altLang="en-US" smtClean="0"/>
              <a:t>块可多个，而</a:t>
            </a:r>
            <a:r>
              <a:rPr lang="en-US" altLang="zh-CN" smtClean="0"/>
              <a:t>finally</a:t>
            </a:r>
            <a:r>
              <a:rPr lang="zh-CN" altLang="en-US" smtClean="0"/>
              <a:t>块不是必需的。</a:t>
            </a:r>
          </a:p>
          <a:p>
            <a:r>
              <a:rPr lang="zh-CN" altLang="en-US" smtClean="0"/>
              <a:t>在实际应用中，</a:t>
            </a:r>
            <a:r>
              <a:rPr lang="en-US" altLang="zh-CN" smtClean="0"/>
              <a:t>finally</a:t>
            </a:r>
            <a:r>
              <a:rPr lang="zh-CN" altLang="en-US" smtClean="0"/>
              <a:t>常完成一些善后工作，如数据库操作中的数据库关闭等。 </a:t>
            </a:r>
          </a:p>
        </p:txBody>
      </p:sp>
      <p:sp>
        <p:nvSpPr>
          <p:cNvPr id="8909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B2DB637-C439-4055-B9A8-B04792C8005A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72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93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try</a:t>
            </a:r>
            <a:r>
              <a:rPr lang="en-US" altLang="zh-CN">
                <a:latin typeface="宋体"/>
              </a:rPr>
              <a:t>…</a:t>
            </a:r>
            <a:r>
              <a:rPr lang="en-US" altLang="zh-CN"/>
              <a:t>catch</a:t>
            </a:r>
            <a:r>
              <a:rPr lang="en-US" altLang="zh-CN">
                <a:latin typeface="宋体"/>
              </a:rPr>
              <a:t>…</a:t>
            </a:r>
            <a:r>
              <a:rPr lang="en-US" altLang="zh-CN"/>
              <a:t>finally</a:t>
            </a:r>
            <a:r>
              <a:rPr lang="zh-CN" altLang="en-US"/>
              <a:t>结构 </a:t>
            </a:r>
          </a:p>
        </p:txBody>
      </p:sp>
    </p:spTree>
    <p:extLst>
      <p:ext uri="{BB962C8B-B14F-4D97-AF65-F5344CB8AC3E}">
        <p14:creationId xmlns:p14="http://schemas.microsoft.com/office/powerpoint/2010/main" val="16880093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try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{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	//</a:t>
            </a:r>
            <a:r>
              <a:rPr lang="zh-CN" altLang="en-US" sz="2000" smtClean="0"/>
              <a:t>可能出错的语句序列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}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catch (</a:t>
            </a:r>
            <a:r>
              <a:rPr lang="zh-CN" altLang="en-US" sz="2000" smtClean="0"/>
              <a:t>异常声明</a:t>
            </a:r>
            <a:r>
              <a:rPr lang="en-US" altLang="zh-CN" sz="2000" smtClean="0"/>
              <a:t>1)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{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	//</a:t>
            </a:r>
            <a:r>
              <a:rPr lang="zh-CN" altLang="en-US" sz="2000" smtClean="0"/>
              <a:t>捕获异常后执行的语句序列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}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catch (</a:t>
            </a:r>
            <a:r>
              <a:rPr lang="zh-CN" altLang="en-US" sz="2000" smtClean="0"/>
              <a:t>异常声明</a:t>
            </a:r>
            <a:r>
              <a:rPr lang="en-US" altLang="zh-CN" sz="2000" smtClean="0"/>
              <a:t>2)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{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}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>
                <a:latin typeface="宋体" charset="-122"/>
              </a:rPr>
              <a:t>…</a:t>
            </a:r>
            <a:endParaRPr lang="en-US" altLang="zh-CN" sz="2000" smtClean="0"/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finally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{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	//</a:t>
            </a:r>
            <a:r>
              <a:rPr lang="zh-CN" altLang="en-US" sz="2000" smtClean="0"/>
              <a:t>总是执行的语句块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2000" smtClean="0"/>
              <a:t>}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9011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8703CBAA-D750-42F0-98BE-9D0F3918231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try</a:t>
            </a:r>
            <a:r>
              <a:rPr lang="en-US" altLang="zh-CN">
                <a:latin typeface="宋体"/>
              </a:rPr>
              <a:t>…</a:t>
            </a:r>
            <a:r>
              <a:rPr lang="en-US" altLang="zh-CN"/>
              <a:t>catch</a:t>
            </a:r>
            <a:r>
              <a:rPr lang="en-US" altLang="zh-CN">
                <a:latin typeface="宋体"/>
              </a:rPr>
              <a:t>…</a:t>
            </a:r>
            <a:r>
              <a:rPr lang="en-US" altLang="zh-CN"/>
              <a:t>finally</a:t>
            </a:r>
            <a:r>
              <a:rPr lang="zh-CN" altLang="en-US"/>
              <a:t>结构（续）</a:t>
            </a:r>
          </a:p>
        </p:txBody>
      </p:sp>
    </p:spTree>
    <p:extLst>
      <p:ext uri="{BB962C8B-B14F-4D97-AF65-F5344CB8AC3E}">
        <p14:creationId xmlns:p14="http://schemas.microsoft.com/office/powerpoint/2010/main" val="157481814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229600" cy="7532688"/>
          </a:xfrm>
        </p:spPr>
        <p:txBody>
          <a:bodyPr/>
          <a:lstStyle/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using System;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using System.Data.SqlClient;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endParaRPr lang="en-US" altLang="zh-CN" sz="1800" smtClean="0">
              <a:ea typeface="宋体" charset="-122"/>
            </a:endParaRP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public partial class chap3_exception : System.Web.UI.Page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protected void Page_Load(object sender, EventArgs e)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string strConn = @"Data Source=.\SQLEXPRESS;AttachDbFilename=|DataDirectory|\MyDB.mdf;Integrated Security=True;User Instance=True";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SqlConnection sqlConn = new SqlConnection(strConn);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try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sqlConn.Open();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catch (Exception ee)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//</a:t>
            </a:r>
            <a:r>
              <a:rPr lang="zh-CN" altLang="en-US" sz="1800" smtClean="0">
                <a:ea typeface="宋体" charset="-122"/>
              </a:rPr>
              <a:t>输出捕获的错误信息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zh-CN" altLang="en-US" sz="1800" smtClean="0">
                <a:ea typeface="宋体" charset="-122"/>
              </a:rPr>
              <a:t>            </a:t>
            </a:r>
            <a:r>
              <a:rPr lang="en-US" altLang="zh-CN" sz="1800" smtClean="0">
                <a:ea typeface="宋体" charset="-122"/>
              </a:rPr>
              <a:t>Response.Write("</a:t>
            </a:r>
            <a:r>
              <a:rPr lang="zh-CN" altLang="en-US" sz="1800" smtClean="0">
                <a:ea typeface="宋体" charset="-122"/>
              </a:rPr>
              <a:t>系统提示：</a:t>
            </a:r>
            <a:r>
              <a:rPr lang="en-US" altLang="zh-CN" sz="1800" smtClean="0">
                <a:ea typeface="宋体" charset="-122"/>
              </a:rPr>
              <a:t>" + ee.Message + "&lt;br /&gt;");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//</a:t>
            </a:r>
            <a:r>
              <a:rPr lang="zh-CN" altLang="en-US" sz="1800" smtClean="0">
                <a:ea typeface="宋体" charset="-122"/>
              </a:rPr>
              <a:t>输出用户自定义的错误信息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zh-CN" altLang="en-US" sz="1800" smtClean="0">
                <a:ea typeface="宋体" charset="-122"/>
              </a:rPr>
              <a:t>            </a:t>
            </a:r>
            <a:r>
              <a:rPr lang="en-US" altLang="zh-CN" sz="1800" smtClean="0">
                <a:ea typeface="宋体" charset="-122"/>
              </a:rPr>
              <a:t>Response.Write("</a:t>
            </a:r>
            <a:r>
              <a:rPr lang="zh-CN" altLang="en-US" sz="1800" smtClean="0">
                <a:ea typeface="宋体" charset="-122"/>
              </a:rPr>
              <a:t>用户自定义：</a:t>
            </a:r>
            <a:r>
              <a:rPr lang="en-US" altLang="zh-CN" sz="1800" smtClean="0">
                <a:ea typeface="宋体" charset="-122"/>
              </a:rPr>
              <a:t>" + "</a:t>
            </a:r>
            <a:r>
              <a:rPr lang="zh-CN" altLang="en-US" sz="1800" smtClean="0">
                <a:ea typeface="宋体" charset="-122"/>
              </a:rPr>
              <a:t>打开数据库错误！</a:t>
            </a:r>
            <a:r>
              <a:rPr lang="en-US" altLang="zh-CN" sz="1800" smtClean="0">
                <a:ea typeface="宋体" charset="-122"/>
              </a:rPr>
              <a:t>");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finally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{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        sqlConn.Close();  //</a:t>
            </a:r>
            <a:r>
              <a:rPr lang="zh-CN" altLang="en-US" sz="1800" smtClean="0">
                <a:ea typeface="宋体" charset="-122"/>
              </a:rPr>
              <a:t>关闭数据库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zh-CN" altLang="en-US" sz="1800" smtClean="0">
                <a:ea typeface="宋体" charset="-122"/>
              </a:rPr>
              <a:t>        </a:t>
            </a:r>
            <a:r>
              <a:rPr lang="en-US" altLang="zh-CN" sz="1800" smtClean="0">
                <a:ea typeface="宋体" charset="-122"/>
              </a:rPr>
              <a:t>}</a:t>
            </a:r>
          </a:p>
          <a:p>
            <a:pPr marL="452438" indent="-342900">
              <a:lnSpc>
                <a:spcPct val="80000"/>
              </a:lnSpc>
              <a:buFont typeface="Wingdings 3" pitchFamily="18" charset="2"/>
              <a:buAutoNum type="arabicPeriod"/>
            </a:pPr>
            <a:r>
              <a:rPr lang="en-US" altLang="zh-CN" sz="1800" smtClean="0">
                <a:ea typeface="宋体" charset="-122"/>
              </a:rPr>
              <a:t>    }</a:t>
            </a:r>
            <a:endParaRPr lang="zh-CN" altLang="en-US" sz="1800" smtClean="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329048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ASP.NET 3.5</a:t>
            </a:r>
            <a:r>
              <a:rPr lang="zh-CN" altLang="en-US" smtClean="0"/>
              <a:t>是完全面向对象的，任何对象都由类生成，而自定义类能进一步扩展功能。 </a:t>
            </a:r>
            <a:endParaRPr lang="en-US" altLang="zh-CN" smtClean="0"/>
          </a:p>
        </p:txBody>
      </p:sp>
      <p:sp>
        <p:nvSpPr>
          <p:cNvPr id="9216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5CB23AA4-6988-4929-89CA-7319DAA06E44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75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9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  </a:t>
            </a:r>
            <a:r>
              <a:rPr lang="zh-CN" altLang="en-US"/>
              <a:t>自定义</a:t>
            </a:r>
            <a:r>
              <a:rPr lang="en-US" altLang="zh-CN"/>
              <a:t>ASP.NET</a:t>
            </a:r>
            <a:r>
              <a:rPr lang="zh-CN" altLang="en-US"/>
              <a:t>类 </a:t>
            </a:r>
          </a:p>
        </p:txBody>
      </p:sp>
    </p:spTree>
    <p:extLst>
      <p:ext uri="{BB962C8B-B14F-4D97-AF65-F5344CB8AC3E}">
        <p14:creationId xmlns:p14="http://schemas.microsoft.com/office/powerpoint/2010/main" val="35007332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在考虑实现</a:t>
            </a:r>
            <a:r>
              <a:rPr lang="en-US" altLang="zh-CN" smtClean="0"/>
              <a:t>ASP.NET 3.5</a:t>
            </a:r>
            <a:r>
              <a:rPr lang="zh-CN" altLang="en-US" smtClean="0"/>
              <a:t>网站功能时要尽量从类的角度去实现。 </a:t>
            </a:r>
          </a:p>
          <a:p>
            <a:r>
              <a:rPr lang="zh-CN" altLang="en-US" smtClean="0"/>
              <a:t>类具有封装性、继承性和多态性的特点。 </a:t>
            </a:r>
          </a:p>
          <a:p>
            <a:r>
              <a:rPr lang="zh-CN" altLang="en-US" smtClean="0"/>
              <a:t>与</a:t>
            </a:r>
            <a:r>
              <a:rPr lang="en-US" altLang="zh-CN" smtClean="0"/>
              <a:t>ASP.NET 3.5</a:t>
            </a:r>
            <a:r>
              <a:rPr lang="zh-CN" altLang="en-US" smtClean="0"/>
              <a:t>页面对应的类包含在</a:t>
            </a:r>
            <a:r>
              <a:rPr lang="en-US" altLang="zh-CN" smtClean="0"/>
              <a:t>.aspx.cs</a:t>
            </a:r>
            <a:r>
              <a:rPr lang="zh-CN" altLang="en-US" smtClean="0"/>
              <a:t>文件中。</a:t>
            </a:r>
          </a:p>
          <a:p>
            <a:r>
              <a:rPr lang="zh-CN" altLang="en-US" smtClean="0"/>
              <a:t>自定义的类应该放在</a:t>
            </a:r>
            <a:r>
              <a:rPr lang="en-US" altLang="zh-CN" smtClean="0"/>
              <a:t>App_Code</a:t>
            </a:r>
            <a:r>
              <a:rPr lang="zh-CN" altLang="en-US" smtClean="0"/>
              <a:t>文件夹下，</a:t>
            </a:r>
            <a:r>
              <a:rPr lang="en-US" altLang="zh-CN" smtClean="0"/>
              <a:t>Visual Studio 2008</a:t>
            </a:r>
            <a:r>
              <a:rPr lang="zh-CN" altLang="en-US" smtClean="0"/>
              <a:t>会自动编译该文件夹中包含的类，并且在使用这些类时能得</a:t>
            </a:r>
            <a:r>
              <a:rPr lang="en-US" altLang="zh-CN" smtClean="0"/>
              <a:t>Intellisense</a:t>
            </a:r>
            <a:r>
              <a:rPr lang="zh-CN" altLang="en-US" smtClean="0"/>
              <a:t>的支持。 </a:t>
            </a:r>
          </a:p>
        </p:txBody>
      </p:sp>
      <p:sp>
        <p:nvSpPr>
          <p:cNvPr id="9318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BB42040E-C61C-4B51-9492-C165BB69CD33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76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98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3.8.1  </a:t>
            </a:r>
            <a:r>
              <a:rPr lang="zh-CN" altLang="en-US"/>
              <a:t>类的常识</a:t>
            </a:r>
          </a:p>
        </p:txBody>
      </p:sp>
    </p:spTree>
    <p:extLst>
      <p:ext uri="{BB962C8B-B14F-4D97-AF65-F5344CB8AC3E}">
        <p14:creationId xmlns:p14="http://schemas.microsoft.com/office/powerpoint/2010/main" val="235672447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类创建完后，使用</a:t>
            </a:r>
            <a:r>
              <a:rPr lang="en-US" altLang="zh-CN" smtClean="0"/>
              <a:t>new</a:t>
            </a:r>
            <a:r>
              <a:rPr lang="zh-CN" altLang="en-US" smtClean="0"/>
              <a:t>关键字可建立类的实例对象。</a:t>
            </a:r>
          </a:p>
          <a:p>
            <a:r>
              <a:rPr lang="zh-CN" altLang="en-US" smtClean="0"/>
              <a:t>类的常用修饰符主要有访问修饰符、</a:t>
            </a:r>
            <a:r>
              <a:rPr lang="en-US" altLang="zh-CN" smtClean="0"/>
              <a:t>abstract</a:t>
            </a:r>
            <a:r>
              <a:rPr lang="zh-CN" altLang="en-US" smtClean="0"/>
              <a:t>、</a:t>
            </a:r>
            <a:r>
              <a:rPr lang="en-US" altLang="zh-CN" smtClean="0"/>
              <a:t>static</a:t>
            </a:r>
            <a:r>
              <a:rPr lang="zh-CN" altLang="en-US" smtClean="0"/>
              <a:t>、</a:t>
            </a:r>
            <a:r>
              <a:rPr lang="en-US" altLang="zh-CN" smtClean="0"/>
              <a:t>partial</a:t>
            </a:r>
            <a:r>
              <a:rPr lang="zh-CN" altLang="en-US" smtClean="0"/>
              <a:t>、</a:t>
            </a:r>
            <a:r>
              <a:rPr lang="en-US" altLang="zh-CN" smtClean="0"/>
              <a:t>sealed</a:t>
            </a:r>
            <a:r>
              <a:rPr lang="zh-CN" altLang="en-US" smtClean="0"/>
              <a:t>。 </a:t>
            </a:r>
          </a:p>
        </p:txBody>
      </p:sp>
      <p:sp>
        <p:nvSpPr>
          <p:cNvPr id="9421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5E1DEC1E-5630-407A-B2AA-FC37440088BB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77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29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3.8.1  </a:t>
            </a:r>
            <a:r>
              <a:rPr lang="zh-CN" altLang="en-US"/>
              <a:t>类的常识（续）</a:t>
            </a:r>
          </a:p>
        </p:txBody>
      </p:sp>
    </p:spTree>
    <p:extLst>
      <p:ext uri="{BB962C8B-B14F-4D97-AF65-F5344CB8AC3E}">
        <p14:creationId xmlns:p14="http://schemas.microsoft.com/office/powerpoint/2010/main" val="176883420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abstract </a:t>
            </a:r>
            <a:r>
              <a:rPr lang="zh-CN" altLang="en-US" smtClean="0"/>
              <a:t>修饰符表示该类只能是其他类的基类，又称为抽象类，对这种类中的成员必须通过继承来实现。</a:t>
            </a:r>
          </a:p>
          <a:p>
            <a:r>
              <a:rPr lang="en-US" altLang="zh-CN" smtClean="0"/>
              <a:t>static</a:t>
            </a:r>
            <a:r>
              <a:rPr lang="zh-CN" altLang="en-US" smtClean="0"/>
              <a:t>修饰符表示该类为静态类，这种类在使用时不能使用</a:t>
            </a:r>
            <a:r>
              <a:rPr lang="en-US" altLang="zh-CN" smtClean="0"/>
              <a:t>new</a:t>
            </a:r>
            <a:r>
              <a:rPr lang="zh-CN" altLang="en-US" smtClean="0"/>
              <a:t>创建类的实例，但能够直接访问数据和方法。</a:t>
            </a:r>
          </a:p>
        </p:txBody>
      </p:sp>
      <p:sp>
        <p:nvSpPr>
          <p:cNvPr id="9523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C8098B04-5C59-436A-91FE-7E431854485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96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3.8.1  </a:t>
            </a:r>
            <a:r>
              <a:rPr lang="zh-CN" altLang="en-US"/>
              <a:t>类的常识（续）</a:t>
            </a:r>
          </a:p>
        </p:txBody>
      </p:sp>
    </p:spTree>
    <p:extLst>
      <p:ext uri="{BB962C8B-B14F-4D97-AF65-F5344CB8AC3E}">
        <p14:creationId xmlns:p14="http://schemas.microsoft.com/office/powerpoint/2010/main" val="44463371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partial</a:t>
            </a:r>
            <a:r>
              <a:rPr lang="zh-CN" altLang="en-US" smtClean="0"/>
              <a:t>修饰符可以将类的定义拆分到两个或多个源文件中。每个源文件包含定义的一部分，当编译应用程序时</a:t>
            </a:r>
            <a:r>
              <a:rPr lang="en-US" altLang="zh-CN" smtClean="0"/>
              <a:t>.NET Framework</a:t>
            </a:r>
            <a:r>
              <a:rPr lang="zh-CN" altLang="en-US" smtClean="0"/>
              <a:t>会将所有部分组合起来形成一个类。</a:t>
            </a:r>
          </a:p>
          <a:p>
            <a:r>
              <a:rPr lang="en-US" altLang="zh-CN" smtClean="0"/>
              <a:t>sealed</a:t>
            </a:r>
            <a:r>
              <a:rPr lang="zh-CN" altLang="en-US" smtClean="0"/>
              <a:t>修饰符表示该类为密封类，意味着该类不能被继承。 </a:t>
            </a:r>
          </a:p>
        </p:txBody>
      </p:sp>
      <p:sp>
        <p:nvSpPr>
          <p:cNvPr id="9625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A8E98BBE-20B2-4E18-A01C-DE676630EA88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79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30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3.8.1  </a:t>
            </a:r>
            <a:r>
              <a:rPr lang="zh-CN" altLang="en-US"/>
              <a:t>类的常识（续）</a:t>
            </a:r>
          </a:p>
        </p:txBody>
      </p:sp>
    </p:spTree>
    <p:extLst>
      <p:ext uri="{BB962C8B-B14F-4D97-AF65-F5344CB8AC3E}">
        <p14:creationId xmlns:p14="http://schemas.microsoft.com/office/powerpoint/2010/main" val="208534295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System.Web.UI.HtmlControls</a:t>
            </a:r>
            <a:r>
              <a:rPr lang="zh-CN" altLang="en-US" smtClean="0"/>
              <a:t>：提供在</a:t>
            </a:r>
            <a:r>
              <a:rPr lang="en-US" altLang="zh-CN" smtClean="0"/>
              <a:t>Web</a:t>
            </a:r>
            <a:r>
              <a:rPr lang="zh-CN" altLang="en-US" smtClean="0"/>
              <a:t>窗体页上创建 </a:t>
            </a:r>
            <a:r>
              <a:rPr lang="en-US" altLang="zh-CN" smtClean="0"/>
              <a:t>HTML</a:t>
            </a:r>
            <a:r>
              <a:rPr lang="zh-CN" altLang="en-US" smtClean="0"/>
              <a:t>服务器控件的类。</a:t>
            </a:r>
          </a:p>
          <a:p>
            <a:r>
              <a:rPr lang="en-US" altLang="zh-CN" smtClean="0"/>
              <a:t>System.Web.UI.WebControls</a:t>
            </a:r>
            <a:r>
              <a:rPr lang="zh-CN" altLang="en-US" smtClean="0"/>
              <a:t>：提供在</a:t>
            </a:r>
            <a:r>
              <a:rPr lang="en-US" altLang="zh-CN" smtClean="0"/>
              <a:t>Web</a:t>
            </a:r>
            <a:r>
              <a:rPr lang="zh-CN" altLang="en-US" smtClean="0"/>
              <a:t>窗体页上创建</a:t>
            </a:r>
            <a:r>
              <a:rPr lang="en-US" altLang="zh-CN" smtClean="0"/>
              <a:t>Web</a:t>
            </a:r>
            <a:r>
              <a:rPr lang="zh-CN" altLang="en-US" smtClean="0"/>
              <a:t>服务器控件的类，如按钮</a:t>
            </a:r>
            <a:r>
              <a:rPr lang="en-US" altLang="zh-CN" smtClean="0"/>
              <a:t>Button</a:t>
            </a:r>
            <a:r>
              <a:rPr lang="zh-CN" altLang="en-US" smtClean="0"/>
              <a:t>控件类。</a:t>
            </a:r>
          </a:p>
          <a:p>
            <a:r>
              <a:rPr lang="en-US" altLang="zh-CN" smtClean="0"/>
              <a:t>System.Web.UI.WebControls.WebParts</a:t>
            </a:r>
            <a:r>
              <a:rPr lang="zh-CN" altLang="en-US" smtClean="0"/>
              <a:t>：提供用于创建个性化</a:t>
            </a:r>
            <a:r>
              <a:rPr lang="en-US" altLang="zh-CN" smtClean="0"/>
              <a:t>Web</a:t>
            </a:r>
            <a:r>
              <a:rPr lang="zh-CN" altLang="en-US" smtClean="0"/>
              <a:t>部件页的类和接口，如呈现模块化用户界面的</a:t>
            </a:r>
            <a:r>
              <a:rPr lang="en-US" altLang="zh-CN" smtClean="0"/>
              <a:t>Part</a:t>
            </a:r>
            <a:r>
              <a:rPr lang="zh-CN" altLang="en-US" smtClean="0"/>
              <a:t>类。</a:t>
            </a:r>
          </a:p>
          <a:p>
            <a:r>
              <a:rPr lang="en-US" altLang="zh-CN" smtClean="0"/>
              <a:t>System.Xml.Linq</a:t>
            </a:r>
            <a:r>
              <a:rPr lang="zh-CN" altLang="en-US" smtClean="0"/>
              <a:t>：提供用于</a:t>
            </a:r>
            <a:r>
              <a:rPr lang="en-US" altLang="zh-CN" smtClean="0"/>
              <a:t>LINQ to XML</a:t>
            </a:r>
            <a:r>
              <a:rPr lang="zh-CN" altLang="en-US" smtClean="0"/>
              <a:t>的类，如获取</a:t>
            </a:r>
            <a:r>
              <a:rPr lang="en-US" altLang="zh-CN" smtClean="0"/>
              <a:t>XML</a:t>
            </a:r>
            <a:r>
              <a:rPr lang="zh-CN" altLang="en-US" smtClean="0"/>
              <a:t>元素的</a:t>
            </a:r>
            <a:r>
              <a:rPr lang="en-US" altLang="zh-CN" smtClean="0"/>
              <a:t>Xelement</a:t>
            </a:r>
            <a:r>
              <a:rPr lang="zh-CN" altLang="en-US" smtClean="0"/>
              <a:t>类。 </a:t>
            </a:r>
          </a:p>
        </p:txBody>
      </p:sp>
      <p:sp>
        <p:nvSpPr>
          <p:cNvPr id="2150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76DB0B27-45D3-4B2E-9053-E5B0F09B50DA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8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11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sz="3200"/>
              <a:t>ASP.NET 3.5</a:t>
            </a:r>
            <a:r>
              <a:rPr lang="zh-CN" altLang="en-US" sz="3200"/>
              <a:t>页面的常用命名空间（续）</a:t>
            </a:r>
          </a:p>
        </p:txBody>
      </p:sp>
    </p:spTree>
    <p:extLst>
      <p:ext uri="{BB962C8B-B14F-4D97-AF65-F5344CB8AC3E}">
        <p14:creationId xmlns:p14="http://schemas.microsoft.com/office/powerpoint/2010/main" val="143002872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pPr algn="just"/>
            <a:r>
              <a:rPr lang="zh-CN" altLang="en-US" smtClean="0"/>
              <a:t>可以获取或改变类中私有字段的内容，这种方式充分地体现了封装性，即不直接操作类的数据内容，而是通过访问器进行访问。</a:t>
            </a:r>
          </a:p>
          <a:p>
            <a:pPr algn="just"/>
            <a:r>
              <a:rPr lang="zh-CN" altLang="en-US" smtClean="0"/>
              <a:t>访问器有</a:t>
            </a:r>
            <a:r>
              <a:rPr lang="en-US" altLang="zh-CN" smtClean="0"/>
              <a:t>get</a:t>
            </a:r>
            <a:r>
              <a:rPr lang="zh-CN" altLang="en-US" smtClean="0"/>
              <a:t>访问器和</a:t>
            </a:r>
            <a:r>
              <a:rPr lang="en-US" altLang="zh-CN" smtClean="0"/>
              <a:t>set</a:t>
            </a:r>
            <a:r>
              <a:rPr lang="zh-CN" altLang="en-US" smtClean="0"/>
              <a:t>访问器，分别用于获取和设置属性值。</a:t>
            </a:r>
          </a:p>
          <a:p>
            <a:pPr algn="just"/>
            <a:r>
              <a:rPr lang="zh-CN" altLang="en-US" smtClean="0"/>
              <a:t>当仅包含</a:t>
            </a:r>
            <a:r>
              <a:rPr lang="en-US" altLang="zh-CN" smtClean="0"/>
              <a:t>get</a:t>
            </a:r>
            <a:r>
              <a:rPr lang="zh-CN" altLang="en-US" smtClean="0"/>
              <a:t>访问器时，表示该属性是只读的。 </a:t>
            </a:r>
          </a:p>
        </p:txBody>
      </p:sp>
      <p:sp>
        <p:nvSpPr>
          <p:cNvPr id="97283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6BB9E13D-F496-470D-BC50-03192DA517B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80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599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3.8.2  </a:t>
            </a:r>
            <a:r>
              <a:rPr lang="zh-CN" altLang="en-US"/>
              <a:t>属性</a:t>
            </a:r>
          </a:p>
        </p:txBody>
      </p:sp>
    </p:spTree>
    <p:extLst>
      <p:ext uri="{BB962C8B-B14F-4D97-AF65-F5344CB8AC3E}">
        <p14:creationId xmlns:p14="http://schemas.microsoft.com/office/powerpoint/2010/main" val="33859967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当使用</a:t>
            </a:r>
            <a:r>
              <a:rPr lang="en-US" altLang="zh-CN" smtClean="0"/>
              <a:t>new</a:t>
            </a:r>
            <a:r>
              <a:rPr lang="zh-CN" altLang="en-US" smtClean="0"/>
              <a:t>关键字实例化一个对象时，将调用对象的构造函数，所以说，在使用一个类时，最先执行的语句就是构造函数中的语句。</a:t>
            </a:r>
          </a:p>
          <a:p>
            <a:r>
              <a:rPr lang="zh-CN" altLang="en-US" smtClean="0"/>
              <a:t>每个类都有构造函数，如果没有定义构造函数，编译器会自动提供一个默认的构造函数。</a:t>
            </a:r>
          </a:p>
          <a:p>
            <a:r>
              <a:rPr lang="zh-CN" altLang="en-US" smtClean="0">
                <a:solidFill>
                  <a:srgbClr val="FF0000"/>
                </a:solidFill>
              </a:rPr>
              <a:t>注意：</a:t>
            </a:r>
            <a:r>
              <a:rPr lang="zh-CN" altLang="en-US" smtClean="0"/>
              <a:t>构造函数名与类名相同且总是</a:t>
            </a:r>
            <a:r>
              <a:rPr lang="en-US" altLang="zh-CN" smtClean="0"/>
              <a:t>public</a:t>
            </a:r>
            <a:r>
              <a:rPr lang="zh-CN" altLang="en-US" smtClean="0"/>
              <a:t>类型。</a:t>
            </a:r>
          </a:p>
        </p:txBody>
      </p:sp>
      <p:sp>
        <p:nvSpPr>
          <p:cNvPr id="100355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006DB760-85F5-44A8-84E3-17946851DD62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81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3.8.3  </a:t>
            </a:r>
            <a:r>
              <a:rPr lang="zh-CN" altLang="en-US"/>
              <a:t>构造函数</a:t>
            </a:r>
          </a:p>
        </p:txBody>
      </p:sp>
    </p:spTree>
    <p:extLst>
      <p:ext uri="{BB962C8B-B14F-4D97-AF65-F5344CB8AC3E}">
        <p14:creationId xmlns:p14="http://schemas.microsoft.com/office/powerpoint/2010/main" val="174525856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zh-CN" altLang="en-US" smtClean="0"/>
              <a:t>方法反映了对象的行为。</a:t>
            </a:r>
          </a:p>
          <a:p>
            <a:r>
              <a:rPr lang="zh-CN" altLang="en-US" smtClean="0"/>
              <a:t>方法的常用修饰符有访问修饰符、</a:t>
            </a:r>
            <a:r>
              <a:rPr lang="en-US" altLang="zh-CN" smtClean="0"/>
              <a:t>void</a:t>
            </a:r>
            <a:r>
              <a:rPr lang="zh-CN" altLang="en-US" smtClean="0"/>
              <a:t>等。</a:t>
            </a:r>
          </a:p>
          <a:p>
            <a:r>
              <a:rPr lang="en-US" altLang="zh-CN" smtClean="0"/>
              <a:t>void</a:t>
            </a:r>
            <a:r>
              <a:rPr lang="zh-CN" altLang="en-US" smtClean="0"/>
              <a:t>指定方法不返回值。 </a:t>
            </a:r>
          </a:p>
        </p:txBody>
      </p:sp>
      <p:sp>
        <p:nvSpPr>
          <p:cNvPr id="103427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9BEE03D3-8DAC-4E2F-9459-E757D2464F6C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82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3.8.4  </a:t>
            </a:r>
            <a:r>
              <a:rPr lang="zh-CN" altLang="en-US"/>
              <a:t>方法</a:t>
            </a:r>
          </a:p>
        </p:txBody>
      </p:sp>
    </p:spTree>
    <p:extLst>
      <p:ext uri="{BB962C8B-B14F-4D97-AF65-F5344CB8AC3E}">
        <p14:creationId xmlns:p14="http://schemas.microsoft.com/office/powerpoint/2010/main" val="380935865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46225"/>
            <a:ext cx="7772400" cy="4114800"/>
          </a:xfrm>
        </p:spPr>
        <p:txBody>
          <a:bodyPr/>
          <a:lstStyle/>
          <a:p>
            <a:r>
              <a:rPr lang="en-US" altLang="zh-CN" smtClean="0"/>
              <a:t>C#</a:t>
            </a:r>
            <a:r>
              <a:rPr lang="zh-CN" altLang="en-US" smtClean="0"/>
              <a:t>作为</a:t>
            </a:r>
            <a:r>
              <a:rPr lang="en-US" altLang="zh-CN" smtClean="0"/>
              <a:t>Microsoft</a:t>
            </a:r>
            <a:r>
              <a:rPr lang="zh-CN" altLang="en-US" smtClean="0"/>
              <a:t>专门为</a:t>
            </a:r>
            <a:r>
              <a:rPr lang="en-US" altLang="zh-CN" smtClean="0"/>
              <a:t>.NET</a:t>
            </a:r>
            <a:r>
              <a:rPr lang="zh-CN" altLang="en-US" smtClean="0"/>
              <a:t>打造的编程语言，非常适合于</a:t>
            </a:r>
            <a:r>
              <a:rPr lang="en-US" altLang="zh-CN" smtClean="0"/>
              <a:t>ASP.NET 3.5</a:t>
            </a:r>
            <a:r>
              <a:rPr lang="zh-CN" altLang="en-US" smtClean="0"/>
              <a:t>网页开发。</a:t>
            </a:r>
          </a:p>
          <a:p>
            <a:r>
              <a:rPr lang="zh-CN" altLang="en-US" smtClean="0"/>
              <a:t>良好的编程规范是开发人员应当遵守的规则，这有助于代码理解、方便代码阅读。</a:t>
            </a:r>
          </a:p>
          <a:p>
            <a:r>
              <a:rPr lang="zh-CN" altLang="en-US" smtClean="0"/>
              <a:t>掌握</a:t>
            </a:r>
            <a:r>
              <a:rPr lang="en-US" altLang="zh-CN" smtClean="0"/>
              <a:t>C#</a:t>
            </a:r>
            <a:r>
              <a:rPr lang="zh-CN" altLang="en-US" smtClean="0"/>
              <a:t>基础语法是</a:t>
            </a:r>
            <a:r>
              <a:rPr lang="en-US" altLang="zh-CN" smtClean="0"/>
              <a:t>ASP.NET 3.5</a:t>
            </a:r>
            <a:r>
              <a:rPr lang="zh-CN" altLang="en-US" smtClean="0"/>
              <a:t>网页开发的基础。</a:t>
            </a:r>
          </a:p>
          <a:p>
            <a:r>
              <a:rPr lang="zh-CN" altLang="en-US" smtClean="0"/>
              <a:t>在编程时要树立绝大部分的业务处理都通过自定义类实现的思想，这实际上也是</a:t>
            </a:r>
            <a:r>
              <a:rPr lang="en-US" altLang="zh-CN" smtClean="0"/>
              <a:t>N</a:t>
            </a:r>
            <a:r>
              <a:rPr lang="zh-CN" altLang="en-US" smtClean="0"/>
              <a:t>层应用程序的编程思想。 </a:t>
            </a:r>
          </a:p>
        </p:txBody>
      </p:sp>
      <p:sp>
        <p:nvSpPr>
          <p:cNvPr id="126979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4A64070-4250-424D-B1F1-F475C86AD255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83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 sz="3200"/>
              <a:t>3.9  </a:t>
            </a:r>
            <a:r>
              <a:rPr lang="zh-CN" altLang="en-US" sz="3200"/>
              <a:t>小结</a:t>
            </a:r>
            <a:endParaRPr lang="en-US" altLang="zh-CN" sz="3200"/>
          </a:p>
        </p:txBody>
      </p:sp>
    </p:spTree>
    <p:extLst>
      <p:ext uri="{BB962C8B-B14F-4D97-AF65-F5344CB8AC3E}">
        <p14:creationId xmlns:p14="http://schemas.microsoft.com/office/powerpoint/2010/main" val="138614729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良好的编程规范能极大的提高程序的可读性。</a:t>
            </a:r>
          </a:p>
          <a:p>
            <a:r>
              <a:rPr lang="zh-CN" altLang="en-US" smtClean="0"/>
              <a:t>程序注释</a:t>
            </a:r>
          </a:p>
          <a:p>
            <a:r>
              <a:rPr lang="zh-CN" altLang="en-US" smtClean="0"/>
              <a:t>命名规则</a:t>
            </a:r>
          </a:p>
        </p:txBody>
      </p:sp>
      <p:sp>
        <p:nvSpPr>
          <p:cNvPr id="22531" name="灯片编号占位符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accent2"/>
                </a:solidFill>
                <a:latin typeface="Arial" charset="0"/>
                <a:ea typeface="华文行楷" pitchFamily="2" charset="-122"/>
              </a:defRPr>
            </a:lvl9pPr>
          </a:lstStyle>
          <a:p>
            <a:pPr eaLnBrk="1" hangingPunct="1"/>
            <a:fld id="{227810A1-B3B5-4DE5-A213-C2A2BAE1D0C9}" type="slidenum">
              <a:rPr lang="zh-CN" altLang="en-US" sz="1000" b="0">
                <a:solidFill>
                  <a:schemeClr val="tx1"/>
                </a:solidFill>
              </a:rPr>
              <a:pPr eaLnBrk="1" hangingPunct="1"/>
              <a:t>9</a:t>
            </a:fld>
            <a:endParaRPr lang="en-US" altLang="zh-CN" sz="1000" b="0">
              <a:solidFill>
                <a:schemeClr val="tx1"/>
              </a:solidFill>
            </a:endParaRPr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en-US" altLang="zh-CN"/>
              <a:t>3.3  </a:t>
            </a:r>
            <a:r>
              <a:rPr lang="zh-CN" altLang="en-US"/>
              <a:t>编程规范 </a:t>
            </a:r>
          </a:p>
        </p:txBody>
      </p:sp>
    </p:spTree>
    <p:extLst>
      <p:ext uri="{BB962C8B-B14F-4D97-AF65-F5344CB8AC3E}">
        <p14:creationId xmlns:p14="http://schemas.microsoft.com/office/powerpoint/2010/main" val="40189616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4933</Words>
  <Application>Microsoft Office PowerPoint</Application>
  <PresentationFormat>全屏显示(4:3)</PresentationFormat>
  <Paragraphs>759</Paragraphs>
  <Slides>83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84" baseType="lpstr">
      <vt:lpstr>凸显</vt:lpstr>
      <vt:lpstr>第3章  C#和ASP.NET 4.5 </vt:lpstr>
      <vt:lpstr>教学目标 </vt:lpstr>
      <vt:lpstr>3.1  C#概述 </vt:lpstr>
      <vt:lpstr>3.2  Framework命名空间 </vt:lpstr>
      <vt:lpstr>3.2  Framework命名空间（续） </vt:lpstr>
      <vt:lpstr>ASP.NET 3.5页面的常用命名空间 </vt:lpstr>
      <vt:lpstr>ASP.NET 3.5页面的常用命名空间（续） </vt:lpstr>
      <vt:lpstr>ASP.NET 3.5页面的常用命名空间（续）</vt:lpstr>
      <vt:lpstr>3.3  编程规范 </vt:lpstr>
      <vt:lpstr>3.3.1  程序注释</vt:lpstr>
      <vt:lpstr>3.3.2  命名规则</vt:lpstr>
      <vt:lpstr>常用标识符的大小写方式对应表 </vt:lpstr>
      <vt:lpstr>命名的其它规则 </vt:lpstr>
      <vt:lpstr>常用控件名简写对照表 </vt:lpstr>
      <vt:lpstr>常量与变量</vt:lpstr>
      <vt:lpstr>常量声明</vt:lpstr>
      <vt:lpstr>PowerPoint 演示文稿</vt:lpstr>
      <vt:lpstr>PowerPoint 演示文稿</vt:lpstr>
      <vt:lpstr>PowerPoint 演示文稿</vt:lpstr>
      <vt:lpstr>变量声明</vt:lpstr>
      <vt:lpstr>变量的声明与初始化 </vt:lpstr>
      <vt:lpstr>3.4.2  变量声明（续）</vt:lpstr>
      <vt:lpstr>修饰符</vt:lpstr>
      <vt:lpstr>修饰符（续）</vt:lpstr>
      <vt:lpstr>局部变量作用范围</vt:lpstr>
      <vt:lpstr>3.4  类型 </vt:lpstr>
      <vt:lpstr> 值类型与引用类型的区别</vt:lpstr>
      <vt:lpstr>PowerPoint 演示文稿</vt:lpstr>
      <vt:lpstr>3.4.1  值类型</vt:lpstr>
      <vt:lpstr>布尔类型</vt:lpstr>
      <vt:lpstr>字符类型 </vt:lpstr>
      <vt:lpstr>常用转义符对应表 </vt:lpstr>
      <vt:lpstr>实数类型 </vt:lpstr>
      <vt:lpstr>结构类型 </vt:lpstr>
      <vt:lpstr>枚举类型 </vt:lpstr>
      <vt:lpstr>枚举</vt:lpstr>
      <vt:lpstr>实例3-1  枚举类型变量应用</vt:lpstr>
      <vt:lpstr>PowerPoint 演示文稿</vt:lpstr>
      <vt:lpstr>枚举（续）</vt:lpstr>
      <vt:lpstr>3.4.2  引用类型</vt:lpstr>
      <vt:lpstr>object类型 </vt:lpstr>
      <vt:lpstr>string类型 </vt:lpstr>
      <vt:lpstr>string类型（续）</vt:lpstr>
      <vt:lpstr>接口类型 </vt:lpstr>
      <vt:lpstr>数组类型 </vt:lpstr>
      <vt:lpstr>委托类型</vt:lpstr>
      <vt:lpstr>3.5.3  装箱和拆箱</vt:lpstr>
      <vt:lpstr>3.4.3  装箱和拆箱（续）</vt:lpstr>
      <vt:lpstr>3.6  运算符</vt:lpstr>
      <vt:lpstr>PowerPoint 演示文稿</vt:lpstr>
      <vt:lpstr>实例 3-3</vt:lpstr>
      <vt:lpstr>PowerPoint 演示文稿</vt:lpstr>
      <vt:lpstr>PowerPoint 演示文稿</vt:lpstr>
      <vt:lpstr>PowerPoint 演示文稿</vt:lpstr>
      <vt:lpstr>PowerPoint 演示文稿</vt:lpstr>
      <vt:lpstr>实例3-5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实例3-7</vt:lpstr>
      <vt:lpstr>跳转语句</vt:lpstr>
      <vt:lpstr>PowerPoint 演示文稿</vt:lpstr>
      <vt:lpstr>跳转语句</vt:lpstr>
      <vt:lpstr>5.5.1跳转语句continue(2)</vt:lpstr>
      <vt:lpstr>跳转语句goto</vt:lpstr>
      <vt:lpstr>跳转语句</vt:lpstr>
      <vt:lpstr>PowerPoint 演示文稿</vt:lpstr>
      <vt:lpstr>实例3-6  throw语句应用</vt:lpstr>
      <vt:lpstr>PowerPoint 演示文稿</vt:lpstr>
      <vt:lpstr>try…catch…finally结构 </vt:lpstr>
      <vt:lpstr>try…catch…finally结构（续）</vt:lpstr>
      <vt:lpstr>PowerPoint 演示文稿</vt:lpstr>
      <vt:lpstr>3.8  自定义ASP.NET类 </vt:lpstr>
      <vt:lpstr>3.8.1  类的常识</vt:lpstr>
      <vt:lpstr>3.8.1  类的常识（续）</vt:lpstr>
      <vt:lpstr>3.8.1  类的常识（续）</vt:lpstr>
      <vt:lpstr>3.8.1  类的常识（续）</vt:lpstr>
      <vt:lpstr>3.8.2  属性</vt:lpstr>
      <vt:lpstr>3.8.3  构造函数</vt:lpstr>
      <vt:lpstr>3.8.4  方法</vt:lpstr>
      <vt:lpstr>3.9  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 C#和ASP.NET 4.5 </dc:title>
  <dc:creator>Administrator</dc:creator>
  <cp:lastModifiedBy>pc</cp:lastModifiedBy>
  <cp:revision>1</cp:revision>
  <dcterms:created xsi:type="dcterms:W3CDTF">2017-04-12T09:19:54Z</dcterms:created>
  <dcterms:modified xsi:type="dcterms:W3CDTF">2017-04-12T09:24:40Z</dcterms:modified>
</cp:coreProperties>
</file>