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312" r:id="rId3"/>
    <p:sldId id="259" r:id="rId4"/>
    <p:sldId id="258" r:id="rId5"/>
    <p:sldId id="286" r:id="rId6"/>
    <p:sldId id="376" r:id="rId7"/>
    <p:sldId id="377" r:id="rId8"/>
    <p:sldId id="378" r:id="rId9"/>
    <p:sldId id="379" r:id="rId10"/>
    <p:sldId id="289" r:id="rId11"/>
    <p:sldId id="290" r:id="rId12"/>
    <p:sldId id="291" r:id="rId13"/>
    <p:sldId id="316" r:id="rId14"/>
    <p:sldId id="292" r:id="rId15"/>
    <p:sldId id="317" r:id="rId16"/>
    <p:sldId id="318" r:id="rId17"/>
    <p:sldId id="328" r:id="rId18"/>
    <p:sldId id="329" r:id="rId19"/>
    <p:sldId id="331" r:id="rId20"/>
    <p:sldId id="332" r:id="rId21"/>
    <p:sldId id="380" r:id="rId22"/>
    <p:sldId id="334" r:id="rId23"/>
    <p:sldId id="338" r:id="rId24"/>
    <p:sldId id="340" r:id="rId25"/>
    <p:sldId id="342" r:id="rId26"/>
    <p:sldId id="343" r:id="rId27"/>
    <p:sldId id="344" r:id="rId28"/>
    <p:sldId id="345" r:id="rId29"/>
    <p:sldId id="346" r:id="rId30"/>
    <p:sldId id="347" r:id="rId31"/>
    <p:sldId id="349" r:id="rId32"/>
    <p:sldId id="381" r:id="rId33"/>
    <p:sldId id="382" r:id="rId34"/>
    <p:sldId id="383" r:id="rId35"/>
    <p:sldId id="384" r:id="rId36"/>
    <p:sldId id="385" r:id="rId37"/>
    <p:sldId id="386" r:id="rId38"/>
    <p:sldId id="387" r:id="rId39"/>
    <p:sldId id="388" r:id="rId40"/>
    <p:sldId id="389" r:id="rId41"/>
    <p:sldId id="390" r:id="rId42"/>
    <p:sldId id="391" r:id="rId43"/>
    <p:sldId id="392" r:id="rId44"/>
    <p:sldId id="393" r:id="rId45"/>
    <p:sldId id="394" r:id="rId46"/>
    <p:sldId id="395" r:id="rId47"/>
    <p:sldId id="396" r:id="rId48"/>
    <p:sldId id="397" r:id="rId49"/>
    <p:sldId id="398" r:id="rId50"/>
    <p:sldId id="399" r:id="rId51"/>
    <p:sldId id="400" r:id="rId52"/>
    <p:sldId id="401" r:id="rId53"/>
    <p:sldId id="402" r:id="rId54"/>
    <p:sldId id="403" r:id="rId55"/>
    <p:sldId id="404" r:id="rId56"/>
    <p:sldId id="405" r:id="rId57"/>
    <p:sldId id="406" r:id="rId58"/>
    <p:sldId id="407" r:id="rId59"/>
    <p:sldId id="408" r:id="rId60"/>
    <p:sldId id="285" r:id="rId6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319"/>
    <a:srgbClr val="F67EE8"/>
    <a:srgbClr val="FF33CC"/>
    <a:srgbClr val="FDF58D"/>
    <a:srgbClr val="808080"/>
    <a:srgbClr val="FCFCFC"/>
    <a:srgbClr val="E8E8E8"/>
    <a:srgbClr val="FFD84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146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隶书" pitchFamily="49" charset="-122"/>
                <a:ea typeface="隶书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>
                <a:latin typeface="楷体" pitchFamily="49" charset="-122"/>
                <a:ea typeface="楷体" pitchFamily="49" charset="-122"/>
              </a:defRPr>
            </a:lvl1pPr>
            <a:lvl2pPr>
              <a:lnSpc>
                <a:spcPct val="110000"/>
              </a:lnSpc>
              <a:defRPr>
                <a:latin typeface="楷体" pitchFamily="49" charset="-122"/>
                <a:ea typeface="楷体" pitchFamily="49" charset="-122"/>
              </a:defRPr>
            </a:lvl2pPr>
            <a:lvl3pPr>
              <a:lnSpc>
                <a:spcPct val="110000"/>
              </a:lnSpc>
              <a:defRPr>
                <a:latin typeface="楷体" pitchFamily="49" charset="-122"/>
                <a:ea typeface="楷体" pitchFamily="49" charset="-122"/>
              </a:defRPr>
            </a:lvl3pPr>
            <a:lvl4pPr>
              <a:lnSpc>
                <a:spcPct val="110000"/>
              </a:lnSpc>
              <a:defRPr>
                <a:latin typeface="楷体" pitchFamily="49" charset="-122"/>
                <a:ea typeface="楷体" pitchFamily="49" charset="-122"/>
              </a:defRPr>
            </a:lvl4pPr>
            <a:lvl5pPr>
              <a:lnSpc>
                <a:spcPct val="110000"/>
              </a:lnSpc>
              <a:defRPr>
                <a:latin typeface="楷体" pitchFamily="49" charset="-122"/>
                <a:ea typeface="楷体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 userDrawn="1"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宋体" pitchFamily="2" charset="-122"/>
          <a:ea typeface="宋体" pitchFamily="2" charset="-122"/>
          <a:cs typeface="+mn-cs"/>
        </a:defRPr>
      </a:lvl1pPr>
      <a:lvl2pPr marL="742950" indent="-28575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宋体" pitchFamily="2" charset="-122"/>
          <a:ea typeface="宋体" pitchFamily="2" charset="-122"/>
        </a:defRPr>
      </a:lvl2pPr>
      <a:lvl3pPr marL="114300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宋体" pitchFamily="2" charset="-122"/>
          <a:ea typeface="宋体" pitchFamily="2" charset="-122"/>
        </a:defRPr>
      </a:lvl3pPr>
      <a:lvl4pPr marL="160020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宋体" pitchFamily="2" charset="-122"/>
          <a:ea typeface="宋体" pitchFamily="2" charset="-122"/>
        </a:defRPr>
      </a:lvl4pPr>
      <a:lvl5pPr marL="205740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宋体" pitchFamily="2" charset="-122"/>
          <a:ea typeface="宋体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6.xml"/><Relationship Id="rId5" Type="http://schemas.openxmlformats.org/officeDocument/2006/relationships/slide" Target="slide23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509120"/>
            <a:ext cx="6400800" cy="457200"/>
          </a:xfrm>
        </p:spPr>
        <p:txBody>
          <a:bodyPr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章　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中文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Windows 7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的使用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隶书" pitchFamily="49" charset="-122"/>
                <a:ea typeface="隶书" pitchFamily="49" charset="-122"/>
              </a:rPr>
              <a:t>2.6</a:t>
            </a:r>
            <a:r>
              <a:rPr lang="zh-CN" altLang="zh-CN" dirty="0">
                <a:latin typeface="隶书" pitchFamily="49" charset="-122"/>
                <a:ea typeface="隶书" pitchFamily="49" charset="-122"/>
              </a:rPr>
              <a:t>　打印机的安装、设置和使用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1259632" y="241400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259632" y="303494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1259632" y="368108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763688" y="2319263"/>
            <a:ext cx="4301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添加打印机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763688" y="2967335"/>
            <a:ext cx="4301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设置默认打印机和共享打印机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gray">
          <a:xfrm>
            <a:off x="1763688" y="3615407"/>
            <a:ext cx="4301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设置用户使用打印机的权限</a:t>
            </a:r>
          </a:p>
        </p:txBody>
      </p:sp>
    </p:spTree>
    <p:extLst>
      <p:ext uri="{BB962C8B-B14F-4D97-AF65-F5344CB8AC3E}">
        <p14:creationId xmlns:p14="http://schemas.microsoft.com/office/powerpoint/2010/main" val="3298601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．在</a:t>
            </a:r>
            <a:r>
              <a:rPr lang="en-US" altLang="zh-CN" dirty="0"/>
              <a:t>LPT1</a:t>
            </a:r>
            <a:r>
              <a:rPr lang="zh-CN" altLang="zh-CN" dirty="0"/>
              <a:t>端口安装一</a:t>
            </a:r>
            <a:r>
              <a:rPr lang="zh-CN" altLang="zh-CN" dirty="0" smtClean="0"/>
              <a:t>台</a:t>
            </a:r>
            <a:r>
              <a:rPr lang="en-US" altLang="zh-CN" dirty="0" smtClean="0"/>
              <a:t>hp5100</a:t>
            </a:r>
            <a:r>
              <a:rPr lang="zh-CN" altLang="en-US" dirty="0" smtClean="0"/>
              <a:t>打</a:t>
            </a:r>
            <a:r>
              <a:rPr lang="zh-CN" altLang="zh-CN" dirty="0"/>
              <a:t>印机，</a:t>
            </a:r>
            <a:r>
              <a:rPr lang="zh-CN" altLang="zh-CN" dirty="0"/>
              <a:t>取名为“</a:t>
            </a:r>
            <a:r>
              <a:rPr lang="en-US" altLang="zh-CN" dirty="0"/>
              <a:t>hp5100</a:t>
            </a:r>
            <a:r>
              <a:rPr lang="zh-CN" altLang="zh-CN" dirty="0"/>
              <a:t>”，允许其他网络用户共享，共享名为“</a:t>
            </a:r>
            <a:r>
              <a:rPr lang="en-US" altLang="zh-CN" dirty="0"/>
              <a:t>printer1</a:t>
            </a:r>
            <a:r>
              <a:rPr lang="zh-CN" altLang="zh-CN" dirty="0"/>
              <a:t>”，设置为默认打印机。 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．设置允许</a:t>
            </a:r>
            <a:r>
              <a:rPr lang="en-US" altLang="zh-CN" dirty="0"/>
              <a:t>Administrator</a:t>
            </a:r>
            <a:r>
              <a:rPr lang="zh-CN" altLang="zh-CN" dirty="0"/>
              <a:t>对打印机</a:t>
            </a:r>
            <a:r>
              <a:rPr lang="en-US" altLang="zh-CN" dirty="0"/>
              <a:t>hp5100</a:t>
            </a:r>
            <a:r>
              <a:rPr lang="zh-CN" altLang="zh-CN" dirty="0"/>
              <a:t>具有所有权限。</a:t>
            </a:r>
          </a:p>
        </p:txBody>
      </p:sp>
    </p:spTree>
    <p:extLst>
      <p:ext uri="{BB962C8B-B14F-4D97-AF65-F5344CB8AC3E}">
        <p14:creationId xmlns:p14="http://schemas.microsoft.com/office/powerpoint/2010/main" val="19914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—1</a:t>
            </a:r>
            <a:r>
              <a:rPr lang="en-US" altLang="zh-CN" sz="3600" dirty="0"/>
              <a:t>.</a:t>
            </a:r>
            <a:r>
              <a:rPr lang="zh-CN" altLang="zh-CN" sz="3600" dirty="0" smtClean="0"/>
              <a:t>驱动程序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715963">
              <a:buNone/>
            </a:pPr>
            <a:r>
              <a:rPr lang="zh-CN" altLang="zh-CN" dirty="0" smtClean="0"/>
              <a:t>驱动程序</a:t>
            </a:r>
            <a:r>
              <a:rPr lang="zh-CN" altLang="zh-CN" dirty="0"/>
              <a:t>英文名为“</a:t>
            </a:r>
            <a:r>
              <a:rPr lang="en-US" altLang="zh-CN" dirty="0"/>
              <a:t>Device Driver</a:t>
            </a:r>
            <a:r>
              <a:rPr lang="zh-CN" altLang="zh-CN" dirty="0"/>
              <a:t>”，全称为“设备驱动程序”，是使计算机和设备通信的一种特殊程序，相当于硬件的接口，操作系统只有通过这个接口，才能控制硬件设备的工作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0" indent="715963">
              <a:buNone/>
            </a:pPr>
            <a:r>
              <a:rPr lang="zh-CN" altLang="en-US" dirty="0"/>
              <a:t> </a:t>
            </a:r>
            <a:r>
              <a:rPr lang="zh-CN" altLang="zh-CN" dirty="0" smtClean="0"/>
              <a:t>像</a:t>
            </a:r>
            <a:r>
              <a:rPr lang="en-US" altLang="zh-CN" dirty="0"/>
              <a:t>CPU</a:t>
            </a:r>
            <a:r>
              <a:rPr lang="zh-CN" altLang="zh-CN" dirty="0"/>
              <a:t>、内存、主板、软驱、键盘、显示器等设备，其驱动程序已经集成在计算机的主板的</a:t>
            </a:r>
            <a:r>
              <a:rPr lang="en-US" altLang="zh-CN" dirty="0"/>
              <a:t>BIOS</a:t>
            </a:r>
            <a:r>
              <a:rPr lang="zh-CN" altLang="zh-CN" dirty="0"/>
              <a:t>中，不需要再安装驱动程序就可以正常工作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pPr marL="0" indent="715963">
              <a:buNone/>
            </a:pPr>
            <a:r>
              <a:rPr lang="zh-CN" altLang="zh-CN" dirty="0" smtClean="0"/>
              <a:t>而</a:t>
            </a:r>
            <a:r>
              <a:rPr lang="zh-CN" altLang="zh-CN" dirty="0"/>
              <a:t>显卡、声卡、网卡、打印机等一定要安装驱动程序，否则便无法正常工作。</a:t>
            </a: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325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三、知识技能</a:t>
            </a:r>
            <a:r>
              <a:rPr lang="zh-CN" altLang="en-US" sz="4000" dirty="0" smtClean="0"/>
              <a:t>要点</a:t>
            </a:r>
            <a:r>
              <a:rPr lang="en-US" altLang="zh-CN" sz="4000" dirty="0" smtClean="0"/>
              <a:t>—</a:t>
            </a:r>
            <a:r>
              <a:rPr lang="en-US" altLang="zh-CN" dirty="0"/>
              <a:t>2</a:t>
            </a:r>
            <a:r>
              <a:rPr lang="zh-CN" altLang="en-US" dirty="0"/>
              <a:t>．打印机的</a:t>
            </a:r>
            <a:r>
              <a:rPr lang="zh-CN" altLang="en-US" dirty="0" smtClean="0"/>
              <a:t>安装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/>
          <a:lstStyle/>
          <a:p>
            <a:pPr marL="0" indent="715963">
              <a:buNone/>
            </a:pPr>
            <a:r>
              <a:rPr lang="zh-CN" altLang="en-US" dirty="0" smtClean="0"/>
              <a:t>在</a:t>
            </a:r>
            <a:r>
              <a:rPr lang="en-US" altLang="zh-CN" dirty="0"/>
              <a:t>Windows 7</a:t>
            </a:r>
            <a:r>
              <a:rPr lang="zh-CN" altLang="en-US" dirty="0"/>
              <a:t>系统中，可以采用用户可以自己安装打印机驱动程序。当打印机为即插即用时，系统可自动搜索打印机类型然后安装相应用驱动程序。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en-US" sz="2400" dirty="0"/>
          </a:p>
          <a:p>
            <a:pPr marL="0" indent="0">
              <a:lnSpc>
                <a:spcPct val="110000"/>
              </a:lnSpc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5848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三、知识技能要点</a:t>
            </a:r>
            <a:r>
              <a:rPr lang="en-US" altLang="zh-CN" dirty="0" smtClean="0"/>
              <a:t>—</a:t>
            </a:r>
            <a:r>
              <a:rPr lang="en-US" altLang="zh-CN" sz="3600" dirty="0"/>
              <a:t>2.</a:t>
            </a:r>
            <a:r>
              <a:rPr lang="zh-CN" altLang="en-US" sz="3600" dirty="0"/>
              <a:t>开始菜单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507288" cy="5040560"/>
          </a:xfrm>
        </p:spPr>
        <p:txBody>
          <a:bodyPr/>
          <a:lstStyle/>
          <a:p>
            <a:pPr marL="0" indent="715963">
              <a:lnSpc>
                <a:spcPct val="112000"/>
              </a:lnSpc>
              <a:buNone/>
            </a:pPr>
            <a:r>
              <a:rPr lang="zh-CN" altLang="zh-CN" sz="2400" dirty="0">
                <a:solidFill>
                  <a:srgbClr val="FF0000"/>
                </a:solidFill>
              </a:rPr>
              <a:t>“开始”菜单分为三个基本部分</a:t>
            </a:r>
            <a:r>
              <a:rPr lang="zh-CN" altLang="zh-CN" sz="2400" dirty="0" smtClean="0">
                <a:solidFill>
                  <a:srgbClr val="FF0000"/>
                </a:solidFill>
              </a:rPr>
              <a:t>：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marL="0" indent="715963">
              <a:lnSpc>
                <a:spcPct val="112000"/>
              </a:lnSpc>
              <a:buNone/>
            </a:pPr>
            <a:r>
              <a:rPr lang="en-US" altLang="zh-CN" sz="2400" dirty="0" smtClean="0"/>
              <a:t>(</a:t>
            </a:r>
            <a:r>
              <a:rPr lang="en-US" altLang="zh-CN" sz="2400" dirty="0"/>
              <a:t>1)</a:t>
            </a:r>
            <a:r>
              <a:rPr lang="zh-CN" altLang="zh-CN" sz="2400" dirty="0"/>
              <a:t>左边的大窗格显示计算机上程序的一个短列表。单击“所有程序”可显示程序的完整列表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715963">
              <a:lnSpc>
                <a:spcPct val="112000"/>
              </a:lnSpc>
              <a:buNone/>
            </a:pPr>
            <a:r>
              <a:rPr lang="en-US" altLang="zh-CN" sz="2400" dirty="0" smtClean="0"/>
              <a:t>(</a:t>
            </a:r>
            <a:r>
              <a:rPr lang="en-US" altLang="zh-CN" sz="2400" dirty="0"/>
              <a:t>2)</a:t>
            </a:r>
            <a:r>
              <a:rPr lang="zh-CN" altLang="zh-CN" sz="2400" dirty="0"/>
              <a:t>左边窗格的底部是搜索框，通过键入搜索项可在计算机上查找程序和文件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715963">
              <a:lnSpc>
                <a:spcPct val="112000"/>
              </a:lnSpc>
              <a:buNone/>
            </a:pPr>
            <a:r>
              <a:rPr lang="en-US" altLang="zh-CN" sz="2400" dirty="0" smtClean="0"/>
              <a:t>(</a:t>
            </a:r>
            <a:r>
              <a:rPr lang="en-US" altLang="zh-CN" sz="2400" dirty="0"/>
              <a:t>3)</a:t>
            </a:r>
            <a:r>
              <a:rPr lang="zh-CN" altLang="zh-CN" sz="2400" dirty="0"/>
              <a:t>右边窗格提供对常用文件夹、文件、设置和功能的访问。在这里还可注销</a:t>
            </a:r>
            <a:r>
              <a:rPr lang="en-US" altLang="zh-CN" sz="2400" dirty="0"/>
              <a:t> Windows </a:t>
            </a:r>
            <a:r>
              <a:rPr lang="zh-CN" altLang="zh-CN" sz="2400" dirty="0"/>
              <a:t>或关闭计算机。</a:t>
            </a:r>
          </a:p>
          <a:p>
            <a:pPr marL="0" indent="0">
              <a:lnSpc>
                <a:spcPct val="112000"/>
              </a:lnSpc>
              <a:buNone/>
            </a:pPr>
            <a:endParaRPr lang="zh-CN" altLang="en-US" sz="2400" dirty="0"/>
          </a:p>
          <a:p>
            <a:pPr marL="0" indent="0">
              <a:lnSpc>
                <a:spcPct val="112000"/>
              </a:lnSpc>
              <a:buNone/>
            </a:pPr>
            <a:r>
              <a:rPr lang="zh-CN" altLang="en-US" sz="2400" dirty="0" smtClean="0"/>
              <a:t> </a:t>
            </a:r>
            <a:r>
              <a:rPr lang="zh-CN" altLang="zh-CN" sz="2400" dirty="0" smtClean="0"/>
              <a:t>“开始”</a:t>
            </a:r>
            <a:r>
              <a:rPr lang="zh-CN" altLang="zh-CN" sz="2400" dirty="0"/>
              <a:t>菜单最常见的一个用途是打开计算机上安装的程序。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5494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dirty="0" smtClean="0">
                <a:solidFill>
                  <a:srgbClr val="000066"/>
                </a:solidFill>
              </a:rPr>
              <a:t>—</a:t>
            </a:r>
            <a:r>
              <a:rPr lang="en-US" altLang="zh-CN" sz="2800" dirty="0"/>
              <a:t>3</a:t>
            </a:r>
            <a:r>
              <a:rPr lang="zh-CN" altLang="zh-CN" sz="2800" dirty="0"/>
              <a:t>．设置默认打印机</a:t>
            </a:r>
            <a:br>
              <a:rPr lang="zh-CN" altLang="zh-CN" sz="2800" dirty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设置</a:t>
            </a:r>
            <a:r>
              <a:rPr lang="zh-CN" altLang="zh-CN" dirty="0"/>
              <a:t>默认打印机的操作方法如下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zh-CN" dirty="0" smtClean="0"/>
              <a:t>在</a:t>
            </a:r>
            <a:r>
              <a:rPr lang="zh-CN" altLang="zh-CN" dirty="0"/>
              <a:t>“控制面板”窗口中，单击“查看设备和打印机”超文本，打开“设备和打印机”窗口。在此窗口中，右击要设置为默认打印机的打印机图标，打开快捷菜单，单击选择“设为默认打印机”命令，执行后，图标右上角多了带绿√的绿圆，如图</a:t>
            </a:r>
            <a:r>
              <a:rPr lang="en-US" altLang="zh-CN" dirty="0"/>
              <a:t>2-105</a:t>
            </a:r>
            <a:r>
              <a:rPr lang="zh-CN" altLang="zh-CN" dirty="0"/>
              <a:t>所示，说明已设置为默认打印机。</a:t>
            </a:r>
          </a:p>
        </p:txBody>
      </p:sp>
    </p:spTree>
    <p:extLst>
      <p:ext uri="{BB962C8B-B14F-4D97-AF65-F5344CB8AC3E}">
        <p14:creationId xmlns:p14="http://schemas.microsoft.com/office/powerpoint/2010/main" val="163034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2800" dirty="0" smtClean="0">
                <a:solidFill>
                  <a:srgbClr val="000066"/>
                </a:solidFill>
              </a:rPr>
              <a:t>—</a:t>
            </a:r>
            <a:r>
              <a:rPr lang="en-US" altLang="zh-CN" sz="2800" dirty="0"/>
              <a:t>4</a:t>
            </a:r>
            <a:r>
              <a:rPr lang="zh-CN" altLang="zh-CN" sz="2800" dirty="0"/>
              <a:t>．设置或删除打印机权限</a:t>
            </a:r>
            <a:br>
              <a:rPr lang="zh-CN" altLang="zh-CN" sz="2800" dirty="0"/>
            </a:b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r>
              <a:rPr lang="zh-CN" altLang="zh-CN" sz="2000" dirty="0" smtClean="0"/>
              <a:t>设置</a:t>
            </a:r>
            <a:r>
              <a:rPr lang="zh-CN" altLang="zh-CN" sz="2000" dirty="0"/>
              <a:t>或删除打印机权限操作步骤如下：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）单击“控制面板”窗口中的“设备和打印机”链接，在打开“设备和打印机”窗口，如图</a:t>
            </a:r>
            <a:r>
              <a:rPr lang="en-US" altLang="zh-CN" sz="2000" dirty="0"/>
              <a:t>2-105</a:t>
            </a:r>
            <a:r>
              <a:rPr lang="zh-CN" altLang="zh-CN" sz="2000" dirty="0"/>
              <a:t>所示。 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）右键单击要设置权限的打印机，单击“打印机属性”，然后单击“安全”选项卡，如图</a:t>
            </a:r>
            <a:r>
              <a:rPr lang="en-US" altLang="zh-CN" sz="2000" dirty="0"/>
              <a:t>2-104</a:t>
            </a:r>
            <a:r>
              <a:rPr lang="zh-CN" altLang="zh-CN" sz="2000" dirty="0"/>
              <a:t>所示。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）执行以下任一操作： </a:t>
            </a:r>
          </a:p>
          <a:p>
            <a:r>
              <a:rPr lang="en-US" altLang="zh-CN" sz="2000" dirty="0"/>
              <a:t>•	</a:t>
            </a:r>
            <a:r>
              <a:rPr lang="zh-CN" altLang="zh-CN" sz="2000" dirty="0"/>
              <a:t>要更改或删除已有用户或组的权限，单击组或用户的名称。</a:t>
            </a:r>
          </a:p>
          <a:p>
            <a:r>
              <a:rPr lang="en-US" altLang="zh-CN" sz="2000" dirty="0"/>
              <a:t>•	</a:t>
            </a:r>
            <a:r>
              <a:rPr lang="zh-CN" altLang="zh-CN" sz="2000" dirty="0"/>
              <a:t>要设置新用户或组的权限，单击“添加”。在“选择用户、计算机或组”中键入要为其设置权限的用户或组的名称，然后单击“确定”关闭对话框。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）根据需要，可请在“权限”中单击每个要允许或拒绝的权限的“允许”或“拒绝”。如从权限列表中删除用户或组，则单击“删除”。</a:t>
            </a:r>
          </a:p>
          <a:p>
            <a:pPr marL="0" indent="0">
              <a:buNone/>
            </a:pPr>
            <a:r>
              <a:rPr lang="zh-CN" altLang="zh-CN" sz="2000" dirty="0" smtClean="0"/>
              <a:t>：</a:t>
            </a:r>
            <a:endParaRPr lang="zh-CN" altLang="en-US" sz="2000" dirty="0"/>
          </a:p>
          <a:p>
            <a:pPr marL="0" indent="0"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86019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927100"/>
          </a:xfrm>
        </p:spPr>
        <p:txBody>
          <a:bodyPr/>
          <a:lstStyle/>
          <a:p>
            <a:r>
              <a:rPr lang="en-US" altLang="zh-CN" dirty="0">
                <a:latin typeface="隶书" pitchFamily="49" charset="-122"/>
                <a:ea typeface="隶书" pitchFamily="49" charset="-122"/>
              </a:rPr>
              <a:t>2.7</a:t>
            </a:r>
            <a:r>
              <a:rPr lang="zh-CN" altLang="zh-CN" dirty="0">
                <a:latin typeface="隶书" pitchFamily="49" charset="-122"/>
                <a:ea typeface="隶书" pitchFamily="49" charset="-122"/>
              </a:rPr>
              <a:t>　磁盘管理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1092816" y="2463292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094761" y="307184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763688" y="2340459"/>
            <a:ext cx="54536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清理磁盘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763688" y="2941929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磁盘碎片整理</a:t>
            </a:r>
          </a:p>
        </p:txBody>
      </p:sp>
      <p:sp>
        <p:nvSpPr>
          <p:cNvPr id="2" name="矩形 1"/>
          <p:cNvSpPr/>
          <p:nvPr/>
        </p:nvSpPr>
        <p:spPr>
          <a:xfrm>
            <a:off x="1763688" y="354339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建立计划任务</a:t>
            </a: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invGray">
          <a:xfrm>
            <a:off x="1115656" y="364506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5814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隶书" pitchFamily="49" charset="-122"/>
                <a:ea typeface="隶书" pitchFamily="49" charset="-122"/>
              </a:rPr>
              <a:t>一、操作</a:t>
            </a: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要求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2050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．清理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盘下回收站文件和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Internet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临时文件。</a:t>
            </a:r>
          </a:p>
          <a:p>
            <a:pPr marL="0" indent="0">
              <a:buNone/>
            </a:pPr>
            <a:r>
              <a:rPr lang="en-US" altLang="zh-CN" dirty="0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对本地驱动器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进行磁盘碎片整理。</a:t>
            </a:r>
          </a:p>
          <a:p>
            <a:pPr marL="0" indent="0">
              <a:buNone/>
            </a:pPr>
            <a:r>
              <a:rPr lang="en-US" altLang="zh-CN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．建立名为“磁盘整理”的磁盘碎片整理计划任务，要求每周一晚上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点开始整理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C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盘。 </a:t>
            </a:r>
          </a:p>
          <a:p>
            <a:pPr marL="0" indent="0"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99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三、知识技能</a:t>
            </a:r>
            <a:r>
              <a:rPr lang="zh-CN" altLang="en-US" sz="4000" dirty="0" smtClean="0"/>
              <a:t>要点</a:t>
            </a:r>
            <a:r>
              <a:rPr lang="en-US" altLang="zh-CN" sz="4000" dirty="0" smtClean="0"/>
              <a:t>—</a:t>
            </a:r>
            <a:r>
              <a:rPr lang="en-US" altLang="zh-CN" dirty="0"/>
              <a:t>1</a:t>
            </a:r>
            <a:r>
              <a:rPr lang="zh-CN" altLang="zh-CN" dirty="0"/>
              <a:t>．磁盘清理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Windows </a:t>
            </a:r>
            <a:r>
              <a:rPr lang="en-US" altLang="zh-CN" dirty="0"/>
              <a:t>7</a:t>
            </a:r>
            <a:r>
              <a:rPr lang="zh-CN" altLang="zh-CN" dirty="0"/>
              <a:t>所提供的磁盘清理程序可以删除临时</a:t>
            </a:r>
            <a:r>
              <a:rPr lang="en-US" altLang="zh-CN" dirty="0"/>
              <a:t>Internet </a:t>
            </a:r>
            <a:r>
              <a:rPr lang="zh-CN" altLang="zh-CN" dirty="0"/>
              <a:t>文件、删除不再使用的已安装组件和程序以及清空“回收站”，这样可以释放硬盘空间，保持系统的简洁，大大提高系统性能。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5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隶书" pitchFamily="49" charset="-122"/>
                <a:ea typeface="隶书" pitchFamily="49" charset="-122"/>
              </a:rPr>
              <a:t>第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章　中文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Windows 7</a:t>
            </a:r>
            <a:r>
              <a:rPr lang="zh-CN" altLang="en-US" dirty="0"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使用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AutoShape 16"/>
          <p:cNvSpPr>
            <a:spLocks noChangeAspect="1" noChangeArrowheads="1"/>
          </p:cNvSpPr>
          <p:nvPr/>
        </p:nvSpPr>
        <p:spPr bwMode="ltGray">
          <a:xfrm>
            <a:off x="1011891" y="165215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invGray">
          <a:xfrm>
            <a:off x="1011891" y="2187300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gray">
          <a:xfrm>
            <a:off x="1011891" y="272244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19"/>
          <p:cNvSpPr>
            <a:spLocks noChangeAspect="1" noChangeArrowheads="1"/>
          </p:cNvSpPr>
          <p:nvPr/>
        </p:nvSpPr>
        <p:spPr bwMode="invGray">
          <a:xfrm>
            <a:off x="1011890" y="3257594"/>
            <a:ext cx="360000" cy="36029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672" y="1556792"/>
            <a:ext cx="3847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2.1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　中文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Windows 7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开机与关机</a:t>
            </a:r>
          </a:p>
        </p:txBody>
      </p:sp>
      <p:sp>
        <p:nvSpPr>
          <p:cNvPr id="10" name="矩形 9"/>
          <p:cNvSpPr/>
          <p:nvPr/>
        </p:nvSpPr>
        <p:spPr>
          <a:xfrm>
            <a:off x="1619672" y="2098946"/>
            <a:ext cx="3847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2.2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　中文</a:t>
            </a:r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Windows 7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的基本操作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9672" y="2641100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2.3  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设置个性化的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Windows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9672" y="3183254"/>
            <a:ext cx="46442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2.4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　利用资源管理器浏览文件和文件夹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AutoShape 16"/>
          <p:cNvSpPr>
            <a:spLocks noChangeAspect="1" noChangeArrowheads="1"/>
          </p:cNvSpPr>
          <p:nvPr/>
        </p:nvSpPr>
        <p:spPr bwMode="ltGray">
          <a:xfrm>
            <a:off x="1011891" y="3792741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矩形 12">
            <a:hlinkClick r:id="rId2" action="ppaction://hlinksldjump"/>
          </p:cNvPr>
          <p:cNvSpPr/>
          <p:nvPr/>
        </p:nvSpPr>
        <p:spPr>
          <a:xfrm>
            <a:off x="1619672" y="3725408"/>
            <a:ext cx="21082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2.5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　创建新帐户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AutoShape 17"/>
          <p:cNvSpPr>
            <a:spLocks noChangeArrowheads="1"/>
          </p:cNvSpPr>
          <p:nvPr/>
        </p:nvSpPr>
        <p:spPr bwMode="invGray">
          <a:xfrm>
            <a:off x="1011891" y="432788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619672" y="4267562"/>
            <a:ext cx="38747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2.6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　打印机的安装、设置和使用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gray">
          <a:xfrm>
            <a:off x="1011891" y="4863035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619672" y="4809716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2.7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　磁盘管理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1619672" y="5351870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2.8  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程序管理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>
            <a:hlinkClick r:id="rId6" action="ppaction://hlinksldjump"/>
          </p:cNvPr>
          <p:cNvSpPr/>
          <p:nvPr/>
        </p:nvSpPr>
        <p:spPr>
          <a:xfrm>
            <a:off x="1619672" y="5894021"/>
            <a:ext cx="26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楷体" pitchFamily="49" charset="-122"/>
                <a:ea typeface="楷体" pitchFamily="49" charset="-122"/>
              </a:rPr>
              <a:t>2.9</a:t>
            </a:r>
            <a:r>
              <a:rPr lang="zh-CN" altLang="zh-CN" sz="2000" dirty="0">
                <a:latin typeface="楷体" pitchFamily="49" charset="-122"/>
                <a:ea typeface="楷体" pitchFamily="49" charset="-122"/>
              </a:rPr>
              <a:t>　常用附件小程序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AutoShape 19"/>
          <p:cNvSpPr>
            <a:spLocks noChangeAspect="1" noChangeArrowheads="1"/>
          </p:cNvSpPr>
          <p:nvPr/>
        </p:nvSpPr>
        <p:spPr bwMode="invGray">
          <a:xfrm>
            <a:off x="1011890" y="5398182"/>
            <a:ext cx="360000" cy="36029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16"/>
          <p:cNvSpPr>
            <a:spLocks noChangeAspect="1" noChangeArrowheads="1"/>
          </p:cNvSpPr>
          <p:nvPr/>
        </p:nvSpPr>
        <p:spPr bwMode="ltGray">
          <a:xfrm>
            <a:off x="1011891" y="593332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18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579296" cy="927100"/>
          </a:xfrm>
        </p:spPr>
        <p:txBody>
          <a:bodyPr/>
          <a:lstStyle/>
          <a:p>
            <a:r>
              <a:rPr lang="zh-CN" altLang="en-US" sz="4000" dirty="0">
                <a:latin typeface="隶书" pitchFamily="49" charset="-122"/>
                <a:ea typeface="隶书" pitchFamily="49" charset="-122"/>
              </a:rPr>
              <a:t>三、知识技能要点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—</a:t>
            </a:r>
            <a:r>
              <a:rPr lang="en-US" altLang="zh-CN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zh-CN" dirty="0">
                <a:latin typeface="隶书" pitchFamily="49" charset="-122"/>
                <a:ea typeface="隶书" pitchFamily="49" charset="-122"/>
              </a:rPr>
              <a:t>．创建任务计划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1772816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任务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计划常使用的程序或脚本及参数如表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2-6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所示</a:t>
            </a:r>
          </a:p>
        </p:txBody>
      </p:sp>
    </p:spTree>
    <p:extLst>
      <p:ext uri="{BB962C8B-B14F-4D97-AF65-F5344CB8AC3E}">
        <p14:creationId xmlns:p14="http://schemas.microsoft.com/office/powerpoint/2010/main" val="211330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三、知识技能要点</a:t>
            </a:r>
            <a:r>
              <a:rPr lang="en-US" altLang="zh-CN" dirty="0"/>
              <a:t>—</a:t>
            </a:r>
            <a:r>
              <a:rPr lang="en-US" altLang="zh-CN" sz="2800" dirty="0"/>
              <a:t>2</a:t>
            </a:r>
            <a:r>
              <a:rPr lang="zh-CN" altLang="zh-CN" sz="2800" dirty="0"/>
              <a:t>．创建任务计划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66863"/>
            <a:ext cx="7938485" cy="4598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81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三、知识技能要点</a:t>
            </a:r>
            <a:r>
              <a:rPr lang="en-US" altLang="zh-CN" dirty="0" smtClean="0"/>
              <a:t>—</a:t>
            </a:r>
            <a:r>
              <a:rPr lang="en-US" altLang="zh-CN" sz="3200" dirty="0"/>
              <a:t>3</a:t>
            </a:r>
            <a:r>
              <a:rPr lang="zh-CN" altLang="zh-CN" sz="3200" dirty="0"/>
              <a:t>．磁盘碎片整理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39341"/>
            <a:ext cx="8229600" cy="4525963"/>
          </a:xfrm>
        </p:spPr>
        <p:txBody>
          <a:bodyPr vert="horz"/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磁盘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碎片整理程序可以分析磁盘并合并碎片文件和文件夹，以便每个文件或文件夹都可以占用磁盘上单独而连续的磁盘空间。这样，可以提高系统访问和存储文件和文件夹的速度。</a:t>
            </a:r>
          </a:p>
          <a:p>
            <a:r>
              <a:rPr lang="zh-CN" altLang="zh-CN" dirty="0">
                <a:latin typeface="楷体" pitchFamily="49" charset="-122"/>
                <a:ea typeface="楷体" pitchFamily="49" charset="-122"/>
              </a:rPr>
              <a:t>磁盘碎片整理的操作步骤请参照本节案例。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002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2.8  </a:t>
            </a:r>
            <a:r>
              <a:rPr lang="zh-CN" altLang="zh-CN" sz="3600" dirty="0"/>
              <a:t>程序管理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主要学习内容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AutoShape 16"/>
          <p:cNvSpPr>
            <a:spLocks noChangeArrowheads="1"/>
          </p:cNvSpPr>
          <p:nvPr/>
        </p:nvSpPr>
        <p:spPr bwMode="ltGray">
          <a:xfrm>
            <a:off x="1043608" y="2447001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17"/>
          <p:cNvSpPr>
            <a:spLocks noChangeArrowheads="1"/>
          </p:cNvSpPr>
          <p:nvPr/>
        </p:nvSpPr>
        <p:spPr bwMode="invGray">
          <a:xfrm>
            <a:off x="1045553" y="3055555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gray">
          <a:xfrm>
            <a:off x="1691680" y="2402066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安装与删除程序</a:t>
            </a:r>
          </a:p>
        </p:txBody>
      </p:sp>
      <p:sp>
        <p:nvSpPr>
          <p:cNvPr id="12" name="矩形 11"/>
          <p:cNvSpPr/>
          <p:nvPr/>
        </p:nvSpPr>
        <p:spPr>
          <a:xfrm>
            <a:off x="1691680" y="299578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程序的启动和退出</a:t>
            </a:r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invGray">
          <a:xfrm>
            <a:off x="1066448" y="362877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91680" y="359016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创建快捷方式</a:t>
            </a:r>
          </a:p>
        </p:txBody>
      </p:sp>
      <p:sp>
        <p:nvSpPr>
          <p:cNvPr id="15" name="矩形 14"/>
          <p:cNvSpPr/>
          <p:nvPr/>
        </p:nvSpPr>
        <p:spPr>
          <a:xfrm>
            <a:off x="1691680" y="4191471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添加或删除输入法</a:t>
            </a: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invGray">
          <a:xfrm>
            <a:off x="1066448" y="422112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C319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2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一、操作</a:t>
            </a:r>
            <a:r>
              <a:rPr lang="zh-CN" altLang="en-US" dirty="0" smtClean="0"/>
              <a:t>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．在</a:t>
            </a:r>
            <a:r>
              <a:rPr lang="en-US" altLang="zh-CN" dirty="0"/>
              <a:t>Windows 7</a:t>
            </a:r>
            <a:r>
              <a:rPr lang="zh-CN" altLang="zh-CN" dirty="0"/>
              <a:t>中，安装金山打字</a:t>
            </a:r>
            <a:r>
              <a:rPr lang="en-US" altLang="zh-CN" dirty="0"/>
              <a:t>2013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．删除桌面上金山打字</a:t>
            </a:r>
            <a:r>
              <a:rPr lang="en-US" altLang="zh-CN" dirty="0"/>
              <a:t>2013</a:t>
            </a:r>
            <a:r>
              <a:rPr lang="zh-CN" altLang="zh-CN" dirty="0"/>
              <a:t>的快捷方式。</a:t>
            </a:r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．在</a:t>
            </a:r>
            <a:r>
              <a:rPr lang="en-US" altLang="zh-CN" dirty="0"/>
              <a:t>Windows</a:t>
            </a:r>
            <a:r>
              <a:rPr lang="zh-CN" altLang="zh-CN" dirty="0"/>
              <a:t>桌面上创建金山打字</a:t>
            </a:r>
            <a:r>
              <a:rPr lang="en-US" altLang="zh-CN" dirty="0"/>
              <a:t>2013</a:t>
            </a:r>
            <a:r>
              <a:rPr lang="zh-CN" altLang="zh-CN" dirty="0"/>
              <a:t>的快捷方式。</a:t>
            </a:r>
          </a:p>
          <a:p>
            <a:pPr marL="0" indent="0">
              <a:buNone/>
            </a:pPr>
            <a:r>
              <a:rPr lang="en-US" altLang="zh-CN" dirty="0"/>
              <a:t>4</a:t>
            </a:r>
            <a:r>
              <a:rPr lang="zh-CN" altLang="zh-CN" dirty="0"/>
              <a:t>．从当前操作系统中删除金山打字</a:t>
            </a:r>
            <a:r>
              <a:rPr lang="en-US" altLang="zh-CN" dirty="0"/>
              <a:t>2013</a:t>
            </a:r>
            <a:r>
              <a:rPr lang="zh-CN" altLang="zh-CN" dirty="0"/>
              <a:t>程序。</a:t>
            </a:r>
          </a:p>
          <a:p>
            <a:pPr marL="0" indent="0">
              <a:buNone/>
            </a:pP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9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一、操作要求（续）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5</a:t>
            </a:r>
            <a:r>
              <a:rPr lang="zh-CN" altLang="zh-CN" dirty="0"/>
              <a:t>．为系统输入法列表添加“微软拼音</a:t>
            </a:r>
            <a:r>
              <a:rPr lang="en-US" altLang="zh-CN" dirty="0"/>
              <a:t>ABC</a:t>
            </a:r>
            <a:r>
              <a:rPr lang="zh-CN" altLang="zh-CN" dirty="0"/>
              <a:t>输入风格”输入法。</a:t>
            </a:r>
          </a:p>
          <a:p>
            <a:pPr marL="0" indent="0">
              <a:buNone/>
            </a:pPr>
            <a:r>
              <a:rPr lang="en-US" altLang="zh-CN" dirty="0"/>
              <a:t>6</a:t>
            </a:r>
            <a:r>
              <a:rPr lang="zh-CN" altLang="zh-CN" dirty="0"/>
              <a:t>．删除输入法列表中的“简体中文郑码”输入法。</a:t>
            </a:r>
          </a:p>
          <a:p>
            <a:pPr marL="0" indent="0">
              <a:buNone/>
            </a:pPr>
            <a:r>
              <a:rPr lang="en-US" altLang="zh-CN" dirty="0"/>
              <a:t>7. </a:t>
            </a:r>
            <a:r>
              <a:rPr lang="zh-CN" altLang="zh-CN" dirty="0"/>
              <a:t>设置切换到“微软拼音</a:t>
            </a:r>
            <a:r>
              <a:rPr lang="en-US" altLang="zh-CN" dirty="0"/>
              <a:t>ABC</a:t>
            </a:r>
            <a:r>
              <a:rPr lang="zh-CN" altLang="zh-CN" dirty="0"/>
              <a:t>输入风格”的键盘快捷键为</a:t>
            </a:r>
            <a:r>
              <a:rPr lang="en-US" altLang="zh-CN" dirty="0"/>
              <a:t>Ctrl+Shift+1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094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三、知识技能</a:t>
            </a:r>
            <a:r>
              <a:rPr lang="zh-CN" altLang="en-US" sz="3600" dirty="0" smtClean="0"/>
              <a:t>要点</a:t>
            </a:r>
            <a:r>
              <a:rPr lang="en-US" altLang="zh-CN" sz="3600" dirty="0" smtClean="0"/>
              <a:t>—</a:t>
            </a:r>
            <a:r>
              <a:rPr lang="en-US" altLang="zh-CN" dirty="0"/>
              <a:t>1</a:t>
            </a:r>
            <a:r>
              <a:rPr lang="zh-CN" altLang="zh-CN" dirty="0"/>
              <a:t>．快捷方式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“快捷方式”</a:t>
            </a:r>
            <a:r>
              <a:rPr lang="zh-CN" altLang="zh-CN" sz="2400" dirty="0"/>
              <a:t>是</a:t>
            </a:r>
            <a:r>
              <a:rPr lang="en-US" altLang="zh-CN" sz="2400" dirty="0"/>
              <a:t>Windows</a:t>
            </a:r>
            <a:r>
              <a:rPr lang="zh-CN" altLang="zh-CN" sz="2400" dirty="0"/>
              <a:t>提供的指向一个对象（如文件、程序、文件夹等）的链接，它们包含了为启动一个程序、编辑一个文档或打开一个</a:t>
            </a:r>
            <a:r>
              <a:rPr lang="en-US" altLang="zh-CN" sz="2400" dirty="0" err="1"/>
              <a:t>文件夹</a:t>
            </a:r>
            <a:r>
              <a:rPr lang="zh-CN" altLang="zh-CN" sz="2400" dirty="0"/>
              <a:t>所需的全部信息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快捷方式是</a:t>
            </a:r>
            <a:r>
              <a:rPr lang="en-US" altLang="zh-CN" sz="2400" dirty="0"/>
              <a:t>Windows</a:t>
            </a:r>
            <a:r>
              <a:rPr lang="zh-CN" altLang="zh-CN" sz="2400" dirty="0"/>
              <a:t>提供的一种快速启动程序、打开文件或文件夹的方法。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33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三、知识技能要点</a:t>
            </a:r>
            <a:r>
              <a:rPr lang="en-US" altLang="zh-CN" sz="2800" dirty="0"/>
              <a:t>—1</a:t>
            </a:r>
            <a:r>
              <a:rPr lang="zh-CN" altLang="zh-CN" sz="2800" dirty="0"/>
              <a:t>．快捷方式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400" dirty="0" smtClean="0">
                <a:solidFill>
                  <a:srgbClr val="FF0000"/>
                </a:solidFill>
              </a:rPr>
              <a:t>常用</a:t>
            </a:r>
            <a:r>
              <a:rPr lang="zh-CN" altLang="zh-CN" sz="2400" dirty="0">
                <a:solidFill>
                  <a:srgbClr val="FF0000"/>
                </a:solidFill>
              </a:rPr>
              <a:t>创建快捷方式的方法如下：</a:t>
            </a:r>
          </a:p>
          <a:p>
            <a:pPr marL="0" indent="0">
              <a:buNone/>
            </a:pPr>
            <a:r>
              <a:rPr lang="zh-CN" altLang="zh-CN" sz="2400" dirty="0"/>
              <a:t>方法一：右击要创建快捷方式的对象，打开快捷菜单，选择“创建快捷方式”命令。</a:t>
            </a:r>
          </a:p>
          <a:p>
            <a:pPr marL="0" indent="0">
              <a:buNone/>
            </a:pPr>
            <a:r>
              <a:rPr lang="zh-CN" altLang="zh-CN" sz="2400" dirty="0"/>
              <a:t>方法二：按住右键并拖动对象，到目的地后松开鼠标右键，打开快捷菜单。选择“在当前位置创建快捷方式”命令即可。</a:t>
            </a:r>
          </a:p>
          <a:p>
            <a:pPr marL="0" indent="0">
              <a:buNone/>
            </a:pPr>
            <a:r>
              <a:rPr lang="zh-CN" altLang="zh-CN" sz="2400" dirty="0"/>
              <a:t>方法三：右击对象，弹出的快捷菜单，选择“发送到”→“桌面快捷方式”菜单命令，即可桌面上为对象创建一个快捷方式。</a:t>
            </a:r>
          </a:p>
          <a:p>
            <a:pPr marL="0" indent="0">
              <a:buNone/>
            </a:pPr>
            <a:r>
              <a:rPr lang="zh-CN" altLang="zh-CN" sz="2400" dirty="0"/>
              <a:t>方法四：将“开始”菜单中的程序直接拖到桌面上，也可以为程序在桌面上创建快捷方式。</a:t>
            </a: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6189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/>
              <a:t>三、知识技能要点</a:t>
            </a:r>
            <a:r>
              <a:rPr lang="en-US" altLang="zh-CN" sz="2800" dirty="0" smtClean="0"/>
              <a:t>—</a:t>
            </a:r>
            <a:r>
              <a:rPr lang="en-US" altLang="zh-CN" sz="2800" dirty="0"/>
              <a:t>2</a:t>
            </a:r>
            <a:r>
              <a:rPr lang="zh-CN" altLang="zh-CN" sz="2800" dirty="0"/>
              <a:t>．程序的启动和关闭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Windows</a:t>
            </a:r>
            <a:r>
              <a:rPr lang="zh-CN" altLang="zh-CN" sz="2400" dirty="0">
                <a:solidFill>
                  <a:srgbClr val="FF0000"/>
                </a:solidFill>
              </a:rPr>
              <a:t>操作系统中程序的启动方法常用的主要有：</a:t>
            </a:r>
          </a:p>
          <a:p>
            <a:pPr marL="0" indent="0">
              <a:buNone/>
            </a:pPr>
            <a:r>
              <a:rPr lang="zh-CN" altLang="zh-CN" sz="2400" dirty="0"/>
              <a:t>方法一：单击“开始”菜单，单击“所有程序”，单击相应的程序。</a:t>
            </a:r>
          </a:p>
          <a:p>
            <a:pPr marL="0" indent="0">
              <a:buNone/>
            </a:pPr>
            <a:r>
              <a:rPr lang="zh-CN" altLang="zh-CN" sz="2400" dirty="0"/>
              <a:t>方法二：双击桌面上应用程序的快捷图标。</a:t>
            </a:r>
          </a:p>
          <a:p>
            <a:pPr marL="0" indent="0">
              <a:buNone/>
            </a:pPr>
            <a:r>
              <a:rPr lang="zh-CN" altLang="zh-CN" sz="2400" dirty="0"/>
              <a:t>关闭程序常用的方法有：</a:t>
            </a:r>
          </a:p>
          <a:p>
            <a:pPr marL="0" indent="0">
              <a:buNone/>
            </a:pPr>
            <a:r>
              <a:rPr lang="zh-CN" altLang="zh-CN" sz="2400" dirty="0"/>
              <a:t>方法一：单击程序标题栏上的“关闭”按钮。</a:t>
            </a:r>
          </a:p>
          <a:p>
            <a:pPr marL="0" indent="0">
              <a:buNone/>
            </a:pPr>
            <a:r>
              <a:rPr lang="zh-CN" altLang="zh-CN" sz="2400" dirty="0"/>
              <a:t>方法二：按快捷键“</a:t>
            </a:r>
            <a:r>
              <a:rPr lang="en-US" altLang="zh-CN" sz="2400" dirty="0"/>
              <a:t>Alt+F4</a:t>
            </a:r>
            <a:r>
              <a:rPr lang="zh-CN" altLang="zh-CN" sz="2400" dirty="0"/>
              <a:t>”。</a:t>
            </a:r>
          </a:p>
          <a:p>
            <a:pPr marL="0" indent="0">
              <a:buNone/>
            </a:pPr>
            <a:r>
              <a:rPr lang="zh-CN" altLang="zh-CN" sz="2400" dirty="0"/>
              <a:t>方法三：双击程序的控制菜单图标。</a:t>
            </a:r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913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/>
              <a:t>三、知识技能要点</a:t>
            </a:r>
            <a:r>
              <a:rPr lang="en-US" altLang="zh-CN" sz="3200" dirty="0" smtClean="0"/>
              <a:t>—</a:t>
            </a:r>
            <a:r>
              <a:rPr lang="en-US" altLang="zh-CN" sz="3200" dirty="0"/>
              <a:t>3</a:t>
            </a:r>
            <a:r>
              <a:rPr lang="zh-CN" altLang="zh-CN" sz="3200" dirty="0"/>
              <a:t>．安装与删除</a:t>
            </a:r>
            <a:r>
              <a:rPr lang="zh-CN" altLang="zh-CN" sz="3200" dirty="0" smtClean="0"/>
              <a:t>程序</a:t>
            </a:r>
            <a:r>
              <a:rPr lang="zh-CN" altLang="zh-CN" sz="3200" dirty="0"/>
              <a:t/>
            </a:r>
            <a:br>
              <a:rPr lang="zh-CN" altLang="zh-CN" sz="3200" dirty="0"/>
            </a:b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）添加新程序</a:t>
            </a:r>
          </a:p>
          <a:p>
            <a:r>
              <a:rPr lang="zh-CN" altLang="zh-CN" dirty="0"/>
              <a:t>找到程序的安装程序文件，通常安装程序文件名为</a:t>
            </a:r>
            <a:r>
              <a:rPr lang="en-US" altLang="zh-CN" dirty="0"/>
              <a:t>setup.exe</a:t>
            </a:r>
            <a:r>
              <a:rPr lang="zh-CN" altLang="zh-CN" dirty="0"/>
              <a:t>、</a:t>
            </a:r>
            <a:r>
              <a:rPr lang="en-US" altLang="zh-CN" dirty="0"/>
              <a:t>install.exe</a:t>
            </a:r>
            <a:r>
              <a:rPr lang="zh-CN" altLang="zh-CN" dirty="0"/>
              <a:t>等，双击启动该文件，根据提示，完成程序的安装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0491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</a:t>
            </a:r>
            <a:r>
              <a:rPr lang="zh-CN" altLang="zh-CN" dirty="0"/>
              <a:t>　创建新</a:t>
            </a:r>
            <a:r>
              <a:rPr lang="zh-CN" altLang="zh-CN" dirty="0" smtClean="0"/>
              <a:t>帐户</a:t>
            </a:r>
            <a:endParaRPr lang="zh-CN" altLang="en-US" sz="4000" dirty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1043608" y="23192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045553" y="292781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691680" y="2204864"/>
            <a:ext cx="42295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控制面板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691680" y="2810545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创建和删除帐户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gray">
          <a:xfrm>
            <a:off x="1691680" y="3482230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更改帐户的密码、图片</a:t>
            </a: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invGray">
          <a:xfrm>
            <a:off x="1045553" y="356011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三、知识技能要点</a:t>
            </a:r>
            <a:r>
              <a:rPr lang="en-US" altLang="zh-CN" dirty="0" smtClean="0"/>
              <a:t>—</a:t>
            </a:r>
            <a:r>
              <a:rPr lang="en-US" altLang="zh-CN" sz="2400" dirty="0"/>
              <a:t>3</a:t>
            </a:r>
            <a:r>
              <a:rPr lang="zh-CN" altLang="zh-CN" sz="2400" dirty="0"/>
              <a:t>．安装与删除程序</a:t>
            </a:r>
            <a:br>
              <a:rPr lang="zh-CN" altLang="zh-CN" sz="2400" dirty="0"/>
            </a:b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）更改或删除程序</a:t>
            </a:r>
          </a:p>
          <a:p>
            <a:r>
              <a:rPr lang="zh-CN" altLang="zh-CN" sz="2400" dirty="0"/>
              <a:t>卸载</a:t>
            </a:r>
            <a:r>
              <a:rPr lang="en-US" altLang="zh-CN" sz="2400" dirty="0"/>
              <a:t>Windows</a:t>
            </a:r>
            <a:r>
              <a:rPr lang="zh-CN" altLang="zh-CN" sz="2400" dirty="0"/>
              <a:t>应用程序一般来说可以使用两种方法：</a:t>
            </a:r>
          </a:p>
          <a:p>
            <a:r>
              <a:rPr lang="zh-CN" altLang="zh-CN" sz="2400" dirty="0"/>
              <a:t>方法一：使用软件包自带的卸载程序。选择“开始”菜单→“所有程序”下相应的程序卸载程序，然后根据提示，完成程序的卸载。</a:t>
            </a:r>
          </a:p>
          <a:p>
            <a:r>
              <a:rPr lang="zh-CN" altLang="zh-CN" sz="2400" dirty="0"/>
              <a:t>方法二：使用系统的“卸载程序”。单击开始菜单中的“控制面板”命令，打开“控制面板”</a:t>
            </a:r>
            <a:r>
              <a:rPr lang="zh-CN" altLang="zh-CN" sz="2400" dirty="0" smtClean="0"/>
              <a:t>窗口单击</a:t>
            </a:r>
            <a:r>
              <a:rPr lang="zh-CN" altLang="zh-CN" sz="2400" dirty="0"/>
              <a:t>“程序”下的“卸载程序”，打开“卸载或更改程序”窗口 </a:t>
            </a:r>
            <a:r>
              <a:rPr lang="zh-CN" altLang="zh-CN" sz="2400" dirty="0" smtClean="0"/>
              <a:t>，在</a:t>
            </a:r>
            <a:r>
              <a:rPr lang="zh-CN" altLang="zh-CN" sz="2400" dirty="0"/>
              <a:t>程序列表中选择要卸载的程序，然后单击【卸载</a:t>
            </a:r>
            <a:r>
              <a:rPr lang="en-US" altLang="zh-CN" sz="2400" dirty="0"/>
              <a:t>/</a:t>
            </a:r>
            <a:r>
              <a:rPr lang="zh-CN" altLang="zh-CN" sz="2400" dirty="0"/>
              <a:t>更改】按钮，即开始卸载操作。</a:t>
            </a:r>
            <a:endParaRPr lang="zh-CN" altLang="en-US" sz="2400" dirty="0"/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1452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三、知识技能要点</a:t>
            </a:r>
            <a:r>
              <a:rPr lang="en-US" altLang="zh-CN" dirty="0" smtClean="0"/>
              <a:t>—</a:t>
            </a:r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zh-CN" altLang="zh-CN" dirty="0" smtClean="0"/>
              <a:t>输入法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Windows </a:t>
            </a:r>
            <a:r>
              <a:rPr lang="en-US" altLang="zh-CN" dirty="0"/>
              <a:t>7</a:t>
            </a:r>
            <a:r>
              <a:rPr lang="zh-CN" altLang="zh-CN" dirty="0"/>
              <a:t>中文版操作系统提供了多种中文输入法，用户可以使用其内置的智能</a:t>
            </a:r>
            <a:r>
              <a:rPr lang="en-US" altLang="zh-CN" dirty="0"/>
              <a:t>ABC</a:t>
            </a:r>
            <a:r>
              <a:rPr lang="zh-CN" altLang="zh-CN" dirty="0"/>
              <a:t>、双拼、全拼、微软拼音等输入法，也可以根据需要安装第三方的各种中文输入法，如搜狗拼音输入、万能五笔输入法和紫光拼音输入法等。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三、知识技能要点</a:t>
            </a:r>
            <a:r>
              <a:rPr lang="en-US" altLang="zh-CN" dirty="0"/>
              <a:t>—4</a:t>
            </a:r>
            <a:r>
              <a:rPr lang="zh-CN" altLang="zh-CN" dirty="0"/>
              <a:t>．输入法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为输入法列表添加输入法，操作步骤如下：</a:t>
            </a:r>
          </a:p>
          <a:p>
            <a:r>
              <a:rPr lang="en-US" altLang="zh-CN" dirty="0"/>
              <a:t>(1)</a:t>
            </a:r>
            <a:r>
              <a:rPr lang="zh-CN" altLang="en-US" dirty="0"/>
              <a:t>单击开始菜单中“控制面板”命令，打开控制面板窗口，单击“更改键盘或输入法”项。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）打开“区域和语言”</a:t>
            </a:r>
            <a:r>
              <a:rPr lang="zh-CN" altLang="en-US" dirty="0" smtClean="0"/>
              <a:t>对话框在</a:t>
            </a:r>
            <a:r>
              <a:rPr lang="zh-CN" altLang="en-US" dirty="0"/>
              <a:t>“键盘和语言”选项卡中，单击“更改键盘”，打开“文本服务和输入语言”对话框。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）然后以上面操作案例中步骤</a:t>
            </a:r>
            <a:r>
              <a:rPr lang="en-US" altLang="zh-CN" dirty="0"/>
              <a:t>5</a:t>
            </a:r>
            <a:r>
              <a:rPr lang="zh-CN" altLang="en-US" dirty="0"/>
              <a:t>方法进行添加输入法。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307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三、知识技能要点</a:t>
            </a:r>
            <a:r>
              <a:rPr lang="en-US" altLang="zh-CN" dirty="0"/>
              <a:t>—4</a:t>
            </a:r>
            <a:r>
              <a:rPr lang="zh-CN" altLang="zh-CN" dirty="0"/>
              <a:t>．输入法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</a:rPr>
              <a:t>删除输入法列表中的输入法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dirty="0"/>
              <a:t>右击任务栏上的“语言栏”，单击“设置”，打开“文本服务和输入语言”对话框。在“文字报务和输入语言”对话框的“已安装的服务”列表中，选定要删除的输入法，然后单击“删除”按钮，在弹出的对话框中，再单击“确定”按钮即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018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/>
              <a:t>设置文件与应用程序的</a:t>
            </a:r>
            <a:r>
              <a:rPr lang="zh-CN" altLang="zh-CN" dirty="0" smtClean="0"/>
              <a:t>关联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en-US" altLang="zh-CN" dirty="0"/>
              <a:t>Windows</a:t>
            </a:r>
            <a:r>
              <a:rPr lang="zh-CN" altLang="zh-CN" dirty="0"/>
              <a:t>系统中，</a:t>
            </a:r>
            <a:r>
              <a:rPr lang="zh-CN" altLang="zh-CN" dirty="0">
                <a:solidFill>
                  <a:srgbClr val="FF0000"/>
                </a:solidFill>
              </a:rPr>
              <a:t>文件关联</a:t>
            </a:r>
            <a:r>
              <a:rPr lang="zh-CN" altLang="zh-CN" dirty="0"/>
              <a:t>是指将某一类数据文件与一个相关的程序建立联系，当用鼠标双击这类数据文件时，</a:t>
            </a:r>
            <a:r>
              <a:rPr lang="en-US" altLang="zh-CN" dirty="0"/>
              <a:t>Windows</a:t>
            </a:r>
            <a:r>
              <a:rPr lang="zh-CN" altLang="zh-CN" dirty="0"/>
              <a:t>操作系统就自动启动关联的程序，打开这个数据文件供用户处理。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032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/>
              <a:t>设置文件与应用程序的关联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400" dirty="0"/>
              <a:t>如果需为文件建立关联程序，或改变文件的关联，常用操作方法如下：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）右击文件，本例右击文件“练习</a:t>
            </a:r>
            <a:r>
              <a:rPr lang="en-US" altLang="zh-CN" sz="2400" dirty="0"/>
              <a:t>.txt”,</a:t>
            </a:r>
            <a:r>
              <a:rPr lang="zh-CN" altLang="zh-CN" sz="2400" dirty="0"/>
              <a:t>打开快捷菜单。单击“属性”命令，打文件“属性”</a:t>
            </a:r>
            <a:r>
              <a:rPr lang="zh-CN" altLang="zh-CN" sz="2400" dirty="0" smtClean="0"/>
              <a:t>对话框。</a:t>
            </a:r>
            <a:endParaRPr lang="zh-CN" altLang="zh-CN" sz="2400" dirty="0"/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）在“常规”选项卡中，在“打开方式”项后，单击“更改”按钮。打开“打开方式”</a:t>
            </a:r>
            <a:r>
              <a:rPr lang="zh-CN" altLang="zh-CN" sz="2400" dirty="0" smtClean="0"/>
              <a:t>对话框。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 smtClean="0"/>
              <a:t>）单击</a:t>
            </a:r>
            <a:r>
              <a:rPr lang="zh-CN" altLang="zh-CN" sz="2400" dirty="0"/>
              <a:t>选择用来打开此文件的程序，也可以单击“浏览”按钮，定位到本地计算机中的程序或链接到网站上，搜索用来打开此类文件的程序。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）设置完成后，确定。</a:t>
            </a:r>
          </a:p>
          <a:p>
            <a:pPr marL="0" indent="0">
              <a:buNone/>
            </a:pPr>
            <a:r>
              <a:rPr lang="en-US" altLang="zh-CN" sz="2400" dirty="0"/>
              <a:t>2.9</a:t>
            </a:r>
            <a:endParaRPr lang="zh-CN" altLang="zh-CN" sz="2400" dirty="0"/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513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隶书" pitchFamily="49" charset="-122"/>
                <a:ea typeface="隶书" pitchFamily="49" charset="-122"/>
              </a:rPr>
              <a:t>2.9</a:t>
            </a:r>
            <a:r>
              <a:rPr lang="zh-CN" altLang="zh-CN" dirty="0">
                <a:latin typeface="隶书" pitchFamily="49" charset="-122"/>
                <a:ea typeface="隶书" pitchFamily="49" charset="-122"/>
              </a:rPr>
              <a:t>　常用附件小程序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主要学习内容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楷体" pitchFamily="49" charset="-122"/>
              <a:ea typeface="楷体" pitchFamily="49" charset="-122"/>
              <a:cs typeface="Arial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1043608" y="2377982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043608" y="299892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1043608" y="364506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691680" y="2276872"/>
            <a:ext cx="4301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画图程序的使用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691680" y="2924944"/>
            <a:ext cx="4301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写字板及记事本简介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gray">
          <a:xfrm>
            <a:off x="1691680" y="3573016"/>
            <a:ext cx="43015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放大镜的使用</a:t>
            </a:r>
          </a:p>
        </p:txBody>
      </p:sp>
    </p:spTree>
    <p:extLst>
      <p:ext uri="{BB962C8B-B14F-4D97-AF65-F5344CB8AC3E}">
        <p14:creationId xmlns:p14="http://schemas.microsoft.com/office/powerpoint/2010/main" val="3706702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2.9.1 </a:t>
            </a:r>
            <a:r>
              <a:rPr lang="zh-CN" altLang="zh-CN" dirty="0"/>
              <a:t>画图</a:t>
            </a:r>
            <a:r>
              <a:rPr lang="zh-CN" altLang="zh-CN" dirty="0" smtClean="0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zh-CN" altLang="zh-CN" dirty="0">
                <a:solidFill>
                  <a:srgbClr val="FF0000"/>
                </a:solidFill>
              </a:rPr>
              <a:t>“画图”程序是</a:t>
            </a:r>
            <a:r>
              <a:rPr lang="en-US" altLang="zh-CN" dirty="0">
                <a:solidFill>
                  <a:srgbClr val="FF0000"/>
                </a:solidFill>
              </a:rPr>
              <a:t>Windows 7</a:t>
            </a:r>
            <a:r>
              <a:rPr lang="zh-CN" altLang="zh-CN" dirty="0">
                <a:solidFill>
                  <a:srgbClr val="FF0000"/>
                </a:solidFill>
              </a:rPr>
              <a:t>操作系统自带的绘图软件，它具备绘图的基本功能</a:t>
            </a:r>
            <a:r>
              <a:rPr lang="zh-CN" altLang="zh-CN" dirty="0"/>
              <a:t>。利用它可以绘制简笔画、水彩画、插图或贺卡等；利用它可以在空白的画稿上作画，也可以修改其他已有的画稿。</a:t>
            </a:r>
          </a:p>
          <a:p>
            <a:r>
              <a:rPr lang="zh-CN" altLang="zh-CN" dirty="0"/>
              <a:t>启动画图程序：单击【开始】按钮→“所有程序”→“附件”→“画图”。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49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</a:t>
            </a:r>
            <a:r>
              <a:rPr lang="en-US" altLang="zh-CN" dirty="0"/>
              <a:t>“</a:t>
            </a:r>
            <a:r>
              <a:rPr lang="en-US" altLang="zh-CN" dirty="0" err="1"/>
              <a:t>铅笔”工具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使用</a:t>
            </a:r>
            <a:r>
              <a:rPr lang="zh-CN" altLang="zh-CN" dirty="0"/>
              <a:t>“铅笔”工具</a:t>
            </a:r>
            <a:r>
              <a:rPr lang="en-US" altLang="zh-CN" dirty="0"/>
              <a:t> </a:t>
            </a:r>
            <a:r>
              <a:rPr lang="zh-CN" altLang="zh-CN" dirty="0"/>
              <a:t>可绘制细的、任意形状的直线或曲线。 </a:t>
            </a:r>
          </a:p>
          <a:p>
            <a:pPr marL="0" lvl="0" indent="0">
              <a:buNone/>
            </a:pPr>
            <a:r>
              <a:rPr lang="zh-CN" altLang="zh-CN" dirty="0"/>
              <a:t>在“主页”选项卡的“工具”组中，单击“铅笔”工具 。</a:t>
            </a:r>
          </a:p>
          <a:p>
            <a:pPr marL="0" lvl="0" indent="0">
              <a:buNone/>
            </a:pPr>
            <a:r>
              <a:rPr lang="zh-CN" altLang="zh-CN" dirty="0"/>
              <a:t>在“颜色”组中，单击“颜色</a:t>
            </a:r>
            <a:r>
              <a:rPr lang="en-US" altLang="zh-CN" dirty="0"/>
              <a:t> 1</a:t>
            </a:r>
            <a:r>
              <a:rPr lang="zh-CN" altLang="zh-CN" dirty="0"/>
              <a:t>”，再单击某种颜色，然后在图片中拖动指针进行绘图</a:t>
            </a:r>
            <a:r>
              <a:rPr lang="en-US" altLang="zh-CN" dirty="0"/>
              <a:t>;</a:t>
            </a:r>
            <a:r>
              <a:rPr lang="zh-CN" altLang="zh-CN" dirty="0"/>
              <a:t>若要使用颜色</a:t>
            </a:r>
            <a:r>
              <a:rPr lang="en-US" altLang="zh-CN" dirty="0"/>
              <a:t> 2</a:t>
            </a:r>
            <a:r>
              <a:rPr lang="zh-CN" altLang="zh-CN" dirty="0"/>
              <a:t>（背景）颜色绘图，则拖动指针时单击鼠标右键。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85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二、“刷子”工具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 smtClean="0"/>
              <a:t>在</a:t>
            </a:r>
            <a:r>
              <a:rPr lang="zh-CN" altLang="zh-CN" dirty="0"/>
              <a:t>“主页”选项卡上，单击“刷子”下面的向下箭头。 </a:t>
            </a:r>
          </a:p>
          <a:p>
            <a:pPr lvl="0"/>
            <a:r>
              <a:rPr lang="zh-CN" altLang="zh-CN" dirty="0"/>
              <a:t>单击要使用的艺术刷。</a:t>
            </a:r>
          </a:p>
          <a:p>
            <a:pPr lvl="0"/>
            <a:r>
              <a:rPr lang="zh-CN" altLang="zh-CN" dirty="0"/>
              <a:t>单击“尺寸”，然后单击某个线条尺寸，这将决定刷子笔划的粗细。</a:t>
            </a:r>
          </a:p>
          <a:p>
            <a:pPr lvl="0"/>
            <a:r>
              <a:rPr lang="zh-CN" altLang="zh-CN" dirty="0"/>
              <a:t>在“颜色”组中，单击“颜色</a:t>
            </a:r>
            <a:r>
              <a:rPr lang="en-US" altLang="zh-CN" dirty="0"/>
              <a:t> 1</a:t>
            </a:r>
            <a:r>
              <a:rPr lang="zh-CN" altLang="zh-CN" dirty="0"/>
              <a:t>”，再单击某种颜色，然后拖动指针进行绘图。若要使用颜色</a:t>
            </a:r>
            <a:r>
              <a:rPr lang="en-US" altLang="zh-CN" dirty="0"/>
              <a:t> 2</a:t>
            </a:r>
            <a:r>
              <a:rPr lang="zh-CN" altLang="zh-CN" dirty="0"/>
              <a:t>（背景）颜色绘图，则拖动指针时单击鼠标右键。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</a:t>
            </a:r>
            <a:r>
              <a:rPr lang="zh-CN" altLang="zh-CN" dirty="0"/>
              <a:t>　创建新帐户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824536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一、操作要求</a:t>
            </a:r>
          </a:p>
          <a:p>
            <a:pPr marL="0" indent="0">
              <a:buNone/>
            </a:pPr>
            <a:r>
              <a:rPr lang="en-US" altLang="zh-CN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．在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Windows 7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系统中，创建一个名为“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student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”的帐户的标准用户，密码为“</a:t>
            </a:r>
            <a:r>
              <a:rPr lang="en-US" altLang="zh-CN" dirty="0" err="1">
                <a:latin typeface="楷体" pitchFamily="49" charset="-122"/>
                <a:ea typeface="楷体" pitchFamily="49" charset="-122"/>
              </a:rPr>
              <a:t>jsjgdfs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”，并更改其图片。</a:t>
            </a:r>
          </a:p>
          <a:p>
            <a:pPr marL="0" indent="0">
              <a:buNone/>
            </a:pPr>
            <a:r>
              <a:rPr lang="en-US" altLang="zh-CN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．启用</a:t>
            </a:r>
            <a:r>
              <a:rPr lang="en-US" altLang="zh-CN" dirty="0">
                <a:latin typeface="楷体" pitchFamily="49" charset="-122"/>
                <a:ea typeface="楷体" pitchFamily="49" charset="-122"/>
              </a:rPr>
              <a:t>Guest</a:t>
            </a:r>
            <a:r>
              <a:rPr lang="zh-CN" altLang="zh-CN" dirty="0">
                <a:latin typeface="楷体" pitchFamily="49" charset="-122"/>
                <a:ea typeface="楷体" pitchFamily="49" charset="-122"/>
              </a:rPr>
              <a:t>来宾访问帐户。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</a:t>
            </a:r>
            <a:r>
              <a:rPr lang="en-US" altLang="zh-CN" dirty="0"/>
              <a:t>“</a:t>
            </a:r>
            <a:r>
              <a:rPr lang="en-US" altLang="zh-CN" dirty="0" err="1"/>
              <a:t>直线”工具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使用</a:t>
            </a:r>
            <a:r>
              <a:rPr lang="zh-CN" altLang="zh-CN" sz="2400" dirty="0"/>
              <a:t>“直线”工具可绘制直线。使用此工具时，可以选择线条的粗细，还可以选择线条的外观。</a:t>
            </a:r>
          </a:p>
          <a:p>
            <a:pPr lvl="0"/>
            <a:r>
              <a:rPr lang="zh-CN" altLang="zh-CN" sz="2400" dirty="0"/>
              <a:t>在“主页”选项卡的“形状”组中，单击“直线”工具 。 </a:t>
            </a:r>
          </a:p>
          <a:p>
            <a:pPr lvl="0"/>
            <a:r>
              <a:rPr lang="zh-CN" altLang="zh-CN" sz="2400" dirty="0"/>
              <a:t>单击“尺寸”，然后单击某个线条尺寸，这将决定线条的粗细。</a:t>
            </a:r>
          </a:p>
          <a:p>
            <a:pPr lvl="0"/>
            <a:r>
              <a:rPr lang="zh-CN" altLang="zh-CN" sz="2400" dirty="0"/>
              <a:t>在“颜色”组中，单击“颜色</a:t>
            </a:r>
            <a:r>
              <a:rPr lang="en-US" altLang="zh-CN" sz="2400" dirty="0"/>
              <a:t> 1</a:t>
            </a:r>
            <a:r>
              <a:rPr lang="zh-CN" altLang="zh-CN" sz="2400" dirty="0"/>
              <a:t>”，再单击某种颜色，然后拖动指针绘制直线。若要使用颜色</a:t>
            </a:r>
            <a:r>
              <a:rPr lang="en-US" altLang="zh-CN" sz="2400" dirty="0"/>
              <a:t> 2</a:t>
            </a:r>
            <a:r>
              <a:rPr lang="zh-CN" altLang="zh-CN" sz="2400" dirty="0"/>
              <a:t>（背景）颜色画线，则拖动指针时单击鼠标右键。</a:t>
            </a:r>
          </a:p>
          <a:p>
            <a:pPr lvl="0"/>
            <a:r>
              <a:rPr lang="zh-CN" altLang="zh-CN" sz="2400" dirty="0"/>
              <a:t>若要更改线条样式，则在“形状”组中单击“边框”，然后单击某种线条样式。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4577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四、“曲线”工具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使用</a:t>
            </a:r>
            <a:r>
              <a:rPr lang="zh-CN" altLang="zh-CN" sz="2400" dirty="0"/>
              <a:t>“曲线”工具 可绘制平滑曲线。</a:t>
            </a:r>
          </a:p>
          <a:p>
            <a:pPr lvl="0"/>
            <a:r>
              <a:rPr lang="zh-CN" altLang="zh-CN" sz="2400" dirty="0"/>
              <a:t>在“主页”选项卡的“形状”组中，单击“曲线”工具 。</a:t>
            </a:r>
          </a:p>
          <a:p>
            <a:pPr lvl="0"/>
            <a:r>
              <a:rPr lang="zh-CN" altLang="zh-CN" sz="2400" dirty="0"/>
              <a:t>单击“尺寸”，然后单击某个线条尺寸，这将决定线条的粗细。</a:t>
            </a:r>
          </a:p>
          <a:p>
            <a:pPr lvl="0"/>
            <a:r>
              <a:rPr lang="zh-CN" altLang="zh-CN" sz="2400" dirty="0"/>
              <a:t>在“颜色”组中，单击“颜色</a:t>
            </a:r>
            <a:r>
              <a:rPr lang="en-US" altLang="zh-CN" sz="2400" dirty="0"/>
              <a:t> 1</a:t>
            </a:r>
            <a:r>
              <a:rPr lang="zh-CN" altLang="zh-CN" sz="2400" dirty="0"/>
              <a:t>”，再单击某种颜色，然后拖动指针绘制直线。</a:t>
            </a:r>
          </a:p>
          <a:p>
            <a:pPr lvl="0"/>
            <a:r>
              <a:rPr lang="zh-CN" altLang="zh-CN" sz="2400" dirty="0"/>
              <a:t>若要使用颜色</a:t>
            </a:r>
            <a:r>
              <a:rPr lang="en-US" altLang="zh-CN" sz="2400" dirty="0"/>
              <a:t> 2</a:t>
            </a:r>
            <a:r>
              <a:rPr lang="zh-CN" altLang="zh-CN" sz="2400" dirty="0"/>
              <a:t>（背景）颜色画线，请在拖动指针时单击鼠标右键。</a:t>
            </a:r>
          </a:p>
          <a:p>
            <a:pPr lvl="0"/>
            <a:r>
              <a:rPr lang="zh-CN" altLang="zh-CN" sz="2400" dirty="0"/>
              <a:t>创建直线后，在图片中单击希望曲线弧分布的区域，然后拖动指针调节曲线。</a:t>
            </a:r>
          </a:p>
        </p:txBody>
      </p:sp>
    </p:spTree>
    <p:extLst>
      <p:ext uri="{BB962C8B-B14F-4D97-AF65-F5344CB8AC3E}">
        <p14:creationId xmlns:p14="http://schemas.microsoft.com/office/powerpoint/2010/main" val="2107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五、绘制其他</a:t>
            </a:r>
            <a:r>
              <a:rPr lang="zh-CN" altLang="zh-CN" dirty="0" smtClean="0"/>
              <a:t>形状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可以</a:t>
            </a:r>
            <a:r>
              <a:rPr lang="zh-CN" altLang="zh-CN" dirty="0"/>
              <a:t>使用“画图”在图片中添加其他形状。已有的形状除了传统的矩形、椭圆、三角形和箭头之外，还包括一些有趣的特殊形状，如心形、闪电形或标注等等，如图</a:t>
            </a:r>
            <a:r>
              <a:rPr lang="en-US" altLang="zh-CN" dirty="0"/>
              <a:t>2-141</a:t>
            </a:r>
            <a:r>
              <a:rPr lang="zh-CN" altLang="zh-CN" dirty="0"/>
              <a:t>所示形状组。如果您希望自定义形状，可以使用“多边形”工具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26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六、“文本”</a:t>
            </a:r>
            <a:r>
              <a:rPr lang="zh-CN" altLang="zh-CN" dirty="0" smtClean="0"/>
              <a:t>工具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使用</a:t>
            </a:r>
            <a:r>
              <a:rPr lang="zh-CN" altLang="zh-CN" dirty="0"/>
              <a:t>“文本”工具</a:t>
            </a:r>
            <a:r>
              <a:rPr lang="en-US" altLang="zh-CN" dirty="0"/>
              <a:t>  </a:t>
            </a:r>
            <a:r>
              <a:rPr lang="zh-CN" altLang="zh-CN" dirty="0"/>
              <a:t>可以在图片中输入文本。</a:t>
            </a:r>
          </a:p>
          <a:p>
            <a:pPr lvl="0"/>
            <a:r>
              <a:rPr lang="zh-CN" altLang="zh-CN" dirty="0"/>
              <a:t>在“主页”选项卡的“工具”组中，单击“文本”工具 。</a:t>
            </a:r>
          </a:p>
          <a:p>
            <a:pPr lvl="0"/>
            <a:r>
              <a:rPr lang="zh-CN" altLang="zh-CN" dirty="0"/>
              <a:t>在希望添加文本的绘图区域拖动指针。</a:t>
            </a:r>
          </a:p>
          <a:p>
            <a:pPr lvl="0"/>
            <a:r>
              <a:rPr lang="zh-CN" altLang="zh-CN" dirty="0"/>
              <a:t>在“文本工具”下，在“文本”选项卡的“字体”组中单击字体、大小和样式。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01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七、“选择”</a:t>
            </a:r>
            <a:r>
              <a:rPr lang="zh-CN" altLang="zh-CN" dirty="0" smtClean="0"/>
              <a:t>工具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lvl="0"/>
            <a:r>
              <a:rPr lang="zh-CN" altLang="zh-CN" sz="2400" dirty="0" smtClean="0"/>
              <a:t>在</a:t>
            </a:r>
            <a:r>
              <a:rPr lang="zh-CN" altLang="zh-CN" sz="2400" dirty="0"/>
              <a:t>“主页”选项卡的“图片”组中，单击“选择”下面的向下箭头。</a:t>
            </a:r>
          </a:p>
          <a:p>
            <a:pPr lvl="0"/>
            <a:r>
              <a:rPr lang="zh-CN" altLang="zh-CN" sz="2400" dirty="0"/>
              <a:t>根据您希望选择的内容执行以下操作之一。</a:t>
            </a:r>
          </a:p>
          <a:p>
            <a:pPr lvl="1"/>
            <a:r>
              <a:rPr lang="zh-CN" altLang="zh-CN" sz="2400" dirty="0"/>
              <a:t>选择任何正方形或矩形部分，则单击“矩形选择”，然后拖动指针以选择图片中要编辑的部分。</a:t>
            </a:r>
          </a:p>
          <a:p>
            <a:pPr lvl="1"/>
            <a:r>
              <a:rPr lang="zh-CN" altLang="zh-CN" sz="2400" dirty="0"/>
              <a:t>选择图片中任何不规则的形状部分，则单击“自由图形选择”，然后拖动指针以选择图片中要编辑的部分。</a:t>
            </a:r>
          </a:p>
          <a:p>
            <a:pPr lvl="1"/>
            <a:r>
              <a:rPr lang="zh-CN" altLang="zh-CN" sz="2400" dirty="0"/>
              <a:t>选择整个图片，则单击“全选”。</a:t>
            </a:r>
          </a:p>
          <a:p>
            <a:pPr lvl="1"/>
            <a:r>
              <a:rPr lang="zh-CN" altLang="zh-CN" sz="2400" dirty="0"/>
              <a:t>选择图片中除当前选定区域之外的所有内容，则单击“反向选择”。</a:t>
            </a:r>
          </a:p>
          <a:p>
            <a:pPr lvl="1"/>
            <a:r>
              <a:rPr lang="zh-CN" altLang="zh-CN" sz="2400" dirty="0"/>
              <a:t>删除选定的对象，则单击“删除”。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283669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八、使用“剪切”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en-US" altLang="zh-CN" dirty="0"/>
              <a:t>.	</a:t>
            </a:r>
            <a:r>
              <a:rPr lang="zh-CN" altLang="en-US" dirty="0"/>
              <a:t>在“主页”选项卡的“图像”组中，单击“选择”下面的箭头，然后单击要进行的选择类型。</a:t>
            </a:r>
          </a:p>
          <a:p>
            <a:r>
              <a:rPr lang="en-US" altLang="zh-CN" dirty="0"/>
              <a:t>2.	</a:t>
            </a:r>
            <a:r>
              <a:rPr lang="zh-CN" altLang="en-US" dirty="0"/>
              <a:t>拖动指针以选择图片中要显示的部分。</a:t>
            </a:r>
          </a:p>
          <a:p>
            <a:r>
              <a:rPr lang="en-US" altLang="zh-CN" dirty="0"/>
              <a:t>3.	</a:t>
            </a:r>
            <a:r>
              <a:rPr lang="zh-CN" altLang="en-US" dirty="0"/>
              <a:t>在“图像”组中，单击“剪切”。</a:t>
            </a:r>
          </a:p>
          <a:p>
            <a:r>
              <a:rPr lang="en-US" altLang="zh-CN" dirty="0"/>
              <a:t>4.	</a:t>
            </a:r>
            <a:r>
              <a:rPr lang="zh-CN" altLang="en-US" dirty="0"/>
              <a:t>若要将剪切后的图片另存为新文件，请单击“画图”按钮 ，指向“另存为”，然后单击当前图片的文件类型。</a:t>
            </a:r>
          </a:p>
          <a:p>
            <a:r>
              <a:rPr lang="en-US" altLang="zh-CN" dirty="0"/>
              <a:t>5.	</a:t>
            </a:r>
            <a:r>
              <a:rPr lang="zh-CN" altLang="en-US" dirty="0"/>
              <a:t>在“文件名”框中，键入新文件名，然后单击“保存”。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8321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九、使用</a:t>
            </a:r>
            <a:r>
              <a:rPr lang="zh-CN" altLang="en-US" dirty="0" smtClean="0"/>
              <a:t>“旋转”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</a:t>
            </a:r>
            <a:r>
              <a:rPr lang="zh-CN" altLang="en-US" dirty="0"/>
              <a:t>旋转整个图片或图片中的选定部分。</a:t>
            </a:r>
          </a:p>
          <a:p>
            <a:r>
              <a:rPr lang="zh-CN" altLang="en-US" dirty="0"/>
              <a:t>根据要旋转的对象，执行下列操作之一：</a:t>
            </a:r>
          </a:p>
          <a:p>
            <a:r>
              <a:rPr lang="zh-CN" altLang="en-US" dirty="0"/>
              <a:t>	旋转整个图片：在“主页”选项卡上的“图像”组中，单击“旋转”，然后单击旋转方向。</a:t>
            </a:r>
          </a:p>
          <a:p>
            <a:r>
              <a:rPr lang="zh-CN" altLang="en-US" dirty="0"/>
              <a:t>	旋转图片的某个对象或某部分：则“主页”选项卡上的“图像”组中，单击“选择”。拖动指针选择要旋转的区域或对象，单击“旋转”，然后单击旋转方向。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50430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十、</a:t>
            </a:r>
            <a:r>
              <a:rPr lang="en-US" altLang="zh-CN" dirty="0" err="1" smtClean="0"/>
              <a:t>擦除图片中的某部分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使用</a:t>
            </a:r>
            <a:r>
              <a:rPr lang="zh-CN" altLang="zh-CN" dirty="0"/>
              <a:t>“橡皮擦”工具，可以擦除图片中的区域。</a:t>
            </a:r>
          </a:p>
          <a:p>
            <a:pPr lvl="0"/>
            <a:r>
              <a:rPr lang="zh-CN" altLang="zh-CN" dirty="0"/>
              <a:t>在“主页”选项卡的“工具”组中，单击“橡皮擦”。</a:t>
            </a:r>
          </a:p>
          <a:p>
            <a:pPr lvl="0"/>
            <a:r>
              <a:rPr lang="zh-CN" altLang="zh-CN" dirty="0"/>
              <a:t>单击“尺寸”，接着单击选择橡皮擦尺寸，然后将橡皮擦拖过图片中要擦除的区域。所擦除的所有区域都将显示背景色（颜色</a:t>
            </a:r>
            <a:r>
              <a:rPr lang="en-US" altLang="zh-CN" dirty="0"/>
              <a:t> 2</a:t>
            </a:r>
            <a:r>
              <a:rPr lang="zh-CN" altLang="zh-CN" dirty="0"/>
              <a:t>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54668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十一、图像的复制、移动或</a:t>
            </a:r>
            <a:r>
              <a:rPr lang="zh-CN" altLang="en-US" dirty="0" smtClean="0"/>
              <a:t>删除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）图像的复制</a:t>
            </a:r>
          </a:p>
          <a:p>
            <a:r>
              <a:rPr lang="zh-CN" altLang="en-US" dirty="0"/>
              <a:t>方法一：鼠标拖动法。选择工具箱中的“选择”工具，拖动鼠标选中要复制的图像。然后按住</a:t>
            </a:r>
            <a:r>
              <a:rPr lang="en-US" altLang="zh-CN" dirty="0"/>
              <a:t>Ctrl</a:t>
            </a:r>
            <a:r>
              <a:rPr lang="zh-CN" altLang="en-US" dirty="0"/>
              <a:t>键，将图像拖动的目标处，松开鼠标左键，完成复制。</a:t>
            </a:r>
          </a:p>
          <a:p>
            <a:r>
              <a:rPr lang="zh-CN" altLang="en-US" dirty="0"/>
              <a:t>方法二：利用快捷键。用“选择”工具选择要复制的图像，然后按</a:t>
            </a:r>
            <a:r>
              <a:rPr lang="en-US" altLang="zh-CN" dirty="0"/>
              <a:t>Ctrl</a:t>
            </a:r>
            <a:r>
              <a:rPr lang="zh-CN" altLang="en-US" dirty="0"/>
              <a:t>＋</a:t>
            </a:r>
            <a:r>
              <a:rPr lang="en-US" altLang="zh-CN" dirty="0"/>
              <a:t>C</a:t>
            </a:r>
            <a:r>
              <a:rPr lang="zh-CN" altLang="en-US" dirty="0"/>
              <a:t>键，然后再按</a:t>
            </a:r>
            <a:r>
              <a:rPr lang="en-US" altLang="zh-CN" dirty="0"/>
              <a:t>Ctrl</a:t>
            </a:r>
            <a:r>
              <a:rPr lang="zh-CN" altLang="en-US" dirty="0"/>
              <a:t>＋</a:t>
            </a:r>
            <a:r>
              <a:rPr lang="en-US" altLang="zh-CN" dirty="0"/>
              <a:t>V</a:t>
            </a:r>
            <a:r>
              <a:rPr lang="zh-CN" altLang="en-US" dirty="0"/>
              <a:t>键，然后将新复制出的图像拖动目标位置处。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8012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十一、图像的复制、移动或删除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）图像的移动</a:t>
            </a:r>
          </a:p>
          <a:p>
            <a:r>
              <a:rPr lang="zh-CN" altLang="zh-CN" dirty="0"/>
              <a:t>选择工具箱中的“选中”工具，拖动鼠标选中要移动的图像。然后将图像拖动的目标处，松开鼠标左键，完成移动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）图像的删除</a:t>
            </a:r>
          </a:p>
          <a:p>
            <a:r>
              <a:rPr lang="zh-CN" altLang="zh-CN" dirty="0"/>
              <a:t>用选择工具选好要删除的图像，然后按</a:t>
            </a:r>
            <a:r>
              <a:rPr lang="en-US" altLang="zh-CN" dirty="0"/>
              <a:t>Delete</a:t>
            </a:r>
            <a:r>
              <a:rPr lang="zh-CN" altLang="zh-CN" dirty="0"/>
              <a:t>键即可。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8375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325438"/>
            <a:ext cx="8147248" cy="927100"/>
          </a:xfrm>
        </p:spPr>
        <p:txBody>
          <a:bodyPr/>
          <a:lstStyle/>
          <a:p>
            <a:r>
              <a:rPr lang="zh-CN" altLang="zh-CN" sz="2800" dirty="0"/>
              <a:t>三、知识技能</a:t>
            </a:r>
            <a:r>
              <a:rPr lang="zh-CN" altLang="zh-CN" sz="2800" dirty="0" smtClean="0"/>
              <a:t>要点</a:t>
            </a:r>
            <a:r>
              <a:rPr lang="en-US" altLang="zh-CN" sz="2800" dirty="0" smtClean="0"/>
              <a:t>—1</a:t>
            </a:r>
            <a:r>
              <a:rPr lang="zh-CN" altLang="zh-CN" sz="2800" dirty="0"/>
              <a:t>．</a:t>
            </a:r>
            <a:r>
              <a:rPr lang="zh-CN" altLang="zh-CN" sz="2800" dirty="0" smtClean="0"/>
              <a:t>控制面板</a:t>
            </a:r>
            <a:endParaRPr lang="zh-CN" altLang="zh-C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1484784"/>
            <a:ext cx="8208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用户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可以使用“控制面板”更改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Windows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的设置并自定义计算机一些功能。这些设置几乎控制了有关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 Windows </a:t>
            </a: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外观和工作方式的所有设置。</a:t>
            </a:r>
          </a:p>
          <a:p>
            <a:pPr>
              <a:lnSpc>
                <a:spcPct val="11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打开“控制面板”方法：</a:t>
            </a:r>
          </a:p>
          <a:p>
            <a:pPr>
              <a:lnSpc>
                <a:spcPct val="110000"/>
              </a:lnSpc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方法一：单击“开始”菜单，单击“控制面板”命令。</a:t>
            </a:r>
          </a:p>
          <a:p>
            <a:pPr>
              <a:lnSpc>
                <a:spcPct val="110000"/>
              </a:lnSpc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方法二：双击桌面上的“控制面板”图标。</a:t>
            </a:r>
          </a:p>
          <a:p>
            <a:pPr>
              <a:lnSpc>
                <a:spcPct val="110000"/>
              </a:lnSpc>
            </a:pPr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要设置或查看控制面板中的某一项，单击控制面板中项目即可。</a:t>
            </a:r>
          </a:p>
          <a:p>
            <a:pPr>
              <a:lnSpc>
                <a:spcPct val="110000"/>
              </a:lnSpc>
            </a:pP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163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十二、图像的</a:t>
            </a:r>
            <a:r>
              <a:rPr lang="zh-CN" altLang="zh-CN" dirty="0" smtClean="0"/>
              <a:t>保存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如</a:t>
            </a:r>
            <a:r>
              <a:rPr lang="zh-CN" altLang="zh-CN" dirty="0"/>
              <a:t>要对当前正在画的图进行保存，可按以下步骤进行操作：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）单击“绘图”，打开“绘图”菜单，如图</a:t>
            </a:r>
            <a:r>
              <a:rPr lang="en-US" altLang="zh-CN" dirty="0"/>
              <a:t>2-142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）单击“保存”命令，打开在“另存为”对话框，如图</a:t>
            </a:r>
            <a:r>
              <a:rPr lang="en-US" altLang="zh-CN" dirty="0"/>
              <a:t>2-143</a:t>
            </a:r>
            <a:r>
              <a:rPr lang="zh-CN" altLang="zh-CN" dirty="0"/>
              <a:t>所示。在文件名框中输入文件名，在“保存类型”下拉列表中单击选择类型，然后单击“保存”按钮。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74651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2.9.2 </a:t>
            </a:r>
            <a:r>
              <a:rPr lang="zh-CN" altLang="zh-CN" dirty="0"/>
              <a:t>写字</a:t>
            </a:r>
            <a:r>
              <a:rPr lang="zh-CN" altLang="zh-CN" dirty="0" smtClean="0"/>
              <a:t>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>
                <a:solidFill>
                  <a:srgbClr val="FF0000"/>
                </a:solidFill>
              </a:rPr>
              <a:t>“写字板”</a:t>
            </a:r>
            <a:r>
              <a:rPr lang="zh-CN" altLang="zh-CN" sz="2400" dirty="0">
                <a:solidFill>
                  <a:srgbClr val="FF0000"/>
                </a:solidFill>
              </a:rPr>
              <a:t>是一个使用简单，但功能强大的文字处理程序，用户可以利用它进行日常工作中文件的编辑。</a:t>
            </a:r>
            <a:r>
              <a:rPr lang="zh-CN" altLang="zh-CN" sz="2400" dirty="0"/>
              <a:t>在写字板中可以创建和编辑简单文本文档，或者有复杂格式和图形的文档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/>
              <a:t>在“写字板”中，可以将文件保存为文本文件（</a:t>
            </a:r>
            <a:r>
              <a:rPr lang="en-US" altLang="zh-CN" sz="2400" dirty="0"/>
              <a:t>.txt</a:t>
            </a:r>
            <a:r>
              <a:rPr lang="zh-CN" altLang="zh-CN" sz="2400" dirty="0"/>
              <a:t>）、多信息文本文件</a:t>
            </a:r>
            <a:r>
              <a:rPr lang="en-US" altLang="zh-CN" sz="2400" dirty="0"/>
              <a:t>(.rtf)</a:t>
            </a:r>
            <a:r>
              <a:rPr lang="zh-CN" altLang="zh-CN" sz="2400" dirty="0"/>
              <a:t>、</a:t>
            </a:r>
            <a:r>
              <a:rPr lang="en-US" altLang="zh-CN" sz="2400" dirty="0"/>
              <a:t>MS-DOS </a:t>
            </a:r>
            <a:r>
              <a:rPr lang="zh-CN" altLang="zh-CN" sz="2400" dirty="0"/>
              <a:t>文本文件等类型文件。</a:t>
            </a:r>
          </a:p>
          <a:p>
            <a:r>
              <a:rPr lang="zh-CN" altLang="zh-CN" sz="2400" dirty="0"/>
              <a:t>启动写字板程序：单击“开始”按钮，单击“所有程序”，单击“附件”，单击“写字板”，启动写字板</a:t>
            </a:r>
            <a:r>
              <a:rPr lang="zh-CN" altLang="zh-CN" sz="2400" dirty="0" smtClean="0"/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149952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2.9.3</a:t>
            </a:r>
            <a:r>
              <a:rPr lang="zh-CN" altLang="zh-CN" dirty="0"/>
              <a:t>记事本程序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记事本</a:t>
            </a:r>
            <a:r>
              <a:rPr lang="zh-CN" altLang="zh-CN" dirty="0">
                <a:solidFill>
                  <a:srgbClr val="FF0000"/>
                </a:solidFill>
              </a:rPr>
              <a:t>是一个基本的文本编辑程序，最常用于查看或编辑文本文件。文本文件是通常由</a:t>
            </a:r>
            <a:r>
              <a:rPr lang="en-US" altLang="zh-CN" dirty="0">
                <a:solidFill>
                  <a:srgbClr val="FF0000"/>
                </a:solidFill>
              </a:rPr>
              <a:t> .txt </a:t>
            </a:r>
            <a:r>
              <a:rPr lang="zh-CN" altLang="zh-CN" dirty="0">
                <a:solidFill>
                  <a:srgbClr val="FF0000"/>
                </a:solidFill>
              </a:rPr>
              <a:t>文件扩展名标识的</a:t>
            </a:r>
            <a:r>
              <a:rPr lang="en-US" altLang="zh-CN" dirty="0" err="1">
                <a:solidFill>
                  <a:srgbClr val="FF0000"/>
                </a:solidFill>
              </a:rPr>
              <a:t>文件类型</a:t>
            </a:r>
            <a:r>
              <a:rPr lang="zh-CN" altLang="zh-CN" dirty="0">
                <a:solidFill>
                  <a:srgbClr val="FF0000"/>
                </a:solidFill>
              </a:rPr>
              <a:t>。</a:t>
            </a:r>
          </a:p>
          <a:p>
            <a:r>
              <a:rPr lang="zh-CN" altLang="zh-CN" dirty="0"/>
              <a:t>记事本用于纯文本文档的编辑，功能相对写字板比较有限，但它使用方便、快捷，适于编写篇幅短小的文件，比如许多软件的</a:t>
            </a:r>
            <a:r>
              <a:rPr lang="en-US" altLang="zh-CN" dirty="0"/>
              <a:t>READ ME</a:t>
            </a:r>
            <a:r>
              <a:rPr lang="zh-CN" altLang="zh-CN" dirty="0"/>
              <a:t>文件通常是用记事本打开的。</a:t>
            </a:r>
          </a:p>
          <a:p>
            <a:r>
              <a:rPr lang="zh-CN" altLang="zh-CN" dirty="0">
                <a:solidFill>
                  <a:srgbClr val="FF0000"/>
                </a:solidFill>
              </a:rPr>
              <a:t>启动记事本的操作步骤：</a:t>
            </a:r>
            <a:r>
              <a:rPr lang="zh-CN" altLang="zh-CN" dirty="0"/>
              <a:t>单击“开始”按钮→“所有程序”→“附件”→“记事本”，即可启动记事本，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1611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2.9.4</a:t>
            </a:r>
            <a:r>
              <a:rPr lang="zh-CN" altLang="zh-CN" dirty="0" smtClean="0"/>
              <a:t>放大镜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放大镜</a:t>
            </a:r>
            <a:r>
              <a:rPr lang="zh-CN" altLang="zh-CN" dirty="0"/>
              <a:t>可放大屏幕的各个部分。在查看比较小的对象时，特别有用。使用放大镜可以更加容易地查看整个屏幕，适合老年人。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0928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2.9.4</a:t>
            </a:r>
            <a:r>
              <a:rPr lang="zh-CN" altLang="zh-CN" dirty="0"/>
              <a:t>放大镜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</a:rPr>
              <a:t>放大镜有以下三种模式：</a:t>
            </a:r>
          </a:p>
          <a:p>
            <a:pPr lvl="0"/>
            <a:r>
              <a:rPr lang="zh-CN" altLang="zh-CN" dirty="0"/>
              <a:t>全屏模式。在该模式下，整个屏幕会被放大。用户可以使放大镜跟随鼠标指针。</a:t>
            </a:r>
          </a:p>
          <a:p>
            <a:pPr lvl="0"/>
            <a:r>
              <a:rPr lang="zh-CN" altLang="zh-CN" dirty="0"/>
              <a:t>镜头模式。在该模式下，鼠标指针周围的区域会被放大。移动鼠标指针时，放大的屏幕区域随之移动。</a:t>
            </a:r>
          </a:p>
          <a:p>
            <a:pPr lvl="0"/>
            <a:r>
              <a:rPr lang="zh-CN" altLang="zh-CN" dirty="0"/>
              <a:t>停靠模式。在该模式下，仅放大屏幕的一部分，桌面的其余部分处于正常状态。鼠标移动哪里，就放大哪个屏幕区域。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4826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一、启动放大镜的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方法</a:t>
            </a:r>
            <a:r>
              <a:rPr lang="zh-CN" altLang="en-US" dirty="0"/>
              <a:t>一：通过快捷键“ </a:t>
            </a:r>
            <a:r>
              <a:rPr lang="en-US" altLang="zh-CN" dirty="0"/>
              <a:t>Win + </a:t>
            </a:r>
            <a:r>
              <a:rPr lang="zh-CN" altLang="en-US" dirty="0"/>
              <a:t>加号”来直接调用出放大镜，默认的放大倍数是</a:t>
            </a:r>
            <a:r>
              <a:rPr lang="en-US" altLang="zh-CN" dirty="0"/>
              <a:t>200%</a:t>
            </a:r>
            <a:r>
              <a:rPr lang="zh-CN" altLang="en-US" dirty="0"/>
              <a:t>，在屏幕上会出现一个放大镜央视的圆圈，这个时候的屏幕效果字体图形等已经变大。</a:t>
            </a:r>
          </a:p>
          <a:p>
            <a:r>
              <a:rPr lang="zh-CN" altLang="en-US" dirty="0"/>
              <a:t>方法二：通过开始菜单，单击开始菜单</a:t>
            </a:r>
            <a:r>
              <a:rPr lang="en-US" altLang="zh-CN" dirty="0"/>
              <a:t>--</a:t>
            </a:r>
            <a:r>
              <a:rPr lang="zh-CN" altLang="en-US" dirty="0"/>
              <a:t>附件</a:t>
            </a:r>
            <a:r>
              <a:rPr lang="en-US" altLang="zh-CN" dirty="0"/>
              <a:t>--</a:t>
            </a:r>
            <a:r>
              <a:rPr lang="zh-CN" altLang="en-US" dirty="0"/>
              <a:t>轻松访问</a:t>
            </a:r>
            <a:r>
              <a:rPr lang="en-US" altLang="zh-CN" dirty="0"/>
              <a:t>--</a:t>
            </a:r>
            <a:r>
              <a:rPr lang="zh-CN" altLang="en-US" dirty="0"/>
              <a:t>放大镜。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2032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二、显示放大镜</a:t>
            </a:r>
            <a:r>
              <a:rPr lang="zh-CN" altLang="en-US" dirty="0" smtClean="0"/>
              <a:t>工具栏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方法</a:t>
            </a:r>
            <a:r>
              <a:rPr lang="zh-CN" altLang="en-US" dirty="0"/>
              <a:t>一：单击打开“放大镜”。 </a:t>
            </a:r>
          </a:p>
          <a:p>
            <a:r>
              <a:rPr lang="zh-CN" altLang="en-US" dirty="0"/>
              <a:t>方法二：单击放大镜图标 或单击任务栏上的“放大镜”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1891"/>
            <a:ext cx="2057400" cy="657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92427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三、切换放大镜</a:t>
            </a:r>
            <a:r>
              <a:rPr lang="zh-CN" altLang="zh-CN" dirty="0" smtClean="0"/>
              <a:t>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单击</a:t>
            </a:r>
            <a:r>
              <a:rPr lang="zh-CN" altLang="zh-CN" dirty="0"/>
              <a:t>工具栏上的“视图”按钮，显示“视图”菜单，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61533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四、调节放大镜镜头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使用</a:t>
            </a:r>
            <a:r>
              <a:rPr lang="zh-CN" altLang="zh-CN" dirty="0"/>
              <a:t>镜头模式时，可以调节放大镜镜头的大小。</a:t>
            </a:r>
          </a:p>
          <a:p>
            <a:r>
              <a:rPr lang="zh-CN" altLang="zh-CN" dirty="0"/>
              <a:t>在放大镜工具栏上，单击“选项”按钮 ，打开“放大镜选项”对话框</a:t>
            </a:r>
            <a:r>
              <a:rPr lang="zh-CN" altLang="zh-CN" dirty="0" smtClean="0"/>
              <a:t>，然后</a:t>
            </a:r>
            <a:r>
              <a:rPr lang="zh-CN" altLang="zh-CN" dirty="0"/>
              <a:t>在“放大镜镜头大小”下，通过移动滑块来调节放大镜镜头的大小。镜头大小会立即变化。调节到适合需要的级别。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4815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放大镜常用快捷键列表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772816"/>
            <a:ext cx="813690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206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/>
              <a:t>—1</a:t>
            </a:r>
            <a:r>
              <a:rPr lang="zh-CN" altLang="zh-CN" dirty="0"/>
              <a:t>．控制面板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查找“控制面板”中项目的方法，可选择下面方法之一：</a:t>
            </a:r>
          </a:p>
          <a:p>
            <a:r>
              <a:rPr lang="zh-CN" altLang="en-US" dirty="0" smtClean="0"/>
              <a:t>使用</a:t>
            </a:r>
            <a:r>
              <a:rPr lang="zh-CN" altLang="en-US" dirty="0"/>
              <a:t>搜索。在搜索框中，输入设置或要执行单词或短语。</a:t>
            </a:r>
          </a:p>
          <a:p>
            <a:r>
              <a:rPr lang="zh-CN" altLang="en-US" dirty="0" smtClean="0"/>
              <a:t>浏览</a:t>
            </a:r>
            <a:r>
              <a:rPr lang="zh-CN" altLang="en-US" dirty="0"/>
              <a:t>。单击不同的类别（例如，系统和安全、程序或轻松访问），查看每个类别下列出的常用任务来浏览“控制面板”。</a:t>
            </a:r>
          </a:p>
        </p:txBody>
      </p:sp>
    </p:spTree>
    <p:extLst>
      <p:ext uri="{BB962C8B-B14F-4D97-AF65-F5344CB8AC3E}">
        <p14:creationId xmlns:p14="http://schemas.microsoft.com/office/powerpoint/2010/main" val="206185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000">
                <a:ea typeface="宋体" charset="-122"/>
              </a:rPr>
              <a:t>Thank You!</a:t>
            </a:r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/>
              <a:t>—</a:t>
            </a:r>
            <a:r>
              <a:rPr lang="en-US" altLang="zh-CN" dirty="0"/>
              <a:t>2. </a:t>
            </a:r>
            <a:r>
              <a:rPr lang="zh-CN" altLang="en-US" dirty="0"/>
              <a:t>用户</a:t>
            </a:r>
            <a:r>
              <a:rPr lang="zh-CN" altLang="en-US" dirty="0" smtClean="0"/>
              <a:t>帐户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600" dirty="0" smtClean="0"/>
              <a:t>用户</a:t>
            </a:r>
            <a:r>
              <a:rPr lang="zh-CN" altLang="en-US" sz="2600" dirty="0"/>
              <a:t>帐户是通知 </a:t>
            </a:r>
            <a:r>
              <a:rPr lang="en-US" altLang="zh-CN" sz="2600" dirty="0"/>
              <a:t>Windows</a:t>
            </a:r>
            <a:r>
              <a:rPr lang="zh-CN" altLang="en-US" sz="2600" dirty="0"/>
              <a:t>用户可以访问哪些文件和文件夹，可以对计算机和个人首选项进行哪些更改的信息集合</a:t>
            </a:r>
            <a:r>
              <a:rPr lang="zh-CN" altLang="en-US" sz="2600" dirty="0" smtClean="0"/>
              <a:t>。</a:t>
            </a:r>
            <a:endParaRPr lang="en-US" altLang="zh-CN" sz="2600" dirty="0" smtClean="0"/>
          </a:p>
          <a:p>
            <a:pPr marL="0" indent="0">
              <a:buNone/>
            </a:pPr>
            <a:r>
              <a:rPr lang="en-US" altLang="zh-CN" sz="2600" dirty="0" smtClean="0">
                <a:solidFill>
                  <a:srgbClr val="FF0000"/>
                </a:solidFill>
              </a:rPr>
              <a:t>Windows</a:t>
            </a:r>
            <a:r>
              <a:rPr lang="zh-CN" altLang="en-US" sz="2600" dirty="0">
                <a:solidFill>
                  <a:srgbClr val="FF0000"/>
                </a:solidFill>
              </a:rPr>
              <a:t>有三种类型的帐户</a:t>
            </a:r>
            <a:r>
              <a:rPr lang="zh-CN" altLang="en-US" sz="2600" dirty="0"/>
              <a:t>。每种类型为用户提供不同的计算机控制级别：</a:t>
            </a:r>
          </a:p>
          <a:p>
            <a:pPr marL="0" indent="0">
              <a:buNone/>
            </a:pPr>
            <a:r>
              <a:rPr lang="zh-CN" altLang="en-US" sz="2600" dirty="0"/>
              <a:t>	标准帐户：适用于日常计算。</a:t>
            </a:r>
          </a:p>
          <a:p>
            <a:pPr marL="0" indent="0">
              <a:buNone/>
            </a:pPr>
            <a:r>
              <a:rPr lang="zh-CN" altLang="en-US" sz="2600" dirty="0"/>
              <a:t>	管理员帐户：可以对计算机进行最高级别的控制。</a:t>
            </a:r>
          </a:p>
          <a:p>
            <a:pPr marL="0" indent="0">
              <a:buNone/>
            </a:pPr>
            <a:r>
              <a:rPr lang="zh-CN" altLang="en-US" sz="2600" dirty="0"/>
              <a:t>	来宾帐户：主要针对需要临时使用计算机的用户。</a:t>
            </a:r>
          </a:p>
          <a:p>
            <a:pPr marL="0" indent="0">
              <a:buNone/>
            </a:pP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87623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添加、删除或更改</a:t>
            </a:r>
            <a:r>
              <a:rPr lang="zh-CN" altLang="en-US" dirty="0" smtClean="0"/>
              <a:t>帐号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对</a:t>
            </a:r>
            <a:r>
              <a:rPr lang="zh-CN" altLang="en-US" dirty="0"/>
              <a:t>已创建好的帐户，管理员</a:t>
            </a:r>
            <a:r>
              <a:rPr lang="en-US" altLang="zh-CN" dirty="0"/>
              <a:t>Administrator</a:t>
            </a:r>
            <a:r>
              <a:rPr lang="zh-CN" altLang="en-US" dirty="0"/>
              <a:t>类型用户登录计算机后，可以添加或删除账户，也可更改某个帐户的名称、创建或更改密码、帐户图标和帐户类型等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75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</a:t>
            </a:r>
            <a:r>
              <a:rPr lang="zh-CN" altLang="en-US" dirty="0"/>
              <a:t>添加、删除或更改帐号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删除帐户的操作方法如下：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）以管理员类型帐户登录计算机。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）在“开始”菜单，单击“控制面板”，打开“控制面板”</a:t>
            </a:r>
            <a:r>
              <a:rPr lang="zh-CN" altLang="en-US" dirty="0" smtClean="0"/>
              <a:t>窗口。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）在“用户帐户”窗口中，在“用户帐户和家庭安全”项下，单击“添加或删除用户和帐户”，打开“管理帐户”</a:t>
            </a:r>
            <a:r>
              <a:rPr lang="zh-CN" altLang="en-US" dirty="0" smtClean="0"/>
              <a:t>窗口。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）单击要删除的用户。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615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</TotalTime>
  <Words>3689</Words>
  <Application>Microsoft Office PowerPoint</Application>
  <PresentationFormat>全屏显示(4:3)</PresentationFormat>
  <Paragraphs>255</Paragraphs>
  <Slides>60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1" baseType="lpstr">
      <vt:lpstr>12</vt:lpstr>
      <vt:lpstr>计算机应用基础实例教程 （Windows 7+Office 2010）</vt:lpstr>
      <vt:lpstr>第2章　中文Windows 7的使用</vt:lpstr>
      <vt:lpstr>2.5　创建新帐户</vt:lpstr>
      <vt:lpstr>2.5　创建新帐户</vt:lpstr>
      <vt:lpstr>三、知识技能要点—1．控制面板</vt:lpstr>
      <vt:lpstr>三、知识技能要点—1．控制面板</vt:lpstr>
      <vt:lpstr>三、知识技能要点—2. 用户帐户</vt:lpstr>
      <vt:lpstr>3.添加、删除或更改帐号</vt:lpstr>
      <vt:lpstr>3.添加、删除或更改帐号</vt:lpstr>
      <vt:lpstr>2.6　打印机的安装、设置和使用</vt:lpstr>
      <vt:lpstr>一、操作要求</vt:lpstr>
      <vt:lpstr>三、知识技能要点—1.驱动程序</vt:lpstr>
      <vt:lpstr>三、知识技能要点—2．打印机的安装</vt:lpstr>
      <vt:lpstr>三、知识技能要点—2.开始菜单</vt:lpstr>
      <vt:lpstr>三、知识技能要点—3．设置默认打印机 </vt:lpstr>
      <vt:lpstr>三、知识技能要点—4．设置或删除打印机权限 </vt:lpstr>
      <vt:lpstr>2.7　磁盘管理</vt:lpstr>
      <vt:lpstr>一、操作要求</vt:lpstr>
      <vt:lpstr>三、知识技能要点—1．磁盘清理</vt:lpstr>
      <vt:lpstr>三、知识技能要点—2．创建任务计划</vt:lpstr>
      <vt:lpstr>三、知识技能要点—2．创建任务计划</vt:lpstr>
      <vt:lpstr>三、知识技能要点—3．磁盘碎片整理</vt:lpstr>
      <vt:lpstr>2.8  程序管理</vt:lpstr>
      <vt:lpstr>一、操作要求</vt:lpstr>
      <vt:lpstr>一、操作要求（续）</vt:lpstr>
      <vt:lpstr>三、知识技能要点—1．快捷方式</vt:lpstr>
      <vt:lpstr>三、知识技能要点—1．快捷方式</vt:lpstr>
      <vt:lpstr>三、知识技能要点—2．程序的启动和关闭</vt:lpstr>
      <vt:lpstr>三、知识技能要点—3．安装与删除程序 </vt:lpstr>
      <vt:lpstr>三、知识技能要点—3．安装与删除程序 </vt:lpstr>
      <vt:lpstr>三、知识技能要点—4．输入法</vt:lpstr>
      <vt:lpstr>三、知识技能要点—4．输入法</vt:lpstr>
      <vt:lpstr>三、知识技能要点—4．输入法</vt:lpstr>
      <vt:lpstr>5.设置文件与应用程序的关联</vt:lpstr>
      <vt:lpstr>5.设置文件与应用程序的关联</vt:lpstr>
      <vt:lpstr>2.9　常用附件小程序</vt:lpstr>
      <vt:lpstr>2.9.1 画图程序</vt:lpstr>
      <vt:lpstr>一、“铅笔”工具 </vt:lpstr>
      <vt:lpstr>二、“刷子”工具 </vt:lpstr>
      <vt:lpstr>三、“直线”工具 </vt:lpstr>
      <vt:lpstr>四、“曲线”工具 </vt:lpstr>
      <vt:lpstr>五、绘制其他形状</vt:lpstr>
      <vt:lpstr>六、“文本”工具</vt:lpstr>
      <vt:lpstr>七、“选择”工具</vt:lpstr>
      <vt:lpstr>八、使用“剪切” </vt:lpstr>
      <vt:lpstr>九、使用“旋转”</vt:lpstr>
      <vt:lpstr>十、擦除图片中的某部分</vt:lpstr>
      <vt:lpstr>十一、图像的复制、移动或删除</vt:lpstr>
      <vt:lpstr>十一、图像的复制、移动或删除</vt:lpstr>
      <vt:lpstr>十二、图像的保存</vt:lpstr>
      <vt:lpstr>2.9.2 写字板</vt:lpstr>
      <vt:lpstr>2.9.3记事本程序 </vt:lpstr>
      <vt:lpstr>2.9.4放大镜</vt:lpstr>
      <vt:lpstr>2.9.4放大镜</vt:lpstr>
      <vt:lpstr>一、启动放大镜的方法</vt:lpstr>
      <vt:lpstr>二、显示放大镜工具栏</vt:lpstr>
      <vt:lpstr>三、切换放大镜模式</vt:lpstr>
      <vt:lpstr>四、调节放大镜镜头 </vt:lpstr>
      <vt:lpstr>放大镜常用快捷键列表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162</cp:revision>
  <dcterms:created xsi:type="dcterms:W3CDTF">2013-08-06T02:48:58Z</dcterms:created>
  <dcterms:modified xsi:type="dcterms:W3CDTF">2015-01-12T06:47:59Z</dcterms:modified>
</cp:coreProperties>
</file>