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1" r:id="rId4"/>
    <p:sldId id="282" r:id="rId5"/>
    <p:sldId id="288" r:id="rId6"/>
    <p:sldId id="287" r:id="rId7"/>
    <p:sldId id="286" r:id="rId8"/>
    <p:sldId id="285" r:id="rId9"/>
    <p:sldId id="284" r:id="rId10"/>
    <p:sldId id="283" r:id="rId11"/>
    <p:sldId id="294" r:id="rId12"/>
    <p:sldId id="293" r:id="rId13"/>
    <p:sldId id="292" r:id="rId14"/>
    <p:sldId id="291" r:id="rId15"/>
    <p:sldId id="290" r:id="rId16"/>
    <p:sldId id="289" r:id="rId17"/>
    <p:sldId id="296" r:id="rId18"/>
    <p:sldId id="297" r:id="rId19"/>
    <p:sldId id="303" r:id="rId20"/>
    <p:sldId id="304" r:id="rId21"/>
    <p:sldId id="305" r:id="rId22"/>
    <p:sldId id="306" r:id="rId23"/>
    <p:sldId id="295" r:id="rId24"/>
    <p:sldId id="302" r:id="rId25"/>
    <p:sldId id="301" r:id="rId26"/>
    <p:sldId id="300" r:id="rId27"/>
    <p:sldId id="299" r:id="rId28"/>
    <p:sldId id="298" r:id="rId29"/>
    <p:sldId id="307" r:id="rId30"/>
    <p:sldId id="308" r:id="rId31"/>
    <p:sldId id="309" r:id="rId32"/>
    <p:sldId id="310" r:id="rId33"/>
    <p:sldId id="311" r:id="rId34"/>
    <p:sldId id="260" r:id="rId3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5AA6"/>
    <a:srgbClr val="00B0F0"/>
    <a:srgbClr val="0066FF"/>
    <a:srgbClr val="007434"/>
    <a:srgbClr val="002A13"/>
    <a:srgbClr val="001000"/>
    <a:srgbClr val="727BB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9" d="100"/>
          <a:sy n="89" d="100"/>
        </p:scale>
        <p:origin x="-846" y="-102"/>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1">
        <a:schemeClr val="bg1"/>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481E25D-50D1-42CF-BAB0-16A1AC5354B4}" type="datetimeFigureOut">
              <a:rPr lang="zh-CN" altLang="en-US" smtClean="0"/>
              <a:pPr/>
              <a:t>2015-9-23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B35ADE-9459-4C9D-BB92-329CDB0773D8}" type="slidenum">
              <a:rPr lang="zh-CN" altLang="en-US" smtClean="0"/>
              <a:pPr/>
              <a:t>‹#›</a:t>
            </a:fld>
            <a:endParaRPr lang="zh-CN" altLang="en-US"/>
          </a:p>
        </p:txBody>
      </p:sp>
      <p:pic>
        <p:nvPicPr>
          <p:cNvPr id="8" name="图片 7"/>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t="25703"/>
          <a:stretch/>
        </p:blipFill>
        <p:spPr>
          <a:xfrm>
            <a:off x="5440" y="0"/>
            <a:ext cx="9144000" cy="3821476"/>
          </a:xfrm>
          <a:prstGeom prst="rect">
            <a:avLst/>
          </a:prstGeom>
        </p:spPr>
      </p:pic>
      <p:sp>
        <p:nvSpPr>
          <p:cNvPr id="9" name="矩形 8"/>
          <p:cNvSpPr/>
          <p:nvPr userDrawn="1"/>
        </p:nvSpPr>
        <p:spPr>
          <a:xfrm>
            <a:off x="0" y="3821476"/>
            <a:ext cx="9144000" cy="1322024"/>
          </a:xfrm>
          <a:prstGeom prst="rect">
            <a:avLst/>
          </a:prstGeom>
          <a:solidFill>
            <a:srgbClr val="295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cxnSp>
        <p:nvCxnSpPr>
          <p:cNvPr id="11" name="直接连接符 10"/>
          <p:cNvCxnSpPr/>
          <p:nvPr userDrawn="1"/>
        </p:nvCxnSpPr>
        <p:spPr>
          <a:xfrm>
            <a:off x="0" y="3821476"/>
            <a:ext cx="914944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180528" y="3821476"/>
            <a:ext cx="9329968" cy="0"/>
          </a:xfrm>
          <a:prstGeom prst="line">
            <a:avLst/>
          </a:prstGeom>
          <a:ln w="508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90091038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481E25D-50D1-42CF-BAB0-16A1AC5354B4}" type="datetimeFigureOut">
              <a:rPr lang="zh-CN" altLang="en-US" smtClean="0"/>
              <a:pPr/>
              <a:t>2015-9-23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B35ADE-9459-4C9D-BB92-329CDB0773D8}" type="slidenum">
              <a:rPr lang="zh-CN" altLang="en-US" smtClean="0"/>
              <a:pPr/>
              <a:t>‹#›</a:t>
            </a:fld>
            <a:endParaRPr lang="zh-CN" altLang="en-US"/>
          </a:p>
        </p:txBody>
      </p:sp>
    </p:spTree>
    <p:extLst>
      <p:ext uri="{BB962C8B-B14F-4D97-AF65-F5344CB8AC3E}">
        <p14:creationId xmlns="" xmlns:p14="http://schemas.microsoft.com/office/powerpoint/2010/main" val="3671549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481E25D-50D1-42CF-BAB0-16A1AC5354B4}" type="datetimeFigureOut">
              <a:rPr lang="zh-CN" altLang="en-US" smtClean="0"/>
              <a:pPr/>
              <a:t>2015-9-23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B35ADE-9459-4C9D-BB92-329CDB0773D8}" type="slidenum">
              <a:rPr lang="zh-CN" altLang="en-US" smtClean="0"/>
              <a:pPr/>
              <a:t>‹#›</a:t>
            </a:fld>
            <a:endParaRPr lang="zh-CN" altLang="en-US"/>
          </a:p>
        </p:txBody>
      </p:sp>
    </p:spTree>
    <p:extLst>
      <p:ext uri="{BB962C8B-B14F-4D97-AF65-F5344CB8AC3E}">
        <p14:creationId xmlns="" xmlns:p14="http://schemas.microsoft.com/office/powerpoint/2010/main" val="3002273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cstate="print">
            <a:alphaModFix amt="10000"/>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481E25D-50D1-42CF-BAB0-16A1AC5354B4}" type="datetimeFigureOut">
              <a:rPr lang="zh-CN" altLang="en-US" smtClean="0"/>
              <a:pPr/>
              <a:t>2015-9-23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B35ADE-9459-4C9D-BB92-329CDB0773D8}" type="slidenum">
              <a:rPr lang="zh-CN" altLang="en-US" smtClean="0"/>
              <a:pPr/>
              <a:t>‹#›</a:t>
            </a:fld>
            <a:endParaRPr lang="zh-CN" altLang="en-US"/>
          </a:p>
        </p:txBody>
      </p:sp>
      <p:sp>
        <p:nvSpPr>
          <p:cNvPr id="9" name="矩形 8"/>
          <p:cNvSpPr/>
          <p:nvPr userDrawn="1"/>
        </p:nvSpPr>
        <p:spPr>
          <a:xfrm>
            <a:off x="0" y="2369"/>
            <a:ext cx="9144000" cy="481149"/>
          </a:xfrm>
          <a:prstGeom prst="rect">
            <a:avLst/>
          </a:prstGeom>
          <a:solidFill>
            <a:srgbClr val="295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Tree>
    <p:extLst>
      <p:ext uri="{BB962C8B-B14F-4D97-AF65-F5344CB8AC3E}">
        <p14:creationId xmlns="" xmlns:p14="http://schemas.microsoft.com/office/powerpoint/2010/main" val="14187072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481E25D-50D1-42CF-BAB0-16A1AC5354B4}" type="datetimeFigureOut">
              <a:rPr lang="zh-CN" altLang="en-US" smtClean="0"/>
              <a:pPr/>
              <a:t>2015-9-23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B35ADE-9459-4C9D-BB92-329CDB0773D8}" type="slidenum">
              <a:rPr lang="zh-CN" altLang="en-US" smtClean="0"/>
              <a:pPr/>
              <a:t>‹#›</a:t>
            </a:fld>
            <a:endParaRPr lang="zh-CN" altLang="en-US"/>
          </a:p>
        </p:txBody>
      </p:sp>
    </p:spTree>
    <p:extLst>
      <p:ext uri="{BB962C8B-B14F-4D97-AF65-F5344CB8AC3E}">
        <p14:creationId xmlns="" xmlns:p14="http://schemas.microsoft.com/office/powerpoint/2010/main" val="224163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481E25D-50D1-42CF-BAB0-16A1AC5354B4}" type="datetimeFigureOut">
              <a:rPr lang="zh-CN" altLang="en-US" smtClean="0"/>
              <a:pPr/>
              <a:t>2015-9-23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B35ADE-9459-4C9D-BB92-329CDB0773D8}" type="slidenum">
              <a:rPr lang="zh-CN" altLang="en-US" smtClean="0"/>
              <a:pPr/>
              <a:t>‹#›</a:t>
            </a:fld>
            <a:endParaRPr lang="zh-CN" altLang="en-US"/>
          </a:p>
        </p:txBody>
      </p:sp>
    </p:spTree>
    <p:extLst>
      <p:ext uri="{BB962C8B-B14F-4D97-AF65-F5344CB8AC3E}">
        <p14:creationId xmlns="" xmlns:p14="http://schemas.microsoft.com/office/powerpoint/2010/main" val="161424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481E25D-50D1-42CF-BAB0-16A1AC5354B4}" type="datetimeFigureOut">
              <a:rPr lang="zh-CN" altLang="en-US" smtClean="0"/>
              <a:pPr/>
              <a:t>2015-9-23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7B35ADE-9459-4C9D-BB92-329CDB0773D8}" type="slidenum">
              <a:rPr lang="zh-CN" altLang="en-US" smtClean="0"/>
              <a:pPr/>
              <a:t>‹#›</a:t>
            </a:fld>
            <a:endParaRPr lang="zh-CN" altLang="en-US"/>
          </a:p>
        </p:txBody>
      </p:sp>
    </p:spTree>
    <p:extLst>
      <p:ext uri="{BB962C8B-B14F-4D97-AF65-F5344CB8AC3E}">
        <p14:creationId xmlns="" xmlns:p14="http://schemas.microsoft.com/office/powerpoint/2010/main" val="34889231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481E25D-50D1-42CF-BAB0-16A1AC5354B4}" type="datetimeFigureOut">
              <a:rPr lang="zh-CN" altLang="en-US" smtClean="0"/>
              <a:pPr/>
              <a:t>2015-9-23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7B35ADE-9459-4C9D-BB92-329CDB0773D8}" type="slidenum">
              <a:rPr lang="zh-CN" altLang="en-US" smtClean="0"/>
              <a:pPr/>
              <a:t>‹#›</a:t>
            </a:fld>
            <a:endParaRPr lang="zh-CN" altLang="en-US"/>
          </a:p>
        </p:txBody>
      </p:sp>
    </p:spTree>
    <p:extLst>
      <p:ext uri="{BB962C8B-B14F-4D97-AF65-F5344CB8AC3E}">
        <p14:creationId xmlns="" xmlns:p14="http://schemas.microsoft.com/office/powerpoint/2010/main" val="7676285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481E25D-50D1-42CF-BAB0-16A1AC5354B4}" type="datetimeFigureOut">
              <a:rPr lang="zh-CN" altLang="en-US" smtClean="0"/>
              <a:pPr/>
              <a:t>2015-9-23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7B35ADE-9459-4C9D-BB92-329CDB0773D8}" type="slidenum">
              <a:rPr lang="zh-CN" altLang="en-US" smtClean="0"/>
              <a:pPr/>
              <a:t>‹#›</a:t>
            </a:fld>
            <a:endParaRPr lang="zh-CN" altLang="en-US"/>
          </a:p>
        </p:txBody>
      </p:sp>
    </p:spTree>
    <p:extLst>
      <p:ext uri="{BB962C8B-B14F-4D97-AF65-F5344CB8AC3E}">
        <p14:creationId xmlns="" xmlns:p14="http://schemas.microsoft.com/office/powerpoint/2010/main" val="12030792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481E25D-50D1-42CF-BAB0-16A1AC5354B4}" type="datetimeFigureOut">
              <a:rPr lang="zh-CN" altLang="en-US" smtClean="0"/>
              <a:pPr/>
              <a:t>2015-9-23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B35ADE-9459-4C9D-BB92-329CDB0773D8}" type="slidenum">
              <a:rPr lang="zh-CN" altLang="en-US" smtClean="0"/>
              <a:pPr/>
              <a:t>‹#›</a:t>
            </a:fld>
            <a:endParaRPr lang="zh-CN" altLang="en-US"/>
          </a:p>
        </p:txBody>
      </p:sp>
    </p:spTree>
    <p:extLst>
      <p:ext uri="{BB962C8B-B14F-4D97-AF65-F5344CB8AC3E}">
        <p14:creationId xmlns="" xmlns:p14="http://schemas.microsoft.com/office/powerpoint/2010/main" val="42536029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481E25D-50D1-42CF-BAB0-16A1AC5354B4}" type="datetimeFigureOut">
              <a:rPr lang="zh-CN" altLang="en-US" smtClean="0"/>
              <a:pPr/>
              <a:t>2015-9-23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B35ADE-9459-4C9D-BB92-329CDB0773D8}" type="slidenum">
              <a:rPr lang="zh-CN" altLang="en-US" smtClean="0"/>
              <a:pPr/>
              <a:t>‹#›</a:t>
            </a:fld>
            <a:endParaRPr lang="zh-CN" altLang="en-US"/>
          </a:p>
        </p:txBody>
      </p:sp>
    </p:spTree>
    <p:extLst>
      <p:ext uri="{BB962C8B-B14F-4D97-AF65-F5344CB8AC3E}">
        <p14:creationId xmlns="" xmlns:p14="http://schemas.microsoft.com/office/powerpoint/2010/main" val="14094017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ea typeface="微软雅黑" pitchFamily="34" charset="-122"/>
              </a:defRPr>
            </a:lvl1pPr>
          </a:lstStyle>
          <a:p>
            <a:fld id="{C481E25D-50D1-42CF-BAB0-16A1AC5354B4}" type="datetimeFigureOut">
              <a:rPr lang="zh-CN" altLang="en-US" smtClean="0"/>
              <a:pPr/>
              <a:t>2015-9-23</a:t>
            </a:fld>
            <a:endParaRPr lang="zh-CN" altLang="en-US" dirty="0"/>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ea typeface="微软雅黑" pitchFamily="34" charset="-122"/>
              </a:defRPr>
            </a:lvl1pPr>
          </a:lstStyle>
          <a:p>
            <a:endParaRPr lang="zh-CN" altLang="en-US" dirty="0"/>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ea typeface="微软雅黑" pitchFamily="34" charset="-122"/>
              </a:defRPr>
            </a:lvl1pPr>
          </a:lstStyle>
          <a:p>
            <a:fld id="{07B35ADE-9459-4C9D-BB92-329CDB0773D8}" type="slidenum">
              <a:rPr lang="zh-CN" altLang="en-US" smtClean="0"/>
              <a:pPr/>
              <a:t>‹#›</a:t>
            </a:fld>
            <a:endParaRPr lang="zh-CN" altLang="en-US" dirty="0"/>
          </a:p>
        </p:txBody>
      </p:sp>
    </p:spTree>
    <p:extLst>
      <p:ext uri="{BB962C8B-B14F-4D97-AF65-F5344CB8AC3E}">
        <p14:creationId xmlns="" xmlns:p14="http://schemas.microsoft.com/office/powerpoint/2010/main" val="35313596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微软雅黑" pitchFamily="34"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99592" y="1347614"/>
            <a:ext cx="7560840" cy="702078"/>
          </a:xfrm>
        </p:spPr>
        <p:txBody>
          <a:bodyPr>
            <a:noAutofit/>
          </a:bodyPr>
          <a:lstStyle/>
          <a:p>
            <a:r>
              <a:rPr lang="zh-CN" altLang="en-US" sz="48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办公自动化</a:t>
            </a:r>
            <a:r>
              <a:rPr lang="en-US" altLang="zh-CN" sz="48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2010</a:t>
            </a:r>
            <a:r>
              <a:rPr lang="zh-CN" altLang="en-US" sz="48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项目化教程</a:t>
            </a:r>
            <a:endParaRPr lang="zh-CN" altLang="en-US" sz="48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3" name="TextBox 2"/>
          <p:cNvSpPr txBox="1"/>
          <p:nvPr/>
        </p:nvSpPr>
        <p:spPr>
          <a:xfrm>
            <a:off x="3779912" y="4299942"/>
            <a:ext cx="5292080" cy="461665"/>
          </a:xfrm>
          <a:prstGeom prst="rect">
            <a:avLst/>
          </a:prstGeom>
          <a:noFill/>
        </p:spPr>
        <p:txBody>
          <a:bodyPr wrap="square" rtlCol="0">
            <a:spAutoFit/>
          </a:bodyPr>
          <a:lstStyle/>
          <a:p>
            <a:pPr algn="ctr">
              <a:spcBef>
                <a:spcPct val="0"/>
              </a:spcBef>
            </a:pPr>
            <a:r>
              <a:rPr lang="en-US" altLang="zh-CN" sz="2400" dirty="0" smtClean="0">
                <a:solidFill>
                  <a:schemeClr val="bg1"/>
                </a:solidFill>
                <a:latin typeface="华文行楷" panose="02010800040101010101" pitchFamily="2" charset="-122"/>
                <a:ea typeface="华文行楷" panose="02010800040101010101" pitchFamily="2" charset="-122"/>
                <a:cs typeface="+mj-cs"/>
              </a:rPr>
              <a:t>《</a:t>
            </a:r>
            <a:r>
              <a:rPr lang="zh-CN" altLang="en-US" sz="2400" dirty="0" smtClean="0">
                <a:solidFill>
                  <a:schemeClr val="bg1"/>
                </a:solidFill>
                <a:latin typeface="华文行楷" panose="02010800040101010101" pitchFamily="2" charset="-122"/>
                <a:ea typeface="华文行楷" panose="02010800040101010101" pitchFamily="2" charset="-122"/>
                <a:cs typeface="+mj-cs"/>
              </a:rPr>
              <a:t>办公自动化</a:t>
            </a:r>
            <a:r>
              <a:rPr lang="en-US" altLang="zh-CN" sz="2400" dirty="0" smtClean="0">
                <a:solidFill>
                  <a:schemeClr val="bg1"/>
                </a:solidFill>
                <a:latin typeface="华文行楷" panose="02010800040101010101" pitchFamily="2" charset="-122"/>
                <a:ea typeface="华文行楷" panose="02010800040101010101" pitchFamily="2" charset="-122"/>
                <a:cs typeface="+mj-cs"/>
              </a:rPr>
              <a:t>2010</a:t>
            </a:r>
            <a:r>
              <a:rPr lang="zh-CN" altLang="en-US" sz="2400" dirty="0" smtClean="0">
                <a:solidFill>
                  <a:schemeClr val="bg1"/>
                </a:solidFill>
                <a:latin typeface="华文行楷" panose="02010800040101010101" pitchFamily="2" charset="-122"/>
                <a:ea typeface="华文行楷" panose="02010800040101010101" pitchFamily="2" charset="-122"/>
                <a:cs typeface="+mj-cs"/>
              </a:rPr>
              <a:t>项目化教程</a:t>
            </a:r>
            <a:r>
              <a:rPr lang="en-US" altLang="zh-CN" sz="2400" dirty="0" smtClean="0">
                <a:solidFill>
                  <a:schemeClr val="bg1"/>
                </a:solidFill>
                <a:latin typeface="华文行楷" panose="02010800040101010101" pitchFamily="2" charset="-122"/>
                <a:ea typeface="华文行楷" panose="02010800040101010101" pitchFamily="2" charset="-122"/>
                <a:cs typeface="+mj-cs"/>
              </a:rPr>
              <a:t>》</a:t>
            </a:r>
            <a:r>
              <a:rPr lang="zh-CN" altLang="en-US" sz="2400" dirty="0" smtClean="0">
                <a:solidFill>
                  <a:schemeClr val="bg1"/>
                </a:solidFill>
                <a:latin typeface="华文行楷" panose="02010800040101010101" pitchFamily="2" charset="-122"/>
                <a:ea typeface="华文行楷" panose="02010800040101010101" pitchFamily="2" charset="-122"/>
                <a:cs typeface="+mj-cs"/>
              </a:rPr>
              <a:t>编写组</a:t>
            </a:r>
            <a:endParaRPr lang="zh-CN" altLang="en-US" sz="2400" dirty="0">
              <a:solidFill>
                <a:schemeClr val="bg1"/>
              </a:solidFill>
              <a:latin typeface="华文行楷" panose="02010800040101010101" pitchFamily="2" charset="-122"/>
              <a:ea typeface="华文行楷" panose="02010800040101010101" pitchFamily="2" charset="-122"/>
              <a:cs typeface="+mj-cs"/>
            </a:endParaRPr>
          </a:p>
        </p:txBody>
      </p:sp>
    </p:spTree>
    <p:extLst>
      <p:ext uri="{BB962C8B-B14F-4D97-AF65-F5344CB8AC3E}">
        <p14:creationId xmlns="" xmlns:p14="http://schemas.microsoft.com/office/powerpoint/2010/main" val="2866423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962261"/>
            <a:ext cx="4464496" cy="3528392"/>
          </a:xfrm>
        </p:spPr>
        <p:txBody>
          <a:bodyPr>
            <a:noAutofit/>
          </a:bodyPr>
          <a:lstStyle/>
          <a:p>
            <a:pPr marL="0" indent="0">
              <a:spcAft>
                <a:spcPts val="600"/>
              </a:spcAft>
              <a:buNone/>
            </a:pPr>
            <a:r>
              <a:rPr lang="en-US" altLang="zh-CN" sz="1800" dirty="0">
                <a:solidFill>
                  <a:srgbClr val="295AA6"/>
                </a:solidFill>
                <a:latin typeface="+mn-ea"/>
                <a:ea typeface="+mn-ea"/>
              </a:rPr>
              <a:t>3.</a:t>
            </a:r>
            <a:r>
              <a:rPr lang="zh-CN" altLang="zh-CN" sz="1800" dirty="0">
                <a:solidFill>
                  <a:srgbClr val="295AA6"/>
                </a:solidFill>
                <a:latin typeface="+mn-ea"/>
                <a:ea typeface="+mn-ea"/>
              </a:rPr>
              <a:t>创建自己的模板</a:t>
            </a:r>
          </a:p>
          <a:p>
            <a:pPr marL="0" indent="0">
              <a:buNone/>
            </a:pPr>
            <a:r>
              <a:rPr lang="zh-CN" altLang="zh-CN" sz="1800" dirty="0" smtClean="0">
                <a:solidFill>
                  <a:srgbClr val="295AA6"/>
                </a:solidFill>
                <a:latin typeface="+mn-ea"/>
                <a:ea typeface="+mn-ea"/>
              </a:rPr>
              <a:t>（</a:t>
            </a:r>
            <a:r>
              <a:rPr lang="en-US" altLang="zh-CN" sz="1800" dirty="0">
                <a:solidFill>
                  <a:srgbClr val="295AA6"/>
                </a:solidFill>
                <a:latin typeface="+mn-ea"/>
                <a:ea typeface="+mn-ea"/>
              </a:rPr>
              <a:t>1</a:t>
            </a:r>
            <a:r>
              <a:rPr lang="zh-CN" altLang="zh-CN" sz="1800" dirty="0">
                <a:solidFill>
                  <a:srgbClr val="295AA6"/>
                </a:solidFill>
                <a:latin typeface="+mn-ea"/>
                <a:ea typeface="+mn-ea"/>
              </a:rPr>
              <a:t>）根据已有的文档</a:t>
            </a:r>
            <a:r>
              <a:rPr lang="zh-CN" altLang="zh-CN" sz="1800" dirty="0" smtClean="0">
                <a:solidFill>
                  <a:srgbClr val="295AA6"/>
                </a:solidFill>
                <a:latin typeface="+mn-ea"/>
                <a:ea typeface="+mn-ea"/>
              </a:rPr>
              <a:t>创建模板</a:t>
            </a:r>
          </a:p>
          <a:p>
            <a:pPr marL="0" indent="0">
              <a:buNone/>
            </a:pPr>
            <a:r>
              <a:rPr lang="en-US" altLang="zh-CN" sz="1600" dirty="0" smtClean="0">
                <a:solidFill>
                  <a:srgbClr val="295AA6"/>
                </a:solidFill>
                <a:latin typeface="+mn-ea"/>
                <a:ea typeface="+mn-ea"/>
              </a:rPr>
              <a:t>    </a:t>
            </a:r>
            <a:r>
              <a:rPr lang="zh-CN" altLang="zh-CN" sz="1600" dirty="0" smtClean="0">
                <a:solidFill>
                  <a:srgbClr val="295AA6"/>
                </a:solidFill>
                <a:latin typeface="+mn-ea"/>
                <a:ea typeface="+mn-ea"/>
              </a:rPr>
              <a:t>单击</a:t>
            </a:r>
            <a:r>
              <a:rPr lang="en-US" altLang="zh-CN" sz="1600" dirty="0">
                <a:solidFill>
                  <a:srgbClr val="295AA6"/>
                </a:solidFill>
                <a:latin typeface="+mn-ea"/>
                <a:ea typeface="+mn-ea"/>
              </a:rPr>
              <a:t>“</a:t>
            </a:r>
            <a:r>
              <a:rPr lang="zh-CN" altLang="zh-CN" sz="1600" dirty="0">
                <a:solidFill>
                  <a:srgbClr val="295AA6"/>
                </a:solidFill>
                <a:latin typeface="+mn-ea"/>
                <a:ea typeface="+mn-ea"/>
              </a:rPr>
              <a:t>文件</a:t>
            </a:r>
            <a:r>
              <a:rPr lang="en-US" altLang="zh-CN" sz="1600" dirty="0">
                <a:solidFill>
                  <a:srgbClr val="295AA6"/>
                </a:solidFill>
                <a:latin typeface="+mn-ea"/>
                <a:ea typeface="+mn-ea"/>
              </a:rPr>
              <a:t>”</a:t>
            </a:r>
            <a:r>
              <a:rPr lang="zh-CN" altLang="zh-CN" sz="1600" dirty="0">
                <a:solidFill>
                  <a:srgbClr val="295AA6"/>
                </a:solidFill>
                <a:latin typeface="+mn-ea"/>
                <a:ea typeface="+mn-ea"/>
              </a:rPr>
              <a:t>→</a:t>
            </a:r>
            <a:r>
              <a:rPr lang="en-US" altLang="zh-CN" sz="1600" dirty="0">
                <a:solidFill>
                  <a:srgbClr val="295AA6"/>
                </a:solidFill>
                <a:latin typeface="+mn-ea"/>
                <a:ea typeface="+mn-ea"/>
              </a:rPr>
              <a:t>“</a:t>
            </a:r>
            <a:r>
              <a:rPr lang="zh-CN" altLang="zh-CN" sz="1600" dirty="0">
                <a:solidFill>
                  <a:srgbClr val="295AA6"/>
                </a:solidFill>
                <a:latin typeface="+mn-ea"/>
                <a:ea typeface="+mn-ea"/>
              </a:rPr>
              <a:t>另存为</a:t>
            </a:r>
            <a:r>
              <a:rPr lang="en-US" altLang="zh-CN" sz="1600" dirty="0">
                <a:solidFill>
                  <a:srgbClr val="295AA6"/>
                </a:solidFill>
                <a:latin typeface="+mn-ea"/>
                <a:ea typeface="+mn-ea"/>
              </a:rPr>
              <a:t>”</a:t>
            </a:r>
            <a:r>
              <a:rPr lang="zh-CN" altLang="zh-CN" sz="1600" dirty="0">
                <a:solidFill>
                  <a:srgbClr val="295AA6"/>
                </a:solidFill>
                <a:latin typeface="+mn-ea"/>
                <a:ea typeface="+mn-ea"/>
              </a:rPr>
              <a:t>→“另存为”对话框。单击</a:t>
            </a:r>
            <a:r>
              <a:rPr lang="en-US" altLang="zh-CN" sz="1600" dirty="0">
                <a:solidFill>
                  <a:srgbClr val="295AA6"/>
                </a:solidFill>
                <a:latin typeface="+mn-ea"/>
                <a:ea typeface="+mn-ea"/>
              </a:rPr>
              <a:t>word</a:t>
            </a:r>
            <a:r>
              <a:rPr lang="zh-CN" altLang="zh-CN" sz="1600" dirty="0">
                <a:solidFill>
                  <a:srgbClr val="295AA6"/>
                </a:solidFill>
                <a:latin typeface="+mn-ea"/>
                <a:ea typeface="+mn-ea"/>
              </a:rPr>
              <a:t>模板</a:t>
            </a:r>
            <a:r>
              <a:rPr lang="en-US" altLang="zh-CN" sz="1600" dirty="0">
                <a:solidFill>
                  <a:srgbClr val="295AA6"/>
                </a:solidFill>
                <a:latin typeface="+mn-ea"/>
                <a:ea typeface="+mn-ea"/>
              </a:rPr>
              <a:t>“Templates”</a:t>
            </a:r>
            <a:r>
              <a:rPr lang="zh-CN" altLang="zh-CN" sz="1600" dirty="0">
                <a:solidFill>
                  <a:srgbClr val="295AA6"/>
                </a:solidFill>
                <a:latin typeface="+mn-ea"/>
                <a:ea typeface="+mn-ea"/>
              </a:rPr>
              <a:t>作为保存该模板的位置。如</a:t>
            </a:r>
            <a:r>
              <a:rPr lang="zh-CN" altLang="zh-CN" sz="1600" dirty="0" smtClean="0">
                <a:solidFill>
                  <a:srgbClr val="295AA6"/>
                </a:solidFill>
                <a:latin typeface="+mn-ea"/>
                <a:ea typeface="+mn-ea"/>
              </a:rPr>
              <a:t>图所</a:t>
            </a:r>
            <a:r>
              <a:rPr lang="zh-CN" altLang="zh-CN" sz="1600" dirty="0">
                <a:solidFill>
                  <a:srgbClr val="295AA6"/>
                </a:solidFill>
                <a:latin typeface="+mn-ea"/>
                <a:ea typeface="+mn-ea"/>
              </a:rPr>
              <a:t>示</a:t>
            </a:r>
            <a:r>
              <a:rPr lang="zh-CN" altLang="zh-CN" sz="1600" dirty="0" smtClean="0">
                <a:solidFill>
                  <a:srgbClr val="295AA6"/>
                </a:solidFill>
                <a:latin typeface="+mn-ea"/>
                <a:ea typeface="+mn-ea"/>
              </a:rPr>
              <a:t>。</a:t>
            </a:r>
            <a:endParaRPr lang="en-US" altLang="zh-CN" sz="1600" dirty="0" smtClean="0">
              <a:solidFill>
                <a:srgbClr val="295AA6"/>
              </a:solidFill>
              <a:latin typeface="+mn-ea"/>
              <a:ea typeface="+mn-ea"/>
            </a:endParaRPr>
          </a:p>
          <a:p>
            <a:pPr marL="0" indent="0">
              <a:buNone/>
            </a:pPr>
            <a:r>
              <a:rPr lang="en-US" altLang="zh-CN" sz="1600" dirty="0" smtClean="0">
                <a:solidFill>
                  <a:srgbClr val="295AA6"/>
                </a:solidFill>
                <a:latin typeface="+mn-ea"/>
                <a:ea typeface="+mn-ea"/>
              </a:rPr>
              <a:t>    </a:t>
            </a:r>
            <a:r>
              <a:rPr lang="zh-CN" altLang="zh-CN" sz="1600" dirty="0" smtClean="0">
                <a:solidFill>
                  <a:srgbClr val="295AA6"/>
                </a:solidFill>
                <a:latin typeface="+mn-ea"/>
                <a:ea typeface="+mn-ea"/>
              </a:rPr>
              <a:t>在</a:t>
            </a:r>
            <a:r>
              <a:rPr lang="zh-CN" altLang="zh-CN" sz="1600" dirty="0">
                <a:solidFill>
                  <a:srgbClr val="295AA6"/>
                </a:solidFill>
                <a:latin typeface="+mn-ea"/>
                <a:ea typeface="+mn-ea"/>
              </a:rPr>
              <a:t>“保存类型”下拉列表中选择“</a:t>
            </a:r>
            <a:r>
              <a:rPr lang="en-US" altLang="zh-CN" sz="1600" dirty="0">
                <a:solidFill>
                  <a:srgbClr val="295AA6"/>
                </a:solidFill>
                <a:latin typeface="+mn-ea"/>
                <a:ea typeface="+mn-ea"/>
              </a:rPr>
              <a:t>Word</a:t>
            </a:r>
            <a:r>
              <a:rPr lang="zh-CN" altLang="zh-CN" sz="1600" dirty="0">
                <a:solidFill>
                  <a:srgbClr val="295AA6"/>
                </a:solidFill>
                <a:latin typeface="+mn-ea"/>
                <a:ea typeface="+mn-ea"/>
              </a:rPr>
              <a:t>模板”选项， 在“文件名”下拉列表框中输入新建模板的名称。最后点击“保存”即可。模板类型的文件扩展名为</a:t>
            </a:r>
            <a:r>
              <a:rPr lang="en-US" altLang="zh-CN" sz="1600" dirty="0">
                <a:solidFill>
                  <a:srgbClr val="295AA6"/>
                </a:solidFill>
                <a:latin typeface="+mn-ea"/>
                <a:ea typeface="+mn-ea"/>
              </a:rPr>
              <a:t>“.</a:t>
            </a:r>
            <a:r>
              <a:rPr lang="en-US" altLang="zh-CN" sz="1600" dirty="0" err="1">
                <a:solidFill>
                  <a:srgbClr val="295AA6"/>
                </a:solidFill>
                <a:latin typeface="+mn-ea"/>
                <a:ea typeface="+mn-ea"/>
              </a:rPr>
              <a:t>dotx</a:t>
            </a:r>
            <a:r>
              <a:rPr lang="en-US" altLang="zh-CN" sz="1600" dirty="0">
                <a:solidFill>
                  <a:srgbClr val="295AA6"/>
                </a:solidFill>
                <a:latin typeface="+mn-ea"/>
                <a:ea typeface="+mn-ea"/>
              </a:rPr>
              <a:t>”</a:t>
            </a:r>
            <a:r>
              <a:rPr lang="zh-CN" altLang="zh-CN" sz="1600" dirty="0">
                <a:solidFill>
                  <a:srgbClr val="295AA6"/>
                </a:solidFill>
                <a:latin typeface="+mn-ea"/>
                <a:ea typeface="+mn-ea"/>
              </a:rPr>
              <a:t>。</a:t>
            </a:r>
            <a:endParaRPr lang="en-US" altLang="zh-CN" sz="1600" dirty="0">
              <a:solidFill>
                <a:srgbClr val="295AA6"/>
              </a:solidFill>
              <a:latin typeface="+mn-ea"/>
              <a:ea typeface="+mn-ea"/>
            </a:endParaRPr>
          </a:p>
          <a:p>
            <a:pPr marL="0" indent="0">
              <a:buNone/>
            </a:pPr>
            <a:r>
              <a:rPr lang="zh-CN" altLang="zh-CN" sz="1800" dirty="0">
                <a:solidFill>
                  <a:srgbClr val="295AA6"/>
                </a:solidFill>
                <a:latin typeface="+mn-ea"/>
                <a:ea typeface="+mn-ea"/>
              </a:rPr>
              <a:t>（</a:t>
            </a:r>
            <a:r>
              <a:rPr lang="en-US" altLang="zh-CN" sz="1800" dirty="0">
                <a:solidFill>
                  <a:srgbClr val="295AA6"/>
                </a:solidFill>
                <a:latin typeface="+mn-ea"/>
                <a:ea typeface="+mn-ea"/>
              </a:rPr>
              <a:t>2</a:t>
            </a:r>
            <a:r>
              <a:rPr lang="zh-CN" altLang="zh-CN" sz="1800" dirty="0">
                <a:solidFill>
                  <a:srgbClr val="295AA6"/>
                </a:solidFill>
                <a:latin typeface="+mn-ea"/>
                <a:ea typeface="+mn-ea"/>
              </a:rPr>
              <a:t>）根据已有模板创建新模板</a:t>
            </a:r>
          </a:p>
          <a:p>
            <a:pPr marL="0" indent="0">
              <a:buNone/>
            </a:pPr>
            <a:r>
              <a:rPr lang="en-US" altLang="zh-CN" sz="1600" dirty="0" smtClean="0">
                <a:solidFill>
                  <a:srgbClr val="295AA6"/>
                </a:solidFill>
                <a:latin typeface="+mn-ea"/>
                <a:ea typeface="+mn-ea"/>
              </a:rPr>
              <a:t>    </a:t>
            </a:r>
            <a:r>
              <a:rPr lang="zh-CN" altLang="zh-CN" sz="1600" dirty="0" smtClean="0">
                <a:solidFill>
                  <a:srgbClr val="295AA6"/>
                </a:solidFill>
                <a:latin typeface="+mn-ea"/>
                <a:ea typeface="+mn-ea"/>
              </a:rPr>
              <a:t>在</a:t>
            </a:r>
            <a:r>
              <a:rPr lang="en-US" altLang="zh-CN" sz="1600" dirty="0">
                <a:solidFill>
                  <a:srgbClr val="295AA6"/>
                </a:solidFill>
                <a:latin typeface="+mn-ea"/>
                <a:ea typeface="+mn-ea"/>
              </a:rPr>
              <a:t>“</a:t>
            </a:r>
            <a:r>
              <a:rPr lang="zh-CN" altLang="zh-CN" sz="1600" dirty="0">
                <a:solidFill>
                  <a:srgbClr val="295AA6"/>
                </a:solidFill>
                <a:latin typeface="+mn-ea"/>
                <a:ea typeface="+mn-ea"/>
              </a:rPr>
              <a:t>文件</a:t>
            </a:r>
            <a:r>
              <a:rPr lang="en-US" altLang="zh-CN" sz="1600" dirty="0">
                <a:solidFill>
                  <a:srgbClr val="295AA6"/>
                </a:solidFill>
                <a:latin typeface="+mn-ea"/>
                <a:ea typeface="+mn-ea"/>
              </a:rPr>
              <a:t>”</a:t>
            </a:r>
            <a:r>
              <a:rPr lang="zh-CN" altLang="zh-CN" sz="1600" dirty="0">
                <a:solidFill>
                  <a:srgbClr val="295AA6"/>
                </a:solidFill>
                <a:latin typeface="+mn-ea"/>
                <a:ea typeface="+mn-ea"/>
              </a:rPr>
              <a:t>→“新建”→“可用模板”窗口→“样本模板”中，选中需要的模板使用</a:t>
            </a:r>
            <a:r>
              <a:rPr lang="en-US" altLang="zh-CN" sz="1600" dirty="0">
                <a:solidFill>
                  <a:srgbClr val="295AA6"/>
                </a:solidFill>
                <a:latin typeface="+mn-ea"/>
                <a:ea typeface="+mn-ea"/>
              </a:rPr>
              <a:t>“</a:t>
            </a:r>
            <a:r>
              <a:rPr lang="zh-CN" altLang="zh-CN" sz="1600" dirty="0">
                <a:solidFill>
                  <a:srgbClr val="295AA6"/>
                </a:solidFill>
                <a:latin typeface="+mn-ea"/>
                <a:ea typeface="+mn-ea"/>
              </a:rPr>
              <a:t>模板</a:t>
            </a:r>
            <a:r>
              <a:rPr lang="en-US" altLang="zh-CN" sz="1600" dirty="0">
                <a:solidFill>
                  <a:srgbClr val="295AA6"/>
                </a:solidFill>
                <a:latin typeface="+mn-ea"/>
                <a:ea typeface="+mn-ea"/>
              </a:rPr>
              <a:t>”</a:t>
            </a:r>
            <a:r>
              <a:rPr lang="zh-CN" altLang="zh-CN" sz="1600" dirty="0">
                <a:solidFill>
                  <a:srgbClr val="295AA6"/>
                </a:solidFill>
                <a:latin typeface="+mn-ea"/>
                <a:ea typeface="+mn-ea"/>
              </a:rPr>
              <a:t>格式打开</a:t>
            </a:r>
            <a:r>
              <a:rPr lang="zh-CN" altLang="zh-CN" sz="1600" dirty="0" smtClean="0">
                <a:solidFill>
                  <a:srgbClr val="295AA6"/>
                </a:solidFill>
                <a:latin typeface="+mn-ea"/>
                <a:ea typeface="+mn-ea"/>
              </a:rPr>
              <a:t>。</a:t>
            </a:r>
            <a:endParaRPr lang="zh-CN" altLang="en-US" sz="1600" dirty="0">
              <a:solidFill>
                <a:srgbClr val="295AA6"/>
              </a:solidFill>
              <a:latin typeface="+mn-ea"/>
              <a:ea typeface="+mn-ea"/>
            </a:endParaRPr>
          </a:p>
        </p:txBody>
      </p:sp>
      <p:sp>
        <p:nvSpPr>
          <p:cNvPr id="4" name="TextBox 3"/>
          <p:cNvSpPr txBox="1"/>
          <p:nvPr/>
        </p:nvSpPr>
        <p:spPr>
          <a:xfrm>
            <a:off x="251520" y="-1"/>
            <a:ext cx="6840760"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1.6   </a:t>
            </a:r>
            <a:r>
              <a:rPr lang="zh-CN" altLang="en-US" sz="2400" dirty="0">
                <a:solidFill>
                  <a:schemeClr val="bg1"/>
                </a:solidFill>
                <a:ea typeface="微软雅黑" pitchFamily="34" charset="-122"/>
              </a:rPr>
              <a:t>页面设置和邮件合并</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成绩通知书制作</a:t>
            </a:r>
          </a:p>
        </p:txBody>
      </p:sp>
      <p:pic>
        <p:nvPicPr>
          <p:cNvPr id="2" name="图片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788024" y="1069876"/>
            <a:ext cx="4147185" cy="3333750"/>
          </a:xfrm>
          <a:prstGeom prst="rect">
            <a:avLst/>
          </a:prstGeom>
        </p:spPr>
      </p:pic>
    </p:spTree>
    <p:extLst>
      <p:ext uri="{BB962C8B-B14F-4D97-AF65-F5344CB8AC3E}">
        <p14:creationId xmlns="" xmlns:p14="http://schemas.microsoft.com/office/powerpoint/2010/main" val="14014871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627534"/>
            <a:ext cx="8064896" cy="3394472"/>
          </a:xfrm>
        </p:spPr>
        <p:txBody>
          <a:bodyPr>
            <a:normAutofit/>
          </a:bodyPr>
          <a:lstStyle/>
          <a:p>
            <a:pPr>
              <a:buNone/>
            </a:pPr>
            <a:r>
              <a:rPr lang="zh-CN" altLang="zh-CN" sz="1800" b="1" dirty="0" smtClean="0">
                <a:solidFill>
                  <a:srgbClr val="295AA6"/>
                </a:solidFill>
                <a:latin typeface="+mn-ea"/>
                <a:ea typeface="+mn-ea"/>
              </a:rPr>
              <a:t>三、页面布局</a:t>
            </a:r>
          </a:p>
          <a:p>
            <a:pPr>
              <a:buNone/>
            </a:pPr>
            <a:r>
              <a:rPr lang="en-US" altLang="zh-CN" sz="1800" dirty="0" smtClean="0">
                <a:solidFill>
                  <a:srgbClr val="295AA6"/>
                </a:solidFill>
                <a:latin typeface="+mn-ea"/>
                <a:ea typeface="+mn-ea"/>
              </a:rPr>
              <a:t>1.</a:t>
            </a:r>
            <a:r>
              <a:rPr lang="zh-CN" altLang="zh-CN" sz="1800" dirty="0" smtClean="0">
                <a:solidFill>
                  <a:srgbClr val="295AA6"/>
                </a:solidFill>
                <a:latin typeface="+mn-ea"/>
                <a:ea typeface="+mn-ea"/>
              </a:rPr>
              <a:t>“主题”组</a:t>
            </a:r>
          </a:p>
          <a:p>
            <a:pPr>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所有内容都与主题发生关系。如果更改主题，则会将一套完整的新颜色、字体和效果应用于文档。“主题”组命令功能如表所示。</a:t>
            </a:r>
            <a:endParaRPr lang="en-US" altLang="zh-CN" sz="1800" dirty="0" smtClean="0">
              <a:solidFill>
                <a:srgbClr val="295AA6"/>
              </a:solidFill>
              <a:latin typeface="+mn-ea"/>
              <a:ea typeface="+mn-ea"/>
            </a:endParaRPr>
          </a:p>
          <a:p>
            <a:pPr>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要尝试不同的主题，请选择“页面布局”选项卡的“主题”组，点击“主题”命令的下拉按钮，会弹出主题库，将指针停留在主题库中的某个缩略图的上方，选择合适的主题。</a:t>
            </a:r>
          </a:p>
          <a:p>
            <a:pPr>
              <a:buNone/>
            </a:pPr>
            <a:endParaRPr lang="zh-CN" altLang="zh-CN" sz="1800" dirty="0"/>
          </a:p>
        </p:txBody>
      </p:sp>
      <p:sp>
        <p:nvSpPr>
          <p:cNvPr id="4" name="TextBox 3"/>
          <p:cNvSpPr txBox="1"/>
          <p:nvPr/>
        </p:nvSpPr>
        <p:spPr>
          <a:xfrm>
            <a:off x="251520" y="-1"/>
            <a:ext cx="7272808"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1.6   </a:t>
            </a:r>
            <a:r>
              <a:rPr lang="zh-CN" altLang="en-US" sz="2400" dirty="0">
                <a:solidFill>
                  <a:schemeClr val="bg1"/>
                </a:solidFill>
                <a:ea typeface="微软雅黑" pitchFamily="34" charset="-122"/>
              </a:rPr>
              <a:t>页面设置和邮件合并</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成绩通知书制作</a:t>
            </a:r>
          </a:p>
        </p:txBody>
      </p:sp>
      <p:graphicFrame>
        <p:nvGraphicFramePr>
          <p:cNvPr id="5" name="表格 4"/>
          <p:cNvGraphicFramePr>
            <a:graphicFrameLocks noGrp="1"/>
          </p:cNvGraphicFramePr>
          <p:nvPr/>
        </p:nvGraphicFramePr>
        <p:xfrm>
          <a:off x="1187624" y="3075806"/>
          <a:ext cx="7056784" cy="1371600"/>
        </p:xfrm>
        <a:graphic>
          <a:graphicData uri="http://schemas.openxmlformats.org/drawingml/2006/table">
            <a:tbl>
              <a:tblPr/>
              <a:tblGrid>
                <a:gridCol w="1584176"/>
                <a:gridCol w="5472608"/>
              </a:tblGrid>
              <a:tr h="0">
                <a:tc>
                  <a:txBody>
                    <a:bodyPr/>
                    <a:lstStyle/>
                    <a:p>
                      <a:pPr indent="254000" algn="just">
                        <a:spcAft>
                          <a:spcPts val="0"/>
                        </a:spcAft>
                      </a:pPr>
                      <a:r>
                        <a:rPr lang="zh-CN" altLang="zh-CN" sz="1800" kern="1200" dirty="0" smtClean="0">
                          <a:solidFill>
                            <a:srgbClr val="295AA6"/>
                          </a:solidFill>
                          <a:latin typeface="+mn-ea"/>
                          <a:ea typeface="+mn-ea"/>
                          <a:cs typeface="+mn-cs"/>
                        </a:rPr>
                        <a:t>菜单项</a:t>
                      </a: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indent="254000" algn="just">
                        <a:spcAft>
                          <a:spcPts val="0"/>
                        </a:spcAft>
                      </a:pPr>
                      <a:r>
                        <a:rPr lang="zh-CN" altLang="zh-CN" sz="1800" kern="1200" dirty="0" smtClean="0">
                          <a:solidFill>
                            <a:srgbClr val="295AA6"/>
                          </a:solidFill>
                          <a:latin typeface="+mn-ea"/>
                          <a:ea typeface="+mn-ea"/>
                          <a:cs typeface="+mn-cs"/>
                        </a:rPr>
                        <a:t>功能</a:t>
                      </a: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147955">
                <a:tc>
                  <a:txBody>
                    <a:bodyPr/>
                    <a:lstStyle/>
                    <a:p>
                      <a:pPr indent="254000" algn="just">
                        <a:spcAft>
                          <a:spcPts val="0"/>
                        </a:spcAft>
                      </a:pPr>
                      <a:r>
                        <a:rPr lang="en-US" altLang="zh-CN" sz="1800" kern="1200" dirty="0" err="1" smtClean="0">
                          <a:solidFill>
                            <a:srgbClr val="295AA6"/>
                          </a:solidFill>
                          <a:latin typeface="+mn-ea"/>
                          <a:ea typeface="+mn-ea"/>
                          <a:cs typeface="+mn-cs"/>
                        </a:rPr>
                        <a:t>主题</a:t>
                      </a:r>
                      <a:endParaRPr lang="en-US" altLang="zh-CN" sz="1800" kern="1200" dirty="0" smtClean="0">
                        <a:solidFill>
                          <a:srgbClr val="295AA6"/>
                        </a:solidFill>
                        <a:latin typeface="+mn-ea"/>
                        <a:ea typeface="+mn-ea"/>
                        <a:cs typeface="+mn-cs"/>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54000" algn="just">
                        <a:spcAft>
                          <a:spcPts val="0"/>
                        </a:spcAft>
                      </a:pPr>
                      <a:r>
                        <a:rPr lang="zh-CN" altLang="zh-CN" sz="1800" kern="1200" dirty="0" smtClean="0">
                          <a:solidFill>
                            <a:srgbClr val="295AA6"/>
                          </a:solidFill>
                          <a:latin typeface="+mn-ea"/>
                          <a:ea typeface="+mn-ea"/>
                          <a:cs typeface="+mn-cs"/>
                        </a:rPr>
                        <a:t>更改整个文档的总体设计，包括颜色、字体和效果</a:t>
                      </a:r>
                    </a:p>
                  </a:txBody>
                  <a:tcPr marL="68580" marR="68580"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54000" algn="just">
                        <a:spcAft>
                          <a:spcPts val="0"/>
                        </a:spcAft>
                      </a:pPr>
                      <a:r>
                        <a:rPr lang="zh-CN" altLang="en-US" sz="1800" kern="1200" dirty="0" smtClean="0">
                          <a:solidFill>
                            <a:srgbClr val="295AA6"/>
                          </a:solidFill>
                          <a:latin typeface="+mn-ea"/>
                          <a:ea typeface="+mn-ea"/>
                          <a:cs typeface="+mn-cs"/>
                        </a:rPr>
                        <a:t>颜色</a:t>
                      </a:r>
                      <a:endParaRPr lang="en-US" altLang="zh-CN" sz="1800" kern="1200" dirty="0" smtClean="0">
                        <a:solidFill>
                          <a:srgbClr val="295AA6"/>
                        </a:solidFill>
                        <a:latin typeface="+mn-ea"/>
                        <a:ea typeface="+mn-ea"/>
                        <a:cs typeface="+mn-cs"/>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54000" algn="just">
                        <a:spcAft>
                          <a:spcPts val="0"/>
                        </a:spcAft>
                      </a:pPr>
                      <a:r>
                        <a:rPr lang="zh-CN" altLang="zh-CN" sz="1800" kern="1200" dirty="0" smtClean="0">
                          <a:solidFill>
                            <a:srgbClr val="295AA6"/>
                          </a:solidFill>
                          <a:latin typeface="+mn-ea"/>
                          <a:ea typeface="+mn-ea"/>
                          <a:cs typeface="+mn-cs"/>
                        </a:rPr>
                        <a:t>更改当前主题的颜色</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54000" algn="just">
                        <a:spcAft>
                          <a:spcPts val="0"/>
                        </a:spcAft>
                      </a:pPr>
                      <a:r>
                        <a:rPr lang="zh-CN" altLang="en-US" sz="1800" kern="1200" dirty="0" smtClean="0">
                          <a:solidFill>
                            <a:srgbClr val="295AA6"/>
                          </a:solidFill>
                          <a:latin typeface="+mn-ea"/>
                          <a:ea typeface="+mn-ea"/>
                          <a:cs typeface="+mn-cs"/>
                        </a:rPr>
                        <a:t>字体</a:t>
                      </a:r>
                      <a:endParaRPr lang="en-US" altLang="zh-CN" sz="1800" kern="1200" dirty="0" smtClean="0">
                        <a:solidFill>
                          <a:srgbClr val="295AA6"/>
                        </a:solidFill>
                        <a:latin typeface="+mn-ea"/>
                        <a:ea typeface="+mn-ea"/>
                        <a:cs typeface="+mn-cs"/>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54000" algn="just">
                        <a:spcAft>
                          <a:spcPts val="0"/>
                        </a:spcAft>
                      </a:pPr>
                      <a:r>
                        <a:rPr lang="zh-CN" altLang="zh-CN" sz="1800" kern="1200" dirty="0" smtClean="0">
                          <a:solidFill>
                            <a:srgbClr val="295AA6"/>
                          </a:solidFill>
                          <a:latin typeface="+mn-ea"/>
                          <a:ea typeface="+mn-ea"/>
                          <a:cs typeface="+mn-cs"/>
                        </a:rPr>
                        <a:t>更改当前主题的字体</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54000" algn="just">
                        <a:spcAft>
                          <a:spcPts val="0"/>
                        </a:spcAft>
                      </a:pPr>
                      <a:r>
                        <a:rPr lang="zh-CN" altLang="en-US" sz="1800" kern="1200" dirty="0" smtClean="0">
                          <a:solidFill>
                            <a:srgbClr val="295AA6"/>
                          </a:solidFill>
                          <a:latin typeface="+mn-ea"/>
                          <a:ea typeface="+mn-ea"/>
                          <a:cs typeface="+mn-cs"/>
                        </a:rPr>
                        <a:t>效果</a:t>
                      </a:r>
                      <a:endParaRPr lang="en-US" altLang="zh-CN" sz="1800" kern="1200" dirty="0" smtClean="0">
                        <a:solidFill>
                          <a:srgbClr val="295AA6"/>
                        </a:solidFill>
                        <a:latin typeface="+mn-ea"/>
                        <a:ea typeface="+mn-ea"/>
                        <a:cs typeface="+mn-cs"/>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indent="254000" algn="just">
                        <a:spcAft>
                          <a:spcPts val="0"/>
                        </a:spcAft>
                      </a:pPr>
                      <a:r>
                        <a:rPr lang="zh-CN" altLang="zh-CN" sz="1800" kern="1200" dirty="0" smtClean="0">
                          <a:solidFill>
                            <a:srgbClr val="295AA6"/>
                          </a:solidFill>
                          <a:latin typeface="+mn-ea"/>
                          <a:ea typeface="+mn-ea"/>
                          <a:cs typeface="+mn-cs"/>
                        </a:rPr>
                        <a:t>更改当前主题的效果</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6568330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798146"/>
            <a:ext cx="4392488" cy="4345354"/>
          </a:xfrm>
        </p:spPr>
        <p:txBody>
          <a:bodyPr>
            <a:noAutofit/>
          </a:bodyPr>
          <a:lstStyle/>
          <a:p>
            <a:pPr>
              <a:buNone/>
            </a:pPr>
            <a:r>
              <a:rPr lang="en-US" altLang="zh-CN" sz="1800" dirty="0" smtClean="0">
                <a:solidFill>
                  <a:srgbClr val="295AA6"/>
                </a:solidFill>
                <a:latin typeface="+mn-ea"/>
                <a:ea typeface="+mn-ea"/>
              </a:rPr>
              <a:t>2.</a:t>
            </a:r>
            <a:r>
              <a:rPr lang="zh-CN" altLang="zh-CN" sz="1800" dirty="0" smtClean="0">
                <a:solidFill>
                  <a:srgbClr val="295AA6"/>
                </a:solidFill>
                <a:latin typeface="+mn-ea"/>
                <a:ea typeface="+mn-ea"/>
              </a:rPr>
              <a:t>“页面设置”组</a:t>
            </a:r>
          </a:p>
          <a:p>
            <a:pPr>
              <a:buNone/>
            </a:pP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1</a:t>
            </a:r>
            <a:r>
              <a:rPr lang="zh-CN" altLang="zh-CN" sz="1800" dirty="0" smtClean="0">
                <a:solidFill>
                  <a:srgbClr val="295AA6"/>
                </a:solidFill>
                <a:latin typeface="+mn-ea"/>
                <a:ea typeface="+mn-ea"/>
              </a:rPr>
              <a:t>）设置页边距</a:t>
            </a:r>
          </a:p>
          <a:p>
            <a:pPr>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页边距是页面四周的空白区域。通常可以在页边距的可打印区域中插入文字和图形。</a:t>
            </a:r>
          </a:p>
          <a:p>
            <a:pPr>
              <a:buNone/>
            </a:pPr>
            <a:r>
              <a:rPr lang="zh-CN" altLang="zh-CN" sz="1600" b="1" dirty="0" smtClean="0">
                <a:solidFill>
                  <a:srgbClr val="295AA6"/>
                </a:solidFill>
                <a:latin typeface="+mn-ea"/>
                <a:ea typeface="+mn-ea"/>
              </a:rPr>
              <a:t>方法</a:t>
            </a:r>
            <a:r>
              <a:rPr lang="en-US" altLang="zh-CN" sz="1600" b="1" dirty="0" smtClean="0">
                <a:solidFill>
                  <a:srgbClr val="295AA6"/>
                </a:solidFill>
                <a:latin typeface="+mn-ea"/>
                <a:ea typeface="+mn-ea"/>
              </a:rPr>
              <a:t>1</a:t>
            </a:r>
            <a:r>
              <a:rPr lang="zh-CN" altLang="zh-CN" sz="1600" b="1" dirty="0" smtClean="0">
                <a:solidFill>
                  <a:srgbClr val="295AA6"/>
                </a:solidFill>
                <a:latin typeface="+mn-ea"/>
                <a:ea typeface="+mn-ea"/>
              </a:rPr>
              <a:t>：</a:t>
            </a:r>
            <a:r>
              <a:rPr lang="zh-CN" altLang="zh-CN" sz="1600" dirty="0" smtClean="0">
                <a:solidFill>
                  <a:srgbClr val="295AA6"/>
                </a:solidFill>
                <a:latin typeface="+mn-ea"/>
                <a:ea typeface="+mn-ea"/>
              </a:rPr>
              <a:t>单击</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页面布局</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选项卡→</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页面设置</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组→</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页边距</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，选择所需的页边距类型。单击所需的页边距类型时，整个文档会自动更改为您选择的页边距类型。</a:t>
            </a:r>
          </a:p>
          <a:p>
            <a:pPr>
              <a:buNone/>
            </a:pPr>
            <a:r>
              <a:rPr lang="zh-CN" altLang="zh-CN" sz="1600" b="1" dirty="0" smtClean="0">
                <a:solidFill>
                  <a:srgbClr val="295AA6"/>
                </a:solidFill>
                <a:latin typeface="+mn-ea"/>
                <a:ea typeface="+mn-ea"/>
              </a:rPr>
              <a:t>方法</a:t>
            </a:r>
            <a:r>
              <a:rPr lang="en-US" altLang="zh-CN" sz="1600" b="1" dirty="0" smtClean="0">
                <a:solidFill>
                  <a:srgbClr val="295AA6"/>
                </a:solidFill>
                <a:latin typeface="+mn-ea"/>
                <a:ea typeface="+mn-ea"/>
              </a:rPr>
              <a:t>2</a:t>
            </a:r>
            <a:r>
              <a:rPr lang="zh-CN" altLang="zh-CN" sz="1600" b="1" dirty="0" smtClean="0">
                <a:solidFill>
                  <a:srgbClr val="295AA6"/>
                </a:solidFill>
                <a:latin typeface="+mn-ea"/>
                <a:ea typeface="+mn-ea"/>
              </a:rPr>
              <a:t>：</a:t>
            </a:r>
            <a:r>
              <a:rPr lang="zh-CN" altLang="zh-CN" sz="1600" dirty="0" smtClean="0">
                <a:solidFill>
                  <a:srgbClr val="295AA6"/>
                </a:solidFill>
                <a:latin typeface="+mn-ea"/>
                <a:ea typeface="+mn-ea"/>
              </a:rPr>
              <a:t>自定义页边距。单击</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页边距</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下的</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自定义边距</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，然后在“页边距”选项卡的</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上</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下</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左</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和</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右</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框中，输入新的页边距值。</a:t>
            </a:r>
          </a:p>
          <a:p>
            <a:endParaRPr lang="zh-CN" altLang="en-US" sz="1800" dirty="0">
              <a:solidFill>
                <a:srgbClr val="295AA6"/>
              </a:solidFill>
              <a:latin typeface="+mn-ea"/>
              <a:ea typeface="+mn-ea"/>
            </a:endParaRPr>
          </a:p>
        </p:txBody>
      </p:sp>
      <p:sp>
        <p:nvSpPr>
          <p:cNvPr id="4" name="TextBox 3"/>
          <p:cNvSpPr txBox="1"/>
          <p:nvPr/>
        </p:nvSpPr>
        <p:spPr>
          <a:xfrm>
            <a:off x="251520" y="-1"/>
            <a:ext cx="712879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1.6   </a:t>
            </a:r>
            <a:r>
              <a:rPr lang="zh-CN" altLang="en-US" sz="2400" dirty="0">
                <a:solidFill>
                  <a:schemeClr val="bg1"/>
                </a:solidFill>
                <a:ea typeface="微软雅黑" pitchFamily="34" charset="-122"/>
              </a:rPr>
              <a:t>页面设置和邮件合并</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成绩通知书制作</a:t>
            </a:r>
          </a:p>
        </p:txBody>
      </p:sp>
      <p:pic>
        <p:nvPicPr>
          <p:cNvPr id="9" name="图片 8" descr="图1.6. 7页面设置的“页边距”选项卡.png"/>
          <p:cNvPicPr>
            <a:picLocks noChangeAspect="1"/>
          </p:cNvPicPr>
          <p:nvPr/>
        </p:nvPicPr>
        <p:blipFill>
          <a:blip r:embed="rId2" cstate="print"/>
          <a:stretch>
            <a:fillRect/>
          </a:stretch>
        </p:blipFill>
        <p:spPr>
          <a:xfrm>
            <a:off x="5220072" y="699542"/>
            <a:ext cx="3246120" cy="3939540"/>
          </a:xfrm>
          <a:prstGeom prst="rect">
            <a:avLst/>
          </a:prstGeom>
        </p:spPr>
      </p:pic>
    </p:spTree>
    <p:extLst>
      <p:ext uri="{BB962C8B-B14F-4D97-AF65-F5344CB8AC3E}">
        <p14:creationId xmlns="" xmlns:p14="http://schemas.microsoft.com/office/powerpoint/2010/main" val="26568330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059582"/>
            <a:ext cx="8136904" cy="3394472"/>
          </a:xfrm>
        </p:spPr>
        <p:txBody>
          <a:bodyPr>
            <a:normAutofit/>
          </a:bodyPr>
          <a:lstStyle/>
          <a:p>
            <a:pPr marL="360000" indent="0">
              <a:buNone/>
            </a:pP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2</a:t>
            </a:r>
            <a:r>
              <a:rPr lang="zh-CN" altLang="zh-CN" sz="1800" dirty="0" smtClean="0">
                <a:solidFill>
                  <a:srgbClr val="295AA6"/>
                </a:solidFill>
                <a:latin typeface="+mn-ea"/>
                <a:ea typeface="+mn-ea"/>
              </a:rPr>
              <a:t>）文字方向</a:t>
            </a:r>
          </a:p>
          <a:p>
            <a:pPr indent="0">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在</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页面布局</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选项卡上的</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页面设置</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组中，单击</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文字方向</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，单击选择</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垂直</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水平</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或者其他方向。</a:t>
            </a:r>
            <a:endParaRPr lang="en-US" altLang="zh-CN" sz="1800" dirty="0" smtClean="0">
              <a:solidFill>
                <a:srgbClr val="295AA6"/>
              </a:solidFill>
              <a:latin typeface="+mn-ea"/>
              <a:ea typeface="+mn-ea"/>
            </a:endParaRPr>
          </a:p>
          <a:p>
            <a:pPr indent="0">
              <a:buNone/>
            </a:pP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3</a:t>
            </a:r>
            <a:r>
              <a:rPr lang="zh-CN" altLang="zh-CN" sz="1800" dirty="0" smtClean="0">
                <a:solidFill>
                  <a:srgbClr val="295AA6"/>
                </a:solidFill>
                <a:latin typeface="+mn-ea"/>
                <a:ea typeface="+mn-ea"/>
              </a:rPr>
              <a:t>）改变纸张方向</a:t>
            </a:r>
          </a:p>
          <a:p>
            <a:pPr indent="0">
              <a:buNone/>
            </a:pPr>
            <a:r>
              <a:rPr lang="zh-CN" altLang="zh-CN" sz="1800" b="1" dirty="0" smtClean="0">
                <a:solidFill>
                  <a:srgbClr val="295AA6"/>
                </a:solidFill>
                <a:latin typeface="+mn-ea"/>
                <a:ea typeface="+mn-ea"/>
              </a:rPr>
              <a:t>方法</a:t>
            </a:r>
            <a:r>
              <a:rPr lang="en-US" altLang="zh-CN" sz="1800" b="1" dirty="0" smtClean="0">
                <a:solidFill>
                  <a:srgbClr val="295AA6"/>
                </a:solidFill>
                <a:latin typeface="+mn-ea"/>
                <a:ea typeface="+mn-ea"/>
              </a:rPr>
              <a:t>1</a:t>
            </a:r>
            <a:r>
              <a:rPr lang="zh-CN" altLang="zh-CN" sz="1800" b="1" dirty="0" smtClean="0">
                <a:solidFill>
                  <a:srgbClr val="295AA6"/>
                </a:solidFill>
                <a:latin typeface="+mn-ea"/>
                <a:ea typeface="+mn-ea"/>
              </a:rPr>
              <a:t>：</a:t>
            </a:r>
            <a:r>
              <a:rPr lang="zh-CN" altLang="zh-CN" sz="1800" dirty="0" smtClean="0">
                <a:solidFill>
                  <a:srgbClr val="295AA6"/>
                </a:solidFill>
                <a:latin typeface="+mn-ea"/>
                <a:ea typeface="+mn-ea"/>
              </a:rPr>
              <a:t>单击</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页面布局</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选项卡→</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页面设置</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组→</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纸张方向</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垂直</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或</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水平</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a:t>
            </a:r>
            <a:endParaRPr lang="en-US" altLang="zh-CN" sz="1800" dirty="0" smtClean="0">
              <a:solidFill>
                <a:srgbClr val="295AA6"/>
              </a:solidFill>
              <a:latin typeface="+mn-ea"/>
              <a:ea typeface="+mn-ea"/>
            </a:endParaRPr>
          </a:p>
          <a:p>
            <a:pPr indent="0">
              <a:buNone/>
            </a:pPr>
            <a:r>
              <a:rPr lang="zh-CN" altLang="zh-CN" sz="1800" b="1" dirty="0" smtClean="0">
                <a:solidFill>
                  <a:srgbClr val="295AA6"/>
                </a:solidFill>
                <a:latin typeface="+mn-ea"/>
                <a:ea typeface="+mn-ea"/>
              </a:rPr>
              <a:t>方法</a:t>
            </a:r>
            <a:r>
              <a:rPr lang="en-US" altLang="zh-CN" sz="1800" b="1" dirty="0" smtClean="0">
                <a:solidFill>
                  <a:srgbClr val="295AA6"/>
                </a:solidFill>
                <a:latin typeface="+mn-ea"/>
                <a:ea typeface="+mn-ea"/>
              </a:rPr>
              <a:t>2</a:t>
            </a:r>
            <a:r>
              <a:rPr lang="zh-CN" altLang="zh-CN" sz="1800" b="1" dirty="0" smtClean="0">
                <a:solidFill>
                  <a:srgbClr val="295AA6"/>
                </a:solidFill>
                <a:latin typeface="+mn-ea"/>
                <a:ea typeface="+mn-ea"/>
              </a:rPr>
              <a:t>：</a:t>
            </a:r>
            <a:r>
              <a:rPr lang="zh-CN" altLang="zh-CN" sz="1800" dirty="0" smtClean="0">
                <a:solidFill>
                  <a:srgbClr val="295AA6"/>
                </a:solidFill>
                <a:latin typeface="+mn-ea"/>
                <a:ea typeface="+mn-ea"/>
              </a:rPr>
              <a:t>单击</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页面布局</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选项卡上的展开按钮，在弹出的对话框中选择</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页边距</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选项卡，单击</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纵向</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或</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横向</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a:t>
            </a:r>
          </a:p>
        </p:txBody>
      </p:sp>
      <p:sp>
        <p:nvSpPr>
          <p:cNvPr id="4" name="TextBox 3"/>
          <p:cNvSpPr txBox="1"/>
          <p:nvPr/>
        </p:nvSpPr>
        <p:spPr>
          <a:xfrm>
            <a:off x="251520" y="-1"/>
            <a:ext cx="7560840"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1.6   </a:t>
            </a:r>
            <a:r>
              <a:rPr lang="zh-CN" altLang="en-US" sz="2400" dirty="0">
                <a:solidFill>
                  <a:schemeClr val="bg1"/>
                </a:solidFill>
                <a:ea typeface="微软雅黑" pitchFamily="34" charset="-122"/>
              </a:rPr>
              <a:t>页面设置和邮件合并</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成绩通知书制作</a:t>
            </a:r>
          </a:p>
        </p:txBody>
      </p:sp>
    </p:spTree>
    <p:extLst>
      <p:ext uri="{BB962C8B-B14F-4D97-AF65-F5344CB8AC3E}">
        <p14:creationId xmlns="" xmlns:p14="http://schemas.microsoft.com/office/powerpoint/2010/main" val="26568330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987574"/>
            <a:ext cx="4752528" cy="3816424"/>
          </a:xfrm>
        </p:spPr>
        <p:txBody>
          <a:bodyPr>
            <a:normAutofit/>
          </a:bodyPr>
          <a:lstStyle/>
          <a:p>
            <a:pPr marL="360000" indent="0">
              <a:spcAft>
                <a:spcPts val="600"/>
              </a:spcAft>
              <a:buNone/>
            </a:pP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4</a:t>
            </a:r>
            <a:r>
              <a:rPr lang="zh-CN" altLang="zh-CN" sz="1800" dirty="0" smtClean="0">
                <a:solidFill>
                  <a:srgbClr val="295AA6"/>
                </a:solidFill>
                <a:latin typeface="+mn-ea"/>
                <a:ea typeface="+mn-ea"/>
              </a:rPr>
              <a:t>）纸张大小</a:t>
            </a:r>
            <a:endParaRPr lang="en-US" altLang="zh-CN" sz="1800" dirty="0" smtClean="0">
              <a:solidFill>
                <a:srgbClr val="295AA6"/>
              </a:solidFill>
              <a:latin typeface="+mn-ea"/>
              <a:ea typeface="+mn-ea"/>
            </a:endParaRPr>
          </a:p>
          <a:p>
            <a:pPr marL="360000" indent="0">
              <a:spcAft>
                <a:spcPts val="600"/>
              </a:spcAft>
              <a:buNone/>
            </a:pPr>
            <a:r>
              <a:rPr lang="zh-CN" altLang="zh-CN" sz="1800" b="1" dirty="0" smtClean="0">
                <a:solidFill>
                  <a:srgbClr val="295AA6"/>
                </a:solidFill>
                <a:latin typeface="+mn-ea"/>
                <a:ea typeface="+mn-ea"/>
              </a:rPr>
              <a:t>方法</a:t>
            </a:r>
            <a:r>
              <a:rPr lang="en-US" altLang="zh-CN" sz="1800" b="1" dirty="0" smtClean="0">
                <a:solidFill>
                  <a:srgbClr val="295AA6"/>
                </a:solidFill>
                <a:latin typeface="+mn-ea"/>
                <a:ea typeface="+mn-ea"/>
              </a:rPr>
              <a:t>1</a:t>
            </a:r>
            <a:r>
              <a:rPr lang="zh-CN" altLang="zh-CN" sz="1800" b="1" dirty="0" smtClean="0">
                <a:solidFill>
                  <a:srgbClr val="295AA6"/>
                </a:solidFill>
                <a:latin typeface="+mn-ea"/>
                <a:ea typeface="+mn-ea"/>
              </a:rPr>
              <a:t>：</a:t>
            </a:r>
            <a:r>
              <a:rPr lang="zh-CN" altLang="zh-CN" sz="1800" dirty="0" smtClean="0">
                <a:solidFill>
                  <a:srgbClr val="295AA6"/>
                </a:solidFill>
                <a:latin typeface="+mn-ea"/>
                <a:ea typeface="+mn-ea"/>
              </a:rPr>
              <a:t>单击</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页面布局</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选项卡→</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页面设置</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组→</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纸张大小</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，选择各种纸张。 </a:t>
            </a:r>
          </a:p>
          <a:p>
            <a:pPr marL="360000" indent="0">
              <a:buNone/>
            </a:pPr>
            <a:r>
              <a:rPr lang="zh-CN" altLang="zh-CN" sz="1800" b="1" dirty="0" smtClean="0">
                <a:solidFill>
                  <a:srgbClr val="295AA6"/>
                </a:solidFill>
                <a:latin typeface="+mn-ea"/>
                <a:ea typeface="+mn-ea"/>
              </a:rPr>
              <a:t>方法</a:t>
            </a:r>
            <a:r>
              <a:rPr lang="en-US" altLang="zh-CN" sz="1800" b="1" dirty="0" smtClean="0">
                <a:solidFill>
                  <a:srgbClr val="295AA6"/>
                </a:solidFill>
                <a:latin typeface="+mn-ea"/>
                <a:ea typeface="+mn-ea"/>
              </a:rPr>
              <a:t>2</a:t>
            </a:r>
            <a:r>
              <a:rPr lang="zh-CN" altLang="zh-CN" sz="1800" b="1" dirty="0" smtClean="0">
                <a:solidFill>
                  <a:srgbClr val="295AA6"/>
                </a:solidFill>
                <a:latin typeface="+mn-ea"/>
                <a:ea typeface="+mn-ea"/>
              </a:rPr>
              <a:t>：</a:t>
            </a:r>
            <a:r>
              <a:rPr lang="zh-CN" altLang="zh-CN" sz="1800" dirty="0" smtClean="0">
                <a:solidFill>
                  <a:srgbClr val="295AA6"/>
                </a:solidFill>
                <a:latin typeface="+mn-ea"/>
                <a:ea typeface="+mn-ea"/>
              </a:rPr>
              <a:t>单击</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页面设置</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选项卡上的展开按钮，在弹出的对话框中选择</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纸张</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选项卡，单击选择纸张格式，如图所示。</a:t>
            </a:r>
          </a:p>
        </p:txBody>
      </p:sp>
      <p:sp>
        <p:nvSpPr>
          <p:cNvPr id="4" name="TextBox 3"/>
          <p:cNvSpPr txBox="1"/>
          <p:nvPr/>
        </p:nvSpPr>
        <p:spPr>
          <a:xfrm>
            <a:off x="251520" y="-1"/>
            <a:ext cx="6984776"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1.6   </a:t>
            </a:r>
            <a:r>
              <a:rPr lang="zh-CN" altLang="en-US" sz="2400" dirty="0">
                <a:solidFill>
                  <a:schemeClr val="bg1"/>
                </a:solidFill>
                <a:ea typeface="微软雅黑" pitchFamily="34" charset="-122"/>
              </a:rPr>
              <a:t>页面设置和邮件合并</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成绩通知书制作</a:t>
            </a:r>
          </a:p>
        </p:txBody>
      </p:sp>
      <p:pic>
        <p:nvPicPr>
          <p:cNvPr id="7" name="图片 6" descr="图1.6. 8页面设置的“纸张”选项卡.png"/>
          <p:cNvPicPr>
            <a:picLocks noChangeAspect="1"/>
          </p:cNvPicPr>
          <p:nvPr/>
        </p:nvPicPr>
        <p:blipFill>
          <a:blip r:embed="rId2" cstate="print"/>
          <a:stretch>
            <a:fillRect/>
          </a:stretch>
        </p:blipFill>
        <p:spPr>
          <a:xfrm>
            <a:off x="5436096" y="627534"/>
            <a:ext cx="3238500" cy="3931920"/>
          </a:xfrm>
          <a:prstGeom prst="rect">
            <a:avLst/>
          </a:prstGeom>
        </p:spPr>
      </p:pic>
    </p:spTree>
    <p:extLst>
      <p:ext uri="{BB962C8B-B14F-4D97-AF65-F5344CB8AC3E}">
        <p14:creationId xmlns="" xmlns:p14="http://schemas.microsoft.com/office/powerpoint/2010/main" val="26568330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771550"/>
            <a:ext cx="4608512" cy="3394472"/>
          </a:xfrm>
        </p:spPr>
        <p:txBody>
          <a:bodyPr>
            <a:noAutofit/>
          </a:bodyPr>
          <a:lstStyle/>
          <a:p>
            <a:pPr marL="0" algn="just">
              <a:spcAft>
                <a:spcPts val="600"/>
              </a:spcAft>
              <a:buNone/>
            </a:pPr>
            <a:r>
              <a:rPr lang="zh-CN" altLang="zh-CN" sz="1800" b="1" dirty="0" smtClean="0">
                <a:solidFill>
                  <a:srgbClr val="295AA6"/>
                </a:solidFill>
                <a:latin typeface="+mn-ea"/>
                <a:ea typeface="+mn-ea"/>
              </a:rPr>
              <a:t>四、打印文档</a:t>
            </a:r>
          </a:p>
          <a:p>
            <a:pPr marL="0" indent="0" algn="just">
              <a:spcAft>
                <a:spcPts val="600"/>
              </a:spcAft>
              <a:buNone/>
            </a:pPr>
            <a:r>
              <a:rPr lang="en-US" altLang="zh-CN" sz="1800" dirty="0" smtClean="0">
                <a:solidFill>
                  <a:srgbClr val="295AA6"/>
                </a:solidFill>
                <a:latin typeface="+mn-ea"/>
                <a:ea typeface="+mn-ea"/>
              </a:rPr>
              <a:t>1.</a:t>
            </a:r>
            <a:r>
              <a:rPr lang="zh-CN" altLang="zh-CN" sz="1800" dirty="0" smtClean="0">
                <a:solidFill>
                  <a:srgbClr val="295AA6"/>
                </a:solidFill>
                <a:latin typeface="+mn-ea"/>
                <a:ea typeface="+mn-ea"/>
              </a:rPr>
              <a:t>打印预览</a:t>
            </a:r>
          </a:p>
          <a:p>
            <a:pPr marL="0" indent="0" algn="just">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在进行打印之前，如果用户想预览一下打印的效果则可使用打印预览功能。利用该功能可以有效地查找出打印时的一些不足之处，以免在正式打印后出现不可挽回的错误。</a:t>
            </a:r>
          </a:p>
          <a:p>
            <a:pPr marL="0" indent="0" algn="just">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单击</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文件</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下的</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打印</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，在</a:t>
            </a:r>
            <a:r>
              <a:rPr lang="en-US" altLang="zh-CN" sz="1800" dirty="0" smtClean="0">
                <a:solidFill>
                  <a:srgbClr val="295AA6"/>
                </a:solidFill>
                <a:latin typeface="+mn-ea"/>
                <a:ea typeface="+mn-ea"/>
              </a:rPr>
              <a:t>word</a:t>
            </a:r>
            <a:r>
              <a:rPr lang="zh-CN" altLang="zh-CN" sz="1800" dirty="0" smtClean="0">
                <a:solidFill>
                  <a:srgbClr val="295AA6"/>
                </a:solidFill>
                <a:latin typeface="+mn-ea"/>
                <a:ea typeface="+mn-ea"/>
              </a:rPr>
              <a:t>页面右边显示</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打印预览</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，如图所示。</a:t>
            </a:r>
          </a:p>
          <a:p>
            <a:pPr marL="0" indent="0" algn="just">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单击页面中部功能区下方的页面设置按钮可以弹出“页面设置”对话框，在打印前更改页面。</a:t>
            </a:r>
          </a:p>
        </p:txBody>
      </p:sp>
      <p:sp>
        <p:nvSpPr>
          <p:cNvPr id="4" name="TextBox 3"/>
          <p:cNvSpPr txBox="1"/>
          <p:nvPr/>
        </p:nvSpPr>
        <p:spPr>
          <a:xfrm>
            <a:off x="251520" y="-1"/>
            <a:ext cx="7344816"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1.6   </a:t>
            </a:r>
            <a:r>
              <a:rPr lang="zh-CN" altLang="en-US" sz="2400" dirty="0">
                <a:solidFill>
                  <a:schemeClr val="bg1"/>
                </a:solidFill>
                <a:ea typeface="微软雅黑" pitchFamily="34" charset="-122"/>
              </a:rPr>
              <a:t>页面设置和邮件合并</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成绩通知书制作</a:t>
            </a:r>
          </a:p>
        </p:txBody>
      </p:sp>
      <p:pic>
        <p:nvPicPr>
          <p:cNvPr id="7" name="图片 6" descr="图1.6. 9打印预览选项卡.png"/>
          <p:cNvPicPr>
            <a:picLocks noChangeAspect="1"/>
          </p:cNvPicPr>
          <p:nvPr/>
        </p:nvPicPr>
        <p:blipFill>
          <a:blip r:embed="rId2" cstate="print"/>
          <a:stretch>
            <a:fillRect/>
          </a:stretch>
        </p:blipFill>
        <p:spPr>
          <a:xfrm>
            <a:off x="5220072" y="1059582"/>
            <a:ext cx="3589020" cy="3086100"/>
          </a:xfrm>
          <a:prstGeom prst="rect">
            <a:avLst/>
          </a:prstGeom>
        </p:spPr>
      </p:pic>
    </p:spTree>
    <p:extLst>
      <p:ext uri="{BB962C8B-B14F-4D97-AF65-F5344CB8AC3E}">
        <p14:creationId xmlns="" xmlns:p14="http://schemas.microsoft.com/office/powerpoint/2010/main" val="26568330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560" y="987574"/>
            <a:ext cx="5760640" cy="2952328"/>
          </a:xfrm>
        </p:spPr>
        <p:txBody>
          <a:bodyPr>
            <a:normAutofit/>
          </a:bodyPr>
          <a:lstStyle/>
          <a:p>
            <a:pPr marL="0" indent="0">
              <a:lnSpc>
                <a:spcPts val="2000"/>
              </a:lnSpc>
              <a:spcAft>
                <a:spcPts val="600"/>
              </a:spcAft>
              <a:buNone/>
            </a:pPr>
            <a:r>
              <a:rPr lang="en-US" altLang="zh-CN" sz="1800" dirty="0" smtClean="0">
                <a:solidFill>
                  <a:srgbClr val="295AA6"/>
                </a:solidFill>
                <a:latin typeface="+mn-ea"/>
                <a:ea typeface="+mn-ea"/>
              </a:rPr>
              <a:t>2.</a:t>
            </a:r>
            <a:r>
              <a:rPr lang="zh-CN" altLang="zh-CN" sz="1800" dirty="0" smtClean="0">
                <a:solidFill>
                  <a:srgbClr val="295AA6"/>
                </a:solidFill>
                <a:latin typeface="+mn-ea"/>
                <a:ea typeface="+mn-ea"/>
              </a:rPr>
              <a:t>文档的打印</a:t>
            </a:r>
          </a:p>
          <a:p>
            <a:pPr marL="0" indent="0">
              <a:lnSpc>
                <a:spcPts val="2000"/>
              </a:lnSpc>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单击</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文件</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下的</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打印</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，弹出打印对话框。</a:t>
            </a:r>
            <a:endParaRPr lang="en-US" altLang="zh-CN" sz="1800" dirty="0" smtClean="0">
              <a:solidFill>
                <a:srgbClr val="295AA6"/>
              </a:solidFill>
              <a:latin typeface="+mn-ea"/>
              <a:ea typeface="+mn-ea"/>
            </a:endParaRPr>
          </a:p>
          <a:p>
            <a:pPr marL="0" indent="0">
              <a:lnSpc>
                <a:spcPts val="2000"/>
              </a:lnSpc>
              <a:buNone/>
            </a:pP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1</a:t>
            </a:r>
            <a:r>
              <a:rPr lang="zh-CN" altLang="zh-CN" sz="1800" dirty="0" smtClean="0">
                <a:solidFill>
                  <a:srgbClr val="295AA6"/>
                </a:solidFill>
                <a:latin typeface="+mn-ea"/>
                <a:ea typeface="+mn-ea"/>
              </a:rPr>
              <a:t>）“打印机属性”选项组中可以查看打印机的状态并设置打印机的属性。</a:t>
            </a:r>
          </a:p>
          <a:p>
            <a:pPr marL="0" indent="0">
              <a:lnSpc>
                <a:spcPts val="2000"/>
              </a:lnSpc>
              <a:buNone/>
            </a:pP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2</a:t>
            </a:r>
            <a:r>
              <a:rPr lang="zh-CN" altLang="zh-CN" sz="1800" dirty="0" smtClean="0">
                <a:solidFill>
                  <a:srgbClr val="295AA6"/>
                </a:solidFill>
                <a:latin typeface="+mn-ea"/>
                <a:ea typeface="+mn-ea"/>
              </a:rPr>
              <a:t>）“打印所有页”选项组中指定文档要打印的页数。</a:t>
            </a:r>
          </a:p>
          <a:p>
            <a:pPr marL="0" indent="0">
              <a:lnSpc>
                <a:spcPts val="2000"/>
              </a:lnSpc>
              <a:buNone/>
            </a:pP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3</a:t>
            </a:r>
            <a:r>
              <a:rPr lang="zh-CN" altLang="zh-CN" sz="1800" dirty="0" smtClean="0">
                <a:solidFill>
                  <a:srgbClr val="295AA6"/>
                </a:solidFill>
                <a:latin typeface="+mn-ea"/>
                <a:ea typeface="+mn-ea"/>
              </a:rPr>
              <a:t>）单击“纵向”、“</a:t>
            </a:r>
            <a:r>
              <a:rPr lang="en-US" altLang="zh-CN" sz="1800" dirty="0" smtClean="0">
                <a:solidFill>
                  <a:srgbClr val="295AA6"/>
                </a:solidFill>
                <a:latin typeface="+mn-ea"/>
                <a:ea typeface="+mn-ea"/>
              </a:rPr>
              <a:t>A4</a:t>
            </a:r>
            <a:r>
              <a:rPr lang="zh-CN" altLang="zh-CN" sz="1800" dirty="0" smtClean="0">
                <a:solidFill>
                  <a:srgbClr val="295AA6"/>
                </a:solidFill>
                <a:latin typeface="+mn-ea"/>
                <a:ea typeface="+mn-ea"/>
              </a:rPr>
              <a:t>”、“正常边距”和“每版打印一页”按钮可以设置打印相关信息。</a:t>
            </a:r>
          </a:p>
          <a:p>
            <a:pPr marL="0" indent="0">
              <a:lnSpc>
                <a:spcPts val="2000"/>
              </a:lnSpc>
              <a:buNone/>
            </a:pP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4</a:t>
            </a:r>
            <a:r>
              <a:rPr lang="zh-CN" altLang="zh-CN" sz="1800" dirty="0" smtClean="0">
                <a:solidFill>
                  <a:srgbClr val="295AA6"/>
                </a:solidFill>
                <a:latin typeface="+mn-ea"/>
                <a:ea typeface="+mn-ea"/>
              </a:rPr>
              <a:t>）最后单击“确定”按钮即可完成打印选项的设置。</a:t>
            </a:r>
            <a:endParaRPr lang="zh-CN" altLang="zh-CN" sz="1800" dirty="0" smtClean="0"/>
          </a:p>
          <a:p>
            <a:pPr marL="0" indent="0">
              <a:buNone/>
            </a:pPr>
            <a:endParaRPr lang="zh-CN" altLang="en-US" sz="1800" dirty="0"/>
          </a:p>
        </p:txBody>
      </p:sp>
      <p:sp>
        <p:nvSpPr>
          <p:cNvPr id="4" name="TextBox 3"/>
          <p:cNvSpPr txBox="1"/>
          <p:nvPr/>
        </p:nvSpPr>
        <p:spPr>
          <a:xfrm>
            <a:off x="251520" y="-1"/>
            <a:ext cx="6840760"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1.6   </a:t>
            </a:r>
            <a:r>
              <a:rPr lang="zh-CN" altLang="en-US" sz="2400" dirty="0">
                <a:solidFill>
                  <a:schemeClr val="bg1"/>
                </a:solidFill>
                <a:ea typeface="微软雅黑" pitchFamily="34" charset="-122"/>
              </a:rPr>
              <a:t>页面设置和邮件合并</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成绩通知书制作</a:t>
            </a:r>
          </a:p>
        </p:txBody>
      </p:sp>
      <p:pic>
        <p:nvPicPr>
          <p:cNvPr id="5" name="图片 4" descr="图1.6. 10打印对话框.png"/>
          <p:cNvPicPr>
            <a:picLocks noChangeAspect="1"/>
          </p:cNvPicPr>
          <p:nvPr/>
        </p:nvPicPr>
        <p:blipFill>
          <a:blip r:embed="rId2" cstate="print"/>
          <a:stretch>
            <a:fillRect/>
          </a:stretch>
        </p:blipFill>
        <p:spPr>
          <a:xfrm>
            <a:off x="6588224" y="627534"/>
            <a:ext cx="2095500" cy="4029075"/>
          </a:xfrm>
          <a:prstGeom prst="rect">
            <a:avLst/>
          </a:prstGeom>
        </p:spPr>
      </p:pic>
    </p:spTree>
    <p:extLst>
      <p:ext uri="{BB962C8B-B14F-4D97-AF65-F5344CB8AC3E}">
        <p14:creationId xmlns="" xmlns:p14="http://schemas.microsoft.com/office/powerpoint/2010/main" val="26568330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627534"/>
            <a:ext cx="8229600" cy="4299942"/>
          </a:xfrm>
        </p:spPr>
        <p:txBody>
          <a:bodyPr>
            <a:normAutofit/>
          </a:bodyPr>
          <a:lstStyle/>
          <a:p>
            <a:pPr>
              <a:buNone/>
            </a:pPr>
            <a:r>
              <a:rPr lang="en-US" altLang="zh-CN" sz="1800" dirty="0" smtClean="0">
                <a:solidFill>
                  <a:srgbClr val="295AA6"/>
                </a:solidFill>
                <a:latin typeface="+mn-ea"/>
                <a:ea typeface="+mn-ea"/>
              </a:rPr>
              <a:t>3.</a:t>
            </a:r>
            <a:r>
              <a:rPr lang="zh-CN" altLang="zh-CN" sz="1800" dirty="0" smtClean="0">
                <a:solidFill>
                  <a:srgbClr val="295AA6"/>
                </a:solidFill>
                <a:latin typeface="+mn-ea"/>
                <a:ea typeface="+mn-ea"/>
              </a:rPr>
              <a:t>手动设置双面打印</a:t>
            </a:r>
          </a:p>
          <a:p>
            <a:pPr marL="0" indent="0">
              <a:lnSpc>
                <a:spcPts val="2000"/>
              </a:lnSpc>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要手动设置双面打印，用户有两种选择：使用手动双面打印，或分别打印奇数页面和偶数页面。</a:t>
            </a:r>
          </a:p>
          <a:p>
            <a:pPr marL="0" indent="0">
              <a:lnSpc>
                <a:spcPts val="2000"/>
              </a:lnSpc>
              <a:buNone/>
            </a:pP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1</a:t>
            </a:r>
            <a:r>
              <a:rPr lang="zh-CN" altLang="zh-CN" sz="1800" dirty="0" smtClean="0">
                <a:solidFill>
                  <a:srgbClr val="295AA6"/>
                </a:solidFill>
                <a:latin typeface="+mn-ea"/>
                <a:ea typeface="+mn-ea"/>
              </a:rPr>
              <a:t>）手动双面打印</a:t>
            </a:r>
          </a:p>
          <a:p>
            <a:pPr marL="0" indent="0">
              <a:lnSpc>
                <a:spcPts val="2000"/>
              </a:lnSpc>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如果打印机不支持自动双面打印，用户可在</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打印</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对话框中的“打印机”框选中</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手动双面打印</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复选框。</a:t>
            </a:r>
            <a:r>
              <a:rPr lang="en-US" altLang="zh-CN" sz="1800" dirty="0" smtClean="0">
                <a:solidFill>
                  <a:srgbClr val="295AA6"/>
                </a:solidFill>
                <a:latin typeface="+mn-ea"/>
                <a:ea typeface="+mn-ea"/>
              </a:rPr>
              <a:t>Word </a:t>
            </a:r>
            <a:r>
              <a:rPr lang="zh-CN" altLang="zh-CN" sz="1800" dirty="0" smtClean="0">
                <a:solidFill>
                  <a:srgbClr val="295AA6"/>
                </a:solidFill>
                <a:latin typeface="+mn-ea"/>
                <a:ea typeface="+mn-ea"/>
              </a:rPr>
              <a:t>将打印出现在纸张一面上的所有页面，然后提示您将纸叠翻过来，再重新装入打印机中。 </a:t>
            </a:r>
          </a:p>
          <a:p>
            <a:pPr marL="0" indent="0">
              <a:lnSpc>
                <a:spcPts val="2000"/>
              </a:lnSpc>
              <a:buNone/>
            </a:pP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2</a:t>
            </a:r>
            <a:r>
              <a:rPr lang="zh-CN" altLang="zh-CN" sz="1800" dirty="0" smtClean="0">
                <a:solidFill>
                  <a:srgbClr val="295AA6"/>
                </a:solidFill>
                <a:latin typeface="+mn-ea"/>
                <a:ea typeface="+mn-ea"/>
              </a:rPr>
              <a:t>）分别打印奇数页和偶数页</a:t>
            </a:r>
          </a:p>
          <a:p>
            <a:pPr marL="0" indent="0">
              <a:lnSpc>
                <a:spcPts val="2000"/>
              </a:lnSpc>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单击</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文件</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打印</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打印所有页</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下拉菜单→</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仅打印奇数页</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确定</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 打印完奇数页后，将纸叠翻过来，然后在</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打印</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列表中，选择</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仅打印偶数页</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 单击</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确定</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 </a:t>
            </a:r>
          </a:p>
        </p:txBody>
      </p:sp>
      <p:sp>
        <p:nvSpPr>
          <p:cNvPr id="4" name="TextBox 3"/>
          <p:cNvSpPr txBox="1"/>
          <p:nvPr/>
        </p:nvSpPr>
        <p:spPr>
          <a:xfrm>
            <a:off x="251520" y="-1"/>
            <a:ext cx="6984776"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1.6   </a:t>
            </a:r>
            <a:r>
              <a:rPr lang="zh-CN" altLang="en-US" sz="2400" dirty="0">
                <a:solidFill>
                  <a:schemeClr val="bg1"/>
                </a:solidFill>
                <a:ea typeface="微软雅黑" pitchFamily="34" charset="-122"/>
              </a:rPr>
              <a:t>页面设置和邮件合并</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成绩通知书制作</a:t>
            </a:r>
          </a:p>
        </p:txBody>
      </p:sp>
    </p:spTree>
    <p:extLst>
      <p:ext uri="{BB962C8B-B14F-4D97-AF65-F5344CB8AC3E}">
        <p14:creationId xmlns="" xmlns:p14="http://schemas.microsoft.com/office/powerpoint/2010/main" val="26568330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627534"/>
            <a:ext cx="7416824" cy="1787649"/>
          </a:xfrm>
        </p:spPr>
        <p:txBody>
          <a:bodyPr>
            <a:noAutofit/>
          </a:bodyPr>
          <a:lstStyle/>
          <a:p>
            <a:pPr marL="0" indent="0">
              <a:buNone/>
            </a:pPr>
            <a:r>
              <a:rPr lang="zh-CN" altLang="zh-CN" sz="1800" dirty="0" smtClean="0">
                <a:solidFill>
                  <a:srgbClr val="295AA6"/>
                </a:solidFill>
                <a:latin typeface="+mn-ea"/>
                <a:ea typeface="+mn-ea"/>
              </a:rPr>
              <a:t>五、邮件合并</a:t>
            </a:r>
          </a:p>
          <a:p>
            <a:pPr marL="0" indent="0">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如果希望创建一组文档，如一个寄给多个客户的邀请函或通知书，可以使用邮件合并。邮件合并过程需要执行以下所有步骤：</a:t>
            </a:r>
          </a:p>
          <a:p>
            <a:pPr marL="0" indent="0">
              <a:buNone/>
            </a:pPr>
            <a:r>
              <a:rPr lang="en-US" altLang="zh-CN" sz="1800" dirty="0" smtClean="0">
                <a:solidFill>
                  <a:srgbClr val="295AA6"/>
                </a:solidFill>
                <a:latin typeface="+mn-ea"/>
                <a:ea typeface="+mn-ea"/>
              </a:rPr>
              <a:t>1.</a:t>
            </a:r>
            <a:r>
              <a:rPr lang="zh-CN" altLang="zh-CN" sz="1800" dirty="0" smtClean="0">
                <a:solidFill>
                  <a:srgbClr val="295AA6"/>
                </a:solidFill>
                <a:latin typeface="+mn-ea"/>
                <a:ea typeface="+mn-ea"/>
              </a:rPr>
              <a:t>设置主文档。</a:t>
            </a:r>
          </a:p>
          <a:p>
            <a:pPr marL="0" indent="0">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主文档包含的文本和图形会用于合并文档的所有版本。用户可以在“邮件”选项卡的“创建”组中选择你想要创建的文档类型</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中文信封、信封、标签，如表所示</a:t>
            </a:r>
            <a:r>
              <a:rPr lang="zh-CN" altLang="en-US" sz="1800" dirty="0" smtClean="0">
                <a:solidFill>
                  <a:srgbClr val="295AA6"/>
                </a:solidFill>
                <a:latin typeface="+mn-ea"/>
                <a:ea typeface="+mn-ea"/>
              </a:rPr>
              <a:t>。</a:t>
            </a:r>
            <a:endParaRPr lang="zh-CN" altLang="zh-CN" sz="1800" dirty="0" smtClean="0">
              <a:solidFill>
                <a:srgbClr val="295AA6"/>
              </a:solidFill>
              <a:latin typeface="+mn-ea"/>
              <a:ea typeface="+mn-ea"/>
            </a:endParaRPr>
          </a:p>
        </p:txBody>
      </p:sp>
      <p:sp>
        <p:nvSpPr>
          <p:cNvPr id="4" name="TextBox 3"/>
          <p:cNvSpPr txBox="1"/>
          <p:nvPr/>
        </p:nvSpPr>
        <p:spPr>
          <a:xfrm>
            <a:off x="251520" y="-1"/>
            <a:ext cx="7920880"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1.6   </a:t>
            </a:r>
            <a:r>
              <a:rPr lang="zh-CN" altLang="en-US" sz="2400" dirty="0">
                <a:solidFill>
                  <a:schemeClr val="bg1"/>
                </a:solidFill>
                <a:ea typeface="微软雅黑" pitchFamily="34" charset="-122"/>
              </a:rPr>
              <a:t>页面设置和邮件合并</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成绩通知书制作</a:t>
            </a:r>
          </a:p>
        </p:txBody>
      </p:sp>
      <p:graphicFrame>
        <p:nvGraphicFramePr>
          <p:cNvPr id="6" name="表格 5"/>
          <p:cNvGraphicFramePr>
            <a:graphicFrameLocks noGrp="1"/>
          </p:cNvGraphicFramePr>
          <p:nvPr/>
        </p:nvGraphicFramePr>
        <p:xfrm>
          <a:off x="1691680" y="3075806"/>
          <a:ext cx="5411470" cy="1097280"/>
        </p:xfrm>
        <a:graphic>
          <a:graphicData uri="http://schemas.openxmlformats.org/drawingml/2006/table">
            <a:tbl>
              <a:tblPr/>
              <a:tblGrid>
                <a:gridCol w="2011680"/>
                <a:gridCol w="3399790"/>
              </a:tblGrid>
              <a:tr h="0">
                <a:tc>
                  <a:txBody>
                    <a:bodyPr/>
                    <a:lstStyle/>
                    <a:p>
                      <a:pPr marL="0" indent="0" algn="l" defTabSz="914400" rtl="0" eaLnBrk="1" latinLnBrk="0" hangingPunct="1">
                        <a:spcBef>
                          <a:spcPct val="20000"/>
                        </a:spcBef>
                        <a:spcAft>
                          <a:spcPts val="0"/>
                        </a:spcAft>
                        <a:buFont typeface="Arial" pitchFamily="34" charset="0"/>
                        <a:buNone/>
                      </a:pPr>
                      <a:r>
                        <a:rPr lang="zh-CN" altLang="zh-CN" sz="1800" kern="1200" dirty="0" smtClean="0">
                          <a:solidFill>
                            <a:srgbClr val="295AA6"/>
                          </a:solidFill>
                          <a:latin typeface="+mn-ea"/>
                          <a:ea typeface="+mn-ea"/>
                          <a:cs typeface="+mn-cs"/>
                        </a:rPr>
                        <a:t>菜单项</a:t>
                      </a: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indent="0" algn="l" defTabSz="914400" rtl="0" eaLnBrk="1" latinLnBrk="0" hangingPunct="1">
                        <a:spcBef>
                          <a:spcPct val="20000"/>
                        </a:spcBef>
                        <a:spcAft>
                          <a:spcPts val="0"/>
                        </a:spcAft>
                        <a:buFont typeface="Arial" pitchFamily="34" charset="0"/>
                        <a:buNone/>
                      </a:pPr>
                      <a:r>
                        <a:rPr lang="zh-CN" altLang="zh-CN" sz="1800" kern="1200" dirty="0" smtClean="0">
                          <a:solidFill>
                            <a:srgbClr val="295AA6"/>
                          </a:solidFill>
                          <a:latin typeface="+mn-ea"/>
                          <a:ea typeface="+mn-ea"/>
                          <a:cs typeface="+mn-cs"/>
                        </a:rPr>
                        <a:t>功能</a:t>
                      </a: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48285">
                <a:tc>
                  <a:txBody>
                    <a:bodyPr/>
                    <a:lstStyle/>
                    <a:p>
                      <a:pPr marL="0" indent="0" algn="l" defTabSz="914400" rtl="0" eaLnBrk="1" latinLnBrk="0" hangingPunct="1">
                        <a:spcBef>
                          <a:spcPct val="20000"/>
                        </a:spcBef>
                        <a:spcAft>
                          <a:spcPts val="0"/>
                        </a:spcAft>
                        <a:buFont typeface="Arial" pitchFamily="34" charset="0"/>
                        <a:buNone/>
                      </a:pPr>
                      <a:r>
                        <a:rPr lang="en-US" altLang="zh-CN" sz="1800" kern="1200" dirty="0" err="1" smtClean="0">
                          <a:solidFill>
                            <a:srgbClr val="295AA6"/>
                          </a:solidFill>
                          <a:latin typeface="+mn-ea"/>
                          <a:ea typeface="+mn-ea"/>
                          <a:cs typeface="+mn-cs"/>
                        </a:rPr>
                        <a:t>中文信封</a:t>
                      </a:r>
                      <a:endParaRPr lang="en-US" altLang="zh-CN" sz="1800" kern="1200" dirty="0" smtClean="0">
                        <a:solidFill>
                          <a:srgbClr val="295AA6"/>
                        </a:solidFill>
                        <a:latin typeface="+mn-ea"/>
                        <a:ea typeface="+mn-ea"/>
                        <a:cs typeface="+mn-cs"/>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defTabSz="914400" rtl="0" eaLnBrk="1" latinLnBrk="0" hangingPunct="1">
                        <a:spcBef>
                          <a:spcPct val="20000"/>
                        </a:spcBef>
                        <a:spcAft>
                          <a:spcPts val="0"/>
                        </a:spcAft>
                        <a:buFont typeface="Arial" pitchFamily="34" charset="0"/>
                        <a:buNone/>
                      </a:pPr>
                      <a:r>
                        <a:rPr lang="zh-CN" altLang="zh-CN" sz="1800" kern="1200" dirty="0" smtClean="0">
                          <a:solidFill>
                            <a:srgbClr val="295AA6"/>
                          </a:solidFill>
                          <a:latin typeface="+mn-ea"/>
                          <a:ea typeface="+mn-ea"/>
                          <a:cs typeface="+mn-cs"/>
                        </a:rPr>
                        <a:t>创建传统的中文版式的信封</a:t>
                      </a: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indent="0" algn="l" defTabSz="914400" rtl="0" eaLnBrk="1" latinLnBrk="0" hangingPunct="1">
                        <a:spcBef>
                          <a:spcPct val="20000"/>
                        </a:spcBef>
                        <a:spcAft>
                          <a:spcPts val="0"/>
                        </a:spcAft>
                        <a:buFont typeface="Arial" pitchFamily="34" charset="0"/>
                        <a:buNone/>
                      </a:pPr>
                      <a:r>
                        <a:rPr lang="en-US" altLang="zh-CN" sz="1800" kern="1200" dirty="0" smtClean="0">
                          <a:solidFill>
                            <a:srgbClr val="295AA6"/>
                          </a:solidFill>
                          <a:latin typeface="+mn-ea"/>
                          <a:ea typeface="+mn-ea"/>
                          <a:cs typeface="+mn-cs"/>
                        </a:rPr>
                        <a:t>信封</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defTabSz="914400" rtl="0" eaLnBrk="1" latinLnBrk="0" hangingPunct="1">
                        <a:spcBef>
                          <a:spcPct val="20000"/>
                        </a:spcBef>
                        <a:spcAft>
                          <a:spcPts val="0"/>
                        </a:spcAft>
                        <a:buFont typeface="Arial" pitchFamily="34" charset="0"/>
                        <a:buNone/>
                      </a:pPr>
                      <a:r>
                        <a:rPr lang="zh-CN" altLang="zh-CN" sz="1800" kern="1200" dirty="0" smtClean="0">
                          <a:solidFill>
                            <a:srgbClr val="295AA6"/>
                          </a:solidFill>
                          <a:latin typeface="+mn-ea"/>
                          <a:ea typeface="+mn-ea"/>
                          <a:cs typeface="+mn-cs"/>
                        </a:rPr>
                        <a:t>创建并打印信封</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indent="0" algn="l" defTabSz="914400" rtl="0" eaLnBrk="1" latinLnBrk="0" hangingPunct="1">
                        <a:spcBef>
                          <a:spcPct val="20000"/>
                        </a:spcBef>
                        <a:spcAft>
                          <a:spcPts val="0"/>
                        </a:spcAft>
                        <a:buFont typeface="Arial" pitchFamily="34" charset="0"/>
                        <a:buNone/>
                      </a:pPr>
                      <a:r>
                        <a:rPr lang="en-US" altLang="zh-CN" sz="1800" kern="1200" dirty="0" smtClean="0">
                          <a:solidFill>
                            <a:srgbClr val="295AA6"/>
                          </a:solidFill>
                          <a:latin typeface="+mn-ea"/>
                          <a:ea typeface="+mn-ea"/>
                          <a:cs typeface="+mn-cs"/>
                        </a:rPr>
                        <a:t>标签</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indent="0" algn="l" defTabSz="914400" rtl="0" eaLnBrk="1" latinLnBrk="0" hangingPunct="1">
                        <a:spcBef>
                          <a:spcPct val="20000"/>
                        </a:spcBef>
                        <a:spcAft>
                          <a:spcPts val="0"/>
                        </a:spcAft>
                        <a:buFont typeface="Arial" pitchFamily="34" charset="0"/>
                        <a:buNone/>
                      </a:pPr>
                      <a:r>
                        <a:rPr lang="zh-CN" altLang="zh-CN" sz="1800" kern="1200" dirty="0" smtClean="0">
                          <a:solidFill>
                            <a:srgbClr val="295AA6"/>
                          </a:solidFill>
                          <a:latin typeface="+mn-ea"/>
                          <a:ea typeface="+mn-ea"/>
                          <a:cs typeface="+mn-cs"/>
                        </a:rPr>
                        <a:t>创建并打印标签</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6568330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771550"/>
            <a:ext cx="7416824" cy="1584176"/>
          </a:xfrm>
        </p:spPr>
        <p:txBody>
          <a:bodyPr>
            <a:noAutofit/>
          </a:bodyPr>
          <a:lstStyle/>
          <a:p>
            <a:pPr marL="0" indent="0">
              <a:buNone/>
            </a:pPr>
            <a:r>
              <a:rPr lang="en-US" altLang="zh-CN" sz="1800" dirty="0" smtClean="0">
                <a:solidFill>
                  <a:srgbClr val="295AA6"/>
                </a:solidFill>
                <a:latin typeface="+mn-ea"/>
                <a:ea typeface="+mn-ea"/>
              </a:rPr>
              <a:t>2.</a:t>
            </a:r>
            <a:r>
              <a:rPr lang="zh-CN" altLang="zh-CN" sz="1800" dirty="0" smtClean="0">
                <a:solidFill>
                  <a:srgbClr val="295AA6"/>
                </a:solidFill>
                <a:latin typeface="+mn-ea"/>
                <a:ea typeface="+mn-ea"/>
              </a:rPr>
              <a:t>将文档连接到数据源。</a:t>
            </a:r>
          </a:p>
          <a:p>
            <a:pPr marL="0" indent="0">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数据源是一个文件，它包含要合并到文档的信息。例如，信函收件人的姓名和地址。要将信息合并到主文档，必须将文档连接到数据源或数据文件。如果还没有数据文件，则可在邮件合并过程中创建一个数据文件。</a:t>
            </a:r>
          </a:p>
        </p:txBody>
      </p:sp>
      <p:sp>
        <p:nvSpPr>
          <p:cNvPr id="4" name="TextBox 3"/>
          <p:cNvSpPr txBox="1"/>
          <p:nvPr/>
        </p:nvSpPr>
        <p:spPr>
          <a:xfrm>
            <a:off x="251520" y="-1"/>
            <a:ext cx="7920880"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1.6   </a:t>
            </a:r>
            <a:r>
              <a:rPr lang="zh-CN" altLang="en-US" sz="2400" dirty="0">
                <a:solidFill>
                  <a:schemeClr val="bg1"/>
                </a:solidFill>
                <a:ea typeface="微软雅黑" pitchFamily="34" charset="-122"/>
              </a:rPr>
              <a:t>页面设置和邮件合并</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成绩通知书制作</a:t>
            </a:r>
          </a:p>
        </p:txBody>
      </p:sp>
      <p:pic>
        <p:nvPicPr>
          <p:cNvPr id="8" name="图片 7" descr="图1.6. 11选择收件人.png"/>
          <p:cNvPicPr>
            <a:picLocks noChangeAspect="1"/>
          </p:cNvPicPr>
          <p:nvPr/>
        </p:nvPicPr>
        <p:blipFill>
          <a:blip r:embed="rId2" cstate="print"/>
          <a:stretch>
            <a:fillRect/>
          </a:stretch>
        </p:blipFill>
        <p:spPr>
          <a:xfrm>
            <a:off x="5868144" y="2427734"/>
            <a:ext cx="2152650" cy="1514475"/>
          </a:xfrm>
          <a:prstGeom prst="rect">
            <a:avLst/>
          </a:prstGeom>
        </p:spPr>
      </p:pic>
      <p:sp>
        <p:nvSpPr>
          <p:cNvPr id="9" name="矩形 8"/>
          <p:cNvSpPr/>
          <p:nvPr/>
        </p:nvSpPr>
        <p:spPr>
          <a:xfrm>
            <a:off x="611560" y="2355726"/>
            <a:ext cx="4572000" cy="1754326"/>
          </a:xfrm>
          <a:prstGeom prst="rect">
            <a:avLst/>
          </a:prstGeom>
        </p:spPr>
        <p:txBody>
          <a:bodyPr>
            <a:spAutoFit/>
          </a:bodyPr>
          <a:lstStyle/>
          <a:p>
            <a:r>
              <a:rPr lang="en-US" altLang="zh-CN" dirty="0" smtClean="0">
                <a:solidFill>
                  <a:srgbClr val="295AA6"/>
                </a:solidFill>
                <a:latin typeface="+mn-ea"/>
              </a:rPr>
              <a:t>    </a:t>
            </a:r>
            <a:r>
              <a:rPr lang="zh-CN" altLang="zh-CN" dirty="0" smtClean="0">
                <a:solidFill>
                  <a:srgbClr val="295AA6"/>
                </a:solidFill>
                <a:latin typeface="+mn-ea"/>
              </a:rPr>
              <a:t>在</a:t>
            </a:r>
            <a:r>
              <a:rPr lang="en-US" altLang="zh-CN" dirty="0" smtClean="0">
                <a:solidFill>
                  <a:srgbClr val="295AA6"/>
                </a:solidFill>
                <a:latin typeface="+mn-ea"/>
              </a:rPr>
              <a:t>“</a:t>
            </a:r>
            <a:r>
              <a:rPr lang="zh-CN" altLang="zh-CN" dirty="0" smtClean="0">
                <a:solidFill>
                  <a:srgbClr val="295AA6"/>
                </a:solidFill>
                <a:latin typeface="+mn-ea"/>
              </a:rPr>
              <a:t>邮件</a:t>
            </a:r>
            <a:r>
              <a:rPr lang="en-US" altLang="zh-CN" dirty="0" smtClean="0">
                <a:solidFill>
                  <a:srgbClr val="295AA6"/>
                </a:solidFill>
                <a:latin typeface="+mn-ea"/>
              </a:rPr>
              <a:t>”</a:t>
            </a:r>
            <a:r>
              <a:rPr lang="zh-CN" altLang="zh-CN" dirty="0" smtClean="0">
                <a:solidFill>
                  <a:srgbClr val="295AA6"/>
                </a:solidFill>
                <a:latin typeface="+mn-ea"/>
              </a:rPr>
              <a:t>选项卡上的</a:t>
            </a:r>
            <a:r>
              <a:rPr lang="en-US" altLang="zh-CN" dirty="0" smtClean="0">
                <a:solidFill>
                  <a:srgbClr val="295AA6"/>
                </a:solidFill>
                <a:latin typeface="+mn-ea"/>
              </a:rPr>
              <a:t>“</a:t>
            </a:r>
            <a:r>
              <a:rPr lang="zh-CN" altLang="zh-CN" dirty="0" smtClean="0">
                <a:solidFill>
                  <a:srgbClr val="295AA6"/>
                </a:solidFill>
                <a:latin typeface="+mn-ea"/>
              </a:rPr>
              <a:t>开始邮件合并</a:t>
            </a:r>
            <a:r>
              <a:rPr lang="en-US" altLang="zh-CN" dirty="0" smtClean="0">
                <a:solidFill>
                  <a:srgbClr val="295AA6"/>
                </a:solidFill>
                <a:latin typeface="+mn-ea"/>
              </a:rPr>
              <a:t>”</a:t>
            </a:r>
            <a:r>
              <a:rPr lang="zh-CN" altLang="zh-CN" dirty="0" smtClean="0">
                <a:solidFill>
                  <a:srgbClr val="295AA6"/>
                </a:solidFill>
                <a:latin typeface="+mn-ea"/>
              </a:rPr>
              <a:t>组中，单击</a:t>
            </a:r>
            <a:r>
              <a:rPr lang="en-US" altLang="zh-CN" dirty="0" smtClean="0">
                <a:solidFill>
                  <a:srgbClr val="295AA6"/>
                </a:solidFill>
                <a:latin typeface="+mn-ea"/>
              </a:rPr>
              <a:t>“</a:t>
            </a:r>
            <a:r>
              <a:rPr lang="zh-CN" altLang="zh-CN" dirty="0" smtClean="0">
                <a:solidFill>
                  <a:srgbClr val="295AA6"/>
                </a:solidFill>
                <a:latin typeface="+mn-ea"/>
              </a:rPr>
              <a:t>选择收件人</a:t>
            </a:r>
            <a:r>
              <a:rPr lang="en-US" altLang="zh-CN" dirty="0" smtClean="0">
                <a:solidFill>
                  <a:srgbClr val="295AA6"/>
                </a:solidFill>
                <a:latin typeface="+mn-ea"/>
              </a:rPr>
              <a:t>”</a:t>
            </a:r>
            <a:r>
              <a:rPr lang="zh-CN" altLang="zh-CN" dirty="0" smtClean="0">
                <a:solidFill>
                  <a:srgbClr val="295AA6"/>
                </a:solidFill>
                <a:latin typeface="+mn-ea"/>
              </a:rPr>
              <a:t>，如图所示。 </a:t>
            </a:r>
            <a:endParaRPr lang="en-US" altLang="zh-CN" dirty="0" smtClean="0">
              <a:solidFill>
                <a:srgbClr val="295AA6"/>
              </a:solidFill>
              <a:latin typeface="+mn-ea"/>
            </a:endParaRPr>
          </a:p>
          <a:p>
            <a:r>
              <a:rPr lang="en-US" altLang="zh-CN" dirty="0" smtClean="0">
                <a:solidFill>
                  <a:srgbClr val="295AA6"/>
                </a:solidFill>
                <a:latin typeface="+mn-ea"/>
              </a:rPr>
              <a:t>    </a:t>
            </a:r>
            <a:r>
              <a:rPr lang="zh-CN" altLang="zh-CN" dirty="0" smtClean="0">
                <a:solidFill>
                  <a:srgbClr val="295AA6"/>
                </a:solidFill>
                <a:latin typeface="+mn-ea"/>
              </a:rPr>
              <a:t>如果已有</a:t>
            </a:r>
            <a:r>
              <a:rPr lang="en-US" altLang="zh-CN" dirty="0" smtClean="0">
                <a:solidFill>
                  <a:srgbClr val="295AA6"/>
                </a:solidFill>
                <a:latin typeface="+mn-ea"/>
              </a:rPr>
              <a:t> Microsoft Office Excel </a:t>
            </a:r>
            <a:r>
              <a:rPr lang="zh-CN" altLang="zh-CN" dirty="0" smtClean="0">
                <a:solidFill>
                  <a:srgbClr val="295AA6"/>
                </a:solidFill>
                <a:latin typeface="+mn-ea"/>
              </a:rPr>
              <a:t>工作表、</a:t>
            </a:r>
            <a:r>
              <a:rPr lang="en-US" altLang="zh-CN" dirty="0" smtClean="0">
                <a:solidFill>
                  <a:srgbClr val="295AA6"/>
                </a:solidFill>
                <a:latin typeface="+mn-ea"/>
              </a:rPr>
              <a:t>Microsoft Office Access </a:t>
            </a:r>
            <a:r>
              <a:rPr lang="zh-CN" altLang="zh-CN" dirty="0" smtClean="0">
                <a:solidFill>
                  <a:srgbClr val="295AA6"/>
                </a:solidFill>
                <a:latin typeface="+mn-ea"/>
              </a:rPr>
              <a:t>数据库或其他类型的数据文件，单击</a:t>
            </a:r>
            <a:r>
              <a:rPr lang="en-US" altLang="zh-CN" dirty="0" smtClean="0">
                <a:solidFill>
                  <a:srgbClr val="295AA6"/>
                </a:solidFill>
                <a:latin typeface="+mn-ea"/>
              </a:rPr>
              <a:t>“</a:t>
            </a:r>
            <a:r>
              <a:rPr lang="zh-CN" altLang="zh-CN" dirty="0" smtClean="0">
                <a:solidFill>
                  <a:srgbClr val="295AA6"/>
                </a:solidFill>
                <a:latin typeface="+mn-ea"/>
              </a:rPr>
              <a:t>使用现有列表</a:t>
            </a:r>
            <a:r>
              <a:rPr lang="en-US" altLang="zh-CN" dirty="0" smtClean="0">
                <a:solidFill>
                  <a:srgbClr val="295AA6"/>
                </a:solidFill>
                <a:latin typeface="+mn-ea"/>
              </a:rPr>
              <a:t>”</a:t>
            </a:r>
            <a:r>
              <a:rPr lang="zh-CN" altLang="zh-CN" dirty="0" smtClean="0">
                <a:solidFill>
                  <a:srgbClr val="295AA6"/>
                </a:solidFill>
                <a:latin typeface="+mn-ea"/>
              </a:rPr>
              <a:t>，弹出</a:t>
            </a:r>
            <a:r>
              <a:rPr lang="en-US" altLang="zh-CN" dirty="0" smtClean="0">
                <a:solidFill>
                  <a:srgbClr val="295AA6"/>
                </a:solidFill>
                <a:latin typeface="+mn-ea"/>
              </a:rPr>
              <a:t>“</a:t>
            </a:r>
            <a:r>
              <a:rPr lang="zh-CN" altLang="zh-CN" dirty="0" smtClean="0">
                <a:solidFill>
                  <a:srgbClr val="295AA6"/>
                </a:solidFill>
                <a:latin typeface="+mn-ea"/>
              </a:rPr>
              <a:t>选择数据源</a:t>
            </a:r>
            <a:r>
              <a:rPr lang="en-US" altLang="zh-CN" dirty="0" smtClean="0">
                <a:solidFill>
                  <a:srgbClr val="295AA6"/>
                </a:solidFill>
                <a:latin typeface="+mn-ea"/>
              </a:rPr>
              <a:t>”</a:t>
            </a:r>
            <a:r>
              <a:rPr lang="zh-CN" altLang="zh-CN" dirty="0" smtClean="0">
                <a:solidFill>
                  <a:srgbClr val="295AA6"/>
                </a:solidFill>
                <a:latin typeface="+mn-ea"/>
              </a:rPr>
              <a:t>对话框。</a:t>
            </a:r>
          </a:p>
        </p:txBody>
      </p:sp>
    </p:spTree>
    <p:extLst>
      <p:ext uri="{BB962C8B-B14F-4D97-AF65-F5344CB8AC3E}">
        <p14:creationId xmlns="" xmlns:p14="http://schemas.microsoft.com/office/powerpoint/2010/main" val="26568330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3240360" cy="461665"/>
          </a:xfrm>
          <a:prstGeom prst="rect">
            <a:avLst/>
          </a:prstGeom>
          <a:noFill/>
        </p:spPr>
        <p:txBody>
          <a:bodyPr wrap="square" rtlCol="0">
            <a:spAutoFit/>
          </a:bodyPr>
          <a:lstStyle/>
          <a:p>
            <a:pPr>
              <a:spcBef>
                <a:spcPct val="0"/>
              </a:spcBef>
            </a:pPr>
            <a:r>
              <a:rPr lang="zh-CN" altLang="en-US" sz="2400" dirty="0" smtClean="0">
                <a:solidFill>
                  <a:schemeClr val="bg1"/>
                </a:solidFill>
                <a:latin typeface="+mj-lt"/>
                <a:ea typeface="微软雅黑" pitchFamily="34" charset="-122"/>
                <a:cs typeface="+mj-cs"/>
              </a:rPr>
              <a:t>目录</a:t>
            </a:r>
            <a:endParaRPr lang="zh-CN" altLang="en-US" sz="2400" dirty="0">
              <a:solidFill>
                <a:schemeClr val="bg1"/>
              </a:solidFill>
              <a:latin typeface="+mj-lt"/>
              <a:ea typeface="微软雅黑" pitchFamily="34" charset="-122"/>
              <a:cs typeface="+mj-cs"/>
            </a:endParaRPr>
          </a:p>
        </p:txBody>
      </p:sp>
      <p:sp>
        <p:nvSpPr>
          <p:cNvPr id="8" name="TextBox 7"/>
          <p:cNvSpPr txBox="1"/>
          <p:nvPr/>
        </p:nvSpPr>
        <p:spPr>
          <a:xfrm>
            <a:off x="2267744" y="1630533"/>
            <a:ext cx="4799304" cy="400110"/>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spcBef>
                <a:spcPct val="0"/>
              </a:spcBef>
            </a:pPr>
            <a:r>
              <a:rPr lang="zh-CN" altLang="en-US" sz="2000" dirty="0">
                <a:solidFill>
                  <a:srgbClr val="0070C0"/>
                </a:solidFill>
                <a:latin typeface="+mj-lt"/>
                <a:ea typeface="微软雅黑" pitchFamily="34" charset="-122"/>
                <a:cs typeface="+mj-cs"/>
              </a:rPr>
              <a:t>项目</a:t>
            </a:r>
            <a:r>
              <a:rPr lang="en-US" altLang="zh-CN" sz="2000" dirty="0" smtClean="0">
                <a:solidFill>
                  <a:srgbClr val="0070C0"/>
                </a:solidFill>
                <a:latin typeface="+mj-lt"/>
                <a:ea typeface="微软雅黑" pitchFamily="34" charset="-122"/>
                <a:cs typeface="+mj-cs"/>
              </a:rPr>
              <a:t>1   WORD 2010 </a:t>
            </a:r>
            <a:r>
              <a:rPr lang="zh-CN" altLang="en-US" sz="2000" dirty="0" smtClean="0">
                <a:solidFill>
                  <a:srgbClr val="0070C0"/>
                </a:solidFill>
                <a:latin typeface="+mj-lt"/>
                <a:ea typeface="微软雅黑" pitchFamily="34" charset="-122"/>
                <a:cs typeface="+mj-cs"/>
              </a:rPr>
              <a:t>的应用</a:t>
            </a:r>
            <a:endParaRPr lang="zh-CN" altLang="en-US" sz="2000" dirty="0">
              <a:solidFill>
                <a:srgbClr val="0070C0"/>
              </a:solidFill>
              <a:latin typeface="+mj-lt"/>
              <a:ea typeface="微软雅黑" pitchFamily="34" charset="-122"/>
              <a:cs typeface="+mj-cs"/>
            </a:endParaRPr>
          </a:p>
        </p:txBody>
      </p:sp>
      <p:sp>
        <p:nvSpPr>
          <p:cNvPr id="11" name="六边形 10"/>
          <p:cNvSpPr/>
          <p:nvPr/>
        </p:nvSpPr>
        <p:spPr>
          <a:xfrm>
            <a:off x="1510172" y="2403230"/>
            <a:ext cx="576064" cy="504056"/>
          </a:xfrm>
          <a:prstGeom prst="hexagon">
            <a:avLst/>
          </a:prstGeom>
          <a:solidFill>
            <a:srgbClr val="00B0F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ea typeface="微软雅黑" pitchFamily="34" charset="-122"/>
              </a:rPr>
              <a:t>2</a:t>
            </a:r>
            <a:endParaRPr lang="zh-CN" altLang="en-US" sz="2400" dirty="0">
              <a:ea typeface="微软雅黑" pitchFamily="34" charset="-122"/>
            </a:endParaRPr>
          </a:p>
        </p:txBody>
      </p:sp>
      <p:sp>
        <p:nvSpPr>
          <p:cNvPr id="13" name="TextBox 12"/>
          <p:cNvSpPr txBox="1"/>
          <p:nvPr/>
        </p:nvSpPr>
        <p:spPr>
          <a:xfrm>
            <a:off x="2267743" y="2470125"/>
            <a:ext cx="4799303" cy="400110"/>
          </a:xfrm>
          <a:prstGeom prst="rect">
            <a:avLst/>
          </a:prstGeom>
          <a:noFill/>
        </p:spPr>
        <p:txBody>
          <a:bodyPr wrap="square" rtlCol="0">
            <a:spAutoFit/>
          </a:bodyPr>
          <a:lstStyle/>
          <a:p>
            <a:pPr>
              <a:spcBef>
                <a:spcPct val="0"/>
              </a:spcBef>
            </a:pPr>
            <a:r>
              <a:rPr lang="zh-CN" altLang="en-US" sz="2000" dirty="0" smtClean="0">
                <a:solidFill>
                  <a:srgbClr val="0070C0"/>
                </a:solidFill>
                <a:latin typeface="+mj-lt"/>
                <a:ea typeface="微软雅黑" pitchFamily="34" charset="-122"/>
                <a:cs typeface="+mj-cs"/>
              </a:rPr>
              <a:t>项目</a:t>
            </a:r>
            <a:r>
              <a:rPr lang="en-US" altLang="zh-CN" sz="2000" dirty="0" smtClean="0">
                <a:solidFill>
                  <a:srgbClr val="0070C0"/>
                </a:solidFill>
                <a:latin typeface="+mj-lt"/>
                <a:ea typeface="微软雅黑" pitchFamily="34" charset="-122"/>
                <a:cs typeface="+mj-cs"/>
              </a:rPr>
              <a:t>2  EXCEL 2010</a:t>
            </a:r>
            <a:r>
              <a:rPr lang="zh-CN" altLang="en-US" sz="2000" dirty="0" smtClean="0">
                <a:solidFill>
                  <a:srgbClr val="0070C0"/>
                </a:solidFill>
                <a:latin typeface="+mj-lt"/>
                <a:ea typeface="微软雅黑" pitchFamily="34" charset="-122"/>
                <a:cs typeface="+mj-cs"/>
              </a:rPr>
              <a:t>表格处理</a:t>
            </a:r>
            <a:r>
              <a:rPr lang="en-US" altLang="zh-CN" sz="2000" dirty="0" smtClean="0">
                <a:solidFill>
                  <a:srgbClr val="0070C0"/>
                </a:solidFill>
                <a:latin typeface="+mj-lt"/>
                <a:ea typeface="微软雅黑" pitchFamily="34" charset="-122"/>
                <a:cs typeface="+mj-cs"/>
              </a:rPr>
              <a:t> </a:t>
            </a:r>
            <a:endParaRPr lang="zh-CN" altLang="en-US" sz="2000" dirty="0">
              <a:solidFill>
                <a:srgbClr val="0070C0"/>
              </a:solidFill>
              <a:latin typeface="+mj-lt"/>
              <a:ea typeface="微软雅黑" pitchFamily="34" charset="-122"/>
              <a:cs typeface="+mj-cs"/>
            </a:endParaRPr>
          </a:p>
        </p:txBody>
      </p:sp>
      <p:sp>
        <p:nvSpPr>
          <p:cNvPr id="15" name="六边形 14"/>
          <p:cNvSpPr/>
          <p:nvPr/>
        </p:nvSpPr>
        <p:spPr>
          <a:xfrm>
            <a:off x="1510172" y="3267326"/>
            <a:ext cx="576064" cy="504056"/>
          </a:xfrm>
          <a:prstGeom prst="hexagon">
            <a:avLst/>
          </a:prstGeom>
          <a:solidFill>
            <a:srgbClr val="00B0F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ea typeface="微软雅黑" pitchFamily="34" charset="-122"/>
              </a:rPr>
              <a:t>3</a:t>
            </a:r>
            <a:endParaRPr lang="zh-CN" altLang="en-US" sz="2400" dirty="0">
              <a:ea typeface="微软雅黑" pitchFamily="34" charset="-122"/>
            </a:endParaRPr>
          </a:p>
        </p:txBody>
      </p:sp>
      <p:sp>
        <p:nvSpPr>
          <p:cNvPr id="17" name="TextBox 16"/>
          <p:cNvSpPr txBox="1"/>
          <p:nvPr/>
        </p:nvSpPr>
        <p:spPr>
          <a:xfrm>
            <a:off x="2292976" y="3334221"/>
            <a:ext cx="4943320" cy="400110"/>
          </a:xfrm>
          <a:prstGeom prst="rect">
            <a:avLst/>
          </a:prstGeom>
          <a:noFill/>
        </p:spPr>
        <p:txBody>
          <a:bodyPr wrap="square" rtlCol="0">
            <a:spAutoFit/>
          </a:bodyPr>
          <a:lstStyle/>
          <a:p>
            <a:pPr>
              <a:spcBef>
                <a:spcPct val="0"/>
              </a:spcBef>
            </a:pPr>
            <a:r>
              <a:rPr lang="zh-CN" altLang="en-US" sz="2000" dirty="0" smtClean="0">
                <a:solidFill>
                  <a:srgbClr val="0070C0"/>
                </a:solidFill>
                <a:latin typeface="+mj-lt"/>
                <a:ea typeface="微软雅黑" pitchFamily="34" charset="-122"/>
                <a:cs typeface="+mj-cs"/>
              </a:rPr>
              <a:t>项目</a:t>
            </a:r>
            <a:r>
              <a:rPr lang="en-US" altLang="zh-CN" sz="2000" dirty="0" smtClean="0">
                <a:solidFill>
                  <a:srgbClr val="0070C0"/>
                </a:solidFill>
                <a:latin typeface="+mj-lt"/>
                <a:ea typeface="微软雅黑" pitchFamily="34" charset="-122"/>
                <a:cs typeface="+mj-cs"/>
              </a:rPr>
              <a:t>3  POWERPOINT2010</a:t>
            </a:r>
            <a:r>
              <a:rPr lang="zh-CN" altLang="en-US" sz="2000" dirty="0" smtClean="0">
                <a:solidFill>
                  <a:srgbClr val="0070C0"/>
                </a:solidFill>
                <a:latin typeface="+mj-lt"/>
                <a:ea typeface="微软雅黑" pitchFamily="34" charset="-122"/>
                <a:cs typeface="+mj-cs"/>
              </a:rPr>
              <a:t>的应用</a:t>
            </a:r>
            <a:endParaRPr lang="zh-CN" altLang="en-US" sz="2000" dirty="0">
              <a:solidFill>
                <a:srgbClr val="0070C0"/>
              </a:solidFill>
              <a:latin typeface="+mj-lt"/>
              <a:ea typeface="微软雅黑" pitchFamily="34" charset="-122"/>
              <a:cs typeface="+mj-cs"/>
            </a:endParaRPr>
          </a:p>
        </p:txBody>
      </p:sp>
      <p:grpSp>
        <p:nvGrpSpPr>
          <p:cNvPr id="45" name="组合 44"/>
          <p:cNvGrpSpPr/>
          <p:nvPr/>
        </p:nvGrpSpPr>
        <p:grpSpPr>
          <a:xfrm>
            <a:off x="1499325" y="1563638"/>
            <a:ext cx="5567723" cy="504056"/>
            <a:chOff x="1499325" y="843558"/>
            <a:chExt cx="5567723" cy="504056"/>
          </a:xfrm>
        </p:grpSpPr>
        <p:sp>
          <p:nvSpPr>
            <p:cNvPr id="5" name="六边形 4"/>
            <p:cNvSpPr/>
            <p:nvPr/>
          </p:nvSpPr>
          <p:spPr>
            <a:xfrm>
              <a:off x="1499325" y="843558"/>
              <a:ext cx="577627" cy="504056"/>
            </a:xfrm>
            <a:prstGeom prst="hexagon">
              <a:avLst/>
            </a:prstGeom>
            <a:solidFill>
              <a:srgbClr val="00B0F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ea typeface="微软雅黑" pitchFamily="34" charset="-122"/>
                </a:rPr>
                <a:t>1</a:t>
              </a:r>
              <a:endParaRPr lang="zh-CN" altLang="en-US" sz="2400" dirty="0">
                <a:ea typeface="微软雅黑" pitchFamily="34" charset="-122"/>
              </a:endParaRPr>
            </a:p>
          </p:txBody>
        </p:sp>
        <p:cxnSp>
          <p:nvCxnSpPr>
            <p:cNvPr id="3" name="直接连接符 2"/>
            <p:cNvCxnSpPr/>
            <p:nvPr/>
          </p:nvCxnSpPr>
          <p:spPr>
            <a:xfrm>
              <a:off x="2267744" y="1347614"/>
              <a:ext cx="4799304" cy="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grpSp>
      <p:cxnSp>
        <p:nvCxnSpPr>
          <p:cNvPr id="44" name="直接连接符 43"/>
          <p:cNvCxnSpPr/>
          <p:nvPr/>
        </p:nvCxnSpPr>
        <p:spPr>
          <a:xfrm>
            <a:off x="2267744" y="2907286"/>
            <a:ext cx="4799304" cy="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2267744" y="3795886"/>
            <a:ext cx="4799304" cy="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1954851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1491630"/>
            <a:ext cx="3744416" cy="1787649"/>
          </a:xfrm>
        </p:spPr>
        <p:txBody>
          <a:bodyPr>
            <a:noAutofit/>
          </a:bodyPr>
          <a:lstStyle/>
          <a:p>
            <a:pPr marL="0" indent="0">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对于</a:t>
            </a:r>
            <a:r>
              <a:rPr lang="en-US" altLang="zh-CN" sz="1800" dirty="0" smtClean="0">
                <a:solidFill>
                  <a:srgbClr val="295AA6"/>
                </a:solidFill>
                <a:latin typeface="+mn-ea"/>
                <a:ea typeface="+mn-ea"/>
              </a:rPr>
              <a:t> Excel</a:t>
            </a:r>
            <a:r>
              <a:rPr lang="zh-CN" altLang="zh-CN" sz="1800" dirty="0" smtClean="0">
                <a:solidFill>
                  <a:srgbClr val="295AA6"/>
                </a:solidFill>
                <a:latin typeface="+mn-ea"/>
                <a:ea typeface="+mn-ea"/>
              </a:rPr>
              <a:t>，在“选取数据源”对话框中，找到需要的工作簿的路径，选定后点击“打开”。并在弹出的对话框中选择需要的的工作表</a:t>
            </a:r>
            <a:r>
              <a:rPr lang="zh-CN" altLang="en-US" sz="1800" dirty="0" smtClean="0">
                <a:solidFill>
                  <a:srgbClr val="295AA6"/>
                </a:solidFill>
                <a:latin typeface="+mn-ea"/>
                <a:ea typeface="+mn-ea"/>
              </a:rPr>
              <a:t>，</a:t>
            </a:r>
            <a:r>
              <a:rPr lang="zh-CN" altLang="zh-CN" sz="1800" dirty="0" smtClean="0">
                <a:solidFill>
                  <a:srgbClr val="295AA6"/>
                </a:solidFill>
                <a:latin typeface="+mn-ea"/>
                <a:ea typeface="+mn-ea"/>
              </a:rPr>
              <a:t>可以从工作簿内的任何工作表或命名区域中选择数据。</a:t>
            </a:r>
          </a:p>
        </p:txBody>
      </p:sp>
      <p:sp>
        <p:nvSpPr>
          <p:cNvPr id="4" name="TextBox 3"/>
          <p:cNvSpPr txBox="1"/>
          <p:nvPr/>
        </p:nvSpPr>
        <p:spPr>
          <a:xfrm>
            <a:off x="251520" y="-1"/>
            <a:ext cx="7920880"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1.6   </a:t>
            </a:r>
            <a:r>
              <a:rPr lang="zh-CN" altLang="en-US" sz="2400" dirty="0">
                <a:solidFill>
                  <a:schemeClr val="bg1"/>
                </a:solidFill>
                <a:ea typeface="微软雅黑" pitchFamily="34" charset="-122"/>
              </a:rPr>
              <a:t>页面设置和邮件合并</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成绩通知书制作</a:t>
            </a:r>
          </a:p>
        </p:txBody>
      </p:sp>
      <p:pic>
        <p:nvPicPr>
          <p:cNvPr id="8" name="图片 7" descr="图1.6. 12“选择数据源”对话框.png"/>
          <p:cNvPicPr>
            <a:picLocks noChangeAspect="1"/>
          </p:cNvPicPr>
          <p:nvPr/>
        </p:nvPicPr>
        <p:blipFill>
          <a:blip r:embed="rId2" cstate="print"/>
          <a:stretch>
            <a:fillRect/>
          </a:stretch>
        </p:blipFill>
        <p:spPr>
          <a:xfrm>
            <a:off x="4427984" y="627534"/>
            <a:ext cx="4383405" cy="3080385"/>
          </a:xfrm>
          <a:prstGeom prst="rect">
            <a:avLst/>
          </a:prstGeom>
        </p:spPr>
      </p:pic>
      <p:pic>
        <p:nvPicPr>
          <p:cNvPr id="9" name="图片 8" descr="图1.6. 13选择工作表.png"/>
          <p:cNvPicPr>
            <a:picLocks noChangeAspect="1"/>
          </p:cNvPicPr>
          <p:nvPr/>
        </p:nvPicPr>
        <p:blipFill>
          <a:blip r:embed="rId3" cstate="print"/>
          <a:stretch>
            <a:fillRect/>
          </a:stretch>
        </p:blipFill>
        <p:spPr>
          <a:xfrm>
            <a:off x="5220072" y="3219822"/>
            <a:ext cx="3579019" cy="1643063"/>
          </a:xfrm>
          <a:prstGeom prst="rect">
            <a:avLst/>
          </a:prstGeom>
        </p:spPr>
      </p:pic>
    </p:spTree>
    <p:extLst>
      <p:ext uri="{BB962C8B-B14F-4D97-AF65-F5344CB8AC3E}">
        <p14:creationId xmlns="" xmlns:p14="http://schemas.microsoft.com/office/powerpoint/2010/main" val="26568330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1059582"/>
            <a:ext cx="7632848" cy="1787649"/>
          </a:xfrm>
        </p:spPr>
        <p:txBody>
          <a:bodyPr>
            <a:noAutofit/>
          </a:bodyPr>
          <a:lstStyle/>
          <a:p>
            <a:pPr marL="0" indent="0">
              <a:buNone/>
            </a:pPr>
            <a:r>
              <a:rPr lang="en-US" altLang="zh-CN" sz="1800" dirty="0" smtClean="0">
                <a:solidFill>
                  <a:srgbClr val="295AA6"/>
                </a:solidFill>
                <a:latin typeface="+mn-ea"/>
                <a:ea typeface="+mn-ea"/>
              </a:rPr>
              <a:t>3.</a:t>
            </a:r>
            <a:r>
              <a:rPr lang="zh-CN" altLang="zh-CN" sz="1800" dirty="0" smtClean="0">
                <a:solidFill>
                  <a:srgbClr val="295AA6"/>
                </a:solidFill>
                <a:latin typeface="+mn-ea"/>
                <a:ea typeface="+mn-ea"/>
              </a:rPr>
              <a:t>向文档添加占位符（称为邮件合并域）</a:t>
            </a:r>
            <a:endParaRPr lang="en-US" altLang="zh-CN" sz="1800" dirty="0" smtClean="0">
              <a:solidFill>
                <a:srgbClr val="295AA6"/>
              </a:solidFill>
              <a:latin typeface="+mn-ea"/>
              <a:ea typeface="+mn-ea"/>
            </a:endParaRPr>
          </a:p>
          <a:p>
            <a:pPr marL="0" indent="0">
              <a:spcBef>
                <a:spcPts val="600"/>
              </a:spcBef>
              <a:spcAft>
                <a:spcPts val="600"/>
              </a:spcAft>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执行邮件合并时，来自数据文件的信息会填充到邮件合并域中。将主文档连接到数据文件之后，就可以键入文档文本并添加占位符（也叫邮件合并域），占位符用于指示每个文档副本中显示唯一信息的位置。</a:t>
            </a:r>
            <a:endParaRPr lang="en-US" altLang="zh-CN" sz="1800" dirty="0" smtClean="0">
              <a:solidFill>
                <a:srgbClr val="295AA6"/>
              </a:solidFill>
              <a:latin typeface="+mn-ea"/>
              <a:ea typeface="+mn-ea"/>
            </a:endParaRPr>
          </a:p>
          <a:p>
            <a:pPr marL="0" indent="0">
              <a:spcBef>
                <a:spcPts val="600"/>
              </a:spcBef>
              <a:spcAft>
                <a:spcPts val="600"/>
              </a:spcAft>
              <a:buNone/>
            </a:pPr>
            <a:r>
              <a:rPr lang="zh-CN" altLang="zh-CN" sz="1800" dirty="0" smtClean="0">
                <a:solidFill>
                  <a:srgbClr val="295AA6"/>
                </a:solidFill>
                <a:latin typeface="+mn-ea"/>
                <a:ea typeface="+mn-ea"/>
              </a:rPr>
              <a:t> </a:t>
            </a:r>
          </a:p>
        </p:txBody>
      </p:sp>
      <p:sp>
        <p:nvSpPr>
          <p:cNvPr id="4" name="TextBox 3"/>
          <p:cNvSpPr txBox="1"/>
          <p:nvPr/>
        </p:nvSpPr>
        <p:spPr>
          <a:xfrm>
            <a:off x="251520" y="-1"/>
            <a:ext cx="7920880"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1.6   </a:t>
            </a:r>
            <a:r>
              <a:rPr lang="zh-CN" altLang="en-US" sz="2400" dirty="0">
                <a:solidFill>
                  <a:schemeClr val="bg1"/>
                </a:solidFill>
                <a:ea typeface="微软雅黑" pitchFamily="34" charset="-122"/>
              </a:rPr>
              <a:t>页面设置和邮件合并</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成绩通知书制作</a:t>
            </a:r>
          </a:p>
        </p:txBody>
      </p:sp>
      <p:pic>
        <p:nvPicPr>
          <p:cNvPr id="8" name="图片 7" descr="图1.6. 14“编写和插入域”组.png"/>
          <p:cNvPicPr>
            <a:picLocks noChangeAspect="1"/>
          </p:cNvPicPr>
          <p:nvPr/>
        </p:nvPicPr>
        <p:blipFill>
          <a:blip r:embed="rId2" cstate="print"/>
          <a:stretch>
            <a:fillRect/>
          </a:stretch>
        </p:blipFill>
        <p:spPr>
          <a:xfrm>
            <a:off x="5724128" y="2787774"/>
            <a:ext cx="2628900" cy="1057275"/>
          </a:xfrm>
          <a:prstGeom prst="rect">
            <a:avLst/>
          </a:prstGeom>
        </p:spPr>
      </p:pic>
      <p:sp>
        <p:nvSpPr>
          <p:cNvPr id="9" name="矩形 8"/>
          <p:cNvSpPr/>
          <p:nvPr/>
        </p:nvSpPr>
        <p:spPr>
          <a:xfrm>
            <a:off x="683568" y="2571750"/>
            <a:ext cx="4572000" cy="1554272"/>
          </a:xfrm>
          <a:prstGeom prst="rect">
            <a:avLst/>
          </a:prstGeom>
        </p:spPr>
        <p:txBody>
          <a:bodyPr>
            <a:spAutoFit/>
          </a:bodyPr>
          <a:lstStyle/>
          <a:p>
            <a:pPr>
              <a:spcBef>
                <a:spcPts val="600"/>
              </a:spcBef>
              <a:spcAft>
                <a:spcPts val="600"/>
              </a:spcAft>
            </a:pPr>
            <a:r>
              <a:rPr lang="zh-CN" altLang="zh-CN" dirty="0" smtClean="0">
                <a:solidFill>
                  <a:srgbClr val="295AA6"/>
                </a:solidFill>
                <a:latin typeface="+mn-ea"/>
              </a:rPr>
              <a:t>方法如下：</a:t>
            </a:r>
          </a:p>
          <a:p>
            <a:r>
              <a:rPr lang="en-US" altLang="zh-CN" dirty="0" smtClean="0">
                <a:solidFill>
                  <a:srgbClr val="295AA6"/>
                </a:solidFill>
                <a:latin typeface="+mn-ea"/>
              </a:rPr>
              <a:t>    </a:t>
            </a:r>
            <a:r>
              <a:rPr lang="zh-CN" altLang="zh-CN" dirty="0" smtClean="0">
                <a:solidFill>
                  <a:srgbClr val="295AA6"/>
                </a:solidFill>
                <a:latin typeface="+mn-ea"/>
              </a:rPr>
              <a:t>在</a:t>
            </a:r>
            <a:r>
              <a:rPr lang="en-US" altLang="zh-CN" dirty="0" smtClean="0">
                <a:solidFill>
                  <a:srgbClr val="295AA6"/>
                </a:solidFill>
                <a:latin typeface="+mn-ea"/>
              </a:rPr>
              <a:t>“</a:t>
            </a:r>
            <a:r>
              <a:rPr lang="zh-CN" altLang="zh-CN" dirty="0" smtClean="0">
                <a:solidFill>
                  <a:srgbClr val="295AA6"/>
                </a:solidFill>
                <a:latin typeface="+mn-ea"/>
              </a:rPr>
              <a:t>邮件</a:t>
            </a:r>
            <a:r>
              <a:rPr lang="en-US" altLang="zh-CN" dirty="0" smtClean="0">
                <a:solidFill>
                  <a:srgbClr val="295AA6"/>
                </a:solidFill>
                <a:latin typeface="+mn-ea"/>
              </a:rPr>
              <a:t>”</a:t>
            </a:r>
            <a:r>
              <a:rPr lang="zh-CN" altLang="zh-CN" dirty="0" smtClean="0">
                <a:solidFill>
                  <a:srgbClr val="295AA6"/>
                </a:solidFill>
                <a:latin typeface="+mn-ea"/>
              </a:rPr>
              <a:t>选项卡上的</a:t>
            </a:r>
            <a:r>
              <a:rPr lang="en-US" altLang="zh-CN" dirty="0" smtClean="0">
                <a:solidFill>
                  <a:srgbClr val="295AA6"/>
                </a:solidFill>
                <a:latin typeface="+mn-ea"/>
              </a:rPr>
              <a:t>“</a:t>
            </a:r>
            <a:r>
              <a:rPr lang="zh-CN" altLang="zh-CN" dirty="0" smtClean="0">
                <a:solidFill>
                  <a:srgbClr val="295AA6"/>
                </a:solidFill>
                <a:latin typeface="+mn-ea"/>
              </a:rPr>
              <a:t>编写和插入域</a:t>
            </a:r>
            <a:r>
              <a:rPr lang="en-US" altLang="zh-CN" dirty="0" smtClean="0">
                <a:solidFill>
                  <a:srgbClr val="295AA6"/>
                </a:solidFill>
                <a:latin typeface="+mn-ea"/>
              </a:rPr>
              <a:t>”</a:t>
            </a:r>
            <a:r>
              <a:rPr lang="zh-CN" altLang="zh-CN" dirty="0" smtClean="0">
                <a:solidFill>
                  <a:srgbClr val="295AA6"/>
                </a:solidFill>
                <a:latin typeface="+mn-ea"/>
              </a:rPr>
              <a:t>组中，单击</a:t>
            </a:r>
            <a:r>
              <a:rPr lang="en-US" altLang="zh-CN" dirty="0" smtClean="0">
                <a:solidFill>
                  <a:srgbClr val="295AA6"/>
                </a:solidFill>
                <a:latin typeface="+mn-ea"/>
              </a:rPr>
              <a:t>“</a:t>
            </a:r>
            <a:r>
              <a:rPr lang="zh-CN" altLang="zh-CN" dirty="0" smtClean="0">
                <a:solidFill>
                  <a:srgbClr val="295AA6"/>
                </a:solidFill>
                <a:latin typeface="+mn-ea"/>
              </a:rPr>
              <a:t>插入合并域</a:t>
            </a:r>
            <a:r>
              <a:rPr lang="en-US" altLang="zh-CN" dirty="0" smtClean="0">
                <a:solidFill>
                  <a:srgbClr val="295AA6"/>
                </a:solidFill>
                <a:latin typeface="+mn-ea"/>
              </a:rPr>
              <a:t>”</a:t>
            </a:r>
            <a:r>
              <a:rPr lang="zh-CN" altLang="zh-CN" dirty="0" smtClean="0">
                <a:solidFill>
                  <a:srgbClr val="295AA6"/>
                </a:solidFill>
                <a:latin typeface="+mn-ea"/>
              </a:rPr>
              <a:t>下拉按钮，在其中选择相应的选项，并把该选项以占位符的方式插入主文档。</a:t>
            </a:r>
          </a:p>
        </p:txBody>
      </p:sp>
    </p:spTree>
    <p:extLst>
      <p:ext uri="{BB962C8B-B14F-4D97-AF65-F5344CB8AC3E}">
        <p14:creationId xmlns="" xmlns:p14="http://schemas.microsoft.com/office/powerpoint/2010/main" val="26568330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555526"/>
            <a:ext cx="7416824" cy="4587974"/>
          </a:xfrm>
        </p:spPr>
        <p:txBody>
          <a:bodyPr>
            <a:noAutofit/>
          </a:bodyPr>
          <a:lstStyle/>
          <a:p>
            <a:pPr marL="0" indent="0">
              <a:buNone/>
            </a:pPr>
            <a:r>
              <a:rPr lang="en-US" altLang="zh-CN" sz="1800" dirty="0" smtClean="0">
                <a:solidFill>
                  <a:srgbClr val="295AA6"/>
                </a:solidFill>
                <a:latin typeface="+mn-ea"/>
                <a:ea typeface="+mn-ea"/>
              </a:rPr>
              <a:t>4.</a:t>
            </a:r>
            <a:r>
              <a:rPr lang="zh-CN" altLang="zh-CN" sz="1800" dirty="0" smtClean="0">
                <a:solidFill>
                  <a:srgbClr val="295AA6"/>
                </a:solidFill>
                <a:latin typeface="+mn-ea"/>
                <a:ea typeface="+mn-ea"/>
              </a:rPr>
              <a:t>使用</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邮件</a:t>
            </a:r>
            <a:r>
              <a:rPr lang="en-US" altLang="zh-CN" sz="1800" dirty="0" smtClean="0">
                <a:solidFill>
                  <a:srgbClr val="295AA6"/>
                </a:solidFill>
                <a:latin typeface="+mn-ea"/>
                <a:ea typeface="+mn-ea"/>
              </a:rPr>
              <a:t>”</a:t>
            </a:r>
            <a:r>
              <a:rPr lang="zh-CN" altLang="zh-CN" sz="1800" dirty="0" smtClean="0">
                <a:solidFill>
                  <a:srgbClr val="295AA6"/>
                </a:solidFill>
                <a:latin typeface="+mn-ea"/>
                <a:ea typeface="+mn-ea"/>
              </a:rPr>
              <a:t>选项卡上的命令来执行邮件合并。</a:t>
            </a:r>
          </a:p>
          <a:p>
            <a:pPr marL="0" indent="0">
              <a:buNone/>
            </a:pPr>
            <a:r>
              <a:rPr lang="zh-CN" altLang="zh-CN" sz="1600" dirty="0" smtClean="0">
                <a:solidFill>
                  <a:srgbClr val="295AA6"/>
                </a:solidFill>
                <a:latin typeface="+mn-ea"/>
                <a:ea typeface="+mn-ea"/>
              </a:rPr>
              <a:t>（</a:t>
            </a:r>
            <a:r>
              <a:rPr lang="en-US" altLang="zh-CN" sz="1600" dirty="0" smtClean="0">
                <a:solidFill>
                  <a:srgbClr val="295AA6"/>
                </a:solidFill>
                <a:latin typeface="+mn-ea"/>
                <a:ea typeface="+mn-ea"/>
              </a:rPr>
              <a:t>1</a:t>
            </a:r>
            <a:r>
              <a:rPr lang="zh-CN" altLang="zh-CN" sz="1600" dirty="0" smtClean="0">
                <a:solidFill>
                  <a:srgbClr val="295AA6"/>
                </a:solidFill>
                <a:latin typeface="+mn-ea"/>
                <a:ea typeface="+mn-ea"/>
              </a:rPr>
              <a:t>）预览。</a:t>
            </a:r>
          </a:p>
          <a:p>
            <a:pPr marL="0" indent="0">
              <a:buNone/>
            </a:pPr>
            <a:r>
              <a:rPr lang="en-US" altLang="zh-CN" sz="1600" dirty="0" smtClean="0">
                <a:solidFill>
                  <a:srgbClr val="295AA6"/>
                </a:solidFill>
                <a:latin typeface="+mn-ea"/>
                <a:ea typeface="+mn-ea"/>
              </a:rPr>
              <a:t>    </a:t>
            </a:r>
            <a:r>
              <a:rPr lang="zh-CN" altLang="zh-CN" sz="1600" dirty="0" smtClean="0">
                <a:solidFill>
                  <a:srgbClr val="295AA6"/>
                </a:solidFill>
                <a:latin typeface="+mn-ea"/>
                <a:ea typeface="+mn-ea"/>
              </a:rPr>
              <a:t>在实际完成合并之前，可以预览和更改合并文档。要进行预览，请在</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邮件</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选项卡上的</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预览结果</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组中单击</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预览结果</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 </a:t>
            </a:r>
          </a:p>
          <a:p>
            <a:pPr marL="0" indent="0">
              <a:buNone/>
            </a:pPr>
            <a:r>
              <a:rPr lang="zh-CN" altLang="zh-CN" sz="1600" dirty="0" smtClean="0">
                <a:solidFill>
                  <a:srgbClr val="295AA6"/>
                </a:solidFill>
                <a:latin typeface="+mn-ea"/>
                <a:ea typeface="+mn-ea"/>
              </a:rPr>
              <a:t>（</a:t>
            </a:r>
            <a:r>
              <a:rPr lang="en-US" altLang="zh-CN" sz="1600" dirty="0" smtClean="0">
                <a:solidFill>
                  <a:srgbClr val="295AA6"/>
                </a:solidFill>
                <a:latin typeface="+mn-ea"/>
                <a:ea typeface="+mn-ea"/>
              </a:rPr>
              <a:t>2</a:t>
            </a:r>
            <a:r>
              <a:rPr lang="zh-CN" altLang="zh-CN" sz="1600" dirty="0" smtClean="0">
                <a:solidFill>
                  <a:srgbClr val="295AA6"/>
                </a:solidFill>
                <a:latin typeface="+mn-ea"/>
                <a:ea typeface="+mn-ea"/>
              </a:rPr>
              <a:t>）合并文档</a:t>
            </a:r>
          </a:p>
          <a:p>
            <a:pPr marL="0" indent="0">
              <a:buNone/>
            </a:pPr>
            <a:r>
              <a:rPr lang="en-US" altLang="zh-CN" sz="1800" dirty="0" smtClean="0">
                <a:solidFill>
                  <a:srgbClr val="295AA6"/>
                </a:solidFill>
                <a:latin typeface="+mn-ea"/>
                <a:ea typeface="+mn-ea"/>
              </a:rPr>
              <a:t>    </a:t>
            </a:r>
            <a:r>
              <a:rPr lang="zh-CN" altLang="zh-CN" sz="1600" dirty="0" smtClean="0">
                <a:solidFill>
                  <a:srgbClr val="295AA6"/>
                </a:solidFill>
                <a:latin typeface="+mn-ea"/>
                <a:ea typeface="+mn-ea"/>
              </a:rPr>
              <a:t>在</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邮件</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选项卡上的</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完成</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组中，单击</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完成并合并</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a:t>
            </a:r>
          </a:p>
          <a:p>
            <a:pPr marL="0" indent="0">
              <a:buNone/>
            </a:pPr>
            <a:r>
              <a:rPr lang="en-US" altLang="zh-CN" sz="1800" dirty="0" smtClean="0">
                <a:solidFill>
                  <a:srgbClr val="295AA6"/>
                </a:solidFill>
                <a:latin typeface="+mn-ea"/>
                <a:ea typeface="+mn-ea"/>
              </a:rPr>
              <a:t>5.</a:t>
            </a:r>
            <a:r>
              <a:rPr lang="zh-CN" altLang="zh-CN" sz="1800" dirty="0" smtClean="0">
                <a:solidFill>
                  <a:srgbClr val="295AA6"/>
                </a:solidFill>
                <a:latin typeface="+mn-ea"/>
                <a:ea typeface="+mn-ea"/>
              </a:rPr>
              <a:t>保存主文档</a:t>
            </a:r>
          </a:p>
          <a:p>
            <a:pPr marL="0" indent="0">
              <a:buNone/>
            </a:pPr>
            <a:r>
              <a:rPr lang="en-US" altLang="zh-CN" sz="1800" dirty="0" smtClean="0">
                <a:solidFill>
                  <a:srgbClr val="295AA6"/>
                </a:solidFill>
                <a:latin typeface="+mn-ea"/>
                <a:ea typeface="+mn-ea"/>
              </a:rPr>
              <a:t>    </a:t>
            </a:r>
            <a:r>
              <a:rPr lang="zh-CN" altLang="zh-CN" sz="1600" dirty="0" smtClean="0">
                <a:solidFill>
                  <a:srgbClr val="295AA6"/>
                </a:solidFill>
                <a:latin typeface="+mn-ea"/>
                <a:ea typeface="+mn-ea"/>
              </a:rPr>
              <a:t>保存的合并文档与主文档是分开的。如果要将主文档用于其他的邮件合并，最好保存主文档。</a:t>
            </a:r>
          </a:p>
          <a:p>
            <a:pPr marL="0" indent="0">
              <a:buNone/>
            </a:pPr>
            <a:r>
              <a:rPr lang="en-US" altLang="zh-CN" sz="1600" dirty="0" smtClean="0">
                <a:solidFill>
                  <a:srgbClr val="295AA6"/>
                </a:solidFill>
                <a:latin typeface="+mn-ea"/>
                <a:ea typeface="+mn-ea"/>
              </a:rPr>
              <a:t>    </a:t>
            </a:r>
            <a:r>
              <a:rPr lang="zh-CN" altLang="zh-CN" sz="1600" dirty="0" smtClean="0">
                <a:solidFill>
                  <a:srgbClr val="295AA6"/>
                </a:solidFill>
                <a:latin typeface="+mn-ea"/>
                <a:ea typeface="+mn-ea"/>
              </a:rPr>
              <a:t>保存主文档时，还会保存与数据文件的连接。下次打开主文档时，将提示您选择是否要将数据文件中的信息再次合并到主文档中。</a:t>
            </a:r>
          </a:p>
          <a:p>
            <a:pPr marL="0" indent="0">
              <a:buNone/>
            </a:pPr>
            <a:r>
              <a:rPr lang="en-US" altLang="zh-CN" sz="1600" dirty="0" smtClean="0">
                <a:solidFill>
                  <a:srgbClr val="295AA6"/>
                </a:solidFill>
                <a:latin typeface="+mn-ea"/>
                <a:ea typeface="+mn-ea"/>
              </a:rPr>
              <a:t>    </a:t>
            </a:r>
            <a:r>
              <a:rPr lang="zh-CN" altLang="zh-CN" sz="1600" dirty="0" smtClean="0">
                <a:solidFill>
                  <a:srgbClr val="295AA6"/>
                </a:solidFill>
                <a:latin typeface="+mn-ea"/>
                <a:ea typeface="+mn-ea"/>
              </a:rPr>
              <a:t>如果单击</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是</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，则文档打开时将包含合并的第一条记录的信息。 </a:t>
            </a:r>
          </a:p>
          <a:p>
            <a:pPr marL="0" indent="0">
              <a:buNone/>
            </a:pPr>
            <a:r>
              <a:rPr lang="en-US" altLang="zh-CN" sz="1600" dirty="0" smtClean="0">
                <a:solidFill>
                  <a:srgbClr val="295AA6"/>
                </a:solidFill>
                <a:latin typeface="+mn-ea"/>
                <a:ea typeface="+mn-ea"/>
              </a:rPr>
              <a:t>    </a:t>
            </a:r>
            <a:r>
              <a:rPr lang="zh-CN" altLang="zh-CN" sz="1600" dirty="0" smtClean="0">
                <a:solidFill>
                  <a:srgbClr val="295AA6"/>
                </a:solidFill>
                <a:latin typeface="+mn-ea"/>
                <a:ea typeface="+mn-ea"/>
              </a:rPr>
              <a:t>如果单击</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否</a:t>
            </a:r>
            <a:r>
              <a:rPr lang="en-US" altLang="zh-CN" sz="1600" dirty="0" smtClean="0">
                <a:solidFill>
                  <a:srgbClr val="295AA6"/>
                </a:solidFill>
                <a:latin typeface="+mn-ea"/>
                <a:ea typeface="+mn-ea"/>
              </a:rPr>
              <a:t>”</a:t>
            </a:r>
            <a:r>
              <a:rPr lang="zh-CN" altLang="zh-CN" sz="1600" dirty="0" smtClean="0">
                <a:solidFill>
                  <a:srgbClr val="295AA6"/>
                </a:solidFill>
                <a:latin typeface="+mn-ea"/>
                <a:ea typeface="+mn-ea"/>
              </a:rPr>
              <a:t>，则将断开主文档与数据文件之间的连接。主文档将变成标准</a:t>
            </a:r>
            <a:r>
              <a:rPr lang="en-US" altLang="zh-CN" sz="1600" dirty="0" smtClean="0">
                <a:solidFill>
                  <a:srgbClr val="295AA6"/>
                </a:solidFill>
                <a:latin typeface="+mn-ea"/>
                <a:ea typeface="+mn-ea"/>
              </a:rPr>
              <a:t> Word </a:t>
            </a:r>
            <a:r>
              <a:rPr lang="zh-CN" altLang="zh-CN" sz="1600" dirty="0" smtClean="0">
                <a:solidFill>
                  <a:srgbClr val="295AA6"/>
                </a:solidFill>
                <a:latin typeface="+mn-ea"/>
                <a:ea typeface="+mn-ea"/>
              </a:rPr>
              <a:t>文档。</a:t>
            </a:r>
            <a:r>
              <a:rPr lang="en-US" altLang="zh-CN" sz="1600" dirty="0" smtClean="0">
                <a:solidFill>
                  <a:srgbClr val="295AA6"/>
                </a:solidFill>
                <a:latin typeface="+mn-ea"/>
                <a:ea typeface="+mn-ea"/>
              </a:rPr>
              <a:t>	</a:t>
            </a:r>
            <a:endParaRPr lang="zh-CN" altLang="zh-CN" sz="1600" dirty="0" smtClean="0">
              <a:solidFill>
                <a:srgbClr val="295AA6"/>
              </a:solidFill>
              <a:latin typeface="+mn-ea"/>
              <a:ea typeface="+mn-ea"/>
            </a:endParaRPr>
          </a:p>
        </p:txBody>
      </p:sp>
      <p:sp>
        <p:nvSpPr>
          <p:cNvPr id="4" name="TextBox 3"/>
          <p:cNvSpPr txBox="1"/>
          <p:nvPr/>
        </p:nvSpPr>
        <p:spPr>
          <a:xfrm>
            <a:off x="251520" y="-1"/>
            <a:ext cx="7920880"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1.6   </a:t>
            </a:r>
            <a:r>
              <a:rPr lang="zh-CN" altLang="en-US" sz="2400" dirty="0">
                <a:solidFill>
                  <a:schemeClr val="bg1"/>
                </a:solidFill>
                <a:ea typeface="微软雅黑" pitchFamily="34" charset="-122"/>
              </a:rPr>
              <a:t>页面设置和邮件合并</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成绩通知书制作</a:t>
            </a:r>
          </a:p>
        </p:txBody>
      </p:sp>
    </p:spTree>
    <p:extLst>
      <p:ext uri="{BB962C8B-B14F-4D97-AF65-F5344CB8AC3E}">
        <p14:creationId xmlns="" xmlns:p14="http://schemas.microsoft.com/office/powerpoint/2010/main" val="26568330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699542"/>
            <a:ext cx="4464495" cy="4176464"/>
          </a:xfrm>
        </p:spPr>
        <p:txBody>
          <a:bodyPr>
            <a:noAutofit/>
          </a:bodyPr>
          <a:lstStyle/>
          <a:p>
            <a:pPr marL="0" indent="0">
              <a:lnSpc>
                <a:spcPct val="90000"/>
              </a:lnSpc>
              <a:spcAft>
                <a:spcPts val="600"/>
              </a:spcAft>
              <a:buNone/>
            </a:pPr>
            <a:r>
              <a:rPr lang="zh-CN" altLang="zh-CN" sz="1800" b="1" dirty="0" smtClean="0">
                <a:solidFill>
                  <a:srgbClr val="295AA6"/>
                </a:solidFill>
                <a:latin typeface="+mn-ea"/>
                <a:ea typeface="+mn-ea"/>
              </a:rPr>
              <a:t>【任务实施】</a:t>
            </a:r>
            <a:endParaRPr lang="en-US" altLang="zh-CN" sz="1800" b="1" dirty="0" smtClean="0">
              <a:solidFill>
                <a:srgbClr val="295AA6"/>
              </a:solidFill>
              <a:latin typeface="+mn-ea"/>
              <a:ea typeface="+mn-ea"/>
            </a:endParaRPr>
          </a:p>
          <a:p>
            <a:pPr marL="0" indent="0">
              <a:lnSpc>
                <a:spcPct val="90000"/>
              </a:lnSpc>
              <a:buNone/>
            </a:pPr>
            <a:r>
              <a:rPr lang="en-US" altLang="zh-CN" sz="1600" dirty="0" smtClean="0">
                <a:solidFill>
                  <a:srgbClr val="295AA6"/>
                </a:solidFill>
                <a:latin typeface="+mn-ea"/>
                <a:ea typeface="+mn-ea"/>
              </a:rPr>
              <a:t>    </a:t>
            </a:r>
            <a:r>
              <a:rPr lang="zh-CN" altLang="zh-CN" sz="1600" dirty="0" smtClean="0">
                <a:solidFill>
                  <a:srgbClr val="295AA6"/>
                </a:solidFill>
                <a:latin typeface="+mn-ea"/>
                <a:ea typeface="+mn-ea"/>
              </a:rPr>
              <a:t>在本次任务中郑老师首先设计并保存主文档——学生成绩学期通报，然后使用邮件合并把保存在</a:t>
            </a:r>
            <a:r>
              <a:rPr lang="en-US" altLang="zh-CN" sz="1600" dirty="0" smtClean="0">
                <a:solidFill>
                  <a:srgbClr val="295AA6"/>
                </a:solidFill>
                <a:latin typeface="+mn-ea"/>
                <a:ea typeface="+mn-ea"/>
              </a:rPr>
              <a:t>Excel</a:t>
            </a:r>
            <a:r>
              <a:rPr lang="zh-CN" altLang="zh-CN" sz="1600" dirty="0" smtClean="0">
                <a:solidFill>
                  <a:srgbClr val="295AA6"/>
                </a:solidFill>
                <a:latin typeface="+mn-ea"/>
                <a:ea typeface="+mn-ea"/>
              </a:rPr>
              <a:t>中的数据学生期末成绩</a:t>
            </a:r>
            <a:r>
              <a:rPr lang="en-US" altLang="zh-CN" sz="1600" dirty="0" smtClean="0">
                <a:solidFill>
                  <a:srgbClr val="295AA6"/>
                </a:solidFill>
                <a:latin typeface="+mn-ea"/>
                <a:ea typeface="+mn-ea"/>
              </a:rPr>
              <a:t>.</a:t>
            </a:r>
            <a:r>
              <a:rPr lang="en-US" altLang="zh-CN" sz="1600" dirty="0" err="1" smtClean="0">
                <a:solidFill>
                  <a:srgbClr val="295AA6"/>
                </a:solidFill>
                <a:latin typeface="+mn-ea"/>
                <a:ea typeface="+mn-ea"/>
              </a:rPr>
              <a:t>xlsx</a:t>
            </a:r>
            <a:r>
              <a:rPr lang="zh-CN" altLang="zh-CN" sz="1600" dirty="0" smtClean="0">
                <a:solidFill>
                  <a:srgbClr val="295AA6"/>
                </a:solidFill>
                <a:latin typeface="+mn-ea"/>
                <a:ea typeface="+mn-ea"/>
              </a:rPr>
              <a:t>导入</a:t>
            </a:r>
            <a:r>
              <a:rPr lang="en-US" altLang="zh-CN" sz="1600" dirty="0" smtClean="0">
                <a:solidFill>
                  <a:srgbClr val="295AA6"/>
                </a:solidFill>
                <a:latin typeface="+mn-ea"/>
                <a:ea typeface="+mn-ea"/>
              </a:rPr>
              <a:t>Word</a:t>
            </a:r>
            <a:r>
              <a:rPr lang="zh-CN" altLang="zh-CN" sz="1600" dirty="0" smtClean="0">
                <a:solidFill>
                  <a:srgbClr val="295AA6"/>
                </a:solidFill>
                <a:latin typeface="+mn-ea"/>
                <a:ea typeface="+mn-ea"/>
              </a:rPr>
              <a:t>中，为每位同学生成一张成绩通知书，最后将通知书打印出来。</a:t>
            </a:r>
            <a:endParaRPr lang="en-US" altLang="zh-CN" sz="1600" dirty="0" smtClean="0">
              <a:solidFill>
                <a:srgbClr val="295AA6"/>
              </a:solidFill>
              <a:latin typeface="+mn-ea"/>
              <a:ea typeface="+mn-ea"/>
            </a:endParaRPr>
          </a:p>
          <a:p>
            <a:pPr marL="0" indent="0">
              <a:buNone/>
            </a:pPr>
            <a:r>
              <a:rPr lang="en-US" altLang="zh-CN" sz="1800" b="1" dirty="0" smtClean="0">
                <a:solidFill>
                  <a:srgbClr val="295AA6"/>
                </a:solidFill>
                <a:latin typeface="+mn-ea"/>
                <a:ea typeface="+mn-ea"/>
              </a:rPr>
              <a:t>1</a:t>
            </a:r>
            <a:r>
              <a:rPr lang="zh-CN" altLang="zh-CN" sz="1800" b="1" dirty="0" smtClean="0">
                <a:solidFill>
                  <a:srgbClr val="295AA6"/>
                </a:solidFill>
                <a:latin typeface="+mn-ea"/>
                <a:ea typeface="+mn-ea"/>
              </a:rPr>
              <a:t>．设计主文档样式</a:t>
            </a:r>
            <a:endParaRPr lang="en-US" altLang="zh-CN" sz="1800" b="1" dirty="0" smtClean="0">
              <a:solidFill>
                <a:srgbClr val="295AA6"/>
              </a:solidFill>
              <a:latin typeface="+mn-ea"/>
              <a:ea typeface="+mn-ea"/>
            </a:endParaRPr>
          </a:p>
          <a:p>
            <a:pPr marL="0" indent="0">
              <a:buNone/>
            </a:pPr>
            <a:r>
              <a:rPr lang="en-US" altLang="zh-CN" sz="1800" dirty="0" smtClean="0">
                <a:solidFill>
                  <a:srgbClr val="295AA6"/>
                </a:solidFill>
                <a:latin typeface="+mn-ea"/>
                <a:ea typeface="+mn-ea"/>
              </a:rPr>
              <a:t>    </a:t>
            </a:r>
            <a:r>
              <a:rPr lang="zh-CN" altLang="zh-CN" sz="1600" dirty="0" smtClean="0">
                <a:solidFill>
                  <a:srgbClr val="295AA6"/>
                </a:solidFill>
                <a:latin typeface="+mn-ea"/>
                <a:ea typeface="+mn-ea"/>
              </a:rPr>
              <a:t>设计成绩通知单的样式，并填好每位同学都一致的信息，如放假和开学的时间等。</a:t>
            </a:r>
          </a:p>
          <a:p>
            <a:pPr marL="0" indent="0">
              <a:buNone/>
            </a:pPr>
            <a:r>
              <a:rPr lang="zh-CN" altLang="zh-CN" sz="1600" dirty="0" smtClean="0">
                <a:solidFill>
                  <a:srgbClr val="295AA6"/>
                </a:solidFill>
                <a:latin typeface="+mn-ea"/>
                <a:ea typeface="+mn-ea"/>
              </a:rPr>
              <a:t>（</a:t>
            </a:r>
            <a:r>
              <a:rPr lang="en-US" altLang="zh-CN" sz="1600" dirty="0" smtClean="0">
                <a:solidFill>
                  <a:srgbClr val="295AA6"/>
                </a:solidFill>
                <a:latin typeface="+mn-ea"/>
                <a:ea typeface="+mn-ea"/>
              </a:rPr>
              <a:t>1</a:t>
            </a:r>
            <a:r>
              <a:rPr lang="zh-CN" altLang="zh-CN" sz="1600" dirty="0" smtClean="0">
                <a:solidFill>
                  <a:srgbClr val="295AA6"/>
                </a:solidFill>
                <a:latin typeface="+mn-ea"/>
                <a:ea typeface="+mn-ea"/>
              </a:rPr>
              <a:t>）新建一</a:t>
            </a:r>
            <a:r>
              <a:rPr lang="en-US" altLang="zh-CN" sz="1600" dirty="0" smtClean="0">
                <a:solidFill>
                  <a:srgbClr val="295AA6"/>
                </a:solidFill>
                <a:latin typeface="+mn-ea"/>
                <a:ea typeface="+mn-ea"/>
              </a:rPr>
              <a:t>Word</a:t>
            </a:r>
            <a:r>
              <a:rPr lang="zh-CN" altLang="zh-CN" sz="1600" dirty="0" smtClean="0">
                <a:solidFill>
                  <a:srgbClr val="295AA6"/>
                </a:solidFill>
                <a:latin typeface="+mn-ea"/>
                <a:ea typeface="+mn-ea"/>
              </a:rPr>
              <a:t>文档，如图所示设计出成绩通知单，其中时间信息应根据实际时间来填写，标题字号二号、字符间距加宽为</a:t>
            </a:r>
            <a:r>
              <a:rPr lang="en-US" altLang="zh-CN" sz="1600" dirty="0" smtClean="0">
                <a:solidFill>
                  <a:srgbClr val="295AA6"/>
                </a:solidFill>
                <a:latin typeface="+mn-ea"/>
                <a:ea typeface="+mn-ea"/>
              </a:rPr>
              <a:t>2</a:t>
            </a:r>
            <a:r>
              <a:rPr lang="zh-CN" altLang="zh-CN" sz="1600" dirty="0" smtClean="0">
                <a:solidFill>
                  <a:srgbClr val="295AA6"/>
                </a:solidFill>
                <a:latin typeface="+mn-ea"/>
                <a:ea typeface="+mn-ea"/>
              </a:rPr>
              <a:t>磅，正文字号小四，</a:t>
            </a:r>
            <a:r>
              <a:rPr lang="en-US" altLang="zh-CN" sz="1600" dirty="0" smtClean="0">
                <a:solidFill>
                  <a:srgbClr val="295AA6"/>
                </a:solidFill>
                <a:latin typeface="+mn-ea"/>
                <a:ea typeface="+mn-ea"/>
              </a:rPr>
              <a:t>2</a:t>
            </a:r>
            <a:r>
              <a:rPr lang="zh-CN" altLang="zh-CN" sz="1600" dirty="0" smtClean="0">
                <a:solidFill>
                  <a:srgbClr val="295AA6"/>
                </a:solidFill>
                <a:latin typeface="+mn-ea"/>
                <a:ea typeface="+mn-ea"/>
              </a:rPr>
              <a:t>倍行间距；</a:t>
            </a:r>
          </a:p>
        </p:txBody>
      </p:sp>
      <p:sp>
        <p:nvSpPr>
          <p:cNvPr id="4" name="TextBox 3"/>
          <p:cNvSpPr txBox="1"/>
          <p:nvPr/>
        </p:nvSpPr>
        <p:spPr>
          <a:xfrm>
            <a:off x="251520" y="-1"/>
            <a:ext cx="7416824"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1.6   </a:t>
            </a:r>
            <a:r>
              <a:rPr lang="zh-CN" altLang="en-US" sz="2400" dirty="0">
                <a:solidFill>
                  <a:schemeClr val="bg1"/>
                </a:solidFill>
                <a:ea typeface="微软雅黑" pitchFamily="34" charset="-122"/>
              </a:rPr>
              <a:t>页面设置和邮件合并</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成绩通知书制作</a:t>
            </a:r>
          </a:p>
        </p:txBody>
      </p:sp>
      <p:pic>
        <p:nvPicPr>
          <p:cNvPr id="7" name="图片 6" descr="图1.6. 1郑老师设计的成绩通知单.png"/>
          <p:cNvPicPr>
            <a:picLocks noChangeAspect="1"/>
          </p:cNvPicPr>
          <p:nvPr/>
        </p:nvPicPr>
        <p:blipFill>
          <a:blip r:embed="rId2" cstate="print"/>
          <a:stretch>
            <a:fillRect/>
          </a:stretch>
        </p:blipFill>
        <p:spPr>
          <a:xfrm>
            <a:off x="5508104" y="627534"/>
            <a:ext cx="2823210" cy="3989070"/>
          </a:xfrm>
          <a:prstGeom prst="rect">
            <a:avLst/>
          </a:prstGeom>
        </p:spPr>
      </p:pic>
    </p:spTree>
    <p:extLst>
      <p:ext uri="{BB962C8B-B14F-4D97-AF65-F5344CB8AC3E}">
        <p14:creationId xmlns="" xmlns:p14="http://schemas.microsoft.com/office/powerpoint/2010/main" val="265683304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59632" y="1275606"/>
            <a:ext cx="6705669" cy="1800200"/>
          </a:xfrm>
        </p:spPr>
        <p:txBody>
          <a:bodyPr>
            <a:normAutofit/>
          </a:bodyPr>
          <a:lstStyle/>
          <a:p>
            <a:pPr marL="0" indent="0">
              <a:spcAft>
                <a:spcPts val="600"/>
              </a:spcAft>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2</a:t>
            </a:r>
            <a:r>
              <a:rPr lang="zh-CN" altLang="zh-CN" sz="1800" dirty="0" smtClean="0">
                <a:solidFill>
                  <a:srgbClr val="295AA6"/>
                </a:solidFill>
                <a:latin typeface="+mn-ea"/>
                <a:ea typeface="+mn-ea"/>
              </a:rPr>
              <a:t>）插入页眉。首先选择“插入”选项卡的“页眉页脚”组，点击“页眉”的下拉按钮，选择内置的“空白”型样式，然后在页眉中录入文字内容“重庆工程职业技术学院”，字号小四，楷体，如图所示；</a:t>
            </a:r>
          </a:p>
        </p:txBody>
      </p:sp>
      <p:sp>
        <p:nvSpPr>
          <p:cNvPr id="4" name="TextBox 3"/>
          <p:cNvSpPr txBox="1"/>
          <p:nvPr/>
        </p:nvSpPr>
        <p:spPr>
          <a:xfrm>
            <a:off x="251520" y="-1"/>
            <a:ext cx="712879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1.6   </a:t>
            </a:r>
            <a:r>
              <a:rPr lang="zh-CN" altLang="en-US" sz="2400" dirty="0">
                <a:solidFill>
                  <a:schemeClr val="bg1"/>
                </a:solidFill>
                <a:ea typeface="微软雅黑" pitchFamily="34" charset="-122"/>
              </a:rPr>
              <a:t>页面设置和邮件合并</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成绩通知书制作</a:t>
            </a:r>
          </a:p>
        </p:txBody>
      </p:sp>
      <p:pic>
        <p:nvPicPr>
          <p:cNvPr id="7" name="图片 6" descr="图1.6. 15设置页眉示例.png"/>
          <p:cNvPicPr>
            <a:picLocks noChangeAspect="1"/>
          </p:cNvPicPr>
          <p:nvPr/>
        </p:nvPicPr>
        <p:blipFill>
          <a:blip r:embed="rId2" cstate="print"/>
          <a:stretch>
            <a:fillRect/>
          </a:stretch>
        </p:blipFill>
        <p:spPr>
          <a:xfrm>
            <a:off x="2123728" y="2859782"/>
            <a:ext cx="4943475" cy="847725"/>
          </a:xfrm>
          <a:prstGeom prst="rect">
            <a:avLst/>
          </a:prstGeom>
        </p:spPr>
      </p:pic>
    </p:spTree>
    <p:extLst>
      <p:ext uri="{BB962C8B-B14F-4D97-AF65-F5344CB8AC3E}">
        <p14:creationId xmlns="" xmlns:p14="http://schemas.microsoft.com/office/powerpoint/2010/main" val="26568330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771550"/>
            <a:ext cx="4392488" cy="3528392"/>
          </a:xfrm>
        </p:spPr>
        <p:txBody>
          <a:bodyPr>
            <a:noAutofit/>
          </a:bodyPr>
          <a:lstStyle/>
          <a:p>
            <a:pPr>
              <a:spcAft>
                <a:spcPts val="600"/>
              </a:spcAft>
              <a:buNone/>
            </a:pPr>
            <a:r>
              <a:rPr lang="en-US" altLang="zh-CN" sz="1800" b="1" dirty="0" smtClean="0">
                <a:solidFill>
                  <a:srgbClr val="295AA6"/>
                </a:solidFill>
                <a:latin typeface="+mn-ea"/>
                <a:ea typeface="+mn-ea"/>
              </a:rPr>
              <a:t>2</a:t>
            </a:r>
            <a:r>
              <a:rPr lang="zh-CN" altLang="zh-CN" sz="1800" b="1" dirty="0" smtClean="0">
                <a:solidFill>
                  <a:srgbClr val="295AA6"/>
                </a:solidFill>
                <a:latin typeface="+mn-ea"/>
                <a:ea typeface="+mn-ea"/>
              </a:rPr>
              <a:t>．主文档页面设置</a:t>
            </a:r>
          </a:p>
          <a:p>
            <a:pPr>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设置成绩通知单的纸张大小和页边距。</a:t>
            </a:r>
          </a:p>
          <a:p>
            <a:pPr marL="0" indent="0">
              <a:buNone/>
            </a:pP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1</a:t>
            </a:r>
            <a:r>
              <a:rPr lang="zh-CN" altLang="zh-CN" sz="1800" dirty="0" smtClean="0">
                <a:solidFill>
                  <a:srgbClr val="295AA6"/>
                </a:solidFill>
                <a:latin typeface="+mn-ea"/>
                <a:ea typeface="+mn-ea"/>
              </a:rPr>
              <a:t>）点击“页面布局”选项卡→“页面设置”组→“纸张大小”下拉按钮→“</a:t>
            </a:r>
            <a:r>
              <a:rPr lang="en-US" altLang="zh-CN" sz="1800" dirty="0" smtClean="0">
                <a:solidFill>
                  <a:srgbClr val="295AA6"/>
                </a:solidFill>
                <a:latin typeface="+mn-ea"/>
                <a:ea typeface="+mn-ea"/>
              </a:rPr>
              <a:t>B5”型样式，设置纸张为B5</a:t>
            </a: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18.2cm</a:t>
            </a: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25.7cm</a:t>
            </a:r>
            <a:r>
              <a:rPr lang="zh-CN" altLang="zh-CN" sz="1800" dirty="0" smtClean="0">
                <a:solidFill>
                  <a:srgbClr val="295AA6"/>
                </a:solidFill>
                <a:latin typeface="+mn-ea"/>
                <a:ea typeface="+mn-ea"/>
              </a:rPr>
              <a:t>）大小；</a:t>
            </a:r>
          </a:p>
          <a:p>
            <a:pPr marL="0" indent="0">
              <a:buNone/>
            </a:pP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2</a:t>
            </a:r>
            <a:r>
              <a:rPr lang="zh-CN" altLang="zh-CN" sz="1800" dirty="0" smtClean="0">
                <a:solidFill>
                  <a:srgbClr val="295AA6"/>
                </a:solidFill>
                <a:latin typeface="+mn-ea"/>
                <a:ea typeface="+mn-ea"/>
              </a:rPr>
              <a:t>）点击“页面布局”选项卡→“页面设置”组→“页边距”的下拉按钮→“自定义边距”选项，在弹出的菜单中设置上下边距为</a:t>
            </a:r>
            <a:r>
              <a:rPr lang="en-US" altLang="zh-CN" sz="1800" dirty="0" smtClean="0">
                <a:solidFill>
                  <a:srgbClr val="295AA6"/>
                </a:solidFill>
                <a:latin typeface="+mn-ea"/>
                <a:ea typeface="+mn-ea"/>
              </a:rPr>
              <a:t>2.5cm</a:t>
            </a:r>
            <a:r>
              <a:rPr lang="zh-CN" altLang="zh-CN" sz="1800" dirty="0" smtClean="0">
                <a:solidFill>
                  <a:srgbClr val="295AA6"/>
                </a:solidFill>
                <a:latin typeface="+mn-ea"/>
                <a:ea typeface="+mn-ea"/>
              </a:rPr>
              <a:t>，左右边距为</a:t>
            </a:r>
            <a:r>
              <a:rPr lang="en-US" altLang="zh-CN" sz="1800" dirty="0" smtClean="0">
                <a:solidFill>
                  <a:srgbClr val="295AA6"/>
                </a:solidFill>
                <a:latin typeface="+mn-ea"/>
                <a:ea typeface="+mn-ea"/>
              </a:rPr>
              <a:t>2cm</a:t>
            </a:r>
            <a:r>
              <a:rPr lang="zh-CN" altLang="zh-CN" sz="1800" dirty="0" smtClean="0">
                <a:solidFill>
                  <a:srgbClr val="295AA6"/>
                </a:solidFill>
                <a:latin typeface="+mn-ea"/>
                <a:ea typeface="+mn-ea"/>
              </a:rPr>
              <a:t>，如图所示；</a:t>
            </a:r>
          </a:p>
        </p:txBody>
      </p:sp>
      <p:sp>
        <p:nvSpPr>
          <p:cNvPr id="4" name="TextBox 3"/>
          <p:cNvSpPr txBox="1"/>
          <p:nvPr/>
        </p:nvSpPr>
        <p:spPr>
          <a:xfrm>
            <a:off x="251520" y="-1"/>
            <a:ext cx="7344816"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1.6   </a:t>
            </a:r>
            <a:r>
              <a:rPr lang="zh-CN" altLang="en-US" sz="2400" dirty="0">
                <a:solidFill>
                  <a:schemeClr val="bg1"/>
                </a:solidFill>
                <a:ea typeface="微软雅黑" pitchFamily="34" charset="-122"/>
              </a:rPr>
              <a:t>页面设置和邮件合并</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成绩通知书制作</a:t>
            </a:r>
          </a:p>
        </p:txBody>
      </p:sp>
      <p:pic>
        <p:nvPicPr>
          <p:cNvPr id="6" name="图片 5" descr="图1.6. 16页边距设置释义.png"/>
          <p:cNvPicPr>
            <a:picLocks noChangeAspect="1"/>
          </p:cNvPicPr>
          <p:nvPr/>
        </p:nvPicPr>
        <p:blipFill>
          <a:blip r:embed="rId2" cstate="print"/>
          <a:stretch>
            <a:fillRect/>
          </a:stretch>
        </p:blipFill>
        <p:spPr>
          <a:xfrm>
            <a:off x="5364088" y="771550"/>
            <a:ext cx="3238500" cy="3916680"/>
          </a:xfrm>
          <a:prstGeom prst="rect">
            <a:avLst/>
          </a:prstGeom>
        </p:spPr>
      </p:pic>
    </p:spTree>
    <p:extLst>
      <p:ext uri="{BB962C8B-B14F-4D97-AF65-F5344CB8AC3E}">
        <p14:creationId xmlns="" xmlns:p14="http://schemas.microsoft.com/office/powerpoint/2010/main" val="265683304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275606"/>
            <a:ext cx="3313383" cy="3394472"/>
          </a:xfrm>
        </p:spPr>
        <p:txBody>
          <a:bodyPr>
            <a:normAutofit/>
          </a:bodyPr>
          <a:lstStyle/>
          <a:p>
            <a:pPr marL="0" indent="0">
              <a:buNone/>
            </a:pP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3</a:t>
            </a:r>
            <a:r>
              <a:rPr lang="zh-CN" altLang="zh-CN" sz="1800" dirty="0" smtClean="0">
                <a:solidFill>
                  <a:srgbClr val="295AA6"/>
                </a:solidFill>
                <a:latin typeface="+mn-ea"/>
                <a:ea typeface="+mn-ea"/>
              </a:rPr>
              <a:t>）点击“页面布局”选项卡→“页面背景”组→“水印”的下拉按钮→“自定义水印”选项，弹出“水印”对话框。在“水印”对话框中设置图片水印，选择所需图片，并设置“冲蚀”效果，如图所示。</a:t>
            </a:r>
          </a:p>
        </p:txBody>
      </p:sp>
      <p:sp>
        <p:nvSpPr>
          <p:cNvPr id="4" name="TextBox 3"/>
          <p:cNvSpPr txBox="1"/>
          <p:nvPr/>
        </p:nvSpPr>
        <p:spPr>
          <a:xfrm>
            <a:off x="251520" y="-1"/>
            <a:ext cx="6912768"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1.6   </a:t>
            </a:r>
            <a:r>
              <a:rPr lang="zh-CN" altLang="en-US" sz="2400" dirty="0">
                <a:solidFill>
                  <a:schemeClr val="bg1"/>
                </a:solidFill>
                <a:ea typeface="微软雅黑" pitchFamily="34" charset="-122"/>
              </a:rPr>
              <a:t>页面设置和邮件合并</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成绩通知书制作</a:t>
            </a:r>
          </a:p>
        </p:txBody>
      </p:sp>
      <p:pic>
        <p:nvPicPr>
          <p:cNvPr id="7" name="图片 6" descr="图1.6. 17“水印”对话框.png"/>
          <p:cNvPicPr>
            <a:picLocks noChangeAspect="1"/>
          </p:cNvPicPr>
          <p:nvPr/>
        </p:nvPicPr>
        <p:blipFill>
          <a:blip r:embed="rId2" cstate="print"/>
          <a:stretch>
            <a:fillRect/>
          </a:stretch>
        </p:blipFill>
        <p:spPr>
          <a:xfrm>
            <a:off x="3779912" y="627534"/>
            <a:ext cx="3746705" cy="2487030"/>
          </a:xfrm>
          <a:prstGeom prst="rect">
            <a:avLst/>
          </a:prstGeom>
        </p:spPr>
      </p:pic>
      <p:pic>
        <p:nvPicPr>
          <p:cNvPr id="8" name="图片 7" descr="图1.6. 18设置图片水印效果.png"/>
          <p:cNvPicPr>
            <a:picLocks noChangeAspect="1"/>
          </p:cNvPicPr>
          <p:nvPr/>
        </p:nvPicPr>
        <p:blipFill>
          <a:blip r:embed="rId3" cstate="print"/>
          <a:stretch>
            <a:fillRect/>
          </a:stretch>
        </p:blipFill>
        <p:spPr>
          <a:xfrm>
            <a:off x="6012160" y="771550"/>
            <a:ext cx="2964371" cy="4188524"/>
          </a:xfrm>
          <a:prstGeom prst="rect">
            <a:avLst/>
          </a:prstGeom>
        </p:spPr>
      </p:pic>
    </p:spTree>
    <p:extLst>
      <p:ext uri="{BB962C8B-B14F-4D97-AF65-F5344CB8AC3E}">
        <p14:creationId xmlns="" xmlns:p14="http://schemas.microsoft.com/office/powerpoint/2010/main" val="26568330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895028"/>
            <a:ext cx="3982144" cy="4248472"/>
          </a:xfrm>
        </p:spPr>
        <p:txBody>
          <a:bodyPr>
            <a:normAutofit/>
          </a:bodyPr>
          <a:lstStyle/>
          <a:p>
            <a:pPr marL="0" indent="0">
              <a:spcAft>
                <a:spcPts val="600"/>
              </a:spcAft>
              <a:buNone/>
            </a:pPr>
            <a:r>
              <a:rPr lang="en-US" altLang="zh-CN" sz="1800" b="1" dirty="0" smtClean="0">
                <a:solidFill>
                  <a:srgbClr val="295AA6"/>
                </a:solidFill>
                <a:latin typeface="+mn-ea"/>
                <a:ea typeface="+mn-ea"/>
              </a:rPr>
              <a:t>3</a:t>
            </a:r>
            <a:r>
              <a:rPr lang="zh-CN" altLang="zh-CN" sz="1800" b="1" dirty="0" smtClean="0">
                <a:solidFill>
                  <a:srgbClr val="295AA6"/>
                </a:solidFill>
                <a:latin typeface="+mn-ea"/>
                <a:ea typeface="+mn-ea"/>
              </a:rPr>
              <a:t>．将主文档保存为模板</a:t>
            </a:r>
          </a:p>
          <a:p>
            <a:pPr marL="0" indent="0">
              <a:buNone/>
            </a:pPr>
            <a:r>
              <a:rPr lang="zh-CN" altLang="zh-CN" sz="1600" dirty="0" smtClean="0">
                <a:solidFill>
                  <a:srgbClr val="295AA6"/>
                </a:solidFill>
                <a:latin typeface="+mn-ea"/>
                <a:ea typeface="+mn-ea"/>
              </a:rPr>
              <a:t>（</a:t>
            </a:r>
            <a:r>
              <a:rPr lang="en-US" altLang="zh-CN" sz="1600" dirty="0" smtClean="0">
                <a:solidFill>
                  <a:srgbClr val="295AA6"/>
                </a:solidFill>
                <a:latin typeface="+mn-ea"/>
                <a:ea typeface="+mn-ea"/>
              </a:rPr>
              <a:t>1</a:t>
            </a:r>
            <a:r>
              <a:rPr lang="zh-CN" altLang="zh-CN" sz="1600" dirty="0" smtClean="0">
                <a:solidFill>
                  <a:srgbClr val="295AA6"/>
                </a:solidFill>
                <a:latin typeface="+mn-ea"/>
                <a:ea typeface="+mn-ea"/>
              </a:rPr>
              <a:t>）点击“文件”，选择“另存为”，在弹出的“另存为”对话框左侧选择</a:t>
            </a:r>
            <a:r>
              <a:rPr lang="en-US" altLang="zh-CN" sz="1600" dirty="0" smtClean="0">
                <a:solidFill>
                  <a:srgbClr val="295AA6"/>
                </a:solidFill>
                <a:latin typeface="+mn-ea"/>
                <a:ea typeface="+mn-ea"/>
              </a:rPr>
              <a:t>word</a:t>
            </a:r>
            <a:r>
              <a:rPr lang="zh-CN" altLang="zh-CN" sz="1600" dirty="0" smtClean="0">
                <a:solidFill>
                  <a:srgbClr val="295AA6"/>
                </a:solidFill>
                <a:latin typeface="+mn-ea"/>
                <a:ea typeface="+mn-ea"/>
              </a:rPr>
              <a:t>模板“</a:t>
            </a:r>
            <a:r>
              <a:rPr lang="en-US" altLang="zh-CN" sz="1600" dirty="0" smtClean="0">
                <a:solidFill>
                  <a:srgbClr val="295AA6"/>
                </a:solidFill>
                <a:latin typeface="+mn-ea"/>
                <a:ea typeface="+mn-ea"/>
              </a:rPr>
              <a:t>Templates</a:t>
            </a:r>
            <a:r>
              <a:rPr lang="zh-CN" altLang="zh-CN" sz="1600" dirty="0" smtClean="0">
                <a:solidFill>
                  <a:srgbClr val="295AA6"/>
                </a:solidFill>
                <a:latin typeface="+mn-ea"/>
                <a:ea typeface="+mn-ea"/>
              </a:rPr>
              <a:t>”，文件名为“学生成绩学期通报”，保存类型为“</a:t>
            </a:r>
            <a:r>
              <a:rPr lang="en-US" altLang="zh-CN" sz="1600" dirty="0" smtClean="0">
                <a:solidFill>
                  <a:srgbClr val="295AA6"/>
                </a:solidFill>
                <a:latin typeface="+mn-ea"/>
                <a:ea typeface="+mn-ea"/>
              </a:rPr>
              <a:t>Word</a:t>
            </a:r>
            <a:r>
              <a:rPr lang="zh-CN" altLang="zh-CN" sz="1600" dirty="0" smtClean="0">
                <a:solidFill>
                  <a:srgbClr val="295AA6"/>
                </a:solidFill>
                <a:latin typeface="+mn-ea"/>
                <a:ea typeface="+mn-ea"/>
              </a:rPr>
              <a:t>模板”，点击“保存”按钮</a:t>
            </a:r>
            <a:r>
              <a:rPr lang="zh-CN" altLang="en-US" sz="1600" dirty="0" smtClean="0">
                <a:solidFill>
                  <a:srgbClr val="295AA6"/>
                </a:solidFill>
                <a:latin typeface="+mn-ea"/>
                <a:ea typeface="+mn-ea"/>
              </a:rPr>
              <a:t>。</a:t>
            </a:r>
            <a:endParaRPr lang="en-US" altLang="zh-CN" sz="1600" dirty="0" smtClean="0">
              <a:solidFill>
                <a:srgbClr val="295AA6"/>
              </a:solidFill>
              <a:latin typeface="+mn-ea"/>
              <a:ea typeface="+mn-ea"/>
            </a:endParaRPr>
          </a:p>
          <a:p>
            <a:pPr marL="0" indent="0">
              <a:buNone/>
            </a:pPr>
            <a:r>
              <a:rPr lang="zh-CN" altLang="zh-CN" sz="1600" dirty="0" smtClean="0">
                <a:solidFill>
                  <a:srgbClr val="295AA6"/>
                </a:solidFill>
                <a:latin typeface="+mn-ea"/>
                <a:ea typeface="+mn-ea"/>
              </a:rPr>
              <a:t>（</a:t>
            </a:r>
            <a:r>
              <a:rPr lang="en-US" altLang="zh-CN" sz="1600" dirty="0" smtClean="0">
                <a:solidFill>
                  <a:srgbClr val="295AA6"/>
                </a:solidFill>
                <a:latin typeface="+mn-ea"/>
                <a:ea typeface="+mn-ea"/>
              </a:rPr>
              <a:t>2</a:t>
            </a:r>
            <a:r>
              <a:rPr lang="zh-CN" altLang="zh-CN" sz="1600" dirty="0" smtClean="0">
                <a:solidFill>
                  <a:srgbClr val="295AA6"/>
                </a:solidFill>
                <a:latin typeface="+mn-ea"/>
                <a:ea typeface="+mn-ea"/>
              </a:rPr>
              <a:t>）若下次要使用该模板，只需点击“文件”，选择“打开”，在弹出的“打开”对话框左侧选择“</a:t>
            </a:r>
            <a:r>
              <a:rPr lang="en-US" altLang="zh-CN" sz="1600" dirty="0" smtClean="0">
                <a:solidFill>
                  <a:srgbClr val="295AA6"/>
                </a:solidFill>
                <a:latin typeface="+mn-ea"/>
                <a:ea typeface="+mn-ea"/>
              </a:rPr>
              <a:t>Templates</a:t>
            </a:r>
            <a:r>
              <a:rPr lang="zh-CN" altLang="zh-CN" sz="1600" dirty="0" smtClean="0">
                <a:solidFill>
                  <a:srgbClr val="295AA6"/>
                </a:solidFill>
                <a:latin typeface="+mn-ea"/>
                <a:ea typeface="+mn-ea"/>
              </a:rPr>
              <a:t>”，选择文件名为“学生成绩学期通报”的模板，点击“打开”按钮即可；</a:t>
            </a:r>
          </a:p>
          <a:p>
            <a:endParaRPr lang="zh-CN" altLang="zh-CN" sz="1800" dirty="0"/>
          </a:p>
        </p:txBody>
      </p:sp>
      <p:sp>
        <p:nvSpPr>
          <p:cNvPr id="4" name="TextBox 3"/>
          <p:cNvSpPr txBox="1"/>
          <p:nvPr/>
        </p:nvSpPr>
        <p:spPr>
          <a:xfrm>
            <a:off x="251520" y="-1"/>
            <a:ext cx="7344816" cy="461665"/>
          </a:xfrm>
          <a:prstGeom prst="rect">
            <a:avLst/>
          </a:prstGeom>
          <a:noFill/>
        </p:spPr>
        <p:txBody>
          <a:bodyPr wrap="square" rtlCol="0">
            <a:spAutoFit/>
          </a:bodyPr>
          <a:lstStyle/>
          <a:p>
            <a:pPr>
              <a:spcBef>
                <a:spcPct val="0"/>
              </a:spcBef>
            </a:pPr>
            <a:r>
              <a:rPr lang="zh-CN" altLang="en-US" sz="2400" dirty="0" smtClean="0">
                <a:solidFill>
                  <a:schemeClr val="bg1"/>
                </a:solidFill>
                <a:ea typeface="微软雅黑" pitchFamily="34" charset="-122"/>
              </a:rPr>
              <a:t>任务</a:t>
            </a:r>
            <a:r>
              <a:rPr lang="en-US" altLang="zh-CN" sz="2400" dirty="0" smtClean="0">
                <a:solidFill>
                  <a:schemeClr val="bg1"/>
                </a:solidFill>
                <a:ea typeface="微软雅黑" pitchFamily="34" charset="-122"/>
              </a:rPr>
              <a:t>1.6   </a:t>
            </a:r>
            <a:r>
              <a:rPr lang="zh-CN" altLang="en-US" sz="2400" dirty="0" smtClean="0">
                <a:solidFill>
                  <a:schemeClr val="bg1"/>
                </a:solidFill>
                <a:ea typeface="微软雅黑" pitchFamily="34" charset="-122"/>
              </a:rPr>
              <a:t>页面设置和邮件合并</a:t>
            </a:r>
            <a:r>
              <a:rPr lang="en-US" altLang="zh-CN" sz="2400" dirty="0" smtClean="0">
                <a:solidFill>
                  <a:schemeClr val="bg1"/>
                </a:solidFill>
                <a:ea typeface="微软雅黑" pitchFamily="34" charset="-122"/>
              </a:rPr>
              <a:t>——</a:t>
            </a:r>
            <a:r>
              <a:rPr lang="zh-CN" altLang="en-US" sz="2400" dirty="0" smtClean="0">
                <a:solidFill>
                  <a:schemeClr val="bg1"/>
                </a:solidFill>
                <a:ea typeface="微软雅黑" pitchFamily="34" charset="-122"/>
              </a:rPr>
              <a:t>成绩通知书制作</a:t>
            </a:r>
            <a:endParaRPr lang="zh-CN" altLang="en-US" sz="2400" dirty="0">
              <a:solidFill>
                <a:schemeClr val="bg1"/>
              </a:solidFill>
              <a:ea typeface="微软雅黑" pitchFamily="34" charset="-122"/>
            </a:endParaRPr>
          </a:p>
        </p:txBody>
      </p:sp>
      <p:pic>
        <p:nvPicPr>
          <p:cNvPr id="7" name="图片 6" descr="图1.6. 19将通知书保存为模板.png"/>
          <p:cNvPicPr>
            <a:picLocks noChangeAspect="1"/>
          </p:cNvPicPr>
          <p:nvPr/>
        </p:nvPicPr>
        <p:blipFill>
          <a:blip r:embed="rId2" cstate="print"/>
          <a:stretch>
            <a:fillRect/>
          </a:stretch>
        </p:blipFill>
        <p:spPr>
          <a:xfrm>
            <a:off x="4427984" y="771550"/>
            <a:ext cx="4600575" cy="3564731"/>
          </a:xfrm>
          <a:prstGeom prst="rect">
            <a:avLst/>
          </a:prstGeom>
        </p:spPr>
      </p:pic>
    </p:spTree>
    <p:extLst>
      <p:ext uri="{BB962C8B-B14F-4D97-AF65-F5344CB8AC3E}">
        <p14:creationId xmlns="" xmlns:p14="http://schemas.microsoft.com/office/powerpoint/2010/main" val="26568330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347614"/>
            <a:ext cx="3744416" cy="2324794"/>
          </a:xfrm>
        </p:spPr>
        <p:txBody>
          <a:bodyPr>
            <a:normAutofit/>
          </a:bodyPr>
          <a:lstStyle/>
          <a:p>
            <a:pPr marL="0" indent="0">
              <a:spcAft>
                <a:spcPts val="600"/>
              </a:spcAft>
              <a:buNone/>
            </a:pPr>
            <a:r>
              <a:rPr lang="en-US" altLang="zh-CN" sz="1800" b="1" dirty="0" smtClean="0">
                <a:solidFill>
                  <a:srgbClr val="295AA6"/>
                </a:solidFill>
                <a:latin typeface="+mn-ea"/>
                <a:ea typeface="+mn-ea"/>
              </a:rPr>
              <a:t>4</a:t>
            </a:r>
            <a:r>
              <a:rPr lang="zh-CN" altLang="zh-CN" sz="1800" b="1" dirty="0" smtClean="0">
                <a:solidFill>
                  <a:srgbClr val="295AA6"/>
                </a:solidFill>
                <a:latin typeface="+mn-ea"/>
                <a:ea typeface="+mn-ea"/>
              </a:rPr>
              <a:t>．邮件合并</a:t>
            </a:r>
          </a:p>
          <a:p>
            <a:pPr marL="0" indent="0">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由于每位同学的个人信息和成绩不相同，先将学生期末成绩信息保存在</a:t>
            </a:r>
            <a:r>
              <a:rPr lang="en-US" altLang="zh-CN" sz="1800" dirty="0" smtClean="0">
                <a:solidFill>
                  <a:srgbClr val="295AA6"/>
                </a:solidFill>
                <a:latin typeface="+mn-ea"/>
                <a:ea typeface="+mn-ea"/>
              </a:rPr>
              <a:t>Excel</a:t>
            </a:r>
            <a:r>
              <a:rPr lang="zh-CN" altLang="zh-CN" sz="1800" dirty="0" smtClean="0">
                <a:solidFill>
                  <a:srgbClr val="295AA6"/>
                </a:solidFill>
                <a:latin typeface="+mn-ea"/>
                <a:ea typeface="+mn-ea"/>
              </a:rPr>
              <a:t>电子表格中，然后通过邮件合并从</a:t>
            </a:r>
            <a:r>
              <a:rPr lang="en-US" altLang="zh-CN" sz="1800" dirty="0" smtClean="0">
                <a:solidFill>
                  <a:srgbClr val="295AA6"/>
                </a:solidFill>
                <a:latin typeface="+mn-ea"/>
                <a:ea typeface="+mn-ea"/>
              </a:rPr>
              <a:t>Excel</a:t>
            </a:r>
            <a:r>
              <a:rPr lang="zh-CN" altLang="zh-CN" sz="1800" dirty="0" smtClean="0">
                <a:solidFill>
                  <a:srgbClr val="295AA6"/>
                </a:solidFill>
                <a:latin typeface="+mn-ea"/>
                <a:ea typeface="+mn-ea"/>
              </a:rPr>
              <a:t>中将这些信息导出到</a:t>
            </a:r>
            <a:r>
              <a:rPr lang="en-US" altLang="zh-CN" sz="1800" dirty="0" smtClean="0">
                <a:solidFill>
                  <a:srgbClr val="295AA6"/>
                </a:solidFill>
                <a:latin typeface="+mn-ea"/>
                <a:ea typeface="+mn-ea"/>
              </a:rPr>
              <a:t>Word</a:t>
            </a:r>
            <a:r>
              <a:rPr lang="zh-CN" altLang="zh-CN" sz="1800" dirty="0" smtClean="0">
                <a:solidFill>
                  <a:srgbClr val="295AA6"/>
                </a:solidFill>
                <a:latin typeface="+mn-ea"/>
                <a:ea typeface="+mn-ea"/>
              </a:rPr>
              <a:t>文档中，为每位同学生成一份有个人信息的成绩通知单。</a:t>
            </a:r>
          </a:p>
          <a:p>
            <a:pPr marL="0" indent="0">
              <a:buNone/>
            </a:pPr>
            <a:endParaRPr lang="zh-CN" altLang="en-US" sz="1800" dirty="0">
              <a:solidFill>
                <a:srgbClr val="295AA6"/>
              </a:solidFill>
              <a:latin typeface="+mn-ea"/>
              <a:ea typeface="+mn-ea"/>
            </a:endParaRPr>
          </a:p>
        </p:txBody>
      </p:sp>
      <p:sp>
        <p:nvSpPr>
          <p:cNvPr id="4" name="TextBox 3"/>
          <p:cNvSpPr txBox="1"/>
          <p:nvPr/>
        </p:nvSpPr>
        <p:spPr>
          <a:xfrm>
            <a:off x="251520" y="-1"/>
            <a:ext cx="6840760" cy="461665"/>
          </a:xfrm>
          <a:prstGeom prst="rect">
            <a:avLst/>
          </a:prstGeom>
          <a:noFill/>
        </p:spPr>
        <p:txBody>
          <a:bodyPr wrap="square" rtlCol="0">
            <a:spAutoFit/>
          </a:bodyPr>
          <a:lstStyle/>
          <a:p>
            <a:pPr>
              <a:spcBef>
                <a:spcPct val="0"/>
              </a:spcBef>
            </a:pPr>
            <a:r>
              <a:rPr lang="zh-CN" altLang="en-US" sz="2400" dirty="0" smtClean="0">
                <a:solidFill>
                  <a:schemeClr val="bg1"/>
                </a:solidFill>
                <a:ea typeface="微软雅黑" pitchFamily="34" charset="-122"/>
              </a:rPr>
              <a:t>任务</a:t>
            </a:r>
            <a:r>
              <a:rPr lang="en-US" altLang="zh-CN" sz="2400" dirty="0" smtClean="0">
                <a:solidFill>
                  <a:schemeClr val="bg1"/>
                </a:solidFill>
                <a:ea typeface="微软雅黑" pitchFamily="34" charset="-122"/>
              </a:rPr>
              <a:t>1.6   </a:t>
            </a:r>
            <a:r>
              <a:rPr lang="zh-CN" altLang="en-US" sz="2400" dirty="0" smtClean="0">
                <a:solidFill>
                  <a:schemeClr val="bg1"/>
                </a:solidFill>
                <a:ea typeface="微软雅黑" pitchFamily="34" charset="-122"/>
              </a:rPr>
              <a:t>页面设置和邮件合并</a:t>
            </a:r>
            <a:r>
              <a:rPr lang="en-US" altLang="zh-CN" sz="2400" dirty="0" smtClean="0">
                <a:solidFill>
                  <a:schemeClr val="bg1"/>
                </a:solidFill>
                <a:ea typeface="微软雅黑" pitchFamily="34" charset="-122"/>
              </a:rPr>
              <a:t>——</a:t>
            </a:r>
            <a:r>
              <a:rPr lang="zh-CN" altLang="en-US" sz="2400" dirty="0" smtClean="0">
                <a:solidFill>
                  <a:schemeClr val="bg1"/>
                </a:solidFill>
                <a:ea typeface="微软雅黑" pitchFamily="34" charset="-122"/>
              </a:rPr>
              <a:t>成绩通知书制作</a:t>
            </a:r>
            <a:endParaRPr lang="zh-CN" altLang="en-US" sz="2400" dirty="0">
              <a:solidFill>
                <a:schemeClr val="bg1"/>
              </a:solidFill>
              <a:ea typeface="微软雅黑" pitchFamily="34" charset="-122"/>
            </a:endParaRPr>
          </a:p>
        </p:txBody>
      </p:sp>
      <p:pic>
        <p:nvPicPr>
          <p:cNvPr id="6" name="图片 5" descr="图1.6. 20数据源.png"/>
          <p:cNvPicPr>
            <a:picLocks noChangeAspect="1"/>
          </p:cNvPicPr>
          <p:nvPr/>
        </p:nvPicPr>
        <p:blipFill>
          <a:blip r:embed="rId2" cstate="print"/>
          <a:stretch>
            <a:fillRect/>
          </a:stretch>
        </p:blipFill>
        <p:spPr>
          <a:xfrm>
            <a:off x="4100218" y="814582"/>
            <a:ext cx="4932040" cy="3399108"/>
          </a:xfrm>
          <a:prstGeom prst="rect">
            <a:avLst/>
          </a:prstGeom>
        </p:spPr>
      </p:pic>
    </p:spTree>
    <p:extLst>
      <p:ext uri="{BB962C8B-B14F-4D97-AF65-F5344CB8AC3E}">
        <p14:creationId xmlns="" xmlns:p14="http://schemas.microsoft.com/office/powerpoint/2010/main" val="26568330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987574"/>
            <a:ext cx="4104456" cy="3384376"/>
          </a:xfrm>
        </p:spPr>
        <p:txBody>
          <a:bodyPr>
            <a:normAutofit/>
          </a:bodyPr>
          <a:lstStyle/>
          <a:p>
            <a:pPr marL="0" indent="0">
              <a:spcAft>
                <a:spcPts val="600"/>
              </a:spcAft>
              <a:buNone/>
            </a:pP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1</a:t>
            </a:r>
            <a:r>
              <a:rPr lang="zh-CN" altLang="zh-CN" sz="1800" dirty="0" smtClean="0">
                <a:solidFill>
                  <a:srgbClr val="295AA6"/>
                </a:solidFill>
                <a:latin typeface="+mn-ea"/>
                <a:ea typeface="+mn-ea"/>
              </a:rPr>
              <a:t>）根据本学期课程学习情况放假安排等制作本学期“学生成绩学期通报”，打开“学生成绩学期通报”模板，按图所示录入内容。</a:t>
            </a:r>
            <a:endParaRPr lang="en-US" altLang="zh-CN" sz="1800" dirty="0" smtClean="0">
              <a:solidFill>
                <a:srgbClr val="295AA6"/>
              </a:solidFill>
              <a:latin typeface="+mn-ea"/>
              <a:ea typeface="+mn-ea"/>
            </a:endParaRPr>
          </a:p>
          <a:p>
            <a:pPr marL="0" indent="0">
              <a:spcAft>
                <a:spcPts val="600"/>
              </a:spcAft>
              <a:buNone/>
            </a:pP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2</a:t>
            </a:r>
            <a:r>
              <a:rPr lang="zh-CN" altLang="zh-CN" sz="1800" dirty="0" smtClean="0">
                <a:solidFill>
                  <a:srgbClr val="295AA6"/>
                </a:solidFill>
                <a:latin typeface="+mn-ea"/>
                <a:ea typeface="+mn-ea"/>
              </a:rPr>
              <a:t>）在成绩通知单主文档中，选择“邮件”选项卡的“开始邮件合并”组，点击“选择收件人”的下拉按钮，选择“使用现有列表”选项，找到学生期末成绩表</a:t>
            </a:r>
            <a:r>
              <a:rPr lang="en-US" altLang="zh-CN" sz="1800" dirty="0" smtClean="0">
                <a:solidFill>
                  <a:srgbClr val="295AA6"/>
                </a:solidFill>
                <a:latin typeface="+mn-ea"/>
                <a:ea typeface="+mn-ea"/>
              </a:rPr>
              <a:t>.</a:t>
            </a:r>
            <a:r>
              <a:rPr lang="en-US" altLang="zh-CN" sz="1800" dirty="0" err="1" smtClean="0">
                <a:solidFill>
                  <a:srgbClr val="295AA6"/>
                </a:solidFill>
                <a:latin typeface="+mn-ea"/>
                <a:ea typeface="+mn-ea"/>
              </a:rPr>
              <a:t>xlsx</a:t>
            </a:r>
            <a:r>
              <a:rPr lang="zh-CN" altLang="zh-CN" sz="1800" dirty="0" smtClean="0">
                <a:solidFill>
                  <a:srgbClr val="295AA6"/>
                </a:solidFill>
                <a:latin typeface="+mn-ea"/>
                <a:ea typeface="+mn-ea"/>
              </a:rPr>
              <a:t>，并在弹出的对话框中选择信息所在的“</a:t>
            </a:r>
            <a:r>
              <a:rPr lang="en-US" altLang="zh-CN" sz="1800" dirty="0" smtClean="0">
                <a:solidFill>
                  <a:srgbClr val="295AA6"/>
                </a:solidFill>
                <a:latin typeface="+mn-ea"/>
                <a:ea typeface="+mn-ea"/>
              </a:rPr>
              <a:t>sheet1”点击“确定”按钮；</a:t>
            </a:r>
            <a:endParaRPr lang="zh-CN" altLang="zh-CN" sz="1800" dirty="0" smtClean="0">
              <a:solidFill>
                <a:srgbClr val="295AA6"/>
              </a:solidFill>
              <a:latin typeface="+mn-ea"/>
              <a:ea typeface="+mn-ea"/>
            </a:endParaRPr>
          </a:p>
          <a:p>
            <a:pPr marL="0" indent="0">
              <a:spcAft>
                <a:spcPts val="600"/>
              </a:spcAft>
            </a:pPr>
            <a:endParaRPr lang="zh-CN" altLang="zh-CN" sz="1800" dirty="0" smtClean="0"/>
          </a:p>
          <a:p>
            <a:pPr marL="0" indent="0">
              <a:buNone/>
            </a:pPr>
            <a:endParaRPr lang="zh-CN" altLang="en-US" sz="1600" dirty="0">
              <a:solidFill>
                <a:srgbClr val="295AA6"/>
              </a:solidFill>
              <a:latin typeface="+mn-ea"/>
              <a:ea typeface="+mn-ea"/>
            </a:endParaRPr>
          </a:p>
        </p:txBody>
      </p:sp>
      <p:sp>
        <p:nvSpPr>
          <p:cNvPr id="4" name="TextBox 3"/>
          <p:cNvSpPr txBox="1"/>
          <p:nvPr/>
        </p:nvSpPr>
        <p:spPr>
          <a:xfrm>
            <a:off x="251520" y="-1"/>
            <a:ext cx="7704856" cy="461665"/>
          </a:xfrm>
          <a:prstGeom prst="rect">
            <a:avLst/>
          </a:prstGeom>
          <a:noFill/>
        </p:spPr>
        <p:txBody>
          <a:bodyPr wrap="square" rtlCol="0">
            <a:spAutoFit/>
          </a:bodyPr>
          <a:lstStyle/>
          <a:p>
            <a:pPr>
              <a:spcBef>
                <a:spcPct val="0"/>
              </a:spcBef>
            </a:pPr>
            <a:r>
              <a:rPr lang="zh-CN" altLang="en-US" sz="2400" dirty="0" smtClean="0">
                <a:solidFill>
                  <a:schemeClr val="bg1"/>
                </a:solidFill>
                <a:ea typeface="微软雅黑" pitchFamily="34" charset="-122"/>
              </a:rPr>
              <a:t>任务</a:t>
            </a:r>
            <a:r>
              <a:rPr lang="en-US" altLang="zh-CN" sz="2400" dirty="0" smtClean="0">
                <a:solidFill>
                  <a:schemeClr val="bg1"/>
                </a:solidFill>
                <a:ea typeface="微软雅黑" pitchFamily="34" charset="-122"/>
              </a:rPr>
              <a:t>1.6   </a:t>
            </a:r>
            <a:r>
              <a:rPr lang="zh-CN" altLang="en-US" sz="2400" dirty="0" smtClean="0">
                <a:solidFill>
                  <a:schemeClr val="bg1"/>
                </a:solidFill>
                <a:ea typeface="微软雅黑" pitchFamily="34" charset="-122"/>
              </a:rPr>
              <a:t>页面设置和邮件合并</a:t>
            </a:r>
            <a:r>
              <a:rPr lang="en-US" altLang="zh-CN" sz="2400" dirty="0" smtClean="0">
                <a:solidFill>
                  <a:schemeClr val="bg1"/>
                </a:solidFill>
                <a:ea typeface="微软雅黑" pitchFamily="34" charset="-122"/>
              </a:rPr>
              <a:t>——</a:t>
            </a:r>
            <a:r>
              <a:rPr lang="zh-CN" altLang="en-US" sz="2400" dirty="0" smtClean="0">
                <a:solidFill>
                  <a:schemeClr val="bg1"/>
                </a:solidFill>
                <a:ea typeface="微软雅黑" pitchFamily="34" charset="-122"/>
              </a:rPr>
              <a:t>成绩通知书制作</a:t>
            </a:r>
            <a:endParaRPr lang="zh-CN" altLang="en-US" sz="2400" dirty="0">
              <a:solidFill>
                <a:schemeClr val="bg1"/>
              </a:solidFill>
              <a:ea typeface="微软雅黑" pitchFamily="34" charset="-122"/>
            </a:endParaRPr>
          </a:p>
        </p:txBody>
      </p:sp>
      <p:pic>
        <p:nvPicPr>
          <p:cNvPr id="5" name="图片 4" descr="图1.6. 21使用模板制作学生成绩学期通报.png"/>
          <p:cNvPicPr>
            <a:picLocks noChangeAspect="1"/>
          </p:cNvPicPr>
          <p:nvPr/>
        </p:nvPicPr>
        <p:blipFill>
          <a:blip r:embed="rId2" cstate="print"/>
          <a:stretch>
            <a:fillRect/>
          </a:stretch>
        </p:blipFill>
        <p:spPr>
          <a:xfrm>
            <a:off x="5364088" y="555526"/>
            <a:ext cx="3000375" cy="4400550"/>
          </a:xfrm>
          <a:prstGeom prst="rect">
            <a:avLst/>
          </a:prstGeom>
        </p:spPr>
      </p:pic>
    </p:spTree>
    <p:extLst>
      <p:ext uri="{BB962C8B-B14F-4D97-AF65-F5344CB8AC3E}">
        <p14:creationId xmlns="" xmlns:p14="http://schemas.microsoft.com/office/powerpoint/2010/main" val="26568330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267744" y="910453"/>
            <a:ext cx="4799304" cy="4001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rtlCol="0">
            <a:spAutoFit/>
          </a:bodyPr>
          <a:lstStyle/>
          <a:p>
            <a:pPr>
              <a:spcBef>
                <a:spcPct val="0"/>
              </a:spcBef>
            </a:pPr>
            <a:r>
              <a:rPr lang="zh-CN" altLang="en-US" sz="2000" dirty="0" smtClean="0">
                <a:solidFill>
                  <a:srgbClr val="0070C0"/>
                </a:solidFill>
                <a:latin typeface="+mj-lt"/>
                <a:ea typeface="微软雅黑" pitchFamily="34" charset="-122"/>
                <a:cs typeface="+mj-cs"/>
              </a:rPr>
              <a:t>任务</a:t>
            </a:r>
            <a:r>
              <a:rPr lang="en-US" altLang="zh-CN" sz="2000" dirty="0" smtClean="0">
                <a:solidFill>
                  <a:srgbClr val="0070C0"/>
                </a:solidFill>
                <a:latin typeface="+mj-lt"/>
                <a:ea typeface="微软雅黑" pitchFamily="34" charset="-122"/>
                <a:cs typeface="+mj-cs"/>
              </a:rPr>
              <a:t>1.1   </a:t>
            </a:r>
            <a:r>
              <a:rPr lang="zh-CN" altLang="en-US" sz="2000" dirty="0" smtClean="0">
                <a:solidFill>
                  <a:srgbClr val="0070C0"/>
                </a:solidFill>
                <a:latin typeface="+mj-lt"/>
                <a:ea typeface="微软雅黑" pitchFamily="34" charset="-122"/>
                <a:cs typeface="+mj-cs"/>
              </a:rPr>
              <a:t>创建文档</a:t>
            </a:r>
            <a:r>
              <a:rPr lang="en-US" altLang="zh-CN" sz="2000" dirty="0" smtClean="0">
                <a:solidFill>
                  <a:srgbClr val="0070C0"/>
                </a:solidFill>
                <a:latin typeface="+mj-lt"/>
                <a:ea typeface="微软雅黑" pitchFamily="34" charset="-122"/>
                <a:cs typeface="+mj-cs"/>
              </a:rPr>
              <a:t>——</a:t>
            </a:r>
            <a:r>
              <a:rPr lang="zh-CN" altLang="en-US" sz="2000" dirty="0" smtClean="0">
                <a:solidFill>
                  <a:srgbClr val="0070C0"/>
                </a:solidFill>
                <a:latin typeface="+mj-lt"/>
                <a:ea typeface="微软雅黑" pitchFamily="34" charset="-122"/>
                <a:cs typeface="+mj-cs"/>
              </a:rPr>
              <a:t>简单公文的制作</a:t>
            </a:r>
            <a:endParaRPr lang="zh-CN" altLang="en-US" sz="2000" dirty="0">
              <a:solidFill>
                <a:srgbClr val="0070C0"/>
              </a:solidFill>
              <a:latin typeface="+mj-lt"/>
              <a:ea typeface="微软雅黑" pitchFamily="34" charset="-122"/>
              <a:cs typeface="+mj-cs"/>
            </a:endParaRPr>
          </a:p>
        </p:txBody>
      </p:sp>
      <p:sp>
        <p:nvSpPr>
          <p:cNvPr id="11" name="六边形 10"/>
          <p:cNvSpPr/>
          <p:nvPr/>
        </p:nvSpPr>
        <p:spPr>
          <a:xfrm>
            <a:off x="1510172" y="1563638"/>
            <a:ext cx="576064" cy="504056"/>
          </a:xfrm>
          <a:prstGeom prst="hexagon">
            <a:avLst/>
          </a:prstGeom>
          <a:solidFill>
            <a:srgbClr val="00B0F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ea typeface="微软雅黑" pitchFamily="34" charset="-122"/>
              </a:rPr>
              <a:t>2</a:t>
            </a:r>
            <a:endParaRPr lang="zh-CN" altLang="en-US" sz="2400" dirty="0">
              <a:ea typeface="微软雅黑" pitchFamily="34" charset="-122"/>
            </a:endParaRPr>
          </a:p>
        </p:txBody>
      </p:sp>
      <p:sp>
        <p:nvSpPr>
          <p:cNvPr id="13" name="TextBox 12"/>
          <p:cNvSpPr txBox="1"/>
          <p:nvPr/>
        </p:nvSpPr>
        <p:spPr>
          <a:xfrm>
            <a:off x="2267743" y="1630533"/>
            <a:ext cx="4799303" cy="400110"/>
          </a:xfrm>
          <a:prstGeom prst="rect">
            <a:avLst/>
          </a:prstGeom>
          <a:solidFill>
            <a:schemeClr val="bg1"/>
          </a:solidFill>
        </p:spPr>
        <p:txBody>
          <a:bodyPr wrap="square" rtlCol="0">
            <a:spAutoFit/>
          </a:bodyPr>
          <a:lstStyle/>
          <a:p>
            <a:pPr>
              <a:spcBef>
                <a:spcPct val="0"/>
              </a:spcBef>
            </a:pPr>
            <a:r>
              <a:rPr lang="zh-CN" altLang="en-US" sz="2000" dirty="0">
                <a:solidFill>
                  <a:srgbClr val="0070C0"/>
                </a:solidFill>
                <a:latin typeface="+mj-lt"/>
                <a:ea typeface="微软雅黑" pitchFamily="34" charset="-122"/>
                <a:cs typeface="+mj-cs"/>
              </a:rPr>
              <a:t>任务</a:t>
            </a:r>
            <a:r>
              <a:rPr lang="en-US" altLang="zh-CN" sz="2000" dirty="0">
                <a:solidFill>
                  <a:srgbClr val="0070C0"/>
                </a:solidFill>
                <a:latin typeface="+mj-lt"/>
                <a:ea typeface="微软雅黑" pitchFamily="34" charset="-122"/>
                <a:cs typeface="+mj-cs"/>
              </a:rPr>
              <a:t>1.2   </a:t>
            </a:r>
            <a:r>
              <a:rPr lang="zh-CN" altLang="en-US" sz="2000" dirty="0">
                <a:solidFill>
                  <a:srgbClr val="0070C0"/>
                </a:solidFill>
                <a:latin typeface="+mj-lt"/>
                <a:ea typeface="微软雅黑" pitchFamily="34" charset="-122"/>
                <a:cs typeface="+mj-cs"/>
              </a:rPr>
              <a:t>格式</a:t>
            </a:r>
            <a:r>
              <a:rPr lang="zh-CN" altLang="en-US" sz="2000" dirty="0" smtClean="0">
                <a:solidFill>
                  <a:srgbClr val="0070C0"/>
                </a:solidFill>
                <a:latin typeface="+mj-lt"/>
                <a:ea typeface="微软雅黑" pitchFamily="34" charset="-122"/>
                <a:cs typeface="+mj-cs"/>
              </a:rPr>
              <a:t>排版</a:t>
            </a:r>
            <a:r>
              <a:rPr lang="en-US" altLang="zh-CN" sz="2000" dirty="0" smtClean="0">
                <a:solidFill>
                  <a:srgbClr val="0070C0"/>
                </a:solidFill>
                <a:latin typeface="+mj-lt"/>
                <a:ea typeface="微软雅黑" pitchFamily="34" charset="-122"/>
                <a:cs typeface="+mj-cs"/>
              </a:rPr>
              <a:t>——</a:t>
            </a:r>
            <a:r>
              <a:rPr lang="zh-CN" altLang="en-US" sz="2000" dirty="0" smtClean="0">
                <a:solidFill>
                  <a:srgbClr val="0070C0"/>
                </a:solidFill>
                <a:latin typeface="+mj-lt"/>
                <a:ea typeface="微软雅黑" pitchFamily="34" charset="-122"/>
                <a:cs typeface="+mj-cs"/>
              </a:rPr>
              <a:t>古诗词排版设计</a:t>
            </a:r>
            <a:endParaRPr lang="zh-CN" altLang="en-US" sz="2000" dirty="0">
              <a:solidFill>
                <a:srgbClr val="0070C0"/>
              </a:solidFill>
              <a:latin typeface="+mj-lt"/>
              <a:ea typeface="微软雅黑" pitchFamily="34" charset="-122"/>
              <a:cs typeface="+mj-cs"/>
            </a:endParaRPr>
          </a:p>
        </p:txBody>
      </p:sp>
      <p:sp>
        <p:nvSpPr>
          <p:cNvPr id="15" name="六边形 14"/>
          <p:cNvSpPr/>
          <p:nvPr/>
        </p:nvSpPr>
        <p:spPr>
          <a:xfrm>
            <a:off x="1510172" y="2283718"/>
            <a:ext cx="576064" cy="504056"/>
          </a:xfrm>
          <a:prstGeom prst="hexagon">
            <a:avLst/>
          </a:prstGeom>
          <a:solidFill>
            <a:srgbClr val="00B0F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ea typeface="微软雅黑" pitchFamily="34" charset="-122"/>
              </a:rPr>
              <a:t>3</a:t>
            </a:r>
            <a:endParaRPr lang="zh-CN" altLang="en-US" sz="2400" dirty="0">
              <a:ea typeface="微软雅黑" pitchFamily="34" charset="-122"/>
            </a:endParaRPr>
          </a:p>
        </p:txBody>
      </p:sp>
      <p:sp>
        <p:nvSpPr>
          <p:cNvPr id="17" name="TextBox 16"/>
          <p:cNvSpPr txBox="1"/>
          <p:nvPr/>
        </p:nvSpPr>
        <p:spPr>
          <a:xfrm>
            <a:off x="2220968" y="2350613"/>
            <a:ext cx="4943320" cy="400110"/>
          </a:xfrm>
          <a:prstGeom prst="rect">
            <a:avLst/>
          </a:prstGeom>
          <a:noFill/>
        </p:spPr>
        <p:txBody>
          <a:bodyPr wrap="square" rtlCol="0">
            <a:spAutoFit/>
          </a:bodyPr>
          <a:lstStyle/>
          <a:p>
            <a:pPr>
              <a:spcBef>
                <a:spcPct val="0"/>
              </a:spcBef>
            </a:pPr>
            <a:r>
              <a:rPr lang="zh-CN" altLang="en-US" sz="2000" dirty="0">
                <a:solidFill>
                  <a:srgbClr val="0070C0"/>
                </a:solidFill>
                <a:latin typeface="+mj-lt"/>
                <a:ea typeface="微软雅黑" pitchFamily="34" charset="-122"/>
                <a:cs typeface="+mj-cs"/>
              </a:rPr>
              <a:t>任务</a:t>
            </a:r>
            <a:r>
              <a:rPr lang="en-US" altLang="zh-CN" sz="2000" dirty="0">
                <a:solidFill>
                  <a:srgbClr val="0070C0"/>
                </a:solidFill>
                <a:latin typeface="+mj-lt"/>
                <a:ea typeface="微软雅黑" pitchFamily="34" charset="-122"/>
                <a:cs typeface="+mj-cs"/>
              </a:rPr>
              <a:t>1.3   </a:t>
            </a:r>
            <a:r>
              <a:rPr lang="zh-CN" altLang="en-US" sz="2000" dirty="0">
                <a:solidFill>
                  <a:srgbClr val="0070C0"/>
                </a:solidFill>
                <a:latin typeface="+mj-lt"/>
                <a:ea typeface="微软雅黑" pitchFamily="34" charset="-122"/>
                <a:cs typeface="+mj-cs"/>
              </a:rPr>
              <a:t>图文混</a:t>
            </a:r>
            <a:r>
              <a:rPr lang="zh-CN" altLang="en-US" sz="2000" dirty="0" smtClean="0">
                <a:solidFill>
                  <a:srgbClr val="0070C0"/>
                </a:solidFill>
                <a:latin typeface="+mj-lt"/>
                <a:ea typeface="微软雅黑" pitchFamily="34" charset="-122"/>
                <a:cs typeface="+mj-cs"/>
              </a:rPr>
              <a:t>排</a:t>
            </a:r>
            <a:r>
              <a:rPr lang="en-US" altLang="zh-CN" sz="2000" dirty="0" smtClean="0">
                <a:solidFill>
                  <a:srgbClr val="0070C0"/>
                </a:solidFill>
                <a:latin typeface="+mj-lt"/>
                <a:ea typeface="微软雅黑" pitchFamily="34" charset="-122"/>
                <a:cs typeface="+mj-cs"/>
              </a:rPr>
              <a:t>——</a:t>
            </a:r>
            <a:r>
              <a:rPr lang="zh-CN" altLang="en-US" sz="2000" dirty="0" smtClean="0">
                <a:solidFill>
                  <a:srgbClr val="0070C0"/>
                </a:solidFill>
                <a:latin typeface="+mj-lt"/>
                <a:ea typeface="微软雅黑" pitchFamily="34" charset="-122"/>
                <a:cs typeface="+mj-cs"/>
              </a:rPr>
              <a:t>电子板报设计</a:t>
            </a:r>
            <a:endParaRPr lang="zh-CN" altLang="en-US" sz="2000" dirty="0">
              <a:solidFill>
                <a:srgbClr val="0070C0"/>
              </a:solidFill>
              <a:latin typeface="+mj-lt"/>
              <a:ea typeface="微软雅黑" pitchFamily="34" charset="-122"/>
              <a:cs typeface="+mj-cs"/>
            </a:endParaRPr>
          </a:p>
        </p:txBody>
      </p:sp>
      <p:sp>
        <p:nvSpPr>
          <p:cNvPr id="19" name="六边形 18"/>
          <p:cNvSpPr/>
          <p:nvPr/>
        </p:nvSpPr>
        <p:spPr>
          <a:xfrm>
            <a:off x="1499325" y="3003798"/>
            <a:ext cx="576064" cy="504056"/>
          </a:xfrm>
          <a:prstGeom prst="hexagon">
            <a:avLst/>
          </a:prstGeom>
          <a:solidFill>
            <a:srgbClr val="00B0F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ea typeface="微软雅黑" pitchFamily="34" charset="-122"/>
              </a:rPr>
              <a:t>4</a:t>
            </a:r>
            <a:endParaRPr lang="zh-CN" altLang="en-US" sz="2400" dirty="0">
              <a:ea typeface="微软雅黑" pitchFamily="34" charset="-122"/>
            </a:endParaRPr>
          </a:p>
        </p:txBody>
      </p:sp>
      <p:sp>
        <p:nvSpPr>
          <p:cNvPr id="21" name="TextBox 20"/>
          <p:cNvSpPr txBox="1"/>
          <p:nvPr/>
        </p:nvSpPr>
        <p:spPr>
          <a:xfrm>
            <a:off x="2210121" y="3070693"/>
            <a:ext cx="4954167" cy="400110"/>
          </a:xfrm>
          <a:prstGeom prst="rect">
            <a:avLst/>
          </a:prstGeom>
          <a:noFill/>
        </p:spPr>
        <p:txBody>
          <a:bodyPr wrap="square" rtlCol="0">
            <a:spAutoFit/>
          </a:bodyPr>
          <a:lstStyle/>
          <a:p>
            <a:pPr>
              <a:spcBef>
                <a:spcPct val="0"/>
              </a:spcBef>
            </a:pPr>
            <a:r>
              <a:rPr lang="zh-CN" altLang="en-US" sz="2000" dirty="0">
                <a:solidFill>
                  <a:srgbClr val="0070C0"/>
                </a:solidFill>
                <a:latin typeface="+mj-lt"/>
                <a:ea typeface="微软雅黑" pitchFamily="34" charset="-122"/>
                <a:cs typeface="+mj-cs"/>
              </a:rPr>
              <a:t>任务</a:t>
            </a:r>
            <a:r>
              <a:rPr lang="en-US" altLang="zh-CN" sz="2000" dirty="0">
                <a:solidFill>
                  <a:srgbClr val="0070C0"/>
                </a:solidFill>
                <a:latin typeface="+mj-lt"/>
                <a:ea typeface="微软雅黑" pitchFamily="34" charset="-122"/>
                <a:cs typeface="+mj-cs"/>
              </a:rPr>
              <a:t>1.4  </a:t>
            </a:r>
            <a:r>
              <a:rPr lang="zh-CN" altLang="en-US" sz="2000" dirty="0">
                <a:solidFill>
                  <a:srgbClr val="0070C0"/>
                </a:solidFill>
                <a:latin typeface="+mj-lt"/>
                <a:ea typeface="微软雅黑" pitchFamily="34" charset="-122"/>
                <a:cs typeface="+mj-cs"/>
              </a:rPr>
              <a:t>表格</a:t>
            </a:r>
            <a:r>
              <a:rPr lang="zh-CN" altLang="en-US" sz="2000" dirty="0" smtClean="0">
                <a:solidFill>
                  <a:srgbClr val="0070C0"/>
                </a:solidFill>
                <a:latin typeface="+mj-lt"/>
                <a:ea typeface="微软雅黑" pitchFamily="34" charset="-122"/>
                <a:cs typeface="+mj-cs"/>
              </a:rPr>
              <a:t>制作</a:t>
            </a:r>
            <a:r>
              <a:rPr lang="en-US" altLang="zh-CN" sz="2000" dirty="0" smtClean="0">
                <a:solidFill>
                  <a:srgbClr val="0070C0"/>
                </a:solidFill>
                <a:latin typeface="+mj-lt"/>
                <a:ea typeface="微软雅黑" pitchFamily="34" charset="-122"/>
                <a:cs typeface="+mj-cs"/>
              </a:rPr>
              <a:t>——</a:t>
            </a:r>
            <a:r>
              <a:rPr lang="zh-CN" altLang="en-US" sz="2000" dirty="0" smtClean="0">
                <a:solidFill>
                  <a:srgbClr val="0070C0"/>
                </a:solidFill>
                <a:latin typeface="+mj-lt"/>
                <a:ea typeface="微软雅黑" pitchFamily="34" charset="-122"/>
                <a:cs typeface="+mj-cs"/>
              </a:rPr>
              <a:t>班级日报表设计</a:t>
            </a:r>
            <a:endParaRPr lang="zh-CN" altLang="en-US" sz="2000" dirty="0">
              <a:solidFill>
                <a:srgbClr val="0070C0"/>
              </a:solidFill>
              <a:latin typeface="+mj-lt"/>
              <a:ea typeface="微软雅黑" pitchFamily="34" charset="-122"/>
              <a:cs typeface="+mj-cs"/>
            </a:endParaRPr>
          </a:p>
        </p:txBody>
      </p:sp>
      <p:sp>
        <p:nvSpPr>
          <p:cNvPr id="23" name="六边形 22"/>
          <p:cNvSpPr/>
          <p:nvPr/>
        </p:nvSpPr>
        <p:spPr>
          <a:xfrm>
            <a:off x="1486503" y="3771382"/>
            <a:ext cx="576064" cy="504056"/>
          </a:xfrm>
          <a:prstGeom prst="hexagon">
            <a:avLst/>
          </a:prstGeom>
          <a:solidFill>
            <a:srgbClr val="00B0F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ea typeface="微软雅黑" pitchFamily="34" charset="-122"/>
              </a:rPr>
              <a:t>5</a:t>
            </a:r>
            <a:endParaRPr lang="zh-CN" altLang="en-US" sz="2400" dirty="0">
              <a:ea typeface="微软雅黑" pitchFamily="34" charset="-122"/>
            </a:endParaRPr>
          </a:p>
        </p:txBody>
      </p:sp>
      <p:sp>
        <p:nvSpPr>
          <p:cNvPr id="25" name="TextBox 24"/>
          <p:cNvSpPr txBox="1"/>
          <p:nvPr/>
        </p:nvSpPr>
        <p:spPr>
          <a:xfrm>
            <a:off x="2220968" y="3838277"/>
            <a:ext cx="4846079" cy="400110"/>
          </a:xfrm>
          <a:prstGeom prst="rect">
            <a:avLst/>
          </a:prstGeom>
          <a:noFill/>
        </p:spPr>
        <p:txBody>
          <a:bodyPr wrap="square" rtlCol="0">
            <a:spAutoFit/>
          </a:bodyPr>
          <a:lstStyle/>
          <a:p>
            <a:pPr>
              <a:spcBef>
                <a:spcPct val="0"/>
              </a:spcBef>
            </a:pPr>
            <a:r>
              <a:rPr lang="zh-CN" altLang="en-US" sz="2000" dirty="0">
                <a:solidFill>
                  <a:srgbClr val="0070C0"/>
                </a:solidFill>
                <a:latin typeface="+mj-lt"/>
                <a:ea typeface="微软雅黑" pitchFamily="34" charset="-122"/>
                <a:cs typeface="+mj-cs"/>
              </a:rPr>
              <a:t>任务</a:t>
            </a:r>
            <a:r>
              <a:rPr lang="en-US" altLang="zh-CN" sz="2000" dirty="0" smtClean="0">
                <a:solidFill>
                  <a:srgbClr val="0070C0"/>
                </a:solidFill>
                <a:latin typeface="+mj-lt"/>
                <a:ea typeface="微软雅黑" pitchFamily="34" charset="-122"/>
                <a:cs typeface="+mj-cs"/>
              </a:rPr>
              <a:t>1.5   </a:t>
            </a:r>
            <a:r>
              <a:rPr lang="zh-CN" altLang="en-US" sz="2000" dirty="0" smtClean="0">
                <a:solidFill>
                  <a:srgbClr val="0070C0"/>
                </a:solidFill>
                <a:latin typeface="+mj-lt"/>
                <a:ea typeface="微软雅黑" pitchFamily="34" charset="-122"/>
                <a:cs typeface="+mj-cs"/>
              </a:rPr>
              <a:t>长文档编辑</a:t>
            </a:r>
            <a:r>
              <a:rPr lang="en-US" altLang="zh-CN" sz="2000" dirty="0" smtClean="0">
                <a:solidFill>
                  <a:srgbClr val="0070C0"/>
                </a:solidFill>
                <a:latin typeface="+mj-lt"/>
                <a:ea typeface="微软雅黑" pitchFamily="34" charset="-122"/>
                <a:cs typeface="+mj-cs"/>
              </a:rPr>
              <a:t>——</a:t>
            </a:r>
            <a:r>
              <a:rPr lang="zh-CN" altLang="en-US" sz="2000" dirty="0" smtClean="0">
                <a:solidFill>
                  <a:srgbClr val="0070C0"/>
                </a:solidFill>
                <a:latin typeface="+mj-lt"/>
                <a:ea typeface="微软雅黑" pitchFamily="34" charset="-122"/>
                <a:cs typeface="+mj-cs"/>
              </a:rPr>
              <a:t>毕业论文制作</a:t>
            </a:r>
            <a:endParaRPr lang="zh-CN" altLang="en-US" sz="2000" dirty="0">
              <a:solidFill>
                <a:srgbClr val="0070C0"/>
              </a:solidFill>
              <a:latin typeface="+mj-lt"/>
              <a:ea typeface="微软雅黑" pitchFamily="34" charset="-122"/>
              <a:cs typeface="+mj-cs"/>
            </a:endParaRPr>
          </a:p>
        </p:txBody>
      </p:sp>
      <p:sp>
        <p:nvSpPr>
          <p:cNvPr id="27" name="六边形 26"/>
          <p:cNvSpPr/>
          <p:nvPr/>
        </p:nvSpPr>
        <p:spPr>
          <a:xfrm>
            <a:off x="1475656" y="4491462"/>
            <a:ext cx="576064" cy="504056"/>
          </a:xfrm>
          <a:prstGeom prst="hexagon">
            <a:avLst/>
          </a:prstGeom>
          <a:solidFill>
            <a:srgbClr val="00B0F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ea typeface="微软雅黑" pitchFamily="34" charset="-122"/>
              </a:rPr>
              <a:t>6</a:t>
            </a:r>
            <a:endParaRPr lang="zh-CN" altLang="en-US" sz="2400" dirty="0">
              <a:ea typeface="微软雅黑" pitchFamily="34" charset="-122"/>
            </a:endParaRPr>
          </a:p>
        </p:txBody>
      </p:sp>
      <p:sp>
        <p:nvSpPr>
          <p:cNvPr id="29" name="TextBox 28"/>
          <p:cNvSpPr txBox="1"/>
          <p:nvPr/>
        </p:nvSpPr>
        <p:spPr>
          <a:xfrm>
            <a:off x="2075388" y="4558357"/>
            <a:ext cx="5952996" cy="400110"/>
          </a:xfrm>
          <a:prstGeom prst="rect">
            <a:avLst/>
          </a:prstGeom>
          <a:solidFill>
            <a:schemeClr val="accent6">
              <a:lumMod val="75000"/>
            </a:schemeClr>
          </a:solidFill>
        </p:spPr>
        <p:txBody>
          <a:bodyPr wrap="square" rtlCol="0">
            <a:spAutoFit/>
          </a:bodyPr>
          <a:lstStyle/>
          <a:p>
            <a:pPr algn="ctr">
              <a:spcBef>
                <a:spcPct val="0"/>
              </a:spcBef>
            </a:pPr>
            <a:r>
              <a:rPr lang="zh-CN" altLang="en-US" sz="2000" dirty="0">
                <a:solidFill>
                  <a:srgbClr val="0070C0"/>
                </a:solidFill>
                <a:latin typeface="+mj-lt"/>
                <a:ea typeface="微软雅黑" pitchFamily="34" charset="-122"/>
                <a:cs typeface="+mj-cs"/>
              </a:rPr>
              <a:t>任务</a:t>
            </a:r>
            <a:r>
              <a:rPr lang="en-US" altLang="zh-CN" sz="2000" dirty="0">
                <a:solidFill>
                  <a:srgbClr val="0070C0"/>
                </a:solidFill>
                <a:latin typeface="+mj-lt"/>
                <a:ea typeface="微软雅黑" pitchFamily="34" charset="-122"/>
                <a:cs typeface="+mj-cs"/>
              </a:rPr>
              <a:t>1.6 </a:t>
            </a:r>
            <a:r>
              <a:rPr lang="zh-CN" altLang="en-US" sz="2000" dirty="0">
                <a:solidFill>
                  <a:srgbClr val="0070C0"/>
                </a:solidFill>
                <a:latin typeface="+mj-lt"/>
                <a:ea typeface="微软雅黑" pitchFamily="34" charset="-122"/>
                <a:cs typeface="+mj-cs"/>
              </a:rPr>
              <a:t>页面设置和邮件合并</a:t>
            </a:r>
            <a:r>
              <a:rPr lang="en-US" altLang="zh-CN" sz="2000" dirty="0">
                <a:solidFill>
                  <a:srgbClr val="0070C0"/>
                </a:solidFill>
                <a:latin typeface="+mj-lt"/>
                <a:ea typeface="微软雅黑" pitchFamily="34" charset="-122"/>
                <a:cs typeface="+mj-cs"/>
              </a:rPr>
              <a:t>——</a:t>
            </a:r>
            <a:r>
              <a:rPr lang="zh-CN" altLang="en-US" sz="2000" dirty="0">
                <a:solidFill>
                  <a:srgbClr val="0070C0"/>
                </a:solidFill>
                <a:latin typeface="+mj-lt"/>
                <a:ea typeface="微软雅黑" pitchFamily="34" charset="-122"/>
                <a:cs typeface="+mj-cs"/>
              </a:rPr>
              <a:t>成绩通知书制作</a:t>
            </a:r>
          </a:p>
        </p:txBody>
      </p:sp>
      <p:grpSp>
        <p:nvGrpSpPr>
          <p:cNvPr id="45" name="组合 44"/>
          <p:cNvGrpSpPr/>
          <p:nvPr/>
        </p:nvGrpSpPr>
        <p:grpSpPr>
          <a:xfrm>
            <a:off x="1499325" y="843558"/>
            <a:ext cx="5567723" cy="504056"/>
            <a:chOff x="1499325" y="843558"/>
            <a:chExt cx="5567723" cy="504056"/>
          </a:xfrm>
        </p:grpSpPr>
        <p:sp>
          <p:nvSpPr>
            <p:cNvPr id="5" name="六边形 4"/>
            <p:cNvSpPr/>
            <p:nvPr/>
          </p:nvSpPr>
          <p:spPr>
            <a:xfrm>
              <a:off x="1499325" y="843558"/>
              <a:ext cx="577627" cy="504056"/>
            </a:xfrm>
            <a:prstGeom prst="hexagon">
              <a:avLst/>
            </a:prstGeom>
            <a:solidFill>
              <a:srgbClr val="00B0F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ea typeface="微软雅黑" pitchFamily="34" charset="-122"/>
                </a:rPr>
                <a:t>1</a:t>
              </a:r>
              <a:endParaRPr lang="zh-CN" altLang="en-US" sz="2400" dirty="0">
                <a:ea typeface="微软雅黑" pitchFamily="34" charset="-122"/>
              </a:endParaRPr>
            </a:p>
          </p:txBody>
        </p:sp>
        <p:cxnSp>
          <p:nvCxnSpPr>
            <p:cNvPr id="3" name="直接连接符 2"/>
            <p:cNvCxnSpPr/>
            <p:nvPr/>
          </p:nvCxnSpPr>
          <p:spPr>
            <a:xfrm>
              <a:off x="2267744" y="1347614"/>
              <a:ext cx="4799304" cy="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grpSp>
      <p:cxnSp>
        <p:nvCxnSpPr>
          <p:cNvPr id="44" name="直接连接符 43"/>
          <p:cNvCxnSpPr/>
          <p:nvPr/>
        </p:nvCxnSpPr>
        <p:spPr>
          <a:xfrm>
            <a:off x="2267744" y="2067694"/>
            <a:ext cx="4799304" cy="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2267744" y="2812278"/>
            <a:ext cx="4799304" cy="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267744" y="3532358"/>
            <a:ext cx="4799304" cy="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2267744" y="4299942"/>
            <a:ext cx="4799304" cy="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267744" y="4995518"/>
            <a:ext cx="5472608" cy="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204332" y="51470"/>
            <a:ext cx="2811091" cy="369332"/>
          </a:xfrm>
          <a:prstGeom prst="rect">
            <a:avLst/>
          </a:prstGeom>
        </p:spPr>
        <p:txBody>
          <a:bodyPr wrap="none">
            <a:spAutoFit/>
          </a:bodyPr>
          <a:lstStyle/>
          <a:p>
            <a:pPr>
              <a:spcBef>
                <a:spcPct val="0"/>
              </a:spcBef>
            </a:pPr>
            <a:r>
              <a:rPr lang="zh-CN" altLang="en-US" b="1" dirty="0">
                <a:solidFill>
                  <a:schemeClr val="bg1"/>
                </a:solidFill>
                <a:ea typeface="微软雅黑" pitchFamily="34" charset="-122"/>
              </a:rPr>
              <a:t>项目</a:t>
            </a:r>
            <a:r>
              <a:rPr lang="en-US" altLang="zh-CN" b="1" dirty="0">
                <a:solidFill>
                  <a:schemeClr val="bg1"/>
                </a:solidFill>
                <a:ea typeface="微软雅黑" pitchFamily="34" charset="-122"/>
              </a:rPr>
              <a:t>1   WORD 2010 </a:t>
            </a:r>
            <a:r>
              <a:rPr lang="zh-CN" altLang="en-US" b="1" dirty="0">
                <a:solidFill>
                  <a:schemeClr val="bg1"/>
                </a:solidFill>
                <a:ea typeface="微软雅黑" pitchFamily="34" charset="-122"/>
              </a:rPr>
              <a:t>的应用</a:t>
            </a:r>
          </a:p>
        </p:txBody>
      </p:sp>
    </p:spTree>
    <p:extLst>
      <p:ext uri="{BB962C8B-B14F-4D97-AF65-F5344CB8AC3E}">
        <p14:creationId xmlns="" xmlns:p14="http://schemas.microsoft.com/office/powerpoint/2010/main" val="425409943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43608" y="1203598"/>
            <a:ext cx="3744416" cy="2880320"/>
          </a:xfrm>
        </p:spPr>
        <p:txBody>
          <a:bodyPr>
            <a:normAutofit/>
          </a:bodyPr>
          <a:lstStyle/>
          <a:p>
            <a:pPr marL="0" indent="0">
              <a:spcAft>
                <a:spcPts val="600"/>
              </a:spcAft>
              <a:buNone/>
            </a:pP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3</a:t>
            </a:r>
            <a:r>
              <a:rPr lang="zh-CN" altLang="zh-CN" sz="1800" dirty="0" smtClean="0">
                <a:solidFill>
                  <a:srgbClr val="295AA6"/>
                </a:solidFill>
                <a:latin typeface="+mn-ea"/>
                <a:ea typeface="+mn-ea"/>
              </a:rPr>
              <a:t>）将插入点依次置于在主文档中需要导入</a:t>
            </a:r>
            <a:r>
              <a:rPr lang="en-US" altLang="zh-CN" sz="1800" dirty="0" smtClean="0">
                <a:solidFill>
                  <a:srgbClr val="295AA6"/>
                </a:solidFill>
                <a:latin typeface="+mn-ea"/>
                <a:ea typeface="+mn-ea"/>
              </a:rPr>
              <a:t>Excel</a:t>
            </a:r>
            <a:r>
              <a:rPr lang="zh-CN" altLang="zh-CN" sz="1800" dirty="0" smtClean="0">
                <a:solidFill>
                  <a:srgbClr val="295AA6"/>
                </a:solidFill>
                <a:latin typeface="+mn-ea"/>
                <a:ea typeface="+mn-ea"/>
              </a:rPr>
              <a:t>信息的地方，选择“邮件”选项卡的“编写和插入域”组，点击“插入合并域”的下拉按钮，点击选择相应的列标题。如，将插入点放在表格中“姓名”列下方单元格中，点击“插入合并域”的下拉按钮选择“姓名”列；</a:t>
            </a:r>
            <a:endParaRPr lang="en-US" altLang="zh-CN" sz="1800" dirty="0" smtClean="0">
              <a:solidFill>
                <a:srgbClr val="295AA6"/>
              </a:solidFill>
              <a:latin typeface="+mn-ea"/>
              <a:ea typeface="+mn-ea"/>
            </a:endParaRPr>
          </a:p>
          <a:p>
            <a:pPr marL="0" indent="0">
              <a:buNone/>
            </a:pPr>
            <a:endParaRPr lang="zh-CN" altLang="zh-CN" sz="1600" dirty="0" smtClean="0"/>
          </a:p>
          <a:p>
            <a:pPr marL="0" indent="0">
              <a:buNone/>
            </a:pPr>
            <a:endParaRPr lang="zh-CN" altLang="en-US" sz="1600" dirty="0">
              <a:solidFill>
                <a:srgbClr val="295AA6"/>
              </a:solidFill>
              <a:latin typeface="+mn-ea"/>
              <a:ea typeface="+mn-ea"/>
            </a:endParaRPr>
          </a:p>
        </p:txBody>
      </p:sp>
      <p:sp>
        <p:nvSpPr>
          <p:cNvPr id="4" name="TextBox 3"/>
          <p:cNvSpPr txBox="1"/>
          <p:nvPr/>
        </p:nvSpPr>
        <p:spPr>
          <a:xfrm>
            <a:off x="251520" y="-1"/>
            <a:ext cx="7560840" cy="461665"/>
          </a:xfrm>
          <a:prstGeom prst="rect">
            <a:avLst/>
          </a:prstGeom>
          <a:noFill/>
        </p:spPr>
        <p:txBody>
          <a:bodyPr wrap="square" rtlCol="0">
            <a:spAutoFit/>
          </a:bodyPr>
          <a:lstStyle/>
          <a:p>
            <a:pPr>
              <a:spcBef>
                <a:spcPct val="0"/>
              </a:spcBef>
            </a:pPr>
            <a:r>
              <a:rPr lang="zh-CN" altLang="en-US" sz="2400" dirty="0" smtClean="0">
                <a:solidFill>
                  <a:schemeClr val="bg1"/>
                </a:solidFill>
                <a:ea typeface="微软雅黑" pitchFamily="34" charset="-122"/>
              </a:rPr>
              <a:t>任务</a:t>
            </a:r>
            <a:r>
              <a:rPr lang="en-US" altLang="zh-CN" sz="2400" dirty="0" smtClean="0">
                <a:solidFill>
                  <a:schemeClr val="bg1"/>
                </a:solidFill>
                <a:ea typeface="微软雅黑" pitchFamily="34" charset="-122"/>
              </a:rPr>
              <a:t>1.6   </a:t>
            </a:r>
            <a:r>
              <a:rPr lang="zh-CN" altLang="en-US" sz="2400" dirty="0" smtClean="0">
                <a:solidFill>
                  <a:schemeClr val="bg1"/>
                </a:solidFill>
                <a:ea typeface="微软雅黑" pitchFamily="34" charset="-122"/>
              </a:rPr>
              <a:t>页面设置和邮件合并</a:t>
            </a:r>
            <a:r>
              <a:rPr lang="en-US" altLang="zh-CN" sz="2400" dirty="0" smtClean="0">
                <a:solidFill>
                  <a:schemeClr val="bg1"/>
                </a:solidFill>
                <a:ea typeface="微软雅黑" pitchFamily="34" charset="-122"/>
              </a:rPr>
              <a:t>——</a:t>
            </a:r>
            <a:r>
              <a:rPr lang="zh-CN" altLang="en-US" sz="2400" dirty="0" smtClean="0">
                <a:solidFill>
                  <a:schemeClr val="bg1"/>
                </a:solidFill>
                <a:ea typeface="微软雅黑" pitchFamily="34" charset="-122"/>
              </a:rPr>
              <a:t>成绩通知书制作</a:t>
            </a:r>
            <a:endParaRPr lang="zh-CN" altLang="en-US" sz="2400" dirty="0">
              <a:solidFill>
                <a:schemeClr val="bg1"/>
              </a:solidFill>
              <a:ea typeface="微软雅黑" pitchFamily="34" charset="-122"/>
            </a:endParaRPr>
          </a:p>
        </p:txBody>
      </p:sp>
      <p:pic>
        <p:nvPicPr>
          <p:cNvPr id="5" name="图片 4" descr="图1.6. 22可以插入的域.png"/>
          <p:cNvPicPr>
            <a:picLocks noChangeAspect="1"/>
          </p:cNvPicPr>
          <p:nvPr/>
        </p:nvPicPr>
        <p:blipFill>
          <a:blip r:embed="rId2" cstate="print"/>
          <a:stretch>
            <a:fillRect/>
          </a:stretch>
        </p:blipFill>
        <p:spPr>
          <a:xfrm>
            <a:off x="5940152" y="771550"/>
            <a:ext cx="1428750" cy="3619500"/>
          </a:xfrm>
          <a:prstGeom prst="rect">
            <a:avLst/>
          </a:prstGeom>
        </p:spPr>
      </p:pic>
    </p:spTree>
    <p:extLst>
      <p:ext uri="{BB962C8B-B14F-4D97-AF65-F5344CB8AC3E}">
        <p14:creationId xmlns="" xmlns:p14="http://schemas.microsoft.com/office/powerpoint/2010/main" val="265683304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987574"/>
            <a:ext cx="3744416" cy="3456384"/>
          </a:xfrm>
        </p:spPr>
        <p:txBody>
          <a:bodyPr>
            <a:normAutofit/>
          </a:bodyPr>
          <a:lstStyle/>
          <a:p>
            <a:pPr marL="0" indent="0">
              <a:buNone/>
            </a:pP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4</a:t>
            </a:r>
            <a:r>
              <a:rPr lang="zh-CN" altLang="zh-CN" sz="1800" dirty="0" smtClean="0">
                <a:solidFill>
                  <a:srgbClr val="295AA6"/>
                </a:solidFill>
                <a:latin typeface="+mn-ea"/>
                <a:ea typeface="+mn-ea"/>
              </a:rPr>
              <a:t>）插入完成后，需要注意的是，图中标记出来的地方表示插入的域，而非书名号；</a:t>
            </a:r>
          </a:p>
          <a:p>
            <a:pPr marL="0" indent="0">
              <a:buNone/>
            </a:pP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5</a:t>
            </a:r>
            <a:r>
              <a:rPr lang="zh-CN" altLang="zh-CN" sz="1800" dirty="0" smtClean="0">
                <a:solidFill>
                  <a:srgbClr val="295AA6"/>
                </a:solidFill>
                <a:latin typeface="+mn-ea"/>
                <a:ea typeface="+mn-ea"/>
              </a:rPr>
              <a:t>）选择“邮件”选项卡→“完成”组→“完成并合并”的下拉按钮→“编辑单个文档”，在弹出的“合并到新文档”对话框中选择“全部”，点击“确定”按钮，这时会产生一个默认名为“信函</a:t>
            </a:r>
            <a:r>
              <a:rPr lang="en-US" altLang="zh-CN" sz="1800" dirty="0" smtClean="0">
                <a:solidFill>
                  <a:srgbClr val="295AA6"/>
                </a:solidFill>
                <a:latin typeface="+mn-ea"/>
                <a:ea typeface="+mn-ea"/>
              </a:rPr>
              <a:t>1</a:t>
            </a:r>
            <a:r>
              <a:rPr lang="zh-CN" altLang="zh-CN" sz="1800" dirty="0" smtClean="0">
                <a:solidFill>
                  <a:srgbClr val="295AA6"/>
                </a:solidFill>
                <a:latin typeface="+mn-ea"/>
                <a:ea typeface="+mn-ea"/>
              </a:rPr>
              <a:t>”的新文档，该文档包含多页，即为每位学生单独创建一份成绩通知单；</a:t>
            </a:r>
          </a:p>
          <a:p>
            <a:pPr marL="0" indent="0">
              <a:buNone/>
            </a:pPr>
            <a:endParaRPr lang="zh-CN" altLang="en-US" sz="1600" dirty="0">
              <a:solidFill>
                <a:srgbClr val="295AA6"/>
              </a:solidFill>
              <a:latin typeface="+mn-ea"/>
              <a:ea typeface="+mn-ea"/>
            </a:endParaRPr>
          </a:p>
        </p:txBody>
      </p:sp>
      <p:sp>
        <p:nvSpPr>
          <p:cNvPr id="4" name="TextBox 3"/>
          <p:cNvSpPr txBox="1"/>
          <p:nvPr/>
        </p:nvSpPr>
        <p:spPr>
          <a:xfrm>
            <a:off x="251520" y="-1"/>
            <a:ext cx="7992888" cy="461665"/>
          </a:xfrm>
          <a:prstGeom prst="rect">
            <a:avLst/>
          </a:prstGeom>
          <a:noFill/>
        </p:spPr>
        <p:txBody>
          <a:bodyPr wrap="square" rtlCol="0">
            <a:spAutoFit/>
          </a:bodyPr>
          <a:lstStyle/>
          <a:p>
            <a:pPr>
              <a:spcBef>
                <a:spcPct val="0"/>
              </a:spcBef>
            </a:pPr>
            <a:r>
              <a:rPr lang="zh-CN" altLang="en-US" sz="2400" dirty="0" smtClean="0">
                <a:solidFill>
                  <a:schemeClr val="bg1"/>
                </a:solidFill>
                <a:ea typeface="微软雅黑" pitchFamily="34" charset="-122"/>
              </a:rPr>
              <a:t>任务</a:t>
            </a:r>
            <a:r>
              <a:rPr lang="en-US" altLang="zh-CN" sz="2400" dirty="0" smtClean="0">
                <a:solidFill>
                  <a:schemeClr val="bg1"/>
                </a:solidFill>
                <a:ea typeface="微软雅黑" pitchFamily="34" charset="-122"/>
              </a:rPr>
              <a:t>1.6   </a:t>
            </a:r>
            <a:r>
              <a:rPr lang="zh-CN" altLang="en-US" sz="2400" dirty="0" smtClean="0">
                <a:solidFill>
                  <a:schemeClr val="bg1"/>
                </a:solidFill>
                <a:ea typeface="微软雅黑" pitchFamily="34" charset="-122"/>
              </a:rPr>
              <a:t>页面设置和邮件合并</a:t>
            </a:r>
            <a:r>
              <a:rPr lang="en-US" altLang="zh-CN" sz="2400" dirty="0" smtClean="0">
                <a:solidFill>
                  <a:schemeClr val="bg1"/>
                </a:solidFill>
                <a:ea typeface="微软雅黑" pitchFamily="34" charset="-122"/>
              </a:rPr>
              <a:t>——</a:t>
            </a:r>
            <a:r>
              <a:rPr lang="zh-CN" altLang="en-US" sz="2400" dirty="0" smtClean="0">
                <a:solidFill>
                  <a:schemeClr val="bg1"/>
                </a:solidFill>
                <a:ea typeface="微软雅黑" pitchFamily="34" charset="-122"/>
              </a:rPr>
              <a:t>成绩通知书制作</a:t>
            </a:r>
            <a:endParaRPr lang="zh-CN" altLang="en-US" sz="2400" dirty="0">
              <a:solidFill>
                <a:schemeClr val="bg1"/>
              </a:solidFill>
              <a:ea typeface="微软雅黑" pitchFamily="34" charset="-122"/>
            </a:endParaRPr>
          </a:p>
        </p:txBody>
      </p:sp>
      <p:pic>
        <p:nvPicPr>
          <p:cNvPr id="5" name="图片 4" descr="图1.6. 23插入域以后的文档.png"/>
          <p:cNvPicPr>
            <a:picLocks noChangeAspect="1"/>
          </p:cNvPicPr>
          <p:nvPr/>
        </p:nvPicPr>
        <p:blipFill>
          <a:blip r:embed="rId2" cstate="print"/>
          <a:stretch>
            <a:fillRect/>
          </a:stretch>
        </p:blipFill>
        <p:spPr>
          <a:xfrm>
            <a:off x="5148064" y="771550"/>
            <a:ext cx="3238500" cy="3810000"/>
          </a:xfrm>
          <a:prstGeom prst="rect">
            <a:avLst/>
          </a:prstGeom>
        </p:spPr>
      </p:pic>
    </p:spTree>
    <p:extLst>
      <p:ext uri="{BB962C8B-B14F-4D97-AF65-F5344CB8AC3E}">
        <p14:creationId xmlns="" xmlns:p14="http://schemas.microsoft.com/office/powerpoint/2010/main" val="265683304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419622"/>
            <a:ext cx="2808312" cy="2448272"/>
          </a:xfrm>
        </p:spPr>
        <p:txBody>
          <a:bodyPr>
            <a:normAutofit/>
          </a:bodyPr>
          <a:lstStyle/>
          <a:p>
            <a:pPr marL="0" indent="0">
              <a:buNone/>
            </a:pP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6</a:t>
            </a:r>
            <a:r>
              <a:rPr lang="zh-CN" altLang="zh-CN" sz="1800" dirty="0" smtClean="0">
                <a:solidFill>
                  <a:srgbClr val="295AA6"/>
                </a:solidFill>
                <a:latin typeface="+mn-ea"/>
                <a:ea typeface="+mn-ea"/>
              </a:rPr>
              <a:t>）从信函</a:t>
            </a:r>
            <a:r>
              <a:rPr lang="en-US" altLang="zh-CN" sz="1800" dirty="0" smtClean="0">
                <a:solidFill>
                  <a:srgbClr val="295AA6"/>
                </a:solidFill>
                <a:latin typeface="+mn-ea"/>
                <a:ea typeface="+mn-ea"/>
              </a:rPr>
              <a:t>1</a:t>
            </a:r>
            <a:r>
              <a:rPr lang="zh-CN" altLang="zh-CN" sz="1800" dirty="0" smtClean="0">
                <a:solidFill>
                  <a:srgbClr val="295AA6"/>
                </a:solidFill>
                <a:latin typeface="+mn-ea"/>
                <a:ea typeface="+mn-ea"/>
              </a:rPr>
              <a:t>的左下脚任务栏中可以看到，如图，一共有</a:t>
            </a:r>
            <a:r>
              <a:rPr lang="en-US" altLang="zh-CN" sz="1800" dirty="0" smtClean="0">
                <a:solidFill>
                  <a:srgbClr val="295AA6"/>
                </a:solidFill>
                <a:latin typeface="+mn-ea"/>
                <a:ea typeface="+mn-ea"/>
              </a:rPr>
              <a:t>49</a:t>
            </a:r>
            <a:r>
              <a:rPr lang="zh-CN" altLang="zh-CN" sz="1800" dirty="0" smtClean="0">
                <a:solidFill>
                  <a:srgbClr val="295AA6"/>
                </a:solidFill>
                <a:latin typeface="+mn-ea"/>
                <a:ea typeface="+mn-ea"/>
              </a:rPr>
              <a:t>页，即为</a:t>
            </a:r>
            <a:r>
              <a:rPr lang="en-US" altLang="zh-CN" sz="1800" dirty="0" smtClean="0">
                <a:solidFill>
                  <a:srgbClr val="295AA6"/>
                </a:solidFill>
                <a:latin typeface="+mn-ea"/>
                <a:ea typeface="+mn-ea"/>
              </a:rPr>
              <a:t>Excel</a:t>
            </a:r>
            <a:r>
              <a:rPr lang="zh-CN" altLang="zh-CN" sz="1800" dirty="0" smtClean="0">
                <a:solidFill>
                  <a:srgbClr val="295AA6"/>
                </a:solidFill>
                <a:latin typeface="+mn-ea"/>
                <a:ea typeface="+mn-ea"/>
              </a:rPr>
              <a:t>中的一条记录对应一名同学，共为</a:t>
            </a:r>
            <a:r>
              <a:rPr lang="en-US" altLang="zh-CN" sz="1800" dirty="0" smtClean="0">
                <a:solidFill>
                  <a:srgbClr val="295AA6"/>
                </a:solidFill>
                <a:latin typeface="+mn-ea"/>
                <a:ea typeface="+mn-ea"/>
              </a:rPr>
              <a:t>49</a:t>
            </a:r>
            <a:r>
              <a:rPr lang="zh-CN" altLang="zh-CN" sz="1800" dirty="0" smtClean="0">
                <a:solidFill>
                  <a:srgbClr val="295AA6"/>
                </a:solidFill>
                <a:latin typeface="+mn-ea"/>
                <a:ea typeface="+mn-ea"/>
              </a:rPr>
              <a:t>名同学分别生成了成绩通知单；效果如图所示；</a:t>
            </a:r>
          </a:p>
          <a:p>
            <a:pPr marL="0" indent="0">
              <a:buNone/>
            </a:pPr>
            <a:endParaRPr lang="zh-CN" altLang="en-US" sz="1800" dirty="0">
              <a:solidFill>
                <a:srgbClr val="295AA6"/>
              </a:solidFill>
              <a:latin typeface="+mn-ea"/>
              <a:ea typeface="+mn-ea"/>
            </a:endParaRPr>
          </a:p>
        </p:txBody>
      </p:sp>
      <p:sp>
        <p:nvSpPr>
          <p:cNvPr id="4" name="TextBox 3"/>
          <p:cNvSpPr txBox="1"/>
          <p:nvPr/>
        </p:nvSpPr>
        <p:spPr>
          <a:xfrm>
            <a:off x="251520" y="-1"/>
            <a:ext cx="7632848" cy="461665"/>
          </a:xfrm>
          <a:prstGeom prst="rect">
            <a:avLst/>
          </a:prstGeom>
          <a:noFill/>
        </p:spPr>
        <p:txBody>
          <a:bodyPr wrap="square" rtlCol="0">
            <a:spAutoFit/>
          </a:bodyPr>
          <a:lstStyle/>
          <a:p>
            <a:pPr>
              <a:spcBef>
                <a:spcPct val="0"/>
              </a:spcBef>
            </a:pPr>
            <a:r>
              <a:rPr lang="zh-CN" altLang="en-US" sz="2400" dirty="0" smtClean="0">
                <a:solidFill>
                  <a:schemeClr val="bg1"/>
                </a:solidFill>
                <a:ea typeface="微软雅黑" pitchFamily="34" charset="-122"/>
              </a:rPr>
              <a:t>任务</a:t>
            </a:r>
            <a:r>
              <a:rPr lang="en-US" altLang="zh-CN" sz="2400" dirty="0" smtClean="0">
                <a:solidFill>
                  <a:schemeClr val="bg1"/>
                </a:solidFill>
                <a:ea typeface="微软雅黑" pitchFamily="34" charset="-122"/>
              </a:rPr>
              <a:t>1.6   </a:t>
            </a:r>
            <a:r>
              <a:rPr lang="zh-CN" altLang="en-US" sz="2400" dirty="0" smtClean="0">
                <a:solidFill>
                  <a:schemeClr val="bg1"/>
                </a:solidFill>
                <a:ea typeface="微软雅黑" pitchFamily="34" charset="-122"/>
              </a:rPr>
              <a:t>页面设置和邮件合并</a:t>
            </a:r>
            <a:r>
              <a:rPr lang="en-US" altLang="zh-CN" sz="2400" dirty="0" smtClean="0">
                <a:solidFill>
                  <a:schemeClr val="bg1"/>
                </a:solidFill>
                <a:ea typeface="微软雅黑" pitchFamily="34" charset="-122"/>
              </a:rPr>
              <a:t>——</a:t>
            </a:r>
            <a:r>
              <a:rPr lang="zh-CN" altLang="en-US" sz="2400" dirty="0" smtClean="0">
                <a:solidFill>
                  <a:schemeClr val="bg1"/>
                </a:solidFill>
                <a:ea typeface="微软雅黑" pitchFamily="34" charset="-122"/>
              </a:rPr>
              <a:t>成绩通知书制作</a:t>
            </a:r>
            <a:endParaRPr lang="zh-CN" altLang="en-US" sz="2400" dirty="0">
              <a:solidFill>
                <a:schemeClr val="bg1"/>
              </a:solidFill>
              <a:ea typeface="微软雅黑" pitchFamily="34" charset="-122"/>
            </a:endParaRPr>
          </a:p>
        </p:txBody>
      </p:sp>
      <p:pic>
        <p:nvPicPr>
          <p:cNvPr id="5" name="图片 4" descr="图1.6. 24邮件合并完成后的部分页面示例.png"/>
          <p:cNvPicPr>
            <a:picLocks noChangeAspect="1"/>
          </p:cNvPicPr>
          <p:nvPr/>
        </p:nvPicPr>
        <p:blipFill>
          <a:blip r:embed="rId2" cstate="print"/>
          <a:stretch>
            <a:fillRect/>
          </a:stretch>
        </p:blipFill>
        <p:spPr>
          <a:xfrm>
            <a:off x="3347864" y="699542"/>
            <a:ext cx="5671185" cy="3943826"/>
          </a:xfrm>
          <a:prstGeom prst="rect">
            <a:avLst/>
          </a:prstGeom>
        </p:spPr>
      </p:pic>
    </p:spTree>
    <p:extLst>
      <p:ext uri="{BB962C8B-B14F-4D97-AF65-F5344CB8AC3E}">
        <p14:creationId xmlns="" xmlns:p14="http://schemas.microsoft.com/office/powerpoint/2010/main" val="26568330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1131590"/>
            <a:ext cx="7632848" cy="2396802"/>
          </a:xfrm>
        </p:spPr>
        <p:txBody>
          <a:bodyPr>
            <a:normAutofit/>
          </a:bodyPr>
          <a:lstStyle/>
          <a:p>
            <a:pPr marL="0" indent="0">
              <a:spcAft>
                <a:spcPts val="600"/>
              </a:spcAft>
              <a:buNone/>
            </a:pPr>
            <a:r>
              <a:rPr lang="en-US" altLang="zh-CN" sz="1800" b="1" dirty="0" smtClean="0">
                <a:solidFill>
                  <a:srgbClr val="295AA6"/>
                </a:solidFill>
                <a:latin typeface="+mn-ea"/>
                <a:ea typeface="+mn-ea"/>
              </a:rPr>
              <a:t>5</a:t>
            </a:r>
            <a:r>
              <a:rPr lang="zh-CN" altLang="zh-CN" sz="1800" b="1" dirty="0" smtClean="0">
                <a:solidFill>
                  <a:srgbClr val="295AA6"/>
                </a:solidFill>
                <a:latin typeface="+mn-ea"/>
                <a:ea typeface="+mn-ea"/>
              </a:rPr>
              <a:t>．保存及打印通知书</a:t>
            </a:r>
          </a:p>
          <a:p>
            <a:pPr marL="0" indent="0">
              <a:spcAft>
                <a:spcPts val="600"/>
              </a:spcAft>
              <a:buNone/>
            </a:pP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1</a:t>
            </a:r>
            <a:r>
              <a:rPr lang="zh-CN" altLang="zh-CN" sz="1800" dirty="0" smtClean="0">
                <a:solidFill>
                  <a:srgbClr val="295AA6"/>
                </a:solidFill>
                <a:latin typeface="+mn-ea"/>
                <a:ea typeface="+mn-ea"/>
              </a:rPr>
              <a:t>）保存信函</a:t>
            </a:r>
            <a:r>
              <a:rPr lang="en-US" altLang="zh-CN" sz="1800" dirty="0" smtClean="0">
                <a:solidFill>
                  <a:srgbClr val="295AA6"/>
                </a:solidFill>
                <a:latin typeface="+mn-ea"/>
                <a:ea typeface="+mn-ea"/>
              </a:rPr>
              <a:t>1</a:t>
            </a:r>
            <a:r>
              <a:rPr lang="zh-CN" altLang="zh-CN" sz="1800" dirty="0" smtClean="0">
                <a:solidFill>
                  <a:srgbClr val="295AA6"/>
                </a:solidFill>
                <a:latin typeface="+mn-ea"/>
                <a:ea typeface="+mn-ea"/>
              </a:rPr>
              <a:t>，文件名为“学生成绩学期通报”；</a:t>
            </a:r>
          </a:p>
          <a:p>
            <a:pPr marL="0" indent="0">
              <a:spcAft>
                <a:spcPts val="600"/>
              </a:spcAft>
              <a:buNone/>
            </a:pP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2</a:t>
            </a:r>
            <a:r>
              <a:rPr lang="zh-CN" altLang="zh-CN" sz="1800" dirty="0" smtClean="0">
                <a:solidFill>
                  <a:srgbClr val="295AA6"/>
                </a:solidFill>
                <a:latin typeface="+mn-ea"/>
                <a:ea typeface="+mn-ea"/>
              </a:rPr>
              <a:t>）在信函</a:t>
            </a:r>
            <a:r>
              <a:rPr lang="en-US" altLang="zh-CN" sz="1800" dirty="0" smtClean="0">
                <a:solidFill>
                  <a:srgbClr val="295AA6"/>
                </a:solidFill>
                <a:latin typeface="+mn-ea"/>
                <a:ea typeface="+mn-ea"/>
              </a:rPr>
              <a:t>1</a:t>
            </a:r>
            <a:r>
              <a:rPr lang="zh-CN" altLang="zh-CN" sz="1800" dirty="0" smtClean="0">
                <a:solidFill>
                  <a:srgbClr val="295AA6"/>
                </a:solidFill>
                <a:latin typeface="+mn-ea"/>
                <a:ea typeface="+mn-ea"/>
              </a:rPr>
              <a:t>中，单击“文件”，选择“打印”，查看成绩通知单是否设置好，如果满意，则点击“开始”退出返回</a:t>
            </a:r>
            <a:r>
              <a:rPr lang="en-US" altLang="zh-CN" sz="1800" dirty="0" smtClean="0">
                <a:solidFill>
                  <a:srgbClr val="295AA6"/>
                </a:solidFill>
                <a:latin typeface="+mn-ea"/>
                <a:ea typeface="+mn-ea"/>
              </a:rPr>
              <a:t>Word</a:t>
            </a:r>
            <a:r>
              <a:rPr lang="zh-CN" altLang="zh-CN" sz="1800" dirty="0" smtClean="0">
                <a:solidFill>
                  <a:srgbClr val="295AA6"/>
                </a:solidFill>
                <a:latin typeface="+mn-ea"/>
                <a:ea typeface="+mn-ea"/>
              </a:rPr>
              <a:t>文档；</a:t>
            </a:r>
          </a:p>
          <a:p>
            <a:pPr marL="0" indent="0">
              <a:spcAft>
                <a:spcPts val="600"/>
              </a:spcAft>
              <a:buNone/>
            </a:pPr>
            <a:r>
              <a:rPr lang="zh-CN" altLang="zh-CN" sz="1800" dirty="0" smtClean="0">
                <a:solidFill>
                  <a:srgbClr val="295AA6"/>
                </a:solidFill>
                <a:latin typeface="+mn-ea"/>
                <a:ea typeface="+mn-ea"/>
              </a:rPr>
              <a:t>（</a:t>
            </a:r>
            <a:r>
              <a:rPr lang="en-US" altLang="zh-CN" sz="1800" dirty="0" smtClean="0">
                <a:solidFill>
                  <a:srgbClr val="295AA6"/>
                </a:solidFill>
                <a:latin typeface="+mn-ea"/>
                <a:ea typeface="+mn-ea"/>
              </a:rPr>
              <a:t>3</a:t>
            </a:r>
            <a:r>
              <a:rPr lang="zh-CN" altLang="zh-CN" sz="1800" dirty="0" smtClean="0">
                <a:solidFill>
                  <a:srgbClr val="295AA6"/>
                </a:solidFill>
                <a:latin typeface="+mn-ea"/>
                <a:ea typeface="+mn-ea"/>
              </a:rPr>
              <a:t>）点击“文件”，“打印”。在“打印”设置栏中设定“打印范围、份数”后，点击“打印按钮”</a:t>
            </a:r>
            <a:r>
              <a:rPr lang="zh-CN" altLang="en-US" sz="1800" dirty="0" smtClean="0">
                <a:solidFill>
                  <a:srgbClr val="295AA6"/>
                </a:solidFill>
                <a:latin typeface="+mn-ea"/>
                <a:ea typeface="+mn-ea"/>
              </a:rPr>
              <a:t>。</a:t>
            </a:r>
            <a:endParaRPr lang="zh-CN" altLang="en-US" sz="1800" dirty="0">
              <a:solidFill>
                <a:srgbClr val="295AA6"/>
              </a:solidFill>
              <a:latin typeface="+mn-ea"/>
              <a:ea typeface="+mn-ea"/>
            </a:endParaRPr>
          </a:p>
        </p:txBody>
      </p:sp>
      <p:sp>
        <p:nvSpPr>
          <p:cNvPr id="4" name="TextBox 3"/>
          <p:cNvSpPr txBox="1"/>
          <p:nvPr/>
        </p:nvSpPr>
        <p:spPr>
          <a:xfrm>
            <a:off x="251520" y="-1"/>
            <a:ext cx="7632848" cy="461665"/>
          </a:xfrm>
          <a:prstGeom prst="rect">
            <a:avLst/>
          </a:prstGeom>
          <a:noFill/>
        </p:spPr>
        <p:txBody>
          <a:bodyPr wrap="square" rtlCol="0">
            <a:spAutoFit/>
          </a:bodyPr>
          <a:lstStyle/>
          <a:p>
            <a:pPr>
              <a:spcBef>
                <a:spcPct val="0"/>
              </a:spcBef>
            </a:pPr>
            <a:r>
              <a:rPr lang="zh-CN" altLang="en-US" sz="2400" dirty="0" smtClean="0">
                <a:solidFill>
                  <a:schemeClr val="bg1"/>
                </a:solidFill>
                <a:ea typeface="微软雅黑" pitchFamily="34" charset="-122"/>
              </a:rPr>
              <a:t>任务</a:t>
            </a:r>
            <a:r>
              <a:rPr lang="en-US" altLang="zh-CN" sz="2400" dirty="0" smtClean="0">
                <a:solidFill>
                  <a:schemeClr val="bg1"/>
                </a:solidFill>
                <a:ea typeface="微软雅黑" pitchFamily="34" charset="-122"/>
              </a:rPr>
              <a:t>1.6   </a:t>
            </a:r>
            <a:r>
              <a:rPr lang="zh-CN" altLang="en-US" sz="2400" dirty="0" smtClean="0">
                <a:solidFill>
                  <a:schemeClr val="bg1"/>
                </a:solidFill>
                <a:ea typeface="微软雅黑" pitchFamily="34" charset="-122"/>
              </a:rPr>
              <a:t>页面设置和邮件合并</a:t>
            </a:r>
            <a:r>
              <a:rPr lang="en-US" altLang="zh-CN" sz="2400" dirty="0" smtClean="0">
                <a:solidFill>
                  <a:schemeClr val="bg1"/>
                </a:solidFill>
                <a:ea typeface="微软雅黑" pitchFamily="34" charset="-122"/>
              </a:rPr>
              <a:t>——</a:t>
            </a:r>
            <a:r>
              <a:rPr lang="zh-CN" altLang="en-US" sz="2400" dirty="0" smtClean="0">
                <a:solidFill>
                  <a:schemeClr val="bg1"/>
                </a:solidFill>
                <a:ea typeface="微软雅黑" pitchFamily="34" charset="-122"/>
              </a:rPr>
              <a:t>成绩通知书制作</a:t>
            </a:r>
            <a:endParaRPr lang="zh-CN" altLang="en-US" sz="2400" dirty="0">
              <a:solidFill>
                <a:schemeClr val="bg1"/>
              </a:solidFill>
              <a:ea typeface="微软雅黑" pitchFamily="34" charset="-122"/>
            </a:endParaRPr>
          </a:p>
        </p:txBody>
      </p:sp>
    </p:spTree>
    <p:extLst>
      <p:ext uri="{BB962C8B-B14F-4D97-AF65-F5344CB8AC3E}">
        <p14:creationId xmlns="" xmlns:p14="http://schemas.microsoft.com/office/powerpoint/2010/main" val="265683304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ctrTitle"/>
          </p:nvPr>
        </p:nvSpPr>
        <p:spPr>
          <a:xfrm>
            <a:off x="827584" y="3867894"/>
            <a:ext cx="7560840" cy="702078"/>
          </a:xfrm>
        </p:spPr>
        <p:txBody>
          <a:bodyPr>
            <a:normAutofit fontScale="90000"/>
          </a:bodyPr>
          <a:lstStyle/>
          <a:p>
            <a:r>
              <a:rPr lang="zh-CN" altLang="en-US" sz="4800" dirty="0" smtClean="0">
                <a:solidFill>
                  <a:schemeClr val="bg1"/>
                </a:solidFill>
              </a:rPr>
              <a:t>谢谢观看！</a:t>
            </a:r>
            <a:endParaRPr lang="zh-CN" altLang="en-US" sz="4800" dirty="0">
              <a:solidFill>
                <a:schemeClr val="bg1"/>
              </a:solidFill>
            </a:endParaRPr>
          </a:p>
        </p:txBody>
      </p:sp>
    </p:spTree>
    <p:extLst>
      <p:ext uri="{BB962C8B-B14F-4D97-AF65-F5344CB8AC3E}">
        <p14:creationId xmlns="" xmlns:p14="http://schemas.microsoft.com/office/powerpoint/2010/main" val="6419347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758478"/>
            <a:ext cx="4608512" cy="3526415"/>
          </a:xfrm>
        </p:spPr>
        <p:txBody>
          <a:bodyPr>
            <a:normAutofit fontScale="92500"/>
          </a:bodyPr>
          <a:lstStyle/>
          <a:p>
            <a:pPr marL="0" indent="0" eaLnBrk="0" fontAlgn="base" hangingPunct="0">
              <a:lnSpc>
                <a:spcPct val="300000"/>
              </a:lnSpc>
              <a:spcBef>
                <a:spcPct val="0"/>
              </a:spcBef>
              <a:spcAft>
                <a:spcPct val="0"/>
              </a:spcAft>
              <a:buNone/>
            </a:pPr>
            <a:r>
              <a:rPr lang="zh-CN" altLang="zh-CN" sz="1900" b="1" dirty="0" smtClean="0">
                <a:solidFill>
                  <a:srgbClr val="295AA6"/>
                </a:solidFill>
                <a:ea typeface="+mn-ea"/>
              </a:rPr>
              <a:t>【任务描述】</a:t>
            </a:r>
            <a:endParaRPr lang="zh-CN" altLang="zh-CN" sz="1900" b="1" dirty="0">
              <a:solidFill>
                <a:srgbClr val="295AA6"/>
              </a:solidFill>
              <a:ea typeface="+mn-ea"/>
            </a:endParaRPr>
          </a:p>
          <a:p>
            <a:pPr marL="0" indent="0" eaLnBrk="0" fontAlgn="base" hangingPunct="0">
              <a:spcBef>
                <a:spcPct val="0"/>
              </a:spcBef>
              <a:spcAft>
                <a:spcPct val="0"/>
              </a:spcAft>
              <a:buNone/>
            </a:pPr>
            <a:r>
              <a:rPr lang="en-US" altLang="zh-CN" sz="1900" dirty="0" smtClean="0">
                <a:solidFill>
                  <a:srgbClr val="295AA6"/>
                </a:solidFill>
                <a:latin typeface="+mn-ea"/>
                <a:ea typeface="+mn-ea"/>
              </a:rPr>
              <a:t>    </a:t>
            </a:r>
            <a:r>
              <a:rPr lang="zh-CN" altLang="zh-CN" sz="1900" dirty="0" smtClean="0">
                <a:solidFill>
                  <a:srgbClr val="295AA6"/>
                </a:solidFill>
                <a:latin typeface="+mn-ea"/>
                <a:ea typeface="+mn-ea"/>
              </a:rPr>
              <a:t>期末</a:t>
            </a:r>
            <a:r>
              <a:rPr lang="zh-CN" altLang="zh-CN" sz="1900" dirty="0">
                <a:solidFill>
                  <a:srgbClr val="295AA6"/>
                </a:solidFill>
                <a:latin typeface="+mn-ea"/>
                <a:ea typeface="+mn-ea"/>
              </a:rPr>
              <a:t>考试后班主任郑老师要统计全班同学的成绩，给全班每位同学寄发一份成绩通知书。郑老师在</a:t>
            </a:r>
            <a:r>
              <a:rPr lang="en-US" altLang="zh-CN" sz="1900" dirty="0">
                <a:solidFill>
                  <a:srgbClr val="295AA6"/>
                </a:solidFill>
                <a:latin typeface="+mn-ea"/>
                <a:ea typeface="+mn-ea"/>
              </a:rPr>
              <a:t>Word</a:t>
            </a:r>
            <a:r>
              <a:rPr lang="zh-CN" altLang="zh-CN" sz="1900" dirty="0">
                <a:solidFill>
                  <a:srgbClr val="295AA6"/>
                </a:solidFill>
                <a:latin typeface="+mn-ea"/>
                <a:ea typeface="+mn-ea"/>
              </a:rPr>
              <a:t>中设计了如</a:t>
            </a:r>
            <a:r>
              <a:rPr lang="zh-CN" altLang="zh-CN" sz="1900" dirty="0" smtClean="0">
                <a:solidFill>
                  <a:srgbClr val="295AA6"/>
                </a:solidFill>
                <a:latin typeface="+mn-ea"/>
                <a:ea typeface="+mn-ea"/>
              </a:rPr>
              <a:t>图所</a:t>
            </a:r>
            <a:r>
              <a:rPr lang="zh-CN" altLang="zh-CN" sz="1900" dirty="0">
                <a:solidFill>
                  <a:srgbClr val="295AA6"/>
                </a:solidFill>
                <a:latin typeface="+mn-ea"/>
                <a:ea typeface="+mn-ea"/>
              </a:rPr>
              <a:t>示的成绩通知单的主文档，通过邮件合并的方式，把保存在</a:t>
            </a:r>
            <a:r>
              <a:rPr lang="en-US" altLang="zh-CN" sz="1900" dirty="0">
                <a:solidFill>
                  <a:srgbClr val="295AA6"/>
                </a:solidFill>
                <a:latin typeface="+mn-ea"/>
                <a:ea typeface="+mn-ea"/>
              </a:rPr>
              <a:t>Excel</a:t>
            </a:r>
            <a:r>
              <a:rPr lang="zh-CN" altLang="zh-CN" sz="1900" dirty="0">
                <a:solidFill>
                  <a:srgbClr val="295AA6"/>
                </a:solidFill>
                <a:latin typeface="+mn-ea"/>
                <a:ea typeface="+mn-ea"/>
              </a:rPr>
              <a:t>中全班同学的成绩导入</a:t>
            </a:r>
            <a:r>
              <a:rPr lang="en-US" altLang="zh-CN" sz="1900" dirty="0">
                <a:solidFill>
                  <a:srgbClr val="295AA6"/>
                </a:solidFill>
                <a:latin typeface="+mn-ea"/>
                <a:ea typeface="+mn-ea"/>
              </a:rPr>
              <a:t>Word</a:t>
            </a:r>
            <a:r>
              <a:rPr lang="zh-CN" altLang="zh-CN" sz="1900" dirty="0">
                <a:solidFill>
                  <a:srgbClr val="295AA6"/>
                </a:solidFill>
                <a:latin typeface="+mn-ea"/>
                <a:ea typeface="+mn-ea"/>
              </a:rPr>
              <a:t>中，并打印出来，寄给各位同学</a:t>
            </a:r>
            <a:r>
              <a:rPr lang="zh-CN" altLang="zh-CN" sz="1900" dirty="0" smtClean="0">
                <a:solidFill>
                  <a:srgbClr val="295AA6"/>
                </a:solidFill>
                <a:latin typeface="+mn-ea"/>
                <a:ea typeface="+mn-ea"/>
              </a:rPr>
              <a:t>。</a:t>
            </a:r>
            <a:endParaRPr lang="en-US" altLang="zh-CN" sz="1900" dirty="0" smtClean="0">
              <a:solidFill>
                <a:srgbClr val="295AA6"/>
              </a:solidFill>
              <a:latin typeface="+mn-ea"/>
              <a:ea typeface="+mn-ea"/>
            </a:endParaRPr>
          </a:p>
          <a:p>
            <a:pPr marL="0" indent="0" eaLnBrk="0" fontAlgn="base" hangingPunct="0">
              <a:spcBef>
                <a:spcPct val="0"/>
              </a:spcBef>
              <a:spcAft>
                <a:spcPct val="0"/>
              </a:spcAft>
              <a:buNone/>
            </a:pPr>
            <a:endParaRPr lang="zh-CN" altLang="zh-CN" sz="1900" dirty="0">
              <a:solidFill>
                <a:srgbClr val="295AA6"/>
              </a:solidFill>
              <a:latin typeface="+mn-ea"/>
              <a:ea typeface="+mn-ea"/>
            </a:endParaRPr>
          </a:p>
          <a:p>
            <a:pPr marL="0" indent="0" eaLnBrk="0" fontAlgn="base" hangingPunct="0">
              <a:spcBef>
                <a:spcPct val="0"/>
              </a:spcBef>
              <a:spcAft>
                <a:spcPct val="0"/>
              </a:spcAft>
              <a:buNone/>
            </a:pPr>
            <a:r>
              <a:rPr lang="en-US" altLang="zh-CN" sz="1900" dirty="0" smtClean="0">
                <a:solidFill>
                  <a:srgbClr val="295AA6"/>
                </a:solidFill>
                <a:latin typeface="+mn-ea"/>
                <a:ea typeface="+mn-ea"/>
              </a:rPr>
              <a:t>    </a:t>
            </a:r>
            <a:r>
              <a:rPr lang="zh-CN" altLang="zh-CN" sz="1900" dirty="0" smtClean="0">
                <a:solidFill>
                  <a:srgbClr val="295AA6"/>
                </a:solidFill>
                <a:latin typeface="+mn-ea"/>
                <a:ea typeface="+mn-ea"/>
              </a:rPr>
              <a:t>在</a:t>
            </a:r>
            <a:r>
              <a:rPr lang="zh-CN" altLang="zh-CN" sz="1900" dirty="0">
                <a:solidFill>
                  <a:srgbClr val="295AA6"/>
                </a:solidFill>
                <a:latin typeface="+mn-ea"/>
                <a:ea typeface="+mn-ea"/>
              </a:rPr>
              <a:t>本次任务中需熟悉页面设置、邮件合并和打印等功能。</a:t>
            </a:r>
            <a:endParaRPr lang="zh-CN" altLang="en-US" sz="1900" dirty="0">
              <a:solidFill>
                <a:srgbClr val="295AA6"/>
              </a:solidFill>
              <a:latin typeface="+mn-ea"/>
              <a:ea typeface="+mn-ea"/>
            </a:endParaRPr>
          </a:p>
        </p:txBody>
      </p:sp>
      <p:sp>
        <p:nvSpPr>
          <p:cNvPr id="4" name="TextBox 3"/>
          <p:cNvSpPr txBox="1"/>
          <p:nvPr/>
        </p:nvSpPr>
        <p:spPr>
          <a:xfrm>
            <a:off x="251520" y="-1"/>
            <a:ext cx="6912768" cy="830997"/>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smtClean="0">
                <a:solidFill>
                  <a:schemeClr val="bg1"/>
                </a:solidFill>
                <a:ea typeface="微软雅黑" pitchFamily="34" charset="-122"/>
              </a:rPr>
              <a:t>1.6   </a:t>
            </a:r>
            <a:r>
              <a:rPr lang="zh-CN" altLang="en-US" sz="2400" dirty="0" smtClean="0">
                <a:solidFill>
                  <a:schemeClr val="bg1"/>
                </a:solidFill>
                <a:ea typeface="微软雅黑" pitchFamily="34" charset="-122"/>
              </a:rPr>
              <a:t>页面设置</a:t>
            </a:r>
            <a:r>
              <a:rPr lang="zh-CN" altLang="en-US" sz="2400" dirty="0">
                <a:solidFill>
                  <a:schemeClr val="bg1"/>
                </a:solidFill>
                <a:ea typeface="微软雅黑" pitchFamily="34" charset="-122"/>
              </a:rPr>
              <a:t>和邮件合并</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成绩通知书制作</a:t>
            </a:r>
          </a:p>
          <a:p>
            <a:pPr>
              <a:spcBef>
                <a:spcPct val="0"/>
              </a:spcBef>
            </a:pPr>
            <a:endParaRPr lang="zh-CN" altLang="en-US" sz="2400" dirty="0">
              <a:solidFill>
                <a:schemeClr val="bg1"/>
              </a:solidFill>
              <a:ea typeface="微软雅黑" pitchFamily="34" charset="-122"/>
            </a:endParaRPr>
          </a:p>
        </p:txBody>
      </p:sp>
      <p:pic>
        <p:nvPicPr>
          <p:cNvPr id="2" name="图片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292080" y="627534"/>
            <a:ext cx="2823210" cy="3989070"/>
          </a:xfrm>
          <a:prstGeom prst="rect">
            <a:avLst/>
          </a:prstGeom>
        </p:spPr>
      </p:pic>
    </p:spTree>
    <p:extLst>
      <p:ext uri="{BB962C8B-B14F-4D97-AF65-F5344CB8AC3E}">
        <p14:creationId xmlns="" xmlns:p14="http://schemas.microsoft.com/office/powerpoint/2010/main" val="30903997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560" y="830996"/>
            <a:ext cx="7754214" cy="3900994"/>
          </a:xfrm>
        </p:spPr>
        <p:txBody>
          <a:bodyPr>
            <a:normAutofit fontScale="85000" lnSpcReduction="10000"/>
          </a:bodyPr>
          <a:lstStyle/>
          <a:p>
            <a:pPr marL="0" indent="0">
              <a:spcBef>
                <a:spcPts val="600"/>
              </a:spcBef>
              <a:spcAft>
                <a:spcPts val="600"/>
              </a:spcAft>
              <a:buNone/>
            </a:pPr>
            <a:r>
              <a:rPr lang="zh-CN" altLang="zh-CN" sz="1900" b="1" dirty="0" smtClean="0">
                <a:solidFill>
                  <a:srgbClr val="295AA6"/>
                </a:solidFill>
                <a:ea typeface="+mn-ea"/>
              </a:rPr>
              <a:t>【相关知识】</a:t>
            </a:r>
            <a:endParaRPr lang="en-US" altLang="zh-CN" sz="1900" b="1" dirty="0" smtClean="0">
              <a:solidFill>
                <a:srgbClr val="295AA6"/>
              </a:solidFill>
              <a:ea typeface="+mn-ea"/>
            </a:endParaRPr>
          </a:p>
          <a:p>
            <a:pPr marL="0" indent="0">
              <a:spcBef>
                <a:spcPts val="600"/>
              </a:spcBef>
              <a:spcAft>
                <a:spcPts val="600"/>
              </a:spcAft>
              <a:buNone/>
            </a:pPr>
            <a:r>
              <a:rPr lang="zh-CN" altLang="zh-CN" sz="1900" b="1" dirty="0">
                <a:solidFill>
                  <a:srgbClr val="295AA6"/>
                </a:solidFill>
                <a:latin typeface="+mn-ea"/>
                <a:ea typeface="+mn-ea"/>
              </a:rPr>
              <a:t>一、视图</a:t>
            </a:r>
          </a:p>
          <a:p>
            <a:pPr marL="0" indent="0">
              <a:spcBef>
                <a:spcPts val="600"/>
              </a:spcBef>
              <a:spcAft>
                <a:spcPts val="600"/>
              </a:spcAft>
              <a:buNone/>
            </a:pPr>
            <a:r>
              <a:rPr lang="en-US" altLang="zh-CN" sz="1900" dirty="0">
                <a:solidFill>
                  <a:srgbClr val="295AA6"/>
                </a:solidFill>
                <a:latin typeface="+mn-ea"/>
                <a:ea typeface="+mn-ea"/>
              </a:rPr>
              <a:t>1.</a:t>
            </a:r>
            <a:r>
              <a:rPr lang="zh-CN" altLang="zh-CN" sz="1900" dirty="0">
                <a:solidFill>
                  <a:srgbClr val="295AA6"/>
                </a:solidFill>
                <a:latin typeface="+mn-ea"/>
                <a:ea typeface="+mn-ea"/>
              </a:rPr>
              <a:t>“文档视图”组</a:t>
            </a:r>
          </a:p>
          <a:p>
            <a:pPr marL="0" indent="0">
              <a:lnSpc>
                <a:spcPts val="2500"/>
              </a:lnSpc>
              <a:buNone/>
            </a:pPr>
            <a:r>
              <a:rPr lang="en-US" altLang="zh-CN" sz="1900" dirty="0" smtClean="0">
                <a:solidFill>
                  <a:srgbClr val="295AA6"/>
                </a:solidFill>
                <a:latin typeface="+mn-ea"/>
                <a:ea typeface="+mn-ea"/>
              </a:rPr>
              <a:t>    Word </a:t>
            </a:r>
            <a:r>
              <a:rPr lang="en-US" altLang="zh-CN" sz="1900" dirty="0">
                <a:solidFill>
                  <a:srgbClr val="295AA6"/>
                </a:solidFill>
                <a:latin typeface="+mn-ea"/>
                <a:ea typeface="+mn-ea"/>
              </a:rPr>
              <a:t>2010</a:t>
            </a:r>
            <a:r>
              <a:rPr lang="zh-CN" altLang="zh-CN" sz="1900" dirty="0">
                <a:solidFill>
                  <a:srgbClr val="295AA6"/>
                </a:solidFill>
                <a:latin typeface="+mn-ea"/>
                <a:ea typeface="+mn-ea"/>
              </a:rPr>
              <a:t>的视图选项卡的“文档视图”组提供了多种视图方式，包括页面视图、阅读版式视图、草稿、大纲视图和</a:t>
            </a:r>
            <a:r>
              <a:rPr lang="en-US" altLang="zh-CN" sz="1900" dirty="0">
                <a:solidFill>
                  <a:srgbClr val="295AA6"/>
                </a:solidFill>
                <a:latin typeface="+mn-ea"/>
                <a:ea typeface="+mn-ea"/>
              </a:rPr>
              <a:t>Web</a:t>
            </a:r>
            <a:r>
              <a:rPr lang="zh-CN" altLang="zh-CN" sz="1900" dirty="0">
                <a:solidFill>
                  <a:srgbClr val="295AA6"/>
                </a:solidFill>
                <a:latin typeface="+mn-ea"/>
                <a:ea typeface="+mn-ea"/>
              </a:rPr>
              <a:t>版式视图。在不同的视图下，屏幕上显示的情况可能不一样，但文档的内容是一样的，常用的是草稿和页面视图，大纲视图主要用于长文章的编辑。</a:t>
            </a:r>
            <a:endParaRPr lang="en-US" altLang="zh-CN" sz="1900" dirty="0">
              <a:solidFill>
                <a:srgbClr val="295AA6"/>
              </a:solidFill>
              <a:latin typeface="+mn-ea"/>
              <a:ea typeface="+mn-ea"/>
            </a:endParaRPr>
          </a:p>
          <a:p>
            <a:pPr marL="0" indent="0">
              <a:lnSpc>
                <a:spcPts val="2500"/>
              </a:lnSpc>
              <a:buNone/>
            </a:pPr>
            <a:r>
              <a:rPr lang="zh-CN" altLang="zh-CN" sz="1900" dirty="0" smtClean="0">
                <a:solidFill>
                  <a:srgbClr val="295AA6"/>
                </a:solidFill>
                <a:latin typeface="+mn-ea"/>
                <a:ea typeface="+mn-ea"/>
              </a:rPr>
              <a:t>（</a:t>
            </a:r>
            <a:r>
              <a:rPr lang="en-US" altLang="zh-CN" sz="1900" dirty="0">
                <a:solidFill>
                  <a:srgbClr val="295AA6"/>
                </a:solidFill>
                <a:latin typeface="+mn-ea"/>
                <a:ea typeface="+mn-ea"/>
              </a:rPr>
              <a:t>1</a:t>
            </a:r>
            <a:r>
              <a:rPr lang="zh-CN" altLang="zh-CN" sz="1900" dirty="0">
                <a:solidFill>
                  <a:srgbClr val="295AA6"/>
                </a:solidFill>
                <a:latin typeface="+mn-ea"/>
                <a:ea typeface="+mn-ea"/>
              </a:rPr>
              <a:t>）页面视图</a:t>
            </a:r>
            <a:endParaRPr lang="en-US" altLang="zh-CN" sz="1900" dirty="0">
              <a:solidFill>
                <a:srgbClr val="295AA6"/>
              </a:solidFill>
              <a:latin typeface="+mn-ea"/>
              <a:ea typeface="+mn-ea"/>
            </a:endParaRPr>
          </a:p>
          <a:p>
            <a:pPr marL="0" indent="0">
              <a:lnSpc>
                <a:spcPts val="2500"/>
              </a:lnSpc>
              <a:buNone/>
            </a:pPr>
            <a:r>
              <a:rPr lang="en-US" altLang="zh-CN" sz="1900" dirty="0" smtClean="0">
                <a:solidFill>
                  <a:srgbClr val="295AA6"/>
                </a:solidFill>
                <a:latin typeface="+mn-ea"/>
                <a:ea typeface="+mn-ea"/>
              </a:rPr>
              <a:t>    </a:t>
            </a:r>
            <a:r>
              <a:rPr lang="zh-CN" altLang="zh-CN" sz="1900" dirty="0" smtClean="0">
                <a:solidFill>
                  <a:srgbClr val="295AA6"/>
                </a:solidFill>
                <a:latin typeface="+mn-ea"/>
                <a:ea typeface="+mn-ea"/>
              </a:rPr>
              <a:t>页面</a:t>
            </a:r>
            <a:r>
              <a:rPr lang="zh-CN" altLang="zh-CN" sz="1900" dirty="0">
                <a:solidFill>
                  <a:srgbClr val="295AA6"/>
                </a:solidFill>
                <a:latin typeface="+mn-ea"/>
                <a:ea typeface="+mn-ea"/>
              </a:rPr>
              <a:t>视图用于显示文档所有内容在整个页面的分布状况和整个文档在每一页的位置，并可对其进行编辑操作，执行</a:t>
            </a:r>
            <a:r>
              <a:rPr lang="en-US" altLang="zh-CN" sz="1900" dirty="0">
                <a:solidFill>
                  <a:srgbClr val="295AA6"/>
                </a:solidFill>
                <a:latin typeface="+mn-ea"/>
                <a:ea typeface="+mn-ea"/>
              </a:rPr>
              <a:t>“</a:t>
            </a:r>
            <a:r>
              <a:rPr lang="zh-CN" altLang="zh-CN" sz="1900" dirty="0">
                <a:solidFill>
                  <a:srgbClr val="295AA6"/>
                </a:solidFill>
                <a:latin typeface="+mn-ea"/>
                <a:ea typeface="+mn-ea"/>
              </a:rPr>
              <a:t>视图</a:t>
            </a:r>
            <a:r>
              <a:rPr lang="en-US" altLang="zh-CN" sz="1900" dirty="0">
                <a:solidFill>
                  <a:srgbClr val="295AA6"/>
                </a:solidFill>
                <a:latin typeface="+mn-ea"/>
                <a:ea typeface="+mn-ea"/>
              </a:rPr>
              <a:t>”</a:t>
            </a:r>
            <a:r>
              <a:rPr lang="zh-CN" altLang="zh-CN" sz="1900" dirty="0">
                <a:solidFill>
                  <a:srgbClr val="295AA6"/>
                </a:solidFill>
                <a:latin typeface="+mn-ea"/>
                <a:ea typeface="+mn-ea"/>
              </a:rPr>
              <a:t>选项卡“文档视图”组中的</a:t>
            </a:r>
            <a:r>
              <a:rPr lang="en-US" altLang="zh-CN" sz="1900" dirty="0">
                <a:solidFill>
                  <a:srgbClr val="295AA6"/>
                </a:solidFill>
                <a:latin typeface="+mn-ea"/>
                <a:ea typeface="+mn-ea"/>
              </a:rPr>
              <a:t>“</a:t>
            </a:r>
            <a:r>
              <a:rPr lang="zh-CN" altLang="zh-CN" sz="1900" dirty="0">
                <a:solidFill>
                  <a:srgbClr val="295AA6"/>
                </a:solidFill>
                <a:latin typeface="+mn-ea"/>
                <a:ea typeface="+mn-ea"/>
              </a:rPr>
              <a:t>页面视图</a:t>
            </a:r>
            <a:r>
              <a:rPr lang="en-US" altLang="zh-CN" sz="1900" dirty="0">
                <a:solidFill>
                  <a:srgbClr val="295AA6"/>
                </a:solidFill>
                <a:latin typeface="+mn-ea"/>
                <a:ea typeface="+mn-ea"/>
              </a:rPr>
              <a:t>”</a:t>
            </a:r>
            <a:r>
              <a:rPr lang="zh-CN" altLang="zh-CN" sz="1900" dirty="0">
                <a:solidFill>
                  <a:srgbClr val="295AA6"/>
                </a:solidFill>
                <a:latin typeface="+mn-ea"/>
                <a:ea typeface="+mn-ea"/>
              </a:rPr>
              <a:t>命令或按【</a:t>
            </a:r>
            <a:r>
              <a:rPr lang="en-US" altLang="zh-CN" sz="1900" dirty="0" err="1">
                <a:solidFill>
                  <a:srgbClr val="295AA6"/>
                </a:solidFill>
                <a:latin typeface="+mn-ea"/>
                <a:ea typeface="+mn-ea"/>
              </a:rPr>
              <a:t>Alt+Ctrl</a:t>
            </a:r>
            <a:r>
              <a:rPr lang="en-US" altLang="zh-CN" sz="1900" dirty="0">
                <a:solidFill>
                  <a:srgbClr val="295AA6"/>
                </a:solidFill>
                <a:latin typeface="+mn-ea"/>
                <a:ea typeface="+mn-ea"/>
              </a:rPr>
              <a:t>+ P</a:t>
            </a:r>
            <a:r>
              <a:rPr lang="zh-CN" altLang="zh-CN" sz="1900" dirty="0">
                <a:solidFill>
                  <a:srgbClr val="295AA6"/>
                </a:solidFill>
                <a:latin typeface="+mn-ea"/>
                <a:ea typeface="+mn-ea"/>
              </a:rPr>
              <a:t>】组合键即可切换到页面视图方式。</a:t>
            </a:r>
          </a:p>
          <a:p>
            <a:endParaRPr lang="zh-CN" altLang="en-US" sz="1800" dirty="0">
              <a:solidFill>
                <a:srgbClr val="295AA6"/>
              </a:solidFill>
              <a:ea typeface="+mn-ea"/>
            </a:endParaRPr>
          </a:p>
        </p:txBody>
      </p:sp>
      <p:sp>
        <p:nvSpPr>
          <p:cNvPr id="4" name="TextBox 3"/>
          <p:cNvSpPr txBox="1"/>
          <p:nvPr/>
        </p:nvSpPr>
        <p:spPr>
          <a:xfrm>
            <a:off x="251520" y="-1"/>
            <a:ext cx="7632848"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1.6   </a:t>
            </a:r>
            <a:r>
              <a:rPr lang="zh-CN" altLang="en-US" sz="2400" dirty="0">
                <a:solidFill>
                  <a:schemeClr val="bg1"/>
                </a:solidFill>
                <a:ea typeface="微软雅黑" pitchFamily="34" charset="-122"/>
              </a:rPr>
              <a:t>页面设置和邮件合并</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成绩通知书制作</a:t>
            </a:r>
          </a:p>
        </p:txBody>
      </p:sp>
    </p:spTree>
    <p:extLst>
      <p:ext uri="{BB962C8B-B14F-4D97-AF65-F5344CB8AC3E}">
        <p14:creationId xmlns="" xmlns:p14="http://schemas.microsoft.com/office/powerpoint/2010/main" val="9200107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830996"/>
            <a:ext cx="8229600" cy="4117018"/>
          </a:xfrm>
        </p:spPr>
        <p:txBody>
          <a:bodyPr>
            <a:noAutofit/>
          </a:bodyPr>
          <a:lstStyle/>
          <a:p>
            <a:pPr marL="0" indent="0">
              <a:buNone/>
            </a:pPr>
            <a:r>
              <a:rPr lang="zh-CN" altLang="zh-CN" sz="1600" dirty="0">
                <a:solidFill>
                  <a:srgbClr val="295AA6"/>
                </a:solidFill>
                <a:latin typeface="+mn-ea"/>
                <a:ea typeface="+mn-ea"/>
              </a:rPr>
              <a:t>（</a:t>
            </a:r>
            <a:r>
              <a:rPr lang="en-US" altLang="zh-CN" sz="1600" dirty="0">
                <a:solidFill>
                  <a:srgbClr val="295AA6"/>
                </a:solidFill>
                <a:latin typeface="+mn-ea"/>
                <a:ea typeface="+mn-ea"/>
              </a:rPr>
              <a:t>2</a:t>
            </a:r>
            <a:r>
              <a:rPr lang="zh-CN" altLang="zh-CN" sz="1600" dirty="0">
                <a:solidFill>
                  <a:srgbClr val="295AA6"/>
                </a:solidFill>
                <a:latin typeface="+mn-ea"/>
                <a:ea typeface="+mn-ea"/>
              </a:rPr>
              <a:t>）</a:t>
            </a:r>
            <a:r>
              <a:rPr lang="en-US" altLang="zh-CN" sz="1600" dirty="0">
                <a:solidFill>
                  <a:srgbClr val="295AA6"/>
                </a:solidFill>
                <a:latin typeface="+mn-ea"/>
                <a:ea typeface="+mn-ea"/>
              </a:rPr>
              <a:t>Web</a:t>
            </a:r>
            <a:r>
              <a:rPr lang="zh-CN" altLang="zh-CN" sz="1600" dirty="0">
                <a:solidFill>
                  <a:srgbClr val="295AA6"/>
                </a:solidFill>
                <a:latin typeface="+mn-ea"/>
                <a:ea typeface="+mn-ea"/>
              </a:rPr>
              <a:t>版式视图</a:t>
            </a:r>
          </a:p>
          <a:p>
            <a:pPr marL="0" indent="0">
              <a:buNone/>
            </a:pPr>
            <a:r>
              <a:rPr lang="en-US" altLang="zh-CN" sz="1600" dirty="0" smtClean="0">
                <a:solidFill>
                  <a:srgbClr val="295AA6"/>
                </a:solidFill>
                <a:latin typeface="+mn-ea"/>
                <a:ea typeface="+mn-ea"/>
              </a:rPr>
              <a:t>    Web</a:t>
            </a:r>
            <a:r>
              <a:rPr lang="zh-CN" altLang="zh-CN" sz="1600" dirty="0">
                <a:solidFill>
                  <a:srgbClr val="295AA6"/>
                </a:solidFill>
                <a:latin typeface="+mn-ea"/>
                <a:ea typeface="+mn-ea"/>
              </a:rPr>
              <a:t>版式视图也叫联机版式视图，联机版式视图方式是</a:t>
            </a:r>
            <a:r>
              <a:rPr lang="en-US" altLang="zh-CN" sz="1600" dirty="0">
                <a:solidFill>
                  <a:srgbClr val="295AA6"/>
                </a:solidFill>
                <a:latin typeface="+mn-ea"/>
                <a:ea typeface="+mn-ea"/>
              </a:rPr>
              <a:t>Word</a:t>
            </a:r>
            <a:r>
              <a:rPr lang="zh-CN" altLang="zh-CN" sz="1600" dirty="0">
                <a:solidFill>
                  <a:srgbClr val="295AA6"/>
                </a:solidFill>
                <a:latin typeface="+mn-ea"/>
                <a:ea typeface="+mn-ea"/>
              </a:rPr>
              <a:t>几种视图方式中唯一一种按照窗口大小进行折行显示的视图方式（其它几种视图方式均是按页面大小进行显示） 。 </a:t>
            </a:r>
            <a:endParaRPr lang="en-US" altLang="zh-CN" sz="1600" dirty="0">
              <a:solidFill>
                <a:srgbClr val="295AA6"/>
              </a:solidFill>
              <a:latin typeface="+mn-ea"/>
              <a:ea typeface="+mn-ea"/>
            </a:endParaRPr>
          </a:p>
          <a:p>
            <a:pPr marL="0" indent="0">
              <a:buNone/>
            </a:pPr>
            <a:r>
              <a:rPr lang="zh-CN" altLang="zh-CN" sz="1600" dirty="0">
                <a:solidFill>
                  <a:srgbClr val="295AA6"/>
                </a:solidFill>
                <a:latin typeface="+mn-ea"/>
                <a:ea typeface="+mn-ea"/>
              </a:rPr>
              <a:t>（</a:t>
            </a:r>
            <a:r>
              <a:rPr lang="en-US" altLang="zh-CN" sz="1600" dirty="0">
                <a:solidFill>
                  <a:srgbClr val="295AA6"/>
                </a:solidFill>
                <a:latin typeface="+mn-ea"/>
                <a:ea typeface="+mn-ea"/>
              </a:rPr>
              <a:t>3</a:t>
            </a:r>
            <a:r>
              <a:rPr lang="zh-CN" altLang="zh-CN" sz="1600" dirty="0">
                <a:solidFill>
                  <a:srgbClr val="295AA6"/>
                </a:solidFill>
                <a:latin typeface="+mn-ea"/>
                <a:ea typeface="+mn-ea"/>
              </a:rPr>
              <a:t>）草稿</a:t>
            </a:r>
          </a:p>
          <a:p>
            <a:pPr marL="0" indent="0">
              <a:buNone/>
            </a:pPr>
            <a:r>
              <a:rPr lang="en-US" altLang="zh-CN" sz="1600" dirty="0" smtClean="0">
                <a:solidFill>
                  <a:srgbClr val="295AA6"/>
                </a:solidFill>
                <a:latin typeface="+mn-ea"/>
                <a:ea typeface="+mn-ea"/>
              </a:rPr>
              <a:t>    </a:t>
            </a:r>
            <a:r>
              <a:rPr lang="zh-CN" altLang="zh-CN" sz="1600" dirty="0" smtClean="0">
                <a:solidFill>
                  <a:srgbClr val="295AA6"/>
                </a:solidFill>
                <a:latin typeface="+mn-ea"/>
                <a:ea typeface="+mn-ea"/>
              </a:rPr>
              <a:t>草稿</a:t>
            </a:r>
            <a:r>
              <a:rPr lang="zh-CN" altLang="zh-CN" sz="1600" dirty="0">
                <a:solidFill>
                  <a:srgbClr val="295AA6"/>
                </a:solidFill>
                <a:latin typeface="+mn-ea"/>
                <a:ea typeface="+mn-ea"/>
              </a:rPr>
              <a:t>视图方式是</a:t>
            </a:r>
            <a:r>
              <a:rPr lang="en-US" altLang="zh-CN" sz="1600" dirty="0">
                <a:solidFill>
                  <a:srgbClr val="295AA6"/>
                </a:solidFill>
                <a:latin typeface="+mn-ea"/>
                <a:ea typeface="+mn-ea"/>
              </a:rPr>
              <a:t>Word</a:t>
            </a:r>
            <a:r>
              <a:rPr lang="zh-CN" altLang="zh-CN" sz="1600" dirty="0">
                <a:solidFill>
                  <a:srgbClr val="295AA6"/>
                </a:solidFill>
                <a:latin typeface="+mn-ea"/>
                <a:ea typeface="+mn-ea"/>
              </a:rPr>
              <a:t>最基本的视图方式，它可显示完整的文字格式。</a:t>
            </a:r>
            <a:endParaRPr lang="en-US" altLang="zh-CN" sz="1600" dirty="0">
              <a:solidFill>
                <a:srgbClr val="295AA6"/>
              </a:solidFill>
              <a:latin typeface="+mn-ea"/>
              <a:ea typeface="+mn-ea"/>
            </a:endParaRPr>
          </a:p>
          <a:p>
            <a:pPr marL="0" indent="0">
              <a:buNone/>
            </a:pPr>
            <a:r>
              <a:rPr lang="en-US" altLang="zh-CN" sz="1600" dirty="0" smtClean="0">
                <a:solidFill>
                  <a:srgbClr val="295AA6"/>
                </a:solidFill>
                <a:latin typeface="+mn-ea"/>
                <a:ea typeface="+mn-ea"/>
              </a:rPr>
              <a:t>    </a:t>
            </a:r>
            <a:r>
              <a:rPr lang="zh-CN" altLang="zh-CN" sz="1600" dirty="0" smtClean="0">
                <a:solidFill>
                  <a:srgbClr val="295AA6"/>
                </a:solidFill>
                <a:latin typeface="+mn-ea"/>
                <a:ea typeface="+mn-ea"/>
              </a:rPr>
              <a:t>执行</a:t>
            </a:r>
            <a:r>
              <a:rPr lang="en-US" altLang="zh-CN" sz="1600" dirty="0">
                <a:solidFill>
                  <a:srgbClr val="295AA6"/>
                </a:solidFill>
                <a:latin typeface="+mn-ea"/>
                <a:ea typeface="+mn-ea"/>
              </a:rPr>
              <a:t>“</a:t>
            </a:r>
            <a:r>
              <a:rPr lang="zh-CN" altLang="zh-CN" sz="1600" dirty="0">
                <a:solidFill>
                  <a:srgbClr val="295AA6"/>
                </a:solidFill>
                <a:latin typeface="+mn-ea"/>
                <a:ea typeface="+mn-ea"/>
              </a:rPr>
              <a:t>视图</a:t>
            </a:r>
            <a:r>
              <a:rPr lang="en-US" altLang="zh-CN" sz="1600" dirty="0">
                <a:solidFill>
                  <a:srgbClr val="295AA6"/>
                </a:solidFill>
                <a:latin typeface="+mn-ea"/>
                <a:ea typeface="+mn-ea"/>
              </a:rPr>
              <a:t>”</a:t>
            </a:r>
            <a:r>
              <a:rPr lang="zh-CN" altLang="zh-CN" sz="1600" dirty="0">
                <a:solidFill>
                  <a:srgbClr val="295AA6"/>
                </a:solidFill>
                <a:latin typeface="+mn-ea"/>
                <a:ea typeface="+mn-ea"/>
              </a:rPr>
              <a:t>选项卡“文档视图”组中的</a:t>
            </a:r>
            <a:r>
              <a:rPr lang="en-US" altLang="zh-CN" sz="1600" dirty="0">
                <a:solidFill>
                  <a:srgbClr val="295AA6"/>
                </a:solidFill>
                <a:latin typeface="+mn-ea"/>
                <a:ea typeface="+mn-ea"/>
              </a:rPr>
              <a:t>“</a:t>
            </a:r>
            <a:r>
              <a:rPr lang="zh-CN" altLang="zh-CN" sz="1600" dirty="0">
                <a:solidFill>
                  <a:srgbClr val="295AA6"/>
                </a:solidFill>
                <a:latin typeface="+mn-ea"/>
                <a:ea typeface="+mn-ea"/>
              </a:rPr>
              <a:t>草图</a:t>
            </a:r>
            <a:r>
              <a:rPr lang="en-US" altLang="zh-CN" sz="1600" dirty="0">
                <a:solidFill>
                  <a:srgbClr val="295AA6"/>
                </a:solidFill>
                <a:latin typeface="+mn-ea"/>
                <a:ea typeface="+mn-ea"/>
              </a:rPr>
              <a:t>”</a:t>
            </a:r>
            <a:r>
              <a:rPr lang="zh-CN" altLang="zh-CN" sz="1600" dirty="0">
                <a:solidFill>
                  <a:srgbClr val="295AA6"/>
                </a:solidFill>
                <a:latin typeface="+mn-ea"/>
                <a:ea typeface="+mn-ea"/>
              </a:rPr>
              <a:t>命令或按【</a:t>
            </a:r>
            <a:r>
              <a:rPr lang="en-US" altLang="zh-CN" sz="1600" dirty="0" err="1">
                <a:solidFill>
                  <a:srgbClr val="295AA6"/>
                </a:solidFill>
                <a:latin typeface="+mn-ea"/>
                <a:ea typeface="+mn-ea"/>
              </a:rPr>
              <a:t>Alt+Ctrl+N</a:t>
            </a:r>
            <a:r>
              <a:rPr lang="zh-CN" altLang="zh-CN" sz="1600" dirty="0">
                <a:solidFill>
                  <a:srgbClr val="295AA6"/>
                </a:solidFill>
                <a:latin typeface="+mn-ea"/>
                <a:ea typeface="+mn-ea"/>
              </a:rPr>
              <a:t>】组合键即可切换到草稿视图方式。</a:t>
            </a:r>
            <a:endParaRPr lang="en-US" altLang="zh-CN" sz="1600" dirty="0">
              <a:solidFill>
                <a:srgbClr val="295AA6"/>
              </a:solidFill>
              <a:latin typeface="+mn-ea"/>
              <a:ea typeface="+mn-ea"/>
            </a:endParaRPr>
          </a:p>
          <a:p>
            <a:pPr marL="0" indent="0">
              <a:buNone/>
            </a:pPr>
            <a:r>
              <a:rPr lang="zh-CN" altLang="zh-CN" sz="1600" dirty="0">
                <a:solidFill>
                  <a:srgbClr val="295AA6"/>
                </a:solidFill>
                <a:latin typeface="+mn-ea"/>
                <a:ea typeface="+mn-ea"/>
              </a:rPr>
              <a:t>（</a:t>
            </a:r>
            <a:r>
              <a:rPr lang="en-US" altLang="zh-CN" sz="1600" dirty="0">
                <a:solidFill>
                  <a:srgbClr val="295AA6"/>
                </a:solidFill>
                <a:latin typeface="+mn-ea"/>
                <a:ea typeface="+mn-ea"/>
              </a:rPr>
              <a:t>4</a:t>
            </a:r>
            <a:r>
              <a:rPr lang="zh-CN" altLang="zh-CN" sz="1600" dirty="0">
                <a:solidFill>
                  <a:srgbClr val="295AA6"/>
                </a:solidFill>
                <a:latin typeface="+mn-ea"/>
                <a:ea typeface="+mn-ea"/>
              </a:rPr>
              <a:t>）阅读版式视图</a:t>
            </a:r>
          </a:p>
          <a:p>
            <a:pPr marL="0" indent="0">
              <a:buNone/>
            </a:pPr>
            <a:r>
              <a:rPr lang="en-US" altLang="zh-CN" sz="1600" dirty="0" smtClean="0">
                <a:solidFill>
                  <a:srgbClr val="295AA6"/>
                </a:solidFill>
                <a:latin typeface="+mn-ea"/>
                <a:ea typeface="+mn-ea"/>
              </a:rPr>
              <a:t>    Word </a:t>
            </a:r>
            <a:r>
              <a:rPr lang="en-US" altLang="zh-CN" sz="1600" dirty="0">
                <a:solidFill>
                  <a:srgbClr val="295AA6"/>
                </a:solidFill>
                <a:latin typeface="+mn-ea"/>
                <a:ea typeface="+mn-ea"/>
              </a:rPr>
              <a:t>2010</a:t>
            </a:r>
            <a:r>
              <a:rPr lang="zh-CN" altLang="zh-CN" sz="1600" dirty="0">
                <a:solidFill>
                  <a:srgbClr val="295AA6"/>
                </a:solidFill>
                <a:latin typeface="+mn-ea"/>
                <a:ea typeface="+mn-ea"/>
              </a:rPr>
              <a:t>阅读版式视图是进行了优化的视图，以便于在计算机屏幕上阅读文档。</a:t>
            </a:r>
            <a:endParaRPr lang="en-US" altLang="zh-CN" sz="1600" dirty="0">
              <a:solidFill>
                <a:srgbClr val="295AA6"/>
              </a:solidFill>
              <a:latin typeface="+mn-ea"/>
              <a:ea typeface="+mn-ea"/>
            </a:endParaRPr>
          </a:p>
          <a:p>
            <a:pPr marL="0" indent="0">
              <a:buNone/>
            </a:pPr>
            <a:r>
              <a:rPr lang="zh-CN" altLang="zh-CN" sz="1600" dirty="0">
                <a:solidFill>
                  <a:srgbClr val="295AA6"/>
                </a:solidFill>
                <a:latin typeface="+mn-ea"/>
                <a:ea typeface="+mn-ea"/>
              </a:rPr>
              <a:t>（</a:t>
            </a:r>
            <a:r>
              <a:rPr lang="en-US" altLang="zh-CN" sz="1600" dirty="0">
                <a:solidFill>
                  <a:srgbClr val="295AA6"/>
                </a:solidFill>
                <a:latin typeface="+mn-ea"/>
                <a:ea typeface="+mn-ea"/>
              </a:rPr>
              <a:t>5</a:t>
            </a:r>
            <a:r>
              <a:rPr lang="zh-CN" altLang="zh-CN" sz="1600" dirty="0">
                <a:solidFill>
                  <a:srgbClr val="295AA6"/>
                </a:solidFill>
                <a:latin typeface="+mn-ea"/>
                <a:ea typeface="+mn-ea"/>
              </a:rPr>
              <a:t>）大纲视图</a:t>
            </a:r>
            <a:endParaRPr lang="en-US" altLang="zh-CN" sz="1600" dirty="0">
              <a:solidFill>
                <a:srgbClr val="295AA6"/>
              </a:solidFill>
              <a:latin typeface="+mn-ea"/>
              <a:ea typeface="+mn-ea"/>
            </a:endParaRPr>
          </a:p>
          <a:p>
            <a:pPr marL="0" indent="0">
              <a:buNone/>
            </a:pPr>
            <a:r>
              <a:rPr lang="en-US" altLang="zh-CN" sz="1600" dirty="0" smtClean="0">
                <a:solidFill>
                  <a:srgbClr val="295AA6"/>
                </a:solidFill>
                <a:latin typeface="+mn-ea"/>
                <a:ea typeface="+mn-ea"/>
              </a:rPr>
              <a:t>    </a:t>
            </a:r>
            <a:r>
              <a:rPr lang="zh-CN" altLang="zh-CN" sz="1600" dirty="0" smtClean="0">
                <a:solidFill>
                  <a:srgbClr val="295AA6"/>
                </a:solidFill>
                <a:latin typeface="+mn-ea"/>
                <a:ea typeface="+mn-ea"/>
              </a:rPr>
              <a:t>大纲</a:t>
            </a:r>
            <a:r>
              <a:rPr lang="zh-CN" altLang="zh-CN" sz="1600" dirty="0">
                <a:solidFill>
                  <a:srgbClr val="295AA6"/>
                </a:solidFill>
                <a:latin typeface="+mn-ea"/>
                <a:ea typeface="+mn-ea"/>
              </a:rPr>
              <a:t>视图方式是按照文档中标题的层次来显示</a:t>
            </a:r>
            <a:r>
              <a:rPr lang="zh-CN" altLang="zh-CN" sz="1600" dirty="0" smtClean="0">
                <a:solidFill>
                  <a:srgbClr val="295AA6"/>
                </a:solidFill>
                <a:latin typeface="+mn-ea"/>
                <a:ea typeface="+mn-ea"/>
              </a:rPr>
              <a:t>文档</a:t>
            </a:r>
            <a:r>
              <a:rPr lang="zh-CN" altLang="zh-CN" sz="1600" dirty="0">
                <a:solidFill>
                  <a:srgbClr val="295AA6"/>
                </a:solidFill>
                <a:latin typeface="+mn-ea"/>
              </a:rPr>
              <a:t>。</a:t>
            </a:r>
            <a:endParaRPr lang="en-US" altLang="zh-CN" sz="1600" dirty="0">
              <a:solidFill>
                <a:srgbClr val="295AA6"/>
              </a:solidFill>
              <a:latin typeface="+mn-ea"/>
              <a:ea typeface="+mn-ea"/>
            </a:endParaRPr>
          </a:p>
          <a:p>
            <a:pPr marL="0" indent="0">
              <a:buNone/>
            </a:pPr>
            <a:r>
              <a:rPr lang="en-US" altLang="zh-CN" sz="1600" dirty="0" smtClean="0">
                <a:solidFill>
                  <a:srgbClr val="295AA6"/>
                </a:solidFill>
                <a:latin typeface="+mn-ea"/>
                <a:ea typeface="+mn-ea"/>
              </a:rPr>
              <a:t>    </a:t>
            </a:r>
            <a:r>
              <a:rPr lang="zh-CN" altLang="zh-CN" sz="1600" dirty="0" smtClean="0">
                <a:solidFill>
                  <a:srgbClr val="295AA6"/>
                </a:solidFill>
                <a:latin typeface="+mn-ea"/>
                <a:ea typeface="+mn-ea"/>
              </a:rPr>
              <a:t>执行</a:t>
            </a:r>
            <a:r>
              <a:rPr lang="en-US" altLang="zh-CN" sz="1600" dirty="0">
                <a:solidFill>
                  <a:srgbClr val="295AA6"/>
                </a:solidFill>
                <a:latin typeface="+mn-ea"/>
                <a:ea typeface="+mn-ea"/>
              </a:rPr>
              <a:t>“</a:t>
            </a:r>
            <a:r>
              <a:rPr lang="zh-CN" altLang="zh-CN" sz="1600" dirty="0">
                <a:solidFill>
                  <a:srgbClr val="295AA6"/>
                </a:solidFill>
                <a:latin typeface="+mn-ea"/>
                <a:ea typeface="+mn-ea"/>
              </a:rPr>
              <a:t>视图</a:t>
            </a:r>
            <a:r>
              <a:rPr lang="en-US" altLang="zh-CN" sz="1600" dirty="0">
                <a:solidFill>
                  <a:srgbClr val="295AA6"/>
                </a:solidFill>
                <a:latin typeface="+mn-ea"/>
                <a:ea typeface="+mn-ea"/>
              </a:rPr>
              <a:t>”</a:t>
            </a:r>
            <a:r>
              <a:rPr lang="zh-CN" altLang="zh-CN" sz="1600" dirty="0">
                <a:solidFill>
                  <a:srgbClr val="295AA6"/>
                </a:solidFill>
                <a:latin typeface="+mn-ea"/>
                <a:ea typeface="+mn-ea"/>
              </a:rPr>
              <a:t>选项卡“文档视图”组中的</a:t>
            </a:r>
            <a:r>
              <a:rPr lang="en-US" altLang="zh-CN" sz="1600" dirty="0">
                <a:solidFill>
                  <a:srgbClr val="295AA6"/>
                </a:solidFill>
                <a:latin typeface="+mn-ea"/>
                <a:ea typeface="+mn-ea"/>
              </a:rPr>
              <a:t>“</a:t>
            </a:r>
            <a:r>
              <a:rPr lang="zh-CN" altLang="zh-CN" sz="1600" dirty="0">
                <a:solidFill>
                  <a:srgbClr val="295AA6"/>
                </a:solidFill>
                <a:latin typeface="+mn-ea"/>
                <a:ea typeface="+mn-ea"/>
              </a:rPr>
              <a:t>大纲视图</a:t>
            </a:r>
            <a:r>
              <a:rPr lang="en-US" altLang="zh-CN" sz="1600" dirty="0">
                <a:solidFill>
                  <a:srgbClr val="295AA6"/>
                </a:solidFill>
                <a:latin typeface="+mn-ea"/>
                <a:ea typeface="+mn-ea"/>
              </a:rPr>
              <a:t>”</a:t>
            </a:r>
            <a:r>
              <a:rPr lang="zh-CN" altLang="zh-CN" sz="1600" dirty="0">
                <a:solidFill>
                  <a:srgbClr val="295AA6"/>
                </a:solidFill>
                <a:latin typeface="+mn-ea"/>
                <a:ea typeface="+mn-ea"/>
              </a:rPr>
              <a:t>命令，或按下【</a:t>
            </a:r>
            <a:r>
              <a:rPr lang="en-US" altLang="zh-CN" sz="1600" dirty="0" err="1">
                <a:solidFill>
                  <a:srgbClr val="295AA6"/>
                </a:solidFill>
                <a:latin typeface="+mn-ea"/>
                <a:ea typeface="+mn-ea"/>
              </a:rPr>
              <a:t>Alt+Ctrl+O</a:t>
            </a:r>
            <a:r>
              <a:rPr lang="zh-CN" altLang="zh-CN" sz="1600" dirty="0">
                <a:solidFill>
                  <a:srgbClr val="295AA6"/>
                </a:solidFill>
                <a:latin typeface="+mn-ea"/>
                <a:ea typeface="+mn-ea"/>
              </a:rPr>
              <a:t>】组合键。</a:t>
            </a:r>
          </a:p>
          <a:p>
            <a:endParaRPr lang="zh-CN" altLang="en-US" sz="1600" dirty="0">
              <a:solidFill>
                <a:srgbClr val="295AA6"/>
              </a:solidFill>
              <a:latin typeface="+mn-ea"/>
              <a:ea typeface="+mn-ea"/>
            </a:endParaRPr>
          </a:p>
        </p:txBody>
      </p:sp>
      <p:sp>
        <p:nvSpPr>
          <p:cNvPr id="4" name="TextBox 3"/>
          <p:cNvSpPr txBox="1"/>
          <p:nvPr/>
        </p:nvSpPr>
        <p:spPr>
          <a:xfrm>
            <a:off x="251520" y="-1"/>
            <a:ext cx="7416824"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1.6   </a:t>
            </a:r>
            <a:r>
              <a:rPr lang="zh-CN" altLang="en-US" sz="2400" dirty="0">
                <a:solidFill>
                  <a:schemeClr val="bg1"/>
                </a:solidFill>
                <a:ea typeface="微软雅黑" pitchFamily="34" charset="-122"/>
              </a:rPr>
              <a:t>页面设置和邮件合并</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成绩通知书制作</a:t>
            </a:r>
          </a:p>
        </p:txBody>
      </p:sp>
    </p:spTree>
    <p:extLst>
      <p:ext uri="{BB962C8B-B14F-4D97-AF65-F5344CB8AC3E}">
        <p14:creationId xmlns="" xmlns:p14="http://schemas.microsoft.com/office/powerpoint/2010/main" val="9200107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203598"/>
            <a:ext cx="8229600" cy="3394472"/>
          </a:xfrm>
        </p:spPr>
        <p:txBody>
          <a:bodyPr>
            <a:normAutofit/>
          </a:bodyPr>
          <a:lstStyle/>
          <a:p>
            <a:pPr marL="0" indent="0">
              <a:lnSpc>
                <a:spcPts val="2500"/>
              </a:lnSpc>
              <a:buNone/>
            </a:pPr>
            <a:r>
              <a:rPr lang="en-US" altLang="zh-CN" sz="1800" dirty="0">
                <a:solidFill>
                  <a:srgbClr val="295AA6"/>
                </a:solidFill>
                <a:latin typeface="+mn-ea"/>
                <a:ea typeface="+mn-ea"/>
              </a:rPr>
              <a:t>2.</a:t>
            </a:r>
            <a:r>
              <a:rPr lang="zh-CN" altLang="zh-CN" sz="1800" dirty="0">
                <a:solidFill>
                  <a:srgbClr val="295AA6"/>
                </a:solidFill>
                <a:latin typeface="+mn-ea"/>
                <a:ea typeface="+mn-ea"/>
              </a:rPr>
              <a:t>“显示”组</a:t>
            </a:r>
          </a:p>
          <a:p>
            <a:pPr marL="0" indent="0">
              <a:lnSpc>
                <a:spcPts val="2500"/>
              </a:lnSpc>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“显示”</a:t>
            </a:r>
            <a:r>
              <a:rPr lang="zh-CN" altLang="zh-CN" sz="1800" dirty="0">
                <a:solidFill>
                  <a:srgbClr val="295AA6"/>
                </a:solidFill>
                <a:latin typeface="+mn-ea"/>
                <a:ea typeface="+mn-ea"/>
              </a:rPr>
              <a:t>组中包含</a:t>
            </a:r>
            <a:r>
              <a:rPr lang="en-US" altLang="zh-CN" sz="1800" dirty="0">
                <a:solidFill>
                  <a:srgbClr val="295AA6"/>
                </a:solidFill>
                <a:latin typeface="+mn-ea"/>
                <a:ea typeface="+mn-ea"/>
              </a:rPr>
              <a:t>3</a:t>
            </a:r>
            <a:r>
              <a:rPr lang="zh-CN" altLang="zh-CN" sz="1800" dirty="0">
                <a:solidFill>
                  <a:srgbClr val="295AA6"/>
                </a:solidFill>
                <a:latin typeface="+mn-ea"/>
                <a:ea typeface="+mn-ea"/>
              </a:rPr>
              <a:t>个复选项。单击任一选项，其前的方框中出现“√”，表示被选中，再次单击表示被取消。</a:t>
            </a:r>
          </a:p>
          <a:p>
            <a:pPr marL="0" indent="0">
              <a:lnSpc>
                <a:spcPts val="2500"/>
              </a:lnSpc>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①</a:t>
            </a:r>
            <a:r>
              <a:rPr lang="zh-CN" altLang="zh-CN" sz="1800" dirty="0">
                <a:solidFill>
                  <a:srgbClr val="295AA6"/>
                </a:solidFill>
                <a:latin typeface="+mn-ea"/>
                <a:ea typeface="+mn-ea"/>
              </a:rPr>
              <a:t>标尺：查看标尺，用于测量和对齐文档中的对象。</a:t>
            </a:r>
          </a:p>
          <a:p>
            <a:pPr marL="0" indent="0">
              <a:lnSpc>
                <a:spcPts val="2500"/>
              </a:lnSpc>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②</a:t>
            </a:r>
            <a:r>
              <a:rPr lang="zh-CN" altLang="zh-CN" sz="1800" dirty="0">
                <a:solidFill>
                  <a:srgbClr val="295AA6"/>
                </a:solidFill>
                <a:latin typeface="+mn-ea"/>
                <a:ea typeface="+mn-ea"/>
              </a:rPr>
              <a:t>网格线：显示网格线，以便将文档中的对象沿网格线对齐。</a:t>
            </a:r>
          </a:p>
          <a:p>
            <a:pPr marL="0" indent="0">
              <a:lnSpc>
                <a:spcPts val="2500"/>
              </a:lnSpc>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③</a:t>
            </a:r>
            <a:r>
              <a:rPr lang="zh-CN" altLang="zh-CN" sz="1800" dirty="0">
                <a:solidFill>
                  <a:srgbClr val="295AA6"/>
                </a:solidFill>
                <a:latin typeface="+mn-ea"/>
                <a:ea typeface="+mn-ea"/>
              </a:rPr>
              <a:t>导航窗格：打开文档结构图，以便通过文档的结构性视图进行导航。</a:t>
            </a:r>
            <a:endParaRPr lang="zh-CN" altLang="en-US" sz="1800" dirty="0">
              <a:solidFill>
                <a:srgbClr val="295AA6"/>
              </a:solidFill>
              <a:latin typeface="+mn-ea"/>
              <a:ea typeface="+mn-ea"/>
            </a:endParaRPr>
          </a:p>
        </p:txBody>
      </p:sp>
      <p:sp>
        <p:nvSpPr>
          <p:cNvPr id="4" name="TextBox 3"/>
          <p:cNvSpPr txBox="1"/>
          <p:nvPr/>
        </p:nvSpPr>
        <p:spPr>
          <a:xfrm>
            <a:off x="251520" y="-1"/>
            <a:ext cx="7920880"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1.6   </a:t>
            </a:r>
            <a:r>
              <a:rPr lang="zh-CN" altLang="en-US" sz="2400" dirty="0">
                <a:solidFill>
                  <a:schemeClr val="bg1"/>
                </a:solidFill>
                <a:ea typeface="微软雅黑" pitchFamily="34" charset="-122"/>
              </a:rPr>
              <a:t>页面设置和邮件合并</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成绩通知书制作</a:t>
            </a:r>
          </a:p>
        </p:txBody>
      </p:sp>
    </p:spTree>
    <p:extLst>
      <p:ext uri="{BB962C8B-B14F-4D97-AF65-F5344CB8AC3E}">
        <p14:creationId xmlns="" xmlns:p14="http://schemas.microsoft.com/office/powerpoint/2010/main" val="9200107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69167" y="705385"/>
            <a:ext cx="4801886" cy="3394472"/>
          </a:xfrm>
        </p:spPr>
        <p:txBody>
          <a:bodyPr>
            <a:noAutofit/>
          </a:bodyPr>
          <a:lstStyle/>
          <a:p>
            <a:pPr marL="0" indent="0">
              <a:lnSpc>
                <a:spcPts val="2500"/>
              </a:lnSpc>
              <a:buNone/>
            </a:pPr>
            <a:r>
              <a:rPr lang="en-US" altLang="zh-CN" sz="1800" dirty="0">
                <a:solidFill>
                  <a:srgbClr val="295AA6"/>
                </a:solidFill>
                <a:latin typeface="+mn-ea"/>
                <a:ea typeface="+mn-ea"/>
              </a:rPr>
              <a:t>3.</a:t>
            </a:r>
            <a:r>
              <a:rPr lang="zh-CN" altLang="zh-CN" sz="1800" dirty="0">
                <a:solidFill>
                  <a:srgbClr val="295AA6"/>
                </a:solidFill>
                <a:latin typeface="+mn-ea"/>
                <a:ea typeface="+mn-ea"/>
              </a:rPr>
              <a:t>“显示比例”组</a:t>
            </a:r>
          </a:p>
          <a:p>
            <a:pPr marL="0" indent="0">
              <a:lnSpc>
                <a:spcPts val="2500"/>
              </a:lnSpc>
              <a:buNone/>
            </a:pPr>
            <a:r>
              <a:rPr lang="zh-CN" altLang="zh-CN" sz="1800" dirty="0" smtClean="0">
                <a:solidFill>
                  <a:srgbClr val="295AA6"/>
                </a:solidFill>
                <a:latin typeface="+mn-ea"/>
                <a:ea typeface="+mn-ea"/>
              </a:rPr>
              <a:t>（</a:t>
            </a:r>
            <a:r>
              <a:rPr lang="en-US" altLang="zh-CN" sz="1800" dirty="0">
                <a:solidFill>
                  <a:srgbClr val="295AA6"/>
                </a:solidFill>
                <a:latin typeface="+mn-ea"/>
                <a:ea typeface="+mn-ea"/>
              </a:rPr>
              <a:t>1</a:t>
            </a:r>
            <a:r>
              <a:rPr lang="zh-CN" altLang="zh-CN" sz="1800" dirty="0">
                <a:solidFill>
                  <a:srgbClr val="295AA6"/>
                </a:solidFill>
                <a:latin typeface="+mn-ea"/>
                <a:ea typeface="+mn-ea"/>
              </a:rPr>
              <a:t>）显示比例</a:t>
            </a:r>
          </a:p>
          <a:p>
            <a:pPr marL="0" indent="0">
              <a:lnSpc>
                <a:spcPts val="2500"/>
              </a:lnSpc>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单击</a:t>
            </a:r>
            <a:r>
              <a:rPr lang="zh-CN" altLang="zh-CN" sz="1800" dirty="0">
                <a:solidFill>
                  <a:srgbClr val="295AA6"/>
                </a:solidFill>
                <a:latin typeface="+mn-ea"/>
                <a:ea typeface="+mn-ea"/>
              </a:rPr>
              <a:t>“显示比例”按钮，在弹出的“显示比例”</a:t>
            </a:r>
            <a:r>
              <a:rPr lang="zh-CN" altLang="zh-CN" sz="1800" dirty="0" smtClean="0">
                <a:solidFill>
                  <a:srgbClr val="295AA6"/>
                </a:solidFill>
                <a:latin typeface="+mn-ea"/>
                <a:ea typeface="+mn-ea"/>
              </a:rPr>
              <a:t>对话框中</a:t>
            </a:r>
            <a:r>
              <a:rPr lang="zh-CN" altLang="zh-CN" sz="1800" dirty="0">
                <a:solidFill>
                  <a:srgbClr val="295AA6"/>
                </a:solidFill>
                <a:latin typeface="+mn-ea"/>
                <a:ea typeface="+mn-ea"/>
              </a:rPr>
              <a:t>可以指定文档的缩放比例。</a:t>
            </a:r>
          </a:p>
          <a:p>
            <a:pPr marL="0" indent="0">
              <a:lnSpc>
                <a:spcPts val="2500"/>
              </a:lnSpc>
              <a:buNone/>
            </a:pPr>
            <a:r>
              <a:rPr lang="en-US" altLang="zh-CN" sz="1800" dirty="0" smtClean="0">
                <a:solidFill>
                  <a:srgbClr val="295AA6"/>
                </a:solidFill>
                <a:latin typeface="+mn-ea"/>
                <a:ea typeface="+mn-ea"/>
              </a:rPr>
              <a:t>    </a:t>
            </a:r>
            <a:r>
              <a:rPr lang="zh-CN" altLang="zh-CN" sz="1800" dirty="0" smtClean="0">
                <a:solidFill>
                  <a:srgbClr val="295AA6"/>
                </a:solidFill>
                <a:latin typeface="+mn-ea"/>
                <a:ea typeface="+mn-ea"/>
              </a:rPr>
              <a:t>多数</a:t>
            </a:r>
            <a:r>
              <a:rPr lang="zh-CN" altLang="zh-CN" sz="1800" dirty="0">
                <a:solidFill>
                  <a:srgbClr val="295AA6"/>
                </a:solidFill>
                <a:latin typeface="+mn-ea"/>
                <a:ea typeface="+mn-ea"/>
              </a:rPr>
              <a:t>情况下也可以使用窗口底部状态栏中的缩放</a:t>
            </a:r>
            <a:r>
              <a:rPr lang="zh-CN" altLang="zh-CN" sz="1800" dirty="0" smtClean="0">
                <a:solidFill>
                  <a:srgbClr val="295AA6"/>
                </a:solidFill>
                <a:latin typeface="+mn-ea"/>
                <a:ea typeface="+mn-ea"/>
              </a:rPr>
              <a:t>控件，</a:t>
            </a:r>
            <a:r>
              <a:rPr lang="zh-CN" altLang="zh-CN" sz="1800" dirty="0">
                <a:solidFill>
                  <a:srgbClr val="295AA6"/>
                </a:solidFill>
                <a:latin typeface="+mn-ea"/>
                <a:ea typeface="+mn-ea"/>
              </a:rPr>
              <a:t>快速改变文档的显示比例。</a:t>
            </a:r>
            <a:endParaRPr lang="en-US" altLang="zh-CN" sz="1800" dirty="0">
              <a:solidFill>
                <a:srgbClr val="295AA6"/>
              </a:solidFill>
              <a:latin typeface="+mn-ea"/>
              <a:ea typeface="+mn-ea"/>
            </a:endParaRPr>
          </a:p>
          <a:p>
            <a:pPr marL="0" indent="0">
              <a:lnSpc>
                <a:spcPts val="2500"/>
              </a:lnSpc>
              <a:buNone/>
            </a:pPr>
            <a:r>
              <a:rPr lang="zh-CN" altLang="zh-CN" sz="1800" dirty="0">
                <a:solidFill>
                  <a:srgbClr val="295AA6"/>
                </a:solidFill>
                <a:latin typeface="+mn-ea"/>
                <a:ea typeface="+mn-ea"/>
              </a:rPr>
              <a:t>（</a:t>
            </a:r>
            <a:r>
              <a:rPr lang="en-US" altLang="zh-CN" sz="1800" dirty="0">
                <a:solidFill>
                  <a:srgbClr val="295AA6"/>
                </a:solidFill>
                <a:latin typeface="+mn-ea"/>
                <a:ea typeface="+mn-ea"/>
              </a:rPr>
              <a:t>2</a:t>
            </a:r>
            <a:r>
              <a:rPr lang="zh-CN" altLang="zh-CN" sz="1800" dirty="0">
                <a:solidFill>
                  <a:srgbClr val="295AA6"/>
                </a:solidFill>
                <a:latin typeface="+mn-ea"/>
                <a:ea typeface="+mn-ea"/>
              </a:rPr>
              <a:t>）单页：更改文档的显示比例，使整个页面适应窗口大小。</a:t>
            </a:r>
          </a:p>
          <a:p>
            <a:pPr marL="0" indent="0">
              <a:lnSpc>
                <a:spcPts val="2500"/>
              </a:lnSpc>
              <a:buNone/>
            </a:pPr>
            <a:r>
              <a:rPr lang="zh-CN" altLang="zh-CN" sz="1800" dirty="0">
                <a:solidFill>
                  <a:srgbClr val="295AA6"/>
                </a:solidFill>
                <a:latin typeface="+mn-ea"/>
                <a:ea typeface="+mn-ea"/>
              </a:rPr>
              <a:t>（</a:t>
            </a:r>
            <a:r>
              <a:rPr lang="en-US" altLang="zh-CN" sz="1800" dirty="0">
                <a:solidFill>
                  <a:srgbClr val="295AA6"/>
                </a:solidFill>
                <a:latin typeface="+mn-ea"/>
                <a:ea typeface="+mn-ea"/>
              </a:rPr>
              <a:t>3</a:t>
            </a:r>
            <a:r>
              <a:rPr lang="zh-CN" altLang="zh-CN" sz="1800" dirty="0">
                <a:solidFill>
                  <a:srgbClr val="295AA6"/>
                </a:solidFill>
                <a:latin typeface="+mn-ea"/>
                <a:ea typeface="+mn-ea"/>
              </a:rPr>
              <a:t>）双页：更改文档的显示比例，使两个页面适应窗口大小。</a:t>
            </a:r>
          </a:p>
          <a:p>
            <a:pPr marL="0" indent="0">
              <a:lnSpc>
                <a:spcPts val="2500"/>
              </a:lnSpc>
              <a:buNone/>
            </a:pPr>
            <a:r>
              <a:rPr lang="zh-CN" altLang="zh-CN" sz="1800" dirty="0">
                <a:solidFill>
                  <a:srgbClr val="295AA6"/>
                </a:solidFill>
                <a:latin typeface="+mn-ea"/>
                <a:ea typeface="+mn-ea"/>
              </a:rPr>
              <a:t>（</a:t>
            </a:r>
            <a:r>
              <a:rPr lang="en-US" altLang="zh-CN" sz="1800" dirty="0">
                <a:solidFill>
                  <a:srgbClr val="295AA6"/>
                </a:solidFill>
                <a:latin typeface="+mn-ea"/>
                <a:ea typeface="+mn-ea"/>
              </a:rPr>
              <a:t>4</a:t>
            </a:r>
            <a:r>
              <a:rPr lang="zh-CN" altLang="zh-CN" sz="1800" dirty="0">
                <a:solidFill>
                  <a:srgbClr val="295AA6"/>
                </a:solidFill>
                <a:latin typeface="+mn-ea"/>
                <a:ea typeface="+mn-ea"/>
              </a:rPr>
              <a:t>）页宽：更改文档的显示比例，使页面宽度与窗口宽度一致</a:t>
            </a:r>
            <a:r>
              <a:rPr lang="zh-CN" altLang="zh-CN" sz="1800" dirty="0" smtClean="0">
                <a:solidFill>
                  <a:srgbClr val="295AA6"/>
                </a:solidFill>
                <a:latin typeface="+mn-ea"/>
                <a:ea typeface="+mn-ea"/>
              </a:rPr>
              <a:t>。</a:t>
            </a:r>
            <a:endParaRPr lang="en-US" altLang="zh-CN" sz="1800" dirty="0">
              <a:solidFill>
                <a:srgbClr val="295AA6"/>
              </a:solidFill>
              <a:latin typeface="+mn-ea"/>
              <a:ea typeface="+mn-ea"/>
            </a:endParaRPr>
          </a:p>
        </p:txBody>
      </p:sp>
      <p:sp>
        <p:nvSpPr>
          <p:cNvPr id="4" name="TextBox 3"/>
          <p:cNvSpPr txBox="1"/>
          <p:nvPr/>
        </p:nvSpPr>
        <p:spPr>
          <a:xfrm>
            <a:off x="251520" y="-1"/>
            <a:ext cx="7776864"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1.6   </a:t>
            </a:r>
            <a:r>
              <a:rPr lang="zh-CN" altLang="en-US" sz="2400" dirty="0">
                <a:solidFill>
                  <a:schemeClr val="bg1"/>
                </a:solidFill>
                <a:ea typeface="微软雅黑" pitchFamily="34" charset="-122"/>
              </a:rPr>
              <a:t>页面设置和邮件合并</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成绩通知书制作</a:t>
            </a:r>
          </a:p>
        </p:txBody>
      </p:sp>
      <p:pic>
        <p:nvPicPr>
          <p:cNvPr id="2" name="图片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122143" y="830996"/>
            <a:ext cx="3676650" cy="3143250"/>
          </a:xfrm>
          <a:prstGeom prst="rect">
            <a:avLst/>
          </a:prstGeom>
        </p:spPr>
      </p:pic>
      <p:pic>
        <p:nvPicPr>
          <p:cNvPr id="6" name="图片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520308" y="4345392"/>
            <a:ext cx="2880320" cy="391348"/>
          </a:xfrm>
          <a:prstGeom prst="rect">
            <a:avLst/>
          </a:prstGeom>
        </p:spPr>
      </p:pic>
    </p:spTree>
    <p:extLst>
      <p:ext uri="{BB962C8B-B14F-4D97-AF65-F5344CB8AC3E}">
        <p14:creationId xmlns="" xmlns:p14="http://schemas.microsoft.com/office/powerpoint/2010/main" val="9200107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6746" y="699542"/>
            <a:ext cx="4512354" cy="4045010"/>
          </a:xfrm>
        </p:spPr>
        <p:txBody>
          <a:bodyPr>
            <a:normAutofit/>
          </a:bodyPr>
          <a:lstStyle/>
          <a:p>
            <a:pPr marL="0" indent="0">
              <a:lnSpc>
                <a:spcPts val="2500"/>
              </a:lnSpc>
              <a:spcAft>
                <a:spcPts val="600"/>
              </a:spcAft>
              <a:buNone/>
            </a:pPr>
            <a:r>
              <a:rPr lang="zh-CN" altLang="zh-CN" sz="1800" b="1" dirty="0">
                <a:solidFill>
                  <a:srgbClr val="295AA6"/>
                </a:solidFill>
                <a:latin typeface="+mn-ea"/>
                <a:ea typeface="+mn-ea"/>
              </a:rPr>
              <a:t>二、使用模板</a:t>
            </a:r>
            <a:endParaRPr lang="en-US" altLang="zh-CN" sz="1800" b="1" dirty="0">
              <a:solidFill>
                <a:srgbClr val="295AA6"/>
              </a:solidFill>
              <a:latin typeface="+mn-ea"/>
              <a:ea typeface="+mn-ea"/>
            </a:endParaRPr>
          </a:p>
          <a:p>
            <a:pPr marL="0" indent="0">
              <a:lnSpc>
                <a:spcPts val="2500"/>
              </a:lnSpc>
              <a:buNone/>
            </a:pPr>
            <a:r>
              <a:rPr lang="en-US" altLang="zh-CN" sz="1800" dirty="0">
                <a:solidFill>
                  <a:srgbClr val="295AA6"/>
                </a:solidFill>
                <a:latin typeface="+mn-ea"/>
                <a:ea typeface="+mn-ea"/>
              </a:rPr>
              <a:t>1.</a:t>
            </a:r>
            <a:r>
              <a:rPr lang="zh-CN" altLang="zh-CN" sz="1800" dirty="0">
                <a:solidFill>
                  <a:srgbClr val="295AA6"/>
                </a:solidFill>
                <a:latin typeface="+mn-ea"/>
                <a:ea typeface="+mn-ea"/>
              </a:rPr>
              <a:t>模板和文档的区别</a:t>
            </a:r>
          </a:p>
          <a:p>
            <a:pPr marL="0" indent="0">
              <a:lnSpc>
                <a:spcPts val="2500"/>
              </a:lnSpc>
              <a:buNone/>
            </a:pPr>
            <a:r>
              <a:rPr lang="en-US" altLang="zh-CN" sz="1800" dirty="0" smtClean="0">
                <a:solidFill>
                  <a:srgbClr val="295AA6"/>
                </a:solidFill>
                <a:latin typeface="+mn-ea"/>
                <a:ea typeface="+mn-ea"/>
              </a:rPr>
              <a:t>    </a:t>
            </a:r>
            <a:r>
              <a:rPr lang="zh-CN" altLang="zh-CN" sz="1600" dirty="0" smtClean="0">
                <a:solidFill>
                  <a:srgbClr val="295AA6"/>
                </a:solidFill>
                <a:latin typeface="+mn-ea"/>
                <a:ea typeface="+mn-ea"/>
              </a:rPr>
              <a:t>在</a:t>
            </a:r>
            <a:r>
              <a:rPr lang="zh-CN" altLang="zh-CN" sz="1600" dirty="0">
                <a:solidFill>
                  <a:srgbClr val="295AA6"/>
                </a:solidFill>
                <a:latin typeface="+mn-ea"/>
                <a:ea typeface="+mn-ea"/>
              </a:rPr>
              <a:t>打开模板时，会打开基于所选模板的新文档</a:t>
            </a:r>
            <a:r>
              <a:rPr lang="zh-CN" altLang="zh-CN" sz="1600" dirty="0" smtClean="0">
                <a:solidFill>
                  <a:srgbClr val="295AA6"/>
                </a:solidFill>
                <a:latin typeface="+mn-ea"/>
                <a:ea typeface="+mn-ea"/>
              </a:rPr>
              <a:t>。一</a:t>
            </a:r>
            <a:r>
              <a:rPr lang="zh-CN" altLang="zh-CN" sz="1600" dirty="0">
                <a:solidFill>
                  <a:srgbClr val="295AA6"/>
                </a:solidFill>
                <a:latin typeface="+mn-ea"/>
                <a:ea typeface="+mn-ea"/>
              </a:rPr>
              <a:t>个模板可以是无限多个文档的基础</a:t>
            </a:r>
            <a:r>
              <a:rPr lang="zh-CN" altLang="zh-CN" sz="1600" dirty="0" smtClean="0">
                <a:solidFill>
                  <a:srgbClr val="295AA6"/>
                </a:solidFill>
                <a:latin typeface="+mn-ea"/>
                <a:ea typeface="+mn-ea"/>
              </a:rPr>
              <a:t>。模板</a:t>
            </a:r>
            <a:r>
              <a:rPr lang="zh-CN" altLang="zh-CN" sz="1600" dirty="0">
                <a:solidFill>
                  <a:srgbClr val="295AA6"/>
                </a:solidFill>
                <a:latin typeface="+mn-ea"/>
                <a:ea typeface="+mn-ea"/>
              </a:rPr>
              <a:t>只是在后台工作。</a:t>
            </a:r>
            <a:endParaRPr lang="en-US" altLang="zh-CN" sz="1600" dirty="0">
              <a:solidFill>
                <a:srgbClr val="295AA6"/>
              </a:solidFill>
              <a:latin typeface="+mn-ea"/>
              <a:ea typeface="+mn-ea"/>
            </a:endParaRPr>
          </a:p>
          <a:p>
            <a:pPr marL="0" indent="0">
              <a:lnSpc>
                <a:spcPts val="2500"/>
              </a:lnSpc>
              <a:buNone/>
            </a:pPr>
            <a:r>
              <a:rPr lang="en-US" altLang="zh-CN" sz="1800" dirty="0">
                <a:solidFill>
                  <a:srgbClr val="295AA6"/>
                </a:solidFill>
                <a:latin typeface="+mn-ea"/>
                <a:ea typeface="+mn-ea"/>
              </a:rPr>
              <a:t>2.</a:t>
            </a:r>
            <a:r>
              <a:rPr lang="zh-CN" altLang="zh-CN" sz="1800" dirty="0">
                <a:solidFill>
                  <a:srgbClr val="295AA6"/>
                </a:solidFill>
                <a:latin typeface="+mn-ea"/>
                <a:ea typeface="+mn-ea"/>
              </a:rPr>
              <a:t>应用模板建立自己的文档</a:t>
            </a:r>
          </a:p>
          <a:p>
            <a:pPr marL="0" indent="0">
              <a:lnSpc>
                <a:spcPts val="2500"/>
              </a:lnSpc>
              <a:buNone/>
            </a:pPr>
            <a:r>
              <a:rPr lang="en-US" altLang="zh-CN" sz="1600" dirty="0" smtClean="0">
                <a:solidFill>
                  <a:srgbClr val="295AA6"/>
                </a:solidFill>
                <a:latin typeface="+mn-ea"/>
                <a:ea typeface="+mn-ea"/>
              </a:rPr>
              <a:t>    </a:t>
            </a:r>
            <a:r>
              <a:rPr lang="zh-CN" altLang="zh-CN" sz="1600" dirty="0" smtClean="0">
                <a:solidFill>
                  <a:srgbClr val="295AA6"/>
                </a:solidFill>
                <a:latin typeface="+mn-ea"/>
                <a:ea typeface="+mn-ea"/>
              </a:rPr>
              <a:t>单击</a:t>
            </a:r>
            <a:r>
              <a:rPr lang="en-US" altLang="zh-CN" sz="1600" dirty="0">
                <a:solidFill>
                  <a:srgbClr val="295AA6"/>
                </a:solidFill>
                <a:latin typeface="+mn-ea"/>
                <a:ea typeface="+mn-ea"/>
              </a:rPr>
              <a:t>“</a:t>
            </a:r>
            <a:r>
              <a:rPr lang="zh-CN" altLang="zh-CN" sz="1600" dirty="0">
                <a:solidFill>
                  <a:srgbClr val="295AA6"/>
                </a:solidFill>
                <a:latin typeface="+mn-ea"/>
                <a:ea typeface="+mn-ea"/>
              </a:rPr>
              <a:t>文件</a:t>
            </a:r>
            <a:r>
              <a:rPr lang="en-US" altLang="zh-CN" sz="1600" dirty="0">
                <a:solidFill>
                  <a:srgbClr val="295AA6"/>
                </a:solidFill>
                <a:latin typeface="+mn-ea"/>
                <a:ea typeface="+mn-ea"/>
              </a:rPr>
              <a:t>”</a:t>
            </a:r>
            <a:r>
              <a:rPr lang="zh-CN" altLang="zh-CN" sz="1600" dirty="0">
                <a:solidFill>
                  <a:srgbClr val="295AA6"/>
                </a:solidFill>
                <a:latin typeface="+mn-ea"/>
                <a:ea typeface="+mn-ea"/>
              </a:rPr>
              <a:t>→</a:t>
            </a:r>
            <a:r>
              <a:rPr lang="en-US" altLang="zh-CN" sz="1600" dirty="0">
                <a:solidFill>
                  <a:srgbClr val="295AA6"/>
                </a:solidFill>
                <a:latin typeface="+mn-ea"/>
                <a:ea typeface="+mn-ea"/>
              </a:rPr>
              <a:t>“</a:t>
            </a:r>
            <a:r>
              <a:rPr lang="zh-CN" altLang="zh-CN" sz="1600" dirty="0">
                <a:solidFill>
                  <a:srgbClr val="295AA6"/>
                </a:solidFill>
                <a:latin typeface="+mn-ea"/>
                <a:ea typeface="+mn-ea"/>
              </a:rPr>
              <a:t>新建</a:t>
            </a:r>
            <a:r>
              <a:rPr lang="en-US" altLang="zh-CN" sz="1600" dirty="0">
                <a:solidFill>
                  <a:srgbClr val="295AA6"/>
                </a:solidFill>
                <a:latin typeface="+mn-ea"/>
                <a:ea typeface="+mn-ea"/>
              </a:rPr>
              <a:t>”</a:t>
            </a:r>
            <a:r>
              <a:rPr lang="zh-CN" altLang="zh-CN" sz="1600" dirty="0">
                <a:solidFill>
                  <a:srgbClr val="295AA6"/>
                </a:solidFill>
                <a:latin typeface="+mn-ea"/>
                <a:ea typeface="+mn-ea"/>
              </a:rPr>
              <a:t>→</a:t>
            </a:r>
            <a:r>
              <a:rPr lang="en-US" altLang="zh-CN" sz="1600" dirty="0">
                <a:solidFill>
                  <a:srgbClr val="295AA6"/>
                </a:solidFill>
                <a:latin typeface="+mn-ea"/>
                <a:ea typeface="+mn-ea"/>
              </a:rPr>
              <a:t>“</a:t>
            </a:r>
            <a:r>
              <a:rPr lang="zh-CN" altLang="zh-CN" sz="1600" dirty="0">
                <a:solidFill>
                  <a:srgbClr val="295AA6"/>
                </a:solidFill>
                <a:latin typeface="+mn-ea"/>
                <a:ea typeface="+mn-ea"/>
              </a:rPr>
              <a:t>可用模板</a:t>
            </a:r>
            <a:r>
              <a:rPr lang="en-US" altLang="zh-CN" sz="1600" dirty="0">
                <a:solidFill>
                  <a:srgbClr val="295AA6"/>
                </a:solidFill>
                <a:latin typeface="+mn-ea"/>
                <a:ea typeface="+mn-ea"/>
              </a:rPr>
              <a:t>”</a:t>
            </a:r>
            <a:r>
              <a:rPr lang="zh-CN" altLang="zh-CN" sz="1600" dirty="0">
                <a:solidFill>
                  <a:srgbClr val="295AA6"/>
                </a:solidFill>
                <a:latin typeface="+mn-ea"/>
                <a:ea typeface="+mn-ea"/>
              </a:rPr>
              <a:t>窗口→</a:t>
            </a:r>
            <a:r>
              <a:rPr lang="en-US" altLang="zh-CN" sz="1600" dirty="0">
                <a:solidFill>
                  <a:srgbClr val="295AA6"/>
                </a:solidFill>
                <a:latin typeface="+mn-ea"/>
                <a:ea typeface="+mn-ea"/>
              </a:rPr>
              <a:t>“</a:t>
            </a:r>
            <a:r>
              <a:rPr lang="zh-CN" altLang="zh-CN" sz="1600" dirty="0">
                <a:solidFill>
                  <a:srgbClr val="295AA6"/>
                </a:solidFill>
                <a:latin typeface="+mn-ea"/>
                <a:ea typeface="+mn-ea"/>
              </a:rPr>
              <a:t>样本模板</a:t>
            </a:r>
            <a:r>
              <a:rPr lang="en-US" altLang="zh-CN" sz="1600" dirty="0">
                <a:solidFill>
                  <a:srgbClr val="295AA6"/>
                </a:solidFill>
                <a:latin typeface="+mn-ea"/>
                <a:ea typeface="+mn-ea"/>
              </a:rPr>
              <a:t>”</a:t>
            </a:r>
            <a:r>
              <a:rPr lang="zh-CN" altLang="zh-CN" sz="1600" dirty="0">
                <a:solidFill>
                  <a:srgbClr val="295AA6"/>
                </a:solidFill>
                <a:latin typeface="+mn-ea"/>
                <a:ea typeface="+mn-ea"/>
              </a:rPr>
              <a:t>，单击任一缩略图并在右侧查看其预览。找到所需的模板后，单击</a:t>
            </a:r>
            <a:r>
              <a:rPr lang="en-US" altLang="zh-CN" sz="1600" dirty="0">
                <a:solidFill>
                  <a:srgbClr val="295AA6"/>
                </a:solidFill>
                <a:latin typeface="+mn-ea"/>
                <a:ea typeface="+mn-ea"/>
              </a:rPr>
              <a:t>“</a:t>
            </a:r>
            <a:r>
              <a:rPr lang="zh-CN" altLang="zh-CN" sz="1600" dirty="0">
                <a:solidFill>
                  <a:srgbClr val="295AA6"/>
                </a:solidFill>
                <a:latin typeface="+mn-ea"/>
                <a:ea typeface="+mn-ea"/>
              </a:rPr>
              <a:t>创建</a:t>
            </a:r>
            <a:r>
              <a:rPr lang="en-US" altLang="zh-CN" sz="1600" dirty="0">
                <a:solidFill>
                  <a:srgbClr val="295AA6"/>
                </a:solidFill>
                <a:latin typeface="+mn-ea"/>
                <a:ea typeface="+mn-ea"/>
              </a:rPr>
              <a:t>”</a:t>
            </a:r>
            <a:r>
              <a:rPr lang="zh-CN" altLang="zh-CN" sz="1600" dirty="0">
                <a:solidFill>
                  <a:srgbClr val="295AA6"/>
                </a:solidFill>
                <a:latin typeface="+mn-ea"/>
                <a:ea typeface="+mn-ea"/>
              </a:rPr>
              <a:t>，即会打开基于该模板的新文档，用户可以进行所需的更改</a:t>
            </a:r>
            <a:r>
              <a:rPr lang="zh-CN" altLang="zh-CN" sz="1600" dirty="0" smtClean="0">
                <a:solidFill>
                  <a:srgbClr val="295AA6"/>
                </a:solidFill>
                <a:latin typeface="+mn-ea"/>
                <a:ea typeface="+mn-ea"/>
              </a:rPr>
              <a:t>。</a:t>
            </a:r>
            <a:endParaRPr lang="zh-CN" altLang="zh-CN" sz="1600" dirty="0"/>
          </a:p>
        </p:txBody>
      </p:sp>
      <p:sp>
        <p:nvSpPr>
          <p:cNvPr id="4" name="TextBox 3"/>
          <p:cNvSpPr txBox="1"/>
          <p:nvPr/>
        </p:nvSpPr>
        <p:spPr>
          <a:xfrm>
            <a:off x="251520" y="-1"/>
            <a:ext cx="6840760"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1.6   </a:t>
            </a:r>
            <a:r>
              <a:rPr lang="zh-CN" altLang="en-US" sz="2400" dirty="0">
                <a:solidFill>
                  <a:schemeClr val="bg1"/>
                </a:solidFill>
                <a:ea typeface="微软雅黑" pitchFamily="34" charset="-122"/>
              </a:rPr>
              <a:t>页面设置和邮件合并</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成绩通知书制作</a:t>
            </a:r>
          </a:p>
        </p:txBody>
      </p:sp>
      <p:pic>
        <p:nvPicPr>
          <p:cNvPr id="2" name="图片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076056" y="1203598"/>
            <a:ext cx="3764280" cy="3078480"/>
          </a:xfrm>
          <a:prstGeom prst="rect">
            <a:avLst/>
          </a:prstGeom>
        </p:spPr>
      </p:pic>
    </p:spTree>
    <p:extLst>
      <p:ext uri="{BB962C8B-B14F-4D97-AF65-F5344CB8AC3E}">
        <p14:creationId xmlns="" xmlns:p14="http://schemas.microsoft.com/office/powerpoint/2010/main" val="9200107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r">
          <a:spcBef>
            <a:spcPct val="0"/>
          </a:spcBef>
          <a:defRPr sz="2400" dirty="0">
            <a:solidFill>
              <a:schemeClr val="bg1"/>
            </a:solidFill>
            <a:latin typeface="+mj-lt"/>
            <a:ea typeface="微软雅黑" pitchFamily="34" charset="-122"/>
            <a:cs typeface="+mj-cs"/>
          </a:defRPr>
        </a:defPPr>
      </a:lstStyle>
    </a:txDef>
  </a:objectDefaults>
  <a:extraClrSchemeLst/>
</a:theme>
</file>

<file path=docProps/app.xml><?xml version="1.0" encoding="utf-8"?>
<Properties xmlns="http://schemas.openxmlformats.org/officeDocument/2006/extended-properties" xmlns:vt="http://schemas.openxmlformats.org/officeDocument/2006/docPropsVTypes">
  <Template/>
  <TotalTime>571</TotalTime>
  <Words>3551</Words>
  <Application>Microsoft Office PowerPoint</Application>
  <PresentationFormat>全屏显示(16:9)</PresentationFormat>
  <Paragraphs>198</Paragraphs>
  <Slides>34</Slides>
  <Notes>0</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办公自动化2010项目化教程</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谢谢观看！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HHQ</dc:creator>
  <cp:lastModifiedBy>唐丽均</cp:lastModifiedBy>
  <cp:revision>84</cp:revision>
  <dcterms:created xsi:type="dcterms:W3CDTF">2012-12-10T14:51:58Z</dcterms:created>
  <dcterms:modified xsi:type="dcterms:W3CDTF">2015-09-23T03:17:55Z</dcterms:modified>
</cp:coreProperties>
</file>