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3"/>
  </p:notesMasterIdLst>
  <p:handoutMasterIdLst>
    <p:handoutMasterId r:id="rId44"/>
  </p:handoutMasterIdLst>
  <p:sldIdLst>
    <p:sldId id="275" r:id="rId2"/>
    <p:sldId id="274" r:id="rId3"/>
    <p:sldId id="276" r:id="rId4"/>
    <p:sldId id="281" r:id="rId5"/>
    <p:sldId id="289" r:id="rId6"/>
    <p:sldId id="290" r:id="rId7"/>
    <p:sldId id="291" r:id="rId8"/>
    <p:sldId id="300" r:id="rId9"/>
    <p:sldId id="294" r:id="rId10"/>
    <p:sldId id="295" r:id="rId11"/>
    <p:sldId id="301" r:id="rId12"/>
    <p:sldId id="296" r:id="rId13"/>
    <p:sldId id="304" r:id="rId14"/>
    <p:sldId id="305" r:id="rId15"/>
    <p:sldId id="306" r:id="rId16"/>
    <p:sldId id="307" r:id="rId17"/>
    <p:sldId id="311" r:id="rId18"/>
    <p:sldId id="310" r:id="rId19"/>
    <p:sldId id="312" r:id="rId20"/>
    <p:sldId id="313" r:id="rId21"/>
    <p:sldId id="309" r:id="rId22"/>
    <p:sldId id="314" r:id="rId23"/>
    <p:sldId id="315" r:id="rId24"/>
    <p:sldId id="316" r:id="rId25"/>
    <p:sldId id="317" r:id="rId26"/>
    <p:sldId id="318" r:id="rId27"/>
    <p:sldId id="319" r:id="rId28"/>
    <p:sldId id="320" r:id="rId29"/>
    <p:sldId id="321" r:id="rId30"/>
    <p:sldId id="322" r:id="rId31"/>
    <p:sldId id="323" r:id="rId32"/>
    <p:sldId id="325" r:id="rId33"/>
    <p:sldId id="324" r:id="rId34"/>
    <p:sldId id="327" r:id="rId35"/>
    <p:sldId id="328" r:id="rId36"/>
    <p:sldId id="297" r:id="rId37"/>
    <p:sldId id="298" r:id="rId38"/>
    <p:sldId id="329" r:id="rId39"/>
    <p:sldId id="302" r:id="rId40"/>
    <p:sldId id="299" r:id="rId41"/>
    <p:sldId id="273"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99CCFF"/>
    <a:srgbClr val="FFCC66"/>
    <a:srgbClr val="FFFFCC"/>
    <a:srgbClr val="FF9900"/>
    <a:srgbClr val="FF9966"/>
    <a:srgbClr val="FFCC00"/>
    <a:srgbClr val="EE9A3E"/>
    <a:srgbClr val="FF6600"/>
    <a:srgbClr val="111111"/>
  </p:clrMru>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34567" autoAdjust="0"/>
    <p:restoredTop sz="93890" autoAdjust="0"/>
  </p:normalViewPr>
  <p:slideViewPr>
    <p:cSldViewPr>
      <p:cViewPr varScale="1">
        <p:scale>
          <a:sx n="107" d="100"/>
          <a:sy n="107" d="100"/>
        </p:scale>
        <p:origin x="-1734" y="-7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家居发展状况</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系统</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70F8D3FC-3EE4-4CDC-B0C3-C19EE34638FD}">
      <dgm:prSet custT="1"/>
      <dgm:spPr>
        <a:solidFill>
          <a:srgbClr val="FFCC66"/>
        </a:solidFill>
      </dgm:spPr>
      <dgm:t>
        <a:bodyPr/>
        <a:lstStyle/>
        <a:p>
          <a:r>
            <a:rPr lang="zh-CN" altLang="en-US" sz="1400" u="none" dirty="0" smtClean="0">
              <a:solidFill>
                <a:schemeClr val="tx1"/>
              </a:solidFill>
            </a:rPr>
            <a:t>智能家居发展趋势</a:t>
          </a:r>
        </a:p>
      </dgm:t>
    </dgm:pt>
    <dgm:pt modelId="{2B901642-0D4E-4E31-AF2D-24DFBF71DD0F}" type="parTrans" cxnId="{85195FCB-9D87-4642-B45B-F2D1872AEA3A}">
      <dgm:prSet/>
      <dgm:spPr/>
      <dgm:t>
        <a:bodyPr/>
        <a:lstStyle/>
        <a:p>
          <a:endParaRPr lang="zh-CN" altLang="en-US"/>
        </a:p>
      </dgm:t>
    </dgm:pt>
    <dgm:pt modelId="{94C717E3-B6FF-4696-9875-F734234A927B}" type="sibTrans" cxnId="{85195FCB-9D87-4642-B45B-F2D1872AEA3A}">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1429"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47047"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55261" custLinFactNeighborX="15928">
        <dgm:presLayoutVars>
          <dgm:bulletEnabled val="1"/>
        </dgm:presLayoutVars>
      </dgm:prSet>
      <dgm:spPr/>
      <dgm:t>
        <a:bodyPr/>
        <a:lstStyle/>
        <a:p>
          <a:endParaRPr lang="zh-CN" altLang="en-US"/>
        </a:p>
      </dgm:t>
    </dgm:pt>
    <dgm:pt modelId="{A057E129-27D4-49CA-BEDD-7C171482E282}" type="pres">
      <dgm:prSet presAssocID="{F5487BCD-2C64-47A9-9CA1-D9FFA877489D}" presName="parSpace" presStyleCnt="0"/>
      <dgm:spPr/>
    </dgm:pt>
    <dgm:pt modelId="{C9F7BECB-E9DA-49DA-88B3-62F865327570}" type="pres">
      <dgm:prSet presAssocID="{70F8D3FC-3EE4-4CDC-B0C3-C19EE34638FD}" presName="parTxOnly" presStyleLbl="node1" presStyleIdx="3" presStyleCnt="4" custScaleX="43068">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85195FCB-9D87-4642-B45B-F2D1872AEA3A}" srcId="{A62A7514-2DD7-41B7-80ED-F693EACC02A5}" destId="{70F8D3FC-3EE4-4CDC-B0C3-C19EE34638FD}" srcOrd="3" destOrd="0" parTransId="{2B901642-0D4E-4E31-AF2D-24DFBF71DD0F}" sibTransId="{94C717E3-B6FF-4696-9875-F734234A927B}"/>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DF7CBBD-4D77-48B4-A6FB-793AC5B037DC}"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26707C46-DB6B-4310-9D02-E8962D05539D}" type="presOf" srcId="{4AFE0152-52EB-4B95-B7AD-68475D9B1B55}" destId="{78707572-11B1-43F0-B56F-5E4AB636DFB3}" srcOrd="0" destOrd="0" presId="urn:microsoft.com/office/officeart/2005/8/layout/hChevron3"/>
    <dgm:cxn modelId="{A49F1CA8-5149-4E9D-981F-4EDA93E3CD9F}" type="presOf" srcId="{70F8D3FC-3EE4-4CDC-B0C3-C19EE34638FD}" destId="{C9F7BECB-E9DA-49DA-88B3-62F865327570}" srcOrd="0" destOrd="0" presId="urn:microsoft.com/office/officeart/2005/8/layout/hChevron3"/>
    <dgm:cxn modelId="{999C26EA-8F74-43CF-B0C7-D6ED1AD903F2}" type="presOf" srcId="{A62A7514-2DD7-41B7-80ED-F693EACC02A5}" destId="{4F72C2E5-C0F0-49B9-9693-6A68F13804F4}" srcOrd="0" destOrd="0" presId="urn:microsoft.com/office/officeart/2005/8/layout/hChevron3"/>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 modelId="{C9F650A0-6DA1-4CBB-B397-EE9EC23D8B1E}" type="presParOf" srcId="{4F72C2E5-C0F0-49B9-9693-6A68F13804F4}" destId="{A057E129-27D4-49CA-BEDD-7C171482E282}" srcOrd="5" destOrd="0" presId="urn:microsoft.com/office/officeart/2005/8/layout/hChevron3"/>
    <dgm:cxn modelId="{36C10575-9AB8-4EB6-89CD-6923ED2AA798}" type="presParOf" srcId="{4F72C2E5-C0F0-49B9-9693-6A68F13804F4}" destId="{C9F7BECB-E9DA-49DA-88B3-62F865327570}" srcOrd="6" destOrd="0" presId="urn:microsoft.com/office/officeart/2005/8/layout/hChevron3"/>
  </dgm:cxnLst>
  <dgm:bg/>
  <dgm:whole/>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家居发展状况</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系统</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70F8D3FC-3EE4-4CDC-B0C3-C19EE34638FD}">
      <dgm:prSet custT="1"/>
      <dgm:spPr>
        <a:solidFill>
          <a:srgbClr val="FFCC66"/>
        </a:solidFill>
      </dgm:spPr>
      <dgm:t>
        <a:bodyPr/>
        <a:lstStyle/>
        <a:p>
          <a:r>
            <a:rPr lang="zh-CN" altLang="en-US" sz="1400" u="none" dirty="0" smtClean="0">
              <a:solidFill>
                <a:schemeClr val="tx1"/>
              </a:solidFill>
            </a:rPr>
            <a:t>智能家居发展趋势</a:t>
          </a:r>
        </a:p>
      </dgm:t>
    </dgm:pt>
    <dgm:pt modelId="{2B901642-0D4E-4E31-AF2D-24DFBF71DD0F}" type="parTrans" cxnId="{85195FCB-9D87-4642-B45B-F2D1872AEA3A}">
      <dgm:prSet/>
      <dgm:spPr/>
      <dgm:t>
        <a:bodyPr/>
        <a:lstStyle/>
        <a:p>
          <a:endParaRPr lang="zh-CN" altLang="en-US"/>
        </a:p>
      </dgm:t>
    </dgm:pt>
    <dgm:pt modelId="{94C717E3-B6FF-4696-9875-F734234A927B}" type="sibTrans" cxnId="{85195FCB-9D87-4642-B45B-F2D1872AEA3A}">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1429" custLinFactNeighborX="-6571">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47047"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55261" custLinFactNeighborX="15928">
        <dgm:presLayoutVars>
          <dgm:bulletEnabled val="1"/>
        </dgm:presLayoutVars>
      </dgm:prSet>
      <dgm:spPr/>
      <dgm:t>
        <a:bodyPr/>
        <a:lstStyle/>
        <a:p>
          <a:endParaRPr lang="zh-CN" altLang="en-US"/>
        </a:p>
      </dgm:t>
    </dgm:pt>
    <dgm:pt modelId="{A057E129-27D4-49CA-BEDD-7C171482E282}" type="pres">
      <dgm:prSet presAssocID="{F5487BCD-2C64-47A9-9CA1-D9FFA877489D}" presName="parSpace" presStyleCnt="0"/>
      <dgm:spPr/>
    </dgm:pt>
    <dgm:pt modelId="{C9F7BECB-E9DA-49DA-88B3-62F865327570}" type="pres">
      <dgm:prSet presAssocID="{70F8D3FC-3EE4-4CDC-B0C3-C19EE34638FD}" presName="parTxOnly" presStyleLbl="node1" presStyleIdx="3" presStyleCnt="4" custScaleX="43068">
        <dgm:presLayoutVars>
          <dgm:bulletEnabled val="1"/>
        </dgm:presLayoutVars>
      </dgm:prSet>
      <dgm:spPr/>
      <dgm:t>
        <a:bodyPr/>
        <a:lstStyle/>
        <a:p>
          <a:endParaRPr lang="zh-CN" altLang="en-US"/>
        </a:p>
      </dgm:t>
    </dgm:pt>
  </dgm:ptLst>
  <dgm:cxnLst>
    <dgm:cxn modelId="{85195FCB-9D87-4642-B45B-F2D1872AEA3A}" srcId="{A62A7514-2DD7-41B7-80ED-F693EACC02A5}" destId="{70F8D3FC-3EE4-4CDC-B0C3-C19EE34638FD}" srcOrd="3" destOrd="0" parTransId="{2B901642-0D4E-4E31-AF2D-24DFBF71DD0F}" sibTransId="{94C717E3-B6FF-4696-9875-F734234A927B}"/>
    <dgm:cxn modelId="{27610A1D-9BB2-4A91-BA79-29BC17E2C5FB}" type="presOf" srcId="{4AFE0152-52EB-4B95-B7AD-68475D9B1B55}" destId="{78707572-11B1-43F0-B56F-5E4AB636DFB3}"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136F5736-96B9-4924-96BA-341C0248C055}" type="presOf" srcId="{1A422BF9-8E40-4D40-82F3-D7ADF7825116}" destId="{A587EFE1-A3DE-4730-996C-C43C76C9687D}"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AB93166A-845F-4467-BED1-C90440914A12}" type="presOf" srcId="{BE7FC79C-9CFE-4C59-A295-EA1E3A68FF87}" destId="{370B7215-43AF-46BF-A735-20A368491720}" srcOrd="0" destOrd="0" presId="urn:microsoft.com/office/officeart/2005/8/layout/hChevron3"/>
    <dgm:cxn modelId="{770C6F2C-649E-4E56-9AC8-F883B3C4F9F3}" type="presOf" srcId="{70F8D3FC-3EE4-4CDC-B0C3-C19EE34638FD}" destId="{C9F7BECB-E9DA-49DA-88B3-62F865327570}" srcOrd="0" destOrd="0" presId="urn:microsoft.com/office/officeart/2005/8/layout/hChevron3"/>
    <dgm:cxn modelId="{731B540A-2D52-486A-BD1E-08B0EF019237}" type="presOf" srcId="{A62A7514-2DD7-41B7-80ED-F693EACC02A5}" destId="{4F72C2E5-C0F0-49B9-9693-6A68F13804F4}" srcOrd="0" destOrd="0" presId="urn:microsoft.com/office/officeart/2005/8/layout/hChevron3"/>
    <dgm:cxn modelId="{A03BABAB-010F-4372-8B69-92937C526FCB}" type="presParOf" srcId="{4F72C2E5-C0F0-49B9-9693-6A68F13804F4}" destId="{78707572-11B1-43F0-B56F-5E4AB636DFB3}" srcOrd="0" destOrd="0" presId="urn:microsoft.com/office/officeart/2005/8/layout/hChevron3"/>
    <dgm:cxn modelId="{6BA66B17-F29A-494E-9E6B-A60F3DD036D5}" type="presParOf" srcId="{4F72C2E5-C0F0-49B9-9693-6A68F13804F4}" destId="{DF1A3B44-7C86-47AC-889C-B1EF619618EA}" srcOrd="1" destOrd="0" presId="urn:microsoft.com/office/officeart/2005/8/layout/hChevron3"/>
    <dgm:cxn modelId="{D5DCB7AC-77CC-4582-A9C0-E154B3F3C7A6}" type="presParOf" srcId="{4F72C2E5-C0F0-49B9-9693-6A68F13804F4}" destId="{370B7215-43AF-46BF-A735-20A368491720}" srcOrd="2" destOrd="0" presId="urn:microsoft.com/office/officeart/2005/8/layout/hChevron3"/>
    <dgm:cxn modelId="{92BE987B-CC7B-480E-8A15-01157C98D8F6}" type="presParOf" srcId="{4F72C2E5-C0F0-49B9-9693-6A68F13804F4}" destId="{E079EB35-79C3-4272-8F6A-95B4FB054A82}" srcOrd="3" destOrd="0" presId="urn:microsoft.com/office/officeart/2005/8/layout/hChevron3"/>
    <dgm:cxn modelId="{761D2E99-AE06-4307-9B60-27998AB100B1}" type="presParOf" srcId="{4F72C2E5-C0F0-49B9-9693-6A68F13804F4}" destId="{A587EFE1-A3DE-4730-996C-C43C76C9687D}" srcOrd="4" destOrd="0" presId="urn:microsoft.com/office/officeart/2005/8/layout/hChevron3"/>
    <dgm:cxn modelId="{CF5DEB36-DA24-4AA9-BF6B-2C2C303F0C7E}" type="presParOf" srcId="{4F72C2E5-C0F0-49B9-9693-6A68F13804F4}" destId="{A057E129-27D4-49CA-BEDD-7C171482E282}" srcOrd="5" destOrd="0" presId="urn:microsoft.com/office/officeart/2005/8/layout/hChevron3"/>
    <dgm:cxn modelId="{29D62CBB-98D8-4930-AAD4-8F23D27D1FC1}" type="presParOf" srcId="{4F72C2E5-C0F0-49B9-9693-6A68F13804F4}" destId="{C9F7BECB-E9DA-49DA-88B3-62F865327570}" srcOrd="6" destOrd="0" presId="urn:microsoft.com/office/officeart/2005/8/layout/hChevron3"/>
  </dgm:cxnLst>
  <dgm:bg/>
  <dgm:whole/>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家居发展状况</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系统</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70F8D3FC-3EE4-4CDC-B0C3-C19EE34638FD}">
      <dgm:prSet custT="1"/>
      <dgm:spPr>
        <a:solidFill>
          <a:srgbClr val="FFCC66"/>
        </a:solidFill>
      </dgm:spPr>
      <dgm:t>
        <a:bodyPr/>
        <a:lstStyle/>
        <a:p>
          <a:r>
            <a:rPr lang="zh-CN" altLang="en-US" sz="1400" u="none" dirty="0" smtClean="0">
              <a:solidFill>
                <a:schemeClr val="tx1"/>
              </a:solidFill>
            </a:rPr>
            <a:t>智能家居发展趋势</a:t>
          </a:r>
        </a:p>
      </dgm:t>
    </dgm:pt>
    <dgm:pt modelId="{2B901642-0D4E-4E31-AF2D-24DFBF71DD0F}" type="parTrans" cxnId="{85195FCB-9D87-4642-B45B-F2D1872AEA3A}">
      <dgm:prSet/>
      <dgm:spPr/>
      <dgm:t>
        <a:bodyPr/>
        <a:lstStyle/>
        <a:p>
          <a:endParaRPr lang="zh-CN" altLang="en-US"/>
        </a:p>
      </dgm:t>
    </dgm:pt>
    <dgm:pt modelId="{94C717E3-B6FF-4696-9875-F734234A927B}" type="sibTrans" cxnId="{85195FCB-9D87-4642-B45B-F2D1872AEA3A}">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1429" custLinFactNeighborX="-6571">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47047"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55261" custLinFactNeighborX="15928">
        <dgm:presLayoutVars>
          <dgm:bulletEnabled val="1"/>
        </dgm:presLayoutVars>
      </dgm:prSet>
      <dgm:spPr/>
      <dgm:t>
        <a:bodyPr/>
        <a:lstStyle/>
        <a:p>
          <a:endParaRPr lang="zh-CN" altLang="en-US"/>
        </a:p>
      </dgm:t>
    </dgm:pt>
    <dgm:pt modelId="{A057E129-27D4-49CA-BEDD-7C171482E282}" type="pres">
      <dgm:prSet presAssocID="{F5487BCD-2C64-47A9-9CA1-D9FFA877489D}" presName="parSpace" presStyleCnt="0"/>
      <dgm:spPr/>
    </dgm:pt>
    <dgm:pt modelId="{C9F7BECB-E9DA-49DA-88B3-62F865327570}" type="pres">
      <dgm:prSet presAssocID="{70F8D3FC-3EE4-4CDC-B0C3-C19EE34638FD}" presName="parTxOnly" presStyleLbl="node1" presStyleIdx="3" presStyleCnt="4" custScaleX="43068">
        <dgm:presLayoutVars>
          <dgm:bulletEnabled val="1"/>
        </dgm:presLayoutVars>
      </dgm:prSet>
      <dgm:spPr/>
      <dgm:t>
        <a:bodyPr/>
        <a:lstStyle/>
        <a:p>
          <a:endParaRPr lang="zh-CN" altLang="en-US"/>
        </a:p>
      </dgm:t>
    </dgm:pt>
  </dgm:ptLst>
  <dgm:cxnLst>
    <dgm:cxn modelId="{C7691E09-453C-43B5-AD8F-98AE5665521A}" type="presOf" srcId="{1A422BF9-8E40-4D40-82F3-D7ADF7825116}" destId="{A587EFE1-A3DE-4730-996C-C43C76C9687D}" srcOrd="0" destOrd="0" presId="urn:microsoft.com/office/officeart/2005/8/layout/hChevron3"/>
    <dgm:cxn modelId="{85195FCB-9D87-4642-B45B-F2D1872AEA3A}" srcId="{A62A7514-2DD7-41B7-80ED-F693EACC02A5}" destId="{70F8D3FC-3EE4-4CDC-B0C3-C19EE34638FD}" srcOrd="3" destOrd="0" parTransId="{2B901642-0D4E-4E31-AF2D-24DFBF71DD0F}" sibTransId="{94C717E3-B6FF-4696-9875-F734234A927B}"/>
    <dgm:cxn modelId="{52A1DBA8-2D53-45E9-AD17-7BD16F4B943B}" type="presOf" srcId="{4AFE0152-52EB-4B95-B7AD-68475D9B1B55}" destId="{78707572-11B1-43F0-B56F-5E4AB636DFB3}" srcOrd="0" destOrd="0" presId="urn:microsoft.com/office/officeart/2005/8/layout/hChevron3"/>
    <dgm:cxn modelId="{6C5E0851-5E96-487F-BA03-520F7BCE6343}" type="presOf" srcId="{70F8D3FC-3EE4-4CDC-B0C3-C19EE34638FD}" destId="{C9F7BECB-E9DA-49DA-88B3-62F865327570}" srcOrd="0" destOrd="0" presId="urn:microsoft.com/office/officeart/2005/8/layout/hChevron3"/>
    <dgm:cxn modelId="{EADDFBC1-1548-4332-B728-4F281DF52D85}" type="presOf" srcId="{A62A7514-2DD7-41B7-80ED-F693EACC02A5}" destId="{4F72C2E5-C0F0-49B9-9693-6A68F13804F4}"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F01B3309-BC69-4CD1-862B-009A67935D10}"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6E0C50C3-43B0-4BDD-A7C5-EC6FA3800F92}" type="presParOf" srcId="{4F72C2E5-C0F0-49B9-9693-6A68F13804F4}" destId="{78707572-11B1-43F0-B56F-5E4AB636DFB3}" srcOrd="0" destOrd="0" presId="urn:microsoft.com/office/officeart/2005/8/layout/hChevron3"/>
    <dgm:cxn modelId="{E603227C-EE0C-4EA9-9FF1-007A5831CAA1}" type="presParOf" srcId="{4F72C2E5-C0F0-49B9-9693-6A68F13804F4}" destId="{DF1A3B44-7C86-47AC-889C-B1EF619618EA}" srcOrd="1" destOrd="0" presId="urn:microsoft.com/office/officeart/2005/8/layout/hChevron3"/>
    <dgm:cxn modelId="{36E451FA-7F7D-4568-B66A-6528F0E48248}" type="presParOf" srcId="{4F72C2E5-C0F0-49B9-9693-6A68F13804F4}" destId="{370B7215-43AF-46BF-A735-20A368491720}" srcOrd="2" destOrd="0" presId="urn:microsoft.com/office/officeart/2005/8/layout/hChevron3"/>
    <dgm:cxn modelId="{8DB14ECC-DE53-46F9-848E-6A950860E6AA}" type="presParOf" srcId="{4F72C2E5-C0F0-49B9-9693-6A68F13804F4}" destId="{E079EB35-79C3-4272-8F6A-95B4FB054A82}" srcOrd="3" destOrd="0" presId="urn:microsoft.com/office/officeart/2005/8/layout/hChevron3"/>
    <dgm:cxn modelId="{1E5045F6-ACFC-4A48-B6DB-73A7BD9549E7}" type="presParOf" srcId="{4F72C2E5-C0F0-49B9-9693-6A68F13804F4}" destId="{A587EFE1-A3DE-4730-996C-C43C76C9687D}" srcOrd="4" destOrd="0" presId="urn:microsoft.com/office/officeart/2005/8/layout/hChevron3"/>
    <dgm:cxn modelId="{75959CB6-7BFC-436D-9CD9-68C2143ADE5B}" type="presParOf" srcId="{4F72C2E5-C0F0-49B9-9693-6A68F13804F4}" destId="{A057E129-27D4-49CA-BEDD-7C171482E282}" srcOrd="5" destOrd="0" presId="urn:microsoft.com/office/officeart/2005/8/layout/hChevron3"/>
    <dgm:cxn modelId="{AFE59F3D-D3EC-4F11-8C08-CFA6DA14FF77}" type="presParOf" srcId="{4F72C2E5-C0F0-49B9-9693-6A68F13804F4}" destId="{C9F7BECB-E9DA-49DA-88B3-62F865327570}" srcOrd="6" destOrd="0" presId="urn:microsoft.com/office/officeart/2005/8/layout/hChevron3"/>
  </dgm:cxnLst>
  <dgm:bg/>
  <dgm:whole/>
</dgm:dataModel>
</file>

<file path=ppt/diagrams/data4.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家居发展状况</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400" u="none" dirty="0" smtClean="0">
              <a:solidFill>
                <a:schemeClr val="tx1"/>
              </a:solidFill>
            </a:rPr>
            <a:t>     </a:t>
          </a:r>
          <a:r>
            <a:rPr lang="en-US" sz="1400" u="none" dirty="0" err="1" smtClean="0">
              <a:solidFill>
                <a:schemeClr val="tx1"/>
              </a:solidFill>
            </a:rPr>
            <a:t>智能</a:t>
          </a:r>
          <a:r>
            <a:rPr lang="zh-CN" altLang="en-US" sz="1400" u="none" dirty="0" smtClean="0">
              <a:solidFill>
                <a:schemeClr val="tx1"/>
              </a:solidFill>
            </a:rPr>
            <a:t>家居</a:t>
          </a:r>
          <a:r>
            <a:rPr lang="en-US" sz="1400" u="none" dirty="0" err="1" smtClean="0">
              <a:solidFill>
                <a:schemeClr val="tx1"/>
              </a:solidFill>
            </a:rPr>
            <a:t>系统</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70F8D3FC-3EE4-4CDC-B0C3-C19EE34638FD}">
      <dgm:prSet custT="1"/>
      <dgm:spPr>
        <a:solidFill>
          <a:srgbClr val="FF6600"/>
        </a:solidFill>
      </dgm:spPr>
      <dgm:t>
        <a:bodyPr/>
        <a:lstStyle/>
        <a:p>
          <a:r>
            <a:rPr lang="zh-CN" altLang="en-US" sz="1400" u="none" dirty="0" smtClean="0">
              <a:solidFill>
                <a:schemeClr val="tx1"/>
              </a:solidFill>
            </a:rPr>
            <a:t>智能家居发展趋势</a:t>
          </a:r>
        </a:p>
      </dgm:t>
    </dgm:pt>
    <dgm:pt modelId="{2B901642-0D4E-4E31-AF2D-24DFBF71DD0F}" type="parTrans" cxnId="{85195FCB-9D87-4642-B45B-F2D1872AEA3A}">
      <dgm:prSet/>
      <dgm:spPr/>
      <dgm:t>
        <a:bodyPr/>
        <a:lstStyle/>
        <a:p>
          <a:endParaRPr lang="zh-CN" altLang="en-US"/>
        </a:p>
      </dgm:t>
    </dgm:pt>
    <dgm:pt modelId="{94C717E3-B6FF-4696-9875-F734234A927B}" type="sibTrans" cxnId="{85195FCB-9D87-4642-B45B-F2D1872AEA3A}">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1429" custLinFactNeighborX="-6571">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47047"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55261" custLinFactNeighborX="15928">
        <dgm:presLayoutVars>
          <dgm:bulletEnabled val="1"/>
        </dgm:presLayoutVars>
      </dgm:prSet>
      <dgm:spPr/>
      <dgm:t>
        <a:bodyPr/>
        <a:lstStyle/>
        <a:p>
          <a:endParaRPr lang="zh-CN" altLang="en-US"/>
        </a:p>
      </dgm:t>
    </dgm:pt>
    <dgm:pt modelId="{A057E129-27D4-49CA-BEDD-7C171482E282}" type="pres">
      <dgm:prSet presAssocID="{F5487BCD-2C64-47A9-9CA1-D9FFA877489D}" presName="parSpace" presStyleCnt="0"/>
      <dgm:spPr/>
    </dgm:pt>
    <dgm:pt modelId="{C9F7BECB-E9DA-49DA-88B3-62F865327570}" type="pres">
      <dgm:prSet presAssocID="{70F8D3FC-3EE4-4CDC-B0C3-C19EE34638FD}" presName="parTxOnly" presStyleLbl="node1" presStyleIdx="3" presStyleCnt="4" custScaleX="43068">
        <dgm:presLayoutVars>
          <dgm:bulletEnabled val="1"/>
        </dgm:presLayoutVars>
      </dgm:prSet>
      <dgm:spPr/>
      <dgm:t>
        <a:bodyPr/>
        <a:lstStyle/>
        <a:p>
          <a:endParaRPr lang="zh-CN" altLang="en-US"/>
        </a:p>
      </dgm:t>
    </dgm:pt>
  </dgm:ptLst>
  <dgm:cxnLst>
    <dgm:cxn modelId="{EF8C87E8-8A53-45E0-90E8-8C93B1D074B0}" type="presOf" srcId="{70F8D3FC-3EE4-4CDC-B0C3-C19EE34638FD}" destId="{C9F7BECB-E9DA-49DA-88B3-62F865327570}" srcOrd="0" destOrd="0" presId="urn:microsoft.com/office/officeart/2005/8/layout/hChevron3"/>
    <dgm:cxn modelId="{85195FCB-9D87-4642-B45B-F2D1872AEA3A}" srcId="{A62A7514-2DD7-41B7-80ED-F693EACC02A5}" destId="{70F8D3FC-3EE4-4CDC-B0C3-C19EE34638FD}" srcOrd="3" destOrd="0" parTransId="{2B901642-0D4E-4E31-AF2D-24DFBF71DD0F}" sibTransId="{94C717E3-B6FF-4696-9875-F734234A927B}"/>
    <dgm:cxn modelId="{0BBC4F95-58B7-4D22-AA2F-82BECA87713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C130AE50-21EF-4157-97B8-BCA7EB000732}" type="presOf" srcId="{4AFE0152-52EB-4B95-B7AD-68475D9B1B55}" destId="{78707572-11B1-43F0-B56F-5E4AB636DFB3}"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C063A461-3105-47A7-B0B3-C739DB538BCD}" type="presOf" srcId="{A62A7514-2DD7-41B7-80ED-F693EACC02A5}" destId="{4F72C2E5-C0F0-49B9-9693-6A68F13804F4}" srcOrd="0" destOrd="0" presId="urn:microsoft.com/office/officeart/2005/8/layout/hChevron3"/>
    <dgm:cxn modelId="{E077A022-49E1-4A30-A6B6-DC8F7D36B1A2}" type="presOf" srcId="{1A422BF9-8E40-4D40-82F3-D7ADF7825116}" destId="{A587EFE1-A3DE-4730-996C-C43C76C9687D}" srcOrd="0" destOrd="0" presId="urn:microsoft.com/office/officeart/2005/8/layout/hChevron3"/>
    <dgm:cxn modelId="{E7E5F2C2-D063-4521-9AF1-5CA270E4FE45}" type="presParOf" srcId="{4F72C2E5-C0F0-49B9-9693-6A68F13804F4}" destId="{78707572-11B1-43F0-B56F-5E4AB636DFB3}" srcOrd="0" destOrd="0" presId="urn:microsoft.com/office/officeart/2005/8/layout/hChevron3"/>
    <dgm:cxn modelId="{07B0FE41-9DAE-429D-A997-4860F8BEB9EE}" type="presParOf" srcId="{4F72C2E5-C0F0-49B9-9693-6A68F13804F4}" destId="{DF1A3B44-7C86-47AC-889C-B1EF619618EA}" srcOrd="1" destOrd="0" presId="urn:microsoft.com/office/officeart/2005/8/layout/hChevron3"/>
    <dgm:cxn modelId="{A12B69FC-CC60-47CD-8C4D-C3DDFDB3DDA0}" type="presParOf" srcId="{4F72C2E5-C0F0-49B9-9693-6A68F13804F4}" destId="{370B7215-43AF-46BF-A735-20A368491720}" srcOrd="2" destOrd="0" presId="urn:microsoft.com/office/officeart/2005/8/layout/hChevron3"/>
    <dgm:cxn modelId="{B5C27587-5FB8-44E0-88FB-757FBCFC9C6B}" type="presParOf" srcId="{4F72C2E5-C0F0-49B9-9693-6A68F13804F4}" destId="{E079EB35-79C3-4272-8F6A-95B4FB054A82}" srcOrd="3" destOrd="0" presId="urn:microsoft.com/office/officeart/2005/8/layout/hChevron3"/>
    <dgm:cxn modelId="{E13F8CEB-7C1B-420B-95B5-83C8E9730980}" type="presParOf" srcId="{4F72C2E5-C0F0-49B9-9693-6A68F13804F4}" destId="{A587EFE1-A3DE-4730-996C-C43C76C9687D}" srcOrd="4" destOrd="0" presId="urn:microsoft.com/office/officeart/2005/8/layout/hChevron3"/>
    <dgm:cxn modelId="{D46442F1-5F64-48FA-ACD7-81396E140A34}" type="presParOf" srcId="{4F72C2E5-C0F0-49B9-9693-6A68F13804F4}" destId="{A057E129-27D4-49CA-BEDD-7C171482E282}" srcOrd="5" destOrd="0" presId="urn:microsoft.com/office/officeart/2005/8/layout/hChevron3"/>
    <dgm:cxn modelId="{050AFCBF-5DB6-4302-9CD5-34EAD377CBAE}" type="presParOf" srcId="{4F72C2E5-C0F0-49B9-9693-6A68F13804F4}" destId="{C9F7BECB-E9DA-49DA-88B3-62F865327570}" srcOrd="6" destOrd="0" presId="urn:microsoft.com/office/officeart/2005/8/layout/hChevron3"/>
  </dgm:cxnLst>
  <dgm:bg/>
  <dgm:whole/>
</dgm:dataModel>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1.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2"/>
          <a:stretch>
            <a:fillRect/>
          </a:stretch>
        </p:blipFill>
        <p:spPr>
          <a:xfrm>
            <a:off x="428596" y="642942"/>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graphicFrame>
        <p:nvGraphicFramePr>
          <p:cNvPr id="4"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6"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 name="图片 4" descr="1_副本.jpg"/>
          <p:cNvPicPr>
            <a:picLocks noChangeAspect="1"/>
          </p:cNvPicPr>
          <p:nvPr userDrawn="1"/>
        </p:nvPicPr>
        <p:blipFill>
          <a:blip r:embed="rId19" cstate="print"/>
          <a:stretch>
            <a:fillRect/>
          </a:stretch>
        </p:blipFill>
        <p:spPr>
          <a:xfrm>
            <a:off x="8143900" y="5930848"/>
            <a:ext cx="1000100" cy="927152"/>
          </a:xfrm>
          <a:prstGeom prst="rect">
            <a:avLst/>
          </a:prstGeom>
        </p:spPr>
      </p:pic>
    </p:spTree>
  </p:cSld>
  <p:clrMap bg1="lt1" tx1="dk1" bg2="lt2" tx2="dk2" accent1="accent1" accent2="accent2" accent3="accent3" accent4="accent4" accent5="accent5" accent6="accent6" hlink="hlink" folHlink="folHlink"/>
  <p:sldLayoutIdLst>
    <p:sldLayoutId id="2147483748" r:id="rId1"/>
    <p:sldLayoutId id="2147483750" r:id="rId2"/>
    <p:sldLayoutId id="2147483751" r:id="rId3"/>
    <p:sldLayoutId id="2147483752" r:id="rId4"/>
    <p:sldLayoutId id="2147483753"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49" r:id="rId1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4.v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5.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6.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4.xml"/><Relationship Id="rId1" Type="http://schemas.openxmlformats.org/officeDocument/2006/relationships/vmlDrawing" Target="../drawings/vmlDrawing7.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8.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4.xml"/><Relationship Id="rId1" Type="http://schemas.openxmlformats.org/officeDocument/2006/relationships/vmlDrawing" Target="../drawings/vmlDrawing9.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4.xml"/><Relationship Id="rId1" Type="http://schemas.openxmlformats.org/officeDocument/2006/relationships/vmlDrawing" Target="../drawings/vmlDrawing10.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11.v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12.v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4.xml"/><Relationship Id="rId1" Type="http://schemas.openxmlformats.org/officeDocument/2006/relationships/vmlDrawing" Target="../drawings/vmlDrawing13.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14.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7</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智能家居</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7.2.2 </a:t>
            </a:r>
            <a:r>
              <a:rPr lang="zh-CN" altLang="en-US" dirty="0" smtClean="0"/>
              <a:t>我国的发展状况</a:t>
            </a:r>
          </a:p>
        </p:txBody>
      </p:sp>
      <p:sp>
        <p:nvSpPr>
          <p:cNvPr id="5" name="内容占位符 4"/>
          <p:cNvSpPr>
            <a:spLocks noGrp="1"/>
          </p:cNvSpPr>
          <p:nvPr>
            <p:ph idx="1"/>
          </p:nvPr>
        </p:nvSpPr>
        <p:spPr>
          <a:xfrm>
            <a:off x="457200" y="1196975"/>
            <a:ext cx="8229600" cy="2446339"/>
          </a:xfrm>
        </p:spPr>
        <p:txBody>
          <a:bodyPr/>
          <a:lstStyle/>
          <a:p>
            <a:pPr algn="just" eaLnBrk="1"/>
            <a:r>
              <a:rPr lang="zh-CN" altLang="en-US" dirty="0" smtClean="0"/>
              <a:t>中国智能化住宅建筑面积目已以达到</a:t>
            </a:r>
            <a:r>
              <a:rPr lang="en-US" dirty="0" smtClean="0"/>
              <a:t>400</a:t>
            </a:r>
            <a:r>
              <a:rPr lang="zh-CN" altLang="en-US" dirty="0" smtClean="0"/>
              <a:t>亿平万米，预计到</a:t>
            </a:r>
            <a:r>
              <a:rPr lang="en-US" dirty="0" smtClean="0"/>
              <a:t>2020</a:t>
            </a:r>
            <a:r>
              <a:rPr lang="zh-CN" altLang="en-US" dirty="0" smtClean="0"/>
              <a:t>年还将新增</a:t>
            </a:r>
            <a:r>
              <a:rPr lang="en-US" dirty="0" smtClean="0"/>
              <a:t>300</a:t>
            </a:r>
            <a:r>
              <a:rPr lang="zh-CN" altLang="en-US" dirty="0" smtClean="0"/>
              <a:t>亿平方米</a:t>
            </a:r>
            <a:endParaRPr lang="en-US" altLang="zh-CN" dirty="0" smtClean="0"/>
          </a:p>
          <a:p>
            <a:pPr algn="just" eaLnBrk="1"/>
            <a:r>
              <a:rPr lang="zh-CN" altLang="en-US" dirty="0" smtClean="0"/>
              <a:t>全国智能化住宅小区的建设以北京、上海、深圳等经济发达地区发展相对超前</a:t>
            </a:r>
            <a:endParaRPr lang="en-US" altLang="zh-CN" dirty="0" smtClean="0"/>
          </a:p>
          <a:p>
            <a:pPr algn="just" eaLnBrk="1"/>
            <a:r>
              <a:rPr lang="zh-CN" altLang="en-US" dirty="0" smtClean="0"/>
              <a:t>产生了像海尔</a:t>
            </a:r>
            <a:r>
              <a:rPr lang="en-US" dirty="0" smtClean="0"/>
              <a:t>U-home</a:t>
            </a:r>
            <a:r>
              <a:rPr lang="zh-CN" altLang="en-US" dirty="0" smtClean="0"/>
              <a:t>、安居宝、索博、霍尼韦尔、瑞讯、瑞朗等知名智能家居品牌</a:t>
            </a:r>
            <a:endParaRPr lang="en-US" altLang="zh-CN" dirty="0" smtClean="0"/>
          </a:p>
          <a:p>
            <a:pPr algn="just" eaLnBrk="1"/>
            <a:r>
              <a:rPr lang="zh-CN" altLang="en-US" dirty="0" smtClean="0"/>
              <a:t>实用型与舒适型应当成为我国住宅建设的主流</a:t>
            </a:r>
            <a:endParaRPr lang="zh-CN" altLang="en-US" dirty="0"/>
          </a:p>
        </p:txBody>
      </p:sp>
      <p:sp>
        <p:nvSpPr>
          <p:cNvPr id="14" name="矩形 13"/>
          <p:cNvSpPr/>
          <p:nvPr/>
        </p:nvSpPr>
        <p:spPr>
          <a:xfrm>
            <a:off x="2643174" y="5715016"/>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我国智能家居的发展</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grpSp>
        <p:nvGrpSpPr>
          <p:cNvPr id="26" name="组合 25"/>
          <p:cNvGrpSpPr/>
          <p:nvPr/>
        </p:nvGrpSpPr>
        <p:grpSpPr>
          <a:xfrm>
            <a:off x="857224" y="3857628"/>
            <a:ext cx="7429552" cy="1785950"/>
            <a:chOff x="857224" y="3857628"/>
            <a:chExt cx="7429552" cy="1785950"/>
          </a:xfrm>
        </p:grpSpPr>
        <p:sp>
          <p:nvSpPr>
            <p:cNvPr id="8" name="燕尾形箭头 7"/>
            <p:cNvSpPr/>
            <p:nvPr/>
          </p:nvSpPr>
          <p:spPr>
            <a:xfrm>
              <a:off x="857224" y="4214818"/>
              <a:ext cx="7429552" cy="1143008"/>
            </a:xfrm>
            <a:prstGeom prst="notchedRightArrow">
              <a:avLst>
                <a:gd name="adj1" fmla="val 56213"/>
                <a:gd name="adj2" fmla="val 81845"/>
              </a:avLst>
            </a:prstGeom>
            <a:gradFill flip="none" rotWithShape="1">
              <a:gsLst>
                <a:gs pos="0">
                  <a:srgbClr val="FFCC66">
                    <a:shade val="30000"/>
                    <a:satMod val="115000"/>
                  </a:srgbClr>
                </a:gs>
                <a:gs pos="50000">
                  <a:srgbClr val="FFCC66">
                    <a:shade val="67500"/>
                    <a:satMod val="115000"/>
                  </a:srgbClr>
                </a:gs>
                <a:gs pos="100000">
                  <a:srgbClr val="FFCC66">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rot="5400000">
              <a:off x="1071538" y="4786322"/>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11" name="直接连接符 10"/>
            <p:cNvCxnSpPr/>
            <p:nvPr/>
          </p:nvCxnSpPr>
          <p:spPr>
            <a:xfrm rot="5400000">
              <a:off x="2286746"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12" name="直接连接符 11"/>
            <p:cNvCxnSpPr/>
            <p:nvPr/>
          </p:nvCxnSpPr>
          <p:spPr>
            <a:xfrm rot="5400000">
              <a:off x="3572662"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13" name="直接连接符 12"/>
            <p:cNvCxnSpPr/>
            <p:nvPr/>
          </p:nvCxnSpPr>
          <p:spPr>
            <a:xfrm rot="5400000">
              <a:off x="4787108"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15" name="矩形 14"/>
            <p:cNvSpPr/>
            <p:nvPr/>
          </p:nvSpPr>
          <p:spPr>
            <a:xfrm>
              <a:off x="1214414" y="5429264"/>
              <a:ext cx="857224"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2000</a:t>
              </a:r>
              <a:r>
                <a:rPr lang="zh-CN" altLang="en-US" sz="1200" b="1" dirty="0" smtClean="0">
                  <a:solidFill>
                    <a:schemeClr val="tx1"/>
                  </a:solidFill>
                  <a:latin typeface="宋体" pitchFamily="2" charset="-122"/>
                  <a:ea typeface="宋体" pitchFamily="2" charset="-122"/>
                </a:rPr>
                <a:t>年</a:t>
              </a:r>
            </a:p>
          </p:txBody>
        </p:sp>
        <p:sp>
          <p:nvSpPr>
            <p:cNvPr id="16" name="矩形 15"/>
            <p:cNvSpPr/>
            <p:nvPr/>
          </p:nvSpPr>
          <p:spPr>
            <a:xfrm>
              <a:off x="2428860"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2001~2002</a:t>
              </a:r>
              <a:r>
                <a:rPr lang="zh-CN" altLang="en-US" sz="1200" b="1" dirty="0" smtClean="0">
                  <a:solidFill>
                    <a:schemeClr val="tx1"/>
                  </a:solidFill>
                  <a:latin typeface="宋体" pitchFamily="2" charset="-122"/>
                  <a:ea typeface="宋体" pitchFamily="2" charset="-122"/>
                </a:rPr>
                <a:t>年</a:t>
              </a:r>
            </a:p>
          </p:txBody>
        </p:sp>
        <p:sp>
          <p:nvSpPr>
            <p:cNvPr id="17" name="矩形 16"/>
            <p:cNvSpPr/>
            <p:nvPr/>
          </p:nvSpPr>
          <p:spPr>
            <a:xfrm>
              <a:off x="3714744" y="5429264"/>
              <a:ext cx="107157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2002~2004</a:t>
              </a:r>
              <a:r>
                <a:rPr lang="zh-CN" altLang="en-US" sz="1200" b="1" dirty="0" smtClean="0">
                  <a:solidFill>
                    <a:schemeClr val="tx1"/>
                  </a:solidFill>
                  <a:latin typeface="宋体" pitchFamily="2" charset="-122"/>
                  <a:ea typeface="宋体" pitchFamily="2" charset="-122"/>
                </a:rPr>
                <a:t>年</a:t>
              </a:r>
            </a:p>
          </p:txBody>
        </p:sp>
        <p:sp>
          <p:nvSpPr>
            <p:cNvPr id="18" name="矩形 17"/>
            <p:cNvSpPr/>
            <p:nvPr/>
          </p:nvSpPr>
          <p:spPr>
            <a:xfrm>
              <a:off x="4929222"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2004~2005</a:t>
              </a:r>
              <a:r>
                <a:rPr lang="zh-CN" altLang="en-US" sz="1200" b="1" dirty="0" smtClean="0">
                  <a:solidFill>
                    <a:schemeClr val="tx1"/>
                  </a:solidFill>
                  <a:latin typeface="宋体" pitchFamily="2" charset="-122"/>
                  <a:ea typeface="宋体" pitchFamily="2" charset="-122"/>
                </a:rPr>
                <a:t>年</a:t>
              </a:r>
            </a:p>
          </p:txBody>
        </p:sp>
        <p:cxnSp>
          <p:nvCxnSpPr>
            <p:cNvPr id="19" name="直接连接符 18"/>
            <p:cNvCxnSpPr/>
            <p:nvPr/>
          </p:nvCxnSpPr>
          <p:spPr>
            <a:xfrm rot="5400000">
              <a:off x="6072992"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20" name="矩形 19"/>
            <p:cNvSpPr/>
            <p:nvPr/>
          </p:nvSpPr>
          <p:spPr>
            <a:xfrm>
              <a:off x="6143636"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2006</a:t>
              </a:r>
              <a:r>
                <a:rPr lang="zh-CN" altLang="en-US" sz="1200" b="1" dirty="0" smtClean="0">
                  <a:solidFill>
                    <a:schemeClr val="tx1"/>
                  </a:solidFill>
                  <a:latin typeface="宋体" pitchFamily="2" charset="-122"/>
                  <a:ea typeface="宋体" pitchFamily="2" charset="-122"/>
                </a:rPr>
                <a:t>年</a:t>
              </a:r>
            </a:p>
          </p:txBody>
        </p:sp>
        <p:sp>
          <p:nvSpPr>
            <p:cNvPr id="21" name="矩形 20"/>
            <p:cNvSpPr/>
            <p:nvPr/>
          </p:nvSpPr>
          <p:spPr>
            <a:xfrm>
              <a:off x="1170026"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概念年</a:t>
              </a:r>
            </a:p>
          </p:txBody>
        </p:sp>
        <p:sp>
          <p:nvSpPr>
            <p:cNvPr id="22" name="矩形 21"/>
            <p:cNvSpPr/>
            <p:nvPr/>
          </p:nvSpPr>
          <p:spPr>
            <a:xfrm>
              <a:off x="2321912" y="3857628"/>
              <a:ext cx="1035642"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研究开发年</a:t>
              </a:r>
            </a:p>
          </p:txBody>
        </p:sp>
        <p:sp>
          <p:nvSpPr>
            <p:cNvPr id="23" name="矩形 22"/>
            <p:cNvSpPr/>
            <p:nvPr/>
          </p:nvSpPr>
          <p:spPr>
            <a:xfrm>
              <a:off x="3714744"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实验年</a:t>
              </a:r>
            </a:p>
          </p:txBody>
        </p:sp>
        <p:sp>
          <p:nvSpPr>
            <p:cNvPr id="24" name="矩形 23"/>
            <p:cNvSpPr/>
            <p:nvPr/>
          </p:nvSpPr>
          <p:spPr>
            <a:xfrm>
              <a:off x="4929190"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推广年</a:t>
              </a:r>
            </a:p>
          </p:txBody>
        </p:sp>
        <p:sp>
          <p:nvSpPr>
            <p:cNvPr id="25" name="矩形 24"/>
            <p:cNvSpPr/>
            <p:nvPr/>
          </p:nvSpPr>
          <p:spPr>
            <a:xfrm>
              <a:off x="6143636"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普及年</a:t>
              </a:r>
            </a:p>
          </p:txBody>
        </p:sp>
      </p:gr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41" name="AutoShape 52"/>
          <p:cNvSpPr>
            <a:spLocks noChangeArrowheads="1"/>
          </p:cNvSpPr>
          <p:nvPr/>
        </p:nvSpPr>
        <p:spPr bwMode="gray">
          <a:xfrm>
            <a:off x="2428860" y="4000504"/>
            <a:ext cx="3143272"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u="sng" dirty="0" smtClean="0"/>
              <a:t>7.4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7.1</a:t>
            </a:r>
            <a:r>
              <a:rPr lang="zh-CN" altLang="en-US" u="sng" dirty="0" smtClean="0"/>
              <a:t>智能家居概述</a:t>
            </a:r>
            <a:endParaRPr lang="zh-CN" altLang="en-US" u="sng"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智能家居分类</a:t>
            </a:r>
          </a:p>
        </p:txBody>
      </p:sp>
      <p:sp>
        <p:nvSpPr>
          <p:cNvPr id="6" name="内容占位符 5"/>
          <p:cNvSpPr>
            <a:spLocks noGrp="1"/>
          </p:cNvSpPr>
          <p:nvPr>
            <p:ph idx="1"/>
          </p:nvPr>
        </p:nvSpPr>
        <p:spPr>
          <a:xfrm>
            <a:off x="457200" y="1196975"/>
            <a:ext cx="4400552" cy="4929188"/>
          </a:xfrm>
        </p:spPr>
        <p:txBody>
          <a:bodyPr/>
          <a:lstStyle/>
          <a:p>
            <a:r>
              <a:rPr lang="zh-CN" altLang="en-US" dirty="0" smtClean="0"/>
              <a:t>智能家居系统分类</a:t>
            </a:r>
            <a:endParaRPr lang="en-US" altLang="zh-CN" dirty="0" smtClean="0"/>
          </a:p>
          <a:p>
            <a:pPr indent="0" algn="just" eaLnBrk="1">
              <a:spcBef>
                <a:spcPts val="1200"/>
              </a:spcBef>
              <a:buFont typeface="Wingdings" pitchFamily="2" charset="2"/>
              <a:buChar char="Ø"/>
            </a:pPr>
            <a:r>
              <a:rPr lang="zh-CN" altLang="en-US" sz="1600" dirty="0" smtClean="0">
                <a:latin typeface="宋体" pitchFamily="2" charset="-122"/>
                <a:ea typeface="宋体" pitchFamily="2" charset="-122"/>
              </a:rPr>
              <a:t> </a:t>
            </a:r>
            <a:r>
              <a:rPr lang="zh-CN" altLang="en-US" sz="1600" b="1" dirty="0" smtClean="0">
                <a:latin typeface="宋体" pitchFamily="2" charset="-122"/>
                <a:ea typeface="宋体" pitchFamily="2" charset="-122"/>
              </a:rPr>
              <a:t>拼凑型智能家居系统</a:t>
            </a:r>
            <a:endParaRPr lang="en-US" altLang="zh-CN" sz="1600" b="1" dirty="0" smtClean="0">
              <a:latin typeface="宋体" pitchFamily="2" charset="-122"/>
              <a:ea typeface="宋体" pitchFamily="2" charset="-122"/>
            </a:endParaRPr>
          </a:p>
          <a:p>
            <a:pPr marL="792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由多个相互独立的子系统构成，每个子系统可以独立地实现智能家居的某项或某几项功能</a:t>
            </a:r>
            <a:endParaRPr lang="en-US" altLang="zh-CN" sz="1400" dirty="0" smtClean="0">
              <a:latin typeface="宋体" pitchFamily="2" charset="-122"/>
              <a:ea typeface="宋体" pitchFamily="2" charset="-122"/>
            </a:endParaRPr>
          </a:p>
          <a:p>
            <a:pPr marL="792000" indent="-180000" algn="just" eaLnBrk="1">
              <a:spcBef>
                <a:spcPts val="0"/>
              </a:spcBef>
              <a:buFont typeface="Wingdings" pitchFamily="2" charset="2"/>
              <a:buChar char="ü"/>
            </a:pPr>
            <a:r>
              <a:rPr lang="zh-CN" altLang="en-US" sz="1400" dirty="0" smtClean="0">
                <a:latin typeface="宋体" pitchFamily="2" charset="-122"/>
                <a:ea typeface="宋体" pitchFamily="2" charset="-122"/>
              </a:rPr>
              <a:t>各个子系统之间互不兼容，缺乏应有的交互机制</a:t>
            </a:r>
            <a:endParaRPr lang="en-US" altLang="zh-CN" sz="1400" dirty="0" smtClean="0">
              <a:latin typeface="宋体" pitchFamily="2" charset="-122"/>
              <a:ea typeface="宋体" pitchFamily="2" charset="-122"/>
            </a:endParaRPr>
          </a:p>
          <a:p>
            <a:pPr indent="0" algn="just" eaLnBrk="1">
              <a:spcBef>
                <a:spcPts val="1800"/>
              </a:spcBef>
              <a:buFont typeface="Wingdings" pitchFamily="2" charset="2"/>
              <a:buChar char="Ø"/>
            </a:pPr>
            <a:r>
              <a:rPr lang="zh-CN" altLang="en-US" sz="1600" dirty="0" smtClean="0">
                <a:latin typeface="宋体" pitchFamily="2" charset="-122"/>
                <a:ea typeface="宋体" pitchFamily="2" charset="-122"/>
              </a:rPr>
              <a:t> </a:t>
            </a:r>
            <a:r>
              <a:rPr lang="zh-CN" altLang="en-US" sz="1600" b="1" dirty="0" smtClean="0">
                <a:latin typeface="宋体" pitchFamily="2" charset="-122"/>
                <a:ea typeface="宋体" pitchFamily="2" charset="-122"/>
              </a:rPr>
              <a:t>集中控制型智能家居系统</a:t>
            </a:r>
            <a:endParaRPr lang="en-US" altLang="zh-CN" sz="1600" b="1" dirty="0" smtClean="0">
              <a:latin typeface="宋体" pitchFamily="2" charset="-122"/>
              <a:ea typeface="宋体" pitchFamily="2" charset="-122"/>
            </a:endParaRPr>
          </a:p>
          <a:p>
            <a:pPr marL="792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以一台集成逻辑关系的智能控制中心作为中央控制单元，通过新型拓扑结构，对智能家居系统进行管理和控制</a:t>
            </a:r>
            <a:endParaRPr lang="en-US" altLang="zh-CN" sz="1400" dirty="0" smtClean="0">
              <a:latin typeface="宋体" pitchFamily="2" charset="-122"/>
              <a:ea typeface="宋体" pitchFamily="2" charset="-122"/>
            </a:endParaRPr>
          </a:p>
          <a:p>
            <a:pPr marL="792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集中控制性智能家居系统的研究主要集中在智能家居通讯网络，智能控制中心，智能终端设备三个方面。</a:t>
            </a:r>
            <a:endParaRPr lang="en-US" altLang="zh-CN" sz="1400" dirty="0" smtClean="0">
              <a:latin typeface="宋体" pitchFamily="2" charset="-122"/>
              <a:ea typeface="宋体" pitchFamily="2" charset="-122"/>
            </a:endParaRPr>
          </a:p>
          <a:p>
            <a:pPr marL="792000" indent="-180000">
              <a:spcBef>
                <a:spcPts val="0"/>
              </a:spcBef>
              <a:buFont typeface="Wingdings" pitchFamily="2" charset="2"/>
              <a:buChar char="ü"/>
            </a:pPr>
            <a:endParaRPr lang="en-US" altLang="zh-CN" sz="1600" dirty="0" smtClean="0">
              <a:latin typeface="宋体" pitchFamily="2" charset="-122"/>
              <a:ea typeface="宋体" pitchFamily="2" charset="-122"/>
            </a:endParaRPr>
          </a:p>
        </p:txBody>
      </p:sp>
      <p:sp>
        <p:nvSpPr>
          <p:cNvPr id="1208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0833" name="Object 1"/>
          <p:cNvGraphicFramePr>
            <a:graphicFrameLocks noChangeAspect="1"/>
          </p:cNvGraphicFramePr>
          <p:nvPr/>
        </p:nvGraphicFramePr>
        <p:xfrm>
          <a:off x="4905411" y="1142984"/>
          <a:ext cx="4095745" cy="4744575"/>
        </p:xfrm>
        <a:graphic>
          <a:graphicData uri="http://schemas.openxmlformats.org/presentationml/2006/ole">
            <p:oleObj spid="_x0000_s120833" name="Visio" r:id="rId3" imgW="8465426" imgH="9785340" progId="Visio.Drawing.11">
              <p:embed/>
            </p:oleObj>
          </a:graphicData>
        </a:graphic>
      </p:graphicFrame>
      <p:sp>
        <p:nvSpPr>
          <p:cNvPr id="7" name="矩形 6"/>
          <p:cNvSpPr/>
          <p:nvPr/>
        </p:nvSpPr>
        <p:spPr>
          <a:xfrm>
            <a:off x="5572132" y="6000768"/>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集中控制型智能家居系统</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网络传输技术</a:t>
            </a:r>
          </a:p>
        </p:txBody>
      </p:sp>
      <p:sp>
        <p:nvSpPr>
          <p:cNvPr id="6" name="内容占位符 5"/>
          <p:cNvSpPr>
            <a:spLocks noGrp="1"/>
          </p:cNvSpPr>
          <p:nvPr>
            <p:ph idx="1"/>
          </p:nvPr>
        </p:nvSpPr>
        <p:spPr>
          <a:xfrm>
            <a:off x="457200" y="1196975"/>
            <a:ext cx="8229600" cy="874703"/>
          </a:xfrm>
        </p:spPr>
        <p:txBody>
          <a:bodyPr/>
          <a:lstStyle/>
          <a:p>
            <a:r>
              <a:rPr lang="zh-CN" altLang="en-US" dirty="0" smtClean="0"/>
              <a:t>有线传输方式</a:t>
            </a:r>
            <a:endParaRPr lang="en-US" altLang="zh-CN" dirty="0" smtClean="0"/>
          </a:p>
          <a:p>
            <a:pPr marL="396000" indent="0">
              <a:buNone/>
            </a:pPr>
            <a:r>
              <a:rPr lang="zh-CN" altLang="en-US" sz="1600" dirty="0" smtClean="0">
                <a:latin typeface="宋体" pitchFamily="2" charset="-122"/>
                <a:ea typeface="宋体" pitchFamily="2" charset="-122"/>
              </a:rPr>
              <a:t>有线传输方式的优势在于技术发展成熟，具有一定的标准型和通用性，缺点是是布线麻烦，可扩展性差，安装和维护成本高，移动性能差</a:t>
            </a:r>
            <a:endParaRPr lang="en-US" altLang="zh-CN" sz="1600" dirty="0" smtClean="0">
              <a:latin typeface="宋体" pitchFamily="2" charset="-122"/>
              <a:ea typeface="宋体" pitchFamily="2" charset="-122"/>
            </a:endParaRPr>
          </a:p>
        </p:txBody>
      </p:sp>
      <p:grpSp>
        <p:nvGrpSpPr>
          <p:cNvPr id="15" name="Group 6"/>
          <p:cNvGrpSpPr>
            <a:grpSpLocks/>
          </p:cNvGrpSpPr>
          <p:nvPr/>
        </p:nvGrpSpPr>
        <p:grpSpPr bwMode="auto">
          <a:xfrm>
            <a:off x="973052" y="4951422"/>
            <a:ext cx="1428760" cy="692156"/>
            <a:chOff x="471" y="590"/>
            <a:chExt cx="1161" cy="1539"/>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p:grpSpPr>
        <p:sp>
          <p:nvSpPr>
            <p:cNvPr id="16"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7"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8" name="Text Box 15"/>
          <p:cNvSpPr txBox="1">
            <a:spLocks noChangeArrowheads="1"/>
          </p:cNvSpPr>
          <p:nvPr/>
        </p:nvSpPr>
        <p:spPr bwMode="white">
          <a:xfrm>
            <a:off x="928662" y="5214806"/>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电力光纤</a:t>
            </a:r>
            <a:endParaRPr lang="en-US" altLang="zh-CN" sz="2000" b="1" dirty="0">
              <a:solidFill>
                <a:srgbClr val="FFFFFF"/>
              </a:solidFill>
              <a:ea typeface="宋体" pitchFamily="2" charset="-122"/>
            </a:endParaRPr>
          </a:p>
        </p:txBody>
      </p:sp>
      <p:grpSp>
        <p:nvGrpSpPr>
          <p:cNvPr id="22" name="Group 9"/>
          <p:cNvGrpSpPr>
            <a:grpSpLocks/>
          </p:cNvGrpSpPr>
          <p:nvPr/>
        </p:nvGrpSpPr>
        <p:grpSpPr bwMode="auto">
          <a:xfrm>
            <a:off x="973052" y="4308481"/>
            <a:ext cx="1428760" cy="692155"/>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23"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5" name="Group 3"/>
          <p:cNvGrpSpPr>
            <a:grpSpLocks/>
          </p:cNvGrpSpPr>
          <p:nvPr/>
        </p:nvGrpSpPr>
        <p:grpSpPr bwMode="auto">
          <a:xfrm>
            <a:off x="973052" y="3665539"/>
            <a:ext cx="1428760" cy="692155"/>
            <a:chOff x="471" y="272"/>
            <a:chExt cx="1161" cy="1539"/>
          </a:xfrm>
        </p:grpSpPr>
        <p:sp>
          <p:nvSpPr>
            <p:cNvPr id="26"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27"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headEnd/>
              <a:tailEnd/>
            </a:ln>
            <a:effectLst/>
          </p:spPr>
          <p:txBody>
            <a:bodyPr wrap="none" anchor="ctr"/>
            <a:lstStyle/>
            <a:p>
              <a:endParaRPr lang="zh-CN" altLang="en-US"/>
            </a:p>
          </p:txBody>
        </p:sp>
      </p:grpSp>
      <p:grpSp>
        <p:nvGrpSpPr>
          <p:cNvPr id="28" name="Group 6"/>
          <p:cNvGrpSpPr>
            <a:grpSpLocks/>
          </p:cNvGrpSpPr>
          <p:nvPr/>
        </p:nvGrpSpPr>
        <p:grpSpPr bwMode="auto">
          <a:xfrm>
            <a:off x="973052" y="3022596"/>
            <a:ext cx="1428760"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29"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30"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endParaRPr lang="zh-CN" altLang="en-US"/>
            </a:p>
          </p:txBody>
        </p:sp>
      </p:grpSp>
      <p:grpSp>
        <p:nvGrpSpPr>
          <p:cNvPr id="31" name="Group 9"/>
          <p:cNvGrpSpPr>
            <a:grpSpLocks/>
          </p:cNvGrpSpPr>
          <p:nvPr/>
        </p:nvGrpSpPr>
        <p:grpSpPr bwMode="auto">
          <a:xfrm>
            <a:off x="973052" y="2379655"/>
            <a:ext cx="1428760"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32"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33"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endParaRPr lang="zh-CN" altLang="en-US"/>
            </a:p>
          </p:txBody>
        </p:sp>
      </p:grpSp>
      <p:sp>
        <p:nvSpPr>
          <p:cNvPr id="34" name="AutoShape 12"/>
          <p:cNvSpPr>
            <a:spLocks noChangeArrowheads="1"/>
          </p:cNvSpPr>
          <p:nvPr/>
        </p:nvSpPr>
        <p:spPr bwMode="ltGray">
          <a:xfrm>
            <a:off x="2544688" y="2428868"/>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35" name="Text Box 13"/>
          <p:cNvSpPr txBox="1">
            <a:spLocks noChangeArrowheads="1"/>
          </p:cNvSpPr>
          <p:nvPr/>
        </p:nvSpPr>
        <p:spPr bwMode="white">
          <a:xfrm>
            <a:off x="928662" y="2593969"/>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电话线</a:t>
            </a:r>
            <a:endParaRPr lang="en-US" altLang="zh-CN" sz="2000" b="1" dirty="0">
              <a:solidFill>
                <a:srgbClr val="FFFFFF"/>
              </a:solidFill>
              <a:ea typeface="宋体" pitchFamily="2" charset="-122"/>
            </a:endParaRPr>
          </a:p>
        </p:txBody>
      </p:sp>
      <p:sp>
        <p:nvSpPr>
          <p:cNvPr id="36" name="Text Box 14"/>
          <p:cNvSpPr txBox="1">
            <a:spLocks noChangeArrowheads="1"/>
          </p:cNvSpPr>
          <p:nvPr/>
        </p:nvSpPr>
        <p:spPr bwMode="gray">
          <a:xfrm>
            <a:off x="2687564" y="2437822"/>
            <a:ext cx="5715040" cy="584775"/>
          </a:xfrm>
          <a:prstGeom prst="rect">
            <a:avLst/>
          </a:prstGeom>
          <a:noFill/>
          <a:ln w="9525" algn="ctr">
            <a:noFill/>
            <a:miter lim="800000"/>
            <a:headEnd/>
            <a:tailEnd/>
          </a:ln>
          <a:effectLst/>
        </p:spPr>
        <p:txBody>
          <a:bodyPr wrap="square">
            <a:spAutoFit/>
          </a:bodyPr>
          <a:lstStyle/>
          <a:p>
            <a:pPr indent="-180000">
              <a:spcBef>
                <a:spcPct val="50000"/>
              </a:spcBef>
              <a:buFontTx/>
              <a:buChar char="•"/>
            </a:pPr>
            <a:r>
              <a:rPr lang="zh-CN" altLang="en-US" sz="1600" b="1" dirty="0" smtClean="0">
                <a:solidFill>
                  <a:schemeClr val="tx1">
                    <a:lumMod val="95000"/>
                    <a:lumOff val="5000"/>
                  </a:schemeClr>
                </a:solidFill>
                <a:latin typeface="+mn-ea"/>
                <a:ea typeface="+mn-ea"/>
              </a:rPr>
              <a:t>同时满足</a:t>
            </a:r>
            <a:r>
              <a:rPr lang="en-US" altLang="zh-CN" sz="1600" b="1" dirty="0" err="1" smtClean="0">
                <a:solidFill>
                  <a:schemeClr val="tx1">
                    <a:lumMod val="95000"/>
                    <a:lumOff val="5000"/>
                  </a:schemeClr>
                </a:solidFill>
                <a:latin typeface="+mn-ea"/>
                <a:ea typeface="+mn-ea"/>
              </a:rPr>
              <a:t>xDSL</a:t>
            </a:r>
            <a:r>
              <a:rPr lang="zh-CN" altLang="en-US" sz="1600" b="1" dirty="0" smtClean="0">
                <a:solidFill>
                  <a:schemeClr val="tx1">
                    <a:lumMod val="95000"/>
                    <a:lumOff val="5000"/>
                  </a:schemeClr>
                </a:solidFill>
                <a:latin typeface="+mn-ea"/>
                <a:ea typeface="+mn-ea"/>
              </a:rPr>
              <a:t>、电话业务和家庭内部数据传输，价格低、速度快、无需重新布线；拓展困难</a:t>
            </a:r>
            <a:endParaRPr lang="en-US" altLang="zh-CN" sz="1600" b="1" dirty="0">
              <a:solidFill>
                <a:schemeClr val="tx1">
                  <a:lumMod val="95000"/>
                  <a:lumOff val="5000"/>
                </a:schemeClr>
              </a:solidFill>
              <a:latin typeface="+mn-ea"/>
              <a:ea typeface="+mn-ea"/>
            </a:endParaRPr>
          </a:p>
        </p:txBody>
      </p:sp>
      <p:sp>
        <p:nvSpPr>
          <p:cNvPr id="37" name="Text Box 15"/>
          <p:cNvSpPr txBox="1">
            <a:spLocks noChangeArrowheads="1"/>
          </p:cNvSpPr>
          <p:nvPr/>
        </p:nvSpPr>
        <p:spPr bwMode="white">
          <a:xfrm>
            <a:off x="928662" y="328598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电力线</a:t>
            </a:r>
            <a:endParaRPr lang="en-US" altLang="zh-CN" sz="2000" b="1" dirty="0">
              <a:solidFill>
                <a:srgbClr val="FFFFFF"/>
              </a:solidFill>
              <a:ea typeface="宋体" pitchFamily="2" charset="-122"/>
            </a:endParaRPr>
          </a:p>
        </p:txBody>
      </p:sp>
      <p:sp>
        <p:nvSpPr>
          <p:cNvPr id="38" name="Text Box 16"/>
          <p:cNvSpPr txBox="1">
            <a:spLocks noChangeArrowheads="1"/>
          </p:cNvSpPr>
          <p:nvPr/>
        </p:nvSpPr>
        <p:spPr bwMode="white">
          <a:xfrm>
            <a:off x="928662" y="3856059"/>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以太网</a:t>
            </a:r>
            <a:endParaRPr lang="en-US" altLang="zh-CN" sz="2000" b="1" dirty="0">
              <a:solidFill>
                <a:srgbClr val="FFFFFF"/>
              </a:solidFill>
              <a:ea typeface="宋体" pitchFamily="2" charset="-122"/>
            </a:endParaRPr>
          </a:p>
        </p:txBody>
      </p:sp>
      <p:sp>
        <p:nvSpPr>
          <p:cNvPr id="39" name="AutoShape 17"/>
          <p:cNvSpPr>
            <a:spLocks noChangeArrowheads="1"/>
          </p:cNvSpPr>
          <p:nvPr/>
        </p:nvSpPr>
        <p:spPr bwMode="gray">
          <a:xfrm>
            <a:off x="2544688" y="3071810"/>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headEnd/>
            <a:tailE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40" name="AutoShape 19"/>
          <p:cNvSpPr>
            <a:spLocks noChangeArrowheads="1"/>
          </p:cNvSpPr>
          <p:nvPr/>
        </p:nvSpPr>
        <p:spPr bwMode="gray">
          <a:xfrm>
            <a:off x="2544688" y="3808415"/>
            <a:ext cx="5345342" cy="461974"/>
          </a:xfrm>
          <a:prstGeom prst="roundRect">
            <a:avLst>
              <a:gd name="adj" fmla="val 11505"/>
            </a:avLst>
          </a:prstGeom>
          <a:gradFill rotWithShape="1">
            <a:gsLst>
              <a:gs pos="0">
                <a:srgbClr val="0070C0"/>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41" name="Text Box 20"/>
          <p:cNvSpPr txBox="1">
            <a:spLocks noChangeArrowheads="1"/>
          </p:cNvSpPr>
          <p:nvPr/>
        </p:nvSpPr>
        <p:spPr bwMode="gray">
          <a:xfrm>
            <a:off x="2666030" y="3854476"/>
            <a:ext cx="5950888"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 传输速率高、技术成熟、价格低；需要重新布线</a:t>
            </a:r>
            <a:endParaRPr lang="en-US" altLang="zh-CN" sz="1600" b="1" dirty="0">
              <a:solidFill>
                <a:schemeClr val="tx1">
                  <a:lumMod val="95000"/>
                  <a:lumOff val="5000"/>
                </a:schemeClr>
              </a:solidFill>
              <a:latin typeface="+mn-ea"/>
              <a:ea typeface="+mn-ea"/>
            </a:endParaRPr>
          </a:p>
        </p:txBody>
      </p:sp>
      <p:sp>
        <p:nvSpPr>
          <p:cNvPr id="42" name="AutoShape 12"/>
          <p:cNvSpPr>
            <a:spLocks noChangeArrowheads="1"/>
          </p:cNvSpPr>
          <p:nvPr/>
        </p:nvSpPr>
        <p:spPr bwMode="ltGray">
          <a:xfrm>
            <a:off x="2544688" y="4449258"/>
            <a:ext cx="5429288" cy="461974"/>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43" name="Text Box 13"/>
          <p:cNvSpPr txBox="1">
            <a:spLocks noChangeArrowheads="1"/>
          </p:cNvSpPr>
          <p:nvPr/>
        </p:nvSpPr>
        <p:spPr bwMode="white">
          <a:xfrm>
            <a:off x="928662" y="4522795"/>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总线</a:t>
            </a:r>
            <a:endParaRPr lang="en-US" altLang="zh-CN" sz="2000" b="1" dirty="0">
              <a:solidFill>
                <a:srgbClr val="FFFFFF"/>
              </a:solidFill>
              <a:ea typeface="宋体" pitchFamily="2" charset="-122"/>
            </a:endParaRPr>
          </a:p>
        </p:txBody>
      </p:sp>
      <p:sp>
        <p:nvSpPr>
          <p:cNvPr id="44" name="Text Box 14"/>
          <p:cNvSpPr txBox="1">
            <a:spLocks noChangeArrowheads="1"/>
          </p:cNvSpPr>
          <p:nvPr/>
        </p:nvSpPr>
        <p:spPr bwMode="gray">
          <a:xfrm>
            <a:off x="2658989" y="4522795"/>
            <a:ext cx="5699225" cy="338554"/>
          </a:xfrm>
          <a:prstGeom prst="rect">
            <a:avLst/>
          </a:prstGeom>
          <a:noFill/>
          <a:ln w="9525" algn="ctr">
            <a:noFill/>
            <a:miter lim="800000"/>
            <a:headEnd/>
            <a:tailEnd/>
          </a:ln>
          <a:effectLst/>
        </p:spPr>
        <p:txBody>
          <a:bodyPr wrap="square">
            <a:spAutoFit/>
          </a:bodyPr>
          <a:lstStyle/>
          <a:p>
            <a:pPr>
              <a:spcBef>
                <a:spcPct val="50000"/>
              </a:spcBef>
              <a:buFontTx/>
              <a:buChar char="•"/>
            </a:pPr>
            <a:r>
              <a:rPr lang="en-US" altLang="zh-CN" sz="1600" b="1" dirty="0">
                <a:solidFill>
                  <a:schemeClr val="tx1">
                    <a:lumMod val="95000"/>
                    <a:lumOff val="5000"/>
                  </a:schemeClr>
                </a:solidFill>
                <a:latin typeface="+mn-ea"/>
                <a:ea typeface="+mn-ea"/>
              </a:rPr>
              <a:t> </a:t>
            </a:r>
            <a:r>
              <a:rPr lang="zh-CN" altLang="en-US" sz="1600" b="1" dirty="0" smtClean="0">
                <a:solidFill>
                  <a:schemeClr val="tx1">
                    <a:lumMod val="95000"/>
                    <a:lumOff val="5000"/>
                  </a:schemeClr>
                </a:solidFill>
                <a:latin typeface="+mn-ea"/>
                <a:ea typeface="+mn-ea"/>
              </a:rPr>
              <a:t>抗干扰能力强，技术成熟；需要重新布线，传输速率较低</a:t>
            </a:r>
            <a:endParaRPr lang="en-US" altLang="zh-CN" sz="1600" b="1" dirty="0">
              <a:solidFill>
                <a:schemeClr val="tx1">
                  <a:lumMod val="95000"/>
                  <a:lumOff val="5000"/>
                </a:schemeClr>
              </a:solidFill>
              <a:latin typeface="+mn-ea"/>
              <a:ea typeface="+mn-ea"/>
            </a:endParaRPr>
          </a:p>
        </p:txBody>
      </p:sp>
      <p:sp>
        <p:nvSpPr>
          <p:cNvPr id="45" name="AutoShape 17"/>
          <p:cNvSpPr>
            <a:spLocks noChangeArrowheads="1"/>
          </p:cNvSpPr>
          <p:nvPr/>
        </p:nvSpPr>
        <p:spPr bwMode="gray">
          <a:xfrm>
            <a:off x="2544688" y="5071930"/>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46" name="Text Box 18"/>
          <p:cNvSpPr txBox="1">
            <a:spLocks noChangeArrowheads="1"/>
          </p:cNvSpPr>
          <p:nvPr/>
        </p:nvSpPr>
        <p:spPr bwMode="gray">
          <a:xfrm>
            <a:off x="2648834" y="5130682"/>
            <a:ext cx="6066570"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同时兼具电力传输和光纤通信功能，传输速率高，抗干扰能力强</a:t>
            </a:r>
            <a:endParaRPr lang="en-US" altLang="zh-CN" sz="1600" b="1" dirty="0">
              <a:solidFill>
                <a:schemeClr val="tx1">
                  <a:lumMod val="95000"/>
                  <a:lumOff val="5000"/>
                </a:schemeClr>
              </a:solidFill>
              <a:latin typeface="+mn-ea"/>
              <a:ea typeface="+mn-ea"/>
            </a:endParaRPr>
          </a:p>
        </p:txBody>
      </p:sp>
      <p:sp>
        <p:nvSpPr>
          <p:cNvPr id="53" name="Text Box 14"/>
          <p:cNvSpPr txBox="1">
            <a:spLocks noChangeArrowheads="1"/>
          </p:cNvSpPr>
          <p:nvPr/>
        </p:nvSpPr>
        <p:spPr bwMode="gray">
          <a:xfrm>
            <a:off x="2687564" y="3071810"/>
            <a:ext cx="5715040" cy="584775"/>
          </a:xfrm>
          <a:prstGeom prst="rect">
            <a:avLst/>
          </a:prstGeom>
          <a:noFill/>
          <a:ln w="9525" algn="ctr">
            <a:noFill/>
            <a:miter lim="800000"/>
            <a:headEnd/>
            <a:tailEnd/>
          </a:ln>
          <a:effectLst/>
        </p:spPr>
        <p:txBody>
          <a:bodyPr wrap="square">
            <a:spAutoFit/>
          </a:bodyPr>
          <a:lstStyle/>
          <a:p>
            <a:pPr>
              <a:buFont typeface="Arial" pitchFamily="34" charset="0"/>
              <a:buChar char="•"/>
            </a:pPr>
            <a:r>
              <a:rPr lang="zh-CN" altLang="en-US" sz="1600" b="1" dirty="0" smtClean="0">
                <a:solidFill>
                  <a:schemeClr val="tx1">
                    <a:lumMod val="95000"/>
                    <a:lumOff val="5000"/>
                  </a:schemeClr>
                </a:solidFill>
                <a:latin typeface="+mn-ea"/>
              </a:rPr>
              <a:t> 同时传送电能与通信数据，无需重新布线；接入设备昂贵、信号稳定性不高</a:t>
            </a:r>
            <a:endParaRPr lang="zh-CN" altLang="en-US" sz="1600" b="1" dirty="0">
              <a:solidFill>
                <a:schemeClr val="tx1">
                  <a:lumMod val="95000"/>
                  <a:lumOff val="5000"/>
                </a:schemeClr>
              </a:solidFill>
              <a:latin typeface="+mn-ea"/>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网络传输技术</a:t>
            </a:r>
          </a:p>
        </p:txBody>
      </p:sp>
      <p:sp>
        <p:nvSpPr>
          <p:cNvPr id="6" name="内容占位符 5"/>
          <p:cNvSpPr>
            <a:spLocks noGrp="1"/>
          </p:cNvSpPr>
          <p:nvPr>
            <p:ph idx="1"/>
          </p:nvPr>
        </p:nvSpPr>
        <p:spPr>
          <a:xfrm>
            <a:off x="457200" y="1196975"/>
            <a:ext cx="8329642" cy="803265"/>
          </a:xfrm>
        </p:spPr>
        <p:txBody>
          <a:bodyPr/>
          <a:lstStyle/>
          <a:p>
            <a:r>
              <a:rPr lang="zh-CN" altLang="en-US" dirty="0" smtClean="0"/>
              <a:t>无线传输方式</a:t>
            </a:r>
            <a:endParaRPr lang="en-US" altLang="zh-CN" dirty="0" smtClean="0"/>
          </a:p>
          <a:p>
            <a:pPr indent="0">
              <a:buNone/>
            </a:pPr>
            <a:r>
              <a:rPr lang="zh-CN" altLang="en-US" sz="1600" dirty="0" smtClean="0">
                <a:latin typeface="宋体" pitchFamily="2" charset="-122"/>
                <a:ea typeface="宋体" pitchFamily="2" charset="-122"/>
              </a:rPr>
              <a:t>无线传输方式的优点是省去大量线缆，移动性好，安装、拓展方便，缺点是易受干扰，通信质量较有线传输低，具有微量电磁辐射</a:t>
            </a:r>
            <a:endParaRPr lang="en-US" altLang="zh-CN" sz="1600" dirty="0" smtClean="0">
              <a:latin typeface="宋体" pitchFamily="2" charset="-122"/>
              <a:ea typeface="宋体" pitchFamily="2" charset="-122"/>
            </a:endParaRPr>
          </a:p>
        </p:txBody>
      </p:sp>
      <p:grpSp>
        <p:nvGrpSpPr>
          <p:cNvPr id="13" name="Group 3"/>
          <p:cNvGrpSpPr>
            <a:grpSpLocks/>
          </p:cNvGrpSpPr>
          <p:nvPr/>
        </p:nvGrpSpPr>
        <p:grpSpPr bwMode="auto">
          <a:xfrm>
            <a:off x="758738" y="4365957"/>
            <a:ext cx="1670122" cy="692155"/>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headEnd/>
              <a:tailEnd/>
            </a:ln>
            <a:effectLst/>
          </p:spPr>
          <p:txBody>
            <a:bodyPr wrap="none" anchor="ctr"/>
            <a:lstStyle/>
            <a:p>
              <a:endParaRPr lang="zh-CN" altLang="en-US"/>
            </a:p>
          </p:txBody>
        </p:sp>
      </p:grpSp>
      <p:grpSp>
        <p:nvGrpSpPr>
          <p:cNvPr id="16" name="Group 6"/>
          <p:cNvGrpSpPr>
            <a:grpSpLocks/>
          </p:cNvGrpSpPr>
          <p:nvPr/>
        </p:nvGrpSpPr>
        <p:grpSpPr bwMode="auto">
          <a:xfrm>
            <a:off x="758738" y="3457862"/>
            <a:ext cx="1670122"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endParaRPr lang="zh-CN" altLang="en-US"/>
            </a:p>
          </p:txBody>
        </p:sp>
      </p:grpSp>
      <p:grpSp>
        <p:nvGrpSpPr>
          <p:cNvPr id="19" name="Group 9"/>
          <p:cNvGrpSpPr>
            <a:grpSpLocks/>
          </p:cNvGrpSpPr>
          <p:nvPr/>
        </p:nvGrpSpPr>
        <p:grpSpPr bwMode="auto">
          <a:xfrm>
            <a:off x="758738" y="2500306"/>
            <a:ext cx="1670122"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endParaRPr lang="zh-CN" altLang="en-US"/>
            </a:p>
          </p:txBody>
        </p:sp>
      </p:grpSp>
      <p:sp>
        <p:nvSpPr>
          <p:cNvPr id="22" name="AutoShape 12"/>
          <p:cNvSpPr>
            <a:spLocks noChangeArrowheads="1"/>
          </p:cNvSpPr>
          <p:nvPr/>
        </p:nvSpPr>
        <p:spPr bwMode="ltGray">
          <a:xfrm>
            <a:off x="2786050" y="2549519"/>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57224" y="2714620"/>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红外线</a:t>
            </a:r>
            <a:endParaRPr lang="en-US" altLang="zh-CN" sz="2000" b="1" dirty="0">
              <a:solidFill>
                <a:srgbClr val="FFFFFF"/>
              </a:solidFill>
              <a:ea typeface="宋体" pitchFamily="2" charset="-122"/>
            </a:endParaRPr>
          </a:p>
        </p:txBody>
      </p:sp>
      <p:sp>
        <p:nvSpPr>
          <p:cNvPr id="24" name="Text Box 14"/>
          <p:cNvSpPr txBox="1">
            <a:spLocks noChangeArrowheads="1"/>
          </p:cNvSpPr>
          <p:nvPr/>
        </p:nvSpPr>
        <p:spPr bwMode="gray">
          <a:xfrm>
            <a:off x="2928926" y="2558473"/>
            <a:ext cx="5715040" cy="584775"/>
          </a:xfrm>
          <a:prstGeom prst="rect">
            <a:avLst/>
          </a:prstGeom>
          <a:noFill/>
          <a:ln w="9525" algn="ctr">
            <a:noFill/>
            <a:miter lim="800000"/>
            <a:headEnd/>
            <a:tailEnd/>
          </a:ln>
          <a:effectLst/>
        </p:spPr>
        <p:txBody>
          <a:bodyPr wrap="square">
            <a:spAutoFit/>
          </a:bodyPr>
          <a:lstStyle/>
          <a:p>
            <a:pPr indent="-180000">
              <a:spcBef>
                <a:spcPct val="50000"/>
              </a:spcBef>
              <a:buFontTx/>
              <a:buChar char="•"/>
            </a:pPr>
            <a:r>
              <a:rPr lang="zh-CN" altLang="en-US" sz="1600" dirty="0" smtClean="0"/>
              <a:t>设备简单，价格低廉，技术成熟；对障碍物的衍射能力差，通信距离短，使用不便，没有标准的通信协议</a:t>
            </a:r>
            <a:endParaRPr lang="en-US" altLang="zh-CN" sz="1600" b="1" dirty="0">
              <a:solidFill>
                <a:schemeClr val="tx1">
                  <a:lumMod val="95000"/>
                  <a:lumOff val="5000"/>
                </a:schemeClr>
              </a:solidFill>
              <a:latin typeface="+mn-ea"/>
              <a:ea typeface="+mn-ea"/>
            </a:endParaRPr>
          </a:p>
        </p:txBody>
      </p:sp>
      <p:sp>
        <p:nvSpPr>
          <p:cNvPr id="25" name="Text Box 15"/>
          <p:cNvSpPr txBox="1">
            <a:spLocks noChangeArrowheads="1"/>
          </p:cNvSpPr>
          <p:nvPr/>
        </p:nvSpPr>
        <p:spPr bwMode="white">
          <a:xfrm>
            <a:off x="857224" y="3721246"/>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窄带射频</a:t>
            </a:r>
            <a:endParaRPr lang="en-US" altLang="zh-CN" sz="2000" b="1" dirty="0">
              <a:solidFill>
                <a:srgbClr val="FFFFFF"/>
              </a:solidFill>
              <a:ea typeface="宋体" pitchFamily="2" charset="-122"/>
            </a:endParaRPr>
          </a:p>
        </p:txBody>
      </p:sp>
      <p:sp>
        <p:nvSpPr>
          <p:cNvPr id="26" name="Text Box 16"/>
          <p:cNvSpPr txBox="1">
            <a:spLocks noChangeArrowheads="1"/>
          </p:cNvSpPr>
          <p:nvPr/>
        </p:nvSpPr>
        <p:spPr bwMode="white">
          <a:xfrm>
            <a:off x="714348" y="4600526"/>
            <a:ext cx="1714512"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超宽带射频</a:t>
            </a:r>
            <a:endParaRPr lang="en-US" altLang="zh-CN" sz="2000" b="1" dirty="0">
              <a:solidFill>
                <a:srgbClr val="FFFFFF"/>
              </a:solidFill>
              <a:ea typeface="宋体" pitchFamily="2" charset="-122"/>
            </a:endParaRPr>
          </a:p>
        </p:txBody>
      </p:sp>
      <p:sp>
        <p:nvSpPr>
          <p:cNvPr id="27" name="AutoShape 17"/>
          <p:cNvSpPr>
            <a:spLocks noChangeArrowheads="1"/>
          </p:cNvSpPr>
          <p:nvPr/>
        </p:nvSpPr>
        <p:spPr bwMode="gray">
          <a:xfrm>
            <a:off x="2786050" y="3507076"/>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headEnd/>
            <a:tailE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786050" y="4437395"/>
            <a:ext cx="5345342" cy="634679"/>
          </a:xfrm>
          <a:prstGeom prst="roundRect">
            <a:avLst>
              <a:gd name="adj" fmla="val 11505"/>
            </a:avLst>
          </a:prstGeom>
          <a:gradFill rotWithShape="1">
            <a:gsLst>
              <a:gs pos="0">
                <a:srgbClr val="0070C0"/>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907392" y="4483457"/>
            <a:ext cx="5808012"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 传输速率高，功耗低，保密性好，兼容窄带无线传输技术；缺乏统一的行业技术标准和集成模块</a:t>
            </a:r>
            <a:endParaRPr lang="en-US" altLang="zh-CN" sz="1600" b="1" dirty="0">
              <a:solidFill>
                <a:schemeClr val="tx1">
                  <a:lumMod val="95000"/>
                  <a:lumOff val="5000"/>
                </a:schemeClr>
              </a:solidFill>
              <a:latin typeface="+mn-ea"/>
              <a:ea typeface="+mn-ea"/>
            </a:endParaRPr>
          </a:p>
        </p:txBody>
      </p:sp>
      <p:sp>
        <p:nvSpPr>
          <p:cNvPr id="35" name="Text Box 14"/>
          <p:cNvSpPr txBox="1">
            <a:spLocks noChangeArrowheads="1"/>
          </p:cNvSpPr>
          <p:nvPr/>
        </p:nvSpPr>
        <p:spPr bwMode="gray">
          <a:xfrm>
            <a:off x="2928926" y="3507076"/>
            <a:ext cx="5715040" cy="584775"/>
          </a:xfrm>
          <a:prstGeom prst="rect">
            <a:avLst/>
          </a:prstGeom>
          <a:noFill/>
          <a:ln w="9525" algn="ctr">
            <a:noFill/>
            <a:miter lim="800000"/>
            <a:headEnd/>
            <a:tailEnd/>
          </a:ln>
          <a:effectLst/>
        </p:spPr>
        <p:txBody>
          <a:bodyPr wrap="square">
            <a:spAutoFit/>
          </a:bodyPr>
          <a:lstStyle/>
          <a:p>
            <a:pPr>
              <a:buFont typeface="Arial" pitchFamily="34" charset="0"/>
              <a:buChar char="•"/>
            </a:pPr>
            <a:r>
              <a:rPr lang="zh-CN" altLang="en-US" sz="1600" b="1" dirty="0" smtClean="0">
                <a:solidFill>
                  <a:schemeClr val="tx1">
                    <a:lumMod val="95000"/>
                    <a:lumOff val="5000"/>
                  </a:schemeClr>
                </a:solidFill>
                <a:latin typeface="+mn-ea"/>
              </a:rPr>
              <a:t> 工作于</a:t>
            </a:r>
            <a:r>
              <a:rPr lang="en-US" altLang="zh-CN" sz="1600" b="1" dirty="0" smtClean="0">
                <a:solidFill>
                  <a:schemeClr val="tx1">
                    <a:lumMod val="95000"/>
                    <a:lumOff val="5000"/>
                  </a:schemeClr>
                </a:solidFill>
                <a:latin typeface="+mn-ea"/>
              </a:rPr>
              <a:t>ISM</a:t>
            </a:r>
            <a:r>
              <a:rPr lang="zh-CN" altLang="en-US" sz="1600" b="1" dirty="0" smtClean="0">
                <a:solidFill>
                  <a:schemeClr val="tx1">
                    <a:lumMod val="95000"/>
                    <a:lumOff val="5000"/>
                  </a:schemeClr>
                </a:solidFill>
                <a:latin typeface="+mn-ea"/>
              </a:rPr>
              <a:t>频段，无需购买使用权，开发成本低，功耗小；传输速率较低。主要用于传感信息采集和控制等方面</a:t>
            </a:r>
            <a:endParaRPr lang="zh-CN" altLang="en-US" sz="1600" b="1" dirty="0">
              <a:solidFill>
                <a:schemeClr val="tx1">
                  <a:lumMod val="95000"/>
                  <a:lumOff val="5000"/>
                </a:schemeClr>
              </a:solidFill>
              <a:latin typeface="+mn-ea"/>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2374901"/>
          </a:xfrm>
        </p:spPr>
        <p:txBody>
          <a:bodyPr/>
          <a:lstStyle/>
          <a:p>
            <a:r>
              <a:rPr lang="en-US" altLang="zh-CN" dirty="0" smtClean="0"/>
              <a:t>BACnet</a:t>
            </a:r>
            <a:r>
              <a:rPr lang="zh-CN" altLang="en-US" dirty="0" smtClean="0"/>
              <a:t>协议</a:t>
            </a:r>
            <a:endParaRPr lang="en-US" altLang="zh-CN" dirty="0" smtClean="0"/>
          </a:p>
          <a:p>
            <a:pPr marL="540000" indent="-180000" algn="just" eaLnBrk="1">
              <a:buFont typeface="Wingdings" pitchFamily="2" charset="2"/>
              <a:buChar char="Ø"/>
            </a:pPr>
            <a:r>
              <a:rPr lang="en-US" altLang="en-US"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协议是一个开放、不拘泥于固定厂商的网络通信协议</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协议发展起源于</a:t>
            </a:r>
            <a:r>
              <a:rPr lang="en-US" altLang="zh-CN" sz="1600" dirty="0" smtClean="0">
                <a:latin typeface="宋体" pitchFamily="2" charset="-122"/>
                <a:ea typeface="宋体" pitchFamily="2" charset="-122"/>
              </a:rPr>
              <a:t>1987</a:t>
            </a:r>
            <a:r>
              <a:rPr lang="zh-CN" altLang="en-US" sz="1600" dirty="0" smtClean="0">
                <a:latin typeface="宋体" pitchFamily="2" charset="-122"/>
                <a:ea typeface="宋体" pitchFamily="2" charset="-122"/>
              </a:rPr>
              <a:t>年</a:t>
            </a:r>
            <a:r>
              <a:rPr lang="en-US" altLang="zh-CN" sz="1600" dirty="0" smtClean="0">
                <a:latin typeface="宋体" pitchFamily="2" charset="-122"/>
                <a:ea typeface="宋体" pitchFamily="2" charset="-122"/>
              </a:rPr>
              <a:t>6</a:t>
            </a:r>
            <a:r>
              <a:rPr lang="zh-CN" altLang="en-US" sz="1600" dirty="0" smtClean="0">
                <a:latin typeface="宋体" pitchFamily="2" charset="-122"/>
                <a:ea typeface="宋体" pitchFamily="2" charset="-122"/>
              </a:rPr>
              <a:t>月在田纳西州纳什维尔举行的美国冷冻空调协会标准委员会</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协议在</a:t>
            </a:r>
            <a:r>
              <a:rPr lang="en-US" altLang="zh-CN" sz="1600" dirty="0" smtClean="0">
                <a:latin typeface="宋体" pitchFamily="2" charset="-122"/>
                <a:ea typeface="宋体" pitchFamily="2" charset="-122"/>
              </a:rPr>
              <a:t>1995</a:t>
            </a:r>
            <a:r>
              <a:rPr lang="zh-CN" altLang="en-US" sz="1600" dirty="0" smtClean="0">
                <a:latin typeface="宋体" pitchFamily="2" charset="-122"/>
                <a:ea typeface="宋体" pitchFamily="2" charset="-122"/>
              </a:rPr>
              <a:t>年成为美国国家标准协会及美国冷冻空调协会的建筑自动化控制网络传输协议（</a:t>
            </a:r>
            <a:r>
              <a:rPr lang="en-US" altLang="zh-CN" sz="1600" dirty="0" smtClean="0">
                <a:latin typeface="宋体" pitchFamily="2" charset="-122"/>
                <a:ea typeface="宋体" pitchFamily="2" charset="-122"/>
              </a:rPr>
              <a:t>ASHRAE/ANSI SSPC 135</a:t>
            </a:r>
            <a:r>
              <a:rPr lang="zh-CN" altLang="en-US" sz="1600" dirty="0" smtClean="0">
                <a:latin typeface="宋体" pitchFamily="2" charset="-122"/>
                <a:ea typeface="宋体" pitchFamily="2" charset="-122"/>
              </a:rPr>
              <a:t>）标准</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协议在</a:t>
            </a:r>
            <a:r>
              <a:rPr lang="en-US" altLang="zh-CN" sz="1600" dirty="0" smtClean="0">
                <a:latin typeface="宋体" pitchFamily="2" charset="-122"/>
                <a:ea typeface="宋体" pitchFamily="2" charset="-122"/>
              </a:rPr>
              <a:t>2003</a:t>
            </a:r>
            <a:r>
              <a:rPr lang="zh-CN" altLang="en-US" sz="1600" dirty="0" smtClean="0">
                <a:latin typeface="宋体" pitchFamily="2" charset="-122"/>
                <a:ea typeface="宋体" pitchFamily="2" charset="-122"/>
              </a:rPr>
              <a:t>年时被采纳为</a:t>
            </a:r>
            <a:r>
              <a:rPr lang="en-US" altLang="zh-CN" sz="1600" dirty="0" smtClean="0">
                <a:latin typeface="宋体" pitchFamily="2" charset="-122"/>
                <a:ea typeface="宋体" pitchFamily="2" charset="-122"/>
              </a:rPr>
              <a:t>ISO</a:t>
            </a:r>
            <a:r>
              <a:rPr lang="zh-CN" altLang="en-US" sz="1600" dirty="0" smtClean="0">
                <a:latin typeface="宋体" pitchFamily="2" charset="-122"/>
                <a:ea typeface="宋体" pitchFamily="2" charset="-122"/>
              </a:rPr>
              <a:t>标准</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协议的出现打破了市场上设备种类繁多且互不兼容的局面</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3" name="燕尾形箭头 32"/>
          <p:cNvSpPr/>
          <p:nvPr/>
        </p:nvSpPr>
        <p:spPr>
          <a:xfrm>
            <a:off x="714348" y="4214818"/>
            <a:ext cx="7429552" cy="1143008"/>
          </a:xfrm>
          <a:prstGeom prst="notchedRightArrow">
            <a:avLst>
              <a:gd name="adj1" fmla="val 56213"/>
              <a:gd name="adj2" fmla="val 81845"/>
            </a:avLst>
          </a:prstGeom>
          <a:gradFill flip="none" rotWithShape="1">
            <a:gsLst>
              <a:gs pos="0">
                <a:srgbClr val="FFCC66">
                  <a:shade val="30000"/>
                  <a:satMod val="115000"/>
                </a:srgbClr>
              </a:gs>
              <a:gs pos="50000">
                <a:srgbClr val="FFCC66">
                  <a:shade val="67500"/>
                  <a:satMod val="115000"/>
                </a:srgbClr>
              </a:gs>
              <a:gs pos="100000">
                <a:srgbClr val="FFCC66">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rot="5400000">
            <a:off x="1187364" y="4786322"/>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36" name="直接连接符 35"/>
          <p:cNvCxnSpPr/>
          <p:nvPr/>
        </p:nvCxnSpPr>
        <p:spPr>
          <a:xfrm rot="5400000">
            <a:off x="3358316"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cxnSp>
        <p:nvCxnSpPr>
          <p:cNvPr id="37" name="直接连接符 36"/>
          <p:cNvCxnSpPr/>
          <p:nvPr/>
        </p:nvCxnSpPr>
        <p:spPr>
          <a:xfrm rot="5400000">
            <a:off x="5644364" y="4785528"/>
            <a:ext cx="1143008" cy="1588"/>
          </a:xfrm>
          <a:prstGeom prst="line">
            <a:avLst/>
          </a:prstGeom>
          <a:ln>
            <a:solidFill>
              <a:srgbClr val="C00000"/>
            </a:solidFill>
          </a:ln>
        </p:spPr>
        <p:style>
          <a:lnRef idx="3">
            <a:schemeClr val="accent4"/>
          </a:lnRef>
          <a:fillRef idx="0">
            <a:schemeClr val="accent4"/>
          </a:fillRef>
          <a:effectRef idx="2">
            <a:schemeClr val="accent4"/>
          </a:effectRef>
          <a:fontRef idx="minor">
            <a:schemeClr val="tx1"/>
          </a:fontRef>
        </p:style>
      </p:cxnSp>
      <p:sp>
        <p:nvSpPr>
          <p:cNvPr id="39" name="矩形 38"/>
          <p:cNvSpPr/>
          <p:nvPr/>
        </p:nvSpPr>
        <p:spPr>
          <a:xfrm>
            <a:off x="1258802" y="5429264"/>
            <a:ext cx="928694"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1987</a:t>
            </a:r>
            <a:r>
              <a:rPr lang="zh-CN" altLang="en-US" sz="1200" b="1" dirty="0" smtClean="0">
                <a:solidFill>
                  <a:schemeClr val="tx1"/>
                </a:solidFill>
                <a:latin typeface="宋体" pitchFamily="2" charset="-122"/>
                <a:ea typeface="宋体" pitchFamily="2" charset="-122"/>
              </a:rPr>
              <a:t>年</a:t>
            </a:r>
            <a:r>
              <a:rPr lang="en-US" altLang="zh-CN" sz="1200" b="1" dirty="0" smtClean="0">
                <a:solidFill>
                  <a:schemeClr val="tx1"/>
                </a:solidFill>
                <a:latin typeface="宋体" pitchFamily="2" charset="-122"/>
                <a:ea typeface="宋体" pitchFamily="2" charset="-122"/>
              </a:rPr>
              <a:t>6</a:t>
            </a:r>
            <a:r>
              <a:rPr lang="zh-CN" altLang="en-US" sz="1200" b="1" dirty="0" smtClean="0">
                <a:solidFill>
                  <a:schemeClr val="tx1"/>
                </a:solidFill>
                <a:latin typeface="宋体" pitchFamily="2" charset="-122"/>
                <a:ea typeface="宋体" pitchFamily="2" charset="-122"/>
              </a:rPr>
              <a:t>月</a:t>
            </a:r>
          </a:p>
        </p:txBody>
      </p:sp>
      <p:sp>
        <p:nvSpPr>
          <p:cNvPr id="40" name="矩形 39"/>
          <p:cNvSpPr/>
          <p:nvPr/>
        </p:nvSpPr>
        <p:spPr>
          <a:xfrm>
            <a:off x="3500430" y="5429264"/>
            <a:ext cx="1071538"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1995</a:t>
            </a:r>
            <a:r>
              <a:rPr lang="zh-CN" altLang="en-US" sz="1200" b="1" dirty="0" smtClean="0">
                <a:solidFill>
                  <a:schemeClr val="tx1"/>
                </a:solidFill>
                <a:latin typeface="宋体" pitchFamily="2" charset="-122"/>
                <a:ea typeface="宋体" pitchFamily="2" charset="-122"/>
              </a:rPr>
              <a:t>年</a:t>
            </a:r>
          </a:p>
        </p:txBody>
      </p:sp>
      <p:sp>
        <p:nvSpPr>
          <p:cNvPr id="41" name="矩形 40"/>
          <p:cNvSpPr/>
          <p:nvPr/>
        </p:nvSpPr>
        <p:spPr>
          <a:xfrm>
            <a:off x="5786446" y="5429264"/>
            <a:ext cx="107157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2003</a:t>
            </a:r>
            <a:r>
              <a:rPr lang="zh-CN" altLang="en-US" sz="1200" b="1" dirty="0" smtClean="0">
                <a:solidFill>
                  <a:schemeClr val="tx1"/>
                </a:solidFill>
                <a:latin typeface="宋体" pitchFamily="2" charset="-122"/>
                <a:ea typeface="宋体" pitchFamily="2" charset="-122"/>
              </a:rPr>
              <a:t>年</a:t>
            </a:r>
          </a:p>
        </p:txBody>
      </p:sp>
      <p:sp>
        <p:nvSpPr>
          <p:cNvPr id="45" name="矩形 44"/>
          <p:cNvSpPr/>
          <p:nvPr/>
        </p:nvSpPr>
        <p:spPr>
          <a:xfrm>
            <a:off x="1285852"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起源</a:t>
            </a:r>
          </a:p>
        </p:txBody>
      </p:sp>
      <p:sp>
        <p:nvSpPr>
          <p:cNvPr id="46" name="矩形 45"/>
          <p:cNvSpPr/>
          <p:nvPr/>
        </p:nvSpPr>
        <p:spPr>
          <a:xfrm>
            <a:off x="3357554" y="3857628"/>
            <a:ext cx="1178518"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chemeClr val="tx1"/>
                </a:solidFill>
                <a:latin typeface="宋体" pitchFamily="2" charset="-122"/>
                <a:ea typeface="宋体" pitchFamily="2" charset="-122"/>
              </a:rPr>
              <a:t>美国国家标准</a:t>
            </a:r>
          </a:p>
        </p:txBody>
      </p:sp>
      <p:sp>
        <p:nvSpPr>
          <p:cNvPr id="47" name="矩形 46"/>
          <p:cNvSpPr/>
          <p:nvPr/>
        </p:nvSpPr>
        <p:spPr>
          <a:xfrm>
            <a:off x="5786446" y="3857628"/>
            <a:ext cx="92869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smtClean="0">
                <a:solidFill>
                  <a:schemeClr val="tx1"/>
                </a:solidFill>
                <a:latin typeface="宋体" pitchFamily="2" charset="-122"/>
                <a:ea typeface="宋体" pitchFamily="2" charset="-122"/>
              </a:rPr>
              <a:t>ISO</a:t>
            </a:r>
            <a:r>
              <a:rPr lang="zh-CN" altLang="en-US" sz="1200" b="1" dirty="0" smtClean="0">
                <a:solidFill>
                  <a:schemeClr val="tx1"/>
                </a:solidFill>
                <a:latin typeface="宋体" pitchFamily="2" charset="-122"/>
                <a:ea typeface="宋体" pitchFamily="2" charset="-122"/>
              </a:rPr>
              <a:t>标准</a:t>
            </a: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115328" cy="2446339"/>
          </a:xfrm>
        </p:spPr>
        <p:txBody>
          <a:bodyPr/>
          <a:lstStyle/>
          <a:p>
            <a:r>
              <a:rPr lang="en-US" altLang="zh-CN" dirty="0" smtClean="0"/>
              <a:t>BACnet</a:t>
            </a:r>
            <a:r>
              <a:rPr lang="zh-CN" altLang="en-US" dirty="0" smtClean="0"/>
              <a:t>协议</a:t>
            </a:r>
            <a:endParaRPr lang="en-US" altLang="zh-CN" dirty="0" smtClean="0"/>
          </a:p>
          <a:p>
            <a:pPr marL="540000" indent="-180000" algn="just" eaLnBrk="1">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协议可以划分为四层，分别对应于</a:t>
            </a:r>
            <a:r>
              <a:rPr lang="en-US" altLang="zh-CN" sz="1600" dirty="0" smtClean="0">
                <a:latin typeface="宋体" pitchFamily="2" charset="-122"/>
                <a:ea typeface="宋体" pitchFamily="2" charset="-122"/>
              </a:rPr>
              <a:t>OSI</a:t>
            </a:r>
            <a:r>
              <a:rPr lang="zh-CN" altLang="en-US" sz="1600" dirty="0" smtClean="0">
                <a:latin typeface="宋体" pitchFamily="2" charset="-122"/>
                <a:ea typeface="宋体" pitchFamily="2" charset="-122"/>
              </a:rPr>
              <a:t>七层网络模型中的物理层、数据链路层、网络层以及应用层</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四层网络模型的运用，既可以减小通信过程中网络控制信息的长度，也可以降低</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设备的复杂度，便于开发和生产</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Object 1"/>
          <p:cNvGraphicFramePr>
            <a:graphicFrameLocks noChangeAspect="1"/>
          </p:cNvGraphicFramePr>
          <p:nvPr/>
        </p:nvGraphicFramePr>
        <p:xfrm>
          <a:off x="2285984" y="3214686"/>
          <a:ext cx="4646839" cy="1776414"/>
        </p:xfrm>
        <a:graphic>
          <a:graphicData uri="http://schemas.openxmlformats.org/presentationml/2006/ole">
            <p:oleObj spid="_x0000_s144388" name="Visio" r:id="rId3" imgW="4390161" imgH="1676426" progId="Visio.Drawing.11">
              <p:embed/>
            </p:oleObj>
          </a:graphicData>
        </a:graphic>
      </p:graphicFrame>
      <p:sp>
        <p:nvSpPr>
          <p:cNvPr id="9" name="矩形 8"/>
          <p:cNvSpPr/>
          <p:nvPr/>
        </p:nvSpPr>
        <p:spPr>
          <a:xfrm>
            <a:off x="3357554" y="5072074"/>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协议架构</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401080" cy="2446339"/>
          </a:xfrm>
        </p:spPr>
        <p:txBody>
          <a:bodyPr/>
          <a:lstStyle/>
          <a:p>
            <a:r>
              <a:rPr lang="en-US" altLang="zh-CN" dirty="0" smtClean="0"/>
              <a:t>BACnet</a:t>
            </a:r>
            <a:r>
              <a:rPr lang="zh-CN" altLang="en-US" dirty="0" smtClean="0"/>
              <a:t>协议</a:t>
            </a:r>
            <a:endParaRPr lang="en-US" altLang="zh-CN" dirty="0" smtClean="0"/>
          </a:p>
          <a:p>
            <a:pPr marL="540000" indent="-180000" algn="just" eaLnBrk="1">
              <a:buFont typeface="Wingdings" pitchFamily="2" charset="2"/>
              <a:buChar char="Ø"/>
            </a:pPr>
            <a:r>
              <a:rPr lang="zh-CN" altLang="en-US" sz="1600" dirty="0" smtClean="0">
                <a:latin typeface="宋体" pitchFamily="2" charset="-122"/>
                <a:ea typeface="宋体" pitchFamily="2" charset="-122"/>
              </a:rPr>
              <a:t>在物理层和数据链路层，</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兼容多种传输媒介和传输技术</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基于</a:t>
            </a:r>
            <a:r>
              <a:rPr lang="en-US" altLang="zh-CN" sz="1600" dirty="0" smtClean="0">
                <a:latin typeface="宋体" pitchFamily="2" charset="-122"/>
                <a:ea typeface="宋体" pitchFamily="2" charset="-122"/>
              </a:rPr>
              <a:t>RS-232</a:t>
            </a:r>
            <a:r>
              <a:rPr lang="zh-CN" altLang="en-US" sz="1600" dirty="0" smtClean="0">
                <a:latin typeface="宋体" pitchFamily="2" charset="-122"/>
                <a:ea typeface="宋体" pitchFamily="2" charset="-122"/>
              </a:rPr>
              <a:t>的端到端通信协议，传输距离在</a:t>
            </a:r>
            <a:r>
              <a:rPr lang="en-US" altLang="zh-CN" sz="1600" dirty="0" smtClean="0">
                <a:latin typeface="宋体" pitchFamily="2" charset="-122"/>
                <a:ea typeface="宋体" pitchFamily="2" charset="-122"/>
              </a:rPr>
              <a:t>15</a:t>
            </a:r>
            <a:r>
              <a:rPr lang="zh-CN" altLang="en-US" sz="1600" dirty="0" smtClean="0">
                <a:latin typeface="宋体" pitchFamily="2" charset="-122"/>
                <a:ea typeface="宋体" pitchFamily="2" charset="-122"/>
              </a:rPr>
              <a:t>米以内，传输速率在</a:t>
            </a:r>
            <a:r>
              <a:rPr lang="en-US" altLang="zh-CN" sz="1600" dirty="0" smtClean="0">
                <a:latin typeface="宋体" pitchFamily="2" charset="-122"/>
                <a:ea typeface="宋体" pitchFamily="2" charset="-122"/>
              </a:rPr>
              <a:t>9.6Kb~115Kb</a:t>
            </a:r>
            <a:r>
              <a:rPr lang="zh-CN" altLang="en-US" sz="1600" dirty="0" smtClean="0">
                <a:latin typeface="宋体" pitchFamily="2" charset="-122"/>
                <a:ea typeface="宋体" pitchFamily="2" charset="-122"/>
              </a:rPr>
              <a:t>之间，适用于小范围内、两个设备之间的相互通信</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基于</a:t>
            </a:r>
            <a:r>
              <a:rPr lang="en-US" altLang="zh-CN" sz="1600" dirty="0" smtClean="0">
                <a:latin typeface="宋体" pitchFamily="2" charset="-122"/>
                <a:ea typeface="宋体" pitchFamily="2" charset="-122"/>
              </a:rPr>
              <a:t>RS-485</a:t>
            </a:r>
            <a:r>
              <a:rPr lang="zh-CN" altLang="en-US" sz="1600" dirty="0" smtClean="0">
                <a:latin typeface="宋体" pitchFamily="2" charset="-122"/>
                <a:ea typeface="宋体" pitchFamily="2" charset="-122"/>
              </a:rPr>
              <a:t>的</a:t>
            </a:r>
            <a:r>
              <a:rPr lang="en-US" altLang="zh-CN" sz="1600" dirty="0" smtClean="0">
                <a:latin typeface="宋体" pitchFamily="2" charset="-122"/>
                <a:ea typeface="宋体" pitchFamily="2" charset="-122"/>
              </a:rPr>
              <a:t>MS/TP</a:t>
            </a:r>
            <a:r>
              <a:rPr lang="zh-CN" altLang="en-US" sz="1600" dirty="0" smtClean="0">
                <a:latin typeface="宋体" pitchFamily="2" charset="-122"/>
                <a:ea typeface="宋体" pitchFamily="2" charset="-122"/>
              </a:rPr>
              <a:t>总线协议，协议栈简单，支持总线联网，适用于对传输速率要求不高且计算能力有限的小型监控系统，如空调系统和灯光控制系统</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对</a:t>
            </a:r>
            <a:r>
              <a:rPr lang="en-US" altLang="zh-CN" sz="1600" dirty="0" smtClean="0">
                <a:latin typeface="宋体" pitchFamily="2" charset="-122"/>
                <a:ea typeface="宋体" pitchFamily="2" charset="-122"/>
              </a:rPr>
              <a:t>Ethernet</a:t>
            </a:r>
            <a:r>
              <a:rPr lang="zh-CN" altLang="en-US" sz="1600" dirty="0" smtClean="0">
                <a:latin typeface="宋体" pitchFamily="2" charset="-122"/>
                <a:ea typeface="宋体" pitchFamily="2" charset="-122"/>
              </a:rPr>
              <a:t>和</a:t>
            </a:r>
            <a:r>
              <a:rPr lang="en-US" altLang="zh-CN" sz="1600" dirty="0" smtClean="0">
                <a:latin typeface="宋体" pitchFamily="2" charset="-122"/>
                <a:ea typeface="宋体" pitchFamily="2" charset="-122"/>
              </a:rPr>
              <a:t>ARCNET</a:t>
            </a:r>
            <a:r>
              <a:rPr lang="zh-CN" altLang="en-US" sz="1600" dirty="0" smtClean="0">
                <a:latin typeface="宋体" pitchFamily="2" charset="-122"/>
                <a:ea typeface="宋体" pitchFamily="2" charset="-122"/>
              </a:rPr>
              <a:t>传输技术的支持，使</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适用于较大范围的高速率监控系统，如安保系统</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对</a:t>
            </a:r>
            <a:r>
              <a:rPr lang="en-US" altLang="zh-CN" sz="1600" dirty="0" smtClean="0">
                <a:latin typeface="宋体" pitchFamily="2" charset="-122"/>
                <a:ea typeface="宋体" pitchFamily="2" charset="-122"/>
              </a:rPr>
              <a:t>IP</a:t>
            </a:r>
            <a:r>
              <a:rPr lang="zh-CN" altLang="en-US" sz="1600" dirty="0" smtClean="0">
                <a:latin typeface="宋体" pitchFamily="2" charset="-122"/>
                <a:ea typeface="宋体" pitchFamily="2" charset="-122"/>
              </a:rPr>
              <a:t>协议的支持则使</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协议具备了向用户提供远程监控服务的功能</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Object 1"/>
          <p:cNvGraphicFramePr>
            <a:graphicFrameLocks noChangeAspect="1"/>
          </p:cNvGraphicFramePr>
          <p:nvPr/>
        </p:nvGraphicFramePr>
        <p:xfrm>
          <a:off x="2285984" y="3857628"/>
          <a:ext cx="4646839" cy="1776414"/>
        </p:xfrm>
        <a:graphic>
          <a:graphicData uri="http://schemas.openxmlformats.org/presentationml/2006/ole">
            <p:oleObj spid="_x0000_s148482" name="Visio" r:id="rId3" imgW="4390161" imgH="1676426" progId="Visio.Drawing.11">
              <p:embed/>
            </p:oleObj>
          </a:graphicData>
        </a:graphic>
      </p:graphicFrame>
      <p:sp>
        <p:nvSpPr>
          <p:cNvPr id="9" name="矩形 8"/>
          <p:cNvSpPr/>
          <p:nvPr/>
        </p:nvSpPr>
        <p:spPr>
          <a:xfrm>
            <a:off x="2928926" y="5715016"/>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协议架构</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2446339"/>
          </a:xfrm>
        </p:spPr>
        <p:txBody>
          <a:bodyPr/>
          <a:lstStyle/>
          <a:p>
            <a:r>
              <a:rPr lang="en-US" altLang="zh-CN" dirty="0" smtClean="0"/>
              <a:t>BACnet</a:t>
            </a:r>
            <a:r>
              <a:rPr lang="zh-CN" altLang="en-US" dirty="0" smtClean="0"/>
              <a:t>协议</a:t>
            </a:r>
            <a:endParaRPr lang="en-US" altLang="zh-CN" dirty="0" smtClean="0"/>
          </a:p>
          <a:p>
            <a:pPr marL="540000" indent="-180000">
              <a:buFont typeface="Wingdings" pitchFamily="2" charset="2"/>
              <a:buChar char="Ø"/>
            </a:pPr>
            <a:r>
              <a:rPr lang="zh-CN" altLang="en-US" sz="1600" dirty="0" smtClean="0">
                <a:latin typeface="宋体" pitchFamily="2" charset="-122"/>
                <a:ea typeface="宋体" pitchFamily="2" charset="-122"/>
              </a:rPr>
              <a:t>在网络层，</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协议引入了</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路由的概念，以兼容不同的网络传输技术，实现报文在不同的</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子网之间的传输</a:t>
            </a:r>
            <a:endParaRPr lang="en-US" altLang="zh-CN" sz="1600" dirty="0" smtClean="0">
              <a:latin typeface="宋体" pitchFamily="2" charset="-122"/>
              <a:ea typeface="宋体" pitchFamily="2" charset="-122"/>
            </a:endParaRPr>
          </a:p>
          <a:p>
            <a:pPr marL="540000" indent="-180000">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路由连接两个数据传输技术相同或者不通的</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子网，并根据路由表、子网标号、</a:t>
            </a:r>
            <a:r>
              <a:rPr lang="en-US" altLang="zh-CN" sz="1600" dirty="0" smtClean="0">
                <a:latin typeface="宋体" pitchFamily="2" charset="-122"/>
                <a:ea typeface="宋体" pitchFamily="2" charset="-122"/>
              </a:rPr>
              <a:t>MAC</a:t>
            </a:r>
            <a:r>
              <a:rPr lang="zh-CN" altLang="en-US" sz="1600" dirty="0" smtClean="0">
                <a:latin typeface="宋体" pitchFamily="2" charset="-122"/>
                <a:ea typeface="宋体" pitchFamily="2" charset="-122"/>
              </a:rPr>
              <a:t>地址转发报文</a:t>
            </a:r>
            <a:endParaRPr lang="en-US" altLang="zh-CN" sz="1600" dirty="0" smtClean="0">
              <a:latin typeface="宋体" pitchFamily="2" charset="-122"/>
              <a:ea typeface="宋体" pitchFamily="2" charset="-122"/>
            </a:endParaRPr>
          </a:p>
          <a:p>
            <a:pPr marL="540000" indent="-180000">
              <a:buFont typeface="Wingdings" pitchFamily="2" charset="2"/>
              <a:buChar char="Ø"/>
            </a:pP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路由还可以按照特定的协议，通过相互交换链路信息的方式自动创建或更新路由表，方便系统集成和维护</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Object 1"/>
          <p:cNvGraphicFramePr>
            <a:graphicFrameLocks noChangeAspect="1"/>
          </p:cNvGraphicFramePr>
          <p:nvPr/>
        </p:nvGraphicFramePr>
        <p:xfrm>
          <a:off x="2285984" y="3857628"/>
          <a:ext cx="4646839" cy="1776414"/>
        </p:xfrm>
        <a:graphic>
          <a:graphicData uri="http://schemas.openxmlformats.org/presentationml/2006/ole">
            <p:oleObj spid="_x0000_s147458" name="Visio" r:id="rId3" imgW="4390161" imgH="1676426" progId="Visio.Drawing.11">
              <p:embed/>
            </p:oleObj>
          </a:graphicData>
        </a:graphic>
      </p:graphicFrame>
      <p:sp>
        <p:nvSpPr>
          <p:cNvPr id="9" name="矩形 8"/>
          <p:cNvSpPr/>
          <p:nvPr/>
        </p:nvSpPr>
        <p:spPr>
          <a:xfrm>
            <a:off x="2928926" y="5715016"/>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协议架构</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2160587"/>
          </a:xfrm>
        </p:spPr>
        <p:txBody>
          <a:bodyPr/>
          <a:lstStyle/>
          <a:p>
            <a:r>
              <a:rPr lang="en-US" altLang="zh-CN" dirty="0" smtClean="0"/>
              <a:t>BACnet</a:t>
            </a:r>
            <a:r>
              <a:rPr lang="zh-CN" altLang="en-US" dirty="0" smtClean="0"/>
              <a:t>协议</a:t>
            </a:r>
            <a:endParaRPr lang="en-US" altLang="zh-CN" dirty="0" smtClean="0"/>
          </a:p>
          <a:p>
            <a:pPr marL="540000" indent="-180000">
              <a:buFont typeface="Wingdings" pitchFamily="2" charset="2"/>
              <a:buChar char="Ø"/>
            </a:pPr>
            <a:r>
              <a:rPr lang="zh-CN" altLang="en-US" sz="1600" dirty="0" smtClean="0">
                <a:latin typeface="宋体" pitchFamily="2" charset="-122"/>
                <a:ea typeface="宋体" pitchFamily="2" charset="-122"/>
              </a:rPr>
              <a:t>在应用层，</a:t>
            </a:r>
            <a:r>
              <a:rPr lang="en-US" altLang="en-US"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协议采用了面向对象的方式，所有的数据都可以用对象、属性和服务的概念进行表示</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对象可以理解为一个抽象的数据结构，是描述特定功能的信息的集合</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每个对象通过一系列的属性对信息进行描述</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服务则描述了</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设备所支持的操作，如从温度传感设备可以提供读取温度测量值的服务，空调设备可以提供降低室内温度的服务等。</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Object 1"/>
          <p:cNvGraphicFramePr>
            <a:graphicFrameLocks noChangeAspect="1"/>
          </p:cNvGraphicFramePr>
          <p:nvPr/>
        </p:nvGraphicFramePr>
        <p:xfrm>
          <a:off x="2285984" y="3857628"/>
          <a:ext cx="4646839" cy="1776414"/>
        </p:xfrm>
        <a:graphic>
          <a:graphicData uri="http://schemas.openxmlformats.org/presentationml/2006/ole">
            <p:oleObj spid="_x0000_s149506" name="Visio" r:id="rId3" imgW="4390161" imgH="1676426" progId="Visio.Drawing.11">
              <p:embed/>
            </p:oleObj>
          </a:graphicData>
        </a:graphic>
      </p:graphicFrame>
      <p:sp>
        <p:nvSpPr>
          <p:cNvPr id="9" name="矩形 8"/>
          <p:cNvSpPr/>
          <p:nvPr/>
        </p:nvSpPr>
        <p:spPr>
          <a:xfrm>
            <a:off x="2928926" y="5715016"/>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协议架构</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Font typeface="Wingdings" pitchFamily="2" charset="2"/>
              <a:buChar char="l"/>
            </a:pPr>
            <a:r>
              <a:rPr lang="zh-CN" altLang="en-US" sz="2400" dirty="0" smtClean="0"/>
              <a:t>智能家居的发展现状</a:t>
            </a:r>
            <a:endParaRPr lang="en-US" altLang="zh-CN" sz="2400" dirty="0" smtClean="0"/>
          </a:p>
          <a:p>
            <a:pPr lvl="0">
              <a:buFont typeface="Wingdings" pitchFamily="2" charset="2"/>
              <a:buChar char="l"/>
            </a:pPr>
            <a:endParaRPr lang="zh-CN" sz="2400" dirty="0" smtClean="0">
              <a:solidFill>
                <a:schemeClr val="tx1"/>
              </a:solidFill>
              <a:latin typeface="+mn-lt"/>
              <a:ea typeface="+mn-ea"/>
              <a:cs typeface="+mn-cs"/>
            </a:endParaRPr>
          </a:p>
          <a:p>
            <a:pPr lvl="0">
              <a:buFont typeface="Wingdings" pitchFamily="2" charset="2"/>
              <a:buChar char="l"/>
            </a:pPr>
            <a:r>
              <a:rPr lang="zh-CN" altLang="en-US" sz="2400" dirty="0" smtClean="0"/>
              <a:t>智能家居主要功能和特点</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Font typeface="Wingdings" pitchFamily="2" charset="2"/>
              <a:buChar char="l"/>
            </a:pPr>
            <a:r>
              <a:rPr lang="zh-CN" altLang="en-US" sz="2400" dirty="0" smtClean="0"/>
              <a:t>智能家居系统构成</a:t>
            </a:r>
            <a:endParaRPr lang="en-US" altLang="zh-CN" sz="2400" dirty="0" smtClean="0"/>
          </a:p>
          <a:p>
            <a:pPr>
              <a:buFont typeface="Wingdings" pitchFamily="2" charset="2"/>
              <a:buChar char="l"/>
            </a:pPr>
            <a:endParaRPr lang="en-US" altLang="zh-CN" sz="2400" dirty="0" smtClean="0">
              <a:solidFill>
                <a:schemeClr val="tx1"/>
              </a:solidFill>
              <a:latin typeface="+mn-lt"/>
              <a:ea typeface="+mn-ea"/>
              <a:cs typeface="+mn-cs"/>
            </a:endParaRPr>
          </a:p>
          <a:p>
            <a:pPr>
              <a:buFont typeface="Wingdings" pitchFamily="2" charset="2"/>
              <a:buChar char="l"/>
            </a:pPr>
            <a:r>
              <a:rPr lang="zh-CN" altLang="en-US" sz="2400" dirty="0" smtClean="0"/>
              <a:t>智能家居发展趋势</a:t>
            </a: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2160587"/>
          </a:xfrm>
        </p:spPr>
        <p:txBody>
          <a:bodyPr/>
          <a:lstStyle/>
          <a:p>
            <a:r>
              <a:rPr lang="en-US" altLang="zh-CN" dirty="0" smtClean="0"/>
              <a:t>BACnet</a:t>
            </a:r>
            <a:r>
              <a:rPr lang="zh-CN" altLang="en-US" dirty="0" smtClean="0"/>
              <a:t>协议</a:t>
            </a:r>
            <a:endParaRPr lang="en-US" altLang="zh-CN" dirty="0" smtClean="0"/>
          </a:p>
          <a:p>
            <a:pPr marL="540000" indent="-180000">
              <a:buFont typeface="Wingdings" pitchFamily="2" charset="2"/>
              <a:buChar char="Ø"/>
            </a:pPr>
            <a:r>
              <a:rPr lang="zh-CN" altLang="en-US" sz="1600" dirty="0" smtClean="0">
                <a:latin typeface="宋体" pitchFamily="2" charset="-122"/>
                <a:ea typeface="宋体" pitchFamily="2" charset="-122"/>
              </a:rPr>
              <a:t>在应用层，</a:t>
            </a:r>
            <a:r>
              <a:rPr lang="en-US" altLang="en-US"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协议采用了面向对象的方式，所有的数据都可以用对象、属性和服务的概念进行表示</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对象可以理解为一个抽象的数据结构，是描述特定功能的信息的集合</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每个对象通过一系列的属性对信息进行描述</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服务则描述了</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设备所支持的操作，如从温度传感设备可以提供读取温度测量值的服务，空调设备可以提供降低室内温度的服务等。</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3428992" y="3740159"/>
            <a:ext cx="228601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温度传感器对象实例</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graphicFrame>
        <p:nvGraphicFramePr>
          <p:cNvPr id="11" name="表格 10"/>
          <p:cNvGraphicFramePr>
            <a:graphicFrameLocks noGrp="1"/>
          </p:cNvGraphicFramePr>
          <p:nvPr/>
        </p:nvGraphicFramePr>
        <p:xfrm>
          <a:off x="2786050" y="4054745"/>
          <a:ext cx="3582393" cy="1445957"/>
        </p:xfrm>
        <a:graphic>
          <a:graphicData uri="http://schemas.openxmlformats.org/drawingml/2006/table">
            <a:tbl>
              <a:tblPr/>
              <a:tblGrid>
                <a:gridCol w="1630587"/>
                <a:gridCol w="1951806"/>
              </a:tblGrid>
              <a:tr h="289191">
                <a:tc>
                  <a:txBody>
                    <a:bodyPr/>
                    <a:lstStyle/>
                    <a:p>
                      <a:pPr algn="ctr">
                        <a:spcAft>
                          <a:spcPts val="0"/>
                        </a:spcAft>
                      </a:pPr>
                      <a:r>
                        <a:rPr lang="zh-CN" sz="1600" b="1" kern="100" dirty="0">
                          <a:latin typeface="Times New Roman"/>
                          <a:ea typeface="宋体"/>
                          <a:cs typeface="Times New Roman"/>
                        </a:rPr>
                        <a:t>对象属性</a:t>
                      </a:r>
                      <a:endParaRPr lang="zh-CN" sz="1600" kern="100" dirty="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zh-CN" sz="1600" b="1" kern="100">
                          <a:latin typeface="Times New Roman"/>
                          <a:ea typeface="宋体"/>
                          <a:cs typeface="Times New Roman"/>
                        </a:rPr>
                        <a:t>对象属性值</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2F2F2"/>
                    </a:solidFill>
                  </a:tcPr>
                </a:tc>
              </a:tr>
              <a:tr h="278830">
                <a:tc>
                  <a:txBody>
                    <a:bodyPr/>
                    <a:lstStyle/>
                    <a:p>
                      <a:pPr algn="ctr">
                        <a:spcAft>
                          <a:spcPts val="0"/>
                        </a:spcAft>
                      </a:pPr>
                      <a:r>
                        <a:rPr lang="zh-CN" sz="1600" kern="100">
                          <a:latin typeface="Times New Roman"/>
                          <a:ea typeface="宋体"/>
                          <a:cs typeface="Times New Roman"/>
                        </a:rPr>
                        <a:t>对象名称</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latin typeface="Times New Roman"/>
                          <a:ea typeface="宋体"/>
                          <a:cs typeface="Times New Roman"/>
                        </a:rPr>
                        <a:t>室内温度</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191">
                <a:tc>
                  <a:txBody>
                    <a:bodyPr/>
                    <a:lstStyle/>
                    <a:p>
                      <a:pPr algn="ctr">
                        <a:spcAft>
                          <a:spcPts val="0"/>
                        </a:spcAft>
                      </a:pPr>
                      <a:r>
                        <a:rPr lang="zh-CN" sz="1600" kern="100">
                          <a:latin typeface="Times New Roman"/>
                          <a:ea typeface="宋体"/>
                          <a:cs typeface="Times New Roman"/>
                        </a:rPr>
                        <a:t>对象类型</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cs typeface="Times New Roman"/>
                        </a:rPr>
                        <a:t>Analog Input</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9191">
                <a:tc>
                  <a:txBody>
                    <a:bodyPr/>
                    <a:lstStyle/>
                    <a:p>
                      <a:pPr algn="ctr">
                        <a:spcAft>
                          <a:spcPts val="0"/>
                        </a:spcAft>
                      </a:pPr>
                      <a:r>
                        <a:rPr lang="zh-CN" sz="1600" kern="100">
                          <a:latin typeface="Times New Roman"/>
                          <a:ea typeface="宋体"/>
                          <a:cs typeface="Times New Roman"/>
                        </a:rPr>
                        <a:t>对象当前值</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latin typeface="Times New Roman"/>
                          <a:ea typeface="宋体"/>
                          <a:cs typeface="Times New Roman"/>
                        </a:rPr>
                        <a:t>23.2 </a:t>
                      </a:r>
                      <a:r>
                        <a:rPr lang="en-US" sz="1600" kern="100">
                          <a:latin typeface="宋体"/>
                          <a:ea typeface="宋体"/>
                          <a:cs typeface="Times New Roman"/>
                        </a:rPr>
                        <a:t>℃</a:t>
                      </a:r>
                      <a:endParaRPr lang="zh-CN" sz="1600" kern="10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554">
                <a:tc>
                  <a:txBody>
                    <a:bodyPr/>
                    <a:lstStyle/>
                    <a:p>
                      <a:pPr algn="ctr">
                        <a:spcAft>
                          <a:spcPts val="0"/>
                        </a:spcAft>
                      </a:pPr>
                      <a:r>
                        <a:rPr lang="zh-CN" sz="1600" kern="100">
                          <a:latin typeface="Times New Roman"/>
                          <a:ea typeface="宋体"/>
                          <a:cs typeface="Times New Roman"/>
                        </a:rPr>
                        <a:t>对象状态</a:t>
                      </a:r>
                      <a:endParaRPr lang="zh-CN" sz="1600" kern="100">
                        <a:latin typeface="Calibri"/>
                        <a:ea typeface="宋体"/>
                        <a:cs typeface="Times New Roman"/>
                      </a:endParaRPr>
                    </a:p>
                  </a:txBody>
                  <a:tcPr marL="103764" marR="10376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dirty="0">
                          <a:latin typeface="Times New Roman"/>
                          <a:ea typeface="宋体"/>
                          <a:cs typeface="Times New Roman"/>
                        </a:rPr>
                        <a:t>正常</a:t>
                      </a:r>
                      <a:endParaRPr lang="zh-CN" sz="1600" kern="100" dirty="0">
                        <a:latin typeface="Calibri"/>
                        <a:ea typeface="宋体"/>
                        <a:cs typeface="Times New Roman"/>
                      </a:endParaRPr>
                    </a:p>
                  </a:txBody>
                  <a:tcPr marL="103764" marR="10376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946141"/>
          </a:xfrm>
        </p:spPr>
        <p:txBody>
          <a:bodyPr/>
          <a:lstStyle/>
          <a:p>
            <a:r>
              <a:rPr lang="en-US" altLang="zh-CN" dirty="0" smtClean="0"/>
              <a:t>BACnet</a:t>
            </a:r>
            <a:r>
              <a:rPr lang="zh-CN" altLang="en-US" dirty="0" smtClean="0"/>
              <a:t>协议</a:t>
            </a:r>
            <a:endParaRPr lang="en-US" altLang="zh-CN" dirty="0" smtClean="0"/>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0291" name="Object 3"/>
          <p:cNvGraphicFramePr>
            <a:graphicFrameLocks noChangeAspect="1"/>
          </p:cNvGraphicFramePr>
          <p:nvPr/>
        </p:nvGraphicFramePr>
        <p:xfrm>
          <a:off x="2000232" y="2245614"/>
          <a:ext cx="5072098" cy="3150296"/>
        </p:xfrm>
        <a:graphic>
          <a:graphicData uri="http://schemas.openxmlformats.org/presentationml/2006/ole">
            <p:oleObj spid="_x0000_s146434" name="Visio" r:id="rId3" imgW="5670361" imgH="3515130" progId="Visio.Drawing.11">
              <p:embed/>
            </p:oleObj>
          </a:graphicData>
        </a:graphic>
      </p:graphicFrame>
      <p:sp>
        <p:nvSpPr>
          <p:cNvPr id="10" name="矩形 9"/>
          <p:cNvSpPr/>
          <p:nvPr/>
        </p:nvSpPr>
        <p:spPr>
          <a:xfrm>
            <a:off x="2857488" y="5429264"/>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&lt;BACnet</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7.3.1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4589479"/>
          </a:xfrm>
        </p:spPr>
        <p:txBody>
          <a:bodyPr/>
          <a:lstStyle/>
          <a:p>
            <a:r>
              <a:rPr lang="en-US" altLang="zh-CN" dirty="0" smtClean="0"/>
              <a:t>LonWorks</a:t>
            </a:r>
            <a:r>
              <a:rPr lang="zh-CN" altLang="en-US" dirty="0" smtClean="0"/>
              <a:t>协议</a:t>
            </a:r>
            <a:endParaRPr lang="en-US" altLang="zh-CN" dirty="0" smtClean="0"/>
          </a:p>
          <a:p>
            <a:pPr marL="540000" indent="-180000" algn="just" eaLnBrk="1">
              <a:buFont typeface="Wingdings" pitchFamily="2" charset="2"/>
              <a:buChar char="Ø"/>
            </a:pPr>
            <a:r>
              <a:rPr lang="en-US" altLang="en-US" sz="1600" dirty="0" smtClean="0">
                <a:latin typeface="宋体" pitchFamily="2" charset="-122"/>
                <a:ea typeface="宋体" pitchFamily="2" charset="-122"/>
              </a:rPr>
              <a:t>LonWorks</a:t>
            </a:r>
            <a:r>
              <a:rPr lang="zh-CN" altLang="en-US" sz="1600" dirty="0" smtClean="0">
                <a:latin typeface="宋体" pitchFamily="2" charset="-122"/>
                <a:ea typeface="宋体" pitchFamily="2" charset="-122"/>
              </a:rPr>
              <a:t>技术为设计、创建、安装和维护设备网络方面的许多问题提供解决方案，其网络的大小可以是两个到</a:t>
            </a:r>
            <a:r>
              <a:rPr lang="en-US" altLang="en-US" sz="1600" dirty="0" smtClean="0">
                <a:latin typeface="宋体" pitchFamily="2" charset="-122"/>
                <a:ea typeface="宋体" pitchFamily="2" charset="-122"/>
              </a:rPr>
              <a:t>32385</a:t>
            </a:r>
            <a:r>
              <a:rPr lang="zh-CN" altLang="en-US" sz="1600" dirty="0" smtClean="0">
                <a:latin typeface="宋体" pitchFamily="2" charset="-122"/>
                <a:ea typeface="宋体" pitchFamily="2" charset="-122"/>
              </a:rPr>
              <a:t>个设备，覆盖从超市到加油站，从飞机到铁路客车，从单个家庭到一栋摩天大楼等应用场合</a:t>
            </a: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800" dirty="0" smtClean="0">
              <a:latin typeface="宋体" pitchFamily="2" charset="-122"/>
              <a:ea typeface="宋体" pitchFamily="2" charset="-122"/>
            </a:endParaRPr>
          </a:p>
          <a:p>
            <a:pPr marL="540000" indent="-180000" algn="just">
              <a:buFont typeface="Wingdings" pitchFamily="2" charset="2"/>
              <a:buChar char="Ø"/>
            </a:pPr>
            <a:r>
              <a:rPr lang="en-US" altLang="zh-CN" sz="1600" dirty="0" smtClean="0">
                <a:latin typeface="宋体" pitchFamily="2" charset="-122"/>
                <a:ea typeface="宋体" pitchFamily="2" charset="-122"/>
              </a:rPr>
              <a:t>LonWorks</a:t>
            </a:r>
            <a:r>
              <a:rPr lang="zh-CN" altLang="en-US" sz="1600" dirty="0" smtClean="0">
                <a:latin typeface="宋体" pitchFamily="2" charset="-122"/>
                <a:ea typeface="宋体" pitchFamily="2" charset="-122"/>
              </a:rPr>
              <a:t>网络中的设备采用一种称为</a:t>
            </a:r>
            <a:r>
              <a:rPr lang="en-US" altLang="zh-CN" sz="1600" dirty="0" err="1" smtClean="0">
                <a:latin typeface="宋体" pitchFamily="2" charset="-122"/>
                <a:ea typeface="宋体" pitchFamily="2" charset="-122"/>
              </a:rPr>
              <a:t>LonTalk</a:t>
            </a:r>
            <a:r>
              <a:rPr lang="zh-CN" altLang="en-US" sz="1600" dirty="0" smtClean="0">
                <a:latin typeface="宋体" pitchFamily="2" charset="-122"/>
                <a:ea typeface="宋体" pitchFamily="2" charset="-122"/>
              </a:rPr>
              <a:t>的网络标准语言进行通信，使得设备中的应用程序能够在网络上同其他设备发送和接收报文而无需知道网络的拓扑结构或者网络的名称、地址，或其他设备的功能</a:t>
            </a: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800" dirty="0" smtClean="0">
              <a:latin typeface="宋体" pitchFamily="2" charset="-122"/>
              <a:ea typeface="宋体" pitchFamily="2" charset="-122"/>
            </a:endParaRPr>
          </a:p>
          <a:p>
            <a:pPr marL="540000" indent="-180000" algn="just">
              <a:buFont typeface="Wingdings" pitchFamily="2" charset="2"/>
              <a:buChar char="Ø"/>
            </a:pPr>
            <a:r>
              <a:rPr lang="en-US" altLang="zh-CN" sz="1600" dirty="0" err="1" smtClean="0">
                <a:latin typeface="宋体" pitchFamily="2" charset="-122"/>
                <a:ea typeface="宋体" pitchFamily="2" charset="-122"/>
              </a:rPr>
              <a:t>Lonworks</a:t>
            </a:r>
            <a:r>
              <a:rPr lang="zh-CN" altLang="en-US" sz="1600" dirty="0" smtClean="0">
                <a:latin typeface="宋体" pitchFamily="2" charset="-122"/>
                <a:ea typeface="宋体" pitchFamily="2" charset="-122"/>
              </a:rPr>
              <a:t>协议能够有选择地提供端到端的报文确认、报文证实和优先级发送，同时支持远程网络管理服务，如地址和参数配置、应用程序下载、报告网络问题等</a:t>
            </a: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8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LonWorks</a:t>
            </a:r>
            <a:r>
              <a:rPr lang="zh-CN" altLang="en-US" sz="1600" dirty="0" smtClean="0">
                <a:latin typeface="宋体" pitchFamily="2" charset="-122"/>
                <a:ea typeface="宋体" pitchFamily="2" charset="-122"/>
              </a:rPr>
              <a:t>协议支持多种物理传输媒介，这包括电力线，双绞线，无线（</a:t>
            </a:r>
            <a:r>
              <a:rPr lang="en-US" altLang="zh-CN" sz="1600" dirty="0" smtClean="0">
                <a:latin typeface="宋体" pitchFamily="2" charset="-122"/>
                <a:ea typeface="宋体" pitchFamily="2" charset="-122"/>
              </a:rPr>
              <a:t>RF</a:t>
            </a:r>
            <a:r>
              <a:rPr lang="zh-CN" altLang="en-US" sz="1600" dirty="0" smtClean="0">
                <a:latin typeface="宋体" pitchFamily="2" charset="-122"/>
                <a:ea typeface="宋体" pitchFamily="2" charset="-122"/>
              </a:rPr>
              <a:t>），红外（</a:t>
            </a:r>
            <a:r>
              <a:rPr lang="en-US" altLang="zh-CN" sz="1600" dirty="0" smtClean="0">
                <a:latin typeface="宋体" pitchFamily="2" charset="-122"/>
                <a:ea typeface="宋体" pitchFamily="2" charset="-122"/>
              </a:rPr>
              <a:t>IR</a:t>
            </a:r>
            <a:r>
              <a:rPr lang="zh-CN" altLang="en-US" sz="1600" dirty="0" smtClean="0">
                <a:latin typeface="宋体" pitchFamily="2" charset="-122"/>
                <a:ea typeface="宋体" pitchFamily="2" charset="-122"/>
              </a:rPr>
              <a:t>），同轴电缆和光纤</a:t>
            </a: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329642" cy="4589479"/>
          </a:xfrm>
        </p:spPr>
        <p:txBody>
          <a:bodyPr/>
          <a:lstStyle/>
          <a:p>
            <a:r>
              <a:rPr lang="en-US" altLang="zh-CN" dirty="0" smtClean="0"/>
              <a:t>EIB</a:t>
            </a:r>
            <a:r>
              <a:rPr lang="zh-CN" altLang="en-US" dirty="0" smtClean="0"/>
              <a:t>协议</a:t>
            </a:r>
            <a:endParaRPr lang="en-US" altLang="zh-CN" dirty="0" smtClean="0"/>
          </a:p>
          <a:p>
            <a:pPr marL="540000" indent="-180000" algn="just">
              <a:buFont typeface="Wingdings" pitchFamily="2" charset="2"/>
              <a:buChar char="Ø"/>
            </a:pPr>
            <a:r>
              <a:rPr lang="zh-CN" altLang="en-US" sz="1600" dirty="0" smtClean="0">
                <a:latin typeface="宋体" pitchFamily="2" charset="-122"/>
                <a:ea typeface="宋体" pitchFamily="2" charset="-122"/>
              </a:rPr>
              <a:t>欧洲安装总线</a:t>
            </a: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是为智能建筑发展而制定的建筑领域的现场总线技术标准，它有效地解决了智能建筑的瓶颈问题和降低了安装成本，是一个在欧洲占主导地位的楼宇自动化（</a:t>
            </a:r>
            <a:r>
              <a:rPr lang="en-US" altLang="zh-CN" sz="1600" dirty="0" smtClean="0">
                <a:latin typeface="宋体" pitchFamily="2" charset="-122"/>
                <a:ea typeface="宋体" pitchFamily="2" charset="-122"/>
              </a:rPr>
              <a:t>BA</a:t>
            </a:r>
            <a:r>
              <a:rPr lang="zh-CN" altLang="en-US" sz="1600" dirty="0" smtClean="0">
                <a:latin typeface="宋体" pitchFamily="2" charset="-122"/>
                <a:ea typeface="宋体" pitchFamily="2" charset="-122"/>
              </a:rPr>
              <a:t>）和家庭自动化（</a:t>
            </a:r>
            <a:r>
              <a:rPr lang="en-US" altLang="zh-CN" sz="1600" dirty="0" smtClean="0">
                <a:latin typeface="宋体" pitchFamily="2" charset="-122"/>
                <a:ea typeface="宋体" pitchFamily="2" charset="-122"/>
              </a:rPr>
              <a:t>HA</a:t>
            </a:r>
            <a:r>
              <a:rPr lang="zh-CN" altLang="en-US" sz="1600" dirty="0" smtClean="0">
                <a:latin typeface="宋体" pitchFamily="2" charset="-122"/>
                <a:ea typeface="宋体" pitchFamily="2" charset="-122"/>
              </a:rPr>
              <a:t>）标准，已经被美国消费电子制造商协会吸收作为家庭网络标准。</a:t>
            </a:r>
            <a:endParaRPr lang="en-US" altLang="zh-CN" sz="1600" dirty="0" smtClean="0">
              <a:latin typeface="宋体" pitchFamily="2" charset="-122"/>
              <a:ea typeface="宋体" pitchFamily="2" charset="-122"/>
            </a:endParaRPr>
          </a:p>
          <a:p>
            <a:pPr marL="540000" indent="-180000" algn="just">
              <a:buFont typeface="Wingdings" pitchFamily="2" charset="2"/>
              <a:buChar char="Ø"/>
            </a:pPr>
            <a:endParaRPr lang="en-US" altLang="zh-CN" sz="800" dirty="0" smtClean="0">
              <a:latin typeface="宋体" pitchFamily="2" charset="-122"/>
              <a:ea typeface="宋体" pitchFamily="2" charset="-122"/>
            </a:endParaRPr>
          </a:p>
          <a:p>
            <a:pPr marL="540000" indent="-180000" algn="just">
              <a:spcBef>
                <a:spcPts val="1200"/>
              </a:spcBef>
              <a:buFont typeface="Wingdings" pitchFamily="2" charset="2"/>
              <a:buChar char="Ø"/>
            </a:pP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总线可以应用于包括照明、安防、</a:t>
            </a:r>
            <a:r>
              <a:rPr lang="en-US" altLang="zh-CN" sz="1600" dirty="0" smtClean="0">
                <a:latin typeface="宋体" pitchFamily="2" charset="-122"/>
                <a:ea typeface="宋体" pitchFamily="2" charset="-122"/>
              </a:rPr>
              <a:t>HVAC</a:t>
            </a:r>
            <a:r>
              <a:rPr lang="zh-CN" altLang="en-US" sz="1600" dirty="0" smtClean="0">
                <a:latin typeface="宋体" pitchFamily="2" charset="-122"/>
                <a:ea typeface="宋体" pitchFamily="2" charset="-122"/>
              </a:rPr>
              <a:t>、时间事件管理等家庭楼宇领域的所有分支，它具有以下特点：</a:t>
            </a:r>
            <a:endParaRPr lang="en-US" altLang="zh-CN" sz="1600" dirty="0" smtClean="0">
              <a:latin typeface="宋体" pitchFamily="2" charset="-122"/>
              <a:ea typeface="宋体" pitchFamily="2" charset="-122"/>
            </a:endParaRPr>
          </a:p>
          <a:p>
            <a:pPr marL="720000" indent="-180000" algn="just">
              <a:spcBef>
                <a:spcPts val="1200"/>
              </a:spcBef>
              <a:buFont typeface="Wingdings" pitchFamily="2" charset="2"/>
              <a:buChar char="ü"/>
            </a:pPr>
            <a:r>
              <a:rPr lang="zh-CN" altLang="en-US" sz="1400" dirty="0" smtClean="0">
                <a:latin typeface="宋体" pitchFamily="2" charset="-122"/>
                <a:ea typeface="宋体" pitchFamily="2" charset="-122"/>
              </a:rPr>
              <a:t>分布性：无中心分布式结构彻底解决控制网络“孤岛”和“瓶颈”问题，可使系统发挥其最佳效率；同时降低了布线量和安装费用</a:t>
            </a:r>
            <a:endParaRPr lang="en-US" altLang="zh-CN" sz="1400" dirty="0" smtClean="0">
              <a:latin typeface="宋体" pitchFamily="2" charset="-122"/>
              <a:ea typeface="宋体" pitchFamily="2" charset="-122"/>
            </a:endParaRPr>
          </a:p>
          <a:p>
            <a:pPr marL="720000" indent="-180000" algn="just">
              <a:spcBef>
                <a:spcPts val="1200"/>
              </a:spcBef>
              <a:buFont typeface="Wingdings" pitchFamily="2" charset="2"/>
              <a:buChar char="ü"/>
            </a:pPr>
            <a:r>
              <a:rPr lang="zh-CN" altLang="en-US" sz="1400" dirty="0" smtClean="0">
                <a:latin typeface="宋体" pitchFamily="2" charset="-122"/>
                <a:ea typeface="宋体" pitchFamily="2" charset="-122"/>
              </a:rPr>
              <a:t>互操作性：开放性结构与组编址通讯使设备间具有互操作，形成一致的自动化控制网络</a:t>
            </a:r>
            <a:endParaRPr lang="en-US" altLang="zh-CN" sz="1400" dirty="0" smtClean="0">
              <a:latin typeface="宋体" pitchFamily="2" charset="-122"/>
              <a:ea typeface="宋体" pitchFamily="2" charset="-122"/>
            </a:endParaRPr>
          </a:p>
          <a:p>
            <a:pPr marL="720000" indent="-180000" algn="just">
              <a:spcBef>
                <a:spcPts val="1200"/>
              </a:spcBef>
              <a:buFont typeface="Wingdings" pitchFamily="2" charset="2"/>
              <a:buChar char="ü"/>
            </a:pPr>
            <a:r>
              <a:rPr lang="zh-CN" altLang="en-US" sz="1400" dirty="0" smtClean="0">
                <a:latin typeface="宋体" pitchFamily="2" charset="-122"/>
                <a:ea typeface="宋体" pitchFamily="2" charset="-122"/>
              </a:rPr>
              <a:t>灵活性：</a:t>
            </a:r>
            <a:r>
              <a:rPr lang="en-US" altLang="zh-CN" sz="1400" dirty="0" smtClean="0">
                <a:latin typeface="宋体" pitchFamily="2" charset="-122"/>
                <a:ea typeface="宋体" pitchFamily="2" charset="-122"/>
              </a:rPr>
              <a:t>EIB</a:t>
            </a:r>
            <a:r>
              <a:rPr lang="zh-CN" altLang="en-US" sz="1400" dirty="0" smtClean="0">
                <a:latin typeface="宋体" pitchFamily="2" charset="-122"/>
                <a:ea typeface="宋体" pitchFamily="2" charset="-122"/>
              </a:rPr>
              <a:t>对电力线传输和无线频率传输的支持使系统扩充修改简易化</a:t>
            </a:r>
            <a:endParaRPr lang="en-US" altLang="zh-CN" sz="1400" dirty="0" smtClean="0">
              <a:latin typeface="宋体" pitchFamily="2" charset="-122"/>
              <a:ea typeface="宋体" pitchFamily="2" charset="-122"/>
            </a:endParaRPr>
          </a:p>
          <a:p>
            <a:pPr marL="540000" indent="-180000">
              <a:buFont typeface="Wingdings" pitchFamily="2" charset="2"/>
              <a:buChar char="Ø"/>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401080" cy="2017711"/>
          </a:xfrm>
        </p:spPr>
        <p:txBody>
          <a:bodyPr/>
          <a:lstStyle/>
          <a:p>
            <a:r>
              <a:rPr lang="en-US" altLang="zh-CN" dirty="0" smtClean="0"/>
              <a:t>EIB</a:t>
            </a:r>
            <a:r>
              <a:rPr lang="zh-CN" altLang="en-US" dirty="0" smtClean="0"/>
              <a:t>协议</a:t>
            </a:r>
            <a:endParaRPr lang="en-US" altLang="zh-CN" dirty="0" smtClean="0"/>
          </a:p>
          <a:p>
            <a:pPr marL="540000" indent="-180000" algn="just" eaLnBrk="1">
              <a:buFont typeface="Wingdings" pitchFamily="2" charset="2"/>
              <a:buChar char="Ø"/>
            </a:pP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通信模型是参照</a:t>
            </a:r>
            <a:r>
              <a:rPr lang="en-US" altLang="zh-CN" sz="1600" dirty="0" smtClean="0">
                <a:latin typeface="宋体" pitchFamily="2" charset="-122"/>
                <a:ea typeface="宋体" pitchFamily="2" charset="-122"/>
              </a:rPr>
              <a:t>OSI</a:t>
            </a:r>
            <a:r>
              <a:rPr lang="zh-CN" altLang="en-US" sz="1600" dirty="0" smtClean="0">
                <a:latin typeface="宋体" pitchFamily="2" charset="-122"/>
                <a:ea typeface="宋体" pitchFamily="2" charset="-122"/>
              </a:rPr>
              <a:t>参考模型设计的。为了满足实时性和低成本的要求，针对现场总线承担的具体任务，其通信模型一般在</a:t>
            </a:r>
            <a:r>
              <a:rPr lang="en-US" altLang="en-US" sz="1600" dirty="0" smtClean="0">
                <a:latin typeface="宋体" pitchFamily="2" charset="-122"/>
                <a:ea typeface="宋体" pitchFamily="2" charset="-122"/>
              </a:rPr>
              <a:t>OSI</a:t>
            </a:r>
            <a:r>
              <a:rPr lang="zh-CN" altLang="en-US" sz="1600" dirty="0" smtClean="0">
                <a:latin typeface="宋体" pitchFamily="2" charset="-122"/>
                <a:ea typeface="宋体" pitchFamily="2" charset="-122"/>
              </a:rPr>
              <a:t>参考模型的基础上进行一定程度的简化，其中会话层和表示层的功能并入应用层</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EIB</a:t>
            </a:r>
            <a:r>
              <a:rPr lang="zh-CN" altLang="en-US" sz="1600" dirty="0" smtClean="0">
                <a:latin typeface="宋体" pitchFamily="2" charset="-122"/>
                <a:ea typeface="宋体" pitchFamily="2" charset="-122"/>
              </a:rPr>
              <a:t>通信模型总体上包括三个部分：通信，应用和管理。其中，通信由信息通道和控制通道实现：控制通道是</a:t>
            </a:r>
            <a:r>
              <a:rPr lang="en-US" altLang="zh-CN" sz="1600" dirty="0" smtClean="0">
                <a:latin typeface="宋体" pitchFamily="2" charset="-122"/>
                <a:ea typeface="宋体" pitchFamily="2" charset="-122"/>
              </a:rPr>
              <a:t>HBES</a:t>
            </a:r>
            <a:r>
              <a:rPr lang="zh-CN" altLang="en-US" sz="1600" dirty="0" smtClean="0">
                <a:latin typeface="宋体" pitchFamily="2" charset="-122"/>
                <a:ea typeface="宋体" pitchFamily="2" charset="-122"/>
              </a:rPr>
              <a:t>控制网络通信的基础，它可以对信息通道进行管理</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使用包交换；而信息通道则是用电路交换，主要用于向音频和视频类型的数据流提供服务</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cstate="print"/>
          <a:srcRect/>
          <a:stretch>
            <a:fillRect/>
          </a:stretch>
        </p:blipFill>
        <p:spPr bwMode="auto">
          <a:xfrm>
            <a:off x="3071802" y="3184168"/>
            <a:ext cx="3081019" cy="2888038"/>
          </a:xfrm>
          <a:prstGeom prst="rect">
            <a:avLst/>
          </a:prstGeom>
          <a:noFill/>
          <a:ln w="9525">
            <a:noFill/>
            <a:miter lim="800000"/>
            <a:headEnd/>
            <a:tailEnd/>
          </a:ln>
        </p:spPr>
      </p:pic>
      <p:sp>
        <p:nvSpPr>
          <p:cNvPr id="8" name="矩形 7"/>
          <p:cNvSpPr/>
          <p:nvPr/>
        </p:nvSpPr>
        <p:spPr>
          <a:xfrm>
            <a:off x="2786050" y="6009717"/>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&lt;EIB</a:t>
            </a:r>
            <a:r>
              <a:rPr lang="zh-CN" altLang="en-US" sz="1200" dirty="0" smtClean="0">
                <a:solidFill>
                  <a:schemeClr val="tx1"/>
                </a:solidFill>
                <a:latin typeface="宋体" pitchFamily="2" charset="-122"/>
                <a:ea typeface="宋体" pitchFamily="2" charset="-122"/>
              </a:rPr>
              <a:t>通信模型的总体结构图</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401080" cy="3232157"/>
          </a:xfrm>
        </p:spPr>
        <p:txBody>
          <a:bodyPr/>
          <a:lstStyle/>
          <a:p>
            <a:r>
              <a:rPr lang="en-US" altLang="zh-CN" dirty="0" smtClean="0"/>
              <a:t>X10</a:t>
            </a:r>
            <a:r>
              <a:rPr lang="zh-CN" altLang="en-US" dirty="0" smtClean="0"/>
              <a:t>协议</a:t>
            </a:r>
            <a:endParaRPr lang="en-US" altLang="zh-CN" dirty="0" smtClean="0"/>
          </a:p>
          <a:p>
            <a:pPr marL="540000" indent="-180000" algn="just" eaLnBrk="1">
              <a:buFont typeface="Wingdings" pitchFamily="2" charset="2"/>
              <a:buChar char="Ø"/>
            </a:pPr>
            <a:r>
              <a:rPr lang="en-US" altLang="zh-CN" sz="1600" dirty="0" smtClean="0">
                <a:latin typeface="宋体" pitchFamily="2" charset="-122"/>
                <a:ea typeface="宋体" pitchFamily="2" charset="-122"/>
              </a:rPr>
              <a:t>X10</a:t>
            </a:r>
            <a:r>
              <a:rPr lang="zh-CN" altLang="en-US" sz="1600" dirty="0" smtClean="0">
                <a:latin typeface="宋体" pitchFamily="2" charset="-122"/>
                <a:ea typeface="宋体" pitchFamily="2" charset="-122"/>
              </a:rPr>
              <a:t>协议是专门为智能家居系统制定的、以电力线或无线信号为传输媒介对电子设备进行控制的开放性国际标准，具有不需要重新布线、安装方便的优点</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X10</a:t>
            </a:r>
            <a:r>
              <a:rPr lang="zh-CN" altLang="en-US" sz="1600" dirty="0" smtClean="0">
                <a:latin typeface="宋体" pitchFamily="2" charset="-122"/>
                <a:ea typeface="宋体" pitchFamily="2" charset="-122"/>
              </a:rPr>
              <a:t>系统网络主要由控制器，无线接收机，电力线以及终端执行模块组成。控制器以无线射频的方式发送用户指令，无线接收机接受无线信号后，以电力线将用户指令转发到相应终端执行模块，从而实现对家电的</a:t>
            </a:r>
            <a:r>
              <a:rPr lang="zh-CN" altLang="en-US" sz="1600" dirty="0" smtClean="0">
                <a:latin typeface="宋体" pitchFamily="2" charset="-122"/>
                <a:ea typeface="宋体" pitchFamily="2" charset="-122"/>
              </a:rPr>
              <a:t>控制</a:t>
            </a: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2786050" y="6009717"/>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 </a:t>
            </a:r>
            <a:r>
              <a:rPr lang="en-US" altLang="zh-CN" sz="1200" dirty="0" smtClean="0">
                <a:solidFill>
                  <a:schemeClr val="tx1"/>
                </a:solidFill>
                <a:latin typeface="宋体" pitchFamily="2" charset="-122"/>
                <a:ea typeface="宋体" pitchFamily="2" charset="-122"/>
              </a:rPr>
              <a:t>X10</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67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7937" name="Object 1"/>
          <p:cNvGraphicFramePr>
            <a:graphicFrameLocks noChangeAspect="1"/>
          </p:cNvGraphicFramePr>
          <p:nvPr/>
        </p:nvGraphicFramePr>
        <p:xfrm>
          <a:off x="2714612" y="3286124"/>
          <a:ext cx="3895725" cy="2714625"/>
        </p:xfrm>
        <a:graphic>
          <a:graphicData uri="http://schemas.openxmlformats.org/presentationml/2006/ole">
            <p:oleObj spid="_x0000_s167937" name="Visio" r:id="rId3" imgW="5899163" imgH="410670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401080" cy="2160587"/>
          </a:xfrm>
        </p:spPr>
        <p:txBody>
          <a:bodyPr/>
          <a:lstStyle/>
          <a:p>
            <a:r>
              <a:rPr lang="en-US" altLang="zh-CN" dirty="0" smtClean="0"/>
              <a:t>X10</a:t>
            </a:r>
            <a:r>
              <a:rPr lang="zh-CN" altLang="en-US" dirty="0" smtClean="0"/>
              <a:t>协议</a:t>
            </a:r>
            <a:endParaRPr lang="en-US" altLang="zh-CN" dirty="0" smtClean="0"/>
          </a:p>
          <a:p>
            <a:pPr marL="540000" indent="-180000" algn="just" eaLnBrk="1">
              <a:buFont typeface="Wingdings" pitchFamily="2" charset="2"/>
              <a:buChar char="Ø"/>
            </a:pPr>
            <a:r>
              <a:rPr lang="en-US" altLang="zh-CN" sz="1600" dirty="0" smtClean="0">
                <a:latin typeface="宋体" pitchFamily="2" charset="-122"/>
                <a:ea typeface="宋体" pitchFamily="2" charset="-122"/>
              </a:rPr>
              <a:t>X10</a:t>
            </a:r>
            <a:r>
              <a:rPr lang="zh-CN" altLang="en-US" sz="1600" dirty="0" smtClean="0">
                <a:latin typeface="宋体" pitchFamily="2" charset="-122"/>
                <a:ea typeface="宋体" pitchFamily="2" charset="-122"/>
              </a:rPr>
              <a:t>协议的数据帧格式由三部分组成：启动码，字母码和功能码：启动码用来表明传输过程的开始；字母码由</a:t>
            </a:r>
            <a:r>
              <a:rPr lang="en-US" altLang="zh-CN" sz="1600" dirty="0" smtClean="0">
                <a:latin typeface="宋体" pitchFamily="2" charset="-122"/>
                <a:ea typeface="宋体" pitchFamily="2" charset="-122"/>
              </a:rPr>
              <a:t>4</a:t>
            </a:r>
            <a:r>
              <a:rPr lang="zh-CN" altLang="en-US" sz="1600" dirty="0" smtClean="0">
                <a:latin typeface="宋体" pitchFamily="2" charset="-122"/>
                <a:ea typeface="宋体" pitchFamily="2" charset="-122"/>
              </a:rPr>
              <a:t>个比特构成，分别代表字母</a:t>
            </a:r>
            <a:r>
              <a:rPr lang="en-US" altLang="zh-CN" sz="1600" dirty="0" smtClean="0">
                <a:latin typeface="宋体" pitchFamily="2" charset="-122"/>
                <a:ea typeface="宋体" pitchFamily="2" charset="-122"/>
              </a:rPr>
              <a:t>A</a:t>
            </a:r>
            <a:r>
              <a:rPr lang="zh-CN" altLang="en-US" sz="1600" dirty="0" smtClean="0">
                <a:latin typeface="宋体" pitchFamily="2" charset="-122"/>
                <a:ea typeface="宋体" pitchFamily="2" charset="-122"/>
              </a:rPr>
              <a:t>到</a:t>
            </a:r>
            <a:r>
              <a:rPr lang="en-US" altLang="zh-CN" sz="1600" dirty="0" smtClean="0">
                <a:latin typeface="宋体" pitchFamily="2" charset="-122"/>
                <a:ea typeface="宋体" pitchFamily="2" charset="-122"/>
              </a:rPr>
              <a:t>P</a:t>
            </a:r>
            <a:r>
              <a:rPr lang="zh-CN" altLang="en-US" sz="1600" dirty="0" smtClean="0">
                <a:latin typeface="宋体" pitchFamily="2" charset="-122"/>
                <a:ea typeface="宋体" pitchFamily="2" charset="-122"/>
              </a:rPr>
              <a:t>，用于标明终端设备的地址；功能码用于表明设备的地址或用户指令</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为了避免电力线噪声的干扰，增强系统的稳定性，</a:t>
            </a:r>
            <a:r>
              <a:rPr lang="en-US" altLang="zh-CN" sz="1600" dirty="0" smtClean="0">
                <a:latin typeface="宋体" pitchFamily="2" charset="-122"/>
                <a:ea typeface="宋体" pitchFamily="2" charset="-122"/>
              </a:rPr>
              <a:t>X10</a:t>
            </a:r>
            <a:r>
              <a:rPr lang="zh-CN" altLang="en-US" sz="1600" dirty="0" smtClean="0">
                <a:latin typeface="宋体" pitchFamily="2" charset="-122"/>
                <a:ea typeface="宋体" pitchFamily="2" charset="-122"/>
              </a:rPr>
              <a:t>协议规定所有的报文都重复发送两次</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X10</a:t>
            </a:r>
            <a:r>
              <a:rPr lang="zh-CN" altLang="en-US" sz="1600" dirty="0" smtClean="0">
                <a:latin typeface="宋体" pitchFamily="2" charset="-122"/>
                <a:ea typeface="宋体" pitchFamily="2" charset="-122"/>
              </a:rPr>
              <a:t>协议系统整体的传输速率较低，在</a:t>
            </a:r>
            <a:r>
              <a:rPr lang="en-US" altLang="zh-CN" sz="1600" dirty="0" smtClean="0">
                <a:latin typeface="宋体" pitchFamily="2" charset="-122"/>
                <a:ea typeface="宋体" pitchFamily="2" charset="-122"/>
              </a:rPr>
              <a:t>20bps</a:t>
            </a:r>
            <a:r>
              <a:rPr lang="zh-CN" altLang="en-US" sz="1600" dirty="0" smtClean="0">
                <a:latin typeface="宋体" pitchFamily="2" charset="-122"/>
                <a:ea typeface="宋体" pitchFamily="2" charset="-122"/>
              </a:rPr>
              <a:t>左右，在智能家居系统中只能用于对智能家电的控制能，不能用来传输音频信息</a:t>
            </a:r>
            <a:endParaRPr lang="en-US" altLang="zh-CN" sz="1600" dirty="0" smtClean="0">
              <a:latin typeface="宋体" pitchFamily="2" charset="-122"/>
              <a:ea typeface="宋体" pitchFamily="2" charset="-122"/>
            </a:endParaRPr>
          </a:p>
          <a:p>
            <a:pPr marL="540000" indent="-180000">
              <a:buFont typeface="Wingdings" pitchFamily="2" charset="2"/>
              <a:buChar char="Ø"/>
            </a:pP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2786050" y="6009717"/>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 </a:t>
            </a:r>
            <a:r>
              <a:rPr lang="en-US" altLang="zh-CN" sz="1200" dirty="0" smtClean="0">
                <a:solidFill>
                  <a:schemeClr val="tx1"/>
                </a:solidFill>
                <a:latin typeface="宋体" pitchFamily="2" charset="-122"/>
                <a:ea typeface="宋体" pitchFamily="2" charset="-122"/>
              </a:rPr>
              <a:t>X10</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669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6913" name="Object 1"/>
          <p:cNvGraphicFramePr>
            <a:graphicFrameLocks noChangeAspect="1"/>
          </p:cNvGraphicFramePr>
          <p:nvPr/>
        </p:nvGraphicFramePr>
        <p:xfrm>
          <a:off x="2643174" y="3286124"/>
          <a:ext cx="3895725" cy="2714625"/>
        </p:xfrm>
        <a:graphic>
          <a:graphicData uri="http://schemas.openxmlformats.org/presentationml/2006/ole">
            <p:oleObj spid="_x0000_s166913" name="Visio" r:id="rId3" imgW="5899163" imgH="410670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控制网络</a:t>
            </a:r>
          </a:p>
        </p:txBody>
      </p:sp>
      <p:sp>
        <p:nvSpPr>
          <p:cNvPr id="6" name="内容占位符 5"/>
          <p:cNvSpPr>
            <a:spLocks noGrp="1"/>
          </p:cNvSpPr>
          <p:nvPr>
            <p:ph idx="1"/>
          </p:nvPr>
        </p:nvSpPr>
        <p:spPr>
          <a:xfrm>
            <a:off x="457200" y="1196975"/>
            <a:ext cx="8401080" cy="2160587"/>
          </a:xfrm>
        </p:spPr>
        <p:txBody>
          <a:bodyPr/>
          <a:lstStyle/>
          <a:p>
            <a:r>
              <a:rPr lang="en-US" altLang="zh-CN" dirty="0" err="1" smtClean="0"/>
              <a:t>Zigbee</a:t>
            </a:r>
            <a:r>
              <a:rPr lang="zh-CN" altLang="en-US" dirty="0" smtClean="0"/>
              <a:t>技术</a:t>
            </a:r>
            <a:endParaRPr lang="en-US" altLang="zh-CN" dirty="0" smtClean="0"/>
          </a:p>
          <a:p>
            <a:pPr marL="540000" indent="-180000" algn="just" eaLnBrk="1">
              <a:buFont typeface="Wingdings" pitchFamily="2" charset="2"/>
              <a:buChar char="Ø"/>
            </a:pPr>
            <a:r>
              <a:rPr lang="en-US" altLang="zh-CN" sz="1600" dirty="0" smtClean="0">
                <a:latin typeface="宋体" pitchFamily="2" charset="-122"/>
                <a:ea typeface="宋体" pitchFamily="2" charset="-122"/>
              </a:rPr>
              <a:t>ZigBee</a:t>
            </a:r>
            <a:r>
              <a:rPr lang="zh-CN" altLang="en-US" sz="1600" dirty="0" smtClean="0">
                <a:latin typeface="宋体" pitchFamily="2" charset="-122"/>
                <a:ea typeface="宋体" pitchFamily="2" charset="-122"/>
              </a:rPr>
              <a:t>技术具有复杂度低、成本低、功耗小、网络自组织等特性，且安装过程简单、不需要重新布线，非常适合在智能家居系统中应用</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通过</a:t>
            </a:r>
            <a:r>
              <a:rPr lang="en-US" altLang="zh-CN" sz="1600" dirty="0" err="1" smtClean="0">
                <a:latin typeface="宋体" pitchFamily="2" charset="-122"/>
                <a:ea typeface="宋体" pitchFamily="2" charset="-122"/>
              </a:rPr>
              <a:t>Zigbee</a:t>
            </a:r>
            <a:r>
              <a:rPr lang="zh-CN" altLang="en-US" sz="1600" dirty="0" smtClean="0">
                <a:latin typeface="宋体" pitchFamily="2" charset="-122"/>
                <a:ea typeface="宋体" pitchFamily="2" charset="-122"/>
              </a:rPr>
              <a:t>网关，</a:t>
            </a:r>
            <a:r>
              <a:rPr lang="en-US" altLang="zh-CN" sz="1600" dirty="0" err="1" smtClean="0">
                <a:latin typeface="宋体" pitchFamily="2" charset="-122"/>
                <a:ea typeface="宋体" pitchFamily="2" charset="-122"/>
              </a:rPr>
              <a:t>Zigbee</a:t>
            </a:r>
            <a:r>
              <a:rPr lang="zh-CN" altLang="en-US" sz="1600" dirty="0" smtClean="0">
                <a:latin typeface="宋体" pitchFamily="2" charset="-122"/>
                <a:ea typeface="宋体" pitchFamily="2" charset="-122"/>
              </a:rPr>
              <a:t>网络可以实现与</a:t>
            </a:r>
            <a:r>
              <a:rPr lang="en-US" altLang="zh-CN" sz="1600" dirty="0" smtClean="0">
                <a:latin typeface="宋体" pitchFamily="2" charset="-122"/>
                <a:ea typeface="宋体" pitchFamily="2" charset="-122"/>
              </a:rPr>
              <a:t>BACnet</a:t>
            </a:r>
            <a:r>
              <a:rPr lang="zh-CN" altLang="en-US" sz="1600" dirty="0" smtClean="0">
                <a:latin typeface="宋体" pitchFamily="2" charset="-122"/>
                <a:ea typeface="宋体" pitchFamily="2" charset="-122"/>
              </a:rPr>
              <a:t>网络、</a:t>
            </a:r>
            <a:r>
              <a:rPr lang="en-US" altLang="zh-CN" sz="1600" dirty="0" err="1" smtClean="0">
                <a:latin typeface="宋体" pitchFamily="2" charset="-122"/>
                <a:ea typeface="宋体" pitchFamily="2" charset="-122"/>
              </a:rPr>
              <a:t>Lonworks</a:t>
            </a:r>
            <a:r>
              <a:rPr lang="zh-CN" altLang="en-US" sz="1600" dirty="0" smtClean="0">
                <a:latin typeface="宋体" pitchFamily="2" charset="-122"/>
                <a:ea typeface="宋体" pitchFamily="2" charset="-122"/>
              </a:rPr>
              <a:t>网络的交互，从而实现对</a:t>
            </a:r>
            <a:r>
              <a:rPr lang="en-US" altLang="zh-CN" sz="1600" dirty="0" err="1" smtClean="0">
                <a:latin typeface="宋体" pitchFamily="2" charset="-122"/>
                <a:ea typeface="宋体" pitchFamily="2" charset="-122"/>
              </a:rPr>
              <a:t>Zigbee</a:t>
            </a:r>
            <a:r>
              <a:rPr lang="zh-CN" altLang="en-US" sz="1600" dirty="0" smtClean="0">
                <a:latin typeface="宋体" pitchFamily="2" charset="-122"/>
                <a:ea typeface="宋体" pitchFamily="2" charset="-122"/>
              </a:rPr>
              <a:t>节点的远程监控</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en-US" altLang="zh-CN" sz="1600" dirty="0" smtClean="0">
                <a:latin typeface="宋体" pitchFamily="2" charset="-122"/>
                <a:ea typeface="宋体" pitchFamily="2" charset="-122"/>
              </a:rPr>
              <a:t>ZigBee</a:t>
            </a:r>
            <a:r>
              <a:rPr lang="zh-CN" altLang="en-US" sz="1600" dirty="0" smtClean="0">
                <a:latin typeface="宋体" pitchFamily="2" charset="-122"/>
                <a:ea typeface="宋体" pitchFamily="2" charset="-122"/>
              </a:rPr>
              <a:t>技术在智能家居系统中主要用于信息采集和终端设备远程控制，具体包括：灯光控制、环境参数监测、安保</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防灾、窗帘远程控制等方面</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矩形 9"/>
          <p:cNvSpPr/>
          <p:nvPr/>
        </p:nvSpPr>
        <p:spPr>
          <a:xfrm>
            <a:off x="2857488" y="6009717"/>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 </a:t>
            </a:r>
            <a:r>
              <a:rPr lang="en-US" altLang="zh-CN" sz="1200" dirty="0" smtClean="0">
                <a:solidFill>
                  <a:schemeClr val="tx1"/>
                </a:solidFill>
                <a:latin typeface="宋体" pitchFamily="2" charset="-122"/>
                <a:ea typeface="宋体" pitchFamily="2" charset="-122"/>
              </a:rPr>
              <a:t>ZigBee</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5889" name="Object 1"/>
          <p:cNvGraphicFramePr>
            <a:graphicFrameLocks noChangeAspect="1"/>
          </p:cNvGraphicFramePr>
          <p:nvPr/>
        </p:nvGraphicFramePr>
        <p:xfrm>
          <a:off x="3214678" y="3210791"/>
          <a:ext cx="3026498" cy="2861416"/>
        </p:xfrm>
        <a:graphic>
          <a:graphicData uri="http://schemas.openxmlformats.org/presentationml/2006/ole">
            <p:oleObj spid="_x0000_s165889" name="Visio" r:id="rId3" imgW="6904868" imgH="653400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2517777"/>
          </a:xfrm>
        </p:spPr>
        <p:txBody>
          <a:bodyPr/>
          <a:lstStyle/>
          <a:p>
            <a:r>
              <a:rPr lang="zh-CN" altLang="en-US" dirty="0" smtClean="0"/>
              <a:t>以太网</a:t>
            </a:r>
            <a:endParaRPr lang="en-US" altLang="zh-CN" dirty="0" smtClean="0"/>
          </a:p>
          <a:p>
            <a:pPr marL="540000" indent="-180000" algn="just" eaLnBrk="1">
              <a:buFont typeface="Wingdings" pitchFamily="2" charset="2"/>
              <a:buChar char="Ø"/>
            </a:pPr>
            <a:r>
              <a:rPr lang="zh-CN" altLang="en-US" sz="1600" dirty="0" smtClean="0">
                <a:latin typeface="宋体" pitchFamily="2" charset="-122"/>
                <a:ea typeface="宋体" pitchFamily="2" charset="-122"/>
              </a:rPr>
              <a:t>以太网技术对应于美国电气电子工程师学会（</a:t>
            </a:r>
            <a:r>
              <a:rPr lang="en-US" altLang="zh-CN" sz="1600" dirty="0" smtClean="0">
                <a:latin typeface="宋体" pitchFamily="2" charset="-122"/>
                <a:ea typeface="宋体" pitchFamily="2" charset="-122"/>
              </a:rPr>
              <a:t>IEEE</a:t>
            </a:r>
            <a:r>
              <a:rPr lang="zh-CN" altLang="en-US" sz="1600" dirty="0" smtClean="0">
                <a:latin typeface="宋体" pitchFamily="2" charset="-122"/>
                <a:ea typeface="宋体" pitchFamily="2" charset="-122"/>
              </a:rPr>
              <a:t>）制定的</a:t>
            </a:r>
            <a:r>
              <a:rPr lang="en-US" altLang="zh-CN" sz="1600" dirty="0" smtClean="0">
                <a:latin typeface="宋体" pitchFamily="2" charset="-122"/>
                <a:ea typeface="宋体" pitchFamily="2" charset="-122"/>
              </a:rPr>
              <a:t>IEEE 802.3</a:t>
            </a:r>
            <a:r>
              <a:rPr lang="zh-CN" altLang="en-US" sz="1600" dirty="0" smtClean="0">
                <a:latin typeface="宋体" pitchFamily="2" charset="-122"/>
                <a:ea typeface="宋体" pitchFamily="2" charset="-122"/>
              </a:rPr>
              <a:t>技术标准，规定了</a:t>
            </a:r>
            <a:r>
              <a:rPr lang="en-US" altLang="zh-CN" sz="1600" dirty="0" smtClean="0">
                <a:latin typeface="宋体" pitchFamily="2" charset="-122"/>
                <a:ea typeface="宋体" pitchFamily="2" charset="-122"/>
              </a:rPr>
              <a:t>ISO/OSI</a:t>
            </a:r>
            <a:r>
              <a:rPr lang="zh-CN" altLang="en-US" sz="1600" dirty="0" smtClean="0">
                <a:latin typeface="宋体" pitchFamily="2" charset="-122"/>
                <a:ea typeface="宋体" pitchFamily="2" charset="-122"/>
              </a:rPr>
              <a:t>网络模型中物理层和数据链路层的内容</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以太网具有成本低廉，拓展性好，技术标准前向兼容，并且开发、使用、维护简单的特点，是目前应用最为普遍的计算机局域网组网技术</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以太网技术支持点对点通信、总线型网络拓扑和星型网络拓扑三种基本组网方式。</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由于受到传输速率和传输效率的限制，总线型网络拓扑主要存在于信息网络发展初期，随着以太网技术的发展，星型网络拓扑逐渐取代总线型网络拓扑，成为目前的智能家居系统中信息网络的主流组网技术</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descr="C:\Users\yuemin\Desktop\图\以太网1.jpg"/>
          <p:cNvPicPr/>
          <p:nvPr/>
        </p:nvPicPr>
        <p:blipFill>
          <a:blip r:embed="rId2" cstate="print"/>
          <a:srcRect/>
          <a:stretch>
            <a:fillRect/>
          </a:stretch>
        </p:blipFill>
        <p:spPr bwMode="auto">
          <a:xfrm>
            <a:off x="1142976" y="4572008"/>
            <a:ext cx="1581148" cy="465323"/>
          </a:xfrm>
          <a:prstGeom prst="rect">
            <a:avLst/>
          </a:prstGeom>
          <a:noFill/>
          <a:ln w="9525">
            <a:noFill/>
            <a:miter lim="800000"/>
            <a:headEnd/>
            <a:tailEnd/>
          </a:ln>
        </p:spPr>
      </p:pic>
      <p:pic>
        <p:nvPicPr>
          <p:cNvPr id="12" name="图片 11" descr="C:\Users\yuemin\Desktop\图\以太网2.jpg"/>
          <p:cNvPicPr/>
          <p:nvPr/>
        </p:nvPicPr>
        <p:blipFill>
          <a:blip r:embed="rId3" cstate="print"/>
          <a:srcRect/>
          <a:stretch>
            <a:fillRect/>
          </a:stretch>
        </p:blipFill>
        <p:spPr bwMode="auto">
          <a:xfrm>
            <a:off x="3214678" y="4214818"/>
            <a:ext cx="2214578" cy="1201282"/>
          </a:xfrm>
          <a:prstGeom prst="rect">
            <a:avLst/>
          </a:prstGeom>
          <a:noFill/>
          <a:ln w="9525">
            <a:noFill/>
            <a:miter lim="800000"/>
            <a:headEnd/>
            <a:tailEnd/>
          </a:ln>
        </p:spPr>
      </p:pic>
      <p:pic>
        <p:nvPicPr>
          <p:cNvPr id="13" name="图片 12" descr="C:\Users\yuemin\Desktop\图\以太网3.jpg"/>
          <p:cNvPicPr/>
          <p:nvPr/>
        </p:nvPicPr>
        <p:blipFill>
          <a:blip r:embed="rId4" cstate="print"/>
          <a:srcRect/>
          <a:stretch>
            <a:fillRect/>
          </a:stretch>
        </p:blipFill>
        <p:spPr bwMode="auto">
          <a:xfrm>
            <a:off x="6215074" y="4022956"/>
            <a:ext cx="1714512" cy="1849223"/>
          </a:xfrm>
          <a:prstGeom prst="rect">
            <a:avLst/>
          </a:prstGeom>
          <a:noFill/>
          <a:ln w="9525">
            <a:noFill/>
            <a:miter lim="800000"/>
            <a:headEnd/>
            <a:tailEnd/>
          </a:ln>
        </p:spPr>
      </p:pic>
      <p:sp>
        <p:nvSpPr>
          <p:cNvPr id="14" name="矩形 13"/>
          <p:cNvSpPr/>
          <p:nvPr/>
        </p:nvSpPr>
        <p:spPr>
          <a:xfrm>
            <a:off x="1285852" y="5357826"/>
            <a:ext cx="121444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点对点通信</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5" name="矩形 14"/>
          <p:cNvSpPr/>
          <p:nvPr/>
        </p:nvSpPr>
        <p:spPr>
          <a:xfrm>
            <a:off x="3500430" y="5643578"/>
            <a:ext cx="142876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总线型网络拓扑</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6" name="矩形 15"/>
          <p:cNvSpPr/>
          <p:nvPr/>
        </p:nvSpPr>
        <p:spPr>
          <a:xfrm>
            <a:off x="6357950" y="5929330"/>
            <a:ext cx="142876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星型网络拓扑</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2803529"/>
          </a:xfrm>
        </p:spPr>
        <p:txBody>
          <a:bodyPr/>
          <a:lstStyle/>
          <a:p>
            <a:r>
              <a:rPr lang="zh-CN" altLang="en-US" dirty="0" smtClean="0"/>
              <a:t>以太网</a:t>
            </a:r>
            <a:endParaRPr lang="en-US" altLang="zh-CN" dirty="0" smtClean="0"/>
          </a:p>
          <a:p>
            <a:pPr marL="540000" indent="-180000" algn="just" eaLnBrk="1">
              <a:buFont typeface="Wingdings" pitchFamily="2" charset="2"/>
              <a:buChar char="Ø"/>
            </a:pPr>
            <a:r>
              <a:rPr lang="zh-CN" altLang="en-US" sz="1600" dirty="0" smtClean="0">
                <a:latin typeface="宋体" pitchFamily="2" charset="-122"/>
                <a:ea typeface="宋体" pitchFamily="2" charset="-122"/>
              </a:rPr>
              <a:t>以太网技术支持多种传输媒介，主要可以分为双绞线和光纤两大类，其传输速率从</a:t>
            </a:r>
            <a:r>
              <a:rPr lang="en-US" altLang="zh-CN" sz="1600" dirty="0" smtClean="0">
                <a:latin typeface="宋体" pitchFamily="2" charset="-122"/>
                <a:ea typeface="宋体" pitchFamily="2" charset="-122"/>
              </a:rPr>
              <a:t>10Mbps</a:t>
            </a:r>
            <a:r>
              <a:rPr lang="zh-CN" altLang="en-US" sz="1600" dirty="0" smtClean="0">
                <a:latin typeface="宋体" pitchFamily="2" charset="-122"/>
                <a:ea typeface="宋体" pitchFamily="2" charset="-122"/>
              </a:rPr>
              <a:t>至</a:t>
            </a:r>
            <a:r>
              <a:rPr lang="en-US" altLang="zh-CN" sz="1600" dirty="0" smtClean="0">
                <a:latin typeface="宋体" pitchFamily="2" charset="-122"/>
                <a:ea typeface="宋体" pitchFamily="2" charset="-122"/>
              </a:rPr>
              <a:t>40Gbps</a:t>
            </a:r>
            <a:r>
              <a:rPr lang="zh-CN" altLang="en-US" sz="1600" dirty="0" smtClean="0">
                <a:latin typeface="宋体" pitchFamily="2" charset="-122"/>
                <a:ea typeface="宋体" pitchFamily="2" charset="-122"/>
              </a:rPr>
              <a:t>不等</a:t>
            </a:r>
            <a:endParaRPr lang="en-US" altLang="zh-CN" sz="1600" dirty="0" smtClean="0">
              <a:latin typeface="宋体" pitchFamily="2" charset="-122"/>
              <a:ea typeface="宋体" pitchFamily="2" charset="-122"/>
            </a:endParaRPr>
          </a:p>
          <a:p>
            <a:pPr marL="540000" indent="-180000" algn="just" eaLnBrk="1">
              <a:buFont typeface="Wingdings" pitchFamily="2" charset="2"/>
              <a:buChar char="Ø"/>
            </a:pPr>
            <a:r>
              <a:rPr lang="zh-CN" altLang="en-US" sz="1600" dirty="0" smtClean="0">
                <a:latin typeface="宋体" pitchFamily="2" charset="-122"/>
                <a:ea typeface="宋体" pitchFamily="2" charset="-122"/>
              </a:rPr>
              <a:t>以太网支持半双工和全双工两种工作模式：</a:t>
            </a:r>
            <a:endParaRPr lang="en-US" altLang="zh-CN" sz="1600" dirty="0" smtClean="0">
              <a:latin typeface="宋体" pitchFamily="2" charset="-122"/>
              <a:ea typeface="宋体" pitchFamily="2" charset="-122"/>
            </a:endParaRPr>
          </a:p>
          <a:p>
            <a:pPr marL="720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半双工工作模式下，以太网设备以相互竞争的方式传输数据，容易发生数据碰撞，导致报文丢失，主要向于向用户提供非实时性的数据传输服务，如网络视频下载、电子邮件等。</a:t>
            </a:r>
            <a:endParaRPr lang="en-US" altLang="zh-CN" sz="1400" dirty="0" smtClean="0">
              <a:latin typeface="宋体" pitchFamily="2" charset="-122"/>
              <a:ea typeface="宋体" pitchFamily="2" charset="-122"/>
            </a:endParaRPr>
          </a:p>
          <a:p>
            <a:pPr marL="720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全双工工作模式是指设备可以同时实现发送和接收数据，要求设备之间存在独立的数据传输媒介，因此，可以避免因数据碰撞而导致的报文丢失，可以实现实时性的数据传输</a:t>
            </a:r>
            <a:endParaRPr lang="en-US" altLang="zh-CN" sz="14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7" name="图片 16" descr="C:\Users\yuemin\Desktop\图\以太网1.jpg"/>
          <p:cNvPicPr/>
          <p:nvPr/>
        </p:nvPicPr>
        <p:blipFill>
          <a:blip r:embed="rId2" cstate="print"/>
          <a:srcRect/>
          <a:stretch>
            <a:fillRect/>
          </a:stretch>
        </p:blipFill>
        <p:spPr bwMode="auto">
          <a:xfrm>
            <a:off x="1142976" y="4572008"/>
            <a:ext cx="1581148" cy="465323"/>
          </a:xfrm>
          <a:prstGeom prst="rect">
            <a:avLst/>
          </a:prstGeom>
          <a:noFill/>
          <a:ln w="9525">
            <a:noFill/>
            <a:miter lim="800000"/>
            <a:headEnd/>
            <a:tailEnd/>
          </a:ln>
        </p:spPr>
      </p:pic>
      <p:pic>
        <p:nvPicPr>
          <p:cNvPr id="18" name="图片 17" descr="C:\Users\yuemin\Desktop\图\以太网2.jpg"/>
          <p:cNvPicPr/>
          <p:nvPr/>
        </p:nvPicPr>
        <p:blipFill>
          <a:blip r:embed="rId3" cstate="print"/>
          <a:srcRect/>
          <a:stretch>
            <a:fillRect/>
          </a:stretch>
        </p:blipFill>
        <p:spPr bwMode="auto">
          <a:xfrm>
            <a:off x="3214678" y="4214818"/>
            <a:ext cx="2214578" cy="1201282"/>
          </a:xfrm>
          <a:prstGeom prst="rect">
            <a:avLst/>
          </a:prstGeom>
          <a:noFill/>
          <a:ln w="9525">
            <a:noFill/>
            <a:miter lim="800000"/>
            <a:headEnd/>
            <a:tailEnd/>
          </a:ln>
        </p:spPr>
      </p:pic>
      <p:pic>
        <p:nvPicPr>
          <p:cNvPr id="19" name="图片 18" descr="C:\Users\yuemin\Desktop\图\以太网3.jpg"/>
          <p:cNvPicPr/>
          <p:nvPr/>
        </p:nvPicPr>
        <p:blipFill>
          <a:blip r:embed="rId4" cstate="print"/>
          <a:srcRect/>
          <a:stretch>
            <a:fillRect/>
          </a:stretch>
        </p:blipFill>
        <p:spPr bwMode="auto">
          <a:xfrm>
            <a:off x="6215074" y="4022956"/>
            <a:ext cx="1714512" cy="1849223"/>
          </a:xfrm>
          <a:prstGeom prst="rect">
            <a:avLst/>
          </a:prstGeom>
          <a:noFill/>
          <a:ln w="9525">
            <a:noFill/>
            <a:miter lim="800000"/>
            <a:headEnd/>
            <a:tailEnd/>
          </a:ln>
        </p:spPr>
      </p:pic>
      <p:sp>
        <p:nvSpPr>
          <p:cNvPr id="20" name="矩形 19"/>
          <p:cNvSpPr/>
          <p:nvPr/>
        </p:nvSpPr>
        <p:spPr>
          <a:xfrm>
            <a:off x="1285852" y="5357826"/>
            <a:ext cx="121444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点对点通信</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21" name="矩形 20"/>
          <p:cNvSpPr/>
          <p:nvPr/>
        </p:nvSpPr>
        <p:spPr>
          <a:xfrm>
            <a:off x="3500430" y="5643578"/>
            <a:ext cx="142876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总线型网络拓扑</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22" name="矩形 21"/>
          <p:cNvSpPr/>
          <p:nvPr/>
        </p:nvSpPr>
        <p:spPr>
          <a:xfrm>
            <a:off x="6357950" y="5929330"/>
            <a:ext cx="142876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星型网络拓扑</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AutoShape 52"/>
          <p:cNvSpPr>
            <a:spLocks noChangeArrowheads="1"/>
          </p:cNvSpPr>
          <p:nvPr/>
        </p:nvSpPr>
        <p:spPr bwMode="gray">
          <a:xfrm>
            <a:off x="1765300" y="1821437"/>
            <a:ext cx="2949576"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u="sng" dirty="0" smtClean="0"/>
              <a:t>7.4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7.1</a:t>
            </a:r>
            <a:r>
              <a:rPr lang="zh-CN" altLang="en-US" u="sng" dirty="0" smtClean="0"/>
              <a:t>智能家居概述</a:t>
            </a:r>
            <a:endParaRPr lang="zh-CN" altLang="en-US" u="sng"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4089413"/>
          </a:xfrm>
        </p:spPr>
        <p:txBody>
          <a:bodyPr/>
          <a:lstStyle/>
          <a:p>
            <a:r>
              <a:rPr lang="en-US" b="1" dirty="0" smtClean="0"/>
              <a:t>HomePlug</a:t>
            </a:r>
            <a:r>
              <a:rPr lang="zh-CN" altLang="en-US" b="1" dirty="0" smtClean="0"/>
              <a:t>协议</a:t>
            </a:r>
            <a:endParaRPr lang="en-US" altLang="zh-CN" dirty="0" smtClean="0"/>
          </a:p>
          <a:p>
            <a:pPr marL="540000" indent="-180000" algn="just" eaLnBrk="1">
              <a:buFont typeface="Wingdings" pitchFamily="2" charset="2"/>
              <a:buChar char="Ø"/>
            </a:pPr>
            <a:r>
              <a:rPr lang="en-US" altLang="zh-CN" sz="1600" dirty="0" smtClean="0">
                <a:latin typeface="宋体" pitchFamily="2" charset="-122"/>
                <a:ea typeface="宋体" pitchFamily="2" charset="-122"/>
              </a:rPr>
              <a:t>HomePlug </a:t>
            </a:r>
            <a:r>
              <a:rPr lang="zh-CN" altLang="en-US" sz="1600" dirty="0" smtClean="0">
                <a:latin typeface="宋体" pitchFamily="2" charset="-122"/>
                <a:ea typeface="宋体" pitchFamily="2" charset="-122"/>
              </a:rPr>
              <a:t>协议是由家庭插电联盟制定的网络传输协议，目的是利用住宅中广泛存在的电力线为传输媒介向用户提供高速率的宽带服务。</a:t>
            </a:r>
            <a:endParaRPr lang="en-US" altLang="zh-CN" sz="16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协议安装过程中不需要重新布线，建设时间短，节约成本，并且用户可以随时随地通过电源插座进行数据传输，使用简单、方便</a:t>
            </a:r>
            <a:endParaRPr lang="en-US" altLang="zh-CN" sz="16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物理层工作在</a:t>
            </a:r>
            <a:r>
              <a:rPr lang="en-US" altLang="zh-CN" sz="1600" dirty="0" smtClean="0">
                <a:latin typeface="宋体" pitchFamily="2" charset="-122"/>
                <a:ea typeface="宋体" pitchFamily="2" charset="-122"/>
              </a:rPr>
              <a:t>2~28MHz</a:t>
            </a:r>
            <a:r>
              <a:rPr lang="zh-CN" altLang="en-US" sz="1600" dirty="0" smtClean="0">
                <a:latin typeface="宋体" pitchFamily="2" charset="-122"/>
                <a:ea typeface="宋体" pitchFamily="2" charset="-122"/>
              </a:rPr>
              <a:t>频带范围内，采用正交频分复用和</a:t>
            </a:r>
            <a:r>
              <a:rPr lang="en-US" altLang="zh-CN" sz="1600" dirty="0" smtClean="0">
                <a:latin typeface="宋体" pitchFamily="2" charset="-122"/>
                <a:ea typeface="宋体" pitchFamily="2" charset="-122"/>
              </a:rPr>
              <a:t>Turbo</a:t>
            </a:r>
            <a:r>
              <a:rPr lang="zh-CN" altLang="en-US" sz="1600" dirty="0" smtClean="0">
                <a:latin typeface="宋体" pitchFamily="2" charset="-122"/>
                <a:ea typeface="宋体" pitchFamily="2" charset="-122"/>
              </a:rPr>
              <a:t>卷积码技术，其信号传输距离可达一千米。</a:t>
            </a:r>
            <a:endParaRPr lang="en-US" altLang="zh-CN" sz="16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zh-CN" altLang="en-US" sz="1600" dirty="0" smtClean="0">
                <a:latin typeface="宋体" pitchFamily="2" charset="-122"/>
                <a:ea typeface="宋体" pitchFamily="2" charset="-122"/>
              </a:rPr>
              <a:t>在媒体接入层，</a:t>
            </a: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协议定义了竞争区间和无竞争区间：</a:t>
            </a:r>
            <a:endParaRPr lang="en-US" altLang="zh-CN" sz="1600" dirty="0" smtClean="0">
              <a:latin typeface="宋体" pitchFamily="2" charset="-122"/>
              <a:ea typeface="宋体" pitchFamily="2" charset="-122"/>
            </a:endParaRPr>
          </a:p>
          <a:p>
            <a:pPr marL="720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竞争区间内，终端设备采用载波侦听多路访问／冲突避免技术进行数据传输，主要向用户提供对时延要求不高的数据传输服务，如网页浏览，网络视频下载等</a:t>
            </a:r>
            <a:endParaRPr lang="en-US" altLang="zh-CN" sz="1400" dirty="0" smtClean="0">
              <a:latin typeface="宋体" pitchFamily="2" charset="-122"/>
              <a:ea typeface="宋体" pitchFamily="2" charset="-122"/>
            </a:endParaRPr>
          </a:p>
          <a:p>
            <a:pPr marL="720000" indent="-180000" algn="just" eaLnBrk="1">
              <a:buFont typeface="Wingdings" pitchFamily="2" charset="2"/>
              <a:buChar char="ü"/>
            </a:pPr>
            <a:r>
              <a:rPr lang="zh-CN" altLang="en-US" sz="1400" dirty="0" smtClean="0">
                <a:latin typeface="宋体" pitchFamily="2" charset="-122"/>
                <a:ea typeface="宋体" pitchFamily="2" charset="-122"/>
              </a:rPr>
              <a:t>无竞争区间则采用时分多路复用技术，主要向用户提供对实时性要求较高的数据传输服务，如高清电视、网络摄像头等</a:t>
            </a:r>
            <a:endParaRPr lang="en-US" altLang="zh-CN" sz="14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en-US" altLang="zh-CN" sz="1600" dirty="0" smtClean="0">
                <a:latin typeface="宋体" pitchFamily="2" charset="-122"/>
                <a:ea typeface="宋体" pitchFamily="2" charset="-122"/>
              </a:rPr>
              <a:t>HomePlug</a:t>
            </a:r>
            <a:r>
              <a:rPr lang="zh-CN" altLang="en-US" sz="1600" dirty="0" smtClean="0">
                <a:latin typeface="宋体" pitchFamily="2" charset="-122"/>
                <a:ea typeface="宋体" pitchFamily="2" charset="-122"/>
              </a:rPr>
              <a:t>协议在以电力线为媒介的系统中可达</a:t>
            </a:r>
            <a:r>
              <a:rPr lang="en-US" altLang="zh-CN" sz="1600" dirty="0" smtClean="0">
                <a:latin typeface="宋体" pitchFamily="2" charset="-122"/>
                <a:ea typeface="宋体" pitchFamily="2" charset="-122"/>
              </a:rPr>
              <a:t>500Mbps</a:t>
            </a:r>
            <a:r>
              <a:rPr lang="zh-CN" altLang="en-US" sz="1600" dirty="0" smtClean="0">
                <a:latin typeface="宋体" pitchFamily="2" charset="-122"/>
                <a:ea typeface="宋体" pitchFamily="2" charset="-122"/>
              </a:rPr>
              <a:t>，而在以同轴电缆为媒介的系统中可达</a:t>
            </a:r>
            <a:r>
              <a:rPr lang="en-US" altLang="zh-CN" sz="1600" dirty="0" smtClean="0">
                <a:latin typeface="宋体" pitchFamily="2" charset="-122"/>
                <a:ea typeface="宋体" pitchFamily="2" charset="-122"/>
              </a:rPr>
              <a:t>700Mbps</a:t>
            </a: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588951"/>
          </a:xfrm>
        </p:spPr>
        <p:txBody>
          <a:bodyPr/>
          <a:lstStyle/>
          <a:p>
            <a:r>
              <a:rPr lang="en-US" b="1" dirty="0" smtClean="0"/>
              <a:t>HomePlug</a:t>
            </a:r>
            <a:r>
              <a:rPr lang="zh-CN" altLang="en-US" b="1" dirty="0" smtClean="0"/>
              <a:t>协议</a:t>
            </a:r>
            <a:endParaRPr lang="en-US" altLang="zh-CN" dirty="0" smtClean="0"/>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矩形 21"/>
          <p:cNvSpPr/>
          <p:nvPr/>
        </p:nvSpPr>
        <p:spPr>
          <a:xfrm>
            <a:off x="2857488" y="5286388"/>
            <a:ext cx="335758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 </a:t>
            </a:r>
            <a:r>
              <a:rPr lang="en-US" altLang="zh-CN" sz="1200" dirty="0" smtClean="0">
                <a:solidFill>
                  <a:schemeClr val="tx1"/>
                </a:solidFill>
                <a:latin typeface="宋体" pitchFamily="2" charset="-122"/>
                <a:ea typeface="宋体" pitchFamily="2" charset="-122"/>
              </a:rPr>
              <a:t>HomePlug</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75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5105" name="Object 1"/>
          <p:cNvGraphicFramePr>
            <a:graphicFrameLocks noChangeAspect="1"/>
          </p:cNvGraphicFramePr>
          <p:nvPr/>
        </p:nvGraphicFramePr>
        <p:xfrm>
          <a:off x="2071670" y="2071678"/>
          <a:ext cx="4639749" cy="3071834"/>
        </p:xfrm>
        <a:graphic>
          <a:graphicData uri="http://schemas.openxmlformats.org/presentationml/2006/ole">
            <p:oleObj spid="_x0000_s175105" name="Visio" r:id="rId3" imgW="6447533" imgH="426114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3803661"/>
          </a:xfrm>
        </p:spPr>
        <p:txBody>
          <a:bodyPr/>
          <a:lstStyle/>
          <a:p>
            <a:r>
              <a:rPr lang="en-US" b="1" dirty="0" smtClean="0"/>
              <a:t>HomePNA</a:t>
            </a:r>
            <a:r>
              <a:rPr lang="zh-CN" altLang="en-US" b="1" dirty="0" smtClean="0"/>
              <a:t>协议</a:t>
            </a:r>
            <a:endParaRPr lang="en-US" altLang="zh-CN" b="1" dirty="0" smtClean="0"/>
          </a:p>
          <a:p>
            <a:pPr marL="540000" indent="-180000" algn="just" eaLnBrk="1">
              <a:buFont typeface="Wingdings" pitchFamily="2" charset="2"/>
              <a:buChar char="Ø"/>
            </a:pPr>
            <a:r>
              <a:rPr lang="en-US" altLang="en-US"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技术是由家庭电话线网络联盟制定的网络传输协议，目的是利用住宅中的电话线或有线电视线缆（同轴电缆）向用户提供视频、语音以及数据服务，具有在安装过程中不需要重新布线，安装简单，节约成本的特点。</a:t>
            </a:r>
            <a:endParaRPr lang="en-US" altLang="zh-CN" sz="16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en-US" altLang="en-US"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技术以电话线为传输媒介时，信号传输距离在</a:t>
            </a:r>
            <a:r>
              <a:rPr lang="en-US" altLang="zh-CN" sz="1600" dirty="0" smtClean="0">
                <a:latin typeface="宋体" pitchFamily="2" charset="-122"/>
                <a:ea typeface="宋体" pitchFamily="2" charset="-122"/>
              </a:rPr>
              <a:t>300</a:t>
            </a:r>
            <a:r>
              <a:rPr lang="zh-CN" altLang="en-US" sz="1600" dirty="0" smtClean="0">
                <a:latin typeface="宋体" pitchFamily="2" charset="-122"/>
                <a:ea typeface="宋体" pitchFamily="2" charset="-122"/>
              </a:rPr>
              <a:t>米左右，最高传输速率可达</a:t>
            </a:r>
            <a:r>
              <a:rPr lang="en-US" altLang="zh-CN" sz="1600" dirty="0" smtClean="0">
                <a:latin typeface="宋体" pitchFamily="2" charset="-122"/>
                <a:ea typeface="宋体" pitchFamily="2" charset="-122"/>
              </a:rPr>
              <a:t>160Mbps</a:t>
            </a:r>
            <a:r>
              <a:rPr lang="zh-CN" altLang="en-US" sz="1600" dirty="0" smtClean="0">
                <a:latin typeface="宋体" pitchFamily="2" charset="-122"/>
                <a:ea typeface="宋体" pitchFamily="2" charset="-122"/>
              </a:rPr>
              <a:t>；在以同轴电缆为传输媒介时，信号传输距离在</a:t>
            </a:r>
            <a:r>
              <a:rPr lang="en-US" altLang="zh-CN" sz="1600" dirty="0" smtClean="0">
                <a:latin typeface="宋体" pitchFamily="2" charset="-122"/>
                <a:ea typeface="宋体" pitchFamily="2" charset="-122"/>
              </a:rPr>
              <a:t>1000</a:t>
            </a:r>
            <a:r>
              <a:rPr lang="zh-CN" altLang="en-US" sz="1600" dirty="0" smtClean="0">
                <a:latin typeface="宋体" pitchFamily="2" charset="-122"/>
                <a:ea typeface="宋体" pitchFamily="2" charset="-122"/>
              </a:rPr>
              <a:t>米左右，最高传输速率可达</a:t>
            </a:r>
            <a:r>
              <a:rPr lang="en-US" altLang="zh-CN" sz="1600" dirty="0" smtClean="0">
                <a:latin typeface="宋体" pitchFamily="2" charset="-122"/>
                <a:ea typeface="宋体" pitchFamily="2" charset="-122"/>
              </a:rPr>
              <a:t>320Mbps</a:t>
            </a:r>
          </a:p>
          <a:p>
            <a:pPr marL="540000" indent="-180000" algn="just" eaLnBrk="1">
              <a:spcBef>
                <a:spcPts val="1200"/>
              </a:spcBef>
              <a:buFont typeface="Wingdings" pitchFamily="2" charset="2"/>
              <a:buChar char="Ø"/>
            </a:pPr>
            <a:r>
              <a:rPr lang="zh-CN" altLang="en-US" sz="1600" dirty="0" smtClean="0">
                <a:latin typeface="宋体" pitchFamily="2" charset="-122"/>
                <a:ea typeface="宋体" pitchFamily="2" charset="-122"/>
              </a:rPr>
              <a:t>在媒体接入层，</a:t>
            </a:r>
            <a:r>
              <a:rPr lang="en-US" altLang="zh-CN"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协议同时采用载波侦听多路访问／冲突避免技术（</a:t>
            </a:r>
            <a:r>
              <a:rPr lang="en-US" altLang="zh-CN" sz="1600" dirty="0" smtClean="0">
                <a:latin typeface="宋体" pitchFamily="2" charset="-122"/>
                <a:ea typeface="宋体" pitchFamily="2" charset="-122"/>
              </a:rPr>
              <a:t>CSMA/CA</a:t>
            </a:r>
            <a:r>
              <a:rPr lang="zh-CN" altLang="en-US" sz="1600" dirty="0" smtClean="0">
                <a:latin typeface="宋体" pitchFamily="2" charset="-122"/>
                <a:ea typeface="宋体" pitchFamily="2" charset="-122"/>
              </a:rPr>
              <a:t>）和时分多路复用技术（</a:t>
            </a:r>
            <a:r>
              <a:rPr lang="en-US" altLang="zh-CN" sz="1600" dirty="0" smtClean="0">
                <a:latin typeface="宋体" pitchFamily="2" charset="-122"/>
                <a:ea typeface="宋体" pitchFamily="2" charset="-122"/>
              </a:rPr>
              <a:t>TDMA</a:t>
            </a:r>
            <a:r>
              <a:rPr lang="zh-CN" altLang="en-US" sz="1600" dirty="0" smtClean="0">
                <a:latin typeface="宋体" pitchFamily="2" charset="-122"/>
                <a:ea typeface="宋体" pitchFamily="2" charset="-122"/>
              </a:rPr>
              <a:t>），</a:t>
            </a:r>
            <a:r>
              <a:rPr lang="en-US" altLang="zh-CN" sz="1600" dirty="0" smtClean="0">
                <a:latin typeface="宋体" pitchFamily="2" charset="-122"/>
                <a:ea typeface="宋体" pitchFamily="2" charset="-122"/>
              </a:rPr>
              <a:t>CSMA/CA</a:t>
            </a:r>
            <a:r>
              <a:rPr lang="zh-CN" altLang="en-US" sz="1600" dirty="0" smtClean="0">
                <a:latin typeface="宋体" pitchFamily="2" charset="-122"/>
                <a:ea typeface="宋体" pitchFamily="2" charset="-122"/>
              </a:rPr>
              <a:t>技术可以提高系统的带宽利用率，主要向用户对传输时延要求不高的数据服务，而</a:t>
            </a:r>
            <a:r>
              <a:rPr lang="en-US" altLang="zh-CN" sz="1600" dirty="0" smtClean="0">
                <a:latin typeface="宋体" pitchFamily="2" charset="-122"/>
                <a:ea typeface="宋体" pitchFamily="2" charset="-122"/>
              </a:rPr>
              <a:t>TDMA</a:t>
            </a:r>
            <a:r>
              <a:rPr lang="zh-CN" altLang="en-US" sz="1600" dirty="0" smtClean="0">
                <a:latin typeface="宋体" pitchFamily="2" charset="-122"/>
                <a:ea typeface="宋体" pitchFamily="2" charset="-122"/>
              </a:rPr>
              <a:t>技术的运用可以向用户实时性的数据传输服务</a:t>
            </a:r>
            <a:endParaRPr lang="en-US" altLang="zh-CN" sz="16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en-US" altLang="zh-CN" sz="1600" dirty="0" smtClean="0">
                <a:latin typeface="宋体" pitchFamily="2" charset="-122"/>
                <a:ea typeface="宋体" pitchFamily="2" charset="-122"/>
              </a:rPr>
              <a:t>HomePNA</a:t>
            </a:r>
            <a:r>
              <a:rPr lang="zh-CN" altLang="en-US" sz="1600" dirty="0" smtClean="0">
                <a:latin typeface="宋体" pitchFamily="2" charset="-122"/>
                <a:ea typeface="宋体" pitchFamily="2" charset="-122"/>
              </a:rPr>
              <a:t>技术可以容纳</a:t>
            </a:r>
            <a:r>
              <a:rPr lang="en-US" altLang="zh-CN" sz="1600" dirty="0" smtClean="0">
                <a:latin typeface="宋体" pitchFamily="2" charset="-122"/>
                <a:ea typeface="宋体" pitchFamily="2" charset="-122"/>
              </a:rPr>
              <a:t>64</a:t>
            </a:r>
            <a:r>
              <a:rPr lang="zh-CN" altLang="en-US" sz="1600" dirty="0" smtClean="0">
                <a:latin typeface="宋体" pitchFamily="2" charset="-122"/>
                <a:ea typeface="宋体" pitchFamily="2" charset="-122"/>
              </a:rPr>
              <a:t>个终端设备，满足智能家居系统的要求</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5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588951"/>
          </a:xfrm>
        </p:spPr>
        <p:txBody>
          <a:bodyPr/>
          <a:lstStyle/>
          <a:p>
            <a:r>
              <a:rPr lang="en-US" b="1" dirty="0" smtClean="0"/>
              <a:t>HomePNA</a:t>
            </a:r>
            <a:r>
              <a:rPr lang="zh-CN" altLang="en-US" b="1" dirty="0" smtClean="0"/>
              <a:t>协议</a:t>
            </a:r>
            <a:endParaRPr lang="en-US" altLang="zh-CN" dirty="0" smtClean="0"/>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矩形 21"/>
          <p:cNvSpPr/>
          <p:nvPr/>
        </p:nvSpPr>
        <p:spPr>
          <a:xfrm>
            <a:off x="3000364" y="5286388"/>
            <a:ext cx="335758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 </a:t>
            </a:r>
            <a:r>
              <a:rPr lang="en-US" altLang="zh-CN" sz="1200" dirty="0" smtClean="0">
                <a:solidFill>
                  <a:schemeClr val="tx1"/>
                </a:solidFill>
                <a:latin typeface="宋体" pitchFamily="2" charset="-122"/>
                <a:ea typeface="宋体" pitchFamily="2" charset="-122"/>
              </a:rPr>
              <a:t>HomePNA</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75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图片 9" descr="C:\Users\yuemin\Desktop\图\homePNA.jpg"/>
          <p:cNvPicPr/>
          <p:nvPr/>
        </p:nvPicPr>
        <p:blipFill>
          <a:blip r:embed="rId2" cstate="print"/>
          <a:srcRect/>
          <a:stretch>
            <a:fillRect/>
          </a:stretch>
        </p:blipFill>
        <p:spPr bwMode="auto">
          <a:xfrm>
            <a:off x="1933575" y="1809750"/>
            <a:ext cx="5276850" cy="32385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1731959"/>
          </a:xfrm>
        </p:spPr>
        <p:txBody>
          <a:bodyPr/>
          <a:lstStyle/>
          <a:p>
            <a:r>
              <a:rPr lang="en-US" altLang="zh-CN" b="1" dirty="0" smtClean="0"/>
              <a:t>Wi-Fi</a:t>
            </a:r>
            <a:r>
              <a:rPr lang="zh-CN" altLang="en-US" b="1" dirty="0" smtClean="0"/>
              <a:t>网络协议</a:t>
            </a:r>
            <a:endParaRPr lang="en-US" altLang="zh-CN" b="1" dirty="0" smtClean="0"/>
          </a:p>
          <a:p>
            <a:pPr marL="540000" indent="-180000">
              <a:buFont typeface="Wingdings" pitchFamily="2" charset="2"/>
              <a:buChar char="Ø"/>
            </a:pPr>
            <a:r>
              <a:rPr lang="en-US" altLang="en-US" sz="1600" dirty="0" smtClean="0">
                <a:latin typeface="宋体" pitchFamily="2" charset="-122"/>
                <a:ea typeface="宋体" pitchFamily="2" charset="-122"/>
              </a:rPr>
              <a:t>Wi-Fi</a:t>
            </a:r>
            <a:r>
              <a:rPr lang="zh-CN" altLang="en-US" sz="1600" dirty="0" smtClean="0">
                <a:latin typeface="宋体" pitchFamily="2" charset="-122"/>
                <a:ea typeface="宋体" pitchFamily="2" charset="-122"/>
              </a:rPr>
              <a:t>的特点是：无线传输，无需布线；发射功率较低，绿色安全；网络自动配置，使用简单；兼容性好，易于拓展，但是</a:t>
            </a:r>
            <a:r>
              <a:rPr lang="en-US" altLang="en-US" sz="1600" dirty="0" smtClean="0">
                <a:latin typeface="宋体" pitchFamily="2" charset="-122"/>
                <a:ea typeface="宋体" pitchFamily="2" charset="-122"/>
              </a:rPr>
              <a:t>Wi-Fi</a:t>
            </a:r>
            <a:r>
              <a:rPr lang="zh-CN" altLang="en-US" sz="1600" dirty="0" smtClean="0">
                <a:latin typeface="宋体" pitchFamily="2" charset="-122"/>
                <a:ea typeface="宋体" pitchFamily="2" charset="-122"/>
              </a:rPr>
              <a:t>不支持实时数据传输</a:t>
            </a:r>
            <a:endParaRPr lang="en-US" altLang="zh-CN" sz="1600" dirty="0" smtClean="0">
              <a:latin typeface="宋体" pitchFamily="2" charset="-122"/>
              <a:ea typeface="宋体" pitchFamily="2" charset="-122"/>
            </a:endParaRPr>
          </a:p>
          <a:p>
            <a:pPr marL="540000" indent="-180000">
              <a:spcBef>
                <a:spcPts val="1200"/>
              </a:spcBef>
              <a:buFont typeface="Wingdings" pitchFamily="2" charset="2"/>
              <a:buChar char="Ø"/>
            </a:pPr>
            <a:r>
              <a:rPr lang="zh-CN" altLang="en-US" sz="1600" dirty="0" smtClean="0">
                <a:latin typeface="宋体" pitchFamily="2" charset="-122"/>
                <a:ea typeface="宋体" pitchFamily="2" charset="-122"/>
              </a:rPr>
              <a:t>在智能家居系统中，</a:t>
            </a:r>
            <a:r>
              <a:rPr lang="en-US" altLang="zh-CN" sz="1600" dirty="0" smtClean="0">
                <a:latin typeface="宋体" pitchFamily="2" charset="-122"/>
                <a:ea typeface="宋体" pitchFamily="2" charset="-122"/>
              </a:rPr>
              <a:t>Wi-Fi</a:t>
            </a:r>
            <a:r>
              <a:rPr lang="zh-CN" altLang="en-US" sz="1600" dirty="0" smtClean="0">
                <a:latin typeface="宋体" pitchFamily="2" charset="-122"/>
                <a:ea typeface="宋体" pitchFamily="2" charset="-122"/>
              </a:rPr>
              <a:t>技术主要用于向移动终端提供对时延要求不高的数据传输服务，如网络视频下载、电子邮件、网络电话等</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矩形 21"/>
          <p:cNvSpPr/>
          <p:nvPr/>
        </p:nvSpPr>
        <p:spPr>
          <a:xfrm>
            <a:off x="3000364" y="5572140"/>
            <a:ext cx="335758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 </a:t>
            </a:r>
            <a:r>
              <a:rPr lang="en-US" altLang="zh-CN" sz="1200" dirty="0" err="1" smtClean="0">
                <a:solidFill>
                  <a:schemeClr val="tx1"/>
                </a:solidFill>
                <a:latin typeface="宋体" pitchFamily="2" charset="-122"/>
                <a:ea typeface="宋体" pitchFamily="2" charset="-122"/>
              </a:rPr>
              <a:t>Wifi</a:t>
            </a:r>
            <a:r>
              <a:rPr lang="zh-CN" altLang="en-US" sz="1200" dirty="0" smtClean="0">
                <a:solidFill>
                  <a:schemeClr val="tx1"/>
                </a:solidFill>
                <a:latin typeface="宋体" pitchFamily="2" charset="-122"/>
                <a:ea typeface="宋体" pitchFamily="2" charset="-122"/>
              </a:rPr>
              <a:t>协议在智能家居系统中的应用</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75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9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9201" name="Object 1"/>
          <p:cNvGraphicFramePr>
            <a:graphicFrameLocks noChangeAspect="1"/>
          </p:cNvGraphicFramePr>
          <p:nvPr/>
        </p:nvGraphicFramePr>
        <p:xfrm>
          <a:off x="2857488" y="3071810"/>
          <a:ext cx="3476625" cy="2400300"/>
        </p:xfrm>
        <a:graphic>
          <a:graphicData uri="http://schemas.openxmlformats.org/presentationml/2006/ole">
            <p:oleObj spid="_x0000_s179201" name="Visio" r:id="rId3" imgW="7087748" imgH="4866480"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智能家居通信网络 </a:t>
            </a:r>
            <a:r>
              <a:rPr lang="en-US" altLang="zh-CN" sz="2000" dirty="0" smtClean="0"/>
              <a:t>– </a:t>
            </a:r>
            <a:r>
              <a:rPr lang="zh-CN" altLang="en-US" sz="2000" dirty="0" smtClean="0"/>
              <a:t>信息网络</a:t>
            </a:r>
          </a:p>
        </p:txBody>
      </p:sp>
      <p:sp>
        <p:nvSpPr>
          <p:cNvPr id="6" name="内容占位符 5"/>
          <p:cNvSpPr>
            <a:spLocks noGrp="1"/>
          </p:cNvSpPr>
          <p:nvPr>
            <p:ph idx="1"/>
          </p:nvPr>
        </p:nvSpPr>
        <p:spPr>
          <a:xfrm>
            <a:off x="457200" y="1196975"/>
            <a:ext cx="8401080" cy="2803529"/>
          </a:xfrm>
        </p:spPr>
        <p:txBody>
          <a:bodyPr/>
          <a:lstStyle/>
          <a:p>
            <a:r>
              <a:rPr lang="en-US" b="1" dirty="0" smtClean="0"/>
              <a:t>Bluetooth</a:t>
            </a:r>
            <a:r>
              <a:rPr lang="zh-CN" altLang="en-US" b="1" dirty="0" smtClean="0"/>
              <a:t>协议</a:t>
            </a:r>
            <a:endParaRPr lang="en-US" altLang="zh-CN" b="1" dirty="0" smtClean="0"/>
          </a:p>
          <a:p>
            <a:pPr marL="540000" indent="-180000" algn="just" eaLnBrk="1">
              <a:buFont typeface="Wingdings" pitchFamily="2" charset="2"/>
              <a:buChar char="Ø"/>
            </a:pPr>
            <a:r>
              <a:rPr lang="zh-CN" altLang="en-US" sz="1600" dirty="0" smtClean="0">
                <a:latin typeface="宋体" pitchFamily="2" charset="-122"/>
                <a:ea typeface="宋体" pitchFamily="2" charset="-122"/>
              </a:rPr>
              <a:t>蓝牙技术最早是作为红外技术和有线电缆的替代品而设计的一种低功耗、短距离、自组织的无线接口</a:t>
            </a:r>
            <a:endParaRPr lang="en-US" altLang="zh-CN" sz="1600" dirty="0" smtClean="0">
              <a:latin typeface="宋体" pitchFamily="2" charset="-122"/>
              <a:ea typeface="宋体" pitchFamily="2" charset="-122"/>
            </a:endParaRPr>
          </a:p>
          <a:p>
            <a:pPr marL="540000" indent="-180000" algn="just" eaLnBrk="1">
              <a:spcBef>
                <a:spcPts val="1800"/>
              </a:spcBef>
              <a:buFont typeface="Wingdings" pitchFamily="2" charset="2"/>
              <a:buChar char="Ø"/>
            </a:pPr>
            <a:r>
              <a:rPr lang="zh-CN" altLang="en-US" sz="1600" dirty="0" smtClean="0">
                <a:latin typeface="宋体" pitchFamily="2" charset="-122"/>
                <a:ea typeface="宋体" pitchFamily="2" charset="-122"/>
              </a:rPr>
              <a:t>蓝牙技术旨在实现移动电话、便携式电脑和其他电子装置之间的无缝连接，进而形成一个个局域网，使得其范围内的各种信息化的移动和便携设备都能实现资源共享</a:t>
            </a:r>
            <a:endParaRPr lang="en-US" altLang="zh-CN" sz="1600" dirty="0" smtClean="0">
              <a:latin typeface="宋体" pitchFamily="2" charset="-122"/>
              <a:ea typeface="宋体" pitchFamily="2" charset="-122"/>
            </a:endParaRPr>
          </a:p>
          <a:p>
            <a:pPr marL="540000" indent="-180000" algn="just" eaLnBrk="1">
              <a:spcBef>
                <a:spcPts val="1800"/>
              </a:spcBef>
              <a:buFont typeface="Wingdings" pitchFamily="2" charset="2"/>
              <a:buChar char="Ø"/>
            </a:pPr>
            <a:r>
              <a:rPr lang="zh-CN" altLang="en-US" sz="1600" dirty="0" smtClean="0">
                <a:latin typeface="宋体" pitchFamily="2" charset="-122"/>
                <a:ea typeface="宋体" pitchFamily="2" charset="-122"/>
              </a:rPr>
              <a:t>蓝牙技术有着非常强大的数据通信功能，目前，在智能家居系统中的应用主要集中在数据交换、健康管理、语音信号传输等</a:t>
            </a:r>
            <a:r>
              <a:rPr lang="zh-CN" altLang="en-US" sz="1600" dirty="0" smtClean="0">
                <a:latin typeface="宋体" pitchFamily="2" charset="-122"/>
                <a:ea typeface="宋体" pitchFamily="2" charset="-122"/>
              </a:rPr>
              <a:t>方面</a:t>
            </a:r>
            <a:endParaRPr lang="en-US" altLang="zh-CN" sz="1600" dirty="0" smtClean="0">
              <a:latin typeface="宋体" pitchFamily="2" charset="-122"/>
              <a:ea typeface="宋体" pitchFamily="2" charset="-122"/>
            </a:endParaRPr>
          </a:p>
        </p:txBody>
      </p:sp>
      <p:sp>
        <p:nvSpPr>
          <p:cNvPr id="140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40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65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51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792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7.3.2 </a:t>
            </a:r>
            <a:r>
              <a:rPr lang="zh-CN" altLang="en-US" dirty="0" smtClean="0"/>
              <a:t>智能控制中心</a:t>
            </a:r>
          </a:p>
        </p:txBody>
      </p:sp>
      <p:sp>
        <p:nvSpPr>
          <p:cNvPr id="6" name="内容占位符 5"/>
          <p:cNvSpPr>
            <a:spLocks noGrp="1"/>
          </p:cNvSpPr>
          <p:nvPr>
            <p:ph idx="1"/>
          </p:nvPr>
        </p:nvSpPr>
        <p:spPr/>
        <p:txBody>
          <a:bodyPr/>
          <a:lstStyle/>
          <a:p>
            <a:r>
              <a:rPr lang="zh-CN" altLang="en-US" dirty="0" smtClean="0"/>
              <a:t>智能控制中心作为智能家居网络的核心，主要实现对家居环境的管理和控制功能，其技术平台主要有三种：</a:t>
            </a:r>
            <a:endParaRPr lang="en-US" altLang="zh-CN" dirty="0" smtClean="0"/>
          </a:p>
          <a:p>
            <a:pPr marL="540000" indent="-180000" algn="just" eaLnBrk="1">
              <a:spcBef>
                <a:spcPts val="600"/>
              </a:spcBef>
              <a:buFont typeface="Wingdings" pitchFamily="2" charset="2"/>
              <a:buChar char="Ø"/>
            </a:pPr>
            <a:r>
              <a:rPr lang="zh-CN" altLang="en-US" sz="1600" dirty="0" smtClean="0">
                <a:latin typeface="宋体" pitchFamily="2" charset="-122"/>
                <a:ea typeface="宋体" pitchFamily="2" charset="-122"/>
              </a:rPr>
              <a:t>基于</a:t>
            </a:r>
            <a:r>
              <a:rPr lang="en-US" altLang="zh-CN" sz="1600" dirty="0" smtClean="0">
                <a:latin typeface="宋体" pitchFamily="2" charset="-122"/>
                <a:ea typeface="宋体" pitchFamily="2" charset="-122"/>
              </a:rPr>
              <a:t>PC</a:t>
            </a:r>
            <a:r>
              <a:rPr lang="zh-CN" altLang="en-US" sz="1600" dirty="0" smtClean="0">
                <a:latin typeface="宋体" pitchFamily="2" charset="-122"/>
                <a:ea typeface="宋体" pitchFamily="2" charset="-122"/>
              </a:rPr>
              <a:t>机架构系统</a:t>
            </a:r>
            <a:endParaRPr lang="en-US" altLang="zh-CN" sz="1600" dirty="0" smtClean="0">
              <a:latin typeface="宋体" pitchFamily="2" charset="-122"/>
              <a:ea typeface="宋体" pitchFamily="2" charset="-122"/>
            </a:endParaRPr>
          </a:p>
          <a:p>
            <a:pPr marL="720000" indent="-180000" algn="just" eaLnBrk="1">
              <a:spcBef>
                <a:spcPts val="600"/>
              </a:spcBef>
              <a:buFont typeface="Wingdings" pitchFamily="2" charset="2"/>
              <a:buChar char="ü"/>
            </a:pPr>
            <a:r>
              <a:rPr lang="en-US" altLang="en-US" sz="1400" dirty="0" smtClean="0">
                <a:latin typeface="宋体" pitchFamily="2" charset="-122"/>
                <a:ea typeface="宋体" pitchFamily="2" charset="-122"/>
              </a:rPr>
              <a:t>PC</a:t>
            </a:r>
            <a:r>
              <a:rPr lang="zh-CN" altLang="en-US" sz="1400" dirty="0" smtClean="0">
                <a:latin typeface="宋体" pitchFamily="2" charset="-122"/>
                <a:ea typeface="宋体" pitchFamily="2" charset="-122"/>
              </a:rPr>
              <a:t>机架构系统是以家用电脑作为主控制器，通过总线同各个设备、以太网相连，同时在电脑上安装专门开发的软件管理系统，对家居各个设备进行管理</a:t>
            </a:r>
            <a:endParaRPr lang="en-US" altLang="zh-CN" sz="1400" dirty="0" smtClean="0">
              <a:latin typeface="宋体" pitchFamily="2" charset="-122"/>
              <a:ea typeface="宋体" pitchFamily="2" charset="-122"/>
            </a:endParaRPr>
          </a:p>
          <a:p>
            <a:pPr marL="720000" indent="-180000" algn="just" eaLnBrk="1">
              <a:spcBef>
                <a:spcPts val="0"/>
              </a:spcBef>
              <a:buFont typeface="Wingdings" pitchFamily="2" charset="2"/>
              <a:buChar char="ü"/>
            </a:pPr>
            <a:r>
              <a:rPr lang="zh-CN" altLang="en-US" sz="1400" dirty="0" smtClean="0">
                <a:latin typeface="宋体" pitchFamily="2" charset="-122"/>
                <a:ea typeface="宋体" pitchFamily="2" charset="-122"/>
              </a:rPr>
              <a:t>这种架构开发周期短，开发难度下降；但需要电脑</a:t>
            </a:r>
            <a:r>
              <a:rPr lang="en-US" altLang="en-US" sz="1400" dirty="0" smtClean="0">
                <a:latin typeface="宋体" pitchFamily="2" charset="-122"/>
                <a:ea typeface="宋体" pitchFamily="2" charset="-122"/>
              </a:rPr>
              <a:t>24 </a:t>
            </a:r>
            <a:r>
              <a:rPr lang="zh-CN" altLang="en-US" sz="1400" dirty="0" smtClean="0">
                <a:latin typeface="宋体" pitchFamily="2" charset="-122"/>
                <a:ea typeface="宋体" pitchFamily="2" charset="-122"/>
              </a:rPr>
              <a:t>小时开机，造成电能的较大消耗实用性不强，且由于系统容易受到病毒的攻击，稳定性也很差</a:t>
            </a:r>
            <a:endParaRPr lang="en-US" altLang="zh-CN" sz="14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zh-CN" altLang="en-US" sz="1600" dirty="0" smtClean="0">
                <a:latin typeface="宋体" pitchFamily="2" charset="-122"/>
                <a:ea typeface="宋体" pitchFamily="2" charset="-122"/>
              </a:rPr>
              <a:t>基于单片机架构系统</a:t>
            </a:r>
            <a:endParaRPr lang="en-US" altLang="zh-CN" sz="1600" dirty="0" smtClean="0">
              <a:latin typeface="宋体" pitchFamily="2" charset="-122"/>
              <a:ea typeface="宋体" pitchFamily="2" charset="-122"/>
            </a:endParaRPr>
          </a:p>
          <a:p>
            <a:pPr marL="720000" indent="-180000" algn="just" eaLnBrk="1">
              <a:spcBef>
                <a:spcPts val="600"/>
              </a:spcBef>
              <a:buFont typeface="Wingdings" pitchFamily="2" charset="2"/>
              <a:buChar char="ü"/>
            </a:pPr>
            <a:r>
              <a:rPr lang="zh-CN" altLang="en-US" sz="1400" dirty="0" smtClean="0">
                <a:latin typeface="宋体" pitchFamily="2" charset="-122"/>
                <a:ea typeface="宋体" pitchFamily="2" charset="-122"/>
              </a:rPr>
              <a:t>以单片机作为核心处理单元，加上定制的硬件和软件，共同组成控制系统</a:t>
            </a:r>
            <a:endParaRPr lang="en-US" altLang="zh-CN" sz="1400" dirty="0" smtClean="0">
              <a:latin typeface="宋体" pitchFamily="2" charset="-122"/>
              <a:ea typeface="宋体" pitchFamily="2" charset="-122"/>
            </a:endParaRPr>
          </a:p>
          <a:p>
            <a:pPr marL="720000" indent="-180000" algn="just" eaLnBrk="1">
              <a:buFont typeface="Wingdings" pitchFamily="2" charset="2"/>
              <a:buChar char="ü"/>
            </a:pPr>
            <a:r>
              <a:rPr lang="zh-CN" altLang="en-US" sz="1400" dirty="0" smtClean="0">
                <a:latin typeface="宋体" pitchFamily="2" charset="-122"/>
                <a:ea typeface="宋体" pitchFamily="2" charset="-122"/>
              </a:rPr>
              <a:t>这种架构实用性、易用性和专业性都有了很大程度的提高；电路设计较复杂，扩展能力不强，而且不能植入操作系统，实现多任务实时控制和处理以及网络远程监控方面存在不足</a:t>
            </a:r>
            <a:endParaRPr lang="en-US" altLang="zh-CN" sz="1400" dirty="0" smtClean="0">
              <a:latin typeface="宋体" pitchFamily="2" charset="-122"/>
              <a:ea typeface="宋体" pitchFamily="2" charset="-122"/>
            </a:endParaRPr>
          </a:p>
          <a:p>
            <a:pPr marL="540000" indent="-180000" algn="just" eaLnBrk="1">
              <a:spcBef>
                <a:spcPts val="1200"/>
              </a:spcBef>
              <a:buFont typeface="Wingdings" pitchFamily="2" charset="2"/>
              <a:buChar char="Ø"/>
            </a:pPr>
            <a:r>
              <a:rPr lang="zh-CN" altLang="en-US" sz="1600" dirty="0" smtClean="0">
                <a:latin typeface="宋体" pitchFamily="2" charset="-122"/>
                <a:ea typeface="宋体" pitchFamily="2" charset="-122"/>
              </a:rPr>
              <a:t>基于嵌入式架构系统</a:t>
            </a:r>
            <a:endParaRPr lang="en-US" altLang="zh-CN" sz="1600" dirty="0" smtClean="0">
              <a:latin typeface="宋体" pitchFamily="2" charset="-122"/>
              <a:ea typeface="宋体" pitchFamily="2" charset="-122"/>
            </a:endParaRPr>
          </a:p>
          <a:p>
            <a:pPr marL="720000" indent="-180000" algn="just" eaLnBrk="1">
              <a:spcBef>
                <a:spcPts val="1200"/>
              </a:spcBef>
              <a:buFont typeface="Wingdings" pitchFamily="2" charset="2"/>
              <a:buChar char="ü"/>
            </a:pPr>
            <a:r>
              <a:rPr lang="zh-CN" altLang="en-US" sz="1400" dirty="0" smtClean="0">
                <a:latin typeface="宋体" pitchFamily="2" charset="-122"/>
                <a:ea typeface="宋体" pitchFamily="2" charset="-122"/>
              </a:rPr>
              <a:t>嵌入式架构系统是以嵌入式系统为核心，以专门设计的嵌入式主控制器作为智能家居网络控制平台入式架构系统</a:t>
            </a:r>
            <a:endParaRPr lang="en-US" altLang="zh-CN" sz="1400" dirty="0" smtClean="0">
              <a:latin typeface="宋体" pitchFamily="2" charset="-122"/>
              <a:ea typeface="宋体" pitchFamily="2" charset="-122"/>
            </a:endParaRPr>
          </a:p>
          <a:p>
            <a:pPr marL="720000" indent="-180000" algn="just" eaLnBrk="1">
              <a:spcBef>
                <a:spcPts val="1200"/>
              </a:spcBef>
              <a:buFont typeface="Wingdings" pitchFamily="2" charset="2"/>
              <a:buChar char="ü"/>
            </a:pPr>
            <a:r>
              <a:rPr lang="zh-CN" altLang="en-US" sz="1400" dirty="0" smtClean="0">
                <a:latin typeface="宋体" pitchFamily="2" charset="-122"/>
                <a:ea typeface="宋体" pitchFamily="2" charset="-122"/>
              </a:rPr>
              <a:t>这种架构可以植入各种操作系统，在控制方面具有强大优势，适合比较复杂的应用，扩展能力强，功耗低，采用数字电路设计，结构简单，稳定性强，因此，成为家居控制器的首选。如嵌入式</a:t>
            </a:r>
            <a:r>
              <a:rPr lang="en-US" altLang="zh-CN" sz="1400" dirty="0" smtClean="0">
                <a:latin typeface="宋体" pitchFamily="2" charset="-122"/>
                <a:ea typeface="宋体" pitchFamily="2" charset="-122"/>
              </a:rPr>
              <a:t>Linux</a:t>
            </a:r>
            <a:r>
              <a:rPr lang="zh-CN" altLang="en-US" sz="1400" dirty="0" smtClean="0">
                <a:latin typeface="宋体" pitchFamily="2" charset="-122"/>
                <a:ea typeface="宋体" pitchFamily="2" charset="-122"/>
              </a:rPr>
              <a:t>，</a:t>
            </a:r>
            <a:r>
              <a:rPr lang="en-US" altLang="zh-CN" sz="1400" dirty="0" err="1" smtClean="0">
                <a:latin typeface="宋体" pitchFamily="2" charset="-122"/>
                <a:ea typeface="宋体" pitchFamily="2" charset="-122"/>
              </a:rPr>
              <a:t>uC</a:t>
            </a:r>
            <a:r>
              <a:rPr lang="en-US" altLang="zh-CN" sz="1400" dirty="0" smtClean="0">
                <a:latin typeface="宋体" pitchFamily="2" charset="-122"/>
                <a:ea typeface="宋体" pitchFamily="2" charset="-122"/>
              </a:rPr>
              <a:t>/OS II, </a:t>
            </a:r>
            <a:r>
              <a:rPr lang="en-US" altLang="zh-CN" sz="1400" dirty="0" err="1" smtClean="0">
                <a:latin typeface="宋体" pitchFamily="2" charset="-122"/>
                <a:ea typeface="宋体" pitchFamily="2" charset="-122"/>
              </a:rPr>
              <a:t>VxWorks</a:t>
            </a:r>
            <a:r>
              <a:rPr lang="zh-CN" altLang="en-US" sz="1400" dirty="0" smtClean="0">
                <a:latin typeface="宋体" pitchFamily="2" charset="-122"/>
                <a:ea typeface="宋体" pitchFamily="2" charset="-122"/>
              </a:rPr>
              <a:t>，</a:t>
            </a:r>
            <a:r>
              <a:rPr lang="en-US" altLang="zh-CN" sz="1400" dirty="0" err="1" smtClean="0">
                <a:latin typeface="宋体" pitchFamily="2" charset="-122"/>
                <a:ea typeface="宋体" pitchFamily="2" charset="-122"/>
              </a:rPr>
              <a:t>PalmOS</a:t>
            </a:r>
            <a:r>
              <a:rPr lang="zh-CN" altLang="en-US" sz="1400" dirty="0" smtClean="0">
                <a:latin typeface="宋体" pitchFamily="2" charset="-122"/>
                <a:ea typeface="宋体" pitchFamily="2" charset="-122"/>
              </a:rPr>
              <a:t>，</a:t>
            </a:r>
            <a:r>
              <a:rPr lang="en-US" altLang="zh-CN" sz="1400" dirty="0" smtClean="0">
                <a:latin typeface="宋体" pitchFamily="2" charset="-122"/>
                <a:ea typeface="宋体" pitchFamily="2" charset="-122"/>
              </a:rPr>
              <a:t>Windows CE.net</a:t>
            </a:r>
            <a:r>
              <a:rPr lang="zh-CN" altLang="en-US" sz="1400" dirty="0" smtClean="0">
                <a:latin typeface="宋体" pitchFamily="2" charset="-122"/>
                <a:ea typeface="宋体" pitchFamily="2" charset="-122"/>
              </a:rPr>
              <a:t>等</a:t>
            </a:r>
            <a:endParaRPr lang="en-US" altLang="zh-CN" sz="1400" dirty="0" smtClean="0">
              <a:latin typeface="宋体" pitchFamily="2" charset="-122"/>
              <a:ea typeface="宋体" pitchFamily="2" charset="-122"/>
            </a:endParaRPr>
          </a:p>
          <a:p>
            <a:pPr marL="720000" indent="-180000">
              <a:spcBef>
                <a:spcPts val="1200"/>
              </a:spcBef>
              <a:buFont typeface="Wingdings" pitchFamily="2" charset="2"/>
              <a:buChar char="Ø"/>
            </a:pPr>
            <a:endParaRPr lang="zh-CN" altLang="en-US" sz="1400" dirty="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6"/>
          <p:cNvGrpSpPr>
            <a:grpSpLocks/>
          </p:cNvGrpSpPr>
          <p:nvPr/>
        </p:nvGrpSpPr>
        <p:grpSpPr bwMode="auto">
          <a:xfrm>
            <a:off x="774574" y="5308612"/>
            <a:ext cx="1643074" cy="692156"/>
            <a:chOff x="471" y="590"/>
            <a:chExt cx="1161" cy="1539"/>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p:grpSpPr>
        <p:sp>
          <p:nvSpPr>
            <p:cNvPr id="37"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8"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 name="标题 3"/>
          <p:cNvSpPr>
            <a:spLocks noGrp="1"/>
          </p:cNvSpPr>
          <p:nvPr>
            <p:ph type="title"/>
          </p:nvPr>
        </p:nvSpPr>
        <p:spPr/>
        <p:txBody>
          <a:bodyPr/>
          <a:lstStyle/>
          <a:p>
            <a:r>
              <a:rPr lang="en-US" altLang="zh-CN" dirty="0" smtClean="0"/>
              <a:t>7.3.3 </a:t>
            </a:r>
            <a:r>
              <a:rPr lang="zh-CN" altLang="en-US" dirty="0" smtClean="0"/>
              <a:t>智能终端</a:t>
            </a:r>
          </a:p>
        </p:txBody>
      </p:sp>
      <p:sp>
        <p:nvSpPr>
          <p:cNvPr id="6" name="内容占位符 5"/>
          <p:cNvSpPr>
            <a:spLocks noGrp="1"/>
          </p:cNvSpPr>
          <p:nvPr>
            <p:ph idx="1"/>
          </p:nvPr>
        </p:nvSpPr>
        <p:spPr>
          <a:xfrm>
            <a:off x="457200" y="1196975"/>
            <a:ext cx="8472518" cy="1017579"/>
          </a:xfrm>
        </p:spPr>
        <p:txBody>
          <a:bodyPr/>
          <a:lstStyle/>
          <a:p>
            <a:r>
              <a:rPr lang="zh-CN" altLang="en-US" dirty="0" smtClean="0"/>
              <a:t>智能终端的功能</a:t>
            </a:r>
            <a:endParaRPr lang="en-US" altLang="zh-CN" dirty="0" smtClean="0"/>
          </a:p>
          <a:p>
            <a:pPr marL="540000" indent="-180000">
              <a:buFont typeface="Wingdings" pitchFamily="2" charset="2"/>
              <a:buChar char="Ø"/>
            </a:pPr>
            <a:r>
              <a:rPr lang="zh-CN" altLang="en-US" sz="1600" dirty="0" smtClean="0">
                <a:latin typeface="宋体" pitchFamily="2" charset="-122"/>
                <a:ea typeface="宋体" pitchFamily="2" charset="-122"/>
              </a:rPr>
              <a:t>家庭智能终端是智能家居实现智能化的一个重要载体，其功能一般包括以下几个方面：</a:t>
            </a:r>
            <a:endParaRPr lang="en-US" altLang="zh-CN" sz="1600" dirty="0" smtClean="0">
              <a:latin typeface="宋体" pitchFamily="2" charset="-122"/>
              <a:ea typeface="宋体" pitchFamily="2" charset="-122"/>
            </a:endParaRPr>
          </a:p>
        </p:txBody>
      </p:sp>
      <p:grpSp>
        <p:nvGrpSpPr>
          <p:cNvPr id="5" name="Group 6"/>
          <p:cNvGrpSpPr>
            <a:grpSpLocks/>
          </p:cNvGrpSpPr>
          <p:nvPr/>
        </p:nvGrpSpPr>
        <p:grpSpPr bwMode="auto">
          <a:xfrm>
            <a:off x="774574" y="4665670"/>
            <a:ext cx="1643074" cy="692156"/>
            <a:chOff x="471" y="590"/>
            <a:chExt cx="1161" cy="1539"/>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6200000" scaled="1"/>
            <a:tileRect/>
          </a:gradFill>
        </p:grpSpPr>
        <p:sp>
          <p:nvSpPr>
            <p:cNvPr id="7"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9" name="Text Box 15"/>
          <p:cNvSpPr txBox="1">
            <a:spLocks noChangeArrowheads="1"/>
          </p:cNvSpPr>
          <p:nvPr/>
        </p:nvSpPr>
        <p:spPr bwMode="white">
          <a:xfrm>
            <a:off x="714348" y="4879985"/>
            <a:ext cx="17747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家庭信息服务</a:t>
            </a:r>
            <a:endParaRPr lang="en-US" altLang="zh-CN" sz="2000" b="1" dirty="0">
              <a:solidFill>
                <a:srgbClr val="FFFFFF"/>
              </a:solidFill>
              <a:ea typeface="宋体" pitchFamily="2" charset="-122"/>
            </a:endParaRPr>
          </a:p>
        </p:txBody>
      </p:sp>
      <p:grpSp>
        <p:nvGrpSpPr>
          <p:cNvPr id="10" name="Group 9"/>
          <p:cNvGrpSpPr>
            <a:grpSpLocks/>
          </p:cNvGrpSpPr>
          <p:nvPr/>
        </p:nvGrpSpPr>
        <p:grpSpPr bwMode="auto">
          <a:xfrm>
            <a:off x="774574" y="4022729"/>
            <a:ext cx="1643074" cy="692155"/>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11"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3" name="Group 3"/>
          <p:cNvGrpSpPr>
            <a:grpSpLocks/>
          </p:cNvGrpSpPr>
          <p:nvPr/>
        </p:nvGrpSpPr>
        <p:grpSpPr bwMode="auto">
          <a:xfrm>
            <a:off x="774574" y="3379787"/>
            <a:ext cx="1643074" cy="692155"/>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headEnd/>
              <a:tailEnd/>
            </a:ln>
            <a:effectLst/>
          </p:spPr>
          <p:txBody>
            <a:bodyPr wrap="none" anchor="ctr"/>
            <a:lstStyle/>
            <a:p>
              <a:endParaRPr lang="zh-CN" altLang="en-US"/>
            </a:p>
          </p:txBody>
        </p:sp>
      </p:grpSp>
      <p:grpSp>
        <p:nvGrpSpPr>
          <p:cNvPr id="16" name="Group 6"/>
          <p:cNvGrpSpPr>
            <a:grpSpLocks/>
          </p:cNvGrpSpPr>
          <p:nvPr/>
        </p:nvGrpSpPr>
        <p:grpSpPr bwMode="auto">
          <a:xfrm>
            <a:off x="774574" y="2736844"/>
            <a:ext cx="1643074"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endParaRPr lang="zh-CN" altLang="en-US"/>
            </a:p>
          </p:txBody>
        </p:sp>
      </p:grpSp>
      <p:grpSp>
        <p:nvGrpSpPr>
          <p:cNvPr id="19" name="Group 9"/>
          <p:cNvGrpSpPr>
            <a:grpSpLocks/>
          </p:cNvGrpSpPr>
          <p:nvPr/>
        </p:nvGrpSpPr>
        <p:grpSpPr bwMode="auto">
          <a:xfrm>
            <a:off x="774574" y="2093903"/>
            <a:ext cx="1643074"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endParaRPr lang="zh-CN" altLang="en-US"/>
            </a:p>
          </p:txBody>
        </p:sp>
      </p:grpSp>
      <p:sp>
        <p:nvSpPr>
          <p:cNvPr id="22" name="AutoShape 12"/>
          <p:cNvSpPr>
            <a:spLocks noChangeArrowheads="1"/>
          </p:cNvSpPr>
          <p:nvPr/>
        </p:nvSpPr>
        <p:spPr bwMode="ltGray">
          <a:xfrm>
            <a:off x="2560524" y="2143116"/>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84272" y="2308217"/>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家庭安防</a:t>
            </a:r>
            <a:endParaRPr lang="en-US" altLang="zh-CN" sz="2000" b="1" dirty="0">
              <a:solidFill>
                <a:srgbClr val="FFFFFF"/>
              </a:solidFill>
              <a:ea typeface="宋体" pitchFamily="2" charset="-122"/>
            </a:endParaRPr>
          </a:p>
        </p:txBody>
      </p:sp>
      <p:sp>
        <p:nvSpPr>
          <p:cNvPr id="24" name="Text Box 14"/>
          <p:cNvSpPr txBox="1">
            <a:spLocks noChangeArrowheads="1"/>
          </p:cNvSpPr>
          <p:nvPr/>
        </p:nvSpPr>
        <p:spPr bwMode="gray">
          <a:xfrm>
            <a:off x="2703400" y="2152070"/>
            <a:ext cx="5715040" cy="584775"/>
          </a:xfrm>
          <a:prstGeom prst="rect">
            <a:avLst/>
          </a:prstGeom>
          <a:noFill/>
          <a:ln w="9525" algn="ctr">
            <a:noFill/>
            <a:miter lim="800000"/>
            <a:headEnd/>
            <a:tailEnd/>
          </a:ln>
          <a:effectLst/>
        </p:spPr>
        <p:txBody>
          <a:bodyPr wrap="square">
            <a:spAutoFit/>
          </a:bodyPr>
          <a:lstStyle/>
          <a:p>
            <a:pPr indent="-180000">
              <a:spcBef>
                <a:spcPct val="50000"/>
              </a:spcBef>
              <a:buFontTx/>
              <a:buChar char="•"/>
            </a:pPr>
            <a:r>
              <a:rPr lang="zh-CN" altLang="en-US" sz="1600" dirty="0" smtClean="0"/>
              <a:t>通过蜂鸣器和语音实现本地报警，自动报警到物业管理中心，自动拨号到主人的手机</a:t>
            </a:r>
            <a:endParaRPr lang="en-US" altLang="zh-CN" sz="1600" b="1" dirty="0">
              <a:solidFill>
                <a:schemeClr val="tx1">
                  <a:lumMod val="95000"/>
                  <a:lumOff val="5000"/>
                </a:schemeClr>
              </a:solidFill>
              <a:latin typeface="+mn-ea"/>
              <a:ea typeface="+mn-ea"/>
            </a:endParaRPr>
          </a:p>
        </p:txBody>
      </p:sp>
      <p:sp>
        <p:nvSpPr>
          <p:cNvPr id="25" name="Text Box 15"/>
          <p:cNvSpPr txBox="1">
            <a:spLocks noChangeArrowheads="1"/>
          </p:cNvSpPr>
          <p:nvPr/>
        </p:nvSpPr>
        <p:spPr bwMode="white">
          <a:xfrm>
            <a:off x="884272" y="300022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可视对讲</a:t>
            </a:r>
            <a:endParaRPr lang="en-US" altLang="zh-CN" sz="2000" b="1" dirty="0">
              <a:solidFill>
                <a:srgbClr val="FFFFFF"/>
              </a:solidFill>
              <a:ea typeface="宋体" pitchFamily="2" charset="-122"/>
            </a:endParaRPr>
          </a:p>
        </p:txBody>
      </p:sp>
      <p:sp>
        <p:nvSpPr>
          <p:cNvPr id="26" name="Text Box 16"/>
          <p:cNvSpPr txBox="1">
            <a:spLocks noChangeArrowheads="1"/>
          </p:cNvSpPr>
          <p:nvPr/>
        </p:nvSpPr>
        <p:spPr bwMode="white">
          <a:xfrm>
            <a:off x="884272" y="3570307"/>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远程抄表</a:t>
            </a:r>
            <a:endParaRPr lang="en-US" altLang="zh-CN" sz="2000" b="1" dirty="0">
              <a:solidFill>
                <a:srgbClr val="FFFFFF"/>
              </a:solidFill>
              <a:ea typeface="宋体" pitchFamily="2" charset="-122"/>
            </a:endParaRPr>
          </a:p>
        </p:txBody>
      </p:sp>
      <p:sp>
        <p:nvSpPr>
          <p:cNvPr id="27" name="AutoShape 17"/>
          <p:cNvSpPr>
            <a:spLocks noChangeArrowheads="1"/>
          </p:cNvSpPr>
          <p:nvPr/>
        </p:nvSpPr>
        <p:spPr bwMode="gray">
          <a:xfrm>
            <a:off x="2560524" y="2786058"/>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headEnd/>
            <a:tailE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560524" y="3522663"/>
            <a:ext cx="5345342" cy="461974"/>
          </a:xfrm>
          <a:prstGeom prst="roundRect">
            <a:avLst>
              <a:gd name="adj" fmla="val 11505"/>
            </a:avLst>
          </a:prstGeom>
          <a:gradFill rotWithShape="1">
            <a:gsLst>
              <a:gs pos="0">
                <a:srgbClr val="0070C0"/>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681866" y="3568724"/>
            <a:ext cx="5950888"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  水、电、煤气等的远程自动抄表计费</a:t>
            </a:r>
            <a:endParaRPr lang="en-US" altLang="zh-CN" sz="1600" b="1" dirty="0">
              <a:solidFill>
                <a:schemeClr val="tx1">
                  <a:lumMod val="95000"/>
                  <a:lumOff val="5000"/>
                </a:schemeClr>
              </a:solidFill>
              <a:latin typeface="+mn-ea"/>
              <a:ea typeface="+mn-ea"/>
            </a:endParaRPr>
          </a:p>
        </p:txBody>
      </p:sp>
      <p:sp>
        <p:nvSpPr>
          <p:cNvPr id="30" name="AutoShape 12"/>
          <p:cNvSpPr>
            <a:spLocks noChangeArrowheads="1"/>
          </p:cNvSpPr>
          <p:nvPr/>
        </p:nvSpPr>
        <p:spPr bwMode="ltGray">
          <a:xfrm>
            <a:off x="2560524" y="4094167"/>
            <a:ext cx="5429288" cy="573603"/>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1" name="Text Box 13"/>
          <p:cNvSpPr txBox="1">
            <a:spLocks noChangeArrowheads="1"/>
          </p:cNvSpPr>
          <p:nvPr/>
        </p:nvSpPr>
        <p:spPr bwMode="white">
          <a:xfrm>
            <a:off x="884272" y="4237043"/>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家电控制</a:t>
            </a:r>
            <a:endParaRPr lang="en-US" altLang="zh-CN" sz="2000" b="1" dirty="0">
              <a:solidFill>
                <a:srgbClr val="FFFFFF"/>
              </a:solidFill>
              <a:ea typeface="宋体" pitchFamily="2" charset="-122"/>
            </a:endParaRPr>
          </a:p>
        </p:txBody>
      </p:sp>
      <p:sp>
        <p:nvSpPr>
          <p:cNvPr id="32" name="Text Box 14"/>
          <p:cNvSpPr txBox="1">
            <a:spLocks noChangeArrowheads="1"/>
          </p:cNvSpPr>
          <p:nvPr/>
        </p:nvSpPr>
        <p:spPr bwMode="gray">
          <a:xfrm>
            <a:off x="2674825" y="4096267"/>
            <a:ext cx="5984977"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  通过有线或无线的联网接口，将家庭智能终端相连，组成网络家电系统，实现家用电器的远程控制</a:t>
            </a:r>
            <a:endParaRPr lang="en-US" altLang="zh-CN" sz="1600" b="1" dirty="0">
              <a:solidFill>
                <a:schemeClr val="tx1">
                  <a:lumMod val="95000"/>
                  <a:lumOff val="5000"/>
                </a:schemeClr>
              </a:solidFill>
              <a:latin typeface="+mn-ea"/>
              <a:ea typeface="+mn-ea"/>
            </a:endParaRPr>
          </a:p>
        </p:txBody>
      </p:sp>
      <p:sp>
        <p:nvSpPr>
          <p:cNvPr id="33" name="AutoShape 17"/>
          <p:cNvSpPr>
            <a:spLocks noChangeArrowheads="1"/>
          </p:cNvSpPr>
          <p:nvPr/>
        </p:nvSpPr>
        <p:spPr bwMode="gray">
          <a:xfrm>
            <a:off x="2560524" y="4737109"/>
            <a:ext cx="5345342" cy="593873"/>
          </a:xfrm>
          <a:prstGeom prst="roundRect">
            <a:avLst>
              <a:gd name="adj" fmla="val 11505"/>
            </a:avLst>
          </a:prstGeom>
          <a:gradFill rotWithShape="1">
            <a:gsLst>
              <a:gs pos="0">
                <a:srgbClr val="5BBE4E"/>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4" name="Text Box 18"/>
          <p:cNvSpPr txBox="1">
            <a:spLocks noChangeArrowheads="1"/>
          </p:cNvSpPr>
          <p:nvPr/>
        </p:nvSpPr>
        <p:spPr bwMode="gray">
          <a:xfrm>
            <a:off x="2664670" y="4746208"/>
            <a:ext cx="6066570"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  住户可通过家庭智能终端的交互界面选择物业管理公司提供的各种服务</a:t>
            </a:r>
            <a:endParaRPr lang="en-US" altLang="zh-CN" sz="1600" b="1" dirty="0">
              <a:solidFill>
                <a:schemeClr val="tx1">
                  <a:lumMod val="95000"/>
                  <a:lumOff val="5000"/>
                </a:schemeClr>
              </a:solidFill>
              <a:latin typeface="+mn-ea"/>
              <a:ea typeface="+mn-ea"/>
            </a:endParaRPr>
          </a:p>
        </p:txBody>
      </p:sp>
      <p:sp>
        <p:nvSpPr>
          <p:cNvPr id="35" name="Text Box 14"/>
          <p:cNvSpPr txBox="1">
            <a:spLocks noChangeArrowheads="1"/>
          </p:cNvSpPr>
          <p:nvPr/>
        </p:nvSpPr>
        <p:spPr bwMode="gray">
          <a:xfrm>
            <a:off x="2703400" y="2786058"/>
            <a:ext cx="5715040" cy="584775"/>
          </a:xfrm>
          <a:prstGeom prst="rect">
            <a:avLst/>
          </a:prstGeom>
          <a:noFill/>
          <a:ln w="9525" algn="ctr">
            <a:noFill/>
            <a:miter lim="800000"/>
            <a:headEnd/>
            <a:tailEnd/>
          </a:ln>
          <a:effectLst/>
        </p:spPr>
        <p:txBody>
          <a:bodyPr wrap="square">
            <a:spAutoFit/>
          </a:bodyPr>
          <a:lstStyle/>
          <a:p>
            <a:pPr>
              <a:buFont typeface="Arial" pitchFamily="34" charset="0"/>
              <a:buChar char="•"/>
            </a:pPr>
            <a:r>
              <a:rPr lang="zh-CN" altLang="en-US" sz="1600" dirty="0" smtClean="0"/>
              <a:t>  集成了可视对讲功能，无需另外设置室内分机即可实现可视对讲的功能</a:t>
            </a:r>
            <a:endParaRPr lang="zh-CN" altLang="en-US" sz="1600" b="1" dirty="0">
              <a:solidFill>
                <a:schemeClr val="tx1">
                  <a:lumMod val="95000"/>
                  <a:lumOff val="5000"/>
                </a:schemeClr>
              </a:solidFill>
              <a:latin typeface="+mn-ea"/>
            </a:endParaRPr>
          </a:p>
        </p:txBody>
      </p:sp>
      <p:sp>
        <p:nvSpPr>
          <p:cNvPr id="39" name="Text Box 15"/>
          <p:cNvSpPr txBox="1">
            <a:spLocks noChangeArrowheads="1"/>
          </p:cNvSpPr>
          <p:nvPr/>
        </p:nvSpPr>
        <p:spPr bwMode="white">
          <a:xfrm>
            <a:off x="884272" y="5551444"/>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增值服务</a:t>
            </a:r>
            <a:endParaRPr lang="en-US" altLang="zh-CN" sz="2000" b="1" dirty="0">
              <a:solidFill>
                <a:srgbClr val="FFFFFF"/>
              </a:solidFill>
              <a:ea typeface="宋体" pitchFamily="2" charset="-122"/>
            </a:endParaRPr>
          </a:p>
        </p:txBody>
      </p:sp>
      <p:sp>
        <p:nvSpPr>
          <p:cNvPr id="41" name="AutoShape 17"/>
          <p:cNvSpPr>
            <a:spLocks noChangeArrowheads="1"/>
          </p:cNvSpPr>
          <p:nvPr/>
        </p:nvSpPr>
        <p:spPr bwMode="gray">
          <a:xfrm>
            <a:off x="2556712" y="5431273"/>
            <a:ext cx="3959950" cy="461974"/>
          </a:xfrm>
          <a:prstGeom prst="roundRect">
            <a:avLst>
              <a:gd name="adj" fmla="val 11505"/>
            </a:avLst>
          </a:prstGeom>
          <a:gradFill>
            <a:gsLst>
              <a:gs pos="0">
                <a:srgbClr val="0066FF"/>
              </a:gs>
              <a:gs pos="100000">
                <a:schemeClr val="bg1">
                  <a:alpha val="0"/>
                </a:schemeClr>
              </a:gs>
            </a:gsLst>
            <a:lin ang="0" scaled="0"/>
          </a:gradFill>
          <a:ln w="6350" algn="ctr">
            <a:noFill/>
            <a:prstDash val="sysDot"/>
            <a:round/>
            <a:headEnd/>
            <a:tailEnd/>
          </a:ln>
          <a:effectLst/>
        </p:spPr>
        <p:txBody>
          <a:bodyPr wrap="none" anchor="ctr"/>
          <a:lstStyle/>
          <a:p>
            <a:pPr fontAlgn="auto">
              <a:spcBef>
                <a:spcPts val="0"/>
              </a:spcBef>
              <a:spcAft>
                <a:spcPts val="0"/>
              </a:spcAft>
              <a:defRPr/>
            </a:pPr>
            <a:endParaRPr lang="zh-CN" altLang="en-US" sz="1600" b="1" kern="0" smtClean="0">
              <a:solidFill>
                <a:schemeClr val="tx1">
                  <a:lumMod val="95000"/>
                  <a:lumOff val="5000"/>
                </a:schemeClr>
              </a:solidFill>
              <a:latin typeface="+mn-ea"/>
              <a:ea typeface="+mn-ea"/>
            </a:endParaRPr>
          </a:p>
        </p:txBody>
      </p:sp>
      <p:sp>
        <p:nvSpPr>
          <p:cNvPr id="42" name="Text Box 18"/>
          <p:cNvSpPr txBox="1">
            <a:spLocks noChangeArrowheads="1"/>
          </p:cNvSpPr>
          <p:nvPr/>
        </p:nvSpPr>
        <p:spPr bwMode="gray">
          <a:xfrm>
            <a:off x="2659010" y="5470125"/>
            <a:ext cx="6066570"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通过家庭智能终端可以实现网上购物，视频点播等增值服务</a:t>
            </a:r>
            <a:endParaRPr lang="en-US" altLang="zh-CN" sz="1600" b="1" dirty="0">
              <a:solidFill>
                <a:schemeClr val="tx1">
                  <a:lumMod val="95000"/>
                  <a:lumOff val="5000"/>
                </a:schemeClr>
              </a:solidFill>
              <a:latin typeface="+mn-ea"/>
              <a:ea typeface="+mn-ea"/>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7.3.3 </a:t>
            </a:r>
            <a:r>
              <a:rPr lang="zh-CN" altLang="en-US" dirty="0" smtClean="0"/>
              <a:t>智能终端</a:t>
            </a:r>
          </a:p>
        </p:txBody>
      </p:sp>
      <p:sp>
        <p:nvSpPr>
          <p:cNvPr id="6" name="内容占位符 5"/>
          <p:cNvSpPr>
            <a:spLocks noGrp="1"/>
          </p:cNvSpPr>
          <p:nvPr>
            <p:ph idx="1"/>
          </p:nvPr>
        </p:nvSpPr>
        <p:spPr>
          <a:xfrm>
            <a:off x="457200" y="1196975"/>
            <a:ext cx="8472518" cy="731827"/>
          </a:xfrm>
        </p:spPr>
        <p:txBody>
          <a:bodyPr/>
          <a:lstStyle/>
          <a:p>
            <a:r>
              <a:rPr lang="zh-CN" altLang="en-US" b="1" dirty="0" smtClean="0"/>
              <a:t>智能终端远程控制技术</a:t>
            </a:r>
            <a:endParaRPr lang="en-US" altLang="zh-CN" dirty="0" smtClean="0"/>
          </a:p>
          <a:p>
            <a:pPr marL="540000" indent="-180000">
              <a:buFont typeface="Wingdings" pitchFamily="2" charset="2"/>
              <a:buChar char="Ø"/>
            </a:pPr>
            <a:r>
              <a:rPr lang="zh-CN" altLang="en-US" sz="1600" dirty="0" smtClean="0">
                <a:latin typeface="宋体" pitchFamily="2" charset="-122"/>
                <a:ea typeface="宋体" pitchFamily="2" charset="-122"/>
              </a:rPr>
              <a:t>家庭智能终端与外部保持通信，从而实现远程控制。</a:t>
            </a:r>
            <a:endParaRPr lang="en-US" altLang="zh-CN" sz="1600" dirty="0" smtClean="0">
              <a:latin typeface="宋体" pitchFamily="2" charset="-122"/>
              <a:ea typeface="宋体" pitchFamily="2" charset="-122"/>
            </a:endParaRPr>
          </a:p>
          <a:p>
            <a:pPr marL="540000" indent="-180000">
              <a:buFont typeface="Wingdings" pitchFamily="2" charset="2"/>
              <a:buChar char="Ø"/>
            </a:pPr>
            <a:r>
              <a:rPr lang="zh-CN" altLang="en-US" sz="1600" dirty="0" smtClean="0">
                <a:latin typeface="宋体" pitchFamily="2" charset="-122"/>
                <a:ea typeface="宋体" pitchFamily="2" charset="-122"/>
              </a:rPr>
              <a:t>随着计算机技术和通信技术的发展，基于</a:t>
            </a:r>
            <a:r>
              <a:rPr lang="en-US" altLang="zh-CN" sz="1600" dirty="0" smtClean="0">
                <a:latin typeface="宋体" pitchFamily="2" charset="-122"/>
                <a:ea typeface="宋体" pitchFamily="2" charset="-122"/>
              </a:rPr>
              <a:t>IP</a:t>
            </a:r>
            <a:r>
              <a:rPr lang="zh-CN" altLang="en-US" sz="1600" dirty="0" smtClean="0">
                <a:latin typeface="宋体" pitchFamily="2" charset="-122"/>
                <a:ea typeface="宋体" pitchFamily="2" charset="-122"/>
              </a:rPr>
              <a:t>技术的远程通信已经成为家庭智能终端开发的重点。</a:t>
            </a:r>
            <a:endParaRPr lang="en-US" altLang="zh-CN" sz="1600" dirty="0" smtClean="0">
              <a:latin typeface="宋体" pitchFamily="2" charset="-122"/>
              <a:ea typeface="宋体" pitchFamily="2" charset="-122"/>
            </a:endParaRPr>
          </a:p>
        </p:txBody>
      </p:sp>
      <p:grpSp>
        <p:nvGrpSpPr>
          <p:cNvPr id="5" name="Group 9"/>
          <p:cNvGrpSpPr>
            <a:grpSpLocks/>
          </p:cNvGrpSpPr>
          <p:nvPr/>
        </p:nvGrpSpPr>
        <p:grpSpPr bwMode="auto">
          <a:xfrm>
            <a:off x="774574" y="4879985"/>
            <a:ext cx="1643074" cy="692155"/>
            <a:chOff x="471" y="272"/>
            <a:chExt cx="1161" cy="1539"/>
          </a:xfr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16200000" scaled="1"/>
            <a:tileRect/>
          </a:gradFill>
        </p:grpSpPr>
        <p:sp>
          <p:nvSpPr>
            <p:cNvPr id="11"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10" name="Group 3"/>
          <p:cNvGrpSpPr>
            <a:grpSpLocks/>
          </p:cNvGrpSpPr>
          <p:nvPr/>
        </p:nvGrpSpPr>
        <p:grpSpPr bwMode="auto">
          <a:xfrm>
            <a:off x="774574" y="4094167"/>
            <a:ext cx="1643074" cy="692155"/>
            <a:chOff x="471" y="272"/>
            <a:chExt cx="1161" cy="1539"/>
          </a:xfrm>
        </p:grpSpPr>
        <p:sp>
          <p:nvSpPr>
            <p:cNvPr id="14"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5" name="AutoShape 5"/>
            <p:cNvSpPr>
              <a:spLocks noChangeArrowheads="1"/>
            </p:cNvSpPr>
            <p:nvPr/>
          </p:nvSpPr>
          <p:spPr bwMode="gray">
            <a:xfrm>
              <a:off x="473" y="272"/>
              <a:ext cx="1159" cy="1539"/>
            </a:xfrm>
            <a:prstGeom prst="can">
              <a:avLst>
                <a:gd name="adj" fmla="val 33197"/>
              </a:avLst>
            </a:prstGeom>
            <a:gradFill flip="none" rotWithShape="1">
              <a:gsLst>
                <a:gs pos="0">
                  <a:srgbClr val="99CCFF">
                    <a:shade val="30000"/>
                    <a:satMod val="115000"/>
                  </a:srgbClr>
                </a:gs>
                <a:gs pos="50000">
                  <a:srgbClr val="99CCFF">
                    <a:shade val="67500"/>
                    <a:satMod val="115000"/>
                  </a:srgbClr>
                </a:gs>
                <a:gs pos="100000">
                  <a:srgbClr val="99CCFF">
                    <a:shade val="100000"/>
                    <a:satMod val="115000"/>
                  </a:srgbClr>
                </a:gs>
              </a:gsLst>
              <a:lin ang="16200000" scaled="1"/>
              <a:tileRect/>
            </a:gradFill>
            <a:ln w="9525">
              <a:noFill/>
              <a:round/>
              <a:headEnd/>
              <a:tailEnd/>
            </a:ln>
            <a:effectLst/>
          </p:spPr>
          <p:txBody>
            <a:bodyPr wrap="none" anchor="ctr"/>
            <a:lstStyle/>
            <a:p>
              <a:endParaRPr lang="zh-CN" altLang="en-US"/>
            </a:p>
          </p:txBody>
        </p:sp>
      </p:grpSp>
      <p:grpSp>
        <p:nvGrpSpPr>
          <p:cNvPr id="13" name="Group 6"/>
          <p:cNvGrpSpPr>
            <a:grpSpLocks/>
          </p:cNvGrpSpPr>
          <p:nvPr/>
        </p:nvGrpSpPr>
        <p:grpSpPr bwMode="auto">
          <a:xfrm>
            <a:off x="774574" y="3308348"/>
            <a:ext cx="1643074" cy="692156"/>
            <a:chOff x="471" y="590"/>
            <a:chExt cx="1161" cy="1539"/>
          </a:xfrm>
          <a:gradFill flip="none" rotWithShape="1">
            <a:gsLst>
              <a:gs pos="0">
                <a:srgbClr val="FFCC00">
                  <a:shade val="30000"/>
                  <a:satMod val="115000"/>
                </a:srgbClr>
              </a:gs>
              <a:gs pos="50000">
                <a:srgbClr val="FFCC00">
                  <a:shade val="67500"/>
                  <a:satMod val="115000"/>
                </a:srgbClr>
              </a:gs>
              <a:gs pos="100000">
                <a:srgbClr val="FFCC00">
                  <a:shade val="100000"/>
                  <a:satMod val="115000"/>
                </a:srgbClr>
              </a:gs>
            </a:gsLst>
            <a:lin ang="16200000" scaled="1"/>
            <a:tileRect/>
          </a:gradFill>
        </p:grpSpPr>
        <p:sp>
          <p:nvSpPr>
            <p:cNvPr id="17" name="Oval 7"/>
            <p:cNvSpPr>
              <a:spLocks noChangeArrowheads="1"/>
            </p:cNvSpPr>
            <p:nvPr/>
          </p:nvSpPr>
          <p:spPr bwMode="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18" name="AutoShape 8"/>
            <p:cNvSpPr>
              <a:spLocks noChangeArrowheads="1"/>
            </p:cNvSpPr>
            <p:nvPr/>
          </p:nvSpPr>
          <p:spPr bwMode="gray">
            <a:xfrm>
              <a:off x="473" y="590"/>
              <a:ext cx="1159" cy="1539"/>
            </a:xfrm>
            <a:prstGeom prst="can">
              <a:avLst>
                <a:gd name="adj" fmla="val 33197"/>
              </a:avLst>
            </a:prstGeom>
            <a:grpFill/>
            <a:ln w="9525">
              <a:noFill/>
              <a:round/>
              <a:headEnd/>
              <a:tailEnd/>
            </a:ln>
            <a:effectLst/>
          </p:spPr>
          <p:txBody>
            <a:bodyPr wrap="none" anchor="ctr"/>
            <a:lstStyle/>
            <a:p>
              <a:endParaRPr lang="zh-CN" altLang="en-US"/>
            </a:p>
          </p:txBody>
        </p:sp>
      </p:grpSp>
      <p:grpSp>
        <p:nvGrpSpPr>
          <p:cNvPr id="16" name="Group 9"/>
          <p:cNvGrpSpPr>
            <a:grpSpLocks/>
          </p:cNvGrpSpPr>
          <p:nvPr/>
        </p:nvGrpSpPr>
        <p:grpSpPr bwMode="auto">
          <a:xfrm>
            <a:off x="774574" y="2522531"/>
            <a:ext cx="1643074" cy="692155"/>
            <a:chOff x="471" y="272"/>
            <a:chExt cx="1161" cy="1539"/>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6200000" scaled="1"/>
            <a:tileRect/>
          </a:gradFill>
        </p:grpSpPr>
        <p:sp>
          <p:nvSpPr>
            <p:cNvPr id="20" name="Oval 10"/>
            <p:cNvSpPr>
              <a:spLocks noChangeArrowheads="1"/>
            </p:cNvSpPr>
            <p:nvPr/>
          </p:nvSpPr>
          <p:spPr bwMode="ltGray">
            <a:xfrm>
              <a:off x="471" y="1438"/>
              <a:ext cx="1159" cy="362"/>
            </a:xfrm>
            <a:prstGeom prst="ellipse">
              <a:avLst/>
            </a:prstGeom>
            <a:grpFill/>
            <a:ln w="9525" algn="ctr">
              <a:noFill/>
              <a:round/>
              <a:headEnd/>
              <a:tailEnd/>
            </a:ln>
            <a:effectLst/>
          </p:spPr>
          <p:txBody>
            <a:bodyPr wrap="none" anchor="ctr"/>
            <a:lstStyle/>
            <a:p>
              <a:endParaRPr lang="zh-CN" altLang="en-US"/>
            </a:p>
          </p:txBody>
        </p:sp>
        <p:sp>
          <p:nvSpPr>
            <p:cNvPr id="21" name="AutoShape 11"/>
            <p:cNvSpPr>
              <a:spLocks noChangeArrowheads="1"/>
            </p:cNvSpPr>
            <p:nvPr/>
          </p:nvSpPr>
          <p:spPr bwMode="ltGray">
            <a:xfrm>
              <a:off x="473" y="272"/>
              <a:ext cx="1159" cy="1539"/>
            </a:xfrm>
            <a:prstGeom prst="can">
              <a:avLst>
                <a:gd name="adj" fmla="val 33197"/>
              </a:avLst>
            </a:prstGeom>
            <a:grpFill/>
            <a:ln w="9525">
              <a:noFill/>
              <a:round/>
              <a:headEnd/>
              <a:tailEnd/>
            </a:ln>
            <a:effectLst/>
          </p:spPr>
          <p:txBody>
            <a:bodyPr wrap="none" anchor="ctr"/>
            <a:lstStyle/>
            <a:p>
              <a:endParaRPr lang="zh-CN" altLang="en-US"/>
            </a:p>
          </p:txBody>
        </p:sp>
      </p:grpSp>
      <p:sp>
        <p:nvSpPr>
          <p:cNvPr id="22" name="AutoShape 12"/>
          <p:cNvSpPr>
            <a:spLocks noChangeArrowheads="1"/>
          </p:cNvSpPr>
          <p:nvPr/>
        </p:nvSpPr>
        <p:spPr bwMode="ltGray">
          <a:xfrm>
            <a:off x="2560524" y="2571744"/>
            <a:ext cx="5261844" cy="571504"/>
          </a:xfrm>
          <a:prstGeom prst="roundRect">
            <a:avLst>
              <a:gd name="adj" fmla="val 11505"/>
            </a:avLst>
          </a:prstGeom>
          <a:gradFill rotWithShape="1">
            <a:gsLst>
              <a:gs pos="0">
                <a:schemeClr val="accent5">
                  <a:lumMod val="50000"/>
                </a:schemeClr>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3"/>
          <p:cNvSpPr txBox="1">
            <a:spLocks noChangeArrowheads="1"/>
          </p:cNvSpPr>
          <p:nvPr/>
        </p:nvSpPr>
        <p:spPr bwMode="white">
          <a:xfrm>
            <a:off x="884272" y="2736845"/>
            <a:ext cx="1461938" cy="400110"/>
          </a:xfrm>
          <a:prstGeom prst="rect">
            <a:avLst/>
          </a:prstGeom>
          <a:noFill/>
          <a:ln w="9525" algn="ctr">
            <a:noFill/>
            <a:miter lim="800000"/>
            <a:headEnd/>
            <a:tailEnd/>
          </a:ln>
          <a:effectLst/>
        </p:spPr>
        <p:txBody>
          <a:bodyPr wrap="square">
            <a:spAutoFit/>
          </a:bodyPr>
          <a:lstStyle/>
          <a:p>
            <a:pPr algn="ctr">
              <a:spcBef>
                <a:spcPct val="50000"/>
              </a:spcBef>
            </a:pPr>
            <a:r>
              <a:rPr lang="en-US" altLang="zh-CN" sz="2000" b="1" dirty="0" smtClean="0">
                <a:solidFill>
                  <a:srgbClr val="FFFFFF"/>
                </a:solidFill>
                <a:ea typeface="宋体" pitchFamily="2" charset="-122"/>
              </a:rPr>
              <a:t>Internet</a:t>
            </a:r>
            <a:endParaRPr lang="en-US" altLang="zh-CN" sz="2000" b="1" dirty="0">
              <a:solidFill>
                <a:srgbClr val="FFFFFF"/>
              </a:solidFill>
              <a:ea typeface="宋体" pitchFamily="2" charset="-122"/>
            </a:endParaRPr>
          </a:p>
        </p:txBody>
      </p:sp>
      <p:sp>
        <p:nvSpPr>
          <p:cNvPr id="24" name="Text Box 14"/>
          <p:cNvSpPr txBox="1">
            <a:spLocks noChangeArrowheads="1"/>
          </p:cNvSpPr>
          <p:nvPr/>
        </p:nvSpPr>
        <p:spPr bwMode="gray">
          <a:xfrm>
            <a:off x="2703400" y="2580698"/>
            <a:ext cx="5715040" cy="584775"/>
          </a:xfrm>
          <a:prstGeom prst="rect">
            <a:avLst/>
          </a:prstGeom>
          <a:noFill/>
          <a:ln w="9525" algn="ctr">
            <a:noFill/>
            <a:miter lim="800000"/>
            <a:headEnd/>
            <a:tailEnd/>
          </a:ln>
          <a:effectLst/>
        </p:spPr>
        <p:txBody>
          <a:bodyPr wrap="square">
            <a:spAutoFit/>
          </a:bodyPr>
          <a:lstStyle/>
          <a:p>
            <a:pPr indent="-180000">
              <a:spcBef>
                <a:spcPct val="50000"/>
              </a:spcBef>
              <a:buFontTx/>
              <a:buChar char="•"/>
            </a:pPr>
            <a:r>
              <a:rPr lang="zh-CN" altLang="en-US" sz="1600" dirty="0" smtClean="0"/>
              <a:t>将</a:t>
            </a:r>
            <a:r>
              <a:rPr lang="en-US" sz="1600" dirty="0" smtClean="0"/>
              <a:t>PC</a:t>
            </a:r>
            <a:r>
              <a:rPr lang="zh-CN" altLang="en-US" sz="1600" dirty="0" smtClean="0"/>
              <a:t>机或嵌入式平台连入</a:t>
            </a:r>
            <a:r>
              <a:rPr lang="en-US" sz="1600" dirty="0" smtClean="0"/>
              <a:t>Internet</a:t>
            </a:r>
            <a:r>
              <a:rPr lang="zh-CN" altLang="en-US" sz="1600" dirty="0" smtClean="0"/>
              <a:t>，实现远端计算机对家居设备的远程访问和控制</a:t>
            </a:r>
            <a:endParaRPr lang="en-US" altLang="zh-CN" sz="1600" b="1" dirty="0">
              <a:solidFill>
                <a:schemeClr val="tx1">
                  <a:lumMod val="95000"/>
                  <a:lumOff val="5000"/>
                </a:schemeClr>
              </a:solidFill>
              <a:latin typeface="+mn-ea"/>
              <a:ea typeface="+mn-ea"/>
            </a:endParaRPr>
          </a:p>
        </p:txBody>
      </p:sp>
      <p:sp>
        <p:nvSpPr>
          <p:cNvPr id="25" name="Text Box 15"/>
          <p:cNvSpPr txBox="1">
            <a:spLocks noChangeArrowheads="1"/>
          </p:cNvSpPr>
          <p:nvPr/>
        </p:nvSpPr>
        <p:spPr bwMode="white">
          <a:xfrm>
            <a:off x="884272" y="3528956"/>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电话线网</a:t>
            </a:r>
            <a:endParaRPr lang="en-US" altLang="zh-CN" sz="2000" b="1" dirty="0">
              <a:solidFill>
                <a:srgbClr val="FFFFFF"/>
              </a:solidFill>
              <a:ea typeface="宋体" pitchFamily="2" charset="-122"/>
            </a:endParaRPr>
          </a:p>
        </p:txBody>
      </p:sp>
      <p:sp>
        <p:nvSpPr>
          <p:cNvPr id="26" name="Text Box 16"/>
          <p:cNvSpPr txBox="1">
            <a:spLocks noChangeArrowheads="1"/>
          </p:cNvSpPr>
          <p:nvPr/>
        </p:nvSpPr>
        <p:spPr bwMode="white">
          <a:xfrm>
            <a:off x="884272" y="4284687"/>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移动通信网</a:t>
            </a:r>
            <a:endParaRPr lang="en-US" altLang="zh-CN" sz="2000" b="1" dirty="0">
              <a:solidFill>
                <a:srgbClr val="FFFFFF"/>
              </a:solidFill>
              <a:ea typeface="宋体" pitchFamily="2" charset="-122"/>
            </a:endParaRPr>
          </a:p>
        </p:txBody>
      </p:sp>
      <p:sp>
        <p:nvSpPr>
          <p:cNvPr id="27" name="AutoShape 17"/>
          <p:cNvSpPr>
            <a:spLocks noChangeArrowheads="1"/>
          </p:cNvSpPr>
          <p:nvPr/>
        </p:nvSpPr>
        <p:spPr bwMode="gray">
          <a:xfrm>
            <a:off x="2560524" y="3357562"/>
            <a:ext cx="5261844" cy="571504"/>
          </a:xfrm>
          <a:prstGeom prst="roundRect">
            <a:avLst>
              <a:gd name="adj" fmla="val 11505"/>
            </a:avLst>
          </a:prstGeom>
          <a:gradFill rotWithShape="1">
            <a:gsLst>
              <a:gs pos="0">
                <a:srgbClr val="FFCC66"/>
              </a:gs>
              <a:gs pos="100000">
                <a:schemeClr val="bg1"/>
              </a:gs>
            </a:gsLst>
            <a:lin ang="0" scaled="1"/>
          </a:gradFill>
          <a:ln w="6350" algn="ctr">
            <a:noFill/>
            <a:prstDash val="sysDot"/>
            <a:round/>
            <a:headEnd/>
            <a:tailEnd/>
          </a:ln>
          <a:effectLst/>
        </p:spPr>
        <p:txBody>
          <a:bodyPr wrap="none" anchor="ctr"/>
          <a:lstStyle/>
          <a:p>
            <a:endParaRPr lang="zh-CN" altLang="en-US" sz="1600" b="1" dirty="0">
              <a:solidFill>
                <a:schemeClr val="tx1">
                  <a:lumMod val="95000"/>
                  <a:lumOff val="5000"/>
                </a:schemeClr>
              </a:solidFill>
              <a:latin typeface="+mn-ea"/>
              <a:ea typeface="+mn-ea"/>
            </a:endParaRPr>
          </a:p>
        </p:txBody>
      </p:sp>
      <p:sp>
        <p:nvSpPr>
          <p:cNvPr id="28" name="AutoShape 19"/>
          <p:cNvSpPr>
            <a:spLocks noChangeArrowheads="1"/>
          </p:cNvSpPr>
          <p:nvPr/>
        </p:nvSpPr>
        <p:spPr bwMode="gray">
          <a:xfrm>
            <a:off x="2560524" y="4165605"/>
            <a:ext cx="5345342" cy="549280"/>
          </a:xfrm>
          <a:prstGeom prst="roundRect">
            <a:avLst>
              <a:gd name="adj" fmla="val 11505"/>
            </a:avLst>
          </a:prstGeom>
          <a:gradFill rotWithShape="1">
            <a:gsLst>
              <a:gs pos="0">
                <a:srgbClr val="0070C0"/>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9" name="Text Box 20"/>
          <p:cNvSpPr txBox="1">
            <a:spLocks noChangeArrowheads="1"/>
          </p:cNvSpPr>
          <p:nvPr/>
        </p:nvSpPr>
        <p:spPr bwMode="gray">
          <a:xfrm>
            <a:off x="2681866" y="4143380"/>
            <a:ext cx="5950888"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  将控制芯片与</a:t>
            </a:r>
            <a:r>
              <a:rPr lang="en-US" sz="1600" dirty="0" smtClean="0"/>
              <a:t>GPRS</a:t>
            </a:r>
            <a:r>
              <a:rPr lang="zh-CN" altLang="en-US" sz="1600" dirty="0" smtClean="0"/>
              <a:t>模块连接，利用</a:t>
            </a:r>
            <a:r>
              <a:rPr lang="en-US" sz="1600" dirty="0" smtClean="0"/>
              <a:t>GSM</a:t>
            </a:r>
            <a:r>
              <a:rPr lang="zh-CN" altLang="en-US" sz="1600" dirty="0" smtClean="0"/>
              <a:t>／</a:t>
            </a:r>
            <a:r>
              <a:rPr lang="en-US" sz="1600" dirty="0" smtClean="0"/>
              <a:t>GPRS</a:t>
            </a:r>
            <a:r>
              <a:rPr lang="zh-CN" altLang="en-US" sz="1600" dirty="0" smtClean="0"/>
              <a:t>全球无线移动通讯网络进行短消息数据的传输，实现系统的远程控制</a:t>
            </a:r>
            <a:endParaRPr lang="en-US" altLang="zh-CN" sz="1600" b="1" dirty="0">
              <a:solidFill>
                <a:schemeClr val="tx1">
                  <a:lumMod val="95000"/>
                  <a:lumOff val="5000"/>
                </a:schemeClr>
              </a:solidFill>
              <a:latin typeface="+mn-ea"/>
              <a:ea typeface="+mn-ea"/>
            </a:endParaRPr>
          </a:p>
        </p:txBody>
      </p:sp>
      <p:sp>
        <p:nvSpPr>
          <p:cNvPr id="30" name="AutoShape 12"/>
          <p:cNvSpPr>
            <a:spLocks noChangeArrowheads="1"/>
          </p:cNvSpPr>
          <p:nvPr/>
        </p:nvSpPr>
        <p:spPr bwMode="ltGray">
          <a:xfrm>
            <a:off x="2560524" y="4951423"/>
            <a:ext cx="5429288" cy="573603"/>
          </a:xfrm>
          <a:prstGeom prst="roundRect">
            <a:avLst>
              <a:gd name="adj" fmla="val 11505"/>
            </a:avLst>
          </a:prstGeom>
          <a:gradFill rotWithShape="1">
            <a:gsLst>
              <a:gs pos="0">
                <a:schemeClr val="accent6">
                  <a:lumMod val="40000"/>
                  <a:lumOff val="60000"/>
                </a:schemeClr>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1" name="Text Box 13"/>
          <p:cNvSpPr txBox="1">
            <a:spLocks noChangeArrowheads="1"/>
          </p:cNvSpPr>
          <p:nvPr/>
        </p:nvSpPr>
        <p:spPr bwMode="white">
          <a:xfrm>
            <a:off x="884272" y="5094299"/>
            <a:ext cx="1461938" cy="400110"/>
          </a:xfrm>
          <a:prstGeom prst="rect">
            <a:avLst/>
          </a:prstGeom>
          <a:noFill/>
          <a:ln w="9525" algn="ctr">
            <a:noFill/>
            <a:miter lim="800000"/>
            <a:headEnd/>
            <a:tailEnd/>
          </a:ln>
          <a:effectLst/>
        </p:spPr>
        <p:txBody>
          <a:bodyPr wrap="square">
            <a:spAutoFit/>
          </a:bodyPr>
          <a:lstStyle/>
          <a:p>
            <a:pPr algn="ctr">
              <a:spcBef>
                <a:spcPct val="50000"/>
              </a:spcBef>
            </a:pPr>
            <a:r>
              <a:rPr lang="en-US" altLang="zh-CN" sz="2000" b="1" dirty="0" smtClean="0">
                <a:solidFill>
                  <a:srgbClr val="FFFFFF"/>
                </a:solidFill>
                <a:ea typeface="宋体" pitchFamily="2" charset="-122"/>
              </a:rPr>
              <a:t>3G</a:t>
            </a:r>
            <a:r>
              <a:rPr lang="zh-CN" altLang="en-US" sz="2000" b="1" dirty="0" smtClean="0">
                <a:solidFill>
                  <a:srgbClr val="FFFFFF"/>
                </a:solidFill>
                <a:ea typeface="宋体" pitchFamily="2" charset="-122"/>
              </a:rPr>
              <a:t>网络</a:t>
            </a:r>
            <a:endParaRPr lang="en-US" altLang="zh-CN" sz="2000" b="1" dirty="0">
              <a:solidFill>
                <a:srgbClr val="FFFFFF"/>
              </a:solidFill>
              <a:ea typeface="宋体" pitchFamily="2" charset="-122"/>
            </a:endParaRPr>
          </a:p>
        </p:txBody>
      </p:sp>
      <p:sp>
        <p:nvSpPr>
          <p:cNvPr id="32" name="Text Box 14"/>
          <p:cNvSpPr txBox="1">
            <a:spLocks noChangeArrowheads="1"/>
          </p:cNvSpPr>
          <p:nvPr/>
        </p:nvSpPr>
        <p:spPr bwMode="gray">
          <a:xfrm>
            <a:off x="2674825" y="4953523"/>
            <a:ext cx="6183455" cy="584775"/>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dirty="0" smtClean="0"/>
              <a:t>  智能家居中的家电、灯光、场景等通过蓝牙、</a:t>
            </a:r>
            <a:r>
              <a:rPr lang="en-US" sz="1600" dirty="0" smtClean="0"/>
              <a:t>WLAN</a:t>
            </a:r>
            <a:r>
              <a:rPr lang="zh-CN" altLang="en-US" sz="1600" dirty="0" smtClean="0"/>
              <a:t>、</a:t>
            </a:r>
            <a:r>
              <a:rPr lang="en-US" sz="1600" dirty="0" smtClean="0"/>
              <a:t>WIMAX</a:t>
            </a:r>
            <a:r>
              <a:rPr lang="zh-CN" altLang="en-US" sz="1600" dirty="0" smtClean="0"/>
              <a:t>、家庭网关等手段融入</a:t>
            </a:r>
            <a:r>
              <a:rPr lang="en-US" sz="1600" dirty="0" smtClean="0"/>
              <a:t>3G</a:t>
            </a:r>
            <a:r>
              <a:rPr lang="zh-CN" altLang="en-US" sz="1600" dirty="0" smtClean="0"/>
              <a:t>网络，采用</a:t>
            </a:r>
            <a:r>
              <a:rPr lang="en-US" sz="1600" dirty="0" smtClean="0"/>
              <a:t>3G</a:t>
            </a:r>
            <a:r>
              <a:rPr lang="zh-CN" altLang="en-US" sz="1600" dirty="0" smtClean="0"/>
              <a:t>高速数据业务实现远程控制</a:t>
            </a:r>
            <a:endParaRPr lang="en-US" altLang="zh-CN" sz="1600" b="1" dirty="0">
              <a:solidFill>
                <a:schemeClr val="tx1">
                  <a:lumMod val="95000"/>
                  <a:lumOff val="5000"/>
                </a:schemeClr>
              </a:solidFill>
              <a:latin typeface="+mn-ea"/>
              <a:ea typeface="+mn-ea"/>
            </a:endParaRPr>
          </a:p>
        </p:txBody>
      </p:sp>
      <p:sp>
        <p:nvSpPr>
          <p:cNvPr id="35" name="Text Box 14"/>
          <p:cNvSpPr txBox="1">
            <a:spLocks noChangeArrowheads="1"/>
          </p:cNvSpPr>
          <p:nvPr/>
        </p:nvSpPr>
        <p:spPr bwMode="gray">
          <a:xfrm>
            <a:off x="2703400" y="3357562"/>
            <a:ext cx="5715040" cy="584775"/>
          </a:xfrm>
          <a:prstGeom prst="rect">
            <a:avLst/>
          </a:prstGeom>
          <a:noFill/>
          <a:ln w="9525" algn="ctr">
            <a:noFill/>
            <a:miter lim="800000"/>
            <a:headEnd/>
            <a:tailEnd/>
          </a:ln>
          <a:effectLst/>
        </p:spPr>
        <p:txBody>
          <a:bodyPr wrap="square">
            <a:spAutoFit/>
          </a:bodyPr>
          <a:lstStyle/>
          <a:p>
            <a:pPr>
              <a:buFont typeface="Arial" pitchFamily="34" charset="0"/>
              <a:buChar char="•"/>
            </a:pPr>
            <a:r>
              <a:rPr lang="zh-CN" altLang="en-US" sz="1600" dirty="0" smtClean="0"/>
              <a:t>  利用电话机的按键传送控制信息，根据语音提示按下相应的键，返回要进行操作的指令信息</a:t>
            </a:r>
            <a:endParaRPr lang="zh-CN" altLang="en-US" sz="1600" b="1" dirty="0">
              <a:solidFill>
                <a:schemeClr val="tx1">
                  <a:lumMod val="95000"/>
                  <a:lumOff val="5000"/>
                </a:schemeClr>
              </a:solidFill>
              <a:latin typeface="+mn-ea"/>
            </a:endParaRP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41" name="AutoShape 52"/>
          <p:cNvSpPr>
            <a:spLocks noChangeArrowheads="1"/>
          </p:cNvSpPr>
          <p:nvPr/>
        </p:nvSpPr>
        <p:spPr bwMode="gray">
          <a:xfrm>
            <a:off x="1839601" y="5107584"/>
            <a:ext cx="2945463"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u="sng" dirty="0" smtClean="0"/>
              <a:t>7.4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7.1</a:t>
            </a:r>
            <a:r>
              <a:rPr lang="zh-CN" altLang="en-US" u="sng" dirty="0" smtClean="0"/>
              <a:t>智能家居概述</a:t>
            </a:r>
            <a:endParaRPr lang="zh-CN" altLang="en-US" u="sng"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7.1.1 </a:t>
            </a:r>
            <a:r>
              <a:rPr lang="zh-CN" altLang="en-US" dirty="0" smtClean="0"/>
              <a:t>智能家居的定义</a:t>
            </a:r>
            <a:endParaRPr lang="zh-CN" altLang="en-US" dirty="0"/>
          </a:p>
        </p:txBody>
      </p:sp>
      <p:sp>
        <p:nvSpPr>
          <p:cNvPr id="3" name="内容占位符 2"/>
          <p:cNvSpPr>
            <a:spLocks noGrp="1"/>
          </p:cNvSpPr>
          <p:nvPr>
            <p:ph idx="1"/>
          </p:nvPr>
        </p:nvSpPr>
        <p:spPr>
          <a:xfrm>
            <a:off x="342928" y="1071580"/>
            <a:ext cx="8229600" cy="1643040"/>
          </a:xfrm>
        </p:spPr>
        <p:txBody>
          <a:bodyPr/>
          <a:lstStyle/>
          <a:p>
            <a:pPr>
              <a:buClr>
                <a:srgbClr val="FF6600"/>
              </a:buClr>
              <a:buSzPct val="100000"/>
              <a:buFont typeface="Wingdings" pitchFamily="2" charset="2"/>
              <a:buChar char="p"/>
            </a:pPr>
            <a:r>
              <a:rPr lang="zh-CN" altLang="en-US" sz="2000" dirty="0" smtClean="0"/>
              <a:t>智能家居的定义：</a:t>
            </a:r>
            <a:endParaRPr lang="en-US" altLang="zh-CN" sz="2000" dirty="0" smtClean="0"/>
          </a:p>
          <a:p>
            <a:pPr indent="0" algn="just" eaLnBrk="1">
              <a:buSzPct val="100000"/>
              <a:buNone/>
            </a:pPr>
            <a:r>
              <a:rPr lang="zh-CN" altLang="en-US" sz="1600" dirty="0" smtClean="0">
                <a:latin typeface="宋体" pitchFamily="2" charset="-122"/>
                <a:ea typeface="宋体" pitchFamily="2" charset="-122"/>
              </a:rPr>
              <a:t>智能家居是指在传统住宅的基础上，利用计算机技术（</a:t>
            </a:r>
            <a:r>
              <a:rPr lang="en-US" sz="1600" dirty="0" smtClean="0">
                <a:latin typeface="宋体" pitchFamily="2" charset="-122"/>
                <a:ea typeface="宋体" pitchFamily="2" charset="-122"/>
              </a:rPr>
              <a:t>Computer</a:t>
            </a:r>
            <a:r>
              <a:rPr lang="zh-CN" altLang="en-US" sz="1600" dirty="0" smtClean="0">
                <a:latin typeface="宋体" pitchFamily="2" charset="-122"/>
                <a:ea typeface="宋体" pitchFamily="2" charset="-122"/>
              </a:rPr>
              <a:t>）、通讯技术（</a:t>
            </a:r>
            <a:r>
              <a:rPr lang="en-US" altLang="en-US" sz="1600" dirty="0" smtClean="0">
                <a:latin typeface="宋体" pitchFamily="2" charset="-122"/>
                <a:ea typeface="宋体" pitchFamily="2" charset="-122"/>
              </a:rPr>
              <a:t>Communication</a:t>
            </a:r>
            <a:r>
              <a:rPr lang="zh-CN" altLang="en-US" sz="1600" dirty="0" smtClean="0">
                <a:latin typeface="宋体" pitchFamily="2" charset="-122"/>
                <a:ea typeface="宋体" pitchFamily="2" charset="-122"/>
              </a:rPr>
              <a:t>）、自动控制技术（</a:t>
            </a:r>
            <a:r>
              <a:rPr lang="en-US" altLang="en-US" sz="1600" dirty="0" smtClean="0">
                <a:latin typeface="宋体" pitchFamily="2" charset="-122"/>
                <a:ea typeface="宋体" pitchFamily="2" charset="-122"/>
              </a:rPr>
              <a:t>Control</a:t>
            </a:r>
            <a:r>
              <a:rPr lang="zh-CN" altLang="en-US" sz="1600" dirty="0" smtClean="0">
                <a:latin typeface="宋体" pitchFamily="2" charset="-122"/>
                <a:ea typeface="宋体" pitchFamily="2" charset="-122"/>
              </a:rPr>
              <a:t>）及图形显示技术（</a:t>
            </a:r>
            <a:r>
              <a:rPr lang="en-US" altLang="en-US" sz="1600" dirty="0" smtClean="0">
                <a:latin typeface="宋体" pitchFamily="2" charset="-122"/>
                <a:ea typeface="宋体" pitchFamily="2" charset="-122"/>
              </a:rPr>
              <a:t>CRT</a:t>
            </a:r>
            <a:r>
              <a:rPr lang="zh-CN" altLang="en-US" sz="1600" dirty="0" smtClean="0">
                <a:latin typeface="宋体" pitchFamily="2" charset="-122"/>
                <a:ea typeface="宋体" pitchFamily="2" charset="-122"/>
              </a:rPr>
              <a:t>）等，通过有效的传输网络，将家居生活中有关的设施集成，从而为住宅内部设施与家庭日程事务的管理提供高技术、智能化、互动化手段的居住环境。</a:t>
            </a:r>
            <a:endParaRPr lang="en-US" altLang="en-US" sz="1600" dirty="0" smtClean="0">
              <a:latin typeface="宋体" pitchFamily="2" charset="-122"/>
              <a:ea typeface="宋体" pitchFamily="2" charset="-122"/>
            </a:endParaRPr>
          </a:p>
          <a:p>
            <a:endParaRPr lang="zh-CN" altLang="en-US" dirty="0"/>
          </a:p>
        </p:txBody>
      </p:sp>
      <p:sp>
        <p:nvSpPr>
          <p:cNvPr id="7373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3732" name="Object 4"/>
          <p:cNvGraphicFramePr>
            <a:graphicFrameLocks noChangeAspect="1"/>
          </p:cNvGraphicFramePr>
          <p:nvPr/>
        </p:nvGraphicFramePr>
        <p:xfrm>
          <a:off x="1857356" y="2643182"/>
          <a:ext cx="5429288" cy="3328261"/>
        </p:xfrm>
        <a:graphic>
          <a:graphicData uri="http://schemas.openxmlformats.org/presentationml/2006/ole">
            <p:oleObj spid="_x0000_s73732" name="Visio" r:id="rId3" imgW="12345616" imgH="7558650" progId="Visio.Drawing.11">
              <p:embed/>
            </p:oleObj>
          </a:graphicData>
        </a:graphic>
      </p:graphicFrame>
      <p:sp>
        <p:nvSpPr>
          <p:cNvPr id="7" name="矩形 6"/>
          <p:cNvSpPr/>
          <p:nvPr/>
        </p:nvSpPr>
        <p:spPr>
          <a:xfrm>
            <a:off x="3571868" y="5929330"/>
            <a:ext cx="192882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智能家居系统模型</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7.4 </a:t>
            </a:r>
            <a:r>
              <a:rPr lang="zh-CN" altLang="en-US" dirty="0" smtClean="0"/>
              <a:t>智能家居发展趋势</a:t>
            </a:r>
          </a:p>
        </p:txBody>
      </p:sp>
      <p:sp>
        <p:nvSpPr>
          <p:cNvPr id="6" name="内容占位符 5"/>
          <p:cNvSpPr>
            <a:spLocks noGrp="1"/>
          </p:cNvSpPr>
          <p:nvPr>
            <p:ph idx="1"/>
          </p:nvPr>
        </p:nvSpPr>
        <p:spPr/>
        <p:txBody>
          <a:bodyPr/>
          <a:lstStyle/>
          <a:p>
            <a:pPr algn="just" eaLnBrk="1"/>
            <a:r>
              <a:rPr lang="zh-CN" altLang="en-US" dirty="0" smtClean="0"/>
              <a:t>智能家居系统的建设应该从用户的需求出发，以方便生活、节约能耗为目的，不能盲目追求大而全</a:t>
            </a:r>
            <a:endParaRPr lang="en-US" altLang="zh-CN" dirty="0" smtClean="0"/>
          </a:p>
          <a:p>
            <a:pPr algn="just" eaLnBrk="1">
              <a:spcBef>
                <a:spcPts val="1200"/>
              </a:spcBef>
            </a:pPr>
            <a:r>
              <a:rPr lang="zh-CN" altLang="en-US" dirty="0" smtClean="0"/>
              <a:t>智能家居网络构建的原则是使用方便、安装简单，不需要额外布线、扩展性好，而采用无线传输方式相对而言比较灵活，更适合智能家居环境</a:t>
            </a:r>
            <a:endParaRPr lang="en-US" altLang="zh-CN" dirty="0" smtClean="0"/>
          </a:p>
          <a:p>
            <a:pPr algn="just" eaLnBrk="1">
              <a:spcBef>
                <a:spcPts val="1200"/>
              </a:spcBef>
            </a:pPr>
            <a:r>
              <a:rPr lang="zh-CN" altLang="en-US" dirty="0" smtClean="0"/>
              <a:t>随着相关技术不断进步，智能家居必将向着调度智能化、灵活性和互操作性方向发展，因此，统一的互操作规范以及高度集成化的功能模块成为必然趋势</a:t>
            </a:r>
            <a:endParaRPr lang="en-US" altLang="zh-CN" dirty="0" smtClean="0"/>
          </a:p>
          <a:p>
            <a:pPr algn="just" eaLnBrk="1">
              <a:spcBef>
                <a:spcPts val="1200"/>
              </a:spcBef>
            </a:pPr>
            <a:r>
              <a:rPr lang="zh-CN" altLang="en-US" dirty="0" smtClean="0"/>
              <a:t>随着智能终端的使用数量急剧增加，以及本身的开放性、灵活性，智能家居的安全问题会成为未来发展的热点话题</a:t>
            </a:r>
            <a:endParaRPr lang="en-US" altLang="zh-CN" dirty="0" smtClean="0"/>
          </a:p>
          <a:p>
            <a:pPr algn="just" eaLnBrk="1">
              <a:spcBef>
                <a:spcPts val="1200"/>
              </a:spcBef>
            </a:pPr>
            <a:r>
              <a:rPr lang="zh-CN" altLang="en-US" dirty="0" smtClean="0"/>
              <a:t>随着无线通信技术、网络技术以及嵌入式系统的广泛应用，嵌入式无线智能家居网络控制系统成为未来智能家居的发展方向</a:t>
            </a:r>
            <a:endParaRPr lang="zh-CN" altLang="en-US" dirty="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7.1.1 </a:t>
            </a:r>
            <a:r>
              <a:rPr lang="zh-CN" altLang="en-US" dirty="0" smtClean="0"/>
              <a:t>智能家居的定义</a:t>
            </a:r>
            <a:endParaRPr lang="zh-CN" altLang="en-US" dirty="0"/>
          </a:p>
        </p:txBody>
      </p:sp>
      <p:sp>
        <p:nvSpPr>
          <p:cNvPr id="3" name="内容占位符 2"/>
          <p:cNvSpPr>
            <a:spLocks noGrp="1"/>
          </p:cNvSpPr>
          <p:nvPr>
            <p:ph idx="1"/>
          </p:nvPr>
        </p:nvSpPr>
        <p:spPr>
          <a:xfrm>
            <a:off x="342928" y="1071580"/>
            <a:ext cx="8229600" cy="1643040"/>
          </a:xfrm>
        </p:spPr>
        <p:txBody>
          <a:bodyPr/>
          <a:lstStyle/>
          <a:p>
            <a:pPr>
              <a:buClr>
                <a:srgbClr val="FF6600"/>
              </a:buClr>
              <a:buSzPct val="100000"/>
              <a:buFont typeface="Wingdings" pitchFamily="2" charset="2"/>
              <a:buChar char="p"/>
            </a:pPr>
            <a:r>
              <a:rPr lang="zh-CN" altLang="en-US" sz="2000" dirty="0" smtClean="0"/>
              <a:t>智能家居功能单元：</a:t>
            </a:r>
            <a:endParaRPr lang="en-US" altLang="zh-CN" sz="2000" dirty="0" smtClean="0"/>
          </a:p>
          <a:p>
            <a:pPr indent="0">
              <a:buSzPct val="100000"/>
              <a:buNone/>
            </a:pPr>
            <a:r>
              <a:rPr lang="zh-CN" altLang="en-US" sz="1600" dirty="0" smtClean="0">
                <a:latin typeface="宋体" pitchFamily="2" charset="-122"/>
                <a:ea typeface="宋体" pitchFamily="2" charset="-122"/>
              </a:rPr>
              <a:t>智能家居一般要求有三大基本功能单元：第一，要求有一个家庭布线系统，如电力线、电话线、互联网线缆、控制网络线缆等；第二，必须有一个兼容性强的智能家居中央处理平台，以实现对住宅内部设施的集中控制；第三，真正的智能家居至少需要三种网络的支持：宽带互联网、家庭内部信息网和家庭控制网络。</a:t>
            </a:r>
            <a:endParaRPr lang="zh-CN" altLang="en-US" sz="1600" dirty="0">
              <a:latin typeface="宋体" pitchFamily="2" charset="-122"/>
              <a:ea typeface="宋体" pitchFamily="2" charset="-122"/>
            </a:endParaRPr>
          </a:p>
        </p:txBody>
      </p:sp>
      <p:sp>
        <p:nvSpPr>
          <p:cNvPr id="7373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3732" name="Object 4"/>
          <p:cNvGraphicFramePr>
            <a:graphicFrameLocks noChangeAspect="1"/>
          </p:cNvGraphicFramePr>
          <p:nvPr/>
        </p:nvGraphicFramePr>
        <p:xfrm>
          <a:off x="1857356" y="2643182"/>
          <a:ext cx="5429288" cy="3328261"/>
        </p:xfrm>
        <a:graphic>
          <a:graphicData uri="http://schemas.openxmlformats.org/presentationml/2006/ole">
            <p:oleObj spid="_x0000_s103426" name="Visio" r:id="rId3" imgW="12345616" imgH="7558650" progId="Visio.Drawing.11">
              <p:embed/>
            </p:oleObj>
          </a:graphicData>
        </a:graphic>
      </p:graphicFrame>
      <p:sp>
        <p:nvSpPr>
          <p:cNvPr id="7" name="矩形 6"/>
          <p:cNvSpPr/>
          <p:nvPr/>
        </p:nvSpPr>
        <p:spPr>
          <a:xfrm>
            <a:off x="3571868" y="5929330"/>
            <a:ext cx="192882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智能家居系统模型</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229600" cy="1303331"/>
          </a:xfrm>
        </p:spPr>
        <p:txBody>
          <a:bodyPr/>
          <a:lstStyle/>
          <a:p>
            <a:r>
              <a:rPr lang="zh-CN" altLang="en-US" dirty="0" smtClean="0"/>
              <a:t>智能家居子系统</a:t>
            </a:r>
            <a:endParaRPr lang="en-US" altLang="zh-CN" dirty="0" smtClean="0"/>
          </a:p>
          <a:p>
            <a:pPr indent="0" algn="just" eaLnBrk="1">
              <a:buNone/>
            </a:pPr>
            <a:r>
              <a:rPr lang="zh-CN" altLang="en-US" sz="1600" dirty="0" smtClean="0">
                <a:latin typeface="宋体" pitchFamily="2" charset="-122"/>
                <a:ea typeface="宋体" pitchFamily="2" charset="-122"/>
              </a:rPr>
              <a:t>根据智能家居系统中智能终端设备所实现的功能，可以将其划分为几个子系统：</a:t>
            </a:r>
            <a:r>
              <a:rPr lang="en-US" altLang="zh-CN" sz="1600" dirty="0" smtClean="0">
                <a:latin typeface="宋体" pitchFamily="2" charset="-122"/>
                <a:ea typeface="宋体" pitchFamily="2" charset="-122"/>
              </a:rPr>
              <a:t>HVAC</a:t>
            </a:r>
            <a:r>
              <a:rPr lang="zh-CN" altLang="en-US" sz="1600" dirty="0" smtClean="0">
                <a:latin typeface="宋体" pitchFamily="2" charset="-122"/>
                <a:ea typeface="宋体" pitchFamily="2" charset="-122"/>
              </a:rPr>
              <a:t>系统、照明控制系统、数字影音系统、安保</a:t>
            </a:r>
            <a:r>
              <a:rPr lang="en-US" altLang="zh-CN" sz="1600" dirty="0" smtClean="0">
                <a:latin typeface="宋体" pitchFamily="2" charset="-122"/>
                <a:ea typeface="宋体" pitchFamily="2" charset="-122"/>
              </a:rPr>
              <a:t>/</a:t>
            </a:r>
            <a:r>
              <a:rPr lang="zh-CN" altLang="en-US" sz="1600" dirty="0" smtClean="0">
                <a:latin typeface="宋体" pitchFamily="2" charset="-122"/>
                <a:ea typeface="宋体" pitchFamily="2" charset="-122"/>
              </a:rPr>
              <a:t>防灾系统、通讯系统、健康管理系统、烹饪系统、清洁系统、能源管理系统。</a:t>
            </a:r>
          </a:p>
        </p:txBody>
      </p:sp>
      <p:sp>
        <p:nvSpPr>
          <p:cNvPr id="3" name="标题 2"/>
          <p:cNvSpPr>
            <a:spLocks noGrp="1"/>
          </p:cNvSpPr>
          <p:nvPr>
            <p:ph type="title"/>
          </p:nvPr>
        </p:nvSpPr>
        <p:spPr/>
        <p:txBody>
          <a:bodyPr/>
          <a:lstStyle/>
          <a:p>
            <a:r>
              <a:rPr lang="en-US" altLang="zh-CN" dirty="0" smtClean="0"/>
              <a:t>7.1.2 </a:t>
            </a:r>
            <a:r>
              <a:rPr lang="zh-CN" altLang="en-US" dirty="0" smtClean="0"/>
              <a:t>智能家居的功能</a:t>
            </a:r>
            <a:endParaRPr lang="zh-CN" altLang="en-US" dirty="0"/>
          </a:p>
        </p:txBody>
      </p:sp>
      <p:sp>
        <p:nvSpPr>
          <p:cNvPr id="1044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4449" name="Object 1"/>
          <p:cNvGraphicFramePr>
            <a:graphicFrameLocks noChangeAspect="1"/>
          </p:cNvGraphicFramePr>
          <p:nvPr/>
        </p:nvGraphicFramePr>
        <p:xfrm>
          <a:off x="1714480" y="3000372"/>
          <a:ext cx="5400314" cy="2038354"/>
        </p:xfrm>
        <a:graphic>
          <a:graphicData uri="http://schemas.openxmlformats.org/presentationml/2006/ole">
            <p:oleObj spid="_x0000_s104449" name="Visio" r:id="rId3" imgW="4790538" imgH="1807650" progId="Visio.Drawing.11">
              <p:embed/>
            </p:oleObj>
          </a:graphicData>
        </a:graphic>
      </p:graphicFrame>
      <p:sp>
        <p:nvSpPr>
          <p:cNvPr id="6" name="矩形 5"/>
          <p:cNvSpPr/>
          <p:nvPr/>
        </p:nvSpPr>
        <p:spPr>
          <a:xfrm>
            <a:off x="3500430" y="5214950"/>
            <a:ext cx="192882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a:t>
            </a:r>
            <a:r>
              <a:rPr lang="zh-CN" altLang="en-US" sz="1200" dirty="0" smtClean="0">
                <a:solidFill>
                  <a:schemeClr val="tx1"/>
                </a:solidFill>
                <a:latin typeface="宋体" pitchFamily="2" charset="-122"/>
                <a:ea typeface="宋体" pitchFamily="2" charset="-122"/>
              </a:rPr>
              <a:t>智能家居子系统</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3"/>
          <p:cNvGrpSpPr>
            <a:grpSpLocks/>
          </p:cNvGrpSpPr>
          <p:nvPr/>
        </p:nvGrpSpPr>
        <p:grpSpPr bwMode="auto">
          <a:xfrm>
            <a:off x="1012608" y="5165737"/>
            <a:ext cx="1576407" cy="692155"/>
            <a:chOff x="471" y="272"/>
            <a:chExt cx="1161" cy="1539"/>
          </a:xfrm>
        </p:grpSpPr>
        <p:sp>
          <p:nvSpPr>
            <p:cNvPr id="47"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48" name="AutoShape 5"/>
            <p:cNvSpPr>
              <a:spLocks noChangeArrowheads="1"/>
            </p:cNvSpPr>
            <p:nvPr/>
          </p:nvSpPr>
          <p:spPr bwMode="gray">
            <a:xfrm>
              <a:off x="473" y="272"/>
              <a:ext cx="1159" cy="1539"/>
            </a:xfrm>
            <a:prstGeom prst="can">
              <a:avLst>
                <a:gd name="adj" fmla="val 33197"/>
              </a:avLst>
            </a:prstGeom>
            <a:gradFill rotWithShape="1">
              <a:gsLst>
                <a:gs pos="0">
                  <a:srgbClr val="4AB1E4">
                    <a:gamma/>
                    <a:shade val="46275"/>
                    <a:invGamma/>
                  </a:srgbClr>
                </a:gs>
                <a:gs pos="50000">
                  <a:srgbClr val="4AB1E4">
                    <a:alpha val="50000"/>
                  </a:srgbClr>
                </a:gs>
                <a:gs pos="100000">
                  <a:srgbClr val="4AB1E4">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49" name="Group 6"/>
          <p:cNvGrpSpPr>
            <a:grpSpLocks/>
          </p:cNvGrpSpPr>
          <p:nvPr/>
        </p:nvGrpSpPr>
        <p:grpSpPr bwMode="auto">
          <a:xfrm>
            <a:off x="1012608" y="4645545"/>
            <a:ext cx="1576407" cy="692156"/>
            <a:chOff x="471" y="590"/>
            <a:chExt cx="1161" cy="1539"/>
          </a:xfrm>
        </p:grpSpPr>
        <p:sp>
          <p:nvSpPr>
            <p:cNvPr id="50"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 name="AutoShape 8"/>
            <p:cNvSpPr>
              <a:spLocks noChangeArrowheads="1"/>
            </p:cNvSpPr>
            <p:nvPr/>
          </p:nvSpPr>
          <p:spPr bwMode="gray">
            <a:xfrm>
              <a:off x="473" y="590"/>
              <a:ext cx="1159" cy="1539"/>
            </a:xfrm>
            <a:prstGeom prst="can">
              <a:avLst>
                <a:gd name="adj" fmla="val 33197"/>
              </a:avLst>
            </a:prstGeom>
            <a:gradFill rotWithShape="1">
              <a:gsLst>
                <a:gs pos="0">
                  <a:srgbClr val="5BBE4E">
                    <a:gamma/>
                    <a:shade val="46275"/>
                    <a:invGamma/>
                  </a:srgbClr>
                </a:gs>
                <a:gs pos="50000">
                  <a:srgbClr val="5BBE4E">
                    <a:alpha val="50000"/>
                  </a:srgbClr>
                </a:gs>
                <a:gs pos="100000">
                  <a:srgbClr val="5BBE4E">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7" name="Group 3"/>
          <p:cNvGrpSpPr>
            <a:grpSpLocks/>
          </p:cNvGrpSpPr>
          <p:nvPr/>
        </p:nvGrpSpPr>
        <p:grpSpPr bwMode="auto">
          <a:xfrm>
            <a:off x="1000100" y="4094167"/>
            <a:ext cx="1576407" cy="692155"/>
            <a:chOff x="471" y="272"/>
            <a:chExt cx="1161" cy="1539"/>
          </a:xfrm>
        </p:grpSpPr>
        <p:sp>
          <p:nvSpPr>
            <p:cNvPr id="28"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9" name="AutoShape 5"/>
            <p:cNvSpPr>
              <a:spLocks noChangeArrowheads="1"/>
            </p:cNvSpPr>
            <p:nvPr/>
          </p:nvSpPr>
          <p:spPr bwMode="gray">
            <a:xfrm>
              <a:off x="473" y="272"/>
              <a:ext cx="1159" cy="1539"/>
            </a:xfrm>
            <a:prstGeom prst="can">
              <a:avLst>
                <a:gd name="adj" fmla="val 33197"/>
              </a:avLst>
            </a:prstGeom>
            <a:gradFill rotWithShape="1">
              <a:gsLst>
                <a:gs pos="0">
                  <a:srgbClr val="4AB1E4">
                    <a:gamma/>
                    <a:shade val="46275"/>
                    <a:invGamma/>
                  </a:srgbClr>
                </a:gs>
                <a:gs pos="50000">
                  <a:srgbClr val="4AB1E4">
                    <a:alpha val="50000"/>
                  </a:srgbClr>
                </a:gs>
                <a:gs pos="100000">
                  <a:srgbClr val="4AB1E4">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30" name="Group 6"/>
          <p:cNvGrpSpPr>
            <a:grpSpLocks/>
          </p:cNvGrpSpPr>
          <p:nvPr/>
        </p:nvGrpSpPr>
        <p:grpSpPr bwMode="auto">
          <a:xfrm>
            <a:off x="1000100" y="3569498"/>
            <a:ext cx="1576407" cy="692156"/>
            <a:chOff x="471" y="590"/>
            <a:chExt cx="1161" cy="1539"/>
          </a:xfrm>
        </p:grpSpPr>
        <p:sp>
          <p:nvSpPr>
            <p:cNvPr id="31"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AutoShape 8"/>
            <p:cNvSpPr>
              <a:spLocks noChangeArrowheads="1"/>
            </p:cNvSpPr>
            <p:nvPr/>
          </p:nvSpPr>
          <p:spPr bwMode="gray">
            <a:xfrm>
              <a:off x="473" y="590"/>
              <a:ext cx="1159" cy="1539"/>
            </a:xfrm>
            <a:prstGeom prst="can">
              <a:avLst>
                <a:gd name="adj" fmla="val 33197"/>
              </a:avLst>
            </a:prstGeom>
            <a:gradFill rotWithShape="1">
              <a:gsLst>
                <a:gs pos="0">
                  <a:srgbClr val="5BBE4E">
                    <a:gamma/>
                    <a:shade val="46275"/>
                    <a:invGamma/>
                  </a:srgbClr>
                </a:gs>
                <a:gs pos="50000">
                  <a:srgbClr val="5BBE4E">
                    <a:alpha val="50000"/>
                  </a:srgbClr>
                </a:gs>
                <a:gs pos="100000">
                  <a:srgbClr val="5BBE4E">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9" name="Text Box 15"/>
          <p:cNvSpPr txBox="1">
            <a:spLocks noChangeArrowheads="1"/>
          </p:cNvSpPr>
          <p:nvPr/>
        </p:nvSpPr>
        <p:spPr bwMode="white">
          <a:xfrm>
            <a:off x="1071538" y="3832882"/>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稳定性好</a:t>
            </a:r>
            <a:endParaRPr lang="en-US" altLang="zh-CN" sz="2000" b="1" dirty="0">
              <a:solidFill>
                <a:srgbClr val="FFFFFF"/>
              </a:solidFill>
              <a:ea typeface="宋体" pitchFamily="2" charset="-122"/>
            </a:endParaRPr>
          </a:p>
        </p:txBody>
      </p:sp>
      <p:sp>
        <p:nvSpPr>
          <p:cNvPr id="40" name="Text Box 16"/>
          <p:cNvSpPr txBox="1">
            <a:spLocks noChangeArrowheads="1"/>
          </p:cNvSpPr>
          <p:nvPr/>
        </p:nvSpPr>
        <p:spPr bwMode="white">
          <a:xfrm>
            <a:off x="1071538" y="4284687"/>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兼容性好</a:t>
            </a:r>
            <a:endParaRPr lang="en-US" altLang="zh-CN" sz="2000" b="1" dirty="0">
              <a:solidFill>
                <a:srgbClr val="FFFFFF"/>
              </a:solidFill>
              <a:ea typeface="宋体" pitchFamily="2" charset="-122"/>
            </a:endParaRPr>
          </a:p>
        </p:txBody>
      </p:sp>
      <p:sp>
        <p:nvSpPr>
          <p:cNvPr id="52" name="Text Box 15"/>
          <p:cNvSpPr txBox="1">
            <a:spLocks noChangeArrowheads="1"/>
          </p:cNvSpPr>
          <p:nvPr/>
        </p:nvSpPr>
        <p:spPr bwMode="white">
          <a:xfrm>
            <a:off x="1084046" y="4908929"/>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智能化</a:t>
            </a:r>
            <a:endParaRPr lang="en-US" altLang="zh-CN" sz="2000" b="1" dirty="0">
              <a:solidFill>
                <a:srgbClr val="FFFFFF"/>
              </a:solidFill>
              <a:ea typeface="宋体" pitchFamily="2" charset="-122"/>
            </a:endParaRPr>
          </a:p>
        </p:txBody>
      </p:sp>
      <p:sp>
        <p:nvSpPr>
          <p:cNvPr id="53" name="Text Box 16"/>
          <p:cNvSpPr txBox="1">
            <a:spLocks noChangeArrowheads="1"/>
          </p:cNvSpPr>
          <p:nvPr/>
        </p:nvSpPr>
        <p:spPr bwMode="white">
          <a:xfrm>
            <a:off x="1084046" y="5356257"/>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节能减排</a:t>
            </a:r>
            <a:endParaRPr lang="en-US" altLang="zh-CN" sz="2000" b="1" dirty="0">
              <a:solidFill>
                <a:srgbClr val="FFFFFF"/>
              </a:solidFill>
              <a:ea typeface="宋体" pitchFamily="2" charset="-122"/>
            </a:endParaRPr>
          </a:p>
        </p:txBody>
      </p:sp>
      <p:grpSp>
        <p:nvGrpSpPr>
          <p:cNvPr id="33" name="Group 9"/>
          <p:cNvGrpSpPr>
            <a:grpSpLocks/>
          </p:cNvGrpSpPr>
          <p:nvPr/>
        </p:nvGrpSpPr>
        <p:grpSpPr bwMode="auto">
          <a:xfrm>
            <a:off x="1000100" y="3002471"/>
            <a:ext cx="1576407" cy="692155"/>
            <a:chOff x="471" y="272"/>
            <a:chExt cx="1161" cy="1539"/>
          </a:xfrm>
        </p:grpSpPr>
        <p:sp>
          <p:nvSpPr>
            <p:cNvPr id="34"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11"/>
            <p:cNvSpPr>
              <a:spLocks noChangeArrowheads="1"/>
            </p:cNvSpPr>
            <p:nvPr/>
          </p:nvSpPr>
          <p:spPr bwMode="ltGray">
            <a:xfrm>
              <a:off x="473" y="272"/>
              <a:ext cx="1159" cy="1539"/>
            </a:xfrm>
            <a:prstGeom prst="can">
              <a:avLst>
                <a:gd name="adj" fmla="val 33197"/>
              </a:avLst>
            </a:prstGeom>
            <a:gradFill rotWithShape="1">
              <a:gsLst>
                <a:gs pos="0">
                  <a:srgbClr val="8F038F">
                    <a:gamma/>
                    <a:shade val="46275"/>
                    <a:invGamma/>
                  </a:srgbClr>
                </a:gs>
                <a:gs pos="50000">
                  <a:srgbClr val="8F038F">
                    <a:alpha val="50000"/>
                  </a:srgbClr>
                </a:gs>
                <a:gs pos="100000">
                  <a:srgbClr val="8F038F">
                    <a:gamma/>
                    <a:shade val="46275"/>
                    <a:invGamma/>
                  </a:srgbClr>
                </a:gs>
              </a:gsLst>
              <a:lin ang="0" scaled="1"/>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3" name="标题 2"/>
          <p:cNvSpPr>
            <a:spLocks noGrp="1"/>
          </p:cNvSpPr>
          <p:nvPr>
            <p:ph type="title"/>
          </p:nvPr>
        </p:nvSpPr>
        <p:spPr/>
        <p:txBody>
          <a:bodyPr/>
          <a:lstStyle/>
          <a:p>
            <a:r>
              <a:rPr lang="en-US" altLang="zh-CN" dirty="0" smtClean="0"/>
              <a:t>7.1.3 </a:t>
            </a:r>
            <a:r>
              <a:rPr lang="zh-CN" altLang="en-US" dirty="0" smtClean="0"/>
              <a:t>智能家居的特点</a:t>
            </a:r>
            <a:endParaRPr lang="zh-CN" altLang="en-US" dirty="0"/>
          </a:p>
        </p:txBody>
      </p:sp>
      <p:sp>
        <p:nvSpPr>
          <p:cNvPr id="1044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Group 3"/>
          <p:cNvGrpSpPr>
            <a:grpSpLocks/>
          </p:cNvGrpSpPr>
          <p:nvPr/>
        </p:nvGrpSpPr>
        <p:grpSpPr bwMode="auto">
          <a:xfrm>
            <a:off x="1000100" y="2451093"/>
            <a:ext cx="1576407" cy="692155"/>
            <a:chOff x="471" y="272"/>
            <a:chExt cx="1161" cy="1539"/>
          </a:xfrm>
        </p:grpSpPr>
        <p:sp>
          <p:nvSpPr>
            <p:cNvPr id="9" name="Oval 4"/>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0" name="AutoShape 5"/>
            <p:cNvSpPr>
              <a:spLocks noChangeArrowheads="1"/>
            </p:cNvSpPr>
            <p:nvPr/>
          </p:nvSpPr>
          <p:spPr bwMode="gray">
            <a:xfrm>
              <a:off x="473" y="272"/>
              <a:ext cx="1159" cy="1539"/>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w="9525">
              <a:noFill/>
              <a:round/>
              <a:headEnd/>
              <a:tailEnd/>
            </a:ln>
            <a:effectLst/>
          </p:spPr>
          <p:txBody>
            <a:bodyPr wrap="none" anchor="ctr"/>
            <a:lstStyle/>
            <a:p>
              <a:endParaRPr lang="zh-CN" altLang="en-US"/>
            </a:p>
          </p:txBody>
        </p:sp>
      </p:grpSp>
      <p:grpSp>
        <p:nvGrpSpPr>
          <p:cNvPr id="11" name="Group 6"/>
          <p:cNvGrpSpPr>
            <a:grpSpLocks/>
          </p:cNvGrpSpPr>
          <p:nvPr/>
        </p:nvGrpSpPr>
        <p:grpSpPr bwMode="auto">
          <a:xfrm>
            <a:off x="1000100" y="1926424"/>
            <a:ext cx="1576407" cy="692156"/>
            <a:chOff x="471" y="590"/>
            <a:chExt cx="1161" cy="1539"/>
          </a:xfrm>
        </p:grpSpPr>
        <p:sp>
          <p:nvSpPr>
            <p:cNvPr id="12" name="Oval 7"/>
            <p:cNvSpPr>
              <a:spLocks noChangeArrowheads="1"/>
            </p:cNvSpPr>
            <p:nvPr/>
          </p:nvSpPr>
          <p:spPr bwMode="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3" name="AutoShape 8"/>
            <p:cNvSpPr>
              <a:spLocks noChangeArrowheads="1"/>
            </p:cNvSpPr>
            <p:nvPr/>
          </p:nvSpPr>
          <p:spPr bwMode="gray">
            <a:xfrm>
              <a:off x="473" y="590"/>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w="9525">
              <a:noFill/>
              <a:round/>
              <a:headEnd/>
              <a:tailEnd/>
            </a:ln>
            <a:effectLst/>
          </p:spPr>
          <p:txBody>
            <a:bodyPr wrap="none" anchor="ctr"/>
            <a:lstStyle/>
            <a:p>
              <a:endParaRPr lang="zh-CN" altLang="en-US"/>
            </a:p>
          </p:txBody>
        </p:sp>
      </p:grpSp>
      <p:grpSp>
        <p:nvGrpSpPr>
          <p:cNvPr id="14" name="Group 9"/>
          <p:cNvGrpSpPr>
            <a:grpSpLocks/>
          </p:cNvGrpSpPr>
          <p:nvPr/>
        </p:nvGrpSpPr>
        <p:grpSpPr bwMode="auto">
          <a:xfrm>
            <a:off x="1000100" y="1359397"/>
            <a:ext cx="1576407" cy="692155"/>
            <a:chOff x="471" y="272"/>
            <a:chExt cx="1161" cy="1539"/>
          </a:xfrm>
        </p:grpSpPr>
        <p:sp>
          <p:nvSpPr>
            <p:cNvPr id="15"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w="9525" algn="ctr">
              <a:noFill/>
              <a:round/>
              <a:headEnd/>
              <a:tailEnd/>
            </a:ln>
            <a:effectLst/>
          </p:spPr>
          <p:txBody>
            <a:bodyPr wrap="none" anchor="ctr"/>
            <a:lstStyle/>
            <a:p>
              <a:endParaRPr lang="zh-CN" altLang="en-US"/>
            </a:p>
          </p:txBody>
        </p:sp>
        <p:sp>
          <p:nvSpPr>
            <p:cNvPr id="16" name="AutoShape 11"/>
            <p:cNvSpPr>
              <a:spLocks noChangeArrowheads="1"/>
            </p:cNvSpPr>
            <p:nvPr/>
          </p:nvSpPr>
          <p:spPr bwMode="lt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w="9525">
              <a:noFill/>
              <a:round/>
              <a:headEnd/>
              <a:tailEnd/>
            </a:ln>
            <a:effectLst/>
          </p:spPr>
          <p:txBody>
            <a:bodyPr wrap="none" anchor="ctr"/>
            <a:lstStyle/>
            <a:p>
              <a:endParaRPr lang="zh-CN" altLang="en-US"/>
            </a:p>
          </p:txBody>
        </p:sp>
      </p:grpSp>
      <p:sp>
        <p:nvSpPr>
          <p:cNvPr id="17" name="AutoShape 12"/>
          <p:cNvSpPr>
            <a:spLocks noChangeArrowheads="1"/>
          </p:cNvSpPr>
          <p:nvPr/>
        </p:nvSpPr>
        <p:spPr bwMode="ltGray">
          <a:xfrm>
            <a:off x="2857488" y="1502273"/>
            <a:ext cx="5261844" cy="461974"/>
          </a:xfrm>
          <a:prstGeom prst="roundRect">
            <a:avLst>
              <a:gd name="adj" fmla="val 11505"/>
            </a:avLst>
          </a:prstGeom>
          <a:gradFill rotWithShape="1">
            <a:gsLst>
              <a:gs pos="0">
                <a:schemeClr val="accent2"/>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18" name="Text Box 13"/>
          <p:cNvSpPr txBox="1">
            <a:spLocks noChangeArrowheads="1"/>
          </p:cNvSpPr>
          <p:nvPr/>
        </p:nvSpPr>
        <p:spPr bwMode="white">
          <a:xfrm>
            <a:off x="1071538" y="1573711"/>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舒适</a:t>
            </a:r>
            <a:endParaRPr lang="en-US" altLang="zh-CN" sz="2000" b="1" dirty="0">
              <a:solidFill>
                <a:srgbClr val="FFFFFF"/>
              </a:solidFill>
              <a:ea typeface="宋体" pitchFamily="2" charset="-122"/>
            </a:endParaRPr>
          </a:p>
        </p:txBody>
      </p:sp>
      <p:sp>
        <p:nvSpPr>
          <p:cNvPr id="19" name="Text Box 14"/>
          <p:cNvSpPr txBox="1">
            <a:spLocks noChangeArrowheads="1"/>
          </p:cNvSpPr>
          <p:nvPr/>
        </p:nvSpPr>
        <p:spPr bwMode="gray">
          <a:xfrm>
            <a:off x="2971829" y="1573724"/>
            <a:ext cx="6215074"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以人为本，充分考虑用户的生活习惯及感受</a:t>
            </a:r>
            <a:endParaRPr lang="en-US" altLang="zh-CN" sz="1600" b="1" dirty="0">
              <a:solidFill>
                <a:schemeClr val="tx1">
                  <a:lumMod val="95000"/>
                  <a:lumOff val="5000"/>
                </a:schemeClr>
              </a:solidFill>
              <a:latin typeface="+mn-ea"/>
              <a:ea typeface="+mn-ea"/>
            </a:endParaRPr>
          </a:p>
        </p:txBody>
      </p:sp>
      <p:sp>
        <p:nvSpPr>
          <p:cNvPr id="20" name="Text Box 15"/>
          <p:cNvSpPr txBox="1">
            <a:spLocks noChangeArrowheads="1"/>
          </p:cNvSpPr>
          <p:nvPr/>
        </p:nvSpPr>
        <p:spPr bwMode="white">
          <a:xfrm>
            <a:off x="1071538" y="2189808"/>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使用简单</a:t>
            </a:r>
            <a:endParaRPr lang="en-US" altLang="zh-CN" sz="2000" b="1" dirty="0">
              <a:solidFill>
                <a:srgbClr val="FFFFFF"/>
              </a:solidFill>
              <a:ea typeface="宋体" pitchFamily="2" charset="-122"/>
            </a:endParaRPr>
          </a:p>
        </p:txBody>
      </p:sp>
      <p:sp>
        <p:nvSpPr>
          <p:cNvPr id="21" name="Text Box 16"/>
          <p:cNvSpPr txBox="1">
            <a:spLocks noChangeArrowheads="1"/>
          </p:cNvSpPr>
          <p:nvPr/>
        </p:nvSpPr>
        <p:spPr bwMode="white">
          <a:xfrm>
            <a:off x="1071538" y="2641613"/>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远程控制</a:t>
            </a:r>
            <a:endParaRPr lang="en-US" altLang="zh-CN" sz="2000" b="1" dirty="0">
              <a:solidFill>
                <a:srgbClr val="FFFFFF"/>
              </a:solidFill>
              <a:ea typeface="宋体" pitchFamily="2" charset="-122"/>
            </a:endParaRPr>
          </a:p>
        </p:txBody>
      </p:sp>
      <p:sp>
        <p:nvSpPr>
          <p:cNvPr id="22" name="AutoShape 17"/>
          <p:cNvSpPr>
            <a:spLocks noChangeArrowheads="1"/>
          </p:cNvSpPr>
          <p:nvPr/>
        </p:nvSpPr>
        <p:spPr bwMode="gray">
          <a:xfrm>
            <a:off x="2857488" y="2046932"/>
            <a:ext cx="5261844" cy="461974"/>
          </a:xfrm>
          <a:prstGeom prst="roundRect">
            <a:avLst>
              <a:gd name="adj" fmla="val 11505"/>
            </a:avLst>
          </a:prstGeom>
          <a:gradFill rotWithShape="1">
            <a:gsLst>
              <a:gs pos="0">
                <a:schemeClr val="folHlink"/>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3" name="Text Box 18"/>
          <p:cNvSpPr txBox="1">
            <a:spLocks noChangeArrowheads="1"/>
          </p:cNvSpPr>
          <p:nvPr/>
        </p:nvSpPr>
        <p:spPr bwMode="gray">
          <a:xfrm>
            <a:off x="2978829" y="2105684"/>
            <a:ext cx="6613353"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面向普通大众，操作简单</a:t>
            </a:r>
            <a:endParaRPr lang="en-US" altLang="zh-CN" sz="1600" b="1" dirty="0">
              <a:solidFill>
                <a:schemeClr val="tx1">
                  <a:lumMod val="95000"/>
                  <a:lumOff val="5000"/>
                </a:schemeClr>
              </a:solidFill>
              <a:latin typeface="+mn-ea"/>
              <a:ea typeface="+mn-ea"/>
            </a:endParaRPr>
          </a:p>
        </p:txBody>
      </p:sp>
      <p:sp>
        <p:nvSpPr>
          <p:cNvPr id="24" name="AutoShape 19"/>
          <p:cNvSpPr>
            <a:spLocks noChangeArrowheads="1"/>
          </p:cNvSpPr>
          <p:nvPr/>
        </p:nvSpPr>
        <p:spPr bwMode="gray">
          <a:xfrm>
            <a:off x="2857488" y="2593969"/>
            <a:ext cx="5345342" cy="461974"/>
          </a:xfrm>
          <a:prstGeom prst="roundRect">
            <a:avLst>
              <a:gd name="adj" fmla="val 11505"/>
            </a:avLst>
          </a:prstGeom>
          <a:gradFill rotWithShape="1">
            <a:gsLst>
              <a:gs pos="0">
                <a:schemeClr val="accent1"/>
              </a:gs>
              <a:gs pos="100000">
                <a:schemeClr val="bg1"/>
              </a:gs>
            </a:gsLst>
            <a:lin ang="0" scaled="1"/>
          </a:gradFill>
          <a:ln w="6350" algn="ctr">
            <a:noFill/>
            <a:prstDash val="sysDot"/>
            <a:round/>
            <a:headEnd/>
            <a:tailEnd/>
          </a:ln>
          <a:effectLst/>
        </p:spPr>
        <p:txBody>
          <a:bodyPr wrap="none" anchor="ctr"/>
          <a:lstStyle/>
          <a:p>
            <a:endParaRPr lang="zh-CN" altLang="en-US" sz="1600" b="1">
              <a:solidFill>
                <a:schemeClr val="tx1">
                  <a:lumMod val="95000"/>
                  <a:lumOff val="5000"/>
                </a:schemeClr>
              </a:solidFill>
              <a:latin typeface="+mn-ea"/>
              <a:ea typeface="+mn-ea"/>
            </a:endParaRPr>
          </a:p>
        </p:txBody>
      </p:sp>
      <p:sp>
        <p:nvSpPr>
          <p:cNvPr id="25" name="Text Box 20"/>
          <p:cNvSpPr txBox="1">
            <a:spLocks noChangeArrowheads="1"/>
          </p:cNvSpPr>
          <p:nvPr/>
        </p:nvSpPr>
        <p:spPr bwMode="gray">
          <a:xfrm>
            <a:off x="2978830" y="2640030"/>
            <a:ext cx="5950888"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用户通过互联网对家居环境进行远程监控</a:t>
            </a:r>
            <a:endParaRPr lang="en-US" altLang="zh-CN" sz="1600" b="1" dirty="0">
              <a:solidFill>
                <a:schemeClr val="tx1">
                  <a:lumMod val="95000"/>
                  <a:lumOff val="5000"/>
                </a:schemeClr>
              </a:solidFill>
              <a:latin typeface="+mn-ea"/>
              <a:ea typeface="+mn-ea"/>
            </a:endParaRPr>
          </a:p>
        </p:txBody>
      </p:sp>
      <p:sp>
        <p:nvSpPr>
          <p:cNvPr id="36" name="AutoShape 12"/>
          <p:cNvSpPr>
            <a:spLocks noChangeArrowheads="1"/>
          </p:cNvSpPr>
          <p:nvPr/>
        </p:nvSpPr>
        <p:spPr bwMode="ltGray">
          <a:xfrm>
            <a:off x="2857488" y="3143248"/>
            <a:ext cx="5429288" cy="461974"/>
          </a:xfrm>
          <a:prstGeom prst="roundRect">
            <a:avLst>
              <a:gd name="adj" fmla="val 11505"/>
            </a:avLst>
          </a:prstGeom>
          <a:gradFill rotWithShape="1">
            <a:gsLst>
              <a:gs pos="0">
                <a:srgbClr val="8F038F"/>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37" name="Text Box 13"/>
          <p:cNvSpPr txBox="1">
            <a:spLocks noChangeArrowheads="1"/>
          </p:cNvSpPr>
          <p:nvPr/>
        </p:nvSpPr>
        <p:spPr bwMode="white">
          <a:xfrm>
            <a:off x="1071538" y="3216785"/>
            <a:ext cx="1461938" cy="400110"/>
          </a:xfrm>
          <a:prstGeom prst="rect">
            <a:avLst/>
          </a:prstGeom>
          <a:noFill/>
          <a:ln w="9525" algn="ctr">
            <a:noFill/>
            <a:miter lim="800000"/>
            <a:headEnd/>
            <a:tailEnd/>
          </a:ln>
          <a:effectLst/>
        </p:spPr>
        <p:txBody>
          <a:bodyPr wrap="square">
            <a:spAutoFit/>
          </a:bodyPr>
          <a:lstStyle/>
          <a:p>
            <a:pPr algn="ctr">
              <a:spcBef>
                <a:spcPct val="50000"/>
              </a:spcBef>
            </a:pPr>
            <a:r>
              <a:rPr lang="zh-CN" altLang="en-US" sz="2000" b="1" dirty="0" smtClean="0">
                <a:solidFill>
                  <a:srgbClr val="FFFFFF"/>
                </a:solidFill>
                <a:ea typeface="宋体" pitchFamily="2" charset="-122"/>
              </a:rPr>
              <a:t>保密性好</a:t>
            </a:r>
            <a:endParaRPr lang="en-US" altLang="zh-CN" sz="2000" b="1" dirty="0">
              <a:solidFill>
                <a:srgbClr val="FFFFFF"/>
              </a:solidFill>
              <a:ea typeface="宋体" pitchFamily="2" charset="-122"/>
            </a:endParaRPr>
          </a:p>
        </p:txBody>
      </p:sp>
      <p:sp>
        <p:nvSpPr>
          <p:cNvPr id="38" name="Text Box 14"/>
          <p:cNvSpPr txBox="1">
            <a:spLocks noChangeArrowheads="1"/>
          </p:cNvSpPr>
          <p:nvPr/>
        </p:nvSpPr>
        <p:spPr bwMode="gray">
          <a:xfrm>
            <a:off x="2971789" y="3216785"/>
            <a:ext cx="4117135" cy="338554"/>
          </a:xfrm>
          <a:prstGeom prst="rect">
            <a:avLst/>
          </a:prstGeom>
          <a:noFill/>
          <a:ln w="9525" algn="ctr">
            <a:noFill/>
            <a:miter lim="800000"/>
            <a:headEnd/>
            <a:tailEnd/>
          </a:ln>
          <a:effectLst/>
        </p:spPr>
        <p:txBody>
          <a:bodyPr wrap="square">
            <a:spAutoFit/>
          </a:bodyPr>
          <a:lstStyle/>
          <a:p>
            <a:pPr>
              <a:spcBef>
                <a:spcPct val="50000"/>
              </a:spcBef>
              <a:buFontTx/>
              <a:buChar char="•"/>
            </a:pPr>
            <a:r>
              <a:rPr lang="en-US" altLang="zh-CN" sz="1600" b="1" dirty="0">
                <a:solidFill>
                  <a:schemeClr val="tx1">
                    <a:lumMod val="95000"/>
                    <a:lumOff val="5000"/>
                  </a:schemeClr>
                </a:solidFill>
                <a:latin typeface="+mn-ea"/>
                <a:ea typeface="+mn-ea"/>
              </a:rPr>
              <a:t> </a:t>
            </a:r>
            <a:r>
              <a:rPr lang="zh-CN" altLang="en-US" sz="1600" b="1" dirty="0" smtClean="0">
                <a:solidFill>
                  <a:schemeClr val="tx1">
                    <a:lumMod val="95000"/>
                    <a:lumOff val="5000"/>
                  </a:schemeClr>
                </a:solidFill>
                <a:latin typeface="+mn-ea"/>
                <a:ea typeface="+mn-ea"/>
              </a:rPr>
              <a:t>保护用户隐私不被恶意侵犯</a:t>
            </a:r>
            <a:endParaRPr lang="en-US" altLang="zh-CN" sz="1600" b="1" dirty="0">
              <a:solidFill>
                <a:schemeClr val="tx1">
                  <a:lumMod val="95000"/>
                  <a:lumOff val="5000"/>
                </a:schemeClr>
              </a:solidFill>
              <a:latin typeface="+mn-ea"/>
              <a:ea typeface="+mn-ea"/>
            </a:endParaRPr>
          </a:p>
        </p:txBody>
      </p:sp>
      <p:sp>
        <p:nvSpPr>
          <p:cNvPr id="41" name="AutoShape 17"/>
          <p:cNvSpPr>
            <a:spLocks noChangeArrowheads="1"/>
          </p:cNvSpPr>
          <p:nvPr/>
        </p:nvSpPr>
        <p:spPr bwMode="gray">
          <a:xfrm>
            <a:off x="2857488" y="3690006"/>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42" name="Text Box 18"/>
          <p:cNvSpPr txBox="1">
            <a:spLocks noChangeArrowheads="1"/>
          </p:cNvSpPr>
          <p:nvPr/>
        </p:nvSpPr>
        <p:spPr bwMode="gray">
          <a:xfrm>
            <a:off x="2961634" y="3748758"/>
            <a:ext cx="4140859"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自动识别、处理故障的能力</a:t>
            </a:r>
            <a:endParaRPr lang="en-US" altLang="zh-CN" sz="1600" b="1" dirty="0">
              <a:solidFill>
                <a:schemeClr val="tx1">
                  <a:lumMod val="95000"/>
                  <a:lumOff val="5000"/>
                </a:schemeClr>
              </a:solidFill>
              <a:latin typeface="+mn-ea"/>
              <a:ea typeface="+mn-ea"/>
            </a:endParaRPr>
          </a:p>
        </p:txBody>
      </p:sp>
      <p:sp>
        <p:nvSpPr>
          <p:cNvPr id="43" name="AutoShape 19"/>
          <p:cNvSpPr>
            <a:spLocks noChangeArrowheads="1"/>
          </p:cNvSpPr>
          <p:nvPr/>
        </p:nvSpPr>
        <p:spPr bwMode="gray">
          <a:xfrm>
            <a:off x="2857488" y="4237043"/>
            <a:ext cx="5345342" cy="461974"/>
          </a:xfrm>
          <a:prstGeom prst="roundRect">
            <a:avLst>
              <a:gd name="adj" fmla="val 11505"/>
            </a:avLst>
          </a:prstGeom>
          <a:gradFill rotWithShape="1">
            <a:gsLst>
              <a:gs pos="0">
                <a:srgbClr val="4AB1E4"/>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44" name="Text Box 20"/>
          <p:cNvSpPr txBox="1">
            <a:spLocks noChangeArrowheads="1"/>
          </p:cNvSpPr>
          <p:nvPr/>
        </p:nvSpPr>
        <p:spPr bwMode="gray">
          <a:xfrm>
            <a:off x="2964542" y="4289454"/>
            <a:ext cx="4031361"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家居设备之间实现有机交互、共存</a:t>
            </a:r>
            <a:endParaRPr lang="en-US" altLang="zh-CN" sz="1600" b="1" dirty="0">
              <a:solidFill>
                <a:schemeClr val="tx1">
                  <a:lumMod val="95000"/>
                  <a:lumOff val="5000"/>
                </a:schemeClr>
              </a:solidFill>
              <a:latin typeface="+mn-ea"/>
              <a:ea typeface="+mn-ea"/>
            </a:endParaRPr>
          </a:p>
        </p:txBody>
      </p:sp>
      <p:sp>
        <p:nvSpPr>
          <p:cNvPr id="54" name="AutoShape 17"/>
          <p:cNvSpPr>
            <a:spLocks noChangeArrowheads="1"/>
          </p:cNvSpPr>
          <p:nvPr/>
        </p:nvSpPr>
        <p:spPr bwMode="gray">
          <a:xfrm>
            <a:off x="2869996" y="4766053"/>
            <a:ext cx="5345342" cy="461974"/>
          </a:xfrm>
          <a:prstGeom prst="roundRect">
            <a:avLst>
              <a:gd name="adj" fmla="val 11505"/>
            </a:avLst>
          </a:prstGeom>
          <a:gradFill rotWithShape="1">
            <a:gsLst>
              <a:gs pos="0">
                <a:srgbClr val="5BBE4E"/>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5" name="Text Box 18"/>
          <p:cNvSpPr txBox="1">
            <a:spLocks noChangeArrowheads="1"/>
          </p:cNvSpPr>
          <p:nvPr/>
        </p:nvSpPr>
        <p:spPr bwMode="gray">
          <a:xfrm>
            <a:off x="2950062" y="4824805"/>
            <a:ext cx="5081125"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根据用户需求，感知、评估家居环境，并作出响应</a:t>
            </a:r>
            <a:endParaRPr lang="en-US" altLang="zh-CN" sz="1600" b="1" dirty="0">
              <a:solidFill>
                <a:schemeClr val="tx1">
                  <a:lumMod val="95000"/>
                  <a:lumOff val="5000"/>
                </a:schemeClr>
              </a:solidFill>
              <a:latin typeface="+mn-ea"/>
              <a:ea typeface="+mn-ea"/>
            </a:endParaRPr>
          </a:p>
        </p:txBody>
      </p:sp>
      <p:sp>
        <p:nvSpPr>
          <p:cNvPr id="56" name="AutoShape 19"/>
          <p:cNvSpPr>
            <a:spLocks noChangeArrowheads="1"/>
          </p:cNvSpPr>
          <p:nvPr/>
        </p:nvSpPr>
        <p:spPr bwMode="gray">
          <a:xfrm>
            <a:off x="2869996" y="5308613"/>
            <a:ext cx="5345342" cy="461974"/>
          </a:xfrm>
          <a:prstGeom prst="roundRect">
            <a:avLst>
              <a:gd name="adj" fmla="val 11505"/>
            </a:avLst>
          </a:prstGeom>
          <a:gradFill rotWithShape="1">
            <a:gsLst>
              <a:gs pos="0">
                <a:srgbClr val="4AB1E4"/>
              </a:gs>
              <a:gs pos="100000">
                <a:srgbClr val="FFFFFF"/>
              </a:gs>
            </a:gsLst>
            <a:lin ang="0" scaled="1"/>
          </a:gradFill>
          <a:ln w="6350"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schemeClr val="tx1">
                  <a:lumMod val="95000"/>
                  <a:lumOff val="5000"/>
                </a:schemeClr>
              </a:solidFill>
              <a:effectLst/>
              <a:uLnTx/>
              <a:uFillTx/>
              <a:latin typeface="+mn-ea"/>
              <a:ea typeface="+mn-ea"/>
            </a:endParaRPr>
          </a:p>
        </p:txBody>
      </p:sp>
      <p:sp>
        <p:nvSpPr>
          <p:cNvPr id="57" name="Text Box 20"/>
          <p:cNvSpPr txBox="1">
            <a:spLocks noChangeArrowheads="1"/>
          </p:cNvSpPr>
          <p:nvPr/>
        </p:nvSpPr>
        <p:spPr bwMode="gray">
          <a:xfrm>
            <a:off x="2938950" y="5357849"/>
            <a:ext cx="4031361" cy="338554"/>
          </a:xfrm>
          <a:prstGeom prst="rect">
            <a:avLst/>
          </a:prstGeom>
          <a:noFill/>
          <a:ln w="9525" algn="ctr">
            <a:noFill/>
            <a:miter lim="800000"/>
            <a:headEnd/>
            <a:tailEnd/>
          </a:ln>
          <a:effectLst/>
        </p:spPr>
        <p:txBody>
          <a:bodyPr wrap="square">
            <a:spAutoFit/>
          </a:bodyPr>
          <a:lstStyle/>
          <a:p>
            <a:pPr>
              <a:spcBef>
                <a:spcPct val="50000"/>
              </a:spcBef>
              <a:buFontTx/>
              <a:buChar char="•"/>
            </a:pPr>
            <a:r>
              <a:rPr lang="zh-CN" altLang="en-US" sz="1600" b="1" dirty="0" smtClean="0">
                <a:solidFill>
                  <a:schemeClr val="tx1">
                    <a:lumMod val="95000"/>
                    <a:lumOff val="5000"/>
                  </a:schemeClr>
                </a:solidFill>
                <a:latin typeface="+mn-ea"/>
                <a:ea typeface="+mn-ea"/>
              </a:rPr>
              <a:t>降低能源消耗，保护环境，节约开支</a:t>
            </a:r>
            <a:endParaRPr lang="en-US" altLang="zh-CN" sz="1600" b="1" dirty="0">
              <a:solidFill>
                <a:schemeClr val="tx1">
                  <a:lumMod val="95000"/>
                  <a:lumOff val="5000"/>
                </a:schemeClr>
              </a:solidFill>
              <a:latin typeface="+mn-ea"/>
              <a:ea typeface="+mn-ea"/>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AutoShape 52"/>
          <p:cNvSpPr>
            <a:spLocks noChangeArrowheads="1"/>
          </p:cNvSpPr>
          <p:nvPr/>
        </p:nvSpPr>
        <p:spPr bwMode="gray">
          <a:xfrm>
            <a:off x="2396970" y="2928934"/>
            <a:ext cx="2981465" cy="508000"/>
          </a:xfrm>
          <a:prstGeom prst="roundRect">
            <a:avLst>
              <a:gd name="adj" fmla="val 50000"/>
            </a:avLst>
          </a:prstGeom>
          <a:gradFill flip="none" rotWithShape="1">
            <a:gsLst>
              <a:gs pos="0">
                <a:srgbClr val="FFEFD1"/>
              </a:gs>
              <a:gs pos="64999">
                <a:srgbClr val="F0EBD5"/>
              </a:gs>
              <a:gs pos="100000">
                <a:srgbClr val="D1C39F"/>
              </a:gs>
            </a:gsLst>
            <a:lin ang="5400000" scaled="0"/>
            <a:tileRect/>
          </a:gradFill>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zh-CN" altLang="en-US" u="sng" dirty="0"/>
          </a:p>
        </p:txBody>
      </p:sp>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u="sng" dirty="0" smtClean="0"/>
              <a:t>7.4</a:t>
            </a:r>
            <a:r>
              <a:rPr lang="zh-CN" altLang="en-US" u="sng" dirty="0" smtClean="0"/>
              <a:t>智能家居发展趋势</a:t>
            </a:r>
            <a:endParaRPr lang="en-US" altLang="zh-CN" b="1" u="sng" dirty="0">
              <a:solidFill>
                <a:schemeClr val="tx2"/>
              </a:solidFill>
              <a:ea typeface="宋体" pitchFamily="2" charset="-122"/>
            </a:endParaRPr>
          </a:p>
        </p:txBody>
      </p:sp>
      <p:sp>
        <p:nvSpPr>
          <p:cNvPr id="8199" name="AutoShape 50"/>
          <p:cNvSpPr>
            <a:spLocks noChangeArrowheads="1"/>
          </p:cNvSpPr>
          <p:nvPr/>
        </p:nvSpPr>
        <p:spPr bwMode="gray">
          <a:xfrm>
            <a:off x="2438400" y="4000504"/>
            <a:ext cx="3133732"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7.3</a:t>
            </a:r>
            <a:r>
              <a:rPr lang="zh-CN" altLang="en-US" u="sng" dirty="0" smtClean="0"/>
              <a:t>智能家居系统</a:t>
            </a:r>
            <a:endParaRPr lang="zh-CN" altLang="en-US" u="sng" dirty="0"/>
          </a:p>
        </p:txBody>
      </p:sp>
      <p:sp>
        <p:nvSpPr>
          <p:cNvPr id="8200" name="AutoShape 51"/>
          <p:cNvSpPr>
            <a:spLocks noChangeArrowheads="1"/>
          </p:cNvSpPr>
          <p:nvPr/>
        </p:nvSpPr>
        <p:spPr bwMode="gray">
          <a:xfrm>
            <a:off x="2376470" y="2921000"/>
            <a:ext cx="3000380"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7.2</a:t>
            </a:r>
            <a:r>
              <a:rPr lang="zh-CN" altLang="en-US" u="sng" dirty="0" smtClean="0"/>
              <a:t>智能家居的发展状况</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7.1</a:t>
            </a:r>
            <a:r>
              <a:rPr lang="zh-CN" altLang="en-US" u="sng" dirty="0" smtClean="0"/>
              <a:t>智能家居概述</a:t>
            </a:r>
            <a:endParaRPr lang="zh-CN" altLang="en-US" u="sng"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2071670" y="30273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40767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dissolve">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7.2.1 </a:t>
            </a:r>
            <a:r>
              <a:rPr lang="zh-CN" altLang="en-US" dirty="0" smtClean="0"/>
              <a:t>国外的发展状况</a:t>
            </a:r>
          </a:p>
        </p:txBody>
      </p:sp>
      <p:pic>
        <p:nvPicPr>
          <p:cNvPr id="6" name="内容占位符 5"/>
          <p:cNvPicPr>
            <a:picLocks noGrp="1"/>
          </p:cNvPicPr>
          <p:nvPr>
            <p:ph idx="1"/>
          </p:nvPr>
        </p:nvPicPr>
        <p:blipFill>
          <a:blip r:embed="rId2"/>
          <a:srcRect/>
          <a:stretch>
            <a:fillRect/>
          </a:stretch>
        </p:blipFill>
        <p:spPr bwMode="auto">
          <a:xfrm>
            <a:off x="2786051" y="3357562"/>
            <a:ext cx="4183890" cy="2670467"/>
          </a:xfrm>
          <a:prstGeom prst="rect">
            <a:avLst/>
          </a:prstGeom>
          <a:noFill/>
          <a:ln w="9525">
            <a:noFill/>
            <a:miter lim="800000"/>
            <a:headEnd/>
            <a:tailEnd/>
          </a:ln>
        </p:spPr>
      </p:pic>
      <p:sp>
        <p:nvSpPr>
          <p:cNvPr id="9" name="矩形 8"/>
          <p:cNvSpPr/>
          <p:nvPr/>
        </p:nvSpPr>
        <p:spPr>
          <a:xfrm>
            <a:off x="2643174" y="6000768"/>
            <a:ext cx="3714776"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tx1"/>
                </a:solidFill>
                <a:latin typeface="宋体" pitchFamily="2" charset="-122"/>
                <a:ea typeface="宋体" pitchFamily="2" charset="-122"/>
              </a:rPr>
              <a:t>&lt;2005~2009</a:t>
            </a:r>
            <a:r>
              <a:rPr lang="zh-CN" altLang="en-US" sz="1200" dirty="0" smtClean="0">
                <a:solidFill>
                  <a:schemeClr val="tx1"/>
                </a:solidFill>
                <a:latin typeface="宋体" pitchFamily="2" charset="-122"/>
                <a:ea typeface="宋体" pitchFamily="2" charset="-122"/>
              </a:rPr>
              <a:t>年国外智能家居产能销售统计</a:t>
            </a:r>
            <a:r>
              <a:rPr lang="en-US" altLang="zh-CN" sz="1200" dirty="0" smtClean="0">
                <a:solidFill>
                  <a:schemeClr val="tx1"/>
                </a:solidFill>
                <a:latin typeface="宋体" pitchFamily="2" charset="-122"/>
                <a:ea typeface="宋体" pitchFamily="2" charset="-122"/>
              </a:rPr>
              <a:t>&gt;</a:t>
            </a:r>
            <a:endParaRPr lang="zh-CN" altLang="en-US" sz="1200" dirty="0" smtClean="0">
              <a:solidFill>
                <a:schemeClr val="tx1"/>
              </a:solidFill>
              <a:latin typeface="宋体" pitchFamily="2" charset="-122"/>
              <a:ea typeface="宋体" pitchFamily="2" charset="-122"/>
            </a:endParaRPr>
          </a:p>
        </p:txBody>
      </p:sp>
      <p:sp>
        <p:nvSpPr>
          <p:cNvPr id="10" name="内容占位符 4"/>
          <p:cNvSpPr txBox="1">
            <a:spLocks/>
          </p:cNvSpPr>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just" hangingPunct="0">
              <a:spcBef>
                <a:spcPct val="20000"/>
              </a:spcBef>
              <a:buClr>
                <a:srgbClr val="FF6600"/>
              </a:buClr>
              <a:buFont typeface="Wingdings" pitchFamily="2" charset="2"/>
              <a:buChar char="p"/>
            </a:pPr>
            <a:r>
              <a:rPr lang="zh-CN" altLang="en-US" sz="2000" dirty="0" smtClean="0"/>
              <a:t>欧美的智能家居主要利用数字家庭和数字技术，偏重于豪华感，追求舒适和享受</a:t>
            </a:r>
            <a:r>
              <a:rPr lang="en-US" altLang="zh-CN" sz="2000" dirty="0" smtClean="0"/>
              <a:t>,</a:t>
            </a:r>
            <a:r>
              <a:rPr lang="zh-CN" altLang="en-US" sz="2000" dirty="0" smtClean="0"/>
              <a:t> 能源消耗很大</a:t>
            </a:r>
            <a:endParaRPr lang="en-US" altLang="zh-CN" sz="2000" dirty="0" smtClean="0"/>
          </a:p>
          <a:p>
            <a:pPr marL="342900" lvl="0" indent="-342900" algn="just" hangingPunct="0">
              <a:spcBef>
                <a:spcPct val="20000"/>
              </a:spcBef>
              <a:buClr>
                <a:srgbClr val="FF6600"/>
              </a:buClr>
              <a:buFont typeface="Wingdings" pitchFamily="2" charset="2"/>
              <a:buChar char="p"/>
            </a:pPr>
            <a:r>
              <a:rPr lang="zh-CN" altLang="en-US" sz="2000" dirty="0" smtClean="0"/>
              <a:t>日本的智能家居以节约能源为主，大量采用新材料和高新智能科技，充分利用信息、网络控制与人工智能技术</a:t>
            </a:r>
            <a:endParaRPr lang="en-US" altLang="zh-CN" sz="2000" dirty="0" smtClean="0"/>
          </a:p>
          <a:p>
            <a:pPr marL="342900" lvl="0" indent="-342900" algn="just" hangingPunct="0">
              <a:spcBef>
                <a:spcPct val="20000"/>
              </a:spcBef>
              <a:buClr>
                <a:srgbClr val="FF6600"/>
              </a:buClr>
              <a:buFont typeface="Wingdings" pitchFamily="2" charset="2"/>
              <a:buChar char="p"/>
            </a:pPr>
            <a:r>
              <a:rPr lang="zh-CN" altLang="en-US" sz="2000" dirty="0" smtClean="0"/>
              <a:t>韩国政府对智能小区和智能家居采取多项政策扶持，全国</a:t>
            </a:r>
            <a:r>
              <a:rPr lang="en-US" altLang="zh-CN" sz="2000" dirty="0" smtClean="0"/>
              <a:t>80%</a:t>
            </a:r>
            <a:r>
              <a:rPr lang="zh-CN" altLang="en-US" sz="2000" dirty="0" smtClean="0"/>
              <a:t>的新建项目采用智能家居系统</a:t>
            </a: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物联网导论">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1996</TotalTime>
  <Words>4170</Words>
  <Application>Microsoft Office PowerPoint</Application>
  <PresentationFormat>全屏显示(4:3)</PresentationFormat>
  <Paragraphs>303</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物联网导论</vt:lpstr>
      <vt:lpstr>Visio</vt:lpstr>
      <vt:lpstr>第7章  智能家居</vt:lpstr>
      <vt:lpstr>学习要点</vt:lpstr>
      <vt:lpstr>目录</vt:lpstr>
      <vt:lpstr>7.1.1 智能家居的定义</vt:lpstr>
      <vt:lpstr>7.1.1 智能家居的定义</vt:lpstr>
      <vt:lpstr>7.1.2 智能家居的功能</vt:lpstr>
      <vt:lpstr>7.1.3 智能家居的特点</vt:lpstr>
      <vt:lpstr>目录</vt:lpstr>
      <vt:lpstr>7.2.1 国外的发展状况</vt:lpstr>
      <vt:lpstr>7.2.2 我国的发展状况</vt:lpstr>
      <vt:lpstr>目录</vt:lpstr>
      <vt:lpstr>智能家居分类</vt:lpstr>
      <vt:lpstr>7.3.1 智能家居通信网络 – 网络传输技术</vt:lpstr>
      <vt:lpstr>7.3.1 智能家居通信网络 – 网络传输技术</vt:lpstr>
      <vt:lpstr>7.3.1 智能家居通信网络 – 控制网络</vt:lpstr>
      <vt:lpstr>7.3.1 智能家居通信网络 – 控制网络</vt:lpstr>
      <vt:lpstr>7.3.1 智能家居通信网络 – 控制网络</vt:lpstr>
      <vt:lpstr>7.3.1 智能家居通信网络 – 控制网络</vt:lpstr>
      <vt:lpstr>7.3.1 智能家居通信网络 – 控制网络</vt:lpstr>
      <vt:lpstr>7.3.1 智能家居通信网络 – 控制网络</vt:lpstr>
      <vt:lpstr>7.3.1 智能家居通信网络 – 控制网络</vt:lpstr>
      <vt:lpstr>7.3.1 智能家居通信网络 – 控制网络</vt:lpstr>
      <vt:lpstr>7.3.2 智能家居通信网络 – 控制网络</vt:lpstr>
      <vt:lpstr>7.3.2 智能家居通信网络 – 控制网络</vt:lpstr>
      <vt:lpstr>7.3.2 智能家居通信网络 – 控制网络</vt:lpstr>
      <vt:lpstr>7.3.2 智能家居通信网络 – 控制网络</vt:lpstr>
      <vt:lpstr>7.3.2 智能家居通信网络 – 控制网络</vt:lpstr>
      <vt:lpstr>7.3.2 智能家居通信网络 – 信息网络</vt:lpstr>
      <vt:lpstr>7.3.2 智能家居通信网络 – 信息网络</vt:lpstr>
      <vt:lpstr>7.3.2 智能家居通信网络 – 信息网络</vt:lpstr>
      <vt:lpstr>7.3.2 智能家居通信网络 – 信息网络</vt:lpstr>
      <vt:lpstr>7.3.2 智能家居通信网络 – 信息网络</vt:lpstr>
      <vt:lpstr>7.3.2 智能家居通信网络 – 信息网络</vt:lpstr>
      <vt:lpstr>7.3.2 智能家居通信网络 – 信息网络</vt:lpstr>
      <vt:lpstr>7.3.2 智能家居通信网络 – 信息网络</vt:lpstr>
      <vt:lpstr>7.3.2 智能控制中心</vt:lpstr>
      <vt:lpstr>7.3.3 智能终端</vt:lpstr>
      <vt:lpstr>7.3.3 智能终端</vt:lpstr>
      <vt:lpstr>目录</vt:lpstr>
      <vt:lpstr>7.4 智能家居发展趋势</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yuemin</cp:lastModifiedBy>
  <cp:revision>287</cp:revision>
  <dcterms:created xsi:type="dcterms:W3CDTF">2007-10-21T01:27:31Z</dcterms:created>
  <dcterms:modified xsi:type="dcterms:W3CDTF">2012-09-09T13:11:59Z</dcterms:modified>
</cp:coreProperties>
</file>