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256" r:id="rId2"/>
    <p:sldId id="522" r:id="rId3"/>
    <p:sldId id="515" r:id="rId4"/>
    <p:sldId id="259" r:id="rId5"/>
    <p:sldId id="349" r:id="rId6"/>
    <p:sldId id="513" r:id="rId7"/>
    <p:sldId id="514" r:id="rId8"/>
    <p:sldId id="516" r:id="rId9"/>
    <p:sldId id="517" r:id="rId10"/>
    <p:sldId id="518" r:id="rId11"/>
    <p:sldId id="519" r:id="rId12"/>
    <p:sldId id="520" r:id="rId13"/>
    <p:sldId id="263" r:id="rId14"/>
    <p:sldId id="352" r:id="rId15"/>
    <p:sldId id="353" r:id="rId16"/>
    <p:sldId id="523" r:id="rId17"/>
    <p:sldId id="524" r:id="rId18"/>
    <p:sldId id="525" r:id="rId19"/>
    <p:sldId id="526" r:id="rId20"/>
    <p:sldId id="527" r:id="rId21"/>
    <p:sldId id="529" r:id="rId22"/>
    <p:sldId id="528" r:id="rId23"/>
    <p:sldId id="530" r:id="rId24"/>
    <p:sldId id="531" r:id="rId25"/>
    <p:sldId id="532" r:id="rId26"/>
    <p:sldId id="533" r:id="rId27"/>
    <p:sldId id="534" r:id="rId28"/>
    <p:sldId id="535" r:id="rId29"/>
    <p:sldId id="536" r:id="rId30"/>
    <p:sldId id="537" r:id="rId31"/>
    <p:sldId id="279" r:id="rId32"/>
    <p:sldId id="281" r:id="rId33"/>
    <p:sldId id="538" r:id="rId34"/>
    <p:sldId id="359" r:id="rId35"/>
    <p:sldId id="360" r:id="rId36"/>
    <p:sldId id="539" r:id="rId37"/>
    <p:sldId id="540" r:id="rId38"/>
    <p:sldId id="542" r:id="rId39"/>
    <p:sldId id="543" r:id="rId40"/>
    <p:sldId id="541" r:id="rId41"/>
    <p:sldId id="544" r:id="rId42"/>
    <p:sldId id="545" r:id="rId43"/>
    <p:sldId id="546" r:id="rId44"/>
    <p:sldId id="547" r:id="rId45"/>
    <p:sldId id="548" r:id="rId46"/>
    <p:sldId id="549" r:id="rId47"/>
    <p:sldId id="550" r:id="rId48"/>
    <p:sldId id="551" r:id="rId49"/>
    <p:sldId id="366" r:id="rId50"/>
    <p:sldId id="367" r:id="rId51"/>
    <p:sldId id="557" r:id="rId52"/>
    <p:sldId id="379" r:id="rId53"/>
    <p:sldId id="381" r:id="rId54"/>
    <p:sldId id="552" r:id="rId55"/>
    <p:sldId id="559" r:id="rId56"/>
    <p:sldId id="555" r:id="rId57"/>
    <p:sldId id="560" r:id="rId58"/>
    <p:sldId id="561" r:id="rId59"/>
    <p:sldId id="558" r:id="rId60"/>
    <p:sldId id="562" r:id="rId61"/>
    <p:sldId id="563" r:id="rId62"/>
    <p:sldId id="564" r:id="rId63"/>
    <p:sldId id="420" r:id="rId64"/>
    <p:sldId id="421" r:id="rId65"/>
    <p:sldId id="565" r:id="rId66"/>
    <p:sldId id="449" r:id="rId67"/>
    <p:sldId id="567" r:id="rId68"/>
    <p:sldId id="568" r:id="rId69"/>
    <p:sldId id="569" r:id="rId70"/>
    <p:sldId id="570" r:id="rId71"/>
    <p:sldId id="571" r:id="rId72"/>
    <p:sldId id="572" r:id="rId73"/>
    <p:sldId id="573" r:id="rId74"/>
    <p:sldId id="574" r:id="rId75"/>
    <p:sldId id="575" r:id="rId76"/>
    <p:sldId id="576" r:id="rId77"/>
    <p:sldId id="577" r:id="rId78"/>
    <p:sldId id="578" r:id="rId79"/>
    <p:sldId id="579" r:id="rId80"/>
    <p:sldId id="580" r:id="rId81"/>
    <p:sldId id="581" r:id="rId82"/>
    <p:sldId id="582" r:id="rId83"/>
    <p:sldId id="467" r:id="rId84"/>
    <p:sldId id="476" r:id="rId85"/>
    <p:sldId id="566" r:id="rId86"/>
    <p:sldId id="477" r:id="rId87"/>
    <p:sldId id="583" r:id="rId88"/>
    <p:sldId id="591" r:id="rId89"/>
    <p:sldId id="585" r:id="rId90"/>
    <p:sldId id="584" r:id="rId91"/>
    <p:sldId id="586" r:id="rId92"/>
    <p:sldId id="587" r:id="rId93"/>
    <p:sldId id="588" r:id="rId94"/>
    <p:sldId id="592" r:id="rId95"/>
    <p:sldId id="589" r:id="rId96"/>
    <p:sldId id="590" r:id="rId97"/>
    <p:sldId id="487" r:id="rId98"/>
    <p:sldId id="488" r:id="rId99"/>
    <p:sldId id="594" r:id="rId100"/>
    <p:sldId id="512" r:id="rId101"/>
    <p:sldId id="593" r:id="rId102"/>
    <p:sldId id="595" r:id="rId103"/>
    <p:sldId id="596" r:id="rId104"/>
    <p:sldId id="598" r:id="rId105"/>
    <p:sldId id="597" r:id="rId106"/>
    <p:sldId id="599" r:id="rId107"/>
    <p:sldId id="600" r:id="rId108"/>
    <p:sldId id="601" r:id="rId109"/>
    <p:sldId id="602" r:id="rId110"/>
    <p:sldId id="603" r:id="rId111"/>
    <p:sldId id="506" r:id="rId112"/>
    <p:sldId id="507" r:id="rId113"/>
    <p:sldId id="604" r:id="rId114"/>
    <p:sldId id="605" r:id="rId115"/>
    <p:sldId id="606" r:id="rId116"/>
    <p:sldId id="608" r:id="rId117"/>
    <p:sldId id="609" r:id="rId1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9933"/>
    <a:srgbClr val="FF6600"/>
    <a:srgbClr val="00CC00"/>
    <a:srgbClr val="FF00FF"/>
    <a:srgbClr val="AEAEAE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8" autoAdjust="0"/>
    <p:restoredTop sz="86627" autoAdjust="0"/>
  </p:normalViewPr>
  <p:slideViewPr>
    <p:cSldViewPr>
      <p:cViewPr varScale="1">
        <p:scale>
          <a:sx n="61" d="100"/>
          <a:sy n="61" d="100"/>
        </p:scale>
        <p:origin x="-103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32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6554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554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18C1138B-A16F-4D3F-BC19-D5120D18F7F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69019-3C57-4F18-8EB7-56A7637B926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634EF-85D5-487F-8108-78B6BFDB24D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63" y="642918"/>
            <a:ext cx="7715304" cy="11430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2FC1E2-6650-4D64-8554-19D5A0FA1A7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27FCD-0DCA-45E7-B914-95B1982C807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0034" y="2000240"/>
            <a:ext cx="4071966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2000240"/>
            <a:ext cx="402589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36D80-43B9-4785-BA55-862FA321814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575A6-F8A0-410F-97E2-ED13C3FC0E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167AB-3ACF-4667-B17A-85A8C4B4F01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FFF5F-EFDE-4A3D-9DDA-5DAC7481C52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B4ABD-BF13-4EA3-A0BA-518A826956F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035BB8-74F2-47C4-A333-31422B079AE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gray">
          <a:xfrm>
            <a:off x="442913" y="1766888"/>
            <a:ext cx="8226425" cy="46037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452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00125" y="642938"/>
            <a:ext cx="76438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2000250"/>
            <a:ext cx="807243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452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45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45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ea typeface="宋体" pitchFamily="2" charset="-122"/>
              </a:defRPr>
            </a:lvl1pPr>
          </a:lstStyle>
          <a:p>
            <a:pPr>
              <a:defRPr/>
            </a:pPr>
            <a:fld id="{95A9CB62-291B-4CD6-99C9-F615D9BF54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FF9933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mic Sans MS" pitchFamily="66" charset="0"/>
          <a:ea typeface="隶书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FF9933"/>
          </a:solidFill>
          <a:latin typeface="Comic Sans MS" pitchFamily="66" charset="0"/>
          <a:ea typeface="隶书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FF9933"/>
          </a:solidFill>
          <a:latin typeface="Comic Sans MS" pitchFamily="66" charset="0"/>
          <a:ea typeface="隶书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FF9933"/>
          </a:solidFill>
          <a:latin typeface="Comic Sans MS" pitchFamily="66" charset="0"/>
          <a:ea typeface="隶书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FF9933"/>
          </a:solidFill>
          <a:latin typeface="Comic Sans MS" pitchFamily="66" charset="0"/>
          <a:ea typeface="隶书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kumimoji="1" sz="3200" b="1">
          <a:solidFill>
            <a:schemeClr val="tx1"/>
          </a:solidFill>
          <a:latin typeface="Comic Sans MS" pitchFamily="66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Ø"/>
        <a:defRPr kumimoji="1" sz="3000" b="1">
          <a:solidFill>
            <a:schemeClr val="tx1"/>
          </a:solidFill>
          <a:latin typeface="Comic Sans MS" pitchFamily="66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SzPct val="80000"/>
        <a:buFont typeface="Wingdings" pitchFamily="2" charset="2"/>
        <a:buChar char="ü"/>
        <a:defRPr kumimoji="1" sz="2800" b="1">
          <a:solidFill>
            <a:schemeClr val="tx1"/>
          </a:solidFill>
          <a:latin typeface="Comic Sans MS" pitchFamily="66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 b="1">
          <a:solidFill>
            <a:schemeClr val="tx1"/>
          </a:solidFill>
          <a:latin typeface="Comic Sans MS" pitchFamily="66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 b="1">
          <a:solidFill>
            <a:schemeClr val="tx1"/>
          </a:solidFill>
          <a:latin typeface="Comic Sans MS" pitchFamily="66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oleObject" Target="../embeddings/oleObject3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zh-CN" altLang="en-US" sz="4800" dirty="0" smtClean="0"/>
              <a:t>第</a:t>
            </a:r>
            <a:r>
              <a:rPr lang="en-US" altLang="zh-CN" sz="4800" dirty="0" smtClean="0"/>
              <a:t>4</a:t>
            </a:r>
            <a:r>
              <a:rPr lang="zh-CN" altLang="en-US" sz="4800" dirty="0" smtClean="0"/>
              <a:t>章 </a:t>
            </a:r>
            <a:r>
              <a:rPr lang="en-US" altLang="zh-CN" sz="4800" dirty="0" smtClean="0"/>
              <a:t>Word 2007</a:t>
            </a:r>
            <a:r>
              <a:rPr lang="zh-CN" altLang="en-US" sz="4800" dirty="0" smtClean="0"/>
              <a:t>的使用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7</a:t>
            </a:r>
            <a:r>
              <a:rPr lang="zh-CN" altLang="en-US" smtClean="0"/>
              <a:t>：快速设置制表位</a:t>
            </a:r>
            <a:endParaRPr lang="en-US" altLang="zh-CN" smtClean="0"/>
          </a:p>
          <a:p>
            <a:pPr lvl="2"/>
            <a:r>
              <a:rPr lang="zh-CN" altLang="en-US" smtClean="0"/>
              <a:t>反复单击水平标尺左端的“制表符”选择器</a:t>
            </a:r>
            <a:r>
              <a:rPr lang="zh-CN" altLang="en-US" sz="3200" smtClean="0"/>
              <a:t>→</a:t>
            </a:r>
            <a:r>
              <a:rPr lang="zh-CN" altLang="en-US" smtClean="0"/>
              <a:t>选择所需的制表符类型</a:t>
            </a:r>
            <a:endParaRPr lang="zh-CN" altLang="en-US" sz="3200" smtClean="0"/>
          </a:p>
          <a:p>
            <a:pPr lvl="2"/>
            <a:r>
              <a:rPr lang="zh-CN" altLang="en-US" smtClean="0"/>
              <a:t>在标尺上，单击需要设置制表位的位置</a:t>
            </a:r>
            <a:endParaRPr lang="zh-CN" altLang="en-US" sz="3200" smtClean="0"/>
          </a:p>
          <a:p>
            <a:pPr lvl="2"/>
            <a:r>
              <a:rPr lang="zh-CN" altLang="en-US" smtClean="0"/>
              <a:t>拖动标尺上的制表符，可以将其改变到其它位置</a:t>
            </a:r>
            <a:endParaRPr lang="zh-CN" altLang="en-US" sz="3200" smtClean="0"/>
          </a:p>
          <a:p>
            <a:pPr lvl="2"/>
            <a:r>
              <a:rPr lang="zh-CN" altLang="en-US" smtClean="0"/>
              <a:t>要删除制表位，可将其向上或向下拖离标尺</a:t>
            </a:r>
            <a:endParaRPr lang="en-US" altLang="zh-CN" smtClean="0"/>
          </a:p>
          <a:p>
            <a:pPr lvl="1"/>
            <a:r>
              <a:rPr lang="zh-CN" altLang="en-US" smtClean="0"/>
              <a:t>可以更改默认制表位的间距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复习并导入新课 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857375"/>
            <a:ext cx="8072438" cy="4500563"/>
          </a:xfrm>
        </p:spPr>
        <p:txBody>
          <a:bodyPr/>
          <a:lstStyle/>
          <a:p>
            <a:pPr algn="just" eaLnBrk="1" hangingPunct="1"/>
            <a:r>
              <a:rPr lang="zh-CN" altLang="en-US" smtClean="0"/>
              <a:t>提问</a:t>
            </a:r>
            <a:endParaRPr lang="en-US" altLang="zh-CN" smtClean="0"/>
          </a:p>
          <a:p>
            <a:pPr lvl="1" algn="just" eaLnBrk="1" hangingPunct="1"/>
            <a:r>
              <a:rPr lang="zh-CN" altLang="en-US" smtClean="0"/>
              <a:t>1</a:t>
            </a:r>
            <a:r>
              <a:rPr lang="en-US" altLang="zh-CN" smtClean="0"/>
              <a:t>.</a:t>
            </a:r>
            <a:r>
              <a:rPr lang="zh-CN" altLang="en-US" smtClean="0"/>
              <a:t>对单元格</a:t>
            </a:r>
            <a:r>
              <a:rPr lang="en-US" altLang="zh-CN" smtClean="0"/>
              <a:t>A1、A2、B1、B2</a:t>
            </a:r>
            <a:r>
              <a:rPr lang="zh-CN" altLang="en-US" smtClean="0"/>
              <a:t>求和，可以采用哪些方式？</a:t>
            </a:r>
            <a:endParaRPr lang="en-US" altLang="zh-CN" smtClean="0"/>
          </a:p>
          <a:p>
            <a:pPr lvl="2" algn="just" eaLnBrk="1" hangingPunct="1"/>
            <a:r>
              <a:rPr lang="en-US" altLang="zh-CN" smtClean="0"/>
              <a:t>A、=SUM（A1，A2，B1，B2）</a:t>
            </a:r>
          </a:p>
          <a:p>
            <a:pPr lvl="2" algn="just" eaLnBrk="1" hangingPunct="1"/>
            <a:r>
              <a:rPr lang="en-US" altLang="zh-CN" smtClean="0"/>
              <a:t>B、=SUM（A1，B2）</a:t>
            </a:r>
          </a:p>
          <a:p>
            <a:pPr lvl="2" algn="just" eaLnBrk="1" hangingPunct="1"/>
            <a:r>
              <a:rPr lang="en-US" altLang="zh-CN" smtClean="0"/>
              <a:t>C、=SUM（A1：B2）</a:t>
            </a:r>
          </a:p>
          <a:p>
            <a:pPr lvl="2" algn="just" eaLnBrk="1" hangingPunct="1"/>
            <a:r>
              <a:rPr lang="en-US" altLang="zh-CN" smtClean="0"/>
              <a:t>D、=SUM（A1+A2+B1+B2）</a:t>
            </a:r>
          </a:p>
          <a:p>
            <a:pPr lvl="2" algn="just" eaLnBrk="1" hangingPunct="1"/>
            <a:r>
              <a:rPr lang="en-US" altLang="zh-CN" smtClean="0"/>
              <a:t>E、=A1+A2+B1+B2	   F、=（A1：B2）</a:t>
            </a:r>
          </a:p>
          <a:p>
            <a:pPr lvl="1" algn="just" eaLnBrk="1" hangingPunct="1"/>
            <a:r>
              <a:rPr lang="en-US" altLang="zh-CN" smtClean="0"/>
              <a:t>2.</a:t>
            </a:r>
            <a:r>
              <a:rPr lang="zh-CN" altLang="en-US" smtClean="0"/>
              <a:t>对计算中的符号应注意什么？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r>
              <a:rPr lang="en-US" altLang="zh-CN" sz="4000" dirty="0" smtClean="0"/>
              <a:t>4.7  </a:t>
            </a:r>
            <a:r>
              <a:rPr lang="zh-CN" altLang="en-US" sz="4000" dirty="0" smtClean="0"/>
              <a:t>样式和目录</a:t>
            </a: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zh-CN" altLang="en-US" sz="4000" dirty="0" smtClean="0"/>
              <a:t>任务一：了解样式和目录的作用</a:t>
            </a:r>
            <a:endParaRPr lang="zh-CN" altLang="en-US" sz="4000" dirty="0"/>
          </a:p>
        </p:txBody>
      </p:sp>
      <p:sp>
        <p:nvSpPr>
          <p:cNvPr id="10547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1.</a:t>
            </a:r>
            <a:r>
              <a:rPr lang="zh-CN" altLang="en-US" smtClean="0"/>
              <a:t>样式</a:t>
            </a:r>
            <a:endParaRPr lang="en-US" altLang="zh-CN" smtClean="0"/>
          </a:p>
          <a:p>
            <a:pPr lvl="1"/>
            <a:r>
              <a:rPr lang="zh-CN" altLang="en-US" smtClean="0"/>
              <a:t>样式是可应用于文档中文本的格式属性的组合。使用样式可以将多种格式属性一次应用于某类文字，从而节省时间，使文档前后风格一致</a:t>
            </a:r>
          </a:p>
          <a:p>
            <a:pPr lvl="1">
              <a:buFont typeface="Wingdings" pitchFamily="2" charset="2"/>
              <a:buNone/>
            </a:pPr>
            <a:endParaRPr lang="zh-CN" altLang="en-US" smtClean="0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1064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2.</a:t>
            </a:r>
            <a:r>
              <a:rPr lang="zh-CN" altLang="en-US" smtClean="0"/>
              <a:t>“样式”组</a:t>
            </a:r>
          </a:p>
        </p:txBody>
      </p:sp>
      <p:pic>
        <p:nvPicPr>
          <p:cNvPr id="106500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571750"/>
            <a:ext cx="7138988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10752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3.</a:t>
            </a:r>
            <a:r>
              <a:rPr lang="zh-CN" altLang="en-US" smtClean="0"/>
              <a:t>标题样式</a:t>
            </a:r>
            <a:endParaRPr lang="en-US" altLang="zh-CN" smtClean="0"/>
          </a:p>
          <a:p>
            <a:pPr lvl="1"/>
            <a:r>
              <a:rPr lang="zh-CN" altLang="en-US" smtClean="0"/>
              <a:t>标题样式是在</a:t>
            </a:r>
            <a:r>
              <a:rPr lang="en-US" altLang="zh-CN" smtClean="0"/>
              <a:t>Word</a:t>
            </a:r>
            <a:r>
              <a:rPr lang="zh-CN" altLang="en-US" smtClean="0"/>
              <a:t>中书写长文档时最有用的内容之一，使用它不仅能快速访问</a:t>
            </a:r>
            <a:r>
              <a:rPr lang="en-US" altLang="zh-CN" smtClean="0"/>
              <a:t>Word</a:t>
            </a:r>
            <a:r>
              <a:rPr lang="zh-CN" altLang="en-US" smtClean="0"/>
              <a:t>的大纲，还能用于创建目录</a:t>
            </a:r>
            <a:endParaRPr lang="en-US" altLang="zh-CN" smtClean="0"/>
          </a:p>
          <a:p>
            <a:pPr lvl="1"/>
            <a:r>
              <a:rPr lang="en-US" altLang="zh-CN" smtClean="0"/>
              <a:t>Word 2007</a:t>
            </a:r>
            <a:r>
              <a:rPr lang="zh-CN" altLang="en-US" smtClean="0"/>
              <a:t>标题样式的类型：</a:t>
            </a:r>
            <a:endParaRPr lang="en-US" altLang="zh-CN" smtClean="0"/>
          </a:p>
          <a:p>
            <a:pPr lvl="2"/>
            <a:r>
              <a:rPr lang="zh-CN" altLang="en-US" smtClean="0"/>
              <a:t>内置标题样式</a:t>
            </a:r>
            <a:endParaRPr lang="en-US" altLang="zh-CN" smtClean="0"/>
          </a:p>
          <a:p>
            <a:pPr lvl="2"/>
            <a:r>
              <a:rPr lang="zh-CN" altLang="en-US" smtClean="0"/>
              <a:t>自定义标题样式</a:t>
            </a:r>
            <a:endParaRPr lang="en-US" altLang="zh-CN" smtClean="0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10854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3.</a:t>
            </a:r>
            <a:r>
              <a:rPr lang="zh-CN" altLang="en-US" smtClean="0"/>
              <a:t>标题样式</a:t>
            </a:r>
            <a:endParaRPr lang="en-US" altLang="zh-CN" smtClean="0"/>
          </a:p>
          <a:p>
            <a:pPr lvl="1"/>
            <a:r>
              <a:rPr lang="zh-CN" altLang="en-US" smtClean="0"/>
              <a:t>应用样式</a:t>
            </a:r>
            <a:endParaRPr lang="en-US" altLang="zh-CN" smtClean="0"/>
          </a:p>
          <a:p>
            <a:pPr lvl="2"/>
            <a:r>
              <a:rPr lang="zh-CN" altLang="en-US" smtClean="0"/>
              <a:t>单击“开始”选项卡→“样式”组，在“样式库”中进行选择</a:t>
            </a:r>
            <a:r>
              <a:rPr lang="en-US" altLang="zh-CN" smtClean="0"/>
              <a:t>……</a:t>
            </a:r>
          </a:p>
          <a:p>
            <a:pPr lvl="1"/>
            <a:r>
              <a:rPr lang="zh-CN" altLang="en-US" smtClean="0"/>
              <a:t>修改样式</a:t>
            </a:r>
            <a:endParaRPr lang="en-US" altLang="zh-CN" smtClean="0"/>
          </a:p>
          <a:p>
            <a:pPr lvl="2"/>
            <a:r>
              <a:rPr lang="zh-CN" altLang="en-US" smtClean="0"/>
              <a:t>右击“样式库”中的样式，弹出菜单，单击“修改”命令</a:t>
            </a:r>
            <a:r>
              <a:rPr lang="en-US" altLang="zh-CN" smtClean="0"/>
              <a:t>……</a:t>
            </a:r>
          </a:p>
          <a:p>
            <a:pPr lvl="3"/>
            <a:endParaRPr lang="en-US" altLang="zh-CN" smtClean="0"/>
          </a:p>
          <a:p>
            <a:pPr lvl="2"/>
            <a:endParaRPr lang="zh-CN" altLang="en-US" smtClean="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10957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4.</a:t>
            </a:r>
            <a:r>
              <a:rPr lang="zh-CN" altLang="en-US" smtClean="0"/>
              <a:t>目录</a:t>
            </a:r>
            <a:endParaRPr lang="en-US" altLang="zh-CN" smtClean="0"/>
          </a:p>
          <a:p>
            <a:pPr lvl="1"/>
            <a:r>
              <a:rPr lang="zh-CN" altLang="en-US" smtClean="0"/>
              <a:t>目录是长文档（如书籍、毕业论文）非常重要的一个部分，是文档中面向标题的列表，列表中显示了每个标题所处的页码。如果文档中有了目录，用户能很容易地了解文档的结构内容，并快速定位到需要查询的内容处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内容占位符 2"/>
          <p:cNvSpPr>
            <a:spLocks noGrp="1"/>
          </p:cNvSpPr>
          <p:nvPr>
            <p:ph idx="1"/>
          </p:nvPr>
        </p:nvSpPr>
        <p:spPr>
          <a:xfrm>
            <a:off x="571500" y="642938"/>
            <a:ext cx="8072438" cy="5472112"/>
          </a:xfrm>
        </p:spPr>
        <p:txBody>
          <a:bodyPr/>
          <a:lstStyle/>
          <a:p>
            <a:r>
              <a:rPr lang="en-US" altLang="zh-CN" smtClean="0"/>
              <a:t>4.</a:t>
            </a:r>
            <a:r>
              <a:rPr lang="zh-CN" altLang="en-US" smtClean="0"/>
              <a:t>目录</a:t>
            </a:r>
            <a:endParaRPr lang="en-US" altLang="zh-CN" smtClean="0"/>
          </a:p>
          <a:p>
            <a:pPr lvl="1"/>
            <a:r>
              <a:rPr lang="zh-CN" altLang="en-US" smtClean="0"/>
              <a:t>自动目录</a:t>
            </a:r>
            <a:endParaRPr lang="en-US" altLang="zh-CN" smtClean="0"/>
          </a:p>
          <a:p>
            <a:pPr lvl="2"/>
            <a:r>
              <a:rPr lang="zh-CN" altLang="en-US" smtClean="0"/>
              <a:t>将光标定位在要插入目录的位置</a:t>
            </a:r>
            <a:endParaRPr lang="en-US" altLang="zh-CN" smtClean="0"/>
          </a:p>
          <a:p>
            <a:pPr lvl="2"/>
            <a:r>
              <a:rPr lang="zh-CN" altLang="en-US" smtClean="0"/>
              <a:t>单击“引用”选项卡→“目录”组→“目录”工具，弹出下拉列表，选择“自动目录</a:t>
            </a:r>
            <a:r>
              <a:rPr lang="en-US" altLang="zh-CN" smtClean="0"/>
              <a:t>1</a:t>
            </a:r>
            <a:r>
              <a:rPr lang="zh-CN" altLang="en-US" smtClean="0"/>
              <a:t>”或“自动目录</a:t>
            </a:r>
            <a:r>
              <a:rPr lang="en-US" altLang="zh-CN" smtClean="0"/>
              <a:t>2</a:t>
            </a:r>
            <a:r>
              <a:rPr lang="zh-CN" altLang="en-US" smtClean="0"/>
              <a:t>”</a:t>
            </a:r>
            <a:endParaRPr lang="en-US" altLang="zh-CN" smtClean="0"/>
          </a:p>
          <a:p>
            <a:pPr lvl="1"/>
            <a:r>
              <a:rPr lang="zh-CN" altLang="en-US" smtClean="0"/>
              <a:t>修改目录样式</a:t>
            </a:r>
            <a:endParaRPr lang="en-US" altLang="zh-CN" smtClean="0"/>
          </a:p>
          <a:p>
            <a:pPr lvl="2"/>
            <a:r>
              <a:rPr lang="zh-CN" altLang="en-US" smtClean="0"/>
              <a:t>单击“引用”选项卡→“目录”组→“目录”工具，弹出下拉列表，单击“插入目录”</a:t>
            </a:r>
            <a:endParaRPr lang="en-US" altLang="zh-CN" smtClean="0"/>
          </a:p>
          <a:p>
            <a:pPr lvl="2"/>
            <a:r>
              <a:rPr lang="zh-CN" altLang="en-US" smtClean="0"/>
              <a:t>弹出对话框，单击“修改”按钮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r>
              <a:rPr lang="zh-CN" altLang="en-US" sz="4000" dirty="0" smtClean="0"/>
              <a:t>任务二：运用样式和目录</a:t>
            </a: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en-US" altLang="zh-CN" sz="4000" dirty="0" smtClean="0"/>
              <a:t>          </a:t>
            </a:r>
            <a:r>
              <a:rPr lang="zh-CN" altLang="en-US" sz="4000" dirty="0" smtClean="0"/>
              <a:t>排版毕业论文</a:t>
            </a:r>
            <a:endParaRPr lang="zh-CN" altLang="en-US" sz="4000" dirty="0"/>
          </a:p>
        </p:txBody>
      </p:sp>
      <p:sp>
        <p:nvSpPr>
          <p:cNvPr id="11161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1</a:t>
            </a:r>
            <a:r>
              <a:rPr lang="zh-CN" altLang="en-US" smtClean="0"/>
              <a:t>：按图所示的格式排版毕业论文</a:t>
            </a:r>
          </a:p>
        </p:txBody>
      </p:sp>
      <p:pic>
        <p:nvPicPr>
          <p:cNvPr id="111620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2549525"/>
            <a:ext cx="6143625" cy="430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11264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spcBef>
                <a:spcPct val="0"/>
              </a:spcBef>
            </a:pPr>
            <a:r>
              <a:rPr lang="en-US" altLang="zh-CN" smtClean="0"/>
              <a:t>1</a:t>
            </a:r>
            <a:r>
              <a:rPr lang="zh-CN" altLang="en-US" smtClean="0"/>
              <a:t>）设置文档属性：作者名、标题、主题、关键词、单位信息等</a:t>
            </a:r>
          </a:p>
          <a:p>
            <a:pPr lvl="1">
              <a:spcBef>
                <a:spcPct val="0"/>
              </a:spcBef>
            </a:pPr>
            <a:r>
              <a:rPr lang="en-US" altLang="zh-CN" smtClean="0"/>
              <a:t>2</a:t>
            </a:r>
            <a:r>
              <a:rPr lang="zh-CN" altLang="en-US" smtClean="0"/>
              <a:t>）页面布局</a:t>
            </a:r>
          </a:p>
          <a:p>
            <a:pPr lvl="2">
              <a:spcBef>
                <a:spcPct val="0"/>
              </a:spcBef>
            </a:pPr>
            <a:r>
              <a:rPr lang="zh-CN" altLang="en-US" smtClean="0"/>
              <a:t>纸张大小：采用默认值</a:t>
            </a:r>
            <a:r>
              <a:rPr lang="en-US" altLang="zh-CN" smtClean="0"/>
              <a:t>A4</a:t>
            </a:r>
            <a:endParaRPr lang="zh-CN" altLang="en-US" smtClean="0"/>
          </a:p>
          <a:p>
            <a:pPr lvl="2">
              <a:spcBef>
                <a:spcPct val="0"/>
              </a:spcBef>
            </a:pPr>
            <a:r>
              <a:rPr lang="zh-CN" altLang="en-US" smtClean="0"/>
              <a:t>页边距：上、下、左、右边距均为</a:t>
            </a:r>
            <a:r>
              <a:rPr lang="en-US" altLang="zh-CN" smtClean="0"/>
              <a:t>2.5</a:t>
            </a:r>
            <a:r>
              <a:rPr lang="zh-CN" altLang="en-US" smtClean="0"/>
              <a:t>厘米</a:t>
            </a:r>
          </a:p>
          <a:p>
            <a:pPr lvl="2">
              <a:spcBef>
                <a:spcPct val="0"/>
              </a:spcBef>
            </a:pPr>
            <a:r>
              <a:rPr lang="zh-CN" altLang="en-US" smtClean="0"/>
              <a:t>页眉和页脚均采用内置样式，且“首页不同”、“奇偶页不同”</a:t>
            </a:r>
          </a:p>
          <a:p>
            <a:pPr lvl="2">
              <a:spcBef>
                <a:spcPct val="0"/>
              </a:spcBef>
            </a:pPr>
            <a:r>
              <a:rPr lang="zh-CN" altLang="en-US" smtClean="0"/>
              <a:t>页面垂直对齐方式：居中</a:t>
            </a:r>
          </a:p>
          <a:p>
            <a:pPr lvl="1">
              <a:spcBef>
                <a:spcPct val="0"/>
              </a:spcBef>
            </a:pPr>
            <a:r>
              <a:rPr lang="en-US" altLang="zh-CN" smtClean="0"/>
              <a:t>3</a:t>
            </a:r>
            <a:r>
              <a:rPr lang="zh-CN" altLang="en-US" smtClean="0"/>
              <a:t>）设计封面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11366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spcBef>
                <a:spcPct val="0"/>
              </a:spcBef>
            </a:pPr>
            <a:r>
              <a:rPr lang="en-US" altLang="zh-CN" smtClean="0"/>
              <a:t>4</a:t>
            </a:r>
            <a:r>
              <a:rPr lang="zh-CN" altLang="en-US" smtClean="0"/>
              <a:t>）更改样式：“现代”样式集、“华丽”颜色、“暗香扑鼻”字体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en-US" altLang="zh-CN" smtClean="0"/>
              <a:t>5</a:t>
            </a:r>
            <a:r>
              <a:rPr lang="zh-CN" altLang="en-US" smtClean="0"/>
              <a:t>）插入页眉</a:t>
            </a:r>
            <a:r>
              <a:rPr lang="en-US" altLang="zh-CN" smtClean="0"/>
              <a:t>/</a:t>
            </a:r>
            <a:r>
              <a:rPr lang="zh-CN" altLang="en-US" smtClean="0"/>
              <a:t>页脚</a:t>
            </a:r>
          </a:p>
          <a:p>
            <a:pPr lvl="1">
              <a:spcBef>
                <a:spcPct val="0"/>
              </a:spcBef>
            </a:pPr>
            <a:r>
              <a:rPr lang="en-US" altLang="zh-CN" smtClean="0"/>
              <a:t>6</a:t>
            </a:r>
            <a:r>
              <a:rPr lang="zh-CN" altLang="en-US" smtClean="0"/>
              <a:t>）设计文本的各级标题</a:t>
            </a:r>
          </a:p>
          <a:p>
            <a:pPr lvl="2">
              <a:spcBef>
                <a:spcPct val="0"/>
              </a:spcBef>
            </a:pPr>
            <a:r>
              <a:rPr lang="zh-CN" altLang="en-US" smtClean="0"/>
              <a:t>将文本中所有红色文字（章名）应用为“标题</a:t>
            </a:r>
            <a:r>
              <a:rPr lang="en-US" altLang="zh-CN" smtClean="0"/>
              <a:t>1</a:t>
            </a:r>
            <a:r>
              <a:rPr lang="zh-CN" altLang="en-US" smtClean="0"/>
              <a:t>”</a:t>
            </a:r>
          </a:p>
          <a:p>
            <a:pPr lvl="2">
              <a:spcBef>
                <a:spcPct val="0"/>
              </a:spcBef>
            </a:pPr>
            <a:r>
              <a:rPr lang="zh-CN" altLang="en-US" smtClean="0"/>
              <a:t>将文本中所有绿色文字（节名）应用为“标题</a:t>
            </a:r>
            <a:r>
              <a:rPr lang="en-US" altLang="zh-CN" smtClean="0"/>
              <a:t>2</a:t>
            </a:r>
            <a:r>
              <a:rPr lang="zh-CN" altLang="en-US" smtClean="0"/>
              <a:t>”</a:t>
            </a:r>
          </a:p>
          <a:p>
            <a:pPr lvl="2">
              <a:spcBef>
                <a:spcPct val="0"/>
              </a:spcBef>
            </a:pPr>
            <a:r>
              <a:rPr lang="zh-CN" altLang="en-US" smtClean="0"/>
              <a:t>将文本中所有蓝色文字（小节名）应用为“标题</a:t>
            </a:r>
            <a:r>
              <a:rPr lang="en-US" altLang="zh-CN" smtClean="0"/>
              <a:t>3</a:t>
            </a:r>
            <a:r>
              <a:rPr lang="zh-CN" altLang="en-US" smtClean="0"/>
              <a:t>”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8</a:t>
            </a:r>
            <a:r>
              <a:rPr lang="zh-CN" altLang="en-US" smtClean="0"/>
              <a:t>：显示</a:t>
            </a:r>
            <a:r>
              <a:rPr lang="en-US" altLang="zh-CN" smtClean="0"/>
              <a:t>/</a:t>
            </a:r>
            <a:r>
              <a:rPr lang="zh-CN" altLang="en-US" smtClean="0"/>
              <a:t>隐藏页面的上下边距</a:t>
            </a:r>
            <a:endParaRPr lang="en-US" altLang="zh-CN" smtClean="0"/>
          </a:p>
          <a:p>
            <a:pPr lvl="1"/>
            <a:r>
              <a:rPr lang="zh-CN" altLang="en-US" smtClean="0"/>
              <a:t>在页面视图中，将鼠标指向页面之间，指针变为双箭头   时双击</a:t>
            </a:r>
          </a:p>
        </p:txBody>
      </p:sp>
      <p:pic>
        <p:nvPicPr>
          <p:cNvPr id="16388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8" y="3143250"/>
            <a:ext cx="3365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图片 4"/>
          <p:cNvPicPr>
            <a:picLocks noChangeAspect="1" noChangeArrowheads="1"/>
          </p:cNvPicPr>
          <p:nvPr/>
        </p:nvPicPr>
        <p:blipFill>
          <a:blip r:embed="rId3" cstate="print"/>
          <a:srcRect t="11743"/>
          <a:stretch>
            <a:fillRect/>
          </a:stretch>
        </p:blipFill>
        <p:spPr bwMode="auto">
          <a:xfrm>
            <a:off x="714375" y="3786188"/>
            <a:ext cx="3857625" cy="2428875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</p:spPr>
      </p:pic>
      <p:pic>
        <p:nvPicPr>
          <p:cNvPr id="16390" name="图片 5"/>
          <p:cNvPicPr>
            <a:picLocks noChangeAspect="1" noChangeArrowheads="1"/>
          </p:cNvPicPr>
          <p:nvPr/>
        </p:nvPicPr>
        <p:blipFill>
          <a:blip r:embed="rId4" cstate="print"/>
          <a:srcRect r="1480"/>
          <a:stretch>
            <a:fillRect/>
          </a:stretch>
        </p:blipFill>
        <p:spPr bwMode="auto">
          <a:xfrm>
            <a:off x="4857750" y="3786188"/>
            <a:ext cx="3714750" cy="2428875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11469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spcBef>
                <a:spcPct val="0"/>
              </a:spcBef>
            </a:pPr>
            <a:r>
              <a:rPr lang="en-US" altLang="zh-CN" smtClean="0"/>
              <a:t>7</a:t>
            </a:r>
            <a:r>
              <a:rPr lang="zh-CN" altLang="en-US" smtClean="0"/>
              <a:t>）插入自动目录</a:t>
            </a:r>
          </a:p>
          <a:p>
            <a:pPr lvl="1">
              <a:spcBef>
                <a:spcPct val="0"/>
              </a:spcBef>
            </a:pPr>
            <a:r>
              <a:rPr lang="en-US" altLang="zh-CN" smtClean="0"/>
              <a:t>8</a:t>
            </a:r>
            <a:r>
              <a:rPr lang="zh-CN" altLang="en-US" smtClean="0"/>
              <a:t>）修改目录的样式，如图所示</a:t>
            </a:r>
          </a:p>
          <a:p>
            <a:endParaRPr lang="zh-CN" altLang="en-US" smtClean="0"/>
          </a:p>
        </p:txBody>
      </p:sp>
      <p:pic>
        <p:nvPicPr>
          <p:cNvPr id="114692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2928938"/>
            <a:ext cx="5711825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 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1</a:t>
            </a:r>
            <a:r>
              <a:rPr lang="en-US" altLang="zh-CN" smtClean="0"/>
              <a:t>.</a:t>
            </a:r>
            <a:r>
              <a:rPr lang="zh-CN" altLang="en-US" smtClean="0"/>
              <a:t>样式的作用和简单应用</a:t>
            </a:r>
          </a:p>
          <a:p>
            <a:pPr algn="just" eaLnBrk="1" hangingPunct="1"/>
            <a:r>
              <a:rPr lang="zh-CN" altLang="en-US" smtClean="0"/>
              <a:t>2</a:t>
            </a:r>
            <a:r>
              <a:rPr lang="en-US" altLang="zh-CN" smtClean="0"/>
              <a:t>.</a:t>
            </a:r>
            <a:r>
              <a:rPr lang="zh-CN" altLang="en-US" smtClean="0"/>
              <a:t>目录的作用和简单应用</a:t>
            </a:r>
          </a:p>
          <a:p>
            <a:pPr eaLnBrk="1" hangingPunct="1"/>
            <a:r>
              <a:rPr lang="zh-CN" altLang="en-US" smtClean="0"/>
              <a:t>3</a:t>
            </a:r>
            <a:r>
              <a:rPr lang="en-US" altLang="zh-CN" smtClean="0"/>
              <a:t>.</a:t>
            </a:r>
            <a:r>
              <a:rPr lang="zh-CN" altLang="en-US" smtClean="0"/>
              <a:t>灵活运用样式和目录排版毕业论文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课外作业布置 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1</a:t>
            </a:r>
            <a:r>
              <a:rPr lang="en-US" altLang="zh-CN" smtClean="0"/>
              <a:t>.</a:t>
            </a:r>
            <a:r>
              <a:rPr lang="zh-CN" altLang="en-US" smtClean="0"/>
              <a:t>实训</a:t>
            </a:r>
            <a:r>
              <a:rPr lang="en-US" altLang="zh-CN" smtClean="0"/>
              <a:t>13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2</a:t>
            </a:r>
            <a:r>
              <a:rPr lang="en-US" altLang="zh-CN" smtClean="0"/>
              <a:t>.</a:t>
            </a:r>
            <a:r>
              <a:rPr lang="zh-CN" altLang="en-US" smtClean="0"/>
              <a:t>能力测试</a:t>
            </a:r>
            <a:r>
              <a:rPr lang="en-US" altLang="zh-CN" smtClean="0"/>
              <a:t>1</a:t>
            </a:r>
            <a:r>
              <a:rPr lang="zh-CN" altLang="en-US" smtClean="0"/>
              <a:t>、</a:t>
            </a:r>
            <a:r>
              <a:rPr lang="en-US" altLang="zh-CN" smtClean="0"/>
              <a:t>5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mtClean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8</a:t>
            </a:r>
            <a:r>
              <a:rPr lang="zh-CN" altLang="en-US" dirty="0" smtClean="0"/>
              <a:t>讲  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能力测试</a:t>
            </a:r>
            <a:endParaRPr lang="zh-CN" altLang="en-US" dirty="0"/>
          </a:p>
        </p:txBody>
      </p:sp>
      <p:sp>
        <p:nvSpPr>
          <p:cNvPr id="117763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r>
              <a:rPr lang="zh-CN" altLang="en-US" sz="4000" dirty="0" smtClean="0"/>
              <a:t>任务：运用</a:t>
            </a:r>
            <a:r>
              <a:rPr lang="en-US" altLang="zh-CN" sz="4000" dirty="0" smtClean="0"/>
              <a:t>Word</a:t>
            </a:r>
            <a:r>
              <a:rPr lang="zh-CN" altLang="en-US" sz="4000" dirty="0" smtClean="0"/>
              <a:t>操作技能，制作专业、精美的文档</a:t>
            </a:r>
            <a:endParaRPr lang="zh-CN" altLang="en-US" sz="4000" dirty="0"/>
          </a:p>
        </p:txBody>
      </p:sp>
      <p:sp>
        <p:nvSpPr>
          <p:cNvPr id="118787" name="内容占位符 2"/>
          <p:cNvSpPr>
            <a:spLocks noGrp="1"/>
          </p:cNvSpPr>
          <p:nvPr>
            <p:ph idx="1"/>
          </p:nvPr>
        </p:nvSpPr>
        <p:spPr>
          <a:xfrm>
            <a:off x="500063" y="2000250"/>
            <a:ext cx="8072437" cy="4114800"/>
          </a:xfrm>
        </p:spPr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1</a:t>
            </a:r>
            <a:r>
              <a:rPr lang="zh-CN" altLang="en-US" smtClean="0"/>
              <a:t>：制作一份个人简历</a:t>
            </a:r>
          </a:p>
        </p:txBody>
      </p:sp>
      <p:pic>
        <p:nvPicPr>
          <p:cNvPr id="118788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2538413"/>
            <a:ext cx="3070225" cy="4319587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18789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2538413"/>
            <a:ext cx="3262312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内容占位符 2"/>
          <p:cNvSpPr>
            <a:spLocks noGrp="1"/>
          </p:cNvSpPr>
          <p:nvPr>
            <p:ph idx="1"/>
          </p:nvPr>
        </p:nvSpPr>
        <p:spPr>
          <a:xfrm>
            <a:off x="642938" y="714375"/>
            <a:ext cx="8072437" cy="4114800"/>
          </a:xfrm>
        </p:spPr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2</a:t>
            </a:r>
            <a:r>
              <a:rPr lang="zh-CN" altLang="en-US" smtClean="0"/>
              <a:t>：按图所示的格式编排一份电脑小报</a:t>
            </a:r>
          </a:p>
        </p:txBody>
      </p:sp>
      <p:pic>
        <p:nvPicPr>
          <p:cNvPr id="11981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857375"/>
            <a:ext cx="81788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 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1</a:t>
            </a:r>
            <a:r>
              <a:rPr lang="en-US" altLang="zh-CN" smtClean="0"/>
              <a:t>.Word</a:t>
            </a:r>
            <a:r>
              <a:rPr lang="zh-CN" altLang="en-US" smtClean="0"/>
              <a:t>的基本操作和编辑</a:t>
            </a:r>
          </a:p>
          <a:p>
            <a:pPr algn="just" eaLnBrk="1" hangingPunct="1"/>
            <a:r>
              <a:rPr lang="zh-CN" altLang="en-US" smtClean="0"/>
              <a:t>2</a:t>
            </a:r>
            <a:r>
              <a:rPr lang="en-US" altLang="zh-CN" smtClean="0"/>
              <a:t>.Word</a:t>
            </a:r>
            <a:r>
              <a:rPr lang="zh-CN" altLang="en-US" smtClean="0"/>
              <a:t>的格式化</a:t>
            </a:r>
          </a:p>
          <a:p>
            <a:pPr eaLnBrk="1" hangingPunct="1"/>
            <a:r>
              <a:rPr lang="zh-CN" altLang="en-US" smtClean="0"/>
              <a:t>3</a:t>
            </a:r>
            <a:r>
              <a:rPr lang="en-US" altLang="zh-CN" smtClean="0"/>
              <a:t>.Word</a:t>
            </a:r>
            <a:r>
              <a:rPr lang="zh-CN" altLang="en-US" smtClean="0"/>
              <a:t>的表格</a:t>
            </a:r>
            <a:endParaRPr lang="en-US" altLang="zh-CN" smtClean="0"/>
          </a:p>
          <a:p>
            <a:pPr eaLnBrk="1" hangingPunct="1"/>
            <a:r>
              <a:rPr lang="en-US" altLang="zh-CN" smtClean="0"/>
              <a:t>4.Word</a:t>
            </a:r>
            <a:r>
              <a:rPr lang="zh-CN" altLang="en-US" smtClean="0"/>
              <a:t>的图形对象</a:t>
            </a: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课外作业布置 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1</a:t>
            </a:r>
            <a:r>
              <a:rPr lang="en-US" altLang="zh-CN" smtClean="0"/>
              <a:t>.</a:t>
            </a:r>
            <a:r>
              <a:rPr lang="zh-CN" altLang="en-US" smtClean="0"/>
              <a:t>能力测试</a:t>
            </a:r>
            <a:r>
              <a:rPr lang="en-US" altLang="zh-CN" smtClean="0"/>
              <a:t>2-4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2</a:t>
            </a:r>
            <a:r>
              <a:rPr lang="en-US" altLang="zh-CN" smtClean="0"/>
              <a:t>.</a:t>
            </a:r>
            <a:r>
              <a:rPr lang="zh-CN" altLang="en-US" smtClean="0"/>
              <a:t>预习</a:t>
            </a:r>
            <a:r>
              <a:rPr lang="en-US" altLang="zh-CN" smtClean="0"/>
              <a:t>5.1 Excel 2007</a:t>
            </a:r>
            <a:r>
              <a:rPr lang="zh-CN" altLang="en-US" smtClean="0"/>
              <a:t>基本知识</a:t>
            </a:r>
            <a:endParaRPr lang="en-US" altLang="zh-CN" smtClean="0"/>
          </a:p>
          <a:p>
            <a:pPr eaLnBrk="1" hangingPunct="1">
              <a:buFont typeface="Wingdings" pitchFamily="2" charset="2"/>
              <a:buNone/>
            </a:pPr>
            <a:endParaRPr lang="zh-CN" altLang="en-US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9</a:t>
            </a:r>
            <a:r>
              <a:rPr lang="zh-CN" altLang="en-US" smtClean="0"/>
              <a:t>：拆分窗口</a:t>
            </a:r>
            <a:endParaRPr lang="en-US" altLang="zh-CN" smtClean="0"/>
          </a:p>
          <a:p>
            <a:pPr lvl="2"/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：使用“窗口拆分条”完成</a:t>
            </a:r>
            <a:endParaRPr lang="en-US" altLang="zh-CN" smtClean="0"/>
          </a:p>
          <a:p>
            <a:pPr lvl="2"/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：单击“视图”选项卡→单击“窗口”组中的      按钮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  <p:pic>
        <p:nvPicPr>
          <p:cNvPr id="17412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63" y="3571875"/>
            <a:ext cx="7858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3600" dirty="0" smtClean="0"/>
              <a:t>4.2 Word</a:t>
            </a:r>
            <a:r>
              <a:rPr lang="zh-CN" altLang="en-US" sz="3600" dirty="0" smtClean="0"/>
              <a:t>文档的基本操作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zh-CN" altLang="en-US" sz="3600" dirty="0" smtClean="0"/>
              <a:t>任务三：制作一份简单的</a:t>
            </a:r>
            <a:r>
              <a:rPr lang="en-US" altLang="zh-CN" sz="3600" dirty="0" smtClean="0"/>
              <a:t>Word</a:t>
            </a:r>
            <a:r>
              <a:rPr lang="zh-CN" altLang="en-US" sz="3600" dirty="0" smtClean="0"/>
              <a:t>文档</a:t>
            </a:r>
          </a:p>
        </p:txBody>
      </p:sp>
      <p:sp>
        <p:nvSpPr>
          <p:cNvPr id="18435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28625" y="1857375"/>
            <a:ext cx="4500563" cy="478631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ct val="0"/>
              </a:spcBef>
            </a:pPr>
            <a:r>
              <a:rPr lang="en-US" altLang="zh-CN" smtClean="0"/>
              <a:t>【</a:t>
            </a:r>
            <a:r>
              <a:rPr lang="zh-CN" altLang="en-US" smtClean="0"/>
              <a:t>实例</a:t>
            </a:r>
            <a:r>
              <a:rPr lang="en-US" altLang="zh-CN" smtClean="0"/>
              <a:t>】</a:t>
            </a:r>
            <a:r>
              <a:rPr lang="zh-CN" altLang="en-US" smtClean="0"/>
              <a:t>创建一份</a:t>
            </a:r>
            <a:r>
              <a:rPr lang="en-US" altLang="zh-CN" smtClean="0"/>
              <a:t>Word</a:t>
            </a:r>
            <a:r>
              <a:rPr lang="zh-CN" altLang="en-US" smtClean="0"/>
              <a:t>文档，要求如下：</a:t>
            </a:r>
          </a:p>
          <a:p>
            <a:pPr lvl="1">
              <a:lnSpc>
                <a:spcPts val="2400"/>
              </a:lnSpc>
              <a:spcBef>
                <a:spcPct val="0"/>
              </a:spcBef>
            </a:pPr>
            <a:r>
              <a:rPr lang="en-US" altLang="zh-CN" smtClean="0"/>
              <a:t>1</a:t>
            </a:r>
            <a:r>
              <a:rPr lang="zh-CN" altLang="en-US" smtClean="0"/>
              <a:t>）在</a:t>
            </a:r>
            <a:r>
              <a:rPr lang="en-US" altLang="zh-CN" smtClean="0"/>
              <a:t>Word</a:t>
            </a:r>
            <a:r>
              <a:rPr lang="zh-CN" altLang="en-US" smtClean="0"/>
              <a:t>文档中，按照图</a:t>
            </a:r>
            <a:r>
              <a:rPr lang="en-US" altLang="zh-CN" smtClean="0"/>
              <a:t>4-21</a:t>
            </a:r>
            <a:r>
              <a:rPr lang="zh-CN" altLang="en-US" smtClean="0"/>
              <a:t>所示输入文本</a:t>
            </a:r>
          </a:p>
          <a:p>
            <a:pPr lvl="1">
              <a:lnSpc>
                <a:spcPts val="2400"/>
              </a:lnSpc>
              <a:spcBef>
                <a:spcPct val="0"/>
              </a:spcBef>
            </a:pPr>
            <a:r>
              <a:rPr lang="en-US" altLang="zh-CN" smtClean="0"/>
              <a:t>2</a:t>
            </a:r>
            <a:r>
              <a:rPr lang="zh-CN" altLang="en-US" smtClean="0"/>
              <a:t>）将文本保存到“</a:t>
            </a:r>
            <a:r>
              <a:rPr lang="en-US" altLang="zh-CN" smtClean="0"/>
              <a:t>E:\Word</a:t>
            </a:r>
            <a:r>
              <a:rPr lang="zh-CN" altLang="en-US" smtClean="0"/>
              <a:t>示例”文件夹中，并命名为“排版练习</a:t>
            </a:r>
            <a:r>
              <a:rPr lang="en-US" altLang="zh-CN" smtClean="0"/>
              <a:t>1.docx</a:t>
            </a:r>
            <a:r>
              <a:rPr lang="zh-CN" altLang="en-US" smtClean="0"/>
              <a:t>”</a:t>
            </a:r>
          </a:p>
          <a:p>
            <a:pPr lvl="1">
              <a:lnSpc>
                <a:spcPts val="2400"/>
              </a:lnSpc>
              <a:spcBef>
                <a:spcPct val="0"/>
              </a:spcBef>
            </a:pPr>
            <a:r>
              <a:rPr lang="en-US" altLang="zh-CN" smtClean="0"/>
              <a:t>3</a:t>
            </a:r>
            <a:r>
              <a:rPr lang="zh-CN" altLang="en-US" smtClean="0"/>
              <a:t>）将该文档再以“金玉良言</a:t>
            </a:r>
            <a:r>
              <a:rPr lang="en-US" altLang="zh-CN" smtClean="0"/>
              <a:t>.doc</a:t>
            </a:r>
            <a:r>
              <a:rPr lang="zh-CN" altLang="en-US" smtClean="0"/>
              <a:t>”为名保存一份在当前文件夹中</a:t>
            </a:r>
          </a:p>
          <a:p>
            <a:pPr lvl="1">
              <a:lnSpc>
                <a:spcPts val="2400"/>
              </a:lnSpc>
              <a:spcBef>
                <a:spcPct val="0"/>
              </a:spcBef>
            </a:pPr>
            <a:r>
              <a:rPr lang="en-US" altLang="zh-CN" smtClean="0"/>
              <a:t>4</a:t>
            </a:r>
            <a:r>
              <a:rPr lang="zh-CN" altLang="en-US" smtClean="0"/>
              <a:t>）将</a:t>
            </a:r>
            <a:r>
              <a:rPr lang="en-US" altLang="zh-CN" smtClean="0"/>
              <a:t>Word</a:t>
            </a:r>
            <a:r>
              <a:rPr lang="zh-CN" altLang="en-US" smtClean="0"/>
              <a:t>文档的自动保存时间间隔设置为</a:t>
            </a:r>
            <a:r>
              <a:rPr lang="en-US" altLang="zh-CN" smtClean="0"/>
              <a:t>5</a:t>
            </a:r>
            <a:r>
              <a:rPr lang="zh-CN" altLang="en-US" smtClean="0"/>
              <a:t>分钟</a:t>
            </a:r>
          </a:p>
          <a:p>
            <a:pPr lvl="1">
              <a:lnSpc>
                <a:spcPts val="2400"/>
              </a:lnSpc>
              <a:spcBef>
                <a:spcPct val="0"/>
              </a:spcBef>
            </a:pPr>
            <a:r>
              <a:rPr lang="en-US" altLang="zh-CN" smtClean="0"/>
              <a:t>5</a:t>
            </a:r>
            <a:r>
              <a:rPr lang="zh-CN" altLang="en-US" smtClean="0"/>
              <a:t>）给该文档设置打开密码和修改密码</a:t>
            </a:r>
          </a:p>
        </p:txBody>
      </p:sp>
      <p:pic>
        <p:nvPicPr>
          <p:cNvPr id="18436" name="图片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8" y="1857375"/>
            <a:ext cx="3357562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1</a:t>
            </a:r>
            <a:r>
              <a:rPr lang="en-US" altLang="zh-CN" smtClean="0"/>
              <a:t>.Word 2007</a:t>
            </a:r>
            <a:r>
              <a:rPr lang="zh-CN" altLang="en-US" smtClean="0"/>
              <a:t>的启动、退出、窗口组成、视图、编辑标记、标尺、快速设置制表位、显示</a:t>
            </a:r>
            <a:r>
              <a:rPr lang="en-US" altLang="zh-CN" smtClean="0"/>
              <a:t>/</a:t>
            </a:r>
            <a:r>
              <a:rPr lang="zh-CN" altLang="en-US" smtClean="0"/>
              <a:t>隐藏页面的上下边距、拆分窗口</a:t>
            </a:r>
          </a:p>
          <a:p>
            <a:pPr eaLnBrk="1" hangingPunct="1"/>
            <a:r>
              <a:rPr lang="zh-CN" altLang="en-US" smtClean="0"/>
              <a:t>2</a:t>
            </a:r>
            <a:r>
              <a:rPr lang="en-US" altLang="zh-CN" smtClean="0"/>
              <a:t>.</a:t>
            </a:r>
            <a:r>
              <a:rPr lang="zh-CN" altLang="en-US" smtClean="0"/>
              <a:t>创建新文档、输入文本、保存文档、设置文档的打开密码和修改密码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课外作业布置 </a:t>
            </a:r>
          </a:p>
        </p:txBody>
      </p:sp>
      <p:sp>
        <p:nvSpPr>
          <p:cNvPr id="20483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1</a:t>
            </a:r>
            <a:r>
              <a:rPr lang="en-US" altLang="zh-CN" smtClean="0"/>
              <a:t>.</a:t>
            </a:r>
            <a:r>
              <a:rPr lang="zh-CN" altLang="en-US" smtClean="0"/>
              <a:t>实训1</a:t>
            </a:r>
            <a:r>
              <a:rPr lang="en-US" altLang="zh-CN" smtClean="0"/>
              <a:t>-</a:t>
            </a:r>
            <a:r>
              <a:rPr lang="zh-CN" altLang="en-US" smtClean="0"/>
              <a:t>2</a:t>
            </a:r>
          </a:p>
          <a:p>
            <a:pPr eaLnBrk="1" hangingPunct="1"/>
            <a:r>
              <a:rPr lang="zh-CN" altLang="en-US" smtClean="0"/>
              <a:t>2</a:t>
            </a:r>
            <a:r>
              <a:rPr lang="en-US" altLang="zh-CN" smtClean="0"/>
              <a:t>.</a:t>
            </a:r>
            <a:r>
              <a:rPr lang="zh-CN" altLang="en-US" smtClean="0"/>
              <a:t>预习</a:t>
            </a:r>
            <a:r>
              <a:rPr lang="en-US" altLang="zh-CN" smtClean="0"/>
              <a:t>4</a:t>
            </a:r>
            <a:r>
              <a:rPr lang="zh-CN" altLang="en-US" smtClean="0"/>
              <a:t>.3节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讲  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的编辑</a:t>
            </a:r>
            <a:endParaRPr lang="zh-CN" altLang="en-US" dirty="0"/>
          </a:p>
        </p:txBody>
      </p:sp>
      <p:sp>
        <p:nvSpPr>
          <p:cNvPr id="21507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任务一：制作特定的文档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500063" y="2000250"/>
            <a:ext cx="4071937" cy="4114800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：使用模板创建一份个人简历</a:t>
            </a:r>
            <a:endParaRPr lang="en-US" altLang="zh-CN" dirty="0" smtClean="0"/>
          </a:p>
          <a:p>
            <a:pPr lvl="1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dirty="0" smtClean="0"/>
              <a:t>单击“</a:t>
            </a:r>
            <a:r>
              <a:rPr lang="en-US" dirty="0" smtClean="0"/>
              <a:t>Office</a:t>
            </a:r>
            <a:r>
              <a:rPr lang="zh-CN" altLang="en-US" dirty="0" smtClean="0"/>
              <a:t>按钮”</a:t>
            </a:r>
            <a:r>
              <a:rPr lang="en-US" dirty="0" smtClean="0"/>
              <a:t> </a:t>
            </a:r>
            <a:r>
              <a:rPr lang="zh-CN" altLang="en-US" dirty="0" smtClean="0"/>
              <a:t>→“新建”命令→选择“已安装的模板”</a:t>
            </a:r>
          </a:p>
          <a:p>
            <a:pPr lvl="1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dirty="0" smtClean="0"/>
              <a:t>根据自己喜好选择一款简历模板</a:t>
            </a:r>
            <a:endParaRPr lang="en-US" altLang="zh-CN" dirty="0" smtClean="0"/>
          </a:p>
          <a:p>
            <a:pPr lvl="1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en-US" altLang="zh-CN" dirty="0" smtClean="0"/>
              <a:t>……</a:t>
            </a:r>
            <a:endParaRPr lang="zh-CN" altLang="en-US" dirty="0"/>
          </a:p>
        </p:txBody>
      </p:sp>
      <p:pic>
        <p:nvPicPr>
          <p:cNvPr id="22532" name="图片 5" descr="按钮图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8" y="2928938"/>
            <a:ext cx="490537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1785938"/>
            <a:ext cx="3440112" cy="474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内容占位符 2"/>
          <p:cNvSpPr>
            <a:spLocks noGrp="1"/>
          </p:cNvSpPr>
          <p:nvPr>
            <p:ph sz="half" idx="1"/>
          </p:nvPr>
        </p:nvSpPr>
        <p:spPr>
          <a:xfrm>
            <a:off x="500063" y="428625"/>
            <a:ext cx="8143875" cy="292893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3000" smtClean="0"/>
              <a:t>实作</a:t>
            </a:r>
            <a:r>
              <a:rPr lang="en-US" altLang="zh-CN" sz="3000" smtClean="0"/>
              <a:t>2</a:t>
            </a:r>
            <a:r>
              <a:rPr lang="zh-CN" altLang="en-US" sz="3000" smtClean="0"/>
              <a:t>：创建一个“书法字帖”文档</a:t>
            </a:r>
            <a:endParaRPr lang="en-US" altLang="zh-CN" sz="3000" smtClean="0"/>
          </a:p>
          <a:p>
            <a:pPr lvl="1">
              <a:spcBef>
                <a:spcPct val="0"/>
              </a:spcBef>
            </a:pPr>
            <a:r>
              <a:rPr lang="zh-CN" altLang="en-US" sz="2800" smtClean="0"/>
              <a:t>创建如图所示的文档。要求：每页显示</a:t>
            </a:r>
            <a:r>
              <a:rPr lang="en-US" altLang="zh-CN" sz="2800" smtClean="0"/>
              <a:t>6</a:t>
            </a:r>
            <a:r>
              <a:rPr lang="zh-CN" altLang="en-US" sz="2800" smtClean="0"/>
              <a:t>行，每行</a:t>
            </a:r>
            <a:r>
              <a:rPr lang="en-US" altLang="zh-CN" sz="2800" smtClean="0"/>
              <a:t>5</a:t>
            </a:r>
            <a:r>
              <a:rPr lang="zh-CN" altLang="en-US" sz="2800" smtClean="0"/>
              <a:t>个汉字</a:t>
            </a:r>
            <a:endParaRPr lang="en-US" altLang="zh-CN" sz="2800" smtClean="0"/>
          </a:p>
          <a:p>
            <a:pPr lvl="2">
              <a:spcBef>
                <a:spcPct val="0"/>
              </a:spcBef>
            </a:pPr>
            <a:r>
              <a:rPr lang="zh-CN" altLang="en-US" sz="2400" smtClean="0"/>
              <a:t>单击“</a:t>
            </a:r>
            <a:r>
              <a:rPr lang="en-US" altLang="zh-CN" sz="2400" smtClean="0"/>
              <a:t>Office</a:t>
            </a:r>
            <a:r>
              <a:rPr lang="zh-CN" altLang="en-US" sz="2400" smtClean="0"/>
              <a:t>按钮”    →“新建”命令→选择“书法字帖”</a:t>
            </a:r>
            <a:r>
              <a:rPr lang="en-US" altLang="zh-CN" sz="2400" smtClean="0"/>
              <a:t>……</a:t>
            </a:r>
          </a:p>
          <a:p>
            <a:pPr lvl="2">
              <a:spcBef>
                <a:spcPct val="0"/>
              </a:spcBef>
            </a:pPr>
            <a:r>
              <a:rPr lang="zh-CN" altLang="en-US" sz="2400" smtClean="0"/>
              <a:t>字帖建好后，单击“书法”选项卡→“选项”按钮，设置每页行列数</a:t>
            </a:r>
            <a:r>
              <a:rPr lang="en-US" altLang="zh-CN" sz="2400" smtClean="0"/>
              <a:t>……</a:t>
            </a:r>
            <a:endParaRPr lang="zh-CN" altLang="en-US" sz="2400" smtClean="0"/>
          </a:p>
          <a:p>
            <a:pPr lvl="2">
              <a:spcBef>
                <a:spcPct val="0"/>
              </a:spcBef>
            </a:pPr>
            <a:endParaRPr lang="zh-CN" altLang="en-US" smtClean="0"/>
          </a:p>
        </p:txBody>
      </p:sp>
      <p:pic>
        <p:nvPicPr>
          <p:cNvPr id="23555" name="图片 4" descr="按钮图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1785938"/>
            <a:ext cx="490537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图片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63" y="3357563"/>
            <a:ext cx="5143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内容占位符 5"/>
          <p:cNvSpPr>
            <a:spLocks noGrp="1"/>
          </p:cNvSpPr>
          <p:nvPr>
            <p:ph idx="1"/>
          </p:nvPr>
        </p:nvSpPr>
        <p:spPr>
          <a:xfrm>
            <a:off x="571500" y="428625"/>
            <a:ext cx="8072438" cy="3357563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3000" smtClean="0"/>
              <a:t>实作</a:t>
            </a:r>
            <a:r>
              <a:rPr lang="en-US" altLang="zh-CN" sz="3000" smtClean="0"/>
              <a:t>3</a:t>
            </a:r>
            <a:r>
              <a:rPr lang="zh-CN" altLang="en-US" sz="3000" smtClean="0"/>
              <a:t>：将现有文档设置为稿纸样式</a:t>
            </a:r>
            <a:endParaRPr lang="en-US" altLang="zh-CN" sz="3000" smtClean="0"/>
          </a:p>
          <a:p>
            <a:pPr lvl="1">
              <a:spcBef>
                <a:spcPct val="0"/>
              </a:spcBef>
            </a:pPr>
            <a:r>
              <a:rPr lang="zh-CN" altLang="en-US" sz="2800" smtClean="0"/>
              <a:t>将一个现有的文档设置为稿纸样式，如图所示。要求：在稿纸文档的页脚中显示“行数</a:t>
            </a:r>
            <a:r>
              <a:rPr lang="en-US" altLang="zh-CN" sz="2800" smtClean="0"/>
              <a:t>*</a:t>
            </a:r>
            <a:r>
              <a:rPr lang="zh-CN" altLang="en-US" sz="2800" smtClean="0"/>
              <a:t>列数</a:t>
            </a:r>
            <a:r>
              <a:rPr lang="en-US" altLang="zh-CN" sz="2800" smtClean="0"/>
              <a:t>=</a:t>
            </a:r>
            <a:r>
              <a:rPr lang="zh-CN" altLang="en-US" sz="2800" smtClean="0"/>
              <a:t>格数”</a:t>
            </a:r>
            <a:endParaRPr lang="en-US" altLang="zh-CN" sz="2800" smtClean="0"/>
          </a:p>
          <a:p>
            <a:pPr lvl="2">
              <a:spcBef>
                <a:spcPct val="0"/>
              </a:spcBef>
            </a:pPr>
            <a:r>
              <a:rPr lang="zh-CN" altLang="en-US" sz="2400" smtClean="0"/>
              <a:t>打开要应用稿纸设置的 </a:t>
            </a:r>
            <a:r>
              <a:rPr lang="en-US" altLang="zh-CN" sz="2400" smtClean="0"/>
              <a:t>Word </a:t>
            </a:r>
            <a:r>
              <a:rPr lang="zh-CN" altLang="en-US" sz="2400" smtClean="0"/>
              <a:t>文档</a:t>
            </a:r>
          </a:p>
          <a:p>
            <a:pPr lvl="2">
              <a:spcBef>
                <a:spcPct val="0"/>
              </a:spcBef>
            </a:pPr>
            <a:r>
              <a:rPr lang="zh-CN" altLang="en-US" sz="2400" smtClean="0"/>
              <a:t>单击“页面布局”选项卡→单击“稿纸”组中的“稿纸设置”按钮</a:t>
            </a:r>
            <a:endParaRPr lang="en-US" altLang="zh-CN" sz="2400" smtClean="0"/>
          </a:p>
          <a:p>
            <a:pPr lvl="2">
              <a:spcBef>
                <a:spcPct val="0"/>
              </a:spcBef>
            </a:pPr>
            <a:r>
              <a:rPr lang="zh-CN" altLang="en-US" sz="2400" smtClean="0"/>
              <a:t>弹出对话框，设置格式、页脚</a:t>
            </a:r>
            <a:r>
              <a:rPr lang="en-US" altLang="zh-CN" sz="2400" smtClean="0"/>
              <a:t>……</a:t>
            </a:r>
            <a:endParaRPr lang="zh-CN" altLang="en-US" sz="2400" smtClean="0"/>
          </a:p>
        </p:txBody>
      </p:sp>
      <p:pic>
        <p:nvPicPr>
          <p:cNvPr id="24579" name="图片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3786188"/>
            <a:ext cx="57150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1</a:t>
            </a:r>
            <a:r>
              <a:rPr lang="zh-CN" altLang="en-US" dirty="0" smtClean="0"/>
              <a:t>讲  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的基本操作</a:t>
            </a:r>
            <a:endParaRPr lang="zh-CN" altLang="en-US" dirty="0"/>
          </a:p>
        </p:txBody>
      </p:sp>
      <p:sp>
        <p:nvSpPr>
          <p:cNvPr id="8195" name="副标题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r>
              <a:rPr lang="en-US" altLang="zh-CN" sz="4000" dirty="0" smtClean="0"/>
              <a:t>4.3 Word</a:t>
            </a:r>
            <a:r>
              <a:rPr lang="zh-CN" altLang="en-US" sz="4000" dirty="0" smtClean="0"/>
              <a:t>文档的编辑</a:t>
            </a: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zh-CN" altLang="en-US" sz="4000" dirty="0" smtClean="0"/>
              <a:t>任务二：掌握</a:t>
            </a:r>
            <a:r>
              <a:rPr lang="en-US" altLang="zh-CN" sz="4000" dirty="0" smtClean="0"/>
              <a:t>Word</a:t>
            </a:r>
            <a:r>
              <a:rPr lang="zh-CN" altLang="en-US" sz="4000" dirty="0" smtClean="0"/>
              <a:t>文本的编辑</a:t>
            </a:r>
            <a:endParaRPr lang="zh-CN" altLang="en-US" sz="4000" dirty="0"/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>
          <a:xfrm>
            <a:off x="571500" y="1928813"/>
            <a:ext cx="8072438" cy="1000125"/>
          </a:xfrm>
        </p:spPr>
        <p:txBody>
          <a:bodyPr/>
          <a:lstStyle/>
          <a:p>
            <a:r>
              <a:rPr lang="en-US" altLang="zh-CN" smtClean="0"/>
              <a:t>【</a:t>
            </a:r>
            <a:r>
              <a:rPr lang="zh-CN" altLang="en-US" smtClean="0"/>
              <a:t>实例</a:t>
            </a:r>
            <a:r>
              <a:rPr lang="en-US" altLang="zh-CN" smtClean="0"/>
              <a:t>】</a:t>
            </a:r>
            <a:r>
              <a:rPr lang="zh-CN" altLang="en-US" smtClean="0"/>
              <a:t>将“排版练习</a:t>
            </a:r>
            <a:r>
              <a:rPr lang="en-US" altLang="zh-CN" smtClean="0"/>
              <a:t>1.docx</a:t>
            </a:r>
            <a:r>
              <a:rPr lang="zh-CN" altLang="en-US" smtClean="0"/>
              <a:t>”原文档按要求进行编辑</a:t>
            </a:r>
          </a:p>
        </p:txBody>
      </p:sp>
      <p:pic>
        <p:nvPicPr>
          <p:cNvPr id="25604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2928938"/>
            <a:ext cx="3933825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143375"/>
            <a:ext cx="3984625" cy="247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提问</a:t>
            </a:r>
            <a:r>
              <a:rPr lang="en-US" altLang="zh-CN" smtClean="0"/>
              <a:t>1</a:t>
            </a:r>
            <a:r>
              <a:rPr lang="zh-CN" altLang="en-US" smtClean="0"/>
              <a:t>：在文本编辑中，应该遵循的原则是什么？</a:t>
            </a:r>
            <a:endParaRPr lang="en-US" altLang="zh-CN" smtClean="0"/>
          </a:p>
          <a:p>
            <a:pPr lvl="1"/>
            <a:r>
              <a:rPr lang="zh-CN" altLang="en-US" smtClean="0"/>
              <a:t>“先选定，后操作”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765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mtClean="0"/>
              <a:t>实作</a:t>
            </a:r>
            <a:r>
              <a:rPr lang="en-US" altLang="zh-CN" smtClean="0"/>
              <a:t>1</a:t>
            </a:r>
            <a:r>
              <a:rPr lang="zh-CN" altLang="en-US" smtClean="0"/>
              <a:t>：选定文本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en-US" altLang="zh-CN" smtClean="0"/>
              <a:t>1</a:t>
            </a:r>
            <a:r>
              <a:rPr lang="zh-CN" altLang="en-US" smtClean="0"/>
              <a:t>）选定任意文本内容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en-US" altLang="zh-CN" smtClean="0"/>
              <a:t>2</a:t>
            </a:r>
            <a:r>
              <a:rPr lang="zh-CN" altLang="en-US" smtClean="0"/>
              <a:t>）选定单字或单词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en-US" altLang="zh-CN" smtClean="0"/>
              <a:t>3</a:t>
            </a:r>
            <a:r>
              <a:rPr lang="zh-CN" altLang="en-US" smtClean="0"/>
              <a:t>）选定一个句子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en-US" altLang="zh-CN" smtClean="0"/>
              <a:t>4</a:t>
            </a:r>
            <a:r>
              <a:rPr lang="zh-CN" altLang="en-US" smtClean="0"/>
              <a:t>）选定文本行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en-US" altLang="zh-CN" smtClean="0"/>
              <a:t>5</a:t>
            </a:r>
            <a:r>
              <a:rPr lang="zh-CN" altLang="en-US" smtClean="0"/>
              <a:t>）选定一个段落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en-US" altLang="zh-CN" smtClean="0"/>
              <a:t>6</a:t>
            </a:r>
            <a:r>
              <a:rPr lang="zh-CN" altLang="en-US" smtClean="0"/>
              <a:t>）选定整个文档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en-US" altLang="zh-CN" smtClean="0"/>
              <a:t>7</a:t>
            </a:r>
            <a:r>
              <a:rPr lang="zh-CN" altLang="en-US" smtClean="0"/>
              <a:t>）选定多个文本区域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en-US" altLang="zh-CN" smtClean="0"/>
              <a:t>8</a:t>
            </a:r>
            <a:r>
              <a:rPr lang="zh-CN" altLang="en-US" smtClean="0"/>
              <a:t>）选定矩形文本块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867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2</a:t>
            </a:r>
            <a:r>
              <a:rPr lang="zh-CN" altLang="en-US" smtClean="0"/>
              <a:t>：插入文本</a:t>
            </a:r>
            <a:endParaRPr lang="en-US" altLang="zh-CN" smtClean="0"/>
          </a:p>
          <a:p>
            <a:pPr lvl="1"/>
            <a:r>
              <a:rPr lang="zh-CN" altLang="en-US" smtClean="0"/>
              <a:t>在“排版练习</a:t>
            </a:r>
            <a:r>
              <a:rPr lang="en-US" altLang="zh-CN" smtClean="0"/>
              <a:t>1</a:t>
            </a:r>
            <a:r>
              <a:rPr lang="zh-CN" altLang="en-US" smtClean="0"/>
              <a:t>”文档中，加入标题“自学辅导教学适应教育发展趋势”</a:t>
            </a:r>
            <a:endParaRPr lang="en-US" altLang="zh-CN" smtClean="0"/>
          </a:p>
          <a:p>
            <a:pPr lvl="2"/>
            <a:r>
              <a:rPr lang="zh-CN" altLang="en-US" smtClean="0"/>
              <a:t>将插入点定位在第一自然段的行首，按</a:t>
            </a:r>
            <a:r>
              <a:rPr lang="en-US" altLang="zh-CN" smtClean="0"/>
              <a:t>Enter</a:t>
            </a:r>
            <a:r>
              <a:rPr lang="zh-CN" altLang="en-US" smtClean="0"/>
              <a:t>键，将插入一个空行</a:t>
            </a:r>
          </a:p>
          <a:p>
            <a:pPr lvl="2"/>
            <a:r>
              <a:rPr lang="zh-CN" altLang="en-US" smtClean="0"/>
              <a:t>将光标移到增加的空行处</a:t>
            </a:r>
          </a:p>
          <a:p>
            <a:pPr lvl="2"/>
            <a:r>
              <a:rPr lang="zh-CN" altLang="en-US" smtClean="0"/>
              <a:t>输入标题内容</a:t>
            </a:r>
          </a:p>
          <a:p>
            <a:pPr lvl="2"/>
            <a:endParaRPr lang="zh-CN" altLang="en-US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96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mtClean="0"/>
              <a:t>实作</a:t>
            </a:r>
            <a:r>
              <a:rPr lang="en-US" altLang="zh-CN" smtClean="0"/>
              <a:t>3</a:t>
            </a:r>
            <a:r>
              <a:rPr lang="zh-CN" altLang="en-US" smtClean="0"/>
              <a:t>：移动文本</a:t>
            </a:r>
            <a:endParaRPr lang="en-US" altLang="zh-CN" smtClean="0"/>
          </a:p>
          <a:p>
            <a:pPr lvl="1">
              <a:spcBef>
                <a:spcPct val="0"/>
              </a:spcBef>
            </a:pPr>
            <a:r>
              <a:rPr lang="zh-CN" altLang="en-US" smtClean="0"/>
              <a:t>将第一自然段中的“首先，</a:t>
            </a:r>
            <a:r>
              <a:rPr lang="en-US" altLang="zh-CN" smtClean="0"/>
              <a:t>……</a:t>
            </a:r>
            <a:r>
              <a:rPr lang="zh-CN" altLang="en-US" smtClean="0"/>
              <a:t>。”移动到第二自然段前面</a:t>
            </a:r>
          </a:p>
          <a:p>
            <a:pPr lvl="1">
              <a:spcBef>
                <a:spcPct val="0"/>
              </a:spcBef>
            </a:pPr>
            <a:r>
              <a:rPr lang="zh-CN" altLang="en-US" smtClean="0"/>
              <a:t>将第一自然段中的“其次，</a:t>
            </a:r>
            <a:r>
              <a:rPr lang="en-US" altLang="zh-CN" smtClean="0"/>
              <a:t>……</a:t>
            </a:r>
            <a:r>
              <a:rPr lang="zh-CN" altLang="en-US" smtClean="0"/>
              <a:t>。”移动到第三自然段前面</a:t>
            </a:r>
          </a:p>
          <a:p>
            <a:pPr lvl="1">
              <a:spcBef>
                <a:spcPct val="0"/>
              </a:spcBef>
            </a:pPr>
            <a:r>
              <a:rPr lang="zh-CN" altLang="en-US" smtClean="0"/>
              <a:t>将第一自然段中的“第三，</a:t>
            </a:r>
            <a:r>
              <a:rPr lang="en-US" altLang="zh-CN" smtClean="0"/>
              <a:t>……</a:t>
            </a:r>
            <a:r>
              <a:rPr lang="zh-CN" altLang="en-US" smtClean="0"/>
              <a:t>。”移动到第四自然段前面</a:t>
            </a:r>
            <a:endParaRPr lang="en-US" altLang="zh-CN" smtClean="0"/>
          </a:p>
          <a:p>
            <a:pPr lvl="2">
              <a:spcBef>
                <a:spcPct val="0"/>
              </a:spcBef>
            </a:pPr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：利用鼠标拖放完成</a:t>
            </a:r>
            <a:endParaRPr lang="en-US" altLang="zh-CN" smtClean="0"/>
          </a:p>
          <a:p>
            <a:pPr lvl="2">
              <a:spcBef>
                <a:spcPct val="0"/>
              </a:spcBef>
            </a:pPr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：利用命令按钮完成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072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4</a:t>
            </a:r>
            <a:r>
              <a:rPr lang="zh-CN" altLang="en-US" smtClean="0"/>
              <a:t>：复制文本</a:t>
            </a:r>
            <a:endParaRPr lang="en-US" altLang="zh-CN" smtClean="0"/>
          </a:p>
          <a:p>
            <a:pPr lvl="1"/>
            <a:r>
              <a:rPr lang="zh-CN" altLang="en-US" smtClean="0"/>
              <a:t>将标题“自学辅导教学适应教育发展趋势”复制一份到文章的末尾</a:t>
            </a:r>
            <a:endParaRPr lang="en-US" altLang="zh-CN" smtClean="0"/>
          </a:p>
          <a:p>
            <a:pPr lvl="2"/>
            <a:r>
              <a:rPr lang="zh-CN" altLang="en-US" smtClean="0"/>
              <a:t>选定要复制的文本</a:t>
            </a:r>
            <a:endParaRPr lang="en-US" altLang="zh-CN" smtClean="0"/>
          </a:p>
          <a:p>
            <a:pPr lvl="2"/>
            <a:r>
              <a:rPr lang="zh-CN" altLang="en-US" smtClean="0"/>
              <a:t>按</a:t>
            </a:r>
            <a:r>
              <a:rPr lang="en-US" altLang="zh-CN" smtClean="0"/>
              <a:t>Ctrl</a:t>
            </a:r>
            <a:r>
              <a:rPr lang="zh-CN" altLang="en-US" smtClean="0"/>
              <a:t>键，用鼠标将其拖动到需要的位置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内容占位符 2"/>
          <p:cNvSpPr>
            <a:spLocks noGrp="1"/>
          </p:cNvSpPr>
          <p:nvPr>
            <p:ph idx="1"/>
          </p:nvPr>
        </p:nvSpPr>
        <p:spPr>
          <a:xfrm>
            <a:off x="571500" y="571500"/>
            <a:ext cx="8072438" cy="568642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3000" smtClean="0"/>
              <a:t>实作</a:t>
            </a:r>
            <a:r>
              <a:rPr lang="en-US" altLang="zh-CN" sz="3000" smtClean="0"/>
              <a:t>5</a:t>
            </a:r>
            <a:r>
              <a:rPr lang="zh-CN" altLang="en-US" sz="3000" smtClean="0"/>
              <a:t>：剪贴板的使用</a:t>
            </a:r>
            <a:endParaRPr lang="en-US" altLang="zh-CN" sz="3000" smtClean="0"/>
          </a:p>
          <a:p>
            <a:pPr lvl="2">
              <a:spcBef>
                <a:spcPct val="0"/>
              </a:spcBef>
            </a:pPr>
            <a:r>
              <a:rPr lang="zh-CN" altLang="en-US" sz="2400" smtClean="0"/>
              <a:t>单击“开始”选项卡中的“剪贴板”对话框启动器打开“剪贴板”</a:t>
            </a:r>
          </a:p>
          <a:p>
            <a:pPr lvl="2">
              <a:spcBef>
                <a:spcPct val="0"/>
              </a:spcBef>
            </a:pPr>
            <a:r>
              <a:rPr lang="zh-CN" altLang="en-US" sz="2400" smtClean="0"/>
              <a:t>任意选定一段文本，单击“复制”按钮  （或“剪切”按钮   ），可以看到剪贴板中增加了一项内容</a:t>
            </a:r>
          </a:p>
          <a:p>
            <a:pPr lvl="2">
              <a:spcBef>
                <a:spcPct val="0"/>
              </a:spcBef>
            </a:pPr>
            <a:r>
              <a:rPr lang="zh-CN" altLang="en-US" sz="2400" smtClean="0"/>
              <a:t>每重复上一步骤，在“剪贴板”中都会增加一个项目</a:t>
            </a:r>
          </a:p>
          <a:p>
            <a:pPr lvl="2">
              <a:spcBef>
                <a:spcPct val="0"/>
              </a:spcBef>
            </a:pPr>
            <a:r>
              <a:rPr lang="zh-CN" altLang="en-US" sz="2400" smtClean="0"/>
              <a:t>单击“剪贴板”中的某个项目图标，可将其粘贴到目标位置</a:t>
            </a:r>
          </a:p>
          <a:p>
            <a:pPr lvl="2">
              <a:spcBef>
                <a:spcPct val="0"/>
              </a:spcBef>
            </a:pPr>
            <a:r>
              <a:rPr lang="zh-CN" altLang="en-US" sz="2400" smtClean="0"/>
              <a:t>单击“剪贴板”中的       按钮，可以将剪贴板中的所有项目粘贴到目标位置</a:t>
            </a:r>
          </a:p>
          <a:p>
            <a:pPr lvl="2">
              <a:spcBef>
                <a:spcPct val="0"/>
              </a:spcBef>
            </a:pPr>
            <a:r>
              <a:rPr lang="zh-CN" altLang="en-US" sz="2400" smtClean="0"/>
              <a:t>单击“剪贴板”中的       按钮，可以将剪贴板中的所有项目全部删除</a:t>
            </a:r>
          </a:p>
          <a:p>
            <a:pPr lvl="2">
              <a:spcBef>
                <a:spcPct val="0"/>
              </a:spcBef>
            </a:pPr>
            <a:r>
              <a:rPr lang="zh-CN" altLang="en-US" sz="2400" smtClean="0"/>
              <a:t>要控制“剪贴板”的显示方式，单击      按钮→选择所需的显示方式</a:t>
            </a:r>
          </a:p>
        </p:txBody>
      </p:sp>
      <p:sp>
        <p:nvSpPr>
          <p:cNvPr id="205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1"/>
          <p:cNvGraphicFramePr>
            <a:graphicFrameLocks noChangeAspect="1"/>
          </p:cNvGraphicFramePr>
          <p:nvPr/>
        </p:nvGraphicFramePr>
        <p:xfrm>
          <a:off x="7072313" y="1857375"/>
          <a:ext cx="285750" cy="285750"/>
        </p:xfrm>
        <a:graphic>
          <a:graphicData uri="http://schemas.openxmlformats.org/presentationml/2006/ole">
            <p:oleObj spid="_x0000_s2050" name="位图图像" r:id="rId3" imgW="161990" imgH="133192" progId="Paint.Picture">
              <p:embed/>
            </p:oleObj>
          </a:graphicData>
        </a:graphic>
      </p:graphicFrame>
      <p:sp>
        <p:nvSpPr>
          <p:cNvPr id="205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3143250" y="2214563"/>
          <a:ext cx="285750" cy="285750"/>
        </p:xfrm>
        <a:graphic>
          <a:graphicData uri="http://schemas.openxmlformats.org/presentationml/2006/ole">
            <p:oleObj spid="_x0000_s2051" name="位图图像" r:id="rId4" imgW="142933" imgH="171338" progId="Paint.Picture">
              <p:embed/>
            </p:oleObj>
          </a:graphicData>
        </a:graphic>
      </p:graphicFrame>
      <p:pic>
        <p:nvPicPr>
          <p:cNvPr id="2055" name="图片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429125"/>
            <a:ext cx="763587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图片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5143500"/>
            <a:ext cx="763587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图片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5857875"/>
            <a:ext cx="5286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3174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6</a:t>
            </a:r>
            <a:r>
              <a:rPr lang="zh-CN" altLang="en-US" smtClean="0"/>
              <a:t>：删除文本</a:t>
            </a:r>
            <a:endParaRPr lang="en-US" altLang="zh-CN" smtClean="0"/>
          </a:p>
          <a:p>
            <a:pPr lvl="1"/>
            <a:r>
              <a:rPr lang="zh-CN" altLang="en-US" smtClean="0"/>
              <a:t>将“排版练习</a:t>
            </a:r>
            <a:r>
              <a:rPr lang="en-US" altLang="zh-CN" smtClean="0"/>
              <a:t>1</a:t>
            </a:r>
            <a:r>
              <a:rPr lang="zh-CN" altLang="en-US" smtClean="0"/>
              <a:t>”文档中的最后一行文本“</a:t>
            </a:r>
            <a:r>
              <a:rPr lang="en-US" altLang="zh-CN" smtClean="0"/>
              <a:t>——</a:t>
            </a:r>
            <a:r>
              <a:rPr lang="zh-CN" altLang="en-US" smtClean="0"/>
              <a:t>摘自</a:t>
            </a:r>
            <a:r>
              <a:rPr lang="en-US" altLang="zh-CN" smtClean="0"/>
              <a:t>《</a:t>
            </a:r>
            <a:r>
              <a:rPr lang="zh-CN" altLang="en-US" smtClean="0"/>
              <a:t>中国教育报</a:t>
            </a:r>
            <a:r>
              <a:rPr lang="en-US" altLang="zh-CN" smtClean="0"/>
              <a:t>》”</a:t>
            </a:r>
            <a:r>
              <a:rPr lang="zh-CN" altLang="en-US" smtClean="0"/>
              <a:t>删除</a:t>
            </a:r>
            <a:endParaRPr lang="en-US" altLang="zh-CN" smtClean="0"/>
          </a:p>
          <a:p>
            <a:pPr lvl="2"/>
            <a:r>
              <a:rPr lang="zh-CN" altLang="en-US" smtClean="0"/>
              <a:t>选定要删除的文本</a:t>
            </a:r>
            <a:endParaRPr lang="en-US" altLang="zh-CN" smtClean="0"/>
          </a:p>
          <a:p>
            <a:pPr lvl="2"/>
            <a:r>
              <a:rPr lang="zh-CN" altLang="en-US" smtClean="0"/>
              <a:t>按</a:t>
            </a:r>
            <a:r>
              <a:rPr lang="en-US" altLang="zh-CN" smtClean="0"/>
              <a:t>Backspace</a:t>
            </a:r>
            <a:r>
              <a:rPr lang="zh-CN" altLang="en-US" smtClean="0"/>
              <a:t>或</a:t>
            </a:r>
            <a:r>
              <a:rPr lang="en-US" altLang="zh-CN" smtClean="0"/>
              <a:t>Delete</a:t>
            </a:r>
            <a:r>
              <a:rPr lang="zh-CN" altLang="en-US" smtClean="0"/>
              <a:t>键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07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7</a:t>
            </a:r>
            <a:r>
              <a:rPr lang="zh-CN" altLang="en-US" smtClean="0"/>
              <a:t>：查找文本</a:t>
            </a:r>
            <a:endParaRPr lang="en-US" altLang="zh-CN" smtClean="0"/>
          </a:p>
          <a:p>
            <a:pPr lvl="2"/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：通过按钮命令查找：单击“开始”选项卡→单击“编辑”组中的“查找”命令</a:t>
            </a:r>
            <a:r>
              <a:rPr lang="en-US" altLang="zh-CN" smtClean="0"/>
              <a:t>……</a:t>
            </a:r>
          </a:p>
          <a:p>
            <a:pPr lvl="2"/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：通过“选择浏览对象”按钮查找：单击垂直滚动条下方的“选择浏览对象”按钮   →弹出工具栏，单击“查找”图标    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  <p:sp>
        <p:nvSpPr>
          <p:cNvPr id="30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1"/>
          <p:cNvGraphicFramePr>
            <a:graphicFrameLocks noChangeAspect="1"/>
          </p:cNvGraphicFramePr>
          <p:nvPr/>
        </p:nvGraphicFramePr>
        <p:xfrm>
          <a:off x="2571750" y="4929188"/>
          <a:ext cx="285750" cy="285750"/>
        </p:xfrm>
        <a:graphic>
          <a:graphicData uri="http://schemas.openxmlformats.org/presentationml/2006/ole">
            <p:oleObj spid="_x0000_s3074" name="位图图像" r:id="rId3" imgW="171338" imgH="190426" progId="Paint.Picture">
              <p:embed/>
            </p:oleObj>
          </a:graphicData>
        </a:graphic>
      </p:graphicFrame>
      <p:sp>
        <p:nvSpPr>
          <p:cNvPr id="307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8429625" y="4857750"/>
          <a:ext cx="357188" cy="357188"/>
        </p:xfrm>
        <a:graphic>
          <a:graphicData uri="http://schemas.openxmlformats.org/presentationml/2006/ole">
            <p:oleObj spid="_x0000_s3075" name="位图图像" r:id="rId4" imgW="266737" imgH="257007" progId="Paint.Picture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32771" name="内容占位符 2"/>
          <p:cNvSpPr>
            <a:spLocks noGrp="1"/>
          </p:cNvSpPr>
          <p:nvPr>
            <p:ph sz="half" idx="1"/>
          </p:nvPr>
        </p:nvSpPr>
        <p:spPr>
          <a:xfrm>
            <a:off x="500063" y="2000250"/>
            <a:ext cx="4071937" cy="442912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3000" smtClean="0"/>
              <a:t>实作</a:t>
            </a:r>
            <a:r>
              <a:rPr lang="en-US" altLang="zh-CN" sz="3000" smtClean="0"/>
              <a:t>8</a:t>
            </a:r>
            <a:r>
              <a:rPr lang="zh-CN" altLang="en-US" sz="3000" smtClean="0"/>
              <a:t>：替换文本</a:t>
            </a:r>
            <a:endParaRPr lang="en-US" altLang="zh-CN" sz="3000" smtClean="0"/>
          </a:p>
          <a:p>
            <a:pPr lvl="1">
              <a:spcBef>
                <a:spcPct val="0"/>
              </a:spcBef>
            </a:pPr>
            <a:r>
              <a:rPr lang="zh-CN" altLang="en-US" sz="2600" smtClean="0"/>
              <a:t>将“排版练习</a:t>
            </a:r>
            <a:r>
              <a:rPr lang="en-US" altLang="zh-CN" sz="2600" smtClean="0"/>
              <a:t>1</a:t>
            </a:r>
            <a:r>
              <a:rPr lang="zh-CN" altLang="en-US" sz="2600" smtClean="0"/>
              <a:t>”文档中的“趋势”修改为“大趋势”，并且设置为“华文琥珀”、“五号”、“红色”，加“着重号”</a:t>
            </a:r>
            <a:endParaRPr lang="en-US" altLang="zh-CN" sz="2600" smtClean="0"/>
          </a:p>
          <a:p>
            <a:pPr lvl="2">
              <a:spcBef>
                <a:spcPct val="0"/>
              </a:spcBef>
            </a:pPr>
            <a:r>
              <a:rPr lang="zh-CN" altLang="en-US" sz="2400" smtClean="0"/>
              <a:t>单击“开始”选项卡→单击“编辑”组中的“替换”命令</a:t>
            </a:r>
            <a:r>
              <a:rPr lang="en-US" altLang="zh-CN" sz="2400" smtClean="0"/>
              <a:t>……</a:t>
            </a:r>
            <a:endParaRPr lang="zh-CN" altLang="en-US" sz="2400" smtClean="0"/>
          </a:p>
        </p:txBody>
      </p:sp>
      <p:pic>
        <p:nvPicPr>
          <p:cNvPr id="32772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500313"/>
            <a:ext cx="400050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0" y="642938"/>
            <a:ext cx="7500938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000" dirty="0" smtClean="0"/>
              <a:t>4</a:t>
            </a:r>
            <a:r>
              <a:rPr lang="zh-CN" altLang="en-US" sz="4000" dirty="0" smtClean="0"/>
              <a:t>.1 初识</a:t>
            </a:r>
            <a:r>
              <a:rPr lang="en-US" altLang="zh-CN" sz="4000" dirty="0" smtClean="0"/>
              <a:t>Word 2007</a:t>
            </a:r>
            <a:r>
              <a:rPr lang="zh-CN" altLang="en-US" sz="4000" dirty="0" smtClean="0"/>
              <a:t/>
            </a:r>
            <a:br>
              <a:rPr lang="zh-CN" altLang="en-US" sz="4000" dirty="0" smtClean="0"/>
            </a:br>
            <a:r>
              <a:rPr lang="zh-CN" altLang="en-US" sz="4000" dirty="0" smtClean="0"/>
              <a:t>任务一</a:t>
            </a:r>
            <a:r>
              <a:rPr lang="en-US" altLang="zh-CN" sz="4000" dirty="0" smtClean="0"/>
              <a:t>：</a:t>
            </a:r>
            <a:r>
              <a:rPr lang="zh-CN" altLang="en-US" sz="4000" dirty="0" smtClean="0"/>
              <a:t>了解</a:t>
            </a:r>
            <a:r>
              <a:rPr lang="en-US" altLang="zh-CN" sz="4000" dirty="0" smtClean="0"/>
              <a:t>Word</a:t>
            </a:r>
            <a:r>
              <a:rPr lang="zh-CN" altLang="en-US" sz="4000" dirty="0" smtClean="0"/>
              <a:t>的主要功能</a:t>
            </a:r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Word</a:t>
            </a:r>
            <a:r>
              <a:rPr lang="zh-CN" altLang="en-US" smtClean="0"/>
              <a:t>是文字处理程序，用它可以制作具有专业水准的办公文档或个人文档。主要功能如下：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面向结果的界面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轻松实现图文混排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超强的制表功能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具有拼写和语法检查功能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提供模板和向导功能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内容占位符 5"/>
          <p:cNvSpPr>
            <a:spLocks noGrp="1"/>
          </p:cNvSpPr>
          <p:nvPr>
            <p:ph idx="1"/>
          </p:nvPr>
        </p:nvSpPr>
        <p:spPr>
          <a:xfrm>
            <a:off x="571500" y="571500"/>
            <a:ext cx="8072438" cy="235743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mtClean="0"/>
              <a:t>实作</a:t>
            </a:r>
            <a:r>
              <a:rPr lang="en-US" altLang="zh-CN" smtClean="0"/>
              <a:t>9</a:t>
            </a:r>
            <a:r>
              <a:rPr lang="zh-CN" altLang="en-US" smtClean="0"/>
              <a:t>：创建和使用自动更正词条</a:t>
            </a:r>
            <a:endParaRPr lang="en-US" altLang="zh-CN" smtClean="0"/>
          </a:p>
          <a:p>
            <a:pPr lvl="2">
              <a:spcBef>
                <a:spcPct val="0"/>
              </a:spcBef>
            </a:pPr>
            <a:r>
              <a:rPr lang="zh-CN" altLang="en-US" smtClean="0"/>
              <a:t>单击    按钮→       按钮→单击“校对”选项</a:t>
            </a:r>
            <a:endParaRPr lang="en-US" altLang="zh-CN" smtClean="0"/>
          </a:p>
          <a:p>
            <a:pPr lvl="2">
              <a:spcBef>
                <a:spcPct val="0"/>
              </a:spcBef>
            </a:pPr>
            <a:r>
              <a:rPr lang="zh-CN" altLang="en-US" smtClean="0"/>
              <a:t>弹出对话框，单击         按钮</a:t>
            </a:r>
            <a:endParaRPr lang="en-US" altLang="zh-CN" smtClean="0"/>
          </a:p>
          <a:p>
            <a:pPr lvl="2">
              <a:spcBef>
                <a:spcPct val="0"/>
              </a:spcBef>
            </a:pPr>
            <a:r>
              <a:rPr lang="zh-CN" altLang="en-US" smtClean="0"/>
              <a:t>弹出对话框，按下图进行设置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  <p:pic>
        <p:nvPicPr>
          <p:cNvPr id="33795" name="图片 6" descr="按钮图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0" y="1071563"/>
            <a:ext cx="490538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图片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3" y="1214438"/>
            <a:ext cx="107156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图片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5" y="2000250"/>
            <a:ext cx="12858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图片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5" y="2786063"/>
            <a:ext cx="7793038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1</a:t>
            </a:r>
            <a:r>
              <a:rPr lang="en-US" altLang="zh-CN" smtClean="0"/>
              <a:t>.</a:t>
            </a:r>
            <a:r>
              <a:rPr lang="zh-CN" altLang="en-US" smtClean="0"/>
              <a:t>掌握制作特定的文档</a:t>
            </a:r>
          </a:p>
          <a:p>
            <a:pPr algn="just" eaLnBrk="1" hangingPunct="1"/>
            <a:r>
              <a:rPr lang="zh-CN" altLang="en-US" smtClean="0"/>
              <a:t>2</a:t>
            </a:r>
            <a:r>
              <a:rPr lang="en-US" altLang="zh-CN" smtClean="0"/>
              <a:t>.</a:t>
            </a:r>
            <a:r>
              <a:rPr lang="zh-CN" altLang="en-US" smtClean="0"/>
              <a:t>文本的选定、插入、移动、复制、删除、查找、替换，创建和使用自动更正词条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课外作业布置 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1</a:t>
            </a:r>
            <a:r>
              <a:rPr lang="en-US" altLang="zh-CN" smtClean="0"/>
              <a:t>.</a:t>
            </a:r>
            <a:r>
              <a:rPr lang="zh-CN" altLang="en-US" smtClean="0"/>
              <a:t>实训3</a:t>
            </a:r>
            <a:r>
              <a:rPr lang="en-US" altLang="zh-CN" smtClean="0"/>
              <a:t>-4</a:t>
            </a:r>
            <a:endParaRPr lang="zh-CN" altLang="en-US" smtClean="0"/>
          </a:p>
          <a:p>
            <a:pPr algn="just" eaLnBrk="1" hangingPunct="1"/>
            <a:r>
              <a:rPr lang="zh-CN" altLang="en-US" smtClean="0"/>
              <a:t>2</a:t>
            </a:r>
            <a:r>
              <a:rPr lang="en-US" altLang="zh-CN" smtClean="0"/>
              <a:t>.</a:t>
            </a:r>
            <a:r>
              <a:rPr lang="zh-CN" altLang="en-US" smtClean="0"/>
              <a:t>预习</a:t>
            </a:r>
            <a:r>
              <a:rPr lang="en-US" altLang="zh-CN" smtClean="0"/>
              <a:t>4</a:t>
            </a:r>
            <a:r>
              <a:rPr lang="zh-CN" altLang="en-US" smtClean="0"/>
              <a:t>.4节字符格式化、段落格式化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3</a:t>
            </a:r>
            <a:r>
              <a:rPr lang="zh-CN" altLang="en-US" dirty="0" smtClean="0"/>
              <a:t>讲  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的格式化（一）</a:t>
            </a:r>
            <a:endParaRPr lang="zh-CN" altLang="en-US" dirty="0"/>
          </a:p>
        </p:txBody>
      </p:sp>
      <p:sp>
        <p:nvSpPr>
          <p:cNvPr id="36867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复习并导入新课 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提问</a:t>
            </a:r>
            <a:endParaRPr lang="en-US" altLang="zh-CN" smtClean="0"/>
          </a:p>
          <a:p>
            <a:pPr lvl="1" algn="just" eaLnBrk="1" hangingPunct="1"/>
            <a:r>
              <a:rPr lang="en-US" altLang="zh-CN" smtClean="0"/>
              <a:t>1.</a:t>
            </a:r>
            <a:r>
              <a:rPr lang="zh-CN" altLang="en-US" smtClean="0"/>
              <a:t>复制用什么方法实现，移动用什么方法实现？</a:t>
            </a:r>
            <a:endParaRPr lang="en-US" altLang="zh-CN" smtClean="0"/>
          </a:p>
          <a:p>
            <a:pPr lvl="1" algn="just" eaLnBrk="1" hangingPunct="1"/>
            <a:r>
              <a:rPr lang="en-US" altLang="zh-CN" smtClean="0"/>
              <a:t>2.</a:t>
            </a:r>
            <a:r>
              <a:rPr lang="zh-CN" altLang="en-US" smtClean="0"/>
              <a:t>如果文档中有若干处相同文本要修改，用什么方法最简单快捷？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3600" dirty="0" smtClean="0"/>
              <a:t>4</a:t>
            </a:r>
            <a:r>
              <a:rPr lang="zh-CN" altLang="en-US" sz="3600" dirty="0" smtClean="0"/>
              <a:t>.4 </a:t>
            </a:r>
            <a:r>
              <a:rPr lang="en-US" altLang="zh-CN" sz="3600" dirty="0" smtClean="0"/>
              <a:t>Word</a:t>
            </a:r>
            <a:r>
              <a:rPr lang="zh-CN" altLang="en-US" sz="3600" dirty="0" smtClean="0"/>
              <a:t>文档的格式化</a:t>
            </a:r>
            <a:br>
              <a:rPr lang="zh-CN" altLang="en-US" sz="3600" dirty="0" smtClean="0"/>
            </a:br>
            <a:r>
              <a:rPr lang="zh-CN" altLang="en-US" sz="3600" dirty="0" smtClean="0"/>
              <a:t>任务一：了解</a:t>
            </a:r>
            <a:r>
              <a:rPr lang="en-US" altLang="zh-CN" sz="3600" dirty="0" smtClean="0"/>
              <a:t>Word</a:t>
            </a:r>
            <a:r>
              <a:rPr lang="zh-CN" altLang="en-US" sz="3600" dirty="0" smtClean="0"/>
              <a:t>格式化的含义 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格式化：就是对文档进行美化修饰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格式化操作分为三种：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字符格式化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段落格式化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页面格式化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任务二：熟练掌握字符格式化</a:t>
            </a:r>
            <a:endParaRPr lang="zh-CN" altLang="en-US" dirty="0"/>
          </a:p>
        </p:txBody>
      </p:sp>
      <p:sp>
        <p:nvSpPr>
          <p:cNvPr id="3993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1.</a:t>
            </a:r>
            <a:r>
              <a:rPr lang="zh-CN" altLang="en-US" smtClean="0"/>
              <a:t>使用“开始”选项卡中的“字体”组</a:t>
            </a:r>
          </a:p>
        </p:txBody>
      </p:sp>
      <p:pic>
        <p:nvPicPr>
          <p:cNvPr id="39940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2928938"/>
            <a:ext cx="7072312" cy="2357437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40963" name="内容占位符 2"/>
          <p:cNvSpPr>
            <a:spLocks noGrp="1"/>
          </p:cNvSpPr>
          <p:nvPr>
            <p:ph sz="half" idx="1"/>
          </p:nvPr>
        </p:nvSpPr>
        <p:spPr>
          <a:xfrm>
            <a:off x="500063" y="2000250"/>
            <a:ext cx="4071937" cy="4114800"/>
          </a:xfrm>
        </p:spPr>
        <p:txBody>
          <a:bodyPr/>
          <a:lstStyle/>
          <a:p>
            <a:r>
              <a:rPr lang="en-US" altLang="zh-CN" sz="3200" smtClean="0"/>
              <a:t>2.</a:t>
            </a:r>
            <a:r>
              <a:rPr lang="zh-CN" altLang="en-US" sz="3200" smtClean="0"/>
              <a:t>使用“字体”对话框</a:t>
            </a:r>
          </a:p>
        </p:txBody>
      </p:sp>
      <p:sp>
        <p:nvSpPr>
          <p:cNvPr id="40964" name="内容占位符 5"/>
          <p:cNvSpPr>
            <a:spLocks noGrp="1"/>
          </p:cNvSpPr>
          <p:nvPr>
            <p:ph sz="half" idx="2"/>
          </p:nvPr>
        </p:nvSpPr>
        <p:spPr>
          <a:xfrm>
            <a:off x="4643438" y="2000250"/>
            <a:ext cx="4025900" cy="4114800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40965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5" y="1928813"/>
            <a:ext cx="4310063" cy="443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4198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3.</a:t>
            </a:r>
            <a:r>
              <a:rPr lang="zh-CN" altLang="en-US" smtClean="0"/>
              <a:t>复制格式</a:t>
            </a:r>
            <a:endParaRPr lang="en-US" altLang="zh-CN" smtClean="0"/>
          </a:p>
          <a:p>
            <a:pPr lvl="1"/>
            <a:r>
              <a:rPr lang="zh-CN" altLang="en-US" smtClean="0"/>
              <a:t>复制格式就是复制一个位置的格式将其应用到另一个位置</a:t>
            </a:r>
            <a:endParaRPr lang="en-US" altLang="zh-CN" smtClean="0"/>
          </a:p>
          <a:p>
            <a:pPr lvl="2"/>
            <a:r>
              <a:rPr lang="zh-CN" altLang="en-US" smtClean="0"/>
              <a:t>单击“开始”选项卡“剪贴板”组中的“格式刷”   ，只能进行一次格式的复制</a:t>
            </a:r>
            <a:endParaRPr lang="en-US" altLang="zh-CN" smtClean="0"/>
          </a:p>
          <a:p>
            <a:pPr lvl="2"/>
            <a:r>
              <a:rPr lang="zh-CN" altLang="en-US" smtClean="0"/>
              <a:t>双击“格式刷”   ，可以进行若干次格式的复制，完成后按</a:t>
            </a:r>
            <a:r>
              <a:rPr lang="en-US" altLang="zh-CN" smtClean="0"/>
              <a:t>Esc</a:t>
            </a:r>
            <a:r>
              <a:rPr lang="zh-CN" altLang="en-US" smtClean="0"/>
              <a:t>键或再次单击“格式刷”退出该模式</a:t>
            </a:r>
          </a:p>
        </p:txBody>
      </p:sp>
      <p:pic>
        <p:nvPicPr>
          <p:cNvPr id="41988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88" y="40719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0" y="457200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4301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4.</a:t>
            </a:r>
            <a:r>
              <a:rPr lang="zh-CN" altLang="en-US" smtClean="0"/>
              <a:t>清除格式</a:t>
            </a:r>
            <a:endParaRPr lang="en-US" altLang="zh-CN" smtClean="0"/>
          </a:p>
          <a:p>
            <a:pPr lvl="1"/>
            <a:r>
              <a:rPr lang="zh-CN" altLang="en-US" smtClean="0"/>
              <a:t>这是</a:t>
            </a:r>
            <a:r>
              <a:rPr lang="en-US" altLang="zh-CN" smtClean="0"/>
              <a:t>Word 2007</a:t>
            </a:r>
            <a:r>
              <a:rPr lang="zh-CN" altLang="en-US" smtClean="0"/>
              <a:t>新增加的功能，用于清除选定文本的格式</a:t>
            </a:r>
            <a:endParaRPr lang="en-US" altLang="zh-CN" smtClean="0"/>
          </a:p>
          <a:p>
            <a:pPr lvl="2"/>
            <a:r>
              <a:rPr lang="zh-CN" altLang="en-US" smtClean="0"/>
              <a:t>单击“开始”选项卡“字体”组中的“清除格式”按钮</a:t>
            </a:r>
            <a:endParaRPr lang="en-US" altLang="zh-CN" smtClean="0"/>
          </a:p>
          <a:p>
            <a:endParaRPr lang="zh-CN" altLang="en-US" smtClean="0"/>
          </a:p>
        </p:txBody>
      </p:sp>
      <p:pic>
        <p:nvPicPr>
          <p:cNvPr id="43012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8" y="4071938"/>
            <a:ext cx="3619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609600"/>
            <a:ext cx="7793038" cy="1150938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600" dirty="0" smtClean="0"/>
              <a:t>任务二</a:t>
            </a:r>
            <a:r>
              <a:rPr lang="en-US" altLang="zh-CN" sz="3600" dirty="0" smtClean="0"/>
              <a:t>：</a:t>
            </a:r>
            <a:r>
              <a:rPr lang="zh-CN" altLang="en-US" sz="3600" dirty="0" smtClean="0"/>
              <a:t>掌握</a:t>
            </a:r>
            <a:r>
              <a:rPr lang="en-US" altLang="zh-CN" sz="3600" dirty="0" smtClean="0"/>
              <a:t>Word </a:t>
            </a:r>
            <a:r>
              <a:rPr lang="zh-CN" altLang="en-US" sz="3600" dirty="0" smtClean="0"/>
              <a:t>界面的基本操作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1981200"/>
            <a:ext cx="8034337" cy="4114800"/>
          </a:xfrm>
        </p:spPr>
        <p:txBody>
          <a:bodyPr/>
          <a:lstStyle/>
          <a:p>
            <a:pPr eaLnBrk="1" hangingPunct="1"/>
            <a:r>
              <a:rPr lang="zh-CN" altLang="en-US" smtClean="0"/>
              <a:t>实作1：</a:t>
            </a:r>
            <a:r>
              <a:rPr lang="en-US" altLang="zh-CN" smtClean="0"/>
              <a:t>Word 2007</a:t>
            </a:r>
            <a:r>
              <a:rPr lang="zh-CN" altLang="en-US" smtClean="0"/>
              <a:t>的启动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：单击“开始”→“程序”→“</a:t>
            </a:r>
            <a:r>
              <a:rPr lang="en-US" altLang="zh-CN" smtClean="0"/>
              <a:t>Microsoft Office</a:t>
            </a:r>
            <a:r>
              <a:rPr lang="zh-CN" altLang="en-US" smtClean="0"/>
              <a:t>” →“</a:t>
            </a:r>
            <a:r>
              <a:rPr lang="en-US" altLang="zh-CN" smtClean="0"/>
              <a:t>Microsoft Office Word 2007</a:t>
            </a:r>
            <a:r>
              <a:rPr lang="zh-CN" altLang="en-US" smtClean="0"/>
              <a:t>”命令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：双击</a:t>
            </a:r>
            <a:r>
              <a:rPr lang="en-US" altLang="zh-CN" smtClean="0"/>
              <a:t>      </a:t>
            </a:r>
            <a:r>
              <a:rPr lang="zh-CN" altLang="en-US" smtClean="0"/>
              <a:t>快捷图标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方法</a:t>
            </a:r>
            <a:r>
              <a:rPr lang="en-US" altLang="zh-CN" smtClean="0"/>
              <a:t>3</a:t>
            </a:r>
            <a:r>
              <a:rPr lang="zh-CN" altLang="en-US" smtClean="0"/>
              <a:t>：双击</a:t>
            </a:r>
            <a:r>
              <a:rPr lang="en-US" altLang="zh-CN" smtClean="0"/>
              <a:t>Word</a:t>
            </a:r>
            <a:r>
              <a:rPr lang="zh-CN" altLang="en-US" smtClean="0"/>
              <a:t>文档</a:t>
            </a:r>
            <a:endParaRPr lang="en-US" altLang="zh-CN" smtClean="0"/>
          </a:p>
          <a:p>
            <a:pPr lvl="2" eaLnBrk="1" hangingPunct="1"/>
            <a:r>
              <a:rPr lang="en-US" altLang="zh-CN" smtClean="0"/>
              <a:t>……</a:t>
            </a:r>
            <a:endParaRPr lang="zh-CN" altLang="en-US" smtClean="0"/>
          </a:p>
        </p:txBody>
      </p:sp>
      <p:pic>
        <p:nvPicPr>
          <p:cNvPr id="1024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5" y="4214813"/>
            <a:ext cx="78581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44035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5.</a:t>
            </a:r>
            <a:r>
              <a:rPr lang="zh-CN" altLang="en-US" smtClean="0"/>
              <a:t>字符格式化示例</a:t>
            </a:r>
          </a:p>
        </p:txBody>
      </p:sp>
      <p:pic>
        <p:nvPicPr>
          <p:cNvPr id="440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2714625"/>
            <a:ext cx="8021637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45059" name="内容占位符 2"/>
          <p:cNvSpPr>
            <a:spLocks noGrp="1"/>
          </p:cNvSpPr>
          <p:nvPr>
            <p:ph sz="half" idx="1"/>
          </p:nvPr>
        </p:nvSpPr>
        <p:spPr>
          <a:xfrm>
            <a:off x="285750" y="2000250"/>
            <a:ext cx="4286250" cy="4114800"/>
          </a:xfrm>
        </p:spPr>
        <p:txBody>
          <a:bodyPr/>
          <a:lstStyle/>
          <a:p>
            <a:pPr>
              <a:lnSpc>
                <a:spcPts val="2500"/>
              </a:lnSpc>
              <a:spcBef>
                <a:spcPct val="0"/>
              </a:spcBef>
            </a:pPr>
            <a:r>
              <a:rPr lang="zh-CN" altLang="en-US" smtClean="0"/>
              <a:t>实作</a:t>
            </a:r>
            <a:r>
              <a:rPr lang="en-US" altLang="zh-CN" smtClean="0"/>
              <a:t>1</a:t>
            </a:r>
            <a:r>
              <a:rPr lang="zh-CN" altLang="en-US" smtClean="0"/>
              <a:t>：制作一份电脑销售广告单</a:t>
            </a:r>
            <a:endParaRPr lang="en-US" altLang="zh-CN" smtClean="0"/>
          </a:p>
          <a:p>
            <a:pPr lvl="1">
              <a:lnSpc>
                <a:spcPts val="2500"/>
              </a:lnSpc>
              <a:spcBef>
                <a:spcPct val="0"/>
              </a:spcBef>
            </a:pPr>
            <a:r>
              <a:rPr lang="en-US" altLang="zh-CN" smtClean="0"/>
              <a:t>1</a:t>
            </a:r>
            <a:r>
              <a:rPr lang="zh-CN" altLang="en-US" smtClean="0"/>
              <a:t>）使用“开始”选项卡的“字体”组按钮设置字符格式</a:t>
            </a:r>
          </a:p>
          <a:p>
            <a:pPr lvl="1">
              <a:lnSpc>
                <a:spcPts val="2500"/>
              </a:lnSpc>
              <a:spcBef>
                <a:spcPct val="0"/>
              </a:spcBef>
            </a:pPr>
            <a:r>
              <a:rPr lang="en-US" altLang="zh-CN" smtClean="0"/>
              <a:t>2</a:t>
            </a:r>
            <a:r>
              <a:rPr lang="zh-CN" altLang="en-US" smtClean="0"/>
              <a:t>）在“字体”对话框中设置字符格式</a:t>
            </a:r>
          </a:p>
          <a:p>
            <a:pPr lvl="1">
              <a:lnSpc>
                <a:spcPts val="2500"/>
              </a:lnSpc>
              <a:spcBef>
                <a:spcPct val="0"/>
              </a:spcBef>
            </a:pPr>
            <a:r>
              <a:rPr lang="en-US" altLang="zh-CN" smtClean="0"/>
              <a:t>3</a:t>
            </a:r>
            <a:r>
              <a:rPr lang="zh-CN" altLang="en-US" smtClean="0"/>
              <a:t>）使用“带圈字符”对话框设置</a:t>
            </a:r>
            <a:r>
              <a:rPr lang="en-US" altLang="zh-CN" smtClean="0"/>
              <a:t>R</a:t>
            </a:r>
            <a:endParaRPr lang="zh-CN" altLang="en-US" smtClean="0"/>
          </a:p>
          <a:p>
            <a:pPr lvl="1">
              <a:lnSpc>
                <a:spcPts val="2500"/>
              </a:lnSpc>
              <a:spcBef>
                <a:spcPct val="0"/>
              </a:spcBef>
            </a:pPr>
            <a:r>
              <a:rPr lang="en-US" altLang="zh-CN" smtClean="0"/>
              <a:t>4</a:t>
            </a:r>
            <a:r>
              <a:rPr lang="zh-CN" altLang="en-US" smtClean="0"/>
              <a:t>）使用“格式刷”复制字符格式</a:t>
            </a:r>
          </a:p>
          <a:p>
            <a:pPr lvl="1">
              <a:lnSpc>
                <a:spcPts val="2500"/>
              </a:lnSpc>
              <a:spcBef>
                <a:spcPct val="0"/>
              </a:spcBef>
            </a:pPr>
            <a:r>
              <a:rPr lang="en-US" altLang="zh-CN" smtClean="0"/>
              <a:t>5</a:t>
            </a:r>
            <a:r>
              <a:rPr lang="zh-CN" altLang="en-US" smtClean="0"/>
              <a:t>）设置编号：① ② ③ ④</a:t>
            </a:r>
          </a:p>
        </p:txBody>
      </p:sp>
      <p:pic>
        <p:nvPicPr>
          <p:cNvPr id="45060" name="图片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2071688"/>
            <a:ext cx="4370387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任务三：熟练掌握段落格式化</a:t>
            </a:r>
            <a:endParaRPr lang="zh-CN" altLang="en-US" dirty="0"/>
          </a:p>
        </p:txBody>
      </p:sp>
      <p:sp>
        <p:nvSpPr>
          <p:cNvPr id="46083" name="内容占位符 5"/>
          <p:cNvSpPr>
            <a:spLocks noGrp="1"/>
          </p:cNvSpPr>
          <p:nvPr>
            <p:ph sz="half" idx="1"/>
          </p:nvPr>
        </p:nvSpPr>
        <p:spPr>
          <a:xfrm>
            <a:off x="0" y="2000250"/>
            <a:ext cx="4071938" cy="4114800"/>
          </a:xfrm>
        </p:spPr>
        <p:txBody>
          <a:bodyPr/>
          <a:lstStyle/>
          <a:p>
            <a:r>
              <a:rPr lang="en-US" altLang="zh-CN" sz="3200" smtClean="0"/>
              <a:t>1.</a:t>
            </a:r>
            <a:r>
              <a:rPr lang="zh-CN" altLang="en-US" sz="3200" smtClean="0"/>
              <a:t>段落的对齐</a:t>
            </a:r>
            <a:endParaRPr lang="en-US" altLang="zh-CN" sz="3200" smtClean="0"/>
          </a:p>
          <a:p>
            <a:pPr lvl="1"/>
            <a:r>
              <a:rPr lang="zh-CN" altLang="en-US" sz="3000" smtClean="0"/>
              <a:t>段落的对齐包括：左对齐、居中对齐、右对齐、两端对齐、分散对齐</a:t>
            </a:r>
            <a:endParaRPr lang="en-US" altLang="zh-CN" sz="3000" smtClean="0"/>
          </a:p>
          <a:p>
            <a:pPr lvl="2"/>
            <a:r>
              <a:rPr lang="zh-CN" altLang="en-US" sz="2800" smtClean="0"/>
              <a:t>使用“开始”选项卡“段落”组中的对齐按钮</a:t>
            </a:r>
          </a:p>
        </p:txBody>
      </p:sp>
      <p:pic>
        <p:nvPicPr>
          <p:cNvPr id="46084" name="图片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8" y="2214563"/>
            <a:ext cx="485775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47107" name="内容占位符 5"/>
          <p:cNvSpPr>
            <a:spLocks noGrp="1"/>
          </p:cNvSpPr>
          <p:nvPr>
            <p:ph sz="half" idx="1"/>
          </p:nvPr>
        </p:nvSpPr>
        <p:spPr>
          <a:xfrm>
            <a:off x="0" y="2000250"/>
            <a:ext cx="4286250" cy="4357688"/>
          </a:xfrm>
        </p:spPr>
        <p:txBody>
          <a:bodyPr/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en-US" altLang="zh-CN" sz="3000" smtClean="0"/>
              <a:t>2.</a:t>
            </a:r>
            <a:r>
              <a:rPr lang="zh-CN" altLang="en-US" sz="3000" smtClean="0"/>
              <a:t>段落的缩进</a:t>
            </a:r>
            <a:endParaRPr lang="en-US" altLang="zh-CN" sz="3000" smtClean="0"/>
          </a:p>
          <a:p>
            <a:pPr lvl="1">
              <a:lnSpc>
                <a:spcPts val="3000"/>
              </a:lnSpc>
              <a:spcBef>
                <a:spcPct val="0"/>
              </a:spcBef>
            </a:pPr>
            <a:r>
              <a:rPr lang="zh-CN" altLang="en-US" sz="2800" smtClean="0"/>
              <a:t>段落的缩进是指纸张左右边界到段落左右边界之间的距离，包括：左缩进、右缩进、首行缩进、悬挂缩进</a:t>
            </a:r>
            <a:endParaRPr lang="en-US" altLang="zh-CN" sz="2800" smtClean="0"/>
          </a:p>
          <a:p>
            <a:pPr lvl="2">
              <a:lnSpc>
                <a:spcPts val="3000"/>
              </a:lnSpc>
              <a:spcBef>
                <a:spcPct val="0"/>
              </a:spcBef>
            </a:pPr>
            <a:r>
              <a:rPr lang="zh-CN" altLang="en-US" sz="2400" smtClean="0"/>
              <a:t>方法</a:t>
            </a:r>
            <a:r>
              <a:rPr lang="en-US" altLang="zh-CN" sz="2400" smtClean="0"/>
              <a:t>1</a:t>
            </a:r>
            <a:r>
              <a:rPr lang="zh-CN" altLang="en-US" sz="2400" smtClean="0"/>
              <a:t>：使用“标尺”设置</a:t>
            </a:r>
            <a:endParaRPr lang="en-US" altLang="zh-CN" sz="2400" smtClean="0"/>
          </a:p>
          <a:p>
            <a:pPr lvl="2">
              <a:lnSpc>
                <a:spcPts val="3000"/>
              </a:lnSpc>
              <a:spcBef>
                <a:spcPct val="0"/>
              </a:spcBef>
            </a:pPr>
            <a:r>
              <a:rPr lang="zh-CN" altLang="en-US" sz="2400" smtClean="0"/>
              <a:t>方法</a:t>
            </a:r>
            <a:r>
              <a:rPr lang="en-US" altLang="zh-CN" sz="2400" smtClean="0"/>
              <a:t>2</a:t>
            </a:r>
            <a:r>
              <a:rPr lang="zh-CN" altLang="en-US" sz="2400" smtClean="0"/>
              <a:t>：使用“段落”对话框设置</a:t>
            </a:r>
            <a:endParaRPr lang="en-US" altLang="zh-CN" sz="2400" smtClean="0"/>
          </a:p>
          <a:p>
            <a:pPr lvl="2">
              <a:lnSpc>
                <a:spcPts val="3000"/>
              </a:lnSpc>
              <a:spcBef>
                <a:spcPct val="0"/>
              </a:spcBef>
            </a:pPr>
            <a:endParaRPr lang="zh-CN" altLang="en-US" smtClean="0"/>
          </a:p>
        </p:txBody>
      </p:sp>
      <p:pic>
        <p:nvPicPr>
          <p:cNvPr id="47108" name="图片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3" y="2357438"/>
            <a:ext cx="4702175" cy="3554412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48131" name="内容占位符 5"/>
          <p:cNvSpPr>
            <a:spLocks noGrp="1"/>
          </p:cNvSpPr>
          <p:nvPr>
            <p:ph sz="half" idx="1"/>
          </p:nvPr>
        </p:nvSpPr>
        <p:spPr>
          <a:xfrm>
            <a:off x="0" y="2000250"/>
            <a:ext cx="4071938" cy="41148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3000" smtClean="0"/>
              <a:t>3.</a:t>
            </a:r>
            <a:r>
              <a:rPr lang="zh-CN" altLang="en-US" sz="3000" smtClean="0"/>
              <a:t>行间距和段间距</a:t>
            </a:r>
            <a:endParaRPr lang="en-US" altLang="zh-CN" sz="3000" smtClean="0"/>
          </a:p>
          <a:p>
            <a:pPr lvl="1">
              <a:spcBef>
                <a:spcPct val="0"/>
              </a:spcBef>
            </a:pPr>
            <a:r>
              <a:rPr lang="zh-CN" altLang="en-US" sz="2800" smtClean="0"/>
              <a:t>行间距是指段落中相邻两行文字之间的距离，段间距是指相邻两个段落之间的距离</a:t>
            </a:r>
            <a:endParaRPr lang="en-US" altLang="zh-CN" sz="2800" smtClean="0"/>
          </a:p>
          <a:p>
            <a:pPr lvl="2">
              <a:spcBef>
                <a:spcPct val="0"/>
              </a:spcBef>
            </a:pPr>
            <a:r>
              <a:rPr lang="zh-CN" altLang="en-US" sz="2400" smtClean="0"/>
              <a:t>方法</a:t>
            </a:r>
            <a:r>
              <a:rPr lang="en-US" altLang="zh-CN" sz="2400" smtClean="0"/>
              <a:t>1</a:t>
            </a:r>
            <a:r>
              <a:rPr lang="zh-CN" altLang="en-US" sz="2400" smtClean="0"/>
              <a:t>：使用“段落”对话框完成</a:t>
            </a:r>
            <a:endParaRPr lang="en-US" altLang="zh-CN" sz="2400" smtClean="0"/>
          </a:p>
          <a:p>
            <a:pPr lvl="2">
              <a:spcBef>
                <a:spcPct val="0"/>
              </a:spcBef>
            </a:pPr>
            <a:r>
              <a:rPr lang="zh-CN" altLang="en-US" sz="2400" smtClean="0"/>
              <a:t>方法</a:t>
            </a:r>
            <a:r>
              <a:rPr lang="en-US" altLang="zh-CN" sz="2400" smtClean="0"/>
              <a:t>2</a:t>
            </a:r>
            <a:r>
              <a:rPr lang="zh-CN" altLang="en-US" sz="2400" smtClean="0"/>
              <a:t>：使用快捷工具完成</a:t>
            </a:r>
          </a:p>
        </p:txBody>
      </p:sp>
      <p:pic>
        <p:nvPicPr>
          <p:cNvPr id="48132" name="图片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63" y="2428875"/>
            <a:ext cx="5214937" cy="320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49155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4.</a:t>
            </a:r>
            <a:r>
              <a:rPr lang="zh-CN" altLang="en-US" smtClean="0"/>
              <a:t>设置段落的边框和底纹</a:t>
            </a:r>
            <a:endParaRPr lang="en-US" altLang="zh-CN" smtClean="0"/>
          </a:p>
          <a:p>
            <a:pPr lvl="2"/>
            <a:r>
              <a:rPr lang="zh-CN" altLang="en-US" smtClean="0"/>
              <a:t>使用“开始”选项卡“段落”组中的“边框”、“底纹”工具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  <p:pic>
        <p:nvPicPr>
          <p:cNvPr id="49156" name="图片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0438"/>
            <a:ext cx="4429125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图片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3500438"/>
            <a:ext cx="442912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5017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5.</a:t>
            </a:r>
            <a:r>
              <a:rPr lang="zh-CN" altLang="en-US" smtClean="0"/>
              <a:t>首字下沉</a:t>
            </a:r>
            <a:endParaRPr lang="en-US" altLang="zh-CN" smtClean="0"/>
          </a:p>
          <a:p>
            <a:pPr lvl="1"/>
            <a:r>
              <a:rPr lang="zh-CN" altLang="en-US" smtClean="0"/>
              <a:t>首字下沉是将段落的第一个字放大</a:t>
            </a:r>
            <a:endParaRPr lang="en-US" altLang="zh-CN" smtClean="0"/>
          </a:p>
          <a:p>
            <a:pPr lvl="2"/>
            <a:r>
              <a:rPr lang="zh-CN" altLang="en-US" smtClean="0"/>
              <a:t>单击“插入”选项卡“文本”组中的“首字下沉”工具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  <p:pic>
        <p:nvPicPr>
          <p:cNvPr id="50180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3983038"/>
            <a:ext cx="2714625" cy="287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0" y="3979863"/>
            <a:ext cx="2214563" cy="287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5120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6.</a:t>
            </a:r>
            <a:r>
              <a:rPr lang="zh-CN" altLang="en-US" smtClean="0"/>
              <a:t>项目符号和编号</a:t>
            </a:r>
            <a:endParaRPr lang="en-US" altLang="zh-CN" smtClean="0"/>
          </a:p>
          <a:p>
            <a:pPr lvl="2"/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：单击“开始”选项卡“段落”组中的“项目符号”或“编号”工具</a:t>
            </a:r>
            <a:r>
              <a:rPr lang="en-US" altLang="zh-CN" smtClean="0"/>
              <a:t>……</a:t>
            </a:r>
          </a:p>
          <a:p>
            <a:pPr lvl="2"/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：在键入文本时自动创建列表</a:t>
            </a:r>
            <a:endParaRPr lang="en-US" altLang="zh-CN" smtClean="0"/>
          </a:p>
          <a:p>
            <a:pPr lvl="1"/>
            <a:endParaRPr lang="zh-CN" altLang="en-US" smtClean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52227" name="内容占位符 2"/>
          <p:cNvSpPr>
            <a:spLocks noGrp="1"/>
          </p:cNvSpPr>
          <p:nvPr>
            <p:ph sz="half" idx="1"/>
          </p:nvPr>
        </p:nvSpPr>
        <p:spPr>
          <a:xfrm>
            <a:off x="285750" y="2000250"/>
            <a:ext cx="3929063" cy="4643438"/>
          </a:xfrm>
        </p:spPr>
        <p:txBody>
          <a:bodyPr/>
          <a:lstStyle/>
          <a:p>
            <a:r>
              <a:rPr lang="zh-CN" altLang="en-US" sz="3000" smtClean="0"/>
              <a:t>实作</a:t>
            </a:r>
            <a:r>
              <a:rPr lang="en-US" altLang="zh-CN" sz="3000" smtClean="0"/>
              <a:t>2</a:t>
            </a:r>
            <a:r>
              <a:rPr lang="zh-CN" altLang="en-US" sz="3000" smtClean="0"/>
              <a:t>：编排一份小文章。按图所示进行段落的格式化</a:t>
            </a:r>
          </a:p>
        </p:txBody>
      </p:sp>
      <p:pic>
        <p:nvPicPr>
          <p:cNvPr id="52228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3" y="1857375"/>
            <a:ext cx="448468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 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1</a:t>
            </a:r>
            <a:r>
              <a:rPr lang="en-US" altLang="zh-CN" smtClean="0"/>
              <a:t>.</a:t>
            </a:r>
            <a:r>
              <a:rPr lang="zh-CN" altLang="en-US" smtClean="0"/>
              <a:t>格式化的含义</a:t>
            </a:r>
          </a:p>
          <a:p>
            <a:pPr algn="just" eaLnBrk="1" hangingPunct="1"/>
            <a:r>
              <a:rPr lang="zh-CN" altLang="en-US" smtClean="0"/>
              <a:t>2</a:t>
            </a:r>
            <a:r>
              <a:rPr lang="en-US" altLang="zh-CN" smtClean="0"/>
              <a:t>.</a:t>
            </a:r>
            <a:r>
              <a:rPr lang="zh-CN" altLang="en-US" smtClean="0"/>
              <a:t>使用“开始”选项卡中的“字体”组，使用“字体”对话框设置字符格式化</a:t>
            </a:r>
            <a:endParaRPr lang="en-US" altLang="zh-CN" smtClean="0"/>
          </a:p>
          <a:p>
            <a:pPr algn="just" eaLnBrk="1" hangingPunct="1"/>
            <a:r>
              <a:rPr lang="en-US" altLang="zh-CN" smtClean="0"/>
              <a:t>3.</a:t>
            </a:r>
            <a:r>
              <a:rPr lang="zh-CN" altLang="en-US" smtClean="0"/>
              <a:t>格式刷的使用</a:t>
            </a:r>
          </a:p>
          <a:p>
            <a:pPr algn="just" eaLnBrk="1" hangingPunct="1"/>
            <a:r>
              <a:rPr lang="en-US" altLang="zh-CN" smtClean="0"/>
              <a:t>4.</a:t>
            </a:r>
            <a:r>
              <a:rPr lang="zh-CN" altLang="en-US" smtClean="0"/>
              <a:t>段落的对齐、缩进、行间距、段间距、边框、底纹、首字下沉、项目符号和编号的设置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981200"/>
            <a:ext cx="7772400" cy="4114800"/>
          </a:xfrm>
        </p:spPr>
        <p:txBody>
          <a:bodyPr/>
          <a:lstStyle/>
          <a:p>
            <a:pPr algn="just" eaLnBrk="1" hangingPunct="1"/>
            <a:r>
              <a:rPr lang="zh-CN" altLang="en-US" smtClean="0"/>
              <a:t>实作2：</a:t>
            </a:r>
            <a:r>
              <a:rPr lang="en-US" altLang="zh-CN" smtClean="0"/>
              <a:t>Word 2007</a:t>
            </a:r>
            <a:r>
              <a:rPr lang="zh-CN" altLang="en-US" smtClean="0"/>
              <a:t>的退出</a:t>
            </a:r>
            <a:endParaRPr lang="en-US" altLang="zh-CN" smtClean="0"/>
          </a:p>
          <a:p>
            <a:pPr lvl="2" algn="just" eaLnBrk="1" hangingPunct="1"/>
            <a:r>
              <a:rPr lang="zh-CN" altLang="en-US" smtClean="0"/>
              <a:t>单击</a:t>
            </a:r>
            <a:r>
              <a:rPr lang="en-US" altLang="zh-CN" smtClean="0"/>
              <a:t>Word</a:t>
            </a:r>
            <a:r>
              <a:rPr lang="zh-CN" altLang="en-US" smtClean="0"/>
              <a:t>窗口右上角的   按钮</a:t>
            </a:r>
            <a:endParaRPr lang="en-US" altLang="zh-CN" smtClean="0"/>
          </a:p>
          <a:p>
            <a:pPr lvl="2" algn="just" eaLnBrk="1" hangingPunct="1"/>
            <a:r>
              <a:rPr lang="zh-CN" altLang="en-US" smtClean="0"/>
              <a:t>单击“</a:t>
            </a:r>
            <a:r>
              <a:rPr lang="en-US" altLang="zh-CN" smtClean="0"/>
              <a:t>Office</a:t>
            </a:r>
            <a:r>
              <a:rPr lang="zh-CN" altLang="en-US" smtClean="0"/>
              <a:t>按钮”    →“退出</a:t>
            </a:r>
            <a:r>
              <a:rPr lang="en-US" altLang="zh-CN" smtClean="0"/>
              <a:t>Word</a:t>
            </a:r>
            <a:r>
              <a:rPr lang="zh-CN" altLang="en-US" smtClean="0"/>
              <a:t>”命令</a:t>
            </a:r>
            <a:endParaRPr lang="en-US" altLang="zh-CN" smtClean="0"/>
          </a:p>
          <a:p>
            <a:pPr lvl="2" algn="just" eaLnBrk="1" hangingPunct="1"/>
            <a:r>
              <a:rPr lang="zh-CN" altLang="en-US" smtClean="0"/>
              <a:t>右击任务栏上</a:t>
            </a:r>
            <a:r>
              <a:rPr lang="en-US" altLang="zh-CN" smtClean="0"/>
              <a:t>Word</a:t>
            </a:r>
            <a:r>
              <a:rPr lang="zh-CN" altLang="en-US" smtClean="0"/>
              <a:t>的窗口按钮，弹出菜单，单击“关闭”命令</a:t>
            </a:r>
            <a:endParaRPr lang="en-US" altLang="zh-CN" smtClean="0"/>
          </a:p>
          <a:p>
            <a:pPr lvl="2" algn="just" eaLnBrk="1" hangingPunct="1"/>
            <a:r>
              <a:rPr lang="zh-CN" altLang="en-US" smtClean="0"/>
              <a:t>按</a:t>
            </a:r>
            <a:r>
              <a:rPr lang="en-US" altLang="zh-CN" smtClean="0"/>
              <a:t>Alt+F4</a:t>
            </a:r>
          </a:p>
          <a:p>
            <a:pPr lvl="2" algn="just" eaLnBrk="1" hangingPunct="1"/>
            <a:r>
              <a:rPr lang="en-US" altLang="zh-CN" smtClean="0"/>
              <a:t>……</a:t>
            </a:r>
            <a:endParaRPr lang="zh-CN" altLang="en-US" smtClean="0"/>
          </a:p>
        </p:txBody>
      </p:sp>
      <p:pic>
        <p:nvPicPr>
          <p:cNvPr id="11267" name="图片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75" y="2714625"/>
            <a:ext cx="35718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图片 5" descr="按钮图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3" y="3071813"/>
            <a:ext cx="5715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课外作业布置 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1</a:t>
            </a:r>
            <a:r>
              <a:rPr lang="en-US" altLang="zh-CN" smtClean="0"/>
              <a:t>.</a:t>
            </a:r>
            <a:r>
              <a:rPr lang="zh-CN" altLang="en-US" smtClean="0"/>
              <a:t>实训</a:t>
            </a:r>
            <a:r>
              <a:rPr lang="en-US" altLang="zh-CN" smtClean="0"/>
              <a:t>5-6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2</a:t>
            </a:r>
            <a:r>
              <a:rPr lang="en-US" altLang="zh-CN" smtClean="0"/>
              <a:t>.</a:t>
            </a:r>
            <a:r>
              <a:rPr lang="zh-CN" altLang="en-US" smtClean="0"/>
              <a:t>预习页面格式化 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4</a:t>
            </a:r>
            <a:r>
              <a:rPr lang="zh-CN" altLang="en-US" dirty="0" smtClean="0"/>
              <a:t>讲  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的格式化（二）</a:t>
            </a:r>
            <a:endParaRPr lang="zh-CN" altLang="en-US" dirty="0"/>
          </a:p>
        </p:txBody>
      </p:sp>
      <p:sp>
        <p:nvSpPr>
          <p:cNvPr id="55299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复习并导入新课 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提问</a:t>
            </a:r>
          </a:p>
          <a:p>
            <a:pPr lvl="1" algn="just" eaLnBrk="1" hangingPunct="1"/>
            <a:r>
              <a:rPr lang="en-US" altLang="zh-CN" smtClean="0"/>
              <a:t>1.Word</a:t>
            </a:r>
            <a:r>
              <a:rPr lang="zh-CN" altLang="en-US" smtClean="0"/>
              <a:t>文档的格式化分为哪几种？</a:t>
            </a:r>
            <a:endParaRPr lang="en-US" altLang="zh-CN" smtClean="0"/>
          </a:p>
          <a:p>
            <a:pPr lvl="1" algn="just" eaLnBrk="1" hangingPunct="1"/>
            <a:r>
              <a:rPr lang="en-US" altLang="zh-CN" smtClean="0"/>
              <a:t>2.</a:t>
            </a:r>
            <a:r>
              <a:rPr lang="zh-CN" altLang="en-US" smtClean="0"/>
              <a:t>格式刷有什么作用？如何使用？</a:t>
            </a:r>
            <a:endParaRPr lang="en-US" altLang="zh-CN" smtClean="0"/>
          </a:p>
          <a:p>
            <a:pPr lvl="1" algn="just" eaLnBrk="1" hangingPunct="1"/>
            <a:r>
              <a:rPr lang="en-US" altLang="zh-CN" smtClean="0"/>
              <a:t>3.</a:t>
            </a:r>
            <a:r>
              <a:rPr lang="zh-CN" altLang="en-US" smtClean="0"/>
              <a:t>段落标记有什么作用？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4000" dirty="0" smtClean="0"/>
              <a:t>任务一：了解页面格式化的内容 </a:t>
            </a:r>
          </a:p>
        </p:txBody>
      </p:sp>
      <p:sp>
        <p:nvSpPr>
          <p:cNvPr id="57347" name="内容占位符 5"/>
          <p:cNvSpPr>
            <a:spLocks noGrp="1"/>
          </p:cNvSpPr>
          <p:nvPr>
            <p:ph sz="half" idx="1"/>
          </p:nvPr>
        </p:nvSpPr>
        <p:spPr>
          <a:xfrm>
            <a:off x="500063" y="2000250"/>
            <a:ext cx="3214687" cy="4114800"/>
          </a:xfrm>
        </p:spPr>
        <p:txBody>
          <a:bodyPr/>
          <a:lstStyle/>
          <a:p>
            <a:r>
              <a:rPr lang="zh-CN" altLang="en-US" sz="3000" smtClean="0"/>
              <a:t>页面属性</a:t>
            </a:r>
            <a:endParaRPr lang="en-US" altLang="zh-CN" sz="3000" smtClean="0"/>
          </a:p>
          <a:p>
            <a:r>
              <a:rPr lang="zh-CN" altLang="en-US" sz="3000" smtClean="0"/>
              <a:t>页眉和页脚</a:t>
            </a:r>
            <a:endParaRPr lang="en-US" altLang="zh-CN" sz="3000" smtClean="0"/>
          </a:p>
          <a:p>
            <a:r>
              <a:rPr lang="zh-CN" altLang="en-US" sz="3000" smtClean="0"/>
              <a:t>页面背景</a:t>
            </a:r>
          </a:p>
          <a:p>
            <a:r>
              <a:rPr lang="zh-CN" altLang="en-US" sz="3000" smtClean="0"/>
              <a:t>分栏</a:t>
            </a:r>
            <a:endParaRPr lang="en-US" altLang="zh-CN" sz="3000" smtClean="0"/>
          </a:p>
          <a:p>
            <a:r>
              <a:rPr lang="zh-CN" altLang="en-US" sz="3000" smtClean="0"/>
              <a:t>分页</a:t>
            </a:r>
            <a:endParaRPr lang="en-US" altLang="zh-CN" sz="3000" smtClean="0"/>
          </a:p>
          <a:p>
            <a:r>
              <a:rPr lang="zh-CN" altLang="en-US" sz="3000" smtClean="0"/>
              <a:t>分节</a:t>
            </a:r>
            <a:endParaRPr lang="en-US" altLang="zh-CN" sz="3000" smtClean="0"/>
          </a:p>
        </p:txBody>
      </p:sp>
      <p:pic>
        <p:nvPicPr>
          <p:cNvPr id="57348" name="图片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75" y="2000250"/>
            <a:ext cx="5381625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任务二：熟练掌握页面格式化</a:t>
            </a:r>
            <a:endParaRPr lang="zh-CN" altLang="en-US" dirty="0"/>
          </a:p>
        </p:txBody>
      </p:sp>
      <p:sp>
        <p:nvSpPr>
          <p:cNvPr id="58371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000" smtClean="0"/>
              <a:t>1.</a:t>
            </a:r>
            <a:r>
              <a:rPr lang="zh-CN" altLang="en-US" sz="3000" smtClean="0"/>
              <a:t>页面属性</a:t>
            </a:r>
            <a:endParaRPr lang="en-US" altLang="zh-CN" sz="3000" smtClean="0"/>
          </a:p>
          <a:p>
            <a:pPr lvl="1"/>
            <a:r>
              <a:rPr lang="zh-CN" altLang="en-US" sz="2800" smtClean="0"/>
              <a:t>包括页边距、纸张方向、纸张大小、节的起始位置、页眉和页脚距边界的距离、页面垂直对齐方式、文字方向等属性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500063" y="2000250"/>
            <a:ext cx="4071937" cy="4114800"/>
          </a:xfrm>
        </p:spPr>
        <p:txBody>
          <a:bodyPr/>
          <a:lstStyle/>
          <a:p>
            <a:pPr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dirty="0" smtClean="0"/>
              <a:t>方法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：使用“页面布局”选项卡的“页面设置”组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4643438" y="2000250"/>
            <a:ext cx="4025900" cy="4114800"/>
          </a:xfrm>
        </p:spPr>
        <p:txBody>
          <a:bodyPr/>
          <a:lstStyle/>
          <a:p>
            <a:pPr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dirty="0" smtClean="0"/>
              <a:t>方法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：使用“页面设置”对话框</a:t>
            </a:r>
            <a:endParaRPr lang="zh-CN" altLang="en-US" dirty="0"/>
          </a:p>
        </p:txBody>
      </p:sp>
      <p:pic>
        <p:nvPicPr>
          <p:cNvPr id="59397" name="图片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3" y="2928938"/>
            <a:ext cx="3071812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3929063"/>
            <a:ext cx="35067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6041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2.</a:t>
            </a:r>
            <a:r>
              <a:rPr lang="zh-CN" altLang="en-US" smtClean="0"/>
              <a:t>页眉和页脚</a:t>
            </a:r>
            <a:endParaRPr lang="en-US" altLang="zh-CN" smtClean="0"/>
          </a:p>
          <a:p>
            <a:pPr lvl="1"/>
            <a:r>
              <a:rPr lang="zh-CN" altLang="en-US" smtClean="0"/>
              <a:t>页眉和页脚是文档中每个页面的顶部、底部和两侧中的区域。在页眉和页脚中可以插入文本或图形</a:t>
            </a:r>
            <a:endParaRPr lang="en-US" altLang="zh-CN" smtClean="0"/>
          </a:p>
          <a:p>
            <a:pPr lvl="2"/>
            <a:r>
              <a:rPr lang="zh-CN" altLang="en-US" smtClean="0"/>
              <a:t>单击“插入”选项卡“页眉和页脚”组中的“页眉”</a:t>
            </a:r>
            <a:r>
              <a:rPr lang="en-US" altLang="zh-CN" smtClean="0"/>
              <a:t>/</a:t>
            </a:r>
            <a:r>
              <a:rPr lang="zh-CN" altLang="en-US" smtClean="0"/>
              <a:t>“页脚”工具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6144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3.</a:t>
            </a:r>
            <a:r>
              <a:rPr lang="zh-CN" altLang="en-US" smtClean="0"/>
              <a:t>页面背景</a:t>
            </a:r>
            <a:endParaRPr lang="en-US" altLang="zh-CN" smtClean="0"/>
          </a:p>
          <a:p>
            <a:pPr lvl="1"/>
            <a:r>
              <a:rPr lang="zh-CN" altLang="en-US" smtClean="0"/>
              <a:t>包括水印、页面颜色、页面边框</a:t>
            </a:r>
            <a:endParaRPr lang="en-US" altLang="zh-CN" smtClean="0"/>
          </a:p>
          <a:p>
            <a:pPr lvl="2"/>
            <a:r>
              <a:rPr lang="zh-CN" altLang="en-US" smtClean="0"/>
              <a:t>使用“页面布局”选项卡的“页面背景”组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  <p:pic>
        <p:nvPicPr>
          <p:cNvPr id="6144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5" y="4286250"/>
            <a:ext cx="1643063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62467" name="内容占位符 2"/>
          <p:cNvSpPr>
            <a:spLocks noGrp="1"/>
          </p:cNvSpPr>
          <p:nvPr>
            <p:ph idx="1"/>
          </p:nvPr>
        </p:nvSpPr>
        <p:spPr>
          <a:xfrm>
            <a:off x="571500" y="2000250"/>
            <a:ext cx="8072438" cy="4500563"/>
          </a:xfrm>
        </p:spPr>
        <p:txBody>
          <a:bodyPr/>
          <a:lstStyle/>
          <a:p>
            <a:r>
              <a:rPr lang="en-US" altLang="zh-CN" smtClean="0"/>
              <a:t>4.</a:t>
            </a:r>
            <a:r>
              <a:rPr lang="zh-CN" altLang="en-US" smtClean="0"/>
              <a:t>分栏</a:t>
            </a:r>
            <a:endParaRPr lang="en-US" altLang="zh-CN" smtClean="0"/>
          </a:p>
          <a:p>
            <a:pPr lvl="1"/>
            <a:r>
              <a:rPr lang="zh-CN" altLang="en-US" smtClean="0"/>
              <a:t>分栏是将文本从左至右逐栏排列。将文本分栏排版后，版面更加生动活泼，这种排版方式常见于报刊杂志中</a:t>
            </a:r>
            <a:endParaRPr lang="en-US" altLang="zh-CN" smtClean="0"/>
          </a:p>
          <a:p>
            <a:pPr lvl="2"/>
            <a:r>
              <a:rPr lang="zh-CN" altLang="en-US" smtClean="0"/>
              <a:t>选定要分栏的段落</a:t>
            </a:r>
            <a:endParaRPr lang="en-US" altLang="zh-CN" smtClean="0"/>
          </a:p>
          <a:p>
            <a:pPr lvl="2"/>
            <a:r>
              <a:rPr lang="zh-CN" altLang="en-US" smtClean="0"/>
              <a:t>单击“页面布局”选项卡“页面设置”组中的“分栏”工具</a:t>
            </a:r>
            <a:r>
              <a:rPr lang="en-US" altLang="zh-CN" smtClean="0"/>
              <a:t>……</a:t>
            </a:r>
          </a:p>
          <a:p>
            <a:pPr lvl="1"/>
            <a:r>
              <a:rPr lang="zh-CN" altLang="en-US" smtClean="0"/>
              <a:t>思考：分栏后出现两栏不平衡，即栏高不一样的情况，如何解决？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63491" name="内容占位符 7"/>
          <p:cNvSpPr>
            <a:spLocks noGrp="1"/>
          </p:cNvSpPr>
          <p:nvPr>
            <p:ph sz="half" idx="1"/>
          </p:nvPr>
        </p:nvSpPr>
        <p:spPr>
          <a:xfrm>
            <a:off x="500063" y="2000250"/>
            <a:ext cx="3643312" cy="4114800"/>
          </a:xfrm>
        </p:spPr>
        <p:txBody>
          <a:bodyPr/>
          <a:lstStyle/>
          <a:p>
            <a:r>
              <a:rPr lang="zh-CN" altLang="en-US" sz="3000" smtClean="0"/>
              <a:t>实作</a:t>
            </a:r>
            <a:r>
              <a:rPr lang="en-US" altLang="zh-CN" sz="3000" smtClean="0"/>
              <a:t>1</a:t>
            </a:r>
            <a:r>
              <a:rPr lang="zh-CN" altLang="en-US" sz="3000" smtClean="0"/>
              <a:t>：按图所示进行页面的格式化</a:t>
            </a:r>
          </a:p>
        </p:txBody>
      </p:sp>
      <p:sp>
        <p:nvSpPr>
          <p:cNvPr id="63492" name="内容占位符 7"/>
          <p:cNvSpPr>
            <a:spLocks noGrp="1"/>
          </p:cNvSpPr>
          <p:nvPr>
            <p:ph sz="half" idx="2"/>
          </p:nvPr>
        </p:nvSpPr>
        <p:spPr>
          <a:xfrm>
            <a:off x="4643438" y="2000250"/>
            <a:ext cx="4025900" cy="4114800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63493" name="图片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0" y="1285875"/>
            <a:ext cx="4389438" cy="536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内容占位符 2"/>
          <p:cNvSpPr>
            <a:spLocks noGrp="1"/>
          </p:cNvSpPr>
          <p:nvPr>
            <p:ph idx="1"/>
          </p:nvPr>
        </p:nvSpPr>
        <p:spPr>
          <a:xfrm>
            <a:off x="500063" y="285750"/>
            <a:ext cx="8072437" cy="2143125"/>
          </a:xfrm>
        </p:spPr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3</a:t>
            </a:r>
            <a:r>
              <a:rPr lang="zh-CN" altLang="en-US" smtClean="0"/>
              <a:t>：认识</a:t>
            </a:r>
            <a:r>
              <a:rPr lang="en-US" altLang="zh-CN" smtClean="0"/>
              <a:t>Word</a:t>
            </a:r>
            <a:r>
              <a:rPr lang="zh-CN" altLang="en-US" smtClean="0"/>
              <a:t>的窗口组成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认识标题栏、选项卡、功能区、编辑区、选定区、滚动条、标尺、制表位、导航按钮、状态栏</a:t>
            </a:r>
            <a:r>
              <a:rPr lang="en-US" altLang="zh-CN" smtClean="0"/>
              <a:t>……</a:t>
            </a:r>
          </a:p>
        </p:txBody>
      </p:sp>
      <p:pic>
        <p:nvPicPr>
          <p:cNvPr id="12291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2286000"/>
            <a:ext cx="657225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64515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5.</a:t>
            </a:r>
            <a:r>
              <a:rPr lang="zh-CN" altLang="en-US" smtClean="0"/>
              <a:t>分页</a:t>
            </a:r>
            <a:endParaRPr lang="en-US" altLang="zh-CN" smtClean="0"/>
          </a:p>
          <a:p>
            <a:pPr lvl="1"/>
            <a:r>
              <a:rPr lang="zh-CN" altLang="en-US" smtClean="0"/>
              <a:t>软分页：</a:t>
            </a:r>
            <a:r>
              <a:rPr lang="en-US" altLang="zh-CN" smtClean="0"/>
              <a:t>Word 2007</a:t>
            </a:r>
            <a:r>
              <a:rPr lang="zh-CN" altLang="en-US" smtClean="0"/>
              <a:t>在处理文档时，若写满一页，会自动插入分页符开始新的一页，这种自动分页叫软分页</a:t>
            </a:r>
            <a:endParaRPr lang="en-US" altLang="zh-CN" smtClean="0"/>
          </a:p>
          <a:p>
            <a:pPr lvl="1"/>
            <a:r>
              <a:rPr lang="zh-CN" altLang="en-US" smtClean="0"/>
              <a:t>硬分页：用户在需要的特定位置强制地插入分页符，这种分页叫硬分页</a:t>
            </a:r>
            <a:endParaRPr lang="en-US" altLang="zh-CN" smtClean="0"/>
          </a:p>
          <a:p>
            <a:pPr lvl="2"/>
            <a:r>
              <a:rPr lang="zh-CN" altLang="en-US" smtClean="0"/>
              <a:t>按</a:t>
            </a:r>
            <a:r>
              <a:rPr lang="en-US" altLang="zh-CN" smtClean="0"/>
              <a:t>Ctrl+Enter</a:t>
            </a:r>
            <a:r>
              <a:rPr lang="zh-CN" altLang="en-US" smtClean="0"/>
              <a:t>键或单击“插入”选项卡“页”组中的“分页”按钮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65539" name="内容占位符 5"/>
          <p:cNvSpPr>
            <a:spLocks noGrp="1"/>
          </p:cNvSpPr>
          <p:nvPr>
            <p:ph sz="half" idx="1"/>
          </p:nvPr>
        </p:nvSpPr>
        <p:spPr>
          <a:xfrm>
            <a:off x="500063" y="2000250"/>
            <a:ext cx="4286250" cy="45720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3000" smtClean="0"/>
              <a:t>6.</a:t>
            </a:r>
            <a:r>
              <a:rPr lang="zh-CN" altLang="en-US" sz="3000" smtClean="0"/>
              <a:t>分节</a:t>
            </a:r>
            <a:endParaRPr lang="en-US" altLang="zh-CN" sz="3000" smtClean="0"/>
          </a:p>
          <a:p>
            <a:pPr lvl="1">
              <a:spcBef>
                <a:spcPct val="0"/>
              </a:spcBef>
            </a:pPr>
            <a:r>
              <a:rPr lang="zh-CN" altLang="en-US" sz="2800" smtClean="0"/>
              <a:t>初建文档时，文档只有一节，页面格式相同；如果需要在同一文档中应用不同的页面格式时，才需要对文档分节</a:t>
            </a:r>
            <a:endParaRPr lang="en-US" altLang="zh-CN" sz="2800" smtClean="0"/>
          </a:p>
          <a:p>
            <a:pPr lvl="2">
              <a:spcBef>
                <a:spcPct val="0"/>
              </a:spcBef>
            </a:pPr>
            <a:r>
              <a:rPr lang="zh-CN" altLang="en-US" sz="2400" smtClean="0"/>
              <a:t>单击“页面布局”选项卡“页面设置”组中的“分隔符”工具</a:t>
            </a:r>
            <a:r>
              <a:rPr lang="en-US" altLang="zh-CN" sz="2400" smtClean="0"/>
              <a:t>……</a:t>
            </a:r>
            <a:endParaRPr lang="zh-CN" altLang="en-US" sz="2400" smtClean="0"/>
          </a:p>
        </p:txBody>
      </p:sp>
      <p:pic>
        <p:nvPicPr>
          <p:cNvPr id="655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762125"/>
            <a:ext cx="2428875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66563" name="内容占位符 7"/>
          <p:cNvSpPr>
            <a:spLocks noGrp="1"/>
          </p:cNvSpPr>
          <p:nvPr>
            <p:ph sz="half" idx="1"/>
          </p:nvPr>
        </p:nvSpPr>
        <p:spPr>
          <a:xfrm>
            <a:off x="0" y="2000250"/>
            <a:ext cx="4071938" cy="4857750"/>
          </a:xfrm>
        </p:spPr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2</a:t>
            </a:r>
            <a:r>
              <a:rPr lang="zh-CN" altLang="en-US" smtClean="0"/>
              <a:t>：按图所示的格式进行页面的格式化</a:t>
            </a:r>
            <a:endParaRPr lang="en-US" altLang="zh-CN" smtClean="0"/>
          </a:p>
          <a:p>
            <a:pPr lvl="1"/>
            <a:r>
              <a:rPr lang="en-US" altLang="zh-CN" smtClean="0"/>
              <a:t>1</a:t>
            </a:r>
            <a:r>
              <a:rPr lang="zh-CN" altLang="en-US" smtClean="0"/>
              <a:t>）将文档分成</a:t>
            </a:r>
            <a:r>
              <a:rPr lang="en-US" altLang="zh-CN" smtClean="0"/>
              <a:t>3</a:t>
            </a:r>
            <a:r>
              <a:rPr lang="zh-CN" altLang="en-US" smtClean="0"/>
              <a:t>节，每节中有</a:t>
            </a:r>
            <a:r>
              <a:rPr lang="en-US" altLang="zh-CN" smtClean="0"/>
              <a:t>3</a:t>
            </a:r>
            <a:r>
              <a:rPr lang="zh-CN" altLang="en-US" smtClean="0"/>
              <a:t>页</a:t>
            </a:r>
            <a:endParaRPr lang="en-US" altLang="zh-CN" smtClean="0"/>
          </a:p>
          <a:p>
            <a:pPr lvl="1"/>
            <a:r>
              <a:rPr lang="en-US" altLang="zh-CN" smtClean="0"/>
              <a:t>2</a:t>
            </a:r>
            <a:r>
              <a:rPr lang="zh-CN" altLang="en-US" smtClean="0"/>
              <a:t>）每节的首页、奇数页和偶数页的页眉和页脚各不相同，内容见图示</a:t>
            </a:r>
            <a:endParaRPr lang="en-US" altLang="zh-CN" smtClean="0"/>
          </a:p>
          <a:p>
            <a:pPr lvl="1"/>
            <a:r>
              <a:rPr lang="en-US" altLang="zh-CN" smtClean="0"/>
              <a:t>3</a:t>
            </a:r>
            <a:r>
              <a:rPr lang="zh-CN" altLang="en-US" smtClean="0"/>
              <a:t>）每节首页中的页码居中，奇数页中的页码左对齐，偶数页中的页码右对齐</a:t>
            </a:r>
          </a:p>
        </p:txBody>
      </p:sp>
      <p:sp>
        <p:nvSpPr>
          <p:cNvPr id="66564" name="内容占位符 8"/>
          <p:cNvSpPr>
            <a:spLocks noGrp="1"/>
          </p:cNvSpPr>
          <p:nvPr>
            <p:ph sz="half" idx="2"/>
          </p:nvPr>
        </p:nvSpPr>
        <p:spPr>
          <a:xfrm>
            <a:off x="4643438" y="2000250"/>
            <a:ext cx="4025900" cy="4114800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66565" name="图片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0838" y="1270000"/>
            <a:ext cx="4983162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 </a:t>
            </a:r>
          </a:p>
        </p:txBody>
      </p:sp>
      <p:sp>
        <p:nvSpPr>
          <p:cNvPr id="67587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1.</a:t>
            </a:r>
            <a:r>
              <a:rPr lang="zh-CN" altLang="en-US" smtClean="0"/>
              <a:t>页面属性、页眉和页脚、页面背景和分栏的设置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mtClean="0"/>
              <a:t>认识分页符的类型，掌握硬分页的方法</a:t>
            </a:r>
            <a:endParaRPr lang="en-US" altLang="zh-CN" smtClean="0"/>
          </a:p>
          <a:p>
            <a:r>
              <a:rPr lang="en-US" altLang="zh-CN" smtClean="0"/>
              <a:t>3.</a:t>
            </a:r>
            <a:r>
              <a:rPr lang="zh-CN" altLang="en-US" smtClean="0"/>
              <a:t>理解分节的作用并能灵活运用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课外作业布置 </a:t>
            </a:r>
          </a:p>
        </p:txBody>
      </p:sp>
      <p:sp>
        <p:nvSpPr>
          <p:cNvPr id="68611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1.</a:t>
            </a:r>
            <a:r>
              <a:rPr lang="zh-CN" altLang="en-US" smtClean="0"/>
              <a:t>实训</a:t>
            </a:r>
            <a:r>
              <a:rPr lang="en-US" altLang="zh-CN" smtClean="0"/>
              <a:t>7-8</a:t>
            </a:r>
          </a:p>
          <a:p>
            <a:r>
              <a:rPr lang="en-US" altLang="zh-CN" smtClean="0"/>
              <a:t>2.</a:t>
            </a:r>
            <a:r>
              <a:rPr lang="zh-CN" altLang="en-US" smtClean="0"/>
              <a:t>预习</a:t>
            </a:r>
            <a:r>
              <a:rPr lang="en-US" altLang="zh-CN" smtClean="0"/>
              <a:t>4.5 Word</a:t>
            </a:r>
            <a:r>
              <a:rPr lang="zh-CN" altLang="en-US" smtClean="0"/>
              <a:t>表格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讲  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的表格</a:t>
            </a:r>
            <a:endParaRPr lang="zh-CN" altLang="en-US" dirty="0"/>
          </a:p>
        </p:txBody>
      </p:sp>
      <p:sp>
        <p:nvSpPr>
          <p:cNvPr id="6963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复习并导入新课 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提问</a:t>
            </a:r>
            <a:endParaRPr lang="en-US" altLang="zh-CN" smtClean="0"/>
          </a:p>
          <a:p>
            <a:pPr lvl="1" algn="just" eaLnBrk="1" hangingPunct="1"/>
            <a:r>
              <a:rPr lang="zh-CN" altLang="en-US" smtClean="0"/>
              <a:t>1</a:t>
            </a:r>
            <a:r>
              <a:rPr lang="en-US" altLang="zh-CN" smtClean="0"/>
              <a:t>.</a:t>
            </a:r>
            <a:r>
              <a:rPr lang="zh-CN" altLang="en-US" smtClean="0"/>
              <a:t>软分页符和硬分页符有什么不同，如何插入硬分页符？</a:t>
            </a:r>
            <a:endParaRPr lang="en-US" altLang="zh-CN" smtClean="0"/>
          </a:p>
          <a:p>
            <a:pPr lvl="1" algn="just" eaLnBrk="1" hangingPunct="1"/>
            <a:r>
              <a:rPr lang="zh-CN" altLang="en-US" smtClean="0"/>
              <a:t>2</a:t>
            </a:r>
            <a:r>
              <a:rPr lang="en-US" altLang="zh-CN" smtClean="0"/>
              <a:t>.</a:t>
            </a:r>
            <a:r>
              <a:rPr lang="zh-CN" altLang="en-US" smtClean="0"/>
              <a:t>分节的作用是什么？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r>
              <a:rPr lang="en-US" altLang="zh-CN" sz="4000" dirty="0" smtClean="0"/>
              <a:t>4.5 Word</a:t>
            </a:r>
            <a:r>
              <a:rPr lang="zh-CN" altLang="en-US" sz="4000" dirty="0" smtClean="0"/>
              <a:t>表格</a:t>
            </a: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zh-CN" altLang="en-US" sz="4000" dirty="0" smtClean="0"/>
              <a:t>任务一：掌握表格的创建和编辑</a:t>
            </a:r>
            <a:endParaRPr lang="zh-CN" altLang="en-US" sz="4000" dirty="0"/>
          </a:p>
        </p:txBody>
      </p:sp>
      <p:sp>
        <p:nvSpPr>
          <p:cNvPr id="71683" name="内容占位符 2"/>
          <p:cNvSpPr>
            <a:spLocks noGrp="1"/>
          </p:cNvSpPr>
          <p:nvPr>
            <p:ph idx="1"/>
          </p:nvPr>
        </p:nvSpPr>
        <p:spPr>
          <a:xfrm>
            <a:off x="571500" y="1857375"/>
            <a:ext cx="8072438" cy="4114800"/>
          </a:xfrm>
        </p:spPr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1</a:t>
            </a:r>
            <a:r>
              <a:rPr lang="zh-CN" altLang="en-US" smtClean="0"/>
              <a:t>：创建表格</a:t>
            </a:r>
            <a:endParaRPr lang="en-US" altLang="zh-CN" smtClean="0"/>
          </a:p>
          <a:p>
            <a:pPr lvl="1"/>
            <a:r>
              <a:rPr lang="en-US" altLang="zh-CN" smtClean="0"/>
              <a:t>1</a:t>
            </a:r>
            <a:r>
              <a:rPr lang="zh-CN" altLang="en-US" smtClean="0"/>
              <a:t>）快速创建表格</a:t>
            </a:r>
            <a:endParaRPr lang="en-US" altLang="zh-CN" smtClean="0"/>
          </a:p>
          <a:p>
            <a:pPr lvl="2"/>
            <a:r>
              <a:rPr lang="zh-CN" altLang="en-US" smtClean="0"/>
              <a:t>单击“插入”选项卡→“表格” →“快速表格”</a:t>
            </a:r>
            <a:r>
              <a:rPr lang="en-US" altLang="zh-CN" smtClean="0"/>
              <a:t>……</a:t>
            </a:r>
          </a:p>
        </p:txBody>
      </p:sp>
      <p:pic>
        <p:nvPicPr>
          <p:cNvPr id="71684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3857625"/>
            <a:ext cx="565943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内容占位符 2"/>
          <p:cNvSpPr>
            <a:spLocks noGrp="1"/>
          </p:cNvSpPr>
          <p:nvPr>
            <p:ph idx="1"/>
          </p:nvPr>
        </p:nvSpPr>
        <p:spPr>
          <a:xfrm>
            <a:off x="571500" y="1214438"/>
            <a:ext cx="8072438" cy="4114800"/>
          </a:xfrm>
        </p:spPr>
        <p:txBody>
          <a:bodyPr/>
          <a:lstStyle/>
          <a:p>
            <a:pPr lvl="1"/>
            <a:r>
              <a:rPr lang="en-US" altLang="zh-CN" smtClean="0"/>
              <a:t>2</a:t>
            </a:r>
            <a:r>
              <a:rPr lang="zh-CN" altLang="en-US" smtClean="0"/>
              <a:t>）从头开始创建表格</a:t>
            </a:r>
            <a:endParaRPr lang="en-US" altLang="zh-CN" smtClean="0"/>
          </a:p>
          <a:p>
            <a:pPr lvl="2"/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：单击“插入”选项卡→“表格” →在表格网格上移动鼠标，直到满意的大小单击鼠标即可创建</a:t>
            </a:r>
            <a:endParaRPr lang="en-US" altLang="zh-CN" smtClean="0"/>
          </a:p>
          <a:p>
            <a:pPr lvl="2"/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：单击“插入”选项卡→“表格” →“插入表格”命令</a:t>
            </a:r>
            <a:r>
              <a:rPr lang="en-US" altLang="zh-CN" smtClean="0"/>
              <a:t>……</a:t>
            </a:r>
          </a:p>
          <a:p>
            <a:endParaRPr lang="zh-CN" altLang="en-US" smtClean="0"/>
          </a:p>
        </p:txBody>
      </p:sp>
      <p:pic>
        <p:nvPicPr>
          <p:cNvPr id="72707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4143375"/>
            <a:ext cx="345281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63" y="4214813"/>
            <a:ext cx="503237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410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zh-CN" altLang="en-US" smtClean="0"/>
              <a:t>方法</a:t>
            </a:r>
            <a:r>
              <a:rPr lang="en-US" altLang="zh-CN" smtClean="0"/>
              <a:t>3</a:t>
            </a:r>
            <a:r>
              <a:rPr lang="zh-CN" altLang="en-US" smtClean="0"/>
              <a:t>：绘制表格。单击“插入”选项卡→“表格” →“绘制表格”命令，鼠标指针变为   形状，此时可在文档中手动绘制表格</a:t>
            </a:r>
          </a:p>
        </p:txBody>
      </p:sp>
      <p:sp>
        <p:nvSpPr>
          <p:cNvPr id="41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1"/>
          <p:cNvGraphicFramePr>
            <a:graphicFrameLocks noChangeAspect="1"/>
          </p:cNvGraphicFramePr>
          <p:nvPr/>
        </p:nvGraphicFramePr>
        <p:xfrm>
          <a:off x="3000375" y="2928938"/>
          <a:ext cx="285750" cy="285750"/>
        </p:xfrm>
        <a:graphic>
          <a:graphicData uri="http://schemas.openxmlformats.org/presentationml/2006/ole">
            <p:oleObj spid="_x0000_s4098" name="位图图像" r:id="rId3" imgW="114467" imgH="142933" progId="Paint.Picture">
              <p:embed/>
            </p:oleObj>
          </a:graphicData>
        </a:graphic>
      </p:graphicFrame>
      <p:sp>
        <p:nvSpPr>
          <p:cNvPr id="410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1857375" y="4071938"/>
          <a:ext cx="6572250" cy="1390650"/>
        </p:xfrm>
        <a:graphic>
          <a:graphicData uri="http://schemas.openxmlformats.org/presentationml/2006/ole">
            <p:oleObj spid="_x0000_s4099" name="位图图像" r:id="rId4" imgW="3677163" imgH="781159" progId="Paint.Picture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endParaRPr lang="zh-CN" altLang="en-US" smtClean="0"/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实作</a:t>
            </a:r>
            <a:r>
              <a:rPr lang="en-US" altLang="zh-CN" smtClean="0"/>
              <a:t>4</a:t>
            </a:r>
            <a:r>
              <a:rPr lang="zh-CN" altLang="en-US" smtClean="0"/>
              <a:t>：认识</a:t>
            </a:r>
            <a:r>
              <a:rPr lang="en-US" altLang="zh-CN" smtClean="0"/>
              <a:t>Word</a:t>
            </a:r>
            <a:r>
              <a:rPr lang="zh-CN" altLang="en-US" smtClean="0"/>
              <a:t>的视图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页面视图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阅读版式视图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Web</a:t>
            </a:r>
            <a:r>
              <a:rPr lang="zh-CN" altLang="en-US" smtClean="0"/>
              <a:t>版式视图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大纲视图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普通视图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文档结构图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7373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CN" smtClean="0"/>
              <a:t>3</a:t>
            </a:r>
            <a:r>
              <a:rPr lang="zh-CN" altLang="en-US" smtClean="0"/>
              <a:t>）将现有数据插入表格</a:t>
            </a:r>
            <a:endParaRPr lang="en-US" altLang="zh-CN" smtClean="0"/>
          </a:p>
          <a:p>
            <a:pPr lvl="2"/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：选定文本，单击“插入”选项卡→“表格” →“插入表格”命令</a:t>
            </a:r>
            <a:endParaRPr lang="en-US" altLang="zh-CN" smtClean="0"/>
          </a:p>
          <a:p>
            <a:pPr lvl="2"/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：选定文本，单击“插入”选项卡→“表格” →“文本转换成表格”命令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  <p:pic>
        <p:nvPicPr>
          <p:cNvPr id="73732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4429125"/>
            <a:ext cx="532606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747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2</a:t>
            </a:r>
            <a:r>
              <a:rPr lang="zh-CN" altLang="en-US" smtClean="0"/>
              <a:t>：选定表格</a:t>
            </a:r>
            <a:endParaRPr lang="en-US" altLang="zh-CN" smtClean="0"/>
          </a:p>
          <a:p>
            <a:pPr lvl="1"/>
            <a:r>
              <a:rPr lang="en-US" altLang="zh-CN" smtClean="0"/>
              <a:t>1</a:t>
            </a:r>
            <a:r>
              <a:rPr lang="zh-CN" altLang="en-US" smtClean="0"/>
              <a:t>）选定单元格</a:t>
            </a:r>
            <a:endParaRPr lang="en-US" altLang="zh-CN" smtClean="0"/>
          </a:p>
          <a:p>
            <a:pPr lvl="1"/>
            <a:r>
              <a:rPr lang="en-US" altLang="zh-CN" smtClean="0"/>
              <a:t>2</a:t>
            </a:r>
            <a:r>
              <a:rPr lang="zh-CN" altLang="en-US" smtClean="0"/>
              <a:t>）选定行</a:t>
            </a:r>
            <a:endParaRPr lang="en-US" altLang="zh-CN" smtClean="0"/>
          </a:p>
          <a:p>
            <a:pPr lvl="1"/>
            <a:r>
              <a:rPr lang="en-US" altLang="zh-CN" smtClean="0"/>
              <a:t>3</a:t>
            </a:r>
            <a:r>
              <a:rPr lang="zh-CN" altLang="en-US" smtClean="0"/>
              <a:t>）选定列</a:t>
            </a:r>
            <a:endParaRPr lang="en-US" altLang="zh-CN" smtClean="0"/>
          </a:p>
          <a:p>
            <a:pPr lvl="1"/>
            <a:r>
              <a:rPr lang="en-US" altLang="zh-CN" smtClean="0"/>
              <a:t>4</a:t>
            </a:r>
            <a:r>
              <a:rPr lang="zh-CN" altLang="en-US" smtClean="0"/>
              <a:t>）选定整个表格</a:t>
            </a:r>
            <a:endParaRPr lang="en-US" altLang="zh-CN" smtClean="0"/>
          </a:p>
          <a:p>
            <a:pPr lvl="1"/>
            <a:endParaRPr lang="zh-CN" altLang="en-US" smtClean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内容占位符 2"/>
          <p:cNvSpPr>
            <a:spLocks noGrp="1"/>
          </p:cNvSpPr>
          <p:nvPr>
            <p:ph idx="1"/>
          </p:nvPr>
        </p:nvSpPr>
        <p:spPr>
          <a:xfrm>
            <a:off x="571500" y="1214438"/>
            <a:ext cx="8072438" cy="5357812"/>
          </a:xfrm>
        </p:spPr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3</a:t>
            </a:r>
            <a:r>
              <a:rPr lang="zh-CN" altLang="en-US" smtClean="0"/>
              <a:t>：调整行高</a:t>
            </a:r>
            <a:r>
              <a:rPr lang="en-US" altLang="zh-CN" smtClean="0"/>
              <a:t>/</a:t>
            </a:r>
            <a:r>
              <a:rPr lang="zh-CN" altLang="en-US" smtClean="0"/>
              <a:t>列宽</a:t>
            </a:r>
            <a:endParaRPr lang="en-US" altLang="zh-CN" smtClean="0"/>
          </a:p>
          <a:p>
            <a:pPr lvl="1"/>
            <a:r>
              <a:rPr lang="zh-CN" altLang="en-US" smtClean="0"/>
              <a:t>将表格的行高设置为</a:t>
            </a:r>
            <a:r>
              <a:rPr lang="en-US" altLang="zh-CN" smtClean="0"/>
              <a:t>0.8</a:t>
            </a:r>
            <a:r>
              <a:rPr lang="zh-CN" altLang="en-US" smtClean="0"/>
              <a:t>厘米，列宽设置为</a:t>
            </a:r>
            <a:r>
              <a:rPr lang="en-US" altLang="zh-CN" smtClean="0"/>
              <a:t>2</a:t>
            </a:r>
            <a:r>
              <a:rPr lang="zh-CN" altLang="en-US" smtClean="0"/>
              <a:t>厘米</a:t>
            </a:r>
            <a:endParaRPr lang="en-US" altLang="zh-CN" smtClean="0"/>
          </a:p>
          <a:p>
            <a:pPr lvl="2">
              <a:spcBef>
                <a:spcPct val="0"/>
              </a:spcBef>
            </a:pPr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：将鼠标指向表格的水平</a:t>
            </a:r>
            <a:r>
              <a:rPr lang="en-US" altLang="zh-CN" smtClean="0"/>
              <a:t>/</a:t>
            </a:r>
            <a:r>
              <a:rPr lang="zh-CN" altLang="en-US" smtClean="0"/>
              <a:t>垂直间隔线，拖动鼠标可调整</a:t>
            </a:r>
            <a:endParaRPr lang="en-US" altLang="zh-CN" smtClean="0"/>
          </a:p>
          <a:p>
            <a:pPr lvl="2">
              <a:spcBef>
                <a:spcPct val="0"/>
              </a:spcBef>
            </a:pPr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：单击“表格工具” →“布局”选项卡→“单元格大小”组→“分布行”按钮   </a:t>
            </a:r>
            <a:r>
              <a:rPr lang="en-US" altLang="zh-CN" smtClean="0"/>
              <a:t>/</a:t>
            </a:r>
            <a:r>
              <a:rPr lang="zh-CN" altLang="en-US" smtClean="0"/>
              <a:t>“分部列”按钮   ，将均匀调整行高</a:t>
            </a:r>
            <a:r>
              <a:rPr lang="en-US" altLang="zh-CN" smtClean="0"/>
              <a:t>/</a:t>
            </a:r>
            <a:r>
              <a:rPr lang="zh-CN" altLang="en-US" smtClean="0"/>
              <a:t>列宽</a:t>
            </a:r>
            <a:endParaRPr lang="en-US" altLang="zh-CN" smtClean="0"/>
          </a:p>
          <a:p>
            <a:pPr lvl="2">
              <a:spcBef>
                <a:spcPct val="0"/>
              </a:spcBef>
            </a:pPr>
            <a:r>
              <a:rPr lang="zh-CN" altLang="en-US" smtClean="0"/>
              <a:t>方法</a:t>
            </a:r>
            <a:r>
              <a:rPr lang="en-US" altLang="zh-CN" smtClean="0"/>
              <a:t>3</a:t>
            </a:r>
            <a:r>
              <a:rPr lang="zh-CN" altLang="en-US" smtClean="0"/>
              <a:t>：单击“表格工具” →“布局”选项卡，“单元格大小”组的“行高”</a:t>
            </a:r>
            <a:r>
              <a:rPr lang="en-US" altLang="zh-CN" smtClean="0"/>
              <a:t>/</a:t>
            </a:r>
            <a:r>
              <a:rPr lang="zh-CN" altLang="en-US" smtClean="0"/>
              <a:t>“列宽”框中直接输入</a:t>
            </a:r>
            <a:r>
              <a:rPr lang="en-US" altLang="zh-CN" smtClean="0"/>
              <a:t>……</a:t>
            </a:r>
          </a:p>
        </p:txBody>
      </p:sp>
      <p:pic>
        <p:nvPicPr>
          <p:cNvPr id="75779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4500563"/>
            <a:ext cx="293688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0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63" y="4500563"/>
            <a:ext cx="293687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内容占位符 2"/>
          <p:cNvSpPr>
            <a:spLocks noGrp="1"/>
          </p:cNvSpPr>
          <p:nvPr>
            <p:ph idx="1"/>
          </p:nvPr>
        </p:nvSpPr>
        <p:spPr>
          <a:xfrm>
            <a:off x="500063" y="1143000"/>
            <a:ext cx="8143875" cy="5214938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zh-CN" altLang="en-US" smtClean="0"/>
              <a:t>实作</a:t>
            </a:r>
            <a:r>
              <a:rPr lang="en-US" altLang="zh-CN" smtClean="0"/>
              <a:t>4</a:t>
            </a:r>
            <a:r>
              <a:rPr lang="zh-CN" altLang="en-US" smtClean="0"/>
              <a:t>：插入行</a:t>
            </a:r>
            <a:r>
              <a:rPr lang="en-US" altLang="zh-CN" smtClean="0"/>
              <a:t>/</a:t>
            </a:r>
            <a:r>
              <a:rPr lang="zh-CN" altLang="en-US" smtClean="0"/>
              <a:t>列</a:t>
            </a:r>
            <a:endParaRPr lang="en-US" altLang="zh-CN" smtClean="0"/>
          </a:p>
          <a:p>
            <a:pPr lvl="1">
              <a:spcBef>
                <a:spcPts val="700"/>
              </a:spcBef>
            </a:pPr>
            <a:r>
              <a:rPr lang="en-US" altLang="zh-CN" smtClean="0"/>
              <a:t>1</a:t>
            </a:r>
            <a:r>
              <a:rPr lang="zh-CN" altLang="en-US" smtClean="0"/>
              <a:t>）在表格的右侧插入</a:t>
            </a:r>
            <a:r>
              <a:rPr lang="en-US" altLang="zh-CN" smtClean="0"/>
              <a:t>1</a:t>
            </a:r>
            <a:r>
              <a:rPr lang="zh-CN" altLang="en-US" smtClean="0"/>
              <a:t>列，输入列标题“总分”</a:t>
            </a:r>
            <a:endParaRPr lang="en-US" altLang="zh-CN" smtClean="0"/>
          </a:p>
          <a:p>
            <a:pPr lvl="1">
              <a:spcBef>
                <a:spcPts val="700"/>
              </a:spcBef>
            </a:pPr>
            <a:r>
              <a:rPr lang="en-US" altLang="zh-CN" smtClean="0"/>
              <a:t>2</a:t>
            </a:r>
            <a:r>
              <a:rPr lang="zh-CN" altLang="en-US" smtClean="0"/>
              <a:t>）在表格的下方插入</a:t>
            </a:r>
            <a:r>
              <a:rPr lang="en-US" altLang="zh-CN" smtClean="0"/>
              <a:t>2</a:t>
            </a:r>
            <a:r>
              <a:rPr lang="zh-CN" altLang="en-US" smtClean="0"/>
              <a:t>行，分别输入行标题“最高分”、“最低分”</a:t>
            </a:r>
            <a:endParaRPr lang="en-US" altLang="zh-CN" smtClean="0"/>
          </a:p>
          <a:p>
            <a:pPr lvl="2">
              <a:spcBef>
                <a:spcPct val="0"/>
              </a:spcBef>
            </a:pPr>
            <a:r>
              <a:rPr lang="zh-CN" altLang="en-US" smtClean="0"/>
              <a:t>选定列，单击“表格工具” →“布局”选项卡→“行和列”组→“在右侧插入”工具</a:t>
            </a:r>
            <a:r>
              <a:rPr lang="en-US" altLang="zh-CN" smtClean="0"/>
              <a:t>……</a:t>
            </a:r>
          </a:p>
          <a:p>
            <a:pPr lvl="2">
              <a:spcBef>
                <a:spcPct val="0"/>
              </a:spcBef>
            </a:pPr>
            <a:r>
              <a:rPr lang="zh-CN" altLang="en-US" smtClean="0"/>
              <a:t>选定行，单击“表格工具” →“布局”选项卡→“行和列”组→“在下方插入”工具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7782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5</a:t>
            </a:r>
            <a:r>
              <a:rPr lang="zh-CN" altLang="en-US" smtClean="0"/>
              <a:t>：设置单元格对齐方式</a:t>
            </a:r>
            <a:endParaRPr lang="en-US" altLang="zh-CN" smtClean="0"/>
          </a:p>
          <a:p>
            <a:pPr lvl="1"/>
            <a:r>
              <a:rPr lang="zh-CN" altLang="en-US" smtClean="0"/>
              <a:t>使内容在单元格内水平和垂直方向都居中</a:t>
            </a:r>
            <a:endParaRPr lang="en-US" altLang="zh-CN" smtClean="0"/>
          </a:p>
          <a:p>
            <a:pPr lvl="2"/>
            <a:r>
              <a:rPr lang="zh-CN" altLang="en-US" smtClean="0"/>
              <a:t>选定单元格，单击“表格工具” →“布局”选项卡，在“对齐方式”组中进行选择</a:t>
            </a:r>
            <a:r>
              <a:rPr lang="en-US" altLang="zh-CN" smtClean="0"/>
              <a:t>……</a:t>
            </a:r>
          </a:p>
          <a:p>
            <a:pPr lvl="1"/>
            <a:endParaRPr lang="zh-CN" altLang="en-US" smtClean="0"/>
          </a:p>
        </p:txBody>
      </p:sp>
      <p:pic>
        <p:nvPicPr>
          <p:cNvPr id="7782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4143375"/>
            <a:ext cx="2643188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内容占位符 2"/>
          <p:cNvSpPr>
            <a:spLocks noGrp="1"/>
          </p:cNvSpPr>
          <p:nvPr>
            <p:ph idx="1"/>
          </p:nvPr>
        </p:nvSpPr>
        <p:spPr>
          <a:xfrm>
            <a:off x="571500" y="642938"/>
            <a:ext cx="8072438" cy="5472112"/>
          </a:xfrm>
        </p:spPr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6</a:t>
            </a:r>
            <a:r>
              <a:rPr lang="zh-CN" altLang="en-US" smtClean="0"/>
              <a:t>：设置边框和底纹</a:t>
            </a:r>
            <a:endParaRPr lang="en-US" altLang="zh-CN" smtClean="0"/>
          </a:p>
          <a:p>
            <a:pPr lvl="1"/>
            <a:r>
              <a:rPr lang="zh-CN" altLang="en-US" smtClean="0"/>
              <a:t>如下图所示设置边框和底纹</a:t>
            </a:r>
            <a:endParaRPr lang="en-US" altLang="zh-CN" smtClean="0"/>
          </a:p>
          <a:p>
            <a:pPr lvl="2"/>
            <a:r>
              <a:rPr lang="zh-CN" altLang="en-US" smtClean="0"/>
              <a:t>选定单元格，单击“表格工具” →“设计”选项卡→“表样式”组→“边框”</a:t>
            </a:r>
            <a:r>
              <a:rPr lang="en-US" altLang="zh-CN" smtClean="0"/>
              <a:t>/</a:t>
            </a:r>
            <a:r>
              <a:rPr lang="zh-CN" altLang="en-US" smtClean="0"/>
              <a:t>“底纹”工具</a:t>
            </a:r>
            <a:r>
              <a:rPr lang="en-US" altLang="zh-CN" smtClean="0"/>
              <a:t>……</a:t>
            </a:r>
          </a:p>
          <a:p>
            <a:pPr lvl="1"/>
            <a:endParaRPr lang="zh-CN" altLang="en-US" smtClean="0"/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3371850"/>
            <a:ext cx="60388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r>
              <a:rPr lang="zh-CN" altLang="en-US" sz="4000" dirty="0" smtClean="0"/>
              <a:t>任务二：能进行数据的基本计算</a:t>
            </a:r>
            <a:endParaRPr lang="zh-CN" altLang="en-US" sz="4000" dirty="0"/>
          </a:p>
        </p:txBody>
      </p:sp>
      <p:sp>
        <p:nvSpPr>
          <p:cNvPr id="7987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1</a:t>
            </a:r>
            <a:r>
              <a:rPr lang="en-US" altLang="zh-CN" smtClean="0"/>
              <a:t>.</a:t>
            </a:r>
            <a:r>
              <a:rPr lang="zh-CN" altLang="en-US" smtClean="0"/>
              <a:t>单元格名称：列号+行号，</a:t>
            </a:r>
            <a:r>
              <a:rPr lang="en-US" altLang="zh-CN" smtClean="0"/>
              <a:t>A，B，C…</a:t>
            </a:r>
            <a:r>
              <a:rPr lang="zh-CN" altLang="en-US" smtClean="0"/>
              <a:t>表示列号，1，2，3…表示行号，用</a:t>
            </a:r>
            <a:r>
              <a:rPr lang="en-US" altLang="zh-CN" smtClean="0"/>
              <a:t>A1，A2,B1,B2,C3…</a:t>
            </a:r>
            <a:r>
              <a:rPr lang="zh-CN" altLang="en-US" smtClean="0"/>
              <a:t>表示单元格</a:t>
            </a:r>
          </a:p>
        </p:txBody>
      </p:sp>
      <p:graphicFrame>
        <p:nvGraphicFramePr>
          <p:cNvPr id="4" name="Group 4"/>
          <p:cNvGraphicFramePr>
            <a:graphicFrameLocks noGrp="1"/>
          </p:cNvGraphicFramePr>
          <p:nvPr/>
        </p:nvGraphicFramePr>
        <p:xfrm>
          <a:off x="2667000" y="3733800"/>
          <a:ext cx="4038600" cy="2286000"/>
        </p:xfrm>
        <a:graphic>
          <a:graphicData uri="http://schemas.openxmlformats.org/drawingml/2006/table">
            <a:tbl>
              <a:tblPr/>
              <a:tblGrid>
                <a:gridCol w="1346200"/>
                <a:gridCol w="1346200"/>
                <a:gridCol w="13462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A1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AE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C3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80899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zh-CN" altLang="en-US" smtClean="0"/>
              <a:t>2</a:t>
            </a:r>
            <a:r>
              <a:rPr lang="en-US" altLang="zh-CN" smtClean="0"/>
              <a:t>.</a:t>
            </a:r>
            <a:r>
              <a:rPr lang="zh-CN" altLang="en-US" smtClean="0"/>
              <a:t>引用单元格</a:t>
            </a:r>
            <a:endParaRPr lang="en-US" altLang="zh-CN" smtClean="0"/>
          </a:p>
          <a:p>
            <a:pPr lvl="1" algn="just" eaLnBrk="1" hangingPunct="1">
              <a:lnSpc>
                <a:spcPct val="90000"/>
              </a:lnSpc>
            </a:pPr>
            <a:r>
              <a:rPr lang="zh-CN" altLang="en-US" smtClean="0"/>
              <a:t>1）引用单个单元格，用英文逗号分隔，例如（</a:t>
            </a:r>
            <a:r>
              <a:rPr lang="en-US" altLang="zh-CN" smtClean="0"/>
              <a:t>A1，B2，C3）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en-US" altLang="zh-CN" smtClean="0"/>
              <a:t>2）</a:t>
            </a:r>
            <a:r>
              <a:rPr lang="zh-CN" altLang="en-US" smtClean="0"/>
              <a:t>引用连续的单元格区域，用该区域的首尾单元格来表示，用英文冒号分隔，例如（</a:t>
            </a:r>
            <a:r>
              <a:rPr lang="en-US" altLang="zh-CN" smtClean="0"/>
              <a:t>A1：B2）、（A1，C1，B2：C3） </a:t>
            </a:r>
            <a:endParaRPr lang="zh-CN" altLang="en-US" smtClean="0"/>
          </a:p>
        </p:txBody>
      </p:sp>
      <p:graphicFrame>
        <p:nvGraphicFramePr>
          <p:cNvPr id="372739" name="Group 3"/>
          <p:cNvGraphicFramePr>
            <a:graphicFrameLocks noGrp="1"/>
          </p:cNvGraphicFramePr>
          <p:nvPr/>
        </p:nvGraphicFramePr>
        <p:xfrm>
          <a:off x="2667000" y="4800600"/>
          <a:ext cx="4038600" cy="1736725"/>
        </p:xfrm>
        <a:graphic>
          <a:graphicData uri="http://schemas.openxmlformats.org/drawingml/2006/table">
            <a:tbl>
              <a:tblPr/>
              <a:tblGrid>
                <a:gridCol w="1346200"/>
                <a:gridCol w="1346200"/>
                <a:gridCol w="1346200"/>
              </a:tblGrid>
              <a:tr h="42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A1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B1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C1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A2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B2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C2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A3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B3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C3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81923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3</a:t>
            </a:r>
            <a:r>
              <a:rPr lang="en-US" altLang="zh-CN" smtClean="0"/>
              <a:t>.</a:t>
            </a:r>
            <a:r>
              <a:rPr lang="zh-CN" altLang="en-US" smtClean="0"/>
              <a:t>求和函数</a:t>
            </a:r>
            <a:endParaRPr lang="en-US" altLang="zh-CN" smtClean="0"/>
          </a:p>
          <a:p>
            <a:pPr lvl="1" algn="just" eaLnBrk="1" hangingPunct="1"/>
            <a:r>
              <a:rPr lang="zh-CN" altLang="en-US" smtClean="0"/>
              <a:t>=</a:t>
            </a:r>
            <a:r>
              <a:rPr lang="en-US" altLang="zh-CN" smtClean="0"/>
              <a:t>SUM（D2，E2，F2，G2）——</a:t>
            </a:r>
            <a:r>
              <a:rPr lang="zh-CN" altLang="en-US" smtClean="0"/>
              <a:t>对</a:t>
            </a:r>
            <a:r>
              <a:rPr lang="en-US" altLang="zh-CN" smtClean="0"/>
              <a:t>D2，E2，F2，G2</a:t>
            </a:r>
            <a:r>
              <a:rPr lang="zh-CN" altLang="en-US" smtClean="0"/>
              <a:t>四个单元格的数据求和</a:t>
            </a:r>
            <a:endParaRPr lang="en-US" altLang="zh-CN" smtClean="0"/>
          </a:p>
          <a:p>
            <a:pPr lvl="1" algn="just" eaLnBrk="1" hangingPunct="1"/>
            <a:r>
              <a:rPr lang="zh-CN" altLang="en-US" smtClean="0"/>
              <a:t>=</a:t>
            </a:r>
            <a:r>
              <a:rPr lang="en-US" altLang="zh-CN" smtClean="0"/>
              <a:t>SUM（D2：G2）</a:t>
            </a:r>
          </a:p>
          <a:p>
            <a:pPr lvl="1" algn="just" eaLnBrk="1" hangingPunct="1"/>
            <a:r>
              <a:rPr lang="en-US" altLang="zh-CN" smtClean="0"/>
              <a:t>=D2+E2+F2+G2</a:t>
            </a:r>
          </a:p>
        </p:txBody>
      </p:sp>
      <p:sp>
        <p:nvSpPr>
          <p:cNvPr id="81924" name="Rectangle 22"/>
          <p:cNvSpPr>
            <a:spLocks noChangeArrowheads="1"/>
          </p:cNvSpPr>
          <p:nvPr/>
        </p:nvSpPr>
        <p:spPr bwMode="auto">
          <a:xfrm>
            <a:off x="2228850" y="2309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8192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8" y="0"/>
            <a:ext cx="4214812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82947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zh-CN" altLang="en-US" smtClean="0"/>
              <a:t>4</a:t>
            </a:r>
            <a:r>
              <a:rPr lang="en-US" altLang="zh-CN" smtClean="0"/>
              <a:t>.</a:t>
            </a:r>
            <a:r>
              <a:rPr lang="zh-CN" altLang="en-US" smtClean="0"/>
              <a:t>最值函数</a:t>
            </a:r>
            <a:endParaRPr lang="en-US" altLang="zh-CN" smtClean="0"/>
          </a:p>
          <a:p>
            <a:pPr lvl="1" algn="just" eaLnBrk="1" hangingPunct="1">
              <a:lnSpc>
                <a:spcPct val="90000"/>
              </a:lnSpc>
            </a:pPr>
            <a:r>
              <a:rPr lang="zh-CN" altLang="en-US" smtClean="0"/>
              <a:t>=</a:t>
            </a:r>
            <a:r>
              <a:rPr lang="en-US" altLang="zh-CN" smtClean="0"/>
              <a:t>MAX（D2，D3，D4，D5，D6</a:t>
            </a:r>
            <a:r>
              <a:rPr lang="zh-CN" altLang="en-US" smtClean="0"/>
              <a:t>，</a:t>
            </a:r>
            <a:r>
              <a:rPr lang="en-US" altLang="zh-CN" smtClean="0"/>
              <a:t>D7）——</a:t>
            </a:r>
            <a:r>
              <a:rPr lang="zh-CN" altLang="en-US" smtClean="0"/>
              <a:t>对</a:t>
            </a:r>
            <a:r>
              <a:rPr lang="en-US" altLang="zh-CN" smtClean="0"/>
              <a:t>D2，D3，D4，D5，D6</a:t>
            </a:r>
            <a:r>
              <a:rPr lang="zh-CN" altLang="en-US" smtClean="0"/>
              <a:t>，</a:t>
            </a:r>
            <a:r>
              <a:rPr lang="en-US" altLang="zh-CN" smtClean="0"/>
              <a:t>D7</a:t>
            </a:r>
            <a:r>
              <a:rPr lang="zh-CN" altLang="en-US" smtClean="0"/>
              <a:t>六个单元格的数据求最大值</a:t>
            </a:r>
            <a:endParaRPr lang="en-US" altLang="zh-CN" smtClean="0"/>
          </a:p>
          <a:p>
            <a:pPr lvl="1" algn="just" eaLnBrk="1" hangingPunct="1">
              <a:lnSpc>
                <a:spcPct val="90000"/>
              </a:lnSpc>
            </a:pPr>
            <a:r>
              <a:rPr lang="zh-CN" altLang="en-US" smtClean="0"/>
              <a:t>=</a:t>
            </a:r>
            <a:r>
              <a:rPr lang="en-US" altLang="zh-CN" smtClean="0"/>
              <a:t>MAX（D2：D7）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en-US" altLang="zh-CN" smtClean="0"/>
              <a:t>= MIN（D2，D3，D4，D5，D6</a:t>
            </a:r>
            <a:r>
              <a:rPr lang="zh-CN" altLang="en-US" smtClean="0"/>
              <a:t>，</a:t>
            </a:r>
            <a:r>
              <a:rPr lang="en-US" altLang="zh-CN" smtClean="0"/>
              <a:t>D7）——</a:t>
            </a:r>
            <a:r>
              <a:rPr lang="zh-CN" altLang="en-US" smtClean="0"/>
              <a:t>求最小值</a:t>
            </a:r>
            <a:endParaRPr lang="en-US" altLang="zh-CN" smtClean="0"/>
          </a:p>
          <a:p>
            <a:pPr lvl="1" algn="just" eaLnBrk="1" hangingPunct="1">
              <a:lnSpc>
                <a:spcPct val="90000"/>
              </a:lnSpc>
            </a:pPr>
            <a:r>
              <a:rPr lang="en-US" altLang="zh-CN" smtClean="0"/>
              <a:t>=MIN（D2：D7）</a:t>
            </a:r>
          </a:p>
        </p:txBody>
      </p:sp>
      <p:pic>
        <p:nvPicPr>
          <p:cNvPr id="8294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8" y="0"/>
            <a:ext cx="4214812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2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5</a:t>
            </a:r>
            <a:r>
              <a:rPr lang="zh-CN" altLang="en-US" smtClean="0"/>
              <a:t>：显示</a:t>
            </a:r>
            <a:r>
              <a:rPr lang="en-US" altLang="zh-CN" smtClean="0"/>
              <a:t>/</a:t>
            </a:r>
            <a:r>
              <a:rPr lang="zh-CN" altLang="en-US" smtClean="0"/>
              <a:t>隐藏编辑标记</a:t>
            </a:r>
            <a:endParaRPr lang="en-US" altLang="zh-CN" smtClean="0"/>
          </a:p>
          <a:p>
            <a:pPr lvl="2"/>
            <a:r>
              <a:rPr lang="zh-CN" altLang="en-US" smtClean="0"/>
              <a:t>单击“开始”选项卡→单击“段落”组中的    按钮</a:t>
            </a:r>
            <a:endParaRPr lang="en-US" altLang="zh-CN" smtClean="0"/>
          </a:p>
          <a:p>
            <a:pPr lvl="1"/>
            <a:r>
              <a:rPr lang="zh-CN" altLang="en-US" smtClean="0"/>
              <a:t>始终显示的特定标记不受“显示</a:t>
            </a:r>
            <a:r>
              <a:rPr lang="en-US" altLang="zh-CN" smtClean="0"/>
              <a:t>/</a:t>
            </a:r>
            <a:r>
              <a:rPr lang="zh-CN" altLang="en-US" smtClean="0"/>
              <a:t>隐藏编辑标记”按钮影响</a:t>
            </a:r>
          </a:p>
        </p:txBody>
      </p:sp>
      <p:sp>
        <p:nvSpPr>
          <p:cNvPr id="102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1"/>
          <p:cNvGraphicFramePr>
            <a:graphicFrameLocks noChangeAspect="1"/>
          </p:cNvGraphicFramePr>
          <p:nvPr/>
        </p:nvGraphicFramePr>
        <p:xfrm>
          <a:off x="2214563" y="3071813"/>
          <a:ext cx="446087" cy="357187"/>
        </p:xfrm>
        <a:graphic>
          <a:graphicData uri="http://schemas.openxmlformats.org/presentationml/2006/ole">
            <p:oleObj spid="_x0000_s1026" name="位图图像" r:id="rId3" imgW="228571" imgH="219222" progId="Paint.Picture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实作</a:t>
            </a:r>
            <a:r>
              <a:rPr lang="en-US" altLang="zh-CN" smtClean="0"/>
              <a:t>1</a:t>
            </a:r>
            <a:r>
              <a:rPr lang="zh-CN" altLang="en-US" smtClean="0"/>
              <a:t>：计算总分、最高分和最低分</a:t>
            </a:r>
            <a:endParaRPr lang="en-US" altLang="zh-CN" smtClean="0"/>
          </a:p>
          <a:p>
            <a:pPr lvl="1" algn="just" eaLnBrk="1" hangingPunct="1"/>
            <a:r>
              <a:rPr lang="zh-CN" altLang="en-US" smtClean="0"/>
              <a:t>用多种方法计算图形图象专业学生的总分、最高分和最低分</a:t>
            </a:r>
            <a:endParaRPr lang="en-US" altLang="zh-CN" smtClean="0"/>
          </a:p>
          <a:p>
            <a:pPr lvl="2" algn="just" eaLnBrk="1" hangingPunct="1"/>
            <a:r>
              <a:rPr lang="zh-CN" altLang="en-US" smtClean="0"/>
              <a:t>将光标定位于存放结果的单元格中</a:t>
            </a:r>
            <a:endParaRPr lang="en-US" altLang="zh-CN" smtClean="0"/>
          </a:p>
          <a:p>
            <a:pPr lvl="2" algn="just" eaLnBrk="1" hangingPunct="1"/>
            <a:r>
              <a:rPr lang="zh-CN" altLang="en-US" smtClean="0"/>
              <a:t>单击“表格工具” →“布局”选项卡→“数据”组→“公式”工具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任务三：掌握表格的排序方法 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实作</a:t>
            </a:r>
            <a:r>
              <a:rPr lang="en-US" altLang="zh-CN" smtClean="0"/>
              <a:t>1</a:t>
            </a:r>
            <a:r>
              <a:rPr lang="zh-CN" altLang="en-US" smtClean="0"/>
              <a:t>：排序</a:t>
            </a:r>
            <a:endParaRPr lang="en-US" altLang="zh-CN" smtClean="0"/>
          </a:p>
          <a:p>
            <a:pPr lvl="1" algn="just" eaLnBrk="1" hangingPunct="1"/>
            <a:r>
              <a:rPr lang="zh-CN" altLang="en-US" smtClean="0"/>
              <a:t>按“总分”降序排列</a:t>
            </a:r>
            <a:endParaRPr lang="en-US" altLang="zh-CN" smtClean="0"/>
          </a:p>
          <a:p>
            <a:pPr lvl="2" algn="just" eaLnBrk="1" hangingPunct="1"/>
            <a:r>
              <a:rPr lang="zh-CN" altLang="en-US" smtClean="0"/>
              <a:t>单击“表格工具” →“布局”选项卡→“数据”组→“排序”工具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  <p:pic>
        <p:nvPicPr>
          <p:cNvPr id="84996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0" y="4000500"/>
            <a:ext cx="4267200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r>
              <a:rPr lang="zh-CN" altLang="en-US" sz="4000" dirty="0" smtClean="0"/>
              <a:t>任务四：利用表格进行版面设计</a:t>
            </a:r>
            <a:endParaRPr lang="zh-CN" altLang="en-US" sz="4000" dirty="0"/>
          </a:p>
        </p:txBody>
      </p:sp>
      <p:sp>
        <p:nvSpPr>
          <p:cNvPr id="8601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86020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984375"/>
            <a:ext cx="714375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 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1</a:t>
            </a:r>
            <a:r>
              <a:rPr lang="en-US" altLang="zh-CN" smtClean="0"/>
              <a:t>.</a:t>
            </a:r>
            <a:r>
              <a:rPr lang="zh-CN" altLang="en-US" smtClean="0"/>
              <a:t>掌握表格的创建、选定、调整行高</a:t>
            </a:r>
            <a:r>
              <a:rPr lang="en-US" altLang="zh-CN" smtClean="0"/>
              <a:t>/</a:t>
            </a:r>
            <a:r>
              <a:rPr lang="zh-CN" altLang="en-US" smtClean="0"/>
              <a:t>列宽、插入行</a:t>
            </a:r>
            <a:r>
              <a:rPr lang="en-US" altLang="zh-CN" smtClean="0"/>
              <a:t>/</a:t>
            </a:r>
            <a:r>
              <a:rPr lang="zh-CN" altLang="en-US" smtClean="0"/>
              <a:t>列、设置单元格对齐方式、设置边框和底纹</a:t>
            </a:r>
          </a:p>
          <a:p>
            <a:pPr eaLnBrk="1" hangingPunct="1"/>
            <a:r>
              <a:rPr lang="zh-CN" altLang="en-US" smtClean="0"/>
              <a:t>2</a:t>
            </a:r>
            <a:r>
              <a:rPr lang="en-US" altLang="zh-CN" smtClean="0"/>
              <a:t>.</a:t>
            </a:r>
            <a:r>
              <a:rPr lang="zh-CN" altLang="en-US" smtClean="0"/>
              <a:t>求和、最值的计算</a:t>
            </a:r>
          </a:p>
          <a:p>
            <a:pPr eaLnBrk="1" hangingPunct="1"/>
            <a:r>
              <a:rPr lang="zh-CN" altLang="en-US" smtClean="0"/>
              <a:t>3</a:t>
            </a:r>
            <a:r>
              <a:rPr lang="en-US" altLang="zh-CN" smtClean="0"/>
              <a:t>.</a:t>
            </a:r>
            <a:r>
              <a:rPr lang="zh-CN" altLang="en-US" smtClean="0"/>
              <a:t>掌握表格的排序方法</a:t>
            </a:r>
            <a:endParaRPr lang="en-US" altLang="zh-CN" smtClean="0"/>
          </a:p>
          <a:p>
            <a:pPr eaLnBrk="1" hangingPunct="1"/>
            <a:r>
              <a:rPr lang="en-US" altLang="zh-CN" smtClean="0"/>
              <a:t>4.</a:t>
            </a:r>
            <a:r>
              <a:rPr lang="zh-CN" altLang="en-US" smtClean="0"/>
              <a:t>利用表格进行版面设计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latin typeface="隶书" pitchFamily="49" charset="-122"/>
              </a:rPr>
              <a:t>课外作业布置 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>
                <a:cs typeface="Times New Roman" pitchFamily="18" charset="0"/>
              </a:rPr>
              <a:t>1</a:t>
            </a:r>
            <a:r>
              <a:rPr lang="en-US" altLang="zh-CN" smtClean="0"/>
              <a:t>.</a:t>
            </a:r>
            <a:r>
              <a:rPr lang="zh-CN" altLang="en-US" smtClean="0"/>
              <a:t>实训</a:t>
            </a:r>
            <a:r>
              <a:rPr lang="en-US" altLang="zh-CN" smtClean="0">
                <a:cs typeface="Times New Roman" pitchFamily="18" charset="0"/>
              </a:rPr>
              <a:t>9-10</a:t>
            </a:r>
            <a:endParaRPr lang="zh-CN" altLang="en-US" smtClean="0">
              <a:cs typeface="Times New Roman" pitchFamily="18" charset="0"/>
            </a:endParaRPr>
          </a:p>
          <a:p>
            <a:pPr eaLnBrk="1" hangingPunct="1"/>
            <a:r>
              <a:rPr lang="zh-CN" altLang="en-US" smtClean="0"/>
              <a:t>2</a:t>
            </a:r>
            <a:r>
              <a:rPr lang="en-US" altLang="zh-CN" smtClean="0"/>
              <a:t>.</a:t>
            </a:r>
            <a:r>
              <a:rPr lang="zh-CN" altLang="en-US" smtClean="0"/>
              <a:t>预习</a:t>
            </a:r>
            <a:r>
              <a:rPr lang="en-US" altLang="zh-CN" smtClean="0"/>
              <a:t>4.6 Word</a:t>
            </a:r>
            <a:r>
              <a:rPr lang="zh-CN" altLang="en-US" smtClean="0"/>
              <a:t>图形对象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讲  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的图形对象</a:t>
            </a:r>
            <a:endParaRPr lang="zh-CN" altLang="en-US" dirty="0"/>
          </a:p>
        </p:txBody>
      </p:sp>
      <p:sp>
        <p:nvSpPr>
          <p:cNvPr id="89091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复习并导入新课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提问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1.</a:t>
            </a:r>
            <a:r>
              <a:rPr lang="zh-CN" altLang="en-US" smtClean="0"/>
              <a:t>如何使表格中的内容在水平和垂直方向都居中，演示操作</a:t>
            </a:r>
            <a:endParaRPr lang="en-US" altLang="zh-CN" smtClean="0"/>
          </a:p>
          <a:p>
            <a:pPr lvl="1" eaLnBrk="1" hangingPunct="1"/>
            <a:r>
              <a:rPr lang="en-US" altLang="zh-CN" smtClean="0"/>
              <a:t>2.</a:t>
            </a:r>
            <a:r>
              <a:rPr lang="zh-CN" altLang="en-US" smtClean="0"/>
              <a:t>如何设置表格的边框和底纹，演示操作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r>
              <a:rPr lang="en-US" altLang="zh-CN" sz="4000" dirty="0" smtClean="0"/>
              <a:t>4.6 Word</a:t>
            </a:r>
            <a:r>
              <a:rPr lang="zh-CN" altLang="en-US" sz="4000" dirty="0" smtClean="0"/>
              <a:t>图形对象</a:t>
            </a: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zh-CN" altLang="en-US" sz="4000" dirty="0" smtClean="0"/>
              <a:t>任务一：掌握图形的基本操作</a:t>
            </a:r>
            <a:endParaRPr lang="zh-CN" altLang="en-US" sz="4000" dirty="0"/>
          </a:p>
        </p:txBody>
      </p:sp>
      <p:sp>
        <p:nvSpPr>
          <p:cNvPr id="9113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图形的类型</a:t>
            </a:r>
            <a:endParaRPr lang="en-US" altLang="zh-CN" smtClean="0"/>
          </a:p>
          <a:p>
            <a:pPr lvl="1"/>
            <a:r>
              <a:rPr lang="zh-CN" altLang="en-US" smtClean="0"/>
              <a:t>图形对象</a:t>
            </a:r>
            <a:endParaRPr lang="en-US" altLang="zh-CN" smtClean="0"/>
          </a:p>
          <a:p>
            <a:pPr lvl="2"/>
            <a:r>
              <a:rPr lang="zh-CN" altLang="en-US" smtClean="0"/>
              <a:t>形状、艺术字、文本框、</a:t>
            </a:r>
            <a:r>
              <a:rPr lang="en-US" altLang="zh-CN" smtClean="0"/>
              <a:t>SmartArt</a:t>
            </a:r>
            <a:r>
              <a:rPr lang="zh-CN" altLang="en-US" smtClean="0"/>
              <a:t>图形</a:t>
            </a:r>
            <a:endParaRPr lang="en-US" altLang="zh-CN" smtClean="0"/>
          </a:p>
          <a:p>
            <a:pPr lvl="1"/>
            <a:r>
              <a:rPr lang="zh-CN" altLang="en-US" smtClean="0"/>
              <a:t>图片</a:t>
            </a:r>
            <a:endParaRPr lang="en-US" altLang="zh-CN" smtClean="0"/>
          </a:p>
          <a:p>
            <a:pPr lvl="2"/>
            <a:r>
              <a:rPr lang="zh-CN" altLang="en-US" smtClean="0"/>
              <a:t>剪贴画、其他图片文件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1</a:t>
            </a:r>
            <a:r>
              <a:rPr lang="zh-CN" altLang="en-US" smtClean="0"/>
              <a:t>：插入图片</a:t>
            </a:r>
            <a:endParaRPr lang="en-US" altLang="zh-CN" smtClean="0"/>
          </a:p>
          <a:p>
            <a:pPr lvl="2"/>
            <a:r>
              <a:rPr lang="zh-CN" altLang="en-US" smtClean="0"/>
              <a:t>单击“插入”选项卡→“插图”组→“图片”工具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93187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2</a:t>
            </a:r>
            <a:r>
              <a:rPr lang="zh-CN" altLang="en-US" smtClean="0"/>
              <a:t>：调整图形的大小</a:t>
            </a:r>
            <a:endParaRPr lang="en-US" altLang="zh-CN" smtClean="0"/>
          </a:p>
          <a:p>
            <a:pPr lvl="2"/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：手动改变图形大小</a:t>
            </a:r>
            <a:endParaRPr lang="en-US" altLang="zh-CN" smtClean="0"/>
          </a:p>
          <a:p>
            <a:pPr lvl="2"/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：快速改变图形大小：选中图形，单击“图片工具” →“格式”选项卡，在“大小”组中直接输入图形的高度和宽度</a:t>
            </a:r>
            <a:endParaRPr lang="en-US" altLang="zh-CN" smtClean="0"/>
          </a:p>
          <a:p>
            <a:pPr lvl="2"/>
            <a:r>
              <a:rPr lang="zh-CN" altLang="en-US" smtClean="0"/>
              <a:t>方法</a:t>
            </a:r>
            <a:r>
              <a:rPr lang="en-US" altLang="zh-CN" smtClean="0"/>
              <a:t>3</a:t>
            </a:r>
            <a:r>
              <a:rPr lang="zh-CN" altLang="en-US" smtClean="0"/>
              <a:t>：使用对话框改变图形大小：选中图形，单击“图片工具” →“格式”选项卡→“大小”对话框启动器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6</a:t>
            </a:r>
            <a:r>
              <a:rPr lang="zh-CN" altLang="en-US" smtClean="0"/>
              <a:t>：显示</a:t>
            </a:r>
            <a:r>
              <a:rPr lang="en-US" altLang="zh-CN" smtClean="0"/>
              <a:t>/</a:t>
            </a:r>
            <a:r>
              <a:rPr lang="zh-CN" altLang="en-US" smtClean="0"/>
              <a:t>隐藏标尺</a:t>
            </a:r>
            <a:endParaRPr lang="en-US" altLang="zh-CN" smtClean="0"/>
          </a:p>
          <a:p>
            <a:pPr lvl="2"/>
            <a:r>
              <a:rPr lang="zh-CN" altLang="en-US" smtClean="0"/>
              <a:t>单击垂直滚动条顶端的“标尺”按钮</a:t>
            </a:r>
          </a:p>
        </p:txBody>
      </p:sp>
      <p:pic>
        <p:nvPicPr>
          <p:cNvPr id="14340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13" y="2571750"/>
            <a:ext cx="43338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94211" name="内容占位符 2"/>
          <p:cNvSpPr>
            <a:spLocks noGrp="1"/>
          </p:cNvSpPr>
          <p:nvPr>
            <p:ph sz="half" idx="1"/>
          </p:nvPr>
        </p:nvSpPr>
        <p:spPr>
          <a:xfrm>
            <a:off x="500063" y="2000250"/>
            <a:ext cx="4071937" cy="4114800"/>
          </a:xfrm>
        </p:spPr>
        <p:txBody>
          <a:bodyPr/>
          <a:lstStyle/>
          <a:p>
            <a:r>
              <a:rPr lang="zh-CN" altLang="en-US" sz="3200" smtClean="0"/>
              <a:t>实作</a:t>
            </a:r>
            <a:r>
              <a:rPr lang="en-US" altLang="zh-CN" sz="3200" smtClean="0"/>
              <a:t>3</a:t>
            </a:r>
            <a:r>
              <a:rPr lang="zh-CN" altLang="en-US" sz="3200" smtClean="0"/>
              <a:t>：改变图形的环绕方式</a:t>
            </a:r>
            <a:endParaRPr lang="en-US" altLang="zh-CN" sz="3200" smtClean="0"/>
          </a:p>
          <a:p>
            <a:pPr lvl="1"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z="3000" smtClean="0"/>
              <a:t>选中图形</a:t>
            </a:r>
            <a:endParaRPr lang="en-US" altLang="zh-CN" sz="3000" smtClean="0"/>
          </a:p>
          <a:p>
            <a:pPr lvl="1"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z="3000" smtClean="0"/>
              <a:t>单击“图片工具” →“格式”选项卡→“排列”组→“文字环绕”工具</a:t>
            </a:r>
            <a:r>
              <a:rPr lang="en-US" altLang="zh-CN" sz="3000" smtClean="0"/>
              <a:t>……</a:t>
            </a:r>
            <a:endParaRPr lang="zh-CN" altLang="en-US" sz="3000" smtClean="0"/>
          </a:p>
        </p:txBody>
      </p:sp>
      <p:pic>
        <p:nvPicPr>
          <p:cNvPr id="94212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000250"/>
            <a:ext cx="412750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95235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4</a:t>
            </a:r>
            <a:r>
              <a:rPr lang="zh-CN" altLang="en-US" smtClean="0"/>
              <a:t>：移动图片位置</a:t>
            </a:r>
            <a:endParaRPr lang="en-US" altLang="zh-CN" smtClean="0"/>
          </a:p>
          <a:p>
            <a:pPr lvl="2"/>
            <a:r>
              <a:rPr lang="zh-CN" altLang="en-US" smtClean="0"/>
              <a:t>方法</a:t>
            </a:r>
            <a:r>
              <a:rPr lang="en-US" altLang="zh-CN" smtClean="0"/>
              <a:t>1</a:t>
            </a:r>
            <a:r>
              <a:rPr lang="zh-CN" altLang="en-US" smtClean="0"/>
              <a:t>：直接拖动图形到需要的位置</a:t>
            </a:r>
            <a:endParaRPr lang="en-US" altLang="zh-CN" smtClean="0"/>
          </a:p>
          <a:p>
            <a:pPr lvl="2"/>
            <a:r>
              <a:rPr lang="zh-CN" altLang="en-US" smtClean="0"/>
              <a:t>方法</a:t>
            </a:r>
            <a:r>
              <a:rPr lang="en-US" altLang="zh-CN" smtClean="0"/>
              <a:t>2</a:t>
            </a:r>
            <a:r>
              <a:rPr lang="zh-CN" altLang="en-US" smtClean="0"/>
              <a:t>：按键盘上的方向键移动图形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4313" y="2000250"/>
            <a:ext cx="4071937" cy="4114800"/>
          </a:xfrm>
        </p:spPr>
        <p:txBody>
          <a:bodyPr/>
          <a:lstStyle/>
          <a:p>
            <a:pPr>
              <a:defRPr/>
            </a:pPr>
            <a:r>
              <a:rPr lang="zh-CN" altLang="en-US" sz="3200" dirty="0" smtClean="0"/>
              <a:t>实作</a:t>
            </a:r>
            <a:r>
              <a:rPr lang="en-US" altLang="zh-CN" sz="3200" dirty="0" smtClean="0"/>
              <a:t>5</a:t>
            </a:r>
            <a:r>
              <a:rPr lang="zh-CN" altLang="en-US" sz="3200" dirty="0" smtClean="0"/>
              <a:t>：裁剪图片</a:t>
            </a:r>
            <a:endParaRPr lang="en-US" altLang="zh-CN" sz="3200" dirty="0" smtClean="0"/>
          </a:p>
          <a:p>
            <a:pPr lvl="1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sz="3000" dirty="0" smtClean="0"/>
              <a:t>选中图片</a:t>
            </a:r>
            <a:endParaRPr lang="en-US" altLang="zh-CN" sz="3000" dirty="0" smtClean="0"/>
          </a:p>
          <a:p>
            <a:pPr lvl="1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sz="3000" dirty="0" smtClean="0"/>
              <a:t>单击“图片工具” →“格式”选项卡→“大小”组→“裁剪”工具</a:t>
            </a:r>
            <a:r>
              <a:rPr lang="en-US" altLang="zh-CN" sz="3000" dirty="0" smtClean="0"/>
              <a:t>……</a:t>
            </a:r>
            <a:endParaRPr lang="zh-CN" altLang="en-US" sz="3000" dirty="0"/>
          </a:p>
        </p:txBody>
      </p:sp>
      <p:pic>
        <p:nvPicPr>
          <p:cNvPr id="96260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8" y="2071688"/>
            <a:ext cx="4341812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214313" y="2000250"/>
            <a:ext cx="4071937" cy="4357688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：设置图片效果</a:t>
            </a:r>
            <a:endParaRPr lang="en-US" altLang="zh-CN" dirty="0" smtClean="0"/>
          </a:p>
          <a:p>
            <a:pPr lvl="1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dirty="0" smtClean="0"/>
              <a:t>单击“图片工具” →“格式”选项卡→“图片样式”组→“其他”工具   ，从中选择喜欢的图片样式</a:t>
            </a:r>
            <a:endParaRPr lang="en-US" altLang="zh-CN" dirty="0" smtClean="0"/>
          </a:p>
          <a:p>
            <a:pPr lvl="1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dirty="0" smtClean="0"/>
              <a:t>组合使用“图片样式”组中的“图片样式”、“图片边框”、“图片效果”工具，可以达到上万种应用效果</a:t>
            </a:r>
            <a:endParaRPr lang="en-US" altLang="zh-CN" dirty="0" smtClean="0"/>
          </a:p>
          <a:p>
            <a:pPr lvl="2">
              <a:defRPr/>
            </a:pPr>
            <a:endParaRPr lang="zh-CN" altLang="en-US" dirty="0"/>
          </a:p>
        </p:txBody>
      </p:sp>
      <p:pic>
        <p:nvPicPr>
          <p:cNvPr id="97284" name="图片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3571875"/>
            <a:ext cx="277812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5" name="图片 1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3" y="2500313"/>
            <a:ext cx="4627562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500063" y="2000250"/>
            <a:ext cx="4071937" cy="4114800"/>
          </a:xfrm>
        </p:spPr>
        <p:txBody>
          <a:bodyPr/>
          <a:lstStyle/>
          <a:p>
            <a:pPr>
              <a:defRPr/>
            </a:pPr>
            <a:r>
              <a:rPr lang="zh-CN" altLang="en-US" sz="3200" dirty="0" smtClean="0"/>
              <a:t>实作</a:t>
            </a:r>
            <a:r>
              <a:rPr lang="en-US" altLang="zh-CN" sz="3200" dirty="0" smtClean="0"/>
              <a:t>7</a:t>
            </a:r>
            <a:r>
              <a:rPr lang="zh-CN" altLang="en-US" sz="3200" dirty="0" smtClean="0"/>
              <a:t>：设置图形在页面上的位置</a:t>
            </a:r>
            <a:endParaRPr lang="en-US" altLang="zh-CN" sz="3200" dirty="0" smtClean="0"/>
          </a:p>
          <a:p>
            <a:pPr lvl="1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sz="3000" dirty="0" smtClean="0"/>
              <a:t>选中图形</a:t>
            </a:r>
            <a:endParaRPr lang="en-US" altLang="zh-CN" sz="3000" dirty="0" smtClean="0"/>
          </a:p>
          <a:p>
            <a:pPr lvl="1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sz="3000" dirty="0" smtClean="0"/>
              <a:t>单击“图片工具” →“格式”选项卡→“图片样式”组→“位置”工具</a:t>
            </a:r>
            <a:r>
              <a:rPr lang="en-US" altLang="zh-CN" sz="3000" dirty="0" smtClean="0"/>
              <a:t>……</a:t>
            </a:r>
            <a:endParaRPr lang="zh-CN" altLang="en-US" sz="3000" dirty="0"/>
          </a:p>
        </p:txBody>
      </p:sp>
      <p:pic>
        <p:nvPicPr>
          <p:cNvPr id="98308" name="图片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2071688"/>
            <a:ext cx="2071688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500063" y="2000250"/>
            <a:ext cx="4071937" cy="4114800"/>
          </a:xfrm>
        </p:spPr>
        <p:txBody>
          <a:bodyPr/>
          <a:lstStyle/>
          <a:p>
            <a:pPr>
              <a:defRPr/>
            </a:pPr>
            <a:r>
              <a:rPr lang="zh-CN" altLang="en-US" sz="3200" dirty="0" smtClean="0"/>
              <a:t>实作</a:t>
            </a:r>
            <a:r>
              <a:rPr lang="en-US" altLang="zh-CN" sz="3200" dirty="0" smtClean="0"/>
              <a:t>8</a:t>
            </a:r>
            <a:r>
              <a:rPr lang="zh-CN" altLang="en-US" sz="3200" dirty="0" smtClean="0"/>
              <a:t>：组合多个图形</a:t>
            </a:r>
            <a:endParaRPr lang="en-US" altLang="zh-CN" sz="3200" dirty="0" smtClean="0"/>
          </a:p>
          <a:p>
            <a:pPr lvl="1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sz="3000" dirty="0" smtClean="0"/>
              <a:t>方法</a:t>
            </a:r>
            <a:r>
              <a:rPr lang="en-US" altLang="zh-CN" sz="3000" dirty="0" smtClean="0"/>
              <a:t>1</a:t>
            </a:r>
            <a:r>
              <a:rPr lang="zh-CN" altLang="en-US" sz="3000" dirty="0" smtClean="0"/>
              <a:t>：使用“组合”命令完成</a:t>
            </a:r>
            <a:endParaRPr lang="en-US" altLang="zh-CN" sz="3000" dirty="0" smtClean="0"/>
          </a:p>
          <a:p>
            <a:pPr lvl="1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zh-CN" altLang="en-US" sz="3000" dirty="0" smtClean="0"/>
              <a:t>方法</a:t>
            </a:r>
            <a:r>
              <a:rPr lang="en-US" altLang="zh-CN" sz="3000" dirty="0" smtClean="0"/>
              <a:t>2</a:t>
            </a:r>
            <a:r>
              <a:rPr lang="zh-CN" altLang="en-US" sz="3000" dirty="0" smtClean="0"/>
              <a:t>：使用画布完成</a:t>
            </a:r>
            <a:endParaRPr lang="zh-CN" altLang="en-US" sz="3000" dirty="0"/>
          </a:p>
        </p:txBody>
      </p:sp>
      <p:pic>
        <p:nvPicPr>
          <p:cNvPr id="99332" name="图片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071688"/>
            <a:ext cx="4071938" cy="322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algn="ctr">
              <a:defRPr/>
            </a:pPr>
            <a:r>
              <a:rPr lang="zh-CN" altLang="en-US" sz="4000" dirty="0" smtClean="0"/>
              <a:t>任务二：掌握艺术字和</a:t>
            </a:r>
            <a:r>
              <a:rPr lang="en-US" altLang="zh-CN" sz="4000" dirty="0" err="1" smtClean="0"/>
              <a:t>SmartArt</a:t>
            </a:r>
            <a:r>
              <a:rPr lang="zh-CN" altLang="en-US" sz="4000" dirty="0" smtClean="0"/>
              <a:t>图形的应用</a:t>
            </a:r>
            <a:endParaRPr lang="zh-CN" altLang="en-US" sz="4000" dirty="0"/>
          </a:p>
        </p:txBody>
      </p:sp>
      <p:sp>
        <p:nvSpPr>
          <p:cNvPr id="100355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实作</a:t>
            </a:r>
            <a:r>
              <a:rPr lang="en-US" altLang="zh-CN" smtClean="0"/>
              <a:t>1</a:t>
            </a:r>
            <a:r>
              <a:rPr lang="zh-CN" altLang="en-US" smtClean="0"/>
              <a:t>：创建如图所示的</a:t>
            </a:r>
            <a:r>
              <a:rPr lang="en-US" altLang="zh-CN" smtClean="0"/>
              <a:t>SmartArt</a:t>
            </a:r>
            <a:r>
              <a:rPr lang="zh-CN" altLang="en-US" smtClean="0"/>
              <a:t>图形</a:t>
            </a:r>
          </a:p>
        </p:txBody>
      </p:sp>
      <p:pic>
        <p:nvPicPr>
          <p:cNvPr id="10035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2571750"/>
            <a:ext cx="56419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989138"/>
            <a:ext cx="7772400" cy="4114800"/>
          </a:xfrm>
        </p:spPr>
        <p:txBody>
          <a:bodyPr/>
          <a:lstStyle/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了解图形的类型</a:t>
            </a:r>
          </a:p>
          <a:p>
            <a:pPr eaLnBrk="1" hangingPunct="1"/>
            <a:r>
              <a:rPr lang="en-US" altLang="zh-CN" smtClean="0"/>
              <a:t>2.</a:t>
            </a:r>
            <a:r>
              <a:rPr lang="zh-CN" altLang="en-US" smtClean="0"/>
              <a:t>掌握图形的插入、调整大小、改变环绕方式、移动位置、裁剪、设置效果、设置在页面上的位置、组合</a:t>
            </a:r>
          </a:p>
          <a:p>
            <a:pPr eaLnBrk="1" hangingPunct="1"/>
            <a:r>
              <a:rPr lang="en-US" altLang="zh-CN" smtClean="0"/>
              <a:t>3.</a:t>
            </a:r>
            <a:r>
              <a:rPr lang="zh-CN" altLang="en-US" smtClean="0"/>
              <a:t>掌握艺术字和</a:t>
            </a:r>
            <a:r>
              <a:rPr lang="en-US" altLang="zh-CN" smtClean="0"/>
              <a:t>SmartArt</a:t>
            </a:r>
            <a:r>
              <a:rPr lang="zh-CN" altLang="en-US" smtClean="0"/>
              <a:t>图形的应用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15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课外作业布置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989138"/>
            <a:ext cx="7772400" cy="4114800"/>
          </a:xfrm>
        </p:spPr>
        <p:txBody>
          <a:bodyPr/>
          <a:lstStyle/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实训</a:t>
            </a:r>
            <a:r>
              <a:rPr lang="en-US" altLang="zh-CN" smtClean="0"/>
              <a:t>11-12</a:t>
            </a:r>
          </a:p>
          <a:p>
            <a:pPr eaLnBrk="1" hangingPunct="1"/>
            <a:r>
              <a:rPr lang="en-US" altLang="zh-CN" smtClean="0"/>
              <a:t>2.</a:t>
            </a:r>
            <a:r>
              <a:rPr lang="zh-CN" altLang="en-US" smtClean="0"/>
              <a:t>预习</a:t>
            </a:r>
            <a:r>
              <a:rPr lang="en-US" altLang="zh-CN" smtClean="0"/>
              <a:t>4.7 </a:t>
            </a:r>
            <a:r>
              <a:rPr lang="zh-CN" altLang="en-US" smtClean="0"/>
              <a:t>样式和目录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7</a:t>
            </a:r>
            <a:r>
              <a:rPr lang="zh-CN" altLang="en-US" dirty="0" smtClean="0"/>
              <a:t>讲  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的样式和目录</a:t>
            </a:r>
            <a:endParaRPr lang="zh-CN" altLang="en-US" dirty="0"/>
          </a:p>
        </p:txBody>
      </p:sp>
      <p:sp>
        <p:nvSpPr>
          <p:cNvPr id="103427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ends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Office\Templates\Presentation Designs\Blends.pot</Template>
  <TotalTime>3552</TotalTime>
  <Words>4210</Words>
  <Application>Microsoft Office PowerPoint</Application>
  <PresentationFormat>全屏显示(4:3)</PresentationFormat>
  <Paragraphs>427</Paragraphs>
  <Slides>117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117</vt:i4>
      </vt:variant>
    </vt:vector>
  </HeadingPairs>
  <TitlesOfParts>
    <vt:vector size="127" baseType="lpstr">
      <vt:lpstr>Tahoma</vt:lpstr>
      <vt:lpstr>宋体</vt:lpstr>
      <vt:lpstr>Arial</vt:lpstr>
      <vt:lpstr>Comic Sans MS</vt:lpstr>
      <vt:lpstr>隶书</vt:lpstr>
      <vt:lpstr>Wingdings</vt:lpstr>
      <vt:lpstr>Calibri</vt:lpstr>
      <vt:lpstr>Times New Roman</vt:lpstr>
      <vt:lpstr>Blends</vt:lpstr>
      <vt:lpstr>位图图像</vt:lpstr>
      <vt:lpstr>第4章 Word 2007的使用</vt:lpstr>
      <vt:lpstr>第1讲  Word的基本操作</vt:lpstr>
      <vt:lpstr>4.1 初识Word 2007 任务一：了解Word的主要功能</vt:lpstr>
      <vt:lpstr>任务二：掌握Word 界面的基本操作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4.2 Word文档的基本操作 任务三：制作一份简单的Word文档</vt:lpstr>
      <vt:lpstr>本次课重点内容小结 </vt:lpstr>
      <vt:lpstr>课外作业布置 </vt:lpstr>
      <vt:lpstr>第2讲  Word的编辑</vt:lpstr>
      <vt:lpstr>任务一：制作特定的文档</vt:lpstr>
      <vt:lpstr>幻灯片 18</vt:lpstr>
      <vt:lpstr>幻灯片 19</vt:lpstr>
      <vt:lpstr>4.3 Word文档的编辑 任务二：掌握Word文本的编辑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本次课重点内容小结</vt:lpstr>
      <vt:lpstr>课外作业布置 </vt:lpstr>
      <vt:lpstr>第3讲  Word的格式化（一）</vt:lpstr>
      <vt:lpstr>复习并导入新课 </vt:lpstr>
      <vt:lpstr>4.4 Word文档的格式化 任务一：了解Word格式化的含义 </vt:lpstr>
      <vt:lpstr>任务二：熟练掌握字符格式化</vt:lpstr>
      <vt:lpstr>幻灯片 37</vt:lpstr>
      <vt:lpstr>幻灯片 38</vt:lpstr>
      <vt:lpstr>幻灯片 39</vt:lpstr>
      <vt:lpstr>幻灯片 40</vt:lpstr>
      <vt:lpstr>幻灯片 41</vt:lpstr>
      <vt:lpstr>任务三：熟练掌握段落格式化</vt:lpstr>
      <vt:lpstr>幻灯片 43</vt:lpstr>
      <vt:lpstr>幻灯片 44</vt:lpstr>
      <vt:lpstr>幻灯片 45</vt:lpstr>
      <vt:lpstr>幻灯片 46</vt:lpstr>
      <vt:lpstr>幻灯片 47</vt:lpstr>
      <vt:lpstr>幻灯片 48</vt:lpstr>
      <vt:lpstr>本次课重点内容小结 </vt:lpstr>
      <vt:lpstr>课外作业布置 </vt:lpstr>
      <vt:lpstr>第4讲  Word的格式化（二）</vt:lpstr>
      <vt:lpstr>复习并导入新课 </vt:lpstr>
      <vt:lpstr>任务一：了解页面格式化的内容 </vt:lpstr>
      <vt:lpstr>任务二：熟练掌握页面格式化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本次课重点内容小结 </vt:lpstr>
      <vt:lpstr>课外作业布置 </vt:lpstr>
      <vt:lpstr>第5讲  Word的表格</vt:lpstr>
      <vt:lpstr>复习并导入新课 </vt:lpstr>
      <vt:lpstr>4.5 Word表格 任务一：掌握表格的创建和编辑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任务二：能进行数据的基本计算</vt:lpstr>
      <vt:lpstr>幻灯片 77</vt:lpstr>
      <vt:lpstr>幻灯片 78</vt:lpstr>
      <vt:lpstr>幻灯片 79</vt:lpstr>
      <vt:lpstr>幻灯片 80</vt:lpstr>
      <vt:lpstr>任务三：掌握表格的排序方法 </vt:lpstr>
      <vt:lpstr>任务四：利用表格进行版面设计</vt:lpstr>
      <vt:lpstr>本次课重点内容小结 </vt:lpstr>
      <vt:lpstr>课外作业布置 </vt:lpstr>
      <vt:lpstr>第6讲  Word的图形对象</vt:lpstr>
      <vt:lpstr>复习并导入新课</vt:lpstr>
      <vt:lpstr>4.6 Word图形对象 任务一：掌握图形的基本操作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任务二：掌握艺术字和SmartArt图形的应用</vt:lpstr>
      <vt:lpstr>本次课重点内容小结</vt:lpstr>
      <vt:lpstr>课外作业布置</vt:lpstr>
      <vt:lpstr>第7讲  Word的样式和目录</vt:lpstr>
      <vt:lpstr>复习并导入新课 </vt:lpstr>
      <vt:lpstr>4.7  样式和目录 任务一：了解样式和目录的作用</vt:lpstr>
      <vt:lpstr>幻灯片 102</vt:lpstr>
      <vt:lpstr>幻灯片 103</vt:lpstr>
      <vt:lpstr>幻灯片 104</vt:lpstr>
      <vt:lpstr>幻灯片 105</vt:lpstr>
      <vt:lpstr>幻灯片 106</vt:lpstr>
      <vt:lpstr>任务二：运用样式和目录           排版毕业论文</vt:lpstr>
      <vt:lpstr>幻灯片 108</vt:lpstr>
      <vt:lpstr>幻灯片 109</vt:lpstr>
      <vt:lpstr>幻灯片 110</vt:lpstr>
      <vt:lpstr>本次课重点内容小结 </vt:lpstr>
      <vt:lpstr>课外作业布置 </vt:lpstr>
      <vt:lpstr>第8讲  Word能力测试</vt:lpstr>
      <vt:lpstr>任务：运用Word操作技能，制作专业、精美的文档</vt:lpstr>
      <vt:lpstr>幻灯片 115</vt:lpstr>
      <vt:lpstr>本次课重点内容小结 </vt:lpstr>
      <vt:lpstr>课外作业布置 </vt:lpstr>
    </vt:vector>
  </TitlesOfParts>
  <Company>Free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第三章 Word 2000的使用</dc:title>
  <dc:creator>Chen</dc:creator>
  <cp:lastModifiedBy>段利文</cp:lastModifiedBy>
  <cp:revision>212</cp:revision>
  <cp:lastPrinted>1601-01-01T00:00:00Z</cp:lastPrinted>
  <dcterms:created xsi:type="dcterms:W3CDTF">2006-10-18T09:19:18Z</dcterms:created>
  <dcterms:modified xsi:type="dcterms:W3CDTF">2011-10-13T02:51:43Z</dcterms:modified>
</cp:coreProperties>
</file>