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9B27D4E-6F2A-4677-BC18-F48D607A907A}" type="slidenum">
              <a:rPr lang="zh-CN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974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DE138-3E37-41F2-823D-578CD8492F1B}" type="slidenum">
              <a:rPr lang="zh-CN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96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BA4E9-3CBA-474F-A68D-F41EB78B6A06}" type="slidenum">
              <a:rPr lang="zh-CN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796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9F9A52C-F74D-4AF8-B4B0-7DE93A1A3130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480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endParaRPr lang="en-US">
              <a:solidFill>
                <a:srgbClr val="FFF39D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>
              <a:solidFill>
                <a:srgbClr val="FFF39D"/>
              </a:solidFill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A7C8F1D-95F5-4D71-906A-B7086F134036}" type="slidenum">
              <a:rPr lang="zh-CN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2598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864301-A1C6-48C2-842C-C378203AA3DC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78918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18C0-1EE0-41AC-B80B-5F4141CC6514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83846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3600177-56DA-422F-9D18-70316E72D551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83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3CCB2-84FA-44C6-8C21-8288A0F7729A}" type="slidenum">
              <a:rPr lang="zh-CN" alt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17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DD966BD-750D-4DFB-8377-05F1DBAB9EB1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172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EA4E6FE-3170-4316-9A3D-BC5889FFA6FE}" type="slidenum">
              <a:rPr lang="zh-CN" altLang="en-US" smtClean="0"/>
              <a:pPr/>
              <a:t>‹#›</a:t>
            </a:fld>
            <a:endParaRPr 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48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b="1">
              <a:solidFill>
                <a:srgbClr val="575F6D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b="1">
              <a:solidFill>
                <a:srgbClr val="575F6D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prstClr val="white"/>
              </a:solidFill>
            </a:endParaRPr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>
              <a:solidFill>
                <a:srgbClr val="7598D9"/>
              </a:solidFill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sz="3200" b="1" dirty="0">
              <a:solidFill>
                <a:prstClr val="white"/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23598321-4376-4F6B-A3A4-028BEC5303EB}" type="slidenum">
              <a:rPr lang="zh-CN" altLang="en-US" smtClean="0">
                <a:latin typeface="Arial" pitchFamily="34" charset="0"/>
                <a:ea typeface="华文行楷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>
              <a:latin typeface="Arial" pitchFamily="34" charset="0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466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zh-CN" altLang="zh-CN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第</a:t>
            </a:r>
            <a:r>
              <a:rPr lang="en-US" altLang="zh-CN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</a:t>
            </a:r>
            <a:r>
              <a:rPr lang="zh-CN" altLang="zh-CN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章  </a:t>
            </a:r>
            <a:r>
              <a:rPr lang="en-US" altLang="zh-CN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ASP.NET 4.5</a:t>
            </a:r>
            <a:r>
              <a:rPr lang="zh-CN" altLang="zh-CN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与</a:t>
            </a:r>
            <a:r>
              <a:rPr lang="en-US" altLang="zh-CN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Script</a:t>
            </a:r>
            <a:r>
              <a:rPr lang="zh-CN" altLang="zh-CN" sz="4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语言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5"/>
          <p:cNvSpPr txBox="1">
            <a:spLocks noGrp="1" noChangeArrowheads="1"/>
          </p:cNvSpPr>
          <p:nvPr/>
        </p:nvSpPr>
        <p:spPr bwMode="auto">
          <a:xfrm>
            <a:off x="8320088" y="1588"/>
            <a:ext cx="7477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91C61E0-EB75-49E3-BE8D-F92CDF294FE8}" type="slidenum">
              <a:rPr lang="zh-CN" altLang="en-US" sz="1800" smtClean="0">
                <a:solidFill>
                  <a:prstClr val="white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</a:t>
            </a:fld>
            <a:endParaRPr lang="en-US" sz="180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27675"/>
      </p:ext>
    </p:ext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2.1.2  </a:t>
            </a:r>
            <a:r>
              <a:rPr lang="zh-CN" altLang="en-US">
                <a:ea typeface="方正姚体" pitchFamily="2" charset="-122"/>
              </a:rPr>
              <a:t>常用</a:t>
            </a:r>
            <a:r>
              <a:rPr lang="en-US">
                <a:ea typeface="方正姚体" pitchFamily="2" charset="-122"/>
              </a:rPr>
              <a:t>XHTML</a:t>
            </a:r>
            <a:r>
              <a:rPr lang="zh-CN" altLang="en-US">
                <a:ea typeface="方正姚体" pitchFamily="2" charset="-122"/>
              </a:rPr>
              <a:t>元素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>
                <a:ea typeface="宋体" pitchFamily="2" charset="-122"/>
              </a:rPr>
              <a:t>&lt;!DOCTYPE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&gt;</a:t>
            </a:r>
            <a:r>
              <a:rPr lang="zh-CN" altLang="en-US">
                <a:ea typeface="宋体" pitchFamily="2" charset="-122"/>
              </a:rPr>
              <a:t>表示文档类型声明。</a:t>
            </a:r>
          </a:p>
          <a:p>
            <a:r>
              <a:rPr lang="en-US">
                <a:ea typeface="宋体" pitchFamily="2" charset="-122"/>
              </a:rPr>
              <a:t>&lt;html&gt;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&lt;/html&gt;</a:t>
            </a:r>
            <a:r>
              <a:rPr lang="zh-CN" altLang="en-US">
                <a:ea typeface="宋体" pitchFamily="2" charset="-122"/>
              </a:rPr>
              <a:t>表示这是一个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文档，其它所有的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元素都位于这两个元素之间。</a:t>
            </a:r>
          </a:p>
          <a:p>
            <a:r>
              <a:rPr lang="en-US">
                <a:ea typeface="宋体" pitchFamily="2" charset="-122"/>
              </a:rPr>
              <a:t>&lt;head&gt;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&lt;/head&gt;</a:t>
            </a:r>
            <a:r>
              <a:rPr lang="zh-CN" altLang="en-US">
                <a:ea typeface="宋体" pitchFamily="2" charset="-122"/>
              </a:rPr>
              <a:t>表示文档头部信息。</a:t>
            </a:r>
          </a:p>
          <a:p>
            <a:r>
              <a:rPr lang="en-US">
                <a:ea typeface="宋体" pitchFamily="2" charset="-122"/>
              </a:rPr>
              <a:t>&lt;title&gt;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&lt;/title&gt;</a:t>
            </a:r>
            <a:r>
              <a:rPr lang="zh-CN" altLang="en-US">
                <a:ea typeface="宋体" pitchFamily="2" charset="-122"/>
              </a:rPr>
              <a:t>表示浏览器标题栏中信息，应包含于</a:t>
            </a:r>
            <a:r>
              <a:rPr lang="en-US">
                <a:ea typeface="宋体" pitchFamily="2" charset="-122"/>
              </a:rPr>
              <a:t>&lt;head&gt;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&lt;/head&gt;</a:t>
            </a:r>
            <a:r>
              <a:rPr lang="zh-CN" altLang="en-US">
                <a:ea typeface="宋体" pitchFamily="2" charset="-122"/>
              </a:rPr>
              <a:t>中。</a:t>
            </a:r>
          </a:p>
          <a:p>
            <a:r>
              <a:rPr lang="en-US">
                <a:ea typeface="宋体" pitchFamily="2" charset="-122"/>
              </a:rPr>
              <a:t>&lt;style&gt;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&lt;/style&gt;</a:t>
            </a:r>
            <a:r>
              <a:rPr lang="zh-CN" altLang="en-US">
                <a:ea typeface="宋体" pitchFamily="2" charset="-122"/>
              </a:rPr>
              <a:t>表示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样式信息，应包含于</a:t>
            </a:r>
            <a:r>
              <a:rPr lang="en-US">
                <a:ea typeface="宋体" pitchFamily="2" charset="-122"/>
              </a:rPr>
              <a:t>&lt;head&gt;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&lt;/head&gt;</a:t>
            </a:r>
            <a:r>
              <a:rPr lang="zh-CN" altLang="en-US">
                <a:ea typeface="宋体" pitchFamily="2" charset="-122"/>
              </a:rPr>
              <a:t>中。</a:t>
            </a:r>
          </a:p>
        </p:txBody>
      </p:sp>
      <p:sp>
        <p:nvSpPr>
          <p:cNvPr id="13316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94AED0A7-7E1D-407F-906D-84AF20DBB1B8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10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63282"/>
      </p:ext>
    </p:ext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2.1.2  </a:t>
            </a:r>
            <a:r>
              <a:rPr lang="zh-CN" altLang="en-US">
                <a:ea typeface="方正姚体" pitchFamily="2" charset="-122"/>
              </a:rPr>
              <a:t>常用</a:t>
            </a:r>
            <a:r>
              <a:rPr lang="en-US">
                <a:ea typeface="方正姚体" pitchFamily="2" charset="-122"/>
              </a:rPr>
              <a:t>XHTML</a:t>
            </a:r>
            <a:r>
              <a:rPr lang="zh-CN" altLang="en-US">
                <a:ea typeface="方正姚体" pitchFamily="2" charset="-122"/>
              </a:rPr>
              <a:t>元素（续）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>
                <a:ea typeface="宋体" pitchFamily="2" charset="-122"/>
              </a:rPr>
              <a:t>&lt;body&gt;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&lt;/body&gt;</a:t>
            </a:r>
            <a:r>
              <a:rPr lang="zh-CN" altLang="en-US">
                <a:ea typeface="宋体" pitchFamily="2" charset="-122"/>
              </a:rPr>
              <a:t>表示文档主体部分。</a:t>
            </a:r>
          </a:p>
          <a:p>
            <a:r>
              <a:rPr lang="en-US">
                <a:ea typeface="宋体" pitchFamily="2" charset="-122"/>
              </a:rPr>
              <a:t>&lt;p&gt;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&lt;/p&gt;</a:t>
            </a:r>
            <a:r>
              <a:rPr lang="zh-CN" altLang="en-US">
                <a:ea typeface="宋体" pitchFamily="2" charset="-122"/>
              </a:rPr>
              <a:t>表示一个段落。</a:t>
            </a:r>
          </a:p>
          <a:p>
            <a:r>
              <a:rPr lang="en-US">
                <a:ea typeface="宋体" pitchFamily="2" charset="-122"/>
              </a:rPr>
              <a:t>&lt;br /&gt;</a:t>
            </a:r>
            <a:r>
              <a:rPr lang="zh-CN" altLang="en-US">
                <a:ea typeface="宋体" pitchFamily="2" charset="-122"/>
              </a:rPr>
              <a:t>表示换行。</a:t>
            </a:r>
          </a:p>
          <a:p>
            <a:r>
              <a:rPr lang="en-US">
                <a:ea typeface="宋体" pitchFamily="2" charset="-122"/>
              </a:rPr>
              <a:t>&lt;hr /&gt;</a:t>
            </a:r>
            <a:r>
              <a:rPr lang="zh-CN" altLang="en-US">
                <a:ea typeface="宋体" pitchFamily="2" charset="-122"/>
              </a:rPr>
              <a:t>表示水平线。 </a:t>
            </a:r>
          </a:p>
        </p:txBody>
      </p:sp>
      <p:sp>
        <p:nvSpPr>
          <p:cNvPr id="14340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1473794-9C40-4D74-96F5-4833D748D1F7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11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008779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2.1.2  </a:t>
            </a:r>
            <a:r>
              <a:rPr lang="zh-CN" altLang="en-US">
                <a:ea typeface="方正姚体" pitchFamily="2" charset="-122"/>
              </a:rPr>
              <a:t>常用</a:t>
            </a:r>
            <a:r>
              <a:rPr lang="en-US">
                <a:ea typeface="方正姚体" pitchFamily="2" charset="-122"/>
              </a:rPr>
              <a:t>XHTML</a:t>
            </a:r>
            <a:r>
              <a:rPr lang="zh-CN" altLang="en-US">
                <a:ea typeface="方正姚体" pitchFamily="2" charset="-122"/>
              </a:rPr>
              <a:t>元素（续）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>
                <a:ea typeface="宋体" pitchFamily="2" charset="-122"/>
              </a:rPr>
              <a:t>&lt;table&gt;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&lt;caption&gt;</a:t>
            </a:r>
            <a:r>
              <a:rPr lang="zh-CN" altLang="en-US" sz="2600">
                <a:ea typeface="宋体" pitchFamily="2" charset="-122"/>
              </a:rPr>
              <a:t>表格标题信息</a:t>
            </a:r>
            <a:r>
              <a:rPr lang="en-US" sz="2600">
                <a:ea typeface="宋体" pitchFamily="2" charset="-122"/>
              </a:rPr>
              <a:t>&lt;/caption&gt;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&lt;tr&gt;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  &lt;td&gt;</a:t>
            </a:r>
            <a:r>
              <a:rPr lang="en-US" sz="2600">
                <a:latin typeface="宋体" pitchFamily="2" charset="-122"/>
                <a:ea typeface="宋体" pitchFamily="2" charset="-122"/>
              </a:rPr>
              <a:t>…</a:t>
            </a:r>
            <a:r>
              <a:rPr lang="en-US" sz="2600">
                <a:ea typeface="宋体" pitchFamily="2" charset="-122"/>
              </a:rPr>
              <a:t>&lt;/td&gt; &lt;td&gt;</a:t>
            </a:r>
            <a:r>
              <a:rPr lang="en-US" sz="2600">
                <a:latin typeface="宋体" pitchFamily="2" charset="-122"/>
                <a:ea typeface="宋体" pitchFamily="2" charset="-122"/>
              </a:rPr>
              <a:t>…</a:t>
            </a:r>
            <a:r>
              <a:rPr lang="en-US" sz="2600">
                <a:ea typeface="宋体" pitchFamily="2" charset="-122"/>
              </a:rPr>
              <a:t>&lt;/td&gt;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&lt;/tr&gt;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&lt;tr&gt;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&lt;td&gt;</a:t>
            </a:r>
            <a:r>
              <a:rPr lang="en-US" sz="2600">
                <a:latin typeface="宋体" pitchFamily="2" charset="-122"/>
                <a:ea typeface="宋体" pitchFamily="2" charset="-122"/>
              </a:rPr>
              <a:t>…</a:t>
            </a:r>
            <a:r>
              <a:rPr lang="en-US" sz="2600">
                <a:ea typeface="宋体" pitchFamily="2" charset="-122"/>
              </a:rPr>
              <a:t>&lt;/td&gt; &lt;td&gt;</a:t>
            </a:r>
            <a:r>
              <a:rPr lang="en-US" sz="2600">
                <a:latin typeface="宋体" pitchFamily="2" charset="-122"/>
                <a:ea typeface="宋体" pitchFamily="2" charset="-122"/>
              </a:rPr>
              <a:t>…</a:t>
            </a:r>
            <a:r>
              <a:rPr lang="en-US" sz="2600">
                <a:ea typeface="宋体" pitchFamily="2" charset="-122"/>
              </a:rPr>
              <a:t>&lt;/td&gt;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&lt;/tr&gt;</a:t>
            </a:r>
          </a:p>
          <a:p>
            <a:pPr>
              <a:lnSpc>
                <a:spcPct val="90000"/>
              </a:lnSpc>
              <a:buFont typeface="Georgia" pitchFamily="18" charset="0"/>
              <a:buNone/>
            </a:pPr>
            <a:r>
              <a:rPr lang="en-US" sz="2600">
                <a:ea typeface="宋体" pitchFamily="2" charset="-122"/>
              </a:rPr>
              <a:t>&lt;table&gt;</a:t>
            </a:r>
            <a:r>
              <a:rPr lang="zh-CN" altLang="en-US" sz="2600">
                <a:ea typeface="宋体" pitchFamily="2" charset="-122"/>
              </a:rPr>
              <a:t>表示一个表格，其中</a:t>
            </a:r>
            <a:r>
              <a:rPr lang="en-US" sz="2600">
                <a:ea typeface="宋体" pitchFamily="2" charset="-122"/>
              </a:rPr>
              <a:t>&lt;tr&gt;</a:t>
            </a:r>
            <a:r>
              <a:rPr lang="zh-CN" altLang="en-US" sz="2600">
                <a:ea typeface="宋体" pitchFamily="2" charset="-122"/>
              </a:rPr>
              <a:t>表示一行，</a:t>
            </a:r>
            <a:r>
              <a:rPr lang="en-US" sz="2600">
                <a:ea typeface="宋体" pitchFamily="2" charset="-122"/>
              </a:rPr>
              <a:t>&lt;td&gt;</a:t>
            </a:r>
            <a:r>
              <a:rPr lang="zh-CN" altLang="en-US" sz="2600">
                <a:ea typeface="宋体" pitchFamily="2" charset="-122"/>
              </a:rPr>
              <a:t>表示一个单元格。</a:t>
            </a:r>
          </a:p>
        </p:txBody>
      </p:sp>
      <p:sp>
        <p:nvSpPr>
          <p:cNvPr id="15364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9D10DE11-DD8A-4DF7-BC8D-2AF510A7CB05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12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149705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2.1.2  </a:t>
            </a:r>
            <a:r>
              <a:rPr lang="zh-CN" altLang="en-US">
                <a:ea typeface="方正姚体" pitchFamily="2" charset="-122"/>
              </a:rPr>
              <a:t>常用</a:t>
            </a:r>
            <a:r>
              <a:rPr lang="en-US">
                <a:ea typeface="方正姚体" pitchFamily="2" charset="-122"/>
              </a:rPr>
              <a:t>XHTML</a:t>
            </a:r>
            <a:r>
              <a:rPr lang="zh-CN" altLang="en-US">
                <a:ea typeface="方正姚体" pitchFamily="2" charset="-122"/>
              </a:rPr>
              <a:t>元素（续）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>
                <a:ea typeface="宋体" pitchFamily="2" charset="-122"/>
              </a:rPr>
              <a:t>&lt;a href="intro.htm"&gt;</a:t>
            </a:r>
            <a:r>
              <a:rPr lang="zh-CN" altLang="en-US">
                <a:ea typeface="宋体" pitchFamily="2" charset="-122"/>
              </a:rPr>
              <a:t>我的简介</a:t>
            </a:r>
            <a:r>
              <a:rPr lang="en-US">
                <a:ea typeface="宋体" pitchFamily="2" charset="-122"/>
              </a:rPr>
              <a:t>&lt;/a&gt;</a:t>
            </a:r>
            <a:r>
              <a:rPr lang="zh-CN" altLang="en-US">
                <a:ea typeface="宋体" pitchFamily="2" charset="-122"/>
              </a:rPr>
              <a:t>表示在浏览器上显示超链接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>
                <a:ea typeface="宋体" pitchFamily="2" charset="-122"/>
              </a:rPr>
              <a:t>我的简介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，点击后链接到</a:t>
            </a:r>
            <a:r>
              <a:rPr lang="en-US">
                <a:ea typeface="宋体" pitchFamily="2" charset="-122"/>
              </a:rPr>
              <a:t>intro.htm</a:t>
            </a:r>
            <a:r>
              <a:rPr lang="zh-CN" altLang="en-US">
                <a:ea typeface="宋体" pitchFamily="2" charset="-122"/>
              </a:rPr>
              <a:t>。</a:t>
            </a:r>
          </a:p>
          <a:p>
            <a:r>
              <a:rPr lang="en-US">
                <a:ea typeface="宋体" pitchFamily="2" charset="-122"/>
              </a:rPr>
              <a:t>&lt;a href="mailto:kxsg@21cn.com"&gt;</a:t>
            </a:r>
            <a:r>
              <a:rPr lang="zh-CN" altLang="en-US">
                <a:ea typeface="宋体" pitchFamily="2" charset="-122"/>
              </a:rPr>
              <a:t>我的邮箱</a:t>
            </a:r>
            <a:r>
              <a:rPr lang="en-US">
                <a:ea typeface="宋体" pitchFamily="2" charset="-122"/>
              </a:rPr>
              <a:t>&lt;/a&gt;</a:t>
            </a:r>
            <a:r>
              <a:rPr lang="zh-CN" altLang="en-US">
                <a:ea typeface="宋体" pitchFamily="2" charset="-122"/>
              </a:rPr>
              <a:t>表示浏览器上显示超链接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>
                <a:ea typeface="宋体" pitchFamily="2" charset="-122"/>
              </a:rPr>
              <a:t>我的邮箱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，单击链接后给</a:t>
            </a:r>
            <a:r>
              <a:rPr lang="en-US">
                <a:ea typeface="宋体" pitchFamily="2" charset="-122"/>
              </a:rPr>
              <a:t>kxsg@21cn.com</a:t>
            </a:r>
            <a:r>
              <a:rPr lang="zh-CN" altLang="en-US">
                <a:ea typeface="宋体" pitchFamily="2" charset="-122"/>
              </a:rPr>
              <a:t>发邮件。 </a:t>
            </a:r>
          </a:p>
        </p:txBody>
      </p:sp>
      <p:sp>
        <p:nvSpPr>
          <p:cNvPr id="16388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930F1FF0-0D93-4103-848D-93E145D74A67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13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58827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 sz="3200">
                <a:ea typeface="方正姚体" pitchFamily="2" charset="-122"/>
              </a:rPr>
              <a:t>常用的实体符号表 </a:t>
            </a:r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114800"/>
        </p:xfrm>
        <a:graphic>
          <a:graphicData uri="http://schemas.openxmlformats.org/drawingml/2006/table">
            <a:tbl>
              <a:tblPr/>
              <a:tblGrid>
                <a:gridCol w="1244600"/>
                <a:gridCol w="1244600"/>
                <a:gridCol w="1244600"/>
                <a:gridCol w="1244600"/>
                <a:gridCol w="1244600"/>
                <a:gridCol w="1244600"/>
              </a:tblGrid>
              <a:tr h="1028700"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字符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表示方法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字符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表示方法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字符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表示方法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空格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&amp;nbsp;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小于号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&lt;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&amp;lt;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大于号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&gt;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&amp;gt;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''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&amp;quot;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'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&amp;apos;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&amp;amp;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©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&amp;copy;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®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&amp;reg;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¥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09538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&amp;yen;</a:t>
                      </a:r>
                    </a:p>
                  </a:txBody>
                  <a:tcPr marL="87854" marR="8785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48" name="灯片编号占位符 5"/>
          <p:cNvSpPr txBox="1">
            <a:spLocks noGrp="1" noChangeArrowheads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23739F5-8F57-4961-BB17-B6A6183B21B4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14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70931"/>
      </p:ext>
    </p:ext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实例</a:t>
            </a:r>
            <a:r>
              <a:rPr lang="en-US">
                <a:ea typeface="方正姚体" pitchFamily="2" charset="-122"/>
              </a:rPr>
              <a:t>2-1  </a:t>
            </a:r>
            <a:r>
              <a:rPr lang="zh-CN" altLang="en-US">
                <a:ea typeface="方正姚体" pitchFamily="2" charset="-122"/>
              </a:rPr>
              <a:t>认识常用</a:t>
            </a:r>
            <a:r>
              <a:rPr lang="en-US">
                <a:ea typeface="方正姚体" pitchFamily="2" charset="-122"/>
              </a:rPr>
              <a:t>XHTML</a:t>
            </a:r>
            <a:r>
              <a:rPr lang="zh-CN" altLang="en-US">
                <a:ea typeface="方正姚体" pitchFamily="2" charset="-122"/>
              </a:rPr>
              <a:t>元素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学习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元素的方法不需死记硬背，可在</a:t>
            </a:r>
            <a:r>
              <a:rPr lang="en-US">
                <a:ea typeface="宋体" pitchFamily="2" charset="-122"/>
              </a:rPr>
              <a:t>Internet</a:t>
            </a:r>
            <a:r>
              <a:rPr lang="zh-CN" altLang="en-US">
                <a:ea typeface="宋体" pitchFamily="2" charset="-122"/>
              </a:rPr>
              <a:t>上找一些</a:t>
            </a:r>
            <a:r>
              <a:rPr lang="en-US">
                <a:ea typeface="宋体" pitchFamily="2" charset="-122"/>
              </a:rPr>
              <a:t>.htm</a:t>
            </a:r>
            <a:r>
              <a:rPr lang="zh-CN" altLang="en-US">
                <a:ea typeface="宋体" pitchFamily="2" charset="-122"/>
              </a:rPr>
              <a:t>或</a:t>
            </a:r>
            <a:r>
              <a:rPr lang="en-US">
                <a:ea typeface="宋体" pitchFamily="2" charset="-122"/>
              </a:rPr>
              <a:t>.html</a:t>
            </a:r>
            <a:r>
              <a:rPr lang="zh-CN" altLang="en-US">
                <a:ea typeface="宋体" pitchFamily="2" charset="-122"/>
              </a:rPr>
              <a:t>为扩展名的文件，然后在浏览器中浏览该文件效果。再单击浏览器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>
                <a:ea typeface="宋体" pitchFamily="2" charset="-122"/>
              </a:rPr>
              <a:t>查看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→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>
                <a:ea typeface="宋体" pitchFamily="2" charset="-122"/>
              </a:rPr>
              <a:t>源文件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可看到</a:t>
            </a:r>
            <a:r>
              <a:rPr lang="en-US">
                <a:ea typeface="宋体" pitchFamily="2" charset="-122"/>
              </a:rPr>
              <a:t>.htm</a:t>
            </a:r>
            <a:r>
              <a:rPr lang="zh-CN" altLang="en-US">
                <a:ea typeface="宋体" pitchFamily="2" charset="-122"/>
              </a:rPr>
              <a:t>文件的源代码，将浏览看到的效果与源代码中的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元素对比，从而了解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元素的作用。 </a:t>
            </a:r>
          </a:p>
          <a:p>
            <a:r>
              <a:rPr lang="zh-CN" altLang="en-US">
                <a:ea typeface="宋体" pitchFamily="2" charset="-122"/>
              </a:rPr>
              <a:t>源程序：</a:t>
            </a:r>
            <a:r>
              <a:rPr lang="en-US">
                <a:ea typeface="宋体" pitchFamily="2" charset="-122"/>
              </a:rPr>
              <a:t>2-1.htm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8436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85FBE7F1-1785-4CC3-B7B6-6FBF05F941A3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15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414902"/>
      </p:ext>
    </p:ext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程序说明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ea typeface="宋体" pitchFamily="2" charset="-122"/>
              </a:rPr>
              <a:t>&lt;!DOCTYPE</a:t>
            </a:r>
            <a:r>
              <a:rPr lang="en-US">
                <a:latin typeface="宋体" pitchFamily="2" charset="-122"/>
                <a:ea typeface="宋体" pitchFamily="2" charset="-122"/>
              </a:rPr>
              <a:t>……</a:t>
            </a:r>
            <a:r>
              <a:rPr lang="en-US">
                <a:ea typeface="宋体" pitchFamily="2" charset="-122"/>
              </a:rPr>
              <a:t>&gt;</a:t>
            </a:r>
            <a:r>
              <a:rPr lang="zh-CN" altLang="en-US">
                <a:ea typeface="宋体" pitchFamily="2" charset="-122"/>
              </a:rPr>
              <a:t>表示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采用的文件类型，可以有</a:t>
            </a:r>
            <a:r>
              <a:rPr lang="en-US">
                <a:ea typeface="宋体" pitchFamily="2" charset="-122"/>
              </a:rPr>
              <a:t>Strict</a:t>
            </a:r>
            <a:r>
              <a:rPr lang="zh-CN" altLang="en-US">
                <a:ea typeface="宋体" pitchFamily="2" charset="-122"/>
              </a:rPr>
              <a:t>、</a:t>
            </a:r>
            <a:r>
              <a:rPr lang="en-US">
                <a:ea typeface="宋体" pitchFamily="2" charset="-122"/>
              </a:rPr>
              <a:t>Transitional</a:t>
            </a:r>
            <a:r>
              <a:rPr lang="zh-CN" altLang="en-US">
                <a:ea typeface="宋体" pitchFamily="2" charset="-122"/>
              </a:rPr>
              <a:t>和</a:t>
            </a:r>
            <a:r>
              <a:rPr lang="en-US">
                <a:ea typeface="宋体" pitchFamily="2" charset="-122"/>
              </a:rPr>
              <a:t>Frameset</a:t>
            </a:r>
            <a:r>
              <a:rPr lang="zh-CN" altLang="en-US">
                <a:ea typeface="宋体" pitchFamily="2" charset="-122"/>
              </a:rPr>
              <a:t>三种类型，其中最常用的是</a:t>
            </a:r>
            <a:r>
              <a:rPr lang="en-US">
                <a:ea typeface="宋体" pitchFamily="2" charset="-122"/>
              </a:rPr>
              <a:t>Transitional</a:t>
            </a:r>
            <a:r>
              <a:rPr lang="zh-CN" altLang="en-US">
                <a:ea typeface="宋体" pitchFamily="2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en-US">
                <a:ea typeface="宋体" pitchFamily="2" charset="-122"/>
              </a:rPr>
              <a:t>&lt;html xmlns="http://www.w3.org/1999/xhtml"&gt;</a:t>
            </a:r>
            <a:r>
              <a:rPr lang="zh-CN" altLang="en-US">
                <a:ea typeface="宋体" pitchFamily="2" charset="-122"/>
              </a:rPr>
              <a:t>中</a:t>
            </a:r>
            <a:r>
              <a:rPr lang="en-US">
                <a:ea typeface="宋体" pitchFamily="2" charset="-122"/>
              </a:rPr>
              <a:t>xmlns</a:t>
            </a:r>
            <a:r>
              <a:rPr lang="zh-CN" altLang="en-US">
                <a:ea typeface="宋体" pitchFamily="2" charset="-122"/>
              </a:rPr>
              <a:t>属性值表示名字空间，在名字空间中包含了所有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元素的定义。</a:t>
            </a:r>
          </a:p>
          <a:p>
            <a:pPr>
              <a:lnSpc>
                <a:spcPct val="90000"/>
              </a:lnSpc>
            </a:pPr>
            <a:r>
              <a:rPr lang="en-US">
                <a:ea typeface="宋体" pitchFamily="2" charset="-122"/>
              </a:rPr>
              <a:t>&lt;meta http-equiv="Content-Type" content="text/html; charset=UTF-8" /&gt;</a:t>
            </a:r>
            <a:r>
              <a:rPr lang="zh-CN" altLang="en-US">
                <a:ea typeface="宋体" pitchFamily="2" charset="-122"/>
              </a:rPr>
              <a:t>表示定义了语言编码的字符集为</a:t>
            </a:r>
            <a:r>
              <a:rPr lang="en-US">
                <a:ea typeface="宋体" pitchFamily="2" charset="-122"/>
              </a:rPr>
              <a:t>UTF-8</a:t>
            </a:r>
            <a:r>
              <a:rPr lang="zh-CN" altLang="en-US">
                <a:ea typeface="宋体" pitchFamily="2" charset="-122"/>
              </a:rPr>
              <a:t>。</a:t>
            </a:r>
          </a:p>
        </p:txBody>
      </p:sp>
      <p:sp>
        <p:nvSpPr>
          <p:cNvPr id="19460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684330CB-BE72-4FBE-B2C8-96477C9C3809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16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181509"/>
      </p:ext>
    </p:ext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程序说明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>
                <a:ea typeface="宋体" pitchFamily="2" charset="-122"/>
              </a:rPr>
              <a:t>&lt;meta content="css</a:t>
            </a:r>
            <a:r>
              <a:rPr lang="zh-CN" altLang="en-US">
                <a:ea typeface="宋体" pitchFamily="2" charset="-122"/>
              </a:rPr>
              <a:t>布局</a:t>
            </a:r>
            <a:r>
              <a:rPr lang="en-US">
                <a:ea typeface="宋体" pitchFamily="2" charset="-122"/>
              </a:rPr>
              <a:t>, xhtml" name="keywords" /&gt;</a:t>
            </a:r>
            <a:r>
              <a:rPr lang="zh-CN" altLang="en-US">
                <a:ea typeface="宋体" pitchFamily="2" charset="-122"/>
              </a:rPr>
              <a:t>表示站点的关键词。</a:t>
            </a:r>
          </a:p>
          <a:p>
            <a:r>
              <a:rPr lang="en-US">
                <a:ea typeface="宋体" pitchFamily="2" charset="-122"/>
              </a:rPr>
              <a:t>&lt;style</a:t>
            </a:r>
            <a:r>
              <a:rPr lang="en-US">
                <a:latin typeface="宋体" pitchFamily="2" charset="-122"/>
                <a:ea typeface="宋体" pitchFamily="2" charset="-122"/>
              </a:rPr>
              <a:t>……</a:t>
            </a:r>
            <a:r>
              <a:rPr lang="en-US">
                <a:ea typeface="宋体" pitchFamily="2" charset="-122"/>
              </a:rPr>
              <a:t>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&lt;/style&gt;</a:t>
            </a:r>
            <a:r>
              <a:rPr lang="zh-CN" altLang="en-US">
                <a:ea typeface="宋体" pitchFamily="2" charset="-122"/>
              </a:rPr>
              <a:t>表示样式规则。 </a:t>
            </a:r>
          </a:p>
        </p:txBody>
      </p:sp>
      <p:sp>
        <p:nvSpPr>
          <p:cNvPr id="21508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51AA89F-2138-4DD3-BE29-4278BFD2AB3F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17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45449"/>
      </p:ext>
    </p:extLst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>
                <a:ea typeface="方正姚体" pitchFamily="2" charset="-122"/>
              </a:rPr>
              <a:t>2.2  .</a:t>
            </a:r>
            <a:r>
              <a:rPr lang="en-US" dirty="0" err="1">
                <a:ea typeface="方正姚体" pitchFamily="2" charset="-122"/>
              </a:rPr>
              <a:t>aspx</a:t>
            </a:r>
            <a:r>
              <a:rPr lang="zh-CN" altLang="en-US" dirty="0">
                <a:ea typeface="方正姚体" pitchFamily="2" charset="-122"/>
              </a:rPr>
              <a:t>文件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ea typeface="宋体" pitchFamily="2" charset="-122"/>
              </a:rPr>
              <a:t>.</a:t>
            </a:r>
            <a:r>
              <a:rPr lang="en-US" dirty="0" err="1">
                <a:ea typeface="宋体" pitchFamily="2" charset="-122"/>
              </a:rPr>
              <a:t>aspx</a:t>
            </a:r>
            <a:r>
              <a:rPr lang="zh-CN" altLang="en-US" dirty="0">
                <a:ea typeface="宋体" pitchFamily="2" charset="-122"/>
              </a:rPr>
              <a:t>文件（</a:t>
            </a:r>
            <a:r>
              <a:rPr lang="en-US" dirty="0">
                <a:ea typeface="宋体" pitchFamily="2" charset="-122"/>
              </a:rPr>
              <a:t>Web</a:t>
            </a:r>
            <a:r>
              <a:rPr lang="zh-CN" altLang="en-US" dirty="0">
                <a:ea typeface="宋体" pitchFamily="2" charset="-122"/>
              </a:rPr>
              <a:t>窗体）在</a:t>
            </a:r>
            <a:r>
              <a:rPr lang="en-US" dirty="0">
                <a:ea typeface="宋体" pitchFamily="2" charset="-122"/>
              </a:rPr>
              <a:t>ASP.NET 3.5</a:t>
            </a:r>
            <a:r>
              <a:rPr lang="zh-CN" altLang="en-US" dirty="0">
                <a:ea typeface="宋体" pitchFamily="2" charset="-122"/>
              </a:rPr>
              <a:t>网站中占据主体部分。作为一个完全面向对象的系统，</a:t>
            </a:r>
            <a:r>
              <a:rPr lang="en-US" dirty="0">
                <a:ea typeface="宋体" pitchFamily="2" charset="-122"/>
              </a:rPr>
              <a:t>Web</a:t>
            </a:r>
            <a:r>
              <a:rPr lang="zh-CN" altLang="en-US" dirty="0">
                <a:ea typeface="宋体" pitchFamily="2" charset="-122"/>
              </a:rPr>
              <a:t>窗体页直接或间接地继承自</a:t>
            </a:r>
            <a:r>
              <a:rPr lang="en-US" dirty="0" err="1">
                <a:ea typeface="宋体" pitchFamily="2" charset="-122"/>
              </a:rPr>
              <a:t>System.Web.UI.Page</a:t>
            </a:r>
            <a:r>
              <a:rPr lang="zh-CN" altLang="en-US" dirty="0">
                <a:ea typeface="宋体" pitchFamily="2" charset="-122"/>
              </a:rPr>
              <a:t>类。 </a:t>
            </a:r>
          </a:p>
          <a:p>
            <a:pPr>
              <a:lnSpc>
                <a:spcPct val="90000"/>
              </a:lnSpc>
            </a:pPr>
            <a:r>
              <a:rPr lang="zh-CN" altLang="en-US" dirty="0">
                <a:ea typeface="宋体" pitchFamily="2" charset="-122"/>
              </a:rPr>
              <a:t>每个</a:t>
            </a:r>
            <a:r>
              <a:rPr lang="en-US" dirty="0">
                <a:ea typeface="宋体" pitchFamily="2" charset="-122"/>
              </a:rPr>
              <a:t>Web</a:t>
            </a:r>
            <a:r>
              <a:rPr lang="zh-CN" altLang="en-US" dirty="0">
                <a:ea typeface="宋体" pitchFamily="2" charset="-122"/>
              </a:rPr>
              <a:t>窗体的页面代码包括两部分：一部分是处于</a:t>
            </a:r>
            <a:r>
              <a:rPr lang="en-US" dirty="0">
                <a:ea typeface="宋体" pitchFamily="2" charset="-122"/>
              </a:rPr>
              <a:t>&lt;body&gt;</a:t>
            </a:r>
            <a:r>
              <a:rPr lang="zh-CN" altLang="en-US" dirty="0">
                <a:ea typeface="宋体" pitchFamily="2" charset="-122"/>
              </a:rPr>
              <a:t>元素之间的显示界面代码，包括必须的</a:t>
            </a:r>
            <a:r>
              <a:rPr lang="en-US" dirty="0">
                <a:ea typeface="宋体" pitchFamily="2" charset="-122"/>
              </a:rPr>
              <a:t>XHTML</a:t>
            </a:r>
            <a:r>
              <a:rPr lang="zh-CN" altLang="en-US" dirty="0">
                <a:ea typeface="宋体" pitchFamily="2" charset="-122"/>
              </a:rPr>
              <a:t>元素和服务器控件的界面定义信息；另一部分是包含事件处理等的</a:t>
            </a:r>
            <a:r>
              <a:rPr lang="en-US" dirty="0">
                <a:ea typeface="宋体" pitchFamily="2" charset="-122"/>
              </a:rPr>
              <a:t>C#</a:t>
            </a:r>
            <a:r>
              <a:rPr lang="zh-CN" altLang="en-US" dirty="0">
                <a:ea typeface="宋体" pitchFamily="2" charset="-122"/>
              </a:rPr>
              <a:t>代码。</a:t>
            </a:r>
          </a:p>
          <a:p>
            <a:pPr>
              <a:lnSpc>
                <a:spcPct val="90000"/>
              </a:lnSpc>
            </a:pPr>
            <a:r>
              <a:rPr lang="en-US" dirty="0">
                <a:ea typeface="宋体" pitchFamily="2" charset="-122"/>
              </a:rPr>
              <a:t>C#</a:t>
            </a:r>
            <a:r>
              <a:rPr lang="zh-CN" altLang="en-US" dirty="0">
                <a:ea typeface="宋体" pitchFamily="2" charset="-122"/>
              </a:rPr>
              <a:t>代码存储时有两种模型：单文件页模型和代码隐藏页模型。 </a:t>
            </a:r>
          </a:p>
        </p:txBody>
      </p:sp>
      <p:sp>
        <p:nvSpPr>
          <p:cNvPr id="22532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69431967-854A-4B71-A906-2F83B82FA0D0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18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879028"/>
      </p:ext>
    </p:ext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2.2.1  </a:t>
            </a:r>
            <a:r>
              <a:rPr lang="zh-CN" altLang="en-US">
                <a:ea typeface="方正姚体" pitchFamily="2" charset="-122"/>
              </a:rPr>
              <a:t>单文件页模型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显示界面代码和逻辑处理代码（事件、函数处理等）都放在同一个</a:t>
            </a:r>
            <a:r>
              <a:rPr lang="en-US">
                <a:ea typeface="宋体" pitchFamily="2" charset="-122"/>
              </a:rPr>
              <a:t>.aspx</a:t>
            </a:r>
            <a:r>
              <a:rPr lang="zh-CN" altLang="en-US">
                <a:ea typeface="宋体" pitchFamily="2" charset="-122"/>
              </a:rPr>
              <a:t>文件中。</a:t>
            </a:r>
          </a:p>
          <a:p>
            <a:r>
              <a:rPr lang="zh-CN" altLang="en-US">
                <a:ea typeface="宋体" pitchFamily="2" charset="-122"/>
              </a:rPr>
              <a:t>逻辑处理代码包含于</a:t>
            </a:r>
            <a:r>
              <a:rPr lang="en-US">
                <a:ea typeface="宋体" pitchFamily="2" charset="-122"/>
              </a:rPr>
              <a:t>&lt;script&gt;</a:t>
            </a:r>
            <a:r>
              <a:rPr lang="zh-CN" altLang="en-US">
                <a:ea typeface="宋体" pitchFamily="2" charset="-122"/>
              </a:rPr>
              <a:t>元素中。</a:t>
            </a:r>
          </a:p>
          <a:p>
            <a:r>
              <a:rPr lang="en-US">
                <a:ea typeface="宋体" pitchFamily="2" charset="-122"/>
              </a:rPr>
              <a:t>&lt;script&gt;</a:t>
            </a:r>
            <a:r>
              <a:rPr lang="zh-CN" altLang="en-US">
                <a:ea typeface="宋体" pitchFamily="2" charset="-122"/>
              </a:rPr>
              <a:t>元素位于</a:t>
            </a:r>
            <a:r>
              <a:rPr lang="en-US">
                <a:ea typeface="宋体" pitchFamily="2" charset="-122"/>
              </a:rPr>
              <a:t>&lt;head&gt;</a:t>
            </a:r>
            <a:r>
              <a:rPr lang="zh-CN" altLang="en-US">
                <a:ea typeface="宋体" pitchFamily="2" charset="-122"/>
              </a:rPr>
              <a:t>元素之间，且包含</a:t>
            </a:r>
            <a:r>
              <a:rPr lang="en-US">
                <a:ea typeface="宋体" pitchFamily="2" charset="-122"/>
              </a:rPr>
              <a:t>runat="server"</a:t>
            </a:r>
            <a:r>
              <a:rPr lang="zh-CN" altLang="en-US">
                <a:ea typeface="宋体" pitchFamily="2" charset="-122"/>
              </a:rPr>
              <a:t>属性。</a:t>
            </a:r>
          </a:p>
        </p:txBody>
      </p:sp>
      <p:sp>
        <p:nvSpPr>
          <p:cNvPr id="23556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883AA9F3-F90F-4CB2-B9B5-5E74A6AFC88F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19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442218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ea typeface="方正姚体" pitchFamily="2" charset="-122"/>
              </a:rPr>
              <a:t>本章要点：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zh-CN" dirty="0"/>
              <a:t>掌握基本的</a:t>
            </a:r>
            <a:r>
              <a:rPr lang="en-US" altLang="zh-CN" dirty="0"/>
              <a:t>HTML</a:t>
            </a:r>
            <a:r>
              <a:rPr lang="zh-CN" altLang="zh-CN" dirty="0"/>
              <a:t>元素；</a:t>
            </a:r>
          </a:p>
          <a:p>
            <a:r>
              <a:rPr lang="en-US" altLang="zh-CN" dirty="0"/>
              <a:t>2. </a:t>
            </a:r>
            <a:r>
              <a:rPr lang="zh-CN" altLang="zh-CN" dirty="0"/>
              <a:t>掌握</a:t>
            </a:r>
            <a:r>
              <a:rPr lang="en-US" altLang="zh-CN" dirty="0"/>
              <a:t>CSS</a:t>
            </a:r>
            <a:r>
              <a:rPr lang="zh-CN" altLang="zh-CN" dirty="0"/>
              <a:t>样式定义，存放的位置；</a:t>
            </a:r>
          </a:p>
          <a:p>
            <a:r>
              <a:rPr lang="en-US" altLang="zh-CN" dirty="0"/>
              <a:t>3. </a:t>
            </a:r>
            <a:r>
              <a:rPr lang="zh-CN" altLang="zh-CN" dirty="0"/>
              <a:t>了解</a:t>
            </a:r>
            <a:r>
              <a:rPr lang="en-US" altLang="zh-CN" dirty="0" err="1"/>
              <a:t>Javascript</a:t>
            </a:r>
            <a:r>
              <a:rPr lang="zh-CN" altLang="zh-CN" dirty="0"/>
              <a:t>常识，熟悉代码存放的位置；</a:t>
            </a:r>
          </a:p>
          <a:p>
            <a:r>
              <a:rPr lang="en-US" altLang="zh-CN" dirty="0"/>
              <a:t>4. </a:t>
            </a:r>
            <a:r>
              <a:rPr lang="zh-CN" altLang="zh-CN" dirty="0"/>
              <a:t>熟悉</a:t>
            </a:r>
            <a:r>
              <a:rPr lang="en-US" altLang="zh-CN" dirty="0" err="1"/>
              <a:t>Web.config</a:t>
            </a:r>
            <a:r>
              <a:rPr lang="zh-CN" altLang="zh-CN" dirty="0"/>
              <a:t>配置文件的结构。</a:t>
            </a:r>
          </a:p>
        </p:txBody>
      </p:sp>
      <p:sp>
        <p:nvSpPr>
          <p:cNvPr id="8196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B40D9F0-4DA4-4AF5-9EE8-C5E4D081ADF3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44214"/>
      </p:ext>
    </p:ext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程序说明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单文件页模型在读代码时可先看</a:t>
            </a:r>
            <a:r>
              <a:rPr lang="en-US">
                <a:ea typeface="宋体" pitchFamily="2" charset="-122"/>
              </a:rPr>
              <a:t>&lt;body&gt;</a:t>
            </a:r>
            <a:r>
              <a:rPr lang="zh-CN" altLang="en-US">
                <a:ea typeface="宋体" pitchFamily="2" charset="-122"/>
              </a:rPr>
              <a:t>元素中内容，主要关注有哪些控件对象、对象的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属性、对象的事件名。再由对象的事件名到</a:t>
            </a:r>
            <a:r>
              <a:rPr lang="en-US">
                <a:ea typeface="宋体" pitchFamily="2" charset="-122"/>
              </a:rPr>
              <a:t>&lt;script&gt;</a:t>
            </a:r>
            <a:r>
              <a:rPr lang="zh-CN" altLang="en-US">
                <a:ea typeface="宋体" pitchFamily="2" charset="-122"/>
              </a:rPr>
              <a:t>元素中找对应的执行函数。</a:t>
            </a:r>
          </a:p>
          <a:p>
            <a:r>
              <a:rPr lang="en-US">
                <a:ea typeface="宋体" pitchFamily="2" charset="-122"/>
              </a:rPr>
              <a:t>OnClick="Button1_Click"</a:t>
            </a:r>
            <a:r>
              <a:rPr lang="zh-CN" altLang="en-US">
                <a:ea typeface="宋体" pitchFamily="2" charset="-122"/>
              </a:rPr>
              <a:t>表示</a:t>
            </a:r>
            <a:r>
              <a:rPr lang="en-US">
                <a:ea typeface="宋体" pitchFamily="2" charset="-122"/>
              </a:rPr>
              <a:t>Click</a:t>
            </a:r>
            <a:r>
              <a:rPr lang="zh-CN" altLang="en-US">
                <a:ea typeface="宋体" pitchFamily="2" charset="-122"/>
              </a:rPr>
              <a:t>事件，单击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为</a:t>
            </a:r>
            <a:r>
              <a:rPr lang="en-US">
                <a:ea typeface="宋体" pitchFamily="2" charset="-122"/>
              </a:rPr>
              <a:t>Button1</a:t>
            </a:r>
            <a:r>
              <a:rPr lang="zh-CN" altLang="en-US">
                <a:ea typeface="宋体" pitchFamily="2" charset="-122"/>
              </a:rPr>
              <a:t>的按钮后执行位于</a:t>
            </a:r>
            <a:r>
              <a:rPr lang="en-US">
                <a:ea typeface="宋体" pitchFamily="2" charset="-122"/>
              </a:rPr>
              <a:t>&lt;script&gt;</a:t>
            </a:r>
            <a:r>
              <a:rPr lang="zh-CN" altLang="en-US">
                <a:ea typeface="宋体" pitchFamily="2" charset="-122"/>
              </a:rPr>
              <a:t>元素中的</a:t>
            </a:r>
            <a:r>
              <a:rPr lang="en-US">
                <a:ea typeface="宋体" pitchFamily="2" charset="-122"/>
              </a:rPr>
              <a:t>Button1_Click</a:t>
            </a:r>
            <a:r>
              <a:rPr lang="zh-CN" altLang="en-US">
                <a:ea typeface="宋体" pitchFamily="2" charset="-122"/>
              </a:rPr>
              <a:t>方法。</a:t>
            </a:r>
          </a:p>
        </p:txBody>
      </p:sp>
      <p:sp>
        <p:nvSpPr>
          <p:cNvPr id="25604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BEE3141-91EF-4D2E-A999-62A4F5F30EC4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20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11728"/>
      </p:ext>
    </p:ext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2.2.2  </a:t>
            </a:r>
            <a:r>
              <a:rPr lang="zh-CN" altLang="en-US">
                <a:ea typeface="方正姚体" pitchFamily="2" charset="-122"/>
              </a:rPr>
              <a:t>代码隐藏页模型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适用于多个开发人员共同创建网站的情形。</a:t>
            </a:r>
          </a:p>
          <a:p>
            <a:r>
              <a:rPr lang="zh-CN" altLang="en-US">
                <a:ea typeface="宋体" pitchFamily="2" charset="-122"/>
              </a:rPr>
              <a:t>显示界面的代码包含于</a:t>
            </a:r>
            <a:r>
              <a:rPr lang="en-US">
                <a:ea typeface="宋体" pitchFamily="2" charset="-122"/>
              </a:rPr>
              <a:t>.aspx</a:t>
            </a:r>
            <a:r>
              <a:rPr lang="zh-CN" altLang="en-US">
                <a:ea typeface="宋体" pitchFamily="2" charset="-122"/>
              </a:rPr>
              <a:t>文件，而逻辑处理代码包含于对应的</a:t>
            </a:r>
            <a:r>
              <a:rPr lang="en-US">
                <a:ea typeface="宋体" pitchFamily="2" charset="-122"/>
              </a:rPr>
              <a:t>.aspx.cs</a:t>
            </a:r>
            <a:r>
              <a:rPr lang="zh-CN" altLang="en-US">
                <a:ea typeface="宋体" pitchFamily="2" charset="-122"/>
              </a:rPr>
              <a:t>文件。</a:t>
            </a:r>
          </a:p>
          <a:p>
            <a:r>
              <a:rPr lang="zh-CN" altLang="en-US">
                <a:ea typeface="宋体" pitchFamily="2" charset="-122"/>
              </a:rPr>
              <a:t>与单文件页模型不同，</a:t>
            </a:r>
            <a:r>
              <a:rPr lang="en-US">
                <a:ea typeface="宋体" pitchFamily="2" charset="-122"/>
              </a:rPr>
              <a:t>.aspx</a:t>
            </a:r>
            <a:r>
              <a:rPr lang="zh-CN" altLang="en-US">
                <a:ea typeface="宋体" pitchFamily="2" charset="-122"/>
              </a:rPr>
              <a:t>文件不再包含</a:t>
            </a:r>
            <a:r>
              <a:rPr lang="en-US">
                <a:ea typeface="宋体" pitchFamily="2" charset="-122"/>
              </a:rPr>
              <a:t>&lt;script&gt;</a:t>
            </a:r>
            <a:r>
              <a:rPr lang="zh-CN" altLang="en-US">
                <a:ea typeface="宋体" pitchFamily="2" charset="-122"/>
              </a:rPr>
              <a:t>元素，但在</a:t>
            </a:r>
            <a:r>
              <a:rPr lang="en-US">
                <a:ea typeface="宋体" pitchFamily="2" charset="-122"/>
              </a:rPr>
              <a:t>@page</a:t>
            </a:r>
            <a:r>
              <a:rPr lang="zh-CN" altLang="en-US">
                <a:ea typeface="宋体" pitchFamily="2" charset="-122"/>
              </a:rPr>
              <a:t>指令中需包含引用的外部文件。</a:t>
            </a:r>
          </a:p>
        </p:txBody>
      </p:sp>
      <p:sp>
        <p:nvSpPr>
          <p:cNvPr id="26628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F55BE6C-0024-4992-A82C-BBB23FCB8582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21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920191"/>
      </p:ext>
    </p:extLst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实例</a:t>
            </a:r>
            <a:r>
              <a:rPr lang="en-US">
                <a:ea typeface="方正姚体" pitchFamily="2" charset="-122"/>
              </a:rPr>
              <a:t>2-3  </a:t>
            </a:r>
            <a:r>
              <a:rPr lang="zh-CN" altLang="en-US">
                <a:ea typeface="方正姚体" pitchFamily="2" charset="-122"/>
              </a:rPr>
              <a:t>代码隐藏页模型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源程序：</a:t>
            </a:r>
            <a:r>
              <a:rPr lang="en-US">
                <a:ea typeface="宋体" pitchFamily="2" charset="-122"/>
              </a:rPr>
              <a:t>2-3.aspx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27652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9D55F34-4F0D-415E-BD14-1E0A996C04FC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22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56394"/>
      </p:ext>
    </p:ext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程序说明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代码隐藏页模型在读代码时可先看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en-US">
                <a:ea typeface="宋体" pitchFamily="2" charset="-122"/>
              </a:rPr>
              <a:t>.aspx</a:t>
            </a:r>
            <a:r>
              <a:rPr lang="zh-CN" altLang="en-US">
                <a:ea typeface="宋体" pitchFamily="2" charset="-122"/>
              </a:rPr>
              <a:t>文件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中内容，主要关注有哪些控件对象、对象的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属性、对象的事件名。再由对象的事件名到相应的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en-US">
                <a:ea typeface="宋体" pitchFamily="2" charset="-122"/>
              </a:rPr>
              <a:t>.aspx.cs</a:t>
            </a:r>
            <a:r>
              <a:rPr lang="zh-CN" altLang="en-US">
                <a:ea typeface="宋体" pitchFamily="2" charset="-122"/>
              </a:rPr>
              <a:t>文件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中找对应的执行方法。</a:t>
            </a:r>
          </a:p>
          <a:p>
            <a:r>
              <a:rPr lang="zh-CN" altLang="en-US">
                <a:ea typeface="宋体" pitchFamily="2" charset="-122"/>
              </a:rPr>
              <a:t>在</a:t>
            </a:r>
            <a:r>
              <a:rPr lang="en-US">
                <a:ea typeface="宋体" pitchFamily="2" charset="-122"/>
              </a:rPr>
              <a:t>.aspx</a:t>
            </a:r>
            <a:r>
              <a:rPr lang="zh-CN" altLang="en-US">
                <a:ea typeface="宋体" pitchFamily="2" charset="-122"/>
              </a:rPr>
              <a:t>文件中增加了</a:t>
            </a:r>
            <a:r>
              <a:rPr lang="en-US">
                <a:ea typeface="宋体" pitchFamily="2" charset="-122"/>
              </a:rPr>
              <a:t>@Page</a:t>
            </a:r>
            <a:r>
              <a:rPr lang="zh-CN" altLang="en-US">
                <a:ea typeface="宋体" pitchFamily="2" charset="-122"/>
              </a:rPr>
              <a:t>指令，其中</a:t>
            </a:r>
            <a:r>
              <a:rPr lang="en-US">
                <a:ea typeface="宋体" pitchFamily="2" charset="-122"/>
              </a:rPr>
              <a:t>AutoEventWireup="true" </a:t>
            </a:r>
            <a:r>
              <a:rPr lang="zh-CN" altLang="en-US">
                <a:ea typeface="宋体" pitchFamily="2" charset="-122"/>
              </a:rPr>
              <a:t>指定页面事件自动触发；</a:t>
            </a:r>
            <a:r>
              <a:rPr lang="en-US">
                <a:ea typeface="宋体" pitchFamily="2" charset="-122"/>
              </a:rPr>
              <a:t>CodeFile="2-3.aspx.cs" </a:t>
            </a:r>
            <a:r>
              <a:rPr lang="zh-CN" altLang="en-US">
                <a:ea typeface="宋体" pitchFamily="2" charset="-122"/>
              </a:rPr>
              <a:t>指定后台编码文件，使得显示界面和后台编码文件相互关联；</a:t>
            </a:r>
            <a:r>
              <a:rPr lang="en-US">
                <a:ea typeface="宋体" pitchFamily="2" charset="-122"/>
              </a:rPr>
              <a:t>Inherits="chap2_2_3"</a:t>
            </a:r>
            <a:r>
              <a:rPr lang="zh-CN" altLang="en-US">
                <a:ea typeface="宋体" pitchFamily="2" charset="-122"/>
              </a:rPr>
              <a:t>指定继承的类名，该类的定义存储于相应的后台编码文件中。</a:t>
            </a:r>
          </a:p>
        </p:txBody>
      </p:sp>
      <p:sp>
        <p:nvSpPr>
          <p:cNvPr id="28676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067A0028-FF6D-41E1-9AEA-F3075439BAEE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23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965941"/>
      </p:ext>
    </p:extLst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2.4 CSS</a:t>
            </a:r>
            <a:endParaRPr lang="zh-CN" altLang="zh-CN" b="1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能限定浏览器中网页元素的显示格式，但可控性不强，如统一网站风格需要逐个网页去修改。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（</a:t>
            </a:r>
            <a:r>
              <a:rPr lang="en-US">
                <a:ea typeface="宋体" pitchFamily="2" charset="-122"/>
              </a:rPr>
              <a:t>Cascading Style Sheet</a:t>
            </a:r>
            <a:r>
              <a:rPr lang="zh-CN" altLang="en-US">
                <a:ea typeface="宋体" pitchFamily="2" charset="-122"/>
              </a:rPr>
              <a:t>）级联样式表是应用于网页中元素的样式规则，现已为各类浏览器所接受。在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基础上，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提供了精确定位和重新定义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元素属性的功能。一个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样式文件可以作用到多个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文件，这样，当要同时改变多个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网页风格时，只要修改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样式文件即可。 </a:t>
            </a:r>
          </a:p>
        </p:txBody>
      </p:sp>
      <p:sp>
        <p:nvSpPr>
          <p:cNvPr id="29700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3639CB6-7DF1-4F7A-BD18-579E2B4985D4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24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665742"/>
      </p:ext>
    </p:extLst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2.4.1 </a:t>
            </a:r>
            <a:r>
              <a:rPr lang="zh-CN" altLang="zh-CN" b="1" dirty="0"/>
              <a:t>定义</a:t>
            </a:r>
            <a:r>
              <a:rPr lang="en-US" altLang="zh-CN" b="1" dirty="0"/>
              <a:t>CSS</a:t>
            </a:r>
            <a:r>
              <a:rPr lang="zh-CN" altLang="zh-CN" b="1" dirty="0"/>
              <a:t>样式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每个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样式有两个主要部分：选择器（如</a:t>
            </a:r>
            <a:r>
              <a:rPr lang="en-US">
                <a:ea typeface="宋体" pitchFamily="2" charset="-122"/>
              </a:rPr>
              <a:t>h1</a:t>
            </a:r>
            <a:r>
              <a:rPr lang="zh-CN" altLang="en-US">
                <a:ea typeface="宋体" pitchFamily="2" charset="-122"/>
              </a:rPr>
              <a:t>）和声明（如</a:t>
            </a:r>
            <a:r>
              <a:rPr lang="en-US">
                <a:ea typeface="宋体" pitchFamily="2" charset="-122"/>
              </a:rPr>
              <a:t>color:blue</a:t>
            </a:r>
            <a:r>
              <a:rPr lang="zh-CN" altLang="en-US">
                <a:ea typeface="宋体" pitchFamily="2" charset="-122"/>
              </a:rPr>
              <a:t>）。声明由一个属性（</a:t>
            </a:r>
            <a:r>
              <a:rPr lang="en-US">
                <a:ea typeface="宋体" pitchFamily="2" charset="-122"/>
              </a:rPr>
              <a:t>color</a:t>
            </a:r>
            <a:r>
              <a:rPr lang="zh-CN" altLang="en-US">
                <a:ea typeface="宋体" pitchFamily="2" charset="-122"/>
              </a:rPr>
              <a:t>）及其值（</a:t>
            </a:r>
            <a:r>
              <a:rPr lang="en-US">
                <a:ea typeface="宋体" pitchFamily="2" charset="-122"/>
              </a:rPr>
              <a:t>blue</a:t>
            </a:r>
            <a:r>
              <a:rPr lang="zh-CN" altLang="en-US">
                <a:ea typeface="宋体" pitchFamily="2" charset="-122"/>
              </a:rPr>
              <a:t>）组成。</a:t>
            </a:r>
          </a:p>
          <a:p>
            <a:r>
              <a:rPr lang="zh-CN" altLang="en-US">
                <a:ea typeface="宋体" pitchFamily="2" charset="-122"/>
              </a:rPr>
              <a:t>根据定义的不同用途，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样式包括基于元素的样式、基于类的样式和基于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的样式。</a:t>
            </a:r>
          </a:p>
          <a:p>
            <a:r>
              <a:rPr lang="zh-CN" altLang="en-US">
                <a:solidFill>
                  <a:srgbClr val="FF0000"/>
                </a:solidFill>
                <a:ea typeface="宋体" pitchFamily="2" charset="-122"/>
              </a:rPr>
              <a:t>注意：</a:t>
            </a:r>
            <a:r>
              <a:rPr lang="zh-CN" altLang="en-US">
                <a:ea typeface="宋体" pitchFamily="2" charset="-122"/>
              </a:rPr>
              <a:t>当这三种样式运用于同个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元素时，基于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的样式优先级最高，其次是基于类的样式，最后是基于元素的样式。</a:t>
            </a:r>
          </a:p>
        </p:txBody>
      </p:sp>
      <p:sp>
        <p:nvSpPr>
          <p:cNvPr id="30724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E50F5D0D-5822-45C7-BD7A-79A8AB34DB5F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25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4170"/>
      </p:ext>
    </p:extLst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基于元素的样式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基于元素的样式将重新定义指定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元素的属性，其选择器即为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元素名，如对所有段落（</a:t>
            </a:r>
            <a:r>
              <a:rPr lang="en-US">
                <a:ea typeface="宋体" pitchFamily="2" charset="-122"/>
              </a:rPr>
              <a:t>p</a:t>
            </a:r>
            <a:r>
              <a:rPr lang="zh-CN" altLang="en-US">
                <a:ea typeface="宋体" pitchFamily="2" charset="-122"/>
              </a:rPr>
              <a:t>标记中的内容）创建左右均为</a:t>
            </a:r>
            <a:r>
              <a:rPr lang="en-US">
                <a:ea typeface="宋体" pitchFamily="2" charset="-122"/>
              </a:rPr>
              <a:t>25</a:t>
            </a:r>
            <a:r>
              <a:rPr lang="zh-CN" altLang="en-US">
                <a:ea typeface="宋体" pitchFamily="2" charset="-122"/>
              </a:rPr>
              <a:t>象素的边距，其样式规则为：</a:t>
            </a:r>
          </a:p>
          <a:p>
            <a:pPr>
              <a:buFont typeface="Georgia" pitchFamily="18" charset="0"/>
              <a:buNone/>
            </a:pPr>
            <a:r>
              <a:rPr lang="en-US">
                <a:ea typeface="宋体" pitchFamily="2" charset="-122"/>
              </a:rPr>
              <a:t>	p { margin-left: 25px; margin-right: 25px; }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1748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480207AC-282F-4DFE-BAAE-E065CB3036BC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26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84208"/>
      </p:ext>
    </p:ext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基于类的样式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 dirty="0">
                <a:ea typeface="宋体" pitchFamily="2" charset="-122"/>
              </a:rPr>
              <a:t>同一个基于类的样式可以应用于不同的</a:t>
            </a:r>
            <a:r>
              <a:rPr lang="en-US" dirty="0">
                <a:ea typeface="宋体" pitchFamily="2" charset="-122"/>
              </a:rPr>
              <a:t>XHTML</a:t>
            </a:r>
            <a:r>
              <a:rPr lang="zh-CN" altLang="en-US" dirty="0">
                <a:ea typeface="宋体" pitchFamily="2" charset="-122"/>
              </a:rPr>
              <a:t>元素或某个</a:t>
            </a:r>
            <a:r>
              <a:rPr lang="en-US" dirty="0">
                <a:ea typeface="宋体" pitchFamily="2" charset="-122"/>
              </a:rPr>
              <a:t>XHTML</a:t>
            </a:r>
            <a:r>
              <a:rPr lang="zh-CN" altLang="en-US" dirty="0">
                <a:ea typeface="宋体" pitchFamily="2" charset="-122"/>
              </a:rPr>
              <a:t>元素的子集（如应用于部分段落而不是全部段落）。定义时，要在选择器名前加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dirty="0">
                <a:ea typeface="宋体" pitchFamily="2" charset="-122"/>
              </a:rPr>
              <a:t>.</a:t>
            </a:r>
            <a:r>
              <a:rPr lang="en-US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dirty="0">
                <a:ea typeface="宋体" pitchFamily="2" charset="-122"/>
              </a:rPr>
              <a:t>，如对类名</a:t>
            </a:r>
            <a:r>
              <a:rPr lang="en-US" dirty="0">
                <a:ea typeface="宋体" pitchFamily="2" charset="-122"/>
              </a:rPr>
              <a:t>intro</a:t>
            </a:r>
            <a:r>
              <a:rPr lang="zh-CN" altLang="en-US" dirty="0">
                <a:ea typeface="宋体" pitchFamily="2" charset="-122"/>
              </a:rPr>
              <a:t>定义为红色的样式规则为：</a:t>
            </a: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	.intro { color: #ff0000; }</a:t>
            </a:r>
          </a:p>
          <a:p>
            <a:r>
              <a:rPr lang="zh-CN" altLang="en-US" dirty="0">
                <a:ea typeface="宋体" pitchFamily="2" charset="-122"/>
              </a:rPr>
              <a:t>在页面中，用</a:t>
            </a:r>
            <a:r>
              <a:rPr lang="en-US" dirty="0">
                <a:ea typeface="宋体" pitchFamily="2" charset="-122"/>
              </a:rPr>
              <a:t>class="</a:t>
            </a:r>
            <a:r>
              <a:rPr lang="zh-CN" altLang="en-US" dirty="0">
                <a:ea typeface="宋体" pitchFamily="2" charset="-122"/>
              </a:rPr>
              <a:t>类名</a:t>
            </a:r>
            <a:r>
              <a:rPr lang="en-US" dirty="0">
                <a:ea typeface="宋体" pitchFamily="2" charset="-122"/>
              </a:rPr>
              <a:t>"</a:t>
            </a:r>
            <a:r>
              <a:rPr lang="zh-CN" altLang="en-US" dirty="0">
                <a:ea typeface="宋体" pitchFamily="2" charset="-122"/>
              </a:rPr>
              <a:t>的方法调用，如：</a:t>
            </a: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	&lt;p class="intro"&gt;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32772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69A0081C-78BB-4AC2-A71C-0E53938BAF34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27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470603"/>
      </p:ext>
    </p:ext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基于</a:t>
            </a:r>
            <a:r>
              <a:rPr lang="en-US">
                <a:ea typeface="方正姚体" pitchFamily="2" charset="-122"/>
              </a:rPr>
              <a:t>ID</a:t>
            </a:r>
            <a:r>
              <a:rPr lang="zh-CN" altLang="en-US">
                <a:ea typeface="方正姚体" pitchFamily="2" charset="-122"/>
              </a:rPr>
              <a:t>的样式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  <a:ea typeface="宋体" pitchFamily="2" charset="-122"/>
              </a:rPr>
              <a:t>基于</a:t>
            </a:r>
            <a:r>
              <a:rPr lang="en-US">
                <a:solidFill>
                  <a:srgbClr val="FF0000"/>
                </a:solidFill>
                <a:ea typeface="宋体" pitchFamily="2" charset="-122"/>
              </a:rPr>
              <a:t>ID</a:t>
            </a:r>
            <a:r>
              <a:rPr lang="zh-CN" altLang="en-US">
                <a:solidFill>
                  <a:srgbClr val="FF0000"/>
                </a:solidFill>
                <a:ea typeface="宋体" pitchFamily="2" charset="-122"/>
              </a:rPr>
              <a:t>的样式应用于由</a:t>
            </a:r>
            <a:r>
              <a:rPr lang="en-US">
                <a:solidFill>
                  <a:srgbClr val="FF0000"/>
                </a:solidFill>
                <a:ea typeface="宋体" pitchFamily="2" charset="-122"/>
              </a:rPr>
              <a:t>ID</a:t>
            </a:r>
            <a:r>
              <a:rPr lang="zh-CN" altLang="en-US">
                <a:solidFill>
                  <a:srgbClr val="FF0000"/>
                </a:solidFill>
                <a:ea typeface="宋体" pitchFamily="2" charset="-122"/>
              </a:rPr>
              <a:t>值确定的</a:t>
            </a:r>
            <a:r>
              <a:rPr lang="en-US">
                <a:solidFill>
                  <a:srgbClr val="FF0000"/>
                </a:solidFill>
                <a:ea typeface="宋体" pitchFamily="2" charset="-122"/>
              </a:rPr>
              <a:t>XHTML</a:t>
            </a:r>
            <a:r>
              <a:rPr lang="zh-CN" altLang="en-US">
                <a:solidFill>
                  <a:srgbClr val="FF0000"/>
                </a:solidFill>
                <a:ea typeface="宋体" pitchFamily="2" charset="-122"/>
              </a:rPr>
              <a:t>元素的属性</a:t>
            </a:r>
            <a:r>
              <a:rPr lang="zh-CN" altLang="en-US">
                <a:ea typeface="宋体" pitchFamily="2" charset="-122"/>
              </a:rPr>
              <a:t>，且常用于单个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元素的属性设置。定义时，需在选择器（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名）前加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en-US">
                <a:ea typeface="宋体" pitchFamily="2" charset="-122"/>
              </a:rPr>
              <a:t>#</a:t>
            </a:r>
            <a:r>
              <a:rPr 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。</a:t>
            </a:r>
          </a:p>
          <a:p>
            <a:r>
              <a:rPr lang="zh-CN" altLang="en-US">
                <a:ea typeface="宋体" pitchFamily="2" charset="-122"/>
              </a:rPr>
              <a:t>在网页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布局中主要靠层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en-US">
                <a:ea typeface="宋体" pitchFamily="2" charset="-122"/>
              </a:rPr>
              <a:t>div</a:t>
            </a:r>
            <a:r>
              <a:rPr 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实现，而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en-US">
                <a:ea typeface="宋体" pitchFamily="2" charset="-122"/>
              </a:rPr>
              <a:t>div</a:t>
            </a:r>
            <a:r>
              <a:rPr 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的样式常采用基于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的样式。如要对定义的层</a:t>
            </a:r>
            <a:r>
              <a:rPr lang="en-US">
                <a:ea typeface="宋体" pitchFamily="2" charset="-122"/>
              </a:rPr>
              <a:t>&lt;div id="menubar"&gt;</a:t>
            </a:r>
            <a:r>
              <a:rPr lang="en-US">
                <a:latin typeface="宋体" pitchFamily="2" charset="-122"/>
                <a:ea typeface="宋体" pitchFamily="2" charset="-122"/>
              </a:rPr>
              <a:t>…</a:t>
            </a:r>
            <a:r>
              <a:rPr lang="en-US">
                <a:ea typeface="宋体" pitchFamily="2" charset="-122"/>
              </a:rPr>
              <a:t>&lt;/div&gt;</a:t>
            </a:r>
            <a:r>
              <a:rPr lang="zh-CN" altLang="en-US">
                <a:ea typeface="宋体" pitchFamily="2" charset="-122"/>
              </a:rPr>
              <a:t>设置背景色为绿色的样式规则为：</a:t>
            </a:r>
          </a:p>
          <a:p>
            <a:pPr>
              <a:buFont typeface="Georgia" pitchFamily="18" charset="0"/>
              <a:buNone/>
            </a:pPr>
            <a:r>
              <a:rPr lang="en-US">
                <a:ea typeface="宋体" pitchFamily="2" charset="-122"/>
              </a:rPr>
              <a:t>	#menubar { background-color: #008000; }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3796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2A9344E8-E18C-441A-9C78-8F62EF50404D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28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014751"/>
      </p:ext>
    </p:extLst>
  </p:cSld>
  <p:clrMapOvr>
    <a:masterClrMapping/>
  </p:clrMapOvr>
  <p:transition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2.4.2 CSS</a:t>
            </a:r>
            <a:r>
              <a:rPr lang="zh-CN" altLang="zh-CN" b="1" dirty="0"/>
              <a:t>样式位置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样式规则可以放在不同的位置，包括：与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元素的内联、位于页面的</a:t>
            </a:r>
            <a:r>
              <a:rPr lang="en-US">
                <a:ea typeface="宋体" pitchFamily="2" charset="-122"/>
              </a:rPr>
              <a:t>&lt;style&gt;</a:t>
            </a:r>
            <a:r>
              <a:rPr lang="zh-CN" altLang="en-US">
                <a:ea typeface="宋体" pitchFamily="2" charset="-122"/>
              </a:rPr>
              <a:t>元素中和外部样式表（</a:t>
            </a:r>
            <a:r>
              <a:rPr lang="en-US">
                <a:ea typeface="宋体" pitchFamily="2" charset="-122"/>
              </a:rPr>
              <a:t>.css</a:t>
            </a:r>
            <a:r>
              <a:rPr lang="zh-CN" altLang="en-US">
                <a:ea typeface="宋体" pitchFamily="2" charset="-122"/>
              </a:rPr>
              <a:t>文件）中。</a:t>
            </a:r>
          </a:p>
          <a:p>
            <a:r>
              <a:rPr lang="zh-CN" altLang="en-US">
                <a:solidFill>
                  <a:srgbClr val="FF0000"/>
                </a:solidFill>
                <a:ea typeface="宋体" pitchFamily="2" charset="-122"/>
              </a:rPr>
              <a:t>注意：</a:t>
            </a:r>
            <a:r>
              <a:rPr lang="zh-CN" altLang="en-US">
                <a:ea typeface="宋体" pitchFamily="2" charset="-122"/>
              </a:rPr>
              <a:t>不同位置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样式规则的优先级是内联样式最高，其次是页面中的</a:t>
            </a:r>
            <a:r>
              <a:rPr lang="en-US">
                <a:ea typeface="宋体" pitchFamily="2" charset="-122"/>
              </a:rPr>
              <a:t>CSS</a:t>
            </a:r>
            <a:r>
              <a:rPr lang="zh-CN" altLang="en-US">
                <a:ea typeface="宋体" pitchFamily="2" charset="-122"/>
              </a:rPr>
              <a:t>样式，最后是外部样式表。</a:t>
            </a:r>
          </a:p>
        </p:txBody>
      </p:sp>
      <p:sp>
        <p:nvSpPr>
          <p:cNvPr id="34820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6939D2EA-FD84-4973-8E9A-1E3FB254FB9B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29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867481"/>
      </p:ext>
    </p:ext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2.1  Web</a:t>
            </a:r>
            <a:r>
              <a:rPr lang="zh-CN" altLang="zh-CN" b="1" dirty="0"/>
              <a:t>标准与脚本发展概述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有</a:t>
            </a:r>
            <a:r>
              <a:rPr lang="en-US" altLang="zh-CN" dirty="0"/>
              <a:t>99%</a:t>
            </a:r>
            <a:r>
              <a:rPr lang="zh-CN" altLang="zh-CN" dirty="0"/>
              <a:t>的网站是采用</a:t>
            </a:r>
            <a:r>
              <a:rPr lang="en-US" altLang="zh-CN" dirty="0"/>
              <a:t>HTML</a:t>
            </a:r>
            <a:r>
              <a:rPr lang="zh-CN" altLang="zh-CN" dirty="0"/>
              <a:t>制作的，而</a:t>
            </a:r>
            <a:r>
              <a:rPr lang="en-US" altLang="zh-CN" dirty="0"/>
              <a:t>HTML</a:t>
            </a:r>
            <a:r>
              <a:rPr lang="zh-CN" altLang="zh-CN" dirty="0"/>
              <a:t>并不符合</a:t>
            </a:r>
            <a:r>
              <a:rPr lang="en-US" altLang="zh-CN" dirty="0"/>
              <a:t>XML</a:t>
            </a:r>
            <a:r>
              <a:rPr lang="zh-CN" altLang="zh-CN" dirty="0"/>
              <a:t>格式。因此这些网页信息都很难适应未来新设备和数据共享的要求。针对这一问题</a:t>
            </a:r>
            <a:r>
              <a:rPr lang="en-US" altLang="zh-CN" dirty="0"/>
              <a:t>W3C</a:t>
            </a:r>
            <a:r>
              <a:rPr lang="zh-CN" altLang="zh-CN" dirty="0"/>
              <a:t>已经提出了解决办法，他们在</a:t>
            </a:r>
            <a:r>
              <a:rPr lang="en-US" altLang="zh-CN" dirty="0"/>
              <a:t>HTML</a:t>
            </a:r>
            <a:r>
              <a:rPr lang="zh-CN" altLang="zh-CN" dirty="0"/>
              <a:t>基础上，按照</a:t>
            </a:r>
            <a:r>
              <a:rPr lang="en-US" altLang="zh-CN" dirty="0"/>
              <a:t>XML</a:t>
            </a:r>
            <a:r>
              <a:rPr lang="zh-CN" altLang="zh-CN" dirty="0"/>
              <a:t>格式制定了新的规范</a:t>
            </a:r>
            <a:r>
              <a:rPr lang="en-US" altLang="zh-CN" dirty="0"/>
              <a:t>XHTML1.0</a:t>
            </a:r>
            <a:r>
              <a:rPr lang="zh-CN" altLang="zh-CN" dirty="0"/>
              <a:t>，只要通过简单的改变，就能将</a:t>
            </a:r>
            <a:r>
              <a:rPr lang="en-US" altLang="zh-CN" dirty="0"/>
              <a:t>HTML</a:t>
            </a:r>
            <a:r>
              <a:rPr lang="zh-CN" altLang="zh-CN" dirty="0"/>
              <a:t>转为</a:t>
            </a:r>
            <a:r>
              <a:rPr lang="en-US" altLang="zh-CN" dirty="0"/>
              <a:t>XHTML</a:t>
            </a:r>
            <a:r>
              <a:rPr lang="zh-CN" altLang="zh-CN" dirty="0"/>
              <a:t>，从而实现向</a:t>
            </a:r>
            <a:r>
              <a:rPr lang="en-US" altLang="zh-CN" dirty="0"/>
              <a:t>XML</a:t>
            </a:r>
            <a:r>
              <a:rPr lang="zh-CN" altLang="zh-CN" dirty="0"/>
              <a:t>的过渡。同时，为了使页面信息更加容易被搜索和重用、</a:t>
            </a:r>
            <a:r>
              <a:rPr lang="en-US" altLang="zh-CN" dirty="0"/>
              <a:t>XHTML</a:t>
            </a:r>
            <a:r>
              <a:rPr lang="zh-CN" altLang="zh-CN" dirty="0"/>
              <a:t>的代码需要结构更加更清晰、标签更加有语义，</a:t>
            </a:r>
            <a:r>
              <a:rPr lang="en-US" altLang="zh-CN" dirty="0"/>
              <a:t>W3C</a:t>
            </a:r>
            <a:r>
              <a:rPr lang="zh-CN" altLang="zh-CN" dirty="0"/>
              <a:t>推荐使用</a:t>
            </a:r>
            <a:r>
              <a:rPr lang="en-US" altLang="zh-CN" dirty="0"/>
              <a:t>CSS</a:t>
            </a:r>
            <a:r>
              <a:rPr lang="zh-CN" altLang="zh-CN" dirty="0"/>
              <a:t>来控制表现，以实现内容与表现的相分离。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835607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创建内联样式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当要为单个元素定义属性而不想重用该样式时，可以使用内联样式。内联样式规则在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元素的</a:t>
            </a:r>
            <a:r>
              <a:rPr lang="en-US">
                <a:ea typeface="宋体" pitchFamily="2" charset="-122"/>
              </a:rPr>
              <a:t>style</a:t>
            </a:r>
            <a:r>
              <a:rPr lang="zh-CN" altLang="en-US">
                <a:ea typeface="宋体" pitchFamily="2" charset="-122"/>
              </a:rPr>
              <a:t>属性中定义，如：</a:t>
            </a:r>
          </a:p>
          <a:p>
            <a:pPr>
              <a:buFont typeface="Georgia" pitchFamily="18" charset="0"/>
              <a:buNone/>
            </a:pPr>
            <a:r>
              <a:rPr lang="en-US">
                <a:ea typeface="宋体" pitchFamily="2" charset="-122"/>
              </a:rPr>
              <a:t>	&lt;p style="font-weight: bold; font-style: italic"&gt;</a:t>
            </a:r>
            <a:r>
              <a:rPr lang="zh-CN" altLang="en-US">
                <a:ea typeface="宋体" pitchFamily="2" charset="-122"/>
              </a:rPr>
              <a:t>。</a:t>
            </a:r>
          </a:p>
        </p:txBody>
      </p:sp>
      <p:sp>
        <p:nvSpPr>
          <p:cNvPr id="35844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3F2D3E5-2C37-463D-ACE5-EBFC1680230A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30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306923"/>
      </p:ext>
    </p:extLst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创建特定页的</a:t>
            </a:r>
            <a:r>
              <a:rPr lang="en-US">
                <a:ea typeface="方正姚体" pitchFamily="2" charset="-122"/>
              </a:rPr>
              <a:t>CSS</a:t>
            </a:r>
            <a:r>
              <a:rPr lang="zh-CN" altLang="en-US">
                <a:ea typeface="方正姚体" pitchFamily="2" charset="-122"/>
              </a:rPr>
              <a:t>样式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zh-CN" altLang="en-US">
                <a:ea typeface="宋体" pitchFamily="2" charset="-122"/>
              </a:rPr>
              <a:t>当要为特定页中的元素设置样式规则时，可以在</a:t>
            </a:r>
            <a:r>
              <a:rPr lang="en-US">
                <a:ea typeface="宋体" pitchFamily="2" charset="-122"/>
              </a:rPr>
              <a:t>&lt;head&gt;</a:t>
            </a:r>
            <a:r>
              <a:rPr lang="zh-CN" altLang="en-US">
                <a:ea typeface="宋体" pitchFamily="2" charset="-122"/>
              </a:rPr>
              <a:t>元素中的</a:t>
            </a:r>
            <a:r>
              <a:rPr lang="en-US">
                <a:ea typeface="宋体" pitchFamily="2" charset="-122"/>
              </a:rPr>
              <a:t>&lt;style&gt;</a:t>
            </a:r>
            <a:r>
              <a:rPr lang="zh-CN" altLang="en-US">
                <a:ea typeface="宋体" pitchFamily="2" charset="-122"/>
              </a:rPr>
              <a:t>元素内定义。定义时可采用基于元素的样式、基于类的样式或基于</a:t>
            </a:r>
            <a:r>
              <a:rPr lang="en-US">
                <a:ea typeface="宋体" pitchFamily="2" charset="-122"/>
              </a:rPr>
              <a:t>ID</a:t>
            </a:r>
            <a:r>
              <a:rPr lang="zh-CN" altLang="en-US">
                <a:ea typeface="宋体" pitchFamily="2" charset="-122"/>
              </a:rPr>
              <a:t>的样式。</a:t>
            </a:r>
          </a:p>
        </p:txBody>
      </p:sp>
      <p:sp>
        <p:nvSpPr>
          <p:cNvPr id="36868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72FF3B6F-5907-4ACC-B698-9CCD533A73E9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31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643780"/>
      </p:ext>
    </p:extLst>
  </p:cSld>
  <p:clrMapOvr>
    <a:masterClrMapping/>
  </p:clrMapOvr>
  <p:transition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endParaRPr lang="zh-CN" altLang="en-US" dirty="0">
              <a:ea typeface="方正姚体" pitchFamily="2" charset="-122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en-US" altLang="zh-CN" dirty="0">
                <a:ea typeface="宋体" pitchFamily="2" charset="-122"/>
              </a:rPr>
              <a:t>&lt;head&gt;</a:t>
            </a:r>
          </a:p>
          <a:p>
            <a:pPr algn="just"/>
            <a:r>
              <a:rPr lang="en-US" altLang="zh-CN" dirty="0">
                <a:ea typeface="宋体" pitchFamily="2" charset="-122"/>
              </a:rPr>
              <a:t>&lt;style type="text/</a:t>
            </a:r>
            <a:r>
              <a:rPr lang="en-US" altLang="zh-CN" dirty="0" err="1">
                <a:ea typeface="宋体" pitchFamily="2" charset="-122"/>
              </a:rPr>
              <a:t>css</a:t>
            </a:r>
            <a:r>
              <a:rPr lang="en-US" altLang="zh-CN" dirty="0">
                <a:ea typeface="宋体" pitchFamily="2" charset="-122"/>
              </a:rPr>
              <a:t>"&gt;</a:t>
            </a:r>
          </a:p>
          <a:p>
            <a:pPr algn="just"/>
            <a:r>
              <a:rPr lang="en-US" altLang="zh-CN" dirty="0">
                <a:ea typeface="宋体" pitchFamily="2" charset="-122"/>
              </a:rPr>
              <a:t>  </a:t>
            </a:r>
            <a:r>
              <a:rPr lang="en-US" altLang="zh-CN" dirty="0" err="1">
                <a:ea typeface="宋体" pitchFamily="2" charset="-122"/>
              </a:rPr>
              <a:t>hr</a:t>
            </a:r>
            <a:r>
              <a:rPr lang="en-US" altLang="zh-CN" dirty="0">
                <a:ea typeface="宋体" pitchFamily="2" charset="-122"/>
              </a:rPr>
              <a:t> {color: sienna;}</a:t>
            </a:r>
          </a:p>
          <a:p>
            <a:pPr algn="just"/>
            <a:r>
              <a:rPr lang="en-US" altLang="zh-CN" dirty="0">
                <a:ea typeface="宋体" pitchFamily="2" charset="-122"/>
              </a:rPr>
              <a:t>  p {margin-left: 20px;}</a:t>
            </a:r>
          </a:p>
          <a:p>
            <a:pPr algn="just"/>
            <a:r>
              <a:rPr lang="en-US" altLang="zh-CN" dirty="0">
                <a:ea typeface="宋体" pitchFamily="2" charset="-122"/>
              </a:rPr>
              <a:t>  </a:t>
            </a:r>
            <a:r>
              <a:rPr lang="en-US" altLang="zh-CN" dirty="0" smtClean="0">
                <a:ea typeface="宋体" pitchFamily="2" charset="-122"/>
              </a:rPr>
              <a:t>body{background-image</a:t>
            </a:r>
            <a:r>
              <a:rPr lang="en-US" altLang="zh-CN" dirty="0">
                <a:ea typeface="宋体" pitchFamily="2" charset="-122"/>
              </a:rPr>
              <a:t>: </a:t>
            </a:r>
            <a:r>
              <a:rPr lang="en-US" altLang="zh-CN" dirty="0" err="1">
                <a:ea typeface="宋体" pitchFamily="2" charset="-122"/>
              </a:rPr>
              <a:t>url</a:t>
            </a:r>
            <a:r>
              <a:rPr lang="en-US" altLang="zh-CN" dirty="0">
                <a:ea typeface="宋体" pitchFamily="2" charset="-122"/>
              </a:rPr>
              <a:t>("images/back40.gif");}</a:t>
            </a:r>
          </a:p>
          <a:p>
            <a:pPr algn="just"/>
            <a:r>
              <a:rPr lang="en-US" altLang="zh-CN" dirty="0">
                <a:ea typeface="宋体" pitchFamily="2" charset="-122"/>
              </a:rPr>
              <a:t>&lt;/style&gt;</a:t>
            </a:r>
          </a:p>
          <a:p>
            <a:pPr algn="just"/>
            <a:r>
              <a:rPr lang="en-US" altLang="zh-CN" dirty="0">
                <a:ea typeface="宋体" pitchFamily="2" charset="-122"/>
              </a:rPr>
              <a:t>&lt;/head&gt;</a:t>
            </a:r>
          </a:p>
        </p:txBody>
      </p:sp>
      <p:sp>
        <p:nvSpPr>
          <p:cNvPr id="37892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A6C98D24-1A4B-43D3-B31B-843076FE3145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32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716539"/>
      </p:ext>
    </p:extLst>
  </p:cSld>
  <p:clrMapOvr>
    <a:masterClrMapping/>
  </p:clrMapOvr>
  <p:transition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atinLnBrk="1"/>
            <a:r>
              <a:rPr lang="en-US" altLang="zh-CN" b="1" dirty="0"/>
              <a:t>3.</a:t>
            </a:r>
            <a:r>
              <a:rPr lang="zh-CN" altLang="zh-CN" b="1" dirty="0"/>
              <a:t>外部样式</a:t>
            </a:r>
            <a:endParaRPr lang="zh-CN" altLang="zh-CN" dirty="0"/>
          </a:p>
          <a:p>
            <a:pPr latinLnBrk="1"/>
            <a:r>
              <a:rPr lang="zh-CN" altLang="zh-CN" dirty="0"/>
              <a:t>当样式需要应用于很多页面时，外部样式表将是理想的选择。在使用外部样式表的情况下，你可以通过改变一个文件来改变整个站点的外观。每个页面使用</a:t>
            </a:r>
            <a:r>
              <a:rPr lang="en-US" altLang="zh-CN" dirty="0"/>
              <a:t> &lt;link&gt; </a:t>
            </a:r>
            <a:r>
              <a:rPr lang="zh-CN" altLang="zh-CN" dirty="0"/>
              <a:t>标签链接到样式表。</a:t>
            </a:r>
            <a:r>
              <a:rPr lang="en-US" altLang="zh-CN" dirty="0"/>
              <a:t>&lt;link&gt; </a:t>
            </a:r>
            <a:r>
              <a:rPr lang="zh-CN" altLang="zh-CN" dirty="0"/>
              <a:t>标签在（文档的）头部：</a:t>
            </a:r>
          </a:p>
          <a:p>
            <a:pPr latinLnBrk="1"/>
            <a:r>
              <a:rPr lang="en-US" altLang="zh-CN" dirty="0"/>
              <a:t>&lt;head&gt;</a:t>
            </a:r>
            <a:endParaRPr lang="zh-CN" altLang="zh-CN" dirty="0"/>
          </a:p>
          <a:p>
            <a:pPr latinLnBrk="1"/>
            <a:r>
              <a:rPr lang="en-US" altLang="zh-CN" dirty="0"/>
              <a:t>&lt;link </a:t>
            </a:r>
            <a:r>
              <a:rPr lang="en-US" altLang="zh-CN" dirty="0" err="1"/>
              <a:t>rel</a:t>
            </a:r>
            <a:r>
              <a:rPr lang="en-US" altLang="zh-CN" dirty="0"/>
              <a:t>="</a:t>
            </a:r>
            <a:r>
              <a:rPr lang="en-US" altLang="zh-CN" dirty="0" err="1"/>
              <a:t>stylesheet</a:t>
            </a:r>
            <a:r>
              <a:rPr lang="en-US" altLang="zh-CN" dirty="0"/>
              <a:t>" type="text/</a:t>
            </a:r>
            <a:r>
              <a:rPr lang="en-US" altLang="zh-CN" dirty="0" err="1"/>
              <a:t>css</a:t>
            </a:r>
            <a:r>
              <a:rPr lang="en-US" altLang="zh-CN" dirty="0"/>
              <a:t>" </a:t>
            </a:r>
            <a:r>
              <a:rPr lang="en-US" altLang="zh-CN" dirty="0" err="1"/>
              <a:t>href</a:t>
            </a:r>
            <a:r>
              <a:rPr lang="en-US" altLang="zh-CN" dirty="0"/>
              <a:t>="mystyle.css" /&gt;</a:t>
            </a:r>
            <a:endParaRPr lang="zh-CN" altLang="zh-CN" dirty="0"/>
          </a:p>
          <a:p>
            <a:pPr latinLnBrk="1"/>
            <a:r>
              <a:rPr lang="en-US" altLang="zh-CN" dirty="0"/>
              <a:t>&lt;/head&gt;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90984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实例</a:t>
            </a:r>
            <a:r>
              <a:rPr lang="en-US" altLang="zh-CN" b="1" dirty="0"/>
              <a:t>2-3 </a:t>
            </a:r>
            <a:r>
              <a:rPr lang="zh-CN" altLang="zh-CN" b="1" dirty="0"/>
              <a:t>页面设计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62500" lnSpcReduction="20000"/>
          </a:bodyPr>
          <a:lstStyle/>
          <a:p>
            <a:r>
              <a:rPr lang="zh-CN" altLang="zh-CN" dirty="0"/>
              <a:t>运用</a:t>
            </a:r>
            <a:r>
              <a:rPr lang="en-US" altLang="zh-CN" dirty="0" err="1"/>
              <a:t>css</a:t>
            </a:r>
            <a:r>
              <a:rPr lang="zh-CN" altLang="zh-CN" dirty="0"/>
              <a:t>设计出网页的版式，给网页铺上背景图，控制网页上的字体等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atinLnBrk="1"/>
            <a:r>
              <a:rPr lang="en-US" altLang="zh-CN" dirty="0"/>
              <a:t>&lt;html </a:t>
            </a:r>
            <a:r>
              <a:rPr lang="en-US" altLang="zh-CN" dirty="0" err="1"/>
              <a:t>xmlns</a:t>
            </a:r>
            <a:r>
              <a:rPr lang="en-US" altLang="zh-CN" dirty="0"/>
              <a:t>="http://www.w3.org/1999/xhtml"&gt;</a:t>
            </a:r>
            <a:endParaRPr lang="zh-CN" altLang="zh-CN" dirty="0"/>
          </a:p>
          <a:p>
            <a:pPr latinLnBrk="1"/>
            <a:r>
              <a:rPr lang="en-US" altLang="zh-CN" dirty="0"/>
              <a:t>&lt;head </a:t>
            </a:r>
            <a:r>
              <a:rPr lang="en-US" altLang="zh-CN" dirty="0" err="1"/>
              <a:t>runat</a:t>
            </a:r>
            <a:r>
              <a:rPr lang="en-US" altLang="zh-CN" dirty="0"/>
              <a:t>="server"&gt;</a:t>
            </a:r>
            <a:endParaRPr lang="zh-CN" altLang="zh-CN" dirty="0"/>
          </a:p>
          <a:p>
            <a:pPr latinLnBrk="1"/>
            <a:r>
              <a:rPr lang="en-US" altLang="zh-CN" dirty="0"/>
              <a:t>    &lt;title&gt;CSS</a:t>
            </a:r>
            <a:r>
              <a:rPr lang="zh-CN" altLang="zh-CN" dirty="0"/>
              <a:t>综合运用</a:t>
            </a:r>
            <a:r>
              <a:rPr lang="en-US" altLang="zh-CN" dirty="0"/>
              <a:t>&lt;/title&gt;</a:t>
            </a:r>
            <a:endParaRPr lang="zh-CN" altLang="zh-CN" dirty="0"/>
          </a:p>
          <a:p>
            <a:pPr latinLnBrk="1"/>
            <a:r>
              <a:rPr lang="en-US" altLang="zh-CN" dirty="0"/>
              <a:t>    &lt;link </a:t>
            </a:r>
            <a:r>
              <a:rPr lang="en-US" altLang="zh-CN" dirty="0" err="1"/>
              <a:t>href</a:t>
            </a:r>
            <a:r>
              <a:rPr lang="en-US" altLang="zh-CN" dirty="0"/>
              <a:t>="chap2\style.css" </a:t>
            </a:r>
            <a:r>
              <a:rPr lang="en-US" altLang="zh-CN" dirty="0" err="1"/>
              <a:t>rel</a:t>
            </a:r>
            <a:r>
              <a:rPr lang="en-US" altLang="zh-CN" dirty="0"/>
              <a:t>="</a:t>
            </a:r>
            <a:r>
              <a:rPr lang="en-US" altLang="zh-CN" dirty="0" err="1"/>
              <a:t>stylesheet</a:t>
            </a:r>
            <a:r>
              <a:rPr lang="en-US" altLang="zh-CN" dirty="0"/>
              <a:t>" type="text/</a:t>
            </a:r>
            <a:r>
              <a:rPr lang="en-US" altLang="zh-CN" dirty="0" err="1"/>
              <a:t>css</a:t>
            </a:r>
            <a:r>
              <a:rPr lang="en-US" altLang="zh-CN" dirty="0"/>
              <a:t>" /&gt;    </a:t>
            </a:r>
            <a:endParaRPr lang="zh-CN" altLang="zh-CN" dirty="0"/>
          </a:p>
          <a:p>
            <a:pPr latinLnBrk="1"/>
            <a:r>
              <a:rPr lang="en-US" altLang="zh-CN" dirty="0"/>
              <a:t>    &lt;style type="text/</a:t>
            </a:r>
            <a:r>
              <a:rPr lang="en-US" altLang="zh-CN" dirty="0" err="1"/>
              <a:t>css</a:t>
            </a:r>
            <a:r>
              <a:rPr lang="en-US" altLang="zh-CN" dirty="0"/>
              <a:t>"&gt;</a:t>
            </a:r>
            <a:endParaRPr lang="zh-CN" altLang="zh-CN" dirty="0"/>
          </a:p>
          <a:p>
            <a:pPr latinLnBrk="1"/>
            <a:r>
              <a:rPr lang="en-US" altLang="zh-CN" dirty="0"/>
              <a:t>         body</a:t>
            </a:r>
            <a:endParaRPr lang="zh-CN" altLang="zh-CN" dirty="0"/>
          </a:p>
          <a:p>
            <a:pPr latinLnBrk="1"/>
            <a:r>
              <a:rPr lang="en-US" altLang="zh-CN" dirty="0"/>
              <a:t>   {   </a:t>
            </a:r>
            <a:r>
              <a:rPr lang="en-US" altLang="zh-CN" dirty="0" err="1"/>
              <a:t>background:url</a:t>
            </a:r>
            <a:r>
              <a:rPr lang="en-US" altLang="zh-CN" dirty="0"/>
              <a:t>(images/bg.jpg) repeat-x top #cfe1ed;</a:t>
            </a:r>
            <a:endParaRPr lang="zh-CN" altLang="zh-CN" dirty="0"/>
          </a:p>
          <a:p>
            <a:pPr latinLnBrk="1"/>
            <a:r>
              <a:rPr lang="en-US" altLang="zh-CN" dirty="0"/>
              <a:t> margin:0px;                 </a:t>
            </a:r>
            <a:endParaRPr lang="zh-CN" altLang="zh-CN" dirty="0"/>
          </a:p>
          <a:p>
            <a:pPr latinLnBrk="1"/>
            <a:r>
              <a:rPr lang="en-US" altLang="zh-CN" dirty="0"/>
              <a:t>padding:0px;</a:t>
            </a:r>
            <a:endParaRPr lang="zh-CN" altLang="zh-CN" dirty="0"/>
          </a:p>
          <a:p>
            <a:pPr latinLnBrk="1"/>
            <a:r>
              <a:rPr lang="en-US" altLang="zh-CN" dirty="0" err="1"/>
              <a:t>font-family:Arial</a:t>
            </a:r>
            <a:r>
              <a:rPr lang="en-US" altLang="zh-CN" dirty="0"/>
              <a:t>, Helvetica, sans-serif;</a:t>
            </a:r>
            <a:endParaRPr lang="zh-CN" altLang="zh-CN" dirty="0"/>
          </a:p>
          <a:p>
            <a:pPr latinLnBrk="1"/>
            <a:r>
              <a:rPr lang="en-US" altLang="zh-CN" dirty="0"/>
              <a:t>font-size:12px;</a:t>
            </a:r>
            <a:endParaRPr lang="zh-CN" altLang="zh-CN" dirty="0"/>
          </a:p>
          <a:p>
            <a:pPr latinLnBrk="1"/>
            <a:r>
              <a:rPr lang="en-US" altLang="zh-CN" dirty="0"/>
              <a:t>color:#454241;</a:t>
            </a:r>
            <a:endParaRPr lang="zh-CN" altLang="zh-CN" dirty="0"/>
          </a:p>
          <a:p>
            <a:pPr latinLnBrk="1"/>
            <a:r>
              <a:rPr lang="en-US" altLang="zh-CN" dirty="0"/>
              <a:t>width:1000px;</a:t>
            </a:r>
            <a:endParaRPr lang="zh-CN" altLang="zh-CN" dirty="0"/>
          </a:p>
          <a:p>
            <a:pPr latinLnBrk="1"/>
            <a:r>
              <a:rPr lang="en-US" altLang="zh-CN" dirty="0"/>
              <a:t>            }</a:t>
            </a:r>
            <a:endParaRPr lang="zh-CN" altLang="zh-CN" dirty="0"/>
          </a:p>
          <a:p>
            <a:pPr latinLnBrk="1"/>
            <a:r>
              <a:rPr lang="en-US" altLang="zh-CN" dirty="0"/>
              <a:t>            .</a:t>
            </a:r>
            <a:r>
              <a:rPr lang="en-US" altLang="zh-CN" dirty="0" err="1"/>
              <a:t>divcont</a:t>
            </a:r>
            <a:endParaRPr lang="zh-CN" altLang="zh-CN" dirty="0"/>
          </a:p>
          <a:p>
            <a:pPr latinLnBrk="1"/>
            <a:r>
              <a:rPr lang="en-US" altLang="zh-CN" dirty="0"/>
              <a:t>            { width: 850px;</a:t>
            </a:r>
            <a:endParaRPr lang="zh-CN" altLang="zh-CN" dirty="0"/>
          </a:p>
          <a:p>
            <a:pPr latinLnBrk="1"/>
            <a:r>
              <a:rPr lang="en-US" altLang="zh-CN" dirty="0"/>
              <a:t>            height: 750px;</a:t>
            </a:r>
            <a:endParaRPr lang="zh-CN" altLang="zh-CN" dirty="0"/>
          </a:p>
          <a:p>
            <a:pPr latinLnBrk="1"/>
            <a:r>
              <a:rPr lang="en-US" altLang="zh-CN" dirty="0"/>
              <a:t>            margin: auto;</a:t>
            </a:r>
            <a:endParaRPr lang="zh-CN" altLang="zh-CN" dirty="0"/>
          </a:p>
          <a:p>
            <a:pPr latinLnBrk="1"/>
            <a:r>
              <a:rPr lang="en-US" altLang="zh-CN" dirty="0"/>
              <a:t>            background: </a:t>
            </a:r>
            <a:r>
              <a:rPr lang="en-US" altLang="zh-CN" dirty="0" err="1"/>
              <a:t>url</a:t>
            </a:r>
            <a:r>
              <a:rPr lang="en-US" altLang="zh-CN" dirty="0"/>
              <a:t>('images/main_bg.jpg') no-repeat top ; }</a:t>
            </a:r>
            <a:endParaRPr lang="zh-CN" altLang="zh-CN" dirty="0"/>
          </a:p>
          <a:p>
            <a:pPr latinLnBrk="1"/>
            <a:r>
              <a:rPr lang="en-US" altLang="zh-CN" dirty="0"/>
              <a:t>    &lt;/style&gt; 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38840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7467600" cy="5637240"/>
          </a:xfrm>
        </p:spPr>
        <p:txBody>
          <a:bodyPr>
            <a:normAutofit fontScale="92500" lnSpcReduction="20000"/>
          </a:bodyPr>
          <a:lstStyle/>
          <a:p>
            <a:pPr latinLnBrk="1"/>
            <a:r>
              <a:rPr lang="en-US" altLang="zh-CN" dirty="0"/>
              <a:t>&lt;body&gt;</a:t>
            </a:r>
            <a:endParaRPr lang="zh-CN" altLang="zh-CN" dirty="0"/>
          </a:p>
          <a:p>
            <a:pPr latinLnBrk="1"/>
            <a:r>
              <a:rPr lang="en-US" altLang="zh-CN" dirty="0"/>
              <a:t>    &lt;form id="form1" </a:t>
            </a:r>
            <a:r>
              <a:rPr lang="en-US" altLang="zh-CN" dirty="0" err="1"/>
              <a:t>runat</a:t>
            </a:r>
            <a:r>
              <a:rPr lang="en-US" altLang="zh-CN" dirty="0"/>
              <a:t>="server"&gt;</a:t>
            </a:r>
            <a:endParaRPr lang="zh-CN" altLang="zh-CN" dirty="0"/>
          </a:p>
          <a:p>
            <a:pPr latinLnBrk="1"/>
            <a:r>
              <a:rPr lang="en-US" altLang="zh-CN" dirty="0"/>
              <a:t>    &lt;div class="</a:t>
            </a:r>
            <a:r>
              <a:rPr lang="en-US" altLang="zh-CN" dirty="0" err="1"/>
              <a:t>divcont</a:t>
            </a:r>
            <a:r>
              <a:rPr lang="en-US" altLang="zh-CN" dirty="0"/>
              <a:t>" &gt;</a:t>
            </a:r>
            <a:endParaRPr lang="zh-CN" altLang="zh-CN" dirty="0"/>
          </a:p>
          <a:p>
            <a:pPr latinLnBrk="1"/>
            <a:r>
              <a:rPr lang="en-US" altLang="zh-CN" dirty="0"/>
              <a:t>    &lt;div id="header" style="height: 100px; color: #FFFFFF; font-weight: bolder;"&gt;</a:t>
            </a:r>
            <a:endParaRPr lang="zh-CN" altLang="zh-CN" dirty="0"/>
          </a:p>
          <a:p>
            <a:pPr latinLnBrk="1"/>
            <a:r>
              <a:rPr lang="en-US" altLang="zh-CN" dirty="0"/>
              <a:t>        &lt;/div&gt;</a:t>
            </a:r>
            <a:endParaRPr lang="zh-CN" altLang="zh-CN" dirty="0"/>
          </a:p>
          <a:p>
            <a:pPr latinLnBrk="1"/>
            <a:r>
              <a:rPr lang="en-US" altLang="zh-CN" dirty="0"/>
              <a:t>    &lt;div id="content" </a:t>
            </a:r>
            <a:endParaRPr lang="zh-CN" altLang="zh-CN" dirty="0"/>
          </a:p>
          <a:p>
            <a:pPr latinLnBrk="1"/>
            <a:r>
              <a:rPr lang="en-US" altLang="zh-CN" dirty="0"/>
              <a:t>       style=" float: right; width: 500px; height: 600px"&gt;&lt;/div&gt;</a:t>
            </a:r>
            <a:endParaRPr lang="zh-CN" altLang="zh-CN" dirty="0"/>
          </a:p>
          <a:p>
            <a:pPr latinLnBrk="1"/>
            <a:r>
              <a:rPr lang="en-US" altLang="zh-CN" dirty="0"/>
              <a:t>    &lt;/div&gt;</a:t>
            </a:r>
            <a:endParaRPr lang="zh-CN" altLang="zh-CN" dirty="0"/>
          </a:p>
          <a:p>
            <a:pPr latinLnBrk="1"/>
            <a:r>
              <a:rPr lang="en-US" altLang="zh-CN" dirty="0"/>
              <a:t>    &lt;div id="foot" </a:t>
            </a:r>
            <a:endParaRPr lang="zh-CN" altLang="zh-CN" dirty="0"/>
          </a:p>
          <a:p>
            <a:pPr latinLnBrk="1"/>
            <a:r>
              <a:rPr lang="en-US" altLang="zh-CN" dirty="0"/>
              <a:t>        style="font-weight: bold; font-size: 18px; color: #000000; text-align: center"&gt;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coopyringht@wqx</a:t>
            </a:r>
            <a:r>
              <a:rPr lang="en-US" altLang="zh-CN" dirty="0"/>
              <a:t>&lt;/div&gt;</a:t>
            </a:r>
            <a:endParaRPr lang="zh-CN" altLang="zh-CN" dirty="0"/>
          </a:p>
          <a:p>
            <a:pPr latinLnBrk="1"/>
            <a:r>
              <a:rPr lang="en-US" altLang="zh-CN" dirty="0"/>
              <a:t>    &lt;/form&gt;</a:t>
            </a:r>
            <a:endParaRPr lang="zh-CN" altLang="zh-CN" dirty="0"/>
          </a:p>
          <a:p>
            <a:pPr latinLnBrk="1"/>
            <a:r>
              <a:rPr lang="en-US" altLang="zh-CN" dirty="0"/>
              <a:t>&lt;/body&gt;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696253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2.5 Script</a:t>
            </a:r>
            <a:r>
              <a:rPr lang="zh-CN" altLang="zh-CN" b="1" dirty="0"/>
              <a:t>语言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ASP</a:t>
            </a:r>
            <a:r>
              <a:rPr lang="zh-CN" altLang="zh-CN" dirty="0"/>
              <a:t>具备管理不同语言脚本程序的能力，能够自动调用合适的脚本引擎以解释脚本代码和执行内置函数。</a:t>
            </a:r>
            <a:r>
              <a:rPr lang="en-US" altLang="zh-CN" dirty="0"/>
              <a:t>ASP</a:t>
            </a:r>
            <a:r>
              <a:rPr lang="zh-CN" altLang="zh-CN" dirty="0"/>
              <a:t>开发环境提供了两种脚本引擎，即</a:t>
            </a:r>
            <a:r>
              <a:rPr lang="en-US" altLang="zh-CN" dirty="0"/>
              <a:t>VBScript</a:t>
            </a:r>
            <a:r>
              <a:rPr lang="zh-CN" altLang="zh-CN" dirty="0"/>
              <a:t>（缺省）和</a:t>
            </a:r>
            <a:r>
              <a:rPr lang="en-US" altLang="zh-CN" dirty="0" err="1"/>
              <a:t>JScript</a:t>
            </a:r>
            <a:r>
              <a:rPr lang="zh-CN" altLang="zh-CN" dirty="0"/>
              <a:t>。不过，开发者并没有被限制于只能使用这两种语言，只要能够提供合适的</a:t>
            </a:r>
            <a:r>
              <a:rPr lang="en-US" altLang="zh-CN" dirty="0"/>
              <a:t>ActiveX</a:t>
            </a:r>
            <a:r>
              <a:rPr lang="zh-CN" altLang="zh-CN" dirty="0"/>
              <a:t>脚本引擎就能使用任何脚本语言。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61216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2.5.2 Jscript</a:t>
            </a:r>
            <a:r>
              <a:rPr lang="zh-CN" altLang="zh-CN" b="1" dirty="0"/>
              <a:t>代码位置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latinLnBrk="1"/>
            <a:r>
              <a:rPr lang="zh-CN" altLang="zh-CN" b="1" dirty="0"/>
              <a:t>在</a:t>
            </a:r>
            <a:r>
              <a:rPr lang="en-US" altLang="zh-CN" b="1" dirty="0"/>
              <a:t>&lt;head&gt;</a:t>
            </a:r>
            <a:r>
              <a:rPr lang="zh-CN" altLang="zh-CN" b="1" dirty="0"/>
              <a:t>元素中</a:t>
            </a:r>
            <a:r>
              <a:rPr lang="en-US" altLang="zh-CN" dirty="0"/>
              <a:t>&lt;head&gt;</a:t>
            </a:r>
            <a:r>
              <a:rPr lang="zh-CN" altLang="zh-CN" dirty="0"/>
              <a:t>元素中的</a:t>
            </a:r>
            <a:r>
              <a:rPr lang="en-US" altLang="zh-CN" dirty="0"/>
              <a:t>JavaScript</a:t>
            </a:r>
            <a:r>
              <a:rPr lang="zh-CN" altLang="zh-CN" dirty="0"/>
              <a:t>代码包含于</a:t>
            </a:r>
            <a:r>
              <a:rPr lang="en-US" altLang="zh-CN" dirty="0"/>
              <a:t>&lt;script&gt;</a:t>
            </a:r>
            <a:r>
              <a:rPr lang="zh-CN" altLang="zh-CN" dirty="0"/>
              <a:t>…</a:t>
            </a:r>
            <a:r>
              <a:rPr lang="en-US" altLang="zh-CN" dirty="0"/>
              <a:t>&lt;/script&gt;</a:t>
            </a:r>
            <a:r>
              <a:rPr lang="zh-CN" altLang="zh-CN" dirty="0"/>
              <a:t>元素之间，只有在被调用时才会执行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atinLnBrk="1"/>
            <a:r>
              <a:rPr lang="zh-CN" altLang="zh-CN" b="1" dirty="0" smtClean="0"/>
              <a:t>实例</a:t>
            </a:r>
            <a:r>
              <a:rPr lang="en-US" altLang="zh-CN" b="1" dirty="0"/>
              <a:t>2-4 </a:t>
            </a:r>
            <a:r>
              <a:rPr lang="zh-CN" altLang="zh-CN" b="1" dirty="0"/>
              <a:t>在</a:t>
            </a:r>
            <a:r>
              <a:rPr lang="en-US" altLang="zh-CN" b="1" dirty="0"/>
              <a:t>&lt;head&gt;</a:t>
            </a:r>
            <a:r>
              <a:rPr lang="zh-CN" altLang="zh-CN" b="1" dirty="0"/>
              <a:t>中</a:t>
            </a:r>
            <a:r>
              <a:rPr lang="zh-CN" altLang="zh-CN" b="1" dirty="0" smtClean="0"/>
              <a:t>的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&lt;html </a:t>
            </a:r>
            <a:r>
              <a:rPr lang="en-US" altLang="zh-CN" dirty="0" err="1"/>
              <a:t>xmlns</a:t>
            </a:r>
            <a:r>
              <a:rPr lang="en-US" altLang="zh-CN" dirty="0"/>
              <a:t>="http://www.w3.org/1999/xhtml"&gt;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&lt;head&gt;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    &lt;title&gt;head</a:t>
            </a:r>
            <a:r>
              <a:rPr lang="zh-CN" altLang="zh-CN" dirty="0"/>
              <a:t>元素中</a:t>
            </a:r>
            <a:r>
              <a:rPr lang="en-US" altLang="zh-CN" dirty="0"/>
              <a:t>JavaScript&lt;/title&gt;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    &lt;script type="text/</a:t>
            </a:r>
            <a:r>
              <a:rPr lang="en-US" altLang="zh-CN" dirty="0" err="1"/>
              <a:t>javascript</a:t>
            </a:r>
            <a:r>
              <a:rPr lang="en-US" altLang="zh-CN" dirty="0"/>
              <a:t>"&gt;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function message()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{    alert("</a:t>
            </a:r>
            <a:r>
              <a:rPr lang="zh-CN" altLang="zh-CN" dirty="0"/>
              <a:t>在</a:t>
            </a:r>
            <a:r>
              <a:rPr lang="en-US" altLang="zh-CN" dirty="0"/>
              <a:t>&lt;head&gt;</a:t>
            </a:r>
            <a:r>
              <a:rPr lang="zh-CN" altLang="zh-CN" dirty="0"/>
              <a:t>中</a:t>
            </a:r>
            <a:r>
              <a:rPr lang="en-US" altLang="zh-CN" dirty="0"/>
              <a:t>")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}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    &lt;/script&gt;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&lt;/head&gt;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&lt;body </a:t>
            </a:r>
            <a:r>
              <a:rPr lang="en-US" altLang="zh-CN" dirty="0" err="1"/>
              <a:t>onload</a:t>
            </a:r>
            <a:r>
              <a:rPr lang="en-US" altLang="zh-CN" dirty="0"/>
              <a:t>="message()"&gt;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&lt;/body&gt;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&lt;/html&gt;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85903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</a:t>
            </a:r>
            <a:r>
              <a:rPr lang="zh-CN" altLang="zh-CN" b="1" dirty="0"/>
              <a:t>在</a:t>
            </a:r>
            <a:r>
              <a:rPr lang="en-US" altLang="zh-CN" b="1" dirty="0"/>
              <a:t>&lt;body&gt;</a:t>
            </a:r>
            <a:r>
              <a:rPr lang="zh-CN" altLang="zh-CN" b="1" dirty="0"/>
              <a:t>元素中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 latinLnBrk="1">
              <a:buNone/>
            </a:pPr>
            <a:r>
              <a:rPr lang="zh-CN" altLang="zh-CN" dirty="0" smtClean="0"/>
              <a:t>与</a:t>
            </a:r>
            <a:r>
              <a:rPr lang="en-US" altLang="zh-CN" dirty="0"/>
              <a:t>&lt;head&gt;</a:t>
            </a:r>
            <a:r>
              <a:rPr lang="zh-CN" altLang="zh-CN" dirty="0"/>
              <a:t>元素类似，</a:t>
            </a:r>
            <a:r>
              <a:rPr lang="en-US" altLang="zh-CN" dirty="0"/>
              <a:t>&lt;body&gt;</a:t>
            </a:r>
            <a:r>
              <a:rPr lang="zh-CN" altLang="zh-CN" dirty="0"/>
              <a:t>元素中的</a:t>
            </a:r>
            <a:r>
              <a:rPr lang="en-US" altLang="zh-CN" dirty="0"/>
              <a:t>JavaScript</a:t>
            </a:r>
            <a:r>
              <a:rPr lang="zh-CN" altLang="zh-CN" dirty="0"/>
              <a:t>代码也要包含于</a:t>
            </a:r>
            <a:r>
              <a:rPr lang="en-US" altLang="zh-CN" dirty="0"/>
              <a:t>&lt;script&gt;</a:t>
            </a:r>
            <a:r>
              <a:rPr lang="zh-CN" altLang="zh-CN" dirty="0"/>
              <a:t>元素之间。</a:t>
            </a:r>
          </a:p>
          <a:p>
            <a:r>
              <a:rPr lang="zh-CN" altLang="zh-CN" b="1" dirty="0" smtClean="0"/>
              <a:t>实</a:t>
            </a:r>
            <a:endParaRPr lang="en-US" altLang="zh-CN" b="1" dirty="0" smtClean="0"/>
          </a:p>
          <a:p>
            <a:r>
              <a:rPr lang="zh-CN" altLang="zh-CN" b="1" dirty="0" smtClean="0"/>
              <a:t>例</a:t>
            </a:r>
            <a:r>
              <a:rPr lang="en-US" altLang="zh-CN" b="1" dirty="0" smtClean="0"/>
              <a:t>2-5 </a:t>
            </a:r>
            <a:r>
              <a:rPr lang="zh-CN" altLang="zh-CN" b="1" dirty="0" smtClean="0"/>
              <a:t>在</a:t>
            </a:r>
            <a:r>
              <a:rPr lang="en-US" altLang="zh-CN" b="1" dirty="0" smtClean="0"/>
              <a:t>&lt;body&gt;</a:t>
            </a:r>
            <a:r>
              <a:rPr lang="zh-CN" altLang="zh-CN" b="1" dirty="0" smtClean="0"/>
              <a:t>中的</a:t>
            </a:r>
            <a:r>
              <a:rPr lang="en-US" altLang="zh-CN" b="1" dirty="0" smtClean="0"/>
              <a:t>Jscript</a:t>
            </a:r>
          </a:p>
          <a:p>
            <a:pPr latinLnBrk="1"/>
            <a:r>
              <a:rPr lang="en-US" altLang="zh-CN" dirty="0"/>
              <a:t> &lt;p style="width: 119px; height: 47px; font-size: xx-large; color: #FF0000; </a:t>
            </a:r>
            <a:r>
              <a:rPr lang="en-US" altLang="zh-CN" dirty="0" err="1"/>
              <a:t>cursor:pointer</a:t>
            </a:r>
            <a:r>
              <a:rPr lang="en-US" altLang="zh-CN" dirty="0"/>
              <a:t>;"  </a:t>
            </a:r>
            <a:r>
              <a:rPr lang="en-US" altLang="zh-CN" dirty="0" err="1"/>
              <a:t>onclick</a:t>
            </a:r>
            <a:r>
              <a:rPr lang="en-US" altLang="zh-CN" dirty="0"/>
              <a:t>="</a:t>
            </a:r>
            <a:r>
              <a:rPr lang="en-US" altLang="zh-CN" dirty="0" err="1"/>
              <a:t>window.close</a:t>
            </a:r>
            <a:r>
              <a:rPr lang="en-US" altLang="zh-CN" dirty="0"/>
              <a:t>();return false;"&gt;</a:t>
            </a:r>
            <a:r>
              <a:rPr lang="zh-CN" altLang="zh-CN" dirty="0"/>
              <a:t>关闭</a:t>
            </a:r>
            <a:r>
              <a:rPr lang="en-US" altLang="zh-CN" dirty="0"/>
              <a:t>&lt;/p&gt;  </a:t>
            </a:r>
            <a:endParaRPr lang="zh-CN" altLang="zh-CN" dirty="0"/>
          </a:p>
          <a:p>
            <a:pPr latinLnBrk="1"/>
            <a:r>
              <a:rPr lang="en-US" altLang="zh-CN" dirty="0"/>
              <a:t>    </a:t>
            </a:r>
            <a:r>
              <a:rPr lang="zh-CN" altLang="zh-CN" dirty="0"/>
              <a:t>用户名：</a:t>
            </a:r>
            <a:r>
              <a:rPr lang="en-US" altLang="zh-CN" dirty="0"/>
              <a:t>&lt;</a:t>
            </a:r>
            <a:r>
              <a:rPr lang="en-US" altLang="zh-CN" dirty="0" err="1"/>
              <a:t>asp:TextBox</a:t>
            </a:r>
            <a:r>
              <a:rPr lang="en-US" altLang="zh-CN" dirty="0"/>
              <a:t> ID="TextBox1" </a:t>
            </a:r>
            <a:r>
              <a:rPr lang="en-US" altLang="zh-CN" dirty="0" err="1"/>
              <a:t>runat</a:t>
            </a:r>
            <a:r>
              <a:rPr lang="en-US" altLang="zh-CN" dirty="0"/>
              <a:t>="server" Font-Size="20px" </a:t>
            </a:r>
            <a:endParaRPr lang="zh-CN" altLang="zh-CN" dirty="0"/>
          </a:p>
          <a:p>
            <a:pPr latinLnBrk="1"/>
            <a:r>
              <a:rPr lang="en-US" altLang="zh-CN" dirty="0"/>
              <a:t>        </a:t>
            </a:r>
            <a:r>
              <a:rPr lang="en-US" altLang="zh-CN" dirty="0" err="1"/>
              <a:t>ForeColor</a:t>
            </a:r>
            <a:r>
              <a:rPr lang="en-US" altLang="zh-CN" dirty="0"/>
              <a:t>="#999999" Height="40px" Width="208px" </a:t>
            </a:r>
            <a:r>
              <a:rPr lang="en-US" altLang="zh-CN" dirty="0" err="1"/>
              <a:t>onfocus</a:t>
            </a:r>
            <a:r>
              <a:rPr lang="en-US" altLang="zh-CN" dirty="0"/>
              <a:t>="</a:t>
            </a:r>
            <a:r>
              <a:rPr lang="en-US" altLang="zh-CN" dirty="0" err="1"/>
              <a:t>this.style.color</a:t>
            </a:r>
            <a:r>
              <a:rPr lang="en-US" altLang="zh-CN" dirty="0"/>
              <a:t>='#000000';this.value='';"&gt;</a:t>
            </a:r>
            <a:r>
              <a:rPr lang="zh-CN" altLang="zh-CN" dirty="0"/>
              <a:t>用户名</a:t>
            </a:r>
            <a:r>
              <a:rPr lang="en-US" altLang="zh-CN" dirty="0"/>
              <a:t>/</a:t>
            </a:r>
            <a:r>
              <a:rPr lang="zh-CN" altLang="zh-CN" dirty="0"/>
              <a:t>邮箱</a:t>
            </a:r>
            <a:r>
              <a:rPr lang="en-US" altLang="zh-CN" dirty="0"/>
              <a:t>/</a:t>
            </a:r>
            <a:r>
              <a:rPr lang="zh-CN" altLang="zh-CN" dirty="0"/>
              <a:t>手机号</a:t>
            </a:r>
            <a:r>
              <a:rPr lang="en-US" altLang="zh-CN" dirty="0"/>
              <a:t>&lt;/</a:t>
            </a:r>
            <a:r>
              <a:rPr lang="en-US" altLang="zh-CN" dirty="0" err="1"/>
              <a:t>asp:TextBox</a:t>
            </a:r>
            <a:r>
              <a:rPr lang="en-US" altLang="zh-CN" dirty="0"/>
              <a:t>&gt;&lt;/div&gt;</a:t>
            </a:r>
            <a:endParaRPr lang="zh-CN" altLang="zh-CN" dirty="0"/>
          </a:p>
          <a:p>
            <a:pPr latinLnBrk="1"/>
            <a:r>
              <a:rPr lang="en-US" altLang="zh-CN" dirty="0"/>
              <a:t> &lt;/form&gt;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34985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</a:t>
            </a:r>
            <a:r>
              <a:rPr lang="zh-CN" altLang="zh-CN" b="1" dirty="0"/>
              <a:t>在独立的</a:t>
            </a:r>
            <a:r>
              <a:rPr lang="en-US" altLang="zh-CN" b="1" dirty="0"/>
              <a:t>.</a:t>
            </a:r>
            <a:r>
              <a:rPr lang="en-US" altLang="zh-CN" b="1" dirty="0" err="1"/>
              <a:t>js</a:t>
            </a:r>
            <a:r>
              <a:rPr lang="zh-CN" altLang="zh-CN" b="1" dirty="0"/>
              <a:t>文件中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latinLnBrk="1"/>
            <a:r>
              <a:rPr lang="zh-CN" altLang="zh-CN" b="1" dirty="0"/>
              <a:t>实例</a:t>
            </a:r>
            <a:r>
              <a:rPr lang="en-US" altLang="zh-CN" b="1" dirty="0"/>
              <a:t>2-6 </a:t>
            </a:r>
            <a:r>
              <a:rPr lang="zh-CN" altLang="zh-CN" b="1" dirty="0"/>
              <a:t>在</a:t>
            </a:r>
            <a:r>
              <a:rPr lang="en-US" altLang="zh-CN" b="1" dirty="0"/>
              <a:t>&lt;body&gt;</a:t>
            </a:r>
            <a:r>
              <a:rPr lang="zh-CN" altLang="zh-CN" b="1" dirty="0"/>
              <a:t>中的</a:t>
            </a:r>
            <a:r>
              <a:rPr lang="en-US" altLang="zh-CN" b="1" dirty="0"/>
              <a:t>Jscript</a:t>
            </a:r>
            <a:r>
              <a:rPr lang="zh-CN" altLang="zh-CN" dirty="0"/>
              <a:t> </a:t>
            </a:r>
            <a:r>
              <a:rPr lang="en-US" altLang="zh-CN" dirty="0"/>
              <a:t>&lt;!DOCTYPE html PUBLIC "-//W3C//DTD XHTML 1.0 Transitional//EN" "http://www.w3.org/TR/xhtml1/DTD/xhtml1-transitional.dtd"&gt;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&lt;html </a:t>
            </a:r>
            <a:r>
              <a:rPr lang="en-US" altLang="zh-CN" dirty="0" err="1"/>
              <a:t>xmlns</a:t>
            </a:r>
            <a:r>
              <a:rPr lang="en-US" altLang="zh-CN" dirty="0"/>
              <a:t>="http://www.w3.org/1999/xhtml"&gt;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&lt;head&gt;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    &lt;title&gt;</a:t>
            </a:r>
            <a:r>
              <a:rPr lang="zh-CN" altLang="zh-CN" dirty="0"/>
              <a:t>在独立的</a:t>
            </a:r>
            <a:r>
              <a:rPr lang="en-US" altLang="zh-CN" dirty="0"/>
              <a:t>.</a:t>
            </a:r>
            <a:r>
              <a:rPr lang="en-US" altLang="zh-CN" dirty="0" err="1"/>
              <a:t>js</a:t>
            </a:r>
            <a:r>
              <a:rPr lang="zh-CN" altLang="zh-CN" dirty="0"/>
              <a:t>文件中</a:t>
            </a:r>
            <a:r>
              <a:rPr lang="en-US" altLang="zh-CN" dirty="0"/>
              <a:t>&lt;/title&gt;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    &lt;script type="text/</a:t>
            </a:r>
            <a:r>
              <a:rPr lang="en-US" altLang="zh-CN" dirty="0" err="1"/>
              <a:t>javascript</a:t>
            </a:r>
            <a:r>
              <a:rPr lang="en-US" altLang="zh-CN" dirty="0"/>
              <a:t>" </a:t>
            </a:r>
            <a:r>
              <a:rPr lang="en-US" altLang="zh-CN" dirty="0" err="1"/>
              <a:t>src</a:t>
            </a:r>
            <a:r>
              <a:rPr lang="en-US" altLang="zh-CN" dirty="0"/>
              <a:t>="chap2\2-6.js"&gt;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    &lt;/script&gt;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&lt;/head&gt;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&lt;body </a:t>
            </a:r>
            <a:r>
              <a:rPr lang="en-US" altLang="zh-CN" dirty="0" err="1"/>
              <a:t>onload</a:t>
            </a:r>
            <a:r>
              <a:rPr lang="en-US" altLang="zh-CN" dirty="0"/>
              <a:t>="message()"&gt;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&lt;/body&gt;</a:t>
            </a:r>
            <a:endParaRPr lang="zh-CN" altLang="zh-CN" dirty="0"/>
          </a:p>
          <a:p>
            <a:pPr marL="457200" indent="-457200" latinLnBrk="1">
              <a:buFont typeface="+mj-lt"/>
              <a:buAutoNum type="arabicPeriod"/>
            </a:pPr>
            <a:r>
              <a:rPr lang="en-US" altLang="zh-CN" dirty="0"/>
              <a:t>&lt;/html&gt;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4929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．结构标准语言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HTML</a:t>
            </a:r>
            <a:endParaRPr lang="zh-CN" altLang="zh-CN" dirty="0"/>
          </a:p>
          <a:p>
            <a:r>
              <a:rPr lang="en-US" altLang="zh-CN" dirty="0"/>
              <a:t>HTML</a:t>
            </a:r>
            <a:r>
              <a:rPr lang="zh-CN" altLang="zh-CN" dirty="0"/>
              <a:t>是</a:t>
            </a:r>
            <a:r>
              <a:rPr lang="en-US" altLang="zh-CN" dirty="0" err="1"/>
              <a:t>HyperText</a:t>
            </a:r>
            <a:r>
              <a:rPr lang="en-US" altLang="zh-CN" dirty="0"/>
              <a:t> Markup Language(</a:t>
            </a:r>
            <a:r>
              <a:rPr lang="zh-CN" altLang="zh-CN" dirty="0"/>
              <a:t>超文本标识语言</a:t>
            </a:r>
            <a:r>
              <a:rPr lang="en-US" altLang="zh-CN" dirty="0"/>
              <a:t>)</a:t>
            </a:r>
            <a:r>
              <a:rPr lang="zh-CN" altLang="zh-CN" dirty="0"/>
              <a:t>的简写。广泛用于现在的网页，</a:t>
            </a:r>
            <a:r>
              <a:rPr lang="en-US" altLang="zh-CN" dirty="0"/>
              <a:t>HTML</a:t>
            </a:r>
            <a:r>
              <a:rPr lang="zh-CN" altLang="zh-CN" dirty="0"/>
              <a:t>目的是为文档增加结构信息，例如表示标题，表示段落；浏览器可以解析这些文档的结构，并用相应的表现形式表现出来。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XML </a:t>
            </a:r>
            <a:endParaRPr lang="zh-CN" altLang="zh-CN" dirty="0"/>
          </a:p>
          <a:p>
            <a:r>
              <a:rPr lang="en-US" altLang="zh-CN" dirty="0"/>
              <a:t>XML</a:t>
            </a:r>
            <a:r>
              <a:rPr lang="zh-CN" altLang="zh-CN" dirty="0"/>
              <a:t>是</a:t>
            </a:r>
            <a:r>
              <a:rPr lang="en-US" altLang="zh-CN" dirty="0"/>
              <a:t>The Extensible Markup Language(</a:t>
            </a:r>
            <a:r>
              <a:rPr lang="zh-CN" altLang="zh-CN" dirty="0"/>
              <a:t>可扩展标识语言</a:t>
            </a:r>
            <a:r>
              <a:rPr lang="en-US" altLang="zh-CN" dirty="0"/>
              <a:t>)</a:t>
            </a:r>
            <a:r>
              <a:rPr lang="zh-CN" altLang="zh-CN" dirty="0"/>
              <a:t>的简写。目前推荐遵循的是</a:t>
            </a:r>
            <a:r>
              <a:rPr lang="en-US" altLang="zh-CN" dirty="0"/>
              <a:t>W3C</a:t>
            </a:r>
            <a:r>
              <a:rPr lang="zh-CN" altLang="zh-CN" dirty="0"/>
              <a:t>于</a:t>
            </a:r>
            <a:r>
              <a:rPr lang="en-US" altLang="zh-CN" dirty="0"/>
              <a:t>2000</a:t>
            </a:r>
            <a:r>
              <a:rPr lang="zh-CN" altLang="zh-CN" dirty="0"/>
              <a:t>年</a:t>
            </a:r>
            <a:r>
              <a:rPr lang="en-US" altLang="zh-CN" dirty="0"/>
              <a:t>10</a:t>
            </a:r>
            <a:r>
              <a:rPr lang="zh-CN" altLang="zh-CN" dirty="0"/>
              <a:t>月</a:t>
            </a:r>
            <a:r>
              <a:rPr lang="en-US" altLang="zh-CN" dirty="0"/>
              <a:t>6</a:t>
            </a:r>
            <a:r>
              <a:rPr lang="zh-CN" altLang="zh-CN" dirty="0"/>
              <a:t>日发布的</a:t>
            </a:r>
            <a:r>
              <a:rPr lang="en-US" altLang="zh-CN" dirty="0"/>
              <a:t>XML1.0</a:t>
            </a:r>
            <a:r>
              <a:rPr lang="zh-CN" altLang="zh-CN" dirty="0"/>
              <a:t>。和</a:t>
            </a:r>
            <a:r>
              <a:rPr lang="en-US" altLang="zh-CN" dirty="0"/>
              <a:t>HTML</a:t>
            </a:r>
            <a:r>
              <a:rPr lang="zh-CN" altLang="zh-CN" dirty="0"/>
              <a:t>一样，</a:t>
            </a:r>
            <a:r>
              <a:rPr lang="en-US" altLang="zh-CN" dirty="0"/>
              <a:t>XML</a:t>
            </a:r>
            <a:r>
              <a:rPr lang="zh-CN" altLang="zh-CN" dirty="0"/>
              <a:t>同样来源于</a:t>
            </a:r>
            <a:r>
              <a:rPr lang="en-US" altLang="zh-CN" dirty="0"/>
              <a:t>SGML</a:t>
            </a:r>
            <a:r>
              <a:rPr lang="zh-CN" altLang="zh-CN" dirty="0"/>
              <a:t>，但</a:t>
            </a:r>
            <a:r>
              <a:rPr lang="en-US" altLang="zh-CN" dirty="0"/>
              <a:t>XML</a:t>
            </a:r>
            <a:r>
              <a:rPr lang="zh-CN" altLang="zh-CN" dirty="0"/>
              <a:t>是一种能定义其他语言的语。</a:t>
            </a:r>
            <a:r>
              <a:rPr lang="en-US" altLang="zh-CN" dirty="0"/>
              <a:t>XML</a:t>
            </a:r>
            <a:r>
              <a:rPr lang="zh-CN" altLang="zh-CN" dirty="0"/>
              <a:t>最初设计的目的是弥补</a:t>
            </a:r>
            <a:r>
              <a:rPr lang="en-US" altLang="zh-CN" dirty="0"/>
              <a:t>HTML</a:t>
            </a:r>
            <a:r>
              <a:rPr lang="zh-CN" altLang="zh-CN" dirty="0"/>
              <a:t>的不足，以强大的扩展性满足网络信息发布的需要，后来逐渐用于网络数据的转换和描述。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61083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atinLnBrk="1"/>
            <a:r>
              <a:rPr lang="zh-CN" altLang="zh-CN" b="1" dirty="0"/>
              <a:t>源程序：</a:t>
            </a:r>
            <a:r>
              <a:rPr lang="en-US" altLang="zh-CN" b="1" dirty="0"/>
              <a:t>2-6.js</a:t>
            </a:r>
            <a:r>
              <a:rPr lang="zh-CN" altLang="zh-CN" dirty="0"/>
              <a:t> </a:t>
            </a:r>
            <a:r>
              <a:rPr lang="en-US" altLang="zh-CN" dirty="0"/>
              <a:t>function message()</a:t>
            </a:r>
            <a:endParaRPr lang="zh-CN" altLang="zh-CN" dirty="0"/>
          </a:p>
          <a:p>
            <a:pPr latinLnBrk="1"/>
            <a:r>
              <a:rPr lang="en-US" altLang="zh-CN" dirty="0"/>
              <a:t>{</a:t>
            </a:r>
            <a:endParaRPr lang="zh-CN" altLang="zh-CN" dirty="0"/>
          </a:p>
          <a:p>
            <a:pPr latinLnBrk="1"/>
            <a:r>
              <a:rPr lang="en-US" altLang="zh-CN" dirty="0"/>
              <a:t> alert("</a:t>
            </a:r>
            <a:r>
              <a:rPr lang="zh-CN" altLang="zh-CN" dirty="0"/>
              <a:t>在外部的</a:t>
            </a:r>
            <a:r>
              <a:rPr lang="en-US" altLang="zh-CN" dirty="0" err="1"/>
              <a:t>js</a:t>
            </a:r>
            <a:r>
              <a:rPr lang="en-US" altLang="zh-CN" dirty="0"/>
              <a:t>");</a:t>
            </a:r>
            <a:endParaRPr lang="zh-CN" altLang="zh-CN" dirty="0"/>
          </a:p>
          <a:p>
            <a:pPr latinLnBrk="1"/>
            <a:r>
              <a:rPr lang="en-US" altLang="zh-CN" dirty="0"/>
              <a:t>}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04390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 smtClean="0">
                <a:ea typeface="方正姚体" pitchFamily="2" charset="-122"/>
              </a:rPr>
              <a:t>2.6  </a:t>
            </a:r>
            <a:r>
              <a:rPr lang="en-US" dirty="0">
                <a:ea typeface="方正姚体" pitchFamily="2" charset="-122"/>
              </a:rPr>
              <a:t>.XML</a:t>
            </a:r>
            <a:r>
              <a:rPr lang="zh-CN" altLang="en-US" dirty="0">
                <a:ea typeface="方正姚体" pitchFamily="2" charset="-122"/>
              </a:rPr>
              <a:t>文件和</a:t>
            </a:r>
            <a:r>
              <a:rPr lang="en-US" dirty="0">
                <a:ea typeface="方正姚体" pitchFamily="2" charset="-122"/>
              </a:rPr>
              <a:t>XML</a:t>
            </a:r>
            <a:r>
              <a:rPr lang="zh-CN" altLang="en-US" dirty="0">
                <a:ea typeface="方正姚体" pitchFamily="2" charset="-122"/>
              </a:rPr>
              <a:t>常识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在</a:t>
            </a:r>
            <a:r>
              <a:rPr lang="en-US">
                <a:ea typeface="宋体" pitchFamily="2" charset="-122"/>
              </a:rPr>
              <a:t>ASP.NET</a:t>
            </a:r>
            <a:r>
              <a:rPr lang="zh-CN" altLang="en-US">
                <a:ea typeface="宋体" pitchFamily="2" charset="-122"/>
              </a:rPr>
              <a:t>网站中，</a:t>
            </a:r>
            <a:r>
              <a:rPr lang="en-US">
                <a:ea typeface="宋体" pitchFamily="2" charset="-122"/>
              </a:rPr>
              <a:t>.XML</a:t>
            </a:r>
            <a:r>
              <a:rPr lang="zh-CN" altLang="en-US">
                <a:ea typeface="宋体" pitchFamily="2" charset="-122"/>
              </a:rPr>
              <a:t>文件常用于解决跨平台交换数据的问题，这种格式实际上已成为</a:t>
            </a:r>
            <a:r>
              <a:rPr lang="en-US">
                <a:ea typeface="宋体" pitchFamily="2" charset="-122"/>
              </a:rPr>
              <a:t>Internet</a:t>
            </a:r>
            <a:r>
              <a:rPr lang="zh-CN" altLang="en-US">
                <a:ea typeface="宋体" pitchFamily="2" charset="-122"/>
              </a:rPr>
              <a:t>数据交换标准格式。</a:t>
            </a:r>
          </a:p>
          <a:p>
            <a:r>
              <a:rPr lang="en-US">
                <a:ea typeface="宋体" pitchFamily="2" charset="-122"/>
              </a:rPr>
              <a:t>XML</a:t>
            </a:r>
            <a:r>
              <a:rPr lang="zh-CN" altLang="en-US">
                <a:ea typeface="宋体" pitchFamily="2" charset="-122"/>
              </a:rPr>
              <a:t>（</a:t>
            </a:r>
            <a:r>
              <a:rPr lang="en-US">
                <a:ea typeface="宋体" pitchFamily="2" charset="-122"/>
              </a:rPr>
              <a:t>eXtensible Markup Language</a:t>
            </a:r>
            <a:r>
              <a:rPr lang="zh-CN" altLang="en-US">
                <a:ea typeface="宋体" pitchFamily="2" charset="-122"/>
              </a:rPr>
              <a:t>）是一种可以扩展的标记语言，可以根据实际需要，定义相应的语义标记。与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相比，</a:t>
            </a:r>
            <a:r>
              <a:rPr lang="en-US">
                <a:ea typeface="宋体" pitchFamily="2" charset="-122"/>
              </a:rPr>
              <a:t>XHTML</a:t>
            </a:r>
            <a:r>
              <a:rPr lang="zh-CN" altLang="en-US">
                <a:ea typeface="宋体" pitchFamily="2" charset="-122"/>
              </a:rPr>
              <a:t>被设计用来显示数据，而</a:t>
            </a:r>
            <a:r>
              <a:rPr lang="en-US">
                <a:ea typeface="宋体" pitchFamily="2" charset="-122"/>
              </a:rPr>
              <a:t>XML</a:t>
            </a:r>
            <a:r>
              <a:rPr lang="zh-CN" altLang="en-US">
                <a:ea typeface="宋体" pitchFamily="2" charset="-122"/>
              </a:rPr>
              <a:t>旨在传输和存储数据。 </a:t>
            </a:r>
          </a:p>
        </p:txBody>
      </p:sp>
      <p:sp>
        <p:nvSpPr>
          <p:cNvPr id="53252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74839D33-1EF0-4962-96C9-E3D7D3EEC068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41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751773"/>
      </p:ext>
    </p:extLst>
  </p:cSld>
  <p:clrMapOvr>
    <a:masterClrMapping/>
  </p:clrMapOvr>
  <p:transition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&lt;?xml version="1.0" encoding="gb2312" ?&gt;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&lt;?xml-</a:t>
            </a:r>
            <a:r>
              <a:rPr lang="en-US" altLang="zh-CN" sz="1600" dirty="0" err="1">
                <a:ea typeface="宋体" pitchFamily="2" charset="-122"/>
              </a:rPr>
              <a:t>stylesheet</a:t>
            </a:r>
            <a:r>
              <a:rPr lang="en-US" altLang="zh-CN" sz="1600" dirty="0">
                <a:ea typeface="宋体" pitchFamily="2" charset="-122"/>
              </a:rPr>
              <a:t> type="text/</a:t>
            </a:r>
            <a:r>
              <a:rPr lang="en-US" altLang="zh-CN" sz="1600" dirty="0" err="1">
                <a:ea typeface="宋体" pitchFamily="2" charset="-122"/>
              </a:rPr>
              <a:t>xsl</a:t>
            </a:r>
            <a:r>
              <a:rPr lang="en-US" altLang="zh-CN" sz="1600" dirty="0">
                <a:ea typeface="宋体" pitchFamily="2" charset="-122"/>
              </a:rPr>
              <a:t>" </a:t>
            </a:r>
            <a:r>
              <a:rPr lang="en-US" altLang="zh-CN" sz="1600" dirty="0" err="1">
                <a:ea typeface="宋体" pitchFamily="2" charset="-122"/>
              </a:rPr>
              <a:t>href</a:t>
            </a:r>
            <a:r>
              <a:rPr lang="en-US" altLang="zh-CN" sz="1600" dirty="0">
                <a:ea typeface="宋体" pitchFamily="2" charset="-122"/>
              </a:rPr>
              <a:t>="mystyle.xsl"?&gt;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&lt;</a:t>
            </a:r>
            <a:r>
              <a:rPr lang="zh-CN" altLang="en-US" sz="1600" dirty="0">
                <a:ea typeface="宋体" pitchFamily="2" charset="-122"/>
              </a:rPr>
              <a:t>学生花名册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&lt;</a:t>
            </a:r>
            <a:r>
              <a:rPr lang="zh-CN" altLang="en-US" sz="1600" dirty="0">
                <a:ea typeface="宋体" pitchFamily="2" charset="-122"/>
              </a:rPr>
              <a:t>学生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名字</a:t>
            </a:r>
            <a:r>
              <a:rPr lang="en-US" altLang="zh-CN" sz="1600" dirty="0">
                <a:ea typeface="宋体" pitchFamily="2" charset="-122"/>
              </a:rPr>
              <a:t>&gt;</a:t>
            </a:r>
            <a:r>
              <a:rPr lang="zh-CN" altLang="en-US" sz="1600" dirty="0">
                <a:ea typeface="宋体" pitchFamily="2" charset="-122"/>
              </a:rPr>
              <a:t>李华</a:t>
            </a:r>
            <a:r>
              <a:rPr lang="en-US" altLang="zh-CN" sz="1600" dirty="0">
                <a:ea typeface="宋体" pitchFamily="2" charset="-122"/>
              </a:rPr>
              <a:t>&lt;/</a:t>
            </a:r>
            <a:r>
              <a:rPr lang="zh-CN" altLang="en-US" sz="1600" dirty="0">
                <a:ea typeface="宋体" pitchFamily="2" charset="-122"/>
              </a:rPr>
              <a:t>名字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籍贯</a:t>
            </a:r>
            <a:r>
              <a:rPr lang="en-US" altLang="zh-CN" sz="1600" dirty="0">
                <a:ea typeface="宋体" pitchFamily="2" charset="-122"/>
              </a:rPr>
              <a:t>&gt;</a:t>
            </a:r>
            <a:r>
              <a:rPr lang="zh-CN" altLang="en-US" sz="1600" dirty="0">
                <a:ea typeface="宋体" pitchFamily="2" charset="-122"/>
              </a:rPr>
              <a:t>河北</a:t>
            </a:r>
            <a:r>
              <a:rPr lang="en-US" altLang="zh-CN" sz="1600" dirty="0">
                <a:ea typeface="宋体" pitchFamily="2" charset="-122"/>
              </a:rPr>
              <a:t>&lt;/</a:t>
            </a:r>
            <a:r>
              <a:rPr lang="zh-CN" altLang="en-US" sz="1600" dirty="0">
                <a:ea typeface="宋体" pitchFamily="2" charset="-122"/>
              </a:rPr>
              <a:t>籍贯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年龄</a:t>
            </a:r>
            <a:r>
              <a:rPr lang="en-US" altLang="zh-CN" sz="1600" dirty="0">
                <a:ea typeface="宋体" pitchFamily="2" charset="-122"/>
              </a:rPr>
              <a:t>&gt;15&lt;/</a:t>
            </a:r>
            <a:r>
              <a:rPr lang="zh-CN" altLang="en-US" sz="1600" dirty="0">
                <a:ea typeface="宋体" pitchFamily="2" charset="-122"/>
              </a:rPr>
              <a:t>年龄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电话号码</a:t>
            </a:r>
            <a:r>
              <a:rPr lang="en-US" altLang="zh-CN" sz="1600" dirty="0">
                <a:ea typeface="宋体" pitchFamily="2" charset="-122"/>
              </a:rPr>
              <a:t>&gt;62875555&lt;/</a:t>
            </a:r>
            <a:r>
              <a:rPr lang="zh-CN" altLang="en-US" sz="1600" dirty="0">
                <a:ea typeface="宋体" pitchFamily="2" charset="-122"/>
              </a:rPr>
              <a:t>电话号码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&lt;/</a:t>
            </a:r>
            <a:r>
              <a:rPr lang="zh-CN" altLang="en-US" sz="1600" dirty="0">
                <a:ea typeface="宋体" pitchFamily="2" charset="-122"/>
              </a:rPr>
              <a:t>学生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&lt;</a:t>
            </a:r>
            <a:r>
              <a:rPr lang="zh-CN" altLang="en-US" sz="1600" dirty="0">
                <a:ea typeface="宋体" pitchFamily="2" charset="-122"/>
              </a:rPr>
              <a:t>学生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名字</a:t>
            </a:r>
            <a:r>
              <a:rPr lang="en-US" altLang="zh-CN" sz="1600" dirty="0">
                <a:ea typeface="宋体" pitchFamily="2" charset="-122"/>
              </a:rPr>
              <a:t>&gt;</a:t>
            </a:r>
            <a:r>
              <a:rPr lang="zh-CN" altLang="en-US" sz="1600" dirty="0">
                <a:ea typeface="宋体" pitchFamily="2" charset="-122"/>
              </a:rPr>
              <a:t>张三</a:t>
            </a:r>
            <a:r>
              <a:rPr lang="en-US" altLang="zh-CN" sz="1600" dirty="0">
                <a:ea typeface="宋体" pitchFamily="2" charset="-122"/>
              </a:rPr>
              <a:t>&lt;/</a:t>
            </a:r>
            <a:r>
              <a:rPr lang="zh-CN" altLang="en-US" sz="1600" dirty="0">
                <a:ea typeface="宋体" pitchFamily="2" charset="-122"/>
              </a:rPr>
              <a:t>名字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籍贯</a:t>
            </a:r>
            <a:r>
              <a:rPr lang="en-US" altLang="zh-CN" sz="1600" dirty="0">
                <a:ea typeface="宋体" pitchFamily="2" charset="-122"/>
              </a:rPr>
              <a:t>&gt;</a:t>
            </a:r>
            <a:r>
              <a:rPr lang="zh-CN" altLang="en-US" sz="1600" dirty="0">
                <a:ea typeface="宋体" pitchFamily="2" charset="-122"/>
              </a:rPr>
              <a:t>北京</a:t>
            </a:r>
            <a:r>
              <a:rPr lang="en-US" altLang="zh-CN" sz="1600" dirty="0">
                <a:ea typeface="宋体" pitchFamily="2" charset="-122"/>
              </a:rPr>
              <a:t>&lt;/</a:t>
            </a:r>
            <a:r>
              <a:rPr lang="zh-CN" altLang="en-US" sz="1600" dirty="0">
                <a:ea typeface="宋体" pitchFamily="2" charset="-122"/>
              </a:rPr>
              <a:t>籍贯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年龄</a:t>
            </a:r>
            <a:r>
              <a:rPr lang="en-US" altLang="zh-CN" sz="1600" dirty="0">
                <a:ea typeface="宋体" pitchFamily="2" charset="-122"/>
              </a:rPr>
              <a:t>&gt;14&lt;/</a:t>
            </a:r>
            <a:r>
              <a:rPr lang="zh-CN" altLang="en-US" sz="1600" dirty="0">
                <a:ea typeface="宋体" pitchFamily="2" charset="-122"/>
              </a:rPr>
              <a:t>年龄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  &lt;</a:t>
            </a:r>
            <a:r>
              <a:rPr lang="zh-CN" altLang="en-US" sz="1600" dirty="0">
                <a:ea typeface="宋体" pitchFamily="2" charset="-122"/>
              </a:rPr>
              <a:t>电话号码</a:t>
            </a:r>
            <a:r>
              <a:rPr lang="en-US" altLang="zh-CN" sz="1600" dirty="0">
                <a:ea typeface="宋体" pitchFamily="2" charset="-122"/>
              </a:rPr>
              <a:t>&gt;82873425&lt;/</a:t>
            </a:r>
            <a:r>
              <a:rPr lang="zh-CN" altLang="en-US" sz="1600" dirty="0">
                <a:ea typeface="宋体" pitchFamily="2" charset="-122"/>
              </a:rPr>
              <a:t>电话号码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  &lt;/</a:t>
            </a:r>
            <a:r>
              <a:rPr lang="zh-CN" altLang="en-US" sz="1600" dirty="0">
                <a:ea typeface="宋体" pitchFamily="2" charset="-122"/>
              </a:rPr>
              <a:t>学生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  <a:p>
            <a:pPr marL="342900" indent="-342900">
              <a:lnSpc>
                <a:spcPct val="80000"/>
              </a:lnSpc>
              <a:buFont typeface="+mj-lt"/>
              <a:buAutoNum type="arabicPeriod"/>
            </a:pPr>
            <a:r>
              <a:rPr lang="en-US" altLang="zh-CN" sz="1600" dirty="0">
                <a:ea typeface="宋体" pitchFamily="2" charset="-122"/>
              </a:rPr>
              <a:t>&lt;/</a:t>
            </a:r>
            <a:r>
              <a:rPr lang="zh-CN" altLang="en-US" sz="1600" dirty="0">
                <a:ea typeface="宋体" pitchFamily="2" charset="-122"/>
              </a:rPr>
              <a:t>学生花名册</a:t>
            </a:r>
            <a:r>
              <a:rPr lang="en-US" altLang="zh-CN" sz="1600" dirty="0">
                <a:ea typeface="宋体" pitchFamily="2" charset="-122"/>
              </a:rPr>
              <a:t>&gt;</a:t>
            </a:r>
          </a:p>
        </p:txBody>
      </p:sp>
      <p:sp>
        <p:nvSpPr>
          <p:cNvPr id="55300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1A3D1EB7-BE32-4E1D-8E6B-CAE039FD90A4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42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0937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zh-CN" altLang="en-US">
                <a:ea typeface="方正姚体" pitchFamily="2" charset="-122"/>
              </a:rPr>
              <a:t>程序说明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/>
              <a:t>处理指示是用来给处理</a:t>
            </a:r>
            <a:r>
              <a:rPr lang="en-US" altLang="zh-CN" dirty="0"/>
              <a:t>XML</a:t>
            </a:r>
            <a:r>
              <a:rPr lang="zh-CN" altLang="zh-CN" dirty="0"/>
              <a:t>文件的应用程序提供信息的。所有的处理指示应该遵循下面的格式：</a:t>
            </a:r>
            <a:r>
              <a:rPr lang="en-US" altLang="zh-CN" dirty="0"/>
              <a:t>&lt;?</a:t>
            </a:r>
            <a:r>
              <a:rPr lang="zh-CN" altLang="zh-CN" dirty="0"/>
              <a:t>处理指示名 处理指示信息</a:t>
            </a:r>
            <a:r>
              <a:rPr lang="en-US" altLang="zh-CN" dirty="0"/>
              <a:t>?&gt;</a:t>
            </a:r>
            <a:endParaRPr lang="zh-CN" altLang="zh-CN" dirty="0"/>
          </a:p>
          <a:p>
            <a:r>
              <a:rPr lang="zh-CN" altLang="zh-CN" dirty="0"/>
              <a:t>例如这个处理指示：</a:t>
            </a:r>
          </a:p>
          <a:p>
            <a:r>
              <a:rPr lang="en-US" altLang="zh-CN" dirty="0"/>
              <a:t>&lt;?xml-</a:t>
            </a:r>
            <a:r>
              <a:rPr lang="en-US" altLang="zh-CN" dirty="0" err="1"/>
              <a:t>stylesheet</a:t>
            </a:r>
            <a:r>
              <a:rPr lang="en-US" altLang="zh-CN" dirty="0"/>
              <a:t> type="text/</a:t>
            </a:r>
            <a:r>
              <a:rPr lang="en-US" altLang="zh-CN" dirty="0" err="1"/>
              <a:t>xsl</a:t>
            </a:r>
            <a:r>
              <a:rPr lang="en-US" altLang="zh-CN" dirty="0"/>
              <a:t>" </a:t>
            </a:r>
            <a:r>
              <a:rPr lang="en-US" altLang="zh-CN" dirty="0" err="1"/>
              <a:t>href</a:t>
            </a:r>
            <a:r>
              <a:rPr lang="en-US" altLang="zh-CN" dirty="0"/>
              <a:t>="mystyle.xsl"?&gt;</a:t>
            </a:r>
            <a:endParaRPr lang="zh-CN" altLang="zh-CN" dirty="0"/>
          </a:p>
          <a:p>
            <a:r>
              <a:rPr lang="zh-CN" altLang="zh-CN" dirty="0"/>
              <a:t>指定与了</a:t>
            </a:r>
            <a:r>
              <a:rPr lang="en-US" altLang="zh-CN" dirty="0"/>
              <a:t>XML</a:t>
            </a:r>
            <a:r>
              <a:rPr lang="zh-CN" altLang="zh-CN" dirty="0"/>
              <a:t>文件配套使用的样式单的类型为</a:t>
            </a:r>
            <a:r>
              <a:rPr lang="en-US" altLang="zh-CN" dirty="0" err="1"/>
              <a:t>xsl</a:t>
            </a:r>
            <a:r>
              <a:rPr lang="zh-CN" altLang="zh-CN" dirty="0"/>
              <a:t>及文件名为</a:t>
            </a:r>
            <a:r>
              <a:rPr lang="en-US" altLang="zh-CN" dirty="0"/>
              <a:t>mystyle.xsl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元素是</a:t>
            </a:r>
            <a:r>
              <a:rPr lang="en-US" altLang="zh-CN" dirty="0"/>
              <a:t>XML</a:t>
            </a:r>
            <a:r>
              <a:rPr lang="zh-CN" altLang="zh-CN" dirty="0"/>
              <a:t>文件内容的基本单元。从语法上讲，一个元素包含一个起始标记、一个结束标记以及标记之间的数据内容。其形式是：</a:t>
            </a:r>
          </a:p>
          <a:p>
            <a:r>
              <a:rPr lang="en-US" altLang="zh-CN" dirty="0"/>
              <a:t>&lt;</a:t>
            </a:r>
            <a:r>
              <a:rPr lang="zh-CN" altLang="zh-CN" dirty="0"/>
              <a:t>标记</a:t>
            </a:r>
            <a:r>
              <a:rPr lang="en-US" altLang="zh-CN" dirty="0"/>
              <a:t>&gt;</a:t>
            </a:r>
            <a:r>
              <a:rPr lang="zh-CN" altLang="zh-CN" dirty="0"/>
              <a:t>数据内容</a:t>
            </a:r>
            <a:r>
              <a:rPr lang="en-US" altLang="zh-CN" dirty="0"/>
              <a:t>&lt;/</a:t>
            </a:r>
            <a:r>
              <a:rPr lang="zh-CN" altLang="zh-CN" dirty="0"/>
              <a:t>标记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zh-CN" altLang="zh-CN" dirty="0"/>
              <a:t>另外，元素中还可以再嵌套别的元素。比如数据内容可再扩展为</a:t>
            </a:r>
            <a:r>
              <a:rPr lang="en-US" altLang="zh-CN" dirty="0"/>
              <a:t>&lt;</a:t>
            </a:r>
            <a:r>
              <a:rPr lang="zh-CN" altLang="zh-CN" dirty="0"/>
              <a:t>标记</a:t>
            </a:r>
            <a:r>
              <a:rPr lang="en-US" altLang="zh-CN" dirty="0"/>
              <a:t>1&gt;</a:t>
            </a:r>
            <a:r>
              <a:rPr lang="zh-CN" altLang="zh-CN" dirty="0"/>
              <a:t>数据内容</a:t>
            </a:r>
            <a:r>
              <a:rPr lang="en-US" altLang="zh-CN" dirty="0"/>
              <a:t>1&lt;/</a:t>
            </a:r>
            <a:r>
              <a:rPr lang="zh-CN" altLang="zh-CN" dirty="0"/>
              <a:t>标记</a:t>
            </a:r>
            <a:r>
              <a:rPr lang="en-US" altLang="zh-CN" dirty="0"/>
              <a:t>1&gt;&lt;</a:t>
            </a:r>
            <a:r>
              <a:rPr lang="zh-CN" altLang="zh-CN" dirty="0"/>
              <a:t>标记</a:t>
            </a:r>
            <a:r>
              <a:rPr lang="en-US" altLang="zh-CN" dirty="0"/>
              <a:t>2&gt;</a:t>
            </a:r>
            <a:r>
              <a:rPr lang="zh-CN" altLang="zh-CN" dirty="0"/>
              <a:t>数据内容</a:t>
            </a:r>
            <a:r>
              <a:rPr lang="en-US" altLang="zh-CN" dirty="0"/>
              <a:t>2&lt;/</a:t>
            </a:r>
            <a:r>
              <a:rPr lang="zh-CN" altLang="zh-CN" dirty="0"/>
              <a:t>标记</a:t>
            </a:r>
            <a:r>
              <a:rPr lang="en-US" altLang="zh-CN" dirty="0"/>
              <a:t>2&gt;...</a:t>
            </a:r>
            <a:r>
              <a:rPr lang="zh-CN" altLang="zh-CN" dirty="0"/>
              <a:t> </a:t>
            </a:r>
            <a:r>
              <a:rPr lang="en-US" altLang="zh-CN" dirty="0"/>
              <a:t>&lt;</a:t>
            </a:r>
            <a:r>
              <a:rPr lang="zh-CN" altLang="zh-CN" dirty="0"/>
              <a:t>标记</a:t>
            </a:r>
            <a:r>
              <a:rPr lang="en-US" altLang="zh-CN" dirty="0"/>
              <a:t>n&gt;</a:t>
            </a:r>
            <a:r>
              <a:rPr lang="zh-CN" altLang="zh-CN" dirty="0"/>
              <a:t>数据内容</a:t>
            </a:r>
            <a:r>
              <a:rPr lang="en-US" altLang="zh-CN" dirty="0"/>
              <a:t>1&lt;/</a:t>
            </a:r>
            <a:r>
              <a:rPr lang="zh-CN" altLang="zh-CN" dirty="0"/>
              <a:t>标记</a:t>
            </a:r>
            <a:r>
              <a:rPr lang="en-US" altLang="zh-CN" dirty="0"/>
              <a:t>n&gt;</a:t>
            </a:r>
            <a:endParaRPr lang="zh-CN" altLang="zh-CN" dirty="0"/>
          </a:p>
          <a:p>
            <a:r>
              <a:rPr lang="zh-CN" altLang="zh-CN" dirty="0"/>
              <a:t>元素里还可以再嵌套元素，实现循环嵌套。最外层的元素称为根元素。一个</a:t>
            </a:r>
            <a:r>
              <a:rPr lang="en-US" altLang="zh-CN" dirty="0"/>
              <a:t>xml</a:t>
            </a:r>
            <a:r>
              <a:rPr lang="zh-CN" altLang="zh-CN" dirty="0"/>
              <a:t>文档只能有一个根元素。</a:t>
            </a:r>
          </a:p>
        </p:txBody>
      </p:sp>
      <p:sp>
        <p:nvSpPr>
          <p:cNvPr id="56324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01E1C492-EF51-4120-BDCE-87A5D40A7CDF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43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332414"/>
      </p:ext>
    </p:extLst>
  </p:cSld>
  <p:clrMapOvr>
    <a:masterClrMapping/>
  </p:clrMapOvr>
  <p:transition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 smtClean="0">
                <a:ea typeface="方正姚体" pitchFamily="2" charset="-122"/>
              </a:rPr>
              <a:t>2.7  </a:t>
            </a:r>
            <a:r>
              <a:rPr lang="en-US" dirty="0" err="1">
                <a:ea typeface="方正姚体" pitchFamily="2" charset="-122"/>
              </a:rPr>
              <a:t>web.config</a:t>
            </a:r>
            <a:endParaRPr lang="zh-CN" altLang="en-US" dirty="0">
              <a:ea typeface="方正姚体" pitchFamily="2" charset="-122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zh-CN" altLang="en-US" dirty="0">
                <a:ea typeface="宋体" pitchFamily="2" charset="-122"/>
              </a:rPr>
              <a:t>网站的配置文件是一个</a:t>
            </a:r>
            <a:r>
              <a:rPr lang="en-US" dirty="0">
                <a:ea typeface="宋体" pitchFamily="2" charset="-122"/>
              </a:rPr>
              <a:t>XML</a:t>
            </a:r>
            <a:r>
              <a:rPr lang="zh-CN" altLang="en-US" dirty="0">
                <a:ea typeface="宋体" pitchFamily="2" charset="-122"/>
              </a:rPr>
              <a:t>格式文件，用来存储配置信息。</a:t>
            </a:r>
          </a:p>
          <a:p>
            <a:pPr algn="just"/>
            <a:r>
              <a:rPr lang="zh-CN" altLang="en-US" dirty="0">
                <a:ea typeface="宋体" pitchFamily="2" charset="-122"/>
              </a:rPr>
              <a:t>最高层的配置文件是</a:t>
            </a:r>
            <a:r>
              <a:rPr lang="en-US" dirty="0" err="1">
                <a:ea typeface="宋体" pitchFamily="2" charset="-122"/>
              </a:rPr>
              <a:t>machine.config</a:t>
            </a:r>
            <a:r>
              <a:rPr lang="zh-CN" altLang="en-US" dirty="0">
                <a:ea typeface="宋体" pitchFamily="2" charset="-122"/>
              </a:rPr>
              <a:t>，默认安装于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“</a:t>
            </a:r>
            <a:r>
              <a:rPr lang="en-US" dirty="0">
                <a:ea typeface="宋体" pitchFamily="2" charset="-122"/>
              </a:rPr>
              <a:t>[</a:t>
            </a:r>
            <a:r>
              <a:rPr lang="zh-CN" altLang="en-US" dirty="0">
                <a:ea typeface="宋体" pitchFamily="2" charset="-122"/>
              </a:rPr>
              <a:t>硬盘</a:t>
            </a:r>
            <a:r>
              <a:rPr lang="en-US" dirty="0">
                <a:ea typeface="宋体" pitchFamily="2" charset="-122"/>
              </a:rPr>
              <a:t>]</a:t>
            </a:r>
            <a:r>
              <a:rPr lang="zh-CN" altLang="en-US" dirty="0">
                <a:ea typeface="宋体" pitchFamily="2" charset="-122"/>
              </a:rPr>
              <a:t>：</a:t>
            </a:r>
            <a:r>
              <a:rPr lang="en-US" dirty="0">
                <a:ea typeface="宋体" pitchFamily="2" charset="-122"/>
              </a:rPr>
              <a:t>\WINDOWS\Microsoft.NET\ Framework\v2.0.50727\CONFIG</a:t>
            </a:r>
            <a:r>
              <a:rPr lang="en-US" dirty="0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 dirty="0">
                <a:ea typeface="宋体" pitchFamily="2" charset="-122"/>
              </a:rPr>
              <a:t>文件夹下。</a:t>
            </a:r>
          </a:p>
          <a:p>
            <a:pPr algn="just"/>
            <a:r>
              <a:rPr lang="en-US" dirty="0" err="1">
                <a:ea typeface="宋体" pitchFamily="2" charset="-122"/>
              </a:rPr>
              <a:t>machine.config</a:t>
            </a:r>
            <a:r>
              <a:rPr lang="zh-CN" altLang="en-US" dirty="0">
                <a:ea typeface="宋体" pitchFamily="2" charset="-122"/>
              </a:rPr>
              <a:t>存储了本机所有网站的基本配置信息，通常不需要修改该文件。</a:t>
            </a:r>
          </a:p>
        </p:txBody>
      </p:sp>
      <p:sp>
        <p:nvSpPr>
          <p:cNvPr id="57348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82CBC9F-1221-45BE-9300-EB1EA525B41E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44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11624"/>
      </p:ext>
    </p:extLst>
  </p:cSld>
  <p:clrMapOvr>
    <a:masterClrMapping/>
  </p:clrMapOvr>
  <p:transition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>
                <a:ea typeface="方正姚体" pitchFamily="2" charset="-122"/>
              </a:rPr>
              <a:t>2.6  </a:t>
            </a:r>
            <a:r>
              <a:rPr lang="en-US" dirty="0" err="1">
                <a:ea typeface="方正姚体" pitchFamily="2" charset="-122"/>
              </a:rPr>
              <a:t>web.config</a:t>
            </a:r>
            <a:r>
              <a:rPr lang="zh-CN" altLang="en-US" dirty="0">
                <a:ea typeface="方正姚体" pitchFamily="2" charset="-122"/>
              </a:rPr>
              <a:t>（续）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zh-CN" altLang="en-US" dirty="0">
                <a:ea typeface="宋体" pitchFamily="2" charset="-122"/>
              </a:rPr>
              <a:t>下一层的配置文件是位于网站根文件夹中的</a:t>
            </a:r>
            <a:r>
              <a:rPr lang="en-US" dirty="0" err="1">
                <a:ea typeface="宋体" pitchFamily="2" charset="-122"/>
              </a:rPr>
              <a:t>web.config</a:t>
            </a:r>
            <a:r>
              <a:rPr lang="zh-CN" altLang="en-US" dirty="0">
                <a:ea typeface="宋体" pitchFamily="2" charset="-122"/>
              </a:rPr>
              <a:t>，再下一层的是位于根文件夹下子文件夹中的</a:t>
            </a:r>
            <a:r>
              <a:rPr lang="en-US" dirty="0" err="1">
                <a:ea typeface="宋体" pitchFamily="2" charset="-122"/>
              </a:rPr>
              <a:t>web.config</a:t>
            </a:r>
            <a:r>
              <a:rPr lang="zh-CN" altLang="en-US" dirty="0">
                <a:ea typeface="宋体" pitchFamily="2" charset="-122"/>
              </a:rPr>
              <a:t>。</a:t>
            </a:r>
          </a:p>
          <a:p>
            <a:pPr algn="just"/>
            <a:r>
              <a:rPr lang="zh-CN" altLang="en-US" dirty="0">
                <a:ea typeface="宋体" pitchFamily="2" charset="-122"/>
              </a:rPr>
              <a:t>根文件夹中</a:t>
            </a:r>
            <a:r>
              <a:rPr lang="en-US" dirty="0" err="1">
                <a:ea typeface="宋体" pitchFamily="2" charset="-122"/>
              </a:rPr>
              <a:t>web.config</a:t>
            </a:r>
            <a:r>
              <a:rPr lang="zh-CN" altLang="en-US" dirty="0">
                <a:ea typeface="宋体" pitchFamily="2" charset="-122"/>
              </a:rPr>
              <a:t>继承</a:t>
            </a:r>
            <a:r>
              <a:rPr lang="en-US" dirty="0" err="1">
                <a:ea typeface="宋体" pitchFamily="2" charset="-122"/>
              </a:rPr>
              <a:t>machine.config</a:t>
            </a:r>
            <a:r>
              <a:rPr lang="zh-CN" altLang="en-US" dirty="0">
                <a:ea typeface="宋体" pitchFamily="2" charset="-122"/>
              </a:rPr>
              <a:t>，子文件夹中</a:t>
            </a:r>
            <a:r>
              <a:rPr lang="en-US" dirty="0" err="1">
                <a:ea typeface="宋体" pitchFamily="2" charset="-122"/>
              </a:rPr>
              <a:t>web.config</a:t>
            </a:r>
            <a:r>
              <a:rPr lang="zh-CN" altLang="en-US" dirty="0">
                <a:ea typeface="宋体" pitchFamily="2" charset="-122"/>
              </a:rPr>
              <a:t>继承根文件夹中的</a:t>
            </a:r>
            <a:r>
              <a:rPr lang="en-US" dirty="0" err="1">
                <a:ea typeface="宋体" pitchFamily="2" charset="-122"/>
              </a:rPr>
              <a:t>web.config</a:t>
            </a:r>
            <a:r>
              <a:rPr lang="zh-CN" altLang="en-US" dirty="0">
                <a:ea typeface="宋体" pitchFamily="2" charset="-122"/>
              </a:rPr>
              <a:t>。</a:t>
            </a:r>
          </a:p>
          <a:p>
            <a:pPr algn="just"/>
            <a:r>
              <a:rPr lang="zh-CN" altLang="en-US" dirty="0">
                <a:ea typeface="宋体" pitchFamily="2" charset="-122"/>
              </a:rPr>
              <a:t>不同的</a:t>
            </a:r>
            <a:r>
              <a:rPr lang="en-US" dirty="0" err="1">
                <a:ea typeface="宋体" pitchFamily="2" charset="-122"/>
              </a:rPr>
              <a:t>web.config</a:t>
            </a:r>
            <a:r>
              <a:rPr lang="zh-CN" altLang="en-US" dirty="0">
                <a:ea typeface="宋体" pitchFamily="2" charset="-122"/>
              </a:rPr>
              <a:t>分别作用于各自所在的文件夹和下一级文件夹。</a:t>
            </a:r>
          </a:p>
        </p:txBody>
      </p:sp>
      <p:sp>
        <p:nvSpPr>
          <p:cNvPr id="58372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35C966C2-6DF9-44F5-8069-5D555E785E80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45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674879"/>
      </p:ext>
    </p:extLst>
  </p:cSld>
  <p:clrMapOvr>
    <a:masterClrMapping/>
  </p:clrMapOvr>
  <p:transition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>
                <a:ea typeface="方正姚体" pitchFamily="2" charset="-122"/>
              </a:rPr>
              <a:t>2.6.1  </a:t>
            </a:r>
            <a:r>
              <a:rPr lang="en-US" dirty="0" err="1">
                <a:ea typeface="方正姚体" pitchFamily="2" charset="-122"/>
              </a:rPr>
              <a:t>web.config</a:t>
            </a:r>
            <a:r>
              <a:rPr lang="zh-CN" altLang="en-US" dirty="0">
                <a:ea typeface="方正姚体" pitchFamily="2" charset="-122"/>
              </a:rPr>
              <a:t>基本结构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&lt;?xml version="1.0" encoding="utf-8"?&gt;</a:t>
            </a: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&lt;!-- </a:t>
            </a:r>
            <a:r>
              <a:rPr lang="zh-CN" altLang="en-US" dirty="0">
                <a:ea typeface="宋体" pitchFamily="2" charset="-122"/>
              </a:rPr>
              <a:t>注意</a:t>
            </a:r>
            <a:r>
              <a:rPr lang="en-US" dirty="0">
                <a:ea typeface="宋体" pitchFamily="2" charset="-122"/>
              </a:rPr>
              <a:t>: </a:t>
            </a:r>
            <a:r>
              <a:rPr lang="zh-CN" altLang="en-US" dirty="0">
                <a:ea typeface="宋体" pitchFamily="2" charset="-122"/>
              </a:rPr>
              <a:t>除了手动编辑此文件以外，您还可以使用</a:t>
            </a:r>
            <a:r>
              <a:rPr lang="en-US" dirty="0">
                <a:latin typeface="宋体" pitchFamily="2" charset="-122"/>
                <a:ea typeface="宋体" pitchFamily="2" charset="-122"/>
              </a:rPr>
              <a:t>……</a:t>
            </a:r>
            <a:r>
              <a:rPr lang="en-US" dirty="0">
                <a:ea typeface="宋体" pitchFamily="2" charset="-122"/>
              </a:rPr>
              <a:t>   --&gt;</a:t>
            </a: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&lt;configuration&gt;</a:t>
            </a: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    &lt;</a:t>
            </a:r>
            <a:r>
              <a:rPr lang="en-US" dirty="0" err="1">
                <a:ea typeface="宋体" pitchFamily="2" charset="-122"/>
              </a:rPr>
              <a:t>configSections</a:t>
            </a:r>
            <a:r>
              <a:rPr lang="en-US" dirty="0">
                <a:ea typeface="宋体" pitchFamily="2" charset="-122"/>
              </a:rPr>
              <a:t>&gt;</a:t>
            </a: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      </a:t>
            </a:r>
            <a:r>
              <a:rPr lang="en-US" dirty="0">
                <a:latin typeface="宋体" pitchFamily="2" charset="-122"/>
                <a:ea typeface="宋体" pitchFamily="2" charset="-122"/>
              </a:rPr>
              <a:t>……</a:t>
            </a:r>
            <a:endParaRPr lang="en-US" dirty="0">
              <a:ea typeface="宋体" pitchFamily="2" charset="-122"/>
            </a:endParaRP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    &lt;/</a:t>
            </a:r>
            <a:r>
              <a:rPr lang="en-US" dirty="0" err="1">
                <a:ea typeface="宋体" pitchFamily="2" charset="-122"/>
              </a:rPr>
              <a:t>configSections</a:t>
            </a:r>
            <a:r>
              <a:rPr lang="en-US" dirty="0">
                <a:ea typeface="宋体" pitchFamily="2" charset="-122"/>
              </a:rPr>
              <a:t>&gt;  </a:t>
            </a: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	</a:t>
            </a:r>
            <a:r>
              <a:rPr lang="en-US" dirty="0">
                <a:latin typeface="宋体" pitchFamily="2" charset="-122"/>
                <a:ea typeface="宋体" pitchFamily="2" charset="-122"/>
              </a:rPr>
              <a:t>……</a:t>
            </a:r>
            <a:endParaRPr lang="en-US" dirty="0">
              <a:ea typeface="宋体" pitchFamily="2" charset="-122"/>
            </a:endParaRPr>
          </a:p>
          <a:p>
            <a:pPr>
              <a:buFont typeface="Georgia" pitchFamily="18" charset="0"/>
              <a:buNone/>
            </a:pPr>
            <a:r>
              <a:rPr lang="en-US" dirty="0">
                <a:ea typeface="宋体" pitchFamily="2" charset="-122"/>
              </a:rPr>
              <a:t>&lt;/configuration&gt;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59396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4236A89C-5EEE-4574-8F43-C5BA51BC9E04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46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109037"/>
      </p:ext>
    </p:extLst>
  </p:cSld>
  <p:clrMapOvr>
    <a:masterClrMapping/>
  </p:clrMapOvr>
  <p:transition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2.6.2  </a:t>
            </a:r>
            <a:r>
              <a:rPr lang="zh-CN" altLang="en-US">
                <a:ea typeface="方正姚体" pitchFamily="2" charset="-122"/>
              </a:rPr>
              <a:t>配置</a:t>
            </a:r>
            <a:r>
              <a:rPr lang="en-US">
                <a:ea typeface="方正姚体" pitchFamily="2" charset="-122"/>
              </a:rPr>
              <a:t>web.config</a:t>
            </a:r>
            <a:endParaRPr lang="zh-CN" altLang="en-US">
              <a:ea typeface="方正姚体" pitchFamily="2" charset="-122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en-US">
                <a:ea typeface="宋体" pitchFamily="2" charset="-122"/>
              </a:rPr>
              <a:t>可以直接手工输入或采用管理工具进行配置。</a:t>
            </a:r>
          </a:p>
          <a:p>
            <a:r>
              <a:rPr lang="zh-CN" altLang="en-US">
                <a:ea typeface="宋体" pitchFamily="2" charset="-122"/>
              </a:rPr>
              <a:t>管理工具有两种方式：</a:t>
            </a:r>
            <a:r>
              <a:rPr lang="en-US">
                <a:ea typeface="宋体" pitchFamily="2" charset="-122"/>
              </a:rPr>
              <a:t>ASP.NET MMC</a:t>
            </a:r>
            <a:r>
              <a:rPr lang="zh-CN" altLang="en-US">
                <a:ea typeface="宋体" pitchFamily="2" charset="-122"/>
              </a:rPr>
              <a:t>管理单元和</a:t>
            </a:r>
            <a:r>
              <a:rPr lang="en-US">
                <a:ea typeface="宋体" pitchFamily="2" charset="-122"/>
              </a:rPr>
              <a:t>ASP.NET</a:t>
            </a:r>
            <a:r>
              <a:rPr lang="zh-CN" altLang="en-US">
                <a:ea typeface="宋体" pitchFamily="2" charset="-122"/>
              </a:rPr>
              <a:t>网站管理工具。</a:t>
            </a:r>
          </a:p>
          <a:p>
            <a:r>
              <a:rPr lang="zh-CN" altLang="en-US">
                <a:ea typeface="宋体" pitchFamily="2" charset="-122"/>
              </a:rPr>
              <a:t>当网站已发布到</a:t>
            </a:r>
            <a:r>
              <a:rPr lang="en-US">
                <a:ea typeface="宋体" pitchFamily="2" charset="-122"/>
              </a:rPr>
              <a:t>IIS Web</a:t>
            </a:r>
            <a:r>
              <a:rPr lang="zh-CN" altLang="en-US">
                <a:ea typeface="宋体" pitchFamily="2" charset="-122"/>
              </a:rPr>
              <a:t>服务器后，可选择</a:t>
            </a:r>
            <a:r>
              <a:rPr lang="en-US">
                <a:ea typeface="宋体" pitchFamily="2" charset="-122"/>
              </a:rPr>
              <a:t>ASP.NET MMC</a:t>
            </a:r>
            <a:r>
              <a:rPr lang="zh-CN" altLang="en-US">
                <a:ea typeface="宋体" pitchFamily="2" charset="-122"/>
              </a:rPr>
              <a:t>进行配置；而对于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>
                <a:ea typeface="宋体" pitchFamily="2" charset="-122"/>
              </a:rPr>
              <a:t>文件系统</a:t>
            </a:r>
            <a:r>
              <a:rPr lang="zh-CN" altLang="en-US">
                <a:latin typeface="宋体" pitchFamily="2" charset="-122"/>
                <a:ea typeface="宋体" pitchFamily="2" charset="-122"/>
              </a:rPr>
              <a:t>”</a:t>
            </a:r>
            <a:r>
              <a:rPr lang="zh-CN" altLang="en-US">
                <a:ea typeface="宋体" pitchFamily="2" charset="-122"/>
              </a:rPr>
              <a:t>网站，只能使用</a:t>
            </a:r>
            <a:r>
              <a:rPr lang="en-US">
                <a:ea typeface="宋体" pitchFamily="2" charset="-122"/>
              </a:rPr>
              <a:t>ASP.NET</a:t>
            </a:r>
            <a:r>
              <a:rPr lang="zh-CN" altLang="en-US">
                <a:ea typeface="宋体" pitchFamily="2" charset="-122"/>
              </a:rPr>
              <a:t>网站管理工具。 </a:t>
            </a:r>
          </a:p>
        </p:txBody>
      </p:sp>
      <p:sp>
        <p:nvSpPr>
          <p:cNvPr id="60420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550224BE-3B95-4B13-84E1-5E978B670488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47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86248"/>
      </p:ext>
    </p:extLst>
  </p:cSld>
  <p:clrMapOvr>
    <a:masterClrMapping/>
  </p:clrMapOvr>
  <p:transition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ASP.NET MMC </a:t>
            </a:r>
            <a:endParaRPr lang="zh-CN" altLang="en-US">
              <a:ea typeface="方正姚体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443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EAD96E19-57CF-4898-8263-C7753D53B1BC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48</a:t>
            </a:fld>
            <a:endParaRPr lang="en-US" sz="1800" smtClean="0">
              <a:solidFill>
                <a:srgbClr val="FFFFFF"/>
              </a:solidFill>
            </a:endParaRPr>
          </a:p>
        </p:txBody>
      </p:sp>
      <p:pic>
        <p:nvPicPr>
          <p:cNvPr id="6144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438275"/>
            <a:ext cx="5272088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397451"/>
      </p:ext>
    </p:extLst>
  </p:cSld>
  <p:clrMapOvr>
    <a:masterClrMapping/>
  </p:clrMapOvr>
  <p:transition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ASP.NET MMC </a:t>
            </a:r>
            <a:r>
              <a:rPr lang="zh-CN" altLang="en-US">
                <a:ea typeface="方正姚体" pitchFamily="2" charset="-122"/>
              </a:rPr>
              <a:t>（续）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2467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852394F3-B5ED-4940-B580-20F7CA0CAF7E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49</a:t>
            </a:fld>
            <a:endParaRPr lang="en-US" sz="1800" smtClean="0">
              <a:solidFill>
                <a:srgbClr val="FFFFFF"/>
              </a:solidFill>
            </a:endParaRPr>
          </a:p>
        </p:txBody>
      </p:sp>
      <p:pic>
        <p:nvPicPr>
          <p:cNvPr id="6246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25" y="1465263"/>
            <a:ext cx="6540500" cy="491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0013252"/>
      </p:ext>
    </p:ext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XHTML </a:t>
            </a:r>
            <a:endParaRPr lang="zh-CN" altLang="zh-CN" dirty="0"/>
          </a:p>
          <a:p>
            <a:r>
              <a:rPr lang="en-US" altLang="zh-CN" dirty="0"/>
              <a:t>XHTML</a:t>
            </a:r>
            <a:r>
              <a:rPr lang="zh-CN" altLang="zh-CN" dirty="0"/>
              <a:t>是</a:t>
            </a:r>
            <a:r>
              <a:rPr lang="en-US" altLang="zh-CN" dirty="0"/>
              <a:t>The Extensible </a:t>
            </a:r>
            <a:r>
              <a:rPr lang="en-US" altLang="zh-CN" dirty="0" err="1"/>
              <a:t>HyperText</a:t>
            </a:r>
            <a:r>
              <a:rPr lang="en-US" altLang="zh-CN" dirty="0"/>
              <a:t> Markup Language</a:t>
            </a:r>
            <a:r>
              <a:rPr lang="zh-CN" altLang="zh-CN" dirty="0"/>
              <a:t>（可扩展标识语言）的缩写。目前推荐遵循的是</a:t>
            </a:r>
            <a:r>
              <a:rPr lang="en-US" altLang="zh-CN" dirty="0"/>
              <a:t>W3C</a:t>
            </a:r>
            <a:r>
              <a:rPr lang="zh-CN" altLang="zh-CN" dirty="0"/>
              <a:t>于</a:t>
            </a:r>
            <a:r>
              <a:rPr lang="en-US" altLang="zh-CN" dirty="0"/>
              <a:t>2000</a:t>
            </a:r>
            <a:r>
              <a:rPr lang="zh-CN" altLang="zh-CN" dirty="0"/>
              <a:t>年</a:t>
            </a:r>
            <a:r>
              <a:rPr lang="en-US" altLang="zh-CN" dirty="0"/>
              <a:t>1</a:t>
            </a:r>
            <a:r>
              <a:rPr lang="zh-CN" altLang="zh-CN" dirty="0"/>
              <a:t>月</a:t>
            </a:r>
            <a:r>
              <a:rPr lang="en-US" altLang="zh-CN" dirty="0"/>
              <a:t>26</a:t>
            </a:r>
            <a:r>
              <a:rPr lang="zh-CN" altLang="zh-CN" dirty="0"/>
              <a:t>日推荐</a:t>
            </a:r>
            <a:r>
              <a:rPr lang="en-US" altLang="zh-CN" dirty="0"/>
              <a:t>XML1.0</a:t>
            </a:r>
            <a:r>
              <a:rPr lang="zh-CN" altLang="zh-CN" dirty="0"/>
              <a:t>。</a:t>
            </a:r>
            <a:r>
              <a:rPr lang="en-US" altLang="zh-CN" dirty="0"/>
              <a:t>XML</a:t>
            </a:r>
            <a:r>
              <a:rPr lang="zh-CN" altLang="zh-CN" dirty="0"/>
              <a:t>虽然数据转换能力强大，完全可以替代</a:t>
            </a:r>
            <a:r>
              <a:rPr lang="en-US" altLang="zh-CN" dirty="0"/>
              <a:t>HTML</a:t>
            </a:r>
            <a:r>
              <a:rPr lang="zh-CN" altLang="zh-CN" dirty="0"/>
              <a:t>，但面对成千上万已有的站点，直接采用</a:t>
            </a:r>
            <a:r>
              <a:rPr lang="en-US" altLang="zh-CN" dirty="0"/>
              <a:t>XML</a:t>
            </a:r>
            <a:r>
              <a:rPr lang="zh-CN" altLang="zh-CN" dirty="0"/>
              <a:t>还为时过早。因此，我们在</a:t>
            </a:r>
            <a:r>
              <a:rPr lang="en-US" altLang="zh-CN" dirty="0"/>
              <a:t>HTML4.0</a:t>
            </a:r>
            <a:r>
              <a:rPr lang="zh-CN" altLang="zh-CN" dirty="0"/>
              <a:t>的基础上，用</a:t>
            </a:r>
            <a:r>
              <a:rPr lang="en-US" altLang="zh-CN" dirty="0"/>
              <a:t>XML</a:t>
            </a:r>
            <a:r>
              <a:rPr lang="zh-CN" altLang="zh-CN" dirty="0"/>
              <a:t>的规则对其进行扩展，得到了</a:t>
            </a:r>
            <a:r>
              <a:rPr lang="en-US" altLang="zh-CN" dirty="0"/>
              <a:t>XHTML</a:t>
            </a:r>
            <a:r>
              <a:rPr lang="zh-CN" altLang="zh-CN" dirty="0"/>
              <a:t>。简单的说，建立</a:t>
            </a:r>
            <a:r>
              <a:rPr lang="en-US" altLang="zh-CN" dirty="0"/>
              <a:t>XHTML</a:t>
            </a:r>
            <a:r>
              <a:rPr lang="zh-CN" altLang="zh-CN" dirty="0"/>
              <a:t>的目的就是实现</a:t>
            </a:r>
            <a:r>
              <a:rPr lang="en-US" altLang="zh-CN" dirty="0"/>
              <a:t>HTML</a:t>
            </a:r>
            <a:r>
              <a:rPr lang="zh-CN" altLang="zh-CN" dirty="0"/>
              <a:t>向</a:t>
            </a:r>
            <a:r>
              <a:rPr lang="en-US" altLang="zh-CN" dirty="0"/>
              <a:t>XML</a:t>
            </a:r>
            <a:r>
              <a:rPr lang="zh-CN" altLang="zh-CN" dirty="0"/>
              <a:t>的过渡。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36107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Visual Studio 2008</a:t>
            </a:r>
            <a:r>
              <a:rPr lang="zh-CN" altLang="en-US">
                <a:ea typeface="方正姚体" pitchFamily="2" charset="-122"/>
              </a:rPr>
              <a:t>中</a:t>
            </a:r>
            <a:r>
              <a:rPr lang="en-US">
                <a:ea typeface="方正姚体" pitchFamily="2" charset="-122"/>
              </a:rPr>
              <a:t>ASP.NET</a:t>
            </a:r>
            <a:r>
              <a:rPr lang="zh-CN" altLang="en-US">
                <a:ea typeface="方正姚体" pitchFamily="2" charset="-122"/>
              </a:rPr>
              <a:t>配置 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3491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EED120C4-7BB3-4A27-9CE7-AD6DE0E3C707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50</a:t>
            </a:fld>
            <a:endParaRPr lang="en-US" sz="1800" smtClean="0">
              <a:solidFill>
                <a:srgbClr val="FFFFFF"/>
              </a:solidFill>
            </a:endParaRPr>
          </a:p>
        </p:txBody>
      </p:sp>
      <p:pic>
        <p:nvPicPr>
          <p:cNvPr id="6349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31938"/>
            <a:ext cx="6762750" cy="484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917052"/>
      </p:ext>
    </p:extLst>
  </p:cSld>
  <p:clrMapOvr>
    <a:masterClrMapping/>
  </p:clrMapOvr>
  <p:transition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sz="3200">
                <a:ea typeface="方正姚体" pitchFamily="2" charset="-122"/>
              </a:rPr>
              <a:t>Visual Studio 2008</a:t>
            </a:r>
            <a:r>
              <a:rPr lang="zh-CN" altLang="en-US" sz="3200">
                <a:ea typeface="方正姚体" pitchFamily="2" charset="-122"/>
              </a:rPr>
              <a:t>中</a:t>
            </a:r>
            <a:r>
              <a:rPr lang="en-US" sz="3200">
                <a:ea typeface="方正姚体" pitchFamily="2" charset="-122"/>
              </a:rPr>
              <a:t>ASP.NET</a:t>
            </a:r>
            <a:r>
              <a:rPr lang="zh-CN" altLang="en-US" sz="3200">
                <a:ea typeface="方正姚体" pitchFamily="2" charset="-122"/>
              </a:rPr>
              <a:t>配置 （续）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4515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E9F7944F-C040-45F6-91E6-64D8E2D1110E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51</a:t>
            </a:fld>
            <a:endParaRPr lang="en-US" sz="1800" smtClean="0">
              <a:solidFill>
                <a:srgbClr val="FFFFFF"/>
              </a:solidFill>
            </a:endParaRPr>
          </a:p>
        </p:txBody>
      </p:sp>
      <p:pic>
        <p:nvPicPr>
          <p:cNvPr id="645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488" y="1428750"/>
            <a:ext cx="69056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157054"/>
      </p:ext>
    </p:extLst>
  </p:cSld>
  <p:clrMapOvr>
    <a:masterClrMapping/>
  </p:clrMapOvr>
  <p:transition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>
                <a:ea typeface="方正姚体" pitchFamily="2" charset="-122"/>
              </a:rPr>
              <a:t>2.7  </a:t>
            </a:r>
            <a:r>
              <a:rPr lang="zh-CN" altLang="en-US">
                <a:ea typeface="方正姚体" pitchFamily="2" charset="-122"/>
              </a:rPr>
              <a:t>小结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zh-CN" altLang="en-US" dirty="0">
                <a:ea typeface="宋体" pitchFamily="2" charset="-122"/>
              </a:rPr>
              <a:t>本章主要介绍了</a:t>
            </a:r>
            <a:r>
              <a:rPr lang="en-US" altLang="zh-CN" dirty="0">
                <a:ea typeface="宋体" pitchFamily="2" charset="-122"/>
              </a:rPr>
              <a:t>html</a:t>
            </a:r>
            <a:r>
              <a:rPr lang="zh-CN" altLang="en-US" dirty="0">
                <a:ea typeface="宋体" pitchFamily="2" charset="-122"/>
              </a:rPr>
              <a:t>和</a:t>
            </a:r>
            <a:r>
              <a:rPr lang="en-US" altLang="zh-CN" dirty="0">
                <a:ea typeface="宋体" pitchFamily="2" charset="-122"/>
              </a:rPr>
              <a:t>XHTML</a:t>
            </a:r>
            <a:r>
              <a:rPr lang="zh-CN" altLang="en-US" dirty="0">
                <a:ea typeface="宋体" pitchFamily="2" charset="-122"/>
              </a:rPr>
              <a:t>元素，以及常用的网页设计的基本技能，可以使读者掌握基本的网页设计。通过本章的学习，可以掌握以下知识点：</a:t>
            </a:r>
          </a:p>
          <a:p>
            <a:pPr algn="just"/>
            <a:r>
              <a:rPr lang="en-US" altLang="zh-CN" dirty="0">
                <a:ea typeface="宋体" pitchFamily="2" charset="-122"/>
              </a:rPr>
              <a:t>1.</a:t>
            </a:r>
            <a:r>
              <a:rPr lang="zh-CN" altLang="en-US" dirty="0">
                <a:ea typeface="宋体" pitchFamily="2" charset="-122"/>
              </a:rPr>
              <a:t>所有的</a:t>
            </a:r>
            <a:r>
              <a:rPr lang="en-US" altLang="zh-CN" dirty="0">
                <a:ea typeface="宋体" pitchFamily="2" charset="-122"/>
              </a:rPr>
              <a:t>.</a:t>
            </a:r>
            <a:r>
              <a:rPr lang="en-US" altLang="zh-CN" dirty="0" err="1">
                <a:ea typeface="宋体" pitchFamily="2" charset="-122"/>
              </a:rPr>
              <a:t>aspx</a:t>
            </a:r>
            <a:r>
              <a:rPr lang="zh-CN" altLang="en-US" dirty="0">
                <a:ea typeface="宋体" pitchFamily="2" charset="-122"/>
              </a:rPr>
              <a:t>都要转化为</a:t>
            </a:r>
            <a:r>
              <a:rPr lang="en-US" altLang="zh-CN" dirty="0">
                <a:ea typeface="宋体" pitchFamily="2" charset="-122"/>
              </a:rPr>
              <a:t>XHTML</a:t>
            </a:r>
            <a:r>
              <a:rPr lang="zh-CN" altLang="en-US" dirty="0">
                <a:ea typeface="宋体" pitchFamily="2" charset="-122"/>
              </a:rPr>
              <a:t>才能在浏览器中查看。 </a:t>
            </a:r>
            <a:endParaRPr lang="en-US" altLang="zh-CN" dirty="0" smtClean="0">
              <a:ea typeface="宋体" pitchFamily="2" charset="-122"/>
            </a:endParaRPr>
          </a:p>
          <a:p>
            <a:pPr algn="just"/>
            <a:r>
              <a:rPr lang="en-US" altLang="zh-CN" dirty="0" smtClean="0">
                <a:ea typeface="宋体" pitchFamily="2" charset="-122"/>
              </a:rPr>
              <a:t>2</a:t>
            </a:r>
            <a:r>
              <a:rPr lang="en-US" altLang="zh-CN" dirty="0">
                <a:ea typeface="宋体" pitchFamily="2" charset="-122"/>
              </a:rPr>
              <a:t>.</a:t>
            </a:r>
            <a:r>
              <a:rPr lang="zh-CN" altLang="en-US" dirty="0">
                <a:ea typeface="宋体" pitchFamily="2" charset="-122"/>
              </a:rPr>
              <a:t>软件公司在开发</a:t>
            </a:r>
            <a:r>
              <a:rPr lang="en-US" altLang="zh-CN" dirty="0">
                <a:ea typeface="宋体" pitchFamily="2" charset="-122"/>
              </a:rPr>
              <a:t>Web</a:t>
            </a:r>
            <a:r>
              <a:rPr lang="zh-CN" altLang="en-US" dirty="0">
                <a:ea typeface="宋体" pitchFamily="2" charset="-122"/>
              </a:rPr>
              <a:t>应用程序时大都采用代码隐藏页模型。 </a:t>
            </a:r>
            <a:endParaRPr lang="en-US" altLang="zh-CN" dirty="0" smtClean="0">
              <a:ea typeface="宋体" pitchFamily="2" charset="-122"/>
            </a:endParaRPr>
          </a:p>
          <a:p>
            <a:pPr algn="just"/>
            <a:r>
              <a:rPr lang="en-US" altLang="zh-CN" dirty="0" smtClean="0">
                <a:ea typeface="宋体" pitchFamily="2" charset="-122"/>
              </a:rPr>
              <a:t>3.CCS</a:t>
            </a:r>
            <a:r>
              <a:rPr lang="zh-CN" altLang="en-US" dirty="0">
                <a:ea typeface="宋体" pitchFamily="2" charset="-122"/>
              </a:rPr>
              <a:t>样式能使网站保持统一风格。 </a:t>
            </a:r>
            <a:endParaRPr lang="en-US" altLang="zh-CN" dirty="0" smtClean="0">
              <a:ea typeface="宋体" pitchFamily="2" charset="-122"/>
            </a:endParaRPr>
          </a:p>
          <a:p>
            <a:pPr algn="just"/>
            <a:r>
              <a:rPr lang="en-US" altLang="zh-CN" dirty="0" smtClean="0">
                <a:ea typeface="宋体" pitchFamily="2" charset="-122"/>
              </a:rPr>
              <a:t>4.JavaScript</a:t>
            </a:r>
            <a:r>
              <a:rPr lang="zh-CN" altLang="en-US" dirty="0">
                <a:ea typeface="宋体" pitchFamily="2" charset="-122"/>
              </a:rPr>
              <a:t>为静态页面提供动态功能。 </a:t>
            </a:r>
            <a:endParaRPr lang="en-US" altLang="zh-CN" dirty="0" smtClean="0">
              <a:ea typeface="宋体" pitchFamily="2" charset="-122"/>
            </a:endParaRPr>
          </a:p>
          <a:p>
            <a:pPr algn="just"/>
            <a:r>
              <a:rPr lang="en-US" altLang="zh-CN" dirty="0" smtClean="0">
                <a:ea typeface="宋体" pitchFamily="2" charset="-122"/>
              </a:rPr>
              <a:t>5</a:t>
            </a:r>
            <a:r>
              <a:rPr lang="en-US" altLang="zh-CN" dirty="0">
                <a:ea typeface="宋体" pitchFamily="2" charset="-122"/>
              </a:rPr>
              <a:t>. XML</a:t>
            </a:r>
            <a:r>
              <a:rPr lang="zh-CN" altLang="en-US" dirty="0">
                <a:ea typeface="宋体" pitchFamily="2" charset="-122"/>
              </a:rPr>
              <a:t>已成为</a:t>
            </a:r>
            <a:r>
              <a:rPr lang="en-US" altLang="zh-CN" dirty="0">
                <a:ea typeface="宋体" pitchFamily="2" charset="-122"/>
              </a:rPr>
              <a:t>Internet</a:t>
            </a:r>
            <a:r>
              <a:rPr lang="zh-CN" altLang="en-US" dirty="0">
                <a:ea typeface="宋体" pitchFamily="2" charset="-122"/>
              </a:rPr>
              <a:t>数据交换的标准</a:t>
            </a:r>
            <a:r>
              <a:rPr lang="zh-CN" altLang="en-US" dirty="0" smtClean="0">
                <a:ea typeface="宋体" pitchFamily="2" charset="-122"/>
              </a:rPr>
              <a:t>格式</a:t>
            </a:r>
            <a:endParaRPr lang="en-US" altLang="zh-CN" dirty="0" smtClean="0">
              <a:ea typeface="宋体" pitchFamily="2" charset="-122"/>
            </a:endParaRPr>
          </a:p>
          <a:p>
            <a:pPr algn="just"/>
            <a:r>
              <a:rPr lang="zh-CN" altLang="en-US" dirty="0" smtClean="0">
                <a:ea typeface="宋体" pitchFamily="2" charset="-122"/>
              </a:rPr>
              <a:t> </a:t>
            </a:r>
            <a:r>
              <a:rPr lang="en-US" altLang="zh-CN" dirty="0">
                <a:ea typeface="宋体" pitchFamily="2" charset="-122"/>
              </a:rPr>
              <a:t>6.Web.config</a:t>
            </a:r>
            <a:r>
              <a:rPr lang="zh-CN" altLang="en-US" dirty="0">
                <a:ea typeface="宋体" pitchFamily="2" charset="-122"/>
              </a:rPr>
              <a:t>用于存储</a:t>
            </a:r>
            <a:r>
              <a:rPr lang="en-US" altLang="zh-CN" dirty="0">
                <a:ea typeface="宋体" pitchFamily="2" charset="-122"/>
              </a:rPr>
              <a:t>Web</a:t>
            </a:r>
            <a:r>
              <a:rPr lang="zh-CN" altLang="en-US" dirty="0">
                <a:ea typeface="宋体" pitchFamily="2" charset="-122"/>
              </a:rPr>
              <a:t>应用程序的配置信息</a:t>
            </a:r>
            <a:r>
              <a:rPr lang="zh-CN" altLang="en-US" dirty="0" smtClean="0">
                <a:ea typeface="宋体" pitchFamily="2" charset="-122"/>
              </a:rPr>
              <a:t>。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65540" name="灯片编号占位符 5"/>
          <p:cNvSpPr txBox="1">
            <a:spLocks noGrp="1" noChangeArrowheads="1"/>
          </p:cNvSpPr>
          <p:nvPr/>
        </p:nvSpPr>
        <p:spPr bwMode="auto">
          <a:xfrm>
            <a:off x="8174038" y="1588"/>
            <a:ext cx="762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1pPr>
            <a:lvl2pPr marL="742950" indent="-28575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2pPr>
            <a:lvl3pPr marL="11430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3pPr>
            <a:lvl4pPr marL="16002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4pPr>
            <a:lvl5pPr marL="2057400" indent="-228600" eaLnBrk="0" hangingPunct="0"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3200" b="1">
                <a:solidFill>
                  <a:schemeClr val="accent2"/>
                </a:solidFill>
                <a:latin typeface="Arial" pitchFamily="34" charset="0"/>
                <a:ea typeface="华文行楷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fld id="{0B9D874B-AFE0-454C-B78A-29D1E5FE552A}" type="slidenum">
              <a:rPr lang="zh-CN" altLang="en-US" sz="1800" smtClean="0">
                <a:solidFill>
                  <a:srgbClr val="FFFFFF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52</a:t>
            </a:fld>
            <a:endParaRPr lang="en-US" sz="180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33180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2. </a:t>
            </a:r>
            <a:r>
              <a:rPr lang="zh-CN" altLang="zh-CN" dirty="0"/>
              <a:t>表现标准语言</a:t>
            </a:r>
          </a:p>
          <a:p>
            <a:r>
              <a:rPr lang="en-US" altLang="zh-CN" dirty="0"/>
              <a:t>CSS</a:t>
            </a:r>
            <a:r>
              <a:rPr lang="zh-CN" altLang="zh-CN" dirty="0"/>
              <a:t>是</a:t>
            </a:r>
            <a:r>
              <a:rPr lang="en-US" altLang="zh-CN" dirty="0"/>
              <a:t>Cascading Style Sheets</a:t>
            </a:r>
            <a:r>
              <a:rPr lang="zh-CN" altLang="zh-CN" dirty="0"/>
              <a:t>（层叠样式表）的缩写。目前推荐遵循的是</a:t>
            </a:r>
            <a:r>
              <a:rPr lang="en-US" altLang="zh-CN" dirty="0"/>
              <a:t>W3C</a:t>
            </a:r>
            <a:r>
              <a:rPr lang="zh-CN" altLang="zh-CN" dirty="0"/>
              <a:t>于</a:t>
            </a:r>
            <a:r>
              <a:rPr lang="en-US" altLang="zh-CN" dirty="0"/>
              <a:t>1998</a:t>
            </a:r>
            <a:r>
              <a:rPr lang="zh-CN" altLang="zh-CN" dirty="0"/>
              <a:t>年</a:t>
            </a:r>
            <a:r>
              <a:rPr lang="en-US" altLang="zh-CN" dirty="0"/>
              <a:t>5</a:t>
            </a:r>
            <a:r>
              <a:rPr lang="zh-CN" altLang="zh-CN" dirty="0"/>
              <a:t>月</a:t>
            </a:r>
            <a:r>
              <a:rPr lang="en-US" altLang="zh-CN" dirty="0"/>
              <a:t>12</a:t>
            </a:r>
            <a:r>
              <a:rPr lang="zh-CN" altLang="zh-CN" dirty="0"/>
              <a:t>日推荐</a:t>
            </a:r>
            <a:r>
              <a:rPr lang="en-US" altLang="zh-CN" dirty="0"/>
              <a:t>CSS2</a:t>
            </a:r>
            <a:r>
              <a:rPr lang="zh-CN" altLang="zh-CN" dirty="0"/>
              <a:t>。</a:t>
            </a:r>
            <a:r>
              <a:rPr lang="en-US" altLang="zh-CN" dirty="0"/>
              <a:t>W3C</a:t>
            </a:r>
            <a:r>
              <a:rPr lang="zh-CN" altLang="zh-CN" dirty="0"/>
              <a:t>创建</a:t>
            </a:r>
            <a:r>
              <a:rPr lang="en-US" altLang="zh-CN" dirty="0"/>
              <a:t>CSS</a:t>
            </a:r>
            <a:r>
              <a:rPr lang="zh-CN" altLang="zh-CN" dirty="0"/>
              <a:t>标准的目的是以</a:t>
            </a:r>
            <a:r>
              <a:rPr lang="en-US" altLang="zh-CN" dirty="0"/>
              <a:t>CSS</a:t>
            </a:r>
            <a:r>
              <a:rPr lang="zh-CN" altLang="zh-CN" dirty="0"/>
              <a:t>取代</a:t>
            </a:r>
            <a:r>
              <a:rPr lang="en-US" altLang="zh-CN" dirty="0"/>
              <a:t>HTML</a:t>
            </a:r>
            <a:r>
              <a:rPr lang="zh-CN" altLang="zh-CN" dirty="0"/>
              <a:t>表格式布局、帧和其他表现的语言。纯</a:t>
            </a:r>
            <a:r>
              <a:rPr lang="en-US" altLang="zh-CN" dirty="0"/>
              <a:t>CSS</a:t>
            </a:r>
            <a:r>
              <a:rPr lang="zh-CN" altLang="zh-CN" dirty="0"/>
              <a:t>布局与结构式</a:t>
            </a:r>
            <a:r>
              <a:rPr lang="en-US" altLang="zh-CN" dirty="0"/>
              <a:t>XHTML</a:t>
            </a:r>
            <a:r>
              <a:rPr lang="zh-CN" altLang="zh-CN" dirty="0"/>
              <a:t>相结合能帮助设计师分离外观与结构，使站点的访问及维护更加容易。</a:t>
            </a:r>
          </a:p>
          <a:p>
            <a:r>
              <a:rPr lang="zh-CN" altLang="zh-CN" dirty="0"/>
              <a:t>表现标准（</a:t>
            </a:r>
            <a:r>
              <a:rPr lang="en-US" altLang="zh-CN" dirty="0"/>
              <a:t>CSS</a:t>
            </a:r>
            <a:r>
              <a:rPr lang="zh-CN" altLang="zh-CN" dirty="0"/>
              <a:t>）的作用主要有以下几方面</a:t>
            </a:r>
            <a:r>
              <a:rPr lang="en-US" altLang="zh-CN" dirty="0"/>
              <a:t>: 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）以前必须通过图片转换才能实现的功能，可以用</a:t>
            </a:r>
            <a:r>
              <a:rPr lang="en-US" altLang="zh-CN" dirty="0"/>
              <a:t>CSS</a:t>
            </a:r>
            <a:r>
              <a:rPr lang="zh-CN" altLang="zh-CN" dirty="0"/>
              <a:t>轻松实现，从而使页面的下载速度更快。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）采用</a:t>
            </a:r>
            <a:r>
              <a:rPr lang="en-US" altLang="zh-CN" dirty="0"/>
              <a:t>CSS</a:t>
            </a:r>
            <a:r>
              <a:rPr lang="zh-CN" altLang="zh-CN" dirty="0"/>
              <a:t>技术，可以有效地对页面的布局、字体、颜色、背景和其他效果进行更加精确的控制。利用</a:t>
            </a:r>
            <a:r>
              <a:rPr lang="en-US" altLang="zh-CN" dirty="0"/>
              <a:t>CSS</a:t>
            </a:r>
            <a:r>
              <a:rPr lang="zh-CN" altLang="zh-CN" dirty="0"/>
              <a:t>，只需对相应的代码做一些简单修改，就可以改变同一页面多个部分的格式，或者同时改变多个网页的外观。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Web</a:t>
            </a:r>
            <a:r>
              <a:rPr lang="zh-CN" altLang="zh-CN" dirty="0"/>
              <a:t>开发人员可以通过</a:t>
            </a:r>
            <a:r>
              <a:rPr lang="en-US" altLang="zh-CN" dirty="0"/>
              <a:t>CSS</a:t>
            </a:r>
            <a:r>
              <a:rPr lang="zh-CN" altLang="zh-CN" dirty="0"/>
              <a:t>统一控制页面的布局。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0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2.2  HTML</a:t>
            </a:r>
            <a:r>
              <a:rPr lang="zh-CN" altLang="zh-CN" b="1" dirty="0"/>
              <a:t>和</a:t>
            </a:r>
            <a:r>
              <a:rPr lang="en-US" altLang="zh-CN" b="1" dirty="0"/>
              <a:t>XHTML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HTML</a:t>
            </a:r>
            <a:r>
              <a:rPr lang="zh-CN" altLang="zh-CN" dirty="0"/>
              <a:t>（</a:t>
            </a:r>
            <a:r>
              <a:rPr lang="en-US" altLang="zh-CN" dirty="0"/>
              <a:t>Hyper Text Markup Language </a:t>
            </a:r>
            <a:r>
              <a:rPr lang="zh-CN" altLang="zh-CN" dirty="0"/>
              <a:t>超文本置标语言）是一种用来制作超文本文档的简单标记语言。用</a:t>
            </a:r>
            <a:r>
              <a:rPr lang="en-US" altLang="zh-CN" dirty="0"/>
              <a:t>HTML</a:t>
            </a:r>
            <a:r>
              <a:rPr lang="zh-CN" altLang="zh-CN" dirty="0"/>
              <a:t>编写的超文本文档称为</a:t>
            </a:r>
            <a:r>
              <a:rPr lang="en-US" altLang="zh-CN" dirty="0"/>
              <a:t>HTML</a:t>
            </a:r>
            <a:r>
              <a:rPr lang="zh-CN" altLang="zh-CN" dirty="0"/>
              <a:t>文档，它能独立于各种操作系统平台（如</a:t>
            </a:r>
            <a:r>
              <a:rPr lang="en-US" altLang="zh-CN" dirty="0"/>
              <a:t>UNIX</a:t>
            </a:r>
            <a:r>
              <a:rPr lang="zh-CN" altLang="zh-CN" dirty="0"/>
              <a:t>，</a:t>
            </a:r>
            <a:r>
              <a:rPr lang="en-US" altLang="zh-CN" dirty="0"/>
              <a:t>WINDOWS</a:t>
            </a:r>
            <a:r>
              <a:rPr lang="zh-CN" altLang="zh-CN" dirty="0"/>
              <a:t>等）。自</a:t>
            </a:r>
            <a:r>
              <a:rPr lang="en-US" altLang="zh-CN" dirty="0"/>
              <a:t>1990</a:t>
            </a:r>
            <a:r>
              <a:rPr lang="zh-CN" altLang="zh-CN" dirty="0"/>
              <a:t>年以来</a:t>
            </a:r>
            <a:r>
              <a:rPr lang="en-US" altLang="zh-CN" dirty="0"/>
              <a:t>HTML</a:t>
            </a:r>
            <a:r>
              <a:rPr lang="zh-CN" altLang="zh-CN" dirty="0"/>
              <a:t>就一直被用作</a:t>
            </a:r>
            <a:r>
              <a:rPr lang="en-US" altLang="zh-CN" dirty="0"/>
              <a:t>World Wide Web</a:t>
            </a:r>
            <a:r>
              <a:rPr lang="zh-CN" altLang="zh-CN" dirty="0"/>
              <a:t>上的信息表示语言，用于描述</a:t>
            </a:r>
            <a:r>
              <a:rPr lang="en-US" altLang="zh-CN" dirty="0"/>
              <a:t>Homepage</a:t>
            </a:r>
            <a:r>
              <a:rPr lang="zh-CN" altLang="zh-CN" dirty="0"/>
              <a:t>的格式设计和它与</a:t>
            </a:r>
            <a:r>
              <a:rPr lang="en-US" altLang="zh-CN" dirty="0"/>
              <a:t>WWW</a:t>
            </a:r>
            <a:r>
              <a:rPr lang="zh-CN" altLang="zh-CN" dirty="0"/>
              <a:t>上其它</a:t>
            </a:r>
            <a:r>
              <a:rPr lang="en-US" altLang="zh-CN" dirty="0"/>
              <a:t>Homepage</a:t>
            </a:r>
            <a:r>
              <a:rPr lang="zh-CN" altLang="zh-CN" dirty="0"/>
              <a:t>的连结信息。</a:t>
            </a:r>
            <a:r>
              <a:rPr lang="en-US" altLang="zh-CN" dirty="0"/>
              <a:t>HTML</a:t>
            </a:r>
            <a:r>
              <a:rPr lang="zh-CN" altLang="zh-CN" dirty="0"/>
              <a:t>文档（即</a:t>
            </a:r>
            <a:r>
              <a:rPr lang="en-US" altLang="zh-CN" dirty="0"/>
              <a:t>Homepage</a:t>
            </a:r>
            <a:r>
              <a:rPr lang="zh-CN" altLang="zh-CN" dirty="0"/>
              <a:t>的源文件）是一个放置了标记的</a:t>
            </a:r>
            <a:r>
              <a:rPr lang="en-US" altLang="zh-CN" dirty="0"/>
              <a:t>ASCII</a:t>
            </a:r>
            <a:r>
              <a:rPr lang="zh-CN" altLang="zh-CN" dirty="0"/>
              <a:t>文本文件，通常它带有</a:t>
            </a:r>
            <a:r>
              <a:rPr lang="en-US" altLang="zh-CN" dirty="0"/>
              <a:t>.html</a:t>
            </a:r>
            <a:r>
              <a:rPr lang="zh-CN" altLang="zh-CN" dirty="0"/>
              <a:t>或</a:t>
            </a:r>
            <a:r>
              <a:rPr lang="en-US" altLang="zh-CN" dirty="0"/>
              <a:t>.</a:t>
            </a:r>
            <a:r>
              <a:rPr lang="en-US" altLang="zh-CN" dirty="0" err="1"/>
              <a:t>htm</a:t>
            </a:r>
            <a:r>
              <a:rPr lang="zh-CN" altLang="zh-CN" dirty="0"/>
              <a:t>的文件扩展名。在</a:t>
            </a:r>
            <a:r>
              <a:rPr lang="en-US" altLang="zh-CN" dirty="0"/>
              <a:t>ASP.NET 4.5</a:t>
            </a:r>
            <a:r>
              <a:rPr lang="zh-CN" altLang="zh-CN" dirty="0"/>
              <a:t>网站中，</a:t>
            </a:r>
            <a:r>
              <a:rPr lang="en-US" altLang="zh-CN" dirty="0"/>
              <a:t>.html</a:t>
            </a:r>
            <a:r>
              <a:rPr lang="zh-CN" altLang="zh-CN" dirty="0"/>
              <a:t>文件是一种静态页面文件，它不包含任何服务器控件，当用户访问该文件时，</a:t>
            </a:r>
            <a:r>
              <a:rPr lang="en-US" altLang="zh-CN" dirty="0"/>
              <a:t>IIS</a:t>
            </a:r>
            <a:r>
              <a:rPr lang="zh-CN" altLang="zh-CN" dirty="0"/>
              <a:t>不经过任何处理直接送往浏览器，由浏览器解释执行。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59324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HTML</a:t>
            </a:r>
            <a:r>
              <a:rPr lang="zh-CN" altLang="zh-CN" dirty="0"/>
              <a:t>与</a:t>
            </a:r>
            <a:r>
              <a:rPr lang="en-US" altLang="zh-CN" dirty="0"/>
              <a:t>XHTML</a:t>
            </a:r>
            <a:r>
              <a:rPr lang="zh-CN" altLang="zh-CN" dirty="0"/>
              <a:t>之间的差别，粗略可以分为两大类比较：一个是功能上的差别，另外是书写习惯的差别。关于功能上的差别，主要是</a:t>
            </a:r>
            <a:r>
              <a:rPr lang="en-US" altLang="zh-CN" dirty="0"/>
              <a:t>XHTML</a:t>
            </a:r>
            <a:r>
              <a:rPr lang="zh-CN" altLang="zh-CN" dirty="0"/>
              <a:t>可兼容各大浏览器、手机以及</a:t>
            </a:r>
            <a:r>
              <a:rPr lang="en-US" altLang="zh-CN" dirty="0"/>
              <a:t>PDA</a:t>
            </a:r>
            <a:r>
              <a:rPr lang="zh-CN" altLang="zh-CN" dirty="0"/>
              <a:t>，并且浏览器也能快速正确地编译网页。因为</a:t>
            </a:r>
            <a:r>
              <a:rPr lang="en-US" altLang="zh-CN" dirty="0"/>
              <a:t>XHTML</a:t>
            </a:r>
            <a:r>
              <a:rPr lang="zh-CN" altLang="zh-CN" dirty="0"/>
              <a:t>的语法较为</a:t>
            </a:r>
            <a:r>
              <a:rPr lang="zh-CN" altLang="zh-CN" dirty="0" smtClean="0"/>
              <a:t>严谨</a:t>
            </a:r>
            <a:endParaRPr lang="en-US" altLang="zh-CN" dirty="0" smtClean="0"/>
          </a:p>
          <a:p>
            <a:r>
              <a:rPr lang="zh-CN" altLang="zh-CN" dirty="0"/>
              <a:t>例如：（</a:t>
            </a:r>
            <a:r>
              <a:rPr lang="en-US" altLang="zh-CN" dirty="0"/>
              <a:t>1</a:t>
            </a:r>
            <a:r>
              <a:rPr lang="zh-CN" altLang="zh-CN" dirty="0"/>
              <a:t>）所有标签都必须小写；在</a:t>
            </a:r>
            <a:r>
              <a:rPr lang="en-US" altLang="zh-CN" dirty="0"/>
              <a:t>XHTML</a:t>
            </a:r>
            <a:r>
              <a:rPr lang="zh-CN" altLang="zh-CN" dirty="0"/>
              <a:t>中，所有的标签都必须小写，不能大小写穿插其中，也不能全部都是大写。看一个例子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）标签必须成双成对；像是</a:t>
            </a:r>
            <a:r>
              <a:rPr lang="en-US" altLang="zh-CN" dirty="0"/>
              <a:t>&lt;p&gt;...&lt;/p&gt;</a:t>
            </a:r>
            <a:r>
              <a:rPr lang="zh-CN" altLang="zh-CN" dirty="0"/>
              <a:t>、</a:t>
            </a:r>
            <a:r>
              <a:rPr lang="en-US" altLang="zh-CN" dirty="0"/>
              <a:t>&lt;a&gt;...&lt;/a&gt;</a:t>
            </a:r>
            <a:r>
              <a:rPr lang="zh-CN" altLang="zh-CN" dirty="0"/>
              <a:t>、</a:t>
            </a:r>
            <a:r>
              <a:rPr lang="en-US" altLang="zh-CN" dirty="0"/>
              <a:t>&lt;div&gt;...&lt;/div&gt;</a:t>
            </a:r>
            <a:r>
              <a:rPr lang="zh-CN" altLang="zh-CN" dirty="0"/>
              <a:t>标签等，当出现一个标签时，必须要有对应的结束标签，缺一不可，就像在任何程序语言中的括号一样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）标签顺序必须正确；标签由外到内，一层层包覆着，所以假设你先写</a:t>
            </a:r>
            <a:r>
              <a:rPr lang="en-US" altLang="zh-CN" dirty="0"/>
              <a:t>div</a:t>
            </a:r>
            <a:r>
              <a:rPr lang="zh-CN" altLang="zh-CN" dirty="0"/>
              <a:t>后写</a:t>
            </a:r>
            <a:r>
              <a:rPr lang="en-US" altLang="zh-CN" dirty="0"/>
              <a:t>h1</a:t>
            </a:r>
            <a:r>
              <a:rPr lang="zh-CN" altLang="zh-CN" dirty="0"/>
              <a:t>，结尾就要先写</a:t>
            </a:r>
            <a:r>
              <a:rPr lang="en-US" altLang="zh-CN" dirty="0"/>
              <a:t>h1</a:t>
            </a:r>
            <a:r>
              <a:rPr lang="zh-CN" altLang="zh-CN" dirty="0"/>
              <a:t>后写</a:t>
            </a:r>
            <a:r>
              <a:rPr lang="en-US" altLang="zh-CN" dirty="0"/>
              <a:t>div</a:t>
            </a:r>
            <a:r>
              <a:rPr lang="zh-CN" altLang="zh-CN" dirty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0601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2.2.1 HTML</a:t>
            </a:r>
            <a:r>
              <a:rPr lang="zh-CN" altLang="zh-CN" b="1" dirty="0"/>
              <a:t>文件结构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zh-CN" altLang="zh-CN" dirty="0"/>
              <a:t>在</a:t>
            </a:r>
            <a:r>
              <a:rPr lang="en-US" altLang="zh-CN" dirty="0"/>
              <a:t>VSEW2012</a:t>
            </a:r>
            <a:r>
              <a:rPr lang="zh-CN" altLang="zh-CN" dirty="0"/>
              <a:t>中建立的</a:t>
            </a:r>
            <a:r>
              <a:rPr lang="en-US" altLang="zh-CN" dirty="0"/>
              <a:t>.html</a:t>
            </a:r>
            <a:r>
              <a:rPr lang="zh-CN" altLang="zh-CN" dirty="0"/>
              <a:t>文件基本结构如下：</a:t>
            </a:r>
            <a:r>
              <a:rPr lang="en-US" altLang="zh-CN" dirty="0"/>
              <a:t>&lt;!DOCTYPE html&gt;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&lt;html </a:t>
            </a:r>
            <a:r>
              <a:rPr lang="en-US" altLang="zh-CN" dirty="0" err="1"/>
              <a:t>xmlns</a:t>
            </a:r>
            <a:r>
              <a:rPr lang="en-US" altLang="zh-CN" dirty="0"/>
              <a:t>="http://www.w3.org/1999/xhtml"&gt;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&lt;head&gt;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&lt;meta http-</a:t>
            </a:r>
            <a:r>
              <a:rPr lang="en-US" altLang="zh-CN" dirty="0" err="1"/>
              <a:t>equiv</a:t>
            </a:r>
            <a:r>
              <a:rPr lang="en-US" altLang="zh-CN" dirty="0"/>
              <a:t>="Content-Type" content="text/html; charset=utf-8"/&gt;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  &lt;title&gt;&lt;/title&gt;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&lt;/head&gt;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&lt;body&gt;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…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&lt;/body&gt;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dirty="0"/>
              <a:t>&lt;/html&gt;</a:t>
            </a:r>
            <a:r>
              <a:rPr lang="zh-CN" altLang="zh-CN" dirty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04479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3999</Words>
  <Application>Microsoft Office PowerPoint</Application>
  <PresentationFormat>全屏显示(4:3)</PresentationFormat>
  <Paragraphs>328</Paragraphs>
  <Slides>52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3" baseType="lpstr">
      <vt:lpstr>凸显</vt:lpstr>
      <vt:lpstr>第2章  ASP.NET 4.5与Script语言</vt:lpstr>
      <vt:lpstr>本章要点：</vt:lpstr>
      <vt:lpstr>2.1  Web标准与脚本发展概述 </vt:lpstr>
      <vt:lpstr>PowerPoint 演示文稿</vt:lpstr>
      <vt:lpstr>PowerPoint 演示文稿</vt:lpstr>
      <vt:lpstr>PowerPoint 演示文稿</vt:lpstr>
      <vt:lpstr>2.2  HTML和XHTML </vt:lpstr>
      <vt:lpstr>PowerPoint 演示文稿</vt:lpstr>
      <vt:lpstr>2.2.1 HTML文件结构 </vt:lpstr>
      <vt:lpstr>2.1.2  常用XHTML元素</vt:lpstr>
      <vt:lpstr>2.1.2  常用XHTML元素（续）</vt:lpstr>
      <vt:lpstr>2.1.2  常用XHTML元素（续）</vt:lpstr>
      <vt:lpstr>2.1.2  常用XHTML元素（续）</vt:lpstr>
      <vt:lpstr>常用的实体符号表 </vt:lpstr>
      <vt:lpstr>实例2-1  认识常用XHTML元素</vt:lpstr>
      <vt:lpstr>程序说明 </vt:lpstr>
      <vt:lpstr>程序说明 </vt:lpstr>
      <vt:lpstr>2.2  .aspx文件</vt:lpstr>
      <vt:lpstr>2.2.1  单文件页模型</vt:lpstr>
      <vt:lpstr>程序说明 </vt:lpstr>
      <vt:lpstr>2.2.2  代码隐藏页模型</vt:lpstr>
      <vt:lpstr>实例2-3  代码隐藏页模型</vt:lpstr>
      <vt:lpstr>程序说明 </vt:lpstr>
      <vt:lpstr>2.4 CSS</vt:lpstr>
      <vt:lpstr>2.4.1 定义CSS样式</vt:lpstr>
      <vt:lpstr>基于元素的样式 </vt:lpstr>
      <vt:lpstr>基于类的样式 </vt:lpstr>
      <vt:lpstr>基于ID的样式 </vt:lpstr>
      <vt:lpstr>2.4.2 CSS样式位置</vt:lpstr>
      <vt:lpstr>创建内联样式 </vt:lpstr>
      <vt:lpstr>创建特定页的CSS样式 </vt:lpstr>
      <vt:lpstr>PowerPoint 演示文稿</vt:lpstr>
      <vt:lpstr>PowerPoint 演示文稿</vt:lpstr>
      <vt:lpstr>实例2-3 页面设计 </vt:lpstr>
      <vt:lpstr>PowerPoint 演示文稿</vt:lpstr>
      <vt:lpstr>2.5 Script语言 </vt:lpstr>
      <vt:lpstr>2.5.2 Jscript代码位置 </vt:lpstr>
      <vt:lpstr>2.在&lt;body&gt;元素中 </vt:lpstr>
      <vt:lpstr>3.在独立的.js文件中</vt:lpstr>
      <vt:lpstr>PowerPoint 演示文稿</vt:lpstr>
      <vt:lpstr>2.6  .XML文件和XML常识</vt:lpstr>
      <vt:lpstr>PowerPoint 演示文稿</vt:lpstr>
      <vt:lpstr>程序说明</vt:lpstr>
      <vt:lpstr>2.7  web.config</vt:lpstr>
      <vt:lpstr>2.6  web.config（续）</vt:lpstr>
      <vt:lpstr>2.6.1  web.config基本结构</vt:lpstr>
      <vt:lpstr>2.6.2  配置web.config</vt:lpstr>
      <vt:lpstr>ASP.NET MMC </vt:lpstr>
      <vt:lpstr>ASP.NET MMC （续）</vt:lpstr>
      <vt:lpstr>Visual Studio 2008中ASP.NET配置 </vt:lpstr>
      <vt:lpstr>Visual Studio 2008中ASP.NET配置 （续）</vt:lpstr>
      <vt:lpstr>2.7  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 ASP.NET 4.5与Script语言</dc:title>
  <dc:creator>Administrator</dc:creator>
  <cp:lastModifiedBy>User</cp:lastModifiedBy>
  <cp:revision>1</cp:revision>
  <dcterms:created xsi:type="dcterms:W3CDTF">2017-04-11T03:44:30Z</dcterms:created>
  <dcterms:modified xsi:type="dcterms:W3CDTF">2017-04-11T03:45:30Z</dcterms:modified>
</cp:coreProperties>
</file>