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2011/10/7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2011/10/7</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thldl.org.cn/baike/doc-view-3280.html"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b="1" dirty="0"/>
              <a:t>6</a:t>
            </a:r>
            <a:r>
              <a:rPr lang="zh-CN" altLang="zh-CN" b="1" dirty="0"/>
              <a:t>章</a:t>
            </a:r>
            <a:r>
              <a:rPr lang="en-US" altLang="zh-CN" b="1" dirty="0"/>
              <a:t>  </a:t>
            </a:r>
            <a:r>
              <a:rPr lang="zh-CN" altLang="zh-CN" b="1" dirty="0"/>
              <a:t>五星级服务</a:t>
            </a:r>
            <a:r>
              <a:rPr lang="zh-CN" altLang="zh-CN" b="1" dirty="0" smtClean="0"/>
              <a:t>客户</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3023190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solidFill>
                  <a:srgbClr val="FFC000"/>
                </a:solidFill>
              </a:rPr>
              <a:t>（</a:t>
            </a:r>
            <a:r>
              <a:rPr lang="en-US" altLang="zh-CN" b="1" dirty="0">
                <a:solidFill>
                  <a:srgbClr val="FFC000"/>
                </a:solidFill>
              </a:rPr>
              <a:t>4</a:t>
            </a:r>
            <a:r>
              <a:rPr lang="zh-CN" altLang="zh-CN" b="1" dirty="0">
                <a:solidFill>
                  <a:srgbClr val="FFC000"/>
                </a:solidFill>
              </a:rPr>
              <a:t>）来自客户的声音。</a:t>
            </a:r>
            <a:r>
              <a:rPr lang="zh-CN" altLang="zh-CN" dirty="0"/>
              <a:t>客户从企业的两个销售人员那里得到了同一产品的不同报价，哪一个才是可靠的？客户以前买的东西现在出了问题，这些问题还没有解决，又怎么上门推销？一个月前，客户通过企业的网站发了一封</a:t>
            </a:r>
            <a:r>
              <a:rPr lang="en-US" altLang="zh-CN" dirty="0"/>
              <a:t>E-mail</a:t>
            </a:r>
            <a:r>
              <a:rPr lang="zh-CN" altLang="zh-CN" dirty="0"/>
              <a:t>，要求销售人员和其联系一下，怎么到现在还是没人理？客户报名参加企业网站上登出的一场研讨会，但一直没有收到确认信息，研讨会这几天就要开了，客户是去还是不去？</a:t>
            </a:r>
          </a:p>
          <a:p>
            <a:endParaRPr lang="zh-CN" altLang="en-US" dirty="0"/>
          </a:p>
        </p:txBody>
      </p:sp>
    </p:spTree>
    <p:extLst>
      <p:ext uri="{BB962C8B-B14F-4D97-AF65-F5344CB8AC3E}">
        <p14:creationId xmlns:p14="http://schemas.microsoft.com/office/powerpoint/2010/main" val="34435411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fontScale="92500"/>
          </a:bodyPr>
          <a:lstStyle/>
          <a:p>
            <a:r>
              <a:rPr lang="zh-CN" altLang="zh-CN" b="1" dirty="0">
                <a:solidFill>
                  <a:srgbClr val="FFC000"/>
                </a:solidFill>
              </a:rPr>
              <a:t>（</a:t>
            </a:r>
            <a:r>
              <a:rPr lang="en-US" altLang="zh-CN" b="1" dirty="0">
                <a:solidFill>
                  <a:srgbClr val="FFC000"/>
                </a:solidFill>
              </a:rPr>
              <a:t>5</a:t>
            </a:r>
            <a:r>
              <a:rPr lang="zh-CN" altLang="zh-CN" b="1" dirty="0">
                <a:solidFill>
                  <a:srgbClr val="FFC000"/>
                </a:solidFill>
              </a:rPr>
              <a:t>）来自经理人员的声音。</a:t>
            </a:r>
            <a:r>
              <a:rPr lang="zh-CN" altLang="zh-CN" dirty="0"/>
              <a:t>有个客户半个小时后来谈最后的签单事宜，但一直跟单的人最近辞职了，而自己作为销售经理，对与这个客户联系的来龙去脉还一无所知，有三个销售员都和这家客户联系过，如何知道他们都给客户承诺过什么？现在手上有个大单子，作为销售经理，该派哪个销售员才放心呢？这次的产品维护技术要求很高，该派哪个维护人员呢？</a:t>
            </a:r>
          </a:p>
          <a:p>
            <a:r>
              <a:rPr lang="zh-CN" altLang="zh-CN" dirty="0"/>
              <a:t>对于上面的问题，可以归结为两方面：</a:t>
            </a:r>
            <a:r>
              <a:rPr lang="zh-CN" altLang="zh-CN" b="1" dirty="0">
                <a:solidFill>
                  <a:srgbClr val="00B050"/>
                </a:solidFill>
              </a:rPr>
              <a:t>其一，企业的销售、营销和客户服务部门难以获得所需客户的互动信息。其二，来自销售、客户服务、市场、制造、库存等部门的信息分散在企业内，这些信息的零散性使企业无法对客户有全面的了解，各部门难以在统一的信息的基础上面对客户。</a:t>
            </a:r>
            <a:r>
              <a:rPr lang="zh-CN" altLang="zh-CN" dirty="0"/>
              <a:t>这就需要各部门对面向客户的各项信息和活动进行集成，组建为一个以客户为中心的企业，实现对面向客户的活动的全面管理。</a:t>
            </a:r>
          </a:p>
          <a:p>
            <a:endParaRPr lang="zh-CN" altLang="en-US" dirty="0"/>
          </a:p>
        </p:txBody>
      </p:sp>
    </p:spTree>
    <p:extLst>
      <p:ext uri="{BB962C8B-B14F-4D97-AF65-F5344CB8AC3E}">
        <p14:creationId xmlns:p14="http://schemas.microsoft.com/office/powerpoint/2010/main" val="39801666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692696"/>
            <a:ext cx="7408333" cy="5616624"/>
          </a:xfrm>
        </p:spPr>
        <p:txBody>
          <a:bodyPr>
            <a:normAutofit fontScale="92500" lnSpcReduction="20000"/>
          </a:bodyPr>
          <a:lstStyle/>
          <a:p>
            <a:r>
              <a:rPr lang="en-US" altLang="zh-CN" b="1" dirty="0">
                <a:solidFill>
                  <a:srgbClr val="FF0000"/>
                </a:solidFill>
              </a:rPr>
              <a:t>2</a:t>
            </a:r>
            <a:r>
              <a:rPr lang="zh-CN" altLang="zh-CN" b="1" dirty="0">
                <a:solidFill>
                  <a:srgbClr val="FF0000"/>
                </a:solidFill>
              </a:rPr>
              <a:t>．来自技术的推动</a:t>
            </a:r>
          </a:p>
          <a:p>
            <a:r>
              <a:rPr lang="zh-CN" altLang="zh-CN" dirty="0"/>
              <a:t>计算机、通信技术、网络应用的飞速发展使得上述需求的实现不再停留在梦想阶段。信息技术的发展使得信息在以下几个方面的应用成为可能：企业的客户可通过电话、传真、网络等访问企业，进行业务往来；任何与客户打交道的员工都能全面了解客户关系，根据客户需求进行交易，了解如何对客户进行纵向和横向销售，记录自己获得的客户信息；能够对市场活动进行规划、评估，对整个活动进行全方位的透视；能够对各种销售活动进行追踪；系统用户可不受地域限制，随时访问企业的业务处理系统，获得客户信息；拥有对市场活动、销售活动的分析能力；能够从不同角度提供成本、利润、生产率、风险率等信息，并对客户、产品、职能部门、地理区域等进行多维分析。这些功能把对客户的尊重落到了实处。办公自动化程度、员工计算机应用能力、企业信息化水平、企业管理水平的提高都有利于客户关系管理的实现。电子商务在全球范围内正开展得如火如荼，正在改变着企业做生意的方式。通过</a:t>
            </a:r>
            <a:r>
              <a:rPr lang="en-US" altLang="zh-CN" dirty="0"/>
              <a:t>Internet</a:t>
            </a:r>
            <a:r>
              <a:rPr lang="zh-CN" altLang="zh-CN" dirty="0"/>
              <a:t>，可开展营销活动，向客户销售产品，提供今后服务，收集客户信息。重要的是，这一切成本低廉。</a:t>
            </a:r>
          </a:p>
          <a:p>
            <a:endParaRPr lang="zh-CN" altLang="en-US" dirty="0"/>
          </a:p>
        </p:txBody>
      </p:sp>
    </p:spTree>
    <p:extLst>
      <p:ext uri="{BB962C8B-B14F-4D97-AF65-F5344CB8AC3E}">
        <p14:creationId xmlns:p14="http://schemas.microsoft.com/office/powerpoint/2010/main" val="27643719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76872"/>
            <a:ext cx="7408333" cy="3849291"/>
          </a:xfrm>
        </p:spPr>
        <p:txBody>
          <a:bodyPr>
            <a:normAutofit fontScale="92500" lnSpcReduction="10000"/>
          </a:bodyPr>
          <a:lstStyle/>
          <a:p>
            <a:r>
              <a:rPr lang="en-US" altLang="zh-CN" b="1" dirty="0">
                <a:solidFill>
                  <a:srgbClr val="FF0000"/>
                </a:solidFill>
              </a:rPr>
              <a:t>3</a:t>
            </a:r>
            <a:r>
              <a:rPr lang="zh-CN" altLang="zh-CN" b="1" dirty="0">
                <a:solidFill>
                  <a:srgbClr val="FF0000"/>
                </a:solidFill>
              </a:rPr>
              <a:t>．来自管理理念的更新</a:t>
            </a:r>
          </a:p>
          <a:p>
            <a:r>
              <a:rPr lang="zh-CN" altLang="zh-CN" dirty="0"/>
              <a:t>在理性消费时代，消费者不但重视价格，更看重质量，追求的是物美价廉和经久耐用，此时，消费者价值选择的标准是“好”与“差”；随着生产能力的扩大，产品出现过剩，进入感觉消费时代，消费者的价值选择不再仅仅是经久耐用和物美价廉，而是开始注重产品的形象、品牌、设计和使用的方便性等，选择的标准就是“喜欢”和“不喜欢”；而信息技术的广泛应用，使各厂家的产品和服务的差别越来越小，人们进入感情消费时代，消费者越来越重视心灵上的充实和满足，更加着重追求在商品购买与消费过程中心灵上的满足感。因此，其价值选择的标准是“满意”与“不满意”。</a:t>
            </a:r>
          </a:p>
          <a:p>
            <a:endParaRPr lang="zh-CN" altLang="en-US" dirty="0"/>
          </a:p>
        </p:txBody>
      </p:sp>
    </p:spTree>
    <p:extLst>
      <p:ext uri="{BB962C8B-B14F-4D97-AF65-F5344CB8AC3E}">
        <p14:creationId xmlns:p14="http://schemas.microsoft.com/office/powerpoint/2010/main" val="22194436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b="1" dirty="0"/>
              <a:t>6.1.2 </a:t>
            </a:r>
            <a:r>
              <a:rPr lang="zh-CN" altLang="zh-CN" b="1" dirty="0"/>
              <a:t>客户</a:t>
            </a:r>
            <a:r>
              <a:rPr lang="zh-CN" altLang="zh-CN" b="1" dirty="0" smtClean="0"/>
              <a:t>管理</a:t>
            </a:r>
            <a:endParaRPr lang="zh-CN" alt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7584" y="2564904"/>
            <a:ext cx="7416824"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25014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76872"/>
            <a:ext cx="7408333" cy="3849291"/>
          </a:xfrm>
        </p:spPr>
        <p:txBody>
          <a:bodyPr>
            <a:normAutofit fontScale="92500"/>
          </a:bodyPr>
          <a:lstStyle/>
          <a:p>
            <a:r>
              <a:rPr lang="zh-CN" altLang="zh-CN" b="1" dirty="0"/>
              <a:t>（一） 谁是我们的客户</a:t>
            </a:r>
          </a:p>
          <a:p>
            <a:r>
              <a:rPr lang="en-US" altLang="zh-CN" b="1" dirty="0">
                <a:solidFill>
                  <a:schemeClr val="tx1">
                    <a:lumMod val="95000"/>
                    <a:lumOff val="5000"/>
                  </a:schemeClr>
                </a:solidFill>
              </a:rPr>
              <a:t>1</a:t>
            </a:r>
            <a:r>
              <a:rPr lang="zh-CN" altLang="zh-CN" b="1" dirty="0">
                <a:solidFill>
                  <a:schemeClr val="tx1">
                    <a:lumMod val="95000"/>
                    <a:lumOff val="5000"/>
                  </a:schemeClr>
                </a:solidFill>
              </a:rPr>
              <a:t>．客户的</a:t>
            </a:r>
            <a:r>
              <a:rPr lang="zh-CN" altLang="zh-CN" b="1" dirty="0" smtClean="0">
                <a:solidFill>
                  <a:schemeClr val="tx1">
                    <a:lumMod val="95000"/>
                    <a:lumOff val="5000"/>
                  </a:schemeClr>
                </a:solidFill>
              </a:rPr>
              <a:t>概念</a:t>
            </a:r>
            <a:endParaRPr lang="en-US" altLang="zh-CN" b="1" dirty="0" smtClean="0">
              <a:solidFill>
                <a:schemeClr val="tx1">
                  <a:lumMod val="95000"/>
                  <a:lumOff val="5000"/>
                </a:schemeClr>
              </a:solidFill>
            </a:endParaRPr>
          </a:p>
          <a:p>
            <a:r>
              <a:rPr lang="zh-CN" altLang="zh-CN" dirty="0"/>
              <a:t>客户是对企业产品和服务有特定需求的群体，是企业生产经营活动得以维持的根本保证。客户和消费者对企业来讲是不同的概念，他们的差别主要表现在以下几个方面：</a:t>
            </a:r>
          </a:p>
          <a:p>
            <a:r>
              <a:rPr lang="zh-CN" altLang="zh-CN" dirty="0"/>
              <a:t>（</a:t>
            </a:r>
            <a:r>
              <a:rPr lang="en-US" altLang="zh-CN" dirty="0"/>
              <a:t>1</a:t>
            </a:r>
            <a:r>
              <a:rPr lang="zh-CN" altLang="zh-CN" dirty="0"/>
              <a:t>）客户是针对某一特定细分市场而言的，他们的需求具有一定的共性。比如，某电脑公司把客户分成金融客户、工商企业客户、教育客户、政府客户等。而消费者则针对个体而言的，他们处于比较分散的状态。</a:t>
            </a:r>
          </a:p>
          <a:p>
            <a:endParaRPr lang="zh-CN" altLang="zh-CN" b="1" dirty="0">
              <a:solidFill>
                <a:schemeClr val="tx1">
                  <a:lumMod val="95000"/>
                  <a:lumOff val="5000"/>
                </a:schemeClr>
              </a:solidFill>
            </a:endParaRPr>
          </a:p>
          <a:p>
            <a:endParaRPr lang="zh-CN" altLang="en-US" dirty="0"/>
          </a:p>
        </p:txBody>
      </p:sp>
    </p:spTree>
    <p:extLst>
      <p:ext uri="{BB962C8B-B14F-4D97-AF65-F5344CB8AC3E}">
        <p14:creationId xmlns:p14="http://schemas.microsoft.com/office/powerpoint/2010/main" val="2068190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76872"/>
            <a:ext cx="7408333" cy="3849291"/>
          </a:xfrm>
        </p:spPr>
        <p:txBody>
          <a:bodyPr>
            <a:normAutofit/>
          </a:bodyPr>
          <a:lstStyle/>
          <a:p>
            <a:r>
              <a:rPr lang="zh-CN" altLang="zh-CN" dirty="0"/>
              <a:t>（</a:t>
            </a:r>
            <a:r>
              <a:rPr lang="en-US" altLang="zh-CN" dirty="0"/>
              <a:t>2</a:t>
            </a:r>
            <a:r>
              <a:rPr lang="zh-CN" altLang="zh-CN" dirty="0"/>
              <a:t>）客户的需求相对较为复杂，要求较高，购买数额较大，而且交易过程延续的时间比较长。比如，客户购买了电脑以后，会牵涉到维修、耗材的供应、重复购买等问题。而消费者与企业的关系一般是短期的，也不需要长期、复杂的服务。</a:t>
            </a:r>
          </a:p>
          <a:p>
            <a:r>
              <a:rPr lang="zh-CN" altLang="zh-CN" dirty="0"/>
              <a:t>（</a:t>
            </a:r>
            <a:r>
              <a:rPr lang="en-US" altLang="zh-CN" dirty="0"/>
              <a:t>3</a:t>
            </a:r>
            <a:r>
              <a:rPr lang="zh-CN" altLang="zh-CN" dirty="0"/>
              <a:t>）客户注重与企业的感情沟通，需要企业安排专职人员负责和处理他们的事务，而且需要企业对客户的基本情况有深入的了解，而消费者与企业的关系相对而言比较简单，即使企业知道消费者是谁，也不一定与其发生进一步的联系。</a:t>
            </a:r>
          </a:p>
          <a:p>
            <a:endParaRPr lang="zh-CN" altLang="en-US" dirty="0"/>
          </a:p>
        </p:txBody>
      </p:sp>
    </p:spTree>
    <p:extLst>
      <p:ext uri="{BB962C8B-B14F-4D97-AF65-F5344CB8AC3E}">
        <p14:creationId xmlns:p14="http://schemas.microsoft.com/office/powerpoint/2010/main" val="2580364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492896"/>
            <a:ext cx="7408333" cy="3633267"/>
          </a:xfrm>
        </p:spPr>
        <p:txBody>
          <a:bodyPr>
            <a:normAutofit/>
          </a:bodyPr>
          <a:lstStyle/>
          <a:p>
            <a:r>
              <a:rPr lang="zh-CN" altLang="zh-CN" dirty="0"/>
              <a:t>（</a:t>
            </a:r>
            <a:r>
              <a:rPr lang="en-US" altLang="zh-CN" dirty="0"/>
              <a:t>4</a:t>
            </a:r>
            <a:r>
              <a:rPr lang="zh-CN" altLang="zh-CN" dirty="0"/>
              <a:t>）客户是分层级的，不同层次的客户需要企业采取不同的客户策略，而消费者则可看成是一个整体，并不需要进行严格区分。</a:t>
            </a:r>
          </a:p>
          <a:p>
            <a:r>
              <a:rPr lang="zh-CN" altLang="zh-CN" dirty="0"/>
              <a:t>因此对于企业来讲，客户到底是谁？可以分析，客户的概念有外延和内涵之分：外延客户是指市场中广泛存在的、对企业的产品或服务有不同需求的个体或机构消费者；内涵客户则是指企业的供应商、分销商以及下属的内部职能部门、分公司、办事处、分支机构等。</a:t>
            </a:r>
          </a:p>
          <a:p>
            <a:endParaRPr lang="zh-CN" altLang="en-US" dirty="0"/>
          </a:p>
        </p:txBody>
      </p:sp>
    </p:spTree>
    <p:extLst>
      <p:ext uri="{BB962C8B-B14F-4D97-AF65-F5344CB8AC3E}">
        <p14:creationId xmlns:p14="http://schemas.microsoft.com/office/powerpoint/2010/main" val="489182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algn="ctr"/>
            <a:r>
              <a:rPr lang="zh-CN" altLang="zh-CN" dirty="0" smtClean="0"/>
              <a:t>图</a:t>
            </a:r>
            <a:r>
              <a:rPr lang="en-US" altLang="zh-CN" dirty="0" smtClean="0"/>
              <a:t> </a:t>
            </a:r>
            <a:r>
              <a:rPr lang="zh-CN" altLang="zh-CN" dirty="0" smtClean="0"/>
              <a:t>客户</a:t>
            </a:r>
            <a:r>
              <a:rPr lang="zh-CN" altLang="zh-CN" dirty="0"/>
              <a:t>生命周期管理</a:t>
            </a:r>
          </a:p>
          <a:p>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708920"/>
            <a:ext cx="6984776" cy="252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95204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4" y="1772816"/>
            <a:ext cx="7408333" cy="4386800"/>
          </a:xfrm>
        </p:spPr>
        <p:txBody>
          <a:bodyPr>
            <a:normAutofit lnSpcReduction="10000"/>
          </a:bodyPr>
          <a:lstStyle/>
          <a:p>
            <a:r>
              <a:rPr lang="zh-CN" altLang="zh-CN" b="1" dirty="0"/>
              <a:t>（二） 客户的价值</a:t>
            </a:r>
          </a:p>
          <a:p>
            <a:r>
              <a:rPr lang="zh-CN" altLang="zh-CN" dirty="0"/>
              <a:t>客户价值就是指客户给企业所带来的收益，取决于</a:t>
            </a:r>
            <a:r>
              <a:rPr lang="zh-CN" altLang="zh-CN" b="1" dirty="0">
                <a:solidFill>
                  <a:srgbClr val="FF0000"/>
                </a:solidFill>
              </a:rPr>
              <a:t>时间</a:t>
            </a:r>
            <a:r>
              <a:rPr lang="zh-CN" altLang="zh-CN" dirty="0"/>
              <a:t>和</a:t>
            </a:r>
            <a:r>
              <a:rPr lang="zh-CN" altLang="zh-CN" b="1" dirty="0">
                <a:solidFill>
                  <a:srgbClr val="FF0000"/>
                </a:solidFill>
              </a:rPr>
              <a:t>价格</a:t>
            </a:r>
            <a:r>
              <a:rPr lang="zh-CN" altLang="zh-CN" dirty="0"/>
              <a:t>两个因素。长期稳定的关系表现为客户的生命周期。客户价值管理是企业进行针对化营销、服务的有力保障，因为企业的资源必定是有限的，通过客户价值的量化管理帮助我们实现有限企业资源的高价值分配，通过</a:t>
            </a:r>
            <a:r>
              <a:rPr lang="en-US" altLang="zh-CN" dirty="0"/>
              <a:t>CRM</a:t>
            </a:r>
            <a:r>
              <a:rPr lang="zh-CN" altLang="zh-CN" dirty="0"/>
              <a:t>系统可以定义多种评估模型、评估范围和评估条件以金字塔的形式动态实时展现企业当前的客户价值分布情况，并通过系统可以详细的了解到不同价值阶段的客户分布情况、价值分布情况、价值构成情况等。以帮助企业进行不同价值客户的营销、服务的差异化管理带来帮助。</a:t>
            </a:r>
          </a:p>
          <a:p>
            <a:endParaRPr lang="zh-CN" altLang="en-US" dirty="0">
              <a:solidFill>
                <a:srgbClr val="FF0000"/>
              </a:solidFill>
            </a:endParaRPr>
          </a:p>
        </p:txBody>
      </p:sp>
    </p:spTree>
    <p:extLst>
      <p:ext uri="{BB962C8B-B14F-4D97-AF65-F5344CB8AC3E}">
        <p14:creationId xmlns:p14="http://schemas.microsoft.com/office/powerpoint/2010/main" val="11879643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泰国的东方饭店的堪称亚洲饭店之最，几乎天天客满，不提前一个月预定是很难有入住机会的，而且客人大都来自西方发达国家。泰国在亚洲算不上特别发达，但为什么会有如此诱人的饭店呢？大家往往会以为泰国是一个旅游国家，而且又有世界上独有的人妖表演，是不是他们在这方面下了功夫。错了，他们靠的是真功夫，是非同寻常的客户服务，也就是现在经常提到的客户关系管理。</a:t>
            </a:r>
            <a:r>
              <a:rPr lang="en-US" altLang="zh-CN" dirty="0"/>
              <a:t> </a:t>
            </a:r>
            <a:r>
              <a:rPr lang="zh-CN" altLang="zh-CN" dirty="0"/>
              <a:t>他们的客户服务到底好到什么程度呢？我们不妨通过一个客户关系管理实例来看一下。</a:t>
            </a:r>
          </a:p>
          <a:p>
            <a:endParaRPr lang="zh-CN" altLang="en-US" dirty="0"/>
          </a:p>
        </p:txBody>
      </p:sp>
      <p:sp>
        <p:nvSpPr>
          <p:cNvPr id="3" name="标题 2"/>
          <p:cNvSpPr>
            <a:spLocks noGrp="1"/>
          </p:cNvSpPr>
          <p:nvPr>
            <p:ph type="title"/>
          </p:nvPr>
        </p:nvSpPr>
        <p:spPr/>
        <p:txBody>
          <a:bodyPr>
            <a:normAutofit/>
          </a:bodyPr>
          <a:lstStyle/>
          <a:p>
            <a:r>
              <a:rPr lang="zh-CN" altLang="zh-CN" b="1" dirty="0"/>
              <a:t>引例   细节决定成败 </a:t>
            </a:r>
            <a:endParaRPr lang="zh-CN" altLang="en-US" b="1" dirty="0"/>
          </a:p>
        </p:txBody>
      </p:sp>
    </p:spTree>
    <p:extLst>
      <p:ext uri="{BB962C8B-B14F-4D97-AF65-F5344CB8AC3E}">
        <p14:creationId xmlns:p14="http://schemas.microsoft.com/office/powerpoint/2010/main" val="4824660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fontScale="92500" lnSpcReduction="10000"/>
          </a:bodyPr>
          <a:lstStyle/>
          <a:p>
            <a:r>
              <a:rPr lang="zh-CN" altLang="zh-CN" dirty="0"/>
              <a:t>客户对于企业的价值不单是客户直接购买而为企业带来的利润贡献，更是客户在其整个生命周期内为企业创造的所有价值的总和。体现在以下几个方面：</a:t>
            </a:r>
          </a:p>
          <a:p>
            <a:r>
              <a:rPr lang="en-US" altLang="zh-CN" b="1" dirty="0">
                <a:solidFill>
                  <a:srgbClr val="FFC000"/>
                </a:solidFill>
              </a:rPr>
              <a:t>1. </a:t>
            </a:r>
            <a:r>
              <a:rPr lang="zh-CN" altLang="zh-CN" b="1" dirty="0">
                <a:solidFill>
                  <a:srgbClr val="FFC000"/>
                </a:solidFill>
              </a:rPr>
              <a:t>利润源泉</a:t>
            </a:r>
          </a:p>
          <a:p>
            <a:r>
              <a:rPr lang="zh-CN" altLang="zh-CN" dirty="0"/>
              <a:t>企业要实现盈利必须依赖客户，因为只有客户购买了企业的产品或服务，才能使企业的利润得以实现，因此客户是企业利润的源泉，是企业的“摇钱树”，是企业的“财神”，管好了客户就等于管好了“钱袋子”。</a:t>
            </a:r>
          </a:p>
          <a:p>
            <a:r>
              <a:rPr lang="zh-CN" altLang="zh-CN" dirty="0"/>
              <a:t>企业的命运是建立在与客户长远利益关系基础之上的。企业好比是船，客户好比是水，水能载舟也能覆舟。客户可以给企业带来利润，使企业兴旺发达，同时也可以使企业破产倒闭。</a:t>
            </a:r>
          </a:p>
          <a:p>
            <a:endParaRPr lang="zh-CN" altLang="en-US" dirty="0"/>
          </a:p>
        </p:txBody>
      </p:sp>
    </p:spTree>
    <p:extLst>
      <p:ext uri="{BB962C8B-B14F-4D97-AF65-F5344CB8AC3E}">
        <p14:creationId xmlns:p14="http://schemas.microsoft.com/office/powerpoint/2010/main" val="22075268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764704"/>
            <a:ext cx="7408333" cy="5361459"/>
          </a:xfrm>
        </p:spPr>
        <p:txBody>
          <a:bodyPr>
            <a:normAutofit fontScale="92500" lnSpcReduction="20000"/>
          </a:bodyPr>
          <a:lstStyle/>
          <a:p>
            <a:r>
              <a:rPr lang="en-US" altLang="zh-CN" b="1" dirty="0">
                <a:solidFill>
                  <a:srgbClr val="FFC000"/>
                </a:solidFill>
              </a:rPr>
              <a:t>2. </a:t>
            </a:r>
            <a:r>
              <a:rPr lang="zh-CN" altLang="zh-CN" b="1" dirty="0">
                <a:solidFill>
                  <a:srgbClr val="FFC000"/>
                </a:solidFill>
              </a:rPr>
              <a:t>聚客效应</a:t>
            </a:r>
          </a:p>
          <a:p>
            <a:r>
              <a:rPr lang="zh-CN" altLang="zh-CN" dirty="0"/>
              <a:t>自古以来，人气就是商家发达的生意经。一般来说，人们的从众心理都很强，问题喜欢锦上添花，追捧那些“热门”企业，因此，是否已经拥有大量的客户也会成为人们选择企业的重要考虑因素。也就是说，已经拥有较多客户的企业将容易吸引更多的新客户加盟，从而使企业的客户规模形成良性循环。</a:t>
            </a:r>
          </a:p>
          <a:p>
            <a:r>
              <a:rPr lang="en-US" altLang="zh-CN" b="1" dirty="0">
                <a:solidFill>
                  <a:srgbClr val="FFC000"/>
                </a:solidFill>
              </a:rPr>
              <a:t>3. </a:t>
            </a:r>
            <a:r>
              <a:rPr lang="zh-CN" altLang="zh-CN" b="1" dirty="0">
                <a:solidFill>
                  <a:srgbClr val="FFC000"/>
                </a:solidFill>
              </a:rPr>
              <a:t>信息价值</a:t>
            </a:r>
          </a:p>
          <a:p>
            <a:r>
              <a:rPr lang="zh-CN" altLang="zh-CN" dirty="0"/>
              <a:t>客户的信息价值是指客户为企业提供信息，从而使企业更有效、更有的放矢地开展经营活动所产生的价值。这些基本价值包括：企业在建立客户档案时由客户无偿提供的信息；企业与客户进行双向互动的沟通过程中，由客户以各种方式（如抱怨、建议、要求等）向企业提供的各类信息，包括客户需求信息、竞争对手信息、客户满意程度信息等。</a:t>
            </a:r>
          </a:p>
          <a:p>
            <a:r>
              <a:rPr lang="zh-CN" altLang="zh-CN" dirty="0"/>
              <a:t>客户提供的这些信息不仅为企业节省了收集信息的费用，而且为企业制订营销策略提供了真实、准确的第一手资料，所以，客户给企业提供的信息也是企业的巨大财富。</a:t>
            </a:r>
          </a:p>
          <a:p>
            <a:endParaRPr lang="zh-CN" altLang="en-US" dirty="0"/>
          </a:p>
        </p:txBody>
      </p:sp>
    </p:spTree>
    <p:extLst>
      <p:ext uri="{BB962C8B-B14F-4D97-AF65-F5344CB8AC3E}">
        <p14:creationId xmlns:p14="http://schemas.microsoft.com/office/powerpoint/2010/main" val="38631501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fontScale="92500" lnSpcReduction="10000"/>
          </a:bodyPr>
          <a:lstStyle/>
          <a:p>
            <a:r>
              <a:rPr lang="en-US" altLang="zh-CN" b="1" dirty="0">
                <a:solidFill>
                  <a:srgbClr val="FFC000"/>
                </a:solidFill>
              </a:rPr>
              <a:t>4. </a:t>
            </a:r>
            <a:r>
              <a:rPr lang="zh-CN" altLang="zh-CN" b="1" dirty="0">
                <a:solidFill>
                  <a:srgbClr val="FFC000"/>
                </a:solidFill>
              </a:rPr>
              <a:t>口碑价值</a:t>
            </a:r>
          </a:p>
          <a:p>
            <a:r>
              <a:rPr lang="zh-CN" altLang="zh-CN" dirty="0"/>
              <a:t>客户的口碑价值是指由于满意的客户向他人宣传本企业的产品或者服务，从而吸引更多新客户的加盟，而使企业销售增长、收益增加所创造的价值。研究表明，在客户购买决策的信息来源中，口碑传播的可信度最大，远胜过商业广告和公共宣传对客户购买决策的影响。因此，客户主动的推荐和口碑传播会使企业的知名度和美誉度迅速提升。</a:t>
            </a:r>
          </a:p>
          <a:p>
            <a:r>
              <a:rPr lang="en-US" altLang="zh-CN" b="1" dirty="0">
                <a:solidFill>
                  <a:srgbClr val="FFC000"/>
                </a:solidFill>
              </a:rPr>
              <a:t>5. </a:t>
            </a:r>
            <a:r>
              <a:rPr lang="zh-CN" altLang="zh-CN" b="1" dirty="0">
                <a:solidFill>
                  <a:srgbClr val="FFC000"/>
                </a:solidFill>
              </a:rPr>
              <a:t>对付竞争</a:t>
            </a:r>
          </a:p>
          <a:p>
            <a:r>
              <a:rPr lang="zh-CN" altLang="zh-CN" dirty="0"/>
              <a:t>企业的核心竞争力是技术？是资金？还是管理？实际上，企业的核心竞争力是企业拥有优质客户的多少。</a:t>
            </a:r>
          </a:p>
          <a:p>
            <a:r>
              <a:rPr lang="zh-CN" altLang="zh-CN" dirty="0"/>
              <a:t>从根本上说，一个企业的竞争力有多强，不仅要看技术、看资金、看管理、看市场占有率，更为关键的是要看它到底拥有了多少忠诚的客户，特别是拥有多少忠诚的优质客户。业务流程重组的创始人哈默先生就曾说过：“所谓新经济，就是客户经济。”</a:t>
            </a:r>
          </a:p>
          <a:p>
            <a:endParaRPr lang="zh-CN" altLang="en-US" dirty="0"/>
          </a:p>
        </p:txBody>
      </p:sp>
    </p:spTree>
    <p:extLst>
      <p:ext uri="{BB962C8B-B14F-4D97-AF65-F5344CB8AC3E}">
        <p14:creationId xmlns:p14="http://schemas.microsoft.com/office/powerpoint/2010/main" val="9335369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fontScale="92500" lnSpcReduction="20000"/>
          </a:bodyPr>
          <a:lstStyle/>
          <a:p>
            <a:r>
              <a:rPr lang="zh-CN" altLang="zh-CN" b="1" dirty="0"/>
              <a:t>（三） 客户的定位分析</a:t>
            </a:r>
            <a:endParaRPr lang="zh-CN" altLang="zh-CN" dirty="0"/>
          </a:p>
          <a:p>
            <a:r>
              <a:rPr lang="en-US" altLang="zh-CN" b="1" dirty="0">
                <a:solidFill>
                  <a:srgbClr val="FFC000"/>
                </a:solidFill>
              </a:rPr>
              <a:t>1. </a:t>
            </a:r>
            <a:r>
              <a:rPr lang="zh-CN" altLang="zh-CN" b="1" dirty="0">
                <a:solidFill>
                  <a:srgbClr val="FFC000"/>
                </a:solidFill>
              </a:rPr>
              <a:t>如何获取客户信息及客户定位</a:t>
            </a:r>
          </a:p>
          <a:p>
            <a:r>
              <a:rPr lang="en-US" altLang="zh-CN" dirty="0"/>
              <a:t>White Whale </a:t>
            </a:r>
            <a:r>
              <a:rPr lang="zh-CN" altLang="zh-CN" dirty="0"/>
              <a:t>公司提出的“四步法”被视作是开展</a:t>
            </a:r>
            <a:r>
              <a:rPr lang="zh-CN" altLang="zh-CN" dirty="0" smtClean="0"/>
              <a:t>客户定位</a:t>
            </a:r>
            <a:r>
              <a:rPr lang="zh-CN" altLang="zh-CN" dirty="0"/>
              <a:t>时的一种效果良好的方法</a:t>
            </a:r>
            <a:r>
              <a:rPr lang="zh-CN" altLang="zh-CN" dirty="0" smtClean="0"/>
              <a:t>。</a:t>
            </a:r>
            <a:endParaRPr lang="en-US" altLang="zh-CN" dirty="0" smtClean="0"/>
          </a:p>
          <a:p>
            <a:r>
              <a:rPr lang="zh-CN" altLang="zh-CN" b="1" dirty="0">
                <a:solidFill>
                  <a:srgbClr val="FF0000"/>
                </a:solidFill>
              </a:rPr>
              <a:t>第一步，准确识别谁是你的客户</a:t>
            </a:r>
            <a:r>
              <a:rPr lang="zh-CN" altLang="zh-CN" dirty="0"/>
              <a:t>。有些企业拥有为数极其庞大的客户群体，对于其中的一些客户，企业或许还没有意识到其价值。不知道客户的姓名和身份，企业想与之建立“一对一”关系从何谈起？企业大部分的客户记录来源于内部账目、客户服务系统和客户数据库，有一些企业还地频繁地启动营销方案和会员制度等来了解其客户群，还有的则选择并利用来自用户群、分支机构、战略合作伙伴或者第三方的数据资料。无论采取哪种方法，都要获得客户真实、具体的身份，以开展下一步的交流和互动。</a:t>
            </a:r>
          </a:p>
          <a:p>
            <a:endParaRPr lang="zh-CN" altLang="en-US" dirty="0"/>
          </a:p>
        </p:txBody>
      </p:sp>
    </p:spTree>
    <p:extLst>
      <p:ext uri="{BB962C8B-B14F-4D97-AF65-F5344CB8AC3E}">
        <p14:creationId xmlns:p14="http://schemas.microsoft.com/office/powerpoint/2010/main" val="36218752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836712"/>
            <a:ext cx="7408333" cy="5289451"/>
          </a:xfrm>
        </p:spPr>
        <p:txBody>
          <a:bodyPr>
            <a:normAutofit fontScale="92500" lnSpcReduction="20000"/>
          </a:bodyPr>
          <a:lstStyle/>
          <a:p>
            <a:r>
              <a:rPr lang="zh-CN" altLang="zh-CN" b="1" dirty="0">
                <a:solidFill>
                  <a:srgbClr val="FF0000"/>
                </a:solidFill>
              </a:rPr>
              <a:t>第二步，区分客户群中不同类型的客户。</a:t>
            </a:r>
            <a:r>
              <a:rPr lang="zh-CN" altLang="zh-CN" dirty="0"/>
              <a:t>有些客户相比之下可能会带来更大的利润，有的客户则更具有长远的价值。衡量客户对企业的价值的标准要看客户对企业产品消费的增加潜力及其对企业的长期价值，可以用每个客户的平均收益、较高利润的产品或服务的使用百分比、销售或订单的趋势以及客户支持或服务的成本等替代值来评估客户的长期价值。为客户群分类时，一定程度上运用</a:t>
            </a:r>
            <a:r>
              <a:rPr lang="en-US" altLang="zh-CN" dirty="0"/>
              <a:t>80/20</a:t>
            </a:r>
            <a:r>
              <a:rPr lang="zh-CN" altLang="zh-CN" dirty="0"/>
              <a:t>规则来区分不同的客户，往往能收到理想的效果。然后根据客户对企业的价值的不同将其分在不同级别的组内，同一组内的客户对企业有相同或相似的价值。对企业价值最大的客户组被称为“最具价值”客户（</a:t>
            </a:r>
            <a:r>
              <a:rPr lang="en-US" altLang="zh-CN" dirty="0"/>
              <a:t>MVC</a:t>
            </a:r>
            <a:r>
              <a:rPr lang="zh-CN" altLang="zh-CN" dirty="0"/>
              <a:t>）；对企业的价值仅次于</a:t>
            </a:r>
            <a:r>
              <a:rPr lang="en-US" altLang="zh-CN" dirty="0"/>
              <a:t>MVC</a:t>
            </a:r>
            <a:r>
              <a:rPr lang="zh-CN" altLang="zh-CN" dirty="0"/>
              <a:t>的客户组被称为“最具长性”客户（</a:t>
            </a:r>
            <a:r>
              <a:rPr lang="en-US" altLang="zh-CN" dirty="0"/>
              <a:t>MGC</a:t>
            </a:r>
            <a:r>
              <a:rPr lang="zh-CN" altLang="zh-CN" dirty="0"/>
              <a:t>），这组客户也有可能成为最具价值客户；还有一类客户组被称为“低于零点”客户（</a:t>
            </a:r>
            <a:r>
              <a:rPr lang="en-US" altLang="zh-CN" dirty="0"/>
              <a:t>BZ</a:t>
            </a:r>
            <a:r>
              <a:rPr lang="zh-CN" altLang="zh-CN" dirty="0"/>
              <a:t>），是因为企业为支持和服务于这一客户组的成本可能会超出边际收益，因此对于企业意味着负面的价值。在最具成长性客户与低于零点客户之间还会有多个其他客户组，他们没有明显的长期价值，但仍然会给企业带来利润。</a:t>
            </a:r>
          </a:p>
          <a:p>
            <a:endParaRPr lang="zh-CN" altLang="en-US" dirty="0"/>
          </a:p>
        </p:txBody>
      </p:sp>
    </p:spTree>
    <p:extLst>
      <p:ext uri="{BB962C8B-B14F-4D97-AF65-F5344CB8AC3E}">
        <p14:creationId xmlns:p14="http://schemas.microsoft.com/office/powerpoint/2010/main" val="33980342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16832"/>
            <a:ext cx="7408333" cy="4209331"/>
          </a:xfrm>
        </p:spPr>
        <p:txBody>
          <a:bodyPr>
            <a:normAutofit/>
          </a:bodyPr>
          <a:lstStyle/>
          <a:p>
            <a:r>
              <a:rPr lang="zh-CN" altLang="zh-CN" b="1" dirty="0">
                <a:solidFill>
                  <a:srgbClr val="FF0000"/>
                </a:solidFill>
              </a:rPr>
              <a:t>第三步，与对企业有长远利益的客户发展“一对一”关系、进行高质量的互动。</a:t>
            </a:r>
            <a:r>
              <a:rPr lang="zh-CN" altLang="zh-CN" dirty="0"/>
              <a:t>可以肯定，企业对于最具价值客户、最具成长性客户与低于零点客户必然要区别对待。企业应当让最具价值客户知道他们的重要性，让他们能清楚地感觉到企业是按他们的需要提供新产品和服务。</a:t>
            </a:r>
          </a:p>
          <a:p>
            <a:r>
              <a:rPr lang="zh-CN" altLang="zh-CN" b="1" dirty="0">
                <a:solidFill>
                  <a:srgbClr val="FF0000"/>
                </a:solidFill>
              </a:rPr>
              <a:t>第四步，提供个性化服务、产品，或满足客户的特殊需要，提高其购买力。</a:t>
            </a:r>
            <a:r>
              <a:rPr lang="zh-CN" altLang="zh-CN" dirty="0"/>
              <a:t>为了使最具价值客户的需要得到满足，企业应该使其信息沟通，产品和服务带有个性化牲。个性化的程度应该与客户需要相对应。</a:t>
            </a:r>
          </a:p>
          <a:p>
            <a:endParaRPr lang="zh-CN" altLang="en-US" dirty="0"/>
          </a:p>
        </p:txBody>
      </p:sp>
    </p:spTree>
    <p:extLst>
      <p:ext uri="{BB962C8B-B14F-4D97-AF65-F5344CB8AC3E}">
        <p14:creationId xmlns:p14="http://schemas.microsoft.com/office/powerpoint/2010/main" val="42908395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80728"/>
            <a:ext cx="7408333" cy="5145435"/>
          </a:xfrm>
        </p:spPr>
        <p:txBody>
          <a:bodyPr>
            <a:normAutofit fontScale="92500" lnSpcReduction="10000"/>
          </a:bodyPr>
          <a:lstStyle/>
          <a:p>
            <a:r>
              <a:rPr lang="en-US" altLang="zh-CN" b="1" dirty="0">
                <a:solidFill>
                  <a:srgbClr val="FFC000"/>
                </a:solidFill>
              </a:rPr>
              <a:t>2. </a:t>
            </a:r>
            <a:r>
              <a:rPr lang="zh-CN" altLang="zh-CN" b="1" dirty="0">
                <a:solidFill>
                  <a:srgbClr val="FFC000"/>
                </a:solidFill>
              </a:rPr>
              <a:t>如何开展客户细分</a:t>
            </a:r>
          </a:p>
          <a:p>
            <a:r>
              <a:rPr lang="zh-CN" altLang="zh-CN" b="1" dirty="0">
                <a:solidFill>
                  <a:srgbClr val="FF0000"/>
                </a:solidFill>
              </a:rPr>
              <a:t>（</a:t>
            </a:r>
            <a:r>
              <a:rPr lang="en-US" altLang="zh-CN" b="1" dirty="0">
                <a:solidFill>
                  <a:srgbClr val="FF0000"/>
                </a:solidFill>
              </a:rPr>
              <a:t>1</a:t>
            </a:r>
            <a:r>
              <a:rPr lang="zh-CN" altLang="zh-CN" b="1" dirty="0">
                <a:solidFill>
                  <a:srgbClr val="FF0000"/>
                </a:solidFill>
              </a:rPr>
              <a:t>）客户是否有需求欲望。</a:t>
            </a:r>
            <a:r>
              <a:rPr lang="zh-CN" altLang="zh-CN" dirty="0"/>
              <a:t>如果一个客户对所提供的产品或服务毫无兴趣，那么和他的接触就毫无意义。连驾照都没有的人一般不会去购买新车的。对潜在的客户是否已经意识到有必要购买某种产品的心理予以分析。</a:t>
            </a:r>
          </a:p>
          <a:p>
            <a:r>
              <a:rPr lang="zh-CN" altLang="zh-CN" b="1" dirty="0">
                <a:solidFill>
                  <a:srgbClr val="FF0000"/>
                </a:solidFill>
              </a:rPr>
              <a:t>（</a:t>
            </a:r>
            <a:r>
              <a:rPr lang="en-US" altLang="zh-CN" b="1" dirty="0">
                <a:solidFill>
                  <a:srgbClr val="FF0000"/>
                </a:solidFill>
              </a:rPr>
              <a:t>2</a:t>
            </a:r>
            <a:r>
              <a:rPr lang="zh-CN" altLang="zh-CN" b="1" dirty="0">
                <a:solidFill>
                  <a:srgbClr val="FF0000"/>
                </a:solidFill>
              </a:rPr>
              <a:t>）客户是否有购买力。</a:t>
            </a:r>
            <a:r>
              <a:rPr lang="zh-CN" altLang="zh-CN" dirty="0"/>
              <a:t>即使客户的购买欲望十分强烈，所需购买的数量也较大，但仍不能将其视为现实的客户，还要分析其现实的购买能力。对那些缺乏足够资金的潜在客户，必须持谨慎态度。</a:t>
            </a:r>
          </a:p>
          <a:p>
            <a:r>
              <a:rPr lang="zh-CN" altLang="zh-CN" b="1" dirty="0">
                <a:solidFill>
                  <a:srgbClr val="FF0000"/>
                </a:solidFill>
              </a:rPr>
              <a:t>（</a:t>
            </a:r>
            <a:r>
              <a:rPr lang="en-US" altLang="zh-CN" b="1" dirty="0">
                <a:solidFill>
                  <a:srgbClr val="FF0000"/>
                </a:solidFill>
              </a:rPr>
              <a:t>3</a:t>
            </a:r>
            <a:r>
              <a:rPr lang="zh-CN" altLang="zh-CN" b="1" dirty="0">
                <a:solidFill>
                  <a:srgbClr val="FF0000"/>
                </a:solidFill>
              </a:rPr>
              <a:t>）客户是否有购买决定权</a:t>
            </a:r>
          </a:p>
          <a:p>
            <a:r>
              <a:rPr lang="zh-CN" altLang="zh-CN" dirty="0"/>
              <a:t>在很多销售活动中，弄清谁有最后的购买决定权很重要，销售人员能准确的接触其中的关键人物，即找到决策者，那么就有了销售成功的</a:t>
            </a:r>
            <a:r>
              <a:rPr lang="en-US" altLang="zh-CN" dirty="0"/>
              <a:t>60%</a:t>
            </a:r>
            <a:r>
              <a:rPr lang="zh-CN" altLang="zh-CN" dirty="0"/>
              <a:t>的机会，因此，分析潜在客户有无决策权，也就成为客户资格评估的一个不可缺少的环节。</a:t>
            </a:r>
          </a:p>
          <a:p>
            <a:endParaRPr lang="zh-CN" altLang="en-US" dirty="0"/>
          </a:p>
        </p:txBody>
      </p:sp>
    </p:spTree>
    <p:extLst>
      <p:ext uri="{BB962C8B-B14F-4D97-AF65-F5344CB8AC3E}">
        <p14:creationId xmlns:p14="http://schemas.microsoft.com/office/powerpoint/2010/main" val="39383750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normAutofit fontScale="92500" lnSpcReduction="20000"/>
          </a:bodyPr>
          <a:lstStyle/>
          <a:p>
            <a:r>
              <a:rPr lang="en-US" altLang="zh-CN" b="1" dirty="0">
                <a:solidFill>
                  <a:srgbClr val="FFC000"/>
                </a:solidFill>
              </a:rPr>
              <a:t>3. </a:t>
            </a:r>
            <a:r>
              <a:rPr lang="zh-CN" altLang="zh-CN" b="1" dirty="0">
                <a:solidFill>
                  <a:srgbClr val="FFC000"/>
                </a:solidFill>
              </a:rPr>
              <a:t>如何规避客户流失</a:t>
            </a:r>
          </a:p>
          <a:p>
            <a:r>
              <a:rPr lang="zh-CN" altLang="zh-CN" dirty="0"/>
              <a:t>企业在进行客户定位时，常会面临的另一个主要难题便是客户流失（</a:t>
            </a:r>
            <a:r>
              <a:rPr lang="en-US" altLang="zh-CN" dirty="0"/>
              <a:t>customer lose</a:t>
            </a:r>
            <a:r>
              <a:rPr lang="zh-CN" altLang="zh-CN" dirty="0"/>
              <a:t>）。因为客户不断发生流失，企业因而不仅难以对变化过快的客户群进行深入的分析，也几乎没有时间针对特定客户开展关系互动。同时，客户的流失还会沉重打击企业推行“以客户为中心”战略的信心，因为可能出现苦心经营和维持的客户关系一夜之间分崩离析、不复存在的悲剧。对于一个商业组织来讲，客户流失就如同摩擦力对于一个机械系统的作用：摩擦力损耗着机械系统的能量，客户的流失则不断损耗着企业的人力、物力和财务。</a:t>
            </a:r>
          </a:p>
          <a:p>
            <a:r>
              <a:rPr lang="zh-CN" altLang="zh-CN" dirty="0"/>
              <a:t>客户流失并不是对客户关系的否定，而是对实施它的迫切性和必要性的再次证明。因此在客户定位的工作中，也包括了对客户流失的状况进行监控、分析客户流失原因的内容，这样企业就可以发现其经营管理中急需改进的环节，结果有时甚至可以把流失的客户重新吸引回来，并建立起更为牢固的客户关系。</a:t>
            </a:r>
          </a:p>
          <a:p>
            <a:endParaRPr lang="zh-CN" altLang="en-US" dirty="0"/>
          </a:p>
        </p:txBody>
      </p:sp>
    </p:spTree>
    <p:extLst>
      <p:ext uri="{BB962C8B-B14F-4D97-AF65-F5344CB8AC3E}">
        <p14:creationId xmlns:p14="http://schemas.microsoft.com/office/powerpoint/2010/main" val="40614787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340768"/>
            <a:ext cx="7408333" cy="4785395"/>
          </a:xfrm>
        </p:spPr>
        <p:txBody>
          <a:bodyPr>
            <a:normAutofit fontScale="92500" lnSpcReduction="10000"/>
          </a:bodyPr>
          <a:lstStyle/>
          <a:p>
            <a:r>
              <a:rPr lang="zh-CN" altLang="zh-CN" b="1" dirty="0"/>
              <a:t>（四） 客户的分级</a:t>
            </a:r>
            <a:endParaRPr lang="zh-CN" altLang="zh-CN" dirty="0"/>
          </a:p>
          <a:p>
            <a:pPr lvl="0"/>
            <a:r>
              <a:rPr lang="en-US" altLang="zh-CN" b="1" dirty="0" smtClean="0">
                <a:solidFill>
                  <a:srgbClr val="FFC000"/>
                </a:solidFill>
              </a:rPr>
              <a:t>1.</a:t>
            </a:r>
            <a:r>
              <a:rPr lang="zh-CN" altLang="zh-CN" b="1" dirty="0" smtClean="0">
                <a:solidFill>
                  <a:srgbClr val="FFC000"/>
                </a:solidFill>
              </a:rPr>
              <a:t>客户</a:t>
            </a:r>
            <a:r>
              <a:rPr lang="zh-CN" altLang="zh-CN" b="1" dirty="0">
                <a:solidFill>
                  <a:srgbClr val="FFC000"/>
                </a:solidFill>
              </a:rPr>
              <a:t>分级的必要性</a:t>
            </a:r>
          </a:p>
          <a:p>
            <a:r>
              <a:rPr lang="zh-CN" altLang="zh-CN" b="1" dirty="0">
                <a:solidFill>
                  <a:srgbClr val="FF0000"/>
                </a:solidFill>
              </a:rPr>
              <a:t>客户的分级是企业依据客户对企业的不同价值和重要程度，将客户区分为不同的层级，从而为企业的资源分配提供依据。</a:t>
            </a:r>
          </a:p>
          <a:p>
            <a:pPr lvl="0"/>
            <a:r>
              <a:rPr lang="zh-CN" altLang="en-US" b="1" dirty="0" smtClean="0">
                <a:solidFill>
                  <a:srgbClr val="00B050"/>
                </a:solidFill>
              </a:rPr>
              <a:t>（</a:t>
            </a:r>
            <a:r>
              <a:rPr lang="en-US" altLang="zh-CN" b="1" dirty="0" smtClean="0">
                <a:solidFill>
                  <a:srgbClr val="00B050"/>
                </a:solidFill>
              </a:rPr>
              <a:t>1</a:t>
            </a:r>
            <a:r>
              <a:rPr lang="zh-CN" altLang="en-US" b="1" dirty="0" smtClean="0">
                <a:solidFill>
                  <a:srgbClr val="00B050"/>
                </a:solidFill>
              </a:rPr>
              <a:t>）</a:t>
            </a:r>
            <a:r>
              <a:rPr lang="zh-CN" altLang="zh-CN" b="1" dirty="0" smtClean="0">
                <a:solidFill>
                  <a:srgbClr val="00B050"/>
                </a:solidFill>
              </a:rPr>
              <a:t>不同</a:t>
            </a:r>
            <a:r>
              <a:rPr lang="zh-CN" altLang="zh-CN" b="1" dirty="0">
                <a:solidFill>
                  <a:srgbClr val="00B050"/>
                </a:solidFill>
              </a:rPr>
              <a:t>的客户带来的价值不同</a:t>
            </a:r>
          </a:p>
          <a:p>
            <a:r>
              <a:rPr lang="zh-CN" altLang="zh-CN" dirty="0"/>
              <a:t>经验表明，每个客户给企业创造的收益是不同的。</a:t>
            </a:r>
            <a:r>
              <a:rPr lang="en-US" altLang="zh-CN" dirty="0"/>
              <a:t>1897</a:t>
            </a:r>
            <a:r>
              <a:rPr lang="zh-CN" altLang="zh-CN" dirty="0"/>
              <a:t>年，意大利经济家维尔雷多·帕累托发现经济及社会生活中无所不在的二八法则，即关键的少数和次要的多数，比率约为</a:t>
            </a:r>
            <a:r>
              <a:rPr lang="en-US" altLang="zh-CN" dirty="0"/>
              <a:t>2</a:t>
            </a:r>
            <a:r>
              <a:rPr lang="zh-CN" altLang="zh-CN" dirty="0"/>
              <a:t>：</a:t>
            </a:r>
            <a:r>
              <a:rPr lang="en-US" altLang="zh-CN" dirty="0"/>
              <a:t>8</a:t>
            </a:r>
            <a:r>
              <a:rPr lang="zh-CN" altLang="zh-CN" dirty="0"/>
              <a:t>，也就是说，</a:t>
            </a:r>
            <a:r>
              <a:rPr lang="en-US" altLang="zh-CN" dirty="0"/>
              <a:t>80%</a:t>
            </a:r>
            <a:r>
              <a:rPr lang="zh-CN" altLang="zh-CN" dirty="0"/>
              <a:t>的结果往往源于</a:t>
            </a:r>
            <a:r>
              <a:rPr lang="en-US" altLang="zh-CN" dirty="0"/>
              <a:t>20%</a:t>
            </a:r>
            <a:r>
              <a:rPr lang="zh-CN" altLang="zh-CN" dirty="0"/>
              <a:t>的原因，这就是帕累托定律。对于企业来说，就是企业</a:t>
            </a:r>
            <a:r>
              <a:rPr lang="en-US" altLang="zh-CN" dirty="0"/>
              <a:t>80%</a:t>
            </a:r>
            <a:r>
              <a:rPr lang="zh-CN" altLang="zh-CN" dirty="0"/>
              <a:t>的收益总是来自于</a:t>
            </a:r>
            <a:r>
              <a:rPr lang="en-US" altLang="zh-CN" dirty="0"/>
              <a:t>20%</a:t>
            </a:r>
            <a:r>
              <a:rPr lang="zh-CN" altLang="zh-CN" dirty="0"/>
              <a:t>的的高贡献度的客户，即少量的客户为企业创造了大量的利润，</a:t>
            </a:r>
            <a:r>
              <a:rPr lang="en-US" altLang="zh-CN" dirty="0"/>
              <a:t>80%</a:t>
            </a:r>
            <a:r>
              <a:rPr lang="zh-CN" altLang="zh-CN" dirty="0"/>
              <a:t>的客户是微利、无利，甚至是负利润的。</a:t>
            </a:r>
          </a:p>
          <a:p>
            <a:endParaRPr lang="zh-CN" altLang="en-US" dirty="0"/>
          </a:p>
        </p:txBody>
      </p:sp>
    </p:spTree>
    <p:extLst>
      <p:ext uri="{BB962C8B-B14F-4D97-AF65-F5344CB8AC3E}">
        <p14:creationId xmlns:p14="http://schemas.microsoft.com/office/powerpoint/2010/main" val="24285509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340768"/>
            <a:ext cx="7408333" cy="4785395"/>
          </a:xfrm>
        </p:spPr>
        <p:txBody>
          <a:bodyPr>
            <a:normAutofit fontScale="92500"/>
          </a:bodyPr>
          <a:lstStyle/>
          <a:p>
            <a:pPr lvl="0"/>
            <a:r>
              <a:rPr lang="zh-CN" altLang="en-US" b="1" dirty="0" smtClean="0">
                <a:solidFill>
                  <a:srgbClr val="00B050"/>
                </a:solidFill>
              </a:rPr>
              <a:t>（</a:t>
            </a:r>
            <a:r>
              <a:rPr lang="en-US" altLang="zh-CN" b="1" dirty="0" smtClean="0">
                <a:solidFill>
                  <a:srgbClr val="00B050"/>
                </a:solidFill>
              </a:rPr>
              <a:t>2</a:t>
            </a:r>
            <a:r>
              <a:rPr lang="zh-CN" altLang="en-US" b="1" dirty="0" smtClean="0">
                <a:solidFill>
                  <a:srgbClr val="00B050"/>
                </a:solidFill>
              </a:rPr>
              <a:t>）</a:t>
            </a:r>
            <a:r>
              <a:rPr lang="zh-CN" altLang="zh-CN" b="1" dirty="0" smtClean="0">
                <a:solidFill>
                  <a:srgbClr val="00B050"/>
                </a:solidFill>
              </a:rPr>
              <a:t>企业</a:t>
            </a:r>
            <a:r>
              <a:rPr lang="zh-CN" altLang="zh-CN" b="1" dirty="0">
                <a:solidFill>
                  <a:srgbClr val="00B050"/>
                </a:solidFill>
              </a:rPr>
              <a:t>必须根据客户的不同价值分配不同的资源</a:t>
            </a:r>
          </a:p>
          <a:p>
            <a:r>
              <a:rPr lang="zh-CN" altLang="zh-CN" dirty="0"/>
              <a:t>尽管每个客户的重要性不容低估，但是由于不同的客户实际为企业创造的价值不同，而企业的资源又有限，因此把企业资源平均分配到每个客户上的做法既不经济也不切合实际，也就是说，企业没有必要为所有的客户提供同样卓越的产品或服务，否则，往往“事倍功半”，造成企业资源的浪费。</a:t>
            </a:r>
          </a:p>
          <a:p>
            <a:pPr lvl="0"/>
            <a:r>
              <a:rPr lang="zh-CN" altLang="en-US" b="1" dirty="0" smtClean="0">
                <a:solidFill>
                  <a:srgbClr val="00B050"/>
                </a:solidFill>
              </a:rPr>
              <a:t>（</a:t>
            </a:r>
            <a:r>
              <a:rPr lang="en-US" altLang="zh-CN" b="1" dirty="0" smtClean="0">
                <a:solidFill>
                  <a:srgbClr val="00B050"/>
                </a:solidFill>
              </a:rPr>
              <a:t>3</a:t>
            </a:r>
            <a:r>
              <a:rPr lang="zh-CN" altLang="en-US" b="1" dirty="0" smtClean="0">
                <a:solidFill>
                  <a:srgbClr val="00B050"/>
                </a:solidFill>
              </a:rPr>
              <a:t>）</a:t>
            </a:r>
            <a:r>
              <a:rPr lang="zh-CN" altLang="zh-CN" b="1" dirty="0" smtClean="0">
                <a:solidFill>
                  <a:srgbClr val="00B050"/>
                </a:solidFill>
              </a:rPr>
              <a:t>不同</a:t>
            </a:r>
            <a:r>
              <a:rPr lang="zh-CN" altLang="zh-CN" b="1" dirty="0">
                <a:solidFill>
                  <a:srgbClr val="00B050"/>
                </a:solidFill>
              </a:rPr>
              <a:t>价值的客户有不同的需求</a:t>
            </a:r>
          </a:p>
          <a:p>
            <a:r>
              <a:rPr lang="zh-CN" altLang="zh-CN" dirty="0"/>
              <a:t>一方面，客户个性化、多样化、差异化的需求决定了其希望企业能够提供个性化、定制化的产品或服务，因此企业必须对客户进行分级，然后根据不同级别客户的不同需求给予不同的服务和待遇，这样才有效地满足不同级别客户的个性化、多样化、差异化的需求。</a:t>
            </a:r>
          </a:p>
          <a:p>
            <a:endParaRPr lang="zh-CN" altLang="en-US" dirty="0"/>
          </a:p>
        </p:txBody>
      </p:sp>
    </p:spTree>
    <p:extLst>
      <p:ext uri="{BB962C8B-B14F-4D97-AF65-F5344CB8AC3E}">
        <p14:creationId xmlns:p14="http://schemas.microsoft.com/office/powerpoint/2010/main" val="17701550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4137323"/>
          </a:xfrm>
        </p:spPr>
        <p:txBody>
          <a:bodyPr>
            <a:normAutofit/>
          </a:bodyPr>
          <a:lstStyle/>
          <a:p>
            <a:r>
              <a:rPr lang="zh-CN" altLang="zh-CN" dirty="0"/>
              <a:t>一位朋友因公务经常出差泰国，并下榻在东方饭店，第一次入住时良好的饭店环境和服务就给他留下了深刻的印象，当他第二次入住时几个细节更使他对饭店的好感迅速升级。</a:t>
            </a:r>
            <a:r>
              <a:rPr lang="en-US" altLang="zh-CN" dirty="0"/>
              <a:t> </a:t>
            </a:r>
            <a:r>
              <a:rPr lang="zh-CN" altLang="zh-CN" dirty="0"/>
              <a:t>那天早上，在他走出房门准备去餐厅的时候，楼层服务生恭敬地问道：</a:t>
            </a:r>
            <a:r>
              <a:rPr lang="en-US" altLang="zh-CN" dirty="0"/>
              <a:t>“</a:t>
            </a:r>
            <a:r>
              <a:rPr lang="zh-CN" altLang="zh-CN" dirty="0"/>
              <a:t>于先生是要用早餐吗？</a:t>
            </a:r>
            <a:r>
              <a:rPr lang="en-US" altLang="zh-CN" dirty="0"/>
              <a:t>”</a:t>
            </a:r>
            <a:r>
              <a:rPr lang="zh-CN" altLang="zh-CN" dirty="0"/>
              <a:t>于先生很奇怪，反问</a:t>
            </a:r>
            <a:r>
              <a:rPr lang="en-US" altLang="zh-CN" dirty="0"/>
              <a:t>“</a:t>
            </a:r>
            <a:r>
              <a:rPr lang="zh-CN" altLang="zh-CN" dirty="0"/>
              <a:t>你怎么知道我姓于？</a:t>
            </a:r>
            <a:r>
              <a:rPr lang="en-US" altLang="zh-CN" dirty="0"/>
              <a:t>”</a:t>
            </a:r>
            <a:r>
              <a:rPr lang="zh-CN" altLang="zh-CN" dirty="0"/>
              <a:t>服务生说：</a:t>
            </a:r>
            <a:r>
              <a:rPr lang="en-US" altLang="zh-CN" dirty="0"/>
              <a:t>“</a:t>
            </a:r>
            <a:r>
              <a:rPr lang="zh-CN" altLang="zh-CN" dirty="0"/>
              <a:t>我们饭店规定，晚上要背熟所有客人的姓名。</a:t>
            </a:r>
            <a:r>
              <a:rPr lang="en-US" altLang="zh-CN" dirty="0"/>
              <a:t>”</a:t>
            </a:r>
            <a:r>
              <a:rPr lang="zh-CN" altLang="zh-CN" dirty="0"/>
              <a:t>这令于先生大吃一惊，因为他频繁往返于世界各地，入住过无数高级酒店，但这种情况还是第一次碰到。</a:t>
            </a:r>
          </a:p>
          <a:p>
            <a:endParaRPr lang="zh-CN" altLang="en-US" dirty="0"/>
          </a:p>
        </p:txBody>
      </p:sp>
    </p:spTree>
    <p:extLst>
      <p:ext uri="{BB962C8B-B14F-4D97-AF65-F5344CB8AC3E}">
        <p14:creationId xmlns:p14="http://schemas.microsoft.com/office/powerpoint/2010/main" val="25594457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0"/>
            <a:r>
              <a:rPr lang="zh-CN" altLang="en-US" b="1" dirty="0" smtClean="0">
                <a:solidFill>
                  <a:srgbClr val="00B050"/>
                </a:solidFill>
              </a:rPr>
              <a:t>（</a:t>
            </a:r>
            <a:r>
              <a:rPr lang="en-US" altLang="zh-CN" b="1" dirty="0" smtClean="0">
                <a:solidFill>
                  <a:srgbClr val="00B050"/>
                </a:solidFill>
              </a:rPr>
              <a:t>4</a:t>
            </a:r>
            <a:r>
              <a:rPr lang="zh-CN" altLang="en-US" b="1" dirty="0" smtClean="0">
                <a:solidFill>
                  <a:srgbClr val="00B050"/>
                </a:solidFill>
              </a:rPr>
              <a:t>）</a:t>
            </a:r>
            <a:r>
              <a:rPr lang="zh-CN" altLang="zh-CN" b="1" dirty="0">
                <a:solidFill>
                  <a:srgbClr val="00B050"/>
                </a:solidFill>
              </a:rPr>
              <a:t>客户分组是有效进行客户沟通、实现客户满意的前提</a:t>
            </a:r>
          </a:p>
          <a:p>
            <a:r>
              <a:rPr lang="zh-CN" altLang="zh-CN" dirty="0"/>
              <a:t>有效的客户沟通应当根据客户的不同采取不同的沟通策略，如果客户的重要性和价值不同，就应当根据客户的重要性和价值的不同采取不同的沟通策略。因此，区分不同客户的重要性和价值是有效进行客户沟通的前提。</a:t>
            </a:r>
          </a:p>
          <a:p>
            <a:endParaRPr lang="zh-CN" altLang="en-US" dirty="0"/>
          </a:p>
        </p:txBody>
      </p:sp>
    </p:spTree>
    <p:extLst>
      <p:ext uri="{BB962C8B-B14F-4D97-AF65-F5344CB8AC3E}">
        <p14:creationId xmlns:p14="http://schemas.microsoft.com/office/powerpoint/2010/main" val="19393495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solidFill>
                  <a:srgbClr val="FFC000"/>
                </a:solidFill>
              </a:rPr>
              <a:t>2. </a:t>
            </a:r>
            <a:r>
              <a:rPr lang="zh-CN" altLang="zh-CN" b="1" dirty="0">
                <a:solidFill>
                  <a:srgbClr val="FFC000"/>
                </a:solidFill>
              </a:rPr>
              <a:t>客户分级方法</a:t>
            </a:r>
          </a:p>
          <a:p>
            <a:r>
              <a:rPr lang="zh-CN" altLang="zh-CN" b="1" dirty="0">
                <a:solidFill>
                  <a:srgbClr val="FF0000"/>
                </a:solidFill>
              </a:rPr>
              <a:t>（</a:t>
            </a:r>
            <a:r>
              <a:rPr lang="en-US" altLang="zh-CN" b="1" dirty="0">
                <a:solidFill>
                  <a:srgbClr val="FF0000"/>
                </a:solidFill>
              </a:rPr>
              <a:t>1</a:t>
            </a:r>
            <a:r>
              <a:rPr lang="zh-CN" altLang="zh-CN" b="1" dirty="0">
                <a:solidFill>
                  <a:srgbClr val="FF0000"/>
                </a:solidFill>
              </a:rPr>
              <a:t>） 按照客户重要性分类</a:t>
            </a:r>
          </a:p>
          <a:p>
            <a:r>
              <a:rPr lang="zh-CN" altLang="zh-CN" dirty="0"/>
              <a:t>客户是企业生存和发展的动力源泉，是企业的重要资源，应对客户进行科学有效的管理，以追求利益的最大化。按照客户价值进行分类，可把客户群分为</a:t>
            </a:r>
            <a:r>
              <a:rPr lang="zh-CN" altLang="zh-CN" b="1" dirty="0">
                <a:solidFill>
                  <a:srgbClr val="FF0000"/>
                </a:solidFill>
              </a:rPr>
              <a:t>关键客户（</a:t>
            </a:r>
            <a:r>
              <a:rPr lang="en-US" altLang="zh-CN" b="1" dirty="0">
                <a:solidFill>
                  <a:srgbClr val="FF0000"/>
                </a:solidFill>
              </a:rPr>
              <a:t>A</a:t>
            </a:r>
            <a:r>
              <a:rPr lang="zh-CN" altLang="zh-CN" b="1" dirty="0">
                <a:solidFill>
                  <a:srgbClr val="FF0000"/>
                </a:solidFill>
              </a:rPr>
              <a:t>类客户）、主要客户（</a:t>
            </a:r>
            <a:r>
              <a:rPr lang="en-US" altLang="zh-CN" b="1" dirty="0">
                <a:solidFill>
                  <a:srgbClr val="FF0000"/>
                </a:solidFill>
              </a:rPr>
              <a:t>B</a:t>
            </a:r>
            <a:r>
              <a:rPr lang="zh-CN" altLang="zh-CN" b="1" dirty="0">
                <a:solidFill>
                  <a:srgbClr val="FF0000"/>
                </a:solidFill>
              </a:rPr>
              <a:t>类客户）、普通客户（</a:t>
            </a:r>
            <a:r>
              <a:rPr lang="en-US" altLang="zh-CN" b="1" dirty="0">
                <a:solidFill>
                  <a:srgbClr val="FF0000"/>
                </a:solidFill>
              </a:rPr>
              <a:t>C</a:t>
            </a:r>
            <a:r>
              <a:rPr lang="zh-CN" altLang="zh-CN" b="1" dirty="0">
                <a:solidFill>
                  <a:srgbClr val="FF0000"/>
                </a:solidFill>
              </a:rPr>
              <a:t>类客户）</a:t>
            </a:r>
            <a:r>
              <a:rPr lang="zh-CN" altLang="zh-CN" dirty="0"/>
              <a:t>三个类别，即</a:t>
            </a:r>
            <a:r>
              <a:rPr lang="en-US" altLang="zh-CN" dirty="0"/>
              <a:t>ABC</a:t>
            </a:r>
            <a:r>
              <a:rPr lang="zh-CN" altLang="zh-CN" dirty="0"/>
              <a:t>客户分类法。</a:t>
            </a:r>
          </a:p>
          <a:p>
            <a:endParaRPr lang="zh-CN" altLang="en-US" dirty="0">
              <a:solidFill>
                <a:srgbClr val="FFC000"/>
              </a:solidFill>
            </a:endParaRP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7033474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844824"/>
            <a:ext cx="7408333" cy="4281339"/>
          </a:xfrm>
        </p:spPr>
        <p:txBody>
          <a:bodyPr>
            <a:normAutofit fontScale="92500" lnSpcReduction="10000"/>
          </a:bodyPr>
          <a:lstStyle/>
          <a:p>
            <a:r>
              <a:rPr lang="zh-CN" altLang="zh-CN" b="1" dirty="0">
                <a:solidFill>
                  <a:srgbClr val="FF0000"/>
                </a:solidFill>
              </a:rPr>
              <a:t>（</a:t>
            </a:r>
            <a:r>
              <a:rPr lang="en-US" altLang="zh-CN" b="1" dirty="0">
                <a:solidFill>
                  <a:srgbClr val="FF0000"/>
                </a:solidFill>
              </a:rPr>
              <a:t>2</a:t>
            </a:r>
            <a:r>
              <a:rPr lang="zh-CN" altLang="zh-CN" b="1" dirty="0">
                <a:solidFill>
                  <a:srgbClr val="FF0000"/>
                </a:solidFill>
              </a:rPr>
              <a:t>）按客户忠诚度划分</a:t>
            </a:r>
          </a:p>
          <a:p>
            <a:r>
              <a:rPr lang="zh-CN" altLang="zh-CN" dirty="0"/>
              <a:t>按照客户对企业的忠诚度来划分，可把客户分成</a:t>
            </a:r>
            <a:r>
              <a:rPr lang="zh-CN" altLang="zh-CN" b="1" dirty="0">
                <a:solidFill>
                  <a:srgbClr val="FF0000"/>
                </a:solidFill>
              </a:rPr>
              <a:t>潜在客户、新客户、常客户、老客户和忠诚客户等</a:t>
            </a:r>
            <a:r>
              <a:rPr lang="zh-CN" altLang="zh-CN" dirty="0"/>
              <a:t>。潜在客户是指对企业的产品和服务有需求，但尚未开始与企业进行交易，需要企业花大力气争取的客户；新客户是指那些刚开始与企业发生交易，但对产品和服务还缺乏全面了解的客户；常客户是指经常与企业发生交易的客户，尽管这些客户还与其他企业发生交易，但与本企业的交易数量相对较高；老客户是指与企业交易有较长历史的客户，对企业的产品和服务有较深入的了解，但同时还与其他企业有交易往来；忠诚客户则指对企业有高度信任，并与企业建立起了长期、稳定关系的客户，他们基本就在本企业消费。</a:t>
            </a:r>
          </a:p>
          <a:p>
            <a:endParaRPr lang="zh-CN" altLang="en-US" dirty="0"/>
          </a:p>
        </p:txBody>
      </p:sp>
    </p:spTree>
    <p:extLst>
      <p:ext uri="{BB962C8B-B14F-4D97-AF65-F5344CB8AC3E}">
        <p14:creationId xmlns:p14="http://schemas.microsoft.com/office/powerpoint/2010/main" val="18385963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628800"/>
            <a:ext cx="7408333" cy="4497363"/>
          </a:xfrm>
        </p:spPr>
        <p:txBody>
          <a:bodyPr>
            <a:normAutofit fontScale="85000" lnSpcReduction="20000"/>
          </a:bodyPr>
          <a:lstStyle/>
          <a:p>
            <a:r>
              <a:rPr lang="zh-CN" altLang="zh-CN" b="1" dirty="0"/>
              <a:t>（五） 客户关系</a:t>
            </a:r>
            <a:endParaRPr lang="zh-CN" altLang="zh-CN" dirty="0"/>
          </a:p>
          <a:p>
            <a:r>
              <a:rPr lang="zh-CN" altLang="zh-CN" dirty="0"/>
              <a:t>企业在具体的经营管理实践中，建立何种类型的客户关系，必须针对商品的特性和对客户的定位来做出抉择。著名营销学大师菲利普·科特勒（</a:t>
            </a:r>
            <a:r>
              <a:rPr lang="en-US" altLang="zh-CN" dirty="0"/>
              <a:t>Philip </a:t>
            </a:r>
            <a:r>
              <a:rPr lang="en-US" altLang="zh-CN" dirty="0" err="1"/>
              <a:t>Kotler</a:t>
            </a:r>
            <a:r>
              <a:rPr lang="zh-CN" altLang="zh-CN" dirty="0"/>
              <a:t>）对企业建立的客户关系的不同水平、程度区分为以下</a:t>
            </a:r>
            <a:r>
              <a:rPr lang="en-US" altLang="zh-CN" dirty="0"/>
              <a:t>5</a:t>
            </a:r>
            <a:r>
              <a:rPr lang="zh-CN" altLang="zh-CN" dirty="0"/>
              <a:t>种，如表所示。</a:t>
            </a:r>
          </a:p>
          <a:p>
            <a:r>
              <a:rPr lang="en-US" altLang="zh-CN" b="1" dirty="0">
                <a:solidFill>
                  <a:srgbClr val="FFC000"/>
                </a:solidFill>
              </a:rPr>
              <a:t>1. </a:t>
            </a:r>
            <a:r>
              <a:rPr lang="zh-CN" altLang="zh-CN" b="1" dirty="0">
                <a:solidFill>
                  <a:srgbClr val="FFC000"/>
                </a:solidFill>
              </a:rPr>
              <a:t>基本型。</a:t>
            </a:r>
            <a:r>
              <a:rPr lang="zh-CN" altLang="zh-CN" dirty="0"/>
              <a:t>特征为销售人员把产品销售出去后就不再与客户接触。</a:t>
            </a:r>
          </a:p>
          <a:p>
            <a:r>
              <a:rPr lang="en-US" altLang="zh-CN" b="1" dirty="0">
                <a:solidFill>
                  <a:srgbClr val="FFC000"/>
                </a:solidFill>
              </a:rPr>
              <a:t>2. </a:t>
            </a:r>
            <a:r>
              <a:rPr lang="zh-CN" altLang="zh-CN" b="1" dirty="0">
                <a:solidFill>
                  <a:srgbClr val="FFC000"/>
                </a:solidFill>
              </a:rPr>
              <a:t>被动型。</a:t>
            </a:r>
            <a:r>
              <a:rPr lang="zh-CN" altLang="zh-CN" dirty="0"/>
              <a:t>销售人员把产品销售出去后，同意或鼓励客户在遇到问题或有意见时联系企业。</a:t>
            </a:r>
          </a:p>
          <a:p>
            <a:r>
              <a:rPr lang="en-US" altLang="zh-CN" b="1" dirty="0">
                <a:solidFill>
                  <a:srgbClr val="FFC000"/>
                </a:solidFill>
              </a:rPr>
              <a:t>3. </a:t>
            </a:r>
            <a:r>
              <a:rPr lang="zh-CN" altLang="zh-CN" b="1" dirty="0">
                <a:solidFill>
                  <a:srgbClr val="FFC000"/>
                </a:solidFill>
              </a:rPr>
              <a:t>负责型。</a:t>
            </a:r>
            <a:r>
              <a:rPr lang="zh-CN" altLang="zh-CN" dirty="0"/>
              <a:t>产品销售完成后，企业及时联系客户，询问产品是否符合客户的要求，有何缺陷和不足，有何意见或建议，以帮助企业不断改进产品，使之更加符合客户需求。</a:t>
            </a:r>
          </a:p>
          <a:p>
            <a:r>
              <a:rPr lang="en-US" altLang="zh-CN" b="1" dirty="0">
                <a:solidFill>
                  <a:srgbClr val="FFC000"/>
                </a:solidFill>
              </a:rPr>
              <a:t>4. </a:t>
            </a:r>
            <a:r>
              <a:rPr lang="zh-CN" altLang="zh-CN" b="1" dirty="0">
                <a:solidFill>
                  <a:srgbClr val="FFC000"/>
                </a:solidFill>
              </a:rPr>
              <a:t>能动型。</a:t>
            </a:r>
            <a:r>
              <a:rPr lang="zh-CN" altLang="zh-CN" dirty="0"/>
              <a:t>销售完成后，企业不断联系客户，提供有关改进产品的建议和新产品的信息。</a:t>
            </a:r>
          </a:p>
          <a:p>
            <a:r>
              <a:rPr lang="en-US" altLang="zh-CN" b="1" dirty="0">
                <a:solidFill>
                  <a:srgbClr val="FFC000"/>
                </a:solidFill>
              </a:rPr>
              <a:t>5. </a:t>
            </a:r>
            <a:r>
              <a:rPr lang="zh-CN" altLang="zh-CN" b="1" dirty="0">
                <a:solidFill>
                  <a:srgbClr val="FFC000"/>
                </a:solidFill>
              </a:rPr>
              <a:t>伙伴型。</a:t>
            </a:r>
            <a:r>
              <a:rPr lang="zh-CN" altLang="zh-CN" dirty="0"/>
              <a:t>企业不断地协同客户努力，帮助客户解决问题，支持客户的成功，实现共同发展。</a:t>
            </a:r>
          </a:p>
          <a:p>
            <a:endParaRPr lang="zh-CN" altLang="en-US" dirty="0"/>
          </a:p>
        </p:txBody>
      </p:sp>
    </p:spTree>
    <p:extLst>
      <p:ext uri="{BB962C8B-B14F-4D97-AF65-F5344CB8AC3E}">
        <p14:creationId xmlns:p14="http://schemas.microsoft.com/office/powerpoint/2010/main" val="20736487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b="1" dirty="0"/>
              <a:t>（六） 实施客户关系管理的目的</a:t>
            </a:r>
            <a:endParaRPr lang="zh-CN" altLang="zh-CN" dirty="0"/>
          </a:p>
          <a:p>
            <a:r>
              <a:rPr lang="en-US" altLang="zh-CN" b="1" dirty="0">
                <a:solidFill>
                  <a:srgbClr val="FFC000"/>
                </a:solidFill>
              </a:rPr>
              <a:t>1. </a:t>
            </a:r>
            <a:r>
              <a:rPr lang="zh-CN" altLang="zh-CN" b="1" dirty="0">
                <a:solidFill>
                  <a:srgbClr val="FFC000"/>
                </a:solidFill>
              </a:rPr>
              <a:t>利用现存关系提升利润</a:t>
            </a:r>
          </a:p>
          <a:p>
            <a:r>
              <a:rPr lang="zh-CN" altLang="zh-CN" dirty="0"/>
              <a:t>透过整理分析客户的历次交易资料，强化与客户关系，以提升客户再次光顾的次数或购买数量。经由确认顾客、吸引顾客以提高获利率。例如在与客户洽谈汽车保险续约时，如果发现顾客资料中没有人寿保险的纪录，或许可尝试推销人寿保险；又如银行或信用卡公司经常寄产品目录或旅游信息给客户，藉以提升企业获利机会，都是常见到行销手段。</a:t>
            </a:r>
          </a:p>
          <a:p>
            <a:endParaRPr lang="zh-CN" altLang="en-US" dirty="0"/>
          </a:p>
        </p:txBody>
      </p:sp>
    </p:spTree>
    <p:extLst>
      <p:ext uri="{BB962C8B-B14F-4D97-AF65-F5344CB8AC3E}">
        <p14:creationId xmlns:p14="http://schemas.microsoft.com/office/powerpoint/2010/main" val="254204018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normAutofit fontScale="92500" lnSpcReduction="10000"/>
          </a:bodyPr>
          <a:lstStyle/>
          <a:p>
            <a:r>
              <a:rPr lang="en-US" altLang="zh-CN" b="1" dirty="0">
                <a:solidFill>
                  <a:srgbClr val="FFC000"/>
                </a:solidFill>
              </a:rPr>
              <a:t>2. </a:t>
            </a:r>
            <a:r>
              <a:rPr lang="zh-CN" altLang="zh-CN" b="1" dirty="0">
                <a:solidFill>
                  <a:srgbClr val="FFC000"/>
                </a:solidFill>
              </a:rPr>
              <a:t>利用整合信息提供卓越服务</a:t>
            </a:r>
          </a:p>
          <a:p>
            <a:r>
              <a:rPr lang="zh-CN" altLang="zh-CN" dirty="0"/>
              <a:t>利用客户资料，针对顾客需求加强对顾客的服务，提高客户对服务的满意度。例如国内某家信用卡公司曾经由分析客户消费资料，提醒客户不要忘记为太太买礼物，因为她的生日快到了，同时依据历次消费金额的纪录提供同级购物参考资料，让客户非常感动该公司的体贴细心。</a:t>
            </a:r>
          </a:p>
          <a:p>
            <a:r>
              <a:rPr lang="en-US" altLang="zh-CN" b="1" dirty="0">
                <a:solidFill>
                  <a:srgbClr val="FFC000"/>
                </a:solidFill>
              </a:rPr>
              <a:t>3. </a:t>
            </a:r>
            <a:r>
              <a:rPr lang="zh-CN" altLang="zh-CN" b="1" dirty="0">
                <a:solidFill>
                  <a:srgbClr val="FFC000"/>
                </a:solidFill>
              </a:rPr>
              <a:t>创建新价值和稳固顾客忠诚度</a:t>
            </a:r>
          </a:p>
          <a:p>
            <a:r>
              <a:rPr lang="zh-CN" altLang="zh-CN" dirty="0"/>
              <a:t>客户关系管理的实施，让客户和潜在顾客感觉公司对他们的需求很重视，也具有响应客户要求的能力，值得考虑成为该公司的忠诚支持者。</a:t>
            </a:r>
          </a:p>
          <a:p>
            <a:r>
              <a:rPr lang="zh-CN" altLang="zh-CN" dirty="0"/>
              <a:t>因此，我们可以看到</a:t>
            </a:r>
            <a:r>
              <a:rPr lang="en-US" altLang="zh-CN" dirty="0"/>
              <a:t>CRM</a:t>
            </a:r>
            <a:r>
              <a:rPr lang="zh-CN" altLang="zh-CN" dirty="0"/>
              <a:t>解决方案的核心思想就是通过跟客户的“接触”，搜集客户的意见、建议和要求，并通过挖掘分析，提供完善的修改化服务。而网上开店越是提供个性化的商品和服务，越容易得到消费者的青睐。</a:t>
            </a:r>
          </a:p>
          <a:p>
            <a:endParaRPr lang="zh-CN" altLang="en-US" dirty="0"/>
          </a:p>
        </p:txBody>
      </p:sp>
    </p:spTree>
    <p:extLst>
      <p:ext uri="{BB962C8B-B14F-4D97-AF65-F5344CB8AC3E}">
        <p14:creationId xmlns:p14="http://schemas.microsoft.com/office/powerpoint/2010/main" val="34655647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16832"/>
            <a:ext cx="7408333" cy="4209331"/>
          </a:xfrm>
        </p:spPr>
        <p:txBody>
          <a:bodyPr>
            <a:normAutofit fontScale="92500" lnSpcReduction="10000"/>
          </a:bodyPr>
          <a:lstStyle/>
          <a:p>
            <a:r>
              <a:rPr lang="zh-CN" altLang="zh-CN" dirty="0"/>
              <a:t>以客户为中心，意味着对客户关系的管理也将被提升到企业核心的经营层面。事实上，客户关系管理（</a:t>
            </a:r>
            <a:r>
              <a:rPr lang="en-US" altLang="zh-CN" dirty="0"/>
              <a:t>CRM</a:t>
            </a:r>
            <a:r>
              <a:rPr lang="zh-CN" altLang="zh-CN" dirty="0"/>
              <a:t>）就是企业在网络经济时代的营销管理转型所迫切需要的解决方案，是企业紧抓住市场这个龙头的强有力工具。</a:t>
            </a:r>
          </a:p>
          <a:p>
            <a:r>
              <a:rPr lang="en-US" altLang="zh-CN" b="1" dirty="0">
                <a:solidFill>
                  <a:srgbClr val="FF0000"/>
                </a:solidFill>
              </a:rPr>
              <a:t>1</a:t>
            </a:r>
            <a:r>
              <a:rPr lang="zh-CN" altLang="zh-CN" b="1" dirty="0">
                <a:solidFill>
                  <a:srgbClr val="FF0000"/>
                </a:solidFill>
              </a:rPr>
              <a:t>．成本领先优势和规模优势</a:t>
            </a:r>
          </a:p>
          <a:p>
            <a:r>
              <a:rPr lang="zh-CN" altLang="zh-CN" dirty="0"/>
              <a:t>一方面，客户可以提供一个成本优势，从而也就提供收入优势。为新客户服务花费的费用，比起老客户来要昂贵得多。这是因为为新客户服务需要更高的初始化成本。如果公司能够增加回头客的比例，那么总成本会呈现下降趋势。另一方面，如果企业的忠诚客户在企业的市场中占据相对较大的份额，那么就会为企业带来相应的壁垒，形成规模优势，也会降低企业的成本。一般客户从众心理很强，大量的客户群也会成为他考虑的重要因素。</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6.1.3</a:t>
            </a:r>
            <a:r>
              <a:rPr lang="zh-CN" altLang="zh-CN" b="1" dirty="0"/>
              <a:t>客户关系管理（</a:t>
            </a:r>
            <a:r>
              <a:rPr lang="en-US" altLang="zh-CN" b="1" dirty="0"/>
              <a:t>CRM</a:t>
            </a:r>
            <a:r>
              <a:rPr lang="zh-CN" altLang="zh-CN" b="1" dirty="0"/>
              <a:t>）为企业带来的</a:t>
            </a:r>
            <a:r>
              <a:rPr lang="zh-CN" altLang="zh-CN" b="1" dirty="0" smtClean="0"/>
              <a:t>好处</a:t>
            </a:r>
            <a:endParaRPr lang="zh-CN" altLang="en-US" dirty="0"/>
          </a:p>
        </p:txBody>
      </p:sp>
    </p:spTree>
    <p:extLst>
      <p:ext uri="{BB962C8B-B14F-4D97-AF65-F5344CB8AC3E}">
        <p14:creationId xmlns:p14="http://schemas.microsoft.com/office/powerpoint/2010/main" val="8951252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340768"/>
            <a:ext cx="7408333" cy="4785395"/>
          </a:xfrm>
        </p:spPr>
        <p:txBody>
          <a:bodyPr>
            <a:normAutofit fontScale="92500" lnSpcReduction="10000"/>
          </a:bodyPr>
          <a:lstStyle/>
          <a:p>
            <a:r>
              <a:rPr lang="en-US" altLang="zh-CN" b="1" dirty="0">
                <a:solidFill>
                  <a:srgbClr val="FF0000"/>
                </a:solidFill>
              </a:rPr>
              <a:t>2</a:t>
            </a:r>
            <a:r>
              <a:rPr lang="zh-CN" altLang="zh-CN" b="1" dirty="0">
                <a:solidFill>
                  <a:srgbClr val="FF0000"/>
                </a:solidFill>
              </a:rPr>
              <a:t>．市场价值和品牌优势</a:t>
            </a:r>
          </a:p>
          <a:p>
            <a:r>
              <a:rPr lang="zh-CN" altLang="zh-CN" dirty="0"/>
              <a:t>从战略的角度讲，客户不仅是承兑收入流的资金保管者，而且是能够提高市场价值的宝贵财富。这主要是通过商标价值表现出来的。商标价值是一个企业与其消费者或与起决定性作用的客户之间相互发生联系的产物，商标不能孤立地存在，它们因客户的认可而存在。没有客户作为出发点，企业便不能创造或维持商标的价值。</a:t>
            </a:r>
          </a:p>
          <a:p>
            <a:r>
              <a:rPr lang="zh-CN" altLang="zh-CN" dirty="0"/>
              <a:t>较大的市场份额本身代表着一种品牌形象。另外，客户的舆论宣传对企业的品牌形象也有重大作用，特别是客户中的舆论领袖起的作用更大。客户的舆论宣传有两种价值取向，一是客户对企业的产品、服务很满意，就会下面宣传企业的品牌；另一种就是因不满意企业的产品、服务而对企业进行负责宣传。两方面的影响都在。企业只有提供高质量的、令客户满意的产品服务，树立良好的企业形象，才能获得客户的正面的宣传和评价。</a:t>
            </a:r>
          </a:p>
          <a:p>
            <a:endParaRPr lang="zh-CN" altLang="en-US" dirty="0"/>
          </a:p>
        </p:txBody>
      </p:sp>
    </p:spTree>
    <p:extLst>
      <p:ext uri="{BB962C8B-B14F-4D97-AF65-F5344CB8AC3E}">
        <p14:creationId xmlns:p14="http://schemas.microsoft.com/office/powerpoint/2010/main" val="17797544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normAutofit fontScale="92500" lnSpcReduction="20000"/>
          </a:bodyPr>
          <a:lstStyle/>
          <a:p>
            <a:r>
              <a:rPr lang="en-US" altLang="zh-CN" b="1" dirty="0">
                <a:solidFill>
                  <a:srgbClr val="FF0000"/>
                </a:solidFill>
              </a:rPr>
              <a:t>3</a:t>
            </a:r>
            <a:r>
              <a:rPr lang="zh-CN" altLang="zh-CN" b="1" dirty="0">
                <a:solidFill>
                  <a:srgbClr val="FF0000"/>
                </a:solidFill>
              </a:rPr>
              <a:t>．客户信息价值</a:t>
            </a:r>
          </a:p>
          <a:p>
            <a:r>
              <a:rPr lang="zh-CN" altLang="zh-CN" dirty="0"/>
              <a:t>客户信息对企业来讲具有重要的价值。它会直接影响企业对客户消费行为的把握，进而影响企业的经营行为。譬如沃尔玛连锁超市会通过对会员客户的购买行为、消费习惯等信息的分析，来制定面向该客户的产品服务组合和提供相应的企业关怀。亚马逊通过会员客户的资料、会员浏览网页的习惯和程序等信息分析客户的消费特点与个人爱好，并据此来制定服务不同客户的不同策略。</a:t>
            </a:r>
          </a:p>
          <a:p>
            <a:r>
              <a:rPr lang="en-US" altLang="zh-CN" b="1" dirty="0">
                <a:solidFill>
                  <a:srgbClr val="FF0000"/>
                </a:solidFill>
              </a:rPr>
              <a:t>4</a:t>
            </a:r>
            <a:r>
              <a:rPr lang="zh-CN" altLang="zh-CN" b="1" dirty="0">
                <a:solidFill>
                  <a:srgbClr val="FF0000"/>
                </a:solidFill>
              </a:rPr>
              <a:t>．网络化价值</a:t>
            </a:r>
          </a:p>
          <a:p>
            <a:r>
              <a:rPr lang="zh-CN" altLang="zh-CN" dirty="0"/>
              <a:t>客户的网络化价值是指商业客户使用某企业的产品、服务时，该商业客户的客户为了便于与其进行商业行为，也会采用该企业的产品、服务，因此形成了一种网络化的消费行为。基于以上对客户价值的认识，企业十分重视通过转变经营管理理念和利用现代科学技术为客户提供更为满意的产品或服务，来维持和发展与客户的关系。一些先进企业正在经历着从以产品为中心向以客户为中心的转移。</a:t>
            </a:r>
          </a:p>
          <a:p>
            <a:endParaRPr lang="zh-CN" altLang="en-US" dirty="0"/>
          </a:p>
        </p:txBody>
      </p:sp>
    </p:spTree>
    <p:extLst>
      <p:ext uri="{BB962C8B-B14F-4D97-AF65-F5344CB8AC3E}">
        <p14:creationId xmlns:p14="http://schemas.microsoft.com/office/powerpoint/2010/main" val="28228166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484784"/>
            <a:ext cx="7408333" cy="4641379"/>
          </a:xfrm>
        </p:spPr>
        <p:txBody>
          <a:bodyPr>
            <a:normAutofit fontScale="85000" lnSpcReduction="20000"/>
          </a:bodyPr>
          <a:lstStyle/>
          <a:p>
            <a:r>
              <a:rPr lang="en-US" altLang="zh-CN" b="1" dirty="0">
                <a:solidFill>
                  <a:schemeClr val="tx1">
                    <a:lumMod val="95000"/>
                    <a:lumOff val="5000"/>
                  </a:schemeClr>
                </a:solidFill>
              </a:rPr>
              <a:t>1</a:t>
            </a:r>
            <a:r>
              <a:rPr lang="zh-CN" altLang="zh-CN" b="1" dirty="0">
                <a:solidFill>
                  <a:schemeClr val="tx1">
                    <a:lumMod val="95000"/>
                    <a:lumOff val="5000"/>
                  </a:schemeClr>
                </a:solidFill>
              </a:rPr>
              <a:t>．网店运营经济模式的突破</a:t>
            </a:r>
          </a:p>
          <a:p>
            <a:r>
              <a:rPr lang="zh-CN" altLang="zh-CN" b="1" dirty="0">
                <a:solidFill>
                  <a:srgbClr val="FF0000"/>
                </a:solidFill>
              </a:rPr>
              <a:t>（</a:t>
            </a:r>
            <a:r>
              <a:rPr lang="en-US" altLang="zh-CN" b="1" dirty="0">
                <a:solidFill>
                  <a:srgbClr val="FF0000"/>
                </a:solidFill>
              </a:rPr>
              <a:t>1</a:t>
            </a:r>
            <a:r>
              <a:rPr lang="zh-CN" altLang="zh-CN" b="1" dirty="0">
                <a:solidFill>
                  <a:srgbClr val="FF0000"/>
                </a:solidFill>
              </a:rPr>
              <a:t>） 交易费用大大降低。</a:t>
            </a:r>
            <a:r>
              <a:rPr lang="zh-CN" altLang="zh-CN" dirty="0"/>
              <a:t>传统商店运营中，生产者和消费者处于信息不对称地位，商品要经过多次流通，借助于各种中介才能完成交易，通常要付出较高的交易费用。如果交易活动借助</a:t>
            </a:r>
            <a:r>
              <a:rPr lang="en-US" altLang="zh-CN" dirty="0"/>
              <a:t>Internet </a:t>
            </a:r>
            <a:r>
              <a:rPr lang="zh-CN" altLang="zh-CN" dirty="0"/>
              <a:t>进行，消费者和生产者将直接完成交易，可以避免流通无序和过多的中介层次，从而使交易费用降低，经济效率显著提高。</a:t>
            </a:r>
          </a:p>
          <a:p>
            <a:r>
              <a:rPr lang="zh-CN" altLang="zh-CN" b="1" dirty="0">
                <a:solidFill>
                  <a:srgbClr val="FF0000"/>
                </a:solidFill>
              </a:rPr>
              <a:t>（</a:t>
            </a:r>
            <a:r>
              <a:rPr lang="en-US" altLang="zh-CN" b="1" dirty="0">
                <a:solidFill>
                  <a:srgbClr val="FF0000"/>
                </a:solidFill>
              </a:rPr>
              <a:t>2</a:t>
            </a:r>
            <a:r>
              <a:rPr lang="zh-CN" altLang="zh-CN" b="1" dirty="0">
                <a:solidFill>
                  <a:srgbClr val="FF0000"/>
                </a:solidFill>
              </a:rPr>
              <a:t>） 市场时空无限延展。</a:t>
            </a:r>
            <a:r>
              <a:rPr lang="zh-CN" altLang="zh-CN" dirty="0"/>
              <a:t>“全天候”运行的商店市场运营将真正实现，经济活动中由于时空间隔所造成的成本将大幅降低，“</a:t>
            </a:r>
            <a:r>
              <a:rPr lang="en-US" altLang="zh-CN" dirty="0"/>
              <a:t>7</a:t>
            </a:r>
            <a:r>
              <a:rPr lang="zh-CN" altLang="zh-CN" dirty="0"/>
              <a:t>天</a:t>
            </a:r>
            <a:r>
              <a:rPr lang="en-US" altLang="zh-CN" dirty="0"/>
              <a:t>24</a:t>
            </a:r>
            <a:r>
              <a:rPr lang="zh-CN" altLang="zh-CN" dirty="0"/>
              <a:t>小时”的网络经济运行模式，将为网店市场带来巨大的机遇。</a:t>
            </a:r>
          </a:p>
          <a:p>
            <a:r>
              <a:rPr lang="zh-CN" altLang="zh-CN" b="1" dirty="0">
                <a:solidFill>
                  <a:srgbClr val="FF0000"/>
                </a:solidFill>
              </a:rPr>
              <a:t>（</a:t>
            </a:r>
            <a:r>
              <a:rPr lang="en-US" altLang="zh-CN" b="1" dirty="0">
                <a:solidFill>
                  <a:srgbClr val="FF0000"/>
                </a:solidFill>
              </a:rPr>
              <a:t>3</a:t>
            </a:r>
            <a:r>
              <a:rPr lang="zh-CN" altLang="zh-CN" b="1" dirty="0">
                <a:solidFill>
                  <a:srgbClr val="FF0000"/>
                </a:solidFill>
              </a:rPr>
              <a:t>） 网上的经济活动加速运行。</a:t>
            </a:r>
            <a:r>
              <a:rPr lang="zh-CN" altLang="zh-CN" dirty="0"/>
              <a:t>商业信息的高速传递，将带动商业经济运行速度倍增，即使商务活动只是部分依赖于网络，其速度也将有明显提高。</a:t>
            </a:r>
          </a:p>
          <a:p>
            <a:r>
              <a:rPr lang="zh-CN" altLang="zh-CN" b="1" dirty="0">
                <a:solidFill>
                  <a:srgbClr val="FF0000"/>
                </a:solidFill>
              </a:rPr>
              <a:t>（</a:t>
            </a:r>
            <a:r>
              <a:rPr lang="en-US" altLang="zh-CN" b="1" dirty="0">
                <a:solidFill>
                  <a:srgbClr val="FF0000"/>
                </a:solidFill>
              </a:rPr>
              <a:t>4</a:t>
            </a:r>
            <a:r>
              <a:rPr lang="zh-CN" altLang="zh-CN" b="1" dirty="0">
                <a:solidFill>
                  <a:srgbClr val="FF0000"/>
                </a:solidFill>
              </a:rPr>
              <a:t>）客户地位和品牌效应更为突出。</a:t>
            </a:r>
            <a:r>
              <a:rPr lang="zh-CN" altLang="zh-CN" dirty="0"/>
              <a:t>利用网店网络的消费者的选择余地很大，因此要保持客户忠诚非常困难，但同时对任何网店而言，只要拥有客户就意味着拥有成功的机遇。</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6.1.4 </a:t>
            </a:r>
            <a:r>
              <a:rPr lang="zh-CN" altLang="zh-CN" b="1" dirty="0"/>
              <a:t>网店运营商业模式</a:t>
            </a:r>
            <a:r>
              <a:rPr lang="en-US" altLang="zh-CN" b="1" dirty="0"/>
              <a:t>—</a:t>
            </a:r>
            <a:r>
              <a:rPr lang="zh-CN" altLang="zh-CN" b="1" dirty="0"/>
              <a:t>立足</a:t>
            </a:r>
            <a:r>
              <a:rPr lang="zh-CN" altLang="zh-CN" b="1" dirty="0" smtClean="0"/>
              <a:t>客户</a:t>
            </a:r>
            <a:endParaRPr lang="zh-CN" altLang="en-US" dirty="0"/>
          </a:p>
        </p:txBody>
      </p:sp>
    </p:spTree>
    <p:extLst>
      <p:ext uri="{BB962C8B-B14F-4D97-AF65-F5344CB8AC3E}">
        <p14:creationId xmlns:p14="http://schemas.microsoft.com/office/powerpoint/2010/main" val="4291033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764704"/>
            <a:ext cx="7408333" cy="5361459"/>
          </a:xfrm>
        </p:spPr>
        <p:txBody>
          <a:bodyPr>
            <a:normAutofit fontScale="85000" lnSpcReduction="10000"/>
          </a:bodyPr>
          <a:lstStyle/>
          <a:p>
            <a:r>
              <a:rPr lang="zh-CN" altLang="zh-CN" dirty="0"/>
              <a:t>于先生高兴地乘电梯下到餐厅所在的楼层，刚刚走出电梯门，餐厅的服务生就说：</a:t>
            </a:r>
            <a:r>
              <a:rPr lang="en-US" altLang="zh-CN" dirty="0"/>
              <a:t>“</a:t>
            </a:r>
            <a:r>
              <a:rPr lang="zh-CN" altLang="zh-CN" dirty="0"/>
              <a:t>于先生，里面请</a:t>
            </a:r>
            <a:r>
              <a:rPr lang="en-US" altLang="zh-CN" dirty="0"/>
              <a:t>”</a:t>
            </a:r>
            <a:r>
              <a:rPr lang="zh-CN" altLang="zh-CN" dirty="0"/>
              <a:t>，于先生更加疑惑，因为服务生并没有看到他的房卡，就问：</a:t>
            </a:r>
            <a:r>
              <a:rPr lang="en-US" altLang="zh-CN" dirty="0"/>
              <a:t>“</a:t>
            </a:r>
            <a:r>
              <a:rPr lang="zh-CN" altLang="zh-CN" dirty="0"/>
              <a:t>你知道我姓于？</a:t>
            </a:r>
            <a:r>
              <a:rPr lang="en-US" altLang="zh-CN" dirty="0"/>
              <a:t>”</a:t>
            </a:r>
            <a:r>
              <a:rPr lang="zh-CN" altLang="zh-CN" dirty="0"/>
              <a:t>服务生答：</a:t>
            </a:r>
            <a:r>
              <a:rPr lang="en-US" altLang="zh-CN" dirty="0"/>
              <a:t>“</a:t>
            </a:r>
            <a:r>
              <a:rPr lang="zh-CN" altLang="zh-CN" dirty="0"/>
              <a:t>上面的电话刚刚下来，说您已经下楼了。</a:t>
            </a:r>
            <a:r>
              <a:rPr lang="en-US" altLang="zh-CN" dirty="0"/>
              <a:t>”</a:t>
            </a:r>
            <a:r>
              <a:rPr lang="zh-CN" altLang="zh-CN" dirty="0"/>
              <a:t>如此高的效率让于先生再次大吃一惊。</a:t>
            </a:r>
            <a:r>
              <a:rPr lang="en-US" altLang="zh-CN" dirty="0"/>
              <a:t> </a:t>
            </a:r>
            <a:r>
              <a:rPr lang="zh-CN" altLang="zh-CN" dirty="0"/>
              <a:t>于先生刚走进餐厅，服务小姐微笑着问：</a:t>
            </a:r>
            <a:r>
              <a:rPr lang="en-US" altLang="zh-CN" dirty="0"/>
              <a:t>“</a:t>
            </a:r>
            <a:r>
              <a:rPr lang="zh-CN" altLang="zh-CN" dirty="0"/>
              <a:t>于先生还要老位子吗？</a:t>
            </a:r>
            <a:r>
              <a:rPr lang="en-US" altLang="zh-CN" dirty="0"/>
              <a:t>”</a:t>
            </a:r>
            <a:r>
              <a:rPr lang="zh-CN" altLang="zh-CN" dirty="0"/>
              <a:t>于先生的惊讶再次升级，心想</a:t>
            </a:r>
            <a:r>
              <a:rPr lang="en-US" altLang="zh-CN" dirty="0"/>
              <a:t>“</a:t>
            </a:r>
            <a:r>
              <a:rPr lang="zh-CN" altLang="zh-CN" dirty="0"/>
              <a:t>尽管我不是第一次在这里吃饭，但最近的一次也有一年多了，难道这里的服务小姐记忆力那么好？</a:t>
            </a:r>
            <a:r>
              <a:rPr lang="en-US" altLang="zh-CN" dirty="0"/>
              <a:t>”</a:t>
            </a:r>
            <a:r>
              <a:rPr lang="zh-CN" altLang="zh-CN" dirty="0"/>
              <a:t>看到于先生惊讶的目光，服务小姐主动解释说：</a:t>
            </a:r>
            <a:r>
              <a:rPr lang="en-US" altLang="zh-CN" dirty="0"/>
              <a:t>“</a:t>
            </a:r>
            <a:r>
              <a:rPr lang="zh-CN" altLang="zh-CN" dirty="0"/>
              <a:t>我刚刚查过电脑记录，您在去年的</a:t>
            </a:r>
            <a:r>
              <a:rPr lang="en-US" altLang="zh-CN" dirty="0"/>
              <a:t>6</a:t>
            </a:r>
            <a:r>
              <a:rPr lang="zh-CN" altLang="zh-CN" dirty="0"/>
              <a:t>月</a:t>
            </a:r>
            <a:r>
              <a:rPr lang="en-US" altLang="zh-CN" dirty="0"/>
              <a:t>8</a:t>
            </a:r>
            <a:r>
              <a:rPr lang="zh-CN" altLang="zh-CN" dirty="0"/>
              <a:t>日在靠近第二个窗口的位子上用过早餐</a:t>
            </a:r>
            <a:r>
              <a:rPr lang="en-US" altLang="zh-CN" dirty="0"/>
              <a:t>”</a:t>
            </a:r>
            <a:r>
              <a:rPr lang="zh-CN" altLang="zh-CN" dirty="0"/>
              <a:t>，于先生听后兴奋地说：</a:t>
            </a:r>
            <a:r>
              <a:rPr lang="en-US" altLang="zh-CN" dirty="0"/>
              <a:t>“</a:t>
            </a:r>
            <a:r>
              <a:rPr lang="zh-CN" altLang="zh-CN" dirty="0"/>
              <a:t>老位子！老位子！</a:t>
            </a:r>
            <a:r>
              <a:rPr lang="en-US" altLang="zh-CN" dirty="0"/>
              <a:t>”</a:t>
            </a:r>
            <a:r>
              <a:rPr lang="zh-CN" altLang="zh-CN" dirty="0"/>
              <a:t>小姐接着问：</a:t>
            </a:r>
            <a:r>
              <a:rPr lang="en-US" altLang="zh-CN" dirty="0"/>
              <a:t>“</a:t>
            </a:r>
            <a:r>
              <a:rPr lang="zh-CN" altLang="zh-CN" dirty="0"/>
              <a:t>老菜单？一个三明治，一杯咖啡，一个鸡蛋？</a:t>
            </a:r>
            <a:r>
              <a:rPr lang="en-US" altLang="zh-CN" dirty="0"/>
              <a:t>”</a:t>
            </a:r>
            <a:r>
              <a:rPr lang="zh-CN" altLang="zh-CN" dirty="0"/>
              <a:t>现在于先生已经不再惊讶了，</a:t>
            </a:r>
            <a:r>
              <a:rPr lang="en-US" altLang="zh-CN" dirty="0"/>
              <a:t>“</a:t>
            </a:r>
            <a:r>
              <a:rPr lang="zh-CN" altLang="zh-CN" dirty="0"/>
              <a:t>老菜单，就要老菜单！</a:t>
            </a:r>
            <a:r>
              <a:rPr lang="en-US" altLang="zh-CN" dirty="0"/>
              <a:t>”</a:t>
            </a:r>
            <a:r>
              <a:rPr lang="zh-CN" altLang="zh-CN" dirty="0"/>
              <a:t>于先生已经兴奋到了极点。</a:t>
            </a:r>
            <a:r>
              <a:rPr lang="en-US" altLang="zh-CN" dirty="0"/>
              <a:t> </a:t>
            </a:r>
            <a:r>
              <a:rPr lang="zh-CN" altLang="zh-CN" dirty="0"/>
              <a:t>上餐时餐厅赠送了于先生一碟小菜，由于这种小菜于先生是第一次看到，就问：</a:t>
            </a:r>
            <a:r>
              <a:rPr lang="en-US" altLang="zh-CN" dirty="0"/>
              <a:t>“</a:t>
            </a:r>
            <a:r>
              <a:rPr lang="zh-CN" altLang="zh-CN" dirty="0"/>
              <a:t>这是什么？</a:t>
            </a:r>
            <a:r>
              <a:rPr lang="en-US" altLang="zh-CN" dirty="0"/>
              <a:t>”</a:t>
            </a:r>
            <a:r>
              <a:rPr lang="zh-CN" altLang="zh-CN" dirty="0"/>
              <a:t>，服务生后退两步说：</a:t>
            </a:r>
            <a:r>
              <a:rPr lang="en-US" altLang="zh-CN" dirty="0"/>
              <a:t>“</a:t>
            </a:r>
            <a:r>
              <a:rPr lang="zh-CN" altLang="zh-CN" dirty="0"/>
              <a:t>这是我们特有的某某小菜</a:t>
            </a:r>
            <a:r>
              <a:rPr lang="en-US" altLang="zh-CN" dirty="0"/>
              <a:t>”</a:t>
            </a:r>
            <a:r>
              <a:rPr lang="zh-CN" altLang="zh-CN" dirty="0"/>
              <a:t>，服务生为什么要先后退两步呢，他是怕自己说话是口水不小心落在客人的食品上，这种细致的服务不要说在一般的酒店，就是美国最好的饭店里于先生都没有见过。这一次早餐，给于先生留下了终生难忘的印象。</a:t>
            </a:r>
          </a:p>
          <a:p>
            <a:endParaRPr lang="zh-CN" altLang="en-US" dirty="0"/>
          </a:p>
        </p:txBody>
      </p:sp>
    </p:spTree>
    <p:extLst>
      <p:ext uri="{BB962C8B-B14F-4D97-AF65-F5344CB8AC3E}">
        <p14:creationId xmlns:p14="http://schemas.microsoft.com/office/powerpoint/2010/main" val="25349329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96752"/>
            <a:ext cx="7408333" cy="4929411"/>
          </a:xfrm>
        </p:spPr>
        <p:txBody>
          <a:bodyPr>
            <a:normAutofit fontScale="92500" lnSpcReduction="10000"/>
          </a:bodyPr>
          <a:lstStyle/>
          <a:p>
            <a:r>
              <a:rPr lang="en-US" altLang="zh-CN" b="1" dirty="0">
                <a:solidFill>
                  <a:schemeClr val="tx1">
                    <a:lumMod val="95000"/>
                    <a:lumOff val="5000"/>
                  </a:schemeClr>
                </a:solidFill>
              </a:rPr>
              <a:t>2</a:t>
            </a:r>
            <a:r>
              <a:rPr lang="zh-CN" altLang="zh-CN" b="1" dirty="0">
                <a:solidFill>
                  <a:schemeClr val="tx1">
                    <a:lumMod val="95000"/>
                    <a:lumOff val="5000"/>
                  </a:schemeClr>
                </a:solidFill>
              </a:rPr>
              <a:t>．网店运营管理模式的改变</a:t>
            </a:r>
          </a:p>
          <a:p>
            <a:r>
              <a:rPr lang="zh-CN" altLang="zh-CN" b="1" dirty="0">
                <a:solidFill>
                  <a:srgbClr val="FF0000"/>
                </a:solidFill>
              </a:rPr>
              <a:t>（</a:t>
            </a:r>
            <a:r>
              <a:rPr lang="en-US" altLang="zh-CN" b="1" dirty="0">
                <a:solidFill>
                  <a:srgbClr val="FF0000"/>
                </a:solidFill>
              </a:rPr>
              <a:t>1</a:t>
            </a:r>
            <a:r>
              <a:rPr lang="zh-CN" altLang="zh-CN" b="1" dirty="0">
                <a:solidFill>
                  <a:srgbClr val="FF0000"/>
                </a:solidFill>
              </a:rPr>
              <a:t>） 管理环境的改变。</a:t>
            </a:r>
            <a:r>
              <a:rPr lang="zh-CN" altLang="zh-CN" dirty="0"/>
              <a:t>网店运营是基于互联网的经济模式，是典型的知识密集型经济形态，以不断创新的知识为要素基础。而知识经济中主导型要素不再是能源、设备和金融资本，而是具备知识、管理技能和创新能力的人才。</a:t>
            </a:r>
          </a:p>
          <a:p>
            <a:r>
              <a:rPr lang="zh-CN" altLang="zh-CN" b="1" dirty="0">
                <a:solidFill>
                  <a:srgbClr val="FF0000"/>
                </a:solidFill>
              </a:rPr>
              <a:t>（</a:t>
            </a:r>
            <a:r>
              <a:rPr lang="en-US" altLang="zh-CN" b="1" dirty="0">
                <a:solidFill>
                  <a:srgbClr val="FF0000"/>
                </a:solidFill>
              </a:rPr>
              <a:t>2</a:t>
            </a:r>
            <a:r>
              <a:rPr lang="zh-CN" altLang="zh-CN" b="1" dirty="0">
                <a:solidFill>
                  <a:srgbClr val="FF0000"/>
                </a:solidFill>
              </a:rPr>
              <a:t>） 竞争焦点的变化。</a:t>
            </a:r>
            <a:r>
              <a:rPr lang="zh-CN" altLang="zh-CN" dirty="0"/>
              <a:t>网店运营中竞争的焦点在于如何能创造符合用户新的需求的产品、服务或事实标准并满足</a:t>
            </a:r>
            <a:r>
              <a:rPr lang="en-US" altLang="zh-CN" dirty="0"/>
              <a:t>—</a:t>
            </a:r>
            <a:r>
              <a:rPr lang="zh-CN" altLang="zh-CN" dirty="0"/>
              <a:t>如何发现并满足客户需求的问题前所未有地凸显出来，并成为竞争对手直接较量的关键。</a:t>
            </a:r>
          </a:p>
          <a:p>
            <a:r>
              <a:rPr lang="zh-CN" altLang="zh-CN" b="1" dirty="0">
                <a:solidFill>
                  <a:srgbClr val="FF0000"/>
                </a:solidFill>
              </a:rPr>
              <a:t>（</a:t>
            </a:r>
            <a:r>
              <a:rPr lang="en-US" altLang="zh-CN" b="1" dirty="0">
                <a:solidFill>
                  <a:srgbClr val="FF0000"/>
                </a:solidFill>
              </a:rPr>
              <a:t>3</a:t>
            </a:r>
            <a:r>
              <a:rPr lang="zh-CN" altLang="zh-CN" b="1" dirty="0">
                <a:solidFill>
                  <a:srgbClr val="FF0000"/>
                </a:solidFill>
              </a:rPr>
              <a:t>） 经营战略的变化。</a:t>
            </a:r>
            <a:r>
              <a:rPr lang="zh-CN" altLang="zh-CN" dirty="0"/>
              <a:t>网店的产品战略要注重满足营销中发现的需求，同时要加强研发和科技投入；人才战略的重点要转移到人才的培训、激励上；营销的重点要向知识及服务倾斜；发展战略则要调整到提高核心竞争力、提高成长速度等方面。</a:t>
            </a:r>
          </a:p>
          <a:p>
            <a:endParaRPr lang="zh-CN" altLang="en-US" dirty="0"/>
          </a:p>
        </p:txBody>
      </p:sp>
    </p:spTree>
    <p:extLst>
      <p:ext uri="{BB962C8B-B14F-4D97-AF65-F5344CB8AC3E}">
        <p14:creationId xmlns:p14="http://schemas.microsoft.com/office/powerpoint/2010/main" val="25674183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472608"/>
          </a:xfrm>
        </p:spPr>
        <p:txBody>
          <a:bodyPr>
            <a:normAutofit fontScale="85000" lnSpcReduction="20000"/>
          </a:bodyPr>
          <a:lstStyle/>
          <a:p>
            <a:r>
              <a:rPr lang="en-US" altLang="zh-CN" b="1" dirty="0">
                <a:solidFill>
                  <a:schemeClr val="tx1">
                    <a:lumMod val="95000"/>
                    <a:lumOff val="5000"/>
                  </a:schemeClr>
                </a:solidFill>
              </a:rPr>
              <a:t>3</a:t>
            </a:r>
            <a:r>
              <a:rPr lang="zh-CN" altLang="zh-CN" b="1" dirty="0">
                <a:solidFill>
                  <a:schemeClr val="tx1">
                    <a:lumMod val="95000"/>
                    <a:lumOff val="5000"/>
                  </a:schemeClr>
                </a:solidFill>
              </a:rPr>
              <a:t>．网店管理的信息化图谱</a:t>
            </a:r>
          </a:p>
          <a:p>
            <a:r>
              <a:rPr lang="zh-CN" altLang="zh-CN" b="1" dirty="0" smtClean="0">
                <a:solidFill>
                  <a:srgbClr val="FF0000"/>
                </a:solidFill>
              </a:rPr>
              <a:t>（</a:t>
            </a:r>
            <a:r>
              <a:rPr lang="en-US" altLang="zh-CN" b="1" dirty="0">
                <a:solidFill>
                  <a:srgbClr val="FF0000"/>
                </a:solidFill>
              </a:rPr>
              <a:t>1</a:t>
            </a:r>
            <a:r>
              <a:rPr lang="zh-CN" altLang="zh-CN" b="1" dirty="0">
                <a:solidFill>
                  <a:srgbClr val="FF0000"/>
                </a:solidFill>
              </a:rPr>
              <a:t>） 突出知识化的“智力资本管理（</a:t>
            </a:r>
            <a:r>
              <a:rPr lang="en-US" altLang="zh-CN" b="1" dirty="0" err="1">
                <a:solidFill>
                  <a:srgbClr val="FF0000"/>
                </a:solidFill>
              </a:rPr>
              <a:t>Intellgence</a:t>
            </a:r>
            <a:r>
              <a:rPr lang="en-US" altLang="zh-CN" b="1" dirty="0">
                <a:solidFill>
                  <a:srgbClr val="FF0000"/>
                </a:solidFill>
              </a:rPr>
              <a:t> </a:t>
            </a:r>
            <a:r>
              <a:rPr lang="en-US" altLang="zh-CN" b="1" dirty="0" err="1">
                <a:solidFill>
                  <a:srgbClr val="FF0000"/>
                </a:solidFill>
              </a:rPr>
              <a:t>captial</a:t>
            </a:r>
            <a:r>
              <a:rPr lang="en-US" altLang="zh-CN" b="1" dirty="0">
                <a:solidFill>
                  <a:srgbClr val="FF0000"/>
                </a:solidFill>
              </a:rPr>
              <a:t> management </a:t>
            </a:r>
            <a:r>
              <a:rPr lang="zh-CN" altLang="zh-CN" b="1" dirty="0">
                <a:solidFill>
                  <a:srgbClr val="FF0000"/>
                </a:solidFill>
              </a:rPr>
              <a:t>，</a:t>
            </a:r>
            <a:r>
              <a:rPr lang="en-US" altLang="zh-CN" b="1" dirty="0">
                <a:solidFill>
                  <a:srgbClr val="FF0000"/>
                </a:solidFill>
              </a:rPr>
              <a:t>ICM</a:t>
            </a:r>
            <a:r>
              <a:rPr lang="zh-CN" altLang="zh-CN" b="1" dirty="0">
                <a:solidFill>
                  <a:srgbClr val="FF0000"/>
                </a:solidFill>
              </a:rPr>
              <a:t>）”：</a:t>
            </a:r>
            <a:r>
              <a:rPr lang="zh-CN" altLang="zh-CN" dirty="0"/>
              <a:t>增加员工的知识积累，扩大其掌握的知识量，利用知识资本为企业创造收益。</a:t>
            </a:r>
          </a:p>
          <a:p>
            <a:r>
              <a:rPr lang="zh-CN" altLang="zh-CN" b="1" dirty="0">
                <a:solidFill>
                  <a:srgbClr val="FF0000"/>
                </a:solidFill>
              </a:rPr>
              <a:t>（</a:t>
            </a:r>
            <a:r>
              <a:rPr lang="en-US" altLang="zh-CN" b="1" dirty="0">
                <a:solidFill>
                  <a:srgbClr val="FF0000"/>
                </a:solidFill>
              </a:rPr>
              <a:t>2</a:t>
            </a:r>
            <a:r>
              <a:rPr lang="zh-CN" altLang="zh-CN" b="1" dirty="0">
                <a:solidFill>
                  <a:srgbClr val="FF0000"/>
                </a:solidFill>
              </a:rPr>
              <a:t>） 突出专业化的“组织设计管理（</a:t>
            </a:r>
            <a:r>
              <a:rPr lang="en-US" altLang="zh-CN" b="1" dirty="0">
                <a:solidFill>
                  <a:srgbClr val="FF0000"/>
                </a:solidFill>
              </a:rPr>
              <a:t>Organization design management</a:t>
            </a:r>
            <a:r>
              <a:rPr lang="zh-CN" altLang="zh-CN" b="1" dirty="0">
                <a:solidFill>
                  <a:srgbClr val="FF0000"/>
                </a:solidFill>
              </a:rPr>
              <a:t>，</a:t>
            </a:r>
            <a:r>
              <a:rPr lang="en-US" altLang="zh-CN" b="1" dirty="0">
                <a:solidFill>
                  <a:srgbClr val="FF0000"/>
                </a:solidFill>
              </a:rPr>
              <a:t>ODM</a:t>
            </a:r>
            <a:r>
              <a:rPr lang="zh-CN" altLang="zh-CN" b="1" dirty="0">
                <a:solidFill>
                  <a:srgbClr val="FF0000"/>
                </a:solidFill>
              </a:rPr>
              <a:t>）”：</a:t>
            </a:r>
            <a:r>
              <a:rPr lang="zh-CN" altLang="zh-CN" dirty="0"/>
              <a:t>按专业分工原则，将紧密型组织改建为多个“功能模块式”组群，通过科学的组织设计，使网店既具备整体竞争实力，又具备快速反应能力。</a:t>
            </a:r>
          </a:p>
          <a:p>
            <a:r>
              <a:rPr lang="zh-CN" altLang="zh-CN" b="1" dirty="0">
                <a:solidFill>
                  <a:srgbClr val="FF0000"/>
                </a:solidFill>
              </a:rPr>
              <a:t>（</a:t>
            </a:r>
            <a:r>
              <a:rPr lang="en-US" altLang="zh-CN" b="1" dirty="0">
                <a:solidFill>
                  <a:srgbClr val="FF0000"/>
                </a:solidFill>
              </a:rPr>
              <a:t>3</a:t>
            </a:r>
            <a:r>
              <a:rPr lang="zh-CN" altLang="zh-CN" b="1" dirty="0">
                <a:solidFill>
                  <a:srgbClr val="FF0000"/>
                </a:solidFill>
              </a:rPr>
              <a:t>） 突出一体化的“企业资源管理（</a:t>
            </a:r>
            <a:r>
              <a:rPr lang="en-US" altLang="zh-CN" b="1" dirty="0">
                <a:solidFill>
                  <a:srgbClr val="FF0000"/>
                </a:solidFill>
              </a:rPr>
              <a:t>Enterprise resource planning</a:t>
            </a:r>
            <a:r>
              <a:rPr lang="zh-CN" altLang="zh-CN" b="1" dirty="0">
                <a:solidFill>
                  <a:srgbClr val="FF0000"/>
                </a:solidFill>
              </a:rPr>
              <a:t>，</a:t>
            </a:r>
            <a:r>
              <a:rPr lang="en-US" altLang="zh-CN" b="1" dirty="0">
                <a:solidFill>
                  <a:srgbClr val="FF0000"/>
                </a:solidFill>
              </a:rPr>
              <a:t>ERP</a:t>
            </a:r>
            <a:r>
              <a:rPr lang="zh-CN" altLang="zh-CN" b="1" dirty="0">
                <a:solidFill>
                  <a:srgbClr val="FF0000"/>
                </a:solidFill>
              </a:rPr>
              <a:t>）”：</a:t>
            </a:r>
            <a:r>
              <a:rPr lang="zh-CN" altLang="zh-CN" dirty="0"/>
              <a:t>为降低成本、提高效率，重新设计并优化业务流程，提高内部制造、财务、库存等业务流程的自动化程度，横贯渠道、降低耗费，实现内部管理与信息同步化。</a:t>
            </a:r>
          </a:p>
          <a:p>
            <a:r>
              <a:rPr lang="zh-CN" altLang="zh-CN" b="1" dirty="0">
                <a:solidFill>
                  <a:srgbClr val="FF0000"/>
                </a:solidFill>
              </a:rPr>
              <a:t>（</a:t>
            </a:r>
            <a:r>
              <a:rPr lang="en-US" altLang="zh-CN" b="1" dirty="0">
                <a:solidFill>
                  <a:srgbClr val="FF0000"/>
                </a:solidFill>
              </a:rPr>
              <a:t>4</a:t>
            </a:r>
            <a:r>
              <a:rPr lang="zh-CN" altLang="zh-CN" b="1" dirty="0">
                <a:solidFill>
                  <a:srgbClr val="FF0000"/>
                </a:solidFill>
              </a:rPr>
              <a:t>） 突出网络化的“客户关系管理（</a:t>
            </a:r>
            <a:r>
              <a:rPr lang="en-US" altLang="zh-CN" b="1" dirty="0">
                <a:solidFill>
                  <a:srgbClr val="FF0000"/>
                </a:solidFill>
              </a:rPr>
              <a:t>Customer relationship management</a:t>
            </a:r>
            <a:r>
              <a:rPr lang="zh-CN" altLang="zh-CN" b="1" dirty="0">
                <a:solidFill>
                  <a:srgbClr val="FF0000"/>
                </a:solidFill>
              </a:rPr>
              <a:t>，</a:t>
            </a:r>
            <a:r>
              <a:rPr lang="en-US" altLang="zh-CN" b="1" dirty="0">
                <a:solidFill>
                  <a:srgbClr val="FF0000"/>
                </a:solidFill>
              </a:rPr>
              <a:t>CRM</a:t>
            </a:r>
            <a:r>
              <a:rPr lang="zh-CN" altLang="zh-CN" b="1" dirty="0">
                <a:solidFill>
                  <a:srgbClr val="FF0000"/>
                </a:solidFill>
              </a:rPr>
              <a:t>）”：</a:t>
            </a:r>
            <a:r>
              <a:rPr lang="zh-CN" altLang="zh-CN" dirty="0"/>
              <a:t>网店将全方位管理客户资源，通过管理客户接触点，加强互动，降低销售成本，发现新市场和渠道，提高客户满意度、忠诚度和企业客户价值。</a:t>
            </a:r>
          </a:p>
          <a:p>
            <a:r>
              <a:rPr lang="zh-CN" altLang="zh-CN" b="1" dirty="0">
                <a:solidFill>
                  <a:srgbClr val="FF0000"/>
                </a:solidFill>
              </a:rPr>
              <a:t>（</a:t>
            </a:r>
            <a:r>
              <a:rPr lang="en-US" altLang="zh-CN" b="1" dirty="0">
                <a:solidFill>
                  <a:srgbClr val="FF0000"/>
                </a:solidFill>
              </a:rPr>
              <a:t>5</a:t>
            </a:r>
            <a:r>
              <a:rPr lang="zh-CN" altLang="zh-CN" b="1" dirty="0">
                <a:solidFill>
                  <a:srgbClr val="FF0000"/>
                </a:solidFill>
              </a:rPr>
              <a:t>） 突出融合化的“企业文化建设（</a:t>
            </a:r>
            <a:r>
              <a:rPr lang="en-US" altLang="zh-CN" b="1" dirty="0">
                <a:solidFill>
                  <a:srgbClr val="FF0000"/>
                </a:solidFill>
              </a:rPr>
              <a:t>Enterprise culture construction</a:t>
            </a:r>
            <a:r>
              <a:rPr lang="zh-CN" altLang="zh-CN" b="1" dirty="0">
                <a:solidFill>
                  <a:srgbClr val="FF0000"/>
                </a:solidFill>
              </a:rPr>
              <a:t>，</a:t>
            </a:r>
            <a:r>
              <a:rPr lang="en-US" altLang="zh-CN" b="1" dirty="0">
                <a:solidFill>
                  <a:srgbClr val="FF0000"/>
                </a:solidFill>
              </a:rPr>
              <a:t>ECC</a:t>
            </a:r>
            <a:r>
              <a:rPr lang="zh-CN" altLang="zh-CN" b="1" dirty="0">
                <a:solidFill>
                  <a:srgbClr val="FF0000"/>
                </a:solidFill>
              </a:rPr>
              <a:t>）”：</a:t>
            </a:r>
            <a:r>
              <a:rPr lang="zh-CN" altLang="zh-CN" dirty="0"/>
              <a:t>在网店内部建立以客户为中心、尊重科学、求真务实的文化氛围，形成凝聚人心、强调创新、融合资源的优秀企业文化。</a:t>
            </a:r>
          </a:p>
          <a:p>
            <a:endParaRPr lang="zh-CN" altLang="en-US" dirty="0"/>
          </a:p>
        </p:txBody>
      </p:sp>
    </p:spTree>
    <p:extLst>
      <p:ext uri="{BB962C8B-B14F-4D97-AF65-F5344CB8AC3E}">
        <p14:creationId xmlns:p14="http://schemas.microsoft.com/office/powerpoint/2010/main" val="22578650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fontScale="92500" lnSpcReduction="10000"/>
          </a:bodyPr>
          <a:lstStyle/>
          <a:p>
            <a:r>
              <a:rPr lang="en-US" altLang="zh-CN" b="1" dirty="0"/>
              <a:t>6.2.1 </a:t>
            </a:r>
            <a:r>
              <a:rPr lang="zh-CN" altLang="zh-CN" b="1" dirty="0"/>
              <a:t>消费者行为研究的必要性</a:t>
            </a:r>
          </a:p>
          <a:p>
            <a:r>
              <a:rPr lang="en-US" altLang="zh-CN" b="1" dirty="0">
                <a:solidFill>
                  <a:srgbClr val="FF0000"/>
                </a:solidFill>
              </a:rPr>
              <a:t>1</a:t>
            </a:r>
            <a:r>
              <a:rPr lang="zh-CN" altLang="zh-CN" b="1" dirty="0">
                <a:solidFill>
                  <a:srgbClr val="FF0000"/>
                </a:solidFill>
              </a:rPr>
              <a:t>．求真务实心理</a:t>
            </a:r>
          </a:p>
          <a:p>
            <a:r>
              <a:rPr lang="zh-CN" altLang="zh-CN" dirty="0"/>
              <a:t>这是顾客特别是我国消费者普遍存在的心理动机。他们购买物品时，首先要求商品必须具备实际的使用价值，讲究实用，拒绝假冒伪劣产品。而对于商品的外形美观上则要求不高。这类顾客主要以家庭妇女和低收入者为主</a:t>
            </a:r>
          </a:p>
          <a:p>
            <a:r>
              <a:rPr lang="zh-CN" altLang="zh-CN" dirty="0"/>
              <a:t>建议：实际上，大多数网店店主都不喜欢这样的顾客，买根针也会斤斤计一较。但是你又不得不佩服这些人，因为他们总能有办法让你以令人心痛的价格卖出商品。</a:t>
            </a:r>
            <a:r>
              <a:rPr lang="zh-CN" altLang="zh-CN" b="1" dirty="0">
                <a:solidFill>
                  <a:srgbClr val="FFC000"/>
                </a:solidFill>
              </a:rPr>
              <a:t>这里建议经营生活必需品之类的卖家，要注意在文字描述中突出产品实惠、耐用等字眼。</a:t>
            </a:r>
          </a:p>
          <a:p>
            <a:endParaRPr lang="zh-CN" altLang="en-US" dirty="0"/>
          </a:p>
        </p:txBody>
      </p:sp>
      <p:sp>
        <p:nvSpPr>
          <p:cNvPr id="3" name="标题 2"/>
          <p:cNvSpPr>
            <a:spLocks noGrp="1"/>
          </p:cNvSpPr>
          <p:nvPr>
            <p:ph type="title"/>
          </p:nvPr>
        </p:nvSpPr>
        <p:spPr/>
        <p:txBody>
          <a:bodyPr/>
          <a:lstStyle/>
          <a:p>
            <a:r>
              <a:rPr lang="en-US" altLang="zh-CN" b="1" dirty="0"/>
              <a:t>6.2  </a:t>
            </a:r>
            <a:r>
              <a:rPr lang="zh-CN" altLang="zh-CN" b="1" dirty="0"/>
              <a:t>引入五星级服务理念</a:t>
            </a:r>
            <a:endParaRPr lang="zh-CN" altLang="en-US" b="1" dirty="0"/>
          </a:p>
        </p:txBody>
      </p:sp>
    </p:spTree>
    <p:extLst>
      <p:ext uri="{BB962C8B-B14F-4D97-AF65-F5344CB8AC3E}">
        <p14:creationId xmlns:p14="http://schemas.microsoft.com/office/powerpoint/2010/main" val="22667038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fontScale="92500" lnSpcReduction="20000"/>
          </a:bodyPr>
          <a:lstStyle/>
          <a:p>
            <a:r>
              <a:rPr lang="en-US" altLang="zh-CN" b="1" dirty="0">
                <a:solidFill>
                  <a:srgbClr val="FF0000"/>
                </a:solidFill>
              </a:rPr>
              <a:t>2</a:t>
            </a:r>
            <a:r>
              <a:rPr lang="zh-CN" altLang="zh-CN" b="1" dirty="0">
                <a:solidFill>
                  <a:srgbClr val="FF0000"/>
                </a:solidFill>
              </a:rPr>
              <a:t>．追求廉价心理</a:t>
            </a:r>
          </a:p>
          <a:p>
            <a:r>
              <a:rPr lang="zh-CN" altLang="zh-CN" dirty="0"/>
              <a:t>“物美价廉”是大多数消费者普遍存在的消费心理。这里的“追求廉价就是一种“少花钱多办事”的心理动机，其核心即为“廉价”和“低档”商品，货比三家的购买形式更是被他们发挥到极致，折价或处理商品备受他们青睐。总之，只要价格低廉，其他一切都不太在意。</a:t>
            </a:r>
          </a:p>
          <a:p>
            <a:r>
              <a:rPr lang="zh-CN" altLang="zh-CN" b="1" dirty="0">
                <a:solidFill>
                  <a:srgbClr val="FFC000"/>
                </a:solidFill>
              </a:rPr>
              <a:t>建议：一般具有这种心理动机的人以经济收入较低者为多。</a:t>
            </a:r>
            <a:r>
              <a:rPr lang="zh-CN" altLang="zh-CN" dirty="0"/>
              <a:t>当然，也不排除习惯精打细算、生活节约的高收入的人。通常老板对于这样的顾客都没有什么特殊的办法，只能将商品以略高于出厂价去吸引他们。即使是这样，还是会有一些顾客对自己喜欢的、质量也满意的商品犹豫不决，进行讨价还价，有的甚至为了一元钱或者几毛钱而争论不休，导致想要买的东西却买不成。所以建议卖家一定要做好与顾客长时间议价的心理准备。</a:t>
            </a:r>
          </a:p>
          <a:p>
            <a:endParaRPr lang="zh-CN" altLang="en-US" dirty="0"/>
          </a:p>
        </p:txBody>
      </p:sp>
    </p:spTree>
    <p:extLst>
      <p:ext uri="{BB962C8B-B14F-4D97-AF65-F5344CB8AC3E}">
        <p14:creationId xmlns:p14="http://schemas.microsoft.com/office/powerpoint/2010/main" val="19769250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80728"/>
            <a:ext cx="7408333" cy="5145435"/>
          </a:xfrm>
        </p:spPr>
        <p:txBody>
          <a:bodyPr>
            <a:normAutofit fontScale="92500" lnSpcReduction="20000"/>
          </a:bodyPr>
          <a:lstStyle/>
          <a:p>
            <a:r>
              <a:rPr lang="en-US" altLang="zh-CN" b="1" dirty="0">
                <a:solidFill>
                  <a:srgbClr val="FF0000"/>
                </a:solidFill>
              </a:rPr>
              <a:t>3</a:t>
            </a:r>
            <a:r>
              <a:rPr lang="zh-CN" altLang="zh-CN" b="1" dirty="0">
                <a:solidFill>
                  <a:srgbClr val="FF0000"/>
                </a:solidFill>
              </a:rPr>
              <a:t>．盲目从众心理</a:t>
            </a:r>
          </a:p>
          <a:p>
            <a:r>
              <a:rPr lang="zh-CN" altLang="zh-CN" dirty="0"/>
              <a:t>盲目从众并不是一种值得推崇的行为。从科学角度说，盲目从众心理是创新最大的敌人。从商品买卖角度来看，这就是一种仿效式的购买心理动机，其核心是不甘落后，他们对社会风气和周围环境非常敏感，总想跟着所谓的潮流走。即他们非常容易加入到多人抢购某种物品的行列中，至于这种商品是否值得购买，总是买了之后才会想到。</a:t>
            </a:r>
          </a:p>
          <a:p>
            <a:r>
              <a:rPr lang="zh-CN" altLang="zh-CN" dirty="0"/>
              <a:t>建议：通常有这种心理的顾客多为女性，她们平时习惯观察周围人的打扮，喜欢打听一些别人的购物信息，并将这些信息充分运用到自己的购买行为中。她们还极容易接受别人的劝说。只要有人说好，她们就会毫不犹豫的掏钱买；相反，只要有人说不好，那她们多半就会选择放弃了。</a:t>
            </a:r>
            <a:r>
              <a:rPr lang="zh-CN" altLang="zh-CN" b="1" dirty="0">
                <a:solidFill>
                  <a:srgbClr val="FFC000"/>
                </a:solidFill>
              </a:rPr>
              <a:t>所以这里建议卖家如果有大批需要处理的商品，就可以根据这种心理来编写商品描述，并突出该商品价格上的显著优势，就很容易聚拢人气，进而客源不断。</a:t>
            </a:r>
          </a:p>
          <a:p>
            <a:endParaRPr lang="zh-CN" altLang="en-US" dirty="0"/>
          </a:p>
        </p:txBody>
      </p:sp>
    </p:spTree>
    <p:extLst>
      <p:ext uri="{BB962C8B-B14F-4D97-AF65-F5344CB8AC3E}">
        <p14:creationId xmlns:p14="http://schemas.microsoft.com/office/powerpoint/2010/main" val="41814464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268760"/>
            <a:ext cx="7408333" cy="4857403"/>
          </a:xfrm>
        </p:spPr>
        <p:txBody>
          <a:bodyPr>
            <a:normAutofit fontScale="92500" lnSpcReduction="10000"/>
          </a:bodyPr>
          <a:lstStyle/>
          <a:p>
            <a:r>
              <a:rPr lang="en-US" altLang="zh-CN" b="1" dirty="0">
                <a:solidFill>
                  <a:srgbClr val="FF0000"/>
                </a:solidFill>
              </a:rPr>
              <a:t>4</a:t>
            </a:r>
            <a:r>
              <a:rPr lang="zh-CN" altLang="zh-CN" b="1" dirty="0">
                <a:solidFill>
                  <a:srgbClr val="FF0000"/>
                </a:solidFill>
              </a:rPr>
              <a:t>．包装诱惑心理</a:t>
            </a:r>
          </a:p>
          <a:p>
            <a:r>
              <a:rPr lang="zh-CN" altLang="zh-CN" dirty="0"/>
              <a:t>散发无限魅力的精致个性商品造型或精美抢眼的商品包装总是能吸引顾客的眼球，是激发他们掏钱购买的利器。因为爱美是人的一种本能和普遍要求。通常这类顾客所关注的不仅仅是商品的价格、质量、性能及服务，对商品的包装、款式、颜色及造型等欣赏价值上也很注重，甚至还更胜一筹。他们在购买商品时往往不以实用价值为宗旨，而是更为看重商品的风格和个性。</a:t>
            </a:r>
          </a:p>
          <a:p>
            <a:r>
              <a:rPr lang="zh-CN" altLang="zh-CN" dirty="0"/>
              <a:t>建议：这类顾客是最受卖家欢迎的，因为她们是店铺提高利润率的主力军。且这些顾客也多以城市的年轻女性为主，她们特别注重商品本身的造型美、色彩美，商品本身能否对自身和周边环境起到一个装饰和美化的作用是她们必定的考虑因素。</a:t>
            </a:r>
            <a:r>
              <a:rPr lang="zh-CN" altLang="zh-CN" b="1" dirty="0">
                <a:solidFill>
                  <a:srgbClr val="FFC000"/>
                </a:solidFill>
              </a:rPr>
              <a:t>所以建议经营化妆品、服装类商品的卖家，要注意在文字描述中写明“包装物”、“造型”等字眼。</a:t>
            </a:r>
          </a:p>
          <a:p>
            <a:endParaRPr lang="zh-CN" altLang="en-US" dirty="0"/>
          </a:p>
        </p:txBody>
      </p:sp>
    </p:spTree>
    <p:extLst>
      <p:ext uri="{BB962C8B-B14F-4D97-AF65-F5344CB8AC3E}">
        <p14:creationId xmlns:p14="http://schemas.microsoft.com/office/powerpoint/2010/main" val="2358134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80728"/>
            <a:ext cx="7408333" cy="5145435"/>
          </a:xfrm>
        </p:spPr>
        <p:txBody>
          <a:bodyPr>
            <a:normAutofit fontScale="85000" lnSpcReduction="10000"/>
          </a:bodyPr>
          <a:lstStyle/>
          <a:p>
            <a:r>
              <a:rPr lang="en-US" altLang="zh-CN" b="1" dirty="0">
                <a:solidFill>
                  <a:srgbClr val="FF0000"/>
                </a:solidFill>
              </a:rPr>
              <a:t>5</a:t>
            </a:r>
            <a:r>
              <a:rPr lang="zh-CN" altLang="zh-CN" b="1" dirty="0">
                <a:solidFill>
                  <a:srgbClr val="FF0000"/>
                </a:solidFill>
              </a:rPr>
              <a:t>．显名炫耀心理</a:t>
            </a:r>
            <a:endParaRPr lang="zh-CN" altLang="zh-CN" dirty="0">
              <a:solidFill>
                <a:srgbClr val="FF0000"/>
              </a:solidFill>
            </a:endParaRPr>
          </a:p>
          <a:p>
            <a:r>
              <a:rPr lang="zh-CN" altLang="zh-CN" dirty="0"/>
              <a:t>这是一种以显示自己的地位和威望为主要目的的购买心理。他们特别重视商品的品牌，以此来显示自己的社会地位和购买力。具有这种心理的人，普遍存在于社会各阶层，一般可以将其分为以下两种类型：一种是具有一定的经济实力，需要以响亮的品牌来显示自己身份的高收入人群；另一种就是一味追求时髦，热情冲动的城市青年男女。</a:t>
            </a:r>
          </a:p>
          <a:p>
            <a:r>
              <a:rPr lang="zh-CN" altLang="zh-CN" b="1" dirty="0">
                <a:solidFill>
                  <a:srgbClr val="FFC000"/>
                </a:solidFill>
              </a:rPr>
              <a:t>建议：根据对上述两种类型人群的消费观的了解，我们可以知道那些高收入人群普遍都对名牌有一种安全感和信赖感，觉得质量信得过，不容易上当受骗。而那些热情冲动的青年男女则多是存在一种“炫耀”的心理，为了买名牌不惜节衣缩食也不会讨价还价。因此，精明的卖家就可以善加利用顾客的这种“显名”和“炫耀”心理动机来做生意。</a:t>
            </a:r>
            <a:r>
              <a:rPr lang="zh-CN" altLang="zh-CN" dirty="0"/>
              <a:t>在关于商品的文字描述中要突出品牌的名字，并适当运用一些恰当的显示尊贵的字眼。产品图片更要光线亮泽。且在定价方面应该以一口价为主，摆出一副拒人于千里之外的高贵冷漠姿态，以赚取更高的额外利润。</a:t>
            </a:r>
          </a:p>
          <a:p>
            <a:endParaRPr lang="zh-CN" altLang="en-US" dirty="0"/>
          </a:p>
        </p:txBody>
      </p:sp>
    </p:spTree>
    <p:extLst>
      <p:ext uri="{BB962C8B-B14F-4D97-AF65-F5344CB8AC3E}">
        <p14:creationId xmlns:p14="http://schemas.microsoft.com/office/powerpoint/2010/main" val="26962983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340768"/>
            <a:ext cx="7408333" cy="4785395"/>
          </a:xfrm>
        </p:spPr>
        <p:txBody>
          <a:bodyPr>
            <a:normAutofit fontScale="92500" lnSpcReduction="10000"/>
          </a:bodyPr>
          <a:lstStyle/>
          <a:p>
            <a:r>
              <a:rPr lang="en-US" altLang="zh-CN" b="1" dirty="0">
                <a:solidFill>
                  <a:srgbClr val="FF0000"/>
                </a:solidFill>
              </a:rPr>
              <a:t>6</a:t>
            </a:r>
            <a:r>
              <a:rPr lang="zh-CN" altLang="zh-CN" b="1" dirty="0">
                <a:solidFill>
                  <a:srgbClr val="FF0000"/>
                </a:solidFill>
              </a:rPr>
              <a:t>．求新猎奇心理</a:t>
            </a:r>
            <a:endParaRPr lang="zh-CN" altLang="zh-CN" dirty="0">
              <a:solidFill>
                <a:srgbClr val="FF0000"/>
              </a:solidFill>
            </a:endParaRPr>
          </a:p>
          <a:p>
            <a:r>
              <a:rPr lang="zh-CN" altLang="zh-CN" dirty="0"/>
              <a:t>新奇的事物或现象总能轻易激发人们的好奇心。这是追求商品新颖和奇特为主要目的的心理动机。具有这种心理的顾客，大多喜欢购买新的消费品，寻求商品新的功能、新的花样、新的款式，同时，他们好赶“潮流”，重视“时髦”和“奇特”，追求时尚，追求新的乐趣、新的享受和新的刺激。而对于商品是否实用，价格是否合理等因数考虑得较少。</a:t>
            </a:r>
          </a:p>
          <a:p>
            <a:r>
              <a:rPr lang="zh-CN" altLang="zh-CN" dirty="0"/>
              <a:t>建议：这类顾客多数时候也是最没有主见的，只要稍加劝诱，就容易使他们下定购买的决心，通常在经济条件较好的城市男女中较为多见。</a:t>
            </a:r>
            <a:r>
              <a:rPr lang="zh-CN" altLang="zh-CN" b="1" dirty="0" smtClean="0">
                <a:solidFill>
                  <a:srgbClr val="FFC000"/>
                </a:solidFill>
              </a:rPr>
              <a:t>所以</a:t>
            </a:r>
            <a:r>
              <a:rPr lang="zh-CN" altLang="zh-CN" b="1" dirty="0">
                <a:solidFill>
                  <a:srgbClr val="FFC000"/>
                </a:solidFill>
              </a:rPr>
              <a:t>建议卖家在文字描述上要格外突显“时髦”、“奇特”之类词汇，图片也要色彩明亮、鲜艳。此外，强调商品的新颖独特是非常有必要的，即使是商品本身实用性不是很强，也要赞赏购买者“识货”、“有远见”，以唤起他们的购买欲望。</a:t>
            </a:r>
          </a:p>
          <a:p>
            <a:endParaRPr lang="zh-CN" altLang="en-US" dirty="0"/>
          </a:p>
        </p:txBody>
      </p:sp>
    </p:spTree>
    <p:extLst>
      <p:ext uri="{BB962C8B-B14F-4D97-AF65-F5344CB8AC3E}">
        <p14:creationId xmlns:p14="http://schemas.microsoft.com/office/powerpoint/2010/main" val="38651298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476672"/>
            <a:ext cx="7408333" cy="5649491"/>
          </a:xfrm>
        </p:spPr>
        <p:txBody>
          <a:bodyPr>
            <a:normAutofit fontScale="85000" lnSpcReduction="20000"/>
          </a:bodyPr>
          <a:lstStyle/>
          <a:p>
            <a:r>
              <a:rPr lang="en-US" altLang="zh-CN" b="1" dirty="0">
                <a:solidFill>
                  <a:srgbClr val="FF0000"/>
                </a:solidFill>
              </a:rPr>
              <a:t>7</a:t>
            </a:r>
            <a:r>
              <a:rPr lang="zh-CN" altLang="zh-CN" b="1" dirty="0">
                <a:solidFill>
                  <a:srgbClr val="FF0000"/>
                </a:solidFill>
              </a:rPr>
              <a:t>．特殊偏好心理</a:t>
            </a:r>
            <a:endParaRPr lang="zh-CN" altLang="zh-CN" dirty="0">
              <a:solidFill>
                <a:srgbClr val="FF0000"/>
              </a:solidFill>
            </a:endParaRPr>
          </a:p>
          <a:p>
            <a:r>
              <a:rPr lang="zh-CN" altLang="zh-CN" dirty="0"/>
              <a:t>偏好实际是潜藏在人们内心的一种情感和倾向，偏好心理就是一种以满足个人特殊爱好和情趣为目的的购买心理。引起偏好的感性因素多于理性因素，往往有这种心理动机的人，多喜欢购买某一类型的商品。例如，爱养花的人买花，爱集邮的人买邮票，爱古玩的人买字画等。这种偏好心理的产生往往同人们从事的专业、学习的知识及生活情趣等有密切关系。因而偏好性购买心理动机也往往比较理智，指向也较稳定，具有经常性和持续性的特点。</a:t>
            </a:r>
          </a:p>
          <a:p>
            <a:r>
              <a:rPr lang="zh-CN" altLang="zh-CN" dirty="0"/>
              <a:t>建议：</a:t>
            </a:r>
            <a:r>
              <a:rPr lang="zh-CN" altLang="zh-CN" b="1" dirty="0">
                <a:solidFill>
                  <a:schemeClr val="tx1">
                    <a:lumMod val="95000"/>
                    <a:lumOff val="5000"/>
                  </a:schemeClr>
                </a:solidFill>
              </a:rPr>
              <a:t>这类顾客以中老年人为主，他们大部分已经离休或退休，所以有更多的闲暇时间去了解商品信息。</a:t>
            </a:r>
            <a:r>
              <a:rPr lang="zh-CN" altLang="zh-CN" dirty="0"/>
              <a:t>且有一点值得注意，许多老年消费者有补偿性消费动机。即在子女成人独立、经济负担减轻之后，有些老年消费者会试图寻找机会补偿过去因条件限制而未能实现的消费欲望。所以他们在穿着打扮、健身娱乐、旅游观光等方面的消费兴趣也是不容忽视的。此外，老年人的理智购买动机强，商品讲究实用、安全，注重商品价格，讲求物美价廉，尤其对折扣价、优惠价等较为敏感。但总的来说，他们的购买力相对稳定，购买的商品也比较固定，适合发展成老主顾。所以只要从各方面了解他们的喜好，为他们提供需要的商品，就能长久留住他们。这里也建议卖家根据老年人的消费观和消费习惯，在产品的文字描述中可以有一些“多功能”、“经济实惠”、“值得收藏”之类的字眼。</a:t>
            </a:r>
          </a:p>
          <a:p>
            <a:endParaRPr lang="zh-CN" altLang="en-US" dirty="0"/>
          </a:p>
        </p:txBody>
      </p:sp>
    </p:spTree>
    <p:extLst>
      <p:ext uri="{BB962C8B-B14F-4D97-AF65-F5344CB8AC3E}">
        <p14:creationId xmlns:p14="http://schemas.microsoft.com/office/powerpoint/2010/main" val="234618326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268760"/>
            <a:ext cx="7408333" cy="4857403"/>
          </a:xfrm>
        </p:spPr>
        <p:txBody>
          <a:bodyPr/>
          <a:lstStyle/>
          <a:p>
            <a:r>
              <a:rPr lang="en-US" altLang="zh-CN" b="1" dirty="0">
                <a:solidFill>
                  <a:srgbClr val="FF0000"/>
                </a:solidFill>
              </a:rPr>
              <a:t>8</a:t>
            </a:r>
            <a:r>
              <a:rPr lang="zh-CN" altLang="zh-CN" b="1" dirty="0">
                <a:solidFill>
                  <a:srgbClr val="FF0000"/>
                </a:solidFill>
              </a:rPr>
              <a:t>．低调隐秘心理</a:t>
            </a:r>
            <a:endParaRPr lang="zh-CN" altLang="zh-CN" dirty="0">
              <a:solidFill>
                <a:srgbClr val="FF0000"/>
              </a:solidFill>
            </a:endParaRPr>
          </a:p>
          <a:p>
            <a:r>
              <a:rPr lang="zh-CN" altLang="zh-CN" dirty="0"/>
              <a:t>在购买一些特殊用品的时候，大多数人都喜欢低调行事，采取“秘密行动”。一旦选中需要购买的商品后，就希望在周围无旁人观看时，以最快的速度成交。如女青年购买卫生用品，男青年为女性朋友购买卫生用品时，就常是这种情况。再如国内外一些政府官员或大富商在购买一些高档商品时，也会有类似情况。所以像性用品之类的特殊商品在网上的销售市场是很大的。</a:t>
            </a:r>
          </a:p>
          <a:p>
            <a:r>
              <a:rPr lang="zh-CN" altLang="zh-CN" b="1" dirty="0">
                <a:solidFill>
                  <a:srgbClr val="FFC000"/>
                </a:solidFill>
              </a:rPr>
              <a:t>建议：根据顾客的这种心理，这里建议卖家在宣传中可以着重强调购买的隐秘性。</a:t>
            </a:r>
          </a:p>
          <a:p>
            <a:endParaRPr lang="zh-CN" altLang="en-US" dirty="0"/>
          </a:p>
        </p:txBody>
      </p:sp>
    </p:spTree>
    <p:extLst>
      <p:ext uri="{BB962C8B-B14F-4D97-AF65-F5344CB8AC3E}">
        <p14:creationId xmlns:p14="http://schemas.microsoft.com/office/powerpoint/2010/main" val="28081196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04864"/>
            <a:ext cx="7408333" cy="3921299"/>
          </a:xfrm>
        </p:spPr>
        <p:txBody>
          <a:bodyPr>
            <a:normAutofit lnSpcReduction="10000"/>
          </a:bodyPr>
          <a:lstStyle/>
          <a:p>
            <a:r>
              <a:rPr lang="zh-CN" altLang="zh-CN" dirty="0"/>
              <a:t>后来，由于业务调整的原因，于先生有三年的时间没有再到泰国去，在于先生生日的时侯突然收到了一封东方饭店发来的生日贺卡，里面还附了一封短信，内容是：亲爱的于先生，您已经有三年没有来过我们这里了，我们全体人员都非常想念您，希望能再次见到您。今天是您的生日，祝您生日愉快。于先生当时激动地热泪盈眶，发誓如果再去泰国，绝对不会到任何其他的饭店，一定要住在东方，</a:t>
            </a:r>
            <a:r>
              <a:rPr lang="en-US" altLang="zh-CN" dirty="0"/>
              <a:t> </a:t>
            </a:r>
            <a:r>
              <a:rPr lang="zh-CN" altLang="zh-CN" dirty="0"/>
              <a:t>而且要说服所有的朋友也象他一样选择。于先生看了一下信封，上面贴着一枚六元的邮票。六块钱就这样买到了一颗心，这就是客户关系管理的魔力</a:t>
            </a:r>
            <a:endParaRPr lang="zh-CN" altLang="en-US" dirty="0"/>
          </a:p>
        </p:txBody>
      </p:sp>
    </p:spTree>
    <p:extLst>
      <p:ext uri="{BB962C8B-B14F-4D97-AF65-F5344CB8AC3E}">
        <p14:creationId xmlns:p14="http://schemas.microsoft.com/office/powerpoint/2010/main" val="20985764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fontScale="92500"/>
          </a:bodyPr>
          <a:lstStyle/>
          <a:p>
            <a:r>
              <a:rPr lang="en-US" altLang="zh-CN" b="1" dirty="0">
                <a:solidFill>
                  <a:srgbClr val="FF0000"/>
                </a:solidFill>
              </a:rPr>
              <a:t>9</a:t>
            </a:r>
            <a:r>
              <a:rPr lang="zh-CN" altLang="zh-CN" b="1" dirty="0">
                <a:solidFill>
                  <a:srgbClr val="FF0000"/>
                </a:solidFill>
              </a:rPr>
              <a:t>．安全保障心理</a:t>
            </a:r>
            <a:endParaRPr lang="zh-CN" altLang="zh-CN" dirty="0">
              <a:solidFill>
                <a:srgbClr val="FF0000"/>
              </a:solidFill>
            </a:endParaRPr>
          </a:p>
          <a:p>
            <a:r>
              <a:rPr lang="zh-CN" altLang="zh-CN" dirty="0"/>
              <a:t>可以说这种心理体现的是所有消费者的共同愿望，他们希望自己所要购买的商品在使用过程中及使用以后能够保障安全，像食品、药品、洗涤用品等要健康巨生，电器用品、交通工具等要保障使用安全，不能出任何问题。具体来说，就是他们非常重视食品的保鲜期，药品的无副作用，洗涤用品有无化学反应，电器用具有无漏电现象等有可能危害生命的安全隐患。</a:t>
            </a:r>
          </a:p>
          <a:p>
            <a:r>
              <a:rPr lang="zh-CN" altLang="zh-CN" b="1" dirty="0">
                <a:solidFill>
                  <a:srgbClr val="FFC000"/>
                </a:solidFill>
              </a:rPr>
              <a:t>建议：基于上述理由，这里建议卖家在商品的文字描述，或是与买家交谈过程中要注意用词、用语，强调商品的“安全”、“环保”等字眼，以使顾客安心购买。</a:t>
            </a:r>
            <a:endParaRPr lang="zh-CN" altLang="en-US" b="1" dirty="0">
              <a:solidFill>
                <a:srgbClr val="FFC000"/>
              </a:solidFill>
            </a:endParaRPr>
          </a:p>
        </p:txBody>
      </p:sp>
    </p:spTree>
    <p:extLst>
      <p:ext uri="{BB962C8B-B14F-4D97-AF65-F5344CB8AC3E}">
        <p14:creationId xmlns:p14="http://schemas.microsoft.com/office/powerpoint/2010/main" val="11663969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844824"/>
            <a:ext cx="7408333" cy="4281339"/>
          </a:xfrm>
        </p:spPr>
        <p:txBody>
          <a:bodyPr>
            <a:normAutofit fontScale="92500"/>
          </a:bodyPr>
          <a:lstStyle/>
          <a:p>
            <a:r>
              <a:rPr lang="en-US" altLang="zh-CN" b="1" dirty="0">
                <a:solidFill>
                  <a:srgbClr val="FF0000"/>
                </a:solidFill>
              </a:rPr>
              <a:t>10</a:t>
            </a:r>
            <a:r>
              <a:rPr lang="zh-CN" altLang="zh-CN" b="1" dirty="0">
                <a:solidFill>
                  <a:srgbClr val="FF0000"/>
                </a:solidFill>
              </a:rPr>
              <a:t>．唯恐吃亏心理</a:t>
            </a:r>
            <a:endParaRPr lang="zh-CN" altLang="zh-CN" dirty="0">
              <a:solidFill>
                <a:srgbClr val="FF0000"/>
              </a:solidFill>
            </a:endParaRPr>
          </a:p>
          <a:p>
            <a:r>
              <a:rPr lang="zh-CN" altLang="zh-CN" dirty="0"/>
              <a:t>有一些消费者容易在欲购买的商品前摇摆不定、犹豫不决，这是一种瞻前顾后的购物心理动机，其核心是怕“吃亏上当”。这类顾客在购买商品的过程中，对商品的质量、性能、功效等会持怀疑态度，想买又怕不好使用，怕上当受骗，满脑子疑虑。因此他们就会反复向卖家询问商品的相关信息，仔细地检查商品，并非常注重售后服务工作是否到位，直到将心中的疑虑一一消除后才会下决心购买。</a:t>
            </a:r>
          </a:p>
          <a:p>
            <a:r>
              <a:rPr lang="zh-CN" altLang="zh-CN" b="1" dirty="0">
                <a:solidFill>
                  <a:srgbClr val="FFC000"/>
                </a:solidFill>
              </a:rPr>
              <a:t>建议：网店卖家在和这类顾客打交道时，要着重说明自己店铺确实存在该商品，产品的质量经得起考验，万一出现质量问题可以根据情况第一时间换货或退货</a:t>
            </a:r>
            <a:r>
              <a:rPr lang="zh-CN" altLang="zh-CN" dirty="0"/>
              <a:t>。</a:t>
            </a:r>
          </a:p>
          <a:p>
            <a:endParaRPr lang="zh-CN" altLang="en-US" dirty="0"/>
          </a:p>
        </p:txBody>
      </p:sp>
    </p:spTree>
    <p:extLst>
      <p:ext uri="{BB962C8B-B14F-4D97-AF65-F5344CB8AC3E}">
        <p14:creationId xmlns:p14="http://schemas.microsoft.com/office/powerpoint/2010/main" val="187479112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在网络这样一个广阔的购物平台上，所有的人都可以是它们的消费对象，根据消费群体的购物需求、消费行为和认知能力的不同，他们在购物方面也必然会呈现出不同的行为特征。若能对这种购物行为特征进行深入地研究，并能有针对性的对网店进行精细设计，明确其市场定位，确立其完善的营销策略，则必然能提高网店的业绩。以下我们就分别从性别、年龄、文化和收入等不同角度来分析现今各消费群体面对网购的一些消费行为及对网络营销所产生的不同。</a:t>
            </a:r>
          </a:p>
          <a:p>
            <a:endParaRPr lang="zh-CN" altLang="en-US" dirty="0"/>
          </a:p>
        </p:txBody>
      </p:sp>
      <p:sp>
        <p:nvSpPr>
          <p:cNvPr id="3" name="标题 2"/>
          <p:cNvSpPr>
            <a:spLocks noGrp="1"/>
          </p:cNvSpPr>
          <p:nvPr>
            <p:ph type="title"/>
          </p:nvPr>
        </p:nvSpPr>
        <p:spPr/>
        <p:txBody>
          <a:bodyPr>
            <a:normAutofit/>
          </a:bodyPr>
          <a:lstStyle/>
          <a:p>
            <a:r>
              <a:rPr lang="en-US" altLang="zh-CN" b="1" dirty="0"/>
              <a:t>6.2.2 </a:t>
            </a:r>
            <a:r>
              <a:rPr lang="zh-CN" altLang="zh-CN" b="1" dirty="0"/>
              <a:t>影响消费者行为的</a:t>
            </a:r>
            <a:r>
              <a:rPr lang="zh-CN" altLang="zh-CN" b="1" dirty="0" smtClean="0"/>
              <a:t>因素</a:t>
            </a:r>
            <a:endParaRPr lang="zh-CN" altLang="en-US" dirty="0"/>
          </a:p>
        </p:txBody>
      </p:sp>
    </p:spTree>
    <p:extLst>
      <p:ext uri="{BB962C8B-B14F-4D97-AF65-F5344CB8AC3E}">
        <p14:creationId xmlns:p14="http://schemas.microsoft.com/office/powerpoint/2010/main" val="12529056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844824"/>
            <a:ext cx="7408333" cy="4281339"/>
          </a:xfrm>
        </p:spPr>
        <p:txBody>
          <a:bodyPr>
            <a:normAutofit fontScale="92500"/>
          </a:bodyPr>
          <a:lstStyle/>
          <a:p>
            <a:r>
              <a:rPr lang="en-US" altLang="zh-CN" b="1" dirty="0">
                <a:solidFill>
                  <a:schemeClr val="tx1">
                    <a:lumMod val="95000"/>
                    <a:lumOff val="5000"/>
                  </a:schemeClr>
                </a:solidFill>
              </a:rPr>
              <a:t>1. </a:t>
            </a:r>
            <a:r>
              <a:rPr lang="zh-CN" altLang="zh-CN" b="1" dirty="0">
                <a:solidFill>
                  <a:schemeClr val="tx1">
                    <a:lumMod val="95000"/>
                    <a:lumOff val="5000"/>
                  </a:schemeClr>
                </a:solidFill>
              </a:rPr>
              <a:t>不同性别消费群体行为分析</a:t>
            </a:r>
          </a:p>
          <a:p>
            <a:r>
              <a:rPr lang="zh-CN" altLang="zh-CN" dirty="0"/>
              <a:t>中国互联网络信息中心（</a:t>
            </a:r>
            <a:r>
              <a:rPr lang="en-US" altLang="zh-CN" dirty="0"/>
              <a:t>CNNIC</a:t>
            </a:r>
            <a:r>
              <a:rPr lang="zh-CN" altLang="zh-CN" dirty="0"/>
              <a:t>）的调查数据显示，截至</a:t>
            </a:r>
            <a:r>
              <a:rPr lang="en-US" altLang="zh-CN" dirty="0"/>
              <a:t>2010</a:t>
            </a:r>
            <a:r>
              <a:rPr lang="zh-CN" altLang="zh-CN" dirty="0"/>
              <a:t>年</a:t>
            </a:r>
            <a:r>
              <a:rPr lang="en-US" altLang="zh-CN" dirty="0"/>
              <a:t>12</a:t>
            </a:r>
            <a:r>
              <a:rPr lang="zh-CN" altLang="zh-CN" dirty="0"/>
              <a:t>月，网络购物用户规模达到</a:t>
            </a:r>
            <a:r>
              <a:rPr lang="en-US" altLang="zh-CN" dirty="0"/>
              <a:t>1.61</a:t>
            </a:r>
            <a:r>
              <a:rPr lang="zh-CN" altLang="zh-CN" dirty="0"/>
              <a:t>亿，使用率提升至</a:t>
            </a:r>
            <a:r>
              <a:rPr lang="en-US" altLang="zh-CN" dirty="0"/>
              <a:t>35.1%</a:t>
            </a:r>
            <a:r>
              <a:rPr lang="zh-CN" altLang="zh-CN" dirty="0"/>
              <a:t>，上浮了</a:t>
            </a:r>
            <a:r>
              <a:rPr lang="en-US" altLang="zh-CN" dirty="0"/>
              <a:t> 7</a:t>
            </a:r>
            <a:r>
              <a:rPr lang="zh-CN" altLang="zh-CN" dirty="0"/>
              <a:t>个百分点。</a:t>
            </a:r>
            <a:r>
              <a:rPr lang="en-US" altLang="zh-CN" dirty="0"/>
              <a:t>2010</a:t>
            </a:r>
            <a:r>
              <a:rPr lang="zh-CN" altLang="zh-CN" dirty="0"/>
              <a:t>年用户年增长</a:t>
            </a:r>
            <a:r>
              <a:rPr lang="en-US" altLang="zh-CN" dirty="0"/>
              <a:t>48.6%</a:t>
            </a:r>
            <a:r>
              <a:rPr lang="zh-CN" altLang="zh-CN" dirty="0"/>
              <a:t>，增幅在各类应用中居于首位。男性网民所占比重进一步提升。</a:t>
            </a:r>
            <a:r>
              <a:rPr lang="en-US" altLang="zh-CN" dirty="0"/>
              <a:t>2010</a:t>
            </a:r>
            <a:r>
              <a:rPr lang="zh-CN" altLang="zh-CN" dirty="0"/>
              <a:t>年，我国网民男女性别比例为</a:t>
            </a:r>
            <a:r>
              <a:rPr lang="en-US" altLang="zh-CN" dirty="0"/>
              <a:t>55.8</a:t>
            </a:r>
            <a:r>
              <a:rPr lang="zh-CN" altLang="zh-CN" dirty="0"/>
              <a:t>：</a:t>
            </a:r>
            <a:r>
              <a:rPr lang="en-US" altLang="zh-CN" dirty="0"/>
              <a:t>44.2</a:t>
            </a:r>
            <a:r>
              <a:rPr lang="zh-CN" altLang="zh-CN" dirty="0"/>
              <a:t>，男性群体占比高出女性近</a:t>
            </a:r>
            <a:r>
              <a:rPr lang="en-US" altLang="zh-CN" dirty="0"/>
              <a:t>11.6</a:t>
            </a:r>
            <a:r>
              <a:rPr lang="zh-CN" altLang="zh-CN" dirty="0"/>
              <a:t>个百分点。网络购物用户中女性用户占据半边天，为</a:t>
            </a:r>
            <a:r>
              <a:rPr lang="en-US" altLang="zh-CN" dirty="0"/>
              <a:t>50.8%</a:t>
            </a:r>
            <a:r>
              <a:rPr lang="zh-CN" altLang="zh-CN" dirty="0"/>
              <a:t>。尽管女性网购人数略高于男性，但半年内网购总金额略低于男性，为</a:t>
            </a:r>
            <a:r>
              <a:rPr lang="en-US" altLang="zh-CN" dirty="0"/>
              <a:t>78</a:t>
            </a:r>
            <a:r>
              <a:rPr lang="zh-CN" altLang="zh-CN" dirty="0"/>
              <a:t>亿元，男性网购总金额为</a:t>
            </a:r>
            <a:r>
              <a:rPr lang="en-US" altLang="zh-CN" dirty="0"/>
              <a:t>84</a:t>
            </a:r>
            <a:r>
              <a:rPr lang="zh-CN" altLang="zh-CN" dirty="0"/>
              <a:t>亿元。由此可见，网购已渐渐深入到广大女性群体当中，从这里也可验证“购物是女人的天性”这句烂熟于心的话。</a:t>
            </a:r>
          </a:p>
          <a:p>
            <a:endParaRPr lang="zh-CN" altLang="en-US" dirty="0"/>
          </a:p>
        </p:txBody>
      </p:sp>
    </p:spTree>
    <p:extLst>
      <p:ext uri="{BB962C8B-B14F-4D97-AF65-F5344CB8AC3E}">
        <p14:creationId xmlns:p14="http://schemas.microsoft.com/office/powerpoint/2010/main" val="213961749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620688"/>
            <a:ext cx="7408333" cy="5688632"/>
          </a:xfrm>
        </p:spPr>
        <p:txBody>
          <a:bodyPr>
            <a:normAutofit fontScale="92500" lnSpcReduction="20000"/>
          </a:bodyPr>
          <a:lstStyle/>
          <a:p>
            <a:r>
              <a:rPr lang="en-US" altLang="zh-CN" b="1" dirty="0">
                <a:solidFill>
                  <a:schemeClr val="tx1">
                    <a:lumMod val="95000"/>
                    <a:lumOff val="5000"/>
                  </a:schemeClr>
                </a:solidFill>
              </a:rPr>
              <a:t>2. </a:t>
            </a:r>
            <a:r>
              <a:rPr lang="zh-CN" altLang="zh-CN" b="1" dirty="0">
                <a:solidFill>
                  <a:schemeClr val="tx1">
                    <a:lumMod val="95000"/>
                    <a:lumOff val="5000"/>
                  </a:schemeClr>
                </a:solidFill>
              </a:rPr>
              <a:t>不同年龄层消费群体行为分析</a:t>
            </a:r>
          </a:p>
          <a:p>
            <a:r>
              <a:rPr lang="zh-CN" altLang="zh-CN" dirty="0"/>
              <a:t>年龄是影响网上购物行为不可否认的重要因素之一。在这里我们把网购年龄分为</a:t>
            </a:r>
            <a:r>
              <a:rPr lang="en-US" altLang="zh-CN" dirty="0"/>
              <a:t> 18 </a:t>
            </a:r>
            <a:r>
              <a:rPr lang="zh-CN" altLang="zh-CN" dirty="0"/>
              <a:t>岁以下的网民，</a:t>
            </a:r>
            <a:r>
              <a:rPr lang="en-US" altLang="zh-CN" dirty="0"/>
              <a:t> 18 </a:t>
            </a:r>
            <a:r>
              <a:rPr lang="zh-CN" altLang="zh-CN" dirty="0"/>
              <a:t>一</a:t>
            </a:r>
            <a:r>
              <a:rPr lang="en-US" altLang="zh-CN" dirty="0"/>
              <a:t> 35 </a:t>
            </a:r>
            <a:r>
              <a:rPr lang="zh-CN" altLang="zh-CN" dirty="0"/>
              <a:t>岁的网民，以及</a:t>
            </a:r>
            <a:r>
              <a:rPr lang="en-US" altLang="zh-CN" dirty="0"/>
              <a:t> 40 </a:t>
            </a:r>
            <a:r>
              <a:rPr lang="zh-CN" altLang="zh-CN" dirty="0"/>
              <a:t>岁以上的网民这样三个层次，其中网络购物的主力是</a:t>
            </a:r>
            <a:r>
              <a:rPr lang="en-US" altLang="zh-CN" dirty="0"/>
              <a:t> 18 </a:t>
            </a:r>
            <a:r>
              <a:rPr lang="zh-CN" altLang="zh-CN" dirty="0"/>
              <a:t>一</a:t>
            </a:r>
            <a:r>
              <a:rPr lang="en-US" altLang="zh-CN" dirty="0"/>
              <a:t> 35 </a:t>
            </a:r>
            <a:r>
              <a:rPr lang="zh-CN" altLang="zh-CN" dirty="0"/>
              <a:t>岁的消费群体。</a:t>
            </a:r>
          </a:p>
          <a:p>
            <a:r>
              <a:rPr lang="zh-CN" altLang="zh-CN" dirty="0"/>
              <a:t>网购年龄在</a:t>
            </a:r>
            <a:r>
              <a:rPr lang="en-US" altLang="zh-CN" dirty="0"/>
              <a:t> 18 </a:t>
            </a:r>
            <a:r>
              <a:rPr lang="zh-CN" altLang="zh-CN" dirty="0"/>
              <a:t>岁以下的网民通常是通过电视这种渠道了解购物网站的。网购年龄在</a:t>
            </a:r>
            <a:r>
              <a:rPr lang="en-US" altLang="zh-CN" dirty="0"/>
              <a:t> 18 </a:t>
            </a:r>
            <a:r>
              <a:rPr lang="zh-CN" altLang="zh-CN" dirty="0"/>
              <a:t>一</a:t>
            </a:r>
            <a:r>
              <a:rPr lang="en-US" altLang="zh-CN" dirty="0"/>
              <a:t> 35 </a:t>
            </a:r>
            <a:r>
              <a:rPr lang="zh-CN" altLang="zh-CN" dirty="0"/>
              <a:t>岁的网民通过互联网在不同的论坛或者博客文章中知道购物网站的居多。购物年龄在</a:t>
            </a:r>
            <a:r>
              <a:rPr lang="en-US" altLang="zh-CN" dirty="0"/>
              <a:t> 40 </a:t>
            </a:r>
            <a:r>
              <a:rPr lang="zh-CN" altLang="zh-CN" dirty="0"/>
              <a:t>岁以上的网民则多是通过报纸这一渠道来了解购物网站的。而当在网络上购买了心仪的商品之后，对商品加以评论较多的则是</a:t>
            </a:r>
            <a:r>
              <a:rPr lang="en-US" altLang="zh-CN" dirty="0"/>
              <a:t> 18 </a:t>
            </a:r>
            <a:r>
              <a:rPr lang="zh-CN" altLang="zh-CN" dirty="0"/>
              <a:t>一</a:t>
            </a:r>
            <a:r>
              <a:rPr lang="en-US" altLang="zh-CN" dirty="0"/>
              <a:t> 35 </a:t>
            </a:r>
            <a:r>
              <a:rPr lang="zh-CN" altLang="zh-CN" dirty="0"/>
              <a:t>岁的网民，这些评论也影响着商品今后的销售量。</a:t>
            </a:r>
          </a:p>
          <a:p>
            <a:r>
              <a:rPr lang="zh-CN" altLang="zh-CN" dirty="0"/>
              <a:t>不同的年龄层对应的主消费商品不同，</a:t>
            </a:r>
            <a:r>
              <a:rPr lang="en-US" altLang="zh-CN" dirty="0"/>
              <a:t> 18 </a:t>
            </a:r>
            <a:r>
              <a:rPr lang="zh-CN" altLang="zh-CN" dirty="0"/>
              <a:t>一</a:t>
            </a:r>
            <a:r>
              <a:rPr lang="en-US" altLang="zh-CN" dirty="0"/>
              <a:t> 25 </a:t>
            </a:r>
            <a:r>
              <a:rPr lang="zh-CN" altLang="zh-CN" dirty="0"/>
              <a:t>岁的网民对游戏、点卡类商品的消费比例远远高于其他年龄层的用户，而</a:t>
            </a:r>
            <a:r>
              <a:rPr lang="en-US" altLang="zh-CN" dirty="0"/>
              <a:t> 25 </a:t>
            </a:r>
            <a:r>
              <a:rPr lang="zh-CN" altLang="zh-CN" dirty="0"/>
              <a:t>岁以上的网民在手机、电脑、网络设备、书籍和音像制品方面的消费比例均高于</a:t>
            </a:r>
            <a:r>
              <a:rPr lang="en-US" altLang="zh-CN" dirty="0"/>
              <a:t> 18 </a:t>
            </a:r>
            <a:r>
              <a:rPr lang="zh-CN" altLang="zh-CN" dirty="0"/>
              <a:t>一</a:t>
            </a:r>
            <a:r>
              <a:rPr lang="en-US" altLang="zh-CN" dirty="0"/>
              <a:t> 25 </a:t>
            </a:r>
            <a:r>
              <a:rPr lang="zh-CN" altLang="zh-CN" dirty="0"/>
              <a:t>岁的网民。从消费水平和消费能力来看，</a:t>
            </a:r>
            <a:r>
              <a:rPr lang="en-US" altLang="zh-CN" dirty="0"/>
              <a:t> 25 </a:t>
            </a:r>
            <a:r>
              <a:rPr lang="zh-CN" altLang="zh-CN" dirty="0"/>
              <a:t>岁以上的网民所消费的金额远远大于</a:t>
            </a:r>
            <a:r>
              <a:rPr lang="en-US" altLang="zh-CN" dirty="0"/>
              <a:t> 18 </a:t>
            </a:r>
            <a:r>
              <a:rPr lang="zh-CN" altLang="zh-CN" dirty="0"/>
              <a:t>一</a:t>
            </a:r>
            <a:r>
              <a:rPr lang="en-US" altLang="zh-CN" dirty="0"/>
              <a:t> 25 </a:t>
            </a:r>
            <a:r>
              <a:rPr lang="zh-CN" altLang="zh-CN" dirty="0"/>
              <a:t>岁年龄层。由此可见，游戏类商品的主力消费群体是低年龄群体或学生群体，但对整体网上购物做出主要贡献的还是</a:t>
            </a:r>
            <a:r>
              <a:rPr lang="en-US" altLang="zh-CN" dirty="0"/>
              <a:t> 25 </a:t>
            </a:r>
            <a:r>
              <a:rPr lang="zh-CN" altLang="zh-CN" dirty="0"/>
              <a:t>岁以上的用户人群。</a:t>
            </a:r>
          </a:p>
          <a:p>
            <a:endParaRPr lang="zh-CN" altLang="en-US" dirty="0"/>
          </a:p>
        </p:txBody>
      </p:sp>
    </p:spTree>
    <p:extLst>
      <p:ext uri="{BB962C8B-B14F-4D97-AF65-F5344CB8AC3E}">
        <p14:creationId xmlns:p14="http://schemas.microsoft.com/office/powerpoint/2010/main" val="9755378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96752"/>
            <a:ext cx="7408333" cy="5400600"/>
          </a:xfrm>
        </p:spPr>
        <p:txBody>
          <a:bodyPr>
            <a:normAutofit lnSpcReduction="10000"/>
          </a:bodyPr>
          <a:lstStyle/>
          <a:p>
            <a:r>
              <a:rPr lang="en-US" altLang="zh-CN" b="1" dirty="0">
                <a:solidFill>
                  <a:schemeClr val="tx1">
                    <a:lumMod val="95000"/>
                    <a:lumOff val="5000"/>
                  </a:schemeClr>
                </a:solidFill>
              </a:rPr>
              <a:t>3. </a:t>
            </a:r>
            <a:r>
              <a:rPr lang="zh-CN" altLang="zh-CN" b="1" dirty="0">
                <a:solidFill>
                  <a:schemeClr val="tx1">
                    <a:lumMod val="95000"/>
                    <a:lumOff val="5000"/>
                  </a:schemeClr>
                </a:solidFill>
              </a:rPr>
              <a:t>不同文化层消费群体行为分析</a:t>
            </a:r>
            <a:r>
              <a:rPr lang="en-US" altLang="zh-CN" b="1" dirty="0">
                <a:solidFill>
                  <a:schemeClr val="tx1">
                    <a:lumMod val="95000"/>
                    <a:lumOff val="5000"/>
                  </a:schemeClr>
                </a:solidFill>
              </a:rPr>
              <a:t>   </a:t>
            </a:r>
            <a:endParaRPr lang="zh-CN" altLang="zh-CN" b="1" dirty="0">
              <a:solidFill>
                <a:schemeClr val="tx1">
                  <a:lumMod val="95000"/>
                  <a:lumOff val="5000"/>
                </a:schemeClr>
              </a:solidFill>
            </a:endParaRPr>
          </a:p>
          <a:p>
            <a:r>
              <a:rPr lang="zh-CN" altLang="zh-CN" dirty="0"/>
              <a:t>根据网购用户文化程度的不同，可以分为以下</a:t>
            </a:r>
            <a:r>
              <a:rPr lang="en-US" altLang="zh-CN" dirty="0"/>
              <a:t> 5 </a:t>
            </a:r>
            <a:r>
              <a:rPr lang="zh-CN" altLang="zh-CN" dirty="0"/>
              <a:t>种消费群体：初中及以下、高中、大专、大学本科和硕士及以上。</a:t>
            </a:r>
          </a:p>
          <a:p>
            <a:r>
              <a:rPr lang="zh-CN" altLang="zh-CN" b="1" dirty="0">
                <a:solidFill>
                  <a:srgbClr val="FFC000"/>
                </a:solidFill>
              </a:rPr>
              <a:t>首先</a:t>
            </a:r>
            <a:r>
              <a:rPr lang="zh-CN" altLang="zh-CN" dirty="0"/>
              <a:t>，不同文化程度的消费群体得知购物网站的渠道不同，初中及以下的消费群体基本都是通过亲朋好友口口相传而得知网购地址的。其他不同文化层的消费群体则基本是通过互联网得知网购地址，当然也有很多是通过亲朋好友而知晓。</a:t>
            </a:r>
          </a:p>
          <a:p>
            <a:r>
              <a:rPr lang="zh-CN" altLang="zh-CN" b="1" dirty="0">
                <a:solidFill>
                  <a:srgbClr val="FFC000"/>
                </a:solidFill>
              </a:rPr>
              <a:t>其次</a:t>
            </a:r>
            <a:r>
              <a:rPr lang="zh-CN" altLang="zh-CN" dirty="0"/>
              <a:t>，对于搜索商品，虽然不同文化程度的消费群体有着不同的浏览商品的习惯，但基本上可以确定大多都是通过购物网站的站内搜索工具这种主流方式。通常，学历越高的网民，对站内搜索工具的依赖性越强。学历较低的网民使用百度等专门的搜索引擎的比例偏高。</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33127491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484784"/>
            <a:ext cx="7408333" cy="4641379"/>
          </a:xfrm>
        </p:spPr>
        <p:txBody>
          <a:bodyPr>
            <a:normAutofit fontScale="92500"/>
          </a:bodyPr>
          <a:lstStyle/>
          <a:p>
            <a:r>
              <a:rPr lang="zh-CN" altLang="zh-CN" b="1" dirty="0">
                <a:solidFill>
                  <a:srgbClr val="FFC000"/>
                </a:solidFill>
              </a:rPr>
              <a:t>最后</a:t>
            </a:r>
            <a:r>
              <a:rPr lang="zh-CN" altLang="zh-CN" dirty="0"/>
              <a:t>，从网上购物用户购买商品的类别上也可看出明显的学历分层。从学生用户来看，书籍和音像制品表现出明显的本科与硕士生的消费特征，游戏类商品表现出明显的中小学生与专科大学生的消费特征。而从非学生用户来看，书籍和音像制品也表现出明显的本科及以上学历用户的消费特征，游戏类商品则表现出明显的高中及以下学历用户的消费特征。由此可见，不论学生用户还是非学生用户在网上购物行为上的学历分层趋势都是一致的，即高学历用户与低学历用户相比更注重文化消费，低学历用户与高学历用户相比更倾向于休闲娱乐消费。而在接收到货物之后，其中又以本科及以上的高学历用户消费群体作出评价的居多，这些评论对商品今后销售量的影响是不可忽视的。</a:t>
            </a:r>
          </a:p>
          <a:p>
            <a:endParaRPr lang="zh-CN" altLang="en-US" dirty="0"/>
          </a:p>
        </p:txBody>
      </p:sp>
    </p:spTree>
    <p:extLst>
      <p:ext uri="{BB962C8B-B14F-4D97-AF65-F5344CB8AC3E}">
        <p14:creationId xmlns:p14="http://schemas.microsoft.com/office/powerpoint/2010/main" val="35628323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solidFill>
                  <a:schemeClr val="tx1">
                    <a:lumMod val="95000"/>
                    <a:lumOff val="5000"/>
                  </a:schemeClr>
                </a:solidFill>
              </a:rPr>
              <a:t>4. </a:t>
            </a:r>
            <a:r>
              <a:rPr lang="zh-CN" altLang="zh-CN" b="1" dirty="0">
                <a:solidFill>
                  <a:schemeClr val="tx1">
                    <a:lumMod val="95000"/>
                    <a:lumOff val="5000"/>
                  </a:schemeClr>
                </a:solidFill>
              </a:rPr>
              <a:t>不同收入消费群体行为分析</a:t>
            </a:r>
          </a:p>
          <a:p>
            <a:r>
              <a:rPr lang="zh-CN" altLang="zh-CN" dirty="0"/>
              <a:t>根据网购用户月平均收入的不同，可以分为以下</a:t>
            </a:r>
            <a:r>
              <a:rPr lang="en-US" altLang="zh-CN" dirty="0"/>
              <a:t> 5 </a:t>
            </a:r>
            <a:r>
              <a:rPr lang="zh-CN" altLang="zh-CN" dirty="0"/>
              <a:t>种消费群体：</a:t>
            </a:r>
            <a:r>
              <a:rPr lang="en-US" altLang="zh-CN" dirty="0"/>
              <a:t> 1500 </a:t>
            </a:r>
            <a:r>
              <a:rPr lang="zh-CN" altLang="zh-CN" dirty="0"/>
              <a:t>元以下、</a:t>
            </a:r>
            <a:r>
              <a:rPr lang="en-US" altLang="zh-CN" dirty="0"/>
              <a:t> 2000 </a:t>
            </a:r>
            <a:r>
              <a:rPr lang="zh-CN" altLang="zh-CN" dirty="0"/>
              <a:t>一</a:t>
            </a:r>
            <a:r>
              <a:rPr lang="en-US" altLang="zh-CN" dirty="0"/>
              <a:t> 5000 </a:t>
            </a:r>
            <a:r>
              <a:rPr lang="zh-CN" altLang="zh-CN" dirty="0"/>
              <a:t>元、</a:t>
            </a:r>
            <a:r>
              <a:rPr lang="en-US" altLang="zh-CN" dirty="0"/>
              <a:t> 5000 </a:t>
            </a:r>
            <a:r>
              <a:rPr lang="zh-CN" altLang="zh-CN" dirty="0"/>
              <a:t>—</a:t>
            </a:r>
            <a:r>
              <a:rPr lang="en-US" altLang="zh-CN" dirty="0"/>
              <a:t>8000 </a:t>
            </a:r>
            <a:r>
              <a:rPr lang="zh-CN" altLang="zh-CN" dirty="0"/>
              <a:t>元、</a:t>
            </a:r>
            <a:r>
              <a:rPr lang="en-US" altLang="zh-CN" dirty="0"/>
              <a:t> 8000 </a:t>
            </a:r>
            <a:r>
              <a:rPr lang="zh-CN" altLang="zh-CN" dirty="0"/>
              <a:t>一</a:t>
            </a:r>
            <a:r>
              <a:rPr lang="en-US" altLang="zh-CN" dirty="0"/>
              <a:t> l </a:t>
            </a:r>
            <a:r>
              <a:rPr lang="zh-CN" altLang="zh-CN" dirty="0"/>
              <a:t>万元与</a:t>
            </a:r>
            <a:r>
              <a:rPr lang="en-US" altLang="zh-CN" dirty="0"/>
              <a:t> l </a:t>
            </a:r>
            <a:r>
              <a:rPr lang="zh-CN" altLang="zh-CN" dirty="0"/>
              <a:t>万元以上。</a:t>
            </a:r>
          </a:p>
          <a:p>
            <a:r>
              <a:rPr lang="zh-CN" altLang="zh-CN" dirty="0"/>
              <a:t>从网购群体的消费水平来看，可以分为学生用户与非学生用户的网上购物消费水平差异和非学生用户不同收入群体购物金额的贡献差异两个方面。</a:t>
            </a:r>
          </a:p>
          <a:p>
            <a:endParaRPr lang="zh-CN" altLang="en-US" dirty="0"/>
          </a:p>
        </p:txBody>
      </p:sp>
    </p:spTree>
    <p:extLst>
      <p:ext uri="{BB962C8B-B14F-4D97-AF65-F5344CB8AC3E}">
        <p14:creationId xmlns:p14="http://schemas.microsoft.com/office/powerpoint/2010/main" val="26521075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04864"/>
            <a:ext cx="7408333" cy="3921299"/>
          </a:xfrm>
        </p:spPr>
        <p:txBody>
          <a:bodyPr>
            <a:normAutofit/>
          </a:bodyPr>
          <a:lstStyle/>
          <a:p>
            <a:r>
              <a:rPr lang="zh-CN" altLang="zh-CN" b="1" dirty="0">
                <a:solidFill>
                  <a:srgbClr val="FF0000"/>
                </a:solidFill>
              </a:rPr>
              <a:t>（</a:t>
            </a:r>
            <a:r>
              <a:rPr lang="en-US" altLang="zh-CN" b="1" dirty="0">
                <a:solidFill>
                  <a:srgbClr val="FF0000"/>
                </a:solidFill>
              </a:rPr>
              <a:t>1</a:t>
            </a:r>
            <a:r>
              <a:rPr lang="zh-CN" altLang="zh-CN" b="1" dirty="0">
                <a:solidFill>
                  <a:srgbClr val="FF0000"/>
                </a:solidFill>
              </a:rPr>
              <a:t>）网上购物者感知风险高，网络口碑信息对购买决策有重大影响</a:t>
            </a:r>
          </a:p>
          <a:p>
            <a:r>
              <a:rPr lang="zh-CN" altLang="zh-CN" b="1" dirty="0">
                <a:solidFill>
                  <a:srgbClr val="FF0000"/>
                </a:solidFill>
              </a:rPr>
              <a:t>（</a:t>
            </a:r>
            <a:r>
              <a:rPr lang="en-US" altLang="zh-CN" b="1" dirty="0">
                <a:solidFill>
                  <a:srgbClr val="FF0000"/>
                </a:solidFill>
              </a:rPr>
              <a:t>2</a:t>
            </a:r>
            <a:r>
              <a:rPr lang="zh-CN" altLang="zh-CN" b="1" dirty="0">
                <a:solidFill>
                  <a:srgbClr val="FF0000"/>
                </a:solidFill>
              </a:rPr>
              <a:t>）网上购物者一般富有创新精神、敢于尝试新事务</a:t>
            </a:r>
          </a:p>
          <a:p>
            <a:r>
              <a:rPr lang="zh-CN" altLang="zh-CN" b="1" dirty="0">
                <a:solidFill>
                  <a:srgbClr val="FF0000"/>
                </a:solidFill>
              </a:rPr>
              <a:t>（</a:t>
            </a:r>
            <a:r>
              <a:rPr lang="en-US" altLang="zh-CN" b="1" dirty="0">
                <a:solidFill>
                  <a:srgbClr val="FF0000"/>
                </a:solidFill>
              </a:rPr>
              <a:t>3</a:t>
            </a:r>
            <a:r>
              <a:rPr lang="zh-CN" altLang="zh-CN" b="1" dirty="0">
                <a:solidFill>
                  <a:srgbClr val="FF0000"/>
                </a:solidFill>
              </a:rPr>
              <a:t>）网上购物者的便利性需求与高性价比需求同时</a:t>
            </a:r>
            <a:r>
              <a:rPr lang="zh-CN" altLang="zh-CN" b="1" dirty="0" smtClean="0">
                <a:solidFill>
                  <a:srgbClr val="FF0000"/>
                </a:solidFill>
              </a:rPr>
              <a:t>并存</a:t>
            </a:r>
            <a:endParaRPr lang="en-US" altLang="zh-CN" b="1" dirty="0" smtClean="0">
              <a:solidFill>
                <a:srgbClr val="FF0000"/>
              </a:solidFill>
            </a:endParaRPr>
          </a:p>
          <a:p>
            <a:r>
              <a:rPr lang="zh-CN" altLang="zh-CN" dirty="0"/>
              <a:t>作为网店经营者，通过研究消费者的购物心理，再结合有力的网络营销对策，抓住市场机遇，则定能在今后的市场竞争中占有巨大的优势。</a:t>
            </a:r>
          </a:p>
          <a:p>
            <a:endParaRPr lang="zh-CN" altLang="en-US" b="1" dirty="0">
              <a:solidFill>
                <a:srgbClr val="FF0000"/>
              </a:solidFill>
            </a:endParaRPr>
          </a:p>
        </p:txBody>
      </p:sp>
      <p:sp>
        <p:nvSpPr>
          <p:cNvPr id="3" name="标题 2"/>
          <p:cNvSpPr>
            <a:spLocks noGrp="1"/>
          </p:cNvSpPr>
          <p:nvPr>
            <p:ph type="title"/>
          </p:nvPr>
        </p:nvSpPr>
        <p:spPr/>
        <p:txBody>
          <a:bodyPr>
            <a:normAutofit/>
          </a:bodyPr>
          <a:lstStyle/>
          <a:p>
            <a:r>
              <a:rPr lang="en-US" altLang="zh-CN" b="1" dirty="0"/>
              <a:t>6.2.3 </a:t>
            </a:r>
            <a:r>
              <a:rPr lang="zh-CN" altLang="zh-CN" b="1" dirty="0"/>
              <a:t>影响买家消费心理的</a:t>
            </a:r>
            <a:r>
              <a:rPr lang="zh-CN" altLang="zh-CN" b="1" dirty="0" smtClean="0"/>
              <a:t>因素</a:t>
            </a:r>
            <a:endParaRPr lang="zh-CN" altLang="en-US" dirty="0"/>
          </a:p>
        </p:txBody>
      </p:sp>
    </p:spTree>
    <p:extLst>
      <p:ext uri="{BB962C8B-B14F-4D97-AF65-F5344CB8AC3E}">
        <p14:creationId xmlns:p14="http://schemas.microsoft.com/office/powerpoint/2010/main" val="4445075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700808"/>
            <a:ext cx="7408333" cy="4425355"/>
          </a:xfrm>
        </p:spPr>
        <p:txBody>
          <a:bodyPr>
            <a:normAutofit fontScale="92500" lnSpcReduction="10000"/>
          </a:bodyPr>
          <a:lstStyle/>
          <a:p>
            <a:r>
              <a:rPr lang="zh-CN" altLang="zh-CN" dirty="0"/>
              <a:t>现在开店，不关键在于赚钱，还要讲人气的积累和售后服务的态度。</a:t>
            </a:r>
          </a:p>
          <a:p>
            <a:r>
              <a:rPr lang="zh-CN" altLang="zh-CN" b="1" dirty="0">
                <a:solidFill>
                  <a:srgbClr val="FF0000"/>
                </a:solidFill>
              </a:rPr>
              <a:t>第一，人气的积累。要想顾客下次还来，先是你的宝贝具有吸引力，最重要是宝贝名。</a:t>
            </a:r>
            <a:r>
              <a:rPr lang="zh-CN" altLang="zh-CN" dirty="0"/>
              <a:t>你可以换位思考下，比如你是顾客， 你要是买东西你觉得什么宝贝才能对你有吸引力了，是宝贝名和宝贝描述。你可以巧设关键字，在淘宝上找下，看看这个宝贝有的最多的是什么名字，你在对这个名字加以描述和修改，来增加对顾客的吸引，也可以通过量子统计来看看这个顾客是通过什么方式，什么关键字来搜索到你的宝贝的，这个是通过</a:t>
            </a:r>
            <a:r>
              <a:rPr lang="en-US" altLang="zh-CN" dirty="0"/>
              <a:t>PF</a:t>
            </a:r>
            <a:r>
              <a:rPr lang="zh-CN" altLang="zh-CN" dirty="0"/>
              <a:t>搜的红色的字就是关键字，而其他的客户也是一样的。打开链接看下，就知道他们到底是用的什么关键字，那么自己的宝贝题目就可以逐一修改了。</a:t>
            </a:r>
            <a:r>
              <a:rPr lang="en-US" altLang="zh-CN" dirty="0"/>
              <a:t>  </a:t>
            </a:r>
            <a:r>
              <a:rPr lang="zh-CN" altLang="zh-CN" dirty="0"/>
              <a:t>而同时也就达到了关键词的优化。</a:t>
            </a:r>
          </a:p>
          <a:p>
            <a:endParaRPr lang="zh-CN" altLang="en-US" dirty="0"/>
          </a:p>
        </p:txBody>
      </p:sp>
      <p:sp>
        <p:nvSpPr>
          <p:cNvPr id="3" name="标题 2"/>
          <p:cNvSpPr>
            <a:spLocks noGrp="1"/>
          </p:cNvSpPr>
          <p:nvPr>
            <p:ph type="title"/>
          </p:nvPr>
        </p:nvSpPr>
        <p:spPr/>
        <p:txBody>
          <a:bodyPr/>
          <a:lstStyle/>
          <a:p>
            <a:r>
              <a:rPr lang="en-US" altLang="zh-CN" b="1" dirty="0"/>
              <a:t>6.2.4</a:t>
            </a:r>
            <a:r>
              <a:rPr lang="zh-CN" altLang="zh-CN" b="1" dirty="0"/>
              <a:t>打造一个五星级售后服务</a:t>
            </a:r>
            <a:endParaRPr lang="zh-CN" altLang="en-US" b="1" dirty="0"/>
          </a:p>
        </p:txBody>
      </p:sp>
    </p:spTree>
    <p:extLst>
      <p:ext uri="{BB962C8B-B14F-4D97-AF65-F5344CB8AC3E}">
        <p14:creationId xmlns:p14="http://schemas.microsoft.com/office/powerpoint/2010/main" val="2298937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96752"/>
            <a:ext cx="7408333" cy="4929411"/>
          </a:xfrm>
        </p:spPr>
        <p:txBody>
          <a:bodyPr>
            <a:normAutofit fontScale="92500" lnSpcReduction="10000"/>
          </a:bodyPr>
          <a:lstStyle/>
          <a:p>
            <a:r>
              <a:rPr lang="zh-CN" altLang="zh-CN" b="1" dirty="0">
                <a:solidFill>
                  <a:srgbClr val="FF0000"/>
                </a:solidFill>
              </a:rPr>
              <a:t>学习和借鉴：</a:t>
            </a:r>
            <a:r>
              <a:rPr lang="zh-CN" altLang="zh-CN" dirty="0"/>
              <a:t>在引例中，我们看出来东方饭店非常重视培养忠实的客户，并且建立了一套完善的客户关系</a:t>
            </a:r>
            <a:r>
              <a:rPr lang="en-US" altLang="zh-CN" dirty="0" err="1">
                <a:hlinkClick r:id="rId2" tooltip="管理体系"/>
              </a:rPr>
              <a:t>管理体系</a:t>
            </a:r>
            <a:r>
              <a:rPr lang="zh-CN" altLang="zh-CN" dirty="0"/>
              <a:t>，使客户入住后可以得到无微不至的人性化服务，迄今为止，世界各国的约</a:t>
            </a:r>
            <a:r>
              <a:rPr lang="en-US" altLang="zh-CN" dirty="0"/>
              <a:t>20</a:t>
            </a:r>
            <a:r>
              <a:rPr lang="zh-CN" altLang="zh-CN" dirty="0"/>
              <a:t>万人曾经入住过那里，用他们的话说，只要每年有十分之一的老顾客光顾饭店就会永远客满。这就是东方饭店成功的秘诀。</a:t>
            </a:r>
            <a:r>
              <a:rPr lang="en-US" altLang="zh-CN" dirty="0"/>
              <a:t> </a:t>
            </a:r>
            <a:r>
              <a:rPr lang="zh-CN" altLang="zh-CN" dirty="0"/>
              <a:t>现在客户关系管理的观念已经被普遍接受，而且相当一部分企业都已经建立起了自己的客户关系管理系统，但真正能做到东方饭店这样的还并不多见，关键是很多企业还只是处在初始阶段，仅仅是上马一套软件系统，并没有在内心深处去思考如何去贯彻执行，所以大都浮于表面，难见实效。客户关系管理并非只是一套软件系统，而是以全员服务意识为核心贯穿于所有经营环节的一整套全面完善的服务理念和服务体系，是一种企业文化。在这方面，泰国东方饭店的做法值得我们很多企业去认真地学习和借鉴。</a:t>
            </a:r>
          </a:p>
          <a:p>
            <a:endParaRPr lang="zh-CN" altLang="en-US" dirty="0"/>
          </a:p>
        </p:txBody>
      </p:sp>
    </p:spTree>
    <p:extLst>
      <p:ext uri="{BB962C8B-B14F-4D97-AF65-F5344CB8AC3E}">
        <p14:creationId xmlns:p14="http://schemas.microsoft.com/office/powerpoint/2010/main" val="417881874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04864"/>
            <a:ext cx="7408333" cy="3921299"/>
          </a:xfrm>
        </p:spPr>
        <p:txBody>
          <a:bodyPr>
            <a:normAutofit/>
          </a:bodyPr>
          <a:lstStyle/>
          <a:p>
            <a:r>
              <a:rPr lang="zh-CN" altLang="zh-CN" b="1" dirty="0">
                <a:solidFill>
                  <a:srgbClr val="FF0000"/>
                </a:solidFill>
              </a:rPr>
              <a:t>第二，产品的售后服务。</a:t>
            </a:r>
            <a:r>
              <a:rPr lang="zh-CN" altLang="zh-CN" dirty="0"/>
              <a:t>通常顾客买到一个宝贝后，如果出现了一点遐思，都会找这个店的售后人员，这就是关系到你能不能留住这个顾客，如果你不理他，或者你服务态度差，我想这个顾客下次是不会来你的店里，而且有可能会给你差评，所以售后是网店最重要的一项工作。</a:t>
            </a:r>
          </a:p>
          <a:p>
            <a:r>
              <a:rPr lang="zh-CN" altLang="zh-CN" dirty="0"/>
              <a:t>售后人员一定要</a:t>
            </a:r>
            <a:r>
              <a:rPr lang="zh-CN" altLang="zh-CN" b="1" dirty="0">
                <a:solidFill>
                  <a:srgbClr val="FF0000"/>
                </a:solidFill>
              </a:rPr>
              <a:t>态度好，脾气好，有耐心，</a:t>
            </a:r>
            <a:r>
              <a:rPr lang="zh-CN" altLang="zh-CN" dirty="0"/>
              <a:t>往往会碰到一些无理的顾客，这样就要看你的反映能力和你的应变能力了，有的人觉得网店的售后很好做，这就大错特错了。</a:t>
            </a:r>
          </a:p>
          <a:p>
            <a:endParaRPr lang="zh-CN" altLang="en-US" dirty="0"/>
          </a:p>
        </p:txBody>
      </p:sp>
    </p:spTree>
    <p:extLst>
      <p:ext uri="{BB962C8B-B14F-4D97-AF65-F5344CB8AC3E}">
        <p14:creationId xmlns:p14="http://schemas.microsoft.com/office/powerpoint/2010/main" val="6494082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lstStyle/>
          <a:p>
            <a:r>
              <a:rPr lang="zh-CN" altLang="zh-CN" dirty="0"/>
              <a:t>售后服务的内容主要包括：</a:t>
            </a:r>
            <a:r>
              <a:rPr lang="en-US" altLang="zh-CN" b="1" dirty="0">
                <a:solidFill>
                  <a:srgbClr val="FF0000"/>
                </a:solidFill>
              </a:rPr>
              <a:t>1</a:t>
            </a:r>
            <a:r>
              <a:rPr lang="zh-CN" altLang="zh-CN" b="1" dirty="0">
                <a:solidFill>
                  <a:srgbClr val="FF0000"/>
                </a:solidFill>
              </a:rPr>
              <a:t>）代为消费者安装、调试产品；</a:t>
            </a:r>
            <a:r>
              <a:rPr lang="en-US" altLang="zh-CN" b="1" dirty="0">
                <a:solidFill>
                  <a:srgbClr val="FF0000"/>
                </a:solidFill>
              </a:rPr>
              <a:t>2</a:t>
            </a:r>
            <a:r>
              <a:rPr lang="zh-CN" altLang="zh-CN" b="1" dirty="0">
                <a:solidFill>
                  <a:srgbClr val="FF0000"/>
                </a:solidFill>
              </a:rPr>
              <a:t>）根据消费者要求，进行有关使用等方面的技术指导；</a:t>
            </a:r>
            <a:r>
              <a:rPr lang="en-US" altLang="zh-CN" b="1" dirty="0">
                <a:solidFill>
                  <a:srgbClr val="FF0000"/>
                </a:solidFill>
              </a:rPr>
              <a:t>3</a:t>
            </a:r>
            <a:r>
              <a:rPr lang="zh-CN" altLang="zh-CN" b="1" dirty="0">
                <a:solidFill>
                  <a:srgbClr val="FF0000"/>
                </a:solidFill>
              </a:rPr>
              <a:t>）保证维修零配件的供应；</a:t>
            </a:r>
            <a:r>
              <a:rPr lang="en-US" altLang="zh-CN" b="1" dirty="0">
                <a:solidFill>
                  <a:srgbClr val="FF0000"/>
                </a:solidFill>
              </a:rPr>
              <a:t>4</a:t>
            </a:r>
            <a:r>
              <a:rPr lang="zh-CN" altLang="zh-CN" b="1" dirty="0">
                <a:solidFill>
                  <a:srgbClr val="FF0000"/>
                </a:solidFill>
              </a:rPr>
              <a:t>）负责维修服务；</a:t>
            </a:r>
            <a:r>
              <a:rPr lang="en-US" altLang="zh-CN" b="1" dirty="0">
                <a:solidFill>
                  <a:srgbClr val="FF0000"/>
                </a:solidFill>
              </a:rPr>
              <a:t>5</a:t>
            </a:r>
            <a:r>
              <a:rPr lang="zh-CN" altLang="zh-CN" b="1" dirty="0">
                <a:solidFill>
                  <a:srgbClr val="FF0000"/>
                </a:solidFill>
              </a:rPr>
              <a:t>）对产品实行“三包”，即包修、包换、包退（现在许多人认为产品售后服务就是为“三包”，这是一种狭义的理解）；</a:t>
            </a:r>
            <a:r>
              <a:rPr lang="en-US" altLang="zh-CN" b="1" dirty="0">
                <a:solidFill>
                  <a:srgbClr val="FF0000"/>
                </a:solidFill>
              </a:rPr>
              <a:t>6</a:t>
            </a:r>
            <a:r>
              <a:rPr lang="zh-CN" altLang="zh-CN" b="1" dirty="0">
                <a:solidFill>
                  <a:srgbClr val="FF0000"/>
                </a:solidFill>
              </a:rPr>
              <a:t>）处理消费者来信来访，解答消费者的咨询。同时用各种方式征集消费者对产品质量的意见，并根据情况及时改进。客观地讲，优质的售后服务是品牌服务经济的产物，名牌产品的售后服务往往优于杂牌产品。</a:t>
            </a:r>
            <a:r>
              <a:rPr lang="zh-CN" altLang="zh-CN" dirty="0"/>
              <a:t>名牌产品的价格普遍高于杂牌，一方面是基于产品成本和质量，同时也因为名牌产品的销售策略中已经考虑到了售后服务成本。</a:t>
            </a:r>
          </a:p>
          <a:p>
            <a:endParaRPr lang="zh-CN" altLang="en-US" dirty="0"/>
          </a:p>
        </p:txBody>
      </p:sp>
    </p:spTree>
    <p:extLst>
      <p:ext uri="{BB962C8B-B14F-4D97-AF65-F5344CB8AC3E}">
        <p14:creationId xmlns:p14="http://schemas.microsoft.com/office/powerpoint/2010/main" val="22916611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在从注重数量向注重质量转变的消费时代，客户越来越要求企业提供细致、周到、充满人情味的服务，要求得到购买与消费的高度满足，于是，如何深切的体验客户的要求，改进对客户的服务方式，针对客户的消费的每一环节进行细致而深入的服务，就成了企业赢得客户的必备条件。 </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6.2.5</a:t>
            </a:r>
            <a:r>
              <a:rPr lang="zh-CN" altLang="zh-CN" b="1" dirty="0"/>
              <a:t>案例借鉴 美国</a:t>
            </a:r>
            <a:r>
              <a:rPr lang="en-US" altLang="zh-CN" b="1" dirty="0"/>
              <a:t>Hertz</a:t>
            </a:r>
            <a:r>
              <a:rPr lang="zh-CN" altLang="zh-CN" b="1" dirty="0"/>
              <a:t>公司的客户服务网络</a:t>
            </a:r>
            <a:endParaRPr lang="zh-CN" altLang="en-US" b="1" dirty="0"/>
          </a:p>
        </p:txBody>
      </p:sp>
    </p:spTree>
    <p:extLst>
      <p:ext uri="{BB962C8B-B14F-4D97-AF65-F5344CB8AC3E}">
        <p14:creationId xmlns:p14="http://schemas.microsoft.com/office/powerpoint/2010/main" val="220316509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lnSpcReduction="10000"/>
          </a:bodyPr>
          <a:lstStyle/>
          <a:p>
            <a:r>
              <a:rPr lang="en-US" altLang="zh-CN" b="1" dirty="0">
                <a:solidFill>
                  <a:schemeClr val="tx1">
                    <a:lumMod val="95000"/>
                    <a:lumOff val="5000"/>
                  </a:schemeClr>
                </a:solidFill>
              </a:rPr>
              <a:t>Hertz</a:t>
            </a:r>
            <a:r>
              <a:rPr lang="zh-CN" altLang="zh-CN" b="1" dirty="0">
                <a:solidFill>
                  <a:schemeClr val="tx1">
                    <a:lumMod val="95000"/>
                    <a:lumOff val="5000"/>
                  </a:schemeClr>
                </a:solidFill>
              </a:rPr>
              <a:t>公司是世界上最大的汽车租赁公司。</a:t>
            </a:r>
            <a:r>
              <a:rPr lang="zh-CN" altLang="zh-CN" dirty="0"/>
              <a:t>公司 在</a:t>
            </a:r>
            <a:r>
              <a:rPr lang="en-US" altLang="zh-CN" dirty="0"/>
              <a:t>1989</a:t>
            </a:r>
            <a:r>
              <a:rPr lang="zh-CN" altLang="zh-CN" dirty="0"/>
              <a:t>年开发了</a:t>
            </a:r>
            <a:r>
              <a:rPr lang="en-US" altLang="zh-CN" dirty="0"/>
              <a:t>Hertz #1 Club Gold</a:t>
            </a:r>
            <a:r>
              <a:rPr lang="zh-CN" altLang="zh-CN" dirty="0"/>
              <a:t>程序，建立了一个强大的客户数据库系统，存储客户的各种资料和消费纪录。从客户租赁汽车的每一个步骤出发，从电子剪贴板到</a:t>
            </a:r>
            <a:r>
              <a:rPr lang="en-US" altLang="zh-CN" dirty="0"/>
              <a:t>in-car</a:t>
            </a:r>
            <a:r>
              <a:rPr lang="zh-CN" altLang="zh-CN" dirty="0"/>
              <a:t>浏览系统到电子签名板，最大便利客户租赁汽车，从而使客户租赁汽车成为一个令人愉快的过程。 </a:t>
            </a:r>
          </a:p>
          <a:p>
            <a:r>
              <a:rPr lang="zh-CN" altLang="zh-CN" dirty="0"/>
              <a:t>自从</a:t>
            </a:r>
            <a:r>
              <a:rPr lang="en-US" altLang="zh-CN" dirty="0"/>
              <a:t>Hertz #1 Club Gold</a:t>
            </a:r>
            <a:r>
              <a:rPr lang="zh-CN" altLang="zh-CN" dirty="0"/>
              <a:t>程序投入使用以来，</a:t>
            </a:r>
            <a:r>
              <a:rPr lang="en-US" altLang="zh-CN" dirty="0"/>
              <a:t>Hertz #1 Club Gold</a:t>
            </a:r>
            <a:r>
              <a:rPr lang="zh-CN" altLang="zh-CN" dirty="0"/>
              <a:t>成员已达到两百多万</a:t>
            </a:r>
            <a:r>
              <a:rPr lang="en-US" altLang="zh-CN" dirty="0"/>
              <a:t>,</a:t>
            </a:r>
            <a:r>
              <a:rPr lang="zh-CN" altLang="zh-CN" dirty="0"/>
              <a:t>占到</a:t>
            </a:r>
            <a:r>
              <a:rPr lang="en-US" altLang="zh-CN" dirty="0"/>
              <a:t>Hertz</a:t>
            </a:r>
            <a:r>
              <a:rPr lang="zh-CN" altLang="zh-CN" dirty="0"/>
              <a:t>公司在美国的总的汽车租赁商务的</a:t>
            </a:r>
            <a:r>
              <a:rPr lang="en-US" altLang="zh-CN" dirty="0"/>
              <a:t>40%</a:t>
            </a:r>
            <a:r>
              <a:rPr lang="zh-CN" altLang="zh-CN" dirty="0"/>
              <a:t>以上，而且到目前为止他们都是公司最忠实的客户。</a:t>
            </a:r>
            <a:endParaRPr lang="zh-CN" altLang="en-US" dirty="0"/>
          </a:p>
        </p:txBody>
      </p:sp>
    </p:spTree>
    <p:extLst>
      <p:ext uri="{BB962C8B-B14F-4D97-AF65-F5344CB8AC3E}">
        <p14:creationId xmlns:p14="http://schemas.microsoft.com/office/powerpoint/2010/main" val="1799638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340768"/>
            <a:ext cx="7408333" cy="4785395"/>
          </a:xfrm>
        </p:spPr>
        <p:txBody>
          <a:bodyPr>
            <a:normAutofit fontScale="92500" lnSpcReduction="20000"/>
          </a:bodyPr>
          <a:lstStyle/>
          <a:p>
            <a:r>
              <a:rPr lang="zh-CN" altLang="zh-CN" b="1" dirty="0">
                <a:solidFill>
                  <a:schemeClr val="tx1">
                    <a:lumMod val="95000"/>
                    <a:lumOff val="5000"/>
                  </a:schemeClr>
                </a:solidFill>
              </a:rPr>
              <a:t>以下将简要介绍</a:t>
            </a:r>
            <a:r>
              <a:rPr lang="en-US" altLang="zh-CN" b="1" dirty="0">
                <a:solidFill>
                  <a:schemeClr val="tx1">
                    <a:lumMod val="95000"/>
                    <a:lumOff val="5000"/>
                  </a:schemeClr>
                </a:solidFill>
              </a:rPr>
              <a:t>Hertz</a:t>
            </a:r>
            <a:r>
              <a:rPr lang="zh-CN" altLang="zh-CN" b="1" dirty="0">
                <a:solidFill>
                  <a:schemeClr val="tx1">
                    <a:lumMod val="95000"/>
                    <a:lumOff val="5000"/>
                  </a:schemeClr>
                </a:solidFill>
              </a:rPr>
              <a:t>公司获得成功的关键性因素和从中</a:t>
            </a:r>
            <a:r>
              <a:rPr lang="zh-CN" altLang="zh-CN" b="1" dirty="0" smtClean="0">
                <a:solidFill>
                  <a:schemeClr val="tx1">
                    <a:lumMod val="95000"/>
                    <a:lumOff val="5000"/>
                  </a:schemeClr>
                </a:solidFill>
              </a:rPr>
              <a:t>获得的</a:t>
            </a:r>
            <a:r>
              <a:rPr lang="zh-CN" altLang="zh-CN" b="1" dirty="0">
                <a:solidFill>
                  <a:schemeClr val="tx1">
                    <a:lumMod val="95000"/>
                    <a:lumOff val="5000"/>
                  </a:schemeClr>
                </a:solidFill>
              </a:rPr>
              <a:t>经验教训</a:t>
            </a:r>
            <a:r>
              <a:rPr lang="zh-CN" altLang="zh-CN" b="1" dirty="0" smtClean="0">
                <a:solidFill>
                  <a:schemeClr val="tx1">
                    <a:lumMod val="95000"/>
                    <a:lumOff val="5000"/>
                  </a:schemeClr>
                </a:solidFill>
              </a:rPr>
              <a:t>。</a:t>
            </a:r>
            <a:endParaRPr lang="en-US" altLang="zh-CN" b="1" dirty="0" smtClean="0">
              <a:solidFill>
                <a:schemeClr val="tx1">
                  <a:lumMod val="95000"/>
                  <a:lumOff val="5000"/>
                </a:schemeClr>
              </a:solidFill>
            </a:endParaRPr>
          </a:p>
          <a:p>
            <a:r>
              <a:rPr lang="zh-CN" altLang="zh-CN" b="1" dirty="0">
                <a:solidFill>
                  <a:srgbClr val="FF0000"/>
                </a:solidFill>
              </a:rPr>
              <a:t>（一）商业目标</a:t>
            </a:r>
          </a:p>
          <a:p>
            <a:r>
              <a:rPr lang="en-US" altLang="zh-CN" dirty="0"/>
              <a:t>Hertz</a:t>
            </a:r>
            <a:r>
              <a:rPr lang="zh-CN" altLang="zh-CN" dirty="0"/>
              <a:t>公司的商业目标是最大程度的便利客户，从客户的角度出发，设计客户满意的服务过程，从而获得较大的市场份额。主要包括：</a:t>
            </a:r>
            <a:r>
              <a:rPr lang="en-US" altLang="zh-CN" dirty="0"/>
              <a:t> </a:t>
            </a:r>
            <a:endParaRPr lang="zh-CN" altLang="zh-CN" dirty="0"/>
          </a:p>
          <a:p>
            <a:r>
              <a:rPr lang="en-US" altLang="zh-CN" dirty="0"/>
              <a:t>● </a:t>
            </a:r>
            <a:r>
              <a:rPr lang="zh-CN" altLang="zh-CN" dirty="0"/>
              <a:t>向客户提供始终如一的、品牌化的消费体验</a:t>
            </a:r>
            <a:r>
              <a:rPr lang="en-US" altLang="zh-CN" dirty="0"/>
              <a:t> </a:t>
            </a:r>
            <a:endParaRPr lang="zh-CN" altLang="zh-CN" dirty="0"/>
          </a:p>
          <a:p>
            <a:r>
              <a:rPr lang="en-US" altLang="zh-CN" dirty="0"/>
              <a:t>● </a:t>
            </a:r>
            <a:r>
              <a:rPr lang="zh-CN" altLang="zh-CN" dirty="0"/>
              <a:t>节省客户的时间，避免让客户对公司的工作产生不满</a:t>
            </a:r>
            <a:r>
              <a:rPr lang="en-US" altLang="zh-CN" dirty="0"/>
              <a:t> </a:t>
            </a:r>
            <a:endParaRPr lang="zh-CN" altLang="zh-CN" dirty="0"/>
          </a:p>
          <a:p>
            <a:r>
              <a:rPr lang="en-US" altLang="zh-CN" dirty="0"/>
              <a:t>● </a:t>
            </a:r>
            <a:r>
              <a:rPr lang="zh-CN" altLang="zh-CN" dirty="0"/>
              <a:t>缓解电话中心的压力，降低公司运营成本</a:t>
            </a:r>
            <a:r>
              <a:rPr lang="en-US" altLang="zh-CN" dirty="0"/>
              <a:t> </a:t>
            </a:r>
            <a:endParaRPr lang="zh-CN" altLang="zh-CN" dirty="0"/>
          </a:p>
          <a:p>
            <a:r>
              <a:rPr lang="en-US" altLang="zh-CN" dirty="0"/>
              <a:t>● </a:t>
            </a:r>
            <a:r>
              <a:rPr lang="zh-CN" altLang="zh-CN" dirty="0"/>
              <a:t>扩大公司市场占有率，拓宽海外市场</a:t>
            </a:r>
            <a:r>
              <a:rPr lang="en-US" altLang="zh-CN" dirty="0"/>
              <a:t> </a:t>
            </a:r>
            <a:endParaRPr lang="zh-CN" altLang="zh-CN" dirty="0"/>
          </a:p>
          <a:p>
            <a:r>
              <a:rPr lang="en-US" altLang="zh-CN" dirty="0"/>
              <a:t>● </a:t>
            </a:r>
            <a:r>
              <a:rPr lang="zh-CN" altLang="zh-CN" dirty="0"/>
              <a:t>为客户提供自我管理的机会</a:t>
            </a:r>
            <a:r>
              <a:rPr lang="en-US" altLang="zh-CN" dirty="0"/>
              <a:t> </a:t>
            </a:r>
            <a:endParaRPr lang="zh-CN" altLang="zh-CN" dirty="0"/>
          </a:p>
          <a:p>
            <a:r>
              <a:rPr lang="en-US" altLang="zh-CN" dirty="0"/>
              <a:t>Hertz</a:t>
            </a:r>
            <a:r>
              <a:rPr lang="zh-CN" altLang="zh-CN" dirty="0"/>
              <a:t>公司通过使用和不断改进</a:t>
            </a:r>
            <a:r>
              <a:rPr lang="en-US" altLang="zh-CN" dirty="0"/>
              <a:t>Hertz #1 Club Gold</a:t>
            </a:r>
            <a:r>
              <a:rPr lang="zh-CN" altLang="zh-CN" dirty="0"/>
              <a:t>程序逐步达到公司的目标，以下将研究</a:t>
            </a:r>
            <a:r>
              <a:rPr lang="en-US" altLang="zh-CN" dirty="0"/>
              <a:t>Hertz</a:t>
            </a:r>
            <a:r>
              <a:rPr lang="zh-CN" altLang="zh-CN" dirty="0"/>
              <a:t>公司获得成功的商业秘诀。</a:t>
            </a:r>
            <a:r>
              <a:rPr lang="en-US" altLang="zh-CN" dirty="0"/>
              <a:t> </a:t>
            </a:r>
            <a:endParaRPr lang="zh-CN" altLang="zh-CN" dirty="0"/>
          </a:p>
          <a:p>
            <a:endParaRPr lang="zh-CN" altLang="en-US" b="1" dirty="0">
              <a:solidFill>
                <a:schemeClr val="tx1">
                  <a:lumMod val="95000"/>
                  <a:lumOff val="5000"/>
                </a:schemeClr>
              </a:solidFill>
            </a:endParaRPr>
          </a:p>
        </p:txBody>
      </p:sp>
    </p:spTree>
    <p:extLst>
      <p:ext uri="{BB962C8B-B14F-4D97-AF65-F5344CB8AC3E}">
        <p14:creationId xmlns:p14="http://schemas.microsoft.com/office/powerpoint/2010/main" val="11318085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764704"/>
            <a:ext cx="7408333" cy="5544616"/>
          </a:xfrm>
        </p:spPr>
        <p:txBody>
          <a:bodyPr>
            <a:normAutofit fontScale="92500" lnSpcReduction="10000"/>
          </a:bodyPr>
          <a:lstStyle/>
          <a:p>
            <a:r>
              <a:rPr lang="zh-CN" altLang="zh-CN" b="1" dirty="0">
                <a:solidFill>
                  <a:srgbClr val="FF0000"/>
                </a:solidFill>
              </a:rPr>
              <a:t>（二）成功因素</a:t>
            </a:r>
          </a:p>
          <a:p>
            <a:r>
              <a:rPr lang="en-US" altLang="zh-CN" b="1" dirty="0">
                <a:solidFill>
                  <a:srgbClr val="FFC000"/>
                </a:solidFill>
              </a:rPr>
              <a:t>1. </a:t>
            </a:r>
            <a:r>
              <a:rPr lang="zh-CN" altLang="zh-CN" b="1" dirty="0">
                <a:solidFill>
                  <a:srgbClr val="FFC000"/>
                </a:solidFill>
              </a:rPr>
              <a:t>建立统一的客户背景数据库</a:t>
            </a:r>
            <a:r>
              <a:rPr lang="en-US" altLang="zh-CN" b="1" dirty="0">
                <a:solidFill>
                  <a:srgbClr val="FFC000"/>
                </a:solidFill>
              </a:rPr>
              <a:t> </a:t>
            </a:r>
            <a:endParaRPr lang="zh-CN" altLang="zh-CN" b="1" dirty="0">
              <a:solidFill>
                <a:srgbClr val="FFC000"/>
              </a:solidFill>
            </a:endParaRPr>
          </a:p>
          <a:p>
            <a:r>
              <a:rPr lang="zh-CN" altLang="zh-CN" dirty="0"/>
              <a:t>客户不愿意每次租赁汽车时都填写详细的申请表格，告诉汽车租赁公司相同的个人情况，浪费自己的时间。为了解决客户的这个问题，</a:t>
            </a:r>
            <a:r>
              <a:rPr lang="en-US" altLang="zh-CN" dirty="0"/>
              <a:t>Hertz</a:t>
            </a:r>
            <a:r>
              <a:rPr lang="zh-CN" altLang="zh-CN" dirty="0"/>
              <a:t>公司提出了建立一个</a:t>
            </a:r>
            <a:r>
              <a:rPr lang="en-US" altLang="zh-CN" dirty="0"/>
              <a:t>Hertz #1Club Gold</a:t>
            </a:r>
            <a:r>
              <a:rPr lang="zh-CN" altLang="zh-CN" dirty="0"/>
              <a:t>客户背景数据库程序，通过这个数据库，</a:t>
            </a:r>
            <a:r>
              <a:rPr lang="en-US" altLang="zh-CN" dirty="0"/>
              <a:t>Hertz</a:t>
            </a:r>
            <a:r>
              <a:rPr lang="zh-CN" altLang="zh-CN" dirty="0"/>
              <a:t>公司给它的</a:t>
            </a:r>
            <a:r>
              <a:rPr lang="en-US" altLang="zh-CN" dirty="0"/>
              <a:t>#1Club Gold</a:t>
            </a:r>
            <a:r>
              <a:rPr lang="zh-CN" altLang="zh-CN" dirty="0"/>
              <a:t>客户提供一个一年一次的租赁协议？通过这个系统，客户不用在每次租借车时都签名。也不用在租借柜台前苦苦等待了！</a:t>
            </a:r>
            <a:r>
              <a:rPr lang="en-US" altLang="zh-CN" dirty="0"/>
              <a:t> </a:t>
            </a:r>
            <a:endParaRPr lang="zh-CN" altLang="zh-CN" dirty="0"/>
          </a:p>
          <a:p>
            <a:r>
              <a:rPr lang="en-US" altLang="zh-CN" dirty="0"/>
              <a:t>Hertz</a:t>
            </a:r>
            <a:r>
              <a:rPr lang="zh-CN" altLang="zh-CN" dirty="0"/>
              <a:t>公司是第一个认识到保留客户背景数据库的战略重要性的汽车租赁公司。数据库中保留每一个客户的姓名、汽车等级偏好、信用卡号码、地址、公司信息和历史租赁纪录，</a:t>
            </a:r>
            <a:r>
              <a:rPr lang="en-US" altLang="zh-CN" dirty="0"/>
              <a:t>Hertz</a:t>
            </a:r>
            <a:r>
              <a:rPr lang="zh-CN" altLang="zh-CN" dirty="0"/>
              <a:t>公司在全世界范围内提供汽车租赁服务，以前客户的信息散落在不同的地区的数据库之中，公司难以得到一个客户的完整信息，现在通过使用一个专一的全球化客户数据库，在全球范围内收集客户的信息，确保为客户提供一个统一的、稳固的服务体系。</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9006748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a:bodyPr>
          <a:lstStyle/>
          <a:p>
            <a:r>
              <a:rPr lang="en-US" altLang="zh-CN" b="1" dirty="0">
                <a:solidFill>
                  <a:srgbClr val="FFC000"/>
                </a:solidFill>
              </a:rPr>
              <a:t>2. </a:t>
            </a:r>
            <a:r>
              <a:rPr lang="zh-CN" altLang="zh-CN" b="1" dirty="0">
                <a:solidFill>
                  <a:srgbClr val="FFC000"/>
                </a:solidFill>
              </a:rPr>
              <a:t>节约客户的时间，最大限度方便客户 </a:t>
            </a:r>
          </a:p>
          <a:p>
            <a:r>
              <a:rPr lang="en-US" altLang="zh-CN" dirty="0"/>
              <a:t>Hertz</a:t>
            </a:r>
            <a:r>
              <a:rPr lang="zh-CN" altLang="zh-CN" dirty="0"/>
              <a:t>公司监控飞机的到达和延误，以确保在客户到达前就为他准备好汽车。当客户一下飞机，就可以看到公司的电子信号，指引客户到汽车停放点，客户所租的汽车敞开着车厢停在事先选择好的停车位置，客户的姓名显示在所租车的位置上，当客户进去后，可以到一个临时指定的</a:t>
            </a:r>
            <a:r>
              <a:rPr lang="en-US" altLang="zh-CN" dirty="0"/>
              <a:t>#1 </a:t>
            </a:r>
            <a:r>
              <a:rPr lang="en-US" altLang="zh-CN" dirty="0" err="1"/>
              <a:t>Culb</a:t>
            </a:r>
            <a:r>
              <a:rPr lang="en-US" altLang="zh-CN" dirty="0"/>
              <a:t> Gold</a:t>
            </a:r>
            <a:r>
              <a:rPr lang="zh-CN" altLang="zh-CN" dirty="0"/>
              <a:t>程序计数器那儿，不用任何签名，只需向</a:t>
            </a:r>
            <a:r>
              <a:rPr lang="en-US" altLang="zh-CN" dirty="0"/>
              <a:t>Hertz</a:t>
            </a:r>
            <a:r>
              <a:rPr lang="zh-CN" altLang="zh-CN" dirty="0"/>
              <a:t>公司代表出示他们的驾驶执照，并取他们的车钥匙和租借记录，然后就可直接去取他们的车。</a:t>
            </a:r>
            <a:endParaRPr lang="zh-CN" altLang="en-US" dirty="0"/>
          </a:p>
        </p:txBody>
      </p:sp>
    </p:spTree>
    <p:extLst>
      <p:ext uri="{BB962C8B-B14F-4D97-AF65-F5344CB8AC3E}">
        <p14:creationId xmlns:p14="http://schemas.microsoft.com/office/powerpoint/2010/main" val="408528377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1556792"/>
            <a:ext cx="7408333" cy="4608512"/>
          </a:xfrm>
        </p:spPr>
        <p:txBody>
          <a:bodyPr>
            <a:normAutofit fontScale="92500"/>
          </a:bodyPr>
          <a:lstStyle/>
          <a:p>
            <a:r>
              <a:rPr lang="en-US" altLang="zh-CN" b="1" dirty="0">
                <a:solidFill>
                  <a:srgbClr val="FFC000"/>
                </a:solidFill>
              </a:rPr>
              <a:t>3. </a:t>
            </a:r>
            <a:r>
              <a:rPr lang="zh-CN" altLang="zh-CN" b="1" dirty="0">
                <a:solidFill>
                  <a:srgbClr val="FFC000"/>
                </a:solidFill>
              </a:rPr>
              <a:t>帮助客户到达目的地 </a:t>
            </a:r>
          </a:p>
          <a:p>
            <a:r>
              <a:rPr lang="en-US" altLang="zh-CN" dirty="0"/>
              <a:t>Hertz</a:t>
            </a:r>
            <a:r>
              <a:rPr lang="zh-CN" altLang="zh-CN" dirty="0"/>
              <a:t>公司认为仅仅为客户提供一个地图并不能帮助客户达到他们的最终目的地，</a:t>
            </a:r>
            <a:r>
              <a:rPr lang="en-US" altLang="zh-CN" dirty="0"/>
              <a:t> Hertz</a:t>
            </a:r>
            <a:r>
              <a:rPr lang="zh-CN" altLang="zh-CN" dirty="0"/>
              <a:t>公司在租赁的汽车上安装全球化的定位系统（</a:t>
            </a:r>
            <a:r>
              <a:rPr lang="en-US" altLang="zh-CN" dirty="0"/>
              <a:t>GPS</a:t>
            </a:r>
            <a:r>
              <a:rPr lang="zh-CN" altLang="zh-CN" dirty="0"/>
              <a:t>）。</a:t>
            </a:r>
            <a:r>
              <a:rPr lang="en-US" altLang="zh-CN" dirty="0"/>
              <a:t>GPS</a:t>
            </a:r>
            <a:r>
              <a:rPr lang="zh-CN" altLang="zh-CN" dirty="0"/>
              <a:t>系统输入了全美和世界一些地区的详细地图。</a:t>
            </a:r>
            <a:r>
              <a:rPr lang="en-US" altLang="zh-CN" dirty="0"/>
              <a:t>Hertz</a:t>
            </a:r>
            <a:r>
              <a:rPr lang="zh-CN" altLang="zh-CN" dirty="0"/>
              <a:t>公司与加利弗尼亚州的</a:t>
            </a:r>
            <a:r>
              <a:rPr lang="en-US" altLang="zh-CN" dirty="0"/>
              <a:t>GPS</a:t>
            </a:r>
            <a:r>
              <a:rPr lang="zh-CN" altLang="zh-CN" dirty="0"/>
              <a:t>厂商</a:t>
            </a:r>
            <a:r>
              <a:rPr lang="en-US" altLang="zh-CN" dirty="0"/>
              <a:t>Magellan</a:t>
            </a:r>
            <a:r>
              <a:rPr lang="zh-CN" altLang="zh-CN" dirty="0"/>
              <a:t>系统公司合作对</a:t>
            </a:r>
            <a:r>
              <a:rPr lang="en-US" altLang="zh-CN" dirty="0"/>
              <a:t>Rockwell</a:t>
            </a:r>
            <a:r>
              <a:rPr lang="zh-CN" altLang="zh-CN" dirty="0"/>
              <a:t>的</a:t>
            </a:r>
            <a:r>
              <a:rPr lang="en-US" altLang="zh-CN" dirty="0"/>
              <a:t>GPS</a:t>
            </a:r>
            <a:r>
              <a:rPr lang="zh-CN" altLang="zh-CN" dirty="0"/>
              <a:t>进行了改进。特征是：在汽车上设有一个便于阅读的显示屏地图；用箭头大且清晰的指示客户在何时和何处转弯；当司机错过了出口或转错弯时能迅速给出新路线。</a:t>
            </a:r>
            <a:r>
              <a:rPr lang="en-US" altLang="zh-CN" dirty="0"/>
              <a:t> </a:t>
            </a:r>
            <a:endParaRPr lang="zh-CN" altLang="zh-CN" dirty="0"/>
          </a:p>
          <a:p>
            <a:r>
              <a:rPr lang="en-US" altLang="zh-CN" dirty="0"/>
              <a:t>GPS</a:t>
            </a:r>
            <a:r>
              <a:rPr lang="zh-CN" altLang="zh-CN" dirty="0"/>
              <a:t>系统同时还可以查询离客户最近的旅馆、快餐店、加油站、医院等等</a:t>
            </a:r>
            <a:r>
              <a:rPr lang="en-US" altLang="zh-CN" dirty="0"/>
              <a:t> ——</a:t>
            </a:r>
            <a:r>
              <a:rPr lang="zh-CN" altLang="zh-CN" dirty="0"/>
              <a:t>客户需要的场所的确切地址。</a:t>
            </a:r>
            <a:r>
              <a:rPr lang="en-US" altLang="zh-CN" dirty="0"/>
              <a:t>Hertz</a:t>
            </a:r>
            <a:r>
              <a:rPr lang="zh-CN" altLang="zh-CN" dirty="0"/>
              <a:t>公司通过地图的更新、辅助的信息和实时的交通路线来优化和改善</a:t>
            </a:r>
            <a:r>
              <a:rPr lang="en-US" altLang="zh-CN" dirty="0"/>
              <a:t>GPS</a:t>
            </a:r>
            <a:r>
              <a:rPr lang="zh-CN" altLang="zh-CN" dirty="0"/>
              <a:t>系统。</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33438684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16832"/>
            <a:ext cx="7408333" cy="4209331"/>
          </a:xfrm>
        </p:spPr>
        <p:txBody>
          <a:bodyPr>
            <a:normAutofit lnSpcReduction="10000"/>
          </a:bodyPr>
          <a:lstStyle/>
          <a:p>
            <a:r>
              <a:rPr lang="en-US" altLang="zh-CN" b="1" dirty="0">
                <a:solidFill>
                  <a:srgbClr val="FFC000"/>
                </a:solidFill>
              </a:rPr>
              <a:t>4. </a:t>
            </a:r>
            <a:r>
              <a:rPr lang="zh-CN" altLang="zh-CN" b="1" dirty="0">
                <a:solidFill>
                  <a:srgbClr val="FFC000"/>
                </a:solidFill>
              </a:rPr>
              <a:t>合理化汽车回收程序</a:t>
            </a:r>
            <a:r>
              <a:rPr lang="zh-CN" altLang="zh-CN" dirty="0"/>
              <a:t>　　 </a:t>
            </a:r>
          </a:p>
          <a:p>
            <a:r>
              <a:rPr lang="zh-CN" altLang="zh-CN" dirty="0"/>
              <a:t>　　</a:t>
            </a:r>
            <a:r>
              <a:rPr lang="en-US" altLang="zh-CN" dirty="0"/>
              <a:t>Hertz</a:t>
            </a:r>
            <a:r>
              <a:rPr lang="zh-CN" altLang="zh-CN" dirty="0"/>
              <a:t>公司也在汽车回收程序上做了一些创新。在</a:t>
            </a:r>
            <a:r>
              <a:rPr lang="en-US" altLang="zh-CN" dirty="0"/>
              <a:t>1997</a:t>
            </a:r>
            <a:r>
              <a:rPr lang="zh-CN" altLang="zh-CN" dirty="0"/>
              <a:t>年，公司引进了</a:t>
            </a:r>
            <a:r>
              <a:rPr lang="en-US" altLang="zh-CN" dirty="0"/>
              <a:t>Hertz</a:t>
            </a:r>
            <a:r>
              <a:rPr lang="zh-CN" altLang="zh-CN" dirty="0"/>
              <a:t>及时回收程序。当客户还车时，</a:t>
            </a:r>
            <a:r>
              <a:rPr lang="en-US" altLang="zh-CN" dirty="0"/>
              <a:t>Hertz</a:t>
            </a:r>
            <a:r>
              <a:rPr lang="zh-CN" altLang="zh-CN" dirty="0"/>
              <a:t>公司的代理人在车旁向还车的客户问候，输入行车里程和油量信息，处理收回手续，并用便携式打印机给客户打印一个收据。</a:t>
            </a:r>
            <a:r>
              <a:rPr lang="en-US" altLang="zh-CN" dirty="0"/>
              <a:t>Hertz</a:t>
            </a:r>
            <a:r>
              <a:rPr lang="zh-CN" altLang="zh-CN" dirty="0"/>
              <a:t>公司同时建立了许多</a:t>
            </a:r>
            <a:r>
              <a:rPr lang="en-US" altLang="zh-CN" dirty="0"/>
              <a:t>Hertz</a:t>
            </a:r>
            <a:r>
              <a:rPr lang="zh-CN" altLang="zh-CN" dirty="0"/>
              <a:t>回收中心，回收中心的停车场上有遮雨的账篷，当客户从车里出来，从车厢里取回行李和上车时，可以避免遭受风吹雨淋。</a:t>
            </a:r>
            <a:r>
              <a:rPr lang="en-US" altLang="zh-CN" dirty="0"/>
              <a:t>Hertz</a:t>
            </a:r>
            <a:r>
              <a:rPr lang="zh-CN" altLang="zh-CN" dirty="0"/>
              <a:t>公司计划在</a:t>
            </a:r>
            <a:r>
              <a:rPr lang="en-US" altLang="zh-CN" dirty="0"/>
              <a:t>1999</a:t>
            </a:r>
            <a:r>
              <a:rPr lang="zh-CN" altLang="zh-CN" dirty="0"/>
              <a:t>年末建成四十个回收中心。今天，及时回收程序已在美国和加拿大的</a:t>
            </a:r>
            <a:r>
              <a:rPr lang="en-US" altLang="zh-CN" dirty="0"/>
              <a:t>110</a:t>
            </a:r>
            <a:r>
              <a:rPr lang="zh-CN" altLang="zh-CN" dirty="0"/>
              <a:t>多个地区使用，澳大利亚和七个欧洲国家也在使用这个程序。</a:t>
            </a:r>
            <a:endParaRPr lang="zh-CN" altLang="en-US" dirty="0"/>
          </a:p>
        </p:txBody>
      </p:sp>
    </p:spTree>
    <p:extLst>
      <p:ext uri="{BB962C8B-B14F-4D97-AF65-F5344CB8AC3E}">
        <p14:creationId xmlns:p14="http://schemas.microsoft.com/office/powerpoint/2010/main" val="74581073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1556792"/>
            <a:ext cx="7408333" cy="4608512"/>
          </a:xfrm>
        </p:spPr>
        <p:txBody>
          <a:bodyPr>
            <a:normAutofit lnSpcReduction="10000"/>
          </a:bodyPr>
          <a:lstStyle/>
          <a:p>
            <a:r>
              <a:rPr lang="en-US" altLang="zh-CN" b="1" dirty="0">
                <a:solidFill>
                  <a:srgbClr val="FFC000"/>
                </a:solidFill>
              </a:rPr>
              <a:t>5. </a:t>
            </a:r>
            <a:r>
              <a:rPr lang="zh-CN" altLang="zh-CN" b="1" dirty="0">
                <a:solidFill>
                  <a:srgbClr val="FFC000"/>
                </a:solidFill>
              </a:rPr>
              <a:t>自助式销售和旅行代理网络 </a:t>
            </a:r>
          </a:p>
          <a:p>
            <a:r>
              <a:rPr lang="en-US" altLang="zh-CN" dirty="0"/>
              <a:t>Hertz</a:t>
            </a:r>
            <a:r>
              <a:rPr lang="zh-CN" altLang="zh-CN" dirty="0"/>
              <a:t>公司建立了一个自动化销售网站，以满足客户和旅行代理人的查询和预定需求。网站提供客户服务和事务处理功能。客户可以输入他们要预定车的日期和地点，选择他们所感兴趣的车型，并可以得知预定是否得到确认。</a:t>
            </a:r>
            <a:r>
              <a:rPr lang="en-US" altLang="zh-CN" dirty="0"/>
              <a:t> </a:t>
            </a:r>
            <a:endParaRPr lang="zh-CN" altLang="zh-CN" dirty="0"/>
          </a:p>
          <a:p>
            <a:r>
              <a:rPr lang="en-US" altLang="zh-CN" dirty="0"/>
              <a:t>Hertz</a:t>
            </a:r>
            <a:r>
              <a:rPr lang="zh-CN" altLang="zh-CN" dirty="0"/>
              <a:t>公司网站同时为旅行代理人提供网络预定系统。例如，旅行代理人不仅可以预定车辆，也可以获得客户的公司折扣信息和所提供的不同车辆的照片 </a:t>
            </a:r>
            <a:r>
              <a:rPr lang="en-US" altLang="zh-CN" dirty="0"/>
              <a:t>——</a:t>
            </a:r>
            <a:r>
              <a:rPr lang="zh-CN" altLang="zh-CN" dirty="0"/>
              <a:t>后者是他们用标准的</a:t>
            </a:r>
            <a:r>
              <a:rPr lang="en-US" altLang="zh-CN" dirty="0"/>
              <a:t>CRS</a:t>
            </a:r>
            <a:r>
              <a:rPr lang="zh-CN" altLang="zh-CN" dirty="0"/>
              <a:t>系统所做不到的。这样，客户不仅可以在网络上获得信息和预定车辆，也可以通过旅行代理人获得他们所预定的车辆。这是一种</a:t>
            </a:r>
            <a:r>
              <a:rPr lang="en-US" altLang="zh-CN" dirty="0"/>
              <a:t>Hertz</a:t>
            </a:r>
            <a:r>
              <a:rPr lang="zh-CN" altLang="zh-CN" dirty="0"/>
              <a:t>公司所期望的自由争论的交互方式。</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2572185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6.1.1 </a:t>
            </a:r>
            <a:r>
              <a:rPr lang="zh-CN" altLang="zh-CN" b="1" dirty="0"/>
              <a:t>客户关系管理</a:t>
            </a:r>
            <a:r>
              <a:rPr lang="zh-CN" altLang="zh-CN" b="1" dirty="0" smtClean="0"/>
              <a:t>产生</a:t>
            </a:r>
            <a:endParaRPr lang="en-US" altLang="zh-CN" b="1" dirty="0" smtClean="0"/>
          </a:p>
          <a:p>
            <a:r>
              <a:rPr lang="zh-CN" altLang="zh-CN" dirty="0"/>
              <a:t>“以客户为中心”的表述，多年来一直频繁的出现在企业管理活动中，但只有在网络经济和电子商务中，企业才具备了真正实现</a:t>
            </a:r>
            <a:r>
              <a:rPr lang="zh-CN" altLang="zh-CN" b="1" dirty="0">
                <a:solidFill>
                  <a:srgbClr val="FF0000"/>
                </a:solidFill>
              </a:rPr>
              <a:t>“以客为本”</a:t>
            </a:r>
            <a:r>
              <a:rPr lang="zh-CN" altLang="zh-CN" dirty="0"/>
              <a:t>战略的基本条件。人们之所以更加青睐</a:t>
            </a:r>
            <a:r>
              <a:rPr lang="zh-CN" altLang="zh-CN" b="1" dirty="0">
                <a:solidFill>
                  <a:srgbClr val="FF0000"/>
                </a:solidFill>
              </a:rPr>
              <a:t>“以客为本”</a:t>
            </a:r>
            <a:r>
              <a:rPr lang="zh-CN" altLang="zh-CN" dirty="0"/>
              <a:t>战略，是因为它包含的理念顺应了网络经济的要求，使传统的营销和企业有可能参与互联网时代的商业竞争而不被淘汰。</a:t>
            </a:r>
          </a:p>
          <a:p>
            <a:endParaRPr lang="zh-CN" altLang="en-US" b="1" dirty="0"/>
          </a:p>
        </p:txBody>
      </p:sp>
      <p:sp>
        <p:nvSpPr>
          <p:cNvPr id="3" name="标题 2"/>
          <p:cNvSpPr>
            <a:spLocks noGrp="1"/>
          </p:cNvSpPr>
          <p:nvPr>
            <p:ph type="title"/>
          </p:nvPr>
        </p:nvSpPr>
        <p:spPr/>
        <p:txBody>
          <a:bodyPr/>
          <a:lstStyle/>
          <a:p>
            <a:r>
              <a:rPr lang="en-US" altLang="zh-CN" b="1" dirty="0"/>
              <a:t>6.1  </a:t>
            </a:r>
            <a:r>
              <a:rPr lang="zh-CN" altLang="zh-CN" b="1" dirty="0"/>
              <a:t>客户关系管理</a:t>
            </a:r>
            <a:endParaRPr lang="zh-CN" altLang="en-US" b="1" dirty="0"/>
          </a:p>
        </p:txBody>
      </p:sp>
    </p:spTree>
    <p:extLst>
      <p:ext uri="{BB962C8B-B14F-4D97-AF65-F5344CB8AC3E}">
        <p14:creationId xmlns:p14="http://schemas.microsoft.com/office/powerpoint/2010/main" val="357831986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fontScale="92500" lnSpcReduction="20000"/>
          </a:bodyPr>
          <a:lstStyle/>
          <a:p>
            <a:r>
              <a:rPr lang="zh-CN" altLang="zh-CN" b="1" dirty="0">
                <a:solidFill>
                  <a:srgbClr val="FF0000"/>
                </a:solidFill>
              </a:rPr>
              <a:t>（三）商业功能描述</a:t>
            </a:r>
          </a:p>
          <a:p>
            <a:r>
              <a:rPr lang="en-US" altLang="zh-CN" b="1" dirty="0">
                <a:solidFill>
                  <a:srgbClr val="FFC000"/>
                </a:solidFill>
              </a:rPr>
              <a:t>1. </a:t>
            </a:r>
            <a:r>
              <a:rPr lang="zh-CN" altLang="zh-CN" b="1" dirty="0">
                <a:solidFill>
                  <a:srgbClr val="FFC000"/>
                </a:solidFill>
              </a:rPr>
              <a:t>建立统一的客户背景数据库</a:t>
            </a:r>
            <a:r>
              <a:rPr lang="en-US" altLang="zh-CN" b="1" dirty="0">
                <a:solidFill>
                  <a:srgbClr val="FFC000"/>
                </a:solidFill>
              </a:rPr>
              <a:t> </a:t>
            </a:r>
            <a:endParaRPr lang="zh-CN" altLang="zh-CN" b="1" dirty="0">
              <a:solidFill>
                <a:srgbClr val="FFC000"/>
              </a:solidFill>
            </a:endParaRPr>
          </a:p>
          <a:p>
            <a:r>
              <a:rPr lang="zh-CN" altLang="zh-CN" dirty="0"/>
              <a:t>功能：建立全球统一的客户数据库，记录客户的姓名、汽车等级偏好、信用卡号码、地址、公司信息和历史租赁纪录，为客户提供更全面的服务。</a:t>
            </a:r>
            <a:r>
              <a:rPr lang="en-US" altLang="zh-CN" dirty="0"/>
              <a:t> </a:t>
            </a:r>
            <a:endParaRPr lang="zh-CN" altLang="zh-CN" dirty="0"/>
          </a:p>
          <a:p>
            <a:r>
              <a:rPr lang="en-US" altLang="zh-CN" dirty="0"/>
              <a:t>Hertz</a:t>
            </a:r>
            <a:r>
              <a:rPr lang="zh-CN" altLang="zh-CN" dirty="0"/>
              <a:t>公司在全世界提供汽车租赁服务，以前客户的信息散落在不同的地区的数据库之中，公司难以得到一个客户的完整信息，现在通过使用一个专一的全球化客户数据库，在全球范围内收集客户的信息，确保为客户提供一个统一的、稳固的服务体系。</a:t>
            </a:r>
            <a:r>
              <a:rPr lang="en-US" altLang="zh-CN" dirty="0"/>
              <a:t> </a:t>
            </a:r>
            <a:endParaRPr lang="zh-CN" altLang="zh-CN" dirty="0"/>
          </a:p>
          <a:p>
            <a:r>
              <a:rPr lang="zh-CN" altLang="zh-CN" dirty="0"/>
              <a:t>评述：通过统一的客户数据库管理，公司可以快速得知客户的类别和消费习惯，迅速为客户提供客户想要的服务，减少客户的等待时间，提高公司的运作效率。</a:t>
            </a:r>
            <a:endParaRPr lang="zh-CN" altLang="en-US" dirty="0"/>
          </a:p>
        </p:txBody>
      </p:sp>
    </p:spTree>
    <p:extLst>
      <p:ext uri="{BB962C8B-B14F-4D97-AF65-F5344CB8AC3E}">
        <p14:creationId xmlns:p14="http://schemas.microsoft.com/office/powerpoint/2010/main" val="40875273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76872"/>
            <a:ext cx="7408333" cy="3849291"/>
          </a:xfrm>
        </p:spPr>
        <p:txBody>
          <a:bodyPr>
            <a:normAutofit lnSpcReduction="10000"/>
          </a:bodyPr>
          <a:lstStyle/>
          <a:p>
            <a:r>
              <a:rPr lang="en-US" altLang="zh-CN" b="1" dirty="0">
                <a:solidFill>
                  <a:srgbClr val="FFC000"/>
                </a:solidFill>
              </a:rPr>
              <a:t>2. </a:t>
            </a:r>
            <a:r>
              <a:rPr lang="zh-CN" altLang="zh-CN" b="1" dirty="0">
                <a:solidFill>
                  <a:srgbClr val="FFC000"/>
                </a:solidFill>
              </a:rPr>
              <a:t>帮助客户到达目的地</a:t>
            </a:r>
            <a:r>
              <a:rPr lang="zh-CN" altLang="zh-CN" dirty="0"/>
              <a:t>　 </a:t>
            </a:r>
          </a:p>
          <a:p>
            <a:r>
              <a:rPr lang="zh-CN" altLang="zh-CN" b="1" dirty="0">
                <a:solidFill>
                  <a:srgbClr val="00B050"/>
                </a:solidFill>
              </a:rPr>
              <a:t>功能：在汽车上提供全球</a:t>
            </a:r>
            <a:r>
              <a:rPr lang="en-US" altLang="zh-CN" b="1" dirty="0">
                <a:solidFill>
                  <a:srgbClr val="00B050"/>
                </a:solidFill>
              </a:rPr>
              <a:t>GPS</a:t>
            </a:r>
            <a:r>
              <a:rPr lang="zh-CN" altLang="zh-CN" b="1" dirty="0">
                <a:solidFill>
                  <a:srgbClr val="00B050"/>
                </a:solidFill>
              </a:rPr>
              <a:t>系统，为客户提供详尽的地图信息和住宿、餐饮信息</a:t>
            </a:r>
            <a:r>
              <a:rPr lang="zh-CN" altLang="zh-CN" dirty="0"/>
              <a:t>。</a:t>
            </a:r>
            <a:r>
              <a:rPr lang="en-US" altLang="zh-CN" dirty="0"/>
              <a:t> </a:t>
            </a:r>
            <a:endParaRPr lang="zh-CN" altLang="zh-CN" dirty="0"/>
          </a:p>
          <a:p>
            <a:r>
              <a:rPr lang="en-US" altLang="zh-CN" dirty="0"/>
              <a:t>Hertz</a:t>
            </a:r>
            <a:r>
              <a:rPr lang="zh-CN" altLang="zh-CN" dirty="0"/>
              <a:t>公司在每一台租赁汽车上加上了</a:t>
            </a:r>
            <a:r>
              <a:rPr lang="en-US" altLang="zh-CN" dirty="0"/>
              <a:t>GPS</a:t>
            </a:r>
            <a:r>
              <a:rPr lang="zh-CN" altLang="zh-CN" dirty="0"/>
              <a:t>系统，系统可以清楚显示目前客户所处的位置，并可以纠正客户的错误行车路线，客户还可以通过系统查询最近的旅馆、饭店、银行和加油站等等。公司不断更新系统的信息，争取为客户提供更好的服务。</a:t>
            </a:r>
            <a:r>
              <a:rPr lang="en-US" altLang="zh-CN" dirty="0"/>
              <a:t> </a:t>
            </a:r>
            <a:endParaRPr lang="zh-CN" altLang="zh-CN" dirty="0"/>
          </a:p>
          <a:p>
            <a:r>
              <a:rPr lang="zh-CN" altLang="zh-CN" dirty="0"/>
              <a:t>评述：极大的便利了客户，帮助客户准确的到达目的地，为客户旅行行程提供周密的保障。</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135908760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844824"/>
            <a:ext cx="7408333" cy="4281339"/>
          </a:xfrm>
        </p:spPr>
        <p:txBody>
          <a:bodyPr>
            <a:normAutofit fontScale="92500" lnSpcReduction="20000"/>
          </a:bodyPr>
          <a:lstStyle/>
          <a:p>
            <a:r>
              <a:rPr lang="en-US" altLang="zh-CN" b="1" dirty="0">
                <a:solidFill>
                  <a:srgbClr val="FFC000"/>
                </a:solidFill>
              </a:rPr>
              <a:t>3. </a:t>
            </a:r>
            <a:r>
              <a:rPr lang="zh-CN" altLang="zh-CN" b="1" dirty="0">
                <a:solidFill>
                  <a:srgbClr val="FFC000"/>
                </a:solidFill>
              </a:rPr>
              <a:t>自助式销售和旅行代理网络</a:t>
            </a:r>
            <a:r>
              <a:rPr lang="zh-CN" altLang="zh-CN" dirty="0"/>
              <a:t>　 </a:t>
            </a:r>
          </a:p>
          <a:p>
            <a:r>
              <a:rPr lang="zh-CN" altLang="zh-CN" dirty="0"/>
              <a:t>功能：</a:t>
            </a:r>
            <a:r>
              <a:rPr lang="en-US" altLang="zh-CN" dirty="0"/>
              <a:t> </a:t>
            </a:r>
            <a:endParaRPr lang="zh-CN" altLang="zh-CN" dirty="0"/>
          </a:p>
          <a:p>
            <a:r>
              <a:rPr lang="zh-CN" altLang="zh-CN" b="1" dirty="0">
                <a:solidFill>
                  <a:srgbClr val="00B050"/>
                </a:solidFill>
              </a:rPr>
              <a:t>（</a:t>
            </a:r>
            <a:r>
              <a:rPr lang="en-US" altLang="zh-CN" b="1" dirty="0">
                <a:solidFill>
                  <a:srgbClr val="00B050"/>
                </a:solidFill>
              </a:rPr>
              <a:t>1</a:t>
            </a:r>
            <a:r>
              <a:rPr lang="zh-CN" altLang="zh-CN" b="1" dirty="0">
                <a:solidFill>
                  <a:srgbClr val="00B050"/>
                </a:solidFill>
              </a:rPr>
              <a:t>）为客户提供查询和预定服务</a:t>
            </a:r>
            <a:r>
              <a:rPr lang="en-US" altLang="zh-CN" b="1" dirty="0">
                <a:solidFill>
                  <a:srgbClr val="00B050"/>
                </a:solidFill>
              </a:rPr>
              <a:t> </a:t>
            </a:r>
            <a:endParaRPr lang="zh-CN" altLang="zh-CN" b="1" dirty="0">
              <a:solidFill>
                <a:srgbClr val="00B050"/>
              </a:solidFill>
            </a:endParaRPr>
          </a:p>
          <a:p>
            <a:r>
              <a:rPr lang="zh-CN" altLang="zh-CN" dirty="0"/>
              <a:t>从</a:t>
            </a:r>
            <a:r>
              <a:rPr lang="en-US" altLang="zh-CN" dirty="0"/>
              <a:t>1996</a:t>
            </a:r>
            <a:r>
              <a:rPr lang="zh-CN" altLang="zh-CN" dirty="0"/>
              <a:t>年</a:t>
            </a:r>
            <a:r>
              <a:rPr lang="en-US" altLang="zh-CN" dirty="0"/>
              <a:t>11</a:t>
            </a:r>
            <a:r>
              <a:rPr lang="zh-CN" altLang="zh-CN" dirty="0"/>
              <a:t>月开始</a:t>
            </a:r>
            <a:r>
              <a:rPr lang="en-US" altLang="zh-CN" dirty="0"/>
              <a:t>Hertz</a:t>
            </a:r>
            <a:r>
              <a:rPr lang="zh-CN" altLang="zh-CN" dirty="0"/>
              <a:t>公司的第一个信息网站投入运行。客户可以输入他们要预定车的日期和地点，感兴趣的车型，就可以得到详细的报价单和公司折扣。</a:t>
            </a:r>
            <a:r>
              <a:rPr lang="en-US" altLang="zh-CN" dirty="0"/>
              <a:t> </a:t>
            </a:r>
            <a:endParaRPr lang="zh-CN" altLang="zh-CN" dirty="0"/>
          </a:p>
          <a:p>
            <a:r>
              <a:rPr lang="zh-CN" altLang="zh-CN" b="1" dirty="0">
                <a:solidFill>
                  <a:srgbClr val="00B050"/>
                </a:solidFill>
              </a:rPr>
              <a:t>（</a:t>
            </a:r>
            <a:r>
              <a:rPr lang="en-US" altLang="zh-CN" b="1" dirty="0">
                <a:solidFill>
                  <a:srgbClr val="00B050"/>
                </a:solidFill>
              </a:rPr>
              <a:t>2</a:t>
            </a:r>
            <a:r>
              <a:rPr lang="zh-CN" altLang="zh-CN" b="1" dirty="0">
                <a:solidFill>
                  <a:srgbClr val="00B050"/>
                </a:solidFill>
              </a:rPr>
              <a:t>）为旅行代理人提供查询和预定服务</a:t>
            </a:r>
            <a:r>
              <a:rPr lang="en-US" altLang="zh-CN" b="1" dirty="0">
                <a:solidFill>
                  <a:srgbClr val="00B050"/>
                </a:solidFill>
              </a:rPr>
              <a:t> </a:t>
            </a:r>
            <a:endParaRPr lang="zh-CN" altLang="zh-CN" b="1" dirty="0">
              <a:solidFill>
                <a:srgbClr val="00B050"/>
              </a:solidFill>
            </a:endParaRPr>
          </a:p>
          <a:p>
            <a:r>
              <a:rPr lang="zh-CN" altLang="zh-CN" dirty="0"/>
              <a:t>旅行代理人一般通过定期航线的计算机预定系统（</a:t>
            </a:r>
            <a:r>
              <a:rPr lang="en-US" altLang="zh-CN" dirty="0"/>
              <a:t>CRSs</a:t>
            </a:r>
            <a:r>
              <a:rPr lang="zh-CN" altLang="zh-CN" dirty="0"/>
              <a:t>）来访问</a:t>
            </a:r>
            <a:r>
              <a:rPr lang="en-US" altLang="zh-CN" dirty="0"/>
              <a:t>Hertz</a:t>
            </a:r>
            <a:r>
              <a:rPr lang="zh-CN" altLang="zh-CN" dirty="0"/>
              <a:t>公司的预定系统。通过网络旅行代理人可以得到他们想要得信息，包括</a:t>
            </a:r>
            <a:r>
              <a:rPr lang="en-US" altLang="zh-CN" dirty="0"/>
              <a:t>Hertz</a:t>
            </a:r>
            <a:r>
              <a:rPr lang="zh-CN" altLang="zh-CN" dirty="0"/>
              <a:t>公司提供的折扣，从而有效的安排客户的行程。</a:t>
            </a:r>
            <a:r>
              <a:rPr lang="en-US" altLang="zh-CN" dirty="0"/>
              <a:t> </a:t>
            </a:r>
            <a:endParaRPr lang="zh-CN" altLang="zh-CN" dirty="0"/>
          </a:p>
          <a:p>
            <a:r>
              <a:rPr lang="zh-CN" altLang="zh-CN" dirty="0"/>
              <a:t>评述：为公司客户和代理人都提供了一种良好的查询和预定方式，缓解了公司电话中心的压力，降低了公司营运成本。</a:t>
            </a:r>
            <a:endParaRPr lang="zh-CN" altLang="en-US" dirty="0"/>
          </a:p>
        </p:txBody>
      </p:sp>
    </p:spTree>
    <p:extLst>
      <p:ext uri="{BB962C8B-B14F-4D97-AF65-F5344CB8AC3E}">
        <p14:creationId xmlns:p14="http://schemas.microsoft.com/office/powerpoint/2010/main" val="25879548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412776"/>
            <a:ext cx="7408333" cy="4752528"/>
          </a:xfrm>
        </p:spPr>
        <p:txBody>
          <a:bodyPr>
            <a:normAutofit fontScale="92500" lnSpcReduction="20000"/>
          </a:bodyPr>
          <a:lstStyle/>
          <a:p>
            <a:r>
              <a:rPr lang="en-US" altLang="zh-CN" b="1" dirty="0">
                <a:solidFill>
                  <a:srgbClr val="FFC000"/>
                </a:solidFill>
              </a:rPr>
              <a:t>4</a:t>
            </a:r>
            <a:r>
              <a:rPr lang="zh-CN" altLang="zh-CN" b="1" dirty="0">
                <a:solidFill>
                  <a:srgbClr val="FFC000"/>
                </a:solidFill>
              </a:rPr>
              <a:t>合理的客户交易流程 </a:t>
            </a:r>
          </a:p>
          <a:p>
            <a:r>
              <a:rPr lang="en-US" altLang="zh-CN" dirty="0"/>
              <a:t>Hertz</a:t>
            </a:r>
            <a:r>
              <a:rPr lang="zh-CN" altLang="zh-CN" dirty="0"/>
              <a:t>公司设立了客户租赁过程的四个主要步骤：</a:t>
            </a:r>
            <a:r>
              <a:rPr lang="en-US" altLang="zh-CN" dirty="0"/>
              <a:t> </a:t>
            </a:r>
            <a:endParaRPr lang="zh-CN" altLang="zh-CN" dirty="0"/>
          </a:p>
          <a:p>
            <a:r>
              <a:rPr lang="zh-CN" altLang="zh-CN" b="1" dirty="0">
                <a:solidFill>
                  <a:srgbClr val="00B050"/>
                </a:solidFill>
              </a:rPr>
              <a:t>（</a:t>
            </a:r>
            <a:r>
              <a:rPr lang="en-US" altLang="zh-CN" b="1" dirty="0">
                <a:solidFill>
                  <a:srgbClr val="00B050"/>
                </a:solidFill>
              </a:rPr>
              <a:t>1</a:t>
            </a:r>
            <a:r>
              <a:rPr lang="zh-CN" altLang="zh-CN" b="1" dirty="0">
                <a:solidFill>
                  <a:srgbClr val="00B050"/>
                </a:solidFill>
              </a:rPr>
              <a:t>）明确客户的租车需要。当如果客户预定车型后，预定系统就会访问车辆实时性数据库，提供给客户必需的信息</a:t>
            </a:r>
            <a:r>
              <a:rPr lang="en-US" altLang="zh-CN" b="1" dirty="0">
                <a:solidFill>
                  <a:srgbClr val="00B050"/>
                </a:solidFill>
              </a:rPr>
              <a:t>——</a:t>
            </a:r>
            <a:r>
              <a:rPr lang="zh-CN" altLang="zh-CN" b="1" dirty="0">
                <a:solidFill>
                  <a:srgbClr val="00B050"/>
                </a:solidFill>
              </a:rPr>
              <a:t>车辆类型；选车的日期、时间和地点；取车的日期、时间和地点。</a:t>
            </a:r>
            <a:r>
              <a:rPr lang="en-US" altLang="zh-CN" b="1" dirty="0">
                <a:solidFill>
                  <a:srgbClr val="00B050"/>
                </a:solidFill>
              </a:rPr>
              <a:t> </a:t>
            </a:r>
            <a:endParaRPr lang="zh-CN" altLang="zh-CN" b="1" dirty="0">
              <a:solidFill>
                <a:srgbClr val="00B050"/>
              </a:solidFill>
            </a:endParaRPr>
          </a:p>
          <a:p>
            <a:r>
              <a:rPr lang="zh-CN" altLang="zh-CN" b="1" dirty="0">
                <a:solidFill>
                  <a:srgbClr val="00B050"/>
                </a:solidFill>
              </a:rPr>
              <a:t>（</a:t>
            </a:r>
            <a:r>
              <a:rPr lang="en-US" altLang="zh-CN" b="1" dirty="0">
                <a:solidFill>
                  <a:srgbClr val="00B050"/>
                </a:solidFill>
              </a:rPr>
              <a:t>2</a:t>
            </a:r>
            <a:r>
              <a:rPr lang="zh-CN" altLang="zh-CN" b="1" dirty="0">
                <a:solidFill>
                  <a:srgbClr val="00B050"/>
                </a:solidFill>
              </a:rPr>
              <a:t>）依据合同上的条款、折扣和当前促销情况给车辆定一个价格。</a:t>
            </a:r>
            <a:r>
              <a:rPr lang="zh-CN" altLang="zh-CN" dirty="0"/>
              <a:t>当客户预定的车辆确定以后，预定系统就访问客户数据库，获得对价格有影响的合同上的信息，如，客户作为一个</a:t>
            </a:r>
            <a:r>
              <a:rPr lang="en-US" altLang="zh-CN" dirty="0"/>
              <a:t>AAA</a:t>
            </a:r>
            <a:r>
              <a:rPr lang="zh-CN" altLang="zh-CN" dirty="0"/>
              <a:t>成员是否符合折扣的条件？客户所属的公司是否与具有转让价格的</a:t>
            </a:r>
            <a:r>
              <a:rPr lang="en-US" altLang="zh-CN" dirty="0"/>
              <a:t>Hertz</a:t>
            </a:r>
            <a:r>
              <a:rPr lang="zh-CN" altLang="zh-CN" dirty="0"/>
              <a:t>公司签订了合同？然后为客户制定一个合理的价格。</a:t>
            </a:r>
            <a:r>
              <a:rPr lang="en-US" altLang="zh-CN" dirty="0"/>
              <a:t> </a:t>
            </a:r>
            <a:endParaRPr lang="zh-CN" altLang="zh-CN" dirty="0"/>
          </a:p>
          <a:p>
            <a:r>
              <a:rPr lang="zh-CN" altLang="zh-CN" b="1" dirty="0">
                <a:solidFill>
                  <a:srgbClr val="00B050"/>
                </a:solidFill>
              </a:rPr>
              <a:t>（</a:t>
            </a:r>
            <a:r>
              <a:rPr lang="en-US" altLang="zh-CN" b="1" dirty="0">
                <a:solidFill>
                  <a:srgbClr val="00B050"/>
                </a:solidFill>
              </a:rPr>
              <a:t>3</a:t>
            </a:r>
            <a:r>
              <a:rPr lang="zh-CN" altLang="zh-CN" b="1" dirty="0">
                <a:solidFill>
                  <a:srgbClr val="00B050"/>
                </a:solidFill>
              </a:rPr>
              <a:t>）得到客户信用卡的授权。</a:t>
            </a:r>
            <a:r>
              <a:rPr lang="zh-CN" altLang="zh-CN" dirty="0"/>
              <a:t>当租车价格确定以后，预定系统就访问计费系统并获得该项交易的费用。当客户接受了预定后，预定系统就请求信用卡授权系统以使用客户的信用卡来记账。</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27976156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492896"/>
            <a:ext cx="7408333" cy="3633267"/>
          </a:xfrm>
        </p:spPr>
        <p:txBody>
          <a:bodyPr>
            <a:normAutofit fontScale="92500"/>
          </a:bodyPr>
          <a:lstStyle/>
          <a:p>
            <a:r>
              <a:rPr lang="zh-CN" altLang="zh-CN" b="1" dirty="0">
                <a:solidFill>
                  <a:srgbClr val="00B050"/>
                </a:solidFill>
              </a:rPr>
              <a:t>（</a:t>
            </a:r>
            <a:r>
              <a:rPr lang="en-US" altLang="zh-CN" b="1" dirty="0">
                <a:solidFill>
                  <a:srgbClr val="00B050"/>
                </a:solidFill>
              </a:rPr>
              <a:t>4</a:t>
            </a:r>
            <a:r>
              <a:rPr lang="zh-CN" altLang="zh-CN" b="1" dirty="0">
                <a:solidFill>
                  <a:srgbClr val="00B050"/>
                </a:solidFill>
              </a:rPr>
              <a:t>）提前打印租借记录。</a:t>
            </a:r>
            <a:r>
              <a:rPr lang="zh-CN" altLang="zh-CN" dirty="0"/>
              <a:t>在客户去取车的时候，所有的租借纪录被打印出来并放在对应车上的一个使用标签说明里。而且，如果客户的航班被延误，或错过了航班，取车地点的恢复程序可以自动地启动。</a:t>
            </a:r>
            <a:r>
              <a:rPr lang="en-US" altLang="zh-CN" dirty="0"/>
              <a:t> </a:t>
            </a:r>
            <a:endParaRPr lang="zh-CN" altLang="zh-CN" dirty="0"/>
          </a:p>
          <a:p>
            <a:r>
              <a:rPr lang="zh-CN" altLang="zh-CN" dirty="0"/>
              <a:t>预定程序的四个步骤程序与公司在</a:t>
            </a:r>
            <a:r>
              <a:rPr lang="en-US" altLang="zh-CN" dirty="0"/>
              <a:t>IBM</a:t>
            </a:r>
            <a:r>
              <a:rPr lang="zh-CN" altLang="zh-CN" dirty="0"/>
              <a:t>主机上运行的交易系统高速的连接在一起，随时为客户提供方便快捷的服务。</a:t>
            </a:r>
            <a:r>
              <a:rPr lang="en-US" altLang="zh-CN" dirty="0"/>
              <a:t> </a:t>
            </a:r>
            <a:endParaRPr lang="zh-CN" altLang="zh-CN" dirty="0"/>
          </a:p>
          <a:p>
            <a:r>
              <a:rPr lang="zh-CN" altLang="zh-CN" dirty="0"/>
              <a:t>评述：预订系统提供了客户租赁汽车的整个程序，提高了办理每一笔业务的速度，减少了客户等待的时间，提高了公司效率，使公司的业务流程日益符合客户的需求。</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322693351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80728"/>
            <a:ext cx="7408333" cy="5040561"/>
          </a:xfrm>
        </p:spPr>
        <p:txBody>
          <a:bodyPr>
            <a:normAutofit fontScale="77500" lnSpcReduction="20000"/>
          </a:bodyPr>
          <a:lstStyle/>
          <a:p>
            <a:r>
              <a:rPr lang="zh-CN" altLang="zh-CN" b="1" dirty="0">
                <a:solidFill>
                  <a:srgbClr val="FF0000"/>
                </a:solidFill>
              </a:rPr>
              <a:t>（四）风险与对策</a:t>
            </a:r>
          </a:p>
          <a:p>
            <a:r>
              <a:rPr lang="en-US" altLang="zh-CN" dirty="0"/>
              <a:t>Hertz</a:t>
            </a:r>
            <a:r>
              <a:rPr lang="zh-CN" altLang="zh-CN" dirty="0"/>
              <a:t>公司需要建立一个专一的、全球化的通用客户数据库系统。无论客户在哪里旅行，都能得到</a:t>
            </a:r>
            <a:r>
              <a:rPr lang="en-US" altLang="zh-CN" dirty="0"/>
              <a:t>Hertz</a:t>
            </a:r>
            <a:r>
              <a:rPr lang="zh-CN" altLang="zh-CN" dirty="0"/>
              <a:t>公司相同的服务。</a:t>
            </a:r>
            <a:r>
              <a:rPr lang="en-US" altLang="zh-CN" dirty="0"/>
              <a:t> </a:t>
            </a:r>
            <a:endParaRPr lang="zh-CN" altLang="zh-CN" dirty="0"/>
          </a:p>
          <a:p>
            <a:r>
              <a:rPr lang="zh-CN" altLang="zh-CN" dirty="0"/>
              <a:t>在设计工程中</a:t>
            </a:r>
            <a:r>
              <a:rPr lang="en-US" altLang="zh-CN" dirty="0"/>
              <a:t>Hertz</a:t>
            </a:r>
            <a:r>
              <a:rPr lang="zh-CN" altLang="zh-CN" dirty="0"/>
              <a:t>公司遇到了两个方面的问题。首先，每一个在美国以外的</a:t>
            </a:r>
            <a:r>
              <a:rPr lang="en-US" altLang="zh-CN" dirty="0"/>
              <a:t>Hertz</a:t>
            </a:r>
            <a:r>
              <a:rPr lang="zh-CN" altLang="zh-CN" dirty="0"/>
              <a:t>分公司都已拥有自己的独特的数据库。其次，在汽车租借方面，每一个国家都有许多重要的文化差异。例如，在法国通常是汽车连同司机一起出租。公司的设计小组就认真听取一些不同的意见，并特别记录一些将保留在客户背景记录里的不同的信息以满足不同国家的需求。</a:t>
            </a:r>
            <a:r>
              <a:rPr lang="en-US" altLang="zh-CN" dirty="0"/>
              <a:t> </a:t>
            </a:r>
            <a:endParaRPr lang="zh-CN" altLang="zh-CN" dirty="0"/>
          </a:p>
          <a:p>
            <a:r>
              <a:rPr lang="zh-CN" altLang="zh-CN" dirty="0"/>
              <a:t>经过调查和试验，很明显，要保证客户在全世界都得到公司相同的服务，唯一方法是拥有一个唯一的全球化的客户数据库，这个数据库要求把涵盖全世界的预约和计算系统紧密地结合起来。</a:t>
            </a:r>
            <a:r>
              <a:rPr lang="en-US" altLang="zh-CN" dirty="0"/>
              <a:t> </a:t>
            </a:r>
            <a:endParaRPr lang="zh-CN" altLang="zh-CN" dirty="0"/>
          </a:p>
          <a:p>
            <a:r>
              <a:rPr lang="zh-CN" altLang="zh-CN" dirty="0"/>
              <a:t>为解决这个问题，</a:t>
            </a:r>
            <a:r>
              <a:rPr lang="en-US" altLang="zh-CN" dirty="0"/>
              <a:t>Hertz</a:t>
            </a:r>
            <a:r>
              <a:rPr lang="zh-CN" altLang="zh-CN" dirty="0"/>
              <a:t>公司扩充了</a:t>
            </a:r>
            <a:r>
              <a:rPr lang="en-US" altLang="zh-CN" dirty="0"/>
              <a:t>#1 Club</a:t>
            </a:r>
            <a:r>
              <a:rPr lang="zh-CN" altLang="zh-CN" dirty="0"/>
              <a:t>数据库，将公司在世界上不同地区的个别客户数据库汇总，形成一个统一的、全球化的客户数据库。同时，在背景数据库、预定系统、计费系统、信用卡授权应用软件和汽车存货清单和实用性数据库（这些都是分布在全世界的）之间插入新的接口。</a:t>
            </a:r>
            <a:r>
              <a:rPr lang="en-US" altLang="zh-CN" dirty="0"/>
              <a:t> </a:t>
            </a:r>
            <a:endParaRPr lang="zh-CN" altLang="zh-CN" dirty="0"/>
          </a:p>
          <a:p>
            <a:r>
              <a:rPr lang="zh-CN" altLang="zh-CN" dirty="0"/>
              <a:t>现在</a:t>
            </a:r>
            <a:r>
              <a:rPr lang="en-US" altLang="zh-CN" dirty="0"/>
              <a:t>Hertz</a:t>
            </a:r>
            <a:r>
              <a:rPr lang="zh-CN" altLang="zh-CN" dirty="0"/>
              <a:t>公司在俄克拉荷马城的数据中心建立了一个统一的全球性的客户数据库，随时通过互连网收集全世界范围内客户的信息。</a:t>
            </a:r>
            <a:endParaRPr lang="zh-CN" altLang="en-US" dirty="0"/>
          </a:p>
        </p:txBody>
      </p:sp>
    </p:spTree>
    <p:extLst>
      <p:ext uri="{BB962C8B-B14F-4D97-AF65-F5344CB8AC3E}">
        <p14:creationId xmlns:p14="http://schemas.microsoft.com/office/powerpoint/2010/main" val="26840208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b="1" dirty="0">
                <a:solidFill>
                  <a:srgbClr val="FF0000"/>
                </a:solidFill>
              </a:rPr>
              <a:t>（五）经验总结</a:t>
            </a:r>
          </a:p>
          <a:p>
            <a:r>
              <a:rPr lang="en-US" altLang="zh-CN" b="1" dirty="0">
                <a:solidFill>
                  <a:srgbClr val="FF0000"/>
                </a:solidFill>
              </a:rPr>
              <a:t>1</a:t>
            </a:r>
            <a:r>
              <a:rPr lang="zh-CN" altLang="zh-CN" b="1" dirty="0">
                <a:solidFill>
                  <a:srgbClr val="FF0000"/>
                </a:solidFill>
              </a:rPr>
              <a:t>． 建立一套全面广泛的客户背景信息资料，</a:t>
            </a:r>
            <a:r>
              <a:rPr lang="zh-CN" altLang="zh-CN" dirty="0"/>
              <a:t>让客户维持自己的背景资料，并不断得到更新。 </a:t>
            </a:r>
          </a:p>
          <a:p>
            <a:r>
              <a:rPr lang="en-US" altLang="zh-CN" b="1" dirty="0">
                <a:solidFill>
                  <a:srgbClr val="FF0000"/>
                </a:solidFill>
              </a:rPr>
              <a:t>2</a:t>
            </a:r>
            <a:r>
              <a:rPr lang="zh-CN" altLang="zh-CN" b="1" dirty="0">
                <a:solidFill>
                  <a:srgbClr val="FF0000"/>
                </a:solidFill>
              </a:rPr>
              <a:t>． 使用统一的全球化客户数据库。</a:t>
            </a:r>
            <a:r>
              <a:rPr lang="zh-CN" altLang="zh-CN" dirty="0"/>
              <a:t>确保为客户提供一个统一的、稳固的服务体系。</a:t>
            </a:r>
            <a:r>
              <a:rPr lang="en-US" altLang="zh-CN" dirty="0"/>
              <a:t> </a:t>
            </a:r>
            <a:endParaRPr lang="zh-CN" altLang="zh-CN" dirty="0"/>
          </a:p>
          <a:p>
            <a:r>
              <a:rPr lang="en-US" altLang="zh-CN" b="1" dirty="0">
                <a:solidFill>
                  <a:srgbClr val="FF0000"/>
                </a:solidFill>
              </a:rPr>
              <a:t>3</a:t>
            </a:r>
            <a:r>
              <a:rPr lang="zh-CN" altLang="zh-CN" b="1" dirty="0">
                <a:solidFill>
                  <a:srgbClr val="FF0000"/>
                </a:solidFill>
              </a:rPr>
              <a:t>． 消除每一个浪费客户时间的步骤。</a:t>
            </a:r>
            <a:r>
              <a:rPr lang="en-US" altLang="zh-CN" dirty="0"/>
              <a:t>Hertz</a:t>
            </a:r>
            <a:r>
              <a:rPr lang="zh-CN" altLang="zh-CN" dirty="0"/>
              <a:t>公司不断改进这项工作：建立电子符号以将客户指引到汽车停放点，让车厢敞开着，将地图放在车里，不需要客户太多的费力就可开走汽车。</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28403622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fontScale="92500"/>
          </a:bodyPr>
          <a:lstStyle/>
          <a:p>
            <a:r>
              <a:rPr lang="en-US" altLang="zh-CN" b="1" dirty="0">
                <a:solidFill>
                  <a:srgbClr val="FF0000"/>
                </a:solidFill>
              </a:rPr>
              <a:t>4</a:t>
            </a:r>
            <a:r>
              <a:rPr lang="zh-CN" altLang="zh-CN" b="1" dirty="0">
                <a:solidFill>
                  <a:srgbClr val="FF0000"/>
                </a:solidFill>
              </a:rPr>
              <a:t>． 消除客户的焦虑。</a:t>
            </a:r>
            <a:r>
              <a:rPr lang="en-US" altLang="zh-CN" dirty="0"/>
              <a:t>Hertz</a:t>
            </a:r>
            <a:r>
              <a:rPr lang="zh-CN" altLang="zh-CN" dirty="0"/>
              <a:t>公司让每个客户在乘坐往返汽车时就将自己列入电子乘客表中，并正面监控飞机的到达和延误以确保在客户到达前就为他准备好汽车。 </a:t>
            </a:r>
          </a:p>
          <a:p>
            <a:r>
              <a:rPr lang="en-US" altLang="zh-CN" b="1" dirty="0">
                <a:solidFill>
                  <a:srgbClr val="FF0000"/>
                </a:solidFill>
              </a:rPr>
              <a:t>5</a:t>
            </a:r>
            <a:r>
              <a:rPr lang="zh-CN" altLang="zh-CN" b="1" dirty="0">
                <a:solidFill>
                  <a:srgbClr val="FF0000"/>
                </a:solidFill>
              </a:rPr>
              <a:t>． 使客户很容易地使用产品和服务。</a:t>
            </a:r>
            <a:r>
              <a:rPr lang="en-US" altLang="zh-CN" dirty="0"/>
              <a:t>Hertz</a:t>
            </a:r>
            <a:r>
              <a:rPr lang="zh-CN" altLang="zh-CN" dirty="0"/>
              <a:t>公司为客户提供两种不同的获得行驶方向的方法：使用自助式销售的计算机控制行驶方向终端和信息站或选择一种汽车内部的</a:t>
            </a:r>
            <a:r>
              <a:rPr lang="en-US" altLang="zh-CN" dirty="0" err="1"/>
              <a:t>NeverLost</a:t>
            </a:r>
            <a:r>
              <a:rPr lang="en-US" altLang="zh-CN" dirty="0"/>
              <a:t> GPS </a:t>
            </a:r>
            <a:r>
              <a:rPr lang="zh-CN" altLang="zh-CN" dirty="0"/>
              <a:t>系统。</a:t>
            </a:r>
            <a:r>
              <a:rPr lang="en-US" altLang="zh-CN" dirty="0"/>
              <a:t> </a:t>
            </a:r>
            <a:endParaRPr lang="zh-CN" altLang="zh-CN" dirty="0"/>
          </a:p>
          <a:p>
            <a:r>
              <a:rPr lang="en-US" altLang="zh-CN" b="1" dirty="0">
                <a:solidFill>
                  <a:srgbClr val="FF0000"/>
                </a:solidFill>
              </a:rPr>
              <a:t>6</a:t>
            </a:r>
            <a:r>
              <a:rPr lang="zh-CN" altLang="zh-CN" b="1" dirty="0">
                <a:solidFill>
                  <a:srgbClr val="FF0000"/>
                </a:solidFill>
              </a:rPr>
              <a:t>． 针对各种各样的客户交互通道，使用专一的后端系统</a:t>
            </a:r>
            <a:r>
              <a:rPr lang="zh-CN" altLang="zh-CN" dirty="0"/>
              <a:t>。在</a:t>
            </a:r>
            <a:r>
              <a:rPr lang="en-US" altLang="zh-CN" dirty="0"/>
              <a:t>Hertz</a:t>
            </a:r>
            <a:r>
              <a:rPr lang="zh-CN" altLang="zh-CN" dirty="0"/>
              <a:t>公司的例子中，无论客户是直接通 过电话，自助式销售网络来同</a:t>
            </a:r>
            <a:r>
              <a:rPr lang="en-US" altLang="zh-CN" dirty="0"/>
              <a:t>Hertz</a:t>
            </a:r>
            <a:r>
              <a:rPr lang="zh-CN" altLang="zh-CN" dirty="0"/>
              <a:t>公司打交道，还是通过旅行代理来同</a:t>
            </a:r>
            <a:r>
              <a:rPr lang="en-US" altLang="zh-CN" dirty="0"/>
              <a:t>Hertz</a:t>
            </a:r>
            <a:r>
              <a:rPr lang="zh-CN" altLang="zh-CN" dirty="0"/>
              <a:t>公司打交道，效果都是一样的。</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29517225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t>6.3.1 </a:t>
            </a:r>
            <a:r>
              <a:rPr lang="zh-CN" altLang="zh-CN" b="1" dirty="0"/>
              <a:t>如何处理客户投诉</a:t>
            </a:r>
          </a:p>
          <a:p>
            <a:r>
              <a:rPr lang="zh-CN" altLang="zh-CN" b="1" dirty="0"/>
              <a:t>（一）顾客为什么会抱怨甚至警告</a:t>
            </a:r>
            <a:endParaRPr lang="zh-CN" altLang="zh-CN" dirty="0"/>
          </a:p>
          <a:p>
            <a:r>
              <a:rPr lang="zh-CN" altLang="zh-CN" dirty="0"/>
              <a:t>顾客会抱怨是因为</a:t>
            </a:r>
            <a:r>
              <a:rPr lang="zh-CN" altLang="zh-CN" b="1" dirty="0">
                <a:solidFill>
                  <a:srgbClr val="FFC000"/>
                </a:solidFill>
              </a:rPr>
              <a:t>顾客感到不满意</a:t>
            </a:r>
            <a:r>
              <a:rPr lang="zh-CN" altLang="zh-CN" dirty="0"/>
              <a:t>。顾客满意度主要涉及到三个方面：</a:t>
            </a:r>
            <a:r>
              <a:rPr lang="zh-CN" altLang="zh-CN" b="1" dirty="0">
                <a:solidFill>
                  <a:srgbClr val="FF0000"/>
                </a:solidFill>
              </a:rPr>
              <a:t>顾客的期望值、产品和服务的质量、服务人员的态度与方式。</a:t>
            </a:r>
            <a:r>
              <a:rPr lang="zh-CN" altLang="zh-CN" dirty="0"/>
              <a:t>顾客对于产品或服务的期望值过高，顾客的期望在顾客对企业的产品和服务的判断中起着关键性作用，顾客将他们所要的或期望的东西与他们正在购买或享受的东西进行对比，以此评价购买的价值。</a:t>
            </a:r>
            <a:endParaRPr lang="zh-CN" altLang="en-US" dirty="0"/>
          </a:p>
        </p:txBody>
      </p:sp>
      <p:sp>
        <p:nvSpPr>
          <p:cNvPr id="3" name="标题 2"/>
          <p:cNvSpPr>
            <a:spLocks noGrp="1"/>
          </p:cNvSpPr>
          <p:nvPr>
            <p:ph type="title"/>
          </p:nvPr>
        </p:nvSpPr>
        <p:spPr/>
        <p:txBody>
          <a:bodyPr/>
          <a:lstStyle/>
          <a:p>
            <a:r>
              <a:rPr lang="en-US" altLang="zh-CN" b="1" dirty="0"/>
              <a:t>6.3  </a:t>
            </a:r>
            <a:r>
              <a:rPr lang="zh-CN" altLang="zh-CN" b="1" dirty="0"/>
              <a:t>与客户有效沟通</a:t>
            </a:r>
            <a:endParaRPr lang="zh-CN" altLang="en-US" b="1" dirty="0"/>
          </a:p>
        </p:txBody>
      </p:sp>
    </p:spTree>
    <p:extLst>
      <p:ext uri="{BB962C8B-B14F-4D97-AF65-F5344CB8AC3E}">
        <p14:creationId xmlns:p14="http://schemas.microsoft.com/office/powerpoint/2010/main" val="28991450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420888"/>
            <a:ext cx="7408333" cy="3705275"/>
          </a:xfrm>
        </p:spPr>
        <p:txBody>
          <a:bodyPr>
            <a:normAutofit fontScale="92500" lnSpcReduction="20000"/>
          </a:bodyPr>
          <a:lstStyle/>
          <a:p>
            <a:r>
              <a:rPr lang="zh-CN" altLang="zh-CN" b="1" dirty="0" smtClean="0"/>
              <a:t>（二</a:t>
            </a:r>
            <a:r>
              <a:rPr lang="zh-CN" altLang="zh-CN" b="1" dirty="0"/>
              <a:t>）常见处理顾客抱怨的</a:t>
            </a:r>
            <a:r>
              <a:rPr lang="zh-CN" altLang="zh-CN" b="1" dirty="0" smtClean="0"/>
              <a:t>方法</a:t>
            </a:r>
            <a:endParaRPr lang="en-US" altLang="zh-CN" b="1" dirty="0" smtClean="0"/>
          </a:p>
          <a:p>
            <a:r>
              <a:rPr lang="en-US" altLang="zh-CN" b="1" dirty="0">
                <a:solidFill>
                  <a:srgbClr val="FFC000"/>
                </a:solidFill>
              </a:rPr>
              <a:t>1. </a:t>
            </a:r>
            <a:r>
              <a:rPr lang="zh-CN" altLang="zh-CN" b="1" dirty="0">
                <a:solidFill>
                  <a:srgbClr val="FFC000"/>
                </a:solidFill>
              </a:rPr>
              <a:t>处理顾客抱怨的原则</a:t>
            </a:r>
          </a:p>
          <a:p>
            <a:r>
              <a:rPr lang="zh-CN" altLang="zh-CN" dirty="0"/>
              <a:t>处理顾客抱怨的基本原则有两条：</a:t>
            </a:r>
          </a:p>
          <a:p>
            <a:r>
              <a:rPr lang="zh-CN" altLang="zh-CN" b="1" dirty="0">
                <a:solidFill>
                  <a:srgbClr val="FF0000"/>
                </a:solidFill>
              </a:rPr>
              <a:t>第一，顾客始终正确。</a:t>
            </a:r>
            <a:r>
              <a:rPr lang="zh-CN" altLang="zh-CN" dirty="0"/>
              <a:t>这是非常重要的观念，有了这种观念，就会有平和的心态来处理顾客的抱怨。这包括有三个方面的含义：</a:t>
            </a:r>
            <a:r>
              <a:rPr lang="zh-CN" altLang="zh-CN" b="1" dirty="0">
                <a:solidFill>
                  <a:srgbClr val="00B0F0"/>
                </a:solidFill>
              </a:rPr>
              <a:t>（</a:t>
            </a:r>
            <a:r>
              <a:rPr lang="en-US" altLang="zh-CN" b="1" dirty="0">
                <a:solidFill>
                  <a:srgbClr val="00B0F0"/>
                </a:solidFill>
              </a:rPr>
              <a:t>1</a:t>
            </a:r>
            <a:r>
              <a:rPr lang="zh-CN" altLang="zh-CN" b="1" dirty="0">
                <a:solidFill>
                  <a:srgbClr val="00B0F0"/>
                </a:solidFill>
              </a:rPr>
              <a:t>）应该认识到，有抱怨和不满的顾客是对企业仍有期望的顾客；（</a:t>
            </a:r>
            <a:r>
              <a:rPr lang="en-US" altLang="zh-CN" b="1" dirty="0">
                <a:solidFill>
                  <a:srgbClr val="00B0F0"/>
                </a:solidFill>
              </a:rPr>
              <a:t>2</a:t>
            </a:r>
            <a:r>
              <a:rPr lang="zh-CN" altLang="zh-CN" b="1" dirty="0">
                <a:solidFill>
                  <a:srgbClr val="00B0F0"/>
                </a:solidFill>
              </a:rPr>
              <a:t>）对于顾客抱怨行为应该给予肯定、鼓励和感谢；（</a:t>
            </a:r>
            <a:r>
              <a:rPr lang="en-US" altLang="zh-CN" b="1" dirty="0">
                <a:solidFill>
                  <a:srgbClr val="00B0F0"/>
                </a:solidFill>
              </a:rPr>
              <a:t>3</a:t>
            </a:r>
            <a:r>
              <a:rPr lang="zh-CN" altLang="zh-CN" b="1" dirty="0">
                <a:solidFill>
                  <a:srgbClr val="00B0F0"/>
                </a:solidFill>
              </a:rPr>
              <a:t>）尽可能地满足顾客的要求。</a:t>
            </a:r>
          </a:p>
          <a:p>
            <a:r>
              <a:rPr lang="zh-CN" altLang="zh-CN" b="1" dirty="0">
                <a:solidFill>
                  <a:srgbClr val="FF0000"/>
                </a:solidFill>
              </a:rPr>
              <a:t>第二，如果顾客有误，请参照第一条原则。</a:t>
            </a:r>
            <a:r>
              <a:rPr lang="zh-CN" altLang="zh-CN" dirty="0"/>
              <a:t>顾客与企业的沟通中，因为存在沟通的障碍而产生误解，即便如此，决不能与顾客进行争辩，推动失去了顾客与生意。</a:t>
            </a:r>
          </a:p>
          <a:p>
            <a:endParaRPr lang="zh-CN" altLang="en-US" dirty="0"/>
          </a:p>
        </p:txBody>
      </p:sp>
    </p:spTree>
    <p:extLst>
      <p:ext uri="{BB962C8B-B14F-4D97-AF65-F5344CB8AC3E}">
        <p14:creationId xmlns:p14="http://schemas.microsoft.com/office/powerpoint/2010/main" val="502139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80728"/>
            <a:ext cx="7408333" cy="5145435"/>
          </a:xfrm>
        </p:spPr>
        <p:txBody>
          <a:bodyPr/>
          <a:lstStyle/>
          <a:p>
            <a:r>
              <a:rPr lang="en-US" altLang="zh-CN" b="1" dirty="0">
                <a:solidFill>
                  <a:srgbClr val="FF0000"/>
                </a:solidFill>
              </a:rPr>
              <a:t>1</a:t>
            </a:r>
            <a:r>
              <a:rPr lang="zh-CN" altLang="zh-CN" b="1" dirty="0">
                <a:solidFill>
                  <a:srgbClr val="FF0000"/>
                </a:solidFill>
              </a:rPr>
              <a:t>．来自需求</a:t>
            </a:r>
          </a:p>
          <a:p>
            <a:r>
              <a:rPr lang="zh-CN" altLang="zh-CN" dirty="0"/>
              <a:t>与客户发生业务几乎涉及公司所有的部门，但在很多企业，销售、营销和服务部门的信息化程度越来越不能适应业务发展的需要，我们会从客户、销售、营销、服务人员、企业经理那里听到各种抱怨。越来越多的企业要求提高销售、营销和服务水平。日常业务的自动化和科学化是客户关系管理应运而生的需求基础。</a:t>
            </a:r>
          </a:p>
          <a:p>
            <a:r>
              <a:rPr lang="zh-CN" altLang="zh-CN" b="1" dirty="0">
                <a:solidFill>
                  <a:srgbClr val="FFC000"/>
                </a:solidFill>
              </a:rPr>
              <a:t>（</a:t>
            </a:r>
            <a:r>
              <a:rPr lang="en-US" altLang="zh-CN" b="1" dirty="0">
                <a:solidFill>
                  <a:srgbClr val="FFC000"/>
                </a:solidFill>
              </a:rPr>
              <a:t>1</a:t>
            </a:r>
            <a:r>
              <a:rPr lang="zh-CN" altLang="zh-CN" b="1" dirty="0">
                <a:solidFill>
                  <a:srgbClr val="FFC000"/>
                </a:solidFill>
              </a:rPr>
              <a:t>）来自销售人员的声音。</a:t>
            </a:r>
            <a:r>
              <a:rPr lang="zh-CN" altLang="zh-CN" dirty="0"/>
              <a:t>从市场部提供的客户线索中很难找到真正的客户，销售人员常在这些线索上浪费大量时间，如果出差在外时能看到公司电脑里的客户、产品信息，那么，当其面对一个老客户时，他就会明白应该如何报价才能留住老客户。</a:t>
            </a:r>
          </a:p>
          <a:p>
            <a:endParaRPr lang="zh-CN" altLang="en-US" dirty="0"/>
          </a:p>
        </p:txBody>
      </p:sp>
    </p:spTree>
    <p:extLst>
      <p:ext uri="{BB962C8B-B14F-4D97-AF65-F5344CB8AC3E}">
        <p14:creationId xmlns:p14="http://schemas.microsoft.com/office/powerpoint/2010/main" val="105148252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76872"/>
            <a:ext cx="7408333" cy="3849291"/>
          </a:xfrm>
        </p:spPr>
        <p:txBody>
          <a:bodyPr>
            <a:normAutofit fontScale="92500" lnSpcReduction="10000"/>
          </a:bodyPr>
          <a:lstStyle/>
          <a:p>
            <a:r>
              <a:rPr lang="en-US" altLang="zh-CN" b="1" dirty="0">
                <a:solidFill>
                  <a:srgbClr val="FFC000"/>
                </a:solidFill>
              </a:rPr>
              <a:t>2. </a:t>
            </a:r>
            <a:r>
              <a:rPr lang="zh-CN" altLang="zh-CN" b="1" dirty="0">
                <a:solidFill>
                  <a:srgbClr val="FFC000"/>
                </a:solidFill>
              </a:rPr>
              <a:t>处理顾客抱怨的策略和技巧</a:t>
            </a:r>
          </a:p>
          <a:p>
            <a:r>
              <a:rPr lang="zh-CN" altLang="zh-CN" b="1" dirty="0">
                <a:solidFill>
                  <a:srgbClr val="FF0000"/>
                </a:solidFill>
              </a:rPr>
              <a:t>（</a:t>
            </a:r>
            <a:r>
              <a:rPr lang="en-US" altLang="zh-CN" b="1" dirty="0">
                <a:solidFill>
                  <a:srgbClr val="FF0000"/>
                </a:solidFill>
              </a:rPr>
              <a:t>1</a:t>
            </a:r>
            <a:r>
              <a:rPr lang="zh-CN" altLang="zh-CN" b="1" dirty="0">
                <a:solidFill>
                  <a:srgbClr val="FF0000"/>
                </a:solidFill>
              </a:rPr>
              <a:t>）重视顾客的抱怨。</a:t>
            </a:r>
            <a:r>
              <a:rPr lang="zh-CN" altLang="zh-CN" dirty="0"/>
              <a:t>当顾客投诉或抱怨时，不要忽略任何一个问题，因为每个问题都可能有一些深层次的原因。顾客抱怨不仅可以增进企业与顾客之间的沟通，而且可以诊断企业内部经营与管理所存在的问题，利用顾客的投诉与抱怨来发现企业需要改进的领域。</a:t>
            </a:r>
          </a:p>
          <a:p>
            <a:r>
              <a:rPr lang="zh-CN" altLang="zh-CN" b="1" dirty="0">
                <a:solidFill>
                  <a:srgbClr val="FF0000"/>
                </a:solidFill>
              </a:rPr>
              <a:t>（</a:t>
            </a:r>
            <a:r>
              <a:rPr lang="en-US" altLang="zh-CN" b="1" dirty="0">
                <a:solidFill>
                  <a:srgbClr val="FF0000"/>
                </a:solidFill>
              </a:rPr>
              <a:t>2</a:t>
            </a:r>
            <a:r>
              <a:rPr lang="zh-CN" altLang="zh-CN" b="1" dirty="0">
                <a:solidFill>
                  <a:srgbClr val="FF0000"/>
                </a:solidFill>
              </a:rPr>
              <a:t>）</a:t>
            </a:r>
            <a:r>
              <a:rPr lang="en-US" altLang="zh-CN" b="1" dirty="0">
                <a:solidFill>
                  <a:srgbClr val="FF0000"/>
                </a:solidFill>
              </a:rPr>
              <a:t> </a:t>
            </a:r>
            <a:r>
              <a:rPr lang="zh-CN" altLang="zh-CN" b="1" dirty="0">
                <a:solidFill>
                  <a:srgbClr val="FF0000"/>
                </a:solidFill>
              </a:rPr>
              <a:t>分析顾客抱怨的原因。</a:t>
            </a:r>
            <a:r>
              <a:rPr lang="zh-CN" altLang="zh-CN" dirty="0"/>
              <a:t>比如，一个顾客在某商场购物，对于他购买的产品基本满意，但是他发现了一个小问题，提出来替换，但是售货员不太礼貌地拒绝了他，这时他开始抱怨，投诉产品质量。但是事实上，他的抱怨中，更多的是售货员服务态度问题，而不是产品质量问题。</a:t>
            </a:r>
          </a:p>
          <a:p>
            <a:endParaRPr lang="zh-CN" altLang="en-US" dirty="0"/>
          </a:p>
        </p:txBody>
      </p:sp>
    </p:spTree>
    <p:extLst>
      <p:ext uri="{BB962C8B-B14F-4D97-AF65-F5344CB8AC3E}">
        <p14:creationId xmlns:p14="http://schemas.microsoft.com/office/powerpoint/2010/main" val="199832809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412776"/>
            <a:ext cx="7408333" cy="4713387"/>
          </a:xfrm>
        </p:spPr>
        <p:txBody>
          <a:bodyPr>
            <a:normAutofit fontScale="92500" lnSpcReduction="10000"/>
          </a:bodyPr>
          <a:lstStyle/>
          <a:p>
            <a:r>
              <a:rPr lang="zh-CN" altLang="zh-CN" b="1" dirty="0">
                <a:solidFill>
                  <a:srgbClr val="FF0000"/>
                </a:solidFill>
              </a:rPr>
              <a:t>（</a:t>
            </a:r>
            <a:r>
              <a:rPr lang="en-US" altLang="zh-CN" b="1" dirty="0">
                <a:solidFill>
                  <a:srgbClr val="FF0000"/>
                </a:solidFill>
              </a:rPr>
              <a:t>3</a:t>
            </a:r>
            <a:r>
              <a:rPr lang="zh-CN" altLang="zh-CN" b="1" dirty="0">
                <a:solidFill>
                  <a:srgbClr val="FF0000"/>
                </a:solidFill>
              </a:rPr>
              <a:t>）正确及时解决问题。</a:t>
            </a:r>
            <a:r>
              <a:rPr lang="zh-CN" altLang="zh-CN" dirty="0"/>
              <a:t>对于顾客的抱怨应该及时正确地处理，拖延时间，只会使顾客的抱怨变得越来越强烈，顾客感到自己没有受到足够的重视。例如，顾客抱怨产品质量不好，企业通过调查研究，发现主要原因在于顾客的使用不当，这时应及时地通知顾客维修产品，告诉顾客正确的使用方法，而不能简单地认为与企业无关，不予理睬，虽然企业没有责任，这样也会失去顾客。如果经过调查，发现产品确实存在问题，应该给予赔偿，尽快告诉顾客处理的结果。</a:t>
            </a:r>
          </a:p>
          <a:p>
            <a:r>
              <a:rPr lang="zh-CN" altLang="zh-CN" b="1" dirty="0">
                <a:solidFill>
                  <a:srgbClr val="FF0000"/>
                </a:solidFill>
              </a:rPr>
              <a:t>（</a:t>
            </a:r>
            <a:r>
              <a:rPr lang="en-US" altLang="zh-CN" b="1" dirty="0">
                <a:solidFill>
                  <a:srgbClr val="FF0000"/>
                </a:solidFill>
              </a:rPr>
              <a:t>4</a:t>
            </a:r>
            <a:r>
              <a:rPr lang="zh-CN" altLang="zh-CN" b="1" dirty="0">
                <a:solidFill>
                  <a:srgbClr val="FF0000"/>
                </a:solidFill>
              </a:rPr>
              <a:t>）</a:t>
            </a:r>
            <a:r>
              <a:rPr lang="en-US" altLang="zh-CN" b="1" dirty="0">
                <a:solidFill>
                  <a:srgbClr val="FF0000"/>
                </a:solidFill>
              </a:rPr>
              <a:t> </a:t>
            </a:r>
            <a:r>
              <a:rPr lang="zh-CN" altLang="zh-CN" b="1" dirty="0">
                <a:solidFill>
                  <a:srgbClr val="FF0000"/>
                </a:solidFill>
              </a:rPr>
              <a:t>记录顾客抱怨与解决的情况。</a:t>
            </a:r>
            <a:r>
              <a:rPr lang="zh-CN" altLang="zh-CN" dirty="0"/>
              <a:t>对于顾客的抱怨与解决情况，要做好记录，并且应定期总结。在处理顾客抱怨中发现问题，对产品质量问题，应该及时通知生产方；参服务态度与技巧问题，应该向管理部门提出，加强教育与培训。这种记录不是在商场简单的登记，而是人微言轻系统管理的一个部分。</a:t>
            </a:r>
          </a:p>
          <a:p>
            <a:endParaRPr lang="zh-CN" altLang="en-US" dirty="0"/>
          </a:p>
        </p:txBody>
      </p:sp>
    </p:spTree>
    <p:extLst>
      <p:ext uri="{BB962C8B-B14F-4D97-AF65-F5344CB8AC3E}">
        <p14:creationId xmlns:p14="http://schemas.microsoft.com/office/powerpoint/2010/main" val="242993910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a:bodyPr>
          <a:lstStyle/>
          <a:p>
            <a:r>
              <a:rPr lang="zh-CN" altLang="zh-CN" b="1" dirty="0">
                <a:solidFill>
                  <a:srgbClr val="FF0000"/>
                </a:solidFill>
              </a:rPr>
              <a:t>（</a:t>
            </a:r>
            <a:r>
              <a:rPr lang="en-US" altLang="zh-CN" b="1" dirty="0">
                <a:solidFill>
                  <a:srgbClr val="FF0000"/>
                </a:solidFill>
              </a:rPr>
              <a:t>5</a:t>
            </a:r>
            <a:r>
              <a:rPr lang="zh-CN" altLang="zh-CN" b="1" dirty="0">
                <a:solidFill>
                  <a:srgbClr val="FF0000"/>
                </a:solidFill>
              </a:rPr>
              <a:t>）追踪调查顾客对于抱怨处理的反映。</a:t>
            </a:r>
            <a:r>
              <a:rPr lang="zh-CN" altLang="zh-CN" dirty="0"/>
              <a:t>处理完顾客的抱怨之后，应与顾客积极沟通，了解顾客对于企业处理的态度和看法，增加顾客对企业的忠诚度。</a:t>
            </a:r>
          </a:p>
          <a:p>
            <a:r>
              <a:rPr lang="zh-CN" altLang="zh-CN" dirty="0"/>
              <a:t>企业员工在处理顾客的抱怨时，除了依据顾客处理的一般程序之外，要注意与顾客的沟通，改善与顾客的关系。掌握一些技巧，有利于缩小与顾客之间的距离，赢得顾客的谅解与</a:t>
            </a:r>
            <a:r>
              <a:rPr lang="zh-CN" altLang="zh-CN" dirty="0" smtClean="0"/>
              <a:t>支持</a:t>
            </a:r>
            <a:endParaRPr lang="en-US" altLang="zh-CN" dirty="0" smtClean="0"/>
          </a:p>
          <a:p>
            <a:r>
              <a:rPr lang="zh-CN" altLang="zh-CN" dirty="0"/>
              <a:t>第一，</a:t>
            </a:r>
            <a:r>
              <a:rPr lang="zh-CN" altLang="zh-CN" b="1" dirty="0">
                <a:solidFill>
                  <a:srgbClr val="FF0000"/>
                </a:solidFill>
              </a:rPr>
              <a:t>平常心态</a:t>
            </a:r>
            <a:r>
              <a:rPr lang="zh-CN" altLang="zh-CN" dirty="0" smtClean="0"/>
              <a:t>。</a:t>
            </a:r>
            <a:r>
              <a:rPr lang="zh-CN" altLang="zh-CN" dirty="0"/>
              <a:t>第二，</a:t>
            </a:r>
            <a:r>
              <a:rPr lang="zh-CN" altLang="zh-CN" b="1" dirty="0">
                <a:solidFill>
                  <a:srgbClr val="FF0000"/>
                </a:solidFill>
              </a:rPr>
              <a:t>保持微笑</a:t>
            </a:r>
            <a:r>
              <a:rPr lang="zh-CN" altLang="zh-CN" dirty="0" smtClean="0"/>
              <a:t>。</a:t>
            </a:r>
            <a:r>
              <a:rPr lang="zh-CN" altLang="zh-CN" dirty="0"/>
              <a:t>第三，</a:t>
            </a:r>
            <a:r>
              <a:rPr lang="zh-CN" altLang="zh-CN" b="1" dirty="0">
                <a:solidFill>
                  <a:srgbClr val="FF0000"/>
                </a:solidFill>
              </a:rPr>
              <a:t>从顾客的角度思考</a:t>
            </a:r>
            <a:r>
              <a:rPr lang="zh-CN" altLang="zh-CN" dirty="0" smtClean="0"/>
              <a:t>。</a:t>
            </a:r>
            <a:r>
              <a:rPr lang="zh-CN" altLang="zh-CN" dirty="0"/>
              <a:t>第四，</a:t>
            </a:r>
            <a:r>
              <a:rPr lang="zh-CN" altLang="zh-CN" b="1" dirty="0">
                <a:solidFill>
                  <a:srgbClr val="FF0000"/>
                </a:solidFill>
              </a:rPr>
              <a:t>做个好的倾听者</a:t>
            </a:r>
            <a:r>
              <a:rPr lang="zh-CN" altLang="zh-CN" dirty="0" smtClean="0"/>
              <a:t>。</a:t>
            </a:r>
            <a:r>
              <a:rPr lang="zh-CN" altLang="zh-CN" dirty="0"/>
              <a:t>第五，</a:t>
            </a:r>
            <a:r>
              <a:rPr lang="zh-CN" altLang="zh-CN" b="1" dirty="0">
                <a:solidFill>
                  <a:srgbClr val="FF0000"/>
                </a:solidFill>
              </a:rPr>
              <a:t>积极运用非语言沟通</a:t>
            </a:r>
            <a:r>
              <a:rPr lang="zh-CN" altLang="zh-CN" dirty="0"/>
              <a:t>。</a:t>
            </a:r>
            <a:endParaRPr lang="zh-CN" altLang="en-US" dirty="0"/>
          </a:p>
        </p:txBody>
      </p:sp>
    </p:spTree>
    <p:extLst>
      <p:ext uri="{BB962C8B-B14F-4D97-AF65-F5344CB8AC3E}">
        <p14:creationId xmlns:p14="http://schemas.microsoft.com/office/powerpoint/2010/main" val="220032582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4137323"/>
          </a:xfrm>
        </p:spPr>
        <p:txBody>
          <a:bodyPr>
            <a:normAutofit fontScale="92500"/>
          </a:bodyPr>
          <a:lstStyle/>
          <a:p>
            <a:r>
              <a:rPr lang="zh-CN" altLang="zh-CN" dirty="0"/>
              <a:t>淘宝网卖家收到恶意差评后怎么办</a:t>
            </a:r>
            <a:r>
              <a:rPr lang="en-US" altLang="zh-CN" dirty="0"/>
              <a:t>?</a:t>
            </a:r>
            <a:r>
              <a:rPr lang="zh-CN" altLang="zh-CN" dirty="0"/>
              <a:t>这个世界从来就不是公平的，并不会因为你的善良而得到应有的回报。在淘宝网上有不少的买家都喜欢吹毛求疵，他会以各种各样的理由来找掌柜的麻烦，而最毒辣的莫过于闷声不响的差评了。</a:t>
            </a:r>
          </a:p>
          <a:p>
            <a:r>
              <a:rPr lang="zh-CN" altLang="zh-CN" b="1" dirty="0">
                <a:solidFill>
                  <a:srgbClr val="FF0000"/>
                </a:solidFill>
              </a:rPr>
              <a:t>首先，预防获得差评是最好的方法。</a:t>
            </a:r>
            <a:r>
              <a:rPr lang="zh-CN" altLang="zh-CN" dirty="0"/>
              <a:t>作为网店卖家一定要从自身找原因，严格对待发货、服务及产品方面有可能出现问题的各个环节，尽量避免或减少出差评的概率。</a:t>
            </a:r>
          </a:p>
          <a:p>
            <a:r>
              <a:rPr lang="zh-CN" altLang="zh-CN" b="1" dirty="0">
                <a:solidFill>
                  <a:srgbClr val="FF0000"/>
                </a:solidFill>
              </a:rPr>
              <a:t>其次，沟通是处理问题的最好办法。</a:t>
            </a:r>
            <a:r>
              <a:rPr lang="zh-CN" altLang="zh-CN" dirty="0"/>
              <a:t>因为预防得再好，也不可能保证绝对不出现问题，所以当遇到问题的时候，最好的办法就是主动沟通。</a:t>
            </a:r>
          </a:p>
        </p:txBody>
      </p:sp>
      <p:sp>
        <p:nvSpPr>
          <p:cNvPr id="3" name="标题 2"/>
          <p:cNvSpPr>
            <a:spLocks noGrp="1"/>
          </p:cNvSpPr>
          <p:nvPr>
            <p:ph type="title"/>
          </p:nvPr>
        </p:nvSpPr>
        <p:spPr/>
        <p:txBody>
          <a:bodyPr>
            <a:normAutofit/>
          </a:bodyPr>
          <a:lstStyle/>
          <a:p>
            <a:r>
              <a:rPr lang="en-US" altLang="zh-CN" b="1" dirty="0"/>
              <a:t>6.3.2</a:t>
            </a:r>
            <a:r>
              <a:rPr lang="zh-CN" altLang="zh-CN" b="1" dirty="0"/>
              <a:t>如何面对买家的差</a:t>
            </a:r>
            <a:r>
              <a:rPr lang="zh-CN" altLang="zh-CN" b="1" dirty="0" smtClean="0"/>
              <a:t>评</a:t>
            </a:r>
            <a:endParaRPr lang="zh-CN" altLang="en-US" dirty="0"/>
          </a:p>
        </p:txBody>
      </p:sp>
    </p:spTree>
    <p:extLst>
      <p:ext uri="{BB962C8B-B14F-4D97-AF65-F5344CB8AC3E}">
        <p14:creationId xmlns:p14="http://schemas.microsoft.com/office/powerpoint/2010/main" val="215042012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normAutofit fontScale="92500"/>
          </a:bodyPr>
          <a:lstStyle/>
          <a:p>
            <a:r>
              <a:rPr lang="zh-CN" altLang="zh-CN" dirty="0"/>
              <a:t>此外，针对一些买家恶意给卖家差评的情况，处理方法也需要关注，注意以下几个方面问题的处理。</a:t>
            </a:r>
          </a:p>
          <a:p>
            <a:r>
              <a:rPr lang="en-US" altLang="zh-CN" b="1" dirty="0">
                <a:solidFill>
                  <a:schemeClr val="tx1">
                    <a:lumMod val="95000"/>
                    <a:lumOff val="5000"/>
                  </a:schemeClr>
                </a:solidFill>
              </a:rPr>
              <a:t>1</a:t>
            </a:r>
            <a:r>
              <a:rPr lang="zh-CN" altLang="zh-CN" b="1" dirty="0">
                <a:solidFill>
                  <a:schemeClr val="tx1">
                    <a:lumMod val="95000"/>
                    <a:lumOff val="5000"/>
                  </a:schemeClr>
                </a:solidFill>
              </a:rPr>
              <a:t>．在知道对方已经给自己差评后，不可以冲动对待，也不要回避问题，而是应该根据实际情况先给对方回评。如果你不给对方评价，</a:t>
            </a:r>
            <a:r>
              <a:rPr lang="en-US" altLang="zh-CN" b="1" dirty="0">
                <a:solidFill>
                  <a:schemeClr val="tx1">
                    <a:lumMod val="95000"/>
                    <a:lumOff val="5000"/>
                  </a:schemeClr>
                </a:solidFill>
              </a:rPr>
              <a:t>45</a:t>
            </a:r>
            <a:r>
              <a:rPr lang="zh-CN" altLang="zh-CN" b="1" dirty="0">
                <a:solidFill>
                  <a:schemeClr val="tx1">
                    <a:lumMod val="95000"/>
                    <a:lumOff val="5000"/>
                  </a:schemeClr>
                </a:solidFill>
              </a:rPr>
              <a:t>天系统会默认给对方好评。</a:t>
            </a:r>
          </a:p>
          <a:p>
            <a:r>
              <a:rPr lang="en-US" altLang="zh-CN" b="1" dirty="0">
                <a:solidFill>
                  <a:schemeClr val="tx1">
                    <a:lumMod val="95000"/>
                    <a:lumOff val="5000"/>
                  </a:schemeClr>
                </a:solidFill>
              </a:rPr>
              <a:t>2</a:t>
            </a:r>
            <a:r>
              <a:rPr lang="zh-CN" altLang="zh-CN" b="1" dirty="0">
                <a:solidFill>
                  <a:schemeClr val="tx1">
                    <a:lumMod val="95000"/>
                    <a:lumOff val="5000"/>
                  </a:schemeClr>
                </a:solidFill>
              </a:rPr>
              <a:t>．在双方都评价后，买家的差评将出现在卖家的信誉评价中，此时，如果你觉得买家没有理由给差评的话，可以在差评情况下整理好相关资料给予合理而诚恳的解释。</a:t>
            </a:r>
          </a:p>
          <a:p>
            <a:r>
              <a:rPr lang="en-US" altLang="zh-CN" b="1" dirty="0">
                <a:solidFill>
                  <a:schemeClr val="tx1">
                    <a:lumMod val="95000"/>
                    <a:lumOff val="5000"/>
                  </a:schemeClr>
                </a:solidFill>
              </a:rPr>
              <a:t>3</a:t>
            </a:r>
            <a:r>
              <a:rPr lang="zh-CN" altLang="zh-CN" b="1" dirty="0">
                <a:solidFill>
                  <a:schemeClr val="tx1">
                    <a:lumMod val="95000"/>
                    <a:lumOff val="5000"/>
                  </a:schemeClr>
                </a:solidFill>
              </a:rPr>
              <a:t>．对于恶意评价，尽量通过沟通的方式来解决。如果沟通无效的话，卖家可以投诉。在对买家进行投诉后，相关评价就会被屏蔽，等到平台相关管理部门裁定之后才会在自己的评价中显示。</a:t>
            </a:r>
          </a:p>
          <a:p>
            <a:r>
              <a:rPr lang="en-US" altLang="zh-CN" b="1" dirty="0">
                <a:solidFill>
                  <a:schemeClr val="tx1">
                    <a:lumMod val="95000"/>
                    <a:lumOff val="5000"/>
                  </a:schemeClr>
                </a:solidFill>
              </a:rPr>
              <a:t>4</a:t>
            </a:r>
            <a:r>
              <a:rPr lang="zh-CN" altLang="zh-CN" b="1" dirty="0">
                <a:solidFill>
                  <a:schemeClr val="tx1">
                    <a:lumMod val="95000"/>
                    <a:lumOff val="5000"/>
                  </a:schemeClr>
                </a:solidFill>
              </a:rPr>
              <a:t>．在为自己申辩的过程中，可以用聊天记录举证对方，但要注意只将一些有利于自己的聊天记录进行举证。</a:t>
            </a:r>
          </a:p>
          <a:p>
            <a:endParaRPr lang="zh-CN" altLang="en-US" dirty="0"/>
          </a:p>
        </p:txBody>
      </p:sp>
    </p:spTree>
    <p:extLst>
      <p:ext uri="{BB962C8B-B14F-4D97-AF65-F5344CB8AC3E}">
        <p14:creationId xmlns:p14="http://schemas.microsoft.com/office/powerpoint/2010/main" val="30289202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zh-CN" b="1" dirty="0">
                <a:solidFill>
                  <a:srgbClr val="FF0000"/>
                </a:solidFill>
              </a:rPr>
              <a:t>（</a:t>
            </a:r>
            <a:r>
              <a:rPr lang="en-US" altLang="zh-CN" b="1" dirty="0">
                <a:solidFill>
                  <a:srgbClr val="FF0000"/>
                </a:solidFill>
              </a:rPr>
              <a:t>1</a:t>
            </a:r>
            <a:r>
              <a:rPr lang="zh-CN" altLang="zh-CN" b="1" dirty="0">
                <a:solidFill>
                  <a:srgbClr val="FF0000"/>
                </a:solidFill>
              </a:rPr>
              <a:t>）态度问题</a:t>
            </a:r>
          </a:p>
          <a:p>
            <a:r>
              <a:rPr lang="zh-CN" altLang="zh-CN" dirty="0"/>
              <a:t>有人加为好友，要马上加别人，可以主动打招呼：你好，请问需要什么？他会告诉你需要什么，你的回答，不要冷冰冰的：有的。像小鱼家是卖包包的，我会告诉人家有货，如果顾客选的是热卖品，我会夸赞顾客眼光很好，并告诉顾客配什么衣服漂亮，适合什么年龄段，（小鱼自己以前就很喜欢买包包，所以颇有心得，呵呵），如果非热卖的，你也不要说不好，毕竟每个人的喜好不同，你可以说质量很好。</a:t>
            </a:r>
          </a:p>
          <a:p>
            <a:endParaRPr lang="zh-CN" altLang="en-US" dirty="0"/>
          </a:p>
        </p:txBody>
      </p:sp>
      <p:sp>
        <p:nvSpPr>
          <p:cNvPr id="3" name="标题 2"/>
          <p:cNvSpPr>
            <a:spLocks noGrp="1"/>
          </p:cNvSpPr>
          <p:nvPr>
            <p:ph type="title"/>
          </p:nvPr>
        </p:nvSpPr>
        <p:spPr/>
        <p:txBody>
          <a:bodyPr/>
          <a:lstStyle/>
          <a:p>
            <a:r>
              <a:rPr lang="en-US" altLang="zh-CN" b="1" dirty="0"/>
              <a:t>6.3.3</a:t>
            </a:r>
            <a:r>
              <a:rPr lang="zh-CN" altLang="zh-CN" b="1" dirty="0"/>
              <a:t>如何获得买家的好评</a:t>
            </a:r>
            <a:endParaRPr lang="zh-CN" altLang="en-US" b="1" dirty="0"/>
          </a:p>
        </p:txBody>
      </p:sp>
    </p:spTree>
    <p:extLst>
      <p:ext uri="{BB962C8B-B14F-4D97-AF65-F5344CB8AC3E}">
        <p14:creationId xmlns:p14="http://schemas.microsoft.com/office/powerpoint/2010/main" val="183496777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fontScale="92500" lnSpcReduction="10000"/>
          </a:bodyPr>
          <a:lstStyle/>
          <a:p>
            <a:r>
              <a:rPr lang="zh-CN" altLang="zh-CN" b="1" dirty="0">
                <a:solidFill>
                  <a:srgbClr val="FF0000"/>
                </a:solidFill>
              </a:rPr>
              <a:t>（</a:t>
            </a:r>
            <a:r>
              <a:rPr lang="en-US" altLang="zh-CN" b="1" dirty="0">
                <a:solidFill>
                  <a:srgbClr val="FF0000"/>
                </a:solidFill>
              </a:rPr>
              <a:t>2</a:t>
            </a:r>
            <a:r>
              <a:rPr lang="zh-CN" altLang="zh-CN" b="1" dirty="0">
                <a:solidFill>
                  <a:srgbClr val="FF0000"/>
                </a:solidFill>
              </a:rPr>
              <a:t>）把顾客当朋友</a:t>
            </a:r>
          </a:p>
          <a:p>
            <a:r>
              <a:rPr lang="zh-CN" altLang="zh-CN" dirty="0"/>
              <a:t>干干脆脆，只要有货就买的顾客毕竟很少，问东问西，问题一大堆的顾客毕竟很多，这个需要耐心，有问必答，甚至不问也答，我碰到过一个买家，跟我聊了</a:t>
            </a:r>
            <a:r>
              <a:rPr lang="en-US" altLang="zh-CN" dirty="0"/>
              <a:t>2</a:t>
            </a:r>
            <a:r>
              <a:rPr lang="zh-CN" altLang="zh-CN" dirty="0"/>
              <a:t>天才买，但最后买了</a:t>
            </a:r>
            <a:r>
              <a:rPr lang="en-US" altLang="zh-CN" dirty="0"/>
              <a:t>8</a:t>
            </a:r>
            <a:r>
              <a:rPr lang="zh-CN" altLang="zh-CN" dirty="0"/>
              <a:t>个包包，把他问过的包包全部买下了。来我家买包的基本都是女孩子，有时候还会唠家常，问他们平常的喜好，搭配风格，给他们一些建议，因为你见过实物，可以推荐给他们所需要的，很多顾客都会买店主推荐的东西，但千万不要把卖不出去的推荐顾客，这样人家来了一次，就不会再来了。这样给顾客的感觉很好，就算收货之后有什么问题，也可以协商解决。小鱼现在就有很多顾客朋友，他们会不定期的来小店看看，然后站在买家的角度给我一些建议，可以说是受益菲浅，还有很多老顾客，每个星期都要来消费，帮同事买，帮亲戚朋友买。切记，顾客不是消费个体，他的后面是一个庞大的消费群体。</a:t>
            </a:r>
          </a:p>
          <a:p>
            <a:endParaRPr lang="zh-CN" altLang="en-US" dirty="0"/>
          </a:p>
        </p:txBody>
      </p:sp>
    </p:spTree>
    <p:extLst>
      <p:ext uri="{BB962C8B-B14F-4D97-AF65-F5344CB8AC3E}">
        <p14:creationId xmlns:p14="http://schemas.microsoft.com/office/powerpoint/2010/main" val="220906727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b="1" dirty="0">
                <a:solidFill>
                  <a:srgbClr val="FF0000"/>
                </a:solidFill>
              </a:rPr>
              <a:t>（</a:t>
            </a:r>
            <a:r>
              <a:rPr lang="en-US" altLang="zh-CN" b="1" dirty="0">
                <a:solidFill>
                  <a:srgbClr val="FF0000"/>
                </a:solidFill>
              </a:rPr>
              <a:t>3</a:t>
            </a:r>
            <a:r>
              <a:rPr lang="zh-CN" altLang="zh-CN" b="1" dirty="0">
                <a:solidFill>
                  <a:srgbClr val="FF0000"/>
                </a:solidFill>
              </a:rPr>
              <a:t>）学会舍得</a:t>
            </a:r>
          </a:p>
          <a:p>
            <a:r>
              <a:rPr lang="zh-CN" altLang="zh-CN" dirty="0"/>
              <a:t>买东西就难免有讨价还价，不要不耐烦的说：最低了，不议价。顾客真的会走哦，小鱼都会很礼貌的说：真抱歉呢，利润已经很低了，要不您先上别家看看，包包我先帮您留着。但基本小鱼都会有所让步，只要小赚点就行了，有时候碰到聊的投缘的买家，成本都卖。这样就留住了顾客，他会介绍别人来买或者帮别人买，而且再次购买，只要你说个最低价，都不会怎么还价的哦。做生意，要赚钱，但也要赚口碑和人气。记住哦，欲取之，先予之，有舍才有得。</a:t>
            </a:r>
          </a:p>
          <a:p>
            <a:endParaRPr lang="zh-CN" altLang="en-US" dirty="0"/>
          </a:p>
        </p:txBody>
      </p:sp>
    </p:spTree>
    <p:extLst>
      <p:ext uri="{BB962C8B-B14F-4D97-AF65-F5344CB8AC3E}">
        <p14:creationId xmlns:p14="http://schemas.microsoft.com/office/powerpoint/2010/main" val="11787973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412776"/>
            <a:ext cx="7408333" cy="4713387"/>
          </a:xfrm>
        </p:spPr>
        <p:txBody>
          <a:bodyPr>
            <a:normAutofit fontScale="92500" lnSpcReduction="10000"/>
          </a:bodyPr>
          <a:lstStyle/>
          <a:p>
            <a:r>
              <a:rPr lang="zh-CN" altLang="zh-CN" b="1" dirty="0">
                <a:solidFill>
                  <a:srgbClr val="FF0000"/>
                </a:solidFill>
              </a:rPr>
              <a:t>（</a:t>
            </a:r>
            <a:r>
              <a:rPr lang="en-US" altLang="zh-CN" b="1" dirty="0">
                <a:solidFill>
                  <a:srgbClr val="FF0000"/>
                </a:solidFill>
              </a:rPr>
              <a:t>4</a:t>
            </a:r>
            <a:r>
              <a:rPr lang="zh-CN" altLang="zh-CN" b="1" dirty="0">
                <a:solidFill>
                  <a:srgbClr val="FF0000"/>
                </a:solidFill>
              </a:rPr>
              <a:t>）售后服务</a:t>
            </a:r>
          </a:p>
          <a:p>
            <a:r>
              <a:rPr lang="zh-CN" altLang="zh-CN" dirty="0"/>
              <a:t>这个是最重要的哦，前面做的再好，这里没注意，会前功尽弃哦。虽然很多卖家，发货前都会仔细检查，但总有不仔细的时候，一般买家收到东西有问题，都会联系你，一定要诚恳的承认错误，然后积极的协商退换的问题，但一般都是小问题，买家也怕麻烦，你可以承诺，下次买的时候优惠点，或者送点小礼物，买家会很开心，就不会计较了，因为你有为他着想，他也不会为难你，就算他本来不想再买，也还会来，优惠和礼物谁都想要的，呵呵。这样其实你还赚了。但最头疼的是碰到无良买家，摆明了，是敲竹杠来了。怎么办？其实我们没别的办法，只能按他的要求去妥协，基本都是退款补偿。千万不要跟他对干，吃亏的是自己，一个中差评影响很大，不是几块钱可以衡量的。还是那句老话，钱能解决的问题，就不是问题。</a:t>
            </a:r>
          </a:p>
          <a:p>
            <a:endParaRPr lang="zh-CN" altLang="en-US" dirty="0"/>
          </a:p>
        </p:txBody>
      </p:sp>
    </p:spTree>
    <p:extLst>
      <p:ext uri="{BB962C8B-B14F-4D97-AF65-F5344CB8AC3E}">
        <p14:creationId xmlns:p14="http://schemas.microsoft.com/office/powerpoint/2010/main" val="346527364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solidFill>
                  <a:srgbClr val="FF0000"/>
                </a:solidFill>
              </a:rPr>
              <a:t>（</a:t>
            </a:r>
            <a:r>
              <a:rPr lang="en-US" altLang="zh-CN" b="1" dirty="0">
                <a:solidFill>
                  <a:srgbClr val="FF0000"/>
                </a:solidFill>
              </a:rPr>
              <a:t>5</a:t>
            </a:r>
            <a:r>
              <a:rPr lang="zh-CN" altLang="zh-CN" b="1" dirty="0">
                <a:solidFill>
                  <a:srgbClr val="FF0000"/>
                </a:solidFill>
              </a:rPr>
              <a:t>）修改评价</a:t>
            </a:r>
          </a:p>
          <a:p>
            <a:r>
              <a:rPr lang="zh-CN" altLang="zh-CN" dirty="0"/>
              <a:t>有些买家，没联系你，无声无息就给了你个中差评。这个时候就要你主动联系他了，打电话，（一般女孩子很合适）问他原因，然后说出你的解决方法，是退货，还是退钱，要看问题的严重性。这样效果会很好，评价的修改期限是</a:t>
            </a:r>
            <a:r>
              <a:rPr lang="en-US" altLang="zh-CN" dirty="0"/>
              <a:t>1</a:t>
            </a:r>
            <a:r>
              <a:rPr lang="zh-CN" altLang="zh-CN" dirty="0"/>
              <a:t>个月，一个月之后呢，也可以修改，但是要买家打电话去淘宝，很麻烦。所以一有这样的情况，就要主动出击。</a:t>
            </a:r>
          </a:p>
          <a:p>
            <a:endParaRPr lang="zh-CN" altLang="en-US" dirty="0"/>
          </a:p>
        </p:txBody>
      </p:sp>
    </p:spTree>
    <p:extLst>
      <p:ext uri="{BB962C8B-B14F-4D97-AF65-F5344CB8AC3E}">
        <p14:creationId xmlns:p14="http://schemas.microsoft.com/office/powerpoint/2010/main" val="601293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836712"/>
            <a:ext cx="7408333" cy="5289451"/>
          </a:xfrm>
        </p:spPr>
        <p:txBody>
          <a:bodyPr>
            <a:normAutofit fontScale="92500" lnSpcReduction="10000"/>
          </a:bodyPr>
          <a:lstStyle/>
          <a:p>
            <a:r>
              <a:rPr lang="zh-CN" altLang="zh-CN" b="1" dirty="0">
                <a:solidFill>
                  <a:srgbClr val="FFC000"/>
                </a:solidFill>
              </a:rPr>
              <a:t>（</a:t>
            </a:r>
            <a:r>
              <a:rPr lang="en-US" altLang="zh-CN" b="1" dirty="0">
                <a:solidFill>
                  <a:srgbClr val="FFC000"/>
                </a:solidFill>
              </a:rPr>
              <a:t>2</a:t>
            </a:r>
            <a:r>
              <a:rPr lang="zh-CN" altLang="zh-CN" b="1" dirty="0">
                <a:solidFill>
                  <a:srgbClr val="FFC000"/>
                </a:solidFill>
              </a:rPr>
              <a:t>）来自营销人员的声音。</a:t>
            </a:r>
            <a:r>
              <a:rPr lang="zh-CN" altLang="zh-CN" dirty="0"/>
              <a:t>一年中，在营销费用上开销了</a:t>
            </a:r>
            <a:r>
              <a:rPr lang="en-US" altLang="zh-CN" dirty="0"/>
              <a:t>200</a:t>
            </a:r>
            <a:r>
              <a:rPr lang="zh-CN" altLang="zh-CN" dirty="0"/>
              <a:t>万元，怎样才能知道</a:t>
            </a:r>
            <a:r>
              <a:rPr lang="en-US" altLang="zh-CN" dirty="0"/>
              <a:t>200</a:t>
            </a:r>
            <a:r>
              <a:rPr lang="zh-CN" altLang="zh-CN" dirty="0"/>
              <a:t>万元的回报率？在展览会上，一共收集了</a:t>
            </a:r>
            <a:r>
              <a:rPr lang="en-US" altLang="zh-CN" dirty="0"/>
              <a:t>4700</a:t>
            </a:r>
            <a:r>
              <a:rPr lang="zh-CN" altLang="zh-CN" dirty="0"/>
              <a:t>张名片，怎么利用它们才好？展览会上，向</a:t>
            </a:r>
            <a:r>
              <a:rPr lang="en-US" altLang="zh-CN" dirty="0"/>
              <a:t>1000</a:t>
            </a:r>
            <a:r>
              <a:rPr lang="zh-CN" altLang="zh-CN" dirty="0"/>
              <a:t>多人发放了公司资料，这些人对企业的产品看法怎样？其中有多少人已经与销售人员接触了？应该和那些真正的潜在购买者多多接触，但怎么能知道谁是真正的潜在购买者？怎么才能知道其他部门的同事和客户的联系情况，以防止重复地给客户发放相同的资料？有越来越多的人访问过企业的站点了，但我们怎么才能知道这些人是谁？企业的产品系列很多，顾客究竟想买什么？</a:t>
            </a:r>
          </a:p>
          <a:p>
            <a:r>
              <a:rPr lang="zh-CN" altLang="zh-CN" b="1" dirty="0">
                <a:solidFill>
                  <a:srgbClr val="FFC000"/>
                </a:solidFill>
              </a:rPr>
              <a:t>（</a:t>
            </a:r>
            <a:r>
              <a:rPr lang="en-US" altLang="zh-CN" b="1" dirty="0">
                <a:solidFill>
                  <a:srgbClr val="FFC000"/>
                </a:solidFill>
              </a:rPr>
              <a:t>3</a:t>
            </a:r>
            <a:r>
              <a:rPr lang="zh-CN" altLang="zh-CN" b="1" dirty="0">
                <a:solidFill>
                  <a:srgbClr val="FFC000"/>
                </a:solidFill>
              </a:rPr>
              <a:t>）来自服务人员的声音。</a:t>
            </a:r>
            <a:r>
              <a:rPr lang="zh-CN" altLang="zh-CN" dirty="0"/>
              <a:t>其实很多客户提出的电脑故障都是由于其自身的误操作引起的，很多情况下都可以自己解决，但回答这种类型的客户电话占去了工程师很多的时间，工作枯燥而无聊。为什么其他部门的同事都认为企业的售后服务部门只是花钱而挣不来钱？</a:t>
            </a:r>
          </a:p>
          <a:p>
            <a:endParaRPr lang="zh-CN" altLang="en-US" dirty="0"/>
          </a:p>
        </p:txBody>
      </p:sp>
    </p:spTree>
    <p:extLst>
      <p:ext uri="{BB962C8B-B14F-4D97-AF65-F5344CB8AC3E}">
        <p14:creationId xmlns:p14="http://schemas.microsoft.com/office/powerpoint/2010/main" val="412202373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在进行无理由退换货的服务之前，要首先明白一点，我们的卖产品的目的是什么</a:t>
            </a:r>
            <a:r>
              <a:rPr lang="en-US" altLang="zh-CN" dirty="0"/>
              <a:t>?</a:t>
            </a:r>
            <a:r>
              <a:rPr lang="zh-CN" altLang="zh-CN" dirty="0"/>
              <a:t>我们的目的是赚钱，而不是做慈善义卖，我们的目的是把产品卖出去，赚到钱。</a:t>
            </a:r>
          </a:p>
          <a:p>
            <a:r>
              <a:rPr lang="zh-CN" altLang="zh-CN" dirty="0"/>
              <a:t>所以对于无理由退换货，要正确的运用，而不是毫无针对性的运用。并且对于代理来说，在遇到顾客要求退换货的时候，要正确的去处理， 要为自己的利益来考虑，争取自己利益的最大化、损失的最小化。</a:t>
            </a:r>
          </a:p>
          <a:p>
            <a:endParaRPr lang="zh-CN" altLang="en-US" dirty="0"/>
          </a:p>
        </p:txBody>
      </p:sp>
      <p:sp>
        <p:nvSpPr>
          <p:cNvPr id="3" name="标题 2"/>
          <p:cNvSpPr>
            <a:spLocks noGrp="1"/>
          </p:cNvSpPr>
          <p:nvPr>
            <p:ph type="title"/>
          </p:nvPr>
        </p:nvSpPr>
        <p:spPr/>
        <p:txBody>
          <a:bodyPr/>
          <a:lstStyle/>
          <a:p>
            <a:r>
              <a:rPr lang="en-US" altLang="zh-CN" b="1" dirty="0"/>
              <a:t>6.3.4</a:t>
            </a:r>
            <a:r>
              <a:rPr lang="zh-CN" altLang="zh-CN" b="1" dirty="0"/>
              <a:t>开网店如何正确处理退换货</a:t>
            </a:r>
            <a:endParaRPr lang="zh-CN" altLang="en-US" b="1" dirty="0"/>
          </a:p>
        </p:txBody>
      </p:sp>
    </p:spTree>
    <p:extLst>
      <p:ext uri="{BB962C8B-B14F-4D97-AF65-F5344CB8AC3E}">
        <p14:creationId xmlns:p14="http://schemas.microsoft.com/office/powerpoint/2010/main" val="26198306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4" y="1556792"/>
            <a:ext cx="7408333" cy="4458808"/>
          </a:xfrm>
        </p:spPr>
        <p:txBody>
          <a:bodyPr>
            <a:normAutofit fontScale="92500" lnSpcReduction="10000"/>
          </a:bodyPr>
          <a:lstStyle/>
          <a:p>
            <a:r>
              <a:rPr lang="zh-CN" altLang="zh-CN" dirty="0"/>
              <a:t>首先，我们来看看，在淘宝网买东西，买家要求退货，通常有</a:t>
            </a:r>
            <a:r>
              <a:rPr lang="en-US" altLang="zh-CN" dirty="0"/>
              <a:t>3</a:t>
            </a:r>
            <a:r>
              <a:rPr lang="zh-CN" altLang="zh-CN" dirty="0"/>
              <a:t>种情况：</a:t>
            </a:r>
          </a:p>
          <a:p>
            <a:r>
              <a:rPr lang="zh-CN" altLang="zh-CN" b="1" dirty="0">
                <a:solidFill>
                  <a:schemeClr val="tx1">
                    <a:lumMod val="95000"/>
                    <a:lumOff val="5000"/>
                  </a:schemeClr>
                </a:solidFill>
              </a:rPr>
              <a:t>第一，产品有缺陷，有质量问题</a:t>
            </a:r>
            <a:r>
              <a:rPr lang="zh-CN" altLang="zh-CN" dirty="0"/>
              <a:t>。</a:t>
            </a:r>
          </a:p>
          <a:p>
            <a:r>
              <a:rPr lang="zh-CN" altLang="zh-CN" b="1" dirty="0">
                <a:solidFill>
                  <a:schemeClr val="tx1">
                    <a:lumMod val="95000"/>
                    <a:lumOff val="5000"/>
                  </a:schemeClr>
                </a:solidFill>
              </a:rPr>
              <a:t>第二，产品本身质量完好，但是产品过时，技术落伍，顾客后来反悔了</a:t>
            </a:r>
            <a:r>
              <a:rPr lang="zh-CN" altLang="zh-CN" dirty="0"/>
              <a:t>，特别是衣服类的产品，常常是买家收到之后，以</a:t>
            </a:r>
            <a:r>
              <a:rPr lang="en-US" altLang="zh-CN" dirty="0"/>
              <a:t>“</a:t>
            </a:r>
            <a:r>
              <a:rPr lang="zh-CN" altLang="zh-CN" dirty="0"/>
              <a:t>我不喜欢，款式不是图片上的</a:t>
            </a:r>
            <a:r>
              <a:rPr lang="en-US" altLang="zh-CN" dirty="0"/>
              <a:t>”</a:t>
            </a:r>
            <a:r>
              <a:rPr lang="zh-CN" altLang="zh-CN" dirty="0"/>
              <a:t>等等来要求退货。</a:t>
            </a:r>
          </a:p>
          <a:p>
            <a:r>
              <a:rPr lang="zh-CN" altLang="zh-CN" b="1" dirty="0">
                <a:solidFill>
                  <a:schemeClr val="tx1">
                    <a:lumMod val="95000"/>
                    <a:lumOff val="5000"/>
                  </a:schemeClr>
                </a:solidFill>
              </a:rPr>
              <a:t>第三，在质量保证期货维修期内被退回，要求更换或者维修</a:t>
            </a:r>
            <a:r>
              <a:rPr lang="zh-CN" altLang="zh-CN" dirty="0"/>
              <a:t>。前几天我就碰到一个朋友，他把自己闲置的游戏机卖了，买家在收到</a:t>
            </a:r>
            <a:r>
              <a:rPr lang="en-US" altLang="zh-CN" dirty="0"/>
              <a:t>5</a:t>
            </a:r>
            <a:r>
              <a:rPr lang="zh-CN" altLang="zh-CN" dirty="0"/>
              <a:t>天之后，内置灯坏了，就要求退货，最后，不得不赔偿他</a:t>
            </a:r>
            <a:r>
              <a:rPr lang="en-US" altLang="zh-CN" dirty="0"/>
              <a:t>50</a:t>
            </a:r>
            <a:r>
              <a:rPr lang="zh-CN" altLang="zh-CN" dirty="0"/>
              <a:t>元，拿钱消灾。哎，替他不平啊，至于买家恶意退货，毕竟还是少数卖家只要处理得当，很可能让原本心怀不满的买家顾客成为小店的忠实粉丝。</a:t>
            </a:r>
          </a:p>
          <a:p>
            <a:endParaRPr lang="zh-CN" altLang="en-US" dirty="0"/>
          </a:p>
        </p:txBody>
      </p:sp>
    </p:spTree>
    <p:extLst>
      <p:ext uri="{BB962C8B-B14F-4D97-AF65-F5344CB8AC3E}">
        <p14:creationId xmlns:p14="http://schemas.microsoft.com/office/powerpoint/2010/main" val="201983741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fontScale="92500" lnSpcReduction="20000"/>
          </a:bodyPr>
          <a:lstStyle/>
          <a:p>
            <a:r>
              <a:rPr lang="zh-CN" altLang="zh-CN" dirty="0"/>
              <a:t>那么作为卖家的我们到底要怎么做呢？</a:t>
            </a:r>
          </a:p>
          <a:p>
            <a:r>
              <a:rPr lang="zh-CN" altLang="zh-CN" b="1" dirty="0">
                <a:solidFill>
                  <a:srgbClr val="FF0000"/>
                </a:solidFill>
              </a:rPr>
              <a:t>第一，制定合理的退货政策。</a:t>
            </a:r>
            <a:r>
              <a:rPr lang="zh-CN" altLang="zh-CN" dirty="0"/>
              <a:t>对于退货条件，退货手续，退货价格，退货比率，退货费用分摊，退货货款回收等方面以及违约责任，制定标准，利用一系列的约束条件，平衡由此产生的成本和收益。一定要多多熟悉淘宝网规则。</a:t>
            </a:r>
          </a:p>
          <a:p>
            <a:r>
              <a:rPr lang="zh-CN" altLang="zh-CN" b="1" dirty="0">
                <a:solidFill>
                  <a:srgbClr val="FF0000"/>
                </a:solidFill>
              </a:rPr>
              <a:t>第二，加强验货。</a:t>
            </a:r>
            <a:r>
              <a:rPr lang="zh-CN" altLang="zh-CN" dirty="0"/>
              <a:t>加强验货服务可以在你进货等各个环节的各个过程进行，以确保尽可能在产品未发给买家前发现产品上的诸多缺陷。</a:t>
            </a:r>
          </a:p>
          <a:p>
            <a:r>
              <a:rPr lang="zh-CN" altLang="zh-CN" b="1" dirty="0">
                <a:solidFill>
                  <a:srgbClr val="FF0000"/>
                </a:solidFill>
              </a:rPr>
              <a:t>第三，引入供应链信息化管理，建立</a:t>
            </a:r>
            <a:r>
              <a:rPr lang="en-US" altLang="zh-CN" b="1" dirty="0">
                <a:solidFill>
                  <a:srgbClr val="FF0000"/>
                </a:solidFill>
              </a:rPr>
              <a:t>IT</a:t>
            </a:r>
            <a:r>
              <a:rPr lang="zh-CN" altLang="zh-CN" b="1" dirty="0">
                <a:solidFill>
                  <a:srgbClr val="FF0000"/>
                </a:solidFill>
              </a:rPr>
              <a:t>预警系统。</a:t>
            </a:r>
            <a:r>
              <a:rPr lang="zh-CN" altLang="zh-CN" dirty="0"/>
              <a:t>现在管理基本是手工</a:t>
            </a:r>
            <a:r>
              <a:rPr lang="en-US" altLang="zh-CN" dirty="0"/>
              <a:t>+</a:t>
            </a:r>
            <a:r>
              <a:rPr lang="zh-CN" altLang="zh-CN" dirty="0"/>
              <a:t>大脑，属于粗放化管理体制，无法准确，实时地把握商品管理的每个细节。沃尔玛建立世界最先进的供应链信息化管理系统，能精确，全面，适时把握全球任何地方每一卖场销售业绩的细节，这使沃尔玛退损率全球最低，平均不足</a:t>
            </a:r>
            <a:r>
              <a:rPr lang="en-US" altLang="zh-CN" dirty="0"/>
              <a:t>0.5%</a:t>
            </a:r>
            <a:r>
              <a:rPr lang="zh-CN" altLang="zh-CN" dirty="0"/>
              <a:t>。在淘宝网，专业化的或者说皇冠以上的卖家都引进了客户管理系统，只要买家报上他的名字或者会员名，就可以查看他具体的消费情况，我们也要向他们学习啊。</a:t>
            </a:r>
          </a:p>
          <a:p>
            <a:endParaRPr lang="zh-CN" altLang="en-US" dirty="0"/>
          </a:p>
        </p:txBody>
      </p:sp>
    </p:spTree>
    <p:extLst>
      <p:ext uri="{BB962C8B-B14F-4D97-AF65-F5344CB8AC3E}">
        <p14:creationId xmlns:p14="http://schemas.microsoft.com/office/powerpoint/2010/main" val="323639495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628800"/>
            <a:ext cx="7408333" cy="4497363"/>
          </a:xfrm>
        </p:spPr>
        <p:txBody>
          <a:bodyPr>
            <a:normAutofit/>
          </a:bodyPr>
          <a:lstStyle/>
          <a:p>
            <a:r>
              <a:rPr lang="zh-CN" altLang="zh-CN" b="1" dirty="0">
                <a:solidFill>
                  <a:srgbClr val="FF0000"/>
                </a:solidFill>
              </a:rPr>
              <a:t>第四，有效进行单品管理，减少商品退损率。</a:t>
            </a:r>
            <a:r>
              <a:rPr lang="zh-CN" altLang="zh-CN" dirty="0"/>
              <a:t>商品管理是相对于传统的商品实行的柜组管理，大类管理而言。实行单品管理便于管理人员准确，全面实时地把握每一单品网店销售业绩的细节，及早组织货源，买家醉喜欢，对其有价值的优良品。</a:t>
            </a:r>
          </a:p>
          <a:p>
            <a:r>
              <a:rPr lang="zh-CN" altLang="zh-CN" b="1" dirty="0">
                <a:solidFill>
                  <a:srgbClr val="FF0000"/>
                </a:solidFill>
              </a:rPr>
              <a:t>第五，采取</a:t>
            </a:r>
            <a:r>
              <a:rPr lang="en-US" altLang="zh-CN" b="1" dirty="0">
                <a:solidFill>
                  <a:srgbClr val="FF0000"/>
                </a:solidFill>
              </a:rPr>
              <a:t>“</a:t>
            </a:r>
            <a:r>
              <a:rPr lang="zh-CN" altLang="zh-CN" b="1" dirty="0">
                <a:solidFill>
                  <a:srgbClr val="FF0000"/>
                </a:solidFill>
              </a:rPr>
              <a:t>少进勤添</a:t>
            </a:r>
            <a:r>
              <a:rPr lang="en-US" altLang="zh-CN" b="1" dirty="0">
                <a:solidFill>
                  <a:srgbClr val="FF0000"/>
                </a:solidFill>
              </a:rPr>
              <a:t>”</a:t>
            </a:r>
            <a:r>
              <a:rPr lang="zh-CN" altLang="zh-CN" b="1" dirty="0">
                <a:solidFill>
                  <a:srgbClr val="FF0000"/>
                </a:solidFill>
              </a:rPr>
              <a:t>的进货方式，加大进货质量和把握好进货种类。</a:t>
            </a:r>
            <a:r>
              <a:rPr lang="zh-CN" altLang="zh-CN" dirty="0"/>
              <a:t>加强每日销量的预测，不要一次进太多的产品，合理高效安排供应货，少进勤添，以减少盲目进货的</a:t>
            </a:r>
            <a:r>
              <a:rPr lang="en-US" altLang="zh-CN" dirty="0"/>
              <a:t>“</a:t>
            </a:r>
            <a:r>
              <a:rPr lang="zh-CN" altLang="zh-CN" dirty="0"/>
              <a:t>危险</a:t>
            </a:r>
            <a:r>
              <a:rPr lang="en-US" altLang="zh-CN" dirty="0"/>
              <a:t>”</a:t>
            </a:r>
            <a:r>
              <a:rPr lang="zh-CN" altLang="zh-CN" dirty="0"/>
              <a:t>，千万不要贪图进货量大就可以得到便宜的价格，如果销售部出去，你的资金就周转不了，想要升钻，那可是难于上青天啊。</a:t>
            </a:r>
          </a:p>
          <a:p>
            <a:endParaRPr lang="zh-CN" altLang="en-US" dirty="0"/>
          </a:p>
        </p:txBody>
      </p:sp>
    </p:spTree>
    <p:extLst>
      <p:ext uri="{BB962C8B-B14F-4D97-AF65-F5344CB8AC3E}">
        <p14:creationId xmlns:p14="http://schemas.microsoft.com/office/powerpoint/2010/main" val="126620286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a:bodyPr>
          <a:lstStyle/>
          <a:p>
            <a:r>
              <a:rPr lang="zh-CN" altLang="zh-CN" dirty="0"/>
              <a:t>一般来讲，店铺应从以下几个方面入手来堵住顾客流失的缺口：</a:t>
            </a:r>
          </a:p>
          <a:p>
            <a:r>
              <a:rPr lang="en-US" altLang="zh-CN" b="1" dirty="0">
                <a:solidFill>
                  <a:srgbClr val="FF0000"/>
                </a:solidFill>
              </a:rPr>
              <a:t>1</a:t>
            </a:r>
            <a:r>
              <a:rPr lang="zh-CN" altLang="zh-CN" b="1" dirty="0">
                <a:solidFill>
                  <a:srgbClr val="FF0000"/>
                </a:solidFill>
              </a:rPr>
              <a:t>、做好质量营销。</a:t>
            </a:r>
            <a:r>
              <a:rPr lang="zh-CN" altLang="zh-CN" dirty="0"/>
              <a:t>要明白质量是维护顾客忠诚度最好的保证，是对付竞争者的最有力的武器，是保持增长和赢利的唯一途径。可见，店铺只有在产品的质量上下大工夫保证商品的耐用性、可靠性、精确性等价值属性才能在易趣市场上取得优势，才能为商品的销售及品牌的推广创造一个良好的运作基础，也才能真正吸引客户、留住客户。如此运做，易趣的市场也才会取得更好的口碑</a:t>
            </a:r>
            <a:r>
              <a:rPr lang="en-US" altLang="zh-CN" dirty="0"/>
              <a:t>.</a:t>
            </a:r>
            <a:endParaRPr lang="zh-CN" altLang="zh-CN" dirty="0"/>
          </a:p>
          <a:p>
            <a:endParaRPr lang="zh-CN" altLang="en-US" dirty="0"/>
          </a:p>
        </p:txBody>
      </p:sp>
      <p:sp>
        <p:nvSpPr>
          <p:cNvPr id="3" name="标题 2"/>
          <p:cNvSpPr>
            <a:spLocks noGrp="1"/>
          </p:cNvSpPr>
          <p:nvPr>
            <p:ph type="title"/>
          </p:nvPr>
        </p:nvSpPr>
        <p:spPr/>
        <p:txBody>
          <a:bodyPr/>
          <a:lstStyle/>
          <a:p>
            <a:r>
              <a:rPr lang="en-US" altLang="zh-CN" b="1" dirty="0"/>
              <a:t>6.3.5</a:t>
            </a:r>
            <a:r>
              <a:rPr lang="zh-CN" altLang="zh-CN" b="1" dirty="0"/>
              <a:t>如何防止顾客流失</a:t>
            </a:r>
            <a:endParaRPr lang="zh-CN" altLang="en-US" b="1" dirty="0"/>
          </a:p>
        </p:txBody>
      </p:sp>
    </p:spTree>
    <p:extLst>
      <p:ext uri="{BB962C8B-B14F-4D97-AF65-F5344CB8AC3E}">
        <p14:creationId xmlns:p14="http://schemas.microsoft.com/office/powerpoint/2010/main" val="238992116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normAutofit fontScale="92500" lnSpcReduction="10000"/>
          </a:bodyPr>
          <a:lstStyle/>
          <a:p>
            <a:r>
              <a:rPr lang="en-US" altLang="zh-CN" b="1" dirty="0">
                <a:solidFill>
                  <a:srgbClr val="FF0000"/>
                </a:solidFill>
              </a:rPr>
              <a:t>2</a:t>
            </a:r>
            <a:r>
              <a:rPr lang="zh-CN" altLang="zh-CN" b="1" dirty="0">
                <a:solidFill>
                  <a:srgbClr val="FF0000"/>
                </a:solidFill>
              </a:rPr>
              <a:t>、树立</a:t>
            </a:r>
            <a:r>
              <a:rPr lang="en-US" altLang="zh-CN" b="1" dirty="0">
                <a:solidFill>
                  <a:srgbClr val="FF0000"/>
                </a:solidFill>
              </a:rPr>
              <a:t>“</a:t>
            </a:r>
            <a:r>
              <a:rPr lang="zh-CN" altLang="zh-CN" b="1" dirty="0">
                <a:solidFill>
                  <a:srgbClr val="FF0000"/>
                </a:solidFill>
              </a:rPr>
              <a:t>客户至上</a:t>
            </a:r>
            <a:r>
              <a:rPr lang="en-US" altLang="zh-CN" b="1" dirty="0">
                <a:solidFill>
                  <a:srgbClr val="FF0000"/>
                </a:solidFill>
              </a:rPr>
              <a:t>”</a:t>
            </a:r>
            <a:r>
              <a:rPr lang="zh-CN" altLang="zh-CN" b="1" dirty="0">
                <a:solidFill>
                  <a:srgbClr val="FF0000"/>
                </a:solidFill>
              </a:rPr>
              <a:t>服务意识。</a:t>
            </a:r>
            <a:r>
              <a:rPr lang="en-US" altLang="zh-CN" dirty="0"/>
              <a:t>2009</a:t>
            </a:r>
            <a:r>
              <a:rPr lang="zh-CN" altLang="zh-CN" dirty="0"/>
              <a:t>年夏天，武汉奇热，一时空调销量大增，由于当地售后服务队伍人数有限，海尔预料自己的售后服务将面临人员危机。于是，武汉海尔负责人很快打电话到总部要求调配东北市场的售后服务人员，接着东北海尔的售后服务人员就乘机直达武汉。客户得到了海尔全心的支持“真诚到永远”真是名不虚传，这是武汉人都知道的事情，由此可件，任何行业，服务质量好是最重要的，是留住顾客的最重要因素，做易趣，更是如此</a:t>
            </a:r>
          </a:p>
          <a:p>
            <a:r>
              <a:rPr lang="en-US" altLang="zh-CN" b="1" dirty="0">
                <a:solidFill>
                  <a:srgbClr val="FF0000"/>
                </a:solidFill>
              </a:rPr>
              <a:t>3</a:t>
            </a:r>
            <a:r>
              <a:rPr lang="zh-CN" altLang="zh-CN" b="1" dirty="0">
                <a:solidFill>
                  <a:srgbClr val="FF0000"/>
                </a:solidFill>
              </a:rPr>
              <a:t>、强化与顾客的沟通。</a:t>
            </a:r>
            <a:r>
              <a:rPr lang="zh-CN" altLang="zh-CN" dirty="0"/>
              <a:t>首先店铺在得到一位新顾客时，应及时将店铺的经营历年和服务宗旨传递给顾客，便于获得新顾客的信任。在与顾客的交易中遇到矛盾时，应及时的与顾客沟通，及时的处理，及时的解决问题，在适当时候还可以选择放弃自己利益保全顾客利益的宗旨，顾客自然会感激不尽，很大程度上增加了顾客对店铺的信任</a:t>
            </a:r>
            <a:r>
              <a:rPr lang="en-US" altLang="zh-CN" dirty="0"/>
              <a:t>.</a:t>
            </a:r>
            <a:endParaRPr lang="zh-CN" altLang="zh-CN" dirty="0"/>
          </a:p>
          <a:p>
            <a:endParaRPr lang="zh-CN" altLang="en-US" dirty="0"/>
          </a:p>
        </p:txBody>
      </p:sp>
    </p:spTree>
    <p:extLst>
      <p:ext uri="{BB962C8B-B14F-4D97-AF65-F5344CB8AC3E}">
        <p14:creationId xmlns:p14="http://schemas.microsoft.com/office/powerpoint/2010/main" val="1793546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412776"/>
            <a:ext cx="7408333" cy="4713387"/>
          </a:xfrm>
        </p:spPr>
        <p:txBody>
          <a:bodyPr>
            <a:normAutofit fontScale="92500" lnSpcReduction="20000"/>
          </a:bodyPr>
          <a:lstStyle/>
          <a:p>
            <a:r>
              <a:rPr lang="en-US" altLang="zh-CN" b="1" dirty="0">
                <a:solidFill>
                  <a:srgbClr val="FF0000"/>
                </a:solidFill>
              </a:rPr>
              <a:t>4</a:t>
            </a:r>
            <a:r>
              <a:rPr lang="zh-CN" altLang="zh-CN" b="1" dirty="0">
                <a:solidFill>
                  <a:srgbClr val="FF0000"/>
                </a:solidFill>
              </a:rPr>
              <a:t>、增加顾客对店铺的品牌形象价值。</a:t>
            </a:r>
            <a:r>
              <a:rPr lang="zh-CN" altLang="zh-CN" dirty="0"/>
              <a:t>这就要求店铺一方面通过改进商品、服务、人员和形象，提高自己店铺的品牌形象，另一方面通过改善服务和促销网络系统，减少顾客购买产品的时间、体力和精力的消耗，以降低货币和非货币成本。从而来影响顾客的满意度和双方深入合作的可能性，为自己的店铺打造出良好的品牌形象</a:t>
            </a:r>
          </a:p>
          <a:p>
            <a:r>
              <a:rPr lang="en-US" altLang="zh-CN" b="1" dirty="0">
                <a:solidFill>
                  <a:srgbClr val="FF0000"/>
                </a:solidFill>
              </a:rPr>
              <a:t>5</a:t>
            </a:r>
            <a:r>
              <a:rPr lang="zh-CN" altLang="zh-CN" b="1" dirty="0">
                <a:solidFill>
                  <a:srgbClr val="FF0000"/>
                </a:solidFill>
              </a:rPr>
              <a:t>、建立良好的客情关系。</a:t>
            </a:r>
            <a:r>
              <a:rPr lang="zh-CN" altLang="zh-CN" dirty="0"/>
              <a:t>员工跳槽带走客户很大一个原因就在于店铺缺乏与顾客的深入沟通与联系。顾客资料是一个店铺最重要的财富，店主只有详细地收集好顾客资料，建立顾客档案进行归类管理并适时把握客户需求让顾客从心里信任这个店铺而不是单单一件商品，这样才能真正实现</a:t>
            </a:r>
            <a:r>
              <a:rPr lang="en-US" altLang="zh-CN" dirty="0"/>
              <a:t>“</a:t>
            </a:r>
            <a:r>
              <a:rPr lang="zh-CN" altLang="zh-CN" dirty="0"/>
              <a:t>控制</a:t>
            </a:r>
            <a:r>
              <a:rPr lang="en-US" altLang="zh-CN" dirty="0"/>
              <a:t>”</a:t>
            </a:r>
            <a:r>
              <a:rPr lang="zh-CN" altLang="zh-CN" dirty="0"/>
              <a:t>顾客的目的</a:t>
            </a:r>
            <a:r>
              <a:rPr lang="zh-CN" altLang="zh-CN" dirty="0" smtClean="0"/>
              <a:t>。</a:t>
            </a:r>
            <a:endParaRPr lang="en-US" altLang="zh-CN" dirty="0" smtClean="0"/>
          </a:p>
          <a:p>
            <a:r>
              <a:rPr lang="en-US" altLang="zh-CN" b="1" dirty="0" smtClean="0">
                <a:solidFill>
                  <a:srgbClr val="FF0000"/>
                </a:solidFill>
              </a:rPr>
              <a:t>6</a:t>
            </a:r>
            <a:r>
              <a:rPr lang="zh-CN" altLang="zh-CN" b="1" dirty="0">
                <a:solidFill>
                  <a:srgbClr val="FF0000"/>
                </a:solidFill>
              </a:rPr>
              <a:t>、做好创新。</a:t>
            </a:r>
            <a:r>
              <a:rPr lang="zh-CN" altLang="zh-CN" dirty="0"/>
              <a:t>店铺的商品一旦不能根据市场变化做出调整与创新，就会落于市场的后尘。就好像易趣上的女装分类，前年最火暴的品牌是</a:t>
            </a:r>
            <a:r>
              <a:rPr lang="en-US" altLang="zh-CN" dirty="0"/>
              <a:t>Burberry</a:t>
            </a:r>
            <a:r>
              <a:rPr lang="zh-CN" altLang="zh-CN" dirty="0"/>
              <a:t>，去年最火</a:t>
            </a:r>
            <a:r>
              <a:rPr lang="en-US" altLang="zh-CN" dirty="0"/>
              <a:t>D&amp;G</a:t>
            </a:r>
            <a:r>
              <a:rPr lang="zh-CN" altLang="zh-CN" dirty="0"/>
              <a:t>，今年又火什么呢</a:t>
            </a:r>
            <a:r>
              <a:rPr lang="en-US" altLang="zh-CN" dirty="0"/>
              <a:t>?</a:t>
            </a:r>
            <a:endParaRPr lang="zh-CN" altLang="zh-CN" dirty="0"/>
          </a:p>
          <a:p>
            <a:endParaRPr lang="zh-CN" altLang="zh-CN" dirty="0"/>
          </a:p>
          <a:p>
            <a:endParaRPr lang="zh-CN" altLang="en-US" dirty="0"/>
          </a:p>
        </p:txBody>
      </p:sp>
    </p:spTree>
    <p:extLst>
      <p:ext uri="{BB962C8B-B14F-4D97-AF65-F5344CB8AC3E}">
        <p14:creationId xmlns:p14="http://schemas.microsoft.com/office/powerpoint/2010/main" val="293205023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208</TotalTime>
  <Words>15110</Words>
  <Application>Microsoft Office PowerPoint</Application>
  <PresentationFormat>全屏显示(4:3)</PresentationFormat>
  <Paragraphs>308</Paragraphs>
  <Slides>96</Slides>
  <Notes>0</Notes>
  <HiddenSlides>0</HiddenSlides>
  <MMClips>0</MMClips>
  <ScaleCrop>false</ScaleCrop>
  <HeadingPairs>
    <vt:vector size="4" baseType="variant">
      <vt:variant>
        <vt:lpstr>主题</vt:lpstr>
      </vt:variant>
      <vt:variant>
        <vt:i4>1</vt:i4>
      </vt:variant>
      <vt:variant>
        <vt:lpstr>幻灯片标题</vt:lpstr>
      </vt:variant>
      <vt:variant>
        <vt:i4>96</vt:i4>
      </vt:variant>
    </vt:vector>
  </HeadingPairs>
  <TitlesOfParts>
    <vt:vector size="97" baseType="lpstr">
      <vt:lpstr>波形</vt:lpstr>
      <vt:lpstr>第6章  五星级服务客户</vt:lpstr>
      <vt:lpstr>引例   细节决定成败 </vt:lpstr>
      <vt:lpstr>PowerPoint 演示文稿</vt:lpstr>
      <vt:lpstr>PowerPoint 演示文稿</vt:lpstr>
      <vt:lpstr>PowerPoint 演示文稿</vt:lpstr>
      <vt:lpstr>PowerPoint 演示文稿</vt:lpstr>
      <vt:lpstr>6.1  客户关系管理</vt:lpstr>
      <vt:lpstr>PowerPoint 演示文稿</vt:lpstr>
      <vt:lpstr>PowerPoint 演示文稿</vt:lpstr>
      <vt:lpstr>PowerPoint 演示文稿</vt:lpstr>
      <vt:lpstr>PowerPoint 演示文稿</vt:lpstr>
      <vt:lpstr>PowerPoint 演示文稿</vt:lpstr>
      <vt:lpstr>PowerPoint 演示文稿</vt:lpstr>
      <vt:lpstr>6.1.2 客户管理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6.1.3客户关系管理（CRM）为企业带来的好处</vt:lpstr>
      <vt:lpstr>PowerPoint 演示文稿</vt:lpstr>
      <vt:lpstr>PowerPoint 演示文稿</vt:lpstr>
      <vt:lpstr>6.1.4 网店运营商业模式—立足客户</vt:lpstr>
      <vt:lpstr>PowerPoint 演示文稿</vt:lpstr>
      <vt:lpstr>PowerPoint 演示文稿</vt:lpstr>
      <vt:lpstr>6.2  引入五星级服务理念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6.2.2 影响消费者行为的因素</vt:lpstr>
      <vt:lpstr>PowerPoint 演示文稿</vt:lpstr>
      <vt:lpstr>PowerPoint 演示文稿</vt:lpstr>
      <vt:lpstr>PowerPoint 演示文稿</vt:lpstr>
      <vt:lpstr>PowerPoint 演示文稿</vt:lpstr>
      <vt:lpstr>PowerPoint 演示文稿</vt:lpstr>
      <vt:lpstr>6.2.3 影响买家消费心理的因素</vt:lpstr>
      <vt:lpstr>6.2.4打造一个五星级售后服务</vt:lpstr>
      <vt:lpstr>PowerPoint 演示文稿</vt:lpstr>
      <vt:lpstr>PowerPoint 演示文稿</vt:lpstr>
      <vt:lpstr>6.2.5案例借鉴 美国Hertz公司的客户服务网络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6.3  与客户有效沟通</vt:lpstr>
      <vt:lpstr>PowerPoint 演示文稿</vt:lpstr>
      <vt:lpstr>PowerPoint 演示文稿</vt:lpstr>
      <vt:lpstr>PowerPoint 演示文稿</vt:lpstr>
      <vt:lpstr>PowerPoint 演示文稿</vt:lpstr>
      <vt:lpstr>6.3.2如何面对买家的差评</vt:lpstr>
      <vt:lpstr>PowerPoint 演示文稿</vt:lpstr>
      <vt:lpstr>6.3.3如何获得买家的好评</vt:lpstr>
      <vt:lpstr>PowerPoint 演示文稿</vt:lpstr>
      <vt:lpstr>PowerPoint 演示文稿</vt:lpstr>
      <vt:lpstr>PowerPoint 演示文稿</vt:lpstr>
      <vt:lpstr>PowerPoint 演示文稿</vt:lpstr>
      <vt:lpstr>6.3.4开网店如何正确处理退换货</vt:lpstr>
      <vt:lpstr>PowerPoint 演示文稿</vt:lpstr>
      <vt:lpstr>PowerPoint 演示文稿</vt:lpstr>
      <vt:lpstr>PowerPoint 演示文稿</vt:lpstr>
      <vt:lpstr>6.3.5如何防止顾客流失</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五星级服务客户</dc:title>
  <dc:creator>周伟博</dc:creator>
  <cp:lastModifiedBy>周伟博</cp:lastModifiedBy>
  <cp:revision>12</cp:revision>
  <dcterms:created xsi:type="dcterms:W3CDTF">2011-10-06T06:06:04Z</dcterms:created>
  <dcterms:modified xsi:type="dcterms:W3CDTF">2011-10-07T07:39:33Z</dcterms:modified>
</cp:coreProperties>
</file>