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08" r:id="rId3"/>
    <p:sldId id="306" r:id="rId4"/>
    <p:sldId id="257" r:id="rId5"/>
    <p:sldId id="258"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7" r:id="rId49"/>
    <p:sldId id="303" r:id="rId50"/>
    <p:sldId id="304" r:id="rId5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43" autoAdjust="0"/>
    <p:restoredTop sz="94660"/>
  </p:normalViewPr>
  <p:slideViewPr>
    <p:cSldViewPr>
      <p:cViewPr varScale="1">
        <p:scale>
          <a:sx n="72" d="100"/>
          <a:sy n="72" d="100"/>
        </p:scale>
        <p:origin x="-46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组合 15"/>
          <p:cNvGrpSpPr>
            <a:grpSpLocks/>
          </p:cNvGrpSpPr>
          <p:nvPr/>
        </p:nvGrpSpPr>
        <p:grpSpPr bwMode="auto">
          <a:xfrm>
            <a:off x="-3175" y="4953000"/>
            <a:ext cx="9147175" cy="1911350"/>
            <a:chOff x="-3765" y="4832896"/>
            <a:chExt cx="9147765" cy="2032192"/>
          </a:xfrm>
        </p:grpSpPr>
        <p:sp>
          <p:nvSpPr>
            <p:cNvPr id="6" name="任意多边形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7" name="任意多边形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8" name="任意多边形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直接连接符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a:solidFill>
                  <a:srgbClr val="FFFFFF"/>
                </a:solidFill>
              </a:defRPr>
            </a:lvl1pPr>
            <a:extLst/>
          </a:lstStyle>
          <a:p>
            <a:pPr>
              <a:defRPr/>
            </a:pPr>
            <a:endParaRPr lang="en-US" altLang="zh-CN"/>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en-US" altLang="zh-CN"/>
          </a:p>
        </p:txBody>
      </p:sp>
      <p:sp>
        <p:nvSpPr>
          <p:cNvPr id="13" name="灯片编号占位符 26"/>
          <p:cNvSpPr>
            <a:spLocks noGrp="1"/>
          </p:cNvSpPr>
          <p:nvPr>
            <p:ph type="sldNum" sz="quarter" idx="12"/>
          </p:nvPr>
        </p:nvSpPr>
        <p:spPr/>
        <p:txBody>
          <a:bodyPr/>
          <a:lstStyle>
            <a:lvl1pPr>
              <a:defRPr>
                <a:solidFill>
                  <a:srgbClr val="FFFFFF"/>
                </a:solidFill>
              </a:defRPr>
            </a:lvl1pPr>
            <a:extLst/>
          </a:lstStyle>
          <a:p>
            <a:pPr>
              <a:defRPr/>
            </a:pPr>
            <a:fld id="{EBD878D0-6EBE-4660-BD5C-738E6DB2395D}"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endParaRPr lang="en-US" altLang="zh-CN"/>
          </a:p>
        </p:txBody>
      </p:sp>
      <p:sp>
        <p:nvSpPr>
          <p:cNvPr id="5" name="页脚占位符 21"/>
          <p:cNvSpPr>
            <a:spLocks noGrp="1"/>
          </p:cNvSpPr>
          <p:nvPr>
            <p:ph type="ftr" sz="quarter" idx="11"/>
          </p:nvPr>
        </p:nvSpPr>
        <p:spPr/>
        <p:txBody>
          <a:bodyPr/>
          <a:lstStyle>
            <a:lvl1pPr>
              <a:defRPr/>
            </a:lvl1pPr>
          </a:lstStyle>
          <a:p>
            <a:pPr>
              <a:defRPr/>
            </a:pPr>
            <a:endParaRPr lang="en-US" altLang="zh-CN"/>
          </a:p>
        </p:txBody>
      </p:sp>
      <p:sp>
        <p:nvSpPr>
          <p:cNvPr id="6" name="灯片编号占位符 17"/>
          <p:cNvSpPr>
            <a:spLocks noGrp="1"/>
          </p:cNvSpPr>
          <p:nvPr>
            <p:ph type="sldNum" sz="quarter" idx="12"/>
          </p:nvPr>
        </p:nvSpPr>
        <p:spPr/>
        <p:txBody>
          <a:bodyPr/>
          <a:lstStyle>
            <a:lvl1pPr>
              <a:defRPr/>
            </a:lvl1pPr>
          </a:lstStyle>
          <a:p>
            <a:pPr>
              <a:defRPr/>
            </a:pPr>
            <a:fld id="{90838FEB-053F-4D8C-8763-D6624F766D77}"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endParaRPr lang="en-US" altLang="zh-CN"/>
          </a:p>
        </p:txBody>
      </p:sp>
      <p:sp>
        <p:nvSpPr>
          <p:cNvPr id="5" name="页脚占位符 21"/>
          <p:cNvSpPr>
            <a:spLocks noGrp="1"/>
          </p:cNvSpPr>
          <p:nvPr>
            <p:ph type="ftr" sz="quarter" idx="11"/>
          </p:nvPr>
        </p:nvSpPr>
        <p:spPr/>
        <p:txBody>
          <a:bodyPr/>
          <a:lstStyle>
            <a:lvl1pPr>
              <a:defRPr/>
            </a:lvl1pPr>
          </a:lstStyle>
          <a:p>
            <a:pPr>
              <a:defRPr/>
            </a:pPr>
            <a:endParaRPr lang="en-US" altLang="zh-CN"/>
          </a:p>
        </p:txBody>
      </p:sp>
      <p:sp>
        <p:nvSpPr>
          <p:cNvPr id="6" name="灯片编号占位符 17"/>
          <p:cNvSpPr>
            <a:spLocks noGrp="1"/>
          </p:cNvSpPr>
          <p:nvPr>
            <p:ph type="sldNum" sz="quarter" idx="12"/>
          </p:nvPr>
        </p:nvSpPr>
        <p:spPr/>
        <p:txBody>
          <a:bodyPr/>
          <a:lstStyle>
            <a:lvl1pPr>
              <a:defRPr/>
            </a:lvl1pPr>
          </a:lstStyle>
          <a:p>
            <a:pPr>
              <a:defRPr/>
            </a:pPr>
            <a:fld id="{B7D760E6-0167-4470-9985-209DD9A3CD86}"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endParaRPr lang="en-US" altLang="zh-CN"/>
          </a:p>
        </p:txBody>
      </p:sp>
      <p:sp>
        <p:nvSpPr>
          <p:cNvPr id="5" name="页脚占位符 21"/>
          <p:cNvSpPr>
            <a:spLocks noGrp="1"/>
          </p:cNvSpPr>
          <p:nvPr>
            <p:ph type="ftr" sz="quarter" idx="11"/>
          </p:nvPr>
        </p:nvSpPr>
        <p:spPr/>
        <p:txBody>
          <a:bodyPr/>
          <a:lstStyle>
            <a:lvl1pPr>
              <a:defRPr/>
            </a:lvl1pPr>
          </a:lstStyle>
          <a:p>
            <a:pPr>
              <a:defRPr/>
            </a:pPr>
            <a:endParaRPr lang="en-US" altLang="zh-CN"/>
          </a:p>
        </p:txBody>
      </p:sp>
      <p:sp>
        <p:nvSpPr>
          <p:cNvPr id="6" name="灯片编号占位符 17"/>
          <p:cNvSpPr>
            <a:spLocks noGrp="1"/>
          </p:cNvSpPr>
          <p:nvPr>
            <p:ph type="sldNum" sz="quarter" idx="12"/>
          </p:nvPr>
        </p:nvSpPr>
        <p:spPr/>
        <p:txBody>
          <a:bodyPr/>
          <a:lstStyle>
            <a:lvl1pPr>
              <a:defRPr/>
            </a:lvl1pPr>
          </a:lstStyle>
          <a:p>
            <a:pPr>
              <a:defRPr/>
            </a:pPr>
            <a:fld id="{0E73B106-7982-42BD-9B3D-E4D339CE8D10}"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燕尾形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endParaRPr lang="en-US" altLang="zh-CN"/>
          </a:p>
        </p:txBody>
      </p:sp>
      <p:sp>
        <p:nvSpPr>
          <p:cNvPr id="7" name="页脚占位符 4"/>
          <p:cNvSpPr>
            <a:spLocks noGrp="1"/>
          </p:cNvSpPr>
          <p:nvPr>
            <p:ph type="ftr" sz="quarter" idx="11"/>
          </p:nvPr>
        </p:nvSpPr>
        <p:spPr/>
        <p:txBody>
          <a:bodyPr/>
          <a:lstStyle>
            <a:lvl1pPr>
              <a:defRPr/>
            </a:lvl1pPr>
            <a:extLst/>
          </a:lstStyle>
          <a:p>
            <a:pPr>
              <a:defRPr/>
            </a:pPr>
            <a:endParaRPr lang="en-US" altLang="zh-CN"/>
          </a:p>
        </p:txBody>
      </p:sp>
      <p:sp>
        <p:nvSpPr>
          <p:cNvPr id="8" name="灯片编号占位符 5"/>
          <p:cNvSpPr>
            <a:spLocks noGrp="1"/>
          </p:cNvSpPr>
          <p:nvPr>
            <p:ph type="sldNum" sz="quarter" idx="12"/>
          </p:nvPr>
        </p:nvSpPr>
        <p:spPr/>
        <p:txBody>
          <a:bodyPr/>
          <a:lstStyle>
            <a:lvl1pPr>
              <a:defRPr/>
            </a:lvl1pPr>
            <a:extLst/>
          </a:lstStyle>
          <a:p>
            <a:pPr>
              <a:defRPr/>
            </a:pPr>
            <a:fld id="{8A73B969-2649-4E84-BD76-87A40AE05D47}" type="slidenum">
              <a:rPr lang="en-US" altLang="zh-CN"/>
              <a:pPr>
                <a:defRPr/>
              </a:pPr>
              <a:t>‹#›</a:t>
            </a:fld>
            <a:endParaRPr lang="en-US" altLang="zh-CN"/>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endParaRPr lang="en-US" altLang="zh-CN"/>
          </a:p>
        </p:txBody>
      </p:sp>
      <p:sp>
        <p:nvSpPr>
          <p:cNvPr id="6" name="页脚占位符 5"/>
          <p:cNvSpPr>
            <a:spLocks noGrp="1"/>
          </p:cNvSpPr>
          <p:nvPr>
            <p:ph type="ftr" sz="quarter" idx="11"/>
          </p:nvPr>
        </p:nvSpPr>
        <p:spPr/>
        <p:txBody>
          <a:bodyPr/>
          <a:lstStyle>
            <a:lvl1pPr>
              <a:defRPr/>
            </a:lvl1pPr>
            <a:extLst/>
          </a:lstStyle>
          <a:p>
            <a:pPr>
              <a:defRPr/>
            </a:pPr>
            <a:endParaRPr lang="en-US" altLang="zh-CN"/>
          </a:p>
        </p:txBody>
      </p:sp>
      <p:sp>
        <p:nvSpPr>
          <p:cNvPr id="7" name="灯片编号占位符 6"/>
          <p:cNvSpPr>
            <a:spLocks noGrp="1"/>
          </p:cNvSpPr>
          <p:nvPr>
            <p:ph type="sldNum" sz="quarter" idx="12"/>
          </p:nvPr>
        </p:nvSpPr>
        <p:spPr/>
        <p:txBody>
          <a:bodyPr/>
          <a:lstStyle>
            <a:lvl1pPr>
              <a:defRPr/>
            </a:lvl1pPr>
            <a:extLst/>
          </a:lstStyle>
          <a:p>
            <a:pPr>
              <a:defRPr/>
            </a:pPr>
            <a:fld id="{1D456C7F-7CEA-43CB-8E6E-0FC48639CDD4}" type="slidenum">
              <a:rPr lang="en-US" altLang="zh-CN"/>
              <a:pPr>
                <a:defRPr/>
              </a:pPr>
              <a:t>‹#›</a:t>
            </a:fld>
            <a:endParaRPr lang="en-US" altLang="zh-CN"/>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endParaRPr lang="en-US" altLang="zh-CN"/>
          </a:p>
        </p:txBody>
      </p:sp>
      <p:sp>
        <p:nvSpPr>
          <p:cNvPr id="8" name="页脚占位符 7"/>
          <p:cNvSpPr>
            <a:spLocks noGrp="1"/>
          </p:cNvSpPr>
          <p:nvPr>
            <p:ph type="ftr" sz="quarter" idx="11"/>
          </p:nvPr>
        </p:nvSpPr>
        <p:spPr/>
        <p:txBody>
          <a:bodyPr/>
          <a:lstStyle>
            <a:lvl1pPr>
              <a:defRPr/>
            </a:lvl1pPr>
            <a:extLst/>
          </a:lstStyle>
          <a:p>
            <a:pPr>
              <a:defRPr/>
            </a:pPr>
            <a:endParaRPr lang="en-US" altLang="zh-CN"/>
          </a:p>
        </p:txBody>
      </p:sp>
      <p:sp>
        <p:nvSpPr>
          <p:cNvPr id="9" name="灯片编号占位符 8"/>
          <p:cNvSpPr>
            <a:spLocks noGrp="1"/>
          </p:cNvSpPr>
          <p:nvPr>
            <p:ph type="sldNum" sz="quarter" idx="12"/>
          </p:nvPr>
        </p:nvSpPr>
        <p:spPr/>
        <p:txBody>
          <a:bodyPr/>
          <a:lstStyle>
            <a:lvl1pPr>
              <a:defRPr/>
            </a:lvl1pPr>
            <a:extLst/>
          </a:lstStyle>
          <a:p>
            <a:pPr>
              <a:defRPr/>
            </a:pPr>
            <a:fld id="{9E7FE6FC-453A-46EA-BB3F-BA0A75A8ED03}" type="slidenum">
              <a:rPr lang="en-US" altLang="zh-CN"/>
              <a:pPr>
                <a:defRPr/>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endParaRPr lang="en-US" altLang="zh-CN"/>
          </a:p>
        </p:txBody>
      </p:sp>
      <p:sp>
        <p:nvSpPr>
          <p:cNvPr id="4" name="页脚占位符 3"/>
          <p:cNvSpPr>
            <a:spLocks noGrp="1"/>
          </p:cNvSpPr>
          <p:nvPr>
            <p:ph type="ftr" sz="quarter" idx="11"/>
          </p:nvPr>
        </p:nvSpPr>
        <p:spPr/>
        <p:txBody>
          <a:bodyPr/>
          <a:lstStyle>
            <a:lvl1pPr>
              <a:defRPr/>
            </a:lvl1pPr>
            <a:extLst/>
          </a:lstStyle>
          <a:p>
            <a:pPr>
              <a:defRPr/>
            </a:pPr>
            <a:endParaRPr lang="en-US" altLang="zh-CN"/>
          </a:p>
        </p:txBody>
      </p:sp>
      <p:sp>
        <p:nvSpPr>
          <p:cNvPr id="5" name="灯片编号占位符 4"/>
          <p:cNvSpPr>
            <a:spLocks noGrp="1"/>
          </p:cNvSpPr>
          <p:nvPr>
            <p:ph type="sldNum" sz="quarter" idx="12"/>
          </p:nvPr>
        </p:nvSpPr>
        <p:spPr/>
        <p:txBody>
          <a:bodyPr/>
          <a:lstStyle>
            <a:lvl1pPr>
              <a:defRPr/>
            </a:lvl1pPr>
            <a:extLst/>
          </a:lstStyle>
          <a:p>
            <a:pPr>
              <a:defRPr/>
            </a:pPr>
            <a:fld id="{D05402E9-D327-41D0-9A7A-1AF451CEAE1E}" type="slidenum">
              <a:rPr lang="en-US" altLang="zh-CN"/>
              <a:pPr>
                <a:defRPr/>
              </a:pPr>
              <a:t>‹#›</a:t>
            </a:fld>
            <a:endParaRPr lang="en-US" altLang="zh-CN"/>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endParaRPr lang="en-US" altLang="zh-CN"/>
          </a:p>
        </p:txBody>
      </p:sp>
      <p:sp>
        <p:nvSpPr>
          <p:cNvPr id="3" name="页脚占位符 21"/>
          <p:cNvSpPr>
            <a:spLocks noGrp="1"/>
          </p:cNvSpPr>
          <p:nvPr>
            <p:ph type="ftr" sz="quarter" idx="11"/>
          </p:nvPr>
        </p:nvSpPr>
        <p:spPr/>
        <p:txBody>
          <a:bodyPr/>
          <a:lstStyle>
            <a:lvl1pPr>
              <a:defRPr/>
            </a:lvl1pPr>
          </a:lstStyle>
          <a:p>
            <a:pPr>
              <a:defRPr/>
            </a:pPr>
            <a:endParaRPr lang="en-US" altLang="zh-CN"/>
          </a:p>
        </p:txBody>
      </p:sp>
      <p:sp>
        <p:nvSpPr>
          <p:cNvPr id="4" name="灯片编号占位符 17"/>
          <p:cNvSpPr>
            <a:spLocks noGrp="1"/>
          </p:cNvSpPr>
          <p:nvPr>
            <p:ph type="sldNum" sz="quarter" idx="12"/>
          </p:nvPr>
        </p:nvSpPr>
        <p:spPr/>
        <p:txBody>
          <a:bodyPr/>
          <a:lstStyle>
            <a:lvl1pPr>
              <a:defRPr/>
            </a:lvl1pPr>
          </a:lstStyle>
          <a:p>
            <a:pPr>
              <a:defRPr/>
            </a:pPr>
            <a:fld id="{87F55C09-537A-496C-BF76-2955C86E6B4D}"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endParaRPr lang="en-US" altLang="zh-CN"/>
          </a:p>
        </p:txBody>
      </p:sp>
      <p:sp>
        <p:nvSpPr>
          <p:cNvPr id="6" name="页脚占位符 5"/>
          <p:cNvSpPr>
            <a:spLocks noGrp="1"/>
          </p:cNvSpPr>
          <p:nvPr>
            <p:ph type="ftr" sz="quarter" idx="11"/>
          </p:nvPr>
        </p:nvSpPr>
        <p:spPr/>
        <p:txBody>
          <a:bodyPr/>
          <a:lstStyle>
            <a:lvl1pPr>
              <a:defRPr/>
            </a:lvl1pPr>
            <a:extLst/>
          </a:lstStyle>
          <a:p>
            <a:pPr>
              <a:defRPr/>
            </a:pPr>
            <a:endParaRPr lang="en-US" altLang="zh-CN"/>
          </a:p>
        </p:txBody>
      </p:sp>
      <p:sp>
        <p:nvSpPr>
          <p:cNvPr id="7" name="灯片编号占位符 6"/>
          <p:cNvSpPr>
            <a:spLocks noGrp="1"/>
          </p:cNvSpPr>
          <p:nvPr>
            <p:ph type="sldNum" sz="quarter" idx="12"/>
          </p:nvPr>
        </p:nvSpPr>
        <p:spPr/>
        <p:txBody>
          <a:bodyPr/>
          <a:lstStyle>
            <a:lvl1pPr>
              <a:defRPr/>
            </a:lvl1pPr>
            <a:extLst/>
          </a:lstStyle>
          <a:p>
            <a:pPr>
              <a:defRPr/>
            </a:pPr>
            <a:fld id="{D0E48D0B-A70E-4803-A3B1-B7D55795F09C}" type="slidenum">
              <a:rPr lang="en-US" altLang="zh-CN"/>
              <a:pPr>
                <a:defRPr/>
              </a:pPr>
              <a:t>‹#›</a:t>
            </a:fld>
            <a:endParaRPr lang="en-US" altLang="zh-CN"/>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6" name="任意多边形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7" name="直角三角形 6"/>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直接连接符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燕尾形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a:solidFill>
                  <a:schemeClr val="tx1"/>
                </a:solidFill>
              </a:defRPr>
            </a:lvl1pPr>
            <a:extLst/>
          </a:lstStyle>
          <a:p>
            <a:pPr>
              <a:defRPr/>
            </a:pPr>
            <a:endParaRPr lang="en-US" altLang="zh-CN"/>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en-US" altLang="zh-CN"/>
          </a:p>
        </p:txBody>
      </p:sp>
      <p:sp>
        <p:nvSpPr>
          <p:cNvPr id="13" name="灯片编号占位符 6"/>
          <p:cNvSpPr>
            <a:spLocks noGrp="1"/>
          </p:cNvSpPr>
          <p:nvPr>
            <p:ph type="sldNum" sz="quarter" idx="12"/>
          </p:nvPr>
        </p:nvSpPr>
        <p:spPr/>
        <p:txBody>
          <a:bodyPr/>
          <a:lstStyle>
            <a:lvl1pPr>
              <a:defRPr>
                <a:solidFill>
                  <a:schemeClr val="tx1"/>
                </a:solidFill>
              </a:defRPr>
            </a:lvl1pPr>
            <a:extLst/>
          </a:lstStyle>
          <a:p>
            <a:pPr>
              <a:defRPr/>
            </a:pPr>
            <a:fld id="{98AC6064-DC94-4B3E-BB16-84E274D2CF01}" type="slidenum">
              <a:rPr lang="en-US" altLang="zh-CN"/>
              <a:pPr>
                <a:defRPr/>
              </a:pPr>
              <a:t>‹#›</a:t>
            </a:fld>
            <a:endParaRPr lang="en-US" altLang="zh-CN"/>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12" name="任意多边形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ea typeface="宋体" pitchFamily="2" charset="-122"/>
            </a:endParaRPr>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ea typeface="宋体" pitchFamily="2" charset="-122"/>
              </a:defRPr>
            </a:lvl1pPr>
            <a:extLst/>
          </a:lstStyle>
          <a:p>
            <a:pPr>
              <a:defRPr/>
            </a:pPr>
            <a:endParaRPr lang="en-US" altLang="zh-CN"/>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ea typeface="宋体" pitchFamily="2" charset="-122"/>
              </a:defRPr>
            </a:lvl1pPr>
            <a:extLst/>
          </a:lstStyle>
          <a:p>
            <a:pPr>
              <a:defRPr/>
            </a:pPr>
            <a:endParaRPr lang="en-US" altLang="zh-CN"/>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ea typeface="宋体" pitchFamily="2" charset="-122"/>
              </a:defRPr>
            </a:lvl1pPr>
            <a:extLst/>
          </a:lstStyle>
          <a:p>
            <a:pPr>
              <a:defRPr/>
            </a:pPr>
            <a:fld id="{51215488-EC94-427F-A101-A094AE8AD997}"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4" r:id="rId4"/>
    <p:sldLayoutId id="2147483675" r:id="rId5"/>
    <p:sldLayoutId id="2147483676" r:id="rId6"/>
    <p:sldLayoutId id="2147483670" r:id="rId7"/>
    <p:sldLayoutId id="2147483677" r:id="rId8"/>
    <p:sldLayoutId id="2147483678" r:id="rId9"/>
    <p:sldLayoutId id="2147483669" r:id="rId10"/>
    <p:sldLayoutId id="2147483668" r:id="rId11"/>
  </p:sldLayoutIdLst>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2pPr>
      <a:lvl3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3pPr>
      <a:lvl4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4pPr>
      <a:lvl5pPr algn="l" rtl="0" eaLnBrk="0" fontAlgn="base" hangingPunct="0">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subTitle" idx="1"/>
          </p:nvPr>
        </p:nvSpPr>
        <p:spPr>
          <a:xfrm>
            <a:off x="539750" y="5684838"/>
            <a:ext cx="7772400" cy="1200150"/>
          </a:xfrm>
        </p:spPr>
        <p:txBody>
          <a:bodyPr/>
          <a:lstStyle/>
          <a:p>
            <a:pPr marR="0" algn="ctr" eaLnBrk="1" hangingPunct="1"/>
            <a:r>
              <a:rPr lang="zh-CN" altLang="en-US" smtClean="0">
                <a:solidFill>
                  <a:schemeClr val="tx1"/>
                </a:solidFill>
                <a:ea typeface="楷体_GB2312" pitchFamily="49" charset="-122"/>
              </a:rPr>
              <a:t>中国水利水电出版社</a:t>
            </a:r>
            <a:r>
              <a:rPr lang="zh-CN" altLang="en-US" smtClean="0">
                <a:solidFill>
                  <a:schemeClr val="tx1"/>
                </a:solidFill>
              </a:rPr>
              <a:t> </a:t>
            </a:r>
            <a:endParaRPr lang="zh-CN" altLang="zh-CN" smtClean="0">
              <a:solidFill>
                <a:schemeClr val="tx1"/>
              </a:solidFill>
            </a:endParaRPr>
          </a:p>
        </p:txBody>
      </p:sp>
      <p:sp>
        <p:nvSpPr>
          <p:cNvPr id="13316" name="Rectangle 3"/>
          <p:cNvSpPr>
            <a:spLocks noChangeArrowheads="1"/>
          </p:cNvSpPr>
          <p:nvPr/>
        </p:nvSpPr>
        <p:spPr bwMode="auto">
          <a:xfrm>
            <a:off x="684213" y="404813"/>
            <a:ext cx="7772400" cy="1200150"/>
          </a:xfrm>
          <a:prstGeom prst="rect">
            <a:avLst/>
          </a:prstGeom>
          <a:noFill/>
          <a:ln w="9525">
            <a:noFill/>
            <a:miter lim="800000"/>
            <a:headEnd/>
            <a:tailEnd/>
          </a:ln>
        </p:spPr>
        <p:txBody>
          <a:bodyPr lIns="45720" rIns="45720"/>
          <a:lstStyle/>
          <a:p>
            <a:pPr algn="r">
              <a:spcBef>
                <a:spcPts val="400"/>
              </a:spcBef>
              <a:buClr>
                <a:schemeClr val="accent1"/>
              </a:buClr>
              <a:buSzPct val="68000"/>
              <a:buFont typeface="Wingdings 3" pitchFamily="18" charset="2"/>
              <a:buNone/>
            </a:pPr>
            <a:endParaRPr lang="zh-CN" altLang="zh-CN" sz="2700">
              <a:solidFill>
                <a:schemeClr val="tx2"/>
              </a:solidFill>
              <a:latin typeface="Lucida Sans Unicode" pitchFamily="34" charset="0"/>
              <a:ea typeface="黑体" pitchFamily="2" charset="-122"/>
            </a:endParaRPr>
          </a:p>
        </p:txBody>
      </p:sp>
      <p:sp>
        <p:nvSpPr>
          <p:cNvPr id="13317" name="Rectangle 3"/>
          <p:cNvSpPr>
            <a:spLocks noChangeArrowheads="1"/>
          </p:cNvSpPr>
          <p:nvPr/>
        </p:nvSpPr>
        <p:spPr bwMode="auto">
          <a:xfrm>
            <a:off x="684213" y="5013325"/>
            <a:ext cx="7772400" cy="1200150"/>
          </a:xfrm>
          <a:prstGeom prst="rect">
            <a:avLst/>
          </a:prstGeom>
          <a:noFill/>
          <a:ln w="9525">
            <a:noFill/>
            <a:miter lim="800000"/>
            <a:headEnd/>
            <a:tailEnd/>
          </a:ln>
        </p:spPr>
        <p:txBody>
          <a:bodyPr lIns="45720" rIns="45720"/>
          <a:lstStyle/>
          <a:p>
            <a:pPr algn="r">
              <a:spcBef>
                <a:spcPts val="400"/>
              </a:spcBef>
              <a:buClr>
                <a:schemeClr val="accent1"/>
              </a:buClr>
              <a:buSzPct val="68000"/>
              <a:buFont typeface="Wingdings 3" pitchFamily="18" charset="2"/>
              <a:buNone/>
            </a:pPr>
            <a:endParaRPr lang="zh-CN" altLang="zh-CN" sz="2700">
              <a:solidFill>
                <a:schemeClr val="tx2"/>
              </a:solidFill>
              <a:latin typeface="Lucida Sans Unicode" pitchFamily="34" charset="0"/>
              <a:ea typeface="黑体" pitchFamily="2" charset="-122"/>
            </a:endParaRPr>
          </a:p>
        </p:txBody>
      </p:sp>
      <p:sp>
        <p:nvSpPr>
          <p:cNvPr id="13319" name="Rectangle 3"/>
          <p:cNvSpPr>
            <a:spLocks noChangeArrowheads="1"/>
          </p:cNvSpPr>
          <p:nvPr/>
        </p:nvSpPr>
        <p:spPr bwMode="auto">
          <a:xfrm>
            <a:off x="539750" y="404813"/>
            <a:ext cx="7772400" cy="647700"/>
          </a:xfrm>
          <a:prstGeom prst="rect">
            <a:avLst/>
          </a:prstGeom>
          <a:noFill/>
          <a:ln w="9525">
            <a:noFill/>
            <a:miter lim="800000"/>
            <a:headEnd/>
            <a:tailEnd/>
          </a:ln>
        </p:spPr>
        <p:txBody>
          <a:bodyPr lIns="45720" rIns="45720"/>
          <a:lstStyle/>
          <a:p>
            <a:pPr>
              <a:spcBef>
                <a:spcPts val="400"/>
              </a:spcBef>
              <a:buClr>
                <a:schemeClr val="accent1"/>
              </a:buClr>
              <a:buSzPct val="68000"/>
              <a:buFont typeface="Wingdings 3" pitchFamily="18" charset="2"/>
              <a:buNone/>
            </a:pPr>
            <a:r>
              <a:rPr lang="zh-CN" altLang="zh-CN" sz="2700">
                <a:latin typeface="Lucida Sans Unicode" pitchFamily="34" charset="0"/>
                <a:ea typeface="黑体" pitchFamily="2" charset="-122"/>
              </a:rPr>
              <a:t>21世纪高等院校精品规划教材</a:t>
            </a:r>
          </a:p>
        </p:txBody>
      </p:sp>
      <p:sp>
        <p:nvSpPr>
          <p:cNvPr id="13320" name="Rectangle 3"/>
          <p:cNvSpPr>
            <a:spLocks noChangeArrowheads="1"/>
          </p:cNvSpPr>
          <p:nvPr/>
        </p:nvSpPr>
        <p:spPr bwMode="auto">
          <a:xfrm>
            <a:off x="611188" y="1412875"/>
            <a:ext cx="7772400" cy="1200150"/>
          </a:xfrm>
          <a:prstGeom prst="rect">
            <a:avLst/>
          </a:prstGeom>
          <a:noFill/>
          <a:ln w="9525">
            <a:noFill/>
            <a:miter lim="800000"/>
            <a:headEnd/>
            <a:tailEnd/>
          </a:ln>
        </p:spPr>
        <p:txBody>
          <a:bodyPr lIns="45720" rIns="45720"/>
          <a:lstStyle/>
          <a:p>
            <a:pPr algn="ctr">
              <a:spcBef>
                <a:spcPts val="400"/>
              </a:spcBef>
              <a:buClr>
                <a:schemeClr val="accent1"/>
              </a:buClr>
              <a:buSzPct val="68000"/>
              <a:buFont typeface="Wingdings 3" pitchFamily="18" charset="2"/>
              <a:buNone/>
            </a:pPr>
            <a:r>
              <a:rPr lang="zh-CN" altLang="zh-CN" sz="4000">
                <a:latin typeface="Lucida Sans Unicode" pitchFamily="34" charset="0"/>
                <a:ea typeface="黑体" pitchFamily="2" charset="-122"/>
              </a:rPr>
              <a:t>计算机网络安全技术教程</a:t>
            </a:r>
          </a:p>
        </p:txBody>
      </p:sp>
      <p:sp>
        <p:nvSpPr>
          <p:cNvPr id="13321" name="Rectangle 3"/>
          <p:cNvSpPr>
            <a:spLocks noChangeArrowheads="1"/>
          </p:cNvSpPr>
          <p:nvPr/>
        </p:nvSpPr>
        <p:spPr bwMode="auto">
          <a:xfrm>
            <a:off x="900113" y="2636838"/>
            <a:ext cx="7772400" cy="1200150"/>
          </a:xfrm>
          <a:prstGeom prst="rect">
            <a:avLst/>
          </a:prstGeom>
          <a:noFill/>
          <a:ln w="9525">
            <a:noFill/>
            <a:miter lim="800000"/>
            <a:headEnd/>
            <a:tailEnd/>
          </a:ln>
        </p:spPr>
        <p:txBody>
          <a:bodyPr lIns="45720" rIns="45720"/>
          <a:lstStyle/>
          <a:p>
            <a:pPr algn="ctr">
              <a:spcBef>
                <a:spcPts val="400"/>
              </a:spcBef>
              <a:buClr>
                <a:schemeClr val="accent1"/>
              </a:buClr>
              <a:buSzPct val="68000"/>
              <a:buFont typeface="Wingdings 3" pitchFamily="18" charset="2"/>
              <a:buNone/>
            </a:pPr>
            <a:r>
              <a:rPr lang="zh-CN" altLang="en-US" sz="2400">
                <a:latin typeface="Lucida Sans Unicode" pitchFamily="34" charset="0"/>
                <a:ea typeface="黑体" pitchFamily="2" charset="-122"/>
              </a:rPr>
              <a:t>刘华春    蒋志平    编    著</a:t>
            </a:r>
            <a:r>
              <a:rPr lang="zh-CN" altLang="en-US" sz="2700">
                <a:latin typeface="Lucida Sans Unicode" pitchFamily="34" charset="0"/>
                <a:ea typeface="黑体" pitchFamily="2" charset="-122"/>
              </a:rPr>
              <a:t> </a:t>
            </a:r>
            <a:endParaRPr lang="zh-CN" altLang="zh-CN" sz="2700">
              <a:latin typeface="Lucida Sans Unicode" pitchFamily="34" charset="0"/>
              <a:ea typeface="黑体"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noChangeArrowheads="1"/>
          </p:cNvSpPr>
          <p:nvPr>
            <p:ph idx="1"/>
          </p:nvPr>
        </p:nvSpPr>
        <p:spPr/>
        <p:txBody>
          <a:bodyPr/>
          <a:lstStyle/>
          <a:p>
            <a:pPr marL="812800" indent="-812800" eaLnBrk="1" hangingPunct="1">
              <a:lnSpc>
                <a:spcPct val="80000"/>
              </a:lnSpc>
              <a:buFontTx/>
              <a:buNone/>
            </a:pPr>
            <a:r>
              <a:rPr lang="en-US" altLang="zh-CN" sz="2800" smtClean="0"/>
              <a:t>4. </a:t>
            </a:r>
            <a:r>
              <a:rPr lang="zh-CN" altLang="en-US" sz="2800" smtClean="0"/>
              <a:t>可靠性</a:t>
            </a:r>
          </a:p>
          <a:p>
            <a:pPr marL="812800" indent="-812800" eaLnBrk="1" hangingPunct="1">
              <a:lnSpc>
                <a:spcPct val="80000"/>
              </a:lnSpc>
              <a:buFontTx/>
              <a:buNone/>
            </a:pPr>
            <a:r>
              <a:rPr lang="zh-CN" altLang="en-US" sz="2800" smtClean="0"/>
              <a:t>可靠性是指系统在规定的条件下和规定的时</a:t>
            </a:r>
          </a:p>
          <a:p>
            <a:pPr marL="812800" indent="-812800" eaLnBrk="1" hangingPunct="1">
              <a:lnSpc>
                <a:spcPct val="80000"/>
              </a:lnSpc>
              <a:buFontTx/>
              <a:buNone/>
            </a:pPr>
            <a:r>
              <a:rPr lang="zh-CN" altLang="en-US" sz="2800" smtClean="0"/>
              <a:t>间内，完成规定功能的概率。可靠性是网络</a:t>
            </a:r>
          </a:p>
          <a:p>
            <a:pPr marL="812800" indent="-812800" eaLnBrk="1" hangingPunct="1">
              <a:lnSpc>
                <a:spcPct val="80000"/>
              </a:lnSpc>
              <a:buFontTx/>
              <a:buNone/>
            </a:pPr>
            <a:r>
              <a:rPr lang="zh-CN" altLang="en-US" sz="2800" smtClean="0"/>
              <a:t>安全最基本的要求之一。 </a:t>
            </a:r>
          </a:p>
          <a:p>
            <a:pPr marL="812800" indent="-812800" eaLnBrk="1" hangingPunct="1">
              <a:lnSpc>
                <a:spcPct val="80000"/>
              </a:lnSpc>
              <a:buFontTx/>
              <a:buNone/>
            </a:pPr>
            <a:r>
              <a:rPr lang="en-US" altLang="zh-CN" sz="2800" smtClean="0"/>
              <a:t>5. </a:t>
            </a:r>
            <a:r>
              <a:rPr lang="zh-CN" altLang="en-US" sz="2800" smtClean="0"/>
              <a:t>不可抵赖性</a:t>
            </a:r>
          </a:p>
          <a:p>
            <a:pPr marL="812800" indent="-812800" eaLnBrk="1" hangingPunct="1">
              <a:lnSpc>
                <a:spcPct val="80000"/>
              </a:lnSpc>
              <a:buFontTx/>
              <a:buNone/>
            </a:pPr>
            <a:r>
              <a:rPr lang="zh-CN" altLang="en-US" sz="2800" smtClean="0"/>
              <a:t>不可抵赖性也称为不可否认性。是指通信的双方在</a:t>
            </a:r>
          </a:p>
          <a:p>
            <a:pPr marL="812800" indent="-812800" eaLnBrk="1" hangingPunct="1">
              <a:lnSpc>
                <a:spcPct val="80000"/>
              </a:lnSpc>
              <a:buFontTx/>
              <a:buNone/>
            </a:pPr>
            <a:r>
              <a:rPr lang="zh-CN" altLang="en-US" sz="2800" smtClean="0"/>
              <a:t>通信过程中，对于自己所发送或接收的消息不可抵</a:t>
            </a:r>
          </a:p>
          <a:p>
            <a:pPr marL="812800" indent="-812800" eaLnBrk="1" hangingPunct="1">
              <a:lnSpc>
                <a:spcPct val="80000"/>
              </a:lnSpc>
              <a:buFontTx/>
              <a:buNone/>
            </a:pPr>
            <a:r>
              <a:rPr lang="zh-CN" altLang="en-US" sz="2800" smtClean="0"/>
              <a:t>赖。即发送者不能抵赖他发送过消息的事实和消息</a:t>
            </a:r>
          </a:p>
          <a:p>
            <a:pPr marL="812800" indent="-812800" eaLnBrk="1" hangingPunct="1">
              <a:lnSpc>
                <a:spcPct val="80000"/>
              </a:lnSpc>
              <a:buFontTx/>
              <a:buNone/>
            </a:pPr>
            <a:r>
              <a:rPr lang="zh-CN" altLang="en-US" sz="2800" smtClean="0"/>
              <a:t>的内容，而接收者也不能抵赖其接收到消息的事实</a:t>
            </a:r>
          </a:p>
          <a:p>
            <a:pPr marL="812800" indent="-812800" eaLnBrk="1" hangingPunct="1">
              <a:lnSpc>
                <a:spcPct val="80000"/>
              </a:lnSpc>
              <a:buFontTx/>
              <a:buNone/>
            </a:pPr>
            <a:r>
              <a:rPr lang="zh-CN" altLang="en-US" sz="2800" smtClean="0"/>
              <a:t>和内容。 </a:t>
            </a:r>
          </a:p>
        </p:txBody>
      </p:sp>
      <p:sp>
        <p:nvSpPr>
          <p:cNvPr id="10242" name="Rectangle 2"/>
          <p:cNvSpPr>
            <a:spLocks noGrp="1" noChangeArrowheads="1"/>
          </p:cNvSpPr>
          <p:nvPr>
            <p:ph type="title"/>
          </p:nvPr>
        </p:nvSpPr>
        <p:spPr/>
        <p:txBody>
          <a:bodyPr/>
          <a:lstStyle/>
          <a:p>
            <a:pPr eaLnBrk="1" fontAlgn="auto" hangingPunct="1">
              <a:spcAft>
                <a:spcPts val="0"/>
              </a:spcAft>
              <a:defRPr/>
            </a:pPr>
            <a:r>
              <a:rPr lang="zh-CN" altLang="en-US"/>
              <a:t>网络安全的目标</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3"/>
          <p:cNvSpPr>
            <a:spLocks noGrp="1" noChangeArrowheads="1"/>
          </p:cNvSpPr>
          <p:nvPr>
            <p:ph idx="1"/>
          </p:nvPr>
        </p:nvSpPr>
        <p:spPr/>
        <p:txBody>
          <a:bodyPr/>
          <a:lstStyle/>
          <a:p>
            <a:pPr eaLnBrk="1" hangingPunct="1"/>
            <a:r>
              <a:rPr lang="zh-CN" altLang="en-US" sz="2800" smtClean="0"/>
              <a:t>在信息化社会中，计算机通信网络在政治、军事、金融、商业、交通、电信、文教等方面的作用日益增大。社会对计算机网络的依赖也日益增强，尤其是计算机技术和通信技术相结合所形成的信息基础设施建设已经成为反映信息社会特征最重要的基础设施建设。人们建立了各种各样完备的信息系统，使得人类社会的一些机密和“财富”高度集中于计算机中。但是这些信息系统都是依靠计算机网络接收和处理信息，实现其相互间的联系和对目标的管理、控制。 </a:t>
            </a:r>
          </a:p>
        </p:txBody>
      </p:sp>
      <p:sp>
        <p:nvSpPr>
          <p:cNvPr id="11266" name="Rectangle 2"/>
          <p:cNvSpPr>
            <a:spLocks noGrp="1" noChangeArrowheads="1"/>
          </p:cNvSpPr>
          <p:nvPr>
            <p:ph type="title"/>
          </p:nvPr>
        </p:nvSpPr>
        <p:spPr/>
        <p:txBody>
          <a:bodyPr>
            <a:normAutofit fontScale="90000"/>
          </a:bodyPr>
          <a:lstStyle/>
          <a:p>
            <a:pPr eaLnBrk="1" fontAlgn="auto" hangingPunct="1">
              <a:spcAft>
                <a:spcPts val="0"/>
              </a:spcAft>
              <a:defRPr/>
            </a:pPr>
            <a:r>
              <a:rPr lang="zh-CN" altLang="en-US" sz="4000"/>
              <a:t>网络安全问题的重要性</a:t>
            </a:r>
            <a:br>
              <a:rPr lang="zh-CN" altLang="en-US" sz="4000"/>
            </a:br>
            <a:endParaRPr lang="zh-CN" altLang="en-US" sz="40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noChangeArrowheads="1"/>
          </p:cNvSpPr>
          <p:nvPr>
            <p:ph idx="1"/>
          </p:nvPr>
        </p:nvSpPr>
        <p:spPr/>
        <p:txBody>
          <a:bodyPr/>
          <a:lstStyle/>
          <a:p>
            <a:pPr eaLnBrk="1" hangingPunct="1">
              <a:lnSpc>
                <a:spcPct val="80000"/>
              </a:lnSpc>
            </a:pPr>
            <a:r>
              <a:rPr lang="zh-CN" altLang="en-US" sz="2800" smtClean="0"/>
              <a:t>随着网络的开放性、共享性、互连程度扩大，特别是</a:t>
            </a:r>
            <a:r>
              <a:rPr lang="en-US" altLang="zh-CN" sz="2800" smtClean="0"/>
              <a:t>Internet</a:t>
            </a:r>
            <a:r>
              <a:rPr lang="zh-CN" altLang="en-US" sz="2800" smtClean="0"/>
              <a:t>网的出现，网络的重要性和对社会的影响也越来越大。随着网络上各种新业务的兴起，比如电子两务</a:t>
            </a:r>
            <a:r>
              <a:rPr lang="en-US" altLang="zh-CN" sz="2800" smtClean="0"/>
              <a:t>(Electronic Commerce)</a:t>
            </a:r>
            <a:r>
              <a:rPr lang="zh-CN" altLang="en-US" sz="2800" smtClean="0"/>
              <a:t>、电子现金</a:t>
            </a:r>
            <a:r>
              <a:rPr lang="en-US" altLang="zh-CN" sz="2800" smtClean="0"/>
              <a:t>(Electronic Cash)</a:t>
            </a:r>
            <a:r>
              <a:rPr lang="zh-CN" altLang="en-US" sz="2800" smtClean="0"/>
              <a:t>、数字货币</a:t>
            </a:r>
            <a:r>
              <a:rPr lang="en-US" altLang="zh-CN" sz="2800" smtClean="0"/>
              <a:t>(Digital Cash)</a:t>
            </a:r>
            <a:r>
              <a:rPr lang="zh-CN" altLang="en-US" sz="2800" smtClean="0"/>
              <a:t>、网络银行</a:t>
            </a:r>
            <a:r>
              <a:rPr lang="en-US" altLang="zh-CN" sz="2800" smtClean="0"/>
              <a:t>(Network Bank)</a:t>
            </a:r>
            <a:r>
              <a:rPr lang="zh-CN" altLang="en-US" sz="2800" smtClean="0"/>
              <a:t>等，以及各种专用网的建设，比如金融网等，使得安全问题显得越来越重要，成了关键之所在。因此网络安全成了数据通信领域研究和发展的一个重要方向，对网络安全技术的研究成了现在计算机和通信界的一个热点，并且成为信息科学的一个重要研究领域，正日益受到人们的关注。</a:t>
            </a:r>
          </a:p>
        </p:txBody>
      </p:sp>
      <p:sp>
        <p:nvSpPr>
          <p:cNvPr id="12290" name="Rectangle 2"/>
          <p:cNvSpPr>
            <a:spLocks noGrp="1" noChangeArrowheads="1"/>
          </p:cNvSpPr>
          <p:nvPr>
            <p:ph type="title"/>
          </p:nvPr>
        </p:nvSpPr>
        <p:spPr/>
        <p:txBody>
          <a:bodyPr/>
          <a:lstStyle/>
          <a:p>
            <a:pPr eaLnBrk="1" fontAlgn="auto" hangingPunct="1">
              <a:spcAft>
                <a:spcPts val="0"/>
              </a:spcAft>
              <a:defRPr/>
            </a:pPr>
            <a:r>
              <a:rPr lang="zh-CN" altLang="en-US"/>
              <a:t>网络安全问题的重要性</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ChangeArrowheads="1"/>
          </p:cNvSpPr>
          <p:nvPr>
            <p:ph idx="1"/>
          </p:nvPr>
        </p:nvSpPr>
        <p:spPr/>
        <p:txBody>
          <a:bodyPr/>
          <a:lstStyle/>
          <a:p>
            <a:pPr eaLnBrk="1" hangingPunct="1"/>
            <a:r>
              <a:rPr lang="zh-CN" altLang="en-US" smtClean="0"/>
              <a:t>网络的安全威胁来自于网络中存在的不安全因素，网络不安全的因素来自两个方面，一方面是网络本身存在的安全缺陷，主要因素有：网络操作系统的脆弱性、</a:t>
            </a:r>
            <a:r>
              <a:rPr lang="en-US" altLang="zh-CN" smtClean="0"/>
              <a:t>TCP</a:t>
            </a:r>
            <a:r>
              <a:rPr lang="zh-CN" altLang="en-US" smtClean="0"/>
              <a:t>／</a:t>
            </a:r>
            <a:r>
              <a:rPr lang="en-US" altLang="zh-CN" smtClean="0"/>
              <a:t>IP</a:t>
            </a:r>
            <a:r>
              <a:rPr lang="zh-CN" altLang="en-US" smtClean="0"/>
              <a:t>协议的安全性缺陷、数据库管理系统安全的脆弱性、网络资源共享、数据通信、计算机病毒等。另一方面是人为因素和自然因素，即人为的入侵和破坏。 </a:t>
            </a:r>
          </a:p>
        </p:txBody>
      </p:sp>
      <p:sp>
        <p:nvSpPr>
          <p:cNvPr id="13314" name="Rectangle 2"/>
          <p:cNvSpPr>
            <a:spLocks noGrp="1" noChangeArrowheads="1"/>
          </p:cNvSpPr>
          <p:nvPr>
            <p:ph type="title"/>
          </p:nvPr>
        </p:nvSpPr>
        <p:spPr/>
        <p:txBody>
          <a:bodyPr/>
          <a:lstStyle/>
          <a:p>
            <a:pPr eaLnBrk="1" fontAlgn="auto" hangingPunct="1">
              <a:spcAft>
                <a:spcPts val="0"/>
              </a:spcAft>
              <a:defRPr/>
            </a:pPr>
            <a:r>
              <a:rPr lang="zh-CN" altLang="en-US"/>
              <a:t>计算机网络面临的威胁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noChangeArrowheads="1"/>
          </p:cNvSpPr>
          <p:nvPr>
            <p:ph idx="1"/>
          </p:nvPr>
        </p:nvSpPr>
        <p:spPr/>
        <p:txBody>
          <a:bodyPr/>
          <a:lstStyle/>
          <a:p>
            <a:pPr eaLnBrk="1" hangingPunct="1">
              <a:lnSpc>
                <a:spcPct val="90000"/>
              </a:lnSpc>
            </a:pPr>
            <a:r>
              <a:rPr lang="en-US" altLang="zh-CN" sz="2400" smtClean="0"/>
              <a:t>1</a:t>
            </a:r>
            <a:r>
              <a:rPr lang="zh-CN" altLang="en-US" sz="2400" smtClean="0"/>
              <a:t>．人为的无意失误 </a:t>
            </a:r>
          </a:p>
          <a:p>
            <a:pPr eaLnBrk="1" hangingPunct="1">
              <a:lnSpc>
                <a:spcPct val="90000"/>
              </a:lnSpc>
            </a:pPr>
            <a:r>
              <a:rPr lang="zh-CN" altLang="en-US" sz="2400" smtClean="0"/>
              <a:t>（</a:t>
            </a:r>
            <a:r>
              <a:rPr lang="en-US" altLang="zh-CN" sz="2400" smtClean="0"/>
              <a:t>1</a:t>
            </a:r>
            <a:r>
              <a:rPr lang="zh-CN" altLang="en-US" sz="2400" smtClean="0"/>
              <a:t>）安全配置不当造成的安全漏洞。系统管理员设置资源访问控制的失误，而导致一些资源被偶然或故意地破坏，造成网络信息保密性的破坏。</a:t>
            </a:r>
          </a:p>
          <a:p>
            <a:pPr eaLnBrk="1" hangingPunct="1">
              <a:lnSpc>
                <a:spcPct val="90000"/>
              </a:lnSpc>
            </a:pPr>
            <a:r>
              <a:rPr lang="zh-CN" altLang="en-US" sz="2400" smtClean="0"/>
              <a:t>（</a:t>
            </a:r>
            <a:r>
              <a:rPr lang="en-US" altLang="zh-CN" sz="2400" smtClean="0"/>
              <a:t>2</a:t>
            </a:r>
            <a:r>
              <a:rPr lang="zh-CN" altLang="en-US" sz="2400" smtClean="0"/>
              <a:t>）无意的信息泄露。合法用户进入安全进程后中途离开而给非法用户提供可乘之机，口令密钥等保管不善而为他人非法获得，用户安全意识不强、口令选择不慎、将自己的账号随意转借或与别人共享等都会给网络安全造成威胁。</a:t>
            </a:r>
          </a:p>
          <a:p>
            <a:pPr eaLnBrk="1" hangingPunct="1">
              <a:lnSpc>
                <a:spcPct val="90000"/>
              </a:lnSpc>
            </a:pPr>
            <a:r>
              <a:rPr lang="zh-CN" altLang="en-US" sz="2400" smtClean="0"/>
              <a:t>（</a:t>
            </a:r>
            <a:r>
              <a:rPr lang="en-US" altLang="zh-CN" sz="2400" smtClean="0"/>
              <a:t>3</a:t>
            </a:r>
            <a:r>
              <a:rPr lang="zh-CN" altLang="en-US" sz="2400" smtClean="0"/>
              <a:t>）操作失误。删除文件、格式化硬盘、线路拆除等操作失误，系统掉电，“死机”等系统崩溃引起信息缺失，从而造成网络信息完整性和可用性的破坏。</a:t>
            </a:r>
          </a:p>
        </p:txBody>
      </p:sp>
      <p:sp>
        <p:nvSpPr>
          <p:cNvPr id="14338" name="Rectangle 2"/>
          <p:cNvSpPr>
            <a:spLocks noGrp="1" noChangeArrowheads="1"/>
          </p:cNvSpPr>
          <p:nvPr>
            <p:ph type="title"/>
          </p:nvPr>
        </p:nvSpPr>
        <p:spPr/>
        <p:txBody>
          <a:bodyPr/>
          <a:lstStyle/>
          <a:p>
            <a:pPr eaLnBrk="1" fontAlgn="auto" hangingPunct="1">
              <a:spcAft>
                <a:spcPts val="0"/>
              </a:spcAft>
              <a:defRPr/>
            </a:pPr>
            <a:r>
              <a:rPr lang="zh-CN" altLang="en-US"/>
              <a:t>人为因素的威胁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3"/>
          <p:cNvSpPr>
            <a:spLocks noGrp="1" noChangeArrowheads="1"/>
          </p:cNvSpPr>
          <p:nvPr>
            <p:ph idx="1"/>
          </p:nvPr>
        </p:nvSpPr>
        <p:spPr/>
        <p:txBody>
          <a:bodyPr/>
          <a:lstStyle/>
          <a:p>
            <a:pPr eaLnBrk="1" hangingPunct="1"/>
            <a:r>
              <a:rPr lang="en-US" altLang="zh-CN" smtClean="0"/>
              <a:t>2</a:t>
            </a:r>
            <a:r>
              <a:rPr lang="zh-CN" altLang="en-US" smtClean="0"/>
              <a:t>．人为的恶意攻击</a:t>
            </a:r>
          </a:p>
          <a:p>
            <a:pPr eaLnBrk="1" hangingPunct="1"/>
            <a:r>
              <a:rPr lang="zh-CN" altLang="en-US" smtClean="0"/>
              <a:t>（</a:t>
            </a:r>
            <a:r>
              <a:rPr lang="en-US" altLang="zh-CN" smtClean="0"/>
              <a:t>1</a:t>
            </a:r>
            <a:r>
              <a:rPr lang="zh-CN" altLang="en-US" smtClean="0"/>
              <a:t>）非授权访问。 </a:t>
            </a:r>
          </a:p>
          <a:p>
            <a:pPr eaLnBrk="1" hangingPunct="1"/>
            <a:r>
              <a:rPr lang="zh-CN" altLang="en-US" smtClean="0"/>
              <a:t>（</a:t>
            </a:r>
            <a:r>
              <a:rPr lang="en-US" altLang="zh-CN" smtClean="0"/>
              <a:t>2</a:t>
            </a:r>
            <a:r>
              <a:rPr lang="zh-CN" altLang="en-US" smtClean="0"/>
              <a:t>）信息泄露或丢失。 </a:t>
            </a:r>
          </a:p>
          <a:p>
            <a:pPr eaLnBrk="1" hangingPunct="1"/>
            <a:r>
              <a:rPr lang="zh-CN" altLang="en-US" smtClean="0"/>
              <a:t>（</a:t>
            </a:r>
            <a:r>
              <a:rPr lang="en-US" altLang="zh-CN" smtClean="0"/>
              <a:t>3</a:t>
            </a:r>
            <a:r>
              <a:rPr lang="zh-CN" altLang="en-US" smtClean="0"/>
              <a:t>）破坏数据完整性。 </a:t>
            </a:r>
          </a:p>
          <a:p>
            <a:pPr eaLnBrk="1" hangingPunct="1"/>
            <a:r>
              <a:rPr lang="zh-CN" altLang="en-US" smtClean="0"/>
              <a:t>（</a:t>
            </a:r>
            <a:r>
              <a:rPr lang="en-US" altLang="zh-CN" smtClean="0"/>
              <a:t>4</a:t>
            </a:r>
            <a:r>
              <a:rPr lang="zh-CN" altLang="en-US" smtClean="0"/>
              <a:t>）拒绝服务攻击。 </a:t>
            </a:r>
          </a:p>
          <a:p>
            <a:pPr eaLnBrk="1" hangingPunct="1"/>
            <a:r>
              <a:rPr lang="zh-CN" altLang="en-US" smtClean="0"/>
              <a:t>（</a:t>
            </a:r>
            <a:r>
              <a:rPr lang="en-US" altLang="zh-CN" smtClean="0"/>
              <a:t>5</a:t>
            </a:r>
            <a:r>
              <a:rPr lang="zh-CN" altLang="en-US" smtClean="0"/>
              <a:t>）利用网络传播木马和病毒。 </a:t>
            </a:r>
          </a:p>
        </p:txBody>
      </p:sp>
      <p:sp>
        <p:nvSpPr>
          <p:cNvPr id="15362" name="Rectangle 2"/>
          <p:cNvSpPr>
            <a:spLocks noGrp="1" noChangeArrowheads="1"/>
          </p:cNvSpPr>
          <p:nvPr>
            <p:ph type="title"/>
          </p:nvPr>
        </p:nvSpPr>
        <p:spPr/>
        <p:txBody>
          <a:bodyPr/>
          <a:lstStyle/>
          <a:p>
            <a:pPr eaLnBrk="1" fontAlgn="auto" hangingPunct="1">
              <a:spcAft>
                <a:spcPts val="0"/>
              </a:spcAft>
              <a:defRPr/>
            </a:pPr>
            <a:r>
              <a:rPr lang="zh-CN" altLang="en-US"/>
              <a:t>人为因素的威胁</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noChangeArrowheads="1"/>
          </p:cNvSpPr>
          <p:nvPr>
            <p:ph idx="1"/>
          </p:nvPr>
        </p:nvSpPr>
        <p:spPr/>
        <p:txBody>
          <a:bodyPr/>
          <a:lstStyle/>
          <a:p>
            <a:pPr eaLnBrk="1" hangingPunct="1"/>
            <a:r>
              <a:rPr lang="en-US" altLang="zh-CN" smtClean="0"/>
              <a:t>1</a:t>
            </a:r>
            <a:r>
              <a:rPr lang="zh-CN" altLang="en-US" smtClean="0"/>
              <a:t>．网络操作系统的脆弱性</a:t>
            </a:r>
          </a:p>
          <a:p>
            <a:pPr eaLnBrk="1" hangingPunct="1"/>
            <a:r>
              <a:rPr lang="en-US" altLang="zh-CN" smtClean="0"/>
              <a:t>2</a:t>
            </a:r>
            <a:r>
              <a:rPr lang="zh-CN" altLang="en-US" smtClean="0"/>
              <a:t>．</a:t>
            </a:r>
            <a:r>
              <a:rPr lang="en-US" altLang="zh-CN" smtClean="0"/>
              <a:t>TCP/IP</a:t>
            </a:r>
            <a:r>
              <a:rPr lang="zh-CN" altLang="en-US" smtClean="0"/>
              <a:t>协议的安全性缺陷</a:t>
            </a:r>
          </a:p>
          <a:p>
            <a:pPr eaLnBrk="1" hangingPunct="1"/>
            <a:r>
              <a:rPr lang="en-US" altLang="zh-CN" smtClean="0"/>
              <a:t>3</a:t>
            </a:r>
            <a:r>
              <a:rPr lang="zh-CN" altLang="en-US" smtClean="0"/>
              <a:t>．数据库管理系统安全的脆弱性</a:t>
            </a:r>
          </a:p>
          <a:p>
            <a:pPr eaLnBrk="1" hangingPunct="1"/>
            <a:r>
              <a:rPr lang="en-US" altLang="zh-CN" smtClean="0"/>
              <a:t>4</a:t>
            </a:r>
            <a:r>
              <a:rPr lang="zh-CN" altLang="en-US" smtClean="0"/>
              <a:t>．系统软硬件故障引起泄密</a:t>
            </a:r>
          </a:p>
          <a:p>
            <a:pPr eaLnBrk="1" hangingPunct="1"/>
            <a:endParaRPr lang="en-US" altLang="zh-CN" smtClean="0"/>
          </a:p>
        </p:txBody>
      </p:sp>
      <p:sp>
        <p:nvSpPr>
          <p:cNvPr id="16386" name="Rectangle 2"/>
          <p:cNvSpPr>
            <a:spLocks noGrp="1" noChangeArrowheads="1"/>
          </p:cNvSpPr>
          <p:nvPr>
            <p:ph type="title"/>
          </p:nvPr>
        </p:nvSpPr>
        <p:spPr/>
        <p:txBody>
          <a:bodyPr/>
          <a:lstStyle/>
          <a:p>
            <a:pPr eaLnBrk="1" fontAlgn="auto" hangingPunct="1">
              <a:spcAft>
                <a:spcPts val="0"/>
              </a:spcAft>
              <a:defRPr/>
            </a:pPr>
            <a:r>
              <a:rPr lang="zh-CN" altLang="en-US"/>
              <a:t>非人为的威胁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3"/>
          <p:cNvSpPr>
            <a:spLocks noGrp="1" noChangeArrowheads="1"/>
          </p:cNvSpPr>
          <p:nvPr>
            <p:ph idx="1"/>
          </p:nvPr>
        </p:nvSpPr>
        <p:spPr/>
        <p:txBody>
          <a:bodyPr/>
          <a:lstStyle/>
          <a:p>
            <a:pPr eaLnBrk="1" hangingPunct="1">
              <a:lnSpc>
                <a:spcPct val="80000"/>
              </a:lnSpc>
            </a:pPr>
            <a:r>
              <a:rPr lang="en-US" altLang="zh-CN" sz="2800" smtClean="0"/>
              <a:t>1</a:t>
            </a:r>
            <a:r>
              <a:rPr lang="zh-CN" altLang="en-US" sz="2800" smtClean="0"/>
              <a:t>．端口扫描技术</a:t>
            </a:r>
          </a:p>
          <a:p>
            <a:pPr eaLnBrk="1" hangingPunct="1">
              <a:lnSpc>
                <a:spcPct val="80000"/>
              </a:lnSpc>
            </a:pPr>
            <a:r>
              <a:rPr lang="zh-CN" altLang="en-US" sz="2800" smtClean="0"/>
              <a:t>网络安全扫描技术是为使系统管理员能够及时了解系统中存在的安全漏洞，并采取相应防范措施，从而降低系统的安全风险而发展起来的一种安全技术。 </a:t>
            </a:r>
          </a:p>
          <a:p>
            <a:pPr eaLnBrk="1" hangingPunct="1">
              <a:lnSpc>
                <a:spcPct val="80000"/>
              </a:lnSpc>
            </a:pPr>
            <a:r>
              <a:rPr lang="en-US" altLang="zh-CN" sz="2800" smtClean="0"/>
              <a:t>2</a:t>
            </a:r>
            <a:r>
              <a:rPr lang="zh-CN" altLang="en-US" sz="2800" smtClean="0"/>
              <a:t>．网络嗅探技术</a:t>
            </a:r>
          </a:p>
          <a:p>
            <a:pPr eaLnBrk="1" hangingPunct="1">
              <a:lnSpc>
                <a:spcPct val="80000"/>
              </a:lnSpc>
            </a:pPr>
            <a:r>
              <a:rPr lang="zh-CN" altLang="en-US" sz="2800" smtClean="0"/>
              <a:t>网络嗅探是利用计算机的网络接口截获目的地及其他计算机数据报文的一种技术。它工作在网络的最底层，把网络传输的全部数据记录下来。以帮助网络管理员查找网络漏洞和检测网络性能，还可以分析网络的流量，以便找出所关心的网络中潜在的问题。 </a:t>
            </a:r>
          </a:p>
        </p:txBody>
      </p:sp>
      <p:sp>
        <p:nvSpPr>
          <p:cNvPr id="17410" name="Rectangle 2"/>
          <p:cNvSpPr>
            <a:spLocks noGrp="1" noChangeArrowheads="1"/>
          </p:cNvSpPr>
          <p:nvPr>
            <p:ph type="title"/>
          </p:nvPr>
        </p:nvSpPr>
        <p:spPr/>
        <p:txBody>
          <a:bodyPr/>
          <a:lstStyle/>
          <a:p>
            <a:pPr eaLnBrk="1" fontAlgn="auto" hangingPunct="1">
              <a:spcAft>
                <a:spcPts val="0"/>
              </a:spcAft>
              <a:defRPr/>
            </a:pPr>
            <a:r>
              <a:rPr lang="zh-CN" altLang="en-US"/>
              <a:t>网络安全的常用技术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a:spLocks noGrp="1" noChangeArrowheads="1"/>
          </p:cNvSpPr>
          <p:nvPr>
            <p:ph idx="1"/>
          </p:nvPr>
        </p:nvSpPr>
        <p:spPr/>
        <p:txBody>
          <a:bodyPr/>
          <a:lstStyle/>
          <a:p>
            <a:pPr eaLnBrk="1" hangingPunct="1"/>
            <a:r>
              <a:rPr lang="en-US" altLang="zh-CN" smtClean="0"/>
              <a:t>3</a:t>
            </a:r>
            <a:r>
              <a:rPr lang="zh-CN" altLang="en-US" smtClean="0"/>
              <a:t>．数据加密技术</a:t>
            </a:r>
          </a:p>
          <a:p>
            <a:pPr eaLnBrk="1" hangingPunct="1"/>
            <a:r>
              <a:rPr lang="zh-CN" altLang="en-US" smtClean="0"/>
              <a:t>   加密是所有信息保护技术措施中最古老、最基本的一种手段。加密的主要目的是防止信息的非授权泄漏。</a:t>
            </a:r>
          </a:p>
          <a:p>
            <a:pPr eaLnBrk="1" hangingPunct="1"/>
            <a:r>
              <a:rPr lang="en-US" altLang="zh-CN" smtClean="0"/>
              <a:t>4</a:t>
            </a:r>
            <a:r>
              <a:rPr lang="zh-CN" altLang="en-US" smtClean="0"/>
              <a:t>．数字签名技术</a:t>
            </a:r>
          </a:p>
          <a:p>
            <a:pPr eaLnBrk="1" hangingPunct="1"/>
            <a:r>
              <a:rPr lang="zh-CN" altLang="en-US" smtClean="0"/>
              <a:t>    数字签名机制提供了一种鉴别方法，以解决伪造、抵赖、冒充和篡改等安全问题。  </a:t>
            </a:r>
          </a:p>
        </p:txBody>
      </p:sp>
      <p:sp>
        <p:nvSpPr>
          <p:cNvPr id="18434" name="Rectangle 2"/>
          <p:cNvSpPr>
            <a:spLocks noGrp="1" noChangeArrowheads="1"/>
          </p:cNvSpPr>
          <p:nvPr>
            <p:ph type="title"/>
          </p:nvPr>
        </p:nvSpPr>
        <p:spPr/>
        <p:txBody>
          <a:bodyPr/>
          <a:lstStyle/>
          <a:p>
            <a:pPr eaLnBrk="1" fontAlgn="auto" hangingPunct="1">
              <a:spcAft>
                <a:spcPts val="0"/>
              </a:spcAft>
              <a:defRPr/>
            </a:pPr>
            <a:r>
              <a:rPr lang="zh-CN" altLang="en-US"/>
              <a:t>网络安全的常用技术</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3"/>
          <p:cNvSpPr>
            <a:spLocks noGrp="1" noChangeArrowheads="1"/>
          </p:cNvSpPr>
          <p:nvPr>
            <p:ph idx="1"/>
          </p:nvPr>
        </p:nvSpPr>
        <p:spPr/>
        <p:txBody>
          <a:bodyPr/>
          <a:lstStyle/>
          <a:p>
            <a:pPr eaLnBrk="1" hangingPunct="1">
              <a:lnSpc>
                <a:spcPct val="90000"/>
              </a:lnSpc>
            </a:pPr>
            <a:r>
              <a:rPr lang="en-US" altLang="zh-CN" sz="2800" smtClean="0"/>
              <a:t>5</a:t>
            </a:r>
            <a:r>
              <a:rPr lang="zh-CN" altLang="en-US" sz="2800" smtClean="0"/>
              <a:t>．鉴别技术</a:t>
            </a:r>
          </a:p>
          <a:p>
            <a:pPr eaLnBrk="1" hangingPunct="1">
              <a:lnSpc>
                <a:spcPct val="90000"/>
              </a:lnSpc>
            </a:pPr>
            <a:r>
              <a:rPr lang="zh-CN" altLang="en-US" sz="2800" smtClean="0"/>
              <a:t>    鉴别的目的是验明用户或信息的正身。对实体声称的身份进行唯一地识别，以便验证其访问请求或保证信息来自或到达指定的源和目的。 </a:t>
            </a:r>
          </a:p>
          <a:p>
            <a:pPr eaLnBrk="1" hangingPunct="1">
              <a:lnSpc>
                <a:spcPct val="90000"/>
              </a:lnSpc>
            </a:pPr>
            <a:r>
              <a:rPr lang="en-US" altLang="zh-CN" sz="2800" smtClean="0"/>
              <a:t>6</a:t>
            </a:r>
            <a:r>
              <a:rPr lang="zh-CN" altLang="en-US" sz="2800" smtClean="0"/>
              <a:t>．访问控制技术</a:t>
            </a:r>
          </a:p>
          <a:p>
            <a:pPr eaLnBrk="1" hangingPunct="1">
              <a:lnSpc>
                <a:spcPct val="90000"/>
              </a:lnSpc>
            </a:pPr>
            <a:r>
              <a:rPr lang="zh-CN" altLang="en-US" sz="2800" smtClean="0"/>
              <a:t>访问控制的目的是防止非法访问。访问控制是采取各种措施保证系统资源不被非</a:t>
            </a:r>
          </a:p>
          <a:p>
            <a:pPr eaLnBrk="1" hangingPunct="1">
              <a:lnSpc>
                <a:spcPct val="90000"/>
              </a:lnSpc>
            </a:pPr>
            <a:r>
              <a:rPr lang="zh-CN" altLang="en-US" sz="2800" smtClean="0"/>
              <a:t>法访问和使用。一般采用基于资源的集中式控制、基于源和目的地址的过滤管理以及网络签证技术等技术来实现。</a:t>
            </a:r>
          </a:p>
        </p:txBody>
      </p:sp>
      <p:sp>
        <p:nvSpPr>
          <p:cNvPr id="19458" name="Rectangle 2"/>
          <p:cNvSpPr>
            <a:spLocks noGrp="1" noChangeArrowheads="1"/>
          </p:cNvSpPr>
          <p:nvPr>
            <p:ph type="title"/>
          </p:nvPr>
        </p:nvSpPr>
        <p:spPr/>
        <p:txBody>
          <a:bodyPr/>
          <a:lstStyle/>
          <a:p>
            <a:pPr eaLnBrk="1" fontAlgn="auto" hangingPunct="1">
              <a:spcAft>
                <a:spcPts val="0"/>
              </a:spcAft>
              <a:defRPr/>
            </a:pPr>
            <a:r>
              <a:rPr lang="zh-CN" altLang="en-US"/>
              <a:t>网络安全的常用技术</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idx="4294967295"/>
          </p:nvPr>
        </p:nvSpPr>
        <p:spPr>
          <a:xfrm>
            <a:off x="685800" y="500043"/>
            <a:ext cx="7772400" cy="3082320"/>
          </a:xfrm>
        </p:spPr>
        <p:txBody>
          <a:bodyPr anchor="b">
            <a:noAutofit/>
          </a:bodyPr>
          <a:lstStyle/>
          <a:p>
            <a:pPr algn="ctr" eaLnBrk="1" fontAlgn="auto" hangingPunct="1">
              <a:spcAft>
                <a:spcPts val="0"/>
              </a:spcAft>
              <a:defRPr/>
            </a:pPr>
            <a:r>
              <a:rPr lang="zh-CN" altLang="en-US" sz="6000" dirty="0"/>
              <a:t>第</a:t>
            </a:r>
            <a:r>
              <a:rPr lang="en-US" altLang="zh-CN" sz="6000" dirty="0"/>
              <a:t>1</a:t>
            </a:r>
            <a:r>
              <a:rPr lang="zh-CN" altLang="en-US" sz="6000" dirty="0"/>
              <a:t>章  </a:t>
            </a:r>
            <a:r>
              <a:rPr lang="en-US" altLang="zh-CN" sz="6000" dirty="0" smtClean="0"/>
              <a:t/>
            </a:r>
            <a:br>
              <a:rPr lang="en-US" altLang="zh-CN" sz="6000" dirty="0" smtClean="0"/>
            </a:br>
            <a:r>
              <a:rPr lang="zh-CN" altLang="en-US" sz="6000" dirty="0" smtClean="0"/>
              <a:t>网络</a:t>
            </a:r>
            <a:r>
              <a:rPr lang="zh-CN" altLang="en-US" sz="6000" dirty="0"/>
              <a:t>安全概述</a:t>
            </a:r>
            <a:br>
              <a:rPr lang="zh-CN" altLang="en-US" sz="6000" dirty="0"/>
            </a:br>
            <a:endParaRPr lang="zh-CN" altLang="en-US" sz="60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idx="1"/>
          </p:nvPr>
        </p:nvSpPr>
        <p:spPr/>
        <p:txBody>
          <a:bodyPr/>
          <a:lstStyle/>
          <a:p>
            <a:pPr eaLnBrk="1" hangingPunct="1">
              <a:lnSpc>
                <a:spcPct val="90000"/>
              </a:lnSpc>
            </a:pPr>
            <a:r>
              <a:rPr lang="en-US" altLang="zh-CN" smtClean="0"/>
              <a:t>7</a:t>
            </a:r>
            <a:r>
              <a:rPr lang="zh-CN" altLang="en-US" smtClean="0"/>
              <a:t>．安全审计技术</a:t>
            </a:r>
          </a:p>
          <a:p>
            <a:pPr eaLnBrk="1" hangingPunct="1">
              <a:lnSpc>
                <a:spcPct val="90000"/>
              </a:lnSpc>
            </a:pPr>
            <a:r>
              <a:rPr lang="zh-CN" altLang="en-US" smtClean="0"/>
              <a:t>    计算机安全审计是通过一定的策略，利用记录和分析历史操作事件发现系统的漏洞并改进系统的性能和安全。</a:t>
            </a:r>
          </a:p>
          <a:p>
            <a:pPr eaLnBrk="1" hangingPunct="1">
              <a:lnSpc>
                <a:spcPct val="90000"/>
              </a:lnSpc>
            </a:pPr>
            <a:r>
              <a:rPr lang="en-US" altLang="zh-CN" smtClean="0"/>
              <a:t>8</a:t>
            </a:r>
            <a:r>
              <a:rPr lang="zh-CN" altLang="en-US" smtClean="0"/>
              <a:t>．防火墙技术</a:t>
            </a:r>
          </a:p>
          <a:p>
            <a:pPr eaLnBrk="1" hangingPunct="1">
              <a:lnSpc>
                <a:spcPct val="90000"/>
              </a:lnSpc>
            </a:pPr>
            <a:r>
              <a:rPr lang="zh-CN" altLang="en-US" smtClean="0"/>
              <a:t>    防火墙技术是建立在现代通信网络技术和信息安全技术基础上的应用性安全技术，越来越多地应用于专用网络与公用网络的互连环境中。 </a:t>
            </a:r>
          </a:p>
        </p:txBody>
      </p:sp>
      <p:sp>
        <p:nvSpPr>
          <p:cNvPr id="20482" name="Rectangle 2"/>
          <p:cNvSpPr>
            <a:spLocks noGrp="1" noChangeArrowheads="1"/>
          </p:cNvSpPr>
          <p:nvPr>
            <p:ph type="title"/>
          </p:nvPr>
        </p:nvSpPr>
        <p:spPr/>
        <p:txBody>
          <a:bodyPr/>
          <a:lstStyle/>
          <a:p>
            <a:pPr eaLnBrk="1" fontAlgn="auto" hangingPunct="1">
              <a:spcAft>
                <a:spcPts val="0"/>
              </a:spcAft>
              <a:defRPr/>
            </a:pPr>
            <a:r>
              <a:rPr lang="zh-CN" altLang="en-US"/>
              <a:t>网络安全的常用技术</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3"/>
          <p:cNvSpPr>
            <a:spLocks noGrp="1" noChangeArrowheads="1"/>
          </p:cNvSpPr>
          <p:nvPr>
            <p:ph idx="1"/>
          </p:nvPr>
        </p:nvSpPr>
        <p:spPr/>
        <p:txBody>
          <a:bodyPr/>
          <a:lstStyle/>
          <a:p>
            <a:pPr eaLnBrk="1" hangingPunct="1">
              <a:lnSpc>
                <a:spcPct val="90000"/>
              </a:lnSpc>
            </a:pPr>
            <a:r>
              <a:rPr lang="en-US" altLang="zh-CN" smtClean="0"/>
              <a:t>9</a:t>
            </a:r>
            <a:r>
              <a:rPr lang="zh-CN" altLang="en-US" smtClean="0"/>
              <a:t>．入侵检测技术</a:t>
            </a:r>
          </a:p>
          <a:p>
            <a:pPr eaLnBrk="1" hangingPunct="1">
              <a:lnSpc>
                <a:spcPct val="90000"/>
              </a:lnSpc>
            </a:pPr>
            <a:r>
              <a:rPr lang="zh-CN" altLang="en-US" smtClean="0"/>
              <a:t>网络入侵检测技术也叫网络实时监控技术，它通过硬件或软件对网络上的数据流进行实时检查，并与系统中的入侵特征数据库进行比较，一旦发现有被攻击的迹象，立刻根据用户所定义的动作做出反应，如切断网络连接，或通知防火墙系统对访问控制策略进行调整，将入侵的数据包过滤掉等。 </a:t>
            </a:r>
          </a:p>
        </p:txBody>
      </p:sp>
      <p:sp>
        <p:nvSpPr>
          <p:cNvPr id="21506" name="Rectangle 2"/>
          <p:cNvSpPr>
            <a:spLocks noGrp="1" noChangeArrowheads="1"/>
          </p:cNvSpPr>
          <p:nvPr>
            <p:ph type="title"/>
          </p:nvPr>
        </p:nvSpPr>
        <p:spPr/>
        <p:txBody>
          <a:bodyPr/>
          <a:lstStyle/>
          <a:p>
            <a:pPr eaLnBrk="1" fontAlgn="auto" hangingPunct="1">
              <a:spcAft>
                <a:spcPts val="0"/>
              </a:spcAft>
              <a:defRPr/>
            </a:pPr>
            <a:r>
              <a:rPr lang="zh-CN" altLang="en-US"/>
              <a:t>网络安全的常用技术</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noChangeArrowheads="1"/>
          </p:cNvSpPr>
          <p:nvPr>
            <p:ph idx="1"/>
          </p:nvPr>
        </p:nvSpPr>
        <p:spPr/>
        <p:txBody>
          <a:bodyPr/>
          <a:lstStyle/>
          <a:p>
            <a:pPr eaLnBrk="1" hangingPunct="1"/>
            <a:r>
              <a:rPr lang="en-US" altLang="zh-CN" smtClean="0"/>
              <a:t>10</a:t>
            </a:r>
            <a:r>
              <a:rPr lang="zh-CN" altLang="en-US" smtClean="0"/>
              <a:t>．病毒诊断与防治技术</a:t>
            </a:r>
          </a:p>
          <a:p>
            <a:pPr eaLnBrk="1" hangingPunct="1"/>
            <a:r>
              <a:rPr lang="zh-CN" altLang="en-US" smtClean="0"/>
              <a:t>病毒对计算机及网络造成的威胁是极大的，一个安全的计算机网络系统，必须要有强大的病毒诊断能力和防范措施。</a:t>
            </a:r>
          </a:p>
        </p:txBody>
      </p:sp>
      <p:sp>
        <p:nvSpPr>
          <p:cNvPr id="22530" name="Rectangle 2"/>
          <p:cNvSpPr>
            <a:spLocks noGrp="1" noChangeArrowheads="1"/>
          </p:cNvSpPr>
          <p:nvPr>
            <p:ph type="title"/>
          </p:nvPr>
        </p:nvSpPr>
        <p:spPr/>
        <p:txBody>
          <a:bodyPr/>
          <a:lstStyle/>
          <a:p>
            <a:pPr eaLnBrk="1" fontAlgn="auto" hangingPunct="1">
              <a:spcAft>
                <a:spcPts val="0"/>
              </a:spcAft>
              <a:defRPr/>
            </a:pPr>
            <a:r>
              <a:rPr lang="zh-CN" altLang="en-US"/>
              <a:t>网络安全的常用技术</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noChangeArrowheads="1"/>
          </p:cNvSpPr>
          <p:nvPr>
            <p:ph idx="1"/>
          </p:nvPr>
        </p:nvSpPr>
        <p:spPr/>
        <p:txBody>
          <a:bodyPr/>
          <a:lstStyle/>
          <a:p>
            <a:pPr eaLnBrk="1" hangingPunct="1"/>
            <a:r>
              <a:rPr lang="zh-CN" altLang="en-US" sz="2800" smtClean="0"/>
              <a:t>为了能够有效了解用户的安全需求，选择各种安全产品和策略，有必要建立一些系统的方法来进行网络安全防范。网络安全防范体系的科学性、可行性是其可顺利实施的保障。如图</a:t>
            </a:r>
            <a:r>
              <a:rPr lang="en-US" altLang="zh-CN" sz="2800" smtClean="0"/>
              <a:t>1-1</a:t>
            </a:r>
            <a:r>
              <a:rPr lang="zh-CN" altLang="en-US" sz="2800" smtClean="0"/>
              <a:t>所示，给出了基于扩展的一个网络三维安全防范技术体系框架结构。第一维是安全服务，给出了八种安全属性。第二维是系统单元，给出了信息网络系统的组成。第三维是结构层次，给出并扩展了国际标准化组织</a:t>
            </a:r>
            <a:r>
              <a:rPr lang="en-US" altLang="zh-CN" sz="2800" smtClean="0"/>
              <a:t>ISO</a:t>
            </a:r>
            <a:r>
              <a:rPr lang="zh-CN" altLang="en-US" sz="2800" smtClean="0"/>
              <a:t>的开放系统互联（</a:t>
            </a:r>
            <a:r>
              <a:rPr lang="en-US" altLang="zh-CN" sz="2800" smtClean="0"/>
              <a:t>OSI</a:t>
            </a:r>
            <a:r>
              <a:rPr lang="zh-CN" altLang="en-US" sz="2800" smtClean="0"/>
              <a:t>）模型。 </a:t>
            </a:r>
          </a:p>
        </p:txBody>
      </p:sp>
      <p:sp>
        <p:nvSpPr>
          <p:cNvPr id="23554" name="Rectangle 2"/>
          <p:cNvSpPr>
            <a:spLocks noGrp="1" noChangeArrowheads="1"/>
          </p:cNvSpPr>
          <p:nvPr>
            <p:ph type="title"/>
          </p:nvPr>
        </p:nvSpPr>
        <p:spPr/>
        <p:txBody>
          <a:bodyPr/>
          <a:lstStyle/>
          <a:p>
            <a:pPr eaLnBrk="1" fontAlgn="auto" hangingPunct="1">
              <a:spcAft>
                <a:spcPts val="0"/>
              </a:spcAft>
              <a:defRPr/>
            </a:pPr>
            <a:r>
              <a:rPr lang="zh-CN" altLang="en-US"/>
              <a:t>网络安全的层次结构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4" descr="网络安全的模型"/>
          <p:cNvPicPr>
            <a:picLocks noGrp="1" noChangeAspect="1" noChangeArrowheads="1"/>
          </p:cNvPicPr>
          <p:nvPr>
            <p:ph idx="1"/>
          </p:nvPr>
        </p:nvPicPr>
        <p:blipFill>
          <a:blip r:embed="rId2"/>
          <a:srcRect/>
          <a:stretch>
            <a:fillRect/>
          </a:stretch>
        </p:blipFill>
        <p:spPr>
          <a:xfrm>
            <a:off x="2562225" y="2268538"/>
            <a:ext cx="4019550" cy="2952750"/>
          </a:xfrm>
        </p:spPr>
      </p:pic>
      <p:sp>
        <p:nvSpPr>
          <p:cNvPr id="24578" name="Rectangle 2"/>
          <p:cNvSpPr>
            <a:spLocks noGrp="1" noChangeArrowheads="1"/>
          </p:cNvSpPr>
          <p:nvPr>
            <p:ph type="title"/>
          </p:nvPr>
        </p:nvSpPr>
        <p:spPr/>
        <p:txBody>
          <a:bodyPr/>
          <a:lstStyle/>
          <a:p>
            <a:pPr eaLnBrk="1" fontAlgn="auto" hangingPunct="1">
              <a:spcAft>
                <a:spcPts val="0"/>
              </a:spcAft>
              <a:defRPr/>
            </a:pPr>
            <a:r>
              <a:rPr lang="zh-CN" altLang="en-US"/>
              <a:t>网络安全的层次结构</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3"/>
          <p:cNvSpPr>
            <a:spLocks noGrp="1" noChangeArrowheads="1"/>
          </p:cNvSpPr>
          <p:nvPr>
            <p:ph idx="1"/>
          </p:nvPr>
        </p:nvSpPr>
        <p:spPr/>
        <p:txBody>
          <a:bodyPr/>
          <a:lstStyle/>
          <a:p>
            <a:pPr eaLnBrk="1" hangingPunct="1"/>
            <a:r>
              <a:rPr lang="zh-CN" altLang="en-US" smtClean="0"/>
              <a:t>框架结构中的每一个系统单元都对应于某一个协议层次，需要采取若干种安全服务才能保证该系统单元的安全。网络平台需要有网络节点之间的认证、访问控制，应用平台需要有针对用户的认证、访问控制，需要保证数据传输的完整性、保密性，需要有抗抵赖和审计的功能，需要保证应用系统的可用性和可靠性。 </a:t>
            </a:r>
          </a:p>
        </p:txBody>
      </p:sp>
      <p:sp>
        <p:nvSpPr>
          <p:cNvPr id="25602" name="Rectangle 2"/>
          <p:cNvSpPr>
            <a:spLocks noGrp="1" noChangeArrowheads="1"/>
          </p:cNvSpPr>
          <p:nvPr>
            <p:ph type="title"/>
          </p:nvPr>
        </p:nvSpPr>
        <p:spPr/>
        <p:txBody>
          <a:bodyPr/>
          <a:lstStyle/>
          <a:p>
            <a:pPr eaLnBrk="1" fontAlgn="auto" hangingPunct="1">
              <a:spcAft>
                <a:spcPts val="0"/>
              </a:spcAft>
              <a:defRPr/>
            </a:pPr>
            <a:r>
              <a:rPr lang="zh-CN" altLang="en-US"/>
              <a:t>网络安全的层次结构</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ChangeArrowheads="1"/>
          </p:cNvSpPr>
          <p:nvPr>
            <p:ph idx="1"/>
          </p:nvPr>
        </p:nvSpPr>
        <p:spPr/>
        <p:txBody>
          <a:bodyPr/>
          <a:lstStyle/>
          <a:p>
            <a:pPr eaLnBrk="1" hangingPunct="1">
              <a:buFontTx/>
              <a:buNone/>
            </a:pPr>
            <a:r>
              <a:rPr lang="en-US" altLang="zh-CN" smtClean="0"/>
              <a:t>1.IP</a:t>
            </a:r>
            <a:r>
              <a:rPr lang="zh-CN" altLang="en-US" smtClean="0"/>
              <a:t>协议</a:t>
            </a:r>
          </a:p>
          <a:p>
            <a:pPr eaLnBrk="1" hangingPunct="1"/>
            <a:r>
              <a:rPr lang="zh-CN" altLang="en-US" smtClean="0"/>
              <a:t>在网络协议中，</a:t>
            </a:r>
            <a:r>
              <a:rPr lang="en-US" altLang="zh-CN" smtClean="0"/>
              <a:t>IP</a:t>
            </a:r>
            <a:r>
              <a:rPr lang="zh-CN" altLang="en-US" smtClean="0"/>
              <a:t>是面向非连接的协议，所以它是不可靠的数据报协议。</a:t>
            </a:r>
            <a:r>
              <a:rPr lang="en-US" altLang="zh-CN" smtClean="0"/>
              <a:t>IP</a:t>
            </a:r>
            <a:r>
              <a:rPr lang="zh-CN" altLang="en-US" smtClean="0"/>
              <a:t>协议主要负责在主机之间寻址和选择路由。</a:t>
            </a:r>
          </a:p>
          <a:p>
            <a:pPr eaLnBrk="1" hangingPunct="1"/>
            <a:r>
              <a:rPr lang="en-US" altLang="zh-CN" smtClean="0"/>
              <a:t>IP</a:t>
            </a:r>
            <a:r>
              <a:rPr lang="zh-CN" altLang="en-US" smtClean="0"/>
              <a:t>数据报的结构为：</a:t>
            </a:r>
            <a:r>
              <a:rPr lang="en-US" altLang="zh-CN" smtClean="0"/>
              <a:t>IP</a:t>
            </a:r>
            <a:r>
              <a:rPr lang="zh-CN" altLang="en-US" smtClean="0"/>
              <a:t>头</a:t>
            </a:r>
            <a:r>
              <a:rPr lang="en-US" altLang="zh-CN" smtClean="0"/>
              <a:t>+</a:t>
            </a:r>
            <a:r>
              <a:rPr lang="zh-CN" altLang="en-US" smtClean="0"/>
              <a:t>数据，</a:t>
            </a:r>
            <a:r>
              <a:rPr lang="en-US" altLang="zh-CN" smtClean="0"/>
              <a:t>IP</a:t>
            </a:r>
            <a:r>
              <a:rPr lang="zh-CN" altLang="en-US" smtClean="0"/>
              <a:t>头有一个</a:t>
            </a:r>
            <a:r>
              <a:rPr lang="en-US" altLang="zh-CN" smtClean="0"/>
              <a:t>20</a:t>
            </a:r>
            <a:r>
              <a:rPr lang="zh-CN" altLang="en-US" smtClean="0"/>
              <a:t>字节的固定长度部分和一个可选任意长度部分</a:t>
            </a:r>
            <a:r>
              <a:rPr lang="en-US" altLang="zh-CN" smtClean="0"/>
              <a:t>.</a:t>
            </a:r>
          </a:p>
        </p:txBody>
      </p:sp>
      <p:sp>
        <p:nvSpPr>
          <p:cNvPr id="26626" name="Rectangle 2"/>
          <p:cNvSpPr>
            <a:spLocks noGrp="1" noChangeArrowheads="1"/>
          </p:cNvSpPr>
          <p:nvPr>
            <p:ph type="title"/>
          </p:nvPr>
        </p:nvSpPr>
        <p:spPr/>
        <p:txBody>
          <a:bodyPr/>
          <a:lstStyle/>
          <a:p>
            <a:pPr eaLnBrk="1" fontAlgn="auto" hangingPunct="1">
              <a:spcAft>
                <a:spcPts val="0"/>
              </a:spcAft>
              <a:defRPr/>
            </a:pPr>
            <a:r>
              <a:rPr lang="zh-CN" altLang="en-US"/>
              <a:t>常用的网络协议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3"/>
          <p:cNvSpPr>
            <a:spLocks noGrp="1" noChangeArrowheads="1"/>
          </p:cNvSpPr>
          <p:nvPr>
            <p:ph idx="1"/>
          </p:nvPr>
        </p:nvSpPr>
        <p:spPr/>
        <p:txBody>
          <a:bodyPr/>
          <a:lstStyle/>
          <a:p>
            <a:pPr eaLnBrk="1" hangingPunct="1"/>
            <a:r>
              <a:rPr lang="en-US" altLang="zh-CN" smtClean="0"/>
              <a:t>2. TCP</a:t>
            </a:r>
            <a:r>
              <a:rPr lang="zh-CN" altLang="en-US" smtClean="0"/>
              <a:t>协议</a:t>
            </a:r>
            <a:endParaRPr lang="zh-CN" altLang="en-US" b="1" smtClean="0"/>
          </a:p>
          <a:p>
            <a:pPr eaLnBrk="1" hangingPunct="1"/>
            <a:r>
              <a:rPr lang="en-US" altLang="zh-CN" smtClean="0"/>
              <a:t>TCP</a:t>
            </a:r>
            <a:r>
              <a:rPr lang="zh-CN" altLang="en-US" smtClean="0"/>
              <a:t>是传输层协议，专门设计用于在不可靠的因特网上提供可靠的、端到端的字节流通信的协议。发送方和接收方</a:t>
            </a:r>
            <a:r>
              <a:rPr lang="en-US" altLang="zh-CN" smtClean="0"/>
              <a:t>TCP</a:t>
            </a:r>
            <a:r>
              <a:rPr lang="zh-CN" altLang="en-US" smtClean="0"/>
              <a:t>实体以数据段</a:t>
            </a:r>
            <a:r>
              <a:rPr lang="en-US" altLang="zh-CN" smtClean="0"/>
              <a:t>(Segment)</a:t>
            </a:r>
            <a:r>
              <a:rPr lang="zh-CN" altLang="en-US" smtClean="0"/>
              <a:t>的形式交换数据。一个数据段包含一个固定发送和接收方</a:t>
            </a:r>
            <a:r>
              <a:rPr lang="en-US" altLang="zh-CN" smtClean="0"/>
              <a:t>TCP</a:t>
            </a:r>
            <a:r>
              <a:rPr lang="zh-CN" altLang="en-US" smtClean="0"/>
              <a:t>实体以数据段（</a:t>
            </a:r>
            <a:r>
              <a:rPr lang="en-US" altLang="zh-CN" smtClean="0"/>
              <a:t>Segment</a:t>
            </a:r>
            <a:r>
              <a:rPr lang="zh-CN" altLang="en-US" smtClean="0"/>
              <a:t>）的形式交换数据。 </a:t>
            </a:r>
          </a:p>
        </p:txBody>
      </p:sp>
      <p:sp>
        <p:nvSpPr>
          <p:cNvPr id="27650" name="Rectangle 2"/>
          <p:cNvSpPr>
            <a:spLocks noGrp="1" noChangeArrowheads="1"/>
          </p:cNvSpPr>
          <p:nvPr>
            <p:ph type="title"/>
          </p:nvPr>
        </p:nvSpPr>
        <p:spPr/>
        <p:txBody>
          <a:bodyPr/>
          <a:lstStyle/>
          <a:p>
            <a:pPr eaLnBrk="1" fontAlgn="auto" hangingPunct="1">
              <a:spcAft>
                <a:spcPts val="0"/>
              </a:spcAft>
              <a:defRPr/>
            </a:pPr>
            <a:r>
              <a:rPr lang="zh-CN" altLang="en-US"/>
              <a:t>常用的网络协议</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3"/>
          <p:cNvSpPr>
            <a:spLocks noGrp="1" noChangeArrowheads="1"/>
          </p:cNvSpPr>
          <p:nvPr>
            <p:ph idx="1"/>
          </p:nvPr>
        </p:nvSpPr>
        <p:spPr/>
        <p:txBody>
          <a:bodyPr/>
          <a:lstStyle/>
          <a:p>
            <a:pPr eaLnBrk="1" hangingPunct="1">
              <a:buFontTx/>
              <a:buNone/>
            </a:pPr>
            <a:r>
              <a:rPr lang="en-US" altLang="zh-CN" smtClean="0"/>
              <a:t>3.UDP</a:t>
            </a:r>
            <a:r>
              <a:rPr lang="zh-CN" altLang="en-US" smtClean="0"/>
              <a:t>协议</a:t>
            </a:r>
            <a:endParaRPr lang="zh-CN" altLang="en-US" b="1" smtClean="0"/>
          </a:p>
          <a:p>
            <a:pPr eaLnBrk="1" hangingPunct="1"/>
            <a:r>
              <a:rPr lang="en-US" altLang="zh-CN" smtClean="0"/>
              <a:t>UDP</a:t>
            </a:r>
            <a:r>
              <a:rPr lang="zh-CN" altLang="en-US" smtClean="0"/>
              <a:t>向应用程序提供了一种无连接的服务，通常用于每次传输量较小或有实时需要的程序，在这种情况下，使用</a:t>
            </a:r>
            <a:r>
              <a:rPr lang="en-US" altLang="zh-CN" smtClean="0"/>
              <a:t>UDP</a:t>
            </a:r>
            <a:r>
              <a:rPr lang="zh-CN" altLang="en-US" smtClean="0"/>
              <a:t>开销较少，避免频繁建立和释放连接的麻烦。一个</a:t>
            </a:r>
            <a:r>
              <a:rPr lang="en-US" altLang="zh-CN" smtClean="0"/>
              <a:t>UDP</a:t>
            </a:r>
            <a:r>
              <a:rPr lang="zh-CN" altLang="en-US" smtClean="0"/>
              <a:t>数据段包括一个</a:t>
            </a:r>
            <a:r>
              <a:rPr lang="en-US" altLang="zh-CN" smtClean="0"/>
              <a:t>8</a:t>
            </a:r>
            <a:r>
              <a:rPr lang="zh-CN" altLang="en-US" smtClean="0"/>
              <a:t>字节的头和数据部分。 </a:t>
            </a:r>
          </a:p>
        </p:txBody>
      </p:sp>
      <p:sp>
        <p:nvSpPr>
          <p:cNvPr id="28674" name="Rectangle 2"/>
          <p:cNvSpPr>
            <a:spLocks noGrp="1" noChangeArrowheads="1"/>
          </p:cNvSpPr>
          <p:nvPr>
            <p:ph type="title"/>
          </p:nvPr>
        </p:nvSpPr>
        <p:spPr/>
        <p:txBody>
          <a:bodyPr/>
          <a:lstStyle/>
          <a:p>
            <a:pPr eaLnBrk="1" fontAlgn="auto" hangingPunct="1">
              <a:spcAft>
                <a:spcPts val="0"/>
              </a:spcAft>
              <a:defRPr/>
            </a:pPr>
            <a:r>
              <a:rPr lang="zh-CN" altLang="en-US"/>
              <a:t>常用的网络协议</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3"/>
          <p:cNvSpPr>
            <a:spLocks noGrp="1" noChangeArrowheads="1"/>
          </p:cNvSpPr>
          <p:nvPr>
            <p:ph idx="1"/>
          </p:nvPr>
        </p:nvSpPr>
        <p:spPr/>
        <p:txBody>
          <a:bodyPr/>
          <a:lstStyle/>
          <a:p>
            <a:pPr eaLnBrk="1" hangingPunct="1"/>
            <a:r>
              <a:rPr lang="en-US" altLang="zh-CN" smtClean="0"/>
              <a:t>4.ICMP</a:t>
            </a:r>
            <a:r>
              <a:rPr lang="zh-CN" altLang="en-US" smtClean="0"/>
              <a:t>协议</a:t>
            </a:r>
            <a:endParaRPr lang="zh-CN" altLang="en-US" b="1" smtClean="0"/>
          </a:p>
          <a:p>
            <a:pPr eaLnBrk="1" hangingPunct="1"/>
            <a:r>
              <a:rPr lang="en-US" altLang="zh-CN" smtClean="0"/>
              <a:t>ICMP</a:t>
            </a:r>
            <a:r>
              <a:rPr lang="zh-CN" altLang="en-US" smtClean="0"/>
              <a:t>称为因特网控制消息协议。通过</a:t>
            </a:r>
            <a:r>
              <a:rPr lang="en-US" altLang="zh-CN" smtClean="0"/>
              <a:t>ICMP</a:t>
            </a:r>
            <a:r>
              <a:rPr lang="zh-CN" altLang="en-US" smtClean="0"/>
              <a:t>协议，主机和路由器可以报告错误并交换相关的状态信息。 </a:t>
            </a:r>
          </a:p>
        </p:txBody>
      </p:sp>
      <p:sp>
        <p:nvSpPr>
          <p:cNvPr id="29698" name="Rectangle 2"/>
          <p:cNvSpPr>
            <a:spLocks noGrp="1" noChangeArrowheads="1"/>
          </p:cNvSpPr>
          <p:nvPr>
            <p:ph type="title"/>
          </p:nvPr>
        </p:nvSpPr>
        <p:spPr/>
        <p:txBody>
          <a:bodyPr/>
          <a:lstStyle/>
          <a:p>
            <a:pPr eaLnBrk="1" fontAlgn="auto" hangingPunct="1">
              <a:spcAft>
                <a:spcPts val="0"/>
              </a:spcAft>
              <a:defRPr/>
            </a:pPr>
            <a:r>
              <a:rPr lang="zh-CN" altLang="en-US"/>
              <a:t>常用的网络协议</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3"/>
          <p:cNvSpPr>
            <a:spLocks noGrp="1" noChangeArrowheads="1"/>
          </p:cNvSpPr>
          <p:nvPr>
            <p:ph idx="1"/>
          </p:nvPr>
        </p:nvSpPr>
        <p:spPr/>
        <p:txBody>
          <a:bodyPr/>
          <a:lstStyle/>
          <a:p>
            <a:pPr eaLnBrk="1" hangingPunct="1"/>
            <a:r>
              <a:rPr lang="zh-CN" altLang="en-US" smtClean="0"/>
              <a:t>网络安全的基本内容、网络面临的主要威胁</a:t>
            </a:r>
          </a:p>
          <a:p>
            <a:pPr eaLnBrk="1" hangingPunct="1"/>
            <a:r>
              <a:rPr lang="zh-CN" altLang="en-US" smtClean="0"/>
              <a:t>网络安全的基本技术与策略</a:t>
            </a:r>
          </a:p>
          <a:p>
            <a:pPr eaLnBrk="1" hangingPunct="1"/>
            <a:r>
              <a:rPr lang="zh-CN" altLang="en-US" smtClean="0"/>
              <a:t>常用的网络协议、网络服务、网络命令</a:t>
            </a:r>
          </a:p>
          <a:p>
            <a:pPr eaLnBrk="1" hangingPunct="1"/>
            <a:r>
              <a:rPr lang="zh-CN" altLang="en-US" smtClean="0"/>
              <a:t>较为详细的介绍了实验环境的配置</a:t>
            </a:r>
          </a:p>
        </p:txBody>
      </p:sp>
      <p:sp>
        <p:nvSpPr>
          <p:cNvPr id="5122" name="Rectangle 2"/>
          <p:cNvSpPr>
            <a:spLocks noGrp="1" noChangeArrowheads="1"/>
          </p:cNvSpPr>
          <p:nvPr>
            <p:ph type="title"/>
          </p:nvPr>
        </p:nvSpPr>
        <p:spPr/>
        <p:txBody>
          <a:bodyPr/>
          <a:lstStyle/>
          <a:p>
            <a:pPr eaLnBrk="1" fontAlgn="auto" hangingPunct="1">
              <a:spcAft>
                <a:spcPts val="0"/>
              </a:spcAft>
              <a:defRPr/>
            </a:pPr>
            <a:r>
              <a:rPr lang="zh-CN" altLang="en-US" dirty="0" smtClean="0"/>
              <a:t>本章学习要点</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3"/>
          <p:cNvSpPr>
            <a:spLocks noGrp="1" noChangeArrowheads="1"/>
          </p:cNvSpPr>
          <p:nvPr>
            <p:ph idx="1"/>
          </p:nvPr>
        </p:nvSpPr>
        <p:spPr/>
        <p:txBody>
          <a:bodyPr/>
          <a:lstStyle/>
          <a:p>
            <a:pPr eaLnBrk="1" hangingPunct="1">
              <a:lnSpc>
                <a:spcPct val="80000"/>
              </a:lnSpc>
            </a:pPr>
            <a:r>
              <a:rPr lang="en-US" altLang="zh-CN" sz="2800" smtClean="0"/>
              <a:t>1. </a:t>
            </a:r>
            <a:r>
              <a:rPr lang="en-US" altLang="zh-CN" sz="2800" b="1" smtClean="0"/>
              <a:t>Telnet</a:t>
            </a:r>
            <a:r>
              <a:rPr lang="en-US" altLang="zh-CN" sz="2800" smtClean="0"/>
              <a:t> </a:t>
            </a:r>
          </a:p>
          <a:p>
            <a:pPr eaLnBrk="1" hangingPunct="1">
              <a:lnSpc>
                <a:spcPct val="80000"/>
              </a:lnSpc>
            </a:pPr>
            <a:r>
              <a:rPr lang="en-US" altLang="zh-CN" sz="2800" smtClean="0"/>
              <a:t>Telnet</a:t>
            </a:r>
            <a:r>
              <a:rPr lang="zh-CN" altLang="en-US" sz="2800" smtClean="0"/>
              <a:t>是一种因特网远程终端访问服务。它能够以字符方式模仿远程终端，登录远程服务器，访问服务器上的资源。 </a:t>
            </a:r>
          </a:p>
          <a:p>
            <a:pPr eaLnBrk="1" hangingPunct="1">
              <a:lnSpc>
                <a:spcPct val="80000"/>
              </a:lnSpc>
            </a:pPr>
            <a:r>
              <a:rPr lang="en-US" altLang="zh-CN" sz="2800" smtClean="0"/>
              <a:t>2. FTP</a:t>
            </a:r>
            <a:endParaRPr lang="en-US" altLang="zh-CN" sz="2800" b="1" smtClean="0"/>
          </a:p>
          <a:p>
            <a:pPr eaLnBrk="1" hangingPunct="1">
              <a:lnSpc>
                <a:spcPct val="80000"/>
              </a:lnSpc>
            </a:pPr>
            <a:r>
              <a:rPr lang="zh-CN" altLang="en-US" sz="2800" smtClean="0"/>
              <a:t>文件传输协议</a:t>
            </a:r>
            <a:r>
              <a:rPr lang="en-US" altLang="zh-CN" sz="2800" smtClean="0"/>
              <a:t>FTP</a:t>
            </a:r>
            <a:r>
              <a:rPr lang="zh-CN" altLang="en-US" sz="2800" smtClean="0"/>
              <a:t>的主要作用，是让用户连接上一个远程计算机</a:t>
            </a:r>
            <a:r>
              <a:rPr lang="en-US" altLang="zh-CN" sz="2800" smtClean="0"/>
              <a:t>(</a:t>
            </a:r>
            <a:r>
              <a:rPr lang="zh-CN" altLang="en-US" sz="2800" smtClean="0"/>
              <a:t>这些计算机上运行着</a:t>
            </a:r>
            <a:r>
              <a:rPr lang="en-US" altLang="zh-CN" sz="2800" smtClean="0"/>
              <a:t>FTP</a:t>
            </a:r>
            <a:r>
              <a:rPr lang="zh-CN" altLang="en-US" sz="2800" smtClean="0"/>
              <a:t>服务器程序</a:t>
            </a:r>
            <a:r>
              <a:rPr lang="en-US" altLang="zh-CN" sz="2800" smtClean="0"/>
              <a:t>)</a:t>
            </a:r>
            <a:r>
              <a:rPr lang="zh-CN" altLang="en-US" sz="2800" smtClean="0"/>
              <a:t>察看远程计算机有哪些文件，然后把文件从远程计算机上下载到本地计算机，或把本地计算机的文件上传到远程计算机去。</a:t>
            </a:r>
            <a:r>
              <a:rPr lang="en-US" altLang="zh-CN" sz="2800" smtClean="0"/>
              <a:t>FTP</a:t>
            </a:r>
            <a:r>
              <a:rPr lang="zh-CN" altLang="en-US" sz="2800" smtClean="0"/>
              <a:t>服务的端口为</a:t>
            </a:r>
            <a:r>
              <a:rPr lang="en-US" altLang="zh-CN" sz="2800" smtClean="0"/>
              <a:t>21</a:t>
            </a:r>
            <a:r>
              <a:rPr lang="zh-CN" altLang="en-US" sz="2800" smtClean="0"/>
              <a:t>。 </a:t>
            </a:r>
          </a:p>
        </p:txBody>
      </p:sp>
      <p:sp>
        <p:nvSpPr>
          <p:cNvPr id="30722" name="Rectangle 2"/>
          <p:cNvSpPr>
            <a:spLocks noGrp="1" noChangeArrowheads="1"/>
          </p:cNvSpPr>
          <p:nvPr>
            <p:ph type="title"/>
          </p:nvPr>
        </p:nvSpPr>
        <p:spPr/>
        <p:txBody>
          <a:bodyPr/>
          <a:lstStyle/>
          <a:p>
            <a:pPr eaLnBrk="1" fontAlgn="auto" hangingPunct="1">
              <a:spcAft>
                <a:spcPts val="0"/>
              </a:spcAft>
              <a:defRPr/>
            </a:pPr>
            <a:r>
              <a:rPr lang="zh-CN" altLang="en-US"/>
              <a:t>常用的网络服务 </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3"/>
          <p:cNvSpPr>
            <a:spLocks noGrp="1" noChangeArrowheads="1"/>
          </p:cNvSpPr>
          <p:nvPr>
            <p:ph idx="1"/>
          </p:nvPr>
        </p:nvSpPr>
        <p:spPr/>
        <p:txBody>
          <a:bodyPr/>
          <a:lstStyle/>
          <a:p>
            <a:pPr eaLnBrk="1" hangingPunct="1"/>
            <a:r>
              <a:rPr lang="en-US" altLang="zh-CN" smtClean="0"/>
              <a:t>3. </a:t>
            </a:r>
            <a:r>
              <a:rPr lang="en-US" altLang="zh-CN" b="1" smtClean="0"/>
              <a:t>E-mail</a:t>
            </a:r>
            <a:r>
              <a:rPr lang="en-US" altLang="zh-CN" smtClean="0"/>
              <a:t> </a:t>
            </a:r>
          </a:p>
          <a:p>
            <a:pPr eaLnBrk="1" hangingPunct="1"/>
            <a:r>
              <a:rPr lang="en-US" altLang="zh-CN" smtClean="0"/>
              <a:t>E-mail</a:t>
            </a:r>
            <a:r>
              <a:rPr lang="zh-CN" altLang="en-US" smtClean="0"/>
              <a:t>服务使用的两个主要协议是简单邮件传输协议</a:t>
            </a:r>
            <a:r>
              <a:rPr lang="en-US" altLang="zh-CN" smtClean="0"/>
              <a:t>(Simple Mail Transfer Protocol</a:t>
            </a:r>
            <a:r>
              <a:rPr lang="zh-CN" altLang="en-US" smtClean="0"/>
              <a:t>，</a:t>
            </a:r>
            <a:r>
              <a:rPr lang="en-US" altLang="zh-CN" smtClean="0"/>
              <a:t>SMTP)</a:t>
            </a:r>
            <a:r>
              <a:rPr lang="zh-CN" altLang="en-US" smtClean="0"/>
              <a:t>和邮局协议</a:t>
            </a:r>
            <a:r>
              <a:rPr lang="en-US" altLang="zh-CN" smtClean="0"/>
              <a:t>(Post Office Protocol</a:t>
            </a:r>
            <a:r>
              <a:rPr lang="zh-CN" altLang="en-US" smtClean="0"/>
              <a:t>，</a:t>
            </a:r>
            <a:r>
              <a:rPr lang="en-US" altLang="zh-CN" smtClean="0"/>
              <a:t>POP)</a:t>
            </a:r>
            <a:r>
              <a:rPr lang="zh-CN" altLang="en-US" smtClean="0"/>
              <a:t>。</a:t>
            </a:r>
            <a:r>
              <a:rPr lang="en-US" altLang="zh-CN" smtClean="0"/>
              <a:t>SMTP</a:t>
            </a:r>
            <a:r>
              <a:rPr lang="zh-CN" altLang="en-US" smtClean="0"/>
              <a:t>默认占用</a:t>
            </a:r>
            <a:r>
              <a:rPr lang="en-US" altLang="zh-CN" smtClean="0"/>
              <a:t>25</a:t>
            </a:r>
            <a:r>
              <a:rPr lang="zh-CN" altLang="en-US" smtClean="0"/>
              <a:t>端口，用来发送邮件，</a:t>
            </a:r>
            <a:r>
              <a:rPr lang="en-US" altLang="zh-CN" smtClean="0"/>
              <a:t>POP</a:t>
            </a:r>
            <a:r>
              <a:rPr lang="zh-CN" altLang="en-US" smtClean="0"/>
              <a:t>占用</a:t>
            </a:r>
            <a:r>
              <a:rPr lang="en-US" altLang="zh-CN" smtClean="0"/>
              <a:t>110</a:t>
            </a:r>
            <a:r>
              <a:rPr lang="zh-CN" altLang="en-US" smtClean="0"/>
              <a:t>端口，用来接收邮件。 </a:t>
            </a:r>
          </a:p>
        </p:txBody>
      </p:sp>
      <p:sp>
        <p:nvSpPr>
          <p:cNvPr id="31746" name="Rectangle 2"/>
          <p:cNvSpPr>
            <a:spLocks noGrp="1" noChangeArrowheads="1"/>
          </p:cNvSpPr>
          <p:nvPr>
            <p:ph type="title"/>
          </p:nvPr>
        </p:nvSpPr>
        <p:spPr/>
        <p:txBody>
          <a:bodyPr/>
          <a:lstStyle/>
          <a:p>
            <a:pPr eaLnBrk="1" fontAlgn="auto" hangingPunct="1">
              <a:spcAft>
                <a:spcPts val="0"/>
              </a:spcAft>
              <a:defRPr/>
            </a:pPr>
            <a:r>
              <a:rPr lang="zh-CN" altLang="en-US"/>
              <a:t>常用的网络服务</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Grp="1" noChangeArrowheads="1"/>
          </p:cNvSpPr>
          <p:nvPr>
            <p:ph idx="1"/>
          </p:nvPr>
        </p:nvSpPr>
        <p:spPr/>
        <p:txBody>
          <a:bodyPr/>
          <a:lstStyle/>
          <a:p>
            <a:pPr eaLnBrk="1" hangingPunct="1"/>
            <a:r>
              <a:rPr lang="en-US" altLang="zh-CN" smtClean="0"/>
              <a:t>4. Web</a:t>
            </a:r>
            <a:r>
              <a:rPr lang="zh-CN" altLang="en-US" smtClean="0"/>
              <a:t>服务</a:t>
            </a:r>
            <a:endParaRPr lang="zh-CN" altLang="en-US" b="1" smtClean="0"/>
          </a:p>
          <a:p>
            <a:pPr eaLnBrk="1" hangingPunct="1"/>
            <a:r>
              <a:rPr lang="en-US" altLang="zh-CN" smtClean="0"/>
              <a:t>Web</a:t>
            </a:r>
            <a:r>
              <a:rPr lang="zh-CN" altLang="en-US" smtClean="0"/>
              <a:t>服务是目前最常用的服务，使用</a:t>
            </a:r>
            <a:r>
              <a:rPr lang="en-US" altLang="zh-CN" smtClean="0"/>
              <a:t>HTTP</a:t>
            </a:r>
            <a:r>
              <a:rPr lang="zh-CN" altLang="en-US" smtClean="0"/>
              <a:t>协议，默认端口为</a:t>
            </a:r>
            <a:r>
              <a:rPr lang="en-US" altLang="zh-CN" smtClean="0"/>
              <a:t>80</a:t>
            </a:r>
            <a:r>
              <a:rPr lang="zh-CN" altLang="en-US" smtClean="0"/>
              <a:t>。在</a:t>
            </a:r>
            <a:r>
              <a:rPr lang="en-US" altLang="zh-CN" smtClean="0"/>
              <a:t>Windows</a:t>
            </a:r>
            <a:r>
              <a:rPr lang="zh-CN" altLang="en-US" smtClean="0"/>
              <a:t>下一般使用</a:t>
            </a:r>
            <a:r>
              <a:rPr lang="en-US" altLang="zh-CN" smtClean="0"/>
              <a:t>IIS</a:t>
            </a:r>
            <a:r>
              <a:rPr lang="zh-CN" altLang="en-US" smtClean="0"/>
              <a:t>作为</a:t>
            </a:r>
            <a:r>
              <a:rPr lang="en-US" altLang="zh-CN" smtClean="0"/>
              <a:t>Web</a:t>
            </a:r>
            <a:r>
              <a:rPr lang="zh-CN" altLang="en-US" smtClean="0"/>
              <a:t>服务器。</a:t>
            </a:r>
          </a:p>
          <a:p>
            <a:pPr eaLnBrk="1" hangingPunct="1"/>
            <a:r>
              <a:rPr lang="en-US" altLang="zh-CN" smtClean="0"/>
              <a:t>5. DNS</a:t>
            </a:r>
            <a:endParaRPr lang="en-US" altLang="zh-CN" b="1" smtClean="0"/>
          </a:p>
          <a:p>
            <a:pPr eaLnBrk="1" hangingPunct="1"/>
            <a:r>
              <a:rPr lang="zh-CN" altLang="en-US" smtClean="0"/>
              <a:t>域名服务</a:t>
            </a:r>
            <a:r>
              <a:rPr lang="en-US" altLang="zh-CN" smtClean="0"/>
              <a:t>(DNS—Domain Name Service)</a:t>
            </a:r>
            <a:r>
              <a:rPr lang="zh-CN" altLang="en-US" smtClean="0"/>
              <a:t>用于映射网络地址，即寻找</a:t>
            </a:r>
            <a:r>
              <a:rPr lang="en-US" altLang="zh-CN" smtClean="0"/>
              <a:t>Internet</a:t>
            </a:r>
            <a:r>
              <a:rPr lang="zh-CN" altLang="en-US" smtClean="0"/>
              <a:t>域名并将它转化为</a:t>
            </a:r>
            <a:r>
              <a:rPr lang="en-US" altLang="zh-CN" smtClean="0"/>
              <a:t>IP</a:t>
            </a:r>
            <a:r>
              <a:rPr lang="zh-CN" altLang="en-US" smtClean="0"/>
              <a:t>地址。  </a:t>
            </a:r>
          </a:p>
        </p:txBody>
      </p:sp>
      <p:sp>
        <p:nvSpPr>
          <p:cNvPr id="32770" name="Rectangle 2"/>
          <p:cNvSpPr>
            <a:spLocks noGrp="1" noChangeArrowheads="1"/>
          </p:cNvSpPr>
          <p:nvPr>
            <p:ph type="title"/>
          </p:nvPr>
        </p:nvSpPr>
        <p:spPr/>
        <p:txBody>
          <a:bodyPr/>
          <a:lstStyle/>
          <a:p>
            <a:pPr eaLnBrk="1" fontAlgn="auto" hangingPunct="1">
              <a:spcAft>
                <a:spcPts val="0"/>
              </a:spcAft>
              <a:defRPr/>
            </a:pPr>
            <a:r>
              <a:rPr lang="zh-CN" altLang="en-US"/>
              <a:t>常用的网络服务</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3"/>
          <p:cNvSpPr>
            <a:spLocks noGrp="1" noChangeArrowheads="1"/>
          </p:cNvSpPr>
          <p:nvPr>
            <p:ph idx="1"/>
          </p:nvPr>
        </p:nvSpPr>
        <p:spPr/>
        <p:txBody>
          <a:bodyPr/>
          <a:lstStyle/>
          <a:p>
            <a:pPr eaLnBrk="1" hangingPunct="1"/>
            <a:r>
              <a:rPr lang="en-US" altLang="zh-CN" smtClean="0"/>
              <a:t>1</a:t>
            </a:r>
            <a:r>
              <a:rPr lang="zh-CN" altLang="en-US" smtClean="0"/>
              <a:t>．安装虚拟机</a:t>
            </a:r>
          </a:p>
          <a:p>
            <a:pPr eaLnBrk="1" hangingPunct="1"/>
            <a:r>
              <a:rPr lang="en-US" altLang="zh-CN" smtClean="0"/>
              <a:t>VMware</a:t>
            </a:r>
            <a:r>
              <a:rPr lang="zh-CN" altLang="en-US" smtClean="0"/>
              <a:t>的版本号为</a:t>
            </a:r>
            <a:r>
              <a:rPr lang="en-US" altLang="zh-CN" smtClean="0"/>
              <a:t>Vmware-workstation6.0.5</a:t>
            </a:r>
            <a:r>
              <a:rPr lang="zh-CN" altLang="en-US" smtClean="0"/>
              <a:t>，运行安装程序，出现下面的界面。 </a:t>
            </a:r>
          </a:p>
        </p:txBody>
      </p:sp>
      <p:sp>
        <p:nvSpPr>
          <p:cNvPr id="33794"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a:t> VMware</a:t>
            </a:r>
            <a:r>
              <a:rPr lang="zh-CN" altLang="en-US" sz="4000"/>
              <a:t>虚拟机安装</a:t>
            </a:r>
            <a:br>
              <a:rPr lang="zh-CN" altLang="en-US" sz="4000"/>
            </a:br>
            <a:endParaRPr lang="zh-CN" altLang="en-US" sz="4000"/>
          </a:p>
        </p:txBody>
      </p:sp>
      <p:pic>
        <p:nvPicPr>
          <p:cNvPr id="45059" name="Picture 4"/>
          <p:cNvPicPr>
            <a:picLocks noChangeAspect="1" noChangeArrowheads="1"/>
          </p:cNvPicPr>
          <p:nvPr/>
        </p:nvPicPr>
        <p:blipFill>
          <a:blip r:embed="rId2"/>
          <a:srcRect l="30380" t="22504" r="31284" b="27689"/>
          <a:stretch>
            <a:fillRect/>
          </a:stretch>
        </p:blipFill>
        <p:spPr bwMode="auto">
          <a:xfrm>
            <a:off x="1258888" y="3860800"/>
            <a:ext cx="2019300" cy="16383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3"/>
          <p:cNvSpPr>
            <a:spLocks noGrp="1" noChangeArrowheads="1"/>
          </p:cNvSpPr>
          <p:nvPr>
            <p:ph idx="1"/>
          </p:nvPr>
        </p:nvSpPr>
        <p:spPr/>
        <p:txBody>
          <a:bodyPr/>
          <a:lstStyle/>
          <a:p>
            <a:pPr eaLnBrk="1" hangingPunct="1"/>
            <a:r>
              <a:rPr lang="zh-CN" altLang="en-US" smtClean="0"/>
              <a:t>安装结束后，系统提示输入用户名和</a:t>
            </a:r>
            <a:r>
              <a:rPr lang="en-US" altLang="zh-CN" smtClean="0"/>
              <a:t>VM</a:t>
            </a:r>
            <a:r>
              <a:rPr lang="zh-CN" altLang="en-US" smtClean="0"/>
              <a:t>的注册号，输入正确后，出现安装完毕的界面，如图</a:t>
            </a:r>
            <a:r>
              <a:rPr lang="en-US" altLang="zh-CN" smtClean="0"/>
              <a:t>1-17</a:t>
            </a:r>
            <a:r>
              <a:rPr lang="zh-CN" altLang="en-US" smtClean="0"/>
              <a:t>所示。</a:t>
            </a:r>
          </a:p>
          <a:p>
            <a:pPr eaLnBrk="1" hangingPunct="1"/>
            <a:r>
              <a:rPr lang="zh-CN" altLang="en-US" smtClean="0"/>
              <a:t> 安装结束后，系统提示是否重启动计算机，重新启动</a:t>
            </a:r>
            <a:r>
              <a:rPr lang="en-US" altLang="zh-CN" smtClean="0"/>
              <a:t>Vmware</a:t>
            </a:r>
            <a:r>
              <a:rPr lang="zh-CN" altLang="en-US" smtClean="0"/>
              <a:t>后才能使用。重启计算机后，打开</a:t>
            </a:r>
            <a:r>
              <a:rPr lang="en-US" altLang="zh-CN" smtClean="0"/>
              <a:t>Vmware</a:t>
            </a:r>
            <a:r>
              <a:rPr lang="zh-CN" altLang="en-US" smtClean="0"/>
              <a:t>程序，主界面如图</a:t>
            </a:r>
            <a:r>
              <a:rPr lang="en-US" altLang="zh-CN" smtClean="0"/>
              <a:t>1-18</a:t>
            </a:r>
            <a:r>
              <a:rPr lang="zh-CN" altLang="en-US" smtClean="0"/>
              <a:t>所示。</a:t>
            </a:r>
          </a:p>
        </p:txBody>
      </p:sp>
      <p:sp>
        <p:nvSpPr>
          <p:cNvPr id="34818"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a:t> VMware</a:t>
            </a:r>
            <a:r>
              <a:rPr lang="zh-CN" altLang="en-US" sz="4000"/>
              <a:t>虚拟机安装</a:t>
            </a:r>
            <a:br>
              <a:rPr lang="zh-CN" altLang="en-US" sz="4000"/>
            </a:br>
            <a:endParaRPr lang="zh-CN" altLang="en-US" sz="40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4"/>
          <p:cNvPicPr>
            <a:picLocks noGrp="1" noChangeAspect="1" noChangeArrowheads="1"/>
          </p:cNvPicPr>
          <p:nvPr>
            <p:ph idx="1"/>
          </p:nvPr>
        </p:nvPicPr>
        <p:blipFill>
          <a:blip r:embed="rId2"/>
          <a:srcRect/>
          <a:stretch>
            <a:fillRect/>
          </a:stretch>
        </p:blipFill>
        <p:spPr>
          <a:xfrm>
            <a:off x="950913" y="1481138"/>
            <a:ext cx="7242175" cy="4525962"/>
          </a:xfrm>
        </p:spPr>
      </p:pic>
      <p:sp>
        <p:nvSpPr>
          <p:cNvPr id="35842"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a:t> VMware</a:t>
            </a:r>
            <a:r>
              <a:rPr lang="zh-CN" altLang="en-US" sz="4000"/>
              <a:t>虚拟机安装</a:t>
            </a:r>
            <a:br>
              <a:rPr lang="zh-CN" altLang="en-US" sz="4000"/>
            </a:br>
            <a:endParaRPr lang="zh-CN" altLang="en-US" sz="40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3"/>
          <p:cNvSpPr>
            <a:spLocks noGrp="1" noChangeArrowheads="1"/>
          </p:cNvSpPr>
          <p:nvPr>
            <p:ph idx="1"/>
          </p:nvPr>
        </p:nvSpPr>
        <p:spPr/>
        <p:txBody>
          <a:bodyPr/>
          <a:lstStyle/>
          <a:p>
            <a:pPr eaLnBrk="1" hangingPunct="1"/>
            <a:r>
              <a:rPr lang="en-US" altLang="zh-CN" smtClean="0"/>
              <a:t>2</a:t>
            </a:r>
            <a:r>
              <a:rPr lang="zh-CN" altLang="en-US" smtClean="0"/>
              <a:t>．配置</a:t>
            </a:r>
            <a:r>
              <a:rPr lang="en-US" altLang="zh-CN" smtClean="0"/>
              <a:t>VMware</a:t>
            </a:r>
            <a:r>
              <a:rPr lang="zh-CN" altLang="en-US" smtClean="0"/>
              <a:t>虚拟机</a:t>
            </a:r>
          </a:p>
          <a:p>
            <a:pPr eaLnBrk="1" hangingPunct="1"/>
            <a:r>
              <a:rPr lang="zh-CN" altLang="en-US" smtClean="0"/>
              <a:t>安装完</a:t>
            </a:r>
            <a:r>
              <a:rPr lang="en-US" altLang="zh-CN" smtClean="0"/>
              <a:t>VMware</a:t>
            </a:r>
            <a:r>
              <a:rPr lang="zh-CN" altLang="en-US" smtClean="0"/>
              <a:t>虚拟机后，还需要为虚拟机安装操作系统。选择虚拟机界面上的“</a:t>
            </a:r>
            <a:r>
              <a:rPr lang="en-US" altLang="zh-CN" smtClean="0"/>
              <a:t>New Virtual Machine”</a:t>
            </a:r>
            <a:r>
              <a:rPr lang="zh-CN" altLang="en-US" smtClean="0"/>
              <a:t>，出现如图</a:t>
            </a:r>
            <a:r>
              <a:rPr lang="en-US" altLang="zh-CN" smtClean="0"/>
              <a:t>1-20</a:t>
            </a:r>
            <a:r>
              <a:rPr lang="zh-CN" altLang="en-US" smtClean="0"/>
              <a:t>所示。</a:t>
            </a:r>
          </a:p>
          <a:p>
            <a:pPr eaLnBrk="1" hangingPunct="1"/>
            <a:endParaRPr lang="en-US" altLang="zh-CN" smtClean="0"/>
          </a:p>
        </p:txBody>
      </p:sp>
      <p:sp>
        <p:nvSpPr>
          <p:cNvPr id="36866"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a:t>VMware</a:t>
            </a:r>
            <a:r>
              <a:rPr lang="zh-CN" altLang="en-US" sz="4000"/>
              <a:t>虚拟机安装</a:t>
            </a:r>
            <a:br>
              <a:rPr lang="zh-CN" altLang="en-US" sz="4000"/>
            </a:br>
            <a:endParaRPr lang="zh-CN" altLang="en-US" sz="4000"/>
          </a:p>
        </p:txBody>
      </p:sp>
      <p:pic>
        <p:nvPicPr>
          <p:cNvPr id="48131" name="Picture 4"/>
          <p:cNvPicPr>
            <a:picLocks noChangeAspect="1" noChangeArrowheads="1"/>
          </p:cNvPicPr>
          <p:nvPr/>
        </p:nvPicPr>
        <p:blipFill>
          <a:blip r:embed="rId2"/>
          <a:srcRect l="35443" t="28487" r="30560" b="23006"/>
          <a:stretch>
            <a:fillRect/>
          </a:stretch>
        </p:blipFill>
        <p:spPr bwMode="auto">
          <a:xfrm>
            <a:off x="2268538" y="3933825"/>
            <a:ext cx="3162300" cy="2190750"/>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3"/>
          <p:cNvSpPr>
            <a:spLocks noGrp="1" noChangeArrowheads="1"/>
          </p:cNvSpPr>
          <p:nvPr>
            <p:ph idx="1"/>
          </p:nvPr>
        </p:nvSpPr>
        <p:spPr/>
        <p:txBody>
          <a:bodyPr/>
          <a:lstStyle/>
          <a:p>
            <a:pPr eaLnBrk="1" hangingPunct="1"/>
            <a:r>
              <a:rPr lang="zh-CN" altLang="en-US" smtClean="0"/>
              <a:t>选择“</a:t>
            </a:r>
            <a:r>
              <a:rPr lang="en-US" altLang="zh-CN" smtClean="0"/>
              <a:t>Micosoft Windows”</a:t>
            </a:r>
            <a:r>
              <a:rPr lang="zh-CN" altLang="en-US" smtClean="0"/>
              <a:t>单选按钮，安装</a:t>
            </a:r>
            <a:r>
              <a:rPr lang="en-US" altLang="zh-CN" smtClean="0"/>
              <a:t>Windows</a:t>
            </a:r>
            <a:r>
              <a:rPr lang="zh-CN" altLang="en-US" smtClean="0"/>
              <a:t>系列操作系统，在下面的“</a:t>
            </a:r>
            <a:r>
              <a:rPr lang="en-US" altLang="zh-CN" smtClean="0"/>
              <a:t>Version”</a:t>
            </a:r>
            <a:r>
              <a:rPr lang="zh-CN" altLang="en-US" smtClean="0"/>
              <a:t>下面选择要安装的操作系统版本，在下面的下拉列表中选择要安装的系统。如图</a:t>
            </a:r>
            <a:r>
              <a:rPr lang="en-US" altLang="zh-CN" smtClean="0"/>
              <a:t>1-22</a:t>
            </a:r>
            <a:r>
              <a:rPr lang="zh-CN" altLang="en-US" smtClean="0"/>
              <a:t>所示，上面是要安装的操作系统版本，下面是要安装的目录。</a:t>
            </a:r>
          </a:p>
        </p:txBody>
      </p:sp>
      <p:sp>
        <p:nvSpPr>
          <p:cNvPr id="37890" name="Rectangle 2"/>
          <p:cNvSpPr>
            <a:spLocks noGrp="1" noChangeArrowheads="1"/>
          </p:cNvSpPr>
          <p:nvPr>
            <p:ph type="title"/>
          </p:nvPr>
        </p:nvSpPr>
        <p:spPr/>
        <p:txBody>
          <a:bodyPr/>
          <a:lstStyle/>
          <a:p>
            <a:pPr eaLnBrk="1" fontAlgn="auto" hangingPunct="1">
              <a:spcAft>
                <a:spcPts val="0"/>
              </a:spcAft>
              <a:defRPr/>
            </a:pPr>
            <a:r>
              <a:rPr lang="en-US" altLang="zh-CN"/>
              <a:t>VMware</a:t>
            </a:r>
            <a:r>
              <a:rPr lang="zh-CN" altLang="en-US"/>
              <a:t>虚拟机安装</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4"/>
          <p:cNvPicPr>
            <a:picLocks noGrp="1" noChangeAspect="1" noChangeArrowheads="1"/>
          </p:cNvPicPr>
          <p:nvPr>
            <p:ph idx="1"/>
          </p:nvPr>
        </p:nvPicPr>
        <p:blipFill>
          <a:blip r:embed="rId2"/>
          <a:srcRect/>
          <a:stretch>
            <a:fillRect/>
          </a:stretch>
        </p:blipFill>
        <p:spPr>
          <a:xfrm>
            <a:off x="950913" y="1481138"/>
            <a:ext cx="7242175" cy="4525962"/>
          </a:xfrm>
        </p:spPr>
      </p:pic>
      <p:sp>
        <p:nvSpPr>
          <p:cNvPr id="38914" name="Rectangle 2"/>
          <p:cNvSpPr>
            <a:spLocks noGrp="1" noChangeArrowheads="1"/>
          </p:cNvSpPr>
          <p:nvPr>
            <p:ph type="title"/>
          </p:nvPr>
        </p:nvSpPr>
        <p:spPr/>
        <p:txBody>
          <a:bodyPr/>
          <a:lstStyle/>
          <a:p>
            <a:pPr eaLnBrk="1" fontAlgn="auto" hangingPunct="1">
              <a:spcAft>
                <a:spcPts val="0"/>
              </a:spcAft>
              <a:defRPr/>
            </a:pPr>
            <a:r>
              <a:rPr lang="en-US" altLang="zh-CN"/>
              <a:t>VMware</a:t>
            </a:r>
            <a:r>
              <a:rPr lang="zh-CN" altLang="en-US"/>
              <a:t>虚拟机安装</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3"/>
          <p:cNvSpPr>
            <a:spLocks noGrp="1" noChangeArrowheads="1"/>
          </p:cNvSpPr>
          <p:nvPr>
            <p:ph idx="1"/>
          </p:nvPr>
        </p:nvSpPr>
        <p:spPr/>
        <p:txBody>
          <a:bodyPr/>
          <a:lstStyle/>
          <a:p>
            <a:pPr eaLnBrk="1" hangingPunct="1"/>
            <a:r>
              <a:rPr lang="zh-CN" altLang="en-US" smtClean="0"/>
              <a:t>３．安装虚拟机操作系统</a:t>
            </a:r>
          </a:p>
          <a:p>
            <a:pPr eaLnBrk="1" hangingPunct="1"/>
            <a:r>
              <a:rPr lang="zh-CN" altLang="en-US" smtClean="0"/>
              <a:t>单击绿色的启动按钮来启动虚拟机，就和一台单独的计算机启动类似。启动后，在光驱中放入</a:t>
            </a:r>
            <a:r>
              <a:rPr lang="en-US" altLang="zh-CN" smtClean="0"/>
              <a:t>XP</a:t>
            </a:r>
            <a:r>
              <a:rPr lang="zh-CN" altLang="en-US" smtClean="0"/>
              <a:t>安装光盘，开始安装操作系统。</a:t>
            </a:r>
          </a:p>
        </p:txBody>
      </p:sp>
      <p:sp>
        <p:nvSpPr>
          <p:cNvPr id="39938" name="Rectangle 2"/>
          <p:cNvSpPr>
            <a:spLocks noGrp="1" noChangeArrowheads="1"/>
          </p:cNvSpPr>
          <p:nvPr>
            <p:ph type="title"/>
          </p:nvPr>
        </p:nvSpPr>
        <p:spPr/>
        <p:txBody>
          <a:bodyPr/>
          <a:lstStyle/>
          <a:p>
            <a:pPr eaLnBrk="1" fontAlgn="auto" hangingPunct="1">
              <a:spcAft>
                <a:spcPts val="0"/>
              </a:spcAft>
              <a:defRPr/>
            </a:pPr>
            <a:r>
              <a:rPr lang="en-US" altLang="zh-CN"/>
              <a:t>VMware</a:t>
            </a:r>
            <a:r>
              <a:rPr lang="zh-CN" altLang="en-US"/>
              <a:t>虚拟机安装</a:t>
            </a:r>
          </a:p>
        </p:txBody>
      </p:sp>
      <p:pic>
        <p:nvPicPr>
          <p:cNvPr id="51203" name="Picture 4"/>
          <p:cNvPicPr>
            <a:picLocks noChangeAspect="1" noChangeArrowheads="1"/>
          </p:cNvPicPr>
          <p:nvPr/>
        </p:nvPicPr>
        <p:blipFill>
          <a:blip r:embed="rId2"/>
          <a:srcRect l="14467" t="3984" r="8138" b="4099"/>
          <a:stretch>
            <a:fillRect/>
          </a:stretch>
        </p:blipFill>
        <p:spPr bwMode="auto">
          <a:xfrm>
            <a:off x="1876425" y="3829050"/>
            <a:ext cx="4076700" cy="302895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3"/>
          <p:cNvSpPr>
            <a:spLocks noGrp="1" noChangeArrowheads="1"/>
          </p:cNvSpPr>
          <p:nvPr>
            <p:ph idx="1"/>
          </p:nvPr>
        </p:nvSpPr>
        <p:spPr/>
        <p:txBody>
          <a:bodyPr/>
          <a:lstStyle/>
          <a:p>
            <a:pPr eaLnBrk="1" hangingPunct="1"/>
            <a:r>
              <a:rPr lang="zh-CN" altLang="en-US" smtClean="0"/>
              <a:t>网络安全（</a:t>
            </a:r>
            <a:r>
              <a:rPr lang="en-US" altLang="zh-CN" smtClean="0"/>
              <a:t>Network Security</a:t>
            </a:r>
            <a:r>
              <a:rPr lang="zh-CN" altLang="en-US" smtClean="0"/>
              <a:t>）是一门涉及计算机科学、网络技术、通信技术、密码技术、信息安全技术、应用数学、数论、信息论等多种学科的综合性科学。从总体上，网络安全可以分成两大方面：网络攻击技术和网络防御技术，只有全面把握两方面的内容，才能真正掌握计算机网络安全技术。 </a:t>
            </a:r>
          </a:p>
          <a:p>
            <a:pPr eaLnBrk="1" hangingPunct="1"/>
            <a:endParaRPr lang="zh-CN" altLang="en-US" smtClean="0"/>
          </a:p>
          <a:p>
            <a:pPr eaLnBrk="1" hangingPunct="1"/>
            <a:endParaRPr lang="en-US" altLang="zh-CN" smtClean="0"/>
          </a:p>
        </p:txBody>
      </p:sp>
      <p:sp>
        <p:nvSpPr>
          <p:cNvPr id="3074" name="Rectangle 2"/>
          <p:cNvSpPr>
            <a:spLocks noGrp="1" noChangeArrowheads="1"/>
          </p:cNvSpPr>
          <p:nvPr>
            <p:ph type="title"/>
          </p:nvPr>
        </p:nvSpPr>
        <p:spPr/>
        <p:txBody>
          <a:bodyPr/>
          <a:lstStyle/>
          <a:p>
            <a:pPr eaLnBrk="1" fontAlgn="auto" hangingPunct="1">
              <a:spcAft>
                <a:spcPts val="0"/>
              </a:spcAft>
              <a:defRPr/>
            </a:pPr>
            <a:r>
              <a:rPr lang="zh-CN" altLang="en-US" dirty="0"/>
              <a:t>网络</a:t>
            </a:r>
            <a:r>
              <a:rPr lang="zh-CN" altLang="en-US" dirty="0" smtClean="0"/>
              <a:t>安全</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3"/>
          <p:cNvSpPr>
            <a:spLocks noGrp="1" noChangeArrowheads="1"/>
          </p:cNvSpPr>
          <p:nvPr>
            <p:ph idx="1"/>
          </p:nvPr>
        </p:nvSpPr>
        <p:spPr>
          <a:xfrm>
            <a:off x="457200" y="1196975"/>
            <a:ext cx="8229600" cy="4929188"/>
          </a:xfrm>
        </p:spPr>
        <p:txBody>
          <a:bodyPr/>
          <a:lstStyle/>
          <a:p>
            <a:pPr eaLnBrk="1" hangingPunct="1"/>
            <a:r>
              <a:rPr lang="zh-CN" altLang="en-US" smtClean="0"/>
              <a:t>这样，两套操作系统就成功安装好了。启动成功后，进入操作系统，配制虚拟机上的操作系统的</a:t>
            </a:r>
            <a:r>
              <a:rPr lang="en-US" altLang="zh-CN" smtClean="0"/>
              <a:t>IP</a:t>
            </a:r>
            <a:r>
              <a:rPr lang="zh-CN" altLang="en-US" smtClean="0"/>
              <a:t>地址，使之能与主机通信。如图</a:t>
            </a:r>
            <a:r>
              <a:rPr lang="en-US" altLang="zh-CN" smtClean="0"/>
              <a:t>1-28</a:t>
            </a:r>
            <a:r>
              <a:rPr lang="zh-CN" altLang="en-US" smtClean="0"/>
              <a:t>所示，虚拟机的</a:t>
            </a:r>
            <a:r>
              <a:rPr lang="en-US" altLang="zh-CN" smtClean="0"/>
              <a:t>IP</a:t>
            </a:r>
            <a:r>
              <a:rPr lang="zh-CN" altLang="en-US" smtClean="0"/>
              <a:t>地址是：</a:t>
            </a:r>
            <a:r>
              <a:rPr lang="en-US" altLang="zh-CN" smtClean="0"/>
              <a:t>192</a:t>
            </a:r>
            <a:r>
              <a:rPr lang="zh-CN" altLang="en-US" smtClean="0"/>
              <a:t>．</a:t>
            </a:r>
            <a:r>
              <a:rPr lang="en-US" altLang="zh-CN" smtClean="0"/>
              <a:t>168</a:t>
            </a:r>
            <a:r>
              <a:rPr lang="zh-CN" altLang="en-US" smtClean="0"/>
              <a:t>．</a:t>
            </a:r>
            <a:r>
              <a:rPr lang="en-US" altLang="zh-CN" smtClean="0"/>
              <a:t>1</a:t>
            </a:r>
            <a:r>
              <a:rPr lang="zh-CN" altLang="en-US" smtClean="0"/>
              <a:t>．</a:t>
            </a:r>
            <a:r>
              <a:rPr lang="en-US" altLang="zh-CN" smtClean="0"/>
              <a:t>9</a:t>
            </a:r>
            <a:r>
              <a:rPr lang="zh-CN" altLang="en-US" smtClean="0"/>
              <a:t>；主机的</a:t>
            </a:r>
            <a:r>
              <a:rPr lang="en-US" altLang="zh-CN" smtClean="0"/>
              <a:t>IP</a:t>
            </a:r>
            <a:r>
              <a:rPr lang="zh-CN" altLang="en-US" smtClean="0"/>
              <a:t>地址是</a:t>
            </a:r>
            <a:r>
              <a:rPr lang="en-US" altLang="zh-CN" smtClean="0"/>
              <a:t>:192.168.1.2</a:t>
            </a:r>
            <a:r>
              <a:rPr lang="zh-CN" altLang="en-US" smtClean="0"/>
              <a:t>。</a:t>
            </a:r>
          </a:p>
        </p:txBody>
      </p:sp>
      <p:sp>
        <p:nvSpPr>
          <p:cNvPr id="40962" name="Rectangle 2"/>
          <p:cNvSpPr>
            <a:spLocks noGrp="1" noChangeArrowheads="1"/>
          </p:cNvSpPr>
          <p:nvPr>
            <p:ph type="title"/>
          </p:nvPr>
        </p:nvSpPr>
        <p:spPr>
          <a:xfrm>
            <a:off x="457200" y="274638"/>
            <a:ext cx="8229600" cy="922337"/>
          </a:xfrm>
        </p:spPr>
        <p:txBody>
          <a:bodyPr/>
          <a:lstStyle/>
          <a:p>
            <a:pPr eaLnBrk="1" fontAlgn="auto" hangingPunct="1">
              <a:spcAft>
                <a:spcPts val="0"/>
              </a:spcAft>
              <a:defRPr/>
            </a:pPr>
            <a:r>
              <a:rPr lang="en-US" altLang="zh-CN"/>
              <a:t>VMware</a:t>
            </a:r>
            <a:r>
              <a:rPr lang="zh-CN" altLang="en-US"/>
              <a:t>虚拟机安装</a:t>
            </a:r>
          </a:p>
        </p:txBody>
      </p:sp>
      <p:pic>
        <p:nvPicPr>
          <p:cNvPr id="52227" name="Picture 4"/>
          <p:cNvPicPr>
            <a:picLocks noChangeAspect="1" noChangeArrowheads="1"/>
          </p:cNvPicPr>
          <p:nvPr/>
        </p:nvPicPr>
        <p:blipFill>
          <a:blip r:embed="rId2"/>
          <a:srcRect l="3616" t="2310" b="6415"/>
          <a:stretch>
            <a:fillRect/>
          </a:stretch>
        </p:blipFill>
        <p:spPr bwMode="auto">
          <a:xfrm>
            <a:off x="1409700" y="3848100"/>
            <a:ext cx="5067300" cy="300990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3"/>
          <p:cNvSpPr>
            <a:spLocks noGrp="1" noChangeArrowheads="1"/>
          </p:cNvSpPr>
          <p:nvPr>
            <p:ph idx="1"/>
          </p:nvPr>
        </p:nvSpPr>
        <p:spPr/>
        <p:txBody>
          <a:bodyPr/>
          <a:lstStyle/>
          <a:p>
            <a:pPr eaLnBrk="1" hangingPunct="1"/>
            <a:r>
              <a:rPr lang="zh-CN" altLang="en-US" smtClean="0"/>
              <a:t>配置好</a:t>
            </a:r>
            <a:r>
              <a:rPr lang="en-US" altLang="zh-CN" smtClean="0"/>
              <a:t>IP</a:t>
            </a:r>
            <a:r>
              <a:rPr lang="zh-CN" altLang="en-US" smtClean="0"/>
              <a:t>地址后，主机和虚拟机在同一个网段，可以用</a:t>
            </a:r>
            <a:r>
              <a:rPr lang="en-US" altLang="zh-CN" smtClean="0"/>
              <a:t>Ping</a:t>
            </a:r>
            <a:r>
              <a:rPr lang="zh-CN" altLang="en-US" smtClean="0"/>
              <a:t>命令来测试是否连通。在主机的</a:t>
            </a:r>
            <a:r>
              <a:rPr lang="en-US" altLang="zh-CN" smtClean="0"/>
              <a:t>DOS</a:t>
            </a:r>
            <a:r>
              <a:rPr lang="zh-CN" altLang="en-US" smtClean="0"/>
              <a:t>窗口中输入“</a:t>
            </a:r>
            <a:r>
              <a:rPr lang="en-US" altLang="zh-CN" smtClean="0"/>
              <a:t>ping 192.168.1.9”</a:t>
            </a:r>
            <a:r>
              <a:rPr lang="zh-CN" altLang="en-US" smtClean="0"/>
              <a:t>，如图</a:t>
            </a:r>
            <a:r>
              <a:rPr lang="en-US" altLang="zh-CN" smtClean="0"/>
              <a:t>1-29</a:t>
            </a:r>
            <a:r>
              <a:rPr lang="zh-CN" altLang="en-US" smtClean="0"/>
              <a:t>所示。</a:t>
            </a:r>
          </a:p>
          <a:p>
            <a:pPr eaLnBrk="1" hangingPunct="1"/>
            <a:endParaRPr lang="en-US" altLang="zh-CN" smtClean="0"/>
          </a:p>
        </p:txBody>
      </p:sp>
      <p:sp>
        <p:nvSpPr>
          <p:cNvPr id="41986" name="Rectangle 2"/>
          <p:cNvSpPr>
            <a:spLocks noGrp="1" noChangeArrowheads="1"/>
          </p:cNvSpPr>
          <p:nvPr>
            <p:ph type="title"/>
          </p:nvPr>
        </p:nvSpPr>
        <p:spPr/>
        <p:txBody>
          <a:bodyPr/>
          <a:lstStyle/>
          <a:p>
            <a:pPr eaLnBrk="1" fontAlgn="auto" hangingPunct="1">
              <a:spcAft>
                <a:spcPts val="0"/>
              </a:spcAft>
              <a:defRPr/>
            </a:pPr>
            <a:r>
              <a:rPr lang="en-US" altLang="zh-CN"/>
              <a:t>VMware</a:t>
            </a:r>
            <a:r>
              <a:rPr lang="zh-CN" altLang="en-US"/>
              <a:t>虚拟机安装</a:t>
            </a:r>
          </a:p>
        </p:txBody>
      </p:sp>
      <p:pic>
        <p:nvPicPr>
          <p:cNvPr id="53251" name="Picture 4"/>
          <p:cNvPicPr>
            <a:picLocks noChangeAspect="1" noChangeArrowheads="1"/>
          </p:cNvPicPr>
          <p:nvPr/>
        </p:nvPicPr>
        <p:blipFill>
          <a:blip r:embed="rId2"/>
          <a:srcRect l="3616" t="8020" r="44304" b="39423"/>
          <a:stretch>
            <a:fillRect/>
          </a:stretch>
        </p:blipFill>
        <p:spPr bwMode="auto">
          <a:xfrm>
            <a:off x="2627313" y="3644900"/>
            <a:ext cx="4249737" cy="2093913"/>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3"/>
          <p:cNvSpPr>
            <a:spLocks noGrp="1" noChangeArrowheads="1"/>
          </p:cNvSpPr>
          <p:nvPr>
            <p:ph idx="1"/>
          </p:nvPr>
        </p:nvSpPr>
        <p:spPr/>
        <p:txBody>
          <a:bodyPr/>
          <a:lstStyle/>
          <a:p>
            <a:pPr eaLnBrk="1" hangingPunct="1"/>
            <a:r>
              <a:rPr lang="en-US" altLang="zh-CN" smtClean="0"/>
              <a:t>1.Sniffer Pro</a:t>
            </a:r>
            <a:r>
              <a:rPr lang="zh-CN" altLang="en-US" smtClean="0"/>
              <a:t>的安装和启动</a:t>
            </a:r>
          </a:p>
          <a:p>
            <a:pPr eaLnBrk="1" hangingPunct="1"/>
            <a:r>
              <a:rPr lang="zh-CN" altLang="en-US" smtClean="0"/>
              <a:t>在主机上安装一个</a:t>
            </a:r>
            <a:r>
              <a:rPr lang="en-US" altLang="zh-CN" smtClean="0"/>
              <a:t>Sniffer Pro</a:t>
            </a:r>
            <a:r>
              <a:rPr lang="zh-CN" altLang="en-US" smtClean="0"/>
              <a:t>，版本好为</a:t>
            </a:r>
            <a:r>
              <a:rPr lang="en-US" altLang="zh-CN" smtClean="0"/>
              <a:t>SnifferPro_4_70_530,</a:t>
            </a:r>
            <a:r>
              <a:rPr lang="zh-CN" altLang="en-US" smtClean="0"/>
              <a:t>双击安装程序，进入安装向导，如图</a:t>
            </a:r>
            <a:r>
              <a:rPr lang="en-US" altLang="zh-CN" smtClean="0"/>
              <a:t>1-30</a:t>
            </a:r>
            <a:r>
              <a:rPr lang="zh-CN" altLang="en-US" smtClean="0"/>
              <a:t>所示。</a:t>
            </a:r>
          </a:p>
          <a:p>
            <a:pPr eaLnBrk="1" hangingPunct="1"/>
            <a:endParaRPr lang="en-US" altLang="zh-CN" smtClean="0"/>
          </a:p>
        </p:txBody>
      </p:sp>
      <p:sp>
        <p:nvSpPr>
          <p:cNvPr id="43010" name="Rectangle 2"/>
          <p:cNvSpPr>
            <a:spLocks noGrp="1" noChangeArrowheads="1"/>
          </p:cNvSpPr>
          <p:nvPr>
            <p:ph type="title"/>
          </p:nvPr>
        </p:nvSpPr>
        <p:spPr/>
        <p:txBody>
          <a:bodyPr/>
          <a:lstStyle/>
          <a:p>
            <a:pPr eaLnBrk="1" fontAlgn="auto" hangingPunct="1">
              <a:spcAft>
                <a:spcPts val="0"/>
              </a:spcAft>
              <a:defRPr/>
            </a:pPr>
            <a:r>
              <a:rPr lang="en-US" altLang="zh-CN" sz="4000"/>
              <a:t> Sniffer </a:t>
            </a:r>
            <a:r>
              <a:rPr lang="zh-CN" altLang="en-US" sz="4000"/>
              <a:t>网络协议分析软件</a:t>
            </a:r>
            <a:br>
              <a:rPr lang="zh-CN" altLang="en-US" sz="4000"/>
            </a:br>
            <a:endParaRPr lang="zh-CN" altLang="en-US" sz="4000"/>
          </a:p>
        </p:txBody>
      </p:sp>
      <p:pic>
        <p:nvPicPr>
          <p:cNvPr id="54275" name="Picture 4"/>
          <p:cNvPicPr>
            <a:picLocks noChangeAspect="1" noChangeArrowheads="1"/>
          </p:cNvPicPr>
          <p:nvPr/>
        </p:nvPicPr>
        <p:blipFill>
          <a:blip r:embed="rId2"/>
          <a:srcRect l="29816" t="28786" r="32361" b="21423"/>
          <a:stretch>
            <a:fillRect/>
          </a:stretch>
        </p:blipFill>
        <p:spPr bwMode="auto">
          <a:xfrm>
            <a:off x="1547813" y="3860800"/>
            <a:ext cx="2009775" cy="16383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3"/>
          <p:cNvSpPr>
            <a:spLocks noGrp="1" noChangeArrowheads="1"/>
          </p:cNvSpPr>
          <p:nvPr>
            <p:ph idx="1"/>
          </p:nvPr>
        </p:nvSpPr>
        <p:spPr/>
        <p:txBody>
          <a:bodyPr/>
          <a:lstStyle/>
          <a:p>
            <a:pPr eaLnBrk="1" hangingPunct="1"/>
            <a:r>
              <a:rPr lang="en-US" altLang="zh-CN" smtClean="0"/>
              <a:t>2</a:t>
            </a:r>
            <a:r>
              <a:rPr lang="zh-CN" altLang="en-US" smtClean="0"/>
              <a:t>．Ｓ</a:t>
            </a:r>
            <a:r>
              <a:rPr lang="en-US" altLang="zh-CN" smtClean="0"/>
              <a:t>niffer</a:t>
            </a:r>
            <a:r>
              <a:rPr lang="zh-CN" altLang="en-US" smtClean="0"/>
              <a:t>的启动和配置</a:t>
            </a:r>
          </a:p>
          <a:p>
            <a:pPr eaLnBrk="1" hangingPunct="1"/>
            <a:r>
              <a:rPr lang="en-US" altLang="zh-CN" smtClean="0"/>
              <a:t>Sniffer Pro</a:t>
            </a:r>
            <a:r>
              <a:rPr lang="zh-CN" altLang="en-US" smtClean="0"/>
              <a:t>安装好以后，从“开始”一“程序”一“</a:t>
            </a:r>
            <a:r>
              <a:rPr lang="en-US" altLang="zh-CN" smtClean="0"/>
              <a:t>Sniffer Pro”</a:t>
            </a:r>
            <a:r>
              <a:rPr lang="zh-CN" altLang="en-US" smtClean="0"/>
              <a:t>来启动，出现如图</a:t>
            </a:r>
            <a:r>
              <a:rPr lang="en-US" altLang="zh-CN" smtClean="0"/>
              <a:t>1-32</a:t>
            </a:r>
            <a:r>
              <a:rPr lang="zh-CN" altLang="en-US" smtClean="0"/>
              <a:t>所示的主界面。在进行流量捕获之前，首先要选择网络适配器，确定从计算机的哪个网络适配器上接收数据。</a:t>
            </a:r>
          </a:p>
        </p:txBody>
      </p:sp>
      <p:sp>
        <p:nvSpPr>
          <p:cNvPr id="44034"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a:t> Sniffer </a:t>
            </a:r>
            <a:r>
              <a:rPr lang="zh-CN" altLang="en-US" sz="4000"/>
              <a:t>网络协议分析软件</a:t>
            </a:r>
            <a:br>
              <a:rPr lang="zh-CN" altLang="en-US" sz="4000"/>
            </a:br>
            <a:endParaRPr lang="zh-CN" altLang="en-US" sz="400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4"/>
          <p:cNvPicPr>
            <a:picLocks noGrp="1" noChangeAspect="1" noChangeArrowheads="1"/>
          </p:cNvPicPr>
          <p:nvPr>
            <p:ph idx="1"/>
          </p:nvPr>
        </p:nvPicPr>
        <p:blipFill>
          <a:blip r:embed="rId2"/>
          <a:srcRect/>
          <a:stretch>
            <a:fillRect/>
          </a:stretch>
        </p:blipFill>
        <p:spPr>
          <a:xfrm>
            <a:off x="950913" y="1481138"/>
            <a:ext cx="7242175" cy="4525962"/>
          </a:xfrm>
        </p:spPr>
      </p:pic>
      <p:sp>
        <p:nvSpPr>
          <p:cNvPr id="45058"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a:t>Sniffer </a:t>
            </a:r>
            <a:r>
              <a:rPr lang="zh-CN" altLang="en-US" sz="4000"/>
              <a:t>网络协议分析软件</a:t>
            </a:r>
            <a:br>
              <a:rPr lang="zh-CN" altLang="en-US" sz="4000"/>
            </a:br>
            <a:endParaRPr lang="zh-CN" altLang="en-US" sz="400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3"/>
          <p:cNvSpPr>
            <a:spLocks noGrp="1" noChangeArrowheads="1"/>
          </p:cNvSpPr>
          <p:nvPr>
            <p:ph idx="1"/>
          </p:nvPr>
        </p:nvSpPr>
        <p:spPr/>
        <p:txBody>
          <a:bodyPr/>
          <a:lstStyle/>
          <a:p>
            <a:pPr eaLnBrk="1" hangingPunct="1"/>
            <a:r>
              <a:rPr lang="zh-CN" altLang="en-US" smtClean="0"/>
              <a:t>选择</a:t>
            </a:r>
            <a:r>
              <a:rPr lang="en-US" altLang="zh-CN" smtClean="0"/>
              <a:t>File</a:t>
            </a:r>
            <a:r>
              <a:rPr lang="zh-CN" altLang="en-US" smtClean="0"/>
              <a:t>菜单下的</a:t>
            </a:r>
            <a:r>
              <a:rPr lang="en-US" altLang="zh-CN" smtClean="0"/>
              <a:t>SellectSettings</a:t>
            </a:r>
            <a:r>
              <a:rPr lang="zh-CN" altLang="en-US" smtClean="0"/>
              <a:t>，弹出</a:t>
            </a:r>
            <a:r>
              <a:rPr lang="en-US" altLang="zh-CN" smtClean="0"/>
              <a:t>Settings</a:t>
            </a:r>
            <a:r>
              <a:rPr lang="zh-CN" altLang="en-US" smtClean="0"/>
              <a:t>对话框，如图</a:t>
            </a:r>
            <a:r>
              <a:rPr lang="en-US" altLang="zh-CN" smtClean="0"/>
              <a:t>1-33</a:t>
            </a:r>
            <a:r>
              <a:rPr lang="zh-CN" altLang="en-US" smtClean="0"/>
              <a:t>所示，选择要监听的网卡，选中</a:t>
            </a:r>
            <a:r>
              <a:rPr lang="en-US" altLang="zh-CN" smtClean="0"/>
              <a:t>Log On</a:t>
            </a:r>
            <a:r>
              <a:rPr lang="zh-CN" altLang="en-US" smtClean="0"/>
              <a:t>，单击“确定”按钮，</a:t>
            </a:r>
            <a:r>
              <a:rPr lang="en-US" altLang="zh-CN" smtClean="0"/>
              <a:t>Sniffer</a:t>
            </a:r>
            <a:r>
              <a:rPr lang="zh-CN" altLang="en-US" smtClean="0"/>
              <a:t>变成“</a:t>
            </a:r>
            <a:r>
              <a:rPr lang="en-US" altLang="zh-CN" smtClean="0"/>
              <a:t>Log On”</a:t>
            </a:r>
            <a:r>
              <a:rPr lang="zh-CN" altLang="en-US" smtClean="0"/>
              <a:t>状态，此时就可以开始使用它了。</a:t>
            </a:r>
          </a:p>
        </p:txBody>
      </p:sp>
      <p:sp>
        <p:nvSpPr>
          <p:cNvPr id="46082"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a:t>Sniffer </a:t>
            </a:r>
            <a:r>
              <a:rPr lang="zh-CN" altLang="en-US" sz="4000"/>
              <a:t>网络协议分析软件</a:t>
            </a:r>
            <a:br>
              <a:rPr lang="zh-CN" altLang="en-US" sz="4000"/>
            </a:br>
            <a:endParaRPr lang="zh-CN" altLang="en-US" sz="4000"/>
          </a:p>
        </p:txBody>
      </p:sp>
      <p:pic>
        <p:nvPicPr>
          <p:cNvPr id="57347" name="Picture 4"/>
          <p:cNvPicPr>
            <a:picLocks noChangeAspect="1" noChangeArrowheads="1"/>
          </p:cNvPicPr>
          <p:nvPr/>
        </p:nvPicPr>
        <p:blipFill>
          <a:blip r:embed="rId2"/>
          <a:srcRect l="48462" t="30489" r="21881" b="32312"/>
          <a:stretch>
            <a:fillRect/>
          </a:stretch>
        </p:blipFill>
        <p:spPr bwMode="auto">
          <a:xfrm>
            <a:off x="3133725" y="4362450"/>
            <a:ext cx="1562100" cy="1228725"/>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3"/>
          <p:cNvSpPr>
            <a:spLocks noGrp="1" noChangeArrowheads="1"/>
          </p:cNvSpPr>
          <p:nvPr>
            <p:ph idx="1"/>
          </p:nvPr>
        </p:nvSpPr>
        <p:spPr/>
        <p:txBody>
          <a:bodyPr/>
          <a:lstStyle/>
          <a:p>
            <a:pPr eaLnBrk="1" hangingPunct="1"/>
            <a:r>
              <a:rPr lang="zh-CN" altLang="en-US" smtClean="0"/>
              <a:t>设置过滤器：选择主菜单“</a:t>
            </a:r>
            <a:r>
              <a:rPr lang="en-US" altLang="zh-CN" smtClean="0"/>
              <a:t>Capture”</a:t>
            </a:r>
            <a:r>
              <a:rPr lang="zh-CN" altLang="en-US" smtClean="0"/>
              <a:t>一“</a:t>
            </a:r>
            <a:r>
              <a:rPr lang="en-US" altLang="zh-CN" smtClean="0"/>
              <a:t>Define Filter”</a:t>
            </a:r>
            <a:r>
              <a:rPr lang="zh-CN" altLang="en-US" smtClean="0"/>
              <a:t>，弹出如图</a:t>
            </a:r>
            <a:r>
              <a:rPr lang="en-US" altLang="zh-CN" smtClean="0"/>
              <a:t>1-34</a:t>
            </a:r>
            <a:r>
              <a:rPr lang="zh-CN" altLang="en-US" smtClean="0"/>
              <a:t>所示的定义过滤器对话框，共包括</a:t>
            </a:r>
            <a:r>
              <a:rPr lang="en-US" altLang="zh-CN" smtClean="0"/>
              <a:t>5</a:t>
            </a:r>
            <a:r>
              <a:rPr lang="zh-CN" altLang="en-US" smtClean="0"/>
              <a:t>个标签页，下面分别加以说明。</a:t>
            </a:r>
          </a:p>
        </p:txBody>
      </p:sp>
      <p:sp>
        <p:nvSpPr>
          <p:cNvPr id="47106" name="Rectangle 2"/>
          <p:cNvSpPr>
            <a:spLocks noGrp="1" noChangeArrowheads="1"/>
          </p:cNvSpPr>
          <p:nvPr>
            <p:ph type="title"/>
          </p:nvPr>
        </p:nvSpPr>
        <p:spPr/>
        <p:txBody>
          <a:bodyPr/>
          <a:lstStyle/>
          <a:p>
            <a:pPr eaLnBrk="1" fontAlgn="auto" hangingPunct="1">
              <a:spcAft>
                <a:spcPts val="0"/>
              </a:spcAft>
              <a:defRPr/>
            </a:pPr>
            <a:r>
              <a:rPr lang="en-US" altLang="zh-CN"/>
              <a:t>Sniffer </a:t>
            </a:r>
            <a:r>
              <a:rPr lang="zh-CN" altLang="en-US"/>
              <a:t>网络协议分析软件</a:t>
            </a:r>
          </a:p>
        </p:txBody>
      </p:sp>
      <p:pic>
        <p:nvPicPr>
          <p:cNvPr id="58371" name="Picture 4"/>
          <p:cNvPicPr>
            <a:picLocks noChangeAspect="1" noChangeArrowheads="1"/>
          </p:cNvPicPr>
          <p:nvPr/>
        </p:nvPicPr>
        <p:blipFill>
          <a:blip r:embed="rId2"/>
          <a:srcRect l="37085" t="21835" r="21880" b="33890"/>
          <a:stretch>
            <a:fillRect/>
          </a:stretch>
        </p:blipFill>
        <p:spPr bwMode="auto">
          <a:xfrm>
            <a:off x="2627313" y="3573463"/>
            <a:ext cx="3848100" cy="2105025"/>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3"/>
          <p:cNvSpPr>
            <a:spLocks noGrp="1" noChangeArrowheads="1"/>
          </p:cNvSpPr>
          <p:nvPr>
            <p:ph idx="1"/>
          </p:nvPr>
        </p:nvSpPr>
        <p:spPr/>
        <p:txBody>
          <a:bodyPr/>
          <a:lstStyle/>
          <a:p>
            <a:pPr eaLnBrk="1" hangingPunct="1">
              <a:lnSpc>
                <a:spcPct val="90000"/>
              </a:lnSpc>
            </a:pPr>
            <a:r>
              <a:rPr lang="en-US" altLang="zh-CN" sz="2800" smtClean="0"/>
              <a:t>3</a:t>
            </a:r>
            <a:r>
              <a:rPr lang="zh-CN" altLang="en-US" sz="2800" smtClean="0"/>
              <a:t>．报文捕获解析</a:t>
            </a:r>
          </a:p>
          <a:p>
            <a:pPr eaLnBrk="1" hangingPunct="1">
              <a:lnSpc>
                <a:spcPct val="90000"/>
              </a:lnSpc>
            </a:pPr>
            <a:r>
              <a:rPr lang="zh-CN" altLang="en-US" sz="2800" smtClean="0"/>
              <a:t> </a:t>
            </a:r>
            <a:r>
              <a:rPr lang="en-US" altLang="zh-CN" sz="2800" smtClean="0"/>
              <a:t>CaptureStart</a:t>
            </a:r>
            <a:r>
              <a:rPr lang="zh-CN" altLang="en-US" sz="2800" smtClean="0"/>
              <a:t>：启动捕获引擎。</a:t>
            </a:r>
            <a:r>
              <a:rPr lang="en-US" altLang="zh-CN" sz="2800" smtClean="0"/>
              <a:t>sniffer</a:t>
            </a:r>
            <a:r>
              <a:rPr lang="zh-CN" altLang="en-US" sz="2800" smtClean="0"/>
              <a:t>能够实时监控主机、协议、应用程式、不同包类型等的分布情况。</a:t>
            </a:r>
          </a:p>
          <a:p>
            <a:pPr eaLnBrk="1" hangingPunct="1">
              <a:lnSpc>
                <a:spcPct val="90000"/>
              </a:lnSpc>
            </a:pPr>
            <a:r>
              <a:rPr lang="en-US" altLang="zh-CN" sz="2800" smtClean="0"/>
              <a:t>Decode:</a:t>
            </a:r>
            <a:r>
              <a:rPr lang="zh-CN" altLang="en-US" sz="2800" smtClean="0"/>
              <a:t>对每个数据包进行解码，能够看到整个包的结构及从链路层到应用层的信息，事实上，</a:t>
            </a:r>
            <a:r>
              <a:rPr lang="en-US" altLang="zh-CN" sz="2800" smtClean="0"/>
              <a:t>sniffer</a:t>
            </a:r>
            <a:r>
              <a:rPr lang="zh-CN" altLang="en-US" sz="2800" smtClean="0"/>
              <a:t>的使用中大部分的时间都花费在这上面的分析，同时也对使用者在网络的理论及实践经验上提出较高的需要。素质较高的使用者借此工具便可看穿网络问题的结症所在。　　</a:t>
            </a:r>
          </a:p>
        </p:txBody>
      </p:sp>
      <p:sp>
        <p:nvSpPr>
          <p:cNvPr id="48130" name="Rectangle 2"/>
          <p:cNvSpPr>
            <a:spLocks noGrp="1" noChangeArrowheads="1"/>
          </p:cNvSpPr>
          <p:nvPr>
            <p:ph type="title"/>
          </p:nvPr>
        </p:nvSpPr>
        <p:spPr/>
        <p:txBody>
          <a:bodyPr/>
          <a:lstStyle/>
          <a:p>
            <a:pPr eaLnBrk="1" fontAlgn="auto" hangingPunct="1">
              <a:spcAft>
                <a:spcPts val="0"/>
              </a:spcAft>
              <a:defRPr/>
            </a:pPr>
            <a:r>
              <a:rPr lang="en-US" altLang="zh-CN"/>
              <a:t>Sniffer </a:t>
            </a:r>
            <a:r>
              <a:rPr lang="zh-CN" altLang="en-US"/>
              <a:t>网络协议分析软件</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3"/>
          <p:cNvSpPr>
            <a:spLocks noGrp="1"/>
          </p:cNvSpPr>
          <p:nvPr>
            <p:ph type="body" idx="4294967295"/>
          </p:nvPr>
        </p:nvSpPr>
        <p:spPr/>
        <p:txBody>
          <a:bodyPr/>
          <a:lstStyle/>
          <a:p>
            <a:pPr eaLnBrk="1" hangingPunct="1"/>
            <a:endParaRPr lang="zh-CN" altLang="en-US" smtClean="0"/>
          </a:p>
          <a:p>
            <a:pPr eaLnBrk="1" hangingPunct="1"/>
            <a:endParaRPr lang="zh-CN" altLang="en-US" smtClean="0"/>
          </a:p>
          <a:p>
            <a:pPr algn="ctr" eaLnBrk="1" hangingPunct="1"/>
            <a:r>
              <a:rPr lang="zh-CN" altLang="en-US" sz="6600" b="1" smtClean="0"/>
              <a:t>本章结束</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3"/>
          <p:cNvSpPr>
            <a:spLocks noGrp="1" noChangeArrowheads="1"/>
          </p:cNvSpPr>
          <p:nvPr>
            <p:ph idx="1"/>
          </p:nvPr>
        </p:nvSpPr>
        <p:spPr/>
        <p:txBody>
          <a:bodyPr/>
          <a:lstStyle/>
          <a:p>
            <a:pPr eaLnBrk="1" hangingPunct="1"/>
            <a:endParaRPr lang="zh-CN" altLang="zh-CN" smtClean="0"/>
          </a:p>
        </p:txBody>
      </p:sp>
      <p:sp>
        <p:nvSpPr>
          <p:cNvPr id="50178" name="Rectangle 2"/>
          <p:cNvSpPr>
            <a:spLocks noGrp="1" noChangeArrowheads="1"/>
          </p:cNvSpPr>
          <p:nvPr>
            <p:ph type="title"/>
          </p:nvPr>
        </p:nvSpPr>
        <p:spPr/>
        <p:txBody>
          <a:bodyPr/>
          <a:lstStyle/>
          <a:p>
            <a:pPr eaLnBrk="1" fontAlgn="auto" hangingPunct="1">
              <a:spcAft>
                <a:spcPts val="0"/>
              </a:spcAft>
              <a:defRPr/>
            </a:pPr>
            <a:endParaRPr lang="zh-CN" altLang="zh-CN"/>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3"/>
          <p:cNvSpPr>
            <a:spLocks noGrp="1" noChangeArrowheads="1"/>
          </p:cNvSpPr>
          <p:nvPr>
            <p:ph idx="1"/>
          </p:nvPr>
        </p:nvSpPr>
        <p:spPr/>
        <p:txBody>
          <a:bodyPr/>
          <a:lstStyle/>
          <a:p>
            <a:pPr eaLnBrk="1" hangingPunct="1"/>
            <a:r>
              <a:rPr lang="en-US" altLang="zh-CN" smtClean="0"/>
              <a:t>“</a:t>
            </a:r>
            <a:r>
              <a:rPr lang="zh-CN" altLang="en-US" smtClean="0"/>
              <a:t>理论联系实际，并有所发展”是本书的指导方针：</a:t>
            </a:r>
          </a:p>
          <a:p>
            <a:pPr lvl="1" eaLnBrk="1" hangingPunct="1">
              <a:buFontTx/>
              <a:buNone/>
            </a:pPr>
            <a:r>
              <a:rPr lang="zh-CN" altLang="en-US" smtClean="0"/>
              <a:t>（</a:t>
            </a:r>
            <a:r>
              <a:rPr lang="en-US" altLang="zh-CN" smtClean="0"/>
              <a:t>1</a:t>
            </a:r>
            <a:r>
              <a:rPr lang="zh-CN" altLang="en-US" smtClean="0"/>
              <a:t>）“理论”即计算机网络以及网络安全的理论。</a:t>
            </a:r>
          </a:p>
          <a:p>
            <a:pPr lvl="1" eaLnBrk="1" hangingPunct="1">
              <a:buFontTx/>
              <a:buNone/>
            </a:pPr>
            <a:r>
              <a:rPr lang="zh-CN" altLang="en-US" smtClean="0"/>
              <a:t>（</a:t>
            </a:r>
            <a:r>
              <a:rPr lang="en-US" altLang="zh-CN" smtClean="0"/>
              <a:t>2</a:t>
            </a:r>
            <a:r>
              <a:rPr lang="zh-CN" altLang="en-US" smtClean="0"/>
              <a:t>）“实际”即众多的网络安全攻防工具。</a:t>
            </a:r>
          </a:p>
          <a:p>
            <a:pPr lvl="1" eaLnBrk="1" hangingPunct="1">
              <a:buFontTx/>
              <a:buNone/>
            </a:pPr>
            <a:r>
              <a:rPr lang="zh-CN" altLang="en-US" smtClean="0"/>
              <a:t>（</a:t>
            </a:r>
            <a:r>
              <a:rPr lang="en-US" altLang="zh-CN" smtClean="0"/>
              <a:t>3</a:t>
            </a:r>
            <a:r>
              <a:rPr lang="zh-CN" altLang="en-US" smtClean="0"/>
              <a:t>）“发展”即利用编程技术编写一些网络安全工具。</a:t>
            </a:r>
          </a:p>
          <a:p>
            <a:pPr eaLnBrk="1" hangingPunct="1"/>
            <a:endParaRPr lang="en-US" altLang="zh-CN" smtClean="0"/>
          </a:p>
        </p:txBody>
      </p:sp>
      <p:sp>
        <p:nvSpPr>
          <p:cNvPr id="4098" name="Rectangle 2"/>
          <p:cNvSpPr>
            <a:spLocks noGrp="1" noChangeArrowheads="1"/>
          </p:cNvSpPr>
          <p:nvPr>
            <p:ph type="title"/>
          </p:nvPr>
        </p:nvSpPr>
        <p:spPr/>
        <p:txBody>
          <a:bodyPr/>
          <a:lstStyle/>
          <a:p>
            <a:pPr eaLnBrk="1" fontAlgn="auto" hangingPunct="1">
              <a:spcAft>
                <a:spcPts val="0"/>
              </a:spcAft>
              <a:defRPr/>
            </a:pPr>
            <a:r>
              <a:rPr lang="zh-CN" altLang="en-US"/>
              <a:t>本书指导方针：</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3"/>
          <p:cNvSpPr>
            <a:spLocks noGrp="1" noChangeArrowheads="1"/>
          </p:cNvSpPr>
          <p:nvPr>
            <p:ph idx="1"/>
          </p:nvPr>
        </p:nvSpPr>
        <p:spPr/>
        <p:txBody>
          <a:bodyPr/>
          <a:lstStyle/>
          <a:p>
            <a:pPr eaLnBrk="1" hangingPunct="1"/>
            <a:endParaRPr lang="zh-CN" altLang="zh-CN" smtClean="0"/>
          </a:p>
        </p:txBody>
      </p:sp>
      <p:sp>
        <p:nvSpPr>
          <p:cNvPr id="51202" name="Rectangle 2"/>
          <p:cNvSpPr>
            <a:spLocks noGrp="1" noChangeArrowheads="1"/>
          </p:cNvSpPr>
          <p:nvPr>
            <p:ph type="title"/>
          </p:nvPr>
        </p:nvSpPr>
        <p:spPr/>
        <p:txBody>
          <a:bodyPr/>
          <a:lstStyle/>
          <a:p>
            <a:pPr eaLnBrk="1" fontAlgn="auto" hangingPunct="1">
              <a:spcAft>
                <a:spcPts val="0"/>
              </a:spcAft>
              <a:defRPr/>
            </a:pPr>
            <a:endParaRPr lang="zh-CN" altLang="zh-CN"/>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3"/>
          <p:cNvSpPr>
            <a:spLocks noGrp="1" noChangeArrowheads="1"/>
          </p:cNvSpPr>
          <p:nvPr>
            <p:ph idx="1"/>
          </p:nvPr>
        </p:nvSpPr>
        <p:spPr/>
        <p:txBody>
          <a:bodyPr/>
          <a:lstStyle/>
          <a:p>
            <a:pPr eaLnBrk="1" hangingPunct="1">
              <a:lnSpc>
                <a:spcPct val="90000"/>
              </a:lnSpc>
            </a:pPr>
            <a:r>
              <a:rPr lang="zh-CN" altLang="en-US" smtClean="0"/>
              <a:t>为数据处理系统建立和采用的技术和管理的安全保护，保护计算机硬件、软件和数据不因偶然和恶意的原因遭到破坏、更改和泄露。由此可以这样理解计算机网络的安全：通过采用各种技术和管理措施，使网络系统正常运行，从而确保网络数据的可用性、完整性和保密性。所以，建立网络安全保护措施的目的是确保经过网络传输和交换的数据不会发生增加、修改、丢失和泄露等。</a:t>
            </a:r>
          </a:p>
        </p:txBody>
      </p:sp>
      <p:sp>
        <p:nvSpPr>
          <p:cNvPr id="6146" name="Rectangle 2"/>
          <p:cNvSpPr>
            <a:spLocks noGrp="1" noChangeArrowheads="1"/>
          </p:cNvSpPr>
          <p:nvPr>
            <p:ph type="title"/>
          </p:nvPr>
        </p:nvSpPr>
        <p:spPr/>
        <p:txBody>
          <a:bodyPr>
            <a:normAutofit fontScale="90000"/>
          </a:bodyPr>
          <a:lstStyle/>
          <a:p>
            <a:pPr eaLnBrk="1" fontAlgn="auto" hangingPunct="1">
              <a:spcAft>
                <a:spcPts val="0"/>
              </a:spcAft>
              <a:defRPr/>
            </a:pPr>
            <a:r>
              <a:rPr lang="en-US" altLang="zh-CN" sz="4000"/>
              <a:t> </a:t>
            </a:r>
            <a:r>
              <a:rPr lang="zh-CN" altLang="en-US" sz="4000"/>
              <a:t>网络安全的定义：</a:t>
            </a:r>
            <a:br>
              <a:rPr lang="zh-CN" altLang="en-US" sz="4000"/>
            </a:br>
            <a:endParaRPr lang="zh-CN" altLang="en-US" sz="40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noChangeArrowheads="1"/>
          </p:cNvSpPr>
          <p:nvPr>
            <p:ph idx="1"/>
          </p:nvPr>
        </p:nvSpPr>
        <p:spPr/>
        <p:txBody>
          <a:bodyPr/>
          <a:lstStyle/>
          <a:p>
            <a:pPr eaLnBrk="1" hangingPunct="1">
              <a:lnSpc>
                <a:spcPct val="90000"/>
              </a:lnSpc>
            </a:pPr>
            <a:r>
              <a:rPr lang="zh-CN" altLang="en-US" smtClean="0"/>
              <a:t>从广义上说，网络安全包括网络硬件资源及信息资源的安全性。硬件资源包括通信线路、通信设备</a:t>
            </a:r>
            <a:r>
              <a:rPr lang="en-US" altLang="zh-CN" smtClean="0"/>
              <a:t>(</a:t>
            </a:r>
            <a:r>
              <a:rPr lang="zh-CN" altLang="en-US" smtClean="0"/>
              <a:t>交换机、路由器等</a:t>
            </a:r>
            <a:r>
              <a:rPr lang="en-US" altLang="zh-CN" smtClean="0"/>
              <a:t>)</a:t>
            </a:r>
            <a:r>
              <a:rPr lang="zh-CN" altLang="en-US" smtClean="0"/>
              <a:t>、主机等。要实现信息快速、安全的交换，一个可靠的物理网络是必不可少的。信息资源包括维持网络服务运行的系统软件和应用软件以及在网络中存储和传输的用户信息数据等。信息资源的保密性、完整性、可用性、真实性等是网络安全研究的重要课题，也是本书涉及的重点内容。 </a:t>
            </a:r>
          </a:p>
        </p:txBody>
      </p:sp>
      <p:sp>
        <p:nvSpPr>
          <p:cNvPr id="7170" name="Rectangle 2"/>
          <p:cNvSpPr>
            <a:spLocks noGrp="1" noChangeArrowheads="1"/>
          </p:cNvSpPr>
          <p:nvPr>
            <p:ph type="title"/>
          </p:nvPr>
        </p:nvSpPr>
        <p:spPr/>
        <p:txBody>
          <a:bodyPr/>
          <a:lstStyle/>
          <a:p>
            <a:pPr eaLnBrk="1" fontAlgn="auto" hangingPunct="1">
              <a:spcAft>
                <a:spcPts val="0"/>
              </a:spcAft>
              <a:defRPr/>
            </a:pPr>
            <a:r>
              <a:rPr lang="en-US" altLang="zh-CN"/>
              <a:t> </a:t>
            </a:r>
            <a:r>
              <a:rPr lang="zh-CN" altLang="en-US"/>
              <a:t>网络安全的定义：</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3"/>
          <p:cNvSpPr>
            <a:spLocks noGrp="1" noChangeArrowheads="1"/>
          </p:cNvSpPr>
          <p:nvPr>
            <p:ph idx="1"/>
          </p:nvPr>
        </p:nvSpPr>
        <p:spPr/>
        <p:txBody>
          <a:bodyPr/>
          <a:lstStyle/>
          <a:p>
            <a:pPr eaLnBrk="1" hangingPunct="1"/>
            <a:r>
              <a:rPr lang="en-US" altLang="zh-CN" smtClean="0"/>
              <a:t>1</a:t>
            </a:r>
            <a:r>
              <a:rPr lang="zh-CN" altLang="en-US" smtClean="0"/>
              <a:t>．网络设备安全</a:t>
            </a:r>
          </a:p>
          <a:p>
            <a:pPr eaLnBrk="1" hangingPunct="1"/>
            <a:r>
              <a:rPr lang="zh-CN" altLang="en-US" smtClean="0"/>
              <a:t>包括设备上运行的网络软件的安全性，使其能够正常地提供网络服务。    </a:t>
            </a:r>
          </a:p>
          <a:p>
            <a:pPr eaLnBrk="1" hangingPunct="1"/>
            <a:r>
              <a:rPr lang="en-US" altLang="zh-CN" smtClean="0"/>
              <a:t>2</a:t>
            </a:r>
            <a:r>
              <a:rPr lang="zh-CN" altLang="en-US" smtClean="0"/>
              <a:t>．网络数据安全</a:t>
            </a:r>
          </a:p>
          <a:p>
            <a:pPr eaLnBrk="1" hangingPunct="1"/>
            <a:r>
              <a:rPr lang="zh-CN" altLang="en-US" smtClean="0"/>
              <a:t>在网络中存储和传输的信息的安全性，即网络系统的信息安全。确保网络系统的信息安全是网络安全的重要目标。</a:t>
            </a:r>
          </a:p>
        </p:txBody>
      </p:sp>
      <p:sp>
        <p:nvSpPr>
          <p:cNvPr id="8194" name="Rectangle 2"/>
          <p:cNvSpPr>
            <a:spLocks noGrp="1" noChangeArrowheads="1"/>
          </p:cNvSpPr>
          <p:nvPr>
            <p:ph type="title"/>
          </p:nvPr>
        </p:nvSpPr>
        <p:spPr/>
        <p:txBody>
          <a:bodyPr/>
          <a:lstStyle/>
          <a:p>
            <a:pPr eaLnBrk="1" fontAlgn="auto" hangingPunct="1">
              <a:spcAft>
                <a:spcPts val="0"/>
              </a:spcAft>
              <a:defRPr/>
            </a:pPr>
            <a:r>
              <a:rPr lang="en-US" altLang="zh-CN"/>
              <a:t> </a:t>
            </a:r>
            <a:r>
              <a:rPr lang="zh-CN" altLang="en-US"/>
              <a:t>网络安全的主要内容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noChangeArrowheads="1"/>
          </p:cNvSpPr>
          <p:nvPr>
            <p:ph idx="1"/>
          </p:nvPr>
        </p:nvSpPr>
        <p:spPr/>
        <p:txBody>
          <a:bodyPr/>
          <a:lstStyle/>
          <a:p>
            <a:pPr marL="812800" indent="-812800" eaLnBrk="1" hangingPunct="1">
              <a:lnSpc>
                <a:spcPct val="90000"/>
              </a:lnSpc>
              <a:buFontTx/>
              <a:buNone/>
            </a:pPr>
            <a:r>
              <a:rPr lang="en-US" altLang="zh-CN" sz="2400" smtClean="0"/>
              <a:t>1. </a:t>
            </a:r>
            <a:r>
              <a:rPr lang="zh-CN" altLang="en-US" sz="2400" smtClean="0"/>
              <a:t>可用性</a:t>
            </a:r>
          </a:p>
          <a:p>
            <a:pPr marL="812800" indent="-812800" eaLnBrk="1" hangingPunct="1">
              <a:lnSpc>
                <a:spcPct val="90000"/>
              </a:lnSpc>
              <a:buFontTx/>
              <a:buNone/>
            </a:pPr>
            <a:r>
              <a:rPr lang="zh-CN" altLang="en-US" sz="2400" smtClean="0"/>
              <a:t>   可用性是指得到授权的实体在需要时可以得到所需要的网</a:t>
            </a:r>
          </a:p>
          <a:p>
            <a:pPr marL="812800" indent="-812800" eaLnBrk="1" hangingPunct="1">
              <a:lnSpc>
                <a:spcPct val="90000"/>
              </a:lnSpc>
              <a:buFontTx/>
              <a:buNone/>
            </a:pPr>
            <a:r>
              <a:rPr lang="zh-CN" altLang="en-US" sz="2400" smtClean="0"/>
              <a:t>络资源和服务。 </a:t>
            </a:r>
          </a:p>
          <a:p>
            <a:pPr marL="812800" indent="-812800" eaLnBrk="1" hangingPunct="1">
              <a:lnSpc>
                <a:spcPct val="90000"/>
              </a:lnSpc>
              <a:buFontTx/>
              <a:buNone/>
            </a:pPr>
            <a:r>
              <a:rPr lang="en-US" altLang="zh-CN" sz="2400" smtClean="0"/>
              <a:t>2. </a:t>
            </a:r>
            <a:r>
              <a:rPr lang="zh-CN" altLang="en-US" sz="2400" smtClean="0"/>
              <a:t>机密性</a:t>
            </a:r>
          </a:p>
          <a:p>
            <a:pPr marL="812800" indent="-812800" eaLnBrk="1" hangingPunct="1">
              <a:lnSpc>
                <a:spcPct val="90000"/>
              </a:lnSpc>
              <a:buFontTx/>
              <a:buNone/>
            </a:pPr>
            <a:r>
              <a:rPr lang="zh-CN" altLang="en-US" sz="2400" smtClean="0"/>
              <a:t>   机密性是指网络中的信息不被非授权实体</a:t>
            </a:r>
            <a:r>
              <a:rPr lang="en-US" altLang="zh-CN" sz="2400" smtClean="0"/>
              <a:t>(</a:t>
            </a:r>
            <a:r>
              <a:rPr lang="zh-CN" altLang="en-US" sz="2400" smtClean="0"/>
              <a:t>包括用户和进程</a:t>
            </a:r>
          </a:p>
          <a:p>
            <a:pPr marL="812800" indent="-812800" eaLnBrk="1" hangingPunct="1">
              <a:lnSpc>
                <a:spcPct val="90000"/>
              </a:lnSpc>
              <a:buFontTx/>
              <a:buNone/>
            </a:pPr>
            <a:r>
              <a:rPr lang="zh-CN" altLang="en-US" sz="2400" smtClean="0"/>
              <a:t>等</a:t>
            </a:r>
            <a:r>
              <a:rPr lang="en-US" altLang="zh-CN" sz="2400" smtClean="0"/>
              <a:t>)</a:t>
            </a:r>
            <a:r>
              <a:rPr lang="zh-CN" altLang="en-US" sz="2400" smtClean="0"/>
              <a:t>获取与使用。</a:t>
            </a:r>
          </a:p>
          <a:p>
            <a:pPr marL="812800" indent="-812800" eaLnBrk="1" hangingPunct="1">
              <a:lnSpc>
                <a:spcPct val="90000"/>
              </a:lnSpc>
              <a:buFontTx/>
              <a:buNone/>
            </a:pPr>
            <a:r>
              <a:rPr lang="en-US" altLang="zh-CN" sz="2400" smtClean="0"/>
              <a:t>3. </a:t>
            </a:r>
            <a:r>
              <a:rPr lang="zh-CN" altLang="en-US" sz="2400" smtClean="0"/>
              <a:t>完整性</a:t>
            </a:r>
          </a:p>
          <a:p>
            <a:pPr marL="812800" indent="-812800" eaLnBrk="1" hangingPunct="1">
              <a:lnSpc>
                <a:spcPct val="90000"/>
              </a:lnSpc>
              <a:buFontTx/>
              <a:buNone/>
            </a:pPr>
            <a:r>
              <a:rPr lang="zh-CN" altLang="en-US" sz="2400" smtClean="0"/>
              <a:t>   完整性是指网络信息的真实可信性，即网络中的</a:t>
            </a:r>
          </a:p>
          <a:p>
            <a:pPr marL="812800" indent="-812800" eaLnBrk="1" hangingPunct="1">
              <a:lnSpc>
                <a:spcPct val="90000"/>
              </a:lnSpc>
              <a:buFontTx/>
              <a:buNone/>
            </a:pPr>
            <a:r>
              <a:rPr lang="zh-CN" altLang="en-US" sz="2400" smtClean="0"/>
              <a:t>信息不会被偶然或者蓄意地进行删除、修改、伪</a:t>
            </a:r>
          </a:p>
          <a:p>
            <a:pPr marL="812800" indent="-812800" eaLnBrk="1" hangingPunct="1">
              <a:lnSpc>
                <a:spcPct val="90000"/>
              </a:lnSpc>
              <a:buFontTx/>
              <a:buNone/>
            </a:pPr>
            <a:r>
              <a:rPr lang="zh-CN" altLang="en-US" sz="2400" smtClean="0"/>
              <a:t>造、插入等破坏，保证授权用户得到的信息是真实</a:t>
            </a:r>
          </a:p>
          <a:p>
            <a:pPr marL="812800" indent="-812800" eaLnBrk="1" hangingPunct="1">
              <a:lnSpc>
                <a:spcPct val="90000"/>
              </a:lnSpc>
              <a:buFontTx/>
              <a:buNone/>
            </a:pPr>
            <a:r>
              <a:rPr lang="zh-CN" altLang="en-US" sz="2400" smtClean="0"/>
              <a:t>的。  </a:t>
            </a:r>
          </a:p>
        </p:txBody>
      </p:sp>
      <p:sp>
        <p:nvSpPr>
          <p:cNvPr id="9218" name="Rectangle 2"/>
          <p:cNvSpPr>
            <a:spLocks noGrp="1" noChangeArrowheads="1"/>
          </p:cNvSpPr>
          <p:nvPr>
            <p:ph type="title"/>
          </p:nvPr>
        </p:nvSpPr>
        <p:spPr/>
        <p:txBody>
          <a:bodyPr/>
          <a:lstStyle/>
          <a:p>
            <a:pPr eaLnBrk="1" fontAlgn="auto" hangingPunct="1">
              <a:spcAft>
                <a:spcPts val="0"/>
              </a:spcAft>
              <a:defRPr/>
            </a:pPr>
            <a:r>
              <a:rPr lang="zh-CN" altLang="en-US"/>
              <a:t>网络安全的目标 </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96</TotalTime>
  <Words>4216</Words>
  <Application>Microsoft Office PowerPoint</Application>
  <PresentationFormat>全屏显示(4:3)</PresentationFormat>
  <Paragraphs>122</Paragraphs>
  <Slides>50</Slides>
  <Notes>0</Notes>
  <HiddenSlides>0</HiddenSlides>
  <MMClips>0</MMClips>
  <ScaleCrop>false</ScaleCrop>
  <HeadingPairs>
    <vt:vector size="6" baseType="variant">
      <vt:variant>
        <vt:lpstr>已用的字体</vt:lpstr>
      </vt:variant>
      <vt:variant>
        <vt:i4>9</vt:i4>
      </vt:variant>
      <vt:variant>
        <vt:lpstr>演示文稿设计模板</vt:lpstr>
      </vt:variant>
      <vt:variant>
        <vt:i4>8</vt:i4>
      </vt:variant>
      <vt:variant>
        <vt:lpstr>幻灯片标题</vt:lpstr>
      </vt:variant>
      <vt:variant>
        <vt:i4>50</vt:i4>
      </vt:variant>
    </vt:vector>
  </HeadingPairs>
  <TitlesOfParts>
    <vt:vector size="67" baseType="lpstr">
      <vt:lpstr>Arial</vt:lpstr>
      <vt:lpstr>宋体</vt:lpstr>
      <vt:lpstr>Lucida Sans Unicode</vt:lpstr>
      <vt:lpstr>黑体</vt:lpstr>
      <vt:lpstr>Wingdings 3</vt:lpstr>
      <vt:lpstr>Verdana</vt:lpstr>
      <vt:lpstr>Wingdings 2</vt:lpstr>
      <vt:lpstr>Calibri</vt:lpstr>
      <vt:lpstr>楷体_GB2312</vt:lpstr>
      <vt:lpstr>聚合</vt:lpstr>
      <vt:lpstr>聚合</vt:lpstr>
      <vt:lpstr>聚合</vt:lpstr>
      <vt:lpstr>聚合</vt:lpstr>
      <vt:lpstr>聚合</vt:lpstr>
      <vt:lpstr>聚合</vt:lpstr>
      <vt:lpstr>聚合</vt:lpstr>
      <vt:lpstr>聚合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网络安全概述 </dc:title>
  <dc:creator>Administrator</dc:creator>
  <cp:lastModifiedBy>MS USER</cp:lastModifiedBy>
  <cp:revision>19</cp:revision>
  <dcterms:created xsi:type="dcterms:W3CDTF">2009-07-20T00:37:10Z</dcterms:created>
  <dcterms:modified xsi:type="dcterms:W3CDTF">2010-05-26T02:37:21Z</dcterms:modified>
</cp:coreProperties>
</file>