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41"/>
  </p:notesMasterIdLst>
  <p:sldIdLst>
    <p:sldId id="1539" r:id="rId3"/>
    <p:sldId id="529" r:id="rId4"/>
    <p:sldId id="1131" r:id="rId5"/>
    <p:sldId id="2586" r:id="rId6"/>
    <p:sldId id="327" r:id="rId7"/>
    <p:sldId id="1777" r:id="rId8"/>
    <p:sldId id="1778" r:id="rId9"/>
    <p:sldId id="1779" r:id="rId10"/>
    <p:sldId id="1780" r:id="rId11"/>
    <p:sldId id="1781" r:id="rId12"/>
    <p:sldId id="1782" r:id="rId13"/>
    <p:sldId id="1841" r:id="rId14"/>
    <p:sldId id="1842" r:id="rId15"/>
    <p:sldId id="1843" r:id="rId16"/>
    <p:sldId id="1783" r:id="rId17"/>
    <p:sldId id="1844" r:id="rId18"/>
    <p:sldId id="1845" r:id="rId19"/>
    <p:sldId id="1846" r:id="rId20"/>
    <p:sldId id="1847" r:id="rId21"/>
    <p:sldId id="1784" r:id="rId22"/>
    <p:sldId id="1848" r:id="rId23"/>
    <p:sldId id="1849" r:id="rId24"/>
    <p:sldId id="1850" r:id="rId25"/>
    <p:sldId id="1851" r:id="rId26"/>
    <p:sldId id="1852" r:id="rId27"/>
    <p:sldId id="1853" r:id="rId28"/>
    <p:sldId id="2595" r:id="rId29"/>
    <p:sldId id="2596" r:id="rId30"/>
    <p:sldId id="1854" r:id="rId31"/>
    <p:sldId id="1855" r:id="rId32"/>
    <p:sldId id="1856" r:id="rId33"/>
    <p:sldId id="2618" r:id="rId34"/>
    <p:sldId id="2619" r:id="rId35"/>
    <p:sldId id="2620" r:id="rId36"/>
    <p:sldId id="1857" r:id="rId37"/>
    <p:sldId id="1858" r:id="rId38"/>
    <p:sldId id="1859" r:id="rId39"/>
    <p:sldId id="1860" r:id="rId40"/>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FF00FF"/>
    <a:srgbClr val="CCFF33"/>
    <a:srgbClr val="0000FF"/>
    <a:srgbClr val="00CC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7.pptx" TargetMode="External"/><Relationship Id="rId3" Type="http://schemas.openxmlformats.org/officeDocument/2006/relationships/slide" Target="slide5.xml"/><Relationship Id="rId7" Type="http://schemas.openxmlformats.org/officeDocument/2006/relationships/hyperlink" Target="&#22823;&#23398;&#35745;&#31639;&#26426;&#22522;&#30784;(&#31532;&#19977;&#29256;)-5.pptx" TargetMode="External"/><Relationship Id="rId12" Type="http://schemas.openxmlformats.org/officeDocument/2006/relationships/hyperlink" Target="&#22823;&#23398;&#35745;&#31639;&#26426;&#22522;&#30784;(&#31532;&#19977;&#29256;)-8.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1.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6.pptx" TargetMode="External"/><Relationship Id="rId4" Type="http://schemas.openxmlformats.org/officeDocument/2006/relationships/image" Target="../media/image4.png"/><Relationship Id="rId9" Type="http://schemas.openxmlformats.org/officeDocument/2006/relationships/hyperlink" Target="&#22823;&#23398;&#35745;&#31639;&#26426;&#22522;&#30784;(&#31532;&#19977;&#29256;)-9.pptx"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http:/img.diytrade.com/cdimg/178688/1080427/0/1126494207.jpg" TargetMode="External"/><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http:/news.mydrivers.com/pages/images/20031231174141_70082.jpg" TargetMode="External"/><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http:/images.99114.com/OldPic/product/productb9t1248115.jpg" TargetMode="External"/><Relationship Id="rId7" Type="http://schemas.openxmlformats.org/officeDocument/2006/relationships/image" Target="../media/image51.pn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http:/www.xm456.com/110/20061115163913245.jpg" TargetMode="External"/><Relationship Id="rId4" Type="http://schemas.openxmlformats.org/officeDocument/2006/relationships/image" Target="../media/image49.jpeg"/><Relationship Id="rId9" Type="http://schemas.openxmlformats.org/officeDocument/2006/relationships/image" Target="../media/image5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5.xml"/><Relationship Id="rId1" Type="http://schemas.openxmlformats.org/officeDocument/2006/relationships/slideLayout" Target="../slideLayouts/slideLayout18.xml"/><Relationship Id="rId5" Type="http://schemas.openxmlformats.org/officeDocument/2006/relationships/slide" Target="slide37.xml"/><Relationship Id="rId4" Type="http://schemas.openxmlformats.org/officeDocument/2006/relationships/slide" Target="slide1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104775" y="594990"/>
            <a:ext cx="9032875" cy="680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软件</a:t>
            </a:r>
            <a:r>
              <a:rPr lang="zh-CN" altLang="en-US" sz="2100" dirty="0">
                <a:latin typeface="Arial" pitchFamily="34" charset="0"/>
                <a:ea typeface="黑体" pitchFamily="49" charset="-122"/>
              </a:rPr>
              <a:t>包括在计算机上运行的相关程序、数据及其有关文档。通常把计算机软件系统分为系统软件和应用软件两大类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4755" name="Text Box 3"/>
          <p:cNvSpPr txBox="1">
            <a:spLocks noChangeArrowheads="1"/>
          </p:cNvSpPr>
          <p:nvPr/>
        </p:nvSpPr>
        <p:spPr bwMode="auto">
          <a:xfrm>
            <a:off x="104775" y="116632"/>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dirty="0">
                <a:latin typeface="Arial" pitchFamily="34" charset="0"/>
                <a:ea typeface="黑体" pitchFamily="49" charset="-122"/>
              </a:rPr>
              <a:t>2.1.</a:t>
            </a:r>
            <a:r>
              <a:rPr lang="zh-CN" altLang="en-US" sz="2400" dirty="0">
                <a:latin typeface="Arial" pitchFamily="34" charset="0"/>
                <a:ea typeface="黑体" pitchFamily="49" charset="-122"/>
              </a:rPr>
              <a:t>3</a:t>
            </a:r>
            <a:r>
              <a:rPr lang="en-US" altLang="zh-CN" sz="2400" dirty="0">
                <a:latin typeface="Arial" pitchFamily="34" charset="0"/>
                <a:ea typeface="黑体" pitchFamily="49" charset="-122"/>
              </a:rPr>
              <a:t>  </a:t>
            </a:r>
            <a:r>
              <a:rPr lang="zh-CN" altLang="en-US" sz="2400" dirty="0">
                <a:latin typeface="Arial" pitchFamily="34" charset="0"/>
                <a:ea typeface="黑体" pitchFamily="49" charset="-122"/>
              </a:rPr>
              <a:t>计算机软件系统</a:t>
            </a:r>
          </a:p>
        </p:txBody>
      </p:sp>
      <p:sp>
        <p:nvSpPr>
          <p:cNvPr id="4" name="Rectangle 2"/>
          <p:cNvSpPr>
            <a:spLocks noChangeArrowheads="1"/>
          </p:cNvSpPr>
          <p:nvPr/>
        </p:nvSpPr>
        <p:spPr bwMode="auto">
          <a:xfrm>
            <a:off x="104775" y="5670498"/>
            <a:ext cx="9032875" cy="9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按照冯·诺依曼型计算机体系结构，数据和程序存放在存储器中，控制器根据程序中的指令序列进行工作，简单地说，计算机的工作过程就是运行程序指令的过程。</a:t>
            </a:r>
          </a:p>
        </p:txBody>
      </p:sp>
      <p:sp>
        <p:nvSpPr>
          <p:cNvPr id="5" name="Text Box 3"/>
          <p:cNvSpPr txBox="1">
            <a:spLocks noChangeArrowheads="1"/>
          </p:cNvSpPr>
          <p:nvPr/>
        </p:nvSpPr>
        <p:spPr bwMode="auto">
          <a:xfrm>
            <a:off x="104775" y="5227763"/>
            <a:ext cx="4516437" cy="45720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a:t>2.</a:t>
            </a:r>
            <a:r>
              <a:rPr lang="zh-CN" altLang="en-US"/>
              <a:t>2</a:t>
            </a:r>
            <a:r>
              <a:rPr lang="en-US" altLang="zh-CN"/>
              <a:t>  </a:t>
            </a:r>
            <a:r>
              <a:rPr lang="zh-CN" altLang="en-US"/>
              <a:t>计算机工作原理</a:t>
            </a:r>
          </a:p>
        </p:txBody>
      </p:sp>
      <p:sp>
        <p:nvSpPr>
          <p:cNvPr id="6" name="Text Box 4"/>
          <p:cNvSpPr txBox="1">
            <a:spLocks noChangeArrowheads="1"/>
          </p:cNvSpPr>
          <p:nvPr/>
        </p:nvSpPr>
        <p:spPr bwMode="auto">
          <a:xfrm>
            <a:off x="104775" y="1296262"/>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300" dirty="0"/>
              <a:t>1</a:t>
            </a:r>
            <a:r>
              <a:rPr lang="zh-CN" altLang="en-US" sz="2300" dirty="0" smtClean="0"/>
              <a:t>．系统软件</a:t>
            </a:r>
            <a:endParaRPr lang="zh-CN" altLang="en-US" sz="2300" dirty="0"/>
          </a:p>
        </p:txBody>
      </p:sp>
      <p:sp>
        <p:nvSpPr>
          <p:cNvPr id="7" name="Text Box 4"/>
          <p:cNvSpPr txBox="1">
            <a:spLocks noChangeArrowheads="1"/>
          </p:cNvSpPr>
          <p:nvPr/>
        </p:nvSpPr>
        <p:spPr bwMode="auto">
          <a:xfrm>
            <a:off x="104775" y="2778130"/>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sz="2300" dirty="0" smtClean="0"/>
              <a:t>2</a:t>
            </a:r>
            <a:r>
              <a:rPr lang="zh-CN" altLang="en-US" sz="2300" dirty="0" smtClean="0"/>
              <a:t>．应用软件</a:t>
            </a:r>
            <a:endParaRPr lang="zh-CN" altLang="en-US" sz="2300" dirty="0"/>
          </a:p>
        </p:txBody>
      </p:sp>
      <p:sp>
        <p:nvSpPr>
          <p:cNvPr id="8" name="Rectangle 2"/>
          <p:cNvSpPr>
            <a:spLocks noChangeArrowheads="1"/>
          </p:cNvSpPr>
          <p:nvPr/>
        </p:nvSpPr>
        <p:spPr bwMode="auto">
          <a:xfrm>
            <a:off x="104775" y="1774620"/>
            <a:ext cx="9032875" cy="982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smtClean="0">
                <a:latin typeface="Arial" pitchFamily="34" charset="0"/>
                <a:ea typeface="黑体" pitchFamily="49" charset="-122"/>
              </a:rPr>
              <a:t>      系统软件，是</a:t>
            </a:r>
            <a:r>
              <a:rPr lang="zh-CN" altLang="en-US" sz="2100" dirty="0">
                <a:latin typeface="Arial" pitchFamily="34" charset="0"/>
                <a:ea typeface="黑体" pitchFamily="49" charset="-122"/>
              </a:rPr>
              <a:t>完成对整个计算机系统进行调试、管理、监控及服务等功能的软件</a:t>
            </a:r>
            <a:r>
              <a:rPr lang="zh-CN" altLang="en-US" sz="2100" dirty="0" smtClean="0">
                <a:latin typeface="Arial" pitchFamily="34" charset="0"/>
                <a:ea typeface="黑体" pitchFamily="49" charset="-122"/>
              </a:rPr>
              <a:t>。分为操作系统</a:t>
            </a:r>
            <a:r>
              <a:rPr lang="zh-CN" altLang="en-US" sz="2100" dirty="0">
                <a:latin typeface="Arial" pitchFamily="34" charset="0"/>
                <a:ea typeface="黑体" pitchFamily="49" charset="-122"/>
              </a:rPr>
              <a:t>(如Windows </a:t>
            </a:r>
            <a:r>
              <a:rPr lang="en-US" altLang="zh-CN" sz="2100" dirty="0" smtClean="0">
                <a:latin typeface="Arial" pitchFamily="34" charset="0"/>
                <a:ea typeface="黑体" pitchFamily="49" charset="-122"/>
              </a:rPr>
              <a:t>7</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、语言处理程序(</a:t>
            </a:r>
            <a:r>
              <a:rPr lang="zh-CN" altLang="en-US" sz="2100" dirty="0" smtClean="0">
                <a:latin typeface="Arial" pitchFamily="34" charset="0"/>
                <a:ea typeface="黑体" pitchFamily="49" charset="-122"/>
              </a:rPr>
              <a:t>如</a:t>
            </a:r>
            <a:r>
              <a:rPr lang="en-US" altLang="zh-CN" sz="2100" dirty="0" smtClean="0">
                <a:latin typeface="Arial" pitchFamily="34" charset="0"/>
                <a:ea typeface="黑体" pitchFamily="49" charset="-122"/>
              </a:rPr>
              <a:t>C</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VB</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、数据库系统(如SQL-Server)、系统服务（如诊断系统程序）、标准库程序等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2"/>
          <p:cNvSpPr>
            <a:spLocks noChangeArrowheads="1"/>
          </p:cNvSpPr>
          <p:nvPr/>
        </p:nvSpPr>
        <p:spPr bwMode="auto">
          <a:xfrm>
            <a:off x="104775" y="3256488"/>
            <a:ext cx="9032875" cy="1914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smtClean="0">
                <a:latin typeface="Arial" pitchFamily="34" charset="0"/>
                <a:ea typeface="黑体" pitchFamily="49" charset="-122"/>
              </a:rPr>
              <a:t>       应用软件</a:t>
            </a:r>
            <a:r>
              <a:rPr lang="zh-CN" altLang="en-US" sz="2100" dirty="0" smtClean="0">
                <a:latin typeface="Arial" pitchFamily="34" charset="0"/>
                <a:ea typeface="黑体" pitchFamily="49" charset="-122"/>
              </a:rPr>
              <a:t>也</a:t>
            </a:r>
            <a:r>
              <a:rPr lang="zh-CN" altLang="en-US" sz="2100" dirty="0">
                <a:latin typeface="Arial" pitchFamily="34" charset="0"/>
                <a:ea typeface="黑体" pitchFamily="49" charset="-122"/>
              </a:rPr>
              <a:t>称为应用程序</a:t>
            </a:r>
            <a:r>
              <a:rPr lang="zh-CN" altLang="en-US" sz="2100" dirty="0" smtClean="0">
                <a:latin typeface="Arial" pitchFamily="34" charset="0"/>
                <a:ea typeface="黑体" pitchFamily="49" charset="-122"/>
              </a:rPr>
              <a:t>，为</a:t>
            </a:r>
            <a:r>
              <a:rPr lang="zh-CN" altLang="en-US" sz="2100" dirty="0">
                <a:latin typeface="Arial" pitchFamily="34" charset="0"/>
                <a:ea typeface="黑体" pitchFamily="49" charset="-122"/>
              </a:rPr>
              <a:t>解决某些实际问题而研制开发的</a:t>
            </a:r>
            <a:r>
              <a:rPr lang="zh-CN" altLang="en-US" sz="2100" dirty="0" smtClean="0">
                <a:latin typeface="Arial" pitchFamily="34" charset="0"/>
                <a:ea typeface="黑体" pitchFamily="49" charset="-122"/>
              </a:rPr>
              <a:t>程序，各种实用程序</a:t>
            </a:r>
            <a:r>
              <a:rPr lang="zh-CN" altLang="en-US" sz="2100" dirty="0">
                <a:latin typeface="Arial" pitchFamily="34" charset="0"/>
                <a:ea typeface="黑体" pitchFamily="49" charset="-122"/>
              </a:rPr>
              <a:t>等</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应用程序通常需要系统软件的支持，才能在计算机硬件上有效运行。</a:t>
            </a:r>
            <a:r>
              <a:rPr lang="zh-CN" altLang="en-US" sz="2100" dirty="0" smtClean="0">
                <a:latin typeface="Arial" pitchFamily="34" charset="0"/>
                <a:ea typeface="黑体" pitchFamily="49" charset="-122"/>
              </a:rPr>
              <a:t>例如Word</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Corel</a:t>
            </a:r>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DRAW</a:t>
            </a:r>
            <a:r>
              <a:rPr lang="zh-CN" altLang="en-US" sz="2100" dirty="0" smtClean="0">
                <a:latin typeface="Arial" pitchFamily="34" charset="0"/>
                <a:ea typeface="黑体" pitchFamily="49" charset="-122"/>
              </a:rPr>
              <a:t>。功能有多有少，分为应程序软件包，如</a:t>
            </a:r>
            <a:r>
              <a:rPr lang="en-US" altLang="zh-CN" sz="2100" dirty="0" smtClean="0">
                <a:latin typeface="Arial" pitchFamily="34" charset="0"/>
                <a:ea typeface="黑体" pitchFamily="49" charset="-122"/>
              </a:rPr>
              <a:t>SPSS</a:t>
            </a:r>
            <a:r>
              <a:rPr lang="zh-CN" altLang="en-US" sz="2100" dirty="0" smtClean="0">
                <a:latin typeface="Arial" pitchFamily="34" charset="0"/>
                <a:ea typeface="黑体" pitchFamily="49" charset="-122"/>
              </a:rPr>
              <a:t>和应用小程序，如计算器等。</a:t>
            </a:r>
            <a:endParaRPr lang="zh-CN" altLang="en-US" sz="2100" dirty="0">
              <a:latin typeface="Arial" pitchFamily="34" charset="0"/>
              <a:ea typeface="黑体" pitchFamily="49" charset="-122"/>
            </a:endParaRP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计算机</a:t>
            </a:r>
            <a:r>
              <a:rPr lang="zh-CN" altLang="en-US" sz="2100" dirty="0">
                <a:latin typeface="Arial" pitchFamily="34" charset="0"/>
                <a:ea typeface="黑体" pitchFamily="49" charset="-122"/>
              </a:rPr>
              <a:t>软件随着硬件技术发展而不断发展与完善，软件的发展又促进了硬件技术的发展。 </a:t>
            </a: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Text Box 4"/>
          <p:cNvSpPr txBox="1">
            <a:spLocks noChangeArrowheads="1"/>
          </p:cNvSpPr>
          <p:nvPr/>
        </p:nvSpPr>
        <p:spPr bwMode="auto">
          <a:xfrm>
            <a:off x="104775" y="116632"/>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a:t>2.2.1  计算机指令系统</a:t>
            </a:r>
          </a:p>
        </p:txBody>
      </p:sp>
      <p:sp>
        <p:nvSpPr>
          <p:cNvPr id="75781" name="Rectangle 5"/>
          <p:cNvSpPr>
            <a:spLocks noChangeArrowheads="1"/>
          </p:cNvSpPr>
          <p:nvPr/>
        </p:nvSpPr>
        <p:spPr bwMode="auto">
          <a:xfrm>
            <a:off x="104775" y="1143522"/>
            <a:ext cx="9032875" cy="2600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smtClean="0">
                <a:latin typeface="Arial" pitchFamily="34" charset="0"/>
                <a:ea typeface="黑体" pitchFamily="49" charset="-122"/>
              </a:rPr>
              <a:t>指令</a:t>
            </a:r>
            <a:r>
              <a:rPr lang="zh-CN" altLang="en-US" sz="2100" dirty="0">
                <a:latin typeface="Arial" pitchFamily="34" charset="0"/>
                <a:ea typeface="黑体" pitchFamily="49" charset="-122"/>
              </a:rPr>
              <a:t>是能被计算机识别并执行的二进制代码，它规定了计算机能完成的某一种操作。例如加、减、乘、</a:t>
            </a:r>
            <a:r>
              <a:rPr lang="zh-CN" altLang="en-US" sz="2100" dirty="0" smtClean="0">
                <a:latin typeface="Arial" pitchFamily="34" charset="0"/>
                <a:ea typeface="黑体" pitchFamily="49" charset="-122"/>
              </a:rPr>
              <a:t>除等</a:t>
            </a:r>
            <a:r>
              <a:rPr lang="zh-CN" altLang="en-US" sz="2100" dirty="0">
                <a:latin typeface="Arial" pitchFamily="34" charset="0"/>
                <a:ea typeface="黑体" pitchFamily="49" charset="-122"/>
              </a:rPr>
              <a:t>都是一个基本操作，分别用一条指令来完成。一台计算机所能执行的全部指令的集合称为该计算机的</a:t>
            </a:r>
            <a:r>
              <a:rPr lang="zh-CN" altLang="en-US" sz="2100" dirty="0">
                <a:solidFill>
                  <a:srgbClr val="FFFF00"/>
                </a:solidFill>
                <a:latin typeface="Arial" pitchFamily="34" charset="0"/>
                <a:ea typeface="黑体" pitchFamily="49" charset="-122"/>
              </a:rPr>
              <a:t>指令系统</a:t>
            </a:r>
            <a:r>
              <a:rPr lang="zh-CN" altLang="en-US" sz="2100" dirty="0">
                <a:latin typeface="Arial" pitchFamily="34" charset="0"/>
                <a:ea typeface="黑体" pitchFamily="49" charset="-122"/>
              </a:rPr>
              <a:t>。</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计算机硬件只能识别并执行机器指令，用高级语言编写的源程序必需由程序语言翻译系统把它们翻译为机器指令后，计算机才能执行。</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一般一条指令可分为操作码和地址码两部分。其中操作码规定了该指令进行的操作种类，如加、减、存数、取数等；地址码给出了操作数地址、结果存放地址以及下一条指令的地址。指令的一般格式如下：</a:t>
            </a:r>
          </a:p>
        </p:txBody>
      </p:sp>
      <p:graphicFrame>
        <p:nvGraphicFramePr>
          <p:cNvPr id="87046" name="Group 6"/>
          <p:cNvGraphicFramePr>
            <a:graphicFrameLocks noGrp="1"/>
          </p:cNvGraphicFramePr>
          <p:nvPr>
            <p:extLst>
              <p:ext uri="{D42A27DB-BD31-4B8C-83A1-F6EECF244321}">
                <p14:modId xmlns:p14="http://schemas.microsoft.com/office/powerpoint/2010/main" val="4077312273"/>
              </p:ext>
            </p:extLst>
          </p:nvPr>
        </p:nvGraphicFramePr>
        <p:xfrm>
          <a:off x="3203575" y="3800422"/>
          <a:ext cx="3086100" cy="427038"/>
        </p:xfrm>
        <a:graphic>
          <a:graphicData uri="http://schemas.openxmlformats.org/drawingml/2006/table">
            <a:tbl>
              <a:tblPr/>
              <a:tblGrid>
                <a:gridCol w="1371600"/>
                <a:gridCol w="1714500"/>
              </a:tblGrid>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操作码</a:t>
                      </a:r>
                      <a:endParaRPr kumimoji="0" lang="zh-CN" sz="22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地址码</a:t>
                      </a:r>
                      <a:endParaRPr kumimoji="0" lang="zh-CN" sz="22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Rectangle 2"/>
          <p:cNvSpPr>
            <a:spLocks noChangeArrowheads="1"/>
          </p:cNvSpPr>
          <p:nvPr/>
        </p:nvSpPr>
        <p:spPr bwMode="auto">
          <a:xfrm>
            <a:off x="104775" y="4797152"/>
            <a:ext cx="9032875"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smtClean="0">
                <a:latin typeface="Arial" pitchFamily="34" charset="0"/>
                <a:ea typeface="黑体" pitchFamily="49" charset="-122"/>
              </a:rPr>
              <a:t>计算机指令</a:t>
            </a:r>
            <a:r>
              <a:rPr lang="zh-CN" altLang="en-US" sz="2100" dirty="0">
                <a:latin typeface="Arial" pitchFamily="34" charset="0"/>
                <a:ea typeface="黑体" pitchFamily="49" charset="-122"/>
              </a:rPr>
              <a:t>系统一般有下列几类指令。</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①</a:t>
            </a:r>
            <a:r>
              <a:rPr lang="zh-CN" altLang="en-US" sz="2100" dirty="0" smtClean="0">
                <a:solidFill>
                  <a:srgbClr val="FFFF00"/>
                </a:solidFill>
                <a:latin typeface="Arial" pitchFamily="34" charset="0"/>
                <a:ea typeface="黑体" pitchFamily="49" charset="-122"/>
              </a:rPr>
              <a:t>数据</a:t>
            </a:r>
            <a:r>
              <a:rPr lang="zh-CN" altLang="en-US" sz="2100" dirty="0">
                <a:solidFill>
                  <a:srgbClr val="FFFF00"/>
                </a:solidFill>
                <a:latin typeface="Arial" pitchFamily="34" charset="0"/>
                <a:ea typeface="黑体" pitchFamily="49" charset="-122"/>
              </a:rPr>
              <a:t>传送型指令。</a:t>
            </a:r>
            <a:r>
              <a:rPr lang="zh-CN" altLang="en-US" sz="2100" dirty="0">
                <a:latin typeface="Arial" pitchFamily="34" charset="0"/>
                <a:ea typeface="黑体" pitchFamily="49" charset="-122"/>
              </a:rPr>
              <a:t>将数据在存储器之间、寄存器之间以及存储器与寄存器之间进行数据传送，如取数指令将存储器某一存储单元中的数据存入寄存器；存数指令将寄存器中的数据写入某一存储单元。</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②</a:t>
            </a:r>
            <a:r>
              <a:rPr lang="zh-CN" altLang="en-US" sz="2100" dirty="0" smtClean="0">
                <a:solidFill>
                  <a:srgbClr val="FFFF00"/>
                </a:solidFill>
                <a:latin typeface="Arial" pitchFamily="34" charset="0"/>
                <a:ea typeface="黑体" pitchFamily="49" charset="-122"/>
              </a:rPr>
              <a:t>数据处理</a:t>
            </a:r>
            <a:r>
              <a:rPr lang="zh-CN" altLang="en-US" sz="2100" dirty="0">
                <a:solidFill>
                  <a:srgbClr val="FFFF00"/>
                </a:solidFill>
                <a:latin typeface="Arial" pitchFamily="34" charset="0"/>
                <a:ea typeface="黑体" pitchFamily="49" charset="-122"/>
              </a:rPr>
              <a:t>型指令。</a:t>
            </a:r>
            <a:r>
              <a:rPr lang="zh-CN" altLang="en-US" sz="2100" dirty="0">
                <a:latin typeface="Arial" pitchFamily="34" charset="0"/>
                <a:ea typeface="黑体" pitchFamily="49" charset="-122"/>
              </a:rPr>
              <a:t>对数据进行运算和变换。例如，加、减、乘、除等算术运算指令；与、或、非等逻辑运算指令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Text Box 4"/>
          <p:cNvSpPr txBox="1">
            <a:spLocks noChangeArrowheads="1"/>
          </p:cNvSpPr>
          <p:nvPr/>
        </p:nvSpPr>
        <p:spPr bwMode="auto">
          <a:xfrm>
            <a:off x="104775" y="630077"/>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1</a:t>
            </a:r>
            <a:r>
              <a:rPr lang="zh-CN" altLang="en-US" dirty="0"/>
              <a:t>．指令及其格式</a:t>
            </a:r>
            <a:endParaRPr lang="zh-CN" altLang="en-US" dirty="0"/>
          </a:p>
        </p:txBody>
      </p:sp>
      <p:sp>
        <p:nvSpPr>
          <p:cNvPr id="8" name="Text Box 4"/>
          <p:cNvSpPr txBox="1">
            <a:spLocks noChangeArrowheads="1"/>
          </p:cNvSpPr>
          <p:nvPr/>
        </p:nvSpPr>
        <p:spPr bwMode="auto">
          <a:xfrm>
            <a:off x="104775" y="4283705"/>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2</a:t>
            </a:r>
            <a:r>
              <a:rPr lang="zh-CN" altLang="en-US" dirty="0"/>
              <a:t>．指令的分类与功能</a:t>
            </a:r>
            <a:endParaRPr lang="zh-CN" altLang="en-US" dirty="0"/>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104775" y="116632"/>
            <a:ext cx="9032875" cy="662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100" dirty="0" smtClean="0">
                <a:solidFill>
                  <a:srgbClr val="FFFF00"/>
                </a:solidFill>
                <a:latin typeface="Arial" pitchFamily="34" charset="0"/>
                <a:ea typeface="黑体" pitchFamily="49" charset="-122"/>
              </a:rPr>
              <a:t>       ③</a:t>
            </a:r>
            <a:r>
              <a:rPr lang="zh-CN" altLang="en-US" sz="2100" dirty="0" smtClean="0">
                <a:solidFill>
                  <a:srgbClr val="FFFF00"/>
                </a:solidFill>
                <a:latin typeface="Arial" pitchFamily="34" charset="0"/>
                <a:ea typeface="黑体" pitchFamily="49" charset="-122"/>
              </a:rPr>
              <a:t>程序控制</a:t>
            </a:r>
            <a:r>
              <a:rPr lang="zh-CN" altLang="en-US" sz="2100" dirty="0">
                <a:solidFill>
                  <a:srgbClr val="FFFF00"/>
                </a:solidFill>
                <a:latin typeface="Arial" pitchFamily="34" charset="0"/>
                <a:ea typeface="黑体" pitchFamily="49" charset="-122"/>
              </a:rPr>
              <a:t>型指令。</a:t>
            </a:r>
            <a:r>
              <a:rPr lang="zh-CN" altLang="en-US" sz="2100" dirty="0">
                <a:latin typeface="Arial" pitchFamily="34" charset="0"/>
                <a:ea typeface="黑体" pitchFamily="49" charset="-122"/>
              </a:rPr>
              <a:t>是控制程序中指令的执行顺序。例如，无条件转换指令、条件转换指令、子程序调用指令和停机指令。</a:t>
            </a:r>
          </a:p>
          <a:p>
            <a:r>
              <a:rPr lang="zh-CN" altLang="en-US" sz="2100" dirty="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④</a:t>
            </a:r>
            <a:r>
              <a:rPr lang="zh-CN" altLang="en-US" sz="2100" dirty="0" smtClean="0">
                <a:solidFill>
                  <a:srgbClr val="FFFF00"/>
                </a:solidFill>
                <a:latin typeface="Arial" pitchFamily="34" charset="0"/>
                <a:ea typeface="黑体" pitchFamily="49" charset="-122"/>
              </a:rPr>
              <a:t>输入</a:t>
            </a:r>
            <a:r>
              <a:rPr lang="zh-CN" altLang="en-US" sz="2100" dirty="0">
                <a:solidFill>
                  <a:srgbClr val="FFFF00"/>
                </a:solidFill>
                <a:latin typeface="Arial" pitchFamily="34" charset="0"/>
                <a:ea typeface="黑体" pitchFamily="49" charset="-122"/>
              </a:rPr>
              <a:t>/输出型指令。</a:t>
            </a:r>
            <a:r>
              <a:rPr lang="zh-CN" altLang="en-US" sz="2100" dirty="0">
                <a:latin typeface="Arial" pitchFamily="34" charset="0"/>
                <a:ea typeface="黑体" pitchFamily="49" charset="-122"/>
              </a:rPr>
              <a:t>用于实现输入/输出设备与主机之间的数据传输，例如，读指令、写指令。</a:t>
            </a:r>
          </a:p>
          <a:p>
            <a:r>
              <a:rPr lang="zh-CN" altLang="en-US" sz="2100" dirty="0">
                <a:latin typeface="Arial" pitchFamily="34" charset="0"/>
                <a:ea typeface="黑体" pitchFamily="49" charset="-122"/>
              </a:rPr>
              <a:t>       </a:t>
            </a:r>
            <a:r>
              <a:rPr lang="en-US" altLang="zh-CN" sz="2100" dirty="0" smtClean="0">
                <a:solidFill>
                  <a:srgbClr val="FFFF00"/>
                </a:solidFill>
                <a:latin typeface="Arial" pitchFamily="34" charset="0"/>
                <a:ea typeface="黑体" pitchFamily="49" charset="-122"/>
              </a:rPr>
              <a:t>⑤</a:t>
            </a:r>
            <a:r>
              <a:rPr lang="zh-CN" altLang="en-US" sz="2100" dirty="0" smtClean="0">
                <a:solidFill>
                  <a:srgbClr val="FFFF00"/>
                </a:solidFill>
                <a:latin typeface="Arial" pitchFamily="34" charset="0"/>
                <a:ea typeface="黑体" pitchFamily="49" charset="-122"/>
              </a:rPr>
              <a:t>硬件控制</a:t>
            </a:r>
            <a:r>
              <a:rPr lang="zh-CN" altLang="en-US" sz="2100" dirty="0">
                <a:solidFill>
                  <a:srgbClr val="FFFF00"/>
                </a:solidFill>
                <a:latin typeface="Arial" pitchFamily="34" charset="0"/>
                <a:ea typeface="黑体" pitchFamily="49" charset="-122"/>
              </a:rPr>
              <a:t>指令。</a:t>
            </a:r>
            <a:r>
              <a:rPr lang="zh-CN" altLang="en-US" sz="2100" dirty="0">
                <a:latin typeface="Arial" pitchFamily="34" charset="0"/>
                <a:ea typeface="黑体" pitchFamily="49" charset="-122"/>
              </a:rPr>
              <a:t>可对计算机的硬件进行控制和管理。如动态停机指令、空操作指令等</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1900" dirty="0" smtClean="0">
                <a:latin typeface="Arial" pitchFamily="34" charset="0"/>
                <a:ea typeface="黑体" pitchFamily="49" charset="-122"/>
              </a:rPr>
              <a:t>注</a:t>
            </a:r>
            <a:r>
              <a:rPr lang="en-US" altLang="zh-CN" sz="1900" dirty="0" smtClean="0">
                <a:latin typeface="Arial" pitchFamily="34" charset="0"/>
                <a:ea typeface="黑体" pitchFamily="49" charset="-122"/>
              </a:rPr>
              <a:t>1</a:t>
            </a:r>
            <a:r>
              <a:rPr lang="zh-CN" altLang="en-US" sz="1900" dirty="0" smtClean="0">
                <a:latin typeface="Arial" pitchFamily="34" charset="0"/>
                <a:ea typeface="黑体" pitchFamily="49" charset="-122"/>
              </a:rPr>
              <a:t>：</a:t>
            </a:r>
            <a:r>
              <a:rPr lang="zh-CN" altLang="en-US" sz="1900" dirty="0" smtClean="0">
                <a:solidFill>
                  <a:srgbClr val="FFC000"/>
                </a:solidFill>
                <a:latin typeface="Arial" pitchFamily="34" charset="0"/>
                <a:ea typeface="黑体" pitchFamily="49" charset="-122"/>
              </a:rPr>
              <a:t>指令集</a:t>
            </a:r>
            <a:r>
              <a:rPr lang="zh-CN" altLang="en-US" sz="1900" dirty="0">
                <a:solidFill>
                  <a:srgbClr val="FFC000"/>
                </a:solidFill>
                <a:latin typeface="Arial" pitchFamily="34" charset="0"/>
                <a:ea typeface="黑体" pitchFamily="49" charset="-122"/>
              </a:rPr>
              <a:t>或指令集体系，是计算机体系结构中与程序设计有关的部分，包含了基本数据类型，指令集，寄存器，寻址模式，存储体系，中断，异常处理以及外部</a:t>
            </a:r>
            <a:r>
              <a:rPr lang="en-US" altLang="zh-CN" sz="1900" dirty="0">
                <a:solidFill>
                  <a:srgbClr val="FFC000"/>
                </a:solidFill>
                <a:latin typeface="Arial" pitchFamily="34" charset="0"/>
                <a:ea typeface="黑体" pitchFamily="49" charset="-122"/>
              </a:rPr>
              <a:t>I/O</a:t>
            </a:r>
            <a:r>
              <a:rPr lang="zh-CN" altLang="en-US" sz="1900" dirty="0">
                <a:solidFill>
                  <a:srgbClr val="FFC000"/>
                </a:solidFill>
                <a:latin typeface="Arial" pitchFamily="34" charset="0"/>
                <a:ea typeface="黑体" pitchFamily="49" charset="-122"/>
              </a:rPr>
              <a:t>。指令集架构包含一系列的</a:t>
            </a:r>
            <a:r>
              <a:rPr lang="en-US" altLang="zh-CN" sz="1900" dirty="0" err="1">
                <a:solidFill>
                  <a:srgbClr val="FFC000"/>
                </a:solidFill>
                <a:latin typeface="Arial" pitchFamily="34" charset="0"/>
                <a:ea typeface="黑体" pitchFamily="49" charset="-122"/>
              </a:rPr>
              <a:t>opcode</a:t>
            </a:r>
            <a:r>
              <a:rPr lang="zh-CN" altLang="en-US" sz="1900" dirty="0">
                <a:solidFill>
                  <a:srgbClr val="FFC000"/>
                </a:solidFill>
                <a:latin typeface="Arial" pitchFamily="34" charset="0"/>
                <a:ea typeface="黑体" pitchFamily="49" charset="-122"/>
              </a:rPr>
              <a:t>即操作码（机器语言），以及由特定处理器执行的基本命令</a:t>
            </a:r>
            <a:r>
              <a:rPr lang="zh-CN" altLang="en-US" sz="1900" dirty="0" smtClean="0">
                <a:solidFill>
                  <a:srgbClr val="FFC000"/>
                </a:solidFill>
                <a:latin typeface="Arial" pitchFamily="34" charset="0"/>
                <a:ea typeface="黑体" pitchFamily="49" charset="-122"/>
              </a:rPr>
              <a:t>。 </a:t>
            </a:r>
            <a:endParaRPr lang="zh-CN" altLang="en-US" sz="1900" dirty="0">
              <a:solidFill>
                <a:srgbClr val="FFC000"/>
              </a:solidFill>
              <a:latin typeface="Arial" pitchFamily="34" charset="0"/>
              <a:ea typeface="黑体" pitchFamily="49" charset="-122"/>
            </a:endParaRPr>
          </a:p>
          <a:p>
            <a:r>
              <a:rPr lang="zh-CN" altLang="en-US" sz="1900" dirty="0" smtClean="0">
                <a:solidFill>
                  <a:srgbClr val="FFC000"/>
                </a:solidFill>
                <a:latin typeface="Arial" pitchFamily="34" charset="0"/>
                <a:ea typeface="黑体" pitchFamily="49" charset="-122"/>
              </a:rPr>
              <a:t>       指令集</a:t>
            </a:r>
            <a:r>
              <a:rPr lang="zh-CN" altLang="en-US" sz="1900" dirty="0">
                <a:solidFill>
                  <a:srgbClr val="FFC000"/>
                </a:solidFill>
                <a:latin typeface="Arial" pitchFamily="34" charset="0"/>
                <a:ea typeface="黑体" pitchFamily="49" charset="-122"/>
              </a:rPr>
              <a:t>体系与微架构（一套用于执行指令集的微处理器设计方法）不同。使用不同微架构的电脑可以共享一种指令集。例如，</a:t>
            </a:r>
            <a:r>
              <a:rPr lang="en-US" altLang="zh-CN" sz="1900" dirty="0">
                <a:solidFill>
                  <a:srgbClr val="FFC000"/>
                </a:solidFill>
                <a:latin typeface="Arial" pitchFamily="34" charset="0"/>
                <a:ea typeface="黑体" pitchFamily="49" charset="-122"/>
              </a:rPr>
              <a:t>Intel</a:t>
            </a:r>
            <a:r>
              <a:rPr lang="zh-CN" altLang="en-US" sz="1900" dirty="0">
                <a:solidFill>
                  <a:srgbClr val="FFC000"/>
                </a:solidFill>
                <a:latin typeface="Arial" pitchFamily="34" charset="0"/>
                <a:ea typeface="黑体" pitchFamily="49" charset="-122"/>
              </a:rPr>
              <a:t>的</a:t>
            </a:r>
            <a:r>
              <a:rPr lang="en-US" altLang="zh-CN" sz="1900" dirty="0">
                <a:solidFill>
                  <a:srgbClr val="FFC000"/>
                </a:solidFill>
                <a:latin typeface="Arial" pitchFamily="34" charset="0"/>
                <a:ea typeface="黑体" pitchFamily="49" charset="-122"/>
              </a:rPr>
              <a:t>Pentium</a:t>
            </a:r>
            <a:r>
              <a:rPr lang="zh-CN" altLang="en-US" sz="1900" dirty="0">
                <a:solidFill>
                  <a:srgbClr val="FFC000"/>
                </a:solidFill>
                <a:latin typeface="Arial" pitchFamily="34" charset="0"/>
                <a:ea typeface="黑体" pitchFamily="49" charset="-122"/>
              </a:rPr>
              <a:t>和</a:t>
            </a:r>
            <a:r>
              <a:rPr lang="en-US" altLang="zh-CN" sz="1900" dirty="0">
                <a:solidFill>
                  <a:srgbClr val="FFC000"/>
                </a:solidFill>
                <a:latin typeface="Arial" pitchFamily="34" charset="0"/>
                <a:ea typeface="黑体" pitchFamily="49" charset="-122"/>
              </a:rPr>
              <a:t>AMD</a:t>
            </a:r>
            <a:r>
              <a:rPr lang="zh-CN" altLang="en-US" sz="1900" dirty="0">
                <a:solidFill>
                  <a:srgbClr val="FFC000"/>
                </a:solidFill>
                <a:latin typeface="Arial" pitchFamily="34" charset="0"/>
                <a:ea typeface="黑体" pitchFamily="49" charset="-122"/>
              </a:rPr>
              <a:t>的</a:t>
            </a:r>
            <a:r>
              <a:rPr lang="en-US" altLang="zh-CN" sz="1900" dirty="0">
                <a:solidFill>
                  <a:srgbClr val="FFC000"/>
                </a:solidFill>
                <a:latin typeface="Arial" pitchFamily="34" charset="0"/>
                <a:ea typeface="黑体" pitchFamily="49" charset="-122"/>
              </a:rPr>
              <a:t>AMD Athlon</a:t>
            </a:r>
            <a:r>
              <a:rPr lang="zh-CN" altLang="en-US" sz="1900" dirty="0">
                <a:solidFill>
                  <a:srgbClr val="FFC000"/>
                </a:solidFill>
                <a:latin typeface="Arial" pitchFamily="34" charset="0"/>
                <a:ea typeface="黑体" pitchFamily="49" charset="-122"/>
              </a:rPr>
              <a:t>，两者几乎采用相同版本的</a:t>
            </a:r>
            <a:r>
              <a:rPr lang="en-US" altLang="zh-CN" sz="1900" dirty="0">
                <a:solidFill>
                  <a:srgbClr val="FFC000"/>
                </a:solidFill>
                <a:latin typeface="Arial" pitchFamily="34" charset="0"/>
                <a:ea typeface="黑体" pitchFamily="49" charset="-122"/>
              </a:rPr>
              <a:t>x86</a:t>
            </a:r>
            <a:r>
              <a:rPr lang="zh-CN" altLang="en-US" sz="1900" dirty="0">
                <a:solidFill>
                  <a:srgbClr val="FFC000"/>
                </a:solidFill>
                <a:latin typeface="Arial" pitchFamily="34" charset="0"/>
                <a:ea typeface="黑体" pitchFamily="49" charset="-122"/>
              </a:rPr>
              <a:t>指令集体系，但是两者在内部设计上有本质的区别</a:t>
            </a:r>
            <a:r>
              <a:rPr lang="zh-CN" altLang="en-US" sz="1900" dirty="0" smtClean="0">
                <a:solidFill>
                  <a:srgbClr val="FFC000"/>
                </a:solidFill>
                <a:latin typeface="Arial" pitchFamily="34" charset="0"/>
                <a:ea typeface="黑体" pitchFamily="49" charset="-122"/>
              </a:rPr>
              <a:t>。   </a:t>
            </a:r>
            <a:endParaRPr lang="en-US" altLang="zh-CN" sz="1900" dirty="0" smtClean="0">
              <a:solidFill>
                <a:srgbClr val="FFC000"/>
              </a:solidFill>
              <a:latin typeface="Arial" pitchFamily="34" charset="0"/>
              <a:ea typeface="黑体" pitchFamily="49" charset="-122"/>
            </a:endParaRPr>
          </a:p>
          <a:p>
            <a:r>
              <a:rPr lang="zh-CN" altLang="en-US" sz="1900" dirty="0" smtClean="0">
                <a:latin typeface="Arial" pitchFamily="34" charset="0"/>
                <a:ea typeface="黑体" pitchFamily="49" charset="-122"/>
              </a:rPr>
              <a:t>       注</a:t>
            </a:r>
            <a:r>
              <a:rPr lang="en-US" altLang="zh-CN" sz="1900" dirty="0" smtClean="0">
                <a:latin typeface="Arial" pitchFamily="34" charset="0"/>
                <a:ea typeface="黑体" pitchFamily="49" charset="-122"/>
              </a:rPr>
              <a:t>2</a:t>
            </a:r>
            <a:r>
              <a:rPr lang="zh-CN" altLang="en-US" sz="1900" dirty="0">
                <a:latin typeface="Arial" pitchFamily="34" charset="0"/>
                <a:ea typeface="黑体" pitchFamily="49" charset="-122"/>
              </a:rPr>
              <a:t>：</a:t>
            </a:r>
            <a:r>
              <a:rPr lang="zh-CN" altLang="en-US" sz="1900" dirty="0">
                <a:solidFill>
                  <a:srgbClr val="FFC000"/>
                </a:solidFill>
                <a:latin typeface="Arial" pitchFamily="34" charset="0"/>
                <a:ea typeface="黑体" pitchFamily="49" charset="-122"/>
              </a:rPr>
              <a:t>计算机</a:t>
            </a:r>
            <a:r>
              <a:rPr lang="zh-CN" altLang="en-US" sz="1900" dirty="0" smtClean="0">
                <a:solidFill>
                  <a:srgbClr val="FFC000"/>
                </a:solidFill>
                <a:latin typeface="Arial" pitchFamily="34" charset="0"/>
                <a:ea typeface="黑体" pitchFamily="49" charset="-122"/>
              </a:rPr>
              <a:t>语言。计算机系统</a:t>
            </a:r>
            <a:r>
              <a:rPr lang="zh-CN" altLang="en-US" sz="1900" dirty="0">
                <a:solidFill>
                  <a:srgbClr val="FFC000"/>
                </a:solidFill>
                <a:latin typeface="Arial" pitchFamily="34" charset="0"/>
                <a:ea typeface="黑体" pitchFamily="49" charset="-122"/>
              </a:rPr>
              <a:t>最大特征是指令通过一种语言传达给机器。为了使电子计算机进行各种工作，就需要有一套用以编写计算机程序的数字、字符和语法规划，由这些字符和语法规则组成计算机各种指令（或各种语句）。这些就是计算机能接受的</a:t>
            </a:r>
            <a:r>
              <a:rPr lang="zh-CN" altLang="en-US" sz="1900" dirty="0" smtClean="0">
                <a:solidFill>
                  <a:srgbClr val="FFC000"/>
                </a:solidFill>
                <a:latin typeface="Arial" pitchFamily="34" charset="0"/>
                <a:ea typeface="黑体" pitchFamily="49" charset="-122"/>
              </a:rPr>
              <a:t>语言</a:t>
            </a:r>
            <a:r>
              <a:rPr lang="zh-CN" altLang="en-US" sz="1900" dirty="0">
                <a:solidFill>
                  <a:srgbClr val="FFC000"/>
                </a:solidFill>
                <a:latin typeface="Arial" pitchFamily="34" charset="0"/>
                <a:ea typeface="黑体" pitchFamily="49" charset="-122"/>
              </a:rPr>
              <a:t>（</a:t>
            </a:r>
            <a:r>
              <a:rPr lang="en-US" altLang="zh-CN" sz="1900" dirty="0">
                <a:solidFill>
                  <a:srgbClr val="FFC000"/>
                </a:solidFill>
                <a:latin typeface="Arial" pitchFamily="34" charset="0"/>
                <a:ea typeface="黑体" pitchFamily="49" charset="-122"/>
              </a:rPr>
              <a:t>Computer Language</a:t>
            </a:r>
            <a:r>
              <a:rPr lang="zh-CN" altLang="en-US" sz="1900" dirty="0" smtClean="0">
                <a:solidFill>
                  <a:srgbClr val="FFC000"/>
                </a:solidFill>
                <a:latin typeface="Arial" pitchFamily="34" charset="0"/>
                <a:ea typeface="黑体" pitchFamily="49" charset="-122"/>
              </a:rPr>
              <a:t>）。</a:t>
            </a:r>
            <a:endParaRPr lang="en-US" altLang="zh-CN" sz="1900" dirty="0" smtClean="0">
              <a:solidFill>
                <a:srgbClr val="FFC000"/>
              </a:solidFill>
              <a:latin typeface="Arial" pitchFamily="34" charset="0"/>
              <a:ea typeface="黑体" pitchFamily="49" charset="-122"/>
            </a:endParaRPr>
          </a:p>
          <a:p>
            <a:r>
              <a:rPr lang="zh-CN" altLang="en-US" sz="1900" dirty="0">
                <a:latin typeface="Arial" pitchFamily="34" charset="0"/>
                <a:ea typeface="黑体" pitchFamily="49" charset="-122"/>
              </a:rPr>
              <a:t> </a:t>
            </a:r>
            <a:r>
              <a:rPr lang="zh-CN" altLang="en-US" sz="1900" dirty="0" smtClean="0">
                <a:latin typeface="Arial" pitchFamily="34" charset="0"/>
                <a:ea typeface="黑体" pitchFamily="49" charset="-122"/>
              </a:rPr>
              <a:t>      注</a:t>
            </a:r>
            <a:r>
              <a:rPr lang="en-US" altLang="zh-CN" sz="1900" dirty="0">
                <a:latin typeface="Arial" pitchFamily="34" charset="0"/>
                <a:ea typeface="黑体" pitchFamily="49" charset="-122"/>
              </a:rPr>
              <a:t>3</a:t>
            </a:r>
            <a:r>
              <a:rPr lang="zh-CN" altLang="en-US" sz="1900" dirty="0">
                <a:latin typeface="Arial" pitchFamily="34" charset="0"/>
                <a:ea typeface="黑体" pitchFamily="49" charset="-122"/>
              </a:rPr>
              <a:t>：</a:t>
            </a:r>
            <a:r>
              <a:rPr lang="zh-CN" altLang="en-US" sz="1900" dirty="0">
                <a:solidFill>
                  <a:srgbClr val="FFC000"/>
                </a:solidFill>
                <a:latin typeface="Arial" pitchFamily="34" charset="0"/>
                <a:ea typeface="黑体" pitchFamily="49" charset="-122"/>
              </a:rPr>
              <a:t>程序（ </a:t>
            </a:r>
            <a:r>
              <a:rPr lang="en-US" altLang="zh-CN" sz="1900" dirty="0">
                <a:solidFill>
                  <a:srgbClr val="FFC000"/>
                </a:solidFill>
                <a:latin typeface="Arial" pitchFamily="34" charset="0"/>
                <a:ea typeface="黑体" pitchFamily="49" charset="-122"/>
              </a:rPr>
              <a:t>program </a:t>
            </a:r>
            <a:r>
              <a:rPr lang="zh-CN" altLang="en-US" sz="1900" dirty="0">
                <a:solidFill>
                  <a:srgbClr val="FFC000"/>
                </a:solidFill>
                <a:latin typeface="Arial" pitchFamily="34" charset="0"/>
                <a:ea typeface="黑体" pitchFamily="49" charset="-122"/>
              </a:rPr>
              <a:t>）。程序是用程序设计语言描述的，适合计算机执行的指令（语句）序列。程序都是为了实现特定目标或解决特定问题而设计出来，能让电子计算机执行一个或多个操作，或执行某一任务。一般可以分为系统程序和应用程序两大类。</a:t>
            </a: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40986" y="3042103"/>
            <a:ext cx="4287700"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指令的执行过程如图2-4所示，其中左半部是控制器，包括指令寄存器、指令计数器、指令译码器等；右上部是运算器（包括累加器、算术与逻辑运算部件等）；右下部是内存储器，其中存放程序和数据。</a:t>
            </a:r>
          </a:p>
        </p:txBody>
      </p:sp>
      <p:pic>
        <p:nvPicPr>
          <p:cNvPr id="77827" name="Picture 3" descr="020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2780928"/>
            <a:ext cx="4571187" cy="3662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Rectangle 4"/>
          <p:cNvSpPr>
            <a:spLocks noChangeArrowheads="1"/>
          </p:cNvSpPr>
          <p:nvPr/>
        </p:nvSpPr>
        <p:spPr bwMode="auto">
          <a:xfrm>
            <a:off x="1835696" y="6021288"/>
            <a:ext cx="249299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latin typeface="Arial" pitchFamily="34" charset="0"/>
                <a:ea typeface="黑体" pitchFamily="49" charset="-122"/>
              </a:rPr>
              <a:t>图2-4  指令的执行过程</a:t>
            </a:r>
          </a:p>
        </p:txBody>
      </p:sp>
      <p:sp>
        <p:nvSpPr>
          <p:cNvPr id="5" name="Text Box 3"/>
          <p:cNvSpPr txBox="1">
            <a:spLocks noChangeArrowheads="1"/>
          </p:cNvSpPr>
          <p:nvPr/>
        </p:nvSpPr>
        <p:spPr bwMode="auto">
          <a:xfrm>
            <a:off x="40986" y="908720"/>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dirty="0">
                <a:latin typeface="Arial" pitchFamily="34" charset="0"/>
                <a:ea typeface="黑体" pitchFamily="49" charset="-122"/>
              </a:rPr>
              <a:t>2.2.2  </a:t>
            </a:r>
            <a:r>
              <a:rPr lang="en-US" sz="2400" dirty="0" err="1">
                <a:latin typeface="Arial" pitchFamily="34" charset="0"/>
                <a:ea typeface="黑体" pitchFamily="49" charset="-122"/>
              </a:rPr>
              <a:t>计算机基本工作原理</a:t>
            </a:r>
            <a:endParaRPr lang="zh-CN" altLang="en-US" sz="2400" dirty="0">
              <a:latin typeface="Arial" pitchFamily="34" charset="0"/>
              <a:ea typeface="黑体" pitchFamily="49" charset="-122"/>
            </a:endParaRPr>
          </a:p>
        </p:txBody>
      </p:sp>
      <p:sp>
        <p:nvSpPr>
          <p:cNvPr id="6" name="Rectangle 4"/>
          <p:cNvSpPr>
            <a:spLocks noChangeArrowheads="1"/>
          </p:cNvSpPr>
          <p:nvPr/>
        </p:nvSpPr>
        <p:spPr bwMode="auto">
          <a:xfrm>
            <a:off x="40986" y="1417929"/>
            <a:ext cx="9032875" cy="1572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计算机</a:t>
            </a:r>
            <a:r>
              <a:rPr lang="zh-CN" altLang="en-US" sz="2000" dirty="0">
                <a:latin typeface="Arial" pitchFamily="34" charset="0"/>
                <a:ea typeface="黑体" pitchFamily="49" charset="-122"/>
              </a:rPr>
              <a:t>在工作过程中，主要有两种信息流：数据信息和指令控制信息。数据信息指的是原始数据、中间结果、结果数据等，这些信息从存储器进入运算器进行运算，所得的运算结果再存入存储器或传递到输出设备。指令控制信息是由控制器对指令进行分析、解释后向各部件发出的控制命令，指挥各部件协调地工作。        </a:t>
            </a:r>
          </a:p>
        </p:txBody>
      </p:sp>
      <p:sp>
        <p:nvSpPr>
          <p:cNvPr id="7" name="Rectangle 2"/>
          <p:cNvSpPr>
            <a:spLocks noChangeArrowheads="1"/>
          </p:cNvSpPr>
          <p:nvPr/>
        </p:nvSpPr>
        <p:spPr bwMode="auto">
          <a:xfrm>
            <a:off x="40986" y="116632"/>
            <a:ext cx="9032875"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dirty="0" smtClean="0">
                <a:latin typeface="Arial" pitchFamily="34" charset="0"/>
                <a:ea typeface="黑体" pitchFamily="49" charset="-122"/>
              </a:rPr>
              <a:t>       注</a:t>
            </a:r>
            <a:r>
              <a:rPr lang="en-US" altLang="zh-CN" sz="2000" dirty="0" smtClean="0">
                <a:latin typeface="Arial" pitchFamily="34" charset="0"/>
                <a:ea typeface="黑体" pitchFamily="49" charset="-122"/>
              </a:rPr>
              <a:t>4</a:t>
            </a:r>
            <a:r>
              <a:rPr lang="zh-CN" altLang="en-US" sz="2000" dirty="0">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软件</a:t>
            </a:r>
            <a:r>
              <a:rPr lang="zh-CN" altLang="en-US" sz="2000" dirty="0" smtClean="0">
                <a:solidFill>
                  <a:srgbClr val="FFC000"/>
                </a:solidFill>
                <a:latin typeface="Arial" pitchFamily="34" charset="0"/>
                <a:ea typeface="黑体" pitchFamily="49" charset="-122"/>
              </a:rPr>
              <a:t>（</a:t>
            </a:r>
            <a:r>
              <a:rPr lang="en-US" altLang="zh-CN" sz="2000" dirty="0" smtClean="0">
                <a:solidFill>
                  <a:srgbClr val="FFC000"/>
                </a:solidFill>
                <a:latin typeface="Arial" pitchFamily="34" charset="0"/>
                <a:ea typeface="黑体" pitchFamily="49" charset="-122"/>
              </a:rPr>
              <a:t>Software</a:t>
            </a:r>
            <a:r>
              <a:rPr lang="zh-CN" altLang="en-US" sz="2000" dirty="0">
                <a:solidFill>
                  <a:srgbClr val="FFC000"/>
                </a:solidFill>
                <a:latin typeface="Arial" pitchFamily="34" charset="0"/>
                <a:ea typeface="黑体" pitchFamily="49" charset="-122"/>
              </a:rPr>
              <a:t>）是一系列按照特定顺序组织的计算机数据和指令的集合</a:t>
            </a:r>
            <a:r>
              <a:rPr lang="zh-CN" altLang="en-US" sz="2000" dirty="0" smtClean="0">
                <a:solidFill>
                  <a:srgbClr val="FFC000"/>
                </a:solidFill>
                <a:latin typeface="Arial" pitchFamily="34" charset="0"/>
                <a:ea typeface="黑体" pitchFamily="49" charset="-122"/>
              </a:rPr>
              <a:t>。软件</a:t>
            </a:r>
            <a:r>
              <a:rPr lang="zh-CN" altLang="en-US" sz="2000" dirty="0">
                <a:solidFill>
                  <a:srgbClr val="FFC000"/>
                </a:solidFill>
                <a:latin typeface="Arial" pitchFamily="34" charset="0"/>
                <a:ea typeface="黑体" pitchFamily="49" charset="-122"/>
              </a:rPr>
              <a:t>被划分为系统软件、应用软件和介于这两者之间的中间件</a:t>
            </a:r>
            <a:r>
              <a:rPr lang="zh-CN" altLang="en-US" sz="2000" dirty="0" smtClean="0">
                <a:solidFill>
                  <a:srgbClr val="FFC000"/>
                </a:solidFill>
                <a:latin typeface="Arial" pitchFamily="34" charset="0"/>
                <a:ea typeface="黑体" pitchFamily="49" charset="-122"/>
              </a:rPr>
              <a:t>。</a:t>
            </a:r>
            <a:endParaRPr lang="zh-CN" altLang="en-US" sz="2000" dirty="0">
              <a:latin typeface="Arial" pitchFamily="34" charset="0"/>
              <a:ea typeface="黑体" pitchFamily="49" charset="-122"/>
            </a:endParaRPr>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104775" y="188913"/>
            <a:ext cx="9032875" cy="374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下面</a:t>
            </a:r>
            <a:r>
              <a:rPr lang="zh-CN" altLang="en-US" sz="2200" dirty="0">
                <a:latin typeface="Arial" pitchFamily="34" charset="0"/>
                <a:ea typeface="黑体" pitchFamily="49" charset="-122"/>
              </a:rPr>
              <a:t>以指令的执行过程简单说明计算机的基本工作原理。指令的执行过程可分为以下步骤。</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1)取指令。即按照指令计数器中的地址（图中为0132H），从内存储器中取出指令（图中的指令为072015H），并送往指令寄存器中。</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2)分析指令。即对指令寄存器中存放的指令（图中的指令为072015H）进行分析，由操作码（07H）确定执行什么操作，由地址码（2015H）确定操作数的地址。</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3)执行指令。即根据分析的结果，由控制器发出完成该操作所需要的一系列控制信息，去完成该指令所要求的操作。</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4)执行指令的同时，指令计数器加1，为执行下一条指令做好准备，如果遇到转移指令，则将转移地址送入指令计数器。 </a:t>
            </a:r>
          </a:p>
        </p:txBody>
      </p:sp>
      <p:sp>
        <p:nvSpPr>
          <p:cNvPr id="78851" name="Text Box 3"/>
          <p:cNvSpPr txBox="1">
            <a:spLocks noChangeArrowheads="1"/>
          </p:cNvSpPr>
          <p:nvPr/>
        </p:nvSpPr>
        <p:spPr bwMode="auto">
          <a:xfrm>
            <a:off x="104775" y="4051300"/>
            <a:ext cx="4516437" cy="45720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a:t>2.3  微型计算机系统的组成</a:t>
            </a:r>
          </a:p>
        </p:txBody>
      </p:sp>
      <p:sp>
        <p:nvSpPr>
          <p:cNvPr id="78852" name="Rectangle 4"/>
          <p:cNvSpPr>
            <a:spLocks noChangeArrowheads="1"/>
          </p:cNvSpPr>
          <p:nvPr/>
        </p:nvSpPr>
        <p:spPr bwMode="auto">
          <a:xfrm>
            <a:off x="104775" y="4581525"/>
            <a:ext cx="9032875"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a:latin typeface="Arial" pitchFamily="34" charset="0"/>
                <a:ea typeface="黑体" pitchFamily="49" charset="-122"/>
              </a:rPr>
              <a:t>        微型计算机简称微机（有的称为PC机、MC机或μc机等），属于第四代计算机。微机的一个突出特点是：利用大规模集成电路和超大规模集成电路技术，将运算器和控制器制作在一个集成电路芯片上（微处理器）。微机具有体积小、重量轻、功耗少、可靠性高、对使用环境要求低、价格便宜、易于成批量生产等特点，从而得以迅速普及、深入到当今社会的各个领域，是计算机发展史中又一个里程碑。</a:t>
            </a: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104775" y="234950"/>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a:t>2.3.1  </a:t>
            </a:r>
            <a:r>
              <a:rPr lang="en-US"/>
              <a:t>微型计算机的基本结构</a:t>
            </a:r>
            <a:endParaRPr lang="zh-CN" altLang="en-US"/>
          </a:p>
        </p:txBody>
      </p:sp>
      <p:sp>
        <p:nvSpPr>
          <p:cNvPr id="79875" name="Rectangle 3"/>
          <p:cNvSpPr>
            <a:spLocks noChangeArrowheads="1"/>
          </p:cNvSpPr>
          <p:nvPr/>
        </p:nvSpPr>
        <p:spPr bwMode="auto">
          <a:xfrm>
            <a:off x="104775" y="779105"/>
            <a:ext cx="9032875"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微型计算机的结构如图2-5所示。</a:t>
            </a:r>
          </a:p>
        </p:txBody>
      </p:sp>
      <p:pic>
        <p:nvPicPr>
          <p:cNvPr id="79876" name="Picture 4" descr="0205"/>
          <p:cNvPicPr>
            <a:picLocks noChangeAspect="1" noChangeArrowheads="1"/>
          </p:cNvPicPr>
          <p:nvPr/>
        </p:nvPicPr>
        <p:blipFill>
          <a:blip r:embed="rId2">
            <a:extLst>
              <a:ext uri="{28A0092B-C50C-407E-A947-70E740481C1C}">
                <a14:useLocalDpi xmlns:a14="http://schemas.microsoft.com/office/drawing/2010/main" val="0"/>
              </a:ext>
            </a:extLst>
          </a:blip>
          <a:srcRect t="1370" b="48979"/>
          <a:stretch>
            <a:fillRect/>
          </a:stretch>
        </p:blipFill>
        <p:spPr bwMode="auto">
          <a:xfrm>
            <a:off x="2390775" y="1226423"/>
            <a:ext cx="4557713" cy="238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Rectangle 5"/>
          <p:cNvSpPr>
            <a:spLocks noChangeArrowheads="1"/>
          </p:cNvSpPr>
          <p:nvPr/>
        </p:nvSpPr>
        <p:spPr bwMode="auto">
          <a:xfrm>
            <a:off x="2987675" y="3697803"/>
            <a:ext cx="37385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图2-5  微型计算机的结构示意图</a:t>
            </a:r>
          </a:p>
        </p:txBody>
      </p:sp>
      <p:sp>
        <p:nvSpPr>
          <p:cNvPr id="79878" name="Rectangle 6"/>
          <p:cNvSpPr>
            <a:spLocks noChangeArrowheads="1"/>
          </p:cNvSpPr>
          <p:nvPr/>
        </p:nvSpPr>
        <p:spPr bwMode="auto">
          <a:xfrm>
            <a:off x="104775" y="4725789"/>
            <a:ext cx="9032875" cy="1367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将</a:t>
            </a:r>
            <a:r>
              <a:rPr lang="zh-CN" altLang="en-US" sz="2200" dirty="0">
                <a:latin typeface="Arial" pitchFamily="34" charset="0"/>
                <a:ea typeface="黑体" pitchFamily="49" charset="-122"/>
              </a:rPr>
              <a:t>计算机的运算器、控制器以及相关的部件集中制作在同一块大规模或超大规模集成电路上，即中央处理器（Central Processing Unit，CPU），由于处理器的体积大大减小了，故又称为微处理器。</a:t>
            </a:r>
          </a:p>
          <a:p>
            <a:r>
              <a:rPr lang="zh-CN" altLang="en-US" sz="2200" dirty="0">
                <a:latin typeface="Arial" pitchFamily="34" charset="0"/>
                <a:ea typeface="黑体" pitchFamily="49" charset="-122"/>
              </a:rPr>
              <a:t>        目前最新的CPU有Intel CORE 2双核、四核或16核CPU等。</a:t>
            </a:r>
          </a:p>
        </p:txBody>
      </p:sp>
      <p:sp>
        <p:nvSpPr>
          <p:cNvPr id="7" name="Text Box 4"/>
          <p:cNvSpPr txBox="1">
            <a:spLocks noChangeArrowheads="1"/>
          </p:cNvSpPr>
          <p:nvPr/>
        </p:nvSpPr>
        <p:spPr bwMode="auto">
          <a:xfrm>
            <a:off x="104775" y="4181633"/>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a:t>
            </a:r>
            <a:r>
              <a:rPr lang="zh-CN" altLang="en-US" dirty="0" smtClean="0"/>
              <a:t>．微处理器</a:t>
            </a:r>
            <a:endParaRPr lang="zh-CN" altLang="en-US" dirty="0"/>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104775" y="620688"/>
            <a:ext cx="9032875" cy="6120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总线是将计算机各个部件联系起来的一组公共信号线。微机的系统结构中，连接各个部件之间的总线称为系统总线。系统总线根据传送的信号类型可分为数据总线（Data Bus，DB）、地址总线（Address Bus，AB）和控制总线（Control Bus，CB）三部分。</a:t>
            </a:r>
          </a:p>
          <a:p>
            <a:r>
              <a:rPr lang="zh-CN" altLang="en-US" sz="2200" dirty="0">
                <a:latin typeface="Arial" pitchFamily="34" charset="0"/>
                <a:ea typeface="黑体" pitchFamily="49" charset="-122"/>
              </a:rPr>
              <a:t>        （1）数据总线（DB）。用于传送数据信息(包括数据、指令或控制信息)。它既可以把CPU的数据传送到存储器或I/O接口等其他部件，也可以将其他部件的数据传送到CPU。数据总线的位数是微型计算机的一个重要指标，通常与微处理器的字长相一致。</a:t>
            </a:r>
          </a:p>
          <a:p>
            <a:r>
              <a:rPr lang="zh-CN" altLang="en-US" sz="2200" dirty="0">
                <a:latin typeface="Arial" pitchFamily="34" charset="0"/>
                <a:ea typeface="黑体" pitchFamily="49" charset="-122"/>
              </a:rPr>
              <a:t>        （2）地址总线（AB）。是专门用来传送地址的，由于地址只能从CPU传向外部存储器或I/O端口。地址总线的位数决定了CPU可直接寻址的内存空间大小，比如8位微机的地址总线为16位，则其最大可寻址空间为216＝64KB，16位微型机的地址总线为20位，其可寻址空间为2</a:t>
            </a:r>
            <a:r>
              <a:rPr lang="zh-CN" altLang="en-US" sz="2200" baseline="30000" dirty="0">
                <a:latin typeface="Arial" pitchFamily="34" charset="0"/>
                <a:ea typeface="黑体" pitchFamily="49" charset="-122"/>
              </a:rPr>
              <a:t>20</a:t>
            </a:r>
            <a:r>
              <a:rPr lang="zh-CN" altLang="en-US" sz="2200" dirty="0">
                <a:latin typeface="Arial" pitchFamily="34" charset="0"/>
                <a:ea typeface="黑体" pitchFamily="49" charset="-122"/>
              </a:rPr>
              <a:t>＝1MB。一般来说，若地址总线为n位，则可寻址空间为2</a:t>
            </a:r>
            <a:r>
              <a:rPr lang="zh-CN" altLang="en-US" sz="2200" baseline="30000" dirty="0">
                <a:latin typeface="Arial" pitchFamily="34" charset="0"/>
                <a:ea typeface="黑体" pitchFamily="49" charset="-122"/>
              </a:rPr>
              <a:t>n</a:t>
            </a:r>
            <a:r>
              <a:rPr lang="zh-CN" altLang="en-US" sz="2200" dirty="0">
                <a:latin typeface="Arial" pitchFamily="34" charset="0"/>
                <a:ea typeface="黑体" pitchFamily="49" charset="-122"/>
              </a:rPr>
              <a:t>字节。</a:t>
            </a:r>
          </a:p>
          <a:p>
            <a:r>
              <a:rPr lang="zh-CN" altLang="en-US" sz="2200" dirty="0">
                <a:latin typeface="Arial" pitchFamily="34" charset="0"/>
                <a:ea typeface="黑体" pitchFamily="49" charset="-122"/>
              </a:rPr>
              <a:t>        （3）控制总线（CB）。CB来传送控制信号和时序信号，如读/写信号，片选信号、中断响应信号、中断申请信号、复位信号、总线请求信号、准备就绪信号等。因此，控制总线的传送方向由具体控制信号而定，一般是双向的，控制总线的位数要根据系统的实际控制需要而定。实际上控制总线的具体情况主要取决于CPU。</a:t>
            </a:r>
            <a:endParaRPr lang="zh-CN" altLang="en-US" sz="2200" dirty="0">
              <a:solidFill>
                <a:srgbClr val="FFFF00"/>
              </a:solidFill>
              <a:latin typeface="Arial" pitchFamily="34" charset="0"/>
              <a:ea typeface="黑体" pitchFamily="49" charset="-122"/>
            </a:endParaRPr>
          </a:p>
        </p:txBody>
      </p:sp>
      <p:sp>
        <p:nvSpPr>
          <p:cNvPr id="3" name="Text Box 4"/>
          <p:cNvSpPr txBox="1">
            <a:spLocks noChangeArrowheads="1"/>
          </p:cNvSpPr>
          <p:nvPr/>
        </p:nvSpPr>
        <p:spPr bwMode="auto">
          <a:xfrm>
            <a:off x="104775" y="116632"/>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smtClean="0"/>
              <a:t>2</a:t>
            </a:r>
            <a:r>
              <a:rPr lang="zh-CN" altLang="en-US" dirty="0" smtClean="0"/>
              <a:t>．系统总线</a:t>
            </a:r>
            <a:endParaRPr lang="zh-CN" altLang="en-US" dirty="0"/>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104775" y="547576"/>
            <a:ext cx="9032875"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通常</a:t>
            </a:r>
            <a:r>
              <a:rPr lang="zh-CN" altLang="en-US" sz="2100" dirty="0">
                <a:latin typeface="Arial" pitchFamily="34" charset="0"/>
                <a:ea typeface="黑体" pitchFamily="49" charset="-122"/>
              </a:rPr>
              <a:t>所说的微型计算机，其实特指的是以通用高性能微处理器为核心，配以存储器和其他外设部件，并装载完备的软件系统的通用微型计算机，简称微机或个人微型计算机。</a:t>
            </a:r>
          </a:p>
        </p:txBody>
      </p:sp>
      <p:sp>
        <p:nvSpPr>
          <p:cNvPr id="81923" name="Rectangle 3"/>
          <p:cNvSpPr>
            <a:spLocks noChangeArrowheads="1"/>
          </p:cNvSpPr>
          <p:nvPr/>
        </p:nvSpPr>
        <p:spPr bwMode="auto">
          <a:xfrm>
            <a:off x="104775" y="2062969"/>
            <a:ext cx="9032875" cy="744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从外观上看</a:t>
            </a:r>
            <a:r>
              <a:rPr lang="zh-CN" altLang="en-US" sz="2100" dirty="0" smtClean="0">
                <a:latin typeface="Arial" pitchFamily="34" charset="0"/>
                <a:ea typeface="黑体" pitchFamily="49" charset="-122"/>
              </a:rPr>
              <a:t>，微机</a:t>
            </a:r>
            <a:r>
              <a:rPr lang="zh-CN" altLang="en-US" sz="2100" dirty="0">
                <a:latin typeface="Arial" pitchFamily="34" charset="0"/>
                <a:ea typeface="黑体" pitchFamily="49" charset="-122"/>
              </a:rPr>
              <a:t>硬件由主机箱、显示器、键盘、鼠标组成，还可增加一些外部设备，如打印机、扫描仪、音视频设备等，如图2-6所示。</a:t>
            </a:r>
          </a:p>
        </p:txBody>
      </p:sp>
      <p:sp>
        <p:nvSpPr>
          <p:cNvPr id="81924" name="Text Box 4"/>
          <p:cNvSpPr txBox="1">
            <a:spLocks noChangeArrowheads="1"/>
          </p:cNvSpPr>
          <p:nvPr/>
        </p:nvSpPr>
        <p:spPr bwMode="auto">
          <a:xfrm>
            <a:off x="104775" y="1603648"/>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a:t>2.</a:t>
            </a:r>
            <a:r>
              <a:rPr lang="zh-CN" altLang="en-US"/>
              <a:t>3</a:t>
            </a:r>
            <a:r>
              <a:rPr lang="en-US" altLang="zh-CN"/>
              <a:t>.</a:t>
            </a:r>
            <a:r>
              <a:rPr lang="zh-CN" altLang="en-US"/>
              <a:t>2</a:t>
            </a:r>
            <a:r>
              <a:rPr lang="en-US" altLang="zh-CN"/>
              <a:t>  </a:t>
            </a:r>
            <a:r>
              <a:rPr lang="zh-CN" altLang="en-US"/>
              <a:t>微型计算机的硬件组成</a:t>
            </a:r>
          </a:p>
        </p:txBody>
      </p:sp>
      <p:sp>
        <p:nvSpPr>
          <p:cNvPr id="81925" name="Rectangle 5"/>
          <p:cNvSpPr>
            <a:spLocks noChangeArrowheads="1"/>
          </p:cNvSpPr>
          <p:nvPr/>
        </p:nvSpPr>
        <p:spPr bwMode="auto">
          <a:xfrm>
            <a:off x="3779838" y="5270500"/>
            <a:ext cx="22145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图2-6  微型计算机</a:t>
            </a:r>
          </a:p>
        </p:txBody>
      </p:sp>
      <p:sp>
        <p:nvSpPr>
          <p:cNvPr id="81926" name="Rectangle 6"/>
          <p:cNvSpPr>
            <a:spLocks noChangeArrowheads="1"/>
          </p:cNvSpPr>
          <p:nvPr/>
        </p:nvSpPr>
        <p:spPr bwMode="auto">
          <a:xfrm>
            <a:off x="104775" y="5607050"/>
            <a:ext cx="903287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在主机箱内部，包括主板、CPU、内存、硬盘、光盘驱动器、各种接口卡（适配卡）、电源等。其中CPU、内存是计算机结构的“主机”部分，其他部件与显示器、键盘、鼠标、音视频设备等都属于“外设”。</a:t>
            </a:r>
          </a:p>
        </p:txBody>
      </p:sp>
      <p:pic>
        <p:nvPicPr>
          <p:cNvPr id="81927" name="Picture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903538"/>
            <a:ext cx="3671888"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8" name="Line 8"/>
          <p:cNvSpPr>
            <a:spLocks noChangeShapeType="1"/>
          </p:cNvSpPr>
          <p:nvPr/>
        </p:nvSpPr>
        <p:spPr bwMode="auto">
          <a:xfrm>
            <a:off x="6084888" y="3551238"/>
            <a:ext cx="1524000" cy="3175"/>
          </a:xfrm>
          <a:prstGeom prst="line">
            <a:avLst/>
          </a:prstGeom>
          <a:noFill/>
          <a:ln w="38100">
            <a:solidFill>
              <a:schemeClr val="accent1"/>
            </a:solidFill>
            <a:round/>
            <a:headEnd type="arrow"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81929" name="Text Box 9"/>
          <p:cNvSpPr txBox="1">
            <a:spLocks noChangeArrowheads="1"/>
          </p:cNvSpPr>
          <p:nvPr/>
        </p:nvSpPr>
        <p:spPr bwMode="auto">
          <a:xfrm>
            <a:off x="7523163" y="3335338"/>
            <a:ext cx="1058862"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solidFill>
                  <a:srgbClr val="FFFF00"/>
                </a:solidFill>
              </a:rPr>
              <a:t>主机</a:t>
            </a:r>
            <a:endParaRPr lang="zh-CN" sz="2000">
              <a:solidFill>
                <a:srgbClr val="FFFF00"/>
              </a:solidFill>
              <a:latin typeface="Arial" pitchFamily="34" charset="0"/>
            </a:endParaRPr>
          </a:p>
        </p:txBody>
      </p:sp>
      <p:sp>
        <p:nvSpPr>
          <p:cNvPr id="81930" name="Text Box 10"/>
          <p:cNvSpPr txBox="1">
            <a:spLocks noChangeArrowheads="1"/>
          </p:cNvSpPr>
          <p:nvPr/>
        </p:nvSpPr>
        <p:spPr bwMode="auto">
          <a:xfrm>
            <a:off x="7235825" y="4054475"/>
            <a:ext cx="10588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solidFill>
                  <a:srgbClr val="FFFF00"/>
                </a:solidFill>
              </a:rPr>
              <a:t>音响</a:t>
            </a:r>
            <a:endParaRPr lang="zh-CN" sz="2000">
              <a:solidFill>
                <a:srgbClr val="FFFF00"/>
              </a:solidFill>
              <a:latin typeface="Arial" pitchFamily="34" charset="0"/>
            </a:endParaRPr>
          </a:p>
        </p:txBody>
      </p:sp>
      <p:sp>
        <p:nvSpPr>
          <p:cNvPr id="81931" name="Line 11"/>
          <p:cNvSpPr>
            <a:spLocks noChangeShapeType="1"/>
          </p:cNvSpPr>
          <p:nvPr/>
        </p:nvSpPr>
        <p:spPr bwMode="auto">
          <a:xfrm>
            <a:off x="2771775" y="3403600"/>
            <a:ext cx="1584325" cy="4763"/>
          </a:xfrm>
          <a:prstGeom prst="line">
            <a:avLst/>
          </a:prstGeom>
          <a:noFill/>
          <a:ln w="38100">
            <a:solidFill>
              <a:schemeClr val="accent1"/>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81932" name="Text Box 12"/>
          <p:cNvSpPr txBox="1">
            <a:spLocks noChangeArrowheads="1"/>
          </p:cNvSpPr>
          <p:nvPr/>
        </p:nvSpPr>
        <p:spPr bwMode="auto">
          <a:xfrm>
            <a:off x="1827213" y="3190875"/>
            <a:ext cx="13049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solidFill>
                  <a:srgbClr val="FFFF00"/>
                </a:solidFill>
              </a:rPr>
              <a:t>显示器</a:t>
            </a:r>
            <a:endParaRPr lang="zh-CN" sz="2000">
              <a:solidFill>
                <a:srgbClr val="FFFF00"/>
              </a:solidFill>
              <a:latin typeface="Arial" pitchFamily="34" charset="0"/>
            </a:endParaRPr>
          </a:p>
        </p:txBody>
      </p:sp>
      <p:sp>
        <p:nvSpPr>
          <p:cNvPr id="81933" name="Line 13"/>
          <p:cNvSpPr>
            <a:spLocks noChangeShapeType="1"/>
          </p:cNvSpPr>
          <p:nvPr/>
        </p:nvSpPr>
        <p:spPr bwMode="auto">
          <a:xfrm>
            <a:off x="2547938" y="4483100"/>
            <a:ext cx="1016000" cy="3175"/>
          </a:xfrm>
          <a:prstGeom prst="line">
            <a:avLst/>
          </a:prstGeom>
          <a:noFill/>
          <a:ln w="38100">
            <a:solidFill>
              <a:schemeClr val="accent1"/>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81934" name="Text Box 14"/>
          <p:cNvSpPr txBox="1">
            <a:spLocks noChangeArrowheads="1"/>
          </p:cNvSpPr>
          <p:nvPr/>
        </p:nvSpPr>
        <p:spPr bwMode="auto">
          <a:xfrm>
            <a:off x="1774825" y="4275138"/>
            <a:ext cx="9699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solidFill>
                  <a:srgbClr val="FFFF00"/>
                </a:solidFill>
              </a:rPr>
              <a:t>键盘</a:t>
            </a:r>
            <a:endParaRPr lang="zh-CN" sz="2000">
              <a:solidFill>
                <a:srgbClr val="FFFF00"/>
              </a:solidFill>
              <a:latin typeface="Arial" pitchFamily="34" charset="0"/>
            </a:endParaRPr>
          </a:p>
        </p:txBody>
      </p:sp>
      <p:sp>
        <p:nvSpPr>
          <p:cNvPr id="81935" name="Line 15"/>
          <p:cNvSpPr>
            <a:spLocks noChangeShapeType="1"/>
          </p:cNvSpPr>
          <p:nvPr/>
        </p:nvSpPr>
        <p:spPr bwMode="auto">
          <a:xfrm>
            <a:off x="1835150" y="4829175"/>
            <a:ext cx="2952750" cy="6350"/>
          </a:xfrm>
          <a:prstGeom prst="line">
            <a:avLst/>
          </a:prstGeom>
          <a:noFill/>
          <a:ln w="38100">
            <a:solidFill>
              <a:schemeClr val="accent1"/>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81936" name="Text Box 16"/>
          <p:cNvSpPr txBox="1">
            <a:spLocks noChangeArrowheads="1"/>
          </p:cNvSpPr>
          <p:nvPr/>
        </p:nvSpPr>
        <p:spPr bwMode="auto">
          <a:xfrm>
            <a:off x="962025" y="4616450"/>
            <a:ext cx="9699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solidFill>
                  <a:srgbClr val="FFFF00"/>
                </a:solidFill>
              </a:rPr>
              <a:t>鼠标</a:t>
            </a:r>
            <a:endParaRPr lang="zh-CN" sz="2000">
              <a:solidFill>
                <a:srgbClr val="FFFF00"/>
              </a:solidFill>
              <a:latin typeface="Arial" pitchFamily="34" charset="0"/>
            </a:endParaRPr>
          </a:p>
        </p:txBody>
      </p:sp>
      <p:sp>
        <p:nvSpPr>
          <p:cNvPr id="81937" name="Line 17"/>
          <p:cNvSpPr>
            <a:spLocks noChangeShapeType="1"/>
          </p:cNvSpPr>
          <p:nvPr/>
        </p:nvSpPr>
        <p:spPr bwMode="auto">
          <a:xfrm>
            <a:off x="6948488" y="4270375"/>
            <a:ext cx="493712" cy="3175"/>
          </a:xfrm>
          <a:prstGeom prst="line">
            <a:avLst/>
          </a:prstGeom>
          <a:noFill/>
          <a:ln w="38100">
            <a:solidFill>
              <a:schemeClr val="accent1"/>
            </a:solidFill>
            <a:round/>
            <a:headEnd type="arrow"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81938" name="Text Box 18"/>
          <p:cNvSpPr txBox="1">
            <a:spLocks noChangeArrowheads="1"/>
          </p:cNvSpPr>
          <p:nvPr/>
        </p:nvSpPr>
        <p:spPr bwMode="auto">
          <a:xfrm>
            <a:off x="7164388" y="4799013"/>
            <a:ext cx="1058862"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solidFill>
                  <a:srgbClr val="FFFF00"/>
                </a:solidFill>
              </a:rPr>
              <a:t>耳机</a:t>
            </a:r>
            <a:endParaRPr lang="zh-CN" sz="2000">
              <a:solidFill>
                <a:srgbClr val="FFFF00"/>
              </a:solidFill>
              <a:latin typeface="Arial" pitchFamily="34" charset="0"/>
            </a:endParaRPr>
          </a:p>
        </p:txBody>
      </p:sp>
      <p:pic>
        <p:nvPicPr>
          <p:cNvPr id="81939" name="Picture 1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788" y="4703763"/>
            <a:ext cx="7191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40" name="Line 20"/>
          <p:cNvSpPr>
            <a:spLocks noChangeShapeType="1"/>
          </p:cNvSpPr>
          <p:nvPr/>
        </p:nvSpPr>
        <p:spPr bwMode="auto">
          <a:xfrm>
            <a:off x="7046913" y="4991100"/>
            <a:ext cx="333375" cy="0"/>
          </a:xfrm>
          <a:prstGeom prst="line">
            <a:avLst/>
          </a:prstGeom>
          <a:noFill/>
          <a:ln w="38100">
            <a:solidFill>
              <a:schemeClr val="accent1"/>
            </a:solidFill>
            <a:round/>
            <a:headEnd type="arrow"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Text Box 4"/>
          <p:cNvSpPr txBox="1">
            <a:spLocks noChangeArrowheads="1"/>
          </p:cNvSpPr>
          <p:nvPr/>
        </p:nvSpPr>
        <p:spPr bwMode="auto">
          <a:xfrm>
            <a:off x="104775" y="87015"/>
            <a:ext cx="4307115" cy="461665"/>
          </a:xfrm>
          <a:prstGeom prst="rect">
            <a:avLst/>
          </a:prstGeom>
          <a:gradFill rotWithShape="1">
            <a:gsLst>
              <a:gs pos="0">
                <a:srgbClr val="0000FF"/>
              </a:gs>
              <a:gs pos="100000">
                <a:schemeClr val="bg1"/>
              </a:gs>
            </a:gsLst>
            <a:lin ang="0" scaled="1"/>
          </a:gradFill>
          <a:ln>
            <a:noFill/>
          </a:ln>
          <a:effectLst/>
          <a:extLst/>
        </p:spPr>
        <p:txBody>
          <a:bodyPr wrap="square">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3</a:t>
            </a:r>
            <a:r>
              <a:rPr lang="zh-CN" altLang="en-US" dirty="0"/>
              <a:t>．微型计算机和个人计算机</a:t>
            </a:r>
            <a:endParaRPr lang="zh-CN" altLang="en-US" dirty="0"/>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104775" y="493243"/>
            <a:ext cx="9032875" cy="703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主板</a:t>
            </a:r>
            <a:r>
              <a:rPr lang="zh-CN" altLang="en-US" sz="2100" dirty="0">
                <a:latin typeface="Arial" pitchFamily="34" charset="0"/>
                <a:ea typeface="黑体" pitchFamily="49" charset="-122"/>
              </a:rPr>
              <a:t>（Main Board）又称为系统板、母版或电脑板。微机硬件系统的其他部件全部都是直接或间接通过主板相连接，主板实物如图2-7所示</a:t>
            </a:r>
          </a:p>
        </p:txBody>
      </p:sp>
      <p:sp>
        <p:nvSpPr>
          <p:cNvPr id="82947" name="Rectangle 3"/>
          <p:cNvSpPr>
            <a:spLocks noChangeArrowheads="1"/>
          </p:cNvSpPr>
          <p:nvPr/>
        </p:nvSpPr>
        <p:spPr bwMode="auto">
          <a:xfrm>
            <a:off x="3203575" y="6356350"/>
            <a:ext cx="24685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图2-7  电脑主板实物</a:t>
            </a:r>
          </a:p>
        </p:txBody>
      </p:sp>
      <p:pic>
        <p:nvPicPr>
          <p:cNvPr id="829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198563"/>
            <a:ext cx="7070725" cy="515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p:cNvSpPr txBox="1">
            <a:spLocks noChangeArrowheads="1"/>
          </p:cNvSpPr>
          <p:nvPr/>
        </p:nvSpPr>
        <p:spPr bwMode="auto">
          <a:xfrm>
            <a:off x="104775" y="91480"/>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a:t>
            </a:r>
            <a:r>
              <a:rPr lang="zh-CN" altLang="en-US" dirty="0" smtClean="0"/>
              <a:t>．主板</a:t>
            </a:r>
            <a:endParaRPr lang="zh-CN" altLang="en-US" dirty="0"/>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104775" y="188913"/>
            <a:ext cx="9032875" cy="640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主板由以下几大部分组成：</a:t>
            </a:r>
          </a:p>
          <a:p>
            <a:r>
              <a:rPr lang="zh-CN" altLang="en-US" sz="2200" dirty="0">
                <a:latin typeface="Arial" pitchFamily="34" charset="0"/>
                <a:ea typeface="黑体" pitchFamily="49" charset="-122"/>
              </a:rPr>
              <a:t>         （1）主板芯片组。主板芯片组（Chipset），一般为两个集成电路，用于接收CPU指令、控制内存、总线和接口等。主板芯片组通常分为南桥和北桥两个芯片。</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北桥芯片组</a:t>
            </a:r>
            <a:r>
              <a:rPr lang="zh-CN" altLang="en-US" sz="2200" dirty="0">
                <a:latin typeface="Arial" pitchFamily="34" charset="0"/>
                <a:ea typeface="黑体" pitchFamily="49" charset="-122"/>
              </a:rPr>
              <a:t>：北桥芯片的作用是用来控制内存、CPU、显示卡的，一块主板的科技含量、技术指标、性能，关键都在这块芯片中，可以说芯片组是主板的灵魂。</a:t>
            </a:r>
          </a:p>
          <a:p>
            <a:r>
              <a:rPr lang="zh-CN" altLang="en-US" sz="2200" dirty="0">
                <a:latin typeface="Arial" pitchFamily="34" charset="0"/>
                <a:ea typeface="黑体" pitchFamily="49" charset="-122"/>
              </a:rPr>
              <a:t>        </a:t>
            </a:r>
            <a:r>
              <a:rPr lang="zh-CN" altLang="en-US" sz="2200" dirty="0" smtClean="0">
                <a:solidFill>
                  <a:srgbClr val="FFFF00"/>
                </a:solidFill>
                <a:latin typeface="Arial" pitchFamily="34" charset="0"/>
                <a:ea typeface="黑体" pitchFamily="49" charset="-122"/>
              </a:rPr>
              <a:t>南</a:t>
            </a:r>
            <a:r>
              <a:rPr lang="zh-CN" altLang="en-US" sz="2200" dirty="0">
                <a:solidFill>
                  <a:srgbClr val="FFFF00"/>
                </a:solidFill>
                <a:latin typeface="Arial" pitchFamily="34" charset="0"/>
                <a:ea typeface="黑体" pitchFamily="49" charset="-122"/>
              </a:rPr>
              <a:t>桥芯片组</a:t>
            </a:r>
            <a:r>
              <a:rPr lang="zh-CN" altLang="en-US" sz="2200" dirty="0">
                <a:latin typeface="Arial" pitchFamily="34" charset="0"/>
                <a:ea typeface="黑体" pitchFamily="49" charset="-122"/>
              </a:rPr>
              <a:t>：南桥常常控制硬盘、PCI总线及设备、USB接口、AMR（Audio Modem Riser，音频/Modem扩展卡）接口和CNR（Communication and Network Riser，通信与网络扩展卡）、提供DMA66的支持，提供温度监控，提供能源控制等功能。</a:t>
            </a:r>
            <a:br>
              <a:rPr lang="zh-CN" altLang="en-US" sz="2200" dirty="0">
                <a:latin typeface="Arial" pitchFamily="34" charset="0"/>
                <a:ea typeface="黑体" pitchFamily="49" charset="-122"/>
              </a:rPr>
            </a:br>
            <a:r>
              <a:rPr lang="zh-CN" altLang="en-US" sz="2200" dirty="0">
                <a:latin typeface="Arial" pitchFamily="34" charset="0"/>
                <a:ea typeface="黑体" pitchFamily="49" charset="-122"/>
              </a:rPr>
              <a:t>       （2）内存芯片。主板上还有一类用于构成系统内部存储器的集成电路，统称为内存芯片，主要是ROM BIOS芯片和CMOS RAM芯片。</a:t>
            </a:r>
          </a:p>
          <a:p>
            <a:r>
              <a:rPr lang="zh-CN" altLang="en-US" sz="2200" dirty="0">
                <a:latin typeface="Arial" pitchFamily="34" charset="0"/>
                <a:ea typeface="黑体" pitchFamily="49" charset="-122"/>
              </a:rPr>
              <a:t>        ROM BIOS芯片：ROM BIOS芯片的作用很大，该芯片中保存的指令是控制主板最基本的指令，包括各种设备的初始化、控制、启动等。BIOS芯片常见的品牌是WINBOND、SST、ATMEL、Intel等，但经常表面会粘有一片贴纸，上面常有AWARD的字样，这是因为AWARD是世界上最知名的BIOS指令编制公司，还有两家是PHOENIX（已和AWARD合并）和AMI。</a:t>
            </a: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rId3" action="ppaction://hlinksldjump"/>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rId3" action="ppaction://hlinksldjump"/>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第2章  计算机系统</a:t>
            </a:r>
          </a:p>
        </p:txBody>
      </p:sp>
      <p:sp>
        <p:nvSpPr>
          <p:cNvPr id="4112" name="Text Box 84">
            <a:hlinkClick r:id="rId3" action="ppaction://hlinksldjump"/>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rId3" action="ppaction://hlinksldjump"/>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rId3" action="ppaction://hlinksldjump"/>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rId3" action="ppaction://hlinksldjump"/>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0"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rId3" action="ppaction://hlinksldjump"/>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1"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2"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104775" y="188913"/>
            <a:ext cx="9032875" cy="640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CMOS </a:t>
            </a:r>
            <a:r>
              <a:rPr lang="zh-CN" altLang="en-US" sz="2200" dirty="0">
                <a:latin typeface="Arial" pitchFamily="34" charset="0"/>
                <a:ea typeface="黑体" pitchFamily="49" charset="-122"/>
              </a:rPr>
              <a:t>RAM芯片：CMOS RAM芯片（CMOS是一种制作工艺名称）用于存储不允许丢失的系统BIOS硬件配置信息，如软盘驱动器类型、硬盘驱动器类型、显示模式、内存大小和系统工作状态参数等。主板上安装一块钮扣锂电池来保证CMOS RAM芯片的供电支持。</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3）CPU接口和内存插槽。主板上的CPU插槽是一个方形的插座，不同型号的主板，其CPU接口的规格不同，接入的CPU类型也不同。 </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4）IDE设备及软驱接口。IDE（Integrated Device Electronics，本意是指把控制器与盘体集成在一起的硬盘驱动器）接口，也叫ATA（Advanced Technology Attachment，高级技术附加装置）接口，用于将硬盘和光盘驱动器接入系统。</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5）I/O扩展插槽。目前PCI接口卡很多，所以主板上数目最多的就是PCI插槽了，一般是2～6个。</a:t>
            </a:r>
          </a:p>
          <a:p>
            <a:r>
              <a:rPr lang="zh-CN" altLang="en-US" sz="2200" dirty="0">
                <a:latin typeface="Arial" pitchFamily="34" charset="0"/>
                <a:ea typeface="黑体" pitchFamily="49" charset="-122"/>
              </a:rPr>
              <a:t>       另外有主板上还配有(1)加速图像接口（Accelerated Graphics Port，AGP），简称AGP插槽，是一种全新的图型处理器接口界面；(2)外围部件互联（PCI Express，PCI-E）总线，采用串行传输方式，具有更高的速度。PCI-E插槽专门用于连接显示适配卡。</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6）端口。端口（Port）是系统单元和外部设备的连接槽。部分端口专门用于连接特定的设备，如连接鼠标、键盘的PS/2端口。多数端口则具有通用性，它们可以连接多种外设。</a:t>
            </a: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ChangeArrowheads="1"/>
          </p:cNvSpPr>
          <p:nvPr/>
        </p:nvSpPr>
        <p:spPr bwMode="auto">
          <a:xfrm>
            <a:off x="104775" y="188913"/>
            <a:ext cx="9032875" cy="439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pt-BR" altLang="en-US" sz="2200" dirty="0">
                <a:latin typeface="Arial" pitchFamily="34" charset="0"/>
                <a:ea typeface="黑体" pitchFamily="49" charset="-122"/>
              </a:rPr>
              <a:t>       </a:t>
            </a:r>
            <a:r>
              <a:rPr lang="pt-BR" altLang="en-US" sz="2200" dirty="0" smtClean="0">
                <a:latin typeface="Arial" pitchFamily="34" charset="0"/>
                <a:ea typeface="黑体" pitchFamily="49" charset="-122"/>
              </a:rPr>
              <a:t>1</a:t>
            </a:r>
            <a:r>
              <a:rPr lang="zh-CN" altLang="en-US" sz="2200" dirty="0">
                <a:latin typeface="Arial" pitchFamily="34" charset="0"/>
                <a:ea typeface="黑体" pitchFamily="49" charset="-122"/>
              </a:rPr>
              <a:t>）串行口（</a:t>
            </a:r>
            <a:r>
              <a:rPr lang="pt-BR" altLang="en-US" sz="2200" dirty="0">
                <a:latin typeface="Arial" pitchFamily="34" charset="0"/>
                <a:ea typeface="黑体" pitchFamily="49" charset="-122"/>
              </a:rPr>
              <a:t>Serial Port</a:t>
            </a:r>
            <a:r>
              <a:rPr lang="zh-CN" altLang="en-US" sz="2200" dirty="0">
                <a:latin typeface="Arial" pitchFamily="34" charset="0"/>
                <a:ea typeface="黑体" pitchFamily="49" charset="-122"/>
              </a:rPr>
              <a:t>简称串口）。主要用于将鼠标、键盘、调制解调器等设备连接到系统单元。常用串口为9根针接口，串口则最常连接外置的Modem或手写版等类。</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2</a:t>
            </a:r>
            <a:r>
              <a:rPr lang="zh-CN" altLang="en-US" sz="2200" dirty="0">
                <a:latin typeface="Arial" pitchFamily="34" charset="0"/>
                <a:ea typeface="黑体" pitchFamily="49" charset="-122"/>
              </a:rPr>
              <a:t>）并行口（Parallel Port简称并口）。用于连接需要在较短距离内高速收发信息的外部设备。并口常用来连接打印机，并口为25根接口。</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3</a:t>
            </a:r>
            <a:r>
              <a:rPr lang="zh-CN" altLang="en-US" sz="2200" dirty="0">
                <a:latin typeface="Arial" pitchFamily="34" charset="0"/>
                <a:ea typeface="黑体" pitchFamily="49" charset="-122"/>
              </a:rPr>
              <a:t>）通用串行总线接口（Universal Serial Bus，USB）。是串口和并口的最新替代技术。USB接口能同时将多个设备连接到系统单元，最大的优点是可以在计算机工作的时候插上或拔下，即热插拔技术，所以十分方便。USB1.1标准的传输速率为12Mb/s，USB2.0标准的传输速率为480Mb/s。</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4</a:t>
            </a:r>
            <a:r>
              <a:rPr lang="zh-CN" altLang="en-US" sz="2200" dirty="0">
                <a:latin typeface="Arial" pitchFamily="34" charset="0"/>
                <a:ea typeface="黑体" pitchFamily="49" charset="-122"/>
              </a:rPr>
              <a:t>）IEEE 1394接口：又称为“火线”接口（Firewire），是一种新的连接技术。目前主要用于连接高速移动存储设备和数码摄像机等设备。最高传输速率是400Mb/s。</a:t>
            </a:r>
          </a:p>
        </p:txBody>
      </p:sp>
      <p:sp>
        <p:nvSpPr>
          <p:cNvPr id="86019" name="Rectangle 3"/>
          <p:cNvSpPr>
            <a:spLocks noChangeArrowheads="1"/>
          </p:cNvSpPr>
          <p:nvPr/>
        </p:nvSpPr>
        <p:spPr bwMode="auto">
          <a:xfrm>
            <a:off x="7321550" y="5373688"/>
            <a:ext cx="1631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latin typeface="Arial" pitchFamily="34" charset="0"/>
                <a:ea typeface="黑体" pitchFamily="49" charset="-122"/>
              </a:rPr>
              <a:t>图2-8  PS接口</a:t>
            </a:r>
          </a:p>
        </p:txBody>
      </p:sp>
      <p:pic>
        <p:nvPicPr>
          <p:cNvPr id="860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888" y="4365625"/>
            <a:ext cx="1090612"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Rectangle 5"/>
          <p:cNvSpPr>
            <a:spLocks noChangeArrowheads="1"/>
          </p:cNvSpPr>
          <p:nvPr/>
        </p:nvSpPr>
        <p:spPr bwMode="auto">
          <a:xfrm>
            <a:off x="104775" y="4652963"/>
            <a:ext cx="518795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5</a:t>
            </a:r>
            <a:r>
              <a:rPr lang="zh-CN" altLang="en-US" sz="2200" dirty="0">
                <a:latin typeface="Arial" pitchFamily="34" charset="0"/>
                <a:ea typeface="黑体" pitchFamily="49" charset="-122"/>
              </a:rPr>
              <a:t>）PS/2接口：PS/2接口仅能用于连接键盘和鼠标，如图2-8所示。PS/2接口最大好处就是不占用串口资源。鼠标的接口为绿色，键盘的接口为紫色。</a:t>
            </a: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104775" y="548953"/>
            <a:ext cx="9032875" cy="1367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smtClean="0">
                <a:latin typeface="Arial" pitchFamily="34" charset="0"/>
                <a:ea typeface="黑体" pitchFamily="49" charset="-122"/>
              </a:rPr>
              <a:t>       CPU</a:t>
            </a:r>
            <a:r>
              <a:rPr lang="zh-CN" altLang="en-US" sz="2200" dirty="0">
                <a:latin typeface="Arial" pitchFamily="34" charset="0"/>
                <a:ea typeface="黑体" pitchFamily="49" charset="-122"/>
              </a:rPr>
              <a:t>是计算机系统中必备的核心部件。目前主流CPU一般是由Intel和AMD两个厂家生产的，设计技术、工艺标准和参数指标存在差异，但都能满足微机的运行需求。随着型号的不断更新，微机的性能也不断提高。CPU的外观如图2-9所示。</a:t>
            </a:r>
          </a:p>
        </p:txBody>
      </p:sp>
      <p:sp>
        <p:nvSpPr>
          <p:cNvPr id="87043" name="Rectangle 3"/>
          <p:cNvSpPr>
            <a:spLocks noChangeArrowheads="1"/>
          </p:cNvSpPr>
          <p:nvPr/>
        </p:nvSpPr>
        <p:spPr bwMode="auto">
          <a:xfrm>
            <a:off x="3059113" y="3835400"/>
            <a:ext cx="1990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图2-9  各种CPU</a:t>
            </a:r>
          </a:p>
        </p:txBody>
      </p:sp>
      <p:sp>
        <p:nvSpPr>
          <p:cNvPr id="87044" name="Rectangle 4"/>
          <p:cNvSpPr>
            <a:spLocks noChangeArrowheads="1"/>
          </p:cNvSpPr>
          <p:nvPr/>
        </p:nvSpPr>
        <p:spPr bwMode="auto">
          <a:xfrm>
            <a:off x="1381125" y="3429000"/>
            <a:ext cx="1822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AMDAthlon 64</a:t>
            </a:r>
          </a:p>
        </p:txBody>
      </p:sp>
      <p:sp>
        <p:nvSpPr>
          <p:cNvPr id="87045" name="Rectangle 5"/>
          <p:cNvSpPr>
            <a:spLocks noChangeArrowheads="1"/>
          </p:cNvSpPr>
          <p:nvPr/>
        </p:nvSpPr>
        <p:spPr bwMode="auto">
          <a:xfrm>
            <a:off x="104775" y="4221163"/>
            <a:ext cx="9032875"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为</a:t>
            </a:r>
            <a:r>
              <a:rPr lang="zh-CN" altLang="en-US" sz="2200" dirty="0">
                <a:latin typeface="Arial" pitchFamily="34" charset="0"/>
                <a:ea typeface="黑体" pitchFamily="49" charset="-122"/>
              </a:rPr>
              <a:t>缓解微机系统的“瓶颈”问题，在CPU与内存之间的设计增加了临时存储器单元，称为高速缓存（Cache Memory），它的容量比内存小但交换速度快。高速缓存分为一级缓存（L1 Cache）和二级缓存（L2 Cache）两部分.</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目前CPU的前沿技术主要有：超线程技术（Hyper-Threading Technology，HT）、64位技术、双核技术、ExecutionProtection防病毒技术等。</a:t>
            </a:r>
          </a:p>
        </p:txBody>
      </p:sp>
      <p:pic>
        <p:nvPicPr>
          <p:cNvPr id="87046" name="Picture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1989138"/>
            <a:ext cx="1397000"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7" name="Picture 7"/>
          <p:cNvPicPr>
            <a:picLocks noChangeArrowheads="1"/>
          </p:cNvPicPr>
          <p:nvPr/>
        </p:nvPicPr>
        <p:blipFill>
          <a:blip r:embed="rId3">
            <a:extLst>
              <a:ext uri="{28A0092B-C50C-407E-A947-70E740481C1C}">
                <a14:useLocalDpi xmlns:a14="http://schemas.microsoft.com/office/drawing/2010/main" val="0"/>
              </a:ext>
            </a:extLst>
          </a:blip>
          <a:srcRect r="50246" b="19138"/>
          <a:stretch>
            <a:fillRect/>
          </a:stretch>
        </p:blipFill>
        <p:spPr bwMode="auto">
          <a:xfrm>
            <a:off x="3759200" y="2095500"/>
            <a:ext cx="157480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8" name="Picture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0438" y="1989138"/>
            <a:ext cx="1411287"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9" name="Rectangle 9"/>
          <p:cNvSpPr>
            <a:spLocks noChangeArrowheads="1"/>
          </p:cNvSpPr>
          <p:nvPr/>
        </p:nvSpPr>
        <p:spPr bwMode="auto">
          <a:xfrm>
            <a:off x="3563938" y="3429000"/>
            <a:ext cx="1876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Intel Pentium 4</a:t>
            </a:r>
          </a:p>
        </p:txBody>
      </p:sp>
      <p:sp>
        <p:nvSpPr>
          <p:cNvPr id="87050" name="Rectangle 10"/>
          <p:cNvSpPr>
            <a:spLocks noChangeArrowheads="1"/>
          </p:cNvSpPr>
          <p:nvPr/>
        </p:nvSpPr>
        <p:spPr bwMode="auto">
          <a:xfrm>
            <a:off x="6084888" y="3429000"/>
            <a:ext cx="1368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Intel core2</a:t>
            </a:r>
          </a:p>
        </p:txBody>
      </p:sp>
      <p:sp>
        <p:nvSpPr>
          <p:cNvPr id="11" name="Text Box 4"/>
          <p:cNvSpPr txBox="1">
            <a:spLocks noChangeArrowheads="1"/>
          </p:cNvSpPr>
          <p:nvPr/>
        </p:nvSpPr>
        <p:spPr bwMode="auto">
          <a:xfrm>
            <a:off x="104775" y="91480"/>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smtClean="0"/>
              <a:t>2</a:t>
            </a:r>
            <a:r>
              <a:rPr lang="zh-CN" altLang="en-US" dirty="0" smtClean="0"/>
              <a:t>．</a:t>
            </a:r>
            <a:r>
              <a:rPr lang="en-US" altLang="zh-CN" dirty="0" smtClean="0"/>
              <a:t>CPU</a:t>
            </a:r>
            <a:endParaRPr lang="zh-CN" altLang="en-US" dirty="0"/>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04775" y="584738"/>
            <a:ext cx="4754563" cy="2411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存储器</a:t>
            </a:r>
            <a:r>
              <a:rPr lang="zh-CN" altLang="en-US" sz="2200" dirty="0">
                <a:latin typeface="Arial" pitchFamily="34" charset="0"/>
                <a:ea typeface="黑体" pitchFamily="49" charset="-122"/>
              </a:rPr>
              <a:t>按功能可分为主存储器（简称主存）和辅助存储器（简称辅存）。主存是相对存取速度快而容量小的一类存储器，辅存则是相对存取速度慢而容量很大的一类存储器。</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图</a:t>
            </a:r>
            <a:r>
              <a:rPr lang="zh-CN" altLang="en-US" sz="2200" dirty="0">
                <a:latin typeface="Arial" pitchFamily="34" charset="0"/>
                <a:ea typeface="黑体" pitchFamily="49" charset="-122"/>
              </a:rPr>
              <a:t>2-10显示了新型微机系统中的存储器组织。</a:t>
            </a:r>
          </a:p>
        </p:txBody>
      </p:sp>
      <p:pic>
        <p:nvPicPr>
          <p:cNvPr id="88067" name="Picture 3" descr="0205"/>
          <p:cNvPicPr>
            <a:picLocks noChangeAspect="1" noChangeArrowheads="1"/>
          </p:cNvPicPr>
          <p:nvPr/>
        </p:nvPicPr>
        <p:blipFill>
          <a:blip r:embed="rId2">
            <a:extLst>
              <a:ext uri="{28A0092B-C50C-407E-A947-70E740481C1C}">
                <a14:useLocalDpi xmlns:a14="http://schemas.microsoft.com/office/drawing/2010/main" val="0"/>
              </a:ext>
            </a:extLst>
          </a:blip>
          <a:srcRect t="53372"/>
          <a:stretch>
            <a:fillRect/>
          </a:stretch>
        </p:blipFill>
        <p:spPr bwMode="auto">
          <a:xfrm>
            <a:off x="5002213" y="260350"/>
            <a:ext cx="4033837" cy="198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4"/>
          <p:cNvSpPr>
            <a:spLocks noChangeArrowheads="1"/>
          </p:cNvSpPr>
          <p:nvPr/>
        </p:nvSpPr>
        <p:spPr bwMode="auto">
          <a:xfrm>
            <a:off x="104775" y="3032579"/>
            <a:ext cx="9032875"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现代</a:t>
            </a:r>
            <a:r>
              <a:rPr lang="zh-CN" altLang="en-US" sz="2200" dirty="0">
                <a:latin typeface="Arial" pitchFamily="34" charset="0"/>
                <a:ea typeface="黑体" pitchFamily="49" charset="-122"/>
              </a:rPr>
              <a:t>微型计算机中的内部存储器，一般使用半导体存储器；而外存储器主要采用软磁盘、硬磁盘、光盘等。</a:t>
            </a:r>
          </a:p>
        </p:txBody>
      </p:sp>
      <p:sp>
        <p:nvSpPr>
          <p:cNvPr id="88069" name="Rectangle 5"/>
          <p:cNvSpPr>
            <a:spLocks noChangeArrowheads="1"/>
          </p:cNvSpPr>
          <p:nvPr/>
        </p:nvSpPr>
        <p:spPr bwMode="auto">
          <a:xfrm>
            <a:off x="5084763" y="2420938"/>
            <a:ext cx="3879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rPr>
              <a:t>图2-10  微机存储系统的层次结构</a:t>
            </a:r>
          </a:p>
        </p:txBody>
      </p:sp>
      <p:sp>
        <p:nvSpPr>
          <p:cNvPr id="88070" name="Rectangle 6"/>
          <p:cNvSpPr>
            <a:spLocks noChangeArrowheads="1"/>
          </p:cNvSpPr>
          <p:nvPr/>
        </p:nvSpPr>
        <p:spPr bwMode="auto">
          <a:xfrm>
            <a:off x="719138" y="6308725"/>
            <a:ext cx="2413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rPr>
              <a:t>图2-11  RAM内存条</a:t>
            </a:r>
          </a:p>
        </p:txBody>
      </p:sp>
      <p:pic>
        <p:nvPicPr>
          <p:cNvPr id="8807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789363"/>
            <a:ext cx="3168650" cy="2465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8072" name="Rectangle 8"/>
          <p:cNvSpPr>
            <a:spLocks noChangeArrowheads="1"/>
          </p:cNvSpPr>
          <p:nvPr/>
        </p:nvSpPr>
        <p:spPr bwMode="auto">
          <a:xfrm>
            <a:off x="3708400" y="3860800"/>
            <a:ext cx="5286375"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（1）内部存储器。</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如</a:t>
            </a:r>
            <a:r>
              <a:rPr lang="zh-CN" altLang="en-US" sz="2200" dirty="0">
                <a:latin typeface="Arial" pitchFamily="34" charset="0"/>
                <a:ea typeface="黑体" pitchFamily="49" charset="-122"/>
              </a:rPr>
              <a:t>图2-11所示，内部存储器可以分为随机存取存储器（Random Access Memory，RAM）和只读存储器（Read Only Memory，ROM）两大类。 ROM分为可编程ROM（PROM）、可擦除PROM（EPROM）、电可擦除PROM（E2PROM）只读存储器。</a:t>
            </a:r>
          </a:p>
        </p:txBody>
      </p:sp>
      <p:sp>
        <p:nvSpPr>
          <p:cNvPr id="9" name="Text Box 4"/>
          <p:cNvSpPr txBox="1">
            <a:spLocks noChangeArrowheads="1"/>
          </p:cNvSpPr>
          <p:nvPr/>
        </p:nvSpPr>
        <p:spPr bwMode="auto">
          <a:xfrm>
            <a:off x="104775" y="91480"/>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smtClean="0"/>
              <a:t>3</a:t>
            </a:r>
            <a:r>
              <a:rPr lang="zh-CN" altLang="en-US" dirty="0" smtClean="0"/>
              <a:t>．存储器</a:t>
            </a:r>
            <a:endParaRPr lang="zh-CN" altLang="en-US" dirty="0"/>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ChangeArrowheads="1"/>
          </p:cNvSpPr>
          <p:nvPr/>
        </p:nvSpPr>
        <p:spPr bwMode="auto">
          <a:xfrm>
            <a:off x="104775" y="188913"/>
            <a:ext cx="9032875"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（2）外存储器。PC常用的外存是软磁盘（简称软盘）和硬磁盘（简称硬盘）。</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1）软盘。目前计算机常用的软盘按尺寸划分有5.25英寸盘（简称5寸盘）和3.5英寸盘（简称3寸盘），如图2-14所示。        	</a:t>
            </a:r>
          </a:p>
          <a:p>
            <a:endParaRPr lang="zh-CN" altLang="en-US" sz="2200" dirty="0">
              <a:latin typeface="Arial" pitchFamily="34" charset="0"/>
              <a:ea typeface="黑体" pitchFamily="49" charset="-122"/>
            </a:endParaRPr>
          </a:p>
        </p:txBody>
      </p:sp>
      <p:sp>
        <p:nvSpPr>
          <p:cNvPr id="89091" name="Rectangle 3"/>
          <p:cNvSpPr>
            <a:spLocks noChangeArrowheads="1"/>
          </p:cNvSpPr>
          <p:nvPr/>
        </p:nvSpPr>
        <p:spPr bwMode="auto">
          <a:xfrm>
            <a:off x="104775" y="4365625"/>
            <a:ext cx="5114925" cy="208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在软盘中，记录</a:t>
            </a:r>
            <a:r>
              <a:rPr lang="zh-CN" altLang="en-US" sz="2200" dirty="0">
                <a:latin typeface="Arial" pitchFamily="34" charset="0"/>
                <a:ea typeface="黑体" pitchFamily="49" charset="-122"/>
              </a:rPr>
              <a:t>信息的</a:t>
            </a:r>
            <a:r>
              <a:rPr lang="zh-CN" altLang="en-US" sz="2200" dirty="0" smtClean="0">
                <a:latin typeface="Arial" pitchFamily="34" charset="0"/>
                <a:ea typeface="黑体" pitchFamily="49" charset="-122"/>
              </a:rPr>
              <a:t>格式如</a:t>
            </a:r>
            <a:r>
              <a:rPr lang="zh-CN" altLang="en-US" sz="2200" dirty="0">
                <a:latin typeface="Arial" pitchFamily="34" charset="0"/>
                <a:ea typeface="黑体" pitchFamily="49" charset="-122"/>
              </a:rPr>
              <a:t>图2-15所示。</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一个软盘的存储容量可由下面的公式算出：</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软盘总容量＝磁道数×扇区数×扇区字节数(512B)×磁盘面数(2)</a:t>
            </a:r>
          </a:p>
        </p:txBody>
      </p:sp>
      <p:sp>
        <p:nvSpPr>
          <p:cNvPr id="89092" name="Rectangle 4"/>
          <p:cNvSpPr>
            <a:spLocks noChangeArrowheads="1"/>
          </p:cNvSpPr>
          <p:nvPr/>
        </p:nvSpPr>
        <p:spPr bwMode="auto">
          <a:xfrm>
            <a:off x="3059113" y="3860800"/>
            <a:ext cx="3117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图2-14  软盘与软盘驱动器</a:t>
            </a:r>
          </a:p>
        </p:txBody>
      </p:sp>
      <p:sp>
        <p:nvSpPr>
          <p:cNvPr id="89093" name="Rectangle 5"/>
          <p:cNvSpPr>
            <a:spLocks noChangeArrowheads="1"/>
          </p:cNvSpPr>
          <p:nvPr/>
        </p:nvSpPr>
        <p:spPr bwMode="auto">
          <a:xfrm>
            <a:off x="684213" y="3320157"/>
            <a:ext cx="1736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（a）5寸软盘</a:t>
            </a:r>
          </a:p>
        </p:txBody>
      </p:sp>
      <p:pic>
        <p:nvPicPr>
          <p:cNvPr id="890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775" y="1664395"/>
            <a:ext cx="7410450"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5" name="Rectangle 7"/>
          <p:cNvSpPr>
            <a:spLocks noChangeArrowheads="1"/>
          </p:cNvSpPr>
          <p:nvPr/>
        </p:nvSpPr>
        <p:spPr bwMode="auto">
          <a:xfrm>
            <a:off x="2555875" y="3320157"/>
            <a:ext cx="32178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（b）3.5寸软盘正面与反面</a:t>
            </a:r>
          </a:p>
        </p:txBody>
      </p:sp>
      <p:sp>
        <p:nvSpPr>
          <p:cNvPr id="89096" name="Rectangle 8"/>
          <p:cNvSpPr>
            <a:spLocks noChangeArrowheads="1"/>
          </p:cNvSpPr>
          <p:nvPr/>
        </p:nvSpPr>
        <p:spPr bwMode="auto">
          <a:xfrm>
            <a:off x="6156325" y="3320157"/>
            <a:ext cx="2089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（c）软盘驱动器</a:t>
            </a:r>
          </a:p>
        </p:txBody>
      </p:sp>
      <p:pic>
        <p:nvPicPr>
          <p:cNvPr id="89097" name="Picture 9" descr="02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8300" y="4244975"/>
            <a:ext cx="3240088"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8" name="Rectangle 10"/>
          <p:cNvSpPr>
            <a:spLocks noChangeArrowheads="1"/>
          </p:cNvSpPr>
          <p:nvPr/>
        </p:nvSpPr>
        <p:spPr bwMode="auto">
          <a:xfrm>
            <a:off x="5781675" y="6334125"/>
            <a:ext cx="2609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图2-15  软盘存储格式</a:t>
            </a: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104775" y="188913"/>
            <a:ext cx="9032875"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2）硬盘。硬盘的磁性材料是涂在金属、陶瓷或玻璃制成的硬盘基片上，而软盘的基片是塑料的。硬盘相对软盘来说，主要是存储空间比较大，现在的硬盘容量已在1000GB以上，如图2-16所示。</a:t>
            </a:r>
          </a:p>
        </p:txBody>
      </p:sp>
      <p:pic>
        <p:nvPicPr>
          <p:cNvPr id="90115" name="Picture 3" descr="accf21ca81811f97e0d1979fec0809db3b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303338"/>
            <a:ext cx="1841500"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125" y="1303338"/>
            <a:ext cx="2028825"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950" y="1303338"/>
            <a:ext cx="2168525"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2475" y="2195513"/>
            <a:ext cx="150177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9" name="Rectangle 7"/>
          <p:cNvSpPr>
            <a:spLocks noChangeArrowheads="1"/>
          </p:cNvSpPr>
          <p:nvPr/>
        </p:nvSpPr>
        <p:spPr bwMode="auto">
          <a:xfrm>
            <a:off x="104775" y="3789363"/>
            <a:ext cx="4322763" cy="201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硬盘大多由多个盘片组成，此时，除了每个盘片要分为若干个磁道和扇区以外，多个盘片表面的相应磁道将在空间上形成多个同心圆柱面，硬盘结构如图2-17所示。</a:t>
            </a:r>
          </a:p>
        </p:txBody>
      </p:sp>
      <p:sp>
        <p:nvSpPr>
          <p:cNvPr id="90120" name="Rectangle 8"/>
          <p:cNvSpPr>
            <a:spLocks noChangeArrowheads="1"/>
          </p:cNvSpPr>
          <p:nvPr/>
        </p:nvSpPr>
        <p:spPr bwMode="auto">
          <a:xfrm>
            <a:off x="1979613" y="3284538"/>
            <a:ext cx="5976937"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a:latin typeface="Arial" pitchFamily="34" charset="0"/>
                <a:ea typeface="黑体" pitchFamily="49" charset="-122"/>
              </a:rPr>
              <a:t>图2-16  普通硬盘（a，b）和移动硬盘（c，d）</a:t>
            </a:r>
          </a:p>
        </p:txBody>
      </p:sp>
      <p:sp>
        <p:nvSpPr>
          <p:cNvPr id="90121" name="Rectangle 9"/>
          <p:cNvSpPr>
            <a:spLocks noChangeArrowheads="1"/>
          </p:cNvSpPr>
          <p:nvPr/>
        </p:nvSpPr>
        <p:spPr bwMode="auto">
          <a:xfrm>
            <a:off x="1279525" y="2889250"/>
            <a:ext cx="9159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latin typeface="Arial" pitchFamily="34" charset="0"/>
              </a:rPr>
              <a:t>（a）</a:t>
            </a:r>
          </a:p>
        </p:txBody>
      </p:sp>
      <p:sp>
        <p:nvSpPr>
          <p:cNvPr id="90122" name="Rectangle 10"/>
          <p:cNvSpPr>
            <a:spLocks noChangeArrowheads="1"/>
          </p:cNvSpPr>
          <p:nvPr/>
        </p:nvSpPr>
        <p:spPr bwMode="auto">
          <a:xfrm>
            <a:off x="3059113" y="2889250"/>
            <a:ext cx="8334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rPr>
              <a:t>（b）</a:t>
            </a:r>
          </a:p>
        </p:txBody>
      </p:sp>
      <p:sp>
        <p:nvSpPr>
          <p:cNvPr id="90123" name="Rectangle 11"/>
          <p:cNvSpPr>
            <a:spLocks noChangeArrowheads="1"/>
          </p:cNvSpPr>
          <p:nvPr/>
        </p:nvSpPr>
        <p:spPr bwMode="auto">
          <a:xfrm>
            <a:off x="5553075" y="2889250"/>
            <a:ext cx="819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rPr>
              <a:t>（c）</a:t>
            </a:r>
          </a:p>
        </p:txBody>
      </p:sp>
      <p:sp>
        <p:nvSpPr>
          <p:cNvPr id="90124" name="Rectangle 12"/>
          <p:cNvSpPr>
            <a:spLocks noChangeArrowheads="1"/>
          </p:cNvSpPr>
          <p:nvPr/>
        </p:nvSpPr>
        <p:spPr bwMode="auto">
          <a:xfrm>
            <a:off x="7410450" y="2889250"/>
            <a:ext cx="833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rPr>
              <a:t>（d）</a:t>
            </a:r>
          </a:p>
        </p:txBody>
      </p:sp>
      <p:pic>
        <p:nvPicPr>
          <p:cNvPr id="90125" name="Picture 13" descr="02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10100" y="3676650"/>
            <a:ext cx="3994150" cy="272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26" name="Rectangle 14"/>
          <p:cNvSpPr>
            <a:spLocks noChangeArrowheads="1"/>
          </p:cNvSpPr>
          <p:nvPr/>
        </p:nvSpPr>
        <p:spPr bwMode="auto">
          <a:xfrm>
            <a:off x="5164138" y="6416675"/>
            <a:ext cx="2863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图2-17  硬盘结构示意图</a:t>
            </a: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104775" y="188913"/>
            <a:ext cx="9032875"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3）光盘。</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光盘的读写是通过光盘驱动器中的光学头用激光束来读写。光驱的主要技术指标是“倍速光驱信息读取的速率标准是150KB/s，光驱的读写速率=速率×速率倍速系数，如40倍速光驱，是指光驱的读取速率为150KB/s×40=6000KB/s。</a:t>
            </a:r>
          </a:p>
          <a:p>
            <a:r>
              <a:rPr lang="zh-CN" altLang="en-US" sz="2200" dirty="0">
                <a:latin typeface="Arial" pitchFamily="34" charset="0"/>
                <a:ea typeface="黑体" pitchFamily="49" charset="-122"/>
              </a:rPr>
              <a:t>        刻录机用光盘片可分为CD-R盘片和CD-RW盘片两种。光盘与光盘驱动器如图2-18所示。</a:t>
            </a:r>
          </a:p>
        </p:txBody>
      </p:sp>
      <p:sp>
        <p:nvSpPr>
          <p:cNvPr id="91139" name="Rectangle 3"/>
          <p:cNvSpPr>
            <a:spLocks noChangeArrowheads="1"/>
          </p:cNvSpPr>
          <p:nvPr/>
        </p:nvSpPr>
        <p:spPr bwMode="auto">
          <a:xfrm>
            <a:off x="3132138" y="4586288"/>
            <a:ext cx="2863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2-18  光盘与光盘驱动器</a:t>
            </a:r>
          </a:p>
        </p:txBody>
      </p:sp>
      <p:pic>
        <p:nvPicPr>
          <p:cNvPr id="911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3214688"/>
            <a:ext cx="1331912"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763" y="2927350"/>
            <a:ext cx="2925762"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4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5688" y="2890838"/>
            <a:ext cx="181768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3" name="Rectangle 7"/>
          <p:cNvSpPr>
            <a:spLocks noChangeArrowheads="1"/>
          </p:cNvSpPr>
          <p:nvPr/>
        </p:nvSpPr>
        <p:spPr bwMode="auto">
          <a:xfrm>
            <a:off x="0" y="2474913"/>
            <a:ext cx="5175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lang="zh-CN" altLang="en-US" sz="1000">
                <a:cs typeface="Times New Roman" pitchFamily="18" charset="0"/>
              </a:rPr>
              <a:t>  </a:t>
            </a:r>
            <a:endParaRPr lang="zh-CN" altLang="en-US" sz="2400"/>
          </a:p>
        </p:txBody>
      </p:sp>
      <p:sp>
        <p:nvSpPr>
          <p:cNvPr id="91144" name="Rectangle 8"/>
          <p:cNvSpPr>
            <a:spLocks noChangeArrowheads="1"/>
          </p:cNvSpPr>
          <p:nvPr/>
        </p:nvSpPr>
        <p:spPr bwMode="auto">
          <a:xfrm>
            <a:off x="0" y="3795713"/>
            <a:ext cx="5175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lang="zh-CN" altLang="en-US" sz="1000">
                <a:solidFill>
                  <a:srgbClr val="0033CC"/>
                </a:solidFill>
                <a:cs typeface="Times New Roman" pitchFamily="18" charset="0"/>
              </a:rPr>
              <a:t>  </a:t>
            </a:r>
            <a:endParaRPr lang="zh-CN" altLang="en-US" sz="2400"/>
          </a:p>
        </p:txBody>
      </p:sp>
      <p:sp>
        <p:nvSpPr>
          <p:cNvPr id="91145" name="Rectangle 13"/>
          <p:cNvSpPr>
            <a:spLocks noChangeArrowheads="1"/>
          </p:cNvSpPr>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1146" name="Rectangle 2"/>
          <p:cNvSpPr>
            <a:spLocks noChangeArrowheads="1"/>
          </p:cNvSpPr>
          <p:nvPr/>
        </p:nvSpPr>
        <p:spPr bwMode="auto">
          <a:xfrm>
            <a:off x="104775" y="5265738"/>
            <a:ext cx="903287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a:latin typeface="Arial" pitchFamily="34" charset="0"/>
                <a:ea typeface="黑体" pitchFamily="49" charset="-122"/>
              </a:rPr>
              <a:t>        光盘的工作原理如下图所示。</a:t>
            </a: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p:cNvSpPr txBox="1">
            <a:spLocks noChangeArrowheads="1"/>
          </p:cNvSpPr>
          <p:nvPr/>
        </p:nvSpPr>
        <p:spPr bwMode="auto">
          <a:xfrm>
            <a:off x="611188" y="80963"/>
            <a:ext cx="2374900" cy="396875"/>
          </a:xfrm>
          <a:prstGeom prst="rect">
            <a:avLst/>
          </a:prstGeom>
          <a:solidFill>
            <a:schemeClr val="tx1"/>
          </a:solidFill>
          <a:ln w="25400">
            <a:solidFill>
              <a:schemeClr val="accent1"/>
            </a:solidFill>
            <a:miter lim="800000"/>
            <a:headEnd/>
            <a:tailEnd/>
          </a:ln>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spcBef>
                <a:spcPct val="50000"/>
              </a:spcBef>
            </a:pPr>
            <a:r>
              <a:rPr lang="zh-CN" altLang="en-US" sz="2000" b="1">
                <a:solidFill>
                  <a:schemeClr val="bg1"/>
                </a:solidFill>
                <a:latin typeface="Arial" pitchFamily="34" charset="0"/>
                <a:ea typeface="黑体" pitchFamily="49" charset="-122"/>
              </a:rPr>
              <a:t>工作原理</a:t>
            </a:r>
          </a:p>
        </p:txBody>
      </p:sp>
      <p:sp>
        <p:nvSpPr>
          <p:cNvPr id="92163" name="Text Box 5"/>
          <p:cNvSpPr txBox="1">
            <a:spLocks noChangeArrowheads="1"/>
          </p:cNvSpPr>
          <p:nvPr/>
        </p:nvSpPr>
        <p:spPr bwMode="auto">
          <a:xfrm>
            <a:off x="250825" y="80963"/>
            <a:ext cx="865188" cy="396875"/>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spcBef>
                <a:spcPct val="50000"/>
              </a:spcBef>
            </a:pPr>
            <a:r>
              <a:rPr lang="en-US" altLang="zh-CN">
                <a:solidFill>
                  <a:srgbClr val="FF9900"/>
                </a:solidFill>
              </a:rPr>
              <a:t>●</a:t>
            </a:r>
          </a:p>
        </p:txBody>
      </p:sp>
      <p:sp>
        <p:nvSpPr>
          <p:cNvPr id="92164" name="Text Box 28"/>
          <p:cNvSpPr txBox="1">
            <a:spLocks noChangeArrowheads="1"/>
          </p:cNvSpPr>
          <p:nvPr/>
        </p:nvSpPr>
        <p:spPr bwMode="auto">
          <a:xfrm>
            <a:off x="7924800" y="2905125"/>
            <a:ext cx="914400" cy="427038"/>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nSpc>
                <a:spcPct val="110000"/>
              </a:lnSpc>
              <a:spcBef>
                <a:spcPct val="60000"/>
              </a:spcBef>
            </a:pPr>
            <a:r>
              <a:rPr lang="zh-CN" altLang="en-US">
                <a:solidFill>
                  <a:srgbClr val="FFFFFF"/>
                </a:solidFill>
              </a:rPr>
              <a:t>导轨</a:t>
            </a:r>
            <a:endParaRPr lang="zh-CN" altLang="en-US">
              <a:solidFill>
                <a:srgbClr val="00FFFF"/>
              </a:solidFill>
            </a:endParaRPr>
          </a:p>
        </p:txBody>
      </p:sp>
      <p:sp>
        <p:nvSpPr>
          <p:cNvPr id="103429" name="Rectangle 29"/>
          <p:cNvSpPr>
            <a:spLocks noChangeArrowheads="1"/>
          </p:cNvSpPr>
          <p:nvPr/>
        </p:nvSpPr>
        <p:spPr bwMode="auto">
          <a:xfrm>
            <a:off x="4781550" y="2752725"/>
            <a:ext cx="4038600" cy="152400"/>
          </a:xfrm>
          <a:prstGeom prst="rect">
            <a:avLst/>
          </a:prstGeom>
          <a:gradFill rotWithShape="0">
            <a:gsLst>
              <a:gs pos="0">
                <a:srgbClr val="525252"/>
              </a:gs>
              <a:gs pos="50000">
                <a:schemeClr val="folHlink"/>
              </a:gs>
              <a:gs pos="100000">
                <a:srgbClr val="525252"/>
              </a:gs>
            </a:gsLst>
            <a:lin ang="5400000" scaled="1"/>
          </a:gra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grpSp>
        <p:nvGrpSpPr>
          <p:cNvPr id="103430" name="Group 6"/>
          <p:cNvGrpSpPr>
            <a:grpSpLocks/>
          </p:cNvGrpSpPr>
          <p:nvPr/>
        </p:nvGrpSpPr>
        <p:grpSpPr bwMode="auto">
          <a:xfrm>
            <a:off x="4800600" y="1844675"/>
            <a:ext cx="3124200" cy="863600"/>
            <a:chOff x="0" y="0"/>
            <a:chExt cx="1968" cy="624"/>
          </a:xfrm>
        </p:grpSpPr>
        <p:sp>
          <p:nvSpPr>
            <p:cNvPr id="92232" name="Rectangle 31"/>
            <p:cNvSpPr>
              <a:spLocks noChangeArrowheads="1"/>
            </p:cNvSpPr>
            <p:nvPr/>
          </p:nvSpPr>
          <p:spPr bwMode="auto">
            <a:xfrm>
              <a:off x="0" y="192"/>
              <a:ext cx="1248" cy="432"/>
            </a:xfrm>
            <a:prstGeom prst="rect">
              <a:avLst/>
            </a:prstGeom>
            <a:gradFill rotWithShape="0">
              <a:gsLst>
                <a:gs pos="0">
                  <a:srgbClr val="004747"/>
                </a:gs>
                <a:gs pos="100000">
                  <a:srgbClr val="009999"/>
                </a:gs>
              </a:gsLst>
              <a:lin ang="0" scaled="1"/>
            </a:gra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33" name="Line 32"/>
            <p:cNvSpPr>
              <a:spLocks noChangeShapeType="1"/>
            </p:cNvSpPr>
            <p:nvPr/>
          </p:nvSpPr>
          <p:spPr bwMode="auto">
            <a:xfrm>
              <a:off x="96" y="288"/>
              <a:ext cx="240" cy="240"/>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34" name="Oval 33"/>
            <p:cNvSpPr>
              <a:spLocks noChangeArrowheads="1"/>
            </p:cNvSpPr>
            <p:nvPr/>
          </p:nvSpPr>
          <p:spPr bwMode="auto">
            <a:xfrm>
              <a:off x="816" y="288"/>
              <a:ext cx="240" cy="240"/>
            </a:xfrm>
            <a:prstGeom prst="ellipse">
              <a:avLst/>
            </a:prstGeom>
            <a:gradFill rotWithShape="0">
              <a:gsLst>
                <a:gs pos="0">
                  <a:srgbClr val="FFFF66"/>
                </a:gs>
                <a:gs pos="100000">
                  <a:srgbClr val="FF33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35" name="Line 34"/>
            <p:cNvSpPr>
              <a:spLocks noChangeShapeType="1"/>
            </p:cNvSpPr>
            <p:nvPr/>
          </p:nvSpPr>
          <p:spPr bwMode="auto">
            <a:xfrm flipH="1">
              <a:off x="240" y="432"/>
              <a:ext cx="576" cy="0"/>
            </a:xfrm>
            <a:prstGeom prst="line">
              <a:avLst/>
            </a:prstGeom>
            <a:noFill/>
            <a:ln w="28575">
              <a:solidFill>
                <a:srgbClr val="FF00FF"/>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36" name="Oval 35"/>
            <p:cNvSpPr>
              <a:spLocks noChangeArrowheads="1"/>
            </p:cNvSpPr>
            <p:nvPr/>
          </p:nvSpPr>
          <p:spPr bwMode="auto">
            <a:xfrm>
              <a:off x="48" y="144"/>
              <a:ext cx="384" cy="96"/>
            </a:xfrm>
            <a:prstGeom prst="ellipse">
              <a:avLst/>
            </a:prstGeom>
            <a:gradFill rotWithShape="0">
              <a:gsLst>
                <a:gs pos="0">
                  <a:srgbClr val="FFFF66"/>
                </a:gs>
                <a:gs pos="100000">
                  <a:srgbClr val="FF33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37" name="Line 36"/>
            <p:cNvSpPr>
              <a:spLocks noChangeShapeType="1"/>
            </p:cNvSpPr>
            <p:nvPr/>
          </p:nvSpPr>
          <p:spPr bwMode="auto">
            <a:xfrm flipH="1" flipV="1">
              <a:off x="240" y="0"/>
              <a:ext cx="0" cy="432"/>
            </a:xfrm>
            <a:prstGeom prst="line">
              <a:avLst/>
            </a:prstGeom>
            <a:noFill/>
            <a:ln w="28575">
              <a:solidFill>
                <a:srgbClr val="FF00FF"/>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38" name="Rectangle 37"/>
            <p:cNvSpPr>
              <a:spLocks noChangeArrowheads="1"/>
            </p:cNvSpPr>
            <p:nvPr/>
          </p:nvSpPr>
          <p:spPr bwMode="auto">
            <a:xfrm>
              <a:off x="1228" y="144"/>
              <a:ext cx="740" cy="250"/>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a:spAutoFit/>
            </a:bodyPr>
            <a:lstStyle/>
            <a:p>
              <a:r>
                <a:rPr lang="zh-CN" altLang="en-US">
                  <a:solidFill>
                    <a:srgbClr val="FFFFFF"/>
                  </a:solidFill>
                </a:rPr>
                <a:t>激光头</a:t>
              </a:r>
            </a:p>
          </p:txBody>
        </p:sp>
      </p:grpSp>
      <p:sp>
        <p:nvSpPr>
          <p:cNvPr id="92167" name="Text Box 39"/>
          <p:cNvSpPr txBox="1">
            <a:spLocks noChangeArrowheads="1"/>
          </p:cNvSpPr>
          <p:nvPr/>
        </p:nvSpPr>
        <p:spPr bwMode="auto">
          <a:xfrm>
            <a:off x="152400" y="3636963"/>
            <a:ext cx="1905000" cy="427037"/>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r">
              <a:lnSpc>
                <a:spcPct val="110000"/>
              </a:lnSpc>
              <a:spcBef>
                <a:spcPct val="60000"/>
              </a:spcBef>
            </a:pPr>
            <a:r>
              <a:rPr lang="zh-CN" altLang="en-US">
                <a:solidFill>
                  <a:srgbClr val="00FFFF"/>
                </a:solidFill>
              </a:rPr>
              <a:t>聚碳酸酯片基</a:t>
            </a:r>
          </a:p>
        </p:txBody>
      </p:sp>
      <p:sp>
        <p:nvSpPr>
          <p:cNvPr id="103439" name="AutoShape 40"/>
          <p:cNvSpPr>
            <a:spLocks noChangeArrowheads="1"/>
          </p:cNvSpPr>
          <p:nvPr/>
        </p:nvSpPr>
        <p:spPr bwMode="auto">
          <a:xfrm>
            <a:off x="2819400" y="2722563"/>
            <a:ext cx="4953000" cy="2057400"/>
          </a:xfrm>
          <a:prstGeom prst="wedgeRectCallout">
            <a:avLst>
              <a:gd name="adj1" fmla="val -39421"/>
              <a:gd name="adj2" fmla="val -80245"/>
            </a:avLst>
          </a:prstGeom>
          <a:solidFill>
            <a:srgbClr val="404040"/>
          </a:solidFill>
          <a:ln w="28575" cmpd="sng">
            <a:solidFill>
              <a:srgbClr val="FFCCFF"/>
            </a:solidFill>
            <a:miter lim="800000"/>
            <a:headEnd/>
            <a:tailEnd/>
          </a:ln>
        </p:spPr>
        <p:txBody>
          <a:bodyPr wrap="none" anchor="ctr"/>
          <a:lstStyle/>
          <a:p>
            <a:pPr>
              <a:defRPr/>
            </a:pPr>
            <a:endParaRPr lang="zh-CN" altLang="en-US" sz="2400">
              <a:effectLst>
                <a:outerShdw blurRad="38100" dist="38100" dir="2700000" algn="tl">
                  <a:srgbClr val="000000"/>
                </a:outerShdw>
              </a:effectLst>
            </a:endParaRPr>
          </a:p>
          <a:p>
            <a:pPr>
              <a:defRPr/>
            </a:pPr>
            <a:endParaRPr lang="zh-CN" altLang="en-US" sz="2400">
              <a:effectLst>
                <a:outerShdw blurRad="38100" dist="38100" dir="2700000" algn="tl">
                  <a:srgbClr val="000000"/>
                </a:outerShdw>
              </a:effectLst>
            </a:endParaRPr>
          </a:p>
          <a:p>
            <a:pPr>
              <a:defRPr/>
            </a:pPr>
            <a:endParaRPr lang="zh-CN" altLang="en-US" sz="2400">
              <a:effectLst>
                <a:outerShdw blurRad="38100" dist="38100" dir="2700000" algn="tl">
                  <a:srgbClr val="000000"/>
                </a:outerShdw>
              </a:effectLst>
            </a:endParaRPr>
          </a:p>
          <a:p>
            <a:pPr>
              <a:defRPr/>
            </a:pPr>
            <a:endParaRPr lang="en-US" sz="2400">
              <a:effectLst>
                <a:outerShdw blurRad="38100" dist="38100" dir="2700000" algn="tl">
                  <a:srgbClr val="000000"/>
                </a:outerShdw>
              </a:effectLst>
            </a:endParaRPr>
          </a:p>
        </p:txBody>
      </p:sp>
      <p:sp>
        <p:nvSpPr>
          <p:cNvPr id="92169" name="Rectangle 41"/>
          <p:cNvSpPr>
            <a:spLocks noChangeArrowheads="1"/>
          </p:cNvSpPr>
          <p:nvPr/>
        </p:nvSpPr>
        <p:spPr bwMode="auto">
          <a:xfrm>
            <a:off x="2819400" y="3140075"/>
            <a:ext cx="4953000" cy="115888"/>
          </a:xfrm>
          <a:prstGeom prst="rect">
            <a:avLst/>
          </a:prstGeom>
          <a:gradFill rotWithShape="0">
            <a:gsLst>
              <a:gs pos="0">
                <a:srgbClr val="00FFFF"/>
              </a:gs>
              <a:gs pos="50000">
                <a:srgbClr val="008F8F"/>
              </a:gs>
              <a:gs pos="100000">
                <a:srgbClr val="00FFFF"/>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170" name="Rectangle 42"/>
          <p:cNvSpPr>
            <a:spLocks noChangeArrowheads="1"/>
          </p:cNvSpPr>
          <p:nvPr/>
        </p:nvSpPr>
        <p:spPr bwMode="auto">
          <a:xfrm>
            <a:off x="2819400" y="3255963"/>
            <a:ext cx="4953000" cy="119062"/>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42" name="Rectangle 43"/>
          <p:cNvSpPr>
            <a:spLocks noChangeArrowheads="1"/>
          </p:cNvSpPr>
          <p:nvPr/>
        </p:nvSpPr>
        <p:spPr bwMode="auto">
          <a:xfrm>
            <a:off x="2819400" y="3375025"/>
            <a:ext cx="4953000" cy="533400"/>
          </a:xfrm>
          <a:prstGeom prst="rect">
            <a:avLst/>
          </a:prstGeom>
          <a:gradFill rotWithShape="0">
            <a:gsLst>
              <a:gs pos="0">
                <a:schemeClr val="hlink"/>
              </a:gs>
              <a:gs pos="50000">
                <a:srgbClr val="8787A9"/>
              </a:gs>
              <a:gs pos="100000">
                <a:schemeClr val="hlink"/>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p>
        </p:txBody>
      </p:sp>
      <p:sp>
        <p:nvSpPr>
          <p:cNvPr id="92172" name="Text Box 44"/>
          <p:cNvSpPr txBox="1">
            <a:spLocks noChangeArrowheads="1"/>
          </p:cNvSpPr>
          <p:nvPr/>
        </p:nvSpPr>
        <p:spPr bwMode="auto">
          <a:xfrm>
            <a:off x="457200" y="3027363"/>
            <a:ext cx="1600200" cy="427037"/>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r">
              <a:lnSpc>
                <a:spcPct val="110000"/>
              </a:lnSpc>
              <a:spcBef>
                <a:spcPct val="60000"/>
              </a:spcBef>
            </a:pPr>
            <a:r>
              <a:rPr lang="zh-CN" altLang="en-US">
                <a:solidFill>
                  <a:srgbClr val="FFFF00"/>
                </a:solidFill>
              </a:rPr>
              <a:t>铝反射层</a:t>
            </a:r>
            <a:endParaRPr lang="zh-CN" altLang="en-US">
              <a:solidFill>
                <a:srgbClr val="00FFFF"/>
              </a:solidFill>
            </a:endParaRPr>
          </a:p>
        </p:txBody>
      </p:sp>
      <p:sp>
        <p:nvSpPr>
          <p:cNvPr id="92173" name="Text Box 45"/>
          <p:cNvSpPr txBox="1">
            <a:spLocks noChangeArrowheads="1"/>
          </p:cNvSpPr>
          <p:nvPr/>
        </p:nvSpPr>
        <p:spPr bwMode="auto">
          <a:xfrm>
            <a:off x="457200" y="2417763"/>
            <a:ext cx="1600200" cy="427037"/>
          </a:xfrm>
          <a:prstGeom prst="rect">
            <a:avLst/>
          </a:prstGeom>
          <a:solidFill>
            <a:srgbClr val="2D2DB9"/>
          </a:solidFill>
          <a:ln w="38100">
            <a:solidFill>
              <a:schemeClr val="tx1"/>
            </a:solidFill>
            <a:miter lim="800000"/>
            <a:headEnd/>
            <a:tailEnd/>
          </a:ln>
          <a:effectLst>
            <a:outerShdw dist="20000" dir="5400000" algn="ctr" rotWithShape="0">
              <a:srgbClr val="000000">
                <a:alpha val="37000"/>
              </a:srgbClr>
            </a:outerShdw>
          </a:effec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r">
              <a:lnSpc>
                <a:spcPct val="110000"/>
              </a:lnSpc>
              <a:spcBef>
                <a:spcPct val="60000"/>
              </a:spcBef>
            </a:pPr>
            <a:r>
              <a:rPr lang="zh-CN" altLang="en-US">
                <a:solidFill>
                  <a:srgbClr val="66FF33"/>
                </a:solidFill>
              </a:rPr>
              <a:t>标签表面</a:t>
            </a:r>
            <a:endParaRPr lang="zh-CN" altLang="en-US">
              <a:solidFill>
                <a:srgbClr val="00FFFF"/>
              </a:solidFill>
            </a:endParaRPr>
          </a:p>
        </p:txBody>
      </p:sp>
      <p:sp>
        <p:nvSpPr>
          <p:cNvPr id="92174" name="Line 46"/>
          <p:cNvSpPr>
            <a:spLocks noChangeShapeType="1"/>
          </p:cNvSpPr>
          <p:nvPr/>
        </p:nvSpPr>
        <p:spPr bwMode="auto">
          <a:xfrm>
            <a:off x="2057400" y="2722563"/>
            <a:ext cx="838200" cy="493712"/>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175" name="Line 47"/>
          <p:cNvSpPr>
            <a:spLocks noChangeShapeType="1"/>
          </p:cNvSpPr>
          <p:nvPr/>
        </p:nvSpPr>
        <p:spPr bwMode="auto">
          <a:xfrm flipV="1">
            <a:off x="2057400" y="3332163"/>
            <a:ext cx="8382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176" name="Line 48"/>
          <p:cNvSpPr>
            <a:spLocks noChangeShapeType="1"/>
          </p:cNvSpPr>
          <p:nvPr/>
        </p:nvSpPr>
        <p:spPr bwMode="auto">
          <a:xfrm flipV="1">
            <a:off x="2057400" y="3673475"/>
            <a:ext cx="838200" cy="268288"/>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177" name="Oval 49"/>
          <p:cNvSpPr>
            <a:spLocks noChangeArrowheads="1"/>
          </p:cNvSpPr>
          <p:nvPr/>
        </p:nvSpPr>
        <p:spPr bwMode="auto">
          <a:xfrm>
            <a:off x="4495800" y="4017963"/>
            <a:ext cx="1371600" cy="228600"/>
          </a:xfrm>
          <a:prstGeom prst="ellipse">
            <a:avLst/>
          </a:prstGeom>
          <a:gradFill rotWithShape="1">
            <a:gsLst>
              <a:gs pos="0">
                <a:schemeClr val="bg1"/>
              </a:gs>
              <a:gs pos="100000">
                <a:schemeClr val="tx1"/>
              </a:gs>
            </a:gsLst>
            <a:path path="rect">
              <a:fillToRect l="50000" t="50000" r="50000" b="50000"/>
            </a:path>
          </a:gradFill>
          <a:ln w="9525">
            <a:solidFill>
              <a:schemeClr val="tx1"/>
            </a:solidFill>
            <a:round/>
            <a:headEnd/>
            <a:tailEnd/>
          </a:ln>
        </p:spPr>
        <p:txBody>
          <a:bodyPr wrap="none" anchor="ctr"/>
          <a:lstStyle/>
          <a:p>
            <a:endParaRPr lang="zh-CN" altLang="en-US"/>
          </a:p>
        </p:txBody>
      </p:sp>
      <p:sp>
        <p:nvSpPr>
          <p:cNvPr id="92178" name="Rectangle 50"/>
          <p:cNvSpPr>
            <a:spLocks noChangeArrowheads="1"/>
          </p:cNvSpPr>
          <p:nvPr/>
        </p:nvSpPr>
        <p:spPr bwMode="auto">
          <a:xfrm>
            <a:off x="2057400" y="5191125"/>
            <a:ext cx="1447800" cy="396875"/>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a:spAutoFit/>
          </a:bodyPr>
          <a:lstStyle/>
          <a:p>
            <a:r>
              <a:rPr lang="zh-CN" altLang="en-US">
                <a:solidFill>
                  <a:srgbClr val="FFFFFF"/>
                </a:solidFill>
              </a:rPr>
              <a:t>聚焦透镜</a:t>
            </a:r>
          </a:p>
        </p:txBody>
      </p:sp>
      <p:sp>
        <p:nvSpPr>
          <p:cNvPr id="92179" name="Line 51"/>
          <p:cNvSpPr>
            <a:spLocks noChangeShapeType="1"/>
          </p:cNvSpPr>
          <p:nvPr/>
        </p:nvSpPr>
        <p:spPr bwMode="auto">
          <a:xfrm flipV="1">
            <a:off x="2743200" y="4124325"/>
            <a:ext cx="1981200" cy="11430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451" name="Rectangle 52"/>
          <p:cNvSpPr>
            <a:spLocks noChangeArrowheads="1"/>
          </p:cNvSpPr>
          <p:nvPr/>
        </p:nvSpPr>
        <p:spPr bwMode="auto">
          <a:xfrm>
            <a:off x="3200400" y="3332163"/>
            <a:ext cx="76200" cy="76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52" name="Rectangle 53"/>
          <p:cNvSpPr>
            <a:spLocks noChangeArrowheads="1"/>
          </p:cNvSpPr>
          <p:nvPr/>
        </p:nvSpPr>
        <p:spPr bwMode="auto">
          <a:xfrm>
            <a:off x="3352800" y="3332163"/>
            <a:ext cx="76200" cy="76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53" name="Rectangle 54"/>
          <p:cNvSpPr>
            <a:spLocks noChangeArrowheads="1"/>
          </p:cNvSpPr>
          <p:nvPr/>
        </p:nvSpPr>
        <p:spPr bwMode="auto">
          <a:xfrm>
            <a:off x="3505200" y="3332163"/>
            <a:ext cx="76200" cy="76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454" name="Group 30"/>
          <p:cNvGrpSpPr>
            <a:grpSpLocks/>
          </p:cNvGrpSpPr>
          <p:nvPr/>
        </p:nvGrpSpPr>
        <p:grpSpPr bwMode="auto">
          <a:xfrm>
            <a:off x="3657600" y="3332163"/>
            <a:ext cx="3886200" cy="76200"/>
            <a:chOff x="0" y="0"/>
            <a:chExt cx="2448" cy="48"/>
          </a:xfrm>
        </p:grpSpPr>
        <p:sp>
          <p:nvSpPr>
            <p:cNvPr id="92206" name="Rectangle 56"/>
            <p:cNvSpPr>
              <a:spLocks noChangeArrowheads="1"/>
            </p:cNvSpPr>
            <p:nvPr/>
          </p:nvSpPr>
          <p:spPr bwMode="auto">
            <a:xfrm>
              <a:off x="0"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07" name="Rectangle 57"/>
            <p:cNvSpPr>
              <a:spLocks noChangeArrowheads="1"/>
            </p:cNvSpPr>
            <p:nvPr/>
          </p:nvSpPr>
          <p:spPr bwMode="auto">
            <a:xfrm>
              <a:off x="96"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08" name="Rectangle 58"/>
            <p:cNvSpPr>
              <a:spLocks noChangeArrowheads="1"/>
            </p:cNvSpPr>
            <p:nvPr/>
          </p:nvSpPr>
          <p:spPr bwMode="auto">
            <a:xfrm>
              <a:off x="192"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09" name="Rectangle 59"/>
            <p:cNvSpPr>
              <a:spLocks noChangeArrowheads="1"/>
            </p:cNvSpPr>
            <p:nvPr/>
          </p:nvSpPr>
          <p:spPr bwMode="auto">
            <a:xfrm>
              <a:off x="288"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0" name="Rectangle 60"/>
            <p:cNvSpPr>
              <a:spLocks noChangeArrowheads="1"/>
            </p:cNvSpPr>
            <p:nvPr/>
          </p:nvSpPr>
          <p:spPr bwMode="auto">
            <a:xfrm>
              <a:off x="384"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1" name="Rectangle 61"/>
            <p:cNvSpPr>
              <a:spLocks noChangeArrowheads="1"/>
            </p:cNvSpPr>
            <p:nvPr/>
          </p:nvSpPr>
          <p:spPr bwMode="auto">
            <a:xfrm>
              <a:off x="480"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2" name="Rectangle 62"/>
            <p:cNvSpPr>
              <a:spLocks noChangeArrowheads="1"/>
            </p:cNvSpPr>
            <p:nvPr/>
          </p:nvSpPr>
          <p:spPr bwMode="auto">
            <a:xfrm>
              <a:off x="576"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3" name="Rectangle 63"/>
            <p:cNvSpPr>
              <a:spLocks noChangeArrowheads="1"/>
            </p:cNvSpPr>
            <p:nvPr/>
          </p:nvSpPr>
          <p:spPr bwMode="auto">
            <a:xfrm>
              <a:off x="672"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4" name="Rectangle 64"/>
            <p:cNvSpPr>
              <a:spLocks noChangeArrowheads="1"/>
            </p:cNvSpPr>
            <p:nvPr/>
          </p:nvSpPr>
          <p:spPr bwMode="auto">
            <a:xfrm>
              <a:off x="768"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5" name="Rectangle 65"/>
            <p:cNvSpPr>
              <a:spLocks noChangeArrowheads="1"/>
            </p:cNvSpPr>
            <p:nvPr/>
          </p:nvSpPr>
          <p:spPr bwMode="auto">
            <a:xfrm>
              <a:off x="864"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6" name="Rectangle 66"/>
            <p:cNvSpPr>
              <a:spLocks noChangeArrowheads="1"/>
            </p:cNvSpPr>
            <p:nvPr/>
          </p:nvSpPr>
          <p:spPr bwMode="auto">
            <a:xfrm>
              <a:off x="960"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7" name="Rectangle 67"/>
            <p:cNvSpPr>
              <a:spLocks noChangeArrowheads="1"/>
            </p:cNvSpPr>
            <p:nvPr/>
          </p:nvSpPr>
          <p:spPr bwMode="auto">
            <a:xfrm>
              <a:off x="1056"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8" name="Rectangle 68"/>
            <p:cNvSpPr>
              <a:spLocks noChangeArrowheads="1"/>
            </p:cNvSpPr>
            <p:nvPr/>
          </p:nvSpPr>
          <p:spPr bwMode="auto">
            <a:xfrm>
              <a:off x="1152"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19" name="Rectangle 69"/>
            <p:cNvSpPr>
              <a:spLocks noChangeArrowheads="1"/>
            </p:cNvSpPr>
            <p:nvPr/>
          </p:nvSpPr>
          <p:spPr bwMode="auto">
            <a:xfrm>
              <a:off x="1248"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0" name="Rectangle 70"/>
            <p:cNvSpPr>
              <a:spLocks noChangeArrowheads="1"/>
            </p:cNvSpPr>
            <p:nvPr/>
          </p:nvSpPr>
          <p:spPr bwMode="auto">
            <a:xfrm>
              <a:off x="1344"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1" name="Rectangle 71"/>
            <p:cNvSpPr>
              <a:spLocks noChangeArrowheads="1"/>
            </p:cNvSpPr>
            <p:nvPr/>
          </p:nvSpPr>
          <p:spPr bwMode="auto">
            <a:xfrm>
              <a:off x="1440"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2" name="Rectangle 72"/>
            <p:cNvSpPr>
              <a:spLocks noChangeArrowheads="1"/>
            </p:cNvSpPr>
            <p:nvPr/>
          </p:nvSpPr>
          <p:spPr bwMode="auto">
            <a:xfrm>
              <a:off x="1536"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3" name="Rectangle 73"/>
            <p:cNvSpPr>
              <a:spLocks noChangeArrowheads="1"/>
            </p:cNvSpPr>
            <p:nvPr/>
          </p:nvSpPr>
          <p:spPr bwMode="auto">
            <a:xfrm>
              <a:off x="1632"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4" name="Rectangle 74"/>
            <p:cNvSpPr>
              <a:spLocks noChangeArrowheads="1"/>
            </p:cNvSpPr>
            <p:nvPr/>
          </p:nvSpPr>
          <p:spPr bwMode="auto">
            <a:xfrm>
              <a:off x="1728"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5" name="Rectangle 75"/>
            <p:cNvSpPr>
              <a:spLocks noChangeArrowheads="1"/>
            </p:cNvSpPr>
            <p:nvPr/>
          </p:nvSpPr>
          <p:spPr bwMode="auto">
            <a:xfrm>
              <a:off x="1824"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6" name="Rectangle 76"/>
            <p:cNvSpPr>
              <a:spLocks noChangeArrowheads="1"/>
            </p:cNvSpPr>
            <p:nvPr/>
          </p:nvSpPr>
          <p:spPr bwMode="auto">
            <a:xfrm>
              <a:off x="1920"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7" name="Rectangle 77"/>
            <p:cNvSpPr>
              <a:spLocks noChangeArrowheads="1"/>
            </p:cNvSpPr>
            <p:nvPr/>
          </p:nvSpPr>
          <p:spPr bwMode="auto">
            <a:xfrm>
              <a:off x="2016"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8" name="Rectangle 78"/>
            <p:cNvSpPr>
              <a:spLocks noChangeArrowheads="1"/>
            </p:cNvSpPr>
            <p:nvPr/>
          </p:nvSpPr>
          <p:spPr bwMode="auto">
            <a:xfrm>
              <a:off x="2112"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29" name="Rectangle 79"/>
            <p:cNvSpPr>
              <a:spLocks noChangeArrowheads="1"/>
            </p:cNvSpPr>
            <p:nvPr/>
          </p:nvSpPr>
          <p:spPr bwMode="auto">
            <a:xfrm>
              <a:off x="2208"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30" name="Rectangle 80"/>
            <p:cNvSpPr>
              <a:spLocks noChangeArrowheads="1"/>
            </p:cNvSpPr>
            <p:nvPr/>
          </p:nvSpPr>
          <p:spPr bwMode="auto">
            <a:xfrm>
              <a:off x="2304"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31" name="Rectangle 81"/>
            <p:cNvSpPr>
              <a:spLocks noChangeArrowheads="1"/>
            </p:cNvSpPr>
            <p:nvPr/>
          </p:nvSpPr>
          <p:spPr bwMode="auto">
            <a:xfrm>
              <a:off x="2400" y="0"/>
              <a:ext cx="48" cy="4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3481" name="Rectangle 82"/>
          <p:cNvSpPr>
            <a:spLocks noChangeArrowheads="1"/>
          </p:cNvSpPr>
          <p:nvPr/>
        </p:nvSpPr>
        <p:spPr bwMode="auto">
          <a:xfrm>
            <a:off x="3048000" y="3332163"/>
            <a:ext cx="76200" cy="76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3482" name="Group 58"/>
          <p:cNvGrpSpPr>
            <a:grpSpLocks/>
          </p:cNvGrpSpPr>
          <p:nvPr/>
        </p:nvGrpSpPr>
        <p:grpSpPr bwMode="auto">
          <a:xfrm>
            <a:off x="5181600" y="4551363"/>
            <a:ext cx="2209800" cy="808037"/>
            <a:chOff x="0" y="0"/>
            <a:chExt cx="1392" cy="509"/>
          </a:xfrm>
        </p:grpSpPr>
        <p:sp>
          <p:nvSpPr>
            <p:cNvPr id="92202" name="Text Box 84"/>
            <p:cNvSpPr txBox="1">
              <a:spLocks noChangeArrowheads="1"/>
            </p:cNvSpPr>
            <p:nvPr/>
          </p:nvSpPr>
          <p:spPr bwMode="auto">
            <a:xfrm>
              <a:off x="624" y="240"/>
              <a:ext cx="768" cy="269"/>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nSpc>
                  <a:spcPct val="110000"/>
                </a:lnSpc>
                <a:spcBef>
                  <a:spcPct val="60000"/>
                </a:spcBef>
              </a:pPr>
              <a:r>
                <a:rPr lang="zh-CN" altLang="en-US">
                  <a:solidFill>
                    <a:srgbClr val="FFFFFF"/>
                  </a:solidFill>
                </a:rPr>
                <a:t>激光源</a:t>
              </a:r>
            </a:p>
          </p:txBody>
        </p:sp>
        <p:sp>
          <p:nvSpPr>
            <p:cNvPr id="92203" name="Line 85"/>
            <p:cNvSpPr>
              <a:spLocks noChangeShapeType="1"/>
            </p:cNvSpPr>
            <p:nvPr/>
          </p:nvSpPr>
          <p:spPr bwMode="auto">
            <a:xfrm>
              <a:off x="240" y="192"/>
              <a:ext cx="432" cy="192"/>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04" name="Oval 86"/>
            <p:cNvSpPr>
              <a:spLocks noChangeArrowheads="1"/>
            </p:cNvSpPr>
            <p:nvPr/>
          </p:nvSpPr>
          <p:spPr bwMode="auto">
            <a:xfrm>
              <a:off x="0" y="0"/>
              <a:ext cx="288" cy="288"/>
            </a:xfrm>
            <a:prstGeom prst="ellipse">
              <a:avLst/>
            </a:prstGeom>
            <a:gradFill rotWithShape="0">
              <a:gsLst>
                <a:gs pos="0">
                  <a:srgbClr val="FFFF00"/>
                </a:gs>
                <a:gs pos="100000">
                  <a:srgbClr val="FF33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205" name="Line 87"/>
            <p:cNvSpPr>
              <a:spLocks noChangeShapeType="1"/>
            </p:cNvSpPr>
            <p:nvPr/>
          </p:nvSpPr>
          <p:spPr bwMode="auto">
            <a:xfrm>
              <a:off x="672" y="499"/>
              <a:ext cx="528" cy="0"/>
            </a:xfrm>
            <a:prstGeom prst="line">
              <a:avLst/>
            </a:prstGeom>
            <a:noFill/>
            <a:ln w="2857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92186" name="AutoShape 88"/>
          <p:cNvSpPr>
            <a:spLocks noChangeArrowheads="1"/>
          </p:cNvSpPr>
          <p:nvPr/>
        </p:nvSpPr>
        <p:spPr bwMode="auto">
          <a:xfrm>
            <a:off x="6781800" y="957263"/>
            <a:ext cx="457200" cy="828675"/>
          </a:xfrm>
          <a:prstGeom prst="curvedLeftArrow">
            <a:avLst>
              <a:gd name="adj1" fmla="val 17873"/>
              <a:gd name="adj2" fmla="val 54123"/>
              <a:gd name="adj3" fmla="val 33333"/>
            </a:avLst>
          </a:prstGeom>
          <a:solidFill>
            <a:srgbClr val="FFFF66"/>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88" name="Line 89"/>
          <p:cNvSpPr>
            <a:spLocks noChangeShapeType="1"/>
          </p:cNvSpPr>
          <p:nvPr/>
        </p:nvSpPr>
        <p:spPr bwMode="auto">
          <a:xfrm flipH="1" flipV="1">
            <a:off x="5257800" y="3408363"/>
            <a:ext cx="152400" cy="1143000"/>
          </a:xfrm>
          <a:prstGeom prst="line">
            <a:avLst/>
          </a:prstGeom>
          <a:noFill/>
          <a:ln w="57150">
            <a:solidFill>
              <a:srgbClr val="FF33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489" name="Line 90"/>
          <p:cNvSpPr>
            <a:spLocks noChangeShapeType="1"/>
          </p:cNvSpPr>
          <p:nvPr/>
        </p:nvSpPr>
        <p:spPr bwMode="auto">
          <a:xfrm flipH="1">
            <a:off x="4800600" y="3484563"/>
            <a:ext cx="381000" cy="2057400"/>
          </a:xfrm>
          <a:prstGeom prst="line">
            <a:avLst/>
          </a:prstGeom>
          <a:noFill/>
          <a:ln w="57150">
            <a:solidFill>
              <a:srgbClr val="FFFF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3490" name="Group 66"/>
          <p:cNvGrpSpPr>
            <a:grpSpLocks/>
          </p:cNvGrpSpPr>
          <p:nvPr/>
        </p:nvGrpSpPr>
        <p:grpSpPr bwMode="auto">
          <a:xfrm>
            <a:off x="4038600" y="5541963"/>
            <a:ext cx="4419600" cy="838200"/>
            <a:chOff x="0" y="0"/>
            <a:chExt cx="2784" cy="528"/>
          </a:xfrm>
        </p:grpSpPr>
        <p:sp>
          <p:nvSpPr>
            <p:cNvPr id="92196" name="Rectangle 92"/>
            <p:cNvSpPr>
              <a:spLocks noChangeArrowheads="1"/>
            </p:cNvSpPr>
            <p:nvPr/>
          </p:nvSpPr>
          <p:spPr bwMode="auto">
            <a:xfrm>
              <a:off x="2016" y="240"/>
              <a:ext cx="768" cy="288"/>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wrap="none" anchor="ctr"/>
            <a:lstStyle/>
            <a:p>
              <a:r>
                <a:rPr lang="zh-CN" altLang="en-US" sz="1600">
                  <a:solidFill>
                    <a:srgbClr val="FFFFFF"/>
                  </a:solidFill>
                </a:rPr>
                <a:t>数字信号</a:t>
              </a:r>
            </a:p>
          </p:txBody>
        </p:sp>
        <p:sp>
          <p:nvSpPr>
            <p:cNvPr id="92197" name="Rectangle 93"/>
            <p:cNvSpPr>
              <a:spLocks noChangeArrowheads="1"/>
            </p:cNvSpPr>
            <p:nvPr/>
          </p:nvSpPr>
          <p:spPr bwMode="auto">
            <a:xfrm>
              <a:off x="816" y="240"/>
              <a:ext cx="624" cy="288"/>
            </a:xfrm>
            <a:prstGeom prst="rect">
              <a:avLst/>
            </a:prstGeom>
            <a:gradFill rotWithShape="1">
              <a:gsLst>
                <a:gs pos="0">
                  <a:srgbClr val="1212A8"/>
                </a:gs>
                <a:gs pos="80000">
                  <a:srgbClr val="1B1BDC"/>
                </a:gs>
                <a:gs pos="100000">
                  <a:srgbClr val="1717E1"/>
                </a:gs>
              </a:gsLst>
              <a:lin ang="5400000"/>
            </a:gradFill>
            <a:ln w="9525">
              <a:solidFill>
                <a:srgbClr val="2E2ECB"/>
              </a:solidFill>
              <a:miter lim="800000"/>
              <a:headEnd/>
              <a:tailEnd/>
            </a:ln>
            <a:effectLst>
              <a:outerShdw dist="23000" dir="5400000" algn="ctr" rotWithShape="0">
                <a:srgbClr val="000000">
                  <a:alpha val="34000"/>
                </a:srgbClr>
              </a:outerShdw>
            </a:effectLst>
          </p:spPr>
          <p:txBody>
            <a:bodyPr wrap="none" anchor="ctr"/>
            <a:lstStyle/>
            <a:p>
              <a:r>
                <a:rPr lang="zh-CN" altLang="en-US" sz="1600">
                  <a:solidFill>
                    <a:srgbClr val="FFFFFF"/>
                  </a:solidFill>
                </a:rPr>
                <a:t>电信号</a:t>
              </a:r>
            </a:p>
          </p:txBody>
        </p:sp>
        <p:sp>
          <p:nvSpPr>
            <p:cNvPr id="92198" name="Rectangle 94"/>
            <p:cNvSpPr>
              <a:spLocks noChangeArrowheads="1"/>
            </p:cNvSpPr>
            <p:nvPr/>
          </p:nvSpPr>
          <p:spPr bwMode="auto">
            <a:xfrm>
              <a:off x="0" y="0"/>
              <a:ext cx="912" cy="288"/>
            </a:xfrm>
            <a:prstGeom prst="rect">
              <a:avLst/>
            </a:prstGeom>
            <a:gradFill rotWithShape="0">
              <a:gsLst>
                <a:gs pos="0">
                  <a:srgbClr val="009900"/>
                </a:gs>
                <a:gs pos="100000">
                  <a:srgbClr val="004700"/>
                </a:gs>
              </a:gsLst>
              <a:lin ang="5400000" scaled="1"/>
            </a:gradFill>
            <a:ln w="1905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光电转换</a:t>
              </a:r>
            </a:p>
          </p:txBody>
        </p:sp>
        <p:sp>
          <p:nvSpPr>
            <p:cNvPr id="92199" name="Rectangle 95"/>
            <p:cNvSpPr>
              <a:spLocks noChangeArrowheads="1"/>
            </p:cNvSpPr>
            <p:nvPr/>
          </p:nvSpPr>
          <p:spPr bwMode="auto">
            <a:xfrm>
              <a:off x="1248" y="0"/>
              <a:ext cx="912" cy="288"/>
            </a:xfrm>
            <a:prstGeom prst="rect">
              <a:avLst/>
            </a:prstGeom>
            <a:gradFill rotWithShape="0">
              <a:gsLst>
                <a:gs pos="0">
                  <a:srgbClr val="009900"/>
                </a:gs>
                <a:gs pos="100000">
                  <a:srgbClr val="004700"/>
                </a:gs>
              </a:gsLst>
              <a:lin ang="5400000" scaled="1"/>
            </a:gradFill>
            <a:ln w="1905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译码</a:t>
              </a:r>
            </a:p>
          </p:txBody>
        </p:sp>
        <p:sp>
          <p:nvSpPr>
            <p:cNvPr id="92200" name="Line 96"/>
            <p:cNvSpPr>
              <a:spLocks noChangeShapeType="1"/>
            </p:cNvSpPr>
            <p:nvPr/>
          </p:nvSpPr>
          <p:spPr bwMode="auto">
            <a:xfrm>
              <a:off x="912" y="144"/>
              <a:ext cx="336" cy="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201" name="Line 97"/>
            <p:cNvSpPr>
              <a:spLocks noChangeShapeType="1"/>
            </p:cNvSpPr>
            <p:nvPr/>
          </p:nvSpPr>
          <p:spPr bwMode="auto">
            <a:xfrm>
              <a:off x="2160" y="144"/>
              <a:ext cx="576" cy="0"/>
            </a:xfrm>
            <a:prstGeom prst="line">
              <a:avLst/>
            </a:prstGeom>
            <a:noFill/>
            <a:ln w="28575">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03497" name="Group 73"/>
          <p:cNvGrpSpPr>
            <a:grpSpLocks/>
          </p:cNvGrpSpPr>
          <p:nvPr/>
        </p:nvGrpSpPr>
        <p:grpSpPr bwMode="auto">
          <a:xfrm>
            <a:off x="457200" y="3368675"/>
            <a:ext cx="3048000" cy="1381125"/>
            <a:chOff x="0" y="0"/>
            <a:chExt cx="1920" cy="870"/>
          </a:xfrm>
        </p:grpSpPr>
        <p:sp>
          <p:nvSpPr>
            <p:cNvPr id="92194" name="Text Box 99"/>
            <p:cNvSpPr txBox="1">
              <a:spLocks noChangeArrowheads="1"/>
            </p:cNvSpPr>
            <p:nvPr/>
          </p:nvSpPr>
          <p:spPr bwMode="auto">
            <a:xfrm>
              <a:off x="0" y="601"/>
              <a:ext cx="1008" cy="269"/>
            </a:xfrm>
            <a:prstGeom prst="rect">
              <a:avLst/>
            </a:prstGeom>
            <a:gradFill rotWithShape="1">
              <a:gsLst>
                <a:gs pos="0">
                  <a:srgbClr val="0F0F98"/>
                </a:gs>
                <a:gs pos="80000">
                  <a:srgbClr val="1717C7"/>
                </a:gs>
                <a:gs pos="100000">
                  <a:srgbClr val="1414CC"/>
                </a:gs>
              </a:gsLst>
              <a:lin ang="5400000"/>
            </a:gradFill>
            <a:ln w="9525">
              <a:solidFill>
                <a:srgbClr val="2828B8"/>
              </a:solidFill>
              <a:miter lim="800000"/>
              <a:headEnd/>
              <a:tailEnd/>
            </a:ln>
            <a:effectLst>
              <a:outerShdw dist="23000" dir="5400000" algn="ctr" rotWithShape="0">
                <a:srgbClr val="000000">
                  <a:alpha val="34000"/>
                </a:srgbClr>
              </a:outerShdw>
            </a:effec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r">
                <a:lnSpc>
                  <a:spcPct val="110000"/>
                </a:lnSpc>
                <a:spcBef>
                  <a:spcPct val="60000"/>
                </a:spcBef>
              </a:pPr>
              <a:r>
                <a:rPr lang="zh-CN" altLang="en-US">
                  <a:solidFill>
                    <a:srgbClr val="FFFFFF"/>
                  </a:solidFill>
                </a:rPr>
                <a:t>数据凹坑</a:t>
              </a:r>
              <a:endParaRPr lang="zh-CN" altLang="en-US">
                <a:solidFill>
                  <a:srgbClr val="00FFFF"/>
                </a:solidFill>
              </a:endParaRPr>
            </a:p>
          </p:txBody>
        </p:sp>
        <p:sp>
          <p:nvSpPr>
            <p:cNvPr id="92195" name="Line 100"/>
            <p:cNvSpPr>
              <a:spLocks noChangeShapeType="1"/>
            </p:cNvSpPr>
            <p:nvPr/>
          </p:nvSpPr>
          <p:spPr bwMode="auto">
            <a:xfrm flipV="1">
              <a:off x="1008" y="0"/>
              <a:ext cx="912" cy="793"/>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92191" name="Picture 101" descr="cd_0"/>
          <p:cNvPicPr>
            <a:picLocks noChangeAspect="1" noChangeArrowheads="1"/>
          </p:cNvPicPr>
          <p:nvPr/>
        </p:nvPicPr>
        <p:blipFill>
          <a:blip r:embed="rId2">
            <a:clrChange>
              <a:clrFrom>
                <a:srgbClr val="01017F"/>
              </a:clrFrom>
              <a:clrTo>
                <a:srgbClr val="01017F">
                  <a:alpha val="0"/>
                </a:srgbClr>
              </a:clrTo>
            </a:clrChange>
            <a:extLst>
              <a:ext uri="{28A0092B-C50C-407E-A947-70E740481C1C}">
                <a14:useLocalDpi xmlns:a14="http://schemas.microsoft.com/office/drawing/2010/main" val="0"/>
              </a:ext>
            </a:extLst>
          </a:blip>
          <a:srcRect/>
          <a:stretch>
            <a:fillRect/>
          </a:stretch>
        </p:blipFill>
        <p:spPr bwMode="auto">
          <a:xfrm>
            <a:off x="914400" y="841375"/>
            <a:ext cx="6096000"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2" name="Text Box 102"/>
          <p:cNvSpPr txBox="1">
            <a:spLocks noChangeArrowheads="1"/>
          </p:cNvSpPr>
          <p:nvPr/>
        </p:nvSpPr>
        <p:spPr bwMode="auto">
          <a:xfrm>
            <a:off x="5029200" y="414338"/>
            <a:ext cx="1219200" cy="427037"/>
          </a:xfrm>
          <a:prstGeom prst="rect">
            <a:avLst/>
          </a:prstGeom>
          <a:solidFill>
            <a:schemeClr val="accent1"/>
          </a:solidFill>
          <a:ln w="38100">
            <a:solidFill>
              <a:schemeClr val="tx1"/>
            </a:solidFill>
            <a:miter lim="800000"/>
            <a:headEnd/>
            <a:tailEnd/>
          </a:ln>
          <a:effectLst>
            <a:outerShdw dist="20000" dir="5400000" algn="ctr" rotWithShape="0">
              <a:srgbClr val="000000">
                <a:alpha val="37000"/>
              </a:srgbClr>
            </a:outerShdw>
          </a:effec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nSpc>
                <a:spcPct val="110000"/>
              </a:lnSpc>
              <a:spcBef>
                <a:spcPct val="60000"/>
              </a:spcBef>
            </a:pPr>
            <a:r>
              <a:rPr lang="zh-CN" altLang="en-US">
                <a:solidFill>
                  <a:srgbClr val="FFFFFF"/>
                </a:solidFill>
              </a:rPr>
              <a:t>激光盘</a:t>
            </a:r>
            <a:endParaRPr lang="zh-CN" altLang="en-US">
              <a:solidFill>
                <a:srgbClr val="00FFFF"/>
              </a:solidFill>
            </a:endParaRPr>
          </a:p>
        </p:txBody>
      </p:sp>
      <p:sp>
        <p:nvSpPr>
          <p:cNvPr id="92193" name="AutoShape 144"/>
          <p:cNvSpPr>
            <a:spLocks noChangeArrowheads="1"/>
          </p:cNvSpPr>
          <p:nvPr/>
        </p:nvSpPr>
        <p:spPr bwMode="auto">
          <a:xfrm>
            <a:off x="323850" y="692150"/>
            <a:ext cx="8496300" cy="5688013"/>
          </a:xfrm>
          <a:prstGeom prst="roundRect">
            <a:avLst>
              <a:gd name="adj" fmla="val 4282"/>
            </a:avLst>
          </a:prstGeom>
          <a:noFill/>
          <a:ln w="19050">
            <a:solidFill>
              <a:schemeClr val="hlink"/>
            </a:solidFill>
            <a:round/>
            <a:headEnd/>
            <a:tailEnd/>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2" fill="hold" nodeType="clickEffect">
                                  <p:stCondLst>
                                    <p:cond delay="0"/>
                                  </p:stCondLst>
                                  <p:childTnLst>
                                    <p:set>
                                      <p:cBhvr>
                                        <p:cTn id="6" dur="1" fill="hold">
                                          <p:stCondLst>
                                            <p:cond delay="0"/>
                                          </p:stCondLst>
                                        </p:cTn>
                                        <p:tgtEl>
                                          <p:spTgt spid="103430"/>
                                        </p:tgtEl>
                                        <p:attrNameLst>
                                          <p:attrName>style.visibility</p:attrName>
                                        </p:attrNameLst>
                                      </p:cBhvr>
                                      <p:to>
                                        <p:strVal val="visible"/>
                                      </p:to>
                                    </p:set>
                                    <p:anim calcmode="lin" valueType="num">
                                      <p:cBhvr additive="base">
                                        <p:cTn id="7" dur="5000" fill="hold"/>
                                        <p:tgtEl>
                                          <p:spTgt spid="103430"/>
                                        </p:tgtEl>
                                        <p:attrNameLst>
                                          <p:attrName>ppt_x</p:attrName>
                                        </p:attrNameLst>
                                      </p:cBhvr>
                                      <p:tavLst>
                                        <p:tav tm="0">
                                          <p:val>
                                            <p:strVal val="1+#ppt_w/2"/>
                                          </p:val>
                                        </p:tav>
                                        <p:tav tm="100000">
                                          <p:val>
                                            <p:strVal val="#ppt_x"/>
                                          </p:val>
                                        </p:tav>
                                      </p:tavLst>
                                    </p:anim>
                                    <p:anim calcmode="lin" valueType="num">
                                      <p:cBhvr additive="base">
                                        <p:cTn id="8" dur="5000" fill="hold"/>
                                        <p:tgtEl>
                                          <p:spTgt spid="103430"/>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3430"/>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499"/>
                                          </p:stCondLst>
                                        </p:cTn>
                                        <p:tgtEl>
                                          <p:spTgt spid="103482"/>
                                        </p:tgtEl>
                                        <p:attrNameLst>
                                          <p:attrName>style.visibility</p:attrName>
                                        </p:attrNameLst>
                                      </p:cBhvr>
                                      <p:to>
                                        <p:strVal val="visible"/>
                                      </p:to>
                                    </p:set>
                                  </p:childTnLst>
                                </p:cTn>
                              </p:par>
                            </p:childTnLst>
                          </p:cTn>
                        </p:par>
                        <p:par>
                          <p:cTn id="13" fill="hold" nodeType="afterGroup">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103488"/>
                                        </p:tgtEl>
                                        <p:attrNameLst>
                                          <p:attrName>style.visibility</p:attrName>
                                        </p:attrNameLst>
                                      </p:cBhvr>
                                      <p:to>
                                        <p:strVal val="visible"/>
                                      </p:to>
                                    </p:set>
                                    <p:animEffect transition="in" filter="slide(fromBottom)">
                                      <p:cBhvr>
                                        <p:cTn id="16" dur="500"/>
                                        <p:tgtEl>
                                          <p:spTgt spid="103488"/>
                                        </p:tgtEl>
                                      </p:cBhvr>
                                    </p:animEffect>
                                  </p:childTnLst>
                                </p:cTn>
                              </p:par>
                            </p:childTnLst>
                          </p:cTn>
                        </p:par>
                        <p:par>
                          <p:cTn id="17" fill="hold" nodeType="afterGroup">
                            <p:stCondLst>
                              <p:cond delay="1000"/>
                            </p:stCondLst>
                            <p:childTnLst>
                              <p:par>
                                <p:cTn id="18" presetID="1" presetClass="entr" presetSubtype="0" fill="hold" grpId="0" nodeType="afterEffect">
                                  <p:stCondLst>
                                    <p:cond delay="0"/>
                                  </p:stCondLst>
                                  <p:childTnLst>
                                    <p:set>
                                      <p:cBhvr>
                                        <p:cTn id="19" dur="1" fill="hold">
                                          <p:stCondLst>
                                            <p:cond delay="499"/>
                                          </p:stCondLst>
                                        </p:cTn>
                                        <p:tgtEl>
                                          <p:spTgt spid="103481"/>
                                        </p:tgtEl>
                                        <p:attrNameLst>
                                          <p:attrName>style.visibility</p:attrName>
                                        </p:attrNameLst>
                                      </p:cBhvr>
                                      <p:to>
                                        <p:strVal val="visible"/>
                                      </p:to>
                                    </p:set>
                                  </p:childTnLst>
                                </p:cTn>
                              </p:par>
                            </p:childTnLst>
                          </p:cTn>
                        </p:par>
                        <p:par>
                          <p:cTn id="20" fill="hold" nodeType="afterGroup">
                            <p:stCondLst>
                              <p:cond delay="1500"/>
                            </p:stCondLst>
                            <p:childTnLst>
                              <p:par>
                                <p:cTn id="21" presetID="1" presetClass="entr" presetSubtype="0" fill="hold" grpId="0" nodeType="afterEffect">
                                  <p:stCondLst>
                                    <p:cond delay="0"/>
                                  </p:stCondLst>
                                  <p:childTnLst>
                                    <p:set>
                                      <p:cBhvr>
                                        <p:cTn id="22" dur="1" fill="hold">
                                          <p:stCondLst>
                                            <p:cond delay="499"/>
                                          </p:stCondLst>
                                        </p:cTn>
                                        <p:tgtEl>
                                          <p:spTgt spid="103451"/>
                                        </p:tgtEl>
                                        <p:attrNameLst>
                                          <p:attrName>style.visibility</p:attrName>
                                        </p:attrNameLst>
                                      </p:cBhvr>
                                      <p:to>
                                        <p:strVal val="visible"/>
                                      </p:to>
                                    </p:set>
                                  </p:childTnLst>
                                </p:cTn>
                              </p:par>
                            </p:childTnLst>
                          </p:cTn>
                        </p:par>
                        <p:par>
                          <p:cTn id="23" fill="hold" nodeType="afterGroup">
                            <p:stCondLst>
                              <p:cond delay="2000"/>
                            </p:stCondLst>
                            <p:childTnLst>
                              <p:par>
                                <p:cTn id="24" presetID="1" presetClass="entr" presetSubtype="0" fill="hold" grpId="0" nodeType="afterEffect">
                                  <p:stCondLst>
                                    <p:cond delay="0"/>
                                  </p:stCondLst>
                                  <p:childTnLst>
                                    <p:set>
                                      <p:cBhvr>
                                        <p:cTn id="25" dur="1" fill="hold">
                                          <p:stCondLst>
                                            <p:cond delay="499"/>
                                          </p:stCondLst>
                                        </p:cTn>
                                        <p:tgtEl>
                                          <p:spTgt spid="103452"/>
                                        </p:tgtEl>
                                        <p:attrNameLst>
                                          <p:attrName>style.visibility</p:attrName>
                                        </p:attrNameLst>
                                      </p:cBhvr>
                                      <p:to>
                                        <p:strVal val="visible"/>
                                      </p:to>
                                    </p:set>
                                  </p:childTnLst>
                                </p:cTn>
                              </p:par>
                            </p:childTnLst>
                          </p:cTn>
                        </p:par>
                        <p:par>
                          <p:cTn id="26" fill="hold" nodeType="afterGroup">
                            <p:stCondLst>
                              <p:cond delay="2500"/>
                            </p:stCondLst>
                            <p:childTnLst>
                              <p:par>
                                <p:cTn id="27" presetID="1" presetClass="entr" presetSubtype="0" fill="hold" grpId="0" nodeType="afterEffect">
                                  <p:stCondLst>
                                    <p:cond delay="0"/>
                                  </p:stCondLst>
                                  <p:childTnLst>
                                    <p:set>
                                      <p:cBhvr>
                                        <p:cTn id="28" dur="1" fill="hold">
                                          <p:stCondLst>
                                            <p:cond delay="499"/>
                                          </p:stCondLst>
                                        </p:cTn>
                                        <p:tgtEl>
                                          <p:spTgt spid="103453"/>
                                        </p:tgtEl>
                                        <p:attrNameLst>
                                          <p:attrName>style.visibility</p:attrName>
                                        </p:attrNameLst>
                                      </p:cBhvr>
                                      <p:to>
                                        <p:strVal val="visible"/>
                                      </p:to>
                                    </p:set>
                                  </p:childTnLst>
                                </p:cTn>
                              </p:par>
                            </p:childTnLst>
                          </p:cTn>
                        </p:par>
                        <p:par>
                          <p:cTn id="29" fill="hold" nodeType="afterGroup">
                            <p:stCondLst>
                              <p:cond delay="3000"/>
                            </p:stCondLst>
                            <p:childTnLst>
                              <p:par>
                                <p:cTn id="30" presetID="1" presetClass="entr" presetSubtype="0" fill="hold" nodeType="afterEffect">
                                  <p:stCondLst>
                                    <p:cond delay="0"/>
                                  </p:stCondLst>
                                  <p:childTnLst>
                                    <p:set>
                                      <p:cBhvr>
                                        <p:cTn id="31" dur="1" fill="hold">
                                          <p:stCondLst>
                                            <p:cond delay="499"/>
                                          </p:stCondLst>
                                        </p:cTn>
                                        <p:tgtEl>
                                          <p:spTgt spid="103497"/>
                                        </p:tgtEl>
                                        <p:attrNameLst>
                                          <p:attrName>style.visibility</p:attrName>
                                        </p:attrNameLst>
                                      </p:cBhvr>
                                      <p:to>
                                        <p:strVal val="visible"/>
                                      </p:to>
                                    </p:set>
                                  </p:childTnLst>
                                </p:cTn>
                              </p:par>
                            </p:childTnLst>
                          </p:cTn>
                        </p:par>
                        <p:par>
                          <p:cTn id="32" fill="hold" nodeType="afterGroup">
                            <p:stCondLst>
                              <p:cond delay="3500"/>
                            </p:stCondLst>
                            <p:childTnLst>
                              <p:par>
                                <p:cTn id="33" presetID="1" presetClass="entr" presetSubtype="0" fill="hold" nodeType="afterEffect">
                                  <p:stCondLst>
                                    <p:cond delay="0"/>
                                  </p:stCondLst>
                                  <p:childTnLst>
                                    <p:set>
                                      <p:cBhvr>
                                        <p:cTn id="34" dur="1" fill="hold">
                                          <p:stCondLst>
                                            <p:cond delay="499"/>
                                          </p:stCondLst>
                                        </p:cTn>
                                        <p:tgtEl>
                                          <p:spTgt spid="103454"/>
                                        </p:tgtEl>
                                        <p:attrNameLst>
                                          <p:attrName>style.visibility</p:attrName>
                                        </p:attrNameLst>
                                      </p:cBhvr>
                                      <p:to>
                                        <p:strVal val="visible"/>
                                      </p:to>
                                    </p:set>
                                  </p:childTnLst>
                                </p:cTn>
                              </p:par>
                            </p:childTnLst>
                          </p:cTn>
                        </p:par>
                        <p:par>
                          <p:cTn id="35" fill="hold" nodeType="afterGroup">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103489"/>
                                        </p:tgtEl>
                                        <p:attrNameLst>
                                          <p:attrName>style.visibility</p:attrName>
                                        </p:attrNameLst>
                                      </p:cBhvr>
                                      <p:to>
                                        <p:strVal val="visible"/>
                                      </p:to>
                                    </p:set>
                                    <p:animEffect transition="in" filter="wipe(up)">
                                      <p:cBhvr>
                                        <p:cTn id="38" dur="500"/>
                                        <p:tgtEl>
                                          <p:spTgt spid="103489"/>
                                        </p:tgtEl>
                                      </p:cBhvr>
                                    </p:animEffect>
                                  </p:childTnLst>
                                </p:cTn>
                              </p:par>
                            </p:childTnLst>
                          </p:cTn>
                        </p:par>
                        <p:par>
                          <p:cTn id="39" fill="hold" nodeType="afterGroup">
                            <p:stCondLst>
                              <p:cond delay="4500"/>
                            </p:stCondLst>
                            <p:childTnLst>
                              <p:par>
                                <p:cTn id="40" presetID="22" presetClass="entr" presetSubtype="8" fill="hold" nodeType="afterEffect">
                                  <p:stCondLst>
                                    <p:cond delay="0"/>
                                  </p:stCondLst>
                                  <p:childTnLst>
                                    <p:set>
                                      <p:cBhvr>
                                        <p:cTn id="41" dur="1" fill="hold">
                                          <p:stCondLst>
                                            <p:cond delay="0"/>
                                          </p:stCondLst>
                                        </p:cTn>
                                        <p:tgtEl>
                                          <p:spTgt spid="103490"/>
                                        </p:tgtEl>
                                        <p:attrNameLst>
                                          <p:attrName>style.visibility</p:attrName>
                                        </p:attrNameLst>
                                      </p:cBhvr>
                                      <p:to>
                                        <p:strVal val="visible"/>
                                      </p:to>
                                    </p:set>
                                    <p:animEffect transition="in" filter="wipe(left)">
                                      <p:cBhvr>
                                        <p:cTn id="42" dur="500"/>
                                        <p:tgtEl>
                                          <p:spTgt spid="103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51" grpId="0" animBg="1" autoUpdateAnimBg="0"/>
      <p:bldP spid="103452" grpId="0" animBg="1" autoUpdateAnimBg="0"/>
      <p:bldP spid="103453" grpId="0" animBg="1" autoUpdateAnimBg="0"/>
      <p:bldP spid="103481" grpId="0" animBg="1" autoUpdateAnimBg="0"/>
      <p:bldP spid="103488" grpId="0" animBg="1"/>
      <p:bldP spid="10348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ChangeArrowheads="1"/>
          </p:cNvSpPr>
          <p:nvPr/>
        </p:nvSpPr>
        <p:spPr bwMode="auto">
          <a:xfrm>
            <a:off x="0" y="2474913"/>
            <a:ext cx="5175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lang="zh-CN" altLang="en-US" sz="1000">
                <a:cs typeface="Times New Roman" pitchFamily="18" charset="0"/>
              </a:rPr>
              <a:t>  </a:t>
            </a:r>
            <a:endParaRPr lang="zh-CN" altLang="en-US" sz="2400"/>
          </a:p>
        </p:txBody>
      </p:sp>
      <p:sp>
        <p:nvSpPr>
          <p:cNvPr id="93187" name="Rectangle 8"/>
          <p:cNvSpPr>
            <a:spLocks noChangeArrowheads="1"/>
          </p:cNvSpPr>
          <p:nvPr/>
        </p:nvSpPr>
        <p:spPr bwMode="auto">
          <a:xfrm>
            <a:off x="0" y="3795713"/>
            <a:ext cx="5175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lang="zh-CN" altLang="en-US" sz="1000">
                <a:solidFill>
                  <a:srgbClr val="0033CC"/>
                </a:solidFill>
                <a:cs typeface="Times New Roman" pitchFamily="18" charset="0"/>
              </a:rPr>
              <a:t>  </a:t>
            </a:r>
            <a:endParaRPr lang="zh-CN" altLang="en-US" sz="2400"/>
          </a:p>
        </p:txBody>
      </p:sp>
      <p:sp>
        <p:nvSpPr>
          <p:cNvPr id="93188" name="Rectangle 9"/>
          <p:cNvSpPr>
            <a:spLocks noChangeArrowheads="1"/>
          </p:cNvSpPr>
          <p:nvPr/>
        </p:nvSpPr>
        <p:spPr bwMode="auto">
          <a:xfrm>
            <a:off x="258763" y="257175"/>
            <a:ext cx="5972175" cy="281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4）</a:t>
            </a:r>
            <a:r>
              <a:rPr lang="zh-CN" altLang="en-US" sz="2200" dirty="0">
                <a:ea typeface="黑体" pitchFamily="49" charset="-122"/>
              </a:rPr>
              <a:t>固态硬盘。固态硬盘（</a:t>
            </a:r>
            <a:r>
              <a:rPr lang="en-US" altLang="zh-CN" sz="2200" dirty="0">
                <a:ea typeface="黑体" pitchFamily="49" charset="-122"/>
              </a:rPr>
              <a:t>Solid State Disk</a:t>
            </a:r>
            <a:r>
              <a:rPr lang="zh-CN" altLang="en-US" sz="2200" dirty="0">
                <a:ea typeface="黑体" pitchFamily="49" charset="-122"/>
              </a:rPr>
              <a:t>或</a:t>
            </a:r>
            <a:r>
              <a:rPr lang="en-US" altLang="zh-CN" sz="2200" dirty="0">
                <a:ea typeface="黑体" pitchFamily="49" charset="-122"/>
              </a:rPr>
              <a:t>Solid State Drive</a:t>
            </a:r>
            <a:r>
              <a:rPr lang="zh-CN" altLang="en-US" sz="2200" dirty="0">
                <a:ea typeface="黑体" pitchFamily="49" charset="-122"/>
              </a:rPr>
              <a:t>，简称</a:t>
            </a:r>
            <a:r>
              <a:rPr lang="en-US" altLang="zh-CN" sz="2200" dirty="0">
                <a:ea typeface="黑体" pitchFamily="49" charset="-122"/>
              </a:rPr>
              <a:t>SSD</a:t>
            </a:r>
            <a:r>
              <a:rPr lang="zh-CN" altLang="en-US" sz="2200" dirty="0">
                <a:ea typeface="黑体" pitchFamily="49" charset="-122"/>
              </a:rPr>
              <a:t>），也称作电子硬盘或者固态电子盘，如图所示。是由控制单元和固态存储单元（</a:t>
            </a:r>
            <a:r>
              <a:rPr lang="en-US" altLang="zh-CN" sz="2200" dirty="0">
                <a:ea typeface="黑体" pitchFamily="49" charset="-122"/>
              </a:rPr>
              <a:t>DRAM</a:t>
            </a:r>
            <a:r>
              <a:rPr lang="zh-CN" altLang="en-US" sz="2200" dirty="0">
                <a:ea typeface="黑体" pitchFamily="49" charset="-122"/>
              </a:rPr>
              <a:t>或</a:t>
            </a:r>
            <a:r>
              <a:rPr lang="en-US" altLang="zh-CN" sz="2200" dirty="0">
                <a:ea typeface="黑体" pitchFamily="49" charset="-122"/>
              </a:rPr>
              <a:t>FLASH</a:t>
            </a:r>
            <a:r>
              <a:rPr lang="zh-CN" altLang="en-US" sz="2200" dirty="0">
                <a:ea typeface="黑体" pitchFamily="49" charset="-122"/>
              </a:rPr>
              <a:t>芯片）组成的硬盘。固态硬盘的存储介质分为两种，一种是采用闪存（</a:t>
            </a:r>
            <a:r>
              <a:rPr lang="en-US" altLang="zh-CN" sz="2200" dirty="0">
                <a:ea typeface="黑体" pitchFamily="49" charset="-122"/>
              </a:rPr>
              <a:t>FLASH</a:t>
            </a:r>
            <a:r>
              <a:rPr lang="zh-CN" altLang="en-US" sz="2200" dirty="0">
                <a:ea typeface="黑体" pitchFamily="49" charset="-122"/>
              </a:rPr>
              <a:t>芯片）作为存储介质，另外一种是采用</a:t>
            </a:r>
            <a:r>
              <a:rPr lang="en-US" altLang="zh-CN" sz="2200" dirty="0">
                <a:ea typeface="黑体" pitchFamily="49" charset="-122"/>
              </a:rPr>
              <a:t>DRAM</a:t>
            </a:r>
            <a:r>
              <a:rPr lang="zh-CN" altLang="en-US" sz="2200" dirty="0">
                <a:ea typeface="黑体" pitchFamily="49" charset="-122"/>
              </a:rPr>
              <a:t>作为存储介质，目前绝大多数固态硬盘采用的是闪存介质。</a:t>
            </a:r>
            <a:endParaRPr lang="zh-CN" altLang="en-US" sz="2200" dirty="0">
              <a:latin typeface="Arial" pitchFamily="34" charset="0"/>
              <a:ea typeface="黑体" pitchFamily="49" charset="-122"/>
            </a:endParaRPr>
          </a:p>
        </p:txBody>
      </p:sp>
      <p:sp>
        <p:nvSpPr>
          <p:cNvPr id="93189" name="Rectangle 10"/>
          <p:cNvSpPr>
            <a:spLocks noChangeArrowheads="1"/>
          </p:cNvSpPr>
          <p:nvPr/>
        </p:nvSpPr>
        <p:spPr bwMode="auto">
          <a:xfrm>
            <a:off x="6418263" y="6262688"/>
            <a:ext cx="152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图2-19  U盘</a:t>
            </a:r>
          </a:p>
        </p:txBody>
      </p:sp>
      <p:pic>
        <p:nvPicPr>
          <p:cNvPr id="93190" name="Picture 11" descr="http:/img.diytrade.com/cdimg/178688/1080427/0/1126494207.jpg"/>
          <p:cNvPicPr>
            <a:picLocks noChangeArrowheads="1"/>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5724525" y="4581525"/>
            <a:ext cx="1389063"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1" name="Picture 12" descr="http:/news.mydrivers.com/pages/images/20031231174141_70082.jpg"/>
          <p:cNvPicPr>
            <a:picLocks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7278688" y="5365750"/>
            <a:ext cx="16287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2" name="Rectangle 13"/>
          <p:cNvSpPr>
            <a:spLocks noChangeArrowheads="1"/>
          </p:cNvSpPr>
          <p:nvPr/>
        </p:nvSpPr>
        <p:spPr bwMode="auto">
          <a:xfrm>
            <a:off x="0" y="2466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93193" name="Rectangle 9"/>
          <p:cNvSpPr>
            <a:spLocks noChangeArrowheads="1"/>
          </p:cNvSpPr>
          <p:nvPr/>
        </p:nvSpPr>
        <p:spPr bwMode="auto">
          <a:xfrm>
            <a:off x="258763" y="4797425"/>
            <a:ext cx="5465762"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en-US" altLang="zh-CN" sz="2200" dirty="0">
                <a:latin typeface="Arial" pitchFamily="34" charset="0"/>
                <a:ea typeface="黑体" pitchFamily="49" charset="-122"/>
              </a:rPr>
              <a:t>5</a:t>
            </a:r>
            <a:r>
              <a:rPr lang="zh-CN" altLang="en-US" sz="2200" dirty="0">
                <a:latin typeface="Arial" pitchFamily="34" charset="0"/>
                <a:ea typeface="黑体" pitchFamily="49" charset="-122"/>
              </a:rPr>
              <a:t>）闪速存储器。目前还有新型的可编程的只读存储器——闪速存储器（Flash Memory，简称U盘（也称为优盘或闪盘），U盘外观如图2-19所示。</a:t>
            </a:r>
          </a:p>
        </p:txBody>
      </p:sp>
      <p:pic>
        <p:nvPicPr>
          <p:cNvPr id="93194" name="图片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99200" y="765175"/>
            <a:ext cx="2608263"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5" name="矩形 1"/>
          <p:cNvSpPr>
            <a:spLocks noChangeArrowheads="1"/>
          </p:cNvSpPr>
          <p:nvPr/>
        </p:nvSpPr>
        <p:spPr bwMode="auto">
          <a:xfrm>
            <a:off x="6732588" y="2290763"/>
            <a:ext cx="1876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ea typeface="黑体" pitchFamily="49" charset="-122"/>
              </a:rPr>
              <a:t>图</a:t>
            </a:r>
            <a:r>
              <a:rPr lang="en-US" altLang="zh-CN" dirty="0">
                <a:ea typeface="黑体" pitchFamily="49" charset="-122"/>
              </a:rPr>
              <a:t>2-16  </a:t>
            </a:r>
            <a:r>
              <a:rPr lang="zh-CN" altLang="en-US" dirty="0">
                <a:ea typeface="黑体" pitchFamily="49" charset="-122"/>
              </a:rPr>
              <a:t>固态硬盘</a:t>
            </a:r>
          </a:p>
        </p:txBody>
      </p:sp>
      <p:sp>
        <p:nvSpPr>
          <p:cNvPr id="93196" name="Rectangle 9"/>
          <p:cNvSpPr>
            <a:spLocks noChangeArrowheads="1"/>
          </p:cNvSpPr>
          <p:nvPr/>
        </p:nvSpPr>
        <p:spPr bwMode="auto">
          <a:xfrm>
            <a:off x="258763" y="3013075"/>
            <a:ext cx="8999537" cy="178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2200" dirty="0">
                <a:ea typeface="黑体" pitchFamily="49" charset="-122"/>
              </a:rPr>
              <a:t>      </a:t>
            </a:r>
            <a:r>
              <a:rPr lang="en-US" altLang="zh-CN" sz="2200" dirty="0" smtClean="0">
                <a:ea typeface="黑体" pitchFamily="49" charset="-122"/>
              </a:rPr>
              <a:t> </a:t>
            </a:r>
            <a:r>
              <a:rPr lang="zh-CN" altLang="en-US" sz="2200" dirty="0">
                <a:ea typeface="黑体" pitchFamily="49" charset="-122"/>
              </a:rPr>
              <a:t>固态硬盘相比机械硬盘，具有存取速度快、防震抗摔、发热低、零噪音、体积小。目前，固态硬盘的缺点是成本高、容量小、写入速度相对慢且易产生碎片、寿命相对短、可靠性相对低。</a:t>
            </a:r>
            <a:endParaRPr lang="en-US" sz="2200" dirty="0">
              <a:ea typeface="黑体" pitchFamily="49" charset="-122"/>
            </a:endParaRPr>
          </a:p>
          <a:p>
            <a:r>
              <a:rPr lang="en-US" sz="2200" dirty="0">
                <a:ea typeface="黑体" pitchFamily="49" charset="-122"/>
              </a:rPr>
              <a:t>      </a:t>
            </a:r>
            <a:r>
              <a:rPr lang="en-US" sz="2200" dirty="0" smtClean="0">
                <a:ea typeface="黑体" pitchFamily="49" charset="-122"/>
              </a:rPr>
              <a:t> </a:t>
            </a:r>
            <a:r>
              <a:rPr lang="zh-CN" altLang="en-US" sz="2200" dirty="0">
                <a:ea typeface="黑体" pitchFamily="49" charset="-122"/>
              </a:rPr>
              <a:t>在未来一段时间固态硬盘将与机械硬盘共存，但最终固态硬盘也会取代机械硬盘的。</a:t>
            </a:r>
            <a:endParaRPr lang="zh-CN" altLang="en-US" sz="2200" dirty="0">
              <a:latin typeface="Arial" pitchFamily="34" charset="0"/>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104775" y="605532"/>
            <a:ext cx="5907088" cy="237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1）显示器。显示器又称监视器（Monitor），可分为三种类型：阴极射线管（CRT）、发光二极管（LED）和液晶（LCD）显示器。</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衡量显示器好坏主要有两个重要指标：一个是分辨率；另一个是像素点距。显示器的外观如图2-20所示。</a:t>
            </a:r>
          </a:p>
        </p:txBody>
      </p:sp>
      <p:pic>
        <p:nvPicPr>
          <p:cNvPr id="9421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525" y="333375"/>
            <a:ext cx="1743075"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950" y="1844675"/>
            <a:ext cx="1858963"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5"/>
          <p:cNvSpPr>
            <a:spLocks noChangeArrowheads="1"/>
          </p:cNvSpPr>
          <p:nvPr/>
        </p:nvSpPr>
        <p:spPr bwMode="auto">
          <a:xfrm>
            <a:off x="4365625" y="3405188"/>
            <a:ext cx="4127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sz="900">
                <a:cs typeface="Times New Roman" pitchFamily="18" charset="0"/>
              </a:rPr>
              <a:t>        </a:t>
            </a:r>
            <a:endParaRPr lang="zh-CN" altLang="en-US" sz="2400"/>
          </a:p>
        </p:txBody>
      </p:sp>
      <p:sp>
        <p:nvSpPr>
          <p:cNvPr id="94214" name="Rectangle 6"/>
          <p:cNvSpPr>
            <a:spLocks noChangeArrowheads="1"/>
          </p:cNvSpPr>
          <p:nvPr/>
        </p:nvSpPr>
        <p:spPr bwMode="auto">
          <a:xfrm>
            <a:off x="0" y="49863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endParaRPr lang="zh-CN" altLang="en-US" sz="2400"/>
          </a:p>
        </p:txBody>
      </p:sp>
      <p:sp>
        <p:nvSpPr>
          <p:cNvPr id="94215" name="Rectangle 7"/>
          <p:cNvSpPr>
            <a:spLocks noChangeArrowheads="1"/>
          </p:cNvSpPr>
          <p:nvPr/>
        </p:nvSpPr>
        <p:spPr bwMode="auto">
          <a:xfrm>
            <a:off x="104775" y="3025080"/>
            <a:ext cx="53308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（2）显示适配卡。简称显示卡或显卡，是微机与显示器之间的一种接口卡。显卡主要用于图形数据处理传输数据给显示器并控制显示器的数据组织方式。显卡的性能决定显示器的成像速度和效果。</a:t>
            </a:r>
          </a:p>
        </p:txBody>
      </p:sp>
      <p:sp>
        <p:nvSpPr>
          <p:cNvPr id="94216" name="Rectangle 8"/>
          <p:cNvSpPr>
            <a:spLocks noChangeArrowheads="1"/>
          </p:cNvSpPr>
          <p:nvPr/>
        </p:nvSpPr>
        <p:spPr bwMode="auto">
          <a:xfrm>
            <a:off x="5435600" y="3933825"/>
            <a:ext cx="33131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latin typeface="Arial" pitchFamily="34" charset="0"/>
                <a:ea typeface="黑体" pitchFamily="49" charset="-122"/>
              </a:rPr>
              <a:t>图2-20  液晶（LCD）和阴极射线管（CRT）显示器</a:t>
            </a:r>
          </a:p>
        </p:txBody>
      </p:sp>
      <p:sp>
        <p:nvSpPr>
          <p:cNvPr id="94217" name="Rectangle 9"/>
          <p:cNvSpPr>
            <a:spLocks noChangeArrowheads="1"/>
          </p:cNvSpPr>
          <p:nvPr/>
        </p:nvSpPr>
        <p:spPr bwMode="auto">
          <a:xfrm>
            <a:off x="104775" y="4868863"/>
            <a:ext cx="9032875" cy="1439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目前主流的显示卡是具有2D、3D图形处理功能的AGP接口或PCI-E接口的显卡，由图形加速芯片（Graphics Processing Unit，图形处理单元，简称GPU）、随机存取存储器（显存或显示卡内存）、数据转换器、时钟合成器以及基本输入/输出系统等五大部分组成。        </a:t>
            </a:r>
          </a:p>
        </p:txBody>
      </p:sp>
      <p:sp>
        <p:nvSpPr>
          <p:cNvPr id="10" name="Text Box 4"/>
          <p:cNvSpPr txBox="1">
            <a:spLocks noChangeArrowheads="1"/>
          </p:cNvSpPr>
          <p:nvPr/>
        </p:nvSpPr>
        <p:spPr bwMode="auto">
          <a:xfrm>
            <a:off x="104775" y="104775"/>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en-US" altLang="zh-CN" dirty="0"/>
              <a:t>4</a:t>
            </a:r>
            <a:r>
              <a:rPr lang="zh-CN" altLang="en-US" dirty="0"/>
              <a:t>．显示器与显示卡</a:t>
            </a:r>
            <a:endParaRPr lang="zh-CN" altLang="en-US" dirty="0"/>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1835150" y="2205038"/>
            <a:ext cx="5365750" cy="823912"/>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4800">
                <a:ea typeface="黑体" pitchFamily="49" charset="-122"/>
              </a:rPr>
              <a:t>第2章    计算机系统</a:t>
            </a:r>
          </a:p>
        </p:txBody>
      </p:sp>
      <p:sp>
        <p:nvSpPr>
          <p:cNvPr id="67587" name="Text Box 3"/>
          <p:cNvSpPr txBox="1">
            <a:spLocks noChangeArrowheads="1"/>
          </p:cNvSpPr>
          <p:nvPr/>
        </p:nvSpPr>
        <p:spPr bwMode="auto">
          <a:xfrm>
            <a:off x="104775" y="3295650"/>
            <a:ext cx="8997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微型计算机是计算机中应用最普及、最广泛的一类。本章主要介绍微型计算机系统的基本组成，包括硬件系统和软件系统。最后简单介绍一下关于计算机的主要技术指标和性能评价指标。 </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104775" y="188913"/>
            <a:ext cx="9032875" cy="100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显示内存（简称显存）是待处理的图形数据和处理后的图形信息的暂存空间，显存容量有512MB、1~4GB等种。</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如图2-21所示是一款某型号显示卡的外观。</a:t>
            </a:r>
          </a:p>
        </p:txBody>
      </p:sp>
      <p:sp>
        <p:nvSpPr>
          <p:cNvPr id="95235" name="Rectangle 3"/>
          <p:cNvSpPr>
            <a:spLocks noChangeArrowheads="1"/>
          </p:cNvSpPr>
          <p:nvPr/>
        </p:nvSpPr>
        <p:spPr bwMode="auto">
          <a:xfrm>
            <a:off x="104775" y="3932486"/>
            <a:ext cx="6196013" cy="2736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声卡</a:t>
            </a:r>
            <a:r>
              <a:rPr lang="zh-CN" altLang="en-US" sz="2200" dirty="0">
                <a:latin typeface="Arial" pitchFamily="34" charset="0"/>
                <a:ea typeface="黑体" pitchFamily="49" charset="-122"/>
              </a:rPr>
              <a:t>（Sound Card或Audio Frequency Interface，或音频卡），是进行声音处理的适配器，即声卡就是把电脑的数字信号转换成我们能听到的模拟信号用的。声卡工作应有相应的软件支持，包括驱动程序、混频程序（mixer）和CD播放程序等。</a:t>
            </a:r>
          </a:p>
          <a:p>
            <a:r>
              <a:rPr lang="zh-CN" altLang="en-US" sz="2200" dirty="0">
                <a:latin typeface="Arial" pitchFamily="34" charset="0"/>
                <a:ea typeface="黑体" pitchFamily="49" charset="-122"/>
              </a:rPr>
              <a:t>       音响主要用于声音的输出，声卡和音响的外观如图2-22所示。</a:t>
            </a:r>
          </a:p>
        </p:txBody>
      </p:sp>
      <p:sp>
        <p:nvSpPr>
          <p:cNvPr id="95236" name="Rectangle 4"/>
          <p:cNvSpPr>
            <a:spLocks noChangeArrowheads="1"/>
          </p:cNvSpPr>
          <p:nvPr/>
        </p:nvSpPr>
        <p:spPr bwMode="auto">
          <a:xfrm>
            <a:off x="6443663" y="1628775"/>
            <a:ext cx="2355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solidFill>
                  <a:srgbClr val="FFFF00"/>
                </a:solidFill>
                <a:latin typeface="Arial" pitchFamily="34" charset="0"/>
                <a:ea typeface="黑体" pitchFamily="49" charset="-122"/>
              </a:rPr>
              <a:t>图2-21  显示卡实物</a:t>
            </a:r>
          </a:p>
        </p:txBody>
      </p:sp>
      <p:pic>
        <p:nvPicPr>
          <p:cNvPr id="9523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12875"/>
            <a:ext cx="2820987"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5525" y="1412875"/>
            <a:ext cx="2833688"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9" name="Rectangle 7"/>
          <p:cNvSpPr>
            <a:spLocks noChangeArrowheads="1"/>
          </p:cNvSpPr>
          <p:nvPr/>
        </p:nvSpPr>
        <p:spPr bwMode="auto">
          <a:xfrm>
            <a:off x="3533775" y="6308725"/>
            <a:ext cx="31988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dirty="0">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图2-22  声卡与音响</a:t>
            </a:r>
          </a:p>
        </p:txBody>
      </p:sp>
      <p:pic>
        <p:nvPicPr>
          <p:cNvPr id="95240" name="Picture 8" descr="声卡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3388" y="1989138"/>
            <a:ext cx="215582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3388" y="3509963"/>
            <a:ext cx="215582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2" name="Picture 10"/>
          <p:cNvPicPr>
            <a:picLocks noChangeAspect="1" noChangeArrowheads="1"/>
          </p:cNvPicPr>
          <p:nvPr/>
        </p:nvPicPr>
        <p:blipFill>
          <a:blip r:embed="rId6">
            <a:lum bright="6000"/>
            <a:extLst>
              <a:ext uri="{28A0092B-C50C-407E-A947-70E740481C1C}">
                <a14:useLocalDpi xmlns:a14="http://schemas.microsoft.com/office/drawing/2010/main" val="0"/>
              </a:ext>
            </a:extLst>
          </a:blip>
          <a:srcRect/>
          <a:stretch>
            <a:fillRect/>
          </a:stretch>
        </p:blipFill>
        <p:spPr bwMode="auto">
          <a:xfrm>
            <a:off x="6783388" y="5084763"/>
            <a:ext cx="2155825"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43" name="Rectangle 11"/>
          <p:cNvSpPr>
            <a:spLocks noChangeArrowheads="1"/>
          </p:cNvSpPr>
          <p:nvPr/>
        </p:nvSpPr>
        <p:spPr bwMode="auto">
          <a:xfrm>
            <a:off x="4422775" y="2871788"/>
            <a:ext cx="298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sz="900">
                <a:cs typeface="Times New Roman" pitchFamily="18" charset="0"/>
              </a:rPr>
              <a:t>    </a:t>
            </a:r>
            <a:endParaRPr lang="zh-CN" altLang="en-US" sz="2400"/>
          </a:p>
        </p:txBody>
      </p:sp>
      <p:sp>
        <p:nvSpPr>
          <p:cNvPr id="95244" name="Rectangle 12"/>
          <p:cNvSpPr>
            <a:spLocks noChangeArrowheads="1"/>
          </p:cNvSpPr>
          <p:nvPr/>
        </p:nvSpPr>
        <p:spPr bwMode="auto">
          <a:xfrm>
            <a:off x="4422775" y="4062413"/>
            <a:ext cx="298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sz="900">
                <a:cs typeface="Times New Roman" pitchFamily="18" charset="0"/>
              </a:rPr>
              <a:t>    </a:t>
            </a:r>
            <a:endParaRPr lang="zh-CN" altLang="en-US" sz="2400"/>
          </a:p>
        </p:txBody>
      </p:sp>
      <p:sp>
        <p:nvSpPr>
          <p:cNvPr id="13" name="Text Box 4"/>
          <p:cNvSpPr txBox="1">
            <a:spLocks noChangeArrowheads="1"/>
          </p:cNvSpPr>
          <p:nvPr/>
        </p:nvSpPr>
        <p:spPr bwMode="auto">
          <a:xfrm>
            <a:off x="104775" y="3429000"/>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5</a:t>
            </a:r>
            <a:r>
              <a:rPr lang="zh-CN" altLang="en-US" dirty="0"/>
              <a:t>．声频卡与音响接口声卡</a:t>
            </a:r>
            <a:endParaRPr lang="zh-CN" altLang="en-US" dirty="0"/>
          </a:p>
        </p:txBody>
      </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104775" y="562769"/>
            <a:ext cx="5187950" cy="236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smtClean="0">
                <a:latin typeface="Arial" pitchFamily="34" charset="0"/>
                <a:ea typeface="黑体" pitchFamily="49" charset="-122"/>
              </a:rPr>
              <a:t>       键盘</a:t>
            </a:r>
            <a:r>
              <a:rPr lang="zh-CN" altLang="en-US" sz="2200" dirty="0">
                <a:latin typeface="Arial" pitchFamily="34" charset="0"/>
                <a:ea typeface="黑体" pitchFamily="49" charset="-122"/>
              </a:rPr>
              <a:t>和鼠标的外观如图2-23所示。</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1）键盘。现在的键盘通常有101键键盘和104键键盘两种，目前较常用的是104键键盘。</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2）鼠标。鼠标是一种流行的输入设备，它可以方便准确地移动光标进行定位，因其外形酷似老鼠而得名。</a:t>
            </a:r>
          </a:p>
        </p:txBody>
      </p:sp>
      <p:sp>
        <p:nvSpPr>
          <p:cNvPr id="96259" name="Rectangle 3"/>
          <p:cNvSpPr>
            <a:spLocks noChangeArrowheads="1"/>
          </p:cNvSpPr>
          <p:nvPr/>
        </p:nvSpPr>
        <p:spPr bwMode="auto">
          <a:xfrm>
            <a:off x="5867400" y="2357438"/>
            <a:ext cx="2355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图2-23  鼠标和键盘</a:t>
            </a:r>
          </a:p>
        </p:txBody>
      </p:sp>
      <p:pic>
        <p:nvPicPr>
          <p:cNvPr id="962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9575" y="101600"/>
            <a:ext cx="3455988"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1" name="Rectangle 5"/>
          <p:cNvSpPr>
            <a:spLocks noChangeArrowheads="1"/>
          </p:cNvSpPr>
          <p:nvPr/>
        </p:nvSpPr>
        <p:spPr bwMode="auto">
          <a:xfrm>
            <a:off x="104775" y="2933700"/>
            <a:ext cx="903287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根据结构的不同，鼠标可分为机械式和光电式两种；从系统内部来讲，鼠标有两种类型：PS/2型鼠标和串行鼠标，比较常见的是串行鼠标，如图2-24所示。        </a:t>
            </a:r>
          </a:p>
        </p:txBody>
      </p:sp>
      <p:sp>
        <p:nvSpPr>
          <p:cNvPr id="96262" name="Rectangle 6"/>
          <p:cNvSpPr>
            <a:spLocks noChangeArrowheads="1"/>
          </p:cNvSpPr>
          <p:nvPr/>
        </p:nvSpPr>
        <p:spPr bwMode="auto">
          <a:xfrm>
            <a:off x="971550" y="5445125"/>
            <a:ext cx="41767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图2-24  PS/2型鼠标和串行鼠标接口</a:t>
            </a:r>
          </a:p>
        </p:txBody>
      </p:sp>
      <p:sp>
        <p:nvSpPr>
          <p:cNvPr id="96263" name="Rectangle 7"/>
          <p:cNvSpPr>
            <a:spLocks noChangeArrowheads="1"/>
          </p:cNvSpPr>
          <p:nvPr/>
        </p:nvSpPr>
        <p:spPr bwMode="auto">
          <a:xfrm>
            <a:off x="3203575" y="6413500"/>
            <a:ext cx="5219700" cy="396875"/>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latin typeface="Arial" pitchFamily="34" charset="0"/>
                <a:ea typeface="黑体" pitchFamily="49" charset="-122"/>
              </a:rPr>
              <a:t>图2-25  机械式鼠标和光电式鼠标的内部结构</a:t>
            </a:r>
          </a:p>
        </p:txBody>
      </p:sp>
      <p:pic>
        <p:nvPicPr>
          <p:cNvPr id="9626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4076700"/>
            <a:ext cx="5903913" cy="1220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3716338"/>
            <a:ext cx="1876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6"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3663" y="4941888"/>
            <a:ext cx="1874837"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6267" name="Rectangle 11"/>
          <p:cNvSpPr>
            <a:spLocks noChangeArrowheads="1"/>
          </p:cNvSpPr>
          <p:nvPr/>
        </p:nvSpPr>
        <p:spPr bwMode="auto">
          <a:xfrm>
            <a:off x="4422775" y="3419475"/>
            <a:ext cx="298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sz="900">
                <a:cs typeface="Times New Roman" pitchFamily="18" charset="0"/>
              </a:rPr>
              <a:t>    </a:t>
            </a:r>
            <a:endParaRPr lang="zh-CN" altLang="en-US" sz="2400"/>
          </a:p>
        </p:txBody>
      </p:sp>
      <p:sp>
        <p:nvSpPr>
          <p:cNvPr id="96268" name="Rectangle 12"/>
          <p:cNvSpPr>
            <a:spLocks noChangeArrowheads="1"/>
          </p:cNvSpPr>
          <p:nvPr/>
        </p:nvSpPr>
        <p:spPr bwMode="auto">
          <a:xfrm>
            <a:off x="104775" y="5949950"/>
            <a:ext cx="5907088" cy="71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机械式鼠标和光电式鼠标的内部结构，如图2-25所示。</a:t>
            </a:r>
          </a:p>
        </p:txBody>
      </p:sp>
      <p:sp>
        <p:nvSpPr>
          <p:cNvPr id="13" name="Text Box 4"/>
          <p:cNvSpPr txBox="1">
            <a:spLocks noChangeArrowheads="1"/>
          </p:cNvSpPr>
          <p:nvPr/>
        </p:nvSpPr>
        <p:spPr bwMode="auto">
          <a:xfrm>
            <a:off x="104775" y="101600"/>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en-US" altLang="zh-CN" dirty="0"/>
              <a:t>6</a:t>
            </a:r>
            <a:r>
              <a:rPr lang="zh-CN" altLang="en-US" dirty="0"/>
              <a:t>．键盘与鼠标</a:t>
            </a:r>
            <a:endParaRPr lang="zh-CN" altLang="en-US" dirty="0"/>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127000" y="266700"/>
            <a:ext cx="4229100" cy="52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spAutoFit/>
          </a:bodyPr>
          <a:lstStyle/>
          <a:p>
            <a:pPr algn="ctr" eaLnBrk="1" latinLnBrk="1" hangingPunct="1"/>
            <a:r>
              <a:rPr lang="zh-CN" altLang="en-US" sz="2800">
                <a:solidFill>
                  <a:srgbClr val="FFFF00"/>
                </a:solidFill>
                <a:latin typeface="黑体" pitchFamily="49" charset="-122"/>
                <a:ea typeface="黑体" pitchFamily="49" charset="-122"/>
              </a:rPr>
              <a:t>附1  键盘的使用与指法</a:t>
            </a:r>
          </a:p>
        </p:txBody>
      </p:sp>
      <p:sp>
        <p:nvSpPr>
          <p:cNvPr id="52227" name="Rectangle 3"/>
          <p:cNvSpPr>
            <a:spLocks noChangeArrowheads="1"/>
          </p:cNvSpPr>
          <p:nvPr/>
        </p:nvSpPr>
        <p:spPr bwMode="auto">
          <a:xfrm>
            <a:off x="127000" y="825500"/>
            <a:ext cx="8548688" cy="44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2300" dirty="0">
                <a:ea typeface="黑体" pitchFamily="49" charset="-122"/>
              </a:rPr>
              <a:t>⑴键盘：键盘分为101键盘和104键两种，如下图所示为104键盘。</a:t>
            </a:r>
          </a:p>
        </p:txBody>
      </p:sp>
      <p:pic>
        <p:nvPicPr>
          <p:cNvPr id="52228" name="Picture 8" descr="键盘"/>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 y="2092325"/>
            <a:ext cx="9086850" cy="385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229" name="Group 5"/>
          <p:cNvGrpSpPr>
            <a:grpSpLocks/>
          </p:cNvGrpSpPr>
          <p:nvPr/>
        </p:nvGrpSpPr>
        <p:grpSpPr bwMode="auto">
          <a:xfrm>
            <a:off x="341313" y="1984375"/>
            <a:ext cx="5453062" cy="422275"/>
            <a:chOff x="0" y="0"/>
            <a:chExt cx="4860" cy="318"/>
          </a:xfrm>
        </p:grpSpPr>
        <p:sp>
          <p:nvSpPr>
            <p:cNvPr id="52251" name="Line 10"/>
            <p:cNvSpPr>
              <a:spLocks noChangeShapeType="1"/>
            </p:cNvSpPr>
            <p:nvPr/>
          </p:nvSpPr>
          <p:spPr bwMode="auto">
            <a:xfrm>
              <a:off x="0" y="6"/>
              <a:ext cx="486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52" name="Line 11"/>
            <p:cNvSpPr>
              <a:spLocks noChangeShapeType="1"/>
            </p:cNvSpPr>
            <p:nvPr/>
          </p:nvSpPr>
          <p:spPr bwMode="auto">
            <a:xfrm>
              <a:off x="4860" y="6"/>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53" name="Line 12"/>
            <p:cNvSpPr>
              <a:spLocks noChangeShapeType="1"/>
            </p:cNvSpPr>
            <p:nvPr/>
          </p:nvSpPr>
          <p:spPr bwMode="auto">
            <a:xfrm>
              <a:off x="0" y="0"/>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2230" name="Group 9"/>
          <p:cNvGrpSpPr>
            <a:grpSpLocks/>
          </p:cNvGrpSpPr>
          <p:nvPr/>
        </p:nvGrpSpPr>
        <p:grpSpPr bwMode="auto">
          <a:xfrm>
            <a:off x="7440613" y="1985963"/>
            <a:ext cx="1411287" cy="420687"/>
            <a:chOff x="0" y="0"/>
            <a:chExt cx="4860" cy="318"/>
          </a:xfrm>
        </p:grpSpPr>
        <p:sp>
          <p:nvSpPr>
            <p:cNvPr id="52248" name="Line 14"/>
            <p:cNvSpPr>
              <a:spLocks noChangeShapeType="1"/>
            </p:cNvSpPr>
            <p:nvPr/>
          </p:nvSpPr>
          <p:spPr bwMode="auto">
            <a:xfrm>
              <a:off x="0" y="6"/>
              <a:ext cx="486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49" name="Line 15"/>
            <p:cNvSpPr>
              <a:spLocks noChangeShapeType="1"/>
            </p:cNvSpPr>
            <p:nvPr/>
          </p:nvSpPr>
          <p:spPr bwMode="auto">
            <a:xfrm>
              <a:off x="4860" y="6"/>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50" name="Line 16"/>
            <p:cNvSpPr>
              <a:spLocks noChangeShapeType="1"/>
            </p:cNvSpPr>
            <p:nvPr/>
          </p:nvSpPr>
          <p:spPr bwMode="auto">
            <a:xfrm>
              <a:off x="0" y="0"/>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2231" name="Group 13"/>
          <p:cNvGrpSpPr>
            <a:grpSpLocks/>
          </p:cNvGrpSpPr>
          <p:nvPr/>
        </p:nvGrpSpPr>
        <p:grpSpPr bwMode="auto">
          <a:xfrm rot="-10774835">
            <a:off x="6289675" y="5653088"/>
            <a:ext cx="882650" cy="419100"/>
            <a:chOff x="0" y="0"/>
            <a:chExt cx="4860" cy="318"/>
          </a:xfrm>
        </p:grpSpPr>
        <p:sp>
          <p:nvSpPr>
            <p:cNvPr id="52245" name="Line 18"/>
            <p:cNvSpPr>
              <a:spLocks noChangeShapeType="1"/>
            </p:cNvSpPr>
            <p:nvPr/>
          </p:nvSpPr>
          <p:spPr bwMode="auto">
            <a:xfrm>
              <a:off x="0" y="6"/>
              <a:ext cx="486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46" name="Line 19"/>
            <p:cNvSpPr>
              <a:spLocks noChangeShapeType="1"/>
            </p:cNvSpPr>
            <p:nvPr/>
          </p:nvSpPr>
          <p:spPr bwMode="auto">
            <a:xfrm>
              <a:off x="4860" y="6"/>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47" name="Line 20"/>
            <p:cNvSpPr>
              <a:spLocks noChangeShapeType="1"/>
            </p:cNvSpPr>
            <p:nvPr/>
          </p:nvSpPr>
          <p:spPr bwMode="auto">
            <a:xfrm>
              <a:off x="0" y="0"/>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2232" name="Group 17"/>
          <p:cNvGrpSpPr>
            <a:grpSpLocks/>
          </p:cNvGrpSpPr>
          <p:nvPr/>
        </p:nvGrpSpPr>
        <p:grpSpPr bwMode="auto">
          <a:xfrm rot="10800000">
            <a:off x="358775" y="5654675"/>
            <a:ext cx="5451475" cy="420688"/>
            <a:chOff x="0" y="0"/>
            <a:chExt cx="4860" cy="318"/>
          </a:xfrm>
        </p:grpSpPr>
        <p:sp>
          <p:nvSpPr>
            <p:cNvPr id="52242" name="Line 22"/>
            <p:cNvSpPr>
              <a:spLocks noChangeShapeType="1"/>
            </p:cNvSpPr>
            <p:nvPr/>
          </p:nvSpPr>
          <p:spPr bwMode="auto">
            <a:xfrm>
              <a:off x="0" y="6"/>
              <a:ext cx="486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43" name="Line 23"/>
            <p:cNvSpPr>
              <a:spLocks noChangeShapeType="1"/>
            </p:cNvSpPr>
            <p:nvPr/>
          </p:nvSpPr>
          <p:spPr bwMode="auto">
            <a:xfrm>
              <a:off x="4860" y="6"/>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44" name="Line 24"/>
            <p:cNvSpPr>
              <a:spLocks noChangeShapeType="1"/>
            </p:cNvSpPr>
            <p:nvPr/>
          </p:nvSpPr>
          <p:spPr bwMode="auto">
            <a:xfrm>
              <a:off x="0" y="0"/>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2233" name="Text Box 25"/>
          <p:cNvSpPr txBox="1">
            <a:spLocks noChangeArrowheads="1"/>
          </p:cNvSpPr>
          <p:nvPr/>
        </p:nvSpPr>
        <p:spPr bwMode="auto">
          <a:xfrm>
            <a:off x="5788025" y="6226175"/>
            <a:ext cx="18002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just"/>
            <a:r>
              <a:rPr lang="zh-CN" sz="2200">
                <a:solidFill>
                  <a:srgbClr val="FFFF00"/>
                </a:solidFill>
                <a:ea typeface="黑体" pitchFamily="49" charset="-122"/>
              </a:rPr>
              <a:t>编辑控制键区</a:t>
            </a:r>
          </a:p>
        </p:txBody>
      </p:sp>
      <p:sp>
        <p:nvSpPr>
          <p:cNvPr id="52234" name="Text Box 26"/>
          <p:cNvSpPr txBox="1">
            <a:spLocks noChangeArrowheads="1"/>
          </p:cNvSpPr>
          <p:nvPr/>
        </p:nvSpPr>
        <p:spPr bwMode="auto">
          <a:xfrm>
            <a:off x="7543800" y="6235700"/>
            <a:ext cx="152082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just"/>
            <a:r>
              <a:rPr lang="zh-CN" sz="2200">
                <a:solidFill>
                  <a:srgbClr val="FFFF00"/>
                </a:solidFill>
                <a:ea typeface="黑体" pitchFamily="49" charset="-122"/>
              </a:rPr>
              <a:t>小数字键区</a:t>
            </a:r>
          </a:p>
        </p:txBody>
      </p:sp>
      <p:sp>
        <p:nvSpPr>
          <p:cNvPr id="52235" name="Text Box 27"/>
          <p:cNvSpPr txBox="1">
            <a:spLocks noChangeArrowheads="1"/>
          </p:cNvSpPr>
          <p:nvPr/>
        </p:nvSpPr>
        <p:spPr bwMode="auto">
          <a:xfrm>
            <a:off x="2563813" y="6215063"/>
            <a:ext cx="1360487" cy="40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just"/>
            <a:r>
              <a:rPr lang="zh-CN" sz="2200">
                <a:solidFill>
                  <a:srgbClr val="FFFF00"/>
                </a:solidFill>
                <a:ea typeface="黑体" pitchFamily="49" charset="-122"/>
              </a:rPr>
              <a:t>打字键区</a:t>
            </a:r>
          </a:p>
        </p:txBody>
      </p:sp>
      <p:sp>
        <p:nvSpPr>
          <p:cNvPr id="52236" name="Text Box 28"/>
          <p:cNvSpPr txBox="1">
            <a:spLocks noChangeArrowheads="1"/>
          </p:cNvSpPr>
          <p:nvPr/>
        </p:nvSpPr>
        <p:spPr bwMode="auto">
          <a:xfrm>
            <a:off x="7516813" y="1512888"/>
            <a:ext cx="12541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just"/>
            <a:r>
              <a:rPr lang="zh-CN" sz="2200">
                <a:solidFill>
                  <a:srgbClr val="FFFF00"/>
                </a:solidFill>
                <a:ea typeface="黑体" pitchFamily="49" charset="-122"/>
              </a:rPr>
              <a:t>指示灯区</a:t>
            </a:r>
          </a:p>
        </p:txBody>
      </p:sp>
      <p:sp>
        <p:nvSpPr>
          <p:cNvPr id="52237" name="Text Box 29"/>
          <p:cNvSpPr txBox="1">
            <a:spLocks noChangeArrowheads="1"/>
          </p:cNvSpPr>
          <p:nvPr/>
        </p:nvSpPr>
        <p:spPr bwMode="auto">
          <a:xfrm>
            <a:off x="2360613" y="1508125"/>
            <a:ext cx="1139825"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just"/>
            <a:r>
              <a:rPr lang="zh-CN" sz="2200">
                <a:solidFill>
                  <a:srgbClr val="FFFF00"/>
                </a:solidFill>
                <a:ea typeface="黑体" pitchFamily="49" charset="-122"/>
              </a:rPr>
              <a:t>功能键区</a:t>
            </a:r>
          </a:p>
        </p:txBody>
      </p:sp>
      <p:grpSp>
        <p:nvGrpSpPr>
          <p:cNvPr id="52238" name="Group 26"/>
          <p:cNvGrpSpPr>
            <a:grpSpLocks/>
          </p:cNvGrpSpPr>
          <p:nvPr/>
        </p:nvGrpSpPr>
        <p:grpSpPr bwMode="auto">
          <a:xfrm rot="-10774835">
            <a:off x="7658100" y="5653088"/>
            <a:ext cx="1160463" cy="419100"/>
            <a:chOff x="0" y="0"/>
            <a:chExt cx="4860" cy="318"/>
          </a:xfrm>
        </p:grpSpPr>
        <p:sp>
          <p:nvSpPr>
            <p:cNvPr id="52239" name="Line 31"/>
            <p:cNvSpPr>
              <a:spLocks noChangeShapeType="1"/>
            </p:cNvSpPr>
            <p:nvPr/>
          </p:nvSpPr>
          <p:spPr bwMode="auto">
            <a:xfrm>
              <a:off x="0" y="6"/>
              <a:ext cx="486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40" name="Line 32"/>
            <p:cNvSpPr>
              <a:spLocks noChangeShapeType="1"/>
            </p:cNvSpPr>
            <p:nvPr/>
          </p:nvSpPr>
          <p:spPr bwMode="auto">
            <a:xfrm>
              <a:off x="4860" y="6"/>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41" name="Line 33"/>
            <p:cNvSpPr>
              <a:spLocks noChangeShapeType="1"/>
            </p:cNvSpPr>
            <p:nvPr/>
          </p:nvSpPr>
          <p:spPr bwMode="auto">
            <a:xfrm>
              <a:off x="0" y="0"/>
              <a:ext cx="0" cy="31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389791696"/>
      </p:ext>
    </p:extLst>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127000" y="333375"/>
            <a:ext cx="3041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lang="zh-CN" altLang="en-US" sz="2800" dirty="0">
                <a:solidFill>
                  <a:srgbClr val="FFFF00"/>
                </a:solidFill>
                <a:ea typeface="黑体" pitchFamily="49" charset="-122"/>
              </a:rPr>
              <a:t>⑵键盘的操作训练</a:t>
            </a:r>
          </a:p>
        </p:txBody>
      </p:sp>
      <p:sp>
        <p:nvSpPr>
          <p:cNvPr id="53251" name="Rectangle 3"/>
          <p:cNvSpPr>
            <a:spLocks noChangeArrowheads="1"/>
          </p:cNvSpPr>
          <p:nvPr/>
        </p:nvSpPr>
        <p:spPr bwMode="auto">
          <a:xfrm>
            <a:off x="2916238" y="5780088"/>
            <a:ext cx="3248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sz="2400">
                <a:solidFill>
                  <a:srgbClr val="FFFF00"/>
                </a:solidFill>
                <a:ea typeface="黑体" pitchFamily="49" charset="-122"/>
              </a:rPr>
              <a:t>基准键位置与手指位置</a:t>
            </a:r>
          </a:p>
        </p:txBody>
      </p:sp>
      <p:pic>
        <p:nvPicPr>
          <p:cNvPr id="53252" name="Picture 4" descr="1-3c"/>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114300" y="1697038"/>
            <a:ext cx="8982075"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3" name="Rectangle 5"/>
          <p:cNvSpPr>
            <a:spLocks noChangeArrowheads="1"/>
          </p:cNvSpPr>
          <p:nvPr/>
        </p:nvSpPr>
        <p:spPr bwMode="auto">
          <a:xfrm>
            <a:off x="127000" y="1016000"/>
            <a:ext cx="8548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2400">
                <a:ea typeface="黑体" pitchFamily="49" charset="-122"/>
              </a:rPr>
              <a:t>①基准键位置与手指位置，如下图所示。</a:t>
            </a:r>
          </a:p>
        </p:txBody>
      </p:sp>
    </p:spTree>
    <p:extLst>
      <p:ext uri="{BB962C8B-B14F-4D97-AF65-F5344CB8AC3E}">
        <p14:creationId xmlns:p14="http://schemas.microsoft.com/office/powerpoint/2010/main" val="3549294638"/>
      </p:ext>
    </p:extLst>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4500563" y="4652963"/>
            <a:ext cx="17160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sz="2400">
                <a:solidFill>
                  <a:srgbClr val="FFFF00"/>
                </a:solidFill>
                <a:ea typeface="黑体" pitchFamily="49" charset="-122"/>
              </a:rPr>
              <a:t>手指的分工</a:t>
            </a:r>
          </a:p>
        </p:txBody>
      </p:sp>
      <p:pic>
        <p:nvPicPr>
          <p:cNvPr id="542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054100"/>
            <a:ext cx="5327650" cy="347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Rectangle 4"/>
          <p:cNvSpPr>
            <a:spLocks noChangeArrowheads="1"/>
          </p:cNvSpPr>
          <p:nvPr/>
        </p:nvSpPr>
        <p:spPr bwMode="auto">
          <a:xfrm>
            <a:off x="127000" y="476250"/>
            <a:ext cx="8548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2400" dirty="0">
                <a:ea typeface="黑体" pitchFamily="49" charset="-122"/>
              </a:rPr>
              <a:t>②手指的分工，如下图所示。</a:t>
            </a:r>
          </a:p>
        </p:txBody>
      </p:sp>
      <p:sp>
        <p:nvSpPr>
          <p:cNvPr id="54277" name="Rectangle 5"/>
          <p:cNvSpPr>
            <a:spLocks noChangeArrowheads="1"/>
          </p:cNvSpPr>
          <p:nvPr/>
        </p:nvSpPr>
        <p:spPr bwMode="auto">
          <a:xfrm>
            <a:off x="127000" y="5157788"/>
            <a:ext cx="8999538" cy="129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zh-CN" altLang="en-US" sz="2000">
                <a:ea typeface="黑体" pitchFamily="49" charset="-122"/>
              </a:rPr>
              <a:t>③小键盘的基准键位是“ 4， 5， 6”，分别由右手的食指、中指和无名指负责。在基准键位基础上，小键盘左侧自上而下的“7， 4， l”三键由食指负责；同理中指负责“8， 5， 2”；无名指负责“9，6，3”和“．”；右侧的“一、十、↙”由小指负责；大拇指负责“O”。    </a:t>
            </a:r>
          </a:p>
        </p:txBody>
      </p:sp>
      <p:pic>
        <p:nvPicPr>
          <p:cNvPr id="542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054100"/>
            <a:ext cx="2822575" cy="3473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32604469"/>
      </p:ext>
    </p:ext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ChangeArrowheads="1"/>
          </p:cNvSpPr>
          <p:nvPr/>
        </p:nvSpPr>
        <p:spPr bwMode="auto">
          <a:xfrm>
            <a:off x="4787900" y="680928"/>
            <a:ext cx="4349750" cy="1955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smtClean="0">
                <a:latin typeface="Arial" pitchFamily="34" charset="0"/>
                <a:ea typeface="黑体" pitchFamily="49" charset="-122"/>
              </a:rPr>
              <a:t>打印机</a:t>
            </a:r>
            <a:r>
              <a:rPr lang="zh-CN" altLang="en-US" sz="2100" dirty="0">
                <a:latin typeface="Arial" pitchFamily="34" charset="0"/>
                <a:ea typeface="黑体" pitchFamily="49" charset="-122"/>
              </a:rPr>
              <a:t>也是计算机系统中常用的输出设备，可以分为撞针式（击打式）和非撞针式（非击打式）两种。常用的打印机有点阵式打印机、喷墨打印机和激光打印机三种。常见的打印机如图2-26所示。</a:t>
            </a:r>
          </a:p>
        </p:txBody>
      </p:sp>
      <p:pic>
        <p:nvPicPr>
          <p:cNvPr id="97283" name="Picture 3" descr="http:/images.99114.com/OldPic/product/productb9t1248115.jp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50825" y="260350"/>
            <a:ext cx="1874838"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4" name="Picture 4" descr="http:/www.xm456.com/110/20061115163913245.jpg"/>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1727200" y="401638"/>
            <a:ext cx="1331913"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5413" y="1341438"/>
            <a:ext cx="2051050"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6" name="Rectangle 6"/>
          <p:cNvSpPr>
            <a:spLocks noChangeArrowheads="1"/>
          </p:cNvSpPr>
          <p:nvPr/>
        </p:nvSpPr>
        <p:spPr bwMode="auto">
          <a:xfrm>
            <a:off x="104775" y="3135541"/>
            <a:ext cx="3819525" cy="3569444"/>
          </a:xfrm>
          <a:prstGeom prst="rect">
            <a:avLst/>
          </a:prstGeom>
          <a:noFill/>
          <a:ln w="38100">
            <a:no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smtClean="0">
                <a:latin typeface="Arial" pitchFamily="34" charset="0"/>
                <a:ea typeface="黑体" pitchFamily="49" charset="-122"/>
              </a:rPr>
              <a:t>机</a:t>
            </a:r>
            <a:r>
              <a:rPr lang="zh-CN" altLang="en-US" sz="2100" dirty="0">
                <a:latin typeface="Arial" pitchFamily="34" charset="0"/>
                <a:ea typeface="黑体" pitchFamily="49" charset="-122"/>
              </a:rPr>
              <a:t>箱一般包括外壳、用于固定软硬驱动器的支架、面板上必要的开关、指示灯和显示数码管等。配套的机箱内还有电源。</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通常在主机箱的正面都有电源开关Power和Reset按钮，Reset按钮用来重新启动计算机系统（有些机器没有Reset按钮）。机箱外观与内部结构如图2-27所示。</a:t>
            </a:r>
          </a:p>
        </p:txBody>
      </p:sp>
      <p:sp>
        <p:nvSpPr>
          <p:cNvPr id="97287" name="Rectangle 7"/>
          <p:cNvSpPr>
            <a:spLocks noChangeArrowheads="1"/>
          </p:cNvSpPr>
          <p:nvPr/>
        </p:nvSpPr>
        <p:spPr bwMode="auto">
          <a:xfrm>
            <a:off x="104775" y="1670050"/>
            <a:ext cx="2663825"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dirty="0">
                <a:solidFill>
                  <a:srgbClr val="FFFF00"/>
                </a:solidFill>
                <a:latin typeface="Arial" pitchFamily="34" charset="0"/>
                <a:ea typeface="黑体" pitchFamily="49" charset="-122"/>
              </a:rPr>
              <a:t>图2-26  24针打印机、喷墨打印机和激光打印机</a:t>
            </a:r>
          </a:p>
        </p:txBody>
      </p:sp>
      <p:pic>
        <p:nvPicPr>
          <p:cNvPr id="97288" name="Picture 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5738" y="3068638"/>
            <a:ext cx="17145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89"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4500" y="3429000"/>
            <a:ext cx="1738313" cy="264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729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08850" y="3429000"/>
            <a:ext cx="169545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91" name="Rectangle 11"/>
          <p:cNvSpPr>
            <a:spLocks noChangeArrowheads="1"/>
          </p:cNvSpPr>
          <p:nvPr/>
        </p:nvSpPr>
        <p:spPr bwMode="auto">
          <a:xfrm>
            <a:off x="3962400" y="6200775"/>
            <a:ext cx="4641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FFFF00"/>
                </a:solidFill>
                <a:latin typeface="Arial" pitchFamily="34" charset="0"/>
                <a:ea typeface="黑体" pitchFamily="49" charset="-122"/>
              </a:rPr>
              <a:t>图2-27  计算机机箱内部结构与前后面板</a:t>
            </a:r>
          </a:p>
        </p:txBody>
      </p:sp>
      <p:sp>
        <p:nvSpPr>
          <p:cNvPr id="12" name="Text Box 4"/>
          <p:cNvSpPr txBox="1">
            <a:spLocks noChangeArrowheads="1"/>
          </p:cNvSpPr>
          <p:nvPr/>
        </p:nvSpPr>
        <p:spPr bwMode="auto">
          <a:xfrm>
            <a:off x="4787900" y="129715"/>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smtClean="0"/>
              <a:t>7</a:t>
            </a:r>
            <a:r>
              <a:rPr lang="zh-CN" altLang="en-US" dirty="0" smtClean="0"/>
              <a:t>．打印机</a:t>
            </a:r>
            <a:endParaRPr lang="zh-CN" altLang="en-US" dirty="0"/>
          </a:p>
        </p:txBody>
      </p:sp>
      <p:sp>
        <p:nvSpPr>
          <p:cNvPr id="13" name="Text Box 4"/>
          <p:cNvSpPr txBox="1">
            <a:spLocks noChangeArrowheads="1"/>
          </p:cNvSpPr>
          <p:nvPr/>
        </p:nvSpPr>
        <p:spPr bwMode="auto">
          <a:xfrm>
            <a:off x="126164" y="2647063"/>
            <a:ext cx="2429611" cy="457200"/>
          </a:xfrm>
          <a:prstGeom prst="rect">
            <a:avLst/>
          </a:prstGeom>
          <a:gradFill rotWithShape="1">
            <a:gsLst>
              <a:gs pos="0">
                <a:srgbClr val="0000FF"/>
              </a:gs>
              <a:gs pos="100000">
                <a:schemeClr val="bg1"/>
              </a:gs>
            </a:gsLst>
            <a:lin ang="0" scaled="1"/>
          </a:gradFill>
          <a:ln>
            <a:noFill/>
          </a:ln>
          <a:effectLst/>
          <a:extLst/>
        </p:spPr>
        <p:txBody>
          <a:bodyPr wrap="square">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smtClean="0"/>
              <a:t>8</a:t>
            </a:r>
            <a:r>
              <a:rPr lang="zh-CN" altLang="en-US" dirty="0" smtClean="0"/>
              <a:t>．机箱</a:t>
            </a:r>
            <a:endParaRPr lang="zh-CN" altLang="en-US" dirty="0"/>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104775" y="589816"/>
            <a:ext cx="9032875" cy="4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对于一般微机用户来讲，有如下软件可供参考</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98307" name="Text Box 3"/>
          <p:cNvSpPr txBox="1">
            <a:spLocks noChangeArrowheads="1"/>
          </p:cNvSpPr>
          <p:nvPr/>
        </p:nvSpPr>
        <p:spPr bwMode="auto">
          <a:xfrm>
            <a:off x="104775" y="116632"/>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2.</a:t>
            </a:r>
            <a:r>
              <a:rPr lang="zh-CN" altLang="en-US" dirty="0"/>
              <a:t>3</a:t>
            </a:r>
            <a:r>
              <a:rPr lang="en-US" altLang="zh-CN" dirty="0"/>
              <a:t>.</a:t>
            </a:r>
            <a:r>
              <a:rPr lang="zh-CN" altLang="en-US" dirty="0"/>
              <a:t>3</a:t>
            </a:r>
            <a:r>
              <a:rPr lang="en-US" altLang="zh-CN" dirty="0"/>
              <a:t>  </a:t>
            </a:r>
            <a:r>
              <a:rPr lang="zh-CN" altLang="en-US" dirty="0"/>
              <a:t>微型计算机的软件配置</a:t>
            </a:r>
          </a:p>
        </p:txBody>
      </p:sp>
      <p:sp>
        <p:nvSpPr>
          <p:cNvPr id="4" name="Text Box 4"/>
          <p:cNvSpPr txBox="1">
            <a:spLocks noChangeArrowheads="1"/>
          </p:cNvSpPr>
          <p:nvPr/>
        </p:nvSpPr>
        <p:spPr bwMode="auto">
          <a:xfrm>
            <a:off x="104775" y="1026488"/>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a:t>
            </a:r>
            <a:r>
              <a:rPr lang="zh-CN" altLang="en-US" dirty="0" smtClean="0"/>
              <a:t>．操作系统</a:t>
            </a:r>
            <a:endParaRPr lang="zh-CN" altLang="en-US" dirty="0"/>
          </a:p>
        </p:txBody>
      </p:sp>
      <p:sp>
        <p:nvSpPr>
          <p:cNvPr id="5" name="Text Box 4"/>
          <p:cNvSpPr txBox="1">
            <a:spLocks noChangeArrowheads="1"/>
          </p:cNvSpPr>
          <p:nvPr/>
        </p:nvSpPr>
        <p:spPr bwMode="auto">
          <a:xfrm>
            <a:off x="104775" y="2235736"/>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smtClean="0"/>
              <a:t>2</a:t>
            </a:r>
            <a:r>
              <a:rPr lang="zh-CN" altLang="en-US" dirty="0" smtClean="0"/>
              <a:t>．工具软件</a:t>
            </a:r>
            <a:endParaRPr lang="zh-CN" altLang="en-US" dirty="0"/>
          </a:p>
        </p:txBody>
      </p:sp>
      <p:sp>
        <p:nvSpPr>
          <p:cNvPr id="6" name="Rectangle 2"/>
          <p:cNvSpPr>
            <a:spLocks noChangeArrowheads="1"/>
          </p:cNvSpPr>
          <p:nvPr/>
        </p:nvSpPr>
        <p:spPr bwMode="auto">
          <a:xfrm>
            <a:off x="104775" y="1499672"/>
            <a:ext cx="9032875"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smtClean="0">
                <a:latin typeface="Arial" pitchFamily="34" charset="0"/>
                <a:ea typeface="黑体" pitchFamily="49" charset="-122"/>
              </a:rPr>
              <a:t>       操作系统</a:t>
            </a:r>
            <a:r>
              <a:rPr lang="zh-CN" altLang="en-US" sz="2200" dirty="0">
                <a:latin typeface="Arial" pitchFamily="34" charset="0"/>
                <a:ea typeface="黑体" pitchFamily="49" charset="-122"/>
              </a:rPr>
              <a:t>是微机必需配置的软件。目前用户用微软公司的Windows XP、Windows 7等操作系统是比较普遍的</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7" name="Rectangle 2"/>
          <p:cNvSpPr>
            <a:spLocks noChangeArrowheads="1"/>
          </p:cNvSpPr>
          <p:nvPr/>
        </p:nvSpPr>
        <p:spPr bwMode="auto">
          <a:xfrm>
            <a:off x="104775" y="2708920"/>
            <a:ext cx="9032875" cy="4058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smtClean="0">
                <a:latin typeface="Arial" pitchFamily="34" charset="0"/>
                <a:ea typeface="黑体" pitchFamily="49" charset="-122"/>
              </a:rPr>
              <a:t>       必要</a:t>
            </a:r>
            <a:r>
              <a:rPr lang="zh-CN" altLang="en-US" sz="2200" dirty="0">
                <a:latin typeface="Arial" pitchFamily="34" charset="0"/>
                <a:ea typeface="黑体" pitchFamily="49" charset="-122"/>
              </a:rPr>
              <a:t>的工具软件有利于系统管理、保障系统安全、方便传输交互。</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①</a:t>
            </a:r>
            <a:r>
              <a:rPr lang="zh-CN" altLang="en-US" sz="2200" dirty="0" smtClean="0">
                <a:solidFill>
                  <a:srgbClr val="FFFF00"/>
                </a:solidFill>
                <a:latin typeface="Arial" pitchFamily="34" charset="0"/>
                <a:ea typeface="黑体" pitchFamily="49" charset="-122"/>
              </a:rPr>
              <a:t>反</a:t>
            </a:r>
            <a:r>
              <a:rPr lang="zh-CN" altLang="en-US" sz="2200" dirty="0">
                <a:solidFill>
                  <a:srgbClr val="FFFF00"/>
                </a:solidFill>
                <a:latin typeface="Arial" pitchFamily="34" charset="0"/>
                <a:ea typeface="黑体" pitchFamily="49" charset="-122"/>
              </a:rPr>
              <a:t>病毒软件：</a:t>
            </a:r>
            <a:r>
              <a:rPr lang="zh-CN" altLang="en-US" sz="2200" dirty="0">
                <a:latin typeface="Arial" pitchFamily="34" charset="0"/>
                <a:ea typeface="黑体" pitchFamily="49" charset="-122"/>
              </a:rPr>
              <a:t>有瑞星、金山毒霸、卡巴斯基、360等。</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②</a:t>
            </a:r>
            <a:r>
              <a:rPr lang="zh-CN" altLang="en-US" sz="2200" dirty="0" smtClean="0">
                <a:solidFill>
                  <a:srgbClr val="FFFF00"/>
                </a:solidFill>
                <a:latin typeface="Arial" pitchFamily="34" charset="0"/>
                <a:ea typeface="黑体" pitchFamily="49" charset="-122"/>
              </a:rPr>
              <a:t>压缩</a:t>
            </a:r>
            <a:r>
              <a:rPr lang="zh-CN" altLang="en-US" sz="2200" dirty="0">
                <a:solidFill>
                  <a:srgbClr val="FFFF00"/>
                </a:solidFill>
                <a:latin typeface="Arial" pitchFamily="34" charset="0"/>
                <a:ea typeface="黑体" pitchFamily="49" charset="-122"/>
              </a:rPr>
              <a:t>工具软件：</a:t>
            </a:r>
            <a:r>
              <a:rPr lang="zh-CN" altLang="en-US" sz="2200" dirty="0">
                <a:latin typeface="Arial" pitchFamily="34" charset="0"/>
                <a:ea typeface="黑体" pitchFamily="49" charset="-122"/>
              </a:rPr>
              <a:t>有ZIP、WinRAR、Ghost等。</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③</a:t>
            </a:r>
            <a:r>
              <a:rPr lang="zh-CN" altLang="en-US" sz="2200" dirty="0" smtClean="0">
                <a:solidFill>
                  <a:srgbClr val="FFFF00"/>
                </a:solidFill>
                <a:latin typeface="Arial" pitchFamily="34" charset="0"/>
                <a:ea typeface="黑体" pitchFamily="49" charset="-122"/>
              </a:rPr>
              <a:t>网络</a:t>
            </a:r>
            <a:r>
              <a:rPr lang="zh-CN" altLang="en-US" sz="2200" dirty="0">
                <a:solidFill>
                  <a:srgbClr val="FFFF00"/>
                </a:solidFill>
                <a:latin typeface="Arial" pitchFamily="34" charset="0"/>
                <a:ea typeface="黑体" pitchFamily="49" charset="-122"/>
              </a:rPr>
              <a:t>软件用：</a:t>
            </a:r>
            <a:r>
              <a:rPr lang="zh-CN" altLang="en-US" sz="2200" dirty="0">
                <a:latin typeface="Arial" pitchFamily="34" charset="0"/>
                <a:ea typeface="黑体" pitchFamily="49" charset="-122"/>
              </a:rPr>
              <a:t>Firefox、FlashGet、FlashFXP、QQ、Foxmail等。</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④</a:t>
            </a:r>
            <a:r>
              <a:rPr lang="zh-CN" altLang="en-US" sz="2200" dirty="0" smtClean="0">
                <a:solidFill>
                  <a:srgbClr val="FFFF00"/>
                </a:solidFill>
                <a:latin typeface="Arial" pitchFamily="34" charset="0"/>
                <a:ea typeface="黑体" pitchFamily="49" charset="-122"/>
              </a:rPr>
              <a:t>办公</a:t>
            </a:r>
            <a:r>
              <a:rPr lang="zh-CN" altLang="en-US" sz="2200" dirty="0">
                <a:solidFill>
                  <a:srgbClr val="FFFF00"/>
                </a:solidFill>
                <a:latin typeface="Arial" pitchFamily="34" charset="0"/>
                <a:ea typeface="黑体" pitchFamily="49" charset="-122"/>
              </a:rPr>
              <a:t>软件：</a:t>
            </a:r>
            <a:r>
              <a:rPr lang="zh-CN" altLang="en-US" sz="2200" dirty="0">
                <a:latin typeface="Arial" pitchFamily="34" charset="0"/>
                <a:ea typeface="黑体" pitchFamily="49" charset="-122"/>
              </a:rPr>
              <a:t>微软Office系列、金山WPS系列和永中Office系列等。</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⑤</a:t>
            </a:r>
            <a:r>
              <a:rPr lang="zh-CN" altLang="en-US" sz="2200" dirty="0" smtClean="0">
                <a:solidFill>
                  <a:srgbClr val="FFFF00"/>
                </a:solidFill>
                <a:latin typeface="Arial" pitchFamily="34" charset="0"/>
                <a:ea typeface="黑体" pitchFamily="49" charset="-122"/>
              </a:rPr>
              <a:t>程序</a:t>
            </a:r>
            <a:r>
              <a:rPr lang="zh-CN" altLang="en-US" sz="2200" dirty="0">
                <a:solidFill>
                  <a:srgbClr val="FFFF00"/>
                </a:solidFill>
                <a:latin typeface="Arial" pitchFamily="34" charset="0"/>
                <a:ea typeface="黑体" pitchFamily="49" charset="-122"/>
              </a:rPr>
              <a:t>开发软件：</a:t>
            </a:r>
            <a:r>
              <a:rPr lang="zh-CN" altLang="en-US" sz="2200" dirty="0">
                <a:latin typeface="Arial" pitchFamily="34" charset="0"/>
                <a:ea typeface="黑体" pitchFamily="49" charset="-122"/>
              </a:rPr>
              <a:t>VB、C/C++、Java、Delphi等。</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⑥</a:t>
            </a:r>
            <a:r>
              <a:rPr lang="zh-CN" altLang="en-US" sz="2200" dirty="0" smtClean="0">
                <a:solidFill>
                  <a:srgbClr val="FFFF00"/>
                </a:solidFill>
                <a:latin typeface="Arial" pitchFamily="34" charset="0"/>
                <a:ea typeface="黑体" pitchFamily="49" charset="-122"/>
              </a:rPr>
              <a:t>多媒体</a:t>
            </a:r>
            <a:r>
              <a:rPr lang="zh-CN" altLang="en-US" sz="2200" dirty="0">
                <a:solidFill>
                  <a:srgbClr val="FFFF00"/>
                </a:solidFill>
                <a:latin typeface="Arial" pitchFamily="34" charset="0"/>
                <a:ea typeface="黑体" pitchFamily="49" charset="-122"/>
              </a:rPr>
              <a:t>编辑软件：</a:t>
            </a:r>
            <a:r>
              <a:rPr lang="zh-CN" altLang="en-US" sz="2200" dirty="0">
                <a:latin typeface="Arial" pitchFamily="34" charset="0"/>
                <a:ea typeface="黑体" pitchFamily="49" charset="-122"/>
              </a:rPr>
              <a:t>Cool Edit Pro（音频处理软件）、Photoshop（、Flash、Premiere（视频处理软件）以及Authorware等。</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⑦</a:t>
            </a:r>
            <a:r>
              <a:rPr lang="zh-CN" altLang="en-US" sz="2200" dirty="0" smtClean="0">
                <a:solidFill>
                  <a:srgbClr val="FFFF00"/>
                </a:solidFill>
                <a:latin typeface="Arial" pitchFamily="34" charset="0"/>
                <a:ea typeface="黑体" pitchFamily="49" charset="-122"/>
              </a:rPr>
              <a:t>工程设计</a:t>
            </a:r>
            <a:r>
              <a:rPr lang="zh-CN" altLang="en-US" sz="2200" dirty="0">
                <a:solidFill>
                  <a:srgbClr val="FFFF00"/>
                </a:solidFill>
                <a:latin typeface="Arial" pitchFamily="34" charset="0"/>
                <a:ea typeface="黑体" pitchFamily="49" charset="-122"/>
              </a:rPr>
              <a:t>软件：</a:t>
            </a:r>
            <a:r>
              <a:rPr lang="zh-CN" altLang="en-US" sz="2200" dirty="0">
                <a:latin typeface="Arial" pitchFamily="34" charset="0"/>
                <a:ea typeface="黑体" pitchFamily="49" charset="-122"/>
              </a:rPr>
              <a:t>AutoCAD、Protel和Visio等。</a:t>
            </a:r>
          </a:p>
          <a:p>
            <a:r>
              <a:rPr lang="zh-CN" altLang="en-US" sz="2200" dirty="0">
                <a:latin typeface="Arial" pitchFamily="34" charset="0"/>
                <a:ea typeface="黑体" pitchFamily="49" charset="-122"/>
              </a:rPr>
              <a:t>       </a:t>
            </a:r>
            <a:r>
              <a:rPr lang="en-US" altLang="zh-CN" sz="2200" dirty="0">
                <a:latin typeface="Arial" pitchFamily="34" charset="0"/>
                <a:ea typeface="黑体" pitchFamily="49" charset="-122"/>
              </a:rPr>
              <a:t>⑧</a:t>
            </a:r>
            <a:r>
              <a:rPr lang="zh-CN" altLang="en-US" sz="2200" dirty="0" smtClean="0">
                <a:solidFill>
                  <a:srgbClr val="FFFF00"/>
                </a:solidFill>
                <a:latin typeface="Arial" pitchFamily="34" charset="0"/>
                <a:ea typeface="黑体" pitchFamily="49" charset="-122"/>
              </a:rPr>
              <a:t>教育</a:t>
            </a:r>
            <a:r>
              <a:rPr lang="zh-CN" altLang="en-US" sz="2200" dirty="0">
                <a:solidFill>
                  <a:srgbClr val="FFFF00"/>
                </a:solidFill>
                <a:latin typeface="Arial" pitchFamily="34" charset="0"/>
                <a:ea typeface="黑体" pitchFamily="49" charset="-122"/>
              </a:rPr>
              <a:t>与娱乐软件：</a:t>
            </a:r>
            <a:r>
              <a:rPr lang="zh-CN" altLang="en-US" sz="2200" dirty="0">
                <a:latin typeface="Arial" pitchFamily="34" charset="0"/>
                <a:ea typeface="黑体" pitchFamily="49" charset="-122"/>
              </a:rPr>
              <a:t>ACDSee（图片浏览软件）、RealPlayer（在线播放软件）、魔兽争霸（游戏软件）等。</a:t>
            </a:r>
          </a:p>
          <a:p>
            <a:r>
              <a:rPr lang="zh-CN" altLang="en-US" sz="2200" dirty="0">
                <a:latin typeface="Arial" pitchFamily="34" charset="0"/>
                <a:ea typeface="黑体" pitchFamily="49" charset="-122"/>
              </a:rPr>
              <a:t>       </a:t>
            </a:r>
            <a:r>
              <a:rPr lang="en-US" altLang="zh-CN" sz="2200" dirty="0" smtClean="0">
                <a:latin typeface="Arial" pitchFamily="34" charset="0"/>
                <a:ea typeface="黑体" pitchFamily="49" charset="-122"/>
              </a:rPr>
              <a:t>⑨</a:t>
            </a:r>
            <a:r>
              <a:rPr lang="zh-CN" altLang="en-US" sz="2200" dirty="0" smtClean="0">
                <a:solidFill>
                  <a:srgbClr val="FFFF00"/>
                </a:solidFill>
                <a:latin typeface="Arial" pitchFamily="34" charset="0"/>
                <a:ea typeface="黑体" pitchFamily="49" charset="-122"/>
              </a:rPr>
              <a:t>其他</a:t>
            </a:r>
            <a:r>
              <a:rPr lang="zh-CN" altLang="en-US" sz="2200" dirty="0">
                <a:solidFill>
                  <a:srgbClr val="FFFF00"/>
                </a:solidFill>
                <a:latin typeface="Arial" pitchFamily="34" charset="0"/>
                <a:ea typeface="黑体" pitchFamily="49" charset="-122"/>
              </a:rPr>
              <a:t>专用软件：</a:t>
            </a:r>
            <a:r>
              <a:rPr lang="zh-CN" altLang="en-US" sz="2200" dirty="0">
                <a:latin typeface="Arial" pitchFamily="34" charset="0"/>
                <a:ea typeface="黑体" pitchFamily="49" charset="-122"/>
              </a:rPr>
              <a:t>如</a:t>
            </a:r>
            <a:r>
              <a:rPr lang="zh-CN" altLang="en-US" sz="2200" dirty="0" smtClean="0">
                <a:latin typeface="Arial" pitchFamily="34" charset="0"/>
                <a:ea typeface="黑体" pitchFamily="49" charset="-122"/>
              </a:rPr>
              <a:t>“用友”、</a:t>
            </a:r>
            <a:r>
              <a:rPr lang="zh-CN" altLang="en-US" sz="2200" dirty="0">
                <a:latin typeface="Arial" pitchFamily="34" charset="0"/>
                <a:ea typeface="黑体" pitchFamily="49" charset="-122"/>
              </a:rPr>
              <a:t>“北大方正”印刷出版系统等。</a:t>
            </a:r>
          </a:p>
        </p:txBody>
      </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104775" y="844550"/>
            <a:ext cx="90328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计算机是由多个组成部分构成的一个复杂系统，技术指标繁多，涉及面广，评价计算机的性能要结合多种因素，综合分析。</a:t>
            </a:r>
          </a:p>
        </p:txBody>
      </p:sp>
      <p:sp>
        <p:nvSpPr>
          <p:cNvPr id="99331" name="Text Box 3"/>
          <p:cNvSpPr txBox="1">
            <a:spLocks noChangeArrowheads="1"/>
          </p:cNvSpPr>
          <p:nvPr/>
        </p:nvSpPr>
        <p:spPr bwMode="auto">
          <a:xfrm>
            <a:off x="104775" y="260350"/>
            <a:ext cx="5619353" cy="45720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a:t>2.4  计算机的主要技术指标及性能评价</a:t>
            </a:r>
          </a:p>
        </p:txBody>
      </p:sp>
      <p:sp>
        <p:nvSpPr>
          <p:cNvPr id="99332" name="Rectangle 4"/>
          <p:cNvSpPr>
            <a:spLocks noChangeArrowheads="1"/>
          </p:cNvSpPr>
          <p:nvPr/>
        </p:nvSpPr>
        <p:spPr bwMode="auto">
          <a:xfrm>
            <a:off x="104775" y="2205038"/>
            <a:ext cx="9032875" cy="440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a:latin typeface="Arial" pitchFamily="34" charset="0"/>
                <a:ea typeface="黑体" pitchFamily="49" charset="-122"/>
              </a:rPr>
              <a:t>       主要有下列技术指标。</a:t>
            </a:r>
          </a:p>
          <a:p>
            <a:r>
              <a:rPr lang="zh-CN" altLang="en-US" sz="2200">
                <a:latin typeface="Arial" pitchFamily="34" charset="0"/>
                <a:ea typeface="黑体" pitchFamily="49" charset="-122"/>
              </a:rPr>
              <a:t>       </a:t>
            </a:r>
            <a:r>
              <a:rPr lang="zh-CN" altLang="en-US" sz="2200">
                <a:solidFill>
                  <a:srgbClr val="FFFF00"/>
                </a:solidFill>
                <a:latin typeface="Arial" pitchFamily="34" charset="0"/>
                <a:ea typeface="黑体" pitchFamily="49" charset="-122"/>
              </a:rPr>
              <a:t>1．字长</a:t>
            </a:r>
          </a:p>
          <a:p>
            <a:r>
              <a:rPr lang="zh-CN" altLang="en-US" sz="2200">
                <a:latin typeface="Arial" pitchFamily="34" charset="0"/>
                <a:ea typeface="黑体" pitchFamily="49" charset="-122"/>
              </a:rPr>
              <a:t>       字长是指计算机运算一次能同时处理的二进制数据的位数。字长越长，作为存储数据，则计算机的运算精度就越高；作为存储指令，则计算机的处理能力就越强。通常，字长总是8位的整倍数，如8位、16位、32位、64位等。如Intel 486机均属于32位机。</a:t>
            </a:r>
          </a:p>
          <a:p>
            <a:r>
              <a:rPr lang="zh-CN" altLang="en-US" sz="2200">
                <a:latin typeface="Arial" pitchFamily="34" charset="0"/>
                <a:ea typeface="黑体" pitchFamily="49" charset="-122"/>
              </a:rPr>
              <a:t>       </a:t>
            </a:r>
            <a:r>
              <a:rPr lang="zh-CN" altLang="en-US" sz="2200">
                <a:solidFill>
                  <a:srgbClr val="FFFF00"/>
                </a:solidFill>
                <a:latin typeface="Arial" pitchFamily="34" charset="0"/>
                <a:ea typeface="黑体" pitchFamily="49" charset="-122"/>
              </a:rPr>
              <a:t>2．主频</a:t>
            </a:r>
          </a:p>
          <a:p>
            <a:r>
              <a:rPr lang="zh-CN" altLang="en-US" sz="2200">
                <a:latin typeface="Arial" pitchFamily="34" charset="0"/>
                <a:ea typeface="黑体" pitchFamily="49" charset="-122"/>
              </a:rPr>
              <a:t>       主频是指微型计算机中CPU的时钟频率（CPU Clock Speed），也就是CPU运算时的工作频率。一般来说，主频越高，一个时钟周期里完成的指令数也越多，当然CPU的速度就越快。</a:t>
            </a:r>
          </a:p>
          <a:p>
            <a:r>
              <a:rPr lang="zh-CN" altLang="en-US" sz="2200">
                <a:latin typeface="Arial" pitchFamily="34" charset="0"/>
                <a:ea typeface="黑体" pitchFamily="49" charset="-122"/>
              </a:rPr>
              <a:t>       </a:t>
            </a:r>
            <a:r>
              <a:rPr lang="zh-CN" altLang="en-US" sz="2200">
                <a:solidFill>
                  <a:srgbClr val="FFFF00"/>
                </a:solidFill>
                <a:latin typeface="Arial" pitchFamily="34" charset="0"/>
                <a:ea typeface="黑体" pitchFamily="49" charset="-122"/>
              </a:rPr>
              <a:t>3．运算速度</a:t>
            </a:r>
          </a:p>
          <a:p>
            <a:r>
              <a:rPr lang="zh-CN" altLang="en-US" sz="2200">
                <a:latin typeface="Arial" pitchFamily="34" charset="0"/>
                <a:ea typeface="黑体" pitchFamily="49" charset="-122"/>
              </a:rPr>
              <a:t>       计算机的运算速度通常是指每秒钟所能执行加法的指令数目，常用百万次/秒（MIPS）来表示。</a:t>
            </a:r>
          </a:p>
        </p:txBody>
      </p:sp>
      <p:sp>
        <p:nvSpPr>
          <p:cNvPr id="99333" name="Text Box 5"/>
          <p:cNvSpPr txBox="1">
            <a:spLocks noChangeArrowheads="1"/>
          </p:cNvSpPr>
          <p:nvPr/>
        </p:nvSpPr>
        <p:spPr bwMode="auto">
          <a:xfrm>
            <a:off x="104775" y="1619250"/>
            <a:ext cx="5619353"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a:latin typeface="Arial" pitchFamily="34" charset="0"/>
                <a:ea typeface="黑体" pitchFamily="49" charset="-122"/>
              </a:rPr>
              <a:t>2.4.1  </a:t>
            </a:r>
            <a:r>
              <a:rPr lang="en-US" sz="2400">
                <a:latin typeface="Arial" pitchFamily="34" charset="0"/>
                <a:ea typeface="黑体" pitchFamily="49" charset="-122"/>
              </a:rPr>
              <a:t>计算机的主要技术指标</a:t>
            </a:r>
          </a:p>
        </p:txBody>
      </p:sp>
      <p:sp>
        <p:nvSpPr>
          <p:cNvPr id="6" name="Text Box 4"/>
          <p:cNvSpPr txBox="1">
            <a:spLocks noChangeArrowheads="1"/>
          </p:cNvSpPr>
          <p:nvPr/>
        </p:nvSpPr>
        <p:spPr bwMode="auto">
          <a:xfrm>
            <a:off x="104775" y="728663"/>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1．计算机的发展历程</a:t>
            </a:r>
          </a:p>
        </p:txBody>
      </p:sp>
      <p:sp>
        <p:nvSpPr>
          <p:cNvPr id="7" name="Text Box 4"/>
          <p:cNvSpPr txBox="1">
            <a:spLocks noChangeArrowheads="1"/>
          </p:cNvSpPr>
          <p:nvPr/>
        </p:nvSpPr>
        <p:spPr bwMode="auto">
          <a:xfrm>
            <a:off x="257175" y="881063"/>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1．计算机的发展历程</a:t>
            </a:r>
          </a:p>
        </p:txBody>
      </p:sp>
      <p:sp>
        <p:nvSpPr>
          <p:cNvPr id="8" name="Text Box 4"/>
          <p:cNvSpPr txBox="1">
            <a:spLocks noChangeArrowheads="1"/>
          </p:cNvSpPr>
          <p:nvPr/>
        </p:nvSpPr>
        <p:spPr bwMode="auto">
          <a:xfrm>
            <a:off x="409575" y="1033463"/>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1．计算机的发展历程</a:t>
            </a:r>
          </a:p>
        </p:txBody>
      </p:sp>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104775" y="188913"/>
            <a:ext cx="9032875"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solidFill>
                  <a:srgbClr val="FFFF00"/>
                </a:solidFill>
                <a:latin typeface="Arial" pitchFamily="34" charset="0"/>
                <a:ea typeface="黑体" pitchFamily="49" charset="-122"/>
              </a:rPr>
              <a:t>       4．存储容量</a:t>
            </a:r>
          </a:p>
          <a:p>
            <a:r>
              <a:rPr lang="zh-CN" altLang="en-US" sz="2200" dirty="0">
                <a:latin typeface="Arial" pitchFamily="34" charset="0"/>
                <a:ea typeface="黑体" pitchFamily="49" charset="-122"/>
              </a:rPr>
              <a:t>       包括内存容量和外存容量，主要指内存的容量。显然，内存容量越大，机器所能运行的程序就越大，处理能力就越强。目前微机的内存容量一般为1GB以上。</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5．存取周期</a:t>
            </a:r>
          </a:p>
          <a:p>
            <a:r>
              <a:rPr lang="zh-CN" altLang="en-US" sz="2200" dirty="0">
                <a:latin typeface="Arial" pitchFamily="34" charset="0"/>
                <a:ea typeface="黑体" pitchFamily="49" charset="-122"/>
              </a:rPr>
              <a:t>       存取周期就是CPU从内存储器中存取数据所需的时间。目前，内存的存取周期在7～70ns之间。</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6．外设扩展能力和兼容性。</a:t>
            </a:r>
            <a:r>
              <a:rPr lang="zh-CN" altLang="en-US" sz="2200" dirty="0">
                <a:latin typeface="Arial" pitchFamily="34" charset="0"/>
                <a:ea typeface="黑体" pitchFamily="49" charset="-122"/>
              </a:rPr>
              <a:t>兼容性（Compatibility）是指一个系统的硬件或软件与另一个系统或多种系统的硬件或软件的兼容能力，是指系统间某些方面具有的并存性即两个系统之间存在一定程序的通用性。</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7．RASIS特性。</a:t>
            </a:r>
            <a:r>
              <a:rPr lang="zh-CN" altLang="en-US" sz="2200" dirty="0">
                <a:latin typeface="Arial" pitchFamily="34" charset="0"/>
                <a:ea typeface="黑体" pitchFamily="49" charset="-122"/>
              </a:rPr>
              <a:t>可靠性（Reliability）、可用性（Availability）、可维护性（Serviceability）、完整性（Integrality）和安全性（Security）统称RASIS特性，它们是衡量计算机系统性能的五大功能特性。</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8．软件配置情况。</a:t>
            </a:r>
            <a:r>
              <a:rPr lang="zh-CN" altLang="en-US" sz="2200" dirty="0">
                <a:latin typeface="Arial" pitchFamily="34" charset="0"/>
                <a:ea typeface="黑体" pitchFamily="49" charset="-122"/>
              </a:rPr>
              <a:t>软件配置情况直接影响微型计算机系统的使用和性能的发挥。</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9．性能价格比。</a:t>
            </a:r>
            <a:r>
              <a:rPr lang="zh-CN" altLang="en-US" sz="2200" dirty="0">
                <a:latin typeface="Arial" pitchFamily="34" charset="0"/>
                <a:ea typeface="黑体" pitchFamily="49" charset="-122"/>
              </a:rPr>
              <a:t>性能是指机器的综合性能，包括硬件、软件的各种性能。价格不但指主机，也包括整个系统的价格。显然，性能价格比值越大越好，它是客户对经济效益的选择依据之一。 </a:t>
            </a:r>
          </a:p>
        </p:txBody>
      </p:sp>
      <p:sp>
        <p:nvSpPr>
          <p:cNvPr id="100355" name="AutoShape 3">
            <a:hlinkClick r:id="rId2" action="ppaction://hlinksldjump" highlightClick="1"/>
          </p:cNvPr>
          <p:cNvSpPr>
            <a:spLocks noChangeArrowheads="1"/>
          </p:cNvSpPr>
          <p:nvPr/>
        </p:nvSpPr>
        <p:spPr bwMode="auto">
          <a:xfrm>
            <a:off x="7726363" y="6426200"/>
            <a:ext cx="1379537"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a:solidFill>
                  <a:srgbClr val="FFFF00"/>
                </a:solidFill>
                <a:ea typeface="黑体" pitchFamily="49" charset="-122"/>
              </a:rPr>
              <a:t>←返回目录</a:t>
            </a: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2"/>
          <p:cNvSpPr>
            <a:spLocks noChangeArrowheads="1"/>
          </p:cNvSpPr>
          <p:nvPr/>
        </p:nvSpPr>
        <p:spPr bwMode="auto">
          <a:xfrm>
            <a:off x="2124075" y="974725"/>
            <a:ext cx="5884863"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zh-CN" altLang="en-US" sz="2400">
                <a:ea typeface="黑体" pitchFamily="49" charset="-122"/>
                <a:hlinkClick r:id="rId2" action="ppaction://hlinksldjump"/>
              </a:rPr>
              <a:t>2.1</a:t>
            </a:r>
            <a:r>
              <a:rPr lang="zh-CN" altLang="en-US" sz="2400">
                <a:ea typeface="黑体" pitchFamily="49" charset="-122"/>
              </a:rPr>
              <a:t>  计算机系统的组成</a:t>
            </a:r>
          </a:p>
        </p:txBody>
      </p:sp>
      <p:sp>
        <p:nvSpPr>
          <p:cNvPr id="68611" name="AutoShape 3"/>
          <p:cNvSpPr>
            <a:spLocks noChangeArrowheads="1"/>
          </p:cNvSpPr>
          <p:nvPr/>
        </p:nvSpPr>
        <p:spPr bwMode="auto">
          <a:xfrm>
            <a:off x="2124075" y="2054225"/>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zh-CN" altLang="en-US" sz="2400">
                <a:ea typeface="黑体" pitchFamily="49" charset="-122"/>
                <a:hlinkClick r:id="rId3" action="ppaction://hlinksldjump"/>
              </a:rPr>
              <a:t>2.2</a:t>
            </a:r>
            <a:r>
              <a:rPr lang="zh-CN" altLang="en-US" sz="2400">
                <a:ea typeface="黑体" pitchFamily="49" charset="-122"/>
              </a:rPr>
              <a:t>  计算机工作原理</a:t>
            </a:r>
          </a:p>
        </p:txBody>
      </p:sp>
      <p:sp>
        <p:nvSpPr>
          <p:cNvPr id="68612" name="AutoShape 4"/>
          <p:cNvSpPr>
            <a:spLocks noChangeArrowheads="1"/>
          </p:cNvSpPr>
          <p:nvPr/>
        </p:nvSpPr>
        <p:spPr bwMode="auto">
          <a:xfrm>
            <a:off x="2124075" y="3135313"/>
            <a:ext cx="591978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zh-CN" altLang="en-US" sz="2400">
                <a:ea typeface="黑体" pitchFamily="49" charset="-122"/>
                <a:hlinkClick r:id="rId4" action="ppaction://hlinksldjump"/>
              </a:rPr>
              <a:t>2.3</a:t>
            </a:r>
            <a:r>
              <a:rPr lang="zh-CN" altLang="en-US" sz="2400">
                <a:ea typeface="黑体" pitchFamily="49" charset="-122"/>
              </a:rPr>
              <a:t>  微型计算机系统的组成</a:t>
            </a:r>
          </a:p>
        </p:txBody>
      </p:sp>
      <p:sp>
        <p:nvSpPr>
          <p:cNvPr id="68613" name="AutoShape 5"/>
          <p:cNvSpPr>
            <a:spLocks noChangeArrowheads="1"/>
          </p:cNvSpPr>
          <p:nvPr/>
        </p:nvSpPr>
        <p:spPr bwMode="auto">
          <a:xfrm>
            <a:off x="2124075" y="4214813"/>
            <a:ext cx="5919788"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zh-CN" altLang="en-US" sz="2400" dirty="0">
                <a:ea typeface="黑体" pitchFamily="49" charset="-122"/>
                <a:hlinkClick r:id="rId5" action="ppaction://hlinksldjump"/>
              </a:rPr>
              <a:t>2.4</a:t>
            </a:r>
            <a:r>
              <a:rPr lang="zh-CN" altLang="en-US" sz="2400" dirty="0">
                <a:ea typeface="黑体" pitchFamily="49" charset="-122"/>
              </a:rPr>
              <a:t>  计算机的主要技术指标及性能评价</a:t>
            </a:r>
          </a:p>
        </p:txBody>
      </p:sp>
      <p:sp>
        <p:nvSpPr>
          <p:cNvPr id="68614" name="Rectangle 6"/>
          <p:cNvSpPr>
            <a:spLocks noChangeArrowheads="1"/>
          </p:cNvSpPr>
          <p:nvPr/>
        </p:nvSpPr>
        <p:spPr bwMode="auto">
          <a:xfrm>
            <a:off x="900113" y="9810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dirty="0"/>
              <a:t>本</a:t>
            </a:r>
          </a:p>
          <a:p>
            <a:pPr algn="ctr"/>
            <a:r>
              <a:rPr lang="zh-CN" altLang="en-US" sz="3200" b="1" dirty="0"/>
              <a:t>章</a:t>
            </a:r>
          </a:p>
          <a:p>
            <a:pPr algn="ctr"/>
            <a:r>
              <a:rPr lang="zh-CN" altLang="en-US" sz="3200" b="1" dirty="0"/>
              <a:t>目</a:t>
            </a:r>
          </a:p>
          <a:p>
            <a:pPr algn="ctr"/>
            <a:r>
              <a:rPr lang="zh-CN" altLang="en-US" sz="3200" b="1" dirty="0"/>
              <a:t>录</a:t>
            </a: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104776" y="1047750"/>
            <a:ext cx="4539580" cy="45720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ea typeface="黑体" pitchFamily="49" charset="-122"/>
              </a:rPr>
              <a:t>2.1  计算机系统的组成</a:t>
            </a:r>
          </a:p>
        </p:txBody>
      </p:sp>
      <p:sp>
        <p:nvSpPr>
          <p:cNvPr id="69635" name="Rectangle 3"/>
          <p:cNvSpPr>
            <a:spLocks noChangeArrowheads="1"/>
          </p:cNvSpPr>
          <p:nvPr/>
        </p:nvSpPr>
        <p:spPr bwMode="auto">
          <a:xfrm>
            <a:off x="104775" y="188913"/>
            <a:ext cx="9032875" cy="71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本章主要介绍微型计算机系统的基本组成，包括硬件系统和软件系统。最后还简单介绍一下关于计算机的主要技术指标和性能评价指标。</a:t>
            </a:r>
          </a:p>
        </p:txBody>
      </p:sp>
      <p:sp>
        <p:nvSpPr>
          <p:cNvPr id="69636" name="Rectangle 4"/>
          <p:cNvSpPr>
            <a:spLocks noChangeArrowheads="1"/>
          </p:cNvSpPr>
          <p:nvPr/>
        </p:nvSpPr>
        <p:spPr bwMode="auto">
          <a:xfrm>
            <a:off x="104775" y="1695450"/>
            <a:ext cx="9032875"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200" dirty="0">
                <a:latin typeface="Arial" pitchFamily="34" charset="0"/>
                <a:ea typeface="黑体" pitchFamily="49" charset="-122"/>
              </a:rPr>
              <a:t>        一个完整的计算机系统包括硬件系统和软件系统两大部分。两者共同构成一个完整的系统，相辅相成，缺一不可。计算机系统的组成如图2-1所示。</a:t>
            </a:r>
          </a:p>
        </p:txBody>
      </p:sp>
      <p:sp>
        <p:nvSpPr>
          <p:cNvPr id="69637" name="Rectangle 5"/>
          <p:cNvSpPr>
            <a:spLocks noChangeArrowheads="1"/>
          </p:cNvSpPr>
          <p:nvPr/>
        </p:nvSpPr>
        <p:spPr bwMode="auto">
          <a:xfrm>
            <a:off x="3097213" y="6261100"/>
            <a:ext cx="42481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1" hangingPunct="1"/>
            <a:r>
              <a:rPr lang="zh-CN" altLang="en-US" sz="2200">
                <a:latin typeface="Arial" pitchFamily="34" charset="0"/>
                <a:ea typeface="黑体" pitchFamily="49" charset="-122"/>
              </a:rPr>
              <a:t>图2-1  计算机系统的组成</a:t>
            </a:r>
          </a:p>
        </p:txBody>
      </p:sp>
      <p:pic>
        <p:nvPicPr>
          <p:cNvPr id="696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814077"/>
            <a:ext cx="6913463" cy="3351227"/>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104775" y="764704"/>
            <a:ext cx="9032875" cy="589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dirty="0">
                <a:latin typeface="Arial" pitchFamily="34" charset="0"/>
                <a:ea typeface="黑体" pitchFamily="49" charset="-122"/>
              </a:rPr>
              <a:t>        1946年，美籍匈牙利数学家冯·诺依曼等人在题为《电子计算装置逻辑设计的初步讨论》的论文中，深入系统地阐述了“以存储程序”概念为指导的计算机逻辑设计思想（存储程序原理），勾画出了一个完整的计算机体系结构。依据这一设计思想发展起来的计算机，被称为</a:t>
            </a:r>
            <a:r>
              <a:rPr lang="zh-CN" altLang="en-US" sz="2400" dirty="0">
                <a:solidFill>
                  <a:srgbClr val="FFC000"/>
                </a:solidFill>
                <a:latin typeface="Arial" pitchFamily="34" charset="0"/>
                <a:ea typeface="黑体" pitchFamily="49" charset="-122"/>
              </a:rPr>
              <a:t>冯·诺依曼型计算机</a:t>
            </a:r>
            <a:r>
              <a:rPr lang="zh-CN" altLang="en-US" sz="2400" dirty="0">
                <a:latin typeface="Arial" pitchFamily="34" charset="0"/>
                <a:ea typeface="黑体" pitchFamily="49" charset="-122"/>
              </a:rPr>
              <a:t>。</a:t>
            </a:r>
          </a:p>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冯·诺依曼</a:t>
            </a:r>
            <a:r>
              <a:rPr lang="zh-CN" altLang="en-US" sz="2400" dirty="0">
                <a:latin typeface="Arial" pitchFamily="34" charset="0"/>
                <a:ea typeface="黑体" pitchFamily="49" charset="-122"/>
              </a:rPr>
              <a:t>型计算机的基本思想如下：</a:t>
            </a:r>
          </a:p>
          <a:p>
            <a:r>
              <a:rPr lang="zh-CN" altLang="en-US" sz="2400" dirty="0">
                <a:latin typeface="Arial" pitchFamily="34" charset="0"/>
                <a:ea typeface="黑体" pitchFamily="49" charset="-122"/>
              </a:rPr>
              <a:t>       </a:t>
            </a:r>
            <a:r>
              <a:rPr lang="en-US" altLang="zh-CN" sz="2400" dirty="0" smtClean="0">
                <a:latin typeface="Arial" pitchFamily="34" charset="0"/>
                <a:ea typeface="黑体" pitchFamily="49" charset="-122"/>
              </a:rPr>
              <a:t>①</a:t>
            </a:r>
            <a:r>
              <a:rPr lang="zh-CN" altLang="en-US" sz="2400" dirty="0" smtClean="0">
                <a:latin typeface="Arial" pitchFamily="34" charset="0"/>
                <a:ea typeface="黑体" pitchFamily="49" charset="-122"/>
              </a:rPr>
              <a:t>计算机</a:t>
            </a:r>
            <a:r>
              <a:rPr lang="zh-CN" altLang="en-US" sz="2400" dirty="0">
                <a:latin typeface="Arial" pitchFamily="34" charset="0"/>
                <a:ea typeface="黑体" pitchFamily="49" charset="-122"/>
              </a:rPr>
              <a:t>应包括运算器、存储器、控制器、输入和输出设备五大基本部件。</a:t>
            </a:r>
          </a:p>
          <a:p>
            <a:r>
              <a:rPr lang="zh-CN" altLang="en-US" sz="2400" dirty="0">
                <a:latin typeface="Arial" pitchFamily="34" charset="0"/>
                <a:ea typeface="黑体" pitchFamily="49" charset="-122"/>
              </a:rPr>
              <a:t>       </a:t>
            </a:r>
            <a:r>
              <a:rPr lang="en-US" altLang="zh-CN" sz="2400" dirty="0" smtClean="0">
                <a:latin typeface="Arial" pitchFamily="34" charset="0"/>
                <a:ea typeface="黑体" pitchFamily="49" charset="-122"/>
              </a:rPr>
              <a:t>②</a:t>
            </a:r>
            <a:r>
              <a:rPr lang="zh-CN" altLang="en-US" sz="2400" dirty="0" smtClean="0">
                <a:latin typeface="Arial" pitchFamily="34" charset="0"/>
                <a:ea typeface="黑体" pitchFamily="49" charset="-122"/>
              </a:rPr>
              <a:t>计算机</a:t>
            </a:r>
            <a:r>
              <a:rPr lang="zh-CN" altLang="en-US" sz="2400" dirty="0">
                <a:latin typeface="Arial" pitchFamily="34" charset="0"/>
                <a:ea typeface="黑体" pitchFamily="49" charset="-122"/>
              </a:rPr>
              <a:t>内部应采用二进制来表示指令的数据。其每条指令一般具有一个操作码和一个地址码。其中操作码表示运算性质，地址码指出操作数在存储器的位置。</a:t>
            </a:r>
          </a:p>
          <a:p>
            <a:r>
              <a:rPr lang="zh-CN" altLang="en-US" sz="2400" dirty="0">
                <a:latin typeface="Arial" pitchFamily="34" charset="0"/>
                <a:ea typeface="黑体" pitchFamily="49" charset="-122"/>
              </a:rPr>
              <a:t>       </a:t>
            </a:r>
            <a:r>
              <a:rPr lang="en-US" altLang="zh-CN" sz="2400" dirty="0" smtClean="0">
                <a:latin typeface="Arial" pitchFamily="34" charset="0"/>
                <a:ea typeface="黑体" pitchFamily="49" charset="-122"/>
              </a:rPr>
              <a:t>③</a:t>
            </a:r>
            <a:r>
              <a:rPr lang="zh-CN" altLang="en-US" sz="2400" dirty="0" smtClean="0">
                <a:latin typeface="Arial" pitchFamily="34" charset="0"/>
                <a:ea typeface="黑体" pitchFamily="49" charset="-122"/>
              </a:rPr>
              <a:t>将</a:t>
            </a:r>
            <a:r>
              <a:rPr lang="zh-CN" altLang="en-US" sz="2400" dirty="0">
                <a:latin typeface="Arial" pitchFamily="34" charset="0"/>
                <a:ea typeface="黑体" pitchFamily="49" charset="-122"/>
              </a:rPr>
              <a:t>编好的程序和原始数据送入内存储器中，然后启动计算机工作，计算机应在不需要操作人员干预的情况下，自动逐条取出指令和执行任务。</a:t>
            </a:r>
          </a:p>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该</a:t>
            </a:r>
            <a:r>
              <a:rPr lang="zh-CN" altLang="en-US" sz="2400" dirty="0">
                <a:latin typeface="Arial" pitchFamily="34" charset="0"/>
                <a:ea typeface="黑体" pitchFamily="49" charset="-122"/>
              </a:rPr>
              <a:t>计算机具有“存储程序”的特点，这样的计算机叫做“电子离散变量累加器”，简称EDVAC。</a:t>
            </a:r>
          </a:p>
        </p:txBody>
      </p:sp>
      <p:sp>
        <p:nvSpPr>
          <p:cNvPr id="70659" name="Text Box 3"/>
          <p:cNvSpPr txBox="1">
            <a:spLocks noChangeArrowheads="1"/>
          </p:cNvSpPr>
          <p:nvPr/>
        </p:nvSpPr>
        <p:spPr bwMode="auto">
          <a:xfrm>
            <a:off x="104775" y="234950"/>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a:t>2.1.1  </a:t>
            </a:r>
            <a:r>
              <a:rPr lang="en-US"/>
              <a:t>冯</a:t>
            </a:r>
            <a:r>
              <a:rPr lang="en-US" altLang="zh-CN"/>
              <a:t>·</a:t>
            </a:r>
            <a:r>
              <a:rPr lang="en-US"/>
              <a:t>诺依曼型计算机</a:t>
            </a:r>
            <a:endParaRPr lang="zh-CN" altLang="en-US"/>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104775" y="764704"/>
            <a:ext cx="9032875" cy="112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冯·诺依曼</a:t>
            </a:r>
            <a:r>
              <a:rPr lang="zh-CN" altLang="en-US" sz="2400" dirty="0">
                <a:latin typeface="Arial" pitchFamily="34" charset="0"/>
                <a:ea typeface="黑体" pitchFamily="49" charset="-122"/>
              </a:rPr>
              <a:t>提出的计算机“存储程序”工作原理决定了计算机硬件系统由五大部分组成：运算器、存储器、控制器、输入和输出设备，如图2-2所示。</a:t>
            </a:r>
          </a:p>
          <a:p>
            <a:endParaRPr lang="zh-CN" altLang="en-US" sz="2400" dirty="0">
              <a:latin typeface="Arial" pitchFamily="34" charset="0"/>
              <a:ea typeface="黑体" pitchFamily="49" charset="-122"/>
            </a:endParaRPr>
          </a:p>
        </p:txBody>
      </p:sp>
      <p:sp>
        <p:nvSpPr>
          <p:cNvPr id="71683" name="Text Box 3"/>
          <p:cNvSpPr txBox="1">
            <a:spLocks noChangeArrowheads="1"/>
          </p:cNvSpPr>
          <p:nvPr/>
        </p:nvSpPr>
        <p:spPr bwMode="auto">
          <a:xfrm>
            <a:off x="104775" y="234950"/>
            <a:ext cx="4516437" cy="45720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a:t>2.1.</a:t>
            </a:r>
            <a:r>
              <a:rPr lang="zh-CN" altLang="en-US"/>
              <a:t>2</a:t>
            </a:r>
            <a:r>
              <a:rPr lang="en-US" altLang="zh-CN"/>
              <a:t>  </a:t>
            </a:r>
            <a:r>
              <a:rPr lang="en-US"/>
              <a:t>计算机</a:t>
            </a:r>
            <a:r>
              <a:rPr lang="zh-CN" altLang="en-US"/>
              <a:t>硬件系统</a:t>
            </a:r>
          </a:p>
        </p:txBody>
      </p:sp>
      <p:sp>
        <p:nvSpPr>
          <p:cNvPr id="82948" name="AutoShape 4"/>
          <p:cNvSpPr>
            <a:spLocks noChangeArrowheads="1"/>
          </p:cNvSpPr>
          <p:nvPr/>
        </p:nvSpPr>
        <p:spPr bwMode="auto">
          <a:xfrm>
            <a:off x="2616200" y="1957388"/>
            <a:ext cx="2754313" cy="704850"/>
          </a:xfrm>
          <a:prstGeom prst="can">
            <a:avLst>
              <a:gd name="adj" fmla="val 50000"/>
            </a:avLst>
          </a:prstGeom>
          <a:gradFill rotWithShape="0">
            <a:gsLst>
              <a:gs pos="0">
                <a:srgbClr val="FFFFFF"/>
              </a:gs>
              <a:gs pos="100000">
                <a:schemeClr val="tx1"/>
              </a:gs>
            </a:gsLst>
            <a:lin ang="5400000" scaled="1"/>
          </a:gradFill>
          <a:ln w="9525" cmpd="sng">
            <a:solidFill>
              <a:schemeClr val="tx1"/>
            </a:solidFill>
            <a:round/>
            <a:headEnd/>
            <a:tailEnd/>
          </a:ln>
        </p:spPr>
        <p:txBody>
          <a:bodyPr wrap="none" lIns="102404" tIns="51201" rIns="102404" bIns="51201" anchor="ctr"/>
          <a:lstStyle/>
          <a:p>
            <a:pPr algn="ctr" eaLnBrk="1" hangingPunct="1">
              <a:lnSpc>
                <a:spcPct val="85000"/>
              </a:lnSpc>
              <a:defRPr/>
            </a:pPr>
            <a:r>
              <a:rPr lang="zh-CN" sz="2400" b="1">
                <a:solidFill>
                  <a:schemeClr val="bg1"/>
                </a:solidFill>
                <a:effectLst>
                  <a:outerShdw blurRad="38100" dist="38100" dir="2700000" algn="tl">
                    <a:srgbClr val="C0C0C0"/>
                  </a:outerShdw>
                </a:effectLst>
                <a:latin typeface="幼圆" pitchFamily="49" charset="-122"/>
                <a:ea typeface="幼圆" pitchFamily="49" charset="-122"/>
              </a:rPr>
              <a:t>（外）存储器</a:t>
            </a:r>
            <a:endParaRPr lang="zh-CN" sz="2400">
              <a:effectLst>
                <a:outerShdw blurRad="38100" dist="38100" dir="2700000" algn="tl">
                  <a:srgbClr val="C0C0C0"/>
                </a:outerShdw>
              </a:effectLst>
              <a:latin typeface="幼圆" pitchFamily="49" charset="-122"/>
              <a:ea typeface="幼圆" pitchFamily="49" charset="-122"/>
            </a:endParaRPr>
          </a:p>
        </p:txBody>
      </p:sp>
      <p:sp>
        <p:nvSpPr>
          <p:cNvPr id="82949" name="AutoShape 5"/>
          <p:cNvSpPr>
            <a:spLocks noChangeArrowheads="1"/>
          </p:cNvSpPr>
          <p:nvPr/>
        </p:nvSpPr>
        <p:spPr bwMode="auto">
          <a:xfrm>
            <a:off x="2690813" y="3025775"/>
            <a:ext cx="2754312" cy="704850"/>
          </a:xfrm>
          <a:prstGeom prst="can">
            <a:avLst>
              <a:gd name="adj" fmla="val 50000"/>
            </a:avLst>
          </a:prstGeom>
          <a:gradFill rotWithShape="0">
            <a:gsLst>
              <a:gs pos="0">
                <a:srgbClr val="FFDBC3"/>
              </a:gs>
              <a:gs pos="100000">
                <a:srgbClr val="FF6600"/>
              </a:gs>
            </a:gsLst>
            <a:lin ang="5400000" scaled="1"/>
          </a:gradFill>
          <a:ln w="9525" cmpd="sng">
            <a:solidFill>
              <a:schemeClr val="tx1"/>
            </a:solidFill>
            <a:round/>
            <a:headEnd/>
            <a:tailEnd/>
          </a:ln>
        </p:spPr>
        <p:txBody>
          <a:bodyPr wrap="none" lIns="102404" tIns="51201" rIns="102404" bIns="51201" anchor="ctr"/>
          <a:lstStyle/>
          <a:p>
            <a:pPr algn="ctr" eaLnBrk="1" hangingPunct="1">
              <a:defRPr/>
            </a:pPr>
            <a:r>
              <a:rPr lang="zh-CN" sz="3100" b="1">
                <a:solidFill>
                  <a:schemeClr val="bg1"/>
                </a:solidFill>
                <a:latin typeface="幼圆" pitchFamily="49" charset="-122"/>
                <a:ea typeface="幼圆" pitchFamily="49" charset="-122"/>
              </a:rPr>
              <a:t>（</a:t>
            </a:r>
            <a:r>
              <a:rPr lang="zh-CN" sz="3100" b="1">
                <a:solidFill>
                  <a:schemeClr val="bg1"/>
                </a:solidFill>
                <a:effectLst>
                  <a:outerShdw blurRad="38100" dist="38100" dir="2700000" algn="tl">
                    <a:srgbClr val="FFFFFF"/>
                  </a:outerShdw>
                </a:effectLst>
                <a:latin typeface="幼圆" pitchFamily="49" charset="-122"/>
                <a:ea typeface="幼圆" pitchFamily="49" charset="-122"/>
              </a:rPr>
              <a:t>内）存储器</a:t>
            </a:r>
            <a:endParaRPr lang="zh-CN" sz="2200">
              <a:solidFill>
                <a:schemeClr val="bg1"/>
              </a:solidFill>
              <a:latin typeface="幼圆" pitchFamily="49" charset="-122"/>
              <a:ea typeface="幼圆" pitchFamily="49" charset="-122"/>
            </a:endParaRPr>
          </a:p>
        </p:txBody>
      </p:sp>
      <p:sp>
        <p:nvSpPr>
          <p:cNvPr id="82950" name="AutoShape 6"/>
          <p:cNvSpPr>
            <a:spLocks noChangeArrowheads="1"/>
          </p:cNvSpPr>
          <p:nvPr/>
        </p:nvSpPr>
        <p:spPr bwMode="auto">
          <a:xfrm>
            <a:off x="2108200" y="4100513"/>
            <a:ext cx="3784600" cy="1841500"/>
          </a:xfrm>
          <a:prstGeom prst="roundRect">
            <a:avLst>
              <a:gd name="adj" fmla="val 16667"/>
            </a:avLst>
          </a:prstGeom>
          <a:gradFill rotWithShape="0">
            <a:gsLst>
              <a:gs pos="0">
                <a:srgbClr val="FFFFFF"/>
              </a:gs>
              <a:gs pos="100000">
                <a:srgbClr val="9966FF"/>
              </a:gs>
            </a:gsLst>
            <a:path path="shape">
              <a:fillToRect l="50000" t="50000" r="50000" b="50000"/>
            </a:path>
          </a:gradFill>
          <a:ln w="9525" cmpd="sng">
            <a:round/>
            <a:headEnd/>
            <a:tailEnd/>
          </a:ln>
          <a:scene3d>
            <a:camera prst="legacyPerspectiveBottomLeft"/>
            <a:lightRig rig="legacyFlat3" dir="t"/>
          </a:scene3d>
          <a:sp3d extrusionH="887400" prstMaterial="legacyMatte">
            <a:bevelT w="13500" h="13500" prst="angle"/>
            <a:bevelB w="13500" h="13500" prst="angle"/>
            <a:extrusionClr>
              <a:srgbClr val="9966FF"/>
            </a:extrusionClr>
          </a:sp3d>
        </p:spPr>
        <p:txBody>
          <a:bodyPr wrap="none" lIns="102404" tIns="51201" rIns="102404" bIns="51201" anchor="b" anchorCtr="1">
            <a:flatTx/>
          </a:bodyPr>
          <a:lstStyle/>
          <a:p>
            <a:pPr algn="ctr" eaLnBrk="1" hangingPunct="1">
              <a:defRPr/>
            </a:pPr>
            <a:r>
              <a:rPr lang="zh-CN" altLang="en-US" sz="3100" b="1">
                <a:solidFill>
                  <a:srgbClr val="FF0000"/>
                </a:solidFill>
                <a:effectLst>
                  <a:outerShdw blurRad="38100" dist="38100" dir="2700000" algn="tl">
                    <a:srgbClr val="C0C0C0"/>
                  </a:outerShdw>
                </a:effectLst>
                <a:latin typeface="幼圆" pitchFamily="49" charset="-122"/>
                <a:ea typeface="幼圆" pitchFamily="49" charset="-122"/>
              </a:rPr>
              <a:t>中央处理器（CPU）</a:t>
            </a:r>
            <a:endParaRPr lang="zh-CN" altLang="en-US" sz="2200">
              <a:solidFill>
                <a:srgbClr val="CC0000"/>
              </a:solidFill>
              <a:latin typeface="幼圆" pitchFamily="49" charset="-122"/>
              <a:ea typeface="幼圆" pitchFamily="49" charset="-122"/>
            </a:endParaRPr>
          </a:p>
        </p:txBody>
      </p:sp>
      <p:sp>
        <p:nvSpPr>
          <p:cNvPr id="71687" name="Rectangle 7"/>
          <p:cNvSpPr>
            <a:spLocks noChangeArrowheads="1"/>
          </p:cNvSpPr>
          <p:nvPr/>
        </p:nvSpPr>
        <p:spPr bwMode="auto">
          <a:xfrm>
            <a:off x="755650" y="2705100"/>
            <a:ext cx="1339850" cy="1425575"/>
          </a:xfrm>
          <a:prstGeom prst="rect">
            <a:avLst/>
          </a:prstGeom>
          <a:gradFill rotWithShape="0">
            <a:gsLst>
              <a:gs pos="0">
                <a:srgbClr val="0000FF"/>
              </a:gs>
              <a:gs pos="50000">
                <a:srgbClr val="DEDEFF"/>
              </a:gs>
              <a:gs pos="100000">
                <a:srgbClr val="0000FF"/>
              </a:gs>
            </a:gsLst>
            <a:lin ang="5400000" scaled="1"/>
          </a:gradFill>
          <a:ln w="9525">
            <a:miter lim="800000"/>
            <a:headEnd/>
            <a:tailEnd/>
          </a:ln>
          <a:scene3d>
            <a:camera prst="legacyObliqueBottomLeft"/>
            <a:lightRig rig="legacyFlat3" dir="t"/>
          </a:scene3d>
          <a:sp3d extrusionH="430200" prstMaterial="legacyMatte">
            <a:bevelT w="13500" h="13500" prst="angle"/>
            <a:bevelB w="13500" h="13500" prst="angle"/>
            <a:extrusionClr>
              <a:srgbClr val="0000FF"/>
            </a:extrusionClr>
          </a:sp3d>
        </p:spPr>
        <p:txBody>
          <a:bodyPr wrap="none" lIns="102404" tIns="51201" rIns="102404" bIns="51201" anchor="ctr">
            <a:flatTx/>
          </a:bodyPr>
          <a:lstStyle/>
          <a:p>
            <a:pPr algn="ctr"/>
            <a:r>
              <a:rPr lang="zh-CN" sz="3100" b="1">
                <a:solidFill>
                  <a:schemeClr val="bg1"/>
                </a:solidFill>
                <a:latin typeface="幼圆" pitchFamily="49" charset="-122"/>
                <a:ea typeface="幼圆" pitchFamily="49" charset="-122"/>
              </a:rPr>
              <a:t>输入</a:t>
            </a:r>
          </a:p>
          <a:p>
            <a:pPr algn="ctr"/>
            <a:r>
              <a:rPr lang="zh-CN" sz="3100" b="1">
                <a:solidFill>
                  <a:schemeClr val="bg1"/>
                </a:solidFill>
                <a:latin typeface="幼圆" pitchFamily="49" charset="-122"/>
                <a:ea typeface="幼圆" pitchFamily="49" charset="-122"/>
              </a:rPr>
              <a:t>设备</a:t>
            </a:r>
            <a:endParaRPr lang="zh-CN" sz="2200">
              <a:solidFill>
                <a:schemeClr val="bg1"/>
              </a:solidFill>
              <a:latin typeface="幼圆" pitchFamily="49" charset="-122"/>
              <a:ea typeface="幼圆" pitchFamily="49" charset="-122"/>
            </a:endParaRPr>
          </a:p>
        </p:txBody>
      </p:sp>
      <p:sp>
        <p:nvSpPr>
          <p:cNvPr id="71688" name="Rectangle 8"/>
          <p:cNvSpPr>
            <a:spLocks noChangeArrowheads="1"/>
          </p:cNvSpPr>
          <p:nvPr/>
        </p:nvSpPr>
        <p:spPr bwMode="auto">
          <a:xfrm>
            <a:off x="6040438" y="2705100"/>
            <a:ext cx="1414462" cy="1425575"/>
          </a:xfrm>
          <a:prstGeom prst="rect">
            <a:avLst/>
          </a:prstGeom>
          <a:gradFill rotWithShape="0">
            <a:gsLst>
              <a:gs pos="0">
                <a:srgbClr val="0000FF"/>
              </a:gs>
              <a:gs pos="50000">
                <a:srgbClr val="DEDEFF"/>
              </a:gs>
              <a:gs pos="100000">
                <a:srgbClr val="0000FF"/>
              </a:gs>
            </a:gsLst>
            <a:lin ang="5400000" scaled="1"/>
          </a:gradFill>
          <a:ln w="9525">
            <a:miter lim="800000"/>
            <a:headEnd/>
            <a:tailEnd/>
          </a:ln>
          <a:scene3d>
            <a:camera prst="legacyObliqueTopRight"/>
            <a:lightRig rig="legacyFlat3" dir="b"/>
          </a:scene3d>
          <a:sp3d extrusionH="430200" prstMaterial="legacyMatte">
            <a:bevelT w="13500" h="13500" prst="angle"/>
            <a:bevelB w="13500" h="13500" prst="angle"/>
            <a:extrusionClr>
              <a:srgbClr val="0000FF"/>
            </a:extrusionClr>
          </a:sp3d>
        </p:spPr>
        <p:txBody>
          <a:bodyPr wrap="none" lIns="102404" tIns="51201" rIns="102404" bIns="51201" anchor="ctr">
            <a:flatTx/>
          </a:bodyPr>
          <a:lstStyle/>
          <a:p>
            <a:pPr algn="ctr"/>
            <a:r>
              <a:rPr lang="zh-CN" sz="3100" b="1">
                <a:solidFill>
                  <a:schemeClr val="bg1"/>
                </a:solidFill>
                <a:latin typeface="幼圆" pitchFamily="49" charset="-122"/>
                <a:ea typeface="幼圆" pitchFamily="49" charset="-122"/>
              </a:rPr>
              <a:t>输出</a:t>
            </a:r>
          </a:p>
          <a:p>
            <a:pPr algn="ctr"/>
            <a:r>
              <a:rPr lang="zh-CN" sz="3100" b="1">
                <a:solidFill>
                  <a:schemeClr val="bg1"/>
                </a:solidFill>
                <a:latin typeface="幼圆" pitchFamily="49" charset="-122"/>
                <a:ea typeface="幼圆" pitchFamily="49" charset="-122"/>
              </a:rPr>
              <a:t>设备</a:t>
            </a:r>
            <a:endParaRPr lang="zh-CN" sz="2200">
              <a:solidFill>
                <a:schemeClr val="bg1"/>
              </a:solidFill>
              <a:latin typeface="幼圆" pitchFamily="49" charset="-122"/>
              <a:ea typeface="幼圆" pitchFamily="49" charset="-122"/>
            </a:endParaRPr>
          </a:p>
        </p:txBody>
      </p:sp>
      <p:sp>
        <p:nvSpPr>
          <p:cNvPr id="71689" name="AutoShape 9" descr="深色横线"/>
          <p:cNvSpPr>
            <a:spLocks noChangeArrowheads="1"/>
          </p:cNvSpPr>
          <p:nvPr/>
        </p:nvSpPr>
        <p:spPr bwMode="auto">
          <a:xfrm rot="16200000" flipH="1">
            <a:off x="5419725" y="3046413"/>
            <a:ext cx="498475" cy="742950"/>
          </a:xfrm>
          <a:prstGeom prst="downArrow">
            <a:avLst>
              <a:gd name="adj1" fmla="val 50000"/>
              <a:gd name="adj2" fmla="val 61067"/>
            </a:avLst>
          </a:prstGeom>
          <a:blipFill dpi="0" rotWithShape="0">
            <a:blip r:embed="rId2"/>
            <a:srcRect/>
            <a:tile tx="0" ty="0" sx="100000" sy="100000" flip="none" algn="tl"/>
          </a:blipFill>
          <a:ln w="9525">
            <a:solidFill>
              <a:schemeClr val="accent1"/>
            </a:solidFill>
            <a:miter lim="800000"/>
            <a:headEnd/>
            <a:tailEnd/>
          </a:ln>
        </p:spPr>
        <p:txBody>
          <a:bodyPr vert="eaVert" wrap="none" anchor="ctr"/>
          <a:lstStyle/>
          <a:p>
            <a:endParaRPr lang="zh-CN" altLang="en-US"/>
          </a:p>
        </p:txBody>
      </p:sp>
      <p:sp>
        <p:nvSpPr>
          <p:cNvPr id="71690" name="AutoShape 10" descr="深色横线"/>
          <p:cNvSpPr>
            <a:spLocks noChangeArrowheads="1"/>
          </p:cNvSpPr>
          <p:nvPr/>
        </p:nvSpPr>
        <p:spPr bwMode="auto">
          <a:xfrm rot="16200000" flipH="1">
            <a:off x="2094706" y="3045619"/>
            <a:ext cx="498475" cy="744538"/>
          </a:xfrm>
          <a:prstGeom prst="downArrow">
            <a:avLst>
              <a:gd name="adj1" fmla="val 50000"/>
              <a:gd name="adj2" fmla="val 61197"/>
            </a:avLst>
          </a:prstGeom>
          <a:blipFill dpi="0" rotWithShape="0">
            <a:blip r:embed="rId2"/>
            <a:srcRect/>
            <a:tile tx="0" ty="0" sx="100000" sy="100000" flip="none" algn="tl"/>
          </a:blipFill>
          <a:ln w="9525">
            <a:solidFill>
              <a:schemeClr val="accent1"/>
            </a:solidFill>
            <a:miter lim="800000"/>
            <a:headEnd/>
            <a:tailEnd/>
          </a:ln>
        </p:spPr>
        <p:txBody>
          <a:bodyPr vert="eaVert" wrap="none" anchor="ctr"/>
          <a:lstStyle/>
          <a:p>
            <a:endParaRPr lang="zh-CN" altLang="en-US"/>
          </a:p>
        </p:txBody>
      </p:sp>
      <p:sp>
        <p:nvSpPr>
          <p:cNvPr id="71691" name="AutoShape 11" descr="深色竖线"/>
          <p:cNvSpPr>
            <a:spLocks noChangeArrowheads="1"/>
          </p:cNvSpPr>
          <p:nvPr/>
        </p:nvSpPr>
        <p:spPr bwMode="auto">
          <a:xfrm>
            <a:off x="3435350" y="2670175"/>
            <a:ext cx="520700" cy="427038"/>
          </a:xfrm>
          <a:prstGeom prst="downArrow">
            <a:avLst>
              <a:gd name="adj1" fmla="val 50000"/>
              <a:gd name="adj2" fmla="val 40972"/>
            </a:avLst>
          </a:prstGeom>
          <a:blipFill dpi="0" rotWithShape="0">
            <a:blip r:embed="rId3"/>
            <a:srcRect/>
            <a:tile tx="0" ty="0" sx="100000" sy="100000" flip="none" algn="tl"/>
          </a:blipFill>
          <a:ln w="9525">
            <a:solidFill>
              <a:schemeClr val="accent1"/>
            </a:solidFill>
            <a:miter lim="800000"/>
            <a:headEnd/>
            <a:tailEnd/>
          </a:ln>
        </p:spPr>
        <p:txBody>
          <a:bodyPr vert="eaVert" wrap="none" anchor="ctr"/>
          <a:lstStyle/>
          <a:p>
            <a:endParaRPr lang="zh-CN" altLang="en-US"/>
          </a:p>
        </p:txBody>
      </p:sp>
      <p:sp>
        <p:nvSpPr>
          <p:cNvPr id="71692" name="AutoShape 12" descr="深色竖线"/>
          <p:cNvSpPr>
            <a:spLocks noChangeArrowheads="1"/>
          </p:cNvSpPr>
          <p:nvPr/>
        </p:nvSpPr>
        <p:spPr bwMode="auto">
          <a:xfrm flipV="1">
            <a:off x="4030663" y="2598738"/>
            <a:ext cx="522287" cy="427037"/>
          </a:xfrm>
          <a:prstGeom prst="downArrow">
            <a:avLst>
              <a:gd name="adj1" fmla="val 50000"/>
              <a:gd name="adj2" fmla="val 40972"/>
            </a:avLst>
          </a:prstGeom>
          <a:blipFill dpi="0" rotWithShape="0">
            <a:blip r:embed="rId3"/>
            <a:srcRect/>
            <a:tile tx="0" ty="0" sx="100000" sy="100000" flip="none" algn="tl"/>
          </a:blipFill>
          <a:ln w="9525">
            <a:solidFill>
              <a:schemeClr val="accent1"/>
            </a:solidFill>
            <a:miter lim="800000"/>
            <a:headEnd/>
            <a:tailEnd/>
          </a:ln>
        </p:spPr>
        <p:txBody>
          <a:bodyPr vert="eaVert" wrap="none" anchor="ctr"/>
          <a:lstStyle/>
          <a:p>
            <a:endParaRPr lang="zh-CN" altLang="en-US"/>
          </a:p>
        </p:txBody>
      </p:sp>
      <p:cxnSp>
        <p:nvCxnSpPr>
          <p:cNvPr id="71693" name="AutoShape 13"/>
          <p:cNvCxnSpPr>
            <a:cxnSpLocks noChangeShapeType="1"/>
            <a:stCxn id="71700" idx="0"/>
            <a:endCxn id="71687" idx="1"/>
          </p:cNvCxnSpPr>
          <p:nvPr/>
        </p:nvCxnSpPr>
        <p:spPr bwMode="auto">
          <a:xfrm rot="5400000" flipH="1">
            <a:off x="2167731" y="1999457"/>
            <a:ext cx="1203325" cy="4027488"/>
          </a:xfrm>
          <a:prstGeom prst="bentConnector4">
            <a:avLst>
              <a:gd name="adj1" fmla="val 19259"/>
              <a:gd name="adj2" fmla="val 105546"/>
            </a:avLst>
          </a:prstGeom>
          <a:noFill/>
          <a:ln w="57150">
            <a:solidFill>
              <a:srgbClr val="0066FF"/>
            </a:solidFill>
            <a:miter lim="800000"/>
            <a:headEnd/>
            <a:tailEnd type="triangle" w="med" len="med"/>
          </a:ln>
          <a:extLst>
            <a:ext uri="{909E8E84-426E-40DD-AFC4-6F175D3DCCD1}">
              <a14:hiddenFill xmlns:a14="http://schemas.microsoft.com/office/drawing/2010/main">
                <a:noFill/>
              </a14:hiddenFill>
            </a:ext>
          </a:extLst>
        </p:spPr>
      </p:cxnSp>
      <p:cxnSp>
        <p:nvCxnSpPr>
          <p:cNvPr id="71694" name="AutoShape 14"/>
          <p:cNvCxnSpPr>
            <a:cxnSpLocks noChangeShapeType="1"/>
            <a:stCxn id="71700" idx="3"/>
            <a:endCxn id="71688" idx="2"/>
          </p:cNvCxnSpPr>
          <p:nvPr/>
        </p:nvCxnSpPr>
        <p:spPr bwMode="auto">
          <a:xfrm flipV="1">
            <a:off x="5319713" y="4130675"/>
            <a:ext cx="1428750" cy="744538"/>
          </a:xfrm>
          <a:prstGeom prst="bentConnector2">
            <a:avLst/>
          </a:prstGeom>
          <a:noFill/>
          <a:ln w="57150">
            <a:solidFill>
              <a:srgbClr val="0066FF"/>
            </a:solidFill>
            <a:miter lim="800000"/>
            <a:headEnd/>
            <a:tailEnd type="triangle" w="med" len="med"/>
          </a:ln>
          <a:extLst>
            <a:ext uri="{909E8E84-426E-40DD-AFC4-6F175D3DCCD1}">
              <a14:hiddenFill xmlns:a14="http://schemas.microsoft.com/office/drawing/2010/main">
                <a:noFill/>
              </a14:hiddenFill>
            </a:ext>
          </a:extLst>
        </p:spPr>
      </p:cxnSp>
      <p:cxnSp>
        <p:nvCxnSpPr>
          <p:cNvPr id="71695" name="AutoShape 15"/>
          <p:cNvCxnSpPr>
            <a:cxnSpLocks noChangeShapeType="1"/>
            <a:stCxn id="71700" idx="2"/>
            <a:endCxn id="82948" idx="4"/>
          </p:cNvCxnSpPr>
          <p:nvPr/>
        </p:nvCxnSpPr>
        <p:spPr bwMode="auto">
          <a:xfrm rot="5400000" flipH="1" flipV="1">
            <a:off x="3661569" y="3420269"/>
            <a:ext cx="2819400" cy="588962"/>
          </a:xfrm>
          <a:prstGeom prst="bentConnector4">
            <a:avLst>
              <a:gd name="adj1" fmla="val -6630"/>
              <a:gd name="adj2" fmla="val 137995"/>
            </a:avLst>
          </a:prstGeom>
          <a:noFill/>
          <a:ln w="5715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71696" name="Line 16"/>
          <p:cNvSpPr>
            <a:spLocks noChangeShapeType="1"/>
          </p:cNvSpPr>
          <p:nvPr/>
        </p:nvSpPr>
        <p:spPr bwMode="auto">
          <a:xfrm flipV="1">
            <a:off x="5024438" y="3667125"/>
            <a:ext cx="0" cy="996950"/>
          </a:xfrm>
          <a:prstGeom prst="line">
            <a:avLst/>
          </a:prstGeom>
          <a:noFill/>
          <a:ln w="57150">
            <a:solidFill>
              <a:srgbClr val="0066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697" name="Rectangle 17"/>
          <p:cNvSpPr>
            <a:spLocks noChangeArrowheads="1"/>
          </p:cNvSpPr>
          <p:nvPr/>
        </p:nvSpPr>
        <p:spPr bwMode="auto">
          <a:xfrm>
            <a:off x="7724775" y="4884738"/>
            <a:ext cx="973138" cy="113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115" tIns="51558" rIns="103115" bIns="51558">
            <a:spAutoFit/>
          </a:bodyPr>
          <a:lstStyle/>
          <a:p>
            <a:pPr defTabSz="854075">
              <a:spcBef>
                <a:spcPct val="50000"/>
              </a:spcBef>
              <a:spcAft>
                <a:spcPct val="70000"/>
              </a:spcAft>
            </a:pPr>
            <a:r>
              <a:rPr lang="zh-CN" sz="2000" b="1">
                <a:latin typeface="幼圆" pitchFamily="49" charset="-122"/>
                <a:ea typeface="幼圆" pitchFamily="49" charset="-122"/>
              </a:rPr>
              <a:t>数据流</a:t>
            </a:r>
          </a:p>
          <a:p>
            <a:pPr defTabSz="854075">
              <a:lnSpc>
                <a:spcPct val="170000"/>
              </a:lnSpc>
            </a:pPr>
            <a:r>
              <a:rPr lang="zh-CN" sz="2000" b="1">
                <a:latin typeface="幼圆" pitchFamily="49" charset="-122"/>
                <a:ea typeface="幼圆" pitchFamily="49" charset="-122"/>
              </a:rPr>
              <a:t>控制流</a:t>
            </a:r>
          </a:p>
        </p:txBody>
      </p:sp>
      <p:sp>
        <p:nvSpPr>
          <p:cNvPr id="71698" name="AutoShape 18" descr="深色横线"/>
          <p:cNvSpPr>
            <a:spLocks noChangeArrowheads="1"/>
          </p:cNvSpPr>
          <p:nvPr/>
        </p:nvSpPr>
        <p:spPr bwMode="auto">
          <a:xfrm rot="16200000" flipH="1">
            <a:off x="7076282" y="4775994"/>
            <a:ext cx="355600" cy="744537"/>
          </a:xfrm>
          <a:prstGeom prst="downArrow">
            <a:avLst>
              <a:gd name="adj1" fmla="val 50000"/>
              <a:gd name="adj2" fmla="val 85786"/>
            </a:avLst>
          </a:prstGeom>
          <a:blipFill dpi="0" rotWithShape="0">
            <a:blip r:embed="rId2"/>
            <a:srcRect/>
            <a:tile tx="0" ty="0" sx="100000" sy="100000" flip="none" algn="tl"/>
          </a:blipFill>
          <a:ln w="9525">
            <a:solidFill>
              <a:schemeClr val="accent1"/>
            </a:solidFill>
            <a:miter lim="800000"/>
            <a:headEnd/>
            <a:tailEnd/>
          </a:ln>
        </p:spPr>
        <p:txBody>
          <a:bodyPr vert="eaVert" wrap="none" anchor="ctr"/>
          <a:lstStyle/>
          <a:p>
            <a:endParaRPr lang="zh-CN" altLang="en-US"/>
          </a:p>
        </p:txBody>
      </p:sp>
      <p:sp>
        <p:nvSpPr>
          <p:cNvPr id="71699" name="Line 19"/>
          <p:cNvSpPr>
            <a:spLocks noChangeShapeType="1"/>
          </p:cNvSpPr>
          <p:nvPr/>
        </p:nvSpPr>
        <p:spPr bwMode="auto">
          <a:xfrm>
            <a:off x="6872288" y="5895975"/>
            <a:ext cx="595312" cy="0"/>
          </a:xfrm>
          <a:prstGeom prst="line">
            <a:avLst/>
          </a:prstGeom>
          <a:noFill/>
          <a:ln w="57150">
            <a:solidFill>
              <a:srgbClr val="0066FF"/>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00" name="AutoShape 20"/>
          <p:cNvSpPr>
            <a:spLocks noChangeArrowheads="1"/>
          </p:cNvSpPr>
          <p:nvPr/>
        </p:nvSpPr>
        <p:spPr bwMode="auto">
          <a:xfrm>
            <a:off x="4270375" y="4641850"/>
            <a:ext cx="1143000" cy="530225"/>
          </a:xfrm>
          <a:prstGeom prst="roundRect">
            <a:avLst>
              <a:gd name="adj" fmla="val 16667"/>
            </a:avLst>
          </a:prstGeom>
          <a:noFill/>
          <a:ln w="57150">
            <a:solidFill>
              <a:srgbClr val="FFCC00"/>
            </a:solidFill>
            <a:round/>
            <a:headEnd/>
            <a:tailEnd/>
          </a:ln>
          <a:extLst>
            <a:ext uri="{909E8E84-426E-40DD-AFC4-6F175D3DCCD1}">
              <a14:hiddenFill xmlns:a14="http://schemas.microsoft.com/office/drawing/2010/main">
                <a:solidFill>
                  <a:schemeClr val="accent1"/>
                </a:solidFill>
              </a14:hiddenFill>
            </a:ext>
          </a:extLst>
        </p:spPr>
        <p:txBody>
          <a:bodyPr wrap="none" lIns="103115" tIns="51558" rIns="103115" bIns="51558">
            <a:spAutoFit/>
          </a:bodyPr>
          <a:lstStyle/>
          <a:p>
            <a:pPr defTabSz="854075"/>
            <a:r>
              <a:rPr lang="zh-CN" sz="2200" b="1">
                <a:solidFill>
                  <a:schemeClr val="bg1"/>
                </a:solidFill>
                <a:latin typeface="幼圆" pitchFamily="49" charset="-122"/>
                <a:ea typeface="幼圆" pitchFamily="49" charset="-122"/>
              </a:rPr>
              <a:t>控制器</a:t>
            </a:r>
            <a:endParaRPr lang="zh-CN" sz="2200">
              <a:solidFill>
                <a:schemeClr val="bg1"/>
              </a:solidFill>
              <a:latin typeface="幼圆" pitchFamily="49" charset="-122"/>
              <a:ea typeface="幼圆" pitchFamily="49" charset="-122"/>
            </a:endParaRPr>
          </a:p>
        </p:txBody>
      </p:sp>
      <p:sp>
        <p:nvSpPr>
          <p:cNvPr id="71701" name="AutoShape 21"/>
          <p:cNvSpPr>
            <a:spLocks noChangeArrowheads="1"/>
          </p:cNvSpPr>
          <p:nvPr/>
        </p:nvSpPr>
        <p:spPr bwMode="auto">
          <a:xfrm>
            <a:off x="2630488" y="4641850"/>
            <a:ext cx="1143000" cy="530225"/>
          </a:xfrm>
          <a:prstGeom prst="roundRect">
            <a:avLst>
              <a:gd name="adj" fmla="val 16667"/>
            </a:avLst>
          </a:prstGeom>
          <a:noFill/>
          <a:ln w="57150">
            <a:solidFill>
              <a:srgbClr val="FFCC00"/>
            </a:solidFill>
            <a:round/>
            <a:headEnd/>
            <a:tailEnd/>
          </a:ln>
          <a:extLst>
            <a:ext uri="{909E8E84-426E-40DD-AFC4-6F175D3DCCD1}">
              <a14:hiddenFill xmlns:a14="http://schemas.microsoft.com/office/drawing/2010/main">
                <a:solidFill>
                  <a:schemeClr val="accent1"/>
                </a:solidFill>
              </a14:hiddenFill>
            </a:ext>
          </a:extLst>
        </p:spPr>
        <p:txBody>
          <a:bodyPr wrap="none" lIns="103115" tIns="51558" rIns="103115" bIns="51558">
            <a:spAutoFit/>
          </a:bodyPr>
          <a:lstStyle/>
          <a:p>
            <a:pPr defTabSz="854075"/>
            <a:r>
              <a:rPr lang="zh-CN" sz="2200" b="1">
                <a:solidFill>
                  <a:schemeClr val="bg1"/>
                </a:solidFill>
                <a:latin typeface="幼圆" pitchFamily="49" charset="-122"/>
                <a:ea typeface="幼圆" pitchFamily="49" charset="-122"/>
              </a:rPr>
              <a:t>运算器</a:t>
            </a:r>
            <a:endParaRPr lang="zh-CN" sz="2200">
              <a:solidFill>
                <a:schemeClr val="bg1"/>
              </a:solidFill>
              <a:latin typeface="幼圆" pitchFamily="49" charset="-122"/>
              <a:ea typeface="幼圆" pitchFamily="49" charset="-122"/>
            </a:endParaRPr>
          </a:p>
        </p:txBody>
      </p:sp>
      <p:sp>
        <p:nvSpPr>
          <p:cNvPr id="71702" name="AutoShape 22" descr="深色竖线"/>
          <p:cNvSpPr>
            <a:spLocks noChangeArrowheads="1"/>
          </p:cNvSpPr>
          <p:nvPr/>
        </p:nvSpPr>
        <p:spPr bwMode="auto">
          <a:xfrm>
            <a:off x="3236913" y="3738563"/>
            <a:ext cx="520700" cy="855662"/>
          </a:xfrm>
          <a:prstGeom prst="upDownArrow">
            <a:avLst>
              <a:gd name="adj1" fmla="val 50000"/>
              <a:gd name="adj2" fmla="val 43083"/>
            </a:avLst>
          </a:prstGeom>
          <a:blipFill dpi="0" rotWithShape="0">
            <a:blip r:embed="rId3"/>
            <a:srcRect/>
            <a:tile tx="0" ty="0" sx="100000" sy="100000" flip="none" algn="tl"/>
          </a:blipFill>
          <a:ln w="9525">
            <a:solidFill>
              <a:schemeClr val="accent1"/>
            </a:solidFill>
            <a:miter lim="800000"/>
            <a:headEnd/>
            <a:tailEnd/>
          </a:ln>
        </p:spPr>
        <p:txBody>
          <a:bodyPr vert="eaVert" wrap="none" anchor="ctr"/>
          <a:lstStyle/>
          <a:p>
            <a:endParaRPr lang="zh-CN" altLang="en-US"/>
          </a:p>
        </p:txBody>
      </p:sp>
      <p:sp>
        <p:nvSpPr>
          <p:cNvPr id="71703" name="Text Box 23"/>
          <p:cNvSpPr txBox="1">
            <a:spLocks noChangeArrowheads="1"/>
          </p:cNvSpPr>
          <p:nvPr/>
        </p:nvSpPr>
        <p:spPr bwMode="auto">
          <a:xfrm>
            <a:off x="2919413" y="3641725"/>
            <a:ext cx="446087" cy="57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altLang="en-US" sz="3100" b="1"/>
              <a:t>2</a:t>
            </a:r>
          </a:p>
        </p:txBody>
      </p:sp>
      <p:sp>
        <p:nvSpPr>
          <p:cNvPr id="71704" name="Text Box 24"/>
          <p:cNvSpPr txBox="1">
            <a:spLocks noChangeArrowheads="1"/>
          </p:cNvSpPr>
          <p:nvPr/>
        </p:nvSpPr>
        <p:spPr bwMode="auto">
          <a:xfrm>
            <a:off x="4427538" y="2611438"/>
            <a:ext cx="449262" cy="57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altLang="en-US" sz="3100" b="1"/>
              <a:t>3</a:t>
            </a:r>
          </a:p>
        </p:txBody>
      </p:sp>
      <p:sp>
        <p:nvSpPr>
          <p:cNvPr id="71705" name="Text Box 25"/>
          <p:cNvSpPr txBox="1">
            <a:spLocks noChangeArrowheads="1"/>
          </p:cNvSpPr>
          <p:nvPr/>
        </p:nvSpPr>
        <p:spPr bwMode="auto">
          <a:xfrm>
            <a:off x="3108325" y="2573338"/>
            <a:ext cx="446088" cy="57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altLang="en-US" sz="3100" b="1"/>
              <a:t>4</a:t>
            </a:r>
          </a:p>
        </p:txBody>
      </p:sp>
      <p:sp>
        <p:nvSpPr>
          <p:cNvPr id="71706" name="Text Box 26"/>
          <p:cNvSpPr txBox="1">
            <a:spLocks noChangeArrowheads="1"/>
          </p:cNvSpPr>
          <p:nvPr/>
        </p:nvSpPr>
        <p:spPr bwMode="auto">
          <a:xfrm>
            <a:off x="2100263" y="2813050"/>
            <a:ext cx="444500" cy="57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altLang="en-US" sz="3100" b="1"/>
              <a:t>1</a:t>
            </a:r>
          </a:p>
        </p:txBody>
      </p:sp>
      <p:sp>
        <p:nvSpPr>
          <p:cNvPr id="71707" name="Text Box 27"/>
          <p:cNvSpPr txBox="1">
            <a:spLocks noChangeArrowheads="1"/>
          </p:cNvSpPr>
          <p:nvPr/>
        </p:nvSpPr>
        <p:spPr bwMode="auto">
          <a:xfrm>
            <a:off x="5673725" y="2787650"/>
            <a:ext cx="446088" cy="57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altLang="en-US" sz="3100" b="1"/>
              <a:t>5</a:t>
            </a:r>
          </a:p>
        </p:txBody>
      </p:sp>
      <p:sp>
        <p:nvSpPr>
          <p:cNvPr id="71708" name="Text Box 28"/>
          <p:cNvSpPr txBox="1">
            <a:spLocks noChangeArrowheads="1"/>
          </p:cNvSpPr>
          <p:nvPr/>
        </p:nvSpPr>
        <p:spPr bwMode="auto">
          <a:xfrm>
            <a:off x="760413" y="4425950"/>
            <a:ext cx="1265237" cy="40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sz="2000">
                <a:ea typeface="黑体" pitchFamily="49" charset="-122"/>
              </a:rPr>
              <a:t>输入命令</a:t>
            </a:r>
          </a:p>
        </p:txBody>
      </p:sp>
      <p:sp>
        <p:nvSpPr>
          <p:cNvPr id="71709" name="Text Box 29"/>
          <p:cNvSpPr txBox="1">
            <a:spLocks noChangeArrowheads="1"/>
          </p:cNvSpPr>
          <p:nvPr/>
        </p:nvSpPr>
        <p:spPr bwMode="auto">
          <a:xfrm>
            <a:off x="5078413" y="3641725"/>
            <a:ext cx="371475" cy="132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ea typeface="黑体" pitchFamily="49" charset="-122"/>
              </a:rPr>
              <a:t>存</a:t>
            </a:r>
          </a:p>
          <a:p>
            <a:pPr algn="ctr"/>
            <a:r>
              <a:rPr lang="zh-CN" sz="2000">
                <a:ea typeface="黑体" pitchFamily="49" charset="-122"/>
              </a:rPr>
              <a:t>取</a:t>
            </a:r>
          </a:p>
          <a:p>
            <a:pPr algn="ctr"/>
            <a:r>
              <a:rPr lang="zh-CN" sz="2000">
                <a:ea typeface="黑体" pitchFamily="49" charset="-122"/>
              </a:rPr>
              <a:t>命</a:t>
            </a:r>
          </a:p>
          <a:p>
            <a:pPr algn="ctr"/>
            <a:r>
              <a:rPr lang="zh-CN" sz="2000">
                <a:ea typeface="黑体" pitchFamily="49" charset="-122"/>
              </a:rPr>
              <a:t>令</a:t>
            </a:r>
          </a:p>
        </p:txBody>
      </p:sp>
      <p:sp>
        <p:nvSpPr>
          <p:cNvPr id="71710" name="Text Box 30"/>
          <p:cNvSpPr txBox="1">
            <a:spLocks noChangeArrowheads="1"/>
          </p:cNvSpPr>
          <p:nvPr/>
        </p:nvSpPr>
        <p:spPr bwMode="auto">
          <a:xfrm>
            <a:off x="6715125" y="4425950"/>
            <a:ext cx="1266825" cy="40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sz="2000">
                <a:ea typeface="黑体" pitchFamily="49" charset="-122"/>
              </a:rPr>
              <a:t>输出命令</a:t>
            </a:r>
          </a:p>
        </p:txBody>
      </p:sp>
      <p:sp>
        <p:nvSpPr>
          <p:cNvPr id="71711" name="Text Box 31"/>
          <p:cNvSpPr txBox="1">
            <a:spLocks noChangeArrowheads="1"/>
          </p:cNvSpPr>
          <p:nvPr/>
        </p:nvSpPr>
        <p:spPr bwMode="auto">
          <a:xfrm>
            <a:off x="5605463" y="2217738"/>
            <a:ext cx="1414462" cy="40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sz="2000">
                <a:ea typeface="黑体" pitchFamily="49" charset="-122"/>
              </a:rPr>
              <a:t>存取命令</a:t>
            </a:r>
          </a:p>
        </p:txBody>
      </p:sp>
      <p:sp>
        <p:nvSpPr>
          <p:cNvPr id="71712" name="Line 32"/>
          <p:cNvSpPr>
            <a:spLocks noChangeShapeType="1"/>
          </p:cNvSpPr>
          <p:nvPr/>
        </p:nvSpPr>
        <p:spPr bwMode="auto">
          <a:xfrm flipH="1">
            <a:off x="3663950" y="4852988"/>
            <a:ext cx="595313" cy="0"/>
          </a:xfrm>
          <a:prstGeom prst="line">
            <a:avLst/>
          </a:prstGeom>
          <a:noFill/>
          <a:ln w="57150">
            <a:solidFill>
              <a:srgbClr val="0066FF"/>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71713" name="Text Box 33"/>
          <p:cNvSpPr txBox="1">
            <a:spLocks noChangeArrowheads="1"/>
          </p:cNvSpPr>
          <p:nvPr/>
        </p:nvSpPr>
        <p:spPr bwMode="auto">
          <a:xfrm>
            <a:off x="3432175" y="5049838"/>
            <a:ext cx="1265238" cy="40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lIns="102404" tIns="51201" rIns="102404" bIns="51201">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spcBef>
                <a:spcPct val="50000"/>
              </a:spcBef>
            </a:pPr>
            <a:r>
              <a:rPr lang="zh-CN" sz="2000">
                <a:solidFill>
                  <a:schemeClr val="bg1"/>
                </a:solidFill>
                <a:ea typeface="黑体" pitchFamily="49" charset="-122"/>
              </a:rPr>
              <a:t>运算命令</a:t>
            </a:r>
          </a:p>
        </p:txBody>
      </p:sp>
      <p:sp>
        <p:nvSpPr>
          <p:cNvPr id="71714" name="Rectangle 34"/>
          <p:cNvSpPr>
            <a:spLocks noChangeArrowheads="1"/>
          </p:cNvSpPr>
          <p:nvPr/>
        </p:nvSpPr>
        <p:spPr bwMode="auto">
          <a:xfrm>
            <a:off x="2793206" y="6237288"/>
            <a:ext cx="4097338"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200" dirty="0">
                <a:latin typeface="Arial" pitchFamily="34" charset="0"/>
                <a:ea typeface="黑体" pitchFamily="49" charset="-122"/>
              </a:rPr>
              <a:t>图2-2  计算机硬件系统逻辑结构</a:t>
            </a: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104775" y="621680"/>
            <a:ext cx="9032875" cy="5975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smtClean="0">
                <a:latin typeface="Arial" pitchFamily="34" charset="0"/>
                <a:ea typeface="黑体" pitchFamily="49" charset="-122"/>
              </a:rPr>
              <a:t>存储器</a:t>
            </a:r>
            <a:r>
              <a:rPr lang="zh-CN" altLang="en-US" sz="2300" dirty="0">
                <a:latin typeface="Arial" pitchFamily="34" charset="0"/>
                <a:ea typeface="黑体" pitchFamily="49" charset="-122"/>
              </a:rPr>
              <a:t>是用来存储数据和程序的部件。存储器按功能可分为主存储器（简称主存）和辅助存储器（简称辅存）。主存是相对存取速度快而容量小的一类存储器，辅存则是相对存取速度慢而容量很大的一类存储器。</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en-US" altLang="zh-CN" sz="2300" dirty="0" smtClean="0">
                <a:latin typeface="Arial" pitchFamily="34" charset="0"/>
                <a:ea typeface="黑体" pitchFamily="49" charset="-122"/>
              </a:rPr>
              <a:t>①</a:t>
            </a:r>
            <a:r>
              <a:rPr lang="zh-CN" altLang="en-US" sz="2300" dirty="0" smtClean="0">
                <a:latin typeface="Arial" pitchFamily="34" charset="0"/>
                <a:ea typeface="黑体" pitchFamily="49" charset="-122"/>
              </a:rPr>
              <a:t>主存储器</a:t>
            </a:r>
            <a:r>
              <a:rPr lang="zh-CN" altLang="en-US" sz="2300" dirty="0">
                <a:latin typeface="Arial" pitchFamily="34" charset="0"/>
                <a:ea typeface="黑体" pitchFamily="49" charset="-122"/>
              </a:rPr>
              <a:t>。主存储器，也称为内存储器（简称主存或内存），用来存放正在运行的程序和数据，可直接与CPU相连接。按照存取方式，主存储器又可分为随机存储器（Random Access Memory，RAM）和只读存储器（Read Only Memory，ROM）两种。</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主存储器</a:t>
            </a:r>
            <a:r>
              <a:rPr lang="zh-CN" altLang="en-US" sz="2300" dirty="0">
                <a:latin typeface="Arial" pitchFamily="34" charset="0"/>
                <a:ea typeface="黑体" pitchFamily="49" charset="-122"/>
              </a:rPr>
              <a:t>由许多存储单元组成，全部存储单元按一定顺序编号，称为存储器的地址。存储器采用按地址存（写）取（读）的工作方式，每个存储单元存放一个单位长度的信息。</a:t>
            </a:r>
          </a:p>
          <a:p>
            <a:r>
              <a:rPr lang="zh-CN" altLang="en-US" sz="2300" dirty="0">
                <a:latin typeface="Arial" pitchFamily="34" charset="0"/>
                <a:ea typeface="黑体" pitchFamily="49" charset="-122"/>
              </a:rPr>
              <a:t>        </a:t>
            </a:r>
            <a:r>
              <a:rPr lang="en-US" altLang="zh-CN" sz="2300" dirty="0" smtClean="0">
                <a:latin typeface="Arial" pitchFamily="34" charset="0"/>
                <a:ea typeface="黑体" pitchFamily="49" charset="-122"/>
              </a:rPr>
              <a:t>②</a:t>
            </a:r>
            <a:r>
              <a:rPr lang="zh-CN" altLang="en-US" sz="2300" dirty="0" smtClean="0">
                <a:latin typeface="Arial" pitchFamily="34" charset="0"/>
                <a:ea typeface="黑体" pitchFamily="49" charset="-122"/>
              </a:rPr>
              <a:t>辅助存储器</a:t>
            </a:r>
            <a:r>
              <a:rPr lang="zh-CN" altLang="en-US" sz="2300" dirty="0">
                <a:latin typeface="Arial" pitchFamily="34" charset="0"/>
                <a:ea typeface="黑体" pitchFamily="49" charset="-122"/>
              </a:rPr>
              <a:t>。辅助存储器也称为外存储器（简称外存），计算机执行程序和加工处理数据时，外存中的信息按信息块或信息组先送入内存后才能使用，即计算机通过外存与内存不断交换数据的方式使用外存中的信息。辅助存储器用来存放多种大信息的程序和数据，可长期保存，其特点是存储容量大、成本低、但存取速度较慢。</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目前</a:t>
            </a:r>
            <a:r>
              <a:rPr lang="zh-CN" altLang="en-US" sz="2300" dirty="0">
                <a:latin typeface="Arial" pitchFamily="34" charset="0"/>
                <a:ea typeface="黑体" pitchFamily="49" charset="-122"/>
              </a:rPr>
              <a:t>微型计算机辅助存储器主要有硬磁盘、光盘以及U盘。</a:t>
            </a:r>
          </a:p>
        </p:txBody>
      </p:sp>
      <p:sp>
        <p:nvSpPr>
          <p:cNvPr id="3" name="Text Box 4"/>
          <p:cNvSpPr txBox="1">
            <a:spLocks noChangeArrowheads="1"/>
          </p:cNvSpPr>
          <p:nvPr/>
        </p:nvSpPr>
        <p:spPr bwMode="auto">
          <a:xfrm>
            <a:off x="104775" y="116632"/>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a:t>
            </a:r>
            <a:r>
              <a:rPr lang="zh-CN" altLang="en-US" dirty="0" smtClean="0"/>
              <a:t>．存储器</a:t>
            </a:r>
            <a:endParaRPr lang="zh-CN" altLang="en-US" dirty="0"/>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104775" y="116632"/>
            <a:ext cx="9032875" cy="677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a:latin typeface="Arial" pitchFamily="34" charset="0"/>
                <a:ea typeface="黑体" pitchFamily="49" charset="-122"/>
              </a:rPr>
              <a:t>       一个存储器中所包含的字节数称为该存储器的容量，简称存储容量。存储容量通常用KB、MB或GB表示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Text Box 4"/>
          <p:cNvSpPr txBox="1">
            <a:spLocks noChangeArrowheads="1"/>
          </p:cNvSpPr>
          <p:nvPr/>
        </p:nvSpPr>
        <p:spPr bwMode="auto">
          <a:xfrm>
            <a:off x="104775" y="807221"/>
            <a:ext cx="3937000" cy="4320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sz="2200" dirty="0" smtClean="0"/>
              <a:t>2</a:t>
            </a:r>
            <a:r>
              <a:rPr lang="zh-CN" altLang="en-US" sz="2200" dirty="0" smtClean="0"/>
              <a:t>．运算器</a:t>
            </a:r>
            <a:endParaRPr lang="zh-CN" altLang="en-US" sz="2200" dirty="0"/>
          </a:p>
        </p:txBody>
      </p:sp>
      <p:sp>
        <p:nvSpPr>
          <p:cNvPr id="4" name="Text Box 4"/>
          <p:cNvSpPr txBox="1">
            <a:spLocks noChangeArrowheads="1"/>
          </p:cNvSpPr>
          <p:nvPr/>
        </p:nvSpPr>
        <p:spPr bwMode="auto">
          <a:xfrm>
            <a:off x="104775" y="2245187"/>
            <a:ext cx="3937000" cy="4320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sz="2200" dirty="0" smtClean="0"/>
              <a:t>3</a:t>
            </a:r>
            <a:r>
              <a:rPr lang="zh-CN" altLang="en-US" sz="2200" dirty="0" smtClean="0"/>
              <a:t>．控制器</a:t>
            </a:r>
            <a:endParaRPr lang="zh-CN" altLang="en-US" sz="2200" dirty="0"/>
          </a:p>
        </p:txBody>
      </p:sp>
      <p:sp>
        <p:nvSpPr>
          <p:cNvPr id="5" name="Text Box 4"/>
          <p:cNvSpPr txBox="1">
            <a:spLocks noChangeArrowheads="1"/>
          </p:cNvSpPr>
          <p:nvPr/>
        </p:nvSpPr>
        <p:spPr bwMode="auto">
          <a:xfrm>
            <a:off x="104775" y="4663813"/>
            <a:ext cx="3937000" cy="4320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sz="2200" dirty="0" smtClean="0"/>
              <a:t>4</a:t>
            </a:r>
            <a:r>
              <a:rPr lang="zh-CN" altLang="en-US" sz="2200" dirty="0" smtClean="0"/>
              <a:t>．输入</a:t>
            </a:r>
            <a:r>
              <a:rPr lang="en-US" altLang="zh-CN" sz="2200" dirty="0"/>
              <a:t>/</a:t>
            </a:r>
            <a:r>
              <a:rPr lang="zh-CN" altLang="en-US" sz="2200" dirty="0"/>
              <a:t>输出设备</a:t>
            </a:r>
            <a:endParaRPr lang="zh-CN" altLang="en-US" sz="2200" dirty="0"/>
          </a:p>
        </p:txBody>
      </p:sp>
      <p:sp>
        <p:nvSpPr>
          <p:cNvPr id="6" name="Rectangle 2"/>
          <p:cNvSpPr>
            <a:spLocks noChangeArrowheads="1"/>
          </p:cNvSpPr>
          <p:nvPr/>
        </p:nvSpPr>
        <p:spPr bwMode="auto">
          <a:xfrm>
            <a:off x="104775" y="1251824"/>
            <a:ext cx="9032875" cy="980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smtClean="0">
                <a:latin typeface="Arial" pitchFamily="34" charset="0"/>
                <a:ea typeface="黑体" pitchFamily="49" charset="-122"/>
              </a:rPr>
              <a:t>       运算器</a:t>
            </a:r>
            <a:r>
              <a:rPr lang="zh-CN" altLang="en-US" sz="2100" dirty="0">
                <a:latin typeface="Arial" pitchFamily="34" charset="0"/>
                <a:ea typeface="黑体" pitchFamily="49" charset="-122"/>
              </a:rPr>
              <a:t>是整个计算机系统的计算中心，主要由执行算术运算和逻辑运算的算术逻辑单元（Arithmetic Logic Unit，ALU），用以完成各种算术运算和逻辑运算</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2"/>
          <p:cNvSpPr>
            <a:spLocks noChangeArrowheads="1"/>
          </p:cNvSpPr>
          <p:nvPr/>
        </p:nvSpPr>
        <p:spPr bwMode="auto">
          <a:xfrm>
            <a:off x="104775" y="2689790"/>
            <a:ext cx="9032875" cy="1961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控制器是整个计算机系统的指挥中心，在系统运行过程中，不断地生成指令地址、取出指令、分析指令、向计算机的各个部件发出操作控制信号，指挥各个部件高速协调地工作。</a:t>
            </a:r>
          </a:p>
          <a:p>
            <a:r>
              <a:rPr lang="zh-CN" altLang="en-US" sz="2100" dirty="0">
                <a:latin typeface="Arial" pitchFamily="34" charset="0"/>
                <a:ea typeface="黑体" pitchFamily="49" charset="-122"/>
              </a:rPr>
              <a:t>       运算器和控制器合称为中央处理器（Central Processing Unit，CPU），是计算机的核心部件。CPU和主存储器是信息加工处理的主要部件，通常将这两个部分合称为主机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2"/>
          <p:cNvSpPr>
            <a:spLocks noChangeArrowheads="1"/>
          </p:cNvSpPr>
          <p:nvPr/>
        </p:nvSpPr>
        <p:spPr bwMode="auto">
          <a:xfrm>
            <a:off x="104775" y="5108417"/>
            <a:ext cx="9032875" cy="163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100" dirty="0" smtClean="0">
                <a:latin typeface="Arial" pitchFamily="34" charset="0"/>
                <a:ea typeface="黑体" pitchFamily="49" charset="-122"/>
              </a:rPr>
              <a:t>       输入</a:t>
            </a:r>
            <a:r>
              <a:rPr lang="zh-CN" altLang="en-US" sz="2100" dirty="0">
                <a:latin typeface="Arial" pitchFamily="34" charset="0"/>
                <a:ea typeface="黑体" pitchFamily="49" charset="-122"/>
              </a:rPr>
              <a:t>/输出设备（简称I/O设备）又称为外部设备，输入设备有键盘、鼠标、扫描仪、光笔、手写板、麦克风（输入语音）等。常见的输出设备有显示器、打印机、绘图仪、音响设备等。辅（外）存储器可以将存储的信息输入到主机，主机处理后的数据也可以存储到辅（外）存储器中，辅（外）存储设备既可以作为输入设备，也可以作为输出设备。</a:t>
            </a:r>
          </a:p>
        </p:txBody>
      </p:sp>
    </p:spTree>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455</TotalTime>
  <Pages>0</Pages>
  <Words>6328</Words>
  <Characters>0</Characters>
  <Application>Microsoft Office PowerPoint</Application>
  <DocSecurity>0</DocSecurity>
  <PresentationFormat>全屏显示(4:3)</PresentationFormat>
  <Lines>0</Lines>
  <Paragraphs>311</Paragraphs>
  <Slides>38</Slides>
  <Notes>0</Notes>
  <HiddenSlides>0</HiddenSlides>
  <MMClips>1</MMClips>
  <ScaleCrop>false</ScaleCrop>
  <HeadingPairs>
    <vt:vector size="4" baseType="variant">
      <vt:variant>
        <vt:lpstr>主题</vt:lpstr>
      </vt:variant>
      <vt:variant>
        <vt:i4>2</vt:i4>
      </vt:variant>
      <vt:variant>
        <vt:lpstr>幻灯片标题</vt:lpstr>
      </vt:variant>
      <vt:variant>
        <vt:i4>38</vt:i4>
      </vt:variant>
    </vt:vector>
  </HeadingPairs>
  <TitlesOfParts>
    <vt:vector size="40" baseType="lpstr">
      <vt:lpstr>默认设计模板</vt:lpstr>
      <vt:lpstr>默认设计模板_2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2729</cp:revision>
  <dcterms:created xsi:type="dcterms:W3CDTF">1999-01-28T02:15:27Z</dcterms:created>
  <dcterms:modified xsi:type="dcterms:W3CDTF">2014-02-26T07:45:21Z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