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5" r:id="rId9"/>
    <p:sldId id="266" r:id="rId10"/>
    <p:sldId id="263" r:id="rId11"/>
    <p:sldId id="264" r:id="rId12"/>
    <p:sldId id="267" r:id="rId13"/>
    <p:sldId id="288" r:id="rId14"/>
    <p:sldId id="289" r:id="rId15"/>
    <p:sldId id="290" r:id="rId16"/>
    <p:sldId id="268" r:id="rId17"/>
    <p:sldId id="291" r:id="rId18"/>
    <p:sldId id="292" r:id="rId19"/>
    <p:sldId id="295" r:id="rId20"/>
    <p:sldId id="297" r:id="rId21"/>
    <p:sldId id="296" r:id="rId22"/>
    <p:sldId id="293" r:id="rId23"/>
    <p:sldId id="294" r:id="rId24"/>
    <p:sldId id="298" r:id="rId25"/>
    <p:sldId id="299" r:id="rId26"/>
    <p:sldId id="300" r:id="rId27"/>
    <p:sldId id="301" r:id="rId28"/>
    <p:sldId id="269" r:id="rId29"/>
    <p:sldId id="302" r:id="rId30"/>
    <p:sldId id="303" r:id="rId31"/>
    <p:sldId id="270" r:id="rId32"/>
    <p:sldId id="304" r:id="rId33"/>
    <p:sldId id="306"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86" r:id="rId50"/>
    <p:sldId id="287"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4" d="100"/>
          <a:sy n="54" d="100"/>
        </p:scale>
        <p:origin x="-102"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等腰三角形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540544" y="776288"/>
            <a:ext cx="8062912" cy="1470025"/>
          </a:xfrm>
        </p:spPr>
        <p:txBody>
          <a:bodyPr anchor="b">
            <a:normAutofit/>
          </a:bodyPr>
          <a:lstStyle>
            <a:lvl1pPr algn="ctr">
              <a:defRPr sz="4400"/>
            </a:lvl1pPr>
          </a:lstStyle>
          <a:p>
            <a:r>
              <a:rPr kumimoji="0" lang="zh-CN" altLang="en-US" dirty="0" smtClean="0"/>
              <a:t>单击此处编辑母版标题样式</a:t>
            </a:r>
            <a:endParaRPr kumimoji="0" lang="en-US" dirty="0"/>
          </a:p>
        </p:txBody>
      </p:sp>
      <p:sp>
        <p:nvSpPr>
          <p:cNvPr id="9" name="副标题 8"/>
          <p:cNvSpPr>
            <a:spLocks noGrp="1"/>
          </p:cNvSpPr>
          <p:nvPr>
            <p:ph type="subTitle" idx="1"/>
          </p:nvPr>
        </p:nvSpPr>
        <p:spPr>
          <a:xfrm>
            <a:off x="571472" y="3357562"/>
            <a:ext cx="8062912" cy="1752600"/>
          </a:xfrm>
        </p:spPr>
        <p:txBody>
          <a:bodyPr/>
          <a:lstStyle>
            <a:lvl1pPr marL="0" marR="36576" indent="0" algn="ct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dirty="0" smtClean="0"/>
              <a:t>单击此处编辑母版副标题样式</a:t>
            </a:r>
            <a:endParaRPr kumimoji="0" lang="en-US" dirty="0"/>
          </a:p>
        </p:txBody>
      </p:sp>
      <p:sp>
        <p:nvSpPr>
          <p:cNvPr id="28" name="日期占位符 27"/>
          <p:cNvSpPr>
            <a:spLocks noGrp="1"/>
          </p:cNvSpPr>
          <p:nvPr>
            <p:ph type="dt" sz="half" idx="10"/>
          </p:nvPr>
        </p:nvSpPr>
        <p:spPr>
          <a:xfrm>
            <a:off x="1371600" y="6012656"/>
            <a:ext cx="5791200" cy="365125"/>
          </a:xfrm>
        </p:spPr>
        <p:txBody>
          <a:bodyPr tIns="0" bIns="0" anchor="t"/>
          <a:lstStyle>
            <a:lvl1pPr algn="r">
              <a:defRPr sz="1000"/>
            </a:lvl1pPr>
          </a:lstStyle>
          <a:p>
            <a:fld id="{84195881-D9E3-40C3-8E56-B7F7B8810307}" type="datetimeFigureOut">
              <a:rPr lang="zh-CN" altLang="en-US" smtClean="0"/>
              <a:pPr/>
              <a:t>2012/9/9</a:t>
            </a:fld>
            <a:endParaRPr lang="zh-CN" altLang="en-US"/>
          </a:p>
        </p:txBody>
      </p:sp>
      <p:sp>
        <p:nvSpPr>
          <p:cNvPr id="17" name="页脚占位符 16"/>
          <p:cNvSpPr>
            <a:spLocks noGrp="1"/>
          </p:cNvSpPr>
          <p:nvPr>
            <p:ph type="ftr" sz="quarter" idx="11"/>
          </p:nvPr>
        </p:nvSpPr>
        <p:spPr>
          <a:xfrm>
            <a:off x="1371600" y="5650704"/>
            <a:ext cx="5791200" cy="365125"/>
          </a:xfrm>
        </p:spPr>
        <p:txBody>
          <a:bodyPr tIns="0" bIns="0" anchor="b"/>
          <a:lstStyle>
            <a:lvl1pPr algn="r">
              <a:defRPr sz="1100"/>
            </a:lvl1pPr>
          </a:lstStyle>
          <a:p>
            <a:endParaRPr lang="zh-CN" altLang="en-US"/>
          </a:p>
        </p:txBody>
      </p:sp>
      <p:sp>
        <p:nvSpPr>
          <p:cNvPr id="29" name="灯片编号占位符 28"/>
          <p:cNvSpPr>
            <a:spLocks noGrp="1"/>
          </p:cNvSpPr>
          <p:nvPr>
            <p:ph type="sldNum" sz="quarter" idx="12"/>
          </p:nvPr>
        </p:nvSpPr>
        <p:spPr>
          <a:xfrm>
            <a:off x="8392247" y="5752307"/>
            <a:ext cx="502920" cy="365125"/>
          </a:xfrm>
          <a:prstGeom prst="rect">
            <a:avLst/>
          </a:prstGeom>
        </p:spPr>
        <p:txBody>
          <a:bodyPr anchor="ctr"/>
          <a:lstStyle>
            <a:lvl1pPr algn="ctr">
              <a:defRPr sz="1300">
                <a:solidFill>
                  <a:srgbClr val="FFFFFF"/>
                </a:solidFill>
              </a:defRPr>
            </a:lvl1pPr>
          </a:lstStyle>
          <a:p>
            <a:fld id="{CAC0BE34-7648-40C3-988F-010867EA8C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4195881-D9E3-40C3-8E56-B7F7B8810307}" type="datetimeFigureOut">
              <a:rPr lang="zh-CN" altLang="en-US" smtClean="0"/>
              <a:pPr/>
              <a:t>2012/9/9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381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381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4195881-D9E3-40C3-8E56-B7F7B8810307}" type="datetimeFigureOut">
              <a:rPr lang="zh-CN" altLang="en-US" smtClean="0"/>
              <a:pPr/>
              <a:t>2012/9/9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1399032"/>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84195881-D9E3-40C3-8E56-B7F7B8810307}" type="datetimeFigureOut">
              <a:rPr lang="zh-CN" altLang="en-US" smtClean="0"/>
              <a:pPr/>
              <a:t>2012/9/9</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2">
        <a:schemeClr val="bg1"/>
      </p:bgRef>
    </p:bg>
    <p:spTree>
      <p:nvGrpSpPr>
        <p:cNvPr id="1" name=""/>
        <p:cNvGrpSpPr/>
        <p:nvPr/>
      </p:nvGrpSpPr>
      <p:grpSpPr>
        <a:xfrm>
          <a:off x="0" y="0"/>
          <a:ext cx="0" cy="0"/>
          <a:chOff x="0" y="0"/>
          <a:chExt cx="0" cy="0"/>
        </a:xfrm>
      </p:grpSpPr>
      <p:sp>
        <p:nvSpPr>
          <p:cNvPr id="9" name="直角三角形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等腰三角形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日期占位符 3"/>
          <p:cNvSpPr>
            <a:spLocks noGrp="1"/>
          </p:cNvSpPr>
          <p:nvPr>
            <p:ph type="dt" sz="half" idx="10"/>
          </p:nvPr>
        </p:nvSpPr>
        <p:spPr>
          <a:xfrm>
            <a:off x="6955632" y="6477000"/>
            <a:ext cx="2133600" cy="304800"/>
          </a:xfrm>
        </p:spPr>
        <p:txBody>
          <a:bodyPr/>
          <a:lstStyle/>
          <a:p>
            <a:fld id="{84195881-D9E3-40C3-8E56-B7F7B8810307}" type="datetimeFigureOut">
              <a:rPr lang="zh-CN" altLang="en-US" smtClean="0"/>
              <a:pPr/>
              <a:t>2012/9/9</a:t>
            </a:fld>
            <a:endParaRPr lang="zh-CN" altLang="en-US"/>
          </a:p>
        </p:txBody>
      </p:sp>
      <p:sp>
        <p:nvSpPr>
          <p:cNvPr id="5" name="页脚占位符 4"/>
          <p:cNvSpPr>
            <a:spLocks noGrp="1"/>
          </p:cNvSpPr>
          <p:nvPr>
            <p:ph type="ftr" sz="quarter" idx="11"/>
          </p:nvPr>
        </p:nvSpPr>
        <p:spPr>
          <a:xfrm>
            <a:off x="2619376" y="6480969"/>
            <a:ext cx="4260056" cy="300831"/>
          </a:xfrm>
        </p:spPr>
        <p:txBody>
          <a:bodyPr/>
          <a:lstStyle/>
          <a:p>
            <a:endParaRPr lang="zh-CN" altLang="en-US"/>
          </a:p>
        </p:txBody>
      </p:sp>
      <p:sp>
        <p:nvSpPr>
          <p:cNvPr id="6" name="灯片编号占位符 5"/>
          <p:cNvSpPr>
            <a:spLocks noGrp="1"/>
          </p:cNvSpPr>
          <p:nvPr>
            <p:ph type="sldNum" sz="quarter" idx="12"/>
          </p:nvPr>
        </p:nvSpPr>
        <p:spPr>
          <a:xfrm>
            <a:off x="8451056" y="809624"/>
            <a:ext cx="502920" cy="300831"/>
          </a:xfrm>
          <a:prstGeom prst="rect">
            <a:avLst/>
          </a:prstGeom>
        </p:spPr>
        <p:txBody>
          <a:bodyPr/>
          <a:lstStyle/>
          <a:p>
            <a:fld id="{CAC0BE34-7648-40C3-988F-010867EA8CD3}" type="slidenum">
              <a:rPr lang="zh-CN" altLang="en-US" smtClean="0"/>
              <a:pPr/>
              <a:t>‹#›</a:t>
            </a:fld>
            <a:endParaRPr lang="zh-CN" altLang="en-US"/>
          </a:p>
        </p:txBody>
      </p:sp>
      <p:cxnSp>
        <p:nvCxnSpPr>
          <p:cNvPr id="11" name="直接连接符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直接连接符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标题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marL="0" algn="l">
              <a:defRPr/>
            </a:lvl1p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791456" y="6480969"/>
            <a:ext cx="2133600" cy="301752"/>
          </a:xfrm>
        </p:spPr>
        <p:txBody>
          <a:bodyPr/>
          <a:lstStyle/>
          <a:p>
            <a:fld id="{84195881-D9E3-40C3-8E56-B7F7B8810307}" type="datetimeFigureOut">
              <a:rPr lang="zh-CN" altLang="en-US" smtClean="0"/>
              <a:pPr/>
              <a:t>2012/9/9</a:t>
            </a:fld>
            <a:endParaRPr lang="zh-CN" altLang="en-US"/>
          </a:p>
        </p:txBody>
      </p:sp>
      <p:sp>
        <p:nvSpPr>
          <p:cNvPr id="6" name="页脚占位符 5"/>
          <p:cNvSpPr>
            <a:spLocks noGrp="1"/>
          </p:cNvSpPr>
          <p:nvPr>
            <p:ph type="ftr" sz="quarter" idx="11"/>
          </p:nvPr>
        </p:nvSpPr>
        <p:spPr>
          <a:xfrm>
            <a:off x="457200" y="6480969"/>
            <a:ext cx="4260056" cy="301752"/>
          </a:xfrm>
        </p:spPr>
        <p:txBody>
          <a:bodyPr/>
          <a:lstStyle/>
          <a:p>
            <a:endParaRPr lang="zh-CN" altLang="en-US"/>
          </a:p>
        </p:txBody>
      </p:sp>
      <p:sp>
        <p:nvSpPr>
          <p:cNvPr id="7" name="灯片编号占位符 6"/>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a:xfrm>
            <a:off x="4791456" y="6480969"/>
            <a:ext cx="2130552" cy="301752"/>
          </a:xfrm>
        </p:spPr>
        <p:txBody>
          <a:bodyPr/>
          <a:lstStyle/>
          <a:p>
            <a:fld id="{84195881-D9E3-40C3-8E56-B7F7B8810307}" type="datetimeFigureOut">
              <a:rPr lang="zh-CN" altLang="en-US" smtClean="0"/>
              <a:pPr/>
              <a:t>2012/9/9</a:t>
            </a:fld>
            <a:endParaRPr lang="zh-CN" altLang="en-US"/>
          </a:p>
        </p:txBody>
      </p:sp>
      <p:sp>
        <p:nvSpPr>
          <p:cNvPr id="8" name="页脚占位符 7"/>
          <p:cNvSpPr>
            <a:spLocks noGrp="1"/>
          </p:cNvSpPr>
          <p:nvPr>
            <p:ph type="ftr" sz="quarter" idx="11"/>
          </p:nvPr>
        </p:nvSpPr>
        <p:spPr>
          <a:xfrm>
            <a:off x="457200" y="6480969"/>
            <a:ext cx="4261104" cy="301752"/>
          </a:xfrm>
        </p:spPr>
        <p:txBody>
          <a:bodyPr/>
          <a:lstStyle/>
          <a:p>
            <a:endParaRPr lang="zh-CN" altLang="en-US"/>
          </a:p>
        </p:txBody>
      </p:sp>
      <p:sp>
        <p:nvSpPr>
          <p:cNvPr id="9" name="灯片编号占位符 8"/>
          <p:cNvSpPr>
            <a:spLocks noGrp="1"/>
          </p:cNvSpPr>
          <p:nvPr>
            <p:ph type="sldNum" sz="quarter" idx="12"/>
          </p:nvPr>
        </p:nvSpPr>
        <p:spPr>
          <a:xfrm>
            <a:off x="7589520" y="6483096"/>
            <a:ext cx="502920" cy="301752"/>
          </a:xfrm>
          <a:prstGeom prst="rect">
            <a:avLst/>
          </a:prstGeom>
        </p:spPr>
        <p:txBody>
          <a:bodyPr/>
          <a:lstStyle>
            <a:lvl1pPr algn="ctr">
              <a:defRPr/>
            </a:lvl1pPr>
          </a:lstStyle>
          <a:p>
            <a:fld id="{CAC0BE34-7648-40C3-988F-010867EA8CD3}"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4195881-D9E3-40C3-8E56-B7F7B8810307}" type="datetimeFigureOut">
              <a:rPr lang="zh-CN" altLang="en-US" smtClean="0"/>
              <a:pPr/>
              <a:t>2012/9/9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91456" y="6480969"/>
            <a:ext cx="2133600" cy="301752"/>
          </a:xfrm>
        </p:spPr>
        <p:txBody>
          <a:bodyPr/>
          <a:lstStyle/>
          <a:p>
            <a:fld id="{84195881-D9E3-40C3-8E56-B7F7B8810307}" type="datetimeFigureOut">
              <a:rPr lang="zh-CN" altLang="en-US" smtClean="0"/>
              <a:pPr/>
              <a:t>2012/9/9</a:t>
            </a:fld>
            <a:endParaRPr lang="zh-CN" altLang="en-US"/>
          </a:p>
        </p:txBody>
      </p:sp>
      <p:sp>
        <p:nvSpPr>
          <p:cNvPr id="3" name="页脚占位符 2"/>
          <p:cNvSpPr>
            <a:spLocks noGrp="1"/>
          </p:cNvSpPr>
          <p:nvPr>
            <p:ph type="ftr" sz="quarter" idx="11"/>
          </p:nvPr>
        </p:nvSpPr>
        <p:spPr>
          <a:xfrm>
            <a:off x="457200" y="6481890"/>
            <a:ext cx="4260056" cy="300831"/>
          </a:xfrm>
        </p:spPr>
        <p:txBody>
          <a:bodyPr/>
          <a:lstStyle/>
          <a:p>
            <a:endParaRPr lang="zh-CN" altLang="en-US"/>
          </a:p>
        </p:txBody>
      </p:sp>
      <p:sp>
        <p:nvSpPr>
          <p:cNvPr id="4" name="灯片编号占位符 3"/>
          <p:cNvSpPr>
            <a:spLocks noGrp="1"/>
          </p:cNvSpPr>
          <p:nvPr>
            <p:ph type="sldNum" sz="quarter" idx="12"/>
          </p:nvPr>
        </p:nvSpPr>
        <p:spPr>
          <a:xfrm>
            <a:off x="7589520" y="6480969"/>
            <a:ext cx="502920" cy="301752"/>
          </a:xfrm>
          <a:prstGeom prst="rect">
            <a:avLst/>
          </a:prstGeom>
        </p:spPr>
        <p:txBody>
          <a:bodyPr/>
          <a:lstStyle/>
          <a:p>
            <a:fld id="{CAC0BE34-7648-40C3-988F-010867EA8C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278976" y="6556248"/>
            <a:ext cx="2133600" cy="301752"/>
          </a:xfrm>
        </p:spPr>
        <p:txBody>
          <a:bodyPr/>
          <a:lstStyle>
            <a:lvl1pPr>
              <a:defRPr sz="900"/>
            </a:lvl1pPr>
          </a:lstStyle>
          <a:p>
            <a:fld id="{84195881-D9E3-40C3-8E56-B7F7B8810307}" type="datetimeFigureOut">
              <a:rPr lang="zh-CN" altLang="en-US" smtClean="0"/>
              <a:pPr/>
              <a:t>2012/9/9</a:t>
            </a:fld>
            <a:endParaRPr lang="zh-CN" altLang="en-US"/>
          </a:p>
        </p:txBody>
      </p:sp>
      <p:sp>
        <p:nvSpPr>
          <p:cNvPr id="6" name="页脚占位符 5"/>
          <p:cNvSpPr>
            <a:spLocks noGrp="1"/>
          </p:cNvSpPr>
          <p:nvPr>
            <p:ph type="ftr" sz="quarter" idx="11"/>
          </p:nvPr>
        </p:nvSpPr>
        <p:spPr>
          <a:xfrm>
            <a:off x="1135856" y="6556248"/>
            <a:ext cx="5143120" cy="301752"/>
          </a:xfrm>
        </p:spPr>
        <p:txBody>
          <a:bodyPr/>
          <a:lstStyle>
            <a:lvl1pPr>
              <a:defRPr sz="900"/>
            </a:lvl1pPr>
          </a:lstStyle>
          <a:p>
            <a:endParaRPr lang="zh-CN" altLang="en-US"/>
          </a:p>
        </p:txBody>
      </p:sp>
      <p:sp>
        <p:nvSpPr>
          <p:cNvPr id="7" name="灯片编号占位符 6"/>
          <p:cNvSpPr>
            <a:spLocks noGrp="1"/>
          </p:cNvSpPr>
          <p:nvPr>
            <p:ph type="sldNum" sz="quarter" idx="12"/>
          </p:nvPr>
        </p:nvSpPr>
        <p:spPr>
          <a:xfrm>
            <a:off x="8410576" y="6556248"/>
            <a:ext cx="502920" cy="301752"/>
          </a:xfrm>
          <a:prstGeom prst="rect">
            <a:avLst/>
          </a:prstGeom>
        </p:spPr>
        <p:txBody>
          <a:bodyPr/>
          <a:lstStyle>
            <a:lvl1pPr>
              <a:defRPr sz="900"/>
            </a:lvl1pPr>
          </a:lstStyle>
          <a:p>
            <a:fld id="{CAC0BE34-7648-40C3-988F-010867EA8CD3}"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108192" y="6556248"/>
            <a:ext cx="2103120" cy="301752"/>
          </a:xfrm>
        </p:spPr>
        <p:txBody>
          <a:bodyPr/>
          <a:lstStyle>
            <a:lvl1pPr>
              <a:defRPr sz="900"/>
            </a:lvl1pPr>
          </a:lstStyle>
          <a:p>
            <a:fld id="{84195881-D9E3-40C3-8E56-B7F7B8810307}" type="datetimeFigureOut">
              <a:rPr lang="zh-CN" altLang="en-US" smtClean="0"/>
              <a:pPr/>
              <a:t>2012/9/9</a:t>
            </a:fld>
            <a:endParaRPr lang="zh-CN" altLang="en-US"/>
          </a:p>
        </p:txBody>
      </p:sp>
      <p:sp>
        <p:nvSpPr>
          <p:cNvPr id="6" name="页脚占位符 5"/>
          <p:cNvSpPr>
            <a:spLocks noGrp="1"/>
          </p:cNvSpPr>
          <p:nvPr>
            <p:ph type="ftr" sz="quarter" idx="11"/>
          </p:nvPr>
        </p:nvSpPr>
        <p:spPr>
          <a:xfrm>
            <a:off x="1170432" y="6557169"/>
            <a:ext cx="4948072" cy="301752"/>
          </a:xfrm>
        </p:spPr>
        <p:txBody>
          <a:bodyPr/>
          <a:lstStyle>
            <a:lvl1pPr>
              <a:defRPr sz="900"/>
            </a:lvl1pPr>
          </a:lstStyle>
          <a:p>
            <a:endParaRPr lang="zh-CN" altLang="en-US"/>
          </a:p>
        </p:txBody>
      </p:sp>
      <p:sp>
        <p:nvSpPr>
          <p:cNvPr id="7" name="灯片编号占位符 6"/>
          <p:cNvSpPr>
            <a:spLocks noGrp="1"/>
          </p:cNvSpPr>
          <p:nvPr>
            <p:ph type="sldNum" sz="quarter" idx="12"/>
          </p:nvPr>
        </p:nvSpPr>
        <p:spPr>
          <a:xfrm>
            <a:off x="8217192" y="6556248"/>
            <a:ext cx="365760" cy="301752"/>
          </a:xfrm>
          <a:prstGeom prst="rect">
            <a:avLst/>
          </a:prstGeom>
        </p:spPr>
        <p:txBody>
          <a:bodyPr/>
          <a:lstStyle>
            <a:lvl1pPr algn="ctr">
              <a:defRPr sz="900"/>
            </a:lvl1pPr>
          </a:lstStyle>
          <a:p>
            <a:fld id="{CAC0BE34-7648-40C3-988F-010867EA8CD3}"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直角三角形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直接连接符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标题占位符 21"/>
          <p:cNvSpPr>
            <a:spLocks noGrp="1"/>
          </p:cNvSpPr>
          <p:nvPr>
            <p:ph type="title"/>
          </p:nvPr>
        </p:nvSpPr>
        <p:spPr>
          <a:xfrm>
            <a:off x="457200" y="267494"/>
            <a:ext cx="8229600" cy="1399032"/>
          </a:xfrm>
          <a:prstGeom prst="rect">
            <a:avLst/>
          </a:prstGeom>
        </p:spPr>
        <p:txBody>
          <a:bodyPr vert="horz" anchor="ctr">
            <a:normAutofit/>
          </a:bodyPr>
          <a:lstStyle/>
          <a:p>
            <a:r>
              <a:rPr kumimoji="0" lang="zh-CN" altLang="en-US" dirty="0" smtClean="0"/>
              <a:t>单击此处编辑母版标题样式</a:t>
            </a:r>
            <a:endParaRPr kumimoji="0" lang="en-US" dirty="0"/>
          </a:p>
        </p:txBody>
      </p:sp>
      <p:sp>
        <p:nvSpPr>
          <p:cNvPr id="13" name="文本占位符 12"/>
          <p:cNvSpPr>
            <a:spLocks noGrp="1"/>
          </p:cNvSpPr>
          <p:nvPr>
            <p:ph type="body" idx="1"/>
          </p:nvPr>
        </p:nvSpPr>
        <p:spPr>
          <a:xfrm>
            <a:off x="457200" y="1882808"/>
            <a:ext cx="8229600" cy="4332274"/>
          </a:xfrm>
          <a:prstGeom prst="rect">
            <a:avLst/>
          </a:prstGeom>
        </p:spPr>
        <p:txBody>
          <a:bodyPr vert="horz" anchor="t">
            <a:normAutofit/>
          </a:bodyPr>
          <a:lstStyle/>
          <a:p>
            <a:pPr lvl="0" eaLnBrk="1" latinLnBrk="0" hangingPunct="1"/>
            <a:r>
              <a:rPr kumimoji="0" lang="zh-CN" altLang="en-US" dirty="0" smtClean="0"/>
              <a:t>单击此处编辑母版文本样式</a:t>
            </a:r>
          </a:p>
          <a:p>
            <a:pPr lvl="1" eaLnBrk="1" latinLnBrk="0" hangingPunct="1"/>
            <a:r>
              <a:rPr kumimoji="0" lang="zh-CN" altLang="en-US" dirty="0" smtClean="0"/>
              <a:t>第二级</a:t>
            </a:r>
          </a:p>
          <a:p>
            <a:pPr lvl="2" eaLnBrk="1" latinLnBrk="0" hangingPunct="1"/>
            <a:r>
              <a:rPr kumimoji="0" lang="zh-CN" altLang="en-US" dirty="0" smtClean="0"/>
              <a:t>第三级</a:t>
            </a:r>
          </a:p>
          <a:p>
            <a:pPr lvl="3" eaLnBrk="1" latinLnBrk="0" hangingPunct="1"/>
            <a:r>
              <a:rPr kumimoji="0" lang="zh-CN" altLang="en-US" dirty="0" smtClean="0"/>
              <a:t>第四级</a:t>
            </a:r>
          </a:p>
          <a:p>
            <a:pPr lvl="4" eaLnBrk="1" latinLnBrk="0" hangingPunct="1"/>
            <a:r>
              <a:rPr kumimoji="0" lang="zh-CN" altLang="en-US" dirty="0" smtClean="0"/>
              <a:t>第五级</a:t>
            </a:r>
            <a:endParaRPr kumimoji="0" lang="en-US" dirty="0"/>
          </a:p>
        </p:txBody>
      </p:sp>
      <p:sp>
        <p:nvSpPr>
          <p:cNvPr id="14" name="日期占位符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84195881-D9E3-40C3-8E56-B7F7B8810307}" type="datetimeFigureOut">
              <a:rPr lang="zh-CN" altLang="en-US" smtClean="0"/>
              <a:pPr/>
              <a:t>2012/9/9</a:t>
            </a:fld>
            <a:endParaRPr lang="zh-CN" altLang="en-US"/>
          </a:p>
        </p:txBody>
      </p:sp>
      <p:sp>
        <p:nvSpPr>
          <p:cNvPr id="3" name="页脚占位符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0" name="TextBox 9"/>
          <p:cNvSpPr txBox="1"/>
          <p:nvPr userDrawn="1"/>
        </p:nvSpPr>
        <p:spPr>
          <a:xfrm>
            <a:off x="6429388" y="6417254"/>
            <a:ext cx="2500330" cy="369332"/>
          </a:xfrm>
          <a:prstGeom prst="rect">
            <a:avLst/>
          </a:prstGeom>
          <a:noFill/>
        </p:spPr>
        <p:txBody>
          <a:bodyPr wrap="square" rtlCol="0">
            <a:spAutoFit/>
          </a:bodyPr>
          <a:lstStyle/>
          <a:p>
            <a:r>
              <a:rPr lang="zh-CN" altLang="en-US" dirty="0" smtClean="0"/>
              <a:t>第二章 软件测试基础</a:t>
            </a:r>
            <a:endParaRPr lang="zh-CN" altLang="en-US" dirty="0"/>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第二章 软件测试基础</a:t>
            </a:r>
            <a:endParaRPr lang="zh-CN" altLang="en-US" dirty="0"/>
          </a:p>
        </p:txBody>
      </p:sp>
      <p:sp>
        <p:nvSpPr>
          <p:cNvPr id="3" name="副标题 2"/>
          <p:cNvSpPr>
            <a:spLocks noGrp="1"/>
          </p:cNvSpPr>
          <p:nvPr>
            <p:ph type="subTitle" idx="1"/>
          </p:nvPr>
        </p:nvSpPr>
        <p:spPr/>
        <p:txBody>
          <a:bodyPr/>
          <a:lstStyle/>
          <a:p>
            <a:r>
              <a:rPr lang="zh-CN" altLang="en-US" dirty="0" smtClean="0"/>
              <a:t>宁华</a:t>
            </a:r>
            <a:endParaRPr lang="en-US" altLang="zh-CN" dirty="0" smtClean="0"/>
          </a:p>
          <a:p>
            <a:r>
              <a:rPr lang="en-US" altLang="zh-CN" dirty="0" smtClean="0"/>
              <a:t>287263358@qq.com</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a:t>
            </a:r>
            <a:r>
              <a:rPr lang="zh-CN" altLang="en-US" dirty="0" smtClean="0"/>
              <a:t>、黑盒测试</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       黑盒测试也称功能测试或数据驱动测试，它是在已知产品所应具有的功能，通过测试来检测每个功能是否都能正常使用，在测试时，把程序看作一个不能打开的黑盆子，在完全不考虑程序内部结构和内部特性的情况下，测试者在程序接口进行测试，它只检查程序功能是否按照需求规格说明书的规定正常使用，程序是否能适当地接收输入数锯而产生正确的输出信息，并且保持外部信息（如数据库或文件）的完整性。</a:t>
            </a:r>
            <a:endParaRPr lang="en-US" altLang="zh-CN" dirty="0" smtClean="0"/>
          </a:p>
          <a:p>
            <a:r>
              <a:rPr lang="zh-CN" altLang="en-US" dirty="0" smtClean="0"/>
              <a:t>       黑盒测试方法主要有等价类划分、边值分析、</a:t>
            </a:r>
            <a:r>
              <a:rPr lang="zh-CN" altLang="en-US" dirty="0" smtClean="0"/>
              <a:t>因果</a:t>
            </a:r>
            <a:r>
              <a:rPr lang="zh-CN" altLang="en-US" dirty="0" smtClean="0"/>
              <a:t>图、错误推测等，主要用于软件确认测试。</a:t>
            </a:r>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a:t>
            </a:r>
            <a:r>
              <a:rPr lang="zh-CN" altLang="en-US" dirty="0" smtClean="0"/>
              <a:t>、白盒测试</a:t>
            </a:r>
            <a:endParaRPr lang="zh-CN" altLang="en-US" dirty="0"/>
          </a:p>
        </p:txBody>
      </p:sp>
      <p:sp>
        <p:nvSpPr>
          <p:cNvPr id="3" name="内容占位符 2"/>
          <p:cNvSpPr>
            <a:spLocks noGrp="1"/>
          </p:cNvSpPr>
          <p:nvPr>
            <p:ph idx="1"/>
          </p:nvPr>
        </p:nvSpPr>
        <p:spPr/>
        <p:txBody>
          <a:bodyPr/>
          <a:lstStyle/>
          <a:p>
            <a:r>
              <a:rPr lang="zh-CN" altLang="en-US" dirty="0" smtClean="0"/>
              <a:t>　白盒测试也称结构测试或逻辑驱动测试，它是知道产品内部工作过程，可通过测试来检测产品内部动作是否按照规格说明书的规定正常进行，按照程序内部的结构测试程序，检验程序中的每条通路是否都有能按预定要求正确工作，而不顾它的功能。</a:t>
            </a:r>
            <a:endParaRPr lang="en-US" altLang="zh-CN" dirty="0" smtClean="0"/>
          </a:p>
          <a:p>
            <a:r>
              <a:rPr lang="en-US" altLang="zh-CN" dirty="0" smtClean="0"/>
              <a:t>       </a:t>
            </a:r>
            <a:r>
              <a:rPr lang="zh-CN" altLang="en-US" dirty="0" smtClean="0"/>
              <a:t>白盒测试的主要方法有逻辑驱动、基路测试等，主要用于软件验证。</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3.5</a:t>
            </a:r>
            <a:r>
              <a:rPr lang="zh-CN" altLang="en-US" dirty="0" smtClean="0"/>
              <a:t>、单元测试</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    </a:t>
            </a:r>
            <a:r>
              <a:rPr lang="zh-CN" altLang="en-US" dirty="0" smtClean="0"/>
              <a:t>定义：  </a:t>
            </a:r>
            <a:endParaRPr lang="en-US" altLang="zh-CN" dirty="0" smtClean="0"/>
          </a:p>
          <a:p>
            <a:r>
              <a:rPr lang="zh-CN" altLang="en-US" dirty="0" smtClean="0"/>
              <a:t>  </a:t>
            </a:r>
            <a:r>
              <a:rPr lang="zh-CN" altLang="en-US" dirty="0" smtClean="0"/>
              <a:t>单元测试：单元测试又称模块测试，是针对软件设计的最小单位－程序模块进行正确性检验的测试工作，其目的在于检查每个程序单元能否正确实现详细设计说明中的模块功能、性能、接口和设计约束等要求，发现各模块内部可能存在的各种错误</a:t>
            </a:r>
            <a:r>
              <a:rPr lang="zh-CN" altLang="en-US" dirty="0" smtClean="0"/>
              <a:t>。</a:t>
            </a:r>
            <a:endParaRPr lang="en-US" altLang="zh-CN" dirty="0" smtClean="0"/>
          </a:p>
          <a:p>
            <a:r>
              <a:rPr lang="zh-CN" altLang="en-US" dirty="0" smtClean="0"/>
              <a:t>目标：</a:t>
            </a:r>
            <a:endParaRPr lang="en-US" altLang="zh-CN" dirty="0" smtClean="0"/>
          </a:p>
          <a:p>
            <a:r>
              <a:rPr lang="zh-CN" altLang="en-US" dirty="0" smtClean="0"/>
              <a:t>       确保</a:t>
            </a:r>
            <a:r>
              <a:rPr lang="zh-CN" altLang="en-US" dirty="0" smtClean="0"/>
              <a:t>各单元模块被正确地编码。单元测试除了保证测试代码的功能性，还需要保证代码在结构上具有可靠性和健全性，并且能够在所有条件下正确响应。进行全面的单元测试，可以减少应用级别所需的工作量，并且彻底减少系统产生错误的可能性。如果手动执行，单元测试可能需要大量的工作，自动化测试会提高测试效率。</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lstStyle/>
          <a:p>
            <a:r>
              <a:rPr lang="zh-CN" altLang="en-US" dirty="0" smtClean="0"/>
              <a:t>内容：</a:t>
            </a:r>
            <a:endParaRPr lang="en-US" altLang="zh-CN" dirty="0" smtClean="0"/>
          </a:p>
          <a:p>
            <a:r>
              <a:rPr lang="zh-CN" altLang="en-US" dirty="0" smtClean="0"/>
              <a:t>单元测试</a:t>
            </a:r>
            <a:r>
              <a:rPr lang="zh-CN" altLang="en-US" dirty="0" smtClean="0"/>
              <a:t>的主要内容有</a:t>
            </a:r>
            <a:r>
              <a:rPr lang="zh-CN" altLang="en-US" dirty="0" smtClean="0"/>
              <a:t>：</a:t>
            </a:r>
            <a:endParaRPr lang="en-US" altLang="zh-CN" dirty="0" smtClean="0"/>
          </a:p>
          <a:p>
            <a:r>
              <a:rPr lang="en-US" altLang="zh-CN" dirty="0" smtClean="0"/>
              <a:t>A.</a:t>
            </a:r>
            <a:r>
              <a:rPr lang="zh-CN" altLang="en-US" dirty="0" smtClean="0"/>
              <a:t>模块</a:t>
            </a:r>
            <a:r>
              <a:rPr lang="zh-CN" altLang="en-US" dirty="0" smtClean="0"/>
              <a:t>接口测试；</a:t>
            </a:r>
          </a:p>
          <a:p>
            <a:r>
              <a:rPr lang="en-US" altLang="zh-CN" dirty="0" smtClean="0"/>
              <a:t>B.</a:t>
            </a:r>
            <a:r>
              <a:rPr lang="zh-CN" altLang="en-US" dirty="0" smtClean="0"/>
              <a:t>局部</a:t>
            </a:r>
            <a:r>
              <a:rPr lang="zh-CN" altLang="en-US" dirty="0" smtClean="0"/>
              <a:t>数据结构测试；</a:t>
            </a:r>
          </a:p>
          <a:p>
            <a:r>
              <a:rPr lang="en-US" altLang="zh-CN" dirty="0" smtClean="0"/>
              <a:t>C.</a:t>
            </a:r>
            <a:r>
              <a:rPr lang="zh-CN" altLang="en-US" dirty="0" smtClean="0"/>
              <a:t>独立</a:t>
            </a:r>
            <a:r>
              <a:rPr lang="zh-CN" altLang="en-US" dirty="0" smtClean="0"/>
              <a:t>路径测试；</a:t>
            </a:r>
          </a:p>
          <a:p>
            <a:r>
              <a:rPr lang="en-US" altLang="zh-CN" dirty="0" smtClean="0"/>
              <a:t>D.</a:t>
            </a:r>
            <a:r>
              <a:rPr lang="zh-CN" altLang="en-US" dirty="0" smtClean="0"/>
              <a:t>错误</a:t>
            </a:r>
            <a:r>
              <a:rPr lang="zh-CN" altLang="en-US" dirty="0" smtClean="0"/>
              <a:t>处理测试；</a:t>
            </a:r>
          </a:p>
          <a:p>
            <a:r>
              <a:rPr lang="en-US" altLang="zh-CN" dirty="0" smtClean="0"/>
              <a:t>E.</a:t>
            </a:r>
            <a:r>
              <a:rPr lang="zh-CN" altLang="en-US" dirty="0" smtClean="0"/>
              <a:t>边界条件</a:t>
            </a:r>
            <a:r>
              <a:rPr lang="zh-CN" altLang="en-US" dirty="0" smtClean="0"/>
              <a:t>测试</a:t>
            </a:r>
            <a:endParaRPr lang="zh-CN" altLang="en-US" dirty="0"/>
          </a:p>
        </p:txBody>
      </p:sp>
      <p:pic>
        <p:nvPicPr>
          <p:cNvPr id="4" name="图片 3" descr="单元测试任务.png"/>
          <p:cNvPicPr>
            <a:picLocks noChangeAspect="1"/>
          </p:cNvPicPr>
          <p:nvPr/>
        </p:nvPicPr>
        <p:blipFill>
          <a:blip r:embed="rId2"/>
          <a:stretch>
            <a:fillRect/>
          </a:stretch>
        </p:blipFill>
        <p:spPr>
          <a:xfrm>
            <a:off x="4000496" y="2571744"/>
            <a:ext cx="5000660" cy="385765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lstStyle/>
          <a:p>
            <a:r>
              <a:rPr lang="zh-CN" altLang="en-US" dirty="0" smtClean="0"/>
              <a:t>模块接口测试中的被测模块并不是一个独立的程序，在考虑测试模块时，同时要考虑它和外界的联系，用一些辅助模块去模拟与被测模块相关联的模块。这些辅助模块可分为两种：</a:t>
            </a:r>
          </a:p>
          <a:p>
            <a:r>
              <a:rPr lang="en-US" dirty="0" smtClean="0"/>
              <a:t>(1) </a:t>
            </a:r>
            <a:r>
              <a:rPr lang="zh-CN" altLang="en-US" dirty="0" smtClean="0"/>
              <a:t>驱动模块（</a:t>
            </a:r>
            <a:r>
              <a:rPr lang="en-US" dirty="0" smtClean="0"/>
              <a:t>driver</a:t>
            </a:r>
            <a:r>
              <a:rPr lang="zh-CN" altLang="en-US" dirty="0" smtClean="0"/>
              <a:t>）：相当于被测模块的主程序。它接收测试数据，把这些数据传送给被测模块，最后输出实测结果。</a:t>
            </a:r>
          </a:p>
          <a:p>
            <a:r>
              <a:rPr lang="en-US" dirty="0" smtClean="0"/>
              <a:t>(2) </a:t>
            </a:r>
            <a:r>
              <a:rPr lang="zh-CN" altLang="en-US" dirty="0" smtClean="0"/>
              <a:t>桩模块（</a:t>
            </a:r>
            <a:r>
              <a:rPr lang="en-US" dirty="0" smtClean="0"/>
              <a:t>stub</a:t>
            </a:r>
            <a:r>
              <a:rPr lang="zh-CN" altLang="en-US" dirty="0" smtClean="0"/>
              <a:t>）：用以代替被测模块调用的子模块。桩模块可以做少量的数据操作，不需要把子模块所有功能都带进来，但不允许什么事情也不做。</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单元测试环境.png"/>
          <p:cNvPicPr>
            <a:picLocks noGrp="1" noChangeAspect="1"/>
          </p:cNvPicPr>
          <p:nvPr>
            <p:ph idx="1"/>
          </p:nvPr>
        </p:nvPicPr>
        <p:blipFill>
          <a:blip r:embed="rId2"/>
          <a:stretch>
            <a:fillRect/>
          </a:stretch>
        </p:blipFill>
        <p:spPr>
          <a:xfrm>
            <a:off x="642909" y="500042"/>
            <a:ext cx="7926959" cy="5429288"/>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3.6</a:t>
            </a:r>
            <a:r>
              <a:rPr lang="zh-CN" altLang="en-US" dirty="0" smtClean="0"/>
              <a:t>、集成测试</a:t>
            </a:r>
            <a:endParaRPr lang="zh-CN" altLang="en-US" dirty="0"/>
          </a:p>
        </p:txBody>
      </p:sp>
      <p:sp>
        <p:nvSpPr>
          <p:cNvPr id="3" name="内容占位符 2"/>
          <p:cNvSpPr>
            <a:spLocks noGrp="1"/>
          </p:cNvSpPr>
          <p:nvPr>
            <p:ph idx="1"/>
          </p:nvPr>
        </p:nvSpPr>
        <p:spPr/>
        <p:txBody>
          <a:bodyPr>
            <a:normAutofit/>
          </a:bodyPr>
          <a:lstStyle/>
          <a:p>
            <a:pPr marL="448056" lvl="1" indent="-384048">
              <a:buSzPct val="80000"/>
              <a:buFont typeface="Wingdings 2"/>
              <a:buChar char=""/>
            </a:pPr>
            <a:r>
              <a:rPr lang="zh-CN" altLang="en-US" sz="3000" dirty="0" smtClean="0"/>
              <a:t>定义：</a:t>
            </a:r>
            <a:r>
              <a:rPr lang="zh-CN" altLang="en-US" sz="3000" dirty="0" smtClean="0"/>
              <a:t>   </a:t>
            </a:r>
            <a:endParaRPr lang="en-US" altLang="zh-CN" sz="3000" dirty="0" smtClean="0"/>
          </a:p>
          <a:p>
            <a:pPr marL="448056" lvl="1" indent="-384048">
              <a:buSzPct val="80000"/>
              <a:buFont typeface="Wingdings 2"/>
              <a:buChar char=""/>
            </a:pPr>
            <a:r>
              <a:rPr lang="zh-CN" altLang="en-US" sz="3000" dirty="0" smtClean="0"/>
              <a:t>    </a:t>
            </a:r>
            <a:r>
              <a:rPr lang="zh-CN" altLang="en-US" sz="3000" dirty="0" smtClean="0"/>
              <a:t>集成测试：集成测试也叫组装测试。通常在单元测试的基础上将所有的程序模块进行有序的、递增的测试。它分成一次性集成和增殖式集成，增殖式集成又分成自顶向下的增殖方式和自底向上的增值方式</a:t>
            </a:r>
            <a:r>
              <a:rPr lang="zh-CN" altLang="en-US" sz="3000" dirty="0" smtClean="0"/>
              <a:t>。</a:t>
            </a:r>
            <a:endParaRPr lang="en-US" altLang="zh-CN" sz="3000" dirty="0" smtClean="0"/>
          </a:p>
          <a:p>
            <a:pPr marL="448056" lvl="1" indent="-384048">
              <a:buSzPct val="80000"/>
              <a:buFont typeface="Wingdings 2"/>
              <a:buChar char=""/>
            </a:pPr>
            <a:r>
              <a:rPr lang="zh-CN" altLang="en-US" sz="3000" dirty="0" smtClean="0"/>
              <a:t>层次：</a:t>
            </a:r>
            <a:endParaRPr lang="en-US" altLang="zh-CN" sz="3000" dirty="0" smtClean="0"/>
          </a:p>
          <a:p>
            <a:pPr marL="448056" lvl="1" indent="-384048">
              <a:buSzPct val="80000"/>
              <a:buFont typeface="Wingdings 2"/>
              <a:buChar char=""/>
            </a:pPr>
            <a:r>
              <a:rPr lang="zh-CN" altLang="en-US" sz="3200" dirty="0" smtClean="0"/>
              <a:t>     集成测试</a:t>
            </a:r>
            <a:r>
              <a:rPr lang="zh-CN" altLang="en-US" sz="3200" dirty="0" smtClean="0"/>
              <a:t>内部对于传统软件和面向对象的应用系统有两种层次的划分。</a:t>
            </a:r>
          </a:p>
          <a:p>
            <a:pPr marL="448056" lvl="1" indent="-384048">
              <a:buSzPct val="80000"/>
              <a:buFont typeface="Wingdings 2"/>
              <a:buChar char=""/>
            </a:pPr>
            <a:endParaRPr lang="zh-CN" altLang="en-US" sz="3000"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lstStyle/>
          <a:p>
            <a:r>
              <a:rPr lang="zh-CN" altLang="en-US" dirty="0" smtClean="0"/>
              <a:t>对于传统软件来讲，可以把集成测试划分为三个层次：</a:t>
            </a:r>
          </a:p>
          <a:p>
            <a:r>
              <a:rPr lang="en-US" altLang="zh-CN" dirty="0" smtClean="0"/>
              <a:t>A.</a:t>
            </a:r>
            <a:r>
              <a:rPr lang="zh-CN" altLang="en-US" dirty="0" smtClean="0"/>
              <a:t>模块</a:t>
            </a:r>
            <a:r>
              <a:rPr lang="zh-CN" altLang="en-US" dirty="0" smtClean="0"/>
              <a:t>内集成测试；</a:t>
            </a:r>
          </a:p>
          <a:p>
            <a:r>
              <a:rPr lang="en-US" altLang="zh-CN" dirty="0" smtClean="0"/>
              <a:t>B.</a:t>
            </a:r>
            <a:r>
              <a:rPr lang="zh-CN" altLang="en-US" dirty="0" smtClean="0"/>
              <a:t>子系统</a:t>
            </a:r>
            <a:r>
              <a:rPr lang="zh-CN" altLang="en-US" dirty="0" smtClean="0"/>
              <a:t>内集成测试；</a:t>
            </a:r>
          </a:p>
          <a:p>
            <a:r>
              <a:rPr lang="en-US" altLang="zh-CN" dirty="0" smtClean="0"/>
              <a:t>C.</a:t>
            </a:r>
            <a:r>
              <a:rPr lang="zh-CN" altLang="en-US" dirty="0" smtClean="0"/>
              <a:t>子系统</a:t>
            </a:r>
            <a:r>
              <a:rPr lang="zh-CN" altLang="en-US" dirty="0" smtClean="0"/>
              <a:t>间集成测试。</a:t>
            </a:r>
          </a:p>
          <a:p>
            <a:r>
              <a:rPr lang="zh-CN" altLang="en-US" dirty="0" smtClean="0"/>
              <a:t>对于面向对象的应用系统来说，可以把集成测试分为两个阶段：</a:t>
            </a:r>
          </a:p>
          <a:p>
            <a:r>
              <a:rPr lang="en-US" altLang="zh-CN" dirty="0" smtClean="0"/>
              <a:t>A.</a:t>
            </a:r>
            <a:r>
              <a:rPr lang="zh-CN" altLang="en-US" dirty="0" smtClean="0"/>
              <a:t>类</a:t>
            </a:r>
            <a:r>
              <a:rPr lang="zh-CN" altLang="en-US" dirty="0" smtClean="0"/>
              <a:t>内集成测试；</a:t>
            </a:r>
          </a:p>
          <a:p>
            <a:r>
              <a:rPr lang="en-US" altLang="zh-CN" dirty="0" smtClean="0"/>
              <a:t>B.</a:t>
            </a:r>
            <a:r>
              <a:rPr lang="zh-CN" altLang="en-US" dirty="0" smtClean="0"/>
              <a:t>类</a:t>
            </a:r>
            <a:r>
              <a:rPr lang="zh-CN" altLang="en-US" dirty="0" smtClean="0"/>
              <a:t>间集成测试。</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normAutofit fontScale="77500" lnSpcReduction="20000"/>
          </a:bodyPr>
          <a:lstStyle/>
          <a:p>
            <a:r>
              <a:rPr lang="zh-CN" altLang="en-US" dirty="0" smtClean="0"/>
              <a:t>模式：</a:t>
            </a:r>
            <a:endParaRPr lang="en-US" altLang="zh-CN" dirty="0" smtClean="0"/>
          </a:p>
          <a:p>
            <a:r>
              <a:rPr lang="zh-CN" altLang="en-US" dirty="0" smtClean="0"/>
              <a:t>       选择</a:t>
            </a:r>
            <a:r>
              <a:rPr lang="zh-CN" altLang="en-US" dirty="0" smtClean="0"/>
              <a:t>什么方式把模块组装起来形成一个可运行的系统，直接影响到模块测试用例的形式、所用测试工具的类型、模块编号的次序和测试的次序、生成测试用例的费用和调试的费用</a:t>
            </a:r>
            <a:r>
              <a:rPr lang="zh-CN" altLang="en-US" dirty="0" smtClean="0"/>
              <a:t>。通常</a:t>
            </a:r>
            <a:r>
              <a:rPr lang="zh-CN" altLang="en-US" dirty="0" smtClean="0"/>
              <a:t>，把模块组装成为系统的测试方式有两种：</a:t>
            </a:r>
          </a:p>
          <a:p>
            <a:r>
              <a:rPr lang="zh-CN" altLang="en-US" dirty="0" smtClean="0"/>
              <a:t>⑴一次性集成测试方式（</a:t>
            </a:r>
            <a:r>
              <a:rPr lang="en-US" dirty="0" smtClean="0"/>
              <a:t>No-Incremental Integration</a:t>
            </a:r>
            <a:r>
              <a:rPr lang="zh-CN" altLang="en-US" dirty="0" smtClean="0"/>
              <a:t>）</a:t>
            </a:r>
          </a:p>
          <a:p>
            <a:r>
              <a:rPr lang="zh-CN" altLang="en-US" dirty="0" smtClean="0"/>
              <a:t>      一次性</a:t>
            </a:r>
            <a:r>
              <a:rPr lang="zh-CN" altLang="en-US" dirty="0" smtClean="0"/>
              <a:t>集成测试方式也称作非增值式集成测试。先分别测试每个模块，再把所有模块按设计要求放在一起结合成所需要实现的程序</a:t>
            </a:r>
            <a:r>
              <a:rPr lang="zh-CN" altLang="en-US" dirty="0" smtClean="0"/>
              <a:t>。</a:t>
            </a:r>
            <a:endParaRPr lang="en-US" altLang="zh-CN" dirty="0" smtClean="0"/>
          </a:p>
          <a:p>
            <a:r>
              <a:rPr lang="zh-CN" altLang="en-US" dirty="0" smtClean="0"/>
              <a:t>⑵增值式集成测试方式</a:t>
            </a:r>
          </a:p>
          <a:p>
            <a:r>
              <a:rPr lang="zh-CN" altLang="en-US" dirty="0" smtClean="0"/>
              <a:t>把下一个要测试的模块同已经测好的模块结合起来进行测试，测试完毕，再把下一个应该测试的模块结合进来继续进行测试。在组装的过程中边连接边测试，以发现连接过程中</a:t>
            </a:r>
            <a:r>
              <a:rPr lang="zh-CN" altLang="en-US" dirty="0" smtClean="0"/>
              <a:t>产生</a:t>
            </a:r>
            <a:r>
              <a:rPr lang="zh-CN" altLang="en-US" dirty="0" smtClean="0"/>
              <a:t>的问题。通过增值逐步组装成为预先要求的软件系统。增值式集成测试方式有三种：</a:t>
            </a:r>
          </a:p>
          <a:p>
            <a:r>
              <a:rPr lang="en-US" altLang="zh-CN" dirty="0" smtClean="0"/>
              <a:t>A.</a:t>
            </a:r>
            <a:r>
              <a:rPr lang="zh-CN" altLang="en-US" dirty="0" smtClean="0"/>
              <a:t>自顶向下</a:t>
            </a:r>
            <a:r>
              <a:rPr lang="zh-CN" altLang="en-US" dirty="0" smtClean="0"/>
              <a:t>增值测试方式（</a:t>
            </a:r>
            <a:r>
              <a:rPr lang="en-US" dirty="0" smtClean="0"/>
              <a:t>Top-down Integration</a:t>
            </a:r>
            <a:r>
              <a:rPr lang="zh-CN" altLang="en-US" dirty="0" smtClean="0"/>
              <a:t>）</a:t>
            </a:r>
          </a:p>
          <a:p>
            <a:r>
              <a:rPr lang="en-US" altLang="zh-CN" dirty="0" smtClean="0"/>
              <a:t>B.</a:t>
            </a:r>
            <a:r>
              <a:rPr lang="zh-CN" altLang="en-US" dirty="0" smtClean="0"/>
              <a:t>自底向上</a:t>
            </a:r>
            <a:r>
              <a:rPr lang="zh-CN" altLang="en-US" dirty="0" smtClean="0"/>
              <a:t>增值测试方式（</a:t>
            </a:r>
            <a:r>
              <a:rPr lang="en-US" dirty="0" smtClean="0"/>
              <a:t>Bottom-up Integration</a:t>
            </a:r>
            <a:r>
              <a:rPr lang="zh-CN" altLang="en-US" dirty="0" smtClean="0"/>
              <a:t>）</a:t>
            </a:r>
          </a:p>
          <a:p>
            <a:r>
              <a:rPr lang="en-US" altLang="zh-CN" dirty="0" smtClean="0"/>
              <a:t>C.</a:t>
            </a:r>
            <a:r>
              <a:rPr lang="zh-CN" altLang="en-US" dirty="0" smtClean="0"/>
              <a:t>混合</a:t>
            </a:r>
            <a:r>
              <a:rPr lang="zh-CN" altLang="en-US" dirty="0" smtClean="0"/>
              <a:t>增值测试方式（</a:t>
            </a:r>
            <a:r>
              <a:rPr lang="en-US" dirty="0" smtClean="0"/>
              <a:t>Modified Top-down Integration</a:t>
            </a:r>
            <a:r>
              <a:rPr lang="zh-CN" altLang="en-US" dirty="0" smtClean="0"/>
              <a:t>）</a:t>
            </a:r>
          </a:p>
          <a:p>
            <a:endParaRPr lang="zh-CN" altLang="en-US"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214290"/>
            <a:ext cx="8229600" cy="6240518"/>
          </a:xfrm>
        </p:spPr>
        <p:txBody>
          <a:bodyPr/>
          <a:lstStyle/>
          <a:p>
            <a:r>
              <a:rPr lang="zh-CN" altLang="en-US" dirty="0" smtClean="0"/>
              <a:t>一次性集成方式</a:t>
            </a:r>
            <a:endParaRPr lang="en-US" altLang="zh-CN" dirty="0" smtClean="0"/>
          </a:p>
          <a:p>
            <a:endParaRPr lang="zh-CN" altLang="en-US" dirty="0"/>
          </a:p>
        </p:txBody>
      </p:sp>
      <p:pic>
        <p:nvPicPr>
          <p:cNvPr id="6" name="Picture 2" descr="2-7"/>
          <p:cNvPicPr>
            <a:picLocks noChangeAspect="1" noChangeArrowheads="1"/>
          </p:cNvPicPr>
          <p:nvPr/>
        </p:nvPicPr>
        <p:blipFill>
          <a:blip r:embed="rId2"/>
          <a:srcRect b="7167"/>
          <a:stretch>
            <a:fillRect/>
          </a:stretch>
        </p:blipFill>
        <p:spPr bwMode="auto">
          <a:xfrm>
            <a:off x="330524" y="1000108"/>
            <a:ext cx="8459847" cy="528641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lstStyle/>
          <a:p>
            <a:r>
              <a:rPr lang="zh-CN" altLang="en-US" b="1" dirty="0" smtClean="0"/>
              <a:t>知识目标</a:t>
            </a:r>
            <a:endParaRPr lang="en-US" altLang="zh-CN" b="1" dirty="0" smtClean="0"/>
          </a:p>
          <a:p>
            <a:pPr lvl="0"/>
            <a:r>
              <a:rPr lang="zh-CN" altLang="en-US" dirty="0" smtClean="0"/>
              <a:t>掌握软件测试的目的、原则</a:t>
            </a:r>
          </a:p>
          <a:p>
            <a:pPr lvl="0"/>
            <a:r>
              <a:rPr lang="zh-CN" altLang="en-US" dirty="0" smtClean="0"/>
              <a:t>掌握软件测试的分类</a:t>
            </a:r>
          </a:p>
          <a:p>
            <a:pPr lvl="0"/>
            <a:r>
              <a:rPr lang="zh-CN" altLang="en-US" dirty="0" smtClean="0"/>
              <a:t>熟悉软件质量保证与软件测试</a:t>
            </a:r>
          </a:p>
          <a:p>
            <a:pPr lvl="0"/>
            <a:r>
              <a:rPr lang="zh-CN" altLang="en-US" dirty="0" smtClean="0"/>
              <a:t>掌握软件测试的模型</a:t>
            </a:r>
          </a:p>
          <a:p>
            <a:r>
              <a:rPr lang="zh-CN" altLang="en-US" b="1" dirty="0" smtClean="0"/>
              <a:t>技能目标</a:t>
            </a:r>
          </a:p>
          <a:p>
            <a:pPr lvl="0"/>
            <a:r>
              <a:rPr lang="zh-CN" altLang="en-US" dirty="0" smtClean="0"/>
              <a:t>掌握软件测试过程中模型的应用</a:t>
            </a:r>
          </a:p>
          <a:p>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zh-CN" altLang="en-US" dirty="0" smtClean="0"/>
              <a:t>自顶向下增值测试方式</a:t>
            </a:r>
            <a:endParaRPr lang="en-US" altLang="zh-CN" dirty="0" smtClean="0"/>
          </a:p>
          <a:p>
            <a:endParaRPr lang="zh-CN" altLang="en-US" dirty="0"/>
          </a:p>
        </p:txBody>
      </p:sp>
      <p:pic>
        <p:nvPicPr>
          <p:cNvPr id="4" name="Picture 2" descr="2-8"/>
          <p:cNvPicPr>
            <a:picLocks noChangeAspect="1" noChangeArrowheads="1"/>
          </p:cNvPicPr>
          <p:nvPr/>
        </p:nvPicPr>
        <p:blipFill>
          <a:blip r:embed="rId2"/>
          <a:srcRect/>
          <a:stretch>
            <a:fillRect/>
          </a:stretch>
        </p:blipFill>
        <p:spPr bwMode="auto">
          <a:xfrm>
            <a:off x="428596" y="1000108"/>
            <a:ext cx="8143932" cy="53578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zh-CN" altLang="en-US" dirty="0" smtClean="0"/>
              <a:t>自底向上增值测试方式</a:t>
            </a:r>
            <a:endParaRPr lang="en-US" altLang="zh-CN" dirty="0" smtClean="0"/>
          </a:p>
          <a:p>
            <a:endParaRPr lang="zh-CN" altLang="en-US" dirty="0"/>
          </a:p>
        </p:txBody>
      </p:sp>
      <p:pic>
        <p:nvPicPr>
          <p:cNvPr id="4" name="Picture 2" descr="2-9"/>
          <p:cNvPicPr>
            <a:picLocks noChangeAspect="1" noChangeArrowheads="1"/>
          </p:cNvPicPr>
          <p:nvPr/>
        </p:nvPicPr>
        <p:blipFill>
          <a:blip r:embed="rId2"/>
          <a:srcRect/>
          <a:stretch>
            <a:fillRect/>
          </a:stretch>
        </p:blipFill>
        <p:spPr bwMode="auto">
          <a:xfrm>
            <a:off x="500034" y="1412875"/>
            <a:ext cx="8286807" cy="4945083"/>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40518"/>
          </a:xfrm>
        </p:spPr>
        <p:txBody>
          <a:bodyPr>
            <a:normAutofit fontScale="92500" lnSpcReduction="10000"/>
          </a:bodyPr>
          <a:lstStyle/>
          <a:p>
            <a:r>
              <a:rPr lang="zh-CN" altLang="en-US" dirty="0" smtClean="0"/>
              <a:t>       一次性</a:t>
            </a:r>
            <a:r>
              <a:rPr lang="zh-CN" altLang="en-US" dirty="0" smtClean="0"/>
              <a:t>集成测试方式与增值式集成测试方式的</a:t>
            </a:r>
            <a:r>
              <a:rPr lang="zh-CN" altLang="en-US" dirty="0" smtClean="0"/>
              <a:t>比较</a:t>
            </a:r>
            <a:r>
              <a:rPr lang="en-US" altLang="zh-CN" dirty="0" smtClean="0"/>
              <a:t>:</a:t>
            </a:r>
            <a:endParaRPr lang="zh-CN" altLang="en-US" dirty="0" smtClean="0"/>
          </a:p>
          <a:p>
            <a:r>
              <a:rPr lang="zh-CN" altLang="en-US" dirty="0" smtClean="0"/>
              <a:t>       增值</a:t>
            </a:r>
            <a:r>
              <a:rPr lang="zh-CN" altLang="en-US" dirty="0" smtClean="0"/>
              <a:t>式集成方式需要编写的软件较多，工作量较大，花费的时间较多。一次性集成方式的工作量较小；</a:t>
            </a:r>
          </a:p>
          <a:p>
            <a:r>
              <a:rPr lang="zh-CN" altLang="en-US" dirty="0" smtClean="0"/>
              <a:t>        增值</a:t>
            </a:r>
            <a:r>
              <a:rPr lang="zh-CN" altLang="en-US" dirty="0" smtClean="0"/>
              <a:t>式集成方式发现问题的时间比一次性集成方式早；</a:t>
            </a:r>
          </a:p>
          <a:p>
            <a:r>
              <a:rPr lang="zh-CN" altLang="en-US" dirty="0" smtClean="0"/>
              <a:t>     增值</a:t>
            </a:r>
            <a:r>
              <a:rPr lang="zh-CN" altLang="en-US" dirty="0" smtClean="0"/>
              <a:t>式集成方式比一次性集成方式更容易判断出问题的所在，因为出现的问题往往和最后加进来的模块有关；</a:t>
            </a:r>
          </a:p>
          <a:p>
            <a:r>
              <a:rPr lang="zh-CN" altLang="en-US" dirty="0" smtClean="0"/>
              <a:t>      增值</a:t>
            </a:r>
            <a:r>
              <a:rPr lang="zh-CN" altLang="en-US" dirty="0" smtClean="0"/>
              <a:t>式集成方式测试的更为彻底；</a:t>
            </a:r>
          </a:p>
          <a:p>
            <a:r>
              <a:rPr lang="zh-CN" altLang="en-US" dirty="0" smtClean="0"/>
              <a:t>      使用</a:t>
            </a:r>
            <a:r>
              <a:rPr lang="zh-CN" altLang="en-US" dirty="0" smtClean="0"/>
              <a:t>一次性集成方式可以多个模块并行测试。</a:t>
            </a:r>
          </a:p>
          <a:p>
            <a:r>
              <a:rPr lang="zh-CN" altLang="en-US" dirty="0" smtClean="0"/>
              <a:t>      这</a:t>
            </a:r>
            <a:r>
              <a:rPr lang="zh-CN" altLang="en-US" dirty="0" smtClean="0"/>
              <a:t>两种模式各有利弊，在时间条件允许的情况下采用增值式集成测试方式有一定的优势。</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lstStyle/>
          <a:p>
            <a:r>
              <a:rPr lang="zh-CN" altLang="en-US" dirty="0" smtClean="0"/>
              <a:t>组织和</a:t>
            </a:r>
            <a:r>
              <a:rPr lang="zh-CN" altLang="en-US" dirty="0" smtClean="0"/>
              <a:t>实施</a:t>
            </a:r>
            <a:r>
              <a:rPr lang="en-US" altLang="zh-CN" dirty="0" smtClean="0"/>
              <a:t>:</a:t>
            </a:r>
          </a:p>
          <a:p>
            <a:r>
              <a:rPr lang="zh-CN" altLang="en-US" dirty="0" smtClean="0"/>
              <a:t>集成测试是一种正规测试过程，必须精心计划，并与单元测试的完成时间协调起来。在制定测试计划时，应考虑如下因素：</a:t>
            </a:r>
          </a:p>
          <a:p>
            <a:r>
              <a:rPr lang="en-US" altLang="zh-CN" dirty="0" smtClean="0"/>
              <a:t>1.</a:t>
            </a:r>
            <a:r>
              <a:rPr lang="zh-CN" altLang="en-US" dirty="0" smtClean="0"/>
              <a:t>采用</a:t>
            </a:r>
            <a:r>
              <a:rPr lang="zh-CN" altLang="en-US" dirty="0" smtClean="0"/>
              <a:t>何种系统组装方法来进行组装测试；</a:t>
            </a:r>
          </a:p>
          <a:p>
            <a:r>
              <a:rPr lang="en-US" altLang="zh-CN" dirty="0" smtClean="0"/>
              <a:t>2.</a:t>
            </a:r>
            <a:r>
              <a:rPr lang="zh-CN" altLang="en-US" dirty="0" smtClean="0"/>
              <a:t>组装测试</a:t>
            </a:r>
            <a:r>
              <a:rPr lang="zh-CN" altLang="en-US" dirty="0" smtClean="0"/>
              <a:t>过程中连接各个模块的顺序；</a:t>
            </a:r>
          </a:p>
          <a:p>
            <a:r>
              <a:rPr lang="en-US" altLang="zh-CN" dirty="0" smtClean="0"/>
              <a:t>3.</a:t>
            </a:r>
            <a:r>
              <a:rPr lang="zh-CN" altLang="en-US" dirty="0" smtClean="0"/>
              <a:t>模块</a:t>
            </a:r>
            <a:r>
              <a:rPr lang="zh-CN" altLang="en-US" dirty="0" smtClean="0"/>
              <a:t>代码编制和测试进度是否与组装测试的顺序一致；</a:t>
            </a:r>
          </a:p>
          <a:p>
            <a:r>
              <a:rPr lang="en-US" altLang="zh-CN" dirty="0" smtClean="0"/>
              <a:t>4.</a:t>
            </a:r>
            <a:r>
              <a:rPr lang="zh-CN" altLang="en-US" dirty="0" smtClean="0"/>
              <a:t>测试</a:t>
            </a:r>
            <a:r>
              <a:rPr lang="zh-CN" altLang="en-US" dirty="0" smtClean="0"/>
              <a:t>过程中是否需要专门的硬件设备。</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3.7</a:t>
            </a:r>
            <a:r>
              <a:rPr lang="zh-CN" altLang="en-US" dirty="0" smtClean="0"/>
              <a:t>、确认测试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定义：</a:t>
            </a:r>
            <a:endParaRPr lang="en-US" altLang="zh-CN" dirty="0" smtClean="0"/>
          </a:p>
          <a:p>
            <a:r>
              <a:rPr lang="zh-CN" altLang="en-US" dirty="0" smtClean="0"/>
              <a:t>确认测试最简明、最严格的解释是检验所开发的软件是否能按用户提出的要求运行。若能达到这一要求，则认为开发的软件是合格的。因而有的软件开发部门把确认测试称为合格性测试</a:t>
            </a:r>
            <a:r>
              <a:rPr lang="en-US" dirty="0" smtClean="0"/>
              <a:t>(Qualification Testing)</a:t>
            </a:r>
            <a:r>
              <a:rPr lang="zh-CN" altLang="en-US" dirty="0" smtClean="0"/>
              <a:t>。</a:t>
            </a:r>
          </a:p>
          <a:p>
            <a:r>
              <a:rPr lang="zh-CN" altLang="en-US" dirty="0" smtClean="0"/>
              <a:t>确认测试又称为有效性测试。它的任务是验证软件的功能和性能及其特性是否与客户的要求一致。对软件的功能和性能要求在软件需求规格说明中已经明确规定。</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lstStyle/>
          <a:p>
            <a:r>
              <a:rPr lang="zh-CN" altLang="en-US" dirty="0" smtClean="0"/>
              <a:t>确认测试的工作：</a:t>
            </a:r>
            <a:endParaRPr lang="en-US" altLang="zh-CN" dirty="0" smtClean="0"/>
          </a:p>
          <a:p>
            <a:endParaRPr lang="zh-CN" altLang="en-US" dirty="0"/>
          </a:p>
        </p:txBody>
      </p:sp>
      <p:pic>
        <p:nvPicPr>
          <p:cNvPr id="4" name="Picture 2" descr="2-10"/>
          <p:cNvPicPr>
            <a:picLocks noChangeAspect="1" noChangeArrowheads="1"/>
          </p:cNvPicPr>
          <p:nvPr/>
        </p:nvPicPr>
        <p:blipFill>
          <a:blip r:embed="rId2"/>
          <a:srcRect/>
          <a:stretch>
            <a:fillRect/>
          </a:stretch>
        </p:blipFill>
        <p:spPr bwMode="auto">
          <a:xfrm>
            <a:off x="357188" y="1428750"/>
            <a:ext cx="8501062" cy="478633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40518"/>
          </a:xfrm>
        </p:spPr>
        <p:txBody>
          <a:bodyPr>
            <a:normAutofit lnSpcReduction="10000"/>
          </a:bodyPr>
          <a:lstStyle/>
          <a:p>
            <a:r>
              <a:rPr lang="zh-CN" altLang="en-US" dirty="0" smtClean="0"/>
              <a:t>结果：</a:t>
            </a:r>
            <a:endParaRPr lang="en-US" altLang="zh-CN" dirty="0" smtClean="0"/>
          </a:p>
          <a:p>
            <a:r>
              <a:rPr lang="zh-CN" altLang="en-US" dirty="0" smtClean="0"/>
              <a:t>在全部软件测试的测试用例运行完后，所有的测试结果可以分为两类：</a:t>
            </a:r>
          </a:p>
          <a:p>
            <a:r>
              <a:rPr lang="en-US" altLang="zh-CN" dirty="0" smtClean="0"/>
              <a:t>1</a:t>
            </a:r>
            <a:r>
              <a:rPr lang="zh-CN" altLang="en-US" dirty="0" smtClean="0"/>
              <a:t>、测试</a:t>
            </a:r>
            <a:r>
              <a:rPr lang="zh-CN" altLang="en-US" dirty="0" smtClean="0"/>
              <a:t>结果与预期的结果相符。说明软件的这部分功能或性能特征与需求规格说明书相符合，从而这部分程序被接受；</a:t>
            </a:r>
          </a:p>
          <a:p>
            <a:r>
              <a:rPr lang="en-US" altLang="zh-CN" dirty="0" smtClean="0"/>
              <a:t>2</a:t>
            </a:r>
            <a:r>
              <a:rPr lang="zh-CN" altLang="en-US" dirty="0" smtClean="0"/>
              <a:t>、测试</a:t>
            </a:r>
            <a:r>
              <a:rPr lang="zh-CN" altLang="en-US" dirty="0" smtClean="0"/>
              <a:t>结果与预期的结果不符。说明软件的这部分功能或性能特征与需求规格说明不一致，因此要为它提交一份问题报告。</a:t>
            </a:r>
          </a:p>
          <a:p>
            <a:r>
              <a:rPr lang="zh-CN" altLang="en-US" dirty="0" smtClean="0"/>
              <a:t>       通过</a:t>
            </a:r>
            <a:r>
              <a:rPr lang="zh-CN" altLang="en-US" dirty="0" smtClean="0"/>
              <a:t>与用户的协商，解决所发现的缺陷和错误。确认测试应交付的文档有：确认测试分析报告、最终的用户手册和操作手册、项目开发总结报告。</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zh-CN" altLang="en-US" dirty="0" smtClean="0"/>
              <a:t>软件配置</a:t>
            </a:r>
            <a:r>
              <a:rPr lang="zh-CN" altLang="en-US" dirty="0" smtClean="0"/>
              <a:t>审查：</a:t>
            </a:r>
            <a:endParaRPr lang="zh-CN" altLang="en-US" dirty="0" smtClean="0"/>
          </a:p>
          <a:p>
            <a:r>
              <a:rPr lang="zh-CN" altLang="en-US" dirty="0" smtClean="0"/>
              <a:t>      软件</a:t>
            </a:r>
            <a:r>
              <a:rPr lang="zh-CN" altLang="en-US" dirty="0" smtClean="0"/>
              <a:t>配置审查是确认测试过程的重要环节</a:t>
            </a:r>
            <a:r>
              <a:rPr lang="zh-CN" altLang="en-US" dirty="0" smtClean="0"/>
              <a:t>。 其</a:t>
            </a:r>
            <a:r>
              <a:rPr lang="zh-CN" altLang="en-US" dirty="0" smtClean="0"/>
              <a:t>的目的是保证软件配置的所有成分都齐全，各方面的质量都符合要求，具备维护阶段所必需的细资料并且已经编排好分类的目录。除了按合同规定的内容和要求，由工人审查软件配置之外，在确认测试的过程，应当严格遵守用户手册和操作手册中规定的使用步骤，以便检查这些文档资料的完整性和正确性。必须仔细记录发现的遗漏和错误，并且适当地补充和改正。</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3.8</a:t>
            </a:r>
            <a:r>
              <a:rPr lang="zh-CN" altLang="en-US" dirty="0" smtClean="0"/>
              <a:t>、</a:t>
            </a:r>
            <a:r>
              <a:rPr lang="zh-CN" altLang="en-US" dirty="0" smtClean="0"/>
              <a:t>系统测试</a:t>
            </a:r>
            <a:endParaRPr lang="zh-CN" altLang="en-US" dirty="0"/>
          </a:p>
        </p:txBody>
      </p:sp>
      <p:sp>
        <p:nvSpPr>
          <p:cNvPr id="3" name="内容占位符 2"/>
          <p:cNvSpPr>
            <a:spLocks noGrp="1"/>
          </p:cNvSpPr>
          <p:nvPr>
            <p:ph idx="1"/>
          </p:nvPr>
        </p:nvSpPr>
        <p:spPr/>
        <p:txBody>
          <a:bodyPr/>
          <a:lstStyle/>
          <a:p>
            <a:r>
              <a:rPr lang="zh-CN" altLang="en-US" dirty="0" smtClean="0"/>
              <a:t>       系统测试：将软件作为基于计算机系统的一个元素，与计算机硬件、外设、某些支持软件、数据和人员等其它系统元素结合在一起，在实际运行（使用）环境下，对计算机系统进行一系列的组装测试和确认测试。</a:t>
            </a:r>
            <a:endParaRPr lang="en-US" altLang="zh-CN" dirty="0" smtClean="0"/>
          </a:p>
          <a:p>
            <a:r>
              <a:rPr lang="zh-CN" altLang="en-US" dirty="0" smtClean="0"/>
              <a:t>       系统测试的通过原则包括规定的测试用例都已经执行；</a:t>
            </a:r>
            <a:r>
              <a:rPr lang="en-US" dirty="0" smtClean="0"/>
              <a:t>BUG</a:t>
            </a:r>
            <a:r>
              <a:rPr lang="zh-CN" altLang="en-US" dirty="0" smtClean="0"/>
              <a:t>都已经确认修复；软件需求说明书中规定的功能都已经实现；并且测试结果都已经得到评估确认。</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lstStyle/>
          <a:p>
            <a:r>
              <a:rPr lang="zh-CN" altLang="en-US" dirty="0" smtClean="0"/>
              <a:t>工作流程：</a:t>
            </a:r>
            <a:endParaRPr lang="en-US" altLang="zh-CN" dirty="0" smtClean="0"/>
          </a:p>
          <a:p>
            <a:endParaRPr lang="en-US" altLang="zh-CN" dirty="0" smtClean="0"/>
          </a:p>
        </p:txBody>
      </p:sp>
      <p:pic>
        <p:nvPicPr>
          <p:cNvPr id="4" name="Picture 2" descr="未命名"/>
          <p:cNvPicPr>
            <a:picLocks noChangeAspect="1" noChangeArrowheads="1"/>
          </p:cNvPicPr>
          <p:nvPr/>
        </p:nvPicPr>
        <p:blipFill>
          <a:blip r:embed="rId2"/>
          <a:srcRect/>
          <a:stretch>
            <a:fillRect/>
          </a:stretch>
        </p:blipFill>
        <p:spPr bwMode="auto">
          <a:xfrm>
            <a:off x="928662" y="1000108"/>
            <a:ext cx="7500938" cy="528641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、软件测试的目的</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       软件测试的目的决定了如何去组织测试。如果测试的目的是为了尽可能多地找出错误，那么测试就应该直接针对软件比较复杂的部分或是以前出错比较多的位置。如果测试目的是为了给最终用户提供具有一定可信度的质量评价，那么测试就应该直接针对在实际应用中会经常用到的商业假设。</a:t>
            </a:r>
          </a:p>
          <a:p>
            <a:r>
              <a:rPr lang="zh-CN" altLang="en-US" dirty="0" smtClean="0"/>
              <a:t>　　不同的机构会有不同的测试目的；相同的机构也可能有不同测试目的，可能是测试不同区域或是对同一区域的不同层次的测试。</a:t>
            </a:r>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normAutofit fontScale="77500" lnSpcReduction="20000"/>
          </a:bodyPr>
          <a:lstStyle/>
          <a:p>
            <a:r>
              <a:rPr lang="zh-CN" altLang="en-US" sz="4100" dirty="0" smtClean="0"/>
              <a:t>目标</a:t>
            </a:r>
          </a:p>
          <a:p>
            <a:r>
              <a:rPr lang="en-US" altLang="zh-CN" dirty="0" smtClean="0"/>
              <a:t>1</a:t>
            </a:r>
            <a:r>
              <a:rPr lang="zh-CN" altLang="en-US" dirty="0" smtClean="0"/>
              <a:t>、</a:t>
            </a:r>
            <a:r>
              <a:rPr lang="zh-CN" altLang="en-US" dirty="0" smtClean="0"/>
              <a:t>确保</a:t>
            </a:r>
            <a:r>
              <a:rPr lang="zh-CN" altLang="en-US" dirty="0" smtClean="0"/>
              <a:t>系统测试的活动是按计划进行的；</a:t>
            </a:r>
          </a:p>
          <a:p>
            <a:r>
              <a:rPr lang="en-US" altLang="zh-CN" dirty="0" smtClean="0"/>
              <a:t>2</a:t>
            </a:r>
            <a:r>
              <a:rPr lang="zh-CN" altLang="en-US" dirty="0" smtClean="0"/>
              <a:t>、验证</a:t>
            </a:r>
            <a:r>
              <a:rPr lang="zh-CN" altLang="en-US" dirty="0" smtClean="0"/>
              <a:t>软件产品是否与系统需求用例不相符合或与之矛盾；</a:t>
            </a:r>
          </a:p>
          <a:p>
            <a:r>
              <a:rPr lang="en-US" altLang="zh-CN" dirty="0" smtClean="0"/>
              <a:t>3</a:t>
            </a:r>
            <a:r>
              <a:rPr lang="zh-CN" altLang="en-US" dirty="0" smtClean="0"/>
              <a:t>、建立</a:t>
            </a:r>
            <a:r>
              <a:rPr lang="zh-CN" altLang="en-US" dirty="0" smtClean="0"/>
              <a:t>完善的系统测试缺陷记录跟踪库；</a:t>
            </a:r>
          </a:p>
          <a:p>
            <a:r>
              <a:rPr lang="en-US" altLang="zh-CN" dirty="0" smtClean="0"/>
              <a:t>4</a:t>
            </a:r>
            <a:r>
              <a:rPr lang="zh-CN" altLang="en-US" dirty="0" smtClean="0"/>
              <a:t>、确保</a:t>
            </a:r>
            <a:r>
              <a:rPr lang="zh-CN" altLang="en-US" dirty="0" smtClean="0"/>
              <a:t>软件系统测试活动及其结果及时通知相关小组和个人。</a:t>
            </a:r>
          </a:p>
          <a:p>
            <a:r>
              <a:rPr lang="zh-CN" altLang="en-US" sz="4100" dirty="0" smtClean="0"/>
              <a:t>方针</a:t>
            </a:r>
            <a:endParaRPr lang="zh-CN" altLang="en-US" sz="4100" dirty="0" smtClean="0"/>
          </a:p>
          <a:p>
            <a:r>
              <a:rPr lang="en-US" altLang="zh-CN" dirty="0" smtClean="0"/>
              <a:t>1</a:t>
            </a:r>
            <a:r>
              <a:rPr lang="zh-CN" altLang="en-US" dirty="0" smtClean="0"/>
              <a:t>、为</a:t>
            </a:r>
            <a:r>
              <a:rPr lang="zh-CN" altLang="en-US" dirty="0" smtClean="0"/>
              <a:t>项目指定一个测试工程师负责贯彻和执行系统测试活动；</a:t>
            </a:r>
          </a:p>
          <a:p>
            <a:r>
              <a:rPr lang="en-US" altLang="zh-CN" dirty="0" smtClean="0"/>
              <a:t>2</a:t>
            </a:r>
            <a:r>
              <a:rPr lang="zh-CN" altLang="en-US" dirty="0" smtClean="0"/>
              <a:t>、测试</a:t>
            </a:r>
            <a:r>
              <a:rPr lang="zh-CN" altLang="en-US" dirty="0" smtClean="0"/>
              <a:t>组向各事业部总经理</a:t>
            </a:r>
            <a:r>
              <a:rPr lang="en-US" dirty="0" smtClean="0"/>
              <a:t>/</a:t>
            </a:r>
            <a:r>
              <a:rPr lang="zh-CN" altLang="en-US" dirty="0" smtClean="0"/>
              <a:t>项目经理报告系统测试的执行状况；</a:t>
            </a:r>
          </a:p>
          <a:p>
            <a:r>
              <a:rPr lang="en-US" altLang="zh-CN" dirty="0" smtClean="0"/>
              <a:t>3</a:t>
            </a:r>
            <a:r>
              <a:rPr lang="zh-CN" altLang="en-US" dirty="0" smtClean="0"/>
              <a:t>、系统测试</a:t>
            </a:r>
            <a:r>
              <a:rPr lang="zh-CN" altLang="en-US" dirty="0" smtClean="0"/>
              <a:t>活动遵循文档化的标准和过程；</a:t>
            </a:r>
          </a:p>
          <a:p>
            <a:r>
              <a:rPr lang="en-US" altLang="zh-CN" dirty="0" smtClean="0"/>
              <a:t>4</a:t>
            </a:r>
            <a:r>
              <a:rPr lang="zh-CN" altLang="en-US" dirty="0" smtClean="0"/>
              <a:t>、向</a:t>
            </a:r>
            <a:r>
              <a:rPr lang="zh-CN" altLang="en-US" dirty="0" smtClean="0"/>
              <a:t>外部用户提供经系统测试验收通过的项目；</a:t>
            </a:r>
          </a:p>
          <a:p>
            <a:r>
              <a:rPr lang="en-US" altLang="zh-CN" dirty="0" smtClean="0"/>
              <a:t>5</a:t>
            </a:r>
            <a:r>
              <a:rPr lang="zh-CN" altLang="en-US" dirty="0" smtClean="0"/>
              <a:t>、建立</a:t>
            </a:r>
            <a:r>
              <a:rPr lang="zh-CN" altLang="en-US" dirty="0" smtClean="0"/>
              <a:t>相应项目的（</a:t>
            </a:r>
            <a:r>
              <a:rPr lang="en-US" dirty="0" smtClean="0"/>
              <a:t>BUG</a:t>
            </a:r>
            <a:r>
              <a:rPr lang="zh-CN" altLang="en-US" dirty="0" smtClean="0"/>
              <a:t>）缺陷库，用于系统测试阶段项目不同生命周期的缺陷记录和缺陷状态跟踪；</a:t>
            </a:r>
          </a:p>
          <a:p>
            <a:r>
              <a:rPr lang="en-US" altLang="zh-CN" dirty="0" smtClean="0"/>
              <a:t>6</a:t>
            </a:r>
            <a:r>
              <a:rPr lang="zh-CN" altLang="en-US" dirty="0" smtClean="0"/>
              <a:t>、定期</a:t>
            </a:r>
            <a:r>
              <a:rPr lang="zh-CN" altLang="en-US" dirty="0" smtClean="0"/>
              <a:t>对系统测试活动及结果进行评估，向各事业部</a:t>
            </a:r>
            <a:r>
              <a:rPr lang="zh-CN" altLang="en-US" dirty="0" smtClean="0"/>
              <a:t>经理项目</a:t>
            </a:r>
            <a:r>
              <a:rPr lang="zh-CN" altLang="en-US" dirty="0" smtClean="0"/>
              <a:t>办总监</a:t>
            </a:r>
            <a:r>
              <a:rPr lang="en-US" dirty="0" smtClean="0"/>
              <a:t>/</a:t>
            </a:r>
            <a:r>
              <a:rPr lang="zh-CN" altLang="en-US" dirty="0" smtClean="0"/>
              <a:t>项目经理汇报项目的产品质量信息及数据。</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a:t>
            </a:r>
            <a:r>
              <a:rPr lang="zh-CN" altLang="en-US" dirty="0" smtClean="0"/>
              <a:t>验收测试</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       验收测试：在通过了系统的有效性测试及软件配置审查之后，就开始系统的验收测试，它是以用户为主的测试，软件开发人员和</a:t>
            </a:r>
            <a:r>
              <a:rPr lang="en-US" dirty="0" smtClean="0"/>
              <a:t>QA</a:t>
            </a:r>
            <a:r>
              <a:rPr lang="zh-CN" altLang="en-US" dirty="0" smtClean="0"/>
              <a:t>人员应参与。在测试过程中，除了考虑软件的功能和性能之外，还应对软件的可移植性、兼容性、可维护性、错误的恢复功能等进行确认。</a:t>
            </a:r>
            <a:endParaRPr lang="en-US" altLang="zh-CN" dirty="0" smtClean="0"/>
          </a:p>
          <a:p>
            <a:r>
              <a:rPr lang="zh-CN" altLang="en-US" dirty="0" smtClean="0"/>
              <a:t>        验收测试的通过原则包括软件需求分析说明书中定义的所有功能已全部实现，性能指标全部达到要求；所有测试项没有残余一级、二级和三级错误；立项审批表、需求分析文档、设计文档和编码实现一致；验收测试工件齐全。</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normAutofit fontScale="92500" lnSpcReduction="20000"/>
          </a:bodyPr>
          <a:lstStyle/>
          <a:p>
            <a:r>
              <a:rPr lang="zh-CN" altLang="en-US" dirty="0" smtClean="0"/>
              <a:t>标准</a:t>
            </a:r>
            <a:r>
              <a:rPr lang="en-US" dirty="0" smtClean="0"/>
              <a:t> </a:t>
            </a:r>
            <a:endParaRPr lang="zh-CN" altLang="en-US" dirty="0" smtClean="0"/>
          </a:p>
          <a:p>
            <a:r>
              <a:rPr lang="zh-CN" altLang="en-US" dirty="0" smtClean="0"/>
              <a:t>实现软件确认要通过一系列黑盒测试。验收测试同样需要制订测试计划和过程，测试计划应规定测试的种类和测试进度，测试过程则定义一些特殊的测试用例，旨在说明软件与需求是否一致。无论是计划还是过程，都应该着重考虑软件是否满足合同规定的所有功能和性能，文档资料是否完整、准确，人机界面和其他方面</a:t>
            </a:r>
            <a:r>
              <a:rPr lang="zh-CN" altLang="en-US" dirty="0" smtClean="0">
                <a:solidFill>
                  <a:schemeClr val="accent5">
                    <a:lumMod val="60000"/>
                    <a:lumOff val="40000"/>
                  </a:schemeClr>
                </a:solidFill>
              </a:rPr>
              <a:t>（例如，可移植性、兼容性、错误恢复能力和可维护性等）是否令用户满意。 </a:t>
            </a:r>
          </a:p>
          <a:p>
            <a:r>
              <a:rPr lang="zh-CN" altLang="en-US" dirty="0" smtClean="0"/>
              <a:t>验收测试的结果有两种可能，</a:t>
            </a:r>
            <a:r>
              <a:rPr lang="zh-CN" altLang="en-US" dirty="0" smtClean="0">
                <a:solidFill>
                  <a:srgbClr val="FF0000"/>
                </a:solidFill>
              </a:rPr>
              <a:t>一种</a:t>
            </a:r>
            <a:r>
              <a:rPr lang="zh-CN" altLang="en-US" dirty="0" smtClean="0"/>
              <a:t>是功能和性能指标满足软件需求说明的要求，用户可以接受；</a:t>
            </a:r>
            <a:r>
              <a:rPr lang="zh-CN" altLang="en-US" dirty="0" smtClean="0">
                <a:solidFill>
                  <a:srgbClr val="FF0000"/>
                </a:solidFill>
              </a:rPr>
              <a:t>另一种</a:t>
            </a:r>
            <a:r>
              <a:rPr lang="zh-CN" altLang="en-US" dirty="0" smtClean="0"/>
              <a:t>是软件不满足软件需求说明的要求，用户无法接受。如果项目进行到这个阶段才发现有严重错误和偏差一般很难在预定的工期内改正，因此必须与用户协商，寻求一个妥善解决问题的方法。</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normAutofit fontScale="92500" lnSpcReduction="10000"/>
          </a:bodyPr>
          <a:lstStyle/>
          <a:p>
            <a:r>
              <a:rPr lang="zh-CN" altLang="en-US" dirty="0" smtClean="0"/>
              <a:t>内容</a:t>
            </a:r>
          </a:p>
          <a:p>
            <a:r>
              <a:rPr lang="zh-CN" altLang="en-US" dirty="0" smtClean="0"/>
              <a:t>    软件</a:t>
            </a:r>
            <a:r>
              <a:rPr lang="zh-CN" altLang="en-US" dirty="0" smtClean="0"/>
              <a:t>验收测试应完成的工作内容如下</a:t>
            </a:r>
            <a:r>
              <a:rPr lang="zh-CN" altLang="en-US" dirty="0" smtClean="0"/>
              <a:t>：</a:t>
            </a:r>
            <a:endParaRPr lang="en-US" altLang="zh-CN" dirty="0" smtClean="0"/>
          </a:p>
          <a:p>
            <a:r>
              <a:rPr lang="zh-CN" altLang="en-US" dirty="0" smtClean="0"/>
              <a:t>要</a:t>
            </a:r>
            <a:r>
              <a:rPr lang="zh-CN" altLang="en-US" dirty="0" smtClean="0"/>
              <a:t>明确验收项目，规定验收测试通过的标准；确定测试方法</a:t>
            </a:r>
            <a:r>
              <a:rPr lang="zh-CN" altLang="en-US" dirty="0" smtClean="0"/>
              <a:t>；</a:t>
            </a:r>
            <a:endParaRPr lang="en-US" altLang="zh-CN" dirty="0" smtClean="0"/>
          </a:p>
          <a:p>
            <a:r>
              <a:rPr lang="zh-CN" altLang="en-US" dirty="0" smtClean="0"/>
              <a:t>决定</a:t>
            </a:r>
            <a:r>
              <a:rPr lang="zh-CN" altLang="en-US" dirty="0" smtClean="0"/>
              <a:t>验收测试的组织机构和可利用的资源；选定测试结果分析方法</a:t>
            </a:r>
            <a:r>
              <a:rPr lang="zh-CN" altLang="en-US" dirty="0" smtClean="0"/>
              <a:t>；</a:t>
            </a:r>
            <a:endParaRPr lang="en-US" altLang="zh-CN" dirty="0" smtClean="0"/>
          </a:p>
          <a:p>
            <a:r>
              <a:rPr lang="zh-CN" altLang="en-US" dirty="0" smtClean="0"/>
              <a:t>指定</a:t>
            </a:r>
            <a:r>
              <a:rPr lang="zh-CN" altLang="en-US" dirty="0" smtClean="0"/>
              <a:t>验收测试计划并进行评审</a:t>
            </a:r>
            <a:r>
              <a:rPr lang="zh-CN" altLang="en-US" dirty="0" smtClean="0"/>
              <a:t>；</a:t>
            </a:r>
            <a:endParaRPr lang="en-US" altLang="zh-CN" dirty="0" smtClean="0"/>
          </a:p>
          <a:p>
            <a:r>
              <a:rPr lang="zh-CN" altLang="en-US" dirty="0" smtClean="0"/>
              <a:t>设计</a:t>
            </a:r>
            <a:r>
              <a:rPr lang="zh-CN" altLang="en-US" dirty="0" smtClean="0"/>
              <a:t>验收测试所用的测试用例</a:t>
            </a:r>
            <a:r>
              <a:rPr lang="zh-CN" altLang="en-US" dirty="0" smtClean="0"/>
              <a:t>；</a:t>
            </a:r>
            <a:endParaRPr lang="en-US" altLang="zh-CN" dirty="0" smtClean="0"/>
          </a:p>
          <a:p>
            <a:r>
              <a:rPr lang="zh-CN" altLang="en-US" dirty="0" smtClean="0"/>
              <a:t>审查</a:t>
            </a:r>
            <a:r>
              <a:rPr lang="zh-CN" altLang="en-US" dirty="0" smtClean="0"/>
              <a:t>验收测试的准备工作</a:t>
            </a:r>
            <a:r>
              <a:rPr lang="zh-CN" altLang="en-US" dirty="0" smtClean="0"/>
              <a:t>；</a:t>
            </a:r>
            <a:endParaRPr lang="en-US" altLang="zh-CN" dirty="0" smtClean="0"/>
          </a:p>
          <a:p>
            <a:r>
              <a:rPr lang="zh-CN" altLang="en-US" dirty="0" smtClean="0"/>
              <a:t>执行</a:t>
            </a:r>
            <a:r>
              <a:rPr lang="zh-CN" altLang="en-US" dirty="0" smtClean="0"/>
              <a:t>验收测试</a:t>
            </a:r>
            <a:r>
              <a:rPr lang="zh-CN" altLang="en-US" dirty="0" smtClean="0"/>
              <a:t>；</a:t>
            </a:r>
            <a:endParaRPr lang="en-US" altLang="zh-CN" dirty="0" smtClean="0"/>
          </a:p>
          <a:p>
            <a:r>
              <a:rPr lang="zh-CN" altLang="en-US" dirty="0" smtClean="0"/>
              <a:t>分析</a:t>
            </a:r>
            <a:r>
              <a:rPr lang="zh-CN" altLang="en-US" dirty="0" smtClean="0"/>
              <a:t>测试结果</a:t>
            </a:r>
            <a:r>
              <a:rPr lang="zh-CN" altLang="en-US" dirty="0" smtClean="0"/>
              <a:t>；</a:t>
            </a:r>
            <a:endParaRPr lang="en-US" altLang="zh-CN" dirty="0" smtClean="0"/>
          </a:p>
          <a:p>
            <a:r>
              <a:rPr lang="zh-CN" altLang="en-US" dirty="0" smtClean="0"/>
              <a:t>做出</a:t>
            </a:r>
            <a:r>
              <a:rPr lang="zh-CN" altLang="en-US" dirty="0" smtClean="0"/>
              <a:t>验收结论，明确通过验收或不通过验收，给出测试结果。</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t>3.10</a:t>
            </a:r>
            <a:r>
              <a:rPr lang="zh-CN" altLang="en-US" sz="3200" dirty="0" smtClean="0"/>
              <a:t>、</a:t>
            </a:r>
            <a:r>
              <a:rPr lang="zh-CN" altLang="en-US" sz="3200" dirty="0" smtClean="0"/>
              <a:t>开发方测试、用户测试、第三方测试</a:t>
            </a:r>
            <a:endParaRPr lang="zh-CN" altLang="en-US" sz="3200" dirty="0"/>
          </a:p>
        </p:txBody>
      </p:sp>
      <p:sp>
        <p:nvSpPr>
          <p:cNvPr id="3" name="内容占位符 2"/>
          <p:cNvSpPr>
            <a:spLocks noGrp="1"/>
          </p:cNvSpPr>
          <p:nvPr>
            <p:ph idx="1"/>
          </p:nvPr>
        </p:nvSpPr>
        <p:spPr/>
        <p:txBody>
          <a:bodyPr/>
          <a:lstStyle/>
          <a:p>
            <a:pPr marL="448056" lvl="1" indent="-384048">
              <a:buSzPct val="80000"/>
              <a:buFont typeface="Wingdings 2"/>
              <a:buChar char=""/>
            </a:pPr>
            <a:r>
              <a:rPr lang="zh-CN" altLang="en-US" dirty="0" smtClean="0"/>
              <a:t>开</a:t>
            </a:r>
            <a:r>
              <a:rPr lang="zh-CN" altLang="en-US" sz="2800" dirty="0" smtClean="0"/>
              <a:t>发方测试（</a:t>
            </a:r>
            <a:r>
              <a:rPr lang="en-US" sz="2800" dirty="0" smtClean="0"/>
              <a:t>α</a:t>
            </a:r>
            <a:r>
              <a:rPr lang="zh-CN" altLang="en-US" sz="2800" dirty="0" smtClean="0"/>
              <a:t>测试）：企业内部通过检测和提供客观证据，证实软件的实现是否满足规定的需求。</a:t>
            </a:r>
          </a:p>
          <a:p>
            <a:pPr marL="448056" lvl="1" indent="-384048">
              <a:buSzPct val="80000"/>
              <a:buFont typeface="Wingdings 2"/>
              <a:buChar char=""/>
            </a:pPr>
            <a:r>
              <a:rPr lang="zh-CN" altLang="en-US" dirty="0" smtClean="0"/>
              <a:t>用户</a:t>
            </a:r>
            <a:r>
              <a:rPr lang="zh-CN" altLang="en-US" sz="2800" dirty="0" smtClean="0"/>
              <a:t>测试（</a:t>
            </a:r>
            <a:r>
              <a:rPr lang="en-US" altLang="zh-CN" sz="2800" dirty="0" smtClean="0"/>
              <a:t>β</a:t>
            </a:r>
            <a:r>
              <a:rPr lang="zh-CN" altLang="en-US" sz="2800" dirty="0" smtClean="0"/>
              <a:t>测试）：主要是把软件产品有计划地免费分发到目标市场，让用户大量使用，并评价、检查软件。</a:t>
            </a:r>
          </a:p>
          <a:p>
            <a:pPr marL="448056" lvl="1" indent="-384048">
              <a:buSzPct val="80000"/>
              <a:buFont typeface="Wingdings 2"/>
              <a:buChar char=""/>
            </a:pPr>
            <a:r>
              <a:rPr lang="zh-CN" altLang="en-US" dirty="0" smtClean="0"/>
              <a:t>第三方</a:t>
            </a:r>
            <a:r>
              <a:rPr lang="zh-CN" altLang="en-US" sz="2800" dirty="0" smtClean="0"/>
              <a:t>测试：介于软件开发方和用户方之间的测试组织的测试。第三方测试也称为独立测试。</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3.10</a:t>
            </a:r>
            <a:r>
              <a:rPr lang="zh-CN" altLang="en-US" dirty="0" smtClean="0"/>
              <a:t>、其他的常见软件测试</a:t>
            </a:r>
            <a:endParaRPr lang="zh-CN" altLang="en-US" dirty="0"/>
          </a:p>
        </p:txBody>
      </p:sp>
      <p:sp>
        <p:nvSpPr>
          <p:cNvPr id="3" name="内容占位符 2"/>
          <p:cNvSpPr>
            <a:spLocks noGrp="1"/>
          </p:cNvSpPr>
          <p:nvPr>
            <p:ph idx="1"/>
          </p:nvPr>
        </p:nvSpPr>
        <p:spPr/>
        <p:txBody>
          <a:bodyPr>
            <a:normAutofit fontScale="77500" lnSpcReduction="20000"/>
          </a:bodyPr>
          <a:lstStyle/>
          <a:p>
            <a:r>
              <a:rPr lang="en-US" dirty="0" smtClean="0"/>
              <a:t>1</a:t>
            </a:r>
            <a:r>
              <a:rPr lang="zh-CN" altLang="en-US" dirty="0" smtClean="0"/>
              <a:t>、冒烟测试</a:t>
            </a:r>
          </a:p>
          <a:p>
            <a:r>
              <a:rPr lang="zh-CN" altLang="en-US" dirty="0" smtClean="0"/>
              <a:t>一个初始的快速的测试工作，以决定软件或者新发布的版本测试是否可以执行下一步的</a:t>
            </a:r>
            <a:r>
              <a:rPr lang="en-US" dirty="0" smtClean="0"/>
              <a:t>“</a:t>
            </a:r>
            <a:r>
              <a:rPr lang="zh-CN" altLang="en-US" dirty="0" smtClean="0"/>
              <a:t>正规</a:t>
            </a:r>
            <a:r>
              <a:rPr lang="en-US" dirty="0" smtClean="0"/>
              <a:t>”</a:t>
            </a:r>
            <a:r>
              <a:rPr lang="zh-CN" altLang="en-US" dirty="0" smtClean="0"/>
              <a:t>测试。如果软件或者新发布的版本每</a:t>
            </a:r>
            <a:r>
              <a:rPr lang="en-US" dirty="0" smtClean="0"/>
              <a:t>5</a:t>
            </a:r>
            <a:r>
              <a:rPr lang="zh-CN" altLang="en-US" dirty="0" smtClean="0"/>
              <a:t>分钟与系统冲突，使系统陷于泥潭，说明该软件不够</a:t>
            </a:r>
            <a:r>
              <a:rPr lang="en-US" dirty="0" smtClean="0"/>
              <a:t>“</a:t>
            </a:r>
            <a:r>
              <a:rPr lang="zh-CN" altLang="en-US" dirty="0" smtClean="0"/>
              <a:t>健全</a:t>
            </a:r>
            <a:r>
              <a:rPr lang="en-US" dirty="0" smtClean="0"/>
              <a:t>”</a:t>
            </a:r>
            <a:r>
              <a:rPr lang="zh-CN" altLang="en-US" dirty="0" smtClean="0"/>
              <a:t>，目前不具备进一步测试的条件。</a:t>
            </a:r>
          </a:p>
          <a:p>
            <a:r>
              <a:rPr lang="en-US" dirty="0" smtClean="0"/>
              <a:t>2</a:t>
            </a:r>
            <a:r>
              <a:rPr lang="zh-CN" altLang="en-US" dirty="0" smtClean="0"/>
              <a:t>、回归测试</a:t>
            </a:r>
          </a:p>
          <a:p>
            <a:r>
              <a:rPr lang="zh-CN" altLang="en-US" dirty="0" smtClean="0"/>
              <a:t>软件或环境的修复或更正后的</a:t>
            </a:r>
            <a:r>
              <a:rPr lang="en-US" dirty="0" smtClean="0"/>
              <a:t>“</a:t>
            </a:r>
            <a:r>
              <a:rPr lang="zh-CN" altLang="en-US" dirty="0" smtClean="0"/>
              <a:t>再测试</a:t>
            </a:r>
            <a:r>
              <a:rPr lang="en-US" dirty="0" smtClean="0"/>
              <a:t>”</a:t>
            </a:r>
            <a:r>
              <a:rPr lang="zh-CN" altLang="en-US" dirty="0" smtClean="0"/>
              <a:t>，自动测试工具对这类测试尤其有用。</a:t>
            </a:r>
          </a:p>
          <a:p>
            <a:r>
              <a:rPr lang="en-US" dirty="0" smtClean="0"/>
              <a:t>3</a:t>
            </a:r>
            <a:r>
              <a:rPr lang="zh-CN" altLang="en-US" dirty="0" smtClean="0"/>
              <a:t>、性能测试</a:t>
            </a:r>
          </a:p>
          <a:p>
            <a:r>
              <a:rPr lang="zh-CN" altLang="en-US" dirty="0" smtClean="0"/>
              <a:t>测试软件的运行性能。这种测试常与压力测试结合进行，如传输连接的最长时限、传输的错误率、计算的精度、记录的精度、响应的时限和恢复时限等。</a:t>
            </a:r>
          </a:p>
          <a:p>
            <a:r>
              <a:rPr lang="en-US" dirty="0" smtClean="0"/>
              <a:t>4</a:t>
            </a:r>
            <a:r>
              <a:rPr lang="zh-CN" altLang="en-US" dirty="0" smtClean="0"/>
              <a:t>、负载测试</a:t>
            </a:r>
          </a:p>
          <a:p>
            <a:r>
              <a:rPr lang="zh-CN" altLang="en-US" dirty="0" smtClean="0"/>
              <a:t>测试软件在重负荷下的运行表现，系统的响应减慢或崩溃。</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normAutofit fontScale="85000" lnSpcReduction="10000"/>
          </a:bodyPr>
          <a:lstStyle/>
          <a:p>
            <a:r>
              <a:rPr lang="en-US" dirty="0" smtClean="0"/>
              <a:t>5</a:t>
            </a:r>
            <a:r>
              <a:rPr lang="zh-CN" altLang="en-US" dirty="0" smtClean="0"/>
              <a:t>、压力测试</a:t>
            </a:r>
          </a:p>
          <a:p>
            <a:r>
              <a:rPr lang="zh-CN" altLang="en-US" dirty="0" smtClean="0"/>
              <a:t>测试系统在某一条件达到最高限度时各项功能是否能依旧运行。</a:t>
            </a:r>
          </a:p>
          <a:p>
            <a:r>
              <a:rPr lang="en-US" dirty="0" smtClean="0"/>
              <a:t>6</a:t>
            </a:r>
            <a:r>
              <a:rPr lang="zh-CN" altLang="en-US" dirty="0" smtClean="0"/>
              <a:t>、可用性测试</a:t>
            </a:r>
          </a:p>
          <a:p>
            <a:r>
              <a:rPr lang="zh-CN" altLang="en-US" dirty="0" smtClean="0"/>
              <a:t>测试用户是否能够满意使用。具体体现为操作是否方便、用户界面是否友好等。</a:t>
            </a:r>
          </a:p>
          <a:p>
            <a:r>
              <a:rPr lang="en-US" dirty="0" smtClean="0"/>
              <a:t>7</a:t>
            </a:r>
            <a:r>
              <a:rPr lang="zh-CN" altLang="en-US" dirty="0" smtClean="0"/>
              <a:t>、安装</a:t>
            </a:r>
            <a:r>
              <a:rPr lang="en-US" dirty="0" smtClean="0"/>
              <a:t>/</a:t>
            </a:r>
            <a:r>
              <a:rPr lang="zh-CN" altLang="en-US" dirty="0" smtClean="0"/>
              <a:t>卸载测试</a:t>
            </a:r>
          </a:p>
          <a:p>
            <a:r>
              <a:rPr lang="zh-CN" altLang="en-US" dirty="0" smtClean="0"/>
              <a:t>对软件的全部、部分、升级安装或者卸载处理过程的测试。</a:t>
            </a:r>
            <a:endParaRPr lang="en-US" altLang="zh-CN" dirty="0" smtClean="0"/>
          </a:p>
          <a:p>
            <a:r>
              <a:rPr lang="en-US" dirty="0" smtClean="0"/>
              <a:t>8</a:t>
            </a:r>
            <a:r>
              <a:rPr lang="zh-CN" altLang="en-US" dirty="0" smtClean="0"/>
              <a:t>、接受测试</a:t>
            </a:r>
          </a:p>
          <a:p>
            <a:r>
              <a:rPr lang="zh-CN" altLang="en-US" dirty="0" smtClean="0"/>
              <a:t>基于客户或最终用户的需求的最终测试，或基于用户一段时间的使用后，看软件是否满足客户要求。</a:t>
            </a:r>
          </a:p>
          <a:p>
            <a:r>
              <a:rPr lang="en-US" dirty="0" smtClean="0"/>
              <a:t>9</a:t>
            </a:r>
            <a:r>
              <a:rPr lang="zh-CN" altLang="en-US" dirty="0" smtClean="0"/>
              <a:t>、恢复测试</a:t>
            </a:r>
          </a:p>
          <a:p>
            <a:r>
              <a:rPr lang="zh-CN" altLang="en-US" dirty="0" smtClean="0"/>
              <a:t>采用人工的干扰使软件出错，中断使用，检测系统的恢复能力。</a:t>
            </a:r>
          </a:p>
          <a:p>
            <a:endParaRPr lang="zh-CN" altLang="en-US" dirty="0" smtClean="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normAutofit fontScale="92500" lnSpcReduction="20000"/>
          </a:bodyPr>
          <a:lstStyle/>
          <a:p>
            <a:r>
              <a:rPr lang="en-US" dirty="0" smtClean="0"/>
              <a:t>10</a:t>
            </a:r>
            <a:r>
              <a:rPr lang="zh-CN" altLang="en-US" dirty="0" smtClean="0"/>
              <a:t>、安全测试</a:t>
            </a:r>
          </a:p>
          <a:p>
            <a:r>
              <a:rPr lang="zh-CN" altLang="en-US" dirty="0" smtClean="0"/>
              <a:t>验证安装在系统内的保护机构确实能够对系统进行保护，使之不受各种干扰。</a:t>
            </a:r>
            <a:endParaRPr lang="en-US" altLang="zh-CN" dirty="0" smtClean="0"/>
          </a:p>
          <a:p>
            <a:r>
              <a:rPr lang="en-US" dirty="0" smtClean="0"/>
              <a:t>11</a:t>
            </a:r>
            <a:r>
              <a:rPr lang="zh-CN" altLang="en-US" dirty="0" smtClean="0"/>
              <a:t>、兼容测试</a:t>
            </a:r>
          </a:p>
          <a:p>
            <a:r>
              <a:rPr lang="zh-CN" altLang="en-US" dirty="0" smtClean="0"/>
              <a:t>测试软件在多个硬件、软件、操作系统、网络等环境下是否能正确运行。</a:t>
            </a:r>
          </a:p>
          <a:p>
            <a:r>
              <a:rPr lang="en-US" dirty="0" smtClean="0"/>
              <a:t>12</a:t>
            </a:r>
            <a:r>
              <a:rPr lang="zh-CN" altLang="en-US" dirty="0" smtClean="0"/>
              <a:t>、</a:t>
            </a:r>
            <a:r>
              <a:rPr lang="en-US" dirty="0" smtClean="0"/>
              <a:t>Alpha </a:t>
            </a:r>
            <a:r>
              <a:rPr lang="zh-CN" altLang="en-US" dirty="0" smtClean="0"/>
              <a:t>测试</a:t>
            </a:r>
          </a:p>
          <a:p>
            <a:r>
              <a:rPr lang="zh-CN" altLang="en-US" dirty="0" smtClean="0"/>
              <a:t>在公司内部系统开发接近完成时对软件的测试，测试后仍然会有少量的设计变更。</a:t>
            </a:r>
            <a:r>
              <a:rPr lang="en-US" altLang="zh-CN" dirty="0" smtClean="0"/>
              <a:t>α</a:t>
            </a:r>
            <a:r>
              <a:rPr lang="zh-CN" altLang="en-US" dirty="0" smtClean="0"/>
              <a:t>测试时，开发者坐在用户旁边，随时记录用户发现的问题。</a:t>
            </a:r>
          </a:p>
          <a:p>
            <a:r>
              <a:rPr lang="en-US" dirty="0" smtClean="0"/>
              <a:t>13</a:t>
            </a:r>
            <a:r>
              <a:rPr lang="zh-CN" altLang="en-US" dirty="0" smtClean="0"/>
              <a:t>、</a:t>
            </a:r>
            <a:r>
              <a:rPr lang="en-US" dirty="0" smtClean="0"/>
              <a:t>Beta </a:t>
            </a:r>
            <a:r>
              <a:rPr lang="zh-CN" altLang="en-US" dirty="0" smtClean="0"/>
              <a:t>测试</a:t>
            </a:r>
          </a:p>
          <a:p>
            <a:r>
              <a:rPr lang="zh-CN" altLang="en-US" dirty="0" smtClean="0"/>
              <a:t>当开发和测试根本完成时所做的测试，而最终的错误和问题需要在最终发行前找到。</a:t>
            </a:r>
            <a:r>
              <a:rPr lang="en-US" altLang="zh-CN" dirty="0" smtClean="0"/>
              <a:t>β</a:t>
            </a:r>
            <a:r>
              <a:rPr lang="zh-CN" altLang="en-US" dirty="0" smtClean="0"/>
              <a:t>测试时开发者不在测试现场，故是在开发者无法控制的环境下进行的测试，通常是由软件开发者向用户散发</a:t>
            </a:r>
            <a:r>
              <a:rPr lang="en-US" altLang="zh-CN" dirty="0" smtClean="0"/>
              <a:t>β</a:t>
            </a:r>
            <a:r>
              <a:rPr lang="zh-CN" altLang="en-US" dirty="0" smtClean="0"/>
              <a:t>版软件，然后收集用户的意见。</a:t>
            </a:r>
          </a:p>
          <a:p>
            <a:endParaRPr lang="zh-CN" altLang="en-US" dirty="0" smtClean="0"/>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a:t>
            </a:r>
            <a:r>
              <a:rPr lang="zh-CN" altLang="en-US" dirty="0" smtClean="0"/>
              <a:t>、软件质量保证与软件测试</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名词解释：</a:t>
            </a:r>
            <a:endParaRPr lang="en-US" altLang="zh-CN" dirty="0" smtClean="0"/>
          </a:p>
          <a:p>
            <a:r>
              <a:rPr lang="zh-CN" altLang="en-US" dirty="0" smtClean="0">
                <a:solidFill>
                  <a:schemeClr val="accent5">
                    <a:lumMod val="75000"/>
                  </a:schemeClr>
                </a:solidFill>
              </a:rPr>
              <a:t>       质量</a:t>
            </a:r>
            <a:r>
              <a:rPr lang="zh-CN" altLang="en-US" dirty="0" smtClean="0"/>
              <a:t>：是“反映实体满足明确和隐含需要的能力和特性综 合”。因此，质量是一种需要，“是一组固有特性满足要求的程度”。</a:t>
            </a:r>
          </a:p>
          <a:p>
            <a:r>
              <a:rPr lang="zh-CN" altLang="en-US" dirty="0" smtClean="0"/>
              <a:t>       </a:t>
            </a:r>
            <a:r>
              <a:rPr lang="zh-CN" altLang="en-US" dirty="0" smtClean="0">
                <a:solidFill>
                  <a:schemeClr val="accent5">
                    <a:lumMod val="75000"/>
                  </a:schemeClr>
                </a:solidFill>
              </a:rPr>
              <a:t>质量管理</a:t>
            </a:r>
            <a:r>
              <a:rPr lang="zh-CN" altLang="en-US" dirty="0" smtClean="0"/>
              <a:t>：质量管理是指以组织为质量中心、企业全员参与为基础，为追求客户满意和组织所有受益者满意而建立和形成的一整套质量方针、目标和体系。质量管理通过</a:t>
            </a:r>
            <a:r>
              <a:rPr lang="zh-CN" altLang="en-US" b="1" dirty="0" smtClean="0"/>
              <a:t>质量策划</a:t>
            </a:r>
            <a:r>
              <a:rPr lang="zh-CN" altLang="en-US" dirty="0" smtClean="0"/>
              <a:t>设定组织的质量目标，并规定必要的过程和相关资源；通过质量控制监视内部质量过程，排除质量控制过程中可能存在的缺陷隐患；通过质量改进提高内部的质量管理能力，改善组织内部的质量过程；通过质量保证提供足够的信任证据，表明组织有能力满足客户的质量要求。</a:t>
            </a: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normAutofit fontScale="85000" lnSpcReduction="20000"/>
          </a:bodyPr>
          <a:lstStyle/>
          <a:p>
            <a:r>
              <a:rPr lang="zh-CN" altLang="en-US" dirty="0" smtClean="0"/>
              <a:t>       </a:t>
            </a:r>
            <a:r>
              <a:rPr lang="zh-CN" altLang="en-US" sz="3100" dirty="0" smtClean="0">
                <a:solidFill>
                  <a:schemeClr val="accent5">
                    <a:lumMod val="75000"/>
                  </a:schemeClr>
                </a:solidFill>
              </a:rPr>
              <a:t>质量管理体系</a:t>
            </a:r>
            <a:r>
              <a:rPr lang="zh-CN" altLang="en-US" dirty="0" smtClean="0"/>
              <a:t>：它是质量管理的运作实体，由组织结构、程序、过程、资源</a:t>
            </a:r>
            <a:r>
              <a:rPr lang="en-US" dirty="0" smtClean="0"/>
              <a:t>4</a:t>
            </a:r>
            <a:r>
              <a:rPr lang="zh-CN" altLang="en-US" dirty="0" smtClean="0"/>
              <a:t>个基本部分组成。</a:t>
            </a:r>
          </a:p>
          <a:p>
            <a:r>
              <a:rPr lang="zh-CN" altLang="en-US" dirty="0" smtClean="0"/>
              <a:t>       </a:t>
            </a:r>
            <a:r>
              <a:rPr lang="zh-CN" altLang="en-US" sz="3100" dirty="0" smtClean="0">
                <a:solidFill>
                  <a:schemeClr val="accent5">
                    <a:lumMod val="75000"/>
                  </a:schemeClr>
                </a:solidFill>
              </a:rPr>
              <a:t>质量策划</a:t>
            </a:r>
            <a:r>
              <a:rPr lang="zh-CN" altLang="en-US" dirty="0" smtClean="0"/>
              <a:t>：它是“确定质量以及采用质量管理体系要素和要求的活动”，包括产品策划、质量管理体系管理和运作策划、编制质量计划。</a:t>
            </a:r>
            <a:r>
              <a:rPr lang="en-US" dirty="0" smtClean="0"/>
              <a:t>  </a:t>
            </a:r>
            <a:endParaRPr lang="zh-CN" altLang="en-US" dirty="0" smtClean="0"/>
          </a:p>
          <a:p>
            <a:r>
              <a:rPr lang="zh-CN" altLang="en-US" dirty="0" smtClean="0"/>
              <a:t>      </a:t>
            </a:r>
            <a:r>
              <a:rPr lang="zh-CN" altLang="en-US" sz="3100" dirty="0" smtClean="0">
                <a:solidFill>
                  <a:schemeClr val="accent5">
                    <a:lumMod val="75000"/>
                  </a:schemeClr>
                </a:solidFill>
              </a:rPr>
              <a:t> 质量控制</a:t>
            </a:r>
            <a:r>
              <a:rPr lang="zh-CN" altLang="en-US" dirty="0" smtClean="0"/>
              <a:t>：为达到质量要求所采取的作业技术和活动。质量控制的对象是过程。</a:t>
            </a:r>
            <a:r>
              <a:rPr lang="en-US" dirty="0" smtClean="0"/>
              <a:t> </a:t>
            </a:r>
            <a:endParaRPr lang="zh-CN" altLang="en-US" dirty="0" smtClean="0"/>
          </a:p>
          <a:p>
            <a:r>
              <a:rPr lang="zh-CN" altLang="en-US" dirty="0" smtClean="0"/>
              <a:t>       </a:t>
            </a:r>
            <a:r>
              <a:rPr lang="zh-CN" altLang="en-US" sz="3100" dirty="0" smtClean="0">
                <a:solidFill>
                  <a:schemeClr val="accent5">
                    <a:lumMod val="75000"/>
                  </a:schemeClr>
                </a:solidFill>
              </a:rPr>
              <a:t>质量保证</a:t>
            </a:r>
            <a:r>
              <a:rPr lang="zh-CN" altLang="en-US" dirty="0" smtClean="0"/>
              <a:t>：是为了提供足够的信任证据，证明组织有关的各类实体有能力满足质量要求所实施并在必要时进行证实的有计划、有系统的活动。</a:t>
            </a:r>
          </a:p>
          <a:p>
            <a:r>
              <a:rPr lang="zh-CN" altLang="en-US" dirty="0" smtClean="0"/>
              <a:t>       </a:t>
            </a:r>
            <a:r>
              <a:rPr lang="zh-CN" altLang="en-US" sz="3100" dirty="0" smtClean="0">
                <a:solidFill>
                  <a:schemeClr val="accent5">
                    <a:lumMod val="75000"/>
                  </a:schemeClr>
                </a:solidFill>
              </a:rPr>
              <a:t>质量改进</a:t>
            </a:r>
            <a:r>
              <a:rPr lang="zh-CN" altLang="en-US" dirty="0" smtClean="0"/>
              <a:t>：是为了向组织的所有受益者提供更多的收益所采用的提高质量过程和效率的各种措施 。</a:t>
            </a:r>
            <a:endParaRPr lang="en-US" altLang="zh-CN" dirty="0" smtClean="0"/>
          </a:p>
          <a:p>
            <a:r>
              <a:rPr lang="en-US" dirty="0" smtClean="0"/>
              <a:t>       </a:t>
            </a:r>
            <a:r>
              <a:rPr lang="en-US" sz="3100" dirty="0" smtClean="0">
                <a:solidFill>
                  <a:schemeClr val="accent5">
                    <a:lumMod val="75000"/>
                  </a:schemeClr>
                </a:solidFill>
              </a:rPr>
              <a:t>SQA</a:t>
            </a:r>
            <a:r>
              <a:rPr lang="zh-CN" altLang="en-US" dirty="0" smtClean="0"/>
              <a:t>：从流程和标准上来控制开发过程，从而提高软件质量。</a:t>
            </a:r>
          </a:p>
          <a:p>
            <a:r>
              <a:rPr lang="en-US" dirty="0" smtClean="0"/>
              <a:t>      </a:t>
            </a:r>
            <a:r>
              <a:rPr lang="en-US" dirty="0" smtClean="0">
                <a:solidFill>
                  <a:schemeClr val="accent5">
                    <a:lumMod val="75000"/>
                  </a:schemeClr>
                </a:solidFill>
              </a:rPr>
              <a:t> SQC</a:t>
            </a:r>
            <a:r>
              <a:rPr lang="zh-CN" altLang="en-US" dirty="0" smtClean="0"/>
              <a:t>：通过测试发现软件的问题并确保问题被解决，从而提高软件质量</a:t>
            </a:r>
          </a:p>
          <a:p>
            <a:endParaRPr lang="zh-CN" altLang="en-US"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normAutofit lnSpcReduction="10000"/>
          </a:bodyPr>
          <a:lstStyle/>
          <a:p>
            <a:r>
              <a:rPr lang="zh-CN" altLang="en-US" dirty="0" smtClean="0"/>
              <a:t>在谈到软件测试时，许多人都引用</a:t>
            </a:r>
            <a:r>
              <a:rPr lang="en-US" dirty="0" smtClean="0"/>
              <a:t> </a:t>
            </a:r>
            <a:r>
              <a:rPr lang="en-US" dirty="0" err="1" smtClean="0"/>
              <a:t>Grenford</a:t>
            </a:r>
            <a:r>
              <a:rPr lang="en-US" dirty="0" smtClean="0"/>
              <a:t> J. Myers</a:t>
            </a:r>
            <a:r>
              <a:rPr lang="zh-CN" altLang="en-US" dirty="0" smtClean="0"/>
              <a:t>在</a:t>
            </a:r>
            <a:r>
              <a:rPr lang="en-US" altLang="zh-CN" dirty="0" smtClean="0"/>
              <a:t>《</a:t>
            </a:r>
            <a:r>
              <a:rPr lang="en-US" dirty="0" smtClean="0"/>
              <a:t>The Art of Software Testing</a:t>
            </a:r>
            <a:r>
              <a:rPr lang="en-US" altLang="zh-CN" dirty="0" smtClean="0"/>
              <a:t>》</a:t>
            </a:r>
            <a:r>
              <a:rPr lang="zh-CN" altLang="en-US" dirty="0" smtClean="0"/>
              <a:t>一书中的观点：</a:t>
            </a:r>
          </a:p>
          <a:p>
            <a:r>
              <a:rPr lang="zh-CN" altLang="en-US" dirty="0" smtClean="0"/>
              <a:t>　　①软件测试是为了发现错误而执行程序的过程。</a:t>
            </a:r>
          </a:p>
          <a:p>
            <a:r>
              <a:rPr lang="zh-CN" altLang="en-US" dirty="0" smtClean="0"/>
              <a:t>　　②测试是为了证明程序有错，而不是证明程序无错误。</a:t>
            </a:r>
          </a:p>
          <a:p>
            <a:r>
              <a:rPr lang="zh-CN" altLang="en-US" dirty="0" smtClean="0"/>
              <a:t>　　③一个好的测试用例是在于它能发现至今未发现的错误。</a:t>
            </a:r>
          </a:p>
          <a:p>
            <a:r>
              <a:rPr lang="zh-CN" altLang="en-US" dirty="0" smtClean="0"/>
              <a:t>　　④一个成功的测试是发现了至今未发现的错误的测试。</a:t>
            </a:r>
          </a:p>
          <a:p>
            <a:r>
              <a:rPr lang="zh-CN" altLang="en-US" dirty="0" smtClean="0"/>
              <a:t>　　这种观点可以提醒人们测试要以查找错误为中心，而不是为了演示软件的正确功能</a:t>
            </a:r>
          </a:p>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a:t>
            </a:r>
            <a:r>
              <a:rPr lang="zh-CN" altLang="en-US" dirty="0" smtClean="0"/>
              <a:t>、如那件测试过程模型</a:t>
            </a:r>
            <a:endParaRPr lang="zh-CN" altLang="en-US" dirty="0"/>
          </a:p>
        </p:txBody>
      </p:sp>
      <p:sp>
        <p:nvSpPr>
          <p:cNvPr id="3" name="内容占位符 2"/>
          <p:cNvSpPr>
            <a:spLocks noGrp="1"/>
          </p:cNvSpPr>
          <p:nvPr>
            <p:ph idx="1"/>
          </p:nvPr>
        </p:nvSpPr>
        <p:spPr/>
        <p:txBody>
          <a:bodyPr/>
          <a:lstStyle/>
          <a:p>
            <a:r>
              <a:rPr lang="zh-CN" altLang="en-US" dirty="0" smtClean="0"/>
              <a:t>      软件开发的几十年中产生了很多的优秀模型，比如瀑布模型、螺旋模型、增量模型、迭代模型等，那么软件测试又有哪些模型可以指导我们进行工作呢？下面我们把一些主要的模型给大家介绍一下。</a:t>
            </a:r>
          </a:p>
          <a:p>
            <a:r>
              <a:rPr lang="en-US" b="1" dirty="0" smtClean="0"/>
              <a:t>1</a:t>
            </a:r>
            <a:r>
              <a:rPr lang="zh-CN" altLang="en-US" b="1" dirty="0" smtClean="0"/>
              <a:t>、</a:t>
            </a:r>
            <a:r>
              <a:rPr lang="en-US" b="1" dirty="0" smtClean="0"/>
              <a:t>V</a:t>
            </a:r>
            <a:r>
              <a:rPr lang="zh-CN" altLang="en-US" b="1" dirty="0" smtClean="0"/>
              <a:t>模型</a:t>
            </a:r>
            <a:endParaRPr lang="zh-CN" altLang="en-US" dirty="0" smtClean="0"/>
          </a:p>
          <a:p>
            <a:r>
              <a:rPr lang="en-US" dirty="0" smtClean="0"/>
              <a:t>V</a:t>
            </a:r>
            <a:r>
              <a:rPr lang="zh-CN" altLang="en-US" dirty="0" smtClean="0"/>
              <a:t>模型是最具有代表意义的测试模型。它是软件开发瀑布模型的变种，它反映了测试活动与分析和设计的关系。</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2-1V模型.jpg"/>
          <p:cNvPicPr>
            <a:picLocks noGrp="1" noChangeAspect="1"/>
          </p:cNvPicPr>
          <p:nvPr>
            <p:ph idx="1"/>
          </p:nvPr>
        </p:nvPicPr>
        <p:blipFill>
          <a:blip r:embed="rId2"/>
          <a:stretch>
            <a:fillRect/>
          </a:stretch>
        </p:blipFill>
        <p:spPr>
          <a:xfrm>
            <a:off x="285720" y="428604"/>
            <a:ext cx="8602668" cy="5857916"/>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normAutofit/>
          </a:bodyPr>
          <a:lstStyle/>
          <a:p>
            <a:r>
              <a:rPr lang="en-US" dirty="0" smtClean="0"/>
              <a:t>V</a:t>
            </a:r>
            <a:r>
              <a:rPr lang="zh-CN" altLang="en-US" dirty="0" smtClean="0"/>
              <a:t>模型问题：</a:t>
            </a:r>
          </a:p>
          <a:p>
            <a:pPr lvl="0"/>
            <a:r>
              <a:rPr lang="en-US" altLang="zh-CN" dirty="0" smtClean="0"/>
              <a:t>A.</a:t>
            </a:r>
            <a:r>
              <a:rPr lang="zh-CN" altLang="en-US" dirty="0" smtClean="0"/>
              <a:t>测试是开发之后的一个阶段。 </a:t>
            </a:r>
          </a:p>
          <a:p>
            <a:pPr lvl="0"/>
            <a:r>
              <a:rPr lang="en-US" altLang="zh-CN" dirty="0" smtClean="0"/>
              <a:t>B.</a:t>
            </a:r>
            <a:r>
              <a:rPr lang="zh-CN" altLang="en-US" dirty="0" smtClean="0"/>
              <a:t>测试的对象就是程序本身。 </a:t>
            </a:r>
          </a:p>
          <a:p>
            <a:pPr lvl="0"/>
            <a:r>
              <a:rPr lang="en-US" altLang="zh-CN" dirty="0" smtClean="0"/>
              <a:t>C.</a:t>
            </a:r>
            <a:r>
              <a:rPr lang="zh-CN" altLang="en-US" dirty="0" smtClean="0"/>
              <a:t>实际应用中容易导致需求阶段的错误一直到最后系统测试阶段才被发现。 </a:t>
            </a:r>
          </a:p>
          <a:p>
            <a:pPr lvl="0"/>
            <a:r>
              <a:rPr lang="en-US" altLang="zh-CN" dirty="0" smtClean="0"/>
              <a:t>D.</a:t>
            </a:r>
            <a:r>
              <a:rPr lang="zh-CN" altLang="en-US" dirty="0" smtClean="0"/>
              <a:t>整个软件产品的过程质量保证完全依赖于开发人员的能力和对工作的责任心，而且上一</a:t>
            </a:r>
            <a:r>
              <a:rPr lang="en-US" dirty="0" smtClean="0"/>
              <a:t>	</a:t>
            </a:r>
            <a:r>
              <a:rPr lang="zh-CN" altLang="en-US" dirty="0" smtClean="0"/>
              <a:t>步的结果必须是充分和正确的，如果任何一个环节出了问题，则必将严重的影响整个工程的质量和预期进度。</a:t>
            </a:r>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26204"/>
          </a:xfrm>
        </p:spPr>
        <p:txBody>
          <a:bodyPr>
            <a:normAutofit fontScale="85000" lnSpcReduction="20000"/>
          </a:bodyPr>
          <a:lstStyle/>
          <a:p>
            <a:r>
              <a:rPr lang="en-US" altLang="zh-CN" dirty="0" smtClean="0"/>
              <a:t>2</a:t>
            </a:r>
            <a:r>
              <a:rPr lang="zh-CN" altLang="en-US" dirty="0" smtClean="0"/>
              <a:t>、</a:t>
            </a:r>
            <a:r>
              <a:rPr lang="en-US" altLang="zh-CN" dirty="0" smtClean="0"/>
              <a:t>W</a:t>
            </a:r>
            <a:r>
              <a:rPr lang="zh-CN" altLang="en-US" dirty="0" smtClean="0"/>
              <a:t>模型</a:t>
            </a:r>
            <a:endParaRPr lang="en-US" altLang="zh-CN" dirty="0" smtClean="0"/>
          </a:p>
          <a:p>
            <a:r>
              <a:rPr lang="en-US" dirty="0" smtClean="0"/>
              <a:t>       W</a:t>
            </a:r>
            <a:r>
              <a:rPr lang="zh-CN" altLang="en-US" dirty="0" smtClean="0"/>
              <a:t>模型由</a:t>
            </a:r>
            <a:r>
              <a:rPr lang="en-US" dirty="0" err="1" smtClean="0"/>
              <a:t>Evolutif</a:t>
            </a:r>
            <a:r>
              <a:rPr lang="zh-CN" altLang="en-US" dirty="0" smtClean="0"/>
              <a:t>公司公司提出，相对于</a:t>
            </a:r>
            <a:r>
              <a:rPr lang="en-US" dirty="0" smtClean="0"/>
              <a:t>V</a:t>
            </a:r>
            <a:r>
              <a:rPr lang="zh-CN" altLang="en-US" dirty="0" smtClean="0"/>
              <a:t>模型，</a:t>
            </a:r>
            <a:r>
              <a:rPr lang="en-US" dirty="0" smtClean="0"/>
              <a:t>W</a:t>
            </a:r>
            <a:r>
              <a:rPr lang="zh-CN" altLang="en-US" dirty="0" smtClean="0"/>
              <a:t>模型增加了软件各开发阶段中应同步进行的验证和确认活动。</a:t>
            </a:r>
            <a:r>
              <a:rPr lang="en-US" dirty="0" smtClean="0"/>
              <a:t>W</a:t>
            </a:r>
            <a:r>
              <a:rPr lang="zh-CN" altLang="en-US" dirty="0" smtClean="0"/>
              <a:t>模型由两个</a:t>
            </a:r>
            <a:r>
              <a:rPr lang="en-US" dirty="0" smtClean="0"/>
              <a:t>V</a:t>
            </a:r>
            <a:r>
              <a:rPr lang="zh-CN" altLang="en-US" dirty="0" smtClean="0"/>
              <a:t>字型模型组成，分别代表测试与开发过程，图中明确表示出了测试与开发的并行关系。</a:t>
            </a:r>
            <a:endParaRPr lang="en-US" altLang="zh-CN" dirty="0" smtClean="0"/>
          </a:p>
          <a:p>
            <a:r>
              <a:rPr lang="en-US" dirty="0" smtClean="0"/>
              <a:t>    </a:t>
            </a:r>
            <a:r>
              <a:rPr lang="en-US" dirty="0" smtClean="0">
                <a:solidFill>
                  <a:schemeClr val="accent1">
                    <a:lumMod val="75000"/>
                  </a:schemeClr>
                </a:solidFill>
              </a:rPr>
              <a:t>W</a:t>
            </a:r>
            <a:r>
              <a:rPr lang="zh-CN" altLang="en-US" dirty="0" smtClean="0">
                <a:solidFill>
                  <a:schemeClr val="accent1">
                    <a:lumMod val="75000"/>
                  </a:schemeClr>
                </a:solidFill>
              </a:rPr>
              <a:t>模型强调</a:t>
            </a:r>
            <a:r>
              <a:rPr lang="zh-CN" altLang="en-US" dirty="0" smtClean="0"/>
              <a:t>：测试伴随着整个软件开发周期，而且测试的对象不仅仅是程序，需求、设计等同样要测试，也就是说，测试与开发是同步进行的。</a:t>
            </a:r>
            <a:r>
              <a:rPr lang="en-US" dirty="0" smtClean="0"/>
              <a:t>W</a:t>
            </a:r>
            <a:r>
              <a:rPr lang="zh-CN" altLang="en-US" dirty="0" smtClean="0"/>
              <a:t>模型有利于尽早地全面的发现问题。</a:t>
            </a:r>
            <a:endParaRPr lang="en-US" altLang="zh-CN" dirty="0" smtClean="0"/>
          </a:p>
          <a:p>
            <a:r>
              <a:rPr lang="en-US" dirty="0" smtClean="0">
                <a:solidFill>
                  <a:schemeClr val="accent1">
                    <a:lumMod val="75000"/>
                  </a:schemeClr>
                </a:solidFill>
              </a:rPr>
              <a:t>     W</a:t>
            </a:r>
            <a:r>
              <a:rPr lang="zh-CN" altLang="en-US" dirty="0" smtClean="0">
                <a:solidFill>
                  <a:schemeClr val="accent1">
                    <a:lumMod val="75000"/>
                  </a:schemeClr>
                </a:solidFill>
              </a:rPr>
              <a:t>模型也存在局限性：</a:t>
            </a:r>
            <a:r>
              <a:rPr lang="zh-CN" altLang="en-US" dirty="0" smtClean="0"/>
              <a:t>在</a:t>
            </a:r>
            <a:r>
              <a:rPr lang="en-US" dirty="0" smtClean="0"/>
              <a:t>W</a:t>
            </a:r>
            <a:r>
              <a:rPr lang="zh-CN" altLang="en-US" dirty="0" smtClean="0"/>
              <a:t>模型中，需求、设计、编码等活动被视为串行的，同时，测试和开发活动也保持着一种线性的前后关系，上一阶段完全结束，才可正式开始下一个阶段工作。这样就无法支持迭代的开发模型。对于当前软件开发复杂多变的情况，</a:t>
            </a:r>
            <a:r>
              <a:rPr lang="en-US" dirty="0" smtClean="0"/>
              <a:t>W</a:t>
            </a:r>
            <a:r>
              <a:rPr lang="zh-CN" altLang="en-US" dirty="0" smtClean="0"/>
              <a:t>模型并不能解除测试管理面临着困惑。</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图2-4  W模型.png"/>
          <p:cNvPicPr>
            <a:picLocks noGrp="1" noChangeAspect="1"/>
          </p:cNvPicPr>
          <p:nvPr>
            <p:ph idx="1"/>
          </p:nvPr>
        </p:nvPicPr>
        <p:blipFill>
          <a:blip r:embed="rId2"/>
          <a:stretch>
            <a:fillRect/>
          </a:stretch>
        </p:blipFill>
        <p:spPr>
          <a:xfrm>
            <a:off x="149670" y="428604"/>
            <a:ext cx="8922924" cy="5929354"/>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en-US" altLang="zh-CN" dirty="0" smtClean="0"/>
              <a:t>3</a:t>
            </a:r>
            <a:r>
              <a:rPr lang="zh-CN" altLang="en-US" dirty="0" smtClean="0"/>
              <a:t>、</a:t>
            </a:r>
            <a:r>
              <a:rPr lang="en-US" altLang="zh-CN" dirty="0" smtClean="0"/>
              <a:t>H</a:t>
            </a:r>
            <a:r>
              <a:rPr lang="zh-CN" altLang="en-US" dirty="0" smtClean="0"/>
              <a:t>模型</a:t>
            </a:r>
            <a:endParaRPr lang="en-US" altLang="zh-CN" dirty="0" smtClean="0"/>
          </a:p>
          <a:p>
            <a:r>
              <a:rPr lang="zh-CN" altLang="en-US" dirty="0" smtClean="0"/>
              <a:t>在</a:t>
            </a:r>
            <a:r>
              <a:rPr lang="en-US" dirty="0" smtClean="0"/>
              <a:t>H</a:t>
            </a:r>
            <a:r>
              <a:rPr lang="zh-CN" altLang="en-US" dirty="0" smtClean="0"/>
              <a:t>模型中，软件测试的过程活动完全独立，形成了一个完全独立的流程，贯穿于整个产品的周期，与其他流程并发进行，某个测试点准备就绪后就可以从测试准备阶段进行到测试执行阶段。软件测试可以根据被测产品的不同分层进行。</a:t>
            </a:r>
          </a:p>
          <a:p>
            <a:endParaRPr lang="zh-CN" altLang="en-US" dirty="0"/>
          </a:p>
        </p:txBody>
      </p:sp>
      <p:pic>
        <p:nvPicPr>
          <p:cNvPr id="4" name="图片 3" descr="图2-5  H模型.png"/>
          <p:cNvPicPr>
            <a:picLocks noChangeAspect="1"/>
          </p:cNvPicPr>
          <p:nvPr/>
        </p:nvPicPr>
        <p:blipFill>
          <a:blip r:embed="rId2"/>
          <a:stretch>
            <a:fillRect/>
          </a:stretch>
        </p:blipFill>
        <p:spPr>
          <a:xfrm>
            <a:off x="214282" y="3643314"/>
            <a:ext cx="8643998" cy="280202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40518"/>
          </a:xfrm>
        </p:spPr>
        <p:txBody>
          <a:bodyPr/>
          <a:lstStyle/>
          <a:p>
            <a:r>
              <a:rPr lang="en-US" altLang="zh-CN" dirty="0" smtClean="0"/>
              <a:t>4</a:t>
            </a:r>
            <a:r>
              <a:rPr lang="zh-CN" altLang="en-US" dirty="0" smtClean="0"/>
              <a:t>、</a:t>
            </a:r>
            <a:r>
              <a:rPr lang="en-US" altLang="zh-CN" dirty="0" smtClean="0"/>
              <a:t>X</a:t>
            </a:r>
            <a:r>
              <a:rPr lang="zh-CN" altLang="en-US" dirty="0" smtClean="0"/>
              <a:t>模型</a:t>
            </a:r>
            <a:endParaRPr lang="en-US" altLang="zh-CN" dirty="0" smtClean="0"/>
          </a:p>
          <a:p>
            <a:endParaRPr lang="zh-CN" altLang="en-US" dirty="0"/>
          </a:p>
        </p:txBody>
      </p:sp>
      <p:pic>
        <p:nvPicPr>
          <p:cNvPr id="4" name="图片 3" descr="图2-6  X模型.png"/>
          <p:cNvPicPr>
            <a:picLocks noChangeAspect="1"/>
          </p:cNvPicPr>
          <p:nvPr/>
        </p:nvPicPr>
        <p:blipFill>
          <a:blip r:embed="rId2"/>
          <a:stretch>
            <a:fillRect/>
          </a:stretch>
        </p:blipFill>
        <p:spPr>
          <a:xfrm>
            <a:off x="500034" y="857232"/>
            <a:ext cx="8286808" cy="5572164"/>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lstStyle/>
          <a:p>
            <a:r>
              <a:rPr lang="zh-CN" altLang="en-US" dirty="0" smtClean="0"/>
              <a:t>       左边描述的是针对单独程序片段所进行的相互分离的编码和测试，此后进行频繁的交接，通过集成最终合成为可执行的程序，在图的右上方得以体现。</a:t>
            </a:r>
          </a:p>
          <a:p>
            <a:r>
              <a:rPr lang="zh-CN" altLang="en-US" dirty="0" smtClean="0"/>
              <a:t>       这些可执行程序还需要进行测试，已通过集成测试的成品可以进行封装并提交给用户，也可以作为更大规模和范围内集成的一部分。</a:t>
            </a:r>
          </a:p>
          <a:p>
            <a:r>
              <a:rPr lang="zh-CN" altLang="en-US" dirty="0" smtClean="0"/>
              <a:t>       下角提出了探索性测试，这是不进行事先计划的特殊类型的测试，这一方式往往能帮助有经验的测试人员在测试计划之外发现更多的软件错误。</a:t>
            </a:r>
          </a:p>
          <a:p>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en-US" altLang="zh-CN" dirty="0" smtClean="0"/>
              <a:t>5</a:t>
            </a:r>
            <a:r>
              <a:rPr lang="zh-CN" altLang="en-US" dirty="0" smtClean="0"/>
              <a:t>、前置模型</a:t>
            </a:r>
            <a:endParaRPr lang="en-US" altLang="zh-CN" dirty="0" smtClean="0"/>
          </a:p>
          <a:p>
            <a:endParaRPr lang="zh-CN" altLang="en-US" dirty="0"/>
          </a:p>
        </p:txBody>
      </p:sp>
      <p:pic>
        <p:nvPicPr>
          <p:cNvPr id="4" name="图片 3" descr="图2-7  前置模型.png"/>
          <p:cNvPicPr>
            <a:picLocks noChangeAspect="1"/>
          </p:cNvPicPr>
          <p:nvPr/>
        </p:nvPicPr>
        <p:blipFill>
          <a:blip r:embed="rId2"/>
          <a:stretch>
            <a:fillRect/>
          </a:stretch>
        </p:blipFill>
        <p:spPr>
          <a:xfrm>
            <a:off x="357158" y="857232"/>
            <a:ext cx="8358246" cy="5500726"/>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169080"/>
          </a:xfrm>
        </p:spPr>
        <p:txBody>
          <a:bodyPr/>
          <a:lstStyle/>
          <a:p>
            <a:r>
              <a:rPr lang="zh-CN" altLang="en-US" dirty="0" smtClean="0"/>
              <a:t>特点：</a:t>
            </a:r>
          </a:p>
          <a:p>
            <a:pPr lvl="0"/>
            <a:r>
              <a:rPr lang="en-US" altLang="zh-CN" dirty="0" smtClean="0"/>
              <a:t>A.</a:t>
            </a:r>
            <a:r>
              <a:rPr lang="zh-CN" altLang="en-US" dirty="0" smtClean="0"/>
              <a:t>开发和测试相结合</a:t>
            </a:r>
          </a:p>
          <a:p>
            <a:pPr lvl="0"/>
            <a:r>
              <a:rPr lang="en-US" altLang="zh-CN" dirty="0" smtClean="0"/>
              <a:t>B.</a:t>
            </a:r>
            <a:r>
              <a:rPr lang="zh-CN" altLang="en-US" dirty="0" smtClean="0"/>
              <a:t>对每一个交付内容进行测试</a:t>
            </a:r>
          </a:p>
          <a:p>
            <a:pPr lvl="0"/>
            <a:r>
              <a:rPr lang="en-US" altLang="zh-CN" dirty="0" smtClean="0"/>
              <a:t>C.</a:t>
            </a:r>
            <a:r>
              <a:rPr lang="zh-CN" altLang="en-US" dirty="0" smtClean="0"/>
              <a:t>在设计阶段进行测试计划和测试设计</a:t>
            </a:r>
          </a:p>
          <a:p>
            <a:pPr lvl="0"/>
            <a:r>
              <a:rPr lang="en-US" altLang="zh-CN" dirty="0" smtClean="0"/>
              <a:t>D.</a:t>
            </a:r>
            <a:r>
              <a:rPr lang="zh-CN" altLang="en-US" dirty="0" smtClean="0"/>
              <a:t>测试和开发结合在一起</a:t>
            </a:r>
          </a:p>
          <a:p>
            <a:pPr lvl="0"/>
            <a:r>
              <a:rPr lang="en-US" altLang="zh-CN" dirty="0" smtClean="0"/>
              <a:t>E.</a:t>
            </a:r>
            <a:r>
              <a:rPr lang="zh-CN" altLang="en-US" dirty="0" smtClean="0"/>
              <a:t>让验收测试和技术测试保持相互独立</a:t>
            </a:r>
          </a:p>
          <a:p>
            <a:r>
              <a:rPr lang="zh-CN" altLang="en-US" dirty="0" smtClean="0"/>
              <a:t>     在实际的工作中，灵活运用各种模型的优点，在</a:t>
            </a:r>
            <a:r>
              <a:rPr lang="en-US" dirty="0" smtClean="0"/>
              <a:t>W</a:t>
            </a:r>
            <a:r>
              <a:rPr lang="zh-CN" altLang="en-US" dirty="0" smtClean="0"/>
              <a:t>模型框架下，运用</a:t>
            </a:r>
            <a:r>
              <a:rPr lang="en-US" dirty="0" smtClean="0"/>
              <a:t>H</a:t>
            </a:r>
            <a:r>
              <a:rPr lang="zh-CN" altLang="en-US" dirty="0" smtClean="0"/>
              <a:t>模型的思想进</a:t>
            </a:r>
            <a:r>
              <a:rPr lang="en-US" dirty="0" smtClean="0"/>
              <a:t>	</a:t>
            </a:r>
            <a:r>
              <a:rPr lang="zh-CN" altLang="en-US" dirty="0" smtClean="0"/>
              <a:t>行独立的测试，并同时将测试和开发紧密结合，寻找恰当的就绪点开始测试并反复迭代测试，最终保证按期完成预定目标。</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97642"/>
          </a:xfrm>
        </p:spPr>
        <p:txBody>
          <a:bodyPr/>
          <a:lstStyle/>
          <a:p>
            <a:r>
              <a:rPr lang="zh-CN" altLang="en-US" dirty="0" smtClean="0"/>
              <a:t>        仅凭字面意思理解这一观点可能会产生误导，认为发现错误是软件测试的唯一目的，查找不出错误的测试就是没有价值的，事实并非如此。</a:t>
            </a:r>
            <a:endParaRPr lang="en-US" altLang="zh-CN" dirty="0" smtClean="0"/>
          </a:p>
          <a:p>
            <a:r>
              <a:rPr lang="zh-CN" altLang="en-US" dirty="0" smtClean="0"/>
              <a:t>       首先，测试并不仅仅是为了要找出错误。通过分析错误产生的原因和错误的分布特征，可以帮助项目管理者发现当前所采用的软件过程的缺陷，以便改进。同时，这种分析也能帮助我们设计出有针对性地检测方法，改善测试的有效性。</a:t>
            </a:r>
          </a:p>
          <a:p>
            <a:r>
              <a:rPr lang="zh-CN" altLang="en-US" dirty="0" smtClean="0"/>
              <a:t>       其次，没有发现错误的测试也是有价值的，完整的测试是评定测试质量的一种方法。</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526138"/>
          </a:xfrm>
        </p:spPr>
        <p:txBody>
          <a:bodyPr/>
          <a:lstStyle/>
          <a:p>
            <a:endParaRPr lang="zh-CN" altLang="en-US" dirty="0"/>
          </a:p>
        </p:txBody>
      </p:sp>
      <p:sp>
        <p:nvSpPr>
          <p:cNvPr id="4" name="矩形 3"/>
          <p:cNvSpPr/>
          <p:nvPr/>
        </p:nvSpPr>
        <p:spPr>
          <a:xfrm>
            <a:off x="1857356" y="2071678"/>
            <a:ext cx="5357850" cy="1569660"/>
          </a:xfrm>
          <a:prstGeom prst="rect">
            <a:avLst/>
          </a:prstGeom>
          <a:noFill/>
        </p:spPr>
        <p:txBody>
          <a:bodyPr wrap="square" lIns="91440" tIns="45720" rIns="91440" bIns="45720">
            <a:spAutoFit/>
          </a:bodyPr>
          <a:lstStyle/>
          <a:p>
            <a:pPr algn="ctr"/>
            <a:r>
              <a:rPr lang="zh-CN" altLang="en-US" sz="9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谢谢！</a:t>
            </a:r>
            <a:endParaRPr lang="zh-CN" altLang="en-US" sz="9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、软件测试的原则</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基于软件测试是为了寻找软件的错误与缺陷，评估与提高软件质量，我们提出一组如下测试原则：</a:t>
            </a:r>
          </a:p>
          <a:p>
            <a:r>
              <a:rPr lang="en-US" dirty="0" smtClean="0"/>
              <a:t>1</a:t>
            </a:r>
            <a:r>
              <a:rPr lang="zh-CN" altLang="en-US" dirty="0" smtClean="0"/>
              <a:t>、所有的软件测试都应追溯到用户需求</a:t>
            </a:r>
          </a:p>
          <a:p>
            <a:r>
              <a:rPr lang="en-US" dirty="0" smtClean="0"/>
              <a:t>2</a:t>
            </a:r>
            <a:r>
              <a:rPr lang="zh-CN" altLang="en-US" dirty="0" smtClean="0"/>
              <a:t>、应当把“尽早地和不断地进行软件测试”作为软件测试者的座右铭</a:t>
            </a:r>
          </a:p>
          <a:p>
            <a:r>
              <a:rPr lang="en-US" dirty="0" smtClean="0"/>
              <a:t>3</a:t>
            </a:r>
            <a:r>
              <a:rPr lang="zh-CN" altLang="en-US" dirty="0" smtClean="0"/>
              <a:t>、完全测试是不可能的，测试需要终止</a:t>
            </a:r>
          </a:p>
          <a:p>
            <a:r>
              <a:rPr lang="en-US" dirty="0" smtClean="0"/>
              <a:t>4</a:t>
            </a:r>
            <a:r>
              <a:rPr lang="zh-CN" altLang="en-US" dirty="0" smtClean="0"/>
              <a:t>、测试无法显示软件潜在的缺陷</a:t>
            </a:r>
          </a:p>
          <a:p>
            <a:r>
              <a:rPr lang="en-US" dirty="0" smtClean="0"/>
              <a:t>5</a:t>
            </a:r>
            <a:r>
              <a:rPr lang="zh-CN" altLang="en-US" dirty="0" smtClean="0"/>
              <a:t>、充分注意测试汇总的群集现象</a:t>
            </a:r>
          </a:p>
          <a:p>
            <a:r>
              <a:rPr lang="en-US" dirty="0" smtClean="0"/>
              <a:t>6</a:t>
            </a:r>
            <a:r>
              <a:rPr lang="zh-CN" altLang="en-US" dirty="0" smtClean="0"/>
              <a:t>、程序员应避免检查自己的程序</a:t>
            </a:r>
          </a:p>
          <a:p>
            <a:r>
              <a:rPr lang="en-US" dirty="0" smtClean="0"/>
              <a:t>7</a:t>
            </a:r>
            <a:r>
              <a:rPr lang="zh-CN" altLang="en-US" dirty="0" smtClean="0"/>
              <a:t>、尽量避免测试的随意性</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、软件测试的分类</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       软件测试的方法和技术是多种多样的。对于软件测试技术，可以从不同的角度加以分类：</a:t>
            </a:r>
          </a:p>
          <a:p>
            <a:pPr lvl="0"/>
            <a:r>
              <a:rPr lang="zh-CN" altLang="en-US" dirty="0" smtClean="0"/>
              <a:t>       </a:t>
            </a:r>
            <a:r>
              <a:rPr lang="zh-CN" altLang="en-US" b="1" dirty="0" smtClean="0">
                <a:solidFill>
                  <a:schemeClr val="accent5">
                    <a:lumMod val="75000"/>
                  </a:schemeClr>
                </a:solidFill>
              </a:rPr>
              <a:t>从是否需要执行被测软件的角度</a:t>
            </a:r>
            <a:r>
              <a:rPr lang="zh-CN" altLang="en-US" dirty="0" smtClean="0"/>
              <a:t>，可分为静态测试和动态测试。</a:t>
            </a:r>
          </a:p>
          <a:p>
            <a:pPr lvl="0"/>
            <a:r>
              <a:rPr lang="zh-CN" altLang="en-US" dirty="0" smtClean="0"/>
              <a:t>       </a:t>
            </a:r>
            <a:r>
              <a:rPr lang="zh-CN" altLang="en-US" b="1" dirty="0" smtClean="0">
                <a:solidFill>
                  <a:schemeClr val="accent5">
                    <a:lumMod val="75000"/>
                  </a:schemeClr>
                </a:solidFill>
              </a:rPr>
              <a:t>从测试是否针对系统的内部结构和具体实现算法的角度来看</a:t>
            </a:r>
            <a:r>
              <a:rPr lang="zh-CN" altLang="en-US" dirty="0" smtClean="0"/>
              <a:t>，可分为白盒测试和黑盒测试。</a:t>
            </a:r>
            <a:endParaRPr lang="en-US" altLang="zh-CN" dirty="0" smtClean="0"/>
          </a:p>
          <a:p>
            <a:r>
              <a:rPr lang="zh-CN" altLang="en-US" b="1" dirty="0" smtClean="0"/>
              <a:t>       </a:t>
            </a:r>
            <a:r>
              <a:rPr lang="zh-CN" altLang="en-US" b="1" dirty="0" smtClean="0">
                <a:solidFill>
                  <a:schemeClr val="accent5">
                    <a:lumMod val="75000"/>
                  </a:schemeClr>
                </a:solidFill>
              </a:rPr>
              <a:t>按测试策略和过程</a:t>
            </a:r>
            <a:r>
              <a:rPr lang="zh-CN" altLang="en-US" dirty="0" smtClean="0"/>
              <a:t>：单元测试、集成测试</a:t>
            </a:r>
            <a:r>
              <a:rPr lang="zh-CN" altLang="en-US" dirty="0" smtClean="0"/>
              <a:t>、确认测试、系统测试</a:t>
            </a:r>
            <a:r>
              <a:rPr lang="zh-CN" altLang="en-US" dirty="0" smtClean="0"/>
              <a:t>、验收测试。</a:t>
            </a:r>
            <a:endParaRPr lang="en-US" altLang="zh-CN" dirty="0" smtClean="0"/>
          </a:p>
          <a:p>
            <a:pPr lvl="0"/>
            <a:r>
              <a:rPr lang="zh-CN" altLang="en-US" b="1" dirty="0" smtClean="0">
                <a:solidFill>
                  <a:schemeClr val="accent5">
                    <a:lumMod val="75000"/>
                  </a:schemeClr>
                </a:solidFill>
              </a:rPr>
              <a:t>按照实施组织划分</a:t>
            </a:r>
            <a:r>
              <a:rPr lang="zh-CN" altLang="en-US" dirty="0" smtClean="0"/>
              <a:t>：开发方测试（</a:t>
            </a:r>
            <a:r>
              <a:rPr lang="en-US" dirty="0" smtClean="0"/>
              <a:t>α</a:t>
            </a:r>
            <a:r>
              <a:rPr lang="zh-CN" altLang="en-US" dirty="0" smtClean="0"/>
              <a:t>测试）、用户测试（</a:t>
            </a:r>
            <a:r>
              <a:rPr lang="en-US" altLang="zh-CN" dirty="0" smtClean="0"/>
              <a:t>β</a:t>
            </a:r>
            <a:r>
              <a:rPr lang="zh-CN" altLang="en-US" dirty="0" smtClean="0"/>
              <a:t>测试）、第三方测试。</a:t>
            </a:r>
          </a:p>
          <a:p>
            <a:endParaRPr lang="zh-CN" altLang="en-US" dirty="0" smtClean="0"/>
          </a:p>
          <a:p>
            <a:pPr lvl="0"/>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a:t>
            </a:r>
            <a:r>
              <a:rPr lang="zh-CN" altLang="en-US" dirty="0" smtClean="0"/>
              <a:t>、静态测试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sz="3200" dirty="0" smtClean="0">
                <a:latin typeface="Times New Roman" pitchFamily="18" charset="0"/>
                <a:cs typeface="Times New Roman" pitchFamily="18" charset="0"/>
              </a:rPr>
              <a:t>顾名思义，</a:t>
            </a:r>
            <a:r>
              <a:rPr lang="zh-CN" altLang="en-US" sz="3200" dirty="0" smtClean="0">
                <a:solidFill>
                  <a:schemeClr val="accent5">
                    <a:lumMod val="75000"/>
                  </a:schemeClr>
                </a:solidFill>
                <a:latin typeface="Times New Roman" pitchFamily="18" charset="0"/>
                <a:cs typeface="Times New Roman" pitchFamily="18" charset="0"/>
              </a:rPr>
              <a:t>静态测试</a:t>
            </a:r>
            <a:r>
              <a:rPr lang="zh-CN" altLang="en-US" sz="3200" dirty="0" smtClean="0">
                <a:latin typeface="Times New Roman" pitchFamily="18" charset="0"/>
                <a:cs typeface="Times New Roman" pitchFamily="18" charset="0"/>
              </a:rPr>
              <a:t>就是通过对被测程序的静态审查，发现代码中潜在的错误。它一般用人工方式脱机完成，故亦称人工测试或代码评审（</a:t>
            </a:r>
            <a:r>
              <a:rPr lang="en-US" altLang="zh-CN" sz="3200" dirty="0" smtClean="0">
                <a:latin typeface="Times New Roman" pitchFamily="18" charset="0"/>
                <a:cs typeface="Times New Roman" pitchFamily="18" charset="0"/>
              </a:rPr>
              <a:t>Code Review</a:t>
            </a:r>
            <a:r>
              <a:rPr lang="zh-CN" altLang="en-US" sz="3200" dirty="0" smtClean="0">
                <a:latin typeface="Times New Roman" pitchFamily="18" charset="0"/>
                <a:cs typeface="Times New Roman" pitchFamily="18" charset="0"/>
              </a:rPr>
              <a:t>）</a:t>
            </a:r>
            <a:r>
              <a:rPr lang="en-US" altLang="zh-CN" sz="3200" dirty="0" smtClean="0">
                <a:latin typeface="Times New Roman" pitchFamily="18" charset="0"/>
                <a:cs typeface="Times New Roman" pitchFamily="18" charset="0"/>
              </a:rPr>
              <a:t>;</a:t>
            </a:r>
            <a:r>
              <a:rPr lang="zh-CN" altLang="en-US" sz="3200" dirty="0" smtClean="0">
                <a:latin typeface="Times New Roman" pitchFamily="18" charset="0"/>
                <a:cs typeface="Times New Roman" pitchFamily="18" charset="0"/>
              </a:rPr>
              <a:t>也可借助于静态分析器在机器上以自动方式进行检查，但不要求程序本身在机器上运行。按照评审的不同组织形式，代码评审又可分为代码会审，走查以及办公桌检查，同行评分</a:t>
            </a:r>
            <a:r>
              <a:rPr lang="en-US" altLang="zh-CN" sz="3200" dirty="0" smtClean="0">
                <a:latin typeface="Times New Roman" pitchFamily="18" charset="0"/>
                <a:cs typeface="Times New Roman" pitchFamily="18" charset="0"/>
              </a:rPr>
              <a:t>4</a:t>
            </a:r>
            <a:r>
              <a:rPr lang="zh-CN" altLang="en-US" sz="3200" dirty="0" smtClean="0">
                <a:latin typeface="Times New Roman" pitchFamily="18" charset="0"/>
                <a:cs typeface="Times New Roman" pitchFamily="18" charset="0"/>
              </a:rPr>
              <a:t>种。对某个具体的程序，通常只使用一种评审方式。</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a:t>
            </a:r>
            <a:r>
              <a:rPr lang="zh-CN" altLang="en-US" dirty="0" smtClean="0"/>
              <a:t>、动态测试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sz="3200" dirty="0" smtClean="0">
                <a:solidFill>
                  <a:schemeClr val="accent5">
                    <a:lumMod val="75000"/>
                  </a:schemeClr>
                </a:solidFill>
                <a:latin typeface="Times New Roman" pitchFamily="18" charset="0"/>
                <a:cs typeface="Times New Roman" pitchFamily="18" charset="0"/>
              </a:rPr>
              <a:t>       动态方法</a:t>
            </a:r>
            <a:r>
              <a:rPr lang="zh-CN" altLang="en-US" sz="3200" dirty="0" smtClean="0">
                <a:latin typeface="Times New Roman" pitchFamily="18" charset="0"/>
                <a:cs typeface="Times New Roman" pitchFamily="18" charset="0"/>
              </a:rPr>
              <a:t>是通过源程序运行时体现出来的特征来进行跟踪、时间分析以及测试覆盖等方面的测试。</a:t>
            </a:r>
            <a:endParaRPr lang="en-US" altLang="zh-CN" sz="3200" dirty="0" smtClean="0">
              <a:latin typeface="Times New Roman" pitchFamily="18" charset="0"/>
              <a:cs typeface="Times New Roman" pitchFamily="18" charset="0"/>
            </a:endParaRPr>
          </a:p>
          <a:p>
            <a:r>
              <a:rPr lang="zh-CN" altLang="en-US" sz="3200" dirty="0" smtClean="0">
                <a:latin typeface="Times New Roman" pitchFamily="18" charset="0"/>
                <a:cs typeface="Times New Roman" pitchFamily="18" charset="0"/>
              </a:rPr>
              <a:t>       动态测试是正在运行被测程序，在执行过程中，通过输入有效的测试用例对其输入与输出的对应关系进行分析，以达到检测的目的。</a:t>
            </a:r>
            <a:endParaRPr lang="en-US" altLang="zh-CN" sz="3200" dirty="0" smtClean="0">
              <a:latin typeface="Times New Roman" pitchFamily="18" charset="0"/>
              <a:cs typeface="Times New Roman" pitchFamily="18" charset="0"/>
            </a:endParaRPr>
          </a:p>
          <a:p>
            <a:r>
              <a:rPr lang="en-US" altLang="zh-CN" dirty="0" smtClean="0"/>
              <a:t>     </a:t>
            </a:r>
            <a:r>
              <a:rPr lang="zh-CN" altLang="en-US" dirty="0" smtClean="0"/>
              <a:t>在动态测试中，基于程序结构的是白盒测试，基于功能的是黑盒测试。</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活力">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活力">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活力">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820</TotalTime>
  <Words>4045</Words>
  <Application>Microsoft Office PowerPoint</Application>
  <PresentationFormat>全屏显示(4:3)</PresentationFormat>
  <Paragraphs>217</Paragraphs>
  <Slides>50</Slides>
  <Notes>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活力</vt:lpstr>
      <vt:lpstr>第二章 软件测试基础</vt:lpstr>
      <vt:lpstr>本章要点：</vt:lpstr>
      <vt:lpstr>1、软件测试的目的</vt:lpstr>
      <vt:lpstr>幻灯片 4</vt:lpstr>
      <vt:lpstr>幻灯片 5</vt:lpstr>
      <vt:lpstr>2、软件测试的原则</vt:lpstr>
      <vt:lpstr>3、软件测试的分类</vt:lpstr>
      <vt:lpstr>3.1、静态测试</vt:lpstr>
      <vt:lpstr>3.2、动态测试</vt:lpstr>
      <vt:lpstr>3.3、黑盒测试</vt:lpstr>
      <vt:lpstr>3.4、白盒测试</vt:lpstr>
      <vt:lpstr>3.5、单元测试</vt:lpstr>
      <vt:lpstr>幻灯片 13</vt:lpstr>
      <vt:lpstr>幻灯片 14</vt:lpstr>
      <vt:lpstr>幻灯片 15</vt:lpstr>
      <vt:lpstr>3.6、集成测试</vt:lpstr>
      <vt:lpstr>幻灯片 17</vt:lpstr>
      <vt:lpstr>幻灯片 18</vt:lpstr>
      <vt:lpstr>幻灯片 19</vt:lpstr>
      <vt:lpstr>幻灯片 20</vt:lpstr>
      <vt:lpstr>幻灯片 21</vt:lpstr>
      <vt:lpstr>幻灯片 22</vt:lpstr>
      <vt:lpstr>幻灯片 23</vt:lpstr>
      <vt:lpstr>3.7、确认测试</vt:lpstr>
      <vt:lpstr>幻灯片 25</vt:lpstr>
      <vt:lpstr>幻灯片 26</vt:lpstr>
      <vt:lpstr>幻灯片 27</vt:lpstr>
      <vt:lpstr>3.8、系统测试</vt:lpstr>
      <vt:lpstr>幻灯片 29</vt:lpstr>
      <vt:lpstr>幻灯片 30</vt:lpstr>
      <vt:lpstr>3.9、验收测试</vt:lpstr>
      <vt:lpstr>幻灯片 32</vt:lpstr>
      <vt:lpstr>幻灯片 33</vt:lpstr>
      <vt:lpstr>3.10、开发方测试、用户测试、第三方测试</vt:lpstr>
      <vt:lpstr>3.10、其他的常见软件测试</vt:lpstr>
      <vt:lpstr>幻灯片 36</vt:lpstr>
      <vt:lpstr>幻灯片 37</vt:lpstr>
      <vt:lpstr>4、软件质量保证与软件测试</vt:lpstr>
      <vt:lpstr>幻灯片 39</vt:lpstr>
      <vt:lpstr>5、如那件测试过程模型</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sony</dc:creator>
  <cp:lastModifiedBy>sony</cp:lastModifiedBy>
  <cp:revision>47</cp:revision>
  <dcterms:created xsi:type="dcterms:W3CDTF">2012-08-21T07:13:15Z</dcterms:created>
  <dcterms:modified xsi:type="dcterms:W3CDTF">2012-09-09T14:55:19Z</dcterms:modified>
</cp:coreProperties>
</file>