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356"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3" d="100"/>
          <a:sy n="63" d="100"/>
        </p:scale>
        <p:origin x="-1512"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标题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grpSp>
        <p:nvGrpSpPr>
          <p:cNvPr id="2" name="组合 1"/>
          <p:cNvGrpSpPr/>
          <p:nvPr/>
        </p:nvGrpSpPr>
        <p:grpSpPr>
          <a:xfrm>
            <a:off x="-3765" y="4953000"/>
            <a:ext cx="9147765" cy="1912088"/>
            <a:chOff x="-3765" y="4832896"/>
            <a:chExt cx="9147765" cy="2032192"/>
          </a:xfrm>
        </p:grpSpPr>
        <p:sp>
          <p:nvSpPr>
            <p:cNvPr id="7" name="任意多边形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任意多边形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extLst/>
          </a:lstStyle>
          <a:p>
            <a:fld id="{530820CF-B880-4189-942D-D702A7CBA730}" type="datetimeFigureOut">
              <a:rPr lang="zh-CN" altLang="en-US" smtClean="0"/>
              <a:t>2014-2-21</a:t>
            </a:fld>
            <a:endParaRPr lang="zh-CN" altLang="en-US"/>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extLst/>
          </a:lstStyle>
          <a:p>
            <a:endParaRPr lang="zh-CN" altLang="en-US"/>
          </a:p>
        </p:txBody>
      </p:sp>
      <p:sp>
        <p:nvSpPr>
          <p:cNvPr id="27" name="灯片编号占位符 26"/>
          <p:cNvSpPr>
            <a:spLocks noGrp="1"/>
          </p:cNvSpPr>
          <p:nvPr>
            <p:ph type="sldNum" sz="quarter" idx="12"/>
          </p:nvPr>
        </p:nvSpPr>
        <p:spPr/>
        <p:txBody>
          <a:bodyPr/>
          <a:lstStyle>
            <a:lvl1pPr>
              <a:defRPr>
                <a:solidFill>
                  <a:srgbClr val="FFFFFF"/>
                </a:solidFill>
              </a:defRPr>
            </a:lvl1pPr>
            <a:extLst/>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2014-2-21</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2014-2-21</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2014-2-21</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7" name="标题 6"/>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2014-2-21</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7" name="燕尾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燕尾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530820CF-B880-4189-942D-D702A7CBA730}" type="datetimeFigureOut">
              <a:rPr lang="zh-CN" altLang="en-US" smtClean="0"/>
              <a:t>2014-2-21</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8" name="标题 7"/>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nchor="ctr"/>
          <a:lstStyle>
            <a:lvl1pPr>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530820CF-B880-4189-942D-D702A7CBA730}" type="datetimeFigureOut">
              <a:rPr lang="zh-CN" altLang="en-US" smtClean="0"/>
              <a:t>2014-2-21</a:t>
            </a:fld>
            <a:endParaRPr lang="zh-CN" altLang="en-US"/>
          </a:p>
        </p:txBody>
      </p:sp>
      <p:sp>
        <p:nvSpPr>
          <p:cNvPr id="8" name="页脚占位符 7"/>
          <p:cNvSpPr>
            <a:spLocks noGrp="1"/>
          </p:cNvSpPr>
          <p:nvPr>
            <p:ph type="ftr" sz="quarter" idx="11"/>
          </p:nvPr>
        </p:nvSpPr>
        <p:spPr/>
        <p:txBody>
          <a:bodyPr/>
          <a:lstStyle>
            <a:extLst/>
          </a:lstStyle>
          <a:p>
            <a:endParaRPr lang="zh-CN" altLang="en-US"/>
          </a:p>
        </p:txBody>
      </p:sp>
      <p:sp>
        <p:nvSpPr>
          <p:cNvPr id="9" name="灯片编号占位符 8"/>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extLst/>
          </a:lstStyle>
          <a:p>
            <a:fld id="{530820CF-B880-4189-942D-D702A7CBA730}" type="datetimeFigureOut">
              <a:rPr lang="zh-CN" altLang="en-US" smtClean="0"/>
              <a:t>2014-2-21</a:t>
            </a:fld>
            <a:endParaRPr lang="zh-CN" altLang="en-US"/>
          </a:p>
        </p:txBody>
      </p:sp>
      <p:sp>
        <p:nvSpPr>
          <p:cNvPr id="4" name="页脚占位符 3"/>
          <p:cNvSpPr>
            <a:spLocks noGrp="1"/>
          </p:cNvSpPr>
          <p:nvPr>
            <p:ph type="ftr" sz="quarter" idx="11"/>
          </p:nvPr>
        </p:nvSpPr>
        <p:spPr/>
        <p:txBody>
          <a:bodyPr/>
          <a:lstStyle>
            <a:extLst/>
          </a:lstStyle>
          <a:p>
            <a:endParaRPr lang="zh-CN" altLang="en-US"/>
          </a:p>
        </p:txBody>
      </p:sp>
      <p:sp>
        <p:nvSpPr>
          <p:cNvPr id="5" name="灯片编号占位符 4"/>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6" name="标题 5"/>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extLst/>
          </a:lstStyle>
          <a:p>
            <a:fld id="{530820CF-B880-4189-942D-D702A7CBA730}" type="datetimeFigureOut">
              <a:rPr lang="zh-CN" altLang="en-US" smtClean="0"/>
              <a:t>2014-2-21</a:t>
            </a:fld>
            <a:endParaRPr lang="zh-CN" altLang="en-US"/>
          </a:p>
        </p:txBody>
      </p:sp>
      <p:sp>
        <p:nvSpPr>
          <p:cNvPr id="3" name="页脚占位符 2"/>
          <p:cNvSpPr>
            <a:spLocks noGrp="1"/>
          </p:cNvSpPr>
          <p:nvPr>
            <p:ph type="ftr" sz="quarter" idx="11"/>
          </p:nvPr>
        </p:nvSpPr>
        <p:spPr/>
        <p:txBody>
          <a:bodyPr/>
          <a:lstStyle>
            <a:extLst/>
          </a:lstStyle>
          <a:p>
            <a:endParaRPr lang="zh-CN" altLang="en-US"/>
          </a:p>
        </p:txBody>
      </p:sp>
      <p:sp>
        <p:nvSpPr>
          <p:cNvPr id="4" name="灯片编号占位符 3"/>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727032" y="6407944"/>
            <a:ext cx="1920240" cy="365760"/>
          </a:xfrm>
        </p:spPr>
        <p:txBody>
          <a:bodyPr/>
          <a:lstStyle>
            <a:extLst/>
          </a:lstStyle>
          <a:p>
            <a:fld id="{530820CF-B880-4189-942D-D702A7CBA730}" type="datetimeFigureOut">
              <a:rPr lang="zh-CN" altLang="en-US" smtClean="0"/>
              <a:t>2014-2-21</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extLst/>
          </a:lstStyle>
          <a:p>
            <a:fld id="{530820CF-B880-4189-942D-D702A7CBA730}" type="datetimeFigureOut">
              <a:rPr lang="zh-CN" altLang="en-US" smtClean="0"/>
              <a:t>2014-2-21</a:t>
            </a:fld>
            <a:endParaRPr lang="zh-CN" altLang="en-US"/>
          </a:p>
        </p:txBody>
      </p:sp>
      <p:sp>
        <p:nvSpPr>
          <p:cNvPr id="6" name="页脚占位符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extLst/>
          </a:lstStyle>
          <a:p>
            <a:fld id="{0C913308-F349-4B6D-A68A-DD1791B4A57B}" type="slidenum">
              <a:rPr lang="zh-CN" altLang="en-US" smtClean="0"/>
              <a:t>‹#›</a:t>
            </a:fld>
            <a:endParaRPr lang="zh-CN" altLang="en-US"/>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zh-CN" altLang="en-US" smtClean="0"/>
              <a:t>单击此处编辑母版标题样式</a:t>
            </a:r>
            <a:endParaRPr kumimoji="0" lang="en-US"/>
          </a:p>
        </p:txBody>
      </p:sp>
      <p:sp>
        <p:nvSpPr>
          <p:cNvPr id="8" name="任意多边形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任意多边形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直角三角形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燕尾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任意多边形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直角三角形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530820CF-B880-4189-942D-D702A7CBA730}" type="datetimeFigureOut">
              <a:rPr lang="zh-CN" altLang="en-US" smtClean="0"/>
              <a:t>2014-2-21</a:t>
            </a:fld>
            <a:endParaRPr lang="zh-CN" altLang="en-US"/>
          </a:p>
        </p:txBody>
      </p:sp>
      <p:sp>
        <p:nvSpPr>
          <p:cNvPr id="22" name="页脚占位符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zh-CN" altLang="en-US"/>
          </a:p>
        </p:txBody>
      </p:sp>
      <p:sp>
        <p:nvSpPr>
          <p:cNvPr id="18" name="灯片编号占位符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4357" r:id="rId1"/>
    <p:sldLayoutId id="2147484358" r:id="rId2"/>
    <p:sldLayoutId id="2147484359" r:id="rId3"/>
    <p:sldLayoutId id="2147484360" r:id="rId4"/>
    <p:sldLayoutId id="2147484361" r:id="rId5"/>
    <p:sldLayoutId id="2147484362" r:id="rId6"/>
    <p:sldLayoutId id="2147484363" r:id="rId7"/>
    <p:sldLayoutId id="2147484364" r:id="rId8"/>
    <p:sldLayoutId id="2147484365" r:id="rId9"/>
    <p:sldLayoutId id="2147484366" r:id="rId10"/>
    <p:sldLayoutId id="2147484367"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22270;&#34920;/&#22270;3.14.pptx" TargetMode="External"/><Relationship Id="rId2" Type="http://schemas.openxmlformats.org/officeDocument/2006/relationships/hyperlink" Target="&#22270;&#34920;/&#22270;3.13.pptx" TargetMode="External"/><Relationship Id="rId1" Type="http://schemas.openxmlformats.org/officeDocument/2006/relationships/slideLayout" Target="../slideLayouts/slideLayout2.xml"/><Relationship Id="rId5" Type="http://schemas.openxmlformats.org/officeDocument/2006/relationships/hyperlink" Target="&#22270;&#34920;/&#22270;3.16.pptx" TargetMode="External"/><Relationship Id="rId4" Type="http://schemas.openxmlformats.org/officeDocument/2006/relationships/hyperlink" Target="&#22270;&#34920;/&#22270;3.15.pptx"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22270;&#34920;/&#22270;3.19.pptx" TargetMode="External"/><Relationship Id="rId2" Type="http://schemas.openxmlformats.org/officeDocument/2006/relationships/hyperlink" Target="&#22270;&#34920;/&#22270;3.18.pptx"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22270;&#34920;/&#22270;3.21.pptx" TargetMode="External"/><Relationship Id="rId2" Type="http://schemas.openxmlformats.org/officeDocument/2006/relationships/hyperlink" Target="&#22270;&#34920;/&#22270;3.20.pptx" TargetMode="External"/><Relationship Id="rId1" Type="http://schemas.openxmlformats.org/officeDocument/2006/relationships/slideLayout" Target="../slideLayouts/slideLayout2.xml"/><Relationship Id="rId5" Type="http://schemas.openxmlformats.org/officeDocument/2006/relationships/hyperlink" Target="&#22270;&#34920;/&#22270;3.23.pptx" TargetMode="External"/><Relationship Id="rId4" Type="http://schemas.openxmlformats.org/officeDocument/2006/relationships/hyperlink" Target="&#22270;&#34920;/&#22270;3.22.pptx"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22270;&#34920;/&#22270;3.25.pptx" TargetMode="External"/><Relationship Id="rId2" Type="http://schemas.openxmlformats.org/officeDocument/2006/relationships/hyperlink" Target="&#22270;&#34920;/&#22270;3.24.pptx"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22270;&#34920;/&#22270;3.27.pptx" TargetMode="External"/><Relationship Id="rId2" Type="http://schemas.openxmlformats.org/officeDocument/2006/relationships/hyperlink" Target="&#22270;&#34920;/&#22270;3.26.pptx" TargetMode="External"/><Relationship Id="rId1" Type="http://schemas.openxmlformats.org/officeDocument/2006/relationships/slideLayout" Target="../slideLayouts/slideLayout2.xml"/><Relationship Id="rId4" Type="http://schemas.openxmlformats.org/officeDocument/2006/relationships/hyperlink" Target="&#22270;&#34920;/&#22270;3.28.pptx"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22270;&#34920;/&#22270;3.30.pptx" TargetMode="External"/><Relationship Id="rId2" Type="http://schemas.openxmlformats.org/officeDocument/2006/relationships/hyperlink" Target="&#22270;&#34920;/&#22270;3.29.pptx" TargetMode="External"/><Relationship Id="rId1" Type="http://schemas.openxmlformats.org/officeDocument/2006/relationships/slideLayout" Target="../slideLayouts/slideLayout2.xml"/><Relationship Id="rId4" Type="http://schemas.openxmlformats.org/officeDocument/2006/relationships/hyperlink" Target="&#22270;&#34920;/&#22270;3.31-32.pptx" TargetMode="External"/></Relationships>
</file>

<file path=ppt/slides/_rels/slide21.xml.rels><?xml version="1.0" encoding="UTF-8" standalone="yes"?>
<Relationships xmlns="http://schemas.openxmlformats.org/package/2006/relationships"><Relationship Id="rId2" Type="http://schemas.openxmlformats.org/officeDocument/2006/relationships/hyperlink" Target="&#22270;&#34920;/&#22270;3.31.pptx"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22270;&#34920;/&#22270;3.30.pptx" TargetMode="External"/><Relationship Id="rId2" Type="http://schemas.openxmlformats.org/officeDocument/2006/relationships/hyperlink" Target="&#22270;&#34920;/&#22270;3.29.pptx" TargetMode="External"/><Relationship Id="rId1" Type="http://schemas.openxmlformats.org/officeDocument/2006/relationships/slideLayout" Target="../slideLayouts/slideLayout2.xml"/><Relationship Id="rId4" Type="http://schemas.openxmlformats.org/officeDocument/2006/relationships/hyperlink" Target="&#22270;&#34920;/&#22270;3.31.pptx"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22270;&#34920;/&#22270;3.33.pptx"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hyperlink" Target="&#22270;&#34920;/&#22270;3.34.pptx"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22270;&#34920;/&#22270;3.36.pptx" TargetMode="External"/><Relationship Id="rId2" Type="http://schemas.openxmlformats.org/officeDocument/2006/relationships/hyperlink" Target="&#22270;&#34920;/&#22270;3.35.pptx" TargetMode="External"/><Relationship Id="rId1" Type="http://schemas.openxmlformats.org/officeDocument/2006/relationships/slideLayout" Target="../slideLayouts/slideLayout2.xml"/><Relationship Id="rId4" Type="http://schemas.openxmlformats.org/officeDocument/2006/relationships/hyperlink" Target="&#22270;&#34920;/&#22270;3.37.pptx" TargetMode="External"/></Relationships>
</file>

<file path=ppt/slides/_rels/slide35.xml.rels><?xml version="1.0" encoding="UTF-8" standalone="yes"?>
<Relationships xmlns="http://schemas.openxmlformats.org/package/2006/relationships"><Relationship Id="rId3" Type="http://schemas.openxmlformats.org/officeDocument/2006/relationships/hyperlink" Target="&#22270;&#34920;/&#22270;3.39.pptx" TargetMode="External"/><Relationship Id="rId2" Type="http://schemas.openxmlformats.org/officeDocument/2006/relationships/hyperlink" Target="&#22270;&#34920;/&#22270;3.38.pptx"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22270;&#34920;/&#22270;3.41.pptx" TargetMode="External"/><Relationship Id="rId2" Type="http://schemas.openxmlformats.org/officeDocument/2006/relationships/hyperlink" Target="&#22270;&#34920;/&#22270;3.40.pptx"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hyperlink" Target="&#22270;&#34920;/&#22270;3.42.pptx"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hyperlink" Target="&#22270;&#34920;/&#22270;3.43.pptx" TargetMode="External"/><Relationship Id="rId2" Type="http://schemas.openxmlformats.org/officeDocument/2006/relationships/hyperlink" Target="&#22270;&#34920;/&#22270;3.40.pptx" TargetMode="Externa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hyperlink" Target="&#22270;&#34920;/&#22270;3.44.pptx" TargetMode="Externa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hyperlink" Target="&#22270;&#34920;/&#22270;3.46.pptx" TargetMode="External"/><Relationship Id="rId2" Type="http://schemas.openxmlformats.org/officeDocument/2006/relationships/hyperlink" Target="&#22270;&#34920;/&#22270;3.45.pptx" TargetMode="External"/><Relationship Id="rId1" Type="http://schemas.openxmlformats.org/officeDocument/2006/relationships/slideLayout" Target="../slideLayouts/slideLayout2.xml"/><Relationship Id="rId4" Type="http://schemas.openxmlformats.org/officeDocument/2006/relationships/hyperlink" Target="&#22270;&#34920;/&#22270;3.47.pptx" TargetMode="External"/></Relationships>
</file>

<file path=ppt/slides/_rels/slide48.xml.rels><?xml version="1.0" encoding="UTF-8" standalone="yes"?>
<Relationships xmlns="http://schemas.openxmlformats.org/package/2006/relationships"><Relationship Id="rId3" Type="http://schemas.openxmlformats.org/officeDocument/2006/relationships/hyperlink" Target="&#22270;&#34920;/&#22270;3.49.pptx" TargetMode="External"/><Relationship Id="rId2" Type="http://schemas.openxmlformats.org/officeDocument/2006/relationships/hyperlink" Target="&#22270;&#34920;/&#22270;3.48.pptx" TargetMode="External"/><Relationship Id="rId1" Type="http://schemas.openxmlformats.org/officeDocument/2006/relationships/slideLayout" Target="../slideLayouts/slideLayout2.xml"/><Relationship Id="rId5" Type="http://schemas.openxmlformats.org/officeDocument/2006/relationships/hyperlink" Target="&#22270;&#34920;/&#22270;3.51.pptx" TargetMode="External"/><Relationship Id="rId4" Type="http://schemas.openxmlformats.org/officeDocument/2006/relationships/hyperlink" Target="&#22270;&#34920;/&#22270;3.50.pptx" TargetMode="External"/></Relationships>
</file>

<file path=ppt/slides/_rels/slide49.xml.rels><?xml version="1.0" encoding="UTF-8" standalone="yes"?>
<Relationships xmlns="http://schemas.openxmlformats.org/package/2006/relationships"><Relationship Id="rId2" Type="http://schemas.openxmlformats.org/officeDocument/2006/relationships/hyperlink" Target="&#22270;&#34920;/&#22270;3.52.pptx"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22270;&#34920;/&#22270;3.1.pptx" TargetMode="External"/><Relationship Id="rId7" Type="http://schemas.openxmlformats.org/officeDocument/2006/relationships/hyperlink" Target="&#22270;&#34920;/&#22270;3.5.pptx" TargetMode="External"/><Relationship Id="rId2" Type="http://schemas.openxmlformats.org/officeDocument/2006/relationships/hyperlink" Target="&#22270;&#34920;/&#34920;1.18.pptx" TargetMode="External"/><Relationship Id="rId1" Type="http://schemas.openxmlformats.org/officeDocument/2006/relationships/slideLayout" Target="../slideLayouts/slideLayout2.xml"/><Relationship Id="rId6" Type="http://schemas.openxmlformats.org/officeDocument/2006/relationships/hyperlink" Target="&#22270;&#34920;/&#22270;3.4.pptx" TargetMode="External"/><Relationship Id="rId5" Type="http://schemas.openxmlformats.org/officeDocument/2006/relationships/hyperlink" Target="&#22270;&#34920;/&#22270;3.3.pptx" TargetMode="External"/><Relationship Id="rId4" Type="http://schemas.openxmlformats.org/officeDocument/2006/relationships/hyperlink" Target="&#22270;&#34920;/&#22270;3.2.pptx" TargetMode="External"/></Relationships>
</file>

<file path=ppt/slides/_rels/slide50.xml.rels><?xml version="1.0" encoding="UTF-8" standalone="yes"?>
<Relationships xmlns="http://schemas.openxmlformats.org/package/2006/relationships"><Relationship Id="rId2" Type="http://schemas.openxmlformats.org/officeDocument/2006/relationships/hyperlink" Target="&#22270;&#34920;/&#22270;3.45.pptx" TargetMode="Externa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hyperlink" Target="&#22270;&#34920;/&#22270;3.53.pptx" TargetMode="External"/><Relationship Id="rId2" Type="http://schemas.openxmlformats.org/officeDocument/2006/relationships/hyperlink" Target="&#22270;&#34920;/&#22270;3.46.pptx" TargetMode="External"/><Relationship Id="rId1" Type="http://schemas.openxmlformats.org/officeDocument/2006/relationships/slideLayout" Target="../slideLayouts/slideLayout2.xml"/><Relationship Id="rId5" Type="http://schemas.openxmlformats.org/officeDocument/2006/relationships/hyperlink" Target="&#22270;&#34920;/&#22270;3.55.pptx" TargetMode="External"/><Relationship Id="rId4" Type="http://schemas.openxmlformats.org/officeDocument/2006/relationships/hyperlink" Target="&#22270;&#34920;/&#22270;3.54.pptx" TargetMode="Externa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hyperlink" Target="&#22270;&#34920;/&#22270;3.57.pptx" TargetMode="External"/><Relationship Id="rId2" Type="http://schemas.openxmlformats.org/officeDocument/2006/relationships/hyperlink" Target="&#22270;&#34920;/&#22270;3.56.pptx" TargetMode="External"/><Relationship Id="rId1" Type="http://schemas.openxmlformats.org/officeDocument/2006/relationships/slideLayout" Target="../slideLayouts/slideLayout2.xml"/><Relationship Id="rId4" Type="http://schemas.openxmlformats.org/officeDocument/2006/relationships/hyperlink" Target="&#22270;&#34920;/&#22270;3.58.pptx" TargetMode="External"/></Relationships>
</file>

<file path=ppt/slides/_rels/slide55.xml.rels><?xml version="1.0" encoding="UTF-8" standalone="yes"?>
<Relationships xmlns="http://schemas.openxmlformats.org/package/2006/relationships"><Relationship Id="rId3" Type="http://schemas.openxmlformats.org/officeDocument/2006/relationships/hyperlink" Target="&#22270;&#34920;/&#22270;3.60.pptx" TargetMode="External"/><Relationship Id="rId2" Type="http://schemas.openxmlformats.org/officeDocument/2006/relationships/hyperlink" Target="&#22270;&#34920;/&#22270;3.59.pptx" TargetMode="External"/><Relationship Id="rId1" Type="http://schemas.openxmlformats.org/officeDocument/2006/relationships/slideLayout" Target="../slideLayouts/slideLayout2.xml"/><Relationship Id="rId5" Type="http://schemas.openxmlformats.org/officeDocument/2006/relationships/hyperlink" Target="&#22270;&#34920;/&#22270;3.62.pptx" TargetMode="External"/><Relationship Id="rId4" Type="http://schemas.openxmlformats.org/officeDocument/2006/relationships/hyperlink" Target="&#22270;&#34920;/&#22270;3.61.pptx" TargetMode="External"/></Relationships>
</file>

<file path=ppt/slides/_rels/slide56.xml.rels><?xml version="1.0" encoding="UTF-8" standalone="yes"?>
<Relationships xmlns="http://schemas.openxmlformats.org/package/2006/relationships"><Relationship Id="rId2" Type="http://schemas.openxmlformats.org/officeDocument/2006/relationships/hyperlink" Target="&#22270;&#34920;/&#22270;3.63.pptx" TargetMode="Externa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hyperlink" Target="&#22270;&#34920;/&#22270;3.65.pptx" TargetMode="External"/><Relationship Id="rId2" Type="http://schemas.openxmlformats.org/officeDocument/2006/relationships/hyperlink" Target="&#22270;&#34920;/&#22270;3.64.pptx" TargetMode="External"/><Relationship Id="rId1" Type="http://schemas.openxmlformats.org/officeDocument/2006/relationships/slideLayout" Target="../slideLayouts/slideLayout2.xml"/><Relationship Id="rId4" Type="http://schemas.openxmlformats.org/officeDocument/2006/relationships/hyperlink" Target="&#22270;&#34920;/&#22270;3.66.pptx" TargetMode="Externa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22270;&#34920;/&#22270;3.7.pptx" TargetMode="External"/><Relationship Id="rId2" Type="http://schemas.openxmlformats.org/officeDocument/2006/relationships/hyperlink" Target="&#22270;&#34920;/&#22270;3.6.pptx" TargetMode="Externa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hyperlink" Target="&#22270;&#34920;/&#22270;3.69.pptx" TargetMode="External"/><Relationship Id="rId2" Type="http://schemas.openxmlformats.org/officeDocument/2006/relationships/hyperlink" Target="&#22270;&#34920;/&#22270;3.59.pptx" TargetMode="External"/><Relationship Id="rId1" Type="http://schemas.openxmlformats.org/officeDocument/2006/relationships/slideLayout" Target="../slideLayouts/slideLayout2.xml"/><Relationship Id="rId4" Type="http://schemas.openxmlformats.org/officeDocument/2006/relationships/hyperlink" Target="&#22270;&#34920;/&#22270;3.70.pptx" TargetMode="External"/></Relationships>
</file>

<file path=ppt/slides/_rels/slide61.xml.rels><?xml version="1.0" encoding="UTF-8" standalone="yes"?>
<Relationships xmlns="http://schemas.openxmlformats.org/package/2006/relationships"><Relationship Id="rId2" Type="http://schemas.openxmlformats.org/officeDocument/2006/relationships/hyperlink" Target="&#22270;&#34920;/&#22270;3.71.pptx" TargetMode="Externa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hyperlink" Target="&#22270;&#34920;/&#22270;3.72-73.pptx" TargetMode="Externa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hyperlink" Target="&#22270;&#34920;/&#22270;3.74.pptx" TargetMode="Externa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hyperlink" Target="&#22270;&#34920;/&#34920;3.7.pptx" TargetMode="Externa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hyperlink" Target="&#22270;&#34920;/&#22270;3.76.pptx" TargetMode="External"/><Relationship Id="rId2" Type="http://schemas.openxmlformats.org/officeDocument/2006/relationships/hyperlink" Target="&#22270;&#34920;/&#22270;3.75.pptx" TargetMode="Externa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hyperlink" Target="&#22270;&#34920;/&#22270;3.77.pptx" TargetMode="Externa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22270;&#34920;/&#22270;3.8.pptx" TargetMode="Externa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hyperlink" Target="&#22270;&#34920;/&#22270;3.78.pptx" TargetMode="Externa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hyperlink" Target="&#22270;&#34920;/&#22270;3.80.pptx" TargetMode="External"/><Relationship Id="rId2" Type="http://schemas.openxmlformats.org/officeDocument/2006/relationships/hyperlink" Target="&#22270;&#34920;/&#22270;3.79.pptx" TargetMode="Externa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hyperlink" Target="&#22270;&#34920;/&#22270;3.83.pptx" TargetMode="Externa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hyperlink" Target="&#22270;&#34920;/&#22270;3.84.pptx" TargetMode="External"/><Relationship Id="rId2" Type="http://schemas.openxmlformats.org/officeDocument/2006/relationships/hyperlink" Target="&#22270;&#34920;/&#22270;3.82.pptx" TargetMode="Externa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hyperlink" Target="&#22270;&#34920;/&#22270;3.85.pptx" TargetMode="Externa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hyperlink" Target="&#22270;&#34920;/&#22270;3.87.pptx" TargetMode="External"/><Relationship Id="rId2" Type="http://schemas.openxmlformats.org/officeDocument/2006/relationships/hyperlink" Target="&#22270;&#34920;/&#22270;3.86.pptx" TargetMode="Externa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hyperlink" Target="&#22270;&#34920;/&#22270;3.89.pptx" TargetMode="External"/><Relationship Id="rId2" Type="http://schemas.openxmlformats.org/officeDocument/2006/relationships/hyperlink" Target="&#22270;&#34920;/&#22270;3.88.pptx" TargetMode="External"/><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22270;&#34920;/&#34920;1.19.pptx" TargetMode="External"/><Relationship Id="rId2" Type="http://schemas.openxmlformats.org/officeDocument/2006/relationships/hyperlink" Target="&#22270;&#34920;/&#22270;3.1.pptx" TargetMode="External"/><Relationship Id="rId1" Type="http://schemas.openxmlformats.org/officeDocument/2006/relationships/slideLayout" Target="../slideLayouts/slideLayout2.xml"/><Relationship Id="rId4" Type="http://schemas.openxmlformats.org/officeDocument/2006/relationships/hyperlink" Target="&#22270;&#34920;/&#22270;3.10.pptx"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22270;&#34920;/&#22270;3.11.pptx" TargetMode="External"/><Relationship Id="rId2" Type="http://schemas.openxmlformats.org/officeDocument/2006/relationships/hyperlink" Target="&#22270;&#34920;/&#34920;1.19.pptx" TargetMode="External"/><Relationship Id="rId1" Type="http://schemas.openxmlformats.org/officeDocument/2006/relationships/slideLayout" Target="../slideLayouts/slideLayout2.xml"/><Relationship Id="rId5" Type="http://schemas.openxmlformats.org/officeDocument/2006/relationships/hyperlink" Target="&#22270;&#34920;/&#22270;3.13.pptx" TargetMode="External"/><Relationship Id="rId4" Type="http://schemas.openxmlformats.org/officeDocument/2006/relationships/hyperlink" Target="&#22270;&#34920;/&#22270;3.12.pptx"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sz="4400" dirty="0" smtClean="0"/>
              <a:t>Access</a:t>
            </a:r>
            <a:r>
              <a:rPr lang="zh-CN" altLang="en-US" sz="4400" dirty="0" smtClean="0"/>
              <a:t>基础教程（第四版）</a:t>
            </a:r>
            <a:endParaRPr lang="zh-CN" altLang="en-US" sz="4400" dirty="0"/>
          </a:p>
        </p:txBody>
      </p:sp>
      <p:sp>
        <p:nvSpPr>
          <p:cNvPr id="3" name="副标题 2"/>
          <p:cNvSpPr>
            <a:spLocks noGrp="1"/>
          </p:cNvSpPr>
          <p:nvPr>
            <p:ph type="subTitle" idx="1"/>
          </p:nvPr>
        </p:nvSpPr>
        <p:spPr/>
        <p:txBody>
          <a:bodyPr>
            <a:normAutofit/>
          </a:bodyPr>
          <a:lstStyle/>
          <a:p>
            <a:r>
              <a:rPr lang="zh-CN" altLang="en-US" sz="2800" dirty="0" smtClean="0"/>
              <a:t>长春师范大学计算机科学与技术学院</a:t>
            </a:r>
            <a:endParaRPr lang="zh-CN" altLang="en-US" sz="2800" dirty="0"/>
          </a:p>
        </p:txBody>
      </p:sp>
    </p:spTree>
    <p:extLst>
      <p:ext uri="{BB962C8B-B14F-4D97-AF65-F5344CB8AC3E}">
        <p14:creationId xmlns:p14="http://schemas.microsoft.com/office/powerpoint/2010/main" val="3232291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3.2.1 </a:t>
            </a:r>
            <a:r>
              <a:rPr lang="zh-CN" altLang="zh-CN" sz="2400" b="1" dirty="0"/>
              <a:t>数据类型</a:t>
            </a:r>
          </a:p>
          <a:p>
            <a:pPr marL="109728" indent="612000">
              <a:buNone/>
            </a:pPr>
            <a:r>
              <a:rPr lang="zh-CN" altLang="zh-CN" sz="2400" dirty="0"/>
              <a:t>表</a:t>
            </a:r>
            <a:r>
              <a:rPr lang="en-US" altLang="zh-CN" sz="2400" dirty="0"/>
              <a:t>3.1</a:t>
            </a:r>
            <a:r>
              <a:rPr lang="zh-CN" altLang="zh-CN" sz="2400" dirty="0"/>
              <a:t>总结了</a:t>
            </a:r>
            <a:r>
              <a:rPr lang="en-US" altLang="zh-CN" sz="2400" dirty="0"/>
              <a:t>Access</a:t>
            </a:r>
            <a:r>
              <a:rPr lang="zh-CN" altLang="zh-CN" sz="2400" dirty="0"/>
              <a:t>中使用的所有字段数据类型、用法及占用的存储空间</a:t>
            </a:r>
            <a:r>
              <a:rPr lang="zh-CN" altLang="zh-CN" sz="2400" dirty="0" smtClean="0"/>
              <a:t>。</a:t>
            </a:r>
            <a:endParaRPr lang="en-US" altLang="zh-CN" sz="2400" dirty="0" smtClean="0"/>
          </a:p>
          <a:p>
            <a:pPr marL="109728" indent="612000">
              <a:buNone/>
            </a:pPr>
            <a:r>
              <a:rPr lang="zh-CN" altLang="zh-CN" sz="2400" dirty="0"/>
              <a:t>字段类型的选择是由数据决定的，定义一个字段类型，我们需要先来分析输入的数据。从两个方面来考虑，一是数据类型，字段类型要和数据类型一致，数据的有效范围决定数据所需存储空间的大小；二是对数据的操作，例如可以对数值型字段进行相加操作，但不能对“是／否”类型进行加法操作。通过这两方面的分析决定所选择的字段类型。</a:t>
            </a:r>
            <a:endParaRPr lang="zh-CN" altLang="en-US" sz="2400" dirty="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3.2 </a:t>
            </a:r>
            <a:r>
              <a:rPr lang="zh-CN" altLang="zh-CN" dirty="0">
                <a:effectLst>
                  <a:outerShdw blurRad="38100" dist="38100" dir="2700000" algn="tl">
                    <a:srgbClr val="000000">
                      <a:alpha val="43137"/>
                    </a:srgbClr>
                  </a:outerShdw>
                </a:effectLst>
              </a:rPr>
              <a:t>数据类型和字段属性</a:t>
            </a:r>
          </a:p>
        </p:txBody>
      </p:sp>
    </p:spTree>
    <p:extLst>
      <p:ext uri="{BB962C8B-B14F-4D97-AF65-F5344CB8AC3E}">
        <p14:creationId xmlns:p14="http://schemas.microsoft.com/office/powerpoint/2010/main" val="5844818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smtClean="0"/>
              <a:t>3.2.2 </a:t>
            </a:r>
            <a:r>
              <a:rPr lang="zh-CN" altLang="zh-CN" sz="2400" b="1" dirty="0"/>
              <a:t>字段属性</a:t>
            </a:r>
          </a:p>
          <a:p>
            <a:pPr marL="109728" indent="612000">
              <a:buNone/>
            </a:pPr>
            <a:r>
              <a:rPr lang="zh-CN" altLang="zh-CN" sz="2400" dirty="0"/>
              <a:t>在定义字段的过程中，除了定义字段名称及字段的类型外，还需要对每一个字段进行属性说明。</a:t>
            </a:r>
          </a:p>
          <a:p>
            <a:pPr marL="109728" indent="612000">
              <a:buNone/>
            </a:pPr>
            <a:r>
              <a:rPr lang="en-US" altLang="zh-CN" sz="2400" b="1" dirty="0"/>
              <a:t>1</a:t>
            </a:r>
            <a:r>
              <a:rPr lang="zh-CN" altLang="zh-CN" sz="2400" b="1" dirty="0"/>
              <a:t>．字段大小</a:t>
            </a:r>
          </a:p>
          <a:p>
            <a:pPr marL="109728" indent="612000">
              <a:buNone/>
            </a:pPr>
            <a:r>
              <a:rPr lang="zh-CN" altLang="zh-CN" sz="2400" dirty="0"/>
              <a:t>在如</a:t>
            </a:r>
            <a:r>
              <a:rPr lang="zh-CN" altLang="zh-CN" sz="2400" dirty="0">
                <a:hlinkClick r:id="rId2" action="ppaction://hlinkpres?slideindex=1&amp;slidetitle="/>
              </a:rPr>
              <a:t>图</a:t>
            </a:r>
            <a:r>
              <a:rPr lang="en-US" altLang="zh-CN" sz="2400" dirty="0">
                <a:hlinkClick r:id="rId2" action="ppaction://hlinkpres?slideindex=1&amp;slidetitle="/>
              </a:rPr>
              <a:t>3.13</a:t>
            </a:r>
            <a:r>
              <a:rPr lang="zh-CN" altLang="zh-CN" sz="2400" dirty="0"/>
              <a:t>所示的表设计视图中，设定一个字段数据类型时，在如</a:t>
            </a:r>
            <a:r>
              <a:rPr lang="zh-CN" altLang="zh-CN" sz="2400" dirty="0">
                <a:hlinkClick r:id="rId3" action="ppaction://hlinkpres?slideindex=1&amp;slidetitle="/>
              </a:rPr>
              <a:t>图</a:t>
            </a:r>
            <a:r>
              <a:rPr lang="en-US" altLang="zh-CN" sz="2400" dirty="0">
                <a:hlinkClick r:id="rId3" action="ppaction://hlinkpres?slideindex=1&amp;slidetitle="/>
              </a:rPr>
              <a:t>3.14</a:t>
            </a:r>
            <a:r>
              <a:rPr lang="zh-CN" altLang="zh-CN" sz="2400" dirty="0"/>
              <a:t>所示的“数据类型”下拉列表框中选择所需要的类型，此时窗口下方“常规”选项卡如</a:t>
            </a:r>
            <a:r>
              <a:rPr lang="zh-CN" altLang="zh-CN" sz="2400" dirty="0">
                <a:hlinkClick r:id="rId4" action="ppaction://hlinkpres?slideindex=1&amp;slidetitle="/>
              </a:rPr>
              <a:t>图</a:t>
            </a:r>
            <a:r>
              <a:rPr lang="en-US" altLang="zh-CN" sz="2400" dirty="0">
                <a:hlinkClick r:id="rId4" action="ppaction://hlinkpres?slideindex=1&amp;slidetitle="/>
              </a:rPr>
              <a:t>3.15</a:t>
            </a:r>
            <a:r>
              <a:rPr lang="zh-CN" altLang="zh-CN" sz="2400" dirty="0"/>
              <a:t>所示。该选项卡是对字段属性的设置，选择“字段大小”属性框</a:t>
            </a:r>
            <a:r>
              <a:rPr lang="zh-CN" altLang="zh-CN" sz="2400" dirty="0" smtClean="0"/>
              <a:t>。</a:t>
            </a:r>
            <a:endParaRPr lang="en-US" altLang="zh-CN" sz="2400" dirty="0" smtClean="0"/>
          </a:p>
          <a:p>
            <a:pPr marL="109728" indent="612000">
              <a:buNone/>
            </a:pPr>
            <a:r>
              <a:rPr lang="zh-CN" altLang="zh-CN" sz="2400" dirty="0"/>
              <a:t>对于文本字段，该属性是允许输入数据的最大字符数。</a:t>
            </a:r>
          </a:p>
          <a:p>
            <a:pPr marL="109728" indent="612000">
              <a:buNone/>
            </a:pPr>
            <a:r>
              <a:rPr lang="zh-CN" altLang="zh-CN" sz="2400" dirty="0"/>
              <a:t>对于数字字段，将字段设置为数字型</a:t>
            </a:r>
            <a:r>
              <a:rPr lang="zh-CN" altLang="zh-CN" sz="2400" dirty="0" smtClean="0"/>
              <a:t>，</a:t>
            </a:r>
            <a:r>
              <a:rPr lang="zh-CN" altLang="en-US" sz="2400" dirty="0" smtClean="0"/>
              <a:t>如</a:t>
            </a:r>
            <a:r>
              <a:rPr lang="zh-CN" altLang="zh-CN" sz="2400" dirty="0" smtClean="0">
                <a:hlinkClick r:id="rId5" action="ppaction://hlinkpres?slideindex=1&amp;slidetitle="/>
              </a:rPr>
              <a:t>图</a:t>
            </a:r>
            <a:r>
              <a:rPr lang="en-US" altLang="zh-CN" sz="2400" dirty="0">
                <a:hlinkClick r:id="rId5" action="ppaction://hlinkpres?slideindex=1&amp;slidetitle="/>
              </a:rPr>
              <a:t>3.16</a:t>
            </a:r>
            <a:r>
              <a:rPr lang="zh-CN" altLang="zh-CN" sz="2400" dirty="0"/>
              <a:t>所</a:t>
            </a:r>
            <a:r>
              <a:rPr lang="zh-CN" altLang="zh-CN" sz="2400" dirty="0" smtClean="0"/>
              <a:t>示</a:t>
            </a:r>
            <a:r>
              <a:rPr lang="zh-CN" altLang="en-US" sz="2400" dirty="0" smtClean="0"/>
              <a:t>。</a:t>
            </a:r>
            <a:endParaRPr lang="zh-CN" altLang="en-US" sz="2400" dirty="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3.2 </a:t>
            </a:r>
            <a:r>
              <a:rPr lang="zh-CN" altLang="zh-CN" dirty="0">
                <a:effectLst>
                  <a:outerShdw blurRad="38100" dist="38100" dir="2700000" algn="tl">
                    <a:srgbClr val="000000">
                      <a:alpha val="43137"/>
                    </a:srgbClr>
                  </a:outerShdw>
                </a:effectLst>
              </a:rPr>
              <a:t>数据类型和字段属性</a:t>
            </a:r>
          </a:p>
        </p:txBody>
      </p:sp>
    </p:spTree>
    <p:extLst>
      <p:ext uri="{BB962C8B-B14F-4D97-AF65-F5344CB8AC3E}">
        <p14:creationId xmlns:p14="http://schemas.microsoft.com/office/powerpoint/2010/main" val="286162365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2</a:t>
            </a:r>
            <a:r>
              <a:rPr lang="zh-CN" altLang="zh-CN" sz="2400" b="1" dirty="0"/>
              <a:t>．格式</a:t>
            </a:r>
          </a:p>
          <a:p>
            <a:pPr marL="109728" indent="612000">
              <a:buNone/>
            </a:pPr>
            <a:r>
              <a:rPr lang="zh-CN" altLang="zh-CN" sz="2400" dirty="0"/>
              <a:t>可以统一输出数据的样式，如果在输入数据时没有按规定的样式输入，在保存时系统会自动按要求转换。格式设置对输入数据本身没有影响，只是改变数据输出的样式。若要让数据按输入时的格式显示，则不要设置“格式”属性。</a:t>
            </a:r>
          </a:p>
          <a:p>
            <a:pPr marL="109728" indent="612000">
              <a:buNone/>
            </a:pPr>
            <a:r>
              <a:rPr lang="zh-CN" altLang="zh-CN" sz="2400" dirty="0"/>
              <a:t>预定义格式可用于设置自动编号、数字、货币、日期／时间和是／否等字段，对文本、备注、超级链接等字段没有预定义格式，可以自定义格式</a:t>
            </a:r>
            <a:r>
              <a:rPr lang="zh-CN" altLang="zh-CN" sz="2400" dirty="0" smtClean="0"/>
              <a:t>。</a:t>
            </a:r>
            <a:endParaRPr lang="en-US" altLang="zh-CN" sz="2400" dirty="0" smtClean="0"/>
          </a:p>
          <a:p>
            <a:pPr marL="109728" indent="612000">
              <a:buNone/>
            </a:pPr>
            <a:endParaRPr lang="zh-CN" altLang="en-US" sz="2400" dirty="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3.2 </a:t>
            </a:r>
            <a:r>
              <a:rPr lang="zh-CN" altLang="zh-CN" dirty="0">
                <a:effectLst>
                  <a:outerShdw blurRad="38100" dist="38100" dir="2700000" algn="tl">
                    <a:srgbClr val="000000">
                      <a:alpha val="43137"/>
                    </a:srgbClr>
                  </a:outerShdw>
                </a:effectLst>
              </a:rPr>
              <a:t>数据类型和字段属性</a:t>
            </a:r>
          </a:p>
        </p:txBody>
      </p:sp>
    </p:spTree>
    <p:extLst>
      <p:ext uri="{BB962C8B-B14F-4D97-AF65-F5344CB8AC3E}">
        <p14:creationId xmlns:p14="http://schemas.microsoft.com/office/powerpoint/2010/main" val="392023752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除了以上的预定义格式外，用户也可以在格式属性框中输入自定义格式符来定义数据的输入形式，例：将“出生日期”的格式属性定义为“</a:t>
            </a:r>
            <a:r>
              <a:rPr lang="en-US" altLang="zh-CN" sz="2400" dirty="0"/>
              <a:t>mm\</a:t>
            </a:r>
            <a:r>
              <a:rPr lang="zh-CN" altLang="zh-CN" sz="2400" dirty="0"/>
              <a:t>月</a:t>
            </a:r>
            <a:r>
              <a:rPr lang="en-US" altLang="zh-CN" sz="2400" dirty="0" err="1"/>
              <a:t>dd</a:t>
            </a:r>
            <a:r>
              <a:rPr lang="en-US" altLang="zh-CN" sz="2400" dirty="0"/>
              <a:t>\</a:t>
            </a:r>
            <a:r>
              <a:rPr lang="zh-CN" altLang="zh-CN" sz="2400" dirty="0"/>
              <a:t>日</a:t>
            </a:r>
            <a:r>
              <a:rPr lang="en-US" altLang="zh-CN" sz="2400" dirty="0" err="1"/>
              <a:t>yyyy</a:t>
            </a:r>
            <a:r>
              <a:rPr lang="zh-CN" altLang="zh-CN" sz="2400" dirty="0"/>
              <a:t>”，如</a:t>
            </a:r>
            <a:r>
              <a:rPr lang="zh-CN" altLang="zh-CN" sz="2400" dirty="0">
                <a:hlinkClick r:id="rId2" action="ppaction://hlinkpres?slideindex=1&amp;slidetitle="/>
              </a:rPr>
              <a:t>图</a:t>
            </a:r>
            <a:r>
              <a:rPr lang="en-US" altLang="zh-CN" sz="2400" dirty="0">
                <a:hlinkClick r:id="rId2" action="ppaction://hlinkpres?slideindex=1&amp;slidetitle="/>
              </a:rPr>
              <a:t>3.18</a:t>
            </a:r>
            <a:r>
              <a:rPr lang="zh-CN" altLang="zh-CN" sz="2400" dirty="0"/>
              <a:t>所示，则数据表视图中显示输出的形式将会是“</a:t>
            </a:r>
            <a:r>
              <a:rPr lang="en-US" altLang="zh-CN" sz="2400" dirty="0"/>
              <a:t>10</a:t>
            </a:r>
            <a:r>
              <a:rPr lang="zh-CN" altLang="zh-CN" sz="2400" dirty="0"/>
              <a:t>月</a:t>
            </a:r>
            <a:r>
              <a:rPr lang="en-US" altLang="zh-CN" sz="2400" dirty="0"/>
              <a:t>30</a:t>
            </a:r>
            <a:r>
              <a:rPr lang="zh-CN" altLang="zh-CN" sz="2400" dirty="0"/>
              <a:t>日</a:t>
            </a:r>
            <a:r>
              <a:rPr lang="en-US" altLang="zh-CN" sz="2400" dirty="0"/>
              <a:t>1995</a:t>
            </a:r>
            <a:r>
              <a:rPr lang="zh-CN" altLang="zh-CN" sz="2400" dirty="0"/>
              <a:t>”，如</a:t>
            </a:r>
            <a:r>
              <a:rPr lang="zh-CN" altLang="zh-CN" sz="2400" dirty="0">
                <a:hlinkClick r:id="rId3" action="ppaction://hlinkpres?slideindex=1&amp;slidetitle="/>
              </a:rPr>
              <a:t>图</a:t>
            </a:r>
            <a:r>
              <a:rPr lang="en-US" altLang="zh-CN" sz="2400" dirty="0">
                <a:hlinkClick r:id="rId3" action="ppaction://hlinkpres?slideindex=1&amp;slidetitle="/>
              </a:rPr>
              <a:t>3.19</a:t>
            </a:r>
            <a:r>
              <a:rPr lang="zh-CN" altLang="zh-CN" sz="2400" dirty="0"/>
              <a:t>所示。其中</a:t>
            </a:r>
            <a:r>
              <a:rPr lang="en-US" altLang="zh-CN" sz="2400" dirty="0"/>
              <a:t>mm</a:t>
            </a:r>
            <a:r>
              <a:rPr lang="zh-CN" altLang="zh-CN" sz="2400" dirty="0"/>
              <a:t>表示两位月份，</a:t>
            </a:r>
            <a:r>
              <a:rPr lang="en-US" altLang="zh-CN" sz="2400" dirty="0" err="1"/>
              <a:t>dd</a:t>
            </a:r>
            <a:r>
              <a:rPr lang="zh-CN" altLang="zh-CN" sz="2400" dirty="0"/>
              <a:t>表示两位日期，</a:t>
            </a:r>
            <a:r>
              <a:rPr lang="en-US" altLang="zh-CN" sz="2400" dirty="0" err="1"/>
              <a:t>yyyy</a:t>
            </a:r>
            <a:r>
              <a:rPr lang="zh-CN" altLang="zh-CN" sz="2400" dirty="0"/>
              <a:t>表示四位年份。更多的内容请参考</a:t>
            </a:r>
            <a:r>
              <a:rPr lang="en-US" altLang="zh-CN" sz="2400" dirty="0"/>
              <a:t>Access</a:t>
            </a:r>
            <a:r>
              <a:rPr lang="zh-CN" altLang="zh-CN" sz="2400" dirty="0"/>
              <a:t>帮助</a:t>
            </a:r>
            <a:r>
              <a:rPr lang="zh-CN" altLang="zh-CN" sz="2400" dirty="0" smtClean="0"/>
              <a:t>。</a:t>
            </a:r>
            <a:endParaRPr lang="en-US" altLang="zh-CN" sz="2400" dirty="0" smtClean="0"/>
          </a:p>
          <a:p>
            <a:pPr marL="109728" indent="612000">
              <a:buNone/>
            </a:pPr>
            <a:r>
              <a:rPr lang="en-US" altLang="zh-CN" sz="2400" b="1" dirty="0"/>
              <a:t>3</a:t>
            </a:r>
            <a:r>
              <a:rPr lang="zh-CN" altLang="zh-CN" sz="2400" b="1" dirty="0"/>
              <a:t>．输入法模式</a:t>
            </a:r>
          </a:p>
          <a:p>
            <a:pPr marL="109728" indent="612000">
              <a:buNone/>
            </a:pPr>
            <a:r>
              <a:rPr lang="zh-CN" altLang="zh-CN" sz="2400" dirty="0"/>
              <a:t>输入法模式用来设置是否允许输入汉字，有三种状态：“随意”、“输入法开启”和“输入法关闭”。“随意”为保持原来的汉字的输入状态。</a:t>
            </a:r>
            <a:endParaRPr lang="zh-CN" altLang="en-US" sz="2400" dirty="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3.2 </a:t>
            </a:r>
            <a:r>
              <a:rPr lang="zh-CN" altLang="zh-CN" dirty="0">
                <a:effectLst>
                  <a:outerShdw blurRad="38100" dist="38100" dir="2700000" algn="tl">
                    <a:srgbClr val="000000">
                      <a:alpha val="43137"/>
                    </a:srgbClr>
                  </a:outerShdw>
                </a:effectLst>
              </a:rPr>
              <a:t>数据类型和字段属性</a:t>
            </a:r>
          </a:p>
        </p:txBody>
      </p:sp>
    </p:spTree>
    <p:extLst>
      <p:ext uri="{BB962C8B-B14F-4D97-AF65-F5344CB8AC3E}">
        <p14:creationId xmlns:p14="http://schemas.microsoft.com/office/powerpoint/2010/main" val="239330115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4</a:t>
            </a:r>
            <a:r>
              <a:rPr lang="zh-CN" altLang="zh-CN" sz="2400" b="1" dirty="0"/>
              <a:t>．输入掩码</a:t>
            </a:r>
          </a:p>
          <a:p>
            <a:pPr marL="109728" indent="612000">
              <a:buNone/>
            </a:pPr>
            <a:r>
              <a:rPr lang="zh-CN" altLang="zh-CN" sz="2400" dirty="0"/>
              <a:t>输入法模式用来设置字段中的数据输入格式，可以控制用户按指定格式在文本框中输入数据，输入掩码主要用于文本型和时间</a:t>
            </a:r>
            <a:r>
              <a:rPr lang="en-US" altLang="zh-CN" sz="2400" dirty="0"/>
              <a:t>/</a:t>
            </a:r>
            <a:r>
              <a:rPr lang="zh-CN" altLang="zh-CN" sz="2400" dirty="0"/>
              <a:t>日期型字段，也可以用于数字型和货币型字段</a:t>
            </a:r>
            <a:r>
              <a:rPr lang="zh-CN" altLang="zh-CN" sz="2400" dirty="0" smtClean="0"/>
              <a:t>。</a:t>
            </a:r>
            <a:endParaRPr lang="en-US" altLang="zh-CN" sz="2400" dirty="0" smtClean="0"/>
          </a:p>
          <a:p>
            <a:pPr marL="109728" indent="612000">
              <a:buNone/>
            </a:pPr>
            <a:r>
              <a:rPr lang="zh-CN" altLang="zh-CN" sz="2400" dirty="0"/>
              <a:t>操作方法：首先选择需要设置的字段类型，然后在“常规”选项卡下部，单击“输入掩码”属性框右侧的</a:t>
            </a:r>
            <a:r>
              <a:rPr lang="en-US" altLang="zh-CN" sz="2400" dirty="0"/>
              <a:t> </a:t>
            </a:r>
            <a:r>
              <a:rPr lang="zh-CN" altLang="zh-CN" sz="2400" dirty="0"/>
              <a:t>，即启动输入掩码向导，如</a:t>
            </a:r>
            <a:r>
              <a:rPr lang="zh-CN" altLang="zh-CN" sz="2400" dirty="0">
                <a:hlinkClick r:id="rId2" action="ppaction://hlinkpres?slideindex=1&amp;slidetitle="/>
              </a:rPr>
              <a:t>图</a:t>
            </a:r>
            <a:r>
              <a:rPr lang="en-US" altLang="zh-CN" sz="2400" dirty="0">
                <a:hlinkClick r:id="rId2" action="ppaction://hlinkpres?slideindex=1&amp;slidetitle="/>
              </a:rPr>
              <a:t>3.20</a:t>
            </a:r>
            <a:r>
              <a:rPr lang="zh-CN" altLang="zh-CN" sz="2400" dirty="0"/>
              <a:t>所示。对于学生表中的出生日期字段将它设置为短日期型，单击“下一步”按钮，在弹出的如</a:t>
            </a:r>
            <a:r>
              <a:rPr lang="zh-CN" altLang="zh-CN" sz="2400" dirty="0">
                <a:hlinkClick r:id="rId3" action="ppaction://hlinkpres?slideindex=1&amp;slidetitle="/>
              </a:rPr>
              <a:t>图</a:t>
            </a:r>
            <a:r>
              <a:rPr lang="en-US" altLang="zh-CN" sz="2400" dirty="0">
                <a:hlinkClick r:id="rId3" action="ppaction://hlinkpres?slideindex=1&amp;slidetitle="/>
              </a:rPr>
              <a:t>3.21</a:t>
            </a:r>
            <a:r>
              <a:rPr lang="zh-CN" altLang="zh-CN" sz="2400" dirty="0"/>
              <a:t>所示的对话框中将占位符设置为“</a:t>
            </a:r>
            <a:r>
              <a:rPr lang="en-US" altLang="zh-CN" sz="2400" dirty="0"/>
              <a:t>_</a:t>
            </a:r>
            <a:r>
              <a:rPr lang="zh-CN" altLang="zh-CN" sz="2400" dirty="0"/>
              <a:t>”，然后单击“下一步”按钮，再单击“完成”按钮，返回设计视图后如</a:t>
            </a:r>
            <a:r>
              <a:rPr lang="zh-CN" altLang="zh-CN" sz="2400" dirty="0">
                <a:hlinkClick r:id="rId4" action="ppaction://hlinkpres?slideindex=1&amp;slidetitle="/>
              </a:rPr>
              <a:t>图</a:t>
            </a:r>
            <a:r>
              <a:rPr lang="en-US" altLang="zh-CN" sz="2400" dirty="0">
                <a:hlinkClick r:id="rId4" action="ppaction://hlinkpres?slideindex=1&amp;slidetitle="/>
              </a:rPr>
              <a:t>3.22</a:t>
            </a:r>
            <a:r>
              <a:rPr lang="zh-CN" altLang="zh-CN" sz="2400" dirty="0"/>
              <a:t>所示。设置完成后在添加数据时，出生日期字段显示情况如</a:t>
            </a:r>
            <a:r>
              <a:rPr lang="zh-CN" altLang="zh-CN" sz="2400" dirty="0">
                <a:hlinkClick r:id="rId5" action="ppaction://hlinkpres?slideindex=1&amp;slidetitle="/>
              </a:rPr>
              <a:t>图</a:t>
            </a:r>
            <a:r>
              <a:rPr lang="en-US" altLang="zh-CN" sz="2400" dirty="0">
                <a:hlinkClick r:id="rId5" action="ppaction://hlinkpres?slideindex=1&amp;slidetitle="/>
              </a:rPr>
              <a:t>3.23</a:t>
            </a:r>
            <a:r>
              <a:rPr lang="zh-CN" altLang="zh-CN" sz="2400" dirty="0"/>
              <a:t>所示</a:t>
            </a:r>
            <a:r>
              <a:rPr lang="zh-CN" altLang="zh-CN" sz="2400" dirty="0" smtClean="0"/>
              <a:t>。</a:t>
            </a:r>
            <a:r>
              <a:rPr lang="en-US" altLang="zh-CN" sz="2400" dirty="0" smtClean="0"/>
              <a:t>  </a:t>
            </a:r>
            <a:r>
              <a:rPr lang="zh-CN" altLang="zh-CN" sz="2400" dirty="0" smtClean="0">
                <a:solidFill>
                  <a:srgbClr val="FF0000"/>
                </a:solidFill>
              </a:rPr>
              <a:t>输入掩码</a:t>
            </a:r>
            <a:r>
              <a:rPr lang="zh-CN" altLang="en-US" sz="2400" dirty="0" smtClean="0">
                <a:solidFill>
                  <a:srgbClr val="FF0000"/>
                </a:solidFill>
              </a:rPr>
              <a:t>字符表见表</a:t>
            </a:r>
            <a:r>
              <a:rPr lang="en-US" altLang="zh-CN" sz="2400" dirty="0" smtClean="0">
                <a:solidFill>
                  <a:srgbClr val="FF0000"/>
                </a:solidFill>
              </a:rPr>
              <a:t>3.6</a:t>
            </a:r>
            <a:endParaRPr lang="zh-CN" altLang="zh-CN" sz="2400" dirty="0">
              <a:solidFill>
                <a:srgbClr val="FF0000"/>
              </a:solidFill>
            </a:endParaRPr>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3.2 </a:t>
            </a:r>
            <a:r>
              <a:rPr lang="zh-CN" altLang="zh-CN" dirty="0">
                <a:effectLst>
                  <a:outerShdw blurRad="38100" dist="38100" dir="2700000" algn="tl">
                    <a:srgbClr val="000000">
                      <a:alpha val="43137"/>
                    </a:srgbClr>
                  </a:outerShdw>
                </a:effectLst>
              </a:rPr>
              <a:t>数据类型和字段属性</a:t>
            </a:r>
          </a:p>
        </p:txBody>
      </p:sp>
    </p:spTree>
    <p:extLst>
      <p:ext uri="{BB962C8B-B14F-4D97-AF65-F5344CB8AC3E}">
        <p14:creationId xmlns:p14="http://schemas.microsoft.com/office/powerpoint/2010/main" val="99899777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5</a:t>
            </a:r>
            <a:r>
              <a:rPr lang="zh-CN" altLang="zh-CN" sz="2400" b="1" dirty="0"/>
              <a:t>．标题</a:t>
            </a:r>
          </a:p>
          <a:p>
            <a:pPr marL="109728" indent="612000">
              <a:buNone/>
            </a:pPr>
            <a:r>
              <a:rPr lang="zh-CN" altLang="zh-CN" sz="2400" dirty="0"/>
              <a:t>在“常规”选项卡下的“标题”属性框中输入文本，将取代原来字段名称在数据表视图中显示。例：将“院系”字段的“标题”属性设置为“所属院系”，如</a:t>
            </a:r>
            <a:r>
              <a:rPr lang="zh-CN" altLang="zh-CN" sz="2400" dirty="0">
                <a:hlinkClick r:id="rId2" action="ppaction://hlinkpres?slideindex=1&amp;slidetitle="/>
              </a:rPr>
              <a:t>图</a:t>
            </a:r>
            <a:r>
              <a:rPr lang="en-US" altLang="zh-CN" sz="2400" dirty="0">
                <a:hlinkClick r:id="rId2" action="ppaction://hlinkpres?slideindex=1&amp;slidetitle="/>
              </a:rPr>
              <a:t>3.24</a:t>
            </a:r>
            <a:r>
              <a:rPr lang="zh-CN" altLang="zh-CN" sz="2400" dirty="0"/>
              <a:t>所示，则数据表视图中显示输出的形式出</a:t>
            </a:r>
            <a:r>
              <a:rPr lang="zh-CN" altLang="zh-CN" sz="2400" dirty="0">
                <a:hlinkClick r:id="rId3" action="ppaction://hlinkpres?slideindex=1&amp;slidetitle="/>
              </a:rPr>
              <a:t>图</a:t>
            </a:r>
            <a:r>
              <a:rPr lang="en-US" altLang="zh-CN" sz="2400" dirty="0">
                <a:hlinkClick r:id="rId3" action="ppaction://hlinkpres?slideindex=1&amp;slidetitle="/>
              </a:rPr>
              <a:t>3.25</a:t>
            </a:r>
            <a:r>
              <a:rPr lang="zh-CN" altLang="zh-CN" sz="2400" dirty="0"/>
              <a:t>所示</a:t>
            </a:r>
            <a:r>
              <a:rPr lang="zh-CN" altLang="zh-CN" sz="2400" dirty="0" smtClean="0"/>
              <a:t>。</a:t>
            </a:r>
            <a:endParaRPr lang="en-US" altLang="zh-CN" sz="2400" dirty="0" smtClean="0"/>
          </a:p>
          <a:p>
            <a:pPr marL="109728" indent="612000">
              <a:buNone/>
            </a:pPr>
            <a:r>
              <a:rPr lang="en-US" altLang="zh-CN" sz="2400" b="1" dirty="0"/>
              <a:t>6</a:t>
            </a:r>
            <a:r>
              <a:rPr lang="zh-CN" altLang="zh-CN" sz="2400" b="1" dirty="0"/>
              <a:t>．默认值</a:t>
            </a:r>
          </a:p>
          <a:p>
            <a:pPr marL="109728" indent="612000">
              <a:buNone/>
            </a:pPr>
            <a:r>
              <a:rPr lang="zh-CN" altLang="zh-CN" sz="2400" dirty="0"/>
              <a:t>添加新记录时的自动输入值，通常在某字段数据内容相同或含有相同部分时使用，目的在于简化输入。</a:t>
            </a:r>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3.2 </a:t>
            </a:r>
            <a:r>
              <a:rPr lang="zh-CN" altLang="zh-CN" dirty="0">
                <a:effectLst>
                  <a:outerShdw blurRad="38100" dist="38100" dir="2700000" algn="tl">
                    <a:srgbClr val="000000">
                      <a:alpha val="43137"/>
                    </a:srgbClr>
                  </a:outerShdw>
                </a:effectLst>
              </a:rPr>
              <a:t>数据类型和字段属性</a:t>
            </a:r>
          </a:p>
        </p:txBody>
      </p:sp>
    </p:spTree>
    <p:extLst>
      <p:ext uri="{BB962C8B-B14F-4D97-AF65-F5344CB8AC3E}">
        <p14:creationId xmlns:p14="http://schemas.microsoft.com/office/powerpoint/2010/main" val="258802766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7</a:t>
            </a:r>
            <a:r>
              <a:rPr lang="zh-CN" altLang="zh-CN" sz="2400" b="1" dirty="0"/>
              <a:t>．有效性规则</a:t>
            </a:r>
          </a:p>
          <a:p>
            <a:pPr marL="109728" indent="612000">
              <a:buNone/>
            </a:pPr>
            <a:r>
              <a:rPr lang="zh-CN" altLang="zh-CN" sz="2400" dirty="0"/>
              <a:t>限定了字段输入数据的范围，若违反“有效性规则”，将会显示“有效性文本”设置的提示信息，至到满足要求为止，设置该属性可以防止非法数据的输入。例：将“出生日期”字段的“有效性规则”属性设置为“</a:t>
            </a:r>
            <a:r>
              <a:rPr lang="en-US" altLang="zh-CN" sz="2400" dirty="0"/>
              <a:t>&gt;=#1990-1-1#</a:t>
            </a:r>
            <a:r>
              <a:rPr lang="zh-CN" altLang="zh-CN" sz="2400" dirty="0"/>
              <a:t>”，如</a:t>
            </a:r>
            <a:r>
              <a:rPr lang="zh-CN" altLang="zh-CN" sz="2400" dirty="0">
                <a:hlinkClick r:id="rId2" action="ppaction://hlinkpres?slideindex=1&amp;slidetitle="/>
              </a:rPr>
              <a:t>图</a:t>
            </a:r>
            <a:r>
              <a:rPr lang="en-US" altLang="zh-CN" sz="2400" dirty="0">
                <a:hlinkClick r:id="rId2" action="ppaction://hlinkpres?slideindex=1&amp;slidetitle="/>
              </a:rPr>
              <a:t>3.26</a:t>
            </a:r>
            <a:r>
              <a:rPr lang="zh-CN" altLang="zh-CN" sz="2400" dirty="0"/>
              <a:t>所示，则在输入数据的过程中“出生日期”字段只能输入</a:t>
            </a:r>
            <a:r>
              <a:rPr lang="en-US" altLang="zh-CN" sz="2400" dirty="0"/>
              <a:t>1990</a:t>
            </a:r>
            <a:r>
              <a:rPr lang="zh-CN" altLang="zh-CN" sz="2400" dirty="0"/>
              <a:t>年</a:t>
            </a:r>
            <a:r>
              <a:rPr lang="zh-CN" altLang="zh-CN" sz="2400" dirty="0" smtClean="0"/>
              <a:t>以后的</a:t>
            </a:r>
            <a:r>
              <a:rPr lang="zh-CN" altLang="zh-CN" sz="2400" dirty="0"/>
              <a:t>日期（含</a:t>
            </a:r>
            <a:r>
              <a:rPr lang="en-US" altLang="zh-CN" sz="2400" dirty="0"/>
              <a:t>1990</a:t>
            </a:r>
            <a:r>
              <a:rPr lang="zh-CN" altLang="zh-CN" sz="2400" dirty="0"/>
              <a:t>年）</a:t>
            </a:r>
            <a:r>
              <a:rPr lang="zh-CN" altLang="zh-CN" sz="2400" dirty="0" smtClean="0"/>
              <a:t>。</a:t>
            </a:r>
            <a:endParaRPr lang="en-US" altLang="zh-CN" sz="2400" dirty="0" smtClean="0"/>
          </a:p>
          <a:p>
            <a:pPr marL="109728" indent="612000">
              <a:buNone/>
            </a:pPr>
            <a:r>
              <a:rPr lang="en-US" altLang="zh-CN" sz="2400" b="1" dirty="0"/>
              <a:t>8</a:t>
            </a:r>
            <a:r>
              <a:rPr lang="zh-CN" altLang="zh-CN" sz="2400" b="1" dirty="0"/>
              <a:t>．有效性文本</a:t>
            </a:r>
          </a:p>
          <a:p>
            <a:pPr marL="109728" indent="612000">
              <a:buNone/>
            </a:pPr>
            <a:r>
              <a:rPr lang="zh-CN" altLang="zh-CN" sz="2400" dirty="0"/>
              <a:t>当用户的输入违反“有效性规则”时所显示的提示信息。例：将“出生日期”字段的“有效性文本”属性设置为“提示：请输入</a:t>
            </a:r>
            <a:r>
              <a:rPr lang="en-US" altLang="zh-CN" sz="2400" dirty="0"/>
              <a:t>1990</a:t>
            </a:r>
            <a:r>
              <a:rPr lang="zh-CN" altLang="zh-CN" sz="2400" dirty="0"/>
              <a:t>年（含）以后的日期！”，如</a:t>
            </a:r>
            <a:r>
              <a:rPr lang="zh-CN" altLang="zh-CN" sz="2400" dirty="0">
                <a:hlinkClick r:id="rId3" action="ppaction://hlinkpres?slideindex=1&amp;slidetitle="/>
              </a:rPr>
              <a:t>图</a:t>
            </a:r>
            <a:r>
              <a:rPr lang="en-US" altLang="zh-CN" sz="2400" dirty="0">
                <a:hlinkClick r:id="rId3" action="ppaction://hlinkpres?slideindex=1&amp;slidetitle="/>
              </a:rPr>
              <a:t>3.27</a:t>
            </a:r>
            <a:r>
              <a:rPr lang="zh-CN" altLang="zh-CN" sz="2400" dirty="0"/>
              <a:t>所示，则在输入数据的过程中如果出现错误将显示如</a:t>
            </a:r>
            <a:r>
              <a:rPr lang="zh-CN" altLang="zh-CN" sz="2400" dirty="0">
                <a:hlinkClick r:id="rId4" action="ppaction://hlinkpres?slideindex=1&amp;slidetitle="/>
              </a:rPr>
              <a:t>图</a:t>
            </a:r>
            <a:r>
              <a:rPr lang="en-US" altLang="zh-CN" sz="2400" dirty="0">
                <a:hlinkClick r:id="rId4" action="ppaction://hlinkpres?slideindex=1&amp;slidetitle="/>
              </a:rPr>
              <a:t>3.28</a:t>
            </a:r>
            <a:r>
              <a:rPr lang="zh-CN" altLang="zh-CN" sz="2400" dirty="0"/>
              <a:t>所示的消息框。</a:t>
            </a:r>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3.2 </a:t>
            </a:r>
            <a:r>
              <a:rPr lang="zh-CN" altLang="zh-CN" dirty="0">
                <a:effectLst>
                  <a:outerShdw blurRad="38100" dist="38100" dir="2700000" algn="tl">
                    <a:srgbClr val="000000">
                      <a:alpha val="43137"/>
                    </a:srgbClr>
                  </a:outerShdw>
                </a:effectLst>
              </a:rPr>
              <a:t>数据类型和字段属性</a:t>
            </a:r>
          </a:p>
        </p:txBody>
      </p:sp>
    </p:spTree>
    <p:extLst>
      <p:ext uri="{BB962C8B-B14F-4D97-AF65-F5344CB8AC3E}">
        <p14:creationId xmlns:p14="http://schemas.microsoft.com/office/powerpoint/2010/main" val="98719125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9</a:t>
            </a:r>
            <a:r>
              <a:rPr lang="zh-CN" altLang="zh-CN" sz="2400" b="1" dirty="0"/>
              <a:t>．必填字段</a:t>
            </a:r>
          </a:p>
          <a:p>
            <a:pPr marL="109728" indent="612000">
              <a:buNone/>
            </a:pPr>
            <a:r>
              <a:rPr lang="zh-CN" altLang="zh-CN" sz="2400" dirty="0"/>
              <a:t>此属性值为“是”或“否”项。设置“是”时，表示此字段值必须输入，设置为“否”时，可以不填写本字段数据，允许此字段值为空。</a:t>
            </a:r>
          </a:p>
          <a:p>
            <a:pPr marL="109728" indent="612000">
              <a:buNone/>
            </a:pPr>
            <a:r>
              <a:rPr lang="en-US" altLang="zh-CN" sz="2400" b="1" dirty="0"/>
              <a:t>10</a:t>
            </a:r>
            <a:r>
              <a:rPr lang="zh-CN" altLang="zh-CN" sz="2400" b="1" dirty="0"/>
              <a:t>．允许空字符串</a:t>
            </a:r>
          </a:p>
          <a:p>
            <a:pPr marL="109728" indent="612000">
              <a:buNone/>
            </a:pPr>
            <a:r>
              <a:rPr lang="zh-CN" altLang="zh-CN" sz="2400" dirty="0"/>
              <a:t>该属性仅用来设置文本字段，属性值仅有“是”或“否”选项，设置为“是”时，表示该字段可以填写任何信息，包括为空</a:t>
            </a:r>
            <a:r>
              <a:rPr lang="zh-CN" altLang="zh-CN" sz="2400" dirty="0" smtClean="0"/>
              <a:t>。</a:t>
            </a:r>
            <a:endParaRPr lang="en-US" altLang="zh-CN" sz="2400" dirty="0" smtClean="0"/>
          </a:p>
          <a:p>
            <a:pPr marL="109728" indent="612000">
              <a:buNone/>
            </a:pPr>
            <a:r>
              <a:rPr lang="en-US" altLang="zh-CN" sz="2400" b="1" dirty="0"/>
              <a:t>11</a:t>
            </a:r>
            <a:r>
              <a:rPr lang="zh-CN" altLang="zh-CN" sz="2400" b="1" dirty="0"/>
              <a:t>．索引</a:t>
            </a:r>
          </a:p>
          <a:p>
            <a:pPr marL="109728" indent="612000">
              <a:buNone/>
            </a:pPr>
            <a:r>
              <a:rPr lang="zh-CN" altLang="zh-CN" sz="2400" dirty="0"/>
              <a:t>设置索引有利于对字段的查询、分组和排序，此属性用于设置单一字段索引。属性值有三种，一是</a:t>
            </a:r>
            <a:r>
              <a:rPr lang="zh-CN" altLang="zh-CN" sz="2400" dirty="0" smtClean="0"/>
              <a:t>“无”；</a:t>
            </a:r>
            <a:r>
              <a:rPr lang="zh-CN" altLang="zh-CN" sz="2400" dirty="0"/>
              <a:t>二是“有（重复）</a:t>
            </a:r>
            <a:r>
              <a:rPr lang="zh-CN" altLang="zh-CN" sz="2400" dirty="0" smtClean="0"/>
              <a:t>” ；</a:t>
            </a:r>
            <a:r>
              <a:rPr lang="zh-CN" altLang="zh-CN" sz="2400" dirty="0"/>
              <a:t>三是“有（无重复）</a:t>
            </a:r>
            <a:r>
              <a:rPr lang="zh-CN" altLang="zh-CN" sz="2400" dirty="0" smtClean="0"/>
              <a:t>”。</a:t>
            </a:r>
            <a:endParaRPr lang="zh-CN" altLang="zh-CN" sz="2400" dirty="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3.2 </a:t>
            </a:r>
            <a:r>
              <a:rPr lang="zh-CN" altLang="zh-CN" dirty="0">
                <a:effectLst>
                  <a:outerShdw blurRad="38100" dist="38100" dir="2700000" algn="tl">
                    <a:srgbClr val="000000">
                      <a:alpha val="43137"/>
                    </a:srgbClr>
                  </a:outerShdw>
                </a:effectLst>
              </a:rPr>
              <a:t>数据类型和字段属性</a:t>
            </a:r>
          </a:p>
        </p:txBody>
      </p:sp>
    </p:spTree>
    <p:extLst>
      <p:ext uri="{BB962C8B-B14F-4D97-AF65-F5344CB8AC3E}">
        <p14:creationId xmlns:p14="http://schemas.microsoft.com/office/powerpoint/2010/main" val="268482138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12</a:t>
            </a:r>
            <a:r>
              <a:rPr lang="zh-CN" altLang="zh-CN" sz="2400" b="1" dirty="0"/>
              <a:t>．</a:t>
            </a:r>
            <a:r>
              <a:rPr lang="en-US" altLang="zh-CN" sz="2400" b="1" dirty="0"/>
              <a:t>Unicode</a:t>
            </a:r>
            <a:r>
              <a:rPr lang="zh-CN" altLang="zh-CN" sz="2400" b="1" dirty="0"/>
              <a:t>压缩</a:t>
            </a:r>
          </a:p>
          <a:p>
            <a:pPr marL="109728" indent="612000">
              <a:buNone/>
            </a:pPr>
            <a:r>
              <a:rPr lang="zh-CN" altLang="zh-CN" sz="2400" dirty="0"/>
              <a:t>在</a:t>
            </a:r>
            <a:r>
              <a:rPr lang="en-US" altLang="zh-CN" sz="2400" dirty="0"/>
              <a:t>Unicode</a:t>
            </a:r>
            <a:r>
              <a:rPr lang="zh-CN" altLang="zh-CN" sz="2400" dirty="0"/>
              <a:t>中每个字符占两个字节，而不是一个字节。在一个字节中存储的每个字符的编码方案将用户限制到单一的代码页（包含最多有</a:t>
            </a:r>
            <a:r>
              <a:rPr lang="en-US" altLang="zh-CN" sz="2400" dirty="0"/>
              <a:t>256</a:t>
            </a:r>
            <a:r>
              <a:rPr lang="zh-CN" altLang="zh-CN" sz="2400" dirty="0"/>
              <a:t>个字符的编号集合）。但是，因为</a:t>
            </a:r>
            <a:r>
              <a:rPr lang="en-US" altLang="zh-CN" sz="2400" dirty="0"/>
              <a:t>Unicode</a:t>
            </a:r>
            <a:r>
              <a:rPr lang="zh-CN" altLang="zh-CN" sz="2400" dirty="0"/>
              <a:t>使用两个字节代表每个字符，因此它最多支持</a:t>
            </a:r>
            <a:r>
              <a:rPr lang="en-US" altLang="zh-CN" sz="2400" dirty="0"/>
              <a:t>65536</a:t>
            </a:r>
            <a:r>
              <a:rPr lang="zh-CN" altLang="zh-CN" sz="2400" dirty="0"/>
              <a:t>个字符。可以通过将字段的“</a:t>
            </a:r>
            <a:r>
              <a:rPr lang="en-US" altLang="zh-CN" sz="2400" dirty="0"/>
              <a:t>Unicode</a:t>
            </a:r>
            <a:r>
              <a:rPr lang="zh-CN" altLang="zh-CN" sz="2400" dirty="0"/>
              <a:t>压缩”属性设置为“是”来弥补</a:t>
            </a:r>
            <a:r>
              <a:rPr lang="en-US" altLang="zh-CN" sz="2400" dirty="0"/>
              <a:t>Unicode</a:t>
            </a:r>
            <a:r>
              <a:rPr lang="zh-CN" altLang="zh-CN" sz="2400" dirty="0"/>
              <a:t>字符表达方式所造成的影响，以确保得到优化的性能。</a:t>
            </a:r>
            <a:r>
              <a:rPr lang="en-US" altLang="zh-CN" sz="2400" dirty="0"/>
              <a:t>Unicode</a:t>
            </a:r>
            <a:r>
              <a:rPr lang="zh-CN" altLang="zh-CN" sz="2400" dirty="0"/>
              <a:t>属性值有两个，分别为“是”和“否”，设置“是”，表示本字段中数据可能存储和显示多种语言的</a:t>
            </a:r>
            <a:r>
              <a:rPr lang="zh-CN" altLang="zh-CN" sz="2400" dirty="0" smtClean="0"/>
              <a:t>文本。</a:t>
            </a:r>
            <a:endParaRPr lang="en-US" altLang="zh-CN" sz="2400" dirty="0" smtClean="0"/>
          </a:p>
          <a:p>
            <a:pPr marL="109728" indent="612000">
              <a:buNone/>
            </a:pPr>
            <a:r>
              <a:rPr lang="zh-CN" altLang="zh-CN" sz="2400" dirty="0" smtClean="0"/>
              <a:t>由于默认情况下，</a:t>
            </a:r>
            <a:r>
              <a:rPr lang="en-US" altLang="zh-CN" sz="2400" dirty="0" smtClean="0"/>
              <a:t>Access</a:t>
            </a:r>
            <a:r>
              <a:rPr lang="zh-CN" altLang="zh-CN" sz="2400" dirty="0" smtClean="0"/>
              <a:t>数据类型都将</a:t>
            </a:r>
            <a:r>
              <a:rPr lang="en-US" altLang="zh-CN" sz="2400" dirty="0" smtClean="0"/>
              <a:t>Unicode</a:t>
            </a:r>
            <a:r>
              <a:rPr lang="zh-CN" altLang="zh-CN" sz="2400" dirty="0" smtClean="0"/>
              <a:t>压缩属性设置为“是”，所以如果某文本字段大小设置为</a:t>
            </a:r>
            <a:r>
              <a:rPr lang="en-US" altLang="zh-CN" sz="2400" dirty="0" smtClean="0"/>
              <a:t>10</a:t>
            </a:r>
            <a:r>
              <a:rPr lang="zh-CN" altLang="zh-CN" sz="2400" dirty="0" smtClean="0"/>
              <a:t>时，无论汉字、数码还是英文字母最多输入个数都是</a:t>
            </a:r>
            <a:r>
              <a:rPr lang="en-US" altLang="zh-CN" sz="2400" dirty="0" smtClean="0"/>
              <a:t>10</a:t>
            </a:r>
            <a:r>
              <a:rPr lang="zh-CN" altLang="zh-CN" sz="2400" dirty="0" smtClean="0"/>
              <a:t>。</a:t>
            </a:r>
            <a:endParaRPr lang="zh-CN" altLang="zh-CN" sz="2400" dirty="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3.2 </a:t>
            </a:r>
            <a:r>
              <a:rPr lang="zh-CN" altLang="zh-CN" dirty="0">
                <a:effectLst>
                  <a:outerShdw blurRad="38100" dist="38100" dir="2700000" algn="tl">
                    <a:srgbClr val="000000">
                      <a:alpha val="43137"/>
                    </a:srgbClr>
                  </a:outerShdw>
                </a:effectLst>
              </a:rPr>
              <a:t>数据类型和字段属性</a:t>
            </a:r>
          </a:p>
        </p:txBody>
      </p:sp>
    </p:spTree>
    <p:extLst>
      <p:ext uri="{BB962C8B-B14F-4D97-AF65-F5344CB8AC3E}">
        <p14:creationId xmlns:p14="http://schemas.microsoft.com/office/powerpoint/2010/main" val="153207425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13</a:t>
            </a:r>
            <a:r>
              <a:rPr lang="zh-CN" altLang="zh-CN" sz="2400" b="1" dirty="0"/>
              <a:t>．输入法模式</a:t>
            </a:r>
          </a:p>
          <a:p>
            <a:pPr marL="109728" indent="612000">
              <a:buNone/>
            </a:pPr>
            <a:r>
              <a:rPr lang="zh-CN" altLang="zh-CN" sz="2400" dirty="0"/>
              <a:t>输入法模式用来设置在数据表视图中为字段输入数据时，中文输入法是否处于开启状态。它的基本选项有“开启”，“关闭”和“随意”三种，“开启”表示在输入数据时，中文输入法处于开启状态；“关闭”表示在输入数据时，中文输入法处于关闭状态，也就是说输入法状态是英文；“随意”表示在输入该字段数据时，输入法状态保持在原有状态，也就是说与上一字段的输入法状态一致。用户可以根据表中字段的数据类型和字段内容的具体情况进行该属性的设置，减少输入数据过程中切换输入法造成的时间浪费。</a:t>
            </a:r>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3.2 </a:t>
            </a:r>
            <a:r>
              <a:rPr lang="zh-CN" altLang="zh-CN" dirty="0">
                <a:effectLst>
                  <a:outerShdw blurRad="38100" dist="38100" dir="2700000" algn="tl">
                    <a:srgbClr val="000000">
                      <a:alpha val="43137"/>
                    </a:srgbClr>
                  </a:outerShdw>
                </a:effectLst>
              </a:rPr>
              <a:t>数据类型和字段属性</a:t>
            </a:r>
          </a:p>
        </p:txBody>
      </p:sp>
    </p:spTree>
    <p:extLst>
      <p:ext uri="{BB962C8B-B14F-4D97-AF65-F5344CB8AC3E}">
        <p14:creationId xmlns:p14="http://schemas.microsoft.com/office/powerpoint/2010/main" val="42420817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p:txBody>
          <a:bodyPr>
            <a:normAutofit/>
          </a:bodyPr>
          <a:lstStyle/>
          <a:p>
            <a:pPr marL="0" lvl="1" indent="0">
              <a:buNone/>
            </a:pPr>
            <a:r>
              <a:rPr lang="en-US" altLang="zh-CN" sz="3200" b="1" dirty="0" smtClean="0"/>
              <a:t>3.1  </a:t>
            </a:r>
            <a:r>
              <a:rPr lang="zh-CN" altLang="en-US" sz="3200" b="1" dirty="0" smtClean="0"/>
              <a:t>创建表</a:t>
            </a:r>
            <a:endParaRPr lang="en-US" altLang="zh-CN" sz="3200" b="1" dirty="0" smtClean="0"/>
          </a:p>
          <a:p>
            <a:pPr marL="0" lvl="1" indent="0">
              <a:buNone/>
            </a:pPr>
            <a:r>
              <a:rPr lang="en-US" altLang="zh-CN" sz="3200" b="1" dirty="0" smtClean="0"/>
              <a:t>3.2  </a:t>
            </a:r>
            <a:r>
              <a:rPr lang="zh-CN" altLang="zh-CN" sz="3200" b="1" dirty="0" smtClean="0"/>
              <a:t>数据类型</a:t>
            </a:r>
            <a:r>
              <a:rPr lang="zh-CN" altLang="zh-CN" sz="3200" b="1" dirty="0"/>
              <a:t>和字段属性</a:t>
            </a:r>
            <a:endParaRPr lang="en-US" altLang="zh-CN" sz="3200" b="1" dirty="0" smtClean="0"/>
          </a:p>
          <a:p>
            <a:pPr marL="0" lvl="1" indent="0">
              <a:buNone/>
            </a:pPr>
            <a:r>
              <a:rPr lang="en-US" altLang="zh-CN" sz="3200" b="1" dirty="0" smtClean="0"/>
              <a:t>3.3  </a:t>
            </a:r>
            <a:r>
              <a:rPr lang="zh-CN" altLang="zh-CN" sz="3200" b="1" dirty="0" smtClean="0"/>
              <a:t>字段</a:t>
            </a:r>
            <a:r>
              <a:rPr lang="zh-CN" altLang="zh-CN" sz="3200" b="1" dirty="0"/>
              <a:t>编辑操作</a:t>
            </a:r>
            <a:endParaRPr lang="en-US" altLang="zh-CN" sz="3200" b="1" dirty="0" smtClean="0"/>
          </a:p>
          <a:p>
            <a:pPr marL="0" lvl="1" indent="0">
              <a:buNone/>
            </a:pPr>
            <a:r>
              <a:rPr lang="en-US" altLang="zh-CN" sz="3200" b="1" dirty="0" smtClean="0"/>
              <a:t>3.4  </a:t>
            </a:r>
            <a:r>
              <a:rPr lang="zh-CN" altLang="zh-CN" sz="3200" b="1" dirty="0" smtClean="0"/>
              <a:t>主</a:t>
            </a:r>
            <a:r>
              <a:rPr lang="zh-CN" altLang="zh-CN" sz="3200" b="1" dirty="0"/>
              <a:t>键和索引</a:t>
            </a:r>
            <a:endParaRPr lang="en-US" altLang="zh-CN" sz="3200" b="1" dirty="0" smtClean="0"/>
          </a:p>
          <a:p>
            <a:pPr marL="0" lvl="1" indent="0">
              <a:buNone/>
            </a:pPr>
            <a:r>
              <a:rPr lang="en-US" altLang="zh-CN" sz="3200" b="1" dirty="0" smtClean="0"/>
              <a:t>3.5  </a:t>
            </a:r>
            <a:r>
              <a:rPr lang="zh-CN" altLang="zh-CN" sz="3200" b="1" dirty="0" smtClean="0"/>
              <a:t>表</a:t>
            </a:r>
            <a:r>
              <a:rPr lang="zh-CN" altLang="zh-CN" sz="3200" b="1" dirty="0"/>
              <a:t>的</a:t>
            </a:r>
            <a:r>
              <a:rPr lang="zh-CN" altLang="zh-CN" sz="3200" b="1" dirty="0" smtClean="0"/>
              <a:t>联接</a:t>
            </a:r>
            <a:endParaRPr lang="en-US" altLang="zh-CN" sz="3200" b="1" dirty="0" smtClean="0"/>
          </a:p>
          <a:p>
            <a:pPr marL="0" lvl="1" indent="0">
              <a:buNone/>
            </a:pPr>
            <a:r>
              <a:rPr lang="en-US" altLang="zh-CN" sz="3200" b="1" dirty="0" smtClean="0"/>
              <a:t>3.6  </a:t>
            </a:r>
            <a:r>
              <a:rPr lang="zh-CN" altLang="zh-CN" sz="3200" b="1" dirty="0" smtClean="0"/>
              <a:t>输入</a:t>
            </a:r>
            <a:r>
              <a:rPr lang="zh-CN" altLang="zh-CN" sz="3200" b="1" dirty="0"/>
              <a:t>和编辑数据</a:t>
            </a:r>
            <a:endParaRPr lang="en-US" altLang="zh-CN" sz="3200" b="1" dirty="0" smtClean="0"/>
          </a:p>
        </p:txBody>
      </p:sp>
      <p:sp>
        <p:nvSpPr>
          <p:cNvPr id="6" name="标题 5"/>
          <p:cNvSpPr>
            <a:spLocks noGrp="1"/>
          </p:cNvSpPr>
          <p:nvPr>
            <p:ph type="title"/>
          </p:nvPr>
        </p:nvSpPr>
        <p:spPr/>
        <p:txBody>
          <a:bodyPr/>
          <a:lstStyle/>
          <a:p>
            <a:r>
              <a:rPr lang="zh-CN" altLang="zh-CN" dirty="0" smtClean="0"/>
              <a:t>第</a:t>
            </a:r>
            <a:r>
              <a:rPr lang="en-US" altLang="zh-CN" dirty="0" smtClean="0"/>
              <a:t>3</a:t>
            </a:r>
            <a:r>
              <a:rPr lang="zh-CN" altLang="zh-CN" dirty="0" smtClean="0"/>
              <a:t>章 </a:t>
            </a:r>
            <a:r>
              <a:rPr lang="zh-CN" altLang="en-US" dirty="0" smtClean="0"/>
              <a:t>表</a:t>
            </a:r>
            <a:endParaRPr lang="zh-CN" altLang="en-US" dirty="0"/>
          </a:p>
        </p:txBody>
      </p:sp>
    </p:spTree>
    <p:extLst>
      <p:ext uri="{BB962C8B-B14F-4D97-AF65-F5344CB8AC3E}">
        <p14:creationId xmlns:p14="http://schemas.microsoft.com/office/powerpoint/2010/main" val="18768038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表创建好以后，在实际操作过程难免会对表的结构做进一步的调整，对表结构的调整也就是对字段进行添加、编辑、移动和删除等操作。对表结构的调整通常是在表设计视图中进行</a:t>
            </a:r>
            <a:r>
              <a:rPr lang="zh-CN" altLang="zh-CN" sz="2400" dirty="0" smtClean="0"/>
              <a:t>的</a:t>
            </a:r>
            <a:r>
              <a:rPr lang="zh-CN" altLang="en-US" sz="2400" dirty="0" smtClean="0"/>
              <a:t>。</a:t>
            </a:r>
            <a:endParaRPr lang="en-US" altLang="zh-CN" sz="2400" dirty="0" smtClean="0"/>
          </a:p>
          <a:p>
            <a:pPr marL="109728" indent="612000">
              <a:buNone/>
            </a:pPr>
            <a:r>
              <a:rPr lang="en-US" altLang="zh-CN" sz="2400" b="1" dirty="0"/>
              <a:t>1</a:t>
            </a:r>
            <a:r>
              <a:rPr lang="zh-CN" altLang="zh-CN" sz="2400" b="1" dirty="0"/>
              <a:t>．添加字段</a:t>
            </a:r>
          </a:p>
          <a:p>
            <a:pPr marL="109728" indent="612000">
              <a:buNone/>
            </a:pPr>
            <a:r>
              <a:rPr lang="zh-CN" altLang="zh-CN" sz="2400" dirty="0"/>
              <a:t>在设计视图中打开要调整的表，用鼠标选中要插入行的位置（在选中字段前插入），如</a:t>
            </a:r>
            <a:r>
              <a:rPr lang="zh-CN" altLang="zh-CN" sz="2400" dirty="0">
                <a:hlinkClick r:id="rId2" action="ppaction://hlinkpres?slideindex=1&amp;slidetitle="/>
              </a:rPr>
              <a:t>图</a:t>
            </a:r>
            <a:r>
              <a:rPr lang="en-US" altLang="zh-CN" sz="2400" dirty="0">
                <a:hlinkClick r:id="rId2" action="ppaction://hlinkpres?slideindex=1&amp;slidetitle="/>
              </a:rPr>
              <a:t>3.29</a:t>
            </a:r>
            <a:r>
              <a:rPr lang="zh-CN" altLang="zh-CN" sz="2400" dirty="0"/>
              <a:t>所示，然后单击功能区“表格工具</a:t>
            </a:r>
            <a:r>
              <a:rPr lang="en-US" altLang="zh-CN" sz="2400" dirty="0"/>
              <a:t>/</a:t>
            </a:r>
            <a:r>
              <a:rPr lang="zh-CN" altLang="zh-CN" sz="2400" dirty="0"/>
              <a:t>设计”选项卡下“工具”组中</a:t>
            </a:r>
            <a:r>
              <a:rPr lang="zh-CN" altLang="zh-CN" sz="2400" dirty="0" smtClean="0"/>
              <a:t>的</a:t>
            </a:r>
            <a:r>
              <a:rPr lang="zh-CN" altLang="en-US" sz="2400" dirty="0" smtClean="0"/>
              <a:t>“插入行”</a:t>
            </a:r>
            <a:r>
              <a:rPr lang="zh-CN" altLang="zh-CN" sz="2400" dirty="0" smtClean="0"/>
              <a:t>按钮</a:t>
            </a:r>
            <a:r>
              <a:rPr lang="zh-CN" altLang="zh-CN" sz="2400" dirty="0"/>
              <a:t>，在插入空白行中进行新字段设置。也可将鼠标指向要插入的位置，单击右键，如</a:t>
            </a:r>
            <a:r>
              <a:rPr lang="zh-CN" altLang="zh-CN" sz="2400" dirty="0">
                <a:hlinkClick r:id="rId3" action="ppaction://hlinkpres?slideindex=1&amp;slidetitle="/>
              </a:rPr>
              <a:t>图</a:t>
            </a:r>
            <a:r>
              <a:rPr lang="en-US" altLang="zh-CN" sz="2400" dirty="0">
                <a:hlinkClick r:id="rId3" action="ppaction://hlinkpres?slideindex=1&amp;slidetitle="/>
              </a:rPr>
              <a:t>3.30</a:t>
            </a:r>
            <a:r>
              <a:rPr lang="zh-CN" altLang="zh-CN" sz="2400" dirty="0"/>
              <a:t>所示，在快捷菜单中选择插入行。另外也可以在数据表视图中，选择要添加新字段的位置，右击鼠标在快捷菜单中选择插入字段，可以在选中列前插入新字段，如</a:t>
            </a:r>
            <a:r>
              <a:rPr lang="zh-CN" altLang="zh-CN" sz="2400" dirty="0">
                <a:hlinkClick r:id="rId4" action="ppaction://hlinkpres?slideindex=1&amp;slidetitle="/>
              </a:rPr>
              <a:t>图</a:t>
            </a:r>
            <a:r>
              <a:rPr lang="en-US" altLang="zh-CN" sz="2400" dirty="0">
                <a:hlinkClick r:id="rId4" action="ppaction://hlinkpres?slideindex=1&amp;slidetitle="/>
              </a:rPr>
              <a:t>3.31-</a:t>
            </a:r>
            <a:r>
              <a:rPr lang="zh-CN" altLang="zh-CN" sz="2400" dirty="0">
                <a:hlinkClick r:id="rId4" action="ppaction://hlinkpres?slideindex=1&amp;slidetitle="/>
              </a:rPr>
              <a:t>图</a:t>
            </a:r>
            <a:r>
              <a:rPr lang="en-US" altLang="zh-CN" sz="2400" dirty="0">
                <a:hlinkClick r:id="rId4" action="ppaction://hlinkpres?slideindex=1&amp;slidetitle="/>
              </a:rPr>
              <a:t>3.32</a:t>
            </a:r>
            <a:r>
              <a:rPr lang="zh-CN" altLang="zh-CN" sz="2400" dirty="0"/>
              <a:t>所示。</a:t>
            </a:r>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3.3 </a:t>
            </a:r>
            <a:r>
              <a:rPr lang="zh-CN" altLang="zh-CN" dirty="0">
                <a:effectLst>
                  <a:outerShdw blurRad="38100" dist="38100" dir="2700000" algn="tl">
                    <a:srgbClr val="000000">
                      <a:alpha val="43137"/>
                    </a:srgbClr>
                  </a:outerShdw>
                </a:effectLst>
              </a:rPr>
              <a:t>字段编辑操作</a:t>
            </a:r>
          </a:p>
        </p:txBody>
      </p:sp>
    </p:spTree>
    <p:extLst>
      <p:ext uri="{BB962C8B-B14F-4D97-AF65-F5344CB8AC3E}">
        <p14:creationId xmlns:p14="http://schemas.microsoft.com/office/powerpoint/2010/main" val="62159167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2</a:t>
            </a:r>
            <a:r>
              <a:rPr lang="zh-CN" altLang="zh-CN" sz="2400" b="1" dirty="0"/>
              <a:t>．更改字段</a:t>
            </a:r>
          </a:p>
          <a:p>
            <a:pPr marL="109728" indent="612000">
              <a:buNone/>
            </a:pPr>
            <a:r>
              <a:rPr lang="zh-CN" altLang="zh-CN" sz="2400" dirty="0"/>
              <a:t>更改字段主要指的是更改字段的名称。字段名称的修改不会影响数据，字段的属性也不会发生变化。当然数据类型、字段属性也可以进行修改，其操作同创建字段时一样。</a:t>
            </a:r>
          </a:p>
          <a:p>
            <a:pPr marL="109728" indent="612000">
              <a:buNone/>
            </a:pPr>
            <a:r>
              <a:rPr lang="zh-CN" altLang="zh-CN" sz="2400" dirty="0"/>
              <a:t>在设计图中选择需要修改的字段，然后输入新的名称。或者在数据表视图中，选择要修改字段，鼠标右击在属性菜单中选择“重命名字段”，如</a:t>
            </a:r>
            <a:r>
              <a:rPr lang="zh-CN" altLang="zh-CN" sz="2400" dirty="0">
                <a:hlinkClick r:id="rId2" action="ppaction://hlinkpres?slideindex=1&amp;slidetitle="/>
              </a:rPr>
              <a:t>图</a:t>
            </a:r>
            <a:r>
              <a:rPr lang="en-US" altLang="zh-CN" sz="2400" dirty="0">
                <a:hlinkClick r:id="rId2" action="ppaction://hlinkpres?slideindex=1&amp;slidetitle="/>
              </a:rPr>
              <a:t>3.31</a:t>
            </a:r>
            <a:r>
              <a:rPr lang="zh-CN" altLang="zh-CN" sz="2400" dirty="0"/>
              <a:t>所示。若字段设置了“标题”属性，则可能出现字段选定器中显示文本与实际字段名称不符的情况，此时应先将“标题”属性框中的名称删除，然后再进行修改。</a:t>
            </a:r>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3.3 </a:t>
            </a:r>
            <a:r>
              <a:rPr lang="zh-CN" altLang="zh-CN" dirty="0">
                <a:effectLst>
                  <a:outerShdw blurRad="38100" dist="38100" dir="2700000" algn="tl">
                    <a:srgbClr val="000000">
                      <a:alpha val="43137"/>
                    </a:srgbClr>
                  </a:outerShdw>
                </a:effectLst>
              </a:rPr>
              <a:t>字段编辑操作</a:t>
            </a:r>
          </a:p>
        </p:txBody>
      </p:sp>
    </p:spTree>
    <p:extLst>
      <p:ext uri="{BB962C8B-B14F-4D97-AF65-F5344CB8AC3E}">
        <p14:creationId xmlns:p14="http://schemas.microsoft.com/office/powerpoint/2010/main" val="384180287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3</a:t>
            </a:r>
            <a:r>
              <a:rPr lang="zh-CN" altLang="zh-CN" sz="2400" b="1" dirty="0"/>
              <a:t>．移动字段</a:t>
            </a:r>
          </a:p>
          <a:p>
            <a:pPr marL="109728" indent="612000">
              <a:buNone/>
            </a:pPr>
            <a:r>
              <a:rPr lang="zh-CN" altLang="zh-CN" sz="2400" dirty="0"/>
              <a:t>在设计图中把鼠标指向要移动字段左侧的字段选定块上单击，选中需要移动的字段，如</a:t>
            </a:r>
            <a:r>
              <a:rPr lang="zh-CN" altLang="zh-CN" sz="2400" dirty="0">
                <a:hlinkClick r:id="rId2" action="ppaction://hlinkpres?slideindex=1&amp;slidetitle="/>
              </a:rPr>
              <a:t>图</a:t>
            </a:r>
            <a:r>
              <a:rPr lang="en-US" altLang="zh-CN" sz="2400" dirty="0">
                <a:hlinkClick r:id="rId2" action="ppaction://hlinkpres?slideindex=1&amp;slidetitle="/>
              </a:rPr>
              <a:t>3.29</a:t>
            </a:r>
            <a:r>
              <a:rPr lang="zh-CN" altLang="zh-CN" sz="2400" dirty="0"/>
              <a:t>所示，然后拖动鼠标到要移动的位置上放开，字段就被移到新的位置上了。另外可以在数据图中选择要移动的字段，然后拖动鼠标到要移动的位置上放开，也可实现移动操作。</a:t>
            </a:r>
          </a:p>
          <a:p>
            <a:pPr marL="109728" indent="612000">
              <a:buNone/>
            </a:pPr>
            <a:r>
              <a:rPr lang="en-US" altLang="zh-CN" sz="2400" b="1" dirty="0"/>
              <a:t>4</a:t>
            </a:r>
            <a:r>
              <a:rPr lang="zh-CN" altLang="zh-CN" sz="2400" b="1" dirty="0"/>
              <a:t>．删除字段</a:t>
            </a:r>
          </a:p>
          <a:p>
            <a:pPr marL="109728" indent="612000">
              <a:buNone/>
            </a:pPr>
            <a:r>
              <a:rPr lang="zh-CN" altLang="zh-CN" sz="2400" dirty="0"/>
              <a:t>在设计图中把鼠标指向要删除字段左侧的字段选定块上单击，选中需要删除的字段，之后单击右键，在如</a:t>
            </a:r>
            <a:r>
              <a:rPr lang="zh-CN" altLang="zh-CN" sz="2400" dirty="0">
                <a:hlinkClick r:id="rId3" action="ppaction://hlinkpres?slideindex=1&amp;slidetitle="/>
              </a:rPr>
              <a:t>图</a:t>
            </a:r>
            <a:r>
              <a:rPr lang="en-US" altLang="zh-CN" sz="2400" dirty="0">
                <a:hlinkClick r:id="rId3" action="ppaction://hlinkpres?slideindex=1&amp;slidetitle="/>
              </a:rPr>
              <a:t>3.30</a:t>
            </a:r>
            <a:r>
              <a:rPr lang="zh-CN" altLang="zh-CN" sz="2400" dirty="0"/>
              <a:t>所示的快捷菜单中选择删除行。或者选择要删除的字段，然后单击工具栏上的</a:t>
            </a:r>
            <a:r>
              <a:rPr lang="en-US" altLang="zh-CN" sz="2400" dirty="0"/>
              <a:t> </a:t>
            </a:r>
            <a:r>
              <a:rPr lang="zh-CN" altLang="zh-CN" sz="2400" dirty="0"/>
              <a:t>按钮，也可以删除字段。另外也可以在数据表视图中，选择要删除字段，鼠标右击，在快捷菜单中选择删除字段，如</a:t>
            </a:r>
            <a:r>
              <a:rPr lang="zh-CN" altLang="zh-CN" sz="2400" dirty="0">
                <a:hlinkClick r:id="rId4" action="ppaction://hlinkpres?slideindex=1&amp;slidetitle="/>
              </a:rPr>
              <a:t>图</a:t>
            </a:r>
            <a:r>
              <a:rPr lang="en-US" altLang="zh-CN" sz="2400" dirty="0">
                <a:hlinkClick r:id="rId4" action="ppaction://hlinkpres?slideindex=1&amp;slidetitle="/>
              </a:rPr>
              <a:t>3.31</a:t>
            </a:r>
            <a:r>
              <a:rPr lang="zh-CN" altLang="zh-CN" sz="2400" dirty="0"/>
              <a:t>所示。</a:t>
            </a:r>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3.3 </a:t>
            </a:r>
            <a:r>
              <a:rPr lang="zh-CN" altLang="zh-CN" dirty="0">
                <a:effectLst>
                  <a:outerShdw blurRad="38100" dist="38100" dir="2700000" algn="tl">
                    <a:srgbClr val="000000">
                      <a:alpha val="43137"/>
                    </a:srgbClr>
                  </a:outerShdw>
                </a:effectLst>
              </a:rPr>
              <a:t>字段编辑操作</a:t>
            </a:r>
          </a:p>
        </p:txBody>
      </p:sp>
    </p:spTree>
    <p:extLst>
      <p:ext uri="{BB962C8B-B14F-4D97-AF65-F5344CB8AC3E}">
        <p14:creationId xmlns:p14="http://schemas.microsoft.com/office/powerpoint/2010/main" val="12805043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3.4.1  </a:t>
            </a:r>
            <a:r>
              <a:rPr lang="zh-CN" altLang="zh-CN" sz="2400" b="1" dirty="0"/>
              <a:t>主键</a:t>
            </a:r>
          </a:p>
          <a:p>
            <a:pPr marL="109728" indent="612000">
              <a:buNone/>
            </a:pPr>
            <a:r>
              <a:rPr lang="zh-CN" altLang="zh-CN" sz="2400" dirty="0" smtClean="0"/>
              <a:t>每</a:t>
            </a:r>
            <a:r>
              <a:rPr lang="zh-CN" altLang="zh-CN" sz="2400" dirty="0"/>
              <a:t>张表创建后应该设定主键（特殊情况除外），用它惟一标识表中的每一行数据。关系型数据库系统的强大功能，在于它可以通过查询、窗体和报表以便快速地查找并组合保存在各个不同表中的信息。要做到这一点，每个表应该包含这样的一个或一组字段，这些字段是表中所保存的每一条记录的惟一标识，此信息称作表的主键。指定了表的主键之后，为确保惟一性，</a:t>
            </a:r>
            <a:r>
              <a:rPr lang="en-US" altLang="zh-CN" sz="2400" dirty="0"/>
              <a:t>Microsoft Access </a:t>
            </a:r>
            <a:r>
              <a:rPr lang="zh-CN" altLang="zh-CN" sz="2400" dirty="0"/>
              <a:t>将禁止在主键字段中输入重复值或</a:t>
            </a:r>
            <a:r>
              <a:rPr lang="en-US" altLang="zh-CN" sz="2400" dirty="0"/>
              <a:t> Null</a:t>
            </a:r>
            <a:r>
              <a:rPr lang="zh-CN" altLang="zh-CN" sz="2400" dirty="0"/>
              <a:t>。</a:t>
            </a:r>
          </a:p>
          <a:p>
            <a:pPr marL="109728" indent="612000">
              <a:buNone/>
            </a:pPr>
            <a:endParaRPr lang="zh-CN" altLang="zh-CN" sz="2400" dirty="0"/>
          </a:p>
        </p:txBody>
      </p:sp>
      <p:sp>
        <p:nvSpPr>
          <p:cNvPr id="2" name="标题 1"/>
          <p:cNvSpPr>
            <a:spLocks noGrp="1"/>
          </p:cNvSpPr>
          <p:nvPr>
            <p:ph type="title"/>
          </p:nvPr>
        </p:nvSpPr>
        <p:spPr/>
        <p:txBody>
          <a:bodyPr/>
          <a:lstStyle/>
          <a:p>
            <a:r>
              <a:rPr lang="en-US" altLang="zh-CN" dirty="0" smtClean="0">
                <a:effectLst>
                  <a:outerShdw blurRad="38100" dist="38100" dir="2700000" algn="tl">
                    <a:srgbClr val="000000">
                      <a:alpha val="43137"/>
                    </a:srgbClr>
                  </a:outerShdw>
                </a:effectLst>
              </a:rPr>
              <a:t>3.4 </a:t>
            </a:r>
            <a:r>
              <a:rPr lang="zh-CN" altLang="zh-CN" dirty="0" smtClean="0">
                <a:effectLst>
                  <a:outerShdw blurRad="38100" dist="38100" dir="2700000" algn="tl">
                    <a:srgbClr val="000000">
                      <a:alpha val="43137"/>
                    </a:srgbClr>
                  </a:outerShdw>
                </a:effectLst>
              </a:rPr>
              <a:t>主</a:t>
            </a:r>
            <a:r>
              <a:rPr lang="zh-CN" altLang="zh-CN" dirty="0">
                <a:effectLst>
                  <a:outerShdw blurRad="38100" dist="38100" dir="2700000" algn="tl">
                    <a:srgbClr val="000000">
                      <a:alpha val="43137"/>
                    </a:srgbClr>
                  </a:outerShdw>
                </a:effectLst>
              </a:rPr>
              <a:t>键和索引</a:t>
            </a:r>
          </a:p>
        </p:txBody>
      </p:sp>
    </p:spTree>
    <p:extLst>
      <p:ext uri="{BB962C8B-B14F-4D97-AF65-F5344CB8AC3E}">
        <p14:creationId xmlns:p14="http://schemas.microsoft.com/office/powerpoint/2010/main" val="33658576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1</a:t>
            </a:r>
            <a:r>
              <a:rPr lang="zh-CN" altLang="zh-CN" sz="2400" b="1" dirty="0"/>
              <a:t>．主键的基本类型</a:t>
            </a:r>
          </a:p>
          <a:p>
            <a:pPr marL="109728" indent="612000">
              <a:buNone/>
            </a:pPr>
            <a:r>
              <a:rPr lang="zh-CN" altLang="zh-CN" sz="2400" dirty="0"/>
              <a:t>（</a:t>
            </a:r>
            <a:r>
              <a:rPr lang="en-US" altLang="zh-CN" sz="2400" dirty="0"/>
              <a:t>1</a:t>
            </a:r>
            <a:r>
              <a:rPr lang="zh-CN" altLang="zh-CN" sz="2400" dirty="0"/>
              <a:t>）自动编号主键。当向表中添加每一条记录时，可以将自动编号字段设置为自动输入连续数字的编号。将自动编号字段指定为表的主键是创建主键的最简单的方法。如果在保存新建的表之前没有设置主键，此时</a:t>
            </a:r>
            <a:r>
              <a:rPr lang="en-US" altLang="zh-CN" sz="2400" dirty="0"/>
              <a:t> Microsoft Access </a:t>
            </a:r>
            <a:r>
              <a:rPr lang="zh-CN" altLang="zh-CN" sz="2400" dirty="0"/>
              <a:t>将询问是否创建主键，如</a:t>
            </a:r>
            <a:r>
              <a:rPr lang="zh-CN" altLang="zh-CN" sz="2400" dirty="0">
                <a:hlinkClick r:id="rId2" action="ppaction://hlinkpres?slideindex=1&amp;slidetitle="/>
              </a:rPr>
              <a:t>图</a:t>
            </a:r>
            <a:r>
              <a:rPr lang="en-US" altLang="zh-CN" sz="2400" dirty="0">
                <a:hlinkClick r:id="rId2" action="ppaction://hlinkpres?slideindex=1&amp;slidetitle="/>
              </a:rPr>
              <a:t>3.33</a:t>
            </a:r>
            <a:r>
              <a:rPr lang="zh-CN" altLang="zh-CN" sz="2400" dirty="0"/>
              <a:t>所示。如果回答“是”，</a:t>
            </a:r>
            <a:r>
              <a:rPr lang="en-US" altLang="zh-CN" sz="2400" dirty="0"/>
              <a:t>Microsoft Access </a:t>
            </a:r>
            <a:r>
              <a:rPr lang="zh-CN" altLang="zh-CN" sz="2400" dirty="0"/>
              <a:t>将为新表创建一个“自动编号”字段作为主健；如果回答“否”，则不建立“自动编号”主键；如果回答“取消”，则放弃保存表的操作。</a:t>
            </a:r>
          </a:p>
        </p:txBody>
      </p:sp>
      <p:sp>
        <p:nvSpPr>
          <p:cNvPr id="2" name="标题 1"/>
          <p:cNvSpPr>
            <a:spLocks noGrp="1"/>
          </p:cNvSpPr>
          <p:nvPr>
            <p:ph type="title"/>
          </p:nvPr>
        </p:nvSpPr>
        <p:spPr/>
        <p:txBody>
          <a:bodyPr/>
          <a:lstStyle/>
          <a:p>
            <a:r>
              <a:rPr lang="en-US" altLang="zh-CN" dirty="0" smtClean="0">
                <a:effectLst>
                  <a:outerShdw blurRad="38100" dist="38100" dir="2700000" algn="tl">
                    <a:srgbClr val="000000">
                      <a:alpha val="43137"/>
                    </a:srgbClr>
                  </a:outerShdw>
                </a:effectLst>
              </a:rPr>
              <a:t>3.4 </a:t>
            </a:r>
            <a:r>
              <a:rPr lang="zh-CN" altLang="zh-CN" dirty="0" smtClean="0">
                <a:effectLst>
                  <a:outerShdw blurRad="38100" dist="38100" dir="2700000" algn="tl">
                    <a:srgbClr val="000000">
                      <a:alpha val="43137"/>
                    </a:srgbClr>
                  </a:outerShdw>
                </a:effectLst>
              </a:rPr>
              <a:t>主</a:t>
            </a:r>
            <a:r>
              <a:rPr lang="zh-CN" altLang="zh-CN" dirty="0">
                <a:effectLst>
                  <a:outerShdw blurRad="38100" dist="38100" dir="2700000" algn="tl">
                    <a:srgbClr val="000000">
                      <a:alpha val="43137"/>
                    </a:srgbClr>
                  </a:outerShdw>
                </a:effectLst>
              </a:rPr>
              <a:t>键和索引</a:t>
            </a:r>
          </a:p>
        </p:txBody>
      </p:sp>
    </p:spTree>
    <p:extLst>
      <p:ext uri="{BB962C8B-B14F-4D97-AF65-F5344CB8AC3E}">
        <p14:creationId xmlns:p14="http://schemas.microsoft.com/office/powerpoint/2010/main" val="243906249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a:t>
            </a:r>
            <a:r>
              <a:rPr lang="en-US" altLang="zh-CN" sz="2400" dirty="0"/>
              <a:t>2</a:t>
            </a:r>
            <a:r>
              <a:rPr lang="zh-CN" altLang="zh-CN" sz="2400" dirty="0"/>
              <a:t>）单字段主键。如果字段中包含的都是惟一的值，例如</a:t>
            </a:r>
            <a:r>
              <a:rPr lang="en-US" altLang="zh-CN" sz="2400" dirty="0"/>
              <a:t>ID</a:t>
            </a:r>
            <a:r>
              <a:rPr lang="zh-CN" altLang="zh-CN" sz="2400" dirty="0"/>
              <a:t>号或学生的学号，则可以将该字段指定为主键。如果选择的字段有重复值或</a:t>
            </a:r>
            <a:r>
              <a:rPr lang="en-US" altLang="zh-CN" sz="2400" dirty="0"/>
              <a:t> Null </a:t>
            </a:r>
            <a:r>
              <a:rPr lang="zh-CN" altLang="zh-CN" sz="2400" dirty="0"/>
              <a:t>值，</a:t>
            </a:r>
            <a:r>
              <a:rPr lang="en-US" altLang="zh-CN" sz="2400" dirty="0"/>
              <a:t>Microsoft Access </a:t>
            </a:r>
            <a:r>
              <a:rPr lang="zh-CN" altLang="zh-CN" sz="2400" dirty="0"/>
              <a:t>将不会设置主键。通过运行“查找重复项”查询可以找出包含重复数据的记录。如果通过编辑数据仍然不容易消除这些重复项，可以添加一个自动编号字段并将它设置为主键，或定义多字段主键。</a:t>
            </a:r>
          </a:p>
          <a:p>
            <a:pPr marL="109728" indent="612000">
              <a:buNone/>
            </a:pPr>
            <a:r>
              <a:rPr lang="zh-CN" altLang="zh-CN" sz="2400" dirty="0"/>
              <a:t>（</a:t>
            </a:r>
            <a:r>
              <a:rPr lang="en-US" altLang="zh-CN" sz="2400" dirty="0"/>
              <a:t>3</a:t>
            </a:r>
            <a:r>
              <a:rPr lang="zh-CN" altLang="zh-CN" sz="2400" dirty="0"/>
              <a:t>）多字段主键。在不能保证任何单字段都包含的惟一值时，可以将两个或更多的字段设置为主键。这种情况最常用于</a:t>
            </a:r>
            <a:r>
              <a:rPr lang="en-US" altLang="zh-CN" sz="2400" dirty="0" err="1"/>
              <a:t>多对多关系</a:t>
            </a:r>
            <a:r>
              <a:rPr lang="zh-CN" altLang="zh-CN" sz="2400" dirty="0"/>
              <a:t>中关联另外两个表的表。</a:t>
            </a:r>
          </a:p>
        </p:txBody>
      </p:sp>
      <p:sp>
        <p:nvSpPr>
          <p:cNvPr id="2" name="标题 1"/>
          <p:cNvSpPr>
            <a:spLocks noGrp="1"/>
          </p:cNvSpPr>
          <p:nvPr>
            <p:ph type="title"/>
          </p:nvPr>
        </p:nvSpPr>
        <p:spPr/>
        <p:txBody>
          <a:bodyPr/>
          <a:lstStyle/>
          <a:p>
            <a:r>
              <a:rPr lang="en-US" altLang="zh-CN" dirty="0" smtClean="0">
                <a:effectLst>
                  <a:outerShdw blurRad="38100" dist="38100" dir="2700000" algn="tl">
                    <a:srgbClr val="000000">
                      <a:alpha val="43137"/>
                    </a:srgbClr>
                  </a:outerShdw>
                </a:effectLst>
              </a:rPr>
              <a:t>3.4 </a:t>
            </a:r>
            <a:r>
              <a:rPr lang="zh-CN" altLang="zh-CN" dirty="0" smtClean="0">
                <a:effectLst>
                  <a:outerShdw blurRad="38100" dist="38100" dir="2700000" algn="tl">
                    <a:srgbClr val="000000">
                      <a:alpha val="43137"/>
                    </a:srgbClr>
                  </a:outerShdw>
                </a:effectLst>
              </a:rPr>
              <a:t>主</a:t>
            </a:r>
            <a:r>
              <a:rPr lang="zh-CN" altLang="zh-CN" dirty="0">
                <a:effectLst>
                  <a:outerShdw blurRad="38100" dist="38100" dir="2700000" algn="tl">
                    <a:srgbClr val="000000">
                      <a:alpha val="43137"/>
                    </a:srgbClr>
                  </a:outerShdw>
                </a:effectLst>
              </a:rPr>
              <a:t>键和索引</a:t>
            </a:r>
          </a:p>
        </p:txBody>
      </p:sp>
    </p:spTree>
    <p:extLst>
      <p:ext uri="{BB962C8B-B14F-4D97-AF65-F5344CB8AC3E}">
        <p14:creationId xmlns:p14="http://schemas.microsoft.com/office/powerpoint/2010/main" val="288495479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2</a:t>
            </a:r>
            <a:r>
              <a:rPr lang="zh-CN" altLang="zh-CN" sz="2400" b="1" dirty="0"/>
              <a:t>．设置或更改主键</a:t>
            </a:r>
          </a:p>
          <a:p>
            <a:pPr marL="109728" indent="612000">
              <a:buNone/>
            </a:pPr>
            <a:r>
              <a:rPr lang="zh-CN" altLang="zh-CN" sz="2400" dirty="0"/>
              <a:t>（</a:t>
            </a:r>
            <a:r>
              <a:rPr lang="en-US" altLang="zh-CN" sz="2400" dirty="0"/>
              <a:t>1</a:t>
            </a:r>
            <a:r>
              <a:rPr lang="zh-CN" altLang="zh-CN" sz="2400" dirty="0"/>
              <a:t>）定义主键。在设计视图中打开相应的表，选择所要定义为主键的一个或多个字段。如果选择一个字段，请单击字段选定块。如果要选择多个字段，请按下</a:t>
            </a:r>
            <a:r>
              <a:rPr lang="en-US" altLang="zh-CN" sz="2400" dirty="0"/>
              <a:t>Ctrl</a:t>
            </a:r>
            <a:r>
              <a:rPr lang="zh-CN" altLang="zh-CN" sz="2400" dirty="0"/>
              <a:t>键，然后对每一个所需的字段单击字段选定块，然后单击功能区“表格工具</a:t>
            </a:r>
            <a:r>
              <a:rPr lang="en-US" altLang="zh-CN" sz="2400" dirty="0"/>
              <a:t>/</a:t>
            </a:r>
            <a:r>
              <a:rPr lang="zh-CN" altLang="zh-CN" sz="2400" dirty="0"/>
              <a:t>设计”选项卡下“工具”组中的“主键”</a:t>
            </a:r>
            <a:r>
              <a:rPr lang="zh-CN" altLang="zh-CN" sz="2400" dirty="0" smtClean="0"/>
              <a:t>按钮。</a:t>
            </a:r>
            <a:endParaRPr lang="zh-CN" altLang="zh-CN" sz="2400" dirty="0"/>
          </a:p>
          <a:p>
            <a:pPr marL="109728" indent="612000">
              <a:buNone/>
            </a:pPr>
            <a:r>
              <a:rPr lang="zh-CN" altLang="zh-CN" sz="2400" dirty="0"/>
              <a:t>（</a:t>
            </a:r>
            <a:r>
              <a:rPr lang="en-US" altLang="zh-CN" sz="2400" dirty="0"/>
              <a:t>2</a:t>
            </a:r>
            <a:r>
              <a:rPr lang="zh-CN" altLang="zh-CN" sz="2400" dirty="0"/>
              <a:t>）删除主键。在设计图中打开相应的表，单击当前使用的主键的字段选定块，然后单击功能区“表格工具</a:t>
            </a:r>
            <a:r>
              <a:rPr lang="en-US" altLang="zh-CN" sz="2400" dirty="0"/>
              <a:t>/</a:t>
            </a:r>
            <a:r>
              <a:rPr lang="zh-CN" altLang="zh-CN" sz="2400" dirty="0"/>
              <a:t>设计”选项卡下“工具”组中的“主键”</a:t>
            </a:r>
            <a:r>
              <a:rPr lang="zh-CN" altLang="zh-CN" sz="2400" dirty="0" smtClean="0"/>
              <a:t>按钮。 </a:t>
            </a:r>
            <a:endParaRPr lang="zh-CN" altLang="zh-CN" sz="2400" dirty="0"/>
          </a:p>
        </p:txBody>
      </p:sp>
      <p:sp>
        <p:nvSpPr>
          <p:cNvPr id="2" name="标题 1"/>
          <p:cNvSpPr>
            <a:spLocks noGrp="1"/>
          </p:cNvSpPr>
          <p:nvPr>
            <p:ph type="title"/>
          </p:nvPr>
        </p:nvSpPr>
        <p:spPr/>
        <p:txBody>
          <a:bodyPr/>
          <a:lstStyle/>
          <a:p>
            <a:r>
              <a:rPr lang="en-US" altLang="zh-CN" dirty="0" smtClean="0">
                <a:effectLst>
                  <a:outerShdw blurRad="38100" dist="38100" dir="2700000" algn="tl">
                    <a:srgbClr val="000000">
                      <a:alpha val="43137"/>
                    </a:srgbClr>
                  </a:outerShdw>
                </a:effectLst>
              </a:rPr>
              <a:t>3.4 </a:t>
            </a:r>
            <a:r>
              <a:rPr lang="zh-CN" altLang="zh-CN" dirty="0" smtClean="0">
                <a:effectLst>
                  <a:outerShdw blurRad="38100" dist="38100" dir="2700000" algn="tl">
                    <a:srgbClr val="000000">
                      <a:alpha val="43137"/>
                    </a:srgbClr>
                  </a:outerShdw>
                </a:effectLst>
              </a:rPr>
              <a:t>主</a:t>
            </a:r>
            <a:r>
              <a:rPr lang="zh-CN" altLang="zh-CN" dirty="0">
                <a:effectLst>
                  <a:outerShdw blurRad="38100" dist="38100" dir="2700000" algn="tl">
                    <a:srgbClr val="000000">
                      <a:alpha val="43137"/>
                    </a:srgbClr>
                  </a:outerShdw>
                </a:effectLst>
              </a:rPr>
              <a:t>键和索引</a:t>
            </a:r>
          </a:p>
        </p:txBody>
      </p:sp>
    </p:spTree>
    <p:extLst>
      <p:ext uri="{BB962C8B-B14F-4D97-AF65-F5344CB8AC3E}">
        <p14:creationId xmlns:p14="http://schemas.microsoft.com/office/powerpoint/2010/main" val="141792906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3.4.2  </a:t>
            </a:r>
            <a:r>
              <a:rPr lang="zh-CN" altLang="zh-CN" sz="2400" b="1" dirty="0"/>
              <a:t>索引</a:t>
            </a:r>
          </a:p>
          <a:p>
            <a:pPr marL="109728" indent="612000">
              <a:buNone/>
            </a:pPr>
            <a:r>
              <a:rPr lang="zh-CN" altLang="zh-CN" sz="2400" dirty="0"/>
              <a:t>对于数据库来说，查询和排序是常用的两种操作，为了能够快速查找到指定的记录，我们经常通过建立索引来加快查询和排序的速度。建立索引就是要指定一个字段或多个字段，按字段的值将记录按升序或降序排列，然后按这些字段的值来检索。比如利用拼音检索来查字典。</a:t>
            </a:r>
          </a:p>
          <a:p>
            <a:pPr marL="109728" indent="612000">
              <a:buNone/>
            </a:pPr>
            <a:r>
              <a:rPr lang="zh-CN" altLang="zh-CN" sz="2400" dirty="0"/>
              <a:t>选择索引字段，我们可以通过要查询的内容或者需要排序的字段的值来确定索引字段，索引字段可以是“文本”类型、“数字”类型、“货币”类型、“日期／时间”类型等，主键字段会自动索引，但</a:t>
            </a:r>
            <a:r>
              <a:rPr lang="en-US" altLang="zh-CN" sz="2400" dirty="0"/>
              <a:t>OLE</a:t>
            </a:r>
            <a:r>
              <a:rPr lang="zh-CN" altLang="zh-CN" sz="2400" dirty="0"/>
              <a:t>对象、超级链接和备注等字段不能设置索引。</a:t>
            </a:r>
          </a:p>
        </p:txBody>
      </p:sp>
      <p:sp>
        <p:nvSpPr>
          <p:cNvPr id="2" name="标题 1"/>
          <p:cNvSpPr>
            <a:spLocks noGrp="1"/>
          </p:cNvSpPr>
          <p:nvPr>
            <p:ph type="title"/>
          </p:nvPr>
        </p:nvSpPr>
        <p:spPr/>
        <p:txBody>
          <a:bodyPr/>
          <a:lstStyle/>
          <a:p>
            <a:r>
              <a:rPr lang="en-US" altLang="zh-CN" dirty="0" smtClean="0">
                <a:effectLst>
                  <a:outerShdw blurRad="38100" dist="38100" dir="2700000" algn="tl">
                    <a:srgbClr val="000000">
                      <a:alpha val="43137"/>
                    </a:srgbClr>
                  </a:outerShdw>
                </a:effectLst>
              </a:rPr>
              <a:t>3.4 </a:t>
            </a:r>
            <a:r>
              <a:rPr lang="zh-CN" altLang="zh-CN" dirty="0" smtClean="0">
                <a:effectLst>
                  <a:outerShdw blurRad="38100" dist="38100" dir="2700000" algn="tl">
                    <a:srgbClr val="000000">
                      <a:alpha val="43137"/>
                    </a:srgbClr>
                  </a:outerShdw>
                </a:effectLst>
              </a:rPr>
              <a:t>主</a:t>
            </a:r>
            <a:r>
              <a:rPr lang="zh-CN" altLang="zh-CN" dirty="0">
                <a:effectLst>
                  <a:outerShdw blurRad="38100" dist="38100" dir="2700000" algn="tl">
                    <a:srgbClr val="000000">
                      <a:alpha val="43137"/>
                    </a:srgbClr>
                  </a:outerShdw>
                </a:effectLst>
              </a:rPr>
              <a:t>键和索引</a:t>
            </a:r>
          </a:p>
        </p:txBody>
      </p:sp>
    </p:spTree>
    <p:extLst>
      <p:ext uri="{BB962C8B-B14F-4D97-AF65-F5344CB8AC3E}">
        <p14:creationId xmlns:p14="http://schemas.microsoft.com/office/powerpoint/2010/main" val="2809456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1</a:t>
            </a:r>
            <a:r>
              <a:rPr lang="zh-CN" altLang="zh-CN" sz="2400" b="1" dirty="0"/>
              <a:t>．创建单字段索引</a:t>
            </a:r>
          </a:p>
          <a:p>
            <a:pPr marL="109728" indent="612000">
              <a:buNone/>
            </a:pPr>
            <a:r>
              <a:rPr lang="zh-CN" altLang="zh-CN" sz="2400" dirty="0"/>
              <a:t>在设计视图中打开表。在窗口上部，单击要创建索引的字段。在“常规”选项卡上的窗口下部，单击“索引”属性框内部，然后单击“有（有重复）”或“有（无重复）”</a:t>
            </a:r>
            <a:r>
              <a:rPr lang="zh-CN" altLang="zh-CN" sz="2400" dirty="0" smtClean="0"/>
              <a:t>。</a:t>
            </a:r>
            <a:endParaRPr lang="en-US" altLang="zh-CN" sz="2400" dirty="0" smtClean="0"/>
          </a:p>
          <a:p>
            <a:pPr marL="109728" indent="612000">
              <a:buNone/>
            </a:pPr>
            <a:r>
              <a:rPr lang="en-US" altLang="zh-CN" sz="2400" b="1" dirty="0"/>
              <a:t>2</a:t>
            </a:r>
            <a:r>
              <a:rPr lang="zh-CN" altLang="zh-CN" sz="2400" b="1" dirty="0"/>
              <a:t>．创建多字段索引</a:t>
            </a:r>
          </a:p>
          <a:p>
            <a:pPr marL="109728" indent="612000">
              <a:buNone/>
            </a:pPr>
            <a:r>
              <a:rPr lang="zh-CN" altLang="zh-CN" sz="2400" dirty="0"/>
              <a:t>在进行索引查询时，有时按一个字段的值不能惟一确定一条记录，比如学生表，按“班级”检索时就有可能几个人同为一个班，这样“班级”字段的值就不唯一，就不能唯一确定一个学生记录，我们可以采取“班级”字段</a:t>
            </a:r>
            <a:r>
              <a:rPr lang="en-US" altLang="zh-CN" sz="2400" dirty="0"/>
              <a:t>+</a:t>
            </a:r>
            <a:r>
              <a:rPr lang="zh-CN" altLang="zh-CN" sz="2400" dirty="0"/>
              <a:t>“出生日期”字段组合检索，即先按第一字段“班级”进行检索，若字段值相同时再按“出生日期”字段值进行检索。</a:t>
            </a:r>
          </a:p>
        </p:txBody>
      </p:sp>
      <p:sp>
        <p:nvSpPr>
          <p:cNvPr id="2" name="标题 1"/>
          <p:cNvSpPr>
            <a:spLocks noGrp="1"/>
          </p:cNvSpPr>
          <p:nvPr>
            <p:ph type="title"/>
          </p:nvPr>
        </p:nvSpPr>
        <p:spPr/>
        <p:txBody>
          <a:bodyPr/>
          <a:lstStyle/>
          <a:p>
            <a:r>
              <a:rPr lang="en-US" altLang="zh-CN" dirty="0" smtClean="0">
                <a:effectLst>
                  <a:outerShdw blurRad="38100" dist="38100" dir="2700000" algn="tl">
                    <a:srgbClr val="000000">
                      <a:alpha val="43137"/>
                    </a:srgbClr>
                  </a:outerShdw>
                </a:effectLst>
              </a:rPr>
              <a:t>3.4 </a:t>
            </a:r>
            <a:r>
              <a:rPr lang="zh-CN" altLang="zh-CN" dirty="0" smtClean="0">
                <a:effectLst>
                  <a:outerShdw blurRad="38100" dist="38100" dir="2700000" algn="tl">
                    <a:srgbClr val="000000">
                      <a:alpha val="43137"/>
                    </a:srgbClr>
                  </a:outerShdw>
                </a:effectLst>
              </a:rPr>
              <a:t>主</a:t>
            </a:r>
            <a:r>
              <a:rPr lang="zh-CN" altLang="zh-CN" dirty="0">
                <a:effectLst>
                  <a:outerShdw blurRad="38100" dist="38100" dir="2700000" algn="tl">
                    <a:srgbClr val="000000">
                      <a:alpha val="43137"/>
                    </a:srgbClr>
                  </a:outerShdw>
                </a:effectLst>
              </a:rPr>
              <a:t>键和索引</a:t>
            </a:r>
          </a:p>
        </p:txBody>
      </p:sp>
    </p:spTree>
    <p:extLst>
      <p:ext uri="{BB962C8B-B14F-4D97-AF65-F5344CB8AC3E}">
        <p14:creationId xmlns:p14="http://schemas.microsoft.com/office/powerpoint/2010/main" val="150116206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下面介绍具体设置多字段的方法。在设计视图中打开表，单击功能区“表格工具</a:t>
            </a:r>
            <a:r>
              <a:rPr lang="en-US" altLang="zh-CN" sz="2400" dirty="0"/>
              <a:t>/</a:t>
            </a:r>
            <a:r>
              <a:rPr lang="zh-CN" altLang="zh-CN" sz="2400" dirty="0"/>
              <a:t>设计”选项卡下“显示</a:t>
            </a:r>
            <a:r>
              <a:rPr lang="en-US" altLang="zh-CN" sz="2400" dirty="0"/>
              <a:t>/</a:t>
            </a:r>
            <a:r>
              <a:rPr lang="zh-CN" altLang="zh-CN" sz="2400" dirty="0"/>
              <a:t>隐藏”组中的“索引”</a:t>
            </a:r>
            <a:r>
              <a:rPr lang="zh-CN" altLang="zh-CN" sz="2400" dirty="0" smtClean="0"/>
              <a:t>按钮。</a:t>
            </a:r>
            <a:r>
              <a:rPr lang="zh-CN" altLang="zh-CN" sz="2400" dirty="0"/>
              <a:t>在“索引名称”列的第一个空白行，键入索引名称如</a:t>
            </a:r>
            <a:r>
              <a:rPr lang="zh-CN" altLang="zh-CN" sz="2400" dirty="0">
                <a:hlinkClick r:id="rId2" action="ppaction://hlinkpres?slideindex=1&amp;slidetitle="/>
              </a:rPr>
              <a:t>图</a:t>
            </a:r>
            <a:r>
              <a:rPr lang="en-US" altLang="zh-CN" sz="2400" dirty="0">
                <a:hlinkClick r:id="rId2" action="ppaction://hlinkpres?slideindex=1&amp;slidetitle="/>
              </a:rPr>
              <a:t>3.34</a:t>
            </a:r>
            <a:r>
              <a:rPr lang="zh-CN" altLang="zh-CN" sz="2400" dirty="0"/>
              <a:t>所示。可以使用索引字段的名称之一来命名索引，也可以使用其他合适的名称。在“字段名称”列中，单击向下的箭头，选择索引的第一个字段。然后在“排序次序”中选择升序或降序，在“字段名称”列的下一行，选择索引的第二个字段（该行的“索引名称”列为空）。重复该步骤直到选择了包含在索引中的所有字段（最多为</a:t>
            </a:r>
            <a:r>
              <a:rPr lang="en-US" altLang="zh-CN" sz="2400" dirty="0"/>
              <a:t>10</a:t>
            </a:r>
            <a:r>
              <a:rPr lang="zh-CN" altLang="zh-CN" sz="2400" dirty="0"/>
              <a:t>个字段）。多字段索引可以重新设置主键，也可以在“索引”对话框的主索引栏中重新设置。</a:t>
            </a:r>
          </a:p>
        </p:txBody>
      </p:sp>
      <p:sp>
        <p:nvSpPr>
          <p:cNvPr id="2" name="标题 1"/>
          <p:cNvSpPr>
            <a:spLocks noGrp="1"/>
          </p:cNvSpPr>
          <p:nvPr>
            <p:ph type="title"/>
          </p:nvPr>
        </p:nvSpPr>
        <p:spPr/>
        <p:txBody>
          <a:bodyPr/>
          <a:lstStyle/>
          <a:p>
            <a:r>
              <a:rPr lang="en-US" altLang="zh-CN" dirty="0" smtClean="0">
                <a:effectLst>
                  <a:outerShdw blurRad="38100" dist="38100" dir="2700000" algn="tl">
                    <a:srgbClr val="000000">
                      <a:alpha val="43137"/>
                    </a:srgbClr>
                  </a:outerShdw>
                </a:effectLst>
              </a:rPr>
              <a:t>3.4 </a:t>
            </a:r>
            <a:r>
              <a:rPr lang="zh-CN" altLang="zh-CN" dirty="0" smtClean="0">
                <a:effectLst>
                  <a:outerShdw blurRad="38100" dist="38100" dir="2700000" algn="tl">
                    <a:srgbClr val="000000">
                      <a:alpha val="43137"/>
                    </a:srgbClr>
                  </a:outerShdw>
                </a:effectLst>
              </a:rPr>
              <a:t>主</a:t>
            </a:r>
            <a:r>
              <a:rPr lang="zh-CN" altLang="zh-CN" dirty="0">
                <a:effectLst>
                  <a:outerShdw blurRad="38100" dist="38100" dir="2700000" algn="tl">
                    <a:srgbClr val="000000">
                      <a:alpha val="43137"/>
                    </a:srgbClr>
                  </a:outerShdw>
                </a:effectLst>
              </a:rPr>
              <a:t>键和索引</a:t>
            </a:r>
          </a:p>
        </p:txBody>
      </p:sp>
    </p:spTree>
    <p:extLst>
      <p:ext uri="{BB962C8B-B14F-4D97-AF65-F5344CB8AC3E}">
        <p14:creationId xmlns:p14="http://schemas.microsoft.com/office/powerpoint/2010/main" val="7793423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612000">
              <a:buNone/>
            </a:pPr>
            <a:r>
              <a:rPr lang="zh-CN" altLang="zh-CN" sz="2400" dirty="0"/>
              <a:t>表是</a:t>
            </a:r>
            <a:r>
              <a:rPr lang="en-US" altLang="zh-CN" sz="2400" dirty="0"/>
              <a:t>Access</a:t>
            </a:r>
            <a:r>
              <a:rPr lang="zh-CN" altLang="zh-CN" sz="2400" dirty="0"/>
              <a:t>数据库的基础，所有的原始数据都存储在表中，是数据库中所有数据的载体，其他数据库对象，如查询、窗体、报表等都是在表的基础上建立并使用的。</a:t>
            </a:r>
          </a:p>
          <a:p>
            <a:pPr marL="109728" indent="612000">
              <a:buNone/>
            </a:pPr>
            <a:r>
              <a:rPr lang="zh-CN" altLang="zh-CN" sz="2400" dirty="0"/>
              <a:t>本章将详细介绍表的创建方法，构成表的字段的数据类型，字段属性的设置，表的编辑和表间关联关系的创建。</a:t>
            </a:r>
            <a:endParaRPr lang="zh-CN" altLang="en-US" sz="2400" dirty="0"/>
          </a:p>
        </p:txBody>
      </p:sp>
      <p:sp>
        <p:nvSpPr>
          <p:cNvPr id="2" name="标题 1"/>
          <p:cNvSpPr>
            <a:spLocks noGrp="1"/>
          </p:cNvSpPr>
          <p:nvPr>
            <p:ph type="title"/>
          </p:nvPr>
        </p:nvSpPr>
        <p:spPr/>
        <p:txBody>
          <a:bodyPr/>
          <a:lstStyle/>
          <a:p>
            <a:r>
              <a:rPr lang="zh-CN" altLang="zh-CN" dirty="0" smtClean="0"/>
              <a:t>第</a:t>
            </a:r>
            <a:r>
              <a:rPr lang="en-US" altLang="zh-CN" dirty="0" smtClean="0"/>
              <a:t>3</a:t>
            </a:r>
            <a:r>
              <a:rPr lang="zh-CN" altLang="zh-CN" dirty="0" smtClean="0"/>
              <a:t>章 </a:t>
            </a:r>
            <a:r>
              <a:rPr lang="zh-CN" altLang="en-US" dirty="0" smtClean="0"/>
              <a:t>表</a:t>
            </a:r>
            <a:endParaRPr lang="zh-CN" altLang="en-US" dirty="0"/>
          </a:p>
        </p:txBody>
      </p:sp>
    </p:spTree>
    <p:extLst>
      <p:ext uri="{BB962C8B-B14F-4D97-AF65-F5344CB8AC3E}">
        <p14:creationId xmlns:p14="http://schemas.microsoft.com/office/powerpoint/2010/main" val="253223504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创建索引后，可以随时打开“索引”对话框进行修改，若需要删除，可以直接选择要删除的索引字段，鼠标右击，在弹出的快捷菜单中选择“删除行”。删除索引字段不会影响到表的结构和数据。</a:t>
            </a:r>
          </a:p>
        </p:txBody>
      </p:sp>
      <p:sp>
        <p:nvSpPr>
          <p:cNvPr id="2" name="标题 1"/>
          <p:cNvSpPr>
            <a:spLocks noGrp="1"/>
          </p:cNvSpPr>
          <p:nvPr>
            <p:ph type="title"/>
          </p:nvPr>
        </p:nvSpPr>
        <p:spPr/>
        <p:txBody>
          <a:bodyPr/>
          <a:lstStyle/>
          <a:p>
            <a:r>
              <a:rPr lang="en-US" altLang="zh-CN" dirty="0" smtClean="0">
                <a:effectLst>
                  <a:outerShdw blurRad="38100" dist="38100" dir="2700000" algn="tl">
                    <a:srgbClr val="000000">
                      <a:alpha val="43137"/>
                    </a:srgbClr>
                  </a:outerShdw>
                </a:effectLst>
              </a:rPr>
              <a:t>3.4 </a:t>
            </a:r>
            <a:r>
              <a:rPr lang="zh-CN" altLang="zh-CN" dirty="0" smtClean="0">
                <a:effectLst>
                  <a:outerShdw blurRad="38100" dist="38100" dir="2700000" algn="tl">
                    <a:srgbClr val="000000">
                      <a:alpha val="43137"/>
                    </a:srgbClr>
                  </a:outerShdw>
                </a:effectLst>
              </a:rPr>
              <a:t>主</a:t>
            </a:r>
            <a:r>
              <a:rPr lang="zh-CN" altLang="zh-CN" dirty="0">
                <a:effectLst>
                  <a:outerShdw blurRad="38100" dist="38100" dir="2700000" algn="tl">
                    <a:srgbClr val="000000">
                      <a:alpha val="43137"/>
                    </a:srgbClr>
                  </a:outerShdw>
                </a:effectLst>
              </a:rPr>
              <a:t>键和索引</a:t>
            </a:r>
          </a:p>
        </p:txBody>
      </p:sp>
    </p:spTree>
    <p:extLst>
      <p:ext uri="{BB962C8B-B14F-4D97-AF65-F5344CB8AC3E}">
        <p14:creationId xmlns:p14="http://schemas.microsoft.com/office/powerpoint/2010/main" val="230168339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在一个数据库中，表与表之间存在联系，表之间的联系是通过表之间相互匹配字段中的数据来实现的，匹配字段通常是两个表中使用相同名称的字段。在数据库的操作中，通常情况下都需要多表联合来操作，我们不可能在一个表中创建需要的所有字段，为此就需要把多个表联合起来。</a:t>
            </a:r>
          </a:p>
          <a:p>
            <a:pPr marL="109728" indent="612000">
              <a:buNone/>
            </a:pPr>
            <a:r>
              <a:rPr lang="zh-CN" altLang="zh-CN" sz="2400" dirty="0"/>
              <a:t>表之间的关系分为三类：一对一关系、一对多关系和多对多关系</a:t>
            </a:r>
            <a:r>
              <a:rPr lang="zh-CN" altLang="zh-CN" sz="2400" dirty="0" smtClean="0"/>
              <a:t>。</a:t>
            </a:r>
            <a:endParaRPr lang="en-US" altLang="zh-CN" sz="2400" dirty="0" smtClean="0"/>
          </a:p>
          <a:p>
            <a:pPr marL="109728" indent="612000">
              <a:buNone/>
            </a:pPr>
            <a:r>
              <a:rPr lang="zh-CN" altLang="zh-CN" sz="2400" dirty="0"/>
              <a:t>（</a:t>
            </a:r>
            <a:r>
              <a:rPr lang="en-US" altLang="zh-CN" sz="2400" dirty="0"/>
              <a:t>1</a:t>
            </a:r>
            <a:r>
              <a:rPr lang="zh-CN" altLang="zh-CN" sz="2400" dirty="0"/>
              <a:t>）“一对一”关系。若有两个表分别为</a:t>
            </a:r>
            <a:r>
              <a:rPr lang="en-US" altLang="zh-CN" sz="2400" dirty="0"/>
              <a:t>A</a:t>
            </a:r>
            <a:r>
              <a:rPr lang="zh-CN" altLang="zh-CN" sz="2400" dirty="0"/>
              <a:t>和</a:t>
            </a:r>
            <a:r>
              <a:rPr lang="en-US" altLang="zh-CN" sz="2400" dirty="0"/>
              <a:t>B</a:t>
            </a:r>
            <a:r>
              <a:rPr lang="zh-CN" altLang="zh-CN" sz="2400" dirty="0"/>
              <a:t>，</a:t>
            </a:r>
            <a:r>
              <a:rPr lang="en-US" altLang="zh-CN" sz="2400" dirty="0"/>
              <a:t>A</a:t>
            </a:r>
            <a:r>
              <a:rPr lang="zh-CN" altLang="zh-CN" sz="2400" dirty="0"/>
              <a:t>表中的一条记录仅能在</a:t>
            </a:r>
            <a:r>
              <a:rPr lang="en-US" altLang="zh-CN" sz="2400" dirty="0"/>
              <a:t>B</a:t>
            </a:r>
            <a:r>
              <a:rPr lang="zh-CN" altLang="zh-CN" sz="2400" dirty="0"/>
              <a:t>表中有一个匹配的记录，并且</a:t>
            </a:r>
            <a:r>
              <a:rPr lang="en-US" altLang="zh-CN" sz="2400" dirty="0"/>
              <a:t>B</a:t>
            </a:r>
            <a:r>
              <a:rPr lang="zh-CN" altLang="zh-CN" sz="2400" dirty="0"/>
              <a:t>表中的一条记录仅能在</a:t>
            </a:r>
            <a:r>
              <a:rPr lang="en-US" altLang="zh-CN" sz="2400" dirty="0"/>
              <a:t>A</a:t>
            </a:r>
            <a:r>
              <a:rPr lang="zh-CN" altLang="zh-CN" sz="2400" dirty="0"/>
              <a:t>表中有一个匹配记录。</a:t>
            </a:r>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3.5  </a:t>
            </a:r>
            <a:r>
              <a:rPr lang="zh-CN" altLang="zh-CN" dirty="0">
                <a:effectLst>
                  <a:outerShdw blurRad="38100" dist="38100" dir="2700000" algn="tl">
                    <a:srgbClr val="000000">
                      <a:alpha val="43137"/>
                    </a:srgbClr>
                  </a:outerShdw>
                </a:effectLst>
              </a:rPr>
              <a:t>表的联接</a:t>
            </a:r>
          </a:p>
        </p:txBody>
      </p:sp>
    </p:spTree>
    <p:extLst>
      <p:ext uri="{BB962C8B-B14F-4D97-AF65-F5344CB8AC3E}">
        <p14:creationId xmlns:p14="http://schemas.microsoft.com/office/powerpoint/2010/main" val="182296597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a:t>
            </a:r>
            <a:r>
              <a:rPr lang="en-US" altLang="zh-CN" sz="2400" dirty="0"/>
              <a:t>2</a:t>
            </a:r>
            <a:r>
              <a:rPr lang="zh-CN" altLang="zh-CN" sz="2400" dirty="0"/>
              <a:t>）“一对多”关系。在一对多关系中，</a:t>
            </a:r>
            <a:r>
              <a:rPr lang="en-US" altLang="zh-CN" sz="2400" dirty="0"/>
              <a:t>A</a:t>
            </a:r>
            <a:r>
              <a:rPr lang="zh-CN" altLang="zh-CN" sz="2400" dirty="0"/>
              <a:t>表中的一个记录能与</a:t>
            </a:r>
            <a:r>
              <a:rPr lang="en-US" altLang="zh-CN" sz="2400" dirty="0"/>
              <a:t>B</a:t>
            </a:r>
            <a:r>
              <a:rPr lang="zh-CN" altLang="zh-CN" sz="2400" dirty="0"/>
              <a:t>表中的许多记录匹配，但是</a:t>
            </a:r>
            <a:r>
              <a:rPr lang="en-US" altLang="zh-CN" sz="2400" dirty="0"/>
              <a:t>B</a:t>
            </a:r>
            <a:r>
              <a:rPr lang="zh-CN" altLang="zh-CN" sz="2400" dirty="0"/>
              <a:t>表中的一个记录仅能与</a:t>
            </a:r>
            <a:r>
              <a:rPr lang="en-US" altLang="zh-CN" sz="2400" dirty="0"/>
              <a:t>A</a:t>
            </a:r>
            <a:r>
              <a:rPr lang="zh-CN" altLang="zh-CN" sz="2400" dirty="0"/>
              <a:t>表中的一个记录匹配。</a:t>
            </a:r>
          </a:p>
          <a:p>
            <a:pPr marL="109728" indent="612000">
              <a:buNone/>
            </a:pPr>
            <a:r>
              <a:rPr lang="zh-CN" altLang="zh-CN" sz="2400" dirty="0"/>
              <a:t>（</a:t>
            </a:r>
            <a:r>
              <a:rPr lang="en-US" altLang="zh-CN" sz="2400" dirty="0"/>
              <a:t>3</a:t>
            </a:r>
            <a:r>
              <a:rPr lang="zh-CN" altLang="zh-CN" sz="2400" dirty="0"/>
              <a:t>）“多对多”关系。多对多关系中，</a:t>
            </a:r>
            <a:r>
              <a:rPr lang="en-US" altLang="zh-CN" sz="2400" dirty="0"/>
              <a:t>A</a:t>
            </a:r>
            <a:r>
              <a:rPr lang="zh-CN" altLang="zh-CN" sz="2400" dirty="0"/>
              <a:t>表中的一个记录能与</a:t>
            </a:r>
            <a:r>
              <a:rPr lang="en-US" altLang="zh-CN" sz="2400" dirty="0"/>
              <a:t>B</a:t>
            </a:r>
            <a:r>
              <a:rPr lang="zh-CN" altLang="zh-CN" sz="2400" dirty="0"/>
              <a:t>表中的许多记录匹配，并且</a:t>
            </a:r>
            <a:r>
              <a:rPr lang="en-US" altLang="zh-CN" sz="2400" dirty="0"/>
              <a:t>B</a:t>
            </a:r>
            <a:r>
              <a:rPr lang="zh-CN" altLang="zh-CN" sz="2400" dirty="0"/>
              <a:t>表中的一个记录也能与</a:t>
            </a:r>
            <a:r>
              <a:rPr lang="en-US" altLang="zh-CN" sz="2400" dirty="0"/>
              <a:t>A</a:t>
            </a:r>
            <a:r>
              <a:rPr lang="zh-CN" altLang="zh-CN" sz="2400" dirty="0"/>
              <a:t>表中的许多记录匹配。此关系的类型仅能通过定义第三个表（称作结合表）来完成，多对多关系实际上是使用第三个表的两个一对多关系。</a:t>
            </a:r>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3.5  </a:t>
            </a:r>
            <a:r>
              <a:rPr lang="zh-CN" altLang="zh-CN" dirty="0">
                <a:effectLst>
                  <a:outerShdw blurRad="38100" dist="38100" dir="2700000" algn="tl">
                    <a:srgbClr val="000000">
                      <a:alpha val="43137"/>
                    </a:srgbClr>
                  </a:outerShdw>
                </a:effectLst>
              </a:rPr>
              <a:t>表的联接</a:t>
            </a:r>
          </a:p>
        </p:txBody>
      </p:sp>
    </p:spTree>
    <p:extLst>
      <p:ext uri="{BB962C8B-B14F-4D97-AF65-F5344CB8AC3E}">
        <p14:creationId xmlns:p14="http://schemas.microsoft.com/office/powerpoint/2010/main" val="208056077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1</a:t>
            </a:r>
            <a:r>
              <a:rPr lang="zh-CN" altLang="zh-CN" sz="2400" b="1" dirty="0"/>
              <a:t>．一对一关系的创建</a:t>
            </a:r>
          </a:p>
          <a:p>
            <a:pPr marL="109728" indent="612000">
              <a:buNone/>
            </a:pPr>
            <a:r>
              <a:rPr lang="zh-CN" altLang="zh-CN" sz="2400" dirty="0"/>
              <a:t>假设在“学生选择管理系统”数据库中还有“优秀学生表”，用来保存优秀学生记录，有“学号”、“姓名”、“院系”、“专业”四个字段，“学号”字段为主键。下面以“学生档案表”和“优秀学生表”为例，定义表与表之间的一对一关系。</a:t>
            </a:r>
          </a:p>
          <a:p>
            <a:pPr marL="109728" indent="612000">
              <a:buNone/>
            </a:pPr>
            <a:r>
              <a:rPr lang="zh-CN" altLang="zh-CN" sz="2400" dirty="0"/>
              <a:t>（</a:t>
            </a:r>
            <a:r>
              <a:rPr lang="en-US" altLang="zh-CN" sz="2400" dirty="0"/>
              <a:t>1</a:t>
            </a:r>
            <a:r>
              <a:rPr lang="zh-CN" altLang="zh-CN" sz="2400" dirty="0"/>
              <a:t>）首先关闭所有打开的表，不能在已打开的表之间创建或修改关系。</a:t>
            </a:r>
          </a:p>
          <a:p>
            <a:pPr marL="109728" indent="612000">
              <a:buNone/>
            </a:pPr>
            <a:r>
              <a:rPr lang="zh-CN" altLang="zh-CN" sz="2400" dirty="0"/>
              <a:t>（</a:t>
            </a:r>
            <a:r>
              <a:rPr lang="en-US" altLang="zh-CN" sz="2400" dirty="0"/>
              <a:t>2</a:t>
            </a:r>
            <a:r>
              <a:rPr lang="zh-CN" altLang="zh-CN" sz="2400" dirty="0"/>
              <a:t>）单击功能区“数据库工具”选项卡下“关系”组中的“关系”</a:t>
            </a:r>
            <a:r>
              <a:rPr lang="zh-CN" altLang="zh-CN" sz="2400" dirty="0" smtClean="0"/>
              <a:t>按钮。</a:t>
            </a:r>
            <a:endParaRPr lang="zh-CN" altLang="zh-CN" sz="2400" dirty="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3.5  </a:t>
            </a:r>
            <a:r>
              <a:rPr lang="zh-CN" altLang="zh-CN" dirty="0">
                <a:effectLst>
                  <a:outerShdw blurRad="38100" dist="38100" dir="2700000" algn="tl">
                    <a:srgbClr val="000000">
                      <a:alpha val="43137"/>
                    </a:srgbClr>
                  </a:outerShdw>
                </a:effectLst>
              </a:rPr>
              <a:t>表的联接</a:t>
            </a:r>
          </a:p>
        </p:txBody>
      </p:sp>
    </p:spTree>
    <p:extLst>
      <p:ext uri="{BB962C8B-B14F-4D97-AF65-F5344CB8AC3E}">
        <p14:creationId xmlns:p14="http://schemas.microsoft.com/office/powerpoint/2010/main" val="56258858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a:t>
            </a:r>
            <a:r>
              <a:rPr lang="en-US" altLang="zh-CN" sz="2400" dirty="0"/>
              <a:t>3</a:t>
            </a:r>
            <a:r>
              <a:rPr lang="zh-CN" altLang="zh-CN" sz="2400" dirty="0"/>
              <a:t>）如果数据库没有定义任何关系，将会自动显示“显示表”对话框（如</a:t>
            </a:r>
            <a:r>
              <a:rPr lang="zh-CN" altLang="zh-CN" sz="2400" dirty="0">
                <a:hlinkClick r:id="rId2" action="ppaction://hlinkpres?slideindex=1&amp;slidetitle="/>
              </a:rPr>
              <a:t>图</a:t>
            </a:r>
            <a:r>
              <a:rPr lang="en-US" altLang="zh-CN" sz="2400" dirty="0">
                <a:hlinkClick r:id="rId2" action="ppaction://hlinkpres?slideindex=1&amp;slidetitle="/>
              </a:rPr>
              <a:t>3.35</a:t>
            </a:r>
            <a:r>
              <a:rPr lang="zh-CN" altLang="zh-CN" sz="2400" dirty="0"/>
              <a:t>所示）。如果需要添加一个关系表，而“显示表”对话框却没有显示，请单击工具栏上的“显示表”</a:t>
            </a:r>
            <a:r>
              <a:rPr lang="zh-CN" altLang="zh-CN" sz="2400" dirty="0" smtClean="0"/>
              <a:t>按钮。</a:t>
            </a:r>
            <a:r>
              <a:rPr lang="zh-CN" altLang="zh-CN" sz="2400" dirty="0"/>
              <a:t>如果关系表已经显示，直接跳到步骤（</a:t>
            </a:r>
            <a:r>
              <a:rPr lang="en-US" altLang="zh-CN" sz="2400" dirty="0"/>
              <a:t>5</a:t>
            </a:r>
            <a:r>
              <a:rPr lang="zh-CN" altLang="zh-CN" sz="2400" dirty="0"/>
              <a:t>）</a:t>
            </a:r>
            <a:r>
              <a:rPr lang="zh-CN" altLang="zh-CN" sz="2400" dirty="0" smtClean="0"/>
              <a:t>。</a:t>
            </a:r>
            <a:endParaRPr lang="en-US" altLang="zh-CN" sz="2400" dirty="0" smtClean="0"/>
          </a:p>
          <a:p>
            <a:pPr marL="109728" indent="612000">
              <a:buNone/>
            </a:pPr>
            <a:r>
              <a:rPr lang="zh-CN" altLang="zh-CN" sz="2400" dirty="0"/>
              <a:t>（</a:t>
            </a:r>
            <a:r>
              <a:rPr lang="en-US" altLang="zh-CN" sz="2400" dirty="0"/>
              <a:t>4</a:t>
            </a:r>
            <a:r>
              <a:rPr lang="zh-CN" altLang="zh-CN" sz="2400" dirty="0"/>
              <a:t>）选中需要编辑关系的表，然后单击“添加”按钮（或双击要编辑关系的表），将表添加到关系窗口，然后关闭“显示表”对话框，如</a:t>
            </a:r>
            <a:r>
              <a:rPr lang="zh-CN" altLang="zh-CN" sz="2400" dirty="0">
                <a:hlinkClick r:id="rId3" action="ppaction://hlinkpres?slideindex=1&amp;slidetitle="/>
              </a:rPr>
              <a:t>图</a:t>
            </a:r>
            <a:r>
              <a:rPr lang="en-US" altLang="zh-CN" sz="2400" dirty="0">
                <a:hlinkClick r:id="rId3" action="ppaction://hlinkpres?slideindex=1&amp;slidetitle="/>
              </a:rPr>
              <a:t>3.36</a:t>
            </a:r>
            <a:r>
              <a:rPr lang="zh-CN" altLang="zh-CN" sz="2400" dirty="0"/>
              <a:t>所示</a:t>
            </a:r>
            <a:r>
              <a:rPr lang="zh-CN" altLang="zh-CN" sz="2400" dirty="0" smtClean="0"/>
              <a:t>。</a:t>
            </a:r>
            <a:endParaRPr lang="en-US" altLang="zh-CN" sz="2400" dirty="0" smtClean="0"/>
          </a:p>
          <a:p>
            <a:pPr marL="109728" indent="612000">
              <a:buNone/>
            </a:pPr>
            <a:r>
              <a:rPr lang="zh-CN" altLang="zh-CN" sz="2400" dirty="0"/>
              <a:t>（</a:t>
            </a:r>
            <a:r>
              <a:rPr lang="en-US" altLang="zh-CN" sz="2400" dirty="0"/>
              <a:t>5</a:t>
            </a:r>
            <a:r>
              <a:rPr lang="zh-CN" altLang="zh-CN" sz="2400" dirty="0"/>
              <a:t>）从某个表中将所要的相关字段拖动到其他表中的相关字段上，弹出编辑关系对话框，如</a:t>
            </a:r>
            <a:r>
              <a:rPr lang="zh-CN" altLang="zh-CN" sz="2400" dirty="0">
                <a:hlinkClick r:id="rId4" action="ppaction://hlinkpres?slideindex=1&amp;slidetitle="/>
              </a:rPr>
              <a:t>图</a:t>
            </a:r>
            <a:r>
              <a:rPr lang="en-US" altLang="zh-CN" sz="2400" dirty="0">
                <a:hlinkClick r:id="rId4" action="ppaction://hlinkpres?slideindex=1&amp;slidetitle="/>
              </a:rPr>
              <a:t>3.37</a:t>
            </a:r>
            <a:r>
              <a:rPr lang="zh-CN" altLang="zh-CN" sz="2400" dirty="0"/>
              <a:t>所示。如果表中已有数据，且要实施参照完整性，一对一的关联关系一定要从主表中将相关字段拖到关联表中的相关字段上，然后选中“实施参照完整性”复选框，否则可能会出现错误提示。</a:t>
            </a:r>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3.5  </a:t>
            </a:r>
            <a:r>
              <a:rPr lang="zh-CN" altLang="zh-CN" dirty="0">
                <a:effectLst>
                  <a:outerShdw blurRad="38100" dist="38100" dir="2700000" algn="tl">
                    <a:srgbClr val="000000">
                      <a:alpha val="43137"/>
                    </a:srgbClr>
                  </a:outerShdw>
                </a:effectLst>
              </a:rPr>
              <a:t>表的联接</a:t>
            </a:r>
          </a:p>
        </p:txBody>
      </p:sp>
    </p:spTree>
    <p:extLst>
      <p:ext uri="{BB962C8B-B14F-4D97-AF65-F5344CB8AC3E}">
        <p14:creationId xmlns:p14="http://schemas.microsoft.com/office/powerpoint/2010/main" val="10945211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a:t>
            </a:r>
            <a:r>
              <a:rPr lang="en-US" altLang="zh-CN" sz="2400" dirty="0"/>
              <a:t>6</a:t>
            </a:r>
            <a:r>
              <a:rPr lang="zh-CN" altLang="zh-CN" sz="2400" dirty="0"/>
              <a:t>）显示“编辑关系”对话框，检查显示在两个列中的字段名称以确保正确性。必要情况下可以进行更改。</a:t>
            </a:r>
          </a:p>
          <a:p>
            <a:pPr marL="109728" indent="612000">
              <a:buNone/>
            </a:pPr>
            <a:r>
              <a:rPr lang="zh-CN" altLang="zh-CN" sz="2400" dirty="0"/>
              <a:t>（</a:t>
            </a:r>
            <a:r>
              <a:rPr lang="en-US" altLang="zh-CN" sz="2400" dirty="0"/>
              <a:t>7</a:t>
            </a:r>
            <a:r>
              <a:rPr lang="zh-CN" altLang="zh-CN" sz="2400" dirty="0"/>
              <a:t>）选中“实施参照完整性”复选框，单击“新建”按钮创建关系。在关闭“关系”窗口时，</a:t>
            </a:r>
            <a:r>
              <a:rPr lang="en-US" altLang="zh-CN" sz="2400" dirty="0"/>
              <a:t>Microsoft Access</a:t>
            </a:r>
            <a:r>
              <a:rPr lang="zh-CN" altLang="zh-CN" sz="2400" dirty="0"/>
              <a:t>将询问是否保存此关系配置。不论是否保存此配置，所创建的关系都已保存在此数据库中。新建的关系如</a:t>
            </a:r>
            <a:r>
              <a:rPr lang="zh-CN" altLang="zh-CN" sz="2400" dirty="0">
                <a:hlinkClick r:id="rId2" action="ppaction://hlinkpres?slideindex=1&amp;slidetitle="/>
              </a:rPr>
              <a:t>图</a:t>
            </a:r>
            <a:r>
              <a:rPr lang="en-US" altLang="zh-CN" sz="2400" dirty="0">
                <a:hlinkClick r:id="rId2" action="ppaction://hlinkpres?slideindex=1&amp;slidetitle="/>
              </a:rPr>
              <a:t>3.38</a:t>
            </a:r>
            <a:r>
              <a:rPr lang="zh-CN" altLang="zh-CN" sz="2400" dirty="0"/>
              <a:t>所示</a:t>
            </a:r>
            <a:r>
              <a:rPr lang="zh-CN" altLang="zh-CN" sz="2400" dirty="0" smtClean="0"/>
              <a:t>。</a:t>
            </a:r>
            <a:endParaRPr lang="en-US" altLang="zh-CN" sz="2400" dirty="0" smtClean="0"/>
          </a:p>
          <a:p>
            <a:pPr marL="109728" indent="612000">
              <a:buNone/>
            </a:pPr>
            <a:r>
              <a:rPr lang="zh-CN" altLang="zh-CN" sz="2400" dirty="0">
                <a:solidFill>
                  <a:srgbClr val="FF0000"/>
                </a:solidFill>
              </a:rPr>
              <a:t>注</a:t>
            </a:r>
            <a:r>
              <a:rPr lang="zh-CN" altLang="zh-CN" sz="2400" dirty="0"/>
              <a:t>：在上面的例子中，“学生档案表”是主表，而“优秀学生表”是关联表，所以一定要从“学生档案表”的字段列表中将“学号”字段拖拽到“优秀学生表”的“学号”字段上才能够创建如上图所示的实施了参照完整性的</a:t>
            </a:r>
            <a:r>
              <a:rPr lang="en-US" altLang="zh-CN" sz="2400" dirty="0"/>
              <a:t>1</a:t>
            </a:r>
            <a:r>
              <a:rPr lang="zh-CN" altLang="zh-CN" sz="2400" dirty="0"/>
              <a:t>：</a:t>
            </a:r>
            <a:r>
              <a:rPr lang="en-US" altLang="zh-CN" sz="2400" dirty="0"/>
              <a:t>1</a:t>
            </a:r>
            <a:r>
              <a:rPr lang="zh-CN" altLang="zh-CN" sz="2400" dirty="0"/>
              <a:t>关联关系；如果反向操作则会出现如</a:t>
            </a:r>
            <a:r>
              <a:rPr lang="zh-CN" altLang="zh-CN" sz="2400" dirty="0">
                <a:hlinkClick r:id="rId3" action="ppaction://hlinkpres?slideindex=1&amp;slidetitle="/>
              </a:rPr>
              <a:t>图</a:t>
            </a:r>
            <a:r>
              <a:rPr lang="en-US" altLang="zh-CN" sz="2400" dirty="0">
                <a:hlinkClick r:id="rId3" action="ppaction://hlinkpres?slideindex=1&amp;slidetitle="/>
              </a:rPr>
              <a:t>3.39</a:t>
            </a:r>
            <a:r>
              <a:rPr lang="zh-CN" altLang="zh-CN" sz="2400" dirty="0"/>
              <a:t>所示的错误提示。</a:t>
            </a:r>
          </a:p>
          <a:p>
            <a:pPr marL="109728" indent="612000">
              <a:buNone/>
            </a:pPr>
            <a:endParaRPr lang="zh-CN" altLang="zh-CN" sz="2400" dirty="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3.5  </a:t>
            </a:r>
            <a:r>
              <a:rPr lang="zh-CN" altLang="zh-CN" dirty="0">
                <a:effectLst>
                  <a:outerShdw blurRad="38100" dist="38100" dir="2700000" algn="tl">
                    <a:srgbClr val="000000">
                      <a:alpha val="43137"/>
                    </a:srgbClr>
                  </a:outerShdw>
                </a:effectLst>
              </a:rPr>
              <a:t>表的联接</a:t>
            </a:r>
          </a:p>
        </p:txBody>
      </p:sp>
    </p:spTree>
    <p:extLst>
      <p:ext uri="{BB962C8B-B14F-4D97-AF65-F5344CB8AC3E}">
        <p14:creationId xmlns:p14="http://schemas.microsoft.com/office/powerpoint/2010/main" val="7222813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关于一对一关系的其他操作：</a:t>
            </a:r>
          </a:p>
          <a:p>
            <a:pPr marL="109728" indent="612000">
              <a:buNone/>
            </a:pPr>
            <a:r>
              <a:rPr lang="zh-CN" altLang="zh-CN" sz="2400" dirty="0"/>
              <a:t>（</a:t>
            </a:r>
            <a:r>
              <a:rPr lang="en-US" altLang="zh-CN" sz="2400" dirty="0"/>
              <a:t>1</a:t>
            </a:r>
            <a:r>
              <a:rPr lang="zh-CN" altLang="zh-CN" sz="2400" dirty="0"/>
              <a:t>）如果需要查看数据库中定义的所有关系，请单击功能区“关系工具</a:t>
            </a:r>
            <a:r>
              <a:rPr lang="en-US" altLang="zh-CN" sz="2400" dirty="0"/>
              <a:t>/</a:t>
            </a:r>
            <a:r>
              <a:rPr lang="zh-CN" altLang="zh-CN" sz="2400" dirty="0"/>
              <a:t>设计”选项卡上“关系”组中的“所有关系”按钮</a:t>
            </a:r>
            <a:r>
              <a:rPr lang="en-US" altLang="zh-CN" sz="2400" dirty="0"/>
              <a:t> </a:t>
            </a:r>
            <a:r>
              <a:rPr lang="zh-CN" altLang="zh-CN" sz="2400" dirty="0"/>
              <a:t>。如果只要查看特定表所定义的关系，请单击表，然后功能区“关系工具</a:t>
            </a:r>
            <a:r>
              <a:rPr lang="en-US" altLang="zh-CN" sz="2400" dirty="0"/>
              <a:t>/</a:t>
            </a:r>
            <a:r>
              <a:rPr lang="zh-CN" altLang="zh-CN" sz="2400" dirty="0"/>
              <a:t>设计”选项卡上“关系”组中的“直接关系”按钮</a:t>
            </a:r>
            <a:r>
              <a:rPr lang="en-US" altLang="zh-CN" sz="2400" dirty="0"/>
              <a:t> </a:t>
            </a:r>
            <a:r>
              <a:rPr lang="zh-CN" altLang="zh-CN" sz="2400" dirty="0"/>
              <a:t>。</a:t>
            </a:r>
          </a:p>
          <a:p>
            <a:pPr marL="109728" indent="612000">
              <a:buNone/>
            </a:pPr>
            <a:r>
              <a:rPr lang="zh-CN" altLang="zh-CN" sz="2400" dirty="0"/>
              <a:t>（</a:t>
            </a:r>
            <a:r>
              <a:rPr lang="en-US" altLang="zh-CN" sz="2400" dirty="0"/>
              <a:t>2</a:t>
            </a:r>
            <a:r>
              <a:rPr lang="zh-CN" altLang="zh-CN" sz="2400" dirty="0"/>
              <a:t>）如果要更改表的设计，可以在需要改变的表上单击鼠标右键，然后再单击“表设计”。除表外，查询也可以创建关系，但是参照完整性并不在查询中实行。</a:t>
            </a:r>
          </a:p>
          <a:p>
            <a:pPr marL="109728" indent="612000">
              <a:buNone/>
            </a:pPr>
            <a:r>
              <a:rPr lang="zh-CN" altLang="zh-CN" sz="2400" dirty="0"/>
              <a:t>（</a:t>
            </a:r>
            <a:r>
              <a:rPr lang="en-US" altLang="zh-CN" sz="2400" dirty="0"/>
              <a:t>3</a:t>
            </a:r>
            <a:r>
              <a:rPr lang="zh-CN" altLang="zh-CN" sz="2400" dirty="0"/>
              <a:t>）如果要在表和它本身之间创建关系，请将表添加两次。这种情况在相同的表中进行查询时很有用。</a:t>
            </a:r>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3.5  </a:t>
            </a:r>
            <a:r>
              <a:rPr lang="zh-CN" altLang="zh-CN" dirty="0">
                <a:effectLst>
                  <a:outerShdw blurRad="38100" dist="38100" dir="2700000" algn="tl">
                    <a:srgbClr val="000000">
                      <a:alpha val="43137"/>
                    </a:srgbClr>
                  </a:outerShdw>
                </a:effectLst>
              </a:rPr>
              <a:t>表的联接</a:t>
            </a:r>
          </a:p>
        </p:txBody>
      </p:sp>
    </p:spTree>
    <p:extLst>
      <p:ext uri="{BB962C8B-B14F-4D97-AF65-F5344CB8AC3E}">
        <p14:creationId xmlns:p14="http://schemas.microsoft.com/office/powerpoint/2010/main" val="364885897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2</a:t>
            </a:r>
            <a:r>
              <a:rPr lang="zh-CN" altLang="zh-CN" sz="2400" b="1" dirty="0"/>
              <a:t>．一对多的关系创建</a:t>
            </a:r>
          </a:p>
          <a:p>
            <a:pPr marL="109728" indent="612000">
              <a:buNone/>
            </a:pPr>
            <a:r>
              <a:rPr lang="zh-CN" altLang="zh-CN" sz="2400" dirty="0"/>
              <a:t>下面以“学生档案表”和“学生选课表”为例，介绍一对多关系的创建过程。</a:t>
            </a:r>
          </a:p>
          <a:p>
            <a:pPr marL="109728" indent="612000">
              <a:buNone/>
            </a:pPr>
            <a:r>
              <a:rPr lang="zh-CN" altLang="zh-CN" sz="2400" dirty="0"/>
              <a:t>“一对多的关系”创建过程与“一对一的关系”创建过程基本相同，只是在第（</a:t>
            </a:r>
            <a:r>
              <a:rPr lang="en-US" altLang="zh-CN" sz="2400" dirty="0"/>
              <a:t>5</a:t>
            </a:r>
            <a:r>
              <a:rPr lang="zh-CN" altLang="zh-CN" sz="2400" dirty="0"/>
              <a:t>）步时弹出如</a:t>
            </a:r>
            <a:r>
              <a:rPr lang="zh-CN" altLang="zh-CN" sz="2400" dirty="0">
                <a:hlinkClick r:id="rId2" action="ppaction://hlinkpres?slideindex=1&amp;slidetitle="/>
              </a:rPr>
              <a:t>图</a:t>
            </a:r>
            <a:r>
              <a:rPr lang="en-US" altLang="zh-CN" sz="2400" dirty="0">
                <a:hlinkClick r:id="rId2" action="ppaction://hlinkpres?slideindex=1&amp;slidetitle="/>
              </a:rPr>
              <a:t>3.40</a:t>
            </a:r>
            <a:r>
              <a:rPr lang="zh-CN" altLang="zh-CN" sz="2400" dirty="0"/>
              <a:t>所示的“编辑关系”对话框（注意：这个对话框下边“关系类型”显示的是“一对多”）。设置好的关系如</a:t>
            </a:r>
            <a:r>
              <a:rPr lang="zh-CN" altLang="zh-CN" sz="2400" dirty="0">
                <a:hlinkClick r:id="rId3" action="ppaction://hlinkpres?slideindex=1&amp;slidetitle="/>
              </a:rPr>
              <a:t>图</a:t>
            </a:r>
            <a:r>
              <a:rPr lang="en-US" altLang="zh-CN" sz="2400" dirty="0">
                <a:hlinkClick r:id="rId3" action="ppaction://hlinkpres?slideindex=1&amp;slidetitle="/>
              </a:rPr>
              <a:t>3.41</a:t>
            </a:r>
            <a:r>
              <a:rPr lang="zh-CN" altLang="zh-CN" sz="2400" dirty="0"/>
              <a:t>所示。如果要实施参照完整性，一定要保证多方表中的记录在关联字段上的数据包含在一方表的</a:t>
            </a:r>
            <a:r>
              <a:rPr lang="zh-CN" altLang="zh-CN" sz="2400" dirty="0" smtClean="0"/>
              <a:t>关联</a:t>
            </a:r>
            <a:r>
              <a:rPr lang="zh-CN" altLang="zh-CN" sz="2400" dirty="0"/>
              <a:t>字段列中，否则会出现错误提示</a:t>
            </a:r>
            <a:r>
              <a:rPr lang="zh-CN" altLang="zh-CN" sz="2400" dirty="0" smtClean="0"/>
              <a:t>。</a:t>
            </a:r>
            <a:endParaRPr lang="en-US" altLang="zh-CN" sz="2400" dirty="0" smtClean="0"/>
          </a:p>
          <a:p>
            <a:pPr marL="109728" indent="612000">
              <a:buNone/>
            </a:pPr>
            <a:endParaRPr lang="zh-CN" altLang="zh-CN" sz="2400" dirty="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3.5  </a:t>
            </a:r>
            <a:r>
              <a:rPr lang="zh-CN" altLang="zh-CN" dirty="0">
                <a:effectLst>
                  <a:outerShdw blurRad="38100" dist="38100" dir="2700000" algn="tl">
                    <a:srgbClr val="000000">
                      <a:alpha val="43137"/>
                    </a:srgbClr>
                  </a:outerShdw>
                </a:effectLst>
              </a:rPr>
              <a:t>表的联接</a:t>
            </a:r>
          </a:p>
        </p:txBody>
      </p:sp>
    </p:spTree>
    <p:extLst>
      <p:ext uri="{BB962C8B-B14F-4D97-AF65-F5344CB8AC3E}">
        <p14:creationId xmlns:p14="http://schemas.microsoft.com/office/powerpoint/2010/main" val="134980842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3</a:t>
            </a:r>
            <a:r>
              <a:rPr lang="zh-CN" altLang="zh-CN" sz="2400" b="1" dirty="0"/>
              <a:t>．多对多关系的创建</a:t>
            </a:r>
          </a:p>
          <a:p>
            <a:pPr marL="109728" indent="612000">
              <a:buNone/>
            </a:pPr>
            <a:r>
              <a:rPr lang="zh-CN" altLang="zh-CN" sz="2400" dirty="0" smtClean="0"/>
              <a:t>多</a:t>
            </a:r>
            <a:r>
              <a:rPr lang="zh-CN" altLang="zh-CN" sz="2400" dirty="0"/>
              <a:t>对多关系的创建必须借助第三个表来完成。</a:t>
            </a:r>
          </a:p>
          <a:p>
            <a:pPr marL="109728" indent="612000">
              <a:buNone/>
            </a:pPr>
            <a:r>
              <a:rPr lang="zh-CN" altLang="zh-CN" sz="2400" dirty="0"/>
              <a:t>（</a:t>
            </a:r>
            <a:r>
              <a:rPr lang="en-US" altLang="zh-CN" sz="2400" dirty="0"/>
              <a:t>1</a:t>
            </a:r>
            <a:r>
              <a:rPr lang="zh-CN" altLang="zh-CN" sz="2400" dirty="0"/>
              <a:t>）创建或加入称作结合表的第三个表，并将其他两个表中定义为主键的字段添加到这个表中。在结合表中，主键字段和外部键的功能相同。可以像在其他表中那样，将其他的字段添加到结合表中。</a:t>
            </a:r>
          </a:p>
          <a:p>
            <a:pPr marL="109728" indent="612000">
              <a:buNone/>
            </a:pPr>
            <a:r>
              <a:rPr lang="zh-CN" altLang="zh-CN" sz="2400" dirty="0"/>
              <a:t>（</a:t>
            </a:r>
            <a:r>
              <a:rPr lang="en-US" altLang="zh-CN" sz="2400" dirty="0"/>
              <a:t>2</a:t>
            </a:r>
            <a:r>
              <a:rPr lang="zh-CN" altLang="zh-CN" sz="2400" dirty="0"/>
              <a:t>）在结合表中，将主键设置为包含其他两个表中主键的字段</a:t>
            </a:r>
            <a:r>
              <a:rPr lang="zh-CN" altLang="zh-CN" sz="2400" dirty="0" smtClean="0"/>
              <a:t>。</a:t>
            </a:r>
            <a:endParaRPr lang="zh-CN" altLang="zh-CN" sz="2400" dirty="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3.5  </a:t>
            </a:r>
            <a:r>
              <a:rPr lang="zh-CN" altLang="zh-CN" dirty="0">
                <a:effectLst>
                  <a:outerShdw blurRad="38100" dist="38100" dir="2700000" algn="tl">
                    <a:srgbClr val="000000">
                      <a:alpha val="43137"/>
                    </a:srgbClr>
                  </a:outerShdw>
                </a:effectLst>
              </a:rPr>
              <a:t>表的联接</a:t>
            </a:r>
          </a:p>
        </p:txBody>
      </p:sp>
    </p:spTree>
    <p:extLst>
      <p:ext uri="{BB962C8B-B14F-4D97-AF65-F5344CB8AC3E}">
        <p14:creationId xmlns:p14="http://schemas.microsoft.com/office/powerpoint/2010/main" val="52991706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例如：在“学生选课管理系统”数据库中“学生档案表”和“课程设置表”之间的多对多关系需要通过“学生选课表”来实现（一名学生可以选修多门课程，一门课程可以有多名学生选修），结果如</a:t>
            </a:r>
            <a:r>
              <a:rPr lang="zh-CN" altLang="zh-CN" sz="2400" dirty="0">
                <a:hlinkClick r:id="rId2" action="ppaction://hlinkpres?slideindex=1&amp;slidetitle="/>
              </a:rPr>
              <a:t>图</a:t>
            </a:r>
            <a:r>
              <a:rPr lang="en-US" altLang="zh-CN" sz="2400" dirty="0">
                <a:hlinkClick r:id="rId2" action="ppaction://hlinkpres?slideindex=1&amp;slidetitle="/>
              </a:rPr>
              <a:t>3.42</a:t>
            </a:r>
            <a:r>
              <a:rPr lang="zh-CN" altLang="zh-CN" sz="2400" dirty="0"/>
              <a:t>所示（未实施参照完整性）。</a:t>
            </a:r>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3.5  </a:t>
            </a:r>
            <a:r>
              <a:rPr lang="zh-CN" altLang="zh-CN" dirty="0">
                <a:effectLst>
                  <a:outerShdw blurRad="38100" dist="38100" dir="2700000" algn="tl">
                    <a:srgbClr val="000000">
                      <a:alpha val="43137"/>
                    </a:srgbClr>
                  </a:outerShdw>
                </a:effectLst>
              </a:rPr>
              <a:t>表的联接</a:t>
            </a:r>
          </a:p>
        </p:txBody>
      </p:sp>
    </p:spTree>
    <p:extLst>
      <p:ext uri="{BB962C8B-B14F-4D97-AF65-F5344CB8AC3E}">
        <p14:creationId xmlns:p14="http://schemas.microsoft.com/office/powerpoint/2010/main" val="33216852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612000">
              <a:buNone/>
            </a:pPr>
            <a:r>
              <a:rPr lang="zh-CN" altLang="zh-CN" sz="2400" dirty="0"/>
              <a:t>创建表工作包括构造表中的字段、字段命名、定义字段的数据类型和设置字段属性等内容。在现有的数据库中创建表有以下几种方法：</a:t>
            </a:r>
          </a:p>
          <a:p>
            <a:pPr lvl="0"/>
            <a:r>
              <a:rPr lang="zh-CN" altLang="zh-CN" sz="2400" dirty="0"/>
              <a:t>使用数据表视图创建表</a:t>
            </a:r>
          </a:p>
          <a:p>
            <a:pPr lvl="0"/>
            <a:r>
              <a:rPr lang="zh-CN" altLang="zh-CN" sz="2400" dirty="0"/>
              <a:t>使用设计视图创建表</a:t>
            </a:r>
          </a:p>
          <a:p>
            <a:r>
              <a:rPr lang="zh-CN" altLang="zh-CN" sz="2400" dirty="0"/>
              <a:t>使用</a:t>
            </a:r>
            <a:r>
              <a:rPr lang="en-US" altLang="zh-CN" sz="2400" dirty="0"/>
              <a:t>SharePoint</a:t>
            </a:r>
            <a:r>
              <a:rPr lang="zh-CN" altLang="zh-CN" sz="2400" dirty="0"/>
              <a:t>列表创建</a:t>
            </a:r>
            <a:r>
              <a:rPr lang="zh-CN" altLang="zh-CN" sz="2400" dirty="0" smtClean="0"/>
              <a:t>表</a:t>
            </a:r>
            <a:endParaRPr lang="en-US" altLang="zh-CN" sz="2400" dirty="0" smtClean="0"/>
          </a:p>
          <a:p>
            <a:pPr marL="109728" indent="612000">
              <a:buNone/>
            </a:pPr>
            <a:r>
              <a:rPr lang="zh-CN" altLang="zh-CN" sz="2400" dirty="0"/>
              <a:t>除以上三种方法外，获取外部数据的“导入”和“链接”方法也可以在数据库中创建表，具体内容详见</a:t>
            </a:r>
            <a:r>
              <a:rPr lang="en-US" altLang="zh-CN" sz="2400" dirty="0"/>
              <a:t>3.6</a:t>
            </a:r>
            <a:r>
              <a:rPr lang="zh-CN" altLang="zh-CN" sz="2400" dirty="0"/>
              <a:t>小节。</a:t>
            </a:r>
          </a:p>
          <a:p>
            <a:pPr marL="109728" indent="0">
              <a:buNone/>
            </a:pPr>
            <a:endParaRPr lang="zh-CN" altLang="en-US" sz="2400" dirty="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3.1 </a:t>
            </a:r>
            <a:r>
              <a:rPr lang="zh-CN" altLang="zh-CN" dirty="0">
                <a:effectLst>
                  <a:outerShdw blurRad="38100" dist="38100" dir="2700000" algn="tl">
                    <a:srgbClr val="000000">
                      <a:alpha val="43137"/>
                    </a:srgbClr>
                  </a:outerShdw>
                </a:effectLst>
              </a:rPr>
              <a:t>创建表</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87145109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3.5.2  </a:t>
            </a:r>
            <a:r>
              <a:rPr lang="zh-CN" altLang="zh-CN" sz="2400" b="1" dirty="0"/>
              <a:t>编辑关系</a:t>
            </a:r>
          </a:p>
          <a:p>
            <a:pPr marL="109728" indent="612000">
              <a:buNone/>
            </a:pPr>
            <a:r>
              <a:rPr lang="zh-CN" altLang="zh-CN" sz="2400" dirty="0"/>
              <a:t>在创建关系时涉及到联接类型，接下来介绍一下什么是联接类型及其分类。</a:t>
            </a:r>
          </a:p>
          <a:p>
            <a:pPr marL="109728" indent="612000">
              <a:buNone/>
            </a:pPr>
            <a:r>
              <a:rPr lang="en-US" altLang="zh-CN" sz="2400" b="1" dirty="0"/>
              <a:t>1</a:t>
            </a:r>
            <a:r>
              <a:rPr lang="zh-CN" altLang="zh-CN" sz="2400" b="1" dirty="0"/>
              <a:t>．联接类型</a:t>
            </a:r>
          </a:p>
          <a:p>
            <a:pPr marL="109728" indent="612000">
              <a:buNone/>
            </a:pPr>
            <a:r>
              <a:rPr lang="zh-CN" altLang="zh-CN" sz="2400" dirty="0"/>
              <a:t>联接类型指查询的有效范围，即对哪些记录进行选择，对哪些记录执行操作。联接类型有三种：内部联接、左外部联接和右外部联接。系统默认的为内部联接。</a:t>
            </a:r>
          </a:p>
          <a:p>
            <a:pPr marL="109728" indent="612000">
              <a:buNone/>
            </a:pPr>
            <a:r>
              <a:rPr lang="zh-CN" altLang="zh-CN" sz="2400" dirty="0"/>
              <a:t>（</a:t>
            </a:r>
            <a:r>
              <a:rPr lang="en-US" altLang="zh-CN" sz="2400" dirty="0"/>
              <a:t>1</a:t>
            </a:r>
            <a:r>
              <a:rPr lang="zh-CN" altLang="zh-CN" sz="2400" dirty="0"/>
              <a:t>）内部联接。联接字段满足特定条件时，才合并两个表中的记录并将其添加到查询结果中</a:t>
            </a:r>
            <a:r>
              <a:rPr lang="zh-CN" altLang="zh-CN" sz="2400" dirty="0" smtClean="0"/>
              <a:t>。</a:t>
            </a:r>
            <a:endParaRPr lang="zh-CN" altLang="zh-CN" sz="2400" dirty="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3.5  </a:t>
            </a:r>
            <a:r>
              <a:rPr lang="zh-CN" altLang="zh-CN" dirty="0">
                <a:effectLst>
                  <a:outerShdw blurRad="38100" dist="38100" dir="2700000" algn="tl">
                    <a:srgbClr val="000000">
                      <a:alpha val="43137"/>
                    </a:srgbClr>
                  </a:outerShdw>
                </a:effectLst>
              </a:rPr>
              <a:t>表的联接</a:t>
            </a:r>
          </a:p>
        </p:txBody>
      </p:sp>
    </p:spTree>
    <p:extLst>
      <p:ext uri="{BB962C8B-B14F-4D97-AF65-F5344CB8AC3E}">
        <p14:creationId xmlns:p14="http://schemas.microsoft.com/office/powerpoint/2010/main" val="397093275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a:t>
            </a:r>
            <a:r>
              <a:rPr lang="en-US" altLang="zh-CN" sz="2400" dirty="0"/>
              <a:t>2</a:t>
            </a:r>
            <a:r>
              <a:rPr lang="zh-CN" altLang="zh-CN" sz="2400" dirty="0"/>
              <a:t>）左外部联接。将两个联接表中左边的表中的全部字段添加查询结果中，右边的表仅当与左边的表有相匹配的时候才添加到查询结果中。即无论左边的表是否满足条件都添加。</a:t>
            </a:r>
          </a:p>
          <a:p>
            <a:pPr marL="109728" indent="612000">
              <a:buNone/>
            </a:pPr>
            <a:r>
              <a:rPr lang="zh-CN" altLang="zh-CN" sz="2400" dirty="0"/>
              <a:t>（</a:t>
            </a:r>
            <a:r>
              <a:rPr lang="en-US" altLang="zh-CN" sz="2400" dirty="0"/>
              <a:t>3</a:t>
            </a:r>
            <a:r>
              <a:rPr lang="zh-CN" altLang="zh-CN" sz="2400" dirty="0"/>
              <a:t>）右外部联接。将两个联接表中右边的表中全部字段添加查询结果中，左边的表仅当与右边的表有相匹配的时候才添加到查询结果中。即无论右边的表是否满足条件都添加。</a:t>
            </a:r>
          </a:p>
          <a:p>
            <a:pPr marL="109728" indent="612000">
              <a:buNone/>
            </a:pPr>
            <a:r>
              <a:rPr lang="zh-CN" altLang="zh-CN" sz="2400" dirty="0"/>
              <a:t>联接的具体方法：单击功能区“数据库工具”选项卡下“关系”组中的“关系”按钮，打开“关系”窗口，双击两个表之间的连线的中间部分，打开如</a:t>
            </a:r>
            <a:r>
              <a:rPr lang="zh-CN" altLang="zh-CN" sz="2400" dirty="0">
                <a:hlinkClick r:id="rId2" action="ppaction://hlinkpres?slideindex=1&amp;slidetitle="/>
              </a:rPr>
              <a:t>图</a:t>
            </a:r>
            <a:r>
              <a:rPr lang="en-US" altLang="zh-CN" sz="2400" dirty="0">
                <a:hlinkClick r:id="rId2" action="ppaction://hlinkpres?slideindex=1&amp;slidetitle="/>
              </a:rPr>
              <a:t>3.40</a:t>
            </a:r>
            <a:r>
              <a:rPr lang="zh-CN" altLang="zh-CN" sz="2400" dirty="0"/>
              <a:t>所示的“编辑关系”对话框，单击“联接类型”按钮，在如</a:t>
            </a:r>
            <a:r>
              <a:rPr lang="zh-CN" altLang="zh-CN" sz="2400" dirty="0">
                <a:hlinkClick r:id="rId3" action="ppaction://hlinkpres?slideindex=1&amp;slidetitle="/>
              </a:rPr>
              <a:t>图</a:t>
            </a:r>
            <a:r>
              <a:rPr lang="en-US" altLang="zh-CN" sz="2400" dirty="0">
                <a:hlinkClick r:id="rId3" action="ppaction://hlinkpres?slideindex=1&amp;slidetitle="/>
              </a:rPr>
              <a:t>3.43</a:t>
            </a:r>
            <a:r>
              <a:rPr lang="zh-CN" altLang="zh-CN" sz="2400" dirty="0"/>
              <a:t>所示的“联接属性”对话框中进行类型选择。</a:t>
            </a:r>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3.5  </a:t>
            </a:r>
            <a:r>
              <a:rPr lang="zh-CN" altLang="zh-CN" dirty="0">
                <a:effectLst>
                  <a:outerShdw blurRad="38100" dist="38100" dir="2700000" algn="tl">
                    <a:srgbClr val="000000">
                      <a:alpha val="43137"/>
                    </a:srgbClr>
                  </a:outerShdw>
                </a:effectLst>
              </a:rPr>
              <a:t>表的联接</a:t>
            </a:r>
          </a:p>
        </p:txBody>
      </p:sp>
    </p:spTree>
    <p:extLst>
      <p:ext uri="{BB962C8B-B14F-4D97-AF65-F5344CB8AC3E}">
        <p14:creationId xmlns:p14="http://schemas.microsoft.com/office/powerpoint/2010/main" val="172451194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2</a:t>
            </a:r>
            <a:r>
              <a:rPr lang="zh-CN" altLang="zh-CN" sz="2400" b="1" dirty="0"/>
              <a:t>．编辑关系</a:t>
            </a:r>
          </a:p>
          <a:p>
            <a:pPr marL="109728" indent="612000">
              <a:buNone/>
            </a:pPr>
            <a:r>
              <a:rPr lang="zh-CN" altLang="zh-CN" sz="2400" dirty="0"/>
              <a:t>（</a:t>
            </a:r>
            <a:r>
              <a:rPr lang="en-US" altLang="zh-CN" sz="2400" dirty="0"/>
              <a:t>1</a:t>
            </a:r>
            <a:r>
              <a:rPr lang="zh-CN" altLang="zh-CN" sz="2400" dirty="0"/>
              <a:t>）关闭所有打开的表，因为不能修改已打开的表之间的关系。</a:t>
            </a:r>
          </a:p>
          <a:p>
            <a:pPr marL="109728" indent="612000">
              <a:buNone/>
            </a:pPr>
            <a:r>
              <a:rPr lang="zh-CN" altLang="zh-CN" sz="2400" dirty="0"/>
              <a:t>（</a:t>
            </a:r>
            <a:r>
              <a:rPr lang="en-US" altLang="zh-CN" sz="2400" dirty="0"/>
              <a:t>2</a:t>
            </a:r>
            <a:r>
              <a:rPr lang="zh-CN" altLang="zh-CN" sz="2400" dirty="0"/>
              <a:t>）单击功能区“数据库工具”选项卡下“关系”组中的“关系”按钮</a:t>
            </a:r>
            <a:r>
              <a:rPr lang="en-US" altLang="zh-CN" sz="2400" dirty="0"/>
              <a:t> </a:t>
            </a:r>
            <a:r>
              <a:rPr lang="zh-CN" altLang="zh-CN" sz="2400" dirty="0"/>
              <a:t>。</a:t>
            </a:r>
          </a:p>
          <a:p>
            <a:pPr marL="109728" indent="612000">
              <a:buNone/>
            </a:pPr>
            <a:r>
              <a:rPr lang="zh-CN" altLang="zh-CN" sz="2400" dirty="0"/>
              <a:t>（</a:t>
            </a:r>
            <a:r>
              <a:rPr lang="en-US" altLang="zh-CN" sz="2400" dirty="0"/>
              <a:t>3</a:t>
            </a:r>
            <a:r>
              <a:rPr lang="zh-CN" altLang="zh-CN" sz="2400" dirty="0"/>
              <a:t>）如果没有显示要编辑的表的关系，请单击功能区“关系工具</a:t>
            </a:r>
            <a:r>
              <a:rPr lang="en-US" altLang="zh-CN" sz="2400" dirty="0"/>
              <a:t>/</a:t>
            </a:r>
            <a:r>
              <a:rPr lang="zh-CN" altLang="zh-CN" sz="2400" dirty="0"/>
              <a:t>设计”选项卡下“关系”组中的“显示表”按钮</a:t>
            </a:r>
            <a:r>
              <a:rPr lang="en-US" altLang="zh-CN" sz="2400" dirty="0"/>
              <a:t> </a:t>
            </a:r>
            <a:r>
              <a:rPr lang="zh-CN" altLang="zh-CN" sz="2400" dirty="0"/>
              <a:t>，并双击每一个所要添加的表。</a:t>
            </a:r>
          </a:p>
          <a:p>
            <a:pPr marL="109728" indent="612000">
              <a:buNone/>
            </a:pPr>
            <a:r>
              <a:rPr lang="zh-CN" altLang="zh-CN" sz="2400" dirty="0"/>
              <a:t>（</a:t>
            </a:r>
            <a:r>
              <a:rPr lang="en-US" altLang="zh-CN" sz="2400" dirty="0"/>
              <a:t>4</a:t>
            </a:r>
            <a:r>
              <a:rPr lang="zh-CN" altLang="zh-CN" sz="2400" dirty="0"/>
              <a:t>）双击要编辑关系的关系连线。</a:t>
            </a:r>
          </a:p>
          <a:p>
            <a:pPr marL="109728" indent="612000">
              <a:buNone/>
            </a:pPr>
            <a:r>
              <a:rPr lang="zh-CN" altLang="zh-CN" sz="2400" dirty="0"/>
              <a:t>（</a:t>
            </a:r>
            <a:r>
              <a:rPr lang="en-US" altLang="zh-CN" sz="2400" dirty="0"/>
              <a:t>5</a:t>
            </a:r>
            <a:r>
              <a:rPr lang="zh-CN" altLang="zh-CN" sz="2400" dirty="0"/>
              <a:t>）设置关系的选项。有关“关系”对话框中特定项目的详细内容，请单击问号按钮</a:t>
            </a:r>
            <a:r>
              <a:rPr lang="en-US" altLang="zh-CN" sz="2400" dirty="0"/>
              <a:t> </a:t>
            </a:r>
            <a:r>
              <a:rPr lang="zh-CN" altLang="zh-CN" sz="2400" dirty="0"/>
              <a:t>，然后单击相应的项目。</a:t>
            </a:r>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3.5  </a:t>
            </a:r>
            <a:r>
              <a:rPr lang="zh-CN" altLang="zh-CN" dirty="0">
                <a:effectLst>
                  <a:outerShdw blurRad="38100" dist="38100" dir="2700000" algn="tl">
                    <a:srgbClr val="000000">
                      <a:alpha val="43137"/>
                    </a:srgbClr>
                  </a:outerShdw>
                </a:effectLst>
              </a:rPr>
              <a:t>表的联接</a:t>
            </a:r>
          </a:p>
        </p:txBody>
      </p:sp>
    </p:spTree>
    <p:extLst>
      <p:ext uri="{BB962C8B-B14F-4D97-AF65-F5344CB8AC3E}">
        <p14:creationId xmlns:p14="http://schemas.microsoft.com/office/powerpoint/2010/main" val="113694573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3.5.3  </a:t>
            </a:r>
            <a:r>
              <a:rPr lang="zh-CN" altLang="zh-CN" sz="2400" b="1" dirty="0"/>
              <a:t>参照完整性定义</a:t>
            </a:r>
          </a:p>
          <a:p>
            <a:pPr marL="109728" indent="612000">
              <a:buNone/>
            </a:pPr>
            <a:r>
              <a:rPr lang="zh-CN" altLang="zh-CN" sz="2400" dirty="0"/>
              <a:t>参照完整性是一个规则系统，</a:t>
            </a:r>
            <a:r>
              <a:rPr lang="en-US" altLang="zh-CN" sz="2400" dirty="0"/>
              <a:t>Microsoft Access </a:t>
            </a:r>
            <a:r>
              <a:rPr lang="zh-CN" altLang="zh-CN" sz="2400" dirty="0"/>
              <a:t>使用这个系统以确保相关表中记录之间关系的有效性，并且不会意外地删除或更改相关数据。在符合下列全部条件时，用户可以设置参照完整性： </a:t>
            </a:r>
          </a:p>
          <a:p>
            <a:pPr marL="109728" indent="612000">
              <a:buNone/>
            </a:pPr>
            <a:r>
              <a:rPr lang="zh-CN" altLang="zh-CN" sz="2400" dirty="0"/>
              <a:t>（</a:t>
            </a:r>
            <a:r>
              <a:rPr lang="en-US" altLang="zh-CN" sz="2400" dirty="0"/>
              <a:t>1</a:t>
            </a:r>
            <a:r>
              <a:rPr lang="zh-CN" altLang="zh-CN" sz="2400" dirty="0"/>
              <a:t>）来自于主表的匹配字段是主键或具有唯一索引。</a:t>
            </a:r>
          </a:p>
          <a:p>
            <a:pPr marL="109728" indent="612000">
              <a:buNone/>
            </a:pPr>
            <a:r>
              <a:rPr lang="zh-CN" altLang="zh-CN" sz="2400" dirty="0"/>
              <a:t>（</a:t>
            </a:r>
            <a:r>
              <a:rPr lang="en-US" altLang="zh-CN" sz="2400" dirty="0"/>
              <a:t>2</a:t>
            </a:r>
            <a:r>
              <a:rPr lang="zh-CN" altLang="zh-CN" sz="2400" dirty="0"/>
              <a:t>）相关的字段都有相同的数据类型。但是有两种例外的情况：自动编号字段可以与“字段大小”属性设置为“长整型”的数字型字段相关；“字段大小”属性设置为“同步复制</a:t>
            </a:r>
            <a:r>
              <a:rPr lang="en-US" altLang="zh-CN" sz="2400" dirty="0"/>
              <a:t>ID</a:t>
            </a:r>
            <a:r>
              <a:rPr lang="zh-CN" altLang="zh-CN" sz="2400" dirty="0"/>
              <a:t>”的自动编号字段与一个“字段大小”属性设置为“同步复制</a:t>
            </a:r>
            <a:r>
              <a:rPr lang="en-US" altLang="zh-CN" sz="2400" dirty="0"/>
              <a:t>ID</a:t>
            </a:r>
            <a:r>
              <a:rPr lang="zh-CN" altLang="zh-CN" sz="2400" dirty="0"/>
              <a:t>”的</a:t>
            </a:r>
            <a:r>
              <a:rPr lang="en-US" altLang="zh-CN" sz="2400" dirty="0"/>
              <a:t>Number</a:t>
            </a:r>
            <a:r>
              <a:rPr lang="zh-CN" altLang="zh-CN" sz="2400" dirty="0"/>
              <a:t>字段相关。</a:t>
            </a:r>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3.5  </a:t>
            </a:r>
            <a:r>
              <a:rPr lang="zh-CN" altLang="zh-CN" dirty="0">
                <a:effectLst>
                  <a:outerShdw blurRad="38100" dist="38100" dir="2700000" algn="tl">
                    <a:srgbClr val="000000">
                      <a:alpha val="43137"/>
                    </a:srgbClr>
                  </a:outerShdw>
                </a:effectLst>
              </a:rPr>
              <a:t>表的联接</a:t>
            </a:r>
          </a:p>
        </p:txBody>
      </p:sp>
    </p:spTree>
    <p:extLst>
      <p:ext uri="{BB962C8B-B14F-4D97-AF65-F5344CB8AC3E}">
        <p14:creationId xmlns:p14="http://schemas.microsoft.com/office/powerpoint/2010/main" val="177168349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a:t>
            </a:r>
            <a:r>
              <a:rPr lang="en-US" altLang="zh-CN" sz="2400" dirty="0"/>
              <a:t>3</a:t>
            </a:r>
            <a:r>
              <a:rPr lang="zh-CN" altLang="zh-CN" sz="2400" dirty="0"/>
              <a:t>）两个表都属于同一个</a:t>
            </a:r>
            <a:r>
              <a:rPr lang="en-US" altLang="zh-CN" sz="2400" dirty="0"/>
              <a:t>Microsoft Access </a:t>
            </a:r>
            <a:r>
              <a:rPr lang="zh-CN" altLang="zh-CN" sz="2400" dirty="0"/>
              <a:t>数据库。如果表是链接表，它们必须都是</a:t>
            </a:r>
            <a:r>
              <a:rPr lang="en-US" altLang="zh-CN" sz="2400" dirty="0"/>
              <a:t> Microsoft Access </a:t>
            </a:r>
            <a:r>
              <a:rPr lang="zh-CN" altLang="zh-CN" sz="2400" dirty="0"/>
              <a:t>格式的表，并且必须打开保存此表的数据库以设置参照完整性。不能对数据库中的其他格式的链接表设置参照完整性。 </a:t>
            </a:r>
          </a:p>
          <a:p>
            <a:pPr marL="109728" indent="612000">
              <a:buNone/>
            </a:pPr>
            <a:r>
              <a:rPr lang="zh-CN" altLang="zh-CN" sz="2400" dirty="0"/>
              <a:t>当实施参照完整性后，必须遵守下列规则： </a:t>
            </a:r>
          </a:p>
          <a:p>
            <a:pPr marL="109728" indent="612000">
              <a:buNone/>
            </a:pPr>
            <a:r>
              <a:rPr lang="zh-CN" altLang="en-US" sz="2400" dirty="0" smtClean="0"/>
              <a:t>（</a:t>
            </a:r>
            <a:r>
              <a:rPr lang="en-US" altLang="zh-CN" sz="2400" dirty="0" smtClean="0"/>
              <a:t>1</a:t>
            </a:r>
            <a:r>
              <a:rPr lang="zh-CN" altLang="zh-CN" sz="2400" dirty="0"/>
              <a:t>）不能在相关表的外部键字段中输入不存在于主表的主键中的值。但是，可以在外部键中输入一个</a:t>
            </a:r>
            <a:r>
              <a:rPr lang="en-US" altLang="zh-CN" sz="2400" dirty="0"/>
              <a:t>Null</a:t>
            </a:r>
            <a:r>
              <a:rPr lang="zh-CN" altLang="zh-CN" sz="2400" dirty="0"/>
              <a:t>值来指定这些记录之间并没有关系。</a:t>
            </a:r>
          </a:p>
          <a:p>
            <a:pPr marL="109728" indent="612000">
              <a:buNone/>
            </a:pPr>
            <a:r>
              <a:rPr lang="zh-CN" altLang="en-US" sz="2400" dirty="0" smtClean="0"/>
              <a:t>（</a:t>
            </a:r>
            <a:r>
              <a:rPr lang="en-US" altLang="zh-CN" sz="2400" dirty="0" smtClean="0"/>
              <a:t>2</a:t>
            </a:r>
            <a:r>
              <a:rPr lang="zh-CN" altLang="zh-CN" sz="2400" dirty="0"/>
              <a:t>）如果在相关表中存在匹配的记录，不能从主表中删除这个记录。</a:t>
            </a:r>
          </a:p>
          <a:p>
            <a:pPr marL="109728" indent="612000">
              <a:buNone/>
            </a:pPr>
            <a:r>
              <a:rPr lang="zh-CN" altLang="en-US" sz="2400" dirty="0" smtClean="0"/>
              <a:t>（</a:t>
            </a:r>
            <a:r>
              <a:rPr lang="en-US" altLang="zh-CN" sz="2400" dirty="0" smtClean="0"/>
              <a:t>3</a:t>
            </a:r>
            <a:r>
              <a:rPr lang="zh-CN" altLang="zh-CN" sz="2400" dirty="0"/>
              <a:t>）如果某个记录有相关记录，则不能在主表中更改主键值。</a:t>
            </a:r>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3.5  </a:t>
            </a:r>
            <a:r>
              <a:rPr lang="zh-CN" altLang="zh-CN" dirty="0">
                <a:effectLst>
                  <a:outerShdw blurRad="38100" dist="38100" dir="2700000" algn="tl">
                    <a:srgbClr val="000000">
                      <a:alpha val="43137"/>
                    </a:srgbClr>
                  </a:outerShdw>
                </a:effectLst>
              </a:rPr>
              <a:t>表的联接</a:t>
            </a:r>
          </a:p>
        </p:txBody>
      </p:sp>
    </p:spTree>
    <p:extLst>
      <p:ext uri="{BB962C8B-B14F-4D97-AF65-F5344CB8AC3E}">
        <p14:creationId xmlns:p14="http://schemas.microsoft.com/office/powerpoint/2010/main" val="267440047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如果要</a:t>
            </a:r>
            <a:r>
              <a:rPr lang="en-US" altLang="zh-CN" sz="2400" dirty="0"/>
              <a:t>Microsoft Access</a:t>
            </a:r>
            <a:r>
              <a:rPr lang="zh-CN" altLang="zh-CN" sz="2400" dirty="0"/>
              <a:t>为关系实施这些规则，在创建关系时，请选择“实施参照完整性”复选框。如果已经实行了参照完整性，但用户的更改破坏了相关表规则中的某个规则，</a:t>
            </a:r>
            <a:r>
              <a:rPr lang="en-US" altLang="zh-CN" sz="2400" dirty="0"/>
              <a:t>Microsoft Access </a:t>
            </a:r>
            <a:r>
              <a:rPr lang="zh-CN" altLang="zh-CN" sz="2400" dirty="0"/>
              <a:t>将显示相应的消息，并且不允许这个更改操作。如</a:t>
            </a:r>
            <a:r>
              <a:rPr lang="zh-CN" altLang="zh-CN" sz="2400" dirty="0">
                <a:hlinkClick r:id="rId2" action="ppaction://hlinkpres?slideindex=1&amp;slidetitle="/>
              </a:rPr>
              <a:t>图</a:t>
            </a:r>
            <a:r>
              <a:rPr lang="en-US" altLang="zh-CN" sz="2400" dirty="0">
                <a:hlinkClick r:id="rId2" action="ppaction://hlinkpres?slideindex=1&amp;slidetitle="/>
              </a:rPr>
              <a:t>3.44</a:t>
            </a:r>
            <a:r>
              <a:rPr lang="zh-CN" altLang="zh-CN" sz="2400" dirty="0"/>
              <a:t>是选择了“实施参照完整性”复选框后的关系窗口。</a:t>
            </a:r>
          </a:p>
          <a:p>
            <a:pPr marL="109728" indent="612000">
              <a:buNone/>
            </a:pPr>
            <a:r>
              <a:rPr lang="zh-CN" altLang="zh-CN" sz="2400" dirty="0"/>
              <a:t>通过设置“级联更新相关字段”和“级联删除相关记录”复选框，可以忽略对删除或更改相关记录的限制，同时仍然保留参照完整性。如果设置了“级联更新相关字段”复选框，在主表中更改主键值，将自动更新所有相关记录中的匹配值。如果设置了“级联删除相关记录”复选框，删除主表中的记录时将删除任何相关表中的相关记录。</a:t>
            </a:r>
          </a:p>
          <a:p>
            <a:pPr marL="109728" indent="612000">
              <a:buNone/>
            </a:pPr>
            <a:endParaRPr lang="zh-CN" altLang="zh-CN" sz="2400" dirty="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3.5  </a:t>
            </a:r>
            <a:r>
              <a:rPr lang="zh-CN" altLang="zh-CN" dirty="0">
                <a:effectLst>
                  <a:outerShdw blurRad="38100" dist="38100" dir="2700000" algn="tl">
                    <a:srgbClr val="000000">
                      <a:alpha val="43137"/>
                    </a:srgbClr>
                  </a:outerShdw>
                </a:effectLst>
              </a:rPr>
              <a:t>表的联接</a:t>
            </a:r>
          </a:p>
        </p:txBody>
      </p:sp>
    </p:spTree>
    <p:extLst>
      <p:ext uri="{BB962C8B-B14F-4D97-AF65-F5344CB8AC3E}">
        <p14:creationId xmlns:p14="http://schemas.microsoft.com/office/powerpoint/2010/main" val="298482873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3.6.1  </a:t>
            </a:r>
            <a:r>
              <a:rPr lang="zh-CN" altLang="zh-CN" sz="2400" b="1" dirty="0"/>
              <a:t>数据的输入</a:t>
            </a:r>
          </a:p>
          <a:p>
            <a:pPr marL="109728" indent="612000">
              <a:buNone/>
            </a:pPr>
            <a:r>
              <a:rPr lang="en-US" altLang="zh-CN" sz="2400" b="1" dirty="0"/>
              <a:t>1</a:t>
            </a:r>
            <a:r>
              <a:rPr lang="zh-CN" altLang="zh-CN" sz="2400" b="1" dirty="0"/>
              <a:t>．直接输入数据</a:t>
            </a:r>
          </a:p>
          <a:p>
            <a:pPr marL="109728" indent="612000">
              <a:buNone/>
            </a:pPr>
            <a:r>
              <a:rPr lang="zh-CN" altLang="zh-CN" sz="2400" dirty="0"/>
              <a:t>在数据表视图中打开相应的表，就可以向表中输入数据。</a:t>
            </a:r>
          </a:p>
          <a:p>
            <a:pPr marL="109728" indent="612000">
              <a:buNone/>
            </a:pPr>
            <a:r>
              <a:rPr lang="en-US" altLang="zh-CN" sz="2400" b="1" dirty="0"/>
              <a:t>2</a:t>
            </a:r>
            <a:r>
              <a:rPr lang="zh-CN" altLang="zh-CN" sz="2400" b="1" dirty="0"/>
              <a:t>．获取外部数据</a:t>
            </a:r>
          </a:p>
          <a:p>
            <a:pPr marL="109728" indent="612000">
              <a:buNone/>
            </a:pPr>
            <a:r>
              <a:rPr lang="zh-CN" altLang="zh-CN" sz="2400" dirty="0"/>
              <a:t>用户可以将符合</a:t>
            </a:r>
            <a:r>
              <a:rPr lang="en-US" altLang="zh-CN" sz="2400" dirty="0"/>
              <a:t>Access</a:t>
            </a:r>
            <a:r>
              <a:rPr lang="zh-CN" altLang="zh-CN" sz="2400" dirty="0"/>
              <a:t>输入</a:t>
            </a:r>
            <a:r>
              <a:rPr lang="en-US" altLang="zh-CN" sz="2400" dirty="0"/>
              <a:t>/</a:t>
            </a:r>
            <a:r>
              <a:rPr lang="zh-CN" altLang="zh-CN" sz="2400" dirty="0"/>
              <a:t>输出协议的任一类型的表导入到数据库表中，既可以简化用户的操作、节省用户创建表的时间，又可以充分利用所有数据。可以导入的表类型包括</a:t>
            </a:r>
            <a:r>
              <a:rPr lang="en-US" altLang="zh-CN" sz="2400" dirty="0"/>
              <a:t>Access</a:t>
            </a:r>
            <a:r>
              <a:rPr lang="zh-CN" altLang="zh-CN" sz="2400" dirty="0"/>
              <a:t>数据库中的表，</a:t>
            </a:r>
            <a:r>
              <a:rPr lang="en-US" altLang="zh-CN" sz="2400" dirty="0"/>
              <a:t>Excel</a:t>
            </a:r>
            <a:r>
              <a:rPr lang="zh-CN" altLang="zh-CN" sz="2400" dirty="0"/>
              <a:t>、</a:t>
            </a:r>
            <a:r>
              <a:rPr lang="en-US" altLang="zh-CN" sz="2400" dirty="0"/>
              <a:t>Lotus</a:t>
            </a:r>
            <a:r>
              <a:rPr lang="zh-CN" altLang="zh-CN" sz="2400" dirty="0"/>
              <a:t>和</a:t>
            </a:r>
            <a:r>
              <a:rPr lang="en-US" altLang="zh-CN" sz="2400" dirty="0" err="1"/>
              <a:t>dBASE</a:t>
            </a:r>
            <a:r>
              <a:rPr lang="zh-CN" altLang="zh-CN" sz="2400" dirty="0"/>
              <a:t>或</a:t>
            </a:r>
            <a:r>
              <a:rPr lang="en-US" altLang="zh-CN" sz="2400" dirty="0"/>
              <a:t>FoxPro</a:t>
            </a:r>
            <a:r>
              <a:rPr lang="zh-CN" altLang="zh-CN" sz="2400" dirty="0"/>
              <a:t>等数据库应用程序所创建的表，以及文本文档、</a:t>
            </a:r>
            <a:r>
              <a:rPr lang="en-US" altLang="zh-CN" sz="2400" dirty="0"/>
              <a:t>HTML</a:t>
            </a:r>
            <a:r>
              <a:rPr lang="zh-CN" altLang="zh-CN" sz="2400" dirty="0"/>
              <a:t>文档等。下面以导入</a:t>
            </a:r>
            <a:r>
              <a:rPr lang="en-US" altLang="zh-CN" sz="2400" dirty="0"/>
              <a:t>Excel</a:t>
            </a:r>
            <a:r>
              <a:rPr lang="zh-CN" altLang="zh-CN" sz="2400" dirty="0"/>
              <a:t>表格“操作员档案表</a:t>
            </a:r>
            <a:r>
              <a:rPr lang="en-US" altLang="zh-CN" sz="2400" dirty="0"/>
              <a:t>.</a:t>
            </a:r>
            <a:r>
              <a:rPr lang="en-US" altLang="zh-CN" sz="2400" dirty="0" err="1"/>
              <a:t>xlsx</a:t>
            </a:r>
            <a:r>
              <a:rPr lang="zh-CN" altLang="zh-CN" sz="2400" dirty="0"/>
              <a:t>”为例说明导入的过程和操作步骤。</a:t>
            </a:r>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3.6  </a:t>
            </a:r>
            <a:r>
              <a:rPr lang="zh-CN" altLang="zh-CN" dirty="0">
                <a:effectLst>
                  <a:outerShdw blurRad="38100" dist="38100" dir="2700000" algn="tl">
                    <a:srgbClr val="000000">
                      <a:alpha val="43137"/>
                    </a:srgbClr>
                  </a:outerShdw>
                </a:effectLst>
              </a:rPr>
              <a:t>输入和编辑数据</a:t>
            </a:r>
          </a:p>
        </p:txBody>
      </p:sp>
    </p:spTree>
    <p:extLst>
      <p:ext uri="{BB962C8B-B14F-4D97-AF65-F5344CB8AC3E}">
        <p14:creationId xmlns:p14="http://schemas.microsoft.com/office/powerpoint/2010/main" val="218712327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a:t>
            </a:r>
            <a:r>
              <a:rPr lang="en-US" altLang="zh-CN" sz="2400" dirty="0"/>
              <a:t>1</a:t>
            </a:r>
            <a:r>
              <a:rPr lang="zh-CN" altLang="zh-CN" sz="2400" dirty="0"/>
              <a:t>）打开数据库。</a:t>
            </a:r>
          </a:p>
          <a:p>
            <a:pPr marL="109728" indent="612000">
              <a:buNone/>
            </a:pPr>
            <a:r>
              <a:rPr lang="zh-CN" altLang="zh-CN" sz="2400" dirty="0"/>
              <a:t>（</a:t>
            </a:r>
            <a:r>
              <a:rPr lang="en-US" altLang="zh-CN" sz="2400" dirty="0"/>
              <a:t>2</a:t>
            </a:r>
            <a:r>
              <a:rPr lang="zh-CN" altLang="zh-CN" sz="2400" dirty="0"/>
              <a:t>）在功能区的“外部数据”选项卡下“导入并链接”组中，单击</a:t>
            </a:r>
            <a:r>
              <a:rPr lang="en-US" altLang="zh-CN" sz="2400" dirty="0"/>
              <a:t>Excel</a:t>
            </a:r>
            <a:r>
              <a:rPr lang="zh-CN" altLang="zh-CN" sz="2400" dirty="0" smtClean="0"/>
              <a:t>按钮，</a:t>
            </a:r>
            <a:r>
              <a:rPr lang="zh-CN" altLang="zh-CN" sz="2400" dirty="0"/>
              <a:t>打开如</a:t>
            </a:r>
            <a:r>
              <a:rPr lang="zh-CN" altLang="zh-CN" sz="2400" dirty="0">
                <a:hlinkClick r:id="rId2" action="ppaction://hlinkpres?slideindex=1&amp;slidetitle="/>
              </a:rPr>
              <a:t>图</a:t>
            </a:r>
            <a:r>
              <a:rPr lang="en-US" altLang="zh-CN" sz="2400" dirty="0">
                <a:hlinkClick r:id="rId2" action="ppaction://hlinkpres?slideindex=1&amp;slidetitle="/>
              </a:rPr>
              <a:t>3.45</a:t>
            </a:r>
            <a:r>
              <a:rPr lang="zh-CN" altLang="zh-CN" sz="2400" dirty="0"/>
              <a:t>所示的“获取外部数据</a:t>
            </a:r>
            <a:r>
              <a:rPr lang="en-US" altLang="zh-CN" sz="2400" dirty="0"/>
              <a:t>-Excel</a:t>
            </a:r>
            <a:r>
              <a:rPr lang="zh-CN" altLang="zh-CN" sz="2400" dirty="0"/>
              <a:t>电子表格”对话框</a:t>
            </a:r>
            <a:r>
              <a:rPr lang="zh-CN" altLang="zh-CN" sz="2400" dirty="0" smtClean="0"/>
              <a:t>。</a:t>
            </a:r>
            <a:endParaRPr lang="en-US" altLang="zh-CN" sz="2400" dirty="0" smtClean="0"/>
          </a:p>
          <a:p>
            <a:pPr marL="109728" indent="612000">
              <a:buNone/>
            </a:pPr>
            <a:r>
              <a:rPr lang="zh-CN" altLang="zh-CN" sz="2400" dirty="0" smtClean="0"/>
              <a:t> </a:t>
            </a:r>
            <a:r>
              <a:rPr lang="zh-CN" altLang="zh-CN" sz="2400" dirty="0"/>
              <a:t>（</a:t>
            </a:r>
            <a:r>
              <a:rPr lang="en-US" altLang="zh-CN" sz="2400" dirty="0"/>
              <a:t>3</a:t>
            </a:r>
            <a:r>
              <a:rPr lang="zh-CN" altLang="zh-CN" sz="2400" dirty="0"/>
              <a:t>）选择“将源数据导入当前数据库的新表中”单选项，单击“浏览”按钮，弹出如</a:t>
            </a:r>
            <a:r>
              <a:rPr lang="zh-CN" altLang="zh-CN" sz="2400" dirty="0">
                <a:hlinkClick r:id="rId3" action="ppaction://hlinkpres?slideindex=1&amp;slidetitle="/>
              </a:rPr>
              <a:t>图</a:t>
            </a:r>
            <a:r>
              <a:rPr lang="en-US" altLang="zh-CN" sz="2400" dirty="0">
                <a:hlinkClick r:id="rId3" action="ppaction://hlinkpres?slideindex=1&amp;slidetitle="/>
              </a:rPr>
              <a:t>3.46</a:t>
            </a:r>
            <a:r>
              <a:rPr lang="zh-CN" altLang="zh-CN" sz="2400" dirty="0"/>
              <a:t>所示的“打开”对话框，找到文件保存位置并选中要导入的文件，单击“打开”按钮，返回到如</a:t>
            </a:r>
            <a:r>
              <a:rPr lang="zh-CN" altLang="zh-CN" sz="2400" dirty="0">
                <a:hlinkClick r:id="rId2" action="ppaction://hlinkpres?slideindex=1&amp;slidetitle="/>
              </a:rPr>
              <a:t>图</a:t>
            </a:r>
            <a:r>
              <a:rPr lang="en-US" altLang="zh-CN" sz="2400" dirty="0">
                <a:hlinkClick r:id="rId2" action="ppaction://hlinkpres?slideindex=1&amp;slidetitle="/>
              </a:rPr>
              <a:t>3.45</a:t>
            </a:r>
            <a:r>
              <a:rPr lang="zh-CN" altLang="zh-CN" sz="2400" dirty="0"/>
              <a:t>所示的“获取外部数据</a:t>
            </a:r>
            <a:r>
              <a:rPr lang="en-US" altLang="zh-CN" sz="2400" dirty="0"/>
              <a:t>-Excel</a:t>
            </a:r>
            <a:r>
              <a:rPr lang="zh-CN" altLang="zh-CN" sz="2400" dirty="0"/>
              <a:t>电子表格”对话框</a:t>
            </a:r>
            <a:r>
              <a:rPr lang="zh-CN" altLang="zh-CN" sz="2400" dirty="0" smtClean="0"/>
              <a:t>。</a:t>
            </a:r>
            <a:endParaRPr lang="en-US" altLang="zh-CN" sz="2400" dirty="0" smtClean="0"/>
          </a:p>
          <a:p>
            <a:pPr marL="109728" indent="612000">
              <a:buNone/>
            </a:pPr>
            <a:r>
              <a:rPr lang="zh-CN" altLang="zh-CN" sz="2400" dirty="0"/>
              <a:t>（</a:t>
            </a:r>
            <a:r>
              <a:rPr lang="en-US" altLang="zh-CN" sz="2400" dirty="0"/>
              <a:t>4</a:t>
            </a:r>
            <a:r>
              <a:rPr lang="zh-CN" altLang="zh-CN" sz="2400" dirty="0"/>
              <a:t>）单击“确定”按钮，打开如</a:t>
            </a:r>
            <a:r>
              <a:rPr lang="zh-CN" altLang="zh-CN" sz="2400" dirty="0">
                <a:hlinkClick r:id="rId4" action="ppaction://hlinkpres?slideindex=1&amp;slidetitle="/>
              </a:rPr>
              <a:t>图</a:t>
            </a:r>
            <a:r>
              <a:rPr lang="en-US" altLang="zh-CN" sz="2400" dirty="0">
                <a:hlinkClick r:id="rId4" action="ppaction://hlinkpres?slideindex=1&amp;slidetitle="/>
              </a:rPr>
              <a:t>3.47</a:t>
            </a:r>
            <a:r>
              <a:rPr lang="zh-CN" altLang="zh-CN" sz="2400" dirty="0"/>
              <a:t>所示的“导入数据表向导”对话框</a:t>
            </a:r>
            <a:r>
              <a:rPr lang="en-US" altLang="zh-CN" sz="2400" dirty="0"/>
              <a:t>1</a:t>
            </a:r>
            <a:r>
              <a:rPr lang="zh-CN" altLang="zh-CN" sz="2400" dirty="0"/>
              <a:t>，选择合适的工作表或区域，单击“下一步”按钮。</a:t>
            </a:r>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3.6  </a:t>
            </a:r>
            <a:r>
              <a:rPr lang="zh-CN" altLang="zh-CN" dirty="0">
                <a:effectLst>
                  <a:outerShdw blurRad="38100" dist="38100" dir="2700000" algn="tl">
                    <a:srgbClr val="000000">
                      <a:alpha val="43137"/>
                    </a:srgbClr>
                  </a:outerShdw>
                </a:effectLst>
              </a:rPr>
              <a:t>输入和编辑数据</a:t>
            </a:r>
          </a:p>
        </p:txBody>
      </p:sp>
    </p:spTree>
    <p:extLst>
      <p:ext uri="{BB962C8B-B14F-4D97-AF65-F5344CB8AC3E}">
        <p14:creationId xmlns:p14="http://schemas.microsoft.com/office/powerpoint/2010/main" val="80876207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a:t>
            </a:r>
            <a:r>
              <a:rPr lang="en-US" altLang="zh-CN" sz="2400" dirty="0"/>
              <a:t>5</a:t>
            </a:r>
            <a:r>
              <a:rPr lang="zh-CN" altLang="zh-CN" sz="2400" dirty="0"/>
              <a:t>）在如</a:t>
            </a:r>
            <a:r>
              <a:rPr lang="zh-CN" altLang="zh-CN" sz="2400" dirty="0">
                <a:hlinkClick r:id="rId2" action="ppaction://hlinkpres?slideindex=1&amp;slidetitle="/>
              </a:rPr>
              <a:t>图</a:t>
            </a:r>
            <a:r>
              <a:rPr lang="en-US" altLang="zh-CN" sz="2400" dirty="0">
                <a:hlinkClick r:id="rId2" action="ppaction://hlinkpres?slideindex=1&amp;slidetitle="/>
              </a:rPr>
              <a:t>3.48</a:t>
            </a:r>
            <a:r>
              <a:rPr lang="zh-CN" altLang="zh-CN" sz="2400" dirty="0"/>
              <a:t>所示的“导入数据表向导”对话框</a:t>
            </a:r>
            <a:r>
              <a:rPr lang="en-US" altLang="zh-CN" sz="2400" dirty="0"/>
              <a:t>2</a:t>
            </a:r>
            <a:r>
              <a:rPr lang="zh-CN" altLang="zh-CN" sz="2400" dirty="0"/>
              <a:t>中，选中“第一行包含列标题”复选框，单击“下一步”按钮。</a:t>
            </a:r>
          </a:p>
          <a:p>
            <a:pPr marL="109728" indent="612000">
              <a:buNone/>
            </a:pPr>
            <a:r>
              <a:rPr lang="zh-CN" altLang="zh-CN" sz="2400" dirty="0"/>
              <a:t>（</a:t>
            </a:r>
            <a:r>
              <a:rPr lang="en-US" altLang="zh-CN" sz="2400" dirty="0"/>
              <a:t>6</a:t>
            </a:r>
            <a:r>
              <a:rPr lang="zh-CN" altLang="zh-CN" sz="2400" dirty="0"/>
              <a:t>）在如</a:t>
            </a:r>
            <a:r>
              <a:rPr lang="zh-CN" altLang="zh-CN" sz="2400" dirty="0">
                <a:hlinkClick r:id="rId3" action="ppaction://hlinkpres?slideindex=1&amp;slidetitle="/>
              </a:rPr>
              <a:t>图</a:t>
            </a:r>
            <a:r>
              <a:rPr lang="en-US" altLang="zh-CN" sz="2400" dirty="0">
                <a:hlinkClick r:id="rId3" action="ppaction://hlinkpres?slideindex=1&amp;slidetitle="/>
              </a:rPr>
              <a:t>3.49</a:t>
            </a:r>
            <a:r>
              <a:rPr lang="zh-CN" altLang="zh-CN" sz="2400" dirty="0"/>
              <a:t>所示的“导入数据表向导”对话框</a:t>
            </a:r>
            <a:r>
              <a:rPr lang="en-US" altLang="zh-CN" sz="2400" dirty="0"/>
              <a:t>3</a:t>
            </a:r>
            <a:r>
              <a:rPr lang="zh-CN" altLang="zh-CN" sz="2400" dirty="0"/>
              <a:t>中，可以表的字段选项做调整，包括：字段名称、数据类型、索引。单击“下一步”按钮</a:t>
            </a:r>
            <a:r>
              <a:rPr lang="zh-CN" altLang="zh-CN" sz="2400" dirty="0" smtClean="0"/>
              <a:t>。</a:t>
            </a:r>
            <a:endParaRPr lang="en-US" altLang="zh-CN" sz="2400" dirty="0" smtClean="0"/>
          </a:p>
          <a:p>
            <a:pPr marL="109728" indent="612000">
              <a:buNone/>
            </a:pPr>
            <a:r>
              <a:rPr lang="zh-CN" altLang="zh-CN" sz="2400" dirty="0"/>
              <a:t>（</a:t>
            </a:r>
            <a:r>
              <a:rPr lang="en-US" altLang="zh-CN" sz="2400" dirty="0"/>
              <a:t>7</a:t>
            </a:r>
            <a:r>
              <a:rPr lang="zh-CN" altLang="zh-CN" sz="2400" dirty="0"/>
              <a:t>）在如</a:t>
            </a:r>
            <a:r>
              <a:rPr lang="zh-CN" altLang="zh-CN" sz="2400" dirty="0">
                <a:hlinkClick r:id="rId4" action="ppaction://hlinkpres?slideindex=1&amp;slidetitle="/>
              </a:rPr>
              <a:t>图</a:t>
            </a:r>
            <a:r>
              <a:rPr lang="en-US" altLang="zh-CN" sz="2400" dirty="0">
                <a:hlinkClick r:id="rId4" action="ppaction://hlinkpres?slideindex=1&amp;slidetitle="/>
              </a:rPr>
              <a:t>3.50</a:t>
            </a:r>
            <a:r>
              <a:rPr lang="zh-CN" altLang="zh-CN" sz="2400" dirty="0"/>
              <a:t>所示的“导入数据表向导”对话框</a:t>
            </a:r>
            <a:r>
              <a:rPr lang="en-US" altLang="zh-CN" sz="2400" dirty="0"/>
              <a:t>4</a:t>
            </a:r>
            <a:r>
              <a:rPr lang="zh-CN" altLang="zh-CN" sz="2400" dirty="0"/>
              <a:t>中可进行主键的设置，这里选“我自己选择主键”单选项，并从字段列表中选择“操作员编号”，单击“下一步”按钮</a:t>
            </a:r>
            <a:r>
              <a:rPr lang="zh-CN" altLang="zh-CN" sz="2400" dirty="0" smtClean="0"/>
              <a:t>。</a:t>
            </a:r>
            <a:endParaRPr lang="en-US" altLang="zh-CN" sz="2400" dirty="0" smtClean="0"/>
          </a:p>
          <a:p>
            <a:pPr marL="109728" indent="612000">
              <a:buNone/>
            </a:pPr>
            <a:r>
              <a:rPr lang="zh-CN" altLang="zh-CN" sz="2400" dirty="0"/>
              <a:t>（</a:t>
            </a:r>
            <a:r>
              <a:rPr lang="en-US" altLang="zh-CN" sz="2400" dirty="0"/>
              <a:t>8</a:t>
            </a:r>
            <a:r>
              <a:rPr lang="zh-CN" altLang="zh-CN" sz="2400" dirty="0"/>
              <a:t>）在如</a:t>
            </a:r>
            <a:r>
              <a:rPr lang="zh-CN" altLang="zh-CN" sz="2400" dirty="0">
                <a:hlinkClick r:id="rId5" action="ppaction://hlinkpres?slideindex=1&amp;slidetitle="/>
              </a:rPr>
              <a:t>图</a:t>
            </a:r>
            <a:r>
              <a:rPr lang="en-US" altLang="zh-CN" sz="2400" dirty="0">
                <a:hlinkClick r:id="rId5" action="ppaction://hlinkpres?slideindex=1&amp;slidetitle="/>
              </a:rPr>
              <a:t>3.51</a:t>
            </a:r>
            <a:r>
              <a:rPr lang="zh-CN" altLang="zh-CN" sz="2400" dirty="0"/>
              <a:t>所示的“导入数据表向导”对话框</a:t>
            </a:r>
            <a:r>
              <a:rPr lang="en-US" altLang="zh-CN" sz="2400" dirty="0"/>
              <a:t>5</a:t>
            </a:r>
            <a:r>
              <a:rPr lang="zh-CN" altLang="zh-CN" sz="2400" dirty="0"/>
              <a:t>中确定导入表的名称，单击“完成”按钮。</a:t>
            </a:r>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3.6  </a:t>
            </a:r>
            <a:r>
              <a:rPr lang="zh-CN" altLang="zh-CN" dirty="0">
                <a:effectLst>
                  <a:outerShdw blurRad="38100" dist="38100" dir="2700000" algn="tl">
                    <a:srgbClr val="000000">
                      <a:alpha val="43137"/>
                    </a:srgbClr>
                  </a:outerShdw>
                </a:effectLst>
              </a:rPr>
              <a:t>输入和编辑数据</a:t>
            </a:r>
          </a:p>
        </p:txBody>
      </p:sp>
    </p:spTree>
    <p:extLst>
      <p:ext uri="{BB962C8B-B14F-4D97-AF65-F5344CB8AC3E}">
        <p14:creationId xmlns:p14="http://schemas.microsoft.com/office/powerpoint/2010/main" val="346641719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a:t>
            </a:r>
            <a:r>
              <a:rPr lang="en-US" altLang="zh-CN" sz="2400" dirty="0"/>
              <a:t>9</a:t>
            </a:r>
            <a:r>
              <a:rPr lang="zh-CN" altLang="zh-CN" sz="2400" dirty="0"/>
              <a:t>）返回到如</a:t>
            </a:r>
            <a:r>
              <a:rPr lang="zh-CN" altLang="zh-CN" sz="2400" dirty="0">
                <a:hlinkClick r:id="rId2" action="ppaction://hlinkpres?slideindex=1&amp;slidetitle="/>
              </a:rPr>
              <a:t>图</a:t>
            </a:r>
            <a:r>
              <a:rPr lang="en-US" altLang="zh-CN" sz="2400" dirty="0">
                <a:hlinkClick r:id="rId2" action="ppaction://hlinkpres?slideindex=1&amp;slidetitle="/>
              </a:rPr>
              <a:t>3.52</a:t>
            </a:r>
            <a:r>
              <a:rPr lang="zh-CN" altLang="zh-CN" sz="2400" dirty="0"/>
              <a:t>所示的“获取外部数据</a:t>
            </a:r>
            <a:r>
              <a:rPr lang="en-US" altLang="zh-CN" sz="2400" dirty="0"/>
              <a:t>-Excel</a:t>
            </a:r>
            <a:r>
              <a:rPr lang="zh-CN" altLang="zh-CN" sz="2400" dirty="0"/>
              <a:t>电子表格”对话框，可以选择是否保存导入步骤，单击“关闭”按钮，完成“操作员档案表</a:t>
            </a:r>
            <a:r>
              <a:rPr lang="en-US" altLang="zh-CN" sz="2400" dirty="0"/>
              <a:t>.</a:t>
            </a:r>
            <a:r>
              <a:rPr lang="en-US" altLang="zh-CN" sz="2400" dirty="0" err="1"/>
              <a:t>xlsx</a:t>
            </a:r>
            <a:r>
              <a:rPr lang="zh-CN" altLang="zh-CN" sz="2400" dirty="0"/>
              <a:t>”的导入</a:t>
            </a:r>
            <a:r>
              <a:rPr lang="zh-CN" altLang="zh-CN" sz="2400" dirty="0" smtClean="0"/>
              <a:t>。</a:t>
            </a:r>
            <a:endParaRPr lang="en-US" altLang="zh-CN" sz="2400" dirty="0" smtClean="0"/>
          </a:p>
          <a:p>
            <a:pPr marL="109728" indent="612000">
              <a:buNone/>
            </a:pPr>
            <a:r>
              <a:rPr lang="zh-CN" altLang="zh-CN" sz="2400" dirty="0"/>
              <a:t>由于导入表的文件类型不同，操作步骤也会有所不同，用户应该按照向导的提示来完成导入表的操作</a:t>
            </a:r>
            <a:r>
              <a:rPr lang="zh-CN" altLang="zh-CN" sz="2400" dirty="0" smtClean="0"/>
              <a:t>。</a:t>
            </a:r>
            <a:endParaRPr lang="en-US" altLang="zh-CN" sz="2400" dirty="0" smtClean="0"/>
          </a:p>
          <a:p>
            <a:pPr marL="109728" indent="612000">
              <a:buNone/>
            </a:pPr>
            <a:endParaRPr lang="zh-CN" altLang="zh-CN" sz="2400" dirty="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3.6  </a:t>
            </a:r>
            <a:r>
              <a:rPr lang="zh-CN" altLang="zh-CN" dirty="0">
                <a:effectLst>
                  <a:outerShdw blurRad="38100" dist="38100" dir="2700000" algn="tl">
                    <a:srgbClr val="000000">
                      <a:alpha val="43137"/>
                    </a:srgbClr>
                  </a:outerShdw>
                </a:effectLst>
              </a:rPr>
              <a:t>输入和编辑数据</a:t>
            </a:r>
          </a:p>
        </p:txBody>
      </p:sp>
    </p:spTree>
    <p:extLst>
      <p:ext uri="{BB962C8B-B14F-4D97-AF65-F5344CB8AC3E}">
        <p14:creationId xmlns:p14="http://schemas.microsoft.com/office/powerpoint/2010/main" val="386272256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lnSpcReduction="10000"/>
          </a:bodyPr>
          <a:lstStyle/>
          <a:p>
            <a:pPr marL="0" lvl="2" indent="0">
              <a:buNone/>
            </a:pPr>
            <a:r>
              <a:rPr lang="en-US" altLang="zh-CN" sz="2400" b="1" dirty="0" smtClean="0"/>
              <a:t>3.1.1 </a:t>
            </a:r>
            <a:r>
              <a:rPr lang="zh-CN" altLang="zh-CN" sz="2400" b="1" dirty="0" smtClean="0"/>
              <a:t>使用</a:t>
            </a:r>
            <a:r>
              <a:rPr lang="zh-CN" altLang="zh-CN" sz="2400" b="1" dirty="0"/>
              <a:t>数据表视图创建表</a:t>
            </a:r>
          </a:p>
          <a:p>
            <a:pPr marL="0" indent="612000">
              <a:buNone/>
            </a:pPr>
            <a:r>
              <a:rPr lang="zh-CN" altLang="zh-CN" sz="2400" dirty="0"/>
              <a:t>以</a:t>
            </a:r>
            <a:r>
              <a:rPr lang="zh-CN" altLang="zh-CN" sz="2400" dirty="0">
                <a:hlinkClick r:id="rId2" action="ppaction://hlinkpres?slideindex=1&amp;slidetitle="/>
              </a:rPr>
              <a:t>表</a:t>
            </a:r>
            <a:r>
              <a:rPr lang="en-US" altLang="zh-CN" sz="2400" dirty="0">
                <a:hlinkClick r:id="rId2" action="ppaction://hlinkpres?slideindex=1&amp;slidetitle="/>
              </a:rPr>
              <a:t>1.18</a:t>
            </a:r>
            <a:r>
              <a:rPr lang="zh-CN" altLang="zh-CN" sz="2400" dirty="0"/>
              <a:t>院系表为例，使用数据表视图创建表的过程如下：</a:t>
            </a:r>
          </a:p>
          <a:p>
            <a:pPr marL="0" indent="612000">
              <a:buNone/>
            </a:pPr>
            <a:r>
              <a:rPr lang="en-US" altLang="zh-CN" sz="2400" dirty="0"/>
              <a:t>1.</a:t>
            </a:r>
            <a:r>
              <a:rPr lang="zh-CN" altLang="zh-CN" sz="2400" dirty="0"/>
              <a:t>在如</a:t>
            </a:r>
            <a:r>
              <a:rPr lang="zh-CN" altLang="zh-CN" sz="2400" dirty="0">
                <a:hlinkClick r:id="rId3" action="ppaction://hlinkpres?slideindex=1&amp;slidetitle="/>
              </a:rPr>
              <a:t>图</a:t>
            </a:r>
            <a:r>
              <a:rPr lang="en-US" altLang="zh-CN" sz="2400" dirty="0">
                <a:hlinkClick r:id="rId3" action="ppaction://hlinkpres?slideindex=1&amp;slidetitle="/>
              </a:rPr>
              <a:t>3.1</a:t>
            </a:r>
            <a:r>
              <a:rPr lang="zh-CN" altLang="zh-CN" sz="2400" dirty="0"/>
              <a:t>所示的当前数据库窗口功能区上的“创建”选项卡下“表格”组中，单击“表”按钮，出现如</a:t>
            </a:r>
            <a:r>
              <a:rPr lang="zh-CN" altLang="zh-CN" sz="2400" dirty="0">
                <a:hlinkClick r:id="rId4" action="ppaction://hlinkpres?slideindex=1&amp;slidetitle="/>
              </a:rPr>
              <a:t>图</a:t>
            </a:r>
            <a:r>
              <a:rPr lang="en-US" altLang="zh-CN" sz="2400" dirty="0">
                <a:hlinkClick r:id="rId4" action="ppaction://hlinkpres?slideindex=1&amp;slidetitle="/>
              </a:rPr>
              <a:t>3.2</a:t>
            </a:r>
            <a:r>
              <a:rPr lang="zh-CN" altLang="zh-CN" sz="2400" dirty="0"/>
              <a:t>所示的“表格工具”窗口，这时将创建名为“表</a:t>
            </a:r>
            <a:r>
              <a:rPr lang="en-US" altLang="zh-CN" sz="2400" dirty="0"/>
              <a:t>1</a:t>
            </a:r>
            <a:r>
              <a:rPr lang="zh-CN" altLang="zh-CN" sz="2400" dirty="0"/>
              <a:t>”的新表，并在“数据表”视图中打开</a:t>
            </a:r>
            <a:r>
              <a:rPr lang="zh-CN" altLang="zh-CN" sz="2400" dirty="0" smtClean="0"/>
              <a:t>。</a:t>
            </a:r>
            <a:endParaRPr lang="en-US" altLang="zh-CN" sz="2400" dirty="0" smtClean="0"/>
          </a:p>
          <a:p>
            <a:pPr marL="0" indent="612000">
              <a:buNone/>
            </a:pPr>
            <a:r>
              <a:rPr lang="en-US" altLang="zh-CN" sz="2400" dirty="0"/>
              <a:t>2.</a:t>
            </a:r>
            <a:r>
              <a:rPr lang="zh-CN" altLang="zh-CN" sz="2400" dirty="0"/>
              <a:t>选中“</a:t>
            </a:r>
            <a:r>
              <a:rPr lang="en-US" altLang="zh-CN" sz="2400" dirty="0"/>
              <a:t>ID</a:t>
            </a:r>
            <a:r>
              <a:rPr lang="zh-CN" altLang="zh-CN" sz="2400" dirty="0"/>
              <a:t>”字段列，在“表格工具</a:t>
            </a:r>
            <a:r>
              <a:rPr lang="en-US" altLang="zh-CN" sz="2400" dirty="0"/>
              <a:t>/</a:t>
            </a:r>
            <a:r>
              <a:rPr lang="zh-CN" altLang="zh-CN" sz="2400" dirty="0"/>
              <a:t>字段”选项卡下的“属性”组中，单击“名称和标题”按钮，如</a:t>
            </a:r>
            <a:r>
              <a:rPr lang="zh-CN" altLang="zh-CN" sz="2400" dirty="0">
                <a:hlinkClick r:id="rId5" action="ppaction://hlinkpres?slideindex=1&amp;slidetitle="/>
              </a:rPr>
              <a:t>图</a:t>
            </a:r>
            <a:r>
              <a:rPr lang="en-US" altLang="zh-CN" sz="2400" dirty="0">
                <a:hlinkClick r:id="rId5" action="ppaction://hlinkpres?slideindex=1&amp;slidetitle="/>
              </a:rPr>
              <a:t>3.3</a:t>
            </a:r>
            <a:r>
              <a:rPr lang="zh-CN" altLang="zh-CN" sz="2400" dirty="0"/>
              <a:t>所示</a:t>
            </a:r>
            <a:r>
              <a:rPr lang="zh-CN" altLang="zh-CN" sz="2400" dirty="0" smtClean="0"/>
              <a:t>。</a:t>
            </a:r>
            <a:endParaRPr lang="en-US" altLang="zh-CN" sz="2400" dirty="0" smtClean="0"/>
          </a:p>
          <a:p>
            <a:pPr marL="0" indent="612000">
              <a:buNone/>
            </a:pPr>
            <a:r>
              <a:rPr lang="en-US" altLang="zh-CN" sz="2400" dirty="0"/>
              <a:t>3.</a:t>
            </a:r>
            <a:r>
              <a:rPr lang="zh-CN" altLang="zh-CN" sz="2400" dirty="0"/>
              <a:t>打开“输入字段属性”对话框，如</a:t>
            </a:r>
            <a:r>
              <a:rPr lang="zh-CN" altLang="zh-CN" sz="2400" dirty="0">
                <a:hlinkClick r:id="rId6" action="ppaction://hlinkpres?slideindex=1&amp;slidetitle="/>
              </a:rPr>
              <a:t>图</a:t>
            </a:r>
            <a:r>
              <a:rPr lang="en-US" altLang="zh-CN" sz="2400" dirty="0">
                <a:hlinkClick r:id="rId6" action="ppaction://hlinkpres?slideindex=1&amp;slidetitle="/>
              </a:rPr>
              <a:t>3.4</a:t>
            </a:r>
            <a:r>
              <a:rPr lang="zh-CN" altLang="zh-CN" sz="2400" dirty="0"/>
              <a:t>所示，修改字段的名称为“院系代码”，单击确定按钮，返回数据表视图，结果如</a:t>
            </a:r>
            <a:r>
              <a:rPr lang="zh-CN" altLang="zh-CN" sz="2400" dirty="0">
                <a:hlinkClick r:id="rId7" action="ppaction://hlinkpres?slideindex=1&amp;slidetitle="/>
              </a:rPr>
              <a:t>图</a:t>
            </a:r>
            <a:r>
              <a:rPr lang="en-US" altLang="zh-CN" sz="2400" dirty="0">
                <a:hlinkClick r:id="rId7" action="ppaction://hlinkpres?slideindex=1&amp;slidetitle="/>
              </a:rPr>
              <a:t>3.5</a:t>
            </a:r>
            <a:r>
              <a:rPr lang="zh-CN" altLang="zh-CN" sz="2400" dirty="0"/>
              <a:t>所示</a:t>
            </a:r>
            <a:r>
              <a:rPr lang="zh-CN" altLang="zh-CN" sz="2400" dirty="0" smtClean="0"/>
              <a:t>。</a:t>
            </a:r>
            <a:endParaRPr lang="zh-CN" altLang="en-US" sz="2400" dirty="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3.1 </a:t>
            </a:r>
            <a:r>
              <a:rPr lang="zh-CN" altLang="zh-CN" dirty="0">
                <a:effectLst>
                  <a:outerShdw blurRad="38100" dist="38100" dir="2700000" algn="tl">
                    <a:srgbClr val="000000">
                      <a:alpha val="43137"/>
                    </a:srgbClr>
                  </a:outerShdw>
                </a:effectLst>
              </a:rPr>
              <a:t>创建表</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28061013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3</a:t>
            </a:r>
            <a:r>
              <a:rPr lang="zh-CN" altLang="zh-CN" sz="2400" b="1" dirty="0"/>
              <a:t>．链接表</a:t>
            </a:r>
          </a:p>
          <a:p>
            <a:pPr marL="109728" indent="612000">
              <a:buNone/>
            </a:pPr>
            <a:r>
              <a:rPr lang="zh-CN" altLang="zh-CN" sz="2400" dirty="0"/>
              <a:t>除了导入数据外，还有一种获取外部数据的方法叫链接表，其操作方法与导入基本相同，但两者的主要区别在于：导入操作是将外部数据复制到数据库中，而链接表只是在数据库中创建一个指引元，由它指向数据库外的数据。下面同样以链接</a:t>
            </a:r>
            <a:r>
              <a:rPr lang="en-US" altLang="zh-CN" sz="2400" dirty="0"/>
              <a:t>Excel</a:t>
            </a:r>
            <a:r>
              <a:rPr lang="zh-CN" altLang="zh-CN" sz="2400" dirty="0"/>
              <a:t>表格“操作员档案表</a:t>
            </a:r>
            <a:r>
              <a:rPr lang="en-US" altLang="zh-CN" sz="2400" dirty="0"/>
              <a:t>.</a:t>
            </a:r>
            <a:r>
              <a:rPr lang="en-US" altLang="zh-CN" sz="2400" dirty="0" err="1"/>
              <a:t>xlsx</a:t>
            </a:r>
            <a:r>
              <a:rPr lang="zh-CN" altLang="zh-CN" sz="2400" dirty="0"/>
              <a:t>”为例说明链接表的过程和操作步骤。</a:t>
            </a:r>
          </a:p>
          <a:p>
            <a:pPr marL="109728" indent="612000">
              <a:buNone/>
            </a:pPr>
            <a:r>
              <a:rPr lang="zh-CN" altLang="zh-CN" sz="2400" dirty="0"/>
              <a:t>（</a:t>
            </a:r>
            <a:r>
              <a:rPr lang="en-US" altLang="zh-CN" sz="2400" dirty="0"/>
              <a:t>1</a:t>
            </a:r>
            <a:r>
              <a:rPr lang="zh-CN" altLang="zh-CN" sz="2400" dirty="0"/>
              <a:t>）打开数据库。</a:t>
            </a:r>
          </a:p>
          <a:p>
            <a:pPr marL="109728" indent="612000">
              <a:buNone/>
            </a:pPr>
            <a:r>
              <a:rPr lang="zh-CN" altLang="zh-CN" sz="2400" dirty="0"/>
              <a:t>（</a:t>
            </a:r>
            <a:r>
              <a:rPr lang="en-US" altLang="zh-CN" sz="2400" dirty="0"/>
              <a:t>2</a:t>
            </a:r>
            <a:r>
              <a:rPr lang="zh-CN" altLang="zh-CN" sz="2400" dirty="0"/>
              <a:t>）在功能区的“外部数据”选项卡下“导入并链接”组中，单击</a:t>
            </a:r>
            <a:r>
              <a:rPr lang="en-US" altLang="zh-CN" sz="2400" dirty="0"/>
              <a:t>Excel</a:t>
            </a:r>
            <a:r>
              <a:rPr lang="zh-CN" altLang="zh-CN" sz="2400" dirty="0" smtClean="0"/>
              <a:t>按钮，</a:t>
            </a:r>
            <a:r>
              <a:rPr lang="zh-CN" altLang="zh-CN" sz="2400" dirty="0"/>
              <a:t>打开如</a:t>
            </a:r>
            <a:r>
              <a:rPr lang="zh-CN" altLang="zh-CN" sz="2400" dirty="0">
                <a:hlinkClick r:id="rId2" action="ppaction://hlinkpres?slideindex=1&amp;slidetitle="/>
              </a:rPr>
              <a:t>图</a:t>
            </a:r>
            <a:r>
              <a:rPr lang="en-US" altLang="zh-CN" sz="2400" dirty="0">
                <a:hlinkClick r:id="rId2" action="ppaction://hlinkpres?slideindex=1&amp;slidetitle="/>
              </a:rPr>
              <a:t>3.45</a:t>
            </a:r>
            <a:r>
              <a:rPr lang="zh-CN" altLang="zh-CN" sz="2400" dirty="0"/>
              <a:t>所示的“获取外部数据</a:t>
            </a:r>
            <a:r>
              <a:rPr lang="en-US" altLang="zh-CN" sz="2400" dirty="0"/>
              <a:t>-Excel</a:t>
            </a:r>
            <a:r>
              <a:rPr lang="zh-CN" altLang="zh-CN" sz="2400" dirty="0"/>
              <a:t>电子表格”对话框。</a:t>
            </a:r>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3.6  </a:t>
            </a:r>
            <a:r>
              <a:rPr lang="zh-CN" altLang="zh-CN" dirty="0">
                <a:effectLst>
                  <a:outerShdw blurRad="38100" dist="38100" dir="2700000" algn="tl">
                    <a:srgbClr val="000000">
                      <a:alpha val="43137"/>
                    </a:srgbClr>
                  </a:outerShdw>
                </a:effectLst>
              </a:rPr>
              <a:t>输入和编辑数据</a:t>
            </a:r>
          </a:p>
        </p:txBody>
      </p:sp>
    </p:spTree>
    <p:extLst>
      <p:ext uri="{BB962C8B-B14F-4D97-AF65-F5344CB8AC3E}">
        <p14:creationId xmlns:p14="http://schemas.microsoft.com/office/powerpoint/2010/main" val="323152424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a:t>
            </a:r>
            <a:r>
              <a:rPr lang="en-US" altLang="zh-CN" sz="2400" dirty="0"/>
              <a:t>3</a:t>
            </a:r>
            <a:r>
              <a:rPr lang="zh-CN" altLang="zh-CN" sz="2400" dirty="0"/>
              <a:t>）选择“通过创建链接表来链接到数据源”单选项，单击“浏览”按钮，弹出如</a:t>
            </a:r>
            <a:r>
              <a:rPr lang="zh-CN" altLang="zh-CN" sz="2400" dirty="0">
                <a:hlinkClick r:id="rId2" action="ppaction://hlinkpres?slideindex=1&amp;slidetitle="/>
              </a:rPr>
              <a:t>图</a:t>
            </a:r>
            <a:r>
              <a:rPr lang="en-US" altLang="zh-CN" sz="2400" dirty="0">
                <a:hlinkClick r:id="rId2" action="ppaction://hlinkpres?slideindex=1&amp;slidetitle="/>
              </a:rPr>
              <a:t>3.46</a:t>
            </a:r>
            <a:r>
              <a:rPr lang="zh-CN" altLang="zh-CN" sz="2400" dirty="0"/>
              <a:t>所示的“打开”对话框，找到文件保存位置并选中要链接的文件，单击“打开”按钮，返回到如</a:t>
            </a:r>
            <a:r>
              <a:rPr lang="zh-CN" altLang="zh-CN" sz="2400" dirty="0">
                <a:hlinkClick r:id="rId3" action="ppaction://hlinkpres?slideindex=1&amp;slidetitle="/>
              </a:rPr>
              <a:t>图</a:t>
            </a:r>
            <a:r>
              <a:rPr lang="en-US" altLang="zh-CN" sz="2400" dirty="0">
                <a:hlinkClick r:id="rId3" action="ppaction://hlinkpres?slideindex=1&amp;slidetitle="/>
              </a:rPr>
              <a:t>3.53</a:t>
            </a:r>
            <a:r>
              <a:rPr lang="zh-CN" altLang="zh-CN" sz="2400" dirty="0"/>
              <a:t>所示的“获取外部数据</a:t>
            </a:r>
            <a:r>
              <a:rPr lang="en-US" altLang="zh-CN" sz="2400" dirty="0"/>
              <a:t>-Excel</a:t>
            </a:r>
            <a:r>
              <a:rPr lang="zh-CN" altLang="zh-CN" sz="2400" dirty="0"/>
              <a:t>电子表格”对话框</a:t>
            </a:r>
            <a:r>
              <a:rPr lang="zh-CN" altLang="zh-CN" sz="2400" dirty="0" smtClean="0"/>
              <a:t>。</a:t>
            </a:r>
            <a:endParaRPr lang="en-US" altLang="zh-CN" sz="2400" dirty="0" smtClean="0"/>
          </a:p>
          <a:p>
            <a:pPr marL="109728" indent="612000">
              <a:buNone/>
            </a:pPr>
            <a:r>
              <a:rPr lang="zh-CN" altLang="zh-CN" sz="2400" dirty="0"/>
              <a:t>（</a:t>
            </a:r>
            <a:r>
              <a:rPr lang="en-US" altLang="zh-CN" sz="2400" dirty="0"/>
              <a:t>4</a:t>
            </a:r>
            <a:r>
              <a:rPr lang="zh-CN" altLang="zh-CN" sz="2400" dirty="0"/>
              <a:t>）后续步骤参照导入表的过程。</a:t>
            </a:r>
          </a:p>
          <a:p>
            <a:pPr marL="109728" indent="612000">
              <a:buNone/>
            </a:pPr>
            <a:r>
              <a:rPr lang="zh-CN" altLang="zh-CN" sz="2400" dirty="0"/>
              <a:t>（</a:t>
            </a:r>
            <a:r>
              <a:rPr lang="en-US" altLang="zh-CN" sz="2400" dirty="0"/>
              <a:t>5</a:t>
            </a:r>
            <a:r>
              <a:rPr lang="zh-CN" altLang="zh-CN" sz="2400" dirty="0"/>
              <a:t>）完成表的链接后会出现如</a:t>
            </a:r>
            <a:r>
              <a:rPr lang="zh-CN" altLang="zh-CN" sz="2400" dirty="0">
                <a:hlinkClick r:id="rId4" action="ppaction://hlinkpres?slideindex=1&amp;slidetitle="/>
              </a:rPr>
              <a:t>图</a:t>
            </a:r>
            <a:r>
              <a:rPr lang="en-US" altLang="zh-CN" sz="2400" dirty="0">
                <a:hlinkClick r:id="rId4" action="ppaction://hlinkpres?slideindex=1&amp;slidetitle="/>
              </a:rPr>
              <a:t>3.54</a:t>
            </a:r>
            <a:r>
              <a:rPr lang="zh-CN" altLang="zh-CN" sz="2400" dirty="0"/>
              <a:t>所示的消息框，单击“确定”按钮。链接后对象列表如</a:t>
            </a:r>
            <a:r>
              <a:rPr lang="zh-CN" altLang="zh-CN" sz="2400" dirty="0">
                <a:hlinkClick r:id="rId5" action="ppaction://hlinkpres?slideindex=1&amp;slidetitle="/>
              </a:rPr>
              <a:t>图</a:t>
            </a:r>
            <a:r>
              <a:rPr lang="en-US" altLang="zh-CN" sz="2400" dirty="0">
                <a:hlinkClick r:id="rId5" action="ppaction://hlinkpres?slideindex=1&amp;slidetitle="/>
              </a:rPr>
              <a:t>3.55</a:t>
            </a:r>
            <a:r>
              <a:rPr lang="zh-CN" altLang="zh-CN" sz="2400" dirty="0"/>
              <a:t>所示，从图标上可以看出链接表与其它表的区别</a:t>
            </a:r>
            <a:r>
              <a:rPr lang="zh-CN" altLang="zh-CN" sz="2400" dirty="0" smtClean="0"/>
              <a:t>。</a:t>
            </a:r>
            <a:endParaRPr lang="en-US" altLang="zh-CN" sz="2400" dirty="0" smtClean="0"/>
          </a:p>
          <a:p>
            <a:pPr marL="109728" indent="0">
              <a:buNone/>
            </a:pPr>
            <a:endParaRPr lang="zh-CN" altLang="zh-CN" sz="2400" dirty="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3.6  </a:t>
            </a:r>
            <a:r>
              <a:rPr lang="zh-CN" altLang="zh-CN" dirty="0">
                <a:effectLst>
                  <a:outerShdw blurRad="38100" dist="38100" dir="2700000" algn="tl">
                    <a:srgbClr val="000000">
                      <a:alpha val="43137"/>
                    </a:srgbClr>
                  </a:outerShdw>
                </a:effectLst>
              </a:rPr>
              <a:t>输入和编辑数据</a:t>
            </a:r>
          </a:p>
        </p:txBody>
      </p:sp>
    </p:spTree>
    <p:extLst>
      <p:ext uri="{BB962C8B-B14F-4D97-AF65-F5344CB8AC3E}">
        <p14:creationId xmlns:p14="http://schemas.microsoft.com/office/powerpoint/2010/main" val="170984986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3.6.2  </a:t>
            </a:r>
            <a:r>
              <a:rPr lang="zh-CN" altLang="zh-CN" sz="2400" b="1" dirty="0"/>
              <a:t>编辑记录</a:t>
            </a:r>
          </a:p>
          <a:p>
            <a:pPr marL="109728" indent="612000">
              <a:buNone/>
            </a:pPr>
            <a:r>
              <a:rPr lang="en-US" altLang="zh-CN" sz="2400" b="1" dirty="0"/>
              <a:t>1</a:t>
            </a:r>
            <a:r>
              <a:rPr lang="zh-CN" altLang="zh-CN" sz="2400" b="1" dirty="0"/>
              <a:t>．添加记录</a:t>
            </a:r>
          </a:p>
          <a:p>
            <a:pPr marL="109728" indent="612000">
              <a:buNone/>
            </a:pPr>
            <a:r>
              <a:rPr lang="zh-CN" altLang="zh-CN" sz="2400" dirty="0"/>
              <a:t>若需要向表中追加新记录，可以在数据表视图中打开表，在标有“</a:t>
            </a:r>
            <a:r>
              <a:rPr lang="en-US" altLang="zh-CN" sz="2400" dirty="0"/>
              <a:t>*</a:t>
            </a:r>
            <a:r>
              <a:rPr lang="zh-CN" altLang="zh-CN" sz="2400" dirty="0"/>
              <a:t>”的空白行中键入记录即可。</a:t>
            </a:r>
          </a:p>
          <a:p>
            <a:pPr marL="109728" indent="612000">
              <a:buNone/>
            </a:pPr>
            <a:r>
              <a:rPr lang="en-US" altLang="zh-CN" sz="2400" b="1" dirty="0"/>
              <a:t>2</a:t>
            </a:r>
            <a:r>
              <a:rPr lang="zh-CN" altLang="zh-CN" sz="2400" b="1" dirty="0"/>
              <a:t>．删除记录</a:t>
            </a:r>
          </a:p>
          <a:p>
            <a:pPr marL="109728" indent="612000">
              <a:buNone/>
            </a:pPr>
            <a:r>
              <a:rPr lang="zh-CN" altLang="zh-CN" sz="2400" dirty="0"/>
              <a:t>在数据表视图中打开表，鼠标单击要删除记录前面的记录选定块完成记录的选定，然后鼠标右击，在弹出的快捷菜单中选择“删除记录”命令。</a:t>
            </a:r>
          </a:p>
          <a:p>
            <a:pPr marL="109728" indent="612000">
              <a:buNone/>
            </a:pPr>
            <a:r>
              <a:rPr lang="en-US" altLang="zh-CN" sz="2400" b="1" dirty="0"/>
              <a:t>3</a:t>
            </a:r>
            <a:r>
              <a:rPr lang="zh-CN" altLang="zh-CN" sz="2400" b="1" dirty="0"/>
              <a:t>．复制记录</a:t>
            </a:r>
          </a:p>
          <a:p>
            <a:pPr marL="109728" indent="612000">
              <a:buNone/>
            </a:pPr>
            <a:r>
              <a:rPr lang="zh-CN" altLang="zh-CN" sz="2400" dirty="0"/>
              <a:t>打开数据表视图，鼠标单击要复制记录前面的记录选定块完成记录的选定，然后鼠标右击，在弹出的快捷菜单中选择“复制”命令。选择要复制到的目标行，鼠标右击，在弹出的快捷菜单中选择“粘贴”命令</a:t>
            </a:r>
            <a:r>
              <a:rPr lang="zh-CN" altLang="zh-CN" sz="2400" dirty="0" smtClean="0"/>
              <a:t>。</a:t>
            </a:r>
            <a:endParaRPr lang="zh-CN" altLang="zh-CN" sz="2400" dirty="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3.6  </a:t>
            </a:r>
            <a:r>
              <a:rPr lang="zh-CN" altLang="zh-CN" dirty="0">
                <a:effectLst>
                  <a:outerShdw blurRad="38100" dist="38100" dir="2700000" algn="tl">
                    <a:srgbClr val="000000">
                      <a:alpha val="43137"/>
                    </a:srgbClr>
                  </a:outerShdw>
                </a:effectLst>
              </a:rPr>
              <a:t>输入和编辑数据</a:t>
            </a:r>
          </a:p>
        </p:txBody>
      </p:sp>
    </p:spTree>
    <p:extLst>
      <p:ext uri="{BB962C8B-B14F-4D97-AF65-F5344CB8AC3E}">
        <p14:creationId xmlns:p14="http://schemas.microsoft.com/office/powerpoint/2010/main" val="329782841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4</a:t>
            </a:r>
            <a:r>
              <a:rPr lang="zh-CN" altLang="zh-CN" sz="2400" b="1" dirty="0"/>
              <a:t>．筛选记录</a:t>
            </a:r>
          </a:p>
          <a:p>
            <a:pPr marL="109728" indent="612000">
              <a:buNone/>
            </a:pPr>
            <a:r>
              <a:rPr lang="zh-CN" altLang="zh-CN" sz="2400" dirty="0"/>
              <a:t>在数据表视图中会显示所有记录的全部内容，根据实际需要有时仅需显示一部分字段或一部分记录内容，</a:t>
            </a:r>
            <a:r>
              <a:rPr lang="en-US" altLang="zh-CN" sz="2400" dirty="0"/>
              <a:t>Access2010</a:t>
            </a:r>
            <a:r>
              <a:rPr lang="zh-CN" altLang="zh-CN" sz="2400" dirty="0"/>
              <a:t>提供了四种筛选方法：“基于选定内容的筛选”、“按窗体筛选”、“使用筛选器筛选”、“高级筛选”。可以根据需要选择其中的某个筛选方式以显示需要的内容。</a:t>
            </a:r>
          </a:p>
          <a:p>
            <a:pPr marL="109728" indent="612000">
              <a:buNone/>
            </a:pPr>
            <a:r>
              <a:rPr lang="zh-CN" altLang="zh-CN" sz="2400" dirty="0"/>
              <a:t>（</a:t>
            </a:r>
            <a:r>
              <a:rPr lang="en-US" altLang="zh-CN" sz="2400" dirty="0"/>
              <a:t>1</a:t>
            </a:r>
            <a:r>
              <a:rPr lang="zh-CN" altLang="zh-CN" sz="2400" dirty="0"/>
              <a:t>）基于选定内容筛选。在数据表视图中打开表，选择要筛选的内容，在功能区“开始”选项卡下的“排序和筛选”组中单击</a:t>
            </a:r>
            <a:r>
              <a:rPr lang="en-US" altLang="zh-CN" sz="2400" dirty="0"/>
              <a:t> </a:t>
            </a:r>
            <a:r>
              <a:rPr lang="zh-CN" altLang="zh-CN" sz="2400" dirty="0"/>
              <a:t>按钮，从下拉列表中选择命令执行，窗口中仅会显示出满足要求的记录内容。</a:t>
            </a:r>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3.6  </a:t>
            </a:r>
            <a:r>
              <a:rPr lang="zh-CN" altLang="zh-CN" dirty="0">
                <a:effectLst>
                  <a:outerShdw blurRad="38100" dist="38100" dir="2700000" algn="tl">
                    <a:srgbClr val="000000">
                      <a:alpha val="43137"/>
                    </a:srgbClr>
                  </a:outerShdw>
                </a:effectLst>
              </a:rPr>
              <a:t>输入和编辑数据</a:t>
            </a:r>
          </a:p>
        </p:txBody>
      </p:sp>
    </p:spTree>
    <p:extLst>
      <p:ext uri="{BB962C8B-B14F-4D97-AF65-F5344CB8AC3E}">
        <p14:creationId xmlns:p14="http://schemas.microsoft.com/office/powerpoint/2010/main" val="334047461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下面的实例要显示学生表中所有党员的记录。</a:t>
            </a:r>
          </a:p>
          <a:p>
            <a:pPr marL="109728" indent="612000">
              <a:buNone/>
            </a:pPr>
            <a:r>
              <a:rPr lang="zh-CN" altLang="zh-CN" sz="2400" dirty="0"/>
              <a:t>在数据表视图中打开“学生档案表”，如</a:t>
            </a:r>
            <a:r>
              <a:rPr lang="zh-CN" altLang="zh-CN" sz="2400" dirty="0">
                <a:hlinkClick r:id="rId2" action="ppaction://hlinkpres?slideindex=1&amp;slidetitle="/>
              </a:rPr>
              <a:t>图</a:t>
            </a:r>
            <a:r>
              <a:rPr lang="en-US" altLang="zh-CN" sz="2400" dirty="0">
                <a:hlinkClick r:id="rId2" action="ppaction://hlinkpres?slideindex=1&amp;slidetitle="/>
              </a:rPr>
              <a:t>3.56</a:t>
            </a:r>
            <a:r>
              <a:rPr lang="zh-CN" altLang="zh-CN" sz="2400" dirty="0"/>
              <a:t>所示用鼠标选中政治面貌字段值为“党员”的单元格，然后单击功能区“开始”选项卡下的“排序和筛选”组中的</a:t>
            </a:r>
            <a:r>
              <a:rPr lang="en-US" altLang="zh-CN" sz="2400" dirty="0"/>
              <a:t> </a:t>
            </a:r>
            <a:r>
              <a:rPr lang="zh-CN" altLang="zh-CN" sz="2400" dirty="0"/>
              <a:t>按钮，在如</a:t>
            </a:r>
            <a:r>
              <a:rPr lang="zh-CN" altLang="zh-CN" sz="2400" dirty="0">
                <a:hlinkClick r:id="rId3" action="ppaction://hlinkpres?slideindex=1&amp;slidetitle="/>
              </a:rPr>
              <a:t>图</a:t>
            </a:r>
            <a:r>
              <a:rPr lang="en-US" altLang="zh-CN" sz="2400" dirty="0">
                <a:hlinkClick r:id="rId3" action="ppaction://hlinkpres?slideindex=1&amp;slidetitle="/>
              </a:rPr>
              <a:t>3.57</a:t>
            </a:r>
            <a:r>
              <a:rPr lang="zh-CN" altLang="zh-CN" sz="2400" dirty="0"/>
              <a:t>所示的下拉列表中选择“等于“党员””命令执行，结果如</a:t>
            </a:r>
            <a:r>
              <a:rPr lang="zh-CN" altLang="zh-CN" sz="2400" dirty="0">
                <a:hlinkClick r:id="rId4" action="ppaction://hlinkpres?slideindex=1&amp;slidetitle="/>
              </a:rPr>
              <a:t>图</a:t>
            </a:r>
            <a:r>
              <a:rPr lang="en-US" altLang="zh-CN" sz="2400" dirty="0">
                <a:hlinkClick r:id="rId4" action="ppaction://hlinkpres?slideindex=1&amp;slidetitle="/>
              </a:rPr>
              <a:t>3.58</a:t>
            </a:r>
            <a:r>
              <a:rPr lang="zh-CN" altLang="zh-CN" sz="2400" dirty="0"/>
              <a:t>所示。若要取消筛选可以在功能区“开始”选项卡下</a:t>
            </a:r>
            <a:r>
              <a:rPr lang="zh-CN" altLang="zh-CN" sz="2400" dirty="0" smtClean="0"/>
              <a:t>“排序和筛选”</a:t>
            </a:r>
            <a:r>
              <a:rPr lang="zh-CN" altLang="zh-CN" sz="2400" dirty="0"/>
              <a:t>组中，单击</a:t>
            </a:r>
            <a:r>
              <a:rPr lang="en-US" altLang="zh-CN" sz="2400" dirty="0"/>
              <a:t> </a:t>
            </a:r>
            <a:r>
              <a:rPr lang="zh-CN" altLang="zh-CN" sz="2400" dirty="0"/>
              <a:t>按钮即可</a:t>
            </a:r>
            <a:r>
              <a:rPr lang="zh-CN" altLang="zh-CN" sz="2400" dirty="0" smtClean="0"/>
              <a:t>。</a:t>
            </a:r>
            <a:endParaRPr lang="en-US" altLang="zh-CN" sz="2400" dirty="0" smtClean="0"/>
          </a:p>
          <a:p>
            <a:pPr marL="109728" indent="612000">
              <a:buNone/>
            </a:pPr>
            <a:endParaRPr lang="zh-CN" altLang="zh-CN" sz="2400" dirty="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3.6  </a:t>
            </a:r>
            <a:r>
              <a:rPr lang="zh-CN" altLang="zh-CN" dirty="0">
                <a:effectLst>
                  <a:outerShdw blurRad="38100" dist="38100" dir="2700000" algn="tl">
                    <a:srgbClr val="000000">
                      <a:alpha val="43137"/>
                    </a:srgbClr>
                  </a:outerShdw>
                </a:effectLst>
              </a:rPr>
              <a:t>输入和编辑数据</a:t>
            </a:r>
          </a:p>
        </p:txBody>
      </p:sp>
    </p:spTree>
    <p:extLst>
      <p:ext uri="{BB962C8B-B14F-4D97-AF65-F5344CB8AC3E}">
        <p14:creationId xmlns:p14="http://schemas.microsoft.com/office/powerpoint/2010/main" val="28482122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a:t>
            </a:r>
            <a:r>
              <a:rPr lang="en-US" altLang="zh-CN" sz="2400" dirty="0"/>
              <a:t>2</a:t>
            </a:r>
            <a:r>
              <a:rPr lang="zh-CN" altLang="zh-CN" sz="2400" dirty="0"/>
              <a:t>）按窗体筛选。在数据表视图中打开要筛选的表，在功能区“开始”选项卡下“排序和筛选”组中，单击</a:t>
            </a:r>
            <a:r>
              <a:rPr lang="en-US" altLang="zh-CN" sz="2400" dirty="0"/>
              <a:t> </a:t>
            </a:r>
            <a:r>
              <a:rPr lang="zh-CN" altLang="zh-CN" sz="2400" dirty="0"/>
              <a:t>按钮，从如</a:t>
            </a:r>
            <a:r>
              <a:rPr lang="zh-CN" altLang="zh-CN" sz="2400" dirty="0">
                <a:hlinkClick r:id="rId2" action="ppaction://hlinkpres?slideindex=1&amp;slidetitle="/>
              </a:rPr>
              <a:t>图</a:t>
            </a:r>
            <a:r>
              <a:rPr lang="en-US" altLang="zh-CN" sz="2400" dirty="0">
                <a:hlinkClick r:id="rId2" action="ppaction://hlinkpres?slideindex=1&amp;slidetitle="/>
              </a:rPr>
              <a:t>3.59</a:t>
            </a:r>
            <a:r>
              <a:rPr lang="zh-CN" altLang="zh-CN" sz="2400" dirty="0"/>
              <a:t>所示的下拉列中选择“按窗体筛选（</a:t>
            </a:r>
            <a:r>
              <a:rPr lang="en-US" altLang="zh-CN" sz="2400" u="sng" dirty="0"/>
              <a:t>F</a:t>
            </a:r>
            <a:r>
              <a:rPr lang="zh-CN" altLang="zh-CN" sz="2400" dirty="0"/>
              <a:t>）”命令执行，进入到如</a:t>
            </a:r>
            <a:r>
              <a:rPr lang="zh-CN" altLang="zh-CN" sz="2400" dirty="0">
                <a:hlinkClick r:id="rId3" action="ppaction://hlinkpres?slideindex=1&amp;slidetitle="/>
              </a:rPr>
              <a:t>图</a:t>
            </a:r>
            <a:r>
              <a:rPr lang="en-US" altLang="zh-CN" sz="2400" dirty="0">
                <a:hlinkClick r:id="rId3" action="ppaction://hlinkpres?slideindex=1&amp;slidetitle="/>
              </a:rPr>
              <a:t>3.60</a:t>
            </a:r>
            <a:r>
              <a:rPr lang="zh-CN" altLang="zh-CN" sz="2400" dirty="0"/>
              <a:t>所示窗体筛选模式</a:t>
            </a:r>
            <a:r>
              <a:rPr lang="zh-CN" altLang="zh-CN" sz="2400" dirty="0" smtClean="0"/>
              <a:t>。</a:t>
            </a:r>
            <a:endParaRPr lang="en-US" altLang="zh-CN" sz="2400" dirty="0" smtClean="0"/>
          </a:p>
          <a:p>
            <a:pPr marL="109728" indent="612000">
              <a:buNone/>
            </a:pPr>
            <a:r>
              <a:rPr lang="zh-CN" altLang="en-US" sz="2400" dirty="0" smtClean="0"/>
              <a:t>例：</a:t>
            </a:r>
            <a:r>
              <a:rPr lang="zh-CN" altLang="zh-CN" sz="2400" dirty="0" smtClean="0"/>
              <a:t>显示</a:t>
            </a:r>
            <a:r>
              <a:rPr lang="zh-CN" altLang="zh-CN" sz="2400" dirty="0"/>
              <a:t>学生表中所有院系为“信息技术学院”的记录。</a:t>
            </a:r>
          </a:p>
          <a:p>
            <a:pPr marL="109728" indent="612000">
              <a:buNone/>
            </a:pPr>
            <a:r>
              <a:rPr lang="en-US" altLang="zh-CN" sz="2400" dirty="0"/>
              <a:t>1</a:t>
            </a:r>
            <a:r>
              <a:rPr lang="zh-CN" altLang="zh-CN" sz="2400" dirty="0"/>
              <a:t>）在数据表视图中打开“学生档案表”，单击功能区“开始”选项卡下“排序和筛选”组中的</a:t>
            </a:r>
            <a:r>
              <a:rPr lang="en-US" altLang="zh-CN" sz="2400" dirty="0"/>
              <a:t> </a:t>
            </a:r>
            <a:r>
              <a:rPr lang="zh-CN" altLang="zh-CN" sz="2400" dirty="0"/>
              <a:t>按钮</a:t>
            </a:r>
            <a:r>
              <a:rPr lang="zh-CN" altLang="zh-CN" sz="2400" dirty="0" smtClean="0"/>
              <a:t>。</a:t>
            </a:r>
            <a:endParaRPr lang="en-US" altLang="zh-CN" sz="2400" dirty="0" smtClean="0"/>
          </a:p>
          <a:p>
            <a:pPr marL="109728" indent="612000">
              <a:buNone/>
            </a:pPr>
            <a:r>
              <a:rPr lang="en-US" altLang="zh-CN" sz="2400" dirty="0"/>
              <a:t>2</a:t>
            </a:r>
            <a:r>
              <a:rPr lang="zh-CN" altLang="zh-CN" sz="2400" dirty="0"/>
              <a:t>）从如</a:t>
            </a:r>
            <a:r>
              <a:rPr lang="zh-CN" altLang="zh-CN" sz="2400" dirty="0">
                <a:hlinkClick r:id="rId2" action="ppaction://hlinkpres?slideindex=1&amp;slidetitle="/>
              </a:rPr>
              <a:t>图</a:t>
            </a:r>
            <a:r>
              <a:rPr lang="en-US" altLang="zh-CN" sz="2400" dirty="0">
                <a:hlinkClick r:id="rId2" action="ppaction://hlinkpres?slideindex=1&amp;slidetitle="/>
              </a:rPr>
              <a:t>3.59</a:t>
            </a:r>
            <a:r>
              <a:rPr lang="zh-CN" altLang="zh-CN" sz="2400" dirty="0"/>
              <a:t>所示的“高级”下拉列表中选择“按窗体筛选（</a:t>
            </a:r>
            <a:r>
              <a:rPr lang="en-US" altLang="zh-CN" sz="2400" u="sng" dirty="0"/>
              <a:t>F</a:t>
            </a:r>
            <a:r>
              <a:rPr lang="zh-CN" altLang="zh-CN" sz="2400" dirty="0"/>
              <a:t>）”命令执行，在“所属院系”列下的单元格中选择“信息技术学院”，如</a:t>
            </a:r>
            <a:r>
              <a:rPr lang="zh-CN" altLang="zh-CN" sz="2400" dirty="0">
                <a:hlinkClick r:id="rId4" action="ppaction://hlinkpres?slideindex=1&amp;slidetitle="/>
              </a:rPr>
              <a:t>图</a:t>
            </a:r>
            <a:r>
              <a:rPr lang="en-US" altLang="zh-CN" sz="2400" dirty="0">
                <a:hlinkClick r:id="rId4" action="ppaction://hlinkpres?slideindex=1&amp;slidetitle="/>
              </a:rPr>
              <a:t>3.61</a:t>
            </a:r>
            <a:r>
              <a:rPr lang="zh-CN" altLang="zh-CN" sz="2400" dirty="0"/>
              <a:t>所示。</a:t>
            </a:r>
          </a:p>
          <a:p>
            <a:pPr marL="109728" indent="612000">
              <a:buNone/>
            </a:pPr>
            <a:r>
              <a:rPr lang="en-US" altLang="zh-CN" sz="2400" dirty="0"/>
              <a:t>3</a:t>
            </a:r>
            <a:r>
              <a:rPr lang="zh-CN" altLang="zh-CN" sz="2400" dirty="0"/>
              <a:t>）在功能区“开始”选项卡下“排序和筛选”组中，单击</a:t>
            </a:r>
            <a:r>
              <a:rPr lang="en-US" altLang="zh-CN" sz="2400" dirty="0"/>
              <a:t> </a:t>
            </a:r>
            <a:r>
              <a:rPr lang="zh-CN" altLang="zh-CN" sz="2400" dirty="0"/>
              <a:t>按钮执行筛选，结果如</a:t>
            </a:r>
            <a:r>
              <a:rPr lang="zh-CN" altLang="zh-CN" sz="2400" dirty="0">
                <a:hlinkClick r:id="rId5" action="ppaction://hlinkpres?slideindex=1&amp;slidetitle="/>
              </a:rPr>
              <a:t>图</a:t>
            </a:r>
            <a:r>
              <a:rPr lang="en-US" altLang="zh-CN" sz="2400" dirty="0">
                <a:hlinkClick r:id="rId5" action="ppaction://hlinkpres?slideindex=1&amp;slidetitle="/>
              </a:rPr>
              <a:t>3.62</a:t>
            </a:r>
            <a:r>
              <a:rPr lang="zh-CN" altLang="zh-CN" sz="2400" dirty="0"/>
              <a:t>所示。</a:t>
            </a:r>
            <a:endParaRPr lang="en-US" altLang="zh-CN" sz="2400" dirty="0" smtClean="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3.6  </a:t>
            </a:r>
            <a:r>
              <a:rPr lang="zh-CN" altLang="zh-CN" dirty="0">
                <a:effectLst>
                  <a:outerShdw blurRad="38100" dist="38100" dir="2700000" algn="tl">
                    <a:srgbClr val="000000">
                      <a:alpha val="43137"/>
                    </a:srgbClr>
                  </a:outerShdw>
                </a:effectLst>
              </a:rPr>
              <a:t>输入和编辑数据</a:t>
            </a:r>
          </a:p>
        </p:txBody>
      </p:sp>
    </p:spTree>
    <p:extLst>
      <p:ext uri="{BB962C8B-B14F-4D97-AF65-F5344CB8AC3E}">
        <p14:creationId xmlns:p14="http://schemas.microsoft.com/office/powerpoint/2010/main" val="409519251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a:t>
            </a:r>
            <a:r>
              <a:rPr lang="en-US" altLang="zh-CN" sz="2400" dirty="0"/>
              <a:t>3</a:t>
            </a:r>
            <a:r>
              <a:rPr lang="zh-CN" altLang="zh-CN" sz="2400" dirty="0"/>
              <a:t>）使用筛选器筛选。筛选器提供了一种灵活的方式。它把所选定的字段列中所有不重复值以列表显示出来，用户可以逐个选择需要的筛选内容。除</a:t>
            </a:r>
            <a:r>
              <a:rPr lang="en-US" altLang="zh-CN" sz="2400" dirty="0"/>
              <a:t>OLE</a:t>
            </a:r>
            <a:r>
              <a:rPr lang="zh-CN" altLang="zh-CN" sz="2400" dirty="0"/>
              <a:t>对象和附加字段外，所有字段类型都可以应用筛选器。具体的筛选列表取决于所选字段的数据类型和值。</a:t>
            </a:r>
          </a:p>
          <a:p>
            <a:pPr marL="109728" indent="612000">
              <a:buNone/>
            </a:pPr>
            <a:r>
              <a:rPr lang="zh-CN" altLang="zh-CN" sz="2400" dirty="0">
                <a:solidFill>
                  <a:srgbClr val="FF0000"/>
                </a:solidFill>
              </a:rPr>
              <a:t>方法</a:t>
            </a:r>
            <a:r>
              <a:rPr lang="zh-CN" altLang="zh-CN" sz="2400" dirty="0"/>
              <a:t>：在数据表视图中打开表，将光标定位到筛选条件所在的列下，单击功能区“开始”选项卡下“排序和筛选”组中</a:t>
            </a:r>
            <a:r>
              <a:rPr lang="zh-CN" altLang="zh-CN" sz="2400" dirty="0" smtClean="0"/>
              <a:t>的</a:t>
            </a:r>
            <a:r>
              <a:rPr lang="zh-CN" altLang="en-US" sz="2400" dirty="0" smtClean="0"/>
              <a:t>“筛选器”</a:t>
            </a:r>
            <a:r>
              <a:rPr lang="zh-CN" altLang="zh-CN" sz="2400" dirty="0" smtClean="0"/>
              <a:t>按钮</a:t>
            </a:r>
            <a:r>
              <a:rPr lang="zh-CN" altLang="zh-CN" sz="2400" dirty="0"/>
              <a:t>，打开如</a:t>
            </a:r>
            <a:r>
              <a:rPr lang="zh-CN" altLang="zh-CN" sz="2400" dirty="0">
                <a:hlinkClick r:id="rId2" action="ppaction://hlinkpres?slideindex=1&amp;slidetitle="/>
              </a:rPr>
              <a:t>图</a:t>
            </a:r>
            <a:r>
              <a:rPr lang="en-US" altLang="zh-CN" sz="2400" dirty="0">
                <a:hlinkClick r:id="rId2" action="ppaction://hlinkpres?slideindex=1&amp;slidetitle="/>
              </a:rPr>
              <a:t>3.63</a:t>
            </a:r>
            <a:r>
              <a:rPr lang="zh-CN" altLang="zh-CN" sz="2400" dirty="0"/>
              <a:t>所示的筛选器菜单，从列表中选择筛选条件，或者从文本筛选器（根据数据类型不同，此处会有变化）下一级菜单中选择命令执行。</a:t>
            </a:r>
            <a:endParaRPr lang="en-US" altLang="zh-CN" sz="2400" dirty="0" smtClean="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3.6  </a:t>
            </a:r>
            <a:r>
              <a:rPr lang="zh-CN" altLang="zh-CN" dirty="0">
                <a:effectLst>
                  <a:outerShdw blurRad="38100" dist="38100" dir="2700000" algn="tl">
                    <a:srgbClr val="000000">
                      <a:alpha val="43137"/>
                    </a:srgbClr>
                  </a:outerShdw>
                </a:effectLst>
              </a:rPr>
              <a:t>输入和编辑数据</a:t>
            </a:r>
          </a:p>
        </p:txBody>
      </p:sp>
    </p:spTree>
    <p:extLst>
      <p:ext uri="{BB962C8B-B14F-4D97-AF65-F5344CB8AC3E}">
        <p14:creationId xmlns:p14="http://schemas.microsoft.com/office/powerpoint/2010/main" val="34686785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下面的实例要显示学生档案表中院系不是“信息技术学院”的记录。</a:t>
            </a:r>
          </a:p>
          <a:p>
            <a:pPr marL="109728" indent="612000">
              <a:buNone/>
            </a:pPr>
            <a:r>
              <a:rPr lang="en-US" altLang="zh-CN" sz="2400" dirty="0"/>
              <a:t>1</a:t>
            </a:r>
            <a:r>
              <a:rPr lang="zh-CN" altLang="zh-CN" sz="2400" dirty="0"/>
              <a:t>）在数据表视图中打开“学生档案表”。</a:t>
            </a:r>
          </a:p>
          <a:p>
            <a:pPr marL="109728" indent="612000">
              <a:buNone/>
            </a:pPr>
            <a:r>
              <a:rPr lang="en-US" altLang="zh-CN" sz="2400" dirty="0"/>
              <a:t>2</a:t>
            </a:r>
            <a:r>
              <a:rPr lang="zh-CN" altLang="zh-CN" sz="2400" dirty="0"/>
              <a:t>）将光标定位到“所属院系”字段列下。</a:t>
            </a:r>
          </a:p>
          <a:p>
            <a:pPr marL="109728" indent="612000">
              <a:buNone/>
            </a:pPr>
            <a:r>
              <a:rPr lang="en-US" altLang="zh-CN" sz="2400" dirty="0"/>
              <a:t>3</a:t>
            </a:r>
            <a:r>
              <a:rPr lang="zh-CN" altLang="zh-CN" sz="2400" dirty="0"/>
              <a:t>）单击功能区“开始”选项卡下“排序和筛选”组中</a:t>
            </a:r>
            <a:r>
              <a:rPr lang="zh-CN" altLang="zh-CN" sz="2400" dirty="0" smtClean="0"/>
              <a:t>的</a:t>
            </a:r>
            <a:r>
              <a:rPr lang="zh-CN" altLang="en-US" sz="2400" dirty="0" smtClean="0"/>
              <a:t>“筛选器”</a:t>
            </a:r>
            <a:r>
              <a:rPr lang="zh-CN" altLang="zh-CN" sz="2400" dirty="0" smtClean="0"/>
              <a:t>按钮</a:t>
            </a:r>
            <a:r>
              <a:rPr lang="zh-CN" altLang="zh-CN" sz="2400" dirty="0"/>
              <a:t>，打开如</a:t>
            </a:r>
            <a:r>
              <a:rPr lang="zh-CN" altLang="zh-CN" sz="2400" dirty="0">
                <a:hlinkClick r:id="rId2" action="ppaction://hlinkpres?slideindex=1&amp;slidetitle="/>
              </a:rPr>
              <a:t>图</a:t>
            </a:r>
            <a:r>
              <a:rPr lang="en-US" altLang="zh-CN" sz="2400" dirty="0">
                <a:hlinkClick r:id="rId2" action="ppaction://hlinkpres?slideindex=1&amp;slidetitle="/>
              </a:rPr>
              <a:t>3.64</a:t>
            </a:r>
            <a:r>
              <a:rPr lang="zh-CN" altLang="zh-CN" sz="2400" dirty="0"/>
              <a:t>所示的筛选器菜单，将列表中“信息技术学院”前的复选框勾掉，如</a:t>
            </a:r>
            <a:r>
              <a:rPr lang="zh-CN" altLang="zh-CN" sz="2400" dirty="0">
                <a:hlinkClick r:id="rId3" action="ppaction://hlinkpres?slideindex=1&amp;slidetitle="/>
              </a:rPr>
              <a:t>图</a:t>
            </a:r>
            <a:r>
              <a:rPr lang="en-US" altLang="zh-CN" sz="2400" dirty="0">
                <a:hlinkClick r:id="rId3" action="ppaction://hlinkpres?slideindex=1&amp;slidetitle="/>
              </a:rPr>
              <a:t>3.65</a:t>
            </a:r>
            <a:r>
              <a:rPr lang="zh-CN" altLang="zh-CN" sz="2400" dirty="0"/>
              <a:t>所示</a:t>
            </a:r>
            <a:r>
              <a:rPr lang="zh-CN" altLang="zh-CN" sz="2400" dirty="0" smtClean="0"/>
              <a:t>。</a:t>
            </a:r>
            <a:endParaRPr lang="en-US" altLang="zh-CN" sz="2400" dirty="0" smtClean="0"/>
          </a:p>
          <a:p>
            <a:pPr marL="109728" indent="612000">
              <a:buNone/>
            </a:pPr>
            <a:r>
              <a:rPr lang="en-US" altLang="zh-CN" sz="2400" dirty="0"/>
              <a:t>4</a:t>
            </a:r>
            <a:r>
              <a:rPr lang="zh-CN" altLang="zh-CN" sz="2400" dirty="0"/>
              <a:t>）单击“确定”按钮，结果如</a:t>
            </a:r>
            <a:r>
              <a:rPr lang="zh-CN" altLang="zh-CN" sz="2400" dirty="0">
                <a:hlinkClick r:id="rId4" action="ppaction://hlinkpres?slideindex=1&amp;slidetitle="/>
              </a:rPr>
              <a:t>图</a:t>
            </a:r>
            <a:r>
              <a:rPr lang="en-US" altLang="zh-CN" sz="2400" dirty="0">
                <a:hlinkClick r:id="rId4" action="ppaction://hlinkpres?slideindex=1&amp;slidetitle="/>
              </a:rPr>
              <a:t>3.66</a:t>
            </a:r>
            <a:r>
              <a:rPr lang="zh-CN" altLang="zh-CN" sz="2400" dirty="0"/>
              <a:t>所示</a:t>
            </a:r>
            <a:r>
              <a:rPr lang="zh-CN" altLang="zh-CN" sz="2400" dirty="0" smtClean="0"/>
              <a:t>。</a:t>
            </a:r>
            <a:endParaRPr lang="en-US" altLang="zh-CN" sz="2400" dirty="0" smtClean="0"/>
          </a:p>
          <a:p>
            <a:pPr marL="109728" indent="0">
              <a:buNone/>
            </a:pPr>
            <a:endParaRPr lang="en-US" altLang="zh-CN" sz="2400" dirty="0" smtClean="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3.6  </a:t>
            </a:r>
            <a:r>
              <a:rPr lang="zh-CN" altLang="zh-CN" dirty="0">
                <a:effectLst>
                  <a:outerShdw blurRad="38100" dist="38100" dir="2700000" algn="tl">
                    <a:srgbClr val="000000">
                      <a:alpha val="43137"/>
                    </a:srgbClr>
                  </a:outerShdw>
                </a:effectLst>
              </a:rPr>
              <a:t>输入和编辑数据</a:t>
            </a:r>
          </a:p>
        </p:txBody>
      </p:sp>
    </p:spTree>
    <p:extLst>
      <p:ext uri="{BB962C8B-B14F-4D97-AF65-F5344CB8AC3E}">
        <p14:creationId xmlns:p14="http://schemas.microsoft.com/office/powerpoint/2010/main" val="378511630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a:t>
            </a:r>
            <a:r>
              <a:rPr lang="en-US" altLang="zh-CN" sz="2400" dirty="0"/>
              <a:t>4</a:t>
            </a:r>
            <a:r>
              <a:rPr lang="zh-CN" altLang="zh-CN" sz="2400" dirty="0"/>
              <a:t>）高级筛选／排序。前面在按窗体筛选中提过按多字段筛选，当筛选条件不唯一的时候，选择出的记录在排列次序有要求时，可以在功能区“开始”选项卡下“排序和筛选”组中单击</a:t>
            </a:r>
            <a:r>
              <a:rPr lang="en-US" altLang="zh-CN" sz="2400" dirty="0"/>
              <a:t> </a:t>
            </a:r>
            <a:r>
              <a:rPr lang="zh-CN" altLang="zh-CN" sz="2400" dirty="0"/>
              <a:t>按钮，从“高级”下拉列表中选择“高级筛选／排序”命令执行，将需要用于筛选记录的值或条件的相关字段添加到设计网格中。</a:t>
            </a:r>
          </a:p>
          <a:p>
            <a:pPr marL="109728" indent="612000">
              <a:buNone/>
            </a:pPr>
            <a:r>
              <a:rPr lang="zh-CN" altLang="zh-CN" sz="2400" dirty="0"/>
              <a:t>“高级筛选／排序”需要指定较复杂的条件，可以键入由适当的标识符、运算符、通配符和数值组成的完整表达式以获得所需的结果。</a:t>
            </a:r>
            <a:endParaRPr lang="en-US" altLang="zh-CN" sz="2400" dirty="0" smtClean="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3.6  </a:t>
            </a:r>
            <a:r>
              <a:rPr lang="zh-CN" altLang="zh-CN" dirty="0">
                <a:effectLst>
                  <a:outerShdw blurRad="38100" dist="38100" dir="2700000" algn="tl">
                    <a:srgbClr val="000000">
                      <a:alpha val="43137"/>
                    </a:srgbClr>
                  </a:outerShdw>
                </a:effectLst>
              </a:rPr>
              <a:t>输入和编辑数据</a:t>
            </a:r>
          </a:p>
        </p:txBody>
      </p:sp>
    </p:spTree>
    <p:extLst>
      <p:ext uri="{BB962C8B-B14F-4D97-AF65-F5344CB8AC3E}">
        <p14:creationId xmlns:p14="http://schemas.microsoft.com/office/powerpoint/2010/main" val="164409691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如果要指定某个字段的排序次序，可单击该字段的“排序”单元格，然后单击旁边的箭头，选择相应的排序次序。</a:t>
            </a:r>
            <a:r>
              <a:rPr lang="en-US" altLang="zh-CN" sz="2400" dirty="0"/>
              <a:t>Microsoft Access </a:t>
            </a:r>
            <a:r>
              <a:rPr lang="zh-CN" altLang="zh-CN" sz="2400" dirty="0"/>
              <a:t>会首先排序设计网格中最左边的字段，然后排序该字段右边的字段，以此类推。 </a:t>
            </a:r>
          </a:p>
          <a:p>
            <a:pPr marL="109728" indent="612000">
              <a:buNone/>
            </a:pPr>
            <a:r>
              <a:rPr lang="zh-CN" altLang="zh-CN" sz="2400" dirty="0"/>
              <a:t>在已经包含字段的“条件”单元格中，可输入需要查找的值或表达式。 然后单击</a:t>
            </a:r>
            <a:r>
              <a:rPr lang="en-US" altLang="zh-CN" sz="2400" dirty="0"/>
              <a:t> </a:t>
            </a:r>
            <a:r>
              <a:rPr lang="zh-CN" altLang="zh-CN" sz="2400" dirty="0"/>
              <a:t>按钮以执行筛选。 </a:t>
            </a:r>
          </a:p>
          <a:p>
            <a:pPr marL="109728" indent="612000">
              <a:buNone/>
            </a:pPr>
            <a:r>
              <a:rPr lang="zh-CN" altLang="zh-CN" sz="2400" dirty="0"/>
              <a:t>下面的实例要显示“学生档案表”中所属院系为“信息技术学院”，且出生日期在</a:t>
            </a:r>
            <a:r>
              <a:rPr lang="en-US" altLang="zh-CN" sz="2400" dirty="0"/>
              <a:t>1993</a:t>
            </a:r>
            <a:r>
              <a:rPr lang="zh-CN" altLang="zh-CN" sz="2400" dirty="0"/>
              <a:t>年以后的记录，按出生日期降序排列。</a:t>
            </a:r>
          </a:p>
          <a:p>
            <a:pPr marL="109728" indent="612000">
              <a:buNone/>
            </a:pPr>
            <a:r>
              <a:rPr lang="en-US" altLang="zh-CN" sz="2400" dirty="0"/>
              <a:t>1</a:t>
            </a:r>
            <a:r>
              <a:rPr lang="zh-CN" altLang="zh-CN" sz="2400" dirty="0"/>
              <a:t>）在数据表视图中打开“学生档案表”。</a:t>
            </a:r>
            <a:endParaRPr lang="en-US" altLang="zh-CN" sz="2400" dirty="0" smtClean="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3.6  </a:t>
            </a:r>
            <a:r>
              <a:rPr lang="zh-CN" altLang="zh-CN" dirty="0">
                <a:effectLst>
                  <a:outerShdw blurRad="38100" dist="38100" dir="2700000" algn="tl">
                    <a:srgbClr val="000000">
                      <a:alpha val="43137"/>
                    </a:srgbClr>
                  </a:outerShdw>
                </a:effectLst>
              </a:rPr>
              <a:t>输入和编辑数据</a:t>
            </a:r>
          </a:p>
        </p:txBody>
      </p:sp>
    </p:spTree>
    <p:extLst>
      <p:ext uri="{BB962C8B-B14F-4D97-AF65-F5344CB8AC3E}">
        <p14:creationId xmlns:p14="http://schemas.microsoft.com/office/powerpoint/2010/main" val="11702885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0" lvl="2" indent="612000">
              <a:buNone/>
            </a:pPr>
            <a:r>
              <a:rPr lang="en-US" altLang="zh-CN" sz="2400" dirty="0"/>
              <a:t>4.</a:t>
            </a:r>
            <a:r>
              <a:rPr lang="zh-CN" altLang="zh-CN" sz="2400" dirty="0"/>
              <a:t>在“表格工具</a:t>
            </a:r>
            <a:r>
              <a:rPr lang="en-US" altLang="zh-CN" sz="2400" dirty="0"/>
              <a:t>/</a:t>
            </a:r>
            <a:r>
              <a:rPr lang="zh-CN" altLang="zh-CN" sz="2400" dirty="0"/>
              <a:t>字段”选项卡下的“格式”组中将数据类型改为“文本”，将“属性”组中的“字段大小”改为</a:t>
            </a:r>
            <a:r>
              <a:rPr lang="en-US" altLang="zh-CN" sz="2400" dirty="0"/>
              <a:t>6</a:t>
            </a:r>
            <a:r>
              <a:rPr lang="zh-CN" altLang="zh-CN" sz="2400" dirty="0"/>
              <a:t>，如</a:t>
            </a:r>
            <a:r>
              <a:rPr lang="zh-CN" altLang="zh-CN" sz="2400" dirty="0">
                <a:hlinkClick r:id="rId2" action="ppaction://hlinkpres?slideindex=1&amp;slidetitle="/>
              </a:rPr>
              <a:t>图</a:t>
            </a:r>
            <a:r>
              <a:rPr lang="en-US" altLang="zh-CN" sz="2400" dirty="0">
                <a:hlinkClick r:id="rId2" action="ppaction://hlinkpres?slideindex=1&amp;slidetitle="/>
              </a:rPr>
              <a:t>3.6</a:t>
            </a:r>
            <a:r>
              <a:rPr lang="zh-CN" altLang="zh-CN" sz="2400" dirty="0"/>
              <a:t>所示</a:t>
            </a:r>
            <a:r>
              <a:rPr lang="zh-CN" altLang="zh-CN" sz="2400" dirty="0" smtClean="0"/>
              <a:t>。</a:t>
            </a:r>
            <a:endParaRPr lang="en-US" altLang="zh-CN" sz="2400" dirty="0" smtClean="0"/>
          </a:p>
          <a:p>
            <a:pPr marL="0" lvl="2" indent="612000">
              <a:buNone/>
            </a:pPr>
            <a:r>
              <a:rPr lang="en-US" altLang="zh-CN" sz="2400" dirty="0"/>
              <a:t>5.</a:t>
            </a:r>
            <a:r>
              <a:rPr lang="zh-CN" altLang="zh-CN" sz="2400" dirty="0"/>
              <a:t>单击数据表视图中“院系代码”字段后的“单击以添加”，在弹出的快捷菜单中选择字段的数据类型为“文本”，将反显的默认字段名称“字段</a:t>
            </a:r>
            <a:r>
              <a:rPr lang="en-US" altLang="zh-CN" sz="2400" dirty="0"/>
              <a:t>1</a:t>
            </a:r>
            <a:r>
              <a:rPr lang="zh-CN" altLang="zh-CN" sz="2400" dirty="0"/>
              <a:t>”修改为“院系名称”，按回车键确认修改，将“属性”组中的“字段大小”为</a:t>
            </a:r>
            <a:r>
              <a:rPr lang="en-US" altLang="zh-CN" sz="2400" dirty="0"/>
              <a:t>40</a:t>
            </a:r>
            <a:r>
              <a:rPr lang="zh-CN" altLang="zh-CN" sz="2400" dirty="0"/>
              <a:t>（或重复步骤</a:t>
            </a:r>
            <a:r>
              <a:rPr lang="en-US" altLang="zh-CN" sz="2400" dirty="0"/>
              <a:t>2-4</a:t>
            </a:r>
            <a:r>
              <a:rPr lang="zh-CN" altLang="zh-CN" sz="2400" dirty="0"/>
              <a:t>完成“院系名称”字段的创建与设置），结果如</a:t>
            </a:r>
            <a:r>
              <a:rPr lang="zh-CN" altLang="zh-CN" sz="2400" dirty="0">
                <a:hlinkClick r:id="rId3" action="ppaction://hlinkpres?slideindex=1&amp;slidetitle="/>
              </a:rPr>
              <a:t>图</a:t>
            </a:r>
            <a:r>
              <a:rPr lang="en-US" altLang="zh-CN" sz="2400" dirty="0">
                <a:hlinkClick r:id="rId3" action="ppaction://hlinkpres?slideindex=1&amp;slidetitle="/>
              </a:rPr>
              <a:t>3.7</a:t>
            </a:r>
            <a:r>
              <a:rPr lang="zh-CN" altLang="zh-CN" sz="2400" dirty="0"/>
              <a:t>所示</a:t>
            </a:r>
            <a:r>
              <a:rPr lang="zh-CN" altLang="zh-CN" sz="2400" dirty="0" smtClean="0"/>
              <a:t>。</a:t>
            </a:r>
            <a:endParaRPr lang="en-US" altLang="zh-CN" sz="2400" dirty="0" smtClean="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3.1 </a:t>
            </a:r>
            <a:r>
              <a:rPr lang="zh-CN" altLang="zh-CN" dirty="0">
                <a:effectLst>
                  <a:outerShdw blurRad="38100" dist="38100" dir="2700000" algn="tl">
                    <a:srgbClr val="000000">
                      <a:alpha val="43137"/>
                    </a:srgbClr>
                  </a:outerShdw>
                </a:effectLst>
              </a:rPr>
              <a:t>创建表</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04888351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dirty="0"/>
              <a:t>2</a:t>
            </a:r>
            <a:r>
              <a:rPr lang="zh-CN" altLang="zh-CN" sz="2400" dirty="0"/>
              <a:t>）在功能区“开始”选项卡下“排序和筛选”组中单击</a:t>
            </a:r>
            <a:r>
              <a:rPr lang="en-US" altLang="zh-CN" sz="2400" dirty="0"/>
              <a:t> </a:t>
            </a:r>
            <a:r>
              <a:rPr lang="zh-CN" altLang="zh-CN" sz="2400" dirty="0"/>
              <a:t>按钮，从如</a:t>
            </a:r>
            <a:r>
              <a:rPr lang="zh-CN" altLang="zh-CN" sz="2400" dirty="0">
                <a:hlinkClick r:id="rId2" action="ppaction://hlinkpres?slideindex=1&amp;slidetitle="/>
              </a:rPr>
              <a:t>图</a:t>
            </a:r>
            <a:r>
              <a:rPr lang="en-US" altLang="zh-CN" sz="2400" dirty="0">
                <a:hlinkClick r:id="rId2" action="ppaction://hlinkpres?slideindex=1&amp;slidetitle="/>
              </a:rPr>
              <a:t>3.59</a:t>
            </a:r>
            <a:r>
              <a:rPr lang="zh-CN" altLang="zh-CN" sz="2400" dirty="0"/>
              <a:t>所示的“高级”下拉列表中选择“高级筛选／排序”命令执行，切换到如</a:t>
            </a:r>
            <a:r>
              <a:rPr lang="zh-CN" altLang="zh-CN" sz="2400" dirty="0">
                <a:hlinkClick r:id="rId3" action="ppaction://hlinkpres?slideindex=1&amp;slidetitle="/>
              </a:rPr>
              <a:t>图</a:t>
            </a:r>
            <a:r>
              <a:rPr lang="en-US" altLang="zh-CN" sz="2400" dirty="0">
                <a:hlinkClick r:id="rId3" action="ppaction://hlinkpres?slideindex=1&amp;slidetitle="/>
              </a:rPr>
              <a:t>3.69</a:t>
            </a:r>
            <a:r>
              <a:rPr lang="zh-CN" altLang="zh-CN" sz="2400" dirty="0"/>
              <a:t>所示的高级筛选</a:t>
            </a:r>
            <a:r>
              <a:rPr lang="en-US" altLang="zh-CN" sz="2400" dirty="0"/>
              <a:t>/</a:t>
            </a:r>
            <a:r>
              <a:rPr lang="zh-CN" altLang="zh-CN" sz="2400" dirty="0"/>
              <a:t>排序窗口</a:t>
            </a:r>
            <a:r>
              <a:rPr lang="zh-CN" altLang="zh-CN" sz="2400" dirty="0" smtClean="0"/>
              <a:t>。</a:t>
            </a:r>
            <a:endParaRPr lang="en-US" altLang="zh-CN" sz="2400" dirty="0" smtClean="0"/>
          </a:p>
          <a:p>
            <a:pPr marL="109728" indent="612000">
              <a:buNone/>
            </a:pPr>
            <a:r>
              <a:rPr lang="en-US" altLang="zh-CN" sz="2400" dirty="0"/>
              <a:t>3</a:t>
            </a:r>
            <a:r>
              <a:rPr lang="zh-CN" altLang="zh-CN" sz="2400" dirty="0"/>
              <a:t>）在字段列表中依次双击“院系”和“出生日期”，将两个字段加入到设计网络中，并在“院系”下的“条件”行中输入“信息技术学院”；在“出生日期”列下的“条件”行中输入“</a:t>
            </a:r>
            <a:r>
              <a:rPr lang="en-US" altLang="zh-CN" sz="2400" dirty="0"/>
              <a:t>&gt;#1993-12-31#</a:t>
            </a:r>
            <a:r>
              <a:rPr lang="zh-CN" altLang="zh-CN" sz="2400" dirty="0"/>
              <a:t>”，排序行中选择“降序”。</a:t>
            </a:r>
          </a:p>
          <a:p>
            <a:pPr marL="109728" indent="612000">
              <a:buNone/>
            </a:pPr>
            <a:r>
              <a:rPr lang="en-US" altLang="zh-CN" sz="2400" dirty="0"/>
              <a:t>4</a:t>
            </a:r>
            <a:r>
              <a:rPr lang="zh-CN" altLang="zh-CN" sz="2400" dirty="0"/>
              <a:t>）单击</a:t>
            </a:r>
            <a:r>
              <a:rPr lang="en-US" altLang="zh-CN" sz="2400" dirty="0"/>
              <a:t> </a:t>
            </a:r>
            <a:r>
              <a:rPr lang="zh-CN" altLang="zh-CN" sz="2400" dirty="0"/>
              <a:t>按钮，结果如</a:t>
            </a:r>
            <a:r>
              <a:rPr lang="zh-CN" altLang="zh-CN" sz="2400" dirty="0">
                <a:hlinkClick r:id="rId4" action="ppaction://hlinkpres?slideindex=1&amp;slidetitle="/>
              </a:rPr>
              <a:t>图</a:t>
            </a:r>
            <a:r>
              <a:rPr lang="en-US" altLang="zh-CN" sz="2400" dirty="0">
                <a:hlinkClick r:id="rId4" action="ppaction://hlinkpres?slideindex=1&amp;slidetitle="/>
              </a:rPr>
              <a:t>3.70</a:t>
            </a:r>
            <a:r>
              <a:rPr lang="zh-CN" altLang="zh-CN" sz="2400" dirty="0"/>
              <a:t>所示。</a:t>
            </a:r>
            <a:endParaRPr lang="en-US" altLang="zh-CN" sz="2400" dirty="0" smtClean="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3.6  </a:t>
            </a:r>
            <a:r>
              <a:rPr lang="zh-CN" altLang="zh-CN" dirty="0">
                <a:effectLst>
                  <a:outerShdw blurRad="38100" dist="38100" dir="2700000" algn="tl">
                    <a:srgbClr val="000000">
                      <a:alpha val="43137"/>
                    </a:srgbClr>
                  </a:outerShdw>
                </a:effectLst>
              </a:rPr>
              <a:t>输入和编辑数据</a:t>
            </a:r>
          </a:p>
        </p:txBody>
      </p:sp>
    </p:spTree>
    <p:extLst>
      <p:ext uri="{BB962C8B-B14F-4D97-AF65-F5344CB8AC3E}">
        <p14:creationId xmlns:p14="http://schemas.microsoft.com/office/powerpoint/2010/main" val="410264908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5</a:t>
            </a:r>
            <a:r>
              <a:rPr lang="zh-CN" altLang="zh-CN" sz="2400" b="1" dirty="0"/>
              <a:t>．排序记录</a:t>
            </a:r>
          </a:p>
          <a:p>
            <a:pPr marL="109728" indent="612000">
              <a:buNone/>
            </a:pPr>
            <a:r>
              <a:rPr lang="zh-CN" altLang="zh-CN" sz="2400" dirty="0"/>
              <a:t>在高级筛选／排序中介绍过对筛选后的记录进行排序，我们也可以对数据表的记录直接排序。</a:t>
            </a:r>
          </a:p>
          <a:p>
            <a:pPr marL="109728" indent="612000">
              <a:buNone/>
            </a:pPr>
            <a:r>
              <a:rPr lang="zh-CN" altLang="zh-CN" sz="2400" dirty="0"/>
              <a:t>在数据表视图中选择要排序的字段，若要升序排序，单击功能区“开始”选项卡下“排序和筛选”组中的</a:t>
            </a:r>
            <a:r>
              <a:rPr lang="en-US" altLang="zh-CN" sz="2400" dirty="0"/>
              <a:t> </a:t>
            </a:r>
            <a:r>
              <a:rPr lang="zh-CN" altLang="zh-CN" sz="2400" dirty="0"/>
              <a:t>按钮，若要降序排序，则单击</a:t>
            </a:r>
            <a:r>
              <a:rPr lang="en-US" altLang="zh-CN" sz="2400" dirty="0"/>
              <a:t> </a:t>
            </a:r>
            <a:r>
              <a:rPr lang="zh-CN" altLang="zh-CN" sz="2400" dirty="0"/>
              <a:t>按钮。</a:t>
            </a:r>
          </a:p>
          <a:p>
            <a:pPr marL="109728" indent="612000">
              <a:buNone/>
            </a:pPr>
            <a:r>
              <a:rPr lang="zh-CN" altLang="zh-CN" sz="2400" dirty="0" smtClean="0"/>
              <a:t>例</a:t>
            </a:r>
            <a:r>
              <a:rPr lang="zh-CN" altLang="en-US" sz="2400" dirty="0" smtClean="0"/>
              <a:t>：</a:t>
            </a:r>
            <a:r>
              <a:rPr lang="zh-CN" altLang="zh-CN" sz="2400" dirty="0" smtClean="0"/>
              <a:t>对</a:t>
            </a:r>
            <a:r>
              <a:rPr lang="zh-CN" altLang="zh-CN" sz="2400" dirty="0"/>
              <a:t>学生档案表中的记录按“出生日期”升序排列。</a:t>
            </a:r>
          </a:p>
          <a:p>
            <a:pPr marL="109728" indent="612000">
              <a:buNone/>
            </a:pPr>
            <a:r>
              <a:rPr lang="zh-CN" altLang="zh-CN" sz="2400" dirty="0"/>
              <a:t>（</a:t>
            </a:r>
            <a:r>
              <a:rPr lang="en-US" altLang="zh-CN" sz="2400" dirty="0"/>
              <a:t>1</a:t>
            </a:r>
            <a:r>
              <a:rPr lang="zh-CN" altLang="zh-CN" sz="2400" dirty="0"/>
              <a:t>）在数据表视图中打开“学生档案表”。</a:t>
            </a:r>
          </a:p>
          <a:p>
            <a:pPr marL="109728" indent="612000">
              <a:buNone/>
            </a:pPr>
            <a:r>
              <a:rPr lang="zh-CN" altLang="zh-CN" sz="2400" dirty="0"/>
              <a:t>（</a:t>
            </a:r>
            <a:r>
              <a:rPr lang="en-US" altLang="zh-CN" sz="2400" dirty="0"/>
              <a:t>2</a:t>
            </a:r>
            <a:r>
              <a:rPr lang="zh-CN" altLang="zh-CN" sz="2400" dirty="0"/>
              <a:t>）单击“出生日期”字段。</a:t>
            </a:r>
          </a:p>
          <a:p>
            <a:pPr marL="109728" indent="612000">
              <a:buNone/>
            </a:pPr>
            <a:r>
              <a:rPr lang="zh-CN" altLang="zh-CN" sz="2400" dirty="0"/>
              <a:t>（</a:t>
            </a:r>
            <a:r>
              <a:rPr lang="en-US" altLang="zh-CN" sz="2400" dirty="0"/>
              <a:t>3</a:t>
            </a:r>
            <a:r>
              <a:rPr lang="zh-CN" altLang="zh-CN" sz="2400" dirty="0"/>
              <a:t>）单击功能区“开始”选项卡下“排序和筛选”组中的</a:t>
            </a:r>
            <a:r>
              <a:rPr lang="en-US" altLang="zh-CN" sz="2400" dirty="0"/>
              <a:t> </a:t>
            </a:r>
            <a:r>
              <a:rPr lang="zh-CN" altLang="zh-CN" sz="2400" dirty="0"/>
              <a:t>按钮</a:t>
            </a:r>
            <a:r>
              <a:rPr lang="en-US" altLang="zh-CN" sz="2400" dirty="0"/>
              <a:t>,</a:t>
            </a:r>
            <a:r>
              <a:rPr lang="zh-CN" altLang="zh-CN" sz="2400" dirty="0"/>
              <a:t>结果如</a:t>
            </a:r>
            <a:r>
              <a:rPr lang="zh-CN" altLang="zh-CN" sz="2400" dirty="0">
                <a:hlinkClick r:id="rId2" action="ppaction://hlinkpres?slideindex=1&amp;slidetitle="/>
              </a:rPr>
              <a:t>图</a:t>
            </a:r>
            <a:r>
              <a:rPr lang="en-US" altLang="zh-CN" sz="2400" dirty="0">
                <a:hlinkClick r:id="rId2" action="ppaction://hlinkpres?slideindex=1&amp;slidetitle="/>
              </a:rPr>
              <a:t>3.71</a:t>
            </a:r>
            <a:r>
              <a:rPr lang="zh-CN" altLang="zh-CN" sz="2400" dirty="0"/>
              <a:t>所示。</a:t>
            </a:r>
            <a:endParaRPr lang="en-US" altLang="zh-CN" sz="2400" dirty="0" smtClean="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3.6  </a:t>
            </a:r>
            <a:r>
              <a:rPr lang="zh-CN" altLang="zh-CN" dirty="0">
                <a:effectLst>
                  <a:outerShdw blurRad="38100" dist="38100" dir="2700000" algn="tl">
                    <a:srgbClr val="000000">
                      <a:alpha val="43137"/>
                    </a:srgbClr>
                  </a:outerShdw>
                </a:effectLst>
              </a:rPr>
              <a:t>输入和编辑数据</a:t>
            </a:r>
          </a:p>
        </p:txBody>
      </p:sp>
    </p:spTree>
    <p:extLst>
      <p:ext uri="{BB962C8B-B14F-4D97-AF65-F5344CB8AC3E}">
        <p14:creationId xmlns:p14="http://schemas.microsoft.com/office/powerpoint/2010/main" val="187587781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上面的操作仅适用于按单个字段进行排序的情况下，而更多的时候，我们对数据表排序要求会比较复杂，例如：对学生档案表按“院系”字段的升序和“出生日期”字段的降序进行排序，这时我们仍然将使用“高级筛选</a:t>
            </a:r>
            <a:r>
              <a:rPr lang="en-US" altLang="zh-CN" sz="2400" dirty="0"/>
              <a:t>/</a:t>
            </a:r>
            <a:r>
              <a:rPr lang="zh-CN" altLang="zh-CN" sz="2400" dirty="0"/>
              <a:t>排序”窗口来实现，如</a:t>
            </a:r>
            <a:r>
              <a:rPr lang="zh-CN" altLang="zh-CN" sz="2400" dirty="0">
                <a:hlinkClick r:id="rId2" action="ppaction://hlinkpres?slideindex=1&amp;slidetitle="/>
              </a:rPr>
              <a:t>图</a:t>
            </a:r>
            <a:r>
              <a:rPr lang="en-US" altLang="zh-CN" sz="2400" dirty="0">
                <a:hlinkClick r:id="rId2" action="ppaction://hlinkpres?slideindex=1&amp;slidetitle="/>
              </a:rPr>
              <a:t>3.72</a:t>
            </a:r>
            <a:r>
              <a:rPr lang="zh-CN" altLang="zh-CN" sz="2400" dirty="0">
                <a:hlinkClick r:id="rId2" action="ppaction://hlinkpres?slideindex=1&amp;slidetitle="/>
              </a:rPr>
              <a:t>和图</a:t>
            </a:r>
            <a:r>
              <a:rPr lang="en-US" altLang="zh-CN" sz="2400" dirty="0">
                <a:hlinkClick r:id="rId2" action="ppaction://hlinkpres?slideindex=1&amp;slidetitle="/>
              </a:rPr>
              <a:t>3.73</a:t>
            </a:r>
            <a:r>
              <a:rPr lang="zh-CN" altLang="zh-CN" sz="2400" dirty="0"/>
              <a:t>所示</a:t>
            </a:r>
            <a:r>
              <a:rPr lang="zh-CN" altLang="zh-CN" sz="2400" dirty="0" smtClean="0"/>
              <a:t>。</a:t>
            </a:r>
            <a:endParaRPr lang="en-US" altLang="zh-CN" sz="2400" dirty="0" smtClean="0"/>
          </a:p>
          <a:p>
            <a:pPr marL="109728" indent="612000">
              <a:buNone/>
            </a:pPr>
            <a:endParaRPr lang="en-US" altLang="zh-CN" sz="2400" dirty="0" smtClean="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3.6  </a:t>
            </a:r>
            <a:r>
              <a:rPr lang="zh-CN" altLang="zh-CN" dirty="0">
                <a:effectLst>
                  <a:outerShdw blurRad="38100" dist="38100" dir="2700000" algn="tl">
                    <a:srgbClr val="000000">
                      <a:alpha val="43137"/>
                    </a:srgbClr>
                  </a:outerShdw>
                </a:effectLst>
              </a:rPr>
              <a:t>输入和编辑数据</a:t>
            </a:r>
          </a:p>
        </p:txBody>
      </p:sp>
    </p:spTree>
    <p:extLst>
      <p:ext uri="{BB962C8B-B14F-4D97-AF65-F5344CB8AC3E}">
        <p14:creationId xmlns:p14="http://schemas.microsoft.com/office/powerpoint/2010/main" val="171978691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6</a:t>
            </a:r>
            <a:r>
              <a:rPr lang="zh-CN" altLang="zh-CN" sz="2400" b="1" dirty="0"/>
              <a:t>．查找和替换</a:t>
            </a:r>
          </a:p>
          <a:p>
            <a:pPr marL="109728" indent="612000">
              <a:buNone/>
            </a:pPr>
            <a:r>
              <a:rPr lang="zh-CN" altLang="zh-CN" sz="2400" dirty="0" smtClean="0"/>
              <a:t>若</a:t>
            </a:r>
            <a:r>
              <a:rPr lang="zh-CN" altLang="zh-CN" sz="2400" dirty="0"/>
              <a:t>想查找特定的记录或查找字段中的某些值，可以使用功能区“开始”选项卡下“查找”组中</a:t>
            </a:r>
            <a:r>
              <a:rPr lang="zh-CN" altLang="zh-CN" sz="2400" dirty="0" smtClean="0"/>
              <a:t>的</a:t>
            </a:r>
            <a:r>
              <a:rPr lang="zh-CN" altLang="en-US" sz="2400" dirty="0" smtClean="0"/>
              <a:t>“查找”</a:t>
            </a:r>
            <a:r>
              <a:rPr lang="zh-CN" altLang="zh-CN" sz="2400" dirty="0" smtClean="0"/>
              <a:t>命令</a:t>
            </a:r>
            <a:r>
              <a:rPr lang="zh-CN" altLang="zh-CN" sz="2400" dirty="0"/>
              <a:t>。具体方法如下：</a:t>
            </a:r>
          </a:p>
          <a:p>
            <a:pPr marL="109728" indent="612000">
              <a:buNone/>
            </a:pPr>
            <a:r>
              <a:rPr lang="zh-CN" altLang="zh-CN" sz="2400" dirty="0"/>
              <a:t>（</a:t>
            </a:r>
            <a:r>
              <a:rPr lang="en-US" altLang="zh-CN" sz="2400" dirty="0"/>
              <a:t>1</a:t>
            </a:r>
            <a:r>
              <a:rPr lang="zh-CN" altLang="zh-CN" sz="2400" dirty="0"/>
              <a:t>）在数据表视图中打开表，选择要搜索的字段</a:t>
            </a:r>
            <a:r>
              <a:rPr lang="zh-CN" altLang="zh-CN" sz="2400" dirty="0" smtClean="0"/>
              <a:t>。</a:t>
            </a:r>
            <a:endParaRPr lang="en-US" altLang="zh-CN" sz="2400" dirty="0" smtClean="0"/>
          </a:p>
          <a:p>
            <a:pPr marL="109728" indent="612000">
              <a:buNone/>
            </a:pPr>
            <a:r>
              <a:rPr lang="zh-CN" altLang="zh-CN" sz="2400" dirty="0"/>
              <a:t>（</a:t>
            </a:r>
            <a:r>
              <a:rPr lang="en-US" altLang="zh-CN" sz="2400" dirty="0"/>
              <a:t>2</a:t>
            </a:r>
            <a:r>
              <a:rPr lang="zh-CN" altLang="zh-CN" sz="2400" dirty="0"/>
              <a:t>）单击功能区“开始”选项卡下“查找”组中</a:t>
            </a:r>
            <a:r>
              <a:rPr lang="zh-CN" altLang="zh-CN" sz="2400" dirty="0" smtClean="0"/>
              <a:t>的</a:t>
            </a:r>
            <a:r>
              <a:rPr lang="zh-CN" altLang="en-US" sz="2400" dirty="0" smtClean="0"/>
              <a:t>“查找”</a:t>
            </a:r>
            <a:r>
              <a:rPr lang="zh-CN" altLang="zh-CN" sz="2400" dirty="0" smtClean="0"/>
              <a:t>按钮</a:t>
            </a:r>
            <a:r>
              <a:rPr lang="zh-CN" altLang="zh-CN" sz="2400" dirty="0"/>
              <a:t>，出现如</a:t>
            </a:r>
            <a:r>
              <a:rPr lang="zh-CN" altLang="zh-CN" sz="2400" dirty="0">
                <a:hlinkClick r:id="rId2" action="ppaction://hlinkpres?slideindex=1&amp;slidetitle="/>
              </a:rPr>
              <a:t>图</a:t>
            </a:r>
            <a:r>
              <a:rPr lang="en-US" altLang="zh-CN" sz="2400" dirty="0">
                <a:hlinkClick r:id="rId2" action="ppaction://hlinkpres?slideindex=1&amp;slidetitle="/>
              </a:rPr>
              <a:t>3.74</a:t>
            </a:r>
            <a:r>
              <a:rPr lang="zh-CN" altLang="zh-CN" sz="2400" dirty="0"/>
              <a:t>所示的“查找和替换”对话框。在“查找内容”框中输入要查找的内容</a:t>
            </a:r>
            <a:r>
              <a:rPr lang="zh-CN" altLang="zh-CN" sz="2400" dirty="0" smtClean="0"/>
              <a:t>。</a:t>
            </a:r>
            <a:endParaRPr lang="en-US" altLang="zh-CN" sz="2400" dirty="0" smtClean="0"/>
          </a:p>
          <a:p>
            <a:pPr marL="109728" indent="612000">
              <a:buNone/>
            </a:pPr>
            <a:r>
              <a:rPr lang="zh-CN" altLang="zh-CN" sz="2400" dirty="0"/>
              <a:t>（</a:t>
            </a:r>
            <a:r>
              <a:rPr lang="en-US" altLang="zh-CN" sz="2400" dirty="0"/>
              <a:t>3</a:t>
            </a:r>
            <a:r>
              <a:rPr lang="zh-CN" altLang="zh-CN" sz="2400" dirty="0"/>
              <a:t>）如果满足条件的记录有多条，单击“查找下一个”按钮。 </a:t>
            </a:r>
            <a:endParaRPr lang="en-US" altLang="zh-CN" sz="2400" dirty="0" smtClean="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3.6  </a:t>
            </a:r>
            <a:r>
              <a:rPr lang="zh-CN" altLang="zh-CN" dirty="0">
                <a:effectLst>
                  <a:outerShdw blurRad="38100" dist="38100" dir="2700000" algn="tl">
                    <a:srgbClr val="000000">
                      <a:alpha val="43137"/>
                    </a:srgbClr>
                  </a:outerShdw>
                </a:effectLst>
              </a:rPr>
              <a:t>输入和编辑数据</a:t>
            </a:r>
          </a:p>
        </p:txBody>
      </p:sp>
    </p:spTree>
    <p:extLst>
      <p:ext uri="{BB962C8B-B14F-4D97-AF65-F5344CB8AC3E}">
        <p14:creationId xmlns:p14="http://schemas.microsoft.com/office/powerpoint/2010/main" val="100882234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若想修改查找到的内容，可以利用“替换”来完成，具体步骤如下：</a:t>
            </a:r>
          </a:p>
          <a:p>
            <a:pPr marL="109728" indent="612000">
              <a:buNone/>
            </a:pPr>
            <a:r>
              <a:rPr lang="zh-CN" altLang="zh-CN" sz="2400" dirty="0"/>
              <a:t>（</a:t>
            </a:r>
            <a:r>
              <a:rPr lang="en-US" altLang="zh-CN" sz="2400" dirty="0"/>
              <a:t>1</a:t>
            </a:r>
            <a:r>
              <a:rPr lang="zh-CN" altLang="zh-CN" sz="2400" dirty="0"/>
              <a:t>）在“查找和替换”对话框中“替换”选项卡下，设置要输入的新的内容。</a:t>
            </a:r>
          </a:p>
          <a:p>
            <a:pPr marL="109728" indent="612000">
              <a:buNone/>
            </a:pPr>
            <a:r>
              <a:rPr lang="zh-CN" altLang="zh-CN" sz="2400" dirty="0"/>
              <a:t>（</a:t>
            </a:r>
            <a:r>
              <a:rPr lang="en-US" altLang="zh-CN" sz="2400" dirty="0"/>
              <a:t>2</a:t>
            </a:r>
            <a:r>
              <a:rPr lang="zh-CN" altLang="zh-CN" sz="2400" dirty="0"/>
              <a:t>）如果要一次替换出现的全部指定内容，请单击“全部替换”按钮。如果要一次替换一个，请单击“查找下一个”按钮，然后单击“替换”按钮；如果要跳过下一个并继续查找出现的内容，请单击“查找下一个”按钮。</a:t>
            </a:r>
          </a:p>
          <a:p>
            <a:pPr marL="109728" indent="612000">
              <a:buNone/>
            </a:pPr>
            <a:r>
              <a:rPr lang="zh-CN" altLang="zh-CN" sz="2400" dirty="0"/>
              <a:t>如果仅知道要查找的部分内容或要查找以指定的字母开头的或符合某种样式的指定内容，则可以使用通配符作为其他字符的占位符。</a:t>
            </a:r>
            <a:r>
              <a:rPr lang="zh-CN" altLang="zh-CN" sz="2400" dirty="0">
                <a:hlinkClick r:id="rId2" action="ppaction://hlinkpres?slideindex=1&amp;slidetitle="/>
              </a:rPr>
              <a:t>表</a:t>
            </a:r>
            <a:r>
              <a:rPr lang="en-US" altLang="zh-CN" sz="2400" dirty="0">
                <a:hlinkClick r:id="rId2" action="ppaction://hlinkpres?slideindex=1&amp;slidetitle="/>
              </a:rPr>
              <a:t>3.7</a:t>
            </a:r>
            <a:r>
              <a:rPr lang="zh-CN" altLang="zh-CN" sz="2400" dirty="0"/>
              <a:t>列出了相关的通配符。</a:t>
            </a:r>
            <a:endParaRPr lang="en-US" altLang="zh-CN" sz="2400" dirty="0" smtClean="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3.6  </a:t>
            </a:r>
            <a:r>
              <a:rPr lang="zh-CN" altLang="zh-CN" dirty="0">
                <a:effectLst>
                  <a:outerShdw blurRad="38100" dist="38100" dir="2700000" algn="tl">
                    <a:srgbClr val="000000">
                      <a:alpha val="43137"/>
                    </a:srgbClr>
                  </a:outerShdw>
                </a:effectLst>
              </a:rPr>
              <a:t>输入和编辑数据</a:t>
            </a:r>
          </a:p>
        </p:txBody>
      </p:sp>
    </p:spTree>
    <p:extLst>
      <p:ext uri="{BB962C8B-B14F-4D97-AF65-F5344CB8AC3E}">
        <p14:creationId xmlns:p14="http://schemas.microsoft.com/office/powerpoint/2010/main" val="357322631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3.6.3  </a:t>
            </a:r>
            <a:r>
              <a:rPr lang="zh-CN" altLang="zh-CN" sz="2400" b="1" dirty="0"/>
              <a:t>调整表的外观</a:t>
            </a:r>
          </a:p>
          <a:p>
            <a:pPr marL="109728" indent="612000">
              <a:buNone/>
            </a:pPr>
            <a:r>
              <a:rPr lang="zh-CN" altLang="zh-CN" sz="2400" dirty="0"/>
              <a:t>调整表的结构和外观是为了使表更清楚、美观。调整表格外观的操作包括：改变字段次序、调整字段显示宽度和高度、设置数据字体、调整表中网络线样式及背景颜色、隐藏列、冻结列等。</a:t>
            </a:r>
          </a:p>
          <a:p>
            <a:pPr marL="109728" indent="612000">
              <a:buNone/>
            </a:pPr>
            <a:r>
              <a:rPr lang="en-US" altLang="zh-CN" sz="2400" b="1" dirty="0"/>
              <a:t>1</a:t>
            </a:r>
            <a:r>
              <a:rPr lang="zh-CN" altLang="zh-CN" sz="2400" b="1" dirty="0"/>
              <a:t>．改变字段次序</a:t>
            </a:r>
          </a:p>
          <a:p>
            <a:pPr marL="109728" indent="612000">
              <a:buNone/>
            </a:pPr>
            <a:r>
              <a:rPr lang="zh-CN" altLang="zh-CN" sz="2400" dirty="0"/>
              <a:t>在缺省设置下，通常</a:t>
            </a:r>
            <a:r>
              <a:rPr lang="en-US" altLang="zh-CN" sz="2400" dirty="0"/>
              <a:t>Access</a:t>
            </a:r>
            <a:r>
              <a:rPr lang="zh-CN" altLang="zh-CN" sz="2400" dirty="0"/>
              <a:t>显示数据表中的字段次序与它们在表或查询中出现的次序相同。但是在使用数据表视图时，往往需要移动某些列来满足查看数据的要求。此时，可以改变字段的显示次序。</a:t>
            </a:r>
            <a:endParaRPr lang="en-US" altLang="zh-CN" sz="2400" dirty="0" smtClean="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3.6  </a:t>
            </a:r>
            <a:r>
              <a:rPr lang="zh-CN" altLang="zh-CN" dirty="0">
                <a:effectLst>
                  <a:outerShdw blurRad="38100" dist="38100" dir="2700000" algn="tl">
                    <a:srgbClr val="000000">
                      <a:alpha val="43137"/>
                    </a:srgbClr>
                  </a:outerShdw>
                </a:effectLst>
              </a:rPr>
              <a:t>输入和编辑数据</a:t>
            </a:r>
          </a:p>
        </p:txBody>
      </p:sp>
    </p:spTree>
    <p:extLst>
      <p:ext uri="{BB962C8B-B14F-4D97-AF65-F5344CB8AC3E}">
        <p14:creationId xmlns:p14="http://schemas.microsoft.com/office/powerpoint/2010/main" val="126938627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smtClean="0"/>
              <a:t>例如</a:t>
            </a:r>
            <a:r>
              <a:rPr lang="zh-CN" altLang="en-US" sz="2400" dirty="0" smtClean="0"/>
              <a:t>：</a:t>
            </a:r>
            <a:r>
              <a:rPr lang="zh-CN" altLang="zh-CN" sz="2400" dirty="0" smtClean="0"/>
              <a:t>将</a:t>
            </a:r>
            <a:r>
              <a:rPr lang="zh-CN" altLang="zh-CN" sz="2400" dirty="0"/>
              <a:t>“学生”表中的“政治面貌”字段放到“出生日期”字段前。具体操作步骤如下：</a:t>
            </a:r>
          </a:p>
          <a:p>
            <a:pPr marL="109728" indent="612000">
              <a:buNone/>
            </a:pPr>
            <a:r>
              <a:rPr lang="zh-CN" altLang="zh-CN" sz="2400" dirty="0"/>
              <a:t>（</a:t>
            </a:r>
            <a:r>
              <a:rPr lang="en-US" altLang="zh-CN" sz="2400" dirty="0"/>
              <a:t>1</a:t>
            </a:r>
            <a:r>
              <a:rPr lang="zh-CN" altLang="zh-CN" sz="2400" dirty="0"/>
              <a:t>）在数据表视图中打开“学生档案表”。</a:t>
            </a:r>
          </a:p>
          <a:p>
            <a:pPr marL="109728" indent="612000">
              <a:buNone/>
            </a:pPr>
            <a:r>
              <a:rPr lang="zh-CN" altLang="zh-CN" sz="2400" dirty="0"/>
              <a:t>（</a:t>
            </a:r>
            <a:r>
              <a:rPr lang="en-US" altLang="zh-CN" sz="2400" dirty="0"/>
              <a:t>2</a:t>
            </a:r>
            <a:r>
              <a:rPr lang="zh-CN" altLang="zh-CN" sz="2400" dirty="0"/>
              <a:t>）将鼠标指针定位在“政治面貌”字段列的字段名上，鼠标指针会变成一个粗体黑色向下箭头，单击选中该列，如</a:t>
            </a:r>
            <a:r>
              <a:rPr lang="zh-CN" altLang="zh-CN" sz="2400" dirty="0">
                <a:hlinkClick r:id="rId2" action="ppaction://hlinkpres?slideindex=1&amp;slidetitle="/>
              </a:rPr>
              <a:t>图</a:t>
            </a:r>
            <a:r>
              <a:rPr lang="en-US" altLang="zh-CN" sz="2400" dirty="0">
                <a:hlinkClick r:id="rId2" action="ppaction://hlinkpres?slideindex=1&amp;slidetitle="/>
              </a:rPr>
              <a:t>3.75</a:t>
            </a:r>
            <a:r>
              <a:rPr lang="zh-CN" altLang="zh-CN" sz="2400" dirty="0"/>
              <a:t>所示</a:t>
            </a:r>
            <a:r>
              <a:rPr lang="zh-CN" altLang="zh-CN" sz="2400" dirty="0" smtClean="0"/>
              <a:t>。</a:t>
            </a:r>
            <a:endParaRPr lang="en-US" altLang="zh-CN" sz="2400" dirty="0" smtClean="0"/>
          </a:p>
          <a:p>
            <a:pPr marL="109728" indent="612000">
              <a:buNone/>
            </a:pPr>
            <a:r>
              <a:rPr lang="zh-CN" altLang="zh-CN" sz="2400" dirty="0"/>
              <a:t>（</a:t>
            </a:r>
            <a:r>
              <a:rPr lang="en-US" altLang="zh-CN" sz="2400" dirty="0"/>
              <a:t>3</a:t>
            </a:r>
            <a:r>
              <a:rPr lang="zh-CN" altLang="zh-CN" sz="2400" dirty="0"/>
              <a:t>）将鼠标放在“政治面貌”字段列的字段名上，然后按住鼠标左键并拖动鼠标到“出生日期”字段前，释放鼠标左键，结果如</a:t>
            </a:r>
            <a:r>
              <a:rPr lang="zh-CN" altLang="zh-CN" sz="2400" dirty="0">
                <a:hlinkClick r:id="rId3" action="ppaction://hlinkpres?slideindex=1&amp;slidetitle="/>
              </a:rPr>
              <a:t>图</a:t>
            </a:r>
            <a:r>
              <a:rPr lang="en-US" altLang="zh-CN" sz="2400" dirty="0">
                <a:hlinkClick r:id="rId3" action="ppaction://hlinkpres?slideindex=1&amp;slidetitle="/>
              </a:rPr>
              <a:t>3.76</a:t>
            </a:r>
            <a:r>
              <a:rPr lang="zh-CN" altLang="zh-CN" sz="2400" dirty="0"/>
              <a:t>所示</a:t>
            </a:r>
            <a:r>
              <a:rPr lang="zh-CN" altLang="zh-CN" sz="2400" dirty="0" smtClean="0"/>
              <a:t>。</a:t>
            </a:r>
            <a:endParaRPr lang="en-US" altLang="zh-CN" sz="2400" dirty="0" smtClean="0"/>
          </a:p>
          <a:p>
            <a:pPr marL="109728" indent="612000">
              <a:buNone/>
            </a:pPr>
            <a:r>
              <a:rPr lang="zh-CN" altLang="zh-CN" sz="2400" dirty="0"/>
              <a:t>使用这种方法，可以移动单个字段或字段组。移动数据表视图中的字段，不会改变表设计视图中字段的排列顺序，而只是改变字段在数据表视图下字段的显示顺序。</a:t>
            </a:r>
            <a:endParaRPr lang="en-US" altLang="zh-CN" sz="2400" dirty="0" smtClean="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3.6  </a:t>
            </a:r>
            <a:r>
              <a:rPr lang="zh-CN" altLang="zh-CN" dirty="0">
                <a:effectLst>
                  <a:outerShdw blurRad="38100" dist="38100" dir="2700000" algn="tl">
                    <a:srgbClr val="000000">
                      <a:alpha val="43137"/>
                    </a:srgbClr>
                  </a:outerShdw>
                </a:effectLst>
              </a:rPr>
              <a:t>输入和编辑数据</a:t>
            </a:r>
          </a:p>
        </p:txBody>
      </p:sp>
    </p:spTree>
    <p:extLst>
      <p:ext uri="{BB962C8B-B14F-4D97-AF65-F5344CB8AC3E}">
        <p14:creationId xmlns:p14="http://schemas.microsoft.com/office/powerpoint/2010/main" val="391955610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2</a:t>
            </a:r>
            <a:r>
              <a:rPr lang="zh-CN" altLang="zh-CN" sz="2400" b="1" dirty="0"/>
              <a:t>．调整字段显示宽度和高度</a:t>
            </a:r>
          </a:p>
          <a:p>
            <a:pPr marL="109728" indent="612000">
              <a:buNone/>
            </a:pPr>
            <a:r>
              <a:rPr lang="zh-CN" altLang="zh-CN" sz="2400" dirty="0"/>
              <a:t>在表对象的数据表视图中，有时由于数据过</a:t>
            </a:r>
            <a:r>
              <a:rPr lang="zh-CN" altLang="zh-CN" sz="2400" dirty="0" smtClean="0"/>
              <a:t>长</a:t>
            </a:r>
            <a:r>
              <a:rPr lang="zh-CN" altLang="en-US" sz="2400" dirty="0" smtClean="0"/>
              <a:t>、</a:t>
            </a:r>
            <a:r>
              <a:rPr lang="zh-CN" altLang="zh-CN" sz="2400" dirty="0" smtClean="0"/>
              <a:t>字号</a:t>
            </a:r>
            <a:r>
              <a:rPr lang="zh-CN" altLang="zh-CN" sz="2400" dirty="0"/>
              <a:t>过大，数据显示在一行中被截断。为了能够完整地显示字段中的全部数据，可以通过调整字段的显示宽度或高度来实现。</a:t>
            </a:r>
          </a:p>
          <a:p>
            <a:pPr marL="109728" indent="612000">
              <a:buNone/>
            </a:pPr>
            <a:r>
              <a:rPr lang="zh-CN" altLang="zh-CN" sz="2400" dirty="0"/>
              <a:t>（</a:t>
            </a:r>
            <a:r>
              <a:rPr lang="en-US" altLang="zh-CN" sz="2400" dirty="0"/>
              <a:t>1</a:t>
            </a:r>
            <a:r>
              <a:rPr lang="zh-CN" altLang="zh-CN" sz="2400" dirty="0"/>
              <a:t>）调整字段显示高度。</a:t>
            </a:r>
          </a:p>
          <a:p>
            <a:pPr marL="109728" indent="612000">
              <a:buNone/>
            </a:pPr>
            <a:r>
              <a:rPr lang="zh-CN" altLang="zh-CN" sz="2400" dirty="0"/>
              <a:t>调整字段显示高度有两种方法：鼠标和菜单命令。</a:t>
            </a:r>
          </a:p>
          <a:p>
            <a:pPr marL="109728" indent="612000">
              <a:buNone/>
            </a:pPr>
            <a:r>
              <a:rPr lang="zh-CN" altLang="zh-CN" sz="2400" dirty="0"/>
              <a:t>使用鼠标调整字段显示高度的操作步骤如下：</a:t>
            </a:r>
          </a:p>
          <a:p>
            <a:pPr marL="109728" indent="612000">
              <a:buNone/>
            </a:pPr>
            <a:r>
              <a:rPr lang="en-US" altLang="zh-CN" sz="2400" dirty="0"/>
              <a:t>1</a:t>
            </a:r>
            <a:r>
              <a:rPr lang="zh-CN" altLang="zh-CN" sz="2400" dirty="0"/>
              <a:t>）在数据表视图中打开所需的表。</a:t>
            </a:r>
          </a:p>
          <a:p>
            <a:pPr marL="109728" indent="612000">
              <a:buNone/>
            </a:pPr>
            <a:r>
              <a:rPr lang="en-US" altLang="zh-CN" sz="2400" dirty="0"/>
              <a:t>2</a:t>
            </a:r>
            <a:r>
              <a:rPr lang="zh-CN" altLang="zh-CN" sz="2400" dirty="0"/>
              <a:t>）将鼠标指针放在表中任意两行选定器之间，鼠标指针变为上下双箭头形式。</a:t>
            </a:r>
          </a:p>
          <a:p>
            <a:pPr marL="109728" indent="612000">
              <a:buNone/>
            </a:pPr>
            <a:r>
              <a:rPr lang="en-US" altLang="zh-CN" sz="2400" dirty="0"/>
              <a:t>3</a:t>
            </a:r>
            <a:r>
              <a:rPr lang="zh-CN" altLang="zh-CN" sz="2400" dirty="0"/>
              <a:t>）按住鼠标左键不放，拖动鼠标上下移动，当调整到所需高度时，松开鼠标左键。</a:t>
            </a:r>
            <a:endParaRPr lang="en-US" altLang="zh-CN" sz="2400" dirty="0" smtClean="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3.6  </a:t>
            </a:r>
            <a:r>
              <a:rPr lang="zh-CN" altLang="zh-CN" dirty="0">
                <a:effectLst>
                  <a:outerShdw blurRad="38100" dist="38100" dir="2700000" algn="tl">
                    <a:srgbClr val="000000">
                      <a:alpha val="43137"/>
                    </a:srgbClr>
                  </a:outerShdw>
                </a:effectLst>
              </a:rPr>
              <a:t>输入和编辑数据</a:t>
            </a:r>
          </a:p>
        </p:txBody>
      </p:sp>
    </p:spTree>
    <p:extLst>
      <p:ext uri="{BB962C8B-B14F-4D97-AF65-F5344CB8AC3E}">
        <p14:creationId xmlns:p14="http://schemas.microsoft.com/office/powerpoint/2010/main" val="67452434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使用菜单命令调整字段显示高度的操作步骤如下：</a:t>
            </a:r>
          </a:p>
          <a:p>
            <a:pPr marL="109728" indent="612000">
              <a:buNone/>
            </a:pPr>
            <a:r>
              <a:rPr lang="en-US" altLang="zh-CN" sz="2400" dirty="0"/>
              <a:t>1</a:t>
            </a:r>
            <a:r>
              <a:rPr lang="zh-CN" altLang="zh-CN" sz="2400" dirty="0"/>
              <a:t>）在数据表视图中打开工所需的表。</a:t>
            </a:r>
          </a:p>
          <a:p>
            <a:pPr marL="109728" indent="612000">
              <a:buNone/>
            </a:pPr>
            <a:r>
              <a:rPr lang="en-US" altLang="zh-CN" sz="2400" dirty="0"/>
              <a:t>2</a:t>
            </a:r>
            <a:r>
              <a:rPr lang="zh-CN" altLang="zh-CN" sz="2400" dirty="0"/>
              <a:t>）单击功能区“开始”选项卡下“记录”组中的</a:t>
            </a:r>
            <a:r>
              <a:rPr lang="en-US" altLang="zh-CN" sz="2400" dirty="0"/>
              <a:t> </a:t>
            </a:r>
            <a:r>
              <a:rPr lang="zh-CN" altLang="zh-CN" sz="2400" dirty="0"/>
              <a:t>按钮。</a:t>
            </a:r>
          </a:p>
          <a:p>
            <a:pPr marL="109728" indent="612000">
              <a:buNone/>
            </a:pPr>
            <a:r>
              <a:rPr lang="en-US" altLang="zh-CN" sz="2400" dirty="0"/>
              <a:t>3</a:t>
            </a:r>
            <a:r>
              <a:rPr lang="zh-CN" altLang="zh-CN" sz="2400" dirty="0"/>
              <a:t>）从“其它”下拉列表中选择“行高”命令执行，打开如</a:t>
            </a:r>
            <a:r>
              <a:rPr lang="zh-CN" altLang="zh-CN" sz="2400" dirty="0">
                <a:hlinkClick r:id="rId2" action="ppaction://hlinkpres?slideindex=1&amp;slidetitle="/>
              </a:rPr>
              <a:t>图</a:t>
            </a:r>
            <a:r>
              <a:rPr lang="en-US" altLang="zh-CN" sz="2400" dirty="0">
                <a:hlinkClick r:id="rId2" action="ppaction://hlinkpres?slideindex=1&amp;slidetitle="/>
              </a:rPr>
              <a:t>3.77</a:t>
            </a:r>
            <a:r>
              <a:rPr lang="zh-CN" altLang="zh-CN" sz="2400" dirty="0"/>
              <a:t>所示的“行高”对话框</a:t>
            </a:r>
            <a:r>
              <a:rPr lang="zh-CN" altLang="zh-CN" sz="2400" dirty="0" smtClean="0"/>
              <a:t>。</a:t>
            </a:r>
            <a:endParaRPr lang="en-US" altLang="zh-CN" sz="2400" dirty="0" smtClean="0"/>
          </a:p>
          <a:p>
            <a:pPr marL="109728" indent="612000">
              <a:buNone/>
            </a:pPr>
            <a:r>
              <a:rPr lang="en-US" altLang="zh-CN" sz="2400" dirty="0"/>
              <a:t>4</a:t>
            </a:r>
            <a:r>
              <a:rPr lang="zh-CN" altLang="zh-CN" sz="2400" dirty="0"/>
              <a:t>）在“行高”对话框的“行高”文本框内输入所需的行高值，并单击“确定”按钮，完成表的行高设置</a:t>
            </a:r>
            <a:r>
              <a:rPr lang="zh-CN" altLang="zh-CN" sz="2400" dirty="0" smtClean="0"/>
              <a:t>。</a:t>
            </a:r>
            <a:endParaRPr lang="en-US" altLang="zh-CN" sz="2400" dirty="0" smtClean="0"/>
          </a:p>
          <a:p>
            <a:pPr marL="109728" indent="612000">
              <a:buNone/>
            </a:pPr>
            <a:r>
              <a:rPr lang="zh-CN" altLang="zh-CN" sz="2400" dirty="0"/>
              <a:t>改变行高后，整个表的行高都得到了调整。</a:t>
            </a:r>
            <a:endParaRPr lang="en-US" altLang="zh-CN" sz="2400" dirty="0" smtClean="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3.6  </a:t>
            </a:r>
            <a:r>
              <a:rPr lang="zh-CN" altLang="zh-CN" dirty="0">
                <a:effectLst>
                  <a:outerShdw blurRad="38100" dist="38100" dir="2700000" algn="tl">
                    <a:srgbClr val="000000">
                      <a:alpha val="43137"/>
                    </a:srgbClr>
                  </a:outerShdw>
                </a:effectLst>
              </a:rPr>
              <a:t>输入和编辑数据</a:t>
            </a:r>
          </a:p>
        </p:txBody>
      </p:sp>
    </p:spTree>
    <p:extLst>
      <p:ext uri="{BB962C8B-B14F-4D97-AF65-F5344CB8AC3E}">
        <p14:creationId xmlns:p14="http://schemas.microsoft.com/office/powerpoint/2010/main" val="163755440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a:t>
            </a:r>
            <a:r>
              <a:rPr lang="en-US" altLang="zh-CN" sz="2400" dirty="0"/>
              <a:t>2</a:t>
            </a:r>
            <a:r>
              <a:rPr lang="zh-CN" altLang="zh-CN" sz="2400" dirty="0"/>
              <a:t>）调整字段显示宽度</a:t>
            </a:r>
          </a:p>
          <a:p>
            <a:pPr marL="109728" indent="612000">
              <a:buNone/>
            </a:pPr>
            <a:r>
              <a:rPr lang="zh-CN" altLang="zh-CN" sz="2400" dirty="0"/>
              <a:t>与调整字段显示高度的操作一样，调整宽度也有鼠标和菜单命令两种方法。</a:t>
            </a:r>
          </a:p>
          <a:p>
            <a:pPr marL="109728" indent="612000">
              <a:buNone/>
            </a:pPr>
            <a:r>
              <a:rPr lang="zh-CN" altLang="zh-CN" sz="2400" dirty="0"/>
              <a:t>使用鼠标调整字段显示宽度的操作步骤如下：</a:t>
            </a:r>
          </a:p>
          <a:p>
            <a:pPr marL="109728" indent="612000">
              <a:buNone/>
            </a:pPr>
            <a:r>
              <a:rPr lang="en-US" altLang="zh-CN" sz="2400" dirty="0"/>
              <a:t>1</a:t>
            </a:r>
            <a:r>
              <a:rPr lang="zh-CN" altLang="zh-CN" sz="2400" dirty="0"/>
              <a:t>）在数据表视图中打开所需的表。</a:t>
            </a:r>
          </a:p>
          <a:p>
            <a:pPr marL="109728" indent="612000">
              <a:buNone/>
            </a:pPr>
            <a:r>
              <a:rPr lang="en-US" altLang="zh-CN" sz="2400" dirty="0"/>
              <a:t>2</a:t>
            </a:r>
            <a:r>
              <a:rPr lang="zh-CN" altLang="zh-CN" sz="2400" dirty="0"/>
              <a:t>）将鼠标指针放在表中要改变宽度的两列字段名中间，鼠标指针变为左右双箭头形式。</a:t>
            </a:r>
          </a:p>
          <a:p>
            <a:pPr marL="109728" indent="612000">
              <a:buNone/>
            </a:pPr>
            <a:r>
              <a:rPr lang="en-US" altLang="zh-CN" sz="2400" dirty="0"/>
              <a:t>3</a:t>
            </a:r>
            <a:r>
              <a:rPr lang="zh-CN" altLang="zh-CN" sz="2400" dirty="0"/>
              <a:t>）按住鼠标左键不放，拖动鼠标左右移动，当调整到所需宽度时，松开鼠标左键。</a:t>
            </a:r>
          </a:p>
          <a:p>
            <a:pPr marL="109728" indent="612000">
              <a:buNone/>
            </a:pPr>
            <a:r>
              <a:rPr lang="zh-CN" altLang="zh-CN" sz="2400" dirty="0"/>
              <a:t>在拖动字段列中间的分隔线时，如果将分隔线拖动到超过下一个字段列的右边界时，将会隐藏该列。</a:t>
            </a:r>
            <a:endParaRPr lang="en-US" altLang="zh-CN" sz="2400" dirty="0" smtClean="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3.6  </a:t>
            </a:r>
            <a:r>
              <a:rPr lang="zh-CN" altLang="zh-CN" dirty="0">
                <a:effectLst>
                  <a:outerShdw blurRad="38100" dist="38100" dir="2700000" algn="tl">
                    <a:srgbClr val="000000">
                      <a:alpha val="43137"/>
                    </a:srgbClr>
                  </a:outerShdw>
                </a:effectLst>
              </a:rPr>
              <a:t>输入和编辑数据</a:t>
            </a:r>
          </a:p>
        </p:txBody>
      </p:sp>
    </p:spTree>
    <p:extLst>
      <p:ext uri="{BB962C8B-B14F-4D97-AF65-F5344CB8AC3E}">
        <p14:creationId xmlns:p14="http://schemas.microsoft.com/office/powerpoint/2010/main" val="1643605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0" indent="612000">
              <a:buNone/>
            </a:pPr>
            <a:r>
              <a:rPr lang="en-US" altLang="zh-CN" sz="2400" dirty="0" smtClean="0"/>
              <a:t>6</a:t>
            </a:r>
            <a:r>
              <a:rPr lang="en-US" altLang="zh-CN" sz="2400" dirty="0"/>
              <a:t>.</a:t>
            </a:r>
            <a:r>
              <a:rPr lang="zh-CN" altLang="zh-CN" sz="2400" dirty="0"/>
              <a:t>单击“快速访问”工具栏中的“保存”按钮，在弹出的如</a:t>
            </a:r>
            <a:r>
              <a:rPr lang="zh-CN" altLang="zh-CN" sz="2400" dirty="0">
                <a:hlinkClick r:id="rId2" action="ppaction://hlinkpres?slideindex=1&amp;slidetitle="/>
              </a:rPr>
              <a:t>图</a:t>
            </a:r>
            <a:r>
              <a:rPr lang="en-US" altLang="zh-CN" sz="2400" dirty="0">
                <a:hlinkClick r:id="rId2" action="ppaction://hlinkpres?slideindex=1&amp;slidetitle="/>
              </a:rPr>
              <a:t>3.8</a:t>
            </a:r>
            <a:r>
              <a:rPr lang="zh-CN" altLang="zh-CN" sz="2400" dirty="0"/>
              <a:t>所示的“另存为”对话框中，输入表的名称“院系表”，单击“确定”按钮，完成“院系表”的创建。</a:t>
            </a:r>
          </a:p>
          <a:p>
            <a:pPr marL="0" indent="612000">
              <a:buNone/>
            </a:pPr>
            <a:r>
              <a:rPr lang="zh-CN" altLang="zh-CN" sz="2400" dirty="0"/>
              <a:t>如需同时输入数据，可在标有“</a:t>
            </a:r>
            <a:r>
              <a:rPr lang="en-US" altLang="zh-CN" sz="2400" dirty="0"/>
              <a:t>*</a:t>
            </a:r>
            <a:r>
              <a:rPr lang="zh-CN" altLang="zh-CN" sz="2400" dirty="0"/>
              <a:t>”的行中键入即可。</a:t>
            </a:r>
            <a:endParaRPr lang="zh-CN" altLang="en-US" sz="2400" dirty="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3.1 </a:t>
            </a:r>
            <a:r>
              <a:rPr lang="zh-CN" altLang="zh-CN" dirty="0">
                <a:effectLst>
                  <a:outerShdw blurRad="38100" dist="38100" dir="2700000" algn="tl">
                    <a:srgbClr val="000000">
                      <a:alpha val="43137"/>
                    </a:srgbClr>
                  </a:outerShdw>
                </a:effectLst>
              </a:rPr>
              <a:t>创建表</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59988011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使用菜单命令调整字段显示宽度的操作步骤如下：</a:t>
            </a:r>
          </a:p>
          <a:p>
            <a:pPr marL="109728" indent="612000">
              <a:buNone/>
            </a:pPr>
            <a:r>
              <a:rPr lang="en-US" altLang="zh-CN" sz="2400" dirty="0"/>
              <a:t>1</a:t>
            </a:r>
            <a:r>
              <a:rPr lang="zh-CN" altLang="zh-CN" sz="2400" dirty="0"/>
              <a:t>）在数据表视图中打开所需的表。</a:t>
            </a:r>
          </a:p>
          <a:p>
            <a:pPr marL="109728" indent="612000">
              <a:buNone/>
            </a:pPr>
            <a:r>
              <a:rPr lang="en-US" altLang="zh-CN" sz="2400" dirty="0"/>
              <a:t>2</a:t>
            </a:r>
            <a:r>
              <a:rPr lang="zh-CN" altLang="zh-CN" sz="2400" dirty="0"/>
              <a:t>）选择要改变宽度的字段列。</a:t>
            </a:r>
          </a:p>
          <a:p>
            <a:pPr marL="109728" indent="612000">
              <a:buNone/>
            </a:pPr>
            <a:r>
              <a:rPr lang="en-US" altLang="zh-CN" sz="2400" dirty="0"/>
              <a:t>3</a:t>
            </a:r>
            <a:r>
              <a:rPr lang="zh-CN" altLang="zh-CN" sz="2400" dirty="0"/>
              <a:t>）单击功能区“开始”选项卡下“记录”组中的</a:t>
            </a:r>
            <a:r>
              <a:rPr lang="en-US" altLang="zh-CN" sz="2400" dirty="0"/>
              <a:t> </a:t>
            </a:r>
            <a:r>
              <a:rPr lang="zh-CN" altLang="zh-CN" sz="2400" dirty="0"/>
              <a:t>按钮。</a:t>
            </a:r>
          </a:p>
          <a:p>
            <a:pPr marL="109728" indent="612000">
              <a:buNone/>
            </a:pPr>
            <a:r>
              <a:rPr lang="en-US" altLang="zh-CN" sz="2400" dirty="0"/>
              <a:t>4</a:t>
            </a:r>
            <a:r>
              <a:rPr lang="zh-CN" altLang="zh-CN" sz="2400" dirty="0"/>
              <a:t>）从“其它”下拉列表中选择“字段宽度”命令执行，打开如</a:t>
            </a:r>
            <a:r>
              <a:rPr lang="zh-CN" altLang="zh-CN" sz="2400" dirty="0">
                <a:hlinkClick r:id="rId2" action="ppaction://hlinkpres?slideindex=1&amp;slidetitle="/>
              </a:rPr>
              <a:t>图</a:t>
            </a:r>
            <a:r>
              <a:rPr lang="en-US" altLang="zh-CN" sz="2400" dirty="0">
                <a:hlinkClick r:id="rId2" action="ppaction://hlinkpres?slideindex=1&amp;slidetitle="/>
              </a:rPr>
              <a:t>3.78</a:t>
            </a:r>
            <a:r>
              <a:rPr lang="zh-CN" altLang="zh-CN" sz="2400" dirty="0"/>
              <a:t>所示的“列宽”对话框</a:t>
            </a:r>
            <a:r>
              <a:rPr lang="zh-CN" altLang="zh-CN" sz="2400" dirty="0" smtClean="0"/>
              <a:t>。</a:t>
            </a:r>
            <a:endParaRPr lang="en-US" altLang="zh-CN" sz="2400" dirty="0" smtClean="0"/>
          </a:p>
          <a:p>
            <a:pPr marL="109728" indent="612000">
              <a:buNone/>
            </a:pPr>
            <a:r>
              <a:rPr lang="en-US" altLang="zh-CN" sz="2400" dirty="0"/>
              <a:t>5</a:t>
            </a:r>
            <a:r>
              <a:rPr lang="zh-CN" altLang="zh-CN" sz="2400" dirty="0"/>
              <a:t>）在“列宽”对话框的“列宽”文本框内输入所需的宽度，并单击“确定”按钮，完成表的列宽设置</a:t>
            </a:r>
            <a:r>
              <a:rPr lang="zh-CN" altLang="zh-CN" sz="2400" dirty="0" smtClean="0"/>
              <a:t>。</a:t>
            </a:r>
            <a:endParaRPr lang="en-US" altLang="zh-CN" sz="2400" dirty="0" smtClean="0"/>
          </a:p>
          <a:p>
            <a:pPr marL="109728" indent="612000">
              <a:buNone/>
            </a:pPr>
            <a:r>
              <a:rPr lang="zh-CN" altLang="zh-CN" sz="2400" dirty="0"/>
              <a:t>重新设定列宽不会改变表中字段的“字段大小”属性所允许的字符数，它只是简单地改变字段列所包含数据的显示宽度。</a:t>
            </a:r>
          </a:p>
          <a:p>
            <a:pPr marL="109728" indent="612000">
              <a:buNone/>
            </a:pPr>
            <a:endParaRPr lang="en-US" altLang="zh-CN" sz="2400" dirty="0" smtClean="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3.6  </a:t>
            </a:r>
            <a:r>
              <a:rPr lang="zh-CN" altLang="zh-CN" dirty="0">
                <a:effectLst>
                  <a:outerShdw blurRad="38100" dist="38100" dir="2700000" algn="tl">
                    <a:srgbClr val="000000">
                      <a:alpha val="43137"/>
                    </a:srgbClr>
                  </a:outerShdw>
                </a:effectLst>
              </a:rPr>
              <a:t>输入和编辑数据</a:t>
            </a:r>
          </a:p>
        </p:txBody>
      </p:sp>
    </p:spTree>
    <p:extLst>
      <p:ext uri="{BB962C8B-B14F-4D97-AF65-F5344CB8AC3E}">
        <p14:creationId xmlns:p14="http://schemas.microsoft.com/office/powerpoint/2010/main" val="229277353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3</a:t>
            </a:r>
            <a:r>
              <a:rPr lang="zh-CN" altLang="zh-CN" sz="2400" b="1" dirty="0"/>
              <a:t>．隐藏列和显示列</a:t>
            </a:r>
          </a:p>
          <a:p>
            <a:pPr marL="109728" indent="612000">
              <a:buNone/>
            </a:pPr>
            <a:r>
              <a:rPr lang="zh-CN" altLang="zh-CN" sz="2400" dirty="0" smtClean="0"/>
              <a:t>在表对象的数据表视图中，为了便于查看表中的主要数据，可以将某些字段列暂时隐藏起来，需要时再显示。</a:t>
            </a:r>
          </a:p>
          <a:p>
            <a:pPr marL="109728" indent="612000">
              <a:buNone/>
            </a:pPr>
            <a:r>
              <a:rPr lang="zh-CN" altLang="zh-CN" sz="2400" dirty="0" smtClean="0"/>
              <a:t>（</a:t>
            </a:r>
            <a:r>
              <a:rPr lang="en-US" altLang="zh-CN" sz="2400" dirty="0"/>
              <a:t>1</a:t>
            </a:r>
            <a:r>
              <a:rPr lang="zh-CN" altLang="zh-CN" sz="2400" dirty="0"/>
              <a:t>）隐藏列</a:t>
            </a:r>
          </a:p>
          <a:p>
            <a:pPr marL="109728" indent="612000">
              <a:buNone/>
            </a:pPr>
            <a:r>
              <a:rPr lang="zh-CN" altLang="zh-CN" sz="2400" dirty="0" smtClean="0"/>
              <a:t>例如</a:t>
            </a:r>
            <a:r>
              <a:rPr lang="zh-CN" altLang="en-US" sz="2400" dirty="0" smtClean="0"/>
              <a:t>：</a:t>
            </a:r>
            <a:r>
              <a:rPr lang="zh-CN" altLang="zh-CN" sz="2400" dirty="0" smtClean="0"/>
              <a:t>将</a:t>
            </a:r>
            <a:r>
              <a:rPr lang="zh-CN" altLang="zh-CN" sz="2400" dirty="0"/>
              <a:t>“学生档案”表中的“性别”字段列隐藏起来。具体的操作步骤如下：</a:t>
            </a:r>
          </a:p>
          <a:p>
            <a:pPr marL="109728" indent="612000">
              <a:buNone/>
            </a:pPr>
            <a:r>
              <a:rPr lang="en-US" altLang="zh-CN" sz="2400" dirty="0"/>
              <a:t>1</a:t>
            </a:r>
            <a:r>
              <a:rPr lang="zh-CN" altLang="zh-CN" sz="2400" dirty="0"/>
              <a:t>）在数据表视图中打开“学生档案表”。</a:t>
            </a:r>
          </a:p>
          <a:p>
            <a:pPr marL="109728" indent="612000">
              <a:buNone/>
            </a:pPr>
            <a:r>
              <a:rPr lang="en-US" altLang="zh-CN" sz="2400" dirty="0"/>
              <a:t>2</a:t>
            </a:r>
            <a:r>
              <a:rPr lang="zh-CN" altLang="zh-CN" sz="2400" dirty="0"/>
              <a:t>）单击“性别”字段选定器选中该字段，如</a:t>
            </a:r>
            <a:r>
              <a:rPr lang="zh-CN" altLang="zh-CN" sz="2400" dirty="0">
                <a:hlinkClick r:id="rId2" action="ppaction://hlinkpres?slideindex=1&amp;slidetitle="/>
              </a:rPr>
              <a:t>图</a:t>
            </a:r>
            <a:r>
              <a:rPr lang="en-US" altLang="zh-CN" sz="2400" dirty="0">
                <a:hlinkClick r:id="rId2" action="ppaction://hlinkpres?slideindex=1&amp;slidetitle="/>
              </a:rPr>
              <a:t>3.79</a:t>
            </a:r>
            <a:r>
              <a:rPr lang="zh-CN" altLang="zh-CN" sz="2400" dirty="0"/>
              <a:t>所示</a:t>
            </a:r>
            <a:r>
              <a:rPr lang="zh-CN" altLang="zh-CN" sz="2400" dirty="0" smtClean="0"/>
              <a:t>。</a:t>
            </a:r>
            <a:endParaRPr lang="en-US" altLang="zh-CN" sz="2400" dirty="0" smtClean="0"/>
          </a:p>
          <a:p>
            <a:pPr marL="109728" indent="612000">
              <a:buNone/>
            </a:pPr>
            <a:r>
              <a:rPr lang="en-US" altLang="zh-CN" sz="2400" dirty="0"/>
              <a:t>3</a:t>
            </a:r>
            <a:r>
              <a:rPr lang="zh-CN" altLang="zh-CN" sz="2400" dirty="0"/>
              <a:t>）单击功能区“开始”选项卡下“记录”组中</a:t>
            </a:r>
            <a:r>
              <a:rPr lang="zh-CN" altLang="zh-CN" sz="2400" dirty="0" smtClean="0"/>
              <a:t>的</a:t>
            </a:r>
            <a:r>
              <a:rPr lang="zh-CN" altLang="en-US" sz="2400" dirty="0" smtClean="0"/>
              <a:t>“其它”</a:t>
            </a:r>
            <a:r>
              <a:rPr lang="zh-CN" altLang="zh-CN" sz="2400" dirty="0" smtClean="0"/>
              <a:t>按钮</a:t>
            </a:r>
            <a:r>
              <a:rPr lang="zh-CN" altLang="zh-CN" sz="2400" dirty="0"/>
              <a:t>，从“其它”下拉列表中选择“隐藏字段”命令执行，结果如</a:t>
            </a:r>
            <a:r>
              <a:rPr lang="zh-CN" altLang="zh-CN" sz="2400" dirty="0">
                <a:hlinkClick r:id="rId3" action="ppaction://hlinkpres?slideindex=1&amp;slidetitle="/>
              </a:rPr>
              <a:t>图</a:t>
            </a:r>
            <a:r>
              <a:rPr lang="en-US" altLang="zh-CN" sz="2400" dirty="0">
                <a:hlinkClick r:id="rId3" action="ppaction://hlinkpres?slideindex=1&amp;slidetitle="/>
              </a:rPr>
              <a:t>3.80</a:t>
            </a:r>
            <a:r>
              <a:rPr lang="zh-CN" altLang="zh-CN" sz="2400" dirty="0"/>
              <a:t>所示。</a:t>
            </a:r>
            <a:endParaRPr lang="en-US" altLang="zh-CN" sz="2400" dirty="0" smtClean="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3.6  </a:t>
            </a:r>
            <a:r>
              <a:rPr lang="zh-CN" altLang="zh-CN" dirty="0">
                <a:effectLst>
                  <a:outerShdw blurRad="38100" dist="38100" dir="2700000" algn="tl">
                    <a:srgbClr val="000000">
                      <a:alpha val="43137"/>
                    </a:srgbClr>
                  </a:outerShdw>
                </a:effectLst>
              </a:rPr>
              <a:t>输入和编辑数据</a:t>
            </a:r>
          </a:p>
        </p:txBody>
      </p:sp>
    </p:spTree>
    <p:extLst>
      <p:ext uri="{BB962C8B-B14F-4D97-AF65-F5344CB8AC3E}">
        <p14:creationId xmlns:p14="http://schemas.microsoft.com/office/powerpoint/2010/main" val="153315571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4</a:t>
            </a:r>
            <a:r>
              <a:rPr lang="zh-CN" altLang="zh-CN" sz="2400" b="1" dirty="0"/>
              <a:t>．冻结列</a:t>
            </a:r>
          </a:p>
          <a:p>
            <a:pPr marL="109728" indent="612000">
              <a:buNone/>
            </a:pPr>
            <a:r>
              <a:rPr lang="zh-CN" altLang="zh-CN" sz="2400" dirty="0"/>
              <a:t>在通常的操作中，常常需要建立比较大的数据表，由于表过宽，在数据表视图中，有些关键的字段值因为水平滚动后无法看到，影响了数据的查看。</a:t>
            </a:r>
            <a:r>
              <a:rPr lang="en-US" altLang="zh-CN" sz="2400" dirty="0"/>
              <a:t>Access</a:t>
            </a:r>
            <a:r>
              <a:rPr lang="zh-CN" altLang="zh-CN" sz="2400" dirty="0"/>
              <a:t>提供的冻结列功能可以解决这方面的问题。</a:t>
            </a:r>
          </a:p>
          <a:p>
            <a:pPr marL="109728" indent="612000">
              <a:buNone/>
            </a:pPr>
            <a:r>
              <a:rPr lang="zh-CN" altLang="zh-CN" sz="2400" dirty="0"/>
              <a:t>在数据表视图中，冻结某些字段列后，无论用户怎样水平滚动窗口，这些字段总是可见的，并且总是显示在窗口的最左边</a:t>
            </a:r>
            <a:r>
              <a:rPr lang="zh-CN" altLang="zh-CN" sz="2400" dirty="0" smtClean="0"/>
              <a:t>。</a:t>
            </a:r>
            <a:endParaRPr lang="en-US" altLang="zh-CN" sz="2400" dirty="0" smtClean="0"/>
          </a:p>
          <a:p>
            <a:pPr marL="109728" indent="612000">
              <a:buNone/>
            </a:pPr>
            <a:endParaRPr lang="en-US" altLang="zh-CN" sz="2400" dirty="0" smtClean="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3.6  </a:t>
            </a:r>
            <a:r>
              <a:rPr lang="zh-CN" altLang="zh-CN" dirty="0">
                <a:effectLst>
                  <a:outerShdw blurRad="38100" dist="38100" dir="2700000" algn="tl">
                    <a:srgbClr val="000000">
                      <a:alpha val="43137"/>
                    </a:srgbClr>
                  </a:outerShdw>
                </a:effectLst>
              </a:rPr>
              <a:t>输入和编辑数据</a:t>
            </a:r>
          </a:p>
        </p:txBody>
      </p:sp>
    </p:spTree>
    <p:extLst>
      <p:ext uri="{BB962C8B-B14F-4D97-AF65-F5344CB8AC3E}">
        <p14:creationId xmlns:p14="http://schemas.microsoft.com/office/powerpoint/2010/main" val="359005020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smtClean="0"/>
              <a:t>例如</a:t>
            </a:r>
            <a:r>
              <a:rPr lang="zh-CN" altLang="en-US" sz="2400" dirty="0" smtClean="0"/>
              <a:t>：</a:t>
            </a:r>
            <a:r>
              <a:rPr lang="zh-CN" altLang="zh-CN" sz="2400" dirty="0" smtClean="0"/>
              <a:t>冻结</a:t>
            </a:r>
            <a:r>
              <a:rPr lang="zh-CN" altLang="zh-CN" sz="2400" dirty="0"/>
              <a:t>“学生档案表”中的“姓名”列，具体操作步骤如下：</a:t>
            </a:r>
          </a:p>
          <a:p>
            <a:pPr marL="109728" indent="612000">
              <a:buNone/>
            </a:pPr>
            <a:r>
              <a:rPr lang="zh-CN" altLang="zh-CN" sz="2400" dirty="0"/>
              <a:t>（</a:t>
            </a:r>
            <a:r>
              <a:rPr lang="en-US" altLang="zh-CN" sz="2400" dirty="0"/>
              <a:t>1</a:t>
            </a:r>
            <a:r>
              <a:rPr lang="zh-CN" altLang="zh-CN" sz="2400" dirty="0"/>
              <a:t>）在数据表视图中打开“学生档案表”。</a:t>
            </a:r>
          </a:p>
          <a:p>
            <a:pPr marL="109728" indent="612000">
              <a:buNone/>
            </a:pPr>
            <a:r>
              <a:rPr lang="zh-CN" altLang="zh-CN" sz="2400" dirty="0"/>
              <a:t>（</a:t>
            </a:r>
            <a:r>
              <a:rPr lang="en-US" altLang="zh-CN" sz="2400" dirty="0"/>
              <a:t>2</a:t>
            </a:r>
            <a:r>
              <a:rPr lang="zh-CN" altLang="zh-CN" sz="2400" dirty="0"/>
              <a:t>）单击“姓名”字段的字段选定器，选定要冻结的字段。</a:t>
            </a:r>
          </a:p>
          <a:p>
            <a:pPr marL="109728" indent="612000">
              <a:buNone/>
            </a:pPr>
            <a:r>
              <a:rPr lang="zh-CN" altLang="zh-CN" sz="2400" dirty="0"/>
              <a:t>（</a:t>
            </a:r>
            <a:r>
              <a:rPr lang="en-US" altLang="zh-CN" sz="2400" dirty="0"/>
              <a:t>3</a:t>
            </a:r>
            <a:r>
              <a:rPr lang="zh-CN" altLang="zh-CN" sz="2400" dirty="0"/>
              <a:t>）单击功能区“开始”选项卡下“记录”组中</a:t>
            </a:r>
            <a:r>
              <a:rPr lang="zh-CN" altLang="zh-CN" sz="2400" dirty="0" smtClean="0"/>
              <a:t>的</a:t>
            </a:r>
            <a:r>
              <a:rPr lang="zh-CN" altLang="en-US" sz="2400" dirty="0" smtClean="0"/>
              <a:t>“其它”</a:t>
            </a:r>
            <a:r>
              <a:rPr lang="zh-CN" altLang="zh-CN" sz="2400" dirty="0" smtClean="0"/>
              <a:t>按钮</a:t>
            </a:r>
            <a:r>
              <a:rPr lang="zh-CN" altLang="zh-CN" sz="2400" dirty="0"/>
              <a:t>，从“其它”下拉列表中选择“冻结字段”命令执行，结果如</a:t>
            </a:r>
            <a:r>
              <a:rPr lang="zh-CN" altLang="zh-CN" sz="2400" dirty="0">
                <a:hlinkClick r:id="rId2" action="ppaction://hlinkpres?slideindex=1&amp;slidetitle="/>
              </a:rPr>
              <a:t>图</a:t>
            </a:r>
            <a:r>
              <a:rPr lang="en-US" altLang="zh-CN" sz="2400" dirty="0">
                <a:hlinkClick r:id="rId2" action="ppaction://hlinkpres?slideindex=1&amp;slidetitle="/>
              </a:rPr>
              <a:t>3.83</a:t>
            </a:r>
            <a:r>
              <a:rPr lang="zh-CN" altLang="zh-CN" sz="2400" dirty="0"/>
              <a:t>所示</a:t>
            </a:r>
            <a:r>
              <a:rPr lang="zh-CN" altLang="zh-CN" sz="2400" dirty="0" smtClean="0"/>
              <a:t>。</a:t>
            </a:r>
            <a:endParaRPr lang="en-US" altLang="zh-CN" sz="2400" dirty="0" smtClean="0"/>
          </a:p>
          <a:p>
            <a:pPr marL="109728" indent="612000">
              <a:buNone/>
            </a:pPr>
            <a:r>
              <a:rPr lang="zh-CN" altLang="zh-CN" sz="2400" dirty="0"/>
              <a:t>当不再需要冻结列时，可以通过单击功能区“开始”选项卡下“记录”组中的</a:t>
            </a:r>
            <a:r>
              <a:rPr lang="en-US" altLang="zh-CN" sz="2400" dirty="0"/>
              <a:t> </a:t>
            </a:r>
            <a:r>
              <a:rPr lang="zh-CN" altLang="zh-CN" sz="2400" dirty="0"/>
              <a:t>按钮，从“其它”下拉列表中选择“取消冻结所有字段”命令执行</a:t>
            </a:r>
            <a:r>
              <a:rPr lang="zh-CN" altLang="zh-CN" sz="2400" dirty="0" smtClean="0"/>
              <a:t>。</a:t>
            </a:r>
            <a:endParaRPr lang="zh-CN" altLang="zh-CN" sz="2400" dirty="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3.6  </a:t>
            </a:r>
            <a:r>
              <a:rPr lang="zh-CN" altLang="zh-CN" dirty="0">
                <a:effectLst>
                  <a:outerShdw blurRad="38100" dist="38100" dir="2700000" algn="tl">
                    <a:srgbClr val="000000">
                      <a:alpha val="43137"/>
                    </a:srgbClr>
                  </a:outerShdw>
                </a:effectLst>
              </a:rPr>
              <a:t>输入和编辑数据</a:t>
            </a:r>
          </a:p>
        </p:txBody>
      </p:sp>
    </p:spTree>
    <p:extLst>
      <p:ext uri="{BB962C8B-B14F-4D97-AF65-F5344CB8AC3E}">
        <p14:creationId xmlns:p14="http://schemas.microsoft.com/office/powerpoint/2010/main" val="117206469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冻结字段和取消冻结所有字段也可以通过鼠标右击，从如</a:t>
            </a:r>
            <a:r>
              <a:rPr lang="zh-CN" altLang="zh-CN" sz="2400" dirty="0">
                <a:hlinkClick r:id="rId2" action="ppaction://hlinkpres?slideindex=1&amp;slidetitle="/>
              </a:rPr>
              <a:t>图</a:t>
            </a:r>
            <a:r>
              <a:rPr lang="en-US" altLang="zh-CN" sz="2400" dirty="0">
                <a:hlinkClick r:id="rId2" action="ppaction://hlinkpres?slideindex=1&amp;slidetitle="/>
              </a:rPr>
              <a:t>3.82</a:t>
            </a:r>
            <a:r>
              <a:rPr lang="zh-CN" altLang="zh-CN" sz="2400" dirty="0"/>
              <a:t>所示的快捷菜单中找到相应命令执行的方法实现。</a:t>
            </a:r>
          </a:p>
          <a:p>
            <a:pPr marL="109728" indent="612000">
              <a:buNone/>
            </a:pPr>
            <a:r>
              <a:rPr lang="zh-CN" altLang="zh-CN" sz="2400" dirty="0">
                <a:solidFill>
                  <a:srgbClr val="FF0000"/>
                </a:solidFill>
              </a:rPr>
              <a:t>注意</a:t>
            </a:r>
            <a:r>
              <a:rPr lang="zh-CN" altLang="zh-CN" sz="2400" dirty="0"/>
              <a:t>：在取消某个列冻结的时候，需要考虑是否还有其它列处于被冻结状态。例如：在如</a:t>
            </a:r>
            <a:r>
              <a:rPr lang="zh-CN" altLang="zh-CN" sz="2400" dirty="0">
                <a:hlinkClick r:id="rId3" action="ppaction://hlinkpres?slideindex=1&amp;slidetitle="/>
              </a:rPr>
              <a:t>图</a:t>
            </a:r>
            <a:r>
              <a:rPr lang="en-US" altLang="zh-CN" sz="2400" dirty="0">
                <a:hlinkClick r:id="rId3" action="ppaction://hlinkpres?slideindex=1&amp;slidetitle="/>
              </a:rPr>
              <a:t>3.84</a:t>
            </a:r>
            <a:r>
              <a:rPr lang="zh-CN" altLang="zh-CN" sz="2400" dirty="0"/>
              <a:t>所示的“学生档案表”中要求取消“姓名”列的冻结，但细心的读者会发现表中被冻结列还有“学号”（黑色实线左侧的列都处于冻结状态，也可以通过移动水平滚动条来查看冻结情况），那么操作的步骤应该是首先取消所有列的冻结，然后再将“学号”列冻结。</a:t>
            </a:r>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3.6  </a:t>
            </a:r>
            <a:r>
              <a:rPr lang="zh-CN" altLang="zh-CN" dirty="0">
                <a:effectLst>
                  <a:outerShdw blurRad="38100" dist="38100" dir="2700000" algn="tl">
                    <a:srgbClr val="000000">
                      <a:alpha val="43137"/>
                    </a:srgbClr>
                  </a:outerShdw>
                </a:effectLst>
              </a:rPr>
              <a:t>输入和编辑数据</a:t>
            </a:r>
          </a:p>
        </p:txBody>
      </p:sp>
    </p:spTree>
    <p:extLst>
      <p:ext uri="{BB962C8B-B14F-4D97-AF65-F5344CB8AC3E}">
        <p14:creationId xmlns:p14="http://schemas.microsoft.com/office/powerpoint/2010/main" val="1106022802"/>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5</a:t>
            </a:r>
            <a:r>
              <a:rPr lang="zh-CN" altLang="zh-CN" sz="2400" b="1" dirty="0"/>
              <a:t>．设置数据表格式</a:t>
            </a:r>
          </a:p>
          <a:p>
            <a:pPr marL="109728" indent="612000">
              <a:buNone/>
            </a:pPr>
            <a:r>
              <a:rPr lang="zh-CN" altLang="zh-CN" sz="2400" dirty="0"/>
              <a:t>在“数据表”视图中，水平方向和垂直方向都显示有网格线，网格线采用银色，背景采用白色和灰色。用户可以改变单元格的显示效果，也可以选择网格线的显示方式和颜色，表格的背景颜色等。设置数据表格式的操作步骤如下：</a:t>
            </a:r>
          </a:p>
          <a:p>
            <a:pPr marL="109728" indent="612000">
              <a:buNone/>
            </a:pPr>
            <a:r>
              <a:rPr lang="zh-CN" altLang="zh-CN" sz="2400" dirty="0"/>
              <a:t>（</a:t>
            </a:r>
            <a:r>
              <a:rPr lang="en-US" altLang="zh-CN" sz="2400" dirty="0"/>
              <a:t>1</a:t>
            </a:r>
            <a:r>
              <a:rPr lang="zh-CN" altLang="zh-CN" sz="2400" dirty="0"/>
              <a:t>）在数据表视图中打开所需的表。</a:t>
            </a:r>
          </a:p>
          <a:p>
            <a:pPr marL="109728" indent="612000">
              <a:buNone/>
            </a:pPr>
            <a:r>
              <a:rPr lang="zh-CN" altLang="zh-CN" sz="2400" dirty="0"/>
              <a:t>（</a:t>
            </a:r>
            <a:r>
              <a:rPr lang="en-US" altLang="zh-CN" sz="2400" dirty="0"/>
              <a:t>2</a:t>
            </a:r>
            <a:r>
              <a:rPr lang="zh-CN" altLang="zh-CN" sz="2400" dirty="0"/>
              <a:t>）在功能区“开始”选项卡下“文本格式”组中，单击</a:t>
            </a:r>
            <a:r>
              <a:rPr lang="en-US" altLang="zh-CN" sz="2400" dirty="0"/>
              <a:t> </a:t>
            </a:r>
            <a:r>
              <a:rPr lang="en-US" altLang="zh-CN" sz="2400" dirty="0" smtClean="0"/>
              <a:t>   </a:t>
            </a:r>
            <a:r>
              <a:rPr lang="zh-CN" altLang="zh-CN" sz="2400" dirty="0" smtClean="0"/>
              <a:t>按钮</a:t>
            </a:r>
            <a:r>
              <a:rPr lang="zh-CN" altLang="zh-CN" sz="2400" dirty="0"/>
              <a:t>，打开如</a:t>
            </a:r>
            <a:r>
              <a:rPr lang="zh-CN" altLang="zh-CN" sz="2400" dirty="0">
                <a:hlinkClick r:id="rId2" action="ppaction://hlinkpres?slideindex=1&amp;slidetitle="/>
              </a:rPr>
              <a:t>图</a:t>
            </a:r>
            <a:r>
              <a:rPr lang="en-US" altLang="zh-CN" sz="2400" dirty="0">
                <a:hlinkClick r:id="rId2" action="ppaction://hlinkpres?slideindex=1&amp;slidetitle="/>
              </a:rPr>
              <a:t>3.85</a:t>
            </a:r>
            <a:r>
              <a:rPr lang="zh-CN" altLang="zh-CN" sz="2400" dirty="0"/>
              <a:t>所示的“设置数据表格式”对话框</a:t>
            </a:r>
            <a:r>
              <a:rPr lang="zh-CN" altLang="zh-CN" sz="2400" dirty="0" smtClean="0"/>
              <a:t>。</a:t>
            </a:r>
            <a:endParaRPr lang="en-US" altLang="zh-CN" sz="2400" dirty="0" smtClean="0"/>
          </a:p>
          <a:p>
            <a:pPr marL="109728" indent="612000">
              <a:buNone/>
            </a:pPr>
            <a:r>
              <a:rPr lang="zh-CN" altLang="zh-CN" sz="2400" dirty="0"/>
              <a:t>（</a:t>
            </a:r>
            <a:r>
              <a:rPr lang="en-US" altLang="zh-CN" sz="2400" dirty="0"/>
              <a:t>3</a:t>
            </a:r>
            <a:r>
              <a:rPr lang="zh-CN" altLang="zh-CN" sz="2400" dirty="0"/>
              <a:t>）在“设置数据表格式”对话框中，用户可以根据需要选择所需的项目进行设置。</a:t>
            </a:r>
          </a:p>
          <a:p>
            <a:pPr marL="109728" indent="612000">
              <a:buNone/>
            </a:pPr>
            <a:r>
              <a:rPr lang="zh-CN" altLang="zh-CN" sz="2400" dirty="0"/>
              <a:t>（</a:t>
            </a:r>
            <a:r>
              <a:rPr lang="en-US" altLang="zh-CN" sz="2400" dirty="0"/>
              <a:t>4</a:t>
            </a:r>
            <a:r>
              <a:rPr lang="zh-CN" altLang="zh-CN" sz="2400" dirty="0"/>
              <a:t>）单击“确定”按钮，完成对数据表的格式设置。</a:t>
            </a:r>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3.6  </a:t>
            </a:r>
            <a:r>
              <a:rPr lang="zh-CN" altLang="zh-CN" dirty="0">
                <a:effectLst>
                  <a:outerShdw blurRad="38100" dist="38100" dir="2700000" algn="tl">
                    <a:srgbClr val="000000">
                      <a:alpha val="43137"/>
                    </a:srgbClr>
                  </a:outerShdw>
                </a:effectLst>
              </a:rPr>
              <a:t>输入和编辑数据</a:t>
            </a:r>
          </a:p>
        </p:txBody>
      </p:sp>
      <p:pic>
        <p:nvPicPr>
          <p:cNvPr id="4" name="图片 3"/>
          <p:cNvPicPr/>
          <p:nvPr/>
        </p:nvPicPr>
        <p:blipFill>
          <a:blip r:embed="rId3">
            <a:extLst>
              <a:ext uri="{28A0092B-C50C-407E-A947-70E740481C1C}">
                <a14:useLocalDpi xmlns:a14="http://schemas.microsoft.com/office/drawing/2010/main" val="0"/>
              </a:ext>
            </a:extLst>
          </a:blip>
          <a:stretch>
            <a:fillRect/>
          </a:stretch>
        </p:blipFill>
        <p:spPr>
          <a:xfrm>
            <a:off x="1262916" y="4221087"/>
            <a:ext cx="335657" cy="407665"/>
          </a:xfrm>
          <a:prstGeom prst="rect">
            <a:avLst/>
          </a:prstGeom>
        </p:spPr>
      </p:pic>
    </p:spTree>
    <p:extLst>
      <p:ext uri="{BB962C8B-B14F-4D97-AF65-F5344CB8AC3E}">
        <p14:creationId xmlns:p14="http://schemas.microsoft.com/office/powerpoint/2010/main" val="684301814"/>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6</a:t>
            </a:r>
            <a:r>
              <a:rPr lang="zh-CN" altLang="zh-CN" sz="2400" b="1" dirty="0"/>
              <a:t>．改变字体显示</a:t>
            </a:r>
          </a:p>
          <a:p>
            <a:pPr marL="109728" indent="612000">
              <a:buNone/>
            </a:pPr>
            <a:r>
              <a:rPr lang="zh-CN" altLang="zh-CN" sz="2400" dirty="0"/>
              <a:t>为了使数据的显示美观清晰、醒目突出，用户可以改变数据表中数据的字体、字型和字号。</a:t>
            </a:r>
          </a:p>
          <a:p>
            <a:pPr marL="109728" indent="612000">
              <a:buNone/>
            </a:pPr>
            <a:r>
              <a:rPr lang="zh-CN" altLang="zh-CN" sz="2400" dirty="0" smtClean="0"/>
              <a:t>例如</a:t>
            </a:r>
            <a:r>
              <a:rPr lang="zh-CN" altLang="en-US" sz="2400" dirty="0" smtClean="0"/>
              <a:t>：</a:t>
            </a:r>
            <a:r>
              <a:rPr lang="zh-CN" altLang="zh-CN" sz="2400" dirty="0" smtClean="0"/>
              <a:t>将</a:t>
            </a:r>
            <a:r>
              <a:rPr lang="zh-CN" altLang="zh-CN" sz="2400" dirty="0"/>
              <a:t>“学生档案表”设置为如</a:t>
            </a:r>
            <a:r>
              <a:rPr lang="zh-CN" altLang="zh-CN" sz="2400" dirty="0">
                <a:hlinkClick r:id="rId2" action="ppaction://hlinkpres?slideindex=1&amp;slidetitle="/>
              </a:rPr>
              <a:t>图</a:t>
            </a:r>
            <a:r>
              <a:rPr lang="en-US" altLang="zh-CN" sz="2400" dirty="0">
                <a:hlinkClick r:id="rId2" action="ppaction://hlinkpres?slideindex=1&amp;slidetitle="/>
              </a:rPr>
              <a:t>3.86</a:t>
            </a:r>
            <a:r>
              <a:rPr lang="zh-CN" altLang="zh-CN" sz="2400" dirty="0"/>
              <a:t>所示的格式，其中字体为隶书、字号为</a:t>
            </a:r>
            <a:r>
              <a:rPr lang="en-US" altLang="zh-CN" sz="2400" dirty="0"/>
              <a:t>12</a:t>
            </a:r>
            <a:r>
              <a:rPr lang="zh-CN" altLang="zh-CN" sz="2400" dirty="0"/>
              <a:t>、字型为斜体、颜色为蓝色。具体操作步骤如下</a:t>
            </a:r>
            <a:r>
              <a:rPr lang="zh-CN" altLang="zh-CN" sz="2400" dirty="0" smtClean="0"/>
              <a:t>：</a:t>
            </a:r>
            <a:endParaRPr lang="en-US" altLang="zh-CN" sz="2400" dirty="0" smtClean="0"/>
          </a:p>
          <a:p>
            <a:pPr marL="109728" indent="612000">
              <a:buNone/>
            </a:pPr>
            <a:r>
              <a:rPr lang="zh-CN" altLang="zh-CN" sz="2400" dirty="0"/>
              <a:t>（</a:t>
            </a:r>
            <a:r>
              <a:rPr lang="en-US" altLang="zh-CN" sz="2400" dirty="0"/>
              <a:t>1</a:t>
            </a:r>
            <a:r>
              <a:rPr lang="zh-CN" altLang="zh-CN" sz="2400" dirty="0"/>
              <a:t>）在数据表视图中打开“学生档案表”。</a:t>
            </a:r>
          </a:p>
          <a:p>
            <a:pPr marL="109728" indent="612000">
              <a:buNone/>
            </a:pPr>
            <a:r>
              <a:rPr lang="zh-CN" altLang="zh-CN" sz="2400" dirty="0"/>
              <a:t>（</a:t>
            </a:r>
            <a:r>
              <a:rPr lang="en-US" altLang="zh-CN" sz="2400" dirty="0"/>
              <a:t>2</a:t>
            </a:r>
            <a:r>
              <a:rPr lang="zh-CN" altLang="zh-CN" sz="2400" dirty="0"/>
              <a:t>）在功能区“开始”选项卡下“文本格式”组中，将字体设置为“隶书”，字号设置为</a:t>
            </a:r>
            <a:r>
              <a:rPr lang="en-US" altLang="zh-CN" sz="2400" dirty="0"/>
              <a:t>12</a:t>
            </a:r>
            <a:r>
              <a:rPr lang="zh-CN" altLang="zh-CN" sz="2400" dirty="0"/>
              <a:t>，字型为“斜体”，颜色设置为“蓝色”，如</a:t>
            </a:r>
            <a:r>
              <a:rPr lang="zh-CN" altLang="zh-CN" sz="2400" dirty="0">
                <a:hlinkClick r:id="rId3" action="ppaction://hlinkpres?slideindex=1&amp;slidetitle="/>
              </a:rPr>
              <a:t>图</a:t>
            </a:r>
            <a:r>
              <a:rPr lang="en-US" altLang="zh-CN" sz="2400" dirty="0">
                <a:hlinkClick r:id="rId3" action="ppaction://hlinkpres?slideindex=1&amp;slidetitle="/>
              </a:rPr>
              <a:t>3.87</a:t>
            </a:r>
            <a:r>
              <a:rPr lang="zh-CN" altLang="zh-CN" sz="2400" dirty="0"/>
              <a:t>所示</a:t>
            </a:r>
            <a:r>
              <a:rPr lang="zh-CN" altLang="zh-CN" sz="2400" dirty="0" smtClean="0"/>
              <a:t>。</a:t>
            </a:r>
            <a:endParaRPr lang="en-US" altLang="zh-CN" sz="2400" dirty="0" smtClean="0"/>
          </a:p>
          <a:p>
            <a:pPr marL="109728" indent="612000">
              <a:buNone/>
            </a:pPr>
            <a:r>
              <a:rPr lang="zh-CN" altLang="zh-CN" sz="2400" dirty="0">
                <a:solidFill>
                  <a:srgbClr val="FF0000"/>
                </a:solidFill>
              </a:rPr>
              <a:t>注意</a:t>
            </a:r>
            <a:r>
              <a:rPr lang="zh-CN" altLang="zh-CN" sz="2400" dirty="0"/>
              <a:t>：要改变字体显示需要预先安装打印机。</a:t>
            </a:r>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3.6  </a:t>
            </a:r>
            <a:r>
              <a:rPr lang="zh-CN" altLang="zh-CN" dirty="0">
                <a:effectLst>
                  <a:outerShdw blurRad="38100" dist="38100" dir="2700000" algn="tl">
                    <a:srgbClr val="000000">
                      <a:alpha val="43137"/>
                    </a:srgbClr>
                  </a:outerShdw>
                </a:effectLst>
              </a:rPr>
              <a:t>输入和编辑数据</a:t>
            </a:r>
          </a:p>
        </p:txBody>
      </p:sp>
    </p:spTree>
    <p:extLst>
      <p:ext uri="{BB962C8B-B14F-4D97-AF65-F5344CB8AC3E}">
        <p14:creationId xmlns:p14="http://schemas.microsoft.com/office/powerpoint/2010/main" val="4087067577"/>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3.6.4 </a:t>
            </a:r>
            <a:r>
              <a:rPr lang="zh-CN" altLang="zh-CN" sz="2400" b="1" dirty="0"/>
              <a:t>数据表中的汇总行</a:t>
            </a:r>
          </a:p>
          <a:p>
            <a:pPr marL="109728" indent="612000">
              <a:buNone/>
            </a:pPr>
            <a:r>
              <a:rPr lang="zh-CN" altLang="zh-CN" sz="2400" dirty="0"/>
              <a:t>对数据表中的行进行汇总统计是一项经常性而又非常有用的数据库操作。</a:t>
            </a:r>
            <a:r>
              <a:rPr lang="en-US" altLang="zh-CN" sz="2400" dirty="0"/>
              <a:t>Access2010</a:t>
            </a:r>
            <a:r>
              <a:rPr lang="zh-CN" altLang="zh-CN" sz="2400" dirty="0"/>
              <a:t>提供了一种新的简便方法（汇总行）来对数据表中的项目进行汇总。可以向任何数据表中添加汇总行。</a:t>
            </a:r>
          </a:p>
          <a:p>
            <a:pPr marL="109728" indent="612000">
              <a:buNone/>
            </a:pPr>
            <a:r>
              <a:rPr lang="zh-CN" altLang="zh-CN" sz="2400" dirty="0"/>
              <a:t>汇总行与</a:t>
            </a:r>
            <a:r>
              <a:rPr lang="en-US" altLang="zh-CN" sz="2400" dirty="0"/>
              <a:t>Excel</a:t>
            </a:r>
            <a:r>
              <a:rPr lang="zh-CN" altLang="zh-CN" sz="2400" dirty="0"/>
              <a:t>表中的“汇总”行非常相似。显示汇总行时，可以从下拉列表中选择</a:t>
            </a:r>
            <a:r>
              <a:rPr lang="en-US" altLang="zh-CN" sz="2400" dirty="0"/>
              <a:t>COUNT</a:t>
            </a:r>
            <a:r>
              <a:rPr lang="zh-CN" altLang="zh-CN" sz="2400" dirty="0"/>
              <a:t>、</a:t>
            </a:r>
            <a:r>
              <a:rPr lang="en-US" altLang="zh-CN" sz="2400" dirty="0"/>
              <a:t>SUM</a:t>
            </a:r>
            <a:r>
              <a:rPr lang="zh-CN" altLang="zh-CN" sz="2400" dirty="0"/>
              <a:t>、</a:t>
            </a:r>
            <a:r>
              <a:rPr lang="en-US" altLang="zh-CN" sz="2400" dirty="0"/>
              <a:t>AVERAGE</a:t>
            </a:r>
            <a:r>
              <a:rPr lang="zh-CN" altLang="zh-CN" sz="2400" dirty="0"/>
              <a:t>、</a:t>
            </a:r>
            <a:r>
              <a:rPr lang="en-US" altLang="zh-CN" sz="2400" dirty="0"/>
              <a:t>MIN</a:t>
            </a:r>
            <a:r>
              <a:rPr lang="zh-CN" altLang="zh-CN" sz="2400" dirty="0"/>
              <a:t>或</a:t>
            </a:r>
            <a:r>
              <a:rPr lang="en-US" altLang="zh-CN" sz="2400" dirty="0"/>
              <a:t>MAX</a:t>
            </a:r>
            <a:r>
              <a:rPr lang="zh-CN" altLang="zh-CN" sz="2400" dirty="0"/>
              <a:t>等聚合函数，聚合函数对一组值执行计算并返回单一的值。</a:t>
            </a:r>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3.6  </a:t>
            </a:r>
            <a:r>
              <a:rPr lang="zh-CN" altLang="zh-CN" dirty="0">
                <a:effectLst>
                  <a:outerShdw blurRad="38100" dist="38100" dir="2700000" algn="tl">
                    <a:srgbClr val="000000">
                      <a:alpha val="43137"/>
                    </a:srgbClr>
                  </a:outerShdw>
                </a:effectLst>
              </a:rPr>
              <a:t>输入和编辑数据</a:t>
            </a:r>
          </a:p>
        </p:txBody>
      </p:sp>
    </p:spTree>
    <p:extLst>
      <p:ext uri="{BB962C8B-B14F-4D97-AF65-F5344CB8AC3E}">
        <p14:creationId xmlns:p14="http://schemas.microsoft.com/office/powerpoint/2010/main" val="3525742024"/>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下面以统计“学生档案表”中的学生人数为例，说明添加汇总行的步骤。</a:t>
            </a:r>
          </a:p>
          <a:p>
            <a:pPr marL="109728" lvl="0" indent="612000">
              <a:buNone/>
            </a:pPr>
            <a:r>
              <a:rPr lang="en-US" altLang="zh-CN" sz="2400" dirty="0" smtClean="0"/>
              <a:t>1.</a:t>
            </a:r>
            <a:r>
              <a:rPr lang="zh-CN" altLang="zh-CN" sz="2400" dirty="0" smtClean="0"/>
              <a:t>在</a:t>
            </a:r>
            <a:r>
              <a:rPr lang="zh-CN" altLang="zh-CN" sz="2400" dirty="0"/>
              <a:t>数据表视图中打开“学生档案表”。</a:t>
            </a:r>
          </a:p>
          <a:p>
            <a:pPr marL="109728" indent="612000">
              <a:buNone/>
            </a:pPr>
            <a:r>
              <a:rPr lang="en-US" altLang="zh-CN" sz="2400" dirty="0" smtClean="0"/>
              <a:t>2.</a:t>
            </a:r>
            <a:r>
              <a:rPr lang="zh-CN" altLang="zh-CN" sz="2400" dirty="0" smtClean="0"/>
              <a:t>在</a:t>
            </a:r>
            <a:r>
              <a:rPr lang="zh-CN" altLang="zh-CN" sz="2400" dirty="0"/>
              <a:t>功能区“开始”选项卡下“记录”组中，单击</a:t>
            </a:r>
            <a:r>
              <a:rPr lang="en-US" altLang="zh-CN" sz="2400" dirty="0"/>
              <a:t> </a:t>
            </a:r>
            <a:r>
              <a:rPr lang="en-US" altLang="zh-CN" sz="2400" dirty="0" smtClean="0"/>
              <a:t>    </a:t>
            </a:r>
            <a:r>
              <a:rPr lang="zh-CN" altLang="zh-CN" sz="2400" dirty="0" smtClean="0"/>
              <a:t>按钮</a:t>
            </a:r>
            <a:r>
              <a:rPr lang="zh-CN" altLang="zh-CN" sz="2400" dirty="0"/>
              <a:t>，在数据表视图中出现“汇总”行，如</a:t>
            </a:r>
            <a:r>
              <a:rPr lang="zh-CN" altLang="zh-CN" sz="2400" dirty="0">
                <a:hlinkClick r:id="rId2" action="ppaction://hlinkpres?slideindex=1&amp;slidetitle="/>
              </a:rPr>
              <a:t>图</a:t>
            </a:r>
            <a:r>
              <a:rPr lang="en-US" altLang="zh-CN" sz="2400" dirty="0">
                <a:hlinkClick r:id="rId2" action="ppaction://hlinkpres?slideindex=1&amp;slidetitle="/>
              </a:rPr>
              <a:t>3.88</a:t>
            </a:r>
            <a:r>
              <a:rPr lang="zh-CN" altLang="zh-CN" sz="2400" dirty="0"/>
              <a:t>所示</a:t>
            </a:r>
            <a:r>
              <a:rPr lang="zh-CN" altLang="zh-CN" sz="2400" dirty="0" smtClean="0"/>
              <a:t>。</a:t>
            </a:r>
            <a:endParaRPr lang="en-US" altLang="zh-CN" sz="2400" dirty="0" smtClean="0"/>
          </a:p>
          <a:p>
            <a:pPr marL="109728" lvl="0" indent="612000">
              <a:buNone/>
            </a:pPr>
            <a:r>
              <a:rPr lang="en-US" altLang="zh-CN" sz="2400" dirty="0" smtClean="0"/>
              <a:t>3.</a:t>
            </a:r>
            <a:r>
              <a:rPr lang="zh-CN" altLang="zh-CN" sz="2400" dirty="0" smtClean="0"/>
              <a:t>单击</a:t>
            </a:r>
            <a:r>
              <a:rPr lang="zh-CN" altLang="zh-CN" sz="2400" dirty="0"/>
              <a:t>“学号”列的汇总行单元格，出现一个下拉箭头，单击该箭头，从列表中选择“计数”，如</a:t>
            </a:r>
            <a:r>
              <a:rPr lang="zh-CN" altLang="zh-CN" sz="2400" dirty="0">
                <a:hlinkClick r:id="rId3" action="ppaction://hlinkpres?slideindex=1&amp;slidetitle="/>
              </a:rPr>
              <a:t>图</a:t>
            </a:r>
            <a:r>
              <a:rPr lang="en-US" altLang="zh-CN" sz="2400" dirty="0">
                <a:hlinkClick r:id="rId3" action="ppaction://hlinkpres?slideindex=1&amp;slidetitle="/>
              </a:rPr>
              <a:t>3.89</a:t>
            </a:r>
            <a:r>
              <a:rPr lang="zh-CN" altLang="zh-CN" sz="2400" dirty="0"/>
              <a:t>所示，完成对“学生档案表”中学生人数的统计</a:t>
            </a:r>
            <a:r>
              <a:rPr lang="zh-CN" altLang="zh-CN" sz="2400" dirty="0" smtClean="0"/>
              <a:t>。</a:t>
            </a:r>
            <a:endParaRPr lang="en-US" altLang="zh-CN" sz="2400" dirty="0" smtClean="0"/>
          </a:p>
          <a:p>
            <a:pPr marL="109728" lvl="0" indent="612000">
              <a:buNone/>
            </a:pPr>
            <a:r>
              <a:rPr lang="zh-CN" altLang="zh-CN" sz="2400" dirty="0"/>
              <a:t>如果需要隐藏表中的汇总行，只需再次单击</a:t>
            </a:r>
            <a:r>
              <a:rPr lang="en-US" altLang="zh-CN" sz="2400" dirty="0"/>
              <a:t> </a:t>
            </a:r>
            <a:r>
              <a:rPr lang="en-US" altLang="zh-CN" sz="2400" dirty="0" smtClean="0"/>
              <a:t>        </a:t>
            </a:r>
            <a:r>
              <a:rPr lang="zh-CN" altLang="zh-CN" sz="2400" dirty="0" smtClean="0"/>
              <a:t>按钮</a:t>
            </a:r>
            <a:r>
              <a:rPr lang="zh-CN" altLang="zh-CN" sz="2400" dirty="0"/>
              <a:t>即可。</a:t>
            </a:r>
          </a:p>
          <a:p>
            <a:pPr marL="109728" indent="0">
              <a:buNone/>
            </a:pPr>
            <a:endParaRPr lang="zh-CN" altLang="zh-CN" sz="2400" dirty="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3.6  </a:t>
            </a:r>
            <a:r>
              <a:rPr lang="zh-CN" altLang="zh-CN" dirty="0">
                <a:effectLst>
                  <a:outerShdw blurRad="38100" dist="38100" dir="2700000" algn="tl">
                    <a:srgbClr val="000000">
                      <a:alpha val="43137"/>
                    </a:srgbClr>
                  </a:outerShdw>
                </a:effectLst>
              </a:rPr>
              <a:t>输入和编辑数据</a:t>
            </a:r>
          </a:p>
        </p:txBody>
      </p:sp>
      <p:pic>
        <p:nvPicPr>
          <p:cNvPr id="4" name="图片 3"/>
          <p:cNvPicPr/>
          <p:nvPr/>
        </p:nvPicPr>
        <p:blipFill>
          <a:blip r:embed="rId4">
            <a:extLst>
              <a:ext uri="{28A0092B-C50C-407E-A947-70E740481C1C}">
                <a14:useLocalDpi xmlns:a14="http://schemas.microsoft.com/office/drawing/2010/main" val="0"/>
              </a:ext>
            </a:extLst>
          </a:blip>
          <a:stretch>
            <a:fillRect/>
          </a:stretch>
        </p:blipFill>
        <p:spPr>
          <a:xfrm>
            <a:off x="7092280" y="4653136"/>
            <a:ext cx="864096" cy="360040"/>
          </a:xfrm>
          <a:prstGeom prst="rect">
            <a:avLst/>
          </a:prstGeom>
        </p:spPr>
      </p:pic>
      <p:pic>
        <p:nvPicPr>
          <p:cNvPr id="5" name="图片 4"/>
          <p:cNvPicPr/>
          <p:nvPr/>
        </p:nvPicPr>
        <p:blipFill>
          <a:blip r:embed="rId4">
            <a:extLst>
              <a:ext uri="{28A0092B-C50C-407E-A947-70E740481C1C}">
                <a14:useLocalDpi xmlns:a14="http://schemas.microsoft.com/office/drawing/2010/main" val="0"/>
              </a:ext>
            </a:extLst>
          </a:blip>
          <a:stretch>
            <a:fillRect/>
          </a:stretch>
        </p:blipFill>
        <p:spPr>
          <a:xfrm>
            <a:off x="7956376" y="2708920"/>
            <a:ext cx="864096" cy="360040"/>
          </a:xfrm>
          <a:prstGeom prst="rect">
            <a:avLst/>
          </a:prstGeom>
        </p:spPr>
      </p:pic>
    </p:spTree>
    <p:extLst>
      <p:ext uri="{BB962C8B-B14F-4D97-AF65-F5344CB8AC3E}">
        <p14:creationId xmlns:p14="http://schemas.microsoft.com/office/powerpoint/2010/main" val="819346809"/>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本章主要介绍数据表的相关知识，包括创建表的方法和过程、数据类型、字段属性、主键、索引、表间关联关系、字段和数据的编辑操作及</a:t>
            </a:r>
            <a:r>
              <a:rPr lang="en-US" altLang="zh-CN" sz="2400" dirty="0"/>
              <a:t>Access2010</a:t>
            </a:r>
            <a:r>
              <a:rPr lang="zh-CN" altLang="zh-CN" sz="2400" dirty="0"/>
              <a:t>中的汇总行等。要求掌握建立数据表的几种不同方法，并根据要求或实际情况完成数据类型和字段属性的设置。</a:t>
            </a:r>
          </a:p>
          <a:p>
            <a:pPr marL="109728" indent="612000">
              <a:buNone/>
            </a:pPr>
            <a:r>
              <a:rPr lang="zh-CN" altLang="zh-CN" sz="2400" dirty="0"/>
              <a:t>能够对数据表进行修改字段、添加字段、删除字段、建立索引、按要求进行筛选和对表的外观进行调整；能够为数据表创建主键，主键是数据表中记录的惟一标识，对多个数据表同时进行操作时，需要通过主键建立表间关系，多数据表才能进行互相访问。</a:t>
            </a:r>
          </a:p>
        </p:txBody>
      </p:sp>
      <p:sp>
        <p:nvSpPr>
          <p:cNvPr id="2" name="标题 1"/>
          <p:cNvSpPr>
            <a:spLocks noGrp="1"/>
          </p:cNvSpPr>
          <p:nvPr>
            <p:ph type="title"/>
          </p:nvPr>
        </p:nvSpPr>
        <p:spPr/>
        <p:txBody>
          <a:bodyPr/>
          <a:lstStyle/>
          <a:p>
            <a:r>
              <a:rPr lang="zh-CN" altLang="zh-CN" dirty="0">
                <a:effectLst>
                  <a:outerShdw blurRad="38100" dist="38100" dir="2700000" algn="tl">
                    <a:srgbClr val="000000">
                      <a:alpha val="43137"/>
                    </a:srgbClr>
                  </a:outerShdw>
                </a:effectLst>
              </a:rPr>
              <a:t>本章小结</a:t>
            </a:r>
            <a:endParaRPr lang="zh-CN" altLang="zh-CN"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86968762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0" lvl="2" indent="0">
              <a:buNone/>
            </a:pPr>
            <a:r>
              <a:rPr lang="en-US" altLang="zh-CN" sz="2400" b="1" dirty="0" smtClean="0"/>
              <a:t>3.1.2 </a:t>
            </a:r>
            <a:r>
              <a:rPr lang="zh-CN" altLang="zh-CN" sz="2400" b="1" dirty="0" smtClean="0"/>
              <a:t>使用</a:t>
            </a:r>
            <a:r>
              <a:rPr lang="zh-CN" altLang="zh-CN" sz="2400" b="1" dirty="0"/>
              <a:t>设计视图创建表</a:t>
            </a:r>
          </a:p>
          <a:p>
            <a:pPr marL="0" indent="612000">
              <a:buNone/>
            </a:pPr>
            <a:r>
              <a:rPr lang="zh-CN" altLang="zh-CN" sz="2400" dirty="0"/>
              <a:t>创建表结构、修改字段数据类型和设置字段属性最直接、最方便的方法是通过设计视图来完成，下面以表</a:t>
            </a:r>
            <a:r>
              <a:rPr lang="en-US" altLang="zh-CN" sz="2400" dirty="0"/>
              <a:t>1.19</a:t>
            </a:r>
            <a:r>
              <a:rPr lang="zh-CN" altLang="zh-CN" sz="2400" dirty="0"/>
              <a:t>专业表为例，说明使用设计视图创建表的过程：</a:t>
            </a:r>
          </a:p>
          <a:p>
            <a:pPr marL="0" indent="612000">
              <a:buNone/>
            </a:pPr>
            <a:r>
              <a:rPr lang="en-US" altLang="zh-CN" sz="2400" dirty="0" smtClean="0"/>
              <a:t>1.</a:t>
            </a:r>
            <a:r>
              <a:rPr lang="zh-CN" altLang="zh-CN" sz="2400" dirty="0" smtClean="0"/>
              <a:t>在</a:t>
            </a:r>
            <a:r>
              <a:rPr lang="zh-CN" altLang="zh-CN" sz="2400" dirty="0"/>
              <a:t>如</a:t>
            </a:r>
            <a:r>
              <a:rPr lang="zh-CN" altLang="zh-CN" sz="2400" dirty="0">
                <a:hlinkClick r:id="rId2" action="ppaction://hlinkpres?slideindex=1&amp;slidetitle="/>
              </a:rPr>
              <a:t>图</a:t>
            </a:r>
            <a:r>
              <a:rPr lang="en-US" altLang="zh-CN" sz="2400" dirty="0">
                <a:hlinkClick r:id="rId2" action="ppaction://hlinkpres?slideindex=1&amp;slidetitle="/>
              </a:rPr>
              <a:t>3.1</a:t>
            </a:r>
            <a:r>
              <a:rPr lang="zh-CN" altLang="zh-CN" sz="2400" dirty="0"/>
              <a:t>所示的当前数据库窗口，选择功能区上的“创建”选项卡下的“表格”组，单击“表设计”按钮，这时将在“表格工具</a:t>
            </a:r>
            <a:r>
              <a:rPr lang="en-US" altLang="zh-CN" sz="2400" dirty="0"/>
              <a:t>/</a:t>
            </a:r>
            <a:r>
              <a:rPr lang="zh-CN" altLang="zh-CN" sz="2400" dirty="0"/>
              <a:t>设计”窗口出现名为“表</a:t>
            </a:r>
            <a:r>
              <a:rPr lang="en-US" altLang="zh-CN" sz="2400" dirty="0"/>
              <a:t>1</a:t>
            </a:r>
            <a:r>
              <a:rPr lang="zh-CN" altLang="zh-CN" sz="2400" dirty="0"/>
              <a:t>”的新表，并在“设计”视图中打开，如图</a:t>
            </a:r>
            <a:r>
              <a:rPr lang="en-US" altLang="zh-CN" sz="2400" dirty="0"/>
              <a:t>3.9</a:t>
            </a:r>
            <a:r>
              <a:rPr lang="zh-CN" altLang="zh-CN" sz="2400" dirty="0"/>
              <a:t>所示</a:t>
            </a:r>
            <a:r>
              <a:rPr lang="zh-CN" altLang="zh-CN" sz="2400" dirty="0" smtClean="0"/>
              <a:t>。</a:t>
            </a:r>
            <a:endParaRPr lang="en-US" altLang="zh-CN" sz="2400" dirty="0" smtClean="0"/>
          </a:p>
          <a:p>
            <a:pPr marL="0" indent="612000">
              <a:buNone/>
            </a:pPr>
            <a:r>
              <a:rPr lang="en-US" altLang="zh-CN" sz="2400" dirty="0"/>
              <a:t>2.</a:t>
            </a:r>
            <a:r>
              <a:rPr lang="zh-CN" altLang="zh-CN" sz="2400" dirty="0"/>
              <a:t>根据</a:t>
            </a:r>
            <a:r>
              <a:rPr lang="zh-CN" altLang="zh-CN" sz="2400" dirty="0">
                <a:hlinkClick r:id="rId3" action="ppaction://hlinkpres?slideindex=1&amp;slidetitle="/>
              </a:rPr>
              <a:t>表</a:t>
            </a:r>
            <a:r>
              <a:rPr lang="en-US" altLang="zh-CN" sz="2400" dirty="0">
                <a:hlinkClick r:id="rId3" action="ppaction://hlinkpres?slideindex=1&amp;slidetitle="/>
              </a:rPr>
              <a:t>1.19</a:t>
            </a:r>
            <a:r>
              <a:rPr lang="zh-CN" altLang="zh-CN" sz="2400" dirty="0"/>
              <a:t>专业表的结构，在设计视图的字段名称列下第一个空白行中输入“专业代码”，数据类型列下选择“文本”，在字段属性区“常规”选项卡下的“字段大小”属性框中输入</a:t>
            </a:r>
            <a:r>
              <a:rPr lang="en-US" altLang="zh-CN" sz="2400" dirty="0"/>
              <a:t>6</a:t>
            </a:r>
            <a:r>
              <a:rPr lang="zh-CN" altLang="zh-CN" sz="2400" dirty="0"/>
              <a:t>，如</a:t>
            </a:r>
            <a:r>
              <a:rPr lang="zh-CN" altLang="zh-CN" sz="2400" dirty="0">
                <a:hlinkClick r:id="rId4" action="ppaction://hlinkpres?slideindex=1&amp;slidetitle="/>
              </a:rPr>
              <a:t>图</a:t>
            </a:r>
            <a:r>
              <a:rPr lang="en-US" altLang="zh-CN" sz="2400" dirty="0">
                <a:hlinkClick r:id="rId4" action="ppaction://hlinkpres?slideindex=1&amp;slidetitle="/>
              </a:rPr>
              <a:t>3.10</a:t>
            </a:r>
            <a:r>
              <a:rPr lang="zh-CN" altLang="zh-CN" sz="2400" dirty="0"/>
              <a:t>所示。</a:t>
            </a:r>
            <a:endParaRPr lang="zh-CN" altLang="en-US" sz="2400" dirty="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3.1 </a:t>
            </a:r>
            <a:r>
              <a:rPr lang="zh-CN" altLang="zh-CN" dirty="0">
                <a:effectLst>
                  <a:outerShdw blurRad="38100" dist="38100" dir="2700000" algn="tl">
                    <a:srgbClr val="000000">
                      <a:alpha val="43137"/>
                    </a:srgbClr>
                  </a:outerShdw>
                </a:effectLst>
              </a:rPr>
              <a:t>创建表</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59988011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dirty="0"/>
              <a:t>3.</a:t>
            </a:r>
            <a:r>
              <a:rPr lang="zh-CN" altLang="zh-CN" sz="2400" dirty="0"/>
              <a:t>根据</a:t>
            </a:r>
            <a:r>
              <a:rPr lang="zh-CN" altLang="zh-CN" sz="2400" dirty="0">
                <a:hlinkClick r:id="rId2" action="ppaction://hlinkpres?slideindex=1&amp;slidetitle="/>
              </a:rPr>
              <a:t>表</a:t>
            </a:r>
            <a:r>
              <a:rPr lang="en-US" altLang="zh-CN" sz="2400" dirty="0">
                <a:hlinkClick r:id="rId2" action="ppaction://hlinkpres?slideindex=1&amp;slidetitle="/>
              </a:rPr>
              <a:t>1.19</a:t>
            </a:r>
            <a:r>
              <a:rPr lang="zh-CN" altLang="zh-CN" sz="2400" dirty="0"/>
              <a:t>专业表的结构，重复步骤</a:t>
            </a:r>
            <a:r>
              <a:rPr lang="en-US" altLang="zh-CN" sz="2400" dirty="0"/>
              <a:t>2</a:t>
            </a:r>
            <a:r>
              <a:rPr lang="zh-CN" altLang="zh-CN" sz="2400" dirty="0"/>
              <a:t>完成其它字段的设计。</a:t>
            </a:r>
          </a:p>
          <a:p>
            <a:pPr marL="109728" indent="612000">
              <a:buNone/>
            </a:pPr>
            <a:r>
              <a:rPr lang="en-US" altLang="zh-CN" sz="2400" dirty="0"/>
              <a:t>4.</a:t>
            </a:r>
            <a:r>
              <a:rPr lang="zh-CN" altLang="zh-CN" sz="2400" dirty="0"/>
              <a:t>右键单击“专业代码”字段，在弹出的如</a:t>
            </a:r>
            <a:r>
              <a:rPr lang="zh-CN" altLang="zh-CN" sz="2400" dirty="0">
                <a:hlinkClick r:id="rId3" action="ppaction://hlinkpres?slideindex=1&amp;slidetitle="/>
              </a:rPr>
              <a:t>图</a:t>
            </a:r>
            <a:r>
              <a:rPr lang="en-US" altLang="zh-CN" sz="2400" dirty="0">
                <a:hlinkClick r:id="rId3" action="ppaction://hlinkpres?slideindex=1&amp;slidetitle="/>
              </a:rPr>
              <a:t>3.11</a:t>
            </a:r>
            <a:r>
              <a:rPr lang="zh-CN" altLang="zh-CN" sz="2400" dirty="0"/>
              <a:t>所示的快捷菜单中选择“主键”</a:t>
            </a:r>
            <a:r>
              <a:rPr lang="zh-CN" altLang="zh-CN" sz="2400" dirty="0" smtClean="0"/>
              <a:t>。</a:t>
            </a:r>
            <a:endParaRPr lang="en-US" altLang="zh-CN" sz="2400" dirty="0" smtClean="0"/>
          </a:p>
          <a:p>
            <a:pPr marL="109728" indent="612000">
              <a:buNone/>
            </a:pPr>
            <a:r>
              <a:rPr lang="en-US" altLang="zh-CN" sz="2400" dirty="0"/>
              <a:t>5.</a:t>
            </a:r>
            <a:r>
              <a:rPr lang="zh-CN" altLang="zh-CN" sz="2400" dirty="0"/>
              <a:t>单击“快速访问”工具栏中的“保存”按钮，在弹出的如</a:t>
            </a:r>
            <a:r>
              <a:rPr lang="zh-CN" altLang="zh-CN" sz="2400" dirty="0">
                <a:hlinkClick r:id="rId4" action="ppaction://hlinkpres?slideindex=1&amp;slidetitle="/>
              </a:rPr>
              <a:t>图</a:t>
            </a:r>
            <a:r>
              <a:rPr lang="en-US" altLang="zh-CN" sz="2400" dirty="0">
                <a:hlinkClick r:id="rId4" action="ppaction://hlinkpres?slideindex=1&amp;slidetitle="/>
              </a:rPr>
              <a:t>3.12</a:t>
            </a:r>
            <a:r>
              <a:rPr lang="zh-CN" altLang="zh-CN" sz="2400" dirty="0"/>
              <a:t>所示的“另存为”对话框输入“专业表”，单击“确定”按钮，完成“专业表”的设计</a:t>
            </a:r>
            <a:r>
              <a:rPr lang="zh-CN" altLang="zh-CN" sz="2400" dirty="0" smtClean="0"/>
              <a:t>。</a:t>
            </a:r>
            <a:endParaRPr lang="en-US" altLang="zh-CN" sz="2400" dirty="0" smtClean="0"/>
          </a:p>
          <a:p>
            <a:pPr marL="109728" indent="612000">
              <a:buNone/>
            </a:pPr>
            <a:r>
              <a:rPr lang="en-US" altLang="zh-CN" sz="2400" dirty="0"/>
              <a:t>6.</a:t>
            </a:r>
            <a:r>
              <a:rPr lang="zh-CN" altLang="zh-CN" sz="2400" dirty="0"/>
              <a:t>设计完成后的“专业表”设计视图</a:t>
            </a:r>
            <a:r>
              <a:rPr lang="zh-CN" altLang="zh-CN" sz="2400" dirty="0" smtClean="0"/>
              <a:t>如</a:t>
            </a:r>
            <a:r>
              <a:rPr lang="zh-CN" altLang="en-US" sz="2400" dirty="0" smtClean="0">
                <a:hlinkClick r:id="rId5" action="ppaction://hlinkpres?slideindex=1&amp;slidetitle="/>
              </a:rPr>
              <a:t>图</a:t>
            </a:r>
            <a:r>
              <a:rPr lang="en-US" altLang="zh-CN" sz="2400" dirty="0" smtClean="0">
                <a:hlinkClick r:id="rId5" action="ppaction://hlinkpres?slideindex=1&amp;slidetitle="/>
              </a:rPr>
              <a:t>3.13</a:t>
            </a:r>
            <a:r>
              <a:rPr lang="zh-CN" altLang="zh-CN" sz="2400" dirty="0"/>
              <a:t>所示。</a:t>
            </a:r>
            <a:endParaRPr lang="zh-CN" altLang="en-US" sz="2400" dirty="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3.1 </a:t>
            </a:r>
            <a:r>
              <a:rPr lang="zh-CN" altLang="zh-CN" dirty="0">
                <a:effectLst>
                  <a:outerShdw blurRad="38100" dist="38100" dir="2700000" algn="tl">
                    <a:srgbClr val="000000">
                      <a:alpha val="43137"/>
                    </a:srgbClr>
                  </a:outerShdw>
                </a:effectLst>
              </a:rPr>
              <a:t>创建表</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07333064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599</TotalTime>
  <Words>10208</Words>
  <Application>Microsoft Office PowerPoint</Application>
  <PresentationFormat>全屏显示(4:3)</PresentationFormat>
  <Paragraphs>375</Paragraphs>
  <Slides>79</Slides>
  <Notes>0</Notes>
  <HiddenSlides>0</HiddenSlides>
  <MMClips>0</MMClips>
  <ScaleCrop>false</ScaleCrop>
  <HeadingPairs>
    <vt:vector size="4" baseType="variant">
      <vt:variant>
        <vt:lpstr>主题</vt:lpstr>
      </vt:variant>
      <vt:variant>
        <vt:i4>1</vt:i4>
      </vt:variant>
      <vt:variant>
        <vt:lpstr>幻灯片标题</vt:lpstr>
      </vt:variant>
      <vt:variant>
        <vt:i4>79</vt:i4>
      </vt:variant>
    </vt:vector>
  </HeadingPairs>
  <TitlesOfParts>
    <vt:vector size="80" baseType="lpstr">
      <vt:lpstr>聚合</vt:lpstr>
      <vt:lpstr>Access基础教程（第四版）</vt:lpstr>
      <vt:lpstr>第3章 表</vt:lpstr>
      <vt:lpstr>第3章 表</vt:lpstr>
      <vt:lpstr>3.1 创建表</vt:lpstr>
      <vt:lpstr>3.1 创建表</vt:lpstr>
      <vt:lpstr>3.1 创建表</vt:lpstr>
      <vt:lpstr>3.1 创建表</vt:lpstr>
      <vt:lpstr>3.1 创建表</vt:lpstr>
      <vt:lpstr>3.1 创建表</vt:lpstr>
      <vt:lpstr>3.2 数据类型和字段属性</vt:lpstr>
      <vt:lpstr>3.2 数据类型和字段属性</vt:lpstr>
      <vt:lpstr>3.2 数据类型和字段属性</vt:lpstr>
      <vt:lpstr>3.2 数据类型和字段属性</vt:lpstr>
      <vt:lpstr>3.2 数据类型和字段属性</vt:lpstr>
      <vt:lpstr>3.2 数据类型和字段属性</vt:lpstr>
      <vt:lpstr>3.2 数据类型和字段属性</vt:lpstr>
      <vt:lpstr>3.2 数据类型和字段属性</vt:lpstr>
      <vt:lpstr>3.2 数据类型和字段属性</vt:lpstr>
      <vt:lpstr>3.2 数据类型和字段属性</vt:lpstr>
      <vt:lpstr>3.3 字段编辑操作</vt:lpstr>
      <vt:lpstr>3.3 字段编辑操作</vt:lpstr>
      <vt:lpstr>3.3 字段编辑操作</vt:lpstr>
      <vt:lpstr>3.4 主键和索引</vt:lpstr>
      <vt:lpstr>3.4 主键和索引</vt:lpstr>
      <vt:lpstr>3.4 主键和索引</vt:lpstr>
      <vt:lpstr>3.4 主键和索引</vt:lpstr>
      <vt:lpstr>3.4 主键和索引</vt:lpstr>
      <vt:lpstr>3.4 主键和索引</vt:lpstr>
      <vt:lpstr>3.4 主键和索引</vt:lpstr>
      <vt:lpstr>3.4 主键和索引</vt:lpstr>
      <vt:lpstr>3.5  表的联接</vt:lpstr>
      <vt:lpstr>3.5  表的联接</vt:lpstr>
      <vt:lpstr>3.5  表的联接</vt:lpstr>
      <vt:lpstr>3.5  表的联接</vt:lpstr>
      <vt:lpstr>3.5  表的联接</vt:lpstr>
      <vt:lpstr>3.5  表的联接</vt:lpstr>
      <vt:lpstr>3.5  表的联接</vt:lpstr>
      <vt:lpstr>3.5  表的联接</vt:lpstr>
      <vt:lpstr>3.5  表的联接</vt:lpstr>
      <vt:lpstr>3.5  表的联接</vt:lpstr>
      <vt:lpstr>3.5  表的联接</vt:lpstr>
      <vt:lpstr>3.5  表的联接</vt:lpstr>
      <vt:lpstr>3.5  表的联接</vt:lpstr>
      <vt:lpstr>3.5  表的联接</vt:lpstr>
      <vt:lpstr>3.5  表的联接</vt:lpstr>
      <vt:lpstr>3.6  输入和编辑数据</vt:lpstr>
      <vt:lpstr>3.6  输入和编辑数据</vt:lpstr>
      <vt:lpstr>3.6  输入和编辑数据</vt:lpstr>
      <vt:lpstr>3.6  输入和编辑数据</vt:lpstr>
      <vt:lpstr>3.6  输入和编辑数据</vt:lpstr>
      <vt:lpstr>3.6  输入和编辑数据</vt:lpstr>
      <vt:lpstr>3.6  输入和编辑数据</vt:lpstr>
      <vt:lpstr>3.6  输入和编辑数据</vt:lpstr>
      <vt:lpstr>3.6  输入和编辑数据</vt:lpstr>
      <vt:lpstr>3.6  输入和编辑数据</vt:lpstr>
      <vt:lpstr>3.6  输入和编辑数据</vt:lpstr>
      <vt:lpstr>3.6  输入和编辑数据</vt:lpstr>
      <vt:lpstr>3.6  输入和编辑数据</vt:lpstr>
      <vt:lpstr>3.6  输入和编辑数据</vt:lpstr>
      <vt:lpstr>3.6  输入和编辑数据</vt:lpstr>
      <vt:lpstr>3.6  输入和编辑数据</vt:lpstr>
      <vt:lpstr>3.6  输入和编辑数据</vt:lpstr>
      <vt:lpstr>3.6  输入和编辑数据</vt:lpstr>
      <vt:lpstr>3.6  输入和编辑数据</vt:lpstr>
      <vt:lpstr>3.6  输入和编辑数据</vt:lpstr>
      <vt:lpstr>3.6  输入和编辑数据</vt:lpstr>
      <vt:lpstr>3.6  输入和编辑数据</vt:lpstr>
      <vt:lpstr>3.6  输入和编辑数据</vt:lpstr>
      <vt:lpstr>3.6  输入和编辑数据</vt:lpstr>
      <vt:lpstr>3.6  输入和编辑数据</vt:lpstr>
      <vt:lpstr>3.6  输入和编辑数据</vt:lpstr>
      <vt:lpstr>3.6  输入和编辑数据</vt:lpstr>
      <vt:lpstr>3.6  输入和编辑数据</vt:lpstr>
      <vt:lpstr>3.6  输入和编辑数据</vt:lpstr>
      <vt:lpstr>3.6  输入和编辑数据</vt:lpstr>
      <vt:lpstr>3.6  输入和编辑数据</vt:lpstr>
      <vt:lpstr>3.6  输入和编辑数据</vt:lpstr>
      <vt:lpstr>3.6  输入和编辑数据</vt:lpstr>
      <vt:lpstr>本章小结</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Access基础教程（第四版）</dc:title>
  <cp:lastModifiedBy>USER</cp:lastModifiedBy>
  <cp:revision>227</cp:revision>
  <dcterms:modified xsi:type="dcterms:W3CDTF">2014-02-21T08:47:34Z</dcterms:modified>
</cp:coreProperties>
</file>