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256" r:id="rId2"/>
    <p:sldId id="286" r:id="rId3"/>
    <p:sldId id="314" r:id="rId4"/>
    <p:sldId id="315" r:id="rId5"/>
    <p:sldId id="316" r:id="rId6"/>
    <p:sldId id="317" r:id="rId7"/>
    <p:sldId id="329" r:id="rId8"/>
    <p:sldId id="318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67EE8"/>
    <a:srgbClr val="FFC319"/>
    <a:srgbClr val="FDF58D"/>
    <a:srgbClr val="808080"/>
    <a:srgbClr val="FCFCFC"/>
    <a:srgbClr val="E8E8E8"/>
    <a:srgbClr val="FFD84B"/>
    <a:srgbClr val="FFFFFF"/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24" autoAdjust="0"/>
    <p:restoredTop sz="94659" autoAdjust="0"/>
  </p:normalViewPr>
  <p:slideViewPr>
    <p:cSldViewPr>
      <p:cViewPr>
        <p:scale>
          <a:sx n="66" d="100"/>
          <a:sy n="66" d="100"/>
        </p:scale>
        <p:origin x="-1176" y="-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460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460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275B056-18F2-41E3-A514-1526321A07F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949651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7BA8D27B-79DE-4ED1-88D0-D5781016595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9359151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2" name="Freeform 40"/>
          <p:cNvSpPr>
            <a:spLocks/>
          </p:cNvSpPr>
          <p:nvPr/>
        </p:nvSpPr>
        <p:spPr bwMode="gray">
          <a:xfrm>
            <a:off x="0" y="6048375"/>
            <a:ext cx="2762250" cy="809625"/>
          </a:xfrm>
          <a:custGeom>
            <a:avLst/>
            <a:gdLst>
              <a:gd name="T0" fmla="*/ 0 w 1740"/>
              <a:gd name="T1" fmla="*/ 0 h 510"/>
              <a:gd name="T2" fmla="*/ 0 w 1740"/>
              <a:gd name="T3" fmla="*/ 510 h 510"/>
              <a:gd name="T4" fmla="*/ 1740 w 1740"/>
              <a:gd name="T5" fmla="*/ 510 h 510"/>
              <a:gd name="T6" fmla="*/ 1595 w 1740"/>
              <a:gd name="T7" fmla="*/ 30 h 510"/>
              <a:gd name="T8" fmla="*/ 0 w 1740"/>
              <a:gd name="T9" fmla="*/ 0 h 5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40" h="510">
                <a:moveTo>
                  <a:pt x="0" y="0"/>
                </a:moveTo>
                <a:lnTo>
                  <a:pt x="0" y="510"/>
                </a:lnTo>
                <a:cubicBezTo>
                  <a:pt x="0" y="510"/>
                  <a:pt x="870" y="510"/>
                  <a:pt x="1740" y="510"/>
                </a:cubicBezTo>
                <a:cubicBezTo>
                  <a:pt x="1650" y="258"/>
                  <a:pt x="1595" y="30"/>
                  <a:pt x="1595" y="30"/>
                </a:cubicBezTo>
                <a:cubicBezTo>
                  <a:pt x="798" y="54"/>
                  <a:pt x="0" y="0"/>
                  <a:pt x="0" y="0"/>
                </a:cubicBezTo>
                <a:close/>
              </a:path>
            </a:pathLst>
          </a:cu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3" name="Freeform 41"/>
          <p:cNvSpPr>
            <a:spLocks/>
          </p:cNvSpPr>
          <p:nvPr/>
        </p:nvSpPr>
        <p:spPr bwMode="gray">
          <a:xfrm>
            <a:off x="2590800" y="4705350"/>
            <a:ext cx="6400800" cy="2152650"/>
          </a:xfrm>
          <a:custGeom>
            <a:avLst/>
            <a:gdLst>
              <a:gd name="T0" fmla="*/ 1116 w 4032"/>
              <a:gd name="T1" fmla="*/ 0 h 1356"/>
              <a:gd name="T2" fmla="*/ 3840 w 4032"/>
              <a:gd name="T3" fmla="*/ 636 h 1356"/>
              <a:gd name="T4" fmla="*/ 4032 w 4032"/>
              <a:gd name="T5" fmla="*/ 1356 h 1356"/>
              <a:gd name="T6" fmla="*/ 288 w 4032"/>
              <a:gd name="T7" fmla="*/ 1356 h 1356"/>
              <a:gd name="T8" fmla="*/ 0 w 4032"/>
              <a:gd name="T9" fmla="*/ 828 h 1356"/>
              <a:gd name="T10" fmla="*/ 1116 w 4032"/>
              <a:gd name="T11" fmla="*/ 0 h 1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32" h="1356">
                <a:moveTo>
                  <a:pt x="1116" y="0"/>
                </a:moveTo>
                <a:cubicBezTo>
                  <a:pt x="2370" y="1254"/>
                  <a:pt x="3840" y="636"/>
                  <a:pt x="3840" y="636"/>
                </a:cubicBezTo>
                <a:cubicBezTo>
                  <a:pt x="4032" y="966"/>
                  <a:pt x="4032" y="1356"/>
                  <a:pt x="4032" y="1356"/>
                </a:cubicBezTo>
                <a:cubicBezTo>
                  <a:pt x="4032" y="1356"/>
                  <a:pt x="2160" y="1356"/>
                  <a:pt x="288" y="1356"/>
                </a:cubicBezTo>
                <a:cubicBezTo>
                  <a:pt x="120" y="1140"/>
                  <a:pt x="0" y="828"/>
                  <a:pt x="0" y="828"/>
                </a:cubicBezTo>
                <a:lnTo>
                  <a:pt x="1116" y="0"/>
                </a:ln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4" name="Freeform 42"/>
          <p:cNvSpPr>
            <a:spLocks/>
          </p:cNvSpPr>
          <p:nvPr/>
        </p:nvSpPr>
        <p:spPr bwMode="gray">
          <a:xfrm>
            <a:off x="4477578" y="730595"/>
            <a:ext cx="4743450" cy="5048250"/>
          </a:xfrm>
          <a:custGeom>
            <a:avLst/>
            <a:gdLst>
              <a:gd name="T0" fmla="*/ 510 w 2988"/>
              <a:gd name="T1" fmla="*/ 1098 h 3180"/>
              <a:gd name="T2" fmla="*/ 2280 w 2988"/>
              <a:gd name="T3" fmla="*/ 0 h 3180"/>
              <a:gd name="T4" fmla="*/ 2988 w 2988"/>
              <a:gd name="T5" fmla="*/ 342 h 3180"/>
              <a:gd name="T6" fmla="*/ 2988 w 2988"/>
              <a:gd name="T7" fmla="*/ 2772 h 3180"/>
              <a:gd name="T8" fmla="*/ 1452 w 2988"/>
              <a:gd name="T9" fmla="*/ 3060 h 3180"/>
              <a:gd name="T10" fmla="*/ 0 w 2988"/>
              <a:gd name="T11" fmla="*/ 2406 h 3180"/>
              <a:gd name="T12" fmla="*/ 510 w 2988"/>
              <a:gd name="T13" fmla="*/ 1098 h 3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88" h="3180">
                <a:moveTo>
                  <a:pt x="510" y="1098"/>
                </a:moveTo>
                <a:cubicBezTo>
                  <a:pt x="1710" y="840"/>
                  <a:pt x="2280" y="0"/>
                  <a:pt x="2280" y="0"/>
                </a:cubicBezTo>
                <a:cubicBezTo>
                  <a:pt x="2700" y="96"/>
                  <a:pt x="2988" y="342"/>
                  <a:pt x="2988" y="342"/>
                </a:cubicBezTo>
                <a:lnTo>
                  <a:pt x="2988" y="2772"/>
                </a:lnTo>
                <a:cubicBezTo>
                  <a:pt x="2988" y="2772"/>
                  <a:pt x="2202" y="3180"/>
                  <a:pt x="1452" y="3060"/>
                </a:cubicBezTo>
                <a:cubicBezTo>
                  <a:pt x="636" y="2940"/>
                  <a:pt x="0" y="2406"/>
                  <a:pt x="0" y="2406"/>
                </a:cubicBezTo>
                <a:lnTo>
                  <a:pt x="510" y="1098"/>
                </a:lnTo>
                <a:close/>
              </a:path>
            </a:pathLst>
          </a:custGeom>
          <a:solidFill>
            <a:srgbClr val="F67EE8"/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115" name="Freeform 43"/>
          <p:cNvSpPr>
            <a:spLocks/>
          </p:cNvSpPr>
          <p:nvPr/>
        </p:nvSpPr>
        <p:spPr bwMode="gray">
          <a:xfrm>
            <a:off x="4800600" y="0"/>
            <a:ext cx="3276600" cy="2409825"/>
          </a:xfrm>
          <a:custGeom>
            <a:avLst/>
            <a:gdLst>
              <a:gd name="T0" fmla="*/ 0 w 2064"/>
              <a:gd name="T1" fmla="*/ 0 h 1518"/>
              <a:gd name="T2" fmla="*/ 276 w 2064"/>
              <a:gd name="T3" fmla="*/ 1518 h 1518"/>
              <a:gd name="T4" fmla="*/ 2064 w 2064"/>
              <a:gd name="T5" fmla="*/ 0 h 1518"/>
              <a:gd name="T6" fmla="*/ 0 w 2064"/>
              <a:gd name="T7" fmla="*/ 0 h 15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64" h="1518">
                <a:moveTo>
                  <a:pt x="0" y="0"/>
                </a:moveTo>
                <a:cubicBezTo>
                  <a:pt x="0" y="0"/>
                  <a:pt x="138" y="759"/>
                  <a:pt x="276" y="1518"/>
                </a:cubicBezTo>
                <a:cubicBezTo>
                  <a:pt x="1518" y="1194"/>
                  <a:pt x="2064" y="0"/>
                  <a:pt x="2064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51" name="Freeform 79"/>
          <p:cNvSpPr>
            <a:spLocks/>
          </p:cNvSpPr>
          <p:nvPr/>
        </p:nvSpPr>
        <p:spPr bwMode="gray">
          <a:xfrm>
            <a:off x="0" y="0"/>
            <a:ext cx="6583363" cy="7267575"/>
          </a:xfrm>
          <a:custGeom>
            <a:avLst/>
            <a:gdLst>
              <a:gd name="T0" fmla="*/ 0 w 4014"/>
              <a:gd name="T1" fmla="*/ 0 h 4455"/>
              <a:gd name="T2" fmla="*/ 3612 w 4014"/>
              <a:gd name="T3" fmla="*/ 0 h 4455"/>
              <a:gd name="T4" fmla="*/ 3222 w 4014"/>
              <a:gd name="T5" fmla="*/ 3042 h 4455"/>
              <a:gd name="T6" fmla="*/ 0 w 4014"/>
              <a:gd name="T7" fmla="*/ 3744 h 4455"/>
              <a:gd name="T8" fmla="*/ 0 w 4014"/>
              <a:gd name="T9" fmla="*/ 0 h 44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14" h="4455">
                <a:moveTo>
                  <a:pt x="0" y="0"/>
                </a:moveTo>
                <a:lnTo>
                  <a:pt x="3612" y="0"/>
                </a:lnTo>
                <a:cubicBezTo>
                  <a:pt x="4014" y="984"/>
                  <a:pt x="3812" y="2307"/>
                  <a:pt x="3222" y="3042"/>
                </a:cubicBezTo>
                <a:cubicBezTo>
                  <a:pt x="1988" y="4455"/>
                  <a:pt x="0" y="3744"/>
                  <a:pt x="0" y="3744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7" name="Freeform 45"/>
          <p:cNvSpPr>
            <a:spLocks/>
          </p:cNvSpPr>
          <p:nvPr/>
        </p:nvSpPr>
        <p:spPr bwMode="gray">
          <a:xfrm>
            <a:off x="0" y="0"/>
            <a:ext cx="6372225" cy="7072313"/>
          </a:xfrm>
          <a:custGeom>
            <a:avLst/>
            <a:gdLst>
              <a:gd name="T0" fmla="*/ 0 w 4014"/>
              <a:gd name="T1" fmla="*/ 0 h 4455"/>
              <a:gd name="T2" fmla="*/ 3612 w 4014"/>
              <a:gd name="T3" fmla="*/ 0 h 4455"/>
              <a:gd name="T4" fmla="*/ 3222 w 4014"/>
              <a:gd name="T5" fmla="*/ 3042 h 4455"/>
              <a:gd name="T6" fmla="*/ 0 w 4014"/>
              <a:gd name="T7" fmla="*/ 3744 h 4455"/>
              <a:gd name="T8" fmla="*/ 0 w 4014"/>
              <a:gd name="T9" fmla="*/ 0 h 44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14" h="4455">
                <a:moveTo>
                  <a:pt x="0" y="0"/>
                </a:moveTo>
                <a:lnTo>
                  <a:pt x="3612" y="0"/>
                </a:lnTo>
                <a:cubicBezTo>
                  <a:pt x="4014" y="984"/>
                  <a:pt x="3812" y="2307"/>
                  <a:pt x="3222" y="3042"/>
                </a:cubicBezTo>
                <a:cubicBezTo>
                  <a:pt x="1988" y="4455"/>
                  <a:pt x="0" y="3744"/>
                  <a:pt x="0" y="3744"/>
                </a:cubicBez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gamma/>
                  <a:tint val="25490"/>
                  <a:invGamma/>
                </a:schemeClr>
              </a:gs>
              <a:gs pos="100000">
                <a:schemeClr val="bg1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30" name="Line 58"/>
          <p:cNvSpPr>
            <a:spLocks noChangeShapeType="1"/>
          </p:cNvSpPr>
          <p:nvPr/>
        </p:nvSpPr>
        <p:spPr bwMode="gray">
          <a:xfrm rot="5400000">
            <a:off x="2115344" y="3472656"/>
            <a:ext cx="0" cy="4217988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31" name="Rectangle 59"/>
          <p:cNvSpPr>
            <a:spLocks noChangeArrowheads="1"/>
          </p:cNvSpPr>
          <p:nvPr/>
        </p:nvSpPr>
        <p:spPr bwMode="gray">
          <a:xfrm>
            <a:off x="2362200" y="277813"/>
            <a:ext cx="1012825" cy="1025525"/>
          </a:xfrm>
          <a:prstGeom prst="rect">
            <a:avLst/>
          </a:prstGeom>
          <a:solidFill>
            <a:srgbClr val="FFFFFF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32" name="Rectangle 60"/>
          <p:cNvSpPr>
            <a:spLocks noChangeArrowheads="1"/>
          </p:cNvSpPr>
          <p:nvPr/>
        </p:nvSpPr>
        <p:spPr bwMode="gray">
          <a:xfrm>
            <a:off x="285750" y="2427288"/>
            <a:ext cx="1012825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34" name="Rectangle 62"/>
          <p:cNvSpPr>
            <a:spLocks noChangeArrowheads="1"/>
          </p:cNvSpPr>
          <p:nvPr/>
        </p:nvSpPr>
        <p:spPr bwMode="gray">
          <a:xfrm>
            <a:off x="1331913" y="1588"/>
            <a:ext cx="1012825" cy="234950"/>
          </a:xfrm>
          <a:prstGeom prst="rect">
            <a:avLst/>
          </a:prstGeom>
          <a:solidFill>
            <a:srgbClr val="FFFFFF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36" name="Freeform 64"/>
          <p:cNvSpPr>
            <a:spLocks/>
          </p:cNvSpPr>
          <p:nvPr/>
        </p:nvSpPr>
        <p:spPr bwMode="gray">
          <a:xfrm>
            <a:off x="2365375" y="4541838"/>
            <a:ext cx="1009650" cy="1033462"/>
          </a:xfrm>
          <a:custGeom>
            <a:avLst/>
            <a:gdLst>
              <a:gd name="T0" fmla="*/ 0 w 636"/>
              <a:gd name="T1" fmla="*/ 0 h 651"/>
              <a:gd name="T2" fmla="*/ 0 w 636"/>
              <a:gd name="T3" fmla="*/ 645 h 651"/>
              <a:gd name="T4" fmla="*/ 636 w 636"/>
              <a:gd name="T5" fmla="*/ 651 h 651"/>
              <a:gd name="T6" fmla="*/ 632 w 636"/>
              <a:gd name="T7" fmla="*/ 0 h 651"/>
              <a:gd name="T8" fmla="*/ 0 w 636"/>
              <a:gd name="T9" fmla="*/ 0 h 6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6" h="651">
                <a:moveTo>
                  <a:pt x="0" y="0"/>
                </a:moveTo>
                <a:lnTo>
                  <a:pt x="0" y="645"/>
                </a:lnTo>
                <a:lnTo>
                  <a:pt x="636" y="651"/>
                </a:lnTo>
                <a:lnTo>
                  <a:pt x="632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03" name="Rectangle 31"/>
          <p:cNvSpPr>
            <a:spLocks noChangeArrowheads="1"/>
          </p:cNvSpPr>
          <p:nvPr/>
        </p:nvSpPr>
        <p:spPr bwMode="gray">
          <a:xfrm>
            <a:off x="285750" y="2435225"/>
            <a:ext cx="1012825" cy="1025525"/>
          </a:xfrm>
          <a:prstGeom prst="rect">
            <a:avLst/>
          </a:prstGeom>
          <a:solidFill>
            <a:srgbClr val="FFFFFF">
              <a:alpha val="3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9771" y="5028303"/>
            <a:ext cx="6400800" cy="457200"/>
          </a:xfrm>
        </p:spPr>
        <p:txBody>
          <a:bodyPr/>
          <a:lstStyle>
            <a:lvl1pPr marL="0" indent="0">
              <a:buFontTx/>
              <a:buNone/>
              <a:defRPr sz="1600">
                <a:latin typeface="Times New Roman" pitchFamily="18" charset="0"/>
              </a:defRPr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en-US" altLang="zh-CN" noProof="0" smtClean="0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407150"/>
            <a:ext cx="2133600" cy="314325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407150"/>
            <a:ext cx="2895600" cy="314325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407150"/>
            <a:ext cx="2133600" cy="314325"/>
          </a:xfrm>
        </p:spPr>
        <p:txBody>
          <a:bodyPr/>
          <a:lstStyle>
            <a:lvl1pPr>
              <a:defRPr/>
            </a:lvl1pPr>
          </a:lstStyle>
          <a:p>
            <a:fld id="{52025B5F-882A-4CC4-ACEA-59857776F2E6}" type="slidenum">
              <a:rPr lang="en-US" altLang="zh-CN"/>
              <a:pPr/>
              <a:t>‹#›</a:t>
            </a:fld>
            <a:endParaRPr lang="en-US" altLang="zh-CN"/>
          </a:p>
        </p:txBody>
      </p:sp>
      <p:grpSp>
        <p:nvGrpSpPr>
          <p:cNvPr id="3143" name="Group 71"/>
          <p:cNvGrpSpPr>
            <a:grpSpLocks/>
          </p:cNvGrpSpPr>
          <p:nvPr/>
        </p:nvGrpSpPr>
        <p:grpSpPr bwMode="auto">
          <a:xfrm>
            <a:off x="8077200" y="0"/>
            <a:ext cx="1076325" cy="6858000"/>
            <a:chOff x="5088" y="0"/>
            <a:chExt cx="678" cy="4320"/>
          </a:xfrm>
        </p:grpSpPr>
        <p:sp>
          <p:nvSpPr>
            <p:cNvPr id="3138" name="Freeform 66"/>
            <p:cNvSpPr>
              <a:spLocks/>
            </p:cNvSpPr>
            <p:nvPr userDrawn="1"/>
          </p:nvSpPr>
          <p:spPr bwMode="gray">
            <a:xfrm>
              <a:off x="5088" y="0"/>
              <a:ext cx="672" cy="702"/>
            </a:xfrm>
            <a:custGeom>
              <a:avLst/>
              <a:gdLst>
                <a:gd name="T0" fmla="*/ 0 w 672"/>
                <a:gd name="T1" fmla="*/ 432 h 720"/>
                <a:gd name="T2" fmla="*/ 288 w 672"/>
                <a:gd name="T3" fmla="*/ 0 h 720"/>
                <a:gd name="T4" fmla="*/ 672 w 672"/>
                <a:gd name="T5" fmla="*/ 0 h 720"/>
                <a:gd name="T6" fmla="*/ 672 w 672"/>
                <a:gd name="T7" fmla="*/ 720 h 720"/>
                <a:gd name="T8" fmla="*/ 0 w 672"/>
                <a:gd name="T9" fmla="*/ 432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2" h="720">
                  <a:moveTo>
                    <a:pt x="0" y="432"/>
                  </a:moveTo>
                  <a:cubicBezTo>
                    <a:pt x="186" y="216"/>
                    <a:pt x="288" y="0"/>
                    <a:pt x="288" y="0"/>
                  </a:cubicBezTo>
                  <a:lnTo>
                    <a:pt x="672" y="0"/>
                  </a:lnTo>
                  <a:lnTo>
                    <a:pt x="672" y="720"/>
                  </a:lnTo>
                  <a:cubicBezTo>
                    <a:pt x="672" y="720"/>
                    <a:pt x="384" y="516"/>
                    <a:pt x="0" y="432"/>
                  </a:cubicBez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9" name="Freeform 67"/>
            <p:cNvSpPr>
              <a:spLocks/>
            </p:cNvSpPr>
            <p:nvPr userDrawn="1"/>
          </p:nvSpPr>
          <p:spPr bwMode="gray">
            <a:xfrm>
              <a:off x="5602" y="3496"/>
              <a:ext cx="164" cy="824"/>
            </a:xfrm>
            <a:custGeom>
              <a:avLst/>
              <a:gdLst>
                <a:gd name="T0" fmla="*/ 206 w 212"/>
                <a:gd name="T1" fmla="*/ 0 h 824"/>
                <a:gd name="T2" fmla="*/ 0 w 212"/>
                <a:gd name="T3" fmla="*/ 82 h 824"/>
                <a:gd name="T4" fmla="*/ 168 w 212"/>
                <a:gd name="T5" fmla="*/ 824 h 824"/>
                <a:gd name="T6" fmla="*/ 212 w 212"/>
                <a:gd name="T7" fmla="*/ 822 h 824"/>
                <a:gd name="T8" fmla="*/ 206 w 212"/>
                <a:gd name="T9" fmla="*/ 0 h 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2" h="824">
                  <a:moveTo>
                    <a:pt x="206" y="0"/>
                  </a:moveTo>
                  <a:cubicBezTo>
                    <a:pt x="104" y="54"/>
                    <a:pt x="0" y="82"/>
                    <a:pt x="0" y="82"/>
                  </a:cubicBezTo>
                  <a:cubicBezTo>
                    <a:pt x="0" y="82"/>
                    <a:pt x="148" y="378"/>
                    <a:pt x="168" y="824"/>
                  </a:cubicBezTo>
                  <a:lnTo>
                    <a:pt x="212" y="822"/>
                  </a:lnTo>
                  <a:cubicBezTo>
                    <a:pt x="212" y="822"/>
                    <a:pt x="209" y="411"/>
                    <a:pt x="206" y="0"/>
                  </a:cubicBez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152" name="Rectangle 80"/>
          <p:cNvSpPr>
            <a:spLocks noChangeArrowheads="1"/>
          </p:cNvSpPr>
          <p:nvPr/>
        </p:nvSpPr>
        <p:spPr bwMode="gray">
          <a:xfrm>
            <a:off x="5495925" y="1333500"/>
            <a:ext cx="660400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54" name="Rectangle 82"/>
          <p:cNvSpPr>
            <a:spLocks noChangeArrowheads="1"/>
          </p:cNvSpPr>
          <p:nvPr/>
        </p:nvSpPr>
        <p:spPr bwMode="gray">
          <a:xfrm>
            <a:off x="4457700" y="3495675"/>
            <a:ext cx="1012825" cy="1025525"/>
          </a:xfrm>
          <a:prstGeom prst="rect">
            <a:avLst/>
          </a:prstGeom>
          <a:solidFill>
            <a:srgbClr val="FFFFFF">
              <a:alpha val="3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gray">
          <a:xfrm>
            <a:off x="333375" y="1884363"/>
            <a:ext cx="8229600" cy="1470025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48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en-US" altLang="zh-CN" noProof="0" smtClean="0"/>
          </a:p>
        </p:txBody>
      </p:sp>
      <p:pic>
        <p:nvPicPr>
          <p:cNvPr id="3155" name="Picture 83" descr="wat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09" t="16374" b="27486"/>
          <a:stretch>
            <a:fillRect/>
          </a:stretch>
        </p:blipFill>
        <p:spPr bwMode="gray">
          <a:xfrm rot="393398">
            <a:off x="2667000" y="609600"/>
            <a:ext cx="2663825" cy="2197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481794-6622-4FDB-8A3D-53F2C195AE4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694646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325438"/>
            <a:ext cx="2057400" cy="58007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325438"/>
            <a:ext cx="6019800" cy="58007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D751D6-629D-493A-9904-3D43B2DB378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480163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5438"/>
            <a:ext cx="8229600" cy="9271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C351BB3-03B1-456C-B16A-018F1D82C91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033399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标题和文本在内容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5438"/>
            <a:ext cx="8229600" cy="9271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EB42FC09-9375-4CA0-909A-6CA10ED8B3B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75822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标题和图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5438"/>
            <a:ext cx="8229600" cy="9271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表占位符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zh-CN" altLang="en-US" smtClean="0"/>
              <a:t>单击图标添加图表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A6A8DD16-1CF5-4202-BA93-6E36388082F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30269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10000"/>
              </a:lnSpc>
              <a:defRPr/>
            </a:lvl1pPr>
            <a:lvl2pPr>
              <a:lnSpc>
                <a:spcPct val="110000"/>
              </a:lnSpc>
              <a:defRPr/>
            </a:lvl2pPr>
            <a:lvl3pPr>
              <a:lnSpc>
                <a:spcPct val="110000"/>
              </a:lnSpc>
              <a:defRPr/>
            </a:lvl3pPr>
            <a:lvl4pPr>
              <a:lnSpc>
                <a:spcPct val="110000"/>
              </a:lnSpc>
              <a:defRPr/>
            </a:lvl4pPr>
            <a:lvl5pPr>
              <a:lnSpc>
                <a:spcPct val="110000"/>
              </a:lnSpc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84CF16-3815-41A7-AE91-8064A8A1BF4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74141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773EA8-7422-40C2-9CFB-01E309ED1BA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029942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FA6E47-1B84-485D-B71C-7AFDC9A7FAF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090210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225BB2-1B9D-4E2A-84E6-1CDAAB4EF63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587206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4B9060-D9C2-46CF-AAC3-B9F936D024F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616674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5E52F9-2F74-4A00-AB13-1437F4F88A1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346335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480805-7FB4-48B9-A2C9-4F9680E08CF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870222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6E25C3-62ED-4B72-AC04-13CA1F730C4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316412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Freeform 7"/>
          <p:cNvSpPr>
            <a:spLocks/>
          </p:cNvSpPr>
          <p:nvPr/>
        </p:nvSpPr>
        <p:spPr bwMode="gray">
          <a:xfrm>
            <a:off x="-9525" y="-9525"/>
            <a:ext cx="9156700" cy="6872288"/>
          </a:xfrm>
          <a:custGeom>
            <a:avLst/>
            <a:gdLst>
              <a:gd name="T0" fmla="*/ 5766 w 5768"/>
              <a:gd name="T1" fmla="*/ 605 h 4329"/>
              <a:gd name="T2" fmla="*/ 5768 w 5768"/>
              <a:gd name="T3" fmla="*/ 4325 h 4329"/>
              <a:gd name="T4" fmla="*/ 1082 w 5768"/>
              <a:gd name="T5" fmla="*/ 4329 h 4329"/>
              <a:gd name="T6" fmla="*/ 13 w 5768"/>
              <a:gd name="T7" fmla="*/ 3351 h 4329"/>
              <a:gd name="T8" fmla="*/ 0 w 5768"/>
              <a:gd name="T9" fmla="*/ 0 h 4329"/>
              <a:gd name="T10" fmla="*/ 2428 w 5768"/>
              <a:gd name="T11" fmla="*/ 7 h 4329"/>
              <a:gd name="T12" fmla="*/ 5766 w 5768"/>
              <a:gd name="T13" fmla="*/ 605 h 4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768" h="4329">
                <a:moveTo>
                  <a:pt x="5766" y="605"/>
                </a:moveTo>
                <a:cubicBezTo>
                  <a:pt x="5767" y="2464"/>
                  <a:pt x="5768" y="4325"/>
                  <a:pt x="5768" y="4325"/>
                </a:cubicBezTo>
                <a:lnTo>
                  <a:pt x="1082" y="4329"/>
                </a:lnTo>
                <a:cubicBezTo>
                  <a:pt x="318" y="3809"/>
                  <a:pt x="9" y="3349"/>
                  <a:pt x="13" y="3351"/>
                </a:cubicBezTo>
                <a:lnTo>
                  <a:pt x="0" y="0"/>
                </a:lnTo>
                <a:lnTo>
                  <a:pt x="2428" y="7"/>
                </a:lnTo>
                <a:cubicBezTo>
                  <a:pt x="2428" y="12"/>
                  <a:pt x="3096" y="401"/>
                  <a:pt x="5766" y="605"/>
                </a:cubicBezTo>
                <a:close/>
              </a:path>
            </a:pathLst>
          </a:custGeom>
          <a:gradFill rotWithShape="1">
            <a:gsLst>
              <a:gs pos="0">
                <a:schemeClr val="bg1">
                  <a:gamma/>
                  <a:tint val="3137"/>
                  <a:invGamma/>
                </a:schemeClr>
              </a:gs>
              <a:gs pos="100000">
                <a:schemeClr val="bg1">
                  <a:alpha val="70000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33" name="Freeform 9"/>
          <p:cNvSpPr>
            <a:spLocks/>
          </p:cNvSpPr>
          <p:nvPr/>
        </p:nvSpPr>
        <p:spPr bwMode="gray">
          <a:xfrm>
            <a:off x="-4763" y="5500688"/>
            <a:ext cx="1441451" cy="1358900"/>
          </a:xfrm>
          <a:custGeom>
            <a:avLst/>
            <a:gdLst>
              <a:gd name="T0" fmla="*/ 0 w 1089"/>
              <a:gd name="T1" fmla="*/ 0 h 1100"/>
              <a:gd name="T2" fmla="*/ 0 w 1089"/>
              <a:gd name="T3" fmla="*/ 1100 h 1100"/>
              <a:gd name="T4" fmla="*/ 1089 w 1089"/>
              <a:gd name="T5" fmla="*/ 1100 h 1100"/>
              <a:gd name="T6" fmla="*/ 0 w 1089"/>
              <a:gd name="T7" fmla="*/ 0 h 1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89" h="1100">
                <a:moveTo>
                  <a:pt x="0" y="0"/>
                </a:moveTo>
                <a:cubicBezTo>
                  <a:pt x="0" y="550"/>
                  <a:pt x="0" y="1100"/>
                  <a:pt x="0" y="1100"/>
                </a:cubicBezTo>
                <a:lnTo>
                  <a:pt x="1089" y="1100"/>
                </a:lnTo>
                <a:cubicBezTo>
                  <a:pt x="1089" y="1100"/>
                  <a:pt x="596" y="865"/>
                  <a:pt x="0" y="0"/>
                </a:cubicBezTo>
                <a:close/>
              </a:path>
            </a:pathLst>
          </a:cu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4" name="Line 20"/>
          <p:cNvSpPr>
            <a:spLocks noChangeShapeType="1"/>
          </p:cNvSpPr>
          <p:nvPr/>
        </p:nvSpPr>
        <p:spPr bwMode="gray">
          <a:xfrm>
            <a:off x="8591550" y="900113"/>
            <a:ext cx="0" cy="5975350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7" name="Line 23"/>
          <p:cNvSpPr>
            <a:spLocks noChangeShapeType="1"/>
          </p:cNvSpPr>
          <p:nvPr/>
        </p:nvSpPr>
        <p:spPr bwMode="gray">
          <a:xfrm rot="5400000">
            <a:off x="4560350" y="-3147574"/>
            <a:ext cx="36000" cy="9156700"/>
          </a:xfrm>
          <a:prstGeom prst="line">
            <a:avLst/>
          </a:prstGeom>
          <a:ln w="31750">
            <a:solidFill>
              <a:srgbClr val="FFC319"/>
            </a:solidFill>
            <a:headEnd/>
            <a:tailE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gray">
          <a:xfrm>
            <a:off x="4005263" y="2692400"/>
            <a:ext cx="1128712" cy="1079500"/>
          </a:xfrm>
          <a:prstGeom prst="rect">
            <a:avLst/>
          </a:prstGeom>
          <a:solidFill>
            <a:srgbClr val="FFFFFF">
              <a:alpha val="25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53" name="Rectangle 29"/>
          <p:cNvSpPr>
            <a:spLocks noChangeArrowheads="1"/>
          </p:cNvSpPr>
          <p:nvPr/>
        </p:nvSpPr>
        <p:spPr bwMode="gray">
          <a:xfrm>
            <a:off x="7459663" y="4937125"/>
            <a:ext cx="1120775" cy="1079500"/>
          </a:xfrm>
          <a:prstGeom prst="rect">
            <a:avLst/>
          </a:prstGeom>
          <a:solidFill>
            <a:srgbClr val="FFFFFF">
              <a:alpha val="3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54" name="Rectangle 30"/>
          <p:cNvSpPr>
            <a:spLocks noChangeArrowheads="1"/>
          </p:cNvSpPr>
          <p:nvPr/>
        </p:nvSpPr>
        <p:spPr bwMode="gray">
          <a:xfrm>
            <a:off x="549275" y="3808413"/>
            <a:ext cx="1128713" cy="1079500"/>
          </a:xfrm>
          <a:prstGeom prst="rect">
            <a:avLst/>
          </a:prstGeom>
          <a:solidFill>
            <a:srgbClr val="FFFFFF">
              <a:alpha val="2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55" name="Rectangle 31"/>
          <p:cNvSpPr>
            <a:spLocks noChangeArrowheads="1"/>
          </p:cNvSpPr>
          <p:nvPr/>
        </p:nvSpPr>
        <p:spPr bwMode="gray">
          <a:xfrm>
            <a:off x="6307138" y="6064250"/>
            <a:ext cx="1128712" cy="796925"/>
          </a:xfrm>
          <a:prstGeom prst="rect">
            <a:avLst/>
          </a:prstGeom>
          <a:solidFill>
            <a:srgbClr val="FFFFFF">
              <a:alpha val="2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56" name="Rectangle 32"/>
          <p:cNvSpPr>
            <a:spLocks noChangeArrowheads="1"/>
          </p:cNvSpPr>
          <p:nvPr/>
        </p:nvSpPr>
        <p:spPr bwMode="gray">
          <a:xfrm>
            <a:off x="2846388" y="0"/>
            <a:ext cx="1128712" cy="404813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57" name="Rectangle 33"/>
          <p:cNvSpPr>
            <a:spLocks noChangeArrowheads="1"/>
          </p:cNvSpPr>
          <p:nvPr/>
        </p:nvSpPr>
        <p:spPr bwMode="gray">
          <a:xfrm>
            <a:off x="2852738" y="4938713"/>
            <a:ext cx="1120775" cy="1079500"/>
          </a:xfrm>
          <a:prstGeom prst="rect">
            <a:avLst/>
          </a:prstGeom>
          <a:solidFill>
            <a:srgbClr val="FFFFFF">
              <a:alpha val="3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58" name="Rectangle 34"/>
          <p:cNvSpPr>
            <a:spLocks noChangeArrowheads="1"/>
          </p:cNvSpPr>
          <p:nvPr/>
        </p:nvSpPr>
        <p:spPr bwMode="gray">
          <a:xfrm>
            <a:off x="6300788" y="1566863"/>
            <a:ext cx="1120775" cy="1079500"/>
          </a:xfrm>
          <a:prstGeom prst="rect">
            <a:avLst/>
          </a:prstGeom>
          <a:solidFill>
            <a:srgbClr val="FFFFFF">
              <a:alpha val="3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altLang="zh-CN" dirty="0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a typeface="宋体" charset="-122"/>
              </a:defRPr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a typeface="宋体" charset="-122"/>
              </a:defRPr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a typeface="宋体" charset="-122"/>
              </a:defRPr>
            </a:lvl1pPr>
          </a:lstStyle>
          <a:p>
            <a:fld id="{63808047-03A9-4ABB-A726-632DD2B29F84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1060" name="Freeform 36"/>
          <p:cNvSpPr>
            <a:spLocks/>
          </p:cNvSpPr>
          <p:nvPr/>
        </p:nvSpPr>
        <p:spPr bwMode="gray">
          <a:xfrm>
            <a:off x="4041775" y="0"/>
            <a:ext cx="5105400" cy="739775"/>
          </a:xfrm>
          <a:custGeom>
            <a:avLst/>
            <a:gdLst>
              <a:gd name="T0" fmla="*/ 3130 w 3130"/>
              <a:gd name="T1" fmla="*/ 453 h 453"/>
              <a:gd name="T2" fmla="*/ 3130 w 3130"/>
              <a:gd name="T3" fmla="*/ 0 h 453"/>
              <a:gd name="T4" fmla="*/ 0 w 3130"/>
              <a:gd name="T5" fmla="*/ 0 h 453"/>
              <a:gd name="T6" fmla="*/ 3130 w 3130"/>
              <a:gd name="T7" fmla="*/ 453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130" h="453">
                <a:moveTo>
                  <a:pt x="3130" y="453"/>
                </a:moveTo>
                <a:cubicBezTo>
                  <a:pt x="3130" y="226"/>
                  <a:pt x="3130" y="0"/>
                  <a:pt x="3130" y="0"/>
                </a:cubicBezTo>
                <a:lnTo>
                  <a:pt x="0" y="0"/>
                </a:lnTo>
                <a:cubicBezTo>
                  <a:pt x="0" y="0"/>
                  <a:pt x="1298" y="389"/>
                  <a:pt x="3130" y="453"/>
                </a:cubicBez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black">
          <a:xfrm>
            <a:off x="457200" y="325438"/>
            <a:ext cx="8229600" cy="9271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FFFFFF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pic>
        <p:nvPicPr>
          <p:cNvPr id="1061" name="Picture 37" descr="water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09" t="16374" b="27486"/>
          <a:stretch>
            <a:fillRect/>
          </a:stretch>
        </p:blipFill>
        <p:spPr bwMode="gray">
          <a:xfrm rot="786797">
            <a:off x="6629400" y="-381000"/>
            <a:ext cx="2417763" cy="1995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2" name="Picture 38" descr="3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20740733" flipH="1">
            <a:off x="49213" y="5726113"/>
            <a:ext cx="1223962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隶书" pitchFamily="49" charset="-122"/>
          <a:ea typeface="隶书" pitchFamily="49" charset="-122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800" b="1">
          <a:solidFill>
            <a:schemeClr val="tx1"/>
          </a:solidFill>
          <a:latin typeface="楷体" pitchFamily="49" charset="-122"/>
          <a:ea typeface="楷体" pitchFamily="49" charset="-122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 b="1">
          <a:solidFill>
            <a:schemeClr val="tx1"/>
          </a:solidFill>
          <a:latin typeface="楷体" pitchFamily="49" charset="-122"/>
          <a:ea typeface="楷体" pitchFamily="49" charset="-122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800" b="1">
          <a:solidFill>
            <a:schemeClr val="tx1"/>
          </a:solidFill>
          <a:latin typeface="楷体" pitchFamily="49" charset="-122"/>
          <a:ea typeface="楷体" pitchFamily="49" charset="-122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800" b="1">
          <a:solidFill>
            <a:schemeClr val="tx1"/>
          </a:solidFill>
          <a:latin typeface="楷体" pitchFamily="49" charset="-122"/>
          <a:ea typeface="楷体" pitchFamily="49" charset="-122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800" b="1">
          <a:solidFill>
            <a:schemeClr val="tx1"/>
          </a:solidFill>
          <a:latin typeface="楷体" pitchFamily="49" charset="-122"/>
          <a:ea typeface="楷体" pitchFamily="49" charset="-122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 bwMode="black">
          <a:xfrm>
            <a:off x="179512" y="1844824"/>
            <a:ext cx="6431632" cy="2088232"/>
          </a:xfr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zh-CN" altLang="zh-CN" sz="400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隶书" pitchFamily="49" charset="-122"/>
                <a:ea typeface="隶书" pitchFamily="49" charset="-122"/>
              </a:rPr>
              <a:t>计算机应用基础实例</a:t>
            </a:r>
            <a:r>
              <a:rPr lang="zh-CN" altLang="zh-CN" sz="400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隶书" pitchFamily="49" charset="-122"/>
                <a:ea typeface="隶书" pitchFamily="49" charset="-122"/>
              </a:rPr>
              <a:t>教程</a:t>
            </a:r>
            <a:r>
              <a:rPr lang="en-US" altLang="zh-CN" sz="400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隶书" pitchFamily="49" charset="-122"/>
                <a:ea typeface="隶书" pitchFamily="49" charset="-122"/>
              </a:rPr>
              <a:t/>
            </a:r>
            <a:br>
              <a:rPr lang="en-US" altLang="zh-CN" sz="400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隶书" pitchFamily="49" charset="-122"/>
                <a:ea typeface="隶书" pitchFamily="49" charset="-122"/>
              </a:rPr>
            </a:br>
            <a:r>
              <a:rPr lang="zh-CN" altLang="zh-CN" sz="400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隶书" pitchFamily="49" charset="-122"/>
                <a:ea typeface="隶书" pitchFamily="49" charset="-122"/>
              </a:rPr>
              <a:t>（</a:t>
            </a:r>
            <a:r>
              <a:rPr lang="en-US" altLang="zh-CN" sz="400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隶书" pitchFamily="49" charset="-122"/>
                <a:ea typeface="隶书" pitchFamily="49" charset="-122"/>
              </a:rPr>
              <a:t>Windows 7+Office 2010</a:t>
            </a:r>
            <a:r>
              <a:rPr lang="zh-CN" altLang="zh-CN" sz="400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隶书" pitchFamily="49" charset="-122"/>
                <a:ea typeface="隶书" pitchFamily="49" charset="-122"/>
              </a:rPr>
              <a:t>）</a:t>
            </a:r>
            <a:endParaRPr lang="en-US" altLang="zh-CN" sz="400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3568" y="4221088"/>
            <a:ext cx="6696744" cy="864096"/>
          </a:xfrm>
        </p:spPr>
        <p:txBody>
          <a:bodyPr/>
          <a:lstStyle/>
          <a:p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第</a:t>
            </a:r>
            <a:r>
              <a:rPr lang="en-US" altLang="zh-CN" sz="3200" dirty="0">
                <a:latin typeface="宋体" pitchFamily="2" charset="-122"/>
                <a:ea typeface="宋体" pitchFamily="2" charset="-122"/>
              </a:rPr>
              <a:t>4</a:t>
            </a:r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章　</a:t>
            </a:r>
            <a:r>
              <a:rPr lang="zh-CN" altLang="zh-CN" sz="3200" dirty="0"/>
              <a:t>电子表格软件</a:t>
            </a:r>
            <a:r>
              <a:rPr lang="en-US" altLang="zh-CN" sz="3200" dirty="0"/>
              <a:t>Excel 2010</a:t>
            </a:r>
            <a:endParaRPr lang="zh-CN" altLang="zh-CN" sz="3200" dirty="0"/>
          </a:p>
          <a:p>
            <a:endParaRPr lang="zh-CN" altLang="zh-CN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</a:t>
            </a:r>
            <a:r>
              <a:rPr lang="zh-CN" altLang="zh-CN" dirty="0"/>
              <a:t>．公式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运算符：一个标记或符号，指定表达式内执行的计算的类型。有算术、比较、逻辑和引用运算符等。</a:t>
            </a:r>
          </a:p>
          <a:p>
            <a:r>
              <a:rPr lang="zh-CN" altLang="zh-CN" dirty="0"/>
              <a:t>常量：值不会发生改变的量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zh-CN" altLang="zh-CN" dirty="0"/>
              <a:t>单元格引用：是通过在公式中包含单元格地址或名称的方式，来引用工作表单元格中的数据。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48022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</a:t>
            </a:r>
            <a:r>
              <a:rPr lang="zh-CN" altLang="zh-CN" dirty="0"/>
              <a:t>．</a:t>
            </a:r>
            <a:r>
              <a:rPr lang="zh-CN" altLang="zh-CN" dirty="0" smtClean="0"/>
              <a:t>运算符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Excel</a:t>
            </a:r>
            <a:r>
              <a:rPr lang="zh-CN" altLang="zh-CN" dirty="0"/>
              <a:t>有四类运算符：算术运算符、文本运算符、比较运算符和引用运算符。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）算术运算符。算术运算符实现基本的数学运算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）文本运算符。</a:t>
            </a:r>
            <a:r>
              <a:rPr lang="en-US" altLang="zh-CN" dirty="0"/>
              <a:t>&amp;</a:t>
            </a:r>
            <a:r>
              <a:rPr lang="zh-CN" altLang="zh-CN" dirty="0"/>
              <a:t>为文本运算符，将两个或多个值连接（或串联）起来产生一个连续的文本值。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88620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</a:t>
            </a:r>
            <a:r>
              <a:rPr lang="zh-CN" altLang="zh-CN" dirty="0"/>
              <a:t>．运算符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>
                <a:solidFill>
                  <a:srgbClr val="FF0000"/>
                </a:solidFill>
              </a:rPr>
              <a:t>（</a:t>
            </a:r>
            <a:r>
              <a:rPr lang="en-US" altLang="zh-CN" dirty="0">
                <a:solidFill>
                  <a:srgbClr val="FF0000"/>
                </a:solidFill>
              </a:rPr>
              <a:t>3</a:t>
            </a:r>
            <a:r>
              <a:rPr lang="zh-CN" altLang="zh-CN" dirty="0">
                <a:solidFill>
                  <a:srgbClr val="FF0000"/>
                </a:solidFill>
              </a:rPr>
              <a:t>）比较运算符。</a:t>
            </a:r>
            <a:r>
              <a:rPr lang="zh-CN" altLang="zh-CN" dirty="0"/>
              <a:t>比较运算符可对两个数据进行比较，并产生逻辑结果，</a:t>
            </a:r>
            <a:r>
              <a:rPr lang="en-US" altLang="zh-CN" dirty="0"/>
              <a:t>TRUE</a:t>
            </a:r>
            <a:r>
              <a:rPr lang="zh-CN" altLang="zh-CN" dirty="0"/>
              <a:t>或</a:t>
            </a:r>
            <a:r>
              <a:rPr lang="en-US" altLang="zh-CN" dirty="0"/>
              <a:t>FALSE</a:t>
            </a:r>
            <a:r>
              <a:rPr lang="zh-CN" altLang="zh-CN" dirty="0"/>
              <a:t>。</a:t>
            </a:r>
          </a:p>
          <a:p>
            <a:r>
              <a:rPr lang="zh-CN" altLang="en-US" dirty="0" smtClean="0"/>
              <a:t>见表</a:t>
            </a:r>
            <a:r>
              <a:rPr lang="zh-CN" altLang="zh-CN" dirty="0"/>
              <a:t>表</a:t>
            </a:r>
            <a:r>
              <a:rPr lang="en-US" altLang="zh-CN" dirty="0"/>
              <a:t>4-5  </a:t>
            </a:r>
            <a:r>
              <a:rPr lang="zh-CN" altLang="zh-CN" dirty="0"/>
              <a:t>比较运算符</a:t>
            </a:r>
          </a:p>
          <a:p>
            <a:r>
              <a:rPr lang="zh-CN" altLang="zh-CN" dirty="0">
                <a:solidFill>
                  <a:srgbClr val="FF0000"/>
                </a:solidFill>
              </a:rPr>
              <a:t>（</a:t>
            </a:r>
            <a:r>
              <a:rPr lang="en-US" altLang="zh-CN" dirty="0">
                <a:solidFill>
                  <a:srgbClr val="FF0000"/>
                </a:solidFill>
              </a:rPr>
              <a:t>4</a:t>
            </a:r>
            <a:r>
              <a:rPr lang="zh-CN" altLang="zh-CN" dirty="0">
                <a:solidFill>
                  <a:srgbClr val="FF0000"/>
                </a:solidFill>
              </a:rPr>
              <a:t>）引用运算符。</a:t>
            </a:r>
            <a:r>
              <a:rPr lang="zh-CN" altLang="zh-CN" dirty="0"/>
              <a:t>引用位置代表一个单元格或一组单元格。若要引用连续的单元格区域，则使用冒号</a:t>
            </a:r>
            <a:r>
              <a:rPr lang="en-US" altLang="zh-CN" dirty="0"/>
              <a:t> (:)</a:t>
            </a:r>
            <a:r>
              <a:rPr lang="zh-CN" altLang="zh-CN" dirty="0"/>
              <a:t>分隔引用区域中的第一个单元格和最后一个单元格，如</a:t>
            </a:r>
            <a:r>
              <a:rPr lang="en-US" altLang="zh-CN" dirty="0"/>
              <a:t>A1:A5</a:t>
            </a:r>
            <a:r>
              <a:rPr lang="zh-CN" altLang="zh-CN" dirty="0"/>
              <a:t>，表示引用的单元格为</a:t>
            </a:r>
            <a:r>
              <a:rPr lang="en-US" altLang="zh-CN" dirty="0"/>
              <a:t>A1</a:t>
            </a:r>
            <a:r>
              <a:rPr lang="zh-CN" altLang="zh-CN" dirty="0"/>
              <a:t>至</a:t>
            </a:r>
            <a:r>
              <a:rPr lang="en-US" altLang="zh-CN" dirty="0"/>
              <a:t>A5</a:t>
            </a:r>
            <a:r>
              <a:rPr lang="zh-CN" altLang="zh-CN" dirty="0"/>
              <a:t>，包括</a:t>
            </a:r>
            <a:r>
              <a:rPr lang="en-US" altLang="zh-CN" dirty="0"/>
              <a:t>A1</a:t>
            </a:r>
            <a:r>
              <a:rPr lang="zh-CN" altLang="zh-CN" dirty="0"/>
              <a:t>和</a:t>
            </a:r>
            <a:r>
              <a:rPr lang="en-US" altLang="zh-CN" dirty="0"/>
              <a:t>A5</a:t>
            </a:r>
            <a:r>
              <a:rPr lang="zh-CN" altLang="zh-CN" dirty="0"/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00676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</a:t>
            </a:r>
            <a:r>
              <a:rPr lang="zh-CN" altLang="zh-CN" dirty="0"/>
              <a:t>．创建</a:t>
            </a:r>
            <a:r>
              <a:rPr lang="zh-CN" altLang="zh-CN" dirty="0" smtClean="0"/>
              <a:t>公式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 smtClean="0">
                <a:solidFill>
                  <a:srgbClr val="FF0000"/>
                </a:solidFill>
              </a:rPr>
              <a:t>创建</a:t>
            </a:r>
            <a:r>
              <a:rPr lang="zh-CN" altLang="zh-CN" dirty="0">
                <a:solidFill>
                  <a:srgbClr val="FF0000"/>
                </a:solidFill>
              </a:rPr>
              <a:t>公式操作步骤如下：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）单击要放置公式的单元格，然后输入等号（</a:t>
            </a:r>
            <a:r>
              <a:rPr lang="en-US" altLang="zh-CN" dirty="0"/>
              <a:t>=</a:t>
            </a:r>
            <a:r>
              <a:rPr lang="zh-CN" altLang="zh-CN" dirty="0"/>
              <a:t>）作为公式的开始。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）执行下面操作之一：</a:t>
            </a:r>
          </a:p>
          <a:p>
            <a:pPr lvl="0"/>
            <a:r>
              <a:rPr lang="zh-CN" altLang="zh-CN" dirty="0"/>
              <a:t>直接输入数字和运算符，例如，</a:t>
            </a:r>
            <a:r>
              <a:rPr lang="en-US" altLang="zh-CN" dirty="0"/>
              <a:t>57+100</a:t>
            </a:r>
            <a:r>
              <a:rPr lang="zh-CN" altLang="zh-CN" dirty="0"/>
              <a:t>。</a:t>
            </a:r>
          </a:p>
          <a:p>
            <a:r>
              <a:rPr lang="zh-CN" altLang="zh-CN" dirty="0"/>
              <a:t>用鼠标单击其它单元格或选择其它单元格区域，即获取数据所在单元格地址，然后在单元格地址引用间输入运算符。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1214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键入一个字母，从工作表函数列表中选择函数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）请按</a:t>
            </a:r>
            <a:r>
              <a:rPr lang="en-US" altLang="zh-CN" dirty="0"/>
              <a:t>Enter</a:t>
            </a:r>
            <a:r>
              <a:rPr lang="zh-CN" altLang="zh-CN" dirty="0"/>
              <a:t>键，或单击编辑栏的输入按钮</a:t>
            </a:r>
            <a:r>
              <a:rPr lang="en-US" altLang="zh-CN" dirty="0"/>
              <a:t> </a:t>
            </a:r>
            <a:r>
              <a:rPr lang="zh-CN" altLang="zh-CN" dirty="0"/>
              <a:t>，完成公式输入。这时单元格中显示公式的值。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92619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</a:t>
            </a:r>
            <a:r>
              <a:rPr lang="zh-CN" altLang="zh-CN" dirty="0"/>
              <a:t>．公式中常见的</a:t>
            </a:r>
            <a:r>
              <a:rPr lang="zh-CN" altLang="zh-CN" dirty="0" smtClean="0"/>
              <a:t>错误信息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1832051"/>
              </p:ext>
            </p:extLst>
          </p:nvPr>
        </p:nvGraphicFramePr>
        <p:xfrm>
          <a:off x="539552" y="1700809"/>
          <a:ext cx="7920880" cy="388843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3960440"/>
                <a:gridCol w="3960440"/>
              </a:tblGrid>
              <a:tr h="642836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2000" kern="1050" dirty="0">
                          <a:solidFill>
                            <a:schemeClr val="tx1"/>
                          </a:solidFill>
                          <a:effectLst/>
                        </a:rPr>
                        <a:t>错误信息</a:t>
                      </a:r>
                      <a:endParaRPr lang="zh-CN" sz="2000" kern="1050" dirty="0">
                        <a:solidFill>
                          <a:schemeClr val="tx1"/>
                        </a:solidFill>
                        <a:effectLst/>
                        <a:latin typeface="Arial"/>
                        <a:ea typeface="黑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2000" kern="1050" dirty="0">
                          <a:solidFill>
                            <a:schemeClr val="tx1"/>
                          </a:solidFill>
                          <a:effectLst/>
                        </a:rPr>
                        <a:t>含义</a:t>
                      </a:r>
                      <a:endParaRPr lang="zh-CN" sz="2000" kern="1050" dirty="0">
                        <a:solidFill>
                          <a:schemeClr val="tx1"/>
                        </a:solidFill>
                        <a:effectLst/>
                        <a:latin typeface="Arial"/>
                        <a:ea typeface="黑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51350"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2000" kern="900">
                          <a:solidFill>
                            <a:schemeClr val="tx1"/>
                          </a:solidFill>
                          <a:effectLst/>
                        </a:rPr>
                        <a:t>#DIV/0!</a:t>
                      </a:r>
                      <a:endParaRPr lang="zh-CN" sz="2000" kern="90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2000" kern="900" dirty="0">
                          <a:solidFill>
                            <a:schemeClr val="tx1"/>
                          </a:solidFill>
                          <a:effectLst/>
                        </a:rPr>
                        <a:t>被零除</a:t>
                      </a:r>
                      <a:endParaRPr lang="zh-CN" sz="2000" kern="9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651350"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2000" kern="900">
                          <a:solidFill>
                            <a:schemeClr val="tx1"/>
                          </a:solidFill>
                          <a:effectLst/>
                        </a:rPr>
                        <a:t>#NAME?</a:t>
                      </a:r>
                      <a:endParaRPr lang="zh-CN" sz="2000" kern="90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2000" kern="900" dirty="0">
                          <a:solidFill>
                            <a:schemeClr val="tx1"/>
                          </a:solidFill>
                          <a:effectLst/>
                        </a:rPr>
                        <a:t>引用了不能识别的名称</a:t>
                      </a:r>
                      <a:endParaRPr lang="zh-CN" sz="2000" kern="9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645772"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2000" kern="900">
                          <a:solidFill>
                            <a:schemeClr val="tx1"/>
                          </a:solidFill>
                          <a:effectLst/>
                        </a:rPr>
                        <a:t>#NULL</a:t>
                      </a:r>
                      <a:r>
                        <a:rPr lang="zh-CN" sz="2000" kern="900">
                          <a:solidFill>
                            <a:schemeClr val="tx1"/>
                          </a:solidFill>
                          <a:effectLst/>
                        </a:rPr>
                        <a:t>！</a:t>
                      </a:r>
                      <a:endParaRPr lang="zh-CN" sz="2000" kern="90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2000" kern="900" dirty="0">
                          <a:solidFill>
                            <a:schemeClr val="tx1"/>
                          </a:solidFill>
                          <a:effectLst/>
                        </a:rPr>
                        <a:t>两个区域的交集为空</a:t>
                      </a:r>
                      <a:endParaRPr lang="zh-CN" sz="2000" kern="9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645772"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2000" kern="900">
                          <a:solidFill>
                            <a:schemeClr val="tx1"/>
                          </a:solidFill>
                          <a:effectLst/>
                        </a:rPr>
                        <a:t>#REF</a:t>
                      </a:r>
                      <a:r>
                        <a:rPr lang="zh-CN" sz="2000" kern="900">
                          <a:solidFill>
                            <a:schemeClr val="tx1"/>
                          </a:solidFill>
                          <a:effectLst/>
                        </a:rPr>
                        <a:t>！</a:t>
                      </a:r>
                      <a:endParaRPr lang="zh-CN" sz="2000" kern="90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2000" kern="900" dirty="0">
                          <a:solidFill>
                            <a:schemeClr val="tx1"/>
                          </a:solidFill>
                          <a:effectLst/>
                        </a:rPr>
                        <a:t>引用了无效的单元格</a:t>
                      </a:r>
                      <a:endParaRPr lang="zh-CN" sz="2000" kern="9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651350"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2000" kern="900">
                          <a:solidFill>
                            <a:schemeClr val="tx1"/>
                          </a:solidFill>
                          <a:effectLst/>
                        </a:rPr>
                        <a:t>#VALUE!</a:t>
                      </a:r>
                      <a:endParaRPr lang="zh-CN" sz="2000" kern="90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2000" kern="900" dirty="0">
                          <a:solidFill>
                            <a:schemeClr val="tx1"/>
                          </a:solidFill>
                          <a:effectLst/>
                        </a:rPr>
                        <a:t>错误的参数或运算对象</a:t>
                      </a:r>
                      <a:endParaRPr lang="zh-CN" sz="2000" kern="9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08291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</a:t>
            </a:r>
            <a:r>
              <a:rPr lang="zh-CN" altLang="zh-CN" dirty="0"/>
              <a:t>．公式的</a:t>
            </a:r>
            <a:r>
              <a:rPr lang="zh-CN" altLang="zh-CN" dirty="0" smtClean="0"/>
              <a:t>保护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操作步骤如下：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）选择要隐藏公式的单元格或单元格区域。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）按组合键</a:t>
            </a:r>
            <a:r>
              <a:rPr lang="en-US" altLang="zh-CN" dirty="0"/>
              <a:t>Ctrl+1</a:t>
            </a:r>
            <a:r>
              <a:rPr lang="zh-CN" altLang="zh-CN" dirty="0"/>
              <a:t>，打开“设置单元格格式”对话框，选择“保护”选项卡，选择“隐藏”复选框，如图</a:t>
            </a:r>
            <a:r>
              <a:rPr lang="en-US" altLang="zh-CN" dirty="0"/>
              <a:t>4-97</a:t>
            </a:r>
            <a:r>
              <a:rPr lang="zh-CN" altLang="zh-CN" dirty="0"/>
              <a:t>所示，然后单击“确定”按钮。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19720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</a:t>
            </a:r>
            <a:r>
              <a:rPr lang="zh-CN" altLang="zh-CN" dirty="0"/>
              <a:t>．公式的保护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）在“审阅”选项卡的“更改”组，单击“保护工作表”按钮</a:t>
            </a:r>
            <a:r>
              <a:rPr lang="en-US" altLang="zh-CN" dirty="0"/>
              <a:t> </a:t>
            </a:r>
            <a:r>
              <a:rPr lang="zh-CN" altLang="zh-CN" dirty="0"/>
              <a:t>，打开“保护工作表”对话框，选择“保护工作表及锁定的单元格内容”复选框，然后在“取消工作表保护时使用的密码”文本框中输入密码，如图</a:t>
            </a:r>
            <a:r>
              <a:rPr lang="en-US" altLang="zh-CN" dirty="0"/>
              <a:t>4-98</a:t>
            </a:r>
            <a:r>
              <a:rPr lang="zh-CN" altLang="zh-CN" dirty="0"/>
              <a:t>所示，单击“确定”按钮。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78685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</a:t>
            </a:r>
            <a:r>
              <a:rPr lang="zh-CN" altLang="zh-CN" dirty="0"/>
              <a:t>．公式的保护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（</a:t>
            </a:r>
            <a:r>
              <a:rPr lang="en-US" altLang="zh-CN" dirty="0"/>
              <a:t>4</a:t>
            </a:r>
            <a:r>
              <a:rPr lang="zh-CN" altLang="zh-CN" dirty="0"/>
              <a:t>）屏幕上出现一个“确认密码”对话框，重新输入一次密码，如图</a:t>
            </a:r>
            <a:r>
              <a:rPr lang="en-US" altLang="zh-CN" dirty="0"/>
              <a:t>4-99</a:t>
            </a:r>
            <a:r>
              <a:rPr lang="zh-CN" altLang="zh-CN" dirty="0"/>
              <a:t>所示。单击“确定”按钮，完成公式的保护。设置后，选择保护的单元格，在编辑栏看不到其中的公式，只能看到单元格中公式的值。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05482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取消公式的保护操作步骤如下</a:t>
            </a:r>
            <a:r>
              <a:rPr lang="zh-CN" altLang="zh-CN" dirty="0" smtClean="0"/>
              <a:t>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 smtClean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）在“审阅”选项卡的“更改”组，单击“撤消工作表保护”按钮</a:t>
            </a:r>
            <a:r>
              <a:rPr lang="en-US" altLang="zh-CN" dirty="0"/>
              <a:t> </a:t>
            </a:r>
            <a:r>
              <a:rPr lang="zh-CN" altLang="zh-CN" dirty="0"/>
              <a:t>，如保护工作表时设置了密码，则会打开“撤消工作表保护”对话框，如图</a:t>
            </a:r>
            <a:r>
              <a:rPr lang="en-US" altLang="zh-CN" dirty="0"/>
              <a:t>4-100</a:t>
            </a:r>
            <a:r>
              <a:rPr lang="zh-CN" altLang="zh-CN" dirty="0"/>
              <a:t>所示，要求输入正确密码，单击“确定”按钮，则撤消成功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）按组合键</a:t>
            </a:r>
            <a:r>
              <a:rPr lang="en-US" altLang="zh-CN" dirty="0"/>
              <a:t>Ctrl+1</a:t>
            </a:r>
            <a:r>
              <a:rPr lang="zh-CN" altLang="zh-CN" dirty="0"/>
              <a:t>，打开“设置单元格格式”对话框，选择“保护选项卡”，单击“隐藏”复选框，取消勾选，单击“确定”按钮。</a:t>
            </a:r>
          </a:p>
          <a:p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62702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4.4  </a:t>
            </a:r>
            <a:r>
              <a:rPr lang="zh-CN" altLang="zh-CN" dirty="0"/>
              <a:t>计算学生总成绩、平均分及名次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5112568"/>
          </a:xfrm>
        </p:spPr>
        <p:txBody>
          <a:bodyPr/>
          <a:lstStyle/>
          <a:p>
            <a:pPr marL="0" indent="0">
              <a:buNone/>
            </a:pPr>
            <a:r>
              <a:rPr lang="zh-CN" altLang="zh-CN" dirty="0">
                <a:solidFill>
                  <a:srgbClr val="FF0000"/>
                </a:solidFill>
              </a:rPr>
              <a:t>主要学习内容：</a:t>
            </a:r>
          </a:p>
          <a:p>
            <a:pPr lvl="0"/>
            <a:r>
              <a:rPr lang="zh-CN" altLang="zh-CN" dirty="0"/>
              <a:t>公式、公式的复制及公式的显示与隐藏</a:t>
            </a:r>
          </a:p>
          <a:p>
            <a:pPr lvl="0"/>
            <a:r>
              <a:rPr lang="zh-CN" altLang="zh-CN" dirty="0"/>
              <a:t>函数的应用</a:t>
            </a:r>
          </a:p>
          <a:p>
            <a:pPr lvl="0"/>
            <a:r>
              <a:rPr lang="zh-CN" altLang="zh-CN" dirty="0"/>
              <a:t>单元格的引用</a:t>
            </a:r>
          </a:p>
          <a:p>
            <a:pPr lvl="0"/>
            <a:r>
              <a:rPr lang="zh-CN" altLang="zh-CN" dirty="0"/>
              <a:t>常用函数</a:t>
            </a:r>
          </a:p>
          <a:p>
            <a:pPr lvl="0"/>
            <a:r>
              <a:rPr lang="zh-CN" altLang="zh-CN" dirty="0"/>
              <a:t>自动求和按钮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7830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</a:t>
            </a:r>
            <a:r>
              <a:rPr lang="zh-CN" altLang="zh-CN" dirty="0"/>
              <a:t>．公式的显示与隐藏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 smtClean="0"/>
              <a:t>则</a:t>
            </a:r>
            <a:r>
              <a:rPr lang="zh-CN" altLang="zh-CN" dirty="0"/>
              <a:t>可按组合键</a:t>
            </a:r>
            <a:r>
              <a:rPr lang="en-US" altLang="zh-CN" dirty="0"/>
              <a:t>Ctrl+</a:t>
            </a:r>
            <a:r>
              <a:rPr lang="zh-CN" altLang="zh-CN" dirty="0"/>
              <a:t>～键，按此键可在公式与公式值间转换。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09326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7</a:t>
            </a:r>
            <a:r>
              <a:rPr lang="zh-CN" altLang="zh-CN" dirty="0"/>
              <a:t>．复制</a:t>
            </a:r>
            <a:r>
              <a:rPr lang="zh-CN" altLang="zh-CN" dirty="0" smtClean="0"/>
              <a:t>公式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可以复制公式到目标单元格中，从而避免重复输入公式，也可以拖动“填充柄”，覆盖需要公式的单元格，实现公式的复制。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65520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8</a:t>
            </a:r>
            <a:r>
              <a:rPr lang="zh-CN" altLang="zh-CN" dirty="0"/>
              <a:t>．编辑</a:t>
            </a:r>
            <a:r>
              <a:rPr lang="zh-CN" altLang="zh-CN" dirty="0" smtClean="0"/>
              <a:t>公式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 smtClean="0"/>
              <a:t>编辑</a:t>
            </a:r>
            <a:r>
              <a:rPr lang="zh-CN" altLang="zh-CN" dirty="0"/>
              <a:t>公式与编辑其他单元格中的内容类似。双击单元格，直接在单元格中输入更改的内容，然后按</a:t>
            </a:r>
            <a:r>
              <a:rPr lang="en-US" altLang="zh-CN" dirty="0"/>
              <a:t>Enter</a:t>
            </a:r>
            <a:r>
              <a:rPr lang="zh-CN" altLang="zh-CN" dirty="0"/>
              <a:t>键。或单击单元格，单击编辑栏，输入更改的内容，然后单击编辑栏上的“输入”</a:t>
            </a:r>
            <a:r>
              <a:rPr lang="en-US" altLang="zh-CN" dirty="0"/>
              <a:t> </a:t>
            </a:r>
            <a:r>
              <a:rPr lang="zh-CN" altLang="zh-CN" dirty="0"/>
              <a:t>按钮。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92824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9</a:t>
            </a:r>
            <a:r>
              <a:rPr lang="zh-CN" altLang="zh-CN" dirty="0"/>
              <a:t>．单元格的相对</a:t>
            </a:r>
            <a:r>
              <a:rPr lang="zh-CN" altLang="zh-CN" dirty="0" smtClean="0"/>
              <a:t>引用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 smtClean="0"/>
              <a:t>在</a:t>
            </a:r>
            <a:r>
              <a:rPr lang="zh-CN" altLang="zh-CN" dirty="0"/>
              <a:t>公式中直接使用单元格地址，如</a:t>
            </a:r>
            <a:r>
              <a:rPr lang="en-US" altLang="zh-CN" dirty="0"/>
              <a:t>A1</a:t>
            </a:r>
            <a:r>
              <a:rPr lang="zh-CN" altLang="zh-CN" dirty="0"/>
              <a:t>、</a:t>
            </a:r>
            <a:r>
              <a:rPr lang="en-US" altLang="zh-CN" dirty="0"/>
              <a:t>G4</a:t>
            </a:r>
            <a:r>
              <a:rPr lang="zh-CN" altLang="zh-CN" dirty="0"/>
              <a:t>、</a:t>
            </a:r>
            <a:r>
              <a:rPr lang="en-US" altLang="zh-CN" dirty="0"/>
              <a:t>J27</a:t>
            </a:r>
            <a:r>
              <a:rPr lang="zh-CN" altLang="zh-CN" dirty="0"/>
              <a:t>，这些都是单元格的相对引用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20307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10</a:t>
            </a:r>
            <a:r>
              <a:rPr lang="zh-CN" altLang="zh-CN" dirty="0"/>
              <a:t>．单元格的绝对</a:t>
            </a:r>
            <a:r>
              <a:rPr lang="zh-CN" altLang="zh-CN" dirty="0" smtClean="0"/>
              <a:t>引用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 smtClean="0"/>
              <a:t>单元格</a:t>
            </a:r>
            <a:r>
              <a:rPr lang="zh-CN" altLang="zh-CN" dirty="0"/>
              <a:t>的绝对引用（例如</a:t>
            </a:r>
            <a:r>
              <a:rPr lang="en-US" altLang="zh-CN" dirty="0"/>
              <a:t> $A$1</a:t>
            </a:r>
            <a:r>
              <a:rPr lang="zh-CN" altLang="zh-CN" dirty="0"/>
              <a:t>）总是指向位置引用单元格。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07203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11</a:t>
            </a:r>
            <a:r>
              <a:rPr lang="zh-CN" altLang="zh-CN" dirty="0"/>
              <a:t>．单元格的混合</a:t>
            </a:r>
            <a:r>
              <a:rPr lang="zh-CN" altLang="zh-CN" dirty="0" smtClean="0"/>
              <a:t>引用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 smtClean="0"/>
              <a:t>混合</a:t>
            </a:r>
            <a:r>
              <a:rPr lang="zh-CN" altLang="zh-CN" dirty="0"/>
              <a:t>引用具有绝对列和相对行，或是相对列和绝对行。</a:t>
            </a:r>
            <a:r>
              <a:rPr lang="en-US" altLang="zh-CN" dirty="0"/>
              <a:t>$A1</a:t>
            </a:r>
            <a:r>
              <a:rPr lang="zh-CN" altLang="zh-CN" dirty="0"/>
              <a:t>、</a:t>
            </a:r>
            <a:r>
              <a:rPr lang="en-US" altLang="zh-CN" dirty="0"/>
              <a:t>$B2</a:t>
            </a:r>
            <a:r>
              <a:rPr lang="zh-CN" altLang="zh-CN" dirty="0"/>
              <a:t>为绝对引用列相对引用行；</a:t>
            </a:r>
            <a:r>
              <a:rPr lang="en-US" altLang="zh-CN" dirty="0"/>
              <a:t>A$1</a:t>
            </a:r>
            <a:r>
              <a:rPr lang="zh-CN" altLang="zh-CN" dirty="0"/>
              <a:t>、</a:t>
            </a:r>
            <a:r>
              <a:rPr lang="en-US" altLang="zh-CN" dirty="0"/>
              <a:t>B$2</a:t>
            </a:r>
            <a:r>
              <a:rPr lang="zh-CN" altLang="zh-CN" dirty="0"/>
              <a:t>为相对引用列绝对引用行。如果公式所在单元格的位置改变，则相对引用改变，而绝对引用不变。如果多行或多列地复制公式，相对引用自动调整，而绝对引用不作调整。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31380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12</a:t>
            </a:r>
            <a:r>
              <a:rPr lang="zh-CN" altLang="zh-CN" dirty="0"/>
              <a:t>．</a:t>
            </a:r>
            <a:r>
              <a:rPr lang="en-US" altLang="zh-CN" dirty="0"/>
              <a:t>R1C1</a:t>
            </a:r>
            <a:r>
              <a:rPr lang="zh-CN" altLang="zh-CN" dirty="0"/>
              <a:t>引用</a:t>
            </a:r>
            <a:r>
              <a:rPr lang="zh-CN" altLang="zh-CN" dirty="0" smtClean="0"/>
              <a:t>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 smtClean="0"/>
              <a:t>上面</a:t>
            </a:r>
            <a:r>
              <a:rPr lang="zh-CN" altLang="zh-CN" dirty="0"/>
              <a:t>所提到单元格引用称为</a:t>
            </a:r>
            <a:r>
              <a:rPr lang="en-US" altLang="zh-CN" dirty="0"/>
              <a:t>A1</a:t>
            </a:r>
            <a:r>
              <a:rPr lang="zh-CN" altLang="zh-CN" dirty="0"/>
              <a:t>引用样式，在</a:t>
            </a:r>
            <a:r>
              <a:rPr lang="en-US" altLang="zh-CN" dirty="0"/>
              <a:t>Excel2010</a:t>
            </a:r>
            <a:r>
              <a:rPr lang="zh-CN" altLang="zh-CN" dirty="0"/>
              <a:t>中也可以使用</a:t>
            </a:r>
            <a:r>
              <a:rPr lang="en-US" altLang="zh-CN" dirty="0"/>
              <a:t>R1C1</a:t>
            </a:r>
            <a:r>
              <a:rPr lang="zh-CN" altLang="zh-CN" dirty="0"/>
              <a:t>引用样式引用单元格或单元格区域。在</a:t>
            </a:r>
            <a:r>
              <a:rPr lang="en-US" altLang="zh-CN" dirty="0"/>
              <a:t>R1C1</a:t>
            </a:r>
            <a:r>
              <a:rPr lang="zh-CN" altLang="zh-CN" dirty="0"/>
              <a:t>样式中，</a:t>
            </a:r>
            <a:r>
              <a:rPr lang="en-US" altLang="zh-CN" dirty="0"/>
              <a:t>Excel </a:t>
            </a:r>
            <a:r>
              <a:rPr lang="zh-CN" altLang="zh-CN" dirty="0"/>
              <a:t>指出了行号在</a:t>
            </a:r>
            <a:r>
              <a:rPr lang="en-US" altLang="zh-CN" dirty="0"/>
              <a:t> R </a:t>
            </a:r>
            <a:r>
              <a:rPr lang="zh-CN" altLang="zh-CN" dirty="0"/>
              <a:t>后而列号在</a:t>
            </a:r>
            <a:r>
              <a:rPr lang="en-US" altLang="zh-CN" dirty="0"/>
              <a:t> C </a:t>
            </a:r>
            <a:r>
              <a:rPr lang="zh-CN" altLang="zh-CN" dirty="0"/>
              <a:t>后的单元格的位置。</a:t>
            </a:r>
            <a:r>
              <a:rPr lang="en-US" altLang="zh-CN" dirty="0"/>
              <a:t>R1C1</a:t>
            </a:r>
            <a:r>
              <a:rPr lang="zh-CN" altLang="zh-CN" dirty="0"/>
              <a:t>引用样式对于计算位于宏内的行和列很有用。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11414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13</a:t>
            </a:r>
            <a:r>
              <a:rPr lang="zh-CN" altLang="zh-CN" dirty="0"/>
              <a:t>．函数的</a:t>
            </a:r>
            <a:r>
              <a:rPr lang="zh-CN" altLang="zh-CN" dirty="0" smtClean="0"/>
              <a:t>输入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 smtClean="0"/>
              <a:t>输入</a:t>
            </a:r>
            <a:r>
              <a:rPr lang="zh-CN" altLang="zh-CN" dirty="0"/>
              <a:t>函数的方法常用有两种：一是直接在单元格中输入；二是利用“插入函数”的方法输入。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58328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14</a:t>
            </a:r>
            <a:r>
              <a:rPr lang="zh-CN" altLang="zh-CN" dirty="0"/>
              <a:t>．常用</a:t>
            </a:r>
            <a:r>
              <a:rPr lang="zh-CN" altLang="zh-CN" dirty="0" smtClean="0"/>
              <a:t>函数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 smtClean="0"/>
              <a:t>函数</a:t>
            </a:r>
            <a:r>
              <a:rPr lang="zh-CN" altLang="zh-CN" dirty="0"/>
              <a:t>是一些预定义的公式，通过使用一些称为参数的特定数值按特定的顺序或结构执行计算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zh-CN" altLang="zh-CN" dirty="0"/>
              <a:t>求和函数</a:t>
            </a:r>
            <a:r>
              <a:rPr lang="en-US" altLang="zh-CN" dirty="0"/>
              <a:t>SUM()</a:t>
            </a:r>
            <a:endParaRPr lang="zh-CN" altLang="zh-CN" dirty="0"/>
          </a:p>
          <a:p>
            <a:r>
              <a:rPr lang="zh-CN" altLang="zh-CN" dirty="0"/>
              <a:t>求平均值函数</a:t>
            </a:r>
            <a:r>
              <a:rPr lang="en-US" altLang="zh-CN" dirty="0"/>
              <a:t>AVERAGE()</a:t>
            </a:r>
            <a:endParaRPr lang="zh-CN" altLang="zh-CN" dirty="0"/>
          </a:p>
          <a:p>
            <a:r>
              <a:rPr lang="zh-CN" altLang="zh-CN" dirty="0"/>
              <a:t>求最大值函数</a:t>
            </a:r>
            <a:r>
              <a:rPr lang="en-US" altLang="zh-CN" dirty="0"/>
              <a:t>MAX()</a:t>
            </a:r>
            <a:endParaRPr lang="zh-CN" altLang="zh-CN" dirty="0"/>
          </a:p>
          <a:p>
            <a:r>
              <a:rPr lang="zh-CN" altLang="zh-CN" dirty="0"/>
              <a:t>求最小值函数</a:t>
            </a:r>
            <a:r>
              <a:rPr lang="en-US" altLang="zh-CN" dirty="0"/>
              <a:t>MIN()</a:t>
            </a:r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2615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15</a:t>
            </a:r>
            <a:r>
              <a:rPr lang="zh-CN" altLang="zh-CN"/>
              <a:t>．自动</a:t>
            </a:r>
            <a:r>
              <a:rPr lang="zh-CN" altLang="zh-CN"/>
              <a:t>求和</a:t>
            </a:r>
            <a:r>
              <a:rPr lang="zh-CN" altLang="zh-CN" smtClean="0"/>
              <a:t>按钮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 smtClean="0"/>
              <a:t>在</a:t>
            </a:r>
            <a:r>
              <a:rPr lang="en-US" altLang="zh-CN" dirty="0"/>
              <a:t>Excel</a:t>
            </a:r>
            <a:r>
              <a:rPr lang="zh-CN" altLang="zh-CN" dirty="0"/>
              <a:t>的“开始”选项卡的“编辑”组有一个“自动求和”按钮</a:t>
            </a:r>
            <a:r>
              <a:rPr lang="en-US" altLang="zh-CN" dirty="0"/>
              <a:t> </a:t>
            </a:r>
            <a:r>
              <a:rPr lang="zh-CN" altLang="zh-CN" dirty="0"/>
              <a:t>，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77417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一、操作要求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打开“计算机</a:t>
            </a:r>
            <a:r>
              <a:rPr lang="en-US" altLang="zh-CN" dirty="0"/>
              <a:t>1</a:t>
            </a:r>
            <a:r>
              <a:rPr lang="zh-CN" altLang="zh-CN" dirty="0"/>
              <a:t>班成绩汇总</a:t>
            </a:r>
            <a:r>
              <a:rPr lang="en-US" altLang="zh-CN" dirty="0"/>
              <a:t>.</a:t>
            </a:r>
            <a:r>
              <a:rPr lang="en-US" altLang="zh-CN" dirty="0" err="1"/>
              <a:t>xlsx</a:t>
            </a:r>
            <a:r>
              <a:rPr lang="zh-CN" altLang="zh-CN" dirty="0"/>
              <a:t>”工作簿，完成以下编辑：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）取消“第一学年下学期”工作表中的“冻结窗格”。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）在“第一学年下学期”工作表中，在“专业英语”列后添加“总分”、“平均分”和“名次”列，利用求和函数计算每位学生的总分、平均分及名次。名次是根据总分从大到小排名。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45436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一、操作</a:t>
            </a:r>
            <a:r>
              <a:rPr lang="zh-CN" altLang="zh-CN" dirty="0" smtClean="0"/>
              <a:t>要求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）在最后一位学生记录行下添加一行“最高分”和一行“最低分”，利用函数求出各科最高分和最低分，以及总分和平均分的最高分和最低分。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4</a:t>
            </a:r>
            <a:r>
              <a:rPr lang="zh-CN" altLang="zh-CN" dirty="0"/>
              <a:t>）设置“最高分”和“最低分”行格式与其他数据行格式一样。</a:t>
            </a:r>
          </a:p>
        </p:txBody>
      </p:sp>
    </p:spTree>
    <p:extLst>
      <p:ext uri="{BB962C8B-B14F-4D97-AF65-F5344CB8AC3E}">
        <p14:creationId xmlns:p14="http://schemas.microsoft.com/office/powerpoint/2010/main" val="1654938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一、操作</a:t>
            </a:r>
            <a:r>
              <a:rPr lang="zh-CN" altLang="zh-CN" dirty="0" smtClean="0"/>
              <a:t>要求</a:t>
            </a:r>
            <a:r>
              <a:rPr lang="en-US" altLang="zh-CN" dirty="0" smtClean="0"/>
              <a:t>(</a:t>
            </a:r>
            <a:r>
              <a:rPr lang="zh-CN" altLang="en-US" dirty="0" smtClean="0"/>
              <a:t>续）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（</a:t>
            </a:r>
            <a:r>
              <a:rPr lang="en-US" altLang="zh-CN" dirty="0"/>
              <a:t>5</a:t>
            </a:r>
            <a:r>
              <a:rPr lang="zh-CN" altLang="zh-CN" dirty="0"/>
              <a:t>）为总分最高的学生姓名所在单元格添加批注“第一名”。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6</a:t>
            </a:r>
            <a:r>
              <a:rPr lang="zh-CN" altLang="zh-CN" dirty="0"/>
              <a:t>）班级中前</a:t>
            </a:r>
            <a:r>
              <a:rPr lang="en-US" altLang="zh-CN" dirty="0"/>
              <a:t>10</a:t>
            </a:r>
            <a:r>
              <a:rPr lang="zh-CN" altLang="zh-CN" dirty="0"/>
              <a:t>名学生总分单元格用浅红色填充背景，文本用深红色显示。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7</a:t>
            </a:r>
            <a:r>
              <a:rPr lang="zh-CN" altLang="zh-CN" dirty="0"/>
              <a:t>）重新设置表格，内表格线为细线，表格外框线为粗线</a:t>
            </a:r>
            <a:r>
              <a:rPr lang="zh-CN" altLang="zh-CN" dirty="0" smtClean="0"/>
              <a:t>。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1462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一、操作要求</a:t>
            </a:r>
            <a:r>
              <a:rPr lang="en-US" altLang="zh-CN" dirty="0"/>
              <a:t>(</a:t>
            </a:r>
            <a:r>
              <a:rPr lang="zh-CN" altLang="en-US" dirty="0"/>
              <a:t>续）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（</a:t>
            </a:r>
            <a:r>
              <a:rPr lang="en-US" altLang="zh-CN" dirty="0"/>
              <a:t>7</a:t>
            </a:r>
            <a:r>
              <a:rPr lang="zh-CN" altLang="zh-CN" dirty="0"/>
              <a:t>）将“班干部名单”工作表中的列标题应用“单元格样式”中的“标题”样式，效果如图</a:t>
            </a:r>
            <a:r>
              <a:rPr lang="en-US" altLang="zh-CN" dirty="0"/>
              <a:t>4-63</a:t>
            </a:r>
            <a:r>
              <a:rPr lang="zh-CN" altLang="zh-CN" dirty="0"/>
              <a:t>所示。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8</a:t>
            </a:r>
            <a:r>
              <a:rPr lang="zh-CN" altLang="zh-CN" dirty="0"/>
              <a:t>）设置工作表“第一学年上学期”数据区使用“套用表格样式”中的“浅色”组中“表样式浅色</a:t>
            </a:r>
            <a:r>
              <a:rPr lang="en-US" altLang="zh-CN" dirty="0"/>
              <a:t>9</a:t>
            </a:r>
            <a:r>
              <a:rPr lang="zh-CN" altLang="zh-CN" dirty="0"/>
              <a:t>”，效果如图</a:t>
            </a:r>
            <a:r>
              <a:rPr lang="en-US" altLang="zh-CN" dirty="0"/>
              <a:t>6-62</a:t>
            </a:r>
            <a:r>
              <a:rPr lang="zh-CN" altLang="zh-CN" dirty="0"/>
              <a:t>所示。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43050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一、操作要求</a:t>
            </a:r>
            <a:r>
              <a:rPr lang="en-US" altLang="zh-CN" dirty="0"/>
              <a:t>(</a:t>
            </a:r>
            <a:r>
              <a:rPr lang="zh-CN" altLang="en-US" dirty="0"/>
              <a:t>续）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（</a:t>
            </a:r>
            <a:r>
              <a:rPr lang="en-US" altLang="zh-CN" dirty="0"/>
              <a:t>8</a:t>
            </a:r>
            <a:r>
              <a:rPr lang="zh-CN" altLang="zh-CN" dirty="0"/>
              <a:t>）设置主副标题分别在</a:t>
            </a:r>
            <a:r>
              <a:rPr lang="en-US" altLang="zh-CN" dirty="0"/>
              <a:t>B2:L2</a:t>
            </a:r>
            <a:r>
              <a:rPr lang="zh-CN" altLang="zh-CN" dirty="0"/>
              <a:t>，</a:t>
            </a:r>
            <a:r>
              <a:rPr lang="en-US" altLang="zh-CN" dirty="0"/>
              <a:t>B3:L3</a:t>
            </a:r>
            <a:r>
              <a:rPr lang="zh-CN" altLang="zh-CN" dirty="0"/>
              <a:t>单元格区域“跨列居中”。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9</a:t>
            </a:r>
            <a:r>
              <a:rPr lang="zh-CN" altLang="zh-CN" dirty="0"/>
              <a:t>）对工作表“第一学年上学期”也作以上同样的操作。</a:t>
            </a:r>
          </a:p>
          <a:p>
            <a:r>
              <a:rPr lang="zh-CN" altLang="zh-CN" dirty="0"/>
              <a:t>完成以上设置后，“第一学年下学期”工作表的效果图如下</a:t>
            </a:r>
            <a:r>
              <a:rPr lang="en-US" altLang="zh-CN" dirty="0"/>
              <a:t>4-82</a:t>
            </a:r>
            <a:r>
              <a:rPr lang="zh-CN" altLang="zh-CN" dirty="0"/>
              <a:t>所示。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57151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三、知识技能</a:t>
            </a:r>
            <a:r>
              <a:rPr lang="zh-CN" altLang="zh-CN" dirty="0" smtClean="0"/>
              <a:t>要点</a:t>
            </a:r>
            <a:r>
              <a:rPr lang="en-US" altLang="zh-CN" dirty="0" smtClean="0"/>
              <a:t>--</a:t>
            </a:r>
            <a:r>
              <a:rPr lang="en-US" altLang="zh-CN" dirty="0"/>
              <a:t>1</a:t>
            </a:r>
            <a:r>
              <a:rPr lang="zh-CN" altLang="zh-CN" dirty="0"/>
              <a:t>．公式</a:t>
            </a:r>
            <a:endParaRPr lang="zh-CN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 smtClean="0">
                <a:solidFill>
                  <a:srgbClr val="FF0000"/>
                </a:solidFill>
              </a:rPr>
              <a:t>公式</a:t>
            </a:r>
            <a:r>
              <a:rPr lang="zh-CN" altLang="zh-CN" dirty="0">
                <a:solidFill>
                  <a:srgbClr val="FF0000"/>
                </a:solidFill>
              </a:rPr>
              <a:t>是对工作表中数值执行计算的等式。公式要以等号（＝）开始。</a:t>
            </a:r>
          </a:p>
          <a:p>
            <a:r>
              <a:rPr lang="zh-CN" altLang="zh-CN" dirty="0"/>
              <a:t>公式也可以包括下列所有内容或其中某项内容：函数、单元格引用、</a:t>
            </a:r>
            <a:r>
              <a:rPr lang="en-US" altLang="zh-CN" dirty="0" err="1"/>
              <a:t>运算符</a:t>
            </a:r>
            <a:r>
              <a:rPr lang="zh-CN" altLang="zh-CN" dirty="0"/>
              <a:t>和常量。</a:t>
            </a:r>
          </a:p>
          <a:p>
            <a:r>
              <a:rPr lang="zh-CN" altLang="zh-CN" dirty="0"/>
              <a:t>如：</a:t>
            </a:r>
            <a:r>
              <a:rPr lang="en-US" altLang="zh-CN" dirty="0"/>
              <a:t>=3*4+20    =SUM(C2:C10</a:t>
            </a:r>
            <a:r>
              <a:rPr lang="zh-CN" altLang="zh-CN" dirty="0"/>
              <a:t>，</a:t>
            </a:r>
            <a:r>
              <a:rPr lang="en-US" altLang="zh-CN" dirty="0"/>
              <a:t>D10)-C5  =G5/5      =average(50,80,-70,10)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709644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</a:t>
            </a:r>
            <a:r>
              <a:rPr lang="zh-CN" altLang="zh-CN" dirty="0"/>
              <a:t>．公式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函数：函数是预先编写的公式，可以对一个或多个值执行运算，并返回一个或多个值。如</a:t>
            </a:r>
            <a:r>
              <a:rPr lang="en-US" altLang="zh-CN" dirty="0"/>
              <a:t>SUM()</a:t>
            </a:r>
            <a:r>
              <a:rPr lang="zh-CN" altLang="zh-CN" dirty="0"/>
              <a:t>、</a:t>
            </a:r>
            <a:r>
              <a:rPr lang="en-US" altLang="zh-CN" dirty="0"/>
              <a:t>AVERAGE()</a:t>
            </a:r>
            <a:r>
              <a:rPr lang="zh-CN" altLang="zh-CN" dirty="0"/>
              <a:t>。许多函数都有参数，每个函数都有特定的参数语法。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74495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2">
  <a:themeElements>
    <a:clrScheme name="Default Design 3">
      <a:dk1>
        <a:srgbClr val="000000"/>
      </a:dk1>
      <a:lt1>
        <a:srgbClr val="FEE9DE"/>
      </a:lt1>
      <a:dk2>
        <a:srgbClr val="000066"/>
      </a:dk2>
      <a:lt2>
        <a:srgbClr val="808080"/>
      </a:lt2>
      <a:accent1>
        <a:srgbClr val="5CB1FE"/>
      </a:accent1>
      <a:accent2>
        <a:srgbClr val="FF7575"/>
      </a:accent2>
      <a:accent3>
        <a:srgbClr val="FEF2EC"/>
      </a:accent3>
      <a:accent4>
        <a:srgbClr val="000000"/>
      </a:accent4>
      <a:accent5>
        <a:srgbClr val="B5D5FE"/>
      </a:accent5>
      <a:accent6>
        <a:srgbClr val="E76969"/>
      </a:accent6>
      <a:hlink>
        <a:srgbClr val="FFC319"/>
      </a:hlink>
      <a:folHlink>
        <a:srgbClr val="A8D02A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 bwMode="black">
        <a:noFill/>
        <a:ln>
          <a:noFill/>
        </a:ln>
        <a:effectLst>
          <a:outerShdw dist="35921" dir="2700000" algn="ctr" rotWithShape="0">
            <a:srgbClr val="FFFFFF"/>
          </a:outerShdw>
        </a:effectLst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>
              <a:solidFill>
                <a:schemeClr val="tx1"/>
              </a:solidFill>
              <a:miter lim="800000"/>
              <a:headEnd/>
              <a:tailEnd/>
            </a14:hiddenLine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>
          <a:defRPr sz="2400" kern="0" dirty="0" smtClean="0"/>
        </a:defPPr>
      </a:lstStyle>
    </a:txDef>
  </a:objectDefaults>
  <a:extraClrSchemeLst>
    <a:extraClrScheme>
      <a:clrScheme name="Default Design 1">
        <a:dk1>
          <a:srgbClr val="000000"/>
        </a:dk1>
        <a:lt1>
          <a:srgbClr val="FDF58D"/>
        </a:lt1>
        <a:dk2>
          <a:srgbClr val="CC3300"/>
        </a:dk2>
        <a:lt2>
          <a:srgbClr val="808080"/>
        </a:lt2>
        <a:accent1>
          <a:srgbClr val="FF6161"/>
        </a:accent1>
        <a:accent2>
          <a:srgbClr val="FFC319"/>
        </a:accent2>
        <a:accent3>
          <a:srgbClr val="FEF9C5"/>
        </a:accent3>
        <a:accent4>
          <a:srgbClr val="000000"/>
        </a:accent4>
        <a:accent5>
          <a:srgbClr val="FFB7B7"/>
        </a:accent5>
        <a:accent6>
          <a:srgbClr val="E7B016"/>
        </a:accent6>
        <a:hlink>
          <a:srgbClr val="A8D02A"/>
        </a:hlink>
        <a:folHlink>
          <a:srgbClr val="5CB1F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E1F4D8"/>
        </a:lt1>
        <a:dk2>
          <a:srgbClr val="003366"/>
        </a:dk2>
        <a:lt2>
          <a:srgbClr val="808080"/>
        </a:lt2>
        <a:accent1>
          <a:srgbClr val="FFC319"/>
        </a:accent1>
        <a:accent2>
          <a:srgbClr val="A8D02A"/>
        </a:accent2>
        <a:accent3>
          <a:srgbClr val="EEF8E9"/>
        </a:accent3>
        <a:accent4>
          <a:srgbClr val="000000"/>
        </a:accent4>
        <a:accent5>
          <a:srgbClr val="FFDEAB"/>
        </a:accent5>
        <a:accent6>
          <a:srgbClr val="98BC25"/>
        </a:accent6>
        <a:hlink>
          <a:srgbClr val="5CB1FE"/>
        </a:hlink>
        <a:folHlink>
          <a:srgbClr val="FF616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EE9DE"/>
        </a:lt1>
        <a:dk2>
          <a:srgbClr val="000066"/>
        </a:dk2>
        <a:lt2>
          <a:srgbClr val="808080"/>
        </a:lt2>
        <a:accent1>
          <a:srgbClr val="5CB1FE"/>
        </a:accent1>
        <a:accent2>
          <a:srgbClr val="FF7575"/>
        </a:accent2>
        <a:accent3>
          <a:srgbClr val="FEF2EC"/>
        </a:accent3>
        <a:accent4>
          <a:srgbClr val="000000"/>
        </a:accent4>
        <a:accent5>
          <a:srgbClr val="B5D5FE"/>
        </a:accent5>
        <a:accent6>
          <a:srgbClr val="E76969"/>
        </a:accent6>
        <a:hlink>
          <a:srgbClr val="FFC319"/>
        </a:hlink>
        <a:folHlink>
          <a:srgbClr val="A8D02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1015</TotalTime>
  <Words>1593</Words>
  <Application>Microsoft Office PowerPoint</Application>
  <PresentationFormat>全屏显示(4:3)</PresentationFormat>
  <Paragraphs>101</Paragraphs>
  <Slides>29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0" baseType="lpstr">
      <vt:lpstr>12</vt:lpstr>
      <vt:lpstr>计算机应用基础实例教程 （Windows 7+Office 2010）</vt:lpstr>
      <vt:lpstr>4.4  计算学生总成绩、平均分及名次</vt:lpstr>
      <vt:lpstr>一、操作要求 </vt:lpstr>
      <vt:lpstr>一、操作要求</vt:lpstr>
      <vt:lpstr>一、操作要求(续）</vt:lpstr>
      <vt:lpstr>一、操作要求(续）</vt:lpstr>
      <vt:lpstr>一、操作要求(续）</vt:lpstr>
      <vt:lpstr>三、知识技能要点--1．公式</vt:lpstr>
      <vt:lpstr>1．公式</vt:lpstr>
      <vt:lpstr>1．公式</vt:lpstr>
      <vt:lpstr>2．运算符</vt:lpstr>
      <vt:lpstr>2．运算符</vt:lpstr>
      <vt:lpstr>3．创建公式</vt:lpstr>
      <vt:lpstr>PowerPoint 演示文稿</vt:lpstr>
      <vt:lpstr>4．公式中常见的错误信息</vt:lpstr>
      <vt:lpstr>5．公式的保护</vt:lpstr>
      <vt:lpstr>5．公式的保护</vt:lpstr>
      <vt:lpstr>5．公式的保护</vt:lpstr>
      <vt:lpstr>取消公式的保护操作步骤如下：</vt:lpstr>
      <vt:lpstr>6．公式的显示与隐藏 </vt:lpstr>
      <vt:lpstr>7．复制公式</vt:lpstr>
      <vt:lpstr>8．编辑公式</vt:lpstr>
      <vt:lpstr>9．单元格的相对引用</vt:lpstr>
      <vt:lpstr>10．单元格的绝对引用</vt:lpstr>
      <vt:lpstr>11．单元格的混合引用</vt:lpstr>
      <vt:lpstr>12．R1C1引用样式</vt:lpstr>
      <vt:lpstr>13．函数的输入</vt:lpstr>
      <vt:lpstr>14．常用函数</vt:lpstr>
      <vt:lpstr>15．自动求和按钮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ThemeGallery PowerTemplate</dc:title>
  <dc:creator>shiliping</dc:creator>
  <cp:lastModifiedBy>Administrator</cp:lastModifiedBy>
  <cp:revision>221</cp:revision>
  <dcterms:created xsi:type="dcterms:W3CDTF">2013-08-06T02:48:58Z</dcterms:created>
  <dcterms:modified xsi:type="dcterms:W3CDTF">2014-11-09T14:23:20Z</dcterms:modified>
</cp:coreProperties>
</file>