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8" r:id="rId3"/>
    <p:sldId id="280" r:id="rId4"/>
    <p:sldId id="341" r:id="rId5"/>
    <p:sldId id="401" r:id="rId6"/>
    <p:sldId id="404" r:id="rId7"/>
    <p:sldId id="405" r:id="rId8"/>
    <p:sldId id="406" r:id="rId9"/>
    <p:sldId id="407" r:id="rId10"/>
    <p:sldId id="408" r:id="rId11"/>
    <p:sldId id="409" r:id="rId12"/>
    <p:sldId id="410" r:id="rId13"/>
    <p:sldId id="411" r:id="rId14"/>
    <p:sldId id="278" r:id="rId15"/>
    <p:sldId id="321" r:id="rId16"/>
    <p:sldId id="322" r:id="rId17"/>
    <p:sldId id="276" r:id="rId18"/>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FFFF"/>
    <a:srgbClr val="BFBFBF"/>
    <a:srgbClr val="000000"/>
    <a:srgbClr val="41719C"/>
    <a:srgbClr val="ABFFC7"/>
    <a:srgbClr val="262626"/>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324" autoAdjust="0"/>
    <p:restoredTop sz="94660" autoAdjust="0"/>
  </p:normalViewPr>
  <p:slideViewPr>
    <p:cSldViewPr snapToGrid="0">
      <p:cViewPr varScale="1">
        <p:scale>
          <a:sx n="70" d="100"/>
          <a:sy n="70" d="100"/>
        </p:scale>
        <p:origin x="-876" y="-108"/>
      </p:cViewPr>
      <p:guideLst>
        <p:guide orient="horz" pos="2160"/>
        <p:guide pos="3844"/>
      </p:guideLst>
    </p:cSldViewPr>
  </p:slideViewPr>
  <p:notesTextViewPr>
    <p:cViewPr>
      <p:scale>
        <a:sx n="1" d="1"/>
        <a:sy n="1" d="1"/>
      </p:scale>
      <p:origin x="0" y="0"/>
    </p:cViewPr>
  </p:notesTextViewPr>
  <p:sorterViewPr>
    <p:cViewPr>
      <p:scale>
        <a:sx n="75" d="100"/>
        <a:sy n="7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buFontTx/>
              <a:buNone/>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buFont typeface="Arial" pitchFamily="34" charset="0"/>
              <a:buNone/>
              <a:defRPr sz="1200">
                <a:ea typeface="宋体" pitchFamily="2" charset="-122"/>
              </a:defRPr>
            </a:lvl1pPr>
          </a:lstStyle>
          <a:p>
            <a:pPr>
              <a:defRPr/>
            </a:pPr>
            <a:fld id="{C775ABBB-E87E-4259-9F09-95D3A0144C1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buFont typeface="Arial" charset="0"/>
              <a:buNone/>
              <a:defRPr>
                <a:ea typeface="宋体" pitchFamily="2" charset="-122"/>
              </a:defRPr>
            </a:lvl1pPr>
          </a:lstStyle>
          <a:p>
            <a:pPr>
              <a:defRPr/>
            </a:pPr>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buFont typeface="Arial" charset="0"/>
              <a:buNone/>
              <a:defRPr>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buFont typeface="Arial" charset="0"/>
              <a:buNone/>
              <a:defRPr>
                <a:ea typeface="宋体" pitchFamily="2" charset="-122"/>
              </a:defRPr>
            </a:lvl1pPr>
          </a:lstStyle>
          <a:p>
            <a:pPr>
              <a:defRPr/>
            </a:pPr>
            <a:fld id="{B82012A2-47B0-4CF9-B4B2-5983C8B6DAFE}" type="slidenum">
              <a:rPr lang="zh-CN" altLang="en-US"/>
              <a:pPr>
                <a:defRPr/>
              </a:pPr>
              <a:t>‹#›</a:t>
            </a:fld>
            <a:endParaRPr lang="zh-CN" altLang="en-US"/>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节标题2">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Tree>
  </p:cSld>
  <p:clrMapOvr>
    <a:masterClrMapping/>
  </p:clrMapOvr>
  <p:transition spd="slow">
    <p:wip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 id="2147483652" r:id="rId2"/>
  </p:sldLayoutIdLst>
  <p:transition spd="slow">
    <p:wip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a:spLocks noChangeArrowheads="1"/>
          </p:cNvSpPr>
          <p:nvPr/>
        </p:nvSpPr>
        <p:spPr bwMode="auto">
          <a:xfrm>
            <a:off x="2843213" y="2312988"/>
            <a:ext cx="6761162" cy="1200150"/>
          </a:xfrm>
          <a:prstGeom prst="rect">
            <a:avLst/>
          </a:prstGeom>
          <a:noFill/>
          <a:ln w="9525">
            <a:noFill/>
            <a:miter lim="800000"/>
            <a:headEnd/>
            <a:tailEnd/>
          </a:ln>
        </p:spPr>
        <p:txBody>
          <a:bodyPr>
            <a:spAutoFit/>
          </a:bodyPr>
          <a:lstStyle/>
          <a:p>
            <a:pPr algn="ctr">
              <a:buFont typeface="Arial" charset="0"/>
              <a:buNone/>
            </a:pPr>
            <a:r>
              <a:rPr lang="en-US" altLang="zh-CN" sz="3600">
                <a:latin typeface="华文琥珀"/>
                <a:ea typeface="华文琥珀"/>
                <a:cs typeface="华文琥珀"/>
              </a:rPr>
              <a:t>SQL Server 2008</a:t>
            </a:r>
            <a:r>
              <a:rPr lang="zh-CN" altLang="en-US" sz="3600">
                <a:latin typeface="华文琥珀"/>
                <a:ea typeface="华文琥珀"/>
                <a:cs typeface="华文琥珀"/>
              </a:rPr>
              <a:t>网络数据库</a:t>
            </a:r>
            <a:endParaRPr lang="en-US" altLang="zh-CN" sz="3600">
              <a:latin typeface="华文琥珀"/>
              <a:ea typeface="华文琥珀"/>
              <a:cs typeface="华文琥珀"/>
            </a:endParaRPr>
          </a:p>
          <a:p>
            <a:pPr algn="ctr">
              <a:buFont typeface="Arial" charset="0"/>
              <a:buNone/>
            </a:pPr>
            <a:r>
              <a:rPr lang="zh-CN" altLang="en-US" sz="3600">
                <a:latin typeface="华文琥珀"/>
                <a:ea typeface="华文琥珀"/>
                <a:cs typeface="华文琥珀"/>
              </a:rPr>
              <a:t>管理项目教程</a:t>
            </a:r>
            <a:endParaRPr lang="zh-CN" altLang="en-US" sz="3600" b="1">
              <a:latin typeface="华文琥珀"/>
              <a:ea typeface="华文琥珀"/>
              <a:cs typeface="华文琥珀"/>
            </a:endParaRPr>
          </a:p>
        </p:txBody>
      </p:sp>
      <p:sp>
        <p:nvSpPr>
          <p:cNvPr id="19" name="文本框 10"/>
          <p:cNvSpPr txBox="1">
            <a:spLocks noChangeArrowheads="1"/>
          </p:cNvSpPr>
          <p:nvPr/>
        </p:nvSpPr>
        <p:spPr bwMode="auto">
          <a:xfrm>
            <a:off x="4525963" y="4181475"/>
            <a:ext cx="3935412" cy="461963"/>
          </a:xfrm>
          <a:prstGeom prst="rect">
            <a:avLst/>
          </a:prstGeom>
          <a:noFill/>
          <a:ln w="9525">
            <a:noFill/>
            <a:miter lim="800000"/>
            <a:headEnd/>
            <a:tailEnd/>
          </a:ln>
        </p:spPr>
        <p:txBody>
          <a:bodyPr>
            <a:spAutoFit/>
          </a:bodyPr>
          <a:lstStyle/>
          <a:p>
            <a:pPr>
              <a:buFont typeface="Arial" charset="0"/>
              <a:buNone/>
            </a:pPr>
            <a:r>
              <a:rPr lang="zh-CN" altLang="en-US" sz="2400" b="1">
                <a:latin typeface="幼圆"/>
                <a:ea typeface="幼圆"/>
                <a:cs typeface="幼圆"/>
              </a:rPr>
              <a:t>主编：李桂香 王昌云</a:t>
            </a:r>
          </a:p>
        </p:txBody>
      </p:sp>
      <p:sp>
        <p:nvSpPr>
          <p:cNvPr id="20" name="文本框 11"/>
          <p:cNvSpPr txBox="1">
            <a:spLocks noChangeArrowheads="1"/>
          </p:cNvSpPr>
          <p:nvPr/>
        </p:nvSpPr>
        <p:spPr bwMode="auto">
          <a:xfrm>
            <a:off x="8031163" y="5534025"/>
            <a:ext cx="3505200" cy="461963"/>
          </a:xfrm>
          <a:prstGeom prst="rect">
            <a:avLst/>
          </a:prstGeom>
          <a:noFill/>
          <a:ln w="9525">
            <a:noFill/>
            <a:miter lim="800000"/>
            <a:headEnd/>
            <a:tailEnd/>
          </a:ln>
        </p:spPr>
        <p:txBody>
          <a:bodyPr>
            <a:spAutoFit/>
          </a:bodyPr>
          <a:lstStyle/>
          <a:p>
            <a:pPr>
              <a:buFont typeface="Arial" charset="0"/>
              <a:buNone/>
            </a:pPr>
            <a:r>
              <a:rPr lang="zh-CN" altLang="en-US" sz="2400" b="1">
                <a:latin typeface="幼圆"/>
                <a:ea typeface="幼圆"/>
                <a:cs typeface="幼圆"/>
              </a:rPr>
              <a:t>中国水利水电出版社</a:t>
            </a:r>
          </a:p>
        </p:txBody>
      </p:sp>
      <p:sp>
        <p:nvSpPr>
          <p:cNvPr id="6" name="文本框 37"/>
          <p:cNvSpPr txBox="1">
            <a:spLocks noChangeArrowheads="1"/>
          </p:cNvSpPr>
          <p:nvPr/>
        </p:nvSpPr>
        <p:spPr bwMode="auto">
          <a:xfrm>
            <a:off x="966787" y="612775"/>
            <a:ext cx="4669737" cy="338138"/>
          </a:xfrm>
          <a:prstGeom prst="rect">
            <a:avLst/>
          </a:prstGeom>
          <a:noFill/>
          <a:ln w="9525">
            <a:noFill/>
            <a:miter lim="800000"/>
            <a:headEnd/>
            <a:tailEnd/>
          </a:ln>
        </p:spPr>
        <p:txBody>
          <a:bodyPr wrap="square">
            <a:spAutoFit/>
          </a:bodyPr>
          <a:lstStyle/>
          <a:p>
            <a:pPr>
              <a:buFont typeface="Arial" charset="0"/>
              <a:buNone/>
            </a:pPr>
            <a:r>
              <a:rPr lang="zh-CN" altLang="en-US" sz="1600" b="1" dirty="0">
                <a:solidFill>
                  <a:srgbClr val="595959"/>
                </a:solidFill>
              </a:rPr>
              <a:t>高等职业教育精品示范</a:t>
            </a:r>
            <a:r>
              <a:rPr lang="zh-CN" altLang="en-US" sz="1600" b="1" dirty="0" smtClean="0">
                <a:solidFill>
                  <a:srgbClr val="595959"/>
                </a:solidFill>
              </a:rPr>
              <a:t>教材（电子信息课程群）</a:t>
            </a:r>
            <a:endParaRPr lang="zh-CN" altLang="en-US" sz="1600" b="1" dirty="0">
              <a:solidFill>
                <a:srgbClr val="595959"/>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nodeType="afterGroup">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9" grpId="0"/>
      <p:bldP spid="20"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36588" y="419100"/>
            <a:ext cx="2689225" cy="579438"/>
          </a:xfrm>
          <a:prstGeom prst="rect">
            <a:avLst/>
          </a:prstGeom>
          <a:noFill/>
          <a:ln w="9525">
            <a:noFill/>
            <a:miter lim="800000"/>
            <a:headEnd/>
            <a:tailEnd/>
          </a:ln>
        </p:spPr>
        <p:txBody>
          <a:bodyPr>
            <a:spAutoFit/>
          </a:bodyPr>
          <a:lstStyle/>
          <a:p>
            <a:pPr>
              <a:buFont typeface="Arial" charset="0"/>
              <a:buNone/>
            </a:pPr>
            <a:r>
              <a:rPr lang="en-US" altLang="zh-CN" sz="3200" b="1"/>
              <a:t>6.1.2</a:t>
            </a:r>
            <a:r>
              <a:rPr lang="zh-CN" altLang="en-US" sz="3200" b="1"/>
              <a:t>任务实施</a:t>
            </a:r>
            <a:endParaRPr lang="zh-CN" altLang="zh-CN" sz="3200" b="1"/>
          </a:p>
        </p:txBody>
      </p:sp>
      <p:sp>
        <p:nvSpPr>
          <p:cNvPr id="19" name="文本框 29"/>
          <p:cNvSpPr txBox="1">
            <a:spLocks noChangeArrowheads="1"/>
          </p:cNvSpPr>
          <p:nvPr/>
        </p:nvSpPr>
        <p:spPr bwMode="auto">
          <a:xfrm>
            <a:off x="8278813" y="187325"/>
            <a:ext cx="3255962" cy="822325"/>
          </a:xfrm>
          <a:prstGeom prst="rect">
            <a:avLst/>
          </a:prstGeom>
          <a:noFill/>
          <a:ln w="9525">
            <a:noFill/>
            <a:miter lim="800000"/>
            <a:headEnd/>
            <a:tailEnd/>
          </a:ln>
        </p:spPr>
        <p:txBody>
          <a:bodyPr wrap="none">
            <a:spAutoFit/>
          </a:bodyPr>
          <a:lstStyle/>
          <a:p>
            <a:r>
              <a:rPr lang="en-US" altLang="zh-CN" sz="2400" b="1">
                <a:solidFill>
                  <a:srgbClr val="262626"/>
                </a:solidFill>
                <a:latin typeface="宋体" charset="-122"/>
              </a:rPr>
              <a:t>SQL Server</a:t>
            </a:r>
            <a:r>
              <a:rPr lang="zh-CN" altLang="en-US" sz="2400" b="1">
                <a:solidFill>
                  <a:srgbClr val="262626"/>
                </a:solidFill>
                <a:latin typeface="宋体" charset="-122"/>
              </a:rPr>
              <a:t>开发与编程</a:t>
            </a:r>
          </a:p>
          <a:p>
            <a:endParaRPr lang="zh-CN" altLang="en-US" sz="2400" b="1">
              <a:latin typeface="宋体" charset="-122"/>
            </a:endParaRPr>
          </a:p>
        </p:txBody>
      </p:sp>
      <p:sp>
        <p:nvSpPr>
          <p:cNvPr id="6" name="TextBox 5"/>
          <p:cNvSpPr txBox="1">
            <a:spLocks noChangeArrowheads="1"/>
          </p:cNvSpPr>
          <p:nvPr/>
        </p:nvSpPr>
        <p:spPr bwMode="auto">
          <a:xfrm>
            <a:off x="2398713" y="1704975"/>
            <a:ext cx="393700" cy="4760913"/>
          </a:xfrm>
          <a:prstGeom prst="rect">
            <a:avLst/>
          </a:prstGeom>
          <a:noFill/>
          <a:ln w="9525">
            <a:noFill/>
            <a:miter lim="800000"/>
            <a:headEnd/>
            <a:tailEnd/>
          </a:ln>
        </p:spPr>
        <p:txBody>
          <a:bodyPr>
            <a:spAutoFit/>
          </a:bodyPr>
          <a:lstStyle/>
          <a:p>
            <a:pPr indent="457200"/>
            <a:r>
              <a:rPr lang="zh-CN" altLang="en-US"/>
              <a:t>对学生学籍进行修改，首先设计界面 </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635000" y="1081088"/>
            <a:ext cx="3567113" cy="701675"/>
          </a:xfrm>
          <a:prstGeom prst="rect">
            <a:avLst/>
          </a:prstGeom>
          <a:noFill/>
          <a:ln w="9525">
            <a:noFill/>
            <a:miter lim="800000"/>
            <a:headEnd/>
            <a:tailEnd/>
          </a:ln>
        </p:spPr>
        <p:txBody>
          <a:bodyPr>
            <a:spAutoFit/>
          </a:bodyPr>
          <a:lstStyle/>
          <a:p>
            <a:r>
              <a:rPr lang="en-US" altLang="zh-CN" sz="2000" b="1">
                <a:latin typeface="宋体" charset="-122"/>
              </a:rPr>
              <a:t>4.</a:t>
            </a:r>
            <a:r>
              <a:rPr lang="zh-CN" altLang="en-US" sz="2000" b="1">
                <a:latin typeface="宋体" charset="-122"/>
              </a:rPr>
              <a:t>数据库信息修改更新的开发</a:t>
            </a:r>
            <a:endParaRPr lang="zh-CN" altLang="en-US" sz="2000">
              <a:latin typeface="宋体" charset="-122"/>
            </a:endParaRPr>
          </a:p>
          <a:p>
            <a:endParaRPr lang="zh-CN" altLang="zh-CN" sz="2000" b="1">
              <a:latin typeface="宋体" charset="-122"/>
            </a:endParaRPr>
          </a:p>
        </p:txBody>
      </p:sp>
      <p:pic>
        <p:nvPicPr>
          <p:cNvPr id="97288" name="Picture 8"/>
          <p:cNvPicPr>
            <a:picLocks noChangeAspect="1" noChangeArrowheads="1"/>
          </p:cNvPicPr>
          <p:nvPr/>
        </p:nvPicPr>
        <p:blipFill>
          <a:blip r:embed="rId2"/>
          <a:srcRect/>
          <a:stretch>
            <a:fillRect/>
          </a:stretch>
        </p:blipFill>
        <p:spPr bwMode="auto">
          <a:xfrm>
            <a:off x="5170488" y="684213"/>
            <a:ext cx="6362700" cy="539115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84213" y="771525"/>
            <a:ext cx="2689225" cy="579438"/>
          </a:xfrm>
          <a:prstGeom prst="rect">
            <a:avLst/>
          </a:prstGeom>
          <a:noFill/>
          <a:ln w="9525">
            <a:noFill/>
            <a:miter lim="800000"/>
            <a:headEnd/>
            <a:tailEnd/>
          </a:ln>
        </p:spPr>
        <p:txBody>
          <a:bodyPr>
            <a:spAutoFit/>
          </a:bodyPr>
          <a:lstStyle/>
          <a:p>
            <a:pPr>
              <a:buFont typeface="Arial" charset="0"/>
              <a:buNone/>
            </a:pPr>
            <a:r>
              <a:rPr lang="en-US" altLang="zh-CN" sz="3200" b="1"/>
              <a:t>6.1.2</a:t>
            </a:r>
            <a:r>
              <a:rPr lang="zh-CN" altLang="en-US" sz="3200" b="1"/>
              <a:t>任务实施</a:t>
            </a:r>
            <a:endParaRPr lang="zh-CN" altLang="zh-CN" sz="3200" b="1"/>
          </a:p>
        </p:txBody>
      </p:sp>
      <p:sp>
        <p:nvSpPr>
          <p:cNvPr id="19" name="文本框 29"/>
          <p:cNvSpPr txBox="1">
            <a:spLocks noChangeArrowheads="1"/>
          </p:cNvSpPr>
          <p:nvPr/>
        </p:nvSpPr>
        <p:spPr bwMode="auto">
          <a:xfrm>
            <a:off x="8278813" y="187325"/>
            <a:ext cx="3255962" cy="822325"/>
          </a:xfrm>
          <a:prstGeom prst="rect">
            <a:avLst/>
          </a:prstGeom>
          <a:noFill/>
          <a:ln w="9525">
            <a:noFill/>
            <a:miter lim="800000"/>
            <a:headEnd/>
            <a:tailEnd/>
          </a:ln>
        </p:spPr>
        <p:txBody>
          <a:bodyPr wrap="none">
            <a:spAutoFit/>
          </a:bodyPr>
          <a:lstStyle/>
          <a:p>
            <a:r>
              <a:rPr lang="en-US" altLang="zh-CN" sz="2400" b="1">
                <a:solidFill>
                  <a:srgbClr val="262626"/>
                </a:solidFill>
                <a:latin typeface="宋体" charset="-122"/>
              </a:rPr>
              <a:t>SQL Server</a:t>
            </a:r>
            <a:r>
              <a:rPr lang="zh-CN" altLang="en-US" sz="2400" b="1">
                <a:solidFill>
                  <a:srgbClr val="262626"/>
                </a:solidFill>
                <a:latin typeface="宋体" charset="-122"/>
              </a:rPr>
              <a:t>开发与编程</a:t>
            </a:r>
          </a:p>
          <a:p>
            <a:endParaRPr lang="zh-CN" altLang="en-US" sz="2400" b="1">
              <a:latin typeface="宋体" charset="-122"/>
            </a:endParaRPr>
          </a:p>
        </p:txBody>
      </p:sp>
      <p:sp>
        <p:nvSpPr>
          <p:cNvPr id="6" name="TextBox 5"/>
          <p:cNvSpPr txBox="1">
            <a:spLocks noChangeArrowheads="1"/>
          </p:cNvSpPr>
          <p:nvPr/>
        </p:nvSpPr>
        <p:spPr bwMode="auto">
          <a:xfrm>
            <a:off x="717550" y="2228850"/>
            <a:ext cx="3232150" cy="3937000"/>
          </a:xfrm>
          <a:prstGeom prst="rect">
            <a:avLst/>
          </a:prstGeom>
          <a:noFill/>
          <a:ln w="9525">
            <a:noFill/>
            <a:miter lim="800000"/>
            <a:headEnd/>
            <a:tailEnd/>
          </a:ln>
        </p:spPr>
        <p:txBody>
          <a:bodyPr>
            <a:spAutoFit/>
          </a:bodyPr>
          <a:lstStyle/>
          <a:p>
            <a:pPr indent="457200"/>
            <a:r>
              <a:rPr lang="zh-CN" altLang="en-US"/>
              <a:t> 以下是自查数据代码：</a:t>
            </a:r>
          </a:p>
          <a:p>
            <a:pPr indent="457200"/>
            <a:r>
              <a:rPr lang="en-US" altLang="zh-CN"/>
              <a:t>Private Sub Button1_Click(ByVal sender As System.Object, ByVal e As System.EventArgs) Handles Button1.Click</a:t>
            </a:r>
          </a:p>
          <a:p>
            <a:pPr indent="457200"/>
            <a:r>
              <a:rPr lang="en-US" altLang="zh-CN"/>
              <a:t>If TextBox1.Text = "" Then</a:t>
            </a:r>
          </a:p>
          <a:p>
            <a:pPr indent="457200"/>
            <a:r>
              <a:rPr lang="en-US" altLang="zh-CN"/>
              <a:t>MsgBox("</a:t>
            </a:r>
            <a:r>
              <a:rPr lang="zh-CN" altLang="en-US"/>
              <a:t>学号不能为空！</a:t>
            </a:r>
            <a:r>
              <a:rPr lang="en-US" altLang="zh-CN"/>
              <a:t>")</a:t>
            </a:r>
          </a:p>
          <a:p>
            <a:pPr indent="457200"/>
            <a:r>
              <a:rPr lang="en-US" altLang="zh-CN"/>
              <a:t>Else</a:t>
            </a:r>
          </a:p>
          <a:p>
            <a:pPr indent="457200"/>
            <a:r>
              <a:rPr lang="en-US" altLang="zh-CN"/>
              <a:t>changeStuInfo()</a:t>
            </a:r>
          </a:p>
          <a:p>
            <a:pPr indent="457200"/>
            <a:r>
              <a:rPr lang="en-US" altLang="zh-CN"/>
              <a:t>MsgBox("</a:t>
            </a:r>
            <a:r>
              <a:rPr lang="zh-CN" altLang="en-US"/>
              <a:t>修改成功！</a:t>
            </a:r>
            <a:r>
              <a:rPr lang="en-US" altLang="zh-CN"/>
              <a:t>")</a:t>
            </a:r>
          </a:p>
          <a:p>
            <a:pPr indent="457200"/>
            <a:r>
              <a:rPr lang="en-US" altLang="zh-CN"/>
              <a:t>clear()</a:t>
            </a:r>
          </a:p>
          <a:p>
            <a:pPr indent="457200"/>
            <a:r>
              <a:rPr lang="en-US" altLang="zh-CN"/>
              <a:t>End If</a:t>
            </a:r>
          </a:p>
          <a:p>
            <a:pPr indent="457200"/>
            <a:r>
              <a:rPr lang="en-US" altLang="zh-CN"/>
              <a:t>End Sub</a:t>
            </a:r>
          </a:p>
          <a:p>
            <a:pPr indent="457200"/>
            <a:endParaRPr lang="zh-CN" altLang="en-US"/>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598488" y="1506538"/>
            <a:ext cx="4237037" cy="366712"/>
          </a:xfrm>
          <a:prstGeom prst="rect">
            <a:avLst/>
          </a:prstGeom>
          <a:noFill/>
          <a:ln w="9525">
            <a:noFill/>
            <a:miter lim="800000"/>
            <a:headEnd/>
            <a:tailEnd/>
          </a:ln>
        </p:spPr>
        <p:txBody>
          <a:bodyPr>
            <a:spAutoFit/>
          </a:bodyPr>
          <a:lstStyle/>
          <a:p>
            <a:pPr>
              <a:buFont typeface="Arial" charset="0"/>
              <a:buNone/>
            </a:pPr>
            <a:r>
              <a:rPr lang="en-US" altLang="zh-CN" b="1"/>
              <a:t>4.</a:t>
            </a:r>
            <a:r>
              <a:rPr lang="zh-CN" altLang="en-US" b="1"/>
              <a:t>数据库信息修改更新的开发</a:t>
            </a:r>
            <a:endParaRPr lang="zh-CN" altLang="zh-CN" b="1"/>
          </a:p>
        </p:txBody>
      </p:sp>
      <p:sp>
        <p:nvSpPr>
          <p:cNvPr id="3" name="TextBox 5"/>
          <p:cNvSpPr txBox="1">
            <a:spLocks noChangeArrowheads="1"/>
          </p:cNvSpPr>
          <p:nvPr/>
        </p:nvSpPr>
        <p:spPr bwMode="auto">
          <a:xfrm>
            <a:off x="5324475" y="723900"/>
            <a:ext cx="6867525" cy="6134100"/>
          </a:xfrm>
          <a:prstGeom prst="rect">
            <a:avLst/>
          </a:prstGeom>
          <a:noFill/>
          <a:ln w="9525">
            <a:noFill/>
            <a:miter lim="800000"/>
            <a:headEnd/>
            <a:tailEnd/>
          </a:ln>
        </p:spPr>
        <p:txBody>
          <a:bodyPr>
            <a:spAutoFit/>
          </a:bodyPr>
          <a:lstStyle/>
          <a:p>
            <a:pPr indent="457200"/>
            <a:r>
              <a:rPr lang="zh-CN" altLang="en-US"/>
              <a:t>以下为修改代码：</a:t>
            </a:r>
          </a:p>
          <a:p>
            <a:pPr indent="457200"/>
            <a:r>
              <a:rPr lang="en-US" altLang="zh-CN"/>
              <a:t>Sub changeStuInfo()</a:t>
            </a:r>
          </a:p>
          <a:p>
            <a:pPr indent="457200"/>
            <a:r>
              <a:rPr lang="en-US" altLang="zh-CN"/>
              <a:t>Dim str As String</a:t>
            </a:r>
          </a:p>
          <a:p>
            <a:pPr indent="457200"/>
            <a:r>
              <a:rPr lang="en-US" altLang="zh-CN"/>
              <a:t>Dim sex As String</a:t>
            </a:r>
          </a:p>
          <a:p>
            <a:pPr indent="457200"/>
            <a:r>
              <a:rPr lang="en-US" altLang="zh-CN"/>
              <a:t>If RadioButton1.Checked Then</a:t>
            </a:r>
          </a:p>
          <a:p>
            <a:pPr indent="457200"/>
            <a:r>
              <a:rPr lang="en-US" altLang="zh-CN"/>
              <a:t>sex = "</a:t>
            </a:r>
            <a:r>
              <a:rPr lang="zh-CN" altLang="en-US"/>
              <a:t>男</a:t>
            </a:r>
            <a:r>
              <a:rPr lang="en-US" altLang="zh-CN"/>
              <a:t>"</a:t>
            </a:r>
          </a:p>
          <a:p>
            <a:pPr indent="457200"/>
            <a:r>
              <a:rPr lang="en-US" altLang="zh-CN"/>
              <a:t>ElseIf RadioButton2.Checked Then</a:t>
            </a:r>
          </a:p>
          <a:p>
            <a:pPr indent="457200"/>
            <a:r>
              <a:rPr lang="en-US" altLang="zh-CN"/>
              <a:t>sex = "</a:t>
            </a:r>
            <a:r>
              <a:rPr lang="zh-CN" altLang="en-US"/>
              <a:t>女</a:t>
            </a:r>
            <a:r>
              <a:rPr lang="en-US" altLang="zh-CN"/>
              <a:t>"</a:t>
            </a:r>
          </a:p>
          <a:p>
            <a:pPr indent="457200"/>
            <a:r>
              <a:rPr lang="en-US" altLang="zh-CN"/>
              <a:t>Else</a:t>
            </a:r>
          </a:p>
          <a:p>
            <a:pPr indent="457200"/>
            <a:r>
              <a:rPr lang="en-US" altLang="zh-CN"/>
              <a:t>sex = ""</a:t>
            </a:r>
          </a:p>
          <a:p>
            <a:pPr indent="457200"/>
            <a:r>
              <a:rPr lang="en-US" altLang="zh-CN"/>
              <a:t>End If</a:t>
            </a:r>
          </a:p>
          <a:p>
            <a:pPr indent="457200"/>
            <a:r>
              <a:rPr lang="en-US" altLang="zh-CN"/>
              <a:t>…</a:t>
            </a:r>
          </a:p>
          <a:p>
            <a:pPr indent="457200"/>
            <a:r>
              <a:rPr lang="en-US" altLang="zh-CN"/>
              <a:t>Dim sql As String</a:t>
            </a:r>
          </a:p>
          <a:p>
            <a:pPr indent="457200"/>
            <a:r>
              <a:rPr lang="en-US" altLang="zh-CN"/>
              <a:t>Sql= "select * from student_Info where student_ID='" &amp; TextBox1.Text.ToString().Trim() &amp; "' "</a:t>
            </a:r>
          </a:p>
          <a:p>
            <a:pPr indent="457200"/>
            <a:r>
              <a:rPr lang="en-US" altLang="zh-CN"/>
              <a:t>Dim sql2 As String</a:t>
            </a:r>
          </a:p>
          <a:p>
            <a:pPr indent="457200"/>
            <a:r>
              <a:rPr lang="en-US" altLang="zh-CN"/>
              <a:t>Sql2="update student_Info set Dim cmd As New SqlCommand(sql, con)</a:t>
            </a:r>
          </a:p>
          <a:p>
            <a:pPr indent="457200"/>
            <a:r>
              <a:rPr lang="en-US" altLang="zh-CN"/>
              <a:t>Dim cmd2 As New SqlCommand(sql2, con)</a:t>
            </a:r>
          </a:p>
          <a:p>
            <a:pPr indent="457200"/>
            <a:r>
              <a:rPr lang="en-US" altLang="zh-CN"/>
              <a:t>Dim reader As SqlDataReader</a:t>
            </a:r>
          </a:p>
          <a:p>
            <a:pPr indent="457200"/>
            <a:r>
              <a:rPr lang="en-US" altLang="zh-CN"/>
              <a:t>reader = cmd.ExecuteReader</a:t>
            </a:r>
          </a:p>
          <a:p>
            <a:pPr indent="457200"/>
            <a:r>
              <a:rPr lang="en-US" altLang="zh-CN"/>
              <a:t>…</a:t>
            </a:r>
          </a:p>
          <a:p>
            <a:pPr indent="457200"/>
            <a:r>
              <a:rPr lang="en-US" altLang="zh-CN"/>
              <a:t>End Sub</a:t>
            </a: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36588" y="419100"/>
            <a:ext cx="2689225" cy="579438"/>
          </a:xfrm>
          <a:prstGeom prst="rect">
            <a:avLst/>
          </a:prstGeom>
          <a:noFill/>
          <a:ln w="9525">
            <a:noFill/>
            <a:miter lim="800000"/>
            <a:headEnd/>
            <a:tailEnd/>
          </a:ln>
        </p:spPr>
        <p:txBody>
          <a:bodyPr>
            <a:spAutoFit/>
          </a:bodyPr>
          <a:lstStyle/>
          <a:p>
            <a:pPr>
              <a:buFont typeface="Arial" charset="0"/>
              <a:buNone/>
            </a:pPr>
            <a:r>
              <a:rPr lang="en-US" altLang="zh-CN" sz="3200" b="1"/>
              <a:t>6.1.2</a:t>
            </a:r>
            <a:r>
              <a:rPr lang="zh-CN" altLang="en-US" sz="3200" b="1"/>
              <a:t>任务实施</a:t>
            </a:r>
            <a:endParaRPr lang="zh-CN" altLang="zh-CN" sz="3200" b="1"/>
          </a:p>
        </p:txBody>
      </p:sp>
      <p:sp>
        <p:nvSpPr>
          <p:cNvPr id="19" name="文本框 29"/>
          <p:cNvSpPr txBox="1">
            <a:spLocks noChangeArrowheads="1"/>
          </p:cNvSpPr>
          <p:nvPr/>
        </p:nvSpPr>
        <p:spPr bwMode="auto">
          <a:xfrm>
            <a:off x="8278813" y="187325"/>
            <a:ext cx="3255962" cy="822325"/>
          </a:xfrm>
          <a:prstGeom prst="rect">
            <a:avLst/>
          </a:prstGeom>
          <a:noFill/>
          <a:ln w="9525">
            <a:noFill/>
            <a:miter lim="800000"/>
            <a:headEnd/>
            <a:tailEnd/>
          </a:ln>
        </p:spPr>
        <p:txBody>
          <a:bodyPr wrap="none">
            <a:spAutoFit/>
          </a:bodyPr>
          <a:lstStyle/>
          <a:p>
            <a:r>
              <a:rPr lang="en-US" altLang="zh-CN" sz="2400" b="1">
                <a:solidFill>
                  <a:srgbClr val="262626"/>
                </a:solidFill>
                <a:latin typeface="宋体" charset="-122"/>
              </a:rPr>
              <a:t>SQL Server</a:t>
            </a:r>
            <a:r>
              <a:rPr lang="zh-CN" altLang="en-US" sz="2400" b="1">
                <a:solidFill>
                  <a:srgbClr val="262626"/>
                </a:solidFill>
                <a:latin typeface="宋体" charset="-122"/>
              </a:rPr>
              <a:t>开发与编程</a:t>
            </a:r>
          </a:p>
          <a:p>
            <a:endParaRPr lang="zh-CN" altLang="en-US" sz="2400" b="1">
              <a:latin typeface="宋体" charset="-122"/>
            </a:endParaRPr>
          </a:p>
        </p:txBody>
      </p:sp>
      <p:sp>
        <p:nvSpPr>
          <p:cNvPr id="6" name="TextBox 5"/>
          <p:cNvSpPr txBox="1">
            <a:spLocks noChangeArrowheads="1"/>
          </p:cNvSpPr>
          <p:nvPr/>
        </p:nvSpPr>
        <p:spPr bwMode="auto">
          <a:xfrm>
            <a:off x="2398713" y="1704975"/>
            <a:ext cx="393700" cy="4760913"/>
          </a:xfrm>
          <a:prstGeom prst="rect">
            <a:avLst/>
          </a:prstGeom>
          <a:noFill/>
          <a:ln w="9525">
            <a:noFill/>
            <a:miter lim="800000"/>
            <a:headEnd/>
            <a:tailEnd/>
          </a:ln>
        </p:spPr>
        <p:txBody>
          <a:bodyPr>
            <a:spAutoFit/>
          </a:bodyPr>
          <a:lstStyle/>
          <a:p>
            <a:pPr indent="457200"/>
            <a:r>
              <a:rPr lang="zh-CN" altLang="en-US"/>
              <a:t>对学生学籍进行查询</a:t>
            </a:r>
          </a:p>
          <a:p>
            <a:pPr indent="457200"/>
            <a:r>
              <a:rPr lang="zh-CN" altLang="en-US"/>
              <a:t>，设计查询界面 </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635000" y="1081088"/>
            <a:ext cx="3567113" cy="366712"/>
          </a:xfrm>
          <a:prstGeom prst="rect">
            <a:avLst/>
          </a:prstGeom>
          <a:noFill/>
          <a:ln w="9525">
            <a:noFill/>
            <a:miter lim="800000"/>
            <a:headEnd/>
            <a:tailEnd/>
          </a:ln>
        </p:spPr>
        <p:txBody>
          <a:bodyPr>
            <a:spAutoFit/>
          </a:bodyPr>
          <a:lstStyle/>
          <a:p>
            <a:r>
              <a:rPr lang="en-US" altLang="zh-CN" b="1"/>
              <a:t>5.</a:t>
            </a:r>
            <a:r>
              <a:rPr lang="zh-CN" altLang="en-US" b="1"/>
              <a:t>数据库信息查询的开发</a:t>
            </a:r>
            <a:endParaRPr lang="zh-CN" altLang="zh-CN" b="1"/>
          </a:p>
        </p:txBody>
      </p:sp>
      <p:pic>
        <p:nvPicPr>
          <p:cNvPr id="99336" name="Picture 8"/>
          <p:cNvPicPr>
            <a:picLocks noChangeAspect="1" noChangeArrowheads="1"/>
          </p:cNvPicPr>
          <p:nvPr/>
        </p:nvPicPr>
        <p:blipFill>
          <a:blip r:embed="rId2"/>
          <a:srcRect/>
          <a:stretch>
            <a:fillRect/>
          </a:stretch>
        </p:blipFill>
        <p:spPr bwMode="auto">
          <a:xfrm>
            <a:off x="3582988" y="1843088"/>
            <a:ext cx="8143875" cy="4314825"/>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84213" y="771525"/>
            <a:ext cx="2689225" cy="579438"/>
          </a:xfrm>
          <a:prstGeom prst="rect">
            <a:avLst/>
          </a:prstGeom>
          <a:noFill/>
          <a:ln w="9525">
            <a:noFill/>
            <a:miter lim="800000"/>
            <a:headEnd/>
            <a:tailEnd/>
          </a:ln>
        </p:spPr>
        <p:txBody>
          <a:bodyPr>
            <a:spAutoFit/>
          </a:bodyPr>
          <a:lstStyle/>
          <a:p>
            <a:pPr>
              <a:buFont typeface="Arial" charset="0"/>
              <a:buNone/>
            </a:pPr>
            <a:r>
              <a:rPr lang="en-US" altLang="zh-CN" sz="3200" b="1"/>
              <a:t>6.1.2</a:t>
            </a:r>
            <a:r>
              <a:rPr lang="zh-CN" altLang="en-US" sz="3200" b="1"/>
              <a:t>任务实施</a:t>
            </a:r>
            <a:endParaRPr lang="zh-CN" altLang="zh-CN" sz="3200" b="1"/>
          </a:p>
        </p:txBody>
      </p:sp>
      <p:sp>
        <p:nvSpPr>
          <p:cNvPr id="19" name="文本框 29"/>
          <p:cNvSpPr txBox="1">
            <a:spLocks noChangeArrowheads="1"/>
          </p:cNvSpPr>
          <p:nvPr/>
        </p:nvSpPr>
        <p:spPr bwMode="auto">
          <a:xfrm>
            <a:off x="8278813" y="187325"/>
            <a:ext cx="3255962" cy="822325"/>
          </a:xfrm>
          <a:prstGeom prst="rect">
            <a:avLst/>
          </a:prstGeom>
          <a:noFill/>
          <a:ln w="9525">
            <a:noFill/>
            <a:miter lim="800000"/>
            <a:headEnd/>
            <a:tailEnd/>
          </a:ln>
        </p:spPr>
        <p:txBody>
          <a:bodyPr wrap="none">
            <a:spAutoFit/>
          </a:bodyPr>
          <a:lstStyle/>
          <a:p>
            <a:r>
              <a:rPr lang="en-US" altLang="zh-CN" sz="2400" b="1">
                <a:solidFill>
                  <a:srgbClr val="262626"/>
                </a:solidFill>
                <a:latin typeface="宋体" charset="-122"/>
              </a:rPr>
              <a:t>SQL Server</a:t>
            </a:r>
            <a:r>
              <a:rPr lang="zh-CN" altLang="en-US" sz="2400" b="1">
                <a:solidFill>
                  <a:srgbClr val="262626"/>
                </a:solidFill>
                <a:latin typeface="宋体" charset="-122"/>
              </a:rPr>
              <a:t>开发与编程</a:t>
            </a:r>
          </a:p>
          <a:p>
            <a:endParaRPr lang="zh-CN" altLang="en-US" sz="2400" b="1">
              <a:latin typeface="宋体" charset="-122"/>
            </a:endParaRPr>
          </a:p>
        </p:txBody>
      </p:sp>
      <p:sp>
        <p:nvSpPr>
          <p:cNvPr id="6" name="TextBox 5"/>
          <p:cNvSpPr txBox="1">
            <a:spLocks noChangeArrowheads="1"/>
          </p:cNvSpPr>
          <p:nvPr/>
        </p:nvSpPr>
        <p:spPr bwMode="auto">
          <a:xfrm>
            <a:off x="706438" y="1450975"/>
            <a:ext cx="5097462" cy="5310188"/>
          </a:xfrm>
          <a:prstGeom prst="rect">
            <a:avLst/>
          </a:prstGeom>
          <a:noFill/>
          <a:ln w="9525">
            <a:noFill/>
            <a:miter lim="800000"/>
            <a:headEnd/>
            <a:tailEnd/>
          </a:ln>
        </p:spPr>
        <p:txBody>
          <a:bodyPr>
            <a:spAutoFit/>
          </a:bodyPr>
          <a:lstStyle/>
          <a:p>
            <a:pPr indent="457200"/>
            <a:r>
              <a:rPr lang="zh-CN" altLang="en-US"/>
              <a:t>以下是根据条件</a:t>
            </a:r>
            <a:r>
              <a:rPr lang="en-US" altLang="zh-CN"/>
              <a:t>1</a:t>
            </a:r>
            <a:r>
              <a:rPr lang="zh-CN" altLang="en-US"/>
              <a:t>查询代码：</a:t>
            </a:r>
          </a:p>
          <a:p>
            <a:pPr indent="457200"/>
            <a:r>
              <a:rPr lang="en-US" altLang="zh-CN"/>
              <a:t>Private Sub Button1_Click(ByVal sender As System.Object, ByVal e As System.EventArgs) Handles Button1.Click</a:t>
            </a:r>
          </a:p>
          <a:p>
            <a:pPr indent="457200"/>
            <a:r>
              <a:rPr lang="en-US" altLang="zh-CN"/>
              <a:t>Dim str As String</a:t>
            </a:r>
          </a:p>
          <a:p>
            <a:pPr indent="457200"/>
            <a:r>
              <a:rPr lang="en-US" altLang="zh-CN"/>
              <a:t>Dim ds As New DataSet</a:t>
            </a:r>
          </a:p>
          <a:p>
            <a:pPr indent="457200"/>
            <a:r>
              <a:rPr lang="en-US" altLang="zh-CN"/>
              <a:t>Dim da As SqlDataAdapter</a:t>
            </a:r>
          </a:p>
          <a:p>
            <a:pPr indent="457200"/>
            <a:r>
              <a:rPr lang="en-US" altLang="zh-CN"/>
              <a:t>str = "Data Source=localhost;Initial Catalog = Student;integrated Security=true"</a:t>
            </a:r>
          </a:p>
          <a:p>
            <a:pPr indent="457200"/>
            <a:r>
              <a:rPr lang="en-US" altLang="zh-CN"/>
              <a:t>Dim con As New SqlConnection(str)</a:t>
            </a:r>
          </a:p>
          <a:p>
            <a:pPr indent="457200"/>
            <a:r>
              <a:rPr lang="en-US" altLang="zh-CN"/>
              <a:t>con.Open()</a:t>
            </a:r>
          </a:p>
          <a:p>
            <a:pPr indent="457200"/>
            <a:r>
              <a:rPr lang="en-US" altLang="zh-CN"/>
              <a:t>Dim sql As String = "select * from student_Info where student_ID='" &amp; TextBox1.Text.ToString().Trim() &amp; "' "</a:t>
            </a:r>
          </a:p>
          <a:p>
            <a:pPr indent="457200"/>
            <a:r>
              <a:rPr lang="en-US" altLang="zh-CN"/>
              <a:t>da = New SqlDataAdapter(sql, con)</a:t>
            </a:r>
          </a:p>
          <a:p>
            <a:pPr indent="457200"/>
            <a:r>
              <a:rPr lang="en-US" altLang="zh-CN"/>
              <a:t>da.Fill(ds)</a:t>
            </a:r>
          </a:p>
          <a:p>
            <a:pPr indent="457200"/>
            <a:r>
              <a:rPr lang="en-US" altLang="zh-CN"/>
              <a:t>DataGrid1.DataSource = ds.Tables(0)</a:t>
            </a:r>
          </a:p>
          <a:p>
            <a:pPr indent="457200"/>
            <a:r>
              <a:rPr lang="en-US" altLang="zh-CN"/>
              <a:t>End Sub</a:t>
            </a:r>
          </a:p>
          <a:p>
            <a:pPr indent="457200"/>
            <a:r>
              <a:rPr lang="en-US" altLang="zh-CN"/>
              <a:t>    </a:t>
            </a:r>
            <a:endParaRPr lang="zh-CN" altLang="en-US"/>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4330700" y="849313"/>
            <a:ext cx="4237038" cy="457200"/>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5.</a:t>
            </a:r>
            <a:r>
              <a:rPr lang="zh-CN" altLang="en-US" sz="2400" b="1">
                <a:latin typeface="宋体" charset="-122"/>
              </a:rPr>
              <a:t>数据库信息查询的开发</a:t>
            </a:r>
            <a:endParaRPr lang="zh-CN" altLang="zh-CN" sz="2400" b="1">
              <a:latin typeface="宋体" charset="-122"/>
            </a:endParaRPr>
          </a:p>
        </p:txBody>
      </p:sp>
      <p:sp>
        <p:nvSpPr>
          <p:cNvPr id="3" name="TextBox 5"/>
          <p:cNvSpPr txBox="1">
            <a:spLocks noChangeArrowheads="1"/>
          </p:cNvSpPr>
          <p:nvPr/>
        </p:nvSpPr>
        <p:spPr bwMode="auto">
          <a:xfrm>
            <a:off x="5957888" y="1563688"/>
            <a:ext cx="6075362" cy="4486275"/>
          </a:xfrm>
          <a:prstGeom prst="rect">
            <a:avLst/>
          </a:prstGeom>
          <a:noFill/>
          <a:ln w="9525">
            <a:noFill/>
            <a:miter lim="800000"/>
            <a:headEnd/>
            <a:tailEnd/>
          </a:ln>
        </p:spPr>
        <p:txBody>
          <a:bodyPr>
            <a:spAutoFit/>
          </a:bodyPr>
          <a:lstStyle/>
          <a:p>
            <a:pPr indent="457200"/>
            <a:r>
              <a:rPr lang="zh-CN" altLang="en-US"/>
              <a:t>以下是根据条件</a:t>
            </a:r>
            <a:r>
              <a:rPr lang="en-US" altLang="zh-CN"/>
              <a:t>2</a:t>
            </a:r>
            <a:r>
              <a:rPr lang="zh-CN" altLang="en-US"/>
              <a:t>查询代码：</a:t>
            </a:r>
          </a:p>
          <a:p>
            <a:pPr indent="457200"/>
            <a:r>
              <a:rPr lang="en-US" altLang="zh-CN"/>
              <a:t>Private Sub Button2_Click(ByVal sender As System.Object, ByVal e As System.EventArgs) Handles Button2.Click</a:t>
            </a:r>
          </a:p>
          <a:p>
            <a:pPr indent="457200"/>
            <a:r>
              <a:rPr lang="en-US" altLang="zh-CN"/>
              <a:t>Dim str As String</a:t>
            </a:r>
          </a:p>
          <a:p>
            <a:pPr indent="457200"/>
            <a:r>
              <a:rPr lang="en-US" altLang="zh-CN"/>
              <a:t>Dim ds As New DataSet</a:t>
            </a:r>
          </a:p>
          <a:p>
            <a:pPr indent="457200"/>
            <a:r>
              <a:rPr lang="en-US" altLang="zh-CN"/>
              <a:t>Dim da As SqlDataAdapter</a:t>
            </a:r>
          </a:p>
          <a:p>
            <a:pPr indent="457200"/>
            <a:r>
              <a:rPr lang="en-US" altLang="zh-CN"/>
              <a:t>str = "Data Source=localhost;Initial Catalog = Student;integrated Security=true"</a:t>
            </a:r>
          </a:p>
          <a:p>
            <a:pPr indent="457200"/>
            <a:r>
              <a:rPr lang="en-US" altLang="zh-CN"/>
              <a:t>Dim con As New SqlConnection(str)</a:t>
            </a:r>
          </a:p>
          <a:p>
            <a:pPr indent="457200"/>
            <a:r>
              <a:rPr lang="en-US" altLang="zh-CN"/>
              <a:t>con.Open()</a:t>
            </a:r>
          </a:p>
          <a:p>
            <a:pPr indent="457200"/>
            <a:r>
              <a:rPr lang="en-US" altLang="zh-CN"/>
              <a:t>Dim sql As String = "select * from student_Info where student_Name='" &amp; TextBox2.Text.ToString().Trim() &amp; "' "</a:t>
            </a:r>
          </a:p>
          <a:p>
            <a:pPr indent="457200"/>
            <a:r>
              <a:rPr lang="en-US" altLang="zh-CN"/>
              <a:t>da = New SqlDataAdapter(sql, con)</a:t>
            </a:r>
          </a:p>
          <a:p>
            <a:pPr indent="457200"/>
            <a:r>
              <a:rPr lang="en-US" altLang="zh-CN"/>
              <a:t>da.Fill(ds)</a:t>
            </a:r>
          </a:p>
          <a:p>
            <a:pPr indent="457200"/>
            <a:r>
              <a:rPr lang="en-US" altLang="zh-CN"/>
              <a:t>DataGrid1.DataSource = ds.Tables(0)</a:t>
            </a:r>
          </a:p>
          <a:p>
            <a:pPr indent="457200"/>
            <a:r>
              <a:rPr lang="en-US" altLang="zh-CN"/>
              <a:t>End Sub</a:t>
            </a: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a:spLocks noChangeArrowheads="1"/>
          </p:cNvSpPr>
          <p:nvPr/>
        </p:nvSpPr>
        <p:spPr bwMode="auto">
          <a:xfrm>
            <a:off x="4900613" y="492125"/>
            <a:ext cx="2038350" cy="646113"/>
          </a:xfrm>
          <a:prstGeom prst="rect">
            <a:avLst/>
          </a:prstGeom>
          <a:noFill/>
          <a:ln w="9525">
            <a:noFill/>
            <a:miter lim="800000"/>
            <a:headEnd/>
            <a:tailEnd/>
          </a:ln>
        </p:spPr>
        <p:txBody>
          <a:bodyPr wrap="none">
            <a:spAutoFit/>
          </a:bodyPr>
          <a:lstStyle/>
          <a:p>
            <a:pPr eaLnBrk="0" hangingPunct="0">
              <a:buFont typeface="Arial" charset="0"/>
              <a:buNone/>
            </a:pPr>
            <a:r>
              <a:rPr lang="zh-CN" altLang="zh-CN" sz="3600" b="1"/>
              <a:t>项目小结</a:t>
            </a:r>
          </a:p>
        </p:txBody>
      </p:sp>
      <p:sp>
        <p:nvSpPr>
          <p:cNvPr id="11" name="文本框 10"/>
          <p:cNvSpPr txBox="1">
            <a:spLocks noChangeArrowheads="1"/>
          </p:cNvSpPr>
          <p:nvPr/>
        </p:nvSpPr>
        <p:spPr bwMode="auto">
          <a:xfrm>
            <a:off x="620713" y="1870075"/>
            <a:ext cx="10944225" cy="1917700"/>
          </a:xfrm>
          <a:prstGeom prst="rect">
            <a:avLst/>
          </a:prstGeom>
          <a:noFill/>
          <a:ln w="9525">
            <a:noFill/>
            <a:miter lim="800000"/>
            <a:headEnd/>
            <a:tailEnd/>
          </a:ln>
        </p:spPr>
        <p:txBody>
          <a:bodyPr>
            <a:spAutoFit/>
          </a:bodyPr>
          <a:lstStyle/>
          <a:p>
            <a:pPr indent="457200"/>
            <a:r>
              <a:rPr lang="zh-CN" altLang="en-US" sz="2400">
                <a:latin typeface="宋体" charset="-122"/>
              </a:rPr>
              <a:t>本项目通过案例简单介绍了数据库如何和前台开发项目连接的方法以及数据的添加、数据更新、查询等的界面设计和程序代码设计方法，进一步加深学生对数据库的理解和掌握，并可与将来步入工作岗位从事数据库和信息系统开发直接接轨。值得注意的是开发方法和开发语言很多，本开发方法只是其中常用的一种，希望学生能活学活用，并能以点带面不断深入体会 。</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157538" y="2659063"/>
            <a:ext cx="6410325" cy="769937"/>
          </a:xfrm>
          <a:prstGeom prst="rect">
            <a:avLst/>
          </a:prstGeom>
          <a:noFill/>
        </p:spPr>
        <p:txBody>
          <a:bodyPr>
            <a:spAutoFit/>
          </a:bodyPr>
          <a:lstStyle/>
          <a:p>
            <a:pPr fontAlgn="auto">
              <a:spcBef>
                <a:spcPts val="0"/>
              </a:spcBef>
              <a:spcAft>
                <a:spcPts val="0"/>
              </a:spcAft>
              <a:defRPr/>
            </a:pP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实  训  项  目</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6986587" cy="579438"/>
          </a:xfrm>
          <a:prstGeom prst="rect">
            <a:avLst/>
          </a:prstGeom>
          <a:noFill/>
          <a:ln w="9525">
            <a:noFill/>
            <a:miter lim="800000"/>
            <a:headEnd/>
            <a:tailEnd/>
          </a:ln>
        </p:spPr>
        <p:txBody>
          <a:bodyPr>
            <a:spAutoFit/>
          </a:bodyPr>
          <a:lstStyle/>
          <a:p>
            <a:pPr>
              <a:buFont typeface="Arial" charset="0"/>
              <a:buNone/>
            </a:pPr>
            <a:r>
              <a:rPr lang="zh-CN" altLang="en-US" sz="3200" b="1"/>
              <a:t>综合实训： </a:t>
            </a:r>
            <a:r>
              <a:rPr lang="en-US" altLang="zh-CN" sz="3200" b="1"/>
              <a:t>SQL Server</a:t>
            </a:r>
            <a:r>
              <a:rPr lang="zh-CN" altLang="en-US" sz="3200" b="1"/>
              <a:t>开发与编程</a:t>
            </a:r>
            <a:endParaRPr lang="zh-CN" altLang="zh-CN" sz="3200" b="1"/>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722313" y="1973263"/>
            <a:ext cx="10531475" cy="3378200"/>
          </a:xfrm>
          <a:prstGeom prst="rect">
            <a:avLst/>
          </a:prstGeom>
          <a:noFill/>
          <a:ln w="9525">
            <a:noFill/>
            <a:miter lim="800000"/>
            <a:headEnd/>
            <a:tailEnd/>
          </a:ln>
        </p:spPr>
        <p:txBody>
          <a:bodyPr>
            <a:spAutoFit/>
          </a:bodyPr>
          <a:lstStyle/>
          <a:p>
            <a:pPr marL="342900" indent="-342900" eaLnBrk="0" hangingPunct="0">
              <a:buFont typeface="Arial" charset="0"/>
              <a:buNone/>
            </a:pPr>
            <a:r>
              <a:rPr lang="zh-CN" altLang="zh-CN" sz="2400" b="1"/>
              <a:t>实训目的：</a:t>
            </a:r>
          </a:p>
          <a:p>
            <a:pPr marL="342900" indent="-342900" eaLnBrk="0" hangingPunct="0">
              <a:buFont typeface="Arial" charset="0"/>
              <a:buNone/>
            </a:pPr>
            <a:r>
              <a:rPr lang="zh-CN" altLang="zh-CN" sz="2400">
                <a:latin typeface="宋体" charset="-122"/>
              </a:rPr>
              <a:t>掌握通过“</a:t>
            </a:r>
            <a:r>
              <a:rPr lang="en-US" altLang="zh-CN" sz="2400">
                <a:latin typeface="宋体" charset="-122"/>
              </a:rPr>
              <a:t>VS.NET”</a:t>
            </a:r>
            <a:r>
              <a:rPr lang="zh-CN" altLang="en-US" sz="2400">
                <a:latin typeface="宋体" charset="-122"/>
              </a:rPr>
              <a:t>编程和 </a:t>
            </a:r>
            <a:r>
              <a:rPr lang="en-US" altLang="zh-CN" sz="2400">
                <a:latin typeface="宋体" charset="-122"/>
              </a:rPr>
              <a:t>SQL</a:t>
            </a:r>
            <a:r>
              <a:rPr lang="zh-CN" altLang="zh-CN" sz="2400">
                <a:latin typeface="宋体" charset="-122"/>
              </a:rPr>
              <a:t>语句完成</a:t>
            </a:r>
            <a:r>
              <a:rPr lang="zh-CN" altLang="en-US" sz="2400">
                <a:latin typeface="宋体" charset="-122"/>
              </a:rPr>
              <a:t>数据库连接、数据库表的创建、数据库信息添加、数据库信息更新、数据库信息查询等功能开发。</a:t>
            </a:r>
            <a:endParaRPr lang="zh-CN" altLang="zh-CN" sz="2400">
              <a:latin typeface="宋体" charset="-122"/>
            </a:endParaRPr>
          </a:p>
          <a:p>
            <a:pPr marL="342900" indent="-342900" eaLnBrk="0" hangingPunct="0">
              <a:buFont typeface="Arial" charset="0"/>
              <a:buNone/>
            </a:pPr>
            <a:r>
              <a:rPr lang="zh-CN" altLang="zh-CN" sz="2400" b="1"/>
              <a:t>实训内容：</a:t>
            </a:r>
          </a:p>
          <a:p>
            <a:pPr marL="342900" indent="-342900" eaLnBrk="0" hangingPunct="0">
              <a:buFont typeface="Arial" charset="0"/>
              <a:buNone/>
            </a:pPr>
            <a:r>
              <a:rPr lang="zh-CN" altLang="zh-CN" sz="2400">
                <a:latin typeface="宋体" charset="-122"/>
              </a:rPr>
              <a:t>在</a:t>
            </a:r>
            <a:r>
              <a:rPr lang="zh-CN" altLang="en-US" sz="2400">
                <a:latin typeface="宋体" charset="-122"/>
              </a:rPr>
              <a:t>v</a:t>
            </a:r>
            <a:r>
              <a:rPr lang="en-US" altLang="zh-CN" sz="2400">
                <a:latin typeface="宋体" charset="-122"/>
              </a:rPr>
              <a:t>s.net</a:t>
            </a:r>
            <a:r>
              <a:rPr lang="zh-CN" altLang="en-US" sz="2400">
                <a:latin typeface="宋体" charset="-122"/>
              </a:rPr>
              <a:t>平台上，通过连接</a:t>
            </a:r>
            <a:r>
              <a:rPr lang="en-US" altLang="zh-CN" sz="2400">
                <a:latin typeface="宋体" charset="-122"/>
              </a:rPr>
              <a:t>Library</a:t>
            </a:r>
            <a:r>
              <a:rPr lang="zh-CN" altLang="en-US" sz="2400">
                <a:latin typeface="宋体" charset="-122"/>
              </a:rPr>
              <a:t>数据库，进行如下开发：</a:t>
            </a:r>
          </a:p>
          <a:p>
            <a:pPr marL="342900" indent="-342900"/>
            <a:r>
              <a:rPr lang="en-US" altLang="zh-CN" sz="2400">
                <a:latin typeface="宋体" charset="-122"/>
              </a:rPr>
              <a:t>1 </a:t>
            </a:r>
            <a:r>
              <a:rPr lang="zh-CN" altLang="en-US" sz="2400">
                <a:latin typeface="宋体" charset="-122"/>
              </a:rPr>
              <a:t>参考教程的学生学籍信息</a:t>
            </a:r>
            <a:r>
              <a:rPr lang="en-US" altLang="zh-CN" sz="2400">
                <a:latin typeface="宋体" charset="-122"/>
              </a:rPr>
              <a:t>[student_Info]</a:t>
            </a:r>
            <a:r>
              <a:rPr lang="zh-CN" altLang="en-US" sz="2400">
                <a:latin typeface="宋体" charset="-122"/>
              </a:rPr>
              <a:t>编写出图书馆管理库的图书信息</a:t>
            </a:r>
            <a:r>
              <a:rPr lang="en-US" altLang="zh-CN" sz="2400">
                <a:latin typeface="宋体" charset="-122"/>
              </a:rPr>
              <a:t>[book_Info]</a:t>
            </a:r>
            <a:r>
              <a:rPr lang="zh-CN" altLang="en-US" sz="2400">
                <a:latin typeface="宋体" charset="-122"/>
              </a:rPr>
              <a:t>数据添加、修改和查询代码；</a:t>
            </a:r>
          </a:p>
          <a:p>
            <a:pPr marL="342900" indent="-342900"/>
            <a:r>
              <a:rPr lang="en-US" altLang="zh-CN" sz="2400">
                <a:latin typeface="宋体" charset="-122"/>
              </a:rPr>
              <a:t>2 </a:t>
            </a:r>
            <a:r>
              <a:rPr lang="zh-CN" altLang="en-US" sz="2400">
                <a:latin typeface="宋体" charset="-122"/>
              </a:rPr>
              <a:t>参考教程的学生学籍信息</a:t>
            </a:r>
            <a:r>
              <a:rPr lang="en-US" altLang="zh-CN" sz="2400">
                <a:latin typeface="宋体" charset="-122"/>
              </a:rPr>
              <a:t>[student_Info]</a:t>
            </a:r>
            <a:r>
              <a:rPr lang="zh-CN" altLang="en-US" sz="2400">
                <a:latin typeface="宋体" charset="-122"/>
              </a:rPr>
              <a:t>编写出图书馆管理库的借书信息</a:t>
            </a:r>
            <a:r>
              <a:rPr lang="en-US" altLang="zh-CN" sz="2400">
                <a:latin typeface="宋体" charset="-122"/>
              </a:rPr>
              <a:t>[borrow_Info]</a:t>
            </a:r>
            <a:r>
              <a:rPr lang="zh-CN" altLang="en-US" sz="2400">
                <a:latin typeface="宋体" charset="-122"/>
              </a:rPr>
              <a:t>数据添加、修改和查询代码。</a:t>
            </a:r>
            <a:endParaRPr lang="zh-CN" altLang="zh-CN" sz="2400">
              <a:latin typeface="宋体"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2" name="组合 19"/>
          <p:cNvGrpSpPr>
            <a:grpSpLocks/>
          </p:cNvGrpSpPr>
          <p:nvPr/>
        </p:nvGrpSpPr>
        <p:grpSpPr bwMode="auto">
          <a:xfrm>
            <a:off x="-4408488" y="4373563"/>
            <a:ext cx="20821651" cy="13465175"/>
            <a:chOff x="449693" y="-3468012"/>
            <a:chExt cx="20821278" cy="13464349"/>
          </a:xfrm>
        </p:grpSpPr>
        <p:sp>
          <p:nvSpPr>
            <p:cNvPr id="21" name="椭圆 20"/>
            <p:cNvSpPr/>
            <p:nvPr/>
          </p:nvSpPr>
          <p:spPr>
            <a:xfrm rot="4413707">
              <a:off x="8191283" y="-3110338"/>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2" name="椭圆 21"/>
            <p:cNvSpPr/>
            <p:nvPr/>
          </p:nvSpPr>
          <p:spPr>
            <a:xfrm rot="4413707">
              <a:off x="6425221" y="-3298444"/>
              <a:ext cx="13080198" cy="13080766"/>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椭圆 22"/>
            <p:cNvSpPr/>
            <p:nvPr/>
          </p:nvSpPr>
          <p:spPr>
            <a:xfrm rot="4413707">
              <a:off x="4509936" y="-3383370"/>
              <a:ext cx="13078610" cy="13080766"/>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椭圆 23"/>
            <p:cNvSpPr/>
            <p:nvPr/>
          </p:nvSpPr>
          <p:spPr>
            <a:xfrm rot="4413707">
              <a:off x="2365263" y="-3467503"/>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a:xfrm rot="4413707">
              <a:off x="449184" y="-3083352"/>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0" name="椭圆 9"/>
          <p:cNvSpPr/>
          <p:nvPr/>
        </p:nvSpPr>
        <p:spPr>
          <a:xfrm>
            <a:off x="3756025" y="1089025"/>
            <a:ext cx="4679950" cy="467995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1" name="文本框 10"/>
          <p:cNvSpPr txBox="1"/>
          <p:nvPr/>
        </p:nvSpPr>
        <p:spPr>
          <a:xfrm>
            <a:off x="4778375" y="2659063"/>
            <a:ext cx="2635250" cy="769937"/>
          </a:xfrm>
          <a:prstGeom prst="rect">
            <a:avLst/>
          </a:prstGeom>
          <a:noFill/>
        </p:spPr>
        <p:txBody>
          <a:bodyPr wrap="none">
            <a:spAutoFit/>
          </a:bodyPr>
          <a:lstStyle/>
          <a:p>
            <a:pPr fontAlgn="auto">
              <a:spcBef>
                <a:spcPts val="0"/>
              </a:spcBef>
              <a:spcAft>
                <a:spcPts val="0"/>
              </a:spcAft>
              <a:defRPr/>
            </a:pP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THANKS</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6350" y="6350"/>
            <a:ext cx="12192000" cy="6858000"/>
          </a:xfrm>
          <a:prstGeom prst="rect">
            <a:avLst/>
          </a:prstGeom>
          <a:effectLst>
            <a:glow>
              <a:schemeClr val="accent1"/>
            </a:glow>
            <a:reflection endPos="0" dir="5400000" sy="-100000" algn="bl" rotWithShape="0"/>
            <a:softEdge rad="0"/>
          </a:effectLst>
        </p:spPr>
      </p:pic>
      <p:sp>
        <p:nvSpPr>
          <p:cNvPr id="5" name="文本框 4"/>
          <p:cNvSpPr txBox="1">
            <a:spLocks noChangeArrowheads="1"/>
          </p:cNvSpPr>
          <p:nvPr/>
        </p:nvSpPr>
        <p:spPr bwMode="auto">
          <a:xfrm>
            <a:off x="795338" y="2524125"/>
            <a:ext cx="10171112" cy="762000"/>
          </a:xfrm>
          <a:prstGeom prst="rect">
            <a:avLst/>
          </a:prstGeom>
          <a:noFill/>
          <a:ln w="9525">
            <a:noFill/>
            <a:miter lim="800000"/>
            <a:headEnd/>
            <a:tailEnd/>
          </a:ln>
        </p:spPr>
        <p:txBody>
          <a:bodyPr wrap="none">
            <a:spAutoFit/>
          </a:bodyPr>
          <a:lstStyle/>
          <a:p>
            <a:r>
              <a:rPr lang="zh-CN" altLang="en-US" sz="4400" b="1" dirty="0">
                <a:solidFill>
                  <a:srgbClr val="262626"/>
                </a:solidFill>
                <a:latin typeface="微软雅黑" pitchFamily="34" charset="-122"/>
                <a:ea typeface="微软雅黑" pitchFamily="34" charset="-122"/>
              </a:rPr>
              <a:t>    </a:t>
            </a:r>
            <a:r>
              <a:rPr lang="en-US" altLang="zh-CN" sz="4400" b="1" dirty="0">
                <a:solidFill>
                  <a:srgbClr val="262626"/>
                </a:solidFill>
                <a:latin typeface="微软雅黑" pitchFamily="34" charset="-122"/>
                <a:ea typeface="微软雅黑" pitchFamily="34" charset="-122"/>
              </a:rPr>
              <a:t>14 </a:t>
            </a:r>
            <a:r>
              <a:rPr lang="zh-CN" altLang="en-US" sz="4400" b="1" dirty="0">
                <a:solidFill>
                  <a:srgbClr val="262626"/>
                </a:solidFill>
                <a:latin typeface="微软雅黑" pitchFamily="34" charset="-122"/>
                <a:ea typeface="微软雅黑" pitchFamily="34" charset="-122"/>
              </a:rPr>
              <a:t>项目十四  </a:t>
            </a:r>
            <a:r>
              <a:rPr lang="en-US" altLang="zh-CN" sz="4400" b="1" dirty="0">
                <a:solidFill>
                  <a:srgbClr val="262626"/>
                </a:solidFill>
                <a:latin typeface="微软雅黑" pitchFamily="34" charset="-122"/>
                <a:ea typeface="微软雅黑" pitchFamily="34" charset="-122"/>
              </a:rPr>
              <a:t>SQL Server</a:t>
            </a:r>
            <a:r>
              <a:rPr lang="zh-CN" altLang="en-US" sz="4400" b="1" dirty="0">
                <a:solidFill>
                  <a:srgbClr val="262626"/>
                </a:solidFill>
                <a:latin typeface="微软雅黑" pitchFamily="34" charset="-122"/>
                <a:ea typeface="微软雅黑" pitchFamily="34" charset="-122"/>
              </a:rPr>
              <a:t>开发与编程</a:t>
            </a:r>
            <a:r>
              <a:rPr lang="zh-CN" altLang="en-US" dirty="0"/>
              <a:t> </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en-US" altLang="zh-CN" sz="3200" b="1"/>
              <a:t>14.1</a:t>
            </a:r>
            <a:r>
              <a:rPr lang="zh-CN" altLang="zh-CN" sz="3200" b="1"/>
              <a:t>相关知识</a:t>
            </a:r>
          </a:p>
        </p:txBody>
      </p:sp>
      <p:sp>
        <p:nvSpPr>
          <p:cNvPr id="19" name="文本框 29"/>
          <p:cNvSpPr txBox="1">
            <a:spLocks noChangeArrowheads="1"/>
          </p:cNvSpPr>
          <p:nvPr/>
        </p:nvSpPr>
        <p:spPr bwMode="auto">
          <a:xfrm>
            <a:off x="7532688" y="835025"/>
            <a:ext cx="3487737" cy="457200"/>
          </a:xfrm>
          <a:prstGeom prst="rect">
            <a:avLst/>
          </a:prstGeom>
          <a:noFill/>
          <a:ln w="9525">
            <a:noFill/>
            <a:miter lim="800000"/>
            <a:headEnd/>
            <a:tailEnd/>
          </a:ln>
        </p:spPr>
        <p:txBody>
          <a:bodyPr>
            <a:spAutoFit/>
          </a:bodyPr>
          <a:lstStyle/>
          <a:p>
            <a:r>
              <a:rPr lang="en-US" altLang="zh-CN" sz="2400" b="1">
                <a:solidFill>
                  <a:srgbClr val="262626"/>
                </a:solidFill>
                <a:latin typeface="宋体" charset="-122"/>
              </a:rPr>
              <a:t>SQL Server</a:t>
            </a:r>
            <a:r>
              <a:rPr lang="zh-CN" altLang="en-US" sz="2400" b="1">
                <a:solidFill>
                  <a:srgbClr val="262626"/>
                </a:solidFill>
                <a:latin typeface="宋体" charset="-122"/>
              </a:rPr>
              <a:t>开发与编程</a:t>
            </a:r>
          </a:p>
        </p:txBody>
      </p:sp>
      <p:sp>
        <p:nvSpPr>
          <p:cNvPr id="6" name="TextBox 5"/>
          <p:cNvSpPr txBox="1">
            <a:spLocks noChangeArrowheads="1"/>
          </p:cNvSpPr>
          <p:nvPr/>
        </p:nvSpPr>
        <p:spPr bwMode="auto">
          <a:xfrm>
            <a:off x="3224213" y="2876550"/>
            <a:ext cx="7848600" cy="1552575"/>
          </a:xfrm>
          <a:prstGeom prst="rect">
            <a:avLst/>
          </a:prstGeom>
          <a:noFill/>
          <a:ln w="9525">
            <a:noFill/>
            <a:miter lim="800000"/>
            <a:headEnd/>
            <a:tailEnd/>
          </a:ln>
        </p:spPr>
        <p:txBody>
          <a:bodyPr>
            <a:spAutoFit/>
          </a:bodyPr>
          <a:lstStyle/>
          <a:p>
            <a:pPr indent="457200" algn="just">
              <a:buFont typeface="Arial" charset="0"/>
              <a:buNone/>
            </a:pPr>
            <a:r>
              <a:rPr lang="zh-CN" altLang="en-US" sz="2400">
                <a:latin typeface="宋体" charset="-122"/>
              </a:rPr>
              <a:t> </a:t>
            </a:r>
            <a:r>
              <a:rPr lang="en-US" altLang="zh-CN" sz="2400">
                <a:latin typeface="宋体" charset="-122"/>
              </a:rPr>
              <a:t>SQL Server</a:t>
            </a:r>
            <a:r>
              <a:rPr lang="zh-CN" altLang="en-US" sz="2400">
                <a:latin typeface="宋体" charset="-122"/>
              </a:rPr>
              <a:t>开发与编程当前应用最多是</a:t>
            </a:r>
            <a:r>
              <a:rPr lang="en-US" altLang="zh-CN" sz="2400">
                <a:latin typeface="宋体" charset="-122"/>
              </a:rPr>
              <a:t>Java</a:t>
            </a:r>
            <a:r>
              <a:rPr lang="zh-CN" altLang="en-US" sz="2400">
                <a:latin typeface="宋体" charset="-122"/>
              </a:rPr>
              <a:t>开发和微软的</a:t>
            </a:r>
            <a:r>
              <a:rPr lang="en-US" altLang="zh-CN" sz="2400">
                <a:latin typeface="宋体" charset="-122"/>
              </a:rPr>
              <a:t>vs.net</a:t>
            </a:r>
            <a:r>
              <a:rPr lang="zh-CN" altLang="en-US" sz="2400">
                <a:latin typeface="宋体" charset="-122"/>
              </a:rPr>
              <a:t>开发，主要对数据库进行添加、删除、修改和查询，下面以微软的</a:t>
            </a:r>
            <a:r>
              <a:rPr lang="en-US" altLang="zh-CN" sz="2400">
                <a:latin typeface="宋体" charset="-122"/>
              </a:rPr>
              <a:t>vs.net</a:t>
            </a:r>
            <a:r>
              <a:rPr lang="zh-CN" altLang="en-US" sz="2400">
                <a:latin typeface="宋体" charset="-122"/>
              </a:rPr>
              <a:t>开发学生信息管理系统为例进行简单阐述。</a:t>
            </a:r>
            <a:r>
              <a:rPr lang="zh-CN" altLang="en-US"/>
              <a:t> </a:t>
            </a:r>
            <a:endParaRPr lang="zh-CN" altLang="zh-CN"/>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en-US" altLang="zh-CN" sz="3200" b="1"/>
              <a:t>6.1.2</a:t>
            </a:r>
            <a:r>
              <a:rPr lang="zh-CN" altLang="en-US" sz="3200" b="1"/>
              <a:t>任务实施</a:t>
            </a:r>
            <a:endParaRPr lang="zh-CN" altLang="zh-CN" sz="3200" b="1"/>
          </a:p>
        </p:txBody>
      </p:sp>
      <p:sp>
        <p:nvSpPr>
          <p:cNvPr id="19" name="文本框 29"/>
          <p:cNvSpPr txBox="1">
            <a:spLocks noChangeArrowheads="1"/>
          </p:cNvSpPr>
          <p:nvPr/>
        </p:nvSpPr>
        <p:spPr bwMode="auto">
          <a:xfrm>
            <a:off x="8189913" y="835025"/>
            <a:ext cx="3255962" cy="822325"/>
          </a:xfrm>
          <a:prstGeom prst="rect">
            <a:avLst/>
          </a:prstGeom>
          <a:noFill/>
          <a:ln w="9525">
            <a:noFill/>
            <a:miter lim="800000"/>
            <a:headEnd/>
            <a:tailEnd/>
          </a:ln>
        </p:spPr>
        <p:txBody>
          <a:bodyPr wrap="none">
            <a:spAutoFit/>
          </a:bodyPr>
          <a:lstStyle/>
          <a:p>
            <a:r>
              <a:rPr lang="en-US" altLang="zh-CN" sz="2400" b="1">
                <a:solidFill>
                  <a:srgbClr val="262626"/>
                </a:solidFill>
                <a:latin typeface="宋体" charset="-122"/>
              </a:rPr>
              <a:t>SQL Server</a:t>
            </a:r>
            <a:r>
              <a:rPr lang="zh-CN" altLang="en-US" sz="2400" b="1">
                <a:solidFill>
                  <a:srgbClr val="262626"/>
                </a:solidFill>
                <a:latin typeface="宋体" charset="-122"/>
              </a:rPr>
              <a:t>开发与编程</a:t>
            </a:r>
          </a:p>
          <a:p>
            <a:endParaRPr lang="zh-CN" altLang="en-US" sz="2400" b="1">
              <a:latin typeface="宋体" charset="-122"/>
            </a:endParaRPr>
          </a:p>
        </p:txBody>
      </p:sp>
      <p:sp>
        <p:nvSpPr>
          <p:cNvPr id="6" name="TextBox 5"/>
          <p:cNvSpPr txBox="1">
            <a:spLocks noChangeArrowheads="1"/>
          </p:cNvSpPr>
          <p:nvPr/>
        </p:nvSpPr>
        <p:spPr bwMode="auto">
          <a:xfrm>
            <a:off x="4016375" y="2827338"/>
            <a:ext cx="5335588" cy="1555750"/>
          </a:xfrm>
          <a:prstGeom prst="rect">
            <a:avLst/>
          </a:prstGeom>
          <a:noFill/>
          <a:ln w="9525">
            <a:noFill/>
            <a:miter lim="800000"/>
            <a:headEnd/>
            <a:tailEnd/>
          </a:ln>
        </p:spPr>
        <p:txBody>
          <a:bodyPr>
            <a:spAutoFit/>
          </a:bodyPr>
          <a:lstStyle/>
          <a:p>
            <a:pPr indent="457200"/>
            <a:r>
              <a:rPr lang="en-US" altLang="zh-CN" sz="2400" b="1">
                <a:latin typeface="宋体" charset="-122"/>
              </a:rPr>
              <a:t>1.</a:t>
            </a:r>
            <a:r>
              <a:rPr lang="zh-CN" altLang="en-US" sz="2400" b="1">
                <a:latin typeface="宋体" charset="-122"/>
              </a:rPr>
              <a:t>数据库连接的开发</a:t>
            </a:r>
            <a:endParaRPr lang="zh-CN" altLang="en-US" sz="2400">
              <a:latin typeface="宋体" charset="-122"/>
            </a:endParaRPr>
          </a:p>
          <a:p>
            <a:pPr indent="457200"/>
            <a:r>
              <a:rPr lang="zh-CN" altLang="en-US"/>
              <a:t>    在</a:t>
            </a:r>
            <a:r>
              <a:rPr lang="en-US" altLang="zh-CN"/>
              <a:t>vs.net</a:t>
            </a:r>
            <a:r>
              <a:rPr lang="zh-CN" altLang="en-US"/>
              <a:t>平台激活</a:t>
            </a:r>
            <a:r>
              <a:rPr lang="en-US" altLang="zh-CN"/>
              <a:t>sql</a:t>
            </a:r>
            <a:r>
              <a:rPr lang="zh-CN" altLang="en-US"/>
              <a:t>相关控件，其代码如下：</a:t>
            </a:r>
          </a:p>
          <a:p>
            <a:pPr indent="457200"/>
            <a:r>
              <a:rPr lang="en-US" altLang="zh-CN"/>
              <a:t>Imports System</a:t>
            </a:r>
          </a:p>
          <a:p>
            <a:pPr indent="457200"/>
            <a:r>
              <a:rPr lang="en-US" altLang="zh-CN"/>
              <a:t>Imports System.Data</a:t>
            </a:r>
          </a:p>
          <a:p>
            <a:pPr indent="457200"/>
            <a:r>
              <a:rPr lang="en-US" altLang="zh-CN"/>
              <a:t>Imports System.Data.SqlClient</a:t>
            </a:r>
            <a:endParaRPr lang="zh-CN" altLang="zh-CN"/>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79438"/>
          </a:xfrm>
          <a:prstGeom prst="rect">
            <a:avLst/>
          </a:prstGeom>
          <a:noFill/>
          <a:ln w="9525">
            <a:noFill/>
            <a:miter lim="800000"/>
            <a:headEnd/>
            <a:tailEnd/>
          </a:ln>
        </p:spPr>
        <p:txBody>
          <a:bodyPr>
            <a:spAutoFit/>
          </a:bodyPr>
          <a:lstStyle/>
          <a:p>
            <a:pPr>
              <a:buFont typeface="Arial" charset="0"/>
              <a:buNone/>
            </a:pPr>
            <a:r>
              <a:rPr lang="en-US" altLang="zh-CN" sz="3200" b="1"/>
              <a:t>6.1.2</a:t>
            </a:r>
            <a:r>
              <a:rPr lang="zh-CN" altLang="en-US" sz="3200" b="1"/>
              <a:t>任务实施</a:t>
            </a:r>
            <a:endParaRPr lang="zh-CN" altLang="zh-CN" sz="3200" b="1"/>
          </a:p>
        </p:txBody>
      </p:sp>
      <p:sp>
        <p:nvSpPr>
          <p:cNvPr id="19" name="文本框 29"/>
          <p:cNvSpPr txBox="1">
            <a:spLocks noChangeArrowheads="1"/>
          </p:cNvSpPr>
          <p:nvPr/>
        </p:nvSpPr>
        <p:spPr bwMode="auto">
          <a:xfrm>
            <a:off x="8189913" y="835025"/>
            <a:ext cx="3255962" cy="822325"/>
          </a:xfrm>
          <a:prstGeom prst="rect">
            <a:avLst/>
          </a:prstGeom>
          <a:noFill/>
          <a:ln w="9525">
            <a:noFill/>
            <a:miter lim="800000"/>
            <a:headEnd/>
            <a:tailEnd/>
          </a:ln>
        </p:spPr>
        <p:txBody>
          <a:bodyPr wrap="none">
            <a:spAutoFit/>
          </a:bodyPr>
          <a:lstStyle/>
          <a:p>
            <a:r>
              <a:rPr lang="en-US" altLang="zh-CN" sz="2400" b="1">
                <a:solidFill>
                  <a:srgbClr val="262626"/>
                </a:solidFill>
                <a:latin typeface="宋体" charset="-122"/>
              </a:rPr>
              <a:t>SQL Server</a:t>
            </a:r>
            <a:r>
              <a:rPr lang="zh-CN" altLang="en-US" sz="2400" b="1">
                <a:solidFill>
                  <a:srgbClr val="262626"/>
                </a:solidFill>
                <a:latin typeface="宋体" charset="-122"/>
              </a:rPr>
              <a:t>开发与编程</a:t>
            </a:r>
          </a:p>
          <a:p>
            <a:endParaRPr lang="zh-CN" altLang="en-US" sz="2400" b="1">
              <a:latin typeface="宋体" charset="-122"/>
            </a:endParaRPr>
          </a:p>
        </p:txBody>
      </p:sp>
      <p:sp>
        <p:nvSpPr>
          <p:cNvPr id="6" name="TextBox 5"/>
          <p:cNvSpPr txBox="1">
            <a:spLocks noChangeArrowheads="1"/>
          </p:cNvSpPr>
          <p:nvPr/>
        </p:nvSpPr>
        <p:spPr bwMode="auto">
          <a:xfrm>
            <a:off x="3552825" y="2505075"/>
            <a:ext cx="712788" cy="3113088"/>
          </a:xfrm>
          <a:prstGeom prst="rect">
            <a:avLst/>
          </a:prstGeom>
          <a:noFill/>
          <a:ln w="9525">
            <a:noFill/>
            <a:miter lim="800000"/>
            <a:headEnd/>
            <a:tailEnd/>
          </a:ln>
        </p:spPr>
        <p:txBody>
          <a:bodyPr>
            <a:spAutoFit/>
          </a:bodyPr>
          <a:lstStyle/>
          <a:p>
            <a:pPr indent="457200"/>
            <a:r>
              <a:rPr lang="zh-CN" altLang="en-US"/>
              <a:t>以登录界面为例对数据库连接进行代码设计</a:t>
            </a:r>
          </a:p>
          <a:p>
            <a:pPr indent="457200"/>
            <a:r>
              <a:rPr lang="zh-CN" altLang="en-US"/>
              <a:t>    </a:t>
            </a:r>
            <a:endParaRPr lang="zh-CN" altLang="zh-CN"/>
          </a:p>
        </p:txBody>
      </p:sp>
      <p:pic>
        <p:nvPicPr>
          <p:cNvPr id="90118" name="Picture 6"/>
          <p:cNvPicPr>
            <a:picLocks noChangeAspect="1" noChangeArrowheads="1"/>
          </p:cNvPicPr>
          <p:nvPr/>
        </p:nvPicPr>
        <p:blipFill>
          <a:blip r:embed="rId2"/>
          <a:srcRect/>
          <a:stretch>
            <a:fillRect/>
          </a:stretch>
        </p:blipFill>
        <p:spPr bwMode="auto">
          <a:xfrm>
            <a:off x="5611813" y="2222500"/>
            <a:ext cx="5334000" cy="4219575"/>
          </a:xfrm>
          <a:prstGeom prst="rect">
            <a:avLst/>
          </a:prstGeom>
          <a:noFill/>
          <a:ln w="9525">
            <a:noFill/>
            <a:miter lim="800000"/>
            <a:headEnd/>
            <a:tailEnd/>
          </a:ln>
          <a:effectLst/>
        </p:spPr>
      </p:pic>
      <p:sp>
        <p:nvSpPr>
          <p:cNvPr id="2" name="文本框 4"/>
          <p:cNvSpPr txBox="1">
            <a:spLocks noChangeArrowheads="1"/>
          </p:cNvSpPr>
          <p:nvPr/>
        </p:nvSpPr>
        <p:spPr bwMode="auto">
          <a:xfrm>
            <a:off x="1193800" y="1974850"/>
            <a:ext cx="2689225" cy="457200"/>
          </a:xfrm>
          <a:prstGeom prst="rect">
            <a:avLst/>
          </a:prstGeom>
          <a:noFill/>
          <a:ln w="9525">
            <a:noFill/>
            <a:miter lim="800000"/>
            <a:headEnd/>
            <a:tailEnd/>
          </a:ln>
        </p:spPr>
        <p:txBody>
          <a:bodyPr>
            <a:spAutoFit/>
          </a:bodyPr>
          <a:lstStyle/>
          <a:p>
            <a:pPr>
              <a:buFont typeface="Arial" charset="0"/>
              <a:buNone/>
            </a:pPr>
            <a:r>
              <a:rPr lang="zh-CN" altLang="en-US" sz="2400" b="1"/>
              <a:t>数据库连接开发</a:t>
            </a:r>
            <a:endParaRPr lang="zh-CN" altLang="zh-CN" sz="2400" b="1"/>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84213" y="771525"/>
            <a:ext cx="2689225" cy="579438"/>
          </a:xfrm>
          <a:prstGeom prst="rect">
            <a:avLst/>
          </a:prstGeom>
          <a:noFill/>
          <a:ln w="9525">
            <a:noFill/>
            <a:miter lim="800000"/>
            <a:headEnd/>
            <a:tailEnd/>
          </a:ln>
        </p:spPr>
        <p:txBody>
          <a:bodyPr>
            <a:spAutoFit/>
          </a:bodyPr>
          <a:lstStyle/>
          <a:p>
            <a:pPr>
              <a:buFont typeface="Arial" charset="0"/>
              <a:buNone/>
            </a:pPr>
            <a:r>
              <a:rPr lang="en-US" altLang="zh-CN" sz="3200" b="1"/>
              <a:t>6.1.2</a:t>
            </a:r>
            <a:r>
              <a:rPr lang="zh-CN" altLang="en-US" sz="3200" b="1"/>
              <a:t>任务实施</a:t>
            </a:r>
            <a:endParaRPr lang="zh-CN" altLang="zh-CN" sz="3200" b="1"/>
          </a:p>
        </p:txBody>
      </p:sp>
      <p:sp>
        <p:nvSpPr>
          <p:cNvPr id="19" name="文本框 29"/>
          <p:cNvSpPr txBox="1">
            <a:spLocks noChangeArrowheads="1"/>
          </p:cNvSpPr>
          <p:nvPr/>
        </p:nvSpPr>
        <p:spPr bwMode="auto">
          <a:xfrm>
            <a:off x="8278813" y="187325"/>
            <a:ext cx="3255962" cy="822325"/>
          </a:xfrm>
          <a:prstGeom prst="rect">
            <a:avLst/>
          </a:prstGeom>
          <a:noFill/>
          <a:ln w="9525">
            <a:noFill/>
            <a:miter lim="800000"/>
            <a:headEnd/>
            <a:tailEnd/>
          </a:ln>
        </p:spPr>
        <p:txBody>
          <a:bodyPr wrap="none">
            <a:spAutoFit/>
          </a:bodyPr>
          <a:lstStyle/>
          <a:p>
            <a:r>
              <a:rPr lang="en-US" altLang="zh-CN" sz="2400" b="1">
                <a:solidFill>
                  <a:srgbClr val="262626"/>
                </a:solidFill>
                <a:latin typeface="宋体" charset="-122"/>
              </a:rPr>
              <a:t>SQL Server</a:t>
            </a:r>
            <a:r>
              <a:rPr lang="zh-CN" altLang="en-US" sz="2400" b="1">
                <a:solidFill>
                  <a:srgbClr val="262626"/>
                </a:solidFill>
                <a:latin typeface="宋体" charset="-122"/>
              </a:rPr>
              <a:t>开发与编程</a:t>
            </a:r>
          </a:p>
          <a:p>
            <a:endParaRPr lang="zh-CN" altLang="en-US" sz="2400" b="1">
              <a:latin typeface="宋体" charset="-122"/>
            </a:endParaRPr>
          </a:p>
        </p:txBody>
      </p:sp>
      <p:sp>
        <p:nvSpPr>
          <p:cNvPr id="6" name="TextBox 5"/>
          <p:cNvSpPr txBox="1">
            <a:spLocks noChangeArrowheads="1"/>
          </p:cNvSpPr>
          <p:nvPr/>
        </p:nvSpPr>
        <p:spPr bwMode="auto">
          <a:xfrm>
            <a:off x="423863" y="1789113"/>
            <a:ext cx="5949950" cy="4486275"/>
          </a:xfrm>
          <a:prstGeom prst="rect">
            <a:avLst/>
          </a:prstGeom>
          <a:noFill/>
          <a:ln w="9525">
            <a:noFill/>
            <a:miter lim="800000"/>
            <a:headEnd/>
            <a:tailEnd/>
          </a:ln>
        </p:spPr>
        <p:txBody>
          <a:bodyPr>
            <a:spAutoFit/>
          </a:bodyPr>
          <a:lstStyle/>
          <a:p>
            <a:pPr indent="457200"/>
            <a:r>
              <a:rPr lang="zh-CN" altLang="en-US"/>
              <a:t>对应程序设计代码如下</a:t>
            </a:r>
            <a:r>
              <a:rPr lang="en-US" altLang="zh-CN"/>
              <a:t>:</a:t>
            </a:r>
          </a:p>
          <a:p>
            <a:pPr indent="457200"/>
            <a:r>
              <a:rPr lang="en-US" altLang="zh-CN"/>
              <a:t>    </a:t>
            </a:r>
            <a:r>
              <a:rPr lang="zh-CN" altLang="en-US"/>
              <a:t>登录按钮：</a:t>
            </a:r>
          </a:p>
          <a:p>
            <a:pPr indent="457200"/>
            <a:r>
              <a:rPr lang="en-US" altLang="zh-CN"/>
              <a:t>Private Sub Button1_Click(ByVal sender As System.Object, ByVal e As System.EventArgs) Handles Button1.Click</a:t>
            </a:r>
          </a:p>
          <a:p>
            <a:pPr indent="457200"/>
            <a:r>
              <a:rPr lang="en-US" altLang="zh-CN"/>
              <a:t>checkFormat()</a:t>
            </a:r>
          </a:p>
          <a:p>
            <a:pPr indent="457200"/>
            <a:r>
              <a:rPr lang="en-US" altLang="zh-CN"/>
              <a:t>End Sub</a:t>
            </a:r>
          </a:p>
          <a:p>
            <a:pPr indent="457200"/>
            <a:r>
              <a:rPr lang="en-US" altLang="zh-CN"/>
              <a:t>    </a:t>
            </a:r>
            <a:r>
              <a:rPr lang="zh-CN" altLang="en-US"/>
              <a:t>权限验证代码如下：</a:t>
            </a:r>
          </a:p>
          <a:p>
            <a:pPr indent="457200"/>
            <a:r>
              <a:rPr lang="en-US" altLang="zh-CN"/>
              <a:t>Sub checkFormat()</a:t>
            </a:r>
          </a:p>
          <a:p>
            <a:pPr indent="457200"/>
            <a:r>
              <a:rPr lang="en-US" altLang="zh-CN"/>
              <a:t>If TextBox1.Text = "" Or TextBox2.Text = "" Then</a:t>
            </a:r>
          </a:p>
          <a:p>
            <a:pPr indent="457200"/>
            <a:r>
              <a:rPr lang="en-US" altLang="zh-CN"/>
              <a:t>MsgBox("</a:t>
            </a:r>
            <a:r>
              <a:rPr lang="zh-CN" altLang="en-US"/>
              <a:t>用户名和密码不能为空</a:t>
            </a:r>
            <a:r>
              <a:rPr lang="en-US" altLang="zh-CN"/>
              <a:t>")</a:t>
            </a:r>
          </a:p>
          <a:p>
            <a:pPr indent="457200"/>
            <a:r>
              <a:rPr lang="en-US" altLang="zh-CN"/>
              <a:t>ElseIf ComboBox1.Text = "" Then</a:t>
            </a:r>
          </a:p>
          <a:p>
            <a:pPr indent="457200"/>
            <a:r>
              <a:rPr lang="en-US" altLang="zh-CN"/>
              <a:t>MsgBox("</a:t>
            </a:r>
            <a:r>
              <a:rPr lang="zh-CN" altLang="en-US"/>
              <a:t>请选择登陆用户权限</a:t>
            </a:r>
            <a:r>
              <a:rPr lang="en-US" altLang="zh-CN"/>
              <a:t>")</a:t>
            </a:r>
          </a:p>
          <a:p>
            <a:pPr indent="457200"/>
            <a:r>
              <a:rPr lang="en-US" altLang="zh-CN"/>
              <a:t>Else</a:t>
            </a:r>
          </a:p>
          <a:p>
            <a:pPr indent="457200"/>
            <a:r>
              <a:rPr lang="en-US" altLang="zh-CN"/>
              <a:t>checkLoginName()</a:t>
            </a:r>
          </a:p>
          <a:p>
            <a:pPr indent="457200"/>
            <a:r>
              <a:rPr lang="en-US" altLang="zh-CN"/>
              <a:t>End If</a:t>
            </a:r>
          </a:p>
          <a:p>
            <a:pPr indent="457200"/>
            <a:r>
              <a:rPr lang="en-US" altLang="zh-CN"/>
              <a:t>End Sub</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4597400" y="1225550"/>
            <a:ext cx="2689225" cy="457200"/>
          </a:xfrm>
          <a:prstGeom prst="rect">
            <a:avLst/>
          </a:prstGeom>
          <a:noFill/>
          <a:ln w="9525">
            <a:noFill/>
            <a:miter lim="800000"/>
            <a:headEnd/>
            <a:tailEnd/>
          </a:ln>
        </p:spPr>
        <p:txBody>
          <a:bodyPr>
            <a:spAutoFit/>
          </a:bodyPr>
          <a:lstStyle/>
          <a:p>
            <a:pPr>
              <a:buFont typeface="Arial" charset="0"/>
              <a:buNone/>
            </a:pPr>
            <a:r>
              <a:rPr lang="zh-CN" altLang="en-US" sz="2400" b="1"/>
              <a:t>数据库连接开发</a:t>
            </a:r>
            <a:endParaRPr lang="zh-CN" altLang="zh-CN" sz="2400" b="1"/>
          </a:p>
        </p:txBody>
      </p:sp>
      <p:sp>
        <p:nvSpPr>
          <p:cNvPr id="3" name="TextBox 5"/>
          <p:cNvSpPr txBox="1">
            <a:spLocks noChangeArrowheads="1"/>
          </p:cNvSpPr>
          <p:nvPr/>
        </p:nvSpPr>
        <p:spPr bwMode="auto">
          <a:xfrm>
            <a:off x="6626225" y="1828800"/>
            <a:ext cx="4806950" cy="2563813"/>
          </a:xfrm>
          <a:prstGeom prst="rect">
            <a:avLst/>
          </a:prstGeom>
          <a:noFill/>
          <a:ln w="9525">
            <a:noFill/>
            <a:miter lim="800000"/>
            <a:headEnd/>
            <a:tailEnd/>
          </a:ln>
        </p:spPr>
        <p:txBody>
          <a:bodyPr>
            <a:spAutoFit/>
          </a:bodyPr>
          <a:lstStyle/>
          <a:p>
            <a:pPr indent="457200"/>
            <a:r>
              <a:rPr lang="en-US" altLang="zh-CN"/>
              <a:t>Sub checkLoginName()</a:t>
            </a:r>
          </a:p>
          <a:p>
            <a:pPr indent="457200"/>
            <a:r>
              <a:rPr lang="en-US" altLang="zh-CN"/>
              <a:t>Dim str As String</a:t>
            </a:r>
          </a:p>
          <a:p>
            <a:pPr indent="457200"/>
            <a:r>
              <a:rPr lang="en-US" altLang="zh-CN"/>
              <a:t>str = "Data Source=localhost;Initial Catalog = Student;integrated Security=true"</a:t>
            </a:r>
          </a:p>
          <a:p>
            <a:pPr indent="457200"/>
            <a:r>
              <a:rPr lang="en-US" altLang="zh-CN">
                <a:sym typeface="Wingdings" pitchFamily="2" charset="2"/>
              </a:rPr>
              <a:t></a:t>
            </a:r>
            <a:r>
              <a:rPr lang="zh-CN" altLang="en-US"/>
              <a:t>数据库连接字符串</a:t>
            </a:r>
          </a:p>
          <a:p>
            <a:pPr indent="457200"/>
            <a:r>
              <a:rPr lang="en-US" altLang="zh-CN"/>
              <a:t>Dim con As New SqlConnection(str)</a:t>
            </a:r>
            <a:endParaRPr lang="en-US" altLang="zh-CN">
              <a:sym typeface="Wingdings" pitchFamily="2" charset="2"/>
            </a:endParaRPr>
          </a:p>
          <a:p>
            <a:pPr indent="457200"/>
            <a:r>
              <a:rPr lang="en-US" altLang="zh-CN">
                <a:sym typeface="Wingdings" pitchFamily="2" charset="2"/>
              </a:rPr>
              <a:t></a:t>
            </a:r>
            <a:r>
              <a:rPr lang="zh-CN" altLang="en-US"/>
              <a:t>连接数据库</a:t>
            </a:r>
          </a:p>
          <a:p>
            <a:pPr indent="457200"/>
            <a:r>
              <a:rPr lang="en-US" altLang="zh-CN"/>
              <a:t>con.Open()</a:t>
            </a:r>
          </a:p>
          <a:p>
            <a:pPr indent="457200"/>
            <a:r>
              <a:rPr lang="en-US" altLang="zh-CN"/>
              <a:t> </a:t>
            </a:r>
            <a:r>
              <a:rPr lang="en-US" altLang="zh-CN">
                <a:sym typeface="Wingdings" pitchFamily="2" charset="2"/>
              </a:rPr>
              <a:t></a:t>
            </a:r>
            <a:r>
              <a:rPr lang="zh-CN" altLang="en-US"/>
              <a:t>打开数据库</a:t>
            </a:r>
            <a:endParaRPr lang="zh-CN" altLang="zh-CN"/>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84213" y="771525"/>
            <a:ext cx="2689225" cy="579438"/>
          </a:xfrm>
          <a:prstGeom prst="rect">
            <a:avLst/>
          </a:prstGeom>
          <a:noFill/>
          <a:ln w="9525">
            <a:noFill/>
            <a:miter lim="800000"/>
            <a:headEnd/>
            <a:tailEnd/>
          </a:ln>
        </p:spPr>
        <p:txBody>
          <a:bodyPr>
            <a:spAutoFit/>
          </a:bodyPr>
          <a:lstStyle/>
          <a:p>
            <a:pPr>
              <a:buFont typeface="Arial" charset="0"/>
              <a:buNone/>
            </a:pPr>
            <a:r>
              <a:rPr lang="en-US" altLang="zh-CN" sz="3200" b="1"/>
              <a:t>6.1.2</a:t>
            </a:r>
            <a:r>
              <a:rPr lang="zh-CN" altLang="en-US" sz="3200" b="1"/>
              <a:t>任务实施</a:t>
            </a:r>
            <a:endParaRPr lang="zh-CN" altLang="zh-CN" sz="3200" b="1"/>
          </a:p>
        </p:txBody>
      </p:sp>
      <p:sp>
        <p:nvSpPr>
          <p:cNvPr id="19" name="文本框 29"/>
          <p:cNvSpPr txBox="1">
            <a:spLocks noChangeArrowheads="1"/>
          </p:cNvSpPr>
          <p:nvPr/>
        </p:nvSpPr>
        <p:spPr bwMode="auto">
          <a:xfrm>
            <a:off x="8278813" y="187325"/>
            <a:ext cx="3255962" cy="822325"/>
          </a:xfrm>
          <a:prstGeom prst="rect">
            <a:avLst/>
          </a:prstGeom>
          <a:noFill/>
          <a:ln w="9525">
            <a:noFill/>
            <a:miter lim="800000"/>
            <a:headEnd/>
            <a:tailEnd/>
          </a:ln>
        </p:spPr>
        <p:txBody>
          <a:bodyPr wrap="none">
            <a:spAutoFit/>
          </a:bodyPr>
          <a:lstStyle/>
          <a:p>
            <a:r>
              <a:rPr lang="en-US" altLang="zh-CN" sz="2400" b="1">
                <a:solidFill>
                  <a:srgbClr val="262626"/>
                </a:solidFill>
                <a:latin typeface="宋体" charset="-122"/>
              </a:rPr>
              <a:t>SQL Server</a:t>
            </a:r>
            <a:r>
              <a:rPr lang="zh-CN" altLang="en-US" sz="2400" b="1">
                <a:solidFill>
                  <a:srgbClr val="262626"/>
                </a:solidFill>
                <a:latin typeface="宋体" charset="-122"/>
              </a:rPr>
              <a:t>开发与编程</a:t>
            </a:r>
          </a:p>
          <a:p>
            <a:endParaRPr lang="zh-CN" altLang="en-US" sz="2400" b="1">
              <a:latin typeface="宋体" charset="-122"/>
            </a:endParaRPr>
          </a:p>
        </p:txBody>
      </p:sp>
      <p:sp>
        <p:nvSpPr>
          <p:cNvPr id="6" name="TextBox 5"/>
          <p:cNvSpPr txBox="1">
            <a:spLocks noChangeArrowheads="1"/>
          </p:cNvSpPr>
          <p:nvPr/>
        </p:nvSpPr>
        <p:spPr bwMode="auto">
          <a:xfrm>
            <a:off x="2400300" y="2679700"/>
            <a:ext cx="1841500" cy="2289175"/>
          </a:xfrm>
          <a:prstGeom prst="rect">
            <a:avLst/>
          </a:prstGeom>
          <a:noFill/>
          <a:ln w="9525">
            <a:noFill/>
            <a:miter lim="800000"/>
            <a:headEnd/>
            <a:tailEnd/>
          </a:ln>
        </p:spPr>
        <p:txBody>
          <a:bodyPr>
            <a:spAutoFit/>
          </a:bodyPr>
          <a:lstStyle/>
          <a:p>
            <a:pPr indent="457200"/>
            <a:r>
              <a:rPr lang="zh-CN" altLang="zh-CN"/>
              <a:t>先判断数据库里有没有</a:t>
            </a:r>
            <a:r>
              <a:rPr lang="en-US" altLang="zh-CN"/>
              <a:t>day</a:t>
            </a:r>
            <a:r>
              <a:rPr lang="zh-CN" altLang="en-US"/>
              <a:t>这个表，有就什么都不干，没有就创建</a:t>
            </a:r>
            <a:r>
              <a:rPr lang="en-US" altLang="zh-CN"/>
              <a:t>day</a:t>
            </a:r>
            <a:r>
              <a:rPr lang="zh-CN" altLang="en-US"/>
              <a:t>表，</a:t>
            </a:r>
            <a:r>
              <a:rPr lang="en-US" altLang="zh-CN"/>
              <a:t>day</a:t>
            </a:r>
            <a:r>
              <a:rPr lang="zh-CN" altLang="en-US"/>
              <a:t>表里有</a:t>
            </a:r>
            <a:r>
              <a:rPr lang="en-US" altLang="zh-CN"/>
              <a:t>id</a:t>
            </a:r>
            <a:r>
              <a:rPr lang="zh-CN" altLang="en-US"/>
              <a:t>和</a:t>
            </a:r>
            <a:r>
              <a:rPr lang="en-US" altLang="zh-CN"/>
              <a:t>temp</a:t>
            </a:r>
            <a:r>
              <a:rPr lang="zh-CN" altLang="en-US"/>
              <a:t>两列，</a:t>
            </a:r>
            <a:r>
              <a:rPr lang="en-US" altLang="zh-CN"/>
              <a:t>id</a:t>
            </a:r>
            <a:r>
              <a:rPr lang="zh-CN" altLang="en-US"/>
              <a:t>是主键，则源代码如右：</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4597400" y="1225550"/>
            <a:ext cx="2689225" cy="457200"/>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2.</a:t>
            </a:r>
            <a:r>
              <a:rPr lang="zh-CN" altLang="en-US" sz="2400" b="1">
                <a:latin typeface="宋体" charset="-122"/>
              </a:rPr>
              <a:t>创建新表的开发</a:t>
            </a:r>
            <a:endParaRPr lang="zh-CN" altLang="zh-CN" sz="2400" b="1">
              <a:latin typeface="宋体" charset="-122"/>
            </a:endParaRPr>
          </a:p>
        </p:txBody>
      </p:sp>
      <p:sp>
        <p:nvSpPr>
          <p:cNvPr id="3" name="TextBox 5"/>
          <p:cNvSpPr txBox="1">
            <a:spLocks noChangeArrowheads="1"/>
          </p:cNvSpPr>
          <p:nvPr/>
        </p:nvSpPr>
        <p:spPr bwMode="auto">
          <a:xfrm>
            <a:off x="5954713" y="2328863"/>
            <a:ext cx="4806950" cy="3937000"/>
          </a:xfrm>
          <a:prstGeom prst="rect">
            <a:avLst/>
          </a:prstGeom>
          <a:noFill/>
          <a:ln w="9525">
            <a:noFill/>
            <a:miter lim="800000"/>
            <a:headEnd/>
            <a:tailEnd/>
          </a:ln>
        </p:spPr>
        <p:txBody>
          <a:bodyPr>
            <a:spAutoFit/>
          </a:bodyPr>
          <a:lstStyle/>
          <a:p>
            <a:pPr indent="457200"/>
            <a:r>
              <a:rPr lang="en-US" altLang="zh-CN"/>
              <a:t>Private Sub Button3_Click(ByVal sender As System.Object, ByVal e As System.EventArgs) Handles Button9.Click</a:t>
            </a:r>
          </a:p>
          <a:p>
            <a:pPr indent="457200"/>
            <a:r>
              <a:rPr lang="en-US" altLang="zh-CN"/>
              <a:t>str = "Data Source=localhost;Initial Catalog = Student;integrated Security=true" </a:t>
            </a:r>
            <a:r>
              <a:rPr lang="en-US" altLang="zh-CN">
                <a:sym typeface="Wingdings" pitchFamily="2" charset="2"/>
              </a:rPr>
              <a:t></a:t>
            </a:r>
            <a:r>
              <a:rPr lang="zh-CN" altLang="en-US"/>
              <a:t>连接字符串       </a:t>
            </a:r>
          </a:p>
          <a:p>
            <a:pPr indent="457200"/>
            <a:r>
              <a:rPr lang="en-US" altLang="zh-CN"/>
              <a:t>Dim con As New SqlConnection(str)</a:t>
            </a:r>
          </a:p>
          <a:p>
            <a:pPr indent="457200"/>
            <a:r>
              <a:rPr lang="en-US" altLang="zh-CN"/>
              <a:t>  </a:t>
            </a:r>
            <a:r>
              <a:rPr lang="en-US" altLang="zh-CN">
                <a:sym typeface="Wingdings" pitchFamily="2" charset="2"/>
              </a:rPr>
              <a:t></a:t>
            </a:r>
            <a:r>
              <a:rPr lang="zh-CN" altLang="en-US"/>
              <a:t>连接数据库</a:t>
            </a:r>
          </a:p>
          <a:p>
            <a:pPr indent="457200"/>
            <a:r>
              <a:rPr lang="zh-CN" altLang="en-US"/>
              <a:t>        </a:t>
            </a:r>
            <a:r>
              <a:rPr lang="en-US" altLang="zh-CN"/>
              <a:t>con.Open()    </a:t>
            </a:r>
          </a:p>
          <a:p>
            <a:pPr indent="457200"/>
            <a:r>
              <a:rPr lang="en-US" altLang="zh-CN"/>
              <a:t>If not exists(select * from sysobjects where name = 'day')  then</a:t>
            </a:r>
          </a:p>
          <a:p>
            <a:pPr indent="457200"/>
            <a:r>
              <a:rPr lang="en-US" altLang="zh-CN"/>
              <a:t>create table [day]</a:t>
            </a:r>
            <a:r>
              <a:rPr lang="zh-CN" altLang="en-US"/>
              <a:t>（</a:t>
            </a:r>
            <a:r>
              <a:rPr lang="en-US" altLang="zh-CN"/>
              <a:t>id int primary key</a:t>
            </a:r>
            <a:r>
              <a:rPr lang="zh-CN" altLang="en-US"/>
              <a:t>，</a:t>
            </a:r>
            <a:r>
              <a:rPr lang="en-US" altLang="zh-CN"/>
              <a:t>temp varchar(20)</a:t>
            </a:r>
            <a:r>
              <a:rPr lang="zh-CN" altLang="en-US"/>
              <a:t>）</a:t>
            </a:r>
          </a:p>
          <a:p>
            <a:pPr indent="457200"/>
            <a:r>
              <a:rPr lang="en-US" altLang="zh-CN"/>
              <a:t>End if</a:t>
            </a:r>
          </a:p>
          <a:p>
            <a:pPr indent="457200"/>
            <a:r>
              <a:rPr lang="en-US" altLang="zh-CN"/>
              <a:t>    End Sub</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36588" y="419100"/>
            <a:ext cx="2689225" cy="579438"/>
          </a:xfrm>
          <a:prstGeom prst="rect">
            <a:avLst/>
          </a:prstGeom>
          <a:noFill/>
          <a:ln w="9525">
            <a:noFill/>
            <a:miter lim="800000"/>
            <a:headEnd/>
            <a:tailEnd/>
          </a:ln>
        </p:spPr>
        <p:txBody>
          <a:bodyPr>
            <a:spAutoFit/>
          </a:bodyPr>
          <a:lstStyle/>
          <a:p>
            <a:pPr>
              <a:buFont typeface="Arial" charset="0"/>
              <a:buNone/>
            </a:pPr>
            <a:r>
              <a:rPr lang="en-US" altLang="zh-CN" sz="3200" b="1"/>
              <a:t>6.1.2</a:t>
            </a:r>
            <a:r>
              <a:rPr lang="zh-CN" altLang="en-US" sz="3200" b="1"/>
              <a:t>任务实施</a:t>
            </a:r>
            <a:endParaRPr lang="zh-CN" altLang="zh-CN" sz="3200" b="1"/>
          </a:p>
        </p:txBody>
      </p:sp>
      <p:sp>
        <p:nvSpPr>
          <p:cNvPr id="19" name="文本框 29"/>
          <p:cNvSpPr txBox="1">
            <a:spLocks noChangeArrowheads="1"/>
          </p:cNvSpPr>
          <p:nvPr/>
        </p:nvSpPr>
        <p:spPr bwMode="auto">
          <a:xfrm>
            <a:off x="8278813" y="187325"/>
            <a:ext cx="3255962" cy="822325"/>
          </a:xfrm>
          <a:prstGeom prst="rect">
            <a:avLst/>
          </a:prstGeom>
          <a:noFill/>
          <a:ln w="9525">
            <a:noFill/>
            <a:miter lim="800000"/>
            <a:headEnd/>
            <a:tailEnd/>
          </a:ln>
        </p:spPr>
        <p:txBody>
          <a:bodyPr wrap="none">
            <a:spAutoFit/>
          </a:bodyPr>
          <a:lstStyle/>
          <a:p>
            <a:r>
              <a:rPr lang="en-US" altLang="zh-CN" sz="2400" b="1">
                <a:solidFill>
                  <a:srgbClr val="262626"/>
                </a:solidFill>
                <a:latin typeface="宋体" charset="-122"/>
              </a:rPr>
              <a:t>SQL Server</a:t>
            </a:r>
            <a:r>
              <a:rPr lang="zh-CN" altLang="en-US" sz="2400" b="1">
                <a:solidFill>
                  <a:srgbClr val="262626"/>
                </a:solidFill>
                <a:latin typeface="宋体" charset="-122"/>
              </a:rPr>
              <a:t>开发与编程</a:t>
            </a:r>
          </a:p>
          <a:p>
            <a:endParaRPr lang="zh-CN" altLang="en-US" sz="2400" b="1">
              <a:latin typeface="宋体" charset="-122"/>
            </a:endParaRPr>
          </a:p>
        </p:txBody>
      </p:sp>
      <p:sp>
        <p:nvSpPr>
          <p:cNvPr id="6" name="TextBox 5"/>
          <p:cNvSpPr txBox="1">
            <a:spLocks noChangeArrowheads="1"/>
          </p:cNvSpPr>
          <p:nvPr/>
        </p:nvSpPr>
        <p:spPr bwMode="auto">
          <a:xfrm>
            <a:off x="2887663" y="1851025"/>
            <a:ext cx="441325" cy="4486275"/>
          </a:xfrm>
          <a:prstGeom prst="rect">
            <a:avLst/>
          </a:prstGeom>
          <a:noFill/>
          <a:ln w="9525">
            <a:noFill/>
            <a:miter lim="800000"/>
            <a:headEnd/>
            <a:tailEnd/>
          </a:ln>
        </p:spPr>
        <p:txBody>
          <a:bodyPr>
            <a:spAutoFit/>
          </a:bodyPr>
          <a:lstStyle/>
          <a:p>
            <a:pPr indent="457200"/>
            <a:r>
              <a:rPr lang="zh-CN" altLang="en-US"/>
              <a:t>以添加学生学籍信息为例，设计界面 </a:t>
            </a:r>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635000" y="1081088"/>
            <a:ext cx="3335338" cy="396875"/>
          </a:xfrm>
          <a:prstGeom prst="rect">
            <a:avLst/>
          </a:prstGeom>
          <a:noFill/>
          <a:ln w="9525">
            <a:noFill/>
            <a:miter lim="800000"/>
            <a:headEnd/>
            <a:tailEnd/>
          </a:ln>
        </p:spPr>
        <p:txBody>
          <a:bodyPr>
            <a:spAutoFit/>
          </a:bodyPr>
          <a:lstStyle/>
          <a:p>
            <a:pPr>
              <a:buFont typeface="Arial" charset="0"/>
              <a:buNone/>
            </a:pPr>
            <a:r>
              <a:rPr lang="en-US" altLang="zh-CN" sz="2000" b="1">
                <a:latin typeface="宋体" charset="-122"/>
              </a:rPr>
              <a:t>3.</a:t>
            </a:r>
            <a:r>
              <a:rPr lang="zh-CN" altLang="en-US" sz="2000" b="1">
                <a:latin typeface="宋体" charset="-122"/>
              </a:rPr>
              <a:t>数据库信息添加的开发</a:t>
            </a:r>
            <a:endParaRPr lang="zh-CN" altLang="zh-CN" sz="2000" b="1">
              <a:latin typeface="宋体" charset="-122"/>
            </a:endParaRPr>
          </a:p>
        </p:txBody>
      </p:sp>
      <p:pic>
        <p:nvPicPr>
          <p:cNvPr id="95240" name="Picture 8"/>
          <p:cNvPicPr>
            <a:picLocks noChangeAspect="1" noChangeArrowheads="1"/>
          </p:cNvPicPr>
          <p:nvPr/>
        </p:nvPicPr>
        <p:blipFill>
          <a:blip r:embed="rId2"/>
          <a:srcRect/>
          <a:stretch>
            <a:fillRect/>
          </a:stretch>
        </p:blipFill>
        <p:spPr bwMode="auto">
          <a:xfrm>
            <a:off x="4994275" y="933450"/>
            <a:ext cx="6419850" cy="561975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84213" y="771525"/>
            <a:ext cx="2689225" cy="579438"/>
          </a:xfrm>
          <a:prstGeom prst="rect">
            <a:avLst/>
          </a:prstGeom>
          <a:noFill/>
          <a:ln w="9525">
            <a:noFill/>
            <a:miter lim="800000"/>
            <a:headEnd/>
            <a:tailEnd/>
          </a:ln>
        </p:spPr>
        <p:txBody>
          <a:bodyPr>
            <a:spAutoFit/>
          </a:bodyPr>
          <a:lstStyle/>
          <a:p>
            <a:pPr>
              <a:buFont typeface="Arial" charset="0"/>
              <a:buNone/>
            </a:pPr>
            <a:r>
              <a:rPr lang="en-US" altLang="zh-CN" sz="3200" b="1"/>
              <a:t>6.1.2</a:t>
            </a:r>
            <a:r>
              <a:rPr lang="zh-CN" altLang="en-US" sz="3200" b="1"/>
              <a:t>任务实施</a:t>
            </a:r>
            <a:endParaRPr lang="zh-CN" altLang="zh-CN" sz="3200" b="1"/>
          </a:p>
        </p:txBody>
      </p:sp>
      <p:sp>
        <p:nvSpPr>
          <p:cNvPr id="19" name="文本框 29"/>
          <p:cNvSpPr txBox="1">
            <a:spLocks noChangeArrowheads="1"/>
          </p:cNvSpPr>
          <p:nvPr/>
        </p:nvSpPr>
        <p:spPr bwMode="auto">
          <a:xfrm>
            <a:off x="8278813" y="187325"/>
            <a:ext cx="3255962" cy="822325"/>
          </a:xfrm>
          <a:prstGeom prst="rect">
            <a:avLst/>
          </a:prstGeom>
          <a:noFill/>
          <a:ln w="9525">
            <a:noFill/>
            <a:miter lim="800000"/>
            <a:headEnd/>
            <a:tailEnd/>
          </a:ln>
        </p:spPr>
        <p:txBody>
          <a:bodyPr wrap="none">
            <a:spAutoFit/>
          </a:bodyPr>
          <a:lstStyle/>
          <a:p>
            <a:r>
              <a:rPr lang="en-US" altLang="zh-CN" sz="2400" b="1">
                <a:solidFill>
                  <a:srgbClr val="262626"/>
                </a:solidFill>
                <a:latin typeface="宋体" charset="-122"/>
              </a:rPr>
              <a:t>SQL Server</a:t>
            </a:r>
            <a:r>
              <a:rPr lang="zh-CN" altLang="en-US" sz="2400" b="1">
                <a:solidFill>
                  <a:srgbClr val="262626"/>
                </a:solidFill>
                <a:latin typeface="宋体" charset="-122"/>
              </a:rPr>
              <a:t>开发与编程</a:t>
            </a:r>
          </a:p>
          <a:p>
            <a:endParaRPr lang="zh-CN" altLang="en-US" sz="2400" b="1">
              <a:latin typeface="宋体" charset="-122"/>
            </a:endParaRPr>
          </a:p>
        </p:txBody>
      </p:sp>
      <p:sp>
        <p:nvSpPr>
          <p:cNvPr id="6" name="TextBox 5"/>
          <p:cNvSpPr txBox="1">
            <a:spLocks noChangeArrowheads="1"/>
          </p:cNvSpPr>
          <p:nvPr/>
        </p:nvSpPr>
        <p:spPr bwMode="auto">
          <a:xfrm>
            <a:off x="803275" y="2716213"/>
            <a:ext cx="3232150" cy="2563812"/>
          </a:xfrm>
          <a:prstGeom prst="rect">
            <a:avLst/>
          </a:prstGeom>
          <a:noFill/>
          <a:ln w="9525">
            <a:noFill/>
            <a:miter lim="800000"/>
            <a:headEnd/>
            <a:tailEnd/>
          </a:ln>
        </p:spPr>
        <p:txBody>
          <a:bodyPr>
            <a:spAutoFit/>
          </a:bodyPr>
          <a:lstStyle/>
          <a:p>
            <a:pPr indent="457200"/>
            <a:r>
              <a:rPr lang="zh-CN" altLang="en-US"/>
              <a:t>对应需要开发的参考代码如下：</a:t>
            </a:r>
          </a:p>
          <a:p>
            <a:pPr indent="457200"/>
            <a:r>
              <a:rPr lang="zh-CN" altLang="en-US"/>
              <a:t>    以下为关闭按钮代码：</a:t>
            </a:r>
          </a:p>
          <a:p>
            <a:pPr indent="457200"/>
            <a:r>
              <a:rPr lang="en-US" altLang="zh-CN"/>
              <a:t>Private Sub Button3_Click(ByVal sender As System.Object, ByVal e As System.EventArgs) Handles Button3.Click</a:t>
            </a:r>
          </a:p>
          <a:p>
            <a:pPr indent="457200"/>
            <a:r>
              <a:rPr lang="en-US" altLang="zh-CN"/>
              <a:t>Me.Close()</a:t>
            </a:r>
          </a:p>
          <a:p>
            <a:pPr indent="457200"/>
            <a:r>
              <a:rPr lang="en-US" altLang="zh-CN"/>
              <a:t>    End Sub</a:t>
            </a:r>
          </a:p>
          <a:p>
            <a:pPr indent="457200"/>
            <a:r>
              <a:rPr lang="en-US" altLang="zh-CN"/>
              <a:t>    </a:t>
            </a:r>
            <a:endParaRPr lang="zh-CN" altLang="en-US"/>
          </a:p>
        </p:txBody>
      </p:sp>
      <p:sp>
        <p:nvSpPr>
          <p:cNvPr id="7" name="TextBox 6"/>
          <p:cNvSpPr txBox="1">
            <a:spLocks noChangeArrowheads="1"/>
          </p:cNvSpPr>
          <p:nvPr/>
        </p:nvSpPr>
        <p:spPr bwMode="auto">
          <a:xfrm>
            <a:off x="979488" y="2095500"/>
            <a:ext cx="2859087" cy="946150"/>
          </a:xfrm>
          <a:prstGeom prst="rect">
            <a:avLst/>
          </a:prstGeom>
          <a:noFill/>
          <a:ln w="9525">
            <a:noFill/>
            <a:miter lim="800000"/>
            <a:headEnd/>
            <a:tailEnd/>
          </a:ln>
        </p:spPr>
        <p:txBody>
          <a:bodyPr>
            <a:spAutoFit/>
          </a:bodyPr>
          <a:lstStyle/>
          <a:p>
            <a:pPr>
              <a:buFont typeface="Arial" charset="0"/>
              <a:buNone/>
            </a:pPr>
            <a:endParaRPr lang="zh-CN" altLang="zh-CN" sz="2800"/>
          </a:p>
          <a:p>
            <a:pPr>
              <a:buFont typeface="Arial" charset="0"/>
              <a:buNone/>
            </a:pPr>
            <a:endParaRPr lang="zh-CN" altLang="en-US" sz="2800"/>
          </a:p>
        </p:txBody>
      </p:sp>
      <p:sp>
        <p:nvSpPr>
          <p:cNvPr id="2" name="文本框 4"/>
          <p:cNvSpPr txBox="1">
            <a:spLocks noChangeArrowheads="1"/>
          </p:cNvSpPr>
          <p:nvPr/>
        </p:nvSpPr>
        <p:spPr bwMode="auto">
          <a:xfrm>
            <a:off x="598488" y="1506538"/>
            <a:ext cx="4237037" cy="457200"/>
          </a:xfrm>
          <a:prstGeom prst="rect">
            <a:avLst/>
          </a:prstGeom>
          <a:noFill/>
          <a:ln w="9525">
            <a:noFill/>
            <a:miter lim="800000"/>
            <a:headEnd/>
            <a:tailEnd/>
          </a:ln>
        </p:spPr>
        <p:txBody>
          <a:bodyPr>
            <a:spAutoFit/>
          </a:bodyPr>
          <a:lstStyle/>
          <a:p>
            <a:pPr>
              <a:buFont typeface="Arial" charset="0"/>
              <a:buNone/>
            </a:pPr>
            <a:r>
              <a:rPr lang="en-US" altLang="zh-CN" sz="2400" b="1">
                <a:latin typeface="宋体" charset="-122"/>
              </a:rPr>
              <a:t>3.</a:t>
            </a:r>
            <a:r>
              <a:rPr lang="zh-CN" altLang="en-US" sz="2400" b="1">
                <a:latin typeface="宋体" charset="-122"/>
              </a:rPr>
              <a:t>数据库信息添加的开发</a:t>
            </a:r>
            <a:endParaRPr lang="zh-CN" altLang="zh-CN" sz="2400" b="1">
              <a:latin typeface="宋体" charset="-122"/>
            </a:endParaRPr>
          </a:p>
        </p:txBody>
      </p:sp>
      <p:sp>
        <p:nvSpPr>
          <p:cNvPr id="3" name="TextBox 5"/>
          <p:cNvSpPr txBox="1">
            <a:spLocks noChangeArrowheads="1"/>
          </p:cNvSpPr>
          <p:nvPr/>
        </p:nvSpPr>
        <p:spPr bwMode="auto">
          <a:xfrm>
            <a:off x="5368925" y="927100"/>
            <a:ext cx="5989638" cy="5859463"/>
          </a:xfrm>
          <a:prstGeom prst="rect">
            <a:avLst/>
          </a:prstGeom>
          <a:noFill/>
          <a:ln w="9525">
            <a:noFill/>
            <a:miter lim="800000"/>
            <a:headEnd/>
            <a:tailEnd/>
          </a:ln>
        </p:spPr>
        <p:txBody>
          <a:bodyPr>
            <a:spAutoFit/>
          </a:bodyPr>
          <a:lstStyle/>
          <a:p>
            <a:pPr indent="457200"/>
            <a:r>
              <a:rPr lang="zh-CN" altLang="en-US"/>
              <a:t>以下为重填代码：</a:t>
            </a:r>
          </a:p>
          <a:p>
            <a:pPr indent="457200"/>
            <a:r>
              <a:rPr lang="en-US" altLang="zh-CN"/>
              <a:t>Private Sub Button2_Click(ByVal sender As System.Object, ByVal e As System.EventArgs) Handles Button2.Click</a:t>
            </a:r>
          </a:p>
          <a:p>
            <a:pPr indent="457200"/>
            <a:r>
              <a:rPr lang="en-US" altLang="zh-CN"/>
              <a:t>clear()</a:t>
            </a:r>
          </a:p>
          <a:p>
            <a:pPr indent="457200"/>
            <a:r>
              <a:rPr lang="en-US" altLang="zh-CN"/>
              <a:t>End Sub</a:t>
            </a:r>
          </a:p>
          <a:p>
            <a:pPr indent="457200"/>
            <a:r>
              <a:rPr lang="en-US" altLang="zh-CN"/>
              <a:t>Sub clear()</a:t>
            </a:r>
          </a:p>
          <a:p>
            <a:pPr indent="457200"/>
            <a:r>
              <a:rPr lang="en-US" altLang="zh-CN"/>
              <a:t>TextBox1.Text = ""</a:t>
            </a:r>
          </a:p>
          <a:p>
            <a:pPr indent="457200"/>
            <a:r>
              <a:rPr lang="en-US" altLang="zh-CN"/>
              <a:t>TextBox2.Text = ""</a:t>
            </a:r>
          </a:p>
          <a:p>
            <a:pPr indent="457200"/>
            <a:r>
              <a:rPr lang="en-US" altLang="zh-CN"/>
              <a:t>TextBox3.Text = ""</a:t>
            </a:r>
          </a:p>
          <a:p>
            <a:pPr indent="457200"/>
            <a:r>
              <a:rPr lang="en-US" altLang="zh-CN"/>
              <a:t>TextBox4.Text = ""</a:t>
            </a:r>
          </a:p>
          <a:p>
            <a:pPr indent="457200"/>
            <a:r>
              <a:rPr lang="en-US" altLang="zh-CN"/>
              <a:t>TextBox5.Text = ""</a:t>
            </a:r>
          </a:p>
          <a:p>
            <a:pPr indent="457200"/>
            <a:r>
              <a:rPr lang="en-US" altLang="zh-CN"/>
              <a:t>TextBox6.Text = ""</a:t>
            </a:r>
          </a:p>
          <a:p>
            <a:pPr indent="457200"/>
            <a:r>
              <a:rPr lang="en-US" altLang="zh-CN"/>
              <a:t>TextBox7.Text = ""</a:t>
            </a:r>
          </a:p>
          <a:p>
            <a:pPr indent="457200"/>
            <a:r>
              <a:rPr lang="en-US" altLang="zh-CN"/>
              <a:t>TextBox8.Text = ""</a:t>
            </a:r>
          </a:p>
          <a:p>
            <a:pPr indent="457200"/>
            <a:r>
              <a:rPr lang="en-US" altLang="zh-CN"/>
              <a:t>TextBox9.Text = ""</a:t>
            </a:r>
          </a:p>
          <a:p>
            <a:pPr indent="457200"/>
            <a:r>
              <a:rPr lang="en-US" altLang="zh-CN"/>
              <a:t>TextBox10.Text = ""</a:t>
            </a:r>
          </a:p>
          <a:p>
            <a:pPr indent="457200"/>
            <a:r>
              <a:rPr lang="en-US" altLang="zh-CN"/>
              <a:t>TextBox11.Text = ""</a:t>
            </a:r>
          </a:p>
          <a:p>
            <a:pPr indent="457200"/>
            <a:r>
              <a:rPr lang="en-US" altLang="zh-CN"/>
              <a:t>ComboBox1.Text = ""</a:t>
            </a:r>
          </a:p>
          <a:p>
            <a:pPr indent="457200"/>
            <a:r>
              <a:rPr lang="en-US" altLang="zh-CN"/>
              <a:t>RadioButton1.Checked = False</a:t>
            </a:r>
          </a:p>
          <a:p>
            <a:pPr indent="457200"/>
            <a:r>
              <a:rPr lang="en-US" altLang="zh-CN"/>
              <a:t>RadioButton2.Checked = False</a:t>
            </a:r>
          </a:p>
          <a:p>
            <a:pPr indent="457200"/>
            <a:r>
              <a:rPr lang="en-US" altLang="zh-CN"/>
              <a:t>End Sub </a:t>
            </a: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7" grpId="0"/>
      <p:bldP spid="2" grpId="0"/>
      <p:bldP spid="3" grpId="0"/>
    </p:bld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786</TotalTime>
  <Pages>0</Pages>
  <Words>1171</Words>
  <Characters>0</Characters>
  <Application>Microsoft Office PowerPoint</Application>
  <PresentationFormat>自定义</PresentationFormat>
  <Lines>0</Lines>
  <Paragraphs>178</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Company>微软中国</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Jamie</cp:lastModifiedBy>
  <cp:revision>91</cp:revision>
  <dcterms:created xsi:type="dcterms:W3CDTF">2016-03-29T09:34:52Z</dcterms:created>
  <dcterms:modified xsi:type="dcterms:W3CDTF">2016-12-22T00:47:07Z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