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20"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3" r:id="rId27"/>
    <p:sldId id="280" r:id="rId28"/>
    <p:sldId id="281" r:id="rId29"/>
    <p:sldId id="282" r:id="rId30"/>
    <p:sldId id="284" r:id="rId31"/>
    <p:sldId id="285" r:id="rId32"/>
    <p:sldId id="286" r:id="rId33"/>
    <p:sldId id="287" r:id="rId34"/>
    <p:sldId id="288" r:id="rId35"/>
    <p:sldId id="299" r:id="rId36"/>
    <p:sldId id="300" r:id="rId37"/>
    <p:sldId id="301" r:id="rId38"/>
    <p:sldId id="302" r:id="rId39"/>
    <p:sldId id="289" r:id="rId40"/>
    <p:sldId id="290" r:id="rId41"/>
    <p:sldId id="291" r:id="rId42"/>
    <p:sldId id="292" r:id="rId43"/>
    <p:sldId id="293" r:id="rId44"/>
    <p:sldId id="294" r:id="rId45"/>
    <p:sldId id="295" r:id="rId46"/>
    <p:sldId id="296" r:id="rId47"/>
    <p:sldId id="297" r:id="rId48"/>
    <p:sldId id="298"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2" r:id="rId6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2" d="100"/>
          <a:sy n="72" d="100"/>
        </p:scale>
        <p:origin x="-45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组合 15"/>
          <p:cNvGrpSpPr>
            <a:grpSpLocks/>
          </p:cNvGrpSpPr>
          <p:nvPr/>
        </p:nvGrpSpPr>
        <p:grpSpPr bwMode="auto">
          <a:xfrm>
            <a:off x="-3175" y="4953000"/>
            <a:ext cx="9147175" cy="1911350"/>
            <a:chOff x="-3765" y="4832896"/>
            <a:chExt cx="9147765" cy="2032192"/>
          </a:xfrm>
        </p:grpSpPr>
        <p:sp>
          <p:nvSpPr>
            <p:cNvPr id="6" name="任意多边形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任意多边形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任意多边形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直接连接符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defRPr>
                <a:solidFill>
                  <a:srgbClr val="FFFFFF"/>
                </a:solidFill>
              </a:defRPr>
            </a:lvl1pPr>
            <a:extLst/>
          </a:lstStyle>
          <a:p>
            <a:pPr>
              <a:defRPr/>
            </a:pPr>
            <a:endParaRPr lang="en-US" altLang="zh-CN"/>
          </a:p>
        </p:txBody>
      </p:sp>
      <p:sp>
        <p:nvSpPr>
          <p:cNvPr id="12" name="页脚占位符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ltLang="zh-CN"/>
          </a:p>
        </p:txBody>
      </p:sp>
      <p:sp>
        <p:nvSpPr>
          <p:cNvPr id="13" name="灯片编号占位符 26"/>
          <p:cNvSpPr>
            <a:spLocks noGrp="1"/>
          </p:cNvSpPr>
          <p:nvPr>
            <p:ph type="sldNum" sz="quarter" idx="12"/>
          </p:nvPr>
        </p:nvSpPr>
        <p:spPr/>
        <p:txBody>
          <a:bodyPr/>
          <a:lstStyle>
            <a:lvl1pPr>
              <a:defRPr>
                <a:solidFill>
                  <a:srgbClr val="FFFFFF"/>
                </a:solidFill>
              </a:defRPr>
            </a:lvl1pPr>
            <a:extLst/>
          </a:lstStyle>
          <a:p>
            <a:pPr>
              <a:defRPr/>
            </a:pPr>
            <a:fld id="{F885FF30-45F1-4BBF-BDCC-10CF0D96146C}"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endParaRPr lang="en-US" altLang="zh-CN"/>
          </a:p>
        </p:txBody>
      </p:sp>
      <p:sp>
        <p:nvSpPr>
          <p:cNvPr id="5" name="页脚占位符 21"/>
          <p:cNvSpPr>
            <a:spLocks noGrp="1"/>
          </p:cNvSpPr>
          <p:nvPr>
            <p:ph type="ftr" sz="quarter" idx="11"/>
          </p:nvPr>
        </p:nvSpPr>
        <p:spPr/>
        <p:txBody>
          <a:bodyPr/>
          <a:lstStyle>
            <a:lvl1pPr>
              <a:defRPr/>
            </a:lvl1pPr>
          </a:lstStyle>
          <a:p>
            <a:pPr>
              <a:defRPr/>
            </a:pPr>
            <a:endParaRPr lang="en-US" altLang="zh-CN"/>
          </a:p>
        </p:txBody>
      </p:sp>
      <p:sp>
        <p:nvSpPr>
          <p:cNvPr id="6" name="灯片编号占位符 17"/>
          <p:cNvSpPr>
            <a:spLocks noGrp="1"/>
          </p:cNvSpPr>
          <p:nvPr>
            <p:ph type="sldNum" sz="quarter" idx="12"/>
          </p:nvPr>
        </p:nvSpPr>
        <p:spPr/>
        <p:txBody>
          <a:bodyPr/>
          <a:lstStyle>
            <a:lvl1pPr>
              <a:defRPr/>
            </a:lvl1pPr>
          </a:lstStyle>
          <a:p>
            <a:pPr>
              <a:defRPr/>
            </a:pPr>
            <a:fld id="{B72A0C7F-D89C-4300-940B-8D0F2D2A5FF0}"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endParaRPr lang="en-US" altLang="zh-CN"/>
          </a:p>
        </p:txBody>
      </p:sp>
      <p:sp>
        <p:nvSpPr>
          <p:cNvPr id="5" name="页脚占位符 21"/>
          <p:cNvSpPr>
            <a:spLocks noGrp="1"/>
          </p:cNvSpPr>
          <p:nvPr>
            <p:ph type="ftr" sz="quarter" idx="11"/>
          </p:nvPr>
        </p:nvSpPr>
        <p:spPr/>
        <p:txBody>
          <a:bodyPr/>
          <a:lstStyle>
            <a:lvl1pPr>
              <a:defRPr/>
            </a:lvl1pPr>
          </a:lstStyle>
          <a:p>
            <a:pPr>
              <a:defRPr/>
            </a:pPr>
            <a:endParaRPr lang="en-US" altLang="zh-CN"/>
          </a:p>
        </p:txBody>
      </p:sp>
      <p:sp>
        <p:nvSpPr>
          <p:cNvPr id="6" name="灯片编号占位符 17"/>
          <p:cNvSpPr>
            <a:spLocks noGrp="1"/>
          </p:cNvSpPr>
          <p:nvPr>
            <p:ph type="sldNum" sz="quarter" idx="12"/>
          </p:nvPr>
        </p:nvSpPr>
        <p:spPr/>
        <p:txBody>
          <a:bodyPr/>
          <a:lstStyle>
            <a:lvl1pPr>
              <a:defRPr/>
            </a:lvl1pPr>
          </a:lstStyle>
          <a:p>
            <a:pPr>
              <a:defRPr/>
            </a:pPr>
            <a:fld id="{167B3B7F-6300-46B0-959C-F430335251F1}"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a:lvl1pPr>
          </a:lstStyle>
          <a:p>
            <a:pPr>
              <a:defRPr/>
            </a:pPr>
            <a:endParaRPr lang="en-US" altLang="zh-CN"/>
          </a:p>
        </p:txBody>
      </p:sp>
      <p:sp>
        <p:nvSpPr>
          <p:cNvPr id="5" name="页脚占位符 21"/>
          <p:cNvSpPr>
            <a:spLocks noGrp="1"/>
          </p:cNvSpPr>
          <p:nvPr>
            <p:ph type="ftr" sz="quarter" idx="11"/>
          </p:nvPr>
        </p:nvSpPr>
        <p:spPr/>
        <p:txBody>
          <a:bodyPr/>
          <a:lstStyle>
            <a:lvl1pPr>
              <a:defRPr/>
            </a:lvl1pPr>
          </a:lstStyle>
          <a:p>
            <a:pPr>
              <a:defRPr/>
            </a:pPr>
            <a:endParaRPr lang="en-US" altLang="zh-CN"/>
          </a:p>
        </p:txBody>
      </p:sp>
      <p:sp>
        <p:nvSpPr>
          <p:cNvPr id="6" name="灯片编号占位符 17"/>
          <p:cNvSpPr>
            <a:spLocks noGrp="1"/>
          </p:cNvSpPr>
          <p:nvPr>
            <p:ph type="sldNum" sz="quarter" idx="12"/>
          </p:nvPr>
        </p:nvSpPr>
        <p:spPr/>
        <p:txBody>
          <a:bodyPr/>
          <a:lstStyle>
            <a:lvl1pPr>
              <a:defRPr/>
            </a:lvl1pPr>
          </a:lstStyle>
          <a:p>
            <a:pPr>
              <a:defRPr/>
            </a:pPr>
            <a:fld id="{8ECE4FE4-ACCE-419F-9B01-44355CF37C99}"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燕尾形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extLst/>
          </a:lstStyle>
          <a:p>
            <a:pPr>
              <a:defRPr/>
            </a:pPr>
            <a:endParaRPr lang="en-US" altLang="zh-CN"/>
          </a:p>
        </p:txBody>
      </p:sp>
      <p:sp>
        <p:nvSpPr>
          <p:cNvPr id="7" name="页脚占位符 4"/>
          <p:cNvSpPr>
            <a:spLocks noGrp="1"/>
          </p:cNvSpPr>
          <p:nvPr>
            <p:ph type="ftr" sz="quarter" idx="11"/>
          </p:nvPr>
        </p:nvSpPr>
        <p:spPr/>
        <p:txBody>
          <a:bodyPr/>
          <a:lstStyle>
            <a:lvl1pPr>
              <a:defRPr/>
            </a:lvl1pPr>
            <a:extLst/>
          </a:lstStyle>
          <a:p>
            <a:pPr>
              <a:defRPr/>
            </a:pPr>
            <a:endParaRPr lang="en-US" altLang="zh-CN"/>
          </a:p>
        </p:txBody>
      </p:sp>
      <p:sp>
        <p:nvSpPr>
          <p:cNvPr id="8" name="灯片编号占位符 5"/>
          <p:cNvSpPr>
            <a:spLocks noGrp="1"/>
          </p:cNvSpPr>
          <p:nvPr>
            <p:ph type="sldNum" sz="quarter" idx="12"/>
          </p:nvPr>
        </p:nvSpPr>
        <p:spPr/>
        <p:txBody>
          <a:bodyPr/>
          <a:lstStyle>
            <a:lvl1pPr>
              <a:defRPr/>
            </a:lvl1pPr>
            <a:extLst/>
          </a:lstStyle>
          <a:p>
            <a:pPr>
              <a:defRPr/>
            </a:pPr>
            <a:fld id="{19D5B70D-BC94-4123-8B58-A17CD88ABED3}" type="slidenum">
              <a:rPr lang="en-US" altLang="zh-CN"/>
              <a:pPr>
                <a:defRPr/>
              </a:pPr>
              <a:t>‹#›</a:t>
            </a:fld>
            <a:endParaRPr lang="en-US" altLang="zh-CN"/>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defRPr/>
            </a:lvl1pPr>
            <a:extLst/>
          </a:lstStyle>
          <a:p>
            <a:pPr>
              <a:defRPr/>
            </a:pPr>
            <a:endParaRPr lang="en-US" altLang="zh-CN"/>
          </a:p>
        </p:txBody>
      </p:sp>
      <p:sp>
        <p:nvSpPr>
          <p:cNvPr id="6" name="页脚占位符 5"/>
          <p:cNvSpPr>
            <a:spLocks noGrp="1"/>
          </p:cNvSpPr>
          <p:nvPr>
            <p:ph type="ftr" sz="quarter" idx="11"/>
          </p:nvPr>
        </p:nvSpPr>
        <p:spPr/>
        <p:txBody>
          <a:bodyPr/>
          <a:lstStyle>
            <a:lvl1pPr>
              <a:defRPr/>
            </a:lvl1pPr>
            <a:extLst/>
          </a:lstStyle>
          <a:p>
            <a:pPr>
              <a:defRPr/>
            </a:pPr>
            <a:endParaRPr lang="en-US" altLang="zh-CN"/>
          </a:p>
        </p:txBody>
      </p:sp>
      <p:sp>
        <p:nvSpPr>
          <p:cNvPr id="7" name="灯片编号占位符 6"/>
          <p:cNvSpPr>
            <a:spLocks noGrp="1"/>
          </p:cNvSpPr>
          <p:nvPr>
            <p:ph type="sldNum" sz="quarter" idx="12"/>
          </p:nvPr>
        </p:nvSpPr>
        <p:spPr/>
        <p:txBody>
          <a:bodyPr/>
          <a:lstStyle>
            <a:lvl1pPr>
              <a:defRPr/>
            </a:lvl1pPr>
            <a:extLst/>
          </a:lstStyle>
          <a:p>
            <a:pPr>
              <a:defRPr/>
            </a:pPr>
            <a:fld id="{F0D58BCC-7CFB-462F-9ABC-A48992011657}" type="slidenum">
              <a:rPr lang="en-US" altLang="zh-CN"/>
              <a:pPr>
                <a:defRPr/>
              </a:pPr>
              <a:t>‹#›</a:t>
            </a:fld>
            <a:endParaRPr lang="en-US" altLang="zh-CN"/>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defRPr/>
            </a:lvl1pPr>
            <a:extLst/>
          </a:lstStyle>
          <a:p>
            <a:pPr>
              <a:defRPr/>
            </a:pPr>
            <a:endParaRPr lang="en-US" altLang="zh-CN"/>
          </a:p>
        </p:txBody>
      </p:sp>
      <p:sp>
        <p:nvSpPr>
          <p:cNvPr id="8" name="页脚占位符 7"/>
          <p:cNvSpPr>
            <a:spLocks noGrp="1"/>
          </p:cNvSpPr>
          <p:nvPr>
            <p:ph type="ftr" sz="quarter" idx="11"/>
          </p:nvPr>
        </p:nvSpPr>
        <p:spPr/>
        <p:txBody>
          <a:bodyPr/>
          <a:lstStyle>
            <a:lvl1pPr>
              <a:defRPr/>
            </a:lvl1pPr>
            <a:extLst/>
          </a:lstStyle>
          <a:p>
            <a:pPr>
              <a:defRPr/>
            </a:pPr>
            <a:endParaRPr lang="en-US" altLang="zh-CN"/>
          </a:p>
        </p:txBody>
      </p:sp>
      <p:sp>
        <p:nvSpPr>
          <p:cNvPr id="9" name="灯片编号占位符 8"/>
          <p:cNvSpPr>
            <a:spLocks noGrp="1"/>
          </p:cNvSpPr>
          <p:nvPr>
            <p:ph type="sldNum" sz="quarter" idx="12"/>
          </p:nvPr>
        </p:nvSpPr>
        <p:spPr/>
        <p:txBody>
          <a:bodyPr/>
          <a:lstStyle>
            <a:lvl1pPr>
              <a:defRPr/>
            </a:lvl1pPr>
            <a:extLst/>
          </a:lstStyle>
          <a:p>
            <a:pPr>
              <a:defRPr/>
            </a:pPr>
            <a:fld id="{9872F62B-55D5-4CE7-A79C-0011141ABBE0}" type="slidenum">
              <a:rPr lang="en-US" altLang="zh-CN"/>
              <a:pPr>
                <a:defRPr/>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extLst/>
          </a:lstStyle>
          <a:p>
            <a:pPr>
              <a:defRPr/>
            </a:pPr>
            <a:endParaRPr lang="en-US" altLang="zh-CN"/>
          </a:p>
        </p:txBody>
      </p:sp>
      <p:sp>
        <p:nvSpPr>
          <p:cNvPr id="4" name="页脚占位符 3"/>
          <p:cNvSpPr>
            <a:spLocks noGrp="1"/>
          </p:cNvSpPr>
          <p:nvPr>
            <p:ph type="ftr" sz="quarter" idx="11"/>
          </p:nvPr>
        </p:nvSpPr>
        <p:spPr/>
        <p:txBody>
          <a:bodyPr/>
          <a:lstStyle>
            <a:lvl1pPr>
              <a:defRPr/>
            </a:lvl1pPr>
            <a:extLst/>
          </a:lstStyle>
          <a:p>
            <a:pPr>
              <a:defRPr/>
            </a:pPr>
            <a:endParaRPr lang="en-US" altLang="zh-CN"/>
          </a:p>
        </p:txBody>
      </p:sp>
      <p:sp>
        <p:nvSpPr>
          <p:cNvPr id="5" name="灯片编号占位符 4"/>
          <p:cNvSpPr>
            <a:spLocks noGrp="1"/>
          </p:cNvSpPr>
          <p:nvPr>
            <p:ph type="sldNum" sz="quarter" idx="12"/>
          </p:nvPr>
        </p:nvSpPr>
        <p:spPr/>
        <p:txBody>
          <a:bodyPr/>
          <a:lstStyle>
            <a:lvl1pPr>
              <a:defRPr/>
            </a:lvl1pPr>
            <a:extLst/>
          </a:lstStyle>
          <a:p>
            <a:pPr>
              <a:defRPr/>
            </a:pPr>
            <a:fld id="{3F03606B-2C0F-4F21-A2C2-7E0066588DF1}" type="slidenum">
              <a:rPr lang="en-US" altLang="zh-CN"/>
              <a:pPr>
                <a:defRPr/>
              </a:pPr>
              <a:t>‹#›</a:t>
            </a:fld>
            <a:endParaRPr lang="en-US" altLang="zh-CN"/>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endParaRPr lang="en-US" altLang="zh-CN"/>
          </a:p>
        </p:txBody>
      </p:sp>
      <p:sp>
        <p:nvSpPr>
          <p:cNvPr id="3" name="页脚占位符 21"/>
          <p:cNvSpPr>
            <a:spLocks noGrp="1"/>
          </p:cNvSpPr>
          <p:nvPr>
            <p:ph type="ftr" sz="quarter" idx="11"/>
          </p:nvPr>
        </p:nvSpPr>
        <p:spPr/>
        <p:txBody>
          <a:bodyPr/>
          <a:lstStyle>
            <a:lvl1pPr>
              <a:defRPr/>
            </a:lvl1pPr>
          </a:lstStyle>
          <a:p>
            <a:pPr>
              <a:defRPr/>
            </a:pPr>
            <a:endParaRPr lang="en-US" altLang="zh-CN"/>
          </a:p>
        </p:txBody>
      </p:sp>
      <p:sp>
        <p:nvSpPr>
          <p:cNvPr id="4" name="灯片编号占位符 17"/>
          <p:cNvSpPr>
            <a:spLocks noGrp="1"/>
          </p:cNvSpPr>
          <p:nvPr>
            <p:ph type="sldNum" sz="quarter" idx="12"/>
          </p:nvPr>
        </p:nvSpPr>
        <p:spPr/>
        <p:txBody>
          <a:bodyPr/>
          <a:lstStyle>
            <a:lvl1pPr>
              <a:defRPr/>
            </a:lvl1pPr>
          </a:lstStyle>
          <a:p>
            <a:pPr>
              <a:defRPr/>
            </a:pPr>
            <a:fld id="{66A684BA-9C81-49A6-A14C-CDEDFD3136EC}"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extLst/>
          </a:lstStyle>
          <a:p>
            <a:pPr>
              <a:defRPr/>
            </a:pPr>
            <a:endParaRPr lang="en-US" altLang="zh-CN"/>
          </a:p>
        </p:txBody>
      </p:sp>
      <p:sp>
        <p:nvSpPr>
          <p:cNvPr id="6" name="页脚占位符 5"/>
          <p:cNvSpPr>
            <a:spLocks noGrp="1"/>
          </p:cNvSpPr>
          <p:nvPr>
            <p:ph type="ftr" sz="quarter" idx="11"/>
          </p:nvPr>
        </p:nvSpPr>
        <p:spPr/>
        <p:txBody>
          <a:bodyPr/>
          <a:lstStyle>
            <a:lvl1pPr>
              <a:defRPr/>
            </a:lvl1pPr>
            <a:extLst/>
          </a:lstStyle>
          <a:p>
            <a:pPr>
              <a:defRPr/>
            </a:pPr>
            <a:endParaRPr lang="en-US" altLang="zh-CN"/>
          </a:p>
        </p:txBody>
      </p:sp>
      <p:sp>
        <p:nvSpPr>
          <p:cNvPr id="7" name="灯片编号占位符 6"/>
          <p:cNvSpPr>
            <a:spLocks noGrp="1"/>
          </p:cNvSpPr>
          <p:nvPr>
            <p:ph type="sldNum" sz="quarter" idx="12"/>
          </p:nvPr>
        </p:nvSpPr>
        <p:spPr/>
        <p:txBody>
          <a:bodyPr/>
          <a:lstStyle>
            <a:lvl1pPr>
              <a:defRPr/>
            </a:lvl1pPr>
            <a:extLst/>
          </a:lstStyle>
          <a:p>
            <a:pPr>
              <a:defRPr/>
            </a:pPr>
            <a:fld id="{8B6648F1-ACF7-4C00-959C-DE60083455F9}" type="slidenum">
              <a:rPr lang="en-US" altLang="zh-CN"/>
              <a:pPr>
                <a:defRPr/>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任意多边形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直角三角形 6"/>
          <p:cNvSpPr>
            <a:spLocks/>
          </p:cNvSpPr>
          <p:nvPr/>
        </p:nvSpPr>
        <p:spPr bwMode="auto">
          <a:xfrm>
            <a:off x="-6042" y="5791253"/>
            <a:ext cx="3402314"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直接连接符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燕尾形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defRPr>
                <a:solidFill>
                  <a:schemeClr val="tx1"/>
                </a:solidFill>
              </a:defRPr>
            </a:lvl1pPr>
            <a:extLst/>
          </a:lstStyle>
          <a:p>
            <a:pPr>
              <a:defRPr/>
            </a:pPr>
            <a:endParaRPr lang="en-US" altLang="zh-CN"/>
          </a:p>
        </p:txBody>
      </p:sp>
      <p:sp>
        <p:nvSpPr>
          <p:cNvPr id="12" name="页脚占位符 5"/>
          <p:cNvSpPr>
            <a:spLocks noGrp="1"/>
          </p:cNvSpPr>
          <p:nvPr>
            <p:ph type="ftr" sz="quarter" idx="11"/>
          </p:nvPr>
        </p:nvSpPr>
        <p:spPr/>
        <p:txBody>
          <a:bodyPr/>
          <a:lstStyle>
            <a:lvl1pPr>
              <a:defRPr>
                <a:solidFill>
                  <a:schemeClr val="tx1"/>
                </a:solidFill>
              </a:defRPr>
            </a:lvl1pPr>
            <a:extLst/>
          </a:lstStyle>
          <a:p>
            <a:pPr>
              <a:defRPr/>
            </a:pPr>
            <a:endParaRPr lang="en-US" altLang="zh-CN"/>
          </a:p>
        </p:txBody>
      </p:sp>
      <p:sp>
        <p:nvSpPr>
          <p:cNvPr id="13" name="灯片编号占位符 6"/>
          <p:cNvSpPr>
            <a:spLocks noGrp="1"/>
          </p:cNvSpPr>
          <p:nvPr>
            <p:ph type="sldNum" sz="quarter" idx="12"/>
          </p:nvPr>
        </p:nvSpPr>
        <p:spPr/>
        <p:txBody>
          <a:bodyPr/>
          <a:lstStyle>
            <a:lvl1pPr>
              <a:defRPr>
                <a:solidFill>
                  <a:schemeClr val="tx1"/>
                </a:solidFill>
              </a:defRPr>
            </a:lvl1pPr>
            <a:extLst/>
          </a:lstStyle>
          <a:p>
            <a:pPr>
              <a:defRPr/>
            </a:pPr>
            <a:fld id="{A7084071-904B-455C-87CD-409BCB4E3BF8}" type="slidenum">
              <a:rPr lang="en-US" altLang="zh-CN"/>
              <a:pPr>
                <a:defRPr/>
              </a:pPr>
              <a:t>‹#›</a:t>
            </a:fld>
            <a:endParaRPr lang="en-US" altLang="zh-CN"/>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任意多边形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defRPr>
            </a:lvl1pPr>
            <a:extLst/>
          </a:lstStyle>
          <a:p>
            <a:pPr>
              <a:defRPr/>
            </a:pPr>
            <a:endParaRPr lang="en-US" altLang="zh-CN"/>
          </a:p>
        </p:txBody>
      </p:sp>
      <p:sp>
        <p:nvSpPr>
          <p:cNvPr id="22" name="页脚占位符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en-US" altLang="zh-CN"/>
          </a:p>
        </p:txBody>
      </p:sp>
      <p:sp>
        <p:nvSpPr>
          <p:cNvPr id="18" name="灯片编号占位符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5DCBD3C9-1D8E-40FE-80C0-6883110043F8}"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3" r:id="rId3"/>
    <p:sldLayoutId id="2147483674" r:id="rId4"/>
    <p:sldLayoutId id="2147483675" r:id="rId5"/>
    <p:sldLayoutId id="2147483676" r:id="rId6"/>
    <p:sldLayoutId id="2147483670" r:id="rId7"/>
    <p:sldLayoutId id="2147483677" r:id="rId8"/>
    <p:sldLayoutId id="2147483678" r:id="rId9"/>
    <p:sldLayoutId id="2147483669" r:id="rId10"/>
    <p:sldLayoutId id="2147483668" r:id="rId11"/>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2pPr>
      <a:lvl3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3pPr>
      <a:lvl4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4pPr>
      <a:lvl5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5pPr>
      <a:lvl6pPr marL="457200" algn="l" rtl="0" fontAlgn="base">
        <a:spcBef>
          <a:spcPct val="0"/>
        </a:spcBef>
        <a:spcAft>
          <a:spcPct val="0"/>
        </a:spcAft>
        <a:defRPr sz="4100" b="1">
          <a:solidFill>
            <a:schemeClr val="tx2"/>
          </a:solidFill>
          <a:latin typeface="Lucida Sans Unicode" pitchFamily="34" charset="0"/>
          <a:ea typeface="黑体" pitchFamily="2" charset="-122"/>
        </a:defRPr>
      </a:lvl6pPr>
      <a:lvl7pPr marL="914400" algn="l" rtl="0" fontAlgn="base">
        <a:spcBef>
          <a:spcPct val="0"/>
        </a:spcBef>
        <a:spcAft>
          <a:spcPct val="0"/>
        </a:spcAft>
        <a:defRPr sz="4100" b="1">
          <a:solidFill>
            <a:schemeClr val="tx2"/>
          </a:solidFill>
          <a:latin typeface="Lucida Sans Unicode" pitchFamily="34" charset="0"/>
          <a:ea typeface="黑体" pitchFamily="2" charset="-122"/>
        </a:defRPr>
      </a:lvl7pPr>
      <a:lvl8pPr marL="1371600" algn="l" rtl="0" fontAlgn="base">
        <a:spcBef>
          <a:spcPct val="0"/>
        </a:spcBef>
        <a:spcAft>
          <a:spcPct val="0"/>
        </a:spcAft>
        <a:defRPr sz="4100" b="1">
          <a:solidFill>
            <a:schemeClr val="tx2"/>
          </a:solidFill>
          <a:latin typeface="Lucida Sans Unicode" pitchFamily="34" charset="0"/>
          <a:ea typeface="黑体" pitchFamily="2" charset="-122"/>
        </a:defRPr>
      </a:lvl8pPr>
      <a:lvl9pPr marL="1828800" algn="l" rtl="0" fontAlgn="base">
        <a:spcBef>
          <a:spcPct val="0"/>
        </a:spcBef>
        <a:spcAft>
          <a:spcPct val="0"/>
        </a:spcAft>
        <a:defRPr sz="4100" b="1">
          <a:solidFill>
            <a:schemeClr val="tx2"/>
          </a:solidFill>
          <a:latin typeface="Lucida Sans Unicode" pitchFamily="34" charset="0"/>
          <a:ea typeface="黑体" pitchFamily="2" charset="-122"/>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11188" y="188913"/>
            <a:ext cx="7772400" cy="3025773"/>
          </a:xfrm>
        </p:spPr>
        <p:txBody>
          <a:bodyPr/>
          <a:lstStyle/>
          <a:p>
            <a:pPr algn="ctr" eaLnBrk="1" fontAlgn="auto" hangingPunct="1">
              <a:spcAft>
                <a:spcPts val="0"/>
              </a:spcAft>
              <a:defRPr/>
            </a:pPr>
            <a:r>
              <a:rPr lang="zh-CN" altLang="en-US" sz="6000" dirty="0"/>
              <a:t>第</a:t>
            </a:r>
            <a:r>
              <a:rPr lang="en-US" altLang="zh-CN" sz="6000" dirty="0"/>
              <a:t>3</a:t>
            </a:r>
            <a:r>
              <a:rPr lang="zh-CN" altLang="en-US" sz="6000" dirty="0"/>
              <a:t>章 </a:t>
            </a:r>
            <a:r>
              <a:rPr lang="en-US" altLang="zh-CN" sz="6000" dirty="0" smtClean="0"/>
              <a:t/>
            </a:r>
            <a:br>
              <a:rPr lang="en-US" altLang="zh-CN" sz="6000" dirty="0" smtClean="0"/>
            </a:br>
            <a:r>
              <a:rPr lang="zh-CN" altLang="en-US" sz="6000" dirty="0" smtClean="0"/>
              <a:t> </a:t>
            </a:r>
            <a:r>
              <a:rPr lang="zh-CN" altLang="en-US" sz="6000" dirty="0"/>
              <a:t>信息加密</a:t>
            </a:r>
            <a:r>
              <a:rPr lang="zh-CN" altLang="en-US" sz="6000" dirty="0" smtClean="0"/>
              <a:t>原理与</a:t>
            </a:r>
            <a:r>
              <a:rPr lang="zh-CN" altLang="en-US" sz="6000" dirty="0"/>
              <a:t>技术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3"/>
          <p:cNvSpPr>
            <a:spLocks noGrp="1" noChangeArrowheads="1"/>
          </p:cNvSpPr>
          <p:nvPr>
            <p:ph idx="1"/>
          </p:nvPr>
        </p:nvSpPr>
        <p:spPr/>
        <p:txBody>
          <a:bodyPr/>
          <a:lstStyle/>
          <a:p>
            <a:pPr eaLnBrk="1" hangingPunct="1">
              <a:lnSpc>
                <a:spcPct val="90000"/>
              </a:lnSpc>
            </a:pPr>
            <a:r>
              <a:rPr lang="zh-CN" altLang="en-US" sz="2400" smtClean="0"/>
              <a:t>对称密钥密码算法的加密和解密表示为：</a:t>
            </a:r>
            <a:endParaRPr lang="zh-CN" altLang="pt-BR" sz="2400" smtClean="0"/>
          </a:p>
          <a:p>
            <a:pPr eaLnBrk="1" hangingPunct="1">
              <a:lnSpc>
                <a:spcPct val="90000"/>
              </a:lnSpc>
            </a:pPr>
            <a:r>
              <a:rPr lang="pt-BR" altLang="zh-CN" sz="2400" smtClean="0"/>
              <a:t>E(M</a:t>
            </a:r>
            <a:r>
              <a:rPr lang="zh-CN" altLang="pt-BR" sz="2400" smtClean="0"/>
              <a:t>，</a:t>
            </a:r>
            <a:r>
              <a:rPr lang="pt-BR" altLang="zh-CN" sz="2400" smtClean="0"/>
              <a:t>K)</a:t>
            </a:r>
            <a:r>
              <a:rPr lang="zh-CN" altLang="pt-BR" sz="2400" smtClean="0"/>
              <a:t>＝</a:t>
            </a:r>
            <a:r>
              <a:rPr lang="pt-BR" altLang="zh-CN" sz="2400" smtClean="0"/>
              <a:t>C</a:t>
            </a:r>
          </a:p>
          <a:p>
            <a:pPr eaLnBrk="1" hangingPunct="1">
              <a:lnSpc>
                <a:spcPct val="90000"/>
              </a:lnSpc>
            </a:pPr>
            <a:r>
              <a:rPr lang="pt-BR" altLang="zh-CN" sz="2400" smtClean="0"/>
              <a:t>D(C</a:t>
            </a:r>
            <a:r>
              <a:rPr lang="zh-CN" altLang="pt-BR" sz="2400" smtClean="0"/>
              <a:t>，</a:t>
            </a:r>
            <a:r>
              <a:rPr lang="pt-BR" altLang="zh-CN" sz="2400" smtClean="0"/>
              <a:t>K)=M</a:t>
            </a:r>
          </a:p>
          <a:p>
            <a:pPr eaLnBrk="1" hangingPunct="1">
              <a:lnSpc>
                <a:spcPct val="90000"/>
              </a:lnSpc>
            </a:pPr>
            <a:r>
              <a:rPr lang="zh-CN" altLang="en-US" sz="2400" smtClean="0"/>
              <a:t>对称加密算法的特征：</a:t>
            </a:r>
          </a:p>
          <a:p>
            <a:pPr eaLnBrk="1" hangingPunct="1">
              <a:lnSpc>
                <a:spcPct val="90000"/>
              </a:lnSpc>
            </a:pPr>
            <a:r>
              <a:rPr lang="zh-CN" altLang="en-US" sz="2400" smtClean="0"/>
              <a:t>（</a:t>
            </a:r>
            <a:r>
              <a:rPr lang="en-US" altLang="zh-CN" sz="2400" smtClean="0"/>
              <a:t>1</a:t>
            </a:r>
            <a:r>
              <a:rPr lang="zh-CN" altLang="en-US" sz="2400" smtClean="0"/>
              <a:t>）通常计算速度非常快。</a:t>
            </a:r>
          </a:p>
          <a:p>
            <a:pPr eaLnBrk="1" hangingPunct="1">
              <a:lnSpc>
                <a:spcPct val="90000"/>
              </a:lnSpc>
            </a:pPr>
            <a:r>
              <a:rPr lang="zh-CN" altLang="en-US" sz="2400" smtClean="0"/>
              <a:t>（</a:t>
            </a:r>
            <a:r>
              <a:rPr lang="en-US" altLang="zh-CN" sz="2400" smtClean="0"/>
              <a:t>2</a:t>
            </a:r>
            <a:r>
              <a:rPr lang="zh-CN" altLang="en-US" sz="2400" smtClean="0"/>
              <a:t>）基于简单的数学计算，所以可以通过硬件加速。</a:t>
            </a:r>
          </a:p>
          <a:p>
            <a:pPr eaLnBrk="1" hangingPunct="1">
              <a:lnSpc>
                <a:spcPct val="90000"/>
              </a:lnSpc>
            </a:pPr>
            <a:r>
              <a:rPr lang="zh-CN" altLang="en-US" sz="2400" smtClean="0"/>
              <a:t>（</a:t>
            </a:r>
            <a:r>
              <a:rPr lang="en-US" altLang="zh-CN" sz="2400" smtClean="0"/>
              <a:t>3</a:t>
            </a:r>
            <a:r>
              <a:rPr lang="zh-CN" altLang="en-US" sz="2400" smtClean="0"/>
              <a:t>）密钥管理比较麻烦。</a:t>
            </a:r>
          </a:p>
          <a:p>
            <a:pPr eaLnBrk="1" hangingPunct="1">
              <a:lnSpc>
                <a:spcPct val="90000"/>
              </a:lnSpc>
            </a:pPr>
            <a:r>
              <a:rPr lang="zh-CN" altLang="en-US" sz="2400" smtClean="0"/>
              <a:t>（</a:t>
            </a:r>
            <a:r>
              <a:rPr lang="en-US" altLang="zh-CN" sz="2400" smtClean="0"/>
              <a:t>4</a:t>
            </a:r>
            <a:r>
              <a:rPr lang="zh-CN" altLang="en-US" sz="2400" smtClean="0"/>
              <a:t>）通常用来做整段数据加密，块加密</a:t>
            </a:r>
            <a:r>
              <a:rPr lang="en-US" altLang="zh-CN" sz="2400" smtClean="0"/>
              <a:t>(blockciphers)</a:t>
            </a:r>
            <a:r>
              <a:rPr lang="zh-CN" altLang="en-US" sz="2400" smtClean="0"/>
              <a:t>，流加密</a:t>
            </a:r>
            <a:r>
              <a:rPr lang="en-US" altLang="zh-CN" sz="2400" smtClean="0"/>
              <a:t>(streamciphers)</a:t>
            </a:r>
            <a:r>
              <a:rPr lang="zh-CN" altLang="en-US" sz="2400" smtClean="0"/>
              <a:t>，消息完</a:t>
            </a:r>
          </a:p>
          <a:p>
            <a:pPr eaLnBrk="1" hangingPunct="1">
              <a:lnSpc>
                <a:spcPct val="90000"/>
              </a:lnSpc>
            </a:pPr>
            <a:r>
              <a:rPr lang="zh-CN" altLang="en-US" sz="2400" smtClean="0"/>
              <a:t>整性验证</a:t>
            </a:r>
            <a:r>
              <a:rPr lang="en-US" altLang="zh-CN" sz="2400" smtClean="0"/>
              <a:t>(messageauthenticationcodes)</a:t>
            </a:r>
            <a:r>
              <a:rPr lang="zh-CN" altLang="en-US" sz="2400" smtClean="0"/>
              <a:t>。</a:t>
            </a:r>
          </a:p>
        </p:txBody>
      </p:sp>
      <p:sp>
        <p:nvSpPr>
          <p:cNvPr id="10242" name="Rectangle 2"/>
          <p:cNvSpPr>
            <a:spLocks noGrp="1" noChangeArrowheads="1"/>
          </p:cNvSpPr>
          <p:nvPr>
            <p:ph type="title"/>
          </p:nvPr>
        </p:nvSpPr>
        <p:spPr/>
        <p:txBody>
          <a:bodyPr/>
          <a:lstStyle/>
          <a:p>
            <a:pPr eaLnBrk="1" fontAlgn="auto" hangingPunct="1">
              <a:spcAft>
                <a:spcPts val="0"/>
              </a:spcAft>
              <a:defRPr/>
            </a:pPr>
            <a:r>
              <a:rPr lang="zh-CN" altLang="en-US"/>
              <a:t>对称密钥算法</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3"/>
          <p:cNvSpPr>
            <a:spLocks noGrp="1" noChangeArrowheads="1"/>
          </p:cNvSpPr>
          <p:nvPr>
            <p:ph idx="1"/>
          </p:nvPr>
        </p:nvSpPr>
        <p:spPr/>
        <p:txBody>
          <a:bodyPr/>
          <a:lstStyle/>
          <a:p>
            <a:pPr eaLnBrk="1" hangingPunct="1"/>
            <a:r>
              <a:rPr lang="zh-CN" altLang="en-US" smtClean="0"/>
              <a:t>如果密码体制的</a:t>
            </a:r>
            <a:r>
              <a:rPr lang="en-US" altLang="zh-CN" smtClean="0"/>
              <a:t>Ke≠Kd</a:t>
            </a:r>
            <a:r>
              <a:rPr lang="zh-CN" altLang="en-US" smtClean="0"/>
              <a:t>，即用作加密的密钥不同于用作解密的密钥，而且解密密钥不能根据加密密钥计算出来</a:t>
            </a:r>
            <a:r>
              <a:rPr lang="en-US" altLang="zh-CN" smtClean="0"/>
              <a:t>(</a:t>
            </a:r>
            <a:r>
              <a:rPr lang="zh-CN" altLang="en-US" smtClean="0"/>
              <a:t>至少在合理假定的长时间内</a:t>
            </a:r>
            <a:r>
              <a:rPr lang="en-US" altLang="zh-CN" smtClean="0"/>
              <a:t>)</a:t>
            </a:r>
            <a:r>
              <a:rPr lang="zh-CN" altLang="en-US" smtClean="0"/>
              <a:t>，我们称之为公钥算法（</a:t>
            </a:r>
            <a:r>
              <a:rPr lang="en-US" altLang="zh-CN" smtClean="0"/>
              <a:t>Asymmetric Encryption Algorithms</a:t>
            </a:r>
            <a:r>
              <a:rPr lang="zh-CN" altLang="en-US" smtClean="0"/>
              <a:t>）。 </a:t>
            </a:r>
          </a:p>
        </p:txBody>
      </p:sp>
      <p:sp>
        <p:nvSpPr>
          <p:cNvPr id="11266" name="Rectangle 2"/>
          <p:cNvSpPr>
            <a:spLocks noGrp="1" noChangeArrowheads="1"/>
          </p:cNvSpPr>
          <p:nvPr>
            <p:ph type="title"/>
          </p:nvPr>
        </p:nvSpPr>
        <p:spPr/>
        <p:txBody>
          <a:bodyPr/>
          <a:lstStyle/>
          <a:p>
            <a:pPr eaLnBrk="1" fontAlgn="auto" hangingPunct="1">
              <a:spcAft>
                <a:spcPts val="0"/>
              </a:spcAft>
              <a:defRPr/>
            </a:pPr>
            <a:r>
              <a:rPr lang="zh-CN" altLang="en-US"/>
              <a:t>公钥算法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3"/>
          <p:cNvSpPr>
            <a:spLocks noGrp="1" noChangeArrowheads="1"/>
          </p:cNvSpPr>
          <p:nvPr>
            <p:ph idx="1"/>
          </p:nvPr>
        </p:nvSpPr>
        <p:spPr/>
        <p:txBody>
          <a:bodyPr/>
          <a:lstStyle/>
          <a:p>
            <a:pPr eaLnBrk="1" hangingPunct="1">
              <a:lnSpc>
                <a:spcPct val="90000"/>
              </a:lnSpc>
            </a:pPr>
            <a:r>
              <a:rPr lang="zh-CN" altLang="en-US" sz="2400" smtClean="0"/>
              <a:t>用公开密钥</a:t>
            </a:r>
            <a:r>
              <a:rPr lang="en-US" altLang="zh-CN" sz="2400" smtClean="0"/>
              <a:t>Ke</a:t>
            </a:r>
            <a:r>
              <a:rPr lang="zh-CN" altLang="en-US" sz="2400" smtClean="0"/>
              <a:t>加密表示为：</a:t>
            </a:r>
          </a:p>
          <a:p>
            <a:pPr eaLnBrk="1" hangingPunct="1">
              <a:lnSpc>
                <a:spcPct val="90000"/>
              </a:lnSpc>
            </a:pPr>
            <a:r>
              <a:rPr lang="en-US" altLang="zh-CN" sz="2400" smtClean="0"/>
              <a:t>E(M,Ke)=C</a:t>
            </a:r>
          </a:p>
          <a:p>
            <a:pPr eaLnBrk="1" hangingPunct="1">
              <a:lnSpc>
                <a:spcPct val="90000"/>
              </a:lnSpc>
            </a:pPr>
            <a:r>
              <a:rPr lang="zh-CN" altLang="en-US" sz="2400" smtClean="0"/>
              <a:t>用相应私人密钥</a:t>
            </a:r>
            <a:r>
              <a:rPr lang="en-US" altLang="zh-CN" sz="2400" smtClean="0"/>
              <a:t>Kd</a:t>
            </a:r>
            <a:r>
              <a:rPr lang="zh-CN" altLang="en-US" sz="2400" smtClean="0"/>
              <a:t>解密可表示为：</a:t>
            </a:r>
          </a:p>
          <a:p>
            <a:pPr eaLnBrk="1" hangingPunct="1">
              <a:lnSpc>
                <a:spcPct val="90000"/>
              </a:lnSpc>
            </a:pPr>
            <a:r>
              <a:rPr lang="en-US" altLang="zh-CN" sz="2400" smtClean="0"/>
              <a:t>D(C</a:t>
            </a:r>
            <a:r>
              <a:rPr lang="zh-CN" altLang="en-US" sz="2400" smtClean="0"/>
              <a:t>、</a:t>
            </a:r>
            <a:r>
              <a:rPr lang="en-US" altLang="zh-CN" sz="2400" smtClean="0"/>
              <a:t>Kd)=M</a:t>
            </a:r>
          </a:p>
          <a:p>
            <a:pPr eaLnBrk="1" hangingPunct="1">
              <a:lnSpc>
                <a:spcPct val="90000"/>
              </a:lnSpc>
            </a:pPr>
            <a:r>
              <a:rPr lang="zh-CN" altLang="en-US" sz="2400" smtClean="0"/>
              <a:t>有时消息用私人密钥加密而用公开密钥解密，这用于数字签名。</a:t>
            </a:r>
          </a:p>
          <a:p>
            <a:pPr eaLnBrk="1" hangingPunct="1">
              <a:lnSpc>
                <a:spcPct val="90000"/>
              </a:lnSpc>
            </a:pPr>
            <a:r>
              <a:rPr lang="zh-CN" altLang="en-US" sz="2400" smtClean="0"/>
              <a:t>加密算法的特性：</a:t>
            </a:r>
          </a:p>
          <a:p>
            <a:pPr eaLnBrk="1" hangingPunct="1">
              <a:lnSpc>
                <a:spcPct val="90000"/>
              </a:lnSpc>
            </a:pPr>
            <a:r>
              <a:rPr lang="zh-CN" altLang="en-US" sz="2400" smtClean="0"/>
              <a:t>（</a:t>
            </a:r>
            <a:r>
              <a:rPr lang="en-US" altLang="zh-CN" sz="2400" smtClean="0"/>
              <a:t>1</a:t>
            </a:r>
            <a:r>
              <a:rPr lang="zh-CN" altLang="en-US" sz="2400" smtClean="0"/>
              <a:t>）相对于对称加密算法，速度比较慢。</a:t>
            </a:r>
          </a:p>
          <a:p>
            <a:pPr eaLnBrk="1" hangingPunct="1">
              <a:lnSpc>
                <a:spcPct val="90000"/>
              </a:lnSpc>
            </a:pPr>
            <a:r>
              <a:rPr lang="zh-CN" altLang="en-US" sz="2400" smtClean="0"/>
              <a:t>（</a:t>
            </a:r>
            <a:r>
              <a:rPr lang="en-US" altLang="zh-CN" sz="2400" smtClean="0"/>
              <a:t>2</a:t>
            </a:r>
            <a:r>
              <a:rPr lang="zh-CN" altLang="en-US" sz="2400" smtClean="0"/>
              <a:t>）基于硬件计算，密钥管理简单。</a:t>
            </a:r>
          </a:p>
          <a:p>
            <a:pPr eaLnBrk="1" hangingPunct="1">
              <a:lnSpc>
                <a:spcPct val="90000"/>
              </a:lnSpc>
            </a:pPr>
            <a:r>
              <a:rPr lang="zh-CN" altLang="en-US" sz="2400" smtClean="0"/>
              <a:t>（</a:t>
            </a:r>
            <a:r>
              <a:rPr lang="en-US" altLang="zh-CN" sz="2400" smtClean="0"/>
              <a:t>3</a:t>
            </a:r>
            <a:r>
              <a:rPr lang="zh-CN" altLang="en-US" sz="2400" smtClean="0"/>
              <a:t>）通常用做少量数据的加密（如数字签名，对称加密算法的密钥交换）。</a:t>
            </a:r>
          </a:p>
        </p:txBody>
      </p:sp>
      <p:sp>
        <p:nvSpPr>
          <p:cNvPr id="12290" name="Rectangle 2"/>
          <p:cNvSpPr>
            <a:spLocks noGrp="1" noChangeArrowheads="1"/>
          </p:cNvSpPr>
          <p:nvPr>
            <p:ph type="title"/>
          </p:nvPr>
        </p:nvSpPr>
        <p:spPr/>
        <p:txBody>
          <a:bodyPr/>
          <a:lstStyle/>
          <a:p>
            <a:pPr eaLnBrk="1" fontAlgn="auto" hangingPunct="1">
              <a:spcAft>
                <a:spcPts val="0"/>
              </a:spcAft>
              <a:defRPr/>
            </a:pPr>
            <a:r>
              <a:rPr lang="zh-CN" altLang="en-US"/>
              <a:t>公钥算法</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
          <p:cNvSpPr>
            <a:spLocks noGrp="1" noChangeArrowheads="1"/>
          </p:cNvSpPr>
          <p:nvPr>
            <p:ph idx="1"/>
          </p:nvPr>
        </p:nvSpPr>
        <p:spPr/>
        <p:txBody>
          <a:bodyPr/>
          <a:lstStyle/>
          <a:p>
            <a:pPr eaLnBrk="1" hangingPunct="1"/>
            <a:r>
              <a:rPr lang="en-US" altLang="zh-CN" sz="2800" smtClean="0"/>
              <a:t>IBM</a:t>
            </a:r>
            <a:r>
              <a:rPr lang="zh-CN" altLang="en-US" sz="2800" smtClean="0"/>
              <a:t>公司从</a:t>
            </a:r>
            <a:r>
              <a:rPr lang="en-US" altLang="zh-CN" sz="2800" smtClean="0"/>
              <a:t>20</a:t>
            </a:r>
            <a:r>
              <a:rPr lang="zh-CN" altLang="en-US" sz="2800" smtClean="0"/>
              <a:t>世纪</a:t>
            </a:r>
            <a:r>
              <a:rPr lang="en-US" altLang="zh-CN" sz="2800" smtClean="0"/>
              <a:t>60</a:t>
            </a:r>
            <a:r>
              <a:rPr lang="zh-CN" altLang="en-US" sz="2800" smtClean="0"/>
              <a:t>年代末即看到通信网对于加密标准算法的需求，因而投入了相当的研究力量进行开发，成立了以</a:t>
            </a:r>
            <a:r>
              <a:rPr lang="en-US" altLang="zh-CN" sz="2800" smtClean="0"/>
              <a:t>Tuchman</a:t>
            </a:r>
            <a:r>
              <a:rPr lang="zh-CN" altLang="en-US" sz="2800" smtClean="0"/>
              <a:t>博士为领导，包括．</a:t>
            </a:r>
            <a:r>
              <a:rPr lang="en-US" altLang="zh-CN" sz="2800" smtClean="0"/>
              <a:t>A</a:t>
            </a:r>
            <a:r>
              <a:rPr lang="zh-CN" altLang="en-US" sz="2800" smtClean="0"/>
              <a:t>．</a:t>
            </a:r>
            <a:r>
              <a:rPr lang="en-US" altLang="zh-CN" sz="2800" smtClean="0"/>
              <a:t>Konkeim</a:t>
            </a:r>
            <a:r>
              <a:rPr lang="zh-CN" altLang="en-US" sz="2800" smtClean="0"/>
              <a:t>、</a:t>
            </a:r>
            <a:r>
              <a:rPr lang="en-US" altLang="zh-CN" sz="2800" smtClean="0"/>
              <a:t>E</a:t>
            </a:r>
            <a:r>
              <a:rPr lang="zh-CN" altLang="en-US" sz="2800" smtClean="0"/>
              <a:t>．</a:t>
            </a:r>
            <a:r>
              <a:rPr lang="en-US" altLang="zh-CN" sz="2800" smtClean="0"/>
              <a:t>Grossman</a:t>
            </a:r>
            <a:r>
              <a:rPr lang="zh-CN" altLang="en-US" sz="2800" smtClean="0"/>
              <a:t>、</a:t>
            </a:r>
            <a:r>
              <a:rPr lang="en-US" altLang="zh-CN" sz="2800" smtClean="0"/>
              <a:t>N</a:t>
            </a:r>
            <a:r>
              <a:rPr lang="zh-CN" altLang="en-US" sz="2800" smtClean="0"/>
              <a:t>．</a:t>
            </a:r>
            <a:r>
              <a:rPr lang="en-US" altLang="zh-CN" sz="2800" smtClean="0"/>
              <a:t>Coppersmith</a:t>
            </a:r>
            <a:r>
              <a:rPr lang="zh-CN" altLang="en-US" sz="2800" smtClean="0"/>
              <a:t>和</a:t>
            </a:r>
            <a:r>
              <a:rPr lang="en-US" altLang="zh-CN" sz="2800" smtClean="0"/>
              <a:t>L</a:t>
            </a:r>
            <a:r>
              <a:rPr lang="zh-CN" altLang="en-US" sz="2800" smtClean="0"/>
              <a:t>．</a:t>
            </a:r>
            <a:r>
              <a:rPr lang="en-US" altLang="zh-CN" sz="2800" smtClean="0"/>
              <a:t>Simth</a:t>
            </a:r>
            <a:r>
              <a:rPr lang="zh-CN" altLang="en-US" sz="2800" smtClean="0"/>
              <a:t>等人</a:t>
            </a:r>
            <a:r>
              <a:rPr lang="en-US" altLang="zh-CN" sz="2800" smtClean="0"/>
              <a:t>(</a:t>
            </a:r>
            <a:r>
              <a:rPr lang="zh-CN" altLang="en-US" sz="2800" smtClean="0"/>
              <a:t>后二人做实现工作</a:t>
            </a:r>
            <a:r>
              <a:rPr lang="en-US" altLang="zh-CN" sz="2800" smtClean="0"/>
              <a:t>)</a:t>
            </a:r>
            <a:r>
              <a:rPr lang="zh-CN" altLang="en-US" sz="2800" smtClean="0"/>
              <a:t>的研究新密码体制小组，由</a:t>
            </a:r>
            <a:r>
              <a:rPr lang="en-US" altLang="zh-CN" sz="2800" smtClean="0"/>
              <a:t>H</a:t>
            </a:r>
            <a:r>
              <a:rPr lang="zh-CN" altLang="en-US" sz="2800" smtClean="0"/>
              <a:t>．</a:t>
            </a:r>
            <a:r>
              <a:rPr lang="en-US" altLang="zh-CN" sz="2800" smtClean="0"/>
              <a:t>Fistel</a:t>
            </a:r>
            <a:r>
              <a:rPr lang="zh-CN" altLang="en-US" sz="2800" smtClean="0"/>
              <a:t>进行设计，并在</a:t>
            </a:r>
            <a:r>
              <a:rPr lang="en-US" altLang="zh-CN" sz="2800" smtClean="0"/>
              <a:t>1971</a:t>
            </a:r>
            <a:r>
              <a:rPr lang="zh-CN" altLang="en-US" sz="2800" smtClean="0"/>
              <a:t>年完成的</a:t>
            </a:r>
            <a:r>
              <a:rPr lang="en-US" altLang="zh-CN" sz="2800" smtClean="0"/>
              <a:t>LUCIFFER</a:t>
            </a:r>
            <a:r>
              <a:rPr lang="zh-CN" altLang="en-US" sz="2800" smtClean="0"/>
              <a:t>密码</a:t>
            </a:r>
            <a:r>
              <a:rPr lang="en-US" altLang="zh-CN" sz="2800" smtClean="0"/>
              <a:t>(64bit</a:t>
            </a:r>
            <a:r>
              <a:rPr lang="zh-CN" altLang="en-US" sz="2800" smtClean="0"/>
              <a:t>分组，代换一置换，</a:t>
            </a:r>
            <a:r>
              <a:rPr lang="en-US" altLang="zh-CN" sz="2800" smtClean="0"/>
              <a:t>128bit</a:t>
            </a:r>
            <a:r>
              <a:rPr lang="zh-CN" altLang="en-US" sz="2800" smtClean="0"/>
              <a:t>密钥</a:t>
            </a:r>
            <a:r>
              <a:rPr lang="en-US" altLang="zh-CN" sz="2800" smtClean="0"/>
              <a:t>)</a:t>
            </a:r>
            <a:r>
              <a:rPr lang="zh-CN" altLang="en-US" sz="2800" smtClean="0"/>
              <a:t>的基础上，改进成为建议的</a:t>
            </a:r>
            <a:r>
              <a:rPr lang="en-US" altLang="zh-CN" sz="2800" smtClean="0"/>
              <a:t>DES</a:t>
            </a:r>
            <a:r>
              <a:rPr lang="zh-CN" altLang="en-US" sz="2800" smtClean="0"/>
              <a:t>体制。</a:t>
            </a:r>
            <a:r>
              <a:rPr lang="en-US" altLang="zh-CN" sz="2800" smtClean="0"/>
              <a:t>NSA</a:t>
            </a:r>
            <a:r>
              <a:rPr lang="zh-CN" altLang="en-US" sz="2800" smtClean="0"/>
              <a:t>组织有关专家对</a:t>
            </a:r>
            <a:r>
              <a:rPr lang="en-US" altLang="zh-CN" sz="2800" smtClean="0"/>
              <a:t>IBM</a:t>
            </a:r>
            <a:r>
              <a:rPr lang="zh-CN" altLang="en-US" sz="2800" smtClean="0"/>
              <a:t>的算法进行了鉴定，而成为</a:t>
            </a:r>
            <a:r>
              <a:rPr lang="en-US" altLang="zh-CN" sz="2800" smtClean="0"/>
              <a:t>DES</a:t>
            </a:r>
            <a:r>
              <a:rPr lang="zh-CN" altLang="en-US" sz="2800" smtClean="0"/>
              <a:t>的基础。</a:t>
            </a:r>
          </a:p>
        </p:txBody>
      </p:sp>
      <p:sp>
        <p:nvSpPr>
          <p:cNvPr id="13314" name="Rectangle 2"/>
          <p:cNvSpPr>
            <a:spLocks noGrp="1" noChangeArrowheads="1"/>
          </p:cNvSpPr>
          <p:nvPr>
            <p:ph type="title"/>
          </p:nvPr>
        </p:nvSpPr>
        <p:spPr/>
        <p:txBody>
          <a:bodyPr/>
          <a:lstStyle/>
          <a:p>
            <a:pPr eaLnBrk="1" fontAlgn="auto" hangingPunct="1">
              <a:spcAft>
                <a:spcPts val="0"/>
              </a:spcAft>
              <a:defRPr/>
            </a:pPr>
            <a:r>
              <a:rPr lang="en-US" altLang="zh-CN"/>
              <a:t> DES</a:t>
            </a:r>
            <a:r>
              <a:rPr lang="zh-CN" altLang="en-US"/>
              <a:t>对称加密技术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3"/>
          <p:cNvSpPr>
            <a:spLocks noGrp="1" noChangeArrowheads="1"/>
          </p:cNvSpPr>
          <p:nvPr>
            <p:ph idx="1"/>
          </p:nvPr>
        </p:nvSpPr>
        <p:spPr/>
        <p:txBody>
          <a:bodyPr/>
          <a:lstStyle/>
          <a:p>
            <a:pPr eaLnBrk="1" hangingPunct="1"/>
            <a:r>
              <a:rPr lang="en-US" altLang="zh-CN" smtClean="0"/>
              <a:t>1975</a:t>
            </a:r>
            <a:r>
              <a:rPr lang="zh-CN" altLang="en-US" smtClean="0"/>
              <a:t>年</a:t>
            </a:r>
            <a:r>
              <a:rPr lang="en-US" altLang="zh-CN" smtClean="0"/>
              <a:t>3</a:t>
            </a:r>
            <a:r>
              <a:rPr lang="zh-CN" altLang="en-US" smtClean="0"/>
              <a:t>月</a:t>
            </a:r>
            <a:r>
              <a:rPr lang="en-US" altLang="zh-CN" smtClean="0"/>
              <a:t>17</a:t>
            </a:r>
            <a:r>
              <a:rPr lang="zh-CN" altLang="en-US" smtClean="0"/>
              <a:t>日，</a:t>
            </a:r>
            <a:r>
              <a:rPr lang="en-US" altLang="zh-CN" smtClean="0"/>
              <a:t>NBS</a:t>
            </a:r>
            <a:r>
              <a:rPr lang="zh-CN" altLang="en-US" smtClean="0"/>
              <a:t>公布了这种算法，并说明要以它作为联邦信息处理标准，征求各方意见。</a:t>
            </a:r>
            <a:r>
              <a:rPr lang="en-US" altLang="zh-CN" smtClean="0"/>
              <a:t>1977</a:t>
            </a:r>
            <a:r>
              <a:rPr lang="zh-CN" altLang="en-US" smtClean="0"/>
              <a:t>年</a:t>
            </a:r>
            <a:r>
              <a:rPr lang="en-US" altLang="zh-CN" smtClean="0"/>
              <a:t>1</a:t>
            </a:r>
            <a:r>
              <a:rPr lang="zh-CN" altLang="en-US" smtClean="0"/>
              <a:t>月</a:t>
            </a:r>
            <a:r>
              <a:rPr lang="en-US" altLang="zh-CN" smtClean="0"/>
              <a:t>15</a:t>
            </a:r>
            <a:r>
              <a:rPr lang="zh-CN" altLang="en-US" smtClean="0"/>
              <a:t>日，建议被批准为联邦标准</a:t>
            </a:r>
            <a:r>
              <a:rPr lang="en-US" altLang="zh-CN" smtClean="0"/>
              <a:t>[FIPSPUB46]</a:t>
            </a:r>
            <a:r>
              <a:rPr lang="zh-CN" altLang="en-US" smtClean="0"/>
              <a:t>，并设计推出</a:t>
            </a:r>
            <a:r>
              <a:rPr lang="en-US" altLang="zh-CN" smtClean="0"/>
              <a:t>DES</a:t>
            </a:r>
            <a:r>
              <a:rPr lang="zh-CN" altLang="en-US" smtClean="0"/>
              <a:t>芯片。</a:t>
            </a:r>
            <a:r>
              <a:rPr lang="en-US" altLang="zh-CN" smtClean="0"/>
              <a:t>DES</a:t>
            </a:r>
            <a:r>
              <a:rPr lang="zh-CN" altLang="en-US" smtClean="0"/>
              <a:t>开始在银行、金融界广泛应用。</a:t>
            </a:r>
            <a:r>
              <a:rPr lang="en-US" altLang="zh-CN" smtClean="0"/>
              <a:t>1981</a:t>
            </a:r>
            <a:r>
              <a:rPr lang="zh-CN" altLang="en-US" smtClean="0"/>
              <a:t>年美国</a:t>
            </a:r>
            <a:r>
              <a:rPr lang="en-US" altLang="zh-CN" smtClean="0"/>
              <a:t>ANSI</a:t>
            </a:r>
            <a:r>
              <a:rPr lang="zh-CN" altLang="en-US" smtClean="0"/>
              <a:t>将其作为标准，称之为</a:t>
            </a:r>
            <a:r>
              <a:rPr lang="en-US" altLang="zh-CN" smtClean="0"/>
              <a:t>DEA[ANSIX3</a:t>
            </a:r>
            <a:r>
              <a:rPr lang="zh-CN" altLang="en-US" smtClean="0"/>
              <a:t>．</a:t>
            </a:r>
            <a:r>
              <a:rPr lang="en-US" altLang="zh-CN" smtClean="0"/>
              <a:t>92]</a:t>
            </a:r>
            <a:r>
              <a:rPr lang="zh-CN" altLang="en-US" smtClean="0"/>
              <a:t>。</a:t>
            </a:r>
            <a:r>
              <a:rPr lang="en-US" altLang="zh-CN" smtClean="0"/>
              <a:t>1983</a:t>
            </a:r>
            <a:r>
              <a:rPr lang="zh-CN" altLang="en-US" smtClean="0"/>
              <a:t>年国际标准化组织</a:t>
            </a:r>
            <a:r>
              <a:rPr lang="en-US" altLang="zh-CN" smtClean="0"/>
              <a:t>(ISO)</a:t>
            </a:r>
            <a:r>
              <a:rPr lang="zh-CN" altLang="en-US" smtClean="0"/>
              <a:t>采用它作为标准，称做</a:t>
            </a:r>
            <a:r>
              <a:rPr lang="en-US" altLang="zh-CN" smtClean="0"/>
              <a:t>DEA-1</a:t>
            </a:r>
            <a:r>
              <a:rPr lang="zh-CN" altLang="en-US" smtClean="0"/>
              <a:t>。</a:t>
            </a:r>
          </a:p>
        </p:txBody>
      </p:sp>
      <p:sp>
        <p:nvSpPr>
          <p:cNvPr id="14338" name="Rectangle 2"/>
          <p:cNvSpPr>
            <a:spLocks noGrp="1" noChangeArrowheads="1"/>
          </p:cNvSpPr>
          <p:nvPr>
            <p:ph type="title"/>
          </p:nvPr>
        </p:nvSpPr>
        <p:spPr/>
        <p:txBody>
          <a:bodyPr/>
          <a:lstStyle/>
          <a:p>
            <a:pPr eaLnBrk="1" fontAlgn="auto" hangingPunct="1">
              <a:spcAft>
                <a:spcPts val="0"/>
              </a:spcAft>
              <a:defRPr/>
            </a:pPr>
            <a:r>
              <a:rPr lang="en-US" altLang="zh-CN"/>
              <a:t> DES</a:t>
            </a:r>
            <a:r>
              <a:rPr lang="zh-CN" altLang="en-US"/>
              <a:t>对称加密技术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3"/>
          <p:cNvSpPr>
            <a:spLocks noGrp="1" noChangeArrowheads="1"/>
          </p:cNvSpPr>
          <p:nvPr>
            <p:ph idx="1"/>
          </p:nvPr>
        </p:nvSpPr>
        <p:spPr/>
        <p:txBody>
          <a:bodyPr/>
          <a:lstStyle/>
          <a:p>
            <a:pPr eaLnBrk="1" hangingPunct="1"/>
            <a:r>
              <a:rPr lang="zh-CN" altLang="en-US" smtClean="0"/>
              <a:t>虽然</a:t>
            </a:r>
            <a:r>
              <a:rPr lang="en-US" altLang="zh-CN" smtClean="0"/>
              <a:t>DES</a:t>
            </a:r>
            <a:r>
              <a:rPr lang="zh-CN" altLang="en-US" smtClean="0"/>
              <a:t>不会长期地作为数据加密标准算法，但它仍是迄今为止得到最广泛应用的一种算法，也是一种最有代表性的分组加密体制。因此，详细地研究这一算法的基本原理、设计思想、安全性分析，以及实际应用中的有关问题，对于掌握分组密码理论和当前的实际应用都是很有意义的。</a:t>
            </a:r>
          </a:p>
        </p:txBody>
      </p:sp>
      <p:sp>
        <p:nvSpPr>
          <p:cNvPr id="15362" name="Rectangle 2"/>
          <p:cNvSpPr>
            <a:spLocks noGrp="1" noChangeArrowheads="1"/>
          </p:cNvSpPr>
          <p:nvPr>
            <p:ph type="title"/>
          </p:nvPr>
        </p:nvSpPr>
        <p:spPr/>
        <p:txBody>
          <a:bodyPr/>
          <a:lstStyle/>
          <a:p>
            <a:pPr eaLnBrk="1" fontAlgn="auto" hangingPunct="1">
              <a:spcAft>
                <a:spcPts val="0"/>
              </a:spcAft>
              <a:defRPr/>
            </a:pPr>
            <a:r>
              <a:rPr lang="en-US" altLang="zh-CN"/>
              <a:t>DES</a:t>
            </a:r>
            <a:r>
              <a:rPr lang="zh-CN" altLang="en-US"/>
              <a:t>对称加密技术</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3"/>
          <p:cNvSpPr>
            <a:spLocks noGrp="1" noChangeArrowheads="1"/>
          </p:cNvSpPr>
          <p:nvPr>
            <p:ph idx="1"/>
          </p:nvPr>
        </p:nvSpPr>
        <p:spPr/>
        <p:txBody>
          <a:bodyPr/>
          <a:lstStyle/>
          <a:p>
            <a:pPr eaLnBrk="1" hangingPunct="1">
              <a:lnSpc>
                <a:spcPct val="90000"/>
              </a:lnSpc>
            </a:pPr>
            <a:r>
              <a:rPr lang="en-US" altLang="zh-CN" sz="2400" smtClean="0"/>
              <a:t>DES</a:t>
            </a:r>
            <a:r>
              <a:rPr lang="zh-CN" altLang="en-US" sz="2400" smtClean="0"/>
              <a:t>算法正式公开发表以后，引起了一场激烈的争论。</a:t>
            </a:r>
            <a:r>
              <a:rPr lang="en-US" altLang="zh-CN" sz="2400" smtClean="0"/>
              <a:t>1977</a:t>
            </a:r>
            <a:r>
              <a:rPr lang="zh-CN" altLang="en-US" sz="2400" smtClean="0"/>
              <a:t>年</a:t>
            </a:r>
            <a:r>
              <a:rPr lang="en-US" altLang="zh-CN" sz="2400" smtClean="0"/>
              <a:t>Diffie</a:t>
            </a:r>
            <a:r>
              <a:rPr lang="zh-CN" altLang="en-US" sz="2400" smtClean="0"/>
              <a:t>和</a:t>
            </a:r>
            <a:r>
              <a:rPr lang="en-US" altLang="zh-CN" sz="2400" smtClean="0"/>
              <a:t>Hellman</a:t>
            </a:r>
            <a:r>
              <a:rPr lang="zh-CN" altLang="en-US" sz="2400" smtClean="0"/>
              <a:t>提出了制造一个每秒能测试</a:t>
            </a:r>
            <a:r>
              <a:rPr lang="en-US" altLang="zh-CN" sz="2400" smtClean="0"/>
              <a:t>106</a:t>
            </a:r>
            <a:r>
              <a:rPr lang="zh-CN" altLang="en-US" sz="2400" smtClean="0"/>
              <a:t>个密钥的大规模芯片，这种芯片的机器大约一天就可以搜索</a:t>
            </a:r>
            <a:r>
              <a:rPr lang="en-US" altLang="zh-CN" sz="2400" smtClean="0"/>
              <a:t>DES</a:t>
            </a:r>
            <a:r>
              <a:rPr lang="zh-CN" altLang="en-US" sz="2400" smtClean="0"/>
              <a:t>算法的整个密钥空间，制造这样的机器需要两千万美元。</a:t>
            </a:r>
          </a:p>
          <a:p>
            <a:pPr eaLnBrk="1" hangingPunct="1">
              <a:lnSpc>
                <a:spcPct val="90000"/>
              </a:lnSpc>
            </a:pPr>
            <a:r>
              <a:rPr lang="en-US" altLang="zh-CN" sz="2400" smtClean="0"/>
              <a:t>1993</a:t>
            </a:r>
            <a:r>
              <a:rPr lang="zh-CN" altLang="en-US" sz="2400" smtClean="0"/>
              <a:t>年，</a:t>
            </a:r>
            <a:r>
              <a:rPr lang="en-US" altLang="zh-CN" sz="2400" smtClean="0"/>
              <a:t>R</a:t>
            </a:r>
            <a:r>
              <a:rPr lang="zh-CN" altLang="en-US" sz="2400" smtClean="0"/>
              <a:t>．</a:t>
            </a:r>
            <a:r>
              <a:rPr lang="en-US" altLang="zh-CN" sz="2400" smtClean="0"/>
              <a:t>Session</a:t>
            </a:r>
            <a:r>
              <a:rPr lang="zh-CN" altLang="en-US" sz="2400" smtClean="0"/>
              <a:t>和</a:t>
            </a:r>
            <a:r>
              <a:rPr lang="en-US" altLang="zh-CN" sz="2400" smtClean="0"/>
              <a:t>M</a:t>
            </a:r>
            <a:r>
              <a:rPr lang="zh-CN" altLang="en-US" sz="2400" smtClean="0"/>
              <a:t>．</a:t>
            </a:r>
            <a:r>
              <a:rPr lang="en-US" altLang="zh-CN" sz="2400" smtClean="0"/>
              <a:t>Wiener</a:t>
            </a:r>
            <a:r>
              <a:rPr lang="zh-CN" altLang="en-US" sz="2400" smtClean="0"/>
              <a:t>给出了一个非常详细的密钥搜索机器的设计方案，它基于并行的密钥搜索芯片，此芯片每秒测试</a:t>
            </a:r>
            <a:r>
              <a:rPr lang="en-US" altLang="zh-CN" sz="2400" smtClean="0"/>
              <a:t>5Χ107</a:t>
            </a:r>
            <a:r>
              <a:rPr lang="zh-CN" altLang="en-US" sz="2400" smtClean="0"/>
              <a:t>个密钥，当时这种芯片的造价是</a:t>
            </a:r>
            <a:r>
              <a:rPr lang="en-US" altLang="zh-CN" sz="2400" smtClean="0"/>
              <a:t>10.5</a:t>
            </a:r>
            <a:r>
              <a:rPr lang="zh-CN" altLang="en-US" sz="2400" smtClean="0"/>
              <a:t>美元，</a:t>
            </a:r>
            <a:r>
              <a:rPr lang="en-US" altLang="zh-CN" sz="2400" smtClean="0"/>
              <a:t>5760</a:t>
            </a:r>
            <a:r>
              <a:rPr lang="zh-CN" altLang="en-US" sz="2400" smtClean="0"/>
              <a:t>个这样的芯片组成的系统需要</a:t>
            </a:r>
            <a:r>
              <a:rPr lang="en-US" altLang="zh-CN" sz="2400" smtClean="0"/>
              <a:t>10</a:t>
            </a:r>
            <a:r>
              <a:rPr lang="zh-CN" altLang="en-US" sz="2400" smtClean="0"/>
              <a:t>万美元，这一系统平均</a:t>
            </a:r>
            <a:r>
              <a:rPr lang="en-US" altLang="zh-CN" sz="2400" smtClean="0"/>
              <a:t>1.5</a:t>
            </a:r>
            <a:r>
              <a:rPr lang="zh-CN" altLang="en-US" sz="2400" smtClean="0"/>
              <a:t>天即可找到密钥，如果利用</a:t>
            </a:r>
            <a:r>
              <a:rPr lang="en-US" altLang="zh-CN" sz="2400" smtClean="0"/>
              <a:t>10</a:t>
            </a:r>
            <a:r>
              <a:rPr lang="zh-CN" altLang="en-US" sz="2400" smtClean="0"/>
              <a:t>个这样的系统，费用是</a:t>
            </a:r>
            <a:r>
              <a:rPr lang="en-US" altLang="zh-CN" sz="2400" smtClean="0"/>
              <a:t>100</a:t>
            </a:r>
            <a:r>
              <a:rPr lang="zh-CN" altLang="en-US" sz="2400" smtClean="0"/>
              <a:t>万美元，但搜索时间可以降到</a:t>
            </a:r>
            <a:r>
              <a:rPr lang="en-US" altLang="zh-CN" sz="2400" smtClean="0"/>
              <a:t>2.5</a:t>
            </a:r>
            <a:r>
              <a:rPr lang="zh-CN" altLang="en-US" sz="2400" smtClean="0"/>
              <a:t>小时。可见这种机制是不安全的。</a:t>
            </a:r>
          </a:p>
        </p:txBody>
      </p:sp>
      <p:sp>
        <p:nvSpPr>
          <p:cNvPr id="16386" name="Rectangle 2"/>
          <p:cNvSpPr>
            <a:spLocks noGrp="1" noChangeArrowheads="1"/>
          </p:cNvSpPr>
          <p:nvPr>
            <p:ph type="title"/>
          </p:nvPr>
        </p:nvSpPr>
        <p:spPr/>
        <p:txBody>
          <a:bodyPr/>
          <a:lstStyle/>
          <a:p>
            <a:pPr eaLnBrk="1" fontAlgn="auto" hangingPunct="1">
              <a:spcAft>
                <a:spcPts val="0"/>
              </a:spcAft>
              <a:defRPr/>
            </a:pPr>
            <a:r>
              <a:rPr lang="en-US" altLang="zh-CN"/>
              <a:t> DES</a:t>
            </a:r>
            <a:r>
              <a:rPr lang="zh-CN" altLang="en-US"/>
              <a:t>算法的安全性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3"/>
          <p:cNvSpPr>
            <a:spLocks noGrp="1" noChangeArrowheads="1"/>
          </p:cNvSpPr>
          <p:nvPr>
            <p:ph idx="1"/>
          </p:nvPr>
        </p:nvSpPr>
        <p:spPr/>
        <p:txBody>
          <a:bodyPr/>
          <a:lstStyle/>
          <a:p>
            <a:pPr eaLnBrk="1" hangingPunct="1"/>
            <a:r>
              <a:rPr lang="zh-CN" altLang="en-US" smtClean="0"/>
              <a:t>世界在</a:t>
            </a:r>
            <a:r>
              <a:rPr lang="en-US" altLang="zh-CN" smtClean="0"/>
              <a:t>Internet</a:t>
            </a:r>
            <a:r>
              <a:rPr lang="zh-CN" altLang="en-US" smtClean="0"/>
              <a:t>面前变得不安全起来了。</a:t>
            </a:r>
            <a:r>
              <a:rPr lang="en-US" altLang="zh-CN" smtClean="0"/>
              <a:t>Internet</a:t>
            </a:r>
            <a:r>
              <a:rPr lang="zh-CN" altLang="en-US" smtClean="0"/>
              <a:t>仅仅应用了闲散的资源，毫无代价地破解了</a:t>
            </a:r>
            <a:r>
              <a:rPr lang="en-US" altLang="zh-CN" smtClean="0"/>
              <a:t>DES</a:t>
            </a:r>
            <a:r>
              <a:rPr lang="zh-CN" altLang="en-US" smtClean="0"/>
              <a:t>的密码，这是对密码方法的挑战，也是</a:t>
            </a:r>
            <a:r>
              <a:rPr lang="en-US" altLang="zh-CN" smtClean="0"/>
              <a:t>Internet</a:t>
            </a:r>
            <a:r>
              <a:rPr lang="zh-CN" altLang="en-US" smtClean="0"/>
              <a:t>超级计算能力的显示。尽管</a:t>
            </a:r>
            <a:r>
              <a:rPr lang="en-US" altLang="zh-CN" smtClean="0"/>
              <a:t>DES</a:t>
            </a:r>
            <a:r>
              <a:rPr lang="zh-CN" altLang="en-US" smtClean="0"/>
              <a:t>有这样那样的不足，但是作为第一个公开密码算法的密码体制成功地完成了它的使命，它在密码学发展历史上具有重要的地位。</a:t>
            </a:r>
          </a:p>
        </p:txBody>
      </p:sp>
      <p:sp>
        <p:nvSpPr>
          <p:cNvPr id="17410" name="Rectangle 2"/>
          <p:cNvSpPr>
            <a:spLocks noGrp="1" noChangeArrowheads="1"/>
          </p:cNvSpPr>
          <p:nvPr>
            <p:ph type="title"/>
          </p:nvPr>
        </p:nvSpPr>
        <p:spPr/>
        <p:txBody>
          <a:bodyPr/>
          <a:lstStyle/>
          <a:p>
            <a:pPr eaLnBrk="1" fontAlgn="auto" hangingPunct="1">
              <a:spcAft>
                <a:spcPts val="0"/>
              </a:spcAft>
              <a:defRPr/>
            </a:pPr>
            <a:r>
              <a:rPr lang="en-US" altLang="zh-CN"/>
              <a:t> DES</a:t>
            </a:r>
            <a:r>
              <a:rPr lang="zh-CN" altLang="en-US"/>
              <a:t>算法的安全性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3"/>
          <p:cNvSpPr>
            <a:spLocks noGrp="1" noChangeArrowheads="1"/>
          </p:cNvSpPr>
          <p:nvPr>
            <p:ph idx="1"/>
          </p:nvPr>
        </p:nvSpPr>
        <p:spPr/>
        <p:txBody>
          <a:bodyPr/>
          <a:lstStyle/>
          <a:p>
            <a:pPr eaLnBrk="1" hangingPunct="1"/>
            <a:r>
              <a:rPr lang="en-US" altLang="zh-CN" smtClean="0"/>
              <a:t>DES</a:t>
            </a:r>
            <a:r>
              <a:rPr lang="zh-CN" altLang="en-US" smtClean="0"/>
              <a:t>是一种对二元数据进行加密的算法，数据分组长度为</a:t>
            </a:r>
            <a:r>
              <a:rPr lang="en-US" altLang="zh-CN" smtClean="0"/>
              <a:t>64bit(8byte)</a:t>
            </a:r>
            <a:r>
              <a:rPr lang="zh-CN" altLang="en-US" smtClean="0"/>
              <a:t>，密文分组长度也是</a:t>
            </a:r>
            <a:r>
              <a:rPr lang="en-US" altLang="zh-CN" smtClean="0"/>
              <a:t>64Bit</a:t>
            </a:r>
            <a:r>
              <a:rPr lang="zh-CN" altLang="en-US" smtClean="0"/>
              <a:t>，没有数据扩展。密钥长度为</a:t>
            </a:r>
            <a:r>
              <a:rPr lang="en-US" altLang="zh-CN" smtClean="0"/>
              <a:t>64Bit</a:t>
            </a:r>
            <a:r>
              <a:rPr lang="zh-CN" altLang="en-US" smtClean="0"/>
              <a:t>，其中有</a:t>
            </a:r>
            <a:r>
              <a:rPr lang="en-US" altLang="zh-CN" smtClean="0"/>
              <a:t>8bit</a:t>
            </a:r>
            <a:r>
              <a:rPr lang="zh-CN" altLang="en-US" smtClean="0"/>
              <a:t>奇偶校验，有效密钥长度为</a:t>
            </a:r>
            <a:r>
              <a:rPr lang="en-US" altLang="zh-CN" smtClean="0"/>
              <a:t>56bit</a:t>
            </a:r>
            <a:r>
              <a:rPr lang="zh-CN" altLang="en-US" smtClean="0"/>
              <a:t>。</a:t>
            </a:r>
            <a:r>
              <a:rPr lang="en-US" altLang="zh-CN" smtClean="0"/>
              <a:t>DES</a:t>
            </a:r>
            <a:r>
              <a:rPr lang="zh-CN" altLang="en-US" smtClean="0"/>
              <a:t>的整个体制是公开的，系统的安全性全靠密钥的保密实现。算法的构成框图如图</a:t>
            </a:r>
            <a:r>
              <a:rPr lang="en-US" altLang="zh-CN" smtClean="0"/>
              <a:t>3-4</a:t>
            </a:r>
            <a:r>
              <a:rPr lang="zh-CN" altLang="en-US" smtClean="0"/>
              <a:t>所示。算法主要包括初始置换</a:t>
            </a:r>
            <a:r>
              <a:rPr lang="en-US" altLang="zh-CN" smtClean="0"/>
              <a:t>P</a:t>
            </a:r>
            <a:r>
              <a:rPr lang="zh-CN" altLang="en-US" smtClean="0"/>
              <a:t>、</a:t>
            </a:r>
            <a:r>
              <a:rPr lang="en-US" altLang="zh-CN" smtClean="0"/>
              <a:t>16</a:t>
            </a:r>
            <a:r>
              <a:rPr lang="zh-CN" altLang="en-US" smtClean="0"/>
              <a:t>轮迭代的乘积交换、逆初始置换</a:t>
            </a:r>
            <a:r>
              <a:rPr lang="en-US" altLang="zh-CN" smtClean="0"/>
              <a:t>IP-1</a:t>
            </a:r>
            <a:r>
              <a:rPr lang="zh-CN" altLang="en-US" smtClean="0"/>
              <a:t>及</a:t>
            </a:r>
            <a:r>
              <a:rPr lang="en-US" altLang="zh-CN" smtClean="0"/>
              <a:t>16</a:t>
            </a:r>
            <a:r>
              <a:rPr lang="zh-CN" altLang="en-US" smtClean="0"/>
              <a:t>个子密钥产生器。</a:t>
            </a:r>
          </a:p>
        </p:txBody>
      </p:sp>
      <p:sp>
        <p:nvSpPr>
          <p:cNvPr id="18434" name="Rectangle 2"/>
          <p:cNvSpPr>
            <a:spLocks noGrp="1" noChangeArrowheads="1"/>
          </p:cNvSpPr>
          <p:nvPr>
            <p:ph type="title"/>
          </p:nvPr>
        </p:nvSpPr>
        <p:spPr/>
        <p:txBody>
          <a:bodyPr/>
          <a:lstStyle/>
          <a:p>
            <a:pPr eaLnBrk="1" fontAlgn="auto" hangingPunct="1">
              <a:spcAft>
                <a:spcPts val="0"/>
              </a:spcAft>
              <a:defRPr/>
            </a:pPr>
            <a:r>
              <a:rPr lang="en-US" altLang="zh-CN"/>
              <a:t> DES</a:t>
            </a:r>
            <a:r>
              <a:rPr lang="zh-CN" altLang="en-US"/>
              <a:t>算法步骤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3"/>
          <p:cNvSpPr>
            <a:spLocks noGrp="1" noChangeArrowheads="1"/>
          </p:cNvSpPr>
          <p:nvPr>
            <p:ph idx="1"/>
          </p:nvPr>
        </p:nvSpPr>
        <p:spPr/>
        <p:txBody>
          <a:bodyPr/>
          <a:lstStyle/>
          <a:p>
            <a:pPr eaLnBrk="1" hangingPunct="1">
              <a:lnSpc>
                <a:spcPct val="90000"/>
              </a:lnSpc>
            </a:pPr>
            <a:r>
              <a:rPr lang="en-US" altLang="zh-CN" smtClean="0"/>
              <a:t>1</a:t>
            </a:r>
            <a:r>
              <a:rPr lang="zh-CN" altLang="en-US" smtClean="0"/>
              <a:t>、初始置换</a:t>
            </a:r>
            <a:r>
              <a:rPr lang="en-US" altLang="zh-CN" smtClean="0"/>
              <a:t>IP</a:t>
            </a:r>
          </a:p>
          <a:p>
            <a:pPr eaLnBrk="1" hangingPunct="1">
              <a:lnSpc>
                <a:spcPct val="90000"/>
              </a:lnSpc>
              <a:buFontTx/>
              <a:buNone/>
            </a:pPr>
            <a:r>
              <a:rPr lang="en-US" altLang="zh-CN" smtClean="0"/>
              <a:t>   </a:t>
            </a:r>
            <a:r>
              <a:rPr lang="zh-CN" altLang="en-US" smtClean="0"/>
              <a:t>初始置换</a:t>
            </a:r>
            <a:r>
              <a:rPr lang="en-US" altLang="zh-CN" smtClean="0"/>
              <a:t>IP</a:t>
            </a:r>
            <a:r>
              <a:rPr lang="zh-CN" altLang="en-US" smtClean="0"/>
              <a:t>可将</a:t>
            </a:r>
            <a:r>
              <a:rPr lang="en-US" altLang="zh-CN" smtClean="0"/>
              <a:t>64bit</a:t>
            </a:r>
            <a:r>
              <a:rPr lang="zh-CN" altLang="en-US" smtClean="0"/>
              <a:t>明文的位置进行置换，得到一个乱序的</a:t>
            </a:r>
            <a:r>
              <a:rPr lang="en-US" altLang="zh-CN" smtClean="0"/>
              <a:t>64bit</a:t>
            </a:r>
            <a:r>
              <a:rPr lang="zh-CN" altLang="en-US" smtClean="0"/>
              <a:t>明文组，而后分成左右两段，每段为</a:t>
            </a:r>
            <a:r>
              <a:rPr lang="en-US" altLang="zh-CN" smtClean="0"/>
              <a:t>32bit</a:t>
            </a:r>
            <a:r>
              <a:rPr lang="zh-CN" altLang="en-US" smtClean="0"/>
              <a:t>，以</a:t>
            </a:r>
            <a:r>
              <a:rPr lang="en-US" altLang="zh-CN" smtClean="0"/>
              <a:t>L0</a:t>
            </a:r>
            <a:r>
              <a:rPr lang="zh-CN" altLang="en-US" smtClean="0"/>
              <a:t>和</a:t>
            </a:r>
            <a:r>
              <a:rPr lang="en-US" altLang="zh-CN" smtClean="0"/>
              <a:t>R0</a:t>
            </a:r>
            <a:r>
              <a:rPr lang="zh-CN" altLang="en-US" smtClean="0"/>
              <a:t>表示，如图</a:t>
            </a:r>
            <a:r>
              <a:rPr lang="en-US" altLang="zh-CN" smtClean="0"/>
              <a:t>3-5</a:t>
            </a:r>
            <a:r>
              <a:rPr lang="zh-CN" altLang="en-US" smtClean="0"/>
              <a:t>所示。由图</a:t>
            </a:r>
            <a:r>
              <a:rPr lang="en-US" altLang="zh-CN" smtClean="0"/>
              <a:t>3-5</a:t>
            </a:r>
            <a:r>
              <a:rPr lang="zh-CN" altLang="en-US" smtClean="0"/>
              <a:t>可知，</a:t>
            </a:r>
            <a:r>
              <a:rPr lang="en-US" altLang="zh-CN" smtClean="0"/>
              <a:t>IP</a:t>
            </a:r>
            <a:r>
              <a:rPr lang="zh-CN" altLang="en-US" smtClean="0"/>
              <a:t>中各列元素位置号数相差为</a:t>
            </a:r>
            <a:r>
              <a:rPr lang="en-US" altLang="zh-CN" smtClean="0"/>
              <a:t>8</a:t>
            </a:r>
            <a:r>
              <a:rPr lang="zh-CN" altLang="en-US" smtClean="0"/>
              <a:t>，相当于将原明文各字节按列写出，各列比特经过偶采样和奇采样置换后，再对各行进行逆序。将阵中元素按行读出构成置换输出。</a:t>
            </a:r>
          </a:p>
        </p:txBody>
      </p:sp>
      <p:sp>
        <p:nvSpPr>
          <p:cNvPr id="19458" name="Rectangle 2"/>
          <p:cNvSpPr>
            <a:spLocks noGrp="1" noChangeArrowheads="1"/>
          </p:cNvSpPr>
          <p:nvPr>
            <p:ph type="title"/>
          </p:nvPr>
        </p:nvSpPr>
        <p:spPr/>
        <p:txBody>
          <a:bodyPr/>
          <a:lstStyle/>
          <a:p>
            <a:pPr eaLnBrk="1" fontAlgn="auto" hangingPunct="1">
              <a:spcAft>
                <a:spcPts val="0"/>
              </a:spcAft>
              <a:defRPr/>
            </a:pPr>
            <a:r>
              <a:rPr lang="en-US" altLang="zh-CN"/>
              <a:t>DES</a:t>
            </a:r>
            <a:r>
              <a:rPr lang="zh-CN" altLang="en-US"/>
              <a:t>算法步骤</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内容占位符 1"/>
          <p:cNvSpPr>
            <a:spLocks noGrp="1"/>
          </p:cNvSpPr>
          <p:nvPr>
            <p:ph idx="1"/>
          </p:nvPr>
        </p:nvSpPr>
        <p:spPr/>
        <p:txBody>
          <a:bodyPr/>
          <a:lstStyle/>
          <a:p>
            <a:pPr eaLnBrk="1" hangingPunct="1">
              <a:lnSpc>
                <a:spcPct val="90000"/>
              </a:lnSpc>
            </a:pPr>
            <a:r>
              <a:rPr lang="zh-CN" altLang="en-US" smtClean="0"/>
              <a:t>密码学的基本概念。</a:t>
            </a:r>
          </a:p>
          <a:p>
            <a:pPr eaLnBrk="1" hangingPunct="1">
              <a:lnSpc>
                <a:spcPct val="90000"/>
              </a:lnSpc>
            </a:pPr>
            <a:r>
              <a:rPr lang="zh-CN" altLang="en-US" smtClean="0"/>
              <a:t>介绍加密领域中两种主流的加密技术：</a:t>
            </a:r>
          </a:p>
          <a:p>
            <a:pPr lvl="1" eaLnBrk="1" hangingPunct="1">
              <a:lnSpc>
                <a:spcPct val="90000"/>
              </a:lnSpc>
            </a:pPr>
            <a:r>
              <a:rPr lang="en-US" altLang="zh-CN" smtClean="0"/>
              <a:t>DES</a:t>
            </a:r>
            <a:r>
              <a:rPr lang="zh-CN" altLang="en-US" smtClean="0"/>
              <a:t>加密（</a:t>
            </a:r>
            <a:r>
              <a:rPr lang="en-US" altLang="zh-CN" smtClean="0"/>
              <a:t>Data Encryption Standard</a:t>
            </a:r>
            <a:r>
              <a:rPr lang="zh-CN" altLang="en-US" smtClean="0"/>
              <a:t>）</a:t>
            </a:r>
          </a:p>
          <a:p>
            <a:pPr lvl="1" eaLnBrk="1" hangingPunct="1">
              <a:lnSpc>
                <a:spcPct val="90000"/>
              </a:lnSpc>
            </a:pPr>
            <a:r>
              <a:rPr lang="en-US" altLang="zh-CN" smtClean="0"/>
              <a:t>RSA</a:t>
            </a:r>
            <a:r>
              <a:rPr lang="zh-CN" altLang="en-US" smtClean="0"/>
              <a:t>加密（</a:t>
            </a:r>
            <a:r>
              <a:rPr lang="en-US" altLang="zh-CN" smtClean="0"/>
              <a:t>Rivest-Shamir-Adleman</a:t>
            </a:r>
            <a:r>
              <a:rPr lang="zh-CN" altLang="en-US" smtClean="0"/>
              <a:t>）</a:t>
            </a:r>
          </a:p>
          <a:p>
            <a:pPr eaLnBrk="1" hangingPunct="1">
              <a:lnSpc>
                <a:spcPct val="90000"/>
              </a:lnSpc>
            </a:pPr>
            <a:r>
              <a:rPr lang="zh-CN" altLang="en-US" smtClean="0"/>
              <a:t>并用程序实现这两种加密技术的算法。最后介绍目前常用的加密工具</a:t>
            </a:r>
            <a:r>
              <a:rPr lang="en-US" altLang="zh-CN" smtClean="0"/>
              <a:t>PGP</a:t>
            </a:r>
            <a:r>
              <a:rPr lang="zh-CN" altLang="en-US" smtClean="0"/>
              <a:t>（</a:t>
            </a:r>
            <a:r>
              <a:rPr lang="en-US" altLang="zh-CN" smtClean="0"/>
              <a:t>Pretty Good Privacy</a:t>
            </a:r>
            <a:r>
              <a:rPr lang="zh-CN" altLang="en-US" smtClean="0"/>
              <a:t>），使用</a:t>
            </a:r>
            <a:r>
              <a:rPr lang="en-US" altLang="zh-CN" smtClean="0"/>
              <a:t>PGP</a:t>
            </a:r>
            <a:r>
              <a:rPr lang="zh-CN" altLang="en-US" smtClean="0"/>
              <a:t>产生密钥，加密文件和邮件。</a:t>
            </a:r>
          </a:p>
          <a:p>
            <a:pPr eaLnBrk="1" hangingPunct="1"/>
            <a:endParaRPr lang="zh-CN" altLang="en-US" smtClean="0"/>
          </a:p>
        </p:txBody>
      </p:sp>
      <p:sp>
        <p:nvSpPr>
          <p:cNvPr id="3" name="标题 2"/>
          <p:cNvSpPr>
            <a:spLocks noGrp="1"/>
          </p:cNvSpPr>
          <p:nvPr>
            <p:ph type="title"/>
          </p:nvPr>
        </p:nvSpPr>
        <p:spPr/>
        <p:txBody>
          <a:bodyPr/>
          <a:lstStyle/>
          <a:p>
            <a:pPr eaLnBrk="1" hangingPunct="1">
              <a:defRPr/>
            </a:pPr>
            <a:r>
              <a:rPr lang="zh-CN" altLang="en-US" dirty="0" smtClean="0"/>
              <a:t>本章学习要点</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3"/>
          <p:cNvSpPr>
            <a:spLocks noGrp="1" noChangeArrowheads="1"/>
          </p:cNvSpPr>
          <p:nvPr>
            <p:ph idx="1"/>
          </p:nvPr>
        </p:nvSpPr>
        <p:spPr/>
        <p:txBody>
          <a:bodyPr/>
          <a:lstStyle/>
          <a:p>
            <a:pPr eaLnBrk="1" hangingPunct="1"/>
            <a:r>
              <a:rPr lang="en-US" altLang="zh-CN" sz="2800" smtClean="0"/>
              <a:t>2</a:t>
            </a:r>
            <a:r>
              <a:rPr lang="zh-CN" altLang="en-US" sz="2800" smtClean="0"/>
              <a:t>、逆初始置换</a:t>
            </a:r>
            <a:r>
              <a:rPr lang="en-US" altLang="zh-CN" sz="2800" smtClean="0"/>
              <a:t>IP-1</a:t>
            </a:r>
          </a:p>
          <a:p>
            <a:pPr eaLnBrk="1" hangingPunct="1">
              <a:buFontTx/>
              <a:buNone/>
            </a:pPr>
            <a:r>
              <a:rPr lang="en-US" altLang="zh-CN" sz="2800" smtClean="0"/>
              <a:t>    </a:t>
            </a:r>
            <a:r>
              <a:rPr lang="zh-CN" altLang="en-US" sz="2800" smtClean="0"/>
              <a:t>将</a:t>
            </a:r>
            <a:r>
              <a:rPr lang="en-US" altLang="zh-CN" sz="2800" smtClean="0"/>
              <a:t>16</a:t>
            </a:r>
            <a:r>
              <a:rPr lang="zh-CN" altLang="en-US" sz="2800" smtClean="0"/>
              <a:t>轮迭代后给出的</a:t>
            </a:r>
            <a:r>
              <a:rPr lang="en-US" altLang="zh-CN" sz="2800" smtClean="0"/>
              <a:t>64bit</a:t>
            </a:r>
            <a:r>
              <a:rPr lang="zh-CN" altLang="en-US" sz="2800" smtClean="0"/>
              <a:t>组进行置换，得到输出的密文组，如图</a:t>
            </a:r>
            <a:r>
              <a:rPr lang="en-US" altLang="zh-CN" sz="2800" smtClean="0"/>
              <a:t>3-6</a:t>
            </a:r>
            <a:r>
              <a:rPr lang="zh-CN" altLang="en-US" sz="2800" smtClean="0"/>
              <a:t>所示。输出为阵中元素按行读得的结果。</a:t>
            </a:r>
            <a:r>
              <a:rPr lang="en-US" altLang="zh-CN" sz="2800" smtClean="0"/>
              <a:t>IP</a:t>
            </a:r>
            <a:r>
              <a:rPr lang="zh-CN" altLang="en-US" sz="2800" smtClean="0"/>
              <a:t>和</a:t>
            </a:r>
            <a:r>
              <a:rPr lang="en-US" altLang="zh-CN" sz="2800" smtClean="0"/>
              <a:t>IP-1</a:t>
            </a:r>
            <a:r>
              <a:rPr lang="zh-CN" altLang="en-US" sz="2800" smtClean="0"/>
              <a:t>在密码意义上作用不大，因为输入组</a:t>
            </a:r>
            <a:r>
              <a:rPr lang="en-US" altLang="zh-CN" sz="2800" smtClean="0"/>
              <a:t>x</a:t>
            </a:r>
            <a:r>
              <a:rPr lang="zh-CN" altLang="en-US" sz="2800" smtClean="0"/>
              <a:t>与其输出组</a:t>
            </a:r>
            <a:r>
              <a:rPr lang="en-US" altLang="zh-CN" sz="2800" smtClean="0"/>
              <a:t>y=IP(x)(</a:t>
            </a:r>
            <a:r>
              <a:rPr lang="zh-CN" altLang="en-US" sz="2800" smtClean="0"/>
              <a:t>或</a:t>
            </a:r>
            <a:r>
              <a:rPr lang="en-US" altLang="zh-CN" sz="2800" smtClean="0"/>
              <a:t>IP-l</a:t>
            </a:r>
            <a:r>
              <a:rPr lang="zh-CN" altLang="en-US" sz="2800" smtClean="0"/>
              <a:t>（</a:t>
            </a:r>
            <a:r>
              <a:rPr lang="en-US" altLang="zh-CN" sz="2800" smtClean="0"/>
              <a:t>x</a:t>
            </a:r>
            <a:r>
              <a:rPr lang="zh-CN" altLang="en-US" sz="2800" smtClean="0"/>
              <a:t>）</a:t>
            </a:r>
            <a:r>
              <a:rPr lang="en-US" altLang="zh-CN" sz="2800" smtClean="0"/>
              <a:t>)</a:t>
            </a:r>
            <a:r>
              <a:rPr lang="zh-CN" altLang="en-US" sz="2800" smtClean="0"/>
              <a:t>是已知的一一对应关系。它们的作用在于打乱原来输入</a:t>
            </a:r>
            <a:r>
              <a:rPr lang="en-US" altLang="zh-CN" sz="2800" smtClean="0"/>
              <a:t>x</a:t>
            </a:r>
            <a:r>
              <a:rPr lang="zh-CN" altLang="en-US" sz="2800" smtClean="0"/>
              <a:t>的</a:t>
            </a:r>
            <a:r>
              <a:rPr lang="en-US" altLang="zh-CN" sz="2800" smtClean="0"/>
              <a:t>ASCII</a:t>
            </a:r>
            <a:r>
              <a:rPr lang="zh-CN" altLang="en-US" sz="2800" smtClean="0"/>
              <a:t>码字划分的关系，并将原来明文的校验位</a:t>
            </a:r>
            <a:r>
              <a:rPr lang="en-US" altLang="zh-CN" sz="2800" smtClean="0"/>
              <a:t>x8</a:t>
            </a:r>
            <a:r>
              <a:rPr lang="zh-CN" altLang="en-US" sz="2800" smtClean="0"/>
              <a:t>，</a:t>
            </a:r>
            <a:r>
              <a:rPr lang="en-US" altLang="zh-CN" sz="2800" smtClean="0"/>
              <a:t>x16…</a:t>
            </a:r>
            <a:r>
              <a:rPr lang="zh-CN" altLang="en-US" sz="2800" smtClean="0"/>
              <a:t>，</a:t>
            </a:r>
            <a:r>
              <a:rPr lang="en-US" altLang="zh-CN" sz="2800" smtClean="0"/>
              <a:t>x64</a:t>
            </a:r>
            <a:r>
              <a:rPr lang="zh-CN" altLang="en-US" sz="2800" smtClean="0"/>
              <a:t>变成为</a:t>
            </a:r>
            <a:r>
              <a:rPr lang="en-US" altLang="zh-CN" sz="2800" smtClean="0"/>
              <a:t>IP</a:t>
            </a:r>
            <a:r>
              <a:rPr lang="zh-CN" altLang="en-US" sz="2800" smtClean="0"/>
              <a:t>输出的一个字节。</a:t>
            </a:r>
          </a:p>
        </p:txBody>
      </p:sp>
      <p:sp>
        <p:nvSpPr>
          <p:cNvPr id="20482" name="Rectangle 2"/>
          <p:cNvSpPr>
            <a:spLocks noGrp="1" noChangeArrowheads="1"/>
          </p:cNvSpPr>
          <p:nvPr>
            <p:ph type="title"/>
          </p:nvPr>
        </p:nvSpPr>
        <p:spPr/>
        <p:txBody>
          <a:bodyPr/>
          <a:lstStyle/>
          <a:p>
            <a:pPr eaLnBrk="1" fontAlgn="auto" hangingPunct="1">
              <a:spcAft>
                <a:spcPts val="0"/>
              </a:spcAft>
              <a:defRPr/>
            </a:pPr>
            <a:r>
              <a:rPr lang="en-US" altLang="zh-CN"/>
              <a:t>DES</a:t>
            </a:r>
            <a:r>
              <a:rPr lang="zh-CN" altLang="en-US"/>
              <a:t>算法步骤</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3"/>
          <p:cNvSpPr>
            <a:spLocks noGrp="1" noChangeArrowheads="1"/>
          </p:cNvSpPr>
          <p:nvPr>
            <p:ph idx="1"/>
          </p:nvPr>
        </p:nvSpPr>
        <p:spPr/>
        <p:txBody>
          <a:bodyPr/>
          <a:lstStyle/>
          <a:p>
            <a:pPr eaLnBrk="1" hangingPunct="1"/>
            <a:r>
              <a:rPr lang="en-US" altLang="zh-CN" sz="2800" smtClean="0"/>
              <a:t>3</a:t>
            </a:r>
            <a:r>
              <a:rPr lang="zh-CN" altLang="en-US" sz="2800" smtClean="0"/>
              <a:t>、乘积变换</a:t>
            </a:r>
          </a:p>
          <a:p>
            <a:pPr eaLnBrk="1" hangingPunct="1">
              <a:buFontTx/>
              <a:buNone/>
            </a:pPr>
            <a:r>
              <a:rPr lang="zh-CN" altLang="en-US" sz="2800" smtClean="0"/>
              <a:t>   将经过</a:t>
            </a:r>
            <a:r>
              <a:rPr lang="en-US" altLang="zh-CN" sz="2800" smtClean="0"/>
              <a:t>IP</a:t>
            </a:r>
            <a:r>
              <a:rPr lang="zh-CN" altLang="en-US" sz="2800" smtClean="0"/>
              <a:t>置换后的数据分成</a:t>
            </a:r>
            <a:r>
              <a:rPr lang="en-US" altLang="zh-CN" sz="2800" smtClean="0"/>
              <a:t>32bit</a:t>
            </a:r>
            <a:r>
              <a:rPr lang="zh-CN" altLang="en-US" sz="2800" smtClean="0"/>
              <a:t>的左右两组，在迭代过程中彼此左右交换位置。每次迭代时只对右边的</a:t>
            </a:r>
            <a:r>
              <a:rPr lang="en-US" altLang="zh-CN" sz="2800" smtClean="0"/>
              <a:t>32bit</a:t>
            </a:r>
            <a:r>
              <a:rPr lang="zh-CN" altLang="en-US" sz="2800" smtClean="0"/>
              <a:t>进行一系列的加密变换，在此轮迭代即将结束时，把左边的</a:t>
            </a:r>
            <a:r>
              <a:rPr lang="en-US" altLang="zh-CN" sz="2800" smtClean="0"/>
              <a:t>32bit</a:t>
            </a:r>
            <a:r>
              <a:rPr lang="zh-CN" altLang="en-US" sz="2800" smtClean="0"/>
              <a:t>与右边得到的</a:t>
            </a:r>
            <a:r>
              <a:rPr lang="en-US" altLang="zh-CN" sz="2800" smtClean="0"/>
              <a:t>32bit</a:t>
            </a:r>
            <a:r>
              <a:rPr lang="zh-CN" altLang="en-US" sz="2800" smtClean="0"/>
              <a:t>逐位模</a:t>
            </a:r>
            <a:r>
              <a:rPr lang="en-US" altLang="zh-CN" sz="2800" smtClean="0"/>
              <a:t>2</a:t>
            </a:r>
            <a:r>
              <a:rPr lang="zh-CN" altLang="en-US" sz="2800" smtClean="0"/>
              <a:t>相加，作为下一轮迭代时右边的段，并将原来右边未经变换的段直接送到左边的寄存器中作为下一轮迭代时左边的段。在每一轮迭代时，右边的段要经过选择扩展运算</a:t>
            </a:r>
            <a:r>
              <a:rPr lang="en-US" altLang="zh-CN" sz="2800" smtClean="0"/>
              <a:t>E</a:t>
            </a:r>
            <a:r>
              <a:rPr lang="zh-CN" altLang="en-US" sz="2800" smtClean="0"/>
              <a:t>、密钥加密运算、选择压缩运算</a:t>
            </a:r>
            <a:r>
              <a:rPr lang="en-US" altLang="zh-CN" sz="2800" smtClean="0"/>
              <a:t>S</a:t>
            </a:r>
            <a:r>
              <a:rPr lang="zh-CN" altLang="en-US" sz="2800" smtClean="0"/>
              <a:t>、置换运算</a:t>
            </a:r>
            <a:r>
              <a:rPr lang="en-US" altLang="zh-CN" sz="2800" smtClean="0"/>
              <a:t>P</a:t>
            </a:r>
            <a:r>
              <a:rPr lang="zh-CN" altLang="en-US" sz="2800" smtClean="0"/>
              <a:t>和左右混合运算。 </a:t>
            </a:r>
          </a:p>
        </p:txBody>
      </p:sp>
      <p:sp>
        <p:nvSpPr>
          <p:cNvPr id="21506" name="Rectangle 2"/>
          <p:cNvSpPr>
            <a:spLocks noGrp="1" noChangeArrowheads="1"/>
          </p:cNvSpPr>
          <p:nvPr>
            <p:ph type="title"/>
          </p:nvPr>
        </p:nvSpPr>
        <p:spPr/>
        <p:txBody>
          <a:bodyPr/>
          <a:lstStyle/>
          <a:p>
            <a:pPr eaLnBrk="1" fontAlgn="auto" hangingPunct="1">
              <a:spcAft>
                <a:spcPts val="0"/>
              </a:spcAft>
              <a:defRPr/>
            </a:pPr>
            <a:r>
              <a:rPr lang="en-US" altLang="zh-CN"/>
              <a:t>DES</a:t>
            </a:r>
            <a:r>
              <a:rPr lang="zh-CN" altLang="en-US"/>
              <a:t>算法步骤</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3"/>
          <p:cNvSpPr>
            <a:spLocks noGrp="1" noChangeArrowheads="1"/>
          </p:cNvSpPr>
          <p:nvPr>
            <p:ph idx="1"/>
          </p:nvPr>
        </p:nvSpPr>
        <p:spPr/>
        <p:txBody>
          <a:bodyPr/>
          <a:lstStyle/>
          <a:p>
            <a:pPr eaLnBrk="1" hangingPunct="1">
              <a:lnSpc>
                <a:spcPct val="90000"/>
              </a:lnSpc>
            </a:pPr>
            <a:r>
              <a:rPr lang="en-US" altLang="zh-CN" smtClean="0"/>
              <a:t>4</a:t>
            </a:r>
            <a:r>
              <a:rPr lang="zh-CN" altLang="en-US" smtClean="0"/>
              <a:t>、选择扩展运算</a:t>
            </a:r>
          </a:p>
          <a:p>
            <a:pPr eaLnBrk="1" hangingPunct="1">
              <a:lnSpc>
                <a:spcPct val="90000"/>
              </a:lnSpc>
            </a:pPr>
            <a:r>
              <a:rPr lang="zh-CN" altLang="en-US" smtClean="0"/>
              <a:t>选择扩展运算下可将输入的</a:t>
            </a:r>
            <a:r>
              <a:rPr lang="en-US" altLang="zh-CN" smtClean="0"/>
              <a:t>32bitRi-1</a:t>
            </a:r>
            <a:r>
              <a:rPr lang="zh-CN" altLang="en-US" smtClean="0"/>
              <a:t>扩展成</a:t>
            </a:r>
            <a:r>
              <a:rPr lang="en-US" altLang="zh-CN" smtClean="0"/>
              <a:t>48bit</a:t>
            </a:r>
            <a:r>
              <a:rPr lang="zh-CN" altLang="en-US" smtClean="0"/>
              <a:t>的输出，其变换表如图</a:t>
            </a:r>
            <a:r>
              <a:rPr lang="en-US" altLang="zh-CN" smtClean="0"/>
              <a:t>3-8</a:t>
            </a:r>
            <a:r>
              <a:rPr lang="zh-CN" altLang="en-US" smtClean="0"/>
              <a:t>所示。令</a:t>
            </a:r>
            <a:r>
              <a:rPr lang="en-US" altLang="zh-CN" smtClean="0"/>
              <a:t>s</a:t>
            </a:r>
            <a:r>
              <a:rPr lang="zh-CN" altLang="en-US" smtClean="0"/>
              <a:t>表示</a:t>
            </a:r>
            <a:r>
              <a:rPr lang="en-US" altLang="zh-CN" smtClean="0"/>
              <a:t>E</a:t>
            </a:r>
            <a:r>
              <a:rPr lang="zh-CN" altLang="en-US" smtClean="0"/>
              <a:t>原输入数据比特的原下标，则</a:t>
            </a:r>
            <a:r>
              <a:rPr lang="en-US" altLang="zh-CN" smtClean="0"/>
              <a:t>E</a:t>
            </a:r>
            <a:r>
              <a:rPr lang="zh-CN" altLang="en-US" smtClean="0"/>
              <a:t>的输出是将原下标</a:t>
            </a:r>
            <a:r>
              <a:rPr lang="en-US" altLang="zh-CN" smtClean="0"/>
              <a:t>s≡0</a:t>
            </a:r>
            <a:r>
              <a:rPr lang="zh-CN" altLang="en-US" smtClean="0"/>
              <a:t>或</a:t>
            </a:r>
            <a:r>
              <a:rPr lang="en-US" altLang="zh-CN" smtClean="0"/>
              <a:t>1(mod4)</a:t>
            </a:r>
            <a:r>
              <a:rPr lang="zh-CN" altLang="en-US" smtClean="0"/>
              <a:t>的各比特重复一次得到的，即对原第</a:t>
            </a:r>
            <a:r>
              <a:rPr lang="en-US" altLang="zh-CN" smtClean="0"/>
              <a:t>32</a:t>
            </a:r>
            <a:r>
              <a:rPr lang="zh-CN" altLang="en-US" smtClean="0"/>
              <a:t>，</a:t>
            </a:r>
            <a:r>
              <a:rPr lang="en-US" altLang="zh-CN" smtClean="0"/>
              <a:t>1</a:t>
            </a:r>
            <a:r>
              <a:rPr lang="zh-CN" altLang="en-US" smtClean="0"/>
              <a:t>，</a:t>
            </a:r>
            <a:r>
              <a:rPr lang="en-US" altLang="zh-CN" smtClean="0"/>
              <a:t>4</a:t>
            </a:r>
            <a:r>
              <a:rPr lang="zh-CN" altLang="en-US" smtClean="0"/>
              <a:t>，</a:t>
            </a:r>
            <a:r>
              <a:rPr lang="en-US" altLang="zh-CN" smtClean="0"/>
              <a:t>5</a:t>
            </a:r>
            <a:r>
              <a:rPr lang="zh-CN" altLang="en-US" smtClean="0"/>
              <a:t>，</a:t>
            </a:r>
            <a:r>
              <a:rPr lang="en-US" altLang="zh-CN" smtClean="0"/>
              <a:t>8</a:t>
            </a:r>
            <a:r>
              <a:rPr lang="zh-CN" altLang="en-US" smtClean="0"/>
              <a:t>，</a:t>
            </a:r>
            <a:r>
              <a:rPr lang="en-US" altLang="zh-CN" smtClean="0"/>
              <a:t>9</a:t>
            </a:r>
            <a:r>
              <a:rPr lang="zh-CN" altLang="en-US" smtClean="0"/>
              <a:t>，</a:t>
            </a:r>
            <a:r>
              <a:rPr lang="en-US" altLang="zh-CN" smtClean="0"/>
              <a:t>12</a:t>
            </a:r>
            <a:r>
              <a:rPr lang="zh-CN" altLang="en-US" smtClean="0"/>
              <a:t>，</a:t>
            </a:r>
            <a:r>
              <a:rPr lang="en-US" altLang="zh-CN" smtClean="0"/>
              <a:t>13</a:t>
            </a:r>
            <a:r>
              <a:rPr lang="zh-CN" altLang="en-US" smtClean="0"/>
              <a:t>，</a:t>
            </a:r>
            <a:r>
              <a:rPr lang="en-US" altLang="zh-CN" smtClean="0"/>
              <a:t>16</a:t>
            </a:r>
            <a:r>
              <a:rPr lang="zh-CN" altLang="en-US" smtClean="0"/>
              <a:t>，</a:t>
            </a:r>
            <a:r>
              <a:rPr lang="en-US" altLang="zh-CN" smtClean="0"/>
              <a:t>17</a:t>
            </a:r>
            <a:r>
              <a:rPr lang="zh-CN" altLang="en-US" smtClean="0"/>
              <a:t>，</a:t>
            </a:r>
            <a:r>
              <a:rPr lang="en-US" altLang="zh-CN" smtClean="0"/>
              <a:t>20</a:t>
            </a:r>
            <a:r>
              <a:rPr lang="zh-CN" altLang="en-US" smtClean="0"/>
              <a:t>，</a:t>
            </a:r>
            <a:r>
              <a:rPr lang="en-US" altLang="zh-CN" smtClean="0"/>
              <a:t>21</a:t>
            </a:r>
            <a:r>
              <a:rPr lang="zh-CN" altLang="en-US" smtClean="0"/>
              <a:t>，</a:t>
            </a:r>
            <a:r>
              <a:rPr lang="en-US" altLang="zh-CN" smtClean="0"/>
              <a:t>24</a:t>
            </a:r>
            <a:r>
              <a:rPr lang="zh-CN" altLang="en-US" smtClean="0"/>
              <a:t>，</a:t>
            </a:r>
            <a:r>
              <a:rPr lang="en-US" altLang="zh-CN" smtClean="0"/>
              <a:t>25</a:t>
            </a:r>
            <a:r>
              <a:rPr lang="zh-CN" altLang="en-US" smtClean="0"/>
              <a:t>，</a:t>
            </a:r>
            <a:r>
              <a:rPr lang="en-US" altLang="zh-CN" smtClean="0"/>
              <a:t>28</a:t>
            </a:r>
            <a:r>
              <a:rPr lang="zh-CN" altLang="en-US" smtClean="0"/>
              <a:t>，</a:t>
            </a:r>
            <a:r>
              <a:rPr lang="en-US" altLang="zh-CN" smtClean="0"/>
              <a:t>29</a:t>
            </a:r>
            <a:r>
              <a:rPr lang="zh-CN" altLang="en-US" smtClean="0"/>
              <a:t>各位都重复一次，实现数据扩展。将变换表中数据按行读出得到</a:t>
            </a:r>
            <a:r>
              <a:rPr lang="en-US" altLang="zh-CN" smtClean="0"/>
              <a:t>48bit</a:t>
            </a:r>
            <a:r>
              <a:rPr lang="zh-CN" altLang="en-US" smtClean="0"/>
              <a:t>输出。</a:t>
            </a:r>
          </a:p>
        </p:txBody>
      </p:sp>
      <p:sp>
        <p:nvSpPr>
          <p:cNvPr id="22530" name="Rectangle 2"/>
          <p:cNvSpPr>
            <a:spLocks noGrp="1" noChangeArrowheads="1"/>
          </p:cNvSpPr>
          <p:nvPr>
            <p:ph type="title"/>
          </p:nvPr>
        </p:nvSpPr>
        <p:spPr/>
        <p:txBody>
          <a:bodyPr/>
          <a:lstStyle/>
          <a:p>
            <a:pPr eaLnBrk="1" fontAlgn="auto" hangingPunct="1">
              <a:spcAft>
                <a:spcPts val="0"/>
              </a:spcAft>
              <a:defRPr/>
            </a:pPr>
            <a:r>
              <a:rPr lang="en-US" altLang="zh-CN"/>
              <a:t>DES</a:t>
            </a:r>
            <a:r>
              <a:rPr lang="zh-CN" altLang="en-US"/>
              <a:t>算法步骤</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3"/>
          <p:cNvSpPr>
            <a:spLocks noGrp="1" noChangeArrowheads="1"/>
          </p:cNvSpPr>
          <p:nvPr>
            <p:ph idx="1"/>
          </p:nvPr>
        </p:nvSpPr>
        <p:spPr/>
        <p:txBody>
          <a:bodyPr/>
          <a:lstStyle/>
          <a:p>
            <a:pPr eaLnBrk="1" hangingPunct="1">
              <a:lnSpc>
                <a:spcPct val="90000"/>
              </a:lnSpc>
            </a:pPr>
            <a:r>
              <a:rPr lang="en-US" altLang="zh-CN" smtClean="0"/>
              <a:t>5</a:t>
            </a:r>
            <a:r>
              <a:rPr lang="zh-CN" altLang="en-US" smtClean="0"/>
              <a:t>、密钥加密运算</a:t>
            </a:r>
          </a:p>
          <a:p>
            <a:pPr eaLnBrk="1" hangingPunct="1">
              <a:lnSpc>
                <a:spcPct val="90000"/>
              </a:lnSpc>
              <a:buFontTx/>
              <a:buNone/>
            </a:pPr>
            <a:r>
              <a:rPr lang="zh-CN" altLang="en-US" smtClean="0"/>
              <a:t>密钥加密运算可将子密钥产生器输出的</a:t>
            </a:r>
            <a:r>
              <a:rPr lang="en-US" altLang="zh-CN" smtClean="0"/>
              <a:t>48bit</a:t>
            </a:r>
            <a:r>
              <a:rPr lang="zh-CN" altLang="en-US" smtClean="0"/>
              <a:t>子密钥</a:t>
            </a:r>
            <a:r>
              <a:rPr lang="en-US" altLang="zh-CN" smtClean="0"/>
              <a:t>ki</a:t>
            </a:r>
            <a:r>
              <a:rPr lang="zh-CN" altLang="en-US" smtClean="0"/>
              <a:t>与选择扩展运算</a:t>
            </a:r>
            <a:r>
              <a:rPr lang="en-US" altLang="zh-CN" smtClean="0"/>
              <a:t>E</a:t>
            </a:r>
            <a:r>
              <a:rPr lang="zh-CN" altLang="en-US" smtClean="0"/>
              <a:t>输出的</a:t>
            </a:r>
            <a:r>
              <a:rPr lang="en-US" altLang="zh-CN" smtClean="0"/>
              <a:t>48bit</a:t>
            </a:r>
          </a:p>
          <a:p>
            <a:pPr eaLnBrk="1" hangingPunct="1">
              <a:lnSpc>
                <a:spcPct val="90000"/>
              </a:lnSpc>
              <a:buFontTx/>
              <a:buNone/>
            </a:pPr>
            <a:r>
              <a:rPr lang="zh-CN" altLang="en-US" smtClean="0"/>
              <a:t>数据按位模</a:t>
            </a:r>
            <a:r>
              <a:rPr lang="en-US" altLang="zh-CN" smtClean="0"/>
              <a:t>2</a:t>
            </a:r>
            <a:r>
              <a:rPr lang="zh-CN" altLang="en-US" smtClean="0"/>
              <a:t>相加。</a:t>
            </a:r>
          </a:p>
          <a:p>
            <a:pPr eaLnBrk="1" hangingPunct="1">
              <a:lnSpc>
                <a:spcPct val="90000"/>
              </a:lnSpc>
              <a:buFontTx/>
              <a:buNone/>
            </a:pPr>
            <a:r>
              <a:rPr lang="en-US" altLang="zh-CN" smtClean="0"/>
              <a:t>6</a:t>
            </a:r>
            <a:r>
              <a:rPr lang="zh-CN" altLang="en-US" smtClean="0"/>
              <a:t>、选择压缩运算</a:t>
            </a:r>
          </a:p>
          <a:p>
            <a:pPr eaLnBrk="1" hangingPunct="1">
              <a:lnSpc>
                <a:spcPct val="90000"/>
              </a:lnSpc>
              <a:buFontTx/>
              <a:buNone/>
            </a:pPr>
            <a:r>
              <a:rPr lang="zh-CN" altLang="en-US" smtClean="0"/>
              <a:t>   选择压缩运算可将前面送来的</a:t>
            </a:r>
            <a:r>
              <a:rPr lang="en-US" altLang="zh-CN" smtClean="0"/>
              <a:t>48bit</a:t>
            </a:r>
            <a:r>
              <a:rPr lang="zh-CN" altLang="en-US" smtClean="0"/>
              <a:t>数据从左至右分成</a:t>
            </a:r>
            <a:r>
              <a:rPr lang="en-US" altLang="zh-CN" smtClean="0"/>
              <a:t>8</a:t>
            </a:r>
            <a:r>
              <a:rPr lang="zh-CN" altLang="en-US" smtClean="0"/>
              <a:t>组，每组为</a:t>
            </a:r>
            <a:r>
              <a:rPr lang="en-US" altLang="zh-CN" smtClean="0"/>
              <a:t>6bit</a:t>
            </a:r>
            <a:r>
              <a:rPr lang="zh-CN" altLang="en-US" smtClean="0"/>
              <a:t>。而后并行送入</a:t>
            </a:r>
            <a:r>
              <a:rPr lang="en-US" altLang="zh-CN" smtClean="0"/>
              <a:t>8</a:t>
            </a:r>
            <a:r>
              <a:rPr lang="zh-CN" altLang="en-US" smtClean="0"/>
              <a:t>个</a:t>
            </a:r>
            <a:r>
              <a:rPr lang="en-US" altLang="zh-CN" smtClean="0"/>
              <a:t>S</a:t>
            </a:r>
            <a:r>
              <a:rPr lang="zh-CN" altLang="en-US" smtClean="0"/>
              <a:t>盒，每个</a:t>
            </a:r>
            <a:r>
              <a:rPr lang="en-US" altLang="zh-CN" smtClean="0"/>
              <a:t>S</a:t>
            </a:r>
            <a:r>
              <a:rPr lang="zh-CN" altLang="en-US" smtClean="0"/>
              <a:t>盒为一非线性代换网络，有</a:t>
            </a:r>
            <a:r>
              <a:rPr lang="en-US" altLang="zh-CN" smtClean="0"/>
              <a:t>4</a:t>
            </a:r>
            <a:r>
              <a:rPr lang="zh-CN" altLang="en-US" smtClean="0"/>
              <a:t>个输出。</a:t>
            </a:r>
          </a:p>
        </p:txBody>
      </p:sp>
      <p:sp>
        <p:nvSpPr>
          <p:cNvPr id="23554" name="Rectangle 2"/>
          <p:cNvSpPr>
            <a:spLocks noGrp="1" noChangeArrowheads="1"/>
          </p:cNvSpPr>
          <p:nvPr>
            <p:ph type="title"/>
          </p:nvPr>
        </p:nvSpPr>
        <p:spPr/>
        <p:txBody>
          <a:bodyPr/>
          <a:lstStyle/>
          <a:p>
            <a:pPr eaLnBrk="1" fontAlgn="auto" hangingPunct="1">
              <a:spcAft>
                <a:spcPts val="0"/>
              </a:spcAft>
              <a:defRPr/>
            </a:pPr>
            <a:r>
              <a:rPr lang="en-US" altLang="zh-CN"/>
              <a:t>DES</a:t>
            </a:r>
            <a:r>
              <a:rPr lang="zh-CN" altLang="en-US"/>
              <a:t>算法步骤</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3"/>
          <p:cNvSpPr>
            <a:spLocks noGrp="1" noChangeArrowheads="1"/>
          </p:cNvSpPr>
          <p:nvPr>
            <p:ph idx="1"/>
          </p:nvPr>
        </p:nvSpPr>
        <p:spPr/>
        <p:txBody>
          <a:bodyPr/>
          <a:lstStyle/>
          <a:p>
            <a:pPr eaLnBrk="1" hangingPunct="1"/>
            <a:r>
              <a:rPr lang="en-US" altLang="zh-CN" smtClean="0"/>
              <a:t>7</a:t>
            </a:r>
            <a:r>
              <a:rPr lang="zh-CN" altLang="en-US" smtClean="0"/>
              <a:t>、置换运算</a:t>
            </a:r>
            <a:r>
              <a:rPr lang="en-US" altLang="zh-CN" smtClean="0"/>
              <a:t>P</a:t>
            </a:r>
          </a:p>
          <a:p>
            <a:pPr eaLnBrk="1" hangingPunct="1"/>
            <a:r>
              <a:rPr lang="zh-CN" altLang="en-US" smtClean="0"/>
              <a:t>置换运算可对</a:t>
            </a:r>
            <a:r>
              <a:rPr lang="en-US" altLang="zh-CN" smtClean="0"/>
              <a:t>S1-S8</a:t>
            </a:r>
            <a:r>
              <a:rPr lang="zh-CN" altLang="en-US" smtClean="0"/>
              <a:t>盒输出的</a:t>
            </a:r>
            <a:r>
              <a:rPr lang="en-US" altLang="zh-CN" smtClean="0"/>
              <a:t>32bit</a:t>
            </a:r>
            <a:r>
              <a:rPr lang="zh-CN" altLang="en-US" smtClean="0"/>
              <a:t>数据进行坐标置换，置换</a:t>
            </a:r>
            <a:r>
              <a:rPr lang="en-US" altLang="zh-CN" smtClean="0"/>
              <a:t>P</a:t>
            </a:r>
            <a:r>
              <a:rPr lang="zh-CN" altLang="en-US" smtClean="0"/>
              <a:t>输出的</a:t>
            </a:r>
            <a:r>
              <a:rPr lang="en-US" altLang="zh-CN" smtClean="0"/>
              <a:t>32bit</a:t>
            </a:r>
            <a:r>
              <a:rPr lang="zh-CN" altLang="en-US" smtClean="0"/>
              <a:t>数据与左边</a:t>
            </a:r>
            <a:r>
              <a:rPr lang="en-US" altLang="zh-CN" smtClean="0"/>
              <a:t>32bit</a:t>
            </a:r>
            <a:r>
              <a:rPr lang="zh-CN" altLang="en-US" smtClean="0"/>
              <a:t>即</a:t>
            </a:r>
            <a:r>
              <a:rPr lang="en-US" altLang="zh-CN" smtClean="0"/>
              <a:t>Ri-1</a:t>
            </a:r>
            <a:r>
              <a:rPr lang="zh-CN" altLang="en-US" smtClean="0"/>
              <a:t>逐位模</a:t>
            </a:r>
            <a:r>
              <a:rPr lang="en-US" altLang="zh-CN" smtClean="0"/>
              <a:t>2</a:t>
            </a:r>
            <a:r>
              <a:rPr lang="zh-CN" altLang="en-US" smtClean="0"/>
              <a:t>相加，所得到的</a:t>
            </a:r>
            <a:r>
              <a:rPr lang="en-US" altLang="zh-CN" smtClean="0"/>
              <a:t>32bit</a:t>
            </a:r>
            <a:r>
              <a:rPr lang="zh-CN" altLang="en-US" smtClean="0"/>
              <a:t>作为下一轮迭代用的右边的数字段，并将</a:t>
            </a:r>
            <a:r>
              <a:rPr lang="en-US" altLang="zh-CN" smtClean="0"/>
              <a:t>Ri-1</a:t>
            </a:r>
            <a:r>
              <a:rPr lang="zh-CN" altLang="en-US" smtClean="0"/>
              <a:t>并行送到左边的寄存器，作为下一轮迭代用的左边的数字段。 </a:t>
            </a:r>
          </a:p>
        </p:txBody>
      </p:sp>
      <p:sp>
        <p:nvSpPr>
          <p:cNvPr id="24578" name="Rectangle 2"/>
          <p:cNvSpPr>
            <a:spLocks noGrp="1" noChangeArrowheads="1"/>
          </p:cNvSpPr>
          <p:nvPr>
            <p:ph type="title"/>
          </p:nvPr>
        </p:nvSpPr>
        <p:spPr/>
        <p:txBody>
          <a:bodyPr/>
          <a:lstStyle/>
          <a:p>
            <a:pPr eaLnBrk="1" fontAlgn="auto" hangingPunct="1">
              <a:spcAft>
                <a:spcPts val="0"/>
              </a:spcAft>
              <a:defRPr/>
            </a:pPr>
            <a:r>
              <a:rPr lang="en-US" altLang="zh-CN"/>
              <a:t>DES</a:t>
            </a:r>
            <a:r>
              <a:rPr lang="zh-CN" altLang="en-US"/>
              <a:t>算法步骤</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3"/>
          <p:cNvSpPr>
            <a:spLocks noGrp="1" noChangeArrowheads="1"/>
          </p:cNvSpPr>
          <p:nvPr>
            <p:ph idx="1"/>
          </p:nvPr>
        </p:nvSpPr>
        <p:spPr/>
        <p:txBody>
          <a:bodyPr/>
          <a:lstStyle/>
          <a:p>
            <a:pPr eaLnBrk="1" hangingPunct="1"/>
            <a:r>
              <a:rPr lang="en-US" altLang="zh-CN" smtClean="0"/>
              <a:t>8</a:t>
            </a:r>
            <a:r>
              <a:rPr lang="zh-CN" altLang="en-US" smtClean="0"/>
              <a:t>、子密钥产生器</a:t>
            </a:r>
          </a:p>
          <a:p>
            <a:pPr eaLnBrk="1" hangingPunct="1">
              <a:buFontTx/>
              <a:buNone/>
            </a:pPr>
            <a:r>
              <a:rPr lang="zh-CN" altLang="en-US" smtClean="0"/>
              <a:t>  子密钥产生器可将</a:t>
            </a:r>
            <a:r>
              <a:rPr lang="en-US" altLang="zh-CN" smtClean="0"/>
              <a:t>64bit</a:t>
            </a:r>
            <a:r>
              <a:rPr lang="zh-CN" altLang="en-US" smtClean="0"/>
              <a:t>初始密钥经过置换选择</a:t>
            </a:r>
            <a:r>
              <a:rPr lang="en-US" altLang="zh-CN" smtClean="0"/>
              <a:t>PC1</a:t>
            </a:r>
            <a:r>
              <a:rPr lang="zh-CN" altLang="en-US" smtClean="0"/>
              <a:t>、循环移位置换、置换选择</a:t>
            </a:r>
            <a:r>
              <a:rPr lang="en-US" altLang="zh-CN" smtClean="0"/>
              <a:t>PC2</a:t>
            </a:r>
            <a:r>
              <a:rPr lang="zh-CN" altLang="en-US" smtClean="0"/>
              <a:t>给出每次迭代加密用的子密钥岛。在</a:t>
            </a:r>
            <a:r>
              <a:rPr lang="en-US" altLang="zh-CN" smtClean="0"/>
              <a:t>64bit</a:t>
            </a:r>
            <a:r>
              <a:rPr lang="zh-CN" altLang="en-US" smtClean="0"/>
              <a:t>初始密钥中有</a:t>
            </a:r>
            <a:r>
              <a:rPr lang="en-US" altLang="zh-CN" smtClean="0"/>
              <a:t>8</a:t>
            </a:r>
            <a:r>
              <a:rPr lang="zh-CN" altLang="en-US" smtClean="0"/>
              <a:t>位为校验位，其位置序号为</a:t>
            </a:r>
            <a:r>
              <a:rPr lang="en-US" altLang="zh-CN" smtClean="0"/>
              <a:t>8</a:t>
            </a:r>
            <a:r>
              <a:rPr lang="zh-CN" altLang="en-US" smtClean="0"/>
              <a:t>，</a:t>
            </a:r>
            <a:r>
              <a:rPr lang="en-US" altLang="zh-CN" smtClean="0"/>
              <a:t>16</a:t>
            </a:r>
            <a:r>
              <a:rPr lang="zh-CN" altLang="en-US" smtClean="0"/>
              <a:t>，</a:t>
            </a:r>
            <a:r>
              <a:rPr lang="en-US" altLang="zh-CN" smtClean="0"/>
              <a:t>32</a:t>
            </a:r>
            <a:r>
              <a:rPr lang="zh-CN" altLang="en-US" smtClean="0"/>
              <a:t>，</a:t>
            </a:r>
            <a:r>
              <a:rPr lang="en-US" altLang="zh-CN" smtClean="0"/>
              <a:t>48</a:t>
            </a:r>
            <a:r>
              <a:rPr lang="zh-CN" altLang="en-US" smtClean="0"/>
              <a:t>，</a:t>
            </a:r>
            <a:r>
              <a:rPr lang="en-US" altLang="zh-CN" smtClean="0"/>
              <a:t>56</a:t>
            </a:r>
            <a:r>
              <a:rPr lang="zh-CN" altLang="en-US" smtClean="0"/>
              <a:t>和</a:t>
            </a:r>
            <a:r>
              <a:rPr lang="en-US" altLang="zh-CN" smtClean="0"/>
              <a:t>64</a:t>
            </a:r>
            <a:r>
              <a:rPr lang="zh-CN" altLang="en-US" smtClean="0"/>
              <a:t>，其余</a:t>
            </a:r>
            <a:r>
              <a:rPr lang="en-US" altLang="zh-CN" smtClean="0"/>
              <a:t>56</a:t>
            </a:r>
            <a:r>
              <a:rPr lang="zh-CN" altLang="en-US" smtClean="0"/>
              <a:t>位为有效位，用于子密钥计算。 </a:t>
            </a:r>
          </a:p>
        </p:txBody>
      </p:sp>
      <p:sp>
        <p:nvSpPr>
          <p:cNvPr id="25602" name="Rectangle 2"/>
          <p:cNvSpPr>
            <a:spLocks noGrp="1" noChangeArrowheads="1"/>
          </p:cNvSpPr>
          <p:nvPr>
            <p:ph type="title"/>
          </p:nvPr>
        </p:nvSpPr>
        <p:spPr/>
        <p:txBody>
          <a:bodyPr/>
          <a:lstStyle/>
          <a:p>
            <a:pPr eaLnBrk="1" fontAlgn="auto" hangingPunct="1">
              <a:spcAft>
                <a:spcPts val="0"/>
              </a:spcAft>
              <a:defRPr/>
            </a:pPr>
            <a:endParaRPr lang="zh-CN" altLang="zh-CN"/>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3"/>
          <p:cNvSpPr>
            <a:spLocks noGrp="1" noChangeArrowheads="1"/>
          </p:cNvSpPr>
          <p:nvPr>
            <p:ph idx="1"/>
          </p:nvPr>
        </p:nvSpPr>
        <p:spPr/>
        <p:txBody>
          <a:bodyPr/>
          <a:lstStyle/>
          <a:p>
            <a:pPr eaLnBrk="1" hangingPunct="1"/>
            <a:r>
              <a:rPr lang="en-US" altLang="zh-CN" smtClean="0"/>
              <a:t> 1977</a:t>
            </a:r>
            <a:r>
              <a:rPr lang="zh-CN" altLang="en-US" smtClean="0"/>
              <a:t>年，由</a:t>
            </a:r>
            <a:r>
              <a:rPr lang="en-US" altLang="zh-CN" smtClean="0"/>
              <a:t>Rivest</a:t>
            </a:r>
            <a:r>
              <a:rPr lang="zh-CN" altLang="en-US" smtClean="0"/>
              <a:t>、</a:t>
            </a:r>
            <a:r>
              <a:rPr lang="en-US" altLang="zh-CN" smtClean="0"/>
              <a:t>Shamir</a:t>
            </a:r>
            <a:r>
              <a:rPr lang="zh-CN" altLang="en-US" smtClean="0"/>
              <a:t>、</a:t>
            </a:r>
            <a:r>
              <a:rPr lang="en-US" altLang="zh-CN" smtClean="0"/>
              <a:t>Adleman</a:t>
            </a:r>
            <a:r>
              <a:rPr lang="zh-CN" altLang="en-US" smtClean="0"/>
              <a:t>三人提出了第一个比较完善的公钥密码算法，这就是著名的</a:t>
            </a:r>
            <a:r>
              <a:rPr lang="en-US" altLang="zh-CN" smtClean="0"/>
              <a:t>RSA</a:t>
            </a:r>
            <a:r>
              <a:rPr lang="zh-CN" altLang="en-US" smtClean="0"/>
              <a:t>算法。</a:t>
            </a:r>
            <a:r>
              <a:rPr lang="en-US" altLang="zh-CN" smtClean="0"/>
              <a:t>RSA</a:t>
            </a:r>
            <a:r>
              <a:rPr lang="zh-CN" altLang="en-US" smtClean="0"/>
              <a:t>算法的理论基础是一种特殊的可逆模指数运算，它的安全性是基于分解大整数</a:t>
            </a:r>
            <a:r>
              <a:rPr lang="en-US" altLang="zh-CN" smtClean="0"/>
              <a:t>n</a:t>
            </a:r>
            <a:r>
              <a:rPr lang="zh-CN" altLang="en-US" smtClean="0"/>
              <a:t>的困难性。</a:t>
            </a:r>
          </a:p>
        </p:txBody>
      </p:sp>
      <p:sp>
        <p:nvSpPr>
          <p:cNvPr id="29698" name="Rectangle 2"/>
          <p:cNvSpPr>
            <a:spLocks noGrp="1" noChangeArrowheads="1"/>
          </p:cNvSpPr>
          <p:nvPr>
            <p:ph type="title"/>
          </p:nvPr>
        </p:nvSpPr>
        <p:spPr/>
        <p:txBody>
          <a:bodyPr/>
          <a:lstStyle/>
          <a:p>
            <a:pPr eaLnBrk="1" fontAlgn="auto" hangingPunct="1">
              <a:spcAft>
                <a:spcPts val="0"/>
              </a:spcAft>
              <a:defRPr/>
            </a:pPr>
            <a:r>
              <a:rPr lang="en-US" altLang="zh-CN"/>
              <a:t>RSA</a:t>
            </a:r>
            <a:r>
              <a:rPr lang="zh-CN" altLang="en-US"/>
              <a:t>公钥加密算法</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3"/>
          <p:cNvSpPr>
            <a:spLocks noGrp="1" noChangeArrowheads="1"/>
          </p:cNvSpPr>
          <p:nvPr>
            <p:ph idx="1"/>
          </p:nvPr>
        </p:nvSpPr>
        <p:spPr/>
        <p:txBody>
          <a:bodyPr/>
          <a:lstStyle/>
          <a:p>
            <a:pPr eaLnBrk="1" hangingPunct="1">
              <a:lnSpc>
                <a:spcPct val="80000"/>
              </a:lnSpc>
            </a:pPr>
            <a:r>
              <a:rPr lang="en-US" altLang="zh-CN" sz="2800" smtClean="0"/>
              <a:t>1</a:t>
            </a:r>
            <a:r>
              <a:rPr lang="zh-CN" altLang="en-US" sz="2800" smtClean="0"/>
              <a:t>．算法描述</a:t>
            </a:r>
          </a:p>
          <a:p>
            <a:pPr eaLnBrk="1" hangingPunct="1">
              <a:lnSpc>
                <a:spcPct val="80000"/>
              </a:lnSpc>
            </a:pPr>
            <a:r>
              <a:rPr lang="en-US" altLang="zh-CN" sz="2800" smtClean="0"/>
              <a:t>RSA</a:t>
            </a:r>
            <a:r>
              <a:rPr lang="zh-CN" altLang="en-US" sz="2800" smtClean="0"/>
              <a:t>体制可以简单描述如下：</a:t>
            </a:r>
          </a:p>
          <a:p>
            <a:pPr eaLnBrk="1" hangingPunct="1">
              <a:lnSpc>
                <a:spcPct val="80000"/>
              </a:lnSpc>
            </a:pPr>
            <a:r>
              <a:rPr lang="zh-CN" altLang="en-US" sz="2800" smtClean="0"/>
              <a:t>（</a:t>
            </a:r>
            <a:r>
              <a:rPr lang="en-US" altLang="zh-CN" sz="2800" smtClean="0"/>
              <a:t>1</a:t>
            </a:r>
            <a:r>
              <a:rPr lang="zh-CN" altLang="en-US" sz="2800" smtClean="0"/>
              <a:t>）、生成两个大素数</a:t>
            </a:r>
            <a:r>
              <a:rPr lang="en-US" altLang="zh-CN" sz="2800" smtClean="0"/>
              <a:t>p</a:t>
            </a:r>
            <a:r>
              <a:rPr lang="zh-CN" altLang="en-US" sz="2800" smtClean="0"/>
              <a:t>和</a:t>
            </a:r>
            <a:r>
              <a:rPr lang="en-US" altLang="zh-CN" sz="2800" smtClean="0"/>
              <a:t>q</a:t>
            </a:r>
            <a:r>
              <a:rPr lang="zh-CN" altLang="en-US" sz="2800" smtClean="0"/>
              <a:t>。</a:t>
            </a:r>
          </a:p>
          <a:p>
            <a:pPr eaLnBrk="1" hangingPunct="1">
              <a:lnSpc>
                <a:spcPct val="80000"/>
              </a:lnSpc>
            </a:pPr>
            <a:r>
              <a:rPr lang="zh-CN" altLang="en-US" sz="2800" smtClean="0"/>
              <a:t>（</a:t>
            </a:r>
            <a:r>
              <a:rPr lang="en-US" altLang="zh-CN" sz="2800" smtClean="0"/>
              <a:t>2</a:t>
            </a:r>
            <a:r>
              <a:rPr lang="zh-CN" altLang="en-US" sz="2800" smtClean="0"/>
              <a:t>）、计算这两个素数的乘积</a:t>
            </a:r>
            <a:r>
              <a:rPr lang="en-US" altLang="zh-CN" sz="2800" smtClean="0"/>
              <a:t>n=p×q</a:t>
            </a:r>
            <a:r>
              <a:rPr lang="zh-CN" altLang="en-US" sz="2800" smtClean="0"/>
              <a:t>。</a:t>
            </a:r>
          </a:p>
          <a:p>
            <a:pPr eaLnBrk="1" hangingPunct="1">
              <a:lnSpc>
                <a:spcPct val="80000"/>
              </a:lnSpc>
            </a:pPr>
            <a:r>
              <a:rPr lang="zh-CN" altLang="en-US" sz="2800" smtClean="0"/>
              <a:t>（</a:t>
            </a:r>
            <a:r>
              <a:rPr lang="en-US" altLang="zh-CN" sz="2800" smtClean="0"/>
              <a:t>3</a:t>
            </a:r>
            <a:r>
              <a:rPr lang="zh-CN" altLang="en-US" sz="2800" smtClean="0"/>
              <a:t>）、计算小于</a:t>
            </a:r>
            <a:r>
              <a:rPr lang="en-US" altLang="zh-CN" sz="2800" smtClean="0"/>
              <a:t>n</a:t>
            </a:r>
            <a:r>
              <a:rPr lang="zh-CN" altLang="en-US" sz="2800" smtClean="0"/>
              <a:t>并且与</a:t>
            </a:r>
            <a:r>
              <a:rPr lang="en-US" altLang="zh-CN" sz="2800" smtClean="0"/>
              <a:t>n</a:t>
            </a:r>
            <a:r>
              <a:rPr lang="zh-CN" altLang="en-US" sz="2800" smtClean="0"/>
              <a:t>互质的整数的个数，即欧拉函数</a:t>
            </a:r>
            <a:r>
              <a:rPr lang="en-US" altLang="zh-CN" sz="2800" smtClean="0"/>
              <a:t>φ(n)=(p-1)(q-1)</a:t>
            </a:r>
            <a:r>
              <a:rPr lang="zh-CN" altLang="en-US" sz="2800" smtClean="0"/>
              <a:t>。</a:t>
            </a:r>
          </a:p>
          <a:p>
            <a:pPr eaLnBrk="1" hangingPunct="1">
              <a:lnSpc>
                <a:spcPct val="80000"/>
              </a:lnSpc>
            </a:pPr>
            <a:r>
              <a:rPr lang="zh-CN" altLang="en-US" sz="2800" smtClean="0"/>
              <a:t>（</a:t>
            </a:r>
            <a:r>
              <a:rPr lang="en-US" altLang="zh-CN" sz="2800" smtClean="0"/>
              <a:t>4</a:t>
            </a:r>
            <a:r>
              <a:rPr lang="zh-CN" altLang="en-US" sz="2800" smtClean="0"/>
              <a:t>）、选择一个随机数</a:t>
            </a:r>
            <a:r>
              <a:rPr lang="en-US" altLang="zh-CN" sz="2800" smtClean="0"/>
              <a:t>b</a:t>
            </a:r>
            <a:r>
              <a:rPr lang="zh-CN" altLang="en-US" sz="2800" smtClean="0"/>
              <a:t>满足</a:t>
            </a:r>
            <a:r>
              <a:rPr lang="en-US" altLang="zh-CN" sz="2800" smtClean="0"/>
              <a:t>1&lt;b&lt;φ(n)</a:t>
            </a:r>
            <a:r>
              <a:rPr lang="zh-CN" altLang="en-US" sz="2800" smtClean="0"/>
              <a:t>，并且</a:t>
            </a:r>
            <a:r>
              <a:rPr lang="en-US" altLang="zh-CN" sz="2800" smtClean="0"/>
              <a:t>b</a:t>
            </a:r>
            <a:r>
              <a:rPr lang="zh-CN" altLang="en-US" sz="2800" smtClean="0"/>
              <a:t>和</a:t>
            </a:r>
            <a:r>
              <a:rPr lang="en-US" altLang="zh-CN" sz="2800" smtClean="0"/>
              <a:t>φ(n)</a:t>
            </a:r>
            <a:r>
              <a:rPr lang="zh-CN" altLang="en-US" sz="2800" smtClean="0"/>
              <a:t>互质，即</a:t>
            </a:r>
            <a:r>
              <a:rPr lang="en-US" altLang="zh-CN" sz="2800" smtClean="0"/>
              <a:t>gcd(b,φ(n))=1</a:t>
            </a:r>
            <a:r>
              <a:rPr lang="zh-CN" altLang="en-US" sz="2800" smtClean="0"/>
              <a:t>。</a:t>
            </a:r>
          </a:p>
          <a:p>
            <a:pPr eaLnBrk="1" hangingPunct="1">
              <a:lnSpc>
                <a:spcPct val="80000"/>
              </a:lnSpc>
            </a:pPr>
            <a:r>
              <a:rPr lang="zh-CN" altLang="en-US" sz="2800" smtClean="0"/>
              <a:t>（</a:t>
            </a:r>
            <a:r>
              <a:rPr lang="en-US" altLang="zh-CN" sz="2800" smtClean="0"/>
              <a:t>5</a:t>
            </a:r>
            <a:r>
              <a:rPr lang="zh-CN" altLang="en-US" sz="2800" smtClean="0"/>
              <a:t>）、计算</a:t>
            </a:r>
            <a:r>
              <a:rPr lang="en-US" altLang="zh-CN" sz="2800" smtClean="0"/>
              <a:t>ab=1modφ(n)</a:t>
            </a:r>
            <a:r>
              <a:rPr lang="zh-CN" altLang="en-US" sz="2800" smtClean="0"/>
              <a:t>。</a:t>
            </a:r>
          </a:p>
          <a:p>
            <a:pPr eaLnBrk="1" hangingPunct="1">
              <a:lnSpc>
                <a:spcPct val="80000"/>
              </a:lnSpc>
            </a:pPr>
            <a:r>
              <a:rPr lang="zh-CN" altLang="en-US" sz="2800" smtClean="0"/>
              <a:t>（</a:t>
            </a:r>
            <a:r>
              <a:rPr lang="en-US" altLang="zh-CN" sz="2800" smtClean="0"/>
              <a:t>6</a:t>
            </a:r>
            <a:r>
              <a:rPr lang="zh-CN" altLang="en-US" sz="2800" smtClean="0"/>
              <a:t>）、保密</a:t>
            </a:r>
            <a:r>
              <a:rPr lang="en-US" altLang="zh-CN" sz="2800" smtClean="0"/>
              <a:t>a</a:t>
            </a:r>
            <a:r>
              <a:rPr lang="zh-CN" altLang="en-US" sz="2800" smtClean="0"/>
              <a:t>，</a:t>
            </a:r>
            <a:r>
              <a:rPr lang="en-US" altLang="zh-CN" sz="2800" smtClean="0"/>
              <a:t>p</a:t>
            </a:r>
            <a:r>
              <a:rPr lang="zh-CN" altLang="en-US" sz="2800" smtClean="0"/>
              <a:t>和</a:t>
            </a:r>
            <a:r>
              <a:rPr lang="en-US" altLang="zh-CN" sz="2800" smtClean="0"/>
              <a:t>q</a:t>
            </a:r>
            <a:r>
              <a:rPr lang="zh-CN" altLang="en-US" sz="2800" smtClean="0"/>
              <a:t>，公开</a:t>
            </a:r>
            <a:r>
              <a:rPr lang="en-US" altLang="zh-CN" sz="2800" smtClean="0"/>
              <a:t>n</a:t>
            </a:r>
            <a:r>
              <a:rPr lang="zh-CN" altLang="en-US" sz="2800" smtClean="0"/>
              <a:t>和</a:t>
            </a:r>
            <a:r>
              <a:rPr lang="en-US" altLang="zh-CN" sz="2800" smtClean="0"/>
              <a:t>b</a:t>
            </a:r>
            <a:r>
              <a:rPr lang="zh-CN" altLang="en-US" sz="2800" smtClean="0"/>
              <a:t>。 </a:t>
            </a:r>
          </a:p>
        </p:txBody>
      </p:sp>
      <p:sp>
        <p:nvSpPr>
          <p:cNvPr id="26626" name="Rectangle 2"/>
          <p:cNvSpPr>
            <a:spLocks noGrp="1" noChangeArrowheads="1"/>
          </p:cNvSpPr>
          <p:nvPr>
            <p:ph type="title"/>
          </p:nvPr>
        </p:nvSpPr>
        <p:spPr/>
        <p:txBody>
          <a:bodyPr/>
          <a:lstStyle/>
          <a:p>
            <a:pPr eaLnBrk="1" fontAlgn="auto" hangingPunct="1">
              <a:spcAft>
                <a:spcPts val="0"/>
              </a:spcAft>
              <a:defRPr/>
            </a:pPr>
            <a:r>
              <a:rPr lang="en-US" altLang="zh-CN"/>
              <a:t>RSA</a:t>
            </a:r>
            <a:r>
              <a:rPr lang="zh-CN" altLang="en-US"/>
              <a:t>公钥加密算法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3"/>
          <p:cNvSpPr>
            <a:spLocks noGrp="1" noChangeArrowheads="1"/>
          </p:cNvSpPr>
          <p:nvPr>
            <p:ph idx="1"/>
          </p:nvPr>
        </p:nvSpPr>
        <p:spPr/>
        <p:txBody>
          <a:bodyPr/>
          <a:lstStyle/>
          <a:p>
            <a:pPr eaLnBrk="1" hangingPunct="1">
              <a:lnSpc>
                <a:spcPct val="90000"/>
              </a:lnSpc>
            </a:pPr>
            <a:r>
              <a:rPr lang="zh-CN" altLang="en-US" sz="2800" smtClean="0"/>
              <a:t>２．实现步骤</a:t>
            </a:r>
          </a:p>
          <a:p>
            <a:pPr eaLnBrk="1" hangingPunct="1">
              <a:lnSpc>
                <a:spcPct val="90000"/>
              </a:lnSpc>
            </a:pPr>
            <a:r>
              <a:rPr lang="zh-CN" altLang="en-US" sz="2800" smtClean="0"/>
              <a:t>步骤如下：</a:t>
            </a:r>
          </a:p>
          <a:p>
            <a:pPr eaLnBrk="1" hangingPunct="1">
              <a:lnSpc>
                <a:spcPct val="90000"/>
              </a:lnSpc>
            </a:pPr>
            <a:r>
              <a:rPr lang="zh-CN" altLang="en-US" sz="2800" smtClean="0"/>
              <a:t>（</a:t>
            </a:r>
            <a:r>
              <a:rPr lang="en-US" altLang="zh-CN" sz="2800" smtClean="0"/>
              <a:t>1</a:t>
            </a:r>
            <a:r>
              <a:rPr lang="zh-CN" altLang="en-US" sz="2800" smtClean="0"/>
              <a:t>）首先，设</a:t>
            </a:r>
            <a:r>
              <a:rPr lang="en-US" altLang="zh-CN" sz="2800" smtClean="0"/>
              <a:t>n</a:t>
            </a:r>
            <a:r>
              <a:rPr lang="zh-CN" altLang="en-US" sz="2800" smtClean="0"/>
              <a:t>是</a:t>
            </a:r>
            <a:r>
              <a:rPr lang="en-US" altLang="zh-CN" sz="2800" smtClean="0"/>
              <a:t>2</a:t>
            </a:r>
            <a:r>
              <a:rPr lang="zh-CN" altLang="en-US" sz="2800" smtClean="0"/>
              <a:t>个不同的、较大的奇素数</a:t>
            </a:r>
            <a:r>
              <a:rPr lang="en-US" altLang="zh-CN" sz="2800" smtClean="0"/>
              <a:t>P</a:t>
            </a:r>
            <a:r>
              <a:rPr lang="zh-CN" altLang="en-US" sz="2800" smtClean="0"/>
              <a:t>和</a:t>
            </a:r>
            <a:r>
              <a:rPr lang="en-US" altLang="zh-CN" sz="2800" smtClean="0"/>
              <a:t>q</a:t>
            </a:r>
            <a:r>
              <a:rPr lang="zh-CN" altLang="en-US" sz="2800" smtClean="0"/>
              <a:t>之乘积，即：</a:t>
            </a:r>
            <a:r>
              <a:rPr lang="en-US" altLang="zh-CN" sz="2800" smtClean="0"/>
              <a:t>n=pq</a:t>
            </a:r>
            <a:r>
              <a:rPr lang="zh-CN" altLang="en-US" sz="2800" smtClean="0"/>
              <a:t>，</a:t>
            </a:r>
            <a:r>
              <a:rPr lang="en-US" altLang="zh-CN" sz="2800" smtClean="0"/>
              <a:t>P=C=Zn</a:t>
            </a:r>
            <a:r>
              <a:rPr lang="zh-CN" altLang="en-US" sz="2800" smtClean="0"/>
              <a:t>，</a:t>
            </a:r>
            <a:r>
              <a:rPr lang="en-US" altLang="zh-CN" sz="2800" smtClean="0"/>
              <a:t>Φ(n)=(p-1)(q-1)</a:t>
            </a:r>
            <a:r>
              <a:rPr lang="zh-CN" altLang="en-US" sz="2800" smtClean="0"/>
              <a:t>，其中，</a:t>
            </a:r>
            <a:r>
              <a:rPr lang="en-US" altLang="zh-CN" sz="2800" smtClean="0"/>
              <a:t>P</a:t>
            </a:r>
            <a:r>
              <a:rPr lang="zh-CN" altLang="en-US" sz="2800" smtClean="0"/>
              <a:t>和</a:t>
            </a:r>
            <a:r>
              <a:rPr lang="en-US" altLang="zh-CN" sz="2800" smtClean="0"/>
              <a:t>C</a:t>
            </a:r>
            <a:r>
              <a:rPr lang="zh-CN" altLang="en-US" sz="2800" smtClean="0"/>
              <a:t>分别表示明文空间和密文空间。</a:t>
            </a:r>
          </a:p>
          <a:p>
            <a:pPr eaLnBrk="1" hangingPunct="1">
              <a:lnSpc>
                <a:spcPct val="90000"/>
              </a:lnSpc>
            </a:pPr>
            <a:r>
              <a:rPr lang="zh-CN" altLang="en-US" sz="2800" smtClean="0"/>
              <a:t>（</a:t>
            </a:r>
            <a:r>
              <a:rPr lang="en-US" altLang="zh-CN" sz="2800" smtClean="0"/>
              <a:t>2</a:t>
            </a:r>
            <a:r>
              <a:rPr lang="zh-CN" altLang="en-US" sz="2800" smtClean="0"/>
              <a:t>）然后，定义密钥空间</a:t>
            </a:r>
            <a:r>
              <a:rPr lang="en-US" altLang="zh-CN" sz="2800" smtClean="0"/>
              <a:t>K</a:t>
            </a:r>
            <a:r>
              <a:rPr lang="zh-CN" altLang="en-US" sz="2800" smtClean="0"/>
              <a:t>为：</a:t>
            </a:r>
            <a:r>
              <a:rPr lang="en-US" altLang="zh-CN" sz="2800" smtClean="0"/>
              <a:t>K={(n,e,d)|ed≡1(modΦ(n))}</a:t>
            </a:r>
            <a:r>
              <a:rPr lang="zh-CN" altLang="en-US" sz="2800" smtClean="0"/>
              <a:t>，对于每一个密钥</a:t>
            </a:r>
            <a:r>
              <a:rPr lang="en-US" altLang="zh-CN" sz="2800" smtClean="0"/>
              <a:t>K=(n</a:t>
            </a:r>
            <a:r>
              <a:rPr lang="zh-CN" altLang="en-US" sz="2800" smtClean="0"/>
              <a:t>，</a:t>
            </a:r>
            <a:r>
              <a:rPr lang="en-US" altLang="zh-CN" sz="2800" smtClean="0"/>
              <a:t>e</a:t>
            </a:r>
            <a:r>
              <a:rPr lang="zh-CN" altLang="en-US" sz="2800" smtClean="0"/>
              <a:t>，</a:t>
            </a:r>
            <a:r>
              <a:rPr lang="en-US" altLang="zh-CN" sz="2800" smtClean="0"/>
              <a:t>d)</a:t>
            </a:r>
            <a:r>
              <a:rPr lang="zh-CN" altLang="en-US" sz="2800" smtClean="0"/>
              <a:t>，定义加密变换为：</a:t>
            </a:r>
            <a:r>
              <a:rPr lang="en-US" altLang="zh-CN" sz="2800" smtClean="0"/>
              <a:t>Ek(x)=xemodn</a:t>
            </a:r>
            <a:r>
              <a:rPr lang="zh-CN" altLang="en-US" sz="2800" smtClean="0"/>
              <a:t>； 解密变换为：</a:t>
            </a:r>
            <a:r>
              <a:rPr lang="en-US" altLang="zh-CN" sz="2800" smtClean="0"/>
              <a:t>Dk(y)=ydmodn</a:t>
            </a:r>
            <a:r>
              <a:rPr lang="zh-CN" altLang="en-US" sz="2800" smtClean="0"/>
              <a:t>。公开</a:t>
            </a:r>
            <a:r>
              <a:rPr lang="en-US" altLang="zh-CN" sz="2800" smtClean="0"/>
              <a:t>n</a:t>
            </a:r>
            <a:r>
              <a:rPr lang="zh-CN" altLang="en-US" sz="2800" smtClean="0"/>
              <a:t>和</a:t>
            </a:r>
            <a:r>
              <a:rPr lang="en-US" altLang="zh-CN" sz="2800" smtClean="0"/>
              <a:t>e</a:t>
            </a:r>
            <a:r>
              <a:rPr lang="zh-CN" altLang="en-US" sz="2800" smtClean="0"/>
              <a:t>，保密</a:t>
            </a:r>
            <a:r>
              <a:rPr lang="en-US" altLang="zh-CN" sz="2800" smtClean="0"/>
              <a:t>P</a:t>
            </a:r>
            <a:r>
              <a:rPr lang="zh-CN" altLang="en-US" sz="2800" smtClean="0"/>
              <a:t>、</a:t>
            </a:r>
            <a:r>
              <a:rPr lang="en-US" altLang="zh-CN" sz="2800" smtClean="0"/>
              <a:t>q</a:t>
            </a:r>
            <a:r>
              <a:rPr lang="zh-CN" altLang="en-US" sz="2800" smtClean="0"/>
              <a:t>和</a:t>
            </a:r>
            <a:r>
              <a:rPr lang="en-US" altLang="zh-CN" sz="2800" smtClean="0"/>
              <a:t>d</a:t>
            </a:r>
            <a:r>
              <a:rPr lang="zh-CN" altLang="en-US" sz="2800" smtClean="0"/>
              <a:t>。</a:t>
            </a:r>
          </a:p>
        </p:txBody>
      </p:sp>
      <p:sp>
        <p:nvSpPr>
          <p:cNvPr id="27650" name="Rectangle 2"/>
          <p:cNvSpPr>
            <a:spLocks noGrp="1" noChangeArrowheads="1"/>
          </p:cNvSpPr>
          <p:nvPr>
            <p:ph type="title"/>
          </p:nvPr>
        </p:nvSpPr>
        <p:spPr/>
        <p:txBody>
          <a:bodyPr/>
          <a:lstStyle/>
          <a:p>
            <a:pPr eaLnBrk="1" fontAlgn="auto" hangingPunct="1">
              <a:spcAft>
                <a:spcPts val="0"/>
              </a:spcAft>
              <a:defRPr/>
            </a:pPr>
            <a:r>
              <a:rPr lang="en-US" altLang="zh-CN"/>
              <a:t>RSA</a:t>
            </a:r>
            <a:r>
              <a:rPr lang="zh-CN" altLang="en-US"/>
              <a:t>公钥加密算法</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3"/>
          <p:cNvSpPr>
            <a:spLocks noGrp="1" noChangeArrowheads="1"/>
          </p:cNvSpPr>
          <p:nvPr>
            <p:ph idx="1"/>
          </p:nvPr>
        </p:nvSpPr>
        <p:spPr/>
        <p:txBody>
          <a:bodyPr/>
          <a:lstStyle/>
          <a:p>
            <a:pPr eaLnBrk="1" hangingPunct="1">
              <a:lnSpc>
                <a:spcPct val="90000"/>
              </a:lnSpc>
            </a:pPr>
            <a:r>
              <a:rPr lang="zh-CN" altLang="en-US" sz="2400" smtClean="0"/>
              <a:t>３．举例说明</a:t>
            </a:r>
          </a:p>
          <a:p>
            <a:pPr eaLnBrk="1" hangingPunct="1">
              <a:lnSpc>
                <a:spcPct val="90000"/>
              </a:lnSpc>
            </a:pPr>
            <a:r>
              <a:rPr lang="zh-CN" altLang="en-US" sz="2400" smtClean="0"/>
              <a:t>（</a:t>
            </a:r>
            <a:r>
              <a:rPr lang="en-US" altLang="zh-CN" sz="2400" smtClean="0"/>
              <a:t>1</a:t>
            </a:r>
            <a:r>
              <a:rPr lang="zh-CN" altLang="en-US" sz="2400" smtClean="0"/>
              <a:t>）选取两个质数：</a:t>
            </a:r>
          </a:p>
          <a:p>
            <a:pPr eaLnBrk="1" hangingPunct="1">
              <a:lnSpc>
                <a:spcPct val="90000"/>
              </a:lnSpc>
            </a:pPr>
            <a:r>
              <a:rPr lang="en-US" altLang="zh-CN" sz="2400" smtClean="0"/>
              <a:t>P=47</a:t>
            </a:r>
            <a:r>
              <a:rPr lang="zh-CN" altLang="en-US" sz="2400" smtClean="0"/>
              <a:t>，</a:t>
            </a:r>
            <a:r>
              <a:rPr lang="en-US" altLang="zh-CN" sz="2400" smtClean="0"/>
              <a:t>q=71</a:t>
            </a:r>
          </a:p>
          <a:p>
            <a:pPr eaLnBrk="1" hangingPunct="1">
              <a:lnSpc>
                <a:spcPct val="90000"/>
              </a:lnSpc>
            </a:pPr>
            <a:r>
              <a:rPr lang="zh-CN" altLang="en-US" sz="2400" smtClean="0"/>
              <a:t>（</a:t>
            </a:r>
            <a:r>
              <a:rPr lang="en-US" altLang="zh-CN" sz="2400" smtClean="0"/>
              <a:t>2</a:t>
            </a:r>
            <a:r>
              <a:rPr lang="zh-CN" altLang="en-US" sz="2400" smtClean="0"/>
              <a:t>）计算：</a:t>
            </a:r>
          </a:p>
          <a:p>
            <a:pPr eaLnBrk="1" hangingPunct="1">
              <a:lnSpc>
                <a:spcPct val="90000"/>
              </a:lnSpc>
            </a:pPr>
            <a:r>
              <a:rPr lang="en-US" altLang="zh-CN" sz="2400" smtClean="0"/>
              <a:t>n=pq=3337</a:t>
            </a:r>
          </a:p>
          <a:p>
            <a:pPr eaLnBrk="1" hangingPunct="1">
              <a:lnSpc>
                <a:spcPct val="90000"/>
              </a:lnSpc>
            </a:pPr>
            <a:r>
              <a:rPr lang="en-US" altLang="zh-CN" sz="2400" smtClean="0"/>
              <a:t>Φ(n)=(47-1)(71-1)=3220</a:t>
            </a:r>
          </a:p>
          <a:p>
            <a:pPr eaLnBrk="1" hangingPunct="1">
              <a:lnSpc>
                <a:spcPct val="90000"/>
              </a:lnSpc>
            </a:pPr>
            <a:r>
              <a:rPr lang="zh-CN" altLang="en-US" sz="2400" smtClean="0"/>
              <a:t>（</a:t>
            </a:r>
            <a:r>
              <a:rPr lang="en-US" altLang="zh-CN" sz="2400" smtClean="0"/>
              <a:t>3</a:t>
            </a:r>
            <a:r>
              <a:rPr lang="zh-CN" altLang="en-US" sz="2400" smtClean="0"/>
              <a:t>）</a:t>
            </a:r>
            <a:r>
              <a:rPr lang="en-US" altLang="zh-CN" sz="2400" smtClean="0"/>
              <a:t>e</a:t>
            </a:r>
            <a:r>
              <a:rPr lang="zh-CN" altLang="en-US" sz="2400" smtClean="0"/>
              <a:t>必须与</a:t>
            </a:r>
            <a:r>
              <a:rPr lang="en-US" altLang="zh-CN" sz="2400" smtClean="0"/>
              <a:t>Φ(n)</a:t>
            </a:r>
            <a:r>
              <a:rPr lang="zh-CN" altLang="en-US" sz="2400" smtClean="0"/>
              <a:t>互质，选取</a:t>
            </a:r>
            <a:r>
              <a:rPr lang="en-US" altLang="zh-CN" sz="2400" smtClean="0"/>
              <a:t>e=79</a:t>
            </a:r>
            <a:r>
              <a:rPr lang="zh-CN" altLang="en-US" sz="2400" smtClean="0"/>
              <a:t>。</a:t>
            </a:r>
          </a:p>
          <a:p>
            <a:pPr eaLnBrk="1" hangingPunct="1">
              <a:lnSpc>
                <a:spcPct val="90000"/>
              </a:lnSpc>
            </a:pPr>
            <a:r>
              <a:rPr lang="zh-CN" altLang="en-US" sz="2400" smtClean="0"/>
              <a:t>（</a:t>
            </a:r>
            <a:r>
              <a:rPr lang="en-US" altLang="zh-CN" sz="2400" smtClean="0"/>
              <a:t>4</a:t>
            </a:r>
            <a:r>
              <a:rPr lang="zh-CN" altLang="en-US" sz="2400" smtClean="0"/>
              <a:t>）计算：</a:t>
            </a:r>
            <a:endParaRPr lang="zh-CN" altLang="pt-BR" sz="2400" smtClean="0"/>
          </a:p>
          <a:p>
            <a:pPr eaLnBrk="1" hangingPunct="1">
              <a:lnSpc>
                <a:spcPct val="90000"/>
              </a:lnSpc>
            </a:pPr>
            <a:r>
              <a:rPr lang="pt-BR" altLang="zh-CN" sz="2400" smtClean="0"/>
              <a:t>ed=l mod Φ(n)=1 mod (3220)</a:t>
            </a:r>
            <a:endParaRPr lang="en-US" altLang="zh-CN" sz="2400" smtClean="0"/>
          </a:p>
          <a:p>
            <a:pPr eaLnBrk="1" hangingPunct="1">
              <a:lnSpc>
                <a:spcPct val="90000"/>
              </a:lnSpc>
            </a:pPr>
            <a:r>
              <a:rPr lang="en-US" altLang="zh-CN" sz="2400" smtClean="0"/>
              <a:t>d=1019</a:t>
            </a:r>
          </a:p>
          <a:p>
            <a:pPr eaLnBrk="1" hangingPunct="1">
              <a:lnSpc>
                <a:spcPct val="90000"/>
              </a:lnSpc>
            </a:pPr>
            <a:r>
              <a:rPr lang="zh-CN" altLang="en-US" sz="2400" smtClean="0"/>
              <a:t>将</a:t>
            </a:r>
            <a:r>
              <a:rPr lang="en-US" altLang="zh-CN" sz="2400" smtClean="0"/>
              <a:t>e</a:t>
            </a:r>
            <a:r>
              <a:rPr lang="zh-CN" altLang="en-US" sz="2400" smtClean="0"/>
              <a:t>、</a:t>
            </a:r>
            <a:r>
              <a:rPr lang="en-US" altLang="zh-CN" sz="2400" smtClean="0"/>
              <a:t>n</a:t>
            </a:r>
            <a:r>
              <a:rPr lang="zh-CN" altLang="en-US" sz="2400" smtClean="0"/>
              <a:t>公布，</a:t>
            </a:r>
            <a:r>
              <a:rPr lang="en-US" altLang="zh-CN" sz="2400" smtClean="0"/>
              <a:t>d</a:t>
            </a:r>
            <a:r>
              <a:rPr lang="zh-CN" altLang="en-US" sz="2400" smtClean="0"/>
              <a:t>保密，</a:t>
            </a:r>
            <a:r>
              <a:rPr lang="en-US" altLang="zh-CN" sz="2400" smtClean="0"/>
              <a:t>p</a:t>
            </a:r>
            <a:r>
              <a:rPr lang="zh-CN" altLang="en-US" sz="2400" smtClean="0"/>
              <a:t>、</a:t>
            </a:r>
            <a:r>
              <a:rPr lang="en-US" altLang="zh-CN" sz="2400" smtClean="0"/>
              <a:t>q</a:t>
            </a:r>
            <a:r>
              <a:rPr lang="zh-CN" altLang="en-US" sz="2400" smtClean="0"/>
              <a:t>销毁。</a:t>
            </a:r>
          </a:p>
        </p:txBody>
      </p:sp>
      <p:sp>
        <p:nvSpPr>
          <p:cNvPr id="28674" name="Rectangle 2"/>
          <p:cNvSpPr>
            <a:spLocks noGrp="1" noChangeArrowheads="1"/>
          </p:cNvSpPr>
          <p:nvPr>
            <p:ph type="title"/>
          </p:nvPr>
        </p:nvSpPr>
        <p:spPr/>
        <p:txBody>
          <a:bodyPr/>
          <a:lstStyle/>
          <a:p>
            <a:pPr eaLnBrk="1" fontAlgn="auto" hangingPunct="1">
              <a:spcAft>
                <a:spcPts val="0"/>
              </a:spcAft>
              <a:defRPr/>
            </a:pPr>
            <a:r>
              <a:rPr lang="en-US" altLang="zh-CN"/>
              <a:t>RSA</a:t>
            </a:r>
            <a:r>
              <a:rPr lang="zh-CN" altLang="en-US"/>
              <a:t>公钥加密算法</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3"/>
          <p:cNvSpPr>
            <a:spLocks noGrp="1" noChangeArrowheads="1"/>
          </p:cNvSpPr>
          <p:nvPr>
            <p:ph idx="1"/>
          </p:nvPr>
        </p:nvSpPr>
        <p:spPr/>
        <p:txBody>
          <a:bodyPr/>
          <a:lstStyle/>
          <a:p>
            <a:pPr eaLnBrk="1" hangingPunct="1"/>
            <a:r>
              <a:rPr lang="zh-CN" altLang="en-US" smtClean="0"/>
              <a:t>计算机密码学是研究计算机信息加密、解密及其变换的科学，是数学和计算机的交叉学科，也是一门新兴的学科。随着计算机网络和计算机通讯技术的发展，计算机密码学得到前所未有的重视并迅速普及和发展起来。在国内外，它已成为计算机安全主要的研究方向。 </a:t>
            </a:r>
          </a:p>
        </p:txBody>
      </p:sp>
      <p:sp>
        <p:nvSpPr>
          <p:cNvPr id="3074" name="Rectangle 2"/>
          <p:cNvSpPr>
            <a:spLocks noGrp="1" noChangeArrowheads="1"/>
          </p:cNvSpPr>
          <p:nvPr>
            <p:ph type="title"/>
          </p:nvPr>
        </p:nvSpPr>
        <p:spPr/>
        <p:txBody>
          <a:bodyPr/>
          <a:lstStyle/>
          <a:p>
            <a:pPr eaLnBrk="1" fontAlgn="auto" hangingPunct="1">
              <a:spcAft>
                <a:spcPts val="0"/>
              </a:spcAft>
              <a:defRPr/>
            </a:pPr>
            <a:r>
              <a:rPr lang="zh-CN" altLang="en-US"/>
              <a:t>密码学概述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3"/>
          <p:cNvSpPr>
            <a:spLocks noGrp="1" noChangeArrowheads="1"/>
          </p:cNvSpPr>
          <p:nvPr>
            <p:ph idx="1"/>
          </p:nvPr>
        </p:nvSpPr>
        <p:spPr/>
        <p:txBody>
          <a:bodyPr/>
          <a:lstStyle/>
          <a:p>
            <a:pPr eaLnBrk="1" hangingPunct="1"/>
            <a:r>
              <a:rPr lang="zh-CN" altLang="en-GB" smtClean="0"/>
              <a:t>目前</a:t>
            </a:r>
            <a:r>
              <a:rPr lang="zh-CN" altLang="en-US" smtClean="0"/>
              <a:t>已有多家公司制造出了</a:t>
            </a:r>
            <a:r>
              <a:rPr lang="en-US" altLang="zh-CN" smtClean="0"/>
              <a:t>RSA</a:t>
            </a:r>
            <a:r>
              <a:rPr lang="zh-CN" altLang="en-US" smtClean="0"/>
              <a:t>加密芯片，如：</a:t>
            </a:r>
            <a:r>
              <a:rPr lang="en-US" altLang="zh-CN" smtClean="0"/>
              <a:t>AT&amp;T</a:t>
            </a:r>
            <a:r>
              <a:rPr lang="zh-CN" altLang="en-US" smtClean="0"/>
              <a:t>、</a:t>
            </a:r>
            <a:r>
              <a:rPr lang="en-US" altLang="zh-CN" smtClean="0"/>
              <a:t>AlpherTechn</a:t>
            </a:r>
            <a:r>
              <a:rPr lang="zh-CN" altLang="en-US" smtClean="0"/>
              <a:t>、</a:t>
            </a:r>
            <a:r>
              <a:rPr lang="en-US" altLang="zh-CN" smtClean="0"/>
              <a:t>CNET</a:t>
            </a:r>
            <a:r>
              <a:rPr lang="zh-CN" altLang="en-US" smtClean="0"/>
              <a:t>、</a:t>
            </a:r>
            <a:r>
              <a:rPr lang="en-US" altLang="zh-CN" smtClean="0"/>
              <a:t>Cryptech</a:t>
            </a:r>
            <a:r>
              <a:rPr lang="zh-CN" altLang="en-US" smtClean="0"/>
              <a:t>、英国电信等。硬件实现</a:t>
            </a:r>
            <a:r>
              <a:rPr lang="en-US" altLang="zh-CN" smtClean="0"/>
              <a:t>RSA</a:t>
            </a:r>
            <a:r>
              <a:rPr lang="zh-CN" altLang="en-US" smtClean="0"/>
              <a:t>比</a:t>
            </a:r>
            <a:r>
              <a:rPr lang="en-US" altLang="zh-CN" smtClean="0"/>
              <a:t>DES</a:t>
            </a:r>
            <a:r>
              <a:rPr lang="zh-CN" altLang="en-US" smtClean="0"/>
              <a:t>慢大约</a:t>
            </a:r>
            <a:r>
              <a:rPr lang="en-US" altLang="zh-CN" smtClean="0"/>
              <a:t>1000</a:t>
            </a:r>
            <a:r>
              <a:rPr lang="zh-CN" altLang="en-US" smtClean="0"/>
              <a:t>倍，最快的实现</a:t>
            </a:r>
            <a:r>
              <a:rPr lang="en-US" altLang="zh-CN" smtClean="0"/>
              <a:t>512bit</a:t>
            </a:r>
            <a:r>
              <a:rPr lang="zh-CN" altLang="en-US" smtClean="0"/>
              <a:t>模数的芯片可达</a:t>
            </a:r>
            <a:r>
              <a:rPr lang="en-US" altLang="zh-CN" smtClean="0"/>
              <a:t>1Mbps</a:t>
            </a:r>
            <a:r>
              <a:rPr lang="zh-CN" altLang="en-US" smtClean="0"/>
              <a:t>。在智能卡中已大量实现</a:t>
            </a:r>
            <a:r>
              <a:rPr lang="en-US" altLang="zh-CN" smtClean="0"/>
              <a:t>RSA</a:t>
            </a:r>
            <a:r>
              <a:rPr lang="zh-CN" altLang="en-US" smtClean="0"/>
              <a:t>，这些实现都比较慢。软件实现时，</a:t>
            </a:r>
            <a:r>
              <a:rPr lang="en-US" altLang="zh-CN" smtClean="0"/>
              <a:t>RSA</a:t>
            </a:r>
            <a:r>
              <a:rPr lang="zh-CN" altLang="en-US" smtClean="0"/>
              <a:t>大约比</a:t>
            </a:r>
            <a:r>
              <a:rPr lang="en-US" altLang="zh-CN" smtClean="0"/>
              <a:t>DES</a:t>
            </a:r>
            <a:r>
              <a:rPr lang="zh-CN" altLang="en-US" smtClean="0"/>
              <a:t>慢</a:t>
            </a:r>
            <a:r>
              <a:rPr lang="en-US" altLang="zh-CN" smtClean="0"/>
              <a:t>100</a:t>
            </a:r>
            <a:r>
              <a:rPr lang="zh-CN" altLang="en-US" smtClean="0"/>
              <a:t>倍，这些情况随着技术发展可能有所改观，但</a:t>
            </a:r>
            <a:r>
              <a:rPr lang="en-US" altLang="zh-CN" smtClean="0"/>
              <a:t>RSA</a:t>
            </a:r>
            <a:r>
              <a:rPr lang="zh-CN" altLang="en-US" smtClean="0"/>
              <a:t>的速度永远不会达到对称算法的加密速度。 </a:t>
            </a:r>
          </a:p>
        </p:txBody>
      </p:sp>
      <p:sp>
        <p:nvSpPr>
          <p:cNvPr id="30722" name="Rectangle 2"/>
          <p:cNvSpPr>
            <a:spLocks noGrp="1" noChangeArrowheads="1"/>
          </p:cNvSpPr>
          <p:nvPr>
            <p:ph type="title"/>
          </p:nvPr>
        </p:nvSpPr>
        <p:spPr/>
        <p:txBody>
          <a:bodyPr/>
          <a:lstStyle/>
          <a:p>
            <a:pPr eaLnBrk="1" fontAlgn="auto" hangingPunct="1">
              <a:spcAft>
                <a:spcPts val="0"/>
              </a:spcAft>
              <a:defRPr/>
            </a:pPr>
            <a:r>
              <a:rPr lang="en-US" altLang="zh-CN"/>
              <a:t>RSA</a:t>
            </a:r>
            <a:r>
              <a:rPr lang="zh-CN" altLang="en-US"/>
              <a:t>的速度及安全性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3"/>
          <p:cNvSpPr>
            <a:spLocks noGrp="1" noChangeArrowheads="1"/>
          </p:cNvSpPr>
          <p:nvPr>
            <p:ph idx="1"/>
          </p:nvPr>
        </p:nvSpPr>
        <p:spPr/>
        <p:txBody>
          <a:bodyPr/>
          <a:lstStyle/>
          <a:p>
            <a:pPr eaLnBrk="1" hangingPunct="1"/>
            <a:r>
              <a:rPr lang="en-US" altLang="zh-CN" smtClean="0"/>
              <a:t>1</a:t>
            </a:r>
            <a:r>
              <a:rPr lang="zh-CN" altLang="en-US" smtClean="0"/>
              <a:t>、公开钥匙的分发问题需要解决。 、</a:t>
            </a:r>
          </a:p>
          <a:p>
            <a:pPr eaLnBrk="1" hangingPunct="1"/>
            <a:r>
              <a:rPr lang="en-US" altLang="zh-CN" smtClean="0"/>
              <a:t>2</a:t>
            </a:r>
            <a:r>
              <a:rPr lang="zh-CN" altLang="en-US" smtClean="0"/>
              <a:t>、</a:t>
            </a:r>
            <a:r>
              <a:rPr lang="en-US" altLang="zh-CN" smtClean="0"/>
              <a:t>RSA</a:t>
            </a:r>
            <a:r>
              <a:rPr lang="zh-CN" altLang="en-US" smtClean="0"/>
              <a:t>算法的安全性基于数论中大数分解的难度。但随着分解算法不断改进和计算能力的不断增强，模数小的算法越来越不安全。</a:t>
            </a:r>
            <a:r>
              <a:rPr lang="en-US" altLang="zh-CN" smtClean="0"/>
              <a:t>110</a:t>
            </a:r>
            <a:r>
              <a:rPr lang="zh-CN" altLang="en-US" smtClean="0"/>
              <a:t>位十进制数早已能分解。 </a:t>
            </a:r>
          </a:p>
        </p:txBody>
      </p:sp>
      <p:sp>
        <p:nvSpPr>
          <p:cNvPr id="31746" name="Rectangle 2"/>
          <p:cNvSpPr>
            <a:spLocks noGrp="1" noChangeArrowheads="1"/>
          </p:cNvSpPr>
          <p:nvPr>
            <p:ph type="title"/>
          </p:nvPr>
        </p:nvSpPr>
        <p:spPr/>
        <p:txBody>
          <a:bodyPr/>
          <a:lstStyle/>
          <a:p>
            <a:pPr eaLnBrk="1" fontAlgn="auto" hangingPunct="1">
              <a:spcAft>
                <a:spcPts val="0"/>
              </a:spcAft>
              <a:defRPr/>
            </a:pPr>
            <a:r>
              <a:rPr lang="en-US" altLang="zh-CN"/>
              <a:t>RSA</a:t>
            </a:r>
            <a:r>
              <a:rPr lang="zh-CN" altLang="en-US"/>
              <a:t>的速度及安全性</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3"/>
          <p:cNvSpPr>
            <a:spLocks noGrp="1" noChangeArrowheads="1"/>
          </p:cNvSpPr>
          <p:nvPr>
            <p:ph idx="1"/>
          </p:nvPr>
        </p:nvSpPr>
        <p:spPr/>
        <p:txBody>
          <a:bodyPr/>
          <a:lstStyle/>
          <a:p>
            <a:pPr eaLnBrk="1" hangingPunct="1">
              <a:lnSpc>
                <a:spcPct val="90000"/>
              </a:lnSpc>
            </a:pPr>
            <a:r>
              <a:rPr lang="en-US" altLang="zh-CN" sz="2400" smtClean="0"/>
              <a:t>PGP(PrettyGoodPrivacy)</a:t>
            </a:r>
            <a:r>
              <a:rPr lang="zh-CN" altLang="en-US" sz="2400" smtClean="0"/>
              <a:t>加密技术的创始人是美国的</a:t>
            </a:r>
            <a:r>
              <a:rPr lang="en-US" altLang="zh-CN" sz="2400" smtClean="0"/>
              <a:t>PhilZimmermann</a:t>
            </a:r>
            <a:r>
              <a:rPr lang="zh-CN" altLang="en-US" sz="2400" smtClean="0"/>
              <a:t>。他创造性地把</a:t>
            </a:r>
            <a:r>
              <a:rPr lang="en-US" altLang="zh-CN" sz="2400" smtClean="0"/>
              <a:t>RSA</a:t>
            </a:r>
            <a:r>
              <a:rPr lang="zh-CN" altLang="en-US" sz="2400" smtClean="0"/>
              <a:t>公钥体系和传统加密体系结合起来，因此</a:t>
            </a:r>
            <a:r>
              <a:rPr lang="en-US" altLang="zh-CN" sz="2400" smtClean="0"/>
              <a:t>PGP</a:t>
            </a:r>
            <a:r>
              <a:rPr lang="zh-CN" altLang="en-US" sz="2400" smtClean="0"/>
              <a:t>成为目前几乎最流行的公钥加密软件包。由于</a:t>
            </a:r>
            <a:r>
              <a:rPr lang="en-US" altLang="zh-CN" sz="2400" smtClean="0"/>
              <a:t>RSA</a:t>
            </a:r>
            <a:r>
              <a:rPr lang="zh-CN" altLang="en-US" sz="2400" smtClean="0"/>
              <a:t>算法计算量极大，在速度上不适合加密大量数据，所以</a:t>
            </a:r>
            <a:r>
              <a:rPr lang="en-US" altLang="zh-CN" sz="2400" smtClean="0"/>
              <a:t>PGP</a:t>
            </a:r>
            <a:r>
              <a:rPr lang="zh-CN" altLang="en-US" sz="2400" smtClean="0"/>
              <a:t>实际上用来加密的是采用传统加密算法</a:t>
            </a:r>
            <a:r>
              <a:rPr lang="en-US" altLang="zh-CN" sz="2400" smtClean="0"/>
              <a:t>IDEA</a:t>
            </a:r>
            <a:r>
              <a:rPr lang="zh-CN" altLang="en-US" sz="2400" smtClean="0"/>
              <a:t>，</a:t>
            </a:r>
            <a:r>
              <a:rPr lang="en-US" altLang="zh-CN" sz="2400" smtClean="0"/>
              <a:t>IDEA</a:t>
            </a:r>
            <a:r>
              <a:rPr lang="zh-CN" altLang="en-US" sz="2400" smtClean="0"/>
              <a:t>加解密的速度比</a:t>
            </a:r>
            <a:r>
              <a:rPr lang="en-US" altLang="zh-CN" sz="2400" smtClean="0"/>
              <a:t>RSA</a:t>
            </a:r>
            <a:r>
              <a:rPr lang="zh-CN" altLang="en-US" sz="2400" smtClean="0"/>
              <a:t>要快得多。</a:t>
            </a:r>
            <a:r>
              <a:rPr lang="en-US" altLang="zh-CN" sz="2400" smtClean="0"/>
              <a:t>PGP</a:t>
            </a:r>
            <a:r>
              <a:rPr lang="zh-CN" altLang="en-US" sz="2400" smtClean="0"/>
              <a:t>随机生成一个密钥，用</a:t>
            </a:r>
            <a:r>
              <a:rPr lang="en-US" altLang="zh-CN" sz="2400" smtClean="0"/>
              <a:t>IDEA</a:t>
            </a:r>
            <a:r>
              <a:rPr lang="zh-CN" altLang="en-US" sz="2400" smtClean="0"/>
              <a:t>算法对明文加密，然后用</a:t>
            </a:r>
            <a:r>
              <a:rPr lang="en-US" altLang="zh-CN" sz="2400" smtClean="0"/>
              <a:t>RSA</a:t>
            </a:r>
            <a:r>
              <a:rPr lang="zh-CN" altLang="en-US" sz="2400" smtClean="0"/>
              <a:t>算法对密钥加密。收件人同样是用</a:t>
            </a:r>
            <a:r>
              <a:rPr lang="en-US" altLang="zh-CN" sz="2400" smtClean="0"/>
              <a:t>RSA</a:t>
            </a:r>
            <a:r>
              <a:rPr lang="zh-CN" altLang="en-US" sz="2400" smtClean="0"/>
              <a:t>解出随机密钥，再用</a:t>
            </a:r>
            <a:r>
              <a:rPr lang="en-US" altLang="zh-CN" sz="2400" smtClean="0"/>
              <a:t>IDEA</a:t>
            </a:r>
            <a:r>
              <a:rPr lang="zh-CN" altLang="en-US" sz="2400" smtClean="0"/>
              <a:t>解出原文。这样的链式加密既有</a:t>
            </a:r>
            <a:r>
              <a:rPr lang="en-US" altLang="zh-CN" sz="2400" smtClean="0"/>
              <a:t>RSA</a:t>
            </a:r>
            <a:r>
              <a:rPr lang="zh-CN" altLang="en-US" sz="2400" smtClean="0"/>
              <a:t>算法的保密性和认证性</a:t>
            </a:r>
            <a:r>
              <a:rPr lang="en-US" altLang="zh-CN" sz="2400" smtClean="0"/>
              <a:t>(Authentication)</a:t>
            </a:r>
            <a:r>
              <a:rPr lang="zh-CN" altLang="en-US" sz="2400" smtClean="0"/>
              <a:t>，又保持了</a:t>
            </a:r>
            <a:r>
              <a:rPr lang="en-US" altLang="zh-CN" sz="2400" smtClean="0"/>
              <a:t>IDEA</a:t>
            </a:r>
            <a:r>
              <a:rPr lang="zh-CN" altLang="en-US" sz="2400" smtClean="0"/>
              <a:t>算法速度快的优势。</a:t>
            </a:r>
          </a:p>
        </p:txBody>
      </p:sp>
      <p:sp>
        <p:nvSpPr>
          <p:cNvPr id="32770"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a:t> PGP</a:t>
            </a:r>
            <a:r>
              <a:rPr lang="zh-CN" altLang="en-US" sz="4000"/>
              <a:t>加密技术</a:t>
            </a:r>
            <a:br>
              <a:rPr lang="zh-CN" altLang="en-US" sz="4000"/>
            </a:br>
            <a:endParaRPr lang="zh-CN" altLang="en-US" sz="40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3"/>
          <p:cNvSpPr>
            <a:spLocks noGrp="1" noChangeArrowheads="1"/>
          </p:cNvSpPr>
          <p:nvPr>
            <p:ph idx="1"/>
          </p:nvPr>
        </p:nvSpPr>
        <p:spPr/>
        <p:txBody>
          <a:bodyPr/>
          <a:lstStyle/>
          <a:p>
            <a:pPr eaLnBrk="1" hangingPunct="1">
              <a:lnSpc>
                <a:spcPct val="90000"/>
              </a:lnSpc>
            </a:pPr>
            <a:r>
              <a:rPr lang="en-US" altLang="zh-CN" smtClean="0"/>
              <a:t>1</a:t>
            </a:r>
            <a:r>
              <a:rPr lang="zh-CN" altLang="en-US" smtClean="0"/>
              <a:t>．</a:t>
            </a:r>
            <a:r>
              <a:rPr lang="en-US" altLang="zh-CN" smtClean="0"/>
              <a:t>PGP</a:t>
            </a:r>
            <a:r>
              <a:rPr lang="zh-CN" altLang="en-US" smtClean="0"/>
              <a:t>的安装</a:t>
            </a:r>
          </a:p>
          <a:p>
            <a:pPr eaLnBrk="1" hangingPunct="1">
              <a:lnSpc>
                <a:spcPct val="90000"/>
              </a:lnSpc>
            </a:pPr>
            <a:r>
              <a:rPr lang="en-US" altLang="zh-CN" smtClean="0"/>
              <a:t>PGP</a:t>
            </a:r>
            <a:r>
              <a:rPr lang="zh-CN" altLang="en-US" smtClean="0"/>
              <a:t>的安装很简单，和普通软件安装一样，只须按提示一步步操作完成即可。在安装过程中，可以选择要安装的选件，如果选择了</a:t>
            </a:r>
            <a:r>
              <a:rPr lang="en-US" altLang="zh-CN" smtClean="0"/>
              <a:t>PGPmailforMicrosoftOutlookExpress</a:t>
            </a:r>
            <a:r>
              <a:rPr lang="zh-CN" altLang="en-US" smtClean="0"/>
              <a:t>或者</a:t>
            </a:r>
            <a:r>
              <a:rPr lang="en-US" altLang="zh-CN" smtClean="0"/>
              <a:t>PGPmailforMicrosoftOutlook</a:t>
            </a:r>
            <a:r>
              <a:rPr lang="zh-CN" altLang="en-US" smtClean="0"/>
              <a:t>，就可以在</a:t>
            </a:r>
            <a:r>
              <a:rPr lang="en-US" altLang="zh-CN" smtClean="0"/>
              <a:t>OutlookExpress</a:t>
            </a:r>
            <a:r>
              <a:rPr lang="zh-CN" altLang="en-US" smtClean="0"/>
              <a:t>或</a:t>
            </a:r>
            <a:r>
              <a:rPr lang="en-US" altLang="zh-CN" smtClean="0"/>
              <a:t>Outlook</a:t>
            </a:r>
            <a:r>
              <a:rPr lang="zh-CN" altLang="en-US" smtClean="0"/>
              <a:t>中直接用</a:t>
            </a:r>
            <a:r>
              <a:rPr lang="en-US" altLang="zh-CN" smtClean="0"/>
              <a:t>PGP</a:t>
            </a:r>
            <a:r>
              <a:rPr lang="zh-CN" altLang="en-US" smtClean="0"/>
              <a:t>加密邮件的内容 </a:t>
            </a:r>
          </a:p>
        </p:txBody>
      </p:sp>
      <p:sp>
        <p:nvSpPr>
          <p:cNvPr id="33794"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dirty="0"/>
              <a:t>PGP</a:t>
            </a:r>
            <a:r>
              <a:rPr lang="zh-CN" altLang="en-US" sz="4000" dirty="0"/>
              <a:t>加密技术</a:t>
            </a:r>
            <a:br>
              <a:rPr lang="zh-CN" altLang="en-US" sz="4000" dirty="0"/>
            </a:br>
            <a:endParaRPr lang="zh-CN" altLang="en-US" sz="40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4"/>
          <p:cNvPicPr>
            <a:picLocks noGrp="1" noChangeAspect="1" noChangeArrowheads="1"/>
          </p:cNvPicPr>
          <p:nvPr>
            <p:ph idx="1"/>
          </p:nvPr>
        </p:nvPicPr>
        <p:blipFill>
          <a:blip r:embed="rId2"/>
          <a:srcRect/>
          <a:stretch>
            <a:fillRect/>
          </a:stretch>
        </p:blipFill>
        <p:spPr>
          <a:xfrm>
            <a:off x="950913" y="1481138"/>
            <a:ext cx="7242175" cy="4525962"/>
          </a:xfrm>
        </p:spPr>
      </p:pic>
      <p:sp>
        <p:nvSpPr>
          <p:cNvPr id="34818" name="Rectangle 2"/>
          <p:cNvSpPr>
            <a:spLocks noGrp="1" noChangeArrowheads="1"/>
          </p:cNvSpPr>
          <p:nvPr>
            <p:ph type="title"/>
          </p:nvPr>
        </p:nvSpPr>
        <p:spPr/>
        <p:txBody>
          <a:bodyPr/>
          <a:lstStyle/>
          <a:p>
            <a:pPr eaLnBrk="1" fontAlgn="auto" hangingPunct="1">
              <a:spcAft>
                <a:spcPts val="0"/>
              </a:spcAft>
              <a:defRPr/>
            </a:pPr>
            <a:r>
              <a:rPr lang="en-US" altLang="zh-CN"/>
              <a:t>PGP</a:t>
            </a:r>
            <a:r>
              <a:rPr lang="zh-CN" altLang="en-US"/>
              <a:t>加密技术</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3"/>
          <p:cNvSpPr>
            <a:spLocks noGrp="1" noChangeArrowheads="1"/>
          </p:cNvSpPr>
          <p:nvPr>
            <p:ph idx="1"/>
          </p:nvPr>
        </p:nvSpPr>
        <p:spPr/>
        <p:txBody>
          <a:bodyPr/>
          <a:lstStyle/>
          <a:p>
            <a:pPr eaLnBrk="1" hangingPunct="1"/>
            <a:r>
              <a:rPr lang="en-US" altLang="zh-CN" sz="2800" smtClean="0"/>
              <a:t>2</a:t>
            </a:r>
            <a:r>
              <a:rPr lang="zh-CN" altLang="en-US" sz="2800" smtClean="0"/>
              <a:t>．</a:t>
            </a:r>
            <a:r>
              <a:rPr lang="en-US" altLang="zh-CN" sz="2800" smtClean="0"/>
              <a:t>PGP</a:t>
            </a:r>
            <a:r>
              <a:rPr lang="zh-CN" altLang="en-US" sz="2800" smtClean="0"/>
              <a:t>密钥对的生成</a:t>
            </a:r>
          </a:p>
          <a:p>
            <a:pPr eaLnBrk="1" hangingPunct="1"/>
            <a:r>
              <a:rPr lang="zh-CN" altLang="en-US" sz="2800" smtClean="0"/>
              <a:t>使用</a:t>
            </a:r>
            <a:r>
              <a:rPr lang="en-US" altLang="zh-CN" sz="2800" smtClean="0"/>
              <a:t>PGP</a:t>
            </a:r>
            <a:r>
              <a:rPr lang="zh-CN" altLang="en-US" sz="2800" smtClean="0"/>
              <a:t>之前，首先需要生成一对密钥</a:t>
            </a:r>
            <a:r>
              <a:rPr lang="en-US" altLang="zh-CN" sz="2800" smtClean="0"/>
              <a:t>(</a:t>
            </a:r>
            <a:r>
              <a:rPr lang="zh-CN" altLang="en-US" sz="2800" smtClean="0"/>
              <a:t>公钥和私钥</a:t>
            </a:r>
            <a:r>
              <a:rPr lang="en-US" altLang="zh-CN" sz="2800" smtClean="0"/>
              <a:t>)</a:t>
            </a:r>
            <a:r>
              <a:rPr lang="zh-CN" altLang="en-US" sz="2800" smtClean="0"/>
              <a:t>，公钥分发给朋友或者在服务器上</a:t>
            </a:r>
          </a:p>
          <a:p>
            <a:pPr eaLnBrk="1" hangingPunct="1"/>
            <a:r>
              <a:rPr lang="zh-CN" altLang="en-US" sz="2800" smtClean="0"/>
              <a:t>公开发布，让他们用这个密钥来加密文件，另一个称为私钥，这个密钥由你自己保存，用它</a:t>
            </a:r>
          </a:p>
          <a:p>
            <a:pPr eaLnBrk="1" hangingPunct="1"/>
            <a:r>
              <a:rPr lang="zh-CN" altLang="en-US" sz="2800" smtClean="0"/>
              <a:t>来解开加密文件。打开“开始”菜单中</a:t>
            </a:r>
            <a:r>
              <a:rPr lang="en-US" altLang="zh-CN" sz="2800" smtClean="0"/>
              <a:t>PGP</a:t>
            </a:r>
            <a:r>
              <a:rPr lang="zh-CN" altLang="en-US" sz="2800" smtClean="0"/>
              <a:t>的子菜单</a:t>
            </a:r>
            <a:r>
              <a:rPr lang="en-US" altLang="zh-CN" sz="2800" smtClean="0"/>
              <a:t>PGPkeys</a:t>
            </a:r>
            <a:r>
              <a:rPr lang="zh-CN" altLang="en-US" sz="2800" smtClean="0"/>
              <a:t>，可看到如图</a:t>
            </a:r>
            <a:r>
              <a:rPr lang="en-US" altLang="zh-CN" sz="2800" smtClean="0"/>
              <a:t>3-15</a:t>
            </a:r>
            <a:r>
              <a:rPr lang="zh-CN" altLang="en-US" sz="2800" smtClean="0"/>
              <a:t>所示的界面。</a:t>
            </a:r>
          </a:p>
        </p:txBody>
      </p:sp>
      <p:sp>
        <p:nvSpPr>
          <p:cNvPr id="46082" name="Rectangle 2"/>
          <p:cNvSpPr>
            <a:spLocks noGrp="1" noChangeArrowheads="1"/>
          </p:cNvSpPr>
          <p:nvPr>
            <p:ph type="title"/>
          </p:nvPr>
        </p:nvSpPr>
        <p:spPr/>
        <p:txBody>
          <a:bodyPr/>
          <a:lstStyle/>
          <a:p>
            <a:pPr eaLnBrk="1" fontAlgn="auto" hangingPunct="1">
              <a:spcAft>
                <a:spcPts val="0"/>
              </a:spcAft>
              <a:defRPr/>
            </a:pPr>
            <a:r>
              <a:rPr lang="en-US" altLang="zh-CN"/>
              <a:t>PGP</a:t>
            </a:r>
            <a:r>
              <a:rPr lang="zh-CN" altLang="en-US"/>
              <a:t>加密技术</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4"/>
          <p:cNvPicPr>
            <a:picLocks noGrp="1" noChangeAspect="1" noChangeArrowheads="1"/>
          </p:cNvPicPr>
          <p:nvPr>
            <p:ph idx="1"/>
          </p:nvPr>
        </p:nvPicPr>
        <p:blipFill>
          <a:blip r:embed="rId2"/>
          <a:srcRect/>
          <a:stretch>
            <a:fillRect/>
          </a:stretch>
        </p:blipFill>
        <p:spPr>
          <a:xfrm>
            <a:off x="950913" y="1481138"/>
            <a:ext cx="7242175" cy="4525962"/>
          </a:xfrm>
        </p:spPr>
      </p:pic>
      <p:sp>
        <p:nvSpPr>
          <p:cNvPr id="47106" name="Rectangle 2"/>
          <p:cNvSpPr>
            <a:spLocks noGrp="1" noChangeArrowheads="1"/>
          </p:cNvSpPr>
          <p:nvPr>
            <p:ph type="title"/>
          </p:nvPr>
        </p:nvSpPr>
        <p:spPr/>
        <p:txBody>
          <a:bodyPr/>
          <a:lstStyle/>
          <a:p>
            <a:pPr eaLnBrk="1" fontAlgn="auto" hangingPunct="1">
              <a:spcAft>
                <a:spcPts val="0"/>
              </a:spcAft>
              <a:defRPr/>
            </a:pPr>
            <a:r>
              <a:rPr lang="en-US" altLang="zh-CN"/>
              <a:t>PGP</a:t>
            </a:r>
            <a:r>
              <a:rPr lang="zh-CN" altLang="en-US"/>
              <a:t>加密技术</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3"/>
          <p:cNvSpPr>
            <a:spLocks noGrp="1" noChangeArrowheads="1"/>
          </p:cNvSpPr>
          <p:nvPr>
            <p:ph idx="1"/>
          </p:nvPr>
        </p:nvSpPr>
        <p:spPr/>
        <p:txBody>
          <a:bodyPr/>
          <a:lstStyle/>
          <a:p>
            <a:pPr eaLnBrk="1" hangingPunct="1">
              <a:lnSpc>
                <a:spcPct val="90000"/>
              </a:lnSpc>
            </a:pPr>
            <a:r>
              <a:rPr lang="en-US" altLang="zh-CN" sz="2800" smtClean="0"/>
              <a:t>3</a:t>
            </a:r>
            <a:r>
              <a:rPr lang="zh-CN" altLang="en-US" sz="2800" smtClean="0"/>
              <a:t>．发布和导入公钥</a:t>
            </a:r>
          </a:p>
          <a:p>
            <a:pPr eaLnBrk="1" hangingPunct="1">
              <a:lnSpc>
                <a:spcPct val="90000"/>
              </a:lnSpc>
            </a:pPr>
            <a:r>
              <a:rPr lang="zh-CN" altLang="en-US" sz="2800" smtClean="0"/>
              <a:t>发布指的是把自己的公钥分发给他人，有两种方式，一种是导出为文字文件，通过安全渠道发送到对方；一种是发布到公开服务器上。从安全的角度来说，个人的</a:t>
            </a:r>
            <a:r>
              <a:rPr lang="en-US" altLang="zh-CN" sz="2800" smtClean="0"/>
              <a:t>PGP</a:t>
            </a:r>
            <a:r>
              <a:rPr lang="zh-CN" altLang="en-US" sz="2800" smtClean="0"/>
              <a:t>公钥最好是透过安全的管道传送给自己的亲朋好友，让对方用来加密文件传给自己，当然也可以把自己的公钥发布到服务器上，开放给任何人下载，但是，这种公开的方式隐含了安全问题，因为可能会有人假造他人的公钥传送到</a:t>
            </a:r>
            <a:r>
              <a:rPr lang="en-US" altLang="zh-CN" sz="2800" smtClean="0"/>
              <a:t>KeyServer</a:t>
            </a:r>
            <a:r>
              <a:rPr lang="zh-CN" altLang="en-US" sz="2800" smtClean="0"/>
              <a:t>上，从而截取他人的私密信息。 </a:t>
            </a:r>
          </a:p>
        </p:txBody>
      </p:sp>
      <p:sp>
        <p:nvSpPr>
          <p:cNvPr id="48130" name="Rectangle 2"/>
          <p:cNvSpPr>
            <a:spLocks noGrp="1" noChangeArrowheads="1"/>
          </p:cNvSpPr>
          <p:nvPr>
            <p:ph type="title"/>
          </p:nvPr>
        </p:nvSpPr>
        <p:spPr/>
        <p:txBody>
          <a:bodyPr/>
          <a:lstStyle/>
          <a:p>
            <a:pPr eaLnBrk="1" fontAlgn="auto" hangingPunct="1">
              <a:spcAft>
                <a:spcPts val="0"/>
              </a:spcAft>
              <a:defRPr/>
            </a:pPr>
            <a:r>
              <a:rPr lang="en-US" altLang="zh-CN"/>
              <a:t>PGP</a:t>
            </a:r>
            <a:r>
              <a:rPr lang="zh-CN" altLang="en-US"/>
              <a:t>加密技术</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4"/>
          <p:cNvPicPr>
            <a:picLocks noGrp="1" noChangeAspect="1" noChangeArrowheads="1"/>
          </p:cNvPicPr>
          <p:nvPr>
            <p:ph idx="1"/>
          </p:nvPr>
        </p:nvPicPr>
        <p:blipFill>
          <a:blip r:embed="rId2"/>
          <a:srcRect/>
          <a:stretch>
            <a:fillRect/>
          </a:stretch>
        </p:blipFill>
        <p:spPr>
          <a:xfrm>
            <a:off x="950913" y="1481138"/>
            <a:ext cx="7242175" cy="4525962"/>
          </a:xfrm>
        </p:spPr>
      </p:pic>
      <p:sp>
        <p:nvSpPr>
          <p:cNvPr id="49154" name="Rectangle 2"/>
          <p:cNvSpPr>
            <a:spLocks noGrp="1" noChangeArrowheads="1"/>
          </p:cNvSpPr>
          <p:nvPr>
            <p:ph type="title"/>
          </p:nvPr>
        </p:nvSpPr>
        <p:spPr/>
        <p:txBody>
          <a:bodyPr/>
          <a:lstStyle/>
          <a:p>
            <a:pPr eaLnBrk="1" fontAlgn="auto" hangingPunct="1">
              <a:spcAft>
                <a:spcPts val="0"/>
              </a:spcAft>
              <a:defRPr/>
            </a:pPr>
            <a:r>
              <a:rPr lang="en-US" altLang="zh-CN"/>
              <a:t>PGP</a:t>
            </a:r>
            <a:r>
              <a:rPr lang="zh-CN" altLang="en-US"/>
              <a:t>加密技术</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3"/>
          <p:cNvSpPr>
            <a:spLocks noGrp="1" noChangeArrowheads="1"/>
          </p:cNvSpPr>
          <p:nvPr>
            <p:ph idx="1"/>
          </p:nvPr>
        </p:nvSpPr>
        <p:spPr/>
        <p:txBody>
          <a:bodyPr/>
          <a:lstStyle/>
          <a:p>
            <a:pPr eaLnBrk="1" hangingPunct="1">
              <a:lnSpc>
                <a:spcPct val="90000"/>
              </a:lnSpc>
            </a:pPr>
            <a:r>
              <a:rPr lang="en-US" altLang="zh-CN" smtClean="0"/>
              <a:t>4</a:t>
            </a:r>
            <a:r>
              <a:rPr lang="zh-CN" altLang="en-US" smtClean="0"/>
              <a:t>、使用</a:t>
            </a:r>
            <a:r>
              <a:rPr lang="en-US" altLang="zh-CN" smtClean="0"/>
              <a:t>PGP</a:t>
            </a:r>
            <a:r>
              <a:rPr lang="zh-CN" altLang="en-US" smtClean="0"/>
              <a:t>加密文件</a:t>
            </a:r>
          </a:p>
          <a:p>
            <a:pPr eaLnBrk="1" hangingPunct="1">
              <a:lnSpc>
                <a:spcPct val="90000"/>
              </a:lnSpc>
              <a:buFontTx/>
              <a:buNone/>
            </a:pPr>
            <a:r>
              <a:rPr lang="zh-CN" altLang="en-US" smtClean="0"/>
              <a:t> 使用</a:t>
            </a:r>
            <a:r>
              <a:rPr lang="en-US" altLang="zh-CN" smtClean="0"/>
              <a:t>PGP</a:t>
            </a:r>
            <a:r>
              <a:rPr lang="zh-CN" altLang="en-US" smtClean="0"/>
              <a:t>可以加密本地文件，用鼠标右键单击要加密的文件，选择“</a:t>
            </a:r>
            <a:r>
              <a:rPr lang="en-US" altLang="zh-CN" smtClean="0"/>
              <a:t>PGP"</a:t>
            </a:r>
            <a:r>
              <a:rPr lang="zh-CN" altLang="en-US" smtClean="0"/>
              <a:t>菜单项中的</a:t>
            </a:r>
            <a:r>
              <a:rPr lang="en-US" altLang="zh-CN" smtClean="0"/>
              <a:t>Encrypt”</a:t>
            </a:r>
            <a:r>
              <a:rPr lang="zh-CN" altLang="en-US" smtClean="0"/>
              <a:t>选项，系统自动出现对话框，让用户选择要使用的加密密钥，选中一个密钥，单击“</a:t>
            </a:r>
            <a:r>
              <a:rPr lang="en-US" altLang="zh-CN" smtClean="0"/>
              <a:t>OK"</a:t>
            </a:r>
            <a:r>
              <a:rPr lang="zh-CN" altLang="en-US" smtClean="0"/>
              <a:t>按钮。目标文件被加密，在当前目录下自动产生一个新的文件。打开加密后的文件时，程序自动要求输入密码，输入建立该密钥时的密码。</a:t>
            </a:r>
          </a:p>
        </p:txBody>
      </p:sp>
      <p:sp>
        <p:nvSpPr>
          <p:cNvPr id="35842" name="Rectangle 2"/>
          <p:cNvSpPr>
            <a:spLocks noGrp="1" noChangeArrowheads="1"/>
          </p:cNvSpPr>
          <p:nvPr>
            <p:ph type="title"/>
          </p:nvPr>
        </p:nvSpPr>
        <p:spPr/>
        <p:txBody>
          <a:bodyPr/>
          <a:lstStyle/>
          <a:p>
            <a:pPr eaLnBrk="1" fontAlgn="auto" hangingPunct="1">
              <a:spcAft>
                <a:spcPts val="0"/>
              </a:spcAft>
              <a:defRPr/>
            </a:pPr>
            <a:r>
              <a:rPr lang="en-US" altLang="zh-CN"/>
              <a:t>PGP</a:t>
            </a:r>
            <a:r>
              <a:rPr lang="zh-CN" altLang="en-US"/>
              <a:t>加密技术</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3"/>
          <p:cNvSpPr>
            <a:spLocks noGrp="1" noChangeArrowheads="1"/>
          </p:cNvSpPr>
          <p:nvPr>
            <p:ph idx="1"/>
          </p:nvPr>
        </p:nvSpPr>
        <p:spPr/>
        <p:txBody>
          <a:bodyPr/>
          <a:lstStyle/>
          <a:p>
            <a:pPr eaLnBrk="1" hangingPunct="1"/>
            <a:r>
              <a:rPr lang="zh-CN" altLang="en-US" smtClean="0"/>
              <a:t>密码学主要研究通信保密，主要用于计算机及其保密通信，它的基本思想就是伪装信息，使未授权者不能理解它的含义。 </a:t>
            </a:r>
          </a:p>
          <a:p>
            <a:pPr eaLnBrk="1" hangingPunct="1"/>
            <a:endParaRPr lang="en-US" altLang="zh-CN" smtClean="0"/>
          </a:p>
        </p:txBody>
      </p:sp>
      <p:sp>
        <p:nvSpPr>
          <p:cNvPr id="4098" name="Rectangle 2"/>
          <p:cNvSpPr>
            <a:spLocks noGrp="1" noChangeArrowheads="1"/>
          </p:cNvSpPr>
          <p:nvPr>
            <p:ph type="title"/>
          </p:nvPr>
        </p:nvSpPr>
        <p:spPr/>
        <p:txBody>
          <a:bodyPr/>
          <a:lstStyle/>
          <a:p>
            <a:pPr eaLnBrk="1" fontAlgn="auto" hangingPunct="1">
              <a:spcAft>
                <a:spcPts val="0"/>
              </a:spcAft>
              <a:defRPr/>
            </a:pPr>
            <a:r>
              <a:rPr lang="zh-CN" altLang="en-US"/>
              <a:t>密码学的基本概念 </a:t>
            </a:r>
          </a:p>
        </p:txBody>
      </p:sp>
      <p:grpSp>
        <p:nvGrpSpPr>
          <p:cNvPr id="16387" name="Group 4"/>
          <p:cNvGrpSpPr>
            <a:grpSpLocks noChangeAspect="1"/>
          </p:cNvGrpSpPr>
          <p:nvPr/>
        </p:nvGrpSpPr>
        <p:grpSpPr bwMode="auto">
          <a:xfrm>
            <a:off x="468313" y="3500438"/>
            <a:ext cx="8280400" cy="3024187"/>
            <a:chOff x="2362" y="1597"/>
            <a:chExt cx="7513" cy="2174"/>
          </a:xfrm>
        </p:grpSpPr>
        <p:sp>
          <p:nvSpPr>
            <p:cNvPr id="16388" name="AutoShape 5"/>
            <p:cNvSpPr>
              <a:spLocks noChangeAspect="1" noChangeArrowheads="1"/>
            </p:cNvSpPr>
            <p:nvPr/>
          </p:nvSpPr>
          <p:spPr bwMode="auto">
            <a:xfrm>
              <a:off x="2362" y="1597"/>
              <a:ext cx="7513" cy="2174"/>
            </a:xfrm>
            <a:prstGeom prst="rect">
              <a:avLst/>
            </a:prstGeom>
            <a:noFill/>
            <a:ln w="9525">
              <a:noFill/>
              <a:miter lim="800000"/>
              <a:headEnd/>
              <a:tailEnd/>
            </a:ln>
          </p:spPr>
          <p:txBody>
            <a:bodyPr/>
            <a:lstStyle/>
            <a:p>
              <a:endParaRPr lang="zh-CN" altLang="en-US"/>
            </a:p>
          </p:txBody>
        </p:sp>
        <p:sp>
          <p:nvSpPr>
            <p:cNvPr id="16389" name="Text Box 6"/>
            <p:cNvSpPr txBox="1">
              <a:spLocks noChangeArrowheads="1"/>
            </p:cNvSpPr>
            <p:nvPr/>
          </p:nvSpPr>
          <p:spPr bwMode="auto">
            <a:xfrm>
              <a:off x="2519" y="2141"/>
              <a:ext cx="636" cy="444"/>
            </a:xfrm>
            <a:prstGeom prst="rect">
              <a:avLst/>
            </a:prstGeom>
            <a:solidFill>
              <a:srgbClr val="FFFFFF"/>
            </a:solidFill>
            <a:ln w="9525">
              <a:solidFill>
                <a:srgbClr val="000000"/>
              </a:solidFill>
              <a:miter lim="800000"/>
              <a:headEnd/>
              <a:tailEnd/>
            </a:ln>
          </p:spPr>
          <p:txBody>
            <a:bodyPr/>
            <a:lstStyle/>
            <a:p>
              <a:pPr algn="ctr" eaLnBrk="0" hangingPunct="0"/>
              <a:r>
                <a:rPr lang="zh-CN" altLang="en-US" sz="700">
                  <a:latin typeface="Times New Roman" pitchFamily="18" charset="0"/>
                </a:rPr>
                <a:t>明文</a:t>
              </a:r>
              <a:endParaRPr lang="zh-CN" altLang="en-US"/>
            </a:p>
          </p:txBody>
        </p:sp>
        <p:sp>
          <p:nvSpPr>
            <p:cNvPr id="16390" name="Oval 7"/>
            <p:cNvSpPr>
              <a:spLocks noChangeArrowheads="1"/>
            </p:cNvSpPr>
            <p:nvPr/>
          </p:nvSpPr>
          <p:spPr bwMode="auto">
            <a:xfrm>
              <a:off x="3458" y="2005"/>
              <a:ext cx="939" cy="543"/>
            </a:xfrm>
            <a:prstGeom prst="ellipse">
              <a:avLst/>
            </a:prstGeom>
            <a:solidFill>
              <a:srgbClr val="FFFFFF"/>
            </a:solidFill>
            <a:ln w="9525">
              <a:solidFill>
                <a:srgbClr val="000000"/>
              </a:solidFill>
              <a:round/>
              <a:headEnd/>
              <a:tailEnd/>
            </a:ln>
          </p:spPr>
          <p:txBody>
            <a:bodyPr/>
            <a:lstStyle/>
            <a:p>
              <a:endParaRPr lang="zh-CN" altLang="en-US"/>
            </a:p>
          </p:txBody>
        </p:sp>
        <p:sp>
          <p:nvSpPr>
            <p:cNvPr id="16391" name="Text Box 8"/>
            <p:cNvSpPr txBox="1">
              <a:spLocks noChangeArrowheads="1"/>
            </p:cNvSpPr>
            <p:nvPr/>
          </p:nvSpPr>
          <p:spPr bwMode="auto">
            <a:xfrm>
              <a:off x="3771" y="2141"/>
              <a:ext cx="469" cy="306"/>
            </a:xfrm>
            <a:prstGeom prst="rect">
              <a:avLst/>
            </a:prstGeom>
            <a:solidFill>
              <a:srgbClr val="FFFFFF"/>
            </a:solidFill>
            <a:ln w="9525">
              <a:solidFill>
                <a:srgbClr val="FFFFFF"/>
              </a:solidFill>
              <a:miter lim="800000"/>
              <a:headEnd/>
              <a:tailEnd/>
            </a:ln>
          </p:spPr>
          <p:txBody>
            <a:bodyPr lIns="0" tIns="0" rIns="0" bIns="0"/>
            <a:lstStyle/>
            <a:p>
              <a:pPr algn="just" eaLnBrk="0" hangingPunct="0"/>
              <a:r>
                <a:rPr lang="zh-CN" altLang="en-US" sz="700">
                  <a:latin typeface="Times New Roman" pitchFamily="18" charset="0"/>
                </a:rPr>
                <a:t>加密</a:t>
              </a:r>
              <a:endParaRPr lang="zh-CN" altLang="en-US"/>
            </a:p>
          </p:txBody>
        </p:sp>
        <p:sp>
          <p:nvSpPr>
            <p:cNvPr id="16392" name="Text Box 9"/>
            <p:cNvSpPr txBox="1">
              <a:spLocks noChangeArrowheads="1"/>
            </p:cNvSpPr>
            <p:nvPr/>
          </p:nvSpPr>
          <p:spPr bwMode="auto">
            <a:xfrm>
              <a:off x="3301" y="3092"/>
              <a:ext cx="1096" cy="408"/>
            </a:xfrm>
            <a:prstGeom prst="rect">
              <a:avLst/>
            </a:prstGeom>
            <a:solidFill>
              <a:srgbClr val="FFFFFF"/>
            </a:solidFill>
            <a:ln w="9525">
              <a:solidFill>
                <a:srgbClr val="000000"/>
              </a:solidFill>
              <a:miter lim="800000"/>
              <a:headEnd/>
              <a:tailEnd/>
            </a:ln>
          </p:spPr>
          <p:txBody>
            <a:bodyPr/>
            <a:lstStyle/>
            <a:p>
              <a:pPr algn="ctr" eaLnBrk="0" hangingPunct="0"/>
              <a:r>
                <a:rPr lang="zh-CN" altLang="en-US" sz="700">
                  <a:latin typeface="Times New Roman" pitchFamily="18" charset="0"/>
                </a:rPr>
                <a:t>加密密钥</a:t>
              </a:r>
              <a:endParaRPr lang="zh-CN" altLang="en-US"/>
            </a:p>
          </p:txBody>
        </p:sp>
        <p:sp>
          <p:nvSpPr>
            <p:cNvPr id="16393" name="Text Box 10"/>
            <p:cNvSpPr txBox="1">
              <a:spLocks noChangeArrowheads="1"/>
            </p:cNvSpPr>
            <p:nvPr/>
          </p:nvSpPr>
          <p:spPr bwMode="auto">
            <a:xfrm>
              <a:off x="4553" y="2141"/>
              <a:ext cx="470" cy="406"/>
            </a:xfrm>
            <a:prstGeom prst="rect">
              <a:avLst/>
            </a:prstGeom>
            <a:solidFill>
              <a:srgbClr val="FFFFFF"/>
            </a:solidFill>
            <a:ln w="9525">
              <a:solidFill>
                <a:srgbClr val="000000"/>
              </a:solidFill>
              <a:miter lim="800000"/>
              <a:headEnd/>
              <a:tailEnd/>
            </a:ln>
          </p:spPr>
          <p:txBody>
            <a:bodyPr lIns="0" tIns="0" rIns="0" bIns="0"/>
            <a:lstStyle/>
            <a:p>
              <a:pPr algn="just" eaLnBrk="0" hangingPunct="0"/>
              <a:r>
                <a:rPr lang="en-US" altLang="zh-CN" sz="1000">
                  <a:latin typeface="Times New Roman" pitchFamily="18" charset="0"/>
                </a:rPr>
                <a:t> </a:t>
              </a:r>
              <a:r>
                <a:rPr lang="zh-CN" altLang="en-US" sz="700">
                  <a:latin typeface="Times New Roman" pitchFamily="18" charset="0"/>
                </a:rPr>
                <a:t>密文</a:t>
              </a:r>
              <a:endParaRPr lang="zh-CN" altLang="en-US"/>
            </a:p>
          </p:txBody>
        </p:sp>
        <p:sp>
          <p:nvSpPr>
            <p:cNvPr id="16394" name="Line 11"/>
            <p:cNvSpPr>
              <a:spLocks noChangeShapeType="1"/>
            </p:cNvSpPr>
            <p:nvPr/>
          </p:nvSpPr>
          <p:spPr bwMode="auto">
            <a:xfrm>
              <a:off x="5023" y="2276"/>
              <a:ext cx="315" cy="1"/>
            </a:xfrm>
            <a:prstGeom prst="line">
              <a:avLst/>
            </a:prstGeom>
            <a:noFill/>
            <a:ln w="9525">
              <a:solidFill>
                <a:srgbClr val="000000"/>
              </a:solidFill>
              <a:round/>
              <a:headEnd/>
              <a:tailEnd type="triangle" w="med" len="med"/>
            </a:ln>
          </p:spPr>
          <p:txBody>
            <a:bodyPr/>
            <a:lstStyle/>
            <a:p>
              <a:endParaRPr lang="zh-CN" altLang="en-US"/>
            </a:p>
          </p:txBody>
        </p:sp>
        <p:sp>
          <p:nvSpPr>
            <p:cNvPr id="16395" name="Line 12"/>
            <p:cNvSpPr>
              <a:spLocks noChangeShapeType="1"/>
            </p:cNvSpPr>
            <p:nvPr/>
          </p:nvSpPr>
          <p:spPr bwMode="auto">
            <a:xfrm>
              <a:off x="3145" y="2277"/>
              <a:ext cx="313" cy="1"/>
            </a:xfrm>
            <a:prstGeom prst="line">
              <a:avLst/>
            </a:prstGeom>
            <a:noFill/>
            <a:ln w="9525">
              <a:solidFill>
                <a:srgbClr val="000000"/>
              </a:solidFill>
              <a:round/>
              <a:headEnd/>
              <a:tailEnd type="triangle" w="med" len="med"/>
            </a:ln>
          </p:spPr>
          <p:txBody>
            <a:bodyPr/>
            <a:lstStyle/>
            <a:p>
              <a:endParaRPr lang="zh-CN" altLang="en-US"/>
            </a:p>
          </p:txBody>
        </p:sp>
        <p:sp>
          <p:nvSpPr>
            <p:cNvPr id="16396" name="Line 13"/>
            <p:cNvSpPr>
              <a:spLocks noChangeShapeType="1"/>
            </p:cNvSpPr>
            <p:nvPr/>
          </p:nvSpPr>
          <p:spPr bwMode="auto">
            <a:xfrm>
              <a:off x="4397" y="2277"/>
              <a:ext cx="157" cy="1"/>
            </a:xfrm>
            <a:prstGeom prst="line">
              <a:avLst/>
            </a:prstGeom>
            <a:noFill/>
            <a:ln w="9525">
              <a:solidFill>
                <a:srgbClr val="000000"/>
              </a:solidFill>
              <a:round/>
              <a:headEnd/>
              <a:tailEnd type="triangle" w="med" len="med"/>
            </a:ln>
          </p:spPr>
          <p:txBody>
            <a:bodyPr/>
            <a:lstStyle/>
            <a:p>
              <a:endParaRPr lang="zh-CN" altLang="en-US"/>
            </a:p>
          </p:txBody>
        </p:sp>
        <p:sp>
          <p:nvSpPr>
            <p:cNvPr id="16397" name="Line 14"/>
            <p:cNvSpPr>
              <a:spLocks noChangeShapeType="1"/>
            </p:cNvSpPr>
            <p:nvPr/>
          </p:nvSpPr>
          <p:spPr bwMode="auto">
            <a:xfrm flipV="1">
              <a:off x="3927" y="2548"/>
              <a:ext cx="1" cy="544"/>
            </a:xfrm>
            <a:prstGeom prst="line">
              <a:avLst/>
            </a:prstGeom>
            <a:noFill/>
            <a:ln w="9525">
              <a:solidFill>
                <a:srgbClr val="000000"/>
              </a:solidFill>
              <a:round/>
              <a:headEnd/>
              <a:tailEnd type="triangle" w="med" len="med"/>
            </a:ln>
          </p:spPr>
          <p:txBody>
            <a:bodyPr/>
            <a:lstStyle/>
            <a:p>
              <a:endParaRPr lang="zh-CN" altLang="en-US"/>
            </a:p>
          </p:txBody>
        </p:sp>
        <p:sp>
          <p:nvSpPr>
            <p:cNvPr id="16398" name="Text Box 15"/>
            <p:cNvSpPr txBox="1">
              <a:spLocks noChangeArrowheads="1"/>
            </p:cNvSpPr>
            <p:nvPr/>
          </p:nvSpPr>
          <p:spPr bwMode="auto">
            <a:xfrm>
              <a:off x="5336" y="2005"/>
              <a:ext cx="1408" cy="679"/>
            </a:xfrm>
            <a:prstGeom prst="rect">
              <a:avLst/>
            </a:prstGeom>
            <a:solidFill>
              <a:srgbClr val="FFFFFF"/>
            </a:solidFill>
            <a:ln w="9525">
              <a:solidFill>
                <a:srgbClr val="FFFFFF"/>
              </a:solidFill>
              <a:miter lim="800000"/>
              <a:headEnd/>
              <a:tailEnd/>
            </a:ln>
          </p:spPr>
          <p:txBody>
            <a:bodyPr/>
            <a:lstStyle/>
            <a:p>
              <a:pPr algn="ctr" eaLnBrk="0" hangingPunct="0"/>
              <a:r>
                <a:rPr lang="zh-CN" altLang="en-US" sz="700">
                  <a:latin typeface="Times New Roman" pitchFamily="18" charset="0"/>
                </a:rPr>
                <a:t>不安全媒介</a:t>
              </a:r>
            </a:p>
            <a:p>
              <a:pPr algn="ctr" eaLnBrk="0" hangingPunct="0"/>
              <a:r>
                <a:rPr lang="zh-CN" altLang="en-US" sz="700">
                  <a:latin typeface="Times New Roman" pitchFamily="18" charset="0"/>
                </a:rPr>
                <a:t>密文传输信道</a:t>
              </a:r>
              <a:endParaRPr lang="zh-CN" altLang="en-US"/>
            </a:p>
          </p:txBody>
        </p:sp>
        <p:sp>
          <p:nvSpPr>
            <p:cNvPr id="16399" name="Line 16"/>
            <p:cNvSpPr>
              <a:spLocks noChangeShapeType="1"/>
            </p:cNvSpPr>
            <p:nvPr/>
          </p:nvSpPr>
          <p:spPr bwMode="auto">
            <a:xfrm>
              <a:off x="6119" y="2684"/>
              <a:ext cx="1" cy="408"/>
            </a:xfrm>
            <a:prstGeom prst="line">
              <a:avLst/>
            </a:prstGeom>
            <a:noFill/>
            <a:ln w="9525">
              <a:solidFill>
                <a:srgbClr val="000000"/>
              </a:solidFill>
              <a:round/>
              <a:headEnd/>
              <a:tailEnd type="triangle" w="med" len="med"/>
            </a:ln>
          </p:spPr>
          <p:txBody>
            <a:bodyPr/>
            <a:lstStyle/>
            <a:p>
              <a:endParaRPr lang="zh-CN" altLang="en-US"/>
            </a:p>
          </p:txBody>
        </p:sp>
        <p:sp>
          <p:nvSpPr>
            <p:cNvPr id="16400" name="Text Box 17"/>
            <p:cNvSpPr txBox="1">
              <a:spLocks noChangeArrowheads="1"/>
            </p:cNvSpPr>
            <p:nvPr/>
          </p:nvSpPr>
          <p:spPr bwMode="auto">
            <a:xfrm>
              <a:off x="5649" y="3092"/>
              <a:ext cx="1096" cy="679"/>
            </a:xfrm>
            <a:prstGeom prst="rect">
              <a:avLst/>
            </a:prstGeom>
            <a:solidFill>
              <a:srgbClr val="FFFFFF"/>
            </a:solidFill>
            <a:ln w="9525">
              <a:solidFill>
                <a:srgbClr val="FFFFFF"/>
              </a:solidFill>
              <a:miter lim="800000"/>
              <a:headEnd/>
              <a:tailEnd/>
            </a:ln>
          </p:spPr>
          <p:txBody>
            <a:bodyPr/>
            <a:lstStyle/>
            <a:p>
              <a:pPr algn="just" eaLnBrk="0" hangingPunct="0"/>
              <a:r>
                <a:rPr lang="zh-CN" altLang="en-US" sz="700">
                  <a:latin typeface="宋体" charset="-122"/>
                </a:rPr>
                <a:t>监听</a:t>
              </a:r>
              <a:r>
                <a:rPr lang="en-US" altLang="zh-CN" sz="700">
                  <a:latin typeface="宋体" charset="-122"/>
                </a:rPr>
                <a:t>/</a:t>
              </a:r>
              <a:r>
                <a:rPr lang="zh-CN" altLang="en-US" sz="700">
                  <a:latin typeface="宋体" charset="-122"/>
                </a:rPr>
                <a:t>窃听</a:t>
              </a:r>
              <a:endParaRPr lang="zh-CN" altLang="en-US"/>
            </a:p>
          </p:txBody>
        </p:sp>
        <p:sp>
          <p:nvSpPr>
            <p:cNvPr id="16401" name="Text Box 18"/>
            <p:cNvSpPr txBox="1">
              <a:spLocks noChangeArrowheads="1"/>
            </p:cNvSpPr>
            <p:nvPr/>
          </p:nvSpPr>
          <p:spPr bwMode="auto">
            <a:xfrm>
              <a:off x="6901" y="2141"/>
              <a:ext cx="636" cy="407"/>
            </a:xfrm>
            <a:prstGeom prst="rect">
              <a:avLst/>
            </a:prstGeom>
            <a:solidFill>
              <a:srgbClr val="FFFFFF"/>
            </a:solidFill>
            <a:ln w="9525">
              <a:solidFill>
                <a:srgbClr val="000000"/>
              </a:solidFill>
              <a:miter lim="800000"/>
              <a:headEnd/>
              <a:tailEnd/>
            </a:ln>
          </p:spPr>
          <p:txBody>
            <a:bodyPr/>
            <a:lstStyle/>
            <a:p>
              <a:pPr algn="ctr" eaLnBrk="0" hangingPunct="0"/>
              <a:r>
                <a:rPr lang="zh-CN" altLang="en-US" sz="700">
                  <a:latin typeface="Times New Roman" pitchFamily="18" charset="0"/>
                </a:rPr>
                <a:t>密文</a:t>
              </a:r>
              <a:endParaRPr lang="zh-CN" altLang="en-US"/>
            </a:p>
          </p:txBody>
        </p:sp>
        <p:sp>
          <p:nvSpPr>
            <p:cNvPr id="16402" name="Line 19"/>
            <p:cNvSpPr>
              <a:spLocks noChangeShapeType="1"/>
            </p:cNvSpPr>
            <p:nvPr/>
          </p:nvSpPr>
          <p:spPr bwMode="auto">
            <a:xfrm>
              <a:off x="6588" y="2277"/>
              <a:ext cx="313" cy="0"/>
            </a:xfrm>
            <a:prstGeom prst="line">
              <a:avLst/>
            </a:prstGeom>
            <a:noFill/>
            <a:ln w="9525">
              <a:solidFill>
                <a:srgbClr val="000000"/>
              </a:solidFill>
              <a:round/>
              <a:headEnd/>
              <a:tailEnd type="triangle" w="med" len="med"/>
            </a:ln>
          </p:spPr>
          <p:txBody>
            <a:bodyPr/>
            <a:lstStyle/>
            <a:p>
              <a:endParaRPr lang="zh-CN" altLang="en-US"/>
            </a:p>
          </p:txBody>
        </p:sp>
        <p:sp>
          <p:nvSpPr>
            <p:cNvPr id="16403" name="Line 20"/>
            <p:cNvSpPr>
              <a:spLocks noChangeShapeType="1"/>
            </p:cNvSpPr>
            <p:nvPr/>
          </p:nvSpPr>
          <p:spPr bwMode="auto">
            <a:xfrm>
              <a:off x="7527" y="2277"/>
              <a:ext cx="313" cy="1"/>
            </a:xfrm>
            <a:prstGeom prst="line">
              <a:avLst/>
            </a:prstGeom>
            <a:noFill/>
            <a:ln w="9525">
              <a:solidFill>
                <a:srgbClr val="000000"/>
              </a:solidFill>
              <a:round/>
              <a:headEnd/>
              <a:tailEnd type="triangle" w="med" len="med"/>
            </a:ln>
          </p:spPr>
          <p:txBody>
            <a:bodyPr/>
            <a:lstStyle/>
            <a:p>
              <a:endParaRPr lang="zh-CN" altLang="en-US"/>
            </a:p>
          </p:txBody>
        </p:sp>
        <p:sp>
          <p:nvSpPr>
            <p:cNvPr id="16404" name="Oval 21"/>
            <p:cNvSpPr>
              <a:spLocks noChangeArrowheads="1"/>
            </p:cNvSpPr>
            <p:nvPr/>
          </p:nvSpPr>
          <p:spPr bwMode="auto">
            <a:xfrm>
              <a:off x="7840" y="2005"/>
              <a:ext cx="939" cy="543"/>
            </a:xfrm>
            <a:prstGeom prst="ellipse">
              <a:avLst/>
            </a:prstGeom>
            <a:solidFill>
              <a:srgbClr val="FFFFFF"/>
            </a:solidFill>
            <a:ln w="9525">
              <a:solidFill>
                <a:srgbClr val="000000"/>
              </a:solidFill>
              <a:round/>
              <a:headEnd/>
              <a:tailEnd/>
            </a:ln>
          </p:spPr>
          <p:txBody>
            <a:bodyPr/>
            <a:lstStyle/>
            <a:p>
              <a:endParaRPr lang="zh-CN" altLang="en-US"/>
            </a:p>
          </p:txBody>
        </p:sp>
        <p:sp>
          <p:nvSpPr>
            <p:cNvPr id="16405" name="Text Box 22"/>
            <p:cNvSpPr txBox="1">
              <a:spLocks noChangeArrowheads="1"/>
            </p:cNvSpPr>
            <p:nvPr/>
          </p:nvSpPr>
          <p:spPr bwMode="auto">
            <a:xfrm>
              <a:off x="7997" y="2141"/>
              <a:ext cx="567" cy="271"/>
            </a:xfrm>
            <a:prstGeom prst="rect">
              <a:avLst/>
            </a:prstGeom>
            <a:solidFill>
              <a:srgbClr val="FFFFFF"/>
            </a:solidFill>
            <a:ln w="9525">
              <a:solidFill>
                <a:srgbClr val="FFFFFF"/>
              </a:solidFill>
              <a:miter lim="800000"/>
              <a:headEnd/>
              <a:tailEnd/>
            </a:ln>
          </p:spPr>
          <p:txBody>
            <a:bodyPr lIns="0" tIns="0" rIns="0" bIns="0"/>
            <a:lstStyle/>
            <a:p>
              <a:pPr algn="ctr" eaLnBrk="0" hangingPunct="0"/>
              <a:r>
                <a:rPr lang="zh-CN" altLang="en-US" sz="700">
                  <a:latin typeface="Times New Roman" pitchFamily="18" charset="0"/>
                </a:rPr>
                <a:t>解密</a:t>
              </a:r>
              <a:endParaRPr lang="zh-CN" altLang="en-US"/>
            </a:p>
          </p:txBody>
        </p:sp>
        <p:sp>
          <p:nvSpPr>
            <p:cNvPr id="16406" name="Text Box 23"/>
            <p:cNvSpPr txBox="1">
              <a:spLocks noChangeArrowheads="1"/>
            </p:cNvSpPr>
            <p:nvPr/>
          </p:nvSpPr>
          <p:spPr bwMode="auto">
            <a:xfrm>
              <a:off x="8936" y="2141"/>
              <a:ext cx="636" cy="454"/>
            </a:xfrm>
            <a:prstGeom prst="rect">
              <a:avLst/>
            </a:prstGeom>
            <a:solidFill>
              <a:srgbClr val="FFFFFF"/>
            </a:solidFill>
            <a:ln w="9525">
              <a:solidFill>
                <a:srgbClr val="000000"/>
              </a:solidFill>
              <a:miter lim="800000"/>
              <a:headEnd/>
              <a:tailEnd/>
            </a:ln>
          </p:spPr>
          <p:txBody>
            <a:bodyPr/>
            <a:lstStyle/>
            <a:p>
              <a:pPr algn="ctr" eaLnBrk="0" hangingPunct="0"/>
              <a:r>
                <a:rPr lang="zh-CN" altLang="en-US" sz="700">
                  <a:latin typeface="Times New Roman" pitchFamily="18" charset="0"/>
                </a:rPr>
                <a:t>明文</a:t>
              </a:r>
              <a:endParaRPr lang="zh-CN" altLang="en-US"/>
            </a:p>
          </p:txBody>
        </p:sp>
        <p:sp>
          <p:nvSpPr>
            <p:cNvPr id="16407" name="Line 24"/>
            <p:cNvSpPr>
              <a:spLocks noChangeShapeType="1"/>
            </p:cNvSpPr>
            <p:nvPr/>
          </p:nvSpPr>
          <p:spPr bwMode="auto">
            <a:xfrm>
              <a:off x="8779" y="2277"/>
              <a:ext cx="157" cy="0"/>
            </a:xfrm>
            <a:prstGeom prst="line">
              <a:avLst/>
            </a:prstGeom>
            <a:noFill/>
            <a:ln w="9525">
              <a:solidFill>
                <a:srgbClr val="000000"/>
              </a:solidFill>
              <a:round/>
              <a:headEnd/>
              <a:tailEnd type="triangle" w="med" len="med"/>
            </a:ln>
          </p:spPr>
          <p:txBody>
            <a:bodyPr/>
            <a:lstStyle/>
            <a:p>
              <a:endParaRPr lang="zh-CN" altLang="en-US"/>
            </a:p>
          </p:txBody>
        </p:sp>
        <p:sp>
          <p:nvSpPr>
            <p:cNvPr id="16408" name="Text Box 25"/>
            <p:cNvSpPr txBox="1">
              <a:spLocks noChangeArrowheads="1"/>
            </p:cNvSpPr>
            <p:nvPr/>
          </p:nvSpPr>
          <p:spPr bwMode="auto">
            <a:xfrm>
              <a:off x="7840" y="3092"/>
              <a:ext cx="1096" cy="408"/>
            </a:xfrm>
            <a:prstGeom prst="rect">
              <a:avLst/>
            </a:prstGeom>
            <a:solidFill>
              <a:srgbClr val="FFFFFF"/>
            </a:solidFill>
            <a:ln w="9525">
              <a:solidFill>
                <a:srgbClr val="000000"/>
              </a:solidFill>
              <a:miter lim="800000"/>
              <a:headEnd/>
              <a:tailEnd/>
            </a:ln>
          </p:spPr>
          <p:txBody>
            <a:bodyPr/>
            <a:lstStyle/>
            <a:p>
              <a:pPr algn="ctr" eaLnBrk="0" hangingPunct="0"/>
              <a:r>
                <a:rPr lang="zh-CN" altLang="en-US" sz="700">
                  <a:latin typeface="Times New Roman" pitchFamily="18" charset="0"/>
                </a:rPr>
                <a:t>解密密钥</a:t>
              </a:r>
              <a:endParaRPr lang="zh-CN" altLang="en-US"/>
            </a:p>
          </p:txBody>
        </p:sp>
        <p:sp>
          <p:nvSpPr>
            <p:cNvPr id="16409" name="Line 26"/>
            <p:cNvSpPr>
              <a:spLocks noChangeShapeType="1"/>
            </p:cNvSpPr>
            <p:nvPr/>
          </p:nvSpPr>
          <p:spPr bwMode="auto">
            <a:xfrm flipV="1">
              <a:off x="8310" y="2548"/>
              <a:ext cx="0" cy="544"/>
            </a:xfrm>
            <a:prstGeom prst="line">
              <a:avLst/>
            </a:prstGeom>
            <a:noFill/>
            <a:ln w="9525">
              <a:solidFill>
                <a:srgbClr val="000000"/>
              </a:solidFill>
              <a:round/>
              <a:headEnd/>
              <a:tailEnd type="triangle" w="med" len="med"/>
            </a:ln>
          </p:spPr>
          <p:txBody>
            <a:bodyPr/>
            <a:lstStyle/>
            <a:p>
              <a:endParaRPr lang="zh-CN" altLang="en-US"/>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4"/>
          <p:cNvPicPr>
            <a:picLocks noGrp="1" noChangeAspect="1" noChangeArrowheads="1"/>
          </p:cNvPicPr>
          <p:nvPr>
            <p:ph idx="1"/>
          </p:nvPr>
        </p:nvPicPr>
        <p:blipFill>
          <a:blip r:embed="rId2"/>
          <a:srcRect/>
          <a:stretch>
            <a:fillRect/>
          </a:stretch>
        </p:blipFill>
        <p:spPr>
          <a:xfrm>
            <a:off x="950913" y="1481138"/>
            <a:ext cx="7242175" cy="4525962"/>
          </a:xfrm>
        </p:spPr>
      </p:pic>
      <p:sp>
        <p:nvSpPr>
          <p:cNvPr id="36866" name="Rectangle 2"/>
          <p:cNvSpPr>
            <a:spLocks noGrp="1" noChangeArrowheads="1"/>
          </p:cNvSpPr>
          <p:nvPr>
            <p:ph type="title"/>
          </p:nvPr>
        </p:nvSpPr>
        <p:spPr/>
        <p:txBody>
          <a:bodyPr/>
          <a:lstStyle/>
          <a:p>
            <a:pPr eaLnBrk="1" fontAlgn="auto" hangingPunct="1">
              <a:spcAft>
                <a:spcPts val="0"/>
              </a:spcAft>
              <a:defRPr/>
            </a:pPr>
            <a:r>
              <a:rPr lang="en-US" altLang="zh-CN"/>
              <a:t>PGP</a:t>
            </a:r>
            <a:r>
              <a:rPr lang="zh-CN" altLang="en-US"/>
              <a:t>加密技术</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4"/>
          <p:cNvPicPr>
            <a:picLocks noGrp="1" noChangeAspect="1" noChangeArrowheads="1"/>
          </p:cNvPicPr>
          <p:nvPr>
            <p:ph idx="1"/>
          </p:nvPr>
        </p:nvPicPr>
        <p:blipFill>
          <a:blip r:embed="rId2"/>
          <a:srcRect/>
          <a:stretch>
            <a:fillRect/>
          </a:stretch>
        </p:blipFill>
        <p:spPr>
          <a:xfrm>
            <a:off x="950913" y="1481138"/>
            <a:ext cx="7242175" cy="4525962"/>
          </a:xfrm>
        </p:spPr>
      </p:pic>
      <p:sp>
        <p:nvSpPr>
          <p:cNvPr id="37890" name="Rectangle 2"/>
          <p:cNvSpPr>
            <a:spLocks noGrp="1" noChangeArrowheads="1"/>
          </p:cNvSpPr>
          <p:nvPr>
            <p:ph type="title"/>
          </p:nvPr>
        </p:nvSpPr>
        <p:spPr/>
        <p:txBody>
          <a:bodyPr/>
          <a:lstStyle/>
          <a:p>
            <a:pPr eaLnBrk="1" fontAlgn="auto" hangingPunct="1">
              <a:spcAft>
                <a:spcPts val="0"/>
              </a:spcAft>
              <a:defRPr/>
            </a:pPr>
            <a:r>
              <a:rPr lang="en-US" altLang="zh-CN"/>
              <a:t>PGP</a:t>
            </a:r>
            <a:r>
              <a:rPr lang="zh-CN" altLang="en-US"/>
              <a:t>加密技术</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3"/>
          <p:cNvSpPr>
            <a:spLocks noGrp="1" noChangeArrowheads="1"/>
          </p:cNvSpPr>
          <p:nvPr>
            <p:ph idx="1"/>
          </p:nvPr>
        </p:nvSpPr>
        <p:spPr/>
        <p:txBody>
          <a:bodyPr/>
          <a:lstStyle/>
          <a:p>
            <a:pPr eaLnBrk="1" hangingPunct="1"/>
            <a:r>
              <a:rPr lang="zh-CN" altLang="en-US" smtClean="0"/>
              <a:t>单向散列函数，也叫压缩函数、收缩函数、哈希函数，它是现代密码学的中心，是许多协议的另一个结构模块。散列函数长期以来一直在计算机科学中使用，散列函数是把可变长度的输入串</a:t>
            </a:r>
            <a:r>
              <a:rPr lang="en-US" altLang="zh-CN" smtClean="0"/>
              <a:t>(</a:t>
            </a:r>
            <a:r>
              <a:rPr lang="zh-CN" altLang="en-US" smtClean="0"/>
              <a:t>预映射</a:t>
            </a:r>
            <a:r>
              <a:rPr lang="en-US" altLang="zh-CN" smtClean="0"/>
              <a:t>)</a:t>
            </a:r>
            <a:r>
              <a:rPr lang="zh-CN" altLang="en-US" smtClean="0"/>
              <a:t>转换成固定长度的输出串</a:t>
            </a:r>
            <a:r>
              <a:rPr lang="en-US" altLang="zh-CN" smtClean="0"/>
              <a:t>(</a:t>
            </a:r>
            <a:r>
              <a:rPr lang="zh-CN" altLang="en-US" smtClean="0"/>
              <a:t>散列值</a:t>
            </a:r>
            <a:r>
              <a:rPr lang="en-US" altLang="zh-CN" smtClean="0"/>
              <a:t>)</a:t>
            </a:r>
            <a:r>
              <a:rPr lang="zh-CN" altLang="en-US" smtClean="0"/>
              <a:t>的一种函数。</a:t>
            </a:r>
          </a:p>
        </p:txBody>
      </p:sp>
      <p:sp>
        <p:nvSpPr>
          <p:cNvPr id="38914" name="Rectangle 2"/>
          <p:cNvSpPr>
            <a:spLocks noGrp="1" noChangeArrowheads="1"/>
          </p:cNvSpPr>
          <p:nvPr>
            <p:ph type="title"/>
          </p:nvPr>
        </p:nvSpPr>
        <p:spPr/>
        <p:txBody>
          <a:bodyPr/>
          <a:lstStyle/>
          <a:p>
            <a:pPr eaLnBrk="1" fontAlgn="auto" hangingPunct="1">
              <a:spcAft>
                <a:spcPts val="0"/>
              </a:spcAft>
              <a:defRPr/>
            </a:pPr>
            <a:r>
              <a:rPr lang="zh-CN" altLang="en-US"/>
              <a:t>单向散列函数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3"/>
          <p:cNvSpPr>
            <a:spLocks noGrp="1" noChangeArrowheads="1"/>
          </p:cNvSpPr>
          <p:nvPr>
            <p:ph idx="1"/>
          </p:nvPr>
        </p:nvSpPr>
        <p:spPr/>
        <p:txBody>
          <a:bodyPr/>
          <a:lstStyle/>
          <a:p>
            <a:pPr eaLnBrk="1" hangingPunct="1"/>
            <a:r>
              <a:rPr lang="zh-CN" altLang="en-US" smtClean="0"/>
              <a:t>单向散列函数是在一个方向上工作的散列函数，即从预映射的值很容易计算出散列值，但要从一个特定的散列值得出预映射的值则非常难。 </a:t>
            </a:r>
          </a:p>
          <a:p>
            <a:pPr eaLnBrk="1" hangingPunct="1"/>
            <a:endParaRPr lang="en-US" altLang="zh-CN" smtClean="0"/>
          </a:p>
        </p:txBody>
      </p:sp>
      <p:sp>
        <p:nvSpPr>
          <p:cNvPr id="39938" name="Rectangle 2"/>
          <p:cNvSpPr>
            <a:spLocks noGrp="1" noChangeArrowheads="1"/>
          </p:cNvSpPr>
          <p:nvPr>
            <p:ph type="title"/>
          </p:nvPr>
        </p:nvSpPr>
        <p:spPr/>
        <p:txBody>
          <a:bodyPr/>
          <a:lstStyle/>
          <a:p>
            <a:pPr eaLnBrk="1" fontAlgn="auto" hangingPunct="1">
              <a:spcAft>
                <a:spcPts val="0"/>
              </a:spcAft>
              <a:defRPr/>
            </a:pPr>
            <a:r>
              <a:rPr lang="zh-CN" altLang="en-US"/>
              <a:t>单向散列函数</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3"/>
          <p:cNvSpPr>
            <a:spLocks noGrp="1" noChangeArrowheads="1"/>
          </p:cNvSpPr>
          <p:nvPr>
            <p:ph idx="1"/>
          </p:nvPr>
        </p:nvSpPr>
        <p:spPr/>
        <p:txBody>
          <a:bodyPr/>
          <a:lstStyle/>
          <a:p>
            <a:pPr eaLnBrk="1" hangingPunct="1">
              <a:lnSpc>
                <a:spcPct val="90000"/>
              </a:lnSpc>
            </a:pPr>
            <a:r>
              <a:rPr lang="zh-CN" altLang="en-US" smtClean="0"/>
              <a:t>利用散列函数的这些特性，可以为消息生成完整性验证码</a:t>
            </a:r>
            <a:r>
              <a:rPr lang="en-US" altLang="zh-CN" smtClean="0"/>
              <a:t>(MIC)</a:t>
            </a:r>
            <a:r>
              <a:rPr lang="zh-CN" altLang="en-US" smtClean="0"/>
              <a:t>或称消息的指纹。单向散列函数的使用为实现数据的完整性验证提供了非常有效的方法。单向散列函数是公开的，对处理过程不用保密，其安全性来自于它的单向性。单向散列函数的输出不依赖于输入，输入串的变化很小，但输出串的变化可能很大。一般来说，如果输入串中的一位发生变化，就能导致输出串中一半以上的位发生变化。 </a:t>
            </a:r>
          </a:p>
        </p:txBody>
      </p:sp>
      <p:sp>
        <p:nvSpPr>
          <p:cNvPr id="40962" name="Rectangle 2"/>
          <p:cNvSpPr>
            <a:spLocks noGrp="1" noChangeArrowheads="1"/>
          </p:cNvSpPr>
          <p:nvPr>
            <p:ph type="title"/>
          </p:nvPr>
        </p:nvSpPr>
        <p:spPr/>
        <p:txBody>
          <a:bodyPr/>
          <a:lstStyle/>
          <a:p>
            <a:pPr eaLnBrk="1" fontAlgn="auto" hangingPunct="1">
              <a:spcAft>
                <a:spcPts val="0"/>
              </a:spcAft>
              <a:defRPr/>
            </a:pPr>
            <a:r>
              <a:rPr lang="zh-CN" altLang="en-US"/>
              <a:t>单向散列函数</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3"/>
          <p:cNvSpPr>
            <a:spLocks noGrp="1" noChangeArrowheads="1"/>
          </p:cNvSpPr>
          <p:nvPr>
            <p:ph idx="1"/>
          </p:nvPr>
        </p:nvSpPr>
        <p:spPr/>
        <p:txBody>
          <a:bodyPr/>
          <a:lstStyle/>
          <a:p>
            <a:pPr eaLnBrk="1" hangingPunct="1"/>
            <a:r>
              <a:rPr lang="zh-CN" altLang="en-US" smtClean="0"/>
              <a:t>单向散列函数的应用 </a:t>
            </a:r>
          </a:p>
          <a:p>
            <a:pPr eaLnBrk="1" hangingPunct="1">
              <a:buFontTx/>
              <a:buNone/>
            </a:pPr>
            <a:r>
              <a:rPr lang="zh-CN" altLang="en-US" smtClean="0"/>
              <a:t>   散列函数主要可以解决以下两个问题：在某一特定的时间内，无法查找经散列函数操作后生成特定散列函数值的原报文；也无法查找两个经散列函数操作后生成相同哈希值的不同报文。这样，在数字签名中就可以解决验证签名和用户身份验证、不可抵赖性的问题。</a:t>
            </a:r>
          </a:p>
        </p:txBody>
      </p:sp>
      <p:sp>
        <p:nvSpPr>
          <p:cNvPr id="41986" name="Rectangle 2"/>
          <p:cNvSpPr>
            <a:spLocks noGrp="1" noChangeArrowheads="1"/>
          </p:cNvSpPr>
          <p:nvPr>
            <p:ph type="title"/>
          </p:nvPr>
        </p:nvSpPr>
        <p:spPr/>
        <p:txBody>
          <a:bodyPr/>
          <a:lstStyle/>
          <a:p>
            <a:pPr eaLnBrk="1" fontAlgn="auto" hangingPunct="1">
              <a:spcAft>
                <a:spcPts val="0"/>
              </a:spcAft>
              <a:defRPr/>
            </a:pPr>
            <a:r>
              <a:rPr lang="zh-CN" altLang="en-US"/>
              <a:t>单向散列函数</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3"/>
          <p:cNvSpPr>
            <a:spLocks noGrp="1" noChangeArrowheads="1"/>
          </p:cNvSpPr>
          <p:nvPr>
            <p:ph idx="1"/>
          </p:nvPr>
        </p:nvSpPr>
        <p:spPr/>
        <p:txBody>
          <a:bodyPr/>
          <a:lstStyle/>
          <a:p>
            <a:pPr eaLnBrk="1" hangingPunct="1">
              <a:lnSpc>
                <a:spcPct val="90000"/>
              </a:lnSpc>
            </a:pPr>
            <a:r>
              <a:rPr lang="zh-CN" altLang="en-US" smtClean="0"/>
              <a:t>（</a:t>
            </a:r>
            <a:r>
              <a:rPr lang="en-US" altLang="zh-CN" smtClean="0"/>
              <a:t>1</a:t>
            </a:r>
            <a:r>
              <a:rPr lang="zh-CN" altLang="en-US" smtClean="0"/>
              <a:t>）</a:t>
            </a:r>
            <a:r>
              <a:rPr lang="en-US" altLang="zh-CN" smtClean="0"/>
              <a:t>Alice</a:t>
            </a:r>
            <a:r>
              <a:rPr lang="zh-CN" altLang="en-US" smtClean="0"/>
              <a:t>写一条消息，并且把该消息经过哈希运算得到指纹信息</a:t>
            </a:r>
            <a:r>
              <a:rPr lang="en-US" altLang="zh-CN" smtClean="0"/>
              <a:t>(</a:t>
            </a:r>
            <a:r>
              <a:rPr lang="zh-CN" altLang="en-US" smtClean="0"/>
              <a:t>消息摘要</a:t>
            </a:r>
            <a:r>
              <a:rPr lang="en-US" altLang="zh-CN" smtClean="0"/>
              <a:t>)</a:t>
            </a:r>
            <a:r>
              <a:rPr lang="zh-CN" altLang="en-US" smtClean="0"/>
              <a:t>。</a:t>
            </a:r>
          </a:p>
          <a:p>
            <a:pPr eaLnBrk="1" hangingPunct="1">
              <a:lnSpc>
                <a:spcPct val="90000"/>
              </a:lnSpc>
            </a:pPr>
            <a:r>
              <a:rPr lang="zh-CN" altLang="en-US" smtClean="0"/>
              <a:t>（</a:t>
            </a:r>
            <a:r>
              <a:rPr lang="en-US" altLang="zh-CN" smtClean="0"/>
              <a:t>2</a:t>
            </a:r>
            <a:r>
              <a:rPr lang="zh-CN" altLang="en-US" smtClean="0"/>
              <a:t>）</a:t>
            </a:r>
            <a:r>
              <a:rPr lang="en-US" altLang="zh-CN" smtClean="0"/>
              <a:t>Alice</a:t>
            </a:r>
            <a:r>
              <a:rPr lang="zh-CN" altLang="en-US" smtClean="0"/>
              <a:t>将原始消息和指纹信息一同发送给</a:t>
            </a:r>
            <a:r>
              <a:rPr lang="en-US" altLang="zh-CN" smtClean="0"/>
              <a:t>Bob</a:t>
            </a:r>
            <a:r>
              <a:rPr lang="zh-CN" altLang="en-US" smtClean="0"/>
              <a:t>。</a:t>
            </a:r>
          </a:p>
          <a:p>
            <a:pPr eaLnBrk="1" hangingPunct="1">
              <a:lnSpc>
                <a:spcPct val="90000"/>
              </a:lnSpc>
            </a:pPr>
            <a:r>
              <a:rPr lang="zh-CN" altLang="en-US" smtClean="0"/>
              <a:t>（</a:t>
            </a:r>
            <a:r>
              <a:rPr lang="en-US" altLang="zh-CN" smtClean="0"/>
              <a:t>3</a:t>
            </a:r>
            <a:r>
              <a:rPr lang="zh-CN" altLang="en-US" smtClean="0"/>
              <a:t>）</a:t>
            </a:r>
            <a:r>
              <a:rPr lang="en-US" altLang="zh-CN" smtClean="0"/>
              <a:t>Bob</a:t>
            </a:r>
            <a:r>
              <a:rPr lang="zh-CN" altLang="en-US" smtClean="0"/>
              <a:t>收到消息后，将消息和指纹信息分开，并且将消息再次经过哈希运算，然后把结果同收到的指纹信息进行比较。</a:t>
            </a:r>
          </a:p>
          <a:p>
            <a:pPr eaLnBrk="1" hangingPunct="1">
              <a:lnSpc>
                <a:spcPct val="90000"/>
              </a:lnSpc>
            </a:pPr>
            <a:r>
              <a:rPr lang="zh-CN" altLang="en-US" smtClean="0"/>
              <a:t>（</a:t>
            </a:r>
            <a:r>
              <a:rPr lang="en-US" altLang="zh-CN" smtClean="0"/>
              <a:t>4</a:t>
            </a:r>
            <a:r>
              <a:rPr lang="zh-CN" altLang="en-US" smtClean="0"/>
              <a:t>）如果比较结果相同，那么可以确信消息是未被篡改过的。</a:t>
            </a:r>
          </a:p>
        </p:txBody>
      </p:sp>
      <p:sp>
        <p:nvSpPr>
          <p:cNvPr id="43010" name="Rectangle 2"/>
          <p:cNvSpPr>
            <a:spLocks noGrp="1" noChangeArrowheads="1"/>
          </p:cNvSpPr>
          <p:nvPr>
            <p:ph type="title"/>
          </p:nvPr>
        </p:nvSpPr>
        <p:spPr/>
        <p:txBody>
          <a:bodyPr/>
          <a:lstStyle/>
          <a:p>
            <a:pPr eaLnBrk="1" fontAlgn="auto" hangingPunct="1">
              <a:spcAft>
                <a:spcPts val="0"/>
              </a:spcAft>
              <a:defRPr/>
            </a:pPr>
            <a:r>
              <a:rPr lang="zh-CN" altLang="en-US"/>
              <a:t>单向散列函数</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3"/>
          <p:cNvSpPr>
            <a:spLocks noGrp="1" noChangeArrowheads="1"/>
          </p:cNvSpPr>
          <p:nvPr>
            <p:ph idx="1"/>
          </p:nvPr>
        </p:nvSpPr>
        <p:spPr/>
        <p:txBody>
          <a:bodyPr/>
          <a:lstStyle/>
          <a:p>
            <a:pPr eaLnBrk="1" hangingPunct="1"/>
            <a:r>
              <a:rPr lang="en-US" altLang="zh-CN" smtClean="0"/>
              <a:t>1  </a:t>
            </a:r>
            <a:r>
              <a:rPr lang="zh-CN" altLang="en-US" smtClean="0"/>
              <a:t>数字签名</a:t>
            </a:r>
            <a:endParaRPr lang="zh-CN" altLang="en-US" b="1" smtClean="0"/>
          </a:p>
          <a:p>
            <a:pPr eaLnBrk="1" hangingPunct="1"/>
            <a:r>
              <a:rPr lang="zh-CN" altLang="en-US" smtClean="0"/>
              <a:t>所谓“数字签名”就是通过某种密码运算生成一系列符号及代码组成电子密码进行签名，来代替书写签名或印章，对于这种电子式的签名还可进行技术验证，其验证的准确度是一般手工签名和图章的验证而无法比拟的。 </a:t>
            </a:r>
          </a:p>
        </p:txBody>
      </p:sp>
      <p:sp>
        <p:nvSpPr>
          <p:cNvPr id="44034" name="Rectangle 2"/>
          <p:cNvSpPr>
            <a:spLocks noGrp="1" noChangeArrowheads="1"/>
          </p:cNvSpPr>
          <p:nvPr>
            <p:ph type="title"/>
          </p:nvPr>
        </p:nvSpPr>
        <p:spPr/>
        <p:txBody>
          <a:bodyPr/>
          <a:lstStyle/>
          <a:p>
            <a:pPr eaLnBrk="1" fontAlgn="auto" hangingPunct="1">
              <a:spcAft>
                <a:spcPts val="0"/>
              </a:spcAft>
              <a:defRPr/>
            </a:pPr>
            <a:r>
              <a:rPr lang="zh-CN" altLang="en-US"/>
              <a:t>数字签名与数字信封</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3"/>
          <p:cNvSpPr>
            <a:spLocks noGrp="1" noChangeArrowheads="1"/>
          </p:cNvSpPr>
          <p:nvPr>
            <p:ph idx="1"/>
          </p:nvPr>
        </p:nvSpPr>
        <p:spPr/>
        <p:txBody>
          <a:bodyPr/>
          <a:lstStyle/>
          <a:p>
            <a:pPr eaLnBrk="1" hangingPunct="1"/>
            <a:r>
              <a:rPr lang="zh-CN" altLang="en-US" smtClean="0"/>
              <a:t>数字签名必须保证以下</a:t>
            </a:r>
            <a:r>
              <a:rPr lang="en-US" altLang="zh-CN" smtClean="0"/>
              <a:t>3</a:t>
            </a:r>
            <a:r>
              <a:rPr lang="zh-CN" altLang="en-US" smtClean="0"/>
              <a:t>点，假定</a:t>
            </a:r>
            <a:r>
              <a:rPr lang="en-US" altLang="zh-CN" smtClean="0"/>
              <a:t>A</a:t>
            </a:r>
            <a:r>
              <a:rPr lang="zh-CN" altLang="en-US" smtClean="0"/>
              <a:t>发送一个签了名的信息</a:t>
            </a:r>
            <a:r>
              <a:rPr lang="en-US" altLang="zh-CN" smtClean="0"/>
              <a:t>M</a:t>
            </a:r>
            <a:r>
              <a:rPr lang="zh-CN" altLang="en-US" smtClean="0"/>
              <a:t>给</a:t>
            </a:r>
            <a:r>
              <a:rPr lang="en-US" altLang="zh-CN" smtClean="0"/>
              <a:t>B,</a:t>
            </a:r>
            <a:r>
              <a:rPr lang="zh-CN" altLang="en-US" smtClean="0"/>
              <a:t>则</a:t>
            </a:r>
            <a:r>
              <a:rPr lang="en-US" altLang="zh-CN" smtClean="0"/>
              <a:t>A</a:t>
            </a:r>
            <a:r>
              <a:rPr lang="zh-CN" altLang="en-US" smtClean="0"/>
              <a:t>的数字签名应该满足下述条件</a:t>
            </a:r>
            <a:r>
              <a:rPr lang="en-US" altLang="zh-CN" smtClean="0"/>
              <a:t>:</a:t>
            </a:r>
          </a:p>
          <a:p>
            <a:pPr eaLnBrk="1" hangingPunct="1"/>
            <a:r>
              <a:rPr lang="zh-CN" altLang="en-US" smtClean="0"/>
              <a:t>（</a:t>
            </a:r>
            <a:r>
              <a:rPr lang="en-US" altLang="zh-CN" smtClean="0"/>
              <a:t>1</a:t>
            </a:r>
            <a:r>
              <a:rPr lang="zh-CN" altLang="en-US" smtClean="0"/>
              <a:t>）</a:t>
            </a:r>
            <a:r>
              <a:rPr lang="en-US" altLang="zh-CN" smtClean="0"/>
              <a:t>B</a:t>
            </a:r>
            <a:r>
              <a:rPr lang="zh-CN" altLang="en-US" smtClean="0"/>
              <a:t>能够证实</a:t>
            </a:r>
            <a:r>
              <a:rPr lang="en-US" altLang="zh-CN" smtClean="0"/>
              <a:t>A</a:t>
            </a:r>
            <a:r>
              <a:rPr lang="zh-CN" altLang="en-US" smtClean="0"/>
              <a:t>对信息</a:t>
            </a:r>
            <a:r>
              <a:rPr lang="en-US" altLang="zh-CN" smtClean="0"/>
              <a:t>M</a:t>
            </a:r>
            <a:r>
              <a:rPr lang="zh-CN" altLang="en-US" smtClean="0"/>
              <a:t>的签名；</a:t>
            </a:r>
          </a:p>
          <a:p>
            <a:pPr eaLnBrk="1" hangingPunct="1"/>
            <a:r>
              <a:rPr lang="zh-CN" altLang="en-US" smtClean="0"/>
              <a:t>（</a:t>
            </a:r>
            <a:r>
              <a:rPr lang="en-US" altLang="zh-CN" smtClean="0"/>
              <a:t>2</a:t>
            </a:r>
            <a:r>
              <a:rPr lang="zh-CN" altLang="en-US" smtClean="0"/>
              <a:t>）任何人</a:t>
            </a:r>
            <a:r>
              <a:rPr lang="en-US" altLang="zh-CN" smtClean="0"/>
              <a:t>,</a:t>
            </a:r>
            <a:r>
              <a:rPr lang="zh-CN" altLang="en-US" smtClean="0"/>
              <a:t>包括</a:t>
            </a:r>
            <a:r>
              <a:rPr lang="en-US" altLang="zh-CN" smtClean="0"/>
              <a:t>B</a:t>
            </a:r>
            <a:r>
              <a:rPr lang="zh-CN" altLang="en-US" smtClean="0"/>
              <a:t>在内</a:t>
            </a:r>
            <a:r>
              <a:rPr lang="en-US" altLang="zh-CN" smtClean="0"/>
              <a:t>,</a:t>
            </a:r>
            <a:r>
              <a:rPr lang="zh-CN" altLang="en-US" smtClean="0"/>
              <a:t>都不能伪造</a:t>
            </a:r>
            <a:r>
              <a:rPr lang="en-US" altLang="zh-CN" smtClean="0"/>
              <a:t>A</a:t>
            </a:r>
            <a:r>
              <a:rPr lang="zh-CN" altLang="en-US" smtClean="0"/>
              <a:t>的签名；</a:t>
            </a:r>
          </a:p>
          <a:p>
            <a:pPr eaLnBrk="1" hangingPunct="1"/>
            <a:r>
              <a:rPr lang="zh-CN" altLang="en-US" smtClean="0"/>
              <a:t>（</a:t>
            </a:r>
            <a:r>
              <a:rPr lang="en-US" altLang="zh-CN" smtClean="0"/>
              <a:t>3</a:t>
            </a:r>
            <a:r>
              <a:rPr lang="zh-CN" altLang="en-US" smtClean="0"/>
              <a:t>）如果</a:t>
            </a:r>
            <a:r>
              <a:rPr lang="en-US" altLang="zh-CN" smtClean="0"/>
              <a:t>A</a:t>
            </a:r>
            <a:r>
              <a:rPr lang="zh-CN" altLang="en-US" smtClean="0"/>
              <a:t>否认对信息</a:t>
            </a:r>
            <a:r>
              <a:rPr lang="en-US" altLang="zh-CN" smtClean="0"/>
              <a:t>M</a:t>
            </a:r>
            <a:r>
              <a:rPr lang="zh-CN" altLang="en-US" smtClean="0"/>
              <a:t>的签名</a:t>
            </a:r>
            <a:r>
              <a:rPr lang="en-US" altLang="zh-CN" smtClean="0"/>
              <a:t>,</a:t>
            </a:r>
            <a:r>
              <a:rPr lang="zh-CN" altLang="en-US" smtClean="0"/>
              <a:t>可以通过仲裁解决</a:t>
            </a:r>
            <a:r>
              <a:rPr lang="en-US" altLang="zh-CN" smtClean="0"/>
              <a:t>A</a:t>
            </a:r>
            <a:r>
              <a:rPr lang="zh-CN" altLang="en-US" smtClean="0"/>
              <a:t>和</a:t>
            </a:r>
            <a:r>
              <a:rPr lang="en-US" altLang="zh-CN" smtClean="0"/>
              <a:t>B</a:t>
            </a:r>
            <a:r>
              <a:rPr lang="zh-CN" altLang="en-US" smtClean="0"/>
              <a:t>之间的争议。</a:t>
            </a:r>
          </a:p>
        </p:txBody>
      </p:sp>
      <p:sp>
        <p:nvSpPr>
          <p:cNvPr id="45058" name="Rectangle 2"/>
          <p:cNvSpPr>
            <a:spLocks noGrp="1" noChangeArrowheads="1"/>
          </p:cNvSpPr>
          <p:nvPr>
            <p:ph type="title"/>
          </p:nvPr>
        </p:nvSpPr>
        <p:spPr/>
        <p:txBody>
          <a:bodyPr/>
          <a:lstStyle/>
          <a:p>
            <a:pPr eaLnBrk="1" fontAlgn="auto" hangingPunct="1">
              <a:spcAft>
                <a:spcPts val="0"/>
              </a:spcAft>
              <a:defRPr/>
            </a:pPr>
            <a:r>
              <a:rPr lang="zh-CN" altLang="en-US"/>
              <a:t>数字签名与数字信封</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3"/>
          <p:cNvSpPr>
            <a:spLocks noGrp="1" noChangeArrowheads="1"/>
          </p:cNvSpPr>
          <p:nvPr>
            <p:ph idx="1"/>
          </p:nvPr>
        </p:nvSpPr>
        <p:spPr/>
        <p:txBody>
          <a:bodyPr/>
          <a:lstStyle/>
          <a:p>
            <a:pPr eaLnBrk="1" hangingPunct="1"/>
            <a:r>
              <a:rPr lang="zh-CN" altLang="en-US" smtClean="0"/>
              <a:t>数字签名具有通常签名的特点。数字签名实际上是附加在数据单元上的一些数据或是对数据单元所作的密码变换，这种数据或变换能使数据单元的接收者确认数据单元的来源和数据的完整性，并保护数据，防止被人</a:t>
            </a:r>
            <a:r>
              <a:rPr lang="en-US" altLang="zh-CN" smtClean="0"/>
              <a:t>(</a:t>
            </a:r>
            <a:r>
              <a:rPr lang="zh-CN" altLang="en-US" smtClean="0"/>
              <a:t>如接收者</a:t>
            </a:r>
            <a:r>
              <a:rPr lang="en-US" altLang="zh-CN" smtClean="0"/>
              <a:t>)</a:t>
            </a:r>
            <a:r>
              <a:rPr lang="zh-CN" altLang="en-US" smtClean="0"/>
              <a:t>伪造。 </a:t>
            </a:r>
          </a:p>
        </p:txBody>
      </p:sp>
      <p:sp>
        <p:nvSpPr>
          <p:cNvPr id="50178" name="Rectangle 2"/>
          <p:cNvSpPr>
            <a:spLocks noGrp="1" noChangeArrowheads="1"/>
          </p:cNvSpPr>
          <p:nvPr>
            <p:ph type="title"/>
          </p:nvPr>
        </p:nvSpPr>
        <p:spPr/>
        <p:txBody>
          <a:bodyPr/>
          <a:lstStyle/>
          <a:p>
            <a:pPr eaLnBrk="1" fontAlgn="auto" hangingPunct="1">
              <a:spcAft>
                <a:spcPts val="0"/>
              </a:spcAft>
              <a:defRPr/>
            </a:pPr>
            <a:r>
              <a:rPr lang="zh-CN" altLang="en-US"/>
              <a:t>数字签名与数字信封</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3"/>
          <p:cNvSpPr>
            <a:spLocks noGrp="1" noChangeArrowheads="1"/>
          </p:cNvSpPr>
          <p:nvPr>
            <p:ph idx="1"/>
          </p:nvPr>
        </p:nvSpPr>
        <p:spPr/>
        <p:txBody>
          <a:bodyPr/>
          <a:lstStyle/>
          <a:p>
            <a:pPr eaLnBrk="1" hangingPunct="1">
              <a:lnSpc>
                <a:spcPct val="90000"/>
              </a:lnSpc>
            </a:pPr>
            <a:r>
              <a:rPr lang="zh-CN" altLang="en-US" smtClean="0"/>
              <a:t>伪装前的原始信息称为明文</a:t>
            </a:r>
            <a:r>
              <a:rPr lang="en-US" altLang="zh-CN" smtClean="0"/>
              <a:t>(Plaintext)</a:t>
            </a:r>
            <a:r>
              <a:rPr lang="zh-CN" altLang="en-US" smtClean="0"/>
              <a:t>，伪装后信息称为密文</a:t>
            </a:r>
            <a:r>
              <a:rPr lang="en-US" altLang="zh-CN" smtClean="0"/>
              <a:t>(cippertext)</a:t>
            </a:r>
            <a:r>
              <a:rPr lang="zh-CN" altLang="en-US" smtClean="0"/>
              <a:t>、伪装的过程称为加密</a:t>
            </a:r>
            <a:r>
              <a:rPr lang="en-US" altLang="zh-CN" smtClean="0"/>
              <a:t>(Encryption)</a:t>
            </a:r>
            <a:r>
              <a:rPr lang="zh-CN" altLang="en-US" smtClean="0"/>
              <a:t>，加密要在加密密钥</a:t>
            </a:r>
            <a:r>
              <a:rPr lang="en-US" altLang="zh-CN" smtClean="0"/>
              <a:t>(Kcy)</a:t>
            </a:r>
            <a:r>
              <a:rPr lang="zh-CN" altLang="en-US" smtClean="0"/>
              <a:t>的控制下进行，用于对信息进行加密的一组数学变换称为加密算法。发信者将明文数据加密成密文，然后将密文数据送入计算机网络或存入计算机文件。授权的接收者收到密文数据之后、进行与加密相逆的变换，去掉密文的伪装，恢复明文，这个过程称为解密（</a:t>
            </a:r>
            <a:r>
              <a:rPr lang="en-US" altLang="zh-CN" smtClean="0"/>
              <a:t>Decryption</a:t>
            </a:r>
            <a:r>
              <a:rPr lang="zh-CN" altLang="en-US" smtClean="0"/>
              <a:t>）。 </a:t>
            </a:r>
          </a:p>
        </p:txBody>
      </p:sp>
      <p:sp>
        <p:nvSpPr>
          <p:cNvPr id="5122" name="Rectangle 2"/>
          <p:cNvSpPr>
            <a:spLocks noGrp="1" noChangeArrowheads="1"/>
          </p:cNvSpPr>
          <p:nvPr>
            <p:ph type="title"/>
          </p:nvPr>
        </p:nvSpPr>
        <p:spPr/>
        <p:txBody>
          <a:bodyPr/>
          <a:lstStyle/>
          <a:p>
            <a:pPr eaLnBrk="1" fontAlgn="auto" hangingPunct="1">
              <a:spcAft>
                <a:spcPts val="0"/>
              </a:spcAft>
              <a:defRPr/>
            </a:pPr>
            <a:r>
              <a:rPr lang="zh-CN" altLang="en-US"/>
              <a:t>加密解密过程</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3"/>
          <p:cNvSpPr>
            <a:spLocks noGrp="1" noChangeArrowheads="1"/>
          </p:cNvSpPr>
          <p:nvPr>
            <p:ph idx="1"/>
          </p:nvPr>
        </p:nvSpPr>
        <p:spPr/>
        <p:txBody>
          <a:bodyPr/>
          <a:lstStyle/>
          <a:p>
            <a:pPr eaLnBrk="1" hangingPunct="1"/>
            <a:r>
              <a:rPr lang="zh-CN" altLang="en-US" smtClean="0"/>
              <a:t>如果文件被改动</a:t>
            </a:r>
            <a:r>
              <a:rPr lang="en-US" altLang="zh-CN" smtClean="0"/>
              <a:t>,</a:t>
            </a:r>
            <a:r>
              <a:rPr lang="zh-CN" altLang="en-US" smtClean="0"/>
              <a:t>或者有人在没有私有密钥的情况下冒充签字，都将使数字签名的鉴定过程失败。其基本协议过程如下：</a:t>
            </a:r>
          </a:p>
          <a:p>
            <a:pPr eaLnBrk="1" hangingPunct="1"/>
            <a:r>
              <a:rPr lang="zh-CN" altLang="en-US" smtClean="0"/>
              <a:t>（</a:t>
            </a:r>
            <a:r>
              <a:rPr lang="en-US" altLang="zh-CN" smtClean="0"/>
              <a:t>1</a:t>
            </a:r>
            <a:r>
              <a:rPr lang="zh-CN" altLang="en-US" smtClean="0"/>
              <a:t>）</a:t>
            </a:r>
            <a:r>
              <a:rPr lang="en-US" altLang="zh-CN" smtClean="0"/>
              <a:t>Alice</a:t>
            </a:r>
            <a:r>
              <a:rPr lang="zh-CN" altLang="en-US" smtClean="0"/>
              <a:t>用其私钥对文件加密，从而对文件签名；</a:t>
            </a:r>
          </a:p>
          <a:p>
            <a:pPr eaLnBrk="1" hangingPunct="1"/>
            <a:r>
              <a:rPr lang="zh-CN" altLang="en-US" smtClean="0"/>
              <a:t>（</a:t>
            </a:r>
            <a:r>
              <a:rPr lang="en-US" altLang="zh-CN" smtClean="0"/>
              <a:t>2</a:t>
            </a:r>
            <a:r>
              <a:rPr lang="zh-CN" altLang="en-US" smtClean="0"/>
              <a:t>）</a:t>
            </a:r>
            <a:r>
              <a:rPr lang="en-US" altLang="zh-CN" smtClean="0"/>
              <a:t>Alice</a:t>
            </a:r>
            <a:r>
              <a:rPr lang="zh-CN" altLang="en-US" smtClean="0"/>
              <a:t>将签名后的文件传给</a:t>
            </a:r>
            <a:r>
              <a:rPr lang="en-US" altLang="zh-CN" smtClean="0"/>
              <a:t>Bob</a:t>
            </a:r>
            <a:r>
              <a:rPr lang="zh-CN" altLang="en-US" smtClean="0"/>
              <a:t>；</a:t>
            </a:r>
          </a:p>
          <a:p>
            <a:pPr eaLnBrk="1" hangingPunct="1"/>
            <a:r>
              <a:rPr lang="zh-CN" altLang="en-US" smtClean="0"/>
              <a:t>（</a:t>
            </a:r>
            <a:r>
              <a:rPr lang="en-US" altLang="zh-CN" smtClean="0"/>
              <a:t>3</a:t>
            </a:r>
            <a:r>
              <a:rPr lang="zh-CN" altLang="en-US" smtClean="0"/>
              <a:t>）</a:t>
            </a:r>
            <a:r>
              <a:rPr lang="en-US" altLang="zh-CN" smtClean="0"/>
              <a:t>Bob</a:t>
            </a:r>
            <a:r>
              <a:rPr lang="zh-CN" altLang="en-US" smtClean="0"/>
              <a:t>用</a:t>
            </a:r>
            <a:r>
              <a:rPr lang="en-US" altLang="zh-CN" smtClean="0"/>
              <a:t>Alice</a:t>
            </a:r>
            <a:r>
              <a:rPr lang="zh-CN" altLang="en-US" smtClean="0"/>
              <a:t>的公钥解密文件，从而验证签名。</a:t>
            </a:r>
          </a:p>
        </p:txBody>
      </p:sp>
      <p:sp>
        <p:nvSpPr>
          <p:cNvPr id="51202" name="Rectangle 2"/>
          <p:cNvSpPr>
            <a:spLocks noGrp="1" noChangeArrowheads="1"/>
          </p:cNvSpPr>
          <p:nvPr>
            <p:ph type="title"/>
          </p:nvPr>
        </p:nvSpPr>
        <p:spPr/>
        <p:txBody>
          <a:bodyPr/>
          <a:lstStyle/>
          <a:p>
            <a:pPr eaLnBrk="1" fontAlgn="auto" hangingPunct="1">
              <a:spcAft>
                <a:spcPts val="0"/>
              </a:spcAft>
              <a:defRPr/>
            </a:pPr>
            <a:r>
              <a:rPr lang="zh-CN" altLang="en-US"/>
              <a:t>数字签名与数字信封</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3"/>
          <p:cNvSpPr>
            <a:spLocks noGrp="1" noChangeArrowheads="1"/>
          </p:cNvSpPr>
          <p:nvPr>
            <p:ph idx="1"/>
          </p:nvPr>
        </p:nvSpPr>
        <p:spPr/>
        <p:txBody>
          <a:bodyPr/>
          <a:lstStyle/>
          <a:p>
            <a:pPr eaLnBrk="1" hangingPunct="1">
              <a:lnSpc>
                <a:spcPct val="90000"/>
              </a:lnSpc>
            </a:pPr>
            <a:r>
              <a:rPr lang="zh-CN" altLang="en-US" sz="2400" smtClean="0"/>
              <a:t>在实际过程中，这种做法的准备效率太低了。为节省时间，数字签名协议常常与单向哈希函数一起使用。</a:t>
            </a:r>
            <a:r>
              <a:rPr lang="en-US" altLang="zh-CN" sz="2400" smtClean="0"/>
              <a:t>Allce</a:t>
            </a:r>
            <a:r>
              <a:rPr lang="zh-CN" altLang="en-US" sz="2400" smtClean="0"/>
              <a:t>并不对整个文件签名，而是只对文件的哈希值签名。在下面的协议中，单向哈希函数和数字签名算法是事先协商好的，过程如下：</a:t>
            </a:r>
          </a:p>
          <a:p>
            <a:pPr eaLnBrk="1" hangingPunct="1">
              <a:lnSpc>
                <a:spcPct val="90000"/>
              </a:lnSpc>
            </a:pPr>
            <a:r>
              <a:rPr lang="zh-CN" altLang="en-US" sz="2400" smtClean="0"/>
              <a:t>（</a:t>
            </a:r>
            <a:r>
              <a:rPr lang="en-US" altLang="zh-CN" sz="2400" smtClean="0"/>
              <a:t>1</a:t>
            </a:r>
            <a:r>
              <a:rPr lang="zh-CN" altLang="en-US" sz="2400" smtClean="0"/>
              <a:t>）</a:t>
            </a:r>
            <a:r>
              <a:rPr lang="en-US" altLang="zh-CN" sz="2400" smtClean="0"/>
              <a:t>Alice</a:t>
            </a:r>
            <a:r>
              <a:rPr lang="zh-CN" altLang="en-US" sz="2400" smtClean="0"/>
              <a:t>产生文件的单向哈希值；</a:t>
            </a:r>
          </a:p>
          <a:p>
            <a:pPr eaLnBrk="1" hangingPunct="1">
              <a:lnSpc>
                <a:spcPct val="90000"/>
              </a:lnSpc>
            </a:pPr>
            <a:r>
              <a:rPr lang="zh-CN" altLang="en-US" sz="2400" smtClean="0"/>
              <a:t>（</a:t>
            </a:r>
            <a:r>
              <a:rPr lang="en-US" altLang="zh-CN" sz="2400" smtClean="0"/>
              <a:t>2</a:t>
            </a:r>
            <a:r>
              <a:rPr lang="zh-CN" altLang="en-US" sz="2400" smtClean="0"/>
              <a:t>）Ａ</a:t>
            </a:r>
            <a:r>
              <a:rPr lang="en-US" altLang="zh-CN" sz="2400" smtClean="0"/>
              <a:t>lice</a:t>
            </a:r>
            <a:r>
              <a:rPr lang="zh-CN" altLang="en-US" sz="2400" smtClean="0"/>
              <a:t>用她的私人密钥对哈希加密，以此表示对文件的签名；</a:t>
            </a:r>
          </a:p>
          <a:p>
            <a:pPr eaLnBrk="1" hangingPunct="1">
              <a:lnSpc>
                <a:spcPct val="90000"/>
              </a:lnSpc>
            </a:pPr>
            <a:r>
              <a:rPr lang="zh-CN" altLang="en-US" sz="2400" smtClean="0"/>
              <a:t>（</a:t>
            </a:r>
            <a:r>
              <a:rPr lang="en-US" altLang="zh-CN" sz="2400" smtClean="0"/>
              <a:t>3</a:t>
            </a:r>
            <a:r>
              <a:rPr lang="zh-CN" altLang="en-US" sz="2400" smtClean="0"/>
              <a:t>）</a:t>
            </a:r>
            <a:r>
              <a:rPr lang="en-US" altLang="zh-CN" sz="2400" smtClean="0"/>
              <a:t>Alice</a:t>
            </a:r>
            <a:r>
              <a:rPr lang="zh-CN" altLang="en-US" sz="2400" smtClean="0"/>
              <a:t>将文件和哈希签名送给</a:t>
            </a:r>
            <a:r>
              <a:rPr lang="en-US" altLang="zh-CN" sz="2400" smtClean="0"/>
              <a:t>Bob</a:t>
            </a:r>
            <a:r>
              <a:rPr lang="zh-CN" altLang="en-US" sz="2400" smtClean="0"/>
              <a:t>；</a:t>
            </a:r>
          </a:p>
          <a:p>
            <a:pPr eaLnBrk="1" hangingPunct="1">
              <a:lnSpc>
                <a:spcPct val="90000"/>
              </a:lnSpc>
            </a:pPr>
            <a:r>
              <a:rPr lang="zh-CN" altLang="en-US" sz="2400" smtClean="0"/>
              <a:t>（</a:t>
            </a:r>
            <a:r>
              <a:rPr lang="en-US" altLang="zh-CN" sz="2400" smtClean="0"/>
              <a:t>4</a:t>
            </a:r>
            <a:r>
              <a:rPr lang="zh-CN" altLang="en-US" sz="2400" smtClean="0"/>
              <a:t>）</a:t>
            </a:r>
            <a:r>
              <a:rPr lang="en-US" altLang="zh-CN" sz="2400" smtClean="0"/>
              <a:t>Bob</a:t>
            </a:r>
            <a:r>
              <a:rPr lang="zh-CN" altLang="en-US" sz="2400" smtClean="0"/>
              <a:t>用</a:t>
            </a:r>
            <a:r>
              <a:rPr lang="en-US" altLang="zh-CN" sz="2400" smtClean="0"/>
              <a:t>Alice</a:t>
            </a:r>
            <a:r>
              <a:rPr lang="zh-CN" altLang="en-US" sz="2400" smtClean="0"/>
              <a:t>发送的文件产生文件的单向哈希值，同时用</a:t>
            </a:r>
            <a:r>
              <a:rPr lang="en-US" altLang="zh-CN" sz="2400" smtClean="0"/>
              <a:t>Alice</a:t>
            </a:r>
            <a:r>
              <a:rPr lang="zh-CN" altLang="en-US" sz="2400" smtClean="0"/>
              <a:t>的公钥对签名的哈希解密；如果签名的哈希值与自己产生的哈希值匹配，签名是有效的。 </a:t>
            </a:r>
          </a:p>
        </p:txBody>
      </p:sp>
      <p:sp>
        <p:nvSpPr>
          <p:cNvPr id="52226" name="Rectangle 2"/>
          <p:cNvSpPr>
            <a:spLocks noGrp="1" noChangeArrowheads="1"/>
          </p:cNvSpPr>
          <p:nvPr>
            <p:ph type="title"/>
          </p:nvPr>
        </p:nvSpPr>
        <p:spPr/>
        <p:txBody>
          <a:bodyPr/>
          <a:lstStyle/>
          <a:p>
            <a:pPr eaLnBrk="1" fontAlgn="auto" hangingPunct="1">
              <a:spcAft>
                <a:spcPts val="0"/>
              </a:spcAft>
              <a:defRPr/>
            </a:pPr>
            <a:r>
              <a:rPr lang="zh-CN" altLang="en-US"/>
              <a:t>数字签名与数字信封</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3"/>
          <p:cNvSpPr>
            <a:spLocks noGrp="1" noChangeArrowheads="1"/>
          </p:cNvSpPr>
          <p:nvPr>
            <p:ph idx="1"/>
          </p:nvPr>
        </p:nvSpPr>
        <p:spPr/>
        <p:txBody>
          <a:bodyPr/>
          <a:lstStyle/>
          <a:p>
            <a:pPr eaLnBrk="1" hangingPunct="1"/>
            <a:r>
              <a:rPr lang="en-US" altLang="zh-CN" sz="2800" smtClean="0"/>
              <a:t>2  </a:t>
            </a:r>
            <a:r>
              <a:rPr lang="zh-CN" altLang="en-US" sz="2800" smtClean="0"/>
              <a:t>数字信封</a:t>
            </a:r>
            <a:endParaRPr lang="zh-CN" altLang="en-US" sz="2800" b="1" smtClean="0"/>
          </a:p>
          <a:p>
            <a:pPr eaLnBrk="1" hangingPunct="1"/>
            <a:r>
              <a:rPr lang="zh-CN" altLang="en-US" sz="2800" smtClean="0"/>
              <a:t>所谓数字信封，就是信息发送端用接收端的公钥，将一个通信密钥</a:t>
            </a:r>
            <a:r>
              <a:rPr lang="en-US" altLang="zh-CN" sz="2800" smtClean="0"/>
              <a:t>(SymmentricKey</a:t>
            </a:r>
            <a:r>
              <a:rPr lang="zh-CN" altLang="en-US" sz="2800" smtClean="0"/>
              <a:t>，</a:t>
            </a:r>
          </a:p>
          <a:p>
            <a:pPr eaLnBrk="1" hangingPunct="1"/>
            <a:r>
              <a:rPr lang="zh-CN" altLang="en-US" sz="2800" smtClean="0"/>
              <a:t>简称</a:t>
            </a:r>
            <a:r>
              <a:rPr lang="en-US" altLang="zh-CN" sz="2800" smtClean="0"/>
              <a:t>SK)</a:t>
            </a:r>
            <a:r>
              <a:rPr lang="zh-CN" altLang="en-US" sz="2800" smtClean="0"/>
              <a:t>，即对称密钥给予加密，形成一个数字信封</a:t>
            </a:r>
            <a:r>
              <a:rPr lang="en-US" altLang="zh-CN" sz="2800" smtClean="0"/>
              <a:t>(DE)</a:t>
            </a:r>
            <a:r>
              <a:rPr lang="zh-CN" altLang="en-US" sz="2800" smtClean="0"/>
              <a:t>，然后传送给接收端。只有指</a:t>
            </a:r>
          </a:p>
          <a:p>
            <a:pPr eaLnBrk="1" hangingPunct="1"/>
            <a:r>
              <a:rPr lang="zh-CN" altLang="en-US" sz="2800" smtClean="0"/>
              <a:t>定的接收方才能用自己的私钥打开数字信封，获取该对称密钥</a:t>
            </a:r>
            <a:r>
              <a:rPr lang="en-US" altLang="zh-CN" sz="2800" smtClean="0"/>
              <a:t>(SK)</a:t>
            </a:r>
            <a:r>
              <a:rPr lang="zh-CN" altLang="en-US" sz="2800" smtClean="0"/>
              <a:t>，用它来解读传送来</a:t>
            </a:r>
          </a:p>
          <a:p>
            <a:pPr eaLnBrk="1" hangingPunct="1"/>
            <a:r>
              <a:rPr lang="zh-CN" altLang="en-US" sz="2800" smtClean="0"/>
              <a:t>的信息。 </a:t>
            </a:r>
          </a:p>
        </p:txBody>
      </p:sp>
      <p:sp>
        <p:nvSpPr>
          <p:cNvPr id="53250" name="Rectangle 2"/>
          <p:cNvSpPr>
            <a:spLocks noGrp="1" noChangeArrowheads="1"/>
          </p:cNvSpPr>
          <p:nvPr>
            <p:ph type="title"/>
          </p:nvPr>
        </p:nvSpPr>
        <p:spPr/>
        <p:txBody>
          <a:bodyPr/>
          <a:lstStyle/>
          <a:p>
            <a:pPr eaLnBrk="1" fontAlgn="auto" hangingPunct="1">
              <a:spcAft>
                <a:spcPts val="0"/>
              </a:spcAft>
              <a:defRPr/>
            </a:pPr>
            <a:r>
              <a:rPr lang="zh-CN" altLang="en-US"/>
              <a:t>数字签名与数字信封</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3"/>
          <p:cNvSpPr>
            <a:spLocks noGrp="1" noChangeArrowheads="1"/>
          </p:cNvSpPr>
          <p:nvPr>
            <p:ph idx="1"/>
          </p:nvPr>
        </p:nvSpPr>
        <p:spPr/>
        <p:txBody>
          <a:bodyPr/>
          <a:lstStyle/>
          <a:p>
            <a:pPr eaLnBrk="1" hangingPunct="1">
              <a:lnSpc>
                <a:spcPct val="80000"/>
              </a:lnSpc>
            </a:pPr>
            <a:r>
              <a:rPr lang="zh-CN" altLang="en-US" sz="2400" smtClean="0"/>
              <a:t>其工作过程如下：</a:t>
            </a:r>
          </a:p>
          <a:p>
            <a:pPr eaLnBrk="1" hangingPunct="1">
              <a:lnSpc>
                <a:spcPct val="80000"/>
              </a:lnSpc>
            </a:pPr>
            <a:r>
              <a:rPr lang="zh-CN" altLang="en-US" sz="2400" smtClean="0"/>
              <a:t>（</a:t>
            </a:r>
            <a:r>
              <a:rPr lang="en-US" altLang="zh-CN" sz="2400" smtClean="0"/>
              <a:t>1</a:t>
            </a:r>
            <a:r>
              <a:rPr lang="zh-CN" altLang="en-US" sz="2400" smtClean="0"/>
              <a:t>）将要传输的信息经密码杂凑函数运算后，得到一个杂凑值</a:t>
            </a:r>
            <a:r>
              <a:rPr lang="en-US" altLang="zh-CN" sz="2400" smtClean="0"/>
              <a:t>MD</a:t>
            </a:r>
            <a:r>
              <a:rPr lang="zh-CN" altLang="en-US" sz="2400" smtClean="0"/>
              <a:t>，</a:t>
            </a:r>
            <a:r>
              <a:rPr lang="en-US" altLang="zh-CN" sz="2400" smtClean="0"/>
              <a:t>MD=Hash(</a:t>
            </a:r>
            <a:r>
              <a:rPr lang="zh-CN" altLang="en-US" sz="2400" smtClean="0"/>
              <a:t>信息</a:t>
            </a:r>
            <a:r>
              <a:rPr lang="en-US" altLang="zh-CN" sz="2400" smtClean="0"/>
              <a:t>)</a:t>
            </a:r>
            <a:r>
              <a:rPr lang="zh-CN" altLang="en-US" sz="2400" smtClean="0"/>
              <a:t>。</a:t>
            </a:r>
          </a:p>
          <a:p>
            <a:pPr eaLnBrk="1" hangingPunct="1">
              <a:lnSpc>
                <a:spcPct val="80000"/>
              </a:lnSpc>
            </a:pPr>
            <a:r>
              <a:rPr lang="zh-CN" altLang="en-US" sz="2400" smtClean="0"/>
              <a:t>（</a:t>
            </a:r>
            <a:r>
              <a:rPr lang="en-US" altLang="zh-CN" sz="2400" smtClean="0"/>
              <a:t>2</a:t>
            </a:r>
            <a:r>
              <a:rPr lang="zh-CN" altLang="en-US" sz="2400" smtClean="0"/>
              <a:t>）发送者</a:t>
            </a:r>
            <a:r>
              <a:rPr lang="en-US" altLang="zh-CN" sz="2400" smtClean="0"/>
              <a:t>A</a:t>
            </a:r>
            <a:r>
              <a:rPr lang="zh-CN" altLang="en-US" sz="2400" smtClean="0"/>
              <a:t>用自己的私钥</a:t>
            </a:r>
            <a:r>
              <a:rPr lang="en-US" altLang="zh-CN" sz="2400" smtClean="0"/>
              <a:t>PVA</a:t>
            </a:r>
            <a:r>
              <a:rPr lang="zh-CN" altLang="en-US" sz="2400" smtClean="0"/>
              <a:t>对杂凑值</a:t>
            </a:r>
            <a:r>
              <a:rPr lang="en-US" altLang="zh-CN" sz="2400" smtClean="0"/>
              <a:t>MD</a:t>
            </a:r>
            <a:r>
              <a:rPr lang="zh-CN" altLang="en-US" sz="2400" smtClean="0"/>
              <a:t>进行加密，得到</a:t>
            </a:r>
            <a:r>
              <a:rPr lang="en-US" altLang="zh-CN" sz="2400" smtClean="0"/>
              <a:t>A</a:t>
            </a:r>
            <a:r>
              <a:rPr lang="zh-CN" altLang="en-US" sz="2400" smtClean="0"/>
              <a:t>的数字签名。</a:t>
            </a:r>
          </a:p>
          <a:p>
            <a:pPr eaLnBrk="1" hangingPunct="1">
              <a:lnSpc>
                <a:spcPct val="80000"/>
              </a:lnSpc>
            </a:pPr>
            <a:r>
              <a:rPr lang="zh-CN" altLang="en-US" sz="2400" smtClean="0"/>
              <a:t>（</a:t>
            </a:r>
            <a:r>
              <a:rPr lang="en-US" altLang="zh-CN" sz="2400" smtClean="0"/>
              <a:t>3</a:t>
            </a:r>
            <a:r>
              <a:rPr lang="zh-CN" altLang="en-US" sz="2400" smtClean="0"/>
              <a:t>）发送者</a:t>
            </a:r>
            <a:r>
              <a:rPr lang="en-US" altLang="zh-CN" sz="2400" smtClean="0"/>
              <a:t>A</a:t>
            </a:r>
            <a:r>
              <a:rPr lang="zh-CN" altLang="en-US" sz="2400" smtClean="0"/>
              <a:t>将信息明文、数字签名和他的证书上的公钥</a:t>
            </a:r>
            <a:r>
              <a:rPr lang="en-US" altLang="zh-CN" sz="2400" smtClean="0"/>
              <a:t>3</a:t>
            </a:r>
            <a:r>
              <a:rPr lang="zh-CN" altLang="en-US" sz="2400" smtClean="0"/>
              <a:t>项信息，通过对称算法，用对称密钥</a:t>
            </a:r>
            <a:r>
              <a:rPr lang="en-US" altLang="zh-CN" sz="2400" smtClean="0"/>
              <a:t>SK</a:t>
            </a:r>
            <a:r>
              <a:rPr lang="zh-CN" altLang="en-US" sz="2400" smtClean="0"/>
              <a:t>进行加密，得到密文</a:t>
            </a:r>
            <a:r>
              <a:rPr lang="en-US" altLang="zh-CN" sz="2400" smtClean="0"/>
              <a:t>E</a:t>
            </a:r>
            <a:r>
              <a:rPr lang="zh-CN" altLang="en-US" sz="2400" smtClean="0"/>
              <a:t>。</a:t>
            </a:r>
          </a:p>
          <a:p>
            <a:pPr eaLnBrk="1" hangingPunct="1">
              <a:lnSpc>
                <a:spcPct val="80000"/>
              </a:lnSpc>
            </a:pPr>
            <a:r>
              <a:rPr lang="zh-CN" altLang="en-US" sz="2400" smtClean="0"/>
              <a:t>（</a:t>
            </a:r>
            <a:r>
              <a:rPr lang="en-US" altLang="zh-CN" sz="2400" smtClean="0"/>
              <a:t>4</a:t>
            </a:r>
            <a:r>
              <a:rPr lang="zh-CN" altLang="en-US" sz="2400" smtClean="0"/>
              <a:t>）发送者</a:t>
            </a:r>
            <a:r>
              <a:rPr lang="en-US" altLang="zh-CN" sz="2400" smtClean="0"/>
              <a:t>A</a:t>
            </a:r>
            <a:r>
              <a:rPr lang="zh-CN" altLang="en-US" sz="2400" smtClean="0"/>
              <a:t>在发送信息之前，必须事先得到接收方</a:t>
            </a:r>
            <a:r>
              <a:rPr lang="en-US" altLang="zh-CN" sz="2400" smtClean="0"/>
              <a:t>B</a:t>
            </a:r>
            <a:r>
              <a:rPr lang="zh-CN" altLang="en-US" sz="2400" smtClean="0"/>
              <a:t>的证书公钥</a:t>
            </a:r>
            <a:r>
              <a:rPr lang="en-US" altLang="zh-CN" sz="2400" smtClean="0"/>
              <a:t>PBB</a:t>
            </a:r>
            <a:r>
              <a:rPr lang="zh-CN" altLang="en-US" sz="2400" smtClean="0"/>
              <a:t>，用</a:t>
            </a:r>
            <a:r>
              <a:rPr lang="en-US" altLang="zh-CN" sz="2400" smtClean="0"/>
              <a:t>PBB</a:t>
            </a:r>
            <a:r>
              <a:rPr lang="zh-CN" altLang="en-US" sz="2400" smtClean="0"/>
              <a:t>加密</a:t>
            </a:r>
          </a:p>
          <a:p>
            <a:pPr eaLnBrk="1" hangingPunct="1">
              <a:lnSpc>
                <a:spcPct val="80000"/>
              </a:lnSpc>
            </a:pPr>
            <a:r>
              <a:rPr lang="zh-CN" altLang="en-US" sz="2400" smtClean="0"/>
              <a:t>密钥</a:t>
            </a:r>
            <a:r>
              <a:rPr lang="en-US" altLang="zh-CN" sz="2400" smtClean="0"/>
              <a:t>SK</a:t>
            </a:r>
            <a:r>
              <a:rPr lang="zh-CN" altLang="en-US" sz="2400" smtClean="0"/>
              <a:t>，形成一个数字信封</a:t>
            </a:r>
            <a:r>
              <a:rPr lang="en-US" altLang="zh-CN" sz="2400" smtClean="0"/>
              <a:t>DE</a:t>
            </a:r>
            <a:r>
              <a:rPr lang="zh-CN" altLang="en-US" sz="2400" smtClean="0"/>
              <a:t>。</a:t>
            </a:r>
          </a:p>
          <a:p>
            <a:pPr eaLnBrk="1" hangingPunct="1">
              <a:lnSpc>
                <a:spcPct val="80000"/>
              </a:lnSpc>
            </a:pPr>
            <a:r>
              <a:rPr lang="zh-CN" altLang="en-US" sz="2400" smtClean="0"/>
              <a:t>（</a:t>
            </a:r>
            <a:r>
              <a:rPr lang="en-US" altLang="zh-CN" sz="2400" smtClean="0"/>
              <a:t>5</a:t>
            </a:r>
            <a:r>
              <a:rPr lang="zh-CN" altLang="en-US" sz="2400" smtClean="0"/>
              <a:t>）</a:t>
            </a:r>
            <a:r>
              <a:rPr lang="en-US" altLang="zh-CN" sz="2400" smtClean="0"/>
              <a:t>E+DE</a:t>
            </a:r>
            <a:r>
              <a:rPr lang="zh-CN" altLang="en-US" sz="2400" smtClean="0"/>
              <a:t>就是将密文与数字信封连接起来，即</a:t>
            </a:r>
            <a:r>
              <a:rPr lang="en-US" altLang="zh-CN" sz="2400" smtClean="0"/>
              <a:t>A</a:t>
            </a:r>
            <a:r>
              <a:rPr lang="zh-CN" altLang="en-US" sz="2400" smtClean="0"/>
              <a:t>所发送的内容。 </a:t>
            </a:r>
          </a:p>
        </p:txBody>
      </p:sp>
      <p:sp>
        <p:nvSpPr>
          <p:cNvPr id="54274" name="Rectangle 2"/>
          <p:cNvSpPr>
            <a:spLocks noGrp="1" noChangeArrowheads="1"/>
          </p:cNvSpPr>
          <p:nvPr>
            <p:ph type="title"/>
          </p:nvPr>
        </p:nvSpPr>
        <p:spPr/>
        <p:txBody>
          <a:bodyPr/>
          <a:lstStyle/>
          <a:p>
            <a:pPr eaLnBrk="1" fontAlgn="auto" hangingPunct="1">
              <a:spcAft>
                <a:spcPts val="0"/>
              </a:spcAft>
              <a:defRPr/>
            </a:pPr>
            <a:r>
              <a:rPr lang="zh-CN" altLang="en-US"/>
              <a:t>数字签名与数字信封</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3"/>
          <p:cNvSpPr>
            <a:spLocks noGrp="1" noChangeArrowheads="1"/>
          </p:cNvSpPr>
          <p:nvPr>
            <p:ph idx="1"/>
          </p:nvPr>
        </p:nvSpPr>
        <p:spPr/>
        <p:txBody>
          <a:bodyPr/>
          <a:lstStyle/>
          <a:p>
            <a:pPr eaLnBrk="1" hangingPunct="1">
              <a:lnSpc>
                <a:spcPct val="90000"/>
              </a:lnSpc>
            </a:pPr>
            <a:r>
              <a:rPr lang="zh-CN" altLang="en-US" sz="2400" smtClean="0"/>
              <a:t>（</a:t>
            </a:r>
            <a:r>
              <a:rPr lang="en-US" altLang="zh-CN" sz="2400" smtClean="0"/>
              <a:t>6</a:t>
            </a:r>
            <a:r>
              <a:rPr lang="zh-CN" altLang="en-US" sz="2400" smtClean="0"/>
              <a:t>）接收者</a:t>
            </a:r>
            <a:r>
              <a:rPr lang="en-US" altLang="zh-CN" sz="2400" smtClean="0"/>
              <a:t>B</a:t>
            </a:r>
            <a:r>
              <a:rPr lang="zh-CN" altLang="en-US" sz="2400" smtClean="0"/>
              <a:t>用自己的私钥</a:t>
            </a:r>
            <a:r>
              <a:rPr lang="en-US" altLang="zh-CN" sz="2400" smtClean="0"/>
              <a:t>PVB</a:t>
            </a:r>
            <a:r>
              <a:rPr lang="zh-CN" altLang="en-US" sz="2400" smtClean="0"/>
              <a:t>解开所收到的数字信封</a:t>
            </a:r>
            <a:r>
              <a:rPr lang="en-US" altLang="zh-CN" sz="2400" smtClean="0"/>
              <a:t>DE</a:t>
            </a:r>
            <a:r>
              <a:rPr lang="zh-CN" altLang="en-US" sz="2400" smtClean="0"/>
              <a:t>，并从中取出</a:t>
            </a:r>
            <a:r>
              <a:rPr lang="en-US" altLang="zh-CN" sz="2400" smtClean="0"/>
              <a:t>A</a:t>
            </a:r>
            <a:r>
              <a:rPr lang="zh-CN" altLang="en-US" sz="2400" smtClean="0"/>
              <a:t>所用过的对</a:t>
            </a:r>
          </a:p>
          <a:p>
            <a:pPr eaLnBrk="1" hangingPunct="1">
              <a:lnSpc>
                <a:spcPct val="90000"/>
              </a:lnSpc>
            </a:pPr>
            <a:r>
              <a:rPr lang="zh-CN" altLang="en-US" sz="2400" smtClean="0"/>
              <a:t>称密钥</a:t>
            </a:r>
            <a:r>
              <a:rPr lang="en-US" altLang="zh-CN" sz="2400" smtClean="0"/>
              <a:t>SK</a:t>
            </a:r>
            <a:r>
              <a:rPr lang="zh-CN" altLang="en-US" sz="2400" smtClean="0"/>
              <a:t>。</a:t>
            </a:r>
          </a:p>
          <a:p>
            <a:pPr eaLnBrk="1" hangingPunct="1">
              <a:lnSpc>
                <a:spcPct val="90000"/>
              </a:lnSpc>
            </a:pPr>
            <a:r>
              <a:rPr lang="zh-CN" altLang="en-US" sz="2400" smtClean="0"/>
              <a:t>（</a:t>
            </a:r>
            <a:r>
              <a:rPr lang="en-US" altLang="zh-CN" sz="2400" smtClean="0"/>
              <a:t>7</a:t>
            </a:r>
            <a:r>
              <a:rPr lang="zh-CN" altLang="en-US" sz="2400" smtClean="0"/>
              <a:t>）接收者</a:t>
            </a:r>
            <a:r>
              <a:rPr lang="en-US" altLang="zh-CN" sz="2400" smtClean="0"/>
              <a:t>B</a:t>
            </a:r>
            <a:r>
              <a:rPr lang="zh-CN" altLang="en-US" sz="2400" smtClean="0"/>
              <a:t>用</a:t>
            </a:r>
            <a:r>
              <a:rPr lang="en-US" altLang="zh-CN" sz="2400" smtClean="0"/>
              <a:t>SK</a:t>
            </a:r>
            <a:r>
              <a:rPr lang="zh-CN" altLang="en-US" sz="2400" smtClean="0"/>
              <a:t>将密文</a:t>
            </a:r>
            <a:r>
              <a:rPr lang="en-US" altLang="zh-CN" sz="2400" smtClean="0"/>
              <a:t>E</a:t>
            </a:r>
            <a:r>
              <a:rPr lang="zh-CN" altLang="en-US" sz="2400" smtClean="0"/>
              <a:t>解密还原成原信息明文、数字签名和</a:t>
            </a:r>
            <a:r>
              <a:rPr lang="en-US" altLang="zh-CN" sz="2400" smtClean="0"/>
              <a:t>A</a:t>
            </a:r>
            <a:r>
              <a:rPr lang="zh-CN" altLang="en-US" sz="2400" smtClean="0"/>
              <a:t>的证书公钥。</a:t>
            </a:r>
          </a:p>
          <a:p>
            <a:pPr eaLnBrk="1" hangingPunct="1">
              <a:lnSpc>
                <a:spcPct val="90000"/>
              </a:lnSpc>
            </a:pPr>
            <a:r>
              <a:rPr lang="zh-CN" altLang="en-US" sz="2400" smtClean="0"/>
              <a:t>（</a:t>
            </a:r>
            <a:r>
              <a:rPr lang="en-US" altLang="zh-CN" sz="2400" smtClean="0"/>
              <a:t>8</a:t>
            </a:r>
            <a:r>
              <a:rPr lang="zh-CN" altLang="en-US" sz="2400" smtClean="0"/>
              <a:t>）</a:t>
            </a:r>
            <a:r>
              <a:rPr lang="en-US" altLang="zh-CN" sz="2400" smtClean="0"/>
              <a:t>B</a:t>
            </a:r>
            <a:r>
              <a:rPr lang="zh-CN" altLang="en-US" sz="2400" smtClean="0"/>
              <a:t>将数字签名用</a:t>
            </a:r>
            <a:r>
              <a:rPr lang="en-US" altLang="zh-CN" sz="2400" smtClean="0"/>
              <a:t>A</a:t>
            </a:r>
            <a:r>
              <a:rPr lang="zh-CN" altLang="en-US" sz="2400" smtClean="0"/>
              <a:t>证书中的公钥</a:t>
            </a:r>
            <a:r>
              <a:rPr lang="en-US" altLang="zh-CN" sz="2400" smtClean="0"/>
              <a:t>PBA</a:t>
            </a:r>
            <a:r>
              <a:rPr lang="zh-CN" altLang="en-US" sz="2400" smtClean="0"/>
              <a:t>进行解密，将数字签名还原成杂凑值</a:t>
            </a:r>
            <a:r>
              <a:rPr lang="en-US" altLang="zh-CN" sz="2400" smtClean="0"/>
              <a:t>MD</a:t>
            </a:r>
            <a:r>
              <a:rPr lang="zh-CN" altLang="en-US" sz="2400" smtClean="0"/>
              <a:t>。</a:t>
            </a:r>
          </a:p>
          <a:p>
            <a:pPr eaLnBrk="1" hangingPunct="1">
              <a:lnSpc>
                <a:spcPct val="90000"/>
              </a:lnSpc>
            </a:pPr>
            <a:r>
              <a:rPr lang="zh-CN" altLang="en-US" sz="2400" smtClean="0"/>
              <a:t>（</a:t>
            </a:r>
            <a:r>
              <a:rPr lang="en-US" altLang="zh-CN" sz="2400" smtClean="0"/>
              <a:t>9</a:t>
            </a:r>
            <a:r>
              <a:rPr lang="zh-CN" altLang="en-US" sz="2400" smtClean="0"/>
              <a:t>）</a:t>
            </a:r>
            <a:r>
              <a:rPr lang="en-US" altLang="zh-CN" sz="2400" smtClean="0"/>
              <a:t>B</a:t>
            </a:r>
            <a:r>
              <a:rPr lang="zh-CN" altLang="en-US" sz="2400" smtClean="0"/>
              <a:t>再对已收到的信息明文，用同样的密码杂凑函数算法进行杂凑运算，得到一个新的杂凑值</a:t>
            </a:r>
            <a:r>
              <a:rPr lang="en-US" altLang="zh-CN" sz="2400" smtClean="0"/>
              <a:t>MD</a:t>
            </a:r>
            <a:r>
              <a:rPr lang="zh-CN" altLang="en-US" sz="2400" smtClean="0"/>
              <a:t>。</a:t>
            </a:r>
          </a:p>
          <a:p>
            <a:pPr eaLnBrk="1" hangingPunct="1">
              <a:lnSpc>
                <a:spcPct val="90000"/>
              </a:lnSpc>
            </a:pPr>
            <a:r>
              <a:rPr lang="zh-CN" altLang="en-US" sz="2400" smtClean="0"/>
              <a:t>（</a:t>
            </a:r>
            <a:r>
              <a:rPr lang="en-US" altLang="zh-CN" sz="2400" smtClean="0"/>
              <a:t>10</a:t>
            </a:r>
            <a:r>
              <a:rPr lang="zh-CN" altLang="en-US" sz="2400" smtClean="0"/>
              <a:t>）对数字签名进行校验，比较收到已还原的</a:t>
            </a:r>
            <a:r>
              <a:rPr lang="en-US" altLang="zh-CN" sz="2400" smtClean="0"/>
              <a:t>MD</a:t>
            </a:r>
            <a:r>
              <a:rPr lang="zh-CN" altLang="en-US" sz="2400" smtClean="0"/>
              <a:t>和新产生的</a:t>
            </a:r>
            <a:r>
              <a:rPr lang="en-US" altLang="zh-CN" sz="2400" smtClean="0"/>
              <a:t>MD</a:t>
            </a:r>
            <a:r>
              <a:rPr lang="zh-CN" altLang="en-US" sz="2400" smtClean="0"/>
              <a:t>是否相等，二者必</a:t>
            </a:r>
          </a:p>
          <a:p>
            <a:pPr eaLnBrk="1" hangingPunct="1">
              <a:lnSpc>
                <a:spcPct val="90000"/>
              </a:lnSpc>
            </a:pPr>
            <a:r>
              <a:rPr lang="zh-CN" altLang="en-US" sz="2400" smtClean="0"/>
              <a:t>须相等无误，否则不接收这个数据信息。</a:t>
            </a:r>
          </a:p>
        </p:txBody>
      </p:sp>
      <p:sp>
        <p:nvSpPr>
          <p:cNvPr id="55298" name="Rectangle 2"/>
          <p:cNvSpPr>
            <a:spLocks noGrp="1" noChangeArrowheads="1"/>
          </p:cNvSpPr>
          <p:nvPr>
            <p:ph type="title"/>
          </p:nvPr>
        </p:nvSpPr>
        <p:spPr/>
        <p:txBody>
          <a:bodyPr/>
          <a:lstStyle/>
          <a:p>
            <a:pPr eaLnBrk="1" fontAlgn="auto" hangingPunct="1">
              <a:spcAft>
                <a:spcPts val="0"/>
              </a:spcAft>
              <a:defRPr/>
            </a:pPr>
            <a:r>
              <a:rPr lang="zh-CN" altLang="en-US"/>
              <a:t>数字签名与数字信封</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3"/>
          <p:cNvSpPr>
            <a:spLocks noGrp="1" noChangeArrowheads="1"/>
          </p:cNvSpPr>
          <p:nvPr>
            <p:ph idx="1"/>
          </p:nvPr>
        </p:nvSpPr>
        <p:spPr/>
        <p:txBody>
          <a:bodyPr/>
          <a:lstStyle/>
          <a:p>
            <a:pPr eaLnBrk="1" hangingPunct="1"/>
            <a:r>
              <a:rPr lang="zh-CN" altLang="en-US" smtClean="0"/>
              <a:t>数字证书就是互联网通讯中标志通讯各方身份信息的一系列数据，提供了一种在</a:t>
            </a:r>
            <a:r>
              <a:rPr lang="en-US" altLang="zh-CN" smtClean="0"/>
              <a:t>Internet</a:t>
            </a:r>
            <a:r>
              <a:rPr lang="zh-CN" altLang="en-US" smtClean="0"/>
              <a:t>上验证您身份的方式，其作用类似于司机的驾驶执照或日常生活中的身份证。它是由一个由权威机构</a:t>
            </a:r>
            <a:r>
              <a:rPr lang="en-US" altLang="zh-CN" smtClean="0"/>
              <a:t>-----CA</a:t>
            </a:r>
            <a:r>
              <a:rPr lang="zh-CN" altLang="en-US" smtClean="0"/>
              <a:t>机构，又称为证书授权</a:t>
            </a:r>
            <a:r>
              <a:rPr lang="en-US" altLang="zh-CN" smtClean="0"/>
              <a:t>(Certificate Authorit y)</a:t>
            </a:r>
            <a:r>
              <a:rPr lang="zh-CN" altLang="en-US" smtClean="0"/>
              <a:t>中心发行的</a:t>
            </a:r>
            <a:r>
              <a:rPr lang="en-US" altLang="zh-CN" smtClean="0"/>
              <a:t>.</a:t>
            </a:r>
          </a:p>
        </p:txBody>
      </p:sp>
      <p:sp>
        <p:nvSpPr>
          <p:cNvPr id="56322" name="Rectangle 2"/>
          <p:cNvSpPr>
            <a:spLocks noGrp="1" noChangeArrowheads="1"/>
          </p:cNvSpPr>
          <p:nvPr>
            <p:ph type="title"/>
          </p:nvPr>
        </p:nvSpPr>
        <p:spPr/>
        <p:txBody>
          <a:bodyPr/>
          <a:lstStyle/>
          <a:p>
            <a:pPr eaLnBrk="1" fontAlgn="auto" hangingPunct="1">
              <a:spcAft>
                <a:spcPts val="0"/>
              </a:spcAft>
              <a:defRPr/>
            </a:pPr>
            <a:r>
              <a:rPr lang="zh-CN" altLang="en-US"/>
              <a:t>数字证书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
          <p:cNvSpPr>
            <a:spLocks noGrp="1" noChangeArrowheads="1"/>
          </p:cNvSpPr>
          <p:nvPr>
            <p:ph idx="1"/>
          </p:nvPr>
        </p:nvSpPr>
        <p:spPr/>
        <p:txBody>
          <a:bodyPr/>
          <a:lstStyle/>
          <a:p>
            <a:pPr eaLnBrk="1" hangingPunct="1">
              <a:lnSpc>
                <a:spcPct val="90000"/>
              </a:lnSpc>
            </a:pPr>
            <a:r>
              <a:rPr lang="zh-CN" altLang="en-US" smtClean="0"/>
              <a:t>数字证书采用公钥体制，即利用一对互相匹配的密钥进行加密、解密。每个用户自己设定一把特定的仅为本人所知的私有密钥（私钥），用它进行解密和签名；同时设定一把公共密钥（公钥）并由本人公开，为一组用户所共享，用于加密和验证签名。当发送一份保密文件时，发送方使用接收方的公钥对数据加密，而接收方则使用自己的私钥解密，这样信息就可以安全无误地到达目的地了。 </a:t>
            </a:r>
          </a:p>
        </p:txBody>
      </p:sp>
      <p:sp>
        <p:nvSpPr>
          <p:cNvPr id="57346" name="Rectangle 2"/>
          <p:cNvSpPr>
            <a:spLocks noGrp="1" noChangeArrowheads="1"/>
          </p:cNvSpPr>
          <p:nvPr>
            <p:ph type="title"/>
          </p:nvPr>
        </p:nvSpPr>
        <p:spPr/>
        <p:txBody>
          <a:bodyPr/>
          <a:lstStyle/>
          <a:p>
            <a:pPr eaLnBrk="1" fontAlgn="auto" hangingPunct="1">
              <a:spcAft>
                <a:spcPts val="0"/>
              </a:spcAft>
              <a:defRPr/>
            </a:pPr>
            <a:r>
              <a:rPr lang="zh-CN" altLang="en-US"/>
              <a:t>数字证书</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Grp="1" noChangeArrowheads="1"/>
          </p:cNvSpPr>
          <p:nvPr>
            <p:ph idx="1"/>
          </p:nvPr>
        </p:nvSpPr>
        <p:spPr/>
        <p:txBody>
          <a:bodyPr/>
          <a:lstStyle/>
          <a:p>
            <a:pPr eaLnBrk="1" hangingPunct="1"/>
            <a:r>
              <a:rPr lang="en-US" altLang="zh-CN" smtClean="0"/>
              <a:t>2  </a:t>
            </a:r>
            <a:r>
              <a:rPr lang="zh-CN" altLang="en-US" smtClean="0"/>
              <a:t>数字证书的应用</a:t>
            </a:r>
            <a:endParaRPr lang="zh-CN" altLang="en-US" b="1" smtClean="0"/>
          </a:p>
          <a:p>
            <a:pPr eaLnBrk="1" hangingPunct="1"/>
            <a:r>
              <a:rPr lang="zh-CN" altLang="en-US" smtClean="0"/>
              <a:t>    从证书的用途来看，数字证书可分为签名证书和加密证书。签名证书主要用于对用户信息进行签名，以保证信息的真实性和不可否认性；加密证书主要用于对用户传送信息进行加密，以保证信息的保密性和完整性。</a:t>
            </a:r>
          </a:p>
        </p:txBody>
      </p:sp>
      <p:sp>
        <p:nvSpPr>
          <p:cNvPr id="58370" name="Rectangle 2"/>
          <p:cNvSpPr>
            <a:spLocks noGrp="1" noChangeArrowheads="1"/>
          </p:cNvSpPr>
          <p:nvPr>
            <p:ph type="title"/>
          </p:nvPr>
        </p:nvSpPr>
        <p:spPr/>
        <p:txBody>
          <a:bodyPr/>
          <a:lstStyle/>
          <a:p>
            <a:pPr eaLnBrk="1" fontAlgn="auto" hangingPunct="1">
              <a:spcAft>
                <a:spcPts val="0"/>
              </a:spcAft>
              <a:defRPr/>
            </a:pPr>
            <a:r>
              <a:rPr lang="zh-CN" altLang="en-US"/>
              <a:t>数字证书</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3"/>
          <p:cNvSpPr>
            <a:spLocks noGrp="1" noChangeArrowheads="1"/>
          </p:cNvSpPr>
          <p:nvPr>
            <p:ph idx="1"/>
          </p:nvPr>
        </p:nvSpPr>
        <p:spPr/>
        <p:txBody>
          <a:bodyPr/>
          <a:lstStyle/>
          <a:p>
            <a:pPr eaLnBrk="1" hangingPunct="1"/>
            <a:r>
              <a:rPr lang="zh-CN" altLang="en-US" smtClean="0"/>
              <a:t>数字证书可以应用于公众网络上的商务活动和行政作业活动，包括支付型和非支付型电子商务活动，其应用范围涉及需要身份认证及数据安全的各个行业，包括传统的商业、制造业、流通业的网上交易，以及公共事业、金融服务业、工商税务海关、政府行政办公、教育科研单位、保险、医疗等网上作业系统。 </a:t>
            </a:r>
          </a:p>
        </p:txBody>
      </p:sp>
      <p:sp>
        <p:nvSpPr>
          <p:cNvPr id="59394" name="Rectangle 2"/>
          <p:cNvSpPr>
            <a:spLocks noGrp="1" noChangeArrowheads="1"/>
          </p:cNvSpPr>
          <p:nvPr>
            <p:ph type="title"/>
          </p:nvPr>
        </p:nvSpPr>
        <p:spPr/>
        <p:txBody>
          <a:bodyPr/>
          <a:lstStyle/>
          <a:p>
            <a:pPr eaLnBrk="1" fontAlgn="auto" hangingPunct="1">
              <a:spcAft>
                <a:spcPts val="0"/>
              </a:spcAft>
              <a:defRPr/>
            </a:pPr>
            <a:r>
              <a:rPr lang="zh-CN" altLang="en-US"/>
              <a:t>数字证书</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3"/>
          <p:cNvSpPr>
            <a:spLocks noGrp="1" noChangeArrowheads="1"/>
          </p:cNvSpPr>
          <p:nvPr>
            <p:ph idx="1"/>
          </p:nvPr>
        </p:nvSpPr>
        <p:spPr/>
        <p:txBody>
          <a:bodyPr/>
          <a:lstStyle/>
          <a:p>
            <a:pPr eaLnBrk="1" hangingPunct="1">
              <a:lnSpc>
                <a:spcPct val="90000"/>
              </a:lnSpc>
            </a:pPr>
            <a:r>
              <a:rPr lang="en-US" altLang="zh-CN" sz="2800" smtClean="0"/>
              <a:t>3  </a:t>
            </a:r>
            <a:r>
              <a:rPr lang="zh-CN" altLang="en-US" sz="2800" smtClean="0"/>
              <a:t>数字证书的格式</a:t>
            </a:r>
            <a:endParaRPr lang="zh-CN" altLang="en-US" sz="2800" b="1" smtClean="0"/>
          </a:p>
          <a:p>
            <a:pPr eaLnBrk="1" hangingPunct="1">
              <a:lnSpc>
                <a:spcPct val="90000"/>
              </a:lnSpc>
            </a:pPr>
            <a:r>
              <a:rPr lang="zh-CN" altLang="en-US" sz="2800" smtClean="0"/>
              <a:t>目前的数字证书类型主要包括：个人身份证书、企业或机构身份证书、支付网关证书、服务器证书、企业或机构代码签名证书、安全电子邮件证书、个人代码签名证书 。 </a:t>
            </a:r>
          </a:p>
          <a:p>
            <a:pPr eaLnBrk="1" hangingPunct="1">
              <a:lnSpc>
                <a:spcPct val="90000"/>
              </a:lnSpc>
            </a:pPr>
            <a:r>
              <a:rPr lang="zh-CN" altLang="en-US" sz="2800" smtClean="0"/>
              <a:t>最简单的证书包含一个公开密钥、名称以及证书授权中心的数字签名。一般情况下证书中还包括密钥的有效时间，发证机关</a:t>
            </a:r>
            <a:r>
              <a:rPr lang="en-US" altLang="zh-CN" sz="2800" smtClean="0"/>
              <a:t>(</a:t>
            </a:r>
            <a:r>
              <a:rPr lang="zh-CN" altLang="en-US" sz="2800" smtClean="0"/>
              <a:t>证书授权中心</a:t>
            </a:r>
            <a:r>
              <a:rPr lang="en-US" altLang="zh-CN" sz="2800" smtClean="0"/>
              <a:t>)</a:t>
            </a:r>
            <a:r>
              <a:rPr lang="zh-CN" altLang="en-US" sz="2800" smtClean="0"/>
              <a:t>的名称，该证书的序列号等信息，证书的格式遵循</a:t>
            </a:r>
            <a:r>
              <a:rPr lang="en-US" altLang="zh-CN" sz="2800" smtClean="0"/>
              <a:t>ITUTX.509</a:t>
            </a:r>
            <a:r>
              <a:rPr lang="zh-CN" altLang="en-US" sz="2800" smtClean="0"/>
              <a:t>国际标准。</a:t>
            </a:r>
          </a:p>
        </p:txBody>
      </p:sp>
      <p:sp>
        <p:nvSpPr>
          <p:cNvPr id="60418" name="Rectangle 2"/>
          <p:cNvSpPr>
            <a:spLocks noGrp="1" noChangeArrowheads="1"/>
          </p:cNvSpPr>
          <p:nvPr>
            <p:ph type="title"/>
          </p:nvPr>
        </p:nvSpPr>
        <p:spPr/>
        <p:txBody>
          <a:bodyPr/>
          <a:lstStyle/>
          <a:p>
            <a:pPr eaLnBrk="1" fontAlgn="auto" hangingPunct="1">
              <a:spcAft>
                <a:spcPts val="0"/>
              </a:spcAft>
              <a:defRPr/>
            </a:pPr>
            <a:r>
              <a:rPr lang="zh-CN" altLang="en-US"/>
              <a:t>数字证书</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3"/>
          <p:cNvSpPr>
            <a:spLocks noGrp="1" noChangeArrowheads="1"/>
          </p:cNvSpPr>
          <p:nvPr>
            <p:ph idx="1"/>
          </p:nvPr>
        </p:nvSpPr>
        <p:spPr/>
        <p:txBody>
          <a:bodyPr/>
          <a:lstStyle/>
          <a:p>
            <a:pPr eaLnBrk="1" hangingPunct="1"/>
            <a:r>
              <a:rPr lang="zh-CN" altLang="en-US" smtClean="0"/>
              <a:t>以最简单的凯撒密码为例，如果用数字</a:t>
            </a:r>
            <a:r>
              <a:rPr lang="en-US" altLang="zh-CN" smtClean="0"/>
              <a:t>0</a:t>
            </a:r>
            <a:r>
              <a:rPr lang="zh-CN" altLang="en-US" smtClean="0"/>
              <a:t>、</a:t>
            </a:r>
            <a:r>
              <a:rPr lang="en-US" altLang="zh-CN" smtClean="0"/>
              <a:t>1</a:t>
            </a:r>
            <a:r>
              <a:rPr lang="zh-CN" altLang="en-US" smtClean="0"/>
              <a:t>、</a:t>
            </a:r>
            <a:r>
              <a:rPr lang="en-US" altLang="zh-CN" smtClean="0"/>
              <a:t>2</a:t>
            </a:r>
            <a:r>
              <a:rPr lang="zh-CN" altLang="en-US" smtClean="0"/>
              <a:t>、</a:t>
            </a:r>
            <a:r>
              <a:rPr lang="en-US" altLang="zh-CN" smtClean="0"/>
              <a:t>24</a:t>
            </a:r>
            <a:r>
              <a:rPr lang="zh-CN" altLang="en-US" smtClean="0"/>
              <a:t>、</a:t>
            </a:r>
            <a:r>
              <a:rPr lang="en-US" altLang="zh-CN" smtClean="0"/>
              <a:t>25</a:t>
            </a:r>
            <a:r>
              <a:rPr lang="zh-CN" altLang="en-US" smtClean="0"/>
              <a:t>分别表示字母</a:t>
            </a:r>
            <a:r>
              <a:rPr lang="en-US" altLang="zh-CN" smtClean="0"/>
              <a:t>A</a:t>
            </a:r>
            <a:r>
              <a:rPr lang="zh-CN" altLang="en-US" smtClean="0"/>
              <a:t>、</a:t>
            </a:r>
            <a:r>
              <a:rPr lang="en-US" altLang="zh-CN" smtClean="0"/>
              <a:t>B</a:t>
            </a:r>
            <a:r>
              <a:rPr lang="zh-CN" altLang="en-US" smtClean="0"/>
              <a:t>、</a:t>
            </a:r>
            <a:r>
              <a:rPr lang="en-US" altLang="zh-CN" smtClean="0"/>
              <a:t>C</a:t>
            </a:r>
            <a:r>
              <a:rPr lang="zh-CN" altLang="en-US" smtClean="0"/>
              <a:t>、</a:t>
            </a:r>
            <a:r>
              <a:rPr lang="en-US" altLang="zh-CN" smtClean="0"/>
              <a:t>…</a:t>
            </a:r>
            <a:r>
              <a:rPr lang="zh-CN" altLang="en-US" smtClean="0"/>
              <a:t>、</a:t>
            </a:r>
            <a:r>
              <a:rPr lang="en-US" altLang="zh-CN" smtClean="0"/>
              <a:t>Y</a:t>
            </a:r>
            <a:r>
              <a:rPr lang="zh-CN" altLang="en-US" smtClean="0"/>
              <a:t>、</a:t>
            </a:r>
            <a:r>
              <a:rPr lang="en-US" altLang="zh-CN" smtClean="0"/>
              <a:t>Z</a:t>
            </a:r>
            <a:r>
              <a:rPr lang="zh-CN" altLang="en-US" smtClean="0"/>
              <a:t>相对应。则密文字母</a:t>
            </a:r>
            <a:r>
              <a:rPr lang="en-US" altLang="zh-CN" smtClean="0"/>
              <a:t>σ</a:t>
            </a:r>
            <a:r>
              <a:rPr lang="zh-CN" altLang="en-US" smtClean="0"/>
              <a:t>可以用明文字母</a:t>
            </a:r>
            <a:r>
              <a:rPr lang="en-US" altLang="zh-CN" smtClean="0"/>
              <a:t>φ</a:t>
            </a:r>
            <a:r>
              <a:rPr lang="zh-CN" altLang="en-US" smtClean="0"/>
              <a:t>表示如下：</a:t>
            </a:r>
          </a:p>
          <a:p>
            <a:pPr eaLnBrk="1" hangingPunct="1"/>
            <a:r>
              <a:rPr lang="en-US" altLang="zh-CN" smtClean="0"/>
              <a:t>σ=φ+3</a:t>
            </a:r>
            <a:r>
              <a:rPr lang="zh-CN" altLang="en-US" smtClean="0"/>
              <a:t>（</a:t>
            </a:r>
            <a:r>
              <a:rPr lang="en-US" altLang="zh-CN" smtClean="0"/>
              <a:t>mod26</a:t>
            </a:r>
            <a:r>
              <a:rPr lang="zh-CN" altLang="en-US" smtClean="0"/>
              <a:t>）</a:t>
            </a:r>
            <a:r>
              <a:rPr lang="en-US" altLang="zh-CN" smtClean="0"/>
              <a:t>(</a:t>
            </a:r>
            <a:r>
              <a:rPr lang="zh-CN" altLang="en-US" smtClean="0"/>
              <a:t>式</a:t>
            </a:r>
            <a:r>
              <a:rPr lang="en-US" altLang="zh-CN" smtClean="0"/>
              <a:t>2-1)</a:t>
            </a:r>
          </a:p>
          <a:p>
            <a:pPr eaLnBrk="1" hangingPunct="1"/>
            <a:r>
              <a:rPr lang="zh-CN" altLang="en-US" smtClean="0"/>
              <a:t>例如，明文字母为</a:t>
            </a:r>
            <a:r>
              <a:rPr lang="en-US" altLang="zh-CN" smtClean="0"/>
              <a:t>Y</a:t>
            </a:r>
            <a:r>
              <a:rPr lang="zh-CN" altLang="en-US" smtClean="0"/>
              <a:t>，即</a:t>
            </a:r>
            <a:r>
              <a:rPr lang="en-US" altLang="zh-CN" smtClean="0"/>
              <a:t>φ=24</a:t>
            </a:r>
            <a:r>
              <a:rPr lang="zh-CN" altLang="en-US" smtClean="0"/>
              <a:t>时，</a:t>
            </a:r>
            <a:r>
              <a:rPr lang="en-US" altLang="zh-CN" smtClean="0"/>
              <a:t>σ=1</a:t>
            </a:r>
            <a:r>
              <a:rPr lang="zh-CN" altLang="en-US" smtClean="0"/>
              <a:t>。（</a:t>
            </a:r>
            <a:r>
              <a:rPr lang="en-US" altLang="zh-CN" smtClean="0"/>
              <a:t>σ=24+3=27mod26=1</a:t>
            </a:r>
            <a:r>
              <a:rPr lang="zh-CN" altLang="en-US" smtClean="0"/>
              <a:t>），因此，密文字母为</a:t>
            </a:r>
            <a:r>
              <a:rPr lang="en-US" altLang="zh-CN" smtClean="0"/>
              <a:t>B</a:t>
            </a:r>
            <a:r>
              <a:rPr lang="zh-CN" altLang="en-US" smtClean="0"/>
              <a:t>。 </a:t>
            </a:r>
          </a:p>
        </p:txBody>
      </p:sp>
      <p:sp>
        <p:nvSpPr>
          <p:cNvPr id="6146" name="Rectangle 2"/>
          <p:cNvSpPr>
            <a:spLocks noGrp="1" noChangeArrowheads="1"/>
          </p:cNvSpPr>
          <p:nvPr>
            <p:ph type="title"/>
          </p:nvPr>
        </p:nvSpPr>
        <p:spPr/>
        <p:txBody>
          <a:bodyPr/>
          <a:lstStyle/>
          <a:p>
            <a:pPr eaLnBrk="1" fontAlgn="auto" hangingPunct="1">
              <a:spcAft>
                <a:spcPts val="0"/>
              </a:spcAft>
              <a:defRPr/>
            </a:pPr>
            <a:r>
              <a:rPr lang="zh-CN" altLang="en-US"/>
              <a:t>凯撒密码</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Picture 4"/>
          <p:cNvPicPr>
            <a:picLocks noGrp="1" noChangeAspect="1" noChangeArrowheads="1"/>
          </p:cNvPicPr>
          <p:nvPr>
            <p:ph idx="1"/>
          </p:nvPr>
        </p:nvPicPr>
        <p:blipFill>
          <a:blip r:embed="rId2"/>
          <a:srcRect/>
          <a:stretch>
            <a:fillRect/>
          </a:stretch>
        </p:blipFill>
        <p:spPr>
          <a:xfrm>
            <a:off x="1554163" y="1481138"/>
            <a:ext cx="6035675" cy="4525962"/>
          </a:xfrm>
        </p:spPr>
      </p:pic>
      <p:sp>
        <p:nvSpPr>
          <p:cNvPr id="61442" name="Rectangle 2"/>
          <p:cNvSpPr>
            <a:spLocks noGrp="1" noChangeArrowheads="1"/>
          </p:cNvSpPr>
          <p:nvPr>
            <p:ph type="title"/>
          </p:nvPr>
        </p:nvSpPr>
        <p:spPr/>
        <p:txBody>
          <a:bodyPr/>
          <a:lstStyle/>
          <a:p>
            <a:pPr eaLnBrk="1" fontAlgn="auto" hangingPunct="1">
              <a:spcAft>
                <a:spcPts val="0"/>
              </a:spcAft>
              <a:defRPr/>
            </a:pPr>
            <a:r>
              <a:rPr lang="zh-CN" altLang="en-US"/>
              <a:t>数字证书</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3"/>
          <p:cNvSpPr>
            <a:spLocks noGrp="1" noChangeArrowheads="1"/>
          </p:cNvSpPr>
          <p:nvPr>
            <p:ph idx="1"/>
          </p:nvPr>
        </p:nvSpPr>
        <p:spPr/>
        <p:txBody>
          <a:bodyPr/>
          <a:lstStyle/>
          <a:p>
            <a:pPr eaLnBrk="1" hangingPunct="1">
              <a:lnSpc>
                <a:spcPct val="90000"/>
              </a:lnSpc>
            </a:pPr>
            <a:r>
              <a:rPr lang="en-US" altLang="zh-CN" smtClean="0"/>
              <a:t>1</a:t>
            </a:r>
            <a:r>
              <a:rPr lang="zh-CN" altLang="en-US" smtClean="0"/>
              <a:t>、什么是</a:t>
            </a:r>
            <a:r>
              <a:rPr lang="en-US" altLang="zh-CN" smtClean="0"/>
              <a:t>PKI</a:t>
            </a:r>
            <a:r>
              <a:rPr lang="zh-CN" altLang="en-US" smtClean="0"/>
              <a:t>？</a:t>
            </a:r>
          </a:p>
          <a:p>
            <a:pPr eaLnBrk="1" hangingPunct="1">
              <a:lnSpc>
                <a:spcPct val="90000"/>
              </a:lnSpc>
              <a:buFontTx/>
              <a:buNone/>
            </a:pPr>
            <a:r>
              <a:rPr lang="zh-CN" altLang="en-US" smtClean="0"/>
              <a:t>   </a:t>
            </a:r>
            <a:r>
              <a:rPr lang="en-US" altLang="zh-CN" smtClean="0"/>
              <a:t>PKI </a:t>
            </a:r>
            <a:r>
              <a:rPr lang="zh-CN" altLang="en-US" smtClean="0"/>
              <a:t>就是</a:t>
            </a:r>
            <a:r>
              <a:rPr lang="en-US" altLang="zh-CN" smtClean="0"/>
              <a:t>Public Key Infrastructure </a:t>
            </a:r>
            <a:r>
              <a:rPr lang="zh-CN" altLang="en-US" smtClean="0"/>
              <a:t>的缩写，翻译过来就是公开密钥基础设施。它是利用公开密钥技术所构建的，解决网络安全问题的，普遍适用的一种基础设施。美国政府的一个报告中把 </a:t>
            </a:r>
            <a:r>
              <a:rPr lang="en-US" altLang="zh-CN" smtClean="0"/>
              <a:t>PKI </a:t>
            </a:r>
            <a:r>
              <a:rPr lang="zh-CN" altLang="en-US" smtClean="0"/>
              <a:t>定义为全面解决安全问题的基础结构，从而大大扩展了 </a:t>
            </a:r>
            <a:r>
              <a:rPr lang="en-US" altLang="zh-CN" smtClean="0"/>
              <a:t>PKI </a:t>
            </a:r>
            <a:r>
              <a:rPr lang="zh-CN" altLang="en-US" smtClean="0"/>
              <a:t>的概念。说 </a:t>
            </a:r>
            <a:r>
              <a:rPr lang="en-US" altLang="zh-CN" smtClean="0"/>
              <a:t>PKI </a:t>
            </a:r>
            <a:r>
              <a:rPr lang="zh-CN" altLang="en-US" smtClean="0"/>
              <a:t>是基础设施，就意味着它对信息网络的重要。 </a:t>
            </a:r>
          </a:p>
        </p:txBody>
      </p:sp>
      <p:sp>
        <p:nvSpPr>
          <p:cNvPr id="62466" name="Rectangle 2"/>
          <p:cNvSpPr>
            <a:spLocks noGrp="1" noChangeArrowheads="1"/>
          </p:cNvSpPr>
          <p:nvPr>
            <p:ph type="title"/>
          </p:nvPr>
        </p:nvSpPr>
        <p:spPr/>
        <p:txBody>
          <a:bodyPr/>
          <a:lstStyle/>
          <a:p>
            <a:pPr eaLnBrk="1" fontAlgn="auto" hangingPunct="1">
              <a:spcAft>
                <a:spcPts val="0"/>
              </a:spcAft>
              <a:defRPr/>
            </a:pPr>
            <a:r>
              <a:rPr lang="zh-CN" altLang="en-US"/>
              <a:t>公钥基础设施</a:t>
            </a:r>
            <a:r>
              <a:rPr lang="en-US" altLang="zh-CN"/>
              <a:t>PKI </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3"/>
          <p:cNvSpPr>
            <a:spLocks noGrp="1" noChangeArrowheads="1"/>
          </p:cNvSpPr>
          <p:nvPr>
            <p:ph idx="1"/>
          </p:nvPr>
        </p:nvSpPr>
        <p:spPr/>
        <p:txBody>
          <a:bodyPr/>
          <a:lstStyle/>
          <a:p>
            <a:pPr eaLnBrk="1" hangingPunct="1">
              <a:buFontTx/>
              <a:buNone/>
            </a:pPr>
            <a:r>
              <a:rPr lang="en-US" altLang="zh-CN" sz="2800" smtClean="0"/>
              <a:t>2</a:t>
            </a:r>
            <a:r>
              <a:rPr lang="zh-CN" altLang="en-US" sz="2800" smtClean="0"/>
              <a:t>、</a:t>
            </a:r>
            <a:r>
              <a:rPr lang="en-US" altLang="zh-CN" sz="2800" smtClean="0"/>
              <a:t>PKI</a:t>
            </a:r>
            <a:r>
              <a:rPr lang="zh-CN" altLang="en-US" sz="2800" smtClean="0"/>
              <a:t>的服务</a:t>
            </a:r>
          </a:p>
          <a:p>
            <a:pPr eaLnBrk="1" hangingPunct="1">
              <a:buFontTx/>
              <a:buNone/>
            </a:pPr>
            <a:r>
              <a:rPr lang="zh-CN" altLang="en-US" sz="2800" smtClean="0"/>
              <a:t>   </a:t>
            </a:r>
            <a:r>
              <a:rPr lang="en-US" altLang="zh-CN" sz="2800" smtClean="0"/>
              <a:t>PKI </a:t>
            </a:r>
            <a:r>
              <a:rPr lang="zh-CN" altLang="en-US" sz="2800" smtClean="0"/>
              <a:t>通过延伸到用户本地的接口，为各种应用提供安全的服务，如认证、身份识别、数字签名、加密等。有了</a:t>
            </a:r>
            <a:r>
              <a:rPr lang="en-US" altLang="zh-CN" sz="2800" smtClean="0"/>
              <a:t>PKI</a:t>
            </a:r>
            <a:r>
              <a:rPr lang="zh-CN" altLang="en-US" sz="2800" smtClean="0"/>
              <a:t>，安全应用程序的开发者不用再关心那些复杂的数学运算和模型，而直接按照标准使用一种插座（接口）。用户也不用关心如何进行对方的身份鉴别而可以直接使用标准的插座，正如在电力基础设施上使用电吹风一样。用户可利用</a:t>
            </a:r>
            <a:r>
              <a:rPr lang="en-US" altLang="zh-CN" sz="2800" smtClean="0"/>
              <a:t>PKI</a:t>
            </a:r>
            <a:r>
              <a:rPr lang="zh-CN" altLang="en-US" sz="2800" smtClean="0"/>
              <a:t>平台提供的服务进行安全的电子交易、通信和互联网上的各种活动。 </a:t>
            </a:r>
          </a:p>
        </p:txBody>
      </p:sp>
      <p:sp>
        <p:nvSpPr>
          <p:cNvPr id="63490" name="Rectangle 2"/>
          <p:cNvSpPr>
            <a:spLocks noGrp="1" noChangeArrowheads="1"/>
          </p:cNvSpPr>
          <p:nvPr>
            <p:ph type="title"/>
          </p:nvPr>
        </p:nvSpPr>
        <p:spPr/>
        <p:txBody>
          <a:bodyPr/>
          <a:lstStyle/>
          <a:p>
            <a:pPr eaLnBrk="1" fontAlgn="auto" hangingPunct="1">
              <a:spcAft>
                <a:spcPts val="0"/>
              </a:spcAft>
              <a:defRPr/>
            </a:pPr>
            <a:r>
              <a:rPr lang="zh-CN" altLang="en-US"/>
              <a:t>公钥基础设施</a:t>
            </a:r>
            <a:r>
              <a:rPr lang="en-US" altLang="zh-CN"/>
              <a:t>PKI</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3"/>
          <p:cNvSpPr>
            <a:spLocks noGrp="1" noChangeArrowheads="1"/>
          </p:cNvSpPr>
          <p:nvPr>
            <p:ph idx="1"/>
          </p:nvPr>
        </p:nvSpPr>
        <p:spPr/>
        <p:txBody>
          <a:bodyPr/>
          <a:lstStyle/>
          <a:p>
            <a:pPr eaLnBrk="1" hangingPunct="1"/>
            <a:r>
              <a:rPr lang="en-US" altLang="zh-CN" sz="2800" smtClean="0"/>
              <a:t>3</a:t>
            </a:r>
            <a:r>
              <a:rPr lang="zh-CN" altLang="en-US" sz="2800" smtClean="0"/>
              <a:t>、</a:t>
            </a:r>
            <a:r>
              <a:rPr lang="en-US" altLang="zh-CN" sz="2800" smtClean="0"/>
              <a:t>PKI</a:t>
            </a:r>
            <a:r>
              <a:rPr lang="zh-CN" altLang="en-US" sz="2800" smtClean="0"/>
              <a:t>的组成</a:t>
            </a:r>
          </a:p>
          <a:p>
            <a:pPr eaLnBrk="1" hangingPunct="1">
              <a:buFontTx/>
              <a:buNone/>
            </a:pPr>
            <a:r>
              <a:rPr lang="zh-CN" altLang="en-US" sz="2800" smtClean="0"/>
              <a:t>    </a:t>
            </a:r>
            <a:r>
              <a:rPr lang="en-US" altLang="zh-CN" sz="2800" smtClean="0"/>
              <a:t>PKI </a:t>
            </a:r>
            <a:r>
              <a:rPr lang="zh-CN" altLang="en-US" sz="2800" smtClean="0"/>
              <a:t>中最基本的元素就是数字证书。所有安全的操作主要通过证书来实现。 </a:t>
            </a:r>
            <a:r>
              <a:rPr lang="en-US" altLang="zh-CN" sz="2800" smtClean="0"/>
              <a:t>PKI </a:t>
            </a:r>
            <a:r>
              <a:rPr lang="zh-CN" altLang="en-US" sz="2800" smtClean="0"/>
              <a:t>的硬设备还包括签置这些证书的证书机构 </a:t>
            </a:r>
            <a:r>
              <a:rPr lang="en-US" altLang="zh-CN" sz="2800" smtClean="0"/>
              <a:t>(CA) </a:t>
            </a:r>
            <a:r>
              <a:rPr lang="zh-CN" altLang="en-US" sz="2800" smtClean="0"/>
              <a:t>，登记和批准证书签置的登记机构 </a:t>
            </a:r>
            <a:r>
              <a:rPr lang="en-US" altLang="zh-CN" sz="2800" smtClean="0"/>
              <a:t>(RA)</a:t>
            </a:r>
            <a:r>
              <a:rPr lang="zh-CN" altLang="en-US" sz="2800" smtClean="0"/>
              <a:t>，以及存储和发布这些证书的电子目录。</a:t>
            </a:r>
            <a:r>
              <a:rPr lang="en-US" altLang="zh-CN" sz="2800" smtClean="0"/>
              <a:t>PKI</a:t>
            </a:r>
            <a:r>
              <a:rPr lang="zh-CN" altLang="en-US" sz="2800" smtClean="0"/>
              <a:t>中还包括证书策略，证书路径以及证书的使用者。所有这些都是</a:t>
            </a:r>
            <a:r>
              <a:rPr lang="en-US" altLang="zh-CN" sz="2800" smtClean="0"/>
              <a:t>PKI</a:t>
            </a:r>
            <a:r>
              <a:rPr lang="zh-CN" altLang="en-US" sz="2800" smtClean="0"/>
              <a:t>的基本元素。许多这样的基本元素有机地结合在一起就构成了</a:t>
            </a:r>
            <a:r>
              <a:rPr lang="en-US" altLang="zh-CN" sz="2800" smtClean="0"/>
              <a:t>PKI</a:t>
            </a:r>
            <a:r>
              <a:rPr lang="zh-CN" altLang="en-US" sz="2800" smtClean="0"/>
              <a:t>。</a:t>
            </a:r>
          </a:p>
        </p:txBody>
      </p:sp>
      <p:sp>
        <p:nvSpPr>
          <p:cNvPr id="64514" name="Rectangle 2"/>
          <p:cNvSpPr>
            <a:spLocks noGrp="1" noChangeArrowheads="1"/>
          </p:cNvSpPr>
          <p:nvPr>
            <p:ph type="title"/>
          </p:nvPr>
        </p:nvSpPr>
        <p:spPr/>
        <p:txBody>
          <a:bodyPr/>
          <a:lstStyle/>
          <a:p>
            <a:pPr eaLnBrk="1" fontAlgn="auto" hangingPunct="1">
              <a:spcAft>
                <a:spcPts val="0"/>
              </a:spcAft>
              <a:defRPr/>
            </a:pPr>
            <a:r>
              <a:rPr lang="zh-CN" altLang="en-US"/>
              <a:t>公钥基础设施</a:t>
            </a:r>
            <a:r>
              <a:rPr lang="en-US" altLang="zh-CN"/>
              <a:t>PKI</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3"/>
          <p:cNvSpPr>
            <a:spLocks noGrp="1" noChangeArrowheads="1"/>
          </p:cNvSpPr>
          <p:nvPr>
            <p:ph idx="1"/>
          </p:nvPr>
        </p:nvSpPr>
        <p:spPr/>
        <p:txBody>
          <a:bodyPr/>
          <a:lstStyle/>
          <a:p>
            <a:pPr eaLnBrk="1" hangingPunct="1">
              <a:lnSpc>
                <a:spcPct val="90000"/>
              </a:lnSpc>
            </a:pPr>
            <a:r>
              <a:rPr lang="en-US" altLang="zh-CN" smtClean="0"/>
              <a:t>4</a:t>
            </a:r>
            <a:r>
              <a:rPr lang="zh-CN" altLang="en-US" smtClean="0"/>
              <a:t>、部署</a:t>
            </a:r>
            <a:r>
              <a:rPr lang="en-US" altLang="zh-CN" smtClean="0"/>
              <a:t>PKI</a:t>
            </a:r>
            <a:r>
              <a:rPr lang="zh-CN" altLang="en-US" smtClean="0"/>
              <a:t>的意义</a:t>
            </a:r>
          </a:p>
          <a:p>
            <a:pPr eaLnBrk="1" hangingPunct="1">
              <a:lnSpc>
                <a:spcPct val="90000"/>
              </a:lnSpc>
              <a:buFontTx/>
              <a:buNone/>
            </a:pPr>
            <a:r>
              <a:rPr lang="zh-CN" altLang="en-US" smtClean="0"/>
              <a:t>   </a:t>
            </a:r>
            <a:r>
              <a:rPr lang="en-US" altLang="zh-CN" smtClean="0"/>
              <a:t>PKI </a:t>
            </a:r>
            <a:r>
              <a:rPr lang="zh-CN" altLang="en-US" smtClean="0"/>
              <a:t>是目前唯一的能够基本全面解决安全问题的可能的方案。</a:t>
            </a:r>
            <a:r>
              <a:rPr lang="en-US" altLang="zh-CN" smtClean="0"/>
              <a:t>PKI</a:t>
            </a:r>
            <a:r>
              <a:rPr lang="zh-CN" altLang="en-US" smtClean="0"/>
              <a:t>通过电子证书以及管理这些电子证书的一整套设施，维持网络世界的秩序；通过提供一系列的安全服务，为网络电子商务、电子政务提供有力的安全保障。各国政府和许多民间机构都在纷纷研究和开发 </a:t>
            </a:r>
            <a:r>
              <a:rPr lang="en-US" altLang="zh-CN" smtClean="0"/>
              <a:t>PKI </a:t>
            </a:r>
            <a:r>
              <a:rPr lang="zh-CN" altLang="en-US" smtClean="0"/>
              <a:t>产品，以望走在信息安全的前列。 </a:t>
            </a:r>
          </a:p>
        </p:txBody>
      </p:sp>
      <p:sp>
        <p:nvSpPr>
          <p:cNvPr id="65538" name="Rectangle 2"/>
          <p:cNvSpPr>
            <a:spLocks noGrp="1" noChangeArrowheads="1"/>
          </p:cNvSpPr>
          <p:nvPr>
            <p:ph type="title"/>
          </p:nvPr>
        </p:nvSpPr>
        <p:spPr/>
        <p:txBody>
          <a:bodyPr/>
          <a:lstStyle/>
          <a:p>
            <a:pPr eaLnBrk="1" fontAlgn="auto" hangingPunct="1">
              <a:spcAft>
                <a:spcPts val="0"/>
              </a:spcAft>
              <a:defRPr/>
            </a:pPr>
            <a:r>
              <a:rPr lang="zh-CN" altLang="en-US"/>
              <a:t>公钥基础设施</a:t>
            </a:r>
            <a:r>
              <a:rPr lang="en-US" altLang="zh-CN"/>
              <a:t>PKI</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3"/>
          <p:cNvSpPr>
            <a:spLocks noGrp="1" noChangeArrowheads="1"/>
          </p:cNvSpPr>
          <p:nvPr>
            <p:ph idx="1"/>
          </p:nvPr>
        </p:nvSpPr>
        <p:spPr/>
        <p:txBody>
          <a:bodyPr/>
          <a:lstStyle/>
          <a:p>
            <a:pPr eaLnBrk="1" hangingPunct="1"/>
            <a:r>
              <a:rPr lang="en-US" altLang="zh-CN" smtClean="0"/>
              <a:t>5</a:t>
            </a:r>
            <a:r>
              <a:rPr lang="zh-CN" altLang="en-US" smtClean="0"/>
              <a:t>、</a:t>
            </a:r>
            <a:r>
              <a:rPr lang="en-US" altLang="zh-CN" smtClean="0"/>
              <a:t>PKI</a:t>
            </a:r>
            <a:r>
              <a:rPr lang="zh-CN" altLang="en-US" smtClean="0"/>
              <a:t>的应用</a:t>
            </a:r>
          </a:p>
          <a:p>
            <a:pPr eaLnBrk="1" hangingPunct="1">
              <a:buFontTx/>
              <a:buNone/>
            </a:pPr>
            <a:r>
              <a:rPr lang="zh-CN" altLang="en-US" smtClean="0"/>
              <a:t>   </a:t>
            </a:r>
            <a:r>
              <a:rPr lang="en-US" altLang="zh-CN" smtClean="0"/>
              <a:t>PKI</a:t>
            </a:r>
            <a:r>
              <a:rPr lang="zh-CN" altLang="en-US" smtClean="0"/>
              <a:t>技术的广泛应用能满足人们对网络交易安全保障的需求。当然，作为一种基础设施，</a:t>
            </a:r>
            <a:r>
              <a:rPr lang="en-US" altLang="zh-CN" smtClean="0"/>
              <a:t>PKI</a:t>
            </a:r>
            <a:r>
              <a:rPr lang="zh-CN" altLang="en-US" smtClean="0"/>
              <a:t>的应用范围非常广泛，并且在不断发展之中 。</a:t>
            </a:r>
          </a:p>
          <a:p>
            <a:pPr eaLnBrk="1" hangingPunct="1">
              <a:buFontTx/>
              <a:buNone/>
            </a:pPr>
            <a:r>
              <a:rPr lang="zh-CN" altLang="en-US" smtClean="0"/>
              <a:t>（</a:t>
            </a:r>
            <a:r>
              <a:rPr lang="en-US" altLang="zh-CN" smtClean="0"/>
              <a:t>1</a:t>
            </a:r>
            <a:r>
              <a:rPr lang="zh-CN" altLang="en-US" smtClean="0"/>
              <a:t>）虚拟专用网</a:t>
            </a:r>
            <a:r>
              <a:rPr lang="en-US" altLang="zh-CN" smtClean="0"/>
              <a:t>(VPN)</a:t>
            </a:r>
            <a:r>
              <a:rPr lang="zh-CN" altLang="en-US" smtClean="0"/>
              <a:t>；（</a:t>
            </a:r>
            <a:r>
              <a:rPr lang="en-US" altLang="zh-CN" smtClean="0"/>
              <a:t>2</a:t>
            </a:r>
            <a:r>
              <a:rPr lang="zh-CN" altLang="en-US" smtClean="0"/>
              <a:t>）．安全电子邮件 ；（</a:t>
            </a:r>
            <a:r>
              <a:rPr lang="en-US" altLang="zh-CN" smtClean="0"/>
              <a:t>3</a:t>
            </a:r>
            <a:r>
              <a:rPr lang="zh-CN" altLang="en-US" smtClean="0"/>
              <a:t>）．</a:t>
            </a:r>
            <a:r>
              <a:rPr lang="en-US" altLang="zh-CN" smtClean="0"/>
              <a:t>Web</a:t>
            </a:r>
            <a:r>
              <a:rPr lang="zh-CN" altLang="en-US" smtClean="0"/>
              <a:t>安全 ；（</a:t>
            </a:r>
            <a:r>
              <a:rPr lang="en-US" altLang="zh-CN" smtClean="0"/>
              <a:t>4</a:t>
            </a:r>
            <a:r>
              <a:rPr lang="zh-CN" altLang="en-US" smtClean="0"/>
              <a:t>）．电子商务 。</a:t>
            </a:r>
          </a:p>
        </p:txBody>
      </p:sp>
      <p:sp>
        <p:nvSpPr>
          <p:cNvPr id="66562" name="Rectangle 2"/>
          <p:cNvSpPr>
            <a:spLocks noGrp="1" noChangeArrowheads="1"/>
          </p:cNvSpPr>
          <p:nvPr>
            <p:ph type="title"/>
          </p:nvPr>
        </p:nvSpPr>
        <p:spPr/>
        <p:txBody>
          <a:bodyPr/>
          <a:lstStyle/>
          <a:p>
            <a:pPr eaLnBrk="1" fontAlgn="auto" hangingPunct="1">
              <a:spcAft>
                <a:spcPts val="0"/>
              </a:spcAft>
              <a:defRPr/>
            </a:pPr>
            <a:r>
              <a:rPr lang="zh-CN" altLang="en-US"/>
              <a:t>公钥基础设施</a:t>
            </a:r>
            <a:r>
              <a:rPr lang="en-US" altLang="zh-CN"/>
              <a:t>PKI</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3"/>
          <p:cNvSpPr>
            <a:spLocks noGrp="1"/>
          </p:cNvSpPr>
          <p:nvPr>
            <p:ph type="body" idx="4294967295"/>
          </p:nvPr>
        </p:nvSpPr>
        <p:spPr/>
        <p:txBody>
          <a:bodyPr/>
          <a:lstStyle/>
          <a:p>
            <a:pPr eaLnBrk="1" hangingPunct="1"/>
            <a:endParaRPr lang="zh-CN" altLang="en-US" smtClean="0"/>
          </a:p>
          <a:p>
            <a:pPr eaLnBrk="1" hangingPunct="1"/>
            <a:endParaRPr lang="zh-CN" altLang="en-US" smtClean="0"/>
          </a:p>
          <a:p>
            <a:pPr algn="ctr" eaLnBrk="1" hangingPunct="1"/>
            <a:r>
              <a:rPr lang="zh-CN" altLang="en-US" sz="6600" b="1" smtClean="0"/>
              <a:t>本章结束</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3"/>
          <p:cNvSpPr>
            <a:spLocks noGrp="1" noChangeArrowheads="1"/>
          </p:cNvSpPr>
          <p:nvPr>
            <p:ph idx="1"/>
          </p:nvPr>
        </p:nvSpPr>
        <p:spPr/>
        <p:txBody>
          <a:bodyPr/>
          <a:lstStyle/>
          <a:p>
            <a:pPr eaLnBrk="1" hangingPunct="1">
              <a:lnSpc>
                <a:spcPct val="90000"/>
              </a:lnSpc>
            </a:pPr>
            <a:r>
              <a:rPr lang="zh-CN" altLang="en-US" sz="2800" smtClean="0"/>
              <a:t>任何</a:t>
            </a:r>
            <a:r>
              <a:rPr lang="en-US" altLang="zh-CN" sz="2800" smtClean="0"/>
              <a:t>—</a:t>
            </a:r>
            <a:r>
              <a:rPr lang="zh-CN" altLang="en-US" sz="2800" smtClean="0"/>
              <a:t>个加密系统，无论形式多么复杂，都至少应包含以下</a:t>
            </a:r>
            <a:r>
              <a:rPr lang="en-US" altLang="zh-CN" sz="2800" smtClean="0"/>
              <a:t>5</a:t>
            </a:r>
            <a:r>
              <a:rPr lang="zh-CN" altLang="en-US" sz="2800" smtClean="0"/>
              <a:t>个部分：</a:t>
            </a:r>
          </a:p>
          <a:p>
            <a:pPr eaLnBrk="1" hangingPunct="1">
              <a:lnSpc>
                <a:spcPct val="90000"/>
              </a:lnSpc>
            </a:pPr>
            <a:r>
              <a:rPr lang="zh-CN" altLang="en-US" sz="2800" smtClean="0"/>
              <a:t>（</a:t>
            </a:r>
            <a:r>
              <a:rPr lang="en-US" altLang="zh-CN" sz="2800" smtClean="0"/>
              <a:t>1</a:t>
            </a:r>
            <a:r>
              <a:rPr lang="zh-CN" altLang="en-US" sz="2800" smtClean="0"/>
              <a:t>）明文空间</a:t>
            </a:r>
            <a:r>
              <a:rPr lang="en-US" altLang="zh-CN" sz="2800" smtClean="0"/>
              <a:t>M</a:t>
            </a:r>
            <a:r>
              <a:rPr lang="zh-CN" altLang="en-US" sz="2800" smtClean="0"/>
              <a:t>，是待加密的全体报文的集合。</a:t>
            </a:r>
          </a:p>
          <a:p>
            <a:pPr eaLnBrk="1" hangingPunct="1">
              <a:lnSpc>
                <a:spcPct val="90000"/>
              </a:lnSpc>
            </a:pPr>
            <a:r>
              <a:rPr lang="zh-CN" altLang="en-US" sz="2800" smtClean="0"/>
              <a:t>（</a:t>
            </a:r>
            <a:r>
              <a:rPr lang="en-US" altLang="zh-CN" sz="2800" smtClean="0"/>
              <a:t>2</a:t>
            </a:r>
            <a:r>
              <a:rPr lang="zh-CN" altLang="en-US" sz="2800" smtClean="0"/>
              <a:t>）密文空间</a:t>
            </a:r>
            <a:r>
              <a:rPr lang="en-US" altLang="zh-CN" sz="2800" smtClean="0"/>
              <a:t>C</a:t>
            </a:r>
            <a:r>
              <a:rPr lang="zh-CN" altLang="en-US" sz="2800" smtClean="0"/>
              <a:t>，是加密后全体报文的集合。</a:t>
            </a:r>
          </a:p>
          <a:p>
            <a:pPr eaLnBrk="1" hangingPunct="1">
              <a:lnSpc>
                <a:spcPct val="90000"/>
              </a:lnSpc>
            </a:pPr>
            <a:r>
              <a:rPr lang="zh-CN" altLang="en-US" sz="2800" smtClean="0"/>
              <a:t>（</a:t>
            </a:r>
            <a:r>
              <a:rPr lang="en-US" altLang="zh-CN" sz="2800" smtClean="0"/>
              <a:t>3</a:t>
            </a:r>
            <a:r>
              <a:rPr lang="zh-CN" altLang="en-US" sz="2800" smtClean="0"/>
              <a:t>）密钥空间</a:t>
            </a:r>
            <a:r>
              <a:rPr lang="en-US" altLang="zh-CN" sz="2800" smtClean="0"/>
              <a:t>K</a:t>
            </a:r>
            <a:r>
              <a:rPr lang="zh-CN" altLang="en-US" sz="2800" smtClean="0"/>
              <a:t>，是全体密钥的集合，可以是数字、字符、单词或语句。其中，每一个密钥，</a:t>
            </a:r>
            <a:r>
              <a:rPr lang="en-US" altLang="zh-CN" sz="2800" smtClean="0"/>
              <a:t>Ki</a:t>
            </a:r>
            <a:r>
              <a:rPr lang="zh-CN" altLang="en-US" sz="2800" smtClean="0"/>
              <a:t>均由加密密钥</a:t>
            </a:r>
            <a:r>
              <a:rPr lang="en-US" altLang="zh-CN" sz="2800" smtClean="0"/>
              <a:t>Ke</a:t>
            </a:r>
            <a:r>
              <a:rPr lang="zh-CN" altLang="en-US" sz="2800" smtClean="0"/>
              <a:t>和解密密钥组成</a:t>
            </a:r>
            <a:r>
              <a:rPr lang="en-US" altLang="zh-CN" sz="2800" smtClean="0"/>
              <a:t>Kd</a:t>
            </a:r>
            <a:r>
              <a:rPr lang="zh-CN" altLang="en-US" sz="2800" smtClean="0"/>
              <a:t>，即</a:t>
            </a:r>
            <a:r>
              <a:rPr lang="en-US" altLang="zh-CN" sz="2800" smtClean="0"/>
              <a:t>Ki</a:t>
            </a:r>
            <a:r>
              <a:rPr lang="zh-CN" altLang="en-US" sz="2800" smtClean="0"/>
              <a:t>＝</a:t>
            </a:r>
            <a:r>
              <a:rPr lang="en-US" altLang="zh-CN" sz="2800" smtClean="0"/>
              <a:t>(Ke</a:t>
            </a:r>
            <a:r>
              <a:rPr lang="zh-CN" altLang="en-US" sz="2800" smtClean="0"/>
              <a:t>，</a:t>
            </a:r>
            <a:r>
              <a:rPr lang="en-US" altLang="zh-CN" sz="2800" smtClean="0"/>
              <a:t>Kd)</a:t>
            </a:r>
            <a:r>
              <a:rPr lang="zh-CN" altLang="en-US" sz="2800" smtClean="0"/>
              <a:t>。</a:t>
            </a:r>
          </a:p>
          <a:p>
            <a:pPr eaLnBrk="1" hangingPunct="1">
              <a:lnSpc>
                <a:spcPct val="90000"/>
              </a:lnSpc>
            </a:pPr>
            <a:r>
              <a:rPr lang="zh-CN" altLang="en-US" sz="2800" smtClean="0"/>
              <a:t>（</a:t>
            </a:r>
            <a:r>
              <a:rPr lang="en-US" altLang="zh-CN" sz="2800" smtClean="0"/>
              <a:t>4</a:t>
            </a:r>
            <a:r>
              <a:rPr lang="zh-CN" altLang="en-US" sz="2800" smtClean="0"/>
              <a:t>）加密算法</a:t>
            </a:r>
            <a:r>
              <a:rPr lang="en-US" altLang="zh-CN" sz="2800" smtClean="0"/>
              <a:t>E</a:t>
            </a:r>
            <a:r>
              <a:rPr lang="zh-CN" altLang="en-US" sz="2800" smtClean="0"/>
              <a:t>，是</a:t>
            </a:r>
            <a:r>
              <a:rPr lang="en-US" altLang="zh-CN" sz="2800" smtClean="0"/>
              <a:t>—</a:t>
            </a:r>
            <a:r>
              <a:rPr lang="zh-CN" altLang="en-US" sz="2800" smtClean="0"/>
              <a:t>组由</a:t>
            </a:r>
            <a:r>
              <a:rPr lang="en-US" altLang="zh-CN" sz="2800" smtClean="0"/>
              <a:t>M</a:t>
            </a:r>
            <a:r>
              <a:rPr lang="zh-CN" altLang="en-US" sz="2800" smtClean="0"/>
              <a:t>到</a:t>
            </a:r>
            <a:r>
              <a:rPr lang="en-US" altLang="zh-CN" sz="2800" smtClean="0"/>
              <a:t>C</a:t>
            </a:r>
            <a:r>
              <a:rPr lang="zh-CN" altLang="en-US" sz="2800" smtClean="0"/>
              <a:t>的加密变换。</a:t>
            </a:r>
          </a:p>
          <a:p>
            <a:pPr eaLnBrk="1" hangingPunct="1">
              <a:lnSpc>
                <a:spcPct val="90000"/>
              </a:lnSpc>
            </a:pPr>
            <a:r>
              <a:rPr lang="zh-CN" altLang="en-US" sz="2800" smtClean="0"/>
              <a:t>（</a:t>
            </a:r>
            <a:r>
              <a:rPr lang="en-US" altLang="zh-CN" sz="2800" smtClean="0"/>
              <a:t>5</a:t>
            </a:r>
            <a:r>
              <a:rPr lang="zh-CN" altLang="en-US" sz="2800" smtClean="0"/>
              <a:t>）解密算法</a:t>
            </a:r>
            <a:r>
              <a:rPr lang="en-US" altLang="zh-CN" sz="2800" smtClean="0"/>
              <a:t>D</a:t>
            </a:r>
            <a:r>
              <a:rPr lang="zh-CN" altLang="en-US" sz="2800" smtClean="0"/>
              <a:t>，是一组由</a:t>
            </a:r>
            <a:r>
              <a:rPr lang="en-US" altLang="zh-CN" sz="2800" smtClean="0"/>
              <a:t>C</a:t>
            </a:r>
            <a:r>
              <a:rPr lang="zh-CN" altLang="en-US" sz="2800" smtClean="0"/>
              <a:t>到</a:t>
            </a:r>
            <a:r>
              <a:rPr lang="en-US" altLang="zh-CN" sz="2800" smtClean="0"/>
              <a:t>M</a:t>
            </a:r>
            <a:r>
              <a:rPr lang="zh-CN" altLang="en-US" sz="2800" smtClean="0"/>
              <a:t>的解密变换。</a:t>
            </a:r>
          </a:p>
        </p:txBody>
      </p:sp>
      <p:sp>
        <p:nvSpPr>
          <p:cNvPr id="7170" name="Rectangle 2"/>
          <p:cNvSpPr>
            <a:spLocks noGrp="1" noChangeArrowheads="1"/>
          </p:cNvSpPr>
          <p:nvPr>
            <p:ph type="title"/>
          </p:nvPr>
        </p:nvSpPr>
        <p:spPr/>
        <p:txBody>
          <a:bodyPr/>
          <a:lstStyle/>
          <a:p>
            <a:pPr eaLnBrk="1" fontAlgn="auto" hangingPunct="1">
              <a:spcAft>
                <a:spcPts val="0"/>
              </a:spcAft>
              <a:defRPr/>
            </a:pPr>
            <a:r>
              <a:rPr lang="zh-CN" altLang="en-US"/>
              <a:t>加密系统组成</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3"/>
          <p:cNvSpPr>
            <a:spLocks noGrp="1" noChangeArrowheads="1"/>
          </p:cNvSpPr>
          <p:nvPr>
            <p:ph idx="1"/>
          </p:nvPr>
        </p:nvSpPr>
        <p:spPr/>
        <p:txBody>
          <a:bodyPr/>
          <a:lstStyle/>
          <a:p>
            <a:pPr eaLnBrk="1" hangingPunct="1"/>
            <a:r>
              <a:rPr lang="zh-CN" altLang="en-US" smtClean="0"/>
              <a:t>如果一个密码体制的</a:t>
            </a:r>
            <a:r>
              <a:rPr lang="en-US" altLang="zh-CN" smtClean="0"/>
              <a:t>Ke=Kd</a:t>
            </a:r>
            <a:r>
              <a:rPr lang="zh-CN" altLang="en-US" smtClean="0"/>
              <a:t>，即加密密钥能够从解密密钥中推算出来，反过来也成立、我们称之为对称密钥密码算法（</a:t>
            </a:r>
            <a:r>
              <a:rPr lang="en-US" altLang="zh-CN" smtClean="0"/>
              <a:t>SymmetricEncryptionAlgorithms</a:t>
            </a:r>
            <a:r>
              <a:rPr lang="zh-CN" altLang="en-US" smtClean="0"/>
              <a:t>）。对称密钥密码算法也可称为对称算法或传统算法，包括换位加密、代替加密、乘积加密和综合加密等。在大多数对称密钥密码算法中，加密密钥和解密密钥是相同的。 </a:t>
            </a:r>
          </a:p>
        </p:txBody>
      </p:sp>
      <p:sp>
        <p:nvSpPr>
          <p:cNvPr id="8194" name="Rectangle 2"/>
          <p:cNvSpPr>
            <a:spLocks noGrp="1" noChangeArrowheads="1"/>
          </p:cNvSpPr>
          <p:nvPr>
            <p:ph type="title"/>
          </p:nvPr>
        </p:nvSpPr>
        <p:spPr/>
        <p:txBody>
          <a:bodyPr>
            <a:normAutofit fontScale="90000"/>
          </a:bodyPr>
          <a:lstStyle/>
          <a:p>
            <a:pPr eaLnBrk="1" fontAlgn="auto" hangingPunct="1">
              <a:spcAft>
                <a:spcPts val="0"/>
              </a:spcAft>
              <a:defRPr/>
            </a:pPr>
            <a:r>
              <a:rPr lang="zh-CN" altLang="en-US" sz="4000"/>
              <a:t>对称密钥算法</a:t>
            </a:r>
            <a:br>
              <a:rPr lang="zh-CN" altLang="en-US" sz="4000"/>
            </a:br>
            <a:endParaRPr lang="zh-CN" altLang="en-US" sz="40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4" descr="对称加密"/>
          <p:cNvPicPr>
            <a:picLocks noGrp="1" noChangeAspect="1" noChangeArrowheads="1"/>
          </p:cNvPicPr>
          <p:nvPr>
            <p:ph idx="1"/>
          </p:nvPr>
        </p:nvPicPr>
        <p:blipFill>
          <a:blip r:embed="rId2">
            <a:grayscl/>
            <a:biLevel thresh="50000"/>
          </a:blip>
          <a:srcRect/>
          <a:stretch>
            <a:fillRect/>
          </a:stretch>
        </p:blipFill>
        <p:spPr>
          <a:xfrm>
            <a:off x="2962275" y="2909888"/>
            <a:ext cx="3219450" cy="1666875"/>
          </a:xfrm>
        </p:spPr>
      </p:pic>
      <p:sp>
        <p:nvSpPr>
          <p:cNvPr id="9218" name="Rectangle 2"/>
          <p:cNvSpPr>
            <a:spLocks noGrp="1" noChangeArrowheads="1"/>
          </p:cNvSpPr>
          <p:nvPr>
            <p:ph type="title"/>
          </p:nvPr>
        </p:nvSpPr>
        <p:spPr/>
        <p:txBody>
          <a:bodyPr/>
          <a:lstStyle/>
          <a:p>
            <a:pPr eaLnBrk="1" fontAlgn="auto" hangingPunct="1">
              <a:spcAft>
                <a:spcPts val="0"/>
              </a:spcAft>
              <a:defRPr/>
            </a:pPr>
            <a:r>
              <a:rPr lang="zh-CN" altLang="en-US"/>
              <a:t>对称密钥算法</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100</TotalTime>
  <Words>6984</Words>
  <Application>Microsoft Office PowerPoint</Application>
  <PresentationFormat>全屏显示(4:3)</PresentationFormat>
  <Paragraphs>176</Paragraphs>
  <Slides>66</Slides>
  <Notes>0</Notes>
  <HiddenSlides>0</HiddenSlides>
  <MMClips>0</MMClips>
  <ScaleCrop>false</ScaleCrop>
  <HeadingPairs>
    <vt:vector size="6" baseType="variant">
      <vt:variant>
        <vt:lpstr>已用的字体</vt:lpstr>
      </vt:variant>
      <vt:variant>
        <vt:i4>9</vt:i4>
      </vt:variant>
      <vt:variant>
        <vt:lpstr>演示文稿设计模板</vt:lpstr>
      </vt:variant>
      <vt:variant>
        <vt:i4>8</vt:i4>
      </vt:variant>
      <vt:variant>
        <vt:lpstr>幻灯片标题</vt:lpstr>
      </vt:variant>
      <vt:variant>
        <vt:i4>66</vt:i4>
      </vt:variant>
    </vt:vector>
  </HeadingPairs>
  <TitlesOfParts>
    <vt:vector size="83" baseType="lpstr">
      <vt:lpstr>Arial</vt:lpstr>
      <vt:lpstr>宋体</vt:lpstr>
      <vt:lpstr>Lucida Sans Unicode</vt:lpstr>
      <vt:lpstr>黑体</vt:lpstr>
      <vt:lpstr>Wingdings 3</vt:lpstr>
      <vt:lpstr>Verdana</vt:lpstr>
      <vt:lpstr>Wingdings 2</vt:lpstr>
      <vt:lpstr>Calibri</vt:lpstr>
      <vt:lpstr>Times New Roman</vt:lpstr>
      <vt:lpstr>聚合</vt:lpstr>
      <vt:lpstr>聚合</vt:lpstr>
      <vt:lpstr>聚合</vt:lpstr>
      <vt:lpstr>聚合</vt:lpstr>
      <vt:lpstr>聚合</vt:lpstr>
      <vt:lpstr>聚合</vt:lpstr>
      <vt:lpstr>聚合</vt:lpstr>
      <vt:lpstr>聚合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第3章  信息加密原理与技术 </dc:title>
  <dc:creator>Administrator</dc:creator>
  <cp:lastModifiedBy>MS USER</cp:lastModifiedBy>
  <cp:revision>10</cp:revision>
  <dcterms:created xsi:type="dcterms:W3CDTF">2009-07-26T01:04:39Z</dcterms:created>
  <dcterms:modified xsi:type="dcterms:W3CDTF">2010-05-26T02:32:27Z</dcterms:modified>
</cp:coreProperties>
</file>