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26"/>
  </p:notesMasterIdLst>
  <p:sldIdLst>
    <p:sldId id="614" r:id="rId2"/>
    <p:sldId id="617" r:id="rId3"/>
    <p:sldId id="620" r:id="rId4"/>
    <p:sldId id="634" r:id="rId5"/>
    <p:sldId id="641" r:id="rId6"/>
    <p:sldId id="636" r:id="rId7"/>
    <p:sldId id="637" r:id="rId8"/>
    <p:sldId id="638" r:id="rId9"/>
    <p:sldId id="639" r:id="rId10"/>
    <p:sldId id="640" r:id="rId11"/>
    <p:sldId id="645" r:id="rId12"/>
    <p:sldId id="646" r:id="rId13"/>
    <p:sldId id="647" r:id="rId14"/>
    <p:sldId id="650" r:id="rId15"/>
    <p:sldId id="652" r:id="rId16"/>
    <p:sldId id="655" r:id="rId17"/>
    <p:sldId id="656" r:id="rId18"/>
    <p:sldId id="659" r:id="rId19"/>
    <p:sldId id="658" r:id="rId20"/>
    <p:sldId id="660" r:id="rId21"/>
    <p:sldId id="661" r:id="rId22"/>
    <p:sldId id="651" r:id="rId23"/>
    <p:sldId id="666" r:id="rId24"/>
    <p:sldId id="667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CC33"/>
    <a:srgbClr val="9B8F89"/>
    <a:srgbClr val="FFBFEA"/>
    <a:srgbClr val="61FF61"/>
    <a:srgbClr val="CCECFF"/>
    <a:srgbClr val="FFF8B7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8" autoAdjust="0"/>
    <p:restoredTop sz="94718" autoAdjust="0"/>
  </p:normalViewPr>
  <p:slideViewPr>
    <p:cSldViewPr>
      <p:cViewPr varScale="1">
        <p:scale>
          <a:sx n="88" d="100"/>
          <a:sy n="88" d="100"/>
        </p:scale>
        <p:origin x="-66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8CBA5A0C-AF17-4D65-A392-ED3859DF2B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7029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70" cy="667"/>
              <a:chOff x="4986" y="2752"/>
              <a:chExt cx="470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C0785648-CBE6-465C-AA2D-E99F1546098D}" type="datetime1">
              <a:rPr lang="zh-CN" altLang="en-US"/>
              <a:pPr>
                <a:defRPr/>
              </a:pPr>
              <a:t>2014-5-26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59DF3735-C816-4A55-BA3F-8EAFA40D68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779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22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5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566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297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317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93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68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70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3180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8939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51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讲 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Internet----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软件下载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&amp;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解压缩软件的使用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&amp;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收发邮件</a:t>
            </a:r>
            <a:endParaRPr lang="zh-CN" altLang="en-US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2" r:id="rId3"/>
    <p:sldLayoutId id="2147483701" r:id="rId4"/>
    <p:sldLayoutId id="2147483700" r:id="rId5"/>
    <p:sldLayoutId id="2147483699" r:id="rId6"/>
    <p:sldLayoutId id="2147483698" r:id="rId7"/>
    <p:sldLayoutId id="2147483697" r:id="rId8"/>
    <p:sldLayoutId id="2147483696" r:id="rId9"/>
    <p:sldLayoutId id="2147483695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3200" dirty="0" smtClean="0">
          <a:solidFill>
            <a:schemeClr val="hlink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indows.microsoft.com/zh-cn/windows-live/download-windows-essentials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916832"/>
            <a:ext cx="8534400" cy="2016224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3600" dirty="0"/>
              <a:t>第</a:t>
            </a:r>
            <a:r>
              <a:rPr lang="en-US" altLang="zh-CN" sz="3600" dirty="0"/>
              <a:t>7</a:t>
            </a:r>
            <a:r>
              <a:rPr lang="zh-CN" altLang="en-US" sz="3600" dirty="0"/>
              <a:t>章  </a:t>
            </a:r>
            <a:r>
              <a:rPr lang="en-US" altLang="zh-CN" sz="3600" dirty="0"/>
              <a:t>Internet</a:t>
            </a:r>
            <a:r>
              <a:rPr lang="zh-CN" altLang="en-US" sz="3600" dirty="0"/>
              <a:t>操作应用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2800" dirty="0" smtClean="0">
                <a:solidFill>
                  <a:srgbClr val="00B050"/>
                </a:solidFill>
              </a:rPr>
              <a:t>第</a:t>
            </a:r>
            <a:r>
              <a:rPr lang="en-US" altLang="zh-CN" sz="2800" dirty="0" smtClean="0">
                <a:solidFill>
                  <a:srgbClr val="00B050"/>
                </a:solidFill>
              </a:rPr>
              <a:t>3</a:t>
            </a:r>
            <a:r>
              <a:rPr lang="zh-CN" altLang="en-US" sz="2800" dirty="0" smtClean="0">
                <a:solidFill>
                  <a:srgbClr val="00B050"/>
                </a:solidFill>
              </a:rPr>
              <a:t>讲  </a:t>
            </a:r>
            <a:r>
              <a:rPr lang="en-US" altLang="zh-CN" sz="3200" dirty="0" smtClean="0">
                <a:solidFill>
                  <a:srgbClr val="00B050"/>
                </a:solidFill>
              </a:rPr>
              <a:t>Internet </a:t>
            </a:r>
            <a:r>
              <a:rPr lang="zh-CN" altLang="en-US" sz="3200" dirty="0" smtClean="0">
                <a:solidFill>
                  <a:srgbClr val="00B050"/>
                </a:solidFill>
              </a:rPr>
              <a:t>操作</a:t>
            </a:r>
            <a:r>
              <a:rPr lang="en-US" altLang="zh-CN" sz="3200" dirty="0" smtClean="0">
                <a:solidFill>
                  <a:srgbClr val="00B050"/>
                </a:solidFill>
              </a:rPr>
              <a:t>(2)</a:t>
            </a:r>
            <a:endParaRPr lang="zh-CN" altLang="en-US" sz="2000" dirty="0" smtClean="0">
              <a:solidFill>
                <a:srgbClr val="00B050"/>
              </a:solidFill>
            </a:endParaRPr>
          </a:p>
        </p:txBody>
      </p:sp>
      <p:sp>
        <p:nvSpPr>
          <p:cNvPr id="515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39900" y="4437112"/>
            <a:ext cx="6032500" cy="79208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000" dirty="0">
                <a:latin typeface="Arial" pitchFamily="34" charset="0"/>
              </a:rPr>
              <a:t>软件下载</a:t>
            </a:r>
            <a:r>
              <a:rPr lang="en-US" altLang="zh-CN" sz="2000" dirty="0"/>
              <a:t>&amp;</a:t>
            </a:r>
            <a:r>
              <a:rPr lang="zh-CN" altLang="en-US" sz="2000" dirty="0">
                <a:latin typeface="Arial" pitchFamily="34" charset="0"/>
              </a:rPr>
              <a:t> 解压缩软件</a:t>
            </a:r>
            <a:r>
              <a:rPr lang="en-US" altLang="zh-CN" sz="2000" dirty="0"/>
              <a:t>&amp;</a:t>
            </a:r>
            <a:r>
              <a:rPr lang="zh-CN" altLang="en-US" sz="2000" dirty="0"/>
              <a:t>收发邮件</a:t>
            </a:r>
            <a:endParaRPr lang="en-US" altLang="zh-CN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</a:t>
            </a:r>
            <a:r>
              <a:rPr lang="zh-CN" altLang="en-US" dirty="0"/>
              <a:t>：使用</a:t>
            </a:r>
            <a:r>
              <a:rPr lang="en-US" altLang="zh-CN" dirty="0" err="1"/>
              <a:t>FlashGet</a:t>
            </a:r>
            <a:r>
              <a:rPr lang="zh-CN" altLang="en-US" dirty="0"/>
              <a:t>下载软件</a:t>
            </a:r>
          </a:p>
        </p:txBody>
      </p:sp>
      <p:sp>
        <p:nvSpPr>
          <p:cNvPr id="43011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281168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下载设置。</a:t>
            </a:r>
            <a:endParaRPr lang="zh-CN" altLang="en-US" sz="24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打开</a:t>
            </a:r>
            <a:r>
              <a:rPr lang="en-US" altLang="zh-CN" sz="1800" dirty="0" err="1" smtClean="0"/>
              <a:t>FlashGet</a:t>
            </a:r>
            <a:r>
              <a:rPr lang="zh-CN" altLang="en-US" sz="1800" dirty="0" smtClean="0"/>
              <a:t>的主窗口。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zh-CN" altLang="en-US" sz="1800" dirty="0" smtClean="0"/>
              <a:t>“工具”→“选项”</a:t>
            </a:r>
            <a:r>
              <a:rPr lang="zh-CN" altLang="en-US" sz="1800" dirty="0" smtClean="0"/>
              <a:t>命令。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zh-CN" altLang="en-US" sz="1800" dirty="0" smtClean="0"/>
              <a:t>左侧的“下载设置”</a:t>
            </a:r>
            <a:r>
              <a:rPr lang="zh-CN" altLang="en-US" sz="1800" dirty="0" smtClean="0"/>
              <a:t>按钮。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</a:t>
            </a:r>
            <a:r>
              <a:rPr lang="zh-CN" altLang="en-US" sz="1800" dirty="0" smtClean="0"/>
              <a:t>对话框中，单击左侧速度按钮，可以设置上传和下载的速度，还可以设置最多同时进行的任务数。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zh-CN" altLang="en-US" sz="1800" dirty="0" smtClean="0"/>
              <a:t>左侧</a:t>
            </a:r>
            <a:r>
              <a:rPr lang="en-US" altLang="zh-CN" sz="1800" dirty="0" smtClean="0"/>
              <a:t>HTTP/FTP</a:t>
            </a:r>
            <a:r>
              <a:rPr lang="zh-CN" altLang="en-US" sz="1800" dirty="0" smtClean="0"/>
              <a:t>可以设置连接超时重试</a:t>
            </a:r>
            <a:r>
              <a:rPr lang="zh-CN" altLang="en-US" sz="1800" dirty="0" smtClean="0"/>
              <a:t>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zh-CN" altLang="en-US" sz="1800" dirty="0" smtClean="0"/>
              <a:t>左侧</a:t>
            </a:r>
            <a:r>
              <a:rPr lang="en-US" altLang="zh-CN" sz="1800" dirty="0" smtClean="0"/>
              <a:t>BT</a:t>
            </a:r>
            <a:r>
              <a:rPr lang="zh-CN" altLang="en-US" sz="1800" dirty="0" smtClean="0"/>
              <a:t>，可以设置</a:t>
            </a:r>
            <a:r>
              <a:rPr lang="en-US" altLang="zh-CN" sz="1800" dirty="0" smtClean="0"/>
              <a:t>BT</a:t>
            </a:r>
            <a:r>
              <a:rPr lang="zh-CN" altLang="en-US" sz="1800" dirty="0" smtClean="0"/>
              <a:t>下载端口等</a:t>
            </a:r>
            <a:r>
              <a:rPr lang="zh-CN" altLang="en-US" sz="1800" dirty="0" smtClean="0"/>
              <a:t>选项。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zh-CN" altLang="en-US" sz="1800" dirty="0" smtClean="0"/>
              <a:t>左侧</a:t>
            </a:r>
            <a:r>
              <a:rPr lang="en-US" altLang="zh-CN" sz="1800" dirty="0" err="1" smtClean="0"/>
              <a:t>eMule</a:t>
            </a:r>
            <a:r>
              <a:rPr lang="zh-CN" altLang="en-US" sz="1800" dirty="0" smtClean="0"/>
              <a:t>可以进行</a:t>
            </a:r>
            <a:r>
              <a:rPr lang="en-US" altLang="zh-CN" sz="1800" dirty="0" err="1" smtClean="0"/>
              <a:t>eMule</a:t>
            </a:r>
            <a:r>
              <a:rPr lang="zh-CN" altLang="en-US" sz="1800" dirty="0" smtClean="0"/>
              <a:t>连接设置。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设置</a:t>
            </a:r>
            <a:r>
              <a:rPr lang="zh-CN" altLang="en-US" sz="1800" dirty="0" smtClean="0"/>
              <a:t>完成后，单击“确定”按钮。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Monotype Sorts" pitchFamily="2" charset="2"/>
              </a:rPr>
              <a:t>使用迅雷</a:t>
            </a:r>
            <a:r>
              <a:rPr lang="en-US" altLang="zh-CN" dirty="0">
                <a:sym typeface="Monotype Sorts" pitchFamily="2" charset="2"/>
              </a:rPr>
              <a:t>7.9</a:t>
            </a:r>
            <a:r>
              <a:rPr lang="zh-CN" altLang="en-US" dirty="0">
                <a:sym typeface="Monotype Sorts" pitchFamily="2" charset="2"/>
              </a:rPr>
              <a:t>下载</a:t>
            </a:r>
            <a:r>
              <a:rPr lang="zh-CN" altLang="en-US" dirty="0"/>
              <a:t>软件</a:t>
            </a:r>
          </a:p>
        </p:txBody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353425" cy="5184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dirty="0" smtClean="0"/>
              <a:t>任务：使用迅雷</a:t>
            </a:r>
            <a:r>
              <a:rPr lang="en-US" altLang="zh-CN" dirty="0" smtClean="0"/>
              <a:t>7</a:t>
            </a:r>
            <a:r>
              <a:rPr lang="zh-CN" altLang="en-US" dirty="0" smtClean="0"/>
              <a:t>下载“</a:t>
            </a:r>
            <a:r>
              <a:rPr lang="en-US" altLang="zh-CN" dirty="0" smtClean="0"/>
              <a:t>Dreamweaver”</a:t>
            </a:r>
            <a:r>
              <a:rPr lang="zh-CN" altLang="en-US" dirty="0" smtClean="0"/>
              <a:t> ：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在百</a:t>
            </a:r>
            <a:r>
              <a:rPr lang="zh-CN" altLang="en-US" sz="2000" dirty="0" smtClean="0"/>
              <a:t>度主页的文本框中输入“</a:t>
            </a:r>
            <a:r>
              <a:rPr lang="en-US" altLang="zh-CN" sz="2000" dirty="0" smtClean="0"/>
              <a:t>Dreamweaver</a:t>
            </a:r>
            <a:r>
              <a:rPr lang="zh-CN" altLang="en-US" sz="2000" dirty="0" smtClean="0"/>
              <a:t>破解版下载</a:t>
            </a:r>
            <a:r>
              <a:rPr lang="zh-CN" altLang="en-US" sz="2000" dirty="0" smtClean="0"/>
              <a:t>”</a:t>
            </a:r>
            <a:r>
              <a:rPr lang="en-US" altLang="zh-CN" sz="2000" dirty="0" smtClean="0"/>
              <a:t>，</a:t>
            </a: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“百度一下”按钮。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搜索出的结果中选择一个最新版本的下载，此处选择</a:t>
            </a:r>
            <a:r>
              <a:rPr lang="en-US" altLang="zh-CN" sz="2000" dirty="0" smtClean="0"/>
              <a:t>Dreamweaver CS5</a:t>
            </a:r>
            <a:r>
              <a:rPr lang="zh-CN" altLang="en-US" sz="2000" dirty="0" smtClean="0"/>
              <a:t>破解版版本。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打开</a:t>
            </a:r>
            <a:r>
              <a:rPr lang="zh-CN" altLang="en-US" sz="2000" dirty="0" smtClean="0"/>
              <a:t>下载网站，选择要下载的链接，按鼠标右键，选择“使用迅雷”下载</a:t>
            </a:r>
            <a:r>
              <a:rPr lang="zh-CN" altLang="en-US" sz="2000" dirty="0" smtClean="0"/>
              <a:t>命令，</a:t>
            </a:r>
            <a:r>
              <a:rPr lang="zh-CN" altLang="en-US" sz="2000" dirty="0" smtClean="0"/>
              <a:t>对于比较大的软件可以选择“空闲下载”，此处选择“立即下载”按钮，则“蜂鸟”图标将变成下载进度，先显示连接资源，然后图标上将会显示下载速度。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 </a:t>
            </a:r>
          </a:p>
        </p:txBody>
      </p:sp>
      <p:sp>
        <p:nvSpPr>
          <p:cNvPr id="49155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397800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WinRAR</a:t>
            </a:r>
            <a:r>
              <a:rPr lang="zh-CN" altLang="en-US" dirty="0" smtClean="0"/>
              <a:t>的安装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 smtClean="0"/>
              <a:t>相关网站下载</a:t>
            </a:r>
            <a:r>
              <a:rPr lang="en-US" altLang="zh-CN" dirty="0" smtClean="0"/>
              <a:t>WinRAR</a:t>
            </a:r>
            <a:r>
              <a:rPr lang="zh-CN" altLang="en-US" dirty="0" smtClean="0"/>
              <a:t>软件。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双击</a:t>
            </a:r>
            <a:r>
              <a:rPr lang="zh-CN" altLang="en-US" dirty="0" smtClean="0"/>
              <a:t>下载的压缩包</a:t>
            </a:r>
            <a:r>
              <a:rPr lang="en-US" altLang="zh-CN" dirty="0" smtClean="0"/>
              <a:t>WinRAR_5.01_SC.exe</a:t>
            </a:r>
            <a:r>
              <a:rPr lang="zh-CN" altLang="en-US" dirty="0" smtClean="0"/>
              <a:t>，</a:t>
            </a:r>
            <a:r>
              <a:rPr lang="zh-CN" altLang="en-US" dirty="0" smtClean="0"/>
              <a:t>会出现安装界面。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选择</a:t>
            </a:r>
            <a:r>
              <a:rPr lang="zh-CN" altLang="en-US" dirty="0" smtClean="0"/>
              <a:t>好安装的目录后，此处采用默认路径，单击“安装”按钮即可开始安装。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安装</a:t>
            </a:r>
            <a:r>
              <a:rPr lang="zh-CN" altLang="en-US" dirty="0" smtClean="0"/>
              <a:t>到最后，会</a:t>
            </a:r>
            <a:r>
              <a:rPr lang="zh-CN" altLang="en-US" dirty="0" smtClean="0"/>
              <a:t>出现</a:t>
            </a:r>
            <a:r>
              <a:rPr lang="en-US" altLang="zh-CN" dirty="0" smtClean="0"/>
              <a:t>WinRAR</a:t>
            </a:r>
            <a:r>
              <a:rPr lang="zh-CN" altLang="en-US" dirty="0" smtClean="0"/>
              <a:t>安装选项界面。</a:t>
            </a:r>
          </a:p>
          <a:p>
            <a:pPr marL="914400" lvl="1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 smtClean="0"/>
              <a:t>“确定”按钮即进入安装完成界面</a:t>
            </a:r>
            <a:r>
              <a:rPr lang="zh-CN" altLang="en-US" dirty="0" smtClean="0"/>
              <a:t>。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</a:t>
            </a:r>
          </a:p>
        </p:txBody>
      </p:sp>
      <p:sp>
        <p:nvSpPr>
          <p:cNvPr id="50179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353425" cy="514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：将文件压缩到当前目录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/>
              <a:t>选定要压缩的文件。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/>
              <a:t>右击选定的文件，在弹出的快捷菜单中，选择“添加到压缩文件”命令。</a:t>
            </a:r>
            <a:endParaRPr lang="en-US" altLang="zh-CN" dirty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/>
              <a:t>单击“确定”按钮，进入正在创建压缩文件界面 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/>
              <a:t>压缩完毕，可在当前目录中看到已压缩的档案文件“第</a:t>
            </a:r>
            <a:r>
              <a:rPr lang="en-US" altLang="zh-CN" dirty="0"/>
              <a:t>6</a:t>
            </a:r>
            <a:r>
              <a:rPr lang="zh-CN" altLang="en-US" dirty="0"/>
              <a:t>章”。</a:t>
            </a:r>
          </a:p>
          <a:p>
            <a:pPr marL="1257300" lvl="2" indent="-457200">
              <a:lnSpc>
                <a:spcPct val="150000"/>
              </a:lnSpc>
              <a:buFont typeface="+mj-ea"/>
              <a:buAutoNum type="circleNumDbPlain"/>
            </a:pPr>
            <a:endParaRPr lang="zh-CN" alt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>
            <p:ph type="title"/>
          </p:nvPr>
        </p:nvSpPr>
        <p:spPr>
          <a:xfrm>
            <a:off x="323850" y="188913"/>
            <a:ext cx="8353425" cy="71980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</a:t>
            </a:r>
          </a:p>
        </p:txBody>
      </p:sp>
      <p:sp>
        <p:nvSpPr>
          <p:cNvPr id="55299" name="Rectangle 3"/>
          <p:cNvSpPr>
            <a:spLocks noChangeArrowheads="1"/>
          </p:cNvSpPr>
          <p:nvPr>
            <p:ph type="body" idx="1"/>
          </p:nvPr>
        </p:nvSpPr>
        <p:spPr>
          <a:xfrm>
            <a:off x="323850" y="1052736"/>
            <a:ext cx="8353425" cy="53988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：将</a:t>
            </a:r>
            <a:r>
              <a:rPr lang="zh-CN" altLang="en-US" dirty="0" smtClean="0"/>
              <a:t>文件压缩到指定</a:t>
            </a:r>
            <a:r>
              <a:rPr lang="zh-CN" altLang="en-US" dirty="0" smtClean="0"/>
              <a:t>目录。</a:t>
            </a:r>
            <a:endParaRPr lang="zh-CN" altLang="en-US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选定</a:t>
            </a:r>
            <a:r>
              <a:rPr lang="zh-CN" altLang="en-US" sz="2000" dirty="0" smtClean="0"/>
              <a:t>要压缩的文件。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右</a:t>
            </a:r>
            <a:r>
              <a:rPr lang="zh-CN" altLang="en-US" sz="2000" dirty="0" smtClean="0"/>
              <a:t>击选定的文件，在弹出的快捷菜单中选择“添加到压缩文件</a:t>
            </a:r>
            <a:r>
              <a:rPr lang="zh-CN" altLang="en-US" sz="2000" dirty="0" smtClean="0"/>
              <a:t>”。</a:t>
            </a:r>
            <a:endParaRPr lang="zh-CN" altLang="en-US" sz="20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对话框</a:t>
            </a:r>
            <a:r>
              <a:rPr lang="zh-CN" altLang="en-US" sz="2000" dirty="0" smtClean="0"/>
              <a:t>“压缩文件名”</a:t>
            </a:r>
            <a:r>
              <a:rPr lang="zh-CN" altLang="en-US" sz="2000" dirty="0" smtClean="0"/>
              <a:t>文本框中输入“</a:t>
            </a:r>
            <a:r>
              <a:rPr lang="en-US" altLang="zh-CN" sz="2000" dirty="0" smtClean="0"/>
              <a:t>D:\ </a:t>
            </a:r>
            <a:r>
              <a:rPr lang="zh-CN" altLang="en-US" sz="2000" dirty="0" smtClean="0"/>
              <a:t>第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章资料备份</a:t>
            </a:r>
            <a:r>
              <a:rPr lang="en-US" altLang="zh-CN" sz="2000" dirty="0" smtClean="0"/>
              <a:t>.</a:t>
            </a:r>
            <a:r>
              <a:rPr lang="en-US" altLang="zh-CN" sz="2000" dirty="0" err="1" smtClean="0"/>
              <a:t>rar</a:t>
            </a:r>
            <a:r>
              <a:rPr lang="en-US" altLang="zh-CN" sz="2000" dirty="0" smtClean="0"/>
              <a:t>”</a:t>
            </a:r>
            <a:r>
              <a:rPr lang="zh-CN" altLang="en-US" sz="2000" dirty="0" smtClean="0"/>
              <a:t>，如果压缩包文件在磁盘上已存在，则会将要压缩的文件添加到该压缩包文件中；如果不存在，则会新创建这个压缩包文件。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“浏览”按钮，</a:t>
            </a:r>
            <a:r>
              <a:rPr lang="zh-CN" altLang="en-US" sz="2000" dirty="0" smtClean="0"/>
              <a:t>选择要保存</a:t>
            </a:r>
            <a:r>
              <a:rPr lang="zh-CN" altLang="en-US" sz="2000" dirty="0" smtClean="0"/>
              <a:t>在磁盘上的具体位置和名称。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“确定”按钮，在</a:t>
            </a:r>
            <a:r>
              <a:rPr lang="en-US" altLang="zh-CN" sz="2000" dirty="0" smtClean="0"/>
              <a:t>D</a:t>
            </a:r>
            <a:r>
              <a:rPr lang="zh-CN" altLang="en-US" sz="2000" dirty="0" smtClean="0"/>
              <a:t>盘根文件夹中</a:t>
            </a:r>
            <a:r>
              <a:rPr lang="zh-CN" altLang="en-US" sz="2000" dirty="0" smtClean="0"/>
              <a:t>可查看</a:t>
            </a:r>
            <a:r>
              <a:rPr lang="zh-CN" altLang="en-US" sz="2000" dirty="0" smtClean="0"/>
              <a:t>到压缩包文件“第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章资料备份”。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</a:t>
            </a:r>
          </a:p>
        </p:txBody>
      </p:sp>
      <p:sp>
        <p:nvSpPr>
          <p:cNvPr id="57347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2"/>
            <a:ext cx="8353425" cy="50409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：查看</a:t>
            </a:r>
            <a:r>
              <a:rPr lang="zh-CN" altLang="en-US" dirty="0" smtClean="0"/>
              <a:t>压缩包中的</a:t>
            </a:r>
            <a:r>
              <a:rPr lang="zh-CN" altLang="en-US" dirty="0" smtClean="0"/>
              <a:t>文件。</a:t>
            </a:r>
            <a:endParaRPr lang="zh-CN" altLang="en-US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找到</a:t>
            </a:r>
            <a:r>
              <a:rPr lang="zh-CN" altLang="en-US" sz="1800" dirty="0" smtClean="0"/>
              <a:t>压缩包文件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双击</a:t>
            </a:r>
            <a:r>
              <a:rPr lang="zh-CN" altLang="en-US" sz="1800" dirty="0" smtClean="0"/>
              <a:t>压缩包文件的图标，会出现如</a:t>
            </a:r>
            <a:r>
              <a:rPr lang="zh-CN" altLang="en-US" sz="1800" dirty="0" smtClean="0"/>
              <a:t>图所</a:t>
            </a:r>
            <a:r>
              <a:rPr lang="zh-CN" altLang="en-US" sz="1800" dirty="0" smtClean="0"/>
              <a:t>示的</a:t>
            </a:r>
            <a:r>
              <a:rPr lang="en-US" altLang="zh-CN" sz="1800" dirty="0" smtClean="0"/>
              <a:t>WinRAR</a:t>
            </a:r>
            <a:r>
              <a:rPr lang="zh-CN" altLang="en-US" sz="1800" dirty="0" smtClean="0"/>
              <a:t>的主界面，</a:t>
            </a:r>
            <a:r>
              <a:rPr lang="zh-CN" altLang="en-US" sz="1800" dirty="0" smtClean="0"/>
              <a:t>其中显示</a:t>
            </a:r>
            <a:r>
              <a:rPr lang="zh-CN" altLang="en-US" sz="1800" dirty="0" smtClean="0"/>
              <a:t>该压缩包内的所有文件。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双击</a:t>
            </a:r>
            <a:r>
              <a:rPr lang="zh-CN" altLang="en-US" sz="1800" dirty="0" smtClean="0"/>
              <a:t>压缩包中的另一个压缩文件“课件</a:t>
            </a:r>
            <a:r>
              <a:rPr lang="en-US" altLang="zh-CN" sz="1800" dirty="0" smtClean="0"/>
              <a:t>.</a:t>
            </a:r>
            <a:r>
              <a:rPr lang="en-US" altLang="zh-CN" sz="1800" dirty="0" err="1" smtClean="0"/>
              <a:t>rar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，会打开另一个窗口显示其内容。</a:t>
            </a:r>
          </a:p>
          <a:p>
            <a:pPr>
              <a:lnSpc>
                <a:spcPct val="90000"/>
              </a:lnSpc>
            </a:pPr>
            <a:endParaRPr lang="zh-CN" altLang="en-US" sz="1800" dirty="0" smtClean="0"/>
          </a:p>
        </p:txBody>
      </p:sp>
      <p:grpSp>
        <p:nvGrpSpPr>
          <p:cNvPr id="57348" name="Group 4"/>
          <p:cNvGrpSpPr>
            <a:grpSpLocks/>
          </p:cNvGrpSpPr>
          <p:nvPr/>
        </p:nvGrpSpPr>
        <p:grpSpPr bwMode="auto">
          <a:xfrm>
            <a:off x="2195736" y="3717032"/>
            <a:ext cx="5257577" cy="2520256"/>
            <a:chOff x="2021" y="3885"/>
            <a:chExt cx="6505" cy="3420"/>
          </a:xfrm>
        </p:grpSpPr>
        <p:pic>
          <p:nvPicPr>
            <p:cNvPr id="5734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1" y="3885"/>
              <a:ext cx="6405" cy="3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7350" name="Group 6"/>
            <p:cNvGrpSpPr>
              <a:grpSpLocks/>
            </p:cNvGrpSpPr>
            <p:nvPr/>
          </p:nvGrpSpPr>
          <p:grpSpPr bwMode="auto">
            <a:xfrm>
              <a:off x="2021" y="5289"/>
              <a:ext cx="3920" cy="1532"/>
              <a:chOff x="2016" y="5445"/>
              <a:chExt cx="3690" cy="1716"/>
            </a:xfrm>
          </p:grpSpPr>
          <p:sp>
            <p:nvSpPr>
              <p:cNvPr id="57351" name="Oval 7"/>
              <p:cNvSpPr>
                <a:spLocks noChangeArrowheads="1"/>
              </p:cNvSpPr>
              <p:nvPr/>
            </p:nvSpPr>
            <p:spPr bwMode="auto">
              <a:xfrm>
                <a:off x="2016" y="5601"/>
                <a:ext cx="1260" cy="156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3591" y="5445"/>
                <a:ext cx="2115" cy="506"/>
              </a:xfrm>
              <a:prstGeom prst="cloudCallout">
                <a:avLst>
                  <a:gd name="adj1" fmla="val -76051"/>
                  <a:gd name="adj2" fmla="val 16185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pPr algn="ctr">
                  <a:spcBef>
                    <a:spcPts val="300"/>
                  </a:spcBef>
                </a:pPr>
                <a:r>
                  <a:rPr lang="zh-CN" altLang="en-US" sz="900">
                    <a:effectLst/>
                    <a:latin typeface="Times New Roman" pitchFamily="18" charset="0"/>
                    <a:ea typeface="宋体" pitchFamily="2" charset="-122"/>
                  </a:rPr>
                  <a:t>压缩包中的文件</a:t>
                </a:r>
                <a:endParaRPr lang="zh-CN" alt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</a:t>
            </a:r>
          </a:p>
        </p:txBody>
      </p:sp>
      <p:sp>
        <p:nvSpPr>
          <p:cNvPr id="60419" name="Rectangle 3"/>
          <p:cNvSpPr>
            <a:spLocks noChangeArrowheads="1"/>
          </p:cNvSpPr>
          <p:nvPr>
            <p:ph type="body" idx="1"/>
          </p:nvPr>
        </p:nvSpPr>
        <p:spPr>
          <a:xfrm>
            <a:off x="395287" y="1268413"/>
            <a:ext cx="8363569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dirty="0" smtClean="0"/>
              <a:t>任务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：创建</a:t>
            </a:r>
            <a:r>
              <a:rPr lang="zh-CN" altLang="en-US" dirty="0" smtClean="0"/>
              <a:t>自解压</a:t>
            </a:r>
            <a:r>
              <a:rPr lang="zh-CN" altLang="en-US" dirty="0" smtClean="0"/>
              <a:t>文件。</a:t>
            </a:r>
            <a:endParaRPr lang="zh-CN" altLang="en-US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选定</a:t>
            </a:r>
            <a:r>
              <a:rPr lang="zh-CN" altLang="en-US" sz="1800" dirty="0" smtClean="0"/>
              <a:t>要压缩的文件。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右</a:t>
            </a:r>
            <a:r>
              <a:rPr lang="zh-CN" altLang="en-US" sz="1800" dirty="0" smtClean="0"/>
              <a:t>击选定的文件，在弹出的快捷菜单中选择“添加到压缩文件”选项。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在对话框中的“压缩选项”</a:t>
            </a:r>
            <a:r>
              <a:rPr lang="zh-CN" altLang="en-US" sz="1800" dirty="0" smtClean="0"/>
              <a:t>区域中，勾选“创建自解压格式压缩文件</a:t>
            </a:r>
            <a:r>
              <a:rPr lang="zh-CN" altLang="en-US" sz="1800" dirty="0" smtClean="0"/>
              <a:t>”。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zh-CN" altLang="en-US" sz="1800" dirty="0" smtClean="0"/>
              <a:t>“确定”按钮，会在当前目录下创建一个扩展名为</a:t>
            </a:r>
            <a:r>
              <a:rPr lang="en-US" altLang="zh-CN" sz="1800" dirty="0" smtClean="0"/>
              <a:t>exe</a:t>
            </a:r>
            <a:r>
              <a:rPr lang="zh-CN" altLang="en-US" sz="1800" dirty="0" smtClean="0"/>
              <a:t>的可执行应用程序“第</a:t>
            </a:r>
            <a:r>
              <a:rPr lang="en-US" altLang="zh-CN" sz="1800" dirty="0" smtClean="0"/>
              <a:t>6</a:t>
            </a:r>
            <a:r>
              <a:rPr lang="zh-CN" altLang="en-US" sz="1800" dirty="0" smtClean="0"/>
              <a:t>章资料备份”</a:t>
            </a:r>
            <a:r>
              <a:rPr lang="zh-CN" altLang="en-US" sz="1800" dirty="0" smtClean="0"/>
              <a:t>。</a:t>
            </a:r>
            <a:endParaRPr lang="zh-CN" altLang="en-US" sz="1800" dirty="0" smtClean="0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2289670" cy="273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</a:t>
            </a:r>
          </a:p>
        </p:txBody>
      </p:sp>
      <p:sp>
        <p:nvSpPr>
          <p:cNvPr id="61443" name="Rectangle 3"/>
          <p:cNvSpPr>
            <a:spLocks noChangeArrowheads="1"/>
          </p:cNvSpPr>
          <p:nvPr>
            <p:ph type="body" idx="1"/>
          </p:nvPr>
        </p:nvSpPr>
        <p:spPr>
          <a:xfrm>
            <a:off x="179388" y="1341438"/>
            <a:ext cx="8569076" cy="5074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dirty="0" smtClean="0"/>
              <a:t>任务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：解</a:t>
            </a:r>
            <a:r>
              <a:rPr lang="zh-CN" altLang="en-US" dirty="0" smtClean="0"/>
              <a:t>压缩</a:t>
            </a:r>
            <a:r>
              <a:rPr lang="zh-CN" altLang="en-US" dirty="0" smtClean="0"/>
              <a:t>文件。</a:t>
            </a:r>
            <a:endParaRPr lang="zh-CN" altLang="en-US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右</a:t>
            </a:r>
            <a:r>
              <a:rPr lang="zh-CN" altLang="en-US" sz="2000" dirty="0" smtClean="0"/>
              <a:t>击要解压缩的档案文件，如“课件</a:t>
            </a:r>
            <a:r>
              <a:rPr lang="en-US" altLang="zh-CN" sz="2000" dirty="0" smtClean="0"/>
              <a:t>.</a:t>
            </a:r>
            <a:r>
              <a:rPr lang="en-US" altLang="zh-CN" sz="2000" dirty="0" err="1" smtClean="0"/>
              <a:t>rar</a:t>
            </a:r>
            <a:r>
              <a:rPr lang="en-US" altLang="zh-CN" sz="2000" dirty="0" smtClean="0"/>
              <a:t>”</a:t>
            </a:r>
            <a:r>
              <a:rPr lang="zh-CN" altLang="en-US" sz="2000" dirty="0" smtClean="0"/>
              <a:t>，弹出快捷菜单。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“解压文件”选项</a:t>
            </a:r>
            <a:r>
              <a:rPr lang="zh-CN" altLang="en-US" sz="2000" dirty="0" smtClean="0"/>
              <a:t>，</a:t>
            </a:r>
            <a:r>
              <a:rPr lang="zh-CN" altLang="en-US" sz="2000" dirty="0" smtClean="0"/>
              <a:t>在</a:t>
            </a:r>
            <a:r>
              <a:rPr lang="zh-CN" altLang="en-US" sz="2000" dirty="0" smtClean="0"/>
              <a:t>出现的对话框的目标</a:t>
            </a:r>
            <a:r>
              <a:rPr lang="zh-CN" altLang="en-US" sz="2000" dirty="0" smtClean="0"/>
              <a:t>路径中可以输入解压文件的目标路径，此处采用默认路径，单击“确定”按钮，进入解压界面。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当前目录中，可以看到被释放的文件保存在“课件”文件夹中。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双击</a:t>
            </a:r>
            <a:r>
              <a:rPr lang="zh-CN" altLang="en-US" sz="2000" dirty="0" smtClean="0"/>
              <a:t>“课件”文件夹，可以看到从压缩包中被解压出的文件</a:t>
            </a:r>
            <a:r>
              <a:rPr lang="zh-CN" altLang="en-US" sz="2000" dirty="0" smtClean="0"/>
              <a:t>。</a:t>
            </a:r>
            <a:endParaRPr lang="zh-CN" altLang="en-US" sz="14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en-US" altLang="zh-CN" dirty="0"/>
              <a:t>WinRAR</a:t>
            </a:r>
            <a:r>
              <a:rPr lang="zh-CN" altLang="en-US" dirty="0"/>
              <a:t>的安装和使用</a:t>
            </a:r>
          </a:p>
        </p:txBody>
      </p:sp>
      <p:sp>
        <p:nvSpPr>
          <p:cNvPr id="64515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353425" cy="5112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 smtClean="0"/>
              <a:t>任务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：设置</a:t>
            </a:r>
            <a:r>
              <a:rPr lang="zh-CN" altLang="en-US" sz="2400" dirty="0" smtClean="0"/>
              <a:t>档案文件的</a:t>
            </a:r>
            <a:r>
              <a:rPr lang="zh-CN" altLang="en-US" sz="2400" dirty="0" smtClean="0"/>
              <a:t>密码。</a:t>
            </a:r>
            <a:endParaRPr lang="zh-CN" altLang="en-US" sz="2400" dirty="0" smtClean="0"/>
          </a:p>
          <a:p>
            <a:pPr lvl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选定</a:t>
            </a:r>
            <a:r>
              <a:rPr lang="zh-CN" altLang="en-US" sz="2000" dirty="0" smtClean="0"/>
              <a:t>要压缩的文件。</a:t>
            </a:r>
          </a:p>
          <a:p>
            <a:pPr lvl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右</a:t>
            </a:r>
            <a:r>
              <a:rPr lang="zh-CN" altLang="en-US" sz="2000" dirty="0" smtClean="0"/>
              <a:t>击选定的文件，在弹出的快捷菜单中选择“添加到压缩文件</a:t>
            </a:r>
            <a:r>
              <a:rPr lang="zh-CN" altLang="en-US" sz="2000" dirty="0" smtClean="0"/>
              <a:t>”。</a:t>
            </a:r>
            <a:endParaRPr lang="zh-CN" altLang="en-US" sz="2000" dirty="0" smtClean="0"/>
          </a:p>
          <a:p>
            <a:pPr lvl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弹出的如图</a:t>
            </a:r>
            <a:r>
              <a:rPr lang="en-US" altLang="zh-CN" sz="2000" dirty="0" smtClean="0"/>
              <a:t>7-47</a:t>
            </a:r>
            <a:r>
              <a:rPr lang="zh-CN" altLang="en-US" sz="2000" dirty="0" smtClean="0"/>
              <a:t>所示对话框中单击“设置密码”选项卡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 lvl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“输入密码”文本框中输入密码</a:t>
            </a:r>
            <a:r>
              <a:rPr lang="zh-CN" altLang="en-US" sz="2000" dirty="0" smtClean="0"/>
              <a:t>，勾选</a:t>
            </a:r>
            <a:r>
              <a:rPr lang="zh-CN" altLang="en-US" sz="2000" dirty="0" smtClean="0"/>
              <a:t>“加密文件名”复选项。</a:t>
            </a:r>
          </a:p>
          <a:p>
            <a:pPr lvl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“确定”按钮（进行密码设置后的压缩文件，需要特定的密码才能解压缩）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zh-CN" altLang="en-US" dirty="0"/>
              <a:t>用</a:t>
            </a:r>
            <a:r>
              <a:rPr lang="en-US" altLang="zh-CN" dirty="0"/>
              <a:t>Windows Live Mail</a:t>
            </a:r>
            <a:r>
              <a:rPr lang="zh-CN" altLang="en-US" dirty="0"/>
              <a:t>收发邮件</a:t>
            </a:r>
          </a:p>
        </p:txBody>
      </p:sp>
      <p:sp>
        <p:nvSpPr>
          <p:cNvPr id="63491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 smtClean="0"/>
              <a:t>电子邮件的收发过程如下：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/>
              <a:t>从</a:t>
            </a:r>
            <a:r>
              <a:rPr lang="zh-CN" altLang="en-US" sz="2000" dirty="0" smtClean="0"/>
              <a:t>用户计算机发送到</a:t>
            </a:r>
            <a:r>
              <a:rPr lang="en-US" altLang="zh-CN" sz="2000" dirty="0" smtClean="0"/>
              <a:t>ISP</a:t>
            </a:r>
            <a:r>
              <a:rPr lang="zh-CN" altLang="en-US" sz="2000" dirty="0" smtClean="0"/>
              <a:t>的邮件服务器。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/>
              <a:t>通过</a:t>
            </a:r>
            <a:r>
              <a:rPr lang="en-US" altLang="zh-CN" sz="2000" dirty="0" smtClean="0"/>
              <a:t>Internet</a:t>
            </a:r>
            <a:r>
              <a:rPr lang="zh-CN" altLang="en-US" sz="2000" dirty="0" smtClean="0"/>
              <a:t>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/>
              <a:t>到</a:t>
            </a:r>
            <a:r>
              <a:rPr lang="zh-CN" altLang="en-US" sz="2000" dirty="0" smtClean="0"/>
              <a:t>收件人的</a:t>
            </a:r>
            <a:r>
              <a:rPr lang="en-US" altLang="zh-CN" sz="2000" dirty="0" smtClean="0"/>
              <a:t>ISP</a:t>
            </a:r>
            <a:r>
              <a:rPr lang="zh-CN" altLang="en-US" sz="2000" dirty="0" smtClean="0"/>
              <a:t>邮件服务器。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/>
              <a:t>到</a:t>
            </a:r>
            <a:r>
              <a:rPr lang="zh-CN" altLang="en-US" sz="2000" dirty="0" smtClean="0"/>
              <a:t>收件人的计算机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 lvl="1">
              <a:lnSpc>
                <a:spcPct val="150000"/>
              </a:lnSpc>
            </a:pPr>
            <a:r>
              <a:rPr lang="zh-CN" altLang="en-US" sz="2000" dirty="0" smtClean="0"/>
              <a:t>在整个过程中，</a:t>
            </a:r>
            <a:r>
              <a:rPr lang="en-US" altLang="zh-CN" sz="2000" dirty="0" smtClean="0"/>
              <a:t>ISP</a:t>
            </a:r>
            <a:r>
              <a:rPr lang="zh-CN" altLang="en-US" sz="2000" dirty="0" smtClean="0"/>
              <a:t>邮件服务器起着“邮局”的作用，它可以管理众多用户的电子信箱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 lvl="1">
              <a:lnSpc>
                <a:spcPct val="150000"/>
              </a:lnSpc>
            </a:pPr>
            <a:r>
              <a:rPr lang="zh-CN" altLang="en-US" sz="2000" dirty="0" smtClean="0"/>
              <a:t>电子邮件在发送与接收过程中都要遵循</a:t>
            </a:r>
            <a:r>
              <a:rPr lang="en-US" altLang="zh-CN" sz="2000" dirty="0" smtClean="0"/>
              <a:t>SMTP</a:t>
            </a:r>
            <a:r>
              <a:rPr lang="zh-CN" altLang="en-US" sz="2000" dirty="0" smtClean="0"/>
              <a:t>（简单邮件传输协议）和</a:t>
            </a:r>
            <a:r>
              <a:rPr lang="en-US" altLang="zh-CN" sz="2000" dirty="0" smtClean="0"/>
              <a:t>POP3</a:t>
            </a:r>
            <a:r>
              <a:rPr lang="zh-CN" altLang="en-US" sz="2000" dirty="0" smtClean="0"/>
              <a:t>（邮局协议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）或</a:t>
            </a:r>
            <a:r>
              <a:rPr lang="en-US" altLang="zh-CN" sz="2000" dirty="0" smtClean="0"/>
              <a:t>IMAP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Internet</a:t>
            </a:r>
            <a:r>
              <a:rPr lang="zh-CN" altLang="en-US" sz="2000" dirty="0" smtClean="0"/>
              <a:t>消息访问协议）协议，这些协议确保了电子邮件在各种不同系统之间的传输。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044575"/>
          </a:xfrm>
        </p:spPr>
        <p:txBody>
          <a:bodyPr/>
          <a:lstStyle/>
          <a:p>
            <a:pPr algn="ctr" eaLnBrk="1" hangingPunct="1"/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讲 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Internet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操作（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altLang="zh-CN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——</a:t>
            </a: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软件下载</a:t>
            </a:r>
            <a:r>
              <a:rPr lang="en-US" altLang="zh-CN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</a:t>
            </a: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解压缩软件</a:t>
            </a:r>
            <a:r>
              <a:rPr lang="en-US" altLang="zh-CN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</a:t>
            </a: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收发邮件</a:t>
            </a:r>
          </a:p>
        </p:txBody>
      </p:sp>
      <p:sp>
        <p:nvSpPr>
          <p:cNvPr id="6983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353425" cy="4968875"/>
          </a:xfrm>
        </p:spPr>
        <p:txBody>
          <a:bodyPr/>
          <a:lstStyle/>
          <a:p>
            <a:pPr eaLnBrk="1" hangingPunct="1"/>
            <a:r>
              <a:rPr lang="zh-CN" altLang="en-US" smtClean="0"/>
              <a:t>实训项目：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实作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使用浏览器直接下载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FlashGet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软件</a:t>
            </a:r>
            <a:r>
              <a:rPr lang="zh-CN" altLang="en-US" smtClean="0">
                <a:effectLst/>
                <a:sym typeface="Monotype Sorts" pitchFamily="2" charset="2"/>
              </a:rPr>
              <a:t> 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	</a:t>
            </a:r>
            <a:endParaRPr lang="zh-CN" altLang="en-US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实作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：使用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FlashGet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下载软件</a:t>
            </a:r>
            <a:r>
              <a:rPr lang="zh-CN" altLang="en-US" smtClean="0">
                <a:effectLst/>
              </a:rPr>
              <a:t> </a:t>
            </a:r>
            <a:endParaRPr lang="zh-CN" altLang="en-US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实作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使用迅雷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7.9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下载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软件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实作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WinRAR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的安装和使用</a:t>
            </a:r>
            <a:r>
              <a:rPr lang="zh-CN" altLang="en-US" smtClean="0">
                <a:effectLst/>
              </a:rPr>
              <a:t> </a:t>
            </a:r>
            <a:endParaRPr lang="zh-CN" altLang="en-US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实作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：申请一个免费电子邮箱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实作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6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：用</a:t>
            </a:r>
            <a:r>
              <a:rPr lang="en-US" altLang="zh-CN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Windows Live Mail</a:t>
            </a:r>
            <a:r>
              <a: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收发邮件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6</a:t>
            </a:r>
            <a:r>
              <a:rPr lang="zh-CN" altLang="en-US" dirty="0"/>
              <a:t>：用</a:t>
            </a:r>
            <a:r>
              <a:rPr lang="en-US" altLang="zh-CN" dirty="0"/>
              <a:t>Windows Live Mail</a:t>
            </a:r>
            <a:r>
              <a:rPr lang="zh-CN" altLang="en-US" dirty="0"/>
              <a:t>收发邮件</a:t>
            </a:r>
          </a:p>
        </p:txBody>
      </p:sp>
      <p:sp>
        <p:nvSpPr>
          <p:cNvPr id="65539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：申请</a:t>
            </a:r>
            <a:r>
              <a:rPr lang="zh-CN" altLang="en-US" sz="2400" dirty="0" smtClean="0"/>
              <a:t>一个免费电子邮箱</a:t>
            </a:r>
          </a:p>
          <a:p>
            <a:pPr marL="457200" lvl="1" indent="0">
              <a:lnSpc>
                <a:spcPts val="3000"/>
              </a:lnSpc>
              <a:buNone/>
            </a:pPr>
            <a:r>
              <a:rPr lang="zh-CN" altLang="en-US" sz="2000" dirty="0" smtClean="0"/>
              <a:t>要求：申请</a:t>
            </a:r>
            <a:r>
              <a:rPr lang="zh-CN" altLang="en-US" sz="2000" dirty="0" smtClean="0"/>
              <a:t>一个</a:t>
            </a:r>
            <a:r>
              <a:rPr lang="en-US" altLang="zh-CN" sz="2000" dirty="0" smtClean="0"/>
              <a:t>163</a:t>
            </a:r>
            <a:r>
              <a:rPr lang="zh-CN" altLang="en-US" sz="2000" dirty="0" smtClean="0"/>
              <a:t>免费</a:t>
            </a:r>
            <a:r>
              <a:rPr lang="zh-CN" altLang="en-US" sz="2000" dirty="0" smtClean="0"/>
              <a:t>邮箱。</a:t>
            </a:r>
            <a:endParaRPr lang="zh-CN" altLang="en-US" sz="2000" dirty="0" smtClean="0"/>
          </a:p>
          <a:p>
            <a:pPr marL="914400" lvl="1" indent="-457200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启动</a:t>
            </a:r>
            <a:r>
              <a:rPr lang="en-US" altLang="zh-CN" sz="2000" dirty="0" smtClean="0"/>
              <a:t>IE</a:t>
            </a:r>
            <a:r>
              <a:rPr lang="zh-CN" altLang="en-US" sz="2000" dirty="0" smtClean="0"/>
              <a:t>浏览器。</a:t>
            </a:r>
          </a:p>
          <a:p>
            <a:pPr marL="914400" lvl="1" indent="-457200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地址栏中输入网址并回车。</a:t>
            </a:r>
          </a:p>
          <a:p>
            <a:pPr marL="914400" lvl="1" indent="-457200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“注册免费邮箱”按钮，按照指示填写注册信息</a:t>
            </a:r>
            <a:r>
              <a:rPr lang="zh-CN" altLang="en-US" sz="2000" dirty="0" smtClean="0"/>
              <a:t>页面。</a:t>
            </a:r>
            <a:endParaRPr lang="en-US" altLang="zh-CN" sz="2000" dirty="0" smtClean="0"/>
          </a:p>
          <a:p>
            <a:pPr marL="914400" lvl="1" indent="-457200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填写用户名、密码、验证码信息，单击“服务条款和隐私权相关政策”，查看“服务条款”等内容，无异议就“服务条款和隐私权相关政策”之前的方框内打勾，同意条款。然后单击“立即注册”按钮。 </a:t>
            </a:r>
          </a:p>
          <a:p>
            <a:pPr marL="914400" lvl="1" indent="-457200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再次按照提示填写服务器端的验证码，之后就注册成功，进入了</a:t>
            </a:r>
            <a:r>
              <a:rPr lang="en-US" altLang="zh-CN" sz="2000" dirty="0" smtClean="0"/>
              <a:t>163</a:t>
            </a:r>
            <a:r>
              <a:rPr lang="zh-CN" altLang="en-US" sz="2000" dirty="0" smtClean="0"/>
              <a:t>免费邮箱主界面。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6</a:t>
            </a:r>
            <a:r>
              <a:rPr lang="zh-CN" altLang="en-US" dirty="0"/>
              <a:t>：用</a:t>
            </a:r>
            <a:r>
              <a:rPr lang="en-US" altLang="zh-CN" dirty="0"/>
              <a:t>Windows Live Mail</a:t>
            </a:r>
            <a:r>
              <a:rPr lang="zh-CN" altLang="en-US" dirty="0"/>
              <a:t>收发邮件</a:t>
            </a:r>
          </a:p>
        </p:txBody>
      </p:sp>
      <p:sp>
        <p:nvSpPr>
          <p:cNvPr id="66563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：安装</a:t>
            </a:r>
            <a:r>
              <a:rPr lang="en-US" altLang="zh-CN" sz="2400" dirty="0" smtClean="0"/>
              <a:t>Windows Live Mail</a:t>
            </a:r>
          </a:p>
          <a:p>
            <a:pPr marL="914400" lvl="1" indent="-457200">
              <a:lnSpc>
                <a:spcPts val="3200"/>
              </a:lnSpc>
              <a:buFont typeface="+mj-ea"/>
              <a:buAutoNum type="circleNumDbPlain"/>
            </a:pPr>
            <a:r>
              <a:rPr lang="zh-CN" altLang="en-US" sz="2000" dirty="0" smtClean="0"/>
              <a:t>在开始菜单下部的搜索框内键入“入门”后，立即可</a:t>
            </a:r>
            <a:r>
              <a:rPr lang="zh-CN" altLang="en-US" sz="2000" dirty="0" smtClean="0"/>
              <a:t>在开始菜单的顶部看到“入门”一项。指向它，我们选择右边展开列表里面的“获得 </a:t>
            </a:r>
            <a:r>
              <a:rPr lang="en-US" altLang="zh-CN" sz="2000" dirty="0" smtClean="0"/>
              <a:t>Windows Live Essentials”</a:t>
            </a:r>
            <a:r>
              <a:rPr lang="zh-CN" altLang="en-US" sz="2000" dirty="0" smtClean="0"/>
              <a:t>一项，即可前往</a:t>
            </a:r>
            <a:r>
              <a:rPr lang="en-US" altLang="zh-CN" sz="2000" dirty="0" smtClean="0">
                <a:hlinkClick r:id="rId2"/>
              </a:rPr>
              <a:t>http://windows.microsoft.com/zh-cn/windows-live/download-windows-essentials</a:t>
            </a:r>
            <a:r>
              <a:rPr lang="zh-CN" altLang="en-US" sz="2000" dirty="0" smtClean="0"/>
              <a:t>，</a:t>
            </a:r>
            <a:endParaRPr lang="en-US" altLang="zh-CN" sz="2000" dirty="0" smtClean="0"/>
          </a:p>
          <a:p>
            <a:pPr marL="914400" lvl="1" indent="-457200">
              <a:lnSpc>
                <a:spcPts val="3200"/>
              </a:lnSpc>
              <a:buFont typeface="+mj-ea"/>
              <a:buAutoNum type="circleNumDbPlain"/>
            </a:pPr>
            <a:r>
              <a:rPr lang="zh-CN" altLang="en-US" sz="2000" dirty="0" smtClean="0"/>
              <a:t>在打开的网页右下侧选择语言为“中文简体”，然后在弹出的通知栏中选择</a:t>
            </a:r>
            <a:r>
              <a:rPr lang="en-US" altLang="zh-CN" sz="2000" dirty="0" smtClean="0"/>
              <a:t>“</a:t>
            </a:r>
            <a:r>
              <a:rPr lang="zh-CN" altLang="en-US" sz="2000" dirty="0" smtClean="0"/>
              <a:t>另存为</a:t>
            </a:r>
            <a:r>
              <a:rPr lang="en-US" altLang="zh-CN" sz="2000" dirty="0" smtClean="0"/>
              <a:t>”</a:t>
            </a:r>
            <a:r>
              <a:rPr lang="zh-CN" altLang="en-US" sz="2000" dirty="0" smtClean="0"/>
              <a:t>，将</a:t>
            </a:r>
            <a:r>
              <a:rPr lang="en-US" altLang="zh-CN" sz="2000" dirty="0" smtClean="0"/>
              <a:t>Windows</a:t>
            </a:r>
            <a:r>
              <a:rPr lang="zh-CN" altLang="en-US" sz="2000" dirty="0" smtClean="0"/>
              <a:t>安装包下载到指定的位置。</a:t>
            </a:r>
            <a:endParaRPr lang="en-US" altLang="zh-CN" sz="2000" dirty="0" smtClean="0"/>
          </a:p>
          <a:p>
            <a:pPr marL="914400" lvl="1" indent="-457200">
              <a:lnSpc>
                <a:spcPts val="3200"/>
              </a:lnSpc>
              <a:buFont typeface="+mj-ea"/>
              <a:buAutoNum type="circleNumDbPlain"/>
            </a:pPr>
            <a:r>
              <a:rPr lang="zh-CN" altLang="en-US" sz="2000" dirty="0" smtClean="0"/>
              <a:t>双击安装包，在弹出的对话框中单击“选择要安装的程序”。</a:t>
            </a:r>
            <a:endParaRPr lang="en-US" altLang="zh-CN" sz="2000" dirty="0" smtClean="0"/>
          </a:p>
          <a:p>
            <a:pPr marL="914400" lvl="1" indent="-457200">
              <a:lnSpc>
                <a:spcPts val="3200"/>
              </a:lnSpc>
              <a:buFont typeface="+mj-ea"/>
              <a:buAutoNum type="circleNumDbPlain"/>
            </a:pPr>
            <a:r>
              <a:rPr lang="zh-CN" altLang="en-US" sz="2000" dirty="0" smtClean="0"/>
              <a:t>勾选</a:t>
            </a:r>
            <a:r>
              <a:rPr lang="en-US" altLang="zh-CN" sz="2000" dirty="0" smtClean="0"/>
              <a:t>Mail</a:t>
            </a:r>
            <a:r>
              <a:rPr lang="zh-CN" altLang="en-US" sz="2000" dirty="0" smtClean="0"/>
              <a:t>，单击“安装”按钮，进入安装界面。</a:t>
            </a:r>
          </a:p>
          <a:p>
            <a:pPr marL="914400" lvl="1" indent="-457200">
              <a:lnSpc>
                <a:spcPts val="3200"/>
              </a:lnSpc>
              <a:buFont typeface="+mj-ea"/>
              <a:buAutoNum type="circleNumDbPlain"/>
            </a:pPr>
            <a:r>
              <a:rPr lang="zh-CN" altLang="en-US" sz="2000" dirty="0" smtClean="0"/>
              <a:t>安装完成后，在开始菜单中可以看到                    图标。</a:t>
            </a:r>
            <a:endParaRPr lang="zh-CN" altLang="en-US" sz="2000" dirty="0" smtClean="0"/>
          </a:p>
        </p:txBody>
      </p:sp>
      <p:pic>
        <p:nvPicPr>
          <p:cNvPr id="4" name="Picture 4" descr="windowslive图标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44" r="84436" b="19655"/>
          <a:stretch/>
        </p:blipFill>
        <p:spPr bwMode="auto">
          <a:xfrm>
            <a:off x="5580112" y="5733256"/>
            <a:ext cx="1296144" cy="259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6</a:t>
            </a:r>
            <a:r>
              <a:rPr lang="zh-CN" altLang="en-US" dirty="0"/>
              <a:t>：用</a:t>
            </a:r>
            <a:r>
              <a:rPr lang="en-US" altLang="zh-CN" dirty="0"/>
              <a:t>Windows Live Mail</a:t>
            </a:r>
            <a:r>
              <a:rPr lang="zh-CN" altLang="en-US" dirty="0"/>
              <a:t>收发邮件</a:t>
            </a:r>
          </a:p>
        </p:txBody>
      </p:sp>
      <p:sp>
        <p:nvSpPr>
          <p:cNvPr id="56323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281168" cy="50409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 smtClean="0"/>
              <a:t>任务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：添加</a:t>
            </a:r>
            <a:r>
              <a:rPr lang="zh-CN" altLang="en-US" sz="2400" dirty="0" smtClean="0"/>
              <a:t>邮件账户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单击</a:t>
            </a:r>
            <a:r>
              <a:rPr lang="en-US" altLang="zh-CN" sz="1800" dirty="0" smtClean="0"/>
              <a:t>“</a:t>
            </a:r>
            <a:r>
              <a:rPr lang="zh-CN" altLang="en-US" sz="1800" dirty="0" smtClean="0"/>
              <a:t>开始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→</a:t>
            </a:r>
            <a:r>
              <a:rPr lang="en-US" altLang="zh-CN" sz="1800" dirty="0" smtClean="0"/>
              <a:t>Windows Live Mail</a:t>
            </a:r>
            <a:r>
              <a:rPr lang="zh-CN" altLang="en-US" sz="1800" dirty="0" smtClean="0"/>
              <a:t>，首次启动时弹出“是否接收</a:t>
            </a:r>
            <a:r>
              <a:rPr lang="en-US" altLang="zh-CN" sz="1800" dirty="0" smtClean="0"/>
              <a:t>Microsoft</a:t>
            </a:r>
            <a:r>
              <a:rPr lang="zh-CN" altLang="en-US" sz="1800" dirty="0" smtClean="0"/>
              <a:t>协议”界面，选择接收后</a:t>
            </a:r>
            <a:r>
              <a:rPr lang="zh-CN" altLang="en-US" sz="1800" dirty="0" smtClean="0"/>
              <a:t>进入添加</a:t>
            </a:r>
            <a:r>
              <a:rPr lang="zh-CN" altLang="en-US" sz="1800" dirty="0" smtClean="0"/>
              <a:t>电子邮件账户界面。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</a:t>
            </a:r>
            <a:r>
              <a:rPr lang="zh-CN" altLang="en-US" sz="1800" dirty="0" smtClean="0"/>
              <a:t>该界面中添加前文申请的电子邮件账户</a:t>
            </a:r>
            <a:r>
              <a:rPr lang="en-US" altLang="zh-CN" sz="1800" dirty="0" smtClean="0"/>
              <a:t>cqcethuan@163.com</a:t>
            </a:r>
            <a:r>
              <a:rPr lang="zh-CN" altLang="en-US" sz="1800" dirty="0" smtClean="0"/>
              <a:t>，输入密码和发件人显示姓名，勾选“手动配置服务器设置”，</a:t>
            </a:r>
            <a:r>
              <a:rPr lang="zh-CN" altLang="en-US" sz="1800" dirty="0" smtClean="0"/>
              <a:t>单击</a:t>
            </a:r>
            <a:r>
              <a:rPr lang="en-US" altLang="zh-CN" sz="1800" dirty="0" smtClean="0"/>
              <a:t>“</a:t>
            </a:r>
            <a:r>
              <a:rPr lang="zh-CN" altLang="en-US" sz="1800" dirty="0" smtClean="0"/>
              <a:t>下一步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按钮</a:t>
            </a:r>
            <a:r>
              <a:rPr lang="zh-CN" altLang="en-US" sz="1800" dirty="0" smtClean="0"/>
              <a:t>，进入配置服务器设置</a:t>
            </a:r>
            <a:r>
              <a:rPr lang="zh-CN" altLang="en-US" sz="1800" dirty="0" smtClean="0"/>
              <a:t>界面。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接收</a:t>
            </a:r>
            <a:r>
              <a:rPr lang="zh-CN" altLang="en-US" sz="1800" dirty="0" smtClean="0"/>
              <a:t>服务器类型</a:t>
            </a:r>
            <a:r>
              <a:rPr lang="zh-CN" altLang="en-US" sz="1800" dirty="0" smtClean="0"/>
              <a:t>选择</a:t>
            </a:r>
            <a:r>
              <a:rPr lang="en-US" altLang="zh-CN" sz="1800" dirty="0" smtClean="0"/>
              <a:t>“pop</a:t>
            </a:r>
            <a:r>
              <a:rPr lang="zh-CN" altLang="en-US" sz="1800" dirty="0" smtClean="0"/>
              <a:t>服务器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，</a:t>
            </a:r>
            <a:r>
              <a:rPr lang="zh-CN" altLang="en-US" sz="1800" dirty="0" smtClean="0"/>
              <a:t>服务器地址为</a:t>
            </a:r>
            <a:r>
              <a:rPr lang="en-US" altLang="zh-CN" sz="1800" dirty="0" smtClean="0"/>
              <a:t>pop.163.com</a:t>
            </a:r>
            <a:r>
              <a:rPr lang="zh-CN" altLang="en-US" sz="1800" dirty="0" smtClean="0"/>
              <a:t>，发送服务器地址为</a:t>
            </a:r>
            <a:r>
              <a:rPr lang="en-US" altLang="zh-CN" sz="1800" dirty="0" smtClean="0"/>
              <a:t>smtp.163.com</a:t>
            </a:r>
            <a:r>
              <a:rPr lang="zh-CN" altLang="en-US" sz="1800" dirty="0" smtClean="0"/>
              <a:t>，身份验证方式选择“明文”，输入用户名，单击下一步按钮，即完成了邮件账户添加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配置完成后，单击开始菜单→</a:t>
            </a:r>
            <a:r>
              <a:rPr lang="en-US" altLang="zh-CN" sz="1800" dirty="0" smtClean="0"/>
              <a:t>Windows Live Mail</a:t>
            </a:r>
            <a:r>
              <a:rPr lang="zh-CN" altLang="en-US" sz="1800" dirty="0" smtClean="0"/>
              <a:t>，打开</a:t>
            </a:r>
            <a:r>
              <a:rPr lang="en-US" altLang="zh-CN" sz="1800" dirty="0" smtClean="0"/>
              <a:t>Live Mail</a:t>
            </a:r>
            <a:r>
              <a:rPr lang="zh-CN" altLang="en-US" sz="1800" dirty="0" smtClean="0"/>
              <a:t>主界面，单击“开始”按钮将进入</a:t>
            </a:r>
            <a:r>
              <a:rPr lang="en-US" altLang="zh-CN" sz="1800" dirty="0" smtClean="0"/>
              <a:t>Live Mail</a:t>
            </a:r>
            <a:r>
              <a:rPr lang="zh-CN" altLang="en-US" sz="1800" dirty="0" smtClean="0"/>
              <a:t>主界面。</a:t>
            </a:r>
            <a:endParaRPr lang="zh-CN" altLang="en-US" sz="1800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6</a:t>
            </a:r>
            <a:r>
              <a:rPr lang="zh-CN" altLang="en-US" dirty="0"/>
              <a:t>：用</a:t>
            </a:r>
            <a:r>
              <a:rPr lang="en-US" altLang="zh-CN" dirty="0"/>
              <a:t>Windows Live Mail</a:t>
            </a:r>
            <a:r>
              <a:rPr lang="zh-CN" altLang="en-US" dirty="0"/>
              <a:t>收发邮件</a:t>
            </a:r>
          </a:p>
        </p:txBody>
      </p:sp>
      <p:sp>
        <p:nvSpPr>
          <p:cNvPr id="71683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2"/>
            <a:ext cx="8353425" cy="49688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：接收</a:t>
            </a:r>
            <a:r>
              <a:rPr lang="zh-CN" altLang="en-US" sz="2400" dirty="0" smtClean="0"/>
              <a:t>邮件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选择</a:t>
            </a:r>
            <a:r>
              <a:rPr lang="zh-CN" altLang="en-US" sz="2000" dirty="0" smtClean="0"/>
              <a:t>工具栏中的“发送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接收”，在“发送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接收”下拉菜单中选择“</a:t>
            </a:r>
            <a:r>
              <a:rPr lang="en-US" altLang="zh-CN" sz="2000" dirty="0" smtClean="0"/>
              <a:t>163(</a:t>
            </a:r>
            <a:r>
              <a:rPr lang="en-US" altLang="zh-CN" sz="2000" dirty="0" err="1" smtClean="0"/>
              <a:t>cqcethuan</a:t>
            </a:r>
            <a:r>
              <a:rPr lang="en-US" altLang="zh-CN" sz="2000" dirty="0" smtClean="0"/>
              <a:t>)”</a:t>
            </a:r>
            <a:r>
              <a:rPr lang="zh-CN" altLang="en-US" sz="2000" dirty="0" smtClean="0"/>
              <a:t>账户为默认帐户。如</a:t>
            </a:r>
            <a:r>
              <a:rPr lang="zh-CN" altLang="en-US" sz="2000" dirty="0" smtClean="0"/>
              <a:t>图所</a:t>
            </a:r>
            <a:r>
              <a:rPr lang="zh-CN" altLang="en-US" sz="2000" dirty="0" smtClean="0"/>
              <a:t>示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选择账户之后开始接收邮件，如图所示收到了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封邮件。</a:t>
            </a:r>
            <a:r>
              <a:rPr lang="zh-CN" altLang="en-US" sz="2000" dirty="0" smtClean="0"/>
              <a:t> </a:t>
            </a:r>
            <a:endParaRPr lang="zh-CN" altLang="en-US" sz="20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87468"/>
            <a:ext cx="5472608" cy="284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35215"/>
            <a:ext cx="6480720" cy="120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6</a:t>
            </a:r>
            <a:r>
              <a:rPr lang="zh-CN" altLang="en-US" dirty="0"/>
              <a:t>：用</a:t>
            </a:r>
            <a:r>
              <a:rPr lang="en-US" altLang="zh-CN" dirty="0"/>
              <a:t>Windows Live Mail</a:t>
            </a:r>
            <a:r>
              <a:rPr lang="zh-CN" altLang="en-US" dirty="0"/>
              <a:t>收发邮件</a:t>
            </a:r>
          </a:p>
        </p:txBody>
      </p:sp>
      <p:sp>
        <p:nvSpPr>
          <p:cNvPr id="72707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353425" cy="5112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：接收邮件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 smtClean="0"/>
              <a:t>双击</a:t>
            </a:r>
            <a:r>
              <a:rPr lang="zh-CN" altLang="en-US" sz="2000" dirty="0" smtClean="0"/>
              <a:t>“课表”邮件图标，将打开课表邮件，如下</a:t>
            </a:r>
            <a:r>
              <a:rPr lang="zh-CN" altLang="en-US" sz="2000" dirty="0" smtClean="0"/>
              <a:t>图所</a:t>
            </a:r>
            <a:r>
              <a:rPr lang="zh-CN" altLang="en-US" sz="2000" dirty="0" smtClean="0"/>
              <a:t>示，点击工具栏的答复命令，可以回复该邮件，点击转发命令，可以转发该邮件，点击删除命令，可以删除该邮件。</a:t>
            </a:r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429000"/>
            <a:ext cx="5240338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文件</a:t>
            </a:r>
            <a:r>
              <a:rPr lang="zh-CN" altLang="en-US" dirty="0"/>
              <a:t>上传和下载 </a:t>
            </a:r>
          </a:p>
        </p:txBody>
      </p:sp>
      <p:sp>
        <p:nvSpPr>
          <p:cNvPr id="70144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600"/>
              </a:lnSpc>
            </a:pPr>
            <a:r>
              <a:rPr lang="zh-CN" altLang="en-US" sz="2400" dirty="0" smtClean="0"/>
              <a:t>上</a:t>
            </a:r>
            <a:r>
              <a:rPr lang="zh-CN" altLang="en-US" sz="2400" dirty="0" smtClean="0"/>
              <a:t>传文件</a:t>
            </a:r>
          </a:p>
          <a:p>
            <a:pPr lvl="1">
              <a:lnSpc>
                <a:spcPts val="2600"/>
              </a:lnSpc>
            </a:pPr>
            <a:r>
              <a:rPr lang="zh-CN" altLang="en-US" sz="1800" dirty="0" smtClean="0"/>
              <a:t>最</a:t>
            </a:r>
            <a:r>
              <a:rPr lang="zh-CN" altLang="en-US" sz="1800" dirty="0" smtClean="0"/>
              <a:t>直接的方法就是通过</a:t>
            </a:r>
            <a:r>
              <a:rPr lang="en-US" altLang="zh-CN" sz="1800" dirty="0" smtClean="0"/>
              <a:t>FTP</a:t>
            </a:r>
            <a:r>
              <a:rPr lang="zh-CN" altLang="en-US" sz="1800" dirty="0" smtClean="0"/>
              <a:t>文件传输服务协议，从远程登录服务器，然后将本机的文件复制粘贴到远程计算机上即可实现文件上传。</a:t>
            </a:r>
          </a:p>
          <a:p>
            <a:pPr>
              <a:lnSpc>
                <a:spcPts val="2600"/>
              </a:lnSpc>
            </a:pPr>
            <a:r>
              <a:rPr lang="zh-CN" altLang="en-US" sz="2400" dirty="0" smtClean="0"/>
              <a:t>下载</a:t>
            </a:r>
            <a:r>
              <a:rPr lang="zh-CN" altLang="en-US" sz="2400" dirty="0" smtClean="0"/>
              <a:t>文件</a:t>
            </a:r>
          </a:p>
          <a:p>
            <a:pPr lvl="1">
              <a:lnSpc>
                <a:spcPts val="2600"/>
              </a:lnSpc>
              <a:buFont typeface="Wingdings" pitchFamily="2" charset="2"/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http </a:t>
            </a:r>
            <a:r>
              <a:rPr lang="zh-CN" altLang="en-US" sz="2000" dirty="0" smtClean="0"/>
              <a:t>下载</a:t>
            </a:r>
          </a:p>
          <a:p>
            <a:pPr lvl="2">
              <a:lnSpc>
                <a:spcPts val="2600"/>
              </a:lnSpc>
            </a:pPr>
            <a:r>
              <a:rPr lang="zh-CN" altLang="en-US" sz="1600" dirty="0" smtClean="0"/>
              <a:t>在搜索到待下载文件的下载地址后，右键单击下载地址，单击“另存为”命令即可下载文件到本地。这种下载不需要用户</a:t>
            </a:r>
            <a:r>
              <a:rPr lang="en-US" altLang="zh-CN" sz="1600" dirty="0" smtClean="0"/>
              <a:t>ID </a:t>
            </a:r>
            <a:r>
              <a:rPr lang="zh-CN" altLang="en-US" sz="1600" dirty="0" smtClean="0"/>
              <a:t>和密码。</a:t>
            </a:r>
          </a:p>
          <a:p>
            <a:pPr lvl="1">
              <a:lnSpc>
                <a:spcPts val="2600"/>
              </a:lnSpc>
              <a:buFont typeface="Wingdings" pitchFamily="2" charset="2"/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FTP </a:t>
            </a:r>
            <a:r>
              <a:rPr lang="zh-CN" altLang="en-US" sz="2000" dirty="0" smtClean="0"/>
              <a:t>下载</a:t>
            </a:r>
          </a:p>
          <a:p>
            <a:pPr lvl="2">
              <a:lnSpc>
                <a:spcPts val="2600"/>
              </a:lnSpc>
            </a:pPr>
            <a:r>
              <a:rPr lang="zh-CN" altLang="en-US" sz="1600" dirty="0" smtClean="0"/>
              <a:t>使用</a:t>
            </a:r>
            <a:r>
              <a:rPr lang="en-US" altLang="zh-CN" sz="1600" dirty="0" smtClean="0"/>
              <a:t>FTP</a:t>
            </a:r>
            <a:r>
              <a:rPr lang="zh-CN" altLang="en-US" sz="1600" dirty="0" smtClean="0"/>
              <a:t>协议从</a:t>
            </a:r>
            <a:r>
              <a:rPr lang="en-US" altLang="zh-CN" sz="1600" dirty="0" smtClean="0"/>
              <a:t>FTP </a:t>
            </a:r>
            <a:r>
              <a:rPr lang="zh-CN" altLang="en-US" sz="1600" dirty="0" smtClean="0"/>
              <a:t>站点下载文件。这种下载方式首先要登录</a:t>
            </a:r>
            <a:r>
              <a:rPr lang="en-US" altLang="zh-CN" sz="1600" dirty="0" smtClean="0"/>
              <a:t>FTP</a:t>
            </a:r>
            <a:r>
              <a:rPr lang="zh-CN" altLang="en-US" sz="1600" dirty="0" smtClean="0"/>
              <a:t>站点（可能需要输入用户</a:t>
            </a:r>
            <a:r>
              <a:rPr lang="en-US" altLang="zh-CN" sz="1600" dirty="0" smtClean="0"/>
              <a:t>ID </a:t>
            </a:r>
            <a:r>
              <a:rPr lang="zh-CN" altLang="en-US" sz="1600" dirty="0" smtClean="0"/>
              <a:t>和密码才能登录），然后直接将需要下载的文件从</a:t>
            </a:r>
            <a:r>
              <a:rPr lang="en-US" altLang="zh-CN" sz="1600" dirty="0" smtClean="0"/>
              <a:t>FTP</a:t>
            </a:r>
            <a:r>
              <a:rPr lang="zh-CN" altLang="en-US" sz="1600" dirty="0" smtClean="0"/>
              <a:t>站点拖到本机上即可。</a:t>
            </a:r>
          </a:p>
          <a:p>
            <a:pPr lvl="1">
              <a:lnSpc>
                <a:spcPts val="2600"/>
              </a:lnSpc>
              <a:buFont typeface="Wingdings" pitchFamily="2" charset="2"/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P2P</a:t>
            </a:r>
            <a:r>
              <a:rPr lang="zh-CN" altLang="en-US" sz="2000" dirty="0" smtClean="0"/>
              <a:t>下载</a:t>
            </a:r>
          </a:p>
          <a:p>
            <a:pPr lvl="2">
              <a:lnSpc>
                <a:spcPts val="2600"/>
              </a:lnSpc>
            </a:pPr>
            <a:r>
              <a:rPr lang="en-US" altLang="zh-CN" sz="1600" dirty="0" smtClean="0"/>
              <a:t>P2P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Point to point</a:t>
            </a:r>
            <a:r>
              <a:rPr lang="zh-CN" altLang="en-US" sz="1600" dirty="0" smtClean="0"/>
              <a:t>）点对点下载的意思，是在下载同时，自己的电脑还要继续做主机上传。使用</a:t>
            </a:r>
            <a:r>
              <a:rPr lang="en-US" altLang="zh-CN" sz="1600" dirty="0" smtClean="0"/>
              <a:t>BT</a:t>
            </a:r>
            <a:r>
              <a:rPr lang="zh-CN" altLang="en-US" sz="1600" dirty="0" smtClean="0"/>
              <a:t>下载和电驴</a:t>
            </a:r>
            <a:r>
              <a:rPr lang="en-US" altLang="zh-CN" sz="1600" dirty="0" err="1" smtClean="0"/>
              <a:t>eMule</a:t>
            </a:r>
            <a:r>
              <a:rPr lang="en-US" altLang="zh-CN" sz="1600" dirty="0" smtClean="0"/>
              <a:t> </a:t>
            </a:r>
            <a:r>
              <a:rPr lang="zh-CN" altLang="en-US" sz="1600" dirty="0" smtClean="0"/>
              <a:t>下载都属于这种下载方式。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0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70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725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70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25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"/>
                                        <p:tgtEl>
                                          <p:spTgt spid="70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70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4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70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"/>
                                        <p:tgtEl>
                                          <p:spTgt spid="70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4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014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"/>
                                        <p:tgtEl>
                                          <p:spTgt spid="7014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45" grpId="0" build="p" bldLvl="2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en-US" dirty="0">
                <a:sym typeface="Monotype Sorts" pitchFamily="2" charset="2"/>
              </a:rPr>
              <a:t>使用浏览器直接下载</a:t>
            </a:r>
            <a:r>
              <a:rPr lang="en-US" altLang="zh-CN" dirty="0" err="1">
                <a:sym typeface="Monotype Sorts" pitchFamily="2" charset="2"/>
              </a:rPr>
              <a:t>FlashGet</a:t>
            </a:r>
            <a:r>
              <a:rPr lang="zh-CN" altLang="en-US" dirty="0">
                <a:sym typeface="Monotype Sorts" pitchFamily="2" charset="2"/>
              </a:rPr>
              <a:t>软件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打开</a:t>
            </a:r>
            <a:r>
              <a:rPr lang="zh-CN" altLang="en-US" sz="2000" dirty="0" smtClean="0"/>
              <a:t>百度主页。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搜索框中输入：</a:t>
            </a:r>
            <a:r>
              <a:rPr lang="en-US" altLang="zh-CN" sz="2000" dirty="0" err="1" smtClean="0"/>
              <a:t>flashget</a:t>
            </a:r>
            <a:r>
              <a:rPr lang="zh-CN" altLang="en-US" sz="2000" dirty="0" smtClean="0"/>
              <a:t>，单击“百度”按钮 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搜索结果中，选择第一条结果</a:t>
            </a:r>
            <a:r>
              <a:rPr lang="en-US" altLang="zh-CN" sz="2000" dirty="0" smtClean="0"/>
              <a:t>——“</a:t>
            </a:r>
            <a:r>
              <a:rPr lang="zh-CN" altLang="en-US" sz="2000" dirty="0" smtClean="0"/>
              <a:t>快车 快车官方网站”，进入了“网际快车”官方网站“ 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右键</a:t>
            </a:r>
            <a:r>
              <a:rPr lang="zh-CN" altLang="en-US" sz="2000" dirty="0" smtClean="0"/>
              <a:t>单击“免费下载最新版本”，在弹出的快捷菜单中选择“目标另存为”命令，将弹出“另存为”对话框 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其中选择要保存文件的位置，单击“保存”按钮，会出现</a:t>
            </a:r>
            <a:r>
              <a:rPr lang="zh-CN" altLang="en-US" sz="2000" dirty="0" smtClean="0"/>
              <a:t>如</a:t>
            </a:r>
            <a:r>
              <a:rPr lang="zh-CN" altLang="en-US" sz="2000" dirty="0"/>
              <a:t>下</a:t>
            </a:r>
            <a:r>
              <a:rPr lang="zh-CN" altLang="en-US" sz="2000" dirty="0" smtClean="0"/>
              <a:t>图所</a:t>
            </a:r>
            <a:r>
              <a:rPr lang="zh-CN" altLang="en-US" sz="2000" dirty="0" smtClean="0"/>
              <a:t>示的通知栏，可以单击“取消”按钮取消下载，单击“查看下载”按钮查看下载</a:t>
            </a:r>
            <a:r>
              <a:rPr lang="zh-CN" altLang="en-US" sz="2000" dirty="0" smtClean="0"/>
              <a:t>。下载</a:t>
            </a:r>
            <a:r>
              <a:rPr lang="zh-CN" altLang="en-US" sz="2000" dirty="0" smtClean="0"/>
              <a:t>完成后 ，安装快车软件。</a:t>
            </a:r>
            <a:endParaRPr lang="en-US" altLang="zh-CN" sz="2000" dirty="0" smtClean="0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2" t="87263" r="9857"/>
          <a:stretch>
            <a:fillRect/>
          </a:stretch>
        </p:blipFill>
        <p:spPr bwMode="auto">
          <a:xfrm>
            <a:off x="1403648" y="5733256"/>
            <a:ext cx="6591398" cy="547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</a:t>
            </a:r>
            <a:r>
              <a:rPr lang="zh-CN" altLang="en-US" dirty="0"/>
              <a:t>：使用</a:t>
            </a:r>
            <a:r>
              <a:rPr lang="en-US" altLang="zh-CN" dirty="0" err="1"/>
              <a:t>FlashGet</a:t>
            </a:r>
            <a:r>
              <a:rPr lang="zh-CN" altLang="en-US" dirty="0"/>
              <a:t>下载软件</a:t>
            </a:r>
          </a:p>
        </p:txBody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318995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 smtClean="0"/>
              <a:t>任务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：使用</a:t>
            </a:r>
            <a:r>
              <a:rPr lang="en-US" altLang="zh-CN" sz="2400" dirty="0" err="1" smtClean="0"/>
              <a:t>FlashGet</a:t>
            </a:r>
            <a:r>
              <a:rPr lang="zh-CN" altLang="en-US" sz="2400" dirty="0" smtClean="0"/>
              <a:t>下载“美图秀秀”</a:t>
            </a:r>
            <a:r>
              <a:rPr lang="zh-CN" altLang="en-US" sz="2400" dirty="0" smtClean="0"/>
              <a:t>软件。</a:t>
            </a:r>
            <a:endParaRPr lang="zh-CN" altLang="en-US" sz="2400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打开</a:t>
            </a:r>
            <a:r>
              <a:rPr lang="zh-CN" altLang="en-US" sz="2000" dirty="0" smtClean="0"/>
              <a:t>百度主页。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搜索框中输入：美图秀秀，单击“百度一下”按钮 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搜索结果中，单击第一个链接点后进入美图官方网站，在美图秀秀网站首页中，用鼠标右键单“立即下载”图标，在弹出的快捷菜单中选择“使用快车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下载</a:t>
            </a:r>
            <a:r>
              <a:rPr lang="zh-CN" altLang="en-US" sz="2000" dirty="0" smtClean="0"/>
              <a:t>” 。</a:t>
            </a:r>
            <a:endParaRPr lang="en-US" altLang="zh-CN" sz="2000" dirty="0" smtClean="0"/>
          </a:p>
          <a:p>
            <a:pPr marL="914400" lvl="1" indent="-514350">
              <a:lnSpc>
                <a:spcPct val="150000"/>
              </a:lnSpc>
              <a:buFont typeface="+mj-lt"/>
              <a:buAutoNum type="circleNumDbPlain"/>
            </a:pPr>
            <a:r>
              <a:rPr lang="zh-CN" altLang="en-US" sz="2000" dirty="0" smtClean="0"/>
              <a:t>单击“立即下载”按钮，会出现下载任务窗口。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circleNumDbPlain"/>
            </a:pPr>
            <a:r>
              <a:rPr lang="zh-CN" altLang="en-US" sz="2000" dirty="0" smtClean="0"/>
              <a:t>当任务下载完毕后，文件会被自动保存在“完成下载”类别中。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circleNumDbPlain"/>
            </a:pPr>
            <a:r>
              <a:rPr lang="zh-CN" altLang="en-US" sz="2000" dirty="0" smtClean="0"/>
              <a:t>单击“完成下载”类别，观察右侧窗格中已下载的任务列表。</a:t>
            </a:r>
            <a:endParaRPr lang="zh-CN" altLang="en-US" sz="20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zh-CN" altLang="en-US" sz="2400" dirty="0" smtClean="0"/>
          </a:p>
          <a:p>
            <a:pPr>
              <a:lnSpc>
                <a:spcPct val="80000"/>
              </a:lnSpc>
            </a:pPr>
            <a:endParaRPr lang="zh-CN" altLang="en-US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</a:t>
            </a:r>
            <a:r>
              <a:rPr lang="zh-CN" altLang="en-US" dirty="0"/>
              <a:t>：使用</a:t>
            </a:r>
            <a:r>
              <a:rPr lang="en-US" altLang="zh-CN" dirty="0" err="1"/>
              <a:t>FlashGet</a:t>
            </a:r>
            <a:r>
              <a:rPr lang="zh-CN" altLang="en-US" dirty="0"/>
              <a:t>下载软件</a:t>
            </a:r>
          </a:p>
        </p:txBody>
      </p:sp>
      <p:sp>
        <p:nvSpPr>
          <p:cNvPr id="38915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 smtClean="0"/>
              <a:t>任务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查看</a:t>
            </a:r>
            <a:r>
              <a:rPr lang="zh-CN" altLang="en-US" sz="2400" dirty="0" smtClean="0"/>
              <a:t>类别属性</a:t>
            </a:r>
          </a:p>
          <a:p>
            <a:pPr lvl="1">
              <a:lnSpc>
                <a:spcPts val="2600"/>
              </a:lnSpc>
            </a:pPr>
            <a:r>
              <a:rPr lang="en-US" altLang="zh-CN" sz="1800" dirty="0" err="1" smtClean="0"/>
              <a:t>FlashGet</a:t>
            </a:r>
            <a:r>
              <a:rPr lang="zh-CN" altLang="en-US" sz="1800" dirty="0" smtClean="0"/>
              <a:t>最实用的功能之一就是对下载文件进行归类管理。它使用类别的概念来管理下载的文件，每种类别可指定一个文件夹，当所有下载任务完成后，便存放到该类别所指定的文件夹中。</a:t>
            </a:r>
          </a:p>
          <a:p>
            <a:pPr lvl="1">
              <a:lnSpc>
                <a:spcPts val="2600"/>
              </a:lnSpc>
            </a:pPr>
            <a:r>
              <a:rPr lang="en-US" altLang="zh-CN" sz="1800" dirty="0" smtClean="0"/>
              <a:t>FlashGet3.7</a:t>
            </a:r>
            <a:r>
              <a:rPr lang="zh-CN" altLang="en-US" sz="1800" dirty="0" smtClean="0"/>
              <a:t>默认创建的三个类别是“正在下载”、“完成下载”和“回收站”，默认的文件夹为安装软件时设置的</a:t>
            </a:r>
            <a:r>
              <a:rPr lang="zh-CN" altLang="en-US" sz="1800" dirty="0" smtClean="0"/>
              <a:t>目录。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在“正在下载”类别中，存放所有未完成的下载任务。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在“完成下载”类别中又</a:t>
            </a:r>
            <a:r>
              <a:rPr lang="zh-CN" altLang="en-US" sz="1800" dirty="0" smtClean="0"/>
              <a:t>分若干</a:t>
            </a:r>
            <a:r>
              <a:rPr lang="zh-CN" altLang="en-US" sz="1800" dirty="0" smtClean="0"/>
              <a:t>个子类别，存放所有已完成的下载任务。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在“回收站”类别中，存放被删除的任务，要将它们真正地删除，必须在“回收站”类别中再进行一次</a:t>
            </a:r>
            <a:r>
              <a:rPr lang="zh-CN" altLang="en-US" sz="1800" dirty="0" smtClean="0"/>
              <a:t>删除。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用户还可以在某类别下创建任意数目的类别和子</a:t>
            </a:r>
            <a:r>
              <a:rPr lang="zh-CN" altLang="en-US" sz="1800" dirty="0" smtClean="0"/>
              <a:t>类别。</a:t>
            </a:r>
            <a:r>
              <a:rPr lang="zh-CN" altLang="en-US" sz="1800" dirty="0" smtClean="0"/>
              <a:t>在</a:t>
            </a:r>
            <a:r>
              <a:rPr lang="en-US" altLang="zh-CN" sz="1800" dirty="0" err="1" smtClean="0"/>
              <a:t>FlashGet</a:t>
            </a:r>
            <a:r>
              <a:rPr lang="zh-CN" altLang="en-US" sz="1800" dirty="0" smtClean="0"/>
              <a:t>中下载</a:t>
            </a:r>
            <a:r>
              <a:rPr lang="zh-CN" altLang="en-US" sz="1800" dirty="0" smtClean="0"/>
              <a:t>的文件存放的类别可以随时改变，具体的文件也可以在文件夹之间移动。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</a:t>
            </a:r>
            <a:r>
              <a:rPr lang="zh-CN" altLang="en-US" dirty="0"/>
              <a:t>：使用</a:t>
            </a:r>
            <a:r>
              <a:rPr lang="en-US" altLang="zh-CN" dirty="0" err="1"/>
              <a:t>FlashGet</a:t>
            </a:r>
            <a:r>
              <a:rPr lang="zh-CN" altLang="en-US" dirty="0"/>
              <a:t>下载软件</a:t>
            </a:r>
          </a:p>
        </p:txBody>
      </p:sp>
      <p:sp>
        <p:nvSpPr>
          <p:cNvPr id="39939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en-US" dirty="0" smtClean="0"/>
              <a:t>查看</a:t>
            </a:r>
            <a:r>
              <a:rPr lang="zh-CN" altLang="en-US" dirty="0" smtClean="0"/>
              <a:t>类别</a:t>
            </a:r>
            <a:r>
              <a:rPr lang="zh-CN" altLang="en-US" dirty="0" smtClean="0"/>
              <a:t>属性。</a:t>
            </a:r>
            <a:endParaRPr lang="zh-CN" altLang="en-US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打开</a:t>
            </a:r>
            <a:r>
              <a:rPr lang="en-US" altLang="zh-CN" dirty="0" err="1" smtClean="0"/>
              <a:t>FlashGet</a:t>
            </a:r>
            <a:r>
              <a:rPr lang="zh-CN" altLang="en-US" dirty="0" smtClean="0"/>
              <a:t>的主窗口。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 smtClean="0"/>
              <a:t>“完成下载”目录下，右击“软件”类别，在弹出的快捷菜单中选择“属性”</a:t>
            </a:r>
            <a:r>
              <a:rPr lang="zh-CN" altLang="en-US" dirty="0" smtClean="0"/>
              <a:t>选项。</a:t>
            </a:r>
            <a:endParaRPr lang="zh-CN" altLang="en-US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观察</a:t>
            </a:r>
            <a:r>
              <a:rPr lang="zh-CN" altLang="en-US" dirty="0" smtClean="0"/>
              <a:t>“软件”类别的默认目录。单击“浏览”按钮可以改变默认目录。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 smtClean="0"/>
              <a:t>“确定”或“取消”按钮关闭对话框。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</a:t>
            </a:r>
            <a:r>
              <a:rPr lang="zh-CN" altLang="en-US" dirty="0"/>
              <a:t>：使用</a:t>
            </a:r>
            <a:r>
              <a:rPr lang="en-US" altLang="zh-CN" dirty="0" err="1"/>
              <a:t>FlashGet</a:t>
            </a:r>
            <a:r>
              <a:rPr lang="zh-CN" altLang="en-US" dirty="0"/>
              <a:t>下载软件</a:t>
            </a:r>
          </a:p>
        </p:txBody>
      </p:sp>
      <p:sp>
        <p:nvSpPr>
          <p:cNvPr id="40963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2"/>
            <a:ext cx="8353425" cy="5112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</a:t>
            </a:r>
            <a:r>
              <a:rPr lang="zh-CN" altLang="en-US" sz="2400" dirty="0" smtClean="0"/>
              <a:t>新的子</a:t>
            </a:r>
            <a:r>
              <a:rPr lang="zh-CN" altLang="en-US" sz="2400" dirty="0" smtClean="0"/>
              <a:t>类别。</a:t>
            </a:r>
            <a:endParaRPr lang="zh-CN" altLang="en-US" sz="2400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1800" dirty="0" smtClean="0"/>
              <a:t>要求：在</a:t>
            </a:r>
            <a:r>
              <a:rPr lang="en-US" altLang="zh-CN" sz="1800" dirty="0" err="1" smtClean="0"/>
              <a:t>FlashGet</a:t>
            </a:r>
            <a:r>
              <a:rPr lang="zh-CN" altLang="en-US" sz="1800" dirty="0" smtClean="0"/>
              <a:t>的“完成下载”类别中创建“资料”类别，再在“资料”类别创建两个新的子类别。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</a:t>
            </a:r>
            <a:r>
              <a:rPr lang="en-US" altLang="zh-CN" sz="1800" dirty="0" err="1" smtClean="0"/>
              <a:t>FlashGet</a:t>
            </a:r>
            <a:r>
              <a:rPr lang="zh-CN" altLang="en-US" sz="1800" dirty="0" smtClean="0"/>
              <a:t>主窗口中，右击“完成下载”类别，在弹出的对话框中选择“新建分类”</a:t>
            </a:r>
            <a:r>
              <a:rPr lang="zh-CN" altLang="en-US" sz="1800" dirty="0" smtClean="0"/>
              <a:t>选项。</a:t>
            </a:r>
            <a:endParaRPr lang="zh-CN" altLang="en-US" sz="1800" dirty="0" smtClean="0"/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</a:t>
            </a:r>
            <a:r>
              <a:rPr lang="zh-CN" altLang="en-US" sz="1800" dirty="0" smtClean="0"/>
              <a:t>“名称”文本框中输入“资料”后，“默认的目录”文本框中会自动显示“</a:t>
            </a:r>
            <a:r>
              <a:rPr lang="en-US" altLang="zh-CN" sz="1800" dirty="0" smtClean="0"/>
              <a:t>F:\Downloads\</a:t>
            </a:r>
            <a:r>
              <a:rPr lang="zh-CN" altLang="en-US" sz="1800" dirty="0" smtClean="0"/>
              <a:t>资料”，单击“确定”按钮。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dirty="0" smtClean="0"/>
              <a:t>在</a:t>
            </a:r>
            <a:r>
              <a:rPr lang="en-US" altLang="zh-CN" sz="1800" dirty="0" err="1" smtClean="0"/>
              <a:t>FlashGet</a:t>
            </a:r>
            <a:r>
              <a:rPr lang="zh-CN" altLang="en-US" sz="1800" dirty="0" smtClean="0"/>
              <a:t>主窗口中，右击刚创建的“资料”类别，在弹出的快捷菜单中选择“新建分类”选项，在“资料”分类下创建两个子类：“宝宝影音”和“学习资料”。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</a:t>
            </a:r>
            <a:r>
              <a:rPr lang="zh-CN" altLang="en-US" dirty="0"/>
              <a:t>：使用</a:t>
            </a:r>
            <a:r>
              <a:rPr lang="en-US" altLang="zh-CN" dirty="0" err="1"/>
              <a:t>FlashGet</a:t>
            </a:r>
            <a:r>
              <a:rPr lang="zh-CN" altLang="en-US" dirty="0"/>
              <a:t>下载软件</a:t>
            </a:r>
          </a:p>
        </p:txBody>
      </p:sp>
      <p:sp>
        <p:nvSpPr>
          <p:cNvPr id="41987" name="Rectangle 3"/>
          <p:cNvSpPr>
            <a:spLocks noChangeArrowheads="1"/>
          </p:cNvSpPr>
          <p:nvPr>
            <p:ph type="body" idx="1"/>
          </p:nvPr>
        </p:nvSpPr>
        <p:spPr>
          <a:xfrm>
            <a:off x="395288" y="1268413"/>
            <a:ext cx="8425184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分类</a:t>
            </a:r>
            <a:r>
              <a:rPr lang="zh-CN" altLang="en-US" sz="2400" dirty="0" smtClean="0"/>
              <a:t>规则设置 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打开</a:t>
            </a:r>
            <a:r>
              <a:rPr lang="en-US" altLang="zh-CN" sz="2000" dirty="0" err="1" smtClean="0"/>
              <a:t>FlashGet</a:t>
            </a:r>
            <a:r>
              <a:rPr lang="zh-CN" altLang="en-US" sz="2000" dirty="0" smtClean="0"/>
              <a:t>的主窗口。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“工具”→“选项”</a:t>
            </a:r>
            <a:r>
              <a:rPr lang="zh-CN" altLang="en-US" sz="2000" dirty="0" smtClean="0"/>
              <a:t>命令。</a:t>
            </a:r>
            <a:endParaRPr lang="zh-CN" altLang="en-US" sz="2000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/>
              <a:t>“任务管理”→“分类规则”命令，可以根据下载对象的扩展名对下载对象进行分类，可以编辑、添加、删除规则。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23333"/>
            <a:ext cx="3312368" cy="262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4873</TotalTime>
  <Words>2422</Words>
  <Application>Microsoft Office PowerPoint</Application>
  <PresentationFormat>全屏显示(4:3)</PresentationFormat>
  <Paragraphs>155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Comic Sans MS</vt:lpstr>
      <vt:lpstr>隶书</vt:lpstr>
      <vt:lpstr>Arial</vt:lpstr>
      <vt:lpstr>黑体</vt:lpstr>
      <vt:lpstr>Wingdings</vt:lpstr>
      <vt:lpstr>宋体</vt:lpstr>
      <vt:lpstr>仿宋_GB2312</vt:lpstr>
      <vt:lpstr>Monotype Sorts</vt:lpstr>
      <vt:lpstr>Times New Roman</vt:lpstr>
      <vt:lpstr>微软雅黑</vt:lpstr>
      <vt:lpstr>楷体</vt:lpstr>
      <vt:lpstr>Crayons</vt:lpstr>
      <vt:lpstr>第7章  Internet操作应用 第3讲  Internet 操作(2)</vt:lpstr>
      <vt:lpstr>第3讲 Internet操作（2）  ——软件下载&amp; 解压缩软件&amp;收发邮件</vt:lpstr>
      <vt:lpstr>文件上传和下载 </vt:lpstr>
      <vt:lpstr>实作1：使用浏览器直接下载FlashGet软件</vt:lpstr>
      <vt:lpstr>实作2：使用FlashGet下载软件</vt:lpstr>
      <vt:lpstr>实作2：使用FlashGet下载软件</vt:lpstr>
      <vt:lpstr>实作2：使用FlashGet下载软件</vt:lpstr>
      <vt:lpstr>实作2：使用FlashGet下载软件</vt:lpstr>
      <vt:lpstr>实作2：使用FlashGet下载软件</vt:lpstr>
      <vt:lpstr>实作2：使用FlashGet下载软件</vt:lpstr>
      <vt:lpstr>实作3：使用迅雷7.9下载软件</vt:lpstr>
      <vt:lpstr>实作4：WinRAR的安装和使用 </vt:lpstr>
      <vt:lpstr>实作4：WinRAR的安装和使用</vt:lpstr>
      <vt:lpstr>实作4：WinRAR的安装和使用</vt:lpstr>
      <vt:lpstr>实作4：WinRAR的安装和使用</vt:lpstr>
      <vt:lpstr>实作4：WinRAR的安装和使用</vt:lpstr>
      <vt:lpstr>实作4：WinRAR的安装和使用</vt:lpstr>
      <vt:lpstr>实作4：WinRAR的安装和使用</vt:lpstr>
      <vt:lpstr>实作5：用Windows Live Mail收发邮件</vt:lpstr>
      <vt:lpstr>实作6：用Windows Live Mail收发邮件</vt:lpstr>
      <vt:lpstr>实作6：用Windows Live Mail收发邮件</vt:lpstr>
      <vt:lpstr>实作6：用Windows Live Mail收发邮件</vt:lpstr>
      <vt:lpstr>实作6：用Windows Live Mail收发邮件</vt:lpstr>
      <vt:lpstr>实作6：用Windows Live Mail收发邮件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370</cp:revision>
  <dcterms:created xsi:type="dcterms:W3CDTF">2003-05-15T13:10:49Z</dcterms:created>
  <dcterms:modified xsi:type="dcterms:W3CDTF">2014-05-26T09:09:58Z</dcterms:modified>
</cp:coreProperties>
</file>