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28"/>
  </p:notesMasterIdLst>
  <p:sldIdLst>
    <p:sldId id="256" r:id="rId8"/>
    <p:sldId id="301" r:id="rId9"/>
    <p:sldId id="302" r:id="rId10"/>
    <p:sldId id="303" r:id="rId11"/>
    <p:sldId id="304" r:id="rId12"/>
    <p:sldId id="305" r:id="rId13"/>
    <p:sldId id="306" r:id="rId14"/>
    <p:sldId id="307" r:id="rId15"/>
    <p:sldId id="308" r:id="rId16"/>
    <p:sldId id="309" r:id="rId17"/>
    <p:sldId id="310" r:id="rId18"/>
    <p:sldId id="311" r:id="rId19"/>
    <p:sldId id="313" r:id="rId20"/>
    <p:sldId id="314" r:id="rId21"/>
    <p:sldId id="316" r:id="rId22"/>
    <p:sldId id="317" r:id="rId23"/>
    <p:sldId id="318" r:id="rId24"/>
    <p:sldId id="319" r:id="rId25"/>
    <p:sldId id="320" r:id="rId26"/>
    <p:sldId id="32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575" autoAdjust="0"/>
  </p:normalViewPr>
  <p:slideViewPr>
    <p:cSldViewPr>
      <p:cViewPr>
        <p:scale>
          <a:sx n="107" d="100"/>
          <a:sy n="107" d="100"/>
        </p:scale>
        <p:origin x="-8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2014/3/31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2014/3/31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2014/3/31</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2014/3/31</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smtClean="0">
                <a:solidFill>
                  <a:schemeClr val="tx1"/>
                </a:solidFill>
                <a:latin typeface="+mj-lt"/>
                <a:ea typeface="+mj-ea"/>
                <a:cs typeface="+mj-cs"/>
              </a:rPr>
              <a:t>第</a:t>
            </a:r>
            <a:r>
              <a:rPr lang="en-US" altLang="zh-CN" dirty="0" smtClean="0"/>
              <a:t>6</a:t>
            </a:r>
            <a:r>
              <a:rPr lang="zh-CN" altLang="zh-CN" dirty="0" smtClean="0">
                <a:solidFill>
                  <a:schemeClr val="tx1"/>
                </a:solidFill>
                <a:latin typeface="+mj-lt"/>
                <a:ea typeface="+mj-ea"/>
                <a:cs typeface="+mj-cs"/>
              </a:rPr>
              <a:t>章</a:t>
            </a:r>
            <a:r>
              <a:rPr lang="en-US" altLang="zh-CN" dirty="0" smtClean="0">
                <a:solidFill>
                  <a:schemeClr val="tx1"/>
                </a:solidFill>
                <a:latin typeface="+mj-lt"/>
                <a:ea typeface="+mj-ea"/>
                <a:cs typeface="+mj-cs"/>
              </a:rPr>
              <a:t>  Excel</a:t>
            </a:r>
            <a:r>
              <a:rPr lang="zh-CN" altLang="en-US" dirty="0" smtClean="0">
                <a:solidFill>
                  <a:schemeClr val="tx1"/>
                </a:solidFill>
                <a:latin typeface="+mj-lt"/>
                <a:ea typeface="+mj-ea"/>
                <a:cs typeface="+mj-cs"/>
              </a:rPr>
              <a:t>综合</a:t>
            </a:r>
            <a:r>
              <a:rPr lang="zh-CN" altLang="zh-CN" dirty="0" smtClean="0">
                <a:solidFill>
                  <a:schemeClr val="tx1"/>
                </a:solidFill>
                <a:latin typeface="+mj-lt"/>
                <a:ea typeface="+mj-ea"/>
                <a:cs typeface="+mj-cs"/>
              </a:rPr>
              <a:t>应用</a:t>
            </a:r>
            <a:endParaRPr lang="zh-CN" altLang="en-US" dirty="0"/>
          </a:p>
        </p:txBody>
      </p:sp>
      <p:sp>
        <p:nvSpPr>
          <p:cNvPr id="3" name="副标题 2"/>
          <p:cNvSpPr>
            <a:spLocks noGrp="1"/>
          </p:cNvSpPr>
          <p:nvPr>
            <p:ph type="subTitle" idx="1"/>
          </p:nvPr>
        </p:nvSpPr>
        <p:spPr/>
        <p:txBody>
          <a:bodyPr/>
          <a:lstStyle/>
          <a:p>
            <a:r>
              <a:rPr lang="en-US" altLang="zh-CN" dirty="0" smtClean="0"/>
              <a:t>《</a:t>
            </a:r>
            <a:r>
              <a:rPr lang="zh-CN" altLang="en-US" dirty="0" smtClean="0"/>
              <a:t>计算机基础</a:t>
            </a:r>
            <a:r>
              <a:rPr lang="en-US" altLang="zh-CN" dirty="0" smtClean="0"/>
              <a:t>》</a:t>
            </a:r>
            <a:r>
              <a:rPr lang="zh-CN" altLang="en-US" dirty="0" smtClean="0"/>
              <a:t>课程组</a:t>
            </a:r>
            <a:endParaRPr lang="en-US" altLang="zh-CN" dirty="0" smtClean="0"/>
          </a:p>
          <a:p>
            <a:r>
              <a:rPr lang="en-US" altLang="zh-CN" dirty="0" smtClean="0"/>
              <a:t>2013</a:t>
            </a:r>
            <a:r>
              <a:rPr lang="zh-CN" altLang="en-US" dirty="0" smtClean="0"/>
              <a:t>年</a:t>
            </a:r>
            <a:r>
              <a:rPr lang="en-US" altLang="zh-CN" dirty="0" smtClean="0"/>
              <a:t>9</a:t>
            </a:r>
            <a:r>
              <a:rPr lang="zh-CN" altLang="en-US" dirty="0" smtClean="0"/>
              <a:t>月</a:t>
            </a:r>
            <a:endParaRPr lang="zh-CN" altLang="en-US" dirty="0"/>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复杂条件格式与混合引用</a:t>
            </a:r>
            <a:endParaRPr lang="zh-CN" altLang="en-US" dirty="0"/>
          </a:p>
        </p:txBody>
      </p:sp>
      <p:pic>
        <p:nvPicPr>
          <p:cNvPr id="6" name="图片 5"/>
          <p:cNvPicPr/>
          <p:nvPr/>
        </p:nvPicPr>
        <p:blipFill>
          <a:blip r:embed="rId2"/>
          <a:stretch>
            <a:fillRect/>
          </a:stretch>
        </p:blipFill>
        <p:spPr>
          <a:xfrm>
            <a:off x="755576" y="2276872"/>
            <a:ext cx="2952328" cy="2664296"/>
          </a:xfrm>
          <a:prstGeom prst="rect">
            <a:avLst/>
          </a:prstGeom>
        </p:spPr>
      </p:pic>
      <p:sp>
        <p:nvSpPr>
          <p:cNvPr id="4" name="矩形 3"/>
          <p:cNvSpPr/>
          <p:nvPr/>
        </p:nvSpPr>
        <p:spPr>
          <a:xfrm>
            <a:off x="3923928" y="2472630"/>
            <a:ext cx="4572000" cy="646331"/>
          </a:xfrm>
          <a:prstGeom prst="rect">
            <a:avLst/>
          </a:prstGeom>
        </p:spPr>
        <p:txBody>
          <a:bodyPr>
            <a:spAutoFit/>
          </a:bodyPr>
          <a:lstStyle/>
          <a:p>
            <a:r>
              <a:rPr lang="zh-CN" altLang="zh-CN" dirty="0" smtClean="0"/>
              <a:t>将</a:t>
            </a:r>
            <a:r>
              <a:rPr lang="zh-CN" altLang="zh-CN" dirty="0"/>
              <a:t>排行榜（在</a:t>
            </a:r>
            <a:r>
              <a:rPr lang="en-US" altLang="zh-CN" dirty="0"/>
              <a:t>C</a:t>
            </a:r>
            <a:r>
              <a:rPr lang="zh-CN" altLang="zh-CN" dirty="0"/>
              <a:t>列）前</a:t>
            </a:r>
            <a:r>
              <a:rPr lang="en-US" altLang="zh-CN" dirty="0"/>
              <a:t>3</a:t>
            </a:r>
            <a:r>
              <a:rPr lang="zh-CN" altLang="zh-CN" dirty="0"/>
              <a:t>名的整行数据（从</a:t>
            </a:r>
            <a:r>
              <a:rPr lang="en-US" altLang="zh-CN" dirty="0"/>
              <a:t>A</a:t>
            </a:r>
            <a:r>
              <a:rPr lang="zh-CN" altLang="zh-CN" dirty="0"/>
              <a:t>列</a:t>
            </a:r>
            <a:r>
              <a:rPr lang="en-US" altLang="zh-CN" dirty="0"/>
              <a:t>C</a:t>
            </a:r>
            <a:r>
              <a:rPr lang="zh-CN" altLang="zh-CN" dirty="0"/>
              <a:t>列）都用“灰色背景”标识出来</a:t>
            </a:r>
            <a:endParaRPr lang="zh-CN" altLang="en-US" dirty="0"/>
          </a:p>
        </p:txBody>
      </p:sp>
    </p:spTree>
    <p:extLst>
      <p:ext uri="{BB962C8B-B14F-4D97-AF65-F5344CB8AC3E}">
        <p14:creationId xmlns:p14="http://schemas.microsoft.com/office/powerpoint/2010/main" val="43960690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复杂条件格式与混合引用</a:t>
            </a:r>
            <a:endParaRPr lang="zh-CN" altLang="en-US" dirty="0"/>
          </a:p>
        </p:txBody>
      </p:sp>
      <p:pic>
        <p:nvPicPr>
          <p:cNvPr id="6" name="图片 5"/>
          <p:cNvPicPr/>
          <p:nvPr/>
        </p:nvPicPr>
        <p:blipFill>
          <a:blip r:embed="rId2"/>
          <a:stretch>
            <a:fillRect/>
          </a:stretch>
        </p:blipFill>
        <p:spPr>
          <a:xfrm>
            <a:off x="755576" y="2276872"/>
            <a:ext cx="2952328" cy="2664296"/>
          </a:xfrm>
          <a:prstGeom prst="rect">
            <a:avLst/>
          </a:prstGeom>
        </p:spPr>
      </p:pic>
      <p:sp>
        <p:nvSpPr>
          <p:cNvPr id="4" name="矩形 3"/>
          <p:cNvSpPr/>
          <p:nvPr/>
        </p:nvSpPr>
        <p:spPr>
          <a:xfrm>
            <a:off x="3923928" y="2472630"/>
            <a:ext cx="4572000" cy="646331"/>
          </a:xfrm>
          <a:prstGeom prst="rect">
            <a:avLst/>
          </a:prstGeom>
        </p:spPr>
        <p:txBody>
          <a:bodyPr>
            <a:spAutoFit/>
          </a:bodyPr>
          <a:lstStyle/>
          <a:p>
            <a:r>
              <a:rPr lang="zh-CN" altLang="zh-CN" dirty="0" smtClean="0"/>
              <a:t>将</a:t>
            </a:r>
            <a:r>
              <a:rPr lang="zh-CN" altLang="zh-CN" dirty="0"/>
              <a:t>排行榜（在</a:t>
            </a:r>
            <a:r>
              <a:rPr lang="en-US" altLang="zh-CN" dirty="0"/>
              <a:t>C</a:t>
            </a:r>
            <a:r>
              <a:rPr lang="zh-CN" altLang="zh-CN" dirty="0"/>
              <a:t>列）前</a:t>
            </a:r>
            <a:r>
              <a:rPr lang="en-US" altLang="zh-CN" dirty="0"/>
              <a:t>3</a:t>
            </a:r>
            <a:r>
              <a:rPr lang="zh-CN" altLang="zh-CN" dirty="0"/>
              <a:t>名的整行数据（从</a:t>
            </a:r>
            <a:r>
              <a:rPr lang="en-US" altLang="zh-CN" dirty="0"/>
              <a:t>A</a:t>
            </a:r>
            <a:r>
              <a:rPr lang="zh-CN" altLang="zh-CN" dirty="0"/>
              <a:t>列</a:t>
            </a:r>
            <a:r>
              <a:rPr lang="en-US" altLang="zh-CN" dirty="0"/>
              <a:t>C</a:t>
            </a:r>
            <a:r>
              <a:rPr lang="zh-CN" altLang="zh-CN" dirty="0"/>
              <a:t>列）都用“灰色背景”标识出来</a:t>
            </a:r>
            <a:endParaRPr lang="zh-CN" altLang="en-US" dirty="0"/>
          </a:p>
        </p:txBody>
      </p:sp>
      <p:sp>
        <p:nvSpPr>
          <p:cNvPr id="5" name="矩形 4"/>
          <p:cNvSpPr/>
          <p:nvPr/>
        </p:nvSpPr>
        <p:spPr>
          <a:xfrm>
            <a:off x="3891358" y="3786188"/>
            <a:ext cx="4857105" cy="369332"/>
          </a:xfrm>
          <a:prstGeom prst="rect">
            <a:avLst/>
          </a:prstGeom>
        </p:spPr>
        <p:txBody>
          <a:bodyPr wrap="square">
            <a:spAutoFit/>
          </a:bodyPr>
          <a:lstStyle/>
          <a:p>
            <a:r>
              <a:rPr lang="zh-CN" altLang="zh-CN" dirty="0"/>
              <a:t>需要对</a:t>
            </a:r>
            <a:r>
              <a:rPr lang="en-US" altLang="zh-CN" dirty="0"/>
              <a:t>A3:C10</a:t>
            </a:r>
            <a:r>
              <a:rPr lang="zh-CN" altLang="zh-CN" dirty="0"/>
              <a:t>单元格区域运用复杂条件格式</a:t>
            </a:r>
            <a:endParaRPr lang="zh-CN" altLang="en-US" dirty="0"/>
          </a:p>
        </p:txBody>
      </p:sp>
    </p:spTree>
    <p:extLst>
      <p:ext uri="{BB962C8B-B14F-4D97-AF65-F5344CB8AC3E}">
        <p14:creationId xmlns:p14="http://schemas.microsoft.com/office/powerpoint/2010/main" val="334265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复杂条件格式与混合引用</a:t>
            </a:r>
            <a:endParaRPr lang="zh-CN" altLang="en-US" dirty="0"/>
          </a:p>
        </p:txBody>
      </p:sp>
      <p:pic>
        <p:nvPicPr>
          <p:cNvPr id="6" name="图片 5"/>
          <p:cNvPicPr/>
          <p:nvPr/>
        </p:nvPicPr>
        <p:blipFill>
          <a:blip r:embed="rId2"/>
          <a:stretch>
            <a:fillRect/>
          </a:stretch>
        </p:blipFill>
        <p:spPr>
          <a:xfrm>
            <a:off x="755576" y="2276872"/>
            <a:ext cx="2952328" cy="1944216"/>
          </a:xfrm>
          <a:prstGeom prst="rect">
            <a:avLst/>
          </a:prstGeom>
        </p:spPr>
      </p:pic>
      <p:sp>
        <p:nvSpPr>
          <p:cNvPr id="7" name="矩形 6"/>
          <p:cNvSpPr/>
          <p:nvPr/>
        </p:nvSpPr>
        <p:spPr>
          <a:xfrm>
            <a:off x="3995936" y="2204864"/>
            <a:ext cx="4572000" cy="2308324"/>
          </a:xfrm>
          <a:prstGeom prst="rect">
            <a:avLst/>
          </a:prstGeom>
        </p:spPr>
        <p:txBody>
          <a:bodyPr>
            <a:spAutoFit/>
          </a:bodyPr>
          <a:lstStyle/>
          <a:p>
            <a:r>
              <a:rPr lang="zh-CN" altLang="zh-CN" dirty="0"/>
              <a:t>第</a:t>
            </a:r>
            <a:r>
              <a:rPr lang="en-US" altLang="zh-CN" dirty="0"/>
              <a:t>3</a:t>
            </a:r>
            <a:r>
              <a:rPr lang="zh-CN" altLang="zh-CN" dirty="0"/>
              <a:t>行数据（</a:t>
            </a:r>
            <a:r>
              <a:rPr lang="en-US" altLang="zh-CN" dirty="0"/>
              <a:t>A3:C3</a:t>
            </a:r>
            <a:r>
              <a:rPr lang="zh-CN" altLang="zh-CN" dirty="0"/>
              <a:t>）的所有单元格对应的条件格式可以描述为：如果第</a:t>
            </a:r>
            <a:r>
              <a:rPr lang="en-US" altLang="zh-CN" dirty="0"/>
              <a:t>3</a:t>
            </a:r>
            <a:r>
              <a:rPr lang="zh-CN" altLang="zh-CN" dirty="0"/>
              <a:t>行中的第</a:t>
            </a:r>
            <a:r>
              <a:rPr lang="en-US" altLang="zh-CN" dirty="0"/>
              <a:t>C</a:t>
            </a:r>
            <a:r>
              <a:rPr lang="zh-CN" altLang="zh-CN" dirty="0"/>
              <a:t>列单元格中的数据</a:t>
            </a:r>
            <a:r>
              <a:rPr lang="en-US" altLang="zh-CN" dirty="0"/>
              <a:t>&lt;=3</a:t>
            </a:r>
            <a:r>
              <a:rPr lang="zh-CN" altLang="zh-CN" dirty="0"/>
              <a:t>（</a:t>
            </a:r>
            <a:r>
              <a:rPr lang="en-US" altLang="zh-CN" dirty="0"/>
              <a:t>C3&lt;=3</a:t>
            </a:r>
            <a:r>
              <a:rPr lang="zh-CN" altLang="zh-CN" dirty="0"/>
              <a:t>），那么对该单元格应用“灰色背景”格式。</a:t>
            </a:r>
          </a:p>
          <a:p>
            <a:r>
              <a:rPr lang="zh-CN" altLang="zh-CN" dirty="0"/>
              <a:t>第</a:t>
            </a:r>
            <a:r>
              <a:rPr lang="en-US" altLang="zh-CN" dirty="0"/>
              <a:t>4</a:t>
            </a:r>
            <a:r>
              <a:rPr lang="zh-CN" altLang="zh-CN" dirty="0"/>
              <a:t>行数据（</a:t>
            </a:r>
            <a:r>
              <a:rPr lang="en-US" altLang="zh-CN" dirty="0"/>
              <a:t>A4:C4</a:t>
            </a:r>
            <a:r>
              <a:rPr lang="zh-CN" altLang="zh-CN" dirty="0"/>
              <a:t>）的所有单元格对应的条件格式可以描述为：如果第</a:t>
            </a:r>
            <a:r>
              <a:rPr lang="en-US" altLang="zh-CN" dirty="0"/>
              <a:t>4</a:t>
            </a:r>
            <a:r>
              <a:rPr lang="zh-CN" altLang="zh-CN" dirty="0"/>
              <a:t>行中的第</a:t>
            </a:r>
            <a:r>
              <a:rPr lang="en-US" altLang="zh-CN" dirty="0"/>
              <a:t>C</a:t>
            </a:r>
            <a:r>
              <a:rPr lang="zh-CN" altLang="zh-CN" dirty="0"/>
              <a:t>列单元格中的数据</a:t>
            </a:r>
            <a:r>
              <a:rPr lang="en-US" altLang="zh-CN" dirty="0"/>
              <a:t>&lt;=3</a:t>
            </a:r>
            <a:r>
              <a:rPr lang="zh-CN" altLang="zh-CN" dirty="0"/>
              <a:t>（</a:t>
            </a:r>
            <a:r>
              <a:rPr lang="en-US" altLang="zh-CN" dirty="0"/>
              <a:t>C4&lt;=3</a:t>
            </a:r>
            <a:r>
              <a:rPr lang="zh-CN" altLang="zh-CN" dirty="0"/>
              <a:t>），那么对该单元格应用“灰色背景”格式。</a:t>
            </a:r>
          </a:p>
        </p:txBody>
      </p:sp>
      <p:sp>
        <p:nvSpPr>
          <p:cNvPr id="8" name="矩形 7"/>
          <p:cNvSpPr/>
          <p:nvPr/>
        </p:nvSpPr>
        <p:spPr>
          <a:xfrm>
            <a:off x="3995936" y="4513188"/>
            <a:ext cx="4572000" cy="1200329"/>
          </a:xfrm>
          <a:prstGeom prst="rect">
            <a:avLst/>
          </a:prstGeom>
        </p:spPr>
        <p:txBody>
          <a:bodyPr>
            <a:spAutoFit/>
          </a:bodyPr>
          <a:lstStyle/>
          <a:p>
            <a:r>
              <a:rPr lang="zh-CN" altLang="zh-CN" dirty="0"/>
              <a:t>从以上分析可以知道，对第</a:t>
            </a:r>
            <a:r>
              <a:rPr lang="en-US" altLang="zh-CN" dirty="0"/>
              <a:t>3</a:t>
            </a:r>
            <a:r>
              <a:rPr lang="zh-CN" altLang="zh-CN" dirty="0"/>
              <a:t>到第</a:t>
            </a:r>
            <a:r>
              <a:rPr lang="en-US" altLang="zh-CN" dirty="0"/>
              <a:t>10</a:t>
            </a:r>
            <a:r>
              <a:rPr lang="zh-CN" altLang="zh-CN" dirty="0"/>
              <a:t>行（</a:t>
            </a:r>
            <a:r>
              <a:rPr lang="en-US" altLang="zh-CN" dirty="0"/>
              <a:t>A3:C10</a:t>
            </a:r>
            <a:r>
              <a:rPr lang="zh-CN" altLang="zh-CN" dirty="0"/>
              <a:t>）的所有单元格对应的条件格式的公式为“</a:t>
            </a:r>
            <a:r>
              <a:rPr lang="en-US" altLang="zh-CN" dirty="0"/>
              <a:t>=$C3&lt;=3</a:t>
            </a:r>
            <a:r>
              <a:rPr lang="zh-CN" altLang="zh-CN" dirty="0"/>
              <a:t>”。在该条件表达式中，地址“</a:t>
            </a:r>
            <a:r>
              <a:rPr lang="en-US" altLang="zh-CN" dirty="0"/>
              <a:t>$C3</a:t>
            </a:r>
            <a:r>
              <a:rPr lang="zh-CN" altLang="zh-CN" dirty="0"/>
              <a:t>”为混合引用单元格地址。</a:t>
            </a:r>
          </a:p>
        </p:txBody>
      </p:sp>
      <p:sp>
        <p:nvSpPr>
          <p:cNvPr id="9" name="矩形 8"/>
          <p:cNvSpPr/>
          <p:nvPr/>
        </p:nvSpPr>
        <p:spPr>
          <a:xfrm>
            <a:off x="251520" y="4221089"/>
            <a:ext cx="3528392" cy="2308324"/>
          </a:xfrm>
          <a:prstGeom prst="rect">
            <a:avLst/>
          </a:prstGeom>
        </p:spPr>
        <p:txBody>
          <a:bodyPr wrap="square">
            <a:spAutoFit/>
          </a:bodyPr>
          <a:lstStyle/>
          <a:p>
            <a:r>
              <a:rPr lang="zh-CN" altLang="zh-CN" dirty="0"/>
              <a:t>如在用条件“</a:t>
            </a:r>
            <a:r>
              <a:rPr lang="en-US" altLang="zh-CN" dirty="0"/>
              <a:t>=$C3&lt;=3</a:t>
            </a:r>
            <a:r>
              <a:rPr lang="zh-CN" altLang="zh-CN" dirty="0"/>
              <a:t>”对</a:t>
            </a:r>
            <a:r>
              <a:rPr lang="en-US" altLang="zh-CN" dirty="0"/>
              <a:t>A3:C10</a:t>
            </a:r>
            <a:r>
              <a:rPr lang="zh-CN" altLang="zh-CN" dirty="0"/>
              <a:t>的单元格进行条件格式判断时，</a:t>
            </a:r>
            <a:r>
              <a:rPr lang="en-US" altLang="zh-CN" dirty="0"/>
              <a:t>A3</a:t>
            </a:r>
            <a:r>
              <a:rPr lang="zh-CN" altLang="zh-CN" dirty="0"/>
              <a:t>、</a:t>
            </a:r>
            <a:r>
              <a:rPr lang="en-US" altLang="zh-CN" dirty="0"/>
              <a:t>B3</a:t>
            </a:r>
            <a:r>
              <a:rPr lang="zh-CN" altLang="zh-CN" dirty="0"/>
              <a:t>、</a:t>
            </a:r>
            <a:r>
              <a:rPr lang="en-US" altLang="zh-CN" dirty="0"/>
              <a:t>C3</a:t>
            </a:r>
            <a:r>
              <a:rPr lang="zh-CN" altLang="zh-CN" dirty="0"/>
              <a:t>（第</a:t>
            </a:r>
            <a:r>
              <a:rPr lang="en-US" altLang="zh-CN" dirty="0"/>
              <a:t>3</a:t>
            </a:r>
            <a:r>
              <a:rPr lang="zh-CN" altLang="zh-CN" dirty="0"/>
              <a:t>行）单元格的格式判断条件为“</a:t>
            </a:r>
            <a:r>
              <a:rPr lang="en-US" altLang="zh-CN" dirty="0"/>
              <a:t>C3</a:t>
            </a:r>
            <a:r>
              <a:rPr lang="zh-CN" altLang="zh-CN" dirty="0"/>
              <a:t>单元格的内容是否</a:t>
            </a:r>
            <a:r>
              <a:rPr lang="en-US" altLang="zh-CN" dirty="0"/>
              <a:t>&lt;=3</a:t>
            </a:r>
            <a:r>
              <a:rPr lang="zh-CN" altLang="zh-CN" dirty="0"/>
              <a:t>”，在</a:t>
            </a:r>
            <a:r>
              <a:rPr lang="en-US" altLang="zh-CN" dirty="0"/>
              <a:t>A8</a:t>
            </a:r>
            <a:r>
              <a:rPr lang="zh-CN" altLang="zh-CN" dirty="0"/>
              <a:t>、</a:t>
            </a:r>
            <a:r>
              <a:rPr lang="en-US" altLang="zh-CN" dirty="0"/>
              <a:t>B8</a:t>
            </a:r>
            <a:r>
              <a:rPr lang="zh-CN" altLang="zh-CN" dirty="0"/>
              <a:t>、</a:t>
            </a:r>
            <a:r>
              <a:rPr lang="en-US" altLang="zh-CN" dirty="0"/>
              <a:t>C8</a:t>
            </a:r>
            <a:r>
              <a:rPr lang="zh-CN" altLang="zh-CN" dirty="0"/>
              <a:t>单元格（第</a:t>
            </a:r>
            <a:r>
              <a:rPr lang="en-US" altLang="zh-CN" dirty="0"/>
              <a:t>8</a:t>
            </a:r>
            <a:r>
              <a:rPr lang="zh-CN" altLang="zh-CN" dirty="0"/>
              <a:t>行）单元格的格式判断条件为“</a:t>
            </a:r>
            <a:r>
              <a:rPr lang="en-US" altLang="zh-CN" dirty="0"/>
              <a:t>C8</a:t>
            </a:r>
            <a:r>
              <a:rPr lang="zh-CN" altLang="zh-CN" dirty="0"/>
              <a:t>单元格的内容是否</a:t>
            </a:r>
            <a:r>
              <a:rPr lang="en-US" altLang="zh-CN" dirty="0"/>
              <a:t>&lt;=3</a:t>
            </a:r>
            <a:r>
              <a:rPr lang="zh-CN" altLang="zh-CN" dirty="0"/>
              <a:t>”。</a:t>
            </a:r>
            <a:endParaRPr lang="zh-CN" altLang="en-US" dirty="0"/>
          </a:p>
        </p:txBody>
      </p:sp>
    </p:spTree>
    <p:extLst>
      <p:ext uri="{BB962C8B-B14F-4D97-AF65-F5344CB8AC3E}">
        <p14:creationId xmlns:p14="http://schemas.microsoft.com/office/powerpoint/2010/main" val="2981852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  </a:t>
            </a:r>
            <a:r>
              <a:rPr lang="zh-CN" altLang="en-US" dirty="0" smtClean="0"/>
              <a:t>学生成绩处理</a:t>
            </a:r>
            <a:r>
              <a:rPr lang="zh-CN" altLang="zh-CN" dirty="0"/>
              <a:t/>
            </a:r>
            <a:br>
              <a:rPr lang="zh-CN" altLang="zh-CN" dirty="0"/>
            </a:br>
            <a:r>
              <a:rPr lang="en-US" altLang="zh-CN" dirty="0" smtClean="0"/>
              <a:t>6.2.1  </a:t>
            </a:r>
            <a:r>
              <a:rPr lang="zh-CN" altLang="en-US" dirty="0" smtClean="0"/>
              <a:t>任务实现</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0" name="图片 9"/>
          <p:cNvPicPr/>
          <p:nvPr/>
        </p:nvPicPr>
        <p:blipFill>
          <a:blip r:embed="rId2" cstate="print">
            <a:extLst>
              <a:ext uri="{28A0092B-C50C-407E-A947-70E740481C1C}">
                <a14:useLocalDpi xmlns:a14="http://schemas.microsoft.com/office/drawing/2010/main" val="0"/>
              </a:ext>
            </a:extLst>
          </a:blip>
          <a:stretch>
            <a:fillRect/>
          </a:stretch>
        </p:blipFill>
        <p:spPr>
          <a:xfrm>
            <a:off x="255329" y="1472119"/>
            <a:ext cx="3657600" cy="3507740"/>
          </a:xfrm>
          <a:prstGeom prst="rect">
            <a:avLst/>
          </a:prstGeom>
        </p:spPr>
      </p:pic>
      <p:sp>
        <p:nvSpPr>
          <p:cNvPr id="4" name="矩形 3"/>
          <p:cNvSpPr/>
          <p:nvPr/>
        </p:nvSpPr>
        <p:spPr>
          <a:xfrm>
            <a:off x="4211960" y="1472119"/>
            <a:ext cx="4572000" cy="3693319"/>
          </a:xfrm>
          <a:prstGeom prst="rect">
            <a:avLst/>
          </a:prstGeom>
        </p:spPr>
        <p:txBody>
          <a:bodyPr>
            <a:spAutoFit/>
          </a:bodyPr>
          <a:lstStyle/>
          <a:p>
            <a:r>
              <a:rPr lang="zh-CN" altLang="zh-CN" dirty="0"/>
              <a:t>（</a:t>
            </a:r>
            <a:r>
              <a:rPr lang="en-US" altLang="zh-CN" dirty="0"/>
              <a:t>1</a:t>
            </a:r>
            <a:r>
              <a:rPr lang="zh-CN" altLang="zh-CN" dirty="0"/>
              <a:t>）填写考勤记录、平时成绩、期中成绩及期末成绩。</a:t>
            </a:r>
          </a:p>
          <a:p>
            <a:r>
              <a:rPr lang="zh-CN" altLang="zh-CN" dirty="0"/>
              <a:t>（</a:t>
            </a:r>
            <a:r>
              <a:rPr lang="en-US" altLang="zh-CN" dirty="0"/>
              <a:t>2</a:t>
            </a:r>
            <a:r>
              <a:rPr lang="zh-CN" altLang="zh-CN" dirty="0"/>
              <a:t>）根据考勤成绩计算办法（考勤以</a:t>
            </a:r>
            <a:r>
              <a:rPr lang="en-US" altLang="zh-CN" dirty="0"/>
              <a:t>100</a:t>
            </a:r>
            <a:r>
              <a:rPr lang="zh-CN" altLang="zh-CN" dirty="0"/>
              <a:t>分计，迟到</a:t>
            </a:r>
            <a:r>
              <a:rPr lang="en-US" altLang="zh-CN" dirty="0"/>
              <a:t>1</a:t>
            </a:r>
            <a:r>
              <a:rPr lang="zh-CN" altLang="zh-CN" dirty="0"/>
              <a:t>次扣</a:t>
            </a:r>
            <a:r>
              <a:rPr lang="en-US" altLang="zh-CN" dirty="0"/>
              <a:t>5</a:t>
            </a:r>
            <a:r>
              <a:rPr lang="zh-CN" altLang="zh-CN" dirty="0"/>
              <a:t>分，请假</a:t>
            </a:r>
            <a:r>
              <a:rPr lang="en-US" altLang="zh-CN" dirty="0"/>
              <a:t>1</a:t>
            </a:r>
            <a:r>
              <a:rPr lang="zh-CN" altLang="zh-CN" dirty="0"/>
              <a:t>次扣</a:t>
            </a:r>
            <a:r>
              <a:rPr lang="en-US" altLang="zh-CN" dirty="0"/>
              <a:t>10</a:t>
            </a:r>
            <a:r>
              <a:rPr lang="zh-CN" altLang="zh-CN" dirty="0"/>
              <a:t>分，旷课</a:t>
            </a:r>
            <a:r>
              <a:rPr lang="en-US" altLang="zh-CN" dirty="0"/>
              <a:t>1</a:t>
            </a:r>
            <a:r>
              <a:rPr lang="zh-CN" altLang="zh-CN" dirty="0"/>
              <a:t>次扣</a:t>
            </a:r>
            <a:r>
              <a:rPr lang="en-US" altLang="zh-CN" dirty="0"/>
              <a:t>20</a:t>
            </a:r>
            <a:r>
              <a:rPr lang="zh-CN" altLang="zh-CN" dirty="0"/>
              <a:t>分），计算考勤成绩。</a:t>
            </a:r>
          </a:p>
          <a:p>
            <a:r>
              <a:rPr lang="zh-CN" altLang="zh-CN" dirty="0"/>
              <a:t>（</a:t>
            </a:r>
            <a:r>
              <a:rPr lang="en-US" altLang="zh-CN" dirty="0"/>
              <a:t>3</a:t>
            </a:r>
            <a:r>
              <a:rPr lang="zh-CN" altLang="zh-CN" dirty="0"/>
              <a:t>）根据总评成绩计算办法（总评成绩</a:t>
            </a:r>
            <a:r>
              <a:rPr lang="en-US" altLang="zh-CN" dirty="0"/>
              <a:t>=</a:t>
            </a:r>
            <a:r>
              <a:rPr lang="zh-CN" altLang="zh-CN" dirty="0"/>
              <a:t>考勤成绩×</a:t>
            </a:r>
            <a:r>
              <a:rPr lang="en-US" altLang="zh-CN" dirty="0"/>
              <a:t>10%+</a:t>
            </a:r>
            <a:r>
              <a:rPr lang="zh-CN" altLang="zh-CN" dirty="0"/>
              <a:t>平时成绩×</a:t>
            </a:r>
            <a:r>
              <a:rPr lang="en-US" altLang="zh-CN" dirty="0"/>
              <a:t>20%+</a:t>
            </a:r>
            <a:r>
              <a:rPr lang="zh-CN" altLang="zh-CN" dirty="0"/>
              <a:t>期中成绩×</a:t>
            </a:r>
            <a:r>
              <a:rPr lang="en-US" altLang="zh-CN" dirty="0"/>
              <a:t>20%+</a:t>
            </a:r>
            <a:r>
              <a:rPr lang="zh-CN" altLang="zh-CN" dirty="0"/>
              <a:t>期末成绩×</a:t>
            </a:r>
            <a:r>
              <a:rPr lang="en-US" altLang="zh-CN" dirty="0"/>
              <a:t>50%</a:t>
            </a:r>
            <a:r>
              <a:rPr lang="zh-CN" altLang="zh-CN" dirty="0"/>
              <a:t>，成绩四舍五入，旷考计为旷考），计算总评成绩。</a:t>
            </a:r>
          </a:p>
          <a:p>
            <a:r>
              <a:rPr lang="zh-CN" altLang="zh-CN" dirty="0"/>
              <a:t>（</a:t>
            </a:r>
            <a:r>
              <a:rPr lang="en-US" altLang="zh-CN" dirty="0"/>
              <a:t>4</a:t>
            </a:r>
            <a:r>
              <a:rPr lang="zh-CN" altLang="zh-CN" dirty="0"/>
              <a:t>）将总评成绩转换为总评等级：总评成绩</a:t>
            </a:r>
            <a:r>
              <a:rPr lang="en-US" altLang="zh-CN" dirty="0"/>
              <a:t>&gt;=90</a:t>
            </a:r>
            <a:r>
              <a:rPr lang="zh-CN" altLang="zh-CN" dirty="0"/>
              <a:t>分为</a:t>
            </a:r>
            <a:r>
              <a:rPr lang="en-US" altLang="zh-CN" dirty="0"/>
              <a:t>A</a:t>
            </a:r>
            <a:r>
              <a:rPr lang="zh-CN" altLang="zh-CN" dirty="0"/>
              <a:t>；</a:t>
            </a:r>
            <a:r>
              <a:rPr lang="en-US" altLang="zh-CN" dirty="0"/>
              <a:t>&gt;=80</a:t>
            </a:r>
            <a:r>
              <a:rPr lang="zh-CN" altLang="zh-CN" dirty="0"/>
              <a:t>分为</a:t>
            </a:r>
            <a:r>
              <a:rPr lang="en-US" altLang="zh-CN" dirty="0"/>
              <a:t>B</a:t>
            </a:r>
            <a:r>
              <a:rPr lang="zh-CN" altLang="zh-CN" dirty="0"/>
              <a:t>；</a:t>
            </a:r>
            <a:r>
              <a:rPr lang="en-US" altLang="zh-CN" dirty="0"/>
              <a:t>&gt;=70</a:t>
            </a:r>
            <a:r>
              <a:rPr lang="zh-CN" altLang="zh-CN" dirty="0"/>
              <a:t>分为</a:t>
            </a:r>
            <a:r>
              <a:rPr lang="en-US" altLang="zh-CN" dirty="0"/>
              <a:t>C</a:t>
            </a:r>
            <a:r>
              <a:rPr lang="zh-CN" altLang="zh-CN" dirty="0"/>
              <a:t>；</a:t>
            </a:r>
            <a:r>
              <a:rPr lang="en-US" altLang="zh-CN" dirty="0"/>
              <a:t>&gt;=60</a:t>
            </a:r>
            <a:r>
              <a:rPr lang="zh-CN" altLang="zh-CN" dirty="0"/>
              <a:t>分为</a:t>
            </a:r>
            <a:r>
              <a:rPr lang="en-US" altLang="zh-CN" dirty="0"/>
              <a:t>D</a:t>
            </a:r>
            <a:r>
              <a:rPr lang="zh-CN" altLang="zh-CN" dirty="0"/>
              <a:t>；</a:t>
            </a:r>
            <a:r>
              <a:rPr lang="en-US" altLang="zh-CN" dirty="0"/>
              <a:t>60</a:t>
            </a:r>
            <a:r>
              <a:rPr lang="zh-CN" altLang="zh-CN" dirty="0"/>
              <a:t>分以下为</a:t>
            </a:r>
            <a:r>
              <a:rPr lang="en-US" altLang="zh-CN" dirty="0"/>
              <a:t>E</a:t>
            </a:r>
            <a:r>
              <a:rPr lang="zh-CN" altLang="zh-CN" dirty="0"/>
              <a:t>，旷考为</a:t>
            </a:r>
            <a:r>
              <a:rPr lang="en-US" altLang="zh-CN" dirty="0"/>
              <a:t>F</a:t>
            </a:r>
            <a:r>
              <a:rPr lang="zh-CN" altLang="zh-CN" dirty="0"/>
              <a:t>。</a:t>
            </a:r>
          </a:p>
          <a:p>
            <a:r>
              <a:rPr lang="zh-CN" altLang="zh-CN" dirty="0"/>
              <a:t>（</a:t>
            </a:r>
            <a:r>
              <a:rPr lang="en-US" altLang="zh-CN" dirty="0"/>
              <a:t>5</a:t>
            </a:r>
            <a:r>
              <a:rPr lang="zh-CN" altLang="zh-CN" dirty="0"/>
              <a:t>）统计每个分数段的人数。</a:t>
            </a:r>
          </a:p>
        </p:txBody>
      </p:sp>
    </p:spTree>
    <p:extLst>
      <p:ext uri="{BB962C8B-B14F-4D97-AF65-F5344CB8AC3E}">
        <p14:creationId xmlns:p14="http://schemas.microsoft.com/office/powerpoint/2010/main" val="27924902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6.2  </a:t>
            </a:r>
            <a:r>
              <a:rPr lang="zh-CN" altLang="en-US" dirty="0" smtClean="0"/>
              <a:t>学生成绩处理</a:t>
            </a:r>
            <a:r>
              <a:rPr lang="zh-CN" altLang="zh-CN" dirty="0"/>
              <a:t/>
            </a:r>
            <a:br>
              <a:rPr lang="zh-CN" altLang="zh-CN" dirty="0"/>
            </a:br>
            <a:r>
              <a:rPr lang="en-US" altLang="zh-CN" dirty="0" smtClean="0"/>
              <a:t>6.2.1  </a:t>
            </a:r>
            <a:r>
              <a:rPr lang="zh-CN" altLang="en-US" dirty="0" smtClean="0"/>
              <a:t>任务实现</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pic>
        <p:nvPicPr>
          <p:cNvPr id="11" name="图片 10"/>
          <p:cNvPicPr/>
          <p:nvPr/>
        </p:nvPicPr>
        <p:blipFill>
          <a:blip r:embed="rId2">
            <a:extLst>
              <a:ext uri="{28A0092B-C50C-407E-A947-70E740481C1C}">
                <a14:useLocalDpi xmlns:a14="http://schemas.microsoft.com/office/drawing/2010/main" val="0"/>
              </a:ext>
            </a:extLst>
          </a:blip>
          <a:stretch>
            <a:fillRect/>
          </a:stretch>
        </p:blipFill>
        <p:spPr>
          <a:xfrm>
            <a:off x="37926" y="1677292"/>
            <a:ext cx="5015230" cy="2781300"/>
          </a:xfrm>
          <a:prstGeom prst="rect">
            <a:avLst/>
          </a:prstGeom>
        </p:spPr>
      </p:pic>
      <p:pic>
        <p:nvPicPr>
          <p:cNvPr id="12" name="图片 11"/>
          <p:cNvPicPr/>
          <p:nvPr/>
        </p:nvPicPr>
        <p:blipFill>
          <a:blip r:embed="rId3">
            <a:extLst>
              <a:ext uri="{28A0092B-C50C-407E-A947-70E740481C1C}">
                <a14:useLocalDpi xmlns:a14="http://schemas.microsoft.com/office/drawing/2010/main" val="0"/>
              </a:ext>
            </a:extLst>
          </a:blip>
          <a:stretch>
            <a:fillRect/>
          </a:stretch>
        </p:blipFill>
        <p:spPr>
          <a:xfrm>
            <a:off x="0" y="4442212"/>
            <a:ext cx="4991100" cy="2017395"/>
          </a:xfrm>
          <a:prstGeom prst="rect">
            <a:avLst/>
          </a:prstGeom>
        </p:spPr>
      </p:pic>
      <p:sp>
        <p:nvSpPr>
          <p:cNvPr id="9" name="矩形 8"/>
          <p:cNvSpPr/>
          <p:nvPr/>
        </p:nvSpPr>
        <p:spPr>
          <a:xfrm>
            <a:off x="5478016" y="4458592"/>
            <a:ext cx="3486472" cy="1200329"/>
          </a:xfrm>
          <a:prstGeom prst="rect">
            <a:avLst/>
          </a:prstGeom>
        </p:spPr>
        <p:txBody>
          <a:bodyPr wrap="square">
            <a:spAutoFit/>
          </a:bodyPr>
          <a:lstStyle/>
          <a:p>
            <a:r>
              <a:rPr lang="zh-CN" altLang="en-US" sz="3600" dirty="0"/>
              <a:t>请参照书上步骤，自行完成</a:t>
            </a:r>
          </a:p>
        </p:txBody>
      </p:sp>
      <p:sp>
        <p:nvSpPr>
          <p:cNvPr id="3" name="矩形 2"/>
          <p:cNvSpPr/>
          <p:nvPr/>
        </p:nvSpPr>
        <p:spPr>
          <a:xfrm>
            <a:off x="5148064" y="1913780"/>
            <a:ext cx="3816424" cy="2308324"/>
          </a:xfrm>
          <a:prstGeom prst="rect">
            <a:avLst/>
          </a:prstGeom>
        </p:spPr>
        <p:txBody>
          <a:bodyPr wrap="square">
            <a:spAutoFit/>
          </a:bodyPr>
          <a:lstStyle/>
          <a:p>
            <a:r>
              <a:rPr lang="zh-CN" altLang="zh-CN" dirty="0"/>
              <a:t>上、下页边距为</a:t>
            </a:r>
            <a:r>
              <a:rPr lang="en-US" altLang="zh-CN" dirty="0"/>
              <a:t>3cm</a:t>
            </a:r>
            <a:r>
              <a:rPr lang="zh-CN" altLang="zh-CN" dirty="0"/>
              <a:t>，左、右页边距为</a:t>
            </a:r>
            <a:r>
              <a:rPr lang="en-US" altLang="zh-CN" dirty="0" smtClean="0"/>
              <a:t>2cm</a:t>
            </a:r>
            <a:r>
              <a:rPr lang="zh-CN" altLang="en-US" dirty="0" smtClean="0"/>
              <a:t>。</a:t>
            </a:r>
            <a:endParaRPr lang="en-US" altLang="zh-CN" dirty="0" smtClean="0"/>
          </a:p>
          <a:p>
            <a:r>
              <a:rPr lang="zh-CN" altLang="zh-CN" dirty="0" smtClean="0"/>
              <a:t>纸张</a:t>
            </a:r>
            <a:r>
              <a:rPr lang="zh-CN" altLang="zh-CN" dirty="0"/>
              <a:t>采用</a:t>
            </a:r>
            <a:r>
              <a:rPr lang="en-US" altLang="zh-CN" dirty="0"/>
              <a:t>B5</a:t>
            </a:r>
            <a:r>
              <a:rPr lang="zh-CN" altLang="zh-CN" dirty="0"/>
              <a:t>纸横向</a:t>
            </a:r>
            <a:r>
              <a:rPr lang="zh-CN" altLang="zh-CN" dirty="0" smtClean="0"/>
              <a:t>打印</a:t>
            </a:r>
            <a:r>
              <a:rPr lang="zh-CN" altLang="en-US" dirty="0"/>
              <a:t>，</a:t>
            </a:r>
            <a:r>
              <a:rPr lang="zh-CN" altLang="zh-CN" dirty="0" smtClean="0"/>
              <a:t>打印</a:t>
            </a:r>
            <a:r>
              <a:rPr lang="zh-CN" altLang="zh-CN" dirty="0"/>
              <a:t>的表格在页面中采用水平</a:t>
            </a:r>
            <a:r>
              <a:rPr lang="zh-CN" altLang="zh-CN" dirty="0" smtClean="0"/>
              <a:t>居中</a:t>
            </a:r>
            <a:r>
              <a:rPr lang="zh-CN" altLang="en-US" dirty="0" smtClean="0"/>
              <a:t>。</a:t>
            </a:r>
            <a:endParaRPr lang="en-US" altLang="zh-CN" dirty="0" smtClean="0"/>
          </a:p>
          <a:p>
            <a:r>
              <a:rPr lang="zh-CN" altLang="zh-CN" dirty="0" smtClean="0"/>
              <a:t>总评</a:t>
            </a:r>
            <a:r>
              <a:rPr lang="zh-CN" altLang="zh-CN" dirty="0"/>
              <a:t>成绩分段人数统计信息不</a:t>
            </a:r>
            <a:r>
              <a:rPr lang="zh-CN" altLang="zh-CN" dirty="0" smtClean="0"/>
              <a:t>打印</a:t>
            </a:r>
            <a:r>
              <a:rPr lang="zh-CN" altLang="en-US" dirty="0" smtClean="0"/>
              <a:t>。</a:t>
            </a:r>
            <a:endParaRPr lang="en-US" altLang="zh-CN" dirty="0" smtClean="0"/>
          </a:p>
          <a:p>
            <a:r>
              <a:rPr lang="zh-CN" altLang="zh-CN" dirty="0" smtClean="0"/>
              <a:t>如果</a:t>
            </a:r>
            <a:r>
              <a:rPr lang="zh-CN" altLang="zh-CN" dirty="0"/>
              <a:t>成绩单需要分多页打印，则每页需要打印标题（第</a:t>
            </a:r>
            <a:r>
              <a:rPr lang="en-US" altLang="zh-CN" dirty="0"/>
              <a:t>1</a:t>
            </a:r>
            <a:r>
              <a:rPr lang="zh-CN" altLang="zh-CN" dirty="0"/>
              <a:t>行到第</a:t>
            </a:r>
            <a:r>
              <a:rPr lang="en-US" altLang="zh-CN" dirty="0"/>
              <a:t>4</a:t>
            </a:r>
            <a:r>
              <a:rPr lang="zh-CN" altLang="zh-CN" dirty="0"/>
              <a:t>行）信息。</a:t>
            </a:r>
            <a:endParaRPr lang="zh-CN" altLang="en-US" dirty="0"/>
          </a:p>
        </p:txBody>
      </p:sp>
    </p:spTree>
    <p:extLst>
      <p:ext uri="{BB962C8B-B14F-4D97-AF65-F5344CB8AC3E}">
        <p14:creationId xmlns:p14="http://schemas.microsoft.com/office/powerpoint/2010/main" val="4290981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6.3.1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1. IF</a:t>
            </a:r>
            <a:r>
              <a:rPr lang="zh-CN" altLang="zh-CN" dirty="0"/>
              <a:t>函数嵌套</a:t>
            </a:r>
          </a:p>
        </p:txBody>
      </p:sp>
      <p:sp>
        <p:nvSpPr>
          <p:cNvPr id="4" name="矩形 3"/>
          <p:cNvSpPr/>
          <p:nvPr/>
        </p:nvSpPr>
        <p:spPr>
          <a:xfrm>
            <a:off x="1246876" y="2276872"/>
            <a:ext cx="7213556" cy="2308324"/>
          </a:xfrm>
          <a:prstGeom prst="rect">
            <a:avLst/>
          </a:prstGeom>
        </p:spPr>
        <p:txBody>
          <a:bodyPr wrap="square">
            <a:spAutoFit/>
          </a:bodyPr>
          <a:lstStyle/>
          <a:p>
            <a:r>
              <a:rPr lang="zh-CN" altLang="zh-CN" dirty="0"/>
              <a:t>如果</a:t>
            </a:r>
            <a:r>
              <a:rPr lang="en-US" altLang="zh-CN" dirty="0"/>
              <a:t>O5</a:t>
            </a:r>
            <a:r>
              <a:rPr lang="zh-CN" altLang="zh-CN" dirty="0"/>
              <a:t>单元格的值为</a:t>
            </a:r>
            <a:r>
              <a:rPr lang="en-US" altLang="zh-CN" dirty="0" smtClean="0"/>
              <a:t>64</a:t>
            </a:r>
            <a:endParaRPr lang="en-US" altLang="zh-CN" dirty="0"/>
          </a:p>
          <a:p>
            <a:r>
              <a:rPr lang="zh-CN" altLang="zh-CN" dirty="0" smtClean="0"/>
              <a:t>公式</a:t>
            </a:r>
            <a:r>
              <a:rPr lang="zh-CN" altLang="zh-CN" dirty="0"/>
              <a:t>“</a:t>
            </a:r>
            <a:r>
              <a:rPr lang="en-US" altLang="zh-CN" dirty="0"/>
              <a:t>=IF(O5&lt;60</a:t>
            </a:r>
            <a:r>
              <a:rPr lang="en-US" altLang="zh-CN" dirty="0" smtClean="0"/>
              <a:t>,”E“,</a:t>
            </a:r>
            <a:r>
              <a:rPr lang="en-US" altLang="zh-CN" dirty="0"/>
              <a:t>IF(O5&lt;70</a:t>
            </a:r>
            <a:r>
              <a:rPr lang="en-US" altLang="zh-CN" dirty="0" smtClean="0"/>
              <a:t>,”D“,</a:t>
            </a:r>
            <a:r>
              <a:rPr lang="en-US" altLang="zh-CN" dirty="0"/>
              <a:t>IF(O5&lt;80</a:t>
            </a:r>
            <a:r>
              <a:rPr lang="en-US" altLang="zh-CN" dirty="0" smtClean="0"/>
              <a:t>,”C“,</a:t>
            </a:r>
            <a:r>
              <a:rPr lang="en-US" altLang="zh-CN" dirty="0"/>
              <a:t>IF(O5&lt;90</a:t>
            </a:r>
            <a:r>
              <a:rPr lang="en-US" altLang="zh-CN" dirty="0" smtClean="0"/>
              <a:t>,”B“,”A“))))</a:t>
            </a:r>
            <a:r>
              <a:rPr lang="zh-CN" altLang="zh-CN" dirty="0"/>
              <a:t>”的执行结果</a:t>
            </a:r>
            <a:r>
              <a:rPr lang="zh-CN" altLang="zh-CN" dirty="0" smtClean="0"/>
              <a:t>为</a:t>
            </a:r>
            <a:r>
              <a:rPr lang="zh-CN" altLang="en-US" dirty="0" smtClean="0"/>
              <a:t>多少？</a:t>
            </a:r>
            <a:endParaRPr lang="en-US" altLang="zh-CN" dirty="0" smtClean="0"/>
          </a:p>
          <a:p>
            <a:r>
              <a:rPr lang="zh-CN" altLang="zh-CN" dirty="0" smtClean="0"/>
              <a:t>公式</a:t>
            </a:r>
            <a:endParaRPr lang="en-US" altLang="zh-CN" dirty="0"/>
          </a:p>
          <a:p>
            <a:r>
              <a:rPr lang="zh-CN" altLang="zh-CN" dirty="0" smtClean="0"/>
              <a:t>“</a:t>
            </a:r>
            <a:r>
              <a:rPr lang="en-US" altLang="zh-CN" dirty="0"/>
              <a:t>=IF(O5&lt;60,"E",IF(60&lt;=O5&lt;70,"D",IF(70&lt;=O5&lt;80,"C",IF(80&lt;=O5&lt;90,"B","A"))))</a:t>
            </a:r>
            <a:r>
              <a:rPr lang="zh-CN" altLang="zh-CN" dirty="0" smtClean="0"/>
              <a:t>”</a:t>
            </a:r>
            <a:endParaRPr lang="en-US" altLang="zh-CN" dirty="0" smtClean="0"/>
          </a:p>
          <a:p>
            <a:r>
              <a:rPr lang="zh-CN" altLang="zh-CN" dirty="0" smtClean="0"/>
              <a:t>的</a:t>
            </a:r>
            <a:r>
              <a:rPr lang="zh-CN" altLang="zh-CN" dirty="0"/>
              <a:t>执行结果为</a:t>
            </a:r>
            <a:r>
              <a:rPr lang="zh-CN" altLang="en-US" dirty="0"/>
              <a:t>多少</a:t>
            </a:r>
            <a:r>
              <a:rPr lang="zh-CN" altLang="en-US" dirty="0" smtClean="0"/>
              <a:t>？</a:t>
            </a:r>
            <a:endParaRPr lang="en-US" altLang="zh-CN" dirty="0"/>
          </a:p>
        </p:txBody>
      </p:sp>
      <p:sp>
        <p:nvSpPr>
          <p:cNvPr id="10" name="TextBox 9"/>
          <p:cNvSpPr txBox="1"/>
          <p:nvPr/>
        </p:nvSpPr>
        <p:spPr>
          <a:xfrm>
            <a:off x="5004048" y="4797152"/>
            <a:ext cx="2562944" cy="369332"/>
          </a:xfrm>
          <a:prstGeom prst="rect">
            <a:avLst/>
          </a:prstGeom>
          <a:noFill/>
        </p:spPr>
        <p:txBody>
          <a:bodyPr wrap="square" rtlCol="0">
            <a:spAutoFit/>
          </a:bodyPr>
          <a:lstStyle/>
          <a:p>
            <a:r>
              <a:rPr lang="en-US" altLang="zh-CN" dirty="0" smtClean="0"/>
              <a:t>A                            D</a:t>
            </a:r>
            <a:endParaRPr lang="zh-CN" altLang="en-US" dirty="0"/>
          </a:p>
        </p:txBody>
      </p:sp>
      <p:cxnSp>
        <p:nvCxnSpPr>
          <p:cNvPr id="19" name="直接箭头连接符 18"/>
          <p:cNvCxnSpPr/>
          <p:nvPr/>
        </p:nvCxnSpPr>
        <p:spPr>
          <a:xfrm flipH="1" flipV="1">
            <a:off x="3275856" y="4365104"/>
            <a:ext cx="1872208" cy="6167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flipH="1" flipV="1">
            <a:off x="3275856" y="3284984"/>
            <a:ext cx="3744416" cy="169683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4116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6.3.3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1. IF</a:t>
            </a:r>
            <a:r>
              <a:rPr lang="zh-CN" altLang="zh-CN" dirty="0"/>
              <a:t>函数嵌套</a:t>
            </a:r>
          </a:p>
        </p:txBody>
      </p:sp>
      <p:sp>
        <p:nvSpPr>
          <p:cNvPr id="3" name="矩形 2"/>
          <p:cNvSpPr/>
          <p:nvPr/>
        </p:nvSpPr>
        <p:spPr>
          <a:xfrm>
            <a:off x="1187624" y="2242574"/>
            <a:ext cx="6768752" cy="3046988"/>
          </a:xfrm>
          <a:prstGeom prst="rect">
            <a:avLst/>
          </a:prstGeom>
        </p:spPr>
        <p:txBody>
          <a:bodyPr wrap="square">
            <a:spAutoFit/>
          </a:bodyPr>
          <a:lstStyle/>
          <a:p>
            <a:r>
              <a:rPr lang="zh-CN" altLang="zh-CN" sz="2400" dirty="0"/>
              <a:t>为防止出现条件交叉包含，在我们进行多条件嵌套时：</a:t>
            </a:r>
          </a:p>
          <a:p>
            <a:r>
              <a:rPr lang="zh-CN" altLang="zh-CN" sz="2400" dirty="0"/>
              <a:t>（</a:t>
            </a:r>
            <a:r>
              <a:rPr lang="en-US" altLang="zh-CN" sz="2400" dirty="0"/>
              <a:t>1</a:t>
            </a:r>
            <a:r>
              <a:rPr lang="zh-CN" altLang="zh-CN" sz="2400" dirty="0"/>
              <a:t>）条件判断要么从最大到最小，要么从最小到最大，不要出现大小交叉情况。</a:t>
            </a:r>
          </a:p>
          <a:p>
            <a:r>
              <a:rPr lang="zh-CN" altLang="zh-CN" sz="2400" dirty="0"/>
              <a:t>（</a:t>
            </a:r>
            <a:r>
              <a:rPr lang="en-US" altLang="zh-CN" sz="2400" dirty="0"/>
              <a:t>2</a:t>
            </a:r>
            <a:r>
              <a:rPr lang="zh-CN" altLang="zh-CN" sz="2400" dirty="0"/>
              <a:t>）如果条件判断为从大到小，通常使用的比较运算符为大于</a:t>
            </a:r>
            <a:r>
              <a:rPr lang="en-US" altLang="zh-CN" sz="2400" dirty="0"/>
              <a:t>&gt;</a:t>
            </a:r>
            <a:r>
              <a:rPr lang="zh-CN" altLang="zh-CN" sz="2400" dirty="0"/>
              <a:t>或大于等于</a:t>
            </a:r>
            <a:r>
              <a:rPr lang="en-US" altLang="zh-CN" sz="2400" dirty="0"/>
              <a:t>&gt;=</a:t>
            </a:r>
            <a:r>
              <a:rPr lang="zh-CN" altLang="zh-CN" sz="2400" dirty="0"/>
              <a:t>。</a:t>
            </a:r>
          </a:p>
          <a:p>
            <a:r>
              <a:rPr lang="zh-CN" altLang="zh-CN" sz="2400" dirty="0"/>
              <a:t>（</a:t>
            </a:r>
            <a:r>
              <a:rPr lang="en-US" altLang="zh-CN" sz="2400" dirty="0"/>
              <a:t>2</a:t>
            </a:r>
            <a:r>
              <a:rPr lang="zh-CN" altLang="zh-CN" sz="2400" dirty="0"/>
              <a:t>）如果条件判断为从小到大，通常使用的比较运算符为小于</a:t>
            </a:r>
            <a:r>
              <a:rPr lang="en-US" altLang="zh-CN" sz="2400" dirty="0"/>
              <a:t>&lt;</a:t>
            </a:r>
            <a:r>
              <a:rPr lang="zh-CN" altLang="zh-CN" sz="2400" dirty="0"/>
              <a:t>或小于等于</a:t>
            </a:r>
            <a:r>
              <a:rPr lang="en-US" altLang="zh-CN" sz="2400" dirty="0"/>
              <a:t>&lt;=</a:t>
            </a:r>
            <a:r>
              <a:rPr lang="zh-CN" altLang="zh-CN" sz="2400" dirty="0"/>
              <a:t>。</a:t>
            </a:r>
          </a:p>
        </p:txBody>
      </p:sp>
    </p:spTree>
    <p:extLst>
      <p:ext uri="{BB962C8B-B14F-4D97-AF65-F5344CB8AC3E}">
        <p14:creationId xmlns:p14="http://schemas.microsoft.com/office/powerpoint/2010/main" val="28088410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6.3.1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2. </a:t>
            </a:r>
            <a:r>
              <a:rPr lang="zh-CN" altLang="zh-CN" dirty="0"/>
              <a:t>用</a:t>
            </a:r>
            <a:r>
              <a:rPr lang="en-US" altLang="zh-CN" dirty="0"/>
              <a:t>IF</a:t>
            </a:r>
            <a:r>
              <a:rPr lang="zh-CN" altLang="zh-CN" dirty="0"/>
              <a:t>函数防止异常结果出现</a:t>
            </a:r>
          </a:p>
        </p:txBody>
      </p:sp>
      <p:sp>
        <p:nvSpPr>
          <p:cNvPr id="3" name="矩形 2"/>
          <p:cNvSpPr/>
          <p:nvPr/>
        </p:nvSpPr>
        <p:spPr>
          <a:xfrm>
            <a:off x="1187624" y="2242574"/>
            <a:ext cx="6768752" cy="830997"/>
          </a:xfrm>
          <a:prstGeom prst="rect">
            <a:avLst/>
          </a:prstGeom>
        </p:spPr>
        <p:txBody>
          <a:bodyPr wrap="square">
            <a:spAutoFit/>
          </a:bodyPr>
          <a:lstStyle/>
          <a:p>
            <a:r>
              <a:rPr lang="zh-CN" altLang="en-US" sz="2400" dirty="0" smtClean="0"/>
              <a:t>如果某个同学迟到了</a:t>
            </a:r>
            <a:r>
              <a:rPr lang="en-US" altLang="zh-CN" sz="2400" dirty="0" smtClean="0"/>
              <a:t>10</a:t>
            </a:r>
            <a:r>
              <a:rPr lang="zh-CN" altLang="en-US" sz="2400" dirty="0" smtClean="0"/>
              <a:t>次，旷课了</a:t>
            </a:r>
            <a:r>
              <a:rPr lang="en-US" altLang="zh-CN" sz="2400" dirty="0" smtClean="0"/>
              <a:t>3</a:t>
            </a:r>
            <a:r>
              <a:rPr lang="zh-CN" altLang="en-US" sz="2400" dirty="0" smtClean="0"/>
              <a:t>次，请问他的考勤成绩是多少？</a:t>
            </a:r>
            <a:endParaRPr lang="zh-CN" altLang="zh-CN" sz="2400" dirty="0"/>
          </a:p>
        </p:txBody>
      </p:sp>
      <p:sp>
        <p:nvSpPr>
          <p:cNvPr id="4" name="矩形 3"/>
          <p:cNvSpPr/>
          <p:nvPr/>
        </p:nvSpPr>
        <p:spPr>
          <a:xfrm>
            <a:off x="1188796" y="3224963"/>
            <a:ext cx="2723823" cy="369332"/>
          </a:xfrm>
          <a:prstGeom prst="rect">
            <a:avLst/>
          </a:prstGeom>
        </p:spPr>
        <p:txBody>
          <a:bodyPr wrap="none">
            <a:spAutoFit/>
          </a:bodyPr>
          <a:lstStyle/>
          <a:p>
            <a:r>
              <a:rPr lang="zh-CN" altLang="en-US" dirty="0" smtClean="0"/>
              <a:t>与现实相符吗？怎么解决</a:t>
            </a:r>
            <a:endParaRPr lang="zh-CN" altLang="en-US" dirty="0"/>
          </a:p>
        </p:txBody>
      </p:sp>
      <p:sp>
        <p:nvSpPr>
          <p:cNvPr id="9" name="矩形 8"/>
          <p:cNvSpPr/>
          <p:nvPr/>
        </p:nvSpPr>
        <p:spPr>
          <a:xfrm>
            <a:off x="1219777" y="3861048"/>
            <a:ext cx="6552728" cy="646331"/>
          </a:xfrm>
          <a:prstGeom prst="rect">
            <a:avLst/>
          </a:prstGeom>
        </p:spPr>
        <p:txBody>
          <a:bodyPr wrap="square">
            <a:spAutoFit/>
          </a:bodyPr>
          <a:lstStyle/>
          <a:p>
            <a:r>
              <a:rPr lang="zh-CN" altLang="en-US" dirty="0" smtClean="0"/>
              <a:t>判断“考勤成绩”是不是小于</a:t>
            </a:r>
            <a:r>
              <a:rPr lang="en-US" altLang="zh-CN" dirty="0" smtClean="0"/>
              <a:t>0</a:t>
            </a:r>
            <a:r>
              <a:rPr lang="zh-CN" altLang="en-US" dirty="0" smtClean="0"/>
              <a:t>，若是，“考勤成绩”计为</a:t>
            </a:r>
            <a:r>
              <a:rPr lang="en-US" altLang="zh-CN" dirty="0" smtClean="0"/>
              <a:t>0</a:t>
            </a:r>
            <a:r>
              <a:rPr lang="zh-CN" altLang="en-US" dirty="0" smtClean="0"/>
              <a:t>分，否则计为计算出来的成绩</a:t>
            </a:r>
            <a:endParaRPr lang="zh-CN" altLang="en-US" dirty="0"/>
          </a:p>
        </p:txBody>
      </p:sp>
      <p:sp>
        <p:nvSpPr>
          <p:cNvPr id="10" name="矩形 9"/>
          <p:cNvSpPr/>
          <p:nvPr/>
        </p:nvSpPr>
        <p:spPr>
          <a:xfrm>
            <a:off x="1281323" y="4529209"/>
            <a:ext cx="6491182" cy="1200329"/>
          </a:xfrm>
          <a:prstGeom prst="rect">
            <a:avLst/>
          </a:prstGeom>
        </p:spPr>
        <p:txBody>
          <a:bodyPr wrap="square">
            <a:spAutoFit/>
          </a:bodyPr>
          <a:lstStyle/>
          <a:p>
            <a:r>
              <a:rPr lang="en-US" altLang="zh-CN" dirty="0"/>
              <a:t>IF(</a:t>
            </a:r>
            <a:r>
              <a:rPr lang="en-US" altLang="zh-CN" dirty="0">
                <a:solidFill>
                  <a:srgbClr val="FF0000"/>
                </a:solidFill>
              </a:rPr>
              <a:t>100-COUNTIF(C5:J5,"</a:t>
            </a:r>
            <a:r>
              <a:rPr lang="zh-CN" altLang="zh-CN" dirty="0">
                <a:solidFill>
                  <a:srgbClr val="FF0000"/>
                </a:solidFill>
              </a:rPr>
              <a:t>迟到</a:t>
            </a:r>
            <a:r>
              <a:rPr lang="en-US" altLang="zh-CN" dirty="0">
                <a:solidFill>
                  <a:srgbClr val="FF0000"/>
                </a:solidFill>
              </a:rPr>
              <a:t>")*5-COUNTIF(C5:J5,"</a:t>
            </a:r>
            <a:r>
              <a:rPr lang="zh-CN" altLang="zh-CN" dirty="0">
                <a:solidFill>
                  <a:srgbClr val="FF0000"/>
                </a:solidFill>
              </a:rPr>
              <a:t>请假</a:t>
            </a:r>
            <a:r>
              <a:rPr lang="en-US" altLang="zh-CN" dirty="0">
                <a:solidFill>
                  <a:srgbClr val="FF0000"/>
                </a:solidFill>
              </a:rPr>
              <a:t>")*10-COUNTIF(C5:J5,"</a:t>
            </a:r>
            <a:r>
              <a:rPr lang="zh-CN" altLang="zh-CN" dirty="0">
                <a:solidFill>
                  <a:srgbClr val="FF0000"/>
                </a:solidFill>
              </a:rPr>
              <a:t>旷课</a:t>
            </a:r>
            <a:r>
              <a:rPr lang="en-US" altLang="zh-CN" dirty="0">
                <a:solidFill>
                  <a:srgbClr val="FF0000"/>
                </a:solidFill>
              </a:rPr>
              <a:t>")*20</a:t>
            </a:r>
            <a:r>
              <a:rPr lang="en-US" altLang="zh-CN" dirty="0"/>
              <a:t>&gt;=0,100-COUNTIF(C5:J5,"</a:t>
            </a:r>
            <a:r>
              <a:rPr lang="zh-CN" altLang="zh-CN" dirty="0"/>
              <a:t>迟到</a:t>
            </a:r>
            <a:r>
              <a:rPr lang="en-US" altLang="zh-CN" dirty="0"/>
              <a:t>")*5-COUNTIF(C5:J5,"</a:t>
            </a:r>
            <a:r>
              <a:rPr lang="zh-CN" altLang="zh-CN" dirty="0"/>
              <a:t>请假</a:t>
            </a:r>
            <a:r>
              <a:rPr lang="en-US" altLang="zh-CN" dirty="0"/>
              <a:t>")*10-COUNTIF(C5:J5,"</a:t>
            </a:r>
            <a:r>
              <a:rPr lang="zh-CN" altLang="zh-CN" dirty="0"/>
              <a:t>旷课</a:t>
            </a:r>
            <a:r>
              <a:rPr lang="en-US" altLang="zh-CN" dirty="0"/>
              <a:t>")*20,0</a:t>
            </a:r>
            <a:r>
              <a:rPr lang="en-US" altLang="zh-CN" dirty="0" smtClean="0"/>
              <a:t>)</a:t>
            </a:r>
            <a:endParaRPr lang="zh-CN" altLang="zh-CN" dirty="0"/>
          </a:p>
        </p:txBody>
      </p:sp>
    </p:spTree>
    <p:extLst>
      <p:ext uri="{BB962C8B-B14F-4D97-AF65-F5344CB8AC3E}">
        <p14:creationId xmlns:p14="http://schemas.microsoft.com/office/powerpoint/2010/main" val="3272390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6.3.1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3. </a:t>
            </a:r>
            <a:r>
              <a:rPr lang="zh-CN" altLang="zh-CN" dirty="0"/>
              <a:t>排位函数</a:t>
            </a:r>
            <a:r>
              <a:rPr lang="en-US" altLang="zh-CN" dirty="0"/>
              <a:t>RANK</a:t>
            </a:r>
            <a:endParaRPr lang="zh-CN" altLang="zh-CN" dirty="0"/>
          </a:p>
        </p:txBody>
      </p:sp>
      <p:sp>
        <p:nvSpPr>
          <p:cNvPr id="3" name="矩形 2"/>
          <p:cNvSpPr/>
          <p:nvPr/>
        </p:nvSpPr>
        <p:spPr>
          <a:xfrm>
            <a:off x="1155656" y="2420888"/>
            <a:ext cx="6768752" cy="3046988"/>
          </a:xfrm>
          <a:prstGeom prst="rect">
            <a:avLst/>
          </a:prstGeom>
        </p:spPr>
        <p:txBody>
          <a:bodyPr wrap="square">
            <a:spAutoFit/>
          </a:bodyPr>
          <a:lstStyle/>
          <a:p>
            <a:r>
              <a:rPr lang="zh-CN" altLang="zh-CN" sz="2400" dirty="0"/>
              <a:t>除了可以使用</a:t>
            </a:r>
            <a:r>
              <a:rPr lang="en-US" altLang="zh-CN" sz="2400" dirty="0"/>
              <a:t>RANK.EQ</a:t>
            </a:r>
            <a:r>
              <a:rPr lang="zh-CN" altLang="zh-CN" sz="2400" dirty="0"/>
              <a:t>函数来排名外，也可以使用</a:t>
            </a:r>
            <a:r>
              <a:rPr lang="en-US" altLang="zh-CN" sz="2400" dirty="0"/>
              <a:t>RANK</a:t>
            </a:r>
            <a:r>
              <a:rPr lang="zh-CN" altLang="zh-CN" sz="2400" dirty="0"/>
              <a:t>函数。</a:t>
            </a:r>
          </a:p>
          <a:p>
            <a:r>
              <a:rPr lang="en-US" altLang="zh-CN" sz="2400" dirty="0"/>
              <a:t>RANK </a:t>
            </a:r>
            <a:r>
              <a:rPr lang="zh-CN" altLang="zh-CN" sz="2400" dirty="0"/>
              <a:t>函数返回一个数字在数字列表中的排位。</a:t>
            </a:r>
            <a:r>
              <a:rPr lang="en-US" altLang="zh-CN" sz="2400" dirty="0"/>
              <a:t>RANK</a:t>
            </a:r>
            <a:r>
              <a:rPr lang="zh-CN" altLang="zh-CN" sz="2400" dirty="0"/>
              <a:t>函数是在</a:t>
            </a:r>
            <a:r>
              <a:rPr lang="en-US" altLang="zh-CN" sz="2400" dirty="0"/>
              <a:t>Excel 2007</a:t>
            </a:r>
            <a:r>
              <a:rPr lang="zh-CN" altLang="zh-CN" sz="2400" dirty="0"/>
              <a:t>版本及之前的版本中提供的函数。在</a:t>
            </a:r>
            <a:r>
              <a:rPr lang="en-US" altLang="zh-CN" sz="2400" dirty="0"/>
              <a:t>Excel 2010</a:t>
            </a:r>
            <a:r>
              <a:rPr lang="zh-CN" altLang="zh-CN" sz="2400" dirty="0"/>
              <a:t>版本中，提供了</a:t>
            </a:r>
            <a:r>
              <a:rPr lang="en-US" altLang="zh-CN" sz="2400" dirty="0"/>
              <a:t>RANK.EQ</a:t>
            </a:r>
            <a:r>
              <a:rPr lang="zh-CN" altLang="zh-CN" sz="2400" dirty="0"/>
              <a:t>等新函数来替代它，而</a:t>
            </a:r>
            <a:r>
              <a:rPr lang="en-US" altLang="zh-CN" sz="2400" dirty="0"/>
              <a:t>Excel 2010</a:t>
            </a:r>
            <a:r>
              <a:rPr lang="zh-CN" altLang="zh-CN" sz="2400" dirty="0"/>
              <a:t>版本中仍提供</a:t>
            </a:r>
            <a:r>
              <a:rPr lang="en-US" altLang="zh-CN" sz="2400" dirty="0"/>
              <a:t>RANK</a:t>
            </a:r>
            <a:r>
              <a:rPr lang="zh-CN" altLang="zh-CN" sz="2400" dirty="0"/>
              <a:t>函数是为了保持与</a:t>
            </a:r>
            <a:r>
              <a:rPr lang="en-US" altLang="zh-CN" sz="2400" dirty="0"/>
              <a:t> Excel </a:t>
            </a:r>
            <a:r>
              <a:rPr lang="zh-CN" altLang="zh-CN" sz="2400" dirty="0"/>
              <a:t>早期版本的兼容性。</a:t>
            </a:r>
          </a:p>
        </p:txBody>
      </p:sp>
    </p:spTree>
    <p:extLst>
      <p:ext uri="{BB962C8B-B14F-4D97-AF65-F5344CB8AC3E}">
        <p14:creationId xmlns:p14="http://schemas.microsoft.com/office/powerpoint/2010/main" val="25706265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6.3.1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4. COUNTIFS</a:t>
            </a:r>
            <a:r>
              <a:rPr lang="zh-CN" altLang="zh-CN" dirty="0"/>
              <a:t>函数</a:t>
            </a:r>
          </a:p>
        </p:txBody>
      </p:sp>
      <p:sp>
        <p:nvSpPr>
          <p:cNvPr id="3" name="矩形 2"/>
          <p:cNvSpPr/>
          <p:nvPr/>
        </p:nvSpPr>
        <p:spPr>
          <a:xfrm>
            <a:off x="1155656" y="2420888"/>
            <a:ext cx="6768752" cy="461665"/>
          </a:xfrm>
          <a:prstGeom prst="rect">
            <a:avLst/>
          </a:prstGeom>
        </p:spPr>
        <p:txBody>
          <a:bodyPr wrap="square">
            <a:spAutoFit/>
          </a:bodyPr>
          <a:lstStyle/>
          <a:p>
            <a:r>
              <a:rPr lang="zh-CN" altLang="zh-CN" sz="2400" dirty="0"/>
              <a:t>统计“全勤，并且总评成绩为</a:t>
            </a:r>
            <a:r>
              <a:rPr lang="en-US" altLang="zh-CN" sz="2400" dirty="0"/>
              <a:t>80~89</a:t>
            </a:r>
            <a:r>
              <a:rPr lang="zh-CN" altLang="zh-CN" sz="2400" dirty="0"/>
              <a:t>的学生数</a:t>
            </a:r>
            <a:r>
              <a:rPr lang="zh-CN" altLang="zh-CN" sz="2400" dirty="0" smtClean="0"/>
              <a:t>”</a:t>
            </a:r>
            <a:r>
              <a:rPr lang="zh-CN" altLang="en-US" sz="2400" dirty="0" smtClean="0"/>
              <a:t>？</a:t>
            </a:r>
            <a:endParaRPr lang="zh-CN" altLang="zh-CN" sz="2400" dirty="0"/>
          </a:p>
        </p:txBody>
      </p:sp>
      <p:sp>
        <p:nvSpPr>
          <p:cNvPr id="4" name="矩形 3"/>
          <p:cNvSpPr/>
          <p:nvPr/>
        </p:nvSpPr>
        <p:spPr>
          <a:xfrm>
            <a:off x="1619672" y="3267059"/>
            <a:ext cx="5832648" cy="369332"/>
          </a:xfrm>
          <a:prstGeom prst="rect">
            <a:avLst/>
          </a:prstGeom>
        </p:spPr>
        <p:txBody>
          <a:bodyPr wrap="square">
            <a:spAutoFit/>
          </a:bodyPr>
          <a:lstStyle/>
          <a:p>
            <a:r>
              <a:rPr lang="zh-CN" altLang="zh-CN" dirty="0"/>
              <a:t>统计</a:t>
            </a:r>
            <a:r>
              <a:rPr lang="zh-CN" altLang="zh-CN" dirty="0" smtClean="0"/>
              <a:t>“</a:t>
            </a:r>
            <a:r>
              <a:rPr lang="zh-CN" altLang="en-US" dirty="0" smtClean="0"/>
              <a:t>考勤成绩</a:t>
            </a:r>
            <a:r>
              <a:rPr lang="en-US" altLang="zh-CN" dirty="0" smtClean="0"/>
              <a:t>=100</a:t>
            </a:r>
            <a:r>
              <a:rPr lang="zh-CN" altLang="zh-CN" dirty="0" smtClean="0"/>
              <a:t>，</a:t>
            </a:r>
            <a:r>
              <a:rPr lang="zh-CN" altLang="zh-CN" dirty="0"/>
              <a:t>并且总评成绩为</a:t>
            </a:r>
            <a:r>
              <a:rPr lang="en-US" altLang="zh-CN" dirty="0"/>
              <a:t>80~89</a:t>
            </a:r>
            <a:r>
              <a:rPr lang="zh-CN" altLang="zh-CN" dirty="0"/>
              <a:t>的学生数”</a:t>
            </a:r>
            <a:endParaRPr lang="zh-CN" altLang="en-US" dirty="0"/>
          </a:p>
        </p:txBody>
      </p:sp>
      <p:cxnSp>
        <p:nvCxnSpPr>
          <p:cNvPr id="12" name="直接箭头连接符 11"/>
          <p:cNvCxnSpPr>
            <a:stCxn id="3" idx="2"/>
            <a:endCxn id="4" idx="0"/>
          </p:cNvCxnSpPr>
          <p:nvPr/>
        </p:nvCxnSpPr>
        <p:spPr>
          <a:xfrm flipH="1">
            <a:off x="4535996" y="2882553"/>
            <a:ext cx="4036" cy="38450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475656" y="4149080"/>
            <a:ext cx="6840760" cy="1477328"/>
          </a:xfrm>
          <a:prstGeom prst="rect">
            <a:avLst/>
          </a:prstGeom>
        </p:spPr>
        <p:txBody>
          <a:bodyPr wrap="square">
            <a:spAutoFit/>
          </a:bodyPr>
          <a:lstStyle/>
          <a:p>
            <a:r>
              <a:rPr lang="zh-CN" altLang="zh-CN" dirty="0"/>
              <a:t>（</a:t>
            </a:r>
            <a:r>
              <a:rPr lang="en-US" altLang="zh-CN" dirty="0"/>
              <a:t>1</a:t>
            </a:r>
            <a:r>
              <a:rPr lang="zh-CN" altLang="zh-CN" dirty="0"/>
              <a:t>）</a:t>
            </a:r>
            <a:r>
              <a:rPr lang="en-US" altLang="zh-CN" dirty="0"/>
              <a:t>O5:O32</a:t>
            </a:r>
            <a:r>
              <a:rPr lang="zh-CN" altLang="zh-CN" dirty="0"/>
              <a:t>单元格区域中单元格的值</a:t>
            </a:r>
            <a:r>
              <a:rPr lang="en-US" altLang="zh-CN" dirty="0"/>
              <a:t>&gt;=80</a:t>
            </a:r>
            <a:r>
              <a:rPr lang="zh-CN" altLang="zh-CN" dirty="0"/>
              <a:t>。</a:t>
            </a:r>
          </a:p>
          <a:p>
            <a:r>
              <a:rPr lang="zh-CN" altLang="zh-CN" dirty="0"/>
              <a:t>（</a:t>
            </a:r>
            <a:r>
              <a:rPr lang="en-US" altLang="zh-CN" dirty="0"/>
              <a:t>2</a:t>
            </a:r>
            <a:r>
              <a:rPr lang="zh-CN" altLang="zh-CN" dirty="0"/>
              <a:t>）</a:t>
            </a:r>
            <a:r>
              <a:rPr lang="en-US" altLang="zh-CN" dirty="0"/>
              <a:t>O5:O32</a:t>
            </a:r>
            <a:r>
              <a:rPr lang="zh-CN" altLang="zh-CN" dirty="0"/>
              <a:t>单元格区域中单元格的值</a:t>
            </a:r>
            <a:r>
              <a:rPr lang="en-US" altLang="zh-CN" dirty="0"/>
              <a:t>&lt;90</a:t>
            </a:r>
            <a:r>
              <a:rPr lang="zh-CN" altLang="zh-CN" dirty="0"/>
              <a:t>。</a:t>
            </a:r>
          </a:p>
          <a:p>
            <a:r>
              <a:rPr lang="zh-CN" altLang="zh-CN" dirty="0"/>
              <a:t>（</a:t>
            </a:r>
            <a:r>
              <a:rPr lang="en-US" altLang="zh-CN" dirty="0"/>
              <a:t>3</a:t>
            </a:r>
            <a:r>
              <a:rPr lang="zh-CN" altLang="zh-CN" dirty="0"/>
              <a:t>）</a:t>
            </a:r>
            <a:r>
              <a:rPr lang="en-US" altLang="zh-CN" dirty="0"/>
              <a:t>K5:K32</a:t>
            </a:r>
            <a:r>
              <a:rPr lang="zh-CN" altLang="zh-CN" dirty="0"/>
              <a:t>单元格区域中单元格的值</a:t>
            </a:r>
            <a:r>
              <a:rPr lang="en-US" altLang="zh-CN" dirty="0"/>
              <a:t>=100</a:t>
            </a:r>
            <a:endParaRPr lang="zh-CN" altLang="zh-CN" dirty="0"/>
          </a:p>
          <a:p>
            <a:r>
              <a:rPr lang="zh-CN" altLang="zh-CN" dirty="0"/>
              <a:t>因此，其对应的表达式为“</a:t>
            </a:r>
            <a:r>
              <a:rPr lang="en-US" altLang="zh-CN" dirty="0"/>
              <a:t>=COUNTIFS(O5:O32,"&gt;=80",O5:O32,"&lt;90",K5:K32,"=100")</a:t>
            </a:r>
            <a:r>
              <a:rPr lang="zh-CN" altLang="zh-CN" dirty="0"/>
              <a:t>”。</a:t>
            </a:r>
          </a:p>
        </p:txBody>
      </p:sp>
    </p:spTree>
    <p:extLst>
      <p:ext uri="{BB962C8B-B14F-4D97-AF65-F5344CB8AC3E}">
        <p14:creationId xmlns:p14="http://schemas.microsoft.com/office/powerpoint/2010/main" val="7015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0936" y="11087"/>
            <a:ext cx="8229600" cy="1143000"/>
          </a:xfrm>
        </p:spPr>
        <p:txBody>
          <a:bodyPr/>
          <a:lstStyle/>
          <a:p>
            <a:r>
              <a:rPr lang="zh-CN" altLang="zh-CN" dirty="0"/>
              <a:t/>
            </a:r>
            <a:br>
              <a:rPr lang="zh-CN" altLang="zh-CN" dirty="0"/>
            </a:br>
            <a:r>
              <a:rPr lang="en-US" altLang="zh-CN" dirty="0" smtClean="0"/>
              <a:t>6.1</a:t>
            </a:r>
            <a:r>
              <a:rPr lang="zh-CN" altLang="zh-CN" dirty="0" smtClean="0"/>
              <a:t>学生</a:t>
            </a:r>
            <a:r>
              <a:rPr lang="zh-CN" altLang="zh-CN" dirty="0"/>
              <a:t>成绩处理</a:t>
            </a:r>
            <a:r>
              <a:rPr lang="en-US" altLang="zh-CN" dirty="0" smtClean="0"/>
              <a:t/>
            </a:r>
            <a:br>
              <a:rPr lang="en-US" altLang="zh-CN" dirty="0" smtClean="0"/>
            </a:br>
            <a:r>
              <a:rPr lang="en-US" altLang="zh-CN" dirty="0" smtClean="0"/>
              <a:t>6.1</a:t>
            </a:r>
            <a:r>
              <a:rPr lang="en-US" altLang="zh-CN" dirty="0" smtClean="0"/>
              <a:t>.1</a:t>
            </a:r>
            <a:r>
              <a:rPr lang="en-US" altLang="zh-CN" dirty="0" smtClean="0"/>
              <a:t>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p:txBody>
          <a:bodyPr/>
          <a:lstStyle/>
          <a:p>
            <a:pPr marL="0" indent="0">
              <a:buNone/>
            </a:pPr>
            <a:r>
              <a:rPr lang="zh-CN" altLang="zh-CN" dirty="0"/>
              <a:t>排位函数</a:t>
            </a:r>
            <a:r>
              <a:rPr lang="en-US" altLang="zh-CN" dirty="0"/>
              <a:t>RANK.EQ</a:t>
            </a:r>
            <a:endParaRPr lang="zh-CN" altLang="en-US" dirty="0"/>
          </a:p>
        </p:txBody>
      </p:sp>
      <p:pic>
        <p:nvPicPr>
          <p:cNvPr id="4" name="图片 3"/>
          <p:cNvPicPr/>
          <p:nvPr/>
        </p:nvPicPr>
        <p:blipFill>
          <a:blip r:embed="rId2"/>
          <a:stretch>
            <a:fillRect/>
          </a:stretch>
        </p:blipFill>
        <p:spPr>
          <a:xfrm>
            <a:off x="827584" y="2257424"/>
            <a:ext cx="3528392" cy="3115791"/>
          </a:xfrm>
          <a:prstGeom prst="rect">
            <a:avLst/>
          </a:prstGeom>
        </p:spPr>
      </p:pic>
      <p:sp>
        <p:nvSpPr>
          <p:cNvPr id="5" name="矩形 4"/>
          <p:cNvSpPr/>
          <p:nvPr/>
        </p:nvSpPr>
        <p:spPr>
          <a:xfrm>
            <a:off x="4411414" y="1916832"/>
            <a:ext cx="4572000" cy="1200329"/>
          </a:xfrm>
          <a:prstGeom prst="rect">
            <a:avLst/>
          </a:prstGeom>
        </p:spPr>
        <p:txBody>
          <a:bodyPr>
            <a:spAutoFit/>
          </a:bodyPr>
          <a:lstStyle/>
          <a:p>
            <a:r>
              <a:rPr lang="en-US" altLang="zh-CN" dirty="0"/>
              <a:t>RANK.EQ </a:t>
            </a:r>
            <a:r>
              <a:rPr lang="zh-CN" altLang="zh-CN" dirty="0"/>
              <a:t>函数的功能是返回一个数字在数据区域中的排位。其排位大小与数据区域中的其他值相关。如果多个值具有相同的排位，则返回该组数值的最高排位。</a:t>
            </a:r>
            <a:endParaRPr lang="zh-CN" altLang="en-US" dirty="0"/>
          </a:p>
        </p:txBody>
      </p:sp>
      <p:sp>
        <p:nvSpPr>
          <p:cNvPr id="6" name="矩形 5"/>
          <p:cNvSpPr/>
          <p:nvPr/>
        </p:nvSpPr>
        <p:spPr>
          <a:xfrm>
            <a:off x="4589710" y="3584348"/>
            <a:ext cx="4157017" cy="923330"/>
          </a:xfrm>
          <a:prstGeom prst="rect">
            <a:avLst/>
          </a:prstGeom>
        </p:spPr>
        <p:txBody>
          <a:bodyPr wrap="square">
            <a:spAutoFit/>
          </a:bodyPr>
          <a:lstStyle/>
          <a:p>
            <a:r>
              <a:rPr lang="zh-CN" altLang="zh-CN" dirty="0"/>
              <a:t>要计算</a:t>
            </a:r>
            <a:r>
              <a:rPr lang="en-US" altLang="zh-CN" dirty="0"/>
              <a:t>B3</a:t>
            </a:r>
            <a:r>
              <a:rPr lang="zh-CN" altLang="zh-CN" dirty="0"/>
              <a:t>单元格在</a:t>
            </a:r>
            <a:r>
              <a:rPr lang="en-US" altLang="zh-CN" dirty="0"/>
              <a:t>B2:B10</a:t>
            </a:r>
            <a:r>
              <a:rPr lang="zh-CN" altLang="zh-CN" dirty="0"/>
              <a:t>单元格区域中排在第几</a:t>
            </a:r>
            <a:r>
              <a:rPr lang="zh-CN" altLang="zh-CN" dirty="0" smtClean="0"/>
              <a:t>位，</a:t>
            </a:r>
            <a:r>
              <a:rPr lang="zh-CN" altLang="zh-CN" dirty="0"/>
              <a:t>其对应</a:t>
            </a:r>
            <a:r>
              <a:rPr lang="zh-CN" altLang="zh-CN" dirty="0" smtClean="0"/>
              <a:t>的公式</a:t>
            </a:r>
            <a:r>
              <a:rPr lang="zh-CN" altLang="zh-CN" dirty="0"/>
              <a:t>为“</a:t>
            </a:r>
            <a:r>
              <a:rPr lang="en-US" altLang="zh-CN" dirty="0"/>
              <a:t>=RANKD.EQ(B3,B3:B10,0)</a:t>
            </a:r>
            <a:r>
              <a:rPr lang="zh-CN" altLang="zh-CN" dirty="0"/>
              <a:t>”。</a:t>
            </a:r>
          </a:p>
        </p:txBody>
      </p:sp>
    </p:spTree>
    <p:extLst>
      <p:ext uri="{BB962C8B-B14F-4D97-AF65-F5344CB8AC3E}">
        <p14:creationId xmlns:p14="http://schemas.microsoft.com/office/powerpoint/2010/main" val="24770572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6.3  </a:t>
            </a:r>
            <a:r>
              <a:rPr lang="zh-CN" altLang="en-US" dirty="0" smtClean="0"/>
              <a:t>学生成绩处理</a:t>
            </a:r>
            <a:r>
              <a:rPr lang="zh-CN" altLang="zh-CN" dirty="0"/>
              <a:t/>
            </a:r>
            <a:br>
              <a:rPr lang="zh-CN" altLang="zh-CN" dirty="0"/>
            </a:br>
            <a:r>
              <a:rPr lang="en-US" altLang="zh-CN" dirty="0" smtClean="0"/>
              <a:t>6.3.1  </a:t>
            </a:r>
            <a:r>
              <a:rPr lang="zh-CN" altLang="en-US" dirty="0" smtClean="0"/>
              <a:t>总结与提高</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600201"/>
            <a:ext cx="8229600" cy="604664"/>
          </a:xfrm>
        </p:spPr>
        <p:txBody>
          <a:bodyPr/>
          <a:lstStyle/>
          <a:p>
            <a:pPr marL="0" indent="0">
              <a:buNone/>
            </a:pPr>
            <a:r>
              <a:rPr lang="en-US" altLang="zh-CN" dirty="0"/>
              <a:t>5. </a:t>
            </a:r>
            <a:r>
              <a:rPr lang="zh-CN" altLang="zh-CN" dirty="0"/>
              <a:t>打印</a:t>
            </a:r>
            <a:r>
              <a:rPr lang="zh-CN" altLang="zh-CN" dirty="0" smtClean="0"/>
              <a:t>设置</a:t>
            </a:r>
            <a:endParaRPr lang="zh-CN" altLang="zh-CN" dirty="0"/>
          </a:p>
        </p:txBody>
      </p:sp>
      <p:sp>
        <p:nvSpPr>
          <p:cNvPr id="3" name="矩形 2"/>
          <p:cNvSpPr/>
          <p:nvPr/>
        </p:nvSpPr>
        <p:spPr>
          <a:xfrm>
            <a:off x="1155656" y="2420888"/>
            <a:ext cx="6768752" cy="2677656"/>
          </a:xfrm>
          <a:prstGeom prst="rect">
            <a:avLst/>
          </a:prstGeom>
        </p:spPr>
        <p:txBody>
          <a:bodyPr wrap="square">
            <a:spAutoFit/>
          </a:bodyPr>
          <a:lstStyle/>
          <a:p>
            <a:r>
              <a:rPr lang="zh-CN" altLang="zh-CN" sz="2400" dirty="0"/>
              <a:t>默认情况下，在</a:t>
            </a:r>
            <a:r>
              <a:rPr lang="en-US" altLang="zh-CN" sz="2400" dirty="0"/>
              <a:t>Excel</a:t>
            </a:r>
            <a:r>
              <a:rPr lang="zh-CN" altLang="zh-CN" sz="2400" dirty="0"/>
              <a:t>工作表中执行打印操作时，会打印当前工作表中所有非空单元格中的内容。如果我们仅仅需要打印当前工作表中的一部分内容，可以将这部分单元格区域设置成打印区域，那么只有被设置为打印区域的单元格内容才被打印出来。在打印区域设置错误或需要打印整张工作表时，我们可以选择“取消打印区域”来实现。</a:t>
            </a:r>
          </a:p>
        </p:txBody>
      </p:sp>
    </p:spTree>
    <p:extLst>
      <p:ext uri="{BB962C8B-B14F-4D97-AF65-F5344CB8AC3E}">
        <p14:creationId xmlns:p14="http://schemas.microsoft.com/office/powerpoint/2010/main" val="22555388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536138"/>
          </a:xfrm>
        </p:spPr>
        <p:txBody>
          <a:bodyPr/>
          <a:lstStyle/>
          <a:p>
            <a:pPr marL="0" indent="0">
              <a:buNone/>
            </a:pPr>
            <a:r>
              <a:rPr lang="zh-CN" altLang="zh-CN" dirty="0"/>
              <a:t>排位函数</a:t>
            </a:r>
            <a:r>
              <a:rPr lang="en-US" altLang="zh-CN" dirty="0"/>
              <a:t>RANK.EQ</a:t>
            </a:r>
            <a:endParaRPr lang="zh-CN" altLang="en-US" dirty="0"/>
          </a:p>
        </p:txBody>
      </p:sp>
      <p:pic>
        <p:nvPicPr>
          <p:cNvPr id="4" name="图片 3"/>
          <p:cNvPicPr/>
          <p:nvPr/>
        </p:nvPicPr>
        <p:blipFill>
          <a:blip r:embed="rId2"/>
          <a:stretch>
            <a:fillRect/>
          </a:stretch>
        </p:blipFill>
        <p:spPr>
          <a:xfrm>
            <a:off x="827584" y="2257424"/>
            <a:ext cx="3528392" cy="3115791"/>
          </a:xfrm>
          <a:prstGeom prst="rect">
            <a:avLst/>
          </a:prstGeom>
        </p:spPr>
      </p:pic>
      <p:sp>
        <p:nvSpPr>
          <p:cNvPr id="7" name="矩形 6"/>
          <p:cNvSpPr/>
          <p:nvPr/>
        </p:nvSpPr>
        <p:spPr>
          <a:xfrm>
            <a:off x="4537695" y="2136338"/>
            <a:ext cx="4354785" cy="2585323"/>
          </a:xfrm>
          <a:prstGeom prst="rect">
            <a:avLst/>
          </a:prstGeom>
        </p:spPr>
        <p:txBody>
          <a:bodyPr wrap="square">
            <a:spAutoFit/>
          </a:bodyPr>
          <a:lstStyle/>
          <a:p>
            <a:r>
              <a:rPr lang="en-US" altLang="zh-CN" dirty="0"/>
              <a:t>RANK.EQ </a:t>
            </a:r>
            <a:r>
              <a:rPr lang="zh-CN" altLang="zh-CN" dirty="0"/>
              <a:t>函数的语法格式为</a:t>
            </a:r>
            <a:r>
              <a:rPr lang="en-US" altLang="zh-CN" dirty="0"/>
              <a:t>RANK.EQ(Number ,Ref ,Order)</a:t>
            </a:r>
            <a:r>
              <a:rPr lang="zh-CN" altLang="zh-CN" dirty="0"/>
              <a:t>，三个参数的含义分别是：</a:t>
            </a:r>
          </a:p>
          <a:p>
            <a:r>
              <a:rPr lang="en-US" altLang="zh-CN" dirty="0"/>
              <a:t>Number</a:t>
            </a:r>
            <a:r>
              <a:rPr lang="zh-CN" altLang="zh-CN" dirty="0"/>
              <a:t>：需要找到排位位置的数字或单元格。</a:t>
            </a:r>
          </a:p>
          <a:p>
            <a:r>
              <a:rPr lang="en-US" altLang="zh-CN" dirty="0"/>
              <a:t>Ref</a:t>
            </a:r>
            <a:r>
              <a:rPr lang="zh-CN" altLang="zh-CN" dirty="0"/>
              <a:t>：需要参与排位的数据区域，</a:t>
            </a:r>
            <a:r>
              <a:rPr lang="en-US" altLang="zh-CN" dirty="0"/>
              <a:t>Ref </a:t>
            </a:r>
            <a:r>
              <a:rPr lang="zh-CN" altLang="zh-CN" dirty="0"/>
              <a:t>中的非数值型值将被忽略。</a:t>
            </a:r>
          </a:p>
          <a:p>
            <a:r>
              <a:rPr lang="en-US" altLang="zh-CN" dirty="0"/>
              <a:t>Order</a:t>
            </a:r>
            <a:r>
              <a:rPr lang="zh-CN" altLang="zh-CN" dirty="0"/>
              <a:t>：如果</a:t>
            </a:r>
            <a:r>
              <a:rPr lang="en-US" altLang="zh-CN" dirty="0"/>
              <a:t> order </a:t>
            </a:r>
            <a:r>
              <a:rPr lang="zh-CN" altLang="zh-CN" dirty="0"/>
              <a:t>为</a:t>
            </a:r>
            <a:r>
              <a:rPr lang="en-US" altLang="zh-CN" dirty="0"/>
              <a:t> 0</a:t>
            </a:r>
            <a:r>
              <a:rPr lang="zh-CN" altLang="zh-CN" dirty="0"/>
              <a:t>或省略，是按降序排位，否则为升序排位。</a:t>
            </a:r>
          </a:p>
        </p:txBody>
      </p:sp>
      <p:sp>
        <p:nvSpPr>
          <p:cNvPr id="8" name="矩形 7"/>
          <p:cNvSpPr/>
          <p:nvPr/>
        </p:nvSpPr>
        <p:spPr>
          <a:xfrm>
            <a:off x="4429087" y="4768809"/>
            <a:ext cx="4572000" cy="1477328"/>
          </a:xfrm>
          <a:prstGeom prst="rect">
            <a:avLst/>
          </a:prstGeom>
        </p:spPr>
        <p:txBody>
          <a:bodyPr>
            <a:spAutoFit/>
          </a:bodyPr>
          <a:lstStyle/>
          <a:p>
            <a:r>
              <a:rPr lang="zh-CN" altLang="zh-CN" dirty="0"/>
              <a:t>函数</a:t>
            </a:r>
            <a:r>
              <a:rPr lang="en-US" altLang="zh-CN" dirty="0"/>
              <a:t> RANK.EQ </a:t>
            </a:r>
            <a:r>
              <a:rPr lang="zh-CN" altLang="zh-CN" dirty="0"/>
              <a:t>对重复数的排位相同。但重复数的存在将影响后续数值的排位。例如</a:t>
            </a:r>
            <a:r>
              <a:rPr lang="en-US" altLang="zh-CN" dirty="0"/>
              <a:t>B3</a:t>
            </a:r>
            <a:r>
              <a:rPr lang="zh-CN" altLang="zh-CN" dirty="0"/>
              <a:t>和</a:t>
            </a:r>
            <a:r>
              <a:rPr lang="en-US" altLang="zh-CN" dirty="0"/>
              <a:t>B6</a:t>
            </a:r>
            <a:r>
              <a:rPr lang="zh-CN" altLang="zh-CN" dirty="0"/>
              <a:t>单元格的数值一样，它们对应的排位都为</a:t>
            </a:r>
            <a:r>
              <a:rPr lang="en-US" altLang="zh-CN" dirty="0"/>
              <a:t> 4</a:t>
            </a:r>
            <a:r>
              <a:rPr lang="zh-CN" altLang="zh-CN" dirty="0"/>
              <a:t>，</a:t>
            </a:r>
            <a:r>
              <a:rPr lang="en-US" altLang="zh-CN" dirty="0"/>
              <a:t>B9</a:t>
            </a:r>
            <a:r>
              <a:rPr lang="zh-CN" altLang="zh-CN" dirty="0"/>
              <a:t>单元格的排位则为</a:t>
            </a:r>
            <a:r>
              <a:rPr lang="en-US" altLang="zh-CN" dirty="0"/>
              <a:t>6</a:t>
            </a:r>
            <a:r>
              <a:rPr lang="zh-CN" altLang="zh-CN" dirty="0"/>
              <a:t>（没有排位为</a:t>
            </a:r>
            <a:r>
              <a:rPr lang="en-US" altLang="zh-CN" dirty="0"/>
              <a:t>5</a:t>
            </a:r>
            <a:r>
              <a:rPr lang="zh-CN" altLang="zh-CN" dirty="0"/>
              <a:t>的数值）。</a:t>
            </a:r>
          </a:p>
        </p:txBody>
      </p:sp>
    </p:spTree>
    <p:extLst>
      <p:ext uri="{BB962C8B-B14F-4D97-AF65-F5344CB8AC3E}">
        <p14:creationId xmlns:p14="http://schemas.microsoft.com/office/powerpoint/2010/main" val="33846596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绝对引用</a:t>
            </a:r>
            <a:endParaRPr lang="zh-CN" altLang="en-US" dirty="0"/>
          </a:p>
        </p:txBody>
      </p:sp>
      <p:sp>
        <p:nvSpPr>
          <p:cNvPr id="5" name="矩形 4"/>
          <p:cNvSpPr/>
          <p:nvPr/>
        </p:nvSpPr>
        <p:spPr>
          <a:xfrm>
            <a:off x="4211960" y="2256065"/>
            <a:ext cx="4572000" cy="1477328"/>
          </a:xfrm>
          <a:prstGeom prst="rect">
            <a:avLst/>
          </a:prstGeom>
        </p:spPr>
        <p:txBody>
          <a:bodyPr>
            <a:spAutoFit/>
          </a:bodyPr>
          <a:lstStyle/>
          <a:p>
            <a:r>
              <a:rPr lang="zh-CN" altLang="zh-CN" dirty="0"/>
              <a:t>在计算出</a:t>
            </a:r>
            <a:r>
              <a:rPr lang="en-US" altLang="zh-CN" dirty="0"/>
              <a:t>3</a:t>
            </a:r>
            <a:r>
              <a:rPr lang="zh-CN" altLang="zh-CN" dirty="0"/>
              <a:t>单元格的排名后，通过公式复制计算其他人的排名时会发现，</a:t>
            </a:r>
            <a:r>
              <a:rPr lang="en-US" altLang="zh-CN" dirty="0"/>
              <a:t>B6</a:t>
            </a:r>
            <a:r>
              <a:rPr lang="zh-CN" altLang="zh-CN" dirty="0"/>
              <a:t>单元格的数值与</a:t>
            </a:r>
            <a:r>
              <a:rPr lang="en-US" altLang="zh-CN" dirty="0"/>
              <a:t>B3</a:t>
            </a:r>
            <a:r>
              <a:rPr lang="zh-CN" altLang="zh-CN" dirty="0"/>
              <a:t>单元格相等，而其排名却</a:t>
            </a:r>
            <a:r>
              <a:rPr lang="zh-CN" altLang="zh-CN" dirty="0" smtClean="0"/>
              <a:t>是</a:t>
            </a:r>
            <a:r>
              <a:rPr lang="en-US" altLang="zh-CN" dirty="0" smtClean="0"/>
              <a:t>2</a:t>
            </a:r>
            <a:r>
              <a:rPr lang="zh-CN" altLang="zh-CN" dirty="0" smtClean="0"/>
              <a:t>。</a:t>
            </a:r>
            <a:r>
              <a:rPr lang="zh-CN" altLang="zh-CN" dirty="0"/>
              <a:t>查看</a:t>
            </a:r>
            <a:r>
              <a:rPr lang="en-US" altLang="zh-CN" dirty="0"/>
              <a:t>C6</a:t>
            </a:r>
            <a:r>
              <a:rPr lang="zh-CN" altLang="zh-CN" dirty="0"/>
              <a:t>单元格的公式，其公式为“</a:t>
            </a:r>
            <a:r>
              <a:rPr lang="en-US" altLang="zh-CN" dirty="0"/>
              <a:t>=RANK.EQ(B6,B6:B13,0)</a:t>
            </a:r>
            <a:r>
              <a:rPr lang="zh-CN" altLang="zh-CN" dirty="0"/>
              <a:t>”。</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262188"/>
            <a:ext cx="3371850" cy="2333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4355976" y="4077072"/>
            <a:ext cx="4572000" cy="1477328"/>
          </a:xfrm>
          <a:prstGeom prst="rect">
            <a:avLst/>
          </a:prstGeom>
        </p:spPr>
        <p:txBody>
          <a:bodyPr>
            <a:spAutoFit/>
          </a:bodyPr>
          <a:lstStyle/>
          <a:p>
            <a:r>
              <a:rPr lang="zh-CN" altLang="zh-CN" dirty="0"/>
              <a:t>公式显示的是“</a:t>
            </a:r>
            <a:r>
              <a:rPr lang="en-US" altLang="zh-CN" dirty="0"/>
              <a:t>B6</a:t>
            </a:r>
            <a:r>
              <a:rPr lang="zh-CN" altLang="zh-CN" dirty="0"/>
              <a:t>单元格在</a:t>
            </a:r>
            <a:r>
              <a:rPr lang="en-US" altLang="zh-CN" dirty="0"/>
              <a:t>B6:B13</a:t>
            </a:r>
            <a:r>
              <a:rPr lang="zh-CN" altLang="zh-CN" dirty="0"/>
              <a:t>单元格区域中排在第几位”，而实际上是要计算“</a:t>
            </a:r>
            <a:r>
              <a:rPr lang="en-US" altLang="zh-CN" dirty="0"/>
              <a:t>B6</a:t>
            </a:r>
            <a:r>
              <a:rPr lang="zh-CN" altLang="zh-CN" dirty="0"/>
              <a:t>单元格在</a:t>
            </a:r>
            <a:r>
              <a:rPr lang="en-US" altLang="zh-CN" dirty="0"/>
              <a:t>B2:B10</a:t>
            </a:r>
            <a:r>
              <a:rPr lang="zh-CN" altLang="zh-CN" dirty="0"/>
              <a:t>单元格区域中排在第几位”。之所以出现错误，是因为在进行公式复制时，公式中的单元格引用是相对引用。</a:t>
            </a:r>
          </a:p>
        </p:txBody>
      </p:sp>
    </p:spTree>
    <p:extLst>
      <p:ext uri="{BB962C8B-B14F-4D97-AF65-F5344CB8AC3E}">
        <p14:creationId xmlns:p14="http://schemas.microsoft.com/office/powerpoint/2010/main" val="271095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绝对引用</a:t>
            </a:r>
            <a:endParaRPr lang="zh-CN" altLang="en-US" dirty="0"/>
          </a:p>
        </p:txBody>
      </p:sp>
      <p:sp>
        <p:nvSpPr>
          <p:cNvPr id="4" name="矩形 3"/>
          <p:cNvSpPr/>
          <p:nvPr/>
        </p:nvSpPr>
        <p:spPr>
          <a:xfrm>
            <a:off x="4355976" y="2301479"/>
            <a:ext cx="4572000" cy="3693319"/>
          </a:xfrm>
          <a:prstGeom prst="rect">
            <a:avLst/>
          </a:prstGeom>
        </p:spPr>
        <p:txBody>
          <a:bodyPr>
            <a:spAutoFit/>
          </a:bodyPr>
          <a:lstStyle/>
          <a:p>
            <a:r>
              <a:rPr lang="zh-CN" altLang="zh-CN" dirty="0"/>
              <a:t>如果希望公式中引用的单元格或单元格区域不随公式位置的变化而变化，可以使用绝对引用。</a:t>
            </a:r>
          </a:p>
          <a:p>
            <a:r>
              <a:rPr lang="zh-CN" altLang="zh-CN" dirty="0"/>
              <a:t>绝对引用是指当把公式复制到其它单元格时，公式中引用的单元格或单元格区域中行和列的引用不会改变。绝对引用的单元格名称中其行和列之前均会加上</a:t>
            </a:r>
            <a:r>
              <a:rPr lang="en-US" altLang="zh-CN" dirty="0"/>
              <a:t>$</a:t>
            </a:r>
            <a:r>
              <a:rPr lang="zh-CN" altLang="zh-CN" dirty="0"/>
              <a:t>以示区分，如</a:t>
            </a:r>
            <a:r>
              <a:rPr lang="en-US" altLang="zh-CN" dirty="0"/>
              <a:t>$A$4</a:t>
            </a:r>
            <a:r>
              <a:rPr lang="zh-CN" altLang="zh-CN" dirty="0"/>
              <a:t>表示绝对引用</a:t>
            </a:r>
            <a:r>
              <a:rPr lang="en-US" altLang="zh-CN" dirty="0"/>
              <a:t>A4</a:t>
            </a:r>
            <a:r>
              <a:rPr lang="zh-CN" altLang="zh-CN" dirty="0"/>
              <a:t>单元格。</a:t>
            </a:r>
          </a:p>
          <a:p>
            <a:r>
              <a:rPr lang="zh-CN" altLang="zh-CN" dirty="0"/>
              <a:t>因此，在</a:t>
            </a:r>
            <a:r>
              <a:rPr lang="en-US" altLang="zh-CN" dirty="0"/>
              <a:t>C3</a:t>
            </a:r>
            <a:r>
              <a:rPr lang="zh-CN" altLang="zh-CN" dirty="0"/>
              <a:t>单元格的编辑框中，选择“</a:t>
            </a:r>
            <a:r>
              <a:rPr lang="en-US" altLang="zh-CN" dirty="0"/>
              <a:t>B3:B13</a:t>
            </a:r>
            <a:r>
              <a:rPr lang="zh-CN" altLang="zh-CN" dirty="0"/>
              <a:t>”，按下</a:t>
            </a:r>
            <a:r>
              <a:rPr lang="en-US" altLang="zh-CN" dirty="0"/>
              <a:t>F4</a:t>
            </a:r>
            <a:r>
              <a:rPr lang="zh-CN" altLang="zh-CN" dirty="0"/>
              <a:t>键，实现相对引用转换到绝对引用，“</a:t>
            </a:r>
            <a:r>
              <a:rPr lang="en-US" altLang="zh-CN" dirty="0"/>
              <a:t>B3:B13</a:t>
            </a:r>
            <a:r>
              <a:rPr lang="zh-CN" altLang="zh-CN" dirty="0"/>
              <a:t>”变化为“</a:t>
            </a:r>
            <a:r>
              <a:rPr lang="en-US" altLang="zh-CN" dirty="0"/>
              <a:t>$B$3:$B$10</a:t>
            </a:r>
            <a:r>
              <a:rPr lang="zh-CN" altLang="zh-CN" dirty="0"/>
              <a:t>”，然后进行公式复制时，就能得到正确的结果了。</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5038"/>
            <a:ext cx="3762095" cy="259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64080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多条件统计函数</a:t>
            </a:r>
            <a:r>
              <a:rPr lang="en-US" altLang="zh-CN" dirty="0"/>
              <a:t>COUNTIFS</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5038"/>
            <a:ext cx="3762095" cy="259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4572000" y="2069934"/>
            <a:ext cx="4572000" cy="646331"/>
          </a:xfrm>
          <a:prstGeom prst="rect">
            <a:avLst/>
          </a:prstGeom>
        </p:spPr>
        <p:txBody>
          <a:bodyPr>
            <a:spAutoFit/>
          </a:bodyPr>
          <a:lstStyle/>
          <a:p>
            <a:r>
              <a:rPr lang="zh-CN" altLang="en-US" dirty="0" smtClean="0"/>
              <a:t>如何统计游戏积分</a:t>
            </a:r>
            <a:r>
              <a:rPr lang="en-US" altLang="zh-CN" dirty="0" smtClean="0"/>
              <a:t>15000</a:t>
            </a:r>
            <a:r>
              <a:rPr lang="zh-CN" altLang="zh-CN" dirty="0"/>
              <a:t>～</a:t>
            </a:r>
            <a:r>
              <a:rPr lang="en-US" altLang="zh-CN" dirty="0"/>
              <a:t>20000</a:t>
            </a:r>
            <a:r>
              <a:rPr lang="zh-CN" altLang="zh-CN" dirty="0"/>
              <a:t>（含</a:t>
            </a:r>
            <a:r>
              <a:rPr lang="en-US" altLang="zh-CN" dirty="0"/>
              <a:t>15000</a:t>
            </a:r>
            <a:r>
              <a:rPr lang="zh-CN" altLang="zh-CN" dirty="0"/>
              <a:t>，不含</a:t>
            </a:r>
            <a:r>
              <a:rPr lang="en-US" altLang="zh-CN" dirty="0"/>
              <a:t>20000</a:t>
            </a:r>
            <a:r>
              <a:rPr lang="zh-CN" altLang="zh-CN" dirty="0"/>
              <a:t>）</a:t>
            </a:r>
            <a:r>
              <a:rPr lang="zh-CN" altLang="zh-CN" dirty="0" smtClean="0"/>
              <a:t>的</a:t>
            </a:r>
            <a:r>
              <a:rPr lang="zh-CN" altLang="en-US" dirty="0" smtClean="0"/>
              <a:t>人数？</a:t>
            </a:r>
            <a:endParaRPr lang="zh-CN" altLang="zh-CN" dirty="0"/>
          </a:p>
        </p:txBody>
      </p:sp>
      <p:sp>
        <p:nvSpPr>
          <p:cNvPr id="6" name="矩形 5"/>
          <p:cNvSpPr/>
          <p:nvPr/>
        </p:nvSpPr>
        <p:spPr>
          <a:xfrm>
            <a:off x="4551437" y="2843034"/>
            <a:ext cx="4572000" cy="1200329"/>
          </a:xfrm>
          <a:prstGeom prst="rect">
            <a:avLst/>
          </a:prstGeom>
        </p:spPr>
        <p:txBody>
          <a:bodyPr>
            <a:spAutoFit/>
          </a:bodyPr>
          <a:lstStyle/>
          <a:p>
            <a:r>
              <a:rPr lang="zh-CN" altLang="en-US" dirty="0" smtClean="0"/>
              <a:t>可以转换为：</a:t>
            </a:r>
            <a:r>
              <a:rPr lang="zh-CN" altLang="zh-CN" dirty="0" smtClean="0"/>
              <a:t>统计</a:t>
            </a:r>
            <a:r>
              <a:rPr lang="en-US" altLang="zh-CN" dirty="0" smtClean="0"/>
              <a:t>B3:B10</a:t>
            </a:r>
            <a:r>
              <a:rPr lang="zh-CN" altLang="zh-CN" dirty="0"/>
              <a:t>单元格区域中数值在</a:t>
            </a:r>
            <a:r>
              <a:rPr lang="en-US" altLang="zh-CN" dirty="0"/>
              <a:t>15000</a:t>
            </a:r>
            <a:r>
              <a:rPr lang="zh-CN" altLang="zh-CN" dirty="0"/>
              <a:t>～</a:t>
            </a:r>
            <a:r>
              <a:rPr lang="en-US" altLang="zh-CN" dirty="0"/>
              <a:t>20000</a:t>
            </a:r>
            <a:r>
              <a:rPr lang="zh-CN" altLang="zh-CN" dirty="0"/>
              <a:t>（含</a:t>
            </a:r>
            <a:r>
              <a:rPr lang="en-US" altLang="zh-CN" dirty="0"/>
              <a:t>15000</a:t>
            </a:r>
            <a:r>
              <a:rPr lang="zh-CN" altLang="zh-CN" dirty="0"/>
              <a:t>，不含</a:t>
            </a:r>
            <a:r>
              <a:rPr lang="en-US" altLang="zh-CN" dirty="0"/>
              <a:t>20000</a:t>
            </a:r>
            <a:r>
              <a:rPr lang="zh-CN" altLang="zh-CN" dirty="0"/>
              <a:t>）的单元格</a:t>
            </a:r>
            <a:r>
              <a:rPr lang="zh-CN" altLang="zh-CN" dirty="0" smtClean="0"/>
              <a:t>个数</a:t>
            </a:r>
            <a:endParaRPr lang="en-US" altLang="zh-CN" dirty="0" smtClean="0"/>
          </a:p>
          <a:p>
            <a:r>
              <a:rPr lang="zh-CN" altLang="zh-CN" dirty="0" smtClean="0"/>
              <a:t>可以</a:t>
            </a:r>
            <a:r>
              <a:rPr lang="zh-CN" altLang="zh-CN" dirty="0"/>
              <a:t>采用</a:t>
            </a:r>
            <a:r>
              <a:rPr lang="en-US" altLang="zh-CN" dirty="0"/>
              <a:t>COUNTIFS</a:t>
            </a:r>
            <a:r>
              <a:rPr lang="zh-CN" altLang="zh-CN" dirty="0"/>
              <a:t>函数来实现。</a:t>
            </a:r>
          </a:p>
        </p:txBody>
      </p:sp>
    </p:spTree>
    <p:extLst>
      <p:ext uri="{BB962C8B-B14F-4D97-AF65-F5344CB8AC3E}">
        <p14:creationId xmlns:p14="http://schemas.microsoft.com/office/powerpoint/2010/main" val="885057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多条件统计函数</a:t>
            </a:r>
            <a:r>
              <a:rPr lang="en-US" altLang="zh-CN" dirty="0"/>
              <a:t>COUNTIFS</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5038"/>
            <a:ext cx="3762095" cy="259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4572000" y="2069934"/>
            <a:ext cx="4572000" cy="646331"/>
          </a:xfrm>
          <a:prstGeom prst="rect">
            <a:avLst/>
          </a:prstGeom>
        </p:spPr>
        <p:txBody>
          <a:bodyPr>
            <a:spAutoFit/>
          </a:bodyPr>
          <a:lstStyle/>
          <a:p>
            <a:r>
              <a:rPr lang="zh-CN" altLang="en-US" dirty="0" smtClean="0"/>
              <a:t>如何统计游戏积分</a:t>
            </a:r>
            <a:r>
              <a:rPr lang="en-US" altLang="zh-CN" dirty="0" smtClean="0"/>
              <a:t>15000</a:t>
            </a:r>
            <a:r>
              <a:rPr lang="zh-CN" altLang="zh-CN" dirty="0"/>
              <a:t>～</a:t>
            </a:r>
            <a:r>
              <a:rPr lang="en-US" altLang="zh-CN" dirty="0"/>
              <a:t>20000</a:t>
            </a:r>
            <a:r>
              <a:rPr lang="zh-CN" altLang="zh-CN" dirty="0"/>
              <a:t>（含</a:t>
            </a:r>
            <a:r>
              <a:rPr lang="en-US" altLang="zh-CN" dirty="0"/>
              <a:t>15000</a:t>
            </a:r>
            <a:r>
              <a:rPr lang="zh-CN" altLang="zh-CN" dirty="0"/>
              <a:t>，不含</a:t>
            </a:r>
            <a:r>
              <a:rPr lang="en-US" altLang="zh-CN" dirty="0"/>
              <a:t>20000</a:t>
            </a:r>
            <a:r>
              <a:rPr lang="zh-CN" altLang="zh-CN" dirty="0"/>
              <a:t>）</a:t>
            </a:r>
            <a:r>
              <a:rPr lang="zh-CN" altLang="zh-CN" dirty="0" smtClean="0"/>
              <a:t>的</a:t>
            </a:r>
            <a:r>
              <a:rPr lang="zh-CN" altLang="en-US" dirty="0" smtClean="0"/>
              <a:t>人数？</a:t>
            </a:r>
            <a:endParaRPr lang="zh-CN" altLang="zh-CN" dirty="0"/>
          </a:p>
        </p:txBody>
      </p:sp>
      <p:sp>
        <p:nvSpPr>
          <p:cNvPr id="6" name="矩形 5"/>
          <p:cNvSpPr/>
          <p:nvPr/>
        </p:nvSpPr>
        <p:spPr>
          <a:xfrm>
            <a:off x="4551437" y="2843034"/>
            <a:ext cx="4572000" cy="1200329"/>
          </a:xfrm>
          <a:prstGeom prst="rect">
            <a:avLst/>
          </a:prstGeom>
        </p:spPr>
        <p:txBody>
          <a:bodyPr>
            <a:spAutoFit/>
          </a:bodyPr>
          <a:lstStyle/>
          <a:p>
            <a:r>
              <a:rPr lang="zh-CN" altLang="en-US" dirty="0" smtClean="0"/>
              <a:t>可以转换为：</a:t>
            </a:r>
            <a:r>
              <a:rPr lang="zh-CN" altLang="zh-CN" dirty="0" smtClean="0"/>
              <a:t>统计</a:t>
            </a:r>
            <a:r>
              <a:rPr lang="en-US" altLang="zh-CN" dirty="0" smtClean="0"/>
              <a:t>B3:B10</a:t>
            </a:r>
            <a:r>
              <a:rPr lang="zh-CN" altLang="zh-CN" dirty="0"/>
              <a:t>单元格区域中数值在</a:t>
            </a:r>
            <a:r>
              <a:rPr lang="en-US" altLang="zh-CN" dirty="0"/>
              <a:t>15000</a:t>
            </a:r>
            <a:r>
              <a:rPr lang="zh-CN" altLang="zh-CN" dirty="0"/>
              <a:t>～</a:t>
            </a:r>
            <a:r>
              <a:rPr lang="en-US" altLang="zh-CN" dirty="0"/>
              <a:t>20000</a:t>
            </a:r>
            <a:r>
              <a:rPr lang="zh-CN" altLang="zh-CN" dirty="0"/>
              <a:t>（含</a:t>
            </a:r>
            <a:r>
              <a:rPr lang="en-US" altLang="zh-CN" dirty="0"/>
              <a:t>15000</a:t>
            </a:r>
            <a:r>
              <a:rPr lang="zh-CN" altLang="zh-CN" dirty="0"/>
              <a:t>，不含</a:t>
            </a:r>
            <a:r>
              <a:rPr lang="en-US" altLang="zh-CN" dirty="0"/>
              <a:t>20000</a:t>
            </a:r>
            <a:r>
              <a:rPr lang="zh-CN" altLang="zh-CN" dirty="0"/>
              <a:t>）的单元格</a:t>
            </a:r>
            <a:r>
              <a:rPr lang="zh-CN" altLang="zh-CN" dirty="0" smtClean="0"/>
              <a:t>个数</a:t>
            </a:r>
            <a:endParaRPr lang="en-US" altLang="zh-CN" dirty="0" smtClean="0"/>
          </a:p>
          <a:p>
            <a:r>
              <a:rPr lang="zh-CN" altLang="zh-CN" dirty="0" smtClean="0"/>
              <a:t>可以</a:t>
            </a:r>
            <a:r>
              <a:rPr lang="zh-CN" altLang="zh-CN" dirty="0"/>
              <a:t>采用</a:t>
            </a:r>
            <a:r>
              <a:rPr lang="en-US" altLang="zh-CN" dirty="0"/>
              <a:t>COUNTIFS</a:t>
            </a:r>
            <a:r>
              <a:rPr lang="zh-CN" altLang="zh-CN" dirty="0"/>
              <a:t>函数来实现。</a:t>
            </a:r>
          </a:p>
        </p:txBody>
      </p:sp>
    </p:spTree>
    <p:extLst>
      <p:ext uri="{BB962C8B-B14F-4D97-AF65-F5344CB8AC3E}">
        <p14:creationId xmlns:p14="http://schemas.microsoft.com/office/powerpoint/2010/main" val="428062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多条件统计函数</a:t>
            </a:r>
            <a:r>
              <a:rPr lang="en-US" altLang="zh-CN" dirty="0"/>
              <a:t>COUNTIFS</a:t>
            </a:r>
            <a:endParaRPr lang="zh-CN" alt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05038"/>
            <a:ext cx="3762095" cy="25921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4427984" y="2060848"/>
            <a:ext cx="4572000" cy="3416320"/>
          </a:xfrm>
          <a:prstGeom prst="rect">
            <a:avLst/>
          </a:prstGeom>
        </p:spPr>
        <p:txBody>
          <a:bodyPr>
            <a:spAutoFit/>
          </a:bodyPr>
          <a:lstStyle/>
          <a:p>
            <a:r>
              <a:rPr lang="en-US" altLang="zh-CN" dirty="0"/>
              <a:t>COUNTIFS</a:t>
            </a:r>
            <a:r>
              <a:rPr lang="zh-CN" altLang="zh-CN" dirty="0"/>
              <a:t>函数语法格式为</a:t>
            </a:r>
            <a:r>
              <a:rPr lang="en-US" altLang="zh-CN" dirty="0"/>
              <a:t>COUNTIFS(criteria_range1, criteria1, [criteria_range2, criteria2]</a:t>
            </a:r>
            <a:r>
              <a:rPr lang="zh-CN" altLang="zh-CN" dirty="0"/>
              <a:t>…</a:t>
            </a:r>
            <a:r>
              <a:rPr lang="en-US" altLang="zh-CN" dirty="0" smtClean="0"/>
              <a:t>)</a:t>
            </a:r>
            <a:endParaRPr lang="en-US" altLang="zh-CN" dirty="0"/>
          </a:p>
          <a:p>
            <a:r>
              <a:rPr lang="zh-CN" altLang="zh-CN" dirty="0" smtClean="0"/>
              <a:t>其</a:t>
            </a:r>
            <a:r>
              <a:rPr lang="zh-CN" altLang="zh-CN" dirty="0"/>
              <a:t>参数的含义分别是：</a:t>
            </a:r>
          </a:p>
          <a:p>
            <a:r>
              <a:rPr lang="en-US" altLang="zh-CN" dirty="0" smtClean="0"/>
              <a:t>    criteria_range1</a:t>
            </a:r>
            <a:r>
              <a:rPr lang="zh-CN" altLang="zh-CN" dirty="0"/>
              <a:t>：为第一个需要计算其中满足某个条件的单元格数目的单元格区域（简称条件区域）。</a:t>
            </a:r>
          </a:p>
          <a:p>
            <a:r>
              <a:rPr lang="en-US" altLang="zh-CN" dirty="0" smtClean="0"/>
              <a:t>    criteria1</a:t>
            </a:r>
            <a:r>
              <a:rPr lang="zh-CN" altLang="zh-CN" dirty="0"/>
              <a:t>：为第一个区域中将被计算在内的条件（简称条件），其形式可以为数字、表达式或文本。</a:t>
            </a:r>
          </a:p>
          <a:p>
            <a:r>
              <a:rPr lang="en-US" altLang="zh-CN" dirty="0" smtClean="0"/>
              <a:t>    criteria_range2</a:t>
            </a:r>
            <a:r>
              <a:rPr lang="zh-CN" altLang="zh-CN" dirty="0"/>
              <a:t>为第二个条件</a:t>
            </a:r>
            <a:r>
              <a:rPr lang="zh-CN" altLang="zh-CN" dirty="0" smtClean="0"/>
              <a:t>区域</a:t>
            </a:r>
            <a:r>
              <a:rPr lang="zh-CN" altLang="en-US" dirty="0"/>
              <a:t>。</a:t>
            </a:r>
            <a:endParaRPr lang="en-US" altLang="zh-CN" dirty="0" smtClean="0"/>
          </a:p>
          <a:p>
            <a:r>
              <a:rPr lang="en-US" altLang="zh-CN" dirty="0"/>
              <a:t> </a:t>
            </a:r>
            <a:r>
              <a:rPr lang="en-US" altLang="zh-CN" dirty="0" smtClean="0"/>
              <a:t>   criteria2</a:t>
            </a:r>
            <a:r>
              <a:rPr lang="zh-CN" altLang="zh-CN" dirty="0"/>
              <a:t>为第二个条件，依次类推。</a:t>
            </a:r>
          </a:p>
        </p:txBody>
      </p:sp>
    </p:spTree>
    <p:extLst>
      <p:ext uri="{BB962C8B-B14F-4D97-AF65-F5344CB8AC3E}">
        <p14:creationId xmlns:p14="http://schemas.microsoft.com/office/powerpoint/2010/main" val="18227413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6.1  </a:t>
            </a:r>
            <a:r>
              <a:rPr lang="zh-CN" altLang="zh-CN" dirty="0"/>
              <a:t>学生成绩处理</a:t>
            </a:r>
            <a:br>
              <a:rPr lang="zh-CN" altLang="zh-CN" dirty="0"/>
            </a:br>
            <a:r>
              <a:rPr lang="en-US" altLang="zh-CN" dirty="0" smtClean="0"/>
              <a:t>6.1.1  </a:t>
            </a:r>
            <a:r>
              <a:rPr lang="zh-CN" altLang="zh-CN" dirty="0"/>
              <a:t>知识点</a:t>
            </a:r>
            <a:r>
              <a:rPr lang="zh-CN" altLang="zh-CN" dirty="0" smtClean="0"/>
              <a:t>解析</a:t>
            </a:r>
            <a:endParaRPr lang="zh-CN" altLang="en-US" dirty="0"/>
          </a:p>
        </p:txBody>
      </p:sp>
      <p:sp>
        <p:nvSpPr>
          <p:cNvPr id="3" name="内容占位符 2"/>
          <p:cNvSpPr>
            <a:spLocks noGrp="1"/>
          </p:cNvSpPr>
          <p:nvPr>
            <p:ph idx="1"/>
          </p:nvPr>
        </p:nvSpPr>
        <p:spPr>
          <a:xfrm>
            <a:off x="457200" y="1600201"/>
            <a:ext cx="8229600" cy="657224"/>
          </a:xfrm>
        </p:spPr>
        <p:txBody>
          <a:bodyPr/>
          <a:lstStyle/>
          <a:p>
            <a:pPr marL="0" indent="0">
              <a:buNone/>
            </a:pPr>
            <a:r>
              <a:rPr lang="zh-CN" altLang="zh-CN" dirty="0"/>
              <a:t>多条件统计函数</a:t>
            </a:r>
            <a:r>
              <a:rPr lang="en-US" altLang="zh-CN" dirty="0"/>
              <a:t>COUNTIFS</a:t>
            </a:r>
            <a:endParaRPr lang="zh-CN" alt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2204864"/>
            <a:ext cx="4924425" cy="2752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003796" y="5157192"/>
            <a:ext cx="7456636" cy="369332"/>
          </a:xfrm>
          <a:prstGeom prst="rect">
            <a:avLst/>
          </a:prstGeom>
        </p:spPr>
        <p:txBody>
          <a:bodyPr wrap="square">
            <a:spAutoFit/>
          </a:bodyPr>
          <a:lstStyle/>
          <a:p>
            <a:r>
              <a:rPr lang="zh-CN" altLang="zh-CN" dirty="0"/>
              <a:t>对应的公式为“</a:t>
            </a:r>
            <a:r>
              <a:rPr lang="en-US" altLang="zh-CN" dirty="0"/>
              <a:t>=COUNTIFS(B3:B10,"&gt;=15000", B3:B10,"&lt;20000")</a:t>
            </a:r>
            <a:r>
              <a:rPr lang="zh-CN" altLang="zh-CN" dirty="0"/>
              <a:t>”</a:t>
            </a:r>
            <a:endParaRPr lang="zh-CN" altLang="en-US" dirty="0"/>
          </a:p>
        </p:txBody>
      </p:sp>
    </p:spTree>
    <p:extLst>
      <p:ext uri="{BB962C8B-B14F-4D97-AF65-F5344CB8AC3E}">
        <p14:creationId xmlns:p14="http://schemas.microsoft.com/office/powerpoint/2010/main" val="173391260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324</TotalTime>
  <Words>1810</Words>
  <Application>Microsoft Office PowerPoint</Application>
  <PresentationFormat>全屏显示(4:3)</PresentationFormat>
  <Paragraphs>104</Paragraphs>
  <Slides>20</Slides>
  <Notes>0</Notes>
  <HiddenSlides>0</HiddenSlides>
  <MMClips>0</MMClips>
  <ScaleCrop>false</ScaleCrop>
  <HeadingPairs>
    <vt:vector size="4" baseType="variant">
      <vt:variant>
        <vt:lpstr>主题</vt:lpstr>
      </vt:variant>
      <vt:variant>
        <vt:i4>7</vt:i4>
      </vt:variant>
      <vt:variant>
        <vt:lpstr>幻灯片标题</vt:lpstr>
      </vt:variant>
      <vt:variant>
        <vt:i4>20</vt:i4>
      </vt:variant>
    </vt:vector>
  </HeadingPairs>
  <TitlesOfParts>
    <vt:vector size="27"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第6章  Excel综合应用</vt:lpstr>
      <vt:lpstr> 6.1学生成绩处理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6.1  学生成绩处理 6.1.1  知识点解析</vt:lpstr>
      <vt:lpstr>6.2  学生成绩处理 6.2.1  任务实现</vt:lpstr>
      <vt:lpstr>6.2  学生成绩处理 6.2.1  任务实现</vt:lpstr>
      <vt:lpstr>6.3  学生成绩处理 6.3.1  总结与提高</vt:lpstr>
      <vt:lpstr>6.3  学生成绩处理 6.3.3  总结与提高</vt:lpstr>
      <vt:lpstr>6.3  学生成绩处理 6.3.1  总结与提高</vt:lpstr>
      <vt:lpstr>6.3  学生成绩处理 6.3.1  总结与提高</vt:lpstr>
      <vt:lpstr>6.3  学生成绩处理 6.3.1  总结与提高</vt:lpstr>
      <vt:lpstr>6.3  学生成绩处理 6.3.1  总结与提高</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jxf</cp:lastModifiedBy>
  <cp:revision>48</cp:revision>
  <dcterms:created xsi:type="dcterms:W3CDTF">2013-05-17T02:56:54Z</dcterms:created>
  <dcterms:modified xsi:type="dcterms:W3CDTF">2014-03-31T03:14:09Z</dcterms:modified>
</cp:coreProperties>
</file>