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61" r:id="rId3"/>
    <p:sldId id="258" r:id="rId4"/>
    <p:sldId id="262" r:id="rId5"/>
    <p:sldId id="263" r:id="rId6"/>
    <p:sldId id="264" r:id="rId7"/>
    <p:sldId id="269" r:id="rId8"/>
    <p:sldId id="265" r:id="rId9"/>
    <p:sldId id="266" r:id="rId10"/>
    <p:sldId id="345" r:id="rId11"/>
    <p:sldId id="346" r:id="rId12"/>
    <p:sldId id="347" r:id="rId13"/>
    <p:sldId id="348" r:id="rId14"/>
    <p:sldId id="349" r:id="rId15"/>
    <p:sldId id="350" r:id="rId16"/>
    <p:sldId id="270" r:id="rId17"/>
    <p:sldId id="271" r:id="rId18"/>
    <p:sldId id="351" r:id="rId19"/>
    <p:sldId id="352" r:id="rId20"/>
    <p:sldId id="272" r:id="rId21"/>
    <p:sldId id="353" r:id="rId22"/>
    <p:sldId id="354" r:id="rId23"/>
    <p:sldId id="276" r:id="rId24"/>
    <p:sldId id="355" r:id="rId25"/>
    <p:sldId id="278" r:id="rId26"/>
    <p:sldId id="356" r:id="rId27"/>
    <p:sldId id="357" r:id="rId28"/>
    <p:sldId id="267" r:id="rId29"/>
    <p:sldId id="259" r:id="rId30"/>
    <p:sldId id="299" r:id="rId31"/>
    <p:sldId id="300" r:id="rId32"/>
    <p:sldId id="301" r:id="rId33"/>
    <p:sldId id="307" r:id="rId34"/>
    <p:sldId id="358" r:id="rId35"/>
    <p:sldId id="359" r:id="rId36"/>
    <p:sldId id="360" r:id="rId37"/>
    <p:sldId id="361" r:id="rId38"/>
    <p:sldId id="362" r:id="rId39"/>
    <p:sldId id="363" r:id="rId40"/>
    <p:sldId id="364" r:id="rId41"/>
    <p:sldId id="365" r:id="rId42"/>
    <p:sldId id="366" r:id="rId43"/>
    <p:sldId id="308" r:id="rId44"/>
    <p:sldId id="327" r:id="rId45"/>
    <p:sldId id="311" r:id="rId4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25F04-15BA-461C-824E-CE7B460BE8B4}" type="datetimeFigureOut">
              <a:rPr lang="zh-CN" altLang="en-US" smtClean="0"/>
              <a:pPr/>
              <a:t>2015-12-15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2B8D1-3CFA-4EE0-93DE-B7EF3494AD4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25F04-15BA-461C-824E-CE7B460BE8B4}" type="datetimeFigureOut">
              <a:rPr lang="zh-CN" altLang="en-US" smtClean="0"/>
              <a:pPr/>
              <a:t>2015-12-15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2B8D1-3CFA-4EE0-93DE-B7EF3494AD4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25F04-15BA-461C-824E-CE7B460BE8B4}" type="datetimeFigureOut">
              <a:rPr lang="zh-CN" altLang="en-US" smtClean="0"/>
              <a:pPr/>
              <a:t>2015-12-15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2B8D1-3CFA-4EE0-93DE-B7EF3494AD40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25F04-15BA-461C-824E-CE7B460BE8B4}" type="datetimeFigureOut">
              <a:rPr lang="zh-CN" altLang="en-US" smtClean="0"/>
              <a:pPr/>
              <a:t>2015-12-15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2B8D1-3CFA-4EE0-93DE-B7EF3494AD40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25F04-15BA-461C-824E-CE7B460BE8B4}" type="datetimeFigureOut">
              <a:rPr lang="zh-CN" altLang="en-US" smtClean="0"/>
              <a:pPr/>
              <a:t>2015-12-15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2B8D1-3CFA-4EE0-93DE-B7EF3494AD4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25F04-15BA-461C-824E-CE7B460BE8B4}" type="datetimeFigureOut">
              <a:rPr lang="zh-CN" altLang="en-US" smtClean="0"/>
              <a:pPr/>
              <a:t>2015-12-15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2B8D1-3CFA-4EE0-93DE-B7EF3494AD40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25F04-15BA-461C-824E-CE7B460BE8B4}" type="datetimeFigureOut">
              <a:rPr lang="zh-CN" altLang="en-US" smtClean="0"/>
              <a:pPr/>
              <a:t>2015-12-15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2B8D1-3CFA-4EE0-93DE-B7EF3494AD4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25F04-15BA-461C-824E-CE7B460BE8B4}" type="datetimeFigureOut">
              <a:rPr lang="zh-CN" altLang="en-US" smtClean="0"/>
              <a:pPr/>
              <a:t>2015-12-15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2B8D1-3CFA-4EE0-93DE-B7EF3494AD4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25F04-15BA-461C-824E-CE7B460BE8B4}" type="datetimeFigureOut">
              <a:rPr lang="zh-CN" altLang="en-US" smtClean="0"/>
              <a:pPr/>
              <a:t>2015-12-15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2B8D1-3CFA-4EE0-93DE-B7EF3494AD4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25F04-15BA-461C-824E-CE7B460BE8B4}" type="datetimeFigureOut">
              <a:rPr lang="zh-CN" altLang="en-US" smtClean="0"/>
              <a:pPr/>
              <a:t>2015-12-15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2B8D1-3CFA-4EE0-93DE-B7EF3494AD40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25F04-15BA-461C-824E-CE7B460BE8B4}" type="datetimeFigureOut">
              <a:rPr lang="zh-CN" altLang="en-US" smtClean="0"/>
              <a:pPr/>
              <a:t>2015-12-15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2B8D1-3CFA-4EE0-93DE-B7EF3494AD40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C0525F04-15BA-461C-824E-CE7B460BE8B4}" type="datetimeFigureOut">
              <a:rPr lang="zh-CN" altLang="en-US" smtClean="0"/>
              <a:pPr/>
              <a:t>2015-12-15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DCC2B8D1-3CFA-4EE0-93DE-B7EF3494AD40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第六单元  高级查询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571472" y="2071678"/>
          <a:ext cx="3357586" cy="609600"/>
        </p:xfrm>
        <a:graphic>
          <a:graphicData uri="http://schemas.openxmlformats.org/drawingml/2006/table">
            <a:tbl>
              <a:tblPr/>
              <a:tblGrid>
                <a:gridCol w="3357586"/>
              </a:tblGrid>
              <a:tr h="494665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SELECT 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学号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姓名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性别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班级名称</a:t>
                      </a: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FROM   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学生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班级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WHERE 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学生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班级编号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=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班级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班级代码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3490" name="Rectangle 2"/>
          <p:cNvSpPr>
            <a:spLocks noChangeArrowheads="1"/>
          </p:cNvSpPr>
          <p:nvPr/>
        </p:nvSpPr>
        <p:spPr bwMode="auto">
          <a:xfrm>
            <a:off x="142844" y="1071546"/>
            <a:ext cx="8786874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例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6-1】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在学生管理数据库里查询显示学生的学号、姓名、性别、班级名称。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①打开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 Server Management Studio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，在工具栏上单击“新建查询”按钮，打开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编辑器，编写如下代码：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②单击工具栏上的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执行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按钮，运行结果如图所示。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63489" name="Picture 1" descr="图6-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1714488"/>
            <a:ext cx="3543300" cy="2771775"/>
          </a:xfrm>
          <a:prstGeom prst="rect">
            <a:avLst/>
          </a:prstGeom>
          <a:noFill/>
        </p:spPr>
      </p:pic>
      <p:sp>
        <p:nvSpPr>
          <p:cNvPr id="63491" name="Rectangle 3"/>
          <p:cNvSpPr>
            <a:spLocks noChangeArrowheads="1"/>
          </p:cNvSpPr>
          <p:nvPr/>
        </p:nvSpPr>
        <p:spPr bwMode="auto">
          <a:xfrm>
            <a:off x="285720" y="4643446"/>
            <a:ext cx="835824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说明：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FROM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子句中的表名是要查询的字段所在的表。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可以通过“表名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.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列名”来引用表中的列，防止两个表中都有同样的字段，引起歧义。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可以在表名的后面使用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AS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关键字来为表定制表别名，那么就可以用“表别名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.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列名”来引用表中的列。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rPr>
              <a:t> 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571472" y="2143116"/>
          <a:ext cx="3857652" cy="609600"/>
        </p:xfrm>
        <a:graphic>
          <a:graphicData uri="http://schemas.openxmlformats.org/drawingml/2006/table">
            <a:tbl>
              <a:tblPr/>
              <a:tblGrid>
                <a:gridCol w="3857652"/>
              </a:tblGrid>
              <a:tr h="494665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SELECT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班级代码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班级名称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,b.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专业代码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专业名称</a:t>
                      </a: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FROM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班级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AS b ,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专业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AS  z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WHERE  b.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专业代码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=z.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专业代码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5538" name="Rectangle 2"/>
          <p:cNvSpPr>
            <a:spLocks noChangeArrowheads="1"/>
          </p:cNvSpPr>
          <p:nvPr/>
        </p:nvSpPr>
        <p:spPr bwMode="auto">
          <a:xfrm>
            <a:off x="214282" y="1142984"/>
            <a:ext cx="8715436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例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6-2】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在学生管理数据库里查询显示班级代码、班级名称、专业代码、专业名称。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①打开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 Server Management Studio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，在工具栏上单击“新建查询”按钮，打开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编辑器，编写如下代码：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②单击工具栏上的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执行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按钮，运行结果如图所示。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65537" name="Picture 1" descr="图6-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1785926"/>
            <a:ext cx="3886200" cy="2609850"/>
          </a:xfrm>
          <a:prstGeom prst="rect">
            <a:avLst/>
          </a:prstGeom>
          <a:noFill/>
        </p:spPr>
      </p:pic>
      <p:sp>
        <p:nvSpPr>
          <p:cNvPr id="65539" name="Rectangle 3"/>
          <p:cNvSpPr>
            <a:spLocks noChangeArrowheads="1"/>
          </p:cNvSpPr>
          <p:nvPr/>
        </p:nvSpPr>
        <p:spPr bwMode="auto">
          <a:xfrm>
            <a:off x="357158" y="4572008"/>
            <a:ext cx="8429684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说明：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表名后面用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AS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关键字对表重命名，用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代替班级表，用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z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代替专业表。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使用“表别名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.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列名”来区分班级表和专业表共有的“专业代码”列。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714348" y="2357430"/>
          <a:ext cx="4071966" cy="609600"/>
        </p:xfrm>
        <a:graphic>
          <a:graphicData uri="http://schemas.openxmlformats.org/drawingml/2006/table">
            <a:tbl>
              <a:tblPr/>
              <a:tblGrid>
                <a:gridCol w="4071966"/>
              </a:tblGrid>
              <a:tr h="494665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SELECT 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xs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学号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姓名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,kc.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课程编号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课程名称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成绩</a:t>
                      </a: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FROM   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选课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AS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xk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,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学生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AS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xs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,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课程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AS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kc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WHERE  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xk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学号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=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xs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学号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AND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xk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课程编号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=kc.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课程编号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6562" name="Rectangle 2"/>
          <p:cNvSpPr>
            <a:spLocks noChangeArrowheads="1"/>
          </p:cNvSpPr>
          <p:nvPr/>
        </p:nvSpPr>
        <p:spPr bwMode="auto">
          <a:xfrm>
            <a:off x="214282" y="1142984"/>
            <a:ext cx="8715436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例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6-3】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在学生管理数据库里查询显示学号、姓名、课程编号、课程名、成绩。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①打开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 Server Management Studio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，在工具栏上单击“新建查询”按钮，打开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编辑器，编写如下代码：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②单击工具栏上的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执行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按钮，运行结果如图所示。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66561" name="Picture 1" descr="图6-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1928802"/>
            <a:ext cx="3857625" cy="2505075"/>
          </a:xfrm>
          <a:prstGeom prst="rect">
            <a:avLst/>
          </a:prstGeom>
          <a:noFill/>
        </p:spPr>
      </p:pic>
      <p:sp>
        <p:nvSpPr>
          <p:cNvPr id="66563" name="Rectangle 3"/>
          <p:cNvSpPr>
            <a:spLocks noChangeArrowheads="1"/>
          </p:cNvSpPr>
          <p:nvPr/>
        </p:nvSpPr>
        <p:spPr bwMode="auto">
          <a:xfrm>
            <a:off x="285720" y="4572008"/>
            <a:ext cx="8501122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说明：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查询显示的结果在选课表、学生表和课程表三张表中。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表名后面用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AS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关键字对表重命名，用</a:t>
            </a:r>
            <a:r>
              <a:rPr kumimoji="0" lang="en-US" altLang="zh-CN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xk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代替选课表，用</a:t>
            </a:r>
            <a:r>
              <a:rPr kumimoji="0" lang="en-US" altLang="zh-CN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xs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代替学生表，用</a:t>
            </a:r>
            <a:r>
              <a:rPr kumimoji="0" lang="en-US" altLang="zh-CN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kc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代替课程表。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选课表和学生表都有“学号”字段，在查询语句中使用到“学号”字段，就用“表别名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.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列名”来区是哪个表中的列；同理，也要区分选课表和课程表的公共字段“课程编号”。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在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WHERE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的连接条件中是三个表的连接，区分表之间关联的列，选课表和学生表之间的关联，选课表与课程表之间有关联，使用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AND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运算符将两个关联条件组合在一起。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rPr>
              <a:t> 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571472" y="2500306"/>
          <a:ext cx="5411470" cy="494665"/>
        </p:xfrm>
        <a:graphic>
          <a:graphicData uri="http://schemas.openxmlformats.org/drawingml/2006/table">
            <a:tbl>
              <a:tblPr/>
              <a:tblGrid>
                <a:gridCol w="5411470"/>
              </a:tblGrid>
              <a:tr h="494665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SELECT 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学号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姓名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性别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班级名称</a:t>
                      </a: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FROM   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学生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AS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xs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INNER JOIN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班级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AS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bj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ON 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xs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班级编号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=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bj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班级代码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7586" name="Rectangle 2"/>
          <p:cNvSpPr>
            <a:spLocks noChangeArrowheads="1"/>
          </p:cNvSpPr>
          <p:nvPr/>
        </p:nvSpPr>
        <p:spPr bwMode="auto">
          <a:xfrm>
            <a:off x="285720" y="1142984"/>
            <a:ext cx="8501122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例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6-4】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在学生管理数据库里查询显示学生的学号、姓名、性别、班级名称。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①打开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 Server Management Studio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，在工具栏上单击“新建查询”按钮，打开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编辑器，编写如下代码：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②单击工具栏上的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执行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按钮，运行结果如图所示。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67585" name="Picture 1" descr="图6-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3071810"/>
            <a:ext cx="3905250" cy="2552700"/>
          </a:xfrm>
          <a:prstGeom prst="rect">
            <a:avLst/>
          </a:prstGeom>
          <a:noFill/>
        </p:spPr>
      </p:pic>
      <p:sp>
        <p:nvSpPr>
          <p:cNvPr id="67587" name="Rectangle 3"/>
          <p:cNvSpPr>
            <a:spLocks noChangeArrowheads="1"/>
          </p:cNvSpPr>
          <p:nvPr/>
        </p:nvSpPr>
        <p:spPr bwMode="auto">
          <a:xfrm>
            <a:off x="4786314" y="3786190"/>
            <a:ext cx="4071966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说明：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INNER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可以省略。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两个表的公共字段为学生表的“班级编号”和班级表的“班级代码”，公共字段保存的信息是相同的，字段名可以不相同。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571472" y="2285992"/>
          <a:ext cx="4214842" cy="714380"/>
        </p:xfrm>
        <a:graphic>
          <a:graphicData uri="http://schemas.openxmlformats.org/drawingml/2006/table">
            <a:tbl>
              <a:tblPr/>
              <a:tblGrid>
                <a:gridCol w="4214842"/>
              </a:tblGrid>
              <a:tr h="714380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SELECT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js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教师编号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js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教师姓名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js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学历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xb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系部名称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FROM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教师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AS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js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JOIN 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系部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AS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xb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ON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xb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系部代码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=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js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系部代码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8610" name="Rectangle 2"/>
          <p:cNvSpPr>
            <a:spLocks noChangeArrowheads="1"/>
          </p:cNvSpPr>
          <p:nvPr/>
        </p:nvSpPr>
        <p:spPr bwMode="auto">
          <a:xfrm>
            <a:off x="142844" y="1214422"/>
            <a:ext cx="857256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例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6-5】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在学生管理数据库里查询显示教师的编号、姓名、学历、系部名称。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①打开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 Server Management Studio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，在工具栏上单击“新建查询”按钮，打开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编辑器，编写如下代码：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②单击工具栏上的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执行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按钮，运行结果如图所示。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68609" name="Picture 1" descr="图6-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2" y="1928802"/>
            <a:ext cx="3905250" cy="2590800"/>
          </a:xfrm>
          <a:prstGeom prst="rect">
            <a:avLst/>
          </a:prstGeom>
          <a:noFill/>
        </p:spPr>
      </p:pic>
      <p:sp>
        <p:nvSpPr>
          <p:cNvPr id="68611" name="Rectangle 3"/>
          <p:cNvSpPr>
            <a:spLocks noChangeArrowheads="1"/>
          </p:cNvSpPr>
          <p:nvPr/>
        </p:nvSpPr>
        <p:spPr bwMode="auto">
          <a:xfrm>
            <a:off x="857224" y="4786322"/>
            <a:ext cx="7072362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说明：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INNER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省略。</a:t>
            </a:r>
            <a:endParaRPr kumimoji="0" lang="en-US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为了方便查看每个字段所在的表，可以在每个字段前面加上表别名。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rPr>
              <a:t> 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500034" y="2285992"/>
          <a:ext cx="4000528" cy="609600"/>
        </p:xfrm>
        <a:graphic>
          <a:graphicData uri="http://schemas.openxmlformats.org/drawingml/2006/table">
            <a:tbl>
              <a:tblPr/>
              <a:tblGrid>
                <a:gridCol w="4000528"/>
              </a:tblGrid>
              <a:tr h="494665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SELECT 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xs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学号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xs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姓名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 kc.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课程编号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,kc.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课程名称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xk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成绩</a:t>
                      </a: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FROM   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选课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AS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xk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JOIN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学生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AS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xs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ON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xk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学号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=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xs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学号</a:t>
                      </a: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      JOIN 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课程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AS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kc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ON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xk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课程编号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=kc.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课程编号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9634" name="Rectangle 2"/>
          <p:cNvSpPr>
            <a:spLocks noChangeArrowheads="1"/>
          </p:cNvSpPr>
          <p:nvPr/>
        </p:nvSpPr>
        <p:spPr bwMode="auto">
          <a:xfrm>
            <a:off x="214282" y="1071546"/>
            <a:ext cx="8643998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例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6-6】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在学生管理数据库里查询显示学号、姓名、课程编号、课程名、成绩。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①打开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 Server Management Studio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，在工具栏上单击“新建查询”按钮，打开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编辑器，编写如下代码：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②单击工具栏上的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执行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按钮，运行结果如图所示。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69633" name="Picture 1" descr="图6-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2" y="2000240"/>
            <a:ext cx="3914775" cy="2390775"/>
          </a:xfrm>
          <a:prstGeom prst="rect">
            <a:avLst/>
          </a:prstGeom>
          <a:noFill/>
        </p:spPr>
      </p:pic>
      <p:sp>
        <p:nvSpPr>
          <p:cNvPr id="69635" name="Rectangle 3"/>
          <p:cNvSpPr>
            <a:spLocks noChangeArrowheads="1"/>
          </p:cNvSpPr>
          <p:nvPr/>
        </p:nvSpPr>
        <p:spPr bwMode="auto">
          <a:xfrm>
            <a:off x="428596" y="4714884"/>
            <a:ext cx="8286808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说明：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INNER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省略。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为了方便查看每个字段所在的表，可以在每个字段前面加上表别名。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显示的字段在三张表中，先让两个表使用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JOIN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命令，在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ON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连接条件的后面再用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JOIN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连接第三张表，后面用连接条件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ON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指出与第三张表的连接条件。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rPr>
              <a:t> 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外连接（</a:t>
            </a:r>
            <a:r>
              <a:rPr lang="en-US" dirty="0" smtClean="0"/>
              <a:t>OUTER JOIN</a:t>
            </a:r>
            <a:r>
              <a:rPr lang="zh-CN" altLang="en-US" dirty="0" smtClean="0"/>
              <a:t>）经常用于相连接的表中至少有一个表需要显示所有的行，除了包括满足搜索条件的连接表中的所有行，甚至包括在其它连接表中没有匹配行的一个表中的行。由于显示所有行的表不同，又分为：</a:t>
            </a:r>
            <a:endParaRPr lang="en-US" altLang="zh-CN" dirty="0" smtClean="0"/>
          </a:p>
          <a:p>
            <a:pPr lvl="2"/>
            <a:r>
              <a:rPr lang="zh-CN" altLang="en-US" dirty="0" smtClean="0"/>
              <a:t>左外连接</a:t>
            </a:r>
            <a:endParaRPr lang="en-US" altLang="zh-CN" dirty="0" smtClean="0"/>
          </a:p>
          <a:p>
            <a:pPr lvl="2"/>
            <a:r>
              <a:rPr lang="zh-CN" altLang="en-US" dirty="0" smtClean="0"/>
              <a:t>右外连接</a:t>
            </a:r>
            <a:endParaRPr lang="en-US" altLang="zh-CN" dirty="0" smtClean="0"/>
          </a:p>
          <a:p>
            <a:pPr lvl="2"/>
            <a:r>
              <a:rPr lang="zh-CN" altLang="en-US" dirty="0" smtClean="0"/>
              <a:t>完全外连接。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外连接</a:t>
            </a:r>
            <a:endParaRPr lang="zh-CN" alt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500034" y="1857364"/>
            <a:ext cx="7408333" cy="1285884"/>
          </a:xfrm>
        </p:spPr>
        <p:txBody>
          <a:bodyPr>
            <a:normAutofit fontScale="92500" lnSpcReduction="20000"/>
          </a:bodyPr>
          <a:lstStyle/>
          <a:p>
            <a:r>
              <a:rPr lang="zh-CN" altLang="en-US" dirty="0" smtClean="0"/>
              <a:t>左外连接（</a:t>
            </a:r>
            <a:r>
              <a:rPr lang="en-US" dirty="0" smtClean="0"/>
              <a:t>LEFT OUTER JOIN</a:t>
            </a:r>
            <a:r>
              <a:rPr lang="zh-CN" altLang="en-US" dirty="0" smtClean="0"/>
              <a:t>）包括</a:t>
            </a:r>
            <a:r>
              <a:rPr lang="en-US" dirty="0" smtClean="0"/>
              <a:t>JOIN</a:t>
            </a:r>
            <a:r>
              <a:rPr lang="zh-CN" altLang="en-US" dirty="0" smtClean="0"/>
              <a:t>子句中左侧表中的所有行，不管是否满足连接条件都会显示出来。右表中的行与左表中的行没有匹配时，将为来自右表的所有结果集列赋以</a:t>
            </a:r>
            <a:r>
              <a:rPr lang="en-US" dirty="0" smtClean="0"/>
              <a:t>NULL</a:t>
            </a:r>
            <a:r>
              <a:rPr lang="zh-CN" altLang="en-US" dirty="0" smtClean="0"/>
              <a:t>值。语法规则如下：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左外连接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85852" y="4071942"/>
            <a:ext cx="64294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 smtClean="0"/>
              <a:t>参数说明如下：</a:t>
            </a:r>
          </a:p>
          <a:p>
            <a:pPr lvl="0"/>
            <a:r>
              <a:rPr lang="zh-CN" altLang="en-US" sz="1400" dirty="0" smtClean="0"/>
              <a:t>字段列表：查询显示的字段名的列表。</a:t>
            </a:r>
          </a:p>
          <a:p>
            <a:pPr lvl="0"/>
            <a:r>
              <a:rPr lang="zh-CN" altLang="en-US" sz="1400" dirty="0" smtClean="0"/>
              <a:t>表名</a:t>
            </a:r>
            <a:r>
              <a:rPr lang="en-US" sz="1400" dirty="0" smtClean="0"/>
              <a:t>1</a:t>
            </a:r>
            <a:r>
              <a:rPr lang="zh-CN" altLang="en-US" sz="1400" dirty="0" smtClean="0"/>
              <a:t>，表名</a:t>
            </a:r>
            <a:r>
              <a:rPr lang="en-US" sz="1400" dirty="0" smtClean="0"/>
              <a:t>2</a:t>
            </a:r>
            <a:r>
              <a:rPr lang="zh-CN" altLang="en-US" sz="1400" dirty="0" smtClean="0"/>
              <a:t>：查询来源的两个表，中间用</a:t>
            </a:r>
            <a:r>
              <a:rPr lang="en-US" sz="1400" dirty="0" smtClean="0"/>
              <a:t>LEFT OUTER JOIN </a:t>
            </a:r>
            <a:r>
              <a:rPr lang="zh-CN" altLang="en-US" sz="1400" dirty="0" smtClean="0"/>
              <a:t>关键字连接，</a:t>
            </a:r>
            <a:r>
              <a:rPr lang="en-US" sz="1400" dirty="0" smtClean="0"/>
              <a:t>OUTER</a:t>
            </a:r>
            <a:r>
              <a:rPr lang="zh-CN" altLang="en-US" sz="1400" dirty="0" smtClean="0"/>
              <a:t>关键字可以省略。</a:t>
            </a:r>
          </a:p>
          <a:p>
            <a:pPr lvl="0"/>
            <a:r>
              <a:rPr lang="en-US" sz="1400" dirty="0" smtClean="0"/>
              <a:t>ON</a:t>
            </a:r>
            <a:r>
              <a:rPr lang="zh-CN" altLang="en-US" sz="1400" dirty="0" smtClean="0"/>
              <a:t>：</a:t>
            </a:r>
            <a:r>
              <a:rPr lang="en-US" sz="1400" dirty="0" smtClean="0"/>
              <a:t>ON</a:t>
            </a:r>
            <a:r>
              <a:rPr lang="zh-CN" altLang="en-US" sz="1400" dirty="0" smtClean="0"/>
              <a:t>关键字后面是连接条件。</a:t>
            </a:r>
          </a:p>
          <a:p>
            <a:pPr lvl="0"/>
            <a:r>
              <a:rPr lang="zh-CN" altLang="en-US" sz="1400" dirty="0" smtClean="0"/>
              <a:t>表名</a:t>
            </a:r>
            <a:r>
              <a:rPr lang="en-US" sz="1400" dirty="0" smtClean="0"/>
              <a:t>1.</a:t>
            </a:r>
            <a:r>
              <a:rPr lang="zh-CN" altLang="en-US" sz="1400" dirty="0" smtClean="0"/>
              <a:t>字段名，表名</a:t>
            </a:r>
            <a:r>
              <a:rPr lang="en-US" sz="1400" dirty="0" smtClean="0"/>
              <a:t>2.</a:t>
            </a:r>
            <a:r>
              <a:rPr lang="zh-CN" altLang="en-US" sz="1400" dirty="0" smtClean="0"/>
              <a:t>字段名：两个表的公共列。</a:t>
            </a:r>
            <a:endParaRPr lang="zh-CN" altLang="en-US" sz="1400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000100" y="3214686"/>
          <a:ext cx="5342890" cy="486410"/>
        </p:xfrm>
        <a:graphic>
          <a:graphicData uri="http://schemas.openxmlformats.org/drawingml/2006/table">
            <a:tbl>
              <a:tblPr/>
              <a:tblGrid>
                <a:gridCol w="5342890"/>
              </a:tblGrid>
              <a:tr h="486410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SELECT 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字段列表</a:t>
                      </a: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FROM   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表名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1  LEFT OUTER JOIN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表名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2  ON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表名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1.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字段名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=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表名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2.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字段名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85720" y="2143116"/>
          <a:ext cx="4429156" cy="494665"/>
        </p:xfrm>
        <a:graphic>
          <a:graphicData uri="http://schemas.openxmlformats.org/drawingml/2006/table">
            <a:tbl>
              <a:tblPr/>
              <a:tblGrid>
                <a:gridCol w="4429156"/>
              </a:tblGrid>
              <a:tr h="494665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SELECT 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xs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学号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xs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姓名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xk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课程编号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xk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成绩</a:t>
                      </a: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FROM   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学生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AS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xs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LEFT JOIN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选课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AS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xk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ON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xk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学号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=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xs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学号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0658" name="Rectangle 2"/>
          <p:cNvSpPr>
            <a:spLocks noChangeArrowheads="1"/>
          </p:cNvSpPr>
          <p:nvPr/>
        </p:nvSpPr>
        <p:spPr bwMode="auto">
          <a:xfrm>
            <a:off x="214282" y="1071546"/>
            <a:ext cx="8715436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例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6-7】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在学生管理数据库里查询显示所有学生的学号、姓名、课程编号、成绩。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①打开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 Server Management Studio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，在工具栏上单击“新建查询”按钮，打开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编辑器，编写如下代码：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②单击工具栏上的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执行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按钮，运行结果如图所示。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70657" name="Picture 1" descr="图6-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1714488"/>
            <a:ext cx="3752850" cy="3895725"/>
          </a:xfrm>
          <a:prstGeom prst="rect">
            <a:avLst/>
          </a:prstGeom>
          <a:noFill/>
        </p:spPr>
      </p:pic>
      <p:sp>
        <p:nvSpPr>
          <p:cNvPr id="70659" name="Rectangle 3"/>
          <p:cNvSpPr>
            <a:spLocks noChangeArrowheads="1"/>
          </p:cNvSpPr>
          <p:nvPr/>
        </p:nvSpPr>
        <p:spPr bwMode="auto">
          <a:xfrm>
            <a:off x="357158" y="3071810"/>
            <a:ext cx="4286280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说明：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OUTER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省略。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为了方便查看每个字段所在的表，可以在每个字段前面加上表别名。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学生所有行都被显示出来，学号为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10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、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11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、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12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的学生在“选课”表中没有满足条件的行，在对应表的位置上赋以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NULL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外连接主要用在显示一个表的所有行的情况下，显示所有行的表放在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LEFT JOIN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的左边，就是左外连接，此题可以查看所有学生的选课信息，那么就可以看出有三个学生一门课都没有选。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357158" y="2143116"/>
          <a:ext cx="4572032" cy="494665"/>
        </p:xfrm>
        <a:graphic>
          <a:graphicData uri="http://schemas.openxmlformats.org/drawingml/2006/table">
            <a:tbl>
              <a:tblPr/>
              <a:tblGrid>
                <a:gridCol w="4572032"/>
              </a:tblGrid>
              <a:tr h="494665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SELECT  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bj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班级代码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bj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班级名称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,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xs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学号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xs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姓名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FROM  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班级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AS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bj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LEFT JOIN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学生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AS 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xs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ON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bj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班级代码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=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xs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班级编号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1682" name="Rectangle 2"/>
          <p:cNvSpPr>
            <a:spLocks noChangeArrowheads="1"/>
          </p:cNvSpPr>
          <p:nvPr/>
        </p:nvSpPr>
        <p:spPr bwMode="auto">
          <a:xfrm>
            <a:off x="214282" y="1071546"/>
            <a:ext cx="8715436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例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6-8】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在学生管理数据库里查询还没有学生的班级信息。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①打开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 Server Management Studio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，在工具栏上单击“新建查询”按钮，打开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编辑器，编写如下代码：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②单击工具栏上的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执行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按钮，运行结果如图所示。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71681" name="Picture 1" descr="图6-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8" y="1785926"/>
            <a:ext cx="3810000" cy="3238500"/>
          </a:xfrm>
          <a:prstGeom prst="rect">
            <a:avLst/>
          </a:prstGeom>
          <a:noFill/>
        </p:spPr>
      </p:pic>
      <p:sp>
        <p:nvSpPr>
          <p:cNvPr id="71683" name="Rectangle 3"/>
          <p:cNvSpPr>
            <a:spLocks noChangeArrowheads="1"/>
          </p:cNvSpPr>
          <p:nvPr/>
        </p:nvSpPr>
        <p:spPr bwMode="auto">
          <a:xfrm>
            <a:off x="214282" y="2928934"/>
            <a:ext cx="464347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说明：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题目要求查询没有学生的班级信息，班级表中的所有行都被显示，如果有学生，对应的学号、姓名就有值；没有学生，对应位置的值为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NULL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。可以看出，班级编号为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6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的班级一个学生都没有。如果信息量太大，可以在语句最后用“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WHERE  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学号 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IS NULL”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来过滤空行，只显示没有学生的班级记录。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为了方便查看每个字段所在的表，可以在每个字段前面加上表别名。</a:t>
            </a:r>
            <a:endParaRPr kumimoji="0" lang="en-US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OUTER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省略。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rPr>
              <a:t>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dirty="0" smtClean="0"/>
              <a:t>任务</a:t>
            </a:r>
            <a:r>
              <a:rPr lang="en-US" altLang="zh-CN" b="1" dirty="0" smtClean="0"/>
              <a:t>6.1</a:t>
            </a:r>
            <a:r>
              <a:rPr lang="zh-CN" altLang="en-US" b="1" dirty="0" smtClean="0"/>
              <a:t>多表连接查询</a:t>
            </a:r>
            <a:endParaRPr lang="en-US" altLang="zh-CN" b="1" dirty="0" smtClean="0"/>
          </a:p>
          <a:p>
            <a:pPr lvl="0"/>
            <a:r>
              <a:rPr lang="zh-CN" altLang="en-US" b="1" dirty="0" smtClean="0"/>
              <a:t>任务</a:t>
            </a:r>
            <a:r>
              <a:rPr lang="en-US" altLang="zh-CN" b="1" dirty="0" smtClean="0"/>
              <a:t>6</a:t>
            </a:r>
            <a:r>
              <a:rPr lang="en-US" altLang="en-US" b="1" dirty="0" smtClean="0"/>
              <a:t>.2</a:t>
            </a:r>
            <a:r>
              <a:rPr lang="zh-CN" altLang="en-US" b="1" dirty="0" smtClean="0"/>
              <a:t>使用子查询</a:t>
            </a:r>
          </a:p>
          <a:p>
            <a:endParaRPr lang="en-US" altLang="zh-CN" b="1" dirty="0" smtClean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57158" y="1928802"/>
            <a:ext cx="7408333" cy="1071570"/>
          </a:xfrm>
        </p:spPr>
        <p:txBody>
          <a:bodyPr>
            <a:normAutofit fontScale="85000" lnSpcReduction="10000"/>
          </a:bodyPr>
          <a:lstStyle/>
          <a:p>
            <a:r>
              <a:rPr lang="zh-CN" altLang="en-US" dirty="0" smtClean="0"/>
              <a:t>右外连接（</a:t>
            </a:r>
            <a:r>
              <a:rPr lang="en-US" dirty="0" smtClean="0"/>
              <a:t>RIGHT OUTER JOIN</a:t>
            </a:r>
            <a:r>
              <a:rPr lang="zh-CN" altLang="en-US" dirty="0" smtClean="0"/>
              <a:t>）包含</a:t>
            </a:r>
            <a:r>
              <a:rPr lang="en-US" dirty="0" smtClean="0"/>
              <a:t>JOIN</a:t>
            </a:r>
            <a:r>
              <a:rPr lang="zh-CN" altLang="en-US" dirty="0" smtClean="0"/>
              <a:t>子句中最右侧表的所有行。如果右侧表中的行与左侧表中的行不匹配时，则将结果集中来自左侧表的所有列分配</a:t>
            </a:r>
            <a:r>
              <a:rPr lang="en-US" dirty="0" smtClean="0"/>
              <a:t>NULL</a:t>
            </a:r>
            <a:r>
              <a:rPr lang="zh-CN" altLang="en-US" dirty="0" smtClean="0"/>
              <a:t>值。语法规则如下：</a:t>
            </a:r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右外连接</a:t>
            </a:r>
            <a:endParaRPr lang="zh-CN" altLang="en-US" dirty="0"/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1000100" y="2928934"/>
          <a:ext cx="5342890" cy="486410"/>
        </p:xfrm>
        <a:graphic>
          <a:graphicData uri="http://schemas.openxmlformats.org/drawingml/2006/table">
            <a:tbl>
              <a:tblPr/>
              <a:tblGrid>
                <a:gridCol w="5342890"/>
              </a:tblGrid>
              <a:tr h="486410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SELECT 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字段列表</a:t>
                      </a: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FROM   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表名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1  RIGHT OUTER JOIN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表名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2  ON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表名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1.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字段名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=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表名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2.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字段名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785786" y="3786190"/>
            <a:ext cx="664373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 smtClean="0"/>
              <a:t>参数说明如下：</a:t>
            </a:r>
          </a:p>
          <a:p>
            <a:pPr lvl="0"/>
            <a:r>
              <a:rPr lang="zh-CN" altLang="en-US" sz="1400" dirty="0" smtClean="0"/>
              <a:t>字段列表：查询显示的字段名的列表。</a:t>
            </a:r>
          </a:p>
          <a:p>
            <a:pPr lvl="0"/>
            <a:r>
              <a:rPr lang="zh-CN" altLang="en-US" sz="1400" dirty="0" smtClean="0"/>
              <a:t>表名</a:t>
            </a:r>
            <a:r>
              <a:rPr lang="en-US" sz="1400" dirty="0" smtClean="0"/>
              <a:t>1</a:t>
            </a:r>
            <a:r>
              <a:rPr lang="zh-CN" altLang="en-US" sz="1400" dirty="0" smtClean="0"/>
              <a:t>，表名</a:t>
            </a:r>
            <a:r>
              <a:rPr lang="en-US" sz="1400" dirty="0" smtClean="0"/>
              <a:t>2</a:t>
            </a:r>
            <a:r>
              <a:rPr lang="zh-CN" altLang="en-US" sz="1400" dirty="0" smtClean="0"/>
              <a:t>：查询来源的的两个表，中间用</a:t>
            </a:r>
            <a:r>
              <a:rPr lang="en-US" sz="1400" dirty="0" smtClean="0"/>
              <a:t>RIGHT OUTER JOIN </a:t>
            </a:r>
            <a:r>
              <a:rPr lang="zh-CN" altLang="en-US" sz="1400" dirty="0" smtClean="0"/>
              <a:t>关键字连接，</a:t>
            </a:r>
            <a:r>
              <a:rPr lang="en-US" sz="1400" dirty="0" smtClean="0"/>
              <a:t>OUTER</a:t>
            </a:r>
            <a:r>
              <a:rPr lang="zh-CN" altLang="en-US" sz="1400" dirty="0" smtClean="0"/>
              <a:t>关键字可以省略。</a:t>
            </a:r>
          </a:p>
          <a:p>
            <a:pPr lvl="0"/>
            <a:r>
              <a:rPr lang="en-US" sz="1400" dirty="0" smtClean="0"/>
              <a:t>ON</a:t>
            </a:r>
            <a:r>
              <a:rPr lang="zh-CN" altLang="en-US" sz="1400" dirty="0" smtClean="0"/>
              <a:t>：</a:t>
            </a:r>
            <a:r>
              <a:rPr lang="en-US" sz="1400" dirty="0" smtClean="0"/>
              <a:t>ON</a:t>
            </a:r>
            <a:r>
              <a:rPr lang="zh-CN" altLang="en-US" sz="1400" dirty="0" smtClean="0"/>
              <a:t>关键字后面是连接条件</a:t>
            </a:r>
          </a:p>
          <a:p>
            <a:pPr lvl="0"/>
            <a:r>
              <a:rPr lang="zh-CN" altLang="en-US" sz="1400" dirty="0" smtClean="0"/>
              <a:t>表名</a:t>
            </a:r>
            <a:r>
              <a:rPr lang="en-US" sz="1400" dirty="0" smtClean="0"/>
              <a:t>1.</a:t>
            </a:r>
            <a:r>
              <a:rPr lang="zh-CN" altLang="en-US" sz="1400" dirty="0" smtClean="0"/>
              <a:t>字段名，表名</a:t>
            </a:r>
            <a:r>
              <a:rPr lang="en-US" sz="1400" dirty="0" smtClean="0"/>
              <a:t>2.</a:t>
            </a:r>
            <a:r>
              <a:rPr lang="zh-CN" altLang="en-US" sz="1400" dirty="0" smtClean="0"/>
              <a:t>字段名：两个表的公共列。</a:t>
            </a:r>
            <a:endParaRPr lang="zh-CN" altLang="en-US" sz="14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571472" y="2071678"/>
          <a:ext cx="4214842" cy="494665"/>
        </p:xfrm>
        <a:graphic>
          <a:graphicData uri="http://schemas.openxmlformats.org/drawingml/2006/table">
            <a:tbl>
              <a:tblPr/>
              <a:tblGrid>
                <a:gridCol w="4214842"/>
              </a:tblGrid>
              <a:tr h="494665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SELECT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xk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课程编号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xk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成绩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xs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学号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xs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姓名</a:t>
                      </a: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FROM 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选课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AS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xk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RIGHT JOIN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学生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AS 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xs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ON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xk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学号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=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xs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学号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3730" name="Rectangle 2"/>
          <p:cNvSpPr>
            <a:spLocks noChangeArrowheads="1"/>
          </p:cNvSpPr>
          <p:nvPr/>
        </p:nvSpPr>
        <p:spPr bwMode="auto">
          <a:xfrm>
            <a:off x="214282" y="1000108"/>
            <a:ext cx="8715436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例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6-9】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在学生管理数据库里查询显示所有学生的课程编号、成绩、学号、姓名。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①打开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 Server Management Studio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，在工具栏上单击“新建查询”按钮，打开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编辑器，编写如下代码：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②单击工具栏上的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执行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按钮，运行结果如图所示。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73729" name="Picture 1" descr="图6-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2" y="1928802"/>
            <a:ext cx="3924300" cy="3533775"/>
          </a:xfrm>
          <a:prstGeom prst="rect">
            <a:avLst/>
          </a:prstGeom>
          <a:noFill/>
        </p:spPr>
      </p:pic>
      <p:sp>
        <p:nvSpPr>
          <p:cNvPr id="73731" name="Rectangle 3"/>
          <p:cNvSpPr>
            <a:spLocks noChangeArrowheads="1"/>
          </p:cNvSpPr>
          <p:nvPr/>
        </p:nvSpPr>
        <p:spPr bwMode="auto">
          <a:xfrm>
            <a:off x="214282" y="3286124"/>
            <a:ext cx="4500594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说明：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显示所有行的表放在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RIGHT JOIN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的右边，就是右外连接，此题还是可以查看所有学生的选课信息，那么就可以看出有三个学生一门课都没有选。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RIGHT JOIN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右边的学生表所有行都被显示出来，学号为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10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、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11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、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12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的学生在选课表中没有满足条件的行，在对应表的位置上赋以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NULL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</a:t>
            </a:r>
            <a:endParaRPr kumimoji="0" lang="en-US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500034" y="2071678"/>
          <a:ext cx="4786346" cy="609600"/>
        </p:xfrm>
        <a:graphic>
          <a:graphicData uri="http://schemas.openxmlformats.org/drawingml/2006/table">
            <a:tbl>
              <a:tblPr/>
              <a:tblGrid>
                <a:gridCol w="4786346"/>
              </a:tblGrid>
              <a:tr h="494665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SELECT  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bj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班级代码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bj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班级名称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,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xs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学号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xs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姓名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FROM  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学生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AS 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xs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RIGHT JOIN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班级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AS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bj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ON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bj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班级代码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=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xs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班级编号</a:t>
                      </a: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WHERE  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xs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学号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IS NULL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4754" name="Rectangle 2"/>
          <p:cNvSpPr>
            <a:spLocks noChangeArrowheads="1"/>
          </p:cNvSpPr>
          <p:nvPr/>
        </p:nvSpPr>
        <p:spPr bwMode="auto">
          <a:xfrm>
            <a:off x="214282" y="1071546"/>
            <a:ext cx="8715436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例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6-10】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在学生管理数据库里查询还没有学生的班级信息。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①打开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 Server Management Studio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，在工具栏上单击“新建查询”按钮，打开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编辑器，编写如下代码：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②单击工具栏上的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执行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按钮，运行结果如图所示。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74753" name="Picture 1" descr="图6-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786058"/>
            <a:ext cx="3800475" cy="1914525"/>
          </a:xfrm>
          <a:prstGeom prst="rect">
            <a:avLst/>
          </a:prstGeom>
          <a:noFill/>
        </p:spPr>
      </p:pic>
      <p:sp>
        <p:nvSpPr>
          <p:cNvPr id="74755" name="Rectangle 3"/>
          <p:cNvSpPr>
            <a:spLocks noChangeArrowheads="1"/>
          </p:cNvSpPr>
          <p:nvPr/>
        </p:nvSpPr>
        <p:spPr bwMode="auto">
          <a:xfrm>
            <a:off x="500034" y="5000636"/>
            <a:ext cx="8072494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说明：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题目要求没有学生的班级信息，班级表中的所有行都被显示，无论与左边表有没有匹配行，如果没有，对应的学生表中的字段被赋以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NULL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，最后用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WHERE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条件过滤学生为空的记录。</a:t>
            </a:r>
            <a:endParaRPr kumimoji="0" lang="en-US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左外连接和右外连接可以实现相同的功能，左外连接就把显示所有行的表放在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LEFT JOIN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的左边，右外连接就把显示所有行的表放在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RIGHT JOIN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的右边。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rPr>
              <a:t> 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642911" y="1928803"/>
            <a:ext cx="7637490" cy="1643073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完全外连接（</a:t>
            </a:r>
            <a:r>
              <a:rPr lang="en-US" dirty="0" smtClean="0"/>
              <a:t>FULL OUTER JOIN</a:t>
            </a:r>
            <a:r>
              <a:rPr lang="zh-CN" altLang="en-US" dirty="0" smtClean="0"/>
              <a:t>）包括</a:t>
            </a:r>
            <a:r>
              <a:rPr lang="en-US" dirty="0" smtClean="0"/>
              <a:t>JOIN</a:t>
            </a:r>
            <a:r>
              <a:rPr lang="zh-CN" altLang="en-US" dirty="0" smtClean="0"/>
              <a:t>两边表的所有行，不论另一个表是否有匹配的值。如果没有匹配值，则分别将来自两侧表的所有列分配</a:t>
            </a:r>
            <a:r>
              <a:rPr lang="en-US" dirty="0" smtClean="0"/>
              <a:t>NULL</a:t>
            </a:r>
            <a:r>
              <a:rPr lang="zh-CN" altLang="en-US" dirty="0" smtClean="0"/>
              <a:t>值。语法规则如下：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1" algn="ctr" rtl="0">
              <a:spcBef>
                <a:spcPct val="0"/>
              </a:spcBef>
            </a:pPr>
            <a:r>
              <a:rPr lang="zh-CN" altLang="en-US" dirty="0" smtClean="0"/>
              <a:t>完全外连接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142976" y="3571876"/>
          <a:ext cx="5342890" cy="486410"/>
        </p:xfrm>
        <a:graphic>
          <a:graphicData uri="http://schemas.openxmlformats.org/drawingml/2006/table">
            <a:tbl>
              <a:tblPr/>
              <a:tblGrid>
                <a:gridCol w="5342890"/>
              </a:tblGrid>
              <a:tr h="486410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SELECT 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字段列表</a:t>
                      </a: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FROM   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表名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1  FULL OUTER JOIN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表名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2  ON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表名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1.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字段名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=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表名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2.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字段名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1142976" y="4143380"/>
            <a:ext cx="692948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参数说明如下：</a:t>
            </a:r>
          </a:p>
          <a:p>
            <a:pPr lvl="0"/>
            <a:r>
              <a:rPr lang="zh-CN" altLang="en-US" dirty="0" smtClean="0"/>
              <a:t>字段列表：查询显示的字段名的列表。</a:t>
            </a:r>
          </a:p>
          <a:p>
            <a:pPr lvl="0"/>
            <a:r>
              <a:rPr lang="zh-CN" altLang="en-US" dirty="0" smtClean="0"/>
              <a:t>表名</a:t>
            </a:r>
            <a:r>
              <a:rPr lang="en-US" dirty="0" smtClean="0"/>
              <a:t>1</a:t>
            </a:r>
            <a:r>
              <a:rPr lang="zh-CN" altLang="en-US" dirty="0" smtClean="0"/>
              <a:t>，表名</a:t>
            </a:r>
            <a:r>
              <a:rPr lang="en-US" dirty="0" smtClean="0"/>
              <a:t>2</a:t>
            </a:r>
            <a:r>
              <a:rPr lang="zh-CN" altLang="en-US" dirty="0" smtClean="0"/>
              <a:t>：查询来源的的两个表，中间用</a:t>
            </a:r>
            <a:r>
              <a:rPr lang="en-US" dirty="0" smtClean="0"/>
              <a:t>FULL OUTER JOIN </a:t>
            </a:r>
            <a:r>
              <a:rPr lang="zh-CN" altLang="en-US" dirty="0" smtClean="0"/>
              <a:t>关键字连接，</a:t>
            </a:r>
            <a:r>
              <a:rPr lang="en-US" dirty="0" smtClean="0"/>
              <a:t>OUTER</a:t>
            </a:r>
            <a:r>
              <a:rPr lang="zh-CN" altLang="en-US" dirty="0" smtClean="0"/>
              <a:t>关键字可以省略。</a:t>
            </a:r>
          </a:p>
          <a:p>
            <a:pPr lvl="0"/>
            <a:r>
              <a:rPr lang="en-US" dirty="0" smtClean="0"/>
              <a:t>ON</a:t>
            </a:r>
            <a:r>
              <a:rPr lang="zh-CN" altLang="en-US" dirty="0" smtClean="0"/>
              <a:t>：</a:t>
            </a:r>
            <a:r>
              <a:rPr lang="en-US" dirty="0" smtClean="0"/>
              <a:t>ON</a:t>
            </a:r>
            <a:r>
              <a:rPr lang="zh-CN" altLang="en-US" dirty="0" smtClean="0"/>
              <a:t>关键字后面是连接条件</a:t>
            </a:r>
          </a:p>
          <a:p>
            <a:r>
              <a:rPr lang="zh-CN" altLang="en-US" dirty="0" smtClean="0"/>
              <a:t>表名</a:t>
            </a:r>
            <a:r>
              <a:rPr lang="en-US" dirty="0" smtClean="0"/>
              <a:t>1.</a:t>
            </a:r>
            <a:r>
              <a:rPr lang="zh-CN" altLang="en-US" dirty="0" smtClean="0"/>
              <a:t>字段名，表名</a:t>
            </a:r>
            <a:r>
              <a:rPr lang="en-US" dirty="0" smtClean="0"/>
              <a:t>2.</a:t>
            </a:r>
            <a:r>
              <a:rPr lang="zh-CN" altLang="en-US" dirty="0" smtClean="0"/>
              <a:t>字段名：两个表的公共列。</a:t>
            </a:r>
            <a:endParaRPr lang="zh-CN" alt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42844" y="2357430"/>
          <a:ext cx="4786346" cy="494665"/>
        </p:xfrm>
        <a:graphic>
          <a:graphicData uri="http://schemas.openxmlformats.org/drawingml/2006/table">
            <a:tbl>
              <a:tblPr/>
              <a:tblGrid>
                <a:gridCol w="4786346"/>
              </a:tblGrid>
              <a:tr h="494665">
                <a:tc>
                  <a:txBody>
                    <a:bodyPr/>
                    <a:lstStyle/>
                    <a:p>
                      <a:pPr indent="269875" algn="l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SELECT 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js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教师编号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js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教师编号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js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职称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xb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系部代码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xb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系部名称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l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FROM   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教师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AS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js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FULL JOIN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系部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AS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xb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ON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js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系部代码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=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xb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系部代码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5778" name="Rectangle 2"/>
          <p:cNvSpPr>
            <a:spLocks noChangeArrowheads="1"/>
          </p:cNvSpPr>
          <p:nvPr/>
        </p:nvSpPr>
        <p:spPr bwMode="auto">
          <a:xfrm>
            <a:off x="214282" y="1071546"/>
            <a:ext cx="8715436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例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6-11】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在学生管理数据库里查询所有教师和所有系部的教师编号、教师姓名、教师职称、系部代码、系部名称。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①打开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 Server Management Studio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，在工具栏上单击“新建查询”按钮，打开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编辑器，编写如下代码：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②单击工具栏上的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执行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按钮，运行结果如图所示。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75777" name="Picture 1" descr="图6-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8" y="2214554"/>
            <a:ext cx="3810000" cy="3571875"/>
          </a:xfrm>
          <a:prstGeom prst="rect">
            <a:avLst/>
          </a:prstGeom>
          <a:noFill/>
        </p:spPr>
      </p:pic>
      <p:sp>
        <p:nvSpPr>
          <p:cNvPr id="75779" name="Rectangle 3"/>
          <p:cNvSpPr>
            <a:spLocks noChangeArrowheads="1"/>
          </p:cNvSpPr>
          <p:nvPr/>
        </p:nvSpPr>
        <p:spPr bwMode="auto">
          <a:xfrm>
            <a:off x="214282" y="3214686"/>
            <a:ext cx="4786314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说明：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题目要求所有教师和所有系部的信息，两个表中的所有行都要显示，所以用完全外连接。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教师表的所有记录都显示，系部表中没有匹配记录时即该教师没有分配系部的时候，对应系部信息值为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NULL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，如教师编号为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和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10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的记录。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系部表的所有记录都显示，教师表中没有匹配记录时即该系部还没有教师的时候，对应值为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NULL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，如系部代码为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的记录。</a:t>
            </a:r>
            <a:endParaRPr kumimoji="0" lang="en-US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完全外连接就是对两个表先做左外连接，再做右外连接，然后对两个结果集求并集，读者可以自行实验。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rPr>
              <a:t> 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428597" y="1500174"/>
            <a:ext cx="8358246" cy="3500461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交叉连接返回一个表的所有行与另外一个表的所有行的一一组合，结果集的个数为两个表的记录的个数的乘积。</a:t>
            </a:r>
          </a:p>
          <a:p>
            <a:r>
              <a:rPr lang="zh-CN" altLang="en-US" dirty="0" smtClean="0"/>
              <a:t>交叉连接可以通过两种方式实现：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一种直接在</a:t>
            </a:r>
            <a:r>
              <a:rPr lang="en-US" dirty="0" smtClean="0"/>
              <a:t>FROM</a:t>
            </a:r>
            <a:r>
              <a:rPr lang="zh-CN" altLang="en-US" dirty="0" smtClean="0"/>
              <a:t>子句中写出连接的表名</a:t>
            </a:r>
            <a:endParaRPr lang="en-US" altLang="zh-CN" dirty="0" smtClean="0"/>
          </a:p>
          <a:p>
            <a:pPr>
              <a:buNone/>
            </a:pPr>
            <a:r>
              <a:rPr lang="en-US" dirty="0" smtClean="0"/>
              <a:t>                 SELECT  </a:t>
            </a:r>
            <a:r>
              <a:rPr lang="zh-CN" altLang="en-US" dirty="0" smtClean="0"/>
              <a:t>字段列表   </a:t>
            </a:r>
            <a:r>
              <a:rPr lang="en-US" dirty="0" smtClean="0"/>
              <a:t>FROM    </a:t>
            </a:r>
            <a:r>
              <a:rPr lang="zh-CN" altLang="en-US" dirty="0" smtClean="0"/>
              <a:t>表名列表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另外一种使用</a:t>
            </a:r>
            <a:r>
              <a:rPr lang="en-US" dirty="0" smtClean="0"/>
              <a:t>CROSS JOIN</a:t>
            </a:r>
            <a:r>
              <a:rPr lang="zh-CN" altLang="en-US" dirty="0" smtClean="0"/>
              <a:t>关键字查询</a:t>
            </a:r>
            <a:endParaRPr lang="en-US" altLang="zh-CN" dirty="0" smtClean="0"/>
          </a:p>
          <a:p>
            <a:pPr>
              <a:buNone/>
            </a:pPr>
            <a:r>
              <a:rPr lang="en-US" dirty="0" smtClean="0"/>
              <a:t>               SELECT  </a:t>
            </a:r>
            <a:r>
              <a:rPr lang="zh-CN" altLang="en-US" dirty="0" smtClean="0"/>
              <a:t>字段列表   </a:t>
            </a:r>
            <a:r>
              <a:rPr lang="en-US" dirty="0" smtClean="0"/>
              <a:t>FROM    </a:t>
            </a:r>
            <a:r>
              <a:rPr lang="zh-CN" altLang="en-US" dirty="0" smtClean="0"/>
              <a:t>表名</a:t>
            </a:r>
            <a:r>
              <a:rPr lang="en-US" dirty="0" smtClean="0"/>
              <a:t>1  CROSS  JOIN  </a:t>
            </a:r>
            <a:r>
              <a:rPr lang="zh-CN" altLang="en-US" dirty="0" smtClean="0"/>
              <a:t>表名</a:t>
            </a:r>
            <a:r>
              <a:rPr lang="en-US" dirty="0" smtClean="0"/>
              <a:t>2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1" algn="ctr" rtl="0">
              <a:spcBef>
                <a:spcPct val="0"/>
              </a:spcBef>
            </a:pPr>
            <a:r>
              <a:rPr lang="zh-CN" altLang="en-US" dirty="0" smtClean="0"/>
              <a:t>交叉连接</a:t>
            </a:r>
            <a:endParaRPr lang="zh-CN" alt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571472" y="2000240"/>
          <a:ext cx="4214842" cy="494665"/>
        </p:xfrm>
        <a:graphic>
          <a:graphicData uri="http://schemas.openxmlformats.org/drawingml/2006/table">
            <a:tbl>
              <a:tblPr/>
              <a:tblGrid>
                <a:gridCol w="4214842"/>
              </a:tblGrid>
              <a:tr h="494665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SELECT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课程编号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课程名称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开课学期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课程分类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学号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姓名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性别</a:t>
                      </a: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FROM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课程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,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学生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6802" name="Rectangle 2"/>
          <p:cNvSpPr>
            <a:spLocks noChangeArrowheads="1"/>
          </p:cNvSpPr>
          <p:nvPr/>
        </p:nvSpPr>
        <p:spPr bwMode="auto">
          <a:xfrm>
            <a:off x="214282" y="1000108"/>
            <a:ext cx="8715436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例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6-12】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在学生管理数据库里查询“课程”和“学生”表的记录的两两组合。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①打开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 Server Management Studio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，在工具栏上单击“新建查询”按钮，打开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编辑器，编写如下代码：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②单击工具栏上的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执行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按钮，运行结果如图所示。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76801" name="Picture 1" descr="图6-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2" y="1857364"/>
            <a:ext cx="3933825" cy="3190875"/>
          </a:xfrm>
          <a:prstGeom prst="rect">
            <a:avLst/>
          </a:prstGeom>
          <a:noFill/>
        </p:spPr>
      </p:pic>
      <p:sp>
        <p:nvSpPr>
          <p:cNvPr id="76803" name="Rectangle 3"/>
          <p:cNvSpPr>
            <a:spLocks noChangeArrowheads="1"/>
          </p:cNvSpPr>
          <p:nvPr/>
        </p:nvSpPr>
        <p:spPr bwMode="auto">
          <a:xfrm>
            <a:off x="214282" y="2643182"/>
            <a:ext cx="4572032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说明：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FROM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子句有两个表，没有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WHERE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条件的情况下，实现了两个表的两两组合。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课程表有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条记录，学生表有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10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条记录，查询结果有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50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条记录。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课程表的编号为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的记录与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10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个学生记录分别组合，然后再用课程编号为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的记录与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10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个学生的记录分别组合，依次方式，直到所有课程与所有学生的记录都组合一遍。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500034" y="2214554"/>
          <a:ext cx="4071966" cy="494665"/>
        </p:xfrm>
        <a:graphic>
          <a:graphicData uri="http://schemas.openxmlformats.org/drawingml/2006/table">
            <a:tbl>
              <a:tblPr/>
              <a:tblGrid>
                <a:gridCol w="4071966"/>
              </a:tblGrid>
              <a:tr h="494665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SELECT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课程编号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课程名称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开课学期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课程分类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学号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姓名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性别</a:t>
                      </a: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FROM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课程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CROSS JOIN 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学生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7826" name="Rectangle 2"/>
          <p:cNvSpPr>
            <a:spLocks noChangeArrowheads="1"/>
          </p:cNvSpPr>
          <p:nvPr/>
        </p:nvSpPr>
        <p:spPr bwMode="auto">
          <a:xfrm>
            <a:off x="142844" y="1142984"/>
            <a:ext cx="8715436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例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6-13】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在学生管理数据库里查询“课程”和“学生”表的记录的两两组合，使用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CROSS JOIN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实现。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①打开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 Server Management Studio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，在工具栏上单击“新建查询”按钮，打开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编辑器，编写如下代码：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②单击工具栏上的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执行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按钮，运行结果如图所示。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77825" name="Picture 1" descr="图6-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2000240"/>
            <a:ext cx="3952875" cy="3171825"/>
          </a:xfrm>
          <a:prstGeom prst="rect">
            <a:avLst/>
          </a:prstGeom>
          <a:noFill/>
        </p:spPr>
      </p:pic>
      <p:sp>
        <p:nvSpPr>
          <p:cNvPr id="77827" name="Rectangle 3"/>
          <p:cNvSpPr>
            <a:spLocks noChangeArrowheads="1"/>
          </p:cNvSpPr>
          <p:nvPr/>
        </p:nvSpPr>
        <p:spPr bwMode="auto">
          <a:xfrm>
            <a:off x="142844" y="3643314"/>
            <a:ext cx="4643438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说明：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两个表用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CROSS JOIN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连接，没有用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ON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来指出连接条件。</a:t>
            </a:r>
            <a:endParaRPr kumimoji="0" lang="en-US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2143116"/>
            <a:ext cx="8429684" cy="2071702"/>
          </a:xfrm>
        </p:spPr>
        <p:txBody>
          <a:bodyPr>
            <a:normAutofit fontScale="92500"/>
          </a:bodyPr>
          <a:lstStyle/>
          <a:p>
            <a:r>
              <a:rPr lang="zh-CN" altLang="en-US" dirty="0" smtClean="0"/>
              <a:t>在销售数据库中查询还没有供过货的供应商的名单。</a:t>
            </a:r>
          </a:p>
          <a:p>
            <a:r>
              <a:rPr lang="en-US" dirty="0" smtClean="0"/>
              <a:t>1</a:t>
            </a:r>
            <a:r>
              <a:rPr lang="zh-CN" altLang="en-US" dirty="0" smtClean="0"/>
              <a:t>．打开</a:t>
            </a:r>
            <a:r>
              <a:rPr lang="en-US" dirty="0" smtClean="0"/>
              <a:t>SQL Server Management Studio</a:t>
            </a:r>
            <a:r>
              <a:rPr lang="zh-CN" altLang="en-US" dirty="0" smtClean="0"/>
              <a:t>，单击“对象资源管理器”中的“数据库”文件夹下的数据库“销售”；</a:t>
            </a:r>
          </a:p>
          <a:p>
            <a:r>
              <a:rPr lang="en-US" dirty="0" smtClean="0"/>
              <a:t>2</a:t>
            </a:r>
            <a:r>
              <a:rPr lang="zh-CN" altLang="en-US" dirty="0" smtClean="0"/>
              <a:t>．单击工具栏上的“新建查询”命令，打开“查询编辑器”；</a:t>
            </a:r>
          </a:p>
          <a:p>
            <a:r>
              <a:rPr lang="en-US" dirty="0" smtClean="0"/>
              <a:t>3</a:t>
            </a:r>
            <a:r>
              <a:rPr lang="zh-CN" altLang="en-US" dirty="0" smtClean="0"/>
              <a:t>．在“查询编辑器”上输入以下代码：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 smtClean="0"/>
              <a:t>6.1.5 </a:t>
            </a:r>
            <a:r>
              <a:rPr lang="zh-CN" altLang="zh-CN" b="1" dirty="0" smtClean="0"/>
              <a:t>应用实践</a:t>
            </a:r>
            <a:endParaRPr lang="zh-CN" alt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857225" y="4214818"/>
          <a:ext cx="4000528" cy="812800"/>
        </p:xfrm>
        <a:graphic>
          <a:graphicData uri="http://schemas.openxmlformats.org/drawingml/2006/table">
            <a:tbl>
              <a:tblPr/>
              <a:tblGrid>
                <a:gridCol w="4000528"/>
              </a:tblGrid>
              <a:tr h="0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SELECT 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gys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供应商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ID,gys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名称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gys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地址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gys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电话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jh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商品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ID 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FROM  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进货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AS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jh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RIGHT JOIN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供应商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AS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gys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      ON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gys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供应商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ID =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jh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供应商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ID 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WHERE  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jh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商品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ID IS NULL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357158" y="5500703"/>
            <a:ext cx="792961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74320" marR="0" lvl="0" indent="-27432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tabLst/>
            </a:pPr>
            <a:r>
              <a:rPr lang="en-US" altLang="zh-CN" sz="2000" dirty="0" smtClean="0">
                <a:solidFill>
                  <a:schemeClr val="tx2"/>
                </a:solidFill>
              </a:rPr>
              <a:t>4</a:t>
            </a:r>
            <a:r>
              <a:rPr lang="zh-CN" altLang="en-US" sz="2000" dirty="0" smtClean="0">
                <a:solidFill>
                  <a:schemeClr val="tx2"/>
                </a:solidFill>
              </a:rPr>
              <a:t>．单击工具栏上的</a:t>
            </a:r>
            <a:r>
              <a:rPr lang="en-US" altLang="zh-CN" sz="2000" dirty="0" smtClean="0">
                <a:solidFill>
                  <a:schemeClr val="tx2"/>
                </a:solidFill>
              </a:rPr>
              <a:t>【</a:t>
            </a:r>
            <a:r>
              <a:rPr lang="zh-CN" altLang="en-US" sz="2000" dirty="0" smtClean="0">
                <a:solidFill>
                  <a:schemeClr val="tx2"/>
                </a:solidFill>
              </a:rPr>
              <a:t>执行</a:t>
            </a:r>
            <a:r>
              <a:rPr lang="en-US" altLang="zh-CN" sz="2000" dirty="0" smtClean="0">
                <a:solidFill>
                  <a:schemeClr val="tx2"/>
                </a:solidFill>
              </a:rPr>
              <a:t>】</a:t>
            </a:r>
            <a:r>
              <a:rPr lang="zh-CN" altLang="en-US" sz="2000" dirty="0" smtClean="0">
                <a:solidFill>
                  <a:schemeClr val="tx2"/>
                </a:solidFill>
              </a:rPr>
              <a:t>按钮，如图所示，在进货表中没有对应的供应商的商品信息，对应的商品</a:t>
            </a:r>
            <a:r>
              <a:rPr lang="en-US" altLang="zh-CN" sz="2000" dirty="0" smtClean="0">
                <a:solidFill>
                  <a:schemeClr val="tx2"/>
                </a:solidFill>
              </a:rPr>
              <a:t>ID</a:t>
            </a:r>
            <a:r>
              <a:rPr lang="zh-CN" altLang="en-US" sz="2000" dirty="0" smtClean="0">
                <a:solidFill>
                  <a:schemeClr val="tx2"/>
                </a:solidFill>
              </a:rPr>
              <a:t>为</a:t>
            </a:r>
            <a:r>
              <a:rPr lang="en-US" altLang="zh-CN" sz="2000" dirty="0" smtClean="0">
                <a:solidFill>
                  <a:schemeClr val="tx2"/>
                </a:solidFill>
              </a:rPr>
              <a:t>NULL</a:t>
            </a:r>
            <a:r>
              <a:rPr lang="zh-CN" altLang="en-US" sz="2000" dirty="0" smtClean="0">
                <a:solidFill>
                  <a:schemeClr val="tx2"/>
                </a:solidFill>
              </a:rPr>
              <a:t>，则表示从未向此供应商进货。</a:t>
            </a: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29697" name="Picture 1" descr="图6-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2132" y="3714752"/>
            <a:ext cx="3143272" cy="17335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 smtClean="0"/>
              <a:t>6.2.1 </a:t>
            </a:r>
            <a:r>
              <a:rPr lang="zh-CN" altLang="zh-CN" b="1" dirty="0" smtClean="0"/>
              <a:t>情景描述</a:t>
            </a:r>
          </a:p>
          <a:p>
            <a:r>
              <a:rPr lang="en-US" altLang="zh-CN" b="1" dirty="0" smtClean="0"/>
              <a:t>6.2.2</a:t>
            </a:r>
            <a:r>
              <a:rPr lang="zh-CN" altLang="zh-CN" b="1" dirty="0" smtClean="0"/>
              <a:t>问题分析</a:t>
            </a:r>
          </a:p>
          <a:p>
            <a:r>
              <a:rPr lang="en-US" altLang="zh-CN" b="1" dirty="0" smtClean="0"/>
              <a:t>6.2.3 </a:t>
            </a:r>
            <a:r>
              <a:rPr lang="zh-CN" altLang="zh-CN" b="1" dirty="0" smtClean="0"/>
              <a:t>解决方案</a:t>
            </a:r>
          </a:p>
          <a:p>
            <a:r>
              <a:rPr lang="en-US" altLang="zh-CN" b="1" dirty="0" smtClean="0"/>
              <a:t>6.2.4 </a:t>
            </a:r>
            <a:r>
              <a:rPr lang="zh-CN" altLang="zh-CN" b="1" dirty="0" smtClean="0"/>
              <a:t>知识总结</a:t>
            </a:r>
          </a:p>
          <a:p>
            <a:r>
              <a:rPr lang="en-US" altLang="zh-CN" b="1" dirty="0" smtClean="0"/>
              <a:t>6.2.5 </a:t>
            </a:r>
            <a:r>
              <a:rPr lang="zh-CN" altLang="zh-CN" b="1" dirty="0" smtClean="0"/>
              <a:t>应用实践</a:t>
            </a:r>
          </a:p>
          <a:p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任务</a:t>
            </a:r>
            <a:r>
              <a:rPr lang="en-US" altLang="zh-CN" dirty="0" smtClean="0"/>
              <a:t>6</a:t>
            </a:r>
            <a:r>
              <a:rPr lang="en-US" dirty="0" smtClean="0"/>
              <a:t>.2 </a:t>
            </a:r>
            <a:r>
              <a:rPr lang="zh-CN" altLang="en-US" dirty="0" smtClean="0"/>
              <a:t>使用子查询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 smtClean="0"/>
              <a:t>6.1.1 </a:t>
            </a:r>
            <a:r>
              <a:rPr lang="zh-CN" altLang="zh-CN" b="1" dirty="0"/>
              <a:t>情景描述</a:t>
            </a:r>
          </a:p>
          <a:p>
            <a:r>
              <a:rPr lang="en-US" altLang="zh-CN" b="1" dirty="0" smtClean="0"/>
              <a:t>6.1.2</a:t>
            </a:r>
            <a:r>
              <a:rPr lang="zh-CN" altLang="zh-CN" b="1" dirty="0"/>
              <a:t>问题分析</a:t>
            </a:r>
          </a:p>
          <a:p>
            <a:r>
              <a:rPr lang="en-US" altLang="zh-CN" b="1" dirty="0" smtClean="0"/>
              <a:t>6.1.3 </a:t>
            </a:r>
            <a:r>
              <a:rPr lang="zh-CN" altLang="zh-CN" b="1" dirty="0"/>
              <a:t>解决方案</a:t>
            </a:r>
          </a:p>
          <a:p>
            <a:r>
              <a:rPr lang="en-US" altLang="zh-CN" b="1" dirty="0" smtClean="0"/>
              <a:t>6.1.4 </a:t>
            </a:r>
            <a:r>
              <a:rPr lang="zh-CN" altLang="zh-CN" b="1" dirty="0"/>
              <a:t>知识总结</a:t>
            </a:r>
          </a:p>
          <a:p>
            <a:r>
              <a:rPr lang="en-US" altLang="zh-CN" b="1" dirty="0" smtClean="0"/>
              <a:t>6.1.5 </a:t>
            </a:r>
            <a:r>
              <a:rPr lang="zh-CN" altLang="zh-CN" b="1" dirty="0"/>
              <a:t>应用实践</a:t>
            </a:r>
          </a:p>
          <a:p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b="1" dirty="0" smtClean="0"/>
              <a:t>任务</a:t>
            </a:r>
            <a:r>
              <a:rPr lang="en-US" altLang="zh-CN" b="1" dirty="0" smtClean="0"/>
              <a:t>6.1 </a:t>
            </a:r>
            <a:r>
              <a:rPr lang="zh-CN" altLang="en-US" b="1" dirty="0" smtClean="0"/>
              <a:t>多表连接查询</a:t>
            </a:r>
            <a:endParaRPr lang="en-US" altLang="zh-CN" b="1" dirty="0" smtClean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根据学生信息管理系统的需求，开发团队需要显示“软件技术”专业和“硬件技术”专业的由哪些班级组成，可用子查询的方式实现。</a:t>
            </a:r>
          </a:p>
          <a:p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 smtClean="0"/>
              <a:t>6.2.1 </a:t>
            </a:r>
            <a:r>
              <a:rPr lang="zh-CN" altLang="zh-CN" b="1" dirty="0" smtClean="0"/>
              <a:t>情景描述</a:t>
            </a:r>
            <a:endParaRPr lang="zh-CN" altLang="zh-CN" b="1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为了解决上述问题，需要完成以下任务：</a:t>
            </a:r>
          </a:p>
          <a:p>
            <a:r>
              <a:rPr lang="en-US" dirty="0" smtClean="0"/>
              <a:t>1</a:t>
            </a:r>
            <a:r>
              <a:rPr lang="zh-CN" altLang="en-US" dirty="0" smtClean="0"/>
              <a:t>．根据条件专业名称，查找专业表中对应的专业代码；</a:t>
            </a:r>
          </a:p>
          <a:p>
            <a:r>
              <a:rPr lang="en-US" dirty="0" smtClean="0"/>
              <a:t>2</a:t>
            </a:r>
            <a:r>
              <a:rPr lang="zh-CN" altLang="en-US" dirty="0" smtClean="0"/>
              <a:t>．根据找到的专业代码，在班级表中查找专业代码对应的班级信息。</a:t>
            </a:r>
          </a:p>
          <a:p>
            <a:r>
              <a:rPr lang="en-US" dirty="0" smtClean="0"/>
              <a:t>3</a:t>
            </a:r>
            <a:r>
              <a:rPr lang="zh-CN" altLang="en-US" dirty="0" smtClean="0"/>
              <a:t>．把两条语句合并为子查询的语句。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 smtClean="0"/>
              <a:t>6.2.2</a:t>
            </a:r>
            <a:r>
              <a:rPr lang="zh-CN" altLang="zh-CN" b="1" dirty="0" smtClean="0"/>
              <a:t>问题分析</a:t>
            </a:r>
            <a:endParaRPr lang="zh-CN" altLang="en-US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72067" y="5500701"/>
            <a:ext cx="7408333" cy="625461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 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 smtClean="0"/>
              <a:t>6.2.3 </a:t>
            </a:r>
            <a:r>
              <a:rPr lang="zh-CN" altLang="zh-CN" b="1" dirty="0" smtClean="0"/>
              <a:t>解决方案</a:t>
            </a:r>
            <a:endParaRPr lang="zh-CN" altLang="en-US" dirty="0"/>
          </a:p>
        </p:txBody>
      </p:sp>
      <p:sp>
        <p:nvSpPr>
          <p:cNvPr id="60417" name="Rectangle 1"/>
          <p:cNvSpPr>
            <a:spLocks noChangeArrowheads="1"/>
          </p:cNvSpPr>
          <p:nvPr/>
        </p:nvSpPr>
        <p:spPr bwMode="auto">
          <a:xfrm>
            <a:off x="357158" y="1857364"/>
            <a:ext cx="742955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．打开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 Server Management Studio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，单击“对象资源管理器”中的“数据库”文件夹下的数据库“学生管理”；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．单击工具栏上的“新建查询”命令，打开“查询编辑器”；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．在“查询编辑器”上输入以下代码：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1472" y="4071942"/>
            <a:ext cx="607223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/>
              <a:t>4</a:t>
            </a:r>
            <a:r>
              <a:rPr lang="zh-CN" altLang="en-US" sz="1400" dirty="0" smtClean="0"/>
              <a:t>．单击工具栏上的</a:t>
            </a:r>
            <a:r>
              <a:rPr lang="en-US" altLang="zh-CN" sz="1400" dirty="0" smtClean="0"/>
              <a:t>【</a:t>
            </a:r>
            <a:r>
              <a:rPr lang="zh-CN" altLang="en-US" sz="1400" dirty="0" smtClean="0"/>
              <a:t>执行</a:t>
            </a:r>
            <a:r>
              <a:rPr lang="en-US" altLang="zh-CN" sz="1400" dirty="0" smtClean="0"/>
              <a:t>】</a:t>
            </a:r>
            <a:r>
              <a:rPr lang="zh-CN" altLang="en-US" sz="1400" dirty="0" smtClean="0"/>
              <a:t>按钮，如图所示。</a:t>
            </a:r>
            <a:endParaRPr lang="zh-CN" altLang="en-US" sz="1400" dirty="0"/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785786" y="2857496"/>
          <a:ext cx="5072380" cy="1016000"/>
        </p:xfrm>
        <a:graphic>
          <a:graphicData uri="http://schemas.openxmlformats.org/drawingml/2006/table">
            <a:tbl>
              <a:tblPr/>
              <a:tblGrid>
                <a:gridCol w="5072380"/>
              </a:tblGrid>
              <a:tr h="0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SELECT * 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FROM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班级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WHERE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专业代码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IN (SELECT 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专业代码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                FROM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专业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                WHERE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专业名称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IN('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软件技术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','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硬件技术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'))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5601" name="Picture 1" descr="图6-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4357694"/>
            <a:ext cx="3971925" cy="211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274320" lvl="1"/>
            <a:r>
              <a:rPr lang="zh-CN" altLang="en-US" sz="2400" dirty="0" smtClean="0"/>
              <a:t>子查询可以把一个复杂的查询分解成一系列的逻辑步骤，利用单个语句的组合解决复杂的查询问题，子查询经常使用关系运算符、</a:t>
            </a:r>
            <a:r>
              <a:rPr lang="en-US" sz="2400" dirty="0" smtClean="0"/>
              <a:t>IN</a:t>
            </a:r>
            <a:r>
              <a:rPr lang="zh-CN" altLang="en-US" sz="2400" dirty="0" smtClean="0"/>
              <a:t>关键字和</a:t>
            </a:r>
            <a:r>
              <a:rPr lang="en-US" sz="2400" dirty="0" smtClean="0"/>
              <a:t>EXISTS</a:t>
            </a:r>
            <a:r>
              <a:rPr lang="zh-CN" altLang="en-US" sz="2400" dirty="0" smtClean="0"/>
              <a:t>关键字。</a:t>
            </a:r>
            <a:endParaRPr lang="en-US" altLang="zh-CN" sz="2400" dirty="0" smtClean="0"/>
          </a:p>
          <a:p>
            <a:pPr marL="553720" lvl="2"/>
            <a:r>
              <a:rPr lang="zh-CN" altLang="en-US" dirty="0" smtClean="0"/>
              <a:t>子查询使用关系运算符：如果子查询返回的是一个值，可以使用关系运算符进行比较。</a:t>
            </a:r>
            <a:endParaRPr lang="en-US" altLang="zh-CN" dirty="0" smtClean="0"/>
          </a:p>
          <a:p>
            <a:pPr marL="553720" lvl="2"/>
            <a:r>
              <a:rPr lang="zh-CN" altLang="en-US" dirty="0" smtClean="0"/>
              <a:t>子查询使用</a:t>
            </a:r>
            <a:r>
              <a:rPr lang="en-US" altLang="en-US" dirty="0" smtClean="0"/>
              <a:t>IN</a:t>
            </a:r>
            <a:r>
              <a:rPr lang="zh-CN" altLang="en-US" dirty="0" smtClean="0"/>
              <a:t>关键字：有些子查询会产生一个值，这样可以在查询条件中使用关系运算符进行比较，但是有些子查询返回的是一组值，那么就要用</a:t>
            </a:r>
            <a:r>
              <a:rPr lang="en-US" dirty="0" smtClean="0"/>
              <a:t>IN</a:t>
            </a:r>
            <a:r>
              <a:rPr lang="zh-CN" altLang="en-US" dirty="0" smtClean="0"/>
              <a:t>关键字来匹配子查询的结果。</a:t>
            </a:r>
            <a:endParaRPr lang="en-US" altLang="zh-CN" dirty="0" smtClean="0"/>
          </a:p>
          <a:p>
            <a:pPr marL="553720" lvl="2"/>
            <a:r>
              <a:rPr lang="zh-CN" altLang="en-US" sz="2100" dirty="0" smtClean="0"/>
              <a:t>子查询使用</a:t>
            </a:r>
            <a:r>
              <a:rPr lang="en-US" altLang="en-US" sz="2100" dirty="0" smtClean="0"/>
              <a:t>EXISTS</a:t>
            </a:r>
            <a:r>
              <a:rPr lang="zh-CN" altLang="en-US" sz="2100" dirty="0" smtClean="0"/>
              <a:t>关键字：带</a:t>
            </a:r>
            <a:r>
              <a:rPr lang="en-US" altLang="en-US" sz="2100" dirty="0" smtClean="0"/>
              <a:t>EXISTS</a:t>
            </a:r>
            <a:r>
              <a:rPr lang="zh-CN" altLang="en-US" sz="2100" dirty="0" smtClean="0"/>
              <a:t>关键字的子查询不返回任何实际数据，</a:t>
            </a:r>
            <a:r>
              <a:rPr lang="en-US" altLang="en-US" sz="2100" dirty="0" smtClean="0"/>
              <a:t>EXISTS</a:t>
            </a:r>
            <a:r>
              <a:rPr lang="zh-CN" altLang="en-US" sz="2100" dirty="0" smtClean="0"/>
              <a:t>只关注子查询是否返回行，仅仅测试子查询是否有记录返回。如果子查询返回的记录为空，</a:t>
            </a:r>
            <a:r>
              <a:rPr lang="en-US" altLang="en-US" sz="2100" dirty="0" smtClean="0"/>
              <a:t>EXISTS</a:t>
            </a:r>
            <a:r>
              <a:rPr lang="zh-CN" altLang="en-US" sz="2100" dirty="0" smtClean="0"/>
              <a:t>子查询返回</a:t>
            </a:r>
            <a:r>
              <a:rPr lang="en-US" altLang="en-US" sz="2100" dirty="0" smtClean="0"/>
              <a:t>FALSE</a:t>
            </a:r>
            <a:r>
              <a:rPr lang="zh-CN" altLang="en-US" sz="2100" dirty="0" smtClean="0"/>
              <a:t>，如果子查询返回的记录不为空，</a:t>
            </a:r>
            <a:r>
              <a:rPr lang="en-US" altLang="en-US" sz="2100" dirty="0" smtClean="0"/>
              <a:t>EXISTS</a:t>
            </a:r>
            <a:r>
              <a:rPr lang="zh-CN" altLang="en-US" sz="2100" dirty="0" smtClean="0"/>
              <a:t>子查询返回</a:t>
            </a:r>
            <a:r>
              <a:rPr lang="en-US" altLang="en-US" sz="2100" dirty="0" smtClean="0"/>
              <a:t>TRUE</a:t>
            </a:r>
            <a:r>
              <a:rPr lang="zh-CN" altLang="en-US" sz="2100" dirty="0" smtClean="0"/>
              <a:t>。</a:t>
            </a:r>
            <a:r>
              <a:rPr lang="en-US" altLang="en-US" sz="2100" dirty="0" smtClean="0"/>
              <a:t>NOT EXISTS</a:t>
            </a:r>
            <a:r>
              <a:rPr lang="zh-CN" altLang="en-US" sz="2100" dirty="0" smtClean="0"/>
              <a:t>子查询刚好相反，如果子查询返回的有记录，则返回</a:t>
            </a:r>
            <a:r>
              <a:rPr lang="en-US" altLang="en-US" sz="2100" dirty="0" smtClean="0"/>
              <a:t>FALSE</a:t>
            </a:r>
            <a:r>
              <a:rPr lang="zh-CN" altLang="en-US" sz="2100" dirty="0" smtClean="0"/>
              <a:t>，如果子查询返回的没有记录，则返回</a:t>
            </a:r>
            <a:r>
              <a:rPr lang="en-US" altLang="en-US" sz="2100" dirty="0" smtClean="0"/>
              <a:t>TRUE</a:t>
            </a:r>
            <a:r>
              <a:rPr lang="zh-CN" altLang="en-US" sz="2100" dirty="0" smtClean="0"/>
              <a:t>。</a:t>
            </a:r>
            <a:endParaRPr lang="en-US" altLang="zh-CN" sz="2100" dirty="0" smtClean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 smtClean="0"/>
              <a:t>6.2.4 </a:t>
            </a:r>
            <a:r>
              <a:rPr lang="zh-CN" altLang="zh-CN" b="1" dirty="0" smtClean="0"/>
              <a:t>知识总结</a:t>
            </a:r>
            <a:endParaRPr lang="zh-CN" altLang="en-US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642910" y="2214554"/>
          <a:ext cx="5411470" cy="1016000"/>
        </p:xfrm>
        <a:graphic>
          <a:graphicData uri="http://schemas.openxmlformats.org/drawingml/2006/table">
            <a:tbl>
              <a:tblPr/>
              <a:tblGrid>
                <a:gridCol w="5411470"/>
              </a:tblGrid>
              <a:tr h="494665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SELECT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学号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姓名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性别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出生日期</a:t>
                      </a: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FROM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学生 </a:t>
                      </a: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WHERE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班级编号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=( SELECT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班级代码 </a:t>
                      </a:r>
                    </a:p>
                    <a:p>
                      <a:pPr indent="233362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FROM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班级 </a:t>
                      </a:r>
                    </a:p>
                    <a:p>
                      <a:pPr indent="233616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WHERE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班级名称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='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计算机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1202')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8850" name="Rectangle 2"/>
          <p:cNvSpPr>
            <a:spLocks noChangeArrowheads="1"/>
          </p:cNvSpPr>
          <p:nvPr/>
        </p:nvSpPr>
        <p:spPr bwMode="auto">
          <a:xfrm>
            <a:off x="214282" y="1214422"/>
            <a:ext cx="8643998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例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6-14】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在学生管理数据库里查询软件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1202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班的学生的学号、姓名、性别、出生日期。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①打开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 Server Management Studio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，在工具栏上单击“新建查询”按钮，打开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编辑器，编写如下代码：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②单击工具栏上的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执行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按钮，运行结果如图所示。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78849" name="Picture 1" descr="图6-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3286124"/>
            <a:ext cx="3895725" cy="2200275"/>
          </a:xfrm>
          <a:prstGeom prst="rect">
            <a:avLst/>
          </a:prstGeom>
          <a:noFill/>
        </p:spPr>
      </p:pic>
      <p:sp>
        <p:nvSpPr>
          <p:cNvPr id="78851" name="Rectangle 3"/>
          <p:cNvSpPr>
            <a:spLocks noChangeArrowheads="1"/>
          </p:cNvSpPr>
          <p:nvPr/>
        </p:nvSpPr>
        <p:spPr bwMode="auto">
          <a:xfrm>
            <a:off x="500034" y="5643578"/>
            <a:ext cx="8072462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说明：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语句中小括号内的子查询，也叫内部查询，作为连接条件，括号外面的语句是外部查询。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先由内部查询得出此班的班级代码，再由这个班级代码得到该班的学生信息。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642910" y="2000240"/>
          <a:ext cx="3071834" cy="1466856"/>
        </p:xfrm>
        <a:graphic>
          <a:graphicData uri="http://schemas.openxmlformats.org/drawingml/2006/table">
            <a:tbl>
              <a:tblPr/>
              <a:tblGrid>
                <a:gridCol w="3071834"/>
              </a:tblGrid>
              <a:tr h="1466856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SELECT *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FROM 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教师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WHERE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系部代码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&lt;&gt;(SELECT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系部代码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              FROM 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系部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              WHERE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系部名称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='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通信系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') 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     AND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系部代码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IS NOT NULL   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9874" name="Rectangle 2"/>
          <p:cNvSpPr>
            <a:spLocks noChangeArrowheads="1"/>
          </p:cNvSpPr>
          <p:nvPr/>
        </p:nvSpPr>
        <p:spPr bwMode="auto">
          <a:xfrm>
            <a:off x="0" y="1000108"/>
            <a:ext cx="8929718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例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6-15】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在学生管理数据库里查询所有分配了系部、并且系部名称不是“通信系”的教师信息。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①打开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 Server Management Studio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，在工具栏上单击“新建查询”按钮，打开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编辑器，编写如下代码：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②单击工具栏上的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执行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按钮，运行结果如图所示。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79873" name="Picture 1" descr="图6-1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3372" y="1928802"/>
            <a:ext cx="3848100" cy="2857500"/>
          </a:xfrm>
          <a:prstGeom prst="rect">
            <a:avLst/>
          </a:prstGeom>
          <a:noFill/>
        </p:spPr>
      </p:pic>
      <p:sp>
        <p:nvSpPr>
          <p:cNvPr id="79875" name="Rectangle 3"/>
          <p:cNvSpPr>
            <a:spLocks noChangeArrowheads="1"/>
          </p:cNvSpPr>
          <p:nvPr/>
        </p:nvSpPr>
        <p:spPr bwMode="auto">
          <a:xfrm>
            <a:off x="357158" y="4857760"/>
            <a:ext cx="814393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说明：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括号内是子查询。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外部查询有两个条件，“有系部信息”通过条件“系部代码 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IS NOT NULL”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来过滤，“不是通信系”这个条件就要用到括号内的子查询，求出通信系的系部代码，再用不等号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&lt; &gt;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或者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!=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比较结果。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571472" y="2143116"/>
          <a:ext cx="2928958" cy="1222380"/>
        </p:xfrm>
        <a:graphic>
          <a:graphicData uri="http://schemas.openxmlformats.org/drawingml/2006/table">
            <a:tbl>
              <a:tblPr/>
              <a:tblGrid>
                <a:gridCol w="2928958"/>
              </a:tblGrid>
              <a:tr h="1222380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SELECT * 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FROM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选课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WHERE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成绩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&gt;(SELECT AVG(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成绩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) 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          FROM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选课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          WHERE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课程编号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=5)  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0898" name="Rectangle 2"/>
          <p:cNvSpPr>
            <a:spLocks noChangeArrowheads="1"/>
          </p:cNvSpPr>
          <p:nvPr/>
        </p:nvSpPr>
        <p:spPr bwMode="auto">
          <a:xfrm>
            <a:off x="214282" y="1142984"/>
            <a:ext cx="8643998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例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6-16】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在学生管理数据库里查询成绩高于课程编号为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的课程平均成绩的选课记录。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①打开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 Server Management Studio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，在工具栏上单击“新建查询”按钮，打开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编辑器，编写如下代码：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②单击工具栏上的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执行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按钮，运行结果如图所示。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80897" name="Picture 1" descr="图6-1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2" y="1857364"/>
            <a:ext cx="3495675" cy="3143250"/>
          </a:xfrm>
          <a:prstGeom prst="rect">
            <a:avLst/>
          </a:prstGeom>
          <a:noFill/>
        </p:spPr>
      </p:pic>
      <p:sp>
        <p:nvSpPr>
          <p:cNvPr id="80899" name="Rectangle 3"/>
          <p:cNvSpPr>
            <a:spLocks noChangeArrowheads="1"/>
          </p:cNvSpPr>
          <p:nvPr/>
        </p:nvSpPr>
        <p:spPr bwMode="auto">
          <a:xfrm>
            <a:off x="214282" y="4000504"/>
            <a:ext cx="450056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说明：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括号内是子查询，子查询中也可以使用聚合函数。</a:t>
            </a:r>
            <a:endParaRPr kumimoji="0" lang="en-US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首先用子查询求出课程编号为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的课程平均成绩，再求出来成绩比此平均成绩还高的选课信息。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rPr>
              <a:t> 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428596" y="2071678"/>
          <a:ext cx="4071966" cy="1219200"/>
        </p:xfrm>
        <a:graphic>
          <a:graphicData uri="http://schemas.openxmlformats.org/drawingml/2006/table">
            <a:tbl>
              <a:tblPr/>
              <a:tblGrid>
                <a:gridCol w="4071966"/>
              </a:tblGrid>
              <a:tr h="494665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SELECT * 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FROM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学生</a:t>
                      </a: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WHERE DATEDIFF(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yy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出生日期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,GETDATE())&gt;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         (SELECT AVG(DATEDIFF(</a:t>
                      </a:r>
                      <a:r>
                        <a:rPr lang="en-US" sz="1050" kern="100" dirty="0" err="1">
                          <a:latin typeface="Times New Roman"/>
                          <a:ea typeface="宋体"/>
                        </a:rPr>
                        <a:t>yy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出生日期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,GETDATE())) 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          FROM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学生</a:t>
                      </a: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          WHERE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性别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='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男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')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214282" y="928670"/>
            <a:ext cx="857256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例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6-17】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在学生管理数据库里查询年龄大于男生平均年龄的学生信息。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①打开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 Server Management Studio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，在工具栏上单击“新建查询”按钮，打开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编辑器，编写如下代码：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②单击工具栏上的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执行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按钮，运行结果如图所示。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1025" name="Picture 1" descr="图6-2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1857364"/>
            <a:ext cx="3857625" cy="2562225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500034" y="4714884"/>
            <a:ext cx="8072494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说明：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子查询得出的结果是男生的平均年龄。</a:t>
            </a:r>
            <a:endParaRPr kumimoji="0" lang="en-US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外部查询的条件用函数计算出学生的年龄大于子查询的结果。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rPr>
              <a:t> 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357158" y="2285992"/>
          <a:ext cx="3357586" cy="1016000"/>
        </p:xfrm>
        <a:graphic>
          <a:graphicData uri="http://schemas.openxmlformats.org/drawingml/2006/table">
            <a:tbl>
              <a:tblPr/>
              <a:tblGrid>
                <a:gridCol w="3357586"/>
              </a:tblGrid>
              <a:tr h="494665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SELECT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学号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姓名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性别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出生日期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3333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FROM  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学生</a:t>
                      </a:r>
                    </a:p>
                    <a:p>
                      <a:pPr indent="3333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WHERE 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学号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IN(SELECT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学号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               FROM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选课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               WHERE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成绩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&gt;85)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4754" name="Rectangle 2"/>
          <p:cNvSpPr>
            <a:spLocks noChangeArrowheads="1"/>
          </p:cNvSpPr>
          <p:nvPr/>
        </p:nvSpPr>
        <p:spPr bwMode="auto">
          <a:xfrm>
            <a:off x="214282" y="1000108"/>
            <a:ext cx="8715436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例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6-18】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在学生管理数据库里查询成绩高于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85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分的学生的学号、姓名、性别、出生日期。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①打开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 Server Management Studio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，在工具栏上单击“新建查询”按钮，打开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编辑器，编写如下代码：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②单击工具栏上的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执行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按钮，运行结果如图所示。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74753" name="Picture 1" descr="图6-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3372" y="2071678"/>
            <a:ext cx="3857625" cy="2876550"/>
          </a:xfrm>
          <a:prstGeom prst="rect">
            <a:avLst/>
          </a:prstGeom>
          <a:noFill/>
        </p:spPr>
      </p:pic>
      <p:sp>
        <p:nvSpPr>
          <p:cNvPr id="74755" name="Rectangle 3"/>
          <p:cNvSpPr>
            <a:spLocks noChangeArrowheads="1"/>
          </p:cNvSpPr>
          <p:nvPr/>
        </p:nvSpPr>
        <p:spPr bwMode="auto">
          <a:xfrm>
            <a:off x="285720" y="5143512"/>
            <a:ext cx="792961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说明：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查询显示的字段和查询的条件不在一张表中，所以要分两步，先在选课表中查询成绩大于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85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的学号；再由子查询的结果做为外部查询的条件。</a:t>
            </a:r>
            <a:endParaRPr kumimoji="0" lang="en-US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子查询的结果有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个，用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IN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来匹配结果集。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rPr>
              <a:t> 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357158" y="2357430"/>
          <a:ext cx="3929090" cy="1016000"/>
        </p:xfrm>
        <a:graphic>
          <a:graphicData uri="http://schemas.openxmlformats.org/drawingml/2006/table">
            <a:tbl>
              <a:tblPr/>
              <a:tblGrid>
                <a:gridCol w="3929090"/>
              </a:tblGrid>
              <a:tr h="494665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SELECT *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FROM 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教师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WHERE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系部代码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IN(SELECT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系部代码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              FROM 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系部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              WHERE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系部名称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IN('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通信系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','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计算机系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') )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5778" name="Rectangle 2"/>
          <p:cNvSpPr>
            <a:spLocks noChangeArrowheads="1"/>
          </p:cNvSpPr>
          <p:nvPr/>
        </p:nvSpPr>
        <p:spPr bwMode="auto">
          <a:xfrm>
            <a:off x="214282" y="1000109"/>
            <a:ext cx="8715436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例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6-19】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在学生管理数据库里查询通信系和计算机系的所有教师的信息。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①打开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 Server Management Studio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，在工具栏上单击“新建查询”按钮，打开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编辑器，编写如下代码：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②单击工具栏上的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执行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按钮，运行结果如图所示。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75777" name="Picture 1" descr="图6-2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2000240"/>
            <a:ext cx="3857625" cy="2447925"/>
          </a:xfrm>
          <a:prstGeom prst="rect">
            <a:avLst/>
          </a:prstGeom>
          <a:noFill/>
        </p:spPr>
      </p:pic>
      <p:sp>
        <p:nvSpPr>
          <p:cNvPr id="75779" name="Rectangle 3"/>
          <p:cNvSpPr>
            <a:spLocks noChangeArrowheads="1"/>
          </p:cNvSpPr>
          <p:nvPr/>
        </p:nvSpPr>
        <p:spPr bwMode="auto">
          <a:xfrm>
            <a:off x="428596" y="4572008"/>
            <a:ext cx="7643866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说明：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首先用子查询得到通信系和计算机系的系部代码；再根据系部代码得到这两个系的教师信息。</a:t>
            </a:r>
            <a:endParaRPr kumimoji="0" lang="en-US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如果把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IN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换成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NOT IN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，则得到不是这两个系的教师的信息。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rPr>
              <a:t>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在学生信息管理系统里，需要每学期为每位老师安排教学任务。针对学校的具体情况，需要在排课时间段显示还没有排课的老师的信息，保证每个老师都有教学任务。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 smtClean="0"/>
              <a:t>6.1.1 </a:t>
            </a:r>
            <a:r>
              <a:rPr lang="zh-CN" altLang="zh-CN" b="1" dirty="0" smtClean="0"/>
              <a:t>情景描述</a:t>
            </a:r>
            <a:endParaRPr lang="zh-CN" altLang="zh-CN" b="1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85720" y="3071810"/>
          <a:ext cx="4429156" cy="1016000"/>
        </p:xfrm>
        <a:graphic>
          <a:graphicData uri="http://schemas.openxmlformats.org/drawingml/2006/table">
            <a:tbl>
              <a:tblPr/>
              <a:tblGrid>
                <a:gridCol w="4429156"/>
              </a:tblGrid>
              <a:tr h="936628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SELECT * 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FROM  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选课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WHERE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学号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IN (SELECT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学号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             FROM 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学生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             WHERE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班级编号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=2)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6802" name="Rectangle 2"/>
          <p:cNvSpPr>
            <a:spLocks noChangeArrowheads="1"/>
          </p:cNvSpPr>
          <p:nvPr/>
        </p:nvSpPr>
        <p:spPr bwMode="auto">
          <a:xfrm>
            <a:off x="285720" y="1000108"/>
            <a:ext cx="8643998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例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6-20】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在学生管理数据库里查询班级编号为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的学生的选课成绩。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①打开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 Server Management Studio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，在工具栏上单击“新建查询”按钮，打开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编辑器，编写如下代码：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②单击工具栏上的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执行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按钮，运行结果如图所示。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76801" name="Picture 1" descr="图6-2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2" y="2428868"/>
            <a:ext cx="3819525" cy="3124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428596" y="3143248"/>
          <a:ext cx="3857652" cy="1016000"/>
        </p:xfrm>
        <a:graphic>
          <a:graphicData uri="http://schemas.openxmlformats.org/drawingml/2006/table">
            <a:tbl>
              <a:tblPr/>
              <a:tblGrid>
                <a:gridCol w="3857652"/>
              </a:tblGrid>
              <a:tr h="494665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SELECT * 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FROM  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选课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WHERE EXISTS(SELECT * 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            FROM 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学生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            WHERE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班级编号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=2 AND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选课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学号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=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学生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学号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) 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7826" name="Rectangle 2"/>
          <p:cNvSpPr>
            <a:spLocks noChangeArrowheads="1"/>
          </p:cNvSpPr>
          <p:nvPr/>
        </p:nvSpPr>
        <p:spPr bwMode="auto">
          <a:xfrm>
            <a:off x="214282" y="1214422"/>
            <a:ext cx="8715436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例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6-21】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在学生管理数据库里查询班级编号为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的学生的选课成绩，用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EXISTS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实现。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①打开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 Server Management Studio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，在工具栏上单击“新建查询”按钮，打开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编辑器，编写如下代码：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②单击工具栏上的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执行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按钮，运行结果如图所示。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77825" name="Picture 1" descr="图6-2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2285992"/>
            <a:ext cx="3848100" cy="2752725"/>
          </a:xfrm>
          <a:prstGeom prst="rect">
            <a:avLst/>
          </a:prstGeom>
          <a:noFill/>
        </p:spPr>
      </p:pic>
      <p:sp>
        <p:nvSpPr>
          <p:cNvPr id="77827" name="Rectangle 3"/>
          <p:cNvSpPr>
            <a:spLocks noChangeArrowheads="1"/>
          </p:cNvSpPr>
          <p:nvPr/>
        </p:nvSpPr>
        <p:spPr bwMode="auto">
          <a:xfrm>
            <a:off x="285720" y="4786322"/>
            <a:ext cx="8429684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说明：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EXISTS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关键字查询可以用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IN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来实现，与图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6-23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比较，查询结果相同。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EXISTS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子查询中的查询条件“选课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.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学号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=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学生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.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学号”不能省略。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85720" y="2928934"/>
          <a:ext cx="3214710" cy="1016000"/>
        </p:xfrm>
        <a:graphic>
          <a:graphicData uri="http://schemas.openxmlformats.org/drawingml/2006/table">
            <a:tbl>
              <a:tblPr/>
              <a:tblGrid>
                <a:gridCol w="3214710"/>
              </a:tblGrid>
              <a:tr h="494665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SELECT * 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FROM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学生</a:t>
                      </a: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WHERE  NOT  EXISTS(SELECT * 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                   FROM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选课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                   WHERE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学生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学号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=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选课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学号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)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9874" name="Rectangle 2"/>
          <p:cNvSpPr>
            <a:spLocks noChangeArrowheads="1"/>
          </p:cNvSpPr>
          <p:nvPr/>
        </p:nvSpPr>
        <p:spPr bwMode="auto">
          <a:xfrm>
            <a:off x="214282" y="1142984"/>
            <a:ext cx="8715436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例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6-22】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在学生管理数据库里查询没有选课的学生的信息。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①打开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 Server Management Studio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，在工具栏上单击“新建查询”按钮，打开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SQL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编辑器，编写如下代码：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②单击工具栏上的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执行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按钮，运行结果如图所示。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79873" name="Picture 1" descr="图6-2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0496" y="2285992"/>
            <a:ext cx="3981450" cy="2676525"/>
          </a:xfrm>
          <a:prstGeom prst="rect">
            <a:avLst/>
          </a:prstGeom>
          <a:noFill/>
        </p:spPr>
      </p:pic>
      <p:sp>
        <p:nvSpPr>
          <p:cNvPr id="79875" name="Rectangle 3"/>
          <p:cNvSpPr>
            <a:spLocks noChangeArrowheads="1"/>
          </p:cNvSpPr>
          <p:nvPr/>
        </p:nvSpPr>
        <p:spPr bwMode="auto">
          <a:xfrm>
            <a:off x="214282" y="4857760"/>
            <a:ext cx="8501122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说明：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NOT EXISTS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子查询在选课表中不存在选课记录的学生，如果有没有选课的记录，则返回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TRUE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，外部查询显示没有选课的学生信息。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语句可以用语句“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SELECT * FROM  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学生  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WHERE 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学号 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NOT IN(SELECT 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学号 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FROM 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选课 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WHERE 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学生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.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学号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=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选课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.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学号 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)”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来代替，功能相同。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2143116"/>
            <a:ext cx="7408333" cy="3450696"/>
          </a:xfrm>
        </p:spPr>
        <p:txBody>
          <a:bodyPr>
            <a:normAutofit fontScale="92500"/>
          </a:bodyPr>
          <a:lstStyle/>
          <a:p>
            <a:r>
              <a:rPr lang="zh-CN" altLang="en-US" dirty="0" smtClean="0"/>
              <a:t>在销售数据库中查询商品类别为“服装”和“食品”的商品编号、商品名称、价格信息。用两种子查询的方式实现。</a:t>
            </a:r>
          </a:p>
          <a:p>
            <a:r>
              <a:rPr lang="en-US" dirty="0" smtClean="0"/>
              <a:t>1</a:t>
            </a:r>
            <a:r>
              <a:rPr lang="zh-CN" altLang="en-US" dirty="0" smtClean="0"/>
              <a:t>．打开</a:t>
            </a:r>
            <a:r>
              <a:rPr lang="en-US" dirty="0" smtClean="0"/>
              <a:t>SQL Server Management Studio</a:t>
            </a:r>
            <a:r>
              <a:rPr lang="zh-CN" altLang="en-US" dirty="0" smtClean="0"/>
              <a:t>，单击“对象资源管理器”中的“数据库”文件夹下的数据库“销售”；</a:t>
            </a:r>
          </a:p>
          <a:p>
            <a:r>
              <a:rPr lang="en-US" dirty="0" smtClean="0"/>
              <a:t>2</a:t>
            </a:r>
            <a:r>
              <a:rPr lang="zh-CN" altLang="en-US" dirty="0" smtClean="0"/>
              <a:t>．单击工具栏上的“新建查询”命令，打开“查询编辑器”；</a:t>
            </a:r>
          </a:p>
          <a:p>
            <a:r>
              <a:rPr lang="en-US" dirty="0" smtClean="0"/>
              <a:t>3</a:t>
            </a:r>
            <a:r>
              <a:rPr lang="zh-CN" altLang="en-US" dirty="0" smtClean="0"/>
              <a:t>．方法一：子查询用关键字</a:t>
            </a:r>
            <a:r>
              <a:rPr lang="en-US" dirty="0" smtClean="0"/>
              <a:t>IN</a:t>
            </a:r>
            <a:r>
              <a:rPr lang="zh-CN" altLang="en-US" dirty="0" smtClean="0"/>
              <a:t>，在“查询编辑器”上输入以下代码：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 smtClean="0"/>
              <a:t>6.2.5 </a:t>
            </a:r>
            <a:r>
              <a:rPr lang="zh-CN" altLang="zh-CN" b="1" dirty="0" smtClean="0"/>
              <a:t>应用实践</a:t>
            </a:r>
            <a:endParaRPr lang="zh-CN" altLang="en-US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ChangeArrowheads="1"/>
          </p:cNvSpPr>
          <p:nvPr/>
        </p:nvSpPr>
        <p:spPr bwMode="auto">
          <a:xfrm>
            <a:off x="571472" y="3643314"/>
            <a:ext cx="592935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．单击工具栏上的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执行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按钮，如图所示。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642911" y="1000108"/>
          <a:ext cx="3143272" cy="1016000"/>
        </p:xfrm>
        <a:graphic>
          <a:graphicData uri="http://schemas.openxmlformats.org/drawingml/2006/table">
            <a:tbl>
              <a:tblPr/>
              <a:tblGrid>
                <a:gridCol w="3143272"/>
              </a:tblGrid>
              <a:tr h="0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SELECT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商品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ID,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名称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价格</a:t>
                      </a: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FROM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商品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WHERE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类别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ID IN(SELECT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类别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ID 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             FROM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商品类型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             WHERE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类别名称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IN('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服装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','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食品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'))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642910" y="2500306"/>
          <a:ext cx="5214974" cy="1016000"/>
        </p:xfrm>
        <a:graphic>
          <a:graphicData uri="http://schemas.openxmlformats.org/drawingml/2006/table">
            <a:tbl>
              <a:tblPr/>
              <a:tblGrid>
                <a:gridCol w="5214974"/>
              </a:tblGrid>
              <a:tr h="0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SELECT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商品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ID,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名称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价格</a:t>
                      </a: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FROM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商品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WHERE EXISTS(SELECT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类别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ID 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      FROM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商品类型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        WHERE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类别名称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 IN('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服装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','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食品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') AND 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商品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类别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ID=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商品类型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zh-CN" sz="1050" kern="100" dirty="0">
                          <a:latin typeface="Times New Roman"/>
                          <a:ea typeface="宋体"/>
                        </a:rPr>
                        <a:t>类别</a:t>
                      </a:r>
                      <a:r>
                        <a:rPr lang="en-US" sz="1050" kern="100" dirty="0">
                          <a:latin typeface="Times New Roman"/>
                          <a:ea typeface="宋体"/>
                        </a:rPr>
                        <a:t>ID)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500034" y="2143116"/>
            <a:ext cx="578647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4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．方法二：子查询用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EXISTS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，在“查询编辑器” 上输入以下代码：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3074" name="Picture 2" descr="图6-2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4071942"/>
            <a:ext cx="4448175" cy="23098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214282" y="1857364"/>
            <a:ext cx="8715436" cy="464347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1</a:t>
            </a:r>
            <a:r>
              <a:rPr lang="zh-CN" altLang="en-US" dirty="0" smtClean="0"/>
              <a:t>．</a:t>
            </a:r>
            <a:r>
              <a:rPr lang="en-US" dirty="0" smtClean="0"/>
              <a:t>JOIN…ON</a:t>
            </a:r>
            <a:r>
              <a:rPr lang="zh-CN" altLang="en-US" dirty="0" smtClean="0"/>
              <a:t>内连接查询从多个表中查询数据。</a:t>
            </a:r>
          </a:p>
          <a:p>
            <a:r>
              <a:rPr lang="en-US" dirty="0" smtClean="0"/>
              <a:t>2</a:t>
            </a:r>
            <a:r>
              <a:rPr lang="zh-CN" altLang="en-US" dirty="0" smtClean="0"/>
              <a:t>．</a:t>
            </a:r>
            <a:r>
              <a:rPr lang="en-US" dirty="0" smtClean="0"/>
              <a:t>FROM</a:t>
            </a:r>
            <a:r>
              <a:rPr lang="zh-CN" altLang="en-US" dirty="0" smtClean="0"/>
              <a:t>后面用多个表，</a:t>
            </a:r>
            <a:r>
              <a:rPr lang="en-US" dirty="0" smtClean="0"/>
              <a:t>WHERE</a:t>
            </a:r>
            <a:r>
              <a:rPr lang="zh-CN" altLang="en-US" dirty="0" smtClean="0"/>
              <a:t>指定连接条件，从多个表中查询数据。</a:t>
            </a:r>
          </a:p>
          <a:p>
            <a:r>
              <a:rPr lang="en-US" dirty="0" smtClean="0"/>
              <a:t>3</a:t>
            </a:r>
            <a:r>
              <a:rPr lang="zh-CN" altLang="en-US" dirty="0" smtClean="0"/>
              <a:t>．</a:t>
            </a:r>
            <a:r>
              <a:rPr lang="en-US" dirty="0" smtClean="0"/>
              <a:t>LEFT OUTER JOIN…ON</a:t>
            </a:r>
            <a:r>
              <a:rPr lang="zh-CN" altLang="en-US" dirty="0" smtClean="0"/>
              <a:t>左外连接返回左边表的所有行与右边表的匹配行。</a:t>
            </a:r>
          </a:p>
          <a:p>
            <a:r>
              <a:rPr lang="en-US" dirty="0" smtClean="0"/>
              <a:t>4</a:t>
            </a:r>
            <a:r>
              <a:rPr lang="zh-CN" altLang="en-US" dirty="0" smtClean="0"/>
              <a:t>．</a:t>
            </a:r>
            <a:r>
              <a:rPr lang="en-US" dirty="0" smtClean="0"/>
              <a:t>RIGHT OUTER JOIN…ON</a:t>
            </a:r>
            <a:r>
              <a:rPr lang="zh-CN" altLang="en-US" dirty="0" smtClean="0"/>
              <a:t>右外连接返回右边表的所有行与左边表的匹配行。</a:t>
            </a:r>
          </a:p>
          <a:p>
            <a:r>
              <a:rPr lang="en-US" dirty="0" smtClean="0"/>
              <a:t>5</a:t>
            </a:r>
            <a:r>
              <a:rPr lang="zh-CN" altLang="en-US" dirty="0" smtClean="0"/>
              <a:t>．</a:t>
            </a:r>
            <a:r>
              <a:rPr lang="en-US" dirty="0" smtClean="0"/>
              <a:t>FULL OUTER JOIN…ON</a:t>
            </a:r>
            <a:r>
              <a:rPr lang="zh-CN" altLang="en-US" dirty="0" smtClean="0"/>
              <a:t>完全外连接返回两个表的匹配行与不匹配行。</a:t>
            </a:r>
          </a:p>
          <a:p>
            <a:r>
              <a:rPr lang="en-US" dirty="0" smtClean="0"/>
              <a:t>6</a:t>
            </a:r>
            <a:r>
              <a:rPr lang="zh-CN" altLang="en-US" dirty="0" smtClean="0"/>
              <a:t>．</a:t>
            </a:r>
            <a:r>
              <a:rPr lang="en-US" dirty="0" smtClean="0"/>
              <a:t>CROSS JOIN</a:t>
            </a:r>
            <a:r>
              <a:rPr lang="zh-CN" altLang="en-US" dirty="0" smtClean="0"/>
              <a:t>交叉连接返回第一个表的每行与第二个表的每行的连接。</a:t>
            </a:r>
          </a:p>
          <a:p>
            <a:r>
              <a:rPr lang="en-US" dirty="0" smtClean="0"/>
              <a:t>7</a:t>
            </a:r>
            <a:r>
              <a:rPr lang="zh-CN" altLang="en-US" dirty="0" smtClean="0"/>
              <a:t>．子查询用比较操作符。</a:t>
            </a:r>
          </a:p>
          <a:p>
            <a:r>
              <a:rPr lang="en-US" dirty="0" smtClean="0"/>
              <a:t>8</a:t>
            </a:r>
            <a:r>
              <a:rPr lang="zh-CN" altLang="en-US" dirty="0" smtClean="0"/>
              <a:t>．子查询用</a:t>
            </a:r>
            <a:r>
              <a:rPr lang="en-US" dirty="0" smtClean="0"/>
              <a:t>IN</a:t>
            </a:r>
            <a:r>
              <a:rPr lang="zh-CN" altLang="en-US" dirty="0" smtClean="0"/>
              <a:t>或</a:t>
            </a:r>
            <a:r>
              <a:rPr lang="en-US" dirty="0" smtClean="0"/>
              <a:t>NOT IN</a:t>
            </a:r>
            <a:r>
              <a:rPr lang="zh-CN" altLang="en-US" dirty="0" smtClean="0"/>
              <a:t>。</a:t>
            </a:r>
          </a:p>
          <a:p>
            <a:r>
              <a:rPr lang="en-US" dirty="0" smtClean="0"/>
              <a:t>9</a:t>
            </a:r>
            <a:r>
              <a:rPr lang="zh-CN" altLang="en-US" dirty="0" smtClean="0"/>
              <a:t>．子查询用</a:t>
            </a:r>
            <a:r>
              <a:rPr lang="en-US" dirty="0" smtClean="0"/>
              <a:t>EXISTS</a:t>
            </a:r>
            <a:r>
              <a:rPr lang="zh-CN" altLang="en-US" smtClean="0"/>
              <a:t>关键字。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本章小结</a:t>
            </a:r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为了解决上述问题，需要完成以下任务：</a:t>
            </a:r>
          </a:p>
          <a:p>
            <a:r>
              <a:rPr lang="en-US" dirty="0" smtClean="0"/>
              <a:t>1</a:t>
            </a:r>
            <a:r>
              <a:rPr lang="zh-CN" altLang="en-US" dirty="0" smtClean="0"/>
              <a:t>．查询显示所有老师的排课信息，不管有没有教学任务，都要显示老师的信息，如果有排课任务，就在授课表中有对应的课程编号信息；如果没有排课任务，就在对应的课程编号字段显示为</a:t>
            </a:r>
            <a:r>
              <a:rPr lang="en-US" dirty="0" smtClean="0"/>
              <a:t>NULL</a:t>
            </a:r>
            <a:r>
              <a:rPr lang="zh-CN" altLang="en-US" dirty="0" smtClean="0"/>
              <a:t>。</a:t>
            </a:r>
          </a:p>
          <a:p>
            <a:r>
              <a:rPr lang="en-US" dirty="0" smtClean="0"/>
              <a:t>2</a:t>
            </a:r>
            <a:r>
              <a:rPr lang="zh-CN" altLang="en-US" dirty="0" smtClean="0"/>
              <a:t>．再用条件“课程编号</a:t>
            </a:r>
            <a:r>
              <a:rPr lang="en-US" dirty="0" smtClean="0"/>
              <a:t> IS NULL</a:t>
            </a:r>
            <a:r>
              <a:rPr lang="zh-CN" altLang="en-US" dirty="0" smtClean="0"/>
              <a:t>”过滤没有教学任务的教师信息。</a:t>
            </a:r>
          </a:p>
          <a:p>
            <a:r>
              <a:rPr lang="en-US" dirty="0" smtClean="0"/>
              <a:t>3</a:t>
            </a:r>
            <a:r>
              <a:rPr lang="zh-CN" altLang="en-US" dirty="0" smtClean="0"/>
              <a:t>．执行查询语句。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 smtClean="0"/>
              <a:t>6.1.2</a:t>
            </a:r>
            <a:r>
              <a:rPr lang="zh-CN" altLang="zh-CN" b="1" dirty="0" smtClean="0"/>
              <a:t>问题分析</a:t>
            </a:r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</a:t>
            </a:r>
            <a:r>
              <a:rPr lang="zh-CN" altLang="en-US" dirty="0" smtClean="0"/>
              <a:t>．打开</a:t>
            </a:r>
            <a:r>
              <a:rPr lang="en-US" dirty="0" smtClean="0"/>
              <a:t>SQL Server Management Studio</a:t>
            </a:r>
            <a:r>
              <a:rPr lang="zh-CN" altLang="en-US" dirty="0" smtClean="0"/>
              <a:t>，单击“对象资源管理器”中的“数据库”文件夹下的数据库“学生管理”；</a:t>
            </a:r>
          </a:p>
          <a:p>
            <a:r>
              <a:rPr lang="en-US" dirty="0" smtClean="0"/>
              <a:t>2</a:t>
            </a:r>
            <a:r>
              <a:rPr lang="zh-CN" altLang="en-US" dirty="0" smtClean="0"/>
              <a:t>．单击工具栏上的“新建查询”命令，打开“查询编辑器”；</a:t>
            </a:r>
          </a:p>
          <a:p>
            <a:r>
              <a:rPr lang="en-US" dirty="0" smtClean="0"/>
              <a:t>3</a:t>
            </a:r>
            <a:r>
              <a:rPr lang="zh-CN" altLang="en-US" dirty="0" smtClean="0"/>
              <a:t>．在“查询编辑器”上输入以下代码：</a:t>
            </a:r>
          </a:p>
          <a:p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 smtClean="0"/>
              <a:t>6.1.3 </a:t>
            </a:r>
            <a:r>
              <a:rPr lang="zh-CN" altLang="zh-CN" b="1" dirty="0" smtClean="0"/>
              <a:t>解决方案</a:t>
            </a:r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85786" y="2643182"/>
            <a:ext cx="62865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4</a:t>
            </a:r>
            <a:r>
              <a:rPr lang="zh-CN" altLang="en-US" dirty="0" smtClean="0"/>
              <a:t>．单击工具栏上的</a:t>
            </a:r>
            <a:r>
              <a:rPr lang="en-US" altLang="zh-CN" dirty="0" smtClean="0"/>
              <a:t>【</a:t>
            </a:r>
            <a:r>
              <a:rPr lang="zh-CN" altLang="en-US" dirty="0" smtClean="0"/>
              <a:t>执行</a:t>
            </a:r>
            <a:r>
              <a:rPr lang="en-US" altLang="zh-CN" dirty="0" smtClean="0"/>
              <a:t>】</a:t>
            </a:r>
            <a:r>
              <a:rPr lang="zh-CN" altLang="en-US" dirty="0" smtClean="0"/>
              <a:t>按钮，如图所示。</a:t>
            </a:r>
            <a:endParaRPr lang="zh-CN" alt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000100" y="1357298"/>
          <a:ext cx="5072380" cy="1143008"/>
        </p:xfrm>
        <a:graphic>
          <a:graphicData uri="http://schemas.openxmlformats.org/drawingml/2006/table">
            <a:tbl>
              <a:tblPr/>
              <a:tblGrid>
                <a:gridCol w="5072380"/>
              </a:tblGrid>
              <a:tr h="1143008">
                <a:tc>
                  <a:txBody>
                    <a:bodyPr/>
                    <a:lstStyle/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宋体"/>
                          <a:cs typeface="Times New Roman"/>
                        </a:rPr>
                        <a:t>SELECT </a:t>
                      </a:r>
                      <a:r>
                        <a:rPr lang="en-US" sz="1200" kern="100" dirty="0" err="1">
                          <a:latin typeface="Times New Roman"/>
                          <a:ea typeface="宋体"/>
                          <a:cs typeface="Times New Roman"/>
                        </a:rPr>
                        <a:t>js</a:t>
                      </a:r>
                      <a:r>
                        <a:rPr lang="en-US" sz="1200" kern="100" dirty="0">
                          <a:latin typeface="Times New Roman"/>
                          <a:ea typeface="宋体"/>
                          <a:cs typeface="Times New Roman"/>
                        </a:rPr>
                        <a:t>.</a:t>
                      </a:r>
                      <a:r>
                        <a:rPr lang="zh-CN" sz="1200" kern="100" dirty="0">
                          <a:latin typeface="Times New Roman"/>
                          <a:ea typeface="宋体"/>
                          <a:cs typeface="Times New Roman"/>
                        </a:rPr>
                        <a:t>教师编号</a:t>
                      </a:r>
                      <a:r>
                        <a:rPr lang="en-US" sz="1200" kern="100" dirty="0">
                          <a:latin typeface="Times New Roman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zh-CN" sz="1200" kern="100" dirty="0">
                          <a:latin typeface="Times New Roman"/>
                          <a:ea typeface="宋体"/>
                          <a:cs typeface="Times New Roman"/>
                        </a:rPr>
                        <a:t>教师姓名</a:t>
                      </a:r>
                      <a:r>
                        <a:rPr lang="en-US" sz="1200" kern="100" dirty="0">
                          <a:latin typeface="Times New Roman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zh-CN" sz="1200" kern="100" dirty="0">
                          <a:latin typeface="Times New Roman"/>
                          <a:ea typeface="宋体"/>
                          <a:cs typeface="Times New Roman"/>
                        </a:rPr>
                        <a:t>职称</a:t>
                      </a:r>
                      <a:r>
                        <a:rPr lang="en-US" sz="1200" kern="100" dirty="0">
                          <a:latin typeface="Times New Roman"/>
                          <a:ea typeface="宋体"/>
                          <a:cs typeface="Times New Roman"/>
                        </a:rPr>
                        <a:t>,sk.</a:t>
                      </a:r>
                      <a:r>
                        <a:rPr lang="zh-CN" sz="1200" kern="100" dirty="0">
                          <a:latin typeface="Times New Roman"/>
                          <a:ea typeface="宋体"/>
                          <a:cs typeface="Times New Roman"/>
                        </a:rPr>
                        <a:t>班级代码</a:t>
                      </a:r>
                      <a:r>
                        <a:rPr lang="en-US" sz="1200" kern="100" dirty="0">
                          <a:latin typeface="Times New Roman"/>
                          <a:ea typeface="宋体"/>
                          <a:cs typeface="Times New Roman"/>
                        </a:rPr>
                        <a:t>,sk.</a:t>
                      </a:r>
                      <a:r>
                        <a:rPr lang="zh-CN" sz="1200" kern="100" dirty="0">
                          <a:latin typeface="Times New Roman"/>
                          <a:ea typeface="宋体"/>
                          <a:cs typeface="Times New Roman"/>
                        </a:rPr>
                        <a:t>课程编号</a:t>
                      </a: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宋体"/>
                          <a:cs typeface="Times New Roman"/>
                        </a:rPr>
                        <a:t>FROM   </a:t>
                      </a:r>
                      <a:r>
                        <a:rPr lang="zh-CN" sz="1200" kern="100" dirty="0">
                          <a:latin typeface="Times New Roman"/>
                          <a:ea typeface="宋体"/>
                          <a:cs typeface="Times New Roman"/>
                        </a:rPr>
                        <a:t>教师</a:t>
                      </a:r>
                      <a:r>
                        <a:rPr lang="en-US" sz="1200" kern="100" dirty="0">
                          <a:latin typeface="Times New Roman"/>
                          <a:ea typeface="宋体"/>
                          <a:cs typeface="Times New Roman"/>
                        </a:rPr>
                        <a:t> AS </a:t>
                      </a:r>
                      <a:r>
                        <a:rPr lang="en-US" sz="1200" kern="100" dirty="0" err="1">
                          <a:latin typeface="Times New Roman"/>
                          <a:ea typeface="宋体"/>
                          <a:cs typeface="Times New Roman"/>
                        </a:rPr>
                        <a:t>js</a:t>
                      </a:r>
                      <a:r>
                        <a:rPr lang="en-US" sz="1200" kern="100" dirty="0">
                          <a:latin typeface="Times New Roman"/>
                          <a:ea typeface="宋体"/>
                          <a:cs typeface="Times New Roman"/>
                        </a:rPr>
                        <a:t> LEFT JOIN  </a:t>
                      </a:r>
                      <a:r>
                        <a:rPr lang="zh-CN" sz="1200" kern="100" dirty="0">
                          <a:latin typeface="Times New Roman"/>
                          <a:ea typeface="宋体"/>
                          <a:cs typeface="Times New Roman"/>
                        </a:rPr>
                        <a:t>授课</a:t>
                      </a:r>
                      <a:r>
                        <a:rPr lang="en-US" sz="1200" kern="100" dirty="0">
                          <a:latin typeface="Times New Roman"/>
                          <a:ea typeface="宋体"/>
                          <a:cs typeface="Times New Roman"/>
                        </a:rPr>
                        <a:t> AS </a:t>
                      </a:r>
                      <a:r>
                        <a:rPr lang="en-US" sz="1200" kern="100" dirty="0" err="1">
                          <a:latin typeface="Times New Roman"/>
                          <a:ea typeface="宋体"/>
                          <a:cs typeface="Times New Roman"/>
                        </a:rPr>
                        <a:t>sk</a:t>
                      </a:r>
                      <a:r>
                        <a:rPr lang="en-US" sz="1200" kern="100" dirty="0"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endParaRPr lang="zh-CN" sz="12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宋体"/>
                          <a:cs typeface="Times New Roman"/>
                        </a:rPr>
                        <a:t>             ON </a:t>
                      </a:r>
                      <a:r>
                        <a:rPr lang="en-US" sz="1200" kern="100" dirty="0" err="1">
                          <a:latin typeface="Times New Roman"/>
                          <a:ea typeface="宋体"/>
                          <a:cs typeface="Times New Roman"/>
                        </a:rPr>
                        <a:t>js</a:t>
                      </a:r>
                      <a:r>
                        <a:rPr lang="en-US" sz="1200" kern="100" dirty="0">
                          <a:latin typeface="Times New Roman"/>
                          <a:ea typeface="宋体"/>
                          <a:cs typeface="Times New Roman"/>
                        </a:rPr>
                        <a:t>.</a:t>
                      </a:r>
                      <a:r>
                        <a:rPr lang="zh-CN" sz="1200" kern="100" dirty="0">
                          <a:latin typeface="Times New Roman"/>
                          <a:ea typeface="宋体"/>
                          <a:cs typeface="Times New Roman"/>
                        </a:rPr>
                        <a:t>教师编号</a:t>
                      </a:r>
                      <a:r>
                        <a:rPr lang="en-US" sz="1200" kern="100" dirty="0">
                          <a:latin typeface="Times New Roman"/>
                          <a:ea typeface="宋体"/>
                          <a:cs typeface="Times New Roman"/>
                        </a:rPr>
                        <a:t>=sk.</a:t>
                      </a:r>
                      <a:r>
                        <a:rPr lang="zh-CN" sz="1200" kern="100" dirty="0">
                          <a:latin typeface="Times New Roman"/>
                          <a:ea typeface="宋体"/>
                          <a:cs typeface="Times New Roman"/>
                        </a:rPr>
                        <a:t>教师编号</a:t>
                      </a:r>
                    </a:p>
                    <a:p>
                      <a:pPr indent="26987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宋体"/>
                          <a:cs typeface="Times New Roman"/>
                        </a:rPr>
                        <a:t>WHERE sk.</a:t>
                      </a:r>
                      <a:r>
                        <a:rPr lang="zh-CN" sz="1200" kern="100" dirty="0">
                          <a:latin typeface="Times New Roman"/>
                          <a:ea typeface="宋体"/>
                          <a:cs typeface="Times New Roman"/>
                        </a:rPr>
                        <a:t>课程编号</a:t>
                      </a:r>
                      <a:r>
                        <a:rPr lang="en-US" sz="1200" kern="100" dirty="0">
                          <a:latin typeface="Times New Roman"/>
                          <a:ea typeface="宋体"/>
                          <a:cs typeface="Times New Roman"/>
                        </a:rPr>
                        <a:t> IS NULL</a:t>
                      </a:r>
                      <a:endParaRPr lang="zh-CN" sz="12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44033" name="Picture 1" descr="图6-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3214686"/>
            <a:ext cx="3895725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内连接</a:t>
            </a:r>
            <a:endParaRPr lang="en-US" altLang="zh-CN" dirty="0" smtClean="0"/>
          </a:p>
          <a:p>
            <a:r>
              <a:rPr lang="zh-CN" altLang="en-US" dirty="0" smtClean="0"/>
              <a:t>外连接</a:t>
            </a:r>
            <a:endParaRPr lang="en-US" altLang="zh-CN" dirty="0" smtClean="0"/>
          </a:p>
          <a:p>
            <a:r>
              <a:rPr lang="zh-CN" altLang="en-US" dirty="0" smtClean="0"/>
              <a:t>交叉连接</a:t>
            </a:r>
            <a:endParaRPr lang="en-US" altLang="zh-CN" dirty="0" smtClean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 smtClean="0"/>
              <a:t>6.1.4 </a:t>
            </a:r>
            <a:r>
              <a:rPr lang="zh-CN" altLang="zh-CN" b="1" dirty="0" smtClean="0"/>
              <a:t>知识总结</a:t>
            </a:r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72067" y="1928802"/>
            <a:ext cx="7408333" cy="4197361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内连接（</a:t>
            </a:r>
            <a:r>
              <a:rPr lang="en-US" dirty="0" smtClean="0"/>
              <a:t>INNER JOIN</a:t>
            </a:r>
            <a:r>
              <a:rPr lang="zh-CN" altLang="en-US" dirty="0" smtClean="0"/>
              <a:t>）将两个表中满足连接条件的记录组合在一起，通过比较数据源表间公共列的值，从多个源表检索符合条件的行的操作。</a:t>
            </a:r>
          </a:p>
          <a:p>
            <a:r>
              <a:rPr lang="zh-CN" altLang="en-US" dirty="0" smtClean="0"/>
              <a:t>内连接查询可以通过两种方式实现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一种在</a:t>
            </a:r>
            <a:r>
              <a:rPr lang="en-US" dirty="0" smtClean="0"/>
              <a:t>WHERE</a:t>
            </a:r>
            <a:r>
              <a:rPr lang="zh-CN" altLang="en-US" dirty="0" smtClean="0"/>
              <a:t>子句中指出连接条件</a:t>
            </a:r>
            <a:endParaRPr lang="en-US" altLang="zh-CN" dirty="0" smtClean="0"/>
          </a:p>
          <a:p>
            <a:pPr>
              <a:buNone/>
            </a:pPr>
            <a:r>
              <a:rPr lang="en-US" dirty="0" smtClean="0"/>
              <a:t>           SELECT  </a:t>
            </a:r>
            <a:r>
              <a:rPr lang="zh-CN" altLang="en-US" dirty="0" smtClean="0"/>
              <a:t>字段列表    </a:t>
            </a:r>
            <a:r>
              <a:rPr lang="en-US" dirty="0" smtClean="0"/>
              <a:t>FROM    </a:t>
            </a:r>
            <a:r>
              <a:rPr lang="zh-CN" altLang="en-US" dirty="0" smtClean="0"/>
              <a:t>表名列表</a:t>
            </a:r>
          </a:p>
          <a:p>
            <a:pPr>
              <a:buNone/>
            </a:pPr>
            <a:r>
              <a:rPr lang="en-US" dirty="0" smtClean="0"/>
              <a:t>            WHERE  </a:t>
            </a:r>
            <a:r>
              <a:rPr lang="zh-CN" altLang="en-US" dirty="0" smtClean="0"/>
              <a:t>连接条件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另外一种使用</a:t>
            </a:r>
            <a:r>
              <a:rPr lang="en-US" dirty="0" smtClean="0"/>
              <a:t>INNER JOIN</a:t>
            </a:r>
            <a:r>
              <a:rPr lang="zh-CN" altLang="en-US" dirty="0" smtClean="0"/>
              <a:t>关键字查询。</a:t>
            </a:r>
            <a:endParaRPr lang="en-US" altLang="zh-CN" dirty="0" smtClean="0"/>
          </a:p>
          <a:p>
            <a:pPr>
              <a:buNone/>
            </a:pPr>
            <a:r>
              <a:rPr lang="en-US" dirty="0" smtClean="0"/>
              <a:t>            SELECT  </a:t>
            </a:r>
            <a:r>
              <a:rPr lang="zh-CN" altLang="en-US" dirty="0" smtClean="0"/>
              <a:t>字段列表     </a:t>
            </a:r>
            <a:r>
              <a:rPr lang="en-US" dirty="0" smtClean="0"/>
              <a:t>FROM    </a:t>
            </a:r>
            <a:r>
              <a:rPr lang="zh-CN" altLang="en-US" dirty="0" smtClean="0"/>
              <a:t>表名</a:t>
            </a:r>
            <a:r>
              <a:rPr lang="en-US" dirty="0" smtClean="0"/>
              <a:t>1   INNER  JOIN      </a:t>
            </a:r>
          </a:p>
          <a:p>
            <a:pPr>
              <a:buNone/>
            </a:pPr>
            <a:r>
              <a:rPr lang="en-US" altLang="zh-CN" dirty="0" smtClean="0"/>
              <a:t>           </a:t>
            </a:r>
            <a:r>
              <a:rPr lang="zh-CN" altLang="en-US" dirty="0" smtClean="0"/>
              <a:t>表名</a:t>
            </a:r>
            <a:r>
              <a:rPr lang="en-US" dirty="0" smtClean="0"/>
              <a:t>2  ON </a:t>
            </a:r>
            <a:r>
              <a:rPr lang="zh-CN" altLang="en-US" dirty="0" smtClean="0"/>
              <a:t>表名</a:t>
            </a:r>
            <a:r>
              <a:rPr lang="en-US" dirty="0" smtClean="0"/>
              <a:t>1.</a:t>
            </a:r>
            <a:r>
              <a:rPr lang="zh-CN" altLang="en-US" dirty="0" smtClean="0"/>
              <a:t>字段名</a:t>
            </a:r>
            <a:r>
              <a:rPr lang="en-US" dirty="0" smtClean="0"/>
              <a:t>=</a:t>
            </a:r>
            <a:r>
              <a:rPr lang="zh-CN" altLang="en-US" dirty="0" smtClean="0"/>
              <a:t>表名</a:t>
            </a:r>
            <a:r>
              <a:rPr lang="en-US" dirty="0" smtClean="0"/>
              <a:t>2.</a:t>
            </a:r>
            <a:r>
              <a:rPr lang="zh-CN" altLang="en-US" dirty="0" smtClean="0"/>
              <a:t>字段名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内连接</a:t>
            </a:r>
            <a:endParaRPr lang="zh-CN" alt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波形">
  <a:themeElements>
    <a:clrScheme name="波形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波形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波形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273</TotalTime>
  <Words>5436</Words>
  <Application>Microsoft Office PowerPoint</Application>
  <PresentationFormat>全屏显示(4:3)</PresentationFormat>
  <Paragraphs>359</Paragraphs>
  <Slides>45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46" baseType="lpstr">
      <vt:lpstr>波形</vt:lpstr>
      <vt:lpstr>第六单元  高级查询</vt:lpstr>
      <vt:lpstr>PowerPoint 演示文稿</vt:lpstr>
      <vt:lpstr>任务6.1 多表连接查询</vt:lpstr>
      <vt:lpstr>6.1.1 情景描述</vt:lpstr>
      <vt:lpstr>6.1.2问题分析</vt:lpstr>
      <vt:lpstr>6.1.3 解决方案</vt:lpstr>
      <vt:lpstr>PowerPoint 演示文稿</vt:lpstr>
      <vt:lpstr>6.1.4 知识总结</vt:lpstr>
      <vt:lpstr>内连接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外连接</vt:lpstr>
      <vt:lpstr>左外连接</vt:lpstr>
      <vt:lpstr>PowerPoint 演示文稿</vt:lpstr>
      <vt:lpstr>PowerPoint 演示文稿</vt:lpstr>
      <vt:lpstr>右外连接</vt:lpstr>
      <vt:lpstr>PowerPoint 演示文稿</vt:lpstr>
      <vt:lpstr>PowerPoint 演示文稿</vt:lpstr>
      <vt:lpstr>完全外连接</vt:lpstr>
      <vt:lpstr>PowerPoint 演示文稿</vt:lpstr>
      <vt:lpstr>交叉连接</vt:lpstr>
      <vt:lpstr>PowerPoint 演示文稿</vt:lpstr>
      <vt:lpstr>PowerPoint 演示文稿</vt:lpstr>
      <vt:lpstr>6.1.5 应用实践</vt:lpstr>
      <vt:lpstr>任务6.2 使用子查询</vt:lpstr>
      <vt:lpstr>6.2.1 情景描述</vt:lpstr>
      <vt:lpstr>6.2.2问题分析</vt:lpstr>
      <vt:lpstr>6.2.3 解决方案</vt:lpstr>
      <vt:lpstr>6.2.4 知识总结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6.2.5 应用实践</vt:lpstr>
      <vt:lpstr>PowerPoint 演示文稿</vt:lpstr>
      <vt:lpstr>本章小结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第一单元 分析与设计数据库</dc:title>
  <dc:creator>Administrator</dc:creator>
  <cp:lastModifiedBy>微软用户</cp:lastModifiedBy>
  <cp:revision>75</cp:revision>
  <dcterms:created xsi:type="dcterms:W3CDTF">2015-03-08T15:14:07Z</dcterms:created>
  <dcterms:modified xsi:type="dcterms:W3CDTF">2015-12-15T02:05:36Z</dcterms:modified>
</cp:coreProperties>
</file>