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0"/>
  </p:notesMasterIdLst>
  <p:handoutMasterIdLst>
    <p:handoutMasterId r:id="rId41"/>
  </p:handoutMasterIdLst>
  <p:sldIdLst>
    <p:sldId id="275" r:id="rId2"/>
    <p:sldId id="274" r:id="rId3"/>
    <p:sldId id="276"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8" r:id="rId21"/>
    <p:sldId id="297"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273"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63" d="100"/>
          <a:sy n="63" d="100"/>
        </p:scale>
        <p:origin x="-6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578B67FF-CD1F-4C6D-8366-D3B7EEF0D08D}"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zh-CN" altLang="en-US"/>
        </a:p>
      </dgm:t>
    </dgm:pt>
    <dgm:pt modelId="{63D06EA8-670A-488B-A69B-4B98CC055C38}">
      <dgm:prSet/>
      <dgm:spPr/>
      <dgm:t>
        <a:bodyPr/>
        <a:lstStyle/>
        <a:p>
          <a:pPr rtl="0"/>
          <a:r>
            <a:rPr lang="en-US" dirty="0" smtClean="0"/>
            <a:t>1</a:t>
          </a:r>
          <a:r>
            <a:rPr lang="zh-CN" dirty="0" smtClean="0"/>
            <a:t>．信息采集动态化与共享化</a:t>
          </a:r>
          <a:endParaRPr lang="zh-CN" dirty="0"/>
        </a:p>
      </dgm:t>
    </dgm:pt>
    <dgm:pt modelId="{6BFBD71B-1D76-4734-8C00-F76C5880605D}" type="parTrans" cxnId="{A33AB11B-1C0E-491F-A856-6A8556C9B49C}">
      <dgm:prSet/>
      <dgm:spPr/>
      <dgm:t>
        <a:bodyPr/>
        <a:lstStyle/>
        <a:p>
          <a:endParaRPr lang="zh-CN" altLang="en-US"/>
        </a:p>
      </dgm:t>
    </dgm:pt>
    <dgm:pt modelId="{EF9E8298-9788-484A-8A4D-64F5DBC34225}" type="sibTrans" cxnId="{A33AB11B-1C0E-491F-A856-6A8556C9B49C}">
      <dgm:prSet/>
      <dgm:spPr/>
      <dgm:t>
        <a:bodyPr/>
        <a:lstStyle/>
        <a:p>
          <a:endParaRPr lang="zh-CN" altLang="en-US"/>
        </a:p>
      </dgm:t>
    </dgm:pt>
    <dgm:pt modelId="{E160041D-FC1C-47EB-994C-B3D86A837F65}">
      <dgm:prSet/>
      <dgm:spPr/>
      <dgm:t>
        <a:bodyPr/>
        <a:lstStyle/>
        <a:p>
          <a:pPr rtl="0"/>
          <a:r>
            <a:rPr lang="zh-CN" dirty="0" smtClean="0"/>
            <a:t>在全球供应链管理趋势下，及时掌握货物动态信息和品质信息已成为企业盈利的关键因素。但是由于受到自然、天气、通讯、技术、法规等方面影响，物流信息动态采集技术的发展一直受到很大制约，远远不能满足现代物流发展的需求。借助最新电力电子技术、自动控制技术、计算机网络技术，完善物流信息实时采集技术，实现网络即时共享，成为物流信息技术的重要发展方向。</a:t>
          </a:r>
          <a:endParaRPr lang="zh-CN" dirty="0"/>
        </a:p>
      </dgm:t>
    </dgm:pt>
    <dgm:pt modelId="{1B829218-8A81-4259-9821-20C1758B02FB}" type="parTrans" cxnId="{93CCEBF6-2722-4DAF-8868-EFAAF94E65A6}">
      <dgm:prSet/>
      <dgm:spPr/>
      <dgm:t>
        <a:bodyPr/>
        <a:lstStyle/>
        <a:p>
          <a:endParaRPr lang="zh-CN" altLang="en-US"/>
        </a:p>
      </dgm:t>
    </dgm:pt>
    <dgm:pt modelId="{EAEB851F-9034-4A10-9010-7F1F65EEEED0}" type="sibTrans" cxnId="{93CCEBF6-2722-4DAF-8868-EFAAF94E65A6}">
      <dgm:prSet/>
      <dgm:spPr/>
      <dgm:t>
        <a:bodyPr/>
        <a:lstStyle/>
        <a:p>
          <a:endParaRPr lang="zh-CN" altLang="en-US"/>
        </a:p>
      </dgm:t>
    </dgm:pt>
    <dgm:pt modelId="{6C890FF8-AC33-41C8-AA35-62DD0FB122B9}">
      <dgm:prSet/>
      <dgm:spPr/>
      <dgm:t>
        <a:bodyPr/>
        <a:lstStyle/>
        <a:p>
          <a:pPr rtl="0"/>
          <a:r>
            <a:rPr lang="en-US" dirty="0" smtClean="0"/>
            <a:t>2</a:t>
          </a:r>
          <a:r>
            <a:rPr lang="zh-CN" dirty="0" smtClean="0"/>
            <a:t>．识别技术无线化</a:t>
          </a:r>
          <a:endParaRPr lang="zh-CN" dirty="0"/>
        </a:p>
      </dgm:t>
    </dgm:pt>
    <dgm:pt modelId="{0DDF55E7-2ACE-4BDB-99C8-C6CECB89D2DC}" type="parTrans" cxnId="{BA6C7E8D-B72A-4C56-8590-34312ACECD68}">
      <dgm:prSet/>
      <dgm:spPr/>
      <dgm:t>
        <a:bodyPr/>
        <a:lstStyle/>
        <a:p>
          <a:endParaRPr lang="zh-CN" altLang="en-US"/>
        </a:p>
      </dgm:t>
    </dgm:pt>
    <dgm:pt modelId="{60BC43B9-9FEE-4D9B-9D6A-42358E015FA4}" type="sibTrans" cxnId="{BA6C7E8D-B72A-4C56-8590-34312ACECD68}">
      <dgm:prSet/>
      <dgm:spPr/>
      <dgm:t>
        <a:bodyPr/>
        <a:lstStyle/>
        <a:p>
          <a:endParaRPr lang="zh-CN" altLang="en-US"/>
        </a:p>
      </dgm:t>
    </dgm:pt>
    <dgm:pt modelId="{049FB95E-D415-4F8C-8921-9592C8A3C5A5}">
      <dgm:prSet/>
      <dgm:spPr/>
      <dgm:t>
        <a:bodyPr/>
        <a:lstStyle/>
        <a:p>
          <a:pPr rtl="0"/>
          <a:r>
            <a:rPr lang="zh-CN" dirty="0" smtClean="0"/>
            <a:t>无线射频识别将成为物流识别系统的关键技术，有望推动现代物流的快速发展。具有智能多天线端口、多种数据接口、多制式兼容的读写器日益普及，并朝着小型化、便携式、嵌入式、模块化方向发展。同时，自动识别技术与无线通讯技术相互结合，实现了货运车辆和人员操作的信息实时性问题，能够提供功能强大的移动数据实时采集、数据实时处理、无线货物接收、无线库存盘点、无线货物出库、无线商品核价、无线作业调度等应用。</a:t>
          </a:r>
          <a:endParaRPr lang="zh-CN" dirty="0"/>
        </a:p>
      </dgm:t>
    </dgm:pt>
    <dgm:pt modelId="{3CB95236-C47C-4DE5-91DA-F51F80EA2FA5}" type="parTrans" cxnId="{27C279F0-BFCB-4EAA-A878-358E8789B3A4}">
      <dgm:prSet/>
      <dgm:spPr/>
      <dgm:t>
        <a:bodyPr/>
        <a:lstStyle/>
        <a:p>
          <a:endParaRPr lang="zh-CN" altLang="en-US"/>
        </a:p>
      </dgm:t>
    </dgm:pt>
    <dgm:pt modelId="{4D7C0A01-FB6A-41F8-AEFE-8FEF40388EF1}" type="sibTrans" cxnId="{27C279F0-BFCB-4EAA-A878-358E8789B3A4}">
      <dgm:prSet/>
      <dgm:spPr/>
      <dgm:t>
        <a:bodyPr/>
        <a:lstStyle/>
        <a:p>
          <a:endParaRPr lang="zh-CN" altLang="en-US"/>
        </a:p>
      </dgm:t>
    </dgm:pt>
    <dgm:pt modelId="{0579999C-502B-4CF9-97DE-EBE9EB9AC2BC}">
      <dgm:prSet/>
      <dgm:spPr/>
      <dgm:t>
        <a:bodyPr/>
        <a:lstStyle/>
        <a:p>
          <a:pPr rtl="0"/>
          <a:r>
            <a:rPr lang="en-US" dirty="0" smtClean="0"/>
            <a:t>3</a:t>
          </a:r>
          <a:r>
            <a:rPr lang="zh-CN" dirty="0" smtClean="0"/>
            <a:t>．物流设备自动化</a:t>
          </a:r>
          <a:endParaRPr lang="zh-CN" dirty="0"/>
        </a:p>
      </dgm:t>
    </dgm:pt>
    <dgm:pt modelId="{0BB34929-9E0B-45F0-A159-568DA85DA116}" type="parTrans" cxnId="{5846407A-E51A-476F-99A9-BBD917E2CCEA}">
      <dgm:prSet/>
      <dgm:spPr/>
      <dgm:t>
        <a:bodyPr/>
        <a:lstStyle/>
        <a:p>
          <a:endParaRPr lang="zh-CN" altLang="en-US"/>
        </a:p>
      </dgm:t>
    </dgm:pt>
    <dgm:pt modelId="{589FAFEC-8333-43BB-9AB6-ACD0610B691A}" type="sibTrans" cxnId="{5846407A-E51A-476F-99A9-BBD917E2CCEA}">
      <dgm:prSet/>
      <dgm:spPr/>
      <dgm:t>
        <a:bodyPr/>
        <a:lstStyle/>
        <a:p>
          <a:endParaRPr lang="zh-CN" altLang="en-US"/>
        </a:p>
      </dgm:t>
    </dgm:pt>
    <dgm:pt modelId="{C328F3F1-E4A9-4D92-B2BE-50E8243EAA9B}">
      <dgm:prSet/>
      <dgm:spPr/>
      <dgm:t>
        <a:bodyPr/>
        <a:lstStyle/>
        <a:p>
          <a:pPr rtl="0"/>
          <a:r>
            <a:rPr lang="zh-CN" dirty="0" smtClean="0"/>
            <a:t>将机械技术和信息技术相结合，实现物流设备的自动化和智能化，将是今后的发展方向。物流自动化的技术很多，如自动化立体仓库、自动存取技术、自动分拣技术、自动导向、自动定位和货物自动跟踪技术等等。这些技术在经济发达国家已经普遍使用于物流作业中，在我国，虽然某些自动化技术已被采用，但达到普遍应用还需要相当长的时间。</a:t>
          </a:r>
          <a:endParaRPr lang="zh-CN" dirty="0"/>
        </a:p>
      </dgm:t>
    </dgm:pt>
    <dgm:pt modelId="{0B28260F-E0AF-4DF0-B139-9193E916140F}" type="parTrans" cxnId="{84C1F08B-CADF-43AD-833A-4DBAD56BE6FB}">
      <dgm:prSet/>
      <dgm:spPr/>
      <dgm:t>
        <a:bodyPr/>
        <a:lstStyle/>
        <a:p>
          <a:endParaRPr lang="zh-CN" altLang="en-US"/>
        </a:p>
      </dgm:t>
    </dgm:pt>
    <dgm:pt modelId="{2E0D7693-95B0-464C-99F6-3935A485BA90}" type="sibTrans" cxnId="{84C1F08B-CADF-43AD-833A-4DBAD56BE6FB}">
      <dgm:prSet/>
      <dgm:spPr/>
      <dgm:t>
        <a:bodyPr/>
        <a:lstStyle/>
        <a:p>
          <a:endParaRPr lang="zh-CN" altLang="en-US"/>
        </a:p>
      </dgm:t>
    </dgm:pt>
    <dgm:pt modelId="{786195C4-51DC-4555-A5A2-6AB33F619B5B}" type="pres">
      <dgm:prSet presAssocID="{578B67FF-CD1F-4C6D-8366-D3B7EEF0D08D}" presName="Name0" presStyleCnt="0">
        <dgm:presLayoutVars>
          <dgm:dir/>
          <dgm:animLvl val="lvl"/>
          <dgm:resizeHandles val="exact"/>
        </dgm:presLayoutVars>
      </dgm:prSet>
      <dgm:spPr/>
    </dgm:pt>
    <dgm:pt modelId="{97E9A32E-C50A-48A5-BD67-39F7BD10725B}" type="pres">
      <dgm:prSet presAssocID="{63D06EA8-670A-488B-A69B-4B98CC055C38}" presName="composite" presStyleCnt="0"/>
      <dgm:spPr/>
    </dgm:pt>
    <dgm:pt modelId="{14CD8EB4-30DD-4966-B0B7-DC089712649E}" type="pres">
      <dgm:prSet presAssocID="{63D06EA8-670A-488B-A69B-4B98CC055C38}" presName="parTx" presStyleLbl="alignNode1" presStyleIdx="0" presStyleCnt="3">
        <dgm:presLayoutVars>
          <dgm:chMax val="0"/>
          <dgm:chPref val="0"/>
          <dgm:bulletEnabled val="1"/>
        </dgm:presLayoutVars>
      </dgm:prSet>
      <dgm:spPr/>
    </dgm:pt>
    <dgm:pt modelId="{75616C8A-E291-4DBE-9F8D-58FA93EE677C}" type="pres">
      <dgm:prSet presAssocID="{63D06EA8-670A-488B-A69B-4B98CC055C38}" presName="desTx" presStyleLbl="alignAccFollowNode1" presStyleIdx="0" presStyleCnt="3">
        <dgm:presLayoutVars>
          <dgm:bulletEnabled val="1"/>
        </dgm:presLayoutVars>
      </dgm:prSet>
      <dgm:spPr/>
    </dgm:pt>
    <dgm:pt modelId="{78E38D76-E62E-40A7-832A-903B2F4D537E}" type="pres">
      <dgm:prSet presAssocID="{EF9E8298-9788-484A-8A4D-64F5DBC34225}" presName="space" presStyleCnt="0"/>
      <dgm:spPr/>
    </dgm:pt>
    <dgm:pt modelId="{739E123C-3E61-4788-BC64-90CE8EBB93F8}" type="pres">
      <dgm:prSet presAssocID="{6C890FF8-AC33-41C8-AA35-62DD0FB122B9}" presName="composite" presStyleCnt="0"/>
      <dgm:spPr/>
    </dgm:pt>
    <dgm:pt modelId="{F62BB5E1-128C-4632-B900-DBA8F51C3BCE}" type="pres">
      <dgm:prSet presAssocID="{6C890FF8-AC33-41C8-AA35-62DD0FB122B9}" presName="parTx" presStyleLbl="alignNode1" presStyleIdx="1" presStyleCnt="3">
        <dgm:presLayoutVars>
          <dgm:chMax val="0"/>
          <dgm:chPref val="0"/>
          <dgm:bulletEnabled val="1"/>
        </dgm:presLayoutVars>
      </dgm:prSet>
      <dgm:spPr/>
    </dgm:pt>
    <dgm:pt modelId="{DBEAC31F-4AE7-4AD4-9068-FBC6E671164D}" type="pres">
      <dgm:prSet presAssocID="{6C890FF8-AC33-41C8-AA35-62DD0FB122B9}" presName="desTx" presStyleLbl="alignAccFollowNode1" presStyleIdx="1" presStyleCnt="3">
        <dgm:presLayoutVars>
          <dgm:bulletEnabled val="1"/>
        </dgm:presLayoutVars>
      </dgm:prSet>
      <dgm:spPr/>
    </dgm:pt>
    <dgm:pt modelId="{A5ABE382-F65D-4E85-B31D-52B91A907BEB}" type="pres">
      <dgm:prSet presAssocID="{60BC43B9-9FEE-4D9B-9D6A-42358E015FA4}" presName="space" presStyleCnt="0"/>
      <dgm:spPr/>
    </dgm:pt>
    <dgm:pt modelId="{7D2C9E3F-7BE7-41FD-97DE-6D2CC0DA6DDE}" type="pres">
      <dgm:prSet presAssocID="{0579999C-502B-4CF9-97DE-EBE9EB9AC2BC}" presName="composite" presStyleCnt="0"/>
      <dgm:spPr/>
    </dgm:pt>
    <dgm:pt modelId="{39D67F0A-BF90-45D7-AF2B-0AEAF65AC7EB}" type="pres">
      <dgm:prSet presAssocID="{0579999C-502B-4CF9-97DE-EBE9EB9AC2BC}" presName="parTx" presStyleLbl="alignNode1" presStyleIdx="2" presStyleCnt="3">
        <dgm:presLayoutVars>
          <dgm:chMax val="0"/>
          <dgm:chPref val="0"/>
          <dgm:bulletEnabled val="1"/>
        </dgm:presLayoutVars>
      </dgm:prSet>
      <dgm:spPr/>
    </dgm:pt>
    <dgm:pt modelId="{076DB330-DFEA-4AD5-A549-101AD9C29BA0}" type="pres">
      <dgm:prSet presAssocID="{0579999C-502B-4CF9-97DE-EBE9EB9AC2BC}" presName="desTx" presStyleLbl="alignAccFollowNode1" presStyleIdx="2" presStyleCnt="3">
        <dgm:presLayoutVars>
          <dgm:bulletEnabled val="1"/>
        </dgm:presLayoutVars>
      </dgm:prSet>
      <dgm:spPr/>
    </dgm:pt>
  </dgm:ptLst>
  <dgm:cxnLst>
    <dgm:cxn modelId="{17764F3F-A618-4BD7-948C-35495F1E62EE}" type="presOf" srcId="{049FB95E-D415-4F8C-8921-9592C8A3C5A5}" destId="{DBEAC31F-4AE7-4AD4-9068-FBC6E671164D}" srcOrd="0" destOrd="0" presId="urn:microsoft.com/office/officeart/2005/8/layout/hList1"/>
    <dgm:cxn modelId="{2CBAF193-212A-4700-9E38-49B3636E0977}" type="presOf" srcId="{63D06EA8-670A-488B-A69B-4B98CC055C38}" destId="{14CD8EB4-30DD-4966-B0B7-DC089712649E}" srcOrd="0" destOrd="0" presId="urn:microsoft.com/office/officeart/2005/8/layout/hList1"/>
    <dgm:cxn modelId="{5846407A-E51A-476F-99A9-BBD917E2CCEA}" srcId="{578B67FF-CD1F-4C6D-8366-D3B7EEF0D08D}" destId="{0579999C-502B-4CF9-97DE-EBE9EB9AC2BC}" srcOrd="2" destOrd="0" parTransId="{0BB34929-9E0B-45F0-A159-568DA85DA116}" sibTransId="{589FAFEC-8333-43BB-9AB6-ACD0610B691A}"/>
    <dgm:cxn modelId="{93CCEBF6-2722-4DAF-8868-EFAAF94E65A6}" srcId="{63D06EA8-670A-488B-A69B-4B98CC055C38}" destId="{E160041D-FC1C-47EB-994C-B3D86A837F65}" srcOrd="0" destOrd="0" parTransId="{1B829218-8A81-4259-9821-20C1758B02FB}" sibTransId="{EAEB851F-9034-4A10-9010-7F1F65EEEED0}"/>
    <dgm:cxn modelId="{492DE530-BA9C-4410-9D48-5118DFF17FB7}" type="presOf" srcId="{578B67FF-CD1F-4C6D-8366-D3B7EEF0D08D}" destId="{786195C4-51DC-4555-A5A2-6AB33F619B5B}" srcOrd="0" destOrd="0" presId="urn:microsoft.com/office/officeart/2005/8/layout/hList1"/>
    <dgm:cxn modelId="{C7543760-982F-46C8-9937-D23EDE6C82F9}" type="presOf" srcId="{E160041D-FC1C-47EB-994C-B3D86A837F65}" destId="{75616C8A-E291-4DBE-9F8D-58FA93EE677C}" srcOrd="0" destOrd="0" presId="urn:microsoft.com/office/officeart/2005/8/layout/hList1"/>
    <dgm:cxn modelId="{0542A1E5-95DE-4C0F-8024-7204AA59CDD8}" type="presOf" srcId="{C328F3F1-E4A9-4D92-B2BE-50E8243EAA9B}" destId="{076DB330-DFEA-4AD5-A549-101AD9C29BA0}" srcOrd="0" destOrd="0" presId="urn:microsoft.com/office/officeart/2005/8/layout/hList1"/>
    <dgm:cxn modelId="{BA6C7E8D-B72A-4C56-8590-34312ACECD68}" srcId="{578B67FF-CD1F-4C6D-8366-D3B7EEF0D08D}" destId="{6C890FF8-AC33-41C8-AA35-62DD0FB122B9}" srcOrd="1" destOrd="0" parTransId="{0DDF55E7-2ACE-4BDB-99C8-C6CECB89D2DC}" sibTransId="{60BC43B9-9FEE-4D9B-9D6A-42358E015FA4}"/>
    <dgm:cxn modelId="{27C279F0-BFCB-4EAA-A878-358E8789B3A4}" srcId="{6C890FF8-AC33-41C8-AA35-62DD0FB122B9}" destId="{049FB95E-D415-4F8C-8921-9592C8A3C5A5}" srcOrd="0" destOrd="0" parTransId="{3CB95236-C47C-4DE5-91DA-F51F80EA2FA5}" sibTransId="{4D7C0A01-FB6A-41F8-AEFE-8FEF40388EF1}"/>
    <dgm:cxn modelId="{84C1F08B-CADF-43AD-833A-4DBAD56BE6FB}" srcId="{0579999C-502B-4CF9-97DE-EBE9EB9AC2BC}" destId="{C328F3F1-E4A9-4D92-B2BE-50E8243EAA9B}" srcOrd="0" destOrd="0" parTransId="{0B28260F-E0AF-4DF0-B139-9193E916140F}" sibTransId="{2E0D7693-95B0-464C-99F6-3935A485BA90}"/>
    <dgm:cxn modelId="{A33AB11B-1C0E-491F-A856-6A8556C9B49C}" srcId="{578B67FF-CD1F-4C6D-8366-D3B7EEF0D08D}" destId="{63D06EA8-670A-488B-A69B-4B98CC055C38}" srcOrd="0" destOrd="0" parTransId="{6BFBD71B-1D76-4734-8C00-F76C5880605D}" sibTransId="{EF9E8298-9788-484A-8A4D-64F5DBC34225}"/>
    <dgm:cxn modelId="{30A83F51-AFF4-4B70-B5FE-396149A2F0F0}" type="presOf" srcId="{0579999C-502B-4CF9-97DE-EBE9EB9AC2BC}" destId="{39D67F0A-BF90-45D7-AF2B-0AEAF65AC7EB}" srcOrd="0" destOrd="0" presId="urn:microsoft.com/office/officeart/2005/8/layout/hList1"/>
    <dgm:cxn modelId="{7A290421-114D-4CE9-A32F-046F0A1D0087}" type="presOf" srcId="{6C890FF8-AC33-41C8-AA35-62DD0FB122B9}" destId="{F62BB5E1-128C-4632-B900-DBA8F51C3BCE}" srcOrd="0" destOrd="0" presId="urn:microsoft.com/office/officeart/2005/8/layout/hList1"/>
    <dgm:cxn modelId="{25AD81BB-2A1D-45BD-9B7A-A181575E2D56}" type="presParOf" srcId="{786195C4-51DC-4555-A5A2-6AB33F619B5B}" destId="{97E9A32E-C50A-48A5-BD67-39F7BD10725B}" srcOrd="0" destOrd="0" presId="urn:microsoft.com/office/officeart/2005/8/layout/hList1"/>
    <dgm:cxn modelId="{CF73C368-EAB8-4F0A-AF5C-E9780520F28F}" type="presParOf" srcId="{97E9A32E-C50A-48A5-BD67-39F7BD10725B}" destId="{14CD8EB4-30DD-4966-B0B7-DC089712649E}" srcOrd="0" destOrd="0" presId="urn:microsoft.com/office/officeart/2005/8/layout/hList1"/>
    <dgm:cxn modelId="{74085E69-5785-40F5-B1A7-D582E8B18358}" type="presParOf" srcId="{97E9A32E-C50A-48A5-BD67-39F7BD10725B}" destId="{75616C8A-E291-4DBE-9F8D-58FA93EE677C}" srcOrd="1" destOrd="0" presId="urn:microsoft.com/office/officeart/2005/8/layout/hList1"/>
    <dgm:cxn modelId="{CCC23C68-E15B-4F80-B379-231FE29B4EEF}" type="presParOf" srcId="{786195C4-51DC-4555-A5A2-6AB33F619B5B}" destId="{78E38D76-E62E-40A7-832A-903B2F4D537E}" srcOrd="1" destOrd="0" presId="urn:microsoft.com/office/officeart/2005/8/layout/hList1"/>
    <dgm:cxn modelId="{09BB0FB8-B818-4F96-98A4-63C9E9A02F63}" type="presParOf" srcId="{786195C4-51DC-4555-A5A2-6AB33F619B5B}" destId="{739E123C-3E61-4788-BC64-90CE8EBB93F8}" srcOrd="2" destOrd="0" presId="urn:microsoft.com/office/officeart/2005/8/layout/hList1"/>
    <dgm:cxn modelId="{512857DC-4B3A-4EFE-83D2-86929DB4C282}" type="presParOf" srcId="{739E123C-3E61-4788-BC64-90CE8EBB93F8}" destId="{F62BB5E1-128C-4632-B900-DBA8F51C3BCE}" srcOrd="0" destOrd="0" presId="urn:microsoft.com/office/officeart/2005/8/layout/hList1"/>
    <dgm:cxn modelId="{D7434CB6-F0AB-4828-98AC-D0C38341A5E5}" type="presParOf" srcId="{739E123C-3E61-4788-BC64-90CE8EBB93F8}" destId="{DBEAC31F-4AE7-4AD4-9068-FBC6E671164D}" srcOrd="1" destOrd="0" presId="urn:microsoft.com/office/officeart/2005/8/layout/hList1"/>
    <dgm:cxn modelId="{4A987360-8946-4DF2-A799-1DA9D2DBFECB}" type="presParOf" srcId="{786195C4-51DC-4555-A5A2-6AB33F619B5B}" destId="{A5ABE382-F65D-4E85-B31D-52B91A907BEB}" srcOrd="3" destOrd="0" presId="urn:microsoft.com/office/officeart/2005/8/layout/hList1"/>
    <dgm:cxn modelId="{DC736A0F-A62D-41C0-A379-4B23FB0402AA}" type="presParOf" srcId="{786195C4-51DC-4555-A5A2-6AB33F619B5B}" destId="{7D2C9E3F-7BE7-41FD-97DE-6D2CC0DA6DDE}" srcOrd="4" destOrd="0" presId="urn:microsoft.com/office/officeart/2005/8/layout/hList1"/>
    <dgm:cxn modelId="{76DFB324-2C89-4102-8910-07E2471ADEE9}" type="presParOf" srcId="{7D2C9E3F-7BE7-41FD-97DE-6D2CC0DA6DDE}" destId="{39D67F0A-BF90-45D7-AF2B-0AEAF65AC7EB}" srcOrd="0" destOrd="0" presId="urn:microsoft.com/office/officeart/2005/8/layout/hList1"/>
    <dgm:cxn modelId="{473481FB-BA7C-4D37-A7D1-BDA00D014878}" type="presParOf" srcId="{7D2C9E3F-7BE7-41FD-97DE-6D2CC0DA6DDE}" destId="{076DB330-DFEA-4AD5-A549-101AD9C29BA0}" srcOrd="1" destOrd="0" presId="urn:microsoft.com/office/officeart/2005/8/layout/hList1"/>
  </dgm:cxnLst>
  <dgm:bg/>
  <dgm:whole/>
</dgm:dataModel>
</file>

<file path=ppt/diagrams/data3.xml><?xml version="1.0" encoding="utf-8"?>
<dgm:dataModel xmlns:dgm="http://schemas.openxmlformats.org/drawingml/2006/diagram" xmlns:a="http://schemas.openxmlformats.org/drawingml/2006/main">
  <dgm:ptLst>
    <dgm:pt modelId="{C999C9E3-2820-4D23-8D3F-13B7E2EB9F5A}"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zh-CN" altLang="en-US"/>
        </a:p>
      </dgm:t>
    </dgm:pt>
    <dgm:pt modelId="{6648AA61-2E3F-4EC3-8476-4D06D383740D}">
      <dgm:prSet/>
      <dgm:spPr/>
      <dgm:t>
        <a:bodyPr/>
        <a:lstStyle/>
        <a:p>
          <a:pPr rtl="0"/>
          <a:r>
            <a:rPr lang="en-US" dirty="0" smtClean="0"/>
            <a:t>4</a:t>
          </a:r>
          <a:r>
            <a:rPr lang="zh-CN" dirty="0" smtClean="0"/>
            <a:t>．物流作业智能化</a:t>
          </a:r>
          <a:endParaRPr lang="zh-CN" dirty="0"/>
        </a:p>
      </dgm:t>
    </dgm:pt>
    <dgm:pt modelId="{5FE11727-889C-429B-8622-E819D53B4EE4}" type="parTrans" cxnId="{9332DFBC-04BA-4390-B37A-BECEBABCA4E6}">
      <dgm:prSet/>
      <dgm:spPr/>
      <dgm:t>
        <a:bodyPr/>
        <a:lstStyle/>
        <a:p>
          <a:endParaRPr lang="zh-CN" altLang="en-US"/>
        </a:p>
      </dgm:t>
    </dgm:pt>
    <dgm:pt modelId="{D62D59F5-7739-4B9E-8B45-63B95F637357}" type="sibTrans" cxnId="{9332DFBC-04BA-4390-B37A-BECEBABCA4E6}">
      <dgm:prSet/>
      <dgm:spPr/>
      <dgm:t>
        <a:bodyPr/>
        <a:lstStyle/>
        <a:p>
          <a:endParaRPr lang="zh-CN" altLang="en-US"/>
        </a:p>
      </dgm:t>
    </dgm:pt>
    <dgm:pt modelId="{D0E85363-C7BD-4DF7-8114-433A63E6328A}">
      <dgm:prSet/>
      <dgm:spPr/>
      <dgm:t>
        <a:bodyPr/>
        <a:lstStyle/>
        <a:p>
          <a:pPr rtl="0"/>
          <a:r>
            <a:rPr lang="zh-CN" dirty="0" smtClean="0"/>
            <a:t>智能化是自动化、信息化的一种高层次应用。物流作业过程涉及大量的运筹和决策，如物流网络的设计与优化、运输路径的选择、每次运输的装载量选择，多种货物的拼装优化、运输工具的排程和调度、库存水平的确定、补货策略的选择、有限资源的调配、配送策略的选择等问题都需要进行优化处理，这些都需要管理者借助优化的智能工具和大量的现代物流知识来解决。同时，近年来，专家系统、人工智能、仿真学、运筹学、智能商务、数据挖掘和机器人等相关技术在国际上已有较成熟的研究成果，并在实际物流作业中得到较好应用。因此，物流作业智能化已经成为物流发展的一个新趋势。</a:t>
          </a:r>
          <a:endParaRPr lang="zh-CN" dirty="0"/>
        </a:p>
      </dgm:t>
    </dgm:pt>
    <dgm:pt modelId="{585B7F4C-DC48-43D7-AACE-9A47EEFAEE20}" type="parTrans" cxnId="{31C35C10-F53B-4121-8E2B-6BAAA14CD8E3}">
      <dgm:prSet/>
      <dgm:spPr/>
      <dgm:t>
        <a:bodyPr/>
        <a:lstStyle/>
        <a:p>
          <a:endParaRPr lang="zh-CN" altLang="en-US"/>
        </a:p>
      </dgm:t>
    </dgm:pt>
    <dgm:pt modelId="{DEA9BB9C-1D33-4D0B-9B69-E5397B219A9C}" type="sibTrans" cxnId="{31C35C10-F53B-4121-8E2B-6BAAA14CD8E3}">
      <dgm:prSet/>
      <dgm:spPr/>
      <dgm:t>
        <a:bodyPr/>
        <a:lstStyle/>
        <a:p>
          <a:endParaRPr lang="zh-CN" altLang="en-US"/>
        </a:p>
      </dgm:t>
    </dgm:pt>
    <dgm:pt modelId="{C8C78E52-B926-47A7-A615-C0E6003CFDD5}">
      <dgm:prSet/>
      <dgm:spPr/>
      <dgm:t>
        <a:bodyPr/>
        <a:lstStyle/>
        <a:p>
          <a:pPr rtl="0"/>
          <a:r>
            <a:rPr lang="en-US" dirty="0" smtClean="0"/>
            <a:t>5</a:t>
          </a:r>
          <a:r>
            <a:rPr lang="zh-CN" dirty="0" smtClean="0"/>
            <a:t>．物流信息标准化</a:t>
          </a:r>
          <a:endParaRPr lang="zh-CN" dirty="0"/>
        </a:p>
      </dgm:t>
    </dgm:pt>
    <dgm:pt modelId="{1B8AB26B-3C69-4D33-988B-AB4C77EA73D1}" type="parTrans" cxnId="{195558D4-3665-474E-9C39-2BE95A8ABA75}">
      <dgm:prSet/>
      <dgm:spPr/>
      <dgm:t>
        <a:bodyPr/>
        <a:lstStyle/>
        <a:p>
          <a:endParaRPr lang="zh-CN" altLang="en-US"/>
        </a:p>
      </dgm:t>
    </dgm:pt>
    <dgm:pt modelId="{1F66199F-F5A5-42AC-A86A-56AE2EB526FB}" type="sibTrans" cxnId="{195558D4-3665-474E-9C39-2BE95A8ABA75}">
      <dgm:prSet/>
      <dgm:spPr/>
      <dgm:t>
        <a:bodyPr/>
        <a:lstStyle/>
        <a:p>
          <a:endParaRPr lang="zh-CN" altLang="en-US"/>
        </a:p>
      </dgm:t>
    </dgm:pt>
    <dgm:pt modelId="{8CE774BA-02D3-4034-81F3-9070BAAD0D1C}">
      <dgm:prSet/>
      <dgm:spPr/>
      <dgm:t>
        <a:bodyPr/>
        <a:lstStyle/>
        <a:p>
          <a:pPr rtl="0"/>
          <a:r>
            <a:rPr lang="zh-CN" dirty="0" smtClean="0"/>
            <a:t>在经济和贸易全球化的大背景下，国际物流发展对于物流信息技术的标准化，提出越来越高的要求。物流信息资源和物流信息应用技术的标准化是现代物流技术的一个显著特征和发展趋势，也是现代物流技术实现的根本保证。在综合物流体系中，运输配送、存储保管、装卸搬运、分类包装、流通加工等各环节，正在建立一套统一的、科学的基于信息技术的作业标准。</a:t>
          </a:r>
          <a:endParaRPr lang="zh-CN" dirty="0"/>
        </a:p>
      </dgm:t>
    </dgm:pt>
    <dgm:pt modelId="{8A07FB74-9D39-4AB8-A919-2269032AD8C9}" type="parTrans" cxnId="{816C5268-AD5F-4332-BCA5-C593407EDE39}">
      <dgm:prSet/>
      <dgm:spPr/>
      <dgm:t>
        <a:bodyPr/>
        <a:lstStyle/>
        <a:p>
          <a:endParaRPr lang="zh-CN" altLang="en-US"/>
        </a:p>
      </dgm:t>
    </dgm:pt>
    <dgm:pt modelId="{211D002C-6BCD-4559-B7D5-F0F661376728}" type="sibTrans" cxnId="{816C5268-AD5F-4332-BCA5-C593407EDE39}">
      <dgm:prSet/>
      <dgm:spPr/>
      <dgm:t>
        <a:bodyPr/>
        <a:lstStyle/>
        <a:p>
          <a:endParaRPr lang="zh-CN" altLang="en-US"/>
        </a:p>
      </dgm:t>
    </dgm:pt>
    <dgm:pt modelId="{601ACC49-366C-4ABD-9985-DE1DEB9D7057}">
      <dgm:prSet/>
      <dgm:spPr/>
      <dgm:t>
        <a:bodyPr/>
        <a:lstStyle/>
        <a:p>
          <a:pPr rtl="0"/>
          <a:r>
            <a:rPr lang="en-US" dirty="0" smtClean="0"/>
            <a:t>6</a:t>
          </a:r>
          <a:r>
            <a:rPr lang="zh-CN" dirty="0" smtClean="0"/>
            <a:t>．物流信息安全化</a:t>
          </a:r>
          <a:endParaRPr lang="zh-CN" dirty="0"/>
        </a:p>
      </dgm:t>
    </dgm:pt>
    <dgm:pt modelId="{4D199DFD-9AA4-44CD-BC17-C38EFA91BB49}" type="parTrans" cxnId="{3EE07030-A85C-4DD4-ADE6-51CB9F579C82}">
      <dgm:prSet/>
      <dgm:spPr/>
      <dgm:t>
        <a:bodyPr/>
        <a:lstStyle/>
        <a:p>
          <a:endParaRPr lang="zh-CN" altLang="en-US"/>
        </a:p>
      </dgm:t>
    </dgm:pt>
    <dgm:pt modelId="{4B7D1D88-86DB-4971-B103-868C28A64B81}" type="sibTrans" cxnId="{3EE07030-A85C-4DD4-ADE6-51CB9F579C82}">
      <dgm:prSet/>
      <dgm:spPr/>
      <dgm:t>
        <a:bodyPr/>
        <a:lstStyle/>
        <a:p>
          <a:endParaRPr lang="zh-CN" altLang="en-US"/>
        </a:p>
      </dgm:t>
    </dgm:pt>
    <dgm:pt modelId="{FD59C662-FAD5-496F-8953-DF895EE89913}">
      <dgm:prSet/>
      <dgm:spPr/>
      <dgm:t>
        <a:bodyPr/>
        <a:lstStyle/>
        <a:p>
          <a:pPr rtl="0"/>
          <a:r>
            <a:rPr lang="zh-CN" dirty="0" smtClean="0"/>
            <a:t>借助网络技术发展起来的物流信息技术，在享受网络发展带来巨大好处的同时，也面临着可能遭受的安全危机，例如网络黑客无孔不入地恶意攻击、病毒的肆虐、信息的泄密等等。应用安全防范技术，保障物流信息系统或平台安全、稳定地运行，是企业长期将面临的一项重大挑战。因此，物流信息安全技术已经成为另一个新的</a:t>
          </a:r>
          <a:r>
            <a:rPr lang="zh-CN" smtClean="0"/>
            <a:t>发展趋势</a:t>
          </a:r>
          <a:endParaRPr lang="zh-CN" dirty="0"/>
        </a:p>
      </dgm:t>
    </dgm:pt>
    <dgm:pt modelId="{7AB2A3F9-95C9-4EED-8A9D-2B48D2A8EDD5}" type="parTrans" cxnId="{74EC83A0-0BD2-4727-8CD1-B1F74BF9600D}">
      <dgm:prSet/>
      <dgm:spPr/>
      <dgm:t>
        <a:bodyPr/>
        <a:lstStyle/>
        <a:p>
          <a:endParaRPr lang="zh-CN" altLang="en-US"/>
        </a:p>
      </dgm:t>
    </dgm:pt>
    <dgm:pt modelId="{4626D4DB-AEE4-4562-AD33-1A0691F6A8B6}" type="sibTrans" cxnId="{74EC83A0-0BD2-4727-8CD1-B1F74BF9600D}">
      <dgm:prSet/>
      <dgm:spPr/>
      <dgm:t>
        <a:bodyPr/>
        <a:lstStyle/>
        <a:p>
          <a:endParaRPr lang="zh-CN" altLang="en-US"/>
        </a:p>
      </dgm:t>
    </dgm:pt>
    <dgm:pt modelId="{6CE0D829-EBFC-40D1-AF75-32E0F024129F}" type="pres">
      <dgm:prSet presAssocID="{C999C9E3-2820-4D23-8D3F-13B7E2EB9F5A}" presName="Name0" presStyleCnt="0">
        <dgm:presLayoutVars>
          <dgm:dir/>
          <dgm:animLvl val="lvl"/>
          <dgm:resizeHandles val="exact"/>
        </dgm:presLayoutVars>
      </dgm:prSet>
      <dgm:spPr/>
    </dgm:pt>
    <dgm:pt modelId="{4AB27EFE-5810-4608-8EAA-002FD41C70D4}" type="pres">
      <dgm:prSet presAssocID="{6648AA61-2E3F-4EC3-8476-4D06D383740D}" presName="composite" presStyleCnt="0"/>
      <dgm:spPr/>
    </dgm:pt>
    <dgm:pt modelId="{B88A6E90-BCE8-4E8B-848E-290EBACACDF3}" type="pres">
      <dgm:prSet presAssocID="{6648AA61-2E3F-4EC3-8476-4D06D383740D}" presName="parTx" presStyleLbl="alignNode1" presStyleIdx="0" presStyleCnt="3">
        <dgm:presLayoutVars>
          <dgm:chMax val="0"/>
          <dgm:chPref val="0"/>
          <dgm:bulletEnabled val="1"/>
        </dgm:presLayoutVars>
      </dgm:prSet>
      <dgm:spPr/>
    </dgm:pt>
    <dgm:pt modelId="{44584D88-7573-424A-94D6-C539FB3D0712}" type="pres">
      <dgm:prSet presAssocID="{6648AA61-2E3F-4EC3-8476-4D06D383740D}" presName="desTx" presStyleLbl="alignAccFollowNode1" presStyleIdx="0" presStyleCnt="3">
        <dgm:presLayoutVars>
          <dgm:bulletEnabled val="1"/>
        </dgm:presLayoutVars>
      </dgm:prSet>
      <dgm:spPr/>
    </dgm:pt>
    <dgm:pt modelId="{A7F37BC8-59F2-4980-BAE1-C5B5D8AF2592}" type="pres">
      <dgm:prSet presAssocID="{D62D59F5-7739-4B9E-8B45-63B95F637357}" presName="space" presStyleCnt="0"/>
      <dgm:spPr/>
    </dgm:pt>
    <dgm:pt modelId="{F4892F45-1595-4607-95C2-536EB4C926B6}" type="pres">
      <dgm:prSet presAssocID="{C8C78E52-B926-47A7-A615-C0E6003CFDD5}" presName="composite" presStyleCnt="0"/>
      <dgm:spPr/>
    </dgm:pt>
    <dgm:pt modelId="{69BA0A30-A7F2-4841-AFC5-C00875FE3668}" type="pres">
      <dgm:prSet presAssocID="{C8C78E52-B926-47A7-A615-C0E6003CFDD5}" presName="parTx" presStyleLbl="alignNode1" presStyleIdx="1" presStyleCnt="3">
        <dgm:presLayoutVars>
          <dgm:chMax val="0"/>
          <dgm:chPref val="0"/>
          <dgm:bulletEnabled val="1"/>
        </dgm:presLayoutVars>
      </dgm:prSet>
      <dgm:spPr/>
    </dgm:pt>
    <dgm:pt modelId="{99CC6E7D-E055-4706-B16F-B76AFEDF81A2}" type="pres">
      <dgm:prSet presAssocID="{C8C78E52-B926-47A7-A615-C0E6003CFDD5}" presName="desTx" presStyleLbl="alignAccFollowNode1" presStyleIdx="1" presStyleCnt="3">
        <dgm:presLayoutVars>
          <dgm:bulletEnabled val="1"/>
        </dgm:presLayoutVars>
      </dgm:prSet>
      <dgm:spPr/>
    </dgm:pt>
    <dgm:pt modelId="{703E6BE5-9F79-4144-9DB1-D23D6966298F}" type="pres">
      <dgm:prSet presAssocID="{1F66199F-F5A5-42AC-A86A-56AE2EB526FB}" presName="space" presStyleCnt="0"/>
      <dgm:spPr/>
    </dgm:pt>
    <dgm:pt modelId="{61DA9644-B68A-4C16-97DF-5AB6BE3769D4}" type="pres">
      <dgm:prSet presAssocID="{601ACC49-366C-4ABD-9985-DE1DEB9D7057}" presName="composite" presStyleCnt="0"/>
      <dgm:spPr/>
    </dgm:pt>
    <dgm:pt modelId="{349FB4D0-DEE7-4ADB-A65D-BA590A9E74C8}" type="pres">
      <dgm:prSet presAssocID="{601ACC49-366C-4ABD-9985-DE1DEB9D7057}" presName="parTx" presStyleLbl="alignNode1" presStyleIdx="2" presStyleCnt="3">
        <dgm:presLayoutVars>
          <dgm:chMax val="0"/>
          <dgm:chPref val="0"/>
          <dgm:bulletEnabled val="1"/>
        </dgm:presLayoutVars>
      </dgm:prSet>
      <dgm:spPr/>
    </dgm:pt>
    <dgm:pt modelId="{D875F32B-C5C3-4192-8C48-58A523BF765E}" type="pres">
      <dgm:prSet presAssocID="{601ACC49-366C-4ABD-9985-DE1DEB9D7057}" presName="desTx" presStyleLbl="alignAccFollowNode1" presStyleIdx="2" presStyleCnt="3">
        <dgm:presLayoutVars>
          <dgm:bulletEnabled val="1"/>
        </dgm:presLayoutVars>
      </dgm:prSet>
      <dgm:spPr/>
      <dgm:t>
        <a:bodyPr/>
        <a:lstStyle/>
        <a:p>
          <a:endParaRPr lang="zh-CN" altLang="en-US"/>
        </a:p>
      </dgm:t>
    </dgm:pt>
  </dgm:ptLst>
  <dgm:cxnLst>
    <dgm:cxn modelId="{3EE07030-A85C-4DD4-ADE6-51CB9F579C82}" srcId="{C999C9E3-2820-4D23-8D3F-13B7E2EB9F5A}" destId="{601ACC49-366C-4ABD-9985-DE1DEB9D7057}" srcOrd="2" destOrd="0" parTransId="{4D199DFD-9AA4-44CD-BC17-C38EFA91BB49}" sibTransId="{4B7D1D88-86DB-4971-B103-868C28A64B81}"/>
    <dgm:cxn modelId="{00C3DAC2-0DF4-4EAC-A4EC-D7A8FEA98CDB}" type="presOf" srcId="{FD59C662-FAD5-496F-8953-DF895EE89913}" destId="{D875F32B-C5C3-4192-8C48-58A523BF765E}" srcOrd="0" destOrd="0" presId="urn:microsoft.com/office/officeart/2005/8/layout/hList1"/>
    <dgm:cxn modelId="{A0F1A324-EF42-4110-BBED-05D62C022365}" type="presOf" srcId="{D0E85363-C7BD-4DF7-8114-433A63E6328A}" destId="{44584D88-7573-424A-94D6-C539FB3D0712}" srcOrd="0" destOrd="0" presId="urn:microsoft.com/office/officeart/2005/8/layout/hList1"/>
    <dgm:cxn modelId="{956D6678-CE3C-4324-939A-16209D204395}" type="presOf" srcId="{C8C78E52-B926-47A7-A615-C0E6003CFDD5}" destId="{69BA0A30-A7F2-4841-AFC5-C00875FE3668}" srcOrd="0" destOrd="0" presId="urn:microsoft.com/office/officeart/2005/8/layout/hList1"/>
    <dgm:cxn modelId="{74EC83A0-0BD2-4727-8CD1-B1F74BF9600D}" srcId="{601ACC49-366C-4ABD-9985-DE1DEB9D7057}" destId="{FD59C662-FAD5-496F-8953-DF895EE89913}" srcOrd="0" destOrd="0" parTransId="{7AB2A3F9-95C9-4EED-8A9D-2B48D2A8EDD5}" sibTransId="{4626D4DB-AEE4-4562-AD33-1A0691F6A8B6}"/>
    <dgm:cxn modelId="{44A888D1-9C08-4B85-9B51-EC3D8FF0D163}" type="presOf" srcId="{8CE774BA-02D3-4034-81F3-9070BAAD0D1C}" destId="{99CC6E7D-E055-4706-B16F-B76AFEDF81A2}" srcOrd="0" destOrd="0" presId="urn:microsoft.com/office/officeart/2005/8/layout/hList1"/>
    <dgm:cxn modelId="{9332DFBC-04BA-4390-B37A-BECEBABCA4E6}" srcId="{C999C9E3-2820-4D23-8D3F-13B7E2EB9F5A}" destId="{6648AA61-2E3F-4EC3-8476-4D06D383740D}" srcOrd="0" destOrd="0" parTransId="{5FE11727-889C-429B-8622-E819D53B4EE4}" sibTransId="{D62D59F5-7739-4B9E-8B45-63B95F637357}"/>
    <dgm:cxn modelId="{816C5268-AD5F-4332-BCA5-C593407EDE39}" srcId="{C8C78E52-B926-47A7-A615-C0E6003CFDD5}" destId="{8CE774BA-02D3-4034-81F3-9070BAAD0D1C}" srcOrd="0" destOrd="0" parTransId="{8A07FB74-9D39-4AB8-A919-2269032AD8C9}" sibTransId="{211D002C-6BCD-4559-B7D5-F0F661376728}"/>
    <dgm:cxn modelId="{D13E2F02-536F-4014-9440-D584064F5B45}" type="presOf" srcId="{6648AA61-2E3F-4EC3-8476-4D06D383740D}" destId="{B88A6E90-BCE8-4E8B-848E-290EBACACDF3}" srcOrd="0" destOrd="0" presId="urn:microsoft.com/office/officeart/2005/8/layout/hList1"/>
    <dgm:cxn modelId="{31C35C10-F53B-4121-8E2B-6BAAA14CD8E3}" srcId="{6648AA61-2E3F-4EC3-8476-4D06D383740D}" destId="{D0E85363-C7BD-4DF7-8114-433A63E6328A}" srcOrd="0" destOrd="0" parTransId="{585B7F4C-DC48-43D7-AACE-9A47EEFAEE20}" sibTransId="{DEA9BB9C-1D33-4D0B-9B69-E5397B219A9C}"/>
    <dgm:cxn modelId="{195558D4-3665-474E-9C39-2BE95A8ABA75}" srcId="{C999C9E3-2820-4D23-8D3F-13B7E2EB9F5A}" destId="{C8C78E52-B926-47A7-A615-C0E6003CFDD5}" srcOrd="1" destOrd="0" parTransId="{1B8AB26B-3C69-4D33-988B-AB4C77EA73D1}" sibTransId="{1F66199F-F5A5-42AC-A86A-56AE2EB526FB}"/>
    <dgm:cxn modelId="{BD316689-2467-43D6-AF33-8390815B9B1B}" type="presOf" srcId="{C999C9E3-2820-4D23-8D3F-13B7E2EB9F5A}" destId="{6CE0D829-EBFC-40D1-AF75-32E0F024129F}" srcOrd="0" destOrd="0" presId="urn:microsoft.com/office/officeart/2005/8/layout/hList1"/>
    <dgm:cxn modelId="{8D39C443-1F19-4099-AC50-2C0B683E382B}" type="presOf" srcId="{601ACC49-366C-4ABD-9985-DE1DEB9D7057}" destId="{349FB4D0-DEE7-4ADB-A65D-BA590A9E74C8}" srcOrd="0" destOrd="0" presId="urn:microsoft.com/office/officeart/2005/8/layout/hList1"/>
    <dgm:cxn modelId="{2F13F21B-33DA-4316-9AC0-C7EC7AC469D5}" type="presParOf" srcId="{6CE0D829-EBFC-40D1-AF75-32E0F024129F}" destId="{4AB27EFE-5810-4608-8EAA-002FD41C70D4}" srcOrd="0" destOrd="0" presId="urn:microsoft.com/office/officeart/2005/8/layout/hList1"/>
    <dgm:cxn modelId="{A1A74D3F-A13B-4974-80EB-7F1C4F8A98D6}" type="presParOf" srcId="{4AB27EFE-5810-4608-8EAA-002FD41C70D4}" destId="{B88A6E90-BCE8-4E8B-848E-290EBACACDF3}" srcOrd="0" destOrd="0" presId="urn:microsoft.com/office/officeart/2005/8/layout/hList1"/>
    <dgm:cxn modelId="{4B8193CE-275A-4964-8A93-A12CFFC50975}" type="presParOf" srcId="{4AB27EFE-5810-4608-8EAA-002FD41C70D4}" destId="{44584D88-7573-424A-94D6-C539FB3D0712}" srcOrd="1" destOrd="0" presId="urn:microsoft.com/office/officeart/2005/8/layout/hList1"/>
    <dgm:cxn modelId="{471ED98A-F0A6-4787-96F3-4451F3901E8A}" type="presParOf" srcId="{6CE0D829-EBFC-40D1-AF75-32E0F024129F}" destId="{A7F37BC8-59F2-4980-BAE1-C5B5D8AF2592}" srcOrd="1" destOrd="0" presId="urn:microsoft.com/office/officeart/2005/8/layout/hList1"/>
    <dgm:cxn modelId="{E2933F8B-5564-4152-89CB-8846C5409314}" type="presParOf" srcId="{6CE0D829-EBFC-40D1-AF75-32E0F024129F}" destId="{F4892F45-1595-4607-95C2-536EB4C926B6}" srcOrd="2" destOrd="0" presId="urn:microsoft.com/office/officeart/2005/8/layout/hList1"/>
    <dgm:cxn modelId="{34FCAB7E-CDAF-4ED8-BDC6-4423535BEEE3}" type="presParOf" srcId="{F4892F45-1595-4607-95C2-536EB4C926B6}" destId="{69BA0A30-A7F2-4841-AFC5-C00875FE3668}" srcOrd="0" destOrd="0" presId="urn:microsoft.com/office/officeart/2005/8/layout/hList1"/>
    <dgm:cxn modelId="{57CC89AA-E26D-4115-8D54-4796FCCD4BAF}" type="presParOf" srcId="{F4892F45-1595-4607-95C2-536EB4C926B6}" destId="{99CC6E7D-E055-4706-B16F-B76AFEDF81A2}" srcOrd="1" destOrd="0" presId="urn:microsoft.com/office/officeart/2005/8/layout/hList1"/>
    <dgm:cxn modelId="{4914C5DB-6DA3-47C5-BC1D-8B3AA95077C1}" type="presParOf" srcId="{6CE0D829-EBFC-40D1-AF75-32E0F024129F}" destId="{703E6BE5-9F79-4144-9DB1-D23D6966298F}" srcOrd="3" destOrd="0" presId="urn:microsoft.com/office/officeart/2005/8/layout/hList1"/>
    <dgm:cxn modelId="{9D05BBC7-809F-41CE-9690-4054625C6F04}" type="presParOf" srcId="{6CE0D829-EBFC-40D1-AF75-32E0F024129F}" destId="{61DA9644-B68A-4C16-97DF-5AB6BE3769D4}" srcOrd="4" destOrd="0" presId="urn:microsoft.com/office/officeart/2005/8/layout/hList1"/>
    <dgm:cxn modelId="{B62468AC-43FE-455A-AA96-08B5030D852A}" type="presParOf" srcId="{61DA9644-B68A-4C16-97DF-5AB6BE3769D4}" destId="{349FB4D0-DEE7-4ADB-A65D-BA590A9E74C8}" srcOrd="0" destOrd="0" presId="urn:microsoft.com/office/officeart/2005/8/layout/hList1"/>
    <dgm:cxn modelId="{CF610302-7627-4D61-B6A5-9CF857A76A0D}" type="presParOf" srcId="{61DA9644-B68A-4C16-97DF-5AB6BE3769D4}" destId="{D875F32B-C5C3-4192-8C48-58A523BF765E}" srcOrd="1" destOrd="0" presId="urn:microsoft.com/office/officeart/2005/8/layout/hList1"/>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marL="0" indent="450850">
              <a:buNone/>
              <a:tabLst/>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1.bin"/><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6</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t>烟草智能物流</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533400">
              <a:buNone/>
            </a:pPr>
            <a:r>
              <a:rPr lang="zh-CN" altLang="en-US" dirty="0" smtClean="0"/>
              <a:t>尽管前几年行业物流建设取得了很大成绩，但与未来发展的要求和物联网建设的目标相比还有很大差距。主要体现在四个方面。</a:t>
            </a:r>
          </a:p>
          <a:p>
            <a:r>
              <a:rPr lang="zh-CN" altLang="en-US" dirty="0" smtClean="0"/>
              <a:t>一是尚未规模化。目前行业物流的运作基本是以一个地级市作为资源配置区域的，单体运作较好，但整体运营仍有差距，形不成规模化。</a:t>
            </a:r>
          </a:p>
          <a:p>
            <a:r>
              <a:rPr lang="zh-CN" altLang="en-US" dirty="0" smtClean="0"/>
              <a:t>二是尚未一体化。规模运作客观上要求形成完整统一的网络。前一阶段我们是从商业企业的卷烟物流入手，现在则要逐步实现工商物流一体化、两烟物流一体化、供应和销售物流一体化。</a:t>
            </a:r>
          </a:p>
          <a:p>
            <a:r>
              <a:rPr lang="zh-CN" altLang="en-US" dirty="0" smtClean="0"/>
              <a:t>三是尚未标准化。整体运作、规模运营，乃至建设物联网，标准化十分重要。尽管我们已经制定了不少标准，但由于规模化、一体化尚未实现，完整的供应链尚未真正形成，物流运作与全流程的标准化相距甚远。</a:t>
            </a:r>
          </a:p>
          <a:p>
            <a:r>
              <a:rPr lang="zh-CN" altLang="en-US" dirty="0" smtClean="0"/>
              <a:t>四是尚未智能化。物流业的竞争力和物联网的巨大作用在于智能处理。</a:t>
            </a:r>
          </a:p>
          <a:p>
            <a:endParaRPr lang="zh-CN" altLang="en-US" dirty="0"/>
          </a:p>
        </p:txBody>
      </p:sp>
      <p:sp>
        <p:nvSpPr>
          <p:cNvPr id="3" name="标题 2"/>
          <p:cNvSpPr>
            <a:spLocks noGrp="1"/>
          </p:cNvSpPr>
          <p:nvPr>
            <p:ph type="title"/>
          </p:nvPr>
        </p:nvSpPr>
        <p:spPr/>
        <p:txBody>
          <a:bodyPr/>
          <a:lstStyle/>
          <a:p>
            <a:r>
              <a:rPr lang="en-US" b="1" dirty="0" smtClean="0"/>
              <a:t>6.1.3 </a:t>
            </a:r>
            <a:r>
              <a:rPr lang="zh-CN" altLang="en-US" b="1" dirty="0" smtClean="0"/>
              <a:t>行业趋势</a:t>
            </a:r>
            <a:endParaRPr lang="zh-CN" altLang="en-U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目前烟草行业开展物联网建设，物流网络框架已经形成，具备了一定的基础；信息化基础较好，有较高的起点；具备了一定的基本特征，有较好的态势；具有规模优势、闭环运作的特点，也有一定的客观条件。所以，通过三至五年的努力，初步建成中国烟草物联网是可能的，也是可行的。建设烟草智能物流，一定要积极稳妥，步伐要稳、要实。要从规划做起。初步考虑是先从卷烟物流做起，建设行业统一完整的卷烟智能物流系统，再向全面展开的烟草物联网迈进。</a:t>
            </a:r>
          </a:p>
          <a:p>
            <a:endParaRPr lang="zh-CN" altLang="en-US" dirty="0"/>
          </a:p>
        </p:txBody>
      </p:sp>
      <p:sp>
        <p:nvSpPr>
          <p:cNvPr id="3" name="标题 2"/>
          <p:cNvSpPr>
            <a:spLocks noGrp="1"/>
          </p:cNvSpPr>
          <p:nvPr>
            <p:ph type="title"/>
          </p:nvPr>
        </p:nvSpPr>
        <p:spPr/>
        <p:txBody>
          <a:bodyPr/>
          <a:lstStyle/>
          <a:p>
            <a:r>
              <a:rPr lang="en-US" b="1" dirty="0" smtClean="0"/>
              <a:t>6.1.3 </a:t>
            </a:r>
            <a:r>
              <a:rPr lang="zh-CN" altLang="en-US" b="1" dirty="0" smtClean="0"/>
              <a:t>行业趋势</a:t>
            </a:r>
            <a:endParaRPr lang="zh-CN" altLang="en-US" dirty="0"/>
          </a:p>
        </p:txBody>
      </p:sp>
      <p:pic>
        <p:nvPicPr>
          <p:cNvPr id="110594" name="Picture 2" descr="http://www.tobaccochina.com.cn/uploadfiles/pic/20100701142519552A.jpg"/>
          <p:cNvPicPr>
            <a:picLocks noChangeAspect="1" noChangeArrowheads="1"/>
          </p:cNvPicPr>
          <p:nvPr/>
        </p:nvPicPr>
        <p:blipFill>
          <a:blip r:embed="rId2"/>
          <a:srcRect/>
          <a:stretch>
            <a:fillRect/>
          </a:stretch>
        </p:blipFill>
        <p:spPr bwMode="auto">
          <a:xfrm>
            <a:off x="1142976" y="3429000"/>
            <a:ext cx="6000792" cy="3920519"/>
          </a:xfrm>
          <a:prstGeom prst="rect">
            <a:avLst/>
          </a:prstGeom>
          <a:noFill/>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365125">
              <a:buNone/>
            </a:pPr>
            <a:r>
              <a:rPr lang="zh-CN" altLang="en-US" dirty="0" smtClean="0"/>
              <a:t>烟草行业在物联网相关技术应用和系统建设方面都起步较早。本世纪初，“物联网”概念刚刚传入国内，尚未受到广泛关注，然而相关技术和业务模式已在烟草行业得到了运用。烟草行业从自身改革发展需要出发，为提高行业科学决策和管理水平，于</a:t>
            </a:r>
            <a:r>
              <a:rPr lang="en-US" dirty="0" smtClean="0"/>
              <a:t>2003</a:t>
            </a:r>
            <a:r>
              <a:rPr lang="zh-CN" altLang="en-US" dirty="0" smtClean="0"/>
              <a:t>年正式启动了卷烟生产经营决策管理系统建设。系统设计核心思路，即通过“一打两扫”的业务流程，将工商企业端传感设备采集到的卷烟成品物流信息集成到行业统一的信息集成平台，从而实现对行业卷烟生产经营环节的产量、库存、销量和流向基础信息的及时跟踪、监控和管理，具备了行业物联网的基本特征。系统实施运用过程中，通过运用条码、电子标签（即射频识别）等自动识别技术，有效提高了卷烟成品出入库效率，同时解决了成垛卷烟的物流和信息流的交互统一问题。而自动识别技术正是“物联网”的核心技术。</a:t>
            </a:r>
          </a:p>
          <a:p>
            <a:pPr>
              <a:buNone/>
            </a:pPr>
            <a:endParaRPr lang="zh-CN" altLang="en-US" dirty="0"/>
          </a:p>
        </p:txBody>
      </p:sp>
      <p:sp>
        <p:nvSpPr>
          <p:cNvPr id="3" name="标题 2"/>
          <p:cNvSpPr>
            <a:spLocks noGrp="1"/>
          </p:cNvSpPr>
          <p:nvPr>
            <p:ph type="title"/>
          </p:nvPr>
        </p:nvSpPr>
        <p:spPr/>
        <p:txBody>
          <a:bodyPr/>
          <a:lstStyle/>
          <a:p>
            <a:r>
              <a:rPr lang="en-US" b="1" dirty="0" smtClean="0"/>
              <a:t>6.2 </a:t>
            </a:r>
            <a:r>
              <a:rPr lang="zh-CN" altLang="en-US" b="1" dirty="0" smtClean="0"/>
              <a:t>烟草智能物流</a:t>
            </a:r>
            <a:r>
              <a:rPr lang="zh-CN" altLang="en-US" b="1" dirty="0" smtClean="0"/>
              <a:t>框架</a:t>
            </a:r>
            <a:endParaRPr lang="zh-CN" altLang="en-US"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烟草行业信息化建设在党的十六大提出的以信息化带动工业化、以工业化促进信息化，走新型工业化道路的战略指引下，按照“统一标准、统一平台、统一数据、统一网络”，逐步实现“系统集成、资源整合、信息共享”的总体要求，全面启动了数字烟草建设，正朝着“用信息化带动烟草行业现代化建设”的目标迈进。经过十几年的发展，特别是近几年的快速推进，烟草行业的信息化建设从整体上提升到了一个新水平。</a:t>
            </a:r>
          </a:p>
          <a:p>
            <a:r>
              <a:rPr lang="en-US" dirty="0" smtClean="0"/>
              <a:t>1. </a:t>
            </a:r>
            <a:r>
              <a:rPr lang="zh-CN" altLang="en-US" dirty="0" smtClean="0"/>
              <a:t>烟草行业网络基础设施建设已具规模，以国家局（总公司）为中心，覆盖全行业各个单位的信息通信网络基本建成，实现了互联互通。</a:t>
            </a:r>
          </a:p>
          <a:p>
            <a:r>
              <a:rPr lang="en-US" dirty="0" smtClean="0"/>
              <a:t>2. </a:t>
            </a:r>
            <a:r>
              <a:rPr lang="zh-CN" altLang="en-US" dirty="0" smtClean="0"/>
              <a:t>行业信息技术的应用水平不断提高，重点工程建设取得了实质性进展</a:t>
            </a:r>
            <a:r>
              <a:rPr lang="zh-CN" altLang="en-US" dirty="0" smtClean="0"/>
              <a:t>。</a:t>
            </a:r>
            <a:endParaRPr lang="en-US" altLang="zh-CN" dirty="0" smtClean="0"/>
          </a:p>
          <a:p>
            <a:r>
              <a:rPr lang="en-US" dirty="0" smtClean="0"/>
              <a:t>3. </a:t>
            </a:r>
            <a:r>
              <a:rPr lang="zh-CN" altLang="en-US" dirty="0" smtClean="0"/>
              <a:t>行业信息资源有了初步积累，各种应用系统集中了大量的数据信息，初步形成了基于各类业务主题的数据库。</a:t>
            </a:r>
          </a:p>
          <a:p>
            <a:r>
              <a:rPr lang="en-US" dirty="0" smtClean="0"/>
              <a:t>4. </a:t>
            </a:r>
            <a:r>
              <a:rPr lang="zh-CN" altLang="en-US" dirty="0" smtClean="0"/>
              <a:t>行业信息化服务工作已上新台阶，加强和规范了行业信息化建设</a:t>
            </a:r>
            <a:endParaRPr lang="zh-CN" altLang="en-US" dirty="0"/>
          </a:p>
        </p:txBody>
      </p:sp>
      <p:sp>
        <p:nvSpPr>
          <p:cNvPr id="3" name="标题 2"/>
          <p:cNvSpPr>
            <a:spLocks noGrp="1"/>
          </p:cNvSpPr>
          <p:nvPr>
            <p:ph type="title"/>
          </p:nvPr>
        </p:nvSpPr>
        <p:spPr/>
        <p:txBody>
          <a:bodyPr/>
          <a:lstStyle/>
          <a:p>
            <a:r>
              <a:rPr lang="en-US" b="1" dirty="0" smtClean="0"/>
              <a:t>6.2.1</a:t>
            </a:r>
            <a:r>
              <a:rPr lang="zh-CN" altLang="en-US" b="1" dirty="0" smtClean="0"/>
              <a:t>应用</a:t>
            </a:r>
            <a:r>
              <a:rPr lang="zh-CN" altLang="en-US" b="1" dirty="0" smtClean="0"/>
              <a:t>需求</a:t>
            </a:r>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根据企业组织结构和卷烟物流信息系统服务对象，系统总体结构及功能需求可以划分为省级烟草公司、地市级烟草公司和工商企业协同三个层面。</a:t>
            </a:r>
          </a:p>
          <a:p>
            <a:r>
              <a:rPr lang="en-US" dirty="0" smtClean="0"/>
              <a:t>1. </a:t>
            </a:r>
            <a:r>
              <a:rPr lang="zh-CN" altLang="en-US" dirty="0" smtClean="0"/>
              <a:t>省级烟草公司层面</a:t>
            </a:r>
          </a:p>
          <a:p>
            <a:r>
              <a:rPr lang="zh-CN" altLang="en-US" dirty="0" smtClean="0"/>
              <a:t>省级烟草公司作为管理主体，对各地市级烟草公司卷烟物流业务进行监督、管理和控制，在宏观上指导卷烟物流运营业务。根据管理职能要求和实际业务需求，省级烟草公司卷烟物流信息系统可以概括为省级公司物流信息监控平台。</a:t>
            </a:r>
          </a:p>
          <a:p>
            <a:r>
              <a:rPr lang="zh-CN" altLang="en-US" dirty="0" smtClean="0"/>
              <a:t>省级公司物流信息监控平台主要包括：全省卷烟库存控制、全省订单分拣监控、全省智能配送监控以及全省物流绩效考核等功能。另外，省级公司物流信息监控平台作为全省统一信息平台中的子业务系统，应与省公司原有系统在数据、业务、界面、安全、管理等方面高度集成，实现信息的互联互通，为国家局、工业企业、零售客户等各物流相关方提供数据查询服务</a:t>
            </a:r>
            <a:endParaRPr lang="zh-CN" altLang="en-US" dirty="0"/>
          </a:p>
        </p:txBody>
      </p:sp>
      <p:sp>
        <p:nvSpPr>
          <p:cNvPr id="3" name="标题 2"/>
          <p:cNvSpPr>
            <a:spLocks noGrp="1"/>
          </p:cNvSpPr>
          <p:nvPr>
            <p:ph type="title"/>
          </p:nvPr>
        </p:nvSpPr>
        <p:spPr/>
        <p:txBody>
          <a:bodyPr/>
          <a:lstStyle/>
          <a:p>
            <a:r>
              <a:rPr lang="en-US" b="1" dirty="0" smtClean="0"/>
              <a:t>6.2.1</a:t>
            </a:r>
            <a:r>
              <a:rPr lang="zh-CN" altLang="en-US" b="1" dirty="0" smtClean="0"/>
              <a:t>应用需求</a:t>
            </a:r>
            <a:endParaRPr lang="zh-CN" altLang="en-US"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dirty="0" smtClean="0"/>
              <a:t>2. </a:t>
            </a:r>
            <a:r>
              <a:rPr lang="zh-CN" altLang="en-US" dirty="0" smtClean="0"/>
              <a:t>地市级烟草公司层面</a:t>
            </a:r>
          </a:p>
          <a:p>
            <a:r>
              <a:rPr lang="zh-CN" altLang="en-US" dirty="0" smtClean="0"/>
              <a:t>地市级烟草公司作为经营主体，主要负责卷烟仓储、分拣和配送等业务工作，在微观上操作卷烟物流运营业务。根据业务需求和管理职能要求，地市级烟草公司卷烟物流信息系统可以分为地市级公司物流信息监控平台、物流绩效考核系统、物流成本管理系统、物流资源管理系统、数字仓储管理系统、分拣管理系统以及配送管理系统等</a:t>
            </a:r>
            <a:r>
              <a:rPr lang="zh-CN" altLang="en-US" dirty="0" smtClean="0"/>
              <a:t>。</a:t>
            </a:r>
            <a:endParaRPr lang="en-US" altLang="zh-CN" dirty="0" smtClean="0"/>
          </a:p>
          <a:p>
            <a:r>
              <a:rPr lang="en-US" dirty="0" smtClean="0"/>
              <a:t>1</a:t>
            </a:r>
            <a:r>
              <a:rPr lang="zh-CN" altLang="en-US" dirty="0" smtClean="0"/>
              <a:t>）全面满足对卷烟库存、订单分拣、车辆配送、物流成本和绩效进行监控分析的需求，为地市级烟草公司领导提供先进、科学、实用的决策分析工具，辅助物流决策的制定。</a:t>
            </a:r>
          </a:p>
          <a:p>
            <a:r>
              <a:rPr lang="en-US" dirty="0" smtClean="0"/>
              <a:t>2</a:t>
            </a:r>
            <a:r>
              <a:rPr lang="zh-CN" altLang="en-US" dirty="0" smtClean="0"/>
              <a:t>）全面满足对物流绩效、物流成本、物流资源进行精细化管理的需求，为地市级烟草公司物流管理人员提供先进、科学、实用的管理手段，不断优化、提升物流运作管理水平。</a:t>
            </a:r>
          </a:p>
          <a:p>
            <a:r>
              <a:rPr lang="en-US" dirty="0" smtClean="0"/>
              <a:t>3</a:t>
            </a:r>
            <a:r>
              <a:rPr lang="zh-CN" altLang="en-US" dirty="0" smtClean="0"/>
              <a:t>）以实现“优质、高效、低成本”的统一物流运作管理为目的，全面满足对仓储、分拣、配送等物流作业进行管理的需求，同时引入智能综合调度、线路优化、导航监控等先进、科学、实用的物流管理手段，通过科学化的物流优化、智能化的综合调度、精细化的管理跟踪，切实提升物流服务质量、提高物流业务效率、降低物流运作成本。</a:t>
            </a:r>
          </a:p>
          <a:p>
            <a:endParaRPr lang="zh-CN" altLang="en-US" dirty="0" smtClean="0"/>
          </a:p>
          <a:p>
            <a:endParaRPr lang="zh-CN" altLang="en-US" dirty="0"/>
          </a:p>
        </p:txBody>
      </p:sp>
      <p:sp>
        <p:nvSpPr>
          <p:cNvPr id="3" name="标题 2"/>
          <p:cNvSpPr>
            <a:spLocks noGrp="1"/>
          </p:cNvSpPr>
          <p:nvPr>
            <p:ph type="title"/>
          </p:nvPr>
        </p:nvSpPr>
        <p:spPr/>
        <p:txBody>
          <a:bodyPr/>
          <a:lstStyle/>
          <a:p>
            <a:r>
              <a:rPr lang="en-US" b="1" dirty="0" smtClean="0"/>
              <a:t>6.2.1</a:t>
            </a:r>
            <a:r>
              <a:rPr lang="zh-CN" altLang="en-US" b="1" dirty="0" smtClean="0"/>
              <a:t>应用需求</a:t>
            </a:r>
            <a:endParaRPr lang="zh-CN" alt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dirty="0" smtClean="0"/>
              <a:t>3. </a:t>
            </a:r>
            <a:r>
              <a:rPr lang="zh-CN" altLang="en-US" dirty="0" smtClean="0"/>
              <a:t>工商企业协同层面</a:t>
            </a:r>
          </a:p>
          <a:p>
            <a:r>
              <a:rPr lang="zh-CN" altLang="en-US" sz="1600" dirty="0" smtClean="0"/>
              <a:t>根据国家局“建立新型工商关系”整体战略思路，结合目前在全行业重点推广的信息系统建设情况，工商企业协同层面的卷烟物流信息系统可以概括为工商协同信息系统，包括工商营销信息共享平台、工商卷烟在途物流信息系统以及工商对接物流信息系统三大部分。其中，工商营销信息共享平台为主导，提供宏观的查询与决策分析；工商卷烟在途物流信息系统、工商对接物流信息系统为补充，提供微观的业务操作管理与查询分析，完善卷烟物流信息系统在工商企业协同层面的相关功能。</a:t>
            </a:r>
          </a:p>
          <a:p>
            <a:r>
              <a:rPr lang="zh-CN" altLang="en-US" sz="1600" dirty="0" smtClean="0"/>
              <a:t>商业企业对于工商协同信息系统的功能需求如下：</a:t>
            </a:r>
          </a:p>
          <a:p>
            <a:r>
              <a:rPr lang="en-US" sz="1600" dirty="0" smtClean="0"/>
              <a:t>1</a:t>
            </a:r>
            <a:r>
              <a:rPr lang="zh-CN" altLang="en-US" sz="1600" dirty="0" smtClean="0"/>
              <a:t>）按照国家局领导提出的“信息共享、工商互动、协同营销、授权访问、各取所需”指导思想，全面满足对工商互享信息和工商共享信息进行查询分析的需求，为国家局、总公司、行业工商企业提供营销信息服务，为建立行业工商企业统一标准的信息平台提供条件，推进行业工商企业实现工商互动、协同营销。</a:t>
            </a:r>
          </a:p>
          <a:p>
            <a:r>
              <a:rPr lang="en-US" sz="1600" dirty="0" smtClean="0"/>
              <a:t>2</a:t>
            </a:r>
            <a:r>
              <a:rPr lang="zh-CN" altLang="en-US" sz="1600" dirty="0" smtClean="0"/>
              <a:t>）全面满足对工业运输车辆进行实时跟踪、对在途货物信息进行查询与综合分析、对物流单据进行标准化管理的需求，为国家局、总公司、行业工商企业提供在途物流信息服务，为建设完整的行业卷烟物流信息闭环和提高工商卷烟交接效率提供条件，提高行业的物流管理水平。</a:t>
            </a:r>
          </a:p>
          <a:p>
            <a:r>
              <a:rPr lang="en-US" sz="1600" dirty="0" smtClean="0"/>
              <a:t>3</a:t>
            </a:r>
            <a:r>
              <a:rPr lang="zh-CN" altLang="en-US" sz="1600" dirty="0" smtClean="0"/>
              <a:t>）全面满足工商企业之间开展网上配货和托盘联运的需求，为建设工商一体化物流提供有力支撑和保障，实现工业企业主动维护商业库存，加快工业企业的响应速率，优化商业企业库存结构，减少商业企业库存资金占用，降低商业企业物流运营成本。</a:t>
            </a:r>
          </a:p>
          <a:p>
            <a:endParaRPr lang="zh-CN" altLang="en-US" sz="1600" dirty="0"/>
          </a:p>
        </p:txBody>
      </p:sp>
      <p:sp>
        <p:nvSpPr>
          <p:cNvPr id="3" name="标题 2"/>
          <p:cNvSpPr>
            <a:spLocks noGrp="1"/>
          </p:cNvSpPr>
          <p:nvPr>
            <p:ph type="title"/>
          </p:nvPr>
        </p:nvSpPr>
        <p:spPr/>
        <p:txBody>
          <a:bodyPr/>
          <a:lstStyle/>
          <a:p>
            <a:r>
              <a:rPr lang="en-US" b="1" dirty="0" smtClean="0"/>
              <a:t>6.2.1</a:t>
            </a:r>
            <a:r>
              <a:rPr lang="zh-CN" altLang="en-US" b="1" dirty="0" smtClean="0"/>
              <a:t>应用需求</a:t>
            </a:r>
            <a:endParaRPr lang="zh-CN" alt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卷烟智能物流重点在国家局卷烟生产经营决策管理系统升级拓展的基础上，通过对地市卷烟商业仓储分拣配送物流业务环节如图</a:t>
            </a:r>
            <a:r>
              <a:rPr lang="en-US" dirty="0" smtClean="0"/>
              <a:t>6.2</a:t>
            </a:r>
            <a:r>
              <a:rPr lang="zh-CN" altLang="en-US" dirty="0" smtClean="0"/>
              <a:t>的物联网技术应用改造，实现以下功能，达到卷烟物流水平的全面提升，如图</a:t>
            </a:r>
            <a:r>
              <a:rPr lang="en-US" dirty="0" smtClean="0"/>
              <a:t>6.3</a:t>
            </a:r>
            <a:r>
              <a:rPr lang="zh-CN" altLang="en-US" dirty="0" smtClean="0"/>
              <a:t>所示。</a:t>
            </a:r>
          </a:p>
          <a:p>
            <a:endParaRPr lang="zh-CN" altLang="en-US" dirty="0"/>
          </a:p>
        </p:txBody>
      </p:sp>
      <p:sp>
        <p:nvSpPr>
          <p:cNvPr id="3" name="标题 2"/>
          <p:cNvSpPr>
            <a:spLocks noGrp="1"/>
          </p:cNvSpPr>
          <p:nvPr>
            <p:ph type="title"/>
          </p:nvPr>
        </p:nvSpPr>
        <p:spPr/>
        <p:txBody>
          <a:bodyPr/>
          <a:lstStyle/>
          <a:p>
            <a:r>
              <a:rPr lang="en-US" b="1" dirty="0" smtClean="0"/>
              <a:t>6.2.2</a:t>
            </a:r>
            <a:r>
              <a:rPr lang="zh-CN" altLang="en-US" b="1" dirty="0" smtClean="0"/>
              <a:t>框架</a:t>
            </a:r>
            <a:r>
              <a:rPr lang="zh-CN" altLang="en-US" b="1" dirty="0" smtClean="0"/>
              <a:t>构成</a:t>
            </a:r>
            <a:endParaRPr lang="zh-CN" altLang="en-US" dirty="0"/>
          </a:p>
        </p:txBody>
      </p:sp>
      <p:pic>
        <p:nvPicPr>
          <p:cNvPr id="4" name="图片 3"/>
          <p:cNvPicPr/>
          <p:nvPr/>
        </p:nvPicPr>
        <p:blipFill>
          <a:blip r:embed="rId2" cstate="print"/>
          <a:srcRect/>
          <a:stretch>
            <a:fillRect/>
          </a:stretch>
        </p:blipFill>
        <p:spPr bwMode="auto">
          <a:xfrm>
            <a:off x="928662" y="2571744"/>
            <a:ext cx="7572428" cy="3071834"/>
          </a:xfrm>
          <a:prstGeom prst="rect">
            <a:avLst/>
          </a:prstGeom>
          <a:noFill/>
          <a:ln w="9525">
            <a:noFill/>
            <a:miter lim="800000"/>
            <a:headEnd/>
            <a:tailEnd/>
          </a:ln>
        </p:spPr>
      </p:pic>
      <p:sp>
        <p:nvSpPr>
          <p:cNvPr id="112641" name="Rectangle 1"/>
          <p:cNvSpPr>
            <a:spLocks noChangeArrowheads="1"/>
          </p:cNvSpPr>
          <p:nvPr/>
        </p:nvSpPr>
        <p:spPr bwMode="auto">
          <a:xfrm>
            <a:off x="3357554" y="5715016"/>
            <a:ext cx="2550698"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图</a:t>
            </a:r>
            <a:r>
              <a:rPr kumimoji="0" lang="en-US" altLang="zh-CN"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6.2</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卷烟地市物流流程</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6.2.2</a:t>
            </a:r>
            <a:r>
              <a:rPr lang="zh-CN" altLang="en-US" b="1" dirty="0" smtClean="0"/>
              <a:t>框架构成</a:t>
            </a:r>
            <a:endParaRPr lang="zh-CN" altLang="en-US" dirty="0"/>
          </a:p>
        </p:txBody>
      </p:sp>
      <p:pic>
        <p:nvPicPr>
          <p:cNvPr id="4" name="图片 3"/>
          <p:cNvPicPr/>
          <p:nvPr/>
        </p:nvPicPr>
        <p:blipFill>
          <a:blip r:embed="rId2" cstate="print"/>
          <a:srcRect/>
          <a:stretch>
            <a:fillRect/>
          </a:stretch>
        </p:blipFill>
        <p:spPr bwMode="auto">
          <a:xfrm>
            <a:off x="500034" y="1214422"/>
            <a:ext cx="8072494" cy="5429288"/>
          </a:xfrm>
          <a:prstGeom prst="rect">
            <a:avLst/>
          </a:prstGeom>
          <a:noFill/>
          <a:ln w="9525">
            <a:noFill/>
            <a:miter lim="800000"/>
            <a:headEnd/>
            <a:tailEnd/>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根据烟草地市商业物流流程结合国家局相关规划和规范，对烟草智能物流系统进行框架进行规划，烟草智能物流系统也分为三层，即：第一层感知层，主要是利用底层物联网感知技术，实现对物流物品的感知；第二层网络层主要是行业内网和移动</a:t>
            </a:r>
            <a:r>
              <a:rPr lang="en-US" dirty="0" smtClean="0"/>
              <a:t>3G</a:t>
            </a:r>
            <a:r>
              <a:rPr lang="zh-CN" altLang="en-US" dirty="0" smtClean="0"/>
              <a:t>网络；第三层是应用层，应用层主要分为执行层、优化调度层、管理层、决策层。下面重点阐述应用层的各个层次。</a:t>
            </a:r>
          </a:p>
          <a:p>
            <a:r>
              <a:rPr lang="zh-CN" altLang="en-US" dirty="0" smtClean="0"/>
              <a:t>应用层中，首先从执行层开始，主要分为工商协同、智能仓储、智能分拣、智能配送、商零协同等几个部分。工商协同在物流方面需要了解送货计划、在途运输情况，及时安排调度卸货时间和人员，避免来货无人卸车或者无目的等待，提高工业客户满意度，同时将来还需要提供信息服务让工业企业了解地市库存和销售趋势，以便合理安排送货和生产。智能仓储、智能分拣、智能配送方面应该从业务流程入手，寻找薄弱点，利用物联网技术提高效率，例如分拣完成后采用工业相机为塑封包装拍照并与烟包信息、客户订单一一对应，以便发生问题时，提供第一手信息，合理划分责任，提高管理便利性。商零协同环节性充分与零售户互动，能为客户提供订单追踪服务，能让客户看到一个透明的配送过程，及时反馈信息对配送服务进行评价，更好的服务客户。 </a:t>
            </a:r>
          </a:p>
          <a:p>
            <a:endParaRPr lang="zh-CN" altLang="en-US" dirty="0"/>
          </a:p>
        </p:txBody>
      </p:sp>
      <p:sp>
        <p:nvSpPr>
          <p:cNvPr id="3" name="标题 2"/>
          <p:cNvSpPr>
            <a:spLocks noGrp="1"/>
          </p:cNvSpPr>
          <p:nvPr>
            <p:ph type="title"/>
          </p:nvPr>
        </p:nvSpPr>
        <p:spPr/>
        <p:txBody>
          <a:bodyPr/>
          <a:lstStyle/>
          <a:p>
            <a:r>
              <a:rPr lang="en-US" b="1" dirty="0" smtClean="0"/>
              <a:t>6.2.2</a:t>
            </a:r>
            <a:r>
              <a:rPr lang="zh-CN" altLang="en-US" b="1" dirty="0" smtClean="0"/>
              <a:t>框架构成</a:t>
            </a:r>
            <a:endParaRPr lang="zh-CN" altLang="en-US"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烟草行业物流的基本</a:t>
            </a:r>
            <a:r>
              <a:rPr lang="zh-CN" altLang="en-US" sz="2400" dirty="0" smtClean="0"/>
              <a:t>信息</a:t>
            </a:r>
            <a:endParaRPr lang="en-US" altLang="zh-CN" sz="2400" dirty="0" smtClean="0"/>
          </a:p>
          <a:p>
            <a:pPr lvl="0">
              <a:buFont typeface="Wingdings" pitchFamily="2" charset="2"/>
              <a:buChar char="l"/>
            </a:pPr>
            <a:endParaRPr lang="zh-CN" altLang="en-US" sz="2400" dirty="0" smtClean="0"/>
          </a:p>
          <a:p>
            <a:pPr lvl="0">
              <a:buFont typeface="Wingdings" pitchFamily="2" charset="2"/>
              <a:buChar char="l"/>
            </a:pPr>
            <a:r>
              <a:rPr lang="zh-CN" altLang="en-US" sz="2400" dirty="0" smtClean="0"/>
              <a:t>烟草智能物流的</a:t>
            </a:r>
            <a:r>
              <a:rPr lang="zh-CN" altLang="en-US" sz="2400" dirty="0" smtClean="0"/>
              <a:t>框架</a:t>
            </a:r>
            <a:endParaRPr lang="en-US" altLang="zh-CN" sz="2400" dirty="0" smtClean="0"/>
          </a:p>
          <a:p>
            <a:pPr lvl="0">
              <a:buFont typeface="Wingdings" pitchFamily="2" charset="2"/>
              <a:buChar char="l"/>
            </a:pPr>
            <a:endParaRPr lang="zh-CN" altLang="en-US" sz="2400" dirty="0" smtClean="0"/>
          </a:p>
          <a:p>
            <a:pPr>
              <a:buFont typeface="Wingdings" pitchFamily="2" charset="2"/>
              <a:buChar char="l"/>
            </a:pPr>
            <a:r>
              <a:rPr lang="zh-CN" altLang="en-US" sz="2400" dirty="0" smtClean="0"/>
              <a:t>烟草智能物流建设中的问题和趋势</a:t>
            </a: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6.2.3</a:t>
            </a:r>
            <a:r>
              <a:rPr lang="zh-CN" altLang="en-US" b="1" dirty="0" smtClean="0"/>
              <a:t>核心功能</a:t>
            </a:r>
            <a:r>
              <a:rPr lang="zh-CN" altLang="en-US" b="1" dirty="0" smtClean="0"/>
              <a:t>框架</a:t>
            </a:r>
            <a:endParaRPr lang="zh-CN" altLang="en-US" dirty="0"/>
          </a:p>
        </p:txBody>
      </p:sp>
      <p:sp>
        <p:nvSpPr>
          <p:cNvPr id="4" name="Rectangle 3"/>
          <p:cNvSpPr>
            <a:spLocks noChangeArrowheads="1"/>
          </p:cNvSpPr>
          <p:nvPr/>
        </p:nvSpPr>
        <p:spPr bwMode="auto">
          <a:xfrm>
            <a:off x="428596" y="928670"/>
            <a:ext cx="35719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烟草智能仓储管理系统是将先进的</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无线车载终端、条码技术和无线计算机网络相结合，集成了先进的软硬件系统，将重点放在数据发生的现场即仓库，从根本上保证了实际操作、物流状态和后台数据库三方面随时随地的准确统一，同时进一步提高了作业效率，真正实现了仓储管理的科学化、数字化。仓储管理系统结合烟草行业战略发展目标和经营管理现实要求，对堆放区精细化管理，统一使用</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RFID</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标签，使用叉车进行整托盘出入库，使用无线车载终端读取信息，同时可以把自动化仓库、货位货架进行统一，满足了仓储形式的发展需要，提高了作业效率，确保了仓储卷烟信息的及时性、有效性、可追溯性。 </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22883" name="Picture 3" descr="http://www.jdol.com.cn/pic/gongqiu/img/201011/e91d2bbe62b34ec59eab49ef8c0c4897.jpg"/>
          <p:cNvPicPr>
            <a:picLocks noChangeAspect="1" noChangeArrowheads="1"/>
          </p:cNvPicPr>
          <p:nvPr/>
        </p:nvPicPr>
        <p:blipFill>
          <a:blip r:embed="rId2"/>
          <a:srcRect/>
          <a:stretch>
            <a:fillRect/>
          </a:stretch>
        </p:blipFill>
        <p:spPr bwMode="auto">
          <a:xfrm>
            <a:off x="4214810" y="2071678"/>
            <a:ext cx="4572032" cy="3429024"/>
          </a:xfrm>
          <a:prstGeom prst="rect">
            <a:avLst/>
          </a:prstGeom>
          <a:noFill/>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6.2.3</a:t>
            </a:r>
            <a:r>
              <a:rPr lang="zh-CN" altLang="en-US" b="1" dirty="0" smtClean="0"/>
              <a:t>核心功能</a:t>
            </a:r>
            <a:r>
              <a:rPr lang="zh-CN" altLang="en-US" b="1" dirty="0" smtClean="0"/>
              <a:t>框架</a:t>
            </a:r>
            <a:endParaRPr lang="zh-CN" altLang="en-US" dirty="0"/>
          </a:p>
        </p:txBody>
      </p:sp>
      <p:pic>
        <p:nvPicPr>
          <p:cNvPr id="118786" name="Picture 2" descr="http://www.echinatobacco.com/zhongguoyancao/attachement/jpg/site2/20111013/001c25d21b6e1000f51a11.jpg"/>
          <p:cNvPicPr>
            <a:picLocks noChangeAspect="1" noChangeArrowheads="1"/>
          </p:cNvPicPr>
          <p:nvPr/>
        </p:nvPicPr>
        <p:blipFill>
          <a:blip r:embed="rId2"/>
          <a:srcRect/>
          <a:stretch>
            <a:fillRect/>
          </a:stretch>
        </p:blipFill>
        <p:spPr bwMode="auto">
          <a:xfrm>
            <a:off x="1000100" y="3857628"/>
            <a:ext cx="6715172" cy="2571744"/>
          </a:xfrm>
          <a:prstGeom prst="rect">
            <a:avLst/>
          </a:prstGeom>
          <a:noFill/>
        </p:spPr>
      </p:pic>
      <p:sp>
        <p:nvSpPr>
          <p:cNvPr id="118788" name="Rectangle 4"/>
          <p:cNvSpPr>
            <a:spLocks noChangeArrowheads="1"/>
          </p:cNvSpPr>
          <p:nvPr/>
        </p:nvSpPr>
        <p:spPr bwMode="auto">
          <a:xfrm>
            <a:off x="571472" y="1357298"/>
            <a:ext cx="8572528"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分拣重点体现在备货管理、分拣管理、码垛管理、暂存管理四个环节的物联网建设，智能分拣重点体现在对于分拣的实时监控和发货管理，通过实时监控可以在工作区内及时获取分拣的进度、量、户、预计完成时间、效率等信息，强化流程管理细节，发货管理重点体现在码垛、暂存、发货这三个环节物联网提升，将原来粗放型的管理模式转变成精细化的管理模式，这是一个重大的提升。通过这五个环节实现了分拣环节的物联网建设，全面感知，信息共享，完成了智能分拣的建设目标。</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智能配送通过手持</a:t>
            </a:r>
            <a:r>
              <a:rPr lang="en-US" dirty="0" smtClean="0"/>
              <a:t>PDA</a:t>
            </a:r>
            <a:r>
              <a:rPr lang="zh-CN" altLang="en-US" dirty="0" smtClean="0"/>
              <a:t>将发货管理、在途（配送、交接、退货）、订单跟踪、中转站管理来实现对于配送环节的物联网建设，结合配送线路优化、车辆</a:t>
            </a:r>
            <a:r>
              <a:rPr lang="en-US" dirty="0" smtClean="0"/>
              <a:t>3G</a:t>
            </a:r>
            <a:r>
              <a:rPr lang="zh-CN" altLang="en-US" dirty="0" smtClean="0"/>
              <a:t>视频、车辆</a:t>
            </a:r>
            <a:r>
              <a:rPr lang="en-US" dirty="0" smtClean="0"/>
              <a:t>GPS</a:t>
            </a:r>
            <a:r>
              <a:rPr lang="zh-CN" altLang="en-US" dirty="0" smtClean="0"/>
              <a:t>监控，通过在途管理系统可以讲配送车辆的装车效率、配送进度、配送交接控制、退货信息及时反馈提供了解决办法和工具，具有开创性的意义。</a:t>
            </a:r>
          </a:p>
          <a:p>
            <a:endParaRPr lang="zh-CN" altLang="en-US" dirty="0"/>
          </a:p>
        </p:txBody>
      </p:sp>
      <p:sp>
        <p:nvSpPr>
          <p:cNvPr id="3" name="标题 2"/>
          <p:cNvSpPr>
            <a:spLocks noGrp="1"/>
          </p:cNvSpPr>
          <p:nvPr>
            <p:ph type="title"/>
          </p:nvPr>
        </p:nvSpPr>
        <p:spPr/>
        <p:txBody>
          <a:bodyPr/>
          <a:lstStyle/>
          <a:p>
            <a:r>
              <a:rPr lang="en-US" b="1" dirty="0" smtClean="0"/>
              <a:t>6.2.3</a:t>
            </a:r>
            <a:r>
              <a:rPr lang="zh-CN" altLang="en-US" b="1" dirty="0" smtClean="0"/>
              <a:t>核心功能框架</a:t>
            </a:r>
            <a:endParaRPr lang="zh-CN" altLang="en-US" dirty="0"/>
          </a:p>
        </p:txBody>
      </p:sp>
      <p:pic>
        <p:nvPicPr>
          <p:cNvPr id="4" name="图片 3"/>
          <p:cNvPicPr/>
          <p:nvPr/>
        </p:nvPicPr>
        <p:blipFill>
          <a:blip r:embed="rId2" cstate="print"/>
          <a:srcRect l="17755" t="28003" r="8458" b="11858"/>
          <a:stretch>
            <a:fillRect/>
          </a:stretch>
        </p:blipFill>
        <p:spPr bwMode="auto">
          <a:xfrm>
            <a:off x="1142976" y="3428976"/>
            <a:ext cx="6286544" cy="3429024"/>
          </a:xfrm>
          <a:prstGeom prst="rect">
            <a:avLst/>
          </a:prstGeom>
          <a:noFill/>
          <a:ln w="9525">
            <a:noFill/>
            <a:miter lim="800000"/>
            <a:headEnd/>
            <a:tailEnd/>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00034" y="1428736"/>
            <a:ext cx="3686172" cy="4929188"/>
          </a:xfrm>
        </p:spPr>
        <p:txBody>
          <a:bodyPr/>
          <a:lstStyle/>
          <a:p>
            <a:r>
              <a:rPr lang="zh-CN" altLang="en-US" sz="1800" dirty="0" smtClean="0"/>
              <a:t>烟草物流综合物流管理系统，以物流费用入手建立了物流成本预算、核算、绩效考核体系，实现对卷烟物流工作的精细化管理。通过“物流精细化管理”，实现物流工作 “优质、高效、低成本”的目标。以物流</a:t>
            </a:r>
            <a:r>
              <a:rPr lang="en-US" sz="1800" dirty="0" smtClean="0"/>
              <a:t>“</a:t>
            </a:r>
            <a:r>
              <a:rPr lang="zh-CN" altLang="en-US" sz="1800" dirty="0" smtClean="0"/>
              <a:t>成本管理精细化</a:t>
            </a:r>
            <a:r>
              <a:rPr lang="en-US" sz="1800" dirty="0" smtClean="0"/>
              <a:t>”</a:t>
            </a:r>
            <a:r>
              <a:rPr lang="zh-CN" altLang="en-US" sz="1800" dirty="0" smtClean="0"/>
              <a:t>为突破口，全面提升现代物流管理水平</a:t>
            </a:r>
            <a:r>
              <a:rPr lang="zh-CN" altLang="en-US" sz="1800" dirty="0" smtClean="0"/>
              <a:t>。</a:t>
            </a:r>
            <a:endParaRPr lang="zh-CN" altLang="en-US" sz="1800" dirty="0" smtClean="0"/>
          </a:p>
          <a:p>
            <a:endParaRPr lang="zh-CN" altLang="en-US" dirty="0"/>
          </a:p>
        </p:txBody>
      </p:sp>
      <p:sp>
        <p:nvSpPr>
          <p:cNvPr id="3" name="标题 2"/>
          <p:cNvSpPr>
            <a:spLocks noGrp="1"/>
          </p:cNvSpPr>
          <p:nvPr>
            <p:ph type="title"/>
          </p:nvPr>
        </p:nvSpPr>
        <p:spPr/>
        <p:txBody>
          <a:bodyPr/>
          <a:lstStyle/>
          <a:p>
            <a:r>
              <a:rPr lang="en-US" b="1" dirty="0" smtClean="0"/>
              <a:t>6.2.3</a:t>
            </a:r>
            <a:r>
              <a:rPr lang="zh-CN" altLang="en-US" b="1" dirty="0" smtClean="0"/>
              <a:t>核心功能框架</a:t>
            </a:r>
            <a:endParaRPr lang="zh-CN" altLang="en-US" dirty="0"/>
          </a:p>
        </p:txBody>
      </p:sp>
      <p:pic>
        <p:nvPicPr>
          <p:cNvPr id="4" name="图片 3"/>
          <p:cNvPicPr/>
          <p:nvPr/>
        </p:nvPicPr>
        <p:blipFill>
          <a:blip r:embed="rId2" cstate="print"/>
          <a:srcRect/>
          <a:stretch>
            <a:fillRect/>
          </a:stretch>
        </p:blipFill>
        <p:spPr bwMode="auto">
          <a:xfrm>
            <a:off x="4286248" y="1428736"/>
            <a:ext cx="4643470" cy="3143272"/>
          </a:xfrm>
          <a:prstGeom prst="rect">
            <a:avLst/>
          </a:prstGeom>
          <a:noFill/>
          <a:ln w="9525">
            <a:noFill/>
            <a:miter lim="800000"/>
            <a:headEnd/>
            <a:tailEnd/>
          </a:ln>
        </p:spPr>
      </p:pic>
      <p:sp>
        <p:nvSpPr>
          <p:cNvPr id="5" name="TextBox 4"/>
          <p:cNvSpPr txBox="1"/>
          <p:nvPr/>
        </p:nvSpPr>
        <p:spPr>
          <a:xfrm>
            <a:off x="500034" y="4643446"/>
            <a:ext cx="8072462" cy="1754326"/>
          </a:xfrm>
          <a:prstGeom prst="rect">
            <a:avLst/>
          </a:prstGeom>
          <a:noFill/>
        </p:spPr>
        <p:txBody>
          <a:bodyPr wrap="square" rtlCol="0">
            <a:spAutoFit/>
          </a:bodyPr>
          <a:lstStyle/>
          <a:p>
            <a:r>
              <a:rPr lang="zh-CN" altLang="en-US" dirty="0" smtClean="0"/>
              <a:t>如图</a:t>
            </a:r>
            <a:r>
              <a:rPr lang="en-US" dirty="0" smtClean="0"/>
              <a:t>6.4</a:t>
            </a:r>
            <a:r>
              <a:rPr lang="zh-CN" altLang="en-US" dirty="0" smtClean="0"/>
              <a:t>所示，物流综合管理平台包含物流绩效管理模块、物流成本管理模块、服务评价模块、物流资源管理模块，物流成本管理模块从物流成本入手实现对物流费用的精确管理，物流绩效管理依托物流费用、人员工作量、工作质量等信息，实现对公司、部门、个人的绩效考核分析，物流服务评价模块主要是针对服务客户的服务评价以及相关运行指标对物流中心服务进行有效评价，物流资源管理模块实现对物流所有资源的数字化管理。</a:t>
            </a:r>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物流监控调度平台对物流中心进行规划、指导、监督、考核，随着将来物流系统化发展，需要直接对物流中心进行管理，因此，物流信息系统必须从物流统一管理着眼，为形成规模化、标准化、专业化物流体系提供必要的信息技术手段支撑，为形成“敏捷运作”、“协同供应”、“灵活配送”的供应链，提升行业竞争力奠定基础。如图</a:t>
            </a:r>
            <a:r>
              <a:rPr lang="en-US" dirty="0" smtClean="0"/>
              <a:t>6.6</a:t>
            </a:r>
            <a:r>
              <a:rPr lang="zh-CN" altLang="en-US" dirty="0" smtClean="0"/>
              <a:t>所示，平台需要通过物流分析系统，能够对物流运作、对卷烟库存、对分拣、配送进行监控分析以及对物流成本进行监控分析。</a:t>
            </a:r>
          </a:p>
          <a:p>
            <a:endParaRPr lang="zh-CN" altLang="en-US" dirty="0"/>
          </a:p>
        </p:txBody>
      </p:sp>
      <p:sp>
        <p:nvSpPr>
          <p:cNvPr id="3" name="标题 2"/>
          <p:cNvSpPr>
            <a:spLocks noGrp="1"/>
          </p:cNvSpPr>
          <p:nvPr>
            <p:ph type="title"/>
          </p:nvPr>
        </p:nvSpPr>
        <p:spPr/>
        <p:txBody>
          <a:bodyPr/>
          <a:lstStyle/>
          <a:p>
            <a:r>
              <a:rPr lang="en-US" b="1" dirty="0" smtClean="0"/>
              <a:t>6.2.3</a:t>
            </a:r>
            <a:r>
              <a:rPr lang="zh-CN" altLang="en-US" b="1" dirty="0" smtClean="0"/>
              <a:t>核心功能框架</a:t>
            </a:r>
            <a:endParaRPr lang="zh-CN" altLang="en-US" dirty="0"/>
          </a:p>
        </p:txBody>
      </p:sp>
      <p:pic>
        <p:nvPicPr>
          <p:cNvPr id="4" name="图片 3"/>
          <p:cNvPicPr/>
          <p:nvPr/>
        </p:nvPicPr>
        <p:blipFill>
          <a:blip r:embed="rId2" cstate="print"/>
          <a:srcRect/>
          <a:stretch>
            <a:fillRect/>
          </a:stretch>
        </p:blipFill>
        <p:spPr bwMode="auto">
          <a:xfrm>
            <a:off x="1000100" y="3571876"/>
            <a:ext cx="7072362" cy="3071834"/>
          </a:xfrm>
          <a:prstGeom prst="rect">
            <a:avLst/>
          </a:prstGeom>
          <a:noFill/>
          <a:ln w="9525">
            <a:noFill/>
            <a:miter lim="800000"/>
            <a:headEnd/>
            <a:tailEnd/>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烟草智能物流系统从管理和规划两方面入手，一方面通过信息化建立和完善</a:t>
            </a:r>
            <a:r>
              <a:rPr lang="en-US" dirty="0" smtClean="0"/>
              <a:t>WMS</a:t>
            </a:r>
            <a:r>
              <a:rPr lang="zh-CN" altLang="en-US" dirty="0" smtClean="0"/>
              <a:t>流程、电子商务流程、分拣流程、</a:t>
            </a:r>
            <a:r>
              <a:rPr lang="en-US" dirty="0" smtClean="0"/>
              <a:t>GIS</a:t>
            </a:r>
            <a:r>
              <a:rPr lang="zh-CN" altLang="en-US" dirty="0" smtClean="0"/>
              <a:t>调度流程、配送流程、结算流程指挥监控流程，同时固化了绩效考评、成本统计等高阶管理流程，如此在理清流程基础上通过机械化和信息化的结合运用提高了效率，减少了成本，同时提升了管理水平，并为实现优质服务奠定了物质基础。因此建议，烟草智能物流系统应该按照如下几个步骤：</a:t>
            </a:r>
          </a:p>
          <a:p>
            <a:r>
              <a:rPr lang="zh-CN" altLang="en-US" dirty="0" smtClean="0"/>
              <a:t>第一步：形成烟草智能物流系统建设方案，烟草智能物流系统以业务流程为重点，按照国家局信息化建设的四统一要求，进行信息系统的统一规划，并对信息系统的建设形成中长期规划。</a:t>
            </a:r>
          </a:p>
          <a:p>
            <a:r>
              <a:rPr lang="zh-CN" altLang="en-US" dirty="0" smtClean="0"/>
              <a:t>第二步：形成卷烟物流运营规范，根据国家局对现代物流建设的“六个统一”的建设要求，烟草公司对物流运营规范进行规划，如组织结构、物流成本科目等逐步实现</a:t>
            </a:r>
            <a:r>
              <a:rPr lang="en-US" dirty="0" smtClean="0"/>
              <a:t>“</a:t>
            </a:r>
            <a:r>
              <a:rPr lang="zh-CN" altLang="en-US" dirty="0" smtClean="0"/>
              <a:t>六个统一</a:t>
            </a:r>
            <a:r>
              <a:rPr lang="en-US" dirty="0" smtClean="0"/>
              <a:t>”</a:t>
            </a:r>
            <a:r>
              <a:rPr lang="zh-CN" altLang="en-US" dirty="0" smtClean="0"/>
              <a:t>的战略目标。</a:t>
            </a:r>
          </a:p>
          <a:p>
            <a:r>
              <a:rPr lang="zh-CN" altLang="en-US" dirty="0" smtClean="0"/>
              <a:t>第三步：按照系统规划，进行分步实施，烟草公司按照整体规范，根据自身特点分步实施的原则。</a:t>
            </a:r>
          </a:p>
          <a:p>
            <a:r>
              <a:rPr lang="zh-CN" altLang="en-US" dirty="0" smtClean="0"/>
              <a:t>最终形成一整套符合烟草物流特点的智能物流系统。</a:t>
            </a:r>
          </a:p>
          <a:p>
            <a:endParaRPr lang="zh-CN" altLang="en-US" dirty="0"/>
          </a:p>
        </p:txBody>
      </p:sp>
      <p:sp>
        <p:nvSpPr>
          <p:cNvPr id="3" name="标题 2"/>
          <p:cNvSpPr>
            <a:spLocks noGrp="1"/>
          </p:cNvSpPr>
          <p:nvPr>
            <p:ph type="title"/>
          </p:nvPr>
        </p:nvSpPr>
        <p:spPr/>
        <p:txBody>
          <a:bodyPr/>
          <a:lstStyle/>
          <a:p>
            <a:r>
              <a:rPr lang="en-US" b="1" dirty="0" smtClean="0"/>
              <a:t>6.2.4</a:t>
            </a:r>
            <a:r>
              <a:rPr lang="zh-CN" altLang="en-US" b="1" dirty="0" smtClean="0"/>
              <a:t>实施</a:t>
            </a:r>
            <a:r>
              <a:rPr lang="zh-CN" altLang="en-US" b="1" dirty="0" smtClean="0"/>
              <a:t>步骤</a:t>
            </a:r>
            <a:endParaRPr lang="zh-CN" altLang="en-US"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烟草智能物流已经在烟草行业有了初步的应用，国家烟草专卖局也深刻认识到智能物流系统对于中国未来烟草行业的重要性，也积极引导行业物流向智能化发展，但是未来中国烟草物流还将面临很多的问题。</a:t>
            </a:r>
          </a:p>
          <a:p>
            <a:endParaRPr lang="zh-CN" altLang="en-US" dirty="0"/>
          </a:p>
        </p:txBody>
      </p:sp>
      <p:sp>
        <p:nvSpPr>
          <p:cNvPr id="3" name="标题 2"/>
          <p:cNvSpPr>
            <a:spLocks noGrp="1"/>
          </p:cNvSpPr>
          <p:nvPr>
            <p:ph type="title"/>
          </p:nvPr>
        </p:nvSpPr>
        <p:spPr/>
        <p:txBody>
          <a:bodyPr/>
          <a:lstStyle/>
          <a:p>
            <a:r>
              <a:rPr lang="en-US" b="1" dirty="0" smtClean="0"/>
              <a:t>6.3</a:t>
            </a:r>
            <a:r>
              <a:rPr lang="zh-CN" altLang="en-US" b="1" dirty="0" smtClean="0"/>
              <a:t>烟草智能物流</a:t>
            </a:r>
            <a:r>
              <a:rPr lang="zh-CN" altLang="en-US" b="1" dirty="0" smtClean="0"/>
              <a:t>展望</a:t>
            </a:r>
            <a:endParaRPr lang="zh-CN" altLang="en-US" dirty="0"/>
          </a:p>
        </p:txBody>
      </p:sp>
      <p:pic>
        <p:nvPicPr>
          <p:cNvPr id="123906" name="Picture 2" descr="http://www.56885.net/oledit/UploadFile/20083/2008325115356721.jpg"/>
          <p:cNvPicPr>
            <a:picLocks noChangeAspect="1" noChangeArrowheads="1"/>
          </p:cNvPicPr>
          <p:nvPr/>
        </p:nvPicPr>
        <p:blipFill>
          <a:blip r:embed="rId2"/>
          <a:srcRect/>
          <a:stretch>
            <a:fillRect/>
          </a:stretch>
        </p:blipFill>
        <p:spPr bwMode="auto">
          <a:xfrm>
            <a:off x="857224" y="2186133"/>
            <a:ext cx="7215238" cy="4671867"/>
          </a:xfrm>
          <a:prstGeom prst="rect">
            <a:avLst/>
          </a:prstGeom>
          <a:noFill/>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近年来，烟草行业信息化建设虽然取得了较大进展，获得了一定效益，技术水平不断提高，信息资源有了一定的积累，技术应用初见成效，但行业信息化的实施还面临着环境复杂多变的挑战。</a:t>
            </a:r>
          </a:p>
          <a:p>
            <a:r>
              <a:rPr lang="en-US" dirty="0" smtClean="0"/>
              <a:t>1</a:t>
            </a:r>
            <a:r>
              <a:rPr lang="zh-CN" altLang="en-US" dirty="0" smtClean="0"/>
              <a:t>．业务的复杂多变和企业组织结构的调整。面对日益激烈的国际国内竞争，适应市场需求的变化，企业业务流程再造，企业重组和资产重组，企业组织结构、管理体系和业务模式等更加复杂多变，在此背景下，信息化项目就必须具备满足这些变化要求的能力。</a:t>
            </a:r>
          </a:p>
          <a:p>
            <a:r>
              <a:rPr lang="en-US" dirty="0" smtClean="0"/>
              <a:t>2</a:t>
            </a:r>
            <a:r>
              <a:rPr lang="zh-CN" altLang="en-US" dirty="0" smtClean="0"/>
              <a:t>．</a:t>
            </a:r>
            <a:r>
              <a:rPr lang="en-US" dirty="0" smtClean="0"/>
              <a:t>IT</a:t>
            </a:r>
            <a:r>
              <a:rPr lang="zh-CN" altLang="en-US" dirty="0" smtClean="0"/>
              <a:t>产业格局和技术快速发展，对行业信息化建设的投资保护、</a:t>
            </a:r>
            <a:r>
              <a:rPr lang="en-US" dirty="0" smtClean="0"/>
              <a:t>IT</a:t>
            </a:r>
            <a:r>
              <a:rPr lang="zh-CN" altLang="en-US" dirty="0" smtClean="0"/>
              <a:t>成本控制等提出了更严峻的挑战。</a:t>
            </a:r>
          </a:p>
          <a:p>
            <a:r>
              <a:rPr lang="zh-CN" altLang="en-US" dirty="0" smtClean="0"/>
              <a:t>上述问题的存在，影响了行业信息化的进程，制约了行业信息化建设水平的提升，阻碍了行业信息化建设协调健康发展。因此，信息资源和应用系统的整合集成、应用提高是下一步行业信息化建设的重点工作。</a:t>
            </a:r>
          </a:p>
          <a:p>
            <a:endParaRPr lang="zh-CN" altLang="en-US" dirty="0"/>
          </a:p>
        </p:txBody>
      </p:sp>
      <p:sp>
        <p:nvSpPr>
          <p:cNvPr id="3" name="标题 2"/>
          <p:cNvSpPr>
            <a:spLocks noGrp="1"/>
          </p:cNvSpPr>
          <p:nvPr>
            <p:ph type="title"/>
          </p:nvPr>
        </p:nvSpPr>
        <p:spPr/>
        <p:txBody>
          <a:bodyPr/>
          <a:lstStyle/>
          <a:p>
            <a:r>
              <a:rPr lang="en-US" b="1" dirty="0" smtClean="0"/>
              <a:t>6.3.1</a:t>
            </a:r>
            <a:r>
              <a:rPr lang="zh-CN" altLang="en-US" b="1" dirty="0" smtClean="0"/>
              <a:t>存在</a:t>
            </a:r>
            <a:r>
              <a:rPr lang="zh-CN" altLang="en-US" b="1" dirty="0" smtClean="0"/>
              <a:t>问题</a:t>
            </a:r>
            <a:endParaRPr lang="zh-CN" altLang="en-US"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未来烟草智能物流系统以“全面覆盖、全面感知、全程控制、全面提升”为目标，完成行业卷烟物流物联网建设，达到卷烟成品物流作业可视化、流程最优化、管理智能化、公共物流信息服务全息化，构建成覆盖农工商、全流程、全组织体系的卷烟物流物联网。烟草智能物流系统还需要从以下几个方面进行建设和发展：</a:t>
            </a:r>
          </a:p>
          <a:p>
            <a:r>
              <a:rPr lang="en-US" dirty="0" smtClean="0"/>
              <a:t>1</a:t>
            </a:r>
            <a:r>
              <a:rPr lang="zh-CN" altLang="en-US" dirty="0" smtClean="0"/>
              <a:t>．利用传感网、电子标签（</a:t>
            </a:r>
            <a:r>
              <a:rPr lang="en-US" dirty="0" smtClean="0"/>
              <a:t>RFID</a:t>
            </a:r>
            <a:r>
              <a:rPr lang="zh-CN" altLang="en-US" dirty="0" smtClean="0"/>
              <a:t>）、视频监控、全球卫星定位（</a:t>
            </a:r>
            <a:r>
              <a:rPr lang="en-US" dirty="0" smtClean="0"/>
              <a:t>GPS</a:t>
            </a:r>
            <a:r>
              <a:rPr lang="zh-CN" altLang="en-US" dirty="0" smtClean="0"/>
              <a:t>）、地理信息（</a:t>
            </a:r>
            <a:r>
              <a:rPr lang="en-US" dirty="0" smtClean="0"/>
              <a:t>GIS</a:t>
            </a:r>
            <a:r>
              <a:rPr lang="zh-CN" altLang="en-US" dirty="0" smtClean="0"/>
              <a:t>）等技术实现对所有卷烟成品（包括件烟、条烟、卷烟包装等）、物流资源（包括托盘、周转箱、运输车辆、货位、分拣及装卸工具、周边环境以及最终零售客户的全面感知、信息关联和全程跟踪。</a:t>
            </a:r>
          </a:p>
          <a:p>
            <a:r>
              <a:rPr lang="en-US" dirty="0" smtClean="0"/>
              <a:t>2</a:t>
            </a:r>
            <a:r>
              <a:rPr lang="zh-CN" altLang="en-US" dirty="0" smtClean="0"/>
              <a:t>．利用行业内联网、互联网和无线广域网等网络技术、消息中间件和网络与信息安全加密等技术实现行业物流信息的可靠传输和互联互通，达到工商、商零物流信息全面共享，利用供应商管理库存等技术，提高从工业到最终零售客户整个物流链条的对接效率和运行水平。</a:t>
            </a:r>
          </a:p>
          <a:p>
            <a:r>
              <a:rPr lang="en-US" dirty="0" smtClean="0"/>
              <a:t>3</a:t>
            </a:r>
            <a:r>
              <a:rPr lang="zh-CN" altLang="en-US" dirty="0" smtClean="0"/>
              <a:t>．全面整合物流作业系统、成本管理系统、绩效考核、智能调度系统等各类卷烟物流应用系统，不断提高卷烟物流管理的科学化、精细化、规范化水平，实现卷烟物流信息集成、流程优化、运行高效。</a:t>
            </a:r>
          </a:p>
          <a:p>
            <a:endParaRPr lang="zh-CN" altLang="en-US" dirty="0"/>
          </a:p>
        </p:txBody>
      </p:sp>
      <p:sp>
        <p:nvSpPr>
          <p:cNvPr id="3" name="标题 2"/>
          <p:cNvSpPr>
            <a:spLocks noGrp="1"/>
          </p:cNvSpPr>
          <p:nvPr>
            <p:ph type="title"/>
          </p:nvPr>
        </p:nvSpPr>
        <p:spPr/>
        <p:txBody>
          <a:bodyPr/>
          <a:lstStyle/>
          <a:p>
            <a:r>
              <a:rPr lang="en-US" b="1" dirty="0" smtClean="0"/>
              <a:t>6.3.2</a:t>
            </a:r>
            <a:r>
              <a:rPr lang="zh-CN" altLang="en-US" b="1" dirty="0" smtClean="0"/>
              <a:t>发展</a:t>
            </a:r>
            <a:r>
              <a:rPr lang="zh-CN" altLang="en-US" b="1" dirty="0" smtClean="0"/>
              <a:t>趋势</a:t>
            </a:r>
            <a:endParaRPr lang="zh-CN" altLang="en-US"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28596" y="1643050"/>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en-US" b="1" dirty="0" smtClean="0"/>
              <a:t>6.3.2</a:t>
            </a:r>
            <a:r>
              <a:rPr lang="zh-CN" altLang="en-US" b="1" dirty="0" smtClean="0"/>
              <a:t>发展趋势</a:t>
            </a:r>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285852" y="557214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500298" y="3857628"/>
            <a:ext cx="296863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6.4</a:t>
            </a:r>
            <a:r>
              <a:rPr lang="zh-CN" altLang="en-US" b="1" dirty="0" smtClean="0"/>
              <a:t>案例分析</a:t>
            </a:r>
            <a:endParaRPr lang="zh-CN" altLang="en-US" b="1" dirty="0"/>
          </a:p>
        </p:txBody>
      </p:sp>
      <p:sp>
        <p:nvSpPr>
          <p:cNvPr id="8199" name="AutoShape 50"/>
          <p:cNvSpPr>
            <a:spLocks noChangeArrowheads="1"/>
          </p:cNvSpPr>
          <p:nvPr/>
        </p:nvSpPr>
        <p:spPr bwMode="gray">
          <a:xfrm>
            <a:off x="2406634" y="3006732"/>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6.3</a:t>
            </a:r>
            <a:r>
              <a:rPr lang="zh-CN" altLang="en-US" b="1" dirty="0" smtClean="0"/>
              <a:t>烟草智能物流展望</a:t>
            </a:r>
            <a:endParaRPr lang="zh-CN" altLang="en-US" b="1" dirty="0"/>
          </a:p>
        </p:txBody>
      </p:sp>
      <p:sp>
        <p:nvSpPr>
          <p:cNvPr id="8200" name="AutoShape 51"/>
          <p:cNvSpPr>
            <a:spLocks noChangeArrowheads="1"/>
          </p:cNvSpPr>
          <p:nvPr/>
        </p:nvSpPr>
        <p:spPr bwMode="gray">
          <a:xfrm>
            <a:off x="2071670" y="2214554"/>
            <a:ext cx="3000380" cy="508000"/>
          </a:xfrm>
          <a:prstGeom prst="roundRect">
            <a:avLst>
              <a:gd name="adj" fmla="val 50000"/>
            </a:avLst>
          </a:prstGeom>
          <a:noFill/>
          <a:ln w="28575" algn="ctr">
            <a:solidFill>
              <a:schemeClr val="bg2"/>
            </a:solidFill>
            <a:round/>
            <a:headEnd/>
            <a:tailEnd/>
          </a:ln>
        </p:spPr>
        <p:txBody>
          <a:bodyPr wrap="none" anchor="ctr"/>
          <a:lstStyle/>
          <a:p>
            <a:r>
              <a:rPr lang="en-US" b="1" dirty="0" smtClean="0"/>
              <a:t>6.2 </a:t>
            </a:r>
            <a:r>
              <a:rPr lang="zh-CN" altLang="en-US" b="1" dirty="0" smtClean="0"/>
              <a:t>烟草智能物流框架</a:t>
            </a:r>
            <a:endParaRPr lang="zh-CN" altLang="en-US" b="1" dirty="0"/>
          </a:p>
        </p:txBody>
      </p:sp>
      <p:sp>
        <p:nvSpPr>
          <p:cNvPr id="8201" name="AutoShape 52"/>
          <p:cNvSpPr>
            <a:spLocks noChangeArrowheads="1"/>
          </p:cNvSpPr>
          <p:nvPr/>
        </p:nvSpPr>
        <p:spPr bwMode="gray">
          <a:xfrm>
            <a:off x="1142976" y="1428736"/>
            <a:ext cx="2949576" cy="508000"/>
          </a:xfrm>
          <a:prstGeom prst="roundRect">
            <a:avLst>
              <a:gd name="adj" fmla="val 50000"/>
            </a:avLst>
          </a:prstGeom>
          <a:noFill/>
          <a:ln w="28575" algn="ctr">
            <a:solidFill>
              <a:schemeClr val="bg2"/>
            </a:solidFill>
            <a:round/>
            <a:headEnd/>
            <a:tailEnd/>
          </a:ln>
        </p:spPr>
        <p:txBody>
          <a:bodyPr wrap="none" anchor="ctr"/>
          <a:lstStyle/>
          <a:p>
            <a:r>
              <a:rPr lang="en-US" b="1" dirty="0" smtClean="0"/>
              <a:t>6.1 </a:t>
            </a:r>
            <a:r>
              <a:rPr lang="zh-CN" altLang="en-US" b="1" dirty="0" smtClean="0"/>
              <a:t>烟草物流概述</a:t>
            </a:r>
            <a:endParaRPr lang="zh-CN" altLang="en-US" b="1" dirty="0"/>
          </a:p>
        </p:txBody>
      </p:sp>
      <p:grpSp>
        <p:nvGrpSpPr>
          <p:cNvPr id="2" name="Group 53"/>
          <p:cNvGrpSpPr>
            <a:grpSpLocks/>
          </p:cNvGrpSpPr>
          <p:nvPr/>
        </p:nvGrpSpPr>
        <p:grpSpPr bwMode="auto">
          <a:xfrm>
            <a:off x="825476" y="1517636"/>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766870" y="2320917"/>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01834" y="3082932"/>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254236" y="4014790"/>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987402" y="562135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50"/>
          <p:cNvSpPr>
            <a:spLocks noChangeArrowheads="1"/>
          </p:cNvSpPr>
          <p:nvPr/>
        </p:nvSpPr>
        <p:spPr bwMode="gray">
          <a:xfrm>
            <a:off x="2214546" y="4714884"/>
            <a:ext cx="31337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6.5</a:t>
            </a:r>
            <a:r>
              <a:rPr lang="zh-CN" altLang="en-US" b="1" dirty="0" smtClean="0"/>
              <a:t>小结</a:t>
            </a:r>
            <a:endParaRPr lang="zh-CN" altLang="en-US" b="1" dirty="0"/>
          </a:p>
        </p:txBody>
      </p:sp>
      <p:grpSp>
        <p:nvGrpSpPr>
          <p:cNvPr id="48" name="Group 67"/>
          <p:cNvGrpSpPr>
            <a:grpSpLocks/>
          </p:cNvGrpSpPr>
          <p:nvPr/>
        </p:nvGrpSpPr>
        <p:grpSpPr bwMode="auto">
          <a:xfrm>
            <a:off x="1909746" y="4791084"/>
            <a:ext cx="381000" cy="381000"/>
            <a:chOff x="2078" y="1680"/>
            <a:chExt cx="1615" cy="1615"/>
          </a:xfrm>
        </p:grpSpPr>
        <p:sp>
          <p:nvSpPr>
            <p:cNvPr id="4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1"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53"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5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1969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en-US" b="1" dirty="0" smtClean="0"/>
              <a:t>6.3.2</a:t>
            </a:r>
            <a:r>
              <a:rPr lang="zh-CN" altLang="en-US" b="1" dirty="0" smtClean="0"/>
              <a:t>发展趋势</a:t>
            </a:r>
            <a:endParaRPr lang="zh-CN" altLang="en-US"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按照先卷烟物流物联网、后资产和烟叶物流物联网、最终建成中国烟草物联网的发展思路，烟草行业可以分</a:t>
            </a:r>
            <a:r>
              <a:rPr lang="en-US" dirty="0" smtClean="0"/>
              <a:t>“</a:t>
            </a:r>
            <a:r>
              <a:rPr lang="zh-CN" altLang="en-US" dirty="0" smtClean="0"/>
              <a:t>三步走</a:t>
            </a:r>
            <a:r>
              <a:rPr lang="en-US" dirty="0" smtClean="0"/>
              <a:t>”</a:t>
            </a:r>
            <a:r>
              <a:rPr lang="zh-CN" altLang="en-US" dirty="0" smtClean="0"/>
              <a:t>，开展中国烟草物联网建设。</a:t>
            </a:r>
          </a:p>
          <a:p>
            <a:r>
              <a:rPr lang="zh-CN" altLang="en-US" sz="1600" dirty="0" smtClean="0"/>
              <a:t>第一步，基本完成卷烟物流物联网建设。实现对卷烟物流资源（包括卷烟条、件、周转箱、托盘、车辆、叉车、仓储、货位、分拣等）的全面感知、确保卷烟物流资源始终处于可知、可控、可信状态；实现对卷烟物流作业流程（包括：卷烟生产、出入库、分拣、配车、运输等业务流程）的全面优化，确保工作效率不断提高；实现卷烟物流基础管理（费用、成本、环境、安全、质量等）的精细化，确保卷烟物流的经济实用性和高效性。多措并举，最终达到卷烟成品物流作业可视化、流程最优化和管理智能化目标。</a:t>
            </a:r>
          </a:p>
          <a:p>
            <a:r>
              <a:rPr lang="zh-CN" altLang="en-US" sz="1600" dirty="0" smtClean="0"/>
              <a:t>第二步，基本完成行业资产（主要指卷烟生产制造）和烟叶物联网建设，实现对行业重要资源和烟叶生产、初烤、复烤过程的全面感知和互联互通，一些相关项目的开展可以并行进行。</a:t>
            </a:r>
          </a:p>
          <a:p>
            <a:r>
              <a:rPr lang="zh-CN" altLang="en-US" sz="1600" dirty="0" smtClean="0"/>
              <a:t>第三步，基本建成全行业全面感知、互联互通、先进实用、具有鲜明行业特色的中国烟草物联网。实现对整个烟草产业链（包括烟叶种植、烤烟、制丝、卷烟生产、仓储、运输、营销、服务等）的全面贯穿，实现行业生产经营各个环节的高度自动化、信息化和智能化。</a:t>
            </a:r>
          </a:p>
          <a:p>
            <a:r>
              <a:rPr lang="zh-CN" altLang="en-US" dirty="0" smtClean="0"/>
              <a:t>通过</a:t>
            </a:r>
            <a:r>
              <a:rPr lang="zh-CN" altLang="en-US" dirty="0" smtClean="0"/>
              <a:t>以上“三步工程”，在先进技术的引领下，我国烟草行业定会实现物联网技术全面覆盖和打通行业生产经营各个环节，基本实现</a:t>
            </a:r>
            <a:r>
              <a:rPr lang="en-US" dirty="0" smtClean="0"/>
              <a:t>“</a:t>
            </a:r>
            <a:r>
              <a:rPr lang="zh-CN" altLang="en-US" dirty="0" smtClean="0"/>
              <a:t>全面感知、全面覆盖、全程控制、全面提升</a:t>
            </a:r>
            <a:r>
              <a:rPr lang="en-US" dirty="0" smtClean="0"/>
              <a:t>”</a:t>
            </a:r>
            <a:r>
              <a:rPr lang="zh-CN" altLang="en-US" dirty="0" smtClean="0"/>
              <a:t>的中国烟草物联网的总体建设目标。在国家的宏观调控下，更好的实现“卷烟上水平”的宏伟目标。</a:t>
            </a:r>
          </a:p>
          <a:p>
            <a:endParaRPr lang="zh-CN" altLang="en-US" dirty="0"/>
          </a:p>
        </p:txBody>
      </p:sp>
      <p:sp>
        <p:nvSpPr>
          <p:cNvPr id="3" name="标题 2"/>
          <p:cNvSpPr>
            <a:spLocks noGrp="1"/>
          </p:cNvSpPr>
          <p:nvPr>
            <p:ph type="title"/>
          </p:nvPr>
        </p:nvSpPr>
        <p:spPr/>
        <p:txBody>
          <a:bodyPr/>
          <a:lstStyle/>
          <a:p>
            <a:r>
              <a:rPr lang="en-US" b="1" dirty="0" smtClean="0"/>
              <a:t>6.3.3</a:t>
            </a:r>
            <a:r>
              <a:rPr lang="zh-CN" altLang="en-US" b="1" dirty="0" smtClean="0"/>
              <a:t>对策</a:t>
            </a:r>
            <a:r>
              <a:rPr lang="zh-CN" altLang="en-US" b="1" dirty="0" smtClean="0"/>
              <a:t>建议</a:t>
            </a:r>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目前烟草行业在进行物流设施和物流智能系统的升级改造，在全国各地纷纷开始新物流中心建立，这些物流中心的建设过程中十分注重智能物流系统的建设。</a:t>
            </a:r>
          </a:p>
          <a:p>
            <a:endParaRPr lang="zh-CN" altLang="en-US" dirty="0"/>
          </a:p>
        </p:txBody>
      </p:sp>
      <p:sp>
        <p:nvSpPr>
          <p:cNvPr id="3" name="标题 2"/>
          <p:cNvSpPr>
            <a:spLocks noGrp="1"/>
          </p:cNvSpPr>
          <p:nvPr>
            <p:ph type="title"/>
          </p:nvPr>
        </p:nvSpPr>
        <p:spPr/>
        <p:txBody>
          <a:bodyPr/>
          <a:lstStyle/>
          <a:p>
            <a:r>
              <a:rPr lang="en-US" b="1" dirty="0" smtClean="0"/>
              <a:t>6.4</a:t>
            </a:r>
            <a:r>
              <a:rPr lang="zh-CN" altLang="en-US" b="1" dirty="0" smtClean="0"/>
              <a:t>案例</a:t>
            </a:r>
            <a:r>
              <a:rPr lang="zh-CN" altLang="en-US" b="1" dirty="0" smtClean="0"/>
              <a:t>分析</a:t>
            </a:r>
            <a:endParaRPr lang="zh-CN" altLang="en-US" dirty="0"/>
          </a:p>
        </p:txBody>
      </p:sp>
      <p:sp>
        <p:nvSpPr>
          <p:cNvPr id="129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29025" name="图片 6" descr="001558e19c7d0e6ea4e527.jpg"/>
          <p:cNvPicPr>
            <a:picLocks noChangeAspect="1" noChangeArrowheads="1"/>
          </p:cNvPicPr>
          <p:nvPr/>
        </p:nvPicPr>
        <p:blipFill>
          <a:blip r:embed="rId2"/>
          <a:srcRect t="21188" b="11340"/>
          <a:stretch>
            <a:fillRect/>
          </a:stretch>
        </p:blipFill>
        <p:spPr bwMode="auto">
          <a:xfrm>
            <a:off x="500034" y="2357430"/>
            <a:ext cx="7956779" cy="3357586"/>
          </a:xfrm>
          <a:prstGeom prst="rect">
            <a:avLst/>
          </a:prstGeom>
          <a:noFill/>
        </p:spPr>
      </p:pic>
      <p:sp>
        <p:nvSpPr>
          <p:cNvPr id="129027" name="Rectangle 3"/>
          <p:cNvSpPr>
            <a:spLocks noChangeArrowheads="1"/>
          </p:cNvSpPr>
          <p:nvPr/>
        </p:nvSpPr>
        <p:spPr bwMode="auto">
          <a:xfrm>
            <a:off x="0" y="236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8288" algn="ctr"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图</a:t>
            </a: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6.7</a:t>
            </a:r>
            <a:r>
              <a:rPr kumimoji="0" lang="zh-CN" altLang="en-US" sz="10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成都烟草新物流中心效果图</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6.4</a:t>
            </a:r>
            <a:r>
              <a:rPr lang="zh-CN" altLang="en-US" b="1" dirty="0" smtClean="0"/>
              <a:t>案例分析</a:t>
            </a:r>
            <a:endParaRPr lang="zh-CN" altLang="en-US" dirty="0"/>
          </a:p>
        </p:txBody>
      </p:sp>
      <p:pic>
        <p:nvPicPr>
          <p:cNvPr id="7" name="图片 6" descr="20111216083536886A.jpg"/>
          <p:cNvPicPr/>
          <p:nvPr/>
        </p:nvPicPr>
        <p:blipFill>
          <a:blip r:embed="rId2" cstate="print"/>
          <a:stretch>
            <a:fillRect/>
          </a:stretch>
        </p:blipFill>
        <p:spPr>
          <a:xfrm>
            <a:off x="4643438" y="1571612"/>
            <a:ext cx="4071966" cy="2500330"/>
          </a:xfrm>
          <a:prstGeom prst="rect">
            <a:avLst/>
          </a:prstGeom>
        </p:spPr>
      </p:pic>
      <p:sp>
        <p:nvSpPr>
          <p:cNvPr id="8" name="TextBox 7"/>
          <p:cNvSpPr txBox="1"/>
          <p:nvPr/>
        </p:nvSpPr>
        <p:spPr>
          <a:xfrm>
            <a:off x="285720" y="1428736"/>
            <a:ext cx="4214842" cy="5078313"/>
          </a:xfrm>
          <a:prstGeom prst="rect">
            <a:avLst/>
          </a:prstGeom>
          <a:noFill/>
        </p:spPr>
        <p:txBody>
          <a:bodyPr wrap="square" rtlCol="0">
            <a:spAutoFit/>
          </a:bodyPr>
          <a:lstStyle/>
          <a:p>
            <a:r>
              <a:rPr lang="zh-CN" altLang="en-US" dirty="0" smtClean="0"/>
              <a:t>在智能物流系统选型上，选择仓储数字化高架立体，有配套高效先进的单</a:t>
            </a:r>
            <a:r>
              <a:rPr lang="en-US" dirty="0" smtClean="0"/>
              <a:t>/</a:t>
            </a:r>
            <a:r>
              <a:rPr lang="zh-CN" altLang="en-US" dirty="0" smtClean="0"/>
              <a:t>双深巷道堆垛机、环型穿梭车等输送系统；备货结合卷烟的销售特性，采取量身定制的方式将侧立式缓存和重力式缓存相结合，以最少的存储量达到最高效的备货；分拣作业采用全自动开箱机、自动补货车、桥式分拣机、订单预处理技术、件烟和条烟的预补货和预分拣技术等多项分拣领域领先的设备和技术，单线桥式分拣机组合最高分拣能力可达</a:t>
            </a:r>
            <a:r>
              <a:rPr lang="en-US" dirty="0" smtClean="0"/>
              <a:t>36000</a:t>
            </a:r>
            <a:r>
              <a:rPr lang="zh-CN" altLang="en-US" dirty="0" smtClean="0"/>
              <a:t>条</a:t>
            </a:r>
            <a:r>
              <a:rPr lang="en-US" dirty="0" smtClean="0"/>
              <a:t>/</a:t>
            </a:r>
            <a:r>
              <a:rPr lang="zh-CN" altLang="en-US" dirty="0" smtClean="0"/>
              <a:t>小时，单条桥式分拣机具备</a:t>
            </a:r>
            <a:r>
              <a:rPr lang="en-US" dirty="0" smtClean="0"/>
              <a:t>300</a:t>
            </a:r>
            <a:r>
              <a:rPr lang="zh-CN" altLang="en-US" dirty="0" smtClean="0"/>
              <a:t>条烟的缓存能力；单线立式分拣机组合最高分拣能力可达</a:t>
            </a:r>
            <a:r>
              <a:rPr lang="en-US" dirty="0" smtClean="0"/>
              <a:t>12000</a:t>
            </a:r>
            <a:r>
              <a:rPr lang="zh-CN" altLang="en-US" dirty="0" smtClean="0"/>
              <a:t>条</a:t>
            </a:r>
            <a:r>
              <a:rPr lang="en-US" dirty="0" smtClean="0"/>
              <a:t>/</a:t>
            </a:r>
            <a:r>
              <a:rPr lang="zh-CN" altLang="en-US" dirty="0" smtClean="0"/>
              <a:t>小时，每个单通道具备</a:t>
            </a:r>
            <a:r>
              <a:rPr lang="en-US" dirty="0" smtClean="0"/>
              <a:t>30</a:t>
            </a:r>
            <a:r>
              <a:rPr lang="zh-CN" altLang="en-US" dirty="0" smtClean="0"/>
              <a:t>条烟的缓存能力。尤其是分拣工艺流程设计融合了大量的先进设计理念与技术：</a:t>
            </a:r>
          </a:p>
          <a:p>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一是系统采用独立运行与互为备份相结合的设计思想，各分拣线的备货、补货和分拣都独立完成，在互不干涉的同时还可以在故障的时候互补；结合工艺特性以柔性链接保证配送系统的链接可靠与运转。</a:t>
            </a:r>
          </a:p>
          <a:p>
            <a:r>
              <a:rPr lang="zh-CN" altLang="en-US" dirty="0" smtClean="0"/>
              <a:t>二是采用了国内领先的件烟预补货技术、订单预处理技术和条烟预分拣技术，结合订单发挥设备特性，有效规避订单的不均衡性，从而使分拣流程更加顺畅高效。</a:t>
            </a:r>
          </a:p>
          <a:p>
            <a:r>
              <a:rPr lang="zh-CN" altLang="en-US" dirty="0" smtClean="0"/>
              <a:t>三是采用全面缓存的设计思想，从件烟备货缓存、件烟分拣缓存到条烟分拣缓存的多极缓存体系，使每个物流关键环节都处于良好的蓄势待发状态，保证了稳定高效的运转常态。</a:t>
            </a:r>
          </a:p>
          <a:p>
            <a:endParaRPr lang="zh-CN" altLang="en-US" dirty="0"/>
          </a:p>
        </p:txBody>
      </p:sp>
      <p:sp>
        <p:nvSpPr>
          <p:cNvPr id="3" name="标题 2"/>
          <p:cNvSpPr>
            <a:spLocks noGrp="1"/>
          </p:cNvSpPr>
          <p:nvPr>
            <p:ph type="title"/>
          </p:nvPr>
        </p:nvSpPr>
        <p:spPr/>
        <p:txBody>
          <a:bodyPr/>
          <a:lstStyle/>
          <a:p>
            <a:r>
              <a:rPr lang="en-US" b="1" dirty="0" smtClean="0"/>
              <a:t>6.4</a:t>
            </a:r>
            <a:r>
              <a:rPr lang="zh-CN" altLang="en-US" b="1" dirty="0" smtClean="0"/>
              <a:t>案例分析</a:t>
            </a:r>
            <a:endParaRPr lang="zh-CN" altLang="en-US"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6.4</a:t>
            </a:r>
            <a:r>
              <a:rPr lang="zh-CN" altLang="en-US" b="1" dirty="0" smtClean="0"/>
              <a:t>案例分析</a:t>
            </a:r>
            <a:endParaRPr lang="zh-CN" altLang="en-US" dirty="0"/>
          </a:p>
        </p:txBody>
      </p:sp>
      <p:pic>
        <p:nvPicPr>
          <p:cNvPr id="4" name="图片 3" descr="20111215171600573A.jpg"/>
          <p:cNvPicPr/>
          <p:nvPr/>
        </p:nvPicPr>
        <p:blipFill>
          <a:blip r:embed="rId2" cstate="print"/>
          <a:stretch>
            <a:fillRect/>
          </a:stretch>
        </p:blipFill>
        <p:spPr>
          <a:xfrm>
            <a:off x="5357818" y="1373830"/>
            <a:ext cx="3714744" cy="2840988"/>
          </a:xfrm>
          <a:prstGeom prst="rect">
            <a:avLst/>
          </a:prstGeom>
        </p:spPr>
      </p:pic>
      <p:sp>
        <p:nvSpPr>
          <p:cNvPr id="136193" name="Rectangle 1"/>
          <p:cNvSpPr>
            <a:spLocks noChangeArrowheads="1"/>
          </p:cNvSpPr>
          <p:nvPr/>
        </p:nvSpPr>
        <p:spPr bwMode="auto">
          <a:xfrm>
            <a:off x="142876" y="1214422"/>
            <a:ext cx="521494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成都烟草新物流中心应用</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RFID</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技术实现了工业到货整托盘直接入库，大大提高了入库作业效率，卷烟入库时各种传感设备结合自动化仓储系统实现了卷烟的自动入库，仓储系统还能根据卷烟类别自动分配合理货位，保障卷烟的先进先出，同时利用智能分析技术可以实时控制仓储库存。成都烟草智能物流系统根据销售订单可以自动实现卷烟从仓储出库、备货、分拣的全面自动化，同时利用条码识别技术保证卷烟在出库、分拣过程中百分之百的准确。配送环节，采用智能优化系统自动根据零售户的位置结合车辆装载量等配送信息，自动生成配送线路，同时利用导航技术指引送货人员进行配送活动，配送中心利用车载视频监控、</a:t>
            </a: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GPS</a:t>
            </a: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定位等物联网技术实现对配送的实时监督和控制。</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信息化</a:t>
            </a:r>
            <a:r>
              <a:rPr lang="zh-CN" altLang="en-US" dirty="0" smtClean="0"/>
              <a:t>、网络化、自动化为主要特征的现代物流，已经成为当前信息时代和网络经济环境下企业高效运作和发展的基础保障和竞争利器。烟草行业现代物流的建设也同样离不开信息化的支撑，可以说信息化是行业现代物流建设的实质、精髓和支柱。行业已经形成普遍认识，信息化对于提高物流工作效率具有极大帮助。通过信息化还可以降低物流运行成本，而且也可以有效提高物流工作的服务水平与质量。 </a:t>
            </a:r>
          </a:p>
          <a:p>
            <a:r>
              <a:rPr lang="zh-CN" altLang="en-US" dirty="0" smtClean="0"/>
              <a:t>中国烟草智能物流系统已经初步形成，未来中国烟草继续依托物联网技术，实现中国烟草物流“全面感知、全面覆盖、全程控制、全面提升”的发展目标，以烟草产业供应链为业务主线，以卷烟物流物联网建设为重点，实现行业生产经营各个环节全面感知、物流信息互联互通、系统应用高度智能。</a:t>
            </a:r>
          </a:p>
          <a:p>
            <a:endParaRPr lang="zh-CN" altLang="en-US" dirty="0"/>
          </a:p>
        </p:txBody>
      </p:sp>
      <p:sp>
        <p:nvSpPr>
          <p:cNvPr id="3" name="标题 2"/>
          <p:cNvSpPr>
            <a:spLocks noGrp="1"/>
          </p:cNvSpPr>
          <p:nvPr>
            <p:ph type="title"/>
          </p:nvPr>
        </p:nvSpPr>
        <p:spPr/>
        <p:txBody>
          <a:bodyPr/>
          <a:lstStyle/>
          <a:p>
            <a:r>
              <a:rPr lang="en-US" b="1" dirty="0" smtClean="0"/>
              <a:t>6.5</a:t>
            </a:r>
            <a:r>
              <a:rPr lang="zh-CN" altLang="en-US" b="1" dirty="0" smtClean="0"/>
              <a:t>小结</a:t>
            </a:r>
            <a:endParaRPr lang="zh-CN" altLang="en-US"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a:t>
            </a:r>
            <a:r>
              <a:rPr lang="en-US" dirty="0" smtClean="0"/>
              <a:t>1</a:t>
            </a:r>
            <a:r>
              <a:rPr lang="zh-CN" altLang="en-US" dirty="0" smtClean="0"/>
              <a:t>）烟草智能物流系统主要包括哪些内容？ </a:t>
            </a:r>
            <a:endParaRPr lang="en-US" altLang="zh-CN" dirty="0" smtClean="0"/>
          </a:p>
          <a:p>
            <a:endParaRPr lang="zh-CN" altLang="en-US" dirty="0" smtClean="0"/>
          </a:p>
          <a:p>
            <a:r>
              <a:rPr lang="zh-CN" altLang="en-US" dirty="0" smtClean="0"/>
              <a:t>（</a:t>
            </a:r>
            <a:r>
              <a:rPr lang="en-US" dirty="0" smtClean="0"/>
              <a:t>2</a:t>
            </a:r>
            <a:r>
              <a:rPr lang="zh-CN" altLang="en-US" dirty="0" smtClean="0"/>
              <a:t>）烟草智能物流系统的主要应用需求有哪些</a:t>
            </a:r>
            <a:r>
              <a:rPr lang="zh-CN" altLang="en-US" dirty="0" smtClean="0"/>
              <a:t>？</a:t>
            </a:r>
            <a:endParaRPr lang="en-US" altLang="zh-CN" dirty="0" smtClean="0"/>
          </a:p>
          <a:p>
            <a:endParaRPr lang="zh-CN" altLang="en-US" dirty="0" smtClean="0"/>
          </a:p>
          <a:p>
            <a:r>
              <a:rPr lang="zh-CN" altLang="en-US" dirty="0" smtClean="0"/>
              <a:t>（</a:t>
            </a:r>
            <a:r>
              <a:rPr lang="en-US" dirty="0" smtClean="0"/>
              <a:t>3</a:t>
            </a:r>
            <a:r>
              <a:rPr lang="zh-CN" altLang="en-US" dirty="0" smtClean="0"/>
              <a:t>）烟草智能物流系统主要包括哪几部分？每个部分的主要内容是什么？ </a:t>
            </a:r>
          </a:p>
          <a:p>
            <a:endParaRPr lang="zh-CN" altLang="en-US" dirty="0"/>
          </a:p>
        </p:txBody>
      </p:sp>
      <p:sp>
        <p:nvSpPr>
          <p:cNvPr id="3" name="标题 2"/>
          <p:cNvSpPr>
            <a:spLocks noGrp="1"/>
          </p:cNvSpPr>
          <p:nvPr>
            <p:ph type="title"/>
          </p:nvPr>
        </p:nvSpPr>
        <p:spPr/>
        <p:txBody>
          <a:bodyPr/>
          <a:lstStyle/>
          <a:p>
            <a:r>
              <a:rPr lang="zh-CN" altLang="en-US" b="1" dirty="0" smtClean="0"/>
              <a:t>思考题</a:t>
            </a:r>
            <a:br>
              <a:rPr lang="zh-CN" altLang="en-US" b="1" dirty="0" smtClean="0"/>
            </a:br>
            <a:endParaRPr lang="zh-CN" altLang="en-US"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6.1 </a:t>
            </a:r>
            <a:r>
              <a:rPr lang="zh-CN" altLang="en-US" b="1" dirty="0" smtClean="0"/>
              <a:t>烟草物流概述</a:t>
            </a:r>
            <a:endParaRPr lang="zh-CN" altLang="en-US" b="1" dirty="0"/>
          </a:p>
        </p:txBody>
      </p:sp>
      <p:sp>
        <p:nvSpPr>
          <p:cNvPr id="73732" name="Rectangle 4"/>
          <p:cNvSpPr>
            <a:spLocks noChangeArrowheads="1"/>
          </p:cNvSpPr>
          <p:nvPr/>
        </p:nvSpPr>
        <p:spPr bwMode="auto">
          <a:xfrm>
            <a:off x="571472" y="928670"/>
            <a:ext cx="750095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由于烟草企业物流供应链成本在中国烟草物流成本中所占比重非常大，中国烟草企业逐步开始重视烟草物流供应链的运作。因此针对中国的烟草企业，切实有效地实施现代烟草物流供应链运行模式，降低烟草企业物流供应链成本，对于烟草企业发展、专业烟草物流公司经营、各烟草物流研究机构都具有非常重要的意义。</a:t>
            </a:r>
            <a:endParaRPr kumimoji="0" 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73734" name="Picture 6" descr="http://www.echinatobacco.com/zhongguoyancao/attachement/jpg/site2/2008-09-15/8697839933427827234.jpg"/>
          <p:cNvPicPr>
            <a:picLocks noChangeAspect="1" noChangeArrowheads="1"/>
          </p:cNvPicPr>
          <p:nvPr/>
        </p:nvPicPr>
        <p:blipFill>
          <a:blip r:embed="rId2"/>
          <a:srcRect/>
          <a:stretch>
            <a:fillRect/>
          </a:stretch>
        </p:blipFill>
        <p:spPr bwMode="auto">
          <a:xfrm>
            <a:off x="1214414" y="3429000"/>
            <a:ext cx="6500858" cy="4637279"/>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中国烟草行业实行统一领导、垂直管理、专卖专营的管理体制。国家烟草专卖局、中国烟草总公司对全国烟草行业“人、财、物、产、供、销、内、外、贸”进行集中统一管理。</a:t>
            </a:r>
          </a:p>
          <a:p>
            <a:pPr>
              <a:buNone/>
            </a:pPr>
            <a:endParaRPr lang="zh-CN" altLang="en-US" dirty="0"/>
          </a:p>
        </p:txBody>
      </p:sp>
      <p:sp>
        <p:nvSpPr>
          <p:cNvPr id="3" name="标题 2"/>
          <p:cNvSpPr>
            <a:spLocks noGrp="1"/>
          </p:cNvSpPr>
          <p:nvPr>
            <p:ph type="title"/>
          </p:nvPr>
        </p:nvSpPr>
        <p:spPr/>
        <p:txBody>
          <a:bodyPr/>
          <a:lstStyle/>
          <a:p>
            <a:r>
              <a:rPr lang="en-US" b="1" dirty="0" smtClean="0"/>
              <a:t>6.1.1 </a:t>
            </a:r>
            <a:r>
              <a:rPr lang="zh-CN" altLang="en-US" b="1" dirty="0" smtClean="0"/>
              <a:t>行业</a:t>
            </a:r>
            <a:r>
              <a:rPr lang="zh-CN" altLang="en-US" b="1" dirty="0" smtClean="0"/>
              <a:t>概况</a:t>
            </a:r>
            <a:endParaRPr lang="zh-CN" altLang="en-US" dirty="0"/>
          </a:p>
        </p:txBody>
      </p:sp>
      <p:pic>
        <p:nvPicPr>
          <p:cNvPr id="4" name="Picture 4" descr="0203142"/>
          <p:cNvPicPr>
            <a:picLocks noChangeAspect="1" noChangeArrowheads="1"/>
          </p:cNvPicPr>
          <p:nvPr/>
        </p:nvPicPr>
        <p:blipFill>
          <a:blip r:embed="rId2"/>
          <a:srcRect/>
          <a:stretch>
            <a:fillRect/>
          </a:stretch>
        </p:blipFill>
        <p:spPr bwMode="auto">
          <a:xfrm>
            <a:off x="2000232" y="2428868"/>
            <a:ext cx="5429288" cy="3854282"/>
          </a:xfrm>
          <a:prstGeom prst="rect">
            <a:avLst/>
          </a:prstGeom>
          <a:noFill/>
          <a:ln w="9525">
            <a:noFill/>
            <a:miter lim="800000"/>
            <a:headEnd/>
            <a:tailEnd/>
          </a:ln>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en-US" dirty="0" smtClean="0"/>
              <a:t>1982</a:t>
            </a:r>
            <a:r>
              <a:rPr lang="zh-CN" altLang="en-US" dirty="0" smtClean="0"/>
              <a:t>年</a:t>
            </a:r>
            <a:r>
              <a:rPr lang="en-US" dirty="0" smtClean="0"/>
              <a:t>1</a:t>
            </a:r>
            <a:r>
              <a:rPr lang="zh-CN" altLang="en-US" dirty="0" smtClean="0"/>
              <a:t>月，中国烟草总公司成立；</a:t>
            </a:r>
            <a:r>
              <a:rPr lang="en-US" dirty="0" smtClean="0"/>
              <a:t>1983</a:t>
            </a:r>
            <a:r>
              <a:rPr lang="zh-CN" altLang="en-US" dirty="0" smtClean="0"/>
              <a:t>年</a:t>
            </a:r>
            <a:r>
              <a:rPr lang="en-US" dirty="0" smtClean="0"/>
              <a:t>9</a:t>
            </a:r>
            <a:r>
              <a:rPr lang="zh-CN" altLang="en-US" dirty="0" smtClean="0"/>
              <a:t>月，国务院发布</a:t>
            </a:r>
            <a:r>
              <a:rPr lang="en-US" altLang="zh-CN" dirty="0" smtClean="0"/>
              <a:t>《</a:t>
            </a:r>
            <a:r>
              <a:rPr lang="zh-CN" altLang="en-US" dirty="0" smtClean="0"/>
              <a:t>烟草专卖条例</a:t>
            </a:r>
            <a:r>
              <a:rPr lang="en-US" altLang="zh-CN" dirty="0" smtClean="0"/>
              <a:t>》</a:t>
            </a:r>
            <a:r>
              <a:rPr lang="zh-CN" altLang="en-US" dirty="0" smtClean="0"/>
              <a:t>，正式确立了国家烟草专卖制度；</a:t>
            </a:r>
            <a:r>
              <a:rPr lang="en-US" dirty="0" smtClean="0"/>
              <a:t>1984</a:t>
            </a:r>
            <a:r>
              <a:rPr lang="zh-CN" altLang="en-US" dirty="0" smtClean="0"/>
              <a:t>年</a:t>
            </a:r>
            <a:r>
              <a:rPr lang="en-US" dirty="0" smtClean="0"/>
              <a:t>1</a:t>
            </a:r>
            <a:r>
              <a:rPr lang="zh-CN" altLang="en-US" dirty="0" smtClean="0"/>
              <a:t>月，国家烟草专卖局成立；</a:t>
            </a:r>
            <a:r>
              <a:rPr lang="en-US" dirty="0" smtClean="0"/>
              <a:t>1991</a:t>
            </a:r>
            <a:r>
              <a:rPr lang="zh-CN" altLang="en-US" dirty="0" smtClean="0"/>
              <a:t>年</a:t>
            </a:r>
            <a:r>
              <a:rPr lang="en-US" dirty="0" smtClean="0"/>
              <a:t>6</a:t>
            </a:r>
            <a:r>
              <a:rPr lang="zh-CN" altLang="en-US" dirty="0" smtClean="0"/>
              <a:t>月，全国人大常委会通过了</a:t>
            </a:r>
            <a:r>
              <a:rPr lang="en-US" altLang="zh-CN" dirty="0" smtClean="0"/>
              <a:t>《</a:t>
            </a:r>
            <a:r>
              <a:rPr lang="zh-CN" altLang="en-US" dirty="0" smtClean="0"/>
              <a:t>中华人民共和国烟草专卖法</a:t>
            </a:r>
            <a:r>
              <a:rPr lang="en-US" altLang="zh-CN" dirty="0" smtClean="0"/>
              <a:t>》</a:t>
            </a:r>
            <a:r>
              <a:rPr lang="zh-CN" altLang="en-US" dirty="0" smtClean="0"/>
              <a:t>；</a:t>
            </a:r>
            <a:r>
              <a:rPr lang="en-US" dirty="0" smtClean="0"/>
              <a:t>1997</a:t>
            </a:r>
            <a:r>
              <a:rPr lang="zh-CN" altLang="en-US" dirty="0" smtClean="0"/>
              <a:t>年</a:t>
            </a:r>
            <a:r>
              <a:rPr lang="en-US" dirty="0" smtClean="0"/>
              <a:t>7</a:t>
            </a:r>
            <a:r>
              <a:rPr lang="zh-CN" altLang="en-US" dirty="0" smtClean="0"/>
              <a:t>月，国务院发布</a:t>
            </a:r>
            <a:r>
              <a:rPr lang="en-US" altLang="zh-CN" dirty="0" smtClean="0"/>
              <a:t>《</a:t>
            </a:r>
            <a:r>
              <a:rPr lang="zh-CN" altLang="en-US" dirty="0" smtClean="0"/>
              <a:t>中华人民共和国烟草专卖法实施条例</a:t>
            </a:r>
            <a:r>
              <a:rPr lang="en-US" altLang="zh-CN" dirty="0" smtClean="0"/>
              <a:t>》</a:t>
            </a:r>
            <a:r>
              <a:rPr lang="zh-CN" altLang="en-US" dirty="0" smtClean="0"/>
              <a:t>。法律、法规的颁布实施，进一步巩固和完善了国家烟草专卖体制</a:t>
            </a:r>
            <a:r>
              <a:rPr lang="zh-CN" altLang="en-US" dirty="0" smtClean="0"/>
              <a:t>。</a:t>
            </a:r>
            <a:endParaRPr lang="en-US" altLang="zh-CN" dirty="0" smtClean="0"/>
          </a:p>
          <a:p>
            <a:pPr marL="0" indent="441325">
              <a:buNone/>
            </a:pPr>
            <a:r>
              <a:rPr lang="zh-CN" altLang="en-US" dirty="0" smtClean="0"/>
              <a:t>物流作为一项专业性工作摆上议事日程与行业卷烟销售网络建设息息相关。自</a:t>
            </a:r>
            <a:r>
              <a:rPr lang="en-US" dirty="0" smtClean="0"/>
              <a:t>1999</a:t>
            </a:r>
            <a:r>
              <a:rPr lang="zh-CN" altLang="en-US" dirty="0" smtClean="0"/>
              <a:t>年以来，“实现传统商业向现代流通转变”始终是行业的工作重心之一。</a:t>
            </a:r>
            <a:r>
              <a:rPr lang="en-US" dirty="0" smtClean="0"/>
              <a:t>2002</a:t>
            </a:r>
            <a:r>
              <a:rPr lang="zh-CN" altLang="en-US" dirty="0" smtClean="0"/>
              <a:t>年，上海烟草的“电话订货、网上配货、电子结算、现代物流”网建模式被国家局作为“现代流通”的模板在全国范围内推广，“现代物流”作为现代卷烟配送的发展思路被正式提出。</a:t>
            </a:r>
          </a:p>
          <a:p>
            <a:pPr marL="0" indent="441325">
              <a:buNone/>
            </a:pPr>
            <a:r>
              <a:rPr lang="zh-CN" altLang="en-US" dirty="0" smtClean="0"/>
              <a:t>从</a:t>
            </a:r>
            <a:r>
              <a:rPr lang="en-US" dirty="0" smtClean="0"/>
              <a:t>2002</a:t>
            </a:r>
            <a:r>
              <a:rPr lang="zh-CN" altLang="en-US" dirty="0" smtClean="0"/>
              <a:t>年上海网建现场会提出“现代物流”到</a:t>
            </a:r>
            <a:r>
              <a:rPr lang="en-US" dirty="0" smtClean="0"/>
              <a:t>2005</a:t>
            </a:r>
            <a:r>
              <a:rPr lang="zh-CN" altLang="en-US" dirty="0" smtClean="0"/>
              <a:t>年全国烟草行业工作会提出“物流供应链”，国家局关于行业物流建设的思路日益清晰。基于“有所为”的思路和应对国际竞争的紧迫感，</a:t>
            </a:r>
            <a:r>
              <a:rPr lang="en-US" dirty="0" smtClean="0"/>
              <a:t>2006</a:t>
            </a:r>
            <a:r>
              <a:rPr lang="zh-CN" altLang="en-US" dirty="0" smtClean="0"/>
              <a:t>年烟草行业现代物流建设的步伐明显加快。</a:t>
            </a:r>
          </a:p>
          <a:p>
            <a:endParaRPr lang="zh-CN" altLang="en-US" dirty="0"/>
          </a:p>
        </p:txBody>
      </p:sp>
      <p:sp>
        <p:nvSpPr>
          <p:cNvPr id="3" name="标题 2"/>
          <p:cNvSpPr>
            <a:spLocks noGrp="1"/>
          </p:cNvSpPr>
          <p:nvPr>
            <p:ph type="title"/>
          </p:nvPr>
        </p:nvSpPr>
        <p:spPr/>
        <p:txBody>
          <a:bodyPr/>
          <a:lstStyle/>
          <a:p>
            <a:r>
              <a:rPr lang="en-US" b="1" dirty="0" smtClean="0"/>
              <a:t>6.1.1 </a:t>
            </a:r>
            <a:r>
              <a:rPr lang="zh-CN" altLang="en-US" b="1" dirty="0" smtClean="0"/>
              <a:t>行业概况</a:t>
            </a:r>
            <a:endParaRPr lang="zh-CN" altLang="en-US"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marL="0" indent="441325">
              <a:buNone/>
            </a:pPr>
            <a:r>
              <a:rPr lang="zh-CN" altLang="en-US" dirty="0" smtClean="0"/>
              <a:t>尤其引人注目的是，在</a:t>
            </a:r>
            <a:r>
              <a:rPr lang="en-US" dirty="0" smtClean="0"/>
              <a:t>2006</a:t>
            </a:r>
            <a:r>
              <a:rPr lang="zh-CN" altLang="en-US" dirty="0" smtClean="0"/>
              <a:t>年连开三次物流建设专题会议，烟草行业以前所未有的力度推进现代物流建设</a:t>
            </a:r>
            <a:r>
              <a:rPr lang="zh-CN" altLang="en-US" dirty="0" smtClean="0"/>
              <a:t>。</a:t>
            </a:r>
            <a:endParaRPr lang="en-US" altLang="zh-CN" dirty="0" smtClean="0"/>
          </a:p>
          <a:p>
            <a:pPr marL="0" indent="441325">
              <a:buNone/>
            </a:pPr>
            <a:r>
              <a:rPr lang="en-US" dirty="0" smtClean="0"/>
              <a:t>2007</a:t>
            </a:r>
            <a:r>
              <a:rPr lang="zh-CN" altLang="en-US" dirty="0" smtClean="0"/>
              <a:t>年合肥现代物流建设工作会上，“电子锁”一词引起众多与会代表的高度关注</a:t>
            </a:r>
            <a:r>
              <a:rPr lang="zh-CN" altLang="en-US" dirty="0" smtClean="0"/>
              <a:t>。</a:t>
            </a:r>
            <a:endParaRPr lang="en-US" altLang="zh-CN" dirty="0" smtClean="0"/>
          </a:p>
          <a:p>
            <a:pPr marL="0" indent="441325">
              <a:buNone/>
            </a:pPr>
            <a:r>
              <a:rPr lang="zh-CN" altLang="en-US" dirty="0" smtClean="0"/>
              <a:t>就烟草行业而言，现代物流信息化的核心地位已经凸显。整个烟草行业工商公共营销信息平台已经开发；条码技术、</a:t>
            </a:r>
            <a:r>
              <a:rPr lang="en-US" dirty="0" smtClean="0"/>
              <a:t>RFID</a:t>
            </a:r>
            <a:r>
              <a:rPr lang="zh-CN" altLang="en-US" dirty="0" smtClean="0"/>
              <a:t>、高架库、电子标签、</a:t>
            </a:r>
            <a:r>
              <a:rPr lang="en-US" dirty="0" smtClean="0"/>
              <a:t>GPS</a:t>
            </a:r>
            <a:r>
              <a:rPr lang="zh-CN" altLang="en-US" dirty="0" smtClean="0"/>
              <a:t>、</a:t>
            </a:r>
            <a:r>
              <a:rPr lang="en-US" dirty="0" smtClean="0"/>
              <a:t>GIS</a:t>
            </a:r>
            <a:r>
              <a:rPr lang="zh-CN" altLang="en-US" dirty="0" smtClean="0"/>
              <a:t>，这些让我们眼花缭乱的新名词崭露头角，支撑着各工、商企业的现代物流建设飞速向前；仓储数字化、分拣机械化、装卸自动化日渐在行业成为现实；打码到条、订单采集，从工业到商业，信息无缝对接逐步实现。</a:t>
            </a:r>
          </a:p>
          <a:p>
            <a:pPr marL="0" indent="441325">
              <a:buNone/>
            </a:pPr>
            <a:endParaRPr lang="zh-CN" altLang="en-US" dirty="0" smtClean="0"/>
          </a:p>
          <a:p>
            <a:pPr>
              <a:buNone/>
            </a:pPr>
            <a:endParaRPr lang="zh-CN" altLang="en-US" dirty="0"/>
          </a:p>
        </p:txBody>
      </p:sp>
      <p:sp>
        <p:nvSpPr>
          <p:cNvPr id="3" name="标题 2"/>
          <p:cNvSpPr>
            <a:spLocks noGrp="1"/>
          </p:cNvSpPr>
          <p:nvPr>
            <p:ph type="title"/>
          </p:nvPr>
        </p:nvSpPr>
        <p:spPr/>
        <p:txBody>
          <a:bodyPr/>
          <a:lstStyle/>
          <a:p>
            <a:r>
              <a:rPr lang="en-US" b="1" dirty="0" smtClean="0"/>
              <a:t>6.1.1 </a:t>
            </a:r>
            <a:r>
              <a:rPr lang="zh-CN" altLang="en-US" b="1" dirty="0" smtClean="0"/>
              <a:t>行业概况</a:t>
            </a:r>
            <a:endParaRPr lang="zh-CN" altLang="en-US"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b="1" dirty="0" smtClean="0"/>
              <a:t>6.1.2</a:t>
            </a:r>
            <a:r>
              <a:rPr lang="zh-CN" altLang="en-US" b="1" dirty="0" smtClean="0"/>
              <a:t>行业</a:t>
            </a:r>
            <a:r>
              <a:rPr lang="zh-CN" altLang="en-US" b="1" dirty="0" smtClean="0"/>
              <a:t>模式</a:t>
            </a:r>
            <a:endParaRPr lang="zh-CN" altLang="en-US" dirty="0"/>
          </a:p>
        </p:txBody>
      </p:sp>
      <p:grpSp>
        <p:nvGrpSpPr>
          <p:cNvPr id="105474" name="Group 2"/>
          <p:cNvGrpSpPr>
            <a:grpSpLocks/>
          </p:cNvGrpSpPr>
          <p:nvPr/>
        </p:nvGrpSpPr>
        <p:grpSpPr bwMode="auto">
          <a:xfrm>
            <a:off x="428596" y="1285860"/>
            <a:ext cx="7786742" cy="3214710"/>
            <a:chOff x="1617" y="7812"/>
            <a:chExt cx="7130" cy="2300"/>
          </a:xfrm>
        </p:grpSpPr>
        <p:pic>
          <p:nvPicPr>
            <p:cNvPr id="105475" name="Picture 3"/>
            <p:cNvPicPr>
              <a:picLocks noChangeAspect="1" noChangeArrowheads="1"/>
            </p:cNvPicPr>
            <p:nvPr/>
          </p:nvPicPr>
          <p:blipFill>
            <a:blip r:embed="rId3"/>
            <a:srcRect/>
            <a:stretch>
              <a:fillRect/>
            </a:stretch>
          </p:blipFill>
          <p:spPr bwMode="auto">
            <a:xfrm>
              <a:off x="3791" y="8466"/>
              <a:ext cx="1596" cy="891"/>
            </a:xfrm>
            <a:prstGeom prst="rect">
              <a:avLst/>
            </a:prstGeom>
            <a:noFill/>
          </p:spPr>
        </p:pic>
        <p:pic>
          <p:nvPicPr>
            <p:cNvPr id="105476" name="Picture 4"/>
            <p:cNvPicPr>
              <a:picLocks noChangeAspect="1" noChangeArrowheads="1"/>
            </p:cNvPicPr>
            <p:nvPr/>
          </p:nvPicPr>
          <p:blipFill>
            <a:blip r:embed="rId4"/>
            <a:srcRect/>
            <a:stretch>
              <a:fillRect/>
            </a:stretch>
          </p:blipFill>
          <p:spPr bwMode="auto">
            <a:xfrm>
              <a:off x="1803" y="9003"/>
              <a:ext cx="1018" cy="491"/>
            </a:xfrm>
            <a:prstGeom prst="rect">
              <a:avLst/>
            </a:prstGeom>
            <a:noFill/>
          </p:spPr>
        </p:pic>
        <p:sp>
          <p:nvSpPr>
            <p:cNvPr id="105477" name="Rectangle 5"/>
            <p:cNvSpPr>
              <a:spLocks noChangeArrowheads="1"/>
            </p:cNvSpPr>
            <p:nvPr/>
          </p:nvSpPr>
          <p:spPr bwMode="auto">
            <a:xfrm>
              <a:off x="5315" y="8609"/>
              <a:ext cx="637" cy="5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05478" name="Group 6"/>
            <p:cNvGrpSpPr>
              <a:grpSpLocks/>
            </p:cNvGrpSpPr>
            <p:nvPr/>
          </p:nvGrpSpPr>
          <p:grpSpPr bwMode="auto">
            <a:xfrm>
              <a:off x="8232" y="8583"/>
              <a:ext cx="515" cy="549"/>
              <a:chOff x="8185" y="2190"/>
              <a:chExt cx="582" cy="666"/>
            </a:xfrm>
          </p:grpSpPr>
          <p:graphicFrame>
            <p:nvGraphicFramePr>
              <p:cNvPr id="105479" name="Object 7"/>
              <p:cNvGraphicFramePr>
                <a:graphicFrameLocks/>
              </p:cNvGraphicFramePr>
              <p:nvPr/>
            </p:nvGraphicFramePr>
            <p:xfrm>
              <a:off x="8604" y="2246"/>
              <a:ext cx="163" cy="564"/>
            </p:xfrm>
            <a:graphic>
              <a:graphicData uri="http://schemas.openxmlformats.org/presentationml/2006/ole">
                <p:oleObj spid="_x0000_s105479" r:id="rId5" imgW="712080" imgH="2286000" progId="">
                  <p:embed/>
                </p:oleObj>
              </a:graphicData>
            </a:graphic>
          </p:graphicFrame>
          <p:pic>
            <p:nvPicPr>
              <p:cNvPr id="105480" name="Picture 8"/>
              <p:cNvPicPr>
                <a:picLocks noChangeArrowheads="1"/>
              </p:cNvPicPr>
              <p:nvPr/>
            </p:nvPicPr>
            <p:blipFill>
              <a:blip r:embed="rId6"/>
              <a:srcRect/>
              <a:stretch>
                <a:fillRect/>
              </a:stretch>
            </p:blipFill>
            <p:spPr bwMode="auto">
              <a:xfrm>
                <a:off x="8185" y="2190"/>
                <a:ext cx="292" cy="666"/>
              </a:xfrm>
              <a:prstGeom prst="rect">
                <a:avLst/>
              </a:prstGeom>
              <a:noFill/>
            </p:spPr>
          </p:pic>
        </p:grpSp>
        <p:sp>
          <p:nvSpPr>
            <p:cNvPr id="105481" name="Oval 9"/>
            <p:cNvSpPr>
              <a:spLocks noChangeArrowheads="1"/>
            </p:cNvSpPr>
            <p:nvPr/>
          </p:nvSpPr>
          <p:spPr bwMode="auto">
            <a:xfrm>
              <a:off x="1617" y="7812"/>
              <a:ext cx="1468" cy="2223"/>
            </a:xfrm>
            <a:prstGeom prst="ellipse">
              <a:avLst/>
            </a:prstGeom>
            <a:noFill/>
            <a:ln w="12700">
              <a:solidFill>
                <a:srgbClr val="339966"/>
              </a:solidFill>
              <a:prstDash val="dash"/>
              <a:round/>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2" name="Oval 10"/>
            <p:cNvSpPr>
              <a:spLocks noChangeArrowheads="1"/>
            </p:cNvSpPr>
            <p:nvPr/>
          </p:nvSpPr>
          <p:spPr bwMode="auto">
            <a:xfrm>
              <a:off x="6021" y="7889"/>
              <a:ext cx="1468" cy="2223"/>
            </a:xfrm>
            <a:prstGeom prst="ellipse">
              <a:avLst/>
            </a:prstGeom>
            <a:noFill/>
            <a:ln w="12700">
              <a:solidFill>
                <a:srgbClr val="339966"/>
              </a:solidFill>
              <a:prstDash val="dash"/>
              <a:round/>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3" name="AutoShape 11"/>
            <p:cNvSpPr>
              <a:spLocks noChangeArrowheads="1"/>
            </p:cNvSpPr>
            <p:nvPr/>
          </p:nvSpPr>
          <p:spPr bwMode="auto">
            <a:xfrm>
              <a:off x="3141" y="9222"/>
              <a:ext cx="687" cy="153"/>
            </a:xfrm>
            <a:prstGeom prst="rightArrow">
              <a:avLst>
                <a:gd name="adj1" fmla="val 50000"/>
                <a:gd name="adj2" fmla="val 112255"/>
              </a:avLst>
            </a:prstGeom>
            <a:solidFill>
              <a:srgbClr val="008080"/>
            </a:solidFill>
            <a:ln w="31750">
              <a:solidFill>
                <a:srgbClr val="00808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4" name="AutoShape 12"/>
            <p:cNvSpPr>
              <a:spLocks noChangeArrowheads="1"/>
            </p:cNvSpPr>
            <p:nvPr/>
          </p:nvSpPr>
          <p:spPr bwMode="auto">
            <a:xfrm>
              <a:off x="7544" y="9197"/>
              <a:ext cx="688" cy="153"/>
            </a:xfrm>
            <a:prstGeom prst="rightArrow">
              <a:avLst>
                <a:gd name="adj1" fmla="val 50000"/>
                <a:gd name="adj2" fmla="val 112418"/>
              </a:avLst>
            </a:prstGeom>
            <a:solidFill>
              <a:srgbClr val="008080"/>
            </a:solidFill>
            <a:ln w="31750">
              <a:solidFill>
                <a:srgbClr val="00808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5" name="AutoShape 13"/>
            <p:cNvSpPr>
              <a:spLocks noChangeArrowheads="1"/>
            </p:cNvSpPr>
            <p:nvPr/>
          </p:nvSpPr>
          <p:spPr bwMode="auto">
            <a:xfrm>
              <a:off x="5278" y="9171"/>
              <a:ext cx="687" cy="154"/>
            </a:xfrm>
            <a:prstGeom prst="rightArrow">
              <a:avLst>
                <a:gd name="adj1" fmla="val 50000"/>
                <a:gd name="adj2" fmla="val 111526"/>
              </a:avLst>
            </a:prstGeom>
            <a:solidFill>
              <a:srgbClr val="008080"/>
            </a:solidFill>
            <a:ln w="31750">
              <a:solidFill>
                <a:srgbClr val="00808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6" name="AutoShape 14"/>
            <p:cNvSpPr>
              <a:spLocks noChangeArrowheads="1"/>
            </p:cNvSpPr>
            <p:nvPr/>
          </p:nvSpPr>
          <p:spPr bwMode="auto">
            <a:xfrm rot="10800000">
              <a:off x="3160" y="8532"/>
              <a:ext cx="613" cy="154"/>
            </a:xfrm>
            <a:prstGeom prst="curvedUpArrow">
              <a:avLst>
                <a:gd name="adj1" fmla="val 79610"/>
                <a:gd name="adj2" fmla="val 159221"/>
                <a:gd name="adj3" fmla="val 33333"/>
              </a:avLst>
            </a:prstGeom>
            <a:solidFill>
              <a:srgbClr val="FFCC00"/>
            </a:solidFill>
            <a:ln w="31750">
              <a:solidFill>
                <a:srgbClr val="FFCC0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7" name="AutoShape 15"/>
            <p:cNvSpPr>
              <a:spLocks noChangeArrowheads="1"/>
            </p:cNvSpPr>
            <p:nvPr/>
          </p:nvSpPr>
          <p:spPr bwMode="auto">
            <a:xfrm rot="10800000">
              <a:off x="5296" y="8441"/>
              <a:ext cx="613" cy="153"/>
            </a:xfrm>
            <a:prstGeom prst="curvedUpArrow">
              <a:avLst>
                <a:gd name="adj1" fmla="val 80131"/>
                <a:gd name="adj2" fmla="val 160261"/>
                <a:gd name="adj3" fmla="val 33333"/>
              </a:avLst>
            </a:prstGeom>
            <a:solidFill>
              <a:srgbClr val="FFCC00"/>
            </a:solidFill>
            <a:ln w="31750">
              <a:solidFill>
                <a:srgbClr val="FFCC0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8" name="AutoShape 16"/>
            <p:cNvSpPr>
              <a:spLocks noChangeArrowheads="1"/>
            </p:cNvSpPr>
            <p:nvPr/>
          </p:nvSpPr>
          <p:spPr bwMode="auto">
            <a:xfrm rot="10800000">
              <a:off x="7489" y="8491"/>
              <a:ext cx="613" cy="154"/>
            </a:xfrm>
            <a:prstGeom prst="curvedUpArrow">
              <a:avLst>
                <a:gd name="adj1" fmla="val 79610"/>
                <a:gd name="adj2" fmla="val 159221"/>
                <a:gd name="adj3" fmla="val 33333"/>
              </a:avLst>
            </a:prstGeom>
            <a:solidFill>
              <a:srgbClr val="FFCC00"/>
            </a:solidFill>
            <a:ln w="31750">
              <a:solidFill>
                <a:srgbClr val="FFCC00"/>
              </a:solidFill>
              <a:miter lim="800000"/>
              <a:headEnd/>
              <a:tailEnd type="none" w="sm" len="med"/>
            </a:ln>
          </p:spPr>
          <p:txBody>
            <a:bodyPr vert="horz" wrap="square" lIns="91440" tIns="45720" rIns="91440" bIns="45720" numCol="1" anchor="t" anchorCtr="0" compatLnSpc="1">
              <a:prstTxWarp prst="textNoShape">
                <a:avLst/>
              </a:prstTxWarp>
            </a:bodyPr>
            <a:lstStyle/>
            <a:p>
              <a:endParaRPr lang="zh-CN" altLang="en-US" sz="2000"/>
            </a:p>
          </p:txBody>
        </p:sp>
        <p:sp>
          <p:nvSpPr>
            <p:cNvPr id="105489" name="Text Box 17"/>
            <p:cNvSpPr txBox="1">
              <a:spLocks noChangeArrowheads="1"/>
            </p:cNvSpPr>
            <p:nvPr/>
          </p:nvSpPr>
          <p:spPr bwMode="auto">
            <a:xfrm>
              <a:off x="3011" y="8961"/>
              <a:ext cx="817" cy="230"/>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采购物流</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0" name="Text Box 18"/>
            <p:cNvSpPr txBox="1">
              <a:spLocks noChangeArrowheads="1"/>
            </p:cNvSpPr>
            <p:nvPr/>
          </p:nvSpPr>
          <p:spPr bwMode="auto">
            <a:xfrm>
              <a:off x="3103" y="8287"/>
              <a:ext cx="818" cy="230"/>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采购订单</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1" name="Text Box 19"/>
            <p:cNvSpPr txBox="1">
              <a:spLocks noChangeArrowheads="1"/>
            </p:cNvSpPr>
            <p:nvPr/>
          </p:nvSpPr>
          <p:spPr bwMode="auto">
            <a:xfrm>
              <a:off x="7526" y="9375"/>
              <a:ext cx="818" cy="231"/>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销售物流</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2" name="Text Box 20"/>
            <p:cNvSpPr txBox="1">
              <a:spLocks noChangeArrowheads="1"/>
            </p:cNvSpPr>
            <p:nvPr/>
          </p:nvSpPr>
          <p:spPr bwMode="auto">
            <a:xfrm>
              <a:off x="5147" y="9350"/>
              <a:ext cx="818" cy="230"/>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分销物流</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3" name="Text Box 21"/>
            <p:cNvSpPr txBox="1">
              <a:spLocks noChangeArrowheads="1"/>
            </p:cNvSpPr>
            <p:nvPr/>
          </p:nvSpPr>
          <p:spPr bwMode="auto">
            <a:xfrm>
              <a:off x="1700" y="8732"/>
              <a:ext cx="1274" cy="384"/>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ts val="500"/>
                </a:spcBef>
                <a:spcAft>
                  <a:spcPts val="50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辅材供应商</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4" name="Text Box 22"/>
            <p:cNvSpPr txBox="1">
              <a:spLocks noChangeArrowheads="1"/>
            </p:cNvSpPr>
            <p:nvPr/>
          </p:nvSpPr>
          <p:spPr bwMode="auto">
            <a:xfrm>
              <a:off x="1952" y="7914"/>
              <a:ext cx="817" cy="563"/>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原材料</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供应商</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5" name="Text Box 23"/>
            <p:cNvSpPr txBox="1">
              <a:spLocks noChangeArrowheads="1"/>
            </p:cNvSpPr>
            <p:nvPr/>
          </p:nvSpPr>
          <p:spPr bwMode="auto">
            <a:xfrm>
              <a:off x="4144" y="9299"/>
              <a:ext cx="818" cy="588"/>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卷烟</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生产厂</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6" name="Text Box 24"/>
            <p:cNvSpPr txBox="1">
              <a:spLocks noChangeArrowheads="1"/>
            </p:cNvSpPr>
            <p:nvPr/>
          </p:nvSpPr>
          <p:spPr bwMode="auto">
            <a:xfrm>
              <a:off x="7414" y="7914"/>
              <a:ext cx="818" cy="563"/>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市场需求</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订单</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7" name="Text Box 25"/>
            <p:cNvSpPr txBox="1">
              <a:spLocks noChangeArrowheads="1"/>
            </p:cNvSpPr>
            <p:nvPr/>
          </p:nvSpPr>
          <p:spPr bwMode="auto">
            <a:xfrm>
              <a:off x="5241" y="7889"/>
              <a:ext cx="817" cy="510"/>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市场需求</a:t>
              </a:r>
              <a:endPar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endParaRPr>
            </a:p>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Calibri" pitchFamily="34" charset="0"/>
                  <a:ea typeface="宋体" pitchFamily="2" charset="-122"/>
                  <a:cs typeface="宋体" pitchFamily="2" charset="-122"/>
                </a:rPr>
                <a:t>订单</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8" name="Text Box 26"/>
            <p:cNvSpPr txBox="1">
              <a:spLocks noChangeArrowheads="1"/>
            </p:cNvSpPr>
            <p:nvPr/>
          </p:nvSpPr>
          <p:spPr bwMode="auto">
            <a:xfrm>
              <a:off x="6178" y="9143"/>
              <a:ext cx="1274" cy="382"/>
            </a:xfrm>
            <a:prstGeom prst="rect">
              <a:avLst/>
            </a:prstGeom>
            <a:noFill/>
            <a:ln w="31750">
              <a:noFill/>
              <a:miter lim="800000"/>
              <a:headEnd/>
              <a:tailEnd type="none" w="sm" len="me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6000"/>
                </a:lnSpc>
                <a:spcBef>
                  <a:spcPts val="500"/>
                </a:spcBef>
                <a:spcAft>
                  <a:spcPts val="500"/>
                </a:spcAft>
                <a:buClrTx/>
                <a:buSzTx/>
                <a:buFontTx/>
                <a:buNone/>
                <a:tabLst/>
              </a:pPr>
              <a:r>
                <a:rPr kumimoji="0" lang="zh-CN" altLang="en-US" sz="2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销售公司</a:t>
              </a:r>
              <a:endParaRPr kumimoji="0" 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5499" name="Text Box 27"/>
            <p:cNvSpPr txBox="1">
              <a:spLocks noChangeArrowheads="1"/>
            </p:cNvSpPr>
            <p:nvPr/>
          </p:nvSpPr>
          <p:spPr bwMode="auto">
            <a:xfrm>
              <a:off x="6510" y="8037"/>
              <a:ext cx="490" cy="644"/>
            </a:xfrm>
            <a:prstGeom prst="rect">
              <a:avLst/>
            </a:prstGeom>
            <a:solidFill>
              <a:srgbClr val="FFFFFF"/>
            </a:solidFill>
            <a:ln w="9525">
              <a:noFill/>
              <a:miter lim="800000"/>
              <a:headEnd type="none" w="med" len="lg"/>
              <a:tailEnd type="none" w="med" len="lg"/>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
        <p:nvSpPr>
          <p:cNvPr id="105500" name="Rectangle 28"/>
          <p:cNvSpPr>
            <a:spLocks noChangeArrowheads="1"/>
          </p:cNvSpPr>
          <p:nvPr/>
        </p:nvSpPr>
        <p:spPr bwMode="auto">
          <a:xfrm>
            <a:off x="0" y="4572008"/>
            <a:ext cx="8715404"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在烟草供应链的上游是烟草原材料、辅材供应商，供应链的中游是卷烟生产企业，供应链的下游是烟草销售企业。其中，供应商主要由原材料供应商</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烟农</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卷烟辅料供应商等组成，分销网络主要由各地烟草公司、零售商构成。在引进了物流管理之后，烟草行业开始把重心从生产转向物流管理。烟草行业必须在完全开放国内烟草市场及其他潜在进入者进入烟草市场之前，先建立一个烟草行业自身完善、健全、网点遍及全国主要城市角落的物流网络体系。这样就能建立起除国家垄断保护外的另一个壁垒：规模经济壁垒。</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dirty="0" smtClean="0"/>
              <a:t>2010</a:t>
            </a:r>
            <a:r>
              <a:rPr lang="zh-CN" altLang="en-US" dirty="0" smtClean="0"/>
              <a:t>年初，江苏烟草物流建设初步形成了中国烟草物联网的雏形，体现着新时期行业物流的发展方向，代表着行业物流建设的最高水平和最新成果，对各地开展现代物流向物联网时代迈进有很大的启示作用。</a:t>
            </a:r>
          </a:p>
          <a:p>
            <a:r>
              <a:rPr lang="en-US" dirty="0" smtClean="0"/>
              <a:t>2010</a:t>
            </a:r>
            <a:r>
              <a:rPr lang="zh-CN" altLang="en-US" dirty="0" smtClean="0"/>
              <a:t>年</a:t>
            </a:r>
            <a:r>
              <a:rPr lang="en-US" dirty="0" smtClean="0"/>
              <a:t>5</a:t>
            </a:r>
            <a:r>
              <a:rPr lang="zh-CN" altLang="en-US" dirty="0" smtClean="0"/>
              <a:t>月</a:t>
            </a:r>
            <a:r>
              <a:rPr lang="en-US" dirty="0" smtClean="0"/>
              <a:t>7</a:t>
            </a:r>
            <a:r>
              <a:rPr lang="zh-CN" altLang="en-US" dirty="0" smtClean="0"/>
              <a:t>日，烟草国家专卖局召开局长办公会，专题研究行业物流建设，明确提出在现代烟草物流的基础上，打造中国烟草的物联网，努力实现中国烟草物流的不可替代性。</a:t>
            </a:r>
            <a:r>
              <a:rPr lang="en-US" dirty="0" smtClean="0"/>
              <a:t>5</a:t>
            </a:r>
            <a:r>
              <a:rPr lang="zh-CN" altLang="en-US" dirty="0" smtClean="0"/>
              <a:t>月</a:t>
            </a:r>
            <a:r>
              <a:rPr lang="en-US" dirty="0" smtClean="0"/>
              <a:t>25</a:t>
            </a:r>
            <a:r>
              <a:rPr lang="zh-CN" altLang="en-US" dirty="0" smtClean="0"/>
              <a:t>日，全国烟草行业现代物流建设工作会议在江苏召开，烟草行业掀起了发展现代物流，共绘烟草物联网蓝图的热潮。</a:t>
            </a:r>
          </a:p>
          <a:p>
            <a:endParaRPr lang="zh-CN" altLang="en-US" dirty="0"/>
          </a:p>
        </p:txBody>
      </p:sp>
      <p:sp>
        <p:nvSpPr>
          <p:cNvPr id="3" name="标题 2"/>
          <p:cNvSpPr>
            <a:spLocks noGrp="1"/>
          </p:cNvSpPr>
          <p:nvPr>
            <p:ph type="title"/>
          </p:nvPr>
        </p:nvSpPr>
        <p:spPr/>
        <p:txBody>
          <a:bodyPr/>
          <a:lstStyle/>
          <a:p>
            <a:r>
              <a:rPr lang="en-US" b="1" dirty="0" smtClean="0"/>
              <a:t>6.1.3 </a:t>
            </a:r>
            <a:r>
              <a:rPr lang="zh-CN" altLang="en-US" b="1" dirty="0" smtClean="0"/>
              <a:t>行业</a:t>
            </a:r>
            <a:r>
              <a:rPr lang="zh-CN" altLang="en-US" b="1" dirty="0" smtClean="0"/>
              <a:t>趋势</a:t>
            </a:r>
            <a:endParaRPr lang="zh-CN" altLang="en-US" dirty="0"/>
          </a:p>
        </p:txBody>
      </p:sp>
      <p:pic>
        <p:nvPicPr>
          <p:cNvPr id="109570" name="Picture 2" descr="http://www.tobacco.gov.cn/attachfiles/2010/05/31/a9bf93ad3b49a7fbc699d65c832420f08565ad43.jpg"/>
          <p:cNvPicPr>
            <a:picLocks noChangeAspect="1" noChangeArrowheads="1"/>
          </p:cNvPicPr>
          <p:nvPr/>
        </p:nvPicPr>
        <p:blipFill>
          <a:blip r:embed="rId2"/>
          <a:srcRect/>
          <a:stretch>
            <a:fillRect/>
          </a:stretch>
        </p:blipFill>
        <p:spPr bwMode="auto">
          <a:xfrm>
            <a:off x="3857620" y="3857628"/>
            <a:ext cx="4357686" cy="3159324"/>
          </a:xfrm>
          <a:prstGeom prst="rect">
            <a:avLst/>
          </a:prstGeom>
          <a:noFill/>
        </p:spPr>
      </p:pic>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866</TotalTime>
  <Words>6088</Words>
  <Application>Microsoft Office PowerPoint</Application>
  <PresentationFormat>全屏显示(4:3)</PresentationFormat>
  <Paragraphs>157</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38</vt:i4>
      </vt:variant>
    </vt:vector>
  </HeadingPairs>
  <TitlesOfParts>
    <vt:vector size="39" baseType="lpstr">
      <vt:lpstr>智能物流</vt:lpstr>
      <vt:lpstr>第6章  烟草智能物流</vt:lpstr>
      <vt:lpstr>学习要点</vt:lpstr>
      <vt:lpstr>目录</vt:lpstr>
      <vt:lpstr>6.1 烟草物流概述</vt:lpstr>
      <vt:lpstr>6.1.1 行业概况</vt:lpstr>
      <vt:lpstr>6.1.1 行业概况</vt:lpstr>
      <vt:lpstr>6.1.1 行业概况</vt:lpstr>
      <vt:lpstr>6.1.2行业模式</vt:lpstr>
      <vt:lpstr>6.1.3 行业趋势</vt:lpstr>
      <vt:lpstr>6.1.3 行业趋势</vt:lpstr>
      <vt:lpstr>6.1.3 行业趋势</vt:lpstr>
      <vt:lpstr>6.2 烟草智能物流框架</vt:lpstr>
      <vt:lpstr>6.2.1应用需求</vt:lpstr>
      <vt:lpstr>6.2.1应用需求</vt:lpstr>
      <vt:lpstr>6.2.1应用需求</vt:lpstr>
      <vt:lpstr>6.2.1应用需求</vt:lpstr>
      <vt:lpstr>6.2.2框架构成</vt:lpstr>
      <vt:lpstr>6.2.2框架构成</vt:lpstr>
      <vt:lpstr>6.2.2框架构成</vt:lpstr>
      <vt:lpstr>6.2.3核心功能框架</vt:lpstr>
      <vt:lpstr>6.2.3核心功能框架</vt:lpstr>
      <vt:lpstr>6.2.3核心功能框架</vt:lpstr>
      <vt:lpstr>6.2.3核心功能框架</vt:lpstr>
      <vt:lpstr>6.2.3核心功能框架</vt:lpstr>
      <vt:lpstr>6.2.4实施步骤</vt:lpstr>
      <vt:lpstr>6.3烟草智能物流展望</vt:lpstr>
      <vt:lpstr>6.3.1存在问题</vt:lpstr>
      <vt:lpstr>6.3.2发展趋势</vt:lpstr>
      <vt:lpstr>6.3.2发展趋势</vt:lpstr>
      <vt:lpstr>6.3.2发展趋势</vt:lpstr>
      <vt:lpstr>6.3.3对策建议</vt:lpstr>
      <vt:lpstr>6.4案例分析</vt:lpstr>
      <vt:lpstr>6.4案例分析</vt:lpstr>
      <vt:lpstr>6.4案例分析</vt:lpstr>
      <vt:lpstr>6.4案例分析</vt:lpstr>
      <vt:lpstr>6.5小结</vt:lpstr>
      <vt:lpstr>思考题 </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146</cp:revision>
  <dcterms:created xsi:type="dcterms:W3CDTF">2007-10-21T01:27:31Z</dcterms:created>
  <dcterms:modified xsi:type="dcterms:W3CDTF">2012-08-23T03:02:38Z</dcterms:modified>
</cp:coreProperties>
</file>