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396" r:id="rId6"/>
    <p:sldId id="397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2" r:id="rId22"/>
    <p:sldId id="413" r:id="rId23"/>
    <p:sldId id="414" r:id="rId24"/>
    <p:sldId id="415" r:id="rId25"/>
    <p:sldId id="416" r:id="rId26"/>
    <p:sldId id="417" r:id="rId27"/>
    <p:sldId id="418" r:id="rId28"/>
    <p:sldId id="425" r:id="rId29"/>
    <p:sldId id="426" r:id="rId30"/>
    <p:sldId id="427" r:id="rId31"/>
    <p:sldId id="428" r:id="rId32"/>
    <p:sldId id="429" r:id="rId33"/>
    <p:sldId id="430" r:id="rId34"/>
    <p:sldId id="431" r:id="rId35"/>
    <p:sldId id="432" r:id="rId36"/>
    <p:sldId id="433" r:id="rId37"/>
    <p:sldId id="434" r:id="rId38"/>
    <p:sldId id="435" r:id="rId39"/>
    <p:sldId id="436" r:id="rId40"/>
    <p:sldId id="437" r:id="rId41"/>
    <p:sldId id="438" r:id="rId42"/>
    <p:sldId id="439" r:id="rId43"/>
    <p:sldId id="440" r:id="rId44"/>
    <p:sldId id="441" r:id="rId45"/>
    <p:sldId id="443" r:id="rId46"/>
    <p:sldId id="445" r:id="rId47"/>
    <p:sldId id="446" r:id="rId48"/>
    <p:sldId id="447" r:id="rId49"/>
    <p:sldId id="448" r:id="rId50"/>
    <p:sldId id="449" r:id="rId51"/>
    <p:sldId id="450" r:id="rId52"/>
    <p:sldId id="451" r:id="rId53"/>
    <p:sldId id="452" r:id="rId54"/>
    <p:sldId id="453" r:id="rId55"/>
    <p:sldId id="454" r:id="rId56"/>
    <p:sldId id="455" r:id="rId57"/>
    <p:sldId id="456" r:id="rId58"/>
    <p:sldId id="457" r:id="rId59"/>
    <p:sldId id="458" r:id="rId60"/>
    <p:sldId id="459" r:id="rId61"/>
    <p:sldId id="460" r:id="rId62"/>
    <p:sldId id="461" r:id="rId63"/>
    <p:sldId id="462" r:id="rId64"/>
    <p:sldId id="463" r:id="rId65"/>
    <p:sldId id="464" r:id="rId66"/>
    <p:sldId id="465" r:id="rId67"/>
    <p:sldId id="466" r:id="rId68"/>
    <p:sldId id="467" r:id="rId69"/>
    <p:sldId id="468" r:id="rId70"/>
    <p:sldId id="469" r:id="rId71"/>
    <p:sldId id="470" r:id="rId72"/>
    <p:sldId id="471" r:id="rId73"/>
    <p:sldId id="472" r:id="rId74"/>
    <p:sldId id="473" r:id="rId75"/>
    <p:sldId id="474" r:id="rId76"/>
    <p:sldId id="261" r:id="rId77"/>
  </p:sldIdLst>
  <p:sldSz cx="12192000" cy="6858000"/>
  <p:notesSz cx="6858000" cy="9144000"/>
  <p:embeddedFontLst>
    <p:embeddedFont>
      <p:font typeface="Calibri" panose="020F0502020204030204" pitchFamily="34" charset="0"/>
      <p:regular r:id="rId78"/>
      <p:bold r:id="rId79"/>
      <p:italic r:id="rId80"/>
      <p:boldItalic r:id="rId81"/>
    </p:embeddedFont>
    <p:embeddedFont>
      <p:font typeface="Calibri Light" panose="020F0302020204030204" pitchFamily="34" charset="0"/>
      <p:regular r:id="rId82"/>
      <p:italic r:id="rId83"/>
    </p:embeddedFont>
    <p:embeddedFont>
      <p:font typeface="黑体" panose="02010609060101010101" pitchFamily="49" charset="-122"/>
      <p:regular r:id="rId84"/>
    </p:embeddedFont>
    <p:embeddedFont>
      <p:font typeface="微软雅黑" panose="020B0503020204020204" pitchFamily="34" charset="-122"/>
      <p:regular r:id="rId85"/>
      <p:bold r:id="rId86"/>
    </p:embeddedFont>
    <p:embeddedFont>
      <p:font typeface="Malgun Gothic Semilight" panose="020B0502040204020203" pitchFamily="34" charset="-122"/>
      <p:regular r:id="rId8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>
          <p15:clr>
            <a:srgbClr val="A4A3A4"/>
          </p15:clr>
        </p15:guide>
        <p15:guide id="2" pos="39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299"/>
    <a:srgbClr val="60F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4667" autoAdjust="0"/>
  </p:normalViewPr>
  <p:slideViewPr>
    <p:cSldViewPr showGuides="1">
      <p:cViewPr varScale="1">
        <p:scale>
          <a:sx n="83" d="100"/>
          <a:sy n="83" d="100"/>
        </p:scale>
        <p:origin x="686" y="62"/>
      </p:cViewPr>
      <p:guideLst>
        <p:guide orient="horz" pos="2188"/>
        <p:guide pos="39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font" Target="fonts/font7.fntdata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font" Target="fonts/font2.fntdata"/><Relationship Id="rId87" Type="http://schemas.openxmlformats.org/officeDocument/2006/relationships/font" Target="fonts/font10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5.fntdata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3.fntdata"/><Relationship Id="rId85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6.fntdata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1.fntdata"/><Relationship Id="rId81" Type="http://schemas.openxmlformats.org/officeDocument/2006/relationships/font" Target="fonts/font4.fntdata"/><Relationship Id="rId86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5DCE4-B521-493F-81E6-06D9A91017E6}" type="datetimeFigureOut">
              <a:rPr lang="zh-CN" altLang="en-US" smtClean="0"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74470-3ABE-4CF4-AC58-637F366A40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1962681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0" y="2058293"/>
            <a:ext cx="12192000" cy="3248167"/>
          </a:xfrm>
          <a:prstGeom prst="rect">
            <a:avLst/>
          </a:prstGeom>
          <a:solidFill>
            <a:srgbClr val="3152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91807" y="487680"/>
            <a:ext cx="7650480" cy="2144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0" y="5460623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583300" y="2837573"/>
            <a:ext cx="54425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《</a:t>
            </a:r>
            <a:r>
              <a:rPr lang="en-US" altLang="zh-CN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Java </a:t>
            </a:r>
            <a:r>
              <a:rPr lang="zh-CN" altLang="en-US" sz="44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程</a:t>
            </a:r>
            <a:r>
              <a:rPr lang="zh-CN" altLang="en-US" sz="4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序设计</a:t>
            </a:r>
            <a:r>
              <a:rPr lang="zh-CN" altLang="zh-CN" sz="4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》</a:t>
            </a:r>
            <a:r>
              <a:rPr lang="zh-CN" altLang="en-US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课程</a:t>
            </a:r>
            <a:endParaRPr lang="en-US" altLang="zh-CN" sz="4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14441" y="4489658"/>
            <a:ext cx="3653790" cy="6788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主讲人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  谢先伟</a:t>
            </a:r>
          </a:p>
        </p:txBody>
      </p:sp>
      <p:sp>
        <p:nvSpPr>
          <p:cNvPr id="10" name="矩形 9"/>
          <p:cNvSpPr/>
          <p:nvPr/>
        </p:nvSpPr>
        <p:spPr>
          <a:xfrm>
            <a:off x="4217670" y="3727450"/>
            <a:ext cx="65506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第九章 文件和输入输出流</a:t>
            </a:r>
          </a:p>
        </p:txBody>
      </p:sp>
      <p:sp>
        <p:nvSpPr>
          <p:cNvPr id="31" name="矩形 30"/>
          <p:cNvSpPr/>
          <p:nvPr/>
        </p:nvSpPr>
        <p:spPr>
          <a:xfrm>
            <a:off x="8640499" y="5575220"/>
            <a:ext cx="1935480" cy="548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45" y="344805"/>
            <a:ext cx="2829560" cy="742315"/>
          </a:xfrm>
          <a:prstGeom prst="rect">
            <a:avLst/>
          </a:prstGeom>
        </p:spPr>
      </p:pic>
      <p:pic>
        <p:nvPicPr>
          <p:cNvPr id="12" name="图片 11" descr="u=3068836537,896708926&amp;fm=23&amp;gp=0"/>
          <p:cNvPicPr>
            <a:picLocks noChangeAspect="1"/>
          </p:cNvPicPr>
          <p:nvPr/>
        </p:nvPicPr>
        <p:blipFill>
          <a:blip r:embed="rId3"/>
          <a:srcRect l="-883" r="883"/>
          <a:stretch>
            <a:fillRect/>
          </a:stretch>
        </p:blipFill>
        <p:spPr>
          <a:xfrm>
            <a:off x="4217035" y="53340"/>
            <a:ext cx="5390515" cy="245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65200" y="952500"/>
            <a:ext cx="9831705" cy="54114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（5）String getAbsolutePath()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得到完整的绝对路径。为了和getPath区别，用下面的例子进行测试：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File dir1=new File("/test");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System.out.println(dir1.getPath());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System.out.println(dir1.getAbsolutePath());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由于当前路径在D盘，所以打印结果是：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\test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D:\test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（6）boolean isDirectory()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判断是否为一个目录，是则返回true，否则返回false。</a:t>
            </a:r>
          </a:p>
          <a:p>
            <a:pPr algn="l" fontAlgn="auto">
              <a:lnSpc>
                <a:spcPct val="150000"/>
              </a:lnSpc>
            </a:pPr>
            <a:endParaRPr lang="zh-CN" altLang="en-US" sz="1800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1800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65200" y="952500"/>
            <a:ext cx="9831705" cy="54114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（7）boolean isFile()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判断是否为一个文件，是则返回true，否则返回false。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（8）long length()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得到文件的长度，以字节为单位。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（9）boolean canRead()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判断文件是否可读，可读返回true，否则返回false。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（10）boolean canWrite()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判断文件是否可写，可写返回true，否则返回false。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（11）boolean isHidden()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该方法判断是否为隐藏文件，是则返回true，否则返回false。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65200" y="952500"/>
            <a:ext cx="9831705" cy="54114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（12）long lastModified()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该方法得到文件最后一次修改的时间，是1970年1月1日 00:00:00 GMT的毫秒数。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（13）boolean setReadOnly()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将文件设置为只读。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（14）boolean renameTo(File dest)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该方法用于修改文件名字，语法格式：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fileObj.renameTo(File dest)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重命名成功返回true，失败返回false，该方法不能移动文件。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（15）boolean delete()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该方法删除文件或目录，成功返回true，否则返回false。删除目录时，要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65200" y="952500"/>
            <a:ext cx="9831705" cy="54114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保证里面没有子目录或子文件。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（16）boolean mkdir()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创建此路径名指定的目录。成功返回true，失败返回false。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（17）boolean mkdirs()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创建此路径名指定的目录，包括创建必需但不存在的父目录。成功返回true，失败返回false。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（4）文件的列举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列举文件调用用File类的list方法或listFiles方法，该方法定义如下：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String[] list() 返回此路径名对应目录下的文件和子目录名称组成字符串数组。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File[] listFiles() 返回一个File数组，表示此目录下的所有子目录和文件。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下面的例子演示如何列举某个目录下的子目录和文件：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67410" y="1121410"/>
            <a:ext cx="3122295" cy="47879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案例9-2：列举子目录和文件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965200" y="1466215"/>
            <a:ext cx="9726930" cy="48971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import java.io.*;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public class FileTest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static void main(String[] args)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File dir=new File("d:/test");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	File[] f=dir.listFiles();  //获得所有子目录和文件构成的File数组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    String tag;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	for(int i=0;i&lt;f.length;i++)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    {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1098550" y="1588770"/>
            <a:ext cx="9346565" cy="27260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{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		if(f[i].isDirectory()) tag="[dir]";  //目录前加[dir]标志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		else tag="";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      	System.out.println(tag +f[i].getAbsolutePath());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	}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}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67410" y="1121410"/>
            <a:ext cx="3122295" cy="478790"/>
          </a:xfrm>
        </p:spPr>
        <p:txBody>
          <a:bodyPr/>
          <a:lstStyle/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9.1.3 项目实施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965200" y="1750060"/>
            <a:ext cx="8993505" cy="3488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（1）功能分析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	文件的组织结构是树型结构，显示目录树，本质上是对多叉树进行遍历。多叉树的遍历有递归和非递归算法两种，该项目中用堆栈辅助实现非递归算法。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	为保存当前访问到的树节点信息，构造了一个FileInfo类进行辅助，包含当前的File对象、当前目录的顺序号和当前目录的级别。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（2）编码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通过分析我们可以编写以下代码实现功能：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1174750" y="961390"/>
            <a:ext cx="9660255" cy="53924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import java.io.*;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import java.util.*;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class FileInfo  //用于存放节点信息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private File fp;  //当前节点对应的File对象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private int index;  //访问到的子文件序号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private int level;  //当前节点的级别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FileInfo(File fp,int index,int level)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this.fp=fp;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this.index=index;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1184275" y="937895"/>
            <a:ext cx="9459595" cy="5367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this.level=level;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File getFile() {return fp;}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int getIndex() {return index;}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int getLevel() {return level;}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void setIndex(int index) {this.index=index;}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public class Test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private static void treeView(String path)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965200" y="937895"/>
            <a:ext cx="9689465" cy="5367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File f=new File(path);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if(f.isFile()) //path为一个文件，无须继续遍历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System.out.println(f.getName());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return;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Stack&lt;FileInfo&gt; stk=new Stack&lt;FileInfo&gt;();  //建立一个空的堆栈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int i,j;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boolean foundDir;	 //存在子目录的标志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Group 26"/>
          <p:cNvGrpSpPr/>
          <p:nvPr/>
        </p:nvGrpSpPr>
        <p:grpSpPr bwMode="auto">
          <a:xfrm>
            <a:off x="5424848" y="2344975"/>
            <a:ext cx="5565775" cy="433387"/>
            <a:chOff x="1042" y="1011"/>
            <a:chExt cx="3506" cy="273"/>
          </a:xfrm>
        </p:grpSpPr>
        <p:sp>
          <p:nvSpPr>
            <p:cNvPr id="34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5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37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r>
                <a:rPr lang="zh-CN" altLang="en-US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Java文件系统操作</a:t>
              </a:r>
            </a:p>
          </p:txBody>
        </p:sp>
      </p:grp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5204756" y="1417875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0D5BA6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 </a:t>
            </a:r>
            <a:r>
              <a:rPr lang="zh-CN" altLang="en-US" sz="3200" dirty="0" smtClean="0">
                <a:solidFill>
                  <a:srgbClr val="0D5BA6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  <a:sym typeface="+mn-ea"/>
              </a:rPr>
              <a:t>主要内容</a:t>
            </a:r>
            <a:endParaRPr lang="zh-CN" altLang="en-US" sz="3200" b="1" dirty="0" smtClean="0">
              <a:solidFill>
                <a:srgbClr val="0D5BA6"/>
              </a:solidFill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pic>
        <p:nvPicPr>
          <p:cNvPr id="40" name="Picture 59" descr="line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656" y="1913175"/>
            <a:ext cx="6478587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" name="Group 27"/>
          <p:cNvGrpSpPr/>
          <p:nvPr/>
        </p:nvGrpSpPr>
        <p:grpSpPr bwMode="auto">
          <a:xfrm>
            <a:off x="5426436" y="3048237"/>
            <a:ext cx="5580062" cy="431800"/>
            <a:chOff x="1043" y="1454"/>
            <a:chExt cx="3515" cy="272"/>
          </a:xfrm>
        </p:grpSpPr>
        <p:sp>
          <p:nvSpPr>
            <p:cNvPr id="42" name="矩形 80"/>
            <p:cNvSpPr>
              <a:spLocks noChangeArrowheads="1"/>
            </p:cNvSpPr>
            <p:nvPr/>
          </p:nvSpPr>
          <p:spPr bwMode="auto">
            <a:xfrm>
              <a:off x="1043" y="1454"/>
              <a:ext cx="3493" cy="2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Rectangle 6"/>
            <p:cNvSpPr>
              <a:spLocks noChangeArrowheads="1"/>
            </p:cNvSpPr>
            <p:nvPr/>
          </p:nvSpPr>
          <p:spPr bwMode="auto">
            <a:xfrm>
              <a:off x="1451" y="1489"/>
              <a:ext cx="310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</a:t>
              </a:r>
              <a:r>
                <a:rPr lang="zh-CN" altLang="en-US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字节流</a:t>
              </a:r>
            </a:p>
          </p:txBody>
        </p:sp>
        <p:grpSp>
          <p:nvGrpSpPr>
            <p:cNvPr id="44" name="组合 6"/>
            <p:cNvGrpSpPr/>
            <p:nvPr/>
          </p:nvGrpSpPr>
          <p:grpSpPr bwMode="auto">
            <a:xfrm>
              <a:off x="1132" y="1530"/>
              <a:ext cx="227" cy="136"/>
              <a:chOff x="611560" y="990749"/>
              <a:chExt cx="360040" cy="288032"/>
            </a:xfrm>
          </p:grpSpPr>
          <p:sp>
            <p:nvSpPr>
              <p:cNvPr id="45" name="燕尾形 11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燕尾形 12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7" name="Group 28"/>
          <p:cNvGrpSpPr/>
          <p:nvPr/>
        </p:nvGrpSpPr>
        <p:grpSpPr bwMode="auto">
          <a:xfrm>
            <a:off x="5426436" y="3745150"/>
            <a:ext cx="5580062" cy="431800"/>
            <a:chOff x="1043" y="1893"/>
            <a:chExt cx="3515" cy="272"/>
          </a:xfrm>
        </p:grpSpPr>
        <p:sp>
          <p:nvSpPr>
            <p:cNvPr id="48" name="矩形 80"/>
            <p:cNvSpPr>
              <a:spLocks noChangeArrowheads="1"/>
            </p:cNvSpPr>
            <p:nvPr/>
          </p:nvSpPr>
          <p:spPr bwMode="auto">
            <a:xfrm>
              <a:off x="1043" y="1893"/>
              <a:ext cx="3493" cy="2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Rectangle 6"/>
            <p:cNvSpPr>
              <a:spLocks noChangeArrowheads="1"/>
            </p:cNvSpPr>
            <p:nvPr/>
          </p:nvSpPr>
          <p:spPr bwMode="auto">
            <a:xfrm>
              <a:off x="1451" y="1926"/>
              <a:ext cx="310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r>
                <a:rPr lang="zh-CN" altLang="en-US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字符流</a:t>
              </a:r>
            </a:p>
          </p:txBody>
        </p:sp>
        <p:grpSp>
          <p:nvGrpSpPr>
            <p:cNvPr id="50" name="组合 6"/>
            <p:cNvGrpSpPr/>
            <p:nvPr/>
          </p:nvGrpSpPr>
          <p:grpSpPr bwMode="auto">
            <a:xfrm>
              <a:off x="1132" y="1967"/>
              <a:ext cx="227" cy="136"/>
              <a:chOff x="611560" y="990749"/>
              <a:chExt cx="360040" cy="288032"/>
            </a:xfrm>
          </p:grpSpPr>
          <p:sp>
            <p:nvSpPr>
              <p:cNvPr id="51" name="燕尾形 16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燕尾形 17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050473" y="3678187"/>
            <a:ext cx="3094807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Java</a:t>
            </a:r>
            <a:r>
              <a:rPr lang="zh-CN" alt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程</a:t>
            </a:r>
            <a:r>
              <a:rPr lang="zh-CN" altLang="en-US" sz="320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序设计</a:t>
            </a:r>
            <a:endParaRPr lang="zh-CN" altLang="en-US" sz="3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grpSp>
        <p:nvGrpSpPr>
          <p:cNvPr id="29" name="Group 26"/>
          <p:cNvGrpSpPr/>
          <p:nvPr/>
        </p:nvGrpSpPr>
        <p:grpSpPr bwMode="auto">
          <a:xfrm>
            <a:off x="5424848" y="4423102"/>
            <a:ext cx="5565775" cy="433387"/>
            <a:chOff x="1042" y="1011"/>
            <a:chExt cx="3506" cy="273"/>
          </a:xfrm>
        </p:grpSpPr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1042" y="1011"/>
              <a:ext cx="3493" cy="2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algn="ctr" eaLnBrk="1" hangingPunct="1"/>
              <a:endParaRPr lang="zh-CN" altLang="zh-CN" sz="1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1" name="组合 6"/>
            <p:cNvGrpSpPr/>
            <p:nvPr/>
          </p:nvGrpSpPr>
          <p:grpSpPr bwMode="auto">
            <a:xfrm>
              <a:off x="1138" y="1079"/>
              <a:ext cx="227" cy="137"/>
              <a:chOff x="611560" y="990749"/>
              <a:chExt cx="360040" cy="288032"/>
            </a:xfrm>
          </p:grpSpPr>
          <p:sp>
            <p:nvSpPr>
              <p:cNvPr id="54" name="燕尾形 7"/>
              <p:cNvSpPr>
                <a:spLocks noChangeArrowheads="1"/>
              </p:cNvSpPr>
              <p:nvPr/>
            </p:nvSpPr>
            <p:spPr bwMode="auto">
              <a:xfrm>
                <a:off x="755576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0D5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燕尾形 8"/>
              <p:cNvSpPr>
                <a:spLocks noChangeArrowheads="1"/>
              </p:cNvSpPr>
              <p:nvPr/>
            </p:nvSpPr>
            <p:spPr bwMode="auto">
              <a:xfrm>
                <a:off x="611560" y="990749"/>
                <a:ext cx="216024" cy="288032"/>
              </a:xfrm>
              <a:prstGeom prst="chevron">
                <a:avLst>
                  <a:gd name="adj" fmla="val 50000"/>
                </a:avLst>
              </a:prstGeom>
              <a:solidFill>
                <a:srgbClr val="99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4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3" name="Rectangle 6"/>
            <p:cNvSpPr>
              <a:spLocks noChangeArrowheads="1"/>
            </p:cNvSpPr>
            <p:nvPr/>
          </p:nvSpPr>
          <p:spPr bwMode="auto">
            <a:xfrm>
              <a:off x="1441" y="1031"/>
              <a:ext cx="310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4</a:t>
              </a:r>
              <a:r>
                <a:rPr lang="zh-CN" altLang="en-US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、</a:t>
              </a:r>
              <a:r>
                <a:rPr lang="zh-CN" altLang="zh-CN" sz="2000" dirty="0">
                  <a:solidFill>
                    <a:srgbClr val="076EAD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转换流</a:t>
              </a:r>
            </a:p>
          </p:txBody>
        </p:sp>
      </p:grpSp>
      <p:pic>
        <p:nvPicPr>
          <p:cNvPr id="3" name="图片 2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0" y="1670050"/>
            <a:ext cx="325628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65200" y="937895"/>
            <a:ext cx="9689465" cy="5367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FileInfo finfo=new FileInfo(f,0,0);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stk.push(finfo);  //将根节点入栈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while(!stk.empty())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finfo=stk.peek(); //获取栈顶元素（不弹出）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f=finfo.getFile();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foundDir=false;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//从上一次处理到的顺序号开始，继续考查后续子节点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for(i=finfo.getIndex();!foundDir &amp;&amp; i&lt;f.listFiles().length;i++)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65200" y="937895"/>
            <a:ext cx="9689465" cy="5367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{   //根据级别产生缩进（前面加空格）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for(j=0;j&lt;finfo.getLevel();j++)	System.out.print("  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System.out.print(f.listFiles()[i].getName());  //打印当前节点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if(f.listFiles()[i].isDirectory()) //当前节点为目录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System.out.print(" *");  //目录标志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finfo.setIndex(i+1);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stk.push(new FileInfo(f.listFiles()[i],0,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finfo.getLevel()+1)); //子目录入栈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65200" y="937895"/>
            <a:ext cx="9689465" cy="5367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foundDir=true;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	System.out.println();  //换行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if(!foundDir) stk.pop();  //没有下级子文件夹，当前文件夹出栈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public static void main(String[] args)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{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67410" y="1121410"/>
            <a:ext cx="8618220" cy="916305"/>
          </a:xfrm>
        </p:spPr>
        <p:txBody>
          <a:bodyPr>
            <a:normAutofit fontScale="90000" lnSpcReduction="20000"/>
          </a:bodyPr>
          <a:lstStyle/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treeView("d:\\test");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}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}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1089025" y="864235"/>
            <a:ext cx="8091170" cy="963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3）调试运行，显示结果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该程序的运行结果如图9.2所示：</a:t>
            </a:r>
          </a:p>
        </p:txBody>
      </p:sp>
      <p:pic>
        <p:nvPicPr>
          <p:cNvPr id="11" name="图片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79620" y="1652270"/>
            <a:ext cx="2574925" cy="393954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6" name="副标题 2"/>
          <p:cNvSpPr>
            <a:spLocks noGrp="1"/>
          </p:cNvSpPr>
          <p:nvPr/>
        </p:nvSpPr>
        <p:spPr>
          <a:xfrm>
            <a:off x="2032000" y="5861685"/>
            <a:ext cx="7929245" cy="382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图9.2 显示目录树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46150" y="857885"/>
            <a:ext cx="3122295" cy="478790"/>
          </a:xfrm>
        </p:spPr>
        <p:txBody>
          <a:bodyPr/>
          <a:lstStyle/>
          <a:p>
            <a:pPr algn="l"/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9.1.4能力拓展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946150" y="1283970"/>
            <a:ext cx="9554210" cy="52444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（1）选择题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①要判断D盘下是否存在文件 abc.txt,应该使用的语句是（  ）。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A. if(new File("d:abc.txt") .exists() = =1)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B. if(File.exists("d:abc.txt") = =1)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C. if(new File("d:/abc.txt").exists( ))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D. if(File.exists("d:/abc.txt"))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②以下关于File 类说法正确的是（    ）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A．File 对象代表了操作系统中的一个真实存在的文件或文件夹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B．可以使用File对象创建或删除一个文件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C．可以使用File对象创建或删除一个文件夹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D．当一个File 对象被回收时，系统中对应的文件或文件夹也被删除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46150" y="730250"/>
            <a:ext cx="9668510" cy="57981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③以下是创建File对象的代码，错误的是(     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A. File f1=new File("/mydir/myfile.txt");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B. File f2=new File("/mydir","myfile.txt");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C. File f3=new File("\\mydir\\myfile.txt");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D. File f4=new File("\mydir\myfile.txt");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（2）填空题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①File对象调用方法            创建一个目录。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②能获得文件对象父路径名的方法是                   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③判断文件或目录是否存在用               方法。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（3）编程题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①查找某个目录下所有扩展名为“txt”的文件，并将文件的完整路径显示在屏幕上。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②统计某个目录下每种类型文件的个数（文件类型根据扩展名来区别），并将统计结果显示在屏幕上。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67410" y="1121410"/>
            <a:ext cx="3122295" cy="478790"/>
          </a:xfrm>
        </p:spPr>
        <p:txBody>
          <a:bodyPr/>
          <a:lstStyle/>
          <a:p>
            <a:pPr algn="l"/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9.2.1 项目描述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965200" y="1750060"/>
            <a:ext cx="7727315" cy="4787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编程实现文件内容拷贝。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67410" y="1121410"/>
            <a:ext cx="3122295" cy="478790"/>
          </a:xfrm>
        </p:spPr>
        <p:txBody>
          <a:bodyPr/>
          <a:lstStyle/>
          <a:p>
            <a:pPr algn="l"/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9.2.2 项目知识准备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993775" y="1600200"/>
            <a:ext cx="9507855" cy="4613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（1）流的概念和分类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Java中的流(Stream) 代表任何有能力输出数据的输出源，或是任何有能力接收数据的接收源，键盘输入，文件读出、写入，网络接收、发送，显示器输出、打印机输出，都可以抽象为数据“流”。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Java中的流数量比较多，分类的方式主要有三种：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1）按照输入的方向，分为输入流和输出流；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2）按照处理数据的单位不同，分为字节流和字符流，字节流读取（或写入）的最小单位是一个字节，而字符流一次读取（或写入）的最小单位是一个字符。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3）按照功能的不同,分为节点流和处理流（也称过滤流），节点流可以直接通过一个特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965200" y="873125"/>
            <a:ext cx="9488805" cy="5498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定的地方(如磁盘、内存，或其它设备)读写数据，处理流对一个已存在的流进行连接和封装, 其构造方法总是要带一个其他的流对象作参数。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Java中负责字节输入输出的顶层抽象流类是InputStream和OutputStream。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（2）InputStream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字节输入流类都属于InputStream的子类，为了更抽象，InputStream类只提供了少量方法，这些方法如下：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（1）available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该方法得到可读取的输入字节数。定义如下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int available() throws IOException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1014730" y="1052195"/>
            <a:ext cx="8893175" cy="600075"/>
          </a:xfrm>
        </p:spPr>
        <p:txBody>
          <a:bodyPr/>
          <a:lstStyle/>
          <a:p>
            <a:pPr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掌握文件系统操作的常用类和方法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Malgun Gothic Semilight" panose="020B0502040204020203" pitchFamily="34" charset="-122"/>
                <a:ea typeface="Malgun Gothic Semilight" panose="020B0502040204020203" pitchFamily="34" charset="-122"/>
              </a:rPr>
              <a:t> </a:t>
            </a:r>
            <a:r>
              <a:rPr lang="zh-CN" sz="3200" b="1" dirty="0" smtClean="0">
                <a:solidFill>
                  <a:schemeClr val="bg1"/>
                </a:solidFill>
                <a:latin typeface="黑体" panose="02010609060101010101" pitchFamily="2" charset="-122"/>
              </a:rPr>
              <a:t>学习目标</a:t>
            </a:r>
          </a:p>
        </p:txBody>
      </p:sp>
      <p:sp>
        <p:nvSpPr>
          <p:cNvPr id="5" name="副标题 3"/>
          <p:cNvSpPr>
            <a:spLocks noGrp="1"/>
          </p:cNvSpPr>
          <p:nvPr/>
        </p:nvSpPr>
        <p:spPr>
          <a:xfrm>
            <a:off x="1014730" y="1738630"/>
            <a:ext cx="8893175" cy="600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掌握字节流的概念和常用操作方法</a:t>
            </a:r>
          </a:p>
        </p:txBody>
      </p:sp>
      <p:sp>
        <p:nvSpPr>
          <p:cNvPr id="6" name="副标题 3"/>
          <p:cNvSpPr>
            <a:spLocks noGrp="1"/>
          </p:cNvSpPr>
          <p:nvPr/>
        </p:nvSpPr>
        <p:spPr>
          <a:xfrm>
            <a:off x="1014730" y="2416175"/>
            <a:ext cx="8893175" cy="600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掌握字符流的概念和常用操作方法</a:t>
            </a:r>
          </a:p>
        </p:txBody>
      </p:sp>
      <p:sp>
        <p:nvSpPr>
          <p:cNvPr id="7" name="副标题 3"/>
          <p:cNvSpPr>
            <a:spLocks noGrp="1"/>
          </p:cNvSpPr>
          <p:nvPr/>
        </p:nvSpPr>
        <p:spPr>
          <a:xfrm>
            <a:off x="1014730" y="3128645"/>
            <a:ext cx="8893175" cy="600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掌握转换流的概念和常用操作方法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74725" y="806450"/>
            <a:ext cx="9488805" cy="5498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（2）read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该方法用于读取数据，定义如下：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abstract int read() throws IOException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	从输入流读取下一个数据字节，如果已到文件尾就返回-1。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int read(byte[] b) throws IOException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	从输入流中读取一定数量的字节并将其存储在缓冲区数组b中，返回实际读	取的字节数，如果已到文件尾就返回-1。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int read(byte[] b, int offset, int len) throws IOException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	将输入流中最多len个数据字节读入字节数组，并从offset指定的下标开始	存放。如果已到文件尾就返回-1，否则返回实际读取的字节数。</a:t>
            </a:r>
          </a:p>
          <a:p>
            <a:pPr algn="l" fontAlgn="auto">
              <a:lnSpc>
                <a:spcPct val="150000"/>
              </a:lnSpc>
            </a:pPr>
            <a:endParaRPr lang="zh-CN" altLang="en-US" sz="1800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74725" y="806450"/>
            <a:ext cx="9488805" cy="5498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3）skip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该方法在输入流中跳过指定的字节数，返回实际跳过的字节数。定义如下：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long skip(long n); throws IOException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4）close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该方法关闭输入流并释放与此有关的所有系统资源。定义如下：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void close() throws IOException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74725" y="806450"/>
            <a:ext cx="9488805" cy="5498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(3)FileInputStream类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FileInputStream（文件输入流）类是InputStream类的子类，用于以字节方式读取文件内容，一般用下面两者形式的构造方法来构造FileInputStream对象：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FileInputStream(File file)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通过打开一个到实际文件的连接来创建 FileInputStream对象，该文件通过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File对象指定。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FileInputStream(String name)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通过打开一个到实际文件的连接来创建 FileInputStream对象，该文件通过		路径名name指定。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67410" y="1121410"/>
            <a:ext cx="6102350" cy="717550"/>
          </a:xfrm>
        </p:spPr>
        <p:txBody>
          <a:bodyPr/>
          <a:lstStyle/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下面演示文件输入流的使用：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案例9-3：以字节方式读文件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1165225" y="1839595"/>
            <a:ext cx="9431020" cy="46088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import java.io.*;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public class ReadTest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static void main(String[] args)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try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byte[] b=new byte[100];  //数据缓存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int n;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InputStream is=new FileInputStream("d:\\abc.txt");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while((n=is.read(b))!=-1) //n表示实际读取到的字节数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{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74725" y="806450"/>
            <a:ext cx="9488805" cy="5498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for(int i=0;i&lt;n;i++)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		System.out.print((char)b[i]); //转换成字符显示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is.close();  //关闭流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} catch (Exception e)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e.printStackTrace();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1393825" y="3455035"/>
            <a:ext cx="8555990" cy="29089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（4）FileOutputStream类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FileOutputStream类是OutputStream类的子类，用于以字节方式写入数据流到文件，一般用下面两者形式构造FileOutputStream对象：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FileOutputStream(File file) </a:t>
            </a:r>
          </a:p>
        </p:txBody>
      </p:sp>
      <p:sp>
        <p:nvSpPr>
          <p:cNvPr id="7" name="矩形 6"/>
          <p:cNvSpPr/>
          <p:nvPr/>
        </p:nvSpPr>
        <p:spPr>
          <a:xfrm>
            <a:off x="1667510" y="1288415"/>
            <a:ext cx="7769860" cy="20173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醒：任何文件都由字节构成，并可以用read方法分块读取并存放到字节数组中，read方法的返回值表示实际读取到的字节数，如果为-1，表示文件内容已经读取完毕。只有包含英文字母、数字、英文符号的文本文件内容才能以字节方式读取并显示，其它格式的文件用这种方法显示会产生乱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74725" y="806450"/>
            <a:ext cx="9488805" cy="5498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创建一个向指定 File 对象表示的文件中写入数据的文件输出流。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FileOutputStream(File file, boolean append)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创建一个向指定 File 对象表示的文件中写入数据的文件输出流。append参		数为true表示在末尾追加数据。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FileOutputStream(String name)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创建一个向具有指定名称的文件中写入数据的文件输出流。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FileOutputStream(String name, boolean append)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创建一个向具有指定名称的文件中写入数据的文件输出流。append参数为		true表示在末尾追加数据。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57885" y="902335"/>
            <a:ext cx="3408045" cy="47879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案例9-4：将字节数据写入文件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84250" y="1285240"/>
            <a:ext cx="9488805" cy="4924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import java.io.*;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public class write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static void main(String[] args)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try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String s="Hello!";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byte[] b=s.getBytes(); //字符串转换为字节数组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OutputStream os=new FileOutputStream("d:\\abc.txt");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os.write(b);  //写入“Hello!”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93775" y="967105"/>
            <a:ext cx="9488805" cy="4924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os.write(97); //写入字母a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os.write(98); //写入字母b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os.close();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System.out.println("写入文件成功!!");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} catch (Exception e)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e.printStackTrace();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}	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67410" y="1121410"/>
            <a:ext cx="3122295" cy="478790"/>
          </a:xfrm>
        </p:spPr>
        <p:txBody>
          <a:bodyPr/>
          <a:lstStyle/>
          <a:p>
            <a:pPr algn="l"/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9.2.3 项目实施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1079500" y="1600200"/>
            <a:ext cx="9606915" cy="26949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（1）功能分析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文件拷贝涉及两个文件，因此要同时打开一个文件输入流和一个文件输出流。输入流先从文件A中读取数据，存入字节数组中，输出流再将字节数组中的数据写入文件B，这样循环进行，直到全部数据拷贝完毕。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（2）编码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通过分析我们可以编写以下代码实现功能：</a:t>
            </a:r>
          </a:p>
        </p:txBody>
      </p:sp>
      <p:sp>
        <p:nvSpPr>
          <p:cNvPr id="2" name="副标题 2"/>
          <p:cNvSpPr>
            <a:spLocks noGrp="1"/>
          </p:cNvSpPr>
          <p:nvPr/>
        </p:nvSpPr>
        <p:spPr>
          <a:xfrm>
            <a:off x="1282700" y="4363720"/>
            <a:ext cx="8849995" cy="20808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import java.io.*;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public class FileCopy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static void copy(String src,String dest)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{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67410" y="1121410"/>
            <a:ext cx="3122295" cy="478790"/>
          </a:xfrm>
        </p:spPr>
        <p:txBody>
          <a:bodyPr/>
          <a:lstStyle/>
          <a:p>
            <a:pPr algn="l"/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9.1.1 项目描述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965200" y="1750060"/>
            <a:ext cx="7727315" cy="4787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设计一个程序，将某个目录下的所有文件夹和文件以树型结构打印出来。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93775" y="967105"/>
            <a:ext cx="9602470" cy="55467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byte[] b=new byte[2048];  //缓冲区大小为2K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int n;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try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{	InputStream is=new FileInputStream(src);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OutputStream os=new FileOutputStream(dest);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while((n=is.read(b))!=-1) //通过InputStream读取数据到字节数组b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	os.write(b,0,n); //将字节数组b中的数据通过OutputStream写入文件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is.close();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os.close();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1003300" y="909955"/>
            <a:ext cx="9602470" cy="5546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System.out.println(“文件复制成功”);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catch(IOException e) {System.out.print(e.getMessage()); 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static void main(String[] args)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copy("d:\\1.jpg","d:\\2.jpg");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965200" y="1207135"/>
            <a:ext cx="9146540" cy="2240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（3）调试运行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该程序将图像文件“d:\1.jpg”拷贝到“d:\2.jpg”，运行后用看图软件查看拷贝后的图像是否正确。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67410" y="1121410"/>
            <a:ext cx="3122295" cy="478790"/>
          </a:xfrm>
        </p:spPr>
        <p:txBody>
          <a:bodyPr/>
          <a:lstStyle/>
          <a:p>
            <a:pPr algn="l"/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9.2.4能力拓展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965200" y="1750060"/>
            <a:ext cx="9545955" cy="469836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（1）选择题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①下列说法正确的是 (   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A．输入流包含write方法        B. 输出流包含read方法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C. 输出流包括skip方法         D. 输入流包括skip方法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②判断文件输入流是否结束的标志是（   ）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A. read方法的返回值为0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B. write方法的返回值为0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C. read方法的返回值为-1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D. write方法的返回值为-1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9.2 字节流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93775" y="915670"/>
            <a:ext cx="9545955" cy="541274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③FileOutputStream的父类是（     ）。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A.FileOutput   B.File   C.OutputStream   D.InputStream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（2）填空题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①对于FileInputStream，从方向上来分，它是            流，从数据单位上分，它是              流，从功能上分，它是              流。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②int read(byte[] b)方法返回值表示                 ，参数表示                  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③如果使用FileOutputStream(String path, boolean append) 这个构造方法创建对象，并设置第二个参数值为true，则效果为                   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（3）编程题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生成杨辉三角的前8行，并将数值写入文本文件“yh.txt”中，要求用记事本打开能看到正确的数值和形状。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67410" y="1121410"/>
            <a:ext cx="3122295" cy="478790"/>
          </a:xfrm>
        </p:spPr>
        <p:txBody>
          <a:bodyPr/>
          <a:lstStyle/>
          <a:p>
            <a:pPr algn="l"/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9.3.2 项目知识准备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965200" y="1750060"/>
            <a:ext cx="9584055" cy="26314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（1）字符流概述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字符输入输出相关的Reader、Writer及其子类主要是为了方便字符的读写。字符在文件中存储，或在网络中传输时，常用的编码有GB2312、GBK、Unicode、UTF-8等，这些编码中，一个字符对应若干个字节，编程人员希望能读写完整的字符，而不是将一个个字节来自己进行拼凑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作为一个成熟完善的应</a:t>
            </a:r>
            <a:r>
              <a:rPr lang="zh-CN" altLang="en-US" sz="1800" smtClean="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用开发平</a:t>
            </a: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台，Java责无旁贷地提供了字符读写功能，使字符数据的输入输出变得简单。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65200" y="807720"/>
            <a:ext cx="9812020" cy="57054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（2）Reader抽象类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Reader类是所有字符输入流的父类, 该类定义了以字符为单位读取数据的基本方法, 并在其子类中实现。该类主要定义下面三个方法：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1）read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该方法进行了重载，有3种形式：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int read() throws IOException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读取单个字符，返回值可以用强制转为char类型。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int read(char[] cbuf) throws IOException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将字符读入字符数组。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abstract int read(char[] cbuf, int offset, int len) throws IOException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将字符读入数组cbuf的某一部分。offset为开始存储字符处的偏移量，len为要	读取的最多字符数，返回实际读取到的字符数。</a:t>
            </a:r>
          </a:p>
          <a:p>
            <a:pPr algn="l" fontAlgn="auto">
              <a:lnSpc>
                <a:spcPct val="150000"/>
              </a:lnSpc>
            </a:pPr>
            <a:endParaRPr lang="zh-CN" altLang="en-US" sz="1800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65200" y="807720"/>
            <a:ext cx="9812020" cy="5705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2）skip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该方法在读取时跳过若干个字符，定义为：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public long skip(long n) throws IOException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3）close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该方法关闭输入流。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（3）FileReader类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FileReader类用于操作系统默认编码的文本文件读取（在简体中文系统下，ANSI 编码代表 GBK 编码）。例如，当保存记事本文档时，默认选项就是ANSI（即GBK编码），如图9.3所示：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2003425" y="4721860"/>
            <a:ext cx="7727315" cy="4787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图9.3保存记事本文档时的默认编码</a:t>
            </a: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27175" y="1759585"/>
            <a:ext cx="8535670" cy="227584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53135" y="1035685"/>
            <a:ext cx="9646285" cy="1202690"/>
          </a:xfrm>
        </p:spPr>
        <p:txBody>
          <a:bodyPr>
            <a:normAutofit/>
          </a:bodyPr>
          <a:lstStyle/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比如d:\test\1.txt是一个存储为ANSI编码（即操作系统默认编码）格式的文本文件，可以用FileReader读取并显示：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案例9-5：读取用系统默认编码保存的文本文件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1212850" y="2098040"/>
            <a:ext cx="8983345" cy="42030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import java.io.*;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public class TestFileReader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{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static void main(String[] args)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{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char[] c=new char[1024];  //数据缓冲区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int n;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try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{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FileReader fr=new FileReader("d:\\test\\1.txt");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67410" y="995680"/>
            <a:ext cx="3122295" cy="478790"/>
          </a:xfrm>
        </p:spPr>
        <p:txBody>
          <a:bodyPr/>
          <a:lstStyle/>
          <a:p>
            <a:pPr algn="l"/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9.1.2 项目知识准备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993775" y="1341120"/>
            <a:ext cx="10041890" cy="503936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（1）File类概述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File类用于文件和目录管理，可以对文件和目录进行列举、删除、新建、属性查看、设置等操作，不能对文件的内容进行读写。使用File类时需要引入java.io包。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（2）File类的构造方法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常用的File类构造方法有3种格式：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File(String pathname)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通过给定路径名字符串创建一个新的File对象。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File(String parent, String child)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根据parent路径名字符串和 child 路径名字符串创建一个新的File对象。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File(File parent, String child)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1012825" y="942975"/>
            <a:ext cx="9136380" cy="2844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while((n=fr.read(c))!=-1)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	System.out.print(new String(c,0,n));  //将字符数组转换为字符串显示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fr.close();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}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catch(IOException e) {System.out.print(e.getMessage()); }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}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6" name="副标题 2"/>
          <p:cNvSpPr>
            <a:spLocks noGrp="1"/>
          </p:cNvSpPr>
          <p:nvPr/>
        </p:nvSpPr>
        <p:spPr>
          <a:xfrm>
            <a:off x="1006475" y="854075"/>
            <a:ext cx="9298940" cy="3100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（4）InputStreamReader类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InputStreamReader类和FileInputStream类配合使用，可以实现更强大的文本文件读取功能，适用于各种编码的文本文件。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该例子演示“UTF-8”编码的文本文件读取。运行前，先用记事本编辑一个文本文件，再另存为“d:\test\1.txt”，保存时选择编码为“UTF-8”：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案例9-6：读取用其它编码保存的文本文件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1228725" y="3818890"/>
            <a:ext cx="9199880" cy="24530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import java.io.*;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public class TestInputStreamReader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static void main(String[] args)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{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1228725" y="917575"/>
            <a:ext cx="9333230" cy="53543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try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FileInputStream is=new FileInputStream("d:\\test\\1.txt"); //打开字节流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InputStreamReader isr=new InputStreamReader(is,"UTF-8"); //设置字符编码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char[] c=new char[1024]; //数据缓冲区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int n;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isr.skip(1);  //丢弃第一个字符，该字符是记事本程序加的编码识别标志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while((n=isr.read(c))!=-1)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1213485" y="1107440"/>
            <a:ext cx="9167495" cy="39643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System.out.print(new String(c,0,n));  //将字符数组转换为字符串显示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isr.close();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is.close();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catch(IOException e) { System.out.print(e.getMessage()); 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}</a:t>
            </a:r>
          </a:p>
        </p:txBody>
      </p:sp>
      <p:sp>
        <p:nvSpPr>
          <p:cNvPr id="7" name="矩形 6"/>
          <p:cNvSpPr/>
          <p:nvPr/>
        </p:nvSpPr>
        <p:spPr>
          <a:xfrm>
            <a:off x="1265555" y="5071745"/>
            <a:ext cx="9115425" cy="1215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50000"/>
              </a:lnSpc>
            </a:pPr>
            <a:r>
              <a:rPr lang="zh-CN" altLang="en-US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提醒：FileInputStream属于字节流，并且属于直接与磁盘文件相连的节点流，InputStreamReader对FileInputStream进行包装，属于字符流，处理流。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1019810" y="812800"/>
            <a:ext cx="9684385" cy="570103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（5）Writer抽象类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Writer类是所有字符输出流的父类, 该类定义了以字符为单位写入数据的基本方法, 并在其子类中实现。该类主要定义下面三个方法：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1）Write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该方法进行了重载，有下面5种形式：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void write(int c)  throws IOException  写入单个字符。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void write(char[] cbuf)  throws IOException  写入字符数组。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abstract void write(char[] cbuf, int off, int len)  throws IOException写入字符数组的某一部分。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void write(String str)  throws IOException  写入字符串。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void write(String str, int off, int len)  throws IOException  写入字符串的某一部分。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1228725" y="917575"/>
            <a:ext cx="9475470" cy="5596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void write(String str)  throws IOException  写入字符串。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void write(String str, int off, int len)  throws IOException  写入字符串的某一部分。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2）flush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该方法输出缓冲区中的数据，立即写入预期的目标。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3）close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该方法关闭输出流。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（6）FileWriter类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FileWriter类以操作系统默认编码格式将字符写入文本文件，例如：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案例9-7：用操作系统默认编码将字符写入文本文件中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934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1086485" y="841375"/>
            <a:ext cx="9617710" cy="56724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import java.io.*;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public class TestFileWriter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static void main(String[] args)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try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FileWriter fw=new FileWriter("d:\\test\\1.txt");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String s="路漫漫其修远兮，吾将上下而求索。";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1" y="6513612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829945" y="813435"/>
            <a:ext cx="9817735" cy="37484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fw.write(s);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fw.close();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System.out.println(“文件写入成功!!!”);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catch(IOException e) { System.out.print(e.getMessage()); 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}</a:t>
            </a:r>
          </a:p>
        </p:txBody>
      </p:sp>
      <p:sp>
        <p:nvSpPr>
          <p:cNvPr id="6" name="副标题 2"/>
          <p:cNvSpPr>
            <a:spLocks noGrp="1"/>
          </p:cNvSpPr>
          <p:nvPr/>
        </p:nvSpPr>
        <p:spPr>
          <a:xfrm>
            <a:off x="1196975" y="4054475"/>
            <a:ext cx="9389110" cy="2215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写入后，用记事本打开查看，可以发现文件是以系统默认编码（ANSI）保存的。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（7）OutputStreamWriter类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OutputStreamWriter类和FileOutputStream类配合使用，可以设置字符写入文本文件时的编码格式。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1086485" y="841375"/>
            <a:ext cx="9617710" cy="567245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案例9-8：用UTF-8编码将字符写入文本文件中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import java.io.*;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public class TestOutputStreamWriter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static void main(String[] args)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try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FileOutputStream os=new FileOutputStream("d:\\test\\1.txt");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OutputStreamWriter osw=new OutputStreamWriter(os,"UTF-8");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String s="路漫漫其修远兮，吾将上下而求索。";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784225" y="978535"/>
            <a:ext cx="9937115" cy="253619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osw.write(s);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osw.close();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os.close();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}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catch(IOException e) { }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}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}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688975" y="3937000"/>
            <a:ext cx="9908540" cy="631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写入后，用记事本打开查看，可以发现文件是以UTF-8编码保存的。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67410" y="1121410"/>
            <a:ext cx="8931910" cy="1869440"/>
          </a:xfrm>
        </p:spPr>
        <p:txBody>
          <a:bodyPr/>
          <a:lstStyle/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根据parent路径名和child 路径名字符串创建一个新的File对象。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File对象既可以表示一个目录，也可以表示一个文件。下面的例子中对3个构造函数进行测试，分别构造指向文件和目录的File对象：</a:t>
            </a:r>
          </a:p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案例9-1：File类构造方法测试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1289050" y="2589530"/>
            <a:ext cx="9404985" cy="36106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import java.io.*;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public class Test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	public static void main(String[] args)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	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		File dir1=new File("d:");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781685" y="745490"/>
            <a:ext cx="9084310" cy="5768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8）缓冲读写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ufferedReader和BufferedWriter用来包装字符流，它们都拥有默认大小为8192字符的缓存。用BufferedReader读取时，先把字符读到缓存里，到缓存满了或者主动调用flush方法的时候，再读入内存；用BufferedWriter写入时先把字符写入缓存，到缓存满了或者主动调用flush方法的时候，再写入目标设备（如磁盘）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BufferedReader的构造方法定义如下：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BufferedReader(Reader in) 创建一个使用默认大小缓冲区的缓冲字符输入流。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BufferedReader(Reader in, int sz)  创建一个使用指定大小缓冲区的缓冲字符输入流。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BufferedWriter的构造方法定义如下：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819785" y="675640"/>
            <a:ext cx="9627235" cy="5596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案例9-8：字符输出流缓冲写入文本文件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import java.io.*;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public class testBufferedWriter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static void main(String[] args)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try</a:t>
            </a: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{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FileOutputStream os=new FileOutputStream("d:\\test\\1.txt");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OutputStreamWriter osw=new OutputStreamWriter(os,"UTF-8");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BufferedWriter bw=new BufferedWriter(osw);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819785" y="675640"/>
            <a:ext cx="9627235" cy="5596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案例9-8：字符输出流缓冲写入文本文件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import java.io.*;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public class testBufferedWriter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static void main(String[] args)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try</a:t>
            </a: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{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FileOutputStream os=new FileOutputStream("d:\\test\\1.txt");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OutputStreamWriter osw=new OutputStreamWriter(os,"UTF-8");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BufferedWriter bw=new BufferedWriter(osw);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819785" y="675640"/>
            <a:ext cx="9627235" cy="5596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一些文本文件是按行来存放信息的，读取时也需要按行来读，BufferedReader提供的readLine方法此时可以派上用场。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案例9-9：按行读取文本文件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import java.io.*;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public class TestBufferedReader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static void main(String[] args)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try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InputStream is=new FileInputStream("d:\\test\\1.txt");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InputStreamReader isr=new InputStreamReader(is);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819785" y="675640"/>
            <a:ext cx="9627235" cy="5596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BufferedReader br=new BufferedReader(isr);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String s;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while((s=br.readLine())!=null) //readLine返回null表示结束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	System.out.println(s);  //处理一行字符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br.close();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isr.close();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is.close();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} catch (Exception e) 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e.printStackTrace();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}		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819785" y="675640"/>
            <a:ext cx="9627235" cy="5596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9）随机文件读写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和流式文件读写相比，随机文件读写具有定位灵活的特点。在随机读取方式下，可以把文件指针定位到某个位置（位置的计算从0开始），再读写若干字节。Java中使用RandomAccessFile类进行随机文件读写。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RandomAccessFile类的构造方法定义如下：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public RandomAccessFile(File file,String mode) 	throws FileNotFoundException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public RandomAccessFile(String name,String mode) 	throws FileNotFoundException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构造方法的第一个参数可以是File对象或用字符串表示的文件路径，第二个参数表示打开文件的方式，可以选择“r”（只读）或“rw”（读写）。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819785" y="675640"/>
            <a:ext cx="9627235" cy="5596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RandomAccessFile类的常用方法有：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1）seek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该方法定位文件指针，定义为：public void seek(long pos) throws IOException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2）getFilePointer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该方法返回文件指针的位置，定义为：public long getFilePointer() throws IOException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3）length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该方法返回文件的长度，定义为：public long length() throws IOException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4）close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该方法关闭文件并释放所占资源。定义为：public void close() throws IOException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819785" y="675640"/>
            <a:ext cx="9627235" cy="5596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5）读取数据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以read开头的方法从文件中读取不同类型的数据，具体可以参考Java API手册。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6）写入数据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以write开头的方法向文件中写入不同类型的数据，具体可以参考Java API手册。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753110" y="1475105"/>
            <a:ext cx="9674860" cy="4416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（1）功能分析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编码转换时，打开文件A并得到一个文件输入流（FileInputStream），用输入流读取器（InputStreamReader）根据GBK编码格式读取若干字节，存入字符数组c中；同时打开文件B得到一个文件输出流，用输出流写入器（OutputStreamWriter）根据UTF-8编码格式，将字符数组c中的数据写入另外一个文件。如此循环进行，直到全部数据转换完毕。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（2）编码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通过分析我们可以编写以下代码实现功能：</a:t>
            </a:r>
          </a:p>
        </p:txBody>
      </p:sp>
      <p:sp>
        <p:nvSpPr>
          <p:cNvPr id="2" name="副标题 2"/>
          <p:cNvSpPr>
            <a:spLocks noGrp="1"/>
          </p:cNvSpPr>
          <p:nvPr/>
        </p:nvSpPr>
        <p:spPr>
          <a:xfrm>
            <a:off x="1108710" y="837565"/>
            <a:ext cx="3912235" cy="530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9.3.3 项目实施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819785" y="675640"/>
            <a:ext cx="9627235" cy="5596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import java.io.*;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public class CodeConvert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static void convert(String src,String dest)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try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{	//来源文件为GBK编码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FileInputStream is=new FileInputStream(src);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InputStreamReader isr=new InputStreamReader(is,"GBK");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BufferedReader br=new BufferedReader(isr);  //缓冲读取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//目标文件为UTF-8编码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965200" y="806450"/>
            <a:ext cx="9871075" cy="563181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 dir2=new File("d:","test");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File dir3=new File(dir1,"test");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File f1=new File("d:\\test\\1.txt");   //等价于File f1=new File("d:/test/1.txt");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File f2=new File(dir3,"1.txt");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System.out.println(dir1.getPath());  //输出构造好的File对象的路径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System.out.println(dir2.getPath());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System.out.println(dir3.getPath());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System.out.println(f1.getPath());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System.out.println(f2.getPath());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}</a:t>
            </a:r>
          </a:p>
          <a:p>
            <a:pPr algn="l" fontAlgn="auto">
              <a:lnSpc>
                <a:spcPct val="150000"/>
              </a:lnSpc>
            </a:pPr>
            <a:endParaRPr lang="zh-CN" altLang="en-US" sz="1800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819785" y="675640"/>
            <a:ext cx="9627235" cy="5596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FileOutputStream os=new FileOutputStream(dest);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OutputStreamWriter osw=new OutputStreamWriter(os,"UTF-8");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BufferedWriter bw=new BufferedWriter(osw);  //缓冲写入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char[] c=new char[1024]; //数据中转用的字符数组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int n;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while((n=br.read(c))!=-1) //以GBK编码读取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	bw.write(c,0,n);  //以UTF-8编码写入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bw.flush();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br.close();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isr.close();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is.close();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819785" y="675640"/>
            <a:ext cx="9627235" cy="5596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bw.close();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osw.close();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	os.close();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System.out.println(“编码转换成功!!!”);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catch(IOException e) { }	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public static void main(String[] args)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{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	convert("d:\\test\\1.txt","d:\\test\\2.txt");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}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819785" y="675640"/>
            <a:ext cx="9770110" cy="1958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（3）调试运行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首先在“d:\test”目录创建文本文件“1.txt”，并添加文件内容，以“ANSI”格式保存，然后运行程序，用记事本打开“2.txt”，查看编码格式。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991870" y="1319530"/>
            <a:ext cx="10207625" cy="47110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（1）选择题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①属于输入流的一项是（   ）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A．从内存流向硬盘的数据流      B．从键盘流向内存的数据流 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C．从键盘流向显示器的数据流    D．从网络流向显示器的数据流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②下列流中哪一个使用了缓冲区技术（   ）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A．DataOutputStream          B．FileInputStream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C．BufferedOutputStream      D．FileReader</a:t>
            </a:r>
          </a:p>
        </p:txBody>
      </p:sp>
      <p:sp>
        <p:nvSpPr>
          <p:cNvPr id="2" name="副标题 2"/>
          <p:cNvSpPr>
            <a:spLocks noGrp="1"/>
          </p:cNvSpPr>
          <p:nvPr/>
        </p:nvSpPr>
        <p:spPr>
          <a:xfrm>
            <a:off x="819785" y="675640"/>
            <a:ext cx="2997835" cy="643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9.3.4能力拓展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819785" y="675640"/>
            <a:ext cx="9627235" cy="5596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③下列关于流类和File类的说法中错误的一项是（    ）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A．File类可以重命名文件      B．File类可以修改文件内容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C．流类可以修改文件内容       D．流类不可以新建目录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④使用字符流可以成功复制哪些文件(     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A.文本文件     B.图片文件    C.视频文件   D.以上都可以复制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2）填空题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①InputStreamReader类的                方法可以每次读取一行字符。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②i Java语言提供处理不同类型流的类所在的包是                 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③字符类输入流都继承自              类，字符类输出流都继承自              类。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④流使用完毕后，要调用               方法关闭。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9.3 字符流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819785" y="675640"/>
            <a:ext cx="9627235" cy="5596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3）编程题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①文本文件A中存放了矩阵的行数、列数和内容，求该矩阵的转置矩阵，并按同样的格式存入另一个文本文件B中。例如：</a:t>
            </a:r>
          </a:p>
        </p:txBody>
      </p:sp>
      <p:graphicFrame>
        <p:nvGraphicFramePr>
          <p:cNvPr id="2" name="表格 -1"/>
          <p:cNvGraphicFramePr/>
          <p:nvPr/>
        </p:nvGraphicFramePr>
        <p:xfrm>
          <a:off x="1826260" y="2136140"/>
          <a:ext cx="4681855" cy="17240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1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2402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CN" altLang="en-US" sz="1600" b="0" u="none">
                          <a:latin typeface="黑体" panose="02010609060101010101" pitchFamily="2" charset="-122"/>
                          <a:ea typeface="黑体" panose="02010609060101010101" pitchFamily="2" charset="-122"/>
                          <a:cs typeface="宋体" panose="02010600030101010101" pitchFamily="2" charset="-122"/>
                        </a:rPr>
                        <a:t>转置前（文件</a:t>
                      </a:r>
                      <a:r>
                        <a:rPr lang="en-US" altLang="zh-CN" sz="1600" b="0" u="none">
                          <a:latin typeface="黑体" panose="02010609060101010101" pitchFamily="2" charset="-122"/>
                          <a:ea typeface="黑体" panose="02010609060101010101" pitchFamily="2" charset="-122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zh-CN" altLang="en-US" sz="1600" b="0" u="none">
                          <a:latin typeface="黑体" panose="02010609060101010101" pitchFamily="2" charset="-122"/>
                          <a:ea typeface="黑体" panose="02010609060101010101" pitchFamily="2" charset="-122"/>
                          <a:cs typeface="宋体" panose="02010600030101010101" pitchFamily="2" charset="-122"/>
                        </a:rPr>
                        <a:t>）：</a:t>
                      </a:r>
                      <a:r>
                        <a:rPr lang="en-US" altLang="zh-CN" sz="1600" b="0" u="none">
                          <a:latin typeface="黑体" panose="02010609060101010101" pitchFamily="2" charset="-122"/>
                          <a:ea typeface="黑体" panose="02010609060101010101" pitchFamily="2" charset="-122"/>
                          <a:cs typeface="宋体" panose="02010600030101010101" pitchFamily="2" charset="-122"/>
                        </a:rPr>
                        <a:t>2,3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en-US" altLang="zh-CN" sz="1600" b="0" u="none">
                          <a:latin typeface="黑体" panose="02010609060101010101" pitchFamily="2" charset="-122"/>
                          <a:ea typeface="黑体" panose="02010609060101010101" pitchFamily="2" charset="-122"/>
                          <a:cs typeface="宋体" panose="02010600030101010101" pitchFamily="2" charset="-122"/>
                        </a:rPr>
                        <a:t>1,2,3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en-US" altLang="zh-CN" sz="1600" b="0" u="none">
                          <a:latin typeface="黑体" panose="02010609060101010101" pitchFamily="2" charset="-122"/>
                          <a:ea typeface="黑体" panose="02010609060101010101" pitchFamily="2" charset="-122"/>
                          <a:cs typeface="宋体" panose="02010600030101010101" pitchFamily="2" charset="-122"/>
                        </a:rPr>
                        <a:t>4,5,6</a:t>
                      </a:r>
                      <a:endParaRPr lang="zh-CN" altLang="en-US" sz="1600" b="0" u="none">
                        <a:latin typeface="黑体" panose="02010609060101010101" pitchFamily="2" charset="-122"/>
                        <a:ea typeface="黑体" panose="0201060906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zh-CN" altLang="en-US" sz="1600" b="0" u="none">
                          <a:latin typeface="黑体" panose="02010609060101010101" pitchFamily="2" charset="-122"/>
                          <a:ea typeface="黑体" panose="02010609060101010101" pitchFamily="2" charset="-122"/>
                          <a:cs typeface="宋体" panose="02010600030101010101" pitchFamily="2" charset="-122"/>
                        </a:rPr>
                        <a:t>转置后（文件</a:t>
                      </a:r>
                      <a:r>
                        <a:rPr lang="en-US" altLang="zh-CN" sz="1600" b="0" u="none">
                          <a:latin typeface="黑体" panose="02010609060101010101" pitchFamily="2" charset="-122"/>
                          <a:ea typeface="黑体" panose="02010609060101010101" pitchFamily="2" charset="-122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zh-CN" altLang="en-US" sz="1600" b="0" u="none">
                          <a:latin typeface="黑体" panose="02010609060101010101" pitchFamily="2" charset="-122"/>
                          <a:ea typeface="黑体" panose="02010609060101010101" pitchFamily="2" charset="-122"/>
                          <a:cs typeface="宋体" panose="02010600030101010101" pitchFamily="2" charset="-122"/>
                        </a:rPr>
                        <a:t>）：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en-US" altLang="zh-CN" sz="1600" b="0" u="none">
                          <a:latin typeface="黑体" panose="02010609060101010101" pitchFamily="2" charset="-122"/>
                          <a:ea typeface="黑体" panose="02010609060101010101" pitchFamily="2" charset="-122"/>
                          <a:cs typeface="宋体" panose="02010600030101010101" pitchFamily="2" charset="-122"/>
                        </a:rPr>
                        <a:t>3,2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en-US" altLang="zh-CN" sz="1600" b="0" u="none">
                          <a:latin typeface="黑体" panose="02010609060101010101" pitchFamily="2" charset="-122"/>
                          <a:ea typeface="黑体" panose="02010609060101010101" pitchFamily="2" charset="-122"/>
                          <a:cs typeface="宋体" panose="02010600030101010101" pitchFamily="2" charset="-122"/>
                        </a:rPr>
                        <a:t>1,4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en-US" altLang="zh-CN" sz="1600" b="0" u="none">
                          <a:latin typeface="黑体" panose="02010609060101010101" pitchFamily="2" charset="-122"/>
                          <a:ea typeface="黑体" panose="02010609060101010101" pitchFamily="2" charset="-122"/>
                          <a:cs typeface="宋体" panose="02010600030101010101" pitchFamily="2" charset="-122"/>
                        </a:rPr>
                        <a:t>2,5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en-US" altLang="zh-CN" sz="1600" b="0" u="none">
                          <a:latin typeface="黑体" panose="02010609060101010101" pitchFamily="2" charset="-122"/>
                          <a:ea typeface="黑体" panose="02010609060101010101" pitchFamily="2" charset="-122"/>
                          <a:cs typeface="宋体" panose="02010600030101010101" pitchFamily="2" charset="-122"/>
                        </a:rPr>
                        <a:t>3,6</a:t>
                      </a:r>
                      <a:endParaRPr lang="zh-CN" altLang="en-US" sz="1600" b="0" u="none">
                        <a:latin typeface="黑体" panose="02010609060101010101" pitchFamily="2" charset="-122"/>
                        <a:ea typeface="黑体" panose="0201060906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892810" y="3937635"/>
            <a:ext cx="8118475" cy="2011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文本文件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中存放了若干个学生的成绩，要求将成绩按从高到低排序后，按此格式存入文件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B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中。文件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A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的格式如下：</a:t>
            </a:r>
          </a:p>
          <a:p>
            <a:pPr marL="0" indent="26670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01,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张三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,72</a:t>
            </a:r>
          </a:p>
          <a:p>
            <a:pPr marL="0" indent="26670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02,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李四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,80</a:t>
            </a:r>
          </a:p>
          <a:p>
            <a:pPr marL="0" indent="26670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03,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王五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,75</a:t>
            </a:r>
          </a:p>
          <a:p>
            <a:pPr marL="0" indent="26670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04,</a:t>
            </a:r>
            <a:r>
              <a:rPr lang="zh-CN" altLang="en-US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赵六</a:t>
            </a:r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,90</a:t>
            </a:r>
          </a:p>
          <a:p>
            <a:pPr marL="0" indent="266700" algn="l"/>
            <a:r>
              <a:rPr lang="en-US" altLang="zh-CN" b="0" u="none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2074463"/>
            <a:ext cx="12192000" cy="3248167"/>
          </a:xfrm>
          <a:prstGeom prst="rect">
            <a:avLst/>
          </a:prstGeom>
          <a:solidFill>
            <a:srgbClr val="3152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0" y="5460623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6"/>
          <p:cNvSpPr txBox="1"/>
          <p:nvPr/>
        </p:nvSpPr>
        <p:spPr>
          <a:xfrm>
            <a:off x="3191807" y="2834390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13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1962681"/>
            <a:ext cx="12192000" cy="0"/>
          </a:xfrm>
          <a:prstGeom prst="line">
            <a:avLst/>
          </a:prstGeom>
          <a:ln w="76200">
            <a:solidFill>
              <a:srgbClr val="3152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191807" y="487680"/>
            <a:ext cx="7650480" cy="2144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u=3068836537,896708926&amp;fm=23&amp;gp=0"/>
          <p:cNvPicPr>
            <a:picLocks noChangeAspect="1"/>
          </p:cNvPicPr>
          <p:nvPr/>
        </p:nvPicPr>
        <p:blipFill>
          <a:blip r:embed="rId2"/>
          <a:srcRect l="-883" r="883"/>
          <a:stretch>
            <a:fillRect/>
          </a:stretch>
        </p:blipFill>
        <p:spPr>
          <a:xfrm>
            <a:off x="4217035" y="53340"/>
            <a:ext cx="5390515" cy="2455545"/>
          </a:xfrm>
          <a:prstGeom prst="rect">
            <a:avLst/>
          </a:prstGeom>
        </p:spPr>
      </p:pic>
      <p:pic>
        <p:nvPicPr>
          <p:cNvPr id="9" name="图片 8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45" y="344805"/>
            <a:ext cx="2829560" cy="742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67410" y="1121410"/>
            <a:ext cx="3122295" cy="478790"/>
          </a:xfrm>
        </p:spPr>
        <p:txBody>
          <a:bodyPr/>
          <a:lstStyle/>
          <a:p>
            <a:pPr algn="l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输出的结果如图：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1812925" y="5064760"/>
            <a:ext cx="7727315" cy="4787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图9.1 File对象的构造方法测试</a:t>
            </a:r>
          </a:p>
        </p:txBody>
      </p:sp>
      <p:pic>
        <p:nvPicPr>
          <p:cNvPr id="17" name="图片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415155" y="2164715"/>
            <a:ext cx="2228850" cy="252857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835" y="892810"/>
            <a:ext cx="3122295" cy="478790"/>
          </a:xfrm>
        </p:spPr>
        <p:txBody>
          <a:bodyPr/>
          <a:lstStyle/>
          <a:p>
            <a:pPr algn="l"/>
            <a:r>
              <a:rPr lang="zh-CN" altLang="en-US" sz="20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（3）File类的常用方法</a:t>
            </a:r>
          </a:p>
        </p:txBody>
      </p:sp>
      <p:sp>
        <p:nvSpPr>
          <p:cNvPr id="19" name="矩形 18"/>
          <p:cNvSpPr/>
          <p:nvPr/>
        </p:nvSpPr>
        <p:spPr>
          <a:xfrm>
            <a:off x="-1" y="134938"/>
            <a:ext cx="12192001" cy="59531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1" y="6528217"/>
            <a:ext cx="12192000" cy="323850"/>
          </a:xfrm>
          <a:prstGeom prst="rect">
            <a:avLst/>
          </a:prstGeom>
          <a:solidFill>
            <a:srgbClr val="004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17474" y="6513513"/>
            <a:ext cx="5153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JAVA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序设计</a:t>
            </a:r>
            <a:r>
              <a:rPr lang="zh-CN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338377" y="188079"/>
            <a:ext cx="4932362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 </a:t>
            </a:r>
            <a:r>
              <a:rPr sz="3200" dirty="0" smtClean="0">
                <a:solidFill>
                  <a:schemeClr val="bg1"/>
                </a:solidFill>
                <a:latin typeface="黑体" panose="02010609060101010101" pitchFamily="2" charset="-122"/>
              </a:rPr>
              <a:t>9.1 文件</a:t>
            </a: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965200" y="1371600"/>
            <a:ext cx="9840595" cy="4992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（1）boolean exists() 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判断文件或目录是否存在，存在返回true，不存在返回false。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（2）String getName()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得到文件或目录的名称。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（3）String getParent()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得到文件父目录的名称。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（4）String getPath()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3152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	得到完整的相对路径。</a:t>
            </a:r>
          </a:p>
          <a:p>
            <a:pPr algn="l" fontAlgn="auto">
              <a:lnSpc>
                <a:spcPct val="150000"/>
              </a:lnSpc>
            </a:pPr>
            <a:endParaRPr lang="zh-CN" altLang="en-US" sz="1800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1800">
              <a:solidFill>
                <a:srgbClr val="3152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6640</Words>
  <Application>Microsoft Office PowerPoint</Application>
  <PresentationFormat>宽屏</PresentationFormat>
  <Paragraphs>754</Paragraphs>
  <Slides>76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85" baseType="lpstr">
      <vt:lpstr>宋体</vt:lpstr>
      <vt:lpstr>Calibri</vt:lpstr>
      <vt:lpstr>Calibri Light</vt:lpstr>
      <vt:lpstr>Times New Roman</vt:lpstr>
      <vt:lpstr>黑体</vt:lpstr>
      <vt:lpstr>微软雅黑</vt:lpstr>
      <vt:lpstr>Malgun Gothic Semilight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刘万辉</dc:creator>
  <cp:lastModifiedBy>王卫</cp:lastModifiedBy>
  <cp:revision>73</cp:revision>
  <dcterms:created xsi:type="dcterms:W3CDTF">2014-07-13T07:15:00Z</dcterms:created>
  <dcterms:modified xsi:type="dcterms:W3CDTF">2017-03-13T08:41:46Z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