
<file path=[Content_Types].xml><?xml version="1.0" encoding="utf-8"?>
<Types xmlns="http://schemas.openxmlformats.org/package/2006/content-types">
  <Default Extension="png" ContentType="image/png"/>
  <Default Extension="bmp" ContentType="image/bmp"/>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192"/>
  </p:notesMasterIdLst>
  <p:handoutMasterIdLst>
    <p:handoutMasterId r:id="rId193"/>
  </p:handoutMasterIdLst>
  <p:sldIdLst>
    <p:sldId id="463" r:id="rId2"/>
    <p:sldId id="257" r:id="rId3"/>
    <p:sldId id="258" r:id="rId4"/>
    <p:sldId id="402" r:id="rId5"/>
    <p:sldId id="259" r:id="rId6"/>
    <p:sldId id="260" r:id="rId7"/>
    <p:sldId id="410" r:id="rId8"/>
    <p:sldId id="261" r:id="rId9"/>
    <p:sldId id="262" r:id="rId10"/>
    <p:sldId id="413" r:id="rId11"/>
    <p:sldId id="412" r:id="rId12"/>
    <p:sldId id="263" r:id="rId13"/>
    <p:sldId id="264" r:id="rId14"/>
    <p:sldId id="285" r:id="rId15"/>
    <p:sldId id="267" r:id="rId16"/>
    <p:sldId id="414" r:id="rId17"/>
    <p:sldId id="270" r:id="rId18"/>
    <p:sldId id="415" r:id="rId19"/>
    <p:sldId id="416" r:id="rId20"/>
    <p:sldId id="271" r:id="rId21"/>
    <p:sldId id="272" r:id="rId22"/>
    <p:sldId id="273" r:id="rId23"/>
    <p:sldId id="275" r:id="rId24"/>
    <p:sldId id="276" r:id="rId25"/>
    <p:sldId id="277" r:id="rId26"/>
    <p:sldId id="278" r:id="rId27"/>
    <p:sldId id="279" r:id="rId28"/>
    <p:sldId id="280" r:id="rId29"/>
    <p:sldId id="281" r:id="rId30"/>
    <p:sldId id="282" r:id="rId31"/>
    <p:sldId id="283" r:id="rId32"/>
    <p:sldId id="417" r:id="rId33"/>
    <p:sldId id="287" r:id="rId34"/>
    <p:sldId id="288" r:id="rId35"/>
    <p:sldId id="289" r:id="rId36"/>
    <p:sldId id="290" r:id="rId37"/>
    <p:sldId id="291" r:id="rId38"/>
    <p:sldId id="292" r:id="rId39"/>
    <p:sldId id="294" r:id="rId40"/>
    <p:sldId id="295" r:id="rId41"/>
    <p:sldId id="296" r:id="rId42"/>
    <p:sldId id="293" r:id="rId43"/>
    <p:sldId id="297" r:id="rId44"/>
    <p:sldId id="298" r:id="rId45"/>
    <p:sldId id="418" r:id="rId46"/>
    <p:sldId id="299" r:id="rId47"/>
    <p:sldId id="300" r:id="rId48"/>
    <p:sldId id="301" r:id="rId49"/>
    <p:sldId id="302" r:id="rId50"/>
    <p:sldId id="303" r:id="rId51"/>
    <p:sldId id="304" r:id="rId52"/>
    <p:sldId id="305" r:id="rId53"/>
    <p:sldId id="306" r:id="rId54"/>
    <p:sldId id="307" r:id="rId55"/>
    <p:sldId id="308" r:id="rId56"/>
    <p:sldId id="419" r:id="rId57"/>
    <p:sldId id="309" r:id="rId58"/>
    <p:sldId id="310" r:id="rId59"/>
    <p:sldId id="311" r:id="rId60"/>
    <p:sldId id="312" r:id="rId61"/>
    <p:sldId id="313" r:id="rId62"/>
    <p:sldId id="420" r:id="rId63"/>
    <p:sldId id="314" r:id="rId64"/>
    <p:sldId id="421" r:id="rId65"/>
    <p:sldId id="315" r:id="rId66"/>
    <p:sldId id="316" r:id="rId67"/>
    <p:sldId id="317" r:id="rId68"/>
    <p:sldId id="318" r:id="rId69"/>
    <p:sldId id="319" r:id="rId70"/>
    <p:sldId id="320" r:id="rId71"/>
    <p:sldId id="321" r:id="rId72"/>
    <p:sldId id="322" r:id="rId73"/>
    <p:sldId id="323" r:id="rId74"/>
    <p:sldId id="324" r:id="rId75"/>
    <p:sldId id="422" r:id="rId76"/>
    <p:sldId id="325" r:id="rId77"/>
    <p:sldId id="326" r:id="rId78"/>
    <p:sldId id="327" r:id="rId79"/>
    <p:sldId id="328" r:id="rId80"/>
    <p:sldId id="329" r:id="rId81"/>
    <p:sldId id="330" r:id="rId82"/>
    <p:sldId id="331" r:id="rId83"/>
    <p:sldId id="423" r:id="rId84"/>
    <p:sldId id="332" r:id="rId85"/>
    <p:sldId id="424" r:id="rId86"/>
    <p:sldId id="333" r:id="rId87"/>
    <p:sldId id="334" r:id="rId88"/>
    <p:sldId id="335" r:id="rId89"/>
    <p:sldId id="336" r:id="rId90"/>
    <p:sldId id="337" r:id="rId91"/>
    <p:sldId id="338" r:id="rId92"/>
    <p:sldId id="339" r:id="rId93"/>
    <p:sldId id="340" r:id="rId94"/>
    <p:sldId id="341" r:id="rId95"/>
    <p:sldId id="342" r:id="rId96"/>
    <p:sldId id="343" r:id="rId97"/>
    <p:sldId id="344" r:id="rId98"/>
    <p:sldId id="345" r:id="rId99"/>
    <p:sldId id="346" r:id="rId100"/>
    <p:sldId id="347" r:id="rId101"/>
    <p:sldId id="403" r:id="rId102"/>
    <p:sldId id="426" r:id="rId103"/>
    <p:sldId id="425" r:id="rId104"/>
    <p:sldId id="348" r:id="rId105"/>
    <p:sldId id="349" r:id="rId106"/>
    <p:sldId id="350" r:id="rId107"/>
    <p:sldId id="351" r:id="rId108"/>
    <p:sldId id="427" r:id="rId109"/>
    <p:sldId id="428" r:id="rId110"/>
    <p:sldId id="352" r:id="rId111"/>
    <p:sldId id="353" r:id="rId112"/>
    <p:sldId id="354" r:id="rId113"/>
    <p:sldId id="356" r:id="rId114"/>
    <p:sldId id="357" r:id="rId115"/>
    <p:sldId id="429" r:id="rId116"/>
    <p:sldId id="430" r:id="rId117"/>
    <p:sldId id="358" r:id="rId118"/>
    <p:sldId id="359" r:id="rId119"/>
    <p:sldId id="360" r:id="rId120"/>
    <p:sldId id="404" r:id="rId121"/>
    <p:sldId id="361" r:id="rId122"/>
    <p:sldId id="362" r:id="rId123"/>
    <p:sldId id="363" r:id="rId124"/>
    <p:sldId id="364" r:id="rId125"/>
    <p:sldId id="365" r:id="rId126"/>
    <p:sldId id="431" r:id="rId127"/>
    <p:sldId id="366" r:id="rId128"/>
    <p:sldId id="405" r:id="rId129"/>
    <p:sldId id="367" r:id="rId130"/>
    <p:sldId id="368" r:id="rId131"/>
    <p:sldId id="369" r:id="rId132"/>
    <p:sldId id="432" r:id="rId133"/>
    <p:sldId id="433" r:id="rId134"/>
    <p:sldId id="434" r:id="rId135"/>
    <p:sldId id="435" r:id="rId136"/>
    <p:sldId id="436" r:id="rId137"/>
    <p:sldId id="437" r:id="rId138"/>
    <p:sldId id="438" r:id="rId139"/>
    <p:sldId id="370" r:id="rId140"/>
    <p:sldId id="371" r:id="rId141"/>
    <p:sldId id="439" r:id="rId142"/>
    <p:sldId id="372" r:id="rId143"/>
    <p:sldId id="373" r:id="rId144"/>
    <p:sldId id="374" r:id="rId145"/>
    <p:sldId id="406" r:id="rId146"/>
    <p:sldId id="440" r:id="rId147"/>
    <p:sldId id="441" r:id="rId148"/>
    <p:sldId id="375" r:id="rId149"/>
    <p:sldId id="376" r:id="rId150"/>
    <p:sldId id="377" r:id="rId151"/>
    <p:sldId id="378" r:id="rId152"/>
    <p:sldId id="379" r:id="rId153"/>
    <p:sldId id="407" r:id="rId154"/>
    <p:sldId id="443" r:id="rId155"/>
    <p:sldId id="442" r:id="rId156"/>
    <p:sldId id="382" r:id="rId157"/>
    <p:sldId id="444" r:id="rId158"/>
    <p:sldId id="383" r:id="rId159"/>
    <p:sldId id="384" r:id="rId160"/>
    <p:sldId id="385" r:id="rId161"/>
    <p:sldId id="386" r:id="rId162"/>
    <p:sldId id="387" r:id="rId163"/>
    <p:sldId id="388" r:id="rId164"/>
    <p:sldId id="389" r:id="rId165"/>
    <p:sldId id="390" r:id="rId166"/>
    <p:sldId id="391" r:id="rId167"/>
    <p:sldId id="392" r:id="rId168"/>
    <p:sldId id="393" r:id="rId169"/>
    <p:sldId id="394" r:id="rId170"/>
    <p:sldId id="446" r:id="rId171"/>
    <p:sldId id="445" r:id="rId172"/>
    <p:sldId id="395" r:id="rId173"/>
    <p:sldId id="447" r:id="rId174"/>
    <p:sldId id="448" r:id="rId175"/>
    <p:sldId id="449" r:id="rId176"/>
    <p:sldId id="450" r:id="rId177"/>
    <p:sldId id="396" r:id="rId178"/>
    <p:sldId id="397" r:id="rId179"/>
    <p:sldId id="451" r:id="rId180"/>
    <p:sldId id="453" r:id="rId181"/>
    <p:sldId id="452" r:id="rId182"/>
    <p:sldId id="454" r:id="rId183"/>
    <p:sldId id="457" r:id="rId184"/>
    <p:sldId id="456" r:id="rId185"/>
    <p:sldId id="455" r:id="rId186"/>
    <p:sldId id="459" r:id="rId187"/>
    <p:sldId id="458" r:id="rId188"/>
    <p:sldId id="460" r:id="rId189"/>
    <p:sldId id="461" r:id="rId190"/>
    <p:sldId id="462" r:id="rId191"/>
  </p:sldIdLst>
  <p:sldSz cx="9144000" cy="6858000" type="screen4x3"/>
  <p:notesSz cx="6858000" cy="9144000"/>
  <p:defaultTextStyle>
    <a:defPPr>
      <a:defRPr lang="zh-CN"/>
    </a:defPPr>
    <a:lvl1pPr algn="l" rtl="0" fontAlgn="base">
      <a:spcBef>
        <a:spcPct val="0"/>
      </a:spcBef>
      <a:spcAft>
        <a:spcPct val="0"/>
      </a:spcAft>
      <a:defRPr sz="4400" kern="1200">
        <a:solidFill>
          <a:schemeClr val="tx1"/>
        </a:solidFill>
        <a:latin typeface="Tahoma" pitchFamily="34" charset="0"/>
        <a:ea typeface="宋体" pitchFamily="2" charset="-122"/>
        <a:cs typeface="+mn-cs"/>
      </a:defRPr>
    </a:lvl1pPr>
    <a:lvl2pPr marL="457200" algn="l" rtl="0" fontAlgn="base">
      <a:spcBef>
        <a:spcPct val="0"/>
      </a:spcBef>
      <a:spcAft>
        <a:spcPct val="0"/>
      </a:spcAft>
      <a:defRPr sz="4400" kern="1200">
        <a:solidFill>
          <a:schemeClr val="tx1"/>
        </a:solidFill>
        <a:latin typeface="Tahoma" pitchFamily="34" charset="0"/>
        <a:ea typeface="宋体" pitchFamily="2" charset="-122"/>
        <a:cs typeface="+mn-cs"/>
      </a:defRPr>
    </a:lvl2pPr>
    <a:lvl3pPr marL="914400" algn="l" rtl="0" fontAlgn="base">
      <a:spcBef>
        <a:spcPct val="0"/>
      </a:spcBef>
      <a:spcAft>
        <a:spcPct val="0"/>
      </a:spcAft>
      <a:defRPr sz="4400" kern="1200">
        <a:solidFill>
          <a:schemeClr val="tx1"/>
        </a:solidFill>
        <a:latin typeface="Tahoma" pitchFamily="34" charset="0"/>
        <a:ea typeface="宋体" pitchFamily="2" charset="-122"/>
        <a:cs typeface="+mn-cs"/>
      </a:defRPr>
    </a:lvl3pPr>
    <a:lvl4pPr marL="1371600" algn="l" rtl="0" fontAlgn="base">
      <a:spcBef>
        <a:spcPct val="0"/>
      </a:spcBef>
      <a:spcAft>
        <a:spcPct val="0"/>
      </a:spcAft>
      <a:defRPr sz="4400" kern="1200">
        <a:solidFill>
          <a:schemeClr val="tx1"/>
        </a:solidFill>
        <a:latin typeface="Tahoma" pitchFamily="34" charset="0"/>
        <a:ea typeface="宋体" pitchFamily="2" charset="-122"/>
        <a:cs typeface="+mn-cs"/>
      </a:defRPr>
    </a:lvl4pPr>
    <a:lvl5pPr marL="1828800" algn="l" rtl="0" fontAlgn="base">
      <a:spcBef>
        <a:spcPct val="0"/>
      </a:spcBef>
      <a:spcAft>
        <a:spcPct val="0"/>
      </a:spcAft>
      <a:defRPr sz="4400" kern="1200">
        <a:solidFill>
          <a:schemeClr val="tx1"/>
        </a:solidFill>
        <a:latin typeface="Tahoma" pitchFamily="34" charset="0"/>
        <a:ea typeface="宋体" pitchFamily="2" charset="-122"/>
        <a:cs typeface="+mn-cs"/>
      </a:defRPr>
    </a:lvl5pPr>
    <a:lvl6pPr marL="2286000" algn="l" defTabSz="914400" rtl="0" eaLnBrk="1" latinLnBrk="0" hangingPunct="1">
      <a:defRPr sz="4400" kern="1200">
        <a:solidFill>
          <a:schemeClr val="tx1"/>
        </a:solidFill>
        <a:latin typeface="Tahoma" pitchFamily="34" charset="0"/>
        <a:ea typeface="宋体" pitchFamily="2" charset="-122"/>
        <a:cs typeface="+mn-cs"/>
      </a:defRPr>
    </a:lvl6pPr>
    <a:lvl7pPr marL="2743200" algn="l" defTabSz="914400" rtl="0" eaLnBrk="1" latinLnBrk="0" hangingPunct="1">
      <a:defRPr sz="4400" kern="1200">
        <a:solidFill>
          <a:schemeClr val="tx1"/>
        </a:solidFill>
        <a:latin typeface="Tahoma" pitchFamily="34" charset="0"/>
        <a:ea typeface="宋体" pitchFamily="2" charset="-122"/>
        <a:cs typeface="+mn-cs"/>
      </a:defRPr>
    </a:lvl7pPr>
    <a:lvl8pPr marL="3200400" algn="l" defTabSz="914400" rtl="0" eaLnBrk="1" latinLnBrk="0" hangingPunct="1">
      <a:defRPr sz="4400" kern="1200">
        <a:solidFill>
          <a:schemeClr val="tx1"/>
        </a:solidFill>
        <a:latin typeface="Tahoma" pitchFamily="34" charset="0"/>
        <a:ea typeface="宋体" pitchFamily="2" charset="-122"/>
        <a:cs typeface="+mn-cs"/>
      </a:defRPr>
    </a:lvl8pPr>
    <a:lvl9pPr marL="3657600" algn="l" defTabSz="914400" rtl="0" eaLnBrk="1" latinLnBrk="0" hangingPunct="1">
      <a:defRPr sz="4400" kern="1200">
        <a:solidFill>
          <a:schemeClr val="tx1"/>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6600FF"/>
    <a:srgbClr val="FF3300"/>
    <a:srgbClr val="FF7C80"/>
    <a:srgbClr val="FF66FF"/>
    <a:srgbClr val="DB295C"/>
    <a:srgbClr val="FFCC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72" autoAdjust="0"/>
    <p:restoredTop sz="86379" autoAdjust="0"/>
  </p:normalViewPr>
  <p:slideViewPr>
    <p:cSldViewPr>
      <p:cViewPr varScale="1">
        <p:scale>
          <a:sx n="65" d="100"/>
          <a:sy n="65" d="100"/>
        </p:scale>
        <p:origin x="-52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 d="100"/>
        <a:sy n="20" d="100"/>
      </p:scale>
      <p:origin x="0" y="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slide" Target="slides/slide190.xml"/><Relationship Id="rId196"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notesMaster" Target="notesMasters/notesMaster1.xml"/><Relationship Id="rId197"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handoutMaster" Target="handoutMasters/handout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viewProps" Target="viewProp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ltLang="zh-CN" dirty="0"/>
          </a:p>
        </p:txBody>
      </p:sp>
      <p:sp>
        <p:nvSpPr>
          <p:cNvPr id="3174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dirty="0"/>
          </a:p>
        </p:txBody>
      </p:sp>
      <p:sp>
        <p:nvSpPr>
          <p:cNvPr id="3174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ltLang="zh-CN" dirty="0"/>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76A6B89E-DF11-4AB5-B485-497516BCF233}" type="slidenum">
              <a:rPr lang="en-US" altLang="zh-CN"/>
              <a:pPr/>
              <a:t>‹#›</a:t>
            </a:fld>
            <a:endParaRPr lang="en-US" altLang="zh-CN" dirty="0"/>
          </a:p>
        </p:txBody>
      </p:sp>
    </p:spTree>
    <p:extLst>
      <p:ext uri="{BB962C8B-B14F-4D97-AF65-F5344CB8AC3E}">
        <p14:creationId xmlns:p14="http://schemas.microsoft.com/office/powerpoint/2010/main" val="18871195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ltLang="zh-CN" dirty="0"/>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dirty="0"/>
          </a:p>
        </p:txBody>
      </p:sp>
      <p:sp>
        <p:nvSpPr>
          <p:cNvPr id="593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ltLang="zh-CN" dirty="0"/>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2A6142F-2A1A-44C5-9291-6953C84F5250}" type="slidenum">
              <a:rPr lang="en-US" altLang="zh-CN"/>
              <a:pPr/>
              <a:t>‹#›</a:t>
            </a:fld>
            <a:endParaRPr lang="en-US" altLang="zh-CN" dirty="0"/>
          </a:p>
        </p:txBody>
      </p:sp>
    </p:spTree>
    <p:extLst>
      <p:ext uri="{BB962C8B-B14F-4D97-AF65-F5344CB8AC3E}">
        <p14:creationId xmlns:p14="http://schemas.microsoft.com/office/powerpoint/2010/main" val="189820571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7</a:t>
            </a:fld>
            <a:endParaRPr lang="en-US" altLang="zh-CN" dirty="0"/>
          </a:p>
        </p:txBody>
      </p:sp>
    </p:spTree>
    <p:extLst>
      <p:ext uri="{BB962C8B-B14F-4D97-AF65-F5344CB8AC3E}">
        <p14:creationId xmlns:p14="http://schemas.microsoft.com/office/powerpoint/2010/main" val="1328324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158</a:t>
            </a:fld>
            <a:endParaRPr lang="en-US" altLang="zh-CN" dirty="0"/>
          </a:p>
        </p:txBody>
      </p:sp>
    </p:spTree>
    <p:extLst>
      <p:ext uri="{BB962C8B-B14F-4D97-AF65-F5344CB8AC3E}">
        <p14:creationId xmlns:p14="http://schemas.microsoft.com/office/powerpoint/2010/main" val="2766198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181</a:t>
            </a:fld>
            <a:endParaRPr lang="en-US" altLang="zh-CN" dirty="0"/>
          </a:p>
        </p:txBody>
      </p:sp>
    </p:spTree>
    <p:extLst>
      <p:ext uri="{BB962C8B-B14F-4D97-AF65-F5344CB8AC3E}">
        <p14:creationId xmlns:p14="http://schemas.microsoft.com/office/powerpoint/2010/main" val="260611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17</a:t>
            </a:fld>
            <a:endParaRPr lang="en-US" altLang="zh-CN" dirty="0"/>
          </a:p>
        </p:txBody>
      </p:sp>
    </p:spTree>
    <p:extLst>
      <p:ext uri="{BB962C8B-B14F-4D97-AF65-F5344CB8AC3E}">
        <p14:creationId xmlns:p14="http://schemas.microsoft.com/office/powerpoint/2010/main" val="3921310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22</a:t>
            </a:fld>
            <a:endParaRPr lang="en-US" altLang="zh-CN" dirty="0"/>
          </a:p>
        </p:txBody>
      </p:sp>
    </p:spTree>
    <p:extLst>
      <p:ext uri="{BB962C8B-B14F-4D97-AF65-F5344CB8AC3E}">
        <p14:creationId xmlns:p14="http://schemas.microsoft.com/office/powerpoint/2010/main" val="304211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23</a:t>
            </a:fld>
            <a:endParaRPr lang="en-US" altLang="zh-CN" dirty="0"/>
          </a:p>
        </p:txBody>
      </p:sp>
    </p:spTree>
    <p:extLst>
      <p:ext uri="{BB962C8B-B14F-4D97-AF65-F5344CB8AC3E}">
        <p14:creationId xmlns:p14="http://schemas.microsoft.com/office/powerpoint/2010/main" val="496402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094269-4B8D-4C17-A2E0-DB0D626D6DFD}" type="slidenum">
              <a:rPr lang="en-US" altLang="zh-CN"/>
              <a:pPr/>
              <a:t>25</a:t>
            </a:fld>
            <a:endParaRPr lang="en-US" altLang="zh-CN" dirty="0"/>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41</a:t>
            </a:fld>
            <a:endParaRPr lang="en-US" altLang="zh-CN" dirty="0"/>
          </a:p>
        </p:txBody>
      </p:sp>
    </p:spTree>
    <p:extLst>
      <p:ext uri="{BB962C8B-B14F-4D97-AF65-F5344CB8AC3E}">
        <p14:creationId xmlns:p14="http://schemas.microsoft.com/office/powerpoint/2010/main" val="2774932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50</a:t>
            </a:fld>
            <a:endParaRPr lang="en-US" altLang="zh-CN" dirty="0"/>
          </a:p>
        </p:txBody>
      </p:sp>
    </p:spTree>
    <p:extLst>
      <p:ext uri="{BB962C8B-B14F-4D97-AF65-F5344CB8AC3E}">
        <p14:creationId xmlns:p14="http://schemas.microsoft.com/office/powerpoint/2010/main" val="1294919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A6142F-2A1A-44C5-9291-6953C84F5250}" type="slidenum">
              <a:rPr lang="en-US" altLang="zh-CN" smtClean="0"/>
              <a:pPr/>
              <a:t>54</a:t>
            </a:fld>
            <a:endParaRPr lang="en-US" altLang="zh-CN" dirty="0"/>
          </a:p>
        </p:txBody>
      </p:sp>
    </p:spTree>
    <p:extLst>
      <p:ext uri="{BB962C8B-B14F-4D97-AF65-F5344CB8AC3E}">
        <p14:creationId xmlns:p14="http://schemas.microsoft.com/office/powerpoint/2010/main" val="213251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4BDD5B-1C82-4FC8-A34E-5830D9A7C9B0}" type="slidenum">
              <a:rPr lang="en-US" altLang="zh-CN"/>
              <a:pPr/>
              <a:t>67</a:t>
            </a:fld>
            <a:endParaRPr lang="en-US" altLang="zh-CN" dirty="0"/>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r>
              <a:rPr lang="zh-CN" altLang="en-US" dirty="0"/>
              <a:t>备注：在</a:t>
            </a:r>
            <a:r>
              <a:rPr lang="en-US" altLang="zh-CN" dirty="0"/>
              <a:t>B2</a:t>
            </a:r>
            <a:r>
              <a:rPr lang="zh-CN" altLang="en-US" dirty="0"/>
              <a:t>中输入</a:t>
            </a:r>
            <a:r>
              <a:rPr lang="en-US" altLang="zh-CN" dirty="0"/>
              <a:t>=B$1&amp;“*”&amp;$A2&amp;“=”&amp;B$1*$A2</a:t>
            </a:r>
            <a:r>
              <a:rPr lang="zh-CN" altLang="en-US" dirty="0"/>
              <a:t>即可，用到连字符，注意引用问题！</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58370" name="Group 2"/>
          <p:cNvGrpSpPr>
            <a:grpSpLocks/>
          </p:cNvGrpSpPr>
          <p:nvPr/>
        </p:nvGrpSpPr>
        <p:grpSpPr bwMode="auto">
          <a:xfrm>
            <a:off x="0" y="2438400"/>
            <a:ext cx="9009063" cy="1052513"/>
            <a:chOff x="0" y="1536"/>
            <a:chExt cx="5675" cy="663"/>
          </a:xfrm>
        </p:grpSpPr>
        <p:grpSp>
          <p:nvGrpSpPr>
            <p:cNvPr id="58371" name="Group 3"/>
            <p:cNvGrpSpPr>
              <a:grpSpLocks/>
            </p:cNvGrpSpPr>
            <p:nvPr/>
          </p:nvGrpSpPr>
          <p:grpSpPr bwMode="auto">
            <a:xfrm>
              <a:off x="183" y="1604"/>
              <a:ext cx="448" cy="299"/>
              <a:chOff x="720" y="336"/>
              <a:chExt cx="624" cy="432"/>
            </a:xfrm>
          </p:grpSpPr>
          <p:sp>
            <p:nvSpPr>
              <p:cNvPr id="58372"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8374" name="Group 6"/>
            <p:cNvGrpSpPr>
              <a:grpSpLocks/>
            </p:cNvGrpSpPr>
            <p:nvPr/>
          </p:nvGrpSpPr>
          <p:grpSpPr bwMode="auto">
            <a:xfrm>
              <a:off x="261" y="1870"/>
              <a:ext cx="465" cy="299"/>
              <a:chOff x="912" y="2640"/>
              <a:chExt cx="672" cy="432"/>
            </a:xfrm>
          </p:grpSpPr>
          <p:sp>
            <p:nvSpPr>
              <p:cNvPr id="58375"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6"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7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8"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80" name="Rectangle 12"/>
          <p:cNvSpPr>
            <a:spLocks noGrp="1" noChangeArrowheads="1"/>
          </p:cNvSpPr>
          <p:nvPr>
            <p:ph type="ctrTitle"/>
          </p:nvPr>
        </p:nvSpPr>
        <p:spPr>
          <a:xfrm>
            <a:off x="990600" y="1676400"/>
            <a:ext cx="7772400" cy="1462088"/>
          </a:xfrm>
          <a:extLst>
            <a:ext uri="{909E8E84-426E-40DD-AFC4-6F175D3DCCD1}">
              <a14:hiddenFill xmlns:a14="http://schemas.microsoft.com/office/drawing/2010/main">
                <a:solidFill>
                  <a:schemeClr val="accent1"/>
                </a:solidFill>
              </a14:hiddenFill>
            </a:ext>
          </a:extLst>
        </p:spPr>
        <p:txBody>
          <a:bodyPr tIns="45720"/>
          <a:lstStyle>
            <a:lvl1pPr>
              <a:defRPr/>
            </a:lvl1pPr>
          </a:lstStyle>
          <a:p>
            <a:pPr lvl="0"/>
            <a:r>
              <a:rPr lang="zh-CN" altLang="en-US" noProof="0" smtClean="0"/>
              <a:t>单击此处编辑母版标题样式</a:t>
            </a:r>
          </a:p>
        </p:txBody>
      </p:sp>
      <p:sp>
        <p:nvSpPr>
          <p:cNvPr id="58381" name="Rectangle 13"/>
          <p:cNvSpPr>
            <a:spLocks noGrp="1" noChangeArrowheads="1"/>
          </p:cNvSpPr>
          <p:nvPr>
            <p:ph type="subTitle" idx="1"/>
          </p:nvPr>
        </p:nvSpPr>
        <p:spPr>
          <a:xfrm>
            <a:off x="1371600" y="3886200"/>
            <a:ext cx="6400800" cy="1752600"/>
          </a:xfrm>
        </p:spPr>
        <p:txBody>
          <a:bodyPr/>
          <a:lstStyle>
            <a:lvl1pPr algn="ctr">
              <a:buFont typeface="Wingdings" pitchFamily="2" charset="2"/>
              <a:buNone/>
              <a:defRPr/>
            </a:lvl1pPr>
          </a:lstStyle>
          <a:p>
            <a:pPr lvl="0"/>
            <a:r>
              <a:rPr lang="zh-CN" altLang="en-US" noProof="0" smtClean="0"/>
              <a:t>单击此处编辑母版副标题样式</a:t>
            </a:r>
          </a:p>
        </p:txBody>
      </p:sp>
      <p:sp>
        <p:nvSpPr>
          <p:cNvPr id="58382"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ltLang="zh-CN" dirty="0"/>
          </a:p>
        </p:txBody>
      </p:sp>
      <p:sp>
        <p:nvSpPr>
          <p:cNvPr id="58383"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endParaRPr lang="en-US" altLang="zh-CN" dirty="0"/>
          </a:p>
        </p:txBody>
      </p:sp>
      <p:sp>
        <p:nvSpPr>
          <p:cNvPr id="58384"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21ABBFAD-52D8-43C7-BBA1-662A348E0927}" type="slidenum">
              <a:rPr lang="en-US" altLang="zh-CN"/>
              <a:pPr/>
              <a:t>‹#›</a:t>
            </a:fld>
            <a:endParaRPr lang="en-US" altLang="zh-CN"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27584" y="1484784"/>
            <a:ext cx="8197850" cy="4535487"/>
          </a:xfrm>
        </p:spPr>
        <p:txBody>
          <a:bodyPr/>
          <a:lstStyle>
            <a:lvl1pPr>
              <a:lnSpc>
                <a:spcPct val="130000"/>
              </a:lnSpc>
              <a:spcBef>
                <a:spcPts val="0"/>
              </a:spcBef>
              <a:defRPr sz="2800"/>
            </a:lvl1pPr>
            <a:lvl2pPr>
              <a:lnSpc>
                <a:spcPct val="130000"/>
              </a:lnSpc>
              <a:spcBef>
                <a:spcPts val="0"/>
              </a:spcBef>
              <a:defRPr sz="2400"/>
            </a:lvl2pPr>
            <a:lvl3pPr>
              <a:lnSpc>
                <a:spcPct val="130000"/>
              </a:lnSpc>
              <a:spcBef>
                <a:spcPts val="0"/>
              </a:spcBef>
              <a:defRPr/>
            </a:lvl3pPr>
            <a:lvl4pPr>
              <a:lnSpc>
                <a:spcPct val="130000"/>
              </a:lnSpc>
              <a:spcBef>
                <a:spcPts val="0"/>
              </a:spcBef>
              <a:defRPr/>
            </a:lvl4pPr>
            <a:lvl5pPr>
              <a:lnSpc>
                <a:spcPct val="130000"/>
              </a:lnSpc>
              <a:spcBef>
                <a:spcPts val="0"/>
              </a:spcBef>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a:xfrm>
            <a:off x="2574776" y="6237312"/>
            <a:ext cx="4248150" cy="463526"/>
          </a:xfrm>
        </p:spPr>
        <p:txBody>
          <a:bodyPr/>
          <a:lstStyle>
            <a:lvl1pPr>
              <a:defRPr/>
            </a:lvl1pPr>
          </a:lstStyle>
          <a:p>
            <a:endParaRPr lang="en-US" altLang="zh-CN" dirty="0"/>
          </a:p>
        </p:txBody>
      </p:sp>
      <p:sp>
        <p:nvSpPr>
          <p:cNvPr id="6" name="灯片编号占位符 5"/>
          <p:cNvSpPr>
            <a:spLocks noGrp="1"/>
          </p:cNvSpPr>
          <p:nvPr>
            <p:ph type="sldNum" sz="quarter" idx="12"/>
          </p:nvPr>
        </p:nvSpPr>
        <p:spPr>
          <a:xfrm>
            <a:off x="7092280" y="6165304"/>
            <a:ext cx="1905000" cy="457200"/>
          </a:xfrm>
        </p:spPr>
        <p:txBody>
          <a:bodyPr/>
          <a:lstStyle>
            <a:lvl1pPr>
              <a:defRPr/>
            </a:lvl1pPr>
          </a:lstStyle>
          <a:p>
            <a:fld id="{E304D5FD-5E0A-472B-8371-D8B4F2140146}" type="slidenum">
              <a:rPr lang="en-US" altLang="zh-CN"/>
              <a:pPr/>
              <a:t>‹#›</a:t>
            </a:fld>
            <a:endParaRPr lang="en-US" altLang="zh-CN" dirty="0"/>
          </a:p>
        </p:txBody>
      </p:sp>
    </p:spTree>
    <p:extLst>
      <p:ext uri="{BB962C8B-B14F-4D97-AF65-F5344CB8AC3E}">
        <p14:creationId xmlns:p14="http://schemas.microsoft.com/office/powerpoint/2010/main" val="233764046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slide" Target="../slides/slide4.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ltGray">
          <a:xfrm>
            <a:off x="417513" y="1019175"/>
            <a:ext cx="482600" cy="3143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47" name="Rectangle 3"/>
          <p:cNvSpPr>
            <a:spLocks noChangeArrowheads="1"/>
          </p:cNvSpPr>
          <p:nvPr/>
        </p:nvSpPr>
        <p:spPr bwMode="ltGray">
          <a:xfrm>
            <a:off x="755650" y="10604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48" name="Rectangle 4"/>
          <p:cNvSpPr>
            <a:spLocks noChangeArrowheads="1"/>
          </p:cNvSpPr>
          <p:nvPr/>
        </p:nvSpPr>
        <p:spPr bwMode="ltGray">
          <a:xfrm>
            <a:off x="420688" y="1309688"/>
            <a:ext cx="358775" cy="35877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0" name="Rectangle 6"/>
          <p:cNvSpPr>
            <a:spLocks noChangeArrowheads="1"/>
          </p:cNvSpPr>
          <p:nvPr/>
        </p:nvSpPr>
        <p:spPr bwMode="ltGray">
          <a:xfrm>
            <a:off x="63500" y="1173163"/>
            <a:ext cx="412750"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1" name="Rectangle 7"/>
          <p:cNvSpPr>
            <a:spLocks noChangeArrowheads="1"/>
          </p:cNvSpPr>
          <p:nvPr/>
        </p:nvSpPr>
        <p:spPr bwMode="gray">
          <a:xfrm>
            <a:off x="573088" y="981075"/>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2" name="Rectangle 8"/>
          <p:cNvSpPr>
            <a:spLocks noChangeArrowheads="1"/>
          </p:cNvSpPr>
          <p:nvPr/>
        </p:nvSpPr>
        <p:spPr bwMode="gray">
          <a:xfrm>
            <a:off x="468313" y="1417638"/>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3" name="Rectangle 9"/>
          <p:cNvSpPr>
            <a:spLocks noGrp="1" noChangeArrowheads="1"/>
          </p:cNvSpPr>
          <p:nvPr>
            <p:ph type="title"/>
          </p:nvPr>
        </p:nvSpPr>
        <p:spPr bwMode="auto">
          <a:xfrm>
            <a:off x="827088" y="230188"/>
            <a:ext cx="7577137" cy="841375"/>
          </a:xfrm>
          <a:prstGeom prst="rect">
            <a:avLst/>
          </a:prstGeom>
          <a:noFill/>
          <a:ln>
            <a:noFill/>
          </a:ln>
          <a:effectLst/>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82800" rIns="91440" bIns="45720" numCol="1" anchor="b" anchorCtr="0" compatLnSpc="1">
            <a:prstTxWarp prst="textNoShape">
              <a:avLst/>
            </a:prstTxWarp>
          </a:bodyPr>
          <a:lstStyle/>
          <a:p>
            <a:pPr lvl="0"/>
            <a:r>
              <a:rPr lang="zh-CN" altLang="en-US" dirty="0" smtClean="0"/>
              <a:t>单击此处编辑母版标题样式</a:t>
            </a:r>
          </a:p>
        </p:txBody>
      </p:sp>
      <p:sp>
        <p:nvSpPr>
          <p:cNvPr id="57354" name="Rectangle 10"/>
          <p:cNvSpPr>
            <a:spLocks noGrp="1" noChangeArrowheads="1"/>
          </p:cNvSpPr>
          <p:nvPr>
            <p:ph type="body" idx="1"/>
          </p:nvPr>
        </p:nvSpPr>
        <p:spPr bwMode="auto">
          <a:xfrm>
            <a:off x="684212" y="1507331"/>
            <a:ext cx="8010525" cy="4585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3"/>
            <a:r>
              <a:rPr lang="zh-CN" altLang="en-US" dirty="0" smtClean="0"/>
              <a:t>第五级</a:t>
            </a:r>
          </a:p>
        </p:txBody>
      </p:sp>
      <p:sp>
        <p:nvSpPr>
          <p:cNvPr id="57355" name="Rectangle 11"/>
          <p:cNvSpPr>
            <a:spLocks noGrp="1" noChangeArrowheads="1"/>
          </p:cNvSpPr>
          <p:nvPr>
            <p:ph type="dt" sz="half" idx="2"/>
          </p:nvPr>
        </p:nvSpPr>
        <p:spPr bwMode="auto">
          <a:xfrm>
            <a:off x="611188"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endParaRPr lang="en-US" altLang="zh-CN" dirty="0"/>
          </a:p>
        </p:txBody>
      </p:sp>
      <p:sp>
        <p:nvSpPr>
          <p:cNvPr id="57356" name="Rectangle 12"/>
          <p:cNvSpPr>
            <a:spLocks noGrp="1" noChangeArrowheads="1"/>
          </p:cNvSpPr>
          <p:nvPr>
            <p:ph type="ftr" sz="quarter" idx="3"/>
          </p:nvPr>
        </p:nvSpPr>
        <p:spPr bwMode="auto">
          <a:xfrm>
            <a:off x="2555875" y="6092825"/>
            <a:ext cx="4248150" cy="60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endParaRPr lang="en-US" altLang="zh-CN" dirty="0"/>
          </a:p>
        </p:txBody>
      </p:sp>
      <p:sp>
        <p:nvSpPr>
          <p:cNvPr id="57357" name="Rectangle 13"/>
          <p:cNvSpPr>
            <a:spLocks noGrp="1" noChangeArrowheads="1"/>
          </p:cNvSpPr>
          <p:nvPr>
            <p:ph type="sldNum" sz="quarter" idx="4"/>
          </p:nvPr>
        </p:nvSpPr>
        <p:spPr bwMode="auto">
          <a:xfrm>
            <a:off x="7019925"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fld id="{D8CA1433-E3D4-4F23-9CCB-78290B516216}" type="slidenum">
              <a:rPr lang="en-US" altLang="zh-CN"/>
              <a:pPr/>
              <a:t>‹#›</a:t>
            </a:fld>
            <a:endParaRPr lang="en-US" altLang="zh-CN" dirty="0"/>
          </a:p>
        </p:txBody>
      </p:sp>
      <p:sp>
        <p:nvSpPr>
          <p:cNvPr id="57358" name="Rectangle 14"/>
          <p:cNvSpPr>
            <a:spLocks noChangeArrowheads="1"/>
          </p:cNvSpPr>
          <p:nvPr/>
        </p:nvSpPr>
        <p:spPr bwMode="auto">
          <a:xfrm>
            <a:off x="7956550" y="188913"/>
            <a:ext cx="1187450"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sz="1800">
              <a:latin typeface="Arial" charset="0"/>
            </a:endParaRPr>
          </a:p>
        </p:txBody>
      </p:sp>
      <p:pic>
        <p:nvPicPr>
          <p:cNvPr id="57359" name="Picture 15" descr="指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3350" y="76200"/>
            <a:ext cx="1352550" cy="1125538"/>
          </a:xfrm>
          <a:prstGeom prst="rect">
            <a:avLst/>
          </a:prstGeom>
          <a:noFill/>
          <a:extLst>
            <a:ext uri="{909E8E84-426E-40DD-AFC4-6F175D3DCCD1}">
              <a14:hiddenFill xmlns:a14="http://schemas.microsoft.com/office/drawing/2010/main">
                <a:solidFill>
                  <a:srgbClr val="FFFFFF"/>
                </a:solidFill>
              </a14:hiddenFill>
            </a:ext>
          </a:extLst>
        </p:spPr>
      </p:pic>
      <p:sp>
        <p:nvSpPr>
          <p:cNvPr id="57360" name="AutoShape 16">
            <a:hlinkClick r:id="" action="ppaction://hlinkshowjump?jump=previousslide" highlightClick="1"/>
          </p:cNvPr>
          <p:cNvSpPr>
            <a:spLocks noChangeArrowheads="1"/>
          </p:cNvSpPr>
          <p:nvPr/>
        </p:nvSpPr>
        <p:spPr bwMode="auto">
          <a:xfrm>
            <a:off x="3687824" y="6289712"/>
            <a:ext cx="900000" cy="360000"/>
          </a:xfrm>
          <a:prstGeom prst="actionButtonBackPrevious">
            <a:avLst/>
          </a:prstGeom>
          <a:gradFill rotWithShape="1">
            <a:gsLst>
              <a:gs pos="0">
                <a:srgbClr val="5E9EFF"/>
              </a:gs>
              <a:gs pos="20000">
                <a:srgbClr val="85C2FF"/>
              </a:gs>
              <a:gs pos="35000">
                <a:srgbClr val="C4D6EB"/>
              </a:gs>
              <a:gs pos="50000">
                <a:srgbClr val="FFEBFA"/>
              </a:gs>
              <a:gs pos="65000">
                <a:srgbClr val="C4D6EB"/>
              </a:gs>
              <a:gs pos="80001">
                <a:srgbClr val="85C2FF"/>
              </a:gs>
              <a:gs pos="100000">
                <a:srgbClr val="5E9EFF"/>
              </a:gs>
            </a:gsLst>
            <a:lin ang="5400000" scaled="1"/>
          </a:gra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p>
            <a:endParaRPr lang="zh-CN" altLang="en-US"/>
          </a:p>
        </p:txBody>
      </p:sp>
      <p:sp>
        <p:nvSpPr>
          <p:cNvPr id="57361" name="AutoShape 17">
            <a:hlinkClick r:id="" action="ppaction://hlinkshowjump?jump=nextslide" highlightClick="1"/>
          </p:cNvPr>
          <p:cNvSpPr>
            <a:spLocks noChangeArrowheads="1"/>
          </p:cNvSpPr>
          <p:nvPr/>
        </p:nvSpPr>
        <p:spPr bwMode="auto">
          <a:xfrm>
            <a:off x="4814124" y="6289712"/>
            <a:ext cx="900000" cy="360000"/>
          </a:xfrm>
          <a:prstGeom prst="actionButtonForwardNext">
            <a:avLst/>
          </a:prstGeom>
          <a:gradFill rotWithShape="1">
            <a:gsLst>
              <a:gs pos="0">
                <a:srgbClr val="FFEBFA"/>
              </a:gs>
              <a:gs pos="15000">
                <a:srgbClr val="C4D6EB"/>
              </a:gs>
              <a:gs pos="30001">
                <a:srgbClr val="85C2FF"/>
              </a:gs>
              <a:gs pos="50000">
                <a:srgbClr val="5E9EFF"/>
              </a:gs>
              <a:gs pos="70000">
                <a:srgbClr val="85C2FF"/>
              </a:gs>
              <a:gs pos="85000">
                <a:srgbClr val="C4D6EB"/>
              </a:gs>
              <a:gs pos="100000">
                <a:srgbClr val="FFEBFA"/>
              </a:gs>
            </a:gsLst>
            <a:lin ang="5400000" scaled="1"/>
          </a:gra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p>
            <a:pPr algn="ctr"/>
            <a:endParaRPr lang="zh-CN" altLang="zh-CN" sz="1800"/>
          </a:p>
        </p:txBody>
      </p:sp>
      <p:sp>
        <p:nvSpPr>
          <p:cNvPr id="57362" name="AutoShape 18">
            <a:hlinkClick r:id="rId5" action="ppaction://hlinksldjump" highlightClick="1"/>
          </p:cNvPr>
          <p:cNvSpPr>
            <a:spLocks noChangeArrowheads="1"/>
          </p:cNvSpPr>
          <p:nvPr/>
        </p:nvSpPr>
        <p:spPr bwMode="auto">
          <a:xfrm>
            <a:off x="2561524" y="6289712"/>
            <a:ext cx="900000" cy="360000"/>
          </a:xfrm>
          <a:prstGeom prst="actionButtonBeginning">
            <a:avLst/>
          </a:prstGeom>
          <a:gradFill rotWithShape="1">
            <a:gsLst>
              <a:gs pos="0">
                <a:srgbClr val="5E9EFF"/>
              </a:gs>
              <a:gs pos="39999">
                <a:srgbClr val="85C2FF"/>
              </a:gs>
              <a:gs pos="70000">
                <a:srgbClr val="C4D6EB"/>
              </a:gs>
              <a:gs pos="100000">
                <a:srgbClr val="FFEBFA"/>
              </a:gs>
            </a:gsLst>
            <a:path path="rect">
              <a:fillToRect l="100000" b="100000"/>
            </a:path>
          </a:gra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p>
            <a:endParaRPr lang="zh-CN" altLang="en-US"/>
          </a:p>
        </p:txBody>
      </p:sp>
      <p:sp>
        <p:nvSpPr>
          <p:cNvPr id="57363" name="AutoShape 19">
            <a:hlinkClick r:id="" action="ppaction://hlinkshowjump?jump=lastslide" highlightClick="1"/>
          </p:cNvPr>
          <p:cNvSpPr>
            <a:spLocks noChangeArrowheads="1"/>
          </p:cNvSpPr>
          <p:nvPr/>
        </p:nvSpPr>
        <p:spPr bwMode="auto">
          <a:xfrm>
            <a:off x="5940425" y="6289712"/>
            <a:ext cx="900000" cy="360000"/>
          </a:xfrm>
          <a:prstGeom prst="actionButtonEnd">
            <a:avLst/>
          </a:prstGeom>
          <a:gradFill rotWithShape="1">
            <a:gsLst>
              <a:gs pos="0">
                <a:srgbClr val="FFEBFA"/>
              </a:gs>
              <a:gs pos="30000">
                <a:srgbClr val="C4D6EB"/>
              </a:gs>
              <a:gs pos="60001">
                <a:srgbClr val="85C2FF"/>
              </a:gs>
              <a:gs pos="100000">
                <a:srgbClr val="5E9EFF"/>
              </a:gs>
            </a:gsLst>
            <a:path path="rect">
              <a:fillToRect l="50000" t="50000" r="50000" b="50000"/>
            </a:path>
          </a:gra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p>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Lst>
  <p:timing>
    <p:tnLst>
      <p:par>
        <p:cTn id="1" dur="indefinite" restart="never" nodeType="tmRoot"/>
      </p:par>
    </p:tnLst>
  </p:timing>
  <p:hf hdr="0" ftr="0" dt="0"/>
  <p:txStyles>
    <p:titleStyle>
      <a:lvl1pPr algn="l" rtl="0" fontAlgn="base">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3600">
          <a:solidFill>
            <a:schemeClr val="tx2"/>
          </a:solidFill>
          <a:latin typeface="Tahoma" pitchFamily="34" charset="0"/>
          <a:ea typeface="宋体" pitchFamily="2" charset="-122"/>
        </a:defRPr>
      </a:lvl2pPr>
      <a:lvl3pPr algn="l" rtl="0" fontAlgn="base">
        <a:spcBef>
          <a:spcPct val="0"/>
        </a:spcBef>
        <a:spcAft>
          <a:spcPct val="0"/>
        </a:spcAft>
        <a:defRPr sz="3600">
          <a:solidFill>
            <a:schemeClr val="tx2"/>
          </a:solidFill>
          <a:latin typeface="Tahoma" pitchFamily="34" charset="0"/>
          <a:ea typeface="宋体" pitchFamily="2" charset="-122"/>
        </a:defRPr>
      </a:lvl3pPr>
      <a:lvl4pPr algn="l" rtl="0" fontAlgn="base">
        <a:spcBef>
          <a:spcPct val="0"/>
        </a:spcBef>
        <a:spcAft>
          <a:spcPct val="0"/>
        </a:spcAft>
        <a:defRPr sz="3600">
          <a:solidFill>
            <a:schemeClr val="tx2"/>
          </a:solidFill>
          <a:latin typeface="Tahoma" pitchFamily="34" charset="0"/>
          <a:ea typeface="宋体" pitchFamily="2" charset="-122"/>
        </a:defRPr>
      </a:lvl4pPr>
      <a:lvl5pPr algn="l" rtl="0" fontAlgn="base">
        <a:spcBef>
          <a:spcPct val="0"/>
        </a:spcBef>
        <a:spcAft>
          <a:spcPct val="0"/>
        </a:spcAft>
        <a:defRPr sz="3600">
          <a:solidFill>
            <a:schemeClr val="tx2"/>
          </a:solidFill>
          <a:latin typeface="Tahoma" pitchFamily="34" charset="0"/>
          <a:ea typeface="宋体" pitchFamily="2" charset="-122"/>
        </a:defRPr>
      </a:lvl5pPr>
      <a:lvl6pPr marL="457200" algn="l" rtl="0" fontAlgn="base">
        <a:spcBef>
          <a:spcPct val="0"/>
        </a:spcBef>
        <a:spcAft>
          <a:spcPct val="0"/>
        </a:spcAft>
        <a:defRPr sz="3600">
          <a:solidFill>
            <a:schemeClr val="tx2"/>
          </a:solidFill>
          <a:latin typeface="Tahoma" pitchFamily="34" charset="0"/>
          <a:ea typeface="宋体" pitchFamily="2" charset="-122"/>
        </a:defRPr>
      </a:lvl6pPr>
      <a:lvl7pPr marL="914400" algn="l" rtl="0" fontAlgn="base">
        <a:spcBef>
          <a:spcPct val="0"/>
        </a:spcBef>
        <a:spcAft>
          <a:spcPct val="0"/>
        </a:spcAft>
        <a:defRPr sz="3600">
          <a:solidFill>
            <a:schemeClr val="tx2"/>
          </a:solidFill>
          <a:latin typeface="Tahoma" pitchFamily="34" charset="0"/>
          <a:ea typeface="宋体" pitchFamily="2" charset="-122"/>
        </a:defRPr>
      </a:lvl7pPr>
      <a:lvl8pPr marL="1371600" algn="l" rtl="0" fontAlgn="base">
        <a:spcBef>
          <a:spcPct val="0"/>
        </a:spcBef>
        <a:spcAft>
          <a:spcPct val="0"/>
        </a:spcAft>
        <a:defRPr sz="3600">
          <a:solidFill>
            <a:schemeClr val="tx2"/>
          </a:solidFill>
          <a:latin typeface="Tahoma" pitchFamily="34" charset="0"/>
          <a:ea typeface="宋体" pitchFamily="2" charset="-122"/>
        </a:defRPr>
      </a:lvl8pPr>
      <a:lvl9pPr marL="1828800" algn="l" rtl="0" fontAlgn="base">
        <a:spcBef>
          <a:spcPct val="0"/>
        </a:spcBef>
        <a:spcAft>
          <a:spcPct val="0"/>
        </a:spcAft>
        <a:defRPr sz="3600">
          <a:solidFill>
            <a:schemeClr val="tx2"/>
          </a:solidFill>
          <a:latin typeface="Tahoma" pitchFamily="34" charset="0"/>
          <a:ea typeface="宋体" pitchFamily="2" charset="-122"/>
        </a:defRPr>
      </a:lvl9pPr>
    </p:titleStyle>
    <p:bodyStyle>
      <a:lvl1pPr algn="l" rtl="0" fontAlgn="base">
        <a:lnSpc>
          <a:spcPct val="120000"/>
        </a:lnSpc>
        <a:spcBef>
          <a:spcPct val="20000"/>
        </a:spcBef>
        <a:spcAft>
          <a:spcPct val="0"/>
        </a:spcAft>
        <a:buClr>
          <a:srgbClr val="FF3300"/>
        </a:buClr>
        <a:buSzPct val="80000"/>
        <a:buFont typeface="Wingdings" pitchFamily="2" charset="2"/>
        <a:buChar char="p"/>
        <a:defRPr sz="2800">
          <a:solidFill>
            <a:schemeClr val="tx1"/>
          </a:solidFill>
          <a:latin typeface="+mn-lt"/>
          <a:ea typeface="+mn-ea"/>
          <a:cs typeface="+mn-cs"/>
        </a:defRPr>
      </a:lvl1pPr>
      <a:lvl2pPr marL="542925" indent="-4763" algn="l" rtl="0" fontAlgn="base">
        <a:lnSpc>
          <a:spcPct val="120000"/>
        </a:lnSpc>
        <a:spcBef>
          <a:spcPct val="20000"/>
        </a:spcBef>
        <a:spcAft>
          <a:spcPct val="0"/>
        </a:spcAft>
        <a:buClr>
          <a:srgbClr val="FF0000"/>
        </a:buClr>
        <a:buSzPct val="75000"/>
        <a:buFont typeface="Wingdings" pitchFamily="2" charset="2"/>
        <a:buBlip>
          <a:blip r:embed="rId6"/>
        </a:buBlip>
        <a:defRPr sz="2400">
          <a:solidFill>
            <a:schemeClr val="tx1"/>
          </a:solidFill>
          <a:latin typeface="+mn-lt"/>
          <a:ea typeface="+mn-ea"/>
        </a:defRPr>
      </a:lvl2pPr>
      <a:lvl3pPr marL="989013" indent="14288" algn="l" rtl="0" fontAlgn="base">
        <a:lnSpc>
          <a:spcPct val="120000"/>
        </a:lnSpc>
        <a:spcBef>
          <a:spcPct val="20000"/>
        </a:spcBef>
        <a:spcAft>
          <a:spcPct val="0"/>
        </a:spcAft>
        <a:buClr>
          <a:srgbClr val="FF9966"/>
        </a:buClr>
        <a:buSzPct val="70000"/>
        <a:buFont typeface="Wingdings" pitchFamily="2" charset="2"/>
        <a:buChar char="n"/>
        <a:defRPr sz="2200">
          <a:solidFill>
            <a:schemeClr val="tx1"/>
          </a:solidFill>
          <a:latin typeface="+mn-lt"/>
          <a:ea typeface="+mn-ea"/>
        </a:defRPr>
      </a:lvl3pPr>
      <a:lvl4pPr marL="1433513" indent="-22225" algn="l" rtl="0" fontAlgn="base">
        <a:lnSpc>
          <a:spcPct val="120000"/>
        </a:lnSpc>
        <a:spcBef>
          <a:spcPct val="20000"/>
        </a:spcBef>
        <a:spcAft>
          <a:spcPct val="0"/>
        </a:spcAft>
        <a:buClr>
          <a:srgbClr val="FF33CC"/>
        </a:buClr>
        <a:buSzPct val="60000"/>
        <a:buFont typeface="Wingdings" pitchFamily="2" charset="2"/>
        <a:buChar char="u"/>
        <a:defRPr sz="2000">
          <a:solidFill>
            <a:schemeClr val="tx1"/>
          </a:solidFill>
          <a:latin typeface="+mn-lt"/>
          <a:ea typeface="+mn-ea"/>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hyperlink" Target="mk:@MSITStore:C:\Program%20Files\Microsoft%20Office\OFFICE11\2052\xlmain11.chm::/html/xlfctVLOOKUP1.htm" TargetMode="Externa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43.xml"/><Relationship Id="rId3" Type="http://schemas.openxmlformats.org/officeDocument/2006/relationships/slide" Target="slide27.xml"/><Relationship Id="rId7" Type="http://schemas.openxmlformats.org/officeDocument/2006/relationships/slide" Target="slide99.xml"/><Relationship Id="rId2" Type="http://schemas.openxmlformats.org/officeDocument/2006/relationships/slide" Target="slide6.xml"/><Relationship Id="rId1" Type="http://schemas.openxmlformats.org/officeDocument/2006/relationships/slideLayout" Target="../slideLayouts/slideLayout2.xml"/><Relationship Id="rId6" Type="http://schemas.openxmlformats.org/officeDocument/2006/relationships/slide" Target="slide88.xml"/><Relationship Id="rId5" Type="http://schemas.openxmlformats.org/officeDocument/2006/relationships/slide" Target="slide68.xml"/><Relationship Id="rId4" Type="http://schemas.openxmlformats.org/officeDocument/2006/relationships/slide" Target="slide52.xml"/><Relationship Id="rId9" Type="http://schemas.openxmlformats.org/officeDocument/2006/relationships/slide" Target="slide179.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bmp"/><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
            </a:r>
            <a:br>
              <a:rPr lang="zh-CN" altLang="en-US" dirty="0"/>
            </a:br>
            <a:r>
              <a:rPr lang="zh-CN" altLang="en-US" dirty="0"/>
              <a:t>计算机应用基础教程（第二版）（</a:t>
            </a:r>
            <a:r>
              <a:rPr lang="en-US" altLang="zh-CN" dirty="0"/>
              <a:t>Windows 7+Office 2010</a:t>
            </a:r>
            <a:r>
              <a:rPr lang="zh-CN" altLang="en-US" dirty="0"/>
              <a:t>）</a:t>
            </a:r>
            <a:endParaRPr lang="zh-CN" altLang="en-US" dirty="0"/>
          </a:p>
        </p:txBody>
      </p:sp>
      <p:sp>
        <p:nvSpPr>
          <p:cNvPr id="3" name="副标题 2"/>
          <p:cNvSpPr>
            <a:spLocks noGrp="1"/>
          </p:cNvSpPr>
          <p:nvPr>
            <p:ph type="subTitle" idx="1"/>
          </p:nvPr>
        </p:nvSpPr>
        <p:spPr/>
        <p:txBody>
          <a:bodyPr/>
          <a:lstStyle/>
          <a:p>
            <a:r>
              <a:rPr lang="zh-CN" altLang="en-US" sz="2000" dirty="0" smtClean="0">
                <a:solidFill>
                  <a:srgbClr val="6600FF"/>
                </a:solidFill>
              </a:rPr>
              <a:t>主编   贺秋芳 </a:t>
            </a:r>
            <a:r>
              <a:rPr lang="zh-CN" altLang="en-US" sz="2000" dirty="0">
                <a:solidFill>
                  <a:srgbClr val="6600FF"/>
                </a:solidFill>
              </a:rPr>
              <a:t>李久仲 汪</a:t>
            </a:r>
            <a:r>
              <a:rPr lang="zh-CN" altLang="en-US" sz="2000" dirty="0" smtClean="0">
                <a:solidFill>
                  <a:srgbClr val="6600FF"/>
                </a:solidFill>
              </a:rPr>
              <a:t>清明</a:t>
            </a:r>
            <a:endParaRPr lang="en-US" altLang="zh-CN" sz="2000" dirty="0" smtClean="0">
              <a:solidFill>
                <a:srgbClr val="6600FF"/>
              </a:solidFill>
            </a:endParaRPr>
          </a:p>
          <a:p>
            <a:endParaRPr lang="en-US" altLang="zh-CN" sz="2000" dirty="0">
              <a:solidFill>
                <a:srgbClr val="6600FF"/>
              </a:solidFill>
            </a:endParaRPr>
          </a:p>
          <a:p>
            <a:endParaRPr lang="en-US" altLang="zh-CN" sz="2000" dirty="0" smtClean="0">
              <a:solidFill>
                <a:srgbClr val="6600FF"/>
              </a:solidFill>
            </a:endParaRPr>
          </a:p>
          <a:p>
            <a:endParaRPr lang="en-US" altLang="zh-CN" sz="2000" dirty="0">
              <a:solidFill>
                <a:srgbClr val="6600FF"/>
              </a:solidFill>
            </a:endParaRPr>
          </a:p>
          <a:p>
            <a:pPr algn="r"/>
            <a:r>
              <a:rPr lang="zh-CN" altLang="en-US" sz="2000" dirty="0" smtClean="0">
                <a:solidFill>
                  <a:srgbClr val="6600FF"/>
                </a:solidFill>
              </a:rPr>
              <a:t>中国水利水电出版社</a:t>
            </a:r>
            <a:endParaRPr lang="zh-CN" altLang="en-US" sz="2000" dirty="0">
              <a:solidFill>
                <a:srgbClr val="6600FF"/>
              </a:solidFill>
            </a:endParaRPr>
          </a:p>
        </p:txBody>
      </p:sp>
    </p:spTree>
    <p:extLst>
      <p:ext uri="{BB962C8B-B14F-4D97-AF65-F5344CB8AC3E}">
        <p14:creationId xmlns:p14="http://schemas.microsoft.com/office/powerpoint/2010/main" val="4211362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10</a:t>
            </a:fld>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556792"/>
            <a:ext cx="8197850" cy="4319883"/>
          </a:xfrm>
          <a:prstGeom prst="rect">
            <a:avLst/>
          </a:prstGeom>
          <a:noFill/>
          <a:ln>
            <a:noFill/>
          </a:ln>
        </p:spPr>
      </p:pic>
    </p:spTree>
    <p:extLst>
      <p:ext uri="{BB962C8B-B14F-4D97-AF65-F5344CB8AC3E}">
        <p14:creationId xmlns:p14="http://schemas.microsoft.com/office/powerpoint/2010/main" val="410276904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2E559522-201D-4184-9383-F71DD9AF9D0D}" type="slidenum">
              <a:rPr lang="en-US" altLang="zh-CN"/>
              <a:pPr/>
              <a:t>100</a:t>
            </a:fld>
            <a:endParaRPr lang="en-US" altLang="zh-CN" dirty="0"/>
          </a:p>
        </p:txBody>
      </p:sp>
      <p:sp>
        <p:nvSpPr>
          <p:cNvPr id="157698" name="Rectangle 2"/>
          <p:cNvSpPr>
            <a:spLocks noGrp="1" noChangeArrowheads="1"/>
          </p:cNvSpPr>
          <p:nvPr>
            <p:ph type="title"/>
          </p:nvPr>
        </p:nvSpPr>
        <p:spPr/>
        <p:txBody>
          <a:bodyPr/>
          <a:lstStyle/>
          <a:p>
            <a:endParaRPr lang="zh-CN" altLang="zh-CN" dirty="0"/>
          </a:p>
        </p:txBody>
      </p:sp>
      <p:sp>
        <p:nvSpPr>
          <p:cNvPr id="157699" name="Rectangle 3"/>
          <p:cNvSpPr>
            <a:spLocks noGrp="1" noChangeArrowheads="1"/>
          </p:cNvSpPr>
          <p:nvPr>
            <p:ph type="body" idx="1"/>
          </p:nvPr>
        </p:nvSpPr>
        <p:spPr/>
        <p:txBody>
          <a:bodyPr/>
          <a:lstStyle/>
          <a:p>
            <a:pPr>
              <a:buNone/>
            </a:pPr>
            <a:r>
              <a:rPr lang="zh-CN" altLang="zh-CN" sz="2000" dirty="0"/>
              <a:t>（</a:t>
            </a:r>
            <a:r>
              <a:rPr lang="en-US" altLang="zh-CN" sz="2000" dirty="0"/>
              <a:t>1</a:t>
            </a:r>
            <a:r>
              <a:rPr lang="zh-CN" altLang="zh-CN" sz="2000" dirty="0"/>
              <a:t>）对销售表的数据清单进行排序，要求：主关键词为“地区”，地区按自定义排序次序为“东部、南部、西部、北部”升序，次关键词为“产品”降序，第三关键词“季度”升序，在</a:t>
            </a:r>
            <a:r>
              <a:rPr lang="en-US" altLang="zh-CN" sz="2000" dirty="0" err="1"/>
              <a:t>sheet1</a:t>
            </a:r>
            <a:r>
              <a:rPr lang="zh-CN" altLang="zh-CN" sz="2000" dirty="0"/>
              <a:t>的复制表中完成；</a:t>
            </a:r>
          </a:p>
          <a:p>
            <a:pPr>
              <a:buNone/>
            </a:pPr>
            <a:r>
              <a:rPr lang="zh-CN" altLang="zh-CN" sz="2000" dirty="0"/>
              <a:t>（</a:t>
            </a:r>
            <a:r>
              <a:rPr lang="en-US" altLang="zh-CN" sz="2000" dirty="0"/>
              <a:t>2</a:t>
            </a:r>
            <a:r>
              <a:rPr lang="zh-CN" altLang="zh-CN" sz="2000" dirty="0"/>
              <a:t>）分别按“产品”和“销售员”对不同产品的订购量及不同销售员的订购量进行统计汇总，并将汇总数据复制到工作表的空白地方，在</a:t>
            </a:r>
            <a:r>
              <a:rPr lang="en-US" altLang="zh-CN" sz="2000" dirty="0" err="1"/>
              <a:t>sheet1</a:t>
            </a:r>
            <a:r>
              <a:rPr lang="zh-CN" altLang="zh-CN" sz="2000" dirty="0"/>
              <a:t>的复制表中完成；</a:t>
            </a:r>
          </a:p>
          <a:p>
            <a:pPr>
              <a:buNone/>
            </a:pPr>
            <a:r>
              <a:rPr lang="zh-CN" altLang="zh-CN" sz="2000" dirty="0"/>
              <a:t>（</a:t>
            </a:r>
            <a:r>
              <a:rPr lang="en-US" altLang="zh-CN" sz="2000" dirty="0"/>
              <a:t>3</a:t>
            </a:r>
            <a:r>
              <a:rPr lang="zh-CN" altLang="zh-CN" sz="2000" dirty="0"/>
              <a:t>）用自动筛选筛选出订货时间在</a:t>
            </a:r>
            <a:r>
              <a:rPr lang="en-US" altLang="zh-CN" sz="2000" dirty="0"/>
              <a:t>2009-8-1 </a:t>
            </a:r>
            <a:r>
              <a:rPr lang="zh-CN" altLang="zh-CN" sz="2000" dirty="0"/>
              <a:t>——</a:t>
            </a:r>
            <a:r>
              <a:rPr lang="en-US" altLang="zh-CN" sz="2000" dirty="0"/>
              <a:t>2009-10-25 </a:t>
            </a:r>
            <a:r>
              <a:rPr lang="zh-CN" altLang="zh-CN" sz="2000" dirty="0"/>
              <a:t>时间段的电视机订货记录，在</a:t>
            </a:r>
            <a:r>
              <a:rPr lang="en-US" altLang="zh-CN" sz="2000" dirty="0" err="1"/>
              <a:t>sheet1</a:t>
            </a:r>
            <a:r>
              <a:rPr lang="zh-CN" altLang="zh-CN" sz="2000" dirty="0"/>
              <a:t>的复制表中完成；</a:t>
            </a:r>
          </a:p>
          <a:p>
            <a:pPr>
              <a:buNone/>
            </a:pPr>
            <a:r>
              <a:rPr lang="zh-CN" altLang="zh-CN" sz="2000" dirty="0"/>
              <a:t>（</a:t>
            </a:r>
            <a:r>
              <a:rPr lang="en-US" altLang="zh-CN" sz="2000" dirty="0"/>
              <a:t>4</a:t>
            </a:r>
            <a:r>
              <a:rPr lang="zh-CN" altLang="zh-CN" sz="2000" dirty="0"/>
              <a:t>）用高级筛选筛选出订货时间在</a:t>
            </a:r>
            <a:r>
              <a:rPr lang="en-US" altLang="zh-CN" sz="2000" dirty="0"/>
              <a:t>2009-8-1 </a:t>
            </a:r>
            <a:r>
              <a:rPr lang="zh-CN" altLang="zh-CN" sz="2000" dirty="0"/>
              <a:t>——</a:t>
            </a:r>
            <a:r>
              <a:rPr lang="en-US" altLang="zh-CN" sz="2000" dirty="0"/>
              <a:t>2009-10-25 </a:t>
            </a:r>
            <a:r>
              <a:rPr lang="zh-CN" altLang="zh-CN" sz="2000" dirty="0"/>
              <a:t>时间段且地区为西部的订货记录，在</a:t>
            </a:r>
            <a:r>
              <a:rPr lang="en-US" altLang="zh-CN" sz="2000" dirty="0" err="1"/>
              <a:t>sheet1</a:t>
            </a:r>
            <a:r>
              <a:rPr lang="zh-CN" altLang="zh-CN" sz="2000" dirty="0"/>
              <a:t>的复制表中完成，条件区域放在以</a:t>
            </a:r>
            <a:r>
              <a:rPr lang="en-US" altLang="zh-CN" sz="2000" dirty="0" err="1"/>
              <a:t>I1</a:t>
            </a:r>
            <a:r>
              <a:rPr lang="zh-CN" altLang="zh-CN" sz="2000" dirty="0"/>
              <a:t>为左上角的连续区域中；</a:t>
            </a:r>
          </a:p>
          <a:p>
            <a:pPr>
              <a:buNone/>
            </a:pPr>
            <a:endParaRPr lang="zh-CN" altLang="zh-CN" sz="2000"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0243E93-8EC5-42AC-A8BD-90EE6D6493D3}" type="slidenum">
              <a:rPr lang="en-US" altLang="zh-CN"/>
              <a:pPr/>
              <a:t>101</a:t>
            </a:fld>
            <a:endParaRPr lang="en-US" altLang="zh-CN" dirty="0"/>
          </a:p>
        </p:txBody>
      </p:sp>
      <p:sp>
        <p:nvSpPr>
          <p:cNvPr id="221186" name="Rectangle 2"/>
          <p:cNvSpPr>
            <a:spLocks noGrp="1" noChangeArrowheads="1"/>
          </p:cNvSpPr>
          <p:nvPr>
            <p:ph type="title"/>
          </p:nvPr>
        </p:nvSpPr>
        <p:spPr/>
        <p:txBody>
          <a:bodyPr/>
          <a:lstStyle/>
          <a:p>
            <a:endParaRPr lang="zh-CN" altLang="zh-CN"/>
          </a:p>
        </p:txBody>
      </p:sp>
      <p:sp>
        <p:nvSpPr>
          <p:cNvPr id="221187" name="Rectangle 3"/>
          <p:cNvSpPr>
            <a:spLocks noGrp="1" noChangeArrowheads="1"/>
          </p:cNvSpPr>
          <p:nvPr>
            <p:ph type="body" idx="1"/>
          </p:nvPr>
        </p:nvSpPr>
        <p:spPr/>
        <p:txBody>
          <a:bodyPr/>
          <a:lstStyle/>
          <a:p>
            <a:pPr>
              <a:lnSpc>
                <a:spcPct val="150000"/>
              </a:lnSpc>
              <a:buNone/>
            </a:pPr>
            <a:r>
              <a:rPr lang="zh-CN" altLang="zh-CN" sz="2000" dirty="0"/>
              <a:t>（</a:t>
            </a:r>
            <a:r>
              <a:rPr lang="en-US" altLang="zh-CN" sz="2000" dirty="0"/>
              <a:t>5</a:t>
            </a:r>
            <a:r>
              <a:rPr lang="zh-CN" altLang="zh-CN" sz="2000" dirty="0"/>
              <a:t>）用高级筛选筛选出姓“李”的或姓“刘”销售员在</a:t>
            </a:r>
            <a:r>
              <a:rPr lang="en-US" altLang="zh-CN" sz="2000" dirty="0"/>
              <a:t>4</a:t>
            </a:r>
            <a:r>
              <a:rPr lang="zh-CN" altLang="zh-CN" sz="2000" dirty="0"/>
              <a:t>季度里的订货记录，要求：筛选条件放在以</a:t>
            </a:r>
            <a:r>
              <a:rPr lang="en-US" altLang="zh-CN" sz="2000" dirty="0" err="1"/>
              <a:t>I1</a:t>
            </a:r>
            <a:r>
              <a:rPr lang="zh-CN" altLang="zh-CN" sz="2000" dirty="0"/>
              <a:t>为左上角的单元格区域中，筛选记录放在以</a:t>
            </a:r>
            <a:r>
              <a:rPr lang="en-US" altLang="zh-CN" sz="2000" dirty="0" err="1"/>
              <a:t>I6</a:t>
            </a:r>
            <a:r>
              <a:rPr lang="zh-CN" altLang="zh-CN" sz="2000" dirty="0"/>
              <a:t>为左上角的连续单元格区域中，在</a:t>
            </a:r>
            <a:r>
              <a:rPr lang="en-US" altLang="zh-CN" sz="2000" dirty="0" err="1"/>
              <a:t>sheet1</a:t>
            </a:r>
            <a:r>
              <a:rPr lang="zh-CN" altLang="zh-CN" sz="2000" dirty="0"/>
              <a:t>的复制表中完成；</a:t>
            </a:r>
          </a:p>
          <a:p>
            <a:pPr>
              <a:lnSpc>
                <a:spcPct val="150000"/>
              </a:lnSpc>
              <a:buNone/>
            </a:pPr>
            <a:r>
              <a:rPr lang="zh-CN" altLang="zh-CN" sz="2000" dirty="0"/>
              <a:t>（</a:t>
            </a:r>
            <a:r>
              <a:rPr lang="en-US" altLang="zh-CN" sz="2000" dirty="0"/>
              <a:t>6</a:t>
            </a:r>
            <a:r>
              <a:rPr lang="zh-CN" altLang="zh-CN" sz="2000" dirty="0"/>
              <a:t>）创建透视表以反映不同地区不同月份不同产品的订额量情况，要求：将地区添加到报表筛选域上，销售员、订货日期放在行标签上，产品字段放在列标签上，订货量放在数值汇总域上，汇总方式为“求和”，位置为新工作表，并对订货字日期字段按月组合，透视表改名为“电器销售数据透视表”，透视表样式设置为：数据透视表中等深浅样式</a:t>
            </a:r>
            <a:r>
              <a:rPr lang="en-US" altLang="zh-CN" sz="2000" dirty="0"/>
              <a:t>10</a:t>
            </a:r>
            <a:r>
              <a:rPr lang="zh-CN" altLang="zh-CN" sz="2000" dirty="0"/>
              <a:t>。对透视表的订货日期字段折叠后，以透视表中数据（不包括行、列总计）为依据创建相应的透视图；</a:t>
            </a:r>
          </a:p>
          <a:p>
            <a:endParaRPr lang="zh-CN" altLang="zh-CN" sz="2000"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buNone/>
            </a:pPr>
            <a:r>
              <a:rPr lang="zh-CN" altLang="zh-CN" sz="2000" dirty="0"/>
              <a:t>（</a:t>
            </a:r>
            <a:r>
              <a:rPr lang="en-US" altLang="zh-CN" sz="2000" dirty="0"/>
              <a:t>7</a:t>
            </a:r>
            <a:r>
              <a:rPr lang="zh-CN" altLang="zh-CN" sz="2000" dirty="0"/>
              <a:t>）分别以“</a:t>
            </a:r>
            <a:r>
              <a:rPr lang="en-US" altLang="zh-CN" sz="2000" dirty="0"/>
              <a:t>1-2</a:t>
            </a:r>
            <a:r>
              <a:rPr lang="zh-CN" altLang="zh-CN" sz="2000" dirty="0"/>
              <a:t>季度”、“</a:t>
            </a:r>
            <a:r>
              <a:rPr lang="en-US" altLang="zh-CN" sz="2000" dirty="0"/>
              <a:t>3-4</a:t>
            </a:r>
            <a:r>
              <a:rPr lang="zh-CN" altLang="zh-CN" sz="2000" dirty="0"/>
              <a:t>季度”数据表为依据，创建销售透视表，行标签上为“产品”、列标签上为“季度”，∑汇总域上为订货量，汇总方式为求和，位置分别以</a:t>
            </a:r>
            <a:r>
              <a:rPr lang="en-US" altLang="zh-CN" sz="2000" dirty="0" err="1"/>
              <a:t>Sheet3</a:t>
            </a:r>
            <a:r>
              <a:rPr lang="zh-CN" altLang="zh-CN" sz="2000" dirty="0"/>
              <a:t>工作表的</a:t>
            </a:r>
            <a:r>
              <a:rPr lang="en-US" altLang="zh-CN" sz="2000" dirty="0"/>
              <a:t>A1</a:t>
            </a:r>
            <a:r>
              <a:rPr lang="zh-CN" altLang="zh-CN" sz="2000" dirty="0"/>
              <a:t>和</a:t>
            </a:r>
            <a:r>
              <a:rPr lang="en-US" altLang="zh-CN" sz="2000" dirty="0" err="1"/>
              <a:t>G1</a:t>
            </a:r>
            <a:r>
              <a:rPr lang="zh-CN" altLang="zh-CN" sz="2000" dirty="0"/>
              <a:t>为左上角的单元格区域。然后对两个汇总表应用合并计算功能，生成公司全年电器销售汇总表，起始位置为</a:t>
            </a:r>
            <a:r>
              <a:rPr lang="en-US" altLang="zh-CN" sz="2000" dirty="0" err="1"/>
              <a:t>Sheet3</a:t>
            </a:r>
            <a:r>
              <a:rPr lang="zh-CN" altLang="zh-CN" sz="2000" dirty="0"/>
              <a:t>的</a:t>
            </a:r>
            <a:r>
              <a:rPr lang="en-US" altLang="zh-CN" sz="2000" dirty="0" err="1"/>
              <a:t>A12</a:t>
            </a:r>
            <a:r>
              <a:rPr lang="zh-CN" altLang="zh-CN" sz="2000" dirty="0"/>
              <a:t>单元格；</a:t>
            </a:r>
          </a:p>
          <a:p>
            <a:pPr>
              <a:lnSpc>
                <a:spcPct val="150000"/>
              </a:lnSpc>
              <a:buNone/>
            </a:pPr>
            <a:r>
              <a:rPr lang="zh-CN" altLang="zh-CN" sz="2000" dirty="0"/>
              <a:t>（</a:t>
            </a:r>
            <a:r>
              <a:rPr lang="en-US" altLang="zh-CN" sz="2000" dirty="0"/>
              <a:t>8</a:t>
            </a:r>
            <a:r>
              <a:rPr lang="zh-CN" altLang="zh-CN" sz="2000" dirty="0"/>
              <a:t>）新建单元样式“我的标题”，标题样式：黑色字体，字体颜色：红色，强调文字颜色</a:t>
            </a:r>
            <a:r>
              <a:rPr lang="en-US" altLang="zh-CN" sz="2000" dirty="0"/>
              <a:t>2</a:t>
            </a:r>
            <a:r>
              <a:rPr lang="zh-CN" altLang="zh-CN" sz="2000" dirty="0"/>
              <a:t>，深色</a:t>
            </a:r>
            <a:r>
              <a:rPr lang="en-US" altLang="zh-CN" sz="2000" dirty="0"/>
              <a:t>50%</a:t>
            </a:r>
            <a:r>
              <a:rPr lang="zh-CN" altLang="zh-CN" sz="2000" dirty="0"/>
              <a:t>；对齐：水平、垂直均居中；填充：橄榄色，强调文字颜色</a:t>
            </a:r>
            <a:r>
              <a:rPr lang="en-US" altLang="zh-CN" sz="2000" dirty="0"/>
              <a:t>2</a:t>
            </a:r>
            <a:r>
              <a:rPr lang="zh-CN" altLang="zh-CN" sz="2000" dirty="0"/>
              <a:t>，淡色</a:t>
            </a:r>
            <a:r>
              <a:rPr lang="en-US" altLang="zh-CN" sz="2000" dirty="0"/>
              <a:t>80%</a:t>
            </a:r>
            <a:r>
              <a:rPr lang="zh-CN" altLang="zh-CN" sz="2000" dirty="0"/>
              <a:t>。将“我的标题”应用到</a:t>
            </a:r>
            <a:r>
              <a:rPr lang="en-US" altLang="zh-CN" sz="2000" dirty="0" err="1"/>
              <a:t>Sheet1</a:t>
            </a:r>
            <a:r>
              <a:rPr lang="en-US" altLang="zh-CN" sz="2000" dirty="0"/>
              <a:t> </a:t>
            </a:r>
            <a:r>
              <a:rPr lang="zh-CN" altLang="zh-CN" sz="2000" dirty="0"/>
              <a:t>各列标题上。将“我的标题”应用到“成绩计算</a:t>
            </a:r>
            <a:r>
              <a:rPr lang="en-US" altLang="zh-CN" sz="2000" dirty="0" err="1"/>
              <a:t>3.xlsx</a:t>
            </a:r>
            <a:r>
              <a:rPr lang="zh-CN" altLang="zh-CN" sz="2000" dirty="0"/>
              <a:t>”的列标题上。</a:t>
            </a:r>
          </a:p>
          <a:p>
            <a:pPr>
              <a:lnSpc>
                <a:spcPct val="150000"/>
              </a:lnSpc>
              <a:buNone/>
            </a:pPr>
            <a:endParaRPr lang="zh-CN" altLang="en-US" sz="20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102</a:t>
            </a:fld>
            <a:endParaRPr lang="en-US" altLang="zh-CN" dirty="0"/>
          </a:p>
        </p:txBody>
      </p:sp>
    </p:spTree>
    <p:extLst>
      <p:ext uri="{BB962C8B-B14F-4D97-AF65-F5344CB8AC3E}">
        <p14:creationId xmlns:p14="http://schemas.microsoft.com/office/powerpoint/2010/main" val="41983415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buNone/>
            </a:pPr>
            <a:r>
              <a:rPr lang="zh-CN" altLang="zh-CN" sz="2400" dirty="0"/>
              <a:t>（</a:t>
            </a:r>
            <a:r>
              <a:rPr lang="en-US" altLang="zh-CN" sz="2000" dirty="0"/>
              <a:t>9</a:t>
            </a:r>
            <a:r>
              <a:rPr lang="zh-CN" altLang="zh-CN" sz="2000" dirty="0"/>
              <a:t>）对</a:t>
            </a:r>
            <a:r>
              <a:rPr lang="en-US" altLang="zh-CN" sz="2000" dirty="0" err="1"/>
              <a:t>Sheet1</a:t>
            </a:r>
            <a:r>
              <a:rPr lang="zh-CN" altLang="zh-CN" sz="2000" dirty="0"/>
              <a:t>数据清单应用套用表格样式：表样式中等深浅</a:t>
            </a:r>
            <a:r>
              <a:rPr lang="en-US" altLang="zh-CN" sz="2000" dirty="0"/>
              <a:t>3</a:t>
            </a:r>
            <a:r>
              <a:rPr lang="zh-CN" altLang="zh-CN" sz="2000" dirty="0"/>
              <a:t>；取消套用表格样式操作，然后重新操作一遍；拆分并冻结窗口，使上面窗口只包含列标题在内的前五行；</a:t>
            </a:r>
          </a:p>
          <a:p>
            <a:pPr>
              <a:lnSpc>
                <a:spcPct val="150000"/>
              </a:lnSpc>
              <a:buNone/>
            </a:pPr>
            <a:r>
              <a:rPr lang="zh-CN" altLang="zh-CN" sz="2000" dirty="0"/>
              <a:t>（</a:t>
            </a:r>
            <a:r>
              <a:rPr lang="en-US" altLang="zh-CN" sz="2000" dirty="0"/>
              <a:t>10</a:t>
            </a:r>
            <a:r>
              <a:rPr lang="zh-CN" altLang="zh-CN" sz="2000" dirty="0"/>
              <a:t>）页面设置与打印要求：自定义打印区域为</a:t>
            </a:r>
            <a:r>
              <a:rPr lang="en-US" altLang="zh-CN" sz="2000" dirty="0"/>
              <a:t>A1</a:t>
            </a:r>
            <a:r>
              <a:rPr lang="zh-CN" altLang="zh-CN" sz="2000" dirty="0"/>
              <a:t>：</a:t>
            </a:r>
            <a:r>
              <a:rPr lang="en-US" altLang="zh-CN" sz="2000" dirty="0" err="1"/>
              <a:t>H75</a:t>
            </a:r>
            <a:r>
              <a:rPr lang="zh-CN" altLang="zh-CN" sz="2000" dirty="0"/>
              <a:t>，打印的每一页数据都要有列标题，缩放比例为</a:t>
            </a:r>
            <a:r>
              <a:rPr lang="en-US" altLang="zh-CN" sz="2000" dirty="0"/>
              <a:t>90</a:t>
            </a:r>
            <a:r>
              <a:rPr lang="zh-CN" altLang="zh-CN" sz="2000" dirty="0"/>
              <a:t>，自定义页眉“第</a:t>
            </a:r>
            <a:r>
              <a:rPr lang="en-US" altLang="zh-CN" sz="2000" dirty="0"/>
              <a:t>3</a:t>
            </a:r>
            <a:r>
              <a:rPr lang="zh-CN" altLang="zh-CN" sz="2000" dirty="0"/>
              <a:t>、</a:t>
            </a:r>
            <a:r>
              <a:rPr lang="en-US" altLang="zh-CN" sz="2000" dirty="0"/>
              <a:t>4</a:t>
            </a:r>
            <a:r>
              <a:rPr lang="zh-CN" altLang="zh-CN" sz="2000" dirty="0"/>
              <a:t>季度电器销售表”，自定义页脚“第</a:t>
            </a:r>
            <a:r>
              <a:rPr lang="en-US" altLang="zh-CN" sz="2000" dirty="0"/>
              <a:t>X</a:t>
            </a:r>
            <a:r>
              <a:rPr lang="zh-CN" altLang="zh-CN" sz="2000" dirty="0"/>
              <a:t>页共</a:t>
            </a:r>
            <a:r>
              <a:rPr lang="en-US" altLang="zh-CN" sz="2000" dirty="0"/>
              <a:t>Y</a:t>
            </a:r>
            <a:r>
              <a:rPr lang="zh-CN" altLang="zh-CN" sz="2000" dirty="0"/>
              <a:t>页”，打印预览，观察设置效果。</a:t>
            </a:r>
          </a:p>
          <a:p>
            <a:pPr>
              <a:lnSpc>
                <a:spcPct val="150000"/>
              </a:lnSpc>
            </a:pP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103</a:t>
            </a:fld>
            <a:endParaRPr lang="en-US" altLang="zh-CN" dirty="0"/>
          </a:p>
        </p:txBody>
      </p:sp>
    </p:spTree>
    <p:extLst>
      <p:ext uri="{BB962C8B-B14F-4D97-AF65-F5344CB8AC3E}">
        <p14:creationId xmlns:p14="http://schemas.microsoft.com/office/powerpoint/2010/main" val="182343254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1EC9233-9261-44F4-AF53-0A91EFA08F96}" type="slidenum">
              <a:rPr lang="en-US" altLang="zh-CN"/>
              <a:pPr/>
              <a:t>104</a:t>
            </a:fld>
            <a:endParaRPr lang="en-US" altLang="zh-CN" dirty="0"/>
          </a:p>
        </p:txBody>
      </p:sp>
      <p:sp>
        <p:nvSpPr>
          <p:cNvPr id="158724" name="Rectangle 4"/>
          <p:cNvSpPr>
            <a:spLocks noGrp="1" noChangeArrowheads="1"/>
          </p:cNvSpPr>
          <p:nvPr>
            <p:ph type="title"/>
          </p:nvPr>
        </p:nvSpPr>
        <p:spPr/>
        <p:txBody>
          <a:bodyPr/>
          <a:lstStyle/>
          <a:p>
            <a:endParaRPr lang="zh-CN" altLang="zh-CN"/>
          </a:p>
        </p:txBody>
      </p:sp>
      <p:sp>
        <p:nvSpPr>
          <p:cNvPr id="158725" name="Rectangle 5"/>
          <p:cNvSpPr>
            <a:spLocks noGrp="1" noChangeArrowheads="1"/>
          </p:cNvSpPr>
          <p:nvPr>
            <p:ph type="body" idx="1"/>
          </p:nvPr>
        </p:nvSpPr>
        <p:spPr/>
        <p:txBody>
          <a:bodyPr/>
          <a:lstStyle/>
          <a:p>
            <a:pPr>
              <a:buNone/>
            </a:pPr>
            <a:r>
              <a:rPr lang="en-US" altLang="zh-CN" dirty="0"/>
              <a:t>1</a:t>
            </a:r>
            <a:r>
              <a:rPr lang="zh-CN" altLang="en-US" dirty="0"/>
              <a:t>．</a:t>
            </a:r>
            <a:r>
              <a:rPr lang="zh-CN" altLang="en-US"/>
              <a:t>案例</a:t>
            </a:r>
            <a:r>
              <a:rPr lang="zh-CN" altLang="en-US" smtClean="0"/>
              <a:t>分析</a:t>
            </a:r>
            <a:endParaRPr lang="zh-CN" altLang="en-US" dirty="0"/>
          </a:p>
          <a:p>
            <a:pPr lvl="1">
              <a:buNone/>
            </a:pPr>
            <a:r>
              <a:rPr lang="en-US" altLang="zh-CN" dirty="0" smtClean="0"/>
              <a:t>		   </a:t>
            </a:r>
            <a:r>
              <a:rPr lang="zh-CN" altLang="zh-CN" dirty="0" smtClean="0"/>
              <a:t>本</a:t>
            </a:r>
            <a:r>
              <a:rPr lang="zh-CN" altLang="zh-CN" dirty="0"/>
              <a:t>案例主要涉及到数据清单的排序、自动筛选、高级筛选、分类汇总及透视表、透视图的相关功能。利用”数据”选项卡的“排序”、“筛选”、“高级筛选”、“分类汇总”按钮可以实现数据的排序、筛选、和分类汇总的功能；利用“插入”选项卡中“数据透视表和数据透视图”命令可以完成本案例中创始透视表和透视图的任务。</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4A9767F-8473-4A1B-AFC1-756138A9FBC4}" type="slidenum">
              <a:rPr lang="en-US" altLang="zh-CN"/>
              <a:pPr/>
              <a:t>105</a:t>
            </a:fld>
            <a:endParaRPr lang="en-US" altLang="zh-CN" dirty="0"/>
          </a:p>
        </p:txBody>
      </p:sp>
      <p:sp>
        <p:nvSpPr>
          <p:cNvPr id="159746" name="Rectangle 2"/>
          <p:cNvSpPr>
            <a:spLocks noGrp="1" noChangeArrowheads="1"/>
          </p:cNvSpPr>
          <p:nvPr>
            <p:ph type="title"/>
          </p:nvPr>
        </p:nvSpPr>
        <p:spPr/>
        <p:txBody>
          <a:bodyPr/>
          <a:lstStyle/>
          <a:p>
            <a:endParaRPr lang="zh-CN" altLang="zh-CN"/>
          </a:p>
        </p:txBody>
      </p:sp>
      <p:sp>
        <p:nvSpPr>
          <p:cNvPr id="159747" name="Rectangle 3"/>
          <p:cNvSpPr>
            <a:spLocks noGrp="1" noChangeArrowheads="1"/>
          </p:cNvSpPr>
          <p:nvPr>
            <p:ph type="body" idx="1"/>
          </p:nvPr>
        </p:nvSpPr>
        <p:spPr/>
        <p:txBody>
          <a:bodyPr/>
          <a:lstStyle/>
          <a:p>
            <a:pPr algn="just">
              <a:buFont typeface="Wingdings" pitchFamily="2" charset="2"/>
              <a:buNone/>
            </a:pPr>
            <a:r>
              <a:rPr lang="en-US" altLang="zh-CN" dirty="0"/>
              <a:t>2.</a:t>
            </a:r>
            <a:r>
              <a:rPr lang="zh-CN" altLang="en-US" dirty="0"/>
              <a:t>相关知识点</a:t>
            </a:r>
          </a:p>
          <a:p>
            <a:pPr lvl="1" algn="just">
              <a:buFont typeface="Wingdings" pitchFamily="2" charset="2"/>
              <a:buNone/>
            </a:pPr>
            <a:r>
              <a:rPr lang="zh-CN" altLang="en-US" dirty="0"/>
              <a:t>（</a:t>
            </a:r>
            <a:r>
              <a:rPr lang="en-US" altLang="zh-CN" dirty="0"/>
              <a:t>1</a:t>
            </a:r>
            <a:r>
              <a:rPr lang="zh-CN" altLang="en-US" dirty="0"/>
              <a:t>）数据清单</a:t>
            </a:r>
          </a:p>
          <a:p>
            <a:pPr lvl="2">
              <a:buFont typeface="Wingdings" pitchFamily="2" charset="2"/>
              <a:buNone/>
            </a:pPr>
            <a:r>
              <a:rPr lang="en-US" altLang="zh-CN" dirty="0"/>
              <a:t>Excel</a:t>
            </a:r>
            <a:r>
              <a:rPr lang="zh-CN" altLang="en-US" dirty="0"/>
              <a:t>数据清单是一个特殊的表格，是包含列标题的一组连续数据行的工作表。数据清单由两部组成，即表结构和纯数据。表结构就是数据清单中的第一行，即为列标题。数据清单的每一列称为一个字段，列标题称为字段名，从数据清单第二行开始的每一行都称为一条记录。如图</a:t>
            </a:r>
            <a:r>
              <a:rPr lang="en-US" altLang="zh-CN" dirty="0" smtClean="0"/>
              <a:t>4-27</a:t>
            </a:r>
            <a:r>
              <a:rPr lang="zh-CN" altLang="en-US" dirty="0" smtClean="0"/>
              <a:t>所</a:t>
            </a:r>
            <a:r>
              <a:rPr lang="zh-CN" altLang="en-US" dirty="0"/>
              <a:t>示。</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1859BCFE-56FA-4261-8AA4-36B5DF328A7D}" type="slidenum">
              <a:rPr lang="en-US" altLang="zh-CN"/>
              <a:pPr/>
              <a:t>106</a:t>
            </a:fld>
            <a:endParaRPr lang="en-US" altLang="zh-CN" dirty="0"/>
          </a:p>
        </p:txBody>
      </p:sp>
      <p:sp>
        <p:nvSpPr>
          <p:cNvPr id="160770" name="Rectangle 2"/>
          <p:cNvSpPr>
            <a:spLocks noGrp="1" noChangeArrowheads="1"/>
          </p:cNvSpPr>
          <p:nvPr>
            <p:ph type="title"/>
          </p:nvPr>
        </p:nvSpPr>
        <p:spPr/>
        <p:txBody>
          <a:bodyPr/>
          <a:lstStyle/>
          <a:p>
            <a:endParaRPr lang="zh-CN" altLang="zh-CN"/>
          </a:p>
        </p:txBody>
      </p:sp>
      <p:sp>
        <p:nvSpPr>
          <p:cNvPr id="160773" name="Rectangle 5"/>
          <p:cNvSpPr>
            <a:spLocks noGrp="1" noChangeArrowheads="1"/>
          </p:cNvSpPr>
          <p:nvPr>
            <p:ph type="body" idx="1"/>
          </p:nvPr>
        </p:nvSpPr>
        <p:spPr/>
        <p:txBody>
          <a:bodyPr/>
          <a:lstStyle/>
          <a:p>
            <a:endParaRPr lang="en-US" altLang="zh-CN" dirty="0"/>
          </a:p>
          <a:p>
            <a:endParaRPr lang="en-US" altLang="zh-CN" dirty="0"/>
          </a:p>
          <a:p>
            <a:endParaRPr lang="en-US" altLang="zh-CN" dirty="0"/>
          </a:p>
          <a:p>
            <a:endParaRPr lang="en-US" altLang="zh-CN" dirty="0"/>
          </a:p>
          <a:p>
            <a:pPr lvl="2">
              <a:buFont typeface="Wingdings" pitchFamily="2" charset="2"/>
              <a:buNone/>
            </a:pPr>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916832"/>
            <a:ext cx="7550354"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5400671-0291-4CAA-8E17-38952E7F45B4}" type="slidenum">
              <a:rPr lang="en-US" altLang="zh-CN"/>
              <a:pPr/>
              <a:t>107</a:t>
            </a:fld>
            <a:endParaRPr lang="en-US" altLang="zh-CN" dirty="0"/>
          </a:p>
        </p:txBody>
      </p:sp>
      <p:sp>
        <p:nvSpPr>
          <p:cNvPr id="161796" name="Rectangle 4"/>
          <p:cNvSpPr>
            <a:spLocks noGrp="1" noChangeArrowheads="1"/>
          </p:cNvSpPr>
          <p:nvPr>
            <p:ph type="title"/>
          </p:nvPr>
        </p:nvSpPr>
        <p:spPr/>
        <p:txBody>
          <a:bodyPr/>
          <a:lstStyle/>
          <a:p>
            <a:endParaRPr lang="zh-CN" altLang="zh-CN"/>
          </a:p>
        </p:txBody>
      </p:sp>
      <p:sp>
        <p:nvSpPr>
          <p:cNvPr id="161797" name="Rectangle 5"/>
          <p:cNvSpPr>
            <a:spLocks noGrp="1" noChangeArrowheads="1"/>
          </p:cNvSpPr>
          <p:nvPr>
            <p:ph type="body" idx="1"/>
          </p:nvPr>
        </p:nvSpPr>
        <p:spPr/>
        <p:txBody>
          <a:bodyPr/>
          <a:lstStyle/>
          <a:p>
            <a:pPr lvl="1">
              <a:buFont typeface="Wingdings" pitchFamily="2" charset="2"/>
              <a:buNone/>
            </a:pPr>
            <a:r>
              <a:rPr lang="zh-CN" altLang="en-US" sz="2400" dirty="0"/>
              <a:t>（</a:t>
            </a:r>
            <a:r>
              <a:rPr lang="en-US" altLang="zh-CN" sz="2400" dirty="0"/>
              <a:t>2</a:t>
            </a:r>
            <a:r>
              <a:rPr lang="zh-CN" altLang="en-US" sz="2400" dirty="0"/>
              <a:t>）数据清单的排序</a:t>
            </a:r>
          </a:p>
          <a:p>
            <a:pPr lvl="1"/>
            <a:r>
              <a:rPr lang="zh-CN" altLang="zh-CN" dirty="0"/>
              <a:t>排序可以名称列表按字母顺序、笔划多少排列，可按数值大小排序，也可按颜色或图标进行排序，还可按自定义顺序排序，可按一个关键字排序，也可按多个关键字排序</a:t>
            </a:r>
            <a:r>
              <a:rPr lang="zh-CN" altLang="zh-CN" dirty="0" smtClean="0"/>
              <a:t>。</a:t>
            </a:r>
            <a:endParaRPr lang="en-US" altLang="zh-CN" dirty="0" smtClean="0"/>
          </a:p>
          <a:p>
            <a:pPr lvl="1"/>
            <a:r>
              <a:rPr lang="zh-CN" altLang="zh-CN" dirty="0" smtClean="0"/>
              <a:t>操作</a:t>
            </a:r>
            <a:r>
              <a:rPr lang="zh-CN" altLang="zh-CN" dirty="0"/>
              <a:t>步骤如下</a:t>
            </a:r>
            <a:r>
              <a:rPr lang="zh-CN" altLang="zh-CN" dirty="0" smtClean="0"/>
              <a:t>：</a:t>
            </a:r>
            <a:r>
              <a:rPr lang="zh-CN" altLang="en-US" sz="2400" dirty="0" smtClean="0"/>
              <a:t> </a:t>
            </a:r>
            <a:endParaRPr lang="zh-CN" altLang="en-US" sz="2400" dirty="0"/>
          </a:p>
          <a:p>
            <a:pPr lvl="2">
              <a:buFont typeface="Wingdings" pitchFamily="2" charset="2"/>
              <a:buNone/>
            </a:pPr>
            <a:r>
              <a:rPr lang="zh-CN" altLang="en-US" sz="2000" dirty="0"/>
              <a:t>       </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smtClean="0"/>
              <a:t>    </a:t>
            </a:r>
            <a:r>
              <a:rPr lang="zh-CN" altLang="zh-CN" sz="2400" dirty="0" smtClean="0"/>
              <a:t>单击</a:t>
            </a:r>
            <a:r>
              <a:rPr lang="zh-CN" altLang="zh-CN" sz="2400" dirty="0"/>
              <a:t>数据清单的任一列标题，单击“</a:t>
            </a:r>
            <a:r>
              <a:rPr lang="zh-CN" altLang="zh-CN" sz="2400" dirty="0">
                <a:solidFill>
                  <a:srgbClr val="FF0000"/>
                </a:solidFill>
              </a:rPr>
              <a:t>数据→排序和筛选｜排序”按钮</a:t>
            </a:r>
            <a:r>
              <a:rPr lang="zh-CN" altLang="zh-CN" sz="2400" dirty="0"/>
              <a:t>，在弹出的“排序”对话框中，在主要关键字”、“排序依据”、“次序”框中选择相应的项。单击“添加条件”按钮，可以添加多个“次要关键字”作为排序依据进行排序，如图</a:t>
            </a:r>
            <a:r>
              <a:rPr lang="en-US" altLang="zh-CN" sz="2400" dirty="0"/>
              <a:t>4-28</a:t>
            </a:r>
            <a:r>
              <a:rPr lang="zh-CN" altLang="zh-CN" sz="2400" dirty="0"/>
              <a:t>右图所示。在“选项”对话框中，可设置是否区分大小写，还可选择排序方法，如按“字母排序”还是“笔划排序”排序等。</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108</a:t>
            </a:fld>
            <a:endParaRPr lang="en-US" altLang="zh-CN" dirty="0"/>
          </a:p>
        </p:txBody>
      </p:sp>
    </p:spTree>
    <p:extLst>
      <p:ext uri="{BB962C8B-B14F-4D97-AF65-F5344CB8AC3E}">
        <p14:creationId xmlns:p14="http://schemas.microsoft.com/office/powerpoint/2010/main" val="66276031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109</a:t>
            </a:fld>
            <a:endParaRPr lang="en-US"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628800"/>
            <a:ext cx="7820069"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22050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F6A24EFF-D782-4866-8D11-35115A85B788}" type="slidenum">
              <a:rPr lang="en-US" altLang="zh-CN"/>
              <a:pPr/>
              <a:t>11</a:t>
            </a:fld>
            <a:endParaRPr lang="en-US" altLang="zh-CN" dirty="0"/>
          </a:p>
        </p:txBody>
      </p:sp>
      <p:sp>
        <p:nvSpPr>
          <p:cNvPr id="67588" name="Rectangle 4"/>
          <p:cNvSpPr>
            <a:spLocks noGrp="1" noChangeArrowheads="1"/>
          </p:cNvSpPr>
          <p:nvPr>
            <p:ph type="title"/>
          </p:nvPr>
        </p:nvSpPr>
        <p:spPr/>
        <p:txBody>
          <a:bodyPr/>
          <a:lstStyle/>
          <a:p>
            <a:pPr>
              <a:lnSpc>
                <a:spcPct val="110000"/>
              </a:lnSpc>
            </a:pPr>
            <a:r>
              <a:rPr lang="en-US" altLang="zh-CN" dirty="0" smtClean="0"/>
              <a:t>2</a:t>
            </a:r>
            <a:r>
              <a:rPr lang="zh-CN" altLang="en-US" dirty="0" smtClean="0"/>
              <a:t>．相关知识点</a:t>
            </a:r>
          </a:p>
        </p:txBody>
      </p:sp>
      <p:sp>
        <p:nvSpPr>
          <p:cNvPr id="67589" name="Rectangle 5"/>
          <p:cNvSpPr>
            <a:spLocks noGrp="1" noChangeArrowheads="1"/>
          </p:cNvSpPr>
          <p:nvPr>
            <p:ph type="body" idx="1"/>
          </p:nvPr>
        </p:nvSpPr>
        <p:spPr/>
        <p:txBody>
          <a:bodyPr/>
          <a:lstStyle/>
          <a:p>
            <a:pPr lvl="1">
              <a:lnSpc>
                <a:spcPct val="110000"/>
              </a:lnSpc>
              <a:buFont typeface="Wingdings" pitchFamily="2" charset="2"/>
              <a:buNone/>
            </a:pPr>
            <a:r>
              <a:rPr lang="zh-CN" altLang="en-US" sz="2400" dirty="0" smtClean="0"/>
              <a:t>（</a:t>
            </a:r>
            <a:r>
              <a:rPr lang="en-US" altLang="zh-CN" sz="2400" dirty="0" smtClean="0"/>
              <a:t>2</a:t>
            </a:r>
            <a:r>
              <a:rPr lang="zh-CN" altLang="en-US" sz="2400" dirty="0" smtClean="0"/>
              <a:t>）</a:t>
            </a:r>
            <a:r>
              <a:rPr lang="zh-CN" altLang="en-US" sz="2400" dirty="0"/>
              <a:t>工作簿、工作表、单元格（单元格区域）</a:t>
            </a:r>
          </a:p>
          <a:p>
            <a:pPr lvl="1">
              <a:lnSpc>
                <a:spcPct val="150000"/>
              </a:lnSpc>
              <a:buNone/>
            </a:pPr>
            <a:r>
              <a:rPr lang="en-US" altLang="zh-CN" sz="2000" dirty="0"/>
              <a:t>Excel</a:t>
            </a:r>
            <a:r>
              <a:rPr lang="zh-CN" altLang="en-US" sz="2000" dirty="0"/>
              <a:t>文档称为</a:t>
            </a:r>
            <a:r>
              <a:rPr lang="en-US" altLang="zh-CN" sz="2000" dirty="0"/>
              <a:t>Excel</a:t>
            </a:r>
            <a:r>
              <a:rPr lang="zh-CN" altLang="en-US" sz="2000" dirty="0"/>
              <a:t>工作簿，其扩展名是“</a:t>
            </a:r>
            <a:r>
              <a:rPr lang="en-US" altLang="zh-CN" sz="2000" dirty="0"/>
              <a:t>.xlsx”</a:t>
            </a:r>
            <a:r>
              <a:rPr lang="zh-CN" altLang="en-US" sz="2000" dirty="0"/>
              <a:t>，每一个工作簿可包含多张工作表。</a:t>
            </a:r>
          </a:p>
          <a:p>
            <a:pPr lvl="1">
              <a:lnSpc>
                <a:spcPct val="150000"/>
              </a:lnSpc>
              <a:buNone/>
            </a:pPr>
            <a:r>
              <a:rPr lang="zh-CN" altLang="en-US" sz="2000" dirty="0"/>
              <a:t>工作表默认的标签名称是</a:t>
            </a:r>
            <a:r>
              <a:rPr lang="en-US" altLang="zh-CN" sz="2000" dirty="0"/>
              <a:t>Sheet1</a:t>
            </a:r>
            <a:r>
              <a:rPr lang="zh-CN" altLang="en-US" sz="2000" dirty="0"/>
              <a:t>、</a:t>
            </a:r>
            <a:r>
              <a:rPr lang="en-US" altLang="zh-CN" sz="2000" dirty="0"/>
              <a:t>sheet2</a:t>
            </a:r>
            <a:r>
              <a:rPr lang="zh-CN" altLang="en-US" sz="2000" dirty="0"/>
              <a:t>、</a:t>
            </a:r>
            <a:r>
              <a:rPr lang="en-US" altLang="zh-CN" sz="2000" dirty="0"/>
              <a:t>Sheet3</a:t>
            </a:r>
            <a:r>
              <a:rPr lang="zh-CN" altLang="en-US" sz="2000" dirty="0"/>
              <a:t>等</a:t>
            </a:r>
            <a:r>
              <a:rPr lang="en-US" altLang="zh-CN" sz="2000" dirty="0"/>
              <a:t>……</a:t>
            </a:r>
            <a:r>
              <a:rPr lang="zh-CN" altLang="en-US" sz="2000" dirty="0"/>
              <a:t>。每张工作表有</a:t>
            </a:r>
            <a:r>
              <a:rPr lang="en-US" altLang="zh-CN" sz="2000" dirty="0"/>
              <a:t>256</a:t>
            </a:r>
            <a:r>
              <a:rPr lang="zh-CN" altLang="en-US" sz="2000" dirty="0"/>
              <a:t>列、</a:t>
            </a:r>
            <a:r>
              <a:rPr lang="en-US" altLang="zh-CN" sz="2000" dirty="0"/>
              <a:t>2562=65536</a:t>
            </a:r>
            <a:r>
              <a:rPr lang="zh-CN" altLang="en-US" sz="2000" dirty="0"/>
              <a:t>行，列号用字母</a:t>
            </a:r>
            <a:r>
              <a:rPr lang="en-US" altLang="zh-CN" sz="2000" dirty="0"/>
              <a:t>A</a:t>
            </a:r>
            <a:r>
              <a:rPr lang="zh-CN" altLang="en-US" sz="2000" dirty="0"/>
              <a:t>、</a:t>
            </a:r>
            <a:r>
              <a:rPr lang="en-US" altLang="zh-CN" sz="2000" dirty="0"/>
              <a:t>B</a:t>
            </a:r>
            <a:r>
              <a:rPr lang="zh-CN" altLang="en-US" sz="2000" dirty="0"/>
              <a:t>、</a:t>
            </a:r>
            <a:r>
              <a:rPr lang="en-US" altLang="zh-CN" sz="2000" dirty="0"/>
              <a:t>……</a:t>
            </a:r>
            <a:r>
              <a:rPr lang="zh-CN" altLang="en-US" sz="2000" dirty="0"/>
              <a:t>标识，行号用</a:t>
            </a:r>
            <a:r>
              <a:rPr lang="en-US" altLang="zh-CN" sz="2000" dirty="0"/>
              <a:t>1</a:t>
            </a:r>
            <a:r>
              <a:rPr lang="zh-CN" altLang="en-US" sz="2000" dirty="0"/>
              <a:t>、</a:t>
            </a:r>
            <a:r>
              <a:rPr lang="en-US" altLang="zh-CN" sz="2000" dirty="0"/>
              <a:t>2……</a:t>
            </a:r>
            <a:r>
              <a:rPr lang="zh-CN" altLang="en-US" sz="2000" dirty="0"/>
              <a:t>标识。单元格地址用列号加行号表示，如</a:t>
            </a:r>
            <a:r>
              <a:rPr lang="en-US" altLang="zh-CN" sz="2000" dirty="0"/>
              <a:t>A1</a:t>
            </a:r>
            <a:r>
              <a:rPr lang="zh-CN" altLang="en-US" sz="2000" dirty="0"/>
              <a:t>、</a:t>
            </a:r>
            <a:r>
              <a:rPr lang="en-US" altLang="zh-CN" sz="2000" dirty="0"/>
              <a:t>A65536</a:t>
            </a:r>
            <a:r>
              <a:rPr lang="zh-CN" altLang="en-US" sz="2000" dirty="0"/>
              <a:t>等。</a:t>
            </a:r>
          </a:p>
          <a:p>
            <a:pPr lvl="1">
              <a:lnSpc>
                <a:spcPct val="150000"/>
              </a:lnSpc>
              <a:buNone/>
            </a:pPr>
            <a:r>
              <a:rPr lang="zh-CN" altLang="en-US" sz="2000" dirty="0"/>
              <a:t>单元格区域表示：左上角单元格地址：右下角单元格地址表示，如</a:t>
            </a:r>
            <a:r>
              <a:rPr lang="en-US" altLang="zh-CN" sz="2000" dirty="0"/>
              <a:t>A1:D100</a:t>
            </a:r>
            <a:r>
              <a:rPr lang="zh-CN" altLang="en-US" sz="2000" dirty="0"/>
              <a:t>。</a:t>
            </a:r>
          </a:p>
        </p:txBody>
      </p:sp>
    </p:spTree>
    <p:extLst>
      <p:ext uri="{BB962C8B-B14F-4D97-AF65-F5344CB8AC3E}">
        <p14:creationId xmlns:p14="http://schemas.microsoft.com/office/powerpoint/2010/main" val="379820721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211E6FD3-78D6-4D43-9D60-71790669E0E4}" type="slidenum">
              <a:rPr lang="en-US" altLang="zh-CN"/>
              <a:pPr/>
              <a:t>110</a:t>
            </a:fld>
            <a:endParaRPr lang="en-US" altLang="zh-CN" dirty="0"/>
          </a:p>
        </p:txBody>
      </p:sp>
      <p:sp>
        <p:nvSpPr>
          <p:cNvPr id="162818" name="Rectangle 2"/>
          <p:cNvSpPr>
            <a:spLocks noGrp="1" noChangeArrowheads="1"/>
          </p:cNvSpPr>
          <p:nvPr>
            <p:ph type="title"/>
          </p:nvPr>
        </p:nvSpPr>
        <p:spPr/>
        <p:txBody>
          <a:bodyPr/>
          <a:lstStyle/>
          <a:p>
            <a:endParaRPr lang="zh-CN" altLang="zh-CN"/>
          </a:p>
        </p:txBody>
      </p:sp>
      <p:sp>
        <p:nvSpPr>
          <p:cNvPr id="162819" name="Rectangle 3"/>
          <p:cNvSpPr>
            <a:spLocks noGrp="1" noChangeArrowheads="1"/>
          </p:cNvSpPr>
          <p:nvPr>
            <p:ph type="body" idx="1"/>
          </p:nvPr>
        </p:nvSpPr>
        <p:spPr/>
        <p:txBody>
          <a:bodyPr/>
          <a:lstStyle/>
          <a:p>
            <a:pPr lvl="1"/>
            <a:r>
              <a:rPr lang="zh-CN" altLang="en-US" dirty="0"/>
              <a:t>以本案	例（</a:t>
            </a:r>
            <a:r>
              <a:rPr lang="en-US" altLang="zh-CN" dirty="0"/>
              <a:t>1</a:t>
            </a:r>
            <a:r>
              <a:rPr lang="zh-CN" altLang="en-US" dirty="0"/>
              <a:t>）进行演示。</a:t>
            </a:r>
          </a:p>
          <a:p>
            <a:pPr lvl="1" algn="just">
              <a:buFont typeface="Wingdings" pitchFamily="2" charset="2"/>
              <a:buNone/>
            </a:pPr>
            <a:r>
              <a:rPr lang="zh-CN" altLang="en-US" dirty="0"/>
              <a:t>（</a:t>
            </a:r>
            <a:r>
              <a:rPr lang="en-US" altLang="zh-CN" dirty="0"/>
              <a:t>3</a:t>
            </a:r>
            <a:r>
              <a:rPr lang="zh-CN" altLang="en-US" dirty="0"/>
              <a:t>）数据筛选</a:t>
            </a:r>
          </a:p>
          <a:p>
            <a:pPr lvl="2">
              <a:buFont typeface="Wingdings" pitchFamily="2" charset="2"/>
              <a:buNone/>
            </a:pPr>
            <a:r>
              <a:rPr lang="zh-CN" altLang="en-US" dirty="0"/>
              <a:t>①自动筛选</a:t>
            </a:r>
          </a:p>
          <a:p>
            <a:pPr lvl="2">
              <a:buFont typeface="Wingdings" pitchFamily="2" charset="2"/>
              <a:buNone/>
            </a:pPr>
            <a:r>
              <a:rPr lang="zh-CN" altLang="en-US" dirty="0"/>
              <a:t>  自动筛选只能将筛选出的记录在</a:t>
            </a:r>
            <a:r>
              <a:rPr lang="zh-CN" altLang="en-US" b="1" dirty="0">
                <a:solidFill>
                  <a:srgbClr val="FF0000"/>
                </a:solidFill>
              </a:rPr>
              <a:t>原位置上显示</a:t>
            </a:r>
            <a:r>
              <a:rPr lang="zh-CN" altLang="en-US" dirty="0"/>
              <a:t>，并且</a:t>
            </a:r>
            <a:r>
              <a:rPr lang="zh-CN" altLang="en-US" dirty="0">
                <a:solidFill>
                  <a:srgbClr val="FF0000"/>
                </a:solidFill>
              </a:rPr>
              <a:t>一次只能对一个字段设置筛选条件</a:t>
            </a:r>
            <a:r>
              <a:rPr lang="zh-CN" altLang="en-US" dirty="0"/>
              <a:t>。若筛选涉及到多个字段条件时，必须经过多次自动筛选才完成筛选任务。详细操作步骤见实现方法。</a:t>
            </a:r>
          </a:p>
          <a:p>
            <a:pPr lvl="2">
              <a:buFont typeface="Wingdings" pitchFamily="2" charset="2"/>
              <a:buNone/>
            </a:pPr>
            <a:r>
              <a:rPr lang="zh-CN" altLang="en-US" dirty="0"/>
              <a:t>如：筛选销售量在</a:t>
            </a:r>
            <a:r>
              <a:rPr lang="en-US" altLang="zh-CN" dirty="0"/>
              <a:t>3000</a:t>
            </a:r>
            <a:r>
              <a:rPr lang="zh-CN" altLang="en-US" dirty="0"/>
              <a:t>以上（包括</a:t>
            </a:r>
            <a:r>
              <a:rPr lang="en-US" altLang="zh-CN" dirty="0"/>
              <a:t>3000</a:t>
            </a:r>
            <a:r>
              <a:rPr lang="zh-CN" altLang="en-US" dirty="0"/>
              <a:t>），销售员为姓王的记录。</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A34E8E86-3DC2-49E0-9FB6-AE6B0FEE48BF}" type="slidenum">
              <a:rPr lang="en-US" altLang="zh-CN"/>
              <a:pPr/>
              <a:t>111</a:t>
            </a:fld>
            <a:endParaRPr lang="en-US" altLang="zh-CN" dirty="0"/>
          </a:p>
        </p:txBody>
      </p:sp>
      <p:sp>
        <p:nvSpPr>
          <p:cNvPr id="163842" name="Rectangle 2"/>
          <p:cNvSpPr>
            <a:spLocks noGrp="1" noChangeArrowheads="1"/>
          </p:cNvSpPr>
          <p:nvPr>
            <p:ph type="title"/>
          </p:nvPr>
        </p:nvSpPr>
        <p:spPr/>
        <p:txBody>
          <a:bodyPr/>
          <a:lstStyle/>
          <a:p>
            <a:endParaRPr lang="zh-CN" altLang="zh-CN"/>
          </a:p>
        </p:txBody>
      </p:sp>
      <p:sp>
        <p:nvSpPr>
          <p:cNvPr id="163843" name="Rectangle 3"/>
          <p:cNvSpPr>
            <a:spLocks noGrp="1" noChangeArrowheads="1"/>
          </p:cNvSpPr>
          <p:nvPr>
            <p:ph type="body" idx="1"/>
          </p:nvPr>
        </p:nvSpPr>
        <p:spPr/>
        <p:txBody>
          <a:bodyPr/>
          <a:lstStyle/>
          <a:p>
            <a:pPr lvl="1">
              <a:lnSpc>
                <a:spcPct val="110000"/>
              </a:lnSpc>
              <a:buFont typeface="Wingdings" pitchFamily="2" charset="2"/>
              <a:buNone/>
            </a:pPr>
            <a:r>
              <a:rPr lang="en-US" altLang="zh-CN" dirty="0"/>
              <a:t>②</a:t>
            </a:r>
            <a:r>
              <a:rPr lang="zh-CN" altLang="en-US" dirty="0"/>
              <a:t>高级筛选</a:t>
            </a:r>
          </a:p>
          <a:p>
            <a:pPr lvl="1">
              <a:lnSpc>
                <a:spcPct val="140000"/>
              </a:lnSpc>
              <a:buFont typeface="Wingdings" pitchFamily="2" charset="2"/>
              <a:buNone/>
            </a:pPr>
            <a:r>
              <a:rPr lang="zh-CN" altLang="en-US" sz="2200" dirty="0"/>
              <a:t>高级筛选可一次完成筛选条件较为复杂的记录筛选。</a:t>
            </a:r>
          </a:p>
          <a:p>
            <a:pPr lvl="1">
              <a:lnSpc>
                <a:spcPct val="140000"/>
              </a:lnSpc>
              <a:buFont typeface="Wingdings" pitchFamily="2" charset="2"/>
              <a:buNone/>
            </a:pPr>
            <a:r>
              <a:rPr lang="zh-CN" altLang="en-US" sz="2200" dirty="0"/>
              <a:t>高级筛选</a:t>
            </a:r>
            <a:r>
              <a:rPr lang="zh-CN" altLang="en-US" sz="2200" b="1" dirty="0">
                <a:solidFill>
                  <a:srgbClr val="FF0000"/>
                </a:solidFill>
              </a:rPr>
              <a:t>首先要创建筛选条件区域</a:t>
            </a:r>
            <a:r>
              <a:rPr lang="zh-CN" altLang="en-US" sz="2200" dirty="0"/>
              <a:t>，如果筛选时要求多个条件同时满足，则称这些条件为</a:t>
            </a:r>
            <a:r>
              <a:rPr lang="zh-CN" altLang="en-US" sz="2200" dirty="0">
                <a:latin typeface="Arial"/>
              </a:rPr>
              <a:t>“</a:t>
            </a:r>
            <a:r>
              <a:rPr lang="zh-CN" altLang="en-US" sz="2200" dirty="0"/>
              <a:t>与</a:t>
            </a:r>
            <a:r>
              <a:rPr lang="zh-CN" altLang="en-US" sz="2200" dirty="0">
                <a:latin typeface="Arial"/>
              </a:rPr>
              <a:t>”</a:t>
            </a:r>
            <a:r>
              <a:rPr lang="zh-CN" altLang="en-US" sz="2200" dirty="0"/>
              <a:t>的关系；如果筛选只要求满足多个条件之一时，则称这些条件为</a:t>
            </a:r>
            <a:r>
              <a:rPr lang="zh-CN" altLang="en-US" sz="2200" dirty="0">
                <a:latin typeface="Arial"/>
              </a:rPr>
              <a:t>“</a:t>
            </a:r>
            <a:r>
              <a:rPr lang="zh-CN" altLang="en-US" sz="2200" dirty="0"/>
              <a:t>或</a:t>
            </a:r>
            <a:r>
              <a:rPr lang="zh-CN" altLang="en-US" sz="2200" dirty="0">
                <a:latin typeface="Arial"/>
              </a:rPr>
              <a:t>”</a:t>
            </a:r>
            <a:r>
              <a:rPr lang="zh-CN" altLang="en-US" sz="2200" dirty="0"/>
              <a:t>关系</a:t>
            </a:r>
          </a:p>
          <a:p>
            <a:pPr lvl="1">
              <a:lnSpc>
                <a:spcPct val="140000"/>
              </a:lnSpc>
            </a:pPr>
            <a:r>
              <a:rPr lang="zh-CN" altLang="en-US" sz="2200" dirty="0"/>
              <a:t>创建条件区域的步骤：</a:t>
            </a:r>
          </a:p>
          <a:p>
            <a:pPr lvl="2">
              <a:lnSpc>
                <a:spcPct val="140000"/>
              </a:lnSpc>
            </a:pPr>
            <a:r>
              <a:rPr lang="zh-CN" altLang="en-US" dirty="0"/>
              <a:t>将条件涉及的</a:t>
            </a:r>
            <a:r>
              <a:rPr lang="zh-CN" altLang="en-US" dirty="0" smtClean="0"/>
              <a:t>字段</a:t>
            </a:r>
            <a:r>
              <a:rPr lang="zh-CN" altLang="en-US" dirty="0"/>
              <a:t>名</a:t>
            </a:r>
            <a:r>
              <a:rPr lang="zh-CN" altLang="en-US" dirty="0" smtClean="0"/>
              <a:t>复制</a:t>
            </a:r>
            <a:r>
              <a:rPr lang="zh-CN" altLang="en-US" dirty="0"/>
              <a:t>到某一行中，若某一字段涉及多次，就复到多列</a:t>
            </a:r>
          </a:p>
          <a:p>
            <a:pPr lvl="2">
              <a:lnSpc>
                <a:spcPct val="140000"/>
              </a:lnSpc>
            </a:pPr>
            <a:r>
              <a:rPr lang="zh-CN" altLang="en-US" dirty="0"/>
              <a:t>在复制字段的下方，设置条件</a:t>
            </a:r>
          </a:p>
          <a:p>
            <a:pPr lvl="3">
              <a:lnSpc>
                <a:spcPct val="110000"/>
              </a:lnSpc>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1692AC3F-1466-434D-B61D-977BD69DCE04}" type="slidenum">
              <a:rPr lang="en-US" altLang="zh-CN"/>
              <a:pPr/>
              <a:t>112</a:t>
            </a:fld>
            <a:endParaRPr lang="en-US" altLang="zh-CN" dirty="0"/>
          </a:p>
        </p:txBody>
      </p:sp>
      <p:sp>
        <p:nvSpPr>
          <p:cNvPr id="164866" name="Rectangle 2"/>
          <p:cNvSpPr>
            <a:spLocks noGrp="1" noChangeArrowheads="1"/>
          </p:cNvSpPr>
          <p:nvPr>
            <p:ph type="title"/>
          </p:nvPr>
        </p:nvSpPr>
        <p:spPr/>
        <p:txBody>
          <a:bodyPr/>
          <a:lstStyle/>
          <a:p>
            <a:endParaRPr lang="zh-CN" altLang="zh-CN"/>
          </a:p>
        </p:txBody>
      </p:sp>
      <p:sp>
        <p:nvSpPr>
          <p:cNvPr id="164867" name="Rectangle 3"/>
          <p:cNvSpPr>
            <a:spLocks noGrp="1" noChangeArrowheads="1"/>
          </p:cNvSpPr>
          <p:nvPr>
            <p:ph type="body" idx="1"/>
          </p:nvPr>
        </p:nvSpPr>
        <p:spPr/>
        <p:txBody>
          <a:bodyPr/>
          <a:lstStyle/>
          <a:p>
            <a:pPr lvl="2"/>
            <a:r>
              <a:rPr lang="zh-CN" altLang="en-US" b="1" dirty="0"/>
              <a:t>同行的条件表示</a:t>
            </a:r>
            <a:r>
              <a:rPr lang="zh-CN" altLang="en-US" b="1" dirty="0">
                <a:latin typeface="Arial"/>
              </a:rPr>
              <a:t>“</a:t>
            </a:r>
            <a:r>
              <a:rPr lang="zh-CN" altLang="en-US" b="1" dirty="0"/>
              <a:t>与</a:t>
            </a:r>
            <a:r>
              <a:rPr lang="zh-CN" altLang="en-US" b="1" dirty="0">
                <a:latin typeface="Arial"/>
              </a:rPr>
              <a:t>”</a:t>
            </a:r>
            <a:r>
              <a:rPr lang="zh-CN" altLang="en-US" b="1" dirty="0"/>
              <a:t>，不同行的条件表示</a:t>
            </a:r>
            <a:r>
              <a:rPr lang="zh-CN" altLang="en-US" b="1" dirty="0">
                <a:latin typeface="Arial"/>
              </a:rPr>
              <a:t>“</a:t>
            </a:r>
            <a:r>
              <a:rPr lang="zh-CN" altLang="en-US" b="1" dirty="0"/>
              <a:t>或</a:t>
            </a:r>
            <a:r>
              <a:rPr lang="zh-CN" altLang="en-US" b="1" dirty="0">
                <a:latin typeface="Arial"/>
              </a:rPr>
              <a:t>”</a:t>
            </a:r>
            <a:endParaRPr lang="zh-CN" altLang="en-US" b="1" dirty="0"/>
          </a:p>
          <a:p>
            <a:pPr lvl="2">
              <a:buFont typeface="Wingdings" pitchFamily="2" charset="2"/>
              <a:buNone/>
            </a:pPr>
            <a:r>
              <a:rPr lang="zh-CN" altLang="en-US" dirty="0"/>
              <a:t>条件区域设置如图</a:t>
            </a:r>
            <a:r>
              <a:rPr lang="en-US" altLang="zh-CN" dirty="0" smtClean="0"/>
              <a:t>4-29</a:t>
            </a:r>
            <a:r>
              <a:rPr lang="zh-CN" altLang="en-US" dirty="0" smtClean="0"/>
              <a:t>所</a:t>
            </a:r>
            <a:r>
              <a:rPr lang="zh-CN" altLang="en-US" dirty="0"/>
              <a:t>示，左边条件区域中两个条件是与的关系，右边条件区域中的两个是或的关系。图</a:t>
            </a:r>
            <a:r>
              <a:rPr lang="en-US" altLang="zh-CN" dirty="0" smtClean="0"/>
              <a:t>4-29 </a:t>
            </a:r>
            <a:r>
              <a:rPr lang="zh-CN" altLang="en-US" dirty="0"/>
              <a:t>条件区域</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4800" y="3429001"/>
            <a:ext cx="6275632"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07704" y="5420658"/>
            <a:ext cx="5616624" cy="461665"/>
          </a:xfrm>
          <a:prstGeom prst="rect">
            <a:avLst/>
          </a:prstGeom>
          <a:noFill/>
        </p:spPr>
        <p:txBody>
          <a:bodyPr wrap="square" rtlCol="0">
            <a:spAutoFit/>
          </a:bodyPr>
          <a:lstStyle/>
          <a:p>
            <a:r>
              <a:rPr lang="zh-CN" altLang="zh-CN" sz="2400" dirty="0">
                <a:solidFill>
                  <a:srgbClr val="FF0000"/>
                </a:solidFill>
              </a:rPr>
              <a:t>高级筛选详细操作步骤详见实现</a:t>
            </a:r>
            <a:r>
              <a:rPr lang="zh-CN" altLang="zh-CN" sz="2400" dirty="0" smtClean="0">
                <a:solidFill>
                  <a:srgbClr val="FF0000"/>
                </a:solidFill>
              </a:rPr>
              <a:t>方法</a:t>
            </a:r>
            <a:endParaRPr lang="zh-CN" altLang="en-US" sz="2400" dirty="0">
              <a:solidFill>
                <a:srgbClr val="FF0000"/>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A7AC112-077A-4442-8296-CF2532DBE2F5}" type="slidenum">
              <a:rPr lang="en-US" altLang="zh-CN"/>
              <a:pPr/>
              <a:t>113</a:t>
            </a:fld>
            <a:endParaRPr lang="en-US" altLang="zh-CN" dirty="0"/>
          </a:p>
        </p:txBody>
      </p:sp>
      <p:sp>
        <p:nvSpPr>
          <p:cNvPr id="167938" name="Rectangle 2"/>
          <p:cNvSpPr>
            <a:spLocks noGrp="1" noChangeArrowheads="1"/>
          </p:cNvSpPr>
          <p:nvPr>
            <p:ph type="title"/>
          </p:nvPr>
        </p:nvSpPr>
        <p:spPr/>
        <p:txBody>
          <a:bodyPr/>
          <a:lstStyle/>
          <a:p>
            <a:endParaRPr lang="zh-CN" altLang="zh-CN"/>
          </a:p>
        </p:txBody>
      </p:sp>
      <p:sp>
        <p:nvSpPr>
          <p:cNvPr id="167939" name="Rectangle 3"/>
          <p:cNvSpPr>
            <a:spLocks noGrp="1" noChangeArrowheads="1"/>
          </p:cNvSpPr>
          <p:nvPr>
            <p:ph type="body" idx="1"/>
          </p:nvPr>
        </p:nvSpPr>
        <p:spPr/>
        <p:txBody>
          <a:bodyPr/>
          <a:lstStyle/>
          <a:p>
            <a:pPr>
              <a:buFont typeface="Wingdings" pitchFamily="2" charset="2"/>
              <a:buNone/>
            </a:pPr>
            <a:r>
              <a:rPr lang="zh-CN" altLang="en-US" dirty="0" smtClean="0"/>
              <a:t>（</a:t>
            </a:r>
            <a:r>
              <a:rPr lang="en-US" altLang="zh-CN" sz="2400" dirty="0"/>
              <a:t>4</a:t>
            </a:r>
            <a:r>
              <a:rPr lang="zh-CN" altLang="en-US" sz="2400" dirty="0"/>
              <a:t>）分类汇总</a:t>
            </a:r>
          </a:p>
          <a:p>
            <a:pPr lvl="1">
              <a:buFont typeface="Wingdings" pitchFamily="2" charset="2"/>
              <a:buNone/>
            </a:pPr>
            <a:r>
              <a:rPr lang="zh-CN" altLang="en-US" sz="2200" dirty="0"/>
              <a:t>分类汇总就是先将记录按某个字段进行分类，然后在每一类进行汇总（如计数、求和、求平均值等），如汇总不同职称教师在某年的发表论文数。分类汇总的操作步骤如下</a:t>
            </a:r>
            <a:r>
              <a:rPr lang="zh-CN" altLang="en-US" sz="2200" dirty="0" smtClean="0"/>
              <a:t>：</a:t>
            </a:r>
            <a:endParaRPr lang="en-US" altLang="zh-CN" sz="2200" dirty="0" smtClean="0"/>
          </a:p>
          <a:p>
            <a:pPr lvl="1"/>
            <a:r>
              <a:rPr lang="zh-CN" altLang="zh-CN" sz="2200" b="1" dirty="0" smtClean="0">
                <a:solidFill>
                  <a:srgbClr val="FF0000"/>
                </a:solidFill>
              </a:rPr>
              <a:t>先</a:t>
            </a:r>
            <a:r>
              <a:rPr lang="zh-CN" altLang="zh-CN" sz="2200" b="1" dirty="0">
                <a:solidFill>
                  <a:srgbClr val="FF0000"/>
                </a:solidFill>
              </a:rPr>
              <a:t>按分类字段排序</a:t>
            </a:r>
            <a:r>
              <a:rPr lang="zh-CN" altLang="zh-CN" sz="2200" dirty="0"/>
              <a:t>→光标定位于任一列标题上→单击“数据→分级显示｜分类汇总”按钮→在弹出的“分类汇总”对话框中，选择分类字段、求和方式、选定汇总项等，详细操作过程参见实现方法</a:t>
            </a:r>
            <a:r>
              <a:rPr lang="zh-CN" altLang="zh-CN" sz="2200" dirty="0" smtClean="0"/>
              <a:t>。</a:t>
            </a:r>
            <a:endParaRPr lang="en-US" altLang="zh-CN" sz="2200" dirty="0" smtClean="0"/>
          </a:p>
          <a:p>
            <a:pPr lvl="1"/>
            <a:r>
              <a:rPr lang="zh-CN" altLang="en-US" sz="2000" b="1" dirty="0">
                <a:solidFill>
                  <a:srgbClr val="FF0000"/>
                </a:solidFill>
              </a:rPr>
              <a:t>跳转</a:t>
            </a:r>
            <a:r>
              <a:rPr lang="zh-CN" altLang="en-US" sz="2000" dirty="0"/>
              <a:t>：课堂实践部分</a:t>
            </a:r>
          </a:p>
          <a:p>
            <a:pPr lvl="1"/>
            <a:endParaRPr lang="zh-CN" altLang="zh-CN" sz="2200"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D36BA023-EF85-49D9-A617-920F80BA3E83}" type="slidenum">
              <a:rPr lang="en-US" altLang="zh-CN"/>
              <a:pPr/>
              <a:t>114</a:t>
            </a:fld>
            <a:endParaRPr lang="en-US" altLang="zh-CN" dirty="0"/>
          </a:p>
        </p:txBody>
      </p:sp>
      <p:sp>
        <p:nvSpPr>
          <p:cNvPr id="168962" name="Rectangle 2"/>
          <p:cNvSpPr>
            <a:spLocks noGrp="1" noChangeArrowheads="1"/>
          </p:cNvSpPr>
          <p:nvPr>
            <p:ph type="title"/>
          </p:nvPr>
        </p:nvSpPr>
        <p:spPr/>
        <p:txBody>
          <a:bodyPr/>
          <a:lstStyle/>
          <a:p>
            <a:endParaRPr lang="zh-CN" altLang="zh-CN"/>
          </a:p>
        </p:txBody>
      </p:sp>
      <p:sp>
        <p:nvSpPr>
          <p:cNvPr id="168963" name="Rectangle 3"/>
          <p:cNvSpPr>
            <a:spLocks noGrp="1" noChangeArrowheads="1"/>
          </p:cNvSpPr>
          <p:nvPr>
            <p:ph type="body" idx="1"/>
          </p:nvPr>
        </p:nvSpPr>
        <p:spPr/>
        <p:txBody>
          <a:bodyPr/>
          <a:lstStyle/>
          <a:p>
            <a:pPr>
              <a:buNone/>
            </a:pPr>
            <a:r>
              <a:rPr lang="zh-CN" altLang="zh-CN" sz="2400" dirty="0"/>
              <a:t>（</a:t>
            </a:r>
            <a:r>
              <a:rPr lang="en-US" altLang="zh-CN" sz="2400" dirty="0"/>
              <a:t>5</a:t>
            </a:r>
            <a:r>
              <a:rPr lang="zh-CN" altLang="zh-CN" sz="2400" dirty="0"/>
              <a:t>）数据透视表和数据透视图</a:t>
            </a:r>
          </a:p>
          <a:p>
            <a:pPr lvl="1"/>
            <a:r>
              <a:rPr lang="zh-CN" altLang="zh-CN" dirty="0"/>
              <a:t>分类汇总只能解决按</a:t>
            </a:r>
            <a:r>
              <a:rPr lang="zh-CN" altLang="zh-CN" dirty="0">
                <a:solidFill>
                  <a:srgbClr val="FF0000"/>
                </a:solidFill>
              </a:rPr>
              <a:t>一个字段</a:t>
            </a:r>
            <a:r>
              <a:rPr lang="zh-CN" altLang="zh-CN" b="1" dirty="0">
                <a:solidFill>
                  <a:srgbClr val="FF0000"/>
                </a:solidFill>
              </a:rPr>
              <a:t>分类</a:t>
            </a:r>
            <a:r>
              <a:rPr lang="zh-CN" altLang="zh-CN" dirty="0"/>
              <a:t>汇总问题，如要解决按多个字段分类汇总的问题分类汇总已无能为力，这时可以用数据透视表功能轻松解决上述问题，如统计不同职称、不同学历、不同性别教师发表论文数。透视表制作步骤如下</a:t>
            </a:r>
            <a:r>
              <a:rPr lang="zh-CN" altLang="zh-CN" dirty="0" smtClean="0"/>
              <a:t>：</a:t>
            </a:r>
            <a:endParaRPr lang="en-US" altLang="zh-CN" dirty="0" smtClean="0"/>
          </a:p>
          <a:p>
            <a:pPr lvl="1"/>
            <a:r>
              <a:rPr lang="zh-CN" altLang="zh-CN" dirty="0" smtClean="0"/>
              <a:t>单击</a:t>
            </a:r>
            <a:r>
              <a:rPr lang="zh-CN" altLang="zh-CN" dirty="0"/>
              <a:t>“插入→表格｜数据透视表→数据透视表”命令→“数据透视表字段列表窗格中设置好行标签、列标签及∑汇总方式即可，如图</a:t>
            </a:r>
            <a:r>
              <a:rPr lang="en-US" altLang="zh-CN" dirty="0"/>
              <a:t>4-30</a:t>
            </a:r>
            <a:r>
              <a:rPr lang="zh-CN" altLang="zh-CN" dirty="0"/>
              <a:t>所示。</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115</a:t>
            </a:fld>
            <a:endParaRPr lang="en-US" altLang="zh-C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1556792"/>
            <a:ext cx="3286670" cy="4393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0141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1"/>
            <a:r>
              <a:rPr lang="zh-CN" altLang="zh-CN" dirty="0"/>
              <a:t>数据透视图是将数据透视表中的数据以图形式显示出来，当创建好透视表后，点击“数据透视图”按钮，就很容易生成透视图了。当然，直接创建透视图也会同时创建透视表的</a:t>
            </a:r>
            <a:r>
              <a:rPr lang="zh-CN" altLang="zh-CN" dirty="0" smtClean="0"/>
              <a:t>。</a:t>
            </a:r>
            <a:endParaRPr lang="en-US" altLang="zh-CN" dirty="0" smtClean="0"/>
          </a:p>
          <a:p>
            <a:pPr marL="538162" lvl="1" indent="0">
              <a:buNone/>
            </a:pP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116</a:t>
            </a:fld>
            <a:endParaRPr lang="en-US" altLang="zh-CN" dirty="0"/>
          </a:p>
        </p:txBody>
      </p:sp>
    </p:spTree>
    <p:extLst>
      <p:ext uri="{BB962C8B-B14F-4D97-AF65-F5344CB8AC3E}">
        <p14:creationId xmlns:p14="http://schemas.microsoft.com/office/powerpoint/2010/main" val="295174173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78ECCC33-8E96-4261-BFA8-47B51B070AB6}" type="slidenum">
              <a:rPr lang="en-US" altLang="zh-CN"/>
              <a:pPr/>
              <a:t>117</a:t>
            </a:fld>
            <a:endParaRPr lang="en-US" altLang="zh-CN" dirty="0"/>
          </a:p>
        </p:txBody>
      </p:sp>
      <p:sp>
        <p:nvSpPr>
          <p:cNvPr id="169986" name="Rectangle 2"/>
          <p:cNvSpPr>
            <a:spLocks noGrp="1" noChangeArrowheads="1"/>
          </p:cNvSpPr>
          <p:nvPr>
            <p:ph type="title"/>
          </p:nvPr>
        </p:nvSpPr>
        <p:spPr/>
        <p:txBody>
          <a:bodyPr/>
          <a:lstStyle/>
          <a:p>
            <a:endParaRPr lang="zh-CN" altLang="zh-CN"/>
          </a:p>
        </p:txBody>
      </p:sp>
      <p:sp>
        <p:nvSpPr>
          <p:cNvPr id="169987" name="Rectangle 3"/>
          <p:cNvSpPr>
            <a:spLocks noGrp="1" noChangeArrowheads="1"/>
          </p:cNvSpPr>
          <p:nvPr>
            <p:ph type="body" idx="1"/>
          </p:nvPr>
        </p:nvSpPr>
        <p:spPr/>
        <p:txBody>
          <a:bodyPr/>
          <a:lstStyle/>
          <a:p>
            <a:pPr algn="just">
              <a:buFont typeface="Wingdings" pitchFamily="2" charset="2"/>
              <a:buNone/>
            </a:pPr>
            <a:r>
              <a:rPr lang="en-US" altLang="zh-CN" dirty="0"/>
              <a:t>3</a:t>
            </a:r>
            <a:r>
              <a:rPr lang="zh-CN" altLang="en-US" dirty="0"/>
              <a:t>．实现方法</a:t>
            </a:r>
          </a:p>
          <a:p>
            <a:pPr lvl="1" algn="just">
              <a:buFont typeface="Wingdings" pitchFamily="2" charset="2"/>
              <a:buNone/>
            </a:pPr>
            <a:r>
              <a:rPr lang="zh-CN" altLang="en-US" dirty="0"/>
              <a:t>（</a:t>
            </a:r>
            <a:r>
              <a:rPr lang="en-US" altLang="zh-CN" dirty="0"/>
              <a:t>1</a:t>
            </a:r>
            <a:r>
              <a:rPr lang="zh-CN" altLang="en-US" dirty="0"/>
              <a:t>）排序操作步骤</a:t>
            </a:r>
            <a:r>
              <a:rPr lang="zh-CN" altLang="en-US" dirty="0" smtClean="0"/>
              <a:t>：</a:t>
            </a:r>
            <a:endParaRPr lang="en-US" altLang="zh-CN" dirty="0" smtClean="0"/>
          </a:p>
          <a:p>
            <a:pPr lvl="1" algn="just">
              <a:buNone/>
            </a:pPr>
            <a:r>
              <a:rPr lang="zh-CN" altLang="zh-CN" dirty="0"/>
              <a:t>①单击“文件→</a:t>
            </a:r>
            <a:r>
              <a:rPr lang="en-US" altLang="zh-CN" dirty="0"/>
              <a:t>Excel</a:t>
            </a:r>
            <a:r>
              <a:rPr lang="zh-CN" altLang="zh-CN" dirty="0"/>
              <a:t>选项→高级→常规→创建用于排序和填充序列的列表→编辑自定义列表”按钮，打开自定义序列对话框，在该对话框中输入自定义序列“东部，南部，西部，北部”，“添加”，如图</a:t>
            </a:r>
            <a:r>
              <a:rPr lang="en-US" altLang="zh-CN" dirty="0"/>
              <a:t>4-31</a:t>
            </a:r>
            <a:r>
              <a:rPr lang="zh-CN" altLang="zh-CN" dirty="0"/>
              <a:t>所示，“确定”。</a:t>
            </a:r>
          </a:p>
          <a:p>
            <a:pPr lvl="1" algn="just">
              <a:buFont typeface="Wingdings" pitchFamily="2" charset="2"/>
              <a:buNone/>
            </a:pPr>
            <a:endParaRPr lang="zh-CN" altLang="en-US" dirty="0"/>
          </a:p>
          <a:p>
            <a:pPr lvl="1" algn="just">
              <a:buFont typeface="Wingdings" pitchFamily="2" charset="2"/>
              <a:buNone/>
            </a:pPr>
            <a:endParaRPr lang="zh-CN" altLang="en-US" dirty="0"/>
          </a:p>
          <a:p>
            <a:pPr lvl="1" algn="just">
              <a:buFont typeface="Wingdings" pitchFamily="2" charset="2"/>
              <a:buNone/>
            </a:pPr>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DBF3CCBE-28FC-4512-99B5-5F305FFB6EF1}" type="slidenum">
              <a:rPr lang="en-US" altLang="zh-CN"/>
              <a:pPr/>
              <a:t>118</a:t>
            </a:fld>
            <a:endParaRPr lang="en-US" altLang="zh-CN" dirty="0"/>
          </a:p>
        </p:txBody>
      </p:sp>
      <p:sp>
        <p:nvSpPr>
          <p:cNvPr id="171010" name="Rectangle 2"/>
          <p:cNvSpPr>
            <a:spLocks noGrp="1" noChangeArrowheads="1"/>
          </p:cNvSpPr>
          <p:nvPr>
            <p:ph type="title"/>
          </p:nvPr>
        </p:nvSpPr>
        <p:spPr/>
        <p:txBody>
          <a:bodyPr/>
          <a:lstStyle/>
          <a:p>
            <a:endParaRPr lang="zh-CN" altLang="zh-CN"/>
          </a:p>
        </p:txBody>
      </p:sp>
      <p:sp>
        <p:nvSpPr>
          <p:cNvPr id="171011" name="Rectangle 3"/>
          <p:cNvSpPr>
            <a:spLocks noGrp="1" noChangeArrowheads="1"/>
          </p:cNvSpPr>
          <p:nvPr>
            <p:ph type="body" idx="1"/>
          </p:nvPr>
        </p:nvSpPr>
        <p:spPr/>
        <p:txBody>
          <a:bodyPr/>
          <a:lstStyle/>
          <a:p>
            <a:endParaRPr lang="zh-CN"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452734"/>
            <a:ext cx="6480720" cy="4560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9457A867-5E94-4CA0-BFF7-6D705378BC66}" type="slidenum">
              <a:rPr lang="en-US" altLang="zh-CN"/>
              <a:pPr/>
              <a:t>119</a:t>
            </a:fld>
            <a:endParaRPr lang="en-US" altLang="zh-CN" dirty="0"/>
          </a:p>
        </p:txBody>
      </p:sp>
      <p:sp>
        <p:nvSpPr>
          <p:cNvPr id="172040" name="Rectangle 8"/>
          <p:cNvSpPr>
            <a:spLocks noGrp="1" noChangeArrowheads="1"/>
          </p:cNvSpPr>
          <p:nvPr>
            <p:ph type="title"/>
          </p:nvPr>
        </p:nvSpPr>
        <p:spPr>
          <a:xfrm>
            <a:off x="611188" y="333375"/>
            <a:ext cx="7577137" cy="841375"/>
          </a:xfrm>
        </p:spPr>
        <p:txBody>
          <a:bodyPr/>
          <a:lstStyle/>
          <a:p>
            <a:endParaRPr lang="zh-CN" altLang="zh-CN"/>
          </a:p>
        </p:txBody>
      </p:sp>
      <p:sp>
        <p:nvSpPr>
          <p:cNvPr id="172035" name="Rectangle 3"/>
          <p:cNvSpPr>
            <a:spLocks noGrp="1" noChangeArrowheads="1"/>
          </p:cNvSpPr>
          <p:nvPr>
            <p:ph type="body" idx="1"/>
          </p:nvPr>
        </p:nvSpPr>
        <p:spPr/>
        <p:txBody>
          <a:bodyPr/>
          <a:lstStyle/>
          <a:p>
            <a:pPr lvl="1">
              <a:buFont typeface="Wingdings" pitchFamily="2" charset="2"/>
              <a:buNone/>
            </a:pPr>
            <a:r>
              <a:rPr lang="zh-CN" altLang="en-US" dirty="0"/>
              <a:t>（</a:t>
            </a:r>
            <a:r>
              <a:rPr lang="en-US" altLang="zh-CN" dirty="0"/>
              <a:t>2</a:t>
            </a:r>
            <a:r>
              <a:rPr lang="zh-CN" altLang="en-US" dirty="0"/>
              <a:t>）分类汇总的操作步骤</a:t>
            </a:r>
            <a:r>
              <a:rPr lang="zh-CN" altLang="en-US" dirty="0" smtClean="0"/>
              <a:t>：</a:t>
            </a:r>
            <a:endParaRPr lang="en-US" altLang="zh-CN" dirty="0" smtClean="0"/>
          </a:p>
          <a:p>
            <a:pPr lvl="1">
              <a:buNone/>
            </a:pPr>
            <a:r>
              <a:rPr lang="zh-CN" altLang="zh-CN" sz="2200" dirty="0"/>
              <a:t>单击“数据”选项卡中的“升序排序”按钮→单击“数据→分级显示｜分类汇总”命令→在“分类汇总”对话框中，在“分类字段”列表框中选择“产品”，在“汇总方式”中选择“求和”项，在“选定汇总项”中选中“订货量”，如图</a:t>
            </a:r>
            <a:r>
              <a:rPr lang="en-US" altLang="zh-CN" sz="2200" dirty="0"/>
              <a:t>4-32</a:t>
            </a:r>
            <a:r>
              <a:rPr lang="zh-CN" altLang="zh-CN" sz="2200" dirty="0"/>
              <a:t>所示→“确定”。单击分类汇总窗口中左上角的</a:t>
            </a:r>
            <a:r>
              <a:rPr lang="en-US" altLang="zh-CN" sz="2200" dirty="0"/>
              <a:t>1</a:t>
            </a:r>
            <a:r>
              <a:rPr lang="zh-CN" altLang="zh-CN" sz="2200" dirty="0"/>
              <a:t>、</a:t>
            </a:r>
            <a:r>
              <a:rPr lang="en-US" altLang="zh-CN" sz="2200" dirty="0"/>
              <a:t>2</a:t>
            </a:r>
            <a:r>
              <a:rPr lang="zh-CN" altLang="zh-CN" sz="2200" dirty="0"/>
              <a:t>、</a:t>
            </a:r>
            <a:r>
              <a:rPr lang="en-US" altLang="zh-CN" sz="2200" dirty="0"/>
              <a:t>3</a:t>
            </a:r>
            <a:r>
              <a:rPr lang="zh-CN" altLang="zh-CN" sz="2200" dirty="0"/>
              <a:t>，可以显示不同级别的汇总数据，如图</a:t>
            </a:r>
            <a:r>
              <a:rPr lang="en-US" altLang="zh-CN" sz="2200" dirty="0"/>
              <a:t>4-33</a:t>
            </a:r>
            <a:r>
              <a:rPr lang="zh-CN" altLang="zh-CN" sz="2200" dirty="0"/>
              <a:t>所示。单击图</a:t>
            </a:r>
            <a:r>
              <a:rPr lang="en-US" altLang="zh-CN" sz="2200" dirty="0"/>
              <a:t>4-32</a:t>
            </a:r>
            <a:r>
              <a:rPr lang="zh-CN" altLang="zh-CN" sz="2200" dirty="0"/>
              <a:t>中“全部删除”按钮可删除汇总数据行。</a:t>
            </a:r>
          </a:p>
          <a:p>
            <a:pPr lvl="1">
              <a:buFont typeface="Wingdings" pitchFamily="2" charset="2"/>
              <a:buNone/>
            </a:pPr>
            <a:endParaRPr lang="zh-CN" altLang="en-US" dirty="0"/>
          </a:p>
          <a:p>
            <a:pPr lvl="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3975E241-09E7-4D08-B9F7-583F8264A120}" type="slidenum">
              <a:rPr lang="en-US" altLang="zh-CN"/>
              <a:pPr/>
              <a:t>12</a:t>
            </a:fld>
            <a:endParaRPr lang="en-US" altLang="zh-CN" dirty="0"/>
          </a:p>
        </p:txBody>
      </p:sp>
      <p:sp>
        <p:nvSpPr>
          <p:cNvPr id="68610" name="Rectangle 2"/>
          <p:cNvSpPr>
            <a:spLocks noGrp="1" noChangeArrowheads="1"/>
          </p:cNvSpPr>
          <p:nvPr>
            <p:ph type="title"/>
          </p:nvPr>
        </p:nvSpPr>
        <p:spPr/>
        <p:txBody>
          <a:bodyPr/>
          <a:lstStyle/>
          <a:p>
            <a:endParaRPr lang="zh-CN" altLang="zh-CN" dirty="0"/>
          </a:p>
        </p:txBody>
      </p:sp>
      <p:sp>
        <p:nvSpPr>
          <p:cNvPr id="68611" name="Rectangle 3"/>
          <p:cNvSpPr>
            <a:spLocks noGrp="1" noChangeArrowheads="1"/>
          </p:cNvSpPr>
          <p:nvPr>
            <p:ph type="body" idx="1"/>
          </p:nvPr>
        </p:nvSpPr>
        <p:spPr/>
        <p:txBody>
          <a:bodyPr/>
          <a:lstStyle/>
          <a:p>
            <a:pPr lvl="1">
              <a:buFont typeface="Wingdings" pitchFamily="2" charset="2"/>
              <a:buNone/>
            </a:pPr>
            <a:r>
              <a:rPr lang="zh-CN" altLang="en-US" sz="2400" dirty="0" smtClean="0"/>
              <a:t>（</a:t>
            </a:r>
            <a:r>
              <a:rPr lang="en-US" altLang="zh-CN" sz="2400" dirty="0" smtClean="0"/>
              <a:t>3</a:t>
            </a:r>
            <a:r>
              <a:rPr lang="zh-CN" altLang="en-US" sz="2400" dirty="0" smtClean="0"/>
              <a:t>）</a:t>
            </a:r>
            <a:r>
              <a:rPr lang="zh-CN" altLang="en-US" sz="2400" dirty="0"/>
              <a:t>文本型数值数据的输入</a:t>
            </a:r>
          </a:p>
          <a:p>
            <a:pPr lvl="1">
              <a:buNone/>
            </a:pPr>
            <a:r>
              <a:rPr lang="zh-CN" altLang="en-US" sz="2400" dirty="0"/>
              <a:t>     在中文</a:t>
            </a:r>
            <a:r>
              <a:rPr lang="en-US" altLang="zh-CN" sz="2400" dirty="0"/>
              <a:t>Excel</a:t>
            </a:r>
            <a:r>
              <a:rPr lang="zh-CN" altLang="en-US" sz="2400" dirty="0"/>
              <a:t>中</a:t>
            </a:r>
            <a:r>
              <a:rPr lang="zh-CN" altLang="en-US" sz="2400" dirty="0" smtClean="0"/>
              <a:t>，对于</a:t>
            </a:r>
            <a:r>
              <a:rPr lang="zh-CN" altLang="en-US" sz="2400" dirty="0"/>
              <a:t>不参与运算的数字型数据有时必须把它们作为文本型数据处理，否则可能显示不正确或造成某些数据位的丢失。如身份证号（若作为数值型数据处理，身份证最后几位数将作</a:t>
            </a:r>
            <a:r>
              <a:rPr lang="en-US" altLang="zh-CN" sz="2400" dirty="0"/>
              <a:t>0</a:t>
            </a:r>
            <a:r>
              <a:rPr lang="zh-CN" altLang="en-US" sz="2400" dirty="0"/>
              <a:t>处理）、课程代码</a:t>
            </a:r>
            <a:r>
              <a:rPr lang="en-US" altLang="zh-CN" sz="2400" dirty="0"/>
              <a:t>06040701</a:t>
            </a:r>
            <a:r>
              <a:rPr lang="zh-CN" altLang="en-US" sz="2400" dirty="0"/>
              <a:t>（若作为数值型数据左面的</a:t>
            </a:r>
            <a:r>
              <a:rPr lang="en-US" altLang="zh-CN" sz="2400" dirty="0"/>
              <a:t>0</a:t>
            </a:r>
            <a:r>
              <a:rPr lang="zh-CN" altLang="en-US" sz="2400" dirty="0"/>
              <a:t>将丢失）等。在输入这些作为文本的数字型数据时，应先输入</a:t>
            </a:r>
            <a:r>
              <a:rPr lang="zh-CN" altLang="en-US" sz="2400" dirty="0">
                <a:solidFill>
                  <a:srgbClr val="FF0000"/>
                </a:solidFill>
              </a:rPr>
              <a:t>英文</a:t>
            </a:r>
            <a:r>
              <a:rPr lang="zh-CN" altLang="en-US" sz="2400" dirty="0"/>
              <a:t>单引号</a:t>
            </a:r>
            <a:r>
              <a:rPr lang="zh-CN" altLang="en-US" sz="2400" dirty="0">
                <a:latin typeface="Arial"/>
              </a:rPr>
              <a:t>“’”</a:t>
            </a:r>
            <a:r>
              <a:rPr lang="zh-CN" altLang="en-US" sz="2400" dirty="0"/>
              <a:t>，再输入</a:t>
            </a:r>
            <a:r>
              <a:rPr lang="zh-CN" altLang="en-US" sz="2400" dirty="0" smtClean="0"/>
              <a:t>数字串</a:t>
            </a:r>
            <a:r>
              <a:rPr lang="zh-CN" altLang="en-US" sz="2400" dirty="0"/>
              <a:t>，</a:t>
            </a:r>
            <a:r>
              <a:rPr lang="zh-CN" altLang="en-US" sz="2400" dirty="0" smtClean="0"/>
              <a:t>如</a:t>
            </a:r>
            <a:r>
              <a:rPr lang="en-US" altLang="zh-CN" sz="2400" dirty="0" smtClean="0"/>
              <a:t>‘06040701</a:t>
            </a:r>
            <a:r>
              <a:rPr lang="zh-CN" altLang="en-US" sz="2400" dirty="0" smtClean="0"/>
              <a:t>。</a:t>
            </a:r>
            <a:r>
              <a:rPr lang="zh-CN" altLang="en-US" sz="2400" b="1" dirty="0" smtClean="0">
                <a:solidFill>
                  <a:srgbClr val="FF0000"/>
                </a:solidFill>
              </a:rPr>
              <a:t>最简单的方法</a:t>
            </a:r>
            <a:r>
              <a:rPr lang="zh-CN" altLang="en-US" sz="2400" dirty="0" smtClean="0"/>
              <a:t>是先将这些单元格区域设置为文本格式，而不需要再输入英文单引号了。</a:t>
            </a:r>
            <a:endParaRPr lang="en-US" altLang="zh-CN" sz="2400"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A7153AE2-DFCB-4D88-83C4-E8A2848639EB}" type="slidenum">
              <a:rPr lang="en-US" altLang="zh-CN"/>
              <a:pPr/>
              <a:t>120</a:t>
            </a:fld>
            <a:endParaRPr lang="en-US" altLang="zh-CN" dirty="0"/>
          </a:p>
        </p:txBody>
      </p:sp>
      <p:sp>
        <p:nvSpPr>
          <p:cNvPr id="223234" name="Rectangle 2"/>
          <p:cNvSpPr>
            <a:spLocks noGrp="1" noChangeArrowheads="1"/>
          </p:cNvSpPr>
          <p:nvPr>
            <p:ph type="title"/>
          </p:nvPr>
        </p:nvSpPr>
        <p:spPr/>
        <p:txBody>
          <a:bodyPr/>
          <a:lstStyle/>
          <a:p>
            <a:endParaRPr lang="zh-CN" altLang="zh-CN"/>
          </a:p>
        </p:txBody>
      </p:sp>
      <p:sp>
        <p:nvSpPr>
          <p:cNvPr id="2" name="内容占位符 1"/>
          <p:cNvSpPr>
            <a:spLocks noGrp="1"/>
          </p:cNvSpPr>
          <p:nvPr>
            <p:ph idx="1"/>
          </p:nvPr>
        </p:nvSpPr>
        <p:spPr/>
        <p:txBody>
          <a:bodyPr/>
          <a:lstStyle/>
          <a:p>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401812"/>
            <a:ext cx="3672408" cy="4637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852936"/>
            <a:ext cx="4032449"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242310D9-D74B-49EE-9A62-E20D04FCE6C6}" type="slidenum">
              <a:rPr lang="en-US" altLang="zh-CN"/>
              <a:pPr/>
              <a:t>121</a:t>
            </a:fld>
            <a:endParaRPr lang="en-US" altLang="zh-CN" dirty="0"/>
          </a:p>
        </p:txBody>
      </p:sp>
      <p:sp>
        <p:nvSpPr>
          <p:cNvPr id="173058" name="Rectangle 2"/>
          <p:cNvSpPr>
            <a:spLocks noGrp="1" noChangeArrowheads="1"/>
          </p:cNvSpPr>
          <p:nvPr>
            <p:ph type="title"/>
          </p:nvPr>
        </p:nvSpPr>
        <p:spPr/>
        <p:txBody>
          <a:bodyPr/>
          <a:lstStyle/>
          <a:p>
            <a:endParaRPr lang="zh-CN" altLang="zh-CN"/>
          </a:p>
        </p:txBody>
      </p:sp>
      <p:sp>
        <p:nvSpPr>
          <p:cNvPr id="173059" name="Rectangle 3"/>
          <p:cNvSpPr>
            <a:spLocks noGrp="1" noChangeArrowheads="1"/>
          </p:cNvSpPr>
          <p:nvPr>
            <p:ph type="body" idx="1"/>
          </p:nvPr>
        </p:nvSpPr>
        <p:spPr/>
        <p:txBody>
          <a:bodyPr/>
          <a:lstStyle/>
          <a:p>
            <a:pPr>
              <a:buNone/>
            </a:pPr>
            <a:r>
              <a:rPr lang="zh-CN" altLang="zh-CN" sz="2400" dirty="0"/>
              <a:t>②单击分类汇总窗口左上角的“</a:t>
            </a:r>
            <a:r>
              <a:rPr lang="en-US" altLang="zh-CN" sz="2400" dirty="0"/>
              <a:t>2</a:t>
            </a:r>
            <a:r>
              <a:rPr lang="zh-CN" altLang="zh-CN" sz="2400" dirty="0"/>
              <a:t>”按钮，选择要复制的数据区域如图</a:t>
            </a:r>
            <a:r>
              <a:rPr lang="en-US" altLang="zh-CN" sz="2400" dirty="0"/>
              <a:t>4-33</a:t>
            </a:r>
            <a:r>
              <a:rPr lang="zh-CN" altLang="zh-CN" sz="2400" dirty="0"/>
              <a:t>所示，单击“开始→编辑</a:t>
            </a:r>
            <a:r>
              <a:rPr lang="en-US" altLang="zh-CN" sz="2400" dirty="0"/>
              <a:t>|</a:t>
            </a:r>
            <a:r>
              <a:rPr lang="zh-CN" altLang="zh-CN" sz="2400" dirty="0"/>
              <a:t>查找与选择→定位条件”命令→在“定位条件”对话框中选中“可见单元格”选项→单击工具上的“复制”按钮→选择</a:t>
            </a:r>
            <a:r>
              <a:rPr lang="en-US" altLang="zh-CN" sz="2400" dirty="0" err="1"/>
              <a:t>A108</a:t>
            </a:r>
            <a:r>
              <a:rPr lang="zh-CN" altLang="zh-CN" sz="2400" dirty="0"/>
              <a:t>单元格→单击工具上的“粘贴”。</a:t>
            </a:r>
          </a:p>
          <a:p>
            <a:pPr>
              <a:buNone/>
            </a:pPr>
            <a:r>
              <a:rPr lang="zh-CN" altLang="zh-CN" sz="2400" dirty="0"/>
              <a:t>③删除</a:t>
            </a:r>
            <a:r>
              <a:rPr lang="en-US" altLang="zh-CN" sz="2400" dirty="0"/>
              <a:t>sheet(2)</a:t>
            </a:r>
            <a:r>
              <a:rPr lang="zh-CN" altLang="zh-CN" sz="2400" dirty="0"/>
              <a:t>中的汇总行，光标定位于“销售员”字段名上，单击工具栏上的“升序排序”按钮对记录排序，以“销售员”进行分类对销售量进行汇总的操作步骤同①，这里省略。</a:t>
            </a:r>
          </a:p>
          <a:p>
            <a:endParaRPr lang="zh-CN" altLang="zh-CN"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13AFDC3-9375-4536-8495-9492469CCDB8}" type="slidenum">
              <a:rPr lang="en-US" altLang="zh-CN"/>
              <a:pPr/>
              <a:t>122</a:t>
            </a:fld>
            <a:endParaRPr lang="en-US" altLang="zh-CN" dirty="0"/>
          </a:p>
        </p:txBody>
      </p:sp>
      <p:sp>
        <p:nvSpPr>
          <p:cNvPr id="174082" name="Rectangle 2"/>
          <p:cNvSpPr>
            <a:spLocks noGrp="1" noChangeArrowheads="1"/>
          </p:cNvSpPr>
          <p:nvPr>
            <p:ph type="title"/>
          </p:nvPr>
        </p:nvSpPr>
        <p:spPr/>
        <p:txBody>
          <a:bodyPr/>
          <a:lstStyle/>
          <a:p>
            <a:endParaRPr lang="zh-CN" altLang="zh-CN"/>
          </a:p>
        </p:txBody>
      </p:sp>
      <p:sp>
        <p:nvSpPr>
          <p:cNvPr id="174083" name="Rectangle 3"/>
          <p:cNvSpPr>
            <a:spLocks noGrp="1" noChangeArrowheads="1"/>
          </p:cNvSpPr>
          <p:nvPr>
            <p:ph type="body" idx="1"/>
          </p:nvPr>
        </p:nvSpPr>
        <p:spPr/>
        <p:txBody>
          <a:bodyPr/>
          <a:lstStyle/>
          <a:p>
            <a:pPr lvl="1">
              <a:buFont typeface="Wingdings" pitchFamily="2" charset="2"/>
              <a:buNone/>
            </a:pPr>
            <a:r>
              <a:rPr lang="zh-CN" altLang="en-US" dirty="0"/>
              <a:t>（</a:t>
            </a:r>
            <a:r>
              <a:rPr lang="en-US" altLang="zh-CN" dirty="0"/>
              <a:t>3</a:t>
            </a:r>
            <a:r>
              <a:rPr lang="zh-CN" altLang="en-US" dirty="0"/>
              <a:t>）自动筛选的操作步骤</a:t>
            </a:r>
            <a:r>
              <a:rPr lang="zh-CN" altLang="en-US" dirty="0" smtClean="0"/>
              <a:t>：</a:t>
            </a:r>
            <a:endParaRPr lang="en-US" altLang="zh-CN" dirty="0" smtClean="0"/>
          </a:p>
          <a:p>
            <a:pPr lvl="1">
              <a:lnSpc>
                <a:spcPct val="140000"/>
              </a:lnSpc>
              <a:buNone/>
            </a:pPr>
            <a:r>
              <a:rPr lang="zh-CN" altLang="zh-CN" sz="2200" dirty="0"/>
              <a:t>①删除</a:t>
            </a:r>
            <a:r>
              <a:rPr lang="en-US" altLang="zh-CN" sz="2200" dirty="0"/>
              <a:t>sheet(2)</a:t>
            </a:r>
            <a:r>
              <a:rPr lang="zh-CN" altLang="zh-CN" sz="2200" dirty="0"/>
              <a:t>工作表的汇总数据→光标定位于“产品”标题上→单击“数据→排序和筛选｜筛选”按钮→单击“产品”右侧的下拉箭头按钮→在产品列表框中选择“电视机”，</a:t>
            </a:r>
            <a:r>
              <a:rPr lang="zh-CN" altLang="zh-CN" sz="2200" dirty="0" smtClean="0"/>
              <a:t>“确定”</a:t>
            </a:r>
            <a:endParaRPr lang="en-US" altLang="zh-CN" sz="2200" dirty="0" smtClean="0"/>
          </a:p>
          <a:p>
            <a:pPr lvl="1">
              <a:lnSpc>
                <a:spcPct val="140000"/>
              </a:lnSpc>
              <a:buNone/>
            </a:pPr>
            <a:r>
              <a:rPr lang="zh-CN" altLang="zh-CN" sz="2000" dirty="0"/>
              <a:t>②单击“订货日期”右侧下拉箭头按钮，在下拉菜单中单击“日期筛选→自定义筛选”命令，弹出“自定义自动筛选方式”对话框，定义筛选条件订货日期大于等于“</a:t>
            </a:r>
            <a:r>
              <a:rPr lang="en-US" altLang="zh-CN" sz="2000" dirty="0"/>
              <a:t>2008-8-1</a:t>
            </a:r>
            <a:r>
              <a:rPr lang="zh-CN" altLang="zh-CN" sz="2000" dirty="0"/>
              <a:t>”且小于等于“</a:t>
            </a:r>
            <a:r>
              <a:rPr lang="en-US" altLang="zh-CN" sz="2000" dirty="0"/>
              <a:t>2009-10-25</a:t>
            </a:r>
            <a:r>
              <a:rPr lang="zh-CN" altLang="zh-CN" sz="2000" dirty="0"/>
              <a:t>”，参数输入如图</a:t>
            </a:r>
            <a:r>
              <a:rPr lang="en-US" altLang="zh-CN" sz="2000" dirty="0"/>
              <a:t>4-35</a:t>
            </a:r>
            <a:r>
              <a:rPr lang="zh-CN" altLang="zh-CN" sz="2000" dirty="0"/>
              <a:t>所示，“确定”。</a:t>
            </a:r>
          </a:p>
          <a:p>
            <a:pPr lvl="1">
              <a:buNone/>
            </a:pPr>
            <a:endParaRPr lang="zh-CN" altLang="en-US" sz="2200" dirty="0"/>
          </a:p>
          <a:p>
            <a:pPr lvl="2">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64045C6-FD32-490A-931D-C5C78150C352}" type="slidenum">
              <a:rPr lang="en-US" altLang="zh-CN"/>
              <a:pPr/>
              <a:t>123</a:t>
            </a:fld>
            <a:endParaRPr lang="en-US" altLang="zh-CN" dirty="0"/>
          </a:p>
        </p:txBody>
      </p:sp>
      <p:sp>
        <p:nvSpPr>
          <p:cNvPr id="176130" name="Rectangle 2"/>
          <p:cNvSpPr>
            <a:spLocks noGrp="1" noChangeArrowheads="1"/>
          </p:cNvSpPr>
          <p:nvPr>
            <p:ph type="title"/>
          </p:nvPr>
        </p:nvSpPr>
        <p:spPr/>
        <p:txBody>
          <a:bodyPr/>
          <a:lstStyle/>
          <a:p>
            <a:endParaRPr lang="zh-CN" altLang="zh-CN"/>
          </a:p>
        </p:txBody>
      </p:sp>
      <p:sp>
        <p:nvSpPr>
          <p:cNvPr id="176131" name="Rectangle 3"/>
          <p:cNvSpPr>
            <a:spLocks noGrp="1" noChangeArrowheads="1"/>
          </p:cNvSpPr>
          <p:nvPr>
            <p:ph type="body" idx="1"/>
          </p:nvPr>
        </p:nvSpPr>
        <p:spPr/>
        <p:txBody>
          <a:bodyPr/>
          <a:lstStyle/>
          <a:p>
            <a:endParaRPr lang="zh-CN" altLang="zh-C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060848"/>
            <a:ext cx="4392488"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836553"/>
            <a:ext cx="3508648"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4A99BA47-862E-4F31-BA68-DCB34FFAE11F}" type="slidenum">
              <a:rPr lang="en-US" altLang="zh-CN"/>
              <a:pPr/>
              <a:t>124</a:t>
            </a:fld>
            <a:endParaRPr lang="en-US" altLang="zh-CN" dirty="0"/>
          </a:p>
        </p:txBody>
      </p:sp>
      <p:sp>
        <p:nvSpPr>
          <p:cNvPr id="177154" name="Rectangle 2"/>
          <p:cNvSpPr>
            <a:spLocks noGrp="1" noChangeArrowheads="1"/>
          </p:cNvSpPr>
          <p:nvPr>
            <p:ph type="title"/>
          </p:nvPr>
        </p:nvSpPr>
        <p:spPr/>
        <p:txBody>
          <a:bodyPr/>
          <a:lstStyle/>
          <a:p>
            <a:endParaRPr lang="zh-CN" altLang="zh-CN"/>
          </a:p>
        </p:txBody>
      </p:sp>
      <p:sp>
        <p:nvSpPr>
          <p:cNvPr id="177155" name="Rectangle 3"/>
          <p:cNvSpPr>
            <a:spLocks noGrp="1" noChangeArrowheads="1"/>
          </p:cNvSpPr>
          <p:nvPr>
            <p:ph type="body" idx="1"/>
          </p:nvPr>
        </p:nvSpPr>
        <p:spPr/>
        <p:txBody>
          <a:bodyPr/>
          <a:lstStyle/>
          <a:p>
            <a:pPr lvl="1">
              <a:buFont typeface="Wingdings" pitchFamily="2" charset="2"/>
              <a:buNone/>
            </a:pPr>
            <a:r>
              <a:rPr lang="zh-CN" altLang="en-US" dirty="0"/>
              <a:t>（</a:t>
            </a:r>
            <a:r>
              <a:rPr lang="en-US" altLang="zh-CN" dirty="0"/>
              <a:t>4</a:t>
            </a:r>
            <a:r>
              <a:rPr lang="zh-CN" altLang="en-US" dirty="0"/>
              <a:t>）高级筛选操作步骤</a:t>
            </a:r>
            <a:r>
              <a:rPr lang="zh-CN" altLang="en-US" dirty="0" smtClean="0"/>
              <a:t>：</a:t>
            </a:r>
            <a:endParaRPr lang="en-US" altLang="zh-CN" dirty="0" smtClean="0"/>
          </a:p>
          <a:p>
            <a:pPr lvl="1">
              <a:buNone/>
            </a:pPr>
            <a:r>
              <a:rPr lang="zh-CN" altLang="zh-CN" sz="2200" dirty="0"/>
              <a:t>复制工作表</a:t>
            </a:r>
            <a:r>
              <a:rPr lang="en-US" altLang="zh-CN" sz="2200" dirty="0" err="1"/>
              <a:t>sheet1</a:t>
            </a:r>
            <a:r>
              <a:rPr lang="zh-CN" altLang="zh-CN" sz="2200" dirty="0"/>
              <a:t>到</a:t>
            </a:r>
            <a:r>
              <a:rPr lang="en-US" altLang="zh-CN" sz="2200" dirty="0" err="1"/>
              <a:t>sheet1</a:t>
            </a:r>
            <a:r>
              <a:rPr lang="en-US" altLang="zh-CN" sz="2200" dirty="0"/>
              <a:t>(2)</a:t>
            </a:r>
            <a:r>
              <a:rPr lang="zh-CN" altLang="zh-CN" sz="2200" dirty="0"/>
              <a:t>，在单元格区域</a:t>
            </a:r>
            <a:r>
              <a:rPr lang="en-US" altLang="zh-CN" sz="2200" dirty="0" err="1"/>
              <a:t>I1</a:t>
            </a:r>
            <a:r>
              <a:rPr lang="zh-CN" altLang="zh-CN" sz="2200" dirty="0"/>
              <a:t>：</a:t>
            </a:r>
            <a:r>
              <a:rPr lang="en-US" altLang="zh-CN" sz="2200" dirty="0"/>
              <a:t>K2</a:t>
            </a:r>
            <a:r>
              <a:rPr lang="zh-CN" altLang="zh-CN" sz="2200" dirty="0"/>
              <a:t>设置筛选条件如图</a:t>
            </a:r>
            <a:r>
              <a:rPr lang="en-US" altLang="zh-CN" sz="2200" dirty="0"/>
              <a:t>4-36</a:t>
            </a:r>
            <a:r>
              <a:rPr lang="zh-CN" altLang="zh-CN" sz="2200" dirty="0"/>
              <a:t>所示。单击“数据→排序和筛选｜筛选”按钮，弹出“高级筛选”对话框，在对话框的“列表区域”框中圈选数据清单的区域如</a:t>
            </a:r>
            <a:r>
              <a:rPr lang="en-US" altLang="zh-CN" sz="2200" dirty="0"/>
              <a:t>$</a:t>
            </a:r>
            <a:r>
              <a:rPr lang="en-US" altLang="zh-CN" sz="2200" dirty="0" err="1"/>
              <a:t>A$1</a:t>
            </a:r>
            <a:r>
              <a:rPr lang="en-US" altLang="zh-CN" sz="2200" dirty="0"/>
              <a:t>:$</a:t>
            </a:r>
            <a:r>
              <a:rPr lang="en-US" altLang="zh-CN" sz="2200" dirty="0" err="1"/>
              <a:t>H$101</a:t>
            </a:r>
            <a:r>
              <a:rPr lang="zh-CN" altLang="zh-CN" sz="2200" dirty="0"/>
              <a:t>，在“条件区域”框中圈选条件区域如</a:t>
            </a:r>
            <a:r>
              <a:rPr lang="en-US" altLang="zh-CN" sz="2200" dirty="0"/>
              <a:t>$</a:t>
            </a:r>
            <a:r>
              <a:rPr lang="en-US" altLang="zh-CN" sz="2200" dirty="0" err="1"/>
              <a:t>I$1</a:t>
            </a:r>
            <a:r>
              <a:rPr lang="en-US" altLang="zh-CN" sz="2200" dirty="0"/>
              <a:t>:$</a:t>
            </a:r>
            <a:r>
              <a:rPr lang="en-US" altLang="zh-CN" sz="2200" dirty="0" err="1"/>
              <a:t>K$2</a:t>
            </a:r>
            <a:r>
              <a:rPr lang="zh-CN" altLang="zh-CN" sz="2200" dirty="0"/>
              <a:t>，</a:t>
            </a:r>
            <a:r>
              <a:rPr lang="zh-CN" altLang="zh-CN" sz="2200" dirty="0" smtClean="0"/>
              <a:t>“确定”</a:t>
            </a:r>
            <a:r>
              <a:rPr lang="en-US" altLang="zh-CN" sz="2200" dirty="0" smtClean="0"/>
              <a:t>.</a:t>
            </a:r>
            <a:endParaRPr lang="zh-CN" altLang="zh-CN" sz="2200" dirty="0"/>
          </a:p>
          <a:p>
            <a:pPr lvl="1">
              <a:buFont typeface="Wingdings" pitchFamily="2" charset="2"/>
              <a:buNone/>
            </a:pPr>
            <a:endParaRPr lang="zh-CN" altLang="en-U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4208D737-4C99-4600-BA7E-C8630B597864}" type="slidenum">
              <a:rPr lang="en-US" altLang="zh-CN"/>
              <a:pPr/>
              <a:t>125</a:t>
            </a:fld>
            <a:endParaRPr lang="en-US" altLang="zh-CN" dirty="0"/>
          </a:p>
        </p:txBody>
      </p:sp>
      <p:sp>
        <p:nvSpPr>
          <p:cNvPr id="178178" name="Rectangle 2"/>
          <p:cNvSpPr>
            <a:spLocks noGrp="1" noChangeArrowheads="1"/>
          </p:cNvSpPr>
          <p:nvPr>
            <p:ph type="title"/>
          </p:nvPr>
        </p:nvSpPr>
        <p:spPr/>
        <p:txBody>
          <a:bodyPr/>
          <a:lstStyle/>
          <a:p>
            <a:endParaRPr lang="zh-CN" altLang="zh-CN"/>
          </a:p>
        </p:txBody>
      </p:sp>
      <p:sp>
        <p:nvSpPr>
          <p:cNvPr id="178179" name="Rectangle 3"/>
          <p:cNvSpPr>
            <a:spLocks noGrp="1" noChangeArrowheads="1"/>
          </p:cNvSpPr>
          <p:nvPr>
            <p:ph type="body" idx="1"/>
          </p:nvPr>
        </p:nvSpPr>
        <p:spPr/>
        <p:txBody>
          <a:bodyPr/>
          <a:lstStyle/>
          <a:p>
            <a:pPr lvl="1">
              <a:buFont typeface="Wingdings" pitchFamily="2" charset="2"/>
              <a:buNone/>
            </a:pPr>
            <a:r>
              <a:rPr lang="zh-CN" altLang="en-US" dirty="0"/>
              <a:t>（</a:t>
            </a:r>
            <a:r>
              <a:rPr lang="en-US" altLang="zh-CN" dirty="0"/>
              <a:t>5</a:t>
            </a:r>
            <a:r>
              <a:rPr lang="zh-CN" altLang="en-US" dirty="0"/>
              <a:t>）高级筛选操作步骤：</a:t>
            </a:r>
          </a:p>
          <a:p>
            <a:pPr lvl="1">
              <a:buNone/>
            </a:pPr>
            <a:r>
              <a:rPr lang="zh-CN" altLang="zh-CN" sz="2200" dirty="0"/>
              <a:t>选择</a:t>
            </a:r>
            <a:r>
              <a:rPr lang="en-US" altLang="zh-CN" sz="2200" dirty="0" err="1"/>
              <a:t>sheet1</a:t>
            </a:r>
            <a:r>
              <a:rPr lang="en-US" altLang="zh-CN" sz="2200" dirty="0"/>
              <a:t>(2)</a:t>
            </a:r>
            <a:r>
              <a:rPr lang="zh-CN" altLang="zh-CN" sz="2200" dirty="0"/>
              <a:t>工作表，单击“排序和筛选”组中“清除”按钮，清除（</a:t>
            </a:r>
            <a:r>
              <a:rPr lang="en-US" altLang="zh-CN" sz="2200" dirty="0"/>
              <a:t>4</a:t>
            </a:r>
            <a:r>
              <a:rPr lang="zh-CN" altLang="zh-CN" sz="2200" dirty="0"/>
              <a:t>）中的筛选状态，显示全部记录。在单元格区域：</a:t>
            </a:r>
            <a:r>
              <a:rPr lang="en-US" altLang="zh-CN" sz="2200" dirty="0" err="1"/>
              <a:t>I1</a:t>
            </a:r>
            <a:r>
              <a:rPr lang="zh-CN" altLang="zh-CN" sz="2200" dirty="0"/>
              <a:t>：</a:t>
            </a:r>
            <a:r>
              <a:rPr lang="en-US" altLang="zh-CN" sz="2200" dirty="0" err="1"/>
              <a:t>J3</a:t>
            </a:r>
            <a:r>
              <a:rPr lang="zh-CN" altLang="zh-CN" sz="2200" dirty="0"/>
              <a:t>设置筛选条件如图</a:t>
            </a:r>
            <a:r>
              <a:rPr lang="en-US" altLang="zh-CN" sz="2200" dirty="0"/>
              <a:t>4-37</a:t>
            </a:r>
            <a:r>
              <a:rPr lang="zh-CN" altLang="zh-CN" sz="2200" dirty="0"/>
              <a:t>所示，单击“数据→高级筛选”命令，弹出“高级筛选”对话框，在对话框的“列表区域”框中圈选数据清单的区域如</a:t>
            </a:r>
            <a:r>
              <a:rPr lang="en-US" altLang="zh-CN" sz="2200" dirty="0"/>
              <a:t>$</a:t>
            </a:r>
            <a:r>
              <a:rPr lang="en-US" altLang="zh-CN" sz="2200" dirty="0" err="1"/>
              <a:t>A$1</a:t>
            </a:r>
            <a:r>
              <a:rPr lang="en-US" altLang="zh-CN" sz="2200" dirty="0"/>
              <a:t>:$</a:t>
            </a:r>
            <a:r>
              <a:rPr lang="en-US" altLang="zh-CN" sz="2200" dirty="0" err="1"/>
              <a:t>H$101</a:t>
            </a:r>
            <a:r>
              <a:rPr lang="zh-CN" altLang="zh-CN" sz="2200" dirty="0"/>
              <a:t>，在“条件区域”框中圈选条件区域如</a:t>
            </a:r>
            <a:r>
              <a:rPr lang="en-US" altLang="zh-CN" sz="2200" dirty="0"/>
              <a:t>$</a:t>
            </a:r>
            <a:r>
              <a:rPr lang="en-US" altLang="zh-CN" sz="2200" dirty="0" err="1"/>
              <a:t>I$1</a:t>
            </a:r>
            <a:r>
              <a:rPr lang="en-US" altLang="zh-CN" sz="2200" dirty="0"/>
              <a:t>:$</a:t>
            </a:r>
            <a:r>
              <a:rPr lang="en-US" altLang="zh-CN" sz="2200" dirty="0" err="1"/>
              <a:t>K$3</a:t>
            </a:r>
            <a:r>
              <a:rPr lang="zh-CN" altLang="zh-CN" sz="2200" dirty="0"/>
              <a:t>，在“方式”框选择“将筛选结果复制到其它位置”，在“复制到”框中输入</a:t>
            </a:r>
            <a:r>
              <a:rPr lang="en-US" altLang="zh-CN" sz="2200" dirty="0" err="1"/>
              <a:t>I6</a:t>
            </a:r>
            <a:r>
              <a:rPr lang="zh-CN" altLang="zh-CN" sz="2200" dirty="0"/>
              <a:t>，如图</a:t>
            </a:r>
            <a:r>
              <a:rPr lang="en-US" altLang="zh-CN" sz="2200" dirty="0"/>
              <a:t>4-38</a:t>
            </a:r>
            <a:r>
              <a:rPr lang="zh-CN" altLang="zh-CN" sz="2200" dirty="0"/>
              <a:t>所示，“确定”。</a:t>
            </a:r>
          </a:p>
          <a:p>
            <a:pPr lvl="2">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126</a:t>
            </a:fld>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4457" y="3212976"/>
            <a:ext cx="3713774"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388151"/>
            <a:ext cx="2771775"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207255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6EEEE447-9A32-4673-A8A8-D46373EEA311}" type="slidenum">
              <a:rPr lang="en-US" altLang="zh-CN"/>
              <a:pPr/>
              <a:t>127</a:t>
            </a:fld>
            <a:endParaRPr lang="en-US" altLang="zh-CN" dirty="0"/>
          </a:p>
        </p:txBody>
      </p:sp>
      <p:sp>
        <p:nvSpPr>
          <p:cNvPr id="179205" name="Rectangle 5"/>
          <p:cNvSpPr>
            <a:spLocks noGrp="1" noChangeArrowheads="1"/>
          </p:cNvSpPr>
          <p:nvPr>
            <p:ph type="title"/>
          </p:nvPr>
        </p:nvSpPr>
        <p:spPr/>
        <p:txBody>
          <a:bodyPr/>
          <a:lstStyle/>
          <a:p>
            <a:endParaRPr lang="zh-CN" altLang="zh-CN"/>
          </a:p>
        </p:txBody>
      </p:sp>
      <p:sp>
        <p:nvSpPr>
          <p:cNvPr id="179206" name="Rectangle 6"/>
          <p:cNvSpPr>
            <a:spLocks noGrp="1" noChangeArrowheads="1"/>
          </p:cNvSpPr>
          <p:nvPr>
            <p:ph type="body" idx="1"/>
          </p:nvPr>
        </p:nvSpPr>
        <p:spPr>
          <a:xfrm>
            <a:off x="684213" y="1412875"/>
            <a:ext cx="8197850" cy="4679950"/>
          </a:xfrm>
        </p:spPr>
        <p:txBody>
          <a:bodyPr/>
          <a:lstStyle/>
          <a:p>
            <a:pPr lvl="1">
              <a:buFont typeface="Wingdings" pitchFamily="2" charset="2"/>
              <a:buNone/>
            </a:pPr>
            <a:r>
              <a:rPr lang="zh-CN" altLang="en-US" dirty="0"/>
              <a:t>（</a:t>
            </a:r>
            <a:r>
              <a:rPr lang="en-US" altLang="zh-CN" dirty="0"/>
              <a:t>6</a:t>
            </a:r>
            <a:r>
              <a:rPr lang="zh-CN" altLang="en-US" dirty="0"/>
              <a:t>）透视表创建与编辑操作步骤</a:t>
            </a:r>
            <a:r>
              <a:rPr lang="zh-CN" altLang="en-US" dirty="0" smtClean="0"/>
              <a:t>：</a:t>
            </a:r>
            <a:endParaRPr lang="en-US" altLang="zh-CN" dirty="0" smtClean="0"/>
          </a:p>
          <a:p>
            <a:pPr lvl="1">
              <a:buFont typeface="Wingdings" pitchFamily="2" charset="2"/>
              <a:buNone/>
            </a:pPr>
            <a:endParaRPr lang="zh-CN" altLang="en-US" dirty="0"/>
          </a:p>
          <a:p>
            <a:pPr lvl="1"/>
            <a:endParaRPr lang="en-US"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5" y="2276872"/>
            <a:ext cx="7704857"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1596AE92-5809-419E-97E9-1309730D1E8D}" type="slidenum">
              <a:rPr lang="en-US" altLang="zh-CN"/>
              <a:pPr/>
              <a:t>128</a:t>
            </a:fld>
            <a:endParaRPr lang="en-US" altLang="zh-CN" dirty="0"/>
          </a:p>
        </p:txBody>
      </p:sp>
      <p:sp>
        <p:nvSpPr>
          <p:cNvPr id="225282" name="Rectangle 2"/>
          <p:cNvSpPr>
            <a:spLocks noGrp="1" noChangeArrowheads="1"/>
          </p:cNvSpPr>
          <p:nvPr>
            <p:ph type="title"/>
          </p:nvPr>
        </p:nvSpPr>
        <p:spPr/>
        <p:txBody>
          <a:bodyPr/>
          <a:lstStyle/>
          <a:p>
            <a:endParaRPr lang="zh-CN" altLang="zh-CN"/>
          </a:p>
        </p:txBody>
      </p:sp>
      <p:sp>
        <p:nvSpPr>
          <p:cNvPr id="225283" name="Rectangle 3"/>
          <p:cNvSpPr>
            <a:spLocks noGrp="1" noChangeArrowheads="1"/>
          </p:cNvSpPr>
          <p:nvPr>
            <p:ph type="body" idx="1"/>
          </p:nvPr>
        </p:nvSpPr>
        <p:spPr/>
        <p:txBody>
          <a:bodyPr/>
          <a:lstStyle/>
          <a:p>
            <a:pPr>
              <a:lnSpc>
                <a:spcPct val="150000"/>
              </a:lnSpc>
              <a:buNone/>
            </a:pPr>
            <a:r>
              <a:rPr lang="zh-CN" altLang="zh-CN" sz="2200" dirty="0"/>
              <a:t>②右键单击透视表“订货日期”列的任一单元格，单击快捷菜单中的“创建组”命令→在“分组”对话框的“步长”列表框中选择“月”，“确定”，这样数据就按月分组了。</a:t>
            </a:r>
          </a:p>
          <a:p>
            <a:pPr>
              <a:lnSpc>
                <a:spcPct val="150000"/>
              </a:lnSpc>
              <a:buNone/>
            </a:pPr>
            <a:r>
              <a:rPr lang="zh-CN" altLang="zh-CN" sz="2200" dirty="0"/>
              <a:t>③单击透视表的任一单元格，单击“数据透视表工具”的上下文选项卡中的“选项｜选项”按钮，弹出 “数据透视表选项”对话框，如图</a:t>
            </a:r>
            <a:r>
              <a:rPr lang="en-US" altLang="zh-CN" sz="2200" dirty="0"/>
              <a:t>4-41</a:t>
            </a:r>
            <a:r>
              <a:rPr lang="zh-CN" altLang="zh-CN" sz="2200" dirty="0"/>
              <a:t>所示。在“名称”对话框中，输入“电器销售数据透视表”。还可在“汇总和筛选”选项卡中，选中或取消“行总计”、“列总计”等。</a:t>
            </a:r>
          </a:p>
          <a:p>
            <a:pPr lvl="1"/>
            <a:endParaRPr lang="zh-CN" altLang="zh-CN"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3A757FE4-3339-478C-A9F6-1D96563B01D5}" type="slidenum">
              <a:rPr lang="en-US" altLang="zh-CN"/>
              <a:pPr/>
              <a:t>129</a:t>
            </a:fld>
            <a:endParaRPr lang="en-US" altLang="zh-CN" dirty="0"/>
          </a:p>
        </p:txBody>
      </p:sp>
      <p:sp>
        <p:nvSpPr>
          <p:cNvPr id="180226" name="Rectangle 2"/>
          <p:cNvSpPr>
            <a:spLocks noGrp="1" noChangeArrowheads="1"/>
          </p:cNvSpPr>
          <p:nvPr>
            <p:ph type="title"/>
          </p:nvPr>
        </p:nvSpPr>
        <p:spPr/>
        <p:txBody>
          <a:bodyPr/>
          <a:lstStyle/>
          <a:p>
            <a:endParaRPr lang="zh-CN" altLang="zh-CN"/>
          </a:p>
        </p:txBody>
      </p:sp>
      <p:sp>
        <p:nvSpPr>
          <p:cNvPr id="180227" name="Rectangle 3"/>
          <p:cNvSpPr>
            <a:spLocks noGrp="1" noChangeArrowheads="1"/>
          </p:cNvSpPr>
          <p:nvPr>
            <p:ph type="body" idx="1"/>
          </p:nvPr>
        </p:nvSpPr>
        <p:spPr/>
        <p:txBody>
          <a:bodyPr/>
          <a:lstStyle/>
          <a:p>
            <a:endParaRPr lang="zh-CN" altLang="zh-CN"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484784"/>
            <a:ext cx="7776864" cy="4032448"/>
          </a:xfrm>
          <a:prstGeom prst="rect">
            <a:avLst/>
          </a:prstGeom>
          <a:noFill/>
          <a:ln>
            <a:noFill/>
          </a:ln>
        </p:spPr>
      </p:pic>
      <p:sp>
        <p:nvSpPr>
          <p:cNvPr id="2" name="TextBox 1"/>
          <p:cNvSpPr txBox="1"/>
          <p:nvPr/>
        </p:nvSpPr>
        <p:spPr>
          <a:xfrm>
            <a:off x="2915816" y="5661248"/>
            <a:ext cx="2376264" cy="1015663"/>
          </a:xfrm>
          <a:prstGeom prst="rect">
            <a:avLst/>
          </a:prstGeom>
          <a:noFill/>
        </p:spPr>
        <p:txBody>
          <a:bodyPr wrap="square" rtlCol="0">
            <a:spAutoFit/>
          </a:bodyPr>
          <a:lstStyle/>
          <a:p>
            <a:r>
              <a:rPr lang="zh-CN" altLang="zh-CN" sz="1600" dirty="0"/>
              <a:t>图</a:t>
            </a:r>
            <a:r>
              <a:rPr lang="en-US" altLang="zh-CN" sz="1600" dirty="0"/>
              <a:t>4-40 </a:t>
            </a:r>
            <a:r>
              <a:rPr lang="zh-CN" altLang="zh-CN" sz="1600" dirty="0"/>
              <a:t>透视表</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D8040CA1-186D-4BBC-B2F8-9977B2289302}" type="slidenum">
              <a:rPr lang="en-US" altLang="zh-CN"/>
              <a:pPr/>
              <a:t>13</a:t>
            </a:fld>
            <a:endParaRPr lang="en-US" altLang="zh-CN" dirty="0"/>
          </a:p>
        </p:txBody>
      </p:sp>
      <p:sp>
        <p:nvSpPr>
          <p:cNvPr id="69634" name="Rectangle 2"/>
          <p:cNvSpPr>
            <a:spLocks noGrp="1" noChangeArrowheads="1"/>
          </p:cNvSpPr>
          <p:nvPr>
            <p:ph type="title"/>
          </p:nvPr>
        </p:nvSpPr>
        <p:spPr/>
        <p:txBody>
          <a:bodyPr/>
          <a:lstStyle/>
          <a:p>
            <a:endParaRPr lang="zh-CN" altLang="zh-CN" dirty="0"/>
          </a:p>
        </p:txBody>
      </p:sp>
      <p:sp>
        <p:nvSpPr>
          <p:cNvPr id="69635" name="Rectangle 3"/>
          <p:cNvSpPr>
            <a:spLocks noGrp="1" noChangeArrowheads="1"/>
          </p:cNvSpPr>
          <p:nvPr>
            <p:ph type="body" idx="1"/>
          </p:nvPr>
        </p:nvSpPr>
        <p:spPr/>
        <p:txBody>
          <a:bodyPr/>
          <a:lstStyle/>
          <a:p>
            <a:pPr lvl="1">
              <a:buFont typeface="Wingdings" pitchFamily="2" charset="2"/>
              <a:buNone/>
            </a:pPr>
            <a:r>
              <a:rPr lang="zh-CN" altLang="en-US" dirty="0" smtClean="0"/>
              <a:t>（</a:t>
            </a:r>
            <a:r>
              <a:rPr lang="en-US" altLang="zh-CN" dirty="0" smtClean="0"/>
              <a:t>4</a:t>
            </a:r>
            <a:r>
              <a:rPr lang="zh-CN" altLang="en-US" dirty="0" smtClean="0"/>
              <a:t>）</a:t>
            </a:r>
            <a:r>
              <a:rPr lang="zh-CN" altLang="en-US" dirty="0"/>
              <a:t>数据填充</a:t>
            </a:r>
          </a:p>
          <a:p>
            <a:pPr lvl="2"/>
            <a:r>
              <a:rPr lang="zh-CN" altLang="en-US" dirty="0" smtClean="0"/>
              <a:t>在第一个单元格中输入值→选择</a:t>
            </a:r>
            <a:r>
              <a:rPr lang="zh-CN" altLang="en-US" dirty="0"/>
              <a:t>数据</a:t>
            </a:r>
            <a:r>
              <a:rPr lang="zh-CN" altLang="en-US" dirty="0" smtClean="0"/>
              <a:t>填充区域</a:t>
            </a:r>
            <a:r>
              <a:rPr lang="zh-CN" altLang="en-US" dirty="0" smtClean="0">
                <a:solidFill>
                  <a:schemeClr val="tx1"/>
                </a:solidFill>
                <a:latin typeface="+mn-lt"/>
                <a:ea typeface="+mn-ea"/>
              </a:rPr>
              <a:t>→</a:t>
            </a:r>
            <a:r>
              <a:rPr lang="zh-CN" altLang="en-US" dirty="0" smtClean="0"/>
              <a:t>单击“</a:t>
            </a:r>
            <a:r>
              <a:rPr lang="zh-CN" altLang="zh-CN" dirty="0" smtClean="0">
                <a:solidFill>
                  <a:schemeClr val="tx1"/>
                </a:solidFill>
                <a:latin typeface="+mn-lt"/>
                <a:ea typeface="+mn-ea"/>
              </a:rPr>
              <a:t>开始</a:t>
            </a:r>
            <a:r>
              <a:rPr lang="zh-CN" altLang="zh-CN" dirty="0">
                <a:solidFill>
                  <a:schemeClr val="tx1"/>
                </a:solidFill>
                <a:latin typeface="+mn-lt"/>
                <a:ea typeface="+mn-ea"/>
              </a:rPr>
              <a:t>选项</a:t>
            </a:r>
            <a:r>
              <a:rPr lang="zh-CN" altLang="zh-CN" dirty="0" smtClean="0">
                <a:solidFill>
                  <a:schemeClr val="tx1"/>
                </a:solidFill>
                <a:latin typeface="+mn-lt"/>
                <a:ea typeface="+mn-ea"/>
              </a:rPr>
              <a:t>卡→编辑</a:t>
            </a:r>
            <a:r>
              <a:rPr lang="zh-CN" altLang="en-US" dirty="0" smtClean="0">
                <a:solidFill>
                  <a:schemeClr val="tx1"/>
                </a:solidFill>
                <a:latin typeface="+mn-lt"/>
                <a:ea typeface="+mn-ea"/>
              </a:rPr>
              <a:t>｜</a:t>
            </a:r>
            <a:r>
              <a:rPr lang="zh-CN" altLang="zh-CN" dirty="0" smtClean="0">
                <a:solidFill>
                  <a:schemeClr val="tx1"/>
                </a:solidFill>
                <a:latin typeface="+mn-lt"/>
                <a:ea typeface="+mn-ea"/>
              </a:rPr>
              <a:t>填充→序列”</a:t>
            </a:r>
            <a:r>
              <a:rPr lang="zh-CN" altLang="zh-CN" dirty="0">
                <a:solidFill>
                  <a:schemeClr val="tx1"/>
                </a:solidFill>
                <a:latin typeface="+mn-lt"/>
                <a:ea typeface="+mn-ea"/>
              </a:rPr>
              <a:t>命令</a:t>
            </a:r>
            <a:r>
              <a:rPr lang="zh-CN" altLang="zh-CN" dirty="0" smtClean="0">
                <a:solidFill>
                  <a:schemeClr val="tx1"/>
                </a:solidFill>
                <a:latin typeface="+mn-lt"/>
                <a:ea typeface="+mn-ea"/>
              </a:rPr>
              <a:t>→在</a:t>
            </a:r>
            <a:r>
              <a:rPr lang="zh-CN" altLang="zh-CN" dirty="0">
                <a:solidFill>
                  <a:schemeClr val="tx1"/>
                </a:solidFill>
                <a:latin typeface="+mn-lt"/>
                <a:ea typeface="+mn-ea"/>
              </a:rPr>
              <a:t>序列对话框</a:t>
            </a:r>
            <a:r>
              <a:rPr lang="zh-CN" altLang="zh-CN" dirty="0" smtClean="0">
                <a:solidFill>
                  <a:schemeClr val="tx1"/>
                </a:solidFill>
                <a:latin typeface="+mn-lt"/>
                <a:ea typeface="+mn-ea"/>
              </a:rPr>
              <a:t>的</a:t>
            </a:r>
            <a:r>
              <a:rPr lang="zh-CN" altLang="en-US" dirty="0" smtClean="0">
                <a:solidFill>
                  <a:schemeClr val="tx1"/>
                </a:solidFill>
                <a:latin typeface="+mn-lt"/>
                <a:ea typeface="+mn-ea"/>
              </a:rPr>
              <a:t>选择“</a:t>
            </a:r>
            <a:r>
              <a:rPr lang="zh-CN" altLang="en-US" dirty="0"/>
              <a:t>行</a:t>
            </a:r>
            <a:r>
              <a:rPr lang="zh-CN" altLang="en-US" dirty="0" smtClean="0">
                <a:solidFill>
                  <a:schemeClr val="tx1"/>
                </a:solidFill>
                <a:latin typeface="+mn-lt"/>
                <a:ea typeface="+mn-ea"/>
              </a:rPr>
              <a:t>｜列”、类型、输入</a:t>
            </a:r>
            <a:r>
              <a:rPr lang="zh-CN" altLang="zh-CN" dirty="0" smtClean="0">
                <a:solidFill>
                  <a:schemeClr val="tx1"/>
                </a:solidFill>
                <a:latin typeface="+mn-lt"/>
                <a:ea typeface="+mn-ea"/>
              </a:rPr>
              <a:t>“步长值” </a:t>
            </a:r>
            <a:r>
              <a:rPr lang="zh-CN" altLang="en-US" dirty="0" smtClean="0"/>
              <a:t>命令，如图所示，确定。</a:t>
            </a:r>
            <a:endParaRPr lang="en-US" altLang="zh-CN" dirty="0" smtClean="0"/>
          </a:p>
          <a:p>
            <a:pPr lvl="2"/>
            <a:endParaRPr lang="en-US" altLang="zh-CN" dirty="0"/>
          </a:p>
          <a:p>
            <a:pPr lvl="2"/>
            <a:r>
              <a:rPr lang="zh-CN" altLang="en-US" dirty="0" smtClean="0"/>
              <a:t>注：记号说明：</a:t>
            </a:r>
            <a:endParaRPr lang="zh-CN" altLang="en-US" dirty="0"/>
          </a:p>
        </p:txBody>
      </p:sp>
      <p:pic>
        <p:nvPicPr>
          <p:cNvPr id="696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717032"/>
            <a:ext cx="3168774" cy="2197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452508" y="5229200"/>
            <a:ext cx="4032448" cy="100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spcBef>
                <a:spcPts val="2400"/>
              </a:spcBef>
            </a:pPr>
            <a:r>
              <a:rPr lang="zh-CN" altLang="en-US" sz="2400" dirty="0" smtClean="0">
                <a:solidFill>
                  <a:schemeClr val="tx1"/>
                </a:solidFill>
              </a:rPr>
              <a:t>“</a:t>
            </a:r>
            <a:r>
              <a:rPr lang="zh-CN" altLang="zh-CN" sz="2400" dirty="0" smtClean="0">
                <a:solidFill>
                  <a:schemeClr val="tx1"/>
                </a:solidFill>
              </a:rPr>
              <a:t>编辑</a:t>
            </a:r>
            <a:r>
              <a:rPr lang="zh-CN" altLang="en-US" sz="2400" dirty="0" smtClean="0">
                <a:solidFill>
                  <a:schemeClr val="tx1"/>
                </a:solidFill>
              </a:rPr>
              <a:t>｜</a:t>
            </a:r>
            <a:r>
              <a:rPr lang="zh-CN" altLang="zh-CN" sz="2400" dirty="0" smtClean="0">
                <a:solidFill>
                  <a:schemeClr val="tx1"/>
                </a:solidFill>
              </a:rPr>
              <a:t>填充</a:t>
            </a:r>
            <a:r>
              <a:rPr lang="zh-CN" altLang="en-US" sz="2400" dirty="0" smtClean="0">
                <a:solidFill>
                  <a:schemeClr val="tx1"/>
                </a:solidFill>
              </a:rPr>
              <a:t>”记为编辑命令组中“填充”按钮</a:t>
            </a:r>
            <a:endParaRPr lang="en-US" altLang="zh-CN" sz="2400" dirty="0" smtClean="0"/>
          </a:p>
          <a:p>
            <a:pPr algn="ctr"/>
            <a:endParaRPr lang="zh-CN" altLang="en-U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28DC6CEE-AC9B-4221-817B-5ED9CC20A884}" type="slidenum">
              <a:rPr lang="en-US" altLang="zh-CN"/>
              <a:pPr/>
              <a:t>130</a:t>
            </a:fld>
            <a:endParaRPr lang="en-US" altLang="zh-CN" dirty="0"/>
          </a:p>
        </p:txBody>
      </p:sp>
      <p:sp>
        <p:nvSpPr>
          <p:cNvPr id="181250" name="Rectangle 2"/>
          <p:cNvSpPr>
            <a:spLocks noGrp="1" noChangeArrowheads="1"/>
          </p:cNvSpPr>
          <p:nvPr>
            <p:ph type="title"/>
          </p:nvPr>
        </p:nvSpPr>
        <p:spPr/>
        <p:txBody>
          <a:bodyPr/>
          <a:lstStyle/>
          <a:p>
            <a:endParaRPr lang="zh-CN" altLang="zh-CN"/>
          </a:p>
        </p:txBody>
      </p:sp>
      <p:sp>
        <p:nvSpPr>
          <p:cNvPr id="2" name="内容占位符 1"/>
          <p:cNvSpPr>
            <a:spLocks noGrp="1"/>
          </p:cNvSpPr>
          <p:nvPr>
            <p:ph idx="1"/>
          </p:nvPr>
        </p:nvSpPr>
        <p:spPr/>
        <p:txBody>
          <a:bodyPr/>
          <a:lstStyle/>
          <a:p>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628800"/>
            <a:ext cx="3009900"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7932" y="2781325"/>
            <a:ext cx="439102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F07BAA6D-601F-4DEC-8A46-0A0356343683}" type="slidenum">
              <a:rPr lang="en-US" altLang="zh-CN"/>
              <a:pPr/>
              <a:t>131</a:t>
            </a:fld>
            <a:endParaRPr lang="en-US" altLang="zh-CN" dirty="0"/>
          </a:p>
        </p:txBody>
      </p:sp>
      <p:sp>
        <p:nvSpPr>
          <p:cNvPr id="182274" name="Rectangle 2"/>
          <p:cNvSpPr>
            <a:spLocks noGrp="1" noChangeArrowheads="1"/>
          </p:cNvSpPr>
          <p:nvPr>
            <p:ph type="title"/>
          </p:nvPr>
        </p:nvSpPr>
        <p:spPr/>
        <p:txBody>
          <a:bodyPr/>
          <a:lstStyle/>
          <a:p>
            <a:endParaRPr lang="zh-CN" altLang="zh-CN"/>
          </a:p>
        </p:txBody>
      </p:sp>
      <p:sp>
        <p:nvSpPr>
          <p:cNvPr id="182275" name="Rectangle 3"/>
          <p:cNvSpPr>
            <a:spLocks noGrp="1" noChangeArrowheads="1"/>
          </p:cNvSpPr>
          <p:nvPr>
            <p:ph type="body" idx="1"/>
          </p:nvPr>
        </p:nvSpPr>
        <p:spPr/>
        <p:txBody>
          <a:bodyPr/>
          <a:lstStyle/>
          <a:p>
            <a:pPr>
              <a:buNone/>
            </a:pPr>
            <a:r>
              <a:rPr lang="zh-CN" altLang="zh-CN" sz="2400" dirty="0"/>
              <a:t>④选择上下文选项卡中“设计”选项卡，展开“数据透视表样式”样式列表，在样式表中选择“数据透视表样式中等深浅样式</a:t>
            </a:r>
            <a:r>
              <a:rPr lang="en-US" altLang="zh-CN" sz="2400" dirty="0"/>
              <a:t>10</a:t>
            </a:r>
            <a:r>
              <a:rPr lang="zh-CN" altLang="zh-CN" sz="2400" dirty="0"/>
              <a:t>”；单击“选项”选项卡“活动字段｜折叠整个字段</a:t>
            </a:r>
            <a:r>
              <a:rPr lang="en-US" altLang="zh-CN" sz="2400" dirty="0"/>
              <a:t>-</a:t>
            </a:r>
            <a:r>
              <a:rPr lang="zh-CN" altLang="zh-CN" sz="2400" dirty="0"/>
              <a:t>”按钮，即可将月份数据折叠起来，汇总数据透视表如图</a:t>
            </a:r>
            <a:r>
              <a:rPr lang="en-US" altLang="zh-CN" sz="2400" dirty="0"/>
              <a:t>4-42</a:t>
            </a:r>
            <a:r>
              <a:rPr lang="zh-CN" altLang="zh-CN" sz="2400" dirty="0"/>
              <a:t>所示。</a:t>
            </a:r>
          </a:p>
          <a:p>
            <a:pPr>
              <a:buNone/>
            </a:pPr>
            <a:r>
              <a:rPr lang="zh-CN" altLang="zh-CN" sz="2400" dirty="0"/>
              <a:t>⑤选择不包括行、列总计的数据透视表数据区域，单击“选项→工具｜数据透视图”按钮，在“插入图表”对话框中选择图表类型如“簇状圆柱图”，“确定”，生成数据透视图如图</a:t>
            </a:r>
            <a:r>
              <a:rPr lang="en-US" altLang="zh-CN" sz="2400" dirty="0"/>
              <a:t>4-43</a:t>
            </a:r>
            <a:r>
              <a:rPr lang="zh-CN" altLang="zh-CN" sz="2400" dirty="0"/>
              <a:t>所示。</a:t>
            </a:r>
          </a:p>
          <a:p>
            <a:pPr>
              <a:buNone/>
            </a:pPr>
            <a:endParaRPr lang="zh-CN" altLang="zh-CN" sz="2400"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132</a:t>
            </a:fld>
            <a:endParaRPr lang="en-US" altLang="zh-C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628800"/>
            <a:ext cx="5904656" cy="4358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67815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dirty="0"/>
              <a:t>（</a:t>
            </a:r>
            <a:r>
              <a:rPr lang="en-US" altLang="zh-CN" sz="2400" dirty="0"/>
              <a:t>7</a:t>
            </a:r>
            <a:r>
              <a:rPr lang="zh-CN" altLang="zh-CN" sz="2400" dirty="0"/>
              <a:t>）创建透视表汇总表及两表合并计算的步骤如下：</a:t>
            </a:r>
          </a:p>
          <a:p>
            <a:pPr>
              <a:buNone/>
            </a:pPr>
            <a:r>
              <a:rPr lang="zh-CN" altLang="zh-CN" sz="2200" dirty="0"/>
              <a:t>①按照（</a:t>
            </a:r>
            <a:r>
              <a:rPr lang="en-US" altLang="zh-CN" sz="2200" dirty="0"/>
              <a:t>6</a:t>
            </a:r>
            <a:r>
              <a:rPr lang="zh-CN" altLang="zh-CN" sz="2200" dirty="0"/>
              <a:t>）中操作步骤，分别以“</a:t>
            </a:r>
            <a:r>
              <a:rPr lang="en-US" altLang="zh-CN" sz="2200" dirty="0"/>
              <a:t>1-2</a:t>
            </a:r>
            <a:r>
              <a:rPr lang="zh-CN" altLang="zh-CN" sz="2200" dirty="0"/>
              <a:t>季度”、“</a:t>
            </a:r>
            <a:r>
              <a:rPr lang="en-US" altLang="zh-CN" sz="2200" dirty="0"/>
              <a:t>3-4</a:t>
            </a:r>
            <a:r>
              <a:rPr lang="zh-CN" altLang="zh-CN" sz="2200" dirty="0"/>
              <a:t>季度”数据表为依据，创建销售透视表，行标签上为“产品”、列标签上为“季度”，∑汇总域上为“订货量”，汇总方式为求和，位置分别以</a:t>
            </a:r>
            <a:r>
              <a:rPr lang="en-US" altLang="zh-CN" sz="2200" dirty="0" err="1"/>
              <a:t>Sheet3</a:t>
            </a:r>
            <a:r>
              <a:rPr lang="zh-CN" altLang="zh-CN" sz="2200" dirty="0"/>
              <a:t>工作表的</a:t>
            </a:r>
            <a:r>
              <a:rPr lang="en-US" altLang="zh-CN" sz="2200" dirty="0"/>
              <a:t>A1</a:t>
            </a:r>
            <a:r>
              <a:rPr lang="zh-CN" altLang="zh-CN" sz="2200" dirty="0"/>
              <a:t>和</a:t>
            </a:r>
            <a:r>
              <a:rPr lang="en-US" altLang="zh-CN" sz="2200" dirty="0" err="1"/>
              <a:t>G1</a:t>
            </a:r>
            <a:r>
              <a:rPr lang="zh-CN" altLang="zh-CN" sz="2200" dirty="0"/>
              <a:t>为左上角的单元格区域，得到</a:t>
            </a:r>
            <a:r>
              <a:rPr lang="en-US" altLang="zh-CN" sz="2200" dirty="0"/>
              <a:t>1-2</a:t>
            </a:r>
            <a:r>
              <a:rPr lang="zh-CN" altLang="zh-CN" sz="2200" dirty="0"/>
              <a:t>季度销售透视表和</a:t>
            </a:r>
            <a:r>
              <a:rPr lang="en-US" altLang="zh-CN" sz="2200" dirty="0"/>
              <a:t>3-4</a:t>
            </a:r>
            <a:r>
              <a:rPr lang="zh-CN" altLang="zh-CN" sz="2200" dirty="0"/>
              <a:t>季度销售透视表，如图</a:t>
            </a:r>
            <a:r>
              <a:rPr lang="en-US" altLang="zh-CN" sz="2200" dirty="0"/>
              <a:t>4-44 </a:t>
            </a:r>
            <a:r>
              <a:rPr lang="zh-CN" altLang="zh-CN" sz="2200" dirty="0"/>
              <a:t>所示</a:t>
            </a:r>
            <a:r>
              <a:rPr lang="zh-CN" altLang="zh-CN" sz="2200" dirty="0" smtClean="0"/>
              <a:t>。</a:t>
            </a:r>
            <a:endParaRPr lang="en-US" altLang="zh-CN" sz="2200" dirty="0" smtClean="0"/>
          </a:p>
          <a:p>
            <a:pPr>
              <a:buNone/>
            </a:pPr>
            <a:endParaRPr lang="zh-CN" altLang="en-US" sz="22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133</a:t>
            </a:fld>
            <a:endParaRPr lang="en-US" altLang="zh-C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428837"/>
            <a:ext cx="6353175" cy="177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254899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sz="2400" dirty="0"/>
              <a:t>②单击</a:t>
            </a:r>
            <a:r>
              <a:rPr lang="en-US" altLang="zh-CN" sz="2400" dirty="0" err="1"/>
              <a:t>Sheet3</a:t>
            </a:r>
            <a:r>
              <a:rPr lang="zh-CN" altLang="zh-CN" sz="2400" dirty="0"/>
              <a:t>的</a:t>
            </a:r>
            <a:r>
              <a:rPr lang="en-US" altLang="zh-CN" sz="2400" dirty="0" err="1"/>
              <a:t>A12</a:t>
            </a:r>
            <a:r>
              <a:rPr lang="zh-CN" altLang="zh-CN" sz="2400" dirty="0"/>
              <a:t>单元格，单击“数据→数据工具｜合并计算”按钮，弹出“合并计算”对话框→设置如图</a:t>
            </a:r>
            <a:r>
              <a:rPr lang="en-US" altLang="zh-CN" sz="2400" dirty="0"/>
              <a:t>4-45</a:t>
            </a:r>
            <a:r>
              <a:rPr lang="zh-CN" altLang="zh-CN" sz="2400" dirty="0"/>
              <a:t>所示：“函数”：求和；“引用位置”：圈选“</a:t>
            </a:r>
            <a:r>
              <a:rPr lang="en-US" altLang="zh-CN" sz="2400" dirty="0"/>
              <a:t>1-2</a:t>
            </a:r>
            <a:r>
              <a:rPr lang="zh-CN" altLang="zh-CN" sz="2400" dirty="0"/>
              <a:t>季度销售透视表”数据区域，单击“添加”按钮。再单击“引用位置”：圈选“</a:t>
            </a:r>
            <a:r>
              <a:rPr lang="en-US" altLang="zh-CN" sz="2400" dirty="0"/>
              <a:t>3-4</a:t>
            </a:r>
            <a:r>
              <a:rPr lang="zh-CN" altLang="zh-CN" sz="2400" dirty="0"/>
              <a:t>季度销售透视表”数据区域，再次单击“添加”按钮→勾选“标签位置”中“首行”和“最左列”复选框→“确定”，合并计算后的数据如图</a:t>
            </a:r>
            <a:r>
              <a:rPr lang="en-US" altLang="zh-CN" sz="2400" dirty="0"/>
              <a:t>4-46 </a:t>
            </a:r>
            <a:r>
              <a:rPr lang="zh-CN" altLang="zh-CN" sz="2400" dirty="0"/>
              <a:t>所示</a:t>
            </a:r>
            <a:r>
              <a:rPr lang="zh-CN" altLang="zh-CN" dirty="0"/>
              <a:t>。</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134</a:t>
            </a:fld>
            <a:endParaRPr lang="en-US" altLang="zh-CN" dirty="0"/>
          </a:p>
        </p:txBody>
      </p:sp>
    </p:spTree>
    <p:extLst>
      <p:ext uri="{BB962C8B-B14F-4D97-AF65-F5344CB8AC3E}">
        <p14:creationId xmlns:p14="http://schemas.microsoft.com/office/powerpoint/2010/main" val="356669623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135</a:t>
            </a:fld>
            <a:endParaRPr lang="en-US" altLang="zh-CN"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1433756"/>
            <a:ext cx="4067175" cy="2715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2125" y="4282359"/>
            <a:ext cx="56197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0954404"/>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a:t>
            </a:r>
            <a:r>
              <a:rPr lang="en-US" altLang="zh-CN" dirty="0"/>
              <a:t>8</a:t>
            </a:r>
            <a:r>
              <a:rPr lang="zh-CN" altLang="zh-CN" dirty="0"/>
              <a:t>）新建单元格样式及合并样式的操作步骤如下：</a:t>
            </a:r>
          </a:p>
          <a:p>
            <a:pPr lvl="1"/>
            <a:r>
              <a:rPr lang="zh-CN" altLang="zh-CN" sz="2200" dirty="0"/>
              <a:t>单击“开始→样式｜单元格样式→新建单元格样式”命令→弹出“样式”对话框→单击“格式”按钮→在“设置单元格格式”对话框中设置：黑色字体，字体颜色：红色，强调文字颜色</a:t>
            </a:r>
            <a:r>
              <a:rPr lang="en-US" altLang="zh-CN" sz="2200" dirty="0"/>
              <a:t>2</a:t>
            </a:r>
            <a:r>
              <a:rPr lang="zh-CN" altLang="zh-CN" sz="2200" dirty="0"/>
              <a:t>，深色</a:t>
            </a:r>
            <a:r>
              <a:rPr lang="en-US" altLang="zh-CN" sz="2200" dirty="0"/>
              <a:t>50%</a:t>
            </a:r>
            <a:r>
              <a:rPr lang="zh-CN" altLang="zh-CN" sz="2200" dirty="0"/>
              <a:t>；对齐：水平、垂直均居中；填充：橄榄色，强调文字颜色</a:t>
            </a:r>
            <a:r>
              <a:rPr lang="en-US" altLang="zh-CN" sz="2200" dirty="0"/>
              <a:t>2</a:t>
            </a:r>
            <a:r>
              <a:rPr lang="zh-CN" altLang="zh-CN" sz="2200" dirty="0"/>
              <a:t>，淡色</a:t>
            </a:r>
            <a:r>
              <a:rPr lang="en-US" altLang="zh-CN" sz="2200" dirty="0"/>
              <a:t>80%</a:t>
            </a:r>
            <a:r>
              <a:rPr lang="zh-CN" altLang="zh-CN" sz="2200" dirty="0"/>
              <a:t>；→样式名：我的标题，如图</a:t>
            </a:r>
            <a:r>
              <a:rPr lang="en-US" altLang="zh-CN" sz="2200" dirty="0"/>
              <a:t>4-47</a:t>
            </a:r>
            <a:r>
              <a:rPr lang="zh-CN" altLang="zh-CN" sz="2200" dirty="0"/>
              <a:t>所示，确定。</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136</a:t>
            </a:fld>
            <a:endParaRPr lang="en-US" altLang="zh-C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4170269"/>
            <a:ext cx="2260356" cy="2499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88915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1"/>
            <a:r>
              <a:rPr lang="zh-CN" altLang="zh-CN" dirty="0"/>
              <a:t>选择列标题，单击“开始→样式｜单元格样式→我的标题”命令。</a:t>
            </a:r>
          </a:p>
          <a:p>
            <a:pPr lvl="1"/>
            <a:r>
              <a:rPr lang="zh-CN" altLang="zh-CN" dirty="0"/>
              <a:t>打开“成绩表</a:t>
            </a:r>
            <a:r>
              <a:rPr lang="en-US" altLang="zh-CN" dirty="0" err="1"/>
              <a:t>3.xlsx</a:t>
            </a:r>
            <a:r>
              <a:rPr lang="zh-CN" altLang="zh-CN" dirty="0"/>
              <a:t>”文件，选择工作表的列标题，单击“开始→样式｜单元格样式→合并样式”命令→弹出“合并样式”对话框，选择“电器销售表”工作簿，如图</a:t>
            </a:r>
            <a:r>
              <a:rPr lang="en-US" altLang="zh-CN" dirty="0"/>
              <a:t>4-48</a:t>
            </a:r>
            <a:r>
              <a:rPr lang="zh-CN" altLang="zh-CN" dirty="0"/>
              <a:t>所示→确定→单击“样式｜单元格样式→我的样式”命令。</a:t>
            </a:r>
          </a:p>
          <a:p>
            <a:pPr>
              <a:buNone/>
            </a:pPr>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137</a:t>
            </a:fld>
            <a:endParaRPr lang="en-US" altLang="zh-CN"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4369984"/>
            <a:ext cx="2426593" cy="2220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792649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a:t>
            </a:r>
            <a:r>
              <a:rPr lang="en-US" altLang="zh-CN" dirty="0"/>
              <a:t>9</a:t>
            </a:r>
            <a:r>
              <a:rPr lang="zh-CN" altLang="zh-CN" dirty="0"/>
              <a:t>）对</a:t>
            </a:r>
            <a:r>
              <a:rPr lang="en-US" altLang="zh-CN" dirty="0" err="1"/>
              <a:t>Sheet1</a:t>
            </a:r>
            <a:r>
              <a:rPr lang="zh-CN" altLang="zh-CN" dirty="0"/>
              <a:t>数据清单应用套用表格样式应用样式及窗口拆分、冻结的操作步骤：</a:t>
            </a:r>
          </a:p>
          <a:p>
            <a:pPr lvl="1"/>
            <a:r>
              <a:rPr lang="zh-CN" altLang="zh-CN" sz="2200" dirty="0"/>
              <a:t>选择工作表</a:t>
            </a:r>
            <a:r>
              <a:rPr lang="en-US" altLang="zh-CN" sz="2200" dirty="0" err="1"/>
              <a:t>Sheet1</a:t>
            </a:r>
            <a:r>
              <a:rPr lang="zh-CN" altLang="zh-CN" sz="2200" dirty="0"/>
              <a:t>包含列标题的数据区域，单击“开始→样式｜套用表格格式”命令→在表格样式列表中，选择表样式中等深浅</a:t>
            </a:r>
            <a:r>
              <a:rPr lang="en-US" altLang="zh-CN" sz="2200" dirty="0"/>
              <a:t>3</a:t>
            </a:r>
            <a:r>
              <a:rPr lang="zh-CN" altLang="zh-CN" sz="2200" dirty="0"/>
              <a:t>。选择列标题，单击“单元格格式→常规”命令。</a:t>
            </a:r>
          </a:p>
          <a:p>
            <a:pPr lvl="1">
              <a:spcBef>
                <a:spcPts val="1200"/>
              </a:spcBef>
            </a:pPr>
            <a:r>
              <a:rPr lang="zh-CN" altLang="zh-CN" dirty="0"/>
              <a:t>拆分冻结窗格：选择单元格</a:t>
            </a:r>
            <a:r>
              <a:rPr lang="en-US" altLang="zh-CN" dirty="0" err="1"/>
              <a:t>A6</a:t>
            </a:r>
            <a:r>
              <a:rPr lang="zh-CN" altLang="zh-CN" dirty="0"/>
              <a:t>，单击“视图→窗口｜拆分”按钮→单击“冻结窗格→冻结拆分窗格”命令。</a:t>
            </a:r>
          </a:p>
          <a:p>
            <a:pPr lvl="1">
              <a:spcBef>
                <a:spcPts val="1200"/>
              </a:spcBef>
            </a:pPr>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138</a:t>
            </a:fld>
            <a:endParaRPr lang="en-US" altLang="zh-CN" dirty="0"/>
          </a:p>
        </p:txBody>
      </p:sp>
    </p:spTree>
    <p:extLst>
      <p:ext uri="{BB962C8B-B14F-4D97-AF65-F5344CB8AC3E}">
        <p14:creationId xmlns:p14="http://schemas.microsoft.com/office/powerpoint/2010/main" val="181234014"/>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8328B043-B568-44C8-8D78-9FE971999D1F}" type="slidenum">
              <a:rPr lang="en-US" altLang="zh-CN"/>
              <a:pPr/>
              <a:t>139</a:t>
            </a:fld>
            <a:endParaRPr lang="en-US" altLang="zh-CN" dirty="0"/>
          </a:p>
        </p:txBody>
      </p:sp>
      <p:sp>
        <p:nvSpPr>
          <p:cNvPr id="183299" name="Rectangle 3"/>
          <p:cNvSpPr>
            <a:spLocks noGrp="1" noChangeArrowheads="1"/>
          </p:cNvSpPr>
          <p:nvPr>
            <p:ph type="body" idx="1"/>
          </p:nvPr>
        </p:nvSpPr>
        <p:spPr>
          <a:xfrm>
            <a:off x="684213" y="1556791"/>
            <a:ext cx="8197850" cy="4536033"/>
          </a:xfrm>
        </p:spPr>
        <p:txBody>
          <a:bodyPr/>
          <a:lstStyle/>
          <a:p>
            <a:pPr>
              <a:buFont typeface="Wingdings" pitchFamily="2" charset="2"/>
              <a:buNone/>
            </a:pPr>
            <a:r>
              <a:rPr lang="zh-CN" altLang="en-US" sz="2400" dirty="0" smtClean="0"/>
              <a:t>（</a:t>
            </a:r>
            <a:r>
              <a:rPr lang="en-US" altLang="zh-CN" sz="2400" dirty="0" smtClean="0"/>
              <a:t>10</a:t>
            </a:r>
            <a:r>
              <a:rPr lang="zh-CN" altLang="en-US" sz="2400" dirty="0" smtClean="0"/>
              <a:t>）</a:t>
            </a:r>
            <a:r>
              <a:rPr lang="zh-CN" altLang="en-US" sz="2400" dirty="0"/>
              <a:t>页面设置操作步骤</a:t>
            </a:r>
            <a:r>
              <a:rPr lang="zh-CN" altLang="en-US" sz="2400" dirty="0" smtClean="0"/>
              <a:t>：</a:t>
            </a:r>
            <a:endParaRPr lang="en-US" altLang="zh-CN" sz="2400" dirty="0" smtClean="0"/>
          </a:p>
          <a:p>
            <a:pPr>
              <a:spcBef>
                <a:spcPts val="1200"/>
              </a:spcBef>
              <a:buNone/>
            </a:pPr>
            <a:r>
              <a:rPr lang="en-US" altLang="zh-CN" sz="2000" dirty="0" smtClean="0"/>
              <a:t>	</a:t>
            </a:r>
            <a:r>
              <a:rPr lang="zh-CN" altLang="zh-CN" sz="2000" dirty="0" smtClean="0"/>
              <a:t>单击</a:t>
            </a:r>
            <a:r>
              <a:rPr lang="zh-CN" altLang="zh-CN" sz="2000" dirty="0"/>
              <a:t>“页面布局”→单击“页面设置”组右下角的扩展按钮，弹出“页面设置”对话框→在“页面”选项卡中设置纸张方向、缩放比例如</a:t>
            </a:r>
            <a:r>
              <a:rPr lang="en-US" altLang="zh-CN" sz="2000" dirty="0"/>
              <a:t>90%</a:t>
            </a:r>
            <a:r>
              <a:rPr lang="zh-CN" altLang="zh-CN" sz="2000" dirty="0"/>
              <a:t>→在“页边距”选项卡中设置“上”、“下”、“左”、“右”、“页眉”、“页脚”等边距→在“页眉</a:t>
            </a:r>
            <a:r>
              <a:rPr lang="en-US" altLang="zh-CN" sz="2000" dirty="0"/>
              <a:t>/</a:t>
            </a:r>
            <a:r>
              <a:rPr lang="zh-CN" altLang="zh-CN" sz="2000" dirty="0"/>
              <a:t>页脚”选项卡中，单击“自定义页眉”按钮→输入“第</a:t>
            </a:r>
            <a:r>
              <a:rPr lang="en-US" altLang="zh-CN" sz="2000" dirty="0"/>
              <a:t>3</a:t>
            </a:r>
            <a:r>
              <a:rPr lang="zh-CN" altLang="zh-CN" sz="2000" dirty="0"/>
              <a:t>、</a:t>
            </a:r>
            <a:r>
              <a:rPr lang="en-US" altLang="zh-CN" sz="2000" dirty="0"/>
              <a:t>4</a:t>
            </a:r>
            <a:r>
              <a:rPr lang="zh-CN" altLang="zh-CN" sz="2000" dirty="0"/>
              <a:t>季度电器销售表”→单击“自定义页脚”按钮，插入“第</a:t>
            </a:r>
            <a:r>
              <a:rPr lang="en-US" altLang="zh-CN" sz="2000" dirty="0"/>
              <a:t>&amp;[</a:t>
            </a:r>
            <a:r>
              <a:rPr lang="zh-CN" altLang="zh-CN" sz="2000" dirty="0"/>
              <a:t>页码</a:t>
            </a:r>
            <a:r>
              <a:rPr lang="en-US" altLang="zh-CN" sz="2000" dirty="0"/>
              <a:t>]</a:t>
            </a:r>
            <a:r>
              <a:rPr lang="zh-CN" altLang="zh-CN" sz="2000" dirty="0"/>
              <a:t>页共</a:t>
            </a:r>
            <a:r>
              <a:rPr lang="en-US" altLang="zh-CN" sz="2000" dirty="0"/>
              <a:t>&amp;[</a:t>
            </a:r>
            <a:r>
              <a:rPr lang="zh-CN" altLang="zh-CN" sz="2000" dirty="0"/>
              <a:t>总页数</a:t>
            </a:r>
            <a:r>
              <a:rPr lang="en-US" altLang="zh-CN" sz="2000" dirty="0"/>
              <a:t>]</a:t>
            </a:r>
            <a:r>
              <a:rPr lang="zh-CN" altLang="zh-CN" sz="2000" dirty="0"/>
              <a:t>页”→在“工作表”选项卡中，打印区域：圈选</a:t>
            </a:r>
            <a:r>
              <a:rPr lang="en-US" altLang="zh-CN" sz="2000" dirty="0"/>
              <a:t>A1</a:t>
            </a:r>
            <a:r>
              <a:rPr lang="zh-CN" altLang="zh-CN" sz="2000" dirty="0"/>
              <a:t>：</a:t>
            </a:r>
            <a:r>
              <a:rPr lang="en-US" altLang="zh-CN" sz="2000" dirty="0" err="1"/>
              <a:t>H75</a:t>
            </a:r>
            <a:r>
              <a:rPr lang="zh-CN" altLang="zh-CN" sz="2000" dirty="0"/>
              <a:t>、打印标题：单击标题行、勾选“网格线”，“确定”，如图</a:t>
            </a:r>
            <a:r>
              <a:rPr lang="en-US" altLang="zh-CN" sz="2000" dirty="0"/>
              <a:t>4-49</a:t>
            </a:r>
            <a:r>
              <a:rPr lang="zh-CN" altLang="zh-CN" sz="2000" dirty="0"/>
              <a:t>所示。单击对话框上“打印预览”按钮可预览设置效果，单击“打印”按钮可实现打印。</a:t>
            </a:r>
          </a:p>
          <a:p>
            <a:pPr>
              <a:buFont typeface="Wingdings" pitchFamily="2" charset="2"/>
              <a:buNone/>
            </a:pPr>
            <a:endParaRPr lang="zh-CN" altLang="en-US" sz="2400" dirty="0"/>
          </a:p>
          <a:p>
            <a:pPr lvl="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24C7DB5A-5F6D-43AF-B6AC-9E6AF6715F17}" type="slidenum">
              <a:rPr lang="en-US" altLang="zh-CN"/>
              <a:pPr/>
              <a:t>14</a:t>
            </a:fld>
            <a:endParaRPr lang="en-US" altLang="zh-CN" dirty="0"/>
          </a:p>
        </p:txBody>
      </p:sp>
      <p:sp>
        <p:nvSpPr>
          <p:cNvPr id="91138" name="Rectangle 2"/>
          <p:cNvSpPr>
            <a:spLocks noGrp="1" noChangeArrowheads="1"/>
          </p:cNvSpPr>
          <p:nvPr>
            <p:ph type="title"/>
          </p:nvPr>
        </p:nvSpPr>
        <p:spPr/>
        <p:txBody>
          <a:bodyPr/>
          <a:lstStyle/>
          <a:p>
            <a:endParaRPr lang="zh-CN" altLang="zh-CN" dirty="0"/>
          </a:p>
        </p:txBody>
      </p:sp>
      <p:sp>
        <p:nvSpPr>
          <p:cNvPr id="91139" name="Rectangle 3"/>
          <p:cNvSpPr>
            <a:spLocks noGrp="1" noChangeArrowheads="1"/>
          </p:cNvSpPr>
          <p:nvPr>
            <p:ph type="body" idx="1"/>
          </p:nvPr>
        </p:nvSpPr>
        <p:spPr/>
        <p:txBody>
          <a:bodyPr/>
          <a:lstStyle/>
          <a:p>
            <a:pPr marL="538162" lvl="1" indent="0">
              <a:buNone/>
            </a:pPr>
            <a:r>
              <a:rPr lang="zh-CN" altLang="en-US" dirty="0" smtClean="0"/>
              <a:t>（</a:t>
            </a:r>
            <a:r>
              <a:rPr lang="en-US" altLang="zh-CN" dirty="0" smtClean="0"/>
              <a:t>5</a:t>
            </a:r>
            <a:r>
              <a:rPr lang="zh-CN" altLang="en-US" dirty="0" smtClean="0"/>
              <a:t>）自定义</a:t>
            </a:r>
            <a:r>
              <a:rPr lang="zh-CN" altLang="en-US" dirty="0"/>
              <a:t>序列</a:t>
            </a:r>
          </a:p>
          <a:p>
            <a:pPr marL="538162" lvl="1" indent="0">
              <a:buNone/>
            </a:pPr>
            <a:r>
              <a:rPr lang="zh-CN" altLang="zh-CN" sz="2400" dirty="0" smtClean="0">
                <a:solidFill>
                  <a:schemeClr val="tx1"/>
                </a:solidFill>
                <a:latin typeface="+mn-lt"/>
                <a:ea typeface="+mn-ea"/>
                <a:cs typeface="+mn-cs"/>
              </a:rPr>
              <a:t>单击</a:t>
            </a:r>
            <a:r>
              <a:rPr lang="zh-CN" altLang="zh-CN" sz="2400" dirty="0">
                <a:solidFill>
                  <a:schemeClr val="tx1"/>
                </a:solidFill>
                <a:latin typeface="+mn-lt"/>
                <a:ea typeface="+mn-ea"/>
                <a:cs typeface="+mn-cs"/>
              </a:rPr>
              <a:t>“文件→</a:t>
            </a:r>
            <a:r>
              <a:rPr lang="en-US" altLang="zh-CN" sz="2400" dirty="0">
                <a:solidFill>
                  <a:schemeClr val="tx1"/>
                </a:solidFill>
                <a:latin typeface="+mn-lt"/>
                <a:ea typeface="+mn-ea"/>
                <a:cs typeface="+mn-cs"/>
              </a:rPr>
              <a:t>Excel</a:t>
            </a:r>
            <a:r>
              <a:rPr lang="zh-CN" altLang="zh-CN" sz="2400" dirty="0">
                <a:solidFill>
                  <a:schemeClr val="tx1"/>
                </a:solidFill>
                <a:latin typeface="+mn-lt"/>
                <a:ea typeface="+mn-ea"/>
                <a:cs typeface="+mn-cs"/>
              </a:rPr>
              <a:t>选项→高级→常规→创建用于排序和填充序列的列表→编辑自定义列表”按钮，打开自定义序列对话框，在该对话框中添加或倒入自定义序列。</a:t>
            </a:r>
          </a:p>
        </p:txBody>
      </p:sp>
      <p:pic>
        <p:nvPicPr>
          <p:cNvPr id="911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8175" y="3621336"/>
            <a:ext cx="5656263" cy="2808287"/>
          </a:xfrm>
          <a:prstGeom prst="rect">
            <a:avLst/>
          </a:prstGeom>
          <a:noFill/>
          <a:extLst>
            <a:ext uri="{909E8E84-426E-40DD-AFC4-6F175D3DCCD1}">
              <a14:hiddenFill xmlns:a14="http://schemas.microsoft.com/office/drawing/2010/main">
                <a:solidFill>
                  <a:srgbClr val="FFFFFF"/>
                </a:solidFill>
              </a14:hiddenFill>
            </a:ext>
          </a:extLst>
        </p:spPr>
      </p:pic>
      <p:sp>
        <p:nvSpPr>
          <p:cNvPr id="91141" name="Oval 5"/>
          <p:cNvSpPr>
            <a:spLocks noChangeArrowheads="1"/>
          </p:cNvSpPr>
          <p:nvPr/>
        </p:nvSpPr>
        <p:spPr bwMode="auto">
          <a:xfrm>
            <a:off x="6141899" y="5688113"/>
            <a:ext cx="936625" cy="433387"/>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142" name="Oval 6"/>
          <p:cNvSpPr>
            <a:spLocks noChangeArrowheads="1"/>
          </p:cNvSpPr>
          <p:nvPr/>
        </p:nvSpPr>
        <p:spPr bwMode="auto">
          <a:xfrm>
            <a:off x="6397813" y="4437112"/>
            <a:ext cx="936625" cy="433388"/>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4DB43524-C254-42AC-8C75-37967B3D3FB6}" type="slidenum">
              <a:rPr lang="en-US" altLang="zh-CN"/>
              <a:pPr/>
              <a:t>140</a:t>
            </a:fld>
            <a:endParaRPr lang="en-US" altLang="zh-CN" dirty="0"/>
          </a:p>
        </p:txBody>
      </p:sp>
      <p:sp>
        <p:nvSpPr>
          <p:cNvPr id="184322" name="Rectangle 2"/>
          <p:cNvSpPr>
            <a:spLocks noGrp="1" noChangeArrowheads="1"/>
          </p:cNvSpPr>
          <p:nvPr>
            <p:ph type="title"/>
          </p:nvPr>
        </p:nvSpPr>
        <p:spPr/>
        <p:txBody>
          <a:bodyPr/>
          <a:lstStyle/>
          <a:p>
            <a:endParaRPr lang="zh-CN" altLang="zh-CN"/>
          </a:p>
        </p:txBody>
      </p:sp>
      <p:sp>
        <p:nvSpPr>
          <p:cNvPr id="184323" name="Rectangle 3"/>
          <p:cNvSpPr>
            <a:spLocks noGrp="1" noChangeArrowheads="1"/>
          </p:cNvSpPr>
          <p:nvPr>
            <p:ph type="body" idx="1"/>
          </p:nvPr>
        </p:nvSpPr>
        <p:spPr/>
        <p:txBody>
          <a:bodyPr/>
          <a:lstStyle/>
          <a:p>
            <a:pPr algn="just">
              <a:buFont typeface="Wingdings" pitchFamily="2" charset="2"/>
              <a:buNone/>
            </a:pPr>
            <a:r>
              <a:rPr lang="en-US" altLang="zh-CN" dirty="0"/>
              <a:t>4</a:t>
            </a:r>
            <a:r>
              <a:rPr lang="zh-CN" altLang="en-US" dirty="0"/>
              <a:t>．课堂</a:t>
            </a:r>
            <a:r>
              <a:rPr lang="zh-CN" altLang="en-US" dirty="0" smtClean="0"/>
              <a:t>实践</a:t>
            </a:r>
            <a:endParaRPr lang="en-US" altLang="zh-CN" dirty="0" smtClean="0"/>
          </a:p>
          <a:p>
            <a:pPr marL="538162" lvl="1" indent="0">
              <a:buNone/>
            </a:pPr>
            <a:r>
              <a:rPr lang="zh-CN" altLang="zh-CN" dirty="0"/>
              <a:t>（</a:t>
            </a:r>
            <a:r>
              <a:rPr lang="en-US" altLang="zh-CN" dirty="0"/>
              <a:t>1</a:t>
            </a:r>
            <a:r>
              <a:rPr lang="zh-CN" altLang="zh-CN" dirty="0"/>
              <a:t>）实践本案例（</a:t>
            </a:r>
            <a:r>
              <a:rPr lang="en-US" altLang="zh-CN" dirty="0"/>
              <a:t>1</a:t>
            </a:r>
            <a:r>
              <a:rPr lang="zh-CN" altLang="zh-CN" dirty="0"/>
              <a:t>）、（</a:t>
            </a:r>
            <a:r>
              <a:rPr lang="en-US" altLang="zh-CN" dirty="0"/>
              <a:t>2</a:t>
            </a:r>
            <a:r>
              <a:rPr lang="zh-CN" altLang="zh-CN" dirty="0"/>
              <a:t>）。</a:t>
            </a:r>
          </a:p>
          <a:p>
            <a:pPr marL="538162" lvl="1" indent="0">
              <a:buNone/>
            </a:pPr>
            <a:r>
              <a:rPr lang="zh-CN" altLang="zh-CN" dirty="0"/>
              <a:t>（</a:t>
            </a:r>
            <a:r>
              <a:rPr lang="en-US" altLang="zh-CN" dirty="0"/>
              <a:t>2</a:t>
            </a:r>
            <a:r>
              <a:rPr lang="zh-CN" altLang="zh-CN" dirty="0"/>
              <a:t>）实践本案例（</a:t>
            </a:r>
            <a:r>
              <a:rPr lang="en-US" altLang="zh-CN" dirty="0"/>
              <a:t>3</a:t>
            </a:r>
            <a:r>
              <a:rPr lang="zh-CN" altLang="zh-CN" dirty="0"/>
              <a:t>）、（</a:t>
            </a:r>
            <a:r>
              <a:rPr lang="en-US" altLang="zh-CN" dirty="0"/>
              <a:t>4</a:t>
            </a:r>
            <a:r>
              <a:rPr lang="zh-CN" altLang="zh-CN" dirty="0"/>
              <a:t>）、（</a:t>
            </a:r>
            <a:r>
              <a:rPr lang="en-US" altLang="zh-CN" dirty="0"/>
              <a:t>5</a:t>
            </a:r>
            <a:r>
              <a:rPr lang="zh-CN" altLang="zh-CN" dirty="0"/>
              <a:t>）。</a:t>
            </a:r>
          </a:p>
          <a:p>
            <a:pPr marL="538162" lvl="1" indent="0">
              <a:buNone/>
            </a:pPr>
            <a:r>
              <a:rPr lang="zh-CN" altLang="zh-CN" dirty="0"/>
              <a:t>（</a:t>
            </a:r>
            <a:r>
              <a:rPr lang="en-US" altLang="zh-CN" dirty="0"/>
              <a:t>3</a:t>
            </a:r>
            <a:r>
              <a:rPr lang="zh-CN" altLang="zh-CN" dirty="0"/>
              <a:t>）实践本案例（</a:t>
            </a:r>
            <a:r>
              <a:rPr lang="en-US" altLang="zh-CN" dirty="0"/>
              <a:t>6</a:t>
            </a:r>
            <a:r>
              <a:rPr lang="zh-CN" altLang="zh-CN" dirty="0"/>
              <a:t>）、（</a:t>
            </a:r>
            <a:r>
              <a:rPr lang="en-US" altLang="zh-CN" dirty="0"/>
              <a:t>7</a:t>
            </a:r>
            <a:r>
              <a:rPr lang="zh-CN" altLang="zh-CN" dirty="0"/>
              <a:t>）。</a:t>
            </a:r>
          </a:p>
          <a:p>
            <a:pPr marL="538162" lvl="1" indent="0">
              <a:buNone/>
            </a:pPr>
            <a:r>
              <a:rPr lang="zh-CN" altLang="zh-CN" dirty="0"/>
              <a:t>（</a:t>
            </a:r>
            <a:r>
              <a:rPr lang="en-US" altLang="zh-CN" dirty="0"/>
              <a:t>4</a:t>
            </a:r>
            <a:r>
              <a:rPr lang="zh-CN" altLang="zh-CN" dirty="0"/>
              <a:t>）实践本案例（</a:t>
            </a:r>
            <a:r>
              <a:rPr lang="en-US" altLang="zh-CN" dirty="0"/>
              <a:t>8</a:t>
            </a:r>
            <a:r>
              <a:rPr lang="zh-CN" altLang="zh-CN" dirty="0"/>
              <a:t>）、（</a:t>
            </a:r>
            <a:r>
              <a:rPr lang="en-US" altLang="zh-CN" dirty="0"/>
              <a:t>9</a:t>
            </a:r>
            <a:r>
              <a:rPr lang="zh-CN" altLang="zh-CN" dirty="0"/>
              <a:t>）、（</a:t>
            </a:r>
            <a:r>
              <a:rPr lang="en-US" altLang="zh-CN" dirty="0"/>
              <a:t>10</a:t>
            </a:r>
            <a:r>
              <a:rPr lang="zh-CN" altLang="zh-CN" dirty="0"/>
              <a:t>）。</a:t>
            </a:r>
          </a:p>
          <a:p>
            <a:pPr algn="just">
              <a:buFont typeface="Wingdings" pitchFamily="2" charset="2"/>
              <a:buNone/>
            </a:pPr>
            <a:endParaRPr lang="zh-CN" altLang="en-US" dirty="0"/>
          </a:p>
          <a:p>
            <a:pPr algn="just">
              <a:buFont typeface="Wingdings" pitchFamily="2" charset="2"/>
              <a:buNone/>
            </a:pPr>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sz="2400" dirty="0"/>
              <a:t>（</a:t>
            </a:r>
            <a:r>
              <a:rPr lang="en-US" altLang="zh-CN" sz="2400" dirty="0"/>
              <a:t>5</a:t>
            </a:r>
            <a:r>
              <a:rPr lang="zh-CN" altLang="zh-CN" sz="2400" dirty="0"/>
              <a:t>）打开工作簿文件</a:t>
            </a:r>
            <a:r>
              <a:rPr lang="en-US" altLang="zh-CN" sz="2400" dirty="0" err="1"/>
              <a:t>Stuent.xlsx</a:t>
            </a:r>
            <a:r>
              <a:rPr lang="en-US" altLang="zh-CN" sz="2400" dirty="0"/>
              <a:t> </a:t>
            </a:r>
            <a:r>
              <a:rPr lang="zh-CN" altLang="zh-CN" sz="2400" dirty="0"/>
              <a:t>，完成下列操作：</a:t>
            </a:r>
          </a:p>
          <a:p>
            <a:pPr marL="538162" lvl="1" indent="0">
              <a:spcBef>
                <a:spcPts val="1200"/>
              </a:spcBef>
              <a:buNone/>
            </a:pPr>
            <a:r>
              <a:rPr lang="zh-CN" altLang="zh-CN" sz="2000" dirty="0"/>
              <a:t>①从工作表</a:t>
            </a:r>
            <a:r>
              <a:rPr lang="en-US" altLang="zh-CN" sz="2000" dirty="0" err="1"/>
              <a:t>Sheet1</a:t>
            </a:r>
            <a:r>
              <a:rPr lang="zh-CN" altLang="zh-CN" sz="2000" dirty="0"/>
              <a:t>的数据清单中筛选出所有</a:t>
            </a:r>
            <a:r>
              <a:rPr lang="en-US" altLang="zh-CN" sz="2000" dirty="0"/>
              <a:t>2008</a:t>
            </a:r>
            <a:r>
              <a:rPr lang="zh-CN" altLang="zh-CN" sz="2000" dirty="0"/>
              <a:t>级至上</a:t>
            </a:r>
            <a:r>
              <a:rPr lang="en-US" altLang="zh-CN" sz="2000" dirty="0"/>
              <a:t>2009</a:t>
            </a:r>
            <a:r>
              <a:rPr lang="zh-CN" altLang="zh-CN" sz="2000" dirty="0"/>
              <a:t>级中文专业学生的记录，并将筛选结果（包括标题行）复制到以</a:t>
            </a:r>
            <a:r>
              <a:rPr lang="en-US" altLang="zh-CN" sz="2000" dirty="0" err="1"/>
              <a:t>Sheet1</a:t>
            </a:r>
            <a:r>
              <a:rPr lang="zh-CN" altLang="zh-CN" sz="2000" dirty="0"/>
              <a:t>！</a:t>
            </a:r>
            <a:r>
              <a:rPr lang="en-US" altLang="zh-CN" sz="2000" dirty="0" err="1"/>
              <a:t>A155</a:t>
            </a:r>
            <a:r>
              <a:rPr lang="zh-CN" altLang="zh-CN" sz="2000" dirty="0"/>
              <a:t>为左上角的区域中。（高级筛选）</a:t>
            </a:r>
          </a:p>
          <a:p>
            <a:pPr marL="538162" lvl="1" indent="0">
              <a:buNone/>
            </a:pPr>
            <a:r>
              <a:rPr lang="zh-CN" altLang="zh-CN" sz="2000" dirty="0"/>
              <a:t>②使用分类汇总，统计不同专业的人数，将汇总结果复制到空白区域，在</a:t>
            </a:r>
            <a:r>
              <a:rPr lang="en-US" altLang="zh-CN" sz="2000" dirty="0" err="1"/>
              <a:t>sheet2</a:t>
            </a:r>
            <a:r>
              <a:rPr lang="zh-CN" altLang="zh-CN" sz="2000" dirty="0"/>
              <a:t>中完成。</a:t>
            </a:r>
          </a:p>
          <a:p>
            <a:pPr marL="538162" lvl="1" indent="0">
              <a:buNone/>
            </a:pPr>
            <a:r>
              <a:rPr lang="zh-CN" altLang="zh-CN" sz="2000" dirty="0"/>
              <a:t>③创建透视表，统计不同专业、不同性别、不同年级的人数，年级放在页上，性别放在列上，专业放在行上，性别放在数据上，汇总方式为计数，横向求和（纵向不求和），透视表重命名为“学生统计表”。</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141</a:t>
            </a:fld>
            <a:endParaRPr lang="en-US" altLang="zh-CN" dirty="0"/>
          </a:p>
        </p:txBody>
      </p:sp>
    </p:spTree>
    <p:extLst>
      <p:ext uri="{BB962C8B-B14F-4D97-AF65-F5344CB8AC3E}">
        <p14:creationId xmlns:p14="http://schemas.microsoft.com/office/powerpoint/2010/main" val="3374379006"/>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E329C77C-5069-4B68-A275-C2C66F97967F}" type="slidenum">
              <a:rPr lang="en-US" altLang="zh-CN"/>
              <a:pPr/>
              <a:t>142</a:t>
            </a:fld>
            <a:endParaRPr lang="en-US" altLang="zh-CN" dirty="0"/>
          </a:p>
        </p:txBody>
      </p:sp>
      <p:sp>
        <p:nvSpPr>
          <p:cNvPr id="185346" name="Rectangle 2"/>
          <p:cNvSpPr>
            <a:spLocks noGrp="1" noChangeArrowheads="1"/>
          </p:cNvSpPr>
          <p:nvPr>
            <p:ph type="title"/>
          </p:nvPr>
        </p:nvSpPr>
        <p:spPr/>
        <p:txBody>
          <a:bodyPr/>
          <a:lstStyle/>
          <a:p>
            <a:endParaRPr lang="zh-CN" altLang="zh-CN"/>
          </a:p>
        </p:txBody>
      </p:sp>
      <p:sp>
        <p:nvSpPr>
          <p:cNvPr id="185347" name="Rectangle 3"/>
          <p:cNvSpPr>
            <a:spLocks noGrp="1" noChangeArrowheads="1"/>
          </p:cNvSpPr>
          <p:nvPr>
            <p:ph type="body" idx="1"/>
          </p:nvPr>
        </p:nvSpPr>
        <p:spPr/>
        <p:txBody>
          <a:bodyPr/>
          <a:lstStyle/>
          <a:p>
            <a:pPr algn="just">
              <a:buFont typeface="Wingdings" pitchFamily="2" charset="2"/>
              <a:buNone/>
            </a:pPr>
            <a:r>
              <a:rPr lang="en-US" altLang="zh-CN" sz="2800" dirty="0"/>
              <a:t>5</a:t>
            </a:r>
            <a:r>
              <a:rPr lang="zh-CN" altLang="en-US" sz="2800" dirty="0"/>
              <a:t>．评价与</a:t>
            </a:r>
            <a:r>
              <a:rPr lang="zh-CN" altLang="en-US" sz="2800" dirty="0" smtClean="0"/>
              <a:t>总结</a:t>
            </a:r>
            <a:endParaRPr lang="en-US" altLang="zh-CN" sz="2800" dirty="0" smtClean="0"/>
          </a:p>
          <a:p>
            <a:pPr algn="just">
              <a:buFont typeface="Wingdings" pitchFamily="2" charset="2"/>
              <a:buNone/>
            </a:pPr>
            <a:endParaRPr lang="zh-CN" altLang="en-US" sz="2800" dirty="0"/>
          </a:p>
          <a:p>
            <a:pPr algn="just">
              <a:buFont typeface="Wingdings" pitchFamily="2" charset="2"/>
              <a:buNone/>
            </a:pPr>
            <a:r>
              <a:rPr lang="en-US" altLang="zh-CN" sz="2800" dirty="0"/>
              <a:t>6</a:t>
            </a:r>
            <a:r>
              <a:rPr lang="zh-CN" altLang="en-US" sz="2800" dirty="0"/>
              <a:t>．课外</a:t>
            </a:r>
            <a:r>
              <a:rPr lang="zh-CN" altLang="en-US" sz="2800" dirty="0" smtClean="0"/>
              <a:t>延伸</a:t>
            </a:r>
            <a:endParaRPr lang="en-US" altLang="zh-CN" sz="2800" dirty="0" smtClean="0"/>
          </a:p>
          <a:p>
            <a:pPr>
              <a:buNone/>
            </a:pPr>
            <a:r>
              <a:rPr lang="zh-CN" altLang="zh-CN" sz="2400" dirty="0" smtClean="0"/>
              <a:t>①</a:t>
            </a:r>
            <a:r>
              <a:rPr lang="zh-CN" altLang="zh-CN" sz="2400" dirty="0"/>
              <a:t>根据本案例（</a:t>
            </a:r>
            <a:r>
              <a:rPr lang="en-US" altLang="zh-CN" sz="2400" dirty="0"/>
              <a:t>6</a:t>
            </a:r>
            <a:r>
              <a:rPr lang="zh-CN" altLang="zh-CN" sz="2400" dirty="0"/>
              <a:t>）中的透视表，年销售业绩最好（订货量最大）与销售业绩最差销售员所在行分别用的图案颜色分别设置为浅绿与浅黄色。订货量最大产品与订货量最少产品名称分别用红色和蓝色显示。</a:t>
            </a:r>
          </a:p>
          <a:p>
            <a:pPr>
              <a:buNone/>
            </a:pPr>
            <a:r>
              <a:rPr lang="zh-CN" altLang="zh-CN" sz="2400" dirty="0"/>
              <a:t>②用函数方法统计不同销售员不同产品的订货量。</a:t>
            </a:r>
          </a:p>
          <a:p>
            <a:pPr algn="just">
              <a:buFont typeface="Wingdings" pitchFamily="2" charset="2"/>
              <a:buNone/>
            </a:pPr>
            <a:endParaRPr lang="zh-CN" altLang="en-US" sz="2800" dirty="0"/>
          </a:p>
          <a:p>
            <a:pPr lvl="1">
              <a:buFont typeface="Wingdings" pitchFamily="2" charset="2"/>
              <a:buNone/>
            </a:pPr>
            <a:endParaRPr lang="en-US" altLang="zh-CN" sz="2800"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679428C-A63C-4E8A-9FE6-06BA8A5643A9}" type="slidenum">
              <a:rPr lang="en-US" altLang="zh-CN"/>
              <a:pPr/>
              <a:t>143</a:t>
            </a:fld>
            <a:endParaRPr lang="en-US" altLang="zh-CN" dirty="0"/>
          </a:p>
        </p:txBody>
      </p:sp>
      <p:sp>
        <p:nvSpPr>
          <p:cNvPr id="186370" name="Rectangle 2"/>
          <p:cNvSpPr>
            <a:spLocks noGrp="1" noChangeArrowheads="1"/>
          </p:cNvSpPr>
          <p:nvPr>
            <p:ph type="title"/>
          </p:nvPr>
        </p:nvSpPr>
        <p:spPr/>
        <p:txBody>
          <a:bodyPr/>
          <a:lstStyle/>
          <a:p>
            <a:r>
              <a:rPr lang="zh-CN" altLang="en-US" b="1"/>
              <a:t>案例</a:t>
            </a:r>
            <a:r>
              <a:rPr lang="en-US" altLang="zh-CN" b="1" dirty="0"/>
              <a:t>7 </a:t>
            </a:r>
            <a:r>
              <a:rPr lang="zh-CN" altLang="en-US" b="1"/>
              <a:t>教工信息统计与分析</a:t>
            </a:r>
          </a:p>
        </p:txBody>
      </p:sp>
      <p:sp>
        <p:nvSpPr>
          <p:cNvPr id="186371" name="Rectangle 3"/>
          <p:cNvSpPr>
            <a:spLocks noGrp="1" noChangeArrowheads="1"/>
          </p:cNvSpPr>
          <p:nvPr>
            <p:ph type="body" idx="1"/>
          </p:nvPr>
        </p:nvSpPr>
        <p:spPr/>
        <p:txBody>
          <a:bodyPr/>
          <a:lstStyle/>
          <a:p>
            <a:pPr>
              <a:buFont typeface="Wingdings" pitchFamily="2" charset="2"/>
              <a:buNone/>
            </a:pPr>
            <a:r>
              <a:rPr lang="en-US" altLang="zh-CN" sz="2800" dirty="0"/>
              <a:t>【</a:t>
            </a:r>
            <a:r>
              <a:rPr lang="zh-CN" altLang="en-US" sz="2800" dirty="0"/>
              <a:t>场景描述</a:t>
            </a:r>
            <a:r>
              <a:rPr lang="en-US" altLang="zh-CN" sz="2800" dirty="0"/>
              <a:t>】</a:t>
            </a:r>
          </a:p>
          <a:p>
            <a:pPr>
              <a:buNone/>
            </a:pPr>
            <a:r>
              <a:rPr lang="en-US" altLang="zh-CN" sz="2400" dirty="0" smtClean="0"/>
              <a:t>      </a:t>
            </a:r>
            <a:r>
              <a:rPr lang="zh-CN" altLang="zh-CN" sz="2200" dirty="0" smtClean="0"/>
              <a:t>宏</a:t>
            </a:r>
            <a:r>
              <a:rPr lang="zh-CN" altLang="zh-CN" sz="2200" dirty="0"/>
              <a:t>远职业技术学院是一所教师众多的高校，人力资源部门经常需要对教师队伍的学历、职称构成、科研论文等数据进行统计和分析，以便为领导引进人才、科学用人提供科学依据。教师人数众多，统计和管理大量数据工作是很辛苦的事情。但如果能熟练地应用</a:t>
            </a:r>
            <a:r>
              <a:rPr lang="en-US" altLang="zh-CN" sz="2200" dirty="0"/>
              <a:t>Excel</a:t>
            </a:r>
            <a:r>
              <a:rPr lang="zh-CN" altLang="zh-CN" sz="2200" dirty="0"/>
              <a:t>中的各种统计函数、数据透视表及图表功能，一定能起到事半功倍的效果。下面就以学院部分教师的科研数据为例，以窥探几分人力资源部门的部分日常管理工作。打开“</a:t>
            </a:r>
            <a:r>
              <a:rPr lang="en-US" altLang="zh-CN" sz="2200" dirty="0" err="1"/>
              <a:t>teacher_inf.xlsx</a:t>
            </a:r>
            <a:r>
              <a:rPr lang="zh-CN" altLang="zh-CN" sz="2200" dirty="0"/>
              <a:t>”文件，完成下列各项工作：</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87395" name="Rectangle 3"/>
          <p:cNvSpPr>
            <a:spLocks noGrp="1" noChangeArrowheads="1"/>
          </p:cNvSpPr>
          <p:nvPr>
            <p:ph type="body" idx="1"/>
          </p:nvPr>
        </p:nvSpPr>
        <p:spPr/>
        <p:txBody>
          <a:bodyPr/>
          <a:lstStyle/>
          <a:p>
            <a:pPr>
              <a:buNone/>
            </a:pPr>
            <a:r>
              <a:rPr lang="zh-CN" altLang="zh-CN" sz="2200" dirty="0"/>
              <a:t>（</a:t>
            </a:r>
            <a:r>
              <a:rPr lang="en-US" altLang="zh-CN" sz="2200" dirty="0"/>
              <a:t>1</a:t>
            </a:r>
            <a:r>
              <a:rPr lang="zh-CN" altLang="zh-CN" sz="2200" dirty="0"/>
              <a:t>）统计博士或教授某年度发表论文之和，统计女副教授某年度发表论文的平均值。条件区域放在</a:t>
            </a:r>
            <a:r>
              <a:rPr lang="en-US" altLang="zh-CN" sz="2200" dirty="0" err="1"/>
              <a:t>sheet1</a:t>
            </a:r>
            <a:r>
              <a:rPr lang="zh-CN" altLang="zh-CN" sz="2200" dirty="0"/>
              <a:t>的</a:t>
            </a:r>
            <a:r>
              <a:rPr lang="en-US" altLang="zh-CN" sz="2200" dirty="0" err="1"/>
              <a:t>G1:J3</a:t>
            </a:r>
            <a:r>
              <a:rPr lang="zh-CN" altLang="zh-CN" sz="2200" dirty="0"/>
              <a:t>的某空白处，在单元格区域</a:t>
            </a:r>
            <a:r>
              <a:rPr lang="en-US" altLang="zh-CN" sz="2200" dirty="0" err="1"/>
              <a:t>I7</a:t>
            </a:r>
            <a:r>
              <a:rPr lang="zh-CN" altLang="zh-CN" sz="2200" dirty="0"/>
              <a:t>：</a:t>
            </a:r>
            <a:r>
              <a:rPr lang="en-US" altLang="zh-CN" sz="2200" dirty="0" err="1"/>
              <a:t>I8</a:t>
            </a:r>
            <a:r>
              <a:rPr lang="zh-CN" altLang="zh-CN" sz="2200" dirty="0"/>
              <a:t>中统计；</a:t>
            </a:r>
          </a:p>
          <a:p>
            <a:pPr>
              <a:buNone/>
            </a:pPr>
            <a:r>
              <a:rPr lang="zh-CN" altLang="zh-CN" sz="2200" dirty="0"/>
              <a:t>（</a:t>
            </a:r>
            <a:r>
              <a:rPr lang="en-US" altLang="zh-CN" sz="2200" dirty="0"/>
              <a:t>2</a:t>
            </a:r>
            <a:r>
              <a:rPr lang="zh-CN" altLang="zh-CN" sz="2200" dirty="0"/>
              <a:t>）筛选女教师发表论文最多的记录到</a:t>
            </a:r>
            <a:r>
              <a:rPr lang="en-US" altLang="zh-CN" sz="2200" dirty="0" err="1"/>
              <a:t>sheet1</a:t>
            </a:r>
            <a:r>
              <a:rPr lang="zh-CN" altLang="zh-CN" sz="2200" dirty="0"/>
              <a:t>的</a:t>
            </a:r>
            <a:r>
              <a:rPr lang="en-US" altLang="zh-CN" sz="2200" dirty="0" err="1"/>
              <a:t>A33</a:t>
            </a:r>
            <a:r>
              <a:rPr lang="zh-CN" altLang="zh-CN" sz="2200" dirty="0"/>
              <a:t>为左上角的单元格区域中；</a:t>
            </a:r>
          </a:p>
          <a:p>
            <a:pPr>
              <a:buNone/>
            </a:pPr>
            <a:r>
              <a:rPr lang="zh-CN" altLang="zh-CN" sz="2200" dirty="0"/>
              <a:t>（</a:t>
            </a:r>
            <a:r>
              <a:rPr lang="en-US" altLang="zh-CN" sz="2200" dirty="0"/>
              <a:t>3</a:t>
            </a:r>
            <a:r>
              <a:rPr lang="zh-CN" altLang="zh-CN" sz="2200" dirty="0"/>
              <a:t>）将女教师发表论文最多的教师所在的行添加浅绿色底纹；</a:t>
            </a:r>
          </a:p>
          <a:p>
            <a:pPr>
              <a:buNone/>
            </a:pPr>
            <a:r>
              <a:rPr lang="zh-CN" altLang="zh-CN" sz="2200" dirty="0"/>
              <a:t>（</a:t>
            </a:r>
            <a:r>
              <a:rPr lang="en-US" altLang="zh-CN" sz="2200" dirty="0"/>
              <a:t>4</a:t>
            </a:r>
            <a:r>
              <a:rPr lang="zh-CN" altLang="zh-CN" sz="2200" dirty="0"/>
              <a:t>）查询夏雪老师发表多少篇论文；</a:t>
            </a:r>
          </a:p>
          <a:p>
            <a:pPr>
              <a:buNone/>
            </a:pPr>
            <a:r>
              <a:rPr lang="zh-CN" altLang="zh-CN" sz="2200" dirty="0"/>
              <a:t>（</a:t>
            </a:r>
            <a:r>
              <a:rPr lang="en-US" altLang="zh-CN" sz="2200" dirty="0"/>
              <a:t>5</a:t>
            </a:r>
            <a:r>
              <a:rPr lang="zh-CN" altLang="zh-CN" sz="2200" dirty="0"/>
              <a:t>）在</a:t>
            </a:r>
            <a:r>
              <a:rPr lang="en-US" altLang="zh-CN" sz="2200" dirty="0" err="1"/>
              <a:t>sheet2</a:t>
            </a:r>
            <a:r>
              <a:rPr lang="zh-CN" altLang="zh-CN" sz="2200" dirty="0"/>
              <a:t>的</a:t>
            </a:r>
            <a:r>
              <a:rPr lang="en-US" altLang="zh-CN" sz="2200" dirty="0" err="1"/>
              <a:t>H2</a:t>
            </a:r>
            <a:r>
              <a:rPr lang="zh-CN" altLang="zh-CN" sz="2200" dirty="0"/>
              <a:t>：</a:t>
            </a:r>
            <a:r>
              <a:rPr lang="en-US" altLang="zh-CN" sz="2200" dirty="0" err="1"/>
              <a:t>J5</a:t>
            </a:r>
            <a:r>
              <a:rPr lang="zh-CN" altLang="zh-CN" sz="2200" dirty="0"/>
              <a:t>区域中统计不同职称、人数、比例、发表论文的平均值；</a:t>
            </a:r>
          </a:p>
          <a:p>
            <a:pPr marL="538162" lvl="1" indent="0">
              <a:buNone/>
            </a:pPr>
            <a:endParaRPr lang="zh-CN" altLang="en-US" dirty="0" smtClean="0"/>
          </a:p>
          <a:p>
            <a:endParaRPr lang="en-US" altLang="zh-CN" dirty="0"/>
          </a:p>
        </p:txBody>
      </p:sp>
      <p:sp>
        <p:nvSpPr>
          <p:cNvPr id="7" name="灯片编号占位符 5"/>
          <p:cNvSpPr>
            <a:spLocks noGrp="1"/>
          </p:cNvSpPr>
          <p:nvPr>
            <p:ph type="sldNum" sz="quarter" idx="12"/>
          </p:nvPr>
        </p:nvSpPr>
        <p:spPr/>
        <p:txBody>
          <a:bodyPr/>
          <a:lstStyle/>
          <a:p>
            <a:fld id="{AFBDBFC0-6C9B-489C-8D9D-6032C5485D50}" type="slidenum">
              <a:rPr lang="en-US" altLang="zh-CN" smtClean="0"/>
              <a:pPr/>
              <a:t>144</a:t>
            </a:fld>
            <a:endParaRPr lang="en-US" altLang="zh-CN"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3A05BB6-CE3E-45A9-B0FF-C22544E06405}" type="slidenum">
              <a:rPr lang="en-US" altLang="zh-CN"/>
              <a:pPr/>
              <a:t>145</a:t>
            </a:fld>
            <a:endParaRPr lang="en-US" altLang="zh-CN" dirty="0"/>
          </a:p>
        </p:txBody>
      </p:sp>
      <p:sp>
        <p:nvSpPr>
          <p:cNvPr id="226306" name="Rectangle 2"/>
          <p:cNvSpPr>
            <a:spLocks noGrp="1" noChangeArrowheads="1"/>
          </p:cNvSpPr>
          <p:nvPr>
            <p:ph type="title"/>
          </p:nvPr>
        </p:nvSpPr>
        <p:spPr/>
        <p:txBody>
          <a:bodyPr/>
          <a:lstStyle/>
          <a:p>
            <a:endParaRPr lang="zh-CN" altLang="zh-CN"/>
          </a:p>
        </p:txBody>
      </p:sp>
      <p:sp>
        <p:nvSpPr>
          <p:cNvPr id="226307" name="Rectangle 3"/>
          <p:cNvSpPr>
            <a:spLocks noGrp="1" noChangeArrowheads="1"/>
          </p:cNvSpPr>
          <p:nvPr>
            <p:ph type="body" idx="1"/>
          </p:nvPr>
        </p:nvSpPr>
        <p:spPr>
          <a:xfrm>
            <a:off x="684213" y="1484313"/>
            <a:ext cx="8197850" cy="4608512"/>
          </a:xfrm>
        </p:spPr>
        <p:txBody>
          <a:bodyPr/>
          <a:lstStyle/>
          <a:p>
            <a:pPr>
              <a:buNone/>
            </a:pPr>
            <a:r>
              <a:rPr lang="zh-CN" altLang="zh-CN" sz="2200" dirty="0"/>
              <a:t>（</a:t>
            </a:r>
            <a:r>
              <a:rPr lang="en-US" altLang="zh-CN" sz="2200" dirty="0"/>
              <a:t>6</a:t>
            </a:r>
            <a:r>
              <a:rPr lang="zh-CN" altLang="zh-CN" sz="2200" dirty="0"/>
              <a:t>）以（</a:t>
            </a:r>
            <a:r>
              <a:rPr lang="en-US" altLang="zh-CN" sz="2200" dirty="0"/>
              <a:t>5</a:t>
            </a:r>
            <a:r>
              <a:rPr lang="zh-CN" altLang="zh-CN" sz="2200" dirty="0"/>
              <a:t>）中统计的数据为依据，以“职称”、“人数”两列数为数据源，绘制三维饼图，并显示“值”和“百分比”，标题为“教师结构统计图”。标题的字号设置为</a:t>
            </a:r>
            <a:r>
              <a:rPr lang="en-US" altLang="zh-CN" sz="2200" dirty="0"/>
              <a:t>14</a:t>
            </a:r>
            <a:r>
              <a:rPr lang="zh-CN" altLang="zh-CN" sz="2200" dirty="0"/>
              <a:t>，其他字号设置为</a:t>
            </a:r>
            <a:r>
              <a:rPr lang="en-US" altLang="zh-CN" sz="2200" dirty="0"/>
              <a:t>10</a:t>
            </a:r>
            <a:r>
              <a:rPr lang="zh-CN" altLang="zh-CN" sz="2200" dirty="0"/>
              <a:t>，图例位于左侧；</a:t>
            </a:r>
          </a:p>
          <a:p>
            <a:pPr>
              <a:buNone/>
            </a:pPr>
            <a:r>
              <a:rPr lang="zh-CN" altLang="zh-CN" sz="2200" dirty="0"/>
              <a:t>（</a:t>
            </a:r>
            <a:r>
              <a:rPr lang="en-US" altLang="zh-CN" sz="2200" dirty="0"/>
              <a:t>7</a:t>
            </a:r>
            <a:r>
              <a:rPr lang="zh-CN" altLang="zh-CN" sz="2200" dirty="0"/>
              <a:t>）以（</a:t>
            </a:r>
            <a:r>
              <a:rPr lang="en-US" altLang="zh-CN" sz="2200" dirty="0"/>
              <a:t>5</a:t>
            </a:r>
            <a:r>
              <a:rPr lang="zh-CN" altLang="zh-CN" sz="2200" dirty="0"/>
              <a:t>）中统计的数据为依据，以“职称”、“人数”、“平均发表论文”、“百分比”四列数据为数据源，绘制三维簇状柱形图，位置：新工作表，标题为“科研水平统计图”，标题字体大小为</a:t>
            </a:r>
            <a:r>
              <a:rPr lang="en-US" altLang="zh-CN" sz="2200" dirty="0"/>
              <a:t>18</a:t>
            </a:r>
            <a:r>
              <a:rPr lang="zh-CN" altLang="zh-CN" sz="2200" dirty="0"/>
              <a:t>；图例在底部，字体大小为</a:t>
            </a:r>
            <a:r>
              <a:rPr lang="en-US" altLang="zh-CN" sz="2200" dirty="0"/>
              <a:t>14</a:t>
            </a:r>
            <a:r>
              <a:rPr lang="zh-CN" altLang="zh-CN" sz="2200" dirty="0"/>
              <a:t>，并进行如下设置：</a:t>
            </a:r>
          </a:p>
          <a:p>
            <a:pPr>
              <a:buNone/>
            </a:pPr>
            <a:r>
              <a:rPr lang="en-US" altLang="zh-CN" sz="2200" dirty="0" smtClean="0"/>
              <a:t>   </a:t>
            </a:r>
            <a:r>
              <a:rPr lang="zh-CN" altLang="zh-CN" sz="2200" dirty="0" smtClean="0"/>
              <a:t>图表</a:t>
            </a:r>
            <a:r>
              <a:rPr lang="zh-CN" altLang="zh-CN" sz="2200" dirty="0"/>
              <a:t>区填充：橙色，强调文字颜色</a:t>
            </a:r>
            <a:r>
              <a:rPr lang="en-US" altLang="zh-CN" sz="2200" dirty="0"/>
              <a:t>6,</a:t>
            </a:r>
            <a:r>
              <a:rPr lang="zh-CN" altLang="zh-CN" sz="2200" dirty="0"/>
              <a:t>淡色</a:t>
            </a:r>
            <a:r>
              <a:rPr lang="en-US" altLang="zh-CN" sz="2200" dirty="0"/>
              <a:t>80%</a:t>
            </a:r>
            <a:r>
              <a:rPr lang="zh-CN" altLang="zh-CN" sz="2200" dirty="0"/>
              <a:t>，绘图区填充为“纹理：纸莎草纸”；</a:t>
            </a:r>
          </a:p>
          <a:p>
            <a:endParaRPr lang="zh-CN" altLang="zh-CN"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sz="2200" dirty="0"/>
              <a:t>数值轴格式设置为：“刻度”最大值为</a:t>
            </a:r>
            <a:r>
              <a:rPr lang="en-US" altLang="zh-CN" sz="2200" dirty="0"/>
              <a:t>48,</a:t>
            </a:r>
            <a:r>
              <a:rPr lang="zh-CN" altLang="zh-CN" sz="2200" dirty="0"/>
              <a:t>主刻度单位为</a:t>
            </a:r>
            <a:r>
              <a:rPr lang="en-US" altLang="zh-CN" sz="2200" dirty="0"/>
              <a:t>6</a:t>
            </a:r>
            <a:r>
              <a:rPr lang="zh-CN" altLang="zh-CN" sz="2200" dirty="0"/>
              <a:t>，</a:t>
            </a:r>
            <a:r>
              <a:rPr lang="en-US" altLang="zh-CN" sz="2200" dirty="0" err="1"/>
              <a:t>XY</a:t>
            </a:r>
            <a:r>
              <a:rPr lang="zh-CN" altLang="zh-CN" sz="2200" dirty="0"/>
              <a:t>平面交于</a:t>
            </a:r>
            <a:r>
              <a:rPr lang="en-US" altLang="zh-CN" sz="2200" dirty="0"/>
              <a:t>0</a:t>
            </a:r>
            <a:r>
              <a:rPr lang="zh-CN" altLang="zh-CN" sz="2200" dirty="0"/>
              <a:t>；</a:t>
            </a:r>
          </a:p>
          <a:p>
            <a:pPr>
              <a:buNone/>
            </a:pPr>
            <a:r>
              <a:rPr lang="zh-CN" altLang="zh-CN" sz="2200" dirty="0"/>
              <a:t>“平均发表论文”系列用“花束”填充，并显示数据标示的值；</a:t>
            </a:r>
          </a:p>
          <a:p>
            <a:pPr>
              <a:buNone/>
            </a:pPr>
            <a:r>
              <a:rPr lang="zh-CN" altLang="zh-CN" sz="2200" dirty="0"/>
              <a:t>从图表中删除“百分比”系列，然后再添加“百分比”系列，体会添加、删除数据系列的方法；</a:t>
            </a:r>
          </a:p>
          <a:p>
            <a:pPr>
              <a:buNone/>
            </a:pPr>
            <a:r>
              <a:rPr lang="zh-CN" altLang="zh-CN" sz="2200" dirty="0"/>
              <a:t>（</a:t>
            </a:r>
            <a:r>
              <a:rPr lang="en-US" altLang="zh-CN" sz="2200" dirty="0"/>
              <a:t>8</a:t>
            </a:r>
            <a:r>
              <a:rPr lang="zh-CN" altLang="zh-CN" sz="2200" dirty="0"/>
              <a:t>）用</a:t>
            </a:r>
            <a:r>
              <a:rPr lang="en-US" altLang="zh-CN" sz="2200" dirty="0" err="1"/>
              <a:t>sheet3</a:t>
            </a:r>
            <a:r>
              <a:rPr lang="en-US" altLang="zh-CN" sz="2200" dirty="0"/>
              <a:t> </a:t>
            </a:r>
            <a:r>
              <a:rPr lang="zh-CN" altLang="zh-CN" sz="2200" dirty="0"/>
              <a:t>中的数据为数据源，以“人数”、“平均发表论文”两个系列为依据绘制簇状柱形图，图表样式为“样式</a:t>
            </a:r>
            <a:r>
              <a:rPr lang="en-US" altLang="zh-CN" sz="2200" dirty="0"/>
              <a:t>26</a:t>
            </a:r>
            <a:r>
              <a:rPr lang="zh-CN" altLang="zh-CN" sz="2200" dirty="0"/>
              <a:t>”，以“百分比”系列为依据绘制带数据标记的折线图，从而形成组合图表，以避免百分比系列数据太小无法显示的情形发生。</a:t>
            </a:r>
            <a:r>
              <a:rPr lang="zh-CN" altLang="zh-CN" sz="2200" b="1" dirty="0">
                <a:solidFill>
                  <a:srgbClr val="FF0000"/>
                </a:solidFill>
              </a:rPr>
              <a:t>（选学）</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146</a:t>
            </a:fld>
            <a:endParaRPr lang="en-US" altLang="zh-CN" dirty="0"/>
          </a:p>
        </p:txBody>
      </p:sp>
    </p:spTree>
    <p:extLst>
      <p:ext uri="{BB962C8B-B14F-4D97-AF65-F5344CB8AC3E}">
        <p14:creationId xmlns:p14="http://schemas.microsoft.com/office/powerpoint/2010/main" val="643214316"/>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spcBef>
                <a:spcPts val="600"/>
              </a:spcBef>
              <a:buNone/>
            </a:pPr>
            <a:r>
              <a:rPr lang="zh-CN" altLang="zh-CN" sz="2400" dirty="0"/>
              <a:t>（</a:t>
            </a:r>
            <a:r>
              <a:rPr lang="en-US" altLang="zh-CN" sz="2200" dirty="0"/>
              <a:t>9</a:t>
            </a:r>
            <a:r>
              <a:rPr lang="zh-CN" altLang="zh-CN" sz="2200" dirty="0"/>
              <a:t>）利用频度分析函数</a:t>
            </a:r>
            <a:r>
              <a:rPr lang="en-US" altLang="zh-CN" sz="2200" dirty="0"/>
              <a:t>FREQUENCY(</a:t>
            </a:r>
            <a:r>
              <a:rPr lang="en-US" altLang="zh-CN" sz="2200" dirty="0" err="1"/>
              <a:t>data_array,bins_array</a:t>
            </a:r>
            <a:r>
              <a:rPr lang="en-US" altLang="zh-CN" sz="2200" dirty="0"/>
              <a:t>)</a:t>
            </a:r>
            <a:r>
              <a:rPr lang="zh-CN" altLang="zh-CN" sz="2200" dirty="0"/>
              <a:t>，统计数据表</a:t>
            </a:r>
            <a:r>
              <a:rPr lang="en-US" altLang="zh-CN" sz="2200" dirty="0" err="1"/>
              <a:t>Sheet4</a:t>
            </a:r>
            <a:r>
              <a:rPr lang="zh-CN" altLang="zh-CN" sz="2200" dirty="0"/>
              <a:t>中发表论文数在</a:t>
            </a:r>
            <a:r>
              <a:rPr lang="en-US" altLang="zh-CN" sz="2200" dirty="0"/>
              <a:t>0~9 </a:t>
            </a:r>
            <a:r>
              <a:rPr lang="zh-CN" altLang="zh-CN" sz="2200" dirty="0"/>
              <a:t>、</a:t>
            </a:r>
            <a:r>
              <a:rPr lang="en-US" altLang="zh-CN" sz="2200" dirty="0"/>
              <a:t>10~19</a:t>
            </a:r>
            <a:r>
              <a:rPr lang="zh-CN" altLang="zh-CN" sz="2200" dirty="0"/>
              <a:t>、</a:t>
            </a:r>
            <a:r>
              <a:rPr lang="en-US" altLang="zh-CN" sz="2200" dirty="0"/>
              <a:t>20~39</a:t>
            </a:r>
            <a:r>
              <a:rPr lang="zh-CN" altLang="zh-CN" sz="2200" dirty="0"/>
              <a:t>、</a:t>
            </a:r>
            <a:r>
              <a:rPr lang="en-US" altLang="zh-CN" sz="2200" dirty="0"/>
              <a:t>40~59</a:t>
            </a:r>
            <a:r>
              <a:rPr lang="zh-CN" altLang="zh-CN" sz="2200" dirty="0"/>
              <a:t>、</a:t>
            </a:r>
            <a:r>
              <a:rPr lang="en-US" altLang="zh-CN" sz="2200" dirty="0"/>
              <a:t>60</a:t>
            </a:r>
            <a:r>
              <a:rPr lang="zh-CN" altLang="zh-CN" sz="2200" dirty="0"/>
              <a:t>篇以上各区间里的教师人数。</a:t>
            </a:r>
          </a:p>
          <a:p>
            <a:pPr>
              <a:lnSpc>
                <a:spcPct val="150000"/>
              </a:lnSpc>
              <a:spcBef>
                <a:spcPts val="600"/>
              </a:spcBef>
              <a:buNone/>
            </a:pPr>
            <a:r>
              <a:rPr lang="zh-CN" altLang="zh-CN" sz="2200" dirty="0"/>
              <a:t>（</a:t>
            </a:r>
            <a:r>
              <a:rPr lang="en-US" altLang="zh-CN" sz="2200" dirty="0"/>
              <a:t>10</a:t>
            </a:r>
            <a:r>
              <a:rPr lang="zh-CN" altLang="zh-CN" sz="2200" dirty="0"/>
              <a:t>）对保护工作簿的保护：要求对工作簿文件的保护使用不知到保护密码无法打开该文件；保护工作簿的结构使用户不能插入、删除、移动、重命名工作表；对</a:t>
            </a:r>
            <a:r>
              <a:rPr lang="en-US" altLang="zh-CN" sz="2200" dirty="0" err="1"/>
              <a:t>Sheet2</a:t>
            </a:r>
            <a:r>
              <a:rPr lang="zh-CN" altLang="zh-CN" sz="2200" dirty="0"/>
              <a:t>中数据统计区</a:t>
            </a:r>
            <a:r>
              <a:rPr lang="en-US" altLang="zh-CN" sz="2200" dirty="0" err="1"/>
              <a:t>G1:J5</a:t>
            </a:r>
            <a:r>
              <a:rPr lang="zh-CN" altLang="zh-CN" sz="2200" dirty="0"/>
              <a:t>进行保护，使得统计表区数据不能编辑不能删除并隐藏公式。</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147</a:t>
            </a:fld>
            <a:endParaRPr lang="en-US" altLang="zh-CN" dirty="0"/>
          </a:p>
        </p:txBody>
      </p:sp>
    </p:spTree>
    <p:extLst>
      <p:ext uri="{BB962C8B-B14F-4D97-AF65-F5344CB8AC3E}">
        <p14:creationId xmlns:p14="http://schemas.microsoft.com/office/powerpoint/2010/main" val="28143304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7A2EF4D-E95F-477C-BA1A-DCD604123B5D}" type="slidenum">
              <a:rPr lang="en-US" altLang="zh-CN"/>
              <a:pPr/>
              <a:t>148</a:t>
            </a:fld>
            <a:endParaRPr lang="en-US" altLang="zh-CN" dirty="0"/>
          </a:p>
        </p:txBody>
      </p:sp>
      <p:sp>
        <p:nvSpPr>
          <p:cNvPr id="188420" name="Rectangle 4"/>
          <p:cNvSpPr>
            <a:spLocks noGrp="1" noChangeArrowheads="1"/>
          </p:cNvSpPr>
          <p:nvPr>
            <p:ph type="title"/>
          </p:nvPr>
        </p:nvSpPr>
        <p:spPr/>
        <p:txBody>
          <a:bodyPr/>
          <a:lstStyle/>
          <a:p>
            <a:endParaRPr lang="zh-CN" altLang="zh-CN"/>
          </a:p>
        </p:txBody>
      </p:sp>
      <p:sp>
        <p:nvSpPr>
          <p:cNvPr id="188421" name="Rectangle 5"/>
          <p:cNvSpPr>
            <a:spLocks noGrp="1" noChangeArrowheads="1"/>
          </p:cNvSpPr>
          <p:nvPr>
            <p:ph type="body" idx="1"/>
          </p:nvPr>
        </p:nvSpPr>
        <p:spPr/>
        <p:txBody>
          <a:bodyPr/>
          <a:lstStyle/>
          <a:p>
            <a:pPr>
              <a:buFont typeface="Wingdings" pitchFamily="2" charset="2"/>
              <a:buNone/>
            </a:pPr>
            <a:r>
              <a:rPr lang="en-US" altLang="zh-CN" sz="2800" dirty="0"/>
              <a:t>1</a:t>
            </a:r>
            <a:r>
              <a:rPr lang="zh-CN" altLang="en-US" sz="2800" dirty="0"/>
              <a:t>．案例分析</a:t>
            </a:r>
          </a:p>
          <a:p>
            <a:pPr>
              <a:buNone/>
            </a:pPr>
            <a:r>
              <a:rPr lang="en-US" altLang="zh-CN" sz="2200" dirty="0" smtClean="0"/>
              <a:t>      </a:t>
            </a:r>
            <a:r>
              <a:rPr lang="zh-CN" altLang="zh-CN" sz="2200" dirty="0" smtClean="0"/>
              <a:t>本</a:t>
            </a:r>
            <a:r>
              <a:rPr lang="zh-CN" altLang="zh-CN" sz="2200" dirty="0"/>
              <a:t>案例（</a:t>
            </a:r>
            <a:r>
              <a:rPr lang="en-US" altLang="zh-CN" sz="2200" dirty="0"/>
              <a:t>1</a:t>
            </a:r>
            <a:r>
              <a:rPr lang="zh-CN" altLang="zh-CN" sz="2200" dirty="0"/>
              <a:t>）、（</a:t>
            </a:r>
            <a:r>
              <a:rPr lang="en-US" altLang="zh-CN" sz="2200" dirty="0"/>
              <a:t>2</a:t>
            </a:r>
            <a:r>
              <a:rPr lang="zh-CN" altLang="zh-CN" sz="2200" dirty="0"/>
              <a:t>）等涉及到数据库统计函数知识点，如统计博士或教授发表论文之和等；（</a:t>
            </a:r>
            <a:r>
              <a:rPr lang="en-US" altLang="zh-CN" sz="2200" dirty="0"/>
              <a:t>3</a:t>
            </a:r>
            <a:r>
              <a:rPr lang="zh-CN" altLang="zh-CN" sz="2200" dirty="0"/>
              <a:t>）中的问题可以用前面已学过的条件格式知识来解决；（</a:t>
            </a:r>
            <a:r>
              <a:rPr lang="en-US" altLang="zh-CN" sz="2200" dirty="0"/>
              <a:t>4</a:t>
            </a:r>
            <a:r>
              <a:rPr lang="zh-CN" altLang="zh-CN" sz="2200" dirty="0"/>
              <a:t>）中涉及到数据查询函数</a:t>
            </a:r>
            <a:r>
              <a:rPr lang="en-US" altLang="zh-CN" sz="2200" dirty="0" err="1"/>
              <a:t>vlookup</a:t>
            </a:r>
            <a:r>
              <a:rPr lang="zh-CN" altLang="zh-CN" sz="2200" dirty="0"/>
              <a:t>；（</a:t>
            </a:r>
            <a:r>
              <a:rPr lang="en-US" altLang="zh-CN" sz="2200" dirty="0"/>
              <a:t>5</a:t>
            </a:r>
            <a:r>
              <a:rPr lang="zh-CN" altLang="zh-CN" sz="2200" dirty="0"/>
              <a:t>）可以用前面学习过</a:t>
            </a:r>
            <a:r>
              <a:rPr lang="en-US" altLang="zh-CN" sz="2200" dirty="0" err="1"/>
              <a:t>Countif</a:t>
            </a:r>
            <a:r>
              <a:rPr lang="en-US" altLang="zh-CN" sz="2200" dirty="0"/>
              <a:t> </a:t>
            </a:r>
            <a:r>
              <a:rPr lang="zh-CN" altLang="zh-CN" sz="2200" dirty="0"/>
              <a:t>、</a:t>
            </a:r>
            <a:r>
              <a:rPr lang="en-US" altLang="zh-CN" sz="2200" dirty="0" err="1"/>
              <a:t>Sumif</a:t>
            </a:r>
            <a:r>
              <a:rPr lang="zh-CN" altLang="zh-CN" sz="2200" dirty="0"/>
              <a:t>等进行统计，也可以用本案例学习的数据库函数进行统计；（</a:t>
            </a:r>
            <a:r>
              <a:rPr lang="en-US" altLang="zh-CN" sz="2200" dirty="0"/>
              <a:t>6</a:t>
            </a:r>
            <a:r>
              <a:rPr lang="zh-CN" altLang="zh-CN" sz="2200" dirty="0"/>
              <a:t>）</a:t>
            </a:r>
            <a:r>
              <a:rPr lang="en-US" altLang="zh-CN" sz="2200" dirty="0"/>
              <a:t>-</a:t>
            </a:r>
            <a:r>
              <a:rPr lang="zh-CN" altLang="zh-CN" sz="2200" dirty="0"/>
              <a:t>（</a:t>
            </a:r>
            <a:r>
              <a:rPr lang="en-US" altLang="zh-CN" sz="2200" dirty="0"/>
              <a:t>8</a:t>
            </a:r>
            <a:r>
              <a:rPr lang="zh-CN" altLang="zh-CN" sz="2200" dirty="0"/>
              <a:t>）主要涉及到创建和编辑图表有关知识；（</a:t>
            </a:r>
            <a:r>
              <a:rPr lang="en-US" altLang="zh-CN" sz="2200" dirty="0"/>
              <a:t>9</a:t>
            </a:r>
            <a:r>
              <a:rPr lang="zh-CN" altLang="zh-CN" sz="2200" dirty="0"/>
              <a:t>）中的问题可以用频度分析函数来解决；最后一个问题涉及到保护工作簿及工作表问题。</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154F7EBC-D049-4BD7-B1CD-B141E1881415}" type="slidenum">
              <a:rPr lang="en-US" altLang="zh-CN"/>
              <a:pPr/>
              <a:t>149</a:t>
            </a:fld>
            <a:endParaRPr lang="en-US" altLang="zh-CN" dirty="0"/>
          </a:p>
        </p:txBody>
      </p:sp>
      <p:sp>
        <p:nvSpPr>
          <p:cNvPr id="189442" name="Rectangle 2"/>
          <p:cNvSpPr>
            <a:spLocks noGrp="1" noChangeArrowheads="1"/>
          </p:cNvSpPr>
          <p:nvPr>
            <p:ph type="title"/>
          </p:nvPr>
        </p:nvSpPr>
        <p:spPr/>
        <p:txBody>
          <a:bodyPr/>
          <a:lstStyle/>
          <a:p>
            <a:endParaRPr lang="zh-CN" altLang="zh-CN"/>
          </a:p>
        </p:txBody>
      </p:sp>
      <p:sp>
        <p:nvSpPr>
          <p:cNvPr id="189443" name="Rectangle 3"/>
          <p:cNvSpPr>
            <a:spLocks noGrp="1" noChangeArrowheads="1"/>
          </p:cNvSpPr>
          <p:nvPr>
            <p:ph type="body" idx="1"/>
          </p:nvPr>
        </p:nvSpPr>
        <p:spPr/>
        <p:txBody>
          <a:bodyPr/>
          <a:lstStyle/>
          <a:p>
            <a:pPr algn="just">
              <a:buFont typeface="Wingdings" pitchFamily="2" charset="2"/>
              <a:buNone/>
            </a:pPr>
            <a:r>
              <a:rPr lang="en-US" altLang="zh-CN" dirty="0"/>
              <a:t>2</a:t>
            </a:r>
            <a:r>
              <a:rPr lang="zh-CN" altLang="en-US" dirty="0"/>
              <a:t>．相关知识点</a:t>
            </a:r>
          </a:p>
          <a:p>
            <a:pPr lvl="1" algn="just">
              <a:buFont typeface="Wingdings" pitchFamily="2" charset="2"/>
              <a:buNone/>
            </a:pPr>
            <a:r>
              <a:rPr lang="zh-CN" altLang="en-US" dirty="0"/>
              <a:t>（</a:t>
            </a:r>
            <a:r>
              <a:rPr lang="en-US" altLang="zh-CN" dirty="0"/>
              <a:t>1</a:t>
            </a:r>
            <a:r>
              <a:rPr lang="zh-CN" altLang="en-US" dirty="0"/>
              <a:t>）数据库函数</a:t>
            </a:r>
          </a:p>
          <a:p>
            <a:pPr lvl="2" algn="just">
              <a:buNone/>
            </a:pPr>
            <a:r>
              <a:rPr lang="zh-CN" altLang="en-US" dirty="0"/>
              <a:t>         数据库函数专门用于数据清单带有附加统计条件的一类统计函数，在实际统计工作中有着广泛的应用。常用的数据库函数有</a:t>
            </a:r>
            <a:r>
              <a:rPr lang="en-US" altLang="zh-CN" dirty="0"/>
              <a:t>DCOUNTA</a:t>
            </a:r>
            <a:r>
              <a:rPr lang="zh-CN" altLang="en-US" dirty="0"/>
              <a:t>（</a:t>
            </a:r>
            <a:r>
              <a:rPr lang="en-US" altLang="zh-CN" dirty="0"/>
              <a:t>DCOUNT</a:t>
            </a:r>
            <a:r>
              <a:rPr lang="zh-CN" altLang="en-US" dirty="0"/>
              <a:t>）、</a:t>
            </a:r>
            <a:r>
              <a:rPr lang="en-US" altLang="zh-CN" dirty="0"/>
              <a:t>DSUM</a:t>
            </a:r>
            <a:r>
              <a:rPr lang="zh-CN" altLang="en-US" dirty="0"/>
              <a:t>、</a:t>
            </a:r>
            <a:r>
              <a:rPr lang="en-US" altLang="zh-CN" dirty="0"/>
              <a:t>DMAX</a:t>
            </a:r>
            <a:r>
              <a:rPr lang="zh-CN" altLang="en-US" dirty="0"/>
              <a:t>、</a:t>
            </a:r>
            <a:r>
              <a:rPr lang="en-US" altLang="zh-CN" dirty="0"/>
              <a:t>DMIN</a:t>
            </a:r>
            <a:r>
              <a:rPr lang="zh-CN" altLang="en-US" dirty="0"/>
              <a:t>、</a:t>
            </a:r>
            <a:r>
              <a:rPr lang="en-US" altLang="zh-CN" dirty="0"/>
              <a:t>DAVERAGE</a:t>
            </a:r>
            <a:r>
              <a:rPr lang="zh-CN" altLang="en-US" dirty="0"/>
              <a:t>等，这些函数的参数都是</a:t>
            </a:r>
            <a:r>
              <a:rPr lang="en-US" altLang="zh-CN" dirty="0" err="1" smtClean="0"/>
              <a:t>Database,Field,Criteria</a:t>
            </a:r>
            <a:r>
              <a:rPr lang="zh-CN" altLang="en-US" dirty="0" smtClean="0"/>
              <a:t>，</a:t>
            </a:r>
            <a:r>
              <a:rPr lang="zh-CN" altLang="zh-CN" dirty="0"/>
              <a:t>因此只要掌握其中一个函数的使用方法，也就掌握这类数据库函数的用法。</a:t>
            </a:r>
          </a:p>
          <a:p>
            <a:pPr lvl="2" algn="just">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0C215C16-C3DC-4B06-87CF-3A5AE8493344}" type="slidenum">
              <a:rPr lang="en-US" altLang="zh-CN"/>
              <a:pPr/>
              <a:t>15</a:t>
            </a:fld>
            <a:endParaRPr lang="en-US" altLang="zh-CN" dirty="0"/>
          </a:p>
        </p:txBody>
      </p:sp>
      <p:sp>
        <p:nvSpPr>
          <p:cNvPr id="72708" name="Rectangle 4"/>
          <p:cNvSpPr>
            <a:spLocks noGrp="1" noChangeArrowheads="1"/>
          </p:cNvSpPr>
          <p:nvPr>
            <p:ph type="title"/>
          </p:nvPr>
        </p:nvSpPr>
        <p:spPr/>
        <p:txBody>
          <a:bodyPr/>
          <a:lstStyle/>
          <a:p>
            <a:endParaRPr lang="zh-CN" altLang="zh-CN"/>
          </a:p>
        </p:txBody>
      </p:sp>
      <p:sp>
        <p:nvSpPr>
          <p:cNvPr id="72709" name="Rectangle 5"/>
          <p:cNvSpPr>
            <a:spLocks noGrp="1" noChangeArrowheads="1"/>
          </p:cNvSpPr>
          <p:nvPr>
            <p:ph type="body" idx="1"/>
          </p:nvPr>
        </p:nvSpPr>
        <p:spPr/>
        <p:txBody>
          <a:bodyPr/>
          <a:lstStyle/>
          <a:p>
            <a:pPr lvl="1">
              <a:buFont typeface="Wingdings" pitchFamily="2" charset="2"/>
              <a:buNone/>
            </a:pPr>
            <a:r>
              <a:rPr lang="zh-CN" altLang="en-US" dirty="0" smtClean="0"/>
              <a:t>（</a:t>
            </a:r>
            <a:r>
              <a:rPr lang="en-US" altLang="zh-CN" dirty="0" smtClean="0"/>
              <a:t>6</a:t>
            </a:r>
            <a:r>
              <a:rPr lang="zh-CN" altLang="en-US" dirty="0" smtClean="0"/>
              <a:t>）</a:t>
            </a:r>
            <a:r>
              <a:rPr lang="zh-CN" altLang="en-US" dirty="0"/>
              <a:t>数据的有效性</a:t>
            </a:r>
          </a:p>
          <a:p>
            <a:pPr lvl="2">
              <a:buFont typeface="Wingdings" pitchFamily="2" charset="2"/>
              <a:buNone/>
            </a:pPr>
            <a:r>
              <a:rPr lang="zh-CN" altLang="en-US" dirty="0"/>
              <a:t>就是对某单元格区域预先设置好数据应满足的条件，一旦用户输入数据不符合有效性条件时，系统会自动弹出错误信息对话框，以提示用户修改输入数据，这样可尽可能减少人工输入错误</a:t>
            </a:r>
            <a:r>
              <a:rPr lang="zh-CN" altLang="en-US" dirty="0" smtClean="0"/>
              <a:t>。</a:t>
            </a:r>
            <a:endParaRPr lang="en-US" altLang="zh-CN" dirty="0" smtClean="0"/>
          </a:p>
          <a:p>
            <a:pPr lvl="2">
              <a:buFont typeface="Wingdings" pitchFamily="2" charset="2"/>
              <a:buNone/>
            </a:pPr>
            <a:endParaRPr lang="en-US" altLang="zh-CN" dirty="0"/>
          </a:p>
          <a:p>
            <a:pPr lvl="2"/>
            <a:r>
              <a:rPr lang="en-US" altLang="zh-CN" dirty="0" smtClean="0">
                <a:solidFill>
                  <a:schemeClr val="tx1"/>
                </a:solidFill>
                <a:latin typeface="+mn-lt"/>
                <a:ea typeface="+mn-ea"/>
              </a:rPr>
              <a:t> </a:t>
            </a:r>
            <a:r>
              <a:rPr lang="zh-CN" altLang="en-US" dirty="0" smtClean="0">
                <a:solidFill>
                  <a:schemeClr val="tx1"/>
                </a:solidFill>
                <a:latin typeface="+mn-lt"/>
                <a:ea typeface="+mn-ea"/>
              </a:rPr>
              <a:t>设置数据有效性方法：</a:t>
            </a:r>
            <a:r>
              <a:rPr lang="en-US" altLang="zh-CN" dirty="0" smtClean="0">
                <a:solidFill>
                  <a:schemeClr val="tx1"/>
                </a:solidFill>
                <a:latin typeface="+mn-lt"/>
                <a:ea typeface="+mn-ea"/>
              </a:rPr>
              <a:t>   </a:t>
            </a:r>
            <a:endParaRPr lang="en-US" altLang="zh-CN" dirty="0" smtClean="0"/>
          </a:p>
          <a:p>
            <a:pPr lvl="2">
              <a:buFont typeface="Wingdings" pitchFamily="2" charset="2"/>
              <a:buNone/>
            </a:pPr>
            <a:endParaRPr lang="zh-CN" alt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9210878-81F8-46AB-B7D9-23B75D691E77}" type="slidenum">
              <a:rPr lang="en-US" altLang="zh-CN"/>
              <a:pPr/>
              <a:t>150</a:t>
            </a:fld>
            <a:endParaRPr lang="en-US" altLang="zh-CN" dirty="0"/>
          </a:p>
        </p:txBody>
      </p:sp>
      <p:sp>
        <p:nvSpPr>
          <p:cNvPr id="190466" name="Rectangle 2"/>
          <p:cNvSpPr>
            <a:spLocks noGrp="1" noChangeArrowheads="1"/>
          </p:cNvSpPr>
          <p:nvPr>
            <p:ph type="title"/>
          </p:nvPr>
        </p:nvSpPr>
        <p:spPr/>
        <p:txBody>
          <a:bodyPr/>
          <a:lstStyle/>
          <a:p>
            <a:endParaRPr lang="zh-CN" altLang="zh-CN"/>
          </a:p>
        </p:txBody>
      </p:sp>
      <p:sp>
        <p:nvSpPr>
          <p:cNvPr id="190467" name="Rectangle 3"/>
          <p:cNvSpPr>
            <a:spLocks noGrp="1" noChangeArrowheads="1"/>
          </p:cNvSpPr>
          <p:nvPr>
            <p:ph type="body" idx="1"/>
          </p:nvPr>
        </p:nvSpPr>
        <p:spPr/>
        <p:txBody>
          <a:bodyPr/>
          <a:lstStyle/>
          <a:p>
            <a:pPr lvl="1">
              <a:buFont typeface="Wingdings" pitchFamily="2" charset="2"/>
              <a:buNone/>
            </a:pPr>
            <a:r>
              <a:rPr lang="en-US" altLang="zh-CN" sz="2400" dirty="0"/>
              <a:t>①DCOUNTA(database,field,criteria)</a:t>
            </a:r>
          </a:p>
          <a:p>
            <a:pPr lvl="2"/>
            <a:r>
              <a:rPr lang="zh-CN" altLang="zh-CN" dirty="0"/>
              <a:t>返回数据库或列表的列中满足指定条件的非空单元格个数。其中：</a:t>
            </a:r>
          </a:p>
          <a:p>
            <a:pPr lvl="2"/>
            <a:r>
              <a:rPr lang="en-US" altLang="zh-CN" dirty="0"/>
              <a:t>Database</a:t>
            </a:r>
            <a:r>
              <a:rPr lang="zh-CN" altLang="zh-CN" dirty="0"/>
              <a:t>构成列表或数据库的单元格区域，如</a:t>
            </a:r>
            <a:r>
              <a:rPr lang="en-US" altLang="zh-CN" dirty="0"/>
              <a:t>A1</a:t>
            </a:r>
            <a:r>
              <a:rPr lang="zh-CN" altLang="zh-CN" dirty="0"/>
              <a:t>：</a:t>
            </a:r>
            <a:r>
              <a:rPr lang="en-US" altLang="zh-CN" dirty="0" err="1"/>
              <a:t>E31</a:t>
            </a:r>
            <a:r>
              <a:rPr lang="zh-CN" altLang="zh-CN" dirty="0"/>
              <a:t>；</a:t>
            </a:r>
          </a:p>
          <a:p>
            <a:pPr lvl="2"/>
            <a:r>
              <a:rPr lang="en-US" altLang="zh-CN" dirty="0"/>
              <a:t>Field</a:t>
            </a:r>
            <a:r>
              <a:rPr lang="zh-CN" altLang="zh-CN" dirty="0"/>
              <a:t>指定函数所使用的数据列。</a:t>
            </a:r>
            <a:r>
              <a:rPr lang="en-US" altLang="zh-CN" dirty="0"/>
              <a:t>Field</a:t>
            </a:r>
            <a:r>
              <a:rPr lang="zh-CN" altLang="zh-CN" dirty="0"/>
              <a:t>可以是文本，如</a:t>
            </a:r>
            <a:r>
              <a:rPr lang="en-US" altLang="zh-CN" dirty="0"/>
              <a:t>“</a:t>
            </a:r>
            <a:r>
              <a:rPr lang="zh-CN" altLang="zh-CN" dirty="0"/>
              <a:t>职称</a:t>
            </a:r>
            <a:r>
              <a:rPr lang="en-US" altLang="zh-CN" dirty="0"/>
              <a:t>”</a:t>
            </a:r>
            <a:r>
              <a:rPr lang="zh-CN" altLang="zh-CN" dirty="0"/>
              <a:t>，也可以是代表列表中数据列位置的数字：</a:t>
            </a:r>
            <a:r>
              <a:rPr lang="en-US" altLang="zh-CN" dirty="0"/>
              <a:t>1</a:t>
            </a:r>
            <a:r>
              <a:rPr lang="zh-CN" altLang="zh-CN" dirty="0"/>
              <a:t>表示第一列，</a:t>
            </a:r>
            <a:r>
              <a:rPr lang="en-US" altLang="zh-CN" dirty="0"/>
              <a:t>2</a:t>
            </a:r>
            <a:r>
              <a:rPr lang="zh-CN" altLang="zh-CN" dirty="0"/>
              <a:t>表示第二列，等等；</a:t>
            </a:r>
          </a:p>
          <a:p>
            <a:pPr lvl="2"/>
            <a:r>
              <a:rPr lang="en-US" altLang="zh-CN" dirty="0"/>
              <a:t>Criteria</a:t>
            </a:r>
            <a:r>
              <a:rPr lang="zh-CN" altLang="zh-CN" dirty="0"/>
              <a:t>为一组包含给定条件的单元格区域，如</a:t>
            </a:r>
            <a:r>
              <a:rPr lang="en-US" altLang="zh-CN" dirty="0" err="1"/>
              <a:t>H1:H2</a:t>
            </a:r>
            <a:r>
              <a:rPr lang="zh-CN" altLang="zh-CN" dirty="0"/>
              <a:t>。</a:t>
            </a:r>
          </a:p>
          <a:p>
            <a:pPr lvl="2" indent="0">
              <a:buNone/>
            </a:pPr>
            <a:r>
              <a:rPr lang="zh-CN" altLang="zh-CN" dirty="0"/>
              <a:t>具体使用方法请参见“</a:t>
            </a:r>
            <a:r>
              <a:rPr lang="en-US" altLang="zh-CN" dirty="0"/>
              <a:t>3.</a:t>
            </a:r>
            <a:r>
              <a:rPr lang="zh-CN" altLang="zh-CN" dirty="0"/>
              <a:t>实现方法”部分的相关内容。</a:t>
            </a:r>
          </a:p>
          <a:p>
            <a:pPr lvl="1">
              <a:buFont typeface="Wingdings" pitchFamily="2" charset="2"/>
              <a:buNone/>
            </a:pPr>
            <a:r>
              <a:rPr lang="zh-CN" altLang="en-US" sz="2400" dirty="0" smtClean="0"/>
              <a:t>。</a:t>
            </a:r>
            <a:endParaRPr lang="zh-CN" altLang="en-US" sz="2400"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91491" name="Rectangle 3"/>
          <p:cNvSpPr>
            <a:spLocks noGrp="1" noChangeArrowheads="1"/>
          </p:cNvSpPr>
          <p:nvPr>
            <p:ph type="body" idx="1"/>
          </p:nvPr>
        </p:nvSpPr>
        <p:spPr/>
        <p:txBody>
          <a:bodyPr/>
          <a:lstStyle/>
          <a:p>
            <a:pPr marL="538162" lvl="1" indent="0">
              <a:buNone/>
            </a:pPr>
            <a:r>
              <a:rPr lang="en-US" altLang="zh-CN" dirty="0" smtClean="0"/>
              <a:t>②</a:t>
            </a:r>
            <a:r>
              <a:rPr lang="en-US" altLang="zh-CN" dirty="0" err="1" smtClean="0"/>
              <a:t>DSUM</a:t>
            </a:r>
            <a:r>
              <a:rPr lang="en-US" altLang="zh-CN" dirty="0" smtClean="0"/>
              <a:t>(</a:t>
            </a:r>
            <a:r>
              <a:rPr lang="en-US" altLang="zh-CN" dirty="0" err="1" smtClean="0"/>
              <a:t>database,field,criteria</a:t>
            </a:r>
            <a:r>
              <a:rPr lang="en-US" altLang="zh-CN" dirty="0" smtClean="0"/>
              <a:t>)</a:t>
            </a:r>
          </a:p>
          <a:p>
            <a:pPr marL="984250" lvl="2" indent="0">
              <a:buNone/>
            </a:pPr>
            <a:r>
              <a:rPr lang="zh-CN" altLang="en-US" dirty="0" smtClean="0"/>
              <a:t>返回列表或数据库的列中满足指定条件的数字之和。参数说明同</a:t>
            </a:r>
            <a:r>
              <a:rPr lang="en-US" altLang="zh-CN" dirty="0" err="1" smtClean="0"/>
              <a:t>DOUNTA</a:t>
            </a:r>
            <a:r>
              <a:rPr lang="zh-CN" altLang="en-US" dirty="0" smtClean="0"/>
              <a:t>。</a:t>
            </a:r>
          </a:p>
          <a:p>
            <a:pPr marL="538162" lvl="1" indent="0">
              <a:buNone/>
            </a:pPr>
            <a:r>
              <a:rPr lang="zh-CN" altLang="en-US" dirty="0" smtClean="0"/>
              <a:t>③</a:t>
            </a:r>
            <a:r>
              <a:rPr lang="en-US" altLang="zh-CN" dirty="0" err="1" smtClean="0"/>
              <a:t>DMAX</a:t>
            </a:r>
            <a:r>
              <a:rPr lang="en-US" altLang="zh-CN" dirty="0" smtClean="0"/>
              <a:t>(</a:t>
            </a:r>
            <a:r>
              <a:rPr lang="en-US" altLang="zh-CN" dirty="0" err="1" smtClean="0"/>
              <a:t>database,field,criteria</a:t>
            </a:r>
            <a:r>
              <a:rPr lang="en-US" altLang="zh-CN" dirty="0" smtClean="0"/>
              <a:t>)</a:t>
            </a:r>
            <a:r>
              <a:rPr lang="zh-CN" altLang="en-US" dirty="0" smtClean="0"/>
              <a:t>，返回列表或数据库的</a:t>
            </a:r>
            <a:r>
              <a:rPr lang="en-US" altLang="zh-CN" dirty="0" smtClean="0"/>
              <a:t>	</a:t>
            </a:r>
            <a:r>
              <a:rPr lang="zh-CN" altLang="en-US" dirty="0" smtClean="0"/>
              <a:t>列中满足指定条件的最大数值。参数说明同</a:t>
            </a:r>
            <a:r>
              <a:rPr lang="en-US" altLang="zh-CN" dirty="0" err="1" smtClean="0"/>
              <a:t>DOUNTA</a:t>
            </a:r>
            <a:r>
              <a:rPr lang="zh-CN" altLang="en-US" dirty="0" smtClean="0"/>
              <a:t>。</a:t>
            </a:r>
          </a:p>
          <a:p>
            <a:pPr marL="538162" lvl="1" indent="0">
              <a:buNone/>
            </a:pPr>
            <a:r>
              <a:rPr lang="zh-CN" altLang="en-US" dirty="0" smtClean="0"/>
              <a:t>④</a:t>
            </a:r>
            <a:r>
              <a:rPr lang="en-US" altLang="zh-CN" dirty="0" err="1" smtClean="0"/>
              <a:t>DMIN</a:t>
            </a:r>
            <a:r>
              <a:rPr lang="en-US" altLang="zh-CN" dirty="0" smtClean="0"/>
              <a:t>(</a:t>
            </a:r>
            <a:r>
              <a:rPr lang="en-US" altLang="zh-CN" dirty="0" err="1" smtClean="0"/>
              <a:t>database,field,criteria</a:t>
            </a:r>
            <a:r>
              <a:rPr lang="en-US" altLang="zh-CN" dirty="0" smtClean="0"/>
              <a:t>)</a:t>
            </a:r>
            <a:r>
              <a:rPr lang="zh-CN" altLang="en-US" dirty="0" smtClean="0"/>
              <a:t>，返回列表或数据库的列中满足指定条件的最小数。</a:t>
            </a:r>
          </a:p>
          <a:p>
            <a:pPr marL="538162" lvl="1" indent="0">
              <a:buNone/>
            </a:pPr>
            <a:r>
              <a:rPr lang="zh-CN" altLang="en-US" dirty="0" smtClean="0"/>
              <a:t>⑤</a:t>
            </a:r>
            <a:r>
              <a:rPr lang="en-US" altLang="zh-CN" dirty="0" err="1" smtClean="0"/>
              <a:t>DAVERAGE</a:t>
            </a:r>
            <a:r>
              <a:rPr lang="en-US" altLang="zh-CN" dirty="0" smtClean="0"/>
              <a:t>(</a:t>
            </a:r>
            <a:r>
              <a:rPr lang="en-US" altLang="zh-CN" dirty="0" err="1" smtClean="0"/>
              <a:t>database,field,criteria</a:t>
            </a:r>
            <a:r>
              <a:rPr lang="en-US" altLang="zh-CN" dirty="0" smtClean="0"/>
              <a:t>)</a:t>
            </a:r>
          </a:p>
          <a:p>
            <a:pPr marL="538162" lvl="1" indent="0">
              <a:buNone/>
            </a:pPr>
            <a:r>
              <a:rPr lang="zh-CN" altLang="en-US" dirty="0" smtClean="0"/>
              <a:t>返回列表或数据库中满足指定条件的列中数值的平均值。</a:t>
            </a:r>
            <a:endParaRPr lang="zh-CN" altLang="en-US" dirty="0"/>
          </a:p>
        </p:txBody>
      </p:sp>
      <p:sp>
        <p:nvSpPr>
          <p:cNvPr id="6" name="灯片编号占位符 5"/>
          <p:cNvSpPr>
            <a:spLocks noGrp="1"/>
          </p:cNvSpPr>
          <p:nvPr>
            <p:ph type="sldNum" sz="quarter" idx="12"/>
          </p:nvPr>
        </p:nvSpPr>
        <p:spPr/>
        <p:txBody>
          <a:bodyPr/>
          <a:lstStyle/>
          <a:p>
            <a:fld id="{2179CEEC-30D8-4B29-9CB6-3FDFAAC25816}" type="slidenum">
              <a:rPr lang="en-US" altLang="zh-CN" smtClean="0"/>
              <a:pPr/>
              <a:t>151</a:t>
            </a:fld>
            <a:endParaRPr lang="en-US" altLang="zh-CN" dirty="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38AFD01-2CB0-42A3-897D-9C278C4D4DD5}" type="slidenum">
              <a:rPr lang="en-US" altLang="zh-CN"/>
              <a:pPr/>
              <a:t>152</a:t>
            </a:fld>
            <a:endParaRPr lang="en-US" altLang="zh-CN" dirty="0"/>
          </a:p>
        </p:txBody>
      </p:sp>
      <p:sp>
        <p:nvSpPr>
          <p:cNvPr id="192514" name="Rectangle 2"/>
          <p:cNvSpPr>
            <a:spLocks noGrp="1" noChangeArrowheads="1"/>
          </p:cNvSpPr>
          <p:nvPr>
            <p:ph type="title"/>
          </p:nvPr>
        </p:nvSpPr>
        <p:spPr/>
        <p:txBody>
          <a:bodyPr/>
          <a:lstStyle/>
          <a:p>
            <a:endParaRPr lang="zh-CN" altLang="zh-CN"/>
          </a:p>
        </p:txBody>
      </p:sp>
      <p:sp>
        <p:nvSpPr>
          <p:cNvPr id="192515" name="Rectangle 3"/>
          <p:cNvSpPr>
            <a:spLocks noGrp="1" noChangeArrowheads="1"/>
          </p:cNvSpPr>
          <p:nvPr>
            <p:ph type="body" idx="1"/>
          </p:nvPr>
        </p:nvSpPr>
        <p:spPr/>
        <p:txBody>
          <a:bodyPr/>
          <a:lstStyle/>
          <a:p>
            <a:pPr lvl="1"/>
            <a:r>
              <a:rPr lang="zh-CN" altLang="en-US" sz="2400" dirty="0"/>
              <a:t>跳转实现方法（</a:t>
            </a:r>
            <a:r>
              <a:rPr lang="en-US" altLang="zh-CN" sz="2400" dirty="0"/>
              <a:t>1</a:t>
            </a:r>
            <a:r>
              <a:rPr lang="zh-CN" altLang="en-US" sz="2400" dirty="0"/>
              <a:t>）</a:t>
            </a:r>
          </a:p>
          <a:p>
            <a:pPr lvl="1"/>
            <a:r>
              <a:rPr lang="zh-CN" altLang="en-US" sz="2400" dirty="0"/>
              <a:t>修改案例中数据库函数的名字，观看统计结果。</a:t>
            </a:r>
          </a:p>
          <a:p>
            <a:pPr marL="538162" lvl="1" indent="0">
              <a:buNone/>
            </a:pPr>
            <a:endParaRPr lang="zh-CN" altLang="en-US" sz="2400" dirty="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228354" name="Rectangle 2"/>
          <p:cNvSpPr>
            <a:spLocks noGrp="1" noChangeArrowheads="1"/>
          </p:cNvSpPr>
          <p:nvPr>
            <p:ph type="body" idx="1"/>
          </p:nvPr>
        </p:nvSpPr>
        <p:spPr/>
        <p:txBody>
          <a:bodyPr/>
          <a:lstStyle/>
          <a:p>
            <a:pPr>
              <a:buNone/>
            </a:pPr>
            <a:r>
              <a:rPr lang="zh-CN" altLang="zh-CN" dirty="0" smtClean="0"/>
              <a:t>（</a:t>
            </a:r>
            <a:r>
              <a:rPr lang="en-US" altLang="zh-CN" dirty="0" smtClean="0"/>
              <a:t>2</a:t>
            </a:r>
            <a:r>
              <a:rPr lang="zh-CN" altLang="zh-CN" dirty="0" smtClean="0"/>
              <a:t>）查找函数</a:t>
            </a:r>
            <a:r>
              <a:rPr lang="en-US" altLang="zh-CN" sz="2200" dirty="0" err="1" smtClean="0"/>
              <a:t>VLOOKUP</a:t>
            </a:r>
            <a:r>
              <a:rPr lang="en-US" altLang="zh-CN" sz="2200" dirty="0" smtClean="0"/>
              <a:t>(</a:t>
            </a:r>
            <a:r>
              <a:rPr lang="en-US" altLang="zh-CN" sz="2200" dirty="0" err="1" smtClean="0"/>
              <a:t>lookup_value,table_array,col_index_num,range_lookup</a:t>
            </a:r>
            <a:r>
              <a:rPr lang="en-US" altLang="zh-CN" sz="2200" dirty="0" smtClean="0"/>
              <a:t>)</a:t>
            </a:r>
            <a:endParaRPr lang="zh-CN" altLang="zh-CN" sz="2200" dirty="0" smtClean="0"/>
          </a:p>
          <a:p>
            <a:pPr>
              <a:buNone/>
            </a:pPr>
            <a:r>
              <a:rPr lang="zh-CN" altLang="zh-CN" sz="2200" dirty="0" smtClean="0"/>
              <a:t>功能：返回第一列要查找值所在行与指定列处的单元格的值。</a:t>
            </a:r>
          </a:p>
          <a:p>
            <a:pPr>
              <a:buNone/>
            </a:pPr>
            <a:r>
              <a:rPr lang="zh-CN" altLang="zh-CN" sz="2200" dirty="0" smtClean="0"/>
              <a:t>参数：</a:t>
            </a:r>
          </a:p>
          <a:p>
            <a:pPr>
              <a:buNone/>
            </a:pPr>
            <a:r>
              <a:rPr lang="zh-CN" altLang="zh-CN" sz="2200" dirty="0" smtClean="0"/>
              <a:t>①</a:t>
            </a:r>
            <a:r>
              <a:rPr lang="en-US" altLang="zh-CN" sz="2200" dirty="0" err="1" smtClean="0"/>
              <a:t>Lookup_value</a:t>
            </a:r>
            <a:r>
              <a:rPr lang="zh-CN" altLang="zh-CN" sz="2200" dirty="0" smtClean="0"/>
              <a:t>为位于要查找</a:t>
            </a:r>
            <a:r>
              <a:rPr lang="en-US" altLang="zh-CN" sz="2200" dirty="0" err="1" smtClean="0">
                <a:hlinkClick r:id="rId2" action="ppaction://hlinkfile"/>
              </a:rPr>
              <a:t>数据区域</a:t>
            </a:r>
            <a:r>
              <a:rPr lang="zh-CN" altLang="zh-CN" sz="2200" dirty="0" smtClean="0"/>
              <a:t>第一列中查找的值。</a:t>
            </a:r>
          </a:p>
          <a:p>
            <a:pPr>
              <a:buNone/>
            </a:pPr>
            <a:r>
              <a:rPr lang="zh-CN" altLang="zh-CN" sz="2200" dirty="0" smtClean="0"/>
              <a:t>②</a:t>
            </a:r>
            <a:r>
              <a:rPr lang="en-US" altLang="zh-CN" sz="2200" dirty="0" err="1" smtClean="0"/>
              <a:t>Table_array</a:t>
            </a:r>
            <a:r>
              <a:rPr lang="zh-CN" altLang="zh-CN" sz="2200" dirty="0" smtClean="0"/>
              <a:t>为需要在其中查找数据的数据表区域；</a:t>
            </a:r>
          </a:p>
          <a:p>
            <a:pPr>
              <a:buNone/>
            </a:pPr>
            <a:r>
              <a:rPr lang="zh-CN" altLang="zh-CN" sz="2200" dirty="0" smtClean="0"/>
              <a:t>③</a:t>
            </a:r>
            <a:r>
              <a:rPr lang="en-US" altLang="zh-CN" sz="2200" dirty="0" err="1" smtClean="0"/>
              <a:t>Col_index_num</a:t>
            </a:r>
            <a:r>
              <a:rPr lang="zh-CN" altLang="zh-CN" sz="2200" dirty="0" smtClean="0"/>
              <a:t>为</a:t>
            </a:r>
            <a:r>
              <a:rPr lang="en-US" altLang="zh-CN" sz="2200" dirty="0" err="1" smtClean="0"/>
              <a:t>table_array</a:t>
            </a:r>
            <a:r>
              <a:rPr lang="zh-CN" altLang="zh-CN" sz="2200" dirty="0" smtClean="0"/>
              <a:t>中待返回匹配值的列序号。</a:t>
            </a:r>
            <a:r>
              <a:rPr lang="en-US" altLang="zh-CN" sz="2200" dirty="0" err="1" smtClean="0"/>
              <a:t>Col_index_num</a:t>
            </a:r>
            <a:r>
              <a:rPr lang="zh-CN" altLang="zh-CN" sz="2200" dirty="0" smtClean="0"/>
              <a:t>为</a:t>
            </a:r>
            <a:r>
              <a:rPr lang="en-US" altLang="zh-CN" sz="2200" dirty="0" smtClean="0"/>
              <a:t>1</a:t>
            </a:r>
            <a:r>
              <a:rPr lang="zh-CN" altLang="zh-CN" sz="2200" dirty="0" smtClean="0"/>
              <a:t>时，返回</a:t>
            </a:r>
            <a:r>
              <a:rPr lang="en-US" altLang="zh-CN" sz="2200" dirty="0" err="1" smtClean="0"/>
              <a:t>table_array</a:t>
            </a:r>
            <a:r>
              <a:rPr lang="zh-CN" altLang="zh-CN" sz="2200" dirty="0" smtClean="0"/>
              <a:t>第一列中的数值；</a:t>
            </a:r>
            <a:r>
              <a:rPr lang="en-US" altLang="zh-CN" sz="2200" dirty="0" err="1" smtClean="0"/>
              <a:t>col_index_num</a:t>
            </a:r>
            <a:r>
              <a:rPr lang="zh-CN" altLang="zh-CN" sz="2200" dirty="0" smtClean="0"/>
              <a:t>为</a:t>
            </a:r>
            <a:r>
              <a:rPr lang="en-US" altLang="zh-CN" sz="2200" dirty="0" smtClean="0"/>
              <a:t>2</a:t>
            </a:r>
            <a:r>
              <a:rPr lang="zh-CN" altLang="zh-CN" sz="2200" dirty="0" smtClean="0"/>
              <a:t>，返回</a:t>
            </a:r>
            <a:r>
              <a:rPr lang="en-US" altLang="zh-CN" sz="2200" dirty="0" err="1" smtClean="0"/>
              <a:t>table_array</a:t>
            </a:r>
            <a:r>
              <a:rPr lang="zh-CN" altLang="zh-CN" sz="2200" dirty="0" smtClean="0"/>
              <a:t>第二列中的数值，以此类推。</a:t>
            </a:r>
          </a:p>
          <a:p>
            <a:pPr lvl="3"/>
            <a:endParaRPr lang="en-US" altLang="zh-CN" sz="2200" dirty="0"/>
          </a:p>
        </p:txBody>
      </p:sp>
      <p:sp>
        <p:nvSpPr>
          <p:cNvPr id="5" name="灯片编号占位符 5"/>
          <p:cNvSpPr>
            <a:spLocks noGrp="1"/>
          </p:cNvSpPr>
          <p:nvPr>
            <p:ph type="sldNum" sz="quarter" idx="12"/>
          </p:nvPr>
        </p:nvSpPr>
        <p:spPr/>
        <p:txBody>
          <a:bodyPr/>
          <a:lstStyle/>
          <a:p>
            <a:fld id="{DF878230-85CF-4D7D-A95D-E98DFEDAC2A6}" type="slidenum">
              <a:rPr lang="en-US" altLang="zh-CN" smtClean="0"/>
              <a:pPr/>
              <a:t>153</a:t>
            </a:fld>
            <a:endParaRPr lang="en-US" altLang="zh-CN" dirty="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buNone/>
            </a:pPr>
            <a:r>
              <a:rPr lang="zh-CN" altLang="zh-CN" sz="2200" dirty="0"/>
              <a:t>④</a:t>
            </a:r>
            <a:r>
              <a:rPr lang="en-US" altLang="zh-CN" sz="2200" dirty="0" err="1"/>
              <a:t>Range_lookup</a:t>
            </a:r>
            <a:r>
              <a:rPr lang="zh-CN" altLang="zh-CN" sz="2200" dirty="0"/>
              <a:t>为一逻辑值，指明函数</a:t>
            </a:r>
            <a:r>
              <a:rPr lang="en-US" altLang="zh-CN" sz="2200" dirty="0" err="1"/>
              <a:t>VLOOKUP</a:t>
            </a:r>
            <a:r>
              <a:rPr lang="zh-CN" altLang="zh-CN" sz="2200" dirty="0"/>
              <a:t>返回时是精确匹配还是近似匹配。如果为</a:t>
            </a:r>
            <a:r>
              <a:rPr lang="en-US" altLang="zh-CN" sz="2200" dirty="0">
                <a:solidFill>
                  <a:srgbClr val="FF0000"/>
                </a:solidFill>
              </a:rPr>
              <a:t>TRUE</a:t>
            </a:r>
            <a:r>
              <a:rPr lang="zh-CN" altLang="zh-CN" sz="2200" dirty="0">
                <a:solidFill>
                  <a:srgbClr val="FF0000"/>
                </a:solidFill>
              </a:rPr>
              <a:t>或省略</a:t>
            </a:r>
            <a:r>
              <a:rPr lang="zh-CN" altLang="zh-CN" sz="2200" dirty="0"/>
              <a:t>，则返回</a:t>
            </a:r>
            <a:r>
              <a:rPr lang="zh-CN" altLang="zh-CN" sz="2200" dirty="0">
                <a:solidFill>
                  <a:srgbClr val="FF0000"/>
                </a:solidFill>
              </a:rPr>
              <a:t>近似匹配</a:t>
            </a:r>
            <a:r>
              <a:rPr lang="zh-CN" altLang="zh-CN" sz="2200" dirty="0"/>
              <a:t>值，也就是说，如果找不到精确匹配值，则返回小于</a:t>
            </a:r>
            <a:r>
              <a:rPr lang="en-US" altLang="zh-CN" sz="2200" dirty="0" err="1"/>
              <a:t>lookup_value</a:t>
            </a:r>
            <a:r>
              <a:rPr lang="zh-CN" altLang="zh-CN" sz="2200" dirty="0"/>
              <a:t>的最大数值，这时要求</a:t>
            </a:r>
            <a:r>
              <a:rPr lang="en-US" altLang="zh-CN" sz="2200" dirty="0" err="1"/>
              <a:t>table_array</a:t>
            </a:r>
            <a:r>
              <a:rPr lang="zh-CN" altLang="zh-CN" sz="2200" dirty="0"/>
              <a:t>的第一列中的数值</a:t>
            </a:r>
            <a:r>
              <a:rPr lang="zh-CN" altLang="zh-CN" sz="2200" dirty="0">
                <a:solidFill>
                  <a:srgbClr val="FF0000"/>
                </a:solidFill>
              </a:rPr>
              <a:t>必须按升序排列</a:t>
            </a:r>
            <a:r>
              <a:rPr lang="zh-CN" altLang="zh-CN" sz="2200" dirty="0"/>
              <a:t>；如果</a:t>
            </a:r>
            <a:r>
              <a:rPr lang="en-US" altLang="zh-CN" sz="2200" dirty="0" err="1"/>
              <a:t>range_value</a:t>
            </a:r>
            <a:r>
              <a:rPr lang="zh-CN" altLang="zh-CN" sz="2200" dirty="0"/>
              <a:t>为</a:t>
            </a:r>
            <a:r>
              <a:rPr lang="en-US" altLang="zh-CN" sz="2200" dirty="0">
                <a:solidFill>
                  <a:srgbClr val="FF0000"/>
                </a:solidFill>
              </a:rPr>
              <a:t>FALSE</a:t>
            </a:r>
            <a:r>
              <a:rPr lang="zh-CN" altLang="zh-CN" sz="2200" dirty="0"/>
              <a:t>，函数</a:t>
            </a:r>
            <a:r>
              <a:rPr lang="en-US" altLang="zh-CN" sz="2200" dirty="0" err="1"/>
              <a:t>VLOOKUP</a:t>
            </a:r>
            <a:r>
              <a:rPr lang="zh-CN" altLang="zh-CN" sz="2200" dirty="0"/>
              <a:t>将返回</a:t>
            </a:r>
            <a:r>
              <a:rPr lang="zh-CN" altLang="zh-CN" sz="2200" dirty="0">
                <a:solidFill>
                  <a:srgbClr val="FF0000"/>
                </a:solidFill>
              </a:rPr>
              <a:t>精确匹配</a:t>
            </a:r>
            <a:r>
              <a:rPr lang="zh-CN" altLang="zh-CN" sz="2200" dirty="0"/>
              <a:t>值。如果找不到，则返回错误值</a:t>
            </a:r>
            <a:r>
              <a:rPr lang="en-US" altLang="zh-CN" sz="2200" dirty="0"/>
              <a:t>#N/A</a:t>
            </a:r>
            <a:r>
              <a:rPr lang="zh-CN" altLang="zh-CN" sz="2200" dirty="0"/>
              <a:t>，这时</a:t>
            </a:r>
            <a:r>
              <a:rPr lang="en-US" altLang="zh-CN" sz="2200" dirty="0" err="1"/>
              <a:t>table_array</a:t>
            </a:r>
            <a:r>
              <a:rPr lang="zh-CN" altLang="zh-CN" sz="2200" dirty="0">
                <a:solidFill>
                  <a:srgbClr val="FF0000"/>
                </a:solidFill>
              </a:rPr>
              <a:t>不必按第一列进行排序</a:t>
            </a:r>
            <a:r>
              <a:rPr lang="zh-CN" altLang="zh-CN" sz="2200" dirty="0"/>
              <a:t>。</a:t>
            </a:r>
          </a:p>
          <a:p>
            <a:endParaRPr lang="zh-CN" altLang="en-US" sz="22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154</a:t>
            </a:fld>
            <a:endParaRPr lang="en-US" altLang="zh-CN" dirty="0"/>
          </a:p>
        </p:txBody>
      </p:sp>
    </p:spTree>
    <p:extLst>
      <p:ext uri="{BB962C8B-B14F-4D97-AF65-F5344CB8AC3E}">
        <p14:creationId xmlns:p14="http://schemas.microsoft.com/office/powerpoint/2010/main" val="82860502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1"/>
            <a:r>
              <a:rPr lang="zh-CN" altLang="zh-CN" b="1" dirty="0"/>
              <a:t>提示：</a:t>
            </a:r>
          </a:p>
          <a:p>
            <a:pPr lvl="2">
              <a:lnSpc>
                <a:spcPct val="150000"/>
              </a:lnSpc>
            </a:pPr>
            <a:r>
              <a:rPr lang="zh-CN" altLang="zh-CN" dirty="0"/>
              <a:t>如果函数</a:t>
            </a:r>
            <a:r>
              <a:rPr lang="en-US" altLang="zh-CN" dirty="0" err="1"/>
              <a:t>VLOOKUP</a:t>
            </a:r>
            <a:r>
              <a:rPr lang="zh-CN" altLang="zh-CN" dirty="0"/>
              <a:t>找不到</a:t>
            </a:r>
            <a:r>
              <a:rPr lang="en-US" altLang="zh-CN" dirty="0" err="1"/>
              <a:t>lookup_value</a:t>
            </a:r>
            <a:r>
              <a:rPr lang="zh-CN" altLang="zh-CN" dirty="0"/>
              <a:t>，且</a:t>
            </a:r>
            <a:r>
              <a:rPr lang="en-US" altLang="zh-CN" dirty="0" err="1"/>
              <a:t>range_lookup</a:t>
            </a:r>
            <a:r>
              <a:rPr lang="zh-CN" altLang="zh-CN" dirty="0"/>
              <a:t>为</a:t>
            </a:r>
            <a:r>
              <a:rPr lang="en-US" altLang="zh-CN" dirty="0"/>
              <a:t>TRUE</a:t>
            </a:r>
            <a:r>
              <a:rPr lang="zh-CN" altLang="zh-CN" dirty="0"/>
              <a:t>，则返回小于等于</a:t>
            </a:r>
            <a:r>
              <a:rPr lang="en-US" altLang="zh-CN" dirty="0" err="1"/>
              <a:t>lookup_value</a:t>
            </a:r>
            <a:r>
              <a:rPr lang="zh-CN" altLang="zh-CN" dirty="0"/>
              <a:t>的最大值。</a:t>
            </a:r>
          </a:p>
          <a:p>
            <a:pPr lvl="2">
              <a:lnSpc>
                <a:spcPct val="150000"/>
              </a:lnSpc>
            </a:pPr>
            <a:r>
              <a:rPr lang="zh-CN" altLang="zh-CN" dirty="0"/>
              <a:t>如果</a:t>
            </a:r>
            <a:r>
              <a:rPr lang="en-US" altLang="zh-CN" dirty="0" err="1"/>
              <a:t>lookup_value</a:t>
            </a:r>
            <a:r>
              <a:rPr lang="zh-CN" altLang="zh-CN" dirty="0"/>
              <a:t>小于</a:t>
            </a:r>
            <a:r>
              <a:rPr lang="en-US" altLang="zh-CN" dirty="0" err="1"/>
              <a:t>table_array</a:t>
            </a:r>
            <a:r>
              <a:rPr lang="zh-CN" altLang="zh-CN" dirty="0"/>
              <a:t>第一列中的最小数值，函数</a:t>
            </a:r>
            <a:r>
              <a:rPr lang="en-US" altLang="zh-CN" dirty="0" err="1"/>
              <a:t>VLOOKUP</a:t>
            </a:r>
            <a:r>
              <a:rPr lang="zh-CN" altLang="zh-CN" dirty="0"/>
              <a:t>返回错误值</a:t>
            </a:r>
            <a:r>
              <a:rPr lang="en-US" altLang="zh-CN" dirty="0"/>
              <a:t>#N/A</a:t>
            </a:r>
            <a:r>
              <a:rPr lang="zh-CN" altLang="zh-CN" dirty="0"/>
              <a:t>。</a:t>
            </a:r>
          </a:p>
          <a:p>
            <a:pPr lvl="2">
              <a:lnSpc>
                <a:spcPct val="150000"/>
              </a:lnSpc>
            </a:pPr>
            <a:r>
              <a:rPr lang="zh-CN" altLang="zh-CN" dirty="0"/>
              <a:t>如果函数</a:t>
            </a:r>
            <a:r>
              <a:rPr lang="en-US" altLang="zh-CN" dirty="0" err="1"/>
              <a:t>VLOOKUP</a:t>
            </a:r>
            <a:r>
              <a:rPr lang="zh-CN" altLang="zh-CN" dirty="0"/>
              <a:t>找不到</a:t>
            </a:r>
            <a:r>
              <a:rPr lang="en-US" altLang="zh-CN" dirty="0" err="1"/>
              <a:t>lookup_value</a:t>
            </a:r>
            <a:r>
              <a:rPr lang="zh-CN" altLang="zh-CN" dirty="0"/>
              <a:t>且</a:t>
            </a:r>
            <a:r>
              <a:rPr lang="en-US" altLang="zh-CN" dirty="0" err="1"/>
              <a:t>range_lookup</a:t>
            </a:r>
            <a:r>
              <a:rPr lang="zh-CN" altLang="zh-CN" dirty="0"/>
              <a:t>为</a:t>
            </a:r>
            <a:r>
              <a:rPr lang="en-US" altLang="zh-CN" dirty="0"/>
              <a:t>FALSE</a:t>
            </a:r>
            <a:r>
              <a:rPr lang="zh-CN" altLang="zh-CN" dirty="0"/>
              <a:t>，函数</a:t>
            </a:r>
            <a:r>
              <a:rPr lang="en-US" altLang="zh-CN" dirty="0" err="1"/>
              <a:t>VLOOKUP</a:t>
            </a:r>
            <a:r>
              <a:rPr lang="zh-CN" altLang="zh-CN" dirty="0"/>
              <a:t>返回错误值</a:t>
            </a:r>
            <a:r>
              <a:rPr lang="en-US" altLang="zh-CN" dirty="0"/>
              <a:t>#N/A</a:t>
            </a:r>
            <a:r>
              <a:rPr lang="zh-CN" altLang="zh-CN" dirty="0" smtClean="0"/>
              <a:t>。</a:t>
            </a:r>
            <a:endParaRPr lang="en-US" altLang="zh-CN" dirty="0" smtClean="0"/>
          </a:p>
          <a:p>
            <a:pPr lvl="1">
              <a:lnSpc>
                <a:spcPct val="150000"/>
              </a:lnSpc>
            </a:pPr>
            <a:r>
              <a:rPr lang="zh-CN" altLang="en-US" dirty="0"/>
              <a:t>跳转实现</a:t>
            </a:r>
            <a:r>
              <a:rPr lang="zh-CN" altLang="en-US" dirty="0" smtClean="0"/>
              <a:t>方法（</a:t>
            </a:r>
            <a:r>
              <a:rPr lang="en-US" altLang="zh-CN" dirty="0" smtClean="0"/>
              <a:t>4</a:t>
            </a:r>
            <a:r>
              <a:rPr lang="zh-CN" altLang="en-US" dirty="0" smtClean="0"/>
              <a:t>）</a:t>
            </a:r>
            <a:endParaRPr lang="zh-CN" altLang="en-US" dirty="0"/>
          </a:p>
          <a:p>
            <a:pPr lvl="1">
              <a:lnSpc>
                <a:spcPct val="150000"/>
              </a:lnSpc>
            </a:pPr>
            <a:endParaRPr lang="zh-CN" altLang="zh-CN" dirty="0"/>
          </a:p>
          <a:p>
            <a:pPr>
              <a:lnSpc>
                <a:spcPct val="150000"/>
              </a:lnSpc>
            </a:pPr>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155</a:t>
            </a:fld>
            <a:endParaRPr lang="en-US" altLang="zh-CN" dirty="0"/>
          </a:p>
        </p:txBody>
      </p:sp>
    </p:spTree>
    <p:extLst>
      <p:ext uri="{BB962C8B-B14F-4D97-AF65-F5344CB8AC3E}">
        <p14:creationId xmlns:p14="http://schemas.microsoft.com/office/powerpoint/2010/main" val="142082172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2102E712-F1CD-42F5-9873-7F848279EF58}" type="slidenum">
              <a:rPr lang="en-US" altLang="zh-CN"/>
              <a:pPr/>
              <a:t>156</a:t>
            </a:fld>
            <a:endParaRPr lang="en-US" altLang="zh-CN" dirty="0"/>
          </a:p>
        </p:txBody>
      </p:sp>
      <p:sp>
        <p:nvSpPr>
          <p:cNvPr id="195588" name="Rectangle 4"/>
          <p:cNvSpPr>
            <a:spLocks noGrp="1" noChangeArrowheads="1"/>
          </p:cNvSpPr>
          <p:nvPr>
            <p:ph type="title"/>
          </p:nvPr>
        </p:nvSpPr>
        <p:spPr/>
        <p:txBody>
          <a:bodyPr/>
          <a:lstStyle/>
          <a:p>
            <a:endParaRPr lang="zh-CN" altLang="zh-CN"/>
          </a:p>
        </p:txBody>
      </p:sp>
      <p:sp>
        <p:nvSpPr>
          <p:cNvPr id="195589" name="Rectangle 5"/>
          <p:cNvSpPr>
            <a:spLocks noGrp="1" noChangeArrowheads="1"/>
          </p:cNvSpPr>
          <p:nvPr>
            <p:ph type="body" idx="1"/>
          </p:nvPr>
        </p:nvSpPr>
        <p:spPr>
          <a:xfrm>
            <a:off x="684213" y="1412875"/>
            <a:ext cx="8197850" cy="4895850"/>
          </a:xfrm>
        </p:spPr>
        <p:txBody>
          <a:bodyPr/>
          <a:lstStyle/>
          <a:p>
            <a:pPr lvl="1">
              <a:buFont typeface="Wingdings" pitchFamily="2" charset="2"/>
              <a:buNone/>
            </a:pPr>
            <a:r>
              <a:rPr lang="zh-CN" altLang="en-US" dirty="0" smtClean="0"/>
              <a:t>（</a:t>
            </a:r>
            <a:r>
              <a:rPr lang="en-US" altLang="zh-CN" dirty="0"/>
              <a:t>3</a:t>
            </a:r>
            <a:r>
              <a:rPr lang="zh-CN" altLang="en-US" dirty="0"/>
              <a:t>）图表的创建与编辑</a:t>
            </a:r>
          </a:p>
          <a:p>
            <a:pPr marL="538162" lvl="1" indent="0">
              <a:buNone/>
            </a:pPr>
            <a:r>
              <a:rPr lang="zh-CN" altLang="zh-CN" dirty="0"/>
              <a:t>①图表的创建</a:t>
            </a:r>
          </a:p>
          <a:p>
            <a:pPr marL="538162" lvl="1" indent="0">
              <a:buNone/>
            </a:pPr>
            <a:r>
              <a:rPr lang="zh-CN" altLang="zh-CN" sz="2200" dirty="0"/>
              <a:t>选择创建图表的数据源区域，单击“插入→图表组右下角的扩展</a:t>
            </a:r>
            <a:r>
              <a:rPr lang="en-US" altLang="zh-CN" sz="2200" dirty="0"/>
              <a:t> </a:t>
            </a:r>
            <a:r>
              <a:rPr lang="zh-CN" altLang="zh-CN" sz="2200" dirty="0"/>
              <a:t>”按钮→弹出“插入图表”对话框→选择图表类型及子类型→确定。</a:t>
            </a:r>
          </a:p>
          <a:p>
            <a:pPr marL="538162" lvl="1" indent="0">
              <a:buNone/>
            </a:pPr>
            <a:r>
              <a:rPr lang="en-US" altLang="zh-CN" sz="2200" dirty="0"/>
              <a:t> </a:t>
            </a:r>
            <a:r>
              <a:rPr lang="zh-CN" altLang="zh-CN" dirty="0" smtClean="0"/>
              <a:t>②</a:t>
            </a:r>
            <a:r>
              <a:rPr lang="zh-CN" altLang="zh-CN" dirty="0"/>
              <a:t>图表的编辑</a:t>
            </a:r>
          </a:p>
          <a:p>
            <a:pPr marL="538162" lvl="1" indent="0">
              <a:buNone/>
            </a:pPr>
            <a:r>
              <a:rPr lang="zh-CN" altLang="zh-CN" sz="2200" dirty="0"/>
              <a:t>图表的编辑包括改变图形的类型、添加图表标题、坐标轴标题、添加数据系列标签、设置图表样式及图表的各元素的格式等</a:t>
            </a:r>
            <a:r>
              <a:rPr lang="zh-CN" altLang="zh-CN" sz="2200" dirty="0" smtClean="0"/>
              <a:t>。</a:t>
            </a:r>
            <a:endParaRPr lang="zh-CN" altLang="zh-CN" sz="2200" dirty="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1"/>
            <a:r>
              <a:rPr lang="zh-CN" altLang="zh-CN" sz="2200" dirty="0" smtClean="0"/>
              <a:t>操作</a:t>
            </a:r>
            <a:r>
              <a:rPr lang="zh-CN" altLang="zh-CN" sz="2200" dirty="0"/>
              <a:t>步骤</a:t>
            </a:r>
            <a:r>
              <a:rPr lang="zh-CN" altLang="zh-CN" sz="2200" dirty="0" smtClean="0"/>
              <a:t>：</a:t>
            </a:r>
            <a:endParaRPr lang="en-US" altLang="zh-CN" sz="2200" dirty="0" smtClean="0"/>
          </a:p>
          <a:p>
            <a:pPr marL="538162" lvl="1" indent="0">
              <a:buNone/>
            </a:pPr>
            <a:r>
              <a:rPr lang="en-US" altLang="zh-CN" sz="2200" dirty="0" smtClean="0"/>
              <a:t>      </a:t>
            </a:r>
            <a:r>
              <a:rPr lang="zh-CN" altLang="zh-CN" sz="2200" dirty="0" smtClean="0"/>
              <a:t>单击</a:t>
            </a:r>
            <a:r>
              <a:rPr lang="zh-CN" altLang="zh-CN" sz="2200" dirty="0"/>
              <a:t>图表，窗口上方弹出“图表工具”的上下文选项卡，在“设计”选项卡中，可进行数据类型修改、改变数据源、改变图表布局方式、图表样式等操作员；在“布局”选项卡中，可以设置图表标题、坐标轴标题及数据系列标签等进行设置；在“格式”选项卡中，可以对所选择的图表元素如图表区、标签、坐标轴进行格式设置。具体操作以详见后面图表实现部分。</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157</a:t>
            </a:fld>
            <a:endParaRPr lang="en-US" altLang="zh-CN" dirty="0"/>
          </a:p>
        </p:txBody>
      </p:sp>
    </p:spTree>
    <p:extLst>
      <p:ext uri="{BB962C8B-B14F-4D97-AF65-F5344CB8AC3E}">
        <p14:creationId xmlns:p14="http://schemas.microsoft.com/office/powerpoint/2010/main" val="3008477949"/>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908ABA43-5317-4358-8272-086FDFD9B002}" type="slidenum">
              <a:rPr lang="en-US" altLang="zh-CN"/>
              <a:pPr/>
              <a:t>158</a:t>
            </a:fld>
            <a:endParaRPr lang="en-US" altLang="zh-CN" dirty="0"/>
          </a:p>
        </p:txBody>
      </p:sp>
      <p:sp>
        <p:nvSpPr>
          <p:cNvPr id="196610" name="Rectangle 2"/>
          <p:cNvSpPr>
            <a:spLocks noGrp="1" noChangeArrowheads="1"/>
          </p:cNvSpPr>
          <p:nvPr>
            <p:ph type="title"/>
          </p:nvPr>
        </p:nvSpPr>
        <p:spPr/>
        <p:txBody>
          <a:bodyPr/>
          <a:lstStyle/>
          <a:p>
            <a:endParaRPr lang="zh-CN" altLang="zh-CN"/>
          </a:p>
        </p:txBody>
      </p:sp>
      <p:sp>
        <p:nvSpPr>
          <p:cNvPr id="196611" name="Rectangle 3"/>
          <p:cNvSpPr>
            <a:spLocks noGrp="1" noChangeArrowheads="1"/>
          </p:cNvSpPr>
          <p:nvPr>
            <p:ph type="body" idx="1"/>
          </p:nvPr>
        </p:nvSpPr>
        <p:spPr/>
        <p:txBody>
          <a:bodyPr/>
          <a:lstStyle/>
          <a:p>
            <a:pPr>
              <a:buNone/>
            </a:pPr>
            <a:r>
              <a:rPr lang="zh-CN" altLang="zh-CN" dirty="0"/>
              <a:t>（</a:t>
            </a:r>
            <a:r>
              <a:rPr lang="en-US" altLang="zh-CN" dirty="0"/>
              <a:t>4</a:t>
            </a:r>
            <a:r>
              <a:rPr lang="zh-CN" altLang="zh-CN" dirty="0"/>
              <a:t>）频率分析</a:t>
            </a:r>
          </a:p>
          <a:p>
            <a:pPr>
              <a:lnSpc>
                <a:spcPct val="150000"/>
              </a:lnSpc>
              <a:buNone/>
            </a:pPr>
            <a:r>
              <a:rPr lang="en-US" altLang="zh-CN" sz="2000" dirty="0"/>
              <a:t> </a:t>
            </a:r>
            <a:r>
              <a:rPr lang="en-US" altLang="zh-CN" sz="2000" dirty="0" smtClean="0"/>
              <a:t>      </a:t>
            </a:r>
            <a:r>
              <a:rPr lang="zh-CN" altLang="zh-CN" sz="2000" dirty="0" smtClean="0"/>
              <a:t>在</a:t>
            </a:r>
            <a:r>
              <a:rPr lang="zh-CN" altLang="zh-CN" sz="2000" dirty="0"/>
              <a:t>实际统计工作中，常需要分析一批数据在各个区间的分布情况，如老师分析考试成绩在各个分数段的里的人数，销售人员统计销售数据的分布情况等。这时需要用到</a:t>
            </a:r>
            <a:r>
              <a:rPr lang="en-US" altLang="zh-CN" sz="2000" dirty="0"/>
              <a:t>Excel </a:t>
            </a:r>
            <a:r>
              <a:rPr lang="zh-CN" altLang="zh-CN" sz="2000" dirty="0"/>
              <a:t>中的频度分析</a:t>
            </a:r>
            <a:r>
              <a:rPr lang="zh-CN" altLang="zh-CN" sz="2000" dirty="0" smtClean="0"/>
              <a:t>函数</a:t>
            </a:r>
            <a:endParaRPr lang="en-US" altLang="zh-CN" sz="2000" dirty="0" smtClean="0"/>
          </a:p>
          <a:p>
            <a:pPr marL="342900" indent="-342900">
              <a:lnSpc>
                <a:spcPct val="150000"/>
              </a:lnSpc>
            </a:pPr>
            <a:r>
              <a:rPr lang="en-US" altLang="zh-CN" sz="2000" dirty="0" smtClean="0"/>
              <a:t>FREQUENCY(</a:t>
            </a:r>
            <a:r>
              <a:rPr lang="en-US" altLang="zh-CN" sz="2000" dirty="0" err="1" smtClean="0"/>
              <a:t>data_array,bins_array</a:t>
            </a:r>
            <a:r>
              <a:rPr lang="en-US" altLang="zh-CN" sz="2000" dirty="0"/>
              <a:t>)</a:t>
            </a:r>
            <a:r>
              <a:rPr lang="zh-CN" altLang="zh-CN" sz="2000" dirty="0"/>
              <a:t>，该函数功能是计算一列垂直数组在给定各区间段内数据的分布频率。由于函数</a:t>
            </a:r>
            <a:r>
              <a:rPr lang="en-US" altLang="zh-CN" sz="2000" dirty="0"/>
              <a:t> FREQUENCY </a:t>
            </a:r>
            <a:r>
              <a:rPr lang="zh-CN" altLang="zh-CN" sz="2000" dirty="0"/>
              <a:t>返回一个数组，所以必须以数组公式的形式输入。其中：</a:t>
            </a:r>
          </a:p>
          <a:p>
            <a:pPr lvl="1">
              <a:lnSpc>
                <a:spcPct val="150000"/>
              </a:lnSpc>
            </a:pPr>
            <a:r>
              <a:rPr lang="en-US" altLang="zh-CN" sz="1800" dirty="0" err="1"/>
              <a:t>Data_array</a:t>
            </a:r>
            <a:r>
              <a:rPr lang="en-US" altLang="zh-CN" sz="1800" dirty="0"/>
              <a:t> </a:t>
            </a:r>
            <a:r>
              <a:rPr lang="zh-CN" altLang="zh-CN" sz="1800" dirty="0"/>
              <a:t>为用于计算频率的数组或对一组数值的引用；</a:t>
            </a:r>
          </a:p>
          <a:p>
            <a:pPr lvl="1">
              <a:lnSpc>
                <a:spcPct val="150000"/>
              </a:lnSpc>
            </a:pPr>
            <a:r>
              <a:rPr lang="en-US" altLang="zh-CN" sz="1800" dirty="0" err="1"/>
              <a:t>Bins_array</a:t>
            </a:r>
            <a:r>
              <a:rPr lang="zh-CN" altLang="zh-CN" sz="1800" dirty="0"/>
              <a:t>为间隔的数组或对间隔的引用，也就是分隔区间的分段点，由每个数据区间的最大值一组数据构成。具体用法</a:t>
            </a:r>
            <a:r>
              <a:rPr lang="zh-CN" altLang="zh-CN" sz="1800" dirty="0">
                <a:solidFill>
                  <a:srgbClr val="FF0000"/>
                </a:solidFill>
              </a:rPr>
              <a:t>见后面实现方法</a:t>
            </a:r>
            <a:r>
              <a:rPr lang="zh-CN" altLang="zh-CN" sz="1800" dirty="0" smtClean="0"/>
              <a:t>。</a:t>
            </a:r>
            <a:endParaRPr lang="en-US" altLang="zh-CN" sz="1800"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a:p>
        </p:txBody>
      </p:sp>
      <p:sp>
        <p:nvSpPr>
          <p:cNvPr id="197635" name="Rectangle 3"/>
          <p:cNvSpPr>
            <a:spLocks noGrp="1" noChangeArrowheads="1"/>
          </p:cNvSpPr>
          <p:nvPr>
            <p:ph type="body" idx="1"/>
          </p:nvPr>
        </p:nvSpPr>
        <p:spPr/>
        <p:txBody>
          <a:bodyPr/>
          <a:lstStyle/>
          <a:p>
            <a:pPr>
              <a:buNone/>
            </a:pPr>
            <a:r>
              <a:rPr lang="en-US" altLang="zh-CN" dirty="0" smtClean="0"/>
              <a:t>3</a:t>
            </a:r>
            <a:r>
              <a:rPr lang="zh-CN" altLang="en-US" dirty="0" smtClean="0"/>
              <a:t>．实现方法</a:t>
            </a:r>
            <a:endParaRPr lang="en-US" altLang="zh-CN" dirty="0" smtClean="0"/>
          </a:p>
          <a:p>
            <a:pPr lvl="1">
              <a:buNone/>
            </a:pPr>
            <a:r>
              <a:rPr lang="zh-CN" altLang="en-US" dirty="0" smtClean="0"/>
              <a:t>（</a:t>
            </a:r>
            <a:r>
              <a:rPr lang="en-US" altLang="zh-CN" dirty="0" smtClean="0"/>
              <a:t>1</a:t>
            </a:r>
            <a:r>
              <a:rPr lang="zh-CN" altLang="en-US" dirty="0" smtClean="0"/>
              <a:t>）数据库函数 应用操作步骤：</a:t>
            </a:r>
            <a:endParaRPr lang="en-US" altLang="zh-CN" dirty="0" smtClean="0"/>
          </a:p>
          <a:p>
            <a:pPr lvl="1">
              <a:buNone/>
            </a:pPr>
            <a:r>
              <a:rPr lang="zh-CN" altLang="zh-CN" sz="2200" dirty="0"/>
              <a:t>设置条件区域如图</a:t>
            </a:r>
            <a:r>
              <a:rPr lang="en-US" altLang="zh-CN" sz="2200" dirty="0"/>
              <a:t>4-50</a:t>
            </a:r>
            <a:r>
              <a:rPr lang="zh-CN" altLang="zh-CN" sz="2200" dirty="0"/>
              <a:t>所示→光标定位于</a:t>
            </a:r>
            <a:r>
              <a:rPr lang="en-US" altLang="zh-CN" sz="2200" dirty="0" err="1"/>
              <a:t>I7</a:t>
            </a:r>
            <a:r>
              <a:rPr lang="zh-CN" altLang="zh-CN" sz="2200" dirty="0"/>
              <a:t>中→单击“公式→函数库｜插入函数</a:t>
            </a:r>
            <a:r>
              <a:rPr lang="en-US" altLang="zh-CN" sz="2200" dirty="0" err="1"/>
              <a:t>f</a:t>
            </a:r>
            <a:r>
              <a:rPr lang="en-US" altLang="zh-CN" sz="2200" baseline="-25000" dirty="0" err="1"/>
              <a:t>x</a:t>
            </a:r>
            <a:r>
              <a:rPr lang="zh-CN" altLang="zh-CN" sz="2200" dirty="0"/>
              <a:t>”按钮→在“插入函数”的“选择类别”框中选“</a:t>
            </a:r>
            <a:r>
              <a:rPr lang="zh-CN" altLang="zh-CN" sz="2200" dirty="0">
                <a:solidFill>
                  <a:srgbClr val="FF0000"/>
                </a:solidFill>
              </a:rPr>
              <a:t>数据库</a:t>
            </a:r>
            <a:r>
              <a:rPr lang="zh-CN" altLang="zh-CN" sz="2200" dirty="0"/>
              <a:t>”，在“选择函数”列表框中选中“</a:t>
            </a:r>
            <a:r>
              <a:rPr lang="en-US" altLang="zh-CN" sz="2200" dirty="0" err="1"/>
              <a:t>DSUM</a:t>
            </a:r>
            <a:r>
              <a:rPr lang="zh-CN" altLang="zh-CN" sz="2200" dirty="0"/>
              <a:t>”→“确定”→在“函数参考”的“</a:t>
            </a:r>
            <a:r>
              <a:rPr lang="en-US" altLang="zh-CN" sz="2200" dirty="0"/>
              <a:t>Database</a:t>
            </a:r>
            <a:r>
              <a:rPr lang="zh-CN" altLang="zh-CN" sz="2200" dirty="0"/>
              <a:t>”框中圈选数据清单范围，在</a:t>
            </a:r>
            <a:r>
              <a:rPr lang="en-US" altLang="zh-CN" sz="2200" dirty="0"/>
              <a:t>Field</a:t>
            </a:r>
            <a:r>
              <a:rPr lang="zh-CN" altLang="zh-CN" sz="2200" dirty="0"/>
              <a:t>框中单击求和字段名单元格</a:t>
            </a:r>
            <a:r>
              <a:rPr lang="en-US" altLang="zh-CN" sz="2200" dirty="0" err="1"/>
              <a:t>E1</a:t>
            </a:r>
            <a:r>
              <a:rPr lang="zh-CN" altLang="zh-CN" sz="2200" dirty="0"/>
              <a:t>或直接输入该列序号</a:t>
            </a:r>
            <a:r>
              <a:rPr lang="en-US" altLang="zh-CN" sz="2200" dirty="0"/>
              <a:t>5</a:t>
            </a:r>
            <a:r>
              <a:rPr lang="zh-CN" altLang="zh-CN" sz="2200" dirty="0"/>
              <a:t>，在</a:t>
            </a:r>
            <a:r>
              <a:rPr lang="en-US" altLang="zh-CN" sz="2200" dirty="0"/>
              <a:t>Criteria</a:t>
            </a:r>
            <a:r>
              <a:rPr lang="zh-CN" altLang="zh-CN" sz="2200" dirty="0"/>
              <a:t>圈选条件区域</a:t>
            </a:r>
            <a:r>
              <a:rPr lang="en-US" altLang="zh-CN" sz="2200" dirty="0" err="1"/>
              <a:t>G1:H3</a:t>
            </a:r>
            <a:r>
              <a:rPr lang="zh-CN" altLang="zh-CN" sz="2200" dirty="0"/>
              <a:t>，如图</a:t>
            </a:r>
            <a:r>
              <a:rPr lang="en-US" altLang="zh-CN" sz="2200" dirty="0"/>
              <a:t>4-51</a:t>
            </a:r>
            <a:r>
              <a:rPr lang="zh-CN" altLang="zh-CN" sz="2200" dirty="0"/>
              <a:t>所示→“确定”。</a:t>
            </a:r>
          </a:p>
          <a:p>
            <a:pPr lvl="1">
              <a:buNone/>
            </a:pPr>
            <a:endParaRPr lang="zh-CN" altLang="en-US" dirty="0" smtClean="0"/>
          </a:p>
          <a:p>
            <a:pPr lvl="2"/>
            <a:endParaRPr lang="zh-CN" altLang="en-US" dirty="0" smtClean="0"/>
          </a:p>
          <a:p>
            <a:endParaRPr lang="en-US" altLang="zh-CN" dirty="0"/>
          </a:p>
        </p:txBody>
      </p:sp>
      <p:sp>
        <p:nvSpPr>
          <p:cNvPr id="7" name="灯片编号占位符 5"/>
          <p:cNvSpPr>
            <a:spLocks noGrp="1"/>
          </p:cNvSpPr>
          <p:nvPr>
            <p:ph type="sldNum" sz="quarter" idx="12"/>
          </p:nvPr>
        </p:nvSpPr>
        <p:spPr/>
        <p:txBody>
          <a:bodyPr/>
          <a:lstStyle/>
          <a:p>
            <a:fld id="{3221FFC6-2E84-4A9A-87A1-4ABA8E612F46}" type="slidenum">
              <a:rPr lang="en-US" altLang="zh-CN" smtClean="0"/>
              <a:pPr/>
              <a:t>159</a:t>
            </a:fld>
            <a:endParaRPr lang="en-US" altLang="zh-C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lvl="2" indent="0">
              <a:spcBef>
                <a:spcPts val="1000"/>
              </a:spcBef>
              <a:buClr>
                <a:srgbClr val="FF3300"/>
              </a:buClr>
              <a:buSzPct val="80000"/>
              <a:buNone/>
            </a:pPr>
            <a:r>
              <a:rPr lang="en-US" altLang="zh-CN" dirty="0" smtClean="0">
                <a:solidFill>
                  <a:schemeClr val="tx1"/>
                </a:solidFill>
                <a:latin typeface="+mn-lt"/>
                <a:ea typeface="+mn-ea"/>
              </a:rPr>
              <a:t>     </a:t>
            </a:r>
            <a:r>
              <a:rPr lang="zh-CN" altLang="zh-CN" dirty="0" smtClean="0">
                <a:solidFill>
                  <a:schemeClr val="tx1"/>
                </a:solidFill>
                <a:latin typeface="+mn-lt"/>
                <a:ea typeface="+mn-ea"/>
              </a:rPr>
              <a:t>单击“数据</a:t>
            </a:r>
            <a:r>
              <a:rPr lang="zh-CN" altLang="en-US" dirty="0" smtClean="0">
                <a:solidFill>
                  <a:schemeClr val="tx1"/>
                </a:solidFill>
                <a:latin typeface="+mn-lt"/>
                <a:ea typeface="+mn-ea"/>
              </a:rPr>
              <a:t>→</a:t>
            </a:r>
            <a:r>
              <a:rPr lang="zh-CN" altLang="zh-CN" dirty="0" smtClean="0">
                <a:solidFill>
                  <a:schemeClr val="tx1"/>
                </a:solidFill>
                <a:latin typeface="+mn-lt"/>
                <a:ea typeface="+mn-ea"/>
              </a:rPr>
              <a:t>数据工具</a:t>
            </a:r>
            <a:r>
              <a:rPr lang="zh-CN" altLang="en-US" dirty="0" smtClean="0">
                <a:solidFill>
                  <a:schemeClr val="tx1"/>
                </a:solidFill>
                <a:latin typeface="+mn-lt"/>
                <a:ea typeface="+mn-ea"/>
              </a:rPr>
              <a:t>｜</a:t>
            </a:r>
            <a:r>
              <a:rPr lang="zh-CN" altLang="zh-CN" dirty="0" smtClean="0">
                <a:solidFill>
                  <a:schemeClr val="tx1"/>
                </a:solidFill>
                <a:latin typeface="+mn-lt"/>
                <a:ea typeface="+mn-ea"/>
              </a:rPr>
              <a:t>数据有效性→数据有效性”命令，弹出“数据有效性”对话框，在“设置”选项卡的“有效性条件”选项中，在“允许”下拉列表框中，选择其中一项进行设置。如允许“整数”可设置整数范围；选择“序列”可定义数据序列；选择</a:t>
            </a:r>
            <a:r>
              <a:rPr lang="zh-CN" altLang="en-US" dirty="0" smtClean="0">
                <a:solidFill>
                  <a:schemeClr val="tx1"/>
                </a:solidFill>
                <a:latin typeface="+mn-lt"/>
                <a:ea typeface="+mn-ea"/>
              </a:rPr>
              <a:t>“</a:t>
            </a:r>
            <a:r>
              <a:rPr lang="zh-CN" altLang="zh-CN" dirty="0" smtClean="0">
                <a:solidFill>
                  <a:schemeClr val="tx1"/>
                </a:solidFill>
                <a:latin typeface="+mn-lt"/>
                <a:ea typeface="+mn-ea"/>
              </a:rPr>
              <a:t>自定义</a:t>
            </a:r>
            <a:r>
              <a:rPr lang="zh-CN" altLang="en-US" dirty="0" smtClean="0">
                <a:solidFill>
                  <a:schemeClr val="tx1"/>
                </a:solidFill>
                <a:latin typeface="+mn-lt"/>
                <a:ea typeface="+mn-ea"/>
              </a:rPr>
              <a:t>”</a:t>
            </a:r>
            <a:r>
              <a:rPr lang="zh-CN" altLang="zh-CN" dirty="0" smtClean="0">
                <a:solidFill>
                  <a:schemeClr val="tx1"/>
                </a:solidFill>
                <a:latin typeface="+mn-lt"/>
                <a:ea typeface="+mn-ea"/>
              </a:rPr>
              <a:t>可自定义数据应满足条件。详见</a:t>
            </a:r>
            <a:r>
              <a:rPr lang="en-US" altLang="zh-CN" dirty="0" smtClean="0">
                <a:solidFill>
                  <a:schemeClr val="tx1"/>
                </a:solidFill>
                <a:latin typeface="+mn-lt"/>
                <a:ea typeface="+mn-ea"/>
              </a:rPr>
              <a:t>3</a:t>
            </a:r>
            <a:r>
              <a:rPr lang="zh-CN" altLang="zh-CN" dirty="0" smtClean="0">
                <a:solidFill>
                  <a:schemeClr val="tx1"/>
                </a:solidFill>
                <a:latin typeface="+mn-lt"/>
                <a:ea typeface="+mn-ea"/>
              </a:rPr>
              <a:t>、</a:t>
            </a:r>
            <a:r>
              <a:rPr lang="en-US" altLang="zh-CN" dirty="0" smtClean="0">
                <a:solidFill>
                  <a:schemeClr val="tx1"/>
                </a:solidFill>
                <a:latin typeface="+mn-lt"/>
                <a:ea typeface="+mn-ea"/>
              </a:rPr>
              <a:t>4</a:t>
            </a:r>
            <a:r>
              <a:rPr lang="zh-CN" altLang="zh-CN" dirty="0" smtClean="0">
                <a:solidFill>
                  <a:schemeClr val="tx1"/>
                </a:solidFill>
                <a:latin typeface="+mn-lt"/>
                <a:ea typeface="+mn-ea"/>
              </a:rPr>
              <a:t>中步骤。</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16</a:t>
            </a:fld>
            <a:endParaRPr lang="en-US" altLang="zh-CN" dirty="0"/>
          </a:p>
        </p:txBody>
      </p:sp>
      <p:pic>
        <p:nvPicPr>
          <p:cNvPr id="5" name="图片 4" descr="说明: 说明: 图4_3数据有效性"/>
          <p:cNvPicPr/>
          <p:nvPr/>
        </p:nvPicPr>
        <p:blipFill>
          <a:blip r:embed="rId2">
            <a:extLst>
              <a:ext uri="{28A0092B-C50C-407E-A947-70E740481C1C}">
                <a14:useLocalDpi xmlns:a14="http://schemas.microsoft.com/office/drawing/2010/main" val="0"/>
              </a:ext>
            </a:extLst>
          </a:blip>
          <a:srcRect/>
          <a:stretch>
            <a:fillRect/>
          </a:stretch>
        </p:blipFill>
        <p:spPr bwMode="auto">
          <a:xfrm>
            <a:off x="5076056" y="3789040"/>
            <a:ext cx="3867150" cy="2448272"/>
          </a:xfrm>
          <a:prstGeom prst="rect">
            <a:avLst/>
          </a:prstGeom>
          <a:noFill/>
          <a:ln>
            <a:noFill/>
          </a:ln>
        </p:spPr>
      </p:pic>
    </p:spTree>
    <p:extLst>
      <p:ext uri="{BB962C8B-B14F-4D97-AF65-F5344CB8AC3E}">
        <p14:creationId xmlns:p14="http://schemas.microsoft.com/office/powerpoint/2010/main" val="129135401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6E219D2B-AF38-4006-ADDB-35F1AA420B9B}" type="slidenum">
              <a:rPr lang="en-US" altLang="zh-CN"/>
              <a:pPr/>
              <a:t>160</a:t>
            </a:fld>
            <a:endParaRPr lang="en-US" altLang="zh-CN" dirty="0"/>
          </a:p>
        </p:txBody>
      </p:sp>
      <p:sp>
        <p:nvSpPr>
          <p:cNvPr id="198658" name="Rectangle 2"/>
          <p:cNvSpPr>
            <a:spLocks noGrp="1" noChangeArrowheads="1"/>
          </p:cNvSpPr>
          <p:nvPr>
            <p:ph type="title"/>
          </p:nvPr>
        </p:nvSpPr>
        <p:spPr/>
        <p:txBody>
          <a:bodyPr/>
          <a:lstStyle/>
          <a:p>
            <a:endParaRPr lang="zh-CN" altLang="zh-CN"/>
          </a:p>
        </p:txBody>
      </p:sp>
      <p:sp>
        <p:nvSpPr>
          <p:cNvPr id="198659" name="Rectangle 3"/>
          <p:cNvSpPr>
            <a:spLocks noGrp="1" noChangeArrowheads="1"/>
          </p:cNvSpPr>
          <p:nvPr>
            <p:ph type="body" idx="1"/>
          </p:nvPr>
        </p:nvSpPr>
        <p:spPr/>
        <p:txBody>
          <a:bodyPr/>
          <a:lstStyle/>
          <a:p>
            <a:pPr>
              <a:lnSpc>
                <a:spcPct val="110000"/>
              </a:lnSpc>
            </a:pPr>
            <a:endParaRPr lang="en-US" altLang="zh-CN" sz="2800" dirty="0"/>
          </a:p>
          <a:p>
            <a:pPr>
              <a:lnSpc>
                <a:spcPct val="110000"/>
              </a:lnSpc>
            </a:pPr>
            <a:endParaRPr lang="en-US" altLang="zh-CN" sz="2800" dirty="0"/>
          </a:p>
          <a:p>
            <a:pPr>
              <a:lnSpc>
                <a:spcPct val="110000"/>
              </a:lnSpc>
            </a:pPr>
            <a:endParaRPr lang="en-US" altLang="zh-CN" sz="2800" dirty="0"/>
          </a:p>
          <a:p>
            <a:pPr>
              <a:lnSpc>
                <a:spcPct val="110000"/>
              </a:lnSpc>
            </a:pPr>
            <a:endParaRPr lang="en-US" altLang="zh-CN" sz="2800" dirty="0"/>
          </a:p>
          <a:p>
            <a:pPr>
              <a:lnSpc>
                <a:spcPct val="110000"/>
              </a:lnSpc>
            </a:pPr>
            <a:endParaRPr lang="en-US" altLang="zh-CN" sz="2800" dirty="0"/>
          </a:p>
          <a:p>
            <a:pPr lvl="1">
              <a:lnSpc>
                <a:spcPct val="110000"/>
              </a:lnSpc>
              <a:buFont typeface="Wingdings" pitchFamily="2" charset="2"/>
              <a:buNone/>
            </a:pPr>
            <a:endParaRPr lang="en-US" altLang="zh-CN" sz="2400" dirty="0"/>
          </a:p>
          <a:p>
            <a:pPr lvl="1">
              <a:lnSpc>
                <a:spcPct val="110000"/>
              </a:lnSpc>
              <a:buFont typeface="Wingdings" pitchFamily="2" charset="2"/>
              <a:buNone/>
            </a:pPr>
            <a:endParaRPr lang="en-US" altLang="zh-CN" sz="2000" dirty="0"/>
          </a:p>
          <a:p>
            <a:pPr lvl="1">
              <a:lnSpc>
                <a:spcPct val="110000"/>
              </a:lnSpc>
              <a:buFont typeface="Wingdings" pitchFamily="2" charset="2"/>
              <a:buNone/>
            </a:pPr>
            <a:r>
              <a:rPr lang="en-US" altLang="zh-CN" sz="2000" dirty="0"/>
              <a:t>    </a:t>
            </a:r>
            <a:r>
              <a:rPr lang="zh-CN" altLang="en-US" sz="2000" dirty="0"/>
              <a:t>同样，在</a:t>
            </a:r>
            <a:r>
              <a:rPr lang="en-US" altLang="zh-CN" sz="2000" dirty="0" err="1"/>
              <a:t>I8</a:t>
            </a:r>
            <a:r>
              <a:rPr lang="zh-CN" altLang="en-US" sz="2000" dirty="0"/>
              <a:t>输入公式</a:t>
            </a:r>
            <a:r>
              <a:rPr lang="zh-CN" altLang="en-US" sz="2000" dirty="0">
                <a:latin typeface="Arial"/>
              </a:rPr>
              <a:t>“</a:t>
            </a:r>
            <a:r>
              <a:rPr lang="en-US" altLang="zh-CN" sz="2000" dirty="0"/>
              <a:t>=DAVERAGE(A1:E31,E1,I1:J2)</a:t>
            </a:r>
            <a:r>
              <a:rPr lang="en-US" altLang="zh-CN" sz="2000" dirty="0">
                <a:latin typeface="Arial"/>
              </a:rPr>
              <a:t>”</a:t>
            </a:r>
            <a:r>
              <a:rPr lang="zh-CN" altLang="en-US" sz="2000" dirty="0"/>
              <a:t>求女副教发表论文的平均值。</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481272"/>
            <a:ext cx="352436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7144" y="2195514"/>
            <a:ext cx="4576514" cy="2270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FD75E8D5-75DC-4CC1-8E9B-909B59C3E9AE}" type="slidenum">
              <a:rPr lang="en-US" altLang="zh-CN"/>
              <a:pPr/>
              <a:t>161</a:t>
            </a:fld>
            <a:endParaRPr lang="en-US" altLang="zh-CN" dirty="0"/>
          </a:p>
        </p:txBody>
      </p:sp>
      <p:sp>
        <p:nvSpPr>
          <p:cNvPr id="199682" name="Rectangle 2"/>
          <p:cNvSpPr>
            <a:spLocks noGrp="1" noChangeArrowheads="1"/>
          </p:cNvSpPr>
          <p:nvPr>
            <p:ph type="title"/>
          </p:nvPr>
        </p:nvSpPr>
        <p:spPr/>
        <p:txBody>
          <a:bodyPr/>
          <a:lstStyle/>
          <a:p>
            <a:endParaRPr lang="zh-CN" altLang="zh-CN"/>
          </a:p>
        </p:txBody>
      </p:sp>
      <p:sp>
        <p:nvSpPr>
          <p:cNvPr id="199683" name="Rectangle 3"/>
          <p:cNvSpPr>
            <a:spLocks noGrp="1" noChangeArrowheads="1"/>
          </p:cNvSpPr>
          <p:nvPr>
            <p:ph type="body" idx="1"/>
          </p:nvPr>
        </p:nvSpPr>
        <p:spPr/>
        <p:txBody>
          <a:bodyPr/>
          <a:lstStyle/>
          <a:p>
            <a:pPr marL="538162" lvl="1" indent="0">
              <a:buNone/>
            </a:pPr>
            <a:r>
              <a:rPr lang="zh-CN" altLang="zh-CN" dirty="0" smtClean="0"/>
              <a:t>（</a:t>
            </a:r>
            <a:r>
              <a:rPr lang="en-US" altLang="zh-CN" dirty="0"/>
              <a:t>2</a:t>
            </a:r>
            <a:r>
              <a:rPr lang="zh-CN" altLang="zh-CN" dirty="0"/>
              <a:t>）的操作步聚：</a:t>
            </a:r>
          </a:p>
          <a:p>
            <a:pPr marL="538162" lvl="1" indent="0">
              <a:buNone/>
            </a:pPr>
            <a:r>
              <a:rPr lang="zh-CN" altLang="zh-CN" sz="2000" dirty="0"/>
              <a:t>①单击</a:t>
            </a:r>
            <a:r>
              <a:rPr lang="en-US" altLang="zh-CN" sz="2000" dirty="0"/>
              <a:t>K2</a:t>
            </a:r>
            <a:r>
              <a:rPr lang="zh-CN" altLang="zh-CN" sz="2000" dirty="0"/>
              <a:t>单元格，用</a:t>
            </a:r>
            <a:r>
              <a:rPr lang="en-US" altLang="zh-CN" sz="2000" dirty="0" err="1"/>
              <a:t>DMAX</a:t>
            </a:r>
            <a:r>
              <a:rPr lang="zh-CN" altLang="zh-CN" sz="2000" dirty="0"/>
              <a:t>求出性别为“女”发表论文的最大值</a:t>
            </a:r>
            <a:r>
              <a:rPr lang="en-US" altLang="zh-CN" sz="2000" dirty="0"/>
              <a:t>64</a:t>
            </a:r>
            <a:r>
              <a:rPr lang="zh-CN" altLang="zh-CN" sz="2000" dirty="0"/>
              <a:t>；</a:t>
            </a:r>
          </a:p>
          <a:p>
            <a:pPr marL="538162" lvl="1" indent="0">
              <a:buNone/>
            </a:pPr>
            <a:r>
              <a:rPr lang="zh-CN" altLang="zh-CN" sz="2000" dirty="0"/>
              <a:t>②以“性别”为女且发表论文“篇数”为</a:t>
            </a:r>
            <a:r>
              <a:rPr lang="en-US" altLang="zh-CN" sz="2000" dirty="0"/>
              <a:t>64</a:t>
            </a:r>
            <a:r>
              <a:rPr lang="zh-CN" altLang="zh-CN" sz="2000" dirty="0"/>
              <a:t>作为条件进行高级筛选，将筛选的结果复制到</a:t>
            </a:r>
            <a:r>
              <a:rPr lang="en-US" altLang="zh-CN" sz="2000" dirty="0" err="1"/>
              <a:t>A33</a:t>
            </a:r>
            <a:r>
              <a:rPr lang="zh-CN" altLang="zh-CN" sz="2000" dirty="0"/>
              <a:t>开始的单元格即可。</a:t>
            </a:r>
          </a:p>
          <a:p>
            <a:pPr marL="538162" lvl="1" indent="0">
              <a:buNone/>
            </a:pPr>
            <a:r>
              <a:rPr lang="zh-CN" altLang="zh-CN" dirty="0"/>
              <a:t>（</a:t>
            </a:r>
            <a:r>
              <a:rPr lang="en-US" altLang="zh-CN" dirty="0"/>
              <a:t>3</a:t>
            </a:r>
            <a:r>
              <a:rPr lang="zh-CN" altLang="zh-CN" dirty="0"/>
              <a:t>）实现（</a:t>
            </a:r>
            <a:r>
              <a:rPr lang="en-US" altLang="zh-CN" dirty="0"/>
              <a:t>3</a:t>
            </a:r>
            <a:r>
              <a:rPr lang="zh-CN" altLang="zh-CN" dirty="0"/>
              <a:t>）中要求的设置条件操作步聚：</a:t>
            </a:r>
          </a:p>
          <a:p>
            <a:pPr marL="538162" lvl="1" indent="0">
              <a:buNone/>
            </a:pPr>
            <a:r>
              <a:rPr lang="zh-CN" altLang="zh-CN" sz="2000" dirty="0"/>
              <a:t>选择单元格区域</a:t>
            </a:r>
            <a:r>
              <a:rPr lang="en-US" altLang="zh-CN" sz="2000" dirty="0" err="1"/>
              <a:t>A2</a:t>
            </a:r>
            <a:r>
              <a:rPr lang="zh-CN" altLang="zh-CN" sz="2000" dirty="0"/>
              <a:t>：</a:t>
            </a:r>
            <a:r>
              <a:rPr lang="en-US" altLang="zh-CN" sz="2000" dirty="0" err="1"/>
              <a:t>E31</a:t>
            </a:r>
            <a:r>
              <a:rPr lang="zh-CN" altLang="zh-CN" sz="2000" dirty="0"/>
              <a:t>（焦点在</a:t>
            </a:r>
            <a:r>
              <a:rPr lang="en-US" altLang="zh-CN" sz="2000" dirty="0" err="1"/>
              <a:t>B2</a:t>
            </a:r>
            <a:r>
              <a:rPr lang="zh-CN" altLang="zh-CN" sz="2000" dirty="0"/>
              <a:t>中）→单击“格式→条件格式→新建规则”命令→在规则类型中选择“使用公式确定要设置格式的单元格”，在设置格式框中输入“</a:t>
            </a:r>
            <a:r>
              <a:rPr lang="en-US" altLang="zh-CN" sz="2000" dirty="0"/>
              <a:t>=AND($</a:t>
            </a:r>
            <a:r>
              <a:rPr lang="en-US" altLang="zh-CN" sz="2000" dirty="0" err="1"/>
              <a:t>B2</a:t>
            </a:r>
            <a:r>
              <a:rPr lang="en-US" altLang="zh-CN" sz="2000" dirty="0"/>
              <a:t>=”</a:t>
            </a:r>
            <a:r>
              <a:rPr lang="zh-CN" altLang="zh-CN" sz="2000" dirty="0"/>
              <a:t>女</a:t>
            </a:r>
            <a:r>
              <a:rPr lang="en-US" altLang="zh-CN" sz="2000" dirty="0"/>
              <a:t>”, $</a:t>
            </a:r>
            <a:r>
              <a:rPr lang="en-US" altLang="zh-CN" sz="2000" dirty="0" err="1"/>
              <a:t>E2</a:t>
            </a:r>
            <a:r>
              <a:rPr lang="en-US" altLang="zh-CN" sz="2000" dirty="0"/>
              <a:t>=64)</a:t>
            </a:r>
            <a:r>
              <a:rPr lang="zh-CN" altLang="zh-CN" sz="2000" dirty="0"/>
              <a:t>”→单击“格式”按钮→设置单元格填充成“浅绿色”，如图</a:t>
            </a:r>
            <a:r>
              <a:rPr lang="en-US" altLang="zh-CN" sz="2000" dirty="0"/>
              <a:t>4-52</a:t>
            </a:r>
            <a:r>
              <a:rPr lang="zh-CN" altLang="zh-CN" sz="2000" dirty="0"/>
              <a:t>所示→“确定”。</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38329B1D-25BB-4C7D-869E-62ADEE0DE262}" type="slidenum">
              <a:rPr lang="en-US" altLang="zh-CN"/>
              <a:pPr/>
              <a:t>162</a:t>
            </a:fld>
            <a:endParaRPr lang="en-US" altLang="zh-CN" dirty="0"/>
          </a:p>
        </p:txBody>
      </p:sp>
      <p:sp>
        <p:nvSpPr>
          <p:cNvPr id="200706" name="Rectangle 2"/>
          <p:cNvSpPr>
            <a:spLocks noGrp="1" noChangeArrowheads="1"/>
          </p:cNvSpPr>
          <p:nvPr>
            <p:ph type="title"/>
          </p:nvPr>
        </p:nvSpPr>
        <p:spPr/>
        <p:txBody>
          <a:bodyPr/>
          <a:lstStyle/>
          <a:p>
            <a:endParaRPr lang="zh-CN" altLang="zh-CN"/>
          </a:p>
        </p:txBody>
      </p:sp>
      <p:sp>
        <p:nvSpPr>
          <p:cNvPr id="200707" name="Rectangle 3"/>
          <p:cNvSpPr>
            <a:spLocks noGrp="1" noChangeArrowheads="1"/>
          </p:cNvSpPr>
          <p:nvPr>
            <p:ph type="body" idx="1"/>
          </p:nvPr>
        </p:nvSpPr>
        <p:spPr/>
        <p:txBody>
          <a:bodyPr/>
          <a:lstStyle/>
          <a:p>
            <a:pPr lvl="1">
              <a:buFont typeface="Wingdings" pitchFamily="2" charset="2"/>
              <a:buNone/>
            </a:pPr>
            <a:endParaRPr lang="en-US" altLang="zh-CN" sz="20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412776"/>
            <a:ext cx="4248472" cy="4504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73E64F4E-3AFF-4E3C-B208-E19CC41A5D91}" type="slidenum">
              <a:rPr lang="en-US" altLang="zh-CN"/>
              <a:pPr/>
              <a:t>163</a:t>
            </a:fld>
            <a:endParaRPr lang="en-US" altLang="zh-CN" dirty="0"/>
          </a:p>
        </p:txBody>
      </p:sp>
      <p:sp>
        <p:nvSpPr>
          <p:cNvPr id="201730" name="Rectangle 2"/>
          <p:cNvSpPr>
            <a:spLocks noGrp="1" noChangeArrowheads="1"/>
          </p:cNvSpPr>
          <p:nvPr>
            <p:ph type="title"/>
          </p:nvPr>
        </p:nvSpPr>
        <p:spPr/>
        <p:txBody>
          <a:bodyPr/>
          <a:lstStyle/>
          <a:p>
            <a:endParaRPr lang="zh-CN" altLang="zh-CN" dirty="0"/>
          </a:p>
        </p:txBody>
      </p:sp>
      <p:sp>
        <p:nvSpPr>
          <p:cNvPr id="201731" name="Rectangle 3"/>
          <p:cNvSpPr>
            <a:spLocks noGrp="1" noChangeArrowheads="1"/>
          </p:cNvSpPr>
          <p:nvPr>
            <p:ph type="body" idx="1"/>
          </p:nvPr>
        </p:nvSpPr>
        <p:spPr>
          <a:xfrm>
            <a:off x="684213" y="1557337"/>
            <a:ext cx="8197850" cy="4535487"/>
          </a:xfrm>
        </p:spPr>
        <p:txBody>
          <a:bodyPr/>
          <a:lstStyle/>
          <a:p>
            <a:pPr marL="538162" lvl="1" indent="0">
              <a:buNone/>
            </a:pPr>
            <a:r>
              <a:rPr lang="zh-CN" altLang="zh-CN" dirty="0"/>
              <a:t>（</a:t>
            </a:r>
            <a:r>
              <a:rPr lang="en-US" altLang="zh-CN" dirty="0"/>
              <a:t>4</a:t>
            </a:r>
            <a:r>
              <a:rPr lang="zh-CN" altLang="zh-CN" dirty="0"/>
              <a:t>）用</a:t>
            </a:r>
            <a:r>
              <a:rPr lang="en-US" altLang="zh-CN" dirty="0" err="1"/>
              <a:t>Vlookup</a:t>
            </a:r>
            <a:r>
              <a:rPr lang="zh-CN" altLang="zh-CN" dirty="0"/>
              <a:t>函数查找“夏雪”发表论文篇数的操作步聚：</a:t>
            </a:r>
          </a:p>
          <a:p>
            <a:pPr marL="538162" lvl="1" indent="0">
              <a:buNone/>
            </a:pPr>
            <a:r>
              <a:rPr lang="zh-CN" altLang="zh-CN" sz="2200" dirty="0"/>
              <a:t>光标定位于</a:t>
            </a:r>
            <a:r>
              <a:rPr lang="en-US" altLang="zh-CN" sz="2200" dirty="0" err="1"/>
              <a:t>I9</a:t>
            </a:r>
            <a:r>
              <a:rPr lang="zh-CN" altLang="zh-CN" sz="2200" dirty="0"/>
              <a:t>中→单击“公式→函数库｜插入函数</a:t>
            </a:r>
            <a:r>
              <a:rPr lang="en-US" altLang="zh-CN" sz="2200" dirty="0" err="1"/>
              <a:t>f</a:t>
            </a:r>
            <a:r>
              <a:rPr lang="en-US" altLang="zh-CN" sz="2200" baseline="-25000" dirty="0" err="1"/>
              <a:t>x</a:t>
            </a:r>
            <a:r>
              <a:rPr lang="zh-CN" altLang="zh-CN" sz="2200" dirty="0"/>
              <a:t>”按钮→在“插入函数”的“搜索函数”框中输入“</a:t>
            </a:r>
            <a:r>
              <a:rPr lang="en-US" altLang="zh-CN" sz="2200" dirty="0" err="1"/>
              <a:t>Vlookup</a:t>
            </a:r>
            <a:r>
              <a:rPr lang="zh-CN" altLang="zh-CN" sz="2200" dirty="0"/>
              <a:t>”，单击“转到” →“确定→在“函数参考”的对话框中，在</a:t>
            </a:r>
            <a:r>
              <a:rPr lang="en-US" altLang="zh-CN" sz="2200" dirty="0" err="1"/>
              <a:t>Lookup_value</a:t>
            </a:r>
            <a:r>
              <a:rPr lang="zh-CN" altLang="zh-CN" sz="2200" dirty="0"/>
              <a:t>框中输入</a:t>
            </a:r>
            <a:r>
              <a:rPr lang="en-US" altLang="zh-CN" sz="2200" dirty="0" err="1"/>
              <a:t>A6</a:t>
            </a:r>
            <a:r>
              <a:rPr lang="zh-CN" altLang="zh-CN" sz="2200" dirty="0"/>
              <a:t>（或直接输入</a:t>
            </a:r>
            <a:r>
              <a:rPr lang="en-US" altLang="zh-CN" sz="2200" dirty="0"/>
              <a:t>”</a:t>
            </a:r>
            <a:r>
              <a:rPr lang="zh-CN" altLang="zh-CN" sz="2200" dirty="0"/>
              <a:t>夏雪</a:t>
            </a:r>
            <a:r>
              <a:rPr lang="en-US" altLang="zh-CN" sz="2200" dirty="0"/>
              <a:t>”</a:t>
            </a:r>
            <a:r>
              <a:rPr lang="zh-CN" altLang="zh-CN" sz="2200" dirty="0"/>
              <a:t>），在</a:t>
            </a:r>
            <a:r>
              <a:rPr lang="en-US" altLang="zh-CN" sz="2200" dirty="0" err="1"/>
              <a:t>Table_array</a:t>
            </a:r>
            <a:r>
              <a:rPr lang="zh-CN" altLang="zh-CN" sz="2200" dirty="0"/>
              <a:t>框中</a:t>
            </a:r>
            <a:r>
              <a:rPr lang="en-US" altLang="zh-CN" sz="2200" dirty="0"/>
              <a:t>,</a:t>
            </a:r>
            <a:r>
              <a:rPr lang="zh-CN" altLang="zh-CN" sz="2200" dirty="0"/>
              <a:t>圈选查找数据区域如</a:t>
            </a:r>
            <a:r>
              <a:rPr lang="en-US" altLang="zh-CN" sz="2200" dirty="0" err="1"/>
              <a:t>A1:E31</a:t>
            </a:r>
            <a:r>
              <a:rPr lang="zh-CN" altLang="zh-CN" sz="2200" dirty="0"/>
              <a:t>，在</a:t>
            </a:r>
            <a:r>
              <a:rPr lang="en-US" altLang="zh-CN" sz="2200" dirty="0" err="1"/>
              <a:t>Col_index_num</a:t>
            </a:r>
            <a:r>
              <a:rPr lang="zh-CN" altLang="zh-CN" sz="2200" dirty="0"/>
              <a:t>框中输入</a:t>
            </a:r>
            <a:r>
              <a:rPr lang="en-US" altLang="zh-CN" sz="2200" dirty="0"/>
              <a:t>5</a:t>
            </a:r>
            <a:r>
              <a:rPr lang="zh-CN" altLang="zh-CN" sz="2200" dirty="0"/>
              <a:t>（待返回匹配值所在列的序号），在</a:t>
            </a:r>
            <a:r>
              <a:rPr lang="en-US" altLang="zh-CN" sz="2200" dirty="0" err="1"/>
              <a:t>Range_lookup</a:t>
            </a:r>
            <a:r>
              <a:rPr lang="zh-CN" altLang="zh-CN" sz="2200" dirty="0"/>
              <a:t>框中输入“</a:t>
            </a:r>
            <a:r>
              <a:rPr lang="en-US" altLang="zh-CN" sz="2200" dirty="0"/>
              <a:t>FALSE</a:t>
            </a:r>
            <a:r>
              <a:rPr lang="zh-CN" altLang="zh-CN" sz="2200" dirty="0"/>
              <a:t>”如图</a:t>
            </a:r>
            <a:r>
              <a:rPr lang="en-US" altLang="zh-CN" sz="2200" dirty="0"/>
              <a:t>4-53</a:t>
            </a:r>
            <a:r>
              <a:rPr lang="zh-CN" altLang="zh-CN" sz="2200" dirty="0"/>
              <a:t>所示→“确定”。</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37176EC9-B95C-454A-BEE1-628BCA7F0941}" type="slidenum">
              <a:rPr lang="en-US" altLang="zh-CN"/>
              <a:pPr/>
              <a:t>164</a:t>
            </a:fld>
            <a:endParaRPr lang="en-US" altLang="zh-CN" dirty="0"/>
          </a:p>
        </p:txBody>
      </p:sp>
      <p:sp>
        <p:nvSpPr>
          <p:cNvPr id="202754" name="Rectangle 2"/>
          <p:cNvSpPr>
            <a:spLocks noGrp="1" noChangeArrowheads="1"/>
          </p:cNvSpPr>
          <p:nvPr>
            <p:ph type="title"/>
          </p:nvPr>
        </p:nvSpPr>
        <p:spPr/>
        <p:txBody>
          <a:bodyPr/>
          <a:lstStyle/>
          <a:p>
            <a:endParaRPr lang="zh-CN" altLang="zh-CN"/>
          </a:p>
        </p:txBody>
      </p:sp>
      <p:sp>
        <p:nvSpPr>
          <p:cNvPr id="202755" name="Rectangle 3"/>
          <p:cNvSpPr>
            <a:spLocks noGrp="1" noChangeArrowheads="1"/>
          </p:cNvSpPr>
          <p:nvPr>
            <p:ph type="body" idx="1"/>
          </p:nvPr>
        </p:nvSpPr>
        <p:spPr/>
        <p:txBody>
          <a:bodyPr/>
          <a:lstStyle/>
          <a:p>
            <a:endParaRPr lang="zh-CN" altLang="zh-C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543986"/>
            <a:ext cx="7120818"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F90C8D34-7862-4EF0-888C-917BA51C97C3}" type="slidenum">
              <a:rPr lang="en-US" altLang="zh-CN"/>
              <a:pPr/>
              <a:t>165</a:t>
            </a:fld>
            <a:endParaRPr lang="en-US" altLang="zh-CN" dirty="0"/>
          </a:p>
        </p:txBody>
      </p:sp>
      <p:sp>
        <p:nvSpPr>
          <p:cNvPr id="203778" name="Rectangle 2"/>
          <p:cNvSpPr>
            <a:spLocks noGrp="1" noChangeArrowheads="1"/>
          </p:cNvSpPr>
          <p:nvPr>
            <p:ph type="title"/>
          </p:nvPr>
        </p:nvSpPr>
        <p:spPr/>
        <p:txBody>
          <a:bodyPr/>
          <a:lstStyle/>
          <a:p>
            <a:endParaRPr lang="zh-CN" altLang="zh-CN"/>
          </a:p>
        </p:txBody>
      </p:sp>
      <p:sp>
        <p:nvSpPr>
          <p:cNvPr id="203779" name="Rectangle 3"/>
          <p:cNvSpPr>
            <a:spLocks noGrp="1" noChangeArrowheads="1"/>
          </p:cNvSpPr>
          <p:nvPr>
            <p:ph type="body" idx="1"/>
          </p:nvPr>
        </p:nvSpPr>
        <p:spPr/>
        <p:txBody>
          <a:bodyPr/>
          <a:lstStyle/>
          <a:p>
            <a:pPr lvl="1">
              <a:buNone/>
            </a:pPr>
            <a:r>
              <a:rPr lang="zh-CN" altLang="zh-CN" dirty="0"/>
              <a:t>（</a:t>
            </a:r>
            <a:r>
              <a:rPr lang="en-US" altLang="zh-CN" dirty="0"/>
              <a:t>5</a:t>
            </a:r>
            <a:r>
              <a:rPr lang="zh-CN" altLang="zh-CN" dirty="0"/>
              <a:t>）实现（</a:t>
            </a:r>
            <a:r>
              <a:rPr lang="en-US" altLang="zh-CN" dirty="0"/>
              <a:t>5</a:t>
            </a:r>
            <a:r>
              <a:rPr lang="zh-CN" altLang="zh-CN" dirty="0"/>
              <a:t>）中要求统计操作步骤：</a:t>
            </a:r>
          </a:p>
          <a:p>
            <a:pPr lvl="1">
              <a:lnSpc>
                <a:spcPct val="150000"/>
              </a:lnSpc>
              <a:spcBef>
                <a:spcPts val="600"/>
              </a:spcBef>
              <a:buNone/>
            </a:pPr>
            <a:r>
              <a:rPr lang="zh-CN" altLang="zh-CN" sz="2000" dirty="0"/>
              <a:t>①单击工作表标签</a:t>
            </a:r>
            <a:r>
              <a:rPr lang="en-US" altLang="zh-CN" sz="2000" dirty="0" err="1"/>
              <a:t>sheet2</a:t>
            </a:r>
            <a:r>
              <a:rPr lang="zh-CN" altLang="zh-CN" sz="2000" dirty="0"/>
              <a:t>，在</a:t>
            </a:r>
            <a:r>
              <a:rPr lang="en-US" altLang="zh-CN" sz="2000" dirty="0" err="1"/>
              <a:t>G9</a:t>
            </a:r>
            <a:r>
              <a:rPr lang="zh-CN" altLang="zh-CN" sz="2000" dirty="0"/>
              <a:t>：</a:t>
            </a:r>
            <a:r>
              <a:rPr lang="en-US" altLang="zh-CN" sz="2000" dirty="0" err="1"/>
              <a:t>J10</a:t>
            </a:r>
            <a:r>
              <a:rPr lang="zh-CN" altLang="zh-CN" sz="2000" dirty="0"/>
              <a:t>中设置条件如（职称：教授等），用</a:t>
            </a:r>
            <a:r>
              <a:rPr lang="en-US" altLang="zh-CN" sz="2000" dirty="0" err="1"/>
              <a:t>DCOUNTA</a:t>
            </a:r>
            <a:r>
              <a:rPr lang="zh-CN" altLang="zh-CN" sz="2000" dirty="0"/>
              <a:t>计算教授、副教授、讲师、助教人数，如</a:t>
            </a:r>
            <a:r>
              <a:rPr lang="en-US" altLang="zh-CN" sz="2000" dirty="0" err="1"/>
              <a:t>H2</a:t>
            </a:r>
            <a:r>
              <a:rPr lang="zh-CN" altLang="zh-CN" sz="2000" dirty="0"/>
              <a:t>中输入计算教授人数公式：“</a:t>
            </a:r>
            <a:r>
              <a:rPr lang="en-US" altLang="zh-CN" sz="2000" dirty="0"/>
              <a:t>=</a:t>
            </a:r>
            <a:r>
              <a:rPr lang="en-US" altLang="zh-CN" sz="2000" dirty="0" err="1"/>
              <a:t>DCOUNT</a:t>
            </a:r>
            <a:r>
              <a:rPr lang="en-US" altLang="zh-CN" sz="2000" dirty="0"/>
              <a:t>(</a:t>
            </a:r>
            <a:r>
              <a:rPr lang="en-US" altLang="zh-CN" sz="2000" dirty="0" err="1"/>
              <a:t>A1:E31,E1,G9:G10</a:t>
            </a:r>
            <a:r>
              <a:rPr lang="en-US" altLang="zh-CN" sz="2000" dirty="0"/>
              <a:t>)</a:t>
            </a:r>
            <a:r>
              <a:rPr lang="zh-CN" altLang="zh-CN" sz="2000" dirty="0"/>
              <a:t>”。其实用</a:t>
            </a:r>
            <a:r>
              <a:rPr lang="en-US" altLang="zh-CN" sz="2000" dirty="0" err="1"/>
              <a:t>countif</a:t>
            </a:r>
            <a:r>
              <a:rPr lang="zh-CN" altLang="zh-CN" sz="2000" dirty="0"/>
              <a:t>函数计算一个后可以填充，更方便。</a:t>
            </a:r>
          </a:p>
          <a:p>
            <a:pPr lvl="1">
              <a:lnSpc>
                <a:spcPct val="150000"/>
              </a:lnSpc>
              <a:buNone/>
            </a:pPr>
            <a:r>
              <a:rPr lang="zh-CN" altLang="zh-CN" sz="2000" dirty="0"/>
              <a:t>②计算不同职称发表论文平均值用</a:t>
            </a:r>
            <a:r>
              <a:rPr lang="en-US" altLang="zh-CN" sz="2000" dirty="0" err="1"/>
              <a:t>Daverage</a:t>
            </a:r>
            <a:r>
              <a:rPr lang="zh-CN" altLang="zh-CN" sz="2000" dirty="0"/>
              <a:t>函数，这里用公式</a:t>
            </a:r>
            <a:r>
              <a:rPr lang="en-US" altLang="zh-CN" sz="2000" dirty="0" err="1"/>
              <a:t>SUMIF</a:t>
            </a:r>
            <a:r>
              <a:rPr lang="en-US" altLang="zh-CN" sz="2000" dirty="0"/>
              <a:t>/</a:t>
            </a:r>
            <a:r>
              <a:rPr lang="zh-CN" altLang="zh-CN" sz="2000" dirty="0"/>
              <a:t>人数计算教授发表论文的平均值：在单元格</a:t>
            </a:r>
            <a:r>
              <a:rPr lang="en-US" altLang="zh-CN" sz="2000" dirty="0" err="1"/>
              <a:t>J2</a:t>
            </a:r>
            <a:r>
              <a:rPr lang="zh-CN" altLang="zh-CN" sz="2000" dirty="0"/>
              <a:t>中输入公式：“</a:t>
            </a:r>
            <a:r>
              <a:rPr lang="en-US" altLang="zh-CN" sz="2000" dirty="0"/>
              <a:t>=</a:t>
            </a:r>
            <a:r>
              <a:rPr lang="en-US" altLang="zh-CN" sz="2000" dirty="0" err="1"/>
              <a:t>SUMIF</a:t>
            </a:r>
            <a:r>
              <a:rPr lang="en-US" altLang="zh-CN" sz="2000" dirty="0"/>
              <a:t>(</a:t>
            </a:r>
            <a:r>
              <a:rPr lang="en-US" altLang="zh-CN" sz="2000" dirty="0" err="1"/>
              <a:t>D$1:E$31,G2,E$1:E$31</a:t>
            </a:r>
            <a:r>
              <a:rPr lang="en-US" altLang="zh-CN" sz="2000" dirty="0"/>
              <a:t>)/</a:t>
            </a:r>
            <a:r>
              <a:rPr lang="en-US" altLang="zh-CN" sz="2000" dirty="0" err="1"/>
              <a:t>H2</a:t>
            </a:r>
            <a:r>
              <a:rPr lang="en-US" altLang="zh-CN" sz="2000" dirty="0"/>
              <a:t>”，</a:t>
            </a:r>
            <a:r>
              <a:rPr lang="en-US" altLang="zh-CN" sz="2000" dirty="0" err="1"/>
              <a:t>然后将公式向下填充直到J5</a:t>
            </a:r>
            <a:r>
              <a:rPr lang="zh-CN" altLang="zh-CN" sz="2000" dirty="0"/>
              <a:t>即可，保留</a:t>
            </a:r>
            <a:r>
              <a:rPr lang="en-US" altLang="zh-CN" sz="2000" dirty="0"/>
              <a:t>1</a:t>
            </a:r>
            <a:r>
              <a:rPr lang="zh-CN" altLang="zh-CN" sz="2000" dirty="0"/>
              <a:t>位小数点。</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204803" name="Rectangle 3"/>
          <p:cNvSpPr>
            <a:spLocks noGrp="1" noChangeArrowheads="1"/>
          </p:cNvSpPr>
          <p:nvPr>
            <p:ph type="body" idx="1"/>
          </p:nvPr>
        </p:nvSpPr>
        <p:spPr/>
        <p:txBody>
          <a:bodyPr/>
          <a:lstStyle/>
          <a:p>
            <a:pPr marL="538162" lvl="1" indent="0">
              <a:buNone/>
            </a:pPr>
            <a:r>
              <a:rPr lang="zh-CN" altLang="zh-CN" dirty="0" smtClean="0"/>
              <a:t>③计算不同职称人数所占百分比：</a:t>
            </a:r>
            <a:endParaRPr lang="en-US" altLang="zh-CN" dirty="0" smtClean="0"/>
          </a:p>
          <a:p>
            <a:pPr marL="538162" lvl="1" indent="0">
              <a:buNone/>
            </a:pPr>
            <a:r>
              <a:rPr lang="zh-CN" altLang="zh-CN" sz="2200" dirty="0" smtClean="0"/>
              <a:t>在</a:t>
            </a:r>
            <a:r>
              <a:rPr lang="en-US" altLang="zh-CN" sz="2200" dirty="0" err="1" smtClean="0"/>
              <a:t>I2</a:t>
            </a:r>
            <a:r>
              <a:rPr lang="zh-CN" altLang="zh-CN" sz="2200" dirty="0" smtClean="0"/>
              <a:t>中输入公式“</a:t>
            </a:r>
            <a:r>
              <a:rPr lang="en-US" altLang="zh-CN" sz="2200" dirty="0" smtClean="0"/>
              <a:t>=</a:t>
            </a:r>
            <a:r>
              <a:rPr lang="en-US" altLang="zh-CN" sz="2200" dirty="0" err="1" smtClean="0"/>
              <a:t>H2</a:t>
            </a:r>
            <a:r>
              <a:rPr lang="en-US" altLang="zh-CN" sz="2200" dirty="0" smtClean="0"/>
              <a:t>/SUM(</a:t>
            </a:r>
            <a:r>
              <a:rPr lang="en-US" altLang="zh-CN" sz="2200" dirty="0" err="1" smtClean="0"/>
              <a:t>H$2:H$5</a:t>
            </a:r>
            <a:r>
              <a:rPr lang="en-US" altLang="zh-CN" sz="2200" dirty="0" smtClean="0"/>
              <a:t>)*100”，</a:t>
            </a:r>
            <a:r>
              <a:rPr lang="en-US" altLang="zh-CN" sz="2200" dirty="0" err="1" smtClean="0"/>
              <a:t>回车后将公式向下填充直到I5</a:t>
            </a:r>
            <a:r>
              <a:rPr lang="zh-CN" altLang="zh-CN" sz="2200" dirty="0" smtClean="0"/>
              <a:t>即可。如图</a:t>
            </a:r>
            <a:r>
              <a:rPr lang="en-US" altLang="zh-CN" sz="2200" dirty="0" smtClean="0"/>
              <a:t>4-54</a:t>
            </a:r>
            <a:r>
              <a:rPr lang="zh-CN" altLang="zh-CN" sz="2200" dirty="0" smtClean="0"/>
              <a:t>所示。</a:t>
            </a:r>
          </a:p>
          <a:p>
            <a:endParaRPr lang="en-US" altLang="zh-CN" sz="2200" dirty="0" smtClean="0"/>
          </a:p>
          <a:p>
            <a:endParaRPr lang="en-US" altLang="zh-CN" dirty="0" smtClean="0"/>
          </a:p>
          <a:p>
            <a:endParaRPr lang="en-US" altLang="zh-CN" dirty="0" smtClean="0"/>
          </a:p>
          <a:p>
            <a:pPr lvl="1"/>
            <a:endParaRPr lang="en-US" altLang="zh-CN" dirty="0" smtClean="0"/>
          </a:p>
          <a:p>
            <a:endParaRPr lang="zh-CN" altLang="en-US" dirty="0" smtClean="0"/>
          </a:p>
          <a:p>
            <a:endParaRPr lang="en-US" altLang="zh-CN" dirty="0"/>
          </a:p>
        </p:txBody>
      </p:sp>
      <p:sp>
        <p:nvSpPr>
          <p:cNvPr id="8" name="灯片编号占位符 5"/>
          <p:cNvSpPr>
            <a:spLocks noGrp="1"/>
          </p:cNvSpPr>
          <p:nvPr>
            <p:ph type="sldNum" sz="quarter" idx="12"/>
          </p:nvPr>
        </p:nvSpPr>
        <p:spPr/>
        <p:txBody>
          <a:bodyPr/>
          <a:lstStyle/>
          <a:p>
            <a:fld id="{248D97BA-FA3D-4900-9AB9-F80D935C27C0}" type="slidenum">
              <a:rPr lang="en-US" altLang="zh-CN" smtClean="0"/>
              <a:pPr/>
              <a:t>166</a:t>
            </a:fld>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212976"/>
            <a:ext cx="4128459"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4502E067-CF9C-4704-BFE0-D396E1E2DDA5}" type="slidenum">
              <a:rPr lang="en-US" altLang="zh-CN"/>
              <a:pPr/>
              <a:t>167</a:t>
            </a:fld>
            <a:endParaRPr lang="en-US" altLang="zh-CN" dirty="0"/>
          </a:p>
        </p:txBody>
      </p:sp>
      <p:sp>
        <p:nvSpPr>
          <p:cNvPr id="205826" name="Rectangle 2"/>
          <p:cNvSpPr>
            <a:spLocks noGrp="1" noChangeArrowheads="1"/>
          </p:cNvSpPr>
          <p:nvPr>
            <p:ph type="title"/>
          </p:nvPr>
        </p:nvSpPr>
        <p:spPr/>
        <p:txBody>
          <a:bodyPr/>
          <a:lstStyle/>
          <a:p>
            <a:endParaRPr lang="zh-CN" altLang="zh-CN"/>
          </a:p>
        </p:txBody>
      </p:sp>
      <p:sp>
        <p:nvSpPr>
          <p:cNvPr id="205827" name="Rectangle 3"/>
          <p:cNvSpPr>
            <a:spLocks noGrp="1" noChangeArrowheads="1"/>
          </p:cNvSpPr>
          <p:nvPr>
            <p:ph type="body" idx="1"/>
          </p:nvPr>
        </p:nvSpPr>
        <p:spPr/>
        <p:txBody>
          <a:bodyPr/>
          <a:lstStyle/>
          <a:p>
            <a:pPr marL="538162" lvl="1" indent="0">
              <a:buNone/>
            </a:pPr>
            <a:r>
              <a:rPr lang="zh-CN" altLang="zh-CN" dirty="0"/>
              <a:t>（</a:t>
            </a:r>
            <a:r>
              <a:rPr lang="en-US" altLang="zh-CN" dirty="0"/>
              <a:t>6</a:t>
            </a:r>
            <a:r>
              <a:rPr lang="zh-CN" altLang="zh-CN" dirty="0"/>
              <a:t>）绘制三维饼图的操作步骤：</a:t>
            </a:r>
          </a:p>
          <a:p>
            <a:pPr marL="538162" lvl="1" indent="0">
              <a:buNone/>
            </a:pPr>
            <a:r>
              <a:rPr lang="zh-CN" altLang="zh-CN" sz="2000" dirty="0"/>
              <a:t>选择</a:t>
            </a:r>
            <a:r>
              <a:rPr lang="en-US" altLang="zh-CN" sz="2000" dirty="0" err="1"/>
              <a:t>sheet2</a:t>
            </a:r>
            <a:r>
              <a:rPr lang="zh-CN" altLang="zh-CN" sz="2000" dirty="0"/>
              <a:t>数据源区域</a:t>
            </a:r>
            <a:r>
              <a:rPr lang="en-US" altLang="zh-CN" sz="2000" dirty="0" err="1"/>
              <a:t>G1</a:t>
            </a:r>
            <a:r>
              <a:rPr lang="zh-CN" altLang="zh-CN" sz="2000" dirty="0"/>
              <a:t>：</a:t>
            </a:r>
            <a:r>
              <a:rPr lang="en-US" altLang="zh-CN" sz="2000" dirty="0" err="1"/>
              <a:t>H5</a:t>
            </a:r>
            <a:r>
              <a:rPr lang="zh-CN" altLang="zh-CN" sz="2000" dirty="0"/>
              <a:t>，单击“</a:t>
            </a:r>
            <a:r>
              <a:rPr lang="zh-CN" altLang="zh-CN" sz="2000" dirty="0">
                <a:solidFill>
                  <a:srgbClr val="FF0000"/>
                </a:solidFill>
              </a:rPr>
              <a:t>插入→图表｜饼图→三维饼图”按钮</a:t>
            </a:r>
            <a:r>
              <a:rPr lang="zh-CN" altLang="zh-CN" sz="2000" dirty="0"/>
              <a:t>→单击“设计→图表布局｜其他”按钮→布局</a:t>
            </a:r>
            <a:r>
              <a:rPr lang="en-US" altLang="zh-CN" sz="2000" dirty="0"/>
              <a:t>6</a:t>
            </a:r>
            <a:r>
              <a:rPr lang="zh-CN" altLang="zh-CN" sz="2000" dirty="0"/>
              <a:t>→右击饼图上“人数”系列→单击“设置数据标签格式”命令→在“标签选项”中，勾选“值、百分比”复选框→关闭→单击图例，在“开始”选项卡中设置字体大小为</a:t>
            </a:r>
            <a:r>
              <a:rPr lang="en-US" altLang="zh-CN" sz="2000" dirty="0"/>
              <a:t>10</a:t>
            </a:r>
            <a:r>
              <a:rPr lang="zh-CN" altLang="zh-CN" sz="2000" dirty="0"/>
              <a:t>→将图表的标题修改为“教师结构统计图”，字体设置为</a:t>
            </a:r>
            <a:r>
              <a:rPr lang="en-US" altLang="zh-CN" sz="2000" dirty="0"/>
              <a:t>14</a:t>
            </a:r>
            <a:r>
              <a:rPr lang="zh-CN" altLang="zh-CN" sz="2000" dirty="0"/>
              <a:t>，如图</a:t>
            </a:r>
            <a:r>
              <a:rPr lang="en-US" altLang="zh-CN" sz="2000" dirty="0"/>
              <a:t>4-55</a:t>
            </a:r>
            <a:r>
              <a:rPr lang="zh-CN" altLang="zh-CN" sz="2000" dirty="0"/>
              <a:t>所示。</a:t>
            </a:r>
          </a:p>
          <a:p>
            <a:endParaRPr lang="zh-CN"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4077072"/>
            <a:ext cx="3131840" cy="2109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4D51BE2-C42D-49D2-BF1E-16E0216F71F8}" type="slidenum">
              <a:rPr lang="en-US" altLang="zh-CN"/>
              <a:pPr/>
              <a:t>168</a:t>
            </a:fld>
            <a:endParaRPr lang="en-US" altLang="zh-CN" dirty="0"/>
          </a:p>
        </p:txBody>
      </p:sp>
      <p:sp>
        <p:nvSpPr>
          <p:cNvPr id="206850" name="Rectangle 2"/>
          <p:cNvSpPr>
            <a:spLocks noGrp="1" noChangeArrowheads="1"/>
          </p:cNvSpPr>
          <p:nvPr>
            <p:ph type="title"/>
          </p:nvPr>
        </p:nvSpPr>
        <p:spPr/>
        <p:txBody>
          <a:bodyPr/>
          <a:lstStyle/>
          <a:p>
            <a:endParaRPr lang="zh-CN" altLang="zh-CN"/>
          </a:p>
        </p:txBody>
      </p:sp>
      <p:sp>
        <p:nvSpPr>
          <p:cNvPr id="206851" name="Rectangle 3"/>
          <p:cNvSpPr>
            <a:spLocks noGrp="1" noChangeArrowheads="1"/>
          </p:cNvSpPr>
          <p:nvPr>
            <p:ph type="body" idx="1"/>
          </p:nvPr>
        </p:nvSpPr>
        <p:spPr>
          <a:xfrm>
            <a:off x="699711" y="1556791"/>
            <a:ext cx="8197850" cy="4536033"/>
          </a:xfrm>
        </p:spPr>
        <p:txBody>
          <a:bodyPr/>
          <a:lstStyle/>
          <a:p>
            <a:pPr lvl="1">
              <a:buFont typeface="Wingdings" pitchFamily="2" charset="2"/>
              <a:buNone/>
            </a:pPr>
            <a:endParaRPr lang="en-US" altLang="zh-CN"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28800"/>
            <a:ext cx="8064896" cy="4415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207875" name="Rectangle 3"/>
          <p:cNvSpPr>
            <a:spLocks noGrp="1" noChangeArrowheads="1"/>
          </p:cNvSpPr>
          <p:nvPr>
            <p:ph type="body" idx="1"/>
          </p:nvPr>
        </p:nvSpPr>
        <p:spPr/>
        <p:txBody>
          <a:bodyPr/>
          <a:lstStyle/>
          <a:p>
            <a:pPr marL="538162" lvl="1" indent="0">
              <a:lnSpc>
                <a:spcPct val="120000"/>
              </a:lnSpc>
              <a:buNone/>
            </a:pPr>
            <a:r>
              <a:rPr lang="zh-CN" altLang="zh-CN" dirty="0" smtClean="0"/>
              <a:t>④</a:t>
            </a:r>
            <a:r>
              <a:rPr lang="zh-CN" altLang="zh-CN" sz="2200" dirty="0" smtClean="0"/>
              <a:t>单击“百分比”系列，按键盘上的【</a:t>
            </a:r>
            <a:r>
              <a:rPr lang="en-US" altLang="zh-CN" sz="2200" dirty="0" smtClean="0"/>
              <a:t>Delete</a:t>
            </a:r>
            <a:r>
              <a:rPr lang="zh-CN" altLang="zh-CN" sz="2200" dirty="0" smtClean="0"/>
              <a:t>】键即可删除“百分比”系列。反之，复制数据表中“百分比”列的相应数据（包括字段名），单击“图表区”，按【</a:t>
            </a:r>
            <a:r>
              <a:rPr lang="en-US" altLang="zh-CN" sz="2200" dirty="0" err="1" smtClean="0"/>
              <a:t>Ctrl+V</a:t>
            </a:r>
            <a:r>
              <a:rPr lang="zh-CN" altLang="zh-CN" sz="2200" dirty="0" smtClean="0"/>
              <a:t>】粘贴即可添加“百分比”系列。</a:t>
            </a:r>
            <a:endParaRPr lang="en-US" altLang="zh-CN" sz="2200" dirty="0" smtClean="0"/>
          </a:p>
          <a:p>
            <a:pPr marL="538162" lvl="1" indent="0">
              <a:buNone/>
            </a:pPr>
            <a:endParaRPr lang="zh-CN" altLang="zh-CN" dirty="0"/>
          </a:p>
        </p:txBody>
      </p:sp>
      <p:sp>
        <p:nvSpPr>
          <p:cNvPr id="8" name="灯片编号占位符 5"/>
          <p:cNvSpPr>
            <a:spLocks noGrp="1"/>
          </p:cNvSpPr>
          <p:nvPr>
            <p:ph type="sldNum" sz="quarter" idx="12"/>
          </p:nvPr>
        </p:nvSpPr>
        <p:spPr/>
        <p:txBody>
          <a:bodyPr/>
          <a:lstStyle/>
          <a:p>
            <a:fld id="{7B019210-AA03-4E0B-8DC5-D570BD733FC7}" type="slidenum">
              <a:rPr lang="en-US" altLang="zh-CN" smtClean="0"/>
              <a:pPr/>
              <a:t>169</a:t>
            </a:fld>
            <a:endParaRPr lang="en-US" altLang="zh-C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1" y="2924944"/>
            <a:ext cx="4025067"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A6C829CA-22B4-45A6-934F-D57E199548B2}" type="slidenum">
              <a:rPr lang="en-US" altLang="zh-CN"/>
              <a:pPr/>
              <a:t>17</a:t>
            </a:fld>
            <a:endParaRPr lang="en-US" altLang="zh-CN" dirty="0"/>
          </a:p>
        </p:txBody>
      </p:sp>
      <p:sp>
        <p:nvSpPr>
          <p:cNvPr id="75778" name="Rectangle 2"/>
          <p:cNvSpPr>
            <a:spLocks noGrp="1" noChangeArrowheads="1"/>
          </p:cNvSpPr>
          <p:nvPr>
            <p:ph type="title"/>
          </p:nvPr>
        </p:nvSpPr>
        <p:spPr/>
        <p:txBody>
          <a:bodyPr/>
          <a:lstStyle/>
          <a:p>
            <a:endParaRPr lang="zh-CN" altLang="zh-CN" dirty="0"/>
          </a:p>
        </p:txBody>
      </p:sp>
      <p:sp>
        <p:nvSpPr>
          <p:cNvPr id="75779" name="Rectangle 3"/>
          <p:cNvSpPr>
            <a:spLocks noGrp="1" noChangeArrowheads="1"/>
          </p:cNvSpPr>
          <p:nvPr>
            <p:ph type="body" idx="1"/>
          </p:nvPr>
        </p:nvSpPr>
        <p:spPr/>
        <p:txBody>
          <a:bodyPr/>
          <a:lstStyle/>
          <a:p>
            <a:pPr algn="just">
              <a:buNone/>
            </a:pPr>
            <a:r>
              <a:rPr lang="en-US" altLang="zh-CN" sz="2800" dirty="0" smtClean="0"/>
              <a:t>  </a:t>
            </a:r>
            <a:r>
              <a:rPr lang="zh-CN" altLang="en-US" sz="2800" dirty="0" smtClean="0"/>
              <a:t>（</a:t>
            </a:r>
            <a:r>
              <a:rPr lang="en-US" altLang="zh-CN" sz="2800" dirty="0" smtClean="0"/>
              <a:t>1</a:t>
            </a:r>
            <a:r>
              <a:rPr lang="zh-CN" altLang="en-US" sz="2800" dirty="0" smtClean="0"/>
              <a:t>）添加</a:t>
            </a:r>
            <a:r>
              <a:rPr lang="zh-CN" altLang="zh-CN" sz="2800" dirty="0" smtClean="0"/>
              <a:t>按钮</a:t>
            </a:r>
            <a:r>
              <a:rPr lang="zh-CN" altLang="zh-CN" sz="2800" dirty="0"/>
              <a:t>添加到快速访问工具栏</a:t>
            </a:r>
            <a:endParaRPr lang="en-US" altLang="zh-CN" sz="2800" dirty="0" smtClean="0"/>
          </a:p>
          <a:p>
            <a:pPr algn="just">
              <a:buNone/>
            </a:pPr>
            <a:r>
              <a:rPr lang="en-US" altLang="zh-CN" sz="2800" dirty="0" smtClean="0"/>
              <a:t>     </a:t>
            </a:r>
            <a:r>
              <a:rPr lang="zh-CN" altLang="zh-CN" sz="2800" dirty="0" smtClean="0"/>
              <a:t>单击</a:t>
            </a:r>
            <a:r>
              <a:rPr lang="zh-CN" altLang="zh-CN" sz="2800" dirty="0"/>
              <a:t>“文件→选项”命令，弹出“</a:t>
            </a:r>
            <a:r>
              <a:rPr lang="en-US" altLang="zh-CN" sz="2800" dirty="0"/>
              <a:t>Excel </a:t>
            </a:r>
            <a:r>
              <a:rPr lang="zh-CN" altLang="zh-CN" sz="2800" dirty="0"/>
              <a:t>选项”对话框，单击左窗格中的“快速访问工具栏”命令项，在自定义快速访问工具栏窗格的“从下列位置选择命令”列表框中选择“所有命令”，将“窗口切换”等最常用命令添加到“自定义快速访问工具栏”列表中，单击“确定”按钮即可，如图</a:t>
            </a:r>
            <a:r>
              <a:rPr lang="en-US" altLang="zh-CN" sz="2800" dirty="0"/>
              <a:t>4-4</a:t>
            </a:r>
            <a:r>
              <a:rPr lang="zh-CN" altLang="zh-CN" sz="2800" dirty="0"/>
              <a:t>所示。</a:t>
            </a:r>
          </a:p>
          <a:p>
            <a:pPr lvl="1" algn="just">
              <a:buFont typeface="Wingdings" pitchFamily="2" charset="2"/>
              <a:buNone/>
            </a:pPr>
            <a:endParaRPr lang="zh-CN" altLang="en-US" dirty="0"/>
          </a:p>
          <a:p>
            <a:endParaRPr lang="en-US" altLang="zh-CN" dirty="0"/>
          </a:p>
        </p:txBody>
      </p:sp>
      <p:sp>
        <p:nvSpPr>
          <p:cNvPr id="3" name="TextBox 2"/>
          <p:cNvSpPr txBox="1"/>
          <p:nvPr/>
        </p:nvSpPr>
        <p:spPr>
          <a:xfrm>
            <a:off x="1043608" y="548680"/>
            <a:ext cx="3096344" cy="1200329"/>
          </a:xfrm>
          <a:prstGeom prst="rect">
            <a:avLst/>
          </a:prstGeom>
          <a:noFill/>
        </p:spPr>
        <p:txBody>
          <a:bodyPr wrap="square" rtlCol="0">
            <a:spAutoFit/>
          </a:bodyPr>
          <a:lstStyle/>
          <a:p>
            <a:r>
              <a:rPr lang="en-US" altLang="zh-CN" sz="2800" dirty="0"/>
              <a:t>3</a:t>
            </a:r>
            <a:r>
              <a:rPr lang="zh-CN" altLang="en-US" sz="2800" dirty="0"/>
              <a:t>．实现方法</a:t>
            </a:r>
          </a:p>
          <a:p>
            <a:endParaRPr lang="zh-CN" altLang="en-US" dirty="0"/>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zh-CN" b="1" dirty="0"/>
              <a:t>（</a:t>
            </a:r>
            <a:r>
              <a:rPr lang="en-US" altLang="zh-CN" b="1" dirty="0"/>
              <a:t>8</a:t>
            </a:r>
            <a:r>
              <a:rPr lang="zh-CN" altLang="zh-CN" b="1" dirty="0"/>
              <a:t>）绘制组合图表的步骤</a:t>
            </a:r>
            <a:r>
              <a:rPr lang="zh-CN" altLang="zh-CN" b="1" dirty="0" smtClean="0"/>
              <a:t>：</a:t>
            </a:r>
            <a:endParaRPr lang="en-US" altLang="zh-CN" b="1" dirty="0" smtClean="0"/>
          </a:p>
          <a:p>
            <a:pPr>
              <a:buNone/>
            </a:pPr>
            <a:r>
              <a:rPr lang="en-US" altLang="zh-CN" sz="2200" b="1" dirty="0"/>
              <a:t> </a:t>
            </a:r>
            <a:r>
              <a:rPr lang="en-US" altLang="zh-CN" sz="2200" b="1" dirty="0" smtClean="0"/>
              <a:t>      </a:t>
            </a:r>
            <a:r>
              <a:rPr lang="zh-CN" altLang="zh-CN" sz="2200" dirty="0" smtClean="0"/>
              <a:t>选择</a:t>
            </a:r>
            <a:r>
              <a:rPr lang="en-US" altLang="zh-CN" sz="2200" dirty="0" err="1"/>
              <a:t>sheet3</a:t>
            </a:r>
            <a:r>
              <a:rPr lang="zh-CN" altLang="zh-CN" sz="2200" dirty="0"/>
              <a:t>数据区域</a:t>
            </a:r>
            <a:r>
              <a:rPr lang="en-US" altLang="zh-CN" sz="2200" dirty="0" err="1"/>
              <a:t>A1:D5</a:t>
            </a:r>
            <a:r>
              <a:rPr lang="zh-CN" altLang="zh-CN" sz="2200" dirty="0"/>
              <a:t>，单击“插入→图表｜柱状图→簇状柱形图”按钮→单击“图表工具｜设计”按钮→单击“图表样式｜其它”按钮→选择“样式</a:t>
            </a:r>
            <a:r>
              <a:rPr lang="en-US" altLang="zh-CN" sz="2200" dirty="0"/>
              <a:t>26</a:t>
            </a:r>
            <a:r>
              <a:rPr lang="zh-CN" altLang="zh-CN" sz="2200" dirty="0"/>
              <a:t>”→单击“布局→当前所选内容｜图表区”旁下拉箭头→单击“系列百分比”→单击“格式→当前所选内容｜设置所选内容”按钮→在“设置数据系列格式”对话框中，单击系列选项中的“次坐标轴”按钮→“关闭”→单击“设计→类型｜更改数据类型”按钮→在“折线图”的子类型中选择“带数据标记的折线图”，如图</a:t>
            </a:r>
            <a:r>
              <a:rPr lang="en-US" altLang="zh-CN" sz="2200" dirty="0"/>
              <a:t>4-58</a:t>
            </a:r>
            <a:r>
              <a:rPr lang="zh-CN" altLang="zh-CN" sz="2200" dirty="0"/>
              <a:t>所示。</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170</a:t>
            </a:fld>
            <a:endParaRPr lang="en-US" altLang="zh-CN" dirty="0"/>
          </a:p>
        </p:txBody>
      </p:sp>
    </p:spTree>
    <p:extLst>
      <p:ext uri="{BB962C8B-B14F-4D97-AF65-F5344CB8AC3E}">
        <p14:creationId xmlns:p14="http://schemas.microsoft.com/office/powerpoint/2010/main" val="330287771"/>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171</a:t>
            </a:fld>
            <a:endParaRPr lang="en-US" altLang="zh-CN"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628800"/>
            <a:ext cx="5822975"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9837040"/>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5" name="内容占位符 4"/>
          <p:cNvSpPr>
            <a:spLocks noGrp="1"/>
          </p:cNvSpPr>
          <p:nvPr>
            <p:ph idx="1"/>
          </p:nvPr>
        </p:nvSpPr>
        <p:spPr/>
        <p:txBody>
          <a:bodyPr/>
          <a:lstStyle/>
          <a:p>
            <a:pPr marL="538162" lvl="1" indent="0">
              <a:buNone/>
            </a:pPr>
            <a:r>
              <a:rPr lang="zh-CN" altLang="zh-CN" dirty="0"/>
              <a:t>（</a:t>
            </a:r>
            <a:r>
              <a:rPr lang="en-US" altLang="zh-CN" dirty="0"/>
              <a:t>9</a:t>
            </a:r>
            <a:r>
              <a:rPr lang="zh-CN" altLang="zh-CN" dirty="0"/>
              <a:t>）用</a:t>
            </a:r>
            <a:r>
              <a:rPr lang="en-US" altLang="zh-CN" dirty="0"/>
              <a:t>FREQUENCY</a:t>
            </a:r>
            <a:r>
              <a:rPr lang="zh-CN" altLang="zh-CN" dirty="0"/>
              <a:t>函数统计数据分布的步骤如下：</a:t>
            </a:r>
          </a:p>
          <a:p>
            <a:pPr lvl="1"/>
            <a:r>
              <a:rPr lang="zh-CN" altLang="zh-CN" dirty="0"/>
              <a:t>选择工作表</a:t>
            </a:r>
            <a:r>
              <a:rPr lang="en-US" altLang="zh-CN" dirty="0" err="1"/>
              <a:t>Sheet4</a:t>
            </a:r>
            <a:r>
              <a:rPr lang="zh-CN" altLang="zh-CN" dirty="0"/>
              <a:t>，在“分段点”</a:t>
            </a:r>
            <a:r>
              <a:rPr lang="en-US" altLang="zh-CN" dirty="0" err="1"/>
              <a:t>G4:G7</a:t>
            </a:r>
            <a:r>
              <a:rPr lang="zh-CN" altLang="zh-CN" dirty="0"/>
              <a:t>单元格区域中分别输入分段点即每个区间的上界（</a:t>
            </a:r>
            <a:r>
              <a:rPr lang="en-US" altLang="zh-CN" dirty="0"/>
              <a:t>9</a:t>
            </a:r>
            <a:r>
              <a:rPr lang="zh-CN" altLang="zh-CN" dirty="0"/>
              <a:t>，</a:t>
            </a:r>
            <a:r>
              <a:rPr lang="en-US" altLang="zh-CN" dirty="0"/>
              <a:t>19</a:t>
            </a:r>
            <a:r>
              <a:rPr lang="zh-CN" altLang="zh-CN" dirty="0"/>
              <a:t>、</a:t>
            </a:r>
            <a:r>
              <a:rPr lang="en-US" altLang="zh-CN" dirty="0"/>
              <a:t>39</a:t>
            </a:r>
            <a:r>
              <a:rPr lang="zh-CN" altLang="zh-CN" dirty="0"/>
              <a:t>、</a:t>
            </a:r>
            <a:r>
              <a:rPr lang="en-US" altLang="zh-CN" dirty="0"/>
              <a:t>59</a:t>
            </a:r>
            <a:r>
              <a:rPr lang="zh-CN" altLang="zh-CN" dirty="0"/>
              <a:t>），选择单元格区域</a:t>
            </a:r>
            <a:r>
              <a:rPr lang="en-US" altLang="zh-CN" dirty="0" err="1"/>
              <a:t>I4</a:t>
            </a:r>
            <a:r>
              <a:rPr lang="zh-CN" altLang="zh-CN" dirty="0"/>
              <a:t>：</a:t>
            </a:r>
            <a:r>
              <a:rPr lang="en-US" altLang="zh-CN" dirty="0" err="1"/>
              <a:t>I8</a:t>
            </a:r>
            <a:r>
              <a:rPr lang="zh-CN" altLang="zh-CN" dirty="0"/>
              <a:t>，插入“</a:t>
            </a:r>
            <a:r>
              <a:rPr lang="en-US" altLang="zh-CN" dirty="0"/>
              <a:t>FREQUENCY</a:t>
            </a:r>
            <a:r>
              <a:rPr lang="zh-CN" altLang="zh-CN" dirty="0"/>
              <a:t>”函数，在“函数参数”对话框的</a:t>
            </a:r>
            <a:r>
              <a:rPr lang="en-US" altLang="zh-CN" dirty="0" err="1"/>
              <a:t>Data_array</a:t>
            </a:r>
            <a:r>
              <a:rPr lang="zh-CN" altLang="zh-CN" dirty="0"/>
              <a:t>框中圈选</a:t>
            </a:r>
            <a:r>
              <a:rPr lang="en-US" altLang="zh-CN" dirty="0" err="1"/>
              <a:t>E2:E31</a:t>
            </a:r>
            <a:r>
              <a:rPr lang="zh-CN" altLang="zh-CN" dirty="0"/>
              <a:t>，</a:t>
            </a:r>
            <a:r>
              <a:rPr lang="en-US" altLang="zh-CN" dirty="0" err="1"/>
              <a:t>Bins_array</a:t>
            </a:r>
            <a:r>
              <a:rPr lang="zh-CN" altLang="zh-CN" dirty="0"/>
              <a:t>圈选</a:t>
            </a:r>
            <a:r>
              <a:rPr lang="en-US" altLang="zh-CN" dirty="0" err="1"/>
              <a:t>G4:G7</a:t>
            </a:r>
            <a:r>
              <a:rPr lang="zh-CN" altLang="zh-CN" dirty="0"/>
              <a:t>，如图</a:t>
            </a:r>
            <a:r>
              <a:rPr lang="en-US" altLang="zh-CN" dirty="0"/>
              <a:t>4-59</a:t>
            </a:r>
            <a:r>
              <a:rPr lang="zh-CN" altLang="zh-CN" dirty="0"/>
              <a:t>所示，</a:t>
            </a:r>
            <a:r>
              <a:rPr lang="zh-CN" altLang="zh-CN" dirty="0">
                <a:solidFill>
                  <a:srgbClr val="FF0000"/>
                </a:solidFill>
              </a:rPr>
              <a:t>【</a:t>
            </a:r>
            <a:r>
              <a:rPr lang="en-US" altLang="zh-CN" dirty="0" err="1">
                <a:solidFill>
                  <a:srgbClr val="FF0000"/>
                </a:solidFill>
              </a:rPr>
              <a:t>Ctr+Shift+Enter</a:t>
            </a:r>
            <a:r>
              <a:rPr lang="zh-CN" altLang="zh-CN" dirty="0">
                <a:solidFill>
                  <a:srgbClr val="FF0000"/>
                </a:solidFill>
              </a:rPr>
              <a:t>】三键同时按下</a:t>
            </a:r>
            <a:r>
              <a:rPr lang="zh-CN" altLang="zh-CN" dirty="0"/>
              <a:t>。</a:t>
            </a:r>
          </a:p>
          <a:p>
            <a:endParaRPr lang="zh-CN" altLang="en-US" dirty="0"/>
          </a:p>
        </p:txBody>
      </p:sp>
      <p:sp>
        <p:nvSpPr>
          <p:cNvPr id="8" name="灯片编号占位符 5"/>
          <p:cNvSpPr>
            <a:spLocks noGrp="1"/>
          </p:cNvSpPr>
          <p:nvPr>
            <p:ph type="sldNum" sz="quarter" idx="12"/>
          </p:nvPr>
        </p:nvSpPr>
        <p:spPr/>
        <p:txBody>
          <a:bodyPr/>
          <a:lstStyle/>
          <a:p>
            <a:fld id="{61DDBF7B-8287-4B2C-A6EC-C3C0D76C73D4}" type="slidenum">
              <a:rPr lang="en-US" altLang="zh-CN" smtClean="0"/>
              <a:pPr/>
              <a:t>172</a:t>
            </a:fld>
            <a:endParaRPr lang="en-US" altLang="zh-CN" dirty="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173</a:t>
            </a:fld>
            <a:endParaRPr lang="en-US" altLang="zh-CN"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628800"/>
            <a:ext cx="7189722"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5705872"/>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a:t>
            </a:r>
            <a:r>
              <a:rPr lang="en-US" altLang="zh-CN" dirty="0"/>
              <a:t>10</a:t>
            </a:r>
            <a:r>
              <a:rPr lang="zh-CN" altLang="zh-CN" dirty="0"/>
              <a:t>）保护工作簿、工作表的操作步骤：</a:t>
            </a:r>
          </a:p>
          <a:p>
            <a:pPr marL="538162" lvl="1" indent="0">
              <a:buNone/>
            </a:pPr>
            <a:r>
              <a:rPr lang="zh-CN" altLang="zh-CN" sz="2200" dirty="0"/>
              <a:t>①单击“文件→信息→保护工作簿”命令，在弹出的下拉菜单中，单击“用密码进行加密”命令。在“加密文档”对话框中输入密码，在确认框中再次输入密码即可</a:t>
            </a:r>
            <a:r>
              <a:rPr lang="zh-CN" altLang="zh-CN" sz="2200" dirty="0" smtClean="0"/>
              <a:t>。</a:t>
            </a:r>
            <a:endParaRPr lang="en-US" altLang="zh-CN" sz="2200" dirty="0" smtClean="0"/>
          </a:p>
          <a:p>
            <a:pPr marL="538162" lvl="1" indent="0">
              <a:buNone/>
            </a:pPr>
            <a:r>
              <a:rPr lang="zh-CN" altLang="zh-CN" sz="2000" b="1" dirty="0" smtClean="0">
                <a:solidFill>
                  <a:srgbClr val="FF0000"/>
                </a:solidFill>
              </a:rPr>
              <a:t>如何</a:t>
            </a:r>
            <a:r>
              <a:rPr lang="zh-CN" altLang="zh-CN" sz="2000" b="1" dirty="0">
                <a:solidFill>
                  <a:srgbClr val="FF0000"/>
                </a:solidFill>
              </a:rPr>
              <a:t>取消电工作簿打开时所需的密码</a:t>
            </a:r>
            <a:r>
              <a:rPr lang="zh-CN" altLang="zh-CN" sz="2000" dirty="0"/>
              <a:t>：打开加密的电子工作簿，单击“另存为”命令，在另存为对话框中，单击“工具”下拉列表框中“常规选项”命令，在该对话框中的“打开权限密码”、“修改权限密码”框中空着或输入密码可以实现解码和加密功能，如图</a:t>
            </a:r>
            <a:r>
              <a:rPr lang="en-US" altLang="zh-CN" sz="2000" dirty="0"/>
              <a:t>4-60</a:t>
            </a:r>
            <a:r>
              <a:rPr lang="zh-CN" altLang="zh-CN" sz="2000" dirty="0"/>
              <a:t>所示。</a:t>
            </a:r>
          </a:p>
          <a:p>
            <a:pPr marL="538162" lvl="1" indent="0">
              <a:buNone/>
            </a:pPr>
            <a:endParaRPr lang="zh-CN" altLang="zh-CN" sz="2200" dirty="0"/>
          </a:p>
          <a:p>
            <a:endParaRPr lang="zh-CN" altLang="en-US" sz="22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174</a:t>
            </a:fld>
            <a:endParaRPr lang="en-US" altLang="zh-CN" dirty="0"/>
          </a:p>
        </p:txBody>
      </p:sp>
    </p:spTree>
    <p:extLst>
      <p:ext uri="{BB962C8B-B14F-4D97-AF65-F5344CB8AC3E}">
        <p14:creationId xmlns:p14="http://schemas.microsoft.com/office/powerpoint/2010/main" val="4004252843"/>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sz="2100" dirty="0"/>
              <a:t>②单击“文件→信息→保护工作簿→保护工作簿结构”命令，在“保护结构和窗口”对话框中勾选“结构”选项，在“密码（可选）”框中输入密码，并在“确定密码”对话框中重新输入密码，“确定”。</a:t>
            </a:r>
          </a:p>
          <a:p>
            <a:pPr marL="538162" lvl="1" indent="0">
              <a:buNone/>
            </a:pPr>
            <a:r>
              <a:rPr lang="zh-CN" altLang="zh-CN" sz="2100" dirty="0"/>
              <a:t>③单击</a:t>
            </a:r>
            <a:r>
              <a:rPr lang="en-US" altLang="zh-CN" sz="2100" dirty="0" err="1"/>
              <a:t>Sheet2</a:t>
            </a:r>
            <a:r>
              <a:rPr lang="zh-CN" altLang="zh-CN" sz="2100" dirty="0"/>
              <a:t>的“全选”按钮，单击“开始→单元格｜格式→设置单元格格式”命令，在“设置单元格格式”的“保护”选项卡中取消“锁定”、“隐藏”选项，“确定”→选择要保护的区域</a:t>
            </a:r>
            <a:r>
              <a:rPr lang="en-US" altLang="zh-CN" sz="2100" dirty="0" err="1"/>
              <a:t>G1</a:t>
            </a:r>
            <a:r>
              <a:rPr lang="zh-CN" altLang="zh-CN" sz="2100" dirty="0"/>
              <a:t>：</a:t>
            </a:r>
            <a:r>
              <a:rPr lang="en-US" altLang="zh-CN" sz="2100" dirty="0" err="1"/>
              <a:t>J5</a:t>
            </a:r>
            <a:r>
              <a:rPr lang="zh-CN" altLang="zh-CN" sz="2100" dirty="0"/>
              <a:t>→右键单击→单击“设置单元格格式”命令，在“设置单元格格式”的“保护”选项卡中勾选“锁定”、“隐藏”选项→单击“审阅→更改｜保护工作表”按钮→在“保护工作表”对话框中，</a:t>
            </a:r>
            <a:r>
              <a:rPr lang="zh-CN" altLang="zh-CN" sz="2100" dirty="0" smtClean="0"/>
              <a:t>勾选</a:t>
            </a:r>
            <a:endParaRPr lang="zh-CN" altLang="en-US" sz="21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175</a:t>
            </a:fld>
            <a:endParaRPr lang="en-US" altLang="zh-CN" dirty="0"/>
          </a:p>
        </p:txBody>
      </p:sp>
    </p:spTree>
    <p:extLst>
      <p:ext uri="{BB962C8B-B14F-4D97-AF65-F5344CB8AC3E}">
        <p14:creationId xmlns:p14="http://schemas.microsoft.com/office/powerpoint/2010/main" val="2868290997"/>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sz="2200" dirty="0"/>
              <a:t>“保护工作表及锁定的单元格内容”、“选定锁定单元格”、“选定未锁定的单元格”选项→输入取消工作表保护时的密码，如图</a:t>
            </a:r>
            <a:r>
              <a:rPr lang="en-US" altLang="zh-CN" sz="2200" dirty="0"/>
              <a:t>4-61</a:t>
            </a:r>
            <a:r>
              <a:rPr lang="zh-CN" altLang="zh-CN" sz="2200" dirty="0"/>
              <a:t>所示，“确定”。</a:t>
            </a:r>
            <a:endParaRPr lang="zh-CN" altLang="en-US" sz="2200" dirty="0"/>
          </a:p>
          <a:p>
            <a:pPr marL="538162" lvl="1" indent="0">
              <a:buNone/>
            </a:pPr>
            <a:endParaRPr lang="zh-CN" altLang="en-US" sz="22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176</a:t>
            </a:fld>
            <a:endParaRPr lang="en-US" altLang="zh-C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2492896"/>
            <a:ext cx="2671038" cy="3726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05366"/>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0309944-FD0F-4D3E-9658-F7C9FA5C44D1}" type="slidenum">
              <a:rPr lang="en-US" altLang="zh-CN"/>
              <a:pPr/>
              <a:t>177</a:t>
            </a:fld>
            <a:endParaRPr lang="en-US" altLang="zh-CN" dirty="0"/>
          </a:p>
        </p:txBody>
      </p:sp>
      <p:sp>
        <p:nvSpPr>
          <p:cNvPr id="209922" name="Rectangle 2"/>
          <p:cNvSpPr>
            <a:spLocks noGrp="1" noChangeArrowheads="1"/>
          </p:cNvSpPr>
          <p:nvPr>
            <p:ph type="title"/>
          </p:nvPr>
        </p:nvSpPr>
        <p:spPr/>
        <p:txBody>
          <a:bodyPr/>
          <a:lstStyle/>
          <a:p>
            <a:endParaRPr lang="zh-CN" altLang="zh-CN"/>
          </a:p>
        </p:txBody>
      </p:sp>
      <p:sp>
        <p:nvSpPr>
          <p:cNvPr id="209923" name="Rectangle 3"/>
          <p:cNvSpPr>
            <a:spLocks noGrp="1" noChangeArrowheads="1"/>
          </p:cNvSpPr>
          <p:nvPr>
            <p:ph type="body" idx="1"/>
          </p:nvPr>
        </p:nvSpPr>
        <p:spPr/>
        <p:txBody>
          <a:bodyPr/>
          <a:lstStyle/>
          <a:p>
            <a:pPr algn="just">
              <a:buFont typeface="Wingdings" pitchFamily="2" charset="2"/>
              <a:buNone/>
            </a:pPr>
            <a:r>
              <a:rPr lang="en-US" altLang="zh-CN" dirty="0"/>
              <a:t>4</a:t>
            </a:r>
            <a:r>
              <a:rPr lang="zh-CN" altLang="en-US" dirty="0"/>
              <a:t>．课堂实践</a:t>
            </a:r>
          </a:p>
          <a:p>
            <a:pPr marL="538162" lvl="1" indent="0">
              <a:buNone/>
            </a:pPr>
            <a:r>
              <a:rPr lang="zh-CN" altLang="zh-CN" dirty="0"/>
              <a:t>（</a:t>
            </a:r>
            <a:r>
              <a:rPr lang="en-US" altLang="zh-CN" dirty="0"/>
              <a:t>1</a:t>
            </a:r>
            <a:r>
              <a:rPr lang="zh-CN" altLang="zh-CN" dirty="0"/>
              <a:t>）实践本案例（</a:t>
            </a:r>
            <a:r>
              <a:rPr lang="en-US" altLang="zh-CN" dirty="0"/>
              <a:t>1</a:t>
            </a:r>
            <a:r>
              <a:rPr lang="zh-CN" altLang="zh-CN" dirty="0"/>
              <a:t>）、（</a:t>
            </a:r>
            <a:r>
              <a:rPr lang="en-US" altLang="zh-CN" dirty="0"/>
              <a:t>2</a:t>
            </a:r>
            <a:r>
              <a:rPr lang="zh-CN" altLang="zh-CN" dirty="0"/>
              <a:t>）；</a:t>
            </a:r>
          </a:p>
          <a:p>
            <a:pPr marL="538162" lvl="1" indent="0">
              <a:buNone/>
            </a:pPr>
            <a:r>
              <a:rPr lang="zh-CN" altLang="zh-CN" dirty="0"/>
              <a:t>（</a:t>
            </a:r>
            <a:r>
              <a:rPr lang="en-US" altLang="zh-CN" dirty="0"/>
              <a:t>2</a:t>
            </a:r>
            <a:r>
              <a:rPr lang="zh-CN" altLang="zh-CN" dirty="0"/>
              <a:t>）实践本案例（</a:t>
            </a:r>
            <a:r>
              <a:rPr lang="en-US" altLang="zh-CN" dirty="0"/>
              <a:t>3</a:t>
            </a:r>
            <a:r>
              <a:rPr lang="zh-CN" altLang="zh-CN" dirty="0"/>
              <a:t>）、（</a:t>
            </a:r>
            <a:r>
              <a:rPr lang="en-US" altLang="zh-CN" dirty="0"/>
              <a:t>4</a:t>
            </a:r>
            <a:r>
              <a:rPr lang="zh-CN" altLang="zh-CN" dirty="0"/>
              <a:t>）、（</a:t>
            </a:r>
            <a:r>
              <a:rPr lang="en-US" altLang="zh-CN" dirty="0"/>
              <a:t>5</a:t>
            </a:r>
            <a:r>
              <a:rPr lang="zh-CN" altLang="zh-CN" dirty="0"/>
              <a:t>）；</a:t>
            </a:r>
          </a:p>
          <a:p>
            <a:pPr marL="538162" lvl="1" indent="0">
              <a:buNone/>
            </a:pPr>
            <a:r>
              <a:rPr lang="zh-CN" altLang="zh-CN" dirty="0"/>
              <a:t>（</a:t>
            </a:r>
            <a:r>
              <a:rPr lang="en-US" altLang="zh-CN" dirty="0"/>
              <a:t>3</a:t>
            </a:r>
            <a:r>
              <a:rPr lang="zh-CN" altLang="zh-CN" dirty="0"/>
              <a:t>）实践本案例（</a:t>
            </a:r>
            <a:r>
              <a:rPr lang="en-US" altLang="zh-CN" dirty="0"/>
              <a:t>6</a:t>
            </a:r>
            <a:r>
              <a:rPr lang="zh-CN" altLang="zh-CN" dirty="0"/>
              <a:t>）、（</a:t>
            </a:r>
            <a:r>
              <a:rPr lang="en-US" altLang="zh-CN" dirty="0"/>
              <a:t>7</a:t>
            </a:r>
            <a:r>
              <a:rPr lang="zh-CN" altLang="zh-CN" dirty="0"/>
              <a:t>）、（</a:t>
            </a:r>
            <a:r>
              <a:rPr lang="en-US" altLang="zh-CN" dirty="0"/>
              <a:t>8</a:t>
            </a:r>
            <a:r>
              <a:rPr lang="zh-CN" altLang="zh-CN" dirty="0"/>
              <a:t>）；</a:t>
            </a:r>
          </a:p>
          <a:p>
            <a:pPr marL="538162" lvl="1" indent="0">
              <a:buNone/>
            </a:pPr>
            <a:r>
              <a:rPr lang="zh-CN" altLang="zh-CN" dirty="0"/>
              <a:t>（</a:t>
            </a:r>
            <a:r>
              <a:rPr lang="en-US" altLang="zh-CN" dirty="0"/>
              <a:t>4</a:t>
            </a:r>
            <a:r>
              <a:rPr lang="zh-CN" altLang="zh-CN" dirty="0"/>
              <a:t>）实践本案例（</a:t>
            </a:r>
            <a:r>
              <a:rPr lang="en-US" altLang="zh-CN" dirty="0"/>
              <a:t>9</a:t>
            </a:r>
            <a:r>
              <a:rPr lang="zh-CN" altLang="zh-CN" dirty="0"/>
              <a:t>）、（</a:t>
            </a:r>
            <a:r>
              <a:rPr lang="en-US" altLang="zh-CN" dirty="0"/>
              <a:t>10</a:t>
            </a:r>
            <a:r>
              <a:rPr lang="zh-CN" altLang="zh-CN" dirty="0"/>
              <a:t>）。</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1E2FBCD6-0162-47EC-BCC8-B37C4D8F88D8}" type="slidenum">
              <a:rPr lang="en-US" altLang="zh-CN"/>
              <a:pPr/>
              <a:t>178</a:t>
            </a:fld>
            <a:endParaRPr lang="en-US" altLang="zh-CN" dirty="0"/>
          </a:p>
        </p:txBody>
      </p:sp>
      <p:sp>
        <p:nvSpPr>
          <p:cNvPr id="210948" name="Rectangle 4"/>
          <p:cNvSpPr>
            <a:spLocks noGrp="1" noChangeArrowheads="1"/>
          </p:cNvSpPr>
          <p:nvPr>
            <p:ph type="title"/>
          </p:nvPr>
        </p:nvSpPr>
        <p:spPr/>
        <p:txBody>
          <a:bodyPr/>
          <a:lstStyle/>
          <a:p>
            <a:endParaRPr lang="zh-CN" altLang="zh-CN"/>
          </a:p>
        </p:txBody>
      </p:sp>
      <p:sp>
        <p:nvSpPr>
          <p:cNvPr id="210949" name="Rectangle 5"/>
          <p:cNvSpPr>
            <a:spLocks noGrp="1" noChangeArrowheads="1"/>
          </p:cNvSpPr>
          <p:nvPr>
            <p:ph type="body" idx="1"/>
          </p:nvPr>
        </p:nvSpPr>
        <p:spPr/>
        <p:txBody>
          <a:bodyPr/>
          <a:lstStyle/>
          <a:p>
            <a:pPr>
              <a:buFont typeface="Wingdings" pitchFamily="2" charset="2"/>
              <a:buNone/>
            </a:pPr>
            <a:r>
              <a:rPr lang="en-US" altLang="zh-CN" dirty="0"/>
              <a:t>5</a:t>
            </a:r>
            <a:r>
              <a:rPr lang="zh-CN" altLang="en-US" dirty="0"/>
              <a:t>．评价与</a:t>
            </a:r>
            <a:r>
              <a:rPr lang="zh-CN" altLang="en-US" dirty="0" smtClean="0"/>
              <a:t>总结</a:t>
            </a:r>
            <a:endParaRPr lang="en-US" altLang="zh-CN" dirty="0" smtClean="0"/>
          </a:p>
          <a:p>
            <a:pPr>
              <a:buFont typeface="Wingdings" pitchFamily="2" charset="2"/>
              <a:buNone/>
            </a:pPr>
            <a:endParaRPr lang="zh-CN" altLang="en-US" dirty="0"/>
          </a:p>
          <a:p>
            <a:pPr>
              <a:buFont typeface="Wingdings" pitchFamily="2" charset="2"/>
              <a:buNone/>
            </a:pPr>
            <a:r>
              <a:rPr lang="en-US" altLang="zh-CN" dirty="0"/>
              <a:t>6</a:t>
            </a:r>
            <a:r>
              <a:rPr lang="zh-CN" altLang="en-US" dirty="0"/>
              <a:t>．课外</a:t>
            </a:r>
            <a:r>
              <a:rPr lang="zh-CN" altLang="en-US" dirty="0" smtClean="0"/>
              <a:t>延伸</a:t>
            </a:r>
            <a:endParaRPr lang="en-US" altLang="zh-CN" dirty="0" smtClean="0"/>
          </a:p>
          <a:p>
            <a:pPr marL="538162" lvl="1" indent="0">
              <a:buNone/>
            </a:pPr>
            <a:r>
              <a:rPr lang="zh-CN" altLang="zh-CN" dirty="0"/>
              <a:t>（</a:t>
            </a:r>
            <a:r>
              <a:rPr lang="en-US" altLang="zh-CN" dirty="0"/>
              <a:t>1</a:t>
            </a:r>
            <a:r>
              <a:rPr lang="zh-CN" altLang="zh-CN" dirty="0"/>
              <a:t>）直方图分析工具</a:t>
            </a:r>
          </a:p>
          <a:p>
            <a:pPr marL="538162" lvl="1" indent="0">
              <a:buNone/>
            </a:pPr>
            <a:r>
              <a:rPr lang="zh-CN" altLang="zh-CN" sz="2200" dirty="0"/>
              <a:t>直方图分析工具不仅可以统计区域中单个数值的出现频率，而且还可以创建数据分布和直方图表。如统计数据表</a:t>
            </a:r>
            <a:r>
              <a:rPr lang="en-US" altLang="zh-CN" sz="2200" dirty="0" err="1"/>
              <a:t>Sheet4</a:t>
            </a:r>
            <a:r>
              <a:rPr lang="zh-CN" altLang="zh-CN" sz="2200" dirty="0"/>
              <a:t>中统计发表论文数在</a:t>
            </a:r>
            <a:r>
              <a:rPr lang="en-US" altLang="zh-CN" sz="2200" dirty="0"/>
              <a:t>0~9 </a:t>
            </a:r>
            <a:r>
              <a:rPr lang="zh-CN" altLang="zh-CN" sz="2200" dirty="0"/>
              <a:t>、</a:t>
            </a:r>
            <a:r>
              <a:rPr lang="en-US" altLang="zh-CN" sz="2200" dirty="0"/>
              <a:t>10~19</a:t>
            </a:r>
            <a:r>
              <a:rPr lang="zh-CN" altLang="zh-CN" sz="2200" dirty="0"/>
              <a:t>、</a:t>
            </a:r>
            <a:r>
              <a:rPr lang="en-US" altLang="zh-CN" sz="2200" dirty="0"/>
              <a:t>20~39</a:t>
            </a:r>
            <a:r>
              <a:rPr lang="zh-CN" altLang="zh-CN" sz="2200" dirty="0"/>
              <a:t>、</a:t>
            </a:r>
            <a:r>
              <a:rPr lang="en-US" altLang="zh-CN" sz="2200" dirty="0"/>
              <a:t>40~59</a:t>
            </a:r>
            <a:r>
              <a:rPr lang="zh-CN" altLang="zh-CN" sz="2200" dirty="0"/>
              <a:t>、</a:t>
            </a:r>
            <a:r>
              <a:rPr lang="en-US" altLang="zh-CN" sz="2200" dirty="0"/>
              <a:t>60</a:t>
            </a:r>
            <a:r>
              <a:rPr lang="zh-CN" altLang="zh-CN" sz="2200" dirty="0"/>
              <a:t>篇以上各区间里的人数，并用直方图表显示统计结果</a:t>
            </a:r>
            <a:r>
              <a:rPr lang="zh-CN" altLang="zh-CN" sz="2200" dirty="0" smtClean="0"/>
              <a:t>。</a:t>
            </a:r>
            <a:endParaRPr lang="en-US" altLang="zh-CN" sz="2200" dirty="0" smtClean="0"/>
          </a:p>
          <a:p>
            <a:pPr marL="538162" lvl="1" indent="0">
              <a:buNone/>
            </a:pPr>
            <a:r>
              <a:rPr lang="zh-CN" altLang="en-US" sz="2200" b="1" dirty="0" smtClean="0">
                <a:solidFill>
                  <a:srgbClr val="FF0000"/>
                </a:solidFill>
              </a:rPr>
              <a:t>详见教材</a:t>
            </a:r>
            <a:endParaRPr lang="zh-CN" altLang="zh-CN" sz="2200" b="1" dirty="0">
              <a:solidFill>
                <a:srgbClr val="FF0000"/>
              </a:solidFill>
            </a:endParaRPr>
          </a:p>
          <a:p>
            <a:pPr>
              <a:buFont typeface="Wingdings" pitchFamily="2" charset="2"/>
              <a:buNone/>
            </a:pPr>
            <a:endParaRPr lang="zh-CN" altLang="en-US" dirty="0"/>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30188"/>
            <a:ext cx="8136904" cy="841375"/>
          </a:xfrm>
        </p:spPr>
        <p:txBody>
          <a:bodyPr/>
          <a:lstStyle/>
          <a:p>
            <a:r>
              <a:rPr lang="zh-CN" altLang="zh-CN" sz="2800" b="1" dirty="0"/>
              <a:t>案例</a:t>
            </a:r>
            <a:r>
              <a:rPr lang="en-US" altLang="zh-CN" sz="2800" b="1" dirty="0"/>
              <a:t>8  Excel</a:t>
            </a:r>
            <a:r>
              <a:rPr lang="zh-CN" altLang="zh-CN" sz="2800" b="1" dirty="0"/>
              <a:t>模拟分析工具在投资理财方面的</a:t>
            </a:r>
            <a:r>
              <a:rPr lang="zh-CN" altLang="zh-CN" sz="2800" b="1" dirty="0" smtClean="0"/>
              <a:t>应用</a:t>
            </a:r>
            <a:endParaRPr lang="zh-CN" altLang="en-US" sz="2800" dirty="0"/>
          </a:p>
        </p:txBody>
      </p:sp>
      <p:sp>
        <p:nvSpPr>
          <p:cNvPr id="3" name="内容占位符 2"/>
          <p:cNvSpPr>
            <a:spLocks noGrp="1"/>
          </p:cNvSpPr>
          <p:nvPr>
            <p:ph idx="1"/>
          </p:nvPr>
        </p:nvSpPr>
        <p:spPr/>
        <p:txBody>
          <a:bodyPr/>
          <a:lstStyle/>
          <a:p>
            <a:pPr>
              <a:lnSpc>
                <a:spcPct val="150000"/>
              </a:lnSpc>
              <a:buNone/>
            </a:pPr>
            <a:r>
              <a:rPr lang="en-US" altLang="zh-CN" sz="2400" dirty="0" smtClean="0"/>
              <a:t>      </a:t>
            </a:r>
            <a:r>
              <a:rPr lang="zh-CN" altLang="zh-CN" sz="2400" dirty="0" smtClean="0"/>
              <a:t>模拟</a:t>
            </a:r>
            <a:r>
              <a:rPr lang="zh-CN" altLang="zh-CN" sz="2400" dirty="0"/>
              <a:t>运算表是将表中的数据进行模拟运算，测试使用一个或两个变量对运算结果的影响。单变量数据表是基于一个变量测试对公式计算结果的影响。双变量数据表是基于两个变量测试对公式计算结果的影响。如在贷款总额不变的情况下，测试当年利率变化及贷款年限变化时，计算每月的还款额的问题就可应用双变量数据表方便解决！可以理解为</a:t>
            </a:r>
            <a:r>
              <a:rPr lang="en-US" altLang="zh-CN" sz="2400" dirty="0"/>
              <a:t>Z=f</a:t>
            </a:r>
            <a:r>
              <a:rPr lang="zh-CN" altLang="zh-CN" sz="2400" dirty="0"/>
              <a:t>（</a:t>
            </a:r>
            <a:r>
              <a:rPr lang="en-US" altLang="zh-CN" sz="2400" dirty="0"/>
              <a:t>x</a:t>
            </a:r>
            <a:r>
              <a:rPr lang="zh-CN" altLang="zh-CN" sz="2400" dirty="0"/>
              <a:t>）或</a:t>
            </a:r>
            <a:r>
              <a:rPr lang="en-US" altLang="zh-CN" sz="2400" dirty="0"/>
              <a:t>z=f</a:t>
            </a:r>
            <a:r>
              <a:rPr lang="zh-CN" altLang="zh-CN" sz="2400" dirty="0"/>
              <a:t>（</a:t>
            </a:r>
            <a:r>
              <a:rPr lang="en-US" altLang="zh-CN" sz="2400" dirty="0" err="1"/>
              <a:t>x,y</a:t>
            </a:r>
            <a:r>
              <a:rPr lang="zh-CN" altLang="zh-CN" sz="2400" dirty="0"/>
              <a:t>）函数，当</a:t>
            </a:r>
            <a:r>
              <a:rPr lang="en-US" altLang="zh-CN" sz="2400" dirty="0"/>
              <a:t>x</a:t>
            </a:r>
            <a:r>
              <a:rPr lang="zh-CN" altLang="zh-CN" sz="2400" dirty="0"/>
              <a:t>，</a:t>
            </a:r>
            <a:r>
              <a:rPr lang="en-US" altLang="zh-CN" sz="2400" dirty="0"/>
              <a:t>y</a:t>
            </a:r>
            <a:r>
              <a:rPr lang="zh-CN" altLang="zh-CN" sz="2400" dirty="0"/>
              <a:t>变化时，对函数值</a:t>
            </a:r>
            <a:r>
              <a:rPr lang="en-US" altLang="zh-CN" sz="2400" dirty="0"/>
              <a:t>z </a:t>
            </a:r>
            <a:r>
              <a:rPr lang="zh-CN" altLang="zh-CN" sz="2400" dirty="0"/>
              <a:t>的影响。</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179</a:t>
            </a:fld>
            <a:endParaRPr lang="en-US" altLang="zh-CN" dirty="0"/>
          </a:p>
        </p:txBody>
      </p:sp>
    </p:spTree>
    <p:extLst>
      <p:ext uri="{BB962C8B-B14F-4D97-AF65-F5344CB8AC3E}">
        <p14:creationId xmlns:p14="http://schemas.microsoft.com/office/powerpoint/2010/main" val="1779993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a:t>
            </a:fld>
            <a:endParaRPr lang="en-US" altLang="zh-CN" dirty="0"/>
          </a:p>
        </p:txBody>
      </p:sp>
      <p:pic>
        <p:nvPicPr>
          <p:cNvPr id="5" name="内容占位符 4" descr="说明: 说明: 图4_4 excel选项"/>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1444720"/>
            <a:ext cx="7560840" cy="4535016"/>
          </a:xfrm>
          <a:prstGeom prst="rect">
            <a:avLst/>
          </a:prstGeom>
          <a:noFill/>
          <a:ln>
            <a:noFill/>
          </a:ln>
        </p:spPr>
      </p:pic>
    </p:spTree>
    <p:extLst>
      <p:ext uri="{BB962C8B-B14F-4D97-AF65-F5344CB8AC3E}">
        <p14:creationId xmlns:p14="http://schemas.microsoft.com/office/powerpoint/2010/main" val="3681459340"/>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buNone/>
            </a:pPr>
            <a:r>
              <a:rPr lang="en-US" altLang="zh-CN" sz="2400" dirty="0" smtClean="0"/>
              <a:t>      </a:t>
            </a:r>
            <a:r>
              <a:rPr lang="zh-CN" altLang="zh-CN" sz="2400" dirty="0" smtClean="0"/>
              <a:t>在</a:t>
            </a:r>
            <a:r>
              <a:rPr lang="zh-CN" altLang="zh-CN" sz="2400" dirty="0"/>
              <a:t>使用</a:t>
            </a:r>
            <a:r>
              <a:rPr lang="en-US" altLang="zh-CN" sz="2400" dirty="0"/>
              <a:t>Excel 2010 </a:t>
            </a:r>
            <a:r>
              <a:rPr lang="zh-CN" altLang="zh-CN" sz="2400" dirty="0"/>
              <a:t>处理数据时，经常是根据已知的数据建立公式来计算结果。但是，单变量求解去是相反，它的运算过程是已知某个公式结果的情况下，反过来求解公式中某个变量的值。模拟运算表和单变量求解可以用下面的典型应用加以说明。</a:t>
            </a:r>
          </a:p>
          <a:p>
            <a:pPr>
              <a:lnSpc>
                <a:spcPct val="150000"/>
              </a:lnSpc>
            </a:pPr>
            <a:r>
              <a:rPr lang="zh-CN" altLang="zh-CN" sz="2400" dirty="0"/>
              <a:t>打开“模拟分析</a:t>
            </a:r>
            <a:r>
              <a:rPr lang="en-US" altLang="zh-CN" sz="2400" dirty="0"/>
              <a:t>.</a:t>
            </a:r>
            <a:r>
              <a:rPr lang="en-US" altLang="zh-CN" sz="2400" dirty="0" err="1"/>
              <a:t>xlsx</a:t>
            </a:r>
            <a:r>
              <a:rPr lang="zh-CN" altLang="zh-CN" sz="2400" dirty="0"/>
              <a:t>”工作簿，完成下面各题的求解。</a:t>
            </a:r>
          </a:p>
          <a:p>
            <a:pPr>
              <a:lnSpc>
                <a:spcPct val="150000"/>
              </a:lnSpc>
              <a:buNone/>
            </a:pPr>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180</a:t>
            </a:fld>
            <a:endParaRPr lang="en-US" altLang="zh-CN" dirty="0"/>
          </a:p>
        </p:txBody>
      </p:sp>
    </p:spTree>
    <p:extLst>
      <p:ext uri="{BB962C8B-B14F-4D97-AF65-F5344CB8AC3E}">
        <p14:creationId xmlns:p14="http://schemas.microsoft.com/office/powerpoint/2010/main" val="178144642"/>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27584" y="1484784"/>
            <a:ext cx="8197850" cy="4824536"/>
          </a:xfrm>
        </p:spPr>
        <p:txBody>
          <a:bodyPr/>
          <a:lstStyle/>
          <a:p>
            <a:pPr>
              <a:buNone/>
            </a:pPr>
            <a:r>
              <a:rPr lang="zh-CN" altLang="en-US" sz="2200" dirty="0"/>
              <a:t>（</a:t>
            </a:r>
            <a:r>
              <a:rPr lang="en-US" altLang="zh-CN" sz="2200" dirty="0" smtClean="0"/>
              <a:t>1</a:t>
            </a:r>
            <a:r>
              <a:rPr lang="zh-CN" altLang="zh-CN" sz="2200" dirty="0"/>
              <a:t>）张先生贷款额为</a:t>
            </a:r>
            <a:r>
              <a:rPr lang="en-US" altLang="zh-CN" sz="2200" dirty="0"/>
              <a:t>40</a:t>
            </a:r>
            <a:r>
              <a:rPr lang="zh-CN" altLang="zh-CN" sz="2200" dirty="0"/>
              <a:t>万，贷款年限为</a:t>
            </a:r>
            <a:r>
              <a:rPr lang="en-US" altLang="zh-CN" sz="2200" dirty="0"/>
              <a:t>20</a:t>
            </a:r>
            <a:r>
              <a:rPr lang="zh-CN" altLang="zh-CN" sz="2200" dirty="0"/>
              <a:t>年，年利率为</a:t>
            </a:r>
            <a:r>
              <a:rPr lang="en-US" altLang="zh-CN" sz="2200" dirty="0"/>
              <a:t>4.5%</a:t>
            </a:r>
            <a:r>
              <a:rPr lang="zh-CN" altLang="zh-CN" sz="2200" dirty="0"/>
              <a:t>，问月还款是多少？如果贷款额和贷款年限都不变的情况下，用模拟运算表的方法计算年利率分别为</a:t>
            </a:r>
            <a:r>
              <a:rPr lang="en-US" altLang="zh-CN" sz="2200" dirty="0"/>
              <a:t>4.58%</a:t>
            </a:r>
            <a:r>
              <a:rPr lang="zh-CN" altLang="zh-CN" sz="2200" dirty="0"/>
              <a:t>、</a:t>
            </a:r>
            <a:r>
              <a:rPr lang="en-US" altLang="zh-CN" sz="2200" dirty="0"/>
              <a:t>4.66%</a:t>
            </a:r>
            <a:r>
              <a:rPr lang="zh-CN" altLang="zh-CN" sz="2200" dirty="0"/>
              <a:t>、</a:t>
            </a:r>
            <a:r>
              <a:rPr lang="en-US" altLang="zh-CN" sz="2200" dirty="0"/>
              <a:t>4.74%</a:t>
            </a:r>
            <a:r>
              <a:rPr lang="zh-CN" altLang="zh-CN" sz="2200" dirty="0"/>
              <a:t>、</a:t>
            </a:r>
            <a:r>
              <a:rPr lang="en-US" altLang="zh-CN" sz="2200" dirty="0"/>
              <a:t>4.82%</a:t>
            </a:r>
            <a:r>
              <a:rPr lang="zh-CN" altLang="zh-CN" sz="2200" dirty="0"/>
              <a:t>、</a:t>
            </a:r>
            <a:r>
              <a:rPr lang="en-US" altLang="zh-CN" sz="2200" dirty="0"/>
              <a:t>4.90%</a:t>
            </a:r>
            <a:r>
              <a:rPr lang="zh-CN" altLang="zh-CN" sz="2200" dirty="0"/>
              <a:t>、</a:t>
            </a:r>
            <a:r>
              <a:rPr lang="en-US" altLang="zh-CN" sz="2200" dirty="0"/>
              <a:t>4.98%</a:t>
            </a:r>
            <a:r>
              <a:rPr lang="zh-CN" altLang="zh-CN" sz="2200" dirty="0"/>
              <a:t>时的每月的还歀额，在</a:t>
            </a:r>
            <a:r>
              <a:rPr lang="en-US" altLang="zh-CN" sz="2200" dirty="0" err="1"/>
              <a:t>Sheet1</a:t>
            </a:r>
            <a:r>
              <a:rPr lang="zh-CN" altLang="zh-CN" sz="2200" dirty="0"/>
              <a:t>中完成</a:t>
            </a:r>
            <a:r>
              <a:rPr lang="zh-CN" altLang="zh-CN" sz="2200" dirty="0" smtClean="0"/>
              <a:t>；</a:t>
            </a:r>
            <a:endParaRPr lang="en-US" altLang="zh-CN" sz="2200" dirty="0" smtClean="0"/>
          </a:p>
          <a:p>
            <a:pPr>
              <a:buNone/>
            </a:pPr>
            <a:r>
              <a:rPr lang="zh-CN" altLang="zh-CN" sz="2200" dirty="0"/>
              <a:t>（</a:t>
            </a:r>
            <a:r>
              <a:rPr lang="en-US" altLang="zh-CN" sz="2200" dirty="0"/>
              <a:t>2</a:t>
            </a:r>
            <a:r>
              <a:rPr lang="zh-CN" altLang="zh-CN" sz="2200" dirty="0"/>
              <a:t>）已知：张先生贷款</a:t>
            </a:r>
            <a:r>
              <a:rPr lang="en-US" altLang="zh-CN" sz="2200" dirty="0"/>
              <a:t>100</a:t>
            </a:r>
            <a:r>
              <a:rPr lang="zh-CN" altLang="zh-CN" sz="2200" dirty="0"/>
              <a:t>万，利率为</a:t>
            </a:r>
            <a:r>
              <a:rPr lang="en-US" altLang="zh-CN" sz="2200" dirty="0"/>
              <a:t>5.04%</a:t>
            </a:r>
            <a:r>
              <a:rPr lang="zh-CN" altLang="zh-CN" sz="2200" dirty="0"/>
              <a:t>，</a:t>
            </a:r>
            <a:r>
              <a:rPr lang="en-US" altLang="zh-CN" sz="2200" dirty="0"/>
              <a:t>20</a:t>
            </a:r>
            <a:r>
              <a:rPr lang="zh-CN" altLang="zh-CN" sz="2200" dirty="0"/>
              <a:t>年还清，问每月还款额是多少？运用双变量模拟运算表，计算不同贷款额与不同还款期限下的每月还款额，在</a:t>
            </a:r>
            <a:r>
              <a:rPr lang="en-US" altLang="zh-CN" sz="2200" dirty="0" err="1"/>
              <a:t>Sheet2</a:t>
            </a:r>
            <a:r>
              <a:rPr lang="zh-CN" altLang="zh-CN" sz="2200" dirty="0"/>
              <a:t>中完成；</a:t>
            </a:r>
          </a:p>
          <a:p>
            <a:pPr>
              <a:buNone/>
            </a:pPr>
            <a:r>
              <a:rPr lang="zh-CN" altLang="zh-CN" sz="2200" dirty="0"/>
              <a:t>（</a:t>
            </a:r>
            <a:r>
              <a:rPr lang="en-US" altLang="zh-CN" sz="2200" dirty="0"/>
              <a:t>3</a:t>
            </a:r>
            <a:r>
              <a:rPr lang="zh-CN" altLang="zh-CN" sz="2200" dirty="0"/>
              <a:t>）已知贷款总额为</a:t>
            </a:r>
            <a:r>
              <a:rPr lang="en-US" altLang="zh-CN" sz="2200" dirty="0"/>
              <a:t>40</a:t>
            </a:r>
            <a:r>
              <a:rPr lang="zh-CN" altLang="zh-CN" sz="2200" dirty="0"/>
              <a:t>万，贷款期限为</a:t>
            </a:r>
            <a:r>
              <a:rPr lang="en-US" altLang="zh-CN" sz="2200" dirty="0"/>
              <a:t>20</a:t>
            </a:r>
            <a:r>
              <a:rPr lang="zh-CN" altLang="zh-CN" sz="2200" dirty="0"/>
              <a:t>年在年利率为</a:t>
            </a:r>
            <a:r>
              <a:rPr lang="en-US" altLang="zh-CN" sz="2200" dirty="0"/>
              <a:t>5.04%</a:t>
            </a:r>
            <a:r>
              <a:rPr lang="zh-CN" altLang="zh-CN" sz="2200" dirty="0"/>
              <a:t>的情况下，月还款为</a:t>
            </a:r>
            <a:r>
              <a:rPr lang="en-US" altLang="zh-CN" sz="2200" dirty="0"/>
              <a:t>2648.67</a:t>
            </a:r>
            <a:r>
              <a:rPr lang="zh-CN" altLang="zh-CN" sz="2200" dirty="0"/>
              <a:t>元。反过来，在利率和年取限都不变的情况下，希望月供</a:t>
            </a:r>
            <a:r>
              <a:rPr lang="en-US" altLang="zh-CN" sz="2200" dirty="0"/>
              <a:t>2000</a:t>
            </a:r>
            <a:r>
              <a:rPr lang="zh-CN" altLang="zh-CN" sz="2200" dirty="0"/>
              <a:t>， 那么按这种偿还能力现在能贷款多少？在</a:t>
            </a:r>
            <a:r>
              <a:rPr lang="en-US" altLang="zh-CN" sz="2200" dirty="0" err="1"/>
              <a:t>sheet3</a:t>
            </a:r>
            <a:r>
              <a:rPr lang="zh-CN" altLang="zh-CN" sz="2200" dirty="0"/>
              <a:t>中用单变量求解方法完成。</a:t>
            </a:r>
          </a:p>
          <a:p>
            <a:pPr>
              <a:buNone/>
            </a:pPr>
            <a:endParaRPr lang="zh-CN" altLang="zh-CN" sz="2200" dirty="0"/>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181</a:t>
            </a:fld>
            <a:endParaRPr lang="en-US" altLang="zh-CN" dirty="0"/>
          </a:p>
        </p:txBody>
      </p:sp>
    </p:spTree>
    <p:extLst>
      <p:ext uri="{BB962C8B-B14F-4D97-AF65-F5344CB8AC3E}">
        <p14:creationId xmlns:p14="http://schemas.microsoft.com/office/powerpoint/2010/main" val="3763698686"/>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a:t>1</a:t>
            </a:r>
            <a:r>
              <a:rPr lang="zh-CN" altLang="zh-CN" dirty="0"/>
              <a:t>．案例分析</a:t>
            </a:r>
          </a:p>
          <a:p>
            <a:pPr lvl="1"/>
            <a:r>
              <a:rPr lang="zh-CN" altLang="zh-CN" dirty="0"/>
              <a:t>已知还款年限和贷款额，在固定利率下计算每月的还款额可用</a:t>
            </a:r>
            <a:r>
              <a:rPr lang="en-US" altLang="zh-CN" dirty="0" err="1"/>
              <a:t>PMT</a:t>
            </a:r>
            <a:r>
              <a:rPr lang="zh-CN" altLang="zh-CN" dirty="0"/>
              <a:t>函数计算，由于案例中（</a:t>
            </a:r>
            <a:r>
              <a:rPr lang="en-US" altLang="zh-CN" dirty="0"/>
              <a:t>1</a:t>
            </a:r>
            <a:r>
              <a:rPr lang="zh-CN" altLang="zh-CN" dirty="0"/>
              <a:t>）中年利率不断变化，如果再用</a:t>
            </a:r>
            <a:r>
              <a:rPr lang="en-US" altLang="zh-CN" dirty="0" err="1"/>
              <a:t>PMT</a:t>
            </a:r>
            <a:r>
              <a:rPr lang="zh-CN" altLang="zh-CN" dirty="0"/>
              <a:t>函数计算将需要多次才能实现，比较麻烦，但用模拟运算表的方法只需要一次就求出多个结果。案例（</a:t>
            </a:r>
            <a:r>
              <a:rPr lang="en-US" altLang="zh-CN" dirty="0"/>
              <a:t>2</a:t>
            </a:r>
            <a:r>
              <a:rPr lang="zh-CN" altLang="zh-CN" dirty="0"/>
              <a:t>）中的问题应用双量模拟运算表求解更显示量模拟运算表的价值。案例（</a:t>
            </a:r>
            <a:r>
              <a:rPr lang="en-US" altLang="zh-CN" dirty="0"/>
              <a:t>3</a:t>
            </a:r>
            <a:r>
              <a:rPr lang="zh-CN" altLang="zh-CN" dirty="0"/>
              <a:t>）中的问题应用单变量求解很方便。</a:t>
            </a:r>
          </a:p>
          <a:p>
            <a:pPr lvl="1"/>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182</a:t>
            </a:fld>
            <a:endParaRPr lang="en-US" altLang="zh-CN" dirty="0"/>
          </a:p>
        </p:txBody>
      </p:sp>
    </p:spTree>
    <p:extLst>
      <p:ext uri="{BB962C8B-B14F-4D97-AF65-F5344CB8AC3E}">
        <p14:creationId xmlns:p14="http://schemas.microsoft.com/office/powerpoint/2010/main" val="1472857175"/>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a:t>
            </a:r>
            <a:r>
              <a:rPr lang="zh-CN" altLang="zh-CN" dirty="0"/>
              <a:t>．相关知识点</a:t>
            </a:r>
          </a:p>
          <a:p>
            <a:pPr>
              <a:buNone/>
            </a:pPr>
            <a:r>
              <a:rPr lang="zh-CN" altLang="zh-CN" sz="2200" b="1" dirty="0" smtClean="0"/>
              <a:t>（</a:t>
            </a:r>
            <a:r>
              <a:rPr lang="en-US" altLang="zh-CN" sz="2200" b="1" dirty="0" smtClean="0"/>
              <a:t>1</a:t>
            </a:r>
            <a:r>
              <a:rPr lang="zh-CN" altLang="zh-CN" sz="2200" b="1" dirty="0" smtClean="0"/>
              <a:t>）模拟运算表</a:t>
            </a:r>
          </a:p>
          <a:p>
            <a:pPr>
              <a:buNone/>
            </a:pPr>
            <a:r>
              <a:rPr lang="zh-CN" altLang="zh-CN" sz="2200" dirty="0" smtClean="0"/>
              <a:t>模拟运算表是根据已知的公式计算出一个结果，然后让公式中一个或两个变量发生变化测试对运算结果的影响。如在贷款总额不变的情况下，测试当年利率变化及贷款年限变化时，计算每月的还款额的问题就可应用双变量数据表方便解决！</a:t>
            </a:r>
          </a:p>
          <a:p>
            <a:pPr>
              <a:buNone/>
            </a:pPr>
            <a:r>
              <a:rPr lang="zh-CN" altLang="zh-CN" sz="2200" b="1" dirty="0" smtClean="0"/>
              <a:t>（</a:t>
            </a:r>
            <a:r>
              <a:rPr lang="en-US" altLang="zh-CN" sz="2200" b="1" dirty="0" smtClean="0"/>
              <a:t>2</a:t>
            </a:r>
            <a:r>
              <a:rPr lang="zh-CN" altLang="zh-CN" sz="2200" b="1" dirty="0" smtClean="0"/>
              <a:t>）单变量求解</a:t>
            </a:r>
          </a:p>
          <a:p>
            <a:pPr>
              <a:buNone/>
            </a:pPr>
            <a:r>
              <a:rPr lang="zh-CN" altLang="zh-CN" sz="2200" dirty="0" smtClean="0"/>
              <a:t>单变量求解是根据一个公式求出一个结果值，然后让这个结果值改变为一个新值，倒求公式中变量的应该是多少，才能得到这个新值。详细步骤请参见参见本案例实现（</a:t>
            </a:r>
            <a:r>
              <a:rPr lang="en-US" altLang="zh-CN" sz="2200" dirty="0" smtClean="0"/>
              <a:t>3</a:t>
            </a:r>
            <a:r>
              <a:rPr lang="zh-CN" altLang="zh-CN" sz="2200" dirty="0" smtClean="0"/>
              <a:t>）</a:t>
            </a:r>
            <a:endParaRPr lang="zh-CN" altLang="zh-CN" sz="22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183</a:t>
            </a:fld>
            <a:endParaRPr lang="en-US" altLang="zh-CN" dirty="0"/>
          </a:p>
        </p:txBody>
      </p:sp>
    </p:spTree>
    <p:extLst>
      <p:ext uri="{BB962C8B-B14F-4D97-AF65-F5344CB8AC3E}">
        <p14:creationId xmlns:p14="http://schemas.microsoft.com/office/powerpoint/2010/main" val="2980746265"/>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a:t>3</a:t>
            </a:r>
            <a:r>
              <a:rPr lang="zh-CN" altLang="zh-CN" dirty="0"/>
              <a:t>．实现方法</a:t>
            </a:r>
          </a:p>
          <a:p>
            <a:pPr marL="538162" lvl="1" indent="0">
              <a:buNone/>
            </a:pPr>
            <a:r>
              <a:rPr lang="zh-CN" altLang="zh-CN" sz="2000" dirty="0"/>
              <a:t>（</a:t>
            </a:r>
            <a:r>
              <a:rPr lang="en-US" altLang="zh-CN" dirty="0"/>
              <a:t>1</a:t>
            </a:r>
            <a:r>
              <a:rPr lang="zh-CN" altLang="zh-CN" dirty="0"/>
              <a:t>）选择“模拟分析</a:t>
            </a:r>
            <a:r>
              <a:rPr lang="en-US" altLang="zh-CN" dirty="0"/>
              <a:t>.</a:t>
            </a:r>
            <a:r>
              <a:rPr lang="en-US" altLang="zh-CN" dirty="0" err="1"/>
              <a:t>xlsx</a:t>
            </a:r>
            <a:r>
              <a:rPr lang="zh-CN" altLang="zh-CN" dirty="0"/>
              <a:t>”的工作表</a:t>
            </a:r>
            <a:r>
              <a:rPr lang="en-US" altLang="zh-CN" dirty="0" err="1"/>
              <a:t>sheet1</a:t>
            </a:r>
            <a:r>
              <a:rPr lang="zh-CN" altLang="zh-CN" dirty="0"/>
              <a:t>→在单元格</a:t>
            </a:r>
            <a:r>
              <a:rPr lang="en-US" altLang="zh-CN" dirty="0" err="1"/>
              <a:t>E7</a:t>
            </a:r>
            <a:r>
              <a:rPr lang="zh-CN" altLang="zh-CN" dirty="0"/>
              <a:t>中用</a:t>
            </a:r>
            <a:r>
              <a:rPr lang="en-US" altLang="zh-CN" dirty="0" err="1"/>
              <a:t>PMT</a:t>
            </a:r>
            <a:r>
              <a:rPr lang="zh-CN" altLang="zh-CN" dirty="0"/>
              <a:t>计算出年利率为</a:t>
            </a:r>
            <a:r>
              <a:rPr lang="en-US" altLang="zh-CN" dirty="0"/>
              <a:t>4.50%</a:t>
            </a:r>
            <a:r>
              <a:rPr lang="zh-CN" altLang="zh-CN" dirty="0"/>
              <a:t>时的月还款额→选择计算区域</a:t>
            </a:r>
            <a:r>
              <a:rPr lang="en-US" altLang="zh-CN" dirty="0" err="1"/>
              <a:t>D7:E13</a:t>
            </a:r>
            <a:r>
              <a:rPr lang="zh-CN" altLang="zh-CN" dirty="0"/>
              <a:t>→单击“数据→数据工具｜模拟分析→模拟运算表”命令→在“模拟运算表”对话框中输入引用列的单元格</a:t>
            </a:r>
            <a:r>
              <a:rPr lang="en-US" altLang="zh-CN" dirty="0" err="1"/>
              <a:t>D7</a:t>
            </a:r>
            <a:r>
              <a:rPr lang="zh-CN" altLang="zh-CN" dirty="0"/>
              <a:t>→确定，如图</a:t>
            </a:r>
            <a:r>
              <a:rPr lang="en-US" altLang="zh-CN" dirty="0"/>
              <a:t>4-65</a:t>
            </a:r>
            <a:r>
              <a:rPr lang="zh-CN" altLang="zh-CN" dirty="0"/>
              <a:t>所示。</a:t>
            </a:r>
          </a:p>
          <a:p>
            <a:endParaRPr lang="zh-CN" altLang="en-US" sz="24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184</a:t>
            </a:fld>
            <a:endParaRPr lang="en-US" altLang="zh-CN" dirty="0"/>
          </a:p>
        </p:txBody>
      </p:sp>
    </p:spTree>
    <p:extLst>
      <p:ext uri="{BB962C8B-B14F-4D97-AF65-F5344CB8AC3E}">
        <p14:creationId xmlns:p14="http://schemas.microsoft.com/office/powerpoint/2010/main" val="1490113261"/>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185</a:t>
            </a:fld>
            <a:endParaRPr lang="en-US" altLang="zh-CN"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700808"/>
            <a:ext cx="7089026"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8945766"/>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a:t>
            </a:r>
            <a:r>
              <a:rPr lang="en-US" altLang="zh-CN" dirty="0"/>
              <a:t>2</a:t>
            </a:r>
            <a:r>
              <a:rPr lang="zh-CN" altLang="zh-CN" dirty="0"/>
              <a:t>）本题的两个变量为贷款年限和贷款额。</a:t>
            </a:r>
          </a:p>
          <a:p>
            <a:pPr marL="538162" lvl="1" indent="0">
              <a:buNone/>
            </a:pPr>
            <a:r>
              <a:rPr lang="zh-CN" altLang="zh-CN" sz="2200" dirty="0"/>
              <a:t>选择工作表</a:t>
            </a:r>
            <a:r>
              <a:rPr lang="en-US" altLang="zh-CN" sz="2200" dirty="0" err="1"/>
              <a:t>sheet2</a:t>
            </a:r>
            <a:r>
              <a:rPr lang="zh-CN" altLang="zh-CN" sz="2200" dirty="0"/>
              <a:t>→在</a:t>
            </a:r>
            <a:r>
              <a:rPr lang="en-US" altLang="zh-CN" sz="2200" dirty="0" err="1"/>
              <a:t>D8</a:t>
            </a:r>
            <a:r>
              <a:rPr lang="zh-CN" altLang="zh-CN" sz="2200" dirty="0"/>
              <a:t>中计算出贷款额为</a:t>
            </a:r>
            <a:r>
              <a:rPr lang="en-US" altLang="zh-CN" sz="2200" dirty="0"/>
              <a:t>1</a:t>
            </a:r>
            <a:r>
              <a:rPr lang="zh-CN" altLang="zh-CN" sz="2200" dirty="0"/>
              <a:t>仟万年限为</a:t>
            </a:r>
            <a:r>
              <a:rPr lang="en-US" altLang="zh-CN" sz="2200" dirty="0"/>
              <a:t>20</a:t>
            </a:r>
            <a:r>
              <a:rPr lang="zh-CN" altLang="zh-CN" sz="2200" dirty="0"/>
              <a:t>年的月还款→选择区域</a:t>
            </a:r>
            <a:r>
              <a:rPr lang="en-US" altLang="zh-CN" sz="2200" dirty="0" err="1"/>
              <a:t>D8:H13</a:t>
            </a:r>
            <a:r>
              <a:rPr lang="zh-CN" altLang="zh-CN" sz="2200" dirty="0"/>
              <a:t>→单击“数据→数据工具｜模拟分析→模拟运算表”命令→在“模拟运算表”对话框中分别输入引用行、列的单元格</a:t>
            </a:r>
            <a:r>
              <a:rPr lang="en-US" altLang="zh-CN" sz="2200" dirty="0" err="1"/>
              <a:t>B8</a:t>
            </a:r>
            <a:r>
              <a:rPr lang="zh-CN" altLang="zh-CN" sz="2200" dirty="0"/>
              <a:t>及</a:t>
            </a:r>
            <a:r>
              <a:rPr lang="en-US" altLang="zh-CN" sz="2200" dirty="0" err="1"/>
              <a:t>C8</a:t>
            </a:r>
            <a:r>
              <a:rPr lang="zh-CN" altLang="zh-CN" sz="2200" dirty="0"/>
              <a:t>→确定，如图</a:t>
            </a:r>
            <a:r>
              <a:rPr lang="en-US" altLang="zh-CN" sz="2200" dirty="0"/>
              <a:t>4-66</a:t>
            </a:r>
            <a:r>
              <a:rPr lang="zh-CN" altLang="zh-CN" sz="2200" dirty="0"/>
              <a:t>所示。</a:t>
            </a:r>
          </a:p>
          <a:p>
            <a:pPr lvl="1"/>
            <a:endParaRPr lang="zh-CN" altLang="en-US" sz="22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186</a:t>
            </a:fld>
            <a:endParaRPr lang="en-US" altLang="zh-CN"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930262"/>
            <a:ext cx="7430481" cy="2081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8487608"/>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a:t>
            </a:r>
            <a:r>
              <a:rPr lang="en-US" altLang="zh-CN" dirty="0"/>
              <a:t>3</a:t>
            </a:r>
            <a:r>
              <a:rPr lang="zh-CN" altLang="zh-CN" dirty="0"/>
              <a:t>）选择工作表</a:t>
            </a:r>
            <a:r>
              <a:rPr lang="en-US" altLang="zh-CN" dirty="0" err="1"/>
              <a:t>sheet3</a:t>
            </a:r>
            <a:r>
              <a:rPr lang="zh-CN" altLang="zh-CN" dirty="0"/>
              <a:t>→在</a:t>
            </a:r>
            <a:r>
              <a:rPr lang="en-US" altLang="zh-CN" dirty="0" err="1"/>
              <a:t>D8</a:t>
            </a:r>
            <a:r>
              <a:rPr lang="zh-CN" altLang="zh-CN" dirty="0"/>
              <a:t>中用</a:t>
            </a:r>
            <a:r>
              <a:rPr lang="en-US" altLang="zh-CN" dirty="0" err="1"/>
              <a:t>PMT</a:t>
            </a:r>
            <a:r>
              <a:rPr lang="zh-CN" altLang="zh-CN" dirty="0"/>
              <a:t>函数计算出贷款年限为</a:t>
            </a:r>
            <a:r>
              <a:rPr lang="en-US" altLang="zh-CN" dirty="0"/>
              <a:t>20</a:t>
            </a:r>
            <a:r>
              <a:rPr lang="zh-CN" altLang="zh-CN" dirty="0"/>
              <a:t>年，贷款额为</a:t>
            </a:r>
            <a:r>
              <a:rPr lang="en-US" altLang="zh-CN" dirty="0"/>
              <a:t>40</a:t>
            </a:r>
            <a:r>
              <a:rPr lang="zh-CN" altLang="zh-CN" dirty="0"/>
              <a:t>万的月还款额→将</a:t>
            </a:r>
            <a:r>
              <a:rPr lang="en-US" altLang="zh-CN" dirty="0" err="1"/>
              <a:t>A8:D8</a:t>
            </a:r>
            <a:r>
              <a:rPr lang="zh-CN" altLang="zh-CN" dirty="0"/>
              <a:t>数据复制到</a:t>
            </a:r>
            <a:r>
              <a:rPr lang="en-US" altLang="zh-CN" dirty="0" err="1"/>
              <a:t>A9:D9</a:t>
            </a:r>
            <a:r>
              <a:rPr lang="zh-CN" altLang="zh-CN" dirty="0"/>
              <a:t>（为了看得更清楚，实际上可以不复制）→选择</a:t>
            </a:r>
            <a:r>
              <a:rPr lang="en-US" altLang="zh-CN" dirty="0" err="1"/>
              <a:t>D9</a:t>
            </a:r>
            <a:r>
              <a:rPr lang="zh-CN" altLang="zh-CN" dirty="0"/>
              <a:t>→单击“数据→数据工具｜模拟分析→单变量求解”命令→弹出“单变量求解”对话框，目标单元格：</a:t>
            </a:r>
            <a:r>
              <a:rPr lang="en-US" altLang="zh-CN" dirty="0" err="1"/>
              <a:t>D9</a:t>
            </a:r>
            <a:r>
              <a:rPr lang="en-US" altLang="zh-CN" dirty="0"/>
              <a:t>,</a:t>
            </a:r>
            <a:r>
              <a:rPr lang="zh-CN" altLang="zh-CN" dirty="0"/>
              <a:t>目标值</a:t>
            </a:r>
            <a:r>
              <a:rPr lang="en-US" altLang="zh-CN" dirty="0"/>
              <a:t>-2000</a:t>
            </a:r>
            <a:r>
              <a:rPr lang="zh-CN" altLang="zh-CN" dirty="0"/>
              <a:t>，可变单元格</a:t>
            </a:r>
            <a:r>
              <a:rPr lang="en-US" altLang="zh-CN" dirty="0" err="1"/>
              <a:t>B9</a:t>
            </a:r>
            <a:r>
              <a:rPr lang="zh-CN" altLang="zh-CN" dirty="0"/>
              <a:t>→如图</a:t>
            </a:r>
            <a:r>
              <a:rPr lang="en-US" altLang="zh-CN" dirty="0"/>
              <a:t>4-67</a:t>
            </a:r>
            <a:r>
              <a:rPr lang="zh-CN" altLang="zh-CN" dirty="0"/>
              <a:t>所示，确定→确定。可贷款额为</a:t>
            </a:r>
            <a:r>
              <a:rPr lang="en-US" altLang="zh-CN" dirty="0"/>
              <a:t>30.20384</a:t>
            </a:r>
            <a:r>
              <a:rPr lang="zh-CN" altLang="zh-CN" dirty="0"/>
              <a:t>万元，如图</a:t>
            </a:r>
            <a:r>
              <a:rPr lang="en-US" altLang="zh-CN" dirty="0"/>
              <a:t>4-68</a:t>
            </a:r>
            <a:r>
              <a:rPr lang="zh-CN" altLang="zh-CN" dirty="0"/>
              <a:t>所示。</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187</a:t>
            </a:fld>
            <a:endParaRPr lang="en-US" altLang="zh-CN" dirty="0"/>
          </a:p>
        </p:txBody>
      </p:sp>
    </p:spTree>
    <p:extLst>
      <p:ext uri="{BB962C8B-B14F-4D97-AF65-F5344CB8AC3E}">
        <p14:creationId xmlns:p14="http://schemas.microsoft.com/office/powerpoint/2010/main" val="4074843232"/>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188</a:t>
            </a:fld>
            <a:endParaRPr lang="en-US" altLang="zh-CN"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556792"/>
            <a:ext cx="5998820"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766614"/>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indent="-4763">
              <a:buNone/>
            </a:pPr>
            <a:r>
              <a:rPr lang="en-US" altLang="zh-CN" dirty="0"/>
              <a:t>4</a:t>
            </a:r>
            <a:r>
              <a:rPr lang="zh-CN" altLang="zh-CN" dirty="0"/>
              <a:t>．课堂实践</a:t>
            </a:r>
          </a:p>
          <a:p>
            <a:pPr marL="538162" lvl="1" indent="0">
              <a:buNone/>
            </a:pPr>
            <a:r>
              <a:rPr lang="zh-CN" altLang="zh-CN" dirty="0"/>
              <a:t>（</a:t>
            </a:r>
            <a:r>
              <a:rPr lang="en-US" altLang="zh-CN" dirty="0"/>
              <a:t>1</a:t>
            </a:r>
            <a:r>
              <a:rPr lang="zh-CN" altLang="zh-CN" dirty="0"/>
              <a:t>）实践本案例（</a:t>
            </a:r>
            <a:r>
              <a:rPr lang="en-US" altLang="zh-CN" dirty="0"/>
              <a:t>1</a:t>
            </a:r>
            <a:r>
              <a:rPr lang="zh-CN" altLang="zh-CN" dirty="0"/>
              <a:t>）、（</a:t>
            </a:r>
            <a:r>
              <a:rPr lang="en-US" altLang="zh-CN" dirty="0"/>
              <a:t>2</a:t>
            </a:r>
            <a:r>
              <a:rPr lang="zh-CN" altLang="zh-CN" dirty="0"/>
              <a:t>）；</a:t>
            </a:r>
          </a:p>
          <a:p>
            <a:pPr marL="538162" lvl="1" indent="0">
              <a:buNone/>
            </a:pPr>
            <a:r>
              <a:rPr lang="zh-CN" altLang="zh-CN" dirty="0"/>
              <a:t>（</a:t>
            </a:r>
            <a:r>
              <a:rPr lang="en-US" altLang="zh-CN" dirty="0"/>
              <a:t>2</a:t>
            </a:r>
            <a:r>
              <a:rPr lang="zh-CN" altLang="zh-CN" dirty="0"/>
              <a:t>）实践案例（</a:t>
            </a:r>
            <a:r>
              <a:rPr lang="en-US" altLang="zh-CN" dirty="0"/>
              <a:t>3</a:t>
            </a:r>
            <a:r>
              <a:rPr lang="zh-CN" altLang="zh-CN" dirty="0"/>
              <a:t>）。</a:t>
            </a:r>
          </a:p>
          <a:p>
            <a:pPr>
              <a:buNone/>
            </a:pPr>
            <a:r>
              <a:rPr lang="en-US" altLang="zh-CN" dirty="0"/>
              <a:t>5</a:t>
            </a:r>
            <a:r>
              <a:rPr lang="zh-CN" altLang="zh-CN" dirty="0"/>
              <a:t>．评价与总结</a:t>
            </a:r>
          </a:p>
          <a:p>
            <a:pPr>
              <a:buNone/>
            </a:pPr>
            <a:endParaRPr lang="en-US" altLang="zh-CN" dirty="0" smtClean="0"/>
          </a:p>
          <a:p>
            <a:pPr>
              <a:buNone/>
            </a:pPr>
            <a:r>
              <a:rPr lang="en-US" altLang="zh-CN" dirty="0" smtClean="0"/>
              <a:t>6</a:t>
            </a:r>
            <a:r>
              <a:rPr lang="zh-CN" altLang="zh-CN" dirty="0"/>
              <a:t>．课外延伸</a:t>
            </a:r>
          </a:p>
          <a:p>
            <a:pPr marL="538162" lvl="1" indent="0">
              <a:buNone/>
            </a:pPr>
            <a:r>
              <a:rPr lang="zh-CN" altLang="zh-CN" dirty="0"/>
              <a:t>（</a:t>
            </a:r>
            <a:r>
              <a:rPr lang="en-US" altLang="zh-CN" dirty="0"/>
              <a:t>1</a:t>
            </a:r>
            <a:r>
              <a:rPr lang="zh-CN" altLang="zh-CN" dirty="0"/>
              <a:t>）探索用</a:t>
            </a:r>
            <a:r>
              <a:rPr lang="en-US" altLang="zh-CN" dirty="0"/>
              <a:t>EXCEL 2010 </a:t>
            </a:r>
            <a:r>
              <a:rPr lang="zh-CN" altLang="zh-CN" dirty="0"/>
              <a:t>的规划求解解决在生产实践中最优化的应用问题。</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189</a:t>
            </a:fld>
            <a:endParaRPr lang="en-US" altLang="zh-CN" dirty="0"/>
          </a:p>
        </p:txBody>
      </p:sp>
    </p:spTree>
    <p:extLst>
      <p:ext uri="{BB962C8B-B14F-4D97-AF65-F5344CB8AC3E}">
        <p14:creationId xmlns:p14="http://schemas.microsoft.com/office/powerpoint/2010/main" val="1526849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1">
              <a:buNone/>
            </a:pPr>
            <a:r>
              <a:rPr lang="zh-CN" altLang="en-US" dirty="0" smtClean="0"/>
              <a:t>（</a:t>
            </a:r>
            <a:r>
              <a:rPr lang="en-US" altLang="zh-CN" dirty="0" smtClean="0"/>
              <a:t>2</a:t>
            </a:r>
            <a:r>
              <a:rPr lang="zh-CN" altLang="en-US" dirty="0" smtClean="0"/>
              <a:t>）自动填充</a:t>
            </a:r>
            <a:endParaRPr lang="en-US" altLang="zh-CN" dirty="0" smtClean="0"/>
          </a:p>
          <a:p>
            <a:pPr lvl="1">
              <a:lnSpc>
                <a:spcPct val="130000"/>
              </a:lnSpc>
              <a:buNone/>
            </a:pPr>
            <a:r>
              <a:rPr lang="en-US" altLang="zh-CN" sz="2400" dirty="0" smtClean="0"/>
              <a:t>       </a:t>
            </a:r>
            <a:r>
              <a:rPr lang="zh-CN" altLang="zh-CN" sz="2400" dirty="0" smtClean="0"/>
              <a:t>打开</a:t>
            </a:r>
            <a:r>
              <a:rPr lang="zh-CN" altLang="zh-CN" sz="2400" dirty="0"/>
              <a:t>“学生成绩表</a:t>
            </a:r>
            <a:r>
              <a:rPr lang="en-US" altLang="zh-CN" sz="2400" dirty="0"/>
              <a:t>.</a:t>
            </a:r>
            <a:r>
              <a:rPr lang="en-US" altLang="zh-CN" sz="2400" dirty="0" err="1"/>
              <a:t>xlsx</a:t>
            </a:r>
            <a:r>
              <a:rPr lang="zh-CN" altLang="zh-CN" sz="2400" dirty="0"/>
              <a:t>”文件→在“成绩表”工作表的</a:t>
            </a:r>
            <a:r>
              <a:rPr lang="en-US" altLang="zh-CN" sz="2400" dirty="0" err="1"/>
              <a:t>A2</a:t>
            </a:r>
            <a:r>
              <a:rPr lang="zh-CN" altLang="zh-CN" sz="2400" dirty="0"/>
              <a:t>中输入</a:t>
            </a:r>
            <a:r>
              <a:rPr lang="en-US" altLang="zh-CN" sz="2400" dirty="0"/>
              <a:t>1</a:t>
            </a:r>
            <a:r>
              <a:rPr lang="zh-CN" altLang="zh-CN" sz="2400" dirty="0"/>
              <a:t>→选择单元格区域</a:t>
            </a:r>
            <a:r>
              <a:rPr lang="en-US" altLang="zh-CN" sz="2400" dirty="0" err="1"/>
              <a:t>A2:A22</a:t>
            </a:r>
            <a:r>
              <a:rPr lang="zh-CN" altLang="zh-CN" sz="2400" dirty="0"/>
              <a:t>→在开始选项卡的编辑组中，单击“填充→序列”命令→在序列对话框的“步长值”文本框中输入</a:t>
            </a:r>
            <a:r>
              <a:rPr lang="en-US" altLang="zh-CN" sz="2400" dirty="0"/>
              <a:t>1</a:t>
            </a:r>
            <a:r>
              <a:rPr lang="zh-CN" altLang="zh-CN" sz="2400" dirty="0"/>
              <a:t>→“确定”。</a:t>
            </a:r>
          </a:p>
          <a:p>
            <a:pPr lvl="1">
              <a:lnSpc>
                <a:spcPct val="130000"/>
              </a:lnSpc>
            </a:pPr>
            <a:r>
              <a:rPr lang="zh-CN" altLang="zh-CN" dirty="0"/>
              <a:t>最便捷方法：按住【</a:t>
            </a:r>
            <a:r>
              <a:rPr lang="en-US" altLang="zh-CN" dirty="0"/>
              <a:t>Ctrl</a:t>
            </a:r>
            <a:r>
              <a:rPr lang="zh-CN" altLang="zh-CN" dirty="0"/>
              <a:t>】键同时拖动</a:t>
            </a:r>
            <a:r>
              <a:rPr lang="en-US" altLang="zh-CN" dirty="0" err="1"/>
              <a:t>A2</a:t>
            </a:r>
            <a:r>
              <a:rPr lang="zh-CN" altLang="zh-CN" dirty="0"/>
              <a:t>右下角的填充柄到</a:t>
            </a:r>
            <a:r>
              <a:rPr lang="en-US" altLang="zh-CN" dirty="0" err="1"/>
              <a:t>A22</a:t>
            </a:r>
            <a:r>
              <a:rPr lang="zh-CN" altLang="zh-CN" dirty="0"/>
              <a:t>即可。</a:t>
            </a:r>
          </a:p>
          <a:p>
            <a:pPr lvl="1">
              <a:lnSpc>
                <a:spcPct val="130000"/>
              </a:lnSpc>
              <a:buNone/>
            </a:pPr>
            <a:r>
              <a:rPr lang="zh-CN" altLang="en-US" dirty="0" smtClean="0"/>
              <a:t>（</a:t>
            </a:r>
            <a:r>
              <a:rPr lang="en-US" altLang="zh-CN" dirty="0" smtClean="0"/>
              <a:t>3</a:t>
            </a:r>
            <a:r>
              <a:rPr lang="zh-CN" altLang="en-US" dirty="0" smtClean="0"/>
              <a:t>）学号自动填充方法同（</a:t>
            </a:r>
            <a:r>
              <a:rPr lang="en-US" altLang="zh-CN" dirty="0" smtClean="0"/>
              <a:t>2</a:t>
            </a:r>
            <a:r>
              <a:rPr lang="zh-CN" altLang="en-US" dirty="0" smtClean="0"/>
              <a:t>）。</a:t>
            </a:r>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19</a:t>
            </a:fld>
            <a:endParaRPr lang="en-US" altLang="zh-CN" dirty="0"/>
          </a:p>
        </p:txBody>
      </p:sp>
    </p:spTree>
    <p:extLst>
      <p:ext uri="{BB962C8B-B14F-4D97-AF65-F5344CB8AC3E}">
        <p14:creationId xmlns:p14="http://schemas.microsoft.com/office/powerpoint/2010/main" val="399605439"/>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190</a:t>
            </a:fld>
            <a:endParaRPr lang="en-US" altLang="zh-CN" dirty="0"/>
          </a:p>
        </p:txBody>
      </p:sp>
    </p:spTree>
    <p:extLst>
      <p:ext uri="{BB962C8B-B14F-4D97-AF65-F5344CB8AC3E}">
        <p14:creationId xmlns:p14="http://schemas.microsoft.com/office/powerpoint/2010/main" val="11667892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ctrTitle"/>
          </p:nvPr>
        </p:nvSpPr>
        <p:spPr>
          <a:xfrm>
            <a:off x="1476375" y="1844675"/>
            <a:ext cx="7339013" cy="1246188"/>
          </a:xfrm>
        </p:spPr>
        <p:txBody>
          <a:bodyPr/>
          <a:lstStyle/>
          <a:p>
            <a:pPr algn="ctr">
              <a:lnSpc>
                <a:spcPct val="130000"/>
              </a:lnSpc>
            </a:pPr>
            <a:r>
              <a:rPr lang="zh-CN" altLang="en-US" sz="5400"/>
              <a:t>第</a:t>
            </a:r>
            <a:r>
              <a:rPr lang="en-US" altLang="zh-CN" sz="5400" dirty="0"/>
              <a:t>4</a:t>
            </a:r>
            <a:r>
              <a:rPr lang="zh-CN" altLang="en-US" sz="5400"/>
              <a:t>单元</a:t>
            </a:r>
            <a:endParaRPr lang="zh-CN" altLang="en-US" sz="5400" b="1"/>
          </a:p>
        </p:txBody>
      </p:sp>
      <p:sp>
        <p:nvSpPr>
          <p:cNvPr id="61445" name="Rectangle 5"/>
          <p:cNvSpPr>
            <a:spLocks noGrp="1" noChangeArrowheads="1"/>
          </p:cNvSpPr>
          <p:nvPr>
            <p:ph type="subTitle" idx="1"/>
          </p:nvPr>
        </p:nvSpPr>
        <p:spPr/>
        <p:txBody>
          <a:bodyPr/>
          <a:lstStyle/>
          <a:p>
            <a:r>
              <a:rPr lang="en-US" altLang="zh-CN" sz="4400" dirty="0" smtClean="0">
                <a:solidFill>
                  <a:schemeClr val="tx2"/>
                </a:solidFill>
              </a:rPr>
              <a:t>Excel 2010</a:t>
            </a:r>
            <a:r>
              <a:rPr lang="zh-CN" altLang="en-US" sz="4400" dirty="0" smtClean="0">
                <a:solidFill>
                  <a:schemeClr val="tx2"/>
                </a:solidFill>
              </a:rPr>
              <a:t>的</a:t>
            </a:r>
            <a:r>
              <a:rPr lang="zh-CN" altLang="en-US" sz="4400" dirty="0">
                <a:solidFill>
                  <a:schemeClr val="tx2"/>
                </a:solidFill>
              </a:rPr>
              <a:t>使用技巧</a:t>
            </a:r>
            <a:br>
              <a:rPr lang="zh-CN" altLang="en-US" sz="4400" dirty="0">
                <a:solidFill>
                  <a:schemeClr val="tx2"/>
                </a:solidFill>
              </a:rPr>
            </a:br>
            <a:endParaRPr lang="zh-CN" altLang="en-US" sz="4400" dirty="0">
              <a:solidFill>
                <a:schemeClr val="tx2"/>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937BDB62-27AC-414C-A25B-9C517D06C99F}" type="slidenum">
              <a:rPr lang="en-US" altLang="zh-CN"/>
              <a:pPr/>
              <a:t>20</a:t>
            </a:fld>
            <a:endParaRPr lang="en-US" altLang="zh-CN" dirty="0"/>
          </a:p>
        </p:txBody>
      </p:sp>
      <p:sp>
        <p:nvSpPr>
          <p:cNvPr id="76802" name="Rectangle 2"/>
          <p:cNvSpPr>
            <a:spLocks noGrp="1" noChangeArrowheads="1"/>
          </p:cNvSpPr>
          <p:nvPr>
            <p:ph type="title"/>
          </p:nvPr>
        </p:nvSpPr>
        <p:spPr/>
        <p:txBody>
          <a:bodyPr/>
          <a:lstStyle/>
          <a:p>
            <a:endParaRPr lang="zh-CN" altLang="zh-CN"/>
          </a:p>
        </p:txBody>
      </p:sp>
      <p:sp>
        <p:nvSpPr>
          <p:cNvPr id="76803" name="Rectangle 3"/>
          <p:cNvSpPr>
            <a:spLocks noGrp="1" noChangeArrowheads="1"/>
          </p:cNvSpPr>
          <p:nvPr>
            <p:ph type="body" idx="1"/>
          </p:nvPr>
        </p:nvSpPr>
        <p:spPr/>
        <p:txBody>
          <a:bodyPr/>
          <a:lstStyle/>
          <a:p>
            <a:pPr lvl="1"/>
            <a:r>
              <a:rPr lang="zh-CN" altLang="en-US" dirty="0" smtClean="0"/>
              <a:t>根据需要还可选择其他序列类别，如下图</a:t>
            </a:r>
            <a:endParaRPr lang="zh-CN"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276872"/>
            <a:ext cx="5179551" cy="3592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5"/>
          <p:cNvSpPr>
            <a:spLocks noGrp="1"/>
          </p:cNvSpPr>
          <p:nvPr>
            <p:ph type="sldNum" sz="quarter" idx="12"/>
          </p:nvPr>
        </p:nvSpPr>
        <p:spPr/>
        <p:txBody>
          <a:bodyPr/>
          <a:lstStyle/>
          <a:p>
            <a:fld id="{4CE59D17-984A-4477-8E40-B1A0E4E52F3C}" type="slidenum">
              <a:rPr lang="en-US" altLang="zh-CN"/>
              <a:pPr/>
              <a:t>21</a:t>
            </a:fld>
            <a:endParaRPr lang="en-US" altLang="zh-CN" dirty="0"/>
          </a:p>
        </p:txBody>
      </p:sp>
      <p:sp>
        <p:nvSpPr>
          <p:cNvPr id="77826" name="Rectangle 2"/>
          <p:cNvSpPr>
            <a:spLocks noGrp="1" noChangeArrowheads="1"/>
          </p:cNvSpPr>
          <p:nvPr>
            <p:ph type="title"/>
          </p:nvPr>
        </p:nvSpPr>
        <p:spPr/>
        <p:txBody>
          <a:bodyPr/>
          <a:lstStyle/>
          <a:p>
            <a:endParaRPr lang="zh-CN" altLang="zh-CN"/>
          </a:p>
        </p:txBody>
      </p:sp>
      <p:sp>
        <p:nvSpPr>
          <p:cNvPr id="77827" name="Rectangle 3"/>
          <p:cNvSpPr>
            <a:spLocks noGrp="1" noChangeArrowheads="1"/>
          </p:cNvSpPr>
          <p:nvPr>
            <p:ph type="body" idx="1"/>
          </p:nvPr>
        </p:nvSpPr>
        <p:spPr/>
        <p:txBody>
          <a:bodyPr/>
          <a:lstStyle/>
          <a:p>
            <a:pPr lvl="1">
              <a:buFont typeface="Wingdings" pitchFamily="2" charset="2"/>
              <a:buNone/>
            </a:pPr>
            <a:r>
              <a:rPr lang="zh-CN" altLang="en-US" sz="2400" dirty="0" smtClean="0"/>
              <a:t>（</a:t>
            </a:r>
            <a:r>
              <a:rPr lang="en-US" altLang="zh-CN" sz="2400" dirty="0" smtClean="0"/>
              <a:t>4</a:t>
            </a:r>
            <a:r>
              <a:rPr lang="zh-CN" altLang="en-US" sz="2400" dirty="0" smtClean="0"/>
              <a:t>）“性别”列</a:t>
            </a:r>
            <a:r>
              <a:rPr lang="zh-CN" altLang="en-US" sz="2400" dirty="0"/>
              <a:t>数据有效性的实现步骤</a:t>
            </a:r>
            <a:r>
              <a:rPr lang="zh-CN" altLang="en-US" sz="2400" dirty="0" smtClean="0"/>
              <a:t>：</a:t>
            </a:r>
            <a:endParaRPr lang="en-US" altLang="zh-CN" sz="2400" dirty="0" smtClean="0"/>
          </a:p>
          <a:p>
            <a:pPr lvl="1">
              <a:buFont typeface="Wingdings" pitchFamily="2" charset="2"/>
              <a:buNone/>
            </a:pPr>
            <a:endParaRPr lang="zh-CN" altLang="en-US" dirty="0"/>
          </a:p>
          <a:p>
            <a:pPr lvl="1">
              <a:buFont typeface="Wingdings" pitchFamily="2" charset="2"/>
              <a:buNone/>
            </a:pPr>
            <a:endParaRPr lang="en-US" altLang="zh-CN" dirty="0"/>
          </a:p>
        </p:txBody>
      </p:sp>
      <p:pic>
        <p:nvPicPr>
          <p:cNvPr id="77830" name="Picture 6" descr="图4-4 有效性设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163" y="3762910"/>
            <a:ext cx="3024187"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1" name="Oval 7"/>
          <p:cNvSpPr>
            <a:spLocks noChangeArrowheads="1"/>
          </p:cNvSpPr>
          <p:nvPr/>
        </p:nvSpPr>
        <p:spPr bwMode="auto">
          <a:xfrm>
            <a:off x="5435600" y="4905911"/>
            <a:ext cx="865188" cy="431800"/>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32" name="Oval 8"/>
          <p:cNvSpPr>
            <a:spLocks noChangeArrowheads="1"/>
          </p:cNvSpPr>
          <p:nvPr/>
        </p:nvSpPr>
        <p:spPr bwMode="auto">
          <a:xfrm>
            <a:off x="5435600" y="4431009"/>
            <a:ext cx="865188" cy="342469"/>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833" name="Oval 9"/>
          <p:cNvSpPr>
            <a:spLocks noChangeArrowheads="1"/>
          </p:cNvSpPr>
          <p:nvPr/>
        </p:nvSpPr>
        <p:spPr bwMode="auto">
          <a:xfrm>
            <a:off x="7092950" y="4385588"/>
            <a:ext cx="865188" cy="431800"/>
          </a:xfrm>
          <a:prstGeom prst="ellipse">
            <a:avLst/>
          </a:prstGeom>
          <a:noFill/>
          <a:ln w="952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867" y="2004339"/>
            <a:ext cx="8096250"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5"/>
          <p:cNvSpPr>
            <a:spLocks noGrp="1"/>
          </p:cNvSpPr>
          <p:nvPr>
            <p:ph type="sldNum" sz="quarter" idx="12"/>
          </p:nvPr>
        </p:nvSpPr>
        <p:spPr/>
        <p:txBody>
          <a:bodyPr/>
          <a:lstStyle/>
          <a:p>
            <a:fld id="{047007AF-21AF-4353-B7BC-4B4C255949C2}" type="slidenum">
              <a:rPr lang="en-US" altLang="zh-CN"/>
              <a:pPr/>
              <a:t>22</a:t>
            </a:fld>
            <a:endParaRPr lang="en-US" altLang="zh-CN" dirty="0"/>
          </a:p>
        </p:txBody>
      </p:sp>
      <p:sp>
        <p:nvSpPr>
          <p:cNvPr id="78850" name="Rectangle 2"/>
          <p:cNvSpPr>
            <a:spLocks noGrp="1" noChangeArrowheads="1"/>
          </p:cNvSpPr>
          <p:nvPr>
            <p:ph type="title"/>
          </p:nvPr>
        </p:nvSpPr>
        <p:spPr/>
        <p:txBody>
          <a:bodyPr/>
          <a:lstStyle/>
          <a:p>
            <a:endParaRPr lang="zh-CN" altLang="zh-CN"/>
          </a:p>
        </p:txBody>
      </p:sp>
      <p:sp>
        <p:nvSpPr>
          <p:cNvPr id="78851" name="Rectangle 3"/>
          <p:cNvSpPr>
            <a:spLocks noGrp="1" noChangeArrowheads="1"/>
          </p:cNvSpPr>
          <p:nvPr>
            <p:ph type="body" idx="1"/>
          </p:nvPr>
        </p:nvSpPr>
        <p:spPr/>
        <p:txBody>
          <a:bodyPr/>
          <a:lstStyle/>
          <a:p>
            <a:pPr lvl="1">
              <a:buFont typeface="Wingdings" pitchFamily="2" charset="2"/>
              <a:buNone/>
            </a:pPr>
            <a:r>
              <a:rPr lang="zh-CN" altLang="en-US" sz="2400" dirty="0" smtClean="0"/>
              <a:t>（</a:t>
            </a:r>
            <a:r>
              <a:rPr lang="en-US" altLang="zh-CN" sz="2400" dirty="0" smtClean="0"/>
              <a:t>5</a:t>
            </a:r>
            <a:r>
              <a:rPr lang="zh-CN" altLang="en-US" sz="2400" dirty="0" smtClean="0"/>
              <a:t>）设置成绩列</a:t>
            </a:r>
            <a:r>
              <a:rPr lang="zh-CN" altLang="en-US" sz="2400" dirty="0"/>
              <a:t>的数据有效性设置步骤：</a:t>
            </a:r>
          </a:p>
          <a:p>
            <a:pPr lvl="1">
              <a:buFont typeface="Wingdings" pitchFamily="2" charset="2"/>
              <a:buNone/>
            </a:pPr>
            <a:endParaRPr lang="en-US" altLang="zh-CN"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138" y="1979315"/>
            <a:ext cx="8048625"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图片 9" descr="说明: 说明: 图4_7 成绩有效性"/>
          <p:cNvPicPr/>
          <p:nvPr/>
        </p:nvPicPr>
        <p:blipFill>
          <a:blip r:embed="rId4">
            <a:extLst>
              <a:ext uri="{28A0092B-C50C-407E-A947-70E740481C1C}">
                <a14:useLocalDpi xmlns:a14="http://schemas.microsoft.com/office/drawing/2010/main" val="0"/>
              </a:ext>
            </a:extLst>
          </a:blip>
          <a:srcRect/>
          <a:stretch>
            <a:fillRect/>
          </a:stretch>
        </p:blipFill>
        <p:spPr bwMode="auto">
          <a:xfrm>
            <a:off x="5004048" y="4227215"/>
            <a:ext cx="3867150" cy="1938089"/>
          </a:xfrm>
          <a:prstGeom prst="rect">
            <a:avLst/>
          </a:prstGeom>
          <a:noFill/>
          <a:ln>
            <a:noFill/>
          </a:ln>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676" y="4293096"/>
            <a:ext cx="3838575"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8EF5BDF1-45A8-4D35-98D1-32E5BDC88CB7}" type="slidenum">
              <a:rPr lang="en-US" altLang="zh-CN"/>
              <a:pPr/>
              <a:t>23</a:t>
            </a:fld>
            <a:endParaRPr lang="en-US" altLang="zh-CN" dirty="0"/>
          </a:p>
        </p:txBody>
      </p:sp>
      <p:sp>
        <p:nvSpPr>
          <p:cNvPr id="80898" name="Rectangle 2"/>
          <p:cNvSpPr>
            <a:spLocks noGrp="1" noChangeArrowheads="1"/>
          </p:cNvSpPr>
          <p:nvPr>
            <p:ph type="title"/>
          </p:nvPr>
        </p:nvSpPr>
        <p:spPr/>
        <p:txBody>
          <a:bodyPr/>
          <a:lstStyle/>
          <a:p>
            <a:r>
              <a:rPr lang="en-US" altLang="zh-CN" dirty="0"/>
              <a:t>4</a:t>
            </a:r>
            <a:r>
              <a:rPr lang="zh-CN" altLang="en-US" dirty="0"/>
              <a:t>．课堂实践</a:t>
            </a:r>
          </a:p>
        </p:txBody>
      </p:sp>
      <p:sp>
        <p:nvSpPr>
          <p:cNvPr id="80899" name="Rectangle 3"/>
          <p:cNvSpPr>
            <a:spLocks noGrp="1" noChangeArrowheads="1"/>
          </p:cNvSpPr>
          <p:nvPr>
            <p:ph type="body" idx="1"/>
          </p:nvPr>
        </p:nvSpPr>
        <p:spPr/>
        <p:txBody>
          <a:bodyPr/>
          <a:lstStyle/>
          <a:p>
            <a:pPr>
              <a:buNone/>
            </a:pPr>
            <a:endParaRPr lang="en-US" altLang="zh-CN"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6517" y="1426727"/>
            <a:ext cx="8143875" cy="45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2AD3FDA3-999C-4AB9-A589-153A60533C47}" type="slidenum">
              <a:rPr lang="en-US" altLang="zh-CN"/>
              <a:pPr/>
              <a:t>24</a:t>
            </a:fld>
            <a:endParaRPr lang="en-US" altLang="zh-CN" dirty="0"/>
          </a:p>
        </p:txBody>
      </p:sp>
      <p:sp>
        <p:nvSpPr>
          <p:cNvPr id="81922" name="Rectangle 2"/>
          <p:cNvSpPr>
            <a:spLocks noGrp="1" noChangeArrowheads="1"/>
          </p:cNvSpPr>
          <p:nvPr>
            <p:ph type="title"/>
          </p:nvPr>
        </p:nvSpPr>
        <p:spPr/>
        <p:txBody>
          <a:bodyPr/>
          <a:lstStyle/>
          <a:p>
            <a:endParaRPr lang="zh-CN" altLang="zh-CN"/>
          </a:p>
        </p:txBody>
      </p:sp>
      <p:sp>
        <p:nvSpPr>
          <p:cNvPr id="81923" name="Rectangle 3"/>
          <p:cNvSpPr>
            <a:spLocks noGrp="1" noChangeArrowheads="1"/>
          </p:cNvSpPr>
          <p:nvPr>
            <p:ph type="body" idx="1"/>
          </p:nvPr>
        </p:nvSpPr>
        <p:spPr/>
        <p:txBody>
          <a:bodyPr/>
          <a:lstStyle/>
          <a:p>
            <a:pPr algn="just">
              <a:buFont typeface="Wingdings" pitchFamily="2" charset="2"/>
              <a:buNone/>
            </a:pPr>
            <a:r>
              <a:rPr lang="en-US" altLang="zh-CN" dirty="0" smtClean="0"/>
              <a:t>5</a:t>
            </a:r>
            <a:r>
              <a:rPr lang="zh-CN" altLang="en-US" dirty="0" smtClean="0"/>
              <a:t>．评价与总结</a:t>
            </a:r>
          </a:p>
          <a:p>
            <a:pPr lvl="1" algn="just"/>
            <a:r>
              <a:rPr lang="zh-CN" altLang="en-US" dirty="0" smtClean="0"/>
              <a:t>     教师根据实践情况，或强调、演示或让学生上台操作</a:t>
            </a:r>
          </a:p>
          <a:p>
            <a:pPr lvl="1" algn="just"/>
            <a:r>
              <a:rPr lang="zh-CN" altLang="en-US" dirty="0" smtClean="0"/>
              <a:t>     </a:t>
            </a:r>
            <a:r>
              <a:rPr lang="zh-CN" altLang="en-US" dirty="0"/>
              <a:t>老师或学生总结本单元的知识点</a:t>
            </a:r>
          </a:p>
          <a:p>
            <a:endParaRPr lang="en-US" altLang="zh-CN"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E754288-F3F6-4E7A-99DE-C744B1FF3212}" type="slidenum">
              <a:rPr lang="en-US" altLang="zh-CN"/>
              <a:pPr/>
              <a:t>25</a:t>
            </a:fld>
            <a:endParaRPr lang="en-US" altLang="zh-CN" dirty="0"/>
          </a:p>
        </p:txBody>
      </p:sp>
      <p:sp>
        <p:nvSpPr>
          <p:cNvPr id="82946" name="Rectangle 2"/>
          <p:cNvSpPr>
            <a:spLocks noGrp="1" noChangeArrowheads="1"/>
          </p:cNvSpPr>
          <p:nvPr>
            <p:ph type="title"/>
          </p:nvPr>
        </p:nvSpPr>
        <p:spPr/>
        <p:txBody>
          <a:bodyPr/>
          <a:lstStyle/>
          <a:p>
            <a:endParaRPr lang="zh-CN" altLang="zh-CN"/>
          </a:p>
        </p:txBody>
      </p:sp>
      <p:sp>
        <p:nvSpPr>
          <p:cNvPr id="82947" name="Rectangle 3"/>
          <p:cNvSpPr>
            <a:spLocks noGrp="1" noChangeArrowheads="1"/>
          </p:cNvSpPr>
          <p:nvPr>
            <p:ph type="body" idx="1"/>
          </p:nvPr>
        </p:nvSpPr>
        <p:spPr/>
        <p:txBody>
          <a:bodyPr/>
          <a:lstStyle/>
          <a:p>
            <a:pPr algn="just">
              <a:buFont typeface="Wingdings" pitchFamily="2" charset="2"/>
              <a:buNone/>
            </a:pPr>
            <a:r>
              <a:rPr lang="en-US" altLang="zh-CN" dirty="0"/>
              <a:t>6</a:t>
            </a:r>
            <a:r>
              <a:rPr lang="zh-CN" altLang="en-US" dirty="0"/>
              <a:t>．课外延伸</a:t>
            </a:r>
          </a:p>
          <a:p>
            <a:pPr lvl="1" algn="just">
              <a:buFont typeface="Wingdings" pitchFamily="2" charset="2"/>
              <a:buNone/>
            </a:pPr>
            <a:r>
              <a:rPr lang="zh-CN" altLang="en-US" dirty="0"/>
              <a:t>①在</a:t>
            </a:r>
            <a:r>
              <a:rPr lang="zh-CN" altLang="en-US" dirty="0">
                <a:latin typeface="Arial"/>
              </a:rPr>
              <a:t>“</a:t>
            </a:r>
            <a:r>
              <a:rPr lang="zh-CN" altLang="en-US" dirty="0"/>
              <a:t>数据有效性</a:t>
            </a:r>
            <a:r>
              <a:rPr lang="zh-CN" altLang="en-US" dirty="0">
                <a:latin typeface="Arial"/>
              </a:rPr>
              <a:t>”</a:t>
            </a:r>
            <a:r>
              <a:rPr lang="zh-CN" altLang="en-US" dirty="0"/>
              <a:t>对话框</a:t>
            </a:r>
            <a:r>
              <a:rPr lang="zh-CN" altLang="en-US" dirty="0">
                <a:latin typeface="Arial"/>
              </a:rPr>
              <a:t>“</a:t>
            </a:r>
            <a:r>
              <a:rPr lang="zh-CN" altLang="en-US" dirty="0"/>
              <a:t>设置</a:t>
            </a:r>
            <a:r>
              <a:rPr lang="zh-CN" altLang="en-US" dirty="0">
                <a:latin typeface="Arial"/>
              </a:rPr>
              <a:t>”</a:t>
            </a:r>
            <a:r>
              <a:rPr lang="zh-CN" altLang="en-US" dirty="0"/>
              <a:t>选项卡</a:t>
            </a:r>
            <a:r>
              <a:rPr lang="zh-CN" altLang="en-US" dirty="0">
                <a:latin typeface="Arial"/>
              </a:rPr>
              <a:t>“</a:t>
            </a:r>
            <a:r>
              <a:rPr lang="zh-CN" altLang="en-US" dirty="0"/>
              <a:t>允许</a:t>
            </a:r>
            <a:r>
              <a:rPr lang="zh-CN" altLang="en-US" dirty="0">
                <a:latin typeface="Arial"/>
              </a:rPr>
              <a:t>”</a:t>
            </a:r>
            <a:r>
              <a:rPr lang="zh-CN" altLang="en-US" dirty="0"/>
              <a:t>列表框中选择</a:t>
            </a:r>
            <a:r>
              <a:rPr lang="zh-CN" altLang="en-US" dirty="0">
                <a:latin typeface="Arial"/>
              </a:rPr>
              <a:t>“</a:t>
            </a:r>
            <a:r>
              <a:rPr lang="zh-CN" altLang="en-US" dirty="0"/>
              <a:t>自定义</a:t>
            </a:r>
            <a:r>
              <a:rPr lang="zh-CN" altLang="en-US" dirty="0">
                <a:latin typeface="Arial"/>
              </a:rPr>
              <a:t>”</a:t>
            </a:r>
            <a:r>
              <a:rPr lang="zh-CN" altLang="en-US" dirty="0"/>
              <a:t>选项，如何实现案例</a:t>
            </a:r>
            <a:r>
              <a:rPr lang="en-US" altLang="zh-CN" dirty="0"/>
              <a:t>1</a:t>
            </a:r>
            <a:r>
              <a:rPr lang="zh-CN" altLang="en-US" dirty="0"/>
              <a:t>中的有效性要求？试试看！（提示：用到逻辑函数</a:t>
            </a:r>
            <a:r>
              <a:rPr lang="en-US" altLang="zh-CN" dirty="0"/>
              <a:t>and</a:t>
            </a:r>
            <a:r>
              <a:rPr lang="zh-CN" altLang="en-US" dirty="0"/>
              <a:t>及</a:t>
            </a:r>
            <a:r>
              <a:rPr lang="en-US" altLang="zh-CN" dirty="0"/>
              <a:t>or</a:t>
            </a:r>
            <a:r>
              <a:rPr lang="zh-CN" altLang="en-US" dirty="0"/>
              <a:t>）</a:t>
            </a:r>
          </a:p>
          <a:p>
            <a:pPr lvl="1" algn="just">
              <a:buFont typeface="Wingdings" pitchFamily="2" charset="2"/>
              <a:buNone/>
            </a:pPr>
            <a:r>
              <a:rPr lang="zh-CN" altLang="en-US" dirty="0"/>
              <a:t>提示</a:t>
            </a:r>
            <a:r>
              <a:rPr lang="zh-CN" altLang="en-US" b="1" dirty="0"/>
              <a:t>：</a:t>
            </a:r>
            <a:r>
              <a:rPr lang="zh-CN" altLang="en-US" dirty="0"/>
              <a:t>快速输入分数及当前日期及时间数据请看备注栏内容。</a:t>
            </a:r>
            <a:endParaRPr lang="zh-CN" altLang="en-US" sz="2400" dirty="0"/>
          </a:p>
          <a:p>
            <a:endParaRPr lang="en-US" altLang="zh-CN"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D040ABC-3033-434B-B39B-933E0A2607C4}" type="slidenum">
              <a:rPr lang="en-US" altLang="zh-CN"/>
              <a:pPr/>
              <a:t>26</a:t>
            </a:fld>
            <a:endParaRPr lang="en-US" altLang="zh-CN" dirty="0"/>
          </a:p>
        </p:txBody>
      </p:sp>
      <p:sp>
        <p:nvSpPr>
          <p:cNvPr id="83970" name="Rectangle 2"/>
          <p:cNvSpPr>
            <a:spLocks noGrp="1" noChangeArrowheads="1"/>
          </p:cNvSpPr>
          <p:nvPr>
            <p:ph type="title"/>
          </p:nvPr>
        </p:nvSpPr>
        <p:spPr/>
        <p:txBody>
          <a:bodyPr/>
          <a:lstStyle/>
          <a:p>
            <a:r>
              <a:rPr lang="zh-CN" altLang="en-US" b="1"/>
              <a:t>任务二  学生成绩表的统计与分析</a:t>
            </a:r>
          </a:p>
        </p:txBody>
      </p:sp>
      <p:sp>
        <p:nvSpPr>
          <p:cNvPr id="83971" name="Rectangle 3"/>
          <p:cNvSpPr>
            <a:spLocks noGrp="1" noChangeArrowheads="1"/>
          </p:cNvSpPr>
          <p:nvPr>
            <p:ph type="body" idx="1"/>
          </p:nvPr>
        </p:nvSpPr>
        <p:spPr/>
        <p:txBody>
          <a:bodyPr/>
          <a:lstStyle/>
          <a:p>
            <a:pPr>
              <a:buFont typeface="Wingdings" pitchFamily="2" charset="2"/>
              <a:buNone/>
            </a:pPr>
            <a:r>
              <a:rPr lang="en-US" altLang="zh-CN" dirty="0"/>
              <a:t>      </a:t>
            </a:r>
            <a:r>
              <a:rPr lang="zh-CN" altLang="en-US" dirty="0"/>
              <a:t>教师在某门课程教学结束时，通常都要对教学进行评价，对学生的平时考查成绩、期末成绩、平时表现分数等进行统计计算，最后给每一位同学一个最终成绩或等级。这些繁琐的工作其实利用</a:t>
            </a:r>
            <a:r>
              <a:rPr lang="en-US" altLang="zh-CN" dirty="0"/>
              <a:t>Excel</a:t>
            </a:r>
            <a:r>
              <a:rPr lang="zh-CN" altLang="en-US" dirty="0"/>
              <a:t>函数计算就很容易搞定了。</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7397DCF6-380C-4657-8D16-D060CA86CB0F}" type="slidenum">
              <a:rPr lang="en-US" altLang="zh-CN"/>
              <a:pPr/>
              <a:t>27</a:t>
            </a:fld>
            <a:endParaRPr lang="en-US" altLang="zh-CN" dirty="0"/>
          </a:p>
        </p:txBody>
      </p:sp>
      <p:sp>
        <p:nvSpPr>
          <p:cNvPr id="84994" name="Rectangle 2"/>
          <p:cNvSpPr>
            <a:spLocks noGrp="1" noChangeArrowheads="1"/>
          </p:cNvSpPr>
          <p:nvPr>
            <p:ph type="title"/>
          </p:nvPr>
        </p:nvSpPr>
        <p:spPr>
          <a:xfrm>
            <a:off x="827088" y="230188"/>
            <a:ext cx="7577137" cy="966564"/>
          </a:xfrm>
        </p:spPr>
        <p:txBody>
          <a:bodyPr/>
          <a:lstStyle/>
          <a:p>
            <a:r>
              <a:rPr lang="zh-CN" altLang="en-US" b="1" dirty="0"/>
              <a:t>案例</a:t>
            </a:r>
            <a:r>
              <a:rPr lang="en-US" altLang="zh-CN" b="1" dirty="0"/>
              <a:t>2 </a:t>
            </a:r>
            <a:r>
              <a:rPr lang="zh-CN" altLang="en-US" b="1" dirty="0"/>
              <a:t>成绩计算与统计</a:t>
            </a:r>
          </a:p>
        </p:txBody>
      </p:sp>
      <p:sp>
        <p:nvSpPr>
          <p:cNvPr id="84995" name="Rectangle 3"/>
          <p:cNvSpPr>
            <a:spLocks noGrp="1" noChangeArrowheads="1"/>
          </p:cNvSpPr>
          <p:nvPr>
            <p:ph type="body" idx="1"/>
          </p:nvPr>
        </p:nvSpPr>
        <p:spPr/>
        <p:txBody>
          <a:bodyPr/>
          <a:lstStyle/>
          <a:p>
            <a:endParaRPr lang="zh-CN"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56792"/>
            <a:ext cx="8277225"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24D38DA6-FED6-4775-8783-3BAA240D31F8}" type="slidenum">
              <a:rPr lang="en-US" altLang="zh-CN"/>
              <a:pPr/>
              <a:t>28</a:t>
            </a:fld>
            <a:endParaRPr lang="en-US" altLang="zh-CN" dirty="0"/>
          </a:p>
        </p:txBody>
      </p:sp>
      <p:sp>
        <p:nvSpPr>
          <p:cNvPr id="86020" name="Rectangle 4"/>
          <p:cNvSpPr>
            <a:spLocks noGrp="1" noChangeArrowheads="1"/>
          </p:cNvSpPr>
          <p:nvPr>
            <p:ph type="title"/>
          </p:nvPr>
        </p:nvSpPr>
        <p:spPr/>
        <p:txBody>
          <a:bodyPr/>
          <a:lstStyle/>
          <a:p>
            <a:r>
              <a:rPr lang="en-US" altLang="zh-CN" sz="3200" dirty="0"/>
              <a:t>1</a:t>
            </a:r>
            <a:r>
              <a:rPr lang="zh-CN" altLang="en-US" sz="3200" dirty="0"/>
              <a:t>．案例分析</a:t>
            </a:r>
          </a:p>
        </p:txBody>
      </p:sp>
      <p:sp>
        <p:nvSpPr>
          <p:cNvPr id="86021" name="Rectangle 5"/>
          <p:cNvSpPr>
            <a:spLocks noGrp="1" noChangeArrowheads="1"/>
          </p:cNvSpPr>
          <p:nvPr>
            <p:ph type="body" idx="1"/>
          </p:nvPr>
        </p:nvSpPr>
        <p:spPr/>
        <p:txBody>
          <a:bodyPr/>
          <a:lstStyle/>
          <a:p>
            <a:pPr lvl="1">
              <a:lnSpc>
                <a:spcPct val="130000"/>
              </a:lnSpc>
              <a:buFont typeface="Wingdings" pitchFamily="2" charset="2"/>
              <a:buNone/>
            </a:pPr>
            <a:r>
              <a:rPr lang="en-US" altLang="zh-CN" dirty="0" smtClean="0"/>
              <a:t>     Excel</a:t>
            </a:r>
            <a:r>
              <a:rPr lang="zh-CN" altLang="en-US" dirty="0"/>
              <a:t>系统提供大量的函数，给人们计算带来了极大方便。利用</a:t>
            </a:r>
            <a:r>
              <a:rPr lang="en-US" altLang="zh-CN" dirty="0"/>
              <a:t>Sum()</a:t>
            </a:r>
            <a:r>
              <a:rPr lang="zh-CN" altLang="en-US" dirty="0"/>
              <a:t>及</a:t>
            </a:r>
            <a:r>
              <a:rPr lang="en-US" altLang="zh-CN" dirty="0"/>
              <a:t>Average()</a:t>
            </a:r>
            <a:r>
              <a:rPr lang="zh-CN" altLang="en-US" dirty="0"/>
              <a:t>函数可以完成（</a:t>
            </a:r>
            <a:r>
              <a:rPr lang="en-US" altLang="zh-CN" dirty="0"/>
              <a:t>1</a:t>
            </a:r>
            <a:r>
              <a:rPr lang="zh-CN" altLang="en-US" dirty="0"/>
              <a:t>）、（</a:t>
            </a:r>
            <a:r>
              <a:rPr lang="en-US" altLang="zh-CN" dirty="0"/>
              <a:t>2</a:t>
            </a:r>
            <a:r>
              <a:rPr lang="zh-CN" altLang="en-US" dirty="0"/>
              <a:t>）中的任务；函数</a:t>
            </a:r>
            <a:r>
              <a:rPr lang="en-US" altLang="zh-CN" dirty="0"/>
              <a:t>Count()</a:t>
            </a:r>
            <a:r>
              <a:rPr lang="zh-CN" altLang="en-US" dirty="0"/>
              <a:t>与</a:t>
            </a:r>
            <a:r>
              <a:rPr lang="en-US" altLang="zh-CN" dirty="0"/>
              <a:t>Countif()</a:t>
            </a:r>
            <a:r>
              <a:rPr lang="zh-CN" altLang="en-US" dirty="0"/>
              <a:t>可以进行计数和有条件的</a:t>
            </a:r>
            <a:r>
              <a:rPr lang="zh-CN" altLang="en-US" dirty="0" smtClean="0"/>
              <a:t>计数，如（</a:t>
            </a:r>
            <a:r>
              <a:rPr lang="en-US" altLang="zh-CN" dirty="0" smtClean="0"/>
              <a:t>3</a:t>
            </a:r>
            <a:r>
              <a:rPr lang="zh-CN" altLang="en-US" dirty="0" smtClean="0"/>
              <a:t>）；</a:t>
            </a:r>
            <a:r>
              <a:rPr lang="en-US" altLang="zh-CN" dirty="0"/>
              <a:t>if</a:t>
            </a:r>
            <a:r>
              <a:rPr lang="zh-CN" altLang="en-US" dirty="0"/>
              <a:t>（）函数可以进行逻辑判断，根据判定不同的结果从而返回不同的</a:t>
            </a:r>
            <a:r>
              <a:rPr lang="zh-CN" altLang="en-US" dirty="0" smtClean="0"/>
              <a:t>值，可以解决（</a:t>
            </a:r>
            <a:r>
              <a:rPr lang="en-US" altLang="zh-CN" dirty="0" smtClean="0"/>
              <a:t>4</a:t>
            </a:r>
            <a:r>
              <a:rPr lang="zh-CN" altLang="en-US" dirty="0" smtClean="0"/>
              <a:t>）、（</a:t>
            </a:r>
            <a:r>
              <a:rPr lang="en-US" altLang="zh-CN" dirty="0" smtClean="0"/>
              <a:t>5</a:t>
            </a:r>
            <a:r>
              <a:rPr lang="zh-CN" altLang="en-US" dirty="0" smtClean="0"/>
              <a:t>）。</a:t>
            </a:r>
            <a:r>
              <a:rPr lang="en-US" altLang="zh-CN" dirty="0"/>
              <a:t>Sumif()</a:t>
            </a:r>
            <a:r>
              <a:rPr lang="zh-CN" altLang="en-US" dirty="0"/>
              <a:t>函数可以进行有条件的求和，如（</a:t>
            </a:r>
            <a:r>
              <a:rPr lang="en-US" altLang="zh-CN" dirty="0"/>
              <a:t>6</a:t>
            </a:r>
            <a:r>
              <a:rPr lang="zh-CN" altLang="en-US" dirty="0"/>
              <a:t>）中的要求。</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E3EB3CA2-DDAA-4E34-950A-89B11F6D45D3}" type="slidenum">
              <a:rPr lang="en-US" altLang="zh-CN"/>
              <a:pPr/>
              <a:t>29</a:t>
            </a:fld>
            <a:endParaRPr lang="en-US" altLang="zh-CN" dirty="0"/>
          </a:p>
        </p:txBody>
      </p:sp>
      <p:sp>
        <p:nvSpPr>
          <p:cNvPr id="87042" name="Rectangle 2"/>
          <p:cNvSpPr>
            <a:spLocks noGrp="1" noChangeArrowheads="1"/>
          </p:cNvSpPr>
          <p:nvPr>
            <p:ph type="title"/>
          </p:nvPr>
        </p:nvSpPr>
        <p:spPr/>
        <p:txBody>
          <a:bodyPr/>
          <a:lstStyle/>
          <a:p>
            <a:r>
              <a:rPr lang="en-US" altLang="zh-CN" sz="3200" dirty="0"/>
              <a:t>2</a:t>
            </a:r>
            <a:r>
              <a:rPr lang="zh-CN" altLang="en-US" sz="3200" dirty="0"/>
              <a:t>．相关知识点</a:t>
            </a:r>
          </a:p>
        </p:txBody>
      </p:sp>
      <p:sp>
        <p:nvSpPr>
          <p:cNvPr id="87043" name="Rectangle 3"/>
          <p:cNvSpPr>
            <a:spLocks noGrp="1" noChangeArrowheads="1"/>
          </p:cNvSpPr>
          <p:nvPr>
            <p:ph type="body" idx="1"/>
          </p:nvPr>
        </p:nvSpPr>
        <p:spPr/>
        <p:txBody>
          <a:bodyPr/>
          <a:lstStyle/>
          <a:p>
            <a:pPr lvl="1"/>
            <a:r>
              <a:rPr lang="en-US" altLang="zh-CN" dirty="0" smtClean="0"/>
              <a:t>Excel</a:t>
            </a:r>
            <a:r>
              <a:rPr lang="zh-CN" altLang="en-US" dirty="0"/>
              <a:t>提供了大量的系统函数，功能非常丰富。按照其功能来划分主要有统计函数、日期与时间函数、数学与三角函数、财务函数、逻辑函数、文本函数、数据库函数等。</a:t>
            </a:r>
          </a:p>
          <a:p>
            <a:pPr lvl="1"/>
            <a:r>
              <a:rPr lang="zh-CN" altLang="en-US" dirty="0"/>
              <a:t>在输入函数时，必须</a:t>
            </a:r>
            <a:r>
              <a:rPr lang="zh-CN" altLang="en-US" b="1" dirty="0">
                <a:solidFill>
                  <a:srgbClr val="FF0000"/>
                </a:solidFill>
              </a:rPr>
              <a:t>以</a:t>
            </a:r>
            <a:r>
              <a:rPr lang="zh-CN" altLang="en-US" b="1" dirty="0">
                <a:solidFill>
                  <a:srgbClr val="FF0000"/>
                </a:solidFill>
                <a:latin typeface="Arial"/>
              </a:rPr>
              <a:t>“</a:t>
            </a:r>
            <a:r>
              <a:rPr lang="en-US" altLang="zh-CN" b="1" dirty="0">
                <a:solidFill>
                  <a:srgbClr val="FF0000"/>
                </a:solidFill>
              </a:rPr>
              <a:t>=</a:t>
            </a:r>
            <a:r>
              <a:rPr lang="en-US" altLang="zh-CN" b="1" dirty="0">
                <a:solidFill>
                  <a:srgbClr val="FF0000"/>
                </a:solidFill>
                <a:latin typeface="Arial"/>
              </a:rPr>
              <a:t>”</a:t>
            </a:r>
            <a:r>
              <a:rPr lang="zh-CN" altLang="en-US" b="1" dirty="0">
                <a:solidFill>
                  <a:srgbClr val="FF0000"/>
                </a:solidFill>
              </a:rPr>
              <a:t>开头</a:t>
            </a:r>
            <a:r>
              <a:rPr lang="zh-CN" altLang="en-US" dirty="0"/>
              <a:t>，输入函数的一般格式为：</a:t>
            </a:r>
          </a:p>
          <a:p>
            <a:pPr lvl="1">
              <a:buFont typeface="Wingdings" pitchFamily="2" charset="2"/>
              <a:buNone/>
            </a:pPr>
            <a:r>
              <a:rPr lang="en-US" altLang="zh-CN" dirty="0"/>
              <a:t>=</a:t>
            </a:r>
            <a:r>
              <a:rPr lang="zh-CN" altLang="en-US" dirty="0"/>
              <a:t>函数名（参数</a:t>
            </a:r>
            <a:r>
              <a:rPr lang="en-US" altLang="zh-CN" dirty="0"/>
              <a:t>1,</a:t>
            </a:r>
            <a:r>
              <a:rPr lang="zh-CN" altLang="en-US" dirty="0"/>
              <a:t>参数</a:t>
            </a:r>
            <a:r>
              <a:rPr lang="en-US" altLang="zh-CN" dirty="0"/>
              <a:t>2 , </a:t>
            </a:r>
            <a:r>
              <a:rPr lang="en-US" altLang="zh-CN" dirty="0">
                <a:latin typeface="Arial"/>
              </a:rPr>
              <a:t>…</a:t>
            </a:r>
            <a:r>
              <a:rPr lang="zh-CN" altLang="en-US" dirty="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algn="ctr"/>
            <a:r>
              <a:rPr lang="zh-CN" altLang="en-US" dirty="0" smtClean="0"/>
              <a:t>学习目标</a:t>
            </a:r>
            <a:endParaRPr lang="zh-CN" altLang="en-US" dirty="0"/>
          </a:p>
        </p:txBody>
      </p:sp>
      <p:sp>
        <p:nvSpPr>
          <p:cNvPr id="63491" name="Rectangle 3"/>
          <p:cNvSpPr>
            <a:spLocks noGrp="1" noChangeArrowheads="1"/>
          </p:cNvSpPr>
          <p:nvPr>
            <p:ph type="body" idx="1"/>
          </p:nvPr>
        </p:nvSpPr>
        <p:spPr/>
        <p:txBody>
          <a:bodyPr/>
          <a:lstStyle/>
          <a:p>
            <a:r>
              <a:rPr lang="zh-CN" altLang="en-US" dirty="0" smtClean="0"/>
              <a:t>会对数据表进行数据有效性设置；</a:t>
            </a:r>
          </a:p>
          <a:p>
            <a:r>
              <a:rPr lang="zh-CN" altLang="en-US" dirty="0" smtClean="0"/>
              <a:t>会利用相关函数对数据表中数据进行统计计算；</a:t>
            </a:r>
          </a:p>
          <a:p>
            <a:r>
              <a:rPr lang="zh-CN" altLang="en-US" dirty="0" smtClean="0"/>
              <a:t>会对数据清单中的数据进行排序、筛选及分类汇总；</a:t>
            </a:r>
          </a:p>
          <a:p>
            <a:r>
              <a:rPr lang="zh-CN" altLang="zh-CN" dirty="0" smtClean="0"/>
              <a:t>会根据数据清单中的数据创始透视表、透视图及绘制图表</a:t>
            </a:r>
          </a:p>
          <a:p>
            <a:r>
              <a:rPr lang="zh-CN" altLang="zh-CN" dirty="0" smtClean="0"/>
              <a:t>会对数据清单中的数据进行带有附加条件统计和模拟分析</a:t>
            </a:r>
            <a:endParaRPr lang="zh-CN" altLang="zh-CN" dirty="0"/>
          </a:p>
        </p:txBody>
      </p:sp>
      <p:sp>
        <p:nvSpPr>
          <p:cNvPr id="6" name="灯片编号占位符 5"/>
          <p:cNvSpPr>
            <a:spLocks noGrp="1"/>
          </p:cNvSpPr>
          <p:nvPr>
            <p:ph type="sldNum" sz="quarter" idx="12"/>
          </p:nvPr>
        </p:nvSpPr>
        <p:spPr/>
        <p:txBody>
          <a:bodyPr/>
          <a:lstStyle/>
          <a:p>
            <a:fld id="{7871A149-3771-4AA3-980C-084F9FDABBC7}" type="slidenum">
              <a:rPr lang="en-US" altLang="zh-CN" smtClean="0"/>
              <a:pPr/>
              <a:t>3</a:t>
            </a:fld>
            <a:endParaRPr lang="en-US" altLang="zh-CN"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B1D1B823-2DA8-48A4-BC6F-9AD8264C6B6B}" type="slidenum">
              <a:rPr lang="en-US" altLang="zh-CN"/>
              <a:pPr/>
              <a:t>30</a:t>
            </a:fld>
            <a:endParaRPr lang="en-US" altLang="zh-CN" dirty="0"/>
          </a:p>
        </p:txBody>
      </p:sp>
      <p:sp>
        <p:nvSpPr>
          <p:cNvPr id="88069" name="Rectangle 5"/>
          <p:cNvSpPr>
            <a:spLocks noGrp="1" noChangeArrowheads="1"/>
          </p:cNvSpPr>
          <p:nvPr>
            <p:ph type="title"/>
          </p:nvPr>
        </p:nvSpPr>
        <p:spPr/>
        <p:txBody>
          <a:bodyPr/>
          <a:lstStyle/>
          <a:p>
            <a:endParaRPr lang="zh-CN" altLang="zh-CN"/>
          </a:p>
        </p:txBody>
      </p:sp>
      <p:sp>
        <p:nvSpPr>
          <p:cNvPr id="88067" name="Rectangle 3"/>
          <p:cNvSpPr>
            <a:spLocks noGrp="1" noChangeArrowheads="1"/>
          </p:cNvSpPr>
          <p:nvPr>
            <p:ph type="body" idx="1"/>
          </p:nvPr>
        </p:nvSpPr>
        <p:spPr>
          <a:xfrm>
            <a:off x="395288" y="1700213"/>
            <a:ext cx="8424862" cy="4535487"/>
          </a:xfrm>
        </p:spPr>
        <p:txBody>
          <a:bodyPr/>
          <a:lstStyle/>
          <a:p>
            <a:pPr lvl="1">
              <a:buFont typeface="Wingdings" pitchFamily="2" charset="2"/>
              <a:buNone/>
            </a:pPr>
            <a:r>
              <a:rPr lang="en-US" altLang="zh-CN" dirty="0"/>
              <a:t>(1)</a:t>
            </a:r>
            <a:r>
              <a:rPr lang="zh-CN" altLang="en-US" dirty="0"/>
              <a:t>常用</a:t>
            </a:r>
            <a:r>
              <a:rPr lang="zh-CN" altLang="en-US" dirty="0" smtClean="0"/>
              <a:t>函数</a:t>
            </a:r>
          </a:p>
          <a:p>
            <a:pPr lvl="2"/>
            <a:r>
              <a:rPr lang="en-US" altLang="zh-CN" dirty="0" smtClean="0"/>
              <a:t>SUM(</a:t>
            </a:r>
            <a:r>
              <a:rPr lang="en-US" altLang="zh-CN" dirty="0" err="1" smtClean="0"/>
              <a:t>number1,number2</a:t>
            </a:r>
            <a:r>
              <a:rPr lang="en-US" altLang="zh-CN" dirty="0" smtClean="0"/>
              <a:t>,...)</a:t>
            </a:r>
            <a:r>
              <a:rPr lang="zh-CN" altLang="en-US" dirty="0" smtClean="0"/>
              <a:t>，返回参数之和</a:t>
            </a:r>
          </a:p>
          <a:p>
            <a:pPr lvl="2"/>
            <a:r>
              <a:rPr lang="en-US" altLang="zh-CN" dirty="0" smtClean="0"/>
              <a:t>AVERAGE(</a:t>
            </a:r>
            <a:r>
              <a:rPr lang="en-US" altLang="zh-CN" dirty="0" err="1" smtClean="0"/>
              <a:t>number1,number2</a:t>
            </a:r>
            <a:r>
              <a:rPr lang="en-US" altLang="zh-CN" dirty="0"/>
              <a:t>,...)</a:t>
            </a:r>
            <a:r>
              <a:rPr lang="zh-CN" altLang="en-US" dirty="0"/>
              <a:t>，</a:t>
            </a:r>
            <a:r>
              <a:rPr lang="zh-CN" altLang="en-US" sz="2200" dirty="0"/>
              <a:t>返回参数的平均值 </a:t>
            </a:r>
          </a:p>
          <a:p>
            <a:pPr lvl="2"/>
            <a:r>
              <a:rPr lang="en-US" altLang="zh-CN" dirty="0"/>
              <a:t>COUNT(value1,value2,...)</a:t>
            </a:r>
            <a:r>
              <a:rPr lang="zh-CN" altLang="en-US" dirty="0"/>
              <a:t>，返回包含</a:t>
            </a:r>
            <a:r>
              <a:rPr lang="zh-CN" altLang="en-US" b="1" dirty="0">
                <a:solidFill>
                  <a:srgbClr val="FF0000"/>
                </a:solidFill>
              </a:rPr>
              <a:t>数字</a:t>
            </a:r>
            <a:r>
              <a:rPr lang="zh-CN" altLang="en-US" dirty="0"/>
              <a:t>以及包含参数列表中的数字的单元格的个数 </a:t>
            </a:r>
            <a:r>
              <a:rPr lang="en-US" altLang="zh-CN" dirty="0"/>
              <a:t>;</a:t>
            </a:r>
          </a:p>
          <a:p>
            <a:pPr lvl="2"/>
            <a:r>
              <a:rPr lang="en-US" altLang="zh-CN" dirty="0"/>
              <a:t>COUNTA:</a:t>
            </a:r>
            <a:r>
              <a:rPr lang="zh-CN" altLang="en-US" dirty="0"/>
              <a:t>返回参数列表中</a:t>
            </a:r>
            <a:r>
              <a:rPr lang="zh-CN" altLang="en-US" dirty="0">
                <a:solidFill>
                  <a:srgbClr val="FF0000"/>
                </a:solidFill>
              </a:rPr>
              <a:t>非空</a:t>
            </a:r>
            <a:r>
              <a:rPr lang="zh-CN" altLang="en-US" dirty="0"/>
              <a:t>值的单元格个数。 </a:t>
            </a:r>
          </a:p>
          <a:p>
            <a:pPr lvl="2"/>
            <a:r>
              <a:rPr lang="en-US" altLang="zh-CN" dirty="0"/>
              <a:t>COUNTIF(range,criteria),</a:t>
            </a:r>
            <a:r>
              <a:rPr lang="zh-CN" altLang="en-US" dirty="0"/>
              <a:t>返回区域中满足给定条件的单元格的个数，其中：</a:t>
            </a:r>
          </a:p>
          <a:p>
            <a:pPr lvl="3"/>
            <a:r>
              <a:rPr lang="en-US" altLang="zh-CN" dirty="0"/>
              <a:t>range</a:t>
            </a:r>
            <a:r>
              <a:rPr lang="zh-CN" altLang="en-US" dirty="0"/>
              <a:t>是统计的单元格区域；</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F4466DC6-F949-4E73-8571-7F2105F19E48}" type="slidenum">
              <a:rPr lang="en-US" altLang="zh-CN"/>
              <a:pPr/>
              <a:t>31</a:t>
            </a:fld>
            <a:endParaRPr lang="en-US" altLang="zh-CN" dirty="0"/>
          </a:p>
        </p:txBody>
      </p:sp>
      <p:sp>
        <p:nvSpPr>
          <p:cNvPr id="89090" name="Rectangle 2"/>
          <p:cNvSpPr>
            <a:spLocks noGrp="1" noChangeArrowheads="1"/>
          </p:cNvSpPr>
          <p:nvPr>
            <p:ph type="title"/>
          </p:nvPr>
        </p:nvSpPr>
        <p:spPr/>
        <p:txBody>
          <a:bodyPr/>
          <a:lstStyle/>
          <a:p>
            <a:endParaRPr lang="zh-CN" altLang="zh-CN"/>
          </a:p>
        </p:txBody>
      </p:sp>
      <p:sp>
        <p:nvSpPr>
          <p:cNvPr id="89091" name="Rectangle 3"/>
          <p:cNvSpPr>
            <a:spLocks noGrp="1" noChangeArrowheads="1"/>
          </p:cNvSpPr>
          <p:nvPr>
            <p:ph type="body" idx="1"/>
          </p:nvPr>
        </p:nvSpPr>
        <p:spPr/>
        <p:txBody>
          <a:bodyPr/>
          <a:lstStyle/>
          <a:p>
            <a:pPr lvl="3"/>
            <a:r>
              <a:rPr lang="en-US" altLang="zh-CN" dirty="0">
                <a:latin typeface="+mj-ea"/>
                <a:ea typeface="+mj-ea"/>
              </a:rPr>
              <a:t>criteria</a:t>
            </a:r>
            <a:r>
              <a:rPr lang="zh-CN" altLang="en-US" dirty="0">
                <a:latin typeface="+mj-ea"/>
                <a:ea typeface="+mj-ea"/>
              </a:rPr>
              <a:t>为确定哪些单元格将被计算在内的条件。其形式可以为数字、表达式或文本。例如，条件可以表示为</a:t>
            </a:r>
            <a:r>
              <a:rPr lang="en-US" altLang="zh-CN" dirty="0">
                <a:latin typeface="+mj-ea"/>
                <a:ea typeface="+mj-ea"/>
              </a:rPr>
              <a:t>60</a:t>
            </a:r>
            <a:r>
              <a:rPr lang="zh-CN" altLang="en-US" dirty="0">
                <a:latin typeface="+mj-ea"/>
                <a:ea typeface="+mj-ea"/>
              </a:rPr>
              <a:t>、“</a:t>
            </a:r>
            <a:r>
              <a:rPr lang="en-US" altLang="zh-CN" dirty="0">
                <a:latin typeface="+mj-ea"/>
                <a:ea typeface="+mj-ea"/>
              </a:rPr>
              <a:t>60”</a:t>
            </a:r>
            <a:r>
              <a:rPr lang="zh-CN" altLang="en-US" dirty="0">
                <a:latin typeface="+mj-ea"/>
                <a:ea typeface="+mj-ea"/>
              </a:rPr>
              <a:t>、“</a:t>
            </a:r>
            <a:r>
              <a:rPr lang="en-US" altLang="zh-CN" dirty="0">
                <a:latin typeface="+mj-ea"/>
                <a:ea typeface="+mj-ea"/>
              </a:rPr>
              <a:t>&gt;60”</a:t>
            </a:r>
            <a:r>
              <a:rPr lang="zh-CN" altLang="en-US" dirty="0">
                <a:latin typeface="+mj-ea"/>
                <a:ea typeface="+mj-ea"/>
              </a:rPr>
              <a:t>或“</a:t>
            </a:r>
            <a:r>
              <a:rPr lang="en-US" altLang="zh-CN" dirty="0">
                <a:latin typeface="+mj-ea"/>
                <a:ea typeface="+mj-ea"/>
              </a:rPr>
              <a:t>apples”</a:t>
            </a:r>
            <a:r>
              <a:rPr lang="zh-CN" altLang="en-US" dirty="0">
                <a:latin typeface="+mj-ea"/>
                <a:ea typeface="+mj-ea"/>
              </a:rPr>
              <a:t>等</a:t>
            </a:r>
            <a:r>
              <a:rPr lang="zh-CN" altLang="en-US" dirty="0"/>
              <a:t>。</a:t>
            </a:r>
          </a:p>
          <a:p>
            <a:pPr lvl="2"/>
            <a:r>
              <a:rPr lang="en-US" altLang="zh-CN" dirty="0"/>
              <a:t>SUMIF(range,criteria,sum_range)</a:t>
            </a:r>
            <a:r>
              <a:rPr lang="zh-CN" altLang="en-US" dirty="0"/>
              <a:t>，返回满足条件的若干单元格的和，其中：</a:t>
            </a:r>
          </a:p>
          <a:p>
            <a:pPr lvl="3"/>
            <a:r>
              <a:rPr lang="en-US" altLang="zh-CN" dirty="0"/>
              <a:t>Range</a:t>
            </a:r>
            <a:r>
              <a:rPr lang="zh-CN" altLang="en-US" dirty="0"/>
              <a:t>为用于条件判断</a:t>
            </a:r>
            <a:r>
              <a:rPr lang="zh-CN" altLang="en-US" dirty="0" smtClean="0"/>
              <a:t>的</a:t>
            </a:r>
            <a:r>
              <a:rPr lang="zh-CN" altLang="en-US" dirty="0">
                <a:solidFill>
                  <a:srgbClr val="FF0000"/>
                </a:solidFill>
              </a:rPr>
              <a:t>条件</a:t>
            </a:r>
            <a:r>
              <a:rPr lang="zh-CN" altLang="en-US" dirty="0" smtClean="0">
                <a:solidFill>
                  <a:srgbClr val="FF0000"/>
                </a:solidFill>
              </a:rPr>
              <a:t>单元格</a:t>
            </a:r>
            <a:r>
              <a:rPr lang="zh-CN" altLang="en-US" dirty="0">
                <a:solidFill>
                  <a:srgbClr val="FF0000"/>
                </a:solidFill>
              </a:rPr>
              <a:t>区域</a:t>
            </a:r>
            <a:r>
              <a:rPr lang="zh-CN" altLang="en-US" dirty="0"/>
              <a:t>；</a:t>
            </a:r>
          </a:p>
          <a:p>
            <a:pPr lvl="3"/>
            <a:r>
              <a:rPr lang="en-US" altLang="zh-CN" dirty="0"/>
              <a:t>Criteria</a:t>
            </a:r>
            <a:r>
              <a:rPr lang="zh-CN" altLang="en-US" dirty="0"/>
              <a:t>为确定哪些单元格将被相加求和的条件；</a:t>
            </a:r>
          </a:p>
          <a:p>
            <a:pPr lvl="3"/>
            <a:r>
              <a:rPr lang="en-US" altLang="zh-CN" dirty="0"/>
              <a:t>Sum_range</a:t>
            </a:r>
            <a:r>
              <a:rPr lang="zh-CN" altLang="en-US" dirty="0"/>
              <a:t>是需要求和的实际单元格（区域）。</a:t>
            </a:r>
          </a:p>
          <a:p>
            <a:pPr lvl="3"/>
            <a:endParaRPr lang="en-US" altLang="zh-CN"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a:t>
            </a:r>
            <a:r>
              <a:rPr lang="en-US" altLang="zh-CN" dirty="0"/>
              <a:t>2</a:t>
            </a:r>
            <a:r>
              <a:rPr lang="zh-CN" altLang="zh-CN" dirty="0"/>
              <a:t>）常用数学</a:t>
            </a:r>
            <a:r>
              <a:rPr lang="zh-CN" altLang="zh-CN" dirty="0" smtClean="0"/>
              <a:t>函数</a:t>
            </a:r>
            <a:endParaRPr lang="en-US" altLang="zh-CN" dirty="0" smtClean="0"/>
          </a:p>
          <a:p>
            <a:pPr marL="538162" lvl="1" indent="0">
              <a:buNone/>
            </a:pPr>
            <a:endParaRPr lang="zh-CN" altLang="zh-CN" dirty="0"/>
          </a:p>
          <a:p>
            <a:pPr lvl="1"/>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32</a:t>
            </a:fld>
            <a:endParaRPr lang="en-US" altLang="zh-CN"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139" y="2101860"/>
            <a:ext cx="8010525"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67417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B207B12D-DDB0-4741-A09F-9FA8ED5ADDA1}" type="slidenum">
              <a:rPr lang="en-US" altLang="zh-CN"/>
              <a:pPr/>
              <a:t>33</a:t>
            </a:fld>
            <a:endParaRPr lang="en-US" altLang="zh-CN" dirty="0"/>
          </a:p>
        </p:txBody>
      </p:sp>
      <p:sp>
        <p:nvSpPr>
          <p:cNvPr id="95234" name="Rectangle 2"/>
          <p:cNvSpPr>
            <a:spLocks noGrp="1" noChangeArrowheads="1"/>
          </p:cNvSpPr>
          <p:nvPr>
            <p:ph type="title"/>
          </p:nvPr>
        </p:nvSpPr>
        <p:spPr/>
        <p:txBody>
          <a:bodyPr/>
          <a:lstStyle/>
          <a:p>
            <a:endParaRPr lang="zh-CN" altLang="zh-CN"/>
          </a:p>
        </p:txBody>
      </p:sp>
      <p:sp>
        <p:nvSpPr>
          <p:cNvPr id="95235" name="Rectangle 3"/>
          <p:cNvSpPr>
            <a:spLocks noGrp="1" noChangeArrowheads="1"/>
          </p:cNvSpPr>
          <p:nvPr>
            <p:ph type="body" idx="1"/>
          </p:nvPr>
        </p:nvSpPr>
        <p:spPr/>
        <p:txBody>
          <a:bodyPr/>
          <a:lstStyle/>
          <a:p>
            <a:pPr lvl="1">
              <a:buFont typeface="Wingdings" pitchFamily="2" charset="2"/>
              <a:buNone/>
            </a:pPr>
            <a:r>
              <a:rPr lang="zh-CN" altLang="en-US" sz="2400" dirty="0" smtClean="0"/>
              <a:t>（</a:t>
            </a:r>
            <a:r>
              <a:rPr lang="en-US" altLang="zh-CN" sz="2400" dirty="0" smtClean="0"/>
              <a:t>3</a:t>
            </a:r>
            <a:r>
              <a:rPr lang="zh-CN" altLang="en-US" sz="2400" dirty="0" smtClean="0"/>
              <a:t>）逻辑函数</a:t>
            </a:r>
            <a:r>
              <a:rPr lang="en-US" altLang="zh-CN" sz="2400" dirty="0" smtClean="0"/>
              <a:t>IF(</a:t>
            </a:r>
            <a:r>
              <a:rPr lang="en-US" altLang="zh-CN" sz="2400" dirty="0" err="1" smtClean="0"/>
              <a:t>logical_test,value1_if_true,value2_if_false</a:t>
            </a:r>
            <a:r>
              <a:rPr lang="en-US" altLang="zh-CN" sz="2400" dirty="0" smtClean="0"/>
              <a:t>)</a:t>
            </a:r>
            <a:r>
              <a:rPr lang="zh-CN" altLang="en-US" sz="2400" dirty="0" smtClean="0"/>
              <a:t>，</a:t>
            </a:r>
          </a:p>
          <a:p>
            <a:pPr lvl="1">
              <a:buFont typeface="Wingdings" pitchFamily="2" charset="2"/>
              <a:buNone/>
            </a:pPr>
            <a:r>
              <a:rPr lang="zh-CN" altLang="en-US" sz="2400" dirty="0" smtClean="0"/>
              <a:t>执行</a:t>
            </a:r>
            <a:r>
              <a:rPr lang="zh-CN" altLang="en-US" sz="2400" dirty="0"/>
              <a:t>真假值判断，根据逻辑计算的真假值，返回不同结果。其中：</a:t>
            </a:r>
          </a:p>
          <a:p>
            <a:pPr lvl="2"/>
            <a:r>
              <a:rPr lang="en-US" altLang="zh-CN" sz="2000" dirty="0" err="1"/>
              <a:t>logical_test</a:t>
            </a:r>
            <a:r>
              <a:rPr lang="zh-CN" altLang="en-US" sz="2000" dirty="0" smtClean="0"/>
              <a:t>表示结果</a:t>
            </a:r>
            <a:r>
              <a:rPr lang="zh-CN" altLang="en-US" sz="2000" dirty="0"/>
              <a:t>为</a:t>
            </a:r>
            <a:r>
              <a:rPr lang="en-US" altLang="zh-CN" sz="2000" dirty="0"/>
              <a:t>TRUE</a:t>
            </a:r>
            <a:r>
              <a:rPr lang="zh-CN" altLang="en-US" sz="2000" dirty="0"/>
              <a:t>或</a:t>
            </a:r>
            <a:r>
              <a:rPr lang="en-US" altLang="zh-CN" sz="2000" dirty="0"/>
              <a:t>FALSE</a:t>
            </a:r>
            <a:r>
              <a:rPr lang="zh-CN" altLang="en-US" sz="2000" dirty="0" smtClean="0"/>
              <a:t>的</a:t>
            </a:r>
            <a:r>
              <a:rPr lang="zh-CN" altLang="en-US" sz="2000" b="1" dirty="0" smtClean="0">
                <a:solidFill>
                  <a:srgbClr val="FF0000"/>
                </a:solidFill>
              </a:rPr>
              <a:t>条件表达式</a:t>
            </a:r>
            <a:r>
              <a:rPr lang="zh-CN" altLang="en-US" sz="2000" dirty="0"/>
              <a:t>；</a:t>
            </a:r>
          </a:p>
          <a:p>
            <a:pPr lvl="2"/>
            <a:r>
              <a:rPr lang="en-US" altLang="zh-CN" sz="2000" dirty="0"/>
              <a:t>Value1_if_true</a:t>
            </a:r>
            <a:r>
              <a:rPr lang="zh-CN" altLang="en-US" sz="2000" dirty="0"/>
              <a:t>是</a:t>
            </a:r>
            <a:r>
              <a:rPr lang="en-US" altLang="zh-CN" sz="2000" dirty="0"/>
              <a:t>logical_test</a:t>
            </a:r>
            <a:r>
              <a:rPr lang="zh-CN" altLang="en-US" sz="2000" dirty="0"/>
              <a:t>为</a:t>
            </a:r>
            <a:r>
              <a:rPr lang="en-US" altLang="zh-CN" sz="2000" dirty="0"/>
              <a:t>TRUE</a:t>
            </a:r>
            <a:r>
              <a:rPr lang="zh-CN" altLang="en-US" sz="2000" dirty="0"/>
              <a:t>时返回的值，</a:t>
            </a:r>
          </a:p>
          <a:p>
            <a:pPr lvl="2"/>
            <a:r>
              <a:rPr lang="en-US" altLang="zh-CN" sz="2000" dirty="0"/>
              <a:t>Value2_if_false</a:t>
            </a:r>
            <a:r>
              <a:rPr lang="zh-CN" altLang="en-US" sz="2000" dirty="0"/>
              <a:t>是</a:t>
            </a:r>
            <a:r>
              <a:rPr lang="en-US" altLang="zh-CN" sz="2000" dirty="0"/>
              <a:t>logical_test</a:t>
            </a:r>
            <a:r>
              <a:rPr lang="zh-CN" altLang="en-US" sz="2000" dirty="0"/>
              <a:t>为</a:t>
            </a:r>
            <a:r>
              <a:rPr lang="en-US" altLang="zh-CN" sz="2000" dirty="0"/>
              <a:t>FALSE</a:t>
            </a:r>
            <a:r>
              <a:rPr lang="zh-CN" altLang="en-US" sz="2000" dirty="0"/>
              <a:t>时返回的值。</a:t>
            </a:r>
          </a:p>
          <a:p>
            <a:pPr lvl="1">
              <a:buFont typeface="Wingdings" pitchFamily="2" charset="2"/>
              <a:buNone/>
            </a:pPr>
            <a:r>
              <a:rPr lang="zh-CN" altLang="en-US" sz="2400" dirty="0"/>
              <a:t>如：</a:t>
            </a:r>
            <a:r>
              <a:rPr lang="en-US" altLang="zh-CN" sz="2400" dirty="0"/>
              <a:t>=if(5&gt;3,</a:t>
            </a:r>
            <a:r>
              <a:rPr lang="en-US" altLang="zh-CN" sz="2400" dirty="0">
                <a:latin typeface="Arial"/>
              </a:rPr>
              <a:t>”</a:t>
            </a:r>
            <a:r>
              <a:rPr lang="en-US" altLang="zh-CN" sz="2400" dirty="0"/>
              <a:t>Y</a:t>
            </a:r>
            <a:r>
              <a:rPr lang="en-US" altLang="zh-CN" sz="2400" dirty="0">
                <a:latin typeface="Arial"/>
              </a:rPr>
              <a:t>”</a:t>
            </a:r>
            <a:r>
              <a:rPr lang="en-US" altLang="zh-CN" sz="2400" dirty="0"/>
              <a:t>,</a:t>
            </a:r>
            <a:r>
              <a:rPr lang="en-US" altLang="zh-CN" sz="2400" dirty="0">
                <a:latin typeface="Arial"/>
              </a:rPr>
              <a:t>”</a:t>
            </a:r>
            <a:r>
              <a:rPr lang="en-US" altLang="zh-CN" sz="2400" dirty="0"/>
              <a:t>N</a:t>
            </a:r>
            <a:r>
              <a:rPr lang="en-US" altLang="zh-CN" sz="2400" dirty="0">
                <a:latin typeface="Arial"/>
              </a:rPr>
              <a:t>”</a:t>
            </a:r>
            <a:r>
              <a:rPr lang="en-US" altLang="zh-CN" sz="2400" dirty="0"/>
              <a:t>)</a:t>
            </a:r>
            <a:r>
              <a:rPr lang="zh-CN" altLang="en-US" sz="2400" dirty="0"/>
              <a:t>返回</a:t>
            </a:r>
            <a:r>
              <a:rPr lang="zh-CN" altLang="en-US" sz="2400" dirty="0">
                <a:latin typeface="Arial"/>
              </a:rPr>
              <a:t>”</a:t>
            </a:r>
            <a:r>
              <a:rPr lang="en-US" altLang="zh-CN" sz="2400" dirty="0"/>
              <a:t>Y</a:t>
            </a:r>
            <a:r>
              <a:rPr lang="en-US" altLang="zh-CN" sz="2400" dirty="0">
                <a:latin typeface="Arial"/>
              </a:rPr>
              <a:t>”</a:t>
            </a:r>
            <a:r>
              <a:rPr lang="en-US" altLang="zh-CN" sz="2400" dirty="0"/>
              <a:t>,</a:t>
            </a:r>
            <a:r>
              <a:rPr lang="zh-CN" altLang="en-US" sz="2400" dirty="0"/>
              <a:t>而</a:t>
            </a:r>
            <a:r>
              <a:rPr lang="en-US" altLang="zh-CN" sz="2400" dirty="0"/>
              <a:t>=if(5&gt;30,</a:t>
            </a:r>
            <a:r>
              <a:rPr lang="en-US" altLang="zh-CN" sz="2400" dirty="0">
                <a:latin typeface="Arial"/>
              </a:rPr>
              <a:t>”</a:t>
            </a:r>
            <a:r>
              <a:rPr lang="en-US" altLang="zh-CN" sz="2400" dirty="0"/>
              <a:t>Y</a:t>
            </a:r>
            <a:r>
              <a:rPr lang="en-US" altLang="zh-CN" sz="2400" dirty="0">
                <a:latin typeface="Arial"/>
              </a:rPr>
              <a:t>”</a:t>
            </a:r>
            <a:r>
              <a:rPr lang="en-US" altLang="zh-CN" sz="2400" dirty="0"/>
              <a:t>,</a:t>
            </a:r>
            <a:r>
              <a:rPr lang="en-US" altLang="zh-CN" sz="2400" dirty="0">
                <a:latin typeface="Arial"/>
              </a:rPr>
              <a:t>”</a:t>
            </a:r>
            <a:r>
              <a:rPr lang="en-US" altLang="zh-CN" sz="2400" dirty="0"/>
              <a:t>N</a:t>
            </a:r>
            <a:r>
              <a:rPr lang="en-US" altLang="zh-CN" sz="2400" dirty="0">
                <a:latin typeface="Arial"/>
              </a:rPr>
              <a:t>”</a:t>
            </a:r>
            <a:r>
              <a:rPr lang="en-US" altLang="zh-CN" sz="2400" dirty="0"/>
              <a:t>)</a:t>
            </a:r>
            <a:r>
              <a:rPr lang="zh-CN" altLang="en-US" sz="2400" dirty="0"/>
              <a:t>返回</a:t>
            </a:r>
            <a:r>
              <a:rPr lang="zh-CN" altLang="en-US" sz="2400" dirty="0">
                <a:latin typeface="Arial"/>
              </a:rPr>
              <a:t>”</a:t>
            </a:r>
            <a:r>
              <a:rPr lang="en-US" altLang="zh-CN" sz="2400" dirty="0"/>
              <a:t>N</a:t>
            </a:r>
            <a:r>
              <a:rPr lang="en-US" altLang="zh-CN" sz="2400" dirty="0">
                <a:latin typeface="Arial"/>
              </a:rPr>
              <a:t>”</a:t>
            </a:r>
            <a:r>
              <a:rPr lang="zh-CN" altLang="en-US" sz="2400" dirty="0"/>
              <a: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E742D8A1-6361-437D-9E74-FE58CC891C20}" type="slidenum">
              <a:rPr lang="en-US" altLang="zh-CN"/>
              <a:pPr/>
              <a:t>34</a:t>
            </a:fld>
            <a:endParaRPr lang="en-US" altLang="zh-CN" dirty="0"/>
          </a:p>
        </p:txBody>
      </p:sp>
      <p:sp>
        <p:nvSpPr>
          <p:cNvPr id="96258" name="Rectangle 2"/>
          <p:cNvSpPr>
            <a:spLocks noGrp="1" noChangeArrowheads="1"/>
          </p:cNvSpPr>
          <p:nvPr>
            <p:ph type="title"/>
          </p:nvPr>
        </p:nvSpPr>
        <p:spPr/>
        <p:txBody>
          <a:bodyPr/>
          <a:lstStyle/>
          <a:p>
            <a:endParaRPr lang="zh-CN" altLang="zh-CN"/>
          </a:p>
        </p:txBody>
      </p:sp>
      <p:sp>
        <p:nvSpPr>
          <p:cNvPr id="96259" name="Rectangle 3"/>
          <p:cNvSpPr>
            <a:spLocks noGrp="1" noChangeArrowheads="1"/>
          </p:cNvSpPr>
          <p:nvPr>
            <p:ph type="body" idx="1"/>
          </p:nvPr>
        </p:nvSpPr>
        <p:spPr/>
        <p:txBody>
          <a:bodyPr/>
          <a:lstStyle/>
          <a:p>
            <a:pPr lvl="1"/>
            <a:r>
              <a:rPr lang="en-US" altLang="zh-CN" dirty="0"/>
              <a:t>AND(logical1,logical2, ...)</a:t>
            </a:r>
          </a:p>
          <a:p>
            <a:pPr lvl="1">
              <a:buFont typeface="Wingdings" pitchFamily="2" charset="2"/>
              <a:buNone/>
            </a:pPr>
            <a:r>
              <a:rPr lang="zh-CN" altLang="en-US" dirty="0"/>
              <a:t>所有参数的逻辑值为真时，返回 </a:t>
            </a:r>
            <a:r>
              <a:rPr lang="en-US" altLang="zh-CN" dirty="0"/>
              <a:t>TRUE</a:t>
            </a:r>
            <a:r>
              <a:rPr lang="zh-CN" altLang="en-US" dirty="0"/>
              <a:t>；只要有一个参数的逻辑值为假，即返回 </a:t>
            </a:r>
            <a:r>
              <a:rPr lang="en-US" altLang="zh-CN" dirty="0"/>
              <a:t>FALSE</a:t>
            </a:r>
            <a:r>
              <a:rPr lang="zh-CN" altLang="en-US" dirty="0"/>
              <a:t>。</a:t>
            </a:r>
          </a:p>
          <a:p>
            <a:pPr lvl="1">
              <a:buFont typeface="Wingdings" pitchFamily="2" charset="2"/>
              <a:buNone/>
            </a:pPr>
            <a:r>
              <a:rPr lang="zh-CN" altLang="en-US" dirty="0"/>
              <a:t>如：</a:t>
            </a:r>
            <a:r>
              <a:rPr lang="en-US" altLang="zh-CN" dirty="0"/>
              <a:t>=AND</a:t>
            </a:r>
            <a:r>
              <a:rPr lang="zh-CN" altLang="en-US" dirty="0"/>
              <a:t>（</a:t>
            </a:r>
            <a:r>
              <a:rPr lang="en-US" altLang="zh-CN" dirty="0"/>
              <a:t>5&gt;3, 100&gt;50</a:t>
            </a:r>
            <a:r>
              <a:rPr lang="zh-CN" altLang="en-US" dirty="0"/>
              <a:t>）返回</a:t>
            </a:r>
            <a:r>
              <a:rPr lang="en-US" altLang="zh-CN" dirty="0"/>
              <a:t>TRUE</a:t>
            </a:r>
            <a:r>
              <a:rPr lang="zh-CN" altLang="en-US" dirty="0"/>
              <a:t>，</a:t>
            </a:r>
          </a:p>
          <a:p>
            <a:pPr lvl="1">
              <a:buFont typeface="Wingdings" pitchFamily="2" charset="2"/>
              <a:buNone/>
            </a:pPr>
            <a:r>
              <a:rPr lang="zh-CN" altLang="en-US" dirty="0"/>
              <a:t>而公式：</a:t>
            </a:r>
            <a:r>
              <a:rPr lang="en-US" altLang="zh-CN" dirty="0"/>
              <a:t>=AND</a:t>
            </a:r>
            <a:r>
              <a:rPr lang="zh-CN" altLang="en-US" dirty="0"/>
              <a:t>（</a:t>
            </a:r>
            <a:r>
              <a:rPr lang="en-US" altLang="zh-CN" dirty="0"/>
              <a:t>5&gt;3, 100&gt;500</a:t>
            </a:r>
            <a:r>
              <a:rPr lang="zh-CN" altLang="en-US" dirty="0"/>
              <a:t>）返回 </a:t>
            </a:r>
            <a:r>
              <a:rPr lang="en-US" altLang="zh-CN" dirty="0"/>
              <a:t>FALSE</a:t>
            </a:r>
            <a:r>
              <a:rPr lang="zh-CN" altLang="en-US" dirty="0"/>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EEB0715-A541-4E61-B16E-69E9C6D7CC84}" type="slidenum">
              <a:rPr lang="en-US" altLang="zh-CN"/>
              <a:pPr/>
              <a:t>35</a:t>
            </a:fld>
            <a:endParaRPr lang="en-US" altLang="zh-CN" dirty="0"/>
          </a:p>
        </p:txBody>
      </p:sp>
      <p:sp>
        <p:nvSpPr>
          <p:cNvPr id="97282" name="Rectangle 2"/>
          <p:cNvSpPr>
            <a:spLocks noGrp="1" noChangeArrowheads="1"/>
          </p:cNvSpPr>
          <p:nvPr>
            <p:ph type="title"/>
          </p:nvPr>
        </p:nvSpPr>
        <p:spPr/>
        <p:txBody>
          <a:bodyPr/>
          <a:lstStyle/>
          <a:p>
            <a:endParaRPr lang="zh-CN" altLang="zh-CN"/>
          </a:p>
        </p:txBody>
      </p:sp>
      <p:sp>
        <p:nvSpPr>
          <p:cNvPr id="97283" name="Rectangle 3"/>
          <p:cNvSpPr>
            <a:spLocks noGrp="1" noChangeArrowheads="1"/>
          </p:cNvSpPr>
          <p:nvPr>
            <p:ph type="body" idx="1"/>
          </p:nvPr>
        </p:nvSpPr>
        <p:spPr/>
        <p:txBody>
          <a:bodyPr/>
          <a:lstStyle/>
          <a:p>
            <a:pPr lvl="1"/>
            <a:r>
              <a:rPr lang="en-US" altLang="zh-CN" dirty="0"/>
              <a:t>OR(logical1,logical2, ...)</a:t>
            </a:r>
          </a:p>
          <a:p>
            <a:pPr lvl="1">
              <a:buFont typeface="Wingdings" pitchFamily="2" charset="2"/>
              <a:buNone/>
            </a:pPr>
            <a:r>
              <a:rPr lang="en-US" altLang="zh-CN" dirty="0"/>
              <a:t>  </a:t>
            </a:r>
            <a:r>
              <a:rPr lang="zh-CN" altLang="en-US" dirty="0"/>
              <a:t>所有参数的计算值均为</a:t>
            </a:r>
            <a:r>
              <a:rPr lang="en-US" altLang="zh-CN" dirty="0"/>
              <a:t>FALSE</a:t>
            </a:r>
            <a:r>
              <a:rPr lang="zh-CN" altLang="en-US" dirty="0"/>
              <a:t>时，才返回</a:t>
            </a:r>
            <a:r>
              <a:rPr lang="en-US" altLang="zh-CN" dirty="0"/>
              <a:t>FALSE</a:t>
            </a:r>
            <a:r>
              <a:rPr lang="zh-CN" altLang="en-US" dirty="0"/>
              <a:t>；只要有一个参数的逻辑值为真时，即返回 </a:t>
            </a:r>
            <a:r>
              <a:rPr lang="en-US" altLang="zh-CN" dirty="0"/>
              <a:t>TRUE</a:t>
            </a:r>
            <a:r>
              <a:rPr lang="zh-CN" altLang="en-US" dirty="0"/>
              <a:t>。如：</a:t>
            </a:r>
          </a:p>
          <a:p>
            <a:pPr lvl="1">
              <a:buFont typeface="Wingdings" pitchFamily="2" charset="2"/>
              <a:buNone/>
            </a:pPr>
            <a:r>
              <a:rPr lang="zh-CN" altLang="en-US" dirty="0"/>
              <a:t>  公式：</a:t>
            </a:r>
            <a:r>
              <a:rPr lang="en-US" altLang="zh-CN" dirty="0"/>
              <a:t>=OR</a:t>
            </a:r>
            <a:r>
              <a:rPr lang="zh-CN" altLang="en-US" dirty="0"/>
              <a:t>（</a:t>
            </a:r>
            <a:r>
              <a:rPr lang="en-US" altLang="zh-CN" dirty="0"/>
              <a:t>5&gt;3, 100&gt;500</a:t>
            </a:r>
            <a:r>
              <a:rPr lang="zh-CN" altLang="en-US" dirty="0"/>
              <a:t>）返回</a:t>
            </a:r>
            <a:r>
              <a:rPr lang="en-US" altLang="zh-CN" dirty="0"/>
              <a:t>TRUE</a:t>
            </a:r>
            <a:r>
              <a:rPr lang="zh-CN" altLang="en-US" dirty="0"/>
              <a:t>，</a:t>
            </a:r>
          </a:p>
          <a:p>
            <a:pPr lvl="1">
              <a:buFont typeface="Wingdings" pitchFamily="2" charset="2"/>
              <a:buNone/>
            </a:pPr>
            <a:r>
              <a:rPr lang="zh-CN" altLang="en-US" dirty="0"/>
              <a:t>  公式：</a:t>
            </a:r>
            <a:r>
              <a:rPr lang="en-US" altLang="zh-CN" dirty="0"/>
              <a:t>=OR</a:t>
            </a:r>
            <a:r>
              <a:rPr lang="zh-CN" altLang="en-US" dirty="0"/>
              <a:t>（</a:t>
            </a:r>
            <a:r>
              <a:rPr lang="en-US" altLang="zh-CN" dirty="0"/>
              <a:t>5&gt;30, 100&gt;500</a:t>
            </a:r>
            <a:r>
              <a:rPr lang="zh-CN" altLang="en-US" dirty="0"/>
              <a:t>）返回 </a:t>
            </a:r>
            <a:r>
              <a:rPr lang="en-US" altLang="zh-CN" dirty="0"/>
              <a:t>FALSE</a:t>
            </a:r>
            <a:r>
              <a:rPr lang="zh-CN" altLang="en-US" dirty="0"/>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ADA79749-6DFB-445A-86C7-8DFC5005B347}" type="slidenum">
              <a:rPr lang="en-US" altLang="zh-CN"/>
              <a:pPr/>
              <a:t>36</a:t>
            </a:fld>
            <a:endParaRPr lang="en-US" altLang="zh-CN" dirty="0"/>
          </a:p>
        </p:txBody>
      </p:sp>
      <p:sp>
        <p:nvSpPr>
          <p:cNvPr id="98306" name="Rectangle 2"/>
          <p:cNvSpPr>
            <a:spLocks noGrp="1" noChangeArrowheads="1"/>
          </p:cNvSpPr>
          <p:nvPr>
            <p:ph type="title"/>
          </p:nvPr>
        </p:nvSpPr>
        <p:spPr/>
        <p:txBody>
          <a:bodyPr/>
          <a:lstStyle/>
          <a:p>
            <a:endParaRPr lang="zh-CN" altLang="zh-CN"/>
          </a:p>
        </p:txBody>
      </p:sp>
      <p:sp>
        <p:nvSpPr>
          <p:cNvPr id="98307" name="Rectangle 3"/>
          <p:cNvSpPr>
            <a:spLocks noGrp="1" noChangeArrowheads="1"/>
          </p:cNvSpPr>
          <p:nvPr>
            <p:ph type="body" idx="1"/>
          </p:nvPr>
        </p:nvSpPr>
        <p:spPr/>
        <p:txBody>
          <a:bodyPr/>
          <a:lstStyle/>
          <a:p>
            <a:pPr>
              <a:buNone/>
            </a:pPr>
            <a:r>
              <a:rPr lang="zh-CN" altLang="en-US" dirty="0"/>
              <a:t>（</a:t>
            </a:r>
            <a:r>
              <a:rPr lang="en-US" altLang="zh-CN" dirty="0" smtClean="0"/>
              <a:t>4</a:t>
            </a:r>
            <a:r>
              <a:rPr lang="zh-CN" altLang="en-US" dirty="0" smtClean="0"/>
              <a:t>）</a:t>
            </a:r>
            <a:r>
              <a:rPr lang="zh-CN" altLang="zh-CN" dirty="0" smtClean="0"/>
              <a:t>时间</a:t>
            </a:r>
            <a:r>
              <a:rPr lang="zh-CN" altLang="zh-CN" dirty="0"/>
              <a:t>日期函数</a:t>
            </a:r>
          </a:p>
          <a:p>
            <a:pPr marL="538162" lvl="1" indent="0">
              <a:buNone/>
            </a:pPr>
            <a:r>
              <a:rPr lang="zh-CN" altLang="zh-CN" sz="2400" dirty="0"/>
              <a:t>①</a:t>
            </a:r>
            <a:r>
              <a:rPr lang="en-US" altLang="zh-CN" sz="2400" dirty="0"/>
              <a:t>Now()</a:t>
            </a:r>
            <a:endParaRPr lang="zh-CN" altLang="zh-CN" sz="2400" dirty="0"/>
          </a:p>
          <a:p>
            <a:pPr marL="538162" lvl="1" indent="0">
              <a:buNone/>
            </a:pPr>
            <a:r>
              <a:rPr lang="zh-CN" altLang="zh-CN" sz="2400" dirty="0"/>
              <a:t>返回当前日期和时间所对应的序列号或日期时间数据（与单元格格式有关）</a:t>
            </a:r>
            <a:r>
              <a:rPr lang="zh-CN" altLang="zh-CN" sz="2400" dirty="0" smtClean="0"/>
              <a:t>。</a:t>
            </a:r>
            <a:r>
              <a:rPr lang="zh-CN" altLang="zh-CN" sz="2400" dirty="0"/>
              <a:t>如：</a:t>
            </a:r>
            <a:r>
              <a:rPr lang="en-US" altLang="zh-CN" sz="2400" dirty="0"/>
              <a:t>=NOW</a:t>
            </a:r>
            <a:r>
              <a:rPr lang="en-US" altLang="zh-CN" sz="2400" dirty="0" smtClean="0"/>
              <a:t>()</a:t>
            </a:r>
            <a:endParaRPr lang="zh-CN" altLang="zh-CN" sz="2400" dirty="0"/>
          </a:p>
          <a:p>
            <a:pPr marL="538162" lvl="1" indent="0">
              <a:buNone/>
            </a:pPr>
            <a:r>
              <a:rPr lang="zh-CN" altLang="zh-CN" sz="2400" dirty="0" smtClean="0"/>
              <a:t>②</a:t>
            </a:r>
            <a:r>
              <a:rPr lang="en-US" altLang="zh-CN" sz="2400" dirty="0"/>
              <a:t>TODAY()</a:t>
            </a:r>
            <a:endParaRPr lang="zh-CN" altLang="zh-CN" sz="2400" dirty="0"/>
          </a:p>
          <a:p>
            <a:pPr marL="538162" lvl="1" indent="0">
              <a:buNone/>
            </a:pPr>
            <a:r>
              <a:rPr lang="zh-CN" altLang="zh-CN" sz="2400" dirty="0"/>
              <a:t>返回当前日期的序列号或日期格式数据。如</a:t>
            </a:r>
            <a:r>
              <a:rPr lang="en-US" altLang="zh-CN" sz="2400" dirty="0"/>
              <a:t>= TODAY</a:t>
            </a:r>
            <a:r>
              <a:rPr lang="en-US" altLang="zh-CN" sz="2400" dirty="0" smtClean="0"/>
              <a:t>()</a:t>
            </a:r>
            <a:endParaRPr lang="zh-CN" altLang="zh-CN" sz="2400" dirty="0"/>
          </a:p>
          <a:p>
            <a:pPr marL="538162" lvl="1" indent="0">
              <a:buNone/>
            </a:pPr>
            <a:r>
              <a:rPr lang="zh-CN" altLang="zh-CN" sz="2400" dirty="0" smtClean="0"/>
              <a:t>③</a:t>
            </a:r>
            <a:r>
              <a:rPr lang="en-US" altLang="zh-CN" sz="2400" dirty="0"/>
              <a:t>YEAR(</a:t>
            </a:r>
            <a:r>
              <a:rPr lang="en-US" altLang="zh-CN" sz="2400" dirty="0" err="1"/>
              <a:t>serial_number</a:t>
            </a:r>
            <a:r>
              <a:rPr lang="en-US" altLang="zh-CN" sz="2400" dirty="0"/>
              <a:t>)</a:t>
            </a:r>
            <a:r>
              <a:rPr lang="zh-CN" altLang="zh-CN" sz="2400" dirty="0"/>
              <a:t>，返回某日期序列对应的年份。</a:t>
            </a:r>
          </a:p>
          <a:p>
            <a:pPr marL="538162" lvl="1" indent="0">
              <a:buNone/>
            </a:pPr>
            <a:r>
              <a:rPr lang="zh-CN" altLang="zh-CN" sz="2400" dirty="0"/>
              <a:t>如：</a:t>
            </a:r>
            <a:r>
              <a:rPr lang="en-US" altLang="zh-CN" sz="2400" dirty="0"/>
              <a:t>=year(now</a:t>
            </a:r>
            <a:r>
              <a:rPr lang="en-US" altLang="zh-CN" sz="2400" dirty="0" smtClean="0"/>
              <a:t>())</a:t>
            </a:r>
            <a:endParaRPr lang="zh-CN" altLang="zh-CN"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7239000" y="6165304"/>
            <a:ext cx="1905000" cy="457200"/>
          </a:xfrm>
        </p:spPr>
        <p:txBody>
          <a:bodyPr/>
          <a:lstStyle/>
          <a:p>
            <a:fld id="{707481C8-5341-4EF0-9F0E-1503873DA4EB}" type="slidenum">
              <a:rPr lang="en-US" altLang="zh-CN"/>
              <a:pPr/>
              <a:t>37</a:t>
            </a:fld>
            <a:endParaRPr lang="en-US" altLang="zh-CN" dirty="0"/>
          </a:p>
        </p:txBody>
      </p:sp>
      <p:sp>
        <p:nvSpPr>
          <p:cNvPr id="99332" name="Rectangle 4"/>
          <p:cNvSpPr>
            <a:spLocks noGrp="1" noChangeArrowheads="1"/>
          </p:cNvSpPr>
          <p:nvPr>
            <p:ph type="title"/>
          </p:nvPr>
        </p:nvSpPr>
        <p:spPr/>
        <p:txBody>
          <a:bodyPr/>
          <a:lstStyle/>
          <a:p>
            <a:endParaRPr lang="zh-CN" altLang="zh-CN"/>
          </a:p>
        </p:txBody>
      </p:sp>
      <p:sp>
        <p:nvSpPr>
          <p:cNvPr id="99333" name="Rectangle 5"/>
          <p:cNvSpPr>
            <a:spLocks noGrp="1" noChangeArrowheads="1"/>
          </p:cNvSpPr>
          <p:nvPr>
            <p:ph type="body" idx="1"/>
          </p:nvPr>
        </p:nvSpPr>
        <p:spPr>
          <a:xfrm>
            <a:off x="684213" y="1412875"/>
            <a:ext cx="8197850" cy="4535488"/>
          </a:xfrm>
        </p:spPr>
        <p:txBody>
          <a:bodyPr/>
          <a:lstStyle/>
          <a:p>
            <a:pPr marL="538162" lvl="1" indent="0">
              <a:spcBef>
                <a:spcPts val="1800"/>
              </a:spcBef>
              <a:buNone/>
            </a:pPr>
            <a:r>
              <a:rPr lang="zh-CN" altLang="zh-CN" sz="2400" dirty="0"/>
              <a:t>④</a:t>
            </a:r>
            <a:r>
              <a:rPr lang="en-US" altLang="zh-CN" sz="2400" dirty="0"/>
              <a:t>YEAR(</a:t>
            </a:r>
            <a:r>
              <a:rPr lang="en-US" altLang="zh-CN" sz="2400" dirty="0" err="1"/>
              <a:t>serial_number</a:t>
            </a:r>
            <a:r>
              <a:rPr lang="en-US" altLang="zh-CN" sz="2400" dirty="0"/>
              <a:t>)</a:t>
            </a:r>
            <a:r>
              <a:rPr lang="zh-CN" altLang="zh-CN" sz="2400" dirty="0"/>
              <a:t>，返回某日期序列对应的年份。</a:t>
            </a:r>
          </a:p>
          <a:p>
            <a:pPr marL="538162" lvl="1" indent="0">
              <a:buNone/>
            </a:pPr>
            <a:r>
              <a:rPr lang="zh-CN" altLang="zh-CN" sz="2400" dirty="0"/>
              <a:t>如：</a:t>
            </a:r>
            <a:r>
              <a:rPr lang="en-US" altLang="zh-CN" sz="2400" dirty="0"/>
              <a:t>=year(now())</a:t>
            </a:r>
            <a:endParaRPr lang="zh-CN" altLang="zh-CN" sz="2400" dirty="0"/>
          </a:p>
          <a:p>
            <a:pPr marL="538162" lvl="1" indent="0">
              <a:buNone/>
            </a:pPr>
            <a:r>
              <a:rPr lang="zh-CN" altLang="zh-CN" sz="2400" dirty="0"/>
              <a:t>⑤</a:t>
            </a:r>
            <a:r>
              <a:rPr lang="en-US" altLang="zh-CN" sz="2400" dirty="0"/>
              <a:t>month(</a:t>
            </a:r>
            <a:r>
              <a:rPr lang="en-US" altLang="zh-CN" sz="2400" dirty="0" err="1"/>
              <a:t>serial_number</a:t>
            </a:r>
            <a:r>
              <a:rPr lang="en-US" altLang="zh-CN" sz="2400" dirty="0"/>
              <a:t>)</a:t>
            </a:r>
            <a:r>
              <a:rPr lang="zh-CN" altLang="zh-CN" sz="2400" dirty="0"/>
              <a:t>，返回某某日期序列对应的月份。</a:t>
            </a:r>
          </a:p>
          <a:p>
            <a:pPr marL="538162" lvl="1" indent="0">
              <a:buNone/>
            </a:pPr>
            <a:r>
              <a:rPr lang="zh-CN" altLang="zh-CN" sz="2400" dirty="0"/>
              <a:t>如：</a:t>
            </a:r>
            <a:r>
              <a:rPr lang="en-US" altLang="zh-CN" sz="2400" dirty="0"/>
              <a:t> =Month(now</a:t>
            </a:r>
            <a:r>
              <a:rPr lang="en-US" altLang="zh-CN" sz="2400" dirty="0" smtClean="0"/>
              <a:t>())</a:t>
            </a:r>
          </a:p>
          <a:p>
            <a:pPr marL="538162" lvl="1" indent="0">
              <a:buNone/>
            </a:pPr>
            <a:r>
              <a:rPr lang="zh-CN" altLang="zh-CN" sz="2400" dirty="0"/>
              <a:t>与</a:t>
            </a:r>
            <a:r>
              <a:rPr lang="en-US" altLang="zh-CN" sz="2400" dirty="0"/>
              <a:t>year</a:t>
            </a:r>
            <a:r>
              <a:rPr lang="zh-CN" altLang="zh-CN" sz="2400" dirty="0"/>
              <a:t>函数具有相同参数的日期时间函数还有</a:t>
            </a:r>
            <a:r>
              <a:rPr lang="en-US" altLang="zh-CN" sz="2400" dirty="0"/>
              <a:t>hour</a:t>
            </a:r>
            <a:r>
              <a:rPr lang="zh-CN" altLang="zh-CN" sz="2400" dirty="0"/>
              <a:t>、</a:t>
            </a:r>
            <a:r>
              <a:rPr lang="en-US" altLang="zh-CN" sz="2400" dirty="0"/>
              <a:t>minute</a:t>
            </a:r>
            <a:r>
              <a:rPr lang="zh-CN" altLang="zh-CN" sz="2400" dirty="0"/>
              <a:t>等函数</a:t>
            </a:r>
            <a:r>
              <a:rPr lang="zh-CN" altLang="zh-CN" sz="2000" dirty="0" smtClean="0"/>
              <a:t>。</a:t>
            </a:r>
            <a:endParaRPr lang="zh-CN" altLang="zh-CN" sz="2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7447BE4-2423-452E-813F-1E464FE38C70}" type="slidenum">
              <a:rPr lang="en-US" altLang="zh-CN"/>
              <a:pPr/>
              <a:t>38</a:t>
            </a:fld>
            <a:endParaRPr lang="en-US" altLang="zh-CN" dirty="0"/>
          </a:p>
        </p:txBody>
      </p:sp>
      <p:sp>
        <p:nvSpPr>
          <p:cNvPr id="100354" name="Rectangle 2"/>
          <p:cNvSpPr>
            <a:spLocks noGrp="1" noChangeArrowheads="1"/>
          </p:cNvSpPr>
          <p:nvPr>
            <p:ph type="title"/>
          </p:nvPr>
        </p:nvSpPr>
        <p:spPr/>
        <p:txBody>
          <a:bodyPr/>
          <a:lstStyle/>
          <a:p>
            <a:endParaRPr lang="zh-CN" altLang="zh-CN"/>
          </a:p>
        </p:txBody>
      </p:sp>
      <p:sp>
        <p:nvSpPr>
          <p:cNvPr id="100355" name="Rectangle 3"/>
          <p:cNvSpPr>
            <a:spLocks noGrp="1" noChangeArrowheads="1"/>
          </p:cNvSpPr>
          <p:nvPr>
            <p:ph type="body" idx="1"/>
          </p:nvPr>
        </p:nvSpPr>
        <p:spPr/>
        <p:txBody>
          <a:bodyPr/>
          <a:lstStyle/>
          <a:p>
            <a:pPr marL="538162" lvl="1" indent="0">
              <a:spcBef>
                <a:spcPts val="1417"/>
              </a:spcBef>
              <a:buNone/>
            </a:pPr>
            <a:r>
              <a:rPr lang="zh-CN" altLang="zh-CN" sz="2400" dirty="0" smtClean="0"/>
              <a:t>⑥ </a:t>
            </a:r>
            <a:r>
              <a:rPr lang="en-US" altLang="zh-CN" sz="2400" dirty="0"/>
              <a:t>day(</a:t>
            </a:r>
            <a:r>
              <a:rPr lang="en-US" altLang="zh-CN" sz="2400" dirty="0" err="1"/>
              <a:t>serial_number</a:t>
            </a:r>
            <a:r>
              <a:rPr lang="en-US" altLang="zh-CN" sz="2400" dirty="0"/>
              <a:t>)</a:t>
            </a:r>
            <a:endParaRPr lang="zh-CN" altLang="zh-CN" sz="2400" dirty="0"/>
          </a:p>
          <a:p>
            <a:pPr marL="538162" lvl="1" indent="0">
              <a:buNone/>
            </a:pPr>
            <a:r>
              <a:rPr lang="zh-CN" altLang="zh-CN" sz="2400" dirty="0"/>
              <a:t>返回以序列号表示的某日期的天数，用整数</a:t>
            </a:r>
            <a:r>
              <a:rPr lang="en-US" altLang="zh-CN" sz="2400" dirty="0"/>
              <a:t> 1 </a:t>
            </a:r>
            <a:r>
              <a:rPr lang="zh-CN" altLang="zh-CN" sz="2400" dirty="0"/>
              <a:t>到</a:t>
            </a:r>
            <a:r>
              <a:rPr lang="en-US" altLang="zh-CN" sz="2400" dirty="0"/>
              <a:t> 31 </a:t>
            </a:r>
            <a:r>
              <a:rPr lang="zh-CN" altLang="zh-CN" sz="2400" dirty="0"/>
              <a:t>表示。</a:t>
            </a:r>
          </a:p>
          <a:p>
            <a:pPr marL="538162" lvl="1" indent="0">
              <a:buNone/>
            </a:pPr>
            <a:r>
              <a:rPr lang="zh-CN" altLang="zh-CN" sz="2400" dirty="0"/>
              <a:t>⑦</a:t>
            </a:r>
            <a:r>
              <a:rPr lang="en-US" altLang="zh-CN" sz="2400" dirty="0"/>
              <a:t>TIME(hour, minute, second)</a:t>
            </a:r>
            <a:endParaRPr lang="zh-CN" altLang="zh-CN" sz="2400" dirty="0"/>
          </a:p>
          <a:p>
            <a:pPr marL="538162" lvl="1" indent="0">
              <a:buNone/>
            </a:pPr>
            <a:r>
              <a:rPr lang="zh-CN" altLang="zh-CN" sz="2400" dirty="0"/>
              <a:t>返回某一特定时间的小数值。如果在输入函数前，单元格的格式为“常规”，则结果将设为日期格式。</a:t>
            </a:r>
          </a:p>
          <a:p>
            <a:pPr lvl="2" indent="0">
              <a:lnSpc>
                <a:spcPct val="110000"/>
              </a:lnSpc>
              <a:buNone/>
            </a:pPr>
            <a:endParaRPr lang="zh-CN" altLang="en-US" dirty="0"/>
          </a:p>
          <a:p>
            <a:pPr lvl="1">
              <a:buFont typeface="Wingdings" pitchFamily="2" charset="2"/>
              <a:buNone/>
            </a:pPr>
            <a:endParaRPr lang="en-US" altLang="zh-CN" sz="2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7B5B9FC1-A3DC-4A0C-A3F3-26FBFCF051D8}" type="slidenum">
              <a:rPr lang="en-US" altLang="zh-CN"/>
              <a:pPr/>
              <a:t>39</a:t>
            </a:fld>
            <a:endParaRPr lang="en-US" altLang="zh-CN" dirty="0"/>
          </a:p>
        </p:txBody>
      </p:sp>
      <p:sp>
        <p:nvSpPr>
          <p:cNvPr id="102402" name="Rectangle 2"/>
          <p:cNvSpPr>
            <a:spLocks noGrp="1" noChangeArrowheads="1"/>
          </p:cNvSpPr>
          <p:nvPr>
            <p:ph type="title"/>
          </p:nvPr>
        </p:nvSpPr>
        <p:spPr/>
        <p:txBody>
          <a:bodyPr/>
          <a:lstStyle/>
          <a:p>
            <a:r>
              <a:rPr lang="en-US" altLang="zh-CN" sz="3200" dirty="0"/>
              <a:t>3</a:t>
            </a:r>
            <a:r>
              <a:rPr lang="zh-CN" altLang="en-US" sz="3200" dirty="0"/>
              <a:t>．实现方法</a:t>
            </a:r>
          </a:p>
        </p:txBody>
      </p:sp>
      <p:sp>
        <p:nvSpPr>
          <p:cNvPr id="102403" name="Rectangle 3"/>
          <p:cNvSpPr>
            <a:spLocks noGrp="1" noChangeArrowheads="1"/>
          </p:cNvSpPr>
          <p:nvPr>
            <p:ph type="body" idx="1"/>
          </p:nvPr>
        </p:nvSpPr>
        <p:spPr/>
        <p:txBody>
          <a:bodyPr/>
          <a:lstStyle/>
          <a:p>
            <a:pPr indent="-4763">
              <a:buNone/>
            </a:pPr>
            <a:r>
              <a:rPr lang="zh-CN" altLang="zh-CN" sz="2400" dirty="0" smtClean="0"/>
              <a:t>（</a:t>
            </a:r>
            <a:r>
              <a:rPr lang="en-US" altLang="zh-CN" sz="2400" dirty="0"/>
              <a:t>1</a:t>
            </a:r>
            <a:r>
              <a:rPr lang="zh-CN" altLang="zh-CN" sz="2400" dirty="0"/>
              <a:t>）选择区域</a:t>
            </a:r>
            <a:r>
              <a:rPr lang="en-US" altLang="zh-CN" sz="2400" dirty="0" err="1"/>
              <a:t>E2:J22</a:t>
            </a:r>
            <a:r>
              <a:rPr lang="zh-CN" altLang="zh-CN" sz="2400" dirty="0"/>
              <a:t>，单击“公式→函数库｜自动求和”</a:t>
            </a:r>
            <a:r>
              <a:rPr lang="zh-CN" altLang="zh-CN" sz="2400" dirty="0" smtClean="0"/>
              <a:t>按钮</a:t>
            </a:r>
            <a:r>
              <a:rPr lang="zh-CN" altLang="en-US" sz="2400" dirty="0" smtClean="0"/>
              <a:t>即</a:t>
            </a:r>
            <a:r>
              <a:rPr lang="zh-CN" altLang="en-US" sz="2400" dirty="0"/>
              <a:t>可</a:t>
            </a:r>
            <a:r>
              <a:rPr lang="zh-CN" altLang="zh-CN" sz="2400" dirty="0" smtClean="0"/>
              <a:t>。</a:t>
            </a:r>
            <a:endParaRPr lang="zh-CN" altLang="zh-CN" sz="2400" dirty="0"/>
          </a:p>
          <a:p>
            <a:pPr indent="-4763">
              <a:buNone/>
            </a:pPr>
            <a:r>
              <a:rPr lang="zh-CN" altLang="zh-CN" sz="2400" dirty="0" smtClean="0"/>
              <a:t>（</a:t>
            </a:r>
            <a:r>
              <a:rPr lang="en-US" altLang="zh-CN" sz="2400" dirty="0"/>
              <a:t>2</a:t>
            </a:r>
            <a:r>
              <a:rPr lang="zh-CN" altLang="zh-CN" sz="2400" dirty="0"/>
              <a:t>）将光标定位于</a:t>
            </a:r>
            <a:r>
              <a:rPr lang="en-US" altLang="zh-CN" sz="2400" dirty="0" err="1"/>
              <a:t>E23</a:t>
            </a:r>
            <a:r>
              <a:rPr lang="zh-CN" altLang="zh-CN" sz="2400" dirty="0"/>
              <a:t>单元格中，单击函数库中自动求和下拉箭头，在弹出的菜单中，单击“平均值”命令，结果就出来了。设置好单元格的小数位数后，拖动填充柄向右填充即可。</a:t>
            </a:r>
          </a:p>
          <a:p>
            <a:pPr lvl="1" algn="just">
              <a:buFont typeface="Wingdings" pitchFamily="2" charset="2"/>
              <a:buNone/>
            </a:pPr>
            <a:r>
              <a:rPr lang="zh-CN" altLang="en-US" sz="2400" dirty="0" smtClean="0"/>
              <a:t>。 </a:t>
            </a:r>
            <a:endParaRPr lang="zh-CN" altLang="en-US" sz="2400" dirty="0"/>
          </a:p>
          <a:p>
            <a:endParaRPr lang="en-US" altLang="zh-CN" sz="2800" dirty="0"/>
          </a:p>
        </p:txBody>
      </p:sp>
      <p:pic>
        <p:nvPicPr>
          <p:cNvPr id="1024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8216" y="3993865"/>
            <a:ext cx="2143528" cy="25781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pPr algn="ctr"/>
            <a:r>
              <a:rPr lang="zh-CN" altLang="en-US" dirty="0" smtClean="0"/>
              <a:t>目录</a:t>
            </a:r>
            <a:endParaRPr lang="zh-CN" altLang="en-US" dirty="0"/>
          </a:p>
        </p:txBody>
      </p:sp>
      <p:sp>
        <p:nvSpPr>
          <p:cNvPr id="219139" name="Rectangle 3"/>
          <p:cNvSpPr>
            <a:spLocks noGrp="1" noChangeArrowheads="1"/>
          </p:cNvSpPr>
          <p:nvPr>
            <p:ph type="body" idx="1"/>
          </p:nvPr>
        </p:nvSpPr>
        <p:spPr/>
        <p:txBody>
          <a:bodyPr/>
          <a:lstStyle/>
          <a:p>
            <a:pPr>
              <a:buNone/>
            </a:pPr>
            <a:r>
              <a:rPr lang="zh-CN" altLang="en-US" dirty="0" smtClean="0">
                <a:hlinkClick r:id="rId2" action="ppaction://hlinksldjump"/>
              </a:rPr>
              <a:t>案例</a:t>
            </a:r>
            <a:r>
              <a:rPr lang="en-US" altLang="zh-CN" dirty="0" smtClean="0">
                <a:hlinkClick r:id="rId2" action="ppaction://hlinksldjump"/>
              </a:rPr>
              <a:t>1 </a:t>
            </a:r>
            <a:r>
              <a:rPr lang="zh-CN" altLang="en-US" dirty="0" smtClean="0">
                <a:hlinkClick r:id="rId2" action="ppaction://hlinksldjump"/>
              </a:rPr>
              <a:t>数据填充与数据有效性设置</a:t>
            </a:r>
            <a:endParaRPr lang="zh-CN" altLang="en-US" dirty="0" smtClean="0"/>
          </a:p>
          <a:p>
            <a:pPr>
              <a:buNone/>
            </a:pPr>
            <a:r>
              <a:rPr lang="zh-CN" altLang="en-US" dirty="0" smtClean="0">
                <a:hlinkClick r:id="rId3" action="ppaction://hlinksldjump"/>
              </a:rPr>
              <a:t>案例</a:t>
            </a:r>
            <a:r>
              <a:rPr lang="en-US" altLang="zh-CN" dirty="0" smtClean="0">
                <a:hlinkClick r:id="rId3" action="ppaction://hlinksldjump"/>
              </a:rPr>
              <a:t>2 </a:t>
            </a:r>
            <a:r>
              <a:rPr lang="zh-CN" altLang="en-US" dirty="0" smtClean="0">
                <a:hlinkClick r:id="rId3" action="ppaction://hlinksldjump"/>
              </a:rPr>
              <a:t>成绩计算与统计</a:t>
            </a:r>
            <a:endParaRPr lang="zh-CN" altLang="en-US" dirty="0" smtClean="0"/>
          </a:p>
          <a:p>
            <a:pPr>
              <a:buNone/>
            </a:pPr>
            <a:r>
              <a:rPr lang="zh-CN" altLang="en-US" dirty="0" smtClean="0">
                <a:hlinkClick r:id="rId4" action="ppaction://hlinksldjump"/>
              </a:rPr>
              <a:t>案例</a:t>
            </a:r>
            <a:r>
              <a:rPr lang="en-US" altLang="zh-CN" dirty="0" smtClean="0">
                <a:hlinkClick r:id="rId4" action="ppaction://hlinksldjump"/>
              </a:rPr>
              <a:t>3  </a:t>
            </a:r>
            <a:r>
              <a:rPr lang="zh-CN" altLang="en-US" dirty="0" smtClean="0">
                <a:hlinkClick r:id="rId4" action="ppaction://hlinksldjump"/>
              </a:rPr>
              <a:t>成绩分析</a:t>
            </a:r>
            <a:endParaRPr lang="zh-CN" altLang="en-US" dirty="0" smtClean="0"/>
          </a:p>
          <a:p>
            <a:pPr>
              <a:buNone/>
            </a:pPr>
            <a:r>
              <a:rPr lang="zh-CN" altLang="en-US" dirty="0" smtClean="0">
                <a:hlinkClick r:id="rId5" action="ppaction://hlinksldjump"/>
              </a:rPr>
              <a:t>案例</a:t>
            </a:r>
            <a:r>
              <a:rPr lang="en-US" altLang="zh-CN" dirty="0" smtClean="0">
                <a:hlinkClick r:id="rId5" action="ppaction://hlinksldjump"/>
              </a:rPr>
              <a:t>4 </a:t>
            </a:r>
            <a:r>
              <a:rPr lang="zh-CN" altLang="en-US" dirty="0" smtClean="0">
                <a:hlinkClick r:id="rId5" action="ppaction://hlinksldjump"/>
              </a:rPr>
              <a:t>成绩表格式化</a:t>
            </a:r>
            <a:endParaRPr lang="zh-CN" altLang="en-US" dirty="0" smtClean="0"/>
          </a:p>
          <a:p>
            <a:pPr>
              <a:buNone/>
            </a:pPr>
            <a:r>
              <a:rPr lang="zh-CN" altLang="en-US" dirty="0" smtClean="0">
                <a:hlinkClick r:id="rId6" action="ppaction://hlinksldjump"/>
              </a:rPr>
              <a:t>案例</a:t>
            </a:r>
            <a:r>
              <a:rPr lang="en-US" altLang="zh-CN" dirty="0" smtClean="0">
                <a:hlinkClick r:id="rId6" action="ppaction://hlinksldjump"/>
              </a:rPr>
              <a:t>5 </a:t>
            </a:r>
            <a:r>
              <a:rPr lang="zh-CN" altLang="en-US" dirty="0" smtClean="0">
                <a:hlinkClick r:id="rId6" action="ppaction://hlinksldjump"/>
              </a:rPr>
              <a:t>投资理财</a:t>
            </a:r>
            <a:endParaRPr lang="zh-CN" altLang="en-US" dirty="0" smtClean="0"/>
          </a:p>
          <a:p>
            <a:pPr>
              <a:buNone/>
            </a:pPr>
            <a:r>
              <a:rPr lang="zh-CN" altLang="en-US" dirty="0" smtClean="0">
                <a:hlinkClick r:id="rId7" action="ppaction://hlinksldjump"/>
              </a:rPr>
              <a:t>案例</a:t>
            </a:r>
            <a:r>
              <a:rPr lang="en-US" altLang="zh-CN" dirty="0" smtClean="0">
                <a:hlinkClick r:id="rId7" action="ppaction://hlinksldjump"/>
              </a:rPr>
              <a:t>6 </a:t>
            </a:r>
            <a:r>
              <a:rPr lang="zh-CN" altLang="en-US" dirty="0" smtClean="0">
                <a:hlinkClick r:id="rId7" action="ppaction://hlinksldjump"/>
              </a:rPr>
              <a:t>产品销售数据管理</a:t>
            </a:r>
            <a:endParaRPr lang="zh-CN" altLang="en-US" dirty="0" smtClean="0"/>
          </a:p>
          <a:p>
            <a:pPr>
              <a:buNone/>
            </a:pPr>
            <a:r>
              <a:rPr lang="zh-CN" altLang="en-US" dirty="0" smtClean="0">
                <a:hlinkClick r:id="rId8" action="ppaction://hlinksldjump"/>
              </a:rPr>
              <a:t>案例</a:t>
            </a:r>
            <a:r>
              <a:rPr lang="en-US" altLang="zh-CN" dirty="0" smtClean="0">
                <a:hlinkClick r:id="rId8" action="ppaction://hlinksldjump"/>
              </a:rPr>
              <a:t>7 </a:t>
            </a:r>
            <a:r>
              <a:rPr lang="zh-CN" altLang="en-US" dirty="0" smtClean="0">
                <a:hlinkClick r:id="rId8" action="ppaction://hlinksldjump"/>
              </a:rPr>
              <a:t>教工信息统计与分析</a:t>
            </a:r>
            <a:endParaRPr lang="en-US" altLang="zh-CN" dirty="0" smtClean="0"/>
          </a:p>
          <a:p>
            <a:pPr>
              <a:buNone/>
            </a:pPr>
            <a:r>
              <a:rPr lang="zh-CN" altLang="zh-CN" dirty="0" smtClean="0">
                <a:hlinkClick r:id="rId9" action="ppaction://hlinksldjump"/>
              </a:rPr>
              <a:t>案例</a:t>
            </a:r>
            <a:r>
              <a:rPr lang="en-US" altLang="zh-CN" dirty="0" smtClean="0">
                <a:hlinkClick r:id="rId9" action="ppaction://hlinksldjump"/>
              </a:rPr>
              <a:t>8  Excel</a:t>
            </a:r>
            <a:r>
              <a:rPr lang="zh-CN" altLang="zh-CN" dirty="0" smtClean="0">
                <a:hlinkClick r:id="rId9" action="ppaction://hlinksldjump"/>
              </a:rPr>
              <a:t>模拟分析工具在投资理财方面的应用</a:t>
            </a:r>
            <a:endParaRPr lang="zh-CN" altLang="en-US" dirty="0"/>
          </a:p>
        </p:txBody>
      </p:sp>
      <p:sp>
        <p:nvSpPr>
          <p:cNvPr id="6" name="灯片编号占位符 5"/>
          <p:cNvSpPr>
            <a:spLocks noGrp="1"/>
          </p:cNvSpPr>
          <p:nvPr>
            <p:ph type="sldNum" sz="quarter" idx="12"/>
          </p:nvPr>
        </p:nvSpPr>
        <p:spPr/>
        <p:txBody>
          <a:bodyPr/>
          <a:lstStyle/>
          <a:p>
            <a:fld id="{663FC12C-A0B0-49C3-8603-6BA54329B246}" type="slidenum">
              <a:rPr lang="en-US" altLang="zh-CN" smtClean="0"/>
              <a:pPr/>
              <a:t>4</a:t>
            </a:fld>
            <a:endParaRPr lang="en-US" altLang="zh-CN"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6791EBB8-A080-40F8-9EEE-E66234A96B61}" type="slidenum">
              <a:rPr lang="en-US" altLang="zh-CN"/>
              <a:pPr/>
              <a:t>40</a:t>
            </a:fld>
            <a:endParaRPr lang="en-US" altLang="zh-CN" dirty="0"/>
          </a:p>
        </p:txBody>
      </p:sp>
      <p:sp>
        <p:nvSpPr>
          <p:cNvPr id="103426" name="Rectangle 2"/>
          <p:cNvSpPr>
            <a:spLocks noGrp="1" noChangeArrowheads="1"/>
          </p:cNvSpPr>
          <p:nvPr>
            <p:ph type="title"/>
          </p:nvPr>
        </p:nvSpPr>
        <p:spPr/>
        <p:txBody>
          <a:bodyPr/>
          <a:lstStyle/>
          <a:p>
            <a:endParaRPr lang="zh-CN" altLang="zh-CN"/>
          </a:p>
        </p:txBody>
      </p:sp>
      <p:sp>
        <p:nvSpPr>
          <p:cNvPr id="103427" name="Rectangle 3"/>
          <p:cNvSpPr>
            <a:spLocks noGrp="1" noChangeArrowheads="1"/>
          </p:cNvSpPr>
          <p:nvPr>
            <p:ph type="body" idx="1"/>
          </p:nvPr>
        </p:nvSpPr>
        <p:spPr/>
        <p:txBody>
          <a:bodyPr/>
          <a:lstStyle/>
          <a:p>
            <a:pPr lvl="1">
              <a:buFont typeface="Wingdings" pitchFamily="2" charset="2"/>
              <a:buNone/>
            </a:pPr>
            <a:r>
              <a:rPr lang="zh-CN" altLang="en-US" dirty="0"/>
              <a:t>（</a:t>
            </a:r>
            <a:r>
              <a:rPr lang="en-US" altLang="zh-CN" dirty="0"/>
              <a:t>3</a:t>
            </a:r>
            <a:r>
              <a:rPr lang="zh-CN" altLang="en-US" dirty="0"/>
              <a:t>）操作步骤</a:t>
            </a:r>
            <a:r>
              <a:rPr lang="zh-CN" altLang="en-US" dirty="0" smtClean="0"/>
              <a:t>：</a:t>
            </a:r>
            <a:endParaRPr lang="en-US" altLang="zh-CN" dirty="0" smtClean="0"/>
          </a:p>
          <a:p>
            <a:pPr lvl="1">
              <a:buFont typeface="Wingdings" pitchFamily="2" charset="2"/>
              <a:buNone/>
            </a:pP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04865"/>
            <a:ext cx="8077200" cy="194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图片 9" descr="说明: 说明: 图4_8 countif"/>
          <p:cNvPicPr/>
          <p:nvPr/>
        </p:nvPicPr>
        <p:blipFill>
          <a:blip r:embed="rId3">
            <a:extLst>
              <a:ext uri="{28A0092B-C50C-407E-A947-70E740481C1C}">
                <a14:useLocalDpi xmlns:a14="http://schemas.microsoft.com/office/drawing/2010/main" val="0"/>
              </a:ext>
            </a:extLst>
          </a:blip>
          <a:srcRect/>
          <a:stretch>
            <a:fillRect/>
          </a:stretch>
        </p:blipFill>
        <p:spPr bwMode="auto">
          <a:xfrm>
            <a:off x="2217189" y="3933056"/>
            <a:ext cx="4714875" cy="2232248"/>
          </a:xfrm>
          <a:prstGeom prst="rect">
            <a:avLst/>
          </a:prstGeom>
          <a:noFill/>
          <a:ln>
            <a:noFill/>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04451" name="Rectangle 3"/>
          <p:cNvSpPr>
            <a:spLocks noGrp="1" noChangeArrowheads="1"/>
          </p:cNvSpPr>
          <p:nvPr>
            <p:ph type="body" idx="1"/>
          </p:nvPr>
        </p:nvSpPr>
        <p:spPr/>
        <p:txBody>
          <a:bodyPr/>
          <a:lstStyle/>
          <a:p>
            <a:pPr marL="538162" lvl="1" indent="0">
              <a:buNone/>
            </a:pPr>
            <a:r>
              <a:rPr lang="zh-CN" altLang="en-US" dirty="0" smtClean="0"/>
              <a:t>（</a:t>
            </a:r>
            <a:r>
              <a:rPr lang="en-US" altLang="zh-CN" dirty="0" smtClean="0"/>
              <a:t>4</a:t>
            </a:r>
            <a:r>
              <a:rPr lang="zh-CN" altLang="zh-CN" dirty="0" smtClean="0"/>
              <a:t>）在单元格</a:t>
            </a:r>
            <a:r>
              <a:rPr lang="en-US" altLang="zh-CN" dirty="0" smtClean="0"/>
              <a:t>K2</a:t>
            </a:r>
            <a:r>
              <a:rPr lang="zh-CN" altLang="zh-CN" dirty="0" smtClean="0"/>
              <a:t>中，插入</a:t>
            </a:r>
            <a:r>
              <a:rPr lang="en-US" altLang="zh-CN" dirty="0" smtClean="0"/>
              <a:t>IF </a:t>
            </a:r>
            <a:r>
              <a:rPr lang="zh-CN" altLang="zh-CN" dirty="0" smtClean="0"/>
              <a:t>函数，在</a:t>
            </a:r>
            <a:r>
              <a:rPr lang="en-US" altLang="zh-CN" sz="2400" dirty="0" err="1" smtClean="0"/>
              <a:t>Logical_Test</a:t>
            </a:r>
            <a:r>
              <a:rPr lang="zh-CN" altLang="zh-CN" sz="2400" dirty="0" smtClean="0"/>
              <a:t>输入判定条件“</a:t>
            </a:r>
            <a:r>
              <a:rPr lang="en-US" altLang="zh-CN" sz="2400" dirty="0" err="1" smtClean="0"/>
              <a:t>J2</a:t>
            </a:r>
            <a:r>
              <a:rPr lang="en-US" altLang="zh-CN" sz="2400" dirty="0" smtClean="0"/>
              <a:t>&gt;=350”，</a:t>
            </a:r>
            <a:r>
              <a:rPr lang="en-US" altLang="zh-CN" sz="2400" dirty="0" err="1" smtClean="0"/>
              <a:t>在Value_if_true</a:t>
            </a:r>
            <a:r>
              <a:rPr lang="zh-CN" altLang="zh-CN" sz="2400" dirty="0" smtClean="0"/>
              <a:t>框中输入判定条件为</a:t>
            </a:r>
            <a:r>
              <a:rPr lang="en-US" altLang="zh-CN" sz="2400" dirty="0" smtClean="0"/>
              <a:t>TRUE</a:t>
            </a:r>
            <a:r>
              <a:rPr lang="zh-CN" altLang="zh-CN" sz="2400" dirty="0" smtClean="0"/>
              <a:t>时返回值“合格”，在</a:t>
            </a:r>
            <a:r>
              <a:rPr lang="en-US" altLang="zh-CN" sz="2400" dirty="0" err="1" smtClean="0"/>
              <a:t>Value_if_false</a:t>
            </a:r>
            <a:r>
              <a:rPr lang="zh-CN" altLang="zh-CN" sz="2400" dirty="0" smtClean="0"/>
              <a:t>框中输入判定条件为</a:t>
            </a:r>
            <a:r>
              <a:rPr lang="en-US" altLang="zh-CN" sz="2400" dirty="0" smtClean="0"/>
              <a:t>False</a:t>
            </a:r>
            <a:r>
              <a:rPr lang="zh-CN" altLang="zh-CN" sz="2400" dirty="0" smtClean="0"/>
              <a:t>时返回值“不合格”，如图</a:t>
            </a:r>
            <a:r>
              <a:rPr lang="en-US" altLang="zh-CN" sz="2400" dirty="0" smtClean="0"/>
              <a:t>4-9</a:t>
            </a:r>
            <a:r>
              <a:rPr lang="zh-CN" altLang="zh-CN" sz="2400" dirty="0" smtClean="0"/>
              <a:t>所示</a:t>
            </a:r>
            <a:r>
              <a:rPr lang="zh-CN" altLang="zh-CN" dirty="0" smtClean="0"/>
              <a:t>。</a:t>
            </a:r>
          </a:p>
          <a:p>
            <a:pPr lvl="1"/>
            <a:endParaRPr lang="en-US" altLang="zh-CN" dirty="0"/>
          </a:p>
        </p:txBody>
      </p:sp>
      <p:sp>
        <p:nvSpPr>
          <p:cNvPr id="8" name="灯片编号占位符 5"/>
          <p:cNvSpPr>
            <a:spLocks noGrp="1"/>
          </p:cNvSpPr>
          <p:nvPr>
            <p:ph type="sldNum" sz="quarter" idx="12"/>
          </p:nvPr>
        </p:nvSpPr>
        <p:spPr/>
        <p:txBody>
          <a:bodyPr/>
          <a:lstStyle/>
          <a:p>
            <a:fld id="{4AC6B1F9-37CB-47CF-9A6B-6FFD5126CF5F}" type="slidenum">
              <a:rPr lang="en-US" altLang="zh-CN" smtClean="0"/>
              <a:pPr/>
              <a:t>41</a:t>
            </a:fld>
            <a:endParaRPr lang="en-US" altLang="zh-CN"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3933056"/>
            <a:ext cx="6877050" cy="2229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F521F74B-A16B-4AD9-9EAD-EADD61CA3308}" type="slidenum">
              <a:rPr lang="en-US" altLang="zh-CN"/>
              <a:pPr/>
              <a:t>42</a:t>
            </a:fld>
            <a:endParaRPr lang="en-US" altLang="zh-CN" dirty="0"/>
          </a:p>
        </p:txBody>
      </p:sp>
      <p:sp>
        <p:nvSpPr>
          <p:cNvPr id="101378" name="Rectangle 2"/>
          <p:cNvSpPr>
            <a:spLocks noGrp="1" noChangeArrowheads="1"/>
          </p:cNvSpPr>
          <p:nvPr>
            <p:ph type="title"/>
          </p:nvPr>
        </p:nvSpPr>
        <p:spPr/>
        <p:txBody>
          <a:bodyPr/>
          <a:lstStyle/>
          <a:p>
            <a:endParaRPr lang="zh-CN" altLang="zh-CN"/>
          </a:p>
        </p:txBody>
      </p:sp>
      <p:sp>
        <p:nvSpPr>
          <p:cNvPr id="101379" name="Rectangle 3"/>
          <p:cNvSpPr>
            <a:spLocks noGrp="1" noChangeArrowheads="1"/>
          </p:cNvSpPr>
          <p:nvPr>
            <p:ph type="body" idx="1"/>
          </p:nvPr>
        </p:nvSpPr>
        <p:spPr/>
        <p:txBody>
          <a:bodyPr/>
          <a:lstStyle/>
          <a:p>
            <a:pPr lvl="1"/>
            <a:endParaRPr lang="en-US" altLang="zh-CN"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412776"/>
            <a:ext cx="8029575"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7835" y="3501008"/>
            <a:ext cx="5686425"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D8D9346E-D9C8-401E-843C-B2DEDDB579EA}" type="slidenum">
              <a:rPr lang="en-US" altLang="zh-CN"/>
              <a:pPr/>
              <a:t>43</a:t>
            </a:fld>
            <a:endParaRPr lang="en-US" altLang="zh-CN" dirty="0"/>
          </a:p>
        </p:txBody>
      </p:sp>
      <p:sp>
        <p:nvSpPr>
          <p:cNvPr id="106498" name="Rectangle 2"/>
          <p:cNvSpPr>
            <a:spLocks noGrp="1" noChangeArrowheads="1"/>
          </p:cNvSpPr>
          <p:nvPr>
            <p:ph type="title"/>
          </p:nvPr>
        </p:nvSpPr>
        <p:spPr/>
        <p:txBody>
          <a:bodyPr/>
          <a:lstStyle/>
          <a:p>
            <a:endParaRPr lang="zh-CN" altLang="zh-CN"/>
          </a:p>
        </p:txBody>
      </p:sp>
      <p:sp>
        <p:nvSpPr>
          <p:cNvPr id="106499" name="Rectangle 3"/>
          <p:cNvSpPr>
            <a:spLocks noGrp="1" noChangeArrowheads="1"/>
          </p:cNvSpPr>
          <p:nvPr>
            <p:ph type="body" idx="1"/>
          </p:nvPr>
        </p:nvSpPr>
        <p:spPr/>
        <p:txBody>
          <a:bodyPr/>
          <a:lstStyle/>
          <a:p>
            <a:pPr>
              <a:buNone/>
            </a:pPr>
            <a:r>
              <a:rPr lang="zh-CN" altLang="zh-CN" sz="2400" dirty="0"/>
              <a:t>（</a:t>
            </a:r>
            <a:r>
              <a:rPr lang="en-US" altLang="zh-CN" sz="2400" dirty="0"/>
              <a:t>6</a:t>
            </a:r>
            <a:r>
              <a:rPr lang="zh-CN" altLang="zh-CN" sz="2400" dirty="0"/>
              <a:t>）在单元格</a:t>
            </a:r>
            <a:r>
              <a:rPr lang="en-US" altLang="zh-CN" sz="2400" dirty="0" err="1"/>
              <a:t>E27</a:t>
            </a:r>
            <a:r>
              <a:rPr lang="zh-CN" altLang="zh-CN" sz="2400" dirty="0"/>
              <a:t>中，插入</a:t>
            </a:r>
            <a:r>
              <a:rPr lang="en-US" altLang="zh-CN" sz="2400" dirty="0" err="1"/>
              <a:t>SUMIF</a:t>
            </a:r>
            <a:r>
              <a:rPr lang="zh-CN" altLang="zh-CN" sz="2400" dirty="0"/>
              <a:t>函数，在弹出的“函数参数”对话框的</a:t>
            </a:r>
            <a:r>
              <a:rPr lang="en-US" altLang="zh-CN" sz="2400" dirty="0"/>
              <a:t>Range</a:t>
            </a:r>
            <a:r>
              <a:rPr lang="zh-CN" altLang="zh-CN" sz="2400" dirty="0"/>
              <a:t>框中，圈选包括“性别”数据区域</a:t>
            </a:r>
            <a:r>
              <a:rPr lang="en-US" altLang="zh-CN" sz="2400" dirty="0" err="1"/>
              <a:t>D2:D22</a:t>
            </a:r>
            <a:r>
              <a:rPr lang="zh-CN" altLang="zh-CN" sz="2400" dirty="0"/>
              <a:t>（</a:t>
            </a:r>
            <a:r>
              <a:rPr lang="zh-CN" altLang="zh-CN" sz="2400" dirty="0">
                <a:solidFill>
                  <a:srgbClr val="FF0000"/>
                </a:solidFill>
              </a:rPr>
              <a:t>条件区域</a:t>
            </a:r>
            <a:r>
              <a:rPr lang="zh-CN" altLang="zh-CN" sz="2400" dirty="0"/>
              <a:t>），在</a:t>
            </a:r>
            <a:r>
              <a:rPr lang="en-US" altLang="zh-CN" sz="2400" dirty="0"/>
              <a:t>Criteria</a:t>
            </a:r>
            <a:r>
              <a:rPr lang="zh-CN" altLang="zh-CN" sz="2400" dirty="0"/>
              <a:t>框输入“男”或单击值为“男”的单元格，在</a:t>
            </a:r>
            <a:r>
              <a:rPr lang="en-US" altLang="zh-CN" sz="2400" dirty="0" err="1"/>
              <a:t>Sum_range</a:t>
            </a:r>
            <a:r>
              <a:rPr lang="zh-CN" altLang="zh-CN" sz="2400" dirty="0"/>
              <a:t>框中圈选实际求和的单元格区域“</a:t>
            </a:r>
            <a:r>
              <a:rPr lang="en-US" altLang="zh-CN" sz="2400" dirty="0" err="1"/>
              <a:t>E2</a:t>
            </a:r>
            <a:r>
              <a:rPr lang="zh-CN" altLang="zh-CN" sz="2400" dirty="0"/>
              <a:t>：</a:t>
            </a:r>
            <a:r>
              <a:rPr lang="en-US" altLang="zh-CN" sz="2400" dirty="0" err="1"/>
              <a:t>E22</a:t>
            </a:r>
            <a:r>
              <a:rPr lang="en-US" altLang="zh-CN" sz="2400" dirty="0"/>
              <a:t>”，“</a:t>
            </a:r>
            <a:r>
              <a:rPr lang="en-US" altLang="zh-CN" sz="2400" dirty="0" err="1"/>
              <a:t>确定</a:t>
            </a:r>
            <a:r>
              <a:rPr lang="en-US" altLang="zh-CN" sz="2400" dirty="0"/>
              <a:t>”。</a:t>
            </a:r>
            <a:r>
              <a:rPr lang="en-US" altLang="zh-CN" sz="2400" dirty="0" err="1"/>
              <a:t>计算结果为726</a:t>
            </a:r>
            <a:r>
              <a:rPr lang="zh-CN" altLang="zh-CN" sz="2400" dirty="0"/>
              <a:t>，如图</a:t>
            </a:r>
            <a:r>
              <a:rPr lang="en-US" altLang="zh-CN" sz="2400" dirty="0"/>
              <a:t>4-10</a:t>
            </a:r>
            <a:r>
              <a:rPr lang="zh-CN" altLang="zh-CN" sz="2400" dirty="0"/>
              <a:t>所示。同理，在</a:t>
            </a:r>
            <a:r>
              <a:rPr lang="en-US" altLang="zh-CN" sz="2400" dirty="0" err="1"/>
              <a:t>E28</a:t>
            </a:r>
            <a:r>
              <a:rPr lang="zh-CN" altLang="zh-CN" sz="2400" dirty="0"/>
              <a:t>中计算女生高数总分为</a:t>
            </a:r>
            <a:r>
              <a:rPr lang="en-US" altLang="zh-CN" sz="2400" dirty="0"/>
              <a:t>721</a:t>
            </a:r>
            <a:r>
              <a:rPr lang="zh-CN" altLang="zh-CN" sz="2400" dirty="0" smtClean="0"/>
              <a:t>。</a:t>
            </a:r>
            <a:endParaRPr lang="en-US" altLang="zh-CN" sz="2400" dirty="0" smtClean="0"/>
          </a:p>
          <a:p>
            <a:pPr>
              <a:buNone/>
            </a:pPr>
            <a:endParaRPr lang="zh-CN" altLang="zh-CN" sz="2400" dirty="0"/>
          </a:p>
          <a:p>
            <a:pPr lvl="1">
              <a:buFont typeface="Wingdings" pitchFamily="2" charset="2"/>
              <a:buNone/>
            </a:pPr>
            <a:endParaRPr lang="en-US" altLang="zh-CN" dirty="0"/>
          </a:p>
        </p:txBody>
      </p:sp>
      <p:pic>
        <p:nvPicPr>
          <p:cNvPr id="7" name="图片 6"/>
          <p:cNvPicPr/>
          <p:nvPr/>
        </p:nvPicPr>
        <p:blipFill>
          <a:blip r:embed="rId2">
            <a:extLst>
              <a:ext uri="{28A0092B-C50C-407E-A947-70E740481C1C}">
                <a14:useLocalDpi xmlns:a14="http://schemas.microsoft.com/office/drawing/2010/main" val="0"/>
              </a:ext>
            </a:extLst>
          </a:blip>
          <a:stretch>
            <a:fillRect/>
          </a:stretch>
        </p:blipFill>
        <p:spPr>
          <a:xfrm>
            <a:off x="2211956" y="4293096"/>
            <a:ext cx="5278120" cy="2088232"/>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79B8C1F1-E6F0-43A4-962A-1079CCC2A6B9}" type="slidenum">
              <a:rPr lang="en-US" altLang="zh-CN"/>
              <a:pPr/>
              <a:t>44</a:t>
            </a:fld>
            <a:endParaRPr lang="en-US" altLang="zh-CN" dirty="0"/>
          </a:p>
        </p:txBody>
      </p:sp>
      <p:sp>
        <p:nvSpPr>
          <p:cNvPr id="107522" name="Rectangle 2"/>
          <p:cNvSpPr>
            <a:spLocks noGrp="1" noChangeArrowheads="1"/>
          </p:cNvSpPr>
          <p:nvPr>
            <p:ph type="title"/>
          </p:nvPr>
        </p:nvSpPr>
        <p:spPr/>
        <p:txBody>
          <a:bodyPr/>
          <a:lstStyle/>
          <a:p>
            <a:endParaRPr lang="zh-CN" altLang="zh-CN"/>
          </a:p>
        </p:txBody>
      </p:sp>
      <p:sp>
        <p:nvSpPr>
          <p:cNvPr id="107523" name="Rectangle 3"/>
          <p:cNvSpPr>
            <a:spLocks noGrp="1" noChangeArrowheads="1"/>
          </p:cNvSpPr>
          <p:nvPr>
            <p:ph type="body" idx="1"/>
          </p:nvPr>
        </p:nvSpPr>
        <p:spPr>
          <a:xfrm>
            <a:off x="684213" y="1341438"/>
            <a:ext cx="8197850" cy="4751387"/>
          </a:xfrm>
        </p:spPr>
        <p:txBody>
          <a:bodyPr/>
          <a:lstStyle/>
          <a:p>
            <a:r>
              <a:rPr lang="zh-CN" altLang="en-US" dirty="0"/>
              <a:t>有问题，查</a:t>
            </a:r>
            <a:r>
              <a:rPr lang="zh-CN" altLang="en-US" dirty="0" smtClean="0"/>
              <a:t>帮助</a:t>
            </a:r>
            <a:endParaRPr lang="en-US" altLang="zh-CN" dirty="0" smtClean="0"/>
          </a:p>
          <a:p>
            <a:pPr indent="-4763">
              <a:buNone/>
            </a:pPr>
            <a:r>
              <a:rPr lang="en-US" altLang="zh-CN" sz="2400" dirty="0" smtClean="0"/>
              <a:t>        </a:t>
            </a:r>
            <a:r>
              <a:rPr lang="zh-CN" altLang="zh-CN" sz="2400" dirty="0" smtClean="0"/>
              <a:t>在</a:t>
            </a:r>
            <a:r>
              <a:rPr lang="en-US" altLang="zh-CN" sz="2400" dirty="0"/>
              <a:t>Excel</a:t>
            </a:r>
            <a:r>
              <a:rPr lang="zh-CN" altLang="zh-CN" sz="2400" dirty="0"/>
              <a:t>窗口中，直接按【</a:t>
            </a:r>
            <a:r>
              <a:rPr lang="en-US" altLang="zh-CN" sz="2400" dirty="0" err="1"/>
              <a:t>F1</a:t>
            </a:r>
            <a:r>
              <a:rPr lang="zh-CN" altLang="zh-CN" sz="2400" dirty="0"/>
              <a:t>】键，弹出</a:t>
            </a:r>
            <a:r>
              <a:rPr lang="en-US" altLang="zh-CN" sz="2400" dirty="0"/>
              <a:t>Excel</a:t>
            </a:r>
            <a:r>
              <a:rPr lang="zh-CN" altLang="zh-CN" sz="2400" dirty="0"/>
              <a:t>帮助窗如图</a:t>
            </a:r>
            <a:r>
              <a:rPr lang="en-US" altLang="zh-CN" sz="2400" dirty="0"/>
              <a:t>4-11</a:t>
            </a:r>
            <a:r>
              <a:rPr lang="zh-CN" altLang="zh-CN" sz="2400" dirty="0"/>
              <a:t>所示，在“搜索”框中输入要查询问题的关键字如</a:t>
            </a:r>
            <a:r>
              <a:rPr lang="en-US" altLang="zh-CN" sz="2400" dirty="0" err="1"/>
              <a:t>Sumif</a:t>
            </a:r>
            <a:r>
              <a:rPr lang="zh-CN" altLang="zh-CN" sz="2400" dirty="0"/>
              <a:t>，单击右边的“搜索”按钮，即可搜索到</a:t>
            </a:r>
            <a:r>
              <a:rPr lang="en-US" altLang="zh-CN" sz="2400" dirty="0" err="1"/>
              <a:t>Sumif</a:t>
            </a:r>
            <a:r>
              <a:rPr lang="zh-CN" altLang="zh-CN" sz="2400" dirty="0"/>
              <a:t>函数的详细使用方法及应用示例。也可以在如图</a:t>
            </a:r>
            <a:r>
              <a:rPr lang="en-US" altLang="zh-CN" sz="2400" dirty="0"/>
              <a:t>4-11</a:t>
            </a:r>
            <a:r>
              <a:rPr lang="zh-CN" altLang="zh-CN" sz="2400" dirty="0"/>
              <a:t>所示</a:t>
            </a:r>
            <a:r>
              <a:rPr lang="en-US" altLang="zh-CN" sz="2400" dirty="0"/>
              <a:t>Excel </a:t>
            </a:r>
            <a:r>
              <a:rPr lang="zh-CN" altLang="zh-CN" sz="2400" dirty="0"/>
              <a:t>帮助窗口中，单击某一主题链接，打开有关主题帮助列表，单击某一标题可获得更详细的帮忙信息。如查询</a:t>
            </a:r>
            <a:r>
              <a:rPr lang="en-US" altLang="zh-CN" sz="2400" dirty="0" err="1"/>
              <a:t>Sumif</a:t>
            </a:r>
            <a:r>
              <a:rPr lang="zh-CN" altLang="zh-CN" sz="2400" dirty="0"/>
              <a:t>函数的使用方法，单击“函数参考→数学与三角函数→</a:t>
            </a:r>
            <a:r>
              <a:rPr lang="en-US" altLang="zh-CN" sz="2400" dirty="0" err="1"/>
              <a:t>Sumif</a:t>
            </a:r>
            <a:r>
              <a:rPr lang="zh-CN" altLang="zh-CN" sz="2400" dirty="0"/>
              <a:t>函数”链接，可获得</a:t>
            </a:r>
            <a:r>
              <a:rPr lang="en-US" altLang="zh-CN" sz="2400" dirty="0" err="1"/>
              <a:t>Sumif</a:t>
            </a:r>
            <a:r>
              <a:rPr lang="en-US" altLang="zh-CN" sz="2400" dirty="0"/>
              <a:t> </a:t>
            </a:r>
            <a:r>
              <a:rPr lang="zh-CN" altLang="zh-CN" sz="2400" dirty="0"/>
              <a:t>函数使用的详细帮助信息，如图</a:t>
            </a:r>
            <a:r>
              <a:rPr lang="en-US" altLang="zh-CN" sz="2400" dirty="0"/>
              <a:t> 4-12</a:t>
            </a:r>
            <a:r>
              <a:rPr lang="zh-CN" altLang="zh-CN" sz="2400" dirty="0"/>
              <a:t>所示。</a:t>
            </a:r>
          </a:p>
          <a:p>
            <a:pPr lvl="1"/>
            <a:endParaRPr lang="zh-CN" altLang="en-US" dirty="0"/>
          </a:p>
          <a:p>
            <a:pPr lvl="1">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45</a:t>
            </a:fld>
            <a:endParaRPr lang="en-US" altLang="zh-CN" dirty="0"/>
          </a:p>
        </p:txBody>
      </p:sp>
      <p:pic>
        <p:nvPicPr>
          <p:cNvPr id="10" name="内容占位符 9" descr="说明: 说明: 图4_11 sumif 函数"/>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59832" y="1484313"/>
            <a:ext cx="4896544" cy="4535487"/>
          </a:xfrm>
          <a:prstGeom prst="rect">
            <a:avLst/>
          </a:prstGeom>
          <a:noFill/>
          <a:ln>
            <a:noFill/>
          </a:ln>
        </p:spPr>
      </p:pic>
    </p:spTree>
    <p:extLst>
      <p:ext uri="{BB962C8B-B14F-4D97-AF65-F5344CB8AC3E}">
        <p14:creationId xmlns:p14="http://schemas.microsoft.com/office/powerpoint/2010/main" val="424012904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4664A961-CC6B-4823-9266-9ABED8A37889}" type="slidenum">
              <a:rPr lang="en-US" altLang="zh-CN"/>
              <a:pPr/>
              <a:t>46</a:t>
            </a:fld>
            <a:endParaRPr lang="en-US" altLang="zh-CN" dirty="0"/>
          </a:p>
        </p:txBody>
      </p:sp>
      <p:sp>
        <p:nvSpPr>
          <p:cNvPr id="108546" name="Rectangle 2"/>
          <p:cNvSpPr>
            <a:spLocks noGrp="1" noChangeArrowheads="1"/>
          </p:cNvSpPr>
          <p:nvPr>
            <p:ph type="title"/>
          </p:nvPr>
        </p:nvSpPr>
        <p:spPr/>
        <p:txBody>
          <a:bodyPr/>
          <a:lstStyle/>
          <a:p>
            <a:endParaRPr lang="zh-CN" altLang="zh-CN"/>
          </a:p>
        </p:txBody>
      </p:sp>
      <p:sp>
        <p:nvSpPr>
          <p:cNvPr id="108547" name="Rectangle 3"/>
          <p:cNvSpPr>
            <a:spLocks noGrp="1" noChangeArrowheads="1"/>
          </p:cNvSpPr>
          <p:nvPr>
            <p:ph type="body" idx="1"/>
          </p:nvPr>
        </p:nvSpPr>
        <p:spPr/>
        <p:txBody>
          <a:bodyPr/>
          <a:lstStyle/>
          <a:p>
            <a:pPr algn="just">
              <a:buFont typeface="Wingdings" pitchFamily="2" charset="2"/>
              <a:buNone/>
            </a:pPr>
            <a:r>
              <a:rPr lang="en-US" altLang="zh-CN" dirty="0"/>
              <a:t>4</a:t>
            </a:r>
            <a:r>
              <a:rPr lang="zh-CN" altLang="en-US"/>
              <a:t>．课堂实践</a:t>
            </a:r>
          </a:p>
          <a:p>
            <a:pPr algn="just">
              <a:buFont typeface="Wingdings" pitchFamily="2" charset="2"/>
              <a:buNone/>
            </a:pPr>
            <a:endParaRPr lang="zh-CN" altLang="en-US"/>
          </a:p>
          <a:p>
            <a:endParaRPr lang="en-US" altLang="zh-CN"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9528" y="2271454"/>
            <a:ext cx="8086725"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54FEC077-C25D-42CB-B011-8610E9D89385}" type="slidenum">
              <a:rPr lang="en-US" altLang="zh-CN"/>
              <a:pPr/>
              <a:t>47</a:t>
            </a:fld>
            <a:endParaRPr lang="en-US" altLang="zh-CN" dirty="0"/>
          </a:p>
        </p:txBody>
      </p:sp>
      <p:sp>
        <p:nvSpPr>
          <p:cNvPr id="109570" name="Rectangle 2"/>
          <p:cNvSpPr>
            <a:spLocks noGrp="1" noChangeArrowheads="1"/>
          </p:cNvSpPr>
          <p:nvPr>
            <p:ph type="title"/>
          </p:nvPr>
        </p:nvSpPr>
        <p:spPr/>
        <p:txBody>
          <a:bodyPr/>
          <a:lstStyle/>
          <a:p>
            <a:endParaRPr lang="zh-CN" altLang="zh-CN"/>
          </a:p>
        </p:txBody>
      </p:sp>
      <p:sp>
        <p:nvSpPr>
          <p:cNvPr id="109571" name="Rectangle 3"/>
          <p:cNvSpPr>
            <a:spLocks noGrp="1" noChangeArrowheads="1"/>
          </p:cNvSpPr>
          <p:nvPr>
            <p:ph type="body" idx="1"/>
          </p:nvPr>
        </p:nvSpPr>
        <p:spPr/>
        <p:txBody>
          <a:bodyPr/>
          <a:lstStyle/>
          <a:p>
            <a:pPr algn="just">
              <a:buFont typeface="Wingdings" pitchFamily="2" charset="2"/>
              <a:buNone/>
            </a:pPr>
            <a:r>
              <a:rPr lang="en-US" altLang="zh-CN" dirty="0"/>
              <a:t>5</a:t>
            </a:r>
            <a:r>
              <a:rPr lang="zh-CN" altLang="en-US" dirty="0"/>
              <a:t>．评价与总结（视情况而定）</a:t>
            </a:r>
          </a:p>
          <a:p>
            <a:pPr lvl="1"/>
            <a:r>
              <a:rPr lang="zh-CN" altLang="en-US" dirty="0"/>
              <a:t>第一组同学（</a:t>
            </a:r>
            <a:r>
              <a:rPr lang="en-US" altLang="zh-CN" dirty="0"/>
              <a:t>2</a:t>
            </a:r>
            <a:r>
              <a:rPr lang="zh-CN" altLang="en-US" dirty="0"/>
              <a:t>位为一组）主动上台演示（</a:t>
            </a:r>
            <a:r>
              <a:rPr lang="en-US" altLang="zh-CN" dirty="0"/>
              <a:t>1</a:t>
            </a:r>
            <a:r>
              <a:rPr lang="zh-CN" altLang="en-US" dirty="0"/>
              <a:t>）</a:t>
            </a:r>
            <a:r>
              <a:rPr lang="en-US" altLang="zh-CN" dirty="0"/>
              <a:t>-</a:t>
            </a:r>
            <a:r>
              <a:rPr lang="zh-CN" altLang="en-US" dirty="0"/>
              <a:t>（</a:t>
            </a:r>
            <a:r>
              <a:rPr lang="en-US" altLang="zh-CN" dirty="0"/>
              <a:t>3</a:t>
            </a:r>
            <a:r>
              <a:rPr lang="zh-CN" altLang="en-US" dirty="0"/>
              <a:t>）。</a:t>
            </a:r>
          </a:p>
          <a:p>
            <a:pPr lvl="1"/>
            <a:r>
              <a:rPr lang="zh-CN" altLang="en-US" dirty="0"/>
              <a:t>第二组同学主动上台演示（</a:t>
            </a:r>
            <a:r>
              <a:rPr lang="en-US" altLang="zh-CN" dirty="0"/>
              <a:t>4</a:t>
            </a:r>
            <a:r>
              <a:rPr lang="zh-CN" altLang="en-US" dirty="0"/>
              <a:t>）</a:t>
            </a:r>
            <a:r>
              <a:rPr lang="en-US" altLang="zh-CN" dirty="0"/>
              <a:t>-</a:t>
            </a:r>
            <a:r>
              <a:rPr lang="zh-CN" altLang="en-US" dirty="0"/>
              <a:t>（</a:t>
            </a:r>
            <a:r>
              <a:rPr lang="en-US" altLang="zh-CN" dirty="0"/>
              <a:t>6</a:t>
            </a:r>
            <a:r>
              <a:rPr lang="zh-CN" altLang="en-US" dirty="0"/>
              <a:t>）。</a:t>
            </a:r>
          </a:p>
          <a:p>
            <a:pPr lvl="1"/>
            <a:r>
              <a:rPr lang="zh-CN" altLang="en-US" dirty="0"/>
              <a:t>鼓励同学总结本案例解决思路，学生或老师补充。</a:t>
            </a:r>
          </a:p>
          <a:p>
            <a:endParaRPr lang="en-US" altLang="zh-CN"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72EEA6A-F311-4412-ACE1-3D18AF4D6116}" type="slidenum">
              <a:rPr lang="en-US" altLang="zh-CN"/>
              <a:pPr/>
              <a:t>48</a:t>
            </a:fld>
            <a:endParaRPr lang="en-US" altLang="zh-CN" dirty="0"/>
          </a:p>
        </p:txBody>
      </p:sp>
      <p:sp>
        <p:nvSpPr>
          <p:cNvPr id="110594" name="Rectangle 2"/>
          <p:cNvSpPr>
            <a:spLocks noGrp="1" noChangeArrowheads="1"/>
          </p:cNvSpPr>
          <p:nvPr>
            <p:ph type="title"/>
          </p:nvPr>
        </p:nvSpPr>
        <p:spPr/>
        <p:txBody>
          <a:bodyPr/>
          <a:lstStyle/>
          <a:p>
            <a:endParaRPr lang="zh-CN" altLang="zh-CN"/>
          </a:p>
        </p:txBody>
      </p:sp>
      <p:sp>
        <p:nvSpPr>
          <p:cNvPr id="110595" name="Rectangle 3"/>
          <p:cNvSpPr>
            <a:spLocks noGrp="1" noChangeArrowheads="1"/>
          </p:cNvSpPr>
          <p:nvPr>
            <p:ph type="body" idx="1"/>
          </p:nvPr>
        </p:nvSpPr>
        <p:spPr/>
        <p:txBody>
          <a:bodyPr/>
          <a:lstStyle/>
          <a:p>
            <a:pPr algn="just">
              <a:buFont typeface="Wingdings" pitchFamily="2" charset="2"/>
              <a:buNone/>
            </a:pPr>
            <a:r>
              <a:rPr lang="en-US" altLang="zh-CN" dirty="0"/>
              <a:t>6</a:t>
            </a:r>
            <a:r>
              <a:rPr lang="zh-CN" altLang="en-US" dirty="0"/>
              <a:t>．课外延伸</a:t>
            </a:r>
          </a:p>
          <a:p>
            <a:pPr>
              <a:buNone/>
            </a:pPr>
            <a:r>
              <a:rPr lang="zh-CN" altLang="zh-CN" sz="2000" dirty="0"/>
              <a:t>（</a:t>
            </a:r>
            <a:r>
              <a:rPr lang="en-US" altLang="zh-CN" sz="2000" dirty="0"/>
              <a:t>1</a:t>
            </a:r>
            <a:r>
              <a:rPr lang="zh-CN" altLang="zh-CN" sz="2000" dirty="0"/>
              <a:t>）文本函数</a:t>
            </a:r>
          </a:p>
          <a:p>
            <a:pPr>
              <a:lnSpc>
                <a:spcPct val="150000"/>
              </a:lnSpc>
              <a:buNone/>
            </a:pPr>
            <a:r>
              <a:rPr lang="zh-CN" altLang="zh-CN" sz="2000" dirty="0"/>
              <a:t>①</a:t>
            </a:r>
            <a:r>
              <a:rPr lang="en-US" altLang="zh-CN" sz="2000" dirty="0"/>
              <a:t>LEN(text)</a:t>
            </a:r>
            <a:r>
              <a:rPr lang="zh-CN" altLang="zh-CN" sz="2000" dirty="0"/>
              <a:t>，返回文本字符串中的字符数。</a:t>
            </a:r>
          </a:p>
          <a:p>
            <a:pPr>
              <a:lnSpc>
                <a:spcPct val="150000"/>
              </a:lnSpc>
              <a:buNone/>
            </a:pPr>
            <a:r>
              <a:rPr lang="zh-CN" altLang="zh-CN" sz="2000" dirty="0"/>
              <a:t>如：</a:t>
            </a:r>
            <a:r>
              <a:rPr lang="en-US" altLang="zh-CN" sz="2000" dirty="0"/>
              <a:t>=</a:t>
            </a:r>
            <a:r>
              <a:rPr lang="en-US" altLang="zh-CN" sz="2000" dirty="0" err="1"/>
              <a:t>len</a:t>
            </a:r>
            <a:r>
              <a:rPr lang="en-US" altLang="zh-CN" sz="2000" dirty="0"/>
              <a:t>("</a:t>
            </a:r>
            <a:r>
              <a:rPr lang="en-US" altLang="zh-CN" sz="2000" dirty="0" err="1"/>
              <a:t>abcd</a:t>
            </a:r>
            <a:r>
              <a:rPr lang="en-US" altLang="zh-CN" sz="2000" dirty="0"/>
              <a:t>")</a:t>
            </a:r>
            <a:r>
              <a:rPr lang="zh-CN" altLang="zh-CN" sz="2000" dirty="0"/>
              <a:t>返回</a:t>
            </a:r>
            <a:r>
              <a:rPr lang="en-US" altLang="zh-CN" sz="2000" dirty="0"/>
              <a:t>4, =LEN("</a:t>
            </a:r>
            <a:r>
              <a:rPr lang="zh-CN" altLang="zh-CN" sz="2000" dirty="0"/>
              <a:t>英语</a:t>
            </a:r>
            <a:r>
              <a:rPr lang="en-US" altLang="zh-CN" sz="2000" dirty="0" err="1"/>
              <a:t>abc</a:t>
            </a:r>
            <a:r>
              <a:rPr lang="en-US" altLang="zh-CN" sz="2000" dirty="0"/>
              <a:t>")</a:t>
            </a:r>
            <a:r>
              <a:rPr lang="zh-CN" altLang="zh-CN" sz="2000" dirty="0"/>
              <a:t>返回</a:t>
            </a:r>
            <a:r>
              <a:rPr lang="en-US" altLang="zh-CN" sz="2000" dirty="0"/>
              <a:t>5</a:t>
            </a:r>
            <a:r>
              <a:rPr lang="zh-CN" altLang="zh-CN" sz="2000" dirty="0"/>
              <a:t>。</a:t>
            </a:r>
          </a:p>
          <a:p>
            <a:pPr>
              <a:lnSpc>
                <a:spcPct val="150000"/>
              </a:lnSpc>
              <a:buNone/>
            </a:pPr>
            <a:r>
              <a:rPr lang="zh-CN" altLang="zh-CN" sz="2000" dirty="0"/>
              <a:t>②</a:t>
            </a:r>
            <a:r>
              <a:rPr lang="en-US" altLang="zh-CN" sz="2000" dirty="0"/>
              <a:t>MID(</a:t>
            </a:r>
            <a:r>
              <a:rPr lang="en-US" altLang="zh-CN" sz="2000" dirty="0" err="1"/>
              <a:t>text,start_num,num_chars</a:t>
            </a:r>
            <a:r>
              <a:rPr lang="en-US" altLang="zh-CN" sz="2000" dirty="0"/>
              <a:t>)</a:t>
            </a:r>
            <a:endParaRPr lang="zh-CN" altLang="zh-CN" sz="2000" dirty="0"/>
          </a:p>
          <a:p>
            <a:pPr>
              <a:lnSpc>
                <a:spcPct val="150000"/>
              </a:lnSpc>
              <a:buNone/>
            </a:pPr>
            <a:r>
              <a:rPr lang="zh-CN" altLang="zh-CN" sz="2000" dirty="0"/>
              <a:t>返回文本字符串中从指定位置开始的特定数目的字符串。</a:t>
            </a:r>
          </a:p>
          <a:p>
            <a:pPr>
              <a:lnSpc>
                <a:spcPct val="150000"/>
              </a:lnSpc>
              <a:buNone/>
            </a:pPr>
            <a:r>
              <a:rPr lang="zh-CN" altLang="zh-CN" sz="2000" dirty="0"/>
              <a:t>其中</a:t>
            </a:r>
            <a:r>
              <a:rPr lang="en-US" altLang="zh-CN" sz="2000" dirty="0"/>
              <a:t>:text</a:t>
            </a:r>
            <a:r>
              <a:rPr lang="zh-CN" altLang="zh-CN" sz="2000" dirty="0"/>
              <a:t>是包含要提取字符的文本字符串，</a:t>
            </a:r>
            <a:r>
              <a:rPr lang="en-US" altLang="zh-CN" sz="2000" dirty="0" err="1"/>
              <a:t>start_num</a:t>
            </a:r>
            <a:r>
              <a:rPr lang="zh-CN" altLang="zh-CN" sz="2000" dirty="0"/>
              <a:t>是文本中要提取的第一个字符的位置，</a:t>
            </a:r>
            <a:r>
              <a:rPr lang="en-US" altLang="zh-CN" sz="2000" dirty="0" err="1"/>
              <a:t>Num_chars</a:t>
            </a:r>
            <a:r>
              <a:rPr lang="zh-CN" altLang="zh-CN" sz="2000" dirty="0"/>
              <a:t>指定希望</a:t>
            </a:r>
            <a:r>
              <a:rPr lang="en-US" altLang="zh-CN" sz="2000" dirty="0"/>
              <a:t> MID </a:t>
            </a:r>
            <a:r>
              <a:rPr lang="zh-CN" altLang="zh-CN" sz="2000" dirty="0"/>
              <a:t>从文本中返回字符的个数。</a:t>
            </a:r>
          </a:p>
          <a:p>
            <a:pPr>
              <a:lnSpc>
                <a:spcPct val="150000"/>
              </a:lnSpc>
              <a:buNone/>
            </a:pPr>
            <a:r>
              <a:rPr lang="zh-CN" altLang="zh-CN" sz="2000" dirty="0"/>
              <a:t>如：</a:t>
            </a:r>
            <a:r>
              <a:rPr lang="en-US" altLang="zh-CN" sz="2000" dirty="0"/>
              <a:t>=MID("</a:t>
            </a:r>
            <a:r>
              <a:rPr lang="zh-CN" altLang="zh-CN" sz="2000" dirty="0"/>
              <a:t>英语</a:t>
            </a:r>
            <a:r>
              <a:rPr lang="en-US" altLang="zh-CN" sz="2000" dirty="0" err="1"/>
              <a:t>abc123</a:t>
            </a:r>
            <a:r>
              <a:rPr lang="en-US" altLang="zh-CN" sz="2000" dirty="0"/>
              <a:t>",3,3)</a:t>
            </a:r>
            <a:r>
              <a:rPr lang="zh-CN" altLang="zh-CN" sz="2000" dirty="0"/>
              <a:t>返回</a:t>
            </a:r>
            <a:r>
              <a:rPr lang="en-US" altLang="zh-CN" sz="2000" dirty="0"/>
              <a:t>"</a:t>
            </a:r>
            <a:r>
              <a:rPr lang="en-US" altLang="zh-CN" sz="2000" dirty="0" err="1"/>
              <a:t>abc</a:t>
            </a:r>
            <a:r>
              <a:rPr lang="en-US" altLang="zh-CN" sz="2000" dirty="0"/>
              <a:t>"</a:t>
            </a:r>
            <a:r>
              <a:rPr lang="zh-CN" altLang="zh-CN" sz="2000" dirty="0"/>
              <a:t>。</a:t>
            </a:r>
          </a:p>
          <a:p>
            <a:endParaRPr lang="en-US" altLang="zh-CN"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62D8A94-9C41-4333-A4A2-25A92FA097DD}" type="slidenum">
              <a:rPr lang="en-US" altLang="zh-CN"/>
              <a:pPr/>
              <a:t>49</a:t>
            </a:fld>
            <a:endParaRPr lang="en-US" altLang="zh-CN" dirty="0"/>
          </a:p>
        </p:txBody>
      </p:sp>
      <p:sp>
        <p:nvSpPr>
          <p:cNvPr id="111618" name="Rectangle 2"/>
          <p:cNvSpPr>
            <a:spLocks noGrp="1" noChangeArrowheads="1"/>
          </p:cNvSpPr>
          <p:nvPr>
            <p:ph type="title"/>
          </p:nvPr>
        </p:nvSpPr>
        <p:spPr/>
        <p:txBody>
          <a:bodyPr/>
          <a:lstStyle/>
          <a:p>
            <a:endParaRPr lang="zh-CN" altLang="zh-CN"/>
          </a:p>
        </p:txBody>
      </p:sp>
      <p:sp>
        <p:nvSpPr>
          <p:cNvPr id="111619" name="Rectangle 3"/>
          <p:cNvSpPr>
            <a:spLocks noGrp="1" noChangeArrowheads="1"/>
          </p:cNvSpPr>
          <p:nvPr>
            <p:ph type="body" idx="1"/>
          </p:nvPr>
        </p:nvSpPr>
        <p:spPr/>
        <p:txBody>
          <a:bodyPr/>
          <a:lstStyle/>
          <a:p>
            <a:pPr>
              <a:lnSpc>
                <a:spcPct val="150000"/>
              </a:lnSpc>
              <a:buNone/>
            </a:pPr>
            <a:r>
              <a:rPr lang="zh-CN" altLang="zh-CN" sz="2000" dirty="0"/>
              <a:t>③</a:t>
            </a:r>
            <a:r>
              <a:rPr lang="en-US" altLang="zh-CN" sz="2000" dirty="0"/>
              <a:t>TEXT(</a:t>
            </a:r>
            <a:r>
              <a:rPr lang="en-US" altLang="zh-CN" sz="2000" dirty="0" err="1"/>
              <a:t>value,format_text</a:t>
            </a:r>
            <a:r>
              <a:rPr lang="en-US" altLang="zh-CN" sz="2000" dirty="0"/>
              <a:t>),</a:t>
            </a:r>
            <a:r>
              <a:rPr lang="zh-CN" altLang="zh-CN" sz="2000" dirty="0"/>
              <a:t>将数值转换为按指定数字格式表示的文本。</a:t>
            </a:r>
          </a:p>
          <a:p>
            <a:pPr>
              <a:lnSpc>
                <a:spcPct val="150000"/>
              </a:lnSpc>
              <a:buNone/>
            </a:pPr>
            <a:r>
              <a:rPr lang="zh-CN" altLang="zh-CN" sz="2000" dirty="0"/>
              <a:t>其中：</a:t>
            </a:r>
            <a:r>
              <a:rPr lang="en-US" altLang="zh-CN" sz="2000" dirty="0"/>
              <a:t>Value </a:t>
            </a:r>
            <a:r>
              <a:rPr lang="zh-CN" altLang="zh-CN" sz="2000" dirty="0"/>
              <a:t>为数值、或计算结果为数字公式或对包含数字值的单元格的引用；</a:t>
            </a:r>
          </a:p>
          <a:p>
            <a:pPr>
              <a:lnSpc>
                <a:spcPct val="150000"/>
              </a:lnSpc>
              <a:buNone/>
            </a:pPr>
            <a:r>
              <a:rPr lang="en-US" altLang="zh-CN" sz="2000" dirty="0" err="1"/>
              <a:t>Format_text</a:t>
            </a:r>
            <a:r>
              <a:rPr lang="zh-CN" altLang="zh-CN" sz="2000" dirty="0"/>
              <a:t>为“单元格格式”对话框中“数字”中的“分类”框中的文本形式的数字格式。</a:t>
            </a:r>
          </a:p>
          <a:p>
            <a:pPr>
              <a:lnSpc>
                <a:spcPct val="150000"/>
              </a:lnSpc>
              <a:buNone/>
            </a:pPr>
            <a:r>
              <a:rPr lang="zh-CN" altLang="zh-CN" sz="2000" dirty="0"/>
              <a:t>如：</a:t>
            </a:r>
            <a:r>
              <a:rPr lang="en-US" altLang="zh-CN" sz="2000" dirty="0"/>
              <a:t>=TEXT(20000,"</a:t>
            </a:r>
            <a:r>
              <a:rPr lang="zh-CN" altLang="zh-CN" sz="2000" dirty="0"/>
              <a:t>￥</a:t>
            </a:r>
            <a:r>
              <a:rPr lang="en-US" altLang="zh-CN" sz="2000" dirty="0"/>
              <a:t>0.00")</a:t>
            </a:r>
            <a:r>
              <a:rPr lang="zh-CN" altLang="zh-CN" sz="2000" dirty="0"/>
              <a:t>，返回值“￥</a:t>
            </a:r>
            <a:r>
              <a:rPr lang="en-US" altLang="zh-CN" sz="2000" dirty="0"/>
              <a:t>20000.00</a:t>
            </a:r>
            <a:r>
              <a:rPr lang="zh-CN" altLang="zh-CN" sz="2000" dirty="0"/>
              <a:t>”。</a:t>
            </a:r>
          </a:p>
          <a:p>
            <a:pPr>
              <a:lnSpc>
                <a:spcPct val="150000"/>
              </a:lnSpc>
              <a:buNone/>
            </a:pPr>
            <a:r>
              <a:rPr lang="zh-CN" altLang="zh-CN" sz="2000" dirty="0"/>
              <a:t>④</a:t>
            </a:r>
            <a:r>
              <a:rPr lang="en-US" altLang="zh-CN" sz="2000" dirty="0"/>
              <a:t>VALUE(text)</a:t>
            </a:r>
            <a:r>
              <a:rPr lang="zh-CN" altLang="zh-CN" sz="2000" dirty="0"/>
              <a:t>，返回由数字文本字符串转换成的数字，</a:t>
            </a:r>
          </a:p>
          <a:p>
            <a:pPr>
              <a:lnSpc>
                <a:spcPct val="150000"/>
              </a:lnSpc>
              <a:buNone/>
            </a:pPr>
            <a:r>
              <a:rPr lang="zh-CN" altLang="zh-CN" sz="2000" dirty="0"/>
              <a:t>其中：</a:t>
            </a:r>
            <a:r>
              <a:rPr lang="en-US" altLang="zh-CN" sz="2000" dirty="0"/>
              <a:t>Text</a:t>
            </a:r>
            <a:r>
              <a:rPr lang="zh-CN" altLang="zh-CN" sz="2000" dirty="0"/>
              <a:t>为带引号的文本，或对需要进行文本转换的单元格的引用</a:t>
            </a:r>
            <a:r>
              <a:rPr lang="zh-CN" altLang="zh-CN" sz="2000" dirty="0" smtClean="0"/>
              <a:t>。</a:t>
            </a:r>
            <a:endParaRPr lang="zh-CN" altLang="zh-CN"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B44013E-E69B-46EC-A9B6-14B0409CA278}" type="slidenum">
              <a:rPr lang="en-US" altLang="zh-CN"/>
              <a:pPr/>
              <a:t>5</a:t>
            </a:fld>
            <a:endParaRPr lang="en-US" altLang="zh-CN" dirty="0"/>
          </a:p>
        </p:txBody>
      </p:sp>
      <p:sp>
        <p:nvSpPr>
          <p:cNvPr id="64516" name="Rectangle 4"/>
          <p:cNvSpPr>
            <a:spLocks noGrp="1" noChangeArrowheads="1"/>
          </p:cNvSpPr>
          <p:nvPr>
            <p:ph type="title"/>
          </p:nvPr>
        </p:nvSpPr>
        <p:spPr/>
        <p:txBody>
          <a:bodyPr/>
          <a:lstStyle/>
          <a:p>
            <a:pPr algn="ctr"/>
            <a:r>
              <a:rPr lang="en-US" altLang="zh-CN" sz="3200" dirty="0"/>
              <a:t/>
            </a:r>
            <a:br>
              <a:rPr lang="en-US" altLang="zh-CN" sz="3200" dirty="0"/>
            </a:br>
            <a:r>
              <a:rPr lang="zh-CN" altLang="en-US" sz="3200"/>
              <a:t>任务一 学生成绩录入与数据有效性控制</a:t>
            </a:r>
          </a:p>
        </p:txBody>
      </p:sp>
      <p:sp>
        <p:nvSpPr>
          <p:cNvPr id="64517" name="Rectangle 5"/>
          <p:cNvSpPr>
            <a:spLocks noGrp="1" noChangeArrowheads="1"/>
          </p:cNvSpPr>
          <p:nvPr>
            <p:ph type="body" idx="1"/>
          </p:nvPr>
        </p:nvSpPr>
        <p:spPr/>
        <p:txBody>
          <a:bodyPr/>
          <a:lstStyle/>
          <a:p>
            <a:r>
              <a:rPr lang="zh-CN" altLang="en-US" dirty="0"/>
              <a:t>在录入含有大量数据记录的过程中，不可避免地出现录入错误的现象。为了尽可能地减少录入错误，可通过对数据表单元格区域设置有效性校验条件，一旦出现录入错误，系统会自动提示，以便修改。</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AC9B6E32-A99C-4D6D-A34C-28EE3A718655}" type="slidenum">
              <a:rPr lang="en-US" altLang="zh-CN"/>
              <a:pPr/>
              <a:t>50</a:t>
            </a:fld>
            <a:endParaRPr lang="en-US" altLang="zh-CN" dirty="0"/>
          </a:p>
        </p:txBody>
      </p:sp>
      <p:sp>
        <p:nvSpPr>
          <p:cNvPr id="112644" name="Rectangle 4"/>
          <p:cNvSpPr>
            <a:spLocks noGrp="1" noChangeArrowheads="1"/>
          </p:cNvSpPr>
          <p:nvPr>
            <p:ph type="title"/>
          </p:nvPr>
        </p:nvSpPr>
        <p:spPr/>
        <p:txBody>
          <a:bodyPr/>
          <a:lstStyle/>
          <a:p>
            <a:endParaRPr lang="zh-CN" altLang="zh-CN"/>
          </a:p>
        </p:txBody>
      </p:sp>
      <p:sp>
        <p:nvSpPr>
          <p:cNvPr id="112645" name="Rectangle 5"/>
          <p:cNvSpPr>
            <a:spLocks noGrp="1" noChangeArrowheads="1"/>
          </p:cNvSpPr>
          <p:nvPr>
            <p:ph type="body" idx="1"/>
          </p:nvPr>
        </p:nvSpPr>
        <p:spPr/>
        <p:txBody>
          <a:bodyPr/>
          <a:lstStyle/>
          <a:p>
            <a:pPr>
              <a:lnSpc>
                <a:spcPct val="150000"/>
              </a:lnSpc>
              <a:buNone/>
            </a:pPr>
            <a:r>
              <a:rPr lang="zh-CN" altLang="zh-CN" sz="2000" dirty="0"/>
              <a:t>说明：</a:t>
            </a:r>
            <a:r>
              <a:rPr lang="en-US" altLang="zh-CN" sz="2000" dirty="0"/>
              <a:t>Text</a:t>
            </a:r>
            <a:r>
              <a:rPr lang="zh-CN" altLang="zh-CN" sz="2000" dirty="0"/>
              <a:t>可以是</a:t>
            </a:r>
            <a:r>
              <a:rPr lang="en-US" altLang="zh-CN" sz="2000" dirty="0" err="1"/>
              <a:t>MicrosoftExcel</a:t>
            </a:r>
            <a:r>
              <a:rPr lang="zh-CN" altLang="zh-CN" sz="2000" dirty="0"/>
              <a:t>中可识别的任意常数、日期或时间格式。如果</a:t>
            </a:r>
            <a:r>
              <a:rPr lang="en-US" altLang="zh-CN" sz="2000" dirty="0"/>
              <a:t>Text</a:t>
            </a:r>
            <a:r>
              <a:rPr lang="zh-CN" altLang="zh-CN" sz="2000" dirty="0"/>
              <a:t>不是这些格式的数据，则函数</a:t>
            </a:r>
            <a:r>
              <a:rPr lang="en-US" altLang="zh-CN" sz="2000" dirty="0"/>
              <a:t>VALUE</a:t>
            </a:r>
            <a:r>
              <a:rPr lang="zh-CN" altLang="zh-CN" sz="2000" dirty="0"/>
              <a:t>返回错误值</a:t>
            </a:r>
            <a:r>
              <a:rPr lang="en-US" altLang="zh-CN" sz="2000" dirty="0"/>
              <a:t>#VALUE!</a:t>
            </a:r>
            <a:r>
              <a:rPr lang="zh-CN" altLang="zh-CN" sz="2000" dirty="0"/>
              <a:t>。</a:t>
            </a:r>
          </a:p>
          <a:p>
            <a:pPr>
              <a:lnSpc>
                <a:spcPct val="150000"/>
              </a:lnSpc>
              <a:buNone/>
            </a:pPr>
            <a:r>
              <a:rPr lang="zh-CN" altLang="zh-CN" sz="2000" dirty="0"/>
              <a:t>如：</a:t>
            </a:r>
            <a:r>
              <a:rPr lang="en-US" altLang="zh-CN" sz="2000" dirty="0"/>
              <a:t>=VALUE("$1,000")</a:t>
            </a:r>
            <a:r>
              <a:rPr lang="zh-CN" altLang="zh-CN" sz="2000" dirty="0"/>
              <a:t>，返回数值</a:t>
            </a:r>
            <a:r>
              <a:rPr lang="en-US" altLang="zh-CN" sz="2000" dirty="0"/>
              <a:t>1000</a:t>
            </a:r>
            <a:r>
              <a:rPr lang="zh-CN" altLang="zh-CN" sz="2000" dirty="0"/>
              <a:t>。</a:t>
            </a:r>
          </a:p>
          <a:p>
            <a:pPr lvl="1">
              <a:buFont typeface="Wingdings" pitchFamily="2" charset="2"/>
              <a:buNone/>
            </a:pPr>
            <a:endParaRPr lang="en-US" altLang="zh-CN" dirty="0"/>
          </a:p>
          <a:p>
            <a:pPr lvl="1">
              <a:buFont typeface="Wingdings" pitchFamily="2" charset="2"/>
              <a:buNone/>
            </a:pPr>
            <a:r>
              <a:rPr lang="zh-CN" altLang="en-US" dirty="0" smtClean="0"/>
              <a:t>（</a:t>
            </a:r>
            <a:r>
              <a:rPr lang="en-US" altLang="zh-CN" dirty="0"/>
              <a:t>2</a:t>
            </a:r>
            <a:r>
              <a:rPr lang="zh-CN" altLang="en-US" dirty="0"/>
              <a:t>）信息函数</a:t>
            </a:r>
          </a:p>
          <a:p>
            <a:pPr lvl="1">
              <a:buFont typeface="Wingdings" pitchFamily="2" charset="2"/>
              <a:buNone/>
            </a:pPr>
            <a:r>
              <a:rPr lang="zh-CN" altLang="en-US" dirty="0" smtClean="0"/>
              <a:t>    请</a:t>
            </a:r>
            <a:r>
              <a:rPr lang="zh-CN" altLang="en-US" dirty="0"/>
              <a:t>参见教材</a:t>
            </a:r>
          </a:p>
          <a:p>
            <a:pPr lvl="1"/>
            <a:endParaRPr lang="en-US" altLang="zh-CN"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52F4DF49-6F54-4164-A8AF-7BE95AAD137F}" type="slidenum">
              <a:rPr lang="en-US" altLang="zh-CN"/>
              <a:pPr/>
              <a:t>51</a:t>
            </a:fld>
            <a:endParaRPr lang="en-US" altLang="zh-CN" dirty="0"/>
          </a:p>
        </p:txBody>
      </p:sp>
      <p:sp>
        <p:nvSpPr>
          <p:cNvPr id="113666" name="Rectangle 2"/>
          <p:cNvSpPr>
            <a:spLocks noGrp="1" noChangeArrowheads="1"/>
          </p:cNvSpPr>
          <p:nvPr>
            <p:ph type="title"/>
          </p:nvPr>
        </p:nvSpPr>
        <p:spPr/>
        <p:txBody>
          <a:bodyPr/>
          <a:lstStyle/>
          <a:p>
            <a:endParaRPr lang="zh-CN" altLang="zh-CN"/>
          </a:p>
        </p:txBody>
      </p:sp>
      <p:sp>
        <p:nvSpPr>
          <p:cNvPr id="113667" name="Rectangle 3"/>
          <p:cNvSpPr>
            <a:spLocks noGrp="1" noChangeArrowheads="1"/>
          </p:cNvSpPr>
          <p:nvPr>
            <p:ph type="body" idx="1"/>
          </p:nvPr>
        </p:nvSpPr>
        <p:spPr/>
        <p:txBody>
          <a:bodyPr/>
          <a:lstStyle/>
          <a:p>
            <a:pPr lvl="1" algn="just">
              <a:buFont typeface="Wingdings" pitchFamily="2" charset="2"/>
              <a:buNone/>
            </a:pPr>
            <a:r>
              <a:rPr lang="zh-CN" altLang="en-US" dirty="0"/>
              <a:t>（</a:t>
            </a:r>
            <a:r>
              <a:rPr lang="en-US" altLang="zh-CN" dirty="0"/>
              <a:t>3</a:t>
            </a:r>
            <a:r>
              <a:rPr lang="zh-CN" altLang="en-US" dirty="0"/>
              <a:t>）课外练习</a:t>
            </a:r>
          </a:p>
          <a:p>
            <a:pPr lvl="1">
              <a:buFont typeface="Wingdings" pitchFamily="2" charset="2"/>
              <a:buNone/>
            </a:pPr>
            <a:endParaRPr lang="en-US" altLang="zh-CN"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173" y="2132856"/>
            <a:ext cx="8050312"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D19795BD-684B-43A1-9E66-31208D5FD377}" type="slidenum">
              <a:rPr lang="en-US" altLang="zh-CN"/>
              <a:pPr/>
              <a:t>52</a:t>
            </a:fld>
            <a:endParaRPr lang="en-US" altLang="zh-CN" dirty="0"/>
          </a:p>
        </p:txBody>
      </p:sp>
      <p:sp>
        <p:nvSpPr>
          <p:cNvPr id="114690" name="Rectangle 2"/>
          <p:cNvSpPr>
            <a:spLocks noGrp="1" noChangeArrowheads="1"/>
          </p:cNvSpPr>
          <p:nvPr>
            <p:ph type="title"/>
          </p:nvPr>
        </p:nvSpPr>
        <p:spPr/>
        <p:txBody>
          <a:bodyPr/>
          <a:lstStyle/>
          <a:p>
            <a:r>
              <a:rPr lang="zh-CN" altLang="en-US" b="1"/>
              <a:t>案例</a:t>
            </a:r>
            <a:r>
              <a:rPr lang="en-US" altLang="zh-CN" b="1" dirty="0"/>
              <a:t>3  </a:t>
            </a:r>
            <a:r>
              <a:rPr lang="zh-CN" altLang="en-US" b="1"/>
              <a:t>成绩分析</a:t>
            </a:r>
          </a:p>
        </p:txBody>
      </p:sp>
      <p:sp>
        <p:nvSpPr>
          <p:cNvPr id="114691" name="Rectangle 3"/>
          <p:cNvSpPr>
            <a:spLocks noGrp="1" noChangeArrowheads="1"/>
          </p:cNvSpPr>
          <p:nvPr>
            <p:ph type="body" idx="1"/>
          </p:nvPr>
        </p:nvSpPr>
        <p:spPr/>
        <p:txBody>
          <a:bodyPr/>
          <a:lstStyle/>
          <a:p>
            <a:pPr>
              <a:buFont typeface="Wingdings" pitchFamily="2" charset="2"/>
              <a:buNone/>
            </a:pPr>
            <a:r>
              <a:rPr lang="en-US" altLang="zh-CN" sz="2000" dirty="0"/>
              <a:t>【</a:t>
            </a:r>
            <a:r>
              <a:rPr lang="zh-CN" altLang="en-US" sz="2000" dirty="0"/>
              <a:t>场景描述</a:t>
            </a:r>
            <a:r>
              <a:rPr lang="en-US" altLang="zh-CN" sz="2000" dirty="0" smtClean="0"/>
              <a:t>】</a:t>
            </a:r>
          </a:p>
          <a:p>
            <a:pPr>
              <a:buNone/>
            </a:pPr>
            <a:r>
              <a:rPr lang="en-US" altLang="zh-CN" sz="2000" dirty="0" smtClean="0"/>
              <a:t>      </a:t>
            </a:r>
            <a:r>
              <a:rPr lang="zh-CN" altLang="zh-CN" sz="2000" dirty="0" smtClean="0"/>
              <a:t>辅导员</a:t>
            </a:r>
            <a:r>
              <a:rPr lang="zh-CN" altLang="zh-CN" sz="2000" dirty="0"/>
              <a:t>张老师除了要完成上述案例</a:t>
            </a:r>
            <a:r>
              <a:rPr lang="en-US" altLang="zh-CN" sz="2000" dirty="0"/>
              <a:t>2</a:t>
            </a:r>
            <a:r>
              <a:rPr lang="zh-CN" altLang="zh-CN" sz="2000" dirty="0"/>
              <a:t>中任务外，还要对班级的各位的总分进行排名，计算各门课程的男女生的平均分等，分析男女学生在学习各门课程的成绩差异。打开“成绩计算</a:t>
            </a:r>
            <a:r>
              <a:rPr lang="en-US" altLang="zh-CN" sz="2000" dirty="0" err="1"/>
              <a:t>2.xlsx</a:t>
            </a:r>
            <a:r>
              <a:rPr lang="zh-CN" altLang="zh-CN" sz="2000" dirty="0"/>
              <a:t>”，根据要求完成以下任务：</a:t>
            </a:r>
          </a:p>
          <a:p>
            <a:pPr>
              <a:buNone/>
            </a:pPr>
            <a:r>
              <a:rPr lang="zh-CN" altLang="zh-CN" sz="2000" dirty="0"/>
              <a:t>（</a:t>
            </a:r>
            <a:r>
              <a:rPr lang="en-US" altLang="zh-CN" sz="2000" dirty="0"/>
              <a:t>1</a:t>
            </a:r>
            <a:r>
              <a:rPr lang="zh-CN" altLang="zh-CN" sz="2000" dirty="0"/>
              <a:t>）由于“两课”任课教师改卷时统计错误，每位同学少加</a:t>
            </a:r>
            <a:r>
              <a:rPr lang="en-US" altLang="zh-CN" sz="2000" dirty="0"/>
              <a:t>10</a:t>
            </a:r>
            <a:r>
              <a:rPr lang="zh-CN" altLang="zh-CN" sz="2000" dirty="0"/>
              <a:t>，请给每位同学该课成绩加上</a:t>
            </a:r>
            <a:r>
              <a:rPr lang="en-US" altLang="zh-CN" sz="2000" dirty="0"/>
              <a:t>10</a:t>
            </a:r>
            <a:r>
              <a:rPr lang="zh-CN" altLang="zh-CN" sz="2000" dirty="0"/>
              <a:t>分，并交换姓名与学号两列数据的次序（即姓名设为第</a:t>
            </a:r>
            <a:r>
              <a:rPr lang="en-US" altLang="zh-CN" sz="2000" dirty="0"/>
              <a:t>1</a:t>
            </a:r>
            <a:r>
              <a:rPr lang="zh-CN" altLang="zh-CN" sz="2000" dirty="0"/>
              <a:t>列，学号设置为第</a:t>
            </a:r>
            <a:r>
              <a:rPr lang="en-US" altLang="zh-CN" sz="2000" dirty="0"/>
              <a:t>2</a:t>
            </a:r>
            <a:r>
              <a:rPr lang="zh-CN" altLang="zh-CN" sz="2000" dirty="0"/>
              <a:t>列）；</a:t>
            </a:r>
          </a:p>
          <a:p>
            <a:pPr>
              <a:buNone/>
            </a:pPr>
            <a:r>
              <a:rPr lang="zh-CN" altLang="zh-CN" sz="2000" dirty="0"/>
              <a:t>（</a:t>
            </a:r>
            <a:r>
              <a:rPr lang="en-US" altLang="zh-CN" sz="2000" dirty="0"/>
              <a:t>2</a:t>
            </a:r>
            <a:r>
              <a:rPr lang="zh-CN" altLang="zh-CN" sz="2000" dirty="0"/>
              <a:t>）统计每名学生本学期所取得的总学分；</a:t>
            </a:r>
          </a:p>
          <a:p>
            <a:pPr>
              <a:buNone/>
            </a:pPr>
            <a:r>
              <a:rPr lang="zh-CN" altLang="zh-CN" sz="2000" dirty="0"/>
              <a:t>（</a:t>
            </a:r>
            <a:r>
              <a:rPr lang="en-US" altLang="zh-CN" sz="2000" dirty="0"/>
              <a:t>3</a:t>
            </a:r>
            <a:r>
              <a:rPr lang="zh-CN" altLang="zh-CN" sz="2000" dirty="0"/>
              <a:t>）统计每名学生总分在全班同学总分所占名次（按降序方式计算）；</a:t>
            </a:r>
          </a:p>
          <a:p>
            <a:pPr>
              <a:buNone/>
            </a:pPr>
            <a:r>
              <a:rPr lang="zh-CN" altLang="zh-CN" sz="2000" dirty="0"/>
              <a:t>（</a:t>
            </a:r>
            <a:r>
              <a:rPr lang="en-US" altLang="zh-CN" sz="2000" dirty="0"/>
              <a:t>4</a:t>
            </a:r>
            <a:r>
              <a:rPr lang="zh-CN" altLang="zh-CN" sz="2000" dirty="0"/>
              <a:t>）在工作表的相应单元格中统计各门课程的男女的平均分。</a:t>
            </a:r>
          </a:p>
          <a:p>
            <a:pPr>
              <a:buFont typeface="Wingdings" pitchFamily="2" charset="2"/>
              <a:buNone/>
            </a:pPr>
            <a:endParaRPr lang="en-US" altLang="zh-CN" sz="20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24A298A-C2BF-47D6-A234-28054100B9F0}" type="slidenum">
              <a:rPr lang="en-US" altLang="zh-CN"/>
              <a:pPr/>
              <a:t>53</a:t>
            </a:fld>
            <a:endParaRPr lang="en-US" altLang="zh-CN" dirty="0"/>
          </a:p>
        </p:txBody>
      </p:sp>
      <p:sp>
        <p:nvSpPr>
          <p:cNvPr id="115714" name="Rectangle 2"/>
          <p:cNvSpPr>
            <a:spLocks noGrp="1" noChangeArrowheads="1"/>
          </p:cNvSpPr>
          <p:nvPr>
            <p:ph type="title"/>
          </p:nvPr>
        </p:nvSpPr>
        <p:spPr/>
        <p:txBody>
          <a:bodyPr/>
          <a:lstStyle/>
          <a:p>
            <a:endParaRPr lang="zh-CN" altLang="zh-CN"/>
          </a:p>
        </p:txBody>
      </p:sp>
      <p:sp>
        <p:nvSpPr>
          <p:cNvPr id="115715" name="Rectangle 3"/>
          <p:cNvSpPr>
            <a:spLocks noGrp="1" noChangeArrowheads="1"/>
          </p:cNvSpPr>
          <p:nvPr>
            <p:ph type="body" idx="1"/>
          </p:nvPr>
        </p:nvSpPr>
        <p:spPr/>
        <p:txBody>
          <a:bodyPr/>
          <a:lstStyle/>
          <a:p>
            <a:pPr algn="just">
              <a:buFont typeface="Wingdings" pitchFamily="2" charset="2"/>
              <a:buNone/>
            </a:pPr>
            <a:r>
              <a:rPr lang="en-US" altLang="zh-CN" dirty="0"/>
              <a:t>1</a:t>
            </a:r>
            <a:r>
              <a:rPr lang="zh-CN" altLang="en-US" dirty="0"/>
              <a:t>．案例</a:t>
            </a:r>
            <a:r>
              <a:rPr lang="zh-CN" altLang="en-US" dirty="0" smtClean="0"/>
              <a:t>分析</a:t>
            </a:r>
            <a:endParaRPr lang="en-US" altLang="zh-CN" dirty="0" smtClean="0"/>
          </a:p>
          <a:p>
            <a:pPr algn="just">
              <a:buNone/>
            </a:pPr>
            <a:r>
              <a:rPr lang="zh-CN" altLang="zh-CN" sz="2400" dirty="0"/>
              <a:t>案例（</a:t>
            </a:r>
            <a:r>
              <a:rPr lang="en-US" altLang="zh-CN" sz="2400" dirty="0"/>
              <a:t>1</a:t>
            </a:r>
            <a:r>
              <a:rPr lang="zh-CN" altLang="zh-CN" sz="2400" dirty="0"/>
              <a:t>）中涉及插入列、删除列、复制、复制移动操作。使用公式在原来分数的基础上，加上</a:t>
            </a:r>
            <a:r>
              <a:rPr lang="en-US" altLang="zh-CN" sz="2400" dirty="0"/>
              <a:t>10</a:t>
            </a:r>
            <a:r>
              <a:rPr lang="zh-CN" altLang="zh-CN" sz="2400" dirty="0"/>
              <a:t>，然后用选择性粘贴（选择值）粘贴到“两课”列即可。案例（</a:t>
            </a:r>
            <a:r>
              <a:rPr lang="en-US" altLang="zh-CN" sz="2400" dirty="0"/>
              <a:t>2</a:t>
            </a:r>
            <a:r>
              <a:rPr lang="zh-CN" altLang="zh-CN" sz="2400" dirty="0"/>
              <a:t>）在公式中用</a:t>
            </a:r>
            <a:r>
              <a:rPr lang="en-US" altLang="zh-CN" sz="2400" dirty="0" err="1"/>
              <a:t>Sumif</a:t>
            </a:r>
            <a:r>
              <a:rPr lang="zh-CN" altLang="zh-CN" sz="2400" dirty="0"/>
              <a:t>函数进行计算，条件区域要用绝对引用，而实际求和的数据区域要用相对引用，计算好后再填充到相应单元格即可。案例（</a:t>
            </a:r>
            <a:r>
              <a:rPr lang="en-US" altLang="zh-CN" sz="2400" dirty="0"/>
              <a:t>3</a:t>
            </a:r>
            <a:r>
              <a:rPr lang="zh-CN" altLang="zh-CN" sz="2400" dirty="0"/>
              <a:t>）使用</a:t>
            </a:r>
            <a:r>
              <a:rPr lang="en-US" altLang="zh-CN" sz="2400" dirty="0"/>
              <a:t>Rank</a:t>
            </a:r>
            <a:r>
              <a:rPr lang="zh-CN" altLang="zh-CN" sz="2400" dirty="0"/>
              <a:t>函数可用来计算排名问题，不过要注意正确使用相对引用和绝对引用。（</a:t>
            </a:r>
            <a:r>
              <a:rPr lang="en-US" altLang="zh-CN" sz="2400" dirty="0"/>
              <a:t>4</a:t>
            </a:r>
            <a:r>
              <a:rPr lang="zh-CN" altLang="zh-CN" sz="2400" dirty="0"/>
              <a:t>）中需要自己输入公式，如男生某门课程平均分等于男生总分除以男生</a:t>
            </a:r>
            <a:r>
              <a:rPr lang="zh-CN" altLang="zh-CN" sz="2400" dirty="0" smtClean="0"/>
              <a:t>人数</a:t>
            </a:r>
            <a:r>
              <a:rPr lang="zh-CN" altLang="en-US" sz="2400" dirty="0"/>
              <a:t>。</a:t>
            </a:r>
          </a:p>
          <a:p>
            <a:pPr>
              <a:buFont typeface="Wingdings" pitchFamily="2" charset="2"/>
              <a:buNone/>
            </a:pPr>
            <a:endParaRPr lang="en-US" altLang="zh-CN"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F1BF1EA-E1C0-4427-ABB8-ED4C6007BD2F}" type="slidenum">
              <a:rPr lang="en-US" altLang="zh-CN"/>
              <a:pPr/>
              <a:t>54</a:t>
            </a:fld>
            <a:endParaRPr lang="en-US" altLang="zh-CN" dirty="0"/>
          </a:p>
        </p:txBody>
      </p:sp>
      <p:sp>
        <p:nvSpPr>
          <p:cNvPr id="116738" name="Rectangle 2"/>
          <p:cNvSpPr>
            <a:spLocks noGrp="1" noChangeArrowheads="1"/>
          </p:cNvSpPr>
          <p:nvPr>
            <p:ph type="title"/>
          </p:nvPr>
        </p:nvSpPr>
        <p:spPr/>
        <p:txBody>
          <a:bodyPr/>
          <a:lstStyle/>
          <a:p>
            <a:endParaRPr lang="zh-CN" altLang="zh-CN"/>
          </a:p>
        </p:txBody>
      </p:sp>
      <p:sp>
        <p:nvSpPr>
          <p:cNvPr id="116739" name="Rectangle 3"/>
          <p:cNvSpPr>
            <a:spLocks noGrp="1" noChangeArrowheads="1"/>
          </p:cNvSpPr>
          <p:nvPr>
            <p:ph type="body" idx="1"/>
          </p:nvPr>
        </p:nvSpPr>
        <p:spPr/>
        <p:txBody>
          <a:bodyPr/>
          <a:lstStyle/>
          <a:p>
            <a:pPr algn="just">
              <a:buFont typeface="Wingdings" pitchFamily="2" charset="2"/>
              <a:buNone/>
            </a:pPr>
            <a:r>
              <a:rPr lang="en-US" altLang="zh-CN" dirty="0"/>
              <a:t>2</a:t>
            </a:r>
            <a:r>
              <a:rPr lang="zh-CN" altLang="en-US" dirty="0"/>
              <a:t>．相关知识点</a:t>
            </a:r>
          </a:p>
          <a:p>
            <a:pPr lvl="1" algn="just">
              <a:buFont typeface="Wingdings" pitchFamily="2" charset="2"/>
              <a:buNone/>
            </a:pPr>
            <a:r>
              <a:rPr lang="zh-CN" altLang="en-US" dirty="0"/>
              <a:t>（</a:t>
            </a:r>
            <a:r>
              <a:rPr lang="en-US" altLang="zh-CN" dirty="0"/>
              <a:t>1</a:t>
            </a:r>
            <a:r>
              <a:rPr lang="zh-CN" altLang="en-US" dirty="0"/>
              <a:t>）复制、移动单元格（区域）中的</a:t>
            </a:r>
            <a:r>
              <a:rPr lang="zh-CN" altLang="en-US" dirty="0" smtClean="0"/>
              <a:t>内容</a:t>
            </a:r>
            <a:endParaRPr lang="en-US" altLang="zh-CN" dirty="0" smtClean="0"/>
          </a:p>
          <a:p>
            <a:pPr lvl="1"/>
            <a:r>
              <a:rPr lang="zh-CN" altLang="zh-CN" dirty="0"/>
              <a:t>选择连续单元格区域：单击单元格区域的左上角单元格</a:t>
            </a:r>
            <a:r>
              <a:rPr lang="en-US" altLang="zh-CN" dirty="0"/>
              <a:t>+</a:t>
            </a:r>
            <a:r>
              <a:rPr lang="zh-CN" altLang="zh-CN" dirty="0"/>
              <a:t>【</a:t>
            </a:r>
            <a:r>
              <a:rPr lang="en-US" altLang="zh-CN" dirty="0"/>
              <a:t>Shift</a:t>
            </a:r>
            <a:r>
              <a:rPr lang="zh-CN" altLang="zh-CN" dirty="0"/>
              <a:t>】</a:t>
            </a:r>
            <a:r>
              <a:rPr lang="en-US" altLang="zh-CN" dirty="0"/>
              <a:t>+</a:t>
            </a:r>
            <a:r>
              <a:rPr lang="zh-CN" altLang="zh-CN" dirty="0"/>
              <a:t>单击单元格区域的右下角单元格。</a:t>
            </a:r>
          </a:p>
          <a:p>
            <a:pPr lvl="1"/>
            <a:r>
              <a:rPr lang="zh-CN" altLang="zh-CN" dirty="0"/>
              <a:t>选择不连续单元格区域：选择第</a:t>
            </a:r>
            <a:r>
              <a:rPr lang="en-US" altLang="zh-CN" dirty="0"/>
              <a:t>1</a:t>
            </a:r>
            <a:r>
              <a:rPr lang="zh-CN" altLang="zh-CN" dirty="0"/>
              <a:t>个单元格区域</a:t>
            </a:r>
            <a:r>
              <a:rPr lang="en-US" altLang="zh-CN" dirty="0"/>
              <a:t>+</a:t>
            </a:r>
            <a:r>
              <a:rPr lang="zh-CN" altLang="zh-CN" dirty="0"/>
              <a:t>【</a:t>
            </a:r>
            <a:r>
              <a:rPr lang="en-US" altLang="zh-CN" dirty="0"/>
              <a:t>Ctrl</a:t>
            </a:r>
            <a:r>
              <a:rPr lang="zh-CN" altLang="zh-CN" dirty="0"/>
              <a:t>】</a:t>
            </a:r>
            <a:r>
              <a:rPr lang="en-US" altLang="zh-CN" dirty="0"/>
              <a:t>+</a:t>
            </a:r>
            <a:r>
              <a:rPr lang="zh-CN" altLang="zh-CN" dirty="0"/>
              <a:t>单击选择下一个单元格区域。</a:t>
            </a:r>
          </a:p>
          <a:p>
            <a:pPr lvl="1"/>
            <a:r>
              <a:rPr lang="zh-CN" altLang="zh-CN" dirty="0"/>
              <a:t>选择工作表的行（列）区域：鼠标在行号（列号）拖动即可。</a:t>
            </a:r>
          </a:p>
          <a:p>
            <a:pPr lvl="1"/>
            <a:r>
              <a:rPr lang="zh-CN" altLang="zh-CN" dirty="0"/>
              <a:t>选定整个工作表：单击行号和列号左上角的交叉处</a:t>
            </a:r>
            <a:r>
              <a:rPr lang="zh-CN" altLang="zh-CN" dirty="0" smtClean="0"/>
              <a:t>。</a:t>
            </a:r>
            <a:endParaRPr lang="zh-CN" altLang="en-US" dirty="0"/>
          </a:p>
          <a:p>
            <a:pPr lvl="1" algn="just">
              <a:buFont typeface="Wingdings" pitchFamily="2" charset="2"/>
              <a:buNone/>
            </a:pPr>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17764" name="Rectangle 4"/>
          <p:cNvSpPr>
            <a:spLocks noGrp="1" noChangeArrowheads="1"/>
          </p:cNvSpPr>
          <p:nvPr>
            <p:ph type="body" idx="1"/>
          </p:nvPr>
        </p:nvSpPr>
        <p:spPr/>
        <p:txBody>
          <a:bodyPr/>
          <a:lstStyle/>
          <a:p>
            <a:pPr marL="538162" lvl="1" indent="0">
              <a:buNone/>
            </a:pPr>
            <a:r>
              <a:rPr lang="zh-CN" altLang="zh-CN" dirty="0" smtClean="0"/>
              <a:t>②选择性粘贴</a:t>
            </a:r>
          </a:p>
          <a:p>
            <a:pPr marL="538162" lvl="1" indent="0">
              <a:buNone/>
            </a:pPr>
            <a:r>
              <a:rPr lang="zh-CN" altLang="zh-CN" dirty="0" smtClean="0"/>
              <a:t>单击“编辑→选择性粘贴”命令→在“选择性粘贴”对话框中选择相关选项即可，如图</a:t>
            </a:r>
            <a:r>
              <a:rPr lang="en-US" altLang="zh-CN" dirty="0" smtClean="0"/>
              <a:t>4-14</a:t>
            </a:r>
            <a:r>
              <a:rPr lang="zh-CN" altLang="zh-CN" dirty="0" smtClean="0"/>
              <a:t>所示。</a:t>
            </a:r>
          </a:p>
          <a:p>
            <a:pPr>
              <a:buNone/>
            </a:pPr>
            <a:endParaRPr lang="zh-CN" altLang="en-US" dirty="0" smtClean="0"/>
          </a:p>
          <a:p>
            <a:pPr lvl="2"/>
            <a:endParaRPr lang="en-US" altLang="zh-CN" dirty="0" smtClean="0"/>
          </a:p>
          <a:p>
            <a:pPr lvl="2"/>
            <a:endParaRPr lang="en-US" altLang="zh-CN" dirty="0"/>
          </a:p>
        </p:txBody>
      </p:sp>
      <p:sp>
        <p:nvSpPr>
          <p:cNvPr id="8" name="灯片编号占位符 5"/>
          <p:cNvSpPr>
            <a:spLocks noGrp="1"/>
          </p:cNvSpPr>
          <p:nvPr>
            <p:ph type="sldNum" sz="quarter" idx="12"/>
          </p:nvPr>
        </p:nvSpPr>
        <p:spPr/>
        <p:txBody>
          <a:bodyPr/>
          <a:lstStyle/>
          <a:p>
            <a:fld id="{9B37FDE4-D732-4C66-BA38-FB7AEF1E23CE}" type="slidenum">
              <a:rPr lang="en-US" altLang="zh-CN" smtClean="0"/>
              <a:pPr/>
              <a:t>55</a:t>
            </a:fld>
            <a:endParaRPr lang="en-US" altLang="zh-CN" dirty="0"/>
          </a:p>
        </p:txBody>
      </p:sp>
      <p:sp>
        <p:nvSpPr>
          <p:cNvPr id="117766" name="Rectangle 6"/>
          <p:cNvSpPr>
            <a:spLocks noChangeArrowheads="1"/>
          </p:cNvSpPr>
          <p:nvPr/>
        </p:nvSpPr>
        <p:spPr bwMode="auto">
          <a:xfrm>
            <a:off x="755576" y="1484784"/>
            <a:ext cx="7560840"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zh-CN" sz="2400" dirty="0" smtClean="0"/>
          </a:p>
          <a:p>
            <a:pPr algn="ctr"/>
            <a:endParaRPr lang="en-US" altLang="zh-CN" sz="2400" dirty="0"/>
          </a:p>
          <a:p>
            <a:pPr algn="ctr"/>
            <a:endParaRPr lang="en-US" altLang="zh-CN" sz="2400" dirty="0" smtClean="0"/>
          </a:p>
          <a:p>
            <a:pPr algn="ctr"/>
            <a:endParaRPr lang="en-US" altLang="zh-CN" sz="2400" dirty="0"/>
          </a:p>
          <a:p>
            <a:pPr algn="ctr"/>
            <a:endParaRPr lang="en-US" altLang="zh-CN" sz="2400" dirty="0" smtClean="0"/>
          </a:p>
          <a:p>
            <a:pPr algn="ctr"/>
            <a:endParaRPr lang="en-US" altLang="zh-CN" sz="2400" dirty="0"/>
          </a:p>
          <a:p>
            <a:pPr algn="ctr"/>
            <a:endParaRPr lang="en-US" altLang="zh-CN" sz="2400" dirty="0" smtClean="0"/>
          </a:p>
        </p:txBody>
      </p:sp>
      <p:pic>
        <p:nvPicPr>
          <p:cNvPr id="7" name="图片 6"/>
          <p:cNvPicPr/>
          <p:nvPr/>
        </p:nvPicPr>
        <p:blipFill>
          <a:blip r:embed="rId2">
            <a:extLst>
              <a:ext uri="{28A0092B-C50C-407E-A947-70E740481C1C}">
                <a14:useLocalDpi xmlns:a14="http://schemas.microsoft.com/office/drawing/2010/main" val="0"/>
              </a:ext>
            </a:extLst>
          </a:blip>
          <a:srcRect/>
          <a:stretch>
            <a:fillRect/>
          </a:stretch>
        </p:blipFill>
        <p:spPr bwMode="auto">
          <a:xfrm>
            <a:off x="4939317" y="3068960"/>
            <a:ext cx="3352800" cy="2971800"/>
          </a:xfrm>
          <a:prstGeom prst="rect">
            <a:avLst/>
          </a:prstGeom>
          <a:noFill/>
          <a:ln>
            <a:noFill/>
          </a:ln>
        </p:spPr>
      </p:pic>
      <p:sp>
        <p:nvSpPr>
          <p:cNvPr id="5" name="TextBox 4"/>
          <p:cNvSpPr txBox="1"/>
          <p:nvPr/>
        </p:nvSpPr>
        <p:spPr>
          <a:xfrm>
            <a:off x="1259632" y="4882023"/>
            <a:ext cx="3463661" cy="1138773"/>
          </a:xfrm>
          <a:prstGeom prst="rect">
            <a:avLst/>
          </a:prstGeom>
          <a:noFill/>
        </p:spPr>
        <p:txBody>
          <a:bodyPr wrap="square" rtlCol="0">
            <a:spAutoFit/>
          </a:bodyPr>
          <a:lstStyle/>
          <a:p>
            <a:r>
              <a:rPr lang="zh-CN" altLang="en-US" sz="2400" dirty="0"/>
              <a:t>以案例（</a:t>
            </a:r>
            <a:r>
              <a:rPr lang="en-US" altLang="zh-CN" sz="2400" dirty="0"/>
              <a:t>1</a:t>
            </a:r>
            <a:r>
              <a:rPr lang="zh-CN" altLang="en-US" sz="2400" dirty="0"/>
              <a:t>）</a:t>
            </a:r>
            <a:r>
              <a:rPr lang="zh-CN" altLang="en-US" sz="2400" dirty="0" smtClean="0"/>
              <a:t>示范</a:t>
            </a:r>
            <a:endParaRPr lang="zh-CN" altLang="en-US" sz="2400" dirty="0"/>
          </a:p>
          <a:p>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7" name="内容占位符 6"/>
          <p:cNvSpPr>
            <a:spLocks noGrp="1"/>
          </p:cNvSpPr>
          <p:nvPr>
            <p:ph idx="1"/>
          </p:nvPr>
        </p:nvSpPr>
        <p:spPr/>
        <p:txBody>
          <a:bodyPr/>
          <a:lstStyle/>
          <a:p>
            <a:pPr marL="538162" lvl="1" indent="0">
              <a:buNone/>
            </a:pPr>
            <a:r>
              <a:rPr lang="zh-CN" altLang="zh-CN" b="1" dirty="0"/>
              <a:t>（</a:t>
            </a:r>
            <a:r>
              <a:rPr lang="en-US" altLang="zh-CN" b="1" dirty="0"/>
              <a:t>2</a:t>
            </a:r>
            <a:r>
              <a:rPr lang="zh-CN" altLang="zh-CN" b="1" dirty="0"/>
              <a:t>）公式</a:t>
            </a:r>
          </a:p>
          <a:p>
            <a:pPr marL="538162" lvl="1" indent="0">
              <a:buNone/>
            </a:pPr>
            <a:r>
              <a:rPr lang="zh-CN" altLang="zh-CN" dirty="0"/>
              <a:t>公式是由“</a:t>
            </a:r>
            <a:r>
              <a:rPr lang="en-US" altLang="zh-CN" dirty="0">
                <a:solidFill>
                  <a:srgbClr val="FF0000"/>
                </a:solidFill>
              </a:rPr>
              <a:t>=</a:t>
            </a:r>
            <a:r>
              <a:rPr lang="zh-CN" altLang="zh-CN" dirty="0">
                <a:solidFill>
                  <a:srgbClr val="FF0000"/>
                </a:solidFill>
              </a:rPr>
              <a:t>”开头</a:t>
            </a:r>
            <a:r>
              <a:rPr lang="zh-CN" altLang="zh-CN" dirty="0"/>
              <a:t>，后跟</a:t>
            </a:r>
            <a:r>
              <a:rPr lang="zh-CN" altLang="zh-CN" dirty="0" smtClean="0"/>
              <a:t>由函数</a:t>
            </a:r>
            <a:r>
              <a:rPr lang="zh-CN" altLang="zh-CN" dirty="0"/>
              <a:t>、常量、单元格</a:t>
            </a:r>
            <a:r>
              <a:rPr lang="zh-CN" altLang="zh-CN" dirty="0" smtClean="0"/>
              <a:t>引用</a:t>
            </a:r>
            <a:r>
              <a:rPr lang="zh-CN" altLang="en-US" dirty="0" smtClean="0"/>
              <a:t>及</a:t>
            </a:r>
            <a:r>
              <a:rPr lang="zh-CN" altLang="zh-CN" dirty="0" smtClean="0"/>
              <a:t>运算符等</a:t>
            </a:r>
            <a:r>
              <a:rPr lang="zh-CN" altLang="zh-CN" dirty="0"/>
              <a:t>构成有意义的表达式，公式必须以由等号“</a:t>
            </a:r>
            <a:r>
              <a:rPr lang="en-US" altLang="zh-CN" dirty="0"/>
              <a:t>=</a:t>
            </a:r>
            <a:r>
              <a:rPr lang="zh-CN" altLang="zh-CN" dirty="0"/>
              <a:t>”开头。如</a:t>
            </a:r>
            <a:r>
              <a:rPr lang="en-US" altLang="zh-CN" dirty="0"/>
              <a:t>=sum(</a:t>
            </a:r>
            <a:r>
              <a:rPr lang="en-US" altLang="zh-CN" dirty="0" err="1"/>
              <a:t>A1:C5</a:t>
            </a:r>
            <a:r>
              <a:rPr lang="en-US" altLang="zh-CN" dirty="0"/>
              <a:t>)/10+2^3</a:t>
            </a:r>
            <a:r>
              <a:rPr lang="zh-CN" altLang="zh-CN" dirty="0"/>
              <a:t>，这里“</a:t>
            </a:r>
            <a:r>
              <a:rPr lang="en-US" altLang="zh-CN" dirty="0"/>
              <a:t>^”</a:t>
            </a:r>
            <a:r>
              <a:rPr lang="zh-CN" altLang="zh-CN" dirty="0"/>
              <a:t>表示乘方运算。</a:t>
            </a:r>
          </a:p>
          <a:p>
            <a:pPr marL="538162" lvl="1" indent="0">
              <a:buNone/>
            </a:pPr>
            <a:r>
              <a:rPr lang="zh-CN" altLang="zh-CN" b="1" dirty="0"/>
              <a:t>提示</a:t>
            </a:r>
            <a:r>
              <a:rPr lang="zh-CN" altLang="zh-CN" b="1" dirty="0" smtClean="0"/>
              <a:t>：</a:t>
            </a:r>
            <a:r>
              <a:rPr lang="zh-CN" altLang="zh-CN" dirty="0" smtClean="0"/>
              <a:t>公式中还有</a:t>
            </a:r>
            <a:r>
              <a:rPr lang="zh-CN" altLang="zh-CN" dirty="0"/>
              <a:t>文本运算符及关系运算符</a:t>
            </a:r>
            <a:r>
              <a:rPr lang="zh-CN" altLang="zh-CN" dirty="0" smtClean="0"/>
              <a:t>等</a:t>
            </a:r>
            <a:endParaRPr lang="zh-CN" altLang="zh-CN" dirty="0"/>
          </a:p>
          <a:p>
            <a:pPr lvl="1">
              <a:buFont typeface="Wingdings" pitchFamily="2" charset="2"/>
              <a:buChar char="u"/>
            </a:pPr>
            <a:r>
              <a:rPr lang="en-US" altLang="zh-CN" dirty="0"/>
              <a:t> </a:t>
            </a:r>
            <a:r>
              <a:rPr lang="zh-CN" altLang="zh-CN" sz="2000" dirty="0"/>
              <a:t>文本运算符“</a:t>
            </a:r>
            <a:r>
              <a:rPr lang="en-US" altLang="zh-CN" sz="2000" dirty="0"/>
              <a:t>&amp;</a:t>
            </a:r>
            <a:r>
              <a:rPr lang="zh-CN" altLang="zh-CN" sz="2000" dirty="0"/>
              <a:t>”（字符串连接符），如</a:t>
            </a:r>
            <a:r>
              <a:rPr lang="en-US" altLang="zh-CN" sz="2000" dirty="0"/>
              <a:t>=”</a:t>
            </a:r>
            <a:r>
              <a:rPr lang="en-US" altLang="zh-CN" sz="2000" dirty="0" err="1"/>
              <a:t>abc</a:t>
            </a:r>
            <a:r>
              <a:rPr lang="en-US" altLang="zh-CN" sz="2000" dirty="0"/>
              <a:t>”&amp;”</a:t>
            </a:r>
            <a:r>
              <a:rPr lang="en-US" altLang="zh-CN" sz="2000" dirty="0" err="1"/>
              <a:t>def</a:t>
            </a:r>
            <a:r>
              <a:rPr lang="en-US" altLang="zh-CN" sz="2000" dirty="0"/>
              <a:t>”</a:t>
            </a:r>
            <a:r>
              <a:rPr lang="zh-CN" altLang="zh-CN" sz="2000" dirty="0"/>
              <a:t>，结果为“</a:t>
            </a:r>
            <a:r>
              <a:rPr lang="en-US" altLang="zh-CN" sz="2000" dirty="0" err="1"/>
              <a:t>abcdef</a:t>
            </a:r>
            <a:r>
              <a:rPr lang="zh-CN" altLang="zh-CN" sz="2000" dirty="0"/>
              <a:t>”。</a:t>
            </a:r>
          </a:p>
          <a:p>
            <a:pPr lvl="1">
              <a:buFont typeface="Wingdings" pitchFamily="2" charset="2"/>
              <a:buChar char="u"/>
            </a:pPr>
            <a:r>
              <a:rPr lang="zh-CN" altLang="zh-CN" sz="2000" dirty="0"/>
              <a:t>关系运算符：</a:t>
            </a:r>
            <a:r>
              <a:rPr lang="en-US" altLang="zh-CN" sz="2000" dirty="0"/>
              <a:t>&lt;</a:t>
            </a:r>
            <a:r>
              <a:rPr lang="zh-CN" altLang="zh-CN" sz="2000" dirty="0"/>
              <a:t>、</a:t>
            </a:r>
            <a:r>
              <a:rPr lang="en-US" altLang="zh-CN" sz="2000" dirty="0"/>
              <a:t>&lt;=</a:t>
            </a:r>
            <a:r>
              <a:rPr lang="zh-CN" altLang="zh-CN" sz="2000" dirty="0"/>
              <a:t>、</a:t>
            </a:r>
            <a:r>
              <a:rPr lang="en-US" altLang="zh-CN" sz="2000" dirty="0"/>
              <a:t>&gt;</a:t>
            </a:r>
            <a:r>
              <a:rPr lang="zh-CN" altLang="zh-CN" sz="2000" dirty="0"/>
              <a:t>、</a:t>
            </a:r>
            <a:r>
              <a:rPr lang="en-US" altLang="zh-CN" sz="2000" dirty="0"/>
              <a:t>&gt;=</a:t>
            </a:r>
            <a:r>
              <a:rPr lang="zh-CN" altLang="zh-CN" sz="2000" dirty="0"/>
              <a:t>、</a:t>
            </a:r>
            <a:r>
              <a:rPr lang="en-US" altLang="zh-CN" sz="2000" dirty="0"/>
              <a:t>&lt;&gt;(</a:t>
            </a:r>
            <a:r>
              <a:rPr lang="zh-CN" altLang="zh-CN" sz="2000" dirty="0"/>
              <a:t>不等于</a:t>
            </a:r>
            <a:r>
              <a:rPr lang="en-US" altLang="zh-CN" sz="2000" dirty="0" smtClean="0"/>
              <a:t>)</a:t>
            </a:r>
          </a:p>
          <a:p>
            <a:pPr marL="538162" lvl="1" indent="0">
              <a:buNone/>
            </a:pPr>
            <a:r>
              <a:rPr lang="en-US" altLang="zh-CN" sz="2000" dirty="0" smtClean="0"/>
              <a:t>   </a:t>
            </a:r>
            <a:r>
              <a:rPr lang="zh-CN" altLang="zh-CN" sz="2000" dirty="0" smtClean="0"/>
              <a:t>如</a:t>
            </a:r>
            <a:r>
              <a:rPr lang="zh-CN" altLang="zh-CN" sz="2000" dirty="0"/>
              <a:t>“</a:t>
            </a:r>
            <a:r>
              <a:rPr lang="en-US" altLang="zh-CN" sz="2000" dirty="0"/>
              <a:t>5</a:t>
            </a:r>
            <a:r>
              <a:rPr lang="zh-CN" altLang="zh-CN" sz="2000" dirty="0"/>
              <a:t>〈〉</a:t>
            </a:r>
            <a:r>
              <a:rPr lang="en-US" altLang="zh-CN" sz="2000" dirty="0"/>
              <a:t>6</a:t>
            </a:r>
            <a:r>
              <a:rPr lang="zh-CN" altLang="zh-CN" sz="2000" dirty="0"/>
              <a:t>”，比较的结果为</a:t>
            </a:r>
            <a:r>
              <a:rPr lang="en-US" altLang="zh-CN" sz="2000" dirty="0"/>
              <a:t>TRUE</a:t>
            </a:r>
            <a:r>
              <a:rPr lang="zh-CN" altLang="zh-CN" sz="2000" dirty="0"/>
              <a:t>。</a:t>
            </a:r>
          </a:p>
          <a:p>
            <a:pPr lvl="1"/>
            <a:endParaRPr lang="zh-CN" altLang="en-US" sz="2000"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56</a:t>
            </a:fld>
            <a:endParaRPr lang="en-US" altLang="zh-CN" dirty="0"/>
          </a:p>
        </p:txBody>
      </p:sp>
    </p:spTree>
    <p:extLst>
      <p:ext uri="{BB962C8B-B14F-4D97-AF65-F5344CB8AC3E}">
        <p14:creationId xmlns:p14="http://schemas.microsoft.com/office/powerpoint/2010/main" val="209459900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118789" name="Rectangle 5"/>
          <p:cNvSpPr>
            <a:spLocks noGrp="1" noChangeArrowheads="1"/>
          </p:cNvSpPr>
          <p:nvPr>
            <p:ph type="body" idx="1"/>
          </p:nvPr>
        </p:nvSpPr>
        <p:spPr/>
        <p:txBody>
          <a:bodyPr/>
          <a:lstStyle/>
          <a:p>
            <a:pPr marL="538162" lvl="1" indent="0">
              <a:buNone/>
            </a:pPr>
            <a:r>
              <a:rPr lang="zh-CN" altLang="en-US" dirty="0" smtClean="0"/>
              <a:t>（</a:t>
            </a:r>
            <a:r>
              <a:rPr lang="en-US" altLang="zh-CN" dirty="0" smtClean="0"/>
              <a:t>3</a:t>
            </a:r>
            <a:r>
              <a:rPr lang="zh-CN" altLang="en-US" dirty="0" smtClean="0"/>
              <a:t>）单元格的引用</a:t>
            </a:r>
          </a:p>
          <a:p>
            <a:pPr marL="538162" lvl="1" indent="0">
              <a:buNone/>
            </a:pPr>
            <a:r>
              <a:rPr lang="zh-CN" altLang="en-US" dirty="0" smtClean="0"/>
              <a:t>  单元格的</a:t>
            </a:r>
            <a:r>
              <a:rPr lang="zh-CN" altLang="en-US" b="1" dirty="0" smtClean="0">
                <a:solidFill>
                  <a:srgbClr val="FF0000"/>
                </a:solidFill>
              </a:rPr>
              <a:t>绝对引用</a:t>
            </a:r>
            <a:r>
              <a:rPr lang="zh-CN" altLang="en-US" dirty="0" smtClean="0"/>
              <a:t>：是指将含有公式的单元格进行复制，不论复制到什么位置，公式中所引用的单元格地址都不发生变化。</a:t>
            </a:r>
          </a:p>
          <a:p>
            <a:pPr marL="538162" lvl="1" indent="0">
              <a:buNone/>
            </a:pPr>
            <a:r>
              <a:rPr lang="zh-CN" altLang="en-US" dirty="0" smtClean="0"/>
              <a:t>     如公式：</a:t>
            </a:r>
            <a:r>
              <a:rPr lang="en-US" altLang="zh-CN" dirty="0" smtClean="0"/>
              <a:t>=SUM($</a:t>
            </a:r>
            <a:r>
              <a:rPr lang="en-US" altLang="zh-CN" dirty="0" err="1" smtClean="0"/>
              <a:t>E$2</a:t>
            </a:r>
            <a:r>
              <a:rPr lang="en-US" altLang="zh-CN" dirty="0" smtClean="0"/>
              <a:t>:$</a:t>
            </a:r>
            <a:r>
              <a:rPr lang="en-US" altLang="zh-CN" dirty="0" err="1" smtClean="0"/>
              <a:t>I$2</a:t>
            </a:r>
            <a:r>
              <a:rPr lang="en-US" altLang="zh-CN" dirty="0" smtClean="0"/>
              <a:t>)</a:t>
            </a:r>
            <a:r>
              <a:rPr lang="zh-CN" altLang="en-US" dirty="0" smtClean="0"/>
              <a:t>，就是对单元格的绝对引用实例。绝对引用单元格地址的列号和行号前都加“</a:t>
            </a:r>
            <a:r>
              <a:rPr lang="en-US" altLang="zh-CN" dirty="0" smtClean="0"/>
              <a:t>$”</a:t>
            </a:r>
            <a:r>
              <a:rPr lang="zh-CN" altLang="en-US" dirty="0" smtClean="0"/>
              <a:t>符号，如</a:t>
            </a:r>
            <a:r>
              <a:rPr lang="en-US" altLang="zh-CN" dirty="0" smtClean="0"/>
              <a:t>$</a:t>
            </a:r>
            <a:r>
              <a:rPr lang="en-US" altLang="zh-CN" dirty="0" err="1" smtClean="0"/>
              <a:t>E$2</a:t>
            </a:r>
            <a:r>
              <a:rPr lang="zh-CN" altLang="en-US" dirty="0" smtClean="0"/>
              <a:t>、</a:t>
            </a:r>
            <a:r>
              <a:rPr lang="en-US" altLang="zh-CN" dirty="0" smtClean="0"/>
              <a:t>$</a:t>
            </a:r>
            <a:r>
              <a:rPr lang="en-US" altLang="zh-CN" dirty="0" err="1" smtClean="0"/>
              <a:t>A$1</a:t>
            </a:r>
            <a:r>
              <a:rPr lang="zh-CN" altLang="en-US" dirty="0" smtClean="0"/>
              <a:t>等。 </a:t>
            </a:r>
          </a:p>
          <a:p>
            <a:pPr lvl="1"/>
            <a:endParaRPr lang="en-US" altLang="zh-CN" dirty="0"/>
          </a:p>
        </p:txBody>
      </p:sp>
      <p:sp>
        <p:nvSpPr>
          <p:cNvPr id="6" name="灯片编号占位符 5"/>
          <p:cNvSpPr>
            <a:spLocks noGrp="1"/>
          </p:cNvSpPr>
          <p:nvPr>
            <p:ph type="sldNum" sz="quarter" idx="12"/>
          </p:nvPr>
        </p:nvSpPr>
        <p:spPr/>
        <p:txBody>
          <a:bodyPr/>
          <a:lstStyle/>
          <a:p>
            <a:fld id="{2BD966C7-29D7-4645-8C46-31028983E730}" type="slidenum">
              <a:rPr lang="en-US" altLang="zh-CN" smtClean="0"/>
              <a:pPr/>
              <a:t>57</a:t>
            </a:fld>
            <a:endParaRPr lang="en-US" altLang="zh-CN"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891B810-F246-4D7B-AA2C-A9544647FA91}" type="slidenum">
              <a:rPr lang="en-US" altLang="zh-CN"/>
              <a:pPr/>
              <a:t>58</a:t>
            </a:fld>
            <a:endParaRPr lang="en-US" altLang="zh-CN" dirty="0"/>
          </a:p>
        </p:txBody>
      </p:sp>
      <p:sp>
        <p:nvSpPr>
          <p:cNvPr id="119810" name="Rectangle 2"/>
          <p:cNvSpPr>
            <a:spLocks noGrp="1" noChangeArrowheads="1"/>
          </p:cNvSpPr>
          <p:nvPr>
            <p:ph type="title"/>
          </p:nvPr>
        </p:nvSpPr>
        <p:spPr/>
        <p:txBody>
          <a:bodyPr/>
          <a:lstStyle/>
          <a:p>
            <a:endParaRPr lang="zh-CN" altLang="zh-CN"/>
          </a:p>
        </p:txBody>
      </p:sp>
      <p:sp>
        <p:nvSpPr>
          <p:cNvPr id="119811" name="Rectangle 3"/>
          <p:cNvSpPr>
            <a:spLocks noGrp="1" noChangeArrowheads="1"/>
          </p:cNvSpPr>
          <p:nvPr>
            <p:ph type="body" idx="1"/>
          </p:nvPr>
        </p:nvSpPr>
        <p:spPr/>
        <p:txBody>
          <a:bodyPr/>
          <a:lstStyle/>
          <a:p>
            <a:pPr lvl="1"/>
            <a:r>
              <a:rPr lang="zh-CN" altLang="en-US" dirty="0"/>
              <a:t>单元格的</a:t>
            </a:r>
            <a:r>
              <a:rPr lang="zh-CN" altLang="en-US" b="1" dirty="0">
                <a:solidFill>
                  <a:srgbClr val="FF0000"/>
                </a:solidFill>
              </a:rPr>
              <a:t>相对引用</a:t>
            </a:r>
            <a:r>
              <a:rPr lang="zh-CN" altLang="en-US" dirty="0"/>
              <a:t>：是指将包含公式的单元格复制到其他单元格时，公式中所引用的单元格地址也随之发生变化。</a:t>
            </a:r>
          </a:p>
          <a:p>
            <a:pPr lvl="1">
              <a:buFont typeface="Wingdings" pitchFamily="2" charset="2"/>
              <a:buNone/>
            </a:pPr>
            <a:r>
              <a:rPr lang="zh-CN" altLang="en-US" dirty="0"/>
              <a:t>    例如，将工作表中</a:t>
            </a:r>
            <a:r>
              <a:rPr lang="en-US" altLang="zh-CN" dirty="0"/>
              <a:t>J2</a:t>
            </a:r>
            <a:r>
              <a:rPr lang="zh-CN" altLang="en-US" dirty="0"/>
              <a:t>单元格中的计算公式</a:t>
            </a:r>
            <a:r>
              <a:rPr lang="en-US" altLang="zh-CN" dirty="0"/>
              <a:t>SUM(E2:I2)</a:t>
            </a:r>
            <a:r>
              <a:rPr lang="zh-CN" altLang="en-US" dirty="0"/>
              <a:t>复制到</a:t>
            </a:r>
            <a:r>
              <a:rPr lang="en-US" altLang="zh-CN" dirty="0"/>
              <a:t>J10</a:t>
            </a:r>
            <a:r>
              <a:rPr lang="zh-CN" altLang="en-US" dirty="0"/>
              <a:t>单元格中就变成了</a:t>
            </a:r>
            <a:r>
              <a:rPr lang="en-US" altLang="zh-CN" dirty="0"/>
              <a:t>SUM(E10:I10)</a:t>
            </a:r>
            <a:r>
              <a:rPr lang="zh-CN" altLang="en-US" dirty="0"/>
              <a: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77653C6F-248F-4702-B178-2A4DEE0A0939}" type="slidenum">
              <a:rPr lang="en-US" altLang="zh-CN"/>
              <a:pPr/>
              <a:t>59</a:t>
            </a:fld>
            <a:endParaRPr lang="en-US" altLang="zh-CN" dirty="0"/>
          </a:p>
        </p:txBody>
      </p:sp>
      <p:sp>
        <p:nvSpPr>
          <p:cNvPr id="120834" name="Rectangle 2"/>
          <p:cNvSpPr>
            <a:spLocks noGrp="1" noChangeArrowheads="1"/>
          </p:cNvSpPr>
          <p:nvPr>
            <p:ph type="title"/>
          </p:nvPr>
        </p:nvSpPr>
        <p:spPr/>
        <p:txBody>
          <a:bodyPr/>
          <a:lstStyle/>
          <a:p>
            <a:endParaRPr lang="zh-CN" altLang="zh-CN"/>
          </a:p>
        </p:txBody>
      </p:sp>
      <p:sp>
        <p:nvSpPr>
          <p:cNvPr id="120835" name="Rectangle 3"/>
          <p:cNvSpPr>
            <a:spLocks noGrp="1" noChangeArrowheads="1"/>
          </p:cNvSpPr>
          <p:nvPr>
            <p:ph type="body" idx="1"/>
          </p:nvPr>
        </p:nvSpPr>
        <p:spPr/>
        <p:txBody>
          <a:bodyPr/>
          <a:lstStyle/>
          <a:p>
            <a:pPr lvl="1"/>
            <a:r>
              <a:rPr lang="zh-CN" altLang="en-US" dirty="0"/>
              <a:t>相对引用单元格地址变化规律：</a:t>
            </a:r>
          </a:p>
          <a:p>
            <a:pPr lvl="2">
              <a:buFont typeface="Wingdings" pitchFamily="2" charset="2"/>
              <a:buNone/>
            </a:pPr>
            <a:r>
              <a:rPr lang="zh-CN" altLang="en-US" dirty="0"/>
              <a:t>相对引用的公式被复制到其他单元时，</a:t>
            </a:r>
            <a:r>
              <a:rPr lang="zh-CN" altLang="en-US" dirty="0">
                <a:solidFill>
                  <a:srgbClr val="FF0000"/>
                </a:solidFill>
              </a:rPr>
              <a:t>公式所在单元格与引用单元格之间仍保持行列相对位置关系不变</a:t>
            </a:r>
            <a:r>
              <a:rPr lang="zh-CN" altLang="en-US" dirty="0"/>
              <a:t>，相当于对单元格做平移操作。于是相对引用单元格地址变化有如下规律：</a:t>
            </a:r>
          </a:p>
          <a:p>
            <a:pPr lvl="2">
              <a:buFont typeface="Wingdings" pitchFamily="2" charset="2"/>
              <a:buNone/>
            </a:pPr>
            <a:r>
              <a:rPr lang="zh-CN" altLang="en-US" dirty="0"/>
              <a:t>原行号</a:t>
            </a:r>
            <a:r>
              <a:rPr lang="en-US" altLang="zh-CN" dirty="0"/>
              <a:t>+</a:t>
            </a:r>
            <a:r>
              <a:rPr lang="zh-CN" altLang="en-US" dirty="0"/>
              <a:t>行地址偏移量→新行地址</a:t>
            </a:r>
          </a:p>
          <a:p>
            <a:pPr lvl="2">
              <a:buFont typeface="Wingdings" pitchFamily="2" charset="2"/>
              <a:buNone/>
            </a:pPr>
            <a:r>
              <a:rPr lang="zh-CN" altLang="en-US" dirty="0"/>
              <a:t>原列号</a:t>
            </a:r>
            <a:r>
              <a:rPr lang="en-US" altLang="zh-CN" dirty="0"/>
              <a:t>+</a:t>
            </a:r>
            <a:r>
              <a:rPr lang="zh-CN" altLang="en-US" dirty="0"/>
              <a:t>列地址偏移量→新列地址</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1CF71C07-E7E9-4DCA-847B-3D63EF970B72}" type="slidenum">
              <a:rPr lang="en-US" altLang="zh-CN"/>
              <a:pPr/>
              <a:t>6</a:t>
            </a:fld>
            <a:endParaRPr lang="en-US" altLang="zh-CN" dirty="0"/>
          </a:p>
        </p:txBody>
      </p:sp>
      <p:sp>
        <p:nvSpPr>
          <p:cNvPr id="65541" name="Rectangle 5"/>
          <p:cNvSpPr>
            <a:spLocks noGrp="1" noChangeArrowheads="1"/>
          </p:cNvSpPr>
          <p:nvPr>
            <p:ph type="title"/>
          </p:nvPr>
        </p:nvSpPr>
        <p:spPr/>
        <p:txBody>
          <a:bodyPr/>
          <a:lstStyle/>
          <a:p>
            <a:r>
              <a:rPr lang="zh-CN" altLang="en-US" dirty="0"/>
              <a:t>案例</a:t>
            </a:r>
            <a:r>
              <a:rPr lang="en-US" altLang="zh-CN" dirty="0"/>
              <a:t>1 </a:t>
            </a:r>
            <a:r>
              <a:rPr lang="zh-CN" altLang="en-US" dirty="0"/>
              <a:t>数据填充与数据有效性设置</a:t>
            </a:r>
          </a:p>
        </p:txBody>
      </p:sp>
      <p:sp>
        <p:nvSpPr>
          <p:cNvPr id="65542" name="Rectangle 6"/>
          <p:cNvSpPr>
            <a:spLocks noGrp="1" noChangeArrowheads="1"/>
          </p:cNvSpPr>
          <p:nvPr>
            <p:ph type="body" idx="1"/>
          </p:nvPr>
        </p:nvSpPr>
        <p:spPr/>
        <p:txBody>
          <a:bodyPr/>
          <a:lstStyle/>
          <a:p>
            <a:r>
              <a:rPr lang="zh-CN" altLang="zh-CN" dirty="0">
                <a:solidFill>
                  <a:schemeClr val="tx1"/>
                </a:solidFill>
                <a:latin typeface="+mn-lt"/>
                <a:ea typeface="+mn-ea"/>
                <a:cs typeface="+mn-cs"/>
              </a:rPr>
              <a:t>教务员小张经常要录入该系的各门课程的成绩单，为了快速录入且减少错误，小张想到利用数据填充和数据有效性等工具来实现他的要求。为了操作方便，准备将自己最常用命令添加到快速访问工具栏中。请打开“学生成绩表</a:t>
            </a:r>
            <a:r>
              <a:rPr lang="en-US" altLang="zh-CN" dirty="0">
                <a:solidFill>
                  <a:schemeClr val="tx1"/>
                </a:solidFill>
                <a:latin typeface="+mn-lt"/>
                <a:ea typeface="+mn-ea"/>
                <a:cs typeface="+mn-cs"/>
              </a:rPr>
              <a:t>.xlsx</a:t>
            </a:r>
            <a:r>
              <a:rPr lang="zh-CN" altLang="zh-CN" dirty="0">
                <a:solidFill>
                  <a:schemeClr val="tx1"/>
                </a:solidFill>
                <a:latin typeface="+mn-lt"/>
                <a:ea typeface="+mn-ea"/>
                <a:cs typeface="+mn-cs"/>
              </a:rPr>
              <a:t>”，根据小张的要求进行如下设置：</a:t>
            </a:r>
          </a:p>
          <a:p>
            <a:endParaRPr lang="zh-CN" altLang="zh-CN"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4C64CDBE-18F0-4E52-B20B-CD4286300699}" type="slidenum">
              <a:rPr lang="en-US" altLang="zh-CN"/>
              <a:pPr/>
              <a:t>60</a:t>
            </a:fld>
            <a:endParaRPr lang="en-US" altLang="zh-CN" dirty="0"/>
          </a:p>
        </p:txBody>
      </p:sp>
      <p:sp>
        <p:nvSpPr>
          <p:cNvPr id="121858" name="Rectangle 2"/>
          <p:cNvSpPr>
            <a:spLocks noGrp="1" noChangeArrowheads="1"/>
          </p:cNvSpPr>
          <p:nvPr>
            <p:ph type="title"/>
          </p:nvPr>
        </p:nvSpPr>
        <p:spPr/>
        <p:txBody>
          <a:bodyPr/>
          <a:lstStyle/>
          <a:p>
            <a:endParaRPr lang="zh-CN" altLang="zh-CN"/>
          </a:p>
        </p:txBody>
      </p:sp>
      <p:sp>
        <p:nvSpPr>
          <p:cNvPr id="121859" name="Rectangle 3"/>
          <p:cNvSpPr>
            <a:spLocks noGrp="1" noChangeArrowheads="1"/>
          </p:cNvSpPr>
          <p:nvPr>
            <p:ph type="body" idx="1"/>
          </p:nvPr>
        </p:nvSpPr>
        <p:spPr>
          <a:xfrm>
            <a:off x="684213" y="1484313"/>
            <a:ext cx="8197850" cy="4535487"/>
          </a:xfrm>
        </p:spPr>
        <p:txBody>
          <a:bodyPr/>
          <a:lstStyle/>
          <a:p>
            <a:pPr lvl="1"/>
            <a:r>
              <a:rPr lang="zh-CN" altLang="en-US" sz="2400" dirty="0"/>
              <a:t>单元格的</a:t>
            </a:r>
            <a:r>
              <a:rPr lang="zh-CN" altLang="en-US" sz="2400" dirty="0">
                <a:solidFill>
                  <a:srgbClr val="FF0000"/>
                </a:solidFill>
              </a:rPr>
              <a:t>混合引用</a:t>
            </a:r>
            <a:r>
              <a:rPr lang="zh-CN" altLang="en-US" sz="2400" dirty="0"/>
              <a:t>：是指在公式引用的单元格地址中，既有绝对地址引用又有相对地址引用。</a:t>
            </a:r>
          </a:p>
          <a:p>
            <a:pPr lvl="2">
              <a:buFont typeface="Wingdings" pitchFamily="2" charset="2"/>
              <a:buNone/>
            </a:pPr>
            <a:r>
              <a:rPr lang="zh-CN" altLang="en-US" dirty="0"/>
              <a:t> 如本例单元格</a:t>
            </a:r>
            <a:r>
              <a:rPr lang="en-US" altLang="zh-CN" dirty="0"/>
              <a:t>K2</a:t>
            </a:r>
            <a:r>
              <a:rPr lang="zh-CN" altLang="en-US" dirty="0"/>
              <a:t>中有公式</a:t>
            </a:r>
            <a:r>
              <a:rPr lang="zh-CN" altLang="en-US" dirty="0">
                <a:latin typeface="Arial"/>
              </a:rPr>
              <a:t>“</a:t>
            </a:r>
            <a:r>
              <a:rPr lang="en-US" altLang="zh-CN" dirty="0"/>
              <a:t>=SUM(N$3:R$3)</a:t>
            </a:r>
            <a:r>
              <a:rPr lang="en-US" altLang="zh-CN" dirty="0">
                <a:latin typeface="Arial"/>
              </a:rPr>
              <a:t>”</a:t>
            </a:r>
            <a:r>
              <a:rPr lang="zh-CN" altLang="en-US" dirty="0"/>
              <a:t>，当将公式复制到</a:t>
            </a:r>
            <a:r>
              <a:rPr lang="en-US" altLang="zh-CN" dirty="0"/>
              <a:t>L2</a:t>
            </a:r>
            <a:r>
              <a:rPr lang="zh-CN" altLang="en-US" dirty="0"/>
              <a:t>中时，公式将变为</a:t>
            </a:r>
            <a:r>
              <a:rPr lang="zh-CN" altLang="en-US" dirty="0">
                <a:latin typeface="Arial"/>
              </a:rPr>
              <a:t>“</a:t>
            </a:r>
            <a:r>
              <a:rPr lang="en-US" altLang="zh-CN" dirty="0"/>
              <a:t>=SUM(O$3:S$3)</a:t>
            </a:r>
            <a:r>
              <a:rPr lang="en-US" altLang="zh-CN" dirty="0">
                <a:latin typeface="Arial"/>
              </a:rPr>
              <a:t>”</a:t>
            </a:r>
            <a:r>
              <a:rPr lang="zh-CN" altLang="en-US" dirty="0"/>
              <a:t>，对单元格列的引用为相对引用，对行的引用为绝对引用。公式复制时，相当于向右平移一个单元格的位置，绝对引用的地址不变。</a:t>
            </a:r>
          </a:p>
          <a:p>
            <a:pPr lvl="2">
              <a:buFont typeface="Wingdings" pitchFamily="2" charset="2"/>
              <a:buNone/>
            </a:pPr>
            <a:r>
              <a:rPr lang="zh-CN" altLang="en-US" b="1" dirty="0">
                <a:solidFill>
                  <a:srgbClr val="FF0000"/>
                </a:solidFill>
              </a:rPr>
              <a:t>思考：</a:t>
            </a:r>
            <a:r>
              <a:rPr lang="zh-CN" altLang="en-US" dirty="0"/>
              <a:t>什么时候用绝对、相对及混合引用？</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4957A792-DB34-45DF-A89F-223EC26DC07E}" type="slidenum">
              <a:rPr lang="en-US" altLang="zh-CN"/>
              <a:pPr/>
              <a:t>61</a:t>
            </a:fld>
            <a:endParaRPr lang="en-US" altLang="zh-CN" dirty="0"/>
          </a:p>
        </p:txBody>
      </p:sp>
      <p:sp>
        <p:nvSpPr>
          <p:cNvPr id="122882" name="Rectangle 2"/>
          <p:cNvSpPr>
            <a:spLocks noGrp="1" noChangeArrowheads="1"/>
          </p:cNvSpPr>
          <p:nvPr>
            <p:ph type="title"/>
          </p:nvPr>
        </p:nvSpPr>
        <p:spPr/>
        <p:txBody>
          <a:bodyPr/>
          <a:lstStyle/>
          <a:p>
            <a:endParaRPr lang="zh-CN" altLang="zh-CN"/>
          </a:p>
        </p:txBody>
      </p:sp>
      <p:sp>
        <p:nvSpPr>
          <p:cNvPr id="122883" name="Rectangle 3"/>
          <p:cNvSpPr>
            <a:spLocks noGrp="1" noChangeArrowheads="1"/>
          </p:cNvSpPr>
          <p:nvPr>
            <p:ph type="body" idx="1"/>
          </p:nvPr>
        </p:nvSpPr>
        <p:spPr>
          <a:xfrm>
            <a:off x="684213" y="1268413"/>
            <a:ext cx="8197850" cy="4824412"/>
          </a:xfrm>
        </p:spPr>
        <p:txBody>
          <a:bodyPr/>
          <a:lstStyle/>
          <a:p>
            <a:pPr algn="just">
              <a:buFont typeface="Wingdings" pitchFamily="2" charset="2"/>
              <a:buNone/>
            </a:pPr>
            <a:r>
              <a:rPr lang="en-US" altLang="zh-CN" dirty="0"/>
              <a:t>3</a:t>
            </a:r>
            <a:r>
              <a:rPr lang="zh-CN" altLang="en-US" dirty="0"/>
              <a:t>．实现</a:t>
            </a:r>
            <a:r>
              <a:rPr lang="zh-CN" altLang="en-US" dirty="0" smtClean="0"/>
              <a:t>方法</a:t>
            </a:r>
            <a:endParaRPr lang="en-US" altLang="zh-CN" dirty="0" smtClean="0"/>
          </a:p>
          <a:p>
            <a:pPr marL="538162" lvl="1" indent="0">
              <a:buNone/>
            </a:pPr>
            <a:r>
              <a:rPr lang="zh-CN" altLang="zh-CN" sz="2000" dirty="0"/>
              <a:t>（</a:t>
            </a:r>
            <a:r>
              <a:rPr lang="en-US" altLang="zh-CN" sz="2000" dirty="0"/>
              <a:t>1</a:t>
            </a:r>
            <a:r>
              <a:rPr lang="zh-CN" altLang="zh-CN" sz="2000" dirty="0"/>
              <a:t>）在“两课”右边插入一空白列，在</a:t>
            </a:r>
            <a:r>
              <a:rPr lang="en-US" altLang="zh-CN" sz="2000" dirty="0" err="1"/>
              <a:t>G2</a:t>
            </a:r>
            <a:r>
              <a:rPr lang="zh-CN" altLang="zh-CN" sz="2000" dirty="0"/>
              <a:t>中输入公式“</a:t>
            </a:r>
            <a:r>
              <a:rPr lang="en-US" altLang="zh-CN" sz="2000" dirty="0"/>
              <a:t>=</a:t>
            </a:r>
            <a:r>
              <a:rPr lang="en-US" altLang="zh-CN" sz="2000" dirty="0" err="1"/>
              <a:t>F2+10</a:t>
            </a:r>
            <a:r>
              <a:rPr lang="en-US" altLang="zh-CN" sz="2000" dirty="0"/>
              <a:t>”，</a:t>
            </a:r>
            <a:r>
              <a:rPr lang="en-US" altLang="zh-CN" sz="2000" dirty="0" err="1"/>
              <a:t>然后双击G2</a:t>
            </a:r>
            <a:r>
              <a:rPr lang="zh-CN" altLang="zh-CN" sz="2000" dirty="0"/>
              <a:t>单元格的填充柄，将公式填充到</a:t>
            </a:r>
            <a:r>
              <a:rPr lang="en-US" altLang="zh-CN" sz="2000" dirty="0" err="1"/>
              <a:t>G3</a:t>
            </a:r>
            <a:r>
              <a:rPr lang="zh-CN" altLang="zh-CN" sz="2000" dirty="0"/>
              <a:t>：</a:t>
            </a:r>
            <a:r>
              <a:rPr lang="en-US" altLang="zh-CN" sz="2000" dirty="0" err="1"/>
              <a:t>G22</a:t>
            </a:r>
            <a:r>
              <a:rPr lang="zh-CN" altLang="zh-CN" sz="2000" dirty="0"/>
              <a:t>区域中。选择单元格区域</a:t>
            </a:r>
            <a:r>
              <a:rPr lang="en-US" altLang="zh-CN" sz="2000" dirty="0" err="1"/>
              <a:t>G2:G22</a:t>
            </a:r>
            <a:r>
              <a:rPr lang="zh-CN" altLang="zh-CN" sz="2000" dirty="0"/>
              <a:t>，单击“开始→剪切板｜复制”命令，选择</a:t>
            </a:r>
            <a:r>
              <a:rPr lang="en-US" altLang="zh-CN" sz="2000" dirty="0" err="1"/>
              <a:t>F2</a:t>
            </a:r>
            <a:r>
              <a:rPr lang="zh-CN" altLang="zh-CN" sz="2000" dirty="0"/>
              <a:t>单元格，单击“开始→剪切板｜粘贴→选择性粘贴”命令，在弹出图</a:t>
            </a:r>
            <a:r>
              <a:rPr lang="en-US" altLang="zh-CN" sz="2000" dirty="0"/>
              <a:t>4-14</a:t>
            </a:r>
            <a:r>
              <a:rPr lang="zh-CN" altLang="zh-CN" sz="2000" dirty="0"/>
              <a:t>所示“选择性粘贴”对话中单击“数值”选项，单击“确定”按钮。</a:t>
            </a:r>
          </a:p>
          <a:p>
            <a:pPr marL="538162" lvl="1" indent="0">
              <a:buNone/>
            </a:pPr>
            <a:r>
              <a:rPr lang="zh-CN" altLang="zh-CN" sz="2000" dirty="0"/>
              <a:t>选择“学号”列，将鼠标移到选定列的边缘，按下左键将该列数据移动到</a:t>
            </a:r>
            <a:r>
              <a:rPr lang="en-US" altLang="zh-CN" sz="2000" dirty="0"/>
              <a:t>G</a:t>
            </a:r>
            <a:r>
              <a:rPr lang="zh-CN" altLang="zh-CN" sz="2000" dirty="0"/>
              <a:t>列，将姓名列移动到</a:t>
            </a:r>
            <a:r>
              <a:rPr lang="en-US" altLang="zh-CN" sz="2000" dirty="0"/>
              <a:t>A</a:t>
            </a:r>
            <a:r>
              <a:rPr lang="zh-CN" altLang="zh-CN" sz="2000" dirty="0"/>
              <a:t>列，再将</a:t>
            </a:r>
            <a:r>
              <a:rPr lang="en-US" altLang="zh-CN" sz="2000" dirty="0"/>
              <a:t>G</a:t>
            </a:r>
            <a:r>
              <a:rPr lang="zh-CN" altLang="zh-CN" sz="2000" dirty="0"/>
              <a:t>列（学号）内容移到</a:t>
            </a:r>
            <a:r>
              <a:rPr lang="en-US" altLang="zh-CN" sz="2000" dirty="0"/>
              <a:t>B</a:t>
            </a:r>
            <a:r>
              <a:rPr lang="zh-CN" altLang="zh-CN" sz="2000" dirty="0"/>
              <a:t>列。删除</a:t>
            </a:r>
            <a:r>
              <a:rPr lang="en-US" altLang="zh-CN" sz="2000" dirty="0"/>
              <a:t>G</a:t>
            </a:r>
            <a:r>
              <a:rPr lang="zh-CN" altLang="zh-CN" sz="2000" dirty="0"/>
              <a:t>空白列。</a:t>
            </a:r>
          </a:p>
          <a:p>
            <a:pPr marL="538162" lvl="1" indent="0">
              <a:buNone/>
            </a:pPr>
            <a:r>
              <a:rPr lang="en-US" altLang="zh-CN" sz="2000" dirty="0"/>
              <a:t> </a:t>
            </a:r>
            <a:endParaRPr lang="zh-CN" altLang="zh-CN" sz="2000" dirty="0"/>
          </a:p>
          <a:p>
            <a:pPr algn="just">
              <a:buFont typeface="Wingdings" pitchFamily="2" charset="2"/>
              <a:buNone/>
            </a:pPr>
            <a:endParaRPr lang="en-US" altLang="zh-CN" dirty="0" smtClean="0"/>
          </a:p>
          <a:p>
            <a:pPr algn="just">
              <a:buFont typeface="Wingdings" pitchFamily="2" charset="2"/>
              <a:buNone/>
            </a:pPr>
            <a:endParaRPr lang="zh-CN" altLang="en-US" dirty="0"/>
          </a:p>
          <a:p>
            <a:pPr lvl="1" algn="just">
              <a:buFont typeface="Wingdings" pitchFamily="2" charset="2"/>
              <a:buNone/>
            </a:pPr>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38162" lvl="1" indent="0">
              <a:buNone/>
            </a:pPr>
            <a:r>
              <a:rPr lang="zh-CN" altLang="zh-CN" dirty="0"/>
              <a:t>（</a:t>
            </a:r>
            <a:r>
              <a:rPr lang="en-US" altLang="zh-CN" dirty="0"/>
              <a:t>2</a:t>
            </a:r>
            <a:r>
              <a:rPr lang="zh-CN" altLang="zh-CN" dirty="0"/>
              <a:t>）考虑到不及格的课程不能获得该课程学分</a:t>
            </a:r>
            <a:r>
              <a:rPr lang="zh-CN" altLang="zh-CN" dirty="0" smtClean="0"/>
              <a:t>，可以</a:t>
            </a:r>
            <a:r>
              <a:rPr lang="zh-CN" altLang="zh-CN" dirty="0"/>
              <a:t>用</a:t>
            </a:r>
            <a:r>
              <a:rPr lang="en-US" altLang="zh-CN" dirty="0" err="1"/>
              <a:t>SUMIF</a:t>
            </a:r>
            <a:r>
              <a:rPr lang="zh-CN" altLang="zh-CN" dirty="0"/>
              <a:t>函数实现本小题要求。</a:t>
            </a:r>
          </a:p>
          <a:p>
            <a:pPr marL="538162" lvl="1" indent="0">
              <a:buNone/>
            </a:pPr>
            <a:r>
              <a:rPr lang="zh-CN" altLang="zh-CN" dirty="0"/>
              <a:t>在</a:t>
            </a:r>
            <a:r>
              <a:rPr lang="en-US" altLang="zh-CN" dirty="0"/>
              <a:t>K2</a:t>
            </a:r>
            <a:r>
              <a:rPr lang="zh-CN" altLang="zh-CN" dirty="0"/>
              <a:t>中插入</a:t>
            </a:r>
            <a:r>
              <a:rPr lang="en-US" altLang="zh-CN" dirty="0" err="1"/>
              <a:t>Sumif</a:t>
            </a:r>
            <a:r>
              <a:rPr lang="zh-CN" altLang="zh-CN" dirty="0"/>
              <a:t>函数，在</a:t>
            </a:r>
            <a:r>
              <a:rPr lang="en-US" altLang="zh-CN" dirty="0"/>
              <a:t>Range</a:t>
            </a:r>
            <a:r>
              <a:rPr lang="zh-CN" altLang="zh-CN" dirty="0"/>
              <a:t>条件框中，圈选</a:t>
            </a:r>
            <a:r>
              <a:rPr lang="en-US" altLang="zh-CN" dirty="0" err="1"/>
              <a:t>d2:h2</a:t>
            </a:r>
            <a:r>
              <a:rPr lang="zh-CN" altLang="zh-CN" dirty="0"/>
              <a:t>，在</a:t>
            </a:r>
            <a:r>
              <a:rPr lang="en-US" altLang="zh-CN" dirty="0"/>
              <a:t>Criteria</a:t>
            </a:r>
            <a:r>
              <a:rPr lang="zh-CN" altLang="zh-CN" dirty="0"/>
              <a:t>框中输入</a:t>
            </a:r>
            <a:r>
              <a:rPr lang="en-US" altLang="zh-CN" dirty="0"/>
              <a:t>&gt;=60</a:t>
            </a:r>
            <a:r>
              <a:rPr lang="zh-CN" altLang="zh-CN" dirty="0"/>
              <a:t>，在</a:t>
            </a:r>
            <a:r>
              <a:rPr lang="en-US" altLang="zh-CN" dirty="0" err="1"/>
              <a:t>Sum_Range</a:t>
            </a:r>
            <a:r>
              <a:rPr lang="zh-CN" altLang="zh-CN" dirty="0"/>
              <a:t>框中输入</a:t>
            </a:r>
            <a:r>
              <a:rPr lang="en-US" altLang="zh-CN" dirty="0"/>
              <a:t>$</a:t>
            </a:r>
            <a:r>
              <a:rPr lang="en-US" altLang="zh-CN" dirty="0" err="1"/>
              <a:t>N$3</a:t>
            </a:r>
            <a:r>
              <a:rPr lang="en-US" altLang="zh-CN" dirty="0"/>
              <a:t>:$</a:t>
            </a:r>
            <a:r>
              <a:rPr lang="en-US" altLang="zh-CN" dirty="0" err="1"/>
              <a:t>R$3</a:t>
            </a:r>
            <a:r>
              <a:rPr lang="zh-CN" altLang="zh-CN" dirty="0"/>
              <a:t>（或</a:t>
            </a:r>
            <a:r>
              <a:rPr lang="en-US" altLang="zh-CN" dirty="0" err="1"/>
              <a:t>N$3:R$3</a:t>
            </a:r>
            <a:r>
              <a:rPr lang="zh-CN" altLang="zh-CN" dirty="0"/>
              <a:t>），最后形成公式</a:t>
            </a:r>
            <a:r>
              <a:rPr lang="en-US" altLang="zh-CN" dirty="0"/>
              <a:t>“=</a:t>
            </a:r>
            <a:r>
              <a:rPr lang="en-US" altLang="zh-CN" dirty="0" err="1"/>
              <a:t>SUMIF</a:t>
            </a:r>
            <a:r>
              <a:rPr lang="en-US" altLang="zh-CN" dirty="0"/>
              <a:t>(</a:t>
            </a:r>
            <a:r>
              <a:rPr lang="en-US" altLang="zh-CN" dirty="0" err="1"/>
              <a:t>D2:H2</a:t>
            </a:r>
            <a:r>
              <a:rPr lang="en-US" altLang="zh-CN" dirty="0"/>
              <a:t>,"&gt;=60",$</a:t>
            </a:r>
            <a:r>
              <a:rPr lang="en-US" altLang="zh-CN" dirty="0" err="1"/>
              <a:t>N$3</a:t>
            </a:r>
            <a:r>
              <a:rPr lang="en-US" altLang="zh-CN" dirty="0"/>
              <a:t>:$</a:t>
            </a:r>
            <a:r>
              <a:rPr lang="en-US" altLang="zh-CN" dirty="0" err="1"/>
              <a:t>R$3</a:t>
            </a:r>
            <a:r>
              <a:rPr lang="en-US" altLang="zh-CN" dirty="0"/>
              <a:t>)”</a:t>
            </a:r>
            <a:r>
              <a:rPr lang="zh-CN" altLang="zh-CN" dirty="0"/>
              <a:t>，拖动填充柄向下填充直到</a:t>
            </a:r>
            <a:r>
              <a:rPr lang="en-US" altLang="zh-CN" dirty="0" err="1"/>
              <a:t>K22</a:t>
            </a:r>
            <a:r>
              <a:rPr lang="zh-CN" altLang="zh-CN" dirty="0"/>
              <a:t>即可。注意这里单元格区域的相对引用和绝对引用。</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62</a:t>
            </a:fld>
            <a:endParaRPr lang="en-US" altLang="zh-CN" dirty="0"/>
          </a:p>
        </p:txBody>
      </p:sp>
    </p:spTree>
    <p:extLst>
      <p:ext uri="{BB962C8B-B14F-4D97-AF65-F5344CB8AC3E}">
        <p14:creationId xmlns:p14="http://schemas.microsoft.com/office/powerpoint/2010/main" val="26140237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40792034-7002-4D1D-871F-6DED8BDF5C2E}" type="slidenum">
              <a:rPr lang="en-US" altLang="zh-CN"/>
              <a:pPr/>
              <a:t>63</a:t>
            </a:fld>
            <a:endParaRPr lang="en-US" altLang="zh-CN" dirty="0"/>
          </a:p>
        </p:txBody>
      </p:sp>
      <p:sp>
        <p:nvSpPr>
          <p:cNvPr id="123906" name="Rectangle 2"/>
          <p:cNvSpPr>
            <a:spLocks noGrp="1" noChangeArrowheads="1"/>
          </p:cNvSpPr>
          <p:nvPr>
            <p:ph type="title"/>
          </p:nvPr>
        </p:nvSpPr>
        <p:spPr/>
        <p:txBody>
          <a:bodyPr/>
          <a:lstStyle/>
          <a:p>
            <a:endParaRPr lang="zh-CN" altLang="zh-CN"/>
          </a:p>
        </p:txBody>
      </p:sp>
      <p:sp>
        <p:nvSpPr>
          <p:cNvPr id="123910" name="Rectangle 6"/>
          <p:cNvSpPr>
            <a:spLocks noGrp="1" noChangeArrowheads="1"/>
          </p:cNvSpPr>
          <p:nvPr>
            <p:ph type="body" idx="1"/>
          </p:nvPr>
        </p:nvSpPr>
        <p:spPr>
          <a:xfrm>
            <a:off x="827584" y="1484784"/>
            <a:ext cx="8197850" cy="4824536"/>
          </a:xfrm>
        </p:spPr>
        <p:txBody>
          <a:bodyPr/>
          <a:lstStyle/>
          <a:p>
            <a:pPr marL="1071563" lvl="1" indent="-533400">
              <a:buNone/>
            </a:pPr>
            <a:r>
              <a:rPr lang="zh-CN" altLang="en-US" dirty="0"/>
              <a:t>（</a:t>
            </a:r>
            <a:r>
              <a:rPr lang="en-US" altLang="zh-CN" dirty="0"/>
              <a:t>3</a:t>
            </a:r>
            <a:r>
              <a:rPr lang="zh-CN" altLang="en-US" dirty="0" smtClean="0"/>
              <a:t>）</a:t>
            </a:r>
            <a:r>
              <a:rPr lang="zh-CN" altLang="zh-CN" dirty="0"/>
              <a:t> </a:t>
            </a:r>
            <a:r>
              <a:rPr lang="zh-CN" altLang="zh-CN" dirty="0" smtClean="0"/>
              <a:t>选择</a:t>
            </a:r>
            <a:r>
              <a:rPr lang="en-US" altLang="zh-CN" dirty="0" err="1"/>
              <a:t>J2</a:t>
            </a:r>
            <a:r>
              <a:rPr lang="zh-CN" altLang="zh-CN" dirty="0"/>
              <a:t>单元格，单击“公式→函数库</a:t>
            </a:r>
            <a:r>
              <a:rPr lang="zh-CN" altLang="zh-CN" dirty="0" smtClean="0"/>
              <a:t>｜</a:t>
            </a:r>
            <a:r>
              <a:rPr lang="en-US" altLang="zh-CN" dirty="0" smtClean="0"/>
              <a:t>   </a:t>
            </a:r>
            <a:r>
              <a:rPr lang="zh-CN" altLang="zh-CN" dirty="0" smtClean="0"/>
              <a:t>插入</a:t>
            </a:r>
            <a:r>
              <a:rPr lang="zh-CN" altLang="zh-CN" dirty="0"/>
              <a:t>函数”按钮</a:t>
            </a:r>
            <a:r>
              <a:rPr lang="zh-CN" altLang="zh-CN" dirty="0" smtClean="0"/>
              <a:t>→弹</a:t>
            </a:r>
            <a:r>
              <a:rPr lang="zh-CN" altLang="zh-CN" dirty="0"/>
              <a:t>出的“插入函数”对话框，在“搜索函数”框输入</a:t>
            </a:r>
            <a:r>
              <a:rPr lang="en-US" altLang="zh-CN" dirty="0"/>
              <a:t>RANK</a:t>
            </a:r>
            <a:r>
              <a:rPr lang="zh-CN" altLang="zh-CN" dirty="0"/>
              <a:t>，单击“转到”按钮，“确定”后弹出“函数参考”对话框，如图</a:t>
            </a:r>
            <a:r>
              <a:rPr lang="en-US" altLang="zh-CN" dirty="0"/>
              <a:t>4-15</a:t>
            </a:r>
            <a:r>
              <a:rPr lang="zh-CN" altLang="zh-CN" dirty="0"/>
              <a:t>所示。由于公式在填充时，总分随着学生而变，而每个分数都要与全体分数相比较，所以在</a:t>
            </a:r>
            <a:r>
              <a:rPr lang="en-US" altLang="zh-CN" dirty="0"/>
              <a:t>Number</a:t>
            </a:r>
            <a:r>
              <a:rPr lang="zh-CN" altLang="zh-CN" dirty="0"/>
              <a:t>中使用相对引用，</a:t>
            </a:r>
            <a:r>
              <a:rPr lang="en-US" altLang="zh-CN" dirty="0"/>
              <a:t>Ref </a:t>
            </a:r>
            <a:r>
              <a:rPr lang="zh-CN" altLang="zh-CN" dirty="0"/>
              <a:t>中行号使用绝对引用，当然列号也可使用绝对引用。</a:t>
            </a:r>
            <a:r>
              <a:rPr lang="en-US" altLang="zh-CN" dirty="0"/>
              <a:t>Order</a:t>
            </a:r>
            <a:r>
              <a:rPr lang="zh-CN" altLang="zh-CN" dirty="0"/>
              <a:t>框中输入</a:t>
            </a:r>
            <a:r>
              <a:rPr lang="en-US" altLang="zh-CN" dirty="0"/>
              <a:t>0</a:t>
            </a:r>
            <a:r>
              <a:rPr lang="zh-CN" altLang="zh-CN" dirty="0"/>
              <a:t>或省略按降序算，“确定”后将公式填充其它单元格即可。</a:t>
            </a:r>
          </a:p>
          <a:p>
            <a:pPr marL="1071563" lvl="1" indent="-533400">
              <a:buFont typeface="Wingdings" pitchFamily="2" charset="2"/>
              <a:buNone/>
            </a:pPr>
            <a:r>
              <a:rPr lang="zh-CN" altLang="en-US" dirty="0" smtClean="0"/>
              <a:t>       设置</a:t>
            </a:r>
            <a:r>
              <a:rPr lang="zh-CN" altLang="en-US" dirty="0"/>
              <a:t>如下图所示：</a:t>
            </a:r>
          </a:p>
          <a:p>
            <a:pPr marL="1071563" lvl="1" indent="-533400">
              <a:buFont typeface="Wingdings" pitchFamily="2" charset="2"/>
              <a:buNone/>
            </a:pPr>
            <a:endParaRPr lang="en-US" altLang="zh-C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3172" y="1577772"/>
            <a:ext cx="360040" cy="46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64</a:t>
            </a:fld>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916832"/>
            <a:ext cx="6438726" cy="3336553"/>
          </a:xfrm>
          <a:prstGeom prst="rect">
            <a:avLst/>
          </a:prstGeom>
          <a:noFill/>
          <a:ln>
            <a:noFill/>
          </a:ln>
        </p:spPr>
      </p:pic>
    </p:spTree>
    <p:extLst>
      <p:ext uri="{BB962C8B-B14F-4D97-AF65-F5344CB8AC3E}">
        <p14:creationId xmlns:p14="http://schemas.microsoft.com/office/powerpoint/2010/main" val="290814018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0BE2F2B2-C9C6-46AC-BE53-8FE950FFC3E7}" type="slidenum">
              <a:rPr lang="en-US" altLang="zh-CN"/>
              <a:pPr/>
              <a:t>65</a:t>
            </a:fld>
            <a:endParaRPr lang="en-US" altLang="zh-CN" dirty="0"/>
          </a:p>
        </p:txBody>
      </p:sp>
      <p:sp>
        <p:nvSpPr>
          <p:cNvPr id="124930" name="Rectangle 2"/>
          <p:cNvSpPr>
            <a:spLocks noGrp="1" noChangeArrowheads="1"/>
          </p:cNvSpPr>
          <p:nvPr>
            <p:ph type="title"/>
          </p:nvPr>
        </p:nvSpPr>
        <p:spPr/>
        <p:txBody>
          <a:bodyPr/>
          <a:lstStyle/>
          <a:p>
            <a:endParaRPr lang="zh-CN" altLang="zh-CN"/>
          </a:p>
        </p:txBody>
      </p:sp>
      <p:sp>
        <p:nvSpPr>
          <p:cNvPr id="124931" name="Rectangle 3"/>
          <p:cNvSpPr>
            <a:spLocks noGrp="1" noChangeArrowheads="1"/>
          </p:cNvSpPr>
          <p:nvPr>
            <p:ph type="body" idx="1"/>
          </p:nvPr>
        </p:nvSpPr>
        <p:spPr/>
        <p:txBody>
          <a:bodyPr/>
          <a:lstStyle/>
          <a:p>
            <a:endParaRPr lang="zh-CN"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12776"/>
            <a:ext cx="8242555"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938" y="4149080"/>
            <a:ext cx="4048125" cy="19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E0B800E2-5112-4B34-8963-37F0B1140A9F}" type="slidenum">
              <a:rPr lang="en-US" altLang="zh-CN"/>
              <a:pPr/>
              <a:t>66</a:t>
            </a:fld>
            <a:endParaRPr lang="en-US" altLang="zh-CN" dirty="0"/>
          </a:p>
        </p:txBody>
      </p:sp>
      <p:sp>
        <p:nvSpPr>
          <p:cNvPr id="125954" name="Rectangle 2"/>
          <p:cNvSpPr>
            <a:spLocks noGrp="1" noChangeArrowheads="1"/>
          </p:cNvSpPr>
          <p:nvPr>
            <p:ph type="title"/>
          </p:nvPr>
        </p:nvSpPr>
        <p:spPr/>
        <p:txBody>
          <a:bodyPr/>
          <a:lstStyle/>
          <a:p>
            <a:endParaRPr lang="zh-CN" altLang="zh-CN"/>
          </a:p>
        </p:txBody>
      </p:sp>
      <p:sp>
        <p:nvSpPr>
          <p:cNvPr id="125955" name="Rectangle 3"/>
          <p:cNvSpPr>
            <a:spLocks noGrp="1" noChangeArrowheads="1"/>
          </p:cNvSpPr>
          <p:nvPr>
            <p:ph type="body" idx="1"/>
          </p:nvPr>
        </p:nvSpPr>
        <p:spPr>
          <a:xfrm>
            <a:off x="827584" y="1484784"/>
            <a:ext cx="8197850" cy="4680520"/>
          </a:xfrm>
        </p:spPr>
        <p:txBody>
          <a:bodyPr/>
          <a:lstStyle/>
          <a:p>
            <a:pPr algn="just">
              <a:buFont typeface="Wingdings" pitchFamily="2" charset="2"/>
              <a:buNone/>
            </a:pPr>
            <a:r>
              <a:rPr lang="en-US" altLang="zh-CN" dirty="0"/>
              <a:t>4</a:t>
            </a:r>
            <a:r>
              <a:rPr lang="zh-CN" altLang="en-US" dirty="0"/>
              <a:t>．课堂实践</a:t>
            </a:r>
          </a:p>
          <a:p>
            <a:pPr marL="538162" lvl="1" indent="0">
              <a:buNone/>
            </a:pPr>
            <a:r>
              <a:rPr lang="zh-CN" altLang="zh-CN" sz="2000" dirty="0"/>
              <a:t>（</a:t>
            </a:r>
            <a:r>
              <a:rPr lang="en-US" altLang="zh-CN" sz="2000" dirty="0"/>
              <a:t>1</a:t>
            </a:r>
            <a:r>
              <a:rPr lang="zh-CN" altLang="zh-CN" sz="2000" dirty="0"/>
              <a:t>）打开“成绩计算</a:t>
            </a:r>
            <a:r>
              <a:rPr lang="en-US" altLang="zh-CN" sz="2000" dirty="0" err="1"/>
              <a:t>2.xlsx</a:t>
            </a:r>
            <a:r>
              <a:rPr lang="zh-CN" altLang="zh-CN" sz="2000" dirty="0"/>
              <a:t>”文件，按本案例各项要求，完成各步计算。</a:t>
            </a:r>
          </a:p>
          <a:p>
            <a:pPr marL="538162" lvl="1" indent="0">
              <a:buNone/>
            </a:pPr>
            <a:r>
              <a:rPr lang="zh-CN" altLang="zh-CN" sz="2000" dirty="0"/>
              <a:t>（</a:t>
            </a:r>
            <a:r>
              <a:rPr lang="en-US" altLang="zh-CN" sz="2000" dirty="0"/>
              <a:t>2</a:t>
            </a:r>
            <a:r>
              <a:rPr lang="zh-CN" altLang="zh-CN" sz="2000" dirty="0"/>
              <a:t>）打开“客户评价表</a:t>
            </a:r>
            <a:r>
              <a:rPr lang="en-US" altLang="zh-CN" sz="2000" dirty="0"/>
              <a:t>.</a:t>
            </a:r>
            <a:r>
              <a:rPr lang="en-US" altLang="zh-CN" sz="2000" dirty="0" err="1"/>
              <a:t>xlsx</a:t>
            </a:r>
            <a:r>
              <a:rPr lang="zh-CN" altLang="zh-CN" sz="2000" dirty="0"/>
              <a:t>”文件，按指定的要求完成有关操作。</a:t>
            </a:r>
          </a:p>
          <a:p>
            <a:pPr marL="538162" lvl="1" indent="0">
              <a:buNone/>
            </a:pPr>
            <a:r>
              <a:rPr lang="en-US" altLang="zh-CN" sz="2000" dirty="0"/>
              <a:t>A. </a:t>
            </a:r>
            <a:r>
              <a:rPr lang="zh-CN" altLang="zh-CN" sz="2000" dirty="0"/>
              <a:t>在工作表</a:t>
            </a:r>
            <a:r>
              <a:rPr lang="en-US" altLang="zh-CN" sz="2000" dirty="0"/>
              <a:t>”</a:t>
            </a:r>
            <a:r>
              <a:rPr lang="en-US" altLang="zh-CN" sz="2000" dirty="0" err="1"/>
              <a:t>SHEET1</a:t>
            </a:r>
            <a:r>
              <a:rPr lang="en-US" altLang="zh-CN" sz="2000" dirty="0"/>
              <a:t>”</a:t>
            </a:r>
            <a:r>
              <a:rPr lang="zh-CN" altLang="zh-CN" sz="2000" dirty="0"/>
              <a:t>中的单元格区域</a:t>
            </a:r>
            <a:r>
              <a:rPr lang="en-US" altLang="zh-CN" sz="2000" dirty="0" err="1"/>
              <a:t>G3:G20</a:t>
            </a:r>
            <a:r>
              <a:rPr lang="zh-CN" altLang="zh-CN" sz="2000" dirty="0"/>
              <a:t>计算每位客户代表的最终得分，计算的规则：最终得分为五项评分中去掉一个最高评分和一个最低评分后的平均值，设置单元格格式为保留</a:t>
            </a:r>
            <a:r>
              <a:rPr lang="en-US" altLang="zh-CN" sz="2000" dirty="0"/>
              <a:t>2</a:t>
            </a:r>
            <a:r>
              <a:rPr lang="zh-CN" altLang="zh-CN" sz="2000" dirty="0"/>
              <a:t>位小数。（要求用</a:t>
            </a:r>
            <a:r>
              <a:rPr lang="en-US" altLang="zh-CN" sz="2000" dirty="0" err="1"/>
              <a:t>SUM,MAX,MIN</a:t>
            </a:r>
            <a:r>
              <a:rPr lang="zh-CN" altLang="zh-CN" sz="2000" dirty="0"/>
              <a:t>函数，否则不得分）；</a:t>
            </a:r>
          </a:p>
          <a:p>
            <a:pPr marL="538162" lvl="1" indent="0">
              <a:buNone/>
            </a:pPr>
            <a:r>
              <a:rPr lang="en-US" altLang="zh-CN" sz="2000" dirty="0"/>
              <a:t>B.</a:t>
            </a:r>
            <a:r>
              <a:rPr lang="zh-CN" altLang="zh-CN" sz="2000" dirty="0"/>
              <a:t>在单元格区域</a:t>
            </a:r>
            <a:r>
              <a:rPr lang="en-US" altLang="zh-CN" sz="2000" dirty="0" err="1"/>
              <a:t>H3:H20</a:t>
            </a:r>
            <a:r>
              <a:rPr lang="zh-CN" altLang="zh-CN" sz="2000" dirty="0"/>
              <a:t>区域里以水平业绩列数据使用</a:t>
            </a:r>
            <a:r>
              <a:rPr lang="en-US" altLang="zh-CN" sz="2000" dirty="0"/>
              <a:t>RANK</a:t>
            </a:r>
            <a:r>
              <a:rPr lang="zh-CN" altLang="zh-CN" sz="2000" dirty="0"/>
              <a:t>函灵数统计出名次，要求降序排列</a:t>
            </a:r>
            <a:r>
              <a:rPr lang="zh-CN" altLang="zh-CN" sz="2000" dirty="0" smtClean="0"/>
              <a:t>。</a:t>
            </a:r>
            <a:endParaRPr lang="en-US" altLang="zh-CN" sz="2000" dirty="0" smtClean="0"/>
          </a:p>
          <a:p>
            <a:pPr>
              <a:buNone/>
            </a:pPr>
            <a:r>
              <a:rPr lang="en-US" altLang="zh-CN" dirty="0"/>
              <a:t>5</a:t>
            </a:r>
            <a:r>
              <a:rPr lang="zh-CN" altLang="zh-CN" dirty="0"/>
              <a:t>．评价与总结</a:t>
            </a:r>
          </a:p>
          <a:p>
            <a:pPr lvl="1" algn="just">
              <a:buFont typeface="Wingdings" pitchFamily="2" charset="2"/>
              <a:buNone/>
            </a:pPr>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9384E0E-F7B8-4AEF-A115-A24EFDB6838B}" type="slidenum">
              <a:rPr lang="en-US" altLang="zh-CN"/>
              <a:pPr/>
              <a:t>67</a:t>
            </a:fld>
            <a:endParaRPr lang="en-US" altLang="zh-CN" dirty="0"/>
          </a:p>
        </p:txBody>
      </p:sp>
      <p:sp>
        <p:nvSpPr>
          <p:cNvPr id="126978" name="Rectangle 2"/>
          <p:cNvSpPr>
            <a:spLocks noGrp="1" noChangeArrowheads="1"/>
          </p:cNvSpPr>
          <p:nvPr>
            <p:ph type="title"/>
          </p:nvPr>
        </p:nvSpPr>
        <p:spPr/>
        <p:txBody>
          <a:bodyPr/>
          <a:lstStyle/>
          <a:p>
            <a:endParaRPr lang="zh-CN" altLang="zh-CN"/>
          </a:p>
        </p:txBody>
      </p:sp>
      <p:sp>
        <p:nvSpPr>
          <p:cNvPr id="126979" name="Rectangle 3"/>
          <p:cNvSpPr>
            <a:spLocks noGrp="1" noChangeArrowheads="1"/>
          </p:cNvSpPr>
          <p:nvPr>
            <p:ph type="body" idx="1"/>
          </p:nvPr>
        </p:nvSpPr>
        <p:spPr>
          <a:xfrm>
            <a:off x="684213" y="1412875"/>
            <a:ext cx="8197850" cy="4679950"/>
          </a:xfrm>
        </p:spPr>
        <p:txBody>
          <a:bodyPr/>
          <a:lstStyle/>
          <a:p>
            <a:pPr algn="just">
              <a:buFont typeface="Wingdings" pitchFamily="2" charset="2"/>
              <a:buNone/>
            </a:pPr>
            <a:r>
              <a:rPr lang="en-US" altLang="zh-CN" dirty="0"/>
              <a:t>6</a:t>
            </a:r>
            <a:r>
              <a:rPr lang="zh-CN" altLang="en-US" dirty="0"/>
              <a:t>．课外延伸</a:t>
            </a:r>
          </a:p>
          <a:p>
            <a:pPr lvl="1">
              <a:buFont typeface="Wingdings" pitchFamily="2" charset="2"/>
              <a:buNone/>
            </a:pPr>
            <a:r>
              <a:rPr lang="zh-CN" altLang="en-US" dirty="0"/>
              <a:t>①请打开工作薄文件</a:t>
            </a:r>
            <a:r>
              <a:rPr lang="en-US" altLang="zh-CN" dirty="0"/>
              <a:t>CFB.XLS</a:t>
            </a:r>
            <a:r>
              <a:rPr lang="zh-CN" altLang="en-US" dirty="0"/>
              <a:t>，用公式完成绘制九九</a:t>
            </a:r>
            <a:r>
              <a:rPr lang="zh-CN" altLang="en-US" dirty="0" smtClean="0"/>
              <a:t>乘法表（加法表）：</a:t>
            </a:r>
            <a:endParaRPr lang="zh-CN" altLang="en-US" dirty="0"/>
          </a:p>
          <a:p>
            <a:pPr lvl="1">
              <a:buFont typeface="Wingdings" pitchFamily="2" charset="2"/>
              <a:buNone/>
            </a:pPr>
            <a:r>
              <a:rPr lang="zh-CN" altLang="en-US" dirty="0"/>
              <a:t>  </a:t>
            </a:r>
            <a:r>
              <a:rPr lang="zh-CN" altLang="en-US" sz="2400" dirty="0"/>
              <a:t>请在</a:t>
            </a:r>
            <a:r>
              <a:rPr lang="en-US" altLang="zh-CN" sz="2400" dirty="0"/>
              <a:t>B2:J10</a:t>
            </a:r>
            <a:r>
              <a:rPr lang="zh-CN" altLang="en-US" sz="2400" dirty="0"/>
              <a:t>区域制作，要求在</a:t>
            </a:r>
            <a:r>
              <a:rPr lang="en-US" altLang="zh-CN" sz="2400" dirty="0"/>
              <a:t>B2</a:t>
            </a:r>
            <a:r>
              <a:rPr lang="zh-CN" altLang="en-US" sz="2400" dirty="0"/>
              <a:t>单元格输入公式，然后复制到其他单元格</a:t>
            </a:r>
            <a:r>
              <a:rPr lang="en-US" altLang="zh-CN" sz="2400" dirty="0"/>
              <a:t>.</a:t>
            </a:r>
          </a:p>
          <a:p>
            <a:endParaRPr lang="en-US" altLang="zh-CN" dirty="0"/>
          </a:p>
        </p:txBody>
      </p:sp>
      <p:pic>
        <p:nvPicPr>
          <p:cNvPr id="126980" name="Picture 4"/>
          <p:cNvPicPr>
            <a:picLocks noChangeAspect="1" noChangeArrowheads="1"/>
          </p:cNvPicPr>
          <p:nvPr/>
        </p:nvPicPr>
        <p:blipFill>
          <a:blip r:embed="rId3">
            <a:extLst>
              <a:ext uri="{28A0092B-C50C-407E-A947-70E740481C1C}">
                <a14:useLocalDpi xmlns:a14="http://schemas.microsoft.com/office/drawing/2010/main" val="0"/>
              </a:ext>
            </a:extLst>
          </a:blip>
          <a:srcRect l="2431"/>
          <a:stretch>
            <a:fillRect/>
          </a:stretch>
        </p:blipFill>
        <p:spPr bwMode="auto">
          <a:xfrm>
            <a:off x="2916238" y="4133582"/>
            <a:ext cx="5353050" cy="1990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812B082E-46B2-42BC-9A53-D8E7B87D6EE2}" type="slidenum">
              <a:rPr lang="en-US" altLang="zh-CN"/>
              <a:pPr/>
              <a:t>68</a:t>
            </a:fld>
            <a:endParaRPr lang="en-US" altLang="zh-CN" dirty="0"/>
          </a:p>
        </p:txBody>
      </p:sp>
      <p:sp>
        <p:nvSpPr>
          <p:cNvPr id="128002" name="Rectangle 2"/>
          <p:cNvSpPr>
            <a:spLocks noGrp="1" noChangeArrowheads="1"/>
          </p:cNvSpPr>
          <p:nvPr>
            <p:ph type="title"/>
          </p:nvPr>
        </p:nvSpPr>
        <p:spPr/>
        <p:txBody>
          <a:bodyPr/>
          <a:lstStyle/>
          <a:p>
            <a:r>
              <a:rPr lang="zh-CN" altLang="en-US" b="1"/>
              <a:t>案例</a:t>
            </a:r>
            <a:r>
              <a:rPr lang="en-US" altLang="zh-CN" b="1" dirty="0"/>
              <a:t>4 </a:t>
            </a:r>
            <a:r>
              <a:rPr lang="zh-CN" altLang="en-US" b="1"/>
              <a:t>成绩表格式化</a:t>
            </a:r>
          </a:p>
        </p:txBody>
      </p:sp>
      <p:sp>
        <p:nvSpPr>
          <p:cNvPr id="128003" name="Rectangle 3"/>
          <p:cNvSpPr>
            <a:spLocks noGrp="1" noChangeArrowheads="1"/>
          </p:cNvSpPr>
          <p:nvPr>
            <p:ph type="body" idx="1"/>
          </p:nvPr>
        </p:nvSpPr>
        <p:spPr/>
        <p:txBody>
          <a:bodyPr/>
          <a:lstStyle/>
          <a:p>
            <a:pPr>
              <a:buFont typeface="Wingdings" pitchFamily="2" charset="2"/>
              <a:buNone/>
            </a:pPr>
            <a:r>
              <a:rPr lang="en-US" altLang="zh-CN" dirty="0"/>
              <a:t>【</a:t>
            </a:r>
            <a:r>
              <a:rPr lang="zh-CN" altLang="en-US" dirty="0"/>
              <a:t>场景描述</a:t>
            </a:r>
            <a:r>
              <a:rPr lang="en-US" altLang="zh-CN" dirty="0"/>
              <a:t>】</a:t>
            </a:r>
          </a:p>
          <a:p>
            <a:pPr marL="538162" lvl="1" indent="0">
              <a:buNone/>
            </a:pPr>
            <a:r>
              <a:rPr lang="zh-CN" altLang="zh-CN" dirty="0"/>
              <a:t>张老师已完成对成绩表的计算、统计等工作，他还需对成绩表进行格式化工作，如设置单元格数据格式、字体、对齐方式、边框底纹等，还要将那些不及格的同学用红颜色标示出来以使补考同学行更醒目。打开“成绩表</a:t>
            </a:r>
            <a:r>
              <a:rPr lang="en-US" altLang="zh-CN" dirty="0" err="1"/>
              <a:t>3.xlsx</a:t>
            </a:r>
            <a:r>
              <a:rPr lang="zh-CN" altLang="zh-CN" dirty="0"/>
              <a:t>”工作簿文件，按照张老师格式化工作表的要求完成如下设置：</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4936A08-8D30-4B5B-B25F-5125C605CDE2}" type="slidenum">
              <a:rPr lang="en-US" altLang="zh-CN"/>
              <a:pPr/>
              <a:t>69</a:t>
            </a:fld>
            <a:endParaRPr lang="en-US" altLang="zh-CN" dirty="0"/>
          </a:p>
        </p:txBody>
      </p:sp>
      <p:sp>
        <p:nvSpPr>
          <p:cNvPr id="129026" name="Rectangle 2"/>
          <p:cNvSpPr>
            <a:spLocks noGrp="1" noChangeArrowheads="1"/>
          </p:cNvSpPr>
          <p:nvPr>
            <p:ph type="title"/>
          </p:nvPr>
        </p:nvSpPr>
        <p:spPr/>
        <p:txBody>
          <a:bodyPr/>
          <a:lstStyle/>
          <a:p>
            <a:endParaRPr lang="zh-CN" altLang="zh-CN"/>
          </a:p>
        </p:txBody>
      </p:sp>
      <p:sp>
        <p:nvSpPr>
          <p:cNvPr id="129027" name="Rectangle 3"/>
          <p:cNvSpPr>
            <a:spLocks noGrp="1" noChangeArrowheads="1"/>
          </p:cNvSpPr>
          <p:nvPr>
            <p:ph type="body" idx="1"/>
          </p:nvPr>
        </p:nvSpPr>
        <p:spPr/>
        <p:txBody>
          <a:bodyPr/>
          <a:lstStyle/>
          <a:p>
            <a:endParaRPr lang="zh-CN"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2510" y="1161222"/>
            <a:ext cx="7963460" cy="5015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a:t>
            </a:r>
            <a:r>
              <a:rPr lang="en-US" altLang="zh-CN" dirty="0" smtClean="0"/>
              <a:t>1 </a:t>
            </a:r>
            <a:r>
              <a:rPr lang="zh-CN" altLang="en-US" dirty="0" smtClean="0"/>
              <a:t>数据填充与数据有效性设置</a:t>
            </a:r>
            <a:endParaRPr lang="zh-CN" altLang="en-US" dirty="0"/>
          </a:p>
        </p:txBody>
      </p:sp>
      <p:sp>
        <p:nvSpPr>
          <p:cNvPr id="3" name="内容占位符 2"/>
          <p:cNvSpPr>
            <a:spLocks noGrp="1"/>
          </p:cNvSpPr>
          <p:nvPr>
            <p:ph idx="1"/>
          </p:nvPr>
        </p:nvSpPr>
        <p:spPr>
          <a:xfrm>
            <a:off x="683568" y="1557338"/>
            <a:ext cx="8352928" cy="4607966"/>
          </a:xfrm>
        </p:spPr>
        <p:txBody>
          <a:bodyPr/>
          <a:lstStyle/>
          <a:p>
            <a:pPr>
              <a:buNone/>
            </a:pPr>
            <a:r>
              <a:rPr lang="zh-CN" altLang="en-US" sz="2000" dirty="0"/>
              <a:t>（</a:t>
            </a:r>
            <a:r>
              <a:rPr lang="en-US" altLang="zh-CN" sz="2000" dirty="0" smtClean="0">
                <a:solidFill>
                  <a:schemeClr val="tx1"/>
                </a:solidFill>
              </a:rPr>
              <a:t>1</a:t>
            </a:r>
            <a:r>
              <a:rPr lang="zh-CN" altLang="zh-CN" sz="2000" dirty="0" smtClean="0">
                <a:solidFill>
                  <a:schemeClr val="tx1"/>
                </a:solidFill>
              </a:rPr>
              <a:t>）</a:t>
            </a:r>
            <a:r>
              <a:rPr lang="zh-CN" altLang="en-US" sz="2000" dirty="0" smtClean="0"/>
              <a:t>添</a:t>
            </a:r>
            <a:r>
              <a:rPr lang="zh-CN" altLang="en-US" sz="2000" dirty="0"/>
              <a:t>加</a:t>
            </a:r>
            <a:r>
              <a:rPr lang="zh-CN" altLang="zh-CN" sz="2000" dirty="0" smtClean="0">
                <a:solidFill>
                  <a:schemeClr val="tx1"/>
                </a:solidFill>
              </a:rPr>
              <a:t>新建</a:t>
            </a:r>
            <a:r>
              <a:rPr lang="zh-CN" altLang="zh-CN" sz="2000" dirty="0">
                <a:solidFill>
                  <a:schemeClr val="tx1"/>
                </a:solidFill>
              </a:rPr>
              <a:t>、打印预览和打印、窗口切换等最常用的按钮添加到快速访问工具栏中；</a:t>
            </a:r>
          </a:p>
          <a:p>
            <a:pPr>
              <a:buNone/>
            </a:pPr>
            <a:r>
              <a:rPr lang="zh-CN" altLang="zh-CN" sz="2000" dirty="0">
                <a:solidFill>
                  <a:schemeClr val="tx1"/>
                </a:solidFill>
              </a:rPr>
              <a:t>（</a:t>
            </a:r>
            <a:r>
              <a:rPr lang="en-US" altLang="zh-CN" sz="2000" dirty="0">
                <a:solidFill>
                  <a:schemeClr val="tx1"/>
                </a:solidFill>
              </a:rPr>
              <a:t>2</a:t>
            </a:r>
            <a:r>
              <a:rPr lang="zh-CN" altLang="zh-CN" sz="2000" dirty="0">
                <a:solidFill>
                  <a:schemeClr val="tx1"/>
                </a:solidFill>
              </a:rPr>
              <a:t>）序号从</a:t>
            </a:r>
            <a:r>
              <a:rPr lang="en-US" altLang="zh-CN" sz="2000" dirty="0">
                <a:solidFill>
                  <a:schemeClr val="tx1"/>
                </a:solidFill>
              </a:rPr>
              <a:t>1</a:t>
            </a:r>
            <a:r>
              <a:rPr lang="zh-CN" altLang="zh-CN" sz="2000" dirty="0">
                <a:solidFill>
                  <a:schemeClr val="tx1"/>
                </a:solidFill>
              </a:rPr>
              <a:t>自动填充到</a:t>
            </a:r>
            <a:r>
              <a:rPr lang="en-US" altLang="zh-CN" sz="2000" dirty="0">
                <a:solidFill>
                  <a:schemeClr val="tx1"/>
                </a:solidFill>
              </a:rPr>
              <a:t>21</a:t>
            </a:r>
            <a:r>
              <a:rPr lang="zh-CN" altLang="zh-CN" sz="2000" dirty="0">
                <a:solidFill>
                  <a:schemeClr val="tx1"/>
                </a:solidFill>
              </a:rPr>
              <a:t>；</a:t>
            </a:r>
          </a:p>
          <a:p>
            <a:pPr>
              <a:buNone/>
            </a:pPr>
            <a:r>
              <a:rPr lang="zh-CN" altLang="zh-CN" sz="2000" dirty="0">
                <a:solidFill>
                  <a:schemeClr val="tx1"/>
                </a:solidFill>
              </a:rPr>
              <a:t>（</a:t>
            </a:r>
            <a:r>
              <a:rPr lang="en-US" altLang="zh-CN" sz="2000" dirty="0">
                <a:solidFill>
                  <a:schemeClr val="tx1"/>
                </a:solidFill>
              </a:rPr>
              <a:t>3</a:t>
            </a:r>
            <a:r>
              <a:rPr lang="zh-CN" altLang="zh-CN" sz="2000" dirty="0">
                <a:solidFill>
                  <a:schemeClr val="tx1"/>
                </a:solidFill>
              </a:rPr>
              <a:t>）学号列从</a:t>
            </a:r>
            <a:r>
              <a:rPr lang="en-US" altLang="zh-CN" sz="2000" dirty="0">
                <a:solidFill>
                  <a:schemeClr val="tx1"/>
                </a:solidFill>
              </a:rPr>
              <a:t>2010030302301</a:t>
            </a:r>
            <a:r>
              <a:rPr lang="zh-CN" altLang="zh-CN" sz="2000" dirty="0">
                <a:solidFill>
                  <a:schemeClr val="tx1"/>
                </a:solidFill>
              </a:rPr>
              <a:t>填充到</a:t>
            </a:r>
            <a:r>
              <a:rPr lang="en-US" altLang="zh-CN" sz="2000" dirty="0">
                <a:solidFill>
                  <a:schemeClr val="tx1"/>
                </a:solidFill>
              </a:rPr>
              <a:t>20100303023021</a:t>
            </a:r>
            <a:r>
              <a:rPr lang="zh-CN" altLang="zh-CN" sz="2000" dirty="0">
                <a:solidFill>
                  <a:schemeClr val="tx1"/>
                </a:solidFill>
              </a:rPr>
              <a:t>；</a:t>
            </a:r>
          </a:p>
          <a:p>
            <a:pPr>
              <a:buNone/>
            </a:pPr>
            <a:r>
              <a:rPr lang="zh-CN" altLang="zh-CN" sz="2000" dirty="0">
                <a:solidFill>
                  <a:schemeClr val="tx1"/>
                </a:solidFill>
              </a:rPr>
              <a:t>（</a:t>
            </a:r>
            <a:r>
              <a:rPr lang="en-US" altLang="zh-CN" sz="2000" dirty="0">
                <a:solidFill>
                  <a:schemeClr val="tx1"/>
                </a:solidFill>
              </a:rPr>
              <a:t>4</a:t>
            </a:r>
            <a:r>
              <a:rPr lang="zh-CN" altLang="zh-CN" sz="2000" dirty="0">
                <a:solidFill>
                  <a:schemeClr val="tx1"/>
                </a:solidFill>
              </a:rPr>
              <a:t>）在性别列</a:t>
            </a:r>
            <a:r>
              <a:rPr lang="en-US" altLang="zh-CN" sz="2000" dirty="0">
                <a:solidFill>
                  <a:schemeClr val="tx1"/>
                </a:solidFill>
              </a:rPr>
              <a:t>D2:D22</a:t>
            </a:r>
            <a:r>
              <a:rPr lang="zh-CN" altLang="zh-CN" sz="2000" dirty="0">
                <a:solidFill>
                  <a:schemeClr val="tx1"/>
                </a:solidFill>
              </a:rPr>
              <a:t>区域设置数据有效性：</a:t>
            </a:r>
          </a:p>
          <a:p>
            <a:pPr>
              <a:buNone/>
            </a:pPr>
            <a:r>
              <a:rPr lang="zh-CN" altLang="zh-CN" sz="2000" dirty="0">
                <a:solidFill>
                  <a:schemeClr val="tx1"/>
                </a:solidFill>
              </a:rPr>
              <a:t>要求：当用户选中“性别”列除标题外的任一单元格时，在其右侧显示一个下拉列表框箭头，并提供“男”和“女”的选择项供用户选择；</a:t>
            </a:r>
          </a:p>
          <a:p>
            <a:pPr>
              <a:buNone/>
            </a:pPr>
            <a:r>
              <a:rPr lang="zh-CN" altLang="zh-CN" sz="2000" dirty="0">
                <a:solidFill>
                  <a:schemeClr val="tx1"/>
                </a:solidFill>
              </a:rPr>
              <a:t>（</a:t>
            </a:r>
            <a:r>
              <a:rPr lang="en-US" altLang="zh-CN" sz="2000" dirty="0">
                <a:solidFill>
                  <a:schemeClr val="tx1"/>
                </a:solidFill>
              </a:rPr>
              <a:t>5</a:t>
            </a:r>
            <a:r>
              <a:rPr lang="zh-CN" altLang="zh-CN" sz="2000" dirty="0">
                <a:solidFill>
                  <a:schemeClr val="tx1"/>
                </a:solidFill>
              </a:rPr>
              <a:t>）设置课程列数据的有效性，要求：当光标定位于相应列的单元格时，显示输入信息：标题“成绩”，“请输入</a:t>
            </a:r>
            <a:r>
              <a:rPr lang="en-US" altLang="zh-CN" sz="2000" dirty="0">
                <a:solidFill>
                  <a:schemeClr val="tx1"/>
                </a:solidFill>
              </a:rPr>
              <a:t>0</a:t>
            </a:r>
            <a:r>
              <a:rPr lang="zh-CN" altLang="zh-CN" sz="2000" dirty="0">
                <a:solidFill>
                  <a:schemeClr val="tx1"/>
                </a:solidFill>
              </a:rPr>
              <a:t>～</a:t>
            </a:r>
            <a:r>
              <a:rPr lang="en-US" altLang="zh-CN" sz="2000" dirty="0">
                <a:solidFill>
                  <a:schemeClr val="tx1"/>
                </a:solidFill>
              </a:rPr>
              <a:t>100</a:t>
            </a:r>
            <a:r>
              <a:rPr lang="zh-CN" altLang="zh-CN" sz="2000" dirty="0">
                <a:solidFill>
                  <a:schemeClr val="tx1"/>
                </a:solidFill>
              </a:rPr>
              <a:t>之间有效成绩”。当用户输入数据不在指定的范围内，系统自动弹出错误对话框，错误信息“成绩必须在</a:t>
            </a:r>
            <a:r>
              <a:rPr lang="en-US" altLang="zh-CN" sz="2000" dirty="0">
                <a:solidFill>
                  <a:schemeClr val="tx1"/>
                </a:solidFill>
              </a:rPr>
              <a:t>0</a:t>
            </a:r>
            <a:r>
              <a:rPr lang="zh-CN" altLang="zh-CN" sz="2000" dirty="0">
                <a:solidFill>
                  <a:schemeClr val="tx1"/>
                </a:solidFill>
              </a:rPr>
              <a:t>～</a:t>
            </a:r>
            <a:r>
              <a:rPr lang="en-US" altLang="zh-CN" sz="2000" dirty="0">
                <a:solidFill>
                  <a:schemeClr val="tx1"/>
                </a:solidFill>
              </a:rPr>
              <a:t>100</a:t>
            </a:r>
            <a:r>
              <a:rPr lang="zh-CN" altLang="zh-CN" sz="2000" dirty="0">
                <a:solidFill>
                  <a:schemeClr val="tx1"/>
                </a:solidFill>
              </a:rPr>
              <a:t>之间</a:t>
            </a:r>
            <a:r>
              <a:rPr lang="zh-CN" altLang="zh-CN" sz="2000" dirty="0" smtClean="0">
                <a:solidFill>
                  <a:schemeClr val="tx1"/>
                </a:solidFill>
              </a:rPr>
              <a:t>”</a:t>
            </a:r>
            <a:r>
              <a:rPr lang="en-US" altLang="zh-CN" sz="2000" dirty="0" smtClean="0">
                <a:solidFill>
                  <a:schemeClr val="tx1"/>
                </a:solidFill>
              </a:rPr>
              <a:t>,</a:t>
            </a:r>
            <a:r>
              <a:rPr lang="zh-CN" altLang="zh-CN" sz="2000" dirty="0" smtClean="0">
                <a:solidFill>
                  <a:schemeClr val="tx1"/>
                </a:solidFill>
              </a:rPr>
              <a:t>“停止”</a:t>
            </a:r>
            <a:r>
              <a:rPr lang="zh-CN" altLang="zh-CN" sz="2000" dirty="0">
                <a:solidFill>
                  <a:schemeClr val="tx1"/>
                </a:solidFill>
              </a:rPr>
              <a:t>样式，错误对话框的标题为“错误”。</a:t>
            </a:r>
          </a:p>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7</a:t>
            </a:fld>
            <a:endParaRPr lang="en-US" altLang="zh-CN" dirty="0"/>
          </a:p>
        </p:txBody>
      </p:sp>
    </p:spTree>
    <p:extLst>
      <p:ext uri="{BB962C8B-B14F-4D97-AF65-F5344CB8AC3E}">
        <p14:creationId xmlns:p14="http://schemas.microsoft.com/office/powerpoint/2010/main" val="40673062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D0A2B5D1-2763-4193-AD68-268365E9FAB8}" type="slidenum">
              <a:rPr lang="en-US" altLang="zh-CN"/>
              <a:pPr/>
              <a:t>70</a:t>
            </a:fld>
            <a:endParaRPr lang="en-US" altLang="zh-CN" dirty="0"/>
          </a:p>
        </p:txBody>
      </p:sp>
      <p:sp>
        <p:nvSpPr>
          <p:cNvPr id="130050" name="Rectangle 2"/>
          <p:cNvSpPr>
            <a:spLocks noGrp="1" noChangeArrowheads="1"/>
          </p:cNvSpPr>
          <p:nvPr>
            <p:ph type="title"/>
          </p:nvPr>
        </p:nvSpPr>
        <p:spPr/>
        <p:txBody>
          <a:bodyPr/>
          <a:lstStyle/>
          <a:p>
            <a:endParaRPr lang="zh-CN" altLang="zh-CN"/>
          </a:p>
        </p:txBody>
      </p:sp>
      <p:sp>
        <p:nvSpPr>
          <p:cNvPr id="130051" name="Rectangle 3"/>
          <p:cNvSpPr>
            <a:spLocks noGrp="1" noChangeArrowheads="1"/>
          </p:cNvSpPr>
          <p:nvPr>
            <p:ph type="body" idx="1"/>
          </p:nvPr>
        </p:nvSpPr>
        <p:spPr/>
        <p:txBody>
          <a:bodyPr/>
          <a:lstStyle/>
          <a:p>
            <a:pPr>
              <a:buFont typeface="Wingdings" pitchFamily="2" charset="2"/>
              <a:buNone/>
            </a:pPr>
            <a:r>
              <a:rPr lang="en-US" altLang="zh-CN" dirty="0"/>
              <a:t>1</a:t>
            </a:r>
            <a:r>
              <a:rPr lang="zh-CN" altLang="en-US" dirty="0"/>
              <a:t>．案例</a:t>
            </a:r>
            <a:r>
              <a:rPr lang="zh-CN" altLang="en-US" dirty="0" smtClean="0"/>
              <a:t>分析</a:t>
            </a:r>
            <a:endParaRPr lang="en-US" altLang="zh-CN" dirty="0" smtClean="0"/>
          </a:p>
          <a:p>
            <a:pPr marL="538162" lvl="1" indent="0">
              <a:spcBef>
                <a:spcPts val="2400"/>
              </a:spcBef>
              <a:buNone/>
            </a:pPr>
            <a:r>
              <a:rPr lang="zh-CN" altLang="zh-CN" dirty="0" smtClean="0"/>
              <a:t>本</a:t>
            </a:r>
            <a:r>
              <a:rPr lang="zh-CN" altLang="zh-CN" dirty="0"/>
              <a:t>案例的前</a:t>
            </a:r>
            <a:r>
              <a:rPr lang="en-US" altLang="zh-CN" dirty="0"/>
              <a:t>4</a:t>
            </a:r>
            <a:r>
              <a:rPr lang="zh-CN" altLang="zh-CN" dirty="0"/>
              <a:t>个问题主要是单元格（区域）的格式化问题，在“设置单元格格式”对话框中可以完成；（</a:t>
            </a:r>
            <a:r>
              <a:rPr lang="en-US" altLang="zh-CN" dirty="0"/>
              <a:t>5</a:t>
            </a:r>
            <a:r>
              <a:rPr lang="zh-CN" altLang="zh-CN" dirty="0"/>
              <a:t>）中主要是条件格式问题；最后一个问题是对工作表复制、移动等操作。</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8A37233-F324-4806-A9D1-05815611CB35}" type="slidenum">
              <a:rPr lang="en-US" altLang="zh-CN"/>
              <a:pPr/>
              <a:t>71</a:t>
            </a:fld>
            <a:endParaRPr lang="en-US" altLang="zh-CN" dirty="0"/>
          </a:p>
        </p:txBody>
      </p:sp>
      <p:sp>
        <p:nvSpPr>
          <p:cNvPr id="131074" name="Rectangle 2"/>
          <p:cNvSpPr>
            <a:spLocks noGrp="1" noChangeArrowheads="1"/>
          </p:cNvSpPr>
          <p:nvPr>
            <p:ph type="title"/>
          </p:nvPr>
        </p:nvSpPr>
        <p:spPr/>
        <p:txBody>
          <a:bodyPr/>
          <a:lstStyle/>
          <a:p>
            <a:endParaRPr lang="zh-CN" altLang="zh-CN"/>
          </a:p>
        </p:txBody>
      </p:sp>
      <p:sp>
        <p:nvSpPr>
          <p:cNvPr id="131075" name="Rectangle 3"/>
          <p:cNvSpPr>
            <a:spLocks noGrp="1" noChangeArrowheads="1"/>
          </p:cNvSpPr>
          <p:nvPr>
            <p:ph type="body" idx="1"/>
          </p:nvPr>
        </p:nvSpPr>
        <p:spPr/>
        <p:txBody>
          <a:bodyPr/>
          <a:lstStyle/>
          <a:p>
            <a:pPr algn="just">
              <a:buFont typeface="Wingdings" pitchFamily="2" charset="2"/>
              <a:buNone/>
            </a:pPr>
            <a:r>
              <a:rPr lang="en-US" altLang="zh-CN" dirty="0"/>
              <a:t>2</a:t>
            </a:r>
            <a:r>
              <a:rPr lang="zh-CN" altLang="en-US" dirty="0"/>
              <a:t>．相关知识点</a:t>
            </a:r>
          </a:p>
          <a:p>
            <a:pPr lvl="1">
              <a:buFont typeface="Wingdings" pitchFamily="2" charset="2"/>
              <a:buNone/>
            </a:pPr>
            <a:r>
              <a:rPr lang="zh-CN" altLang="en-US" dirty="0"/>
              <a:t>（</a:t>
            </a:r>
            <a:r>
              <a:rPr lang="en-US" altLang="zh-CN" dirty="0"/>
              <a:t>1</a:t>
            </a:r>
            <a:r>
              <a:rPr lang="zh-CN" altLang="en-US" dirty="0"/>
              <a:t>）单元格的格式化</a:t>
            </a:r>
          </a:p>
          <a:p>
            <a:pPr marL="538162" lvl="1" indent="0">
              <a:buNone/>
            </a:pPr>
            <a:r>
              <a:rPr lang="zh-CN" altLang="zh-CN" dirty="0"/>
              <a:t>单击“开始→单元格｜格式→设置单元格格式”命令，弹出“设置单元格格式”对话框，如图</a:t>
            </a:r>
            <a:r>
              <a:rPr lang="en-US" altLang="zh-CN" dirty="0"/>
              <a:t>4-17</a:t>
            </a:r>
            <a:r>
              <a:rPr lang="zh-CN" altLang="zh-CN" dirty="0"/>
              <a:t>所示。在该对话框中，可以对单元格（区域）数据的数字显示方式、对齐方式、字体、边框、图案等进行设置</a:t>
            </a:r>
            <a:r>
              <a:rPr lang="zh-CN" altLang="zh-CN" dirty="0" smtClean="0"/>
              <a:t>。</a:t>
            </a:r>
            <a:endParaRPr lang="en-US" altLang="zh-CN" dirty="0" smtClean="0"/>
          </a:p>
          <a:p>
            <a:pPr marL="538162" lvl="1" indent="0">
              <a:buNone/>
            </a:pPr>
            <a:r>
              <a:rPr lang="zh-CN" altLang="en-US" b="1" dirty="0" smtClean="0"/>
              <a:t>提示：</a:t>
            </a:r>
            <a:r>
              <a:rPr lang="zh-CN" altLang="en-US" dirty="0" smtClean="0"/>
              <a:t>右击单元格打开“</a:t>
            </a:r>
            <a:r>
              <a:rPr lang="zh-CN" altLang="zh-CN" dirty="0"/>
              <a:t>设置单元格格</a:t>
            </a:r>
            <a:r>
              <a:rPr lang="zh-CN" altLang="zh-CN" dirty="0" smtClean="0"/>
              <a:t>式</a:t>
            </a:r>
            <a:r>
              <a:rPr lang="zh-CN" altLang="en-US" dirty="0" smtClean="0"/>
              <a:t>”对话框更快捷！</a:t>
            </a:r>
            <a:endParaRPr lang="en-US" altLang="zh-CN"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5FE14EBF-03BA-4D88-9795-F105AE6E1E2F}" type="slidenum">
              <a:rPr lang="en-US" altLang="zh-CN"/>
              <a:pPr/>
              <a:t>72</a:t>
            </a:fld>
            <a:endParaRPr lang="en-US" altLang="zh-CN" dirty="0"/>
          </a:p>
        </p:txBody>
      </p:sp>
      <p:sp>
        <p:nvSpPr>
          <p:cNvPr id="132098" name="Rectangle 2"/>
          <p:cNvSpPr>
            <a:spLocks noGrp="1" noChangeArrowheads="1"/>
          </p:cNvSpPr>
          <p:nvPr>
            <p:ph type="title"/>
          </p:nvPr>
        </p:nvSpPr>
        <p:spPr/>
        <p:txBody>
          <a:bodyPr/>
          <a:lstStyle/>
          <a:p>
            <a:endParaRPr lang="zh-CN" altLang="zh-CN"/>
          </a:p>
        </p:txBody>
      </p:sp>
      <p:sp>
        <p:nvSpPr>
          <p:cNvPr id="132104" name="Text Box 8"/>
          <p:cNvSpPr txBox="1">
            <a:spLocks noChangeArrowheads="1"/>
          </p:cNvSpPr>
          <p:nvPr/>
        </p:nvSpPr>
        <p:spPr bwMode="auto">
          <a:xfrm>
            <a:off x="827088" y="1700213"/>
            <a:ext cx="4392612" cy="400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buFontTx/>
              <a:buChar char="•"/>
            </a:pPr>
            <a:r>
              <a:rPr lang="zh-CN" altLang="en-US" sz="2200" b="1" dirty="0"/>
              <a:t>数字格式：</a:t>
            </a:r>
            <a:r>
              <a:rPr lang="zh-CN" altLang="en-US" sz="2200" dirty="0"/>
              <a:t>在</a:t>
            </a:r>
            <a:r>
              <a:rPr lang="zh-CN" altLang="en-US" sz="2200" dirty="0">
                <a:latin typeface="Arial"/>
              </a:rPr>
              <a:t>“</a:t>
            </a:r>
            <a:r>
              <a:rPr lang="zh-CN" altLang="en-US" sz="2200" dirty="0"/>
              <a:t>数字</a:t>
            </a:r>
            <a:r>
              <a:rPr lang="zh-CN" altLang="en-US" sz="2200" dirty="0">
                <a:latin typeface="Arial"/>
              </a:rPr>
              <a:t>”</a:t>
            </a:r>
            <a:r>
              <a:rPr lang="zh-CN" altLang="en-US" sz="2200" dirty="0"/>
              <a:t>选项卡中，可为单元格数据设置显示格式，如：常规、数值、会计专用、日期、文本、特殊等模式，还要自定义显示格式，如图</a:t>
            </a:r>
            <a:r>
              <a:rPr lang="en-US" altLang="zh-CN" sz="2200" dirty="0" smtClean="0"/>
              <a:t>4-17</a:t>
            </a:r>
            <a:r>
              <a:rPr lang="zh-CN" altLang="en-US" sz="2200" dirty="0" smtClean="0"/>
              <a:t>所</a:t>
            </a:r>
            <a:r>
              <a:rPr lang="zh-CN" altLang="en-US" sz="2200" dirty="0"/>
              <a:t>示。</a:t>
            </a:r>
          </a:p>
          <a:p>
            <a:pPr>
              <a:lnSpc>
                <a:spcPct val="130000"/>
              </a:lnSpc>
              <a:buFontTx/>
              <a:buChar char="•"/>
            </a:pPr>
            <a:r>
              <a:rPr lang="zh-CN" altLang="en-US" sz="2200" b="1" dirty="0"/>
              <a:t>对齐方式：</a:t>
            </a:r>
            <a:r>
              <a:rPr lang="zh-CN" altLang="en-US" sz="2200" dirty="0"/>
              <a:t>在</a:t>
            </a:r>
            <a:r>
              <a:rPr lang="zh-CN" altLang="en-US" sz="2200" dirty="0">
                <a:latin typeface="Arial"/>
              </a:rPr>
              <a:t>“</a:t>
            </a:r>
            <a:r>
              <a:rPr lang="zh-CN" altLang="en-US" sz="2200" dirty="0"/>
              <a:t>对齐</a:t>
            </a:r>
            <a:r>
              <a:rPr lang="zh-CN" altLang="en-US" sz="2200" dirty="0">
                <a:latin typeface="Arial"/>
              </a:rPr>
              <a:t>”</a:t>
            </a:r>
            <a:r>
              <a:rPr lang="zh-CN" altLang="en-US" sz="2200" dirty="0"/>
              <a:t>选项卡中，可为单元格数据设置对齐方式，如：水平对齐、垂直对齐、自动换行、合并单元格等。</a:t>
            </a:r>
          </a:p>
        </p:txBody>
      </p:sp>
      <p:pic>
        <p:nvPicPr>
          <p:cNvPr id="8" name="图片 7"/>
          <p:cNvPicPr/>
          <p:nvPr/>
        </p:nvPicPr>
        <p:blipFill>
          <a:blip r:embed="rId2">
            <a:extLst>
              <a:ext uri="{28A0092B-C50C-407E-A947-70E740481C1C}">
                <a14:useLocalDpi xmlns:a14="http://schemas.microsoft.com/office/drawing/2010/main" val="0"/>
              </a:ext>
            </a:extLst>
          </a:blip>
          <a:srcRect/>
          <a:stretch>
            <a:fillRect/>
          </a:stretch>
        </p:blipFill>
        <p:spPr bwMode="auto">
          <a:xfrm>
            <a:off x="5580112" y="2492896"/>
            <a:ext cx="3168724" cy="2781300"/>
          </a:xfrm>
          <a:prstGeom prst="rect">
            <a:avLst/>
          </a:prstGeom>
          <a:noFill/>
          <a:ln>
            <a:noFill/>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15B34240-BE0C-4F1C-8283-8D09932CDD14}" type="slidenum">
              <a:rPr lang="en-US" altLang="zh-CN"/>
              <a:pPr/>
              <a:t>73</a:t>
            </a:fld>
            <a:endParaRPr lang="en-US" altLang="zh-CN" dirty="0"/>
          </a:p>
        </p:txBody>
      </p:sp>
      <p:sp>
        <p:nvSpPr>
          <p:cNvPr id="133122" name="Rectangle 2"/>
          <p:cNvSpPr>
            <a:spLocks noGrp="1" noChangeArrowheads="1"/>
          </p:cNvSpPr>
          <p:nvPr>
            <p:ph type="title"/>
          </p:nvPr>
        </p:nvSpPr>
        <p:spPr/>
        <p:txBody>
          <a:bodyPr/>
          <a:lstStyle/>
          <a:p>
            <a:endParaRPr lang="zh-CN" altLang="zh-CN"/>
          </a:p>
        </p:txBody>
      </p:sp>
      <p:sp>
        <p:nvSpPr>
          <p:cNvPr id="133123" name="Rectangle 3"/>
          <p:cNvSpPr>
            <a:spLocks noGrp="1" noChangeArrowheads="1"/>
          </p:cNvSpPr>
          <p:nvPr>
            <p:ph type="body" idx="1"/>
          </p:nvPr>
        </p:nvSpPr>
        <p:spPr/>
        <p:txBody>
          <a:bodyPr/>
          <a:lstStyle/>
          <a:p>
            <a:pPr lvl="1">
              <a:buFont typeface="Wingdings" pitchFamily="2" charset="2"/>
              <a:buNone/>
            </a:pPr>
            <a:r>
              <a:rPr lang="zh-CN" altLang="en-US" dirty="0"/>
              <a:t>（</a:t>
            </a:r>
            <a:r>
              <a:rPr lang="en-US" altLang="zh-CN" dirty="0"/>
              <a:t>2</a:t>
            </a:r>
            <a:r>
              <a:rPr lang="zh-CN" altLang="en-US" dirty="0"/>
              <a:t>）条件格式</a:t>
            </a:r>
          </a:p>
          <a:p>
            <a:pPr lvl="1">
              <a:buFont typeface="Wingdings" pitchFamily="2" charset="2"/>
              <a:buNone/>
            </a:pPr>
            <a:r>
              <a:rPr lang="zh-CN" altLang="en-US" dirty="0"/>
              <a:t>	就是根据本单元格或其它单元格中的数据是否满足一定条件来设置单元格的数据格式，如将单元格区域</a:t>
            </a:r>
            <a:r>
              <a:rPr lang="en-US" altLang="zh-CN" dirty="0" err="1"/>
              <a:t>E2</a:t>
            </a:r>
            <a:r>
              <a:rPr lang="zh-CN" altLang="en-US" dirty="0"/>
              <a:t>：</a:t>
            </a:r>
            <a:r>
              <a:rPr lang="en-US" altLang="zh-CN" dirty="0"/>
              <a:t>I23</a:t>
            </a:r>
            <a:r>
              <a:rPr lang="zh-CN" altLang="en-US" dirty="0"/>
              <a:t>中小于</a:t>
            </a:r>
            <a:r>
              <a:rPr lang="en-US" altLang="zh-CN" dirty="0"/>
              <a:t>60</a:t>
            </a:r>
            <a:r>
              <a:rPr lang="zh-CN" altLang="en-US" dirty="0"/>
              <a:t>的数据用红色显示，若单元格内数据值小于</a:t>
            </a:r>
            <a:r>
              <a:rPr lang="en-US" altLang="zh-CN" dirty="0"/>
              <a:t>60</a:t>
            </a:r>
            <a:r>
              <a:rPr lang="zh-CN" altLang="en-US" dirty="0"/>
              <a:t>，则字体显示为红色，否则不变。</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BC12F25-79CC-4B1C-8E66-99607D0B409A}" type="slidenum">
              <a:rPr lang="en-US" altLang="zh-CN"/>
              <a:pPr/>
              <a:t>74</a:t>
            </a:fld>
            <a:endParaRPr lang="en-US" altLang="zh-CN" dirty="0"/>
          </a:p>
        </p:txBody>
      </p:sp>
      <p:sp>
        <p:nvSpPr>
          <p:cNvPr id="134146" name="Rectangle 2"/>
          <p:cNvSpPr>
            <a:spLocks noGrp="1" noChangeArrowheads="1"/>
          </p:cNvSpPr>
          <p:nvPr>
            <p:ph type="title"/>
          </p:nvPr>
        </p:nvSpPr>
        <p:spPr/>
        <p:txBody>
          <a:bodyPr/>
          <a:lstStyle/>
          <a:p>
            <a:endParaRPr lang="zh-CN" altLang="zh-CN"/>
          </a:p>
        </p:txBody>
      </p:sp>
      <p:sp>
        <p:nvSpPr>
          <p:cNvPr id="134147" name="Rectangle 3"/>
          <p:cNvSpPr>
            <a:spLocks noGrp="1" noChangeArrowheads="1"/>
          </p:cNvSpPr>
          <p:nvPr>
            <p:ph type="body" idx="1"/>
          </p:nvPr>
        </p:nvSpPr>
        <p:spPr/>
        <p:txBody>
          <a:bodyPr/>
          <a:lstStyle/>
          <a:p>
            <a:pPr lvl="1"/>
            <a:r>
              <a:rPr lang="zh-CN" altLang="en-US" dirty="0"/>
              <a:t>操作步骤</a:t>
            </a:r>
            <a:r>
              <a:rPr lang="zh-CN" altLang="en-US" dirty="0" smtClean="0"/>
              <a:t>：</a:t>
            </a:r>
            <a:r>
              <a:rPr lang="zh-CN" altLang="zh-CN" dirty="0"/>
              <a:t>选择设置的单元格（区域）→单击“开始→样式｜条件格式”按钮→弹出“条件格式”下拉</a:t>
            </a:r>
            <a:r>
              <a:rPr lang="zh-CN" altLang="zh-CN" dirty="0" smtClean="0"/>
              <a:t>菜单，</a:t>
            </a:r>
            <a:r>
              <a:rPr lang="zh-CN" altLang="zh-CN" dirty="0"/>
              <a:t>根据要设置条件的类型单击某个命令，在弹出的对话框中进行条件格式设置。如单击下拉菜单中“突出显示单元格规则→小于”命令，在“小于”对话框第一个文本框中输入</a:t>
            </a:r>
            <a:r>
              <a:rPr lang="en-US" altLang="zh-CN" dirty="0"/>
              <a:t>60</a:t>
            </a:r>
            <a:r>
              <a:rPr lang="zh-CN" altLang="zh-CN" dirty="0"/>
              <a:t>，第二文本框“设置为”选择“红色文本”</a:t>
            </a:r>
            <a:r>
              <a:rPr lang="zh-CN" altLang="zh-CN" dirty="0" smtClean="0"/>
              <a:t>，</a:t>
            </a:r>
            <a:r>
              <a:rPr lang="zh-CN" altLang="en-US" dirty="0" smtClean="0"/>
              <a:t>如下图所示</a:t>
            </a:r>
            <a:r>
              <a:rPr lang="zh-CN" altLang="zh-CN" dirty="0" smtClean="0"/>
              <a:t>。</a:t>
            </a:r>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75</a:t>
            </a:fld>
            <a:endParaRPr lang="en-US" altLang="zh-CN" dirty="0"/>
          </a:p>
        </p:txBody>
      </p:sp>
      <p:sp>
        <p:nvSpPr>
          <p:cNvPr id="5" name="内容占位符 4"/>
          <p:cNvSpPr>
            <a:spLocks noGrp="1"/>
          </p:cNvSpPr>
          <p:nvPr>
            <p:ph idx="1"/>
          </p:nvPr>
        </p:nvSpPr>
        <p:spPr/>
        <p:txBody>
          <a:bodyPr/>
          <a:lstStyle/>
          <a:p>
            <a:endParaRPr lang="zh-CN" alt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615" y="1512266"/>
            <a:ext cx="3382971" cy="4437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7500" y="4319558"/>
            <a:ext cx="4314825"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190499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8B9B35A-43A7-45EB-8B69-33A01A776855}" type="slidenum">
              <a:rPr lang="en-US" altLang="zh-CN"/>
              <a:pPr/>
              <a:t>76</a:t>
            </a:fld>
            <a:endParaRPr lang="en-US" altLang="zh-CN" dirty="0"/>
          </a:p>
        </p:txBody>
      </p:sp>
      <p:sp>
        <p:nvSpPr>
          <p:cNvPr id="135170" name="Rectangle 2"/>
          <p:cNvSpPr>
            <a:spLocks noGrp="1" noChangeArrowheads="1"/>
          </p:cNvSpPr>
          <p:nvPr>
            <p:ph type="title"/>
          </p:nvPr>
        </p:nvSpPr>
        <p:spPr/>
        <p:txBody>
          <a:bodyPr/>
          <a:lstStyle/>
          <a:p>
            <a:endParaRPr lang="zh-CN" altLang="zh-CN"/>
          </a:p>
        </p:txBody>
      </p:sp>
      <p:sp>
        <p:nvSpPr>
          <p:cNvPr id="135171" name="Rectangle 3"/>
          <p:cNvSpPr>
            <a:spLocks noGrp="1" noChangeArrowheads="1"/>
          </p:cNvSpPr>
          <p:nvPr>
            <p:ph type="body" idx="1"/>
          </p:nvPr>
        </p:nvSpPr>
        <p:spPr/>
        <p:txBody>
          <a:bodyPr/>
          <a:lstStyle/>
          <a:p>
            <a:pPr algn="just">
              <a:buFont typeface="Wingdings" pitchFamily="2" charset="2"/>
              <a:buNone/>
            </a:pPr>
            <a:r>
              <a:rPr lang="en-US" altLang="zh-CN" dirty="0"/>
              <a:t>3</a:t>
            </a:r>
            <a:r>
              <a:rPr lang="zh-CN" altLang="en-US"/>
              <a:t>．实现方法</a:t>
            </a:r>
          </a:p>
          <a:p>
            <a:pPr algn="just">
              <a:buFont typeface="Wingdings" pitchFamily="2" charset="2"/>
              <a:buNone/>
            </a:pPr>
            <a:endParaRPr lang="zh-CN" altLang="en-US"/>
          </a:p>
          <a:p>
            <a:endParaRPr lang="en-US" altLang="zh-CN"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735" y="2216971"/>
            <a:ext cx="7077075" cy="355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5"/>
          <p:cNvSpPr>
            <a:spLocks noGrp="1"/>
          </p:cNvSpPr>
          <p:nvPr>
            <p:ph type="sldNum" sz="quarter" idx="12"/>
          </p:nvPr>
        </p:nvSpPr>
        <p:spPr/>
        <p:txBody>
          <a:bodyPr/>
          <a:lstStyle/>
          <a:p>
            <a:fld id="{8DE4A89F-9DDD-4BB2-8BDF-53985D1D05E1}" type="slidenum">
              <a:rPr lang="en-US" altLang="zh-CN"/>
              <a:pPr/>
              <a:t>77</a:t>
            </a:fld>
            <a:endParaRPr lang="en-US" altLang="zh-CN" dirty="0"/>
          </a:p>
        </p:txBody>
      </p:sp>
      <p:sp>
        <p:nvSpPr>
          <p:cNvPr id="136194" name="Rectangle 2"/>
          <p:cNvSpPr>
            <a:spLocks noGrp="1" noChangeArrowheads="1"/>
          </p:cNvSpPr>
          <p:nvPr>
            <p:ph type="title"/>
          </p:nvPr>
        </p:nvSpPr>
        <p:spPr/>
        <p:txBody>
          <a:bodyPr/>
          <a:lstStyle/>
          <a:p>
            <a:endParaRPr lang="zh-CN" altLang="zh-CN"/>
          </a:p>
        </p:txBody>
      </p:sp>
      <p:sp>
        <p:nvSpPr>
          <p:cNvPr id="136195" name="Rectangle 3"/>
          <p:cNvSpPr>
            <a:spLocks noGrp="1" noChangeArrowheads="1"/>
          </p:cNvSpPr>
          <p:nvPr>
            <p:ph type="body" idx="1"/>
          </p:nvPr>
        </p:nvSpPr>
        <p:spPr/>
        <p:txBody>
          <a:bodyPr/>
          <a:lstStyle/>
          <a:p>
            <a:endParaRPr lang="zh-CN" altLang="zh-CN"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2588" y="1484784"/>
            <a:ext cx="6408712"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4F9C131-D3F3-49BE-8DBD-60560D919527}" type="slidenum">
              <a:rPr lang="en-US" altLang="zh-CN"/>
              <a:pPr/>
              <a:t>78</a:t>
            </a:fld>
            <a:endParaRPr lang="en-US" altLang="zh-CN" dirty="0"/>
          </a:p>
        </p:txBody>
      </p:sp>
      <p:sp>
        <p:nvSpPr>
          <p:cNvPr id="137218" name="Rectangle 2"/>
          <p:cNvSpPr>
            <a:spLocks noGrp="1" noChangeArrowheads="1"/>
          </p:cNvSpPr>
          <p:nvPr>
            <p:ph type="title"/>
          </p:nvPr>
        </p:nvSpPr>
        <p:spPr/>
        <p:txBody>
          <a:bodyPr/>
          <a:lstStyle/>
          <a:p>
            <a:endParaRPr lang="zh-CN" altLang="zh-CN"/>
          </a:p>
        </p:txBody>
      </p:sp>
      <p:sp>
        <p:nvSpPr>
          <p:cNvPr id="137219" name="Rectangle 3"/>
          <p:cNvSpPr>
            <a:spLocks noGrp="1" noChangeArrowheads="1"/>
          </p:cNvSpPr>
          <p:nvPr>
            <p:ph type="body" idx="1"/>
          </p:nvPr>
        </p:nvSpPr>
        <p:spPr/>
        <p:txBody>
          <a:bodyPr/>
          <a:lstStyle/>
          <a:p>
            <a:pPr lvl="1">
              <a:buNone/>
            </a:pPr>
            <a:r>
              <a:rPr lang="zh-CN" altLang="zh-CN" dirty="0"/>
              <a:t>（</a:t>
            </a:r>
            <a:r>
              <a:rPr lang="en-US" altLang="zh-CN" dirty="0"/>
              <a:t>2</a:t>
            </a:r>
            <a:r>
              <a:rPr lang="zh-CN" altLang="zh-CN" dirty="0"/>
              <a:t>）选择字段名区域</a:t>
            </a:r>
            <a:r>
              <a:rPr lang="en-US" altLang="zh-CN" dirty="0" err="1"/>
              <a:t>A2</a:t>
            </a:r>
            <a:r>
              <a:rPr lang="zh-CN" altLang="zh-CN" dirty="0"/>
              <a:t>：</a:t>
            </a:r>
            <a:r>
              <a:rPr lang="en-US" altLang="zh-CN" dirty="0"/>
              <a:t>K2</a:t>
            </a:r>
            <a:r>
              <a:rPr lang="zh-CN" altLang="zh-CN" dirty="0"/>
              <a:t>→单击右键→单击快捷菜单中的“设置单元格格式”命令→在“设置单元格格式”对话框的“字体”选项卡中设置字体：宋体、加粗、字号大小</a:t>
            </a:r>
            <a:r>
              <a:rPr lang="en-US" altLang="zh-CN" dirty="0"/>
              <a:t>12</a:t>
            </a:r>
            <a:r>
              <a:rPr lang="zh-CN" altLang="zh-CN" dirty="0"/>
              <a:t>；在“对齐”选项卡中设置文本对齐方式：“水平对齐”居中、“垂直对齐”居中；选择单元格区域</a:t>
            </a:r>
            <a:r>
              <a:rPr lang="en-US" altLang="zh-CN" dirty="0" err="1"/>
              <a:t>B3</a:t>
            </a:r>
            <a:r>
              <a:rPr lang="zh-CN" altLang="zh-CN" dirty="0"/>
              <a:t>：</a:t>
            </a:r>
            <a:r>
              <a:rPr lang="en-US" altLang="zh-CN" dirty="0" err="1"/>
              <a:t>B23</a:t>
            </a:r>
            <a:r>
              <a:rPr lang="zh-CN" altLang="zh-CN" dirty="0"/>
              <a:t>，同前面操作一样，在“对齐”选项卡中的“水平对齐”选项中，从下拉列表框中选择</a:t>
            </a:r>
            <a:r>
              <a:rPr lang="zh-CN" altLang="zh-CN" dirty="0" smtClean="0"/>
              <a:t>“分散对齐”</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E1F194E2-172E-485B-8162-E9B05F86540E}" type="slidenum">
              <a:rPr lang="en-US" altLang="zh-CN"/>
              <a:pPr/>
              <a:t>79</a:t>
            </a:fld>
            <a:endParaRPr lang="en-US" altLang="zh-CN" dirty="0"/>
          </a:p>
        </p:txBody>
      </p:sp>
      <p:sp>
        <p:nvSpPr>
          <p:cNvPr id="138242" name="Rectangle 2"/>
          <p:cNvSpPr>
            <a:spLocks noGrp="1" noChangeArrowheads="1"/>
          </p:cNvSpPr>
          <p:nvPr>
            <p:ph type="title"/>
          </p:nvPr>
        </p:nvSpPr>
        <p:spPr/>
        <p:txBody>
          <a:bodyPr/>
          <a:lstStyle/>
          <a:p>
            <a:endParaRPr lang="zh-CN" altLang="zh-CN"/>
          </a:p>
        </p:txBody>
      </p:sp>
      <p:sp>
        <p:nvSpPr>
          <p:cNvPr id="138243" name="Rectangle 3"/>
          <p:cNvSpPr>
            <a:spLocks noGrp="1" noChangeArrowheads="1"/>
          </p:cNvSpPr>
          <p:nvPr>
            <p:ph type="body" idx="1"/>
          </p:nvPr>
        </p:nvSpPr>
        <p:spPr/>
        <p:txBody>
          <a:bodyPr/>
          <a:lstStyle/>
          <a:p>
            <a:pPr marL="538162" lvl="1" indent="0">
              <a:buNone/>
            </a:pPr>
            <a:r>
              <a:rPr lang="zh-CN" altLang="zh-CN" dirty="0" smtClean="0"/>
              <a:t>（</a:t>
            </a:r>
            <a:r>
              <a:rPr lang="en-US" altLang="zh-CN" dirty="0"/>
              <a:t>3</a:t>
            </a:r>
            <a:r>
              <a:rPr lang="zh-CN" altLang="zh-CN" dirty="0"/>
              <a:t>）选择单元格区域</a:t>
            </a:r>
            <a:r>
              <a:rPr lang="en-US" altLang="zh-CN" dirty="0" err="1"/>
              <a:t>E3</a:t>
            </a:r>
            <a:r>
              <a:rPr lang="zh-CN" altLang="zh-CN" dirty="0"/>
              <a:t>：</a:t>
            </a:r>
            <a:r>
              <a:rPr lang="en-US" altLang="zh-CN" dirty="0" err="1"/>
              <a:t>J23</a:t>
            </a:r>
            <a:r>
              <a:rPr lang="zh-CN" altLang="zh-CN" dirty="0"/>
              <a:t>→单击“开始→单元格｜格式→设置单元格格式“命令→在“设置单元格格式”对话框的“数字”选项卡的“分类”列表中选择“数值”，在“小数位数”框中设置为</a:t>
            </a:r>
            <a:r>
              <a:rPr lang="en-US" altLang="zh-CN" dirty="0"/>
              <a:t>1</a:t>
            </a:r>
            <a:r>
              <a:rPr lang="zh-CN" altLang="zh-CN" dirty="0"/>
              <a:t>，如图</a:t>
            </a:r>
            <a:r>
              <a:rPr lang="en-US" altLang="zh-CN" dirty="0"/>
              <a:t>4-17</a:t>
            </a:r>
            <a:r>
              <a:rPr lang="zh-CN" altLang="zh-CN" dirty="0"/>
              <a:t>所示。</a:t>
            </a:r>
          </a:p>
          <a:p>
            <a:pPr lvl="1">
              <a:spcBef>
                <a:spcPts val="1200"/>
              </a:spcBef>
            </a:pPr>
            <a:r>
              <a:rPr lang="zh-CN" altLang="zh-CN" dirty="0"/>
              <a:t>选择单元格区域</a:t>
            </a:r>
            <a:r>
              <a:rPr lang="en-US" altLang="zh-CN" dirty="0" err="1"/>
              <a:t>D3</a:t>
            </a:r>
            <a:r>
              <a:rPr lang="zh-CN" altLang="zh-CN" dirty="0"/>
              <a:t>：</a:t>
            </a:r>
            <a:r>
              <a:rPr lang="en-US" altLang="zh-CN" dirty="0" err="1"/>
              <a:t>D23</a:t>
            </a:r>
            <a:r>
              <a:rPr lang="zh-CN" altLang="zh-CN" dirty="0"/>
              <a:t>，同样在“设置单元格格式”对话框“数字”选项卡的“分类”列表中选择“日期”，在右边“类型”框中选择“</a:t>
            </a:r>
            <a:r>
              <a:rPr lang="en-US" altLang="zh-CN" dirty="0"/>
              <a:t>2001-3-14</a:t>
            </a:r>
            <a:r>
              <a:rPr lang="zh-CN" altLang="zh-CN" dirty="0"/>
              <a:t>”，“确定”。 </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DCDE46B-501B-4633-810C-2BEF735AE8A7}" type="slidenum">
              <a:rPr lang="en-US" altLang="zh-CN"/>
              <a:pPr/>
              <a:t>8</a:t>
            </a:fld>
            <a:endParaRPr lang="en-US" altLang="zh-CN" dirty="0"/>
          </a:p>
        </p:txBody>
      </p:sp>
      <p:sp>
        <p:nvSpPr>
          <p:cNvPr id="66562" name="Rectangle 2"/>
          <p:cNvSpPr>
            <a:spLocks noGrp="1" noChangeArrowheads="1"/>
          </p:cNvSpPr>
          <p:nvPr>
            <p:ph type="title"/>
          </p:nvPr>
        </p:nvSpPr>
        <p:spPr/>
        <p:txBody>
          <a:bodyPr/>
          <a:lstStyle/>
          <a:p>
            <a:endParaRPr lang="zh-CN" altLang="zh-CN"/>
          </a:p>
        </p:txBody>
      </p:sp>
      <p:sp>
        <p:nvSpPr>
          <p:cNvPr id="66563" name="Rectangle 3"/>
          <p:cNvSpPr>
            <a:spLocks noGrp="1" noChangeArrowheads="1"/>
          </p:cNvSpPr>
          <p:nvPr>
            <p:ph type="body" idx="1"/>
          </p:nvPr>
        </p:nvSpPr>
        <p:spPr/>
        <p:txBody>
          <a:bodyPr/>
          <a:lstStyle/>
          <a:p>
            <a:pPr>
              <a:buFont typeface="Wingdings" pitchFamily="2" charset="2"/>
              <a:buNone/>
            </a:pPr>
            <a:r>
              <a:rPr lang="en-US" altLang="zh-CN" dirty="0"/>
              <a:t>1</a:t>
            </a:r>
            <a:r>
              <a:rPr lang="zh-CN" altLang="en-US" dirty="0"/>
              <a:t>．案例分析</a:t>
            </a:r>
          </a:p>
          <a:p>
            <a:pPr lvl="1"/>
            <a:r>
              <a:rPr lang="zh-CN" altLang="en-US" sz="2400" dirty="0"/>
              <a:t>案例中（</a:t>
            </a:r>
            <a:r>
              <a:rPr lang="en-US" altLang="zh-CN" sz="2400" dirty="0"/>
              <a:t>1</a:t>
            </a:r>
            <a:r>
              <a:rPr lang="zh-CN" altLang="en-US" sz="2400" dirty="0" smtClean="0"/>
              <a:t>）的要求可以在打开“</a:t>
            </a:r>
            <a:r>
              <a:rPr lang="en-US" altLang="zh-CN" sz="2400" dirty="0" smtClean="0"/>
              <a:t>excel</a:t>
            </a:r>
            <a:r>
              <a:rPr lang="zh-CN" altLang="en-US" sz="2400" dirty="0" smtClean="0"/>
              <a:t>选项”对话框中的自定义功能区中实现；</a:t>
            </a:r>
            <a:endParaRPr lang="en-US" altLang="zh-CN" sz="2400" dirty="0" smtClean="0"/>
          </a:p>
          <a:p>
            <a:pPr lvl="1"/>
            <a:r>
              <a:rPr lang="zh-CN" altLang="en-US" sz="2400" dirty="0" smtClean="0"/>
              <a:t>（</a:t>
            </a:r>
            <a:r>
              <a:rPr lang="en-US" altLang="zh-CN" sz="2400" dirty="0"/>
              <a:t>2</a:t>
            </a:r>
            <a:r>
              <a:rPr lang="zh-CN" altLang="en-US" sz="2400" dirty="0" smtClean="0"/>
              <a:t>）</a:t>
            </a:r>
            <a:r>
              <a:rPr lang="zh-CN" altLang="en-US" sz="2400" dirty="0"/>
              <a:t>、</a:t>
            </a:r>
            <a:r>
              <a:rPr lang="zh-CN" altLang="en-US" sz="2400" dirty="0" smtClean="0"/>
              <a:t>（</a:t>
            </a:r>
            <a:r>
              <a:rPr lang="en-US" altLang="zh-CN" sz="2400" dirty="0" smtClean="0"/>
              <a:t>3</a:t>
            </a:r>
            <a:r>
              <a:rPr lang="zh-CN" altLang="en-US" sz="2400" dirty="0" smtClean="0"/>
              <a:t>）的</a:t>
            </a:r>
            <a:r>
              <a:rPr lang="zh-CN" altLang="en-US" sz="2400" dirty="0"/>
              <a:t>要求可以通过自动填充或手动填充来实现；</a:t>
            </a:r>
          </a:p>
          <a:p>
            <a:pPr lvl="1"/>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zh-CN" altLang="en-US" sz="2400" dirty="0"/>
              <a:t>中的要求可以</a:t>
            </a:r>
            <a:r>
              <a:rPr lang="zh-CN" altLang="en-US" sz="2400" dirty="0" smtClean="0"/>
              <a:t>通过</a:t>
            </a:r>
            <a:r>
              <a:rPr lang="zh-CN" altLang="zh-CN" sz="2400" dirty="0">
                <a:solidFill>
                  <a:schemeClr val="tx1"/>
                </a:solidFill>
              </a:rPr>
              <a:t>“数据”选项卡的“数据工具”命令组中的“数据有效性按钮→数据有效性”</a:t>
            </a:r>
            <a:r>
              <a:rPr lang="zh-CN" altLang="zh-CN" sz="2400" dirty="0" smtClean="0">
                <a:solidFill>
                  <a:schemeClr val="tx1"/>
                </a:solidFill>
              </a:rPr>
              <a:t>命令</a:t>
            </a:r>
            <a:r>
              <a:rPr lang="zh-CN" altLang="en-US" sz="2400" dirty="0" smtClean="0"/>
              <a:t>来实现</a:t>
            </a:r>
            <a:r>
              <a:rPr lang="zh-CN" altLang="en-US" dirty="0"/>
              <a:t>。</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6E77EC3D-CAA2-44B8-9EDA-C5460F1B219B}" type="slidenum">
              <a:rPr lang="en-US" altLang="zh-CN"/>
              <a:pPr/>
              <a:t>80</a:t>
            </a:fld>
            <a:endParaRPr lang="en-US" altLang="zh-CN" dirty="0"/>
          </a:p>
        </p:txBody>
      </p:sp>
      <p:sp>
        <p:nvSpPr>
          <p:cNvPr id="139266" name="Rectangle 2"/>
          <p:cNvSpPr>
            <a:spLocks noGrp="1" noChangeArrowheads="1"/>
          </p:cNvSpPr>
          <p:nvPr>
            <p:ph type="title"/>
          </p:nvPr>
        </p:nvSpPr>
        <p:spPr/>
        <p:txBody>
          <a:bodyPr/>
          <a:lstStyle/>
          <a:p>
            <a:endParaRPr lang="zh-CN" altLang="zh-CN"/>
          </a:p>
        </p:txBody>
      </p:sp>
      <p:sp>
        <p:nvSpPr>
          <p:cNvPr id="139267" name="Rectangle 3"/>
          <p:cNvSpPr>
            <a:spLocks noGrp="1" noChangeArrowheads="1"/>
          </p:cNvSpPr>
          <p:nvPr>
            <p:ph type="body" idx="1"/>
          </p:nvPr>
        </p:nvSpPr>
        <p:spPr/>
        <p:txBody>
          <a:bodyPr/>
          <a:lstStyle/>
          <a:p>
            <a:pPr marL="538162" lvl="1" indent="0">
              <a:buNone/>
            </a:pPr>
            <a:r>
              <a:rPr lang="zh-CN" altLang="zh-CN" dirty="0"/>
              <a:t>（</a:t>
            </a:r>
            <a:r>
              <a:rPr lang="en-US" altLang="zh-CN" dirty="0"/>
              <a:t>4</a:t>
            </a:r>
            <a:r>
              <a:rPr lang="zh-CN" altLang="zh-CN" dirty="0"/>
              <a:t>）选择单元格区域</a:t>
            </a:r>
            <a:r>
              <a:rPr lang="en-US" altLang="zh-CN" dirty="0" err="1"/>
              <a:t>A2</a:t>
            </a:r>
            <a:r>
              <a:rPr lang="zh-CN" altLang="zh-CN" dirty="0"/>
              <a:t>：</a:t>
            </a:r>
            <a:r>
              <a:rPr lang="en-US" altLang="zh-CN" dirty="0" err="1"/>
              <a:t>K23</a:t>
            </a:r>
            <a:r>
              <a:rPr lang="zh-CN" altLang="zh-CN" dirty="0"/>
              <a:t>，在如图</a:t>
            </a:r>
            <a:r>
              <a:rPr lang="en-US" altLang="zh-CN" dirty="0"/>
              <a:t>4-20</a:t>
            </a:r>
            <a:r>
              <a:rPr lang="zh-CN" altLang="zh-CN" dirty="0"/>
              <a:t>所示的“设置单元格格式”对话框中，选择“边框”选项卡，在“线条”框的“样式”中选粗实线，在“颜色”列表框中单击红色，单击“外边框”按钮，同样，选择蓝色细实线，单击“内部”按钮，单击“确定”按钮。</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9F1815F5-2442-426B-9388-8BD9363AABC3}" type="slidenum">
              <a:rPr lang="en-US" altLang="zh-CN"/>
              <a:pPr/>
              <a:t>81</a:t>
            </a:fld>
            <a:endParaRPr lang="en-US" altLang="zh-CN" dirty="0"/>
          </a:p>
        </p:txBody>
      </p:sp>
      <p:sp>
        <p:nvSpPr>
          <p:cNvPr id="140290" name="Rectangle 2"/>
          <p:cNvSpPr>
            <a:spLocks noGrp="1" noChangeArrowheads="1"/>
          </p:cNvSpPr>
          <p:nvPr>
            <p:ph type="title"/>
          </p:nvPr>
        </p:nvSpPr>
        <p:spPr/>
        <p:txBody>
          <a:bodyPr/>
          <a:lstStyle/>
          <a:p>
            <a:endParaRPr lang="zh-CN" altLang="zh-CN"/>
          </a:p>
        </p:txBody>
      </p:sp>
      <p:sp>
        <p:nvSpPr>
          <p:cNvPr id="140291" name="Rectangle 3"/>
          <p:cNvSpPr>
            <a:spLocks noGrp="1" noChangeArrowheads="1"/>
          </p:cNvSpPr>
          <p:nvPr>
            <p:ph type="body" idx="1"/>
          </p:nvPr>
        </p:nvSpPr>
        <p:spPr/>
        <p:txBody>
          <a:bodyPr/>
          <a:lstStyle/>
          <a:p>
            <a:pPr marL="538162" lvl="1" indent="0">
              <a:buNone/>
            </a:pPr>
            <a:r>
              <a:rPr lang="zh-CN" altLang="zh-CN" dirty="0" smtClean="0"/>
              <a:t> </a:t>
            </a:r>
            <a:r>
              <a:rPr lang="zh-CN" altLang="zh-CN" dirty="0"/>
              <a:t>（</a:t>
            </a:r>
            <a:r>
              <a:rPr lang="en-US" altLang="zh-CN" dirty="0"/>
              <a:t>5</a:t>
            </a:r>
            <a:r>
              <a:rPr lang="zh-CN" altLang="zh-CN" dirty="0"/>
              <a:t>）选择单元格区域</a:t>
            </a:r>
            <a:r>
              <a:rPr lang="en-US" altLang="zh-CN" dirty="0" err="1"/>
              <a:t>E2</a:t>
            </a:r>
            <a:r>
              <a:rPr lang="zh-CN" altLang="zh-CN" dirty="0"/>
              <a:t>：</a:t>
            </a:r>
            <a:r>
              <a:rPr lang="en-US" altLang="zh-CN" dirty="0" err="1"/>
              <a:t>I23</a:t>
            </a:r>
            <a:r>
              <a:rPr lang="zh-CN" altLang="zh-CN" dirty="0"/>
              <a:t>→单击“开始→样式｜条件格式”按钮→弹出“条件格式”下拉菜单如图</a:t>
            </a:r>
            <a:r>
              <a:rPr lang="en-US" altLang="zh-CN" dirty="0"/>
              <a:t>4-18</a:t>
            </a:r>
            <a:r>
              <a:rPr lang="zh-CN" altLang="zh-CN" dirty="0"/>
              <a:t>所示，单击下拉菜单中“突出显示单元格规则→小于”命令，在“小于”对话框第一个文本框中输入</a:t>
            </a:r>
            <a:r>
              <a:rPr lang="en-US" altLang="zh-CN" dirty="0"/>
              <a:t>60</a:t>
            </a:r>
            <a:r>
              <a:rPr lang="zh-CN" altLang="zh-CN" dirty="0"/>
              <a:t>，第二文本框“设置为”选择“红色文本”如图</a:t>
            </a:r>
            <a:r>
              <a:rPr lang="en-US" altLang="zh-CN" dirty="0"/>
              <a:t>4-19</a:t>
            </a:r>
            <a:r>
              <a:rPr lang="zh-CN" altLang="zh-CN" dirty="0"/>
              <a:t>”所示，“确定”</a:t>
            </a:r>
            <a:r>
              <a:rPr lang="zh-CN" altLang="zh-CN" dirty="0" smtClean="0"/>
              <a:t>。</a:t>
            </a:r>
            <a:endParaRPr lang="en-US" altLang="zh-CN" dirty="0" smtClean="0"/>
          </a:p>
          <a:p>
            <a:pPr marL="538162" lvl="1" indent="0">
              <a:buNone/>
            </a:pPr>
            <a:endParaRPr lang="en-US" altLang="zh-CN" dirty="0" smtClean="0"/>
          </a:p>
          <a:p>
            <a:pPr marL="538162" lvl="1" indent="0">
              <a:buNone/>
            </a:pPr>
            <a:endParaRPr lang="zh-CN" altLang="zh-CN"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F1CDF61F-5B15-4703-AB0B-9E8E67A0CEAA}" type="slidenum">
              <a:rPr lang="en-US" altLang="zh-CN"/>
              <a:pPr/>
              <a:t>82</a:t>
            </a:fld>
            <a:endParaRPr lang="en-US" altLang="zh-CN" dirty="0"/>
          </a:p>
        </p:txBody>
      </p:sp>
      <p:sp>
        <p:nvSpPr>
          <p:cNvPr id="141314" name="Rectangle 2"/>
          <p:cNvSpPr>
            <a:spLocks noGrp="1" noChangeArrowheads="1"/>
          </p:cNvSpPr>
          <p:nvPr>
            <p:ph type="title"/>
          </p:nvPr>
        </p:nvSpPr>
        <p:spPr/>
        <p:txBody>
          <a:bodyPr/>
          <a:lstStyle/>
          <a:p>
            <a:endParaRPr lang="zh-CN" altLang="zh-CN"/>
          </a:p>
        </p:txBody>
      </p:sp>
      <p:sp>
        <p:nvSpPr>
          <p:cNvPr id="141315" name="Rectangle 3"/>
          <p:cNvSpPr>
            <a:spLocks noGrp="1" noChangeArrowheads="1"/>
          </p:cNvSpPr>
          <p:nvPr>
            <p:ph type="body" idx="1"/>
          </p:nvPr>
        </p:nvSpPr>
        <p:spPr/>
        <p:txBody>
          <a:bodyPr/>
          <a:lstStyle/>
          <a:p>
            <a:endParaRPr lang="zh-CN" altLang="zh-CN"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0999" y="1628800"/>
            <a:ext cx="7907466"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83</a:t>
            </a:fld>
            <a:endParaRPr lang="en-US" altLang="zh-CN" dirty="0"/>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484784"/>
            <a:ext cx="4392488" cy="4536504"/>
          </a:xfrm>
          <a:prstGeom prst="rect">
            <a:avLst/>
          </a:prstGeom>
          <a:noFill/>
          <a:ln>
            <a:noFill/>
          </a:ln>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2061" y="3429000"/>
            <a:ext cx="3600400" cy="2616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502118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DB0AE9A4-738A-48FD-92D2-B7F7E7804D8A}" type="slidenum">
              <a:rPr lang="en-US" altLang="zh-CN"/>
              <a:pPr/>
              <a:t>84</a:t>
            </a:fld>
            <a:endParaRPr lang="en-US" altLang="zh-CN" dirty="0"/>
          </a:p>
        </p:txBody>
      </p:sp>
      <p:sp>
        <p:nvSpPr>
          <p:cNvPr id="142338" name="Rectangle 2"/>
          <p:cNvSpPr>
            <a:spLocks noGrp="1" noChangeArrowheads="1"/>
          </p:cNvSpPr>
          <p:nvPr>
            <p:ph type="title"/>
          </p:nvPr>
        </p:nvSpPr>
        <p:spPr/>
        <p:txBody>
          <a:bodyPr/>
          <a:lstStyle/>
          <a:p>
            <a:endParaRPr lang="zh-CN" altLang="zh-CN"/>
          </a:p>
        </p:txBody>
      </p:sp>
      <p:sp>
        <p:nvSpPr>
          <p:cNvPr id="142339" name="Rectangle 3"/>
          <p:cNvSpPr>
            <a:spLocks noGrp="1" noChangeArrowheads="1"/>
          </p:cNvSpPr>
          <p:nvPr>
            <p:ph type="body" idx="1"/>
          </p:nvPr>
        </p:nvSpPr>
        <p:spPr/>
        <p:txBody>
          <a:bodyPr/>
          <a:lstStyle/>
          <a:p>
            <a:endParaRPr lang="zh-CN" altLang="zh-CN"/>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10132"/>
            <a:ext cx="8329746"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E304D5FD-5E0A-472B-8371-D8B4F2140146}" type="slidenum">
              <a:rPr lang="en-US" altLang="zh-CN" smtClean="0"/>
              <a:pPr/>
              <a:t>85</a:t>
            </a:fld>
            <a:endParaRPr lang="en-US" altLang="zh-CN"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482947"/>
            <a:ext cx="4824536" cy="4466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570529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F66F62B9-6594-4C27-9055-23D960903AE0}" type="slidenum">
              <a:rPr lang="en-US" altLang="zh-CN"/>
              <a:pPr/>
              <a:t>86</a:t>
            </a:fld>
            <a:endParaRPr lang="en-US" altLang="zh-CN" dirty="0"/>
          </a:p>
        </p:txBody>
      </p:sp>
      <p:sp>
        <p:nvSpPr>
          <p:cNvPr id="143362" name="Rectangle 2"/>
          <p:cNvSpPr>
            <a:spLocks noGrp="1" noChangeArrowheads="1"/>
          </p:cNvSpPr>
          <p:nvPr>
            <p:ph type="title"/>
          </p:nvPr>
        </p:nvSpPr>
        <p:spPr/>
        <p:txBody>
          <a:bodyPr/>
          <a:lstStyle/>
          <a:p>
            <a:endParaRPr lang="zh-CN" altLang="zh-CN"/>
          </a:p>
        </p:txBody>
      </p:sp>
      <p:sp>
        <p:nvSpPr>
          <p:cNvPr id="143363" name="Rectangle 3"/>
          <p:cNvSpPr>
            <a:spLocks noGrp="1" noChangeArrowheads="1"/>
          </p:cNvSpPr>
          <p:nvPr>
            <p:ph type="body" idx="1"/>
          </p:nvPr>
        </p:nvSpPr>
        <p:spPr>
          <a:xfrm>
            <a:off x="611188" y="1557338"/>
            <a:ext cx="8270875" cy="4535487"/>
          </a:xfrm>
        </p:spPr>
        <p:txBody>
          <a:bodyPr/>
          <a:lstStyle/>
          <a:p>
            <a:pPr>
              <a:lnSpc>
                <a:spcPct val="110000"/>
              </a:lnSpc>
              <a:buFont typeface="Wingdings" pitchFamily="2" charset="2"/>
              <a:buNone/>
            </a:pPr>
            <a:r>
              <a:rPr lang="en-US" altLang="zh-CN" sz="2800" dirty="0"/>
              <a:t>4</a:t>
            </a:r>
            <a:r>
              <a:rPr lang="zh-CN" altLang="en-US" sz="2800"/>
              <a:t>．课堂实践</a:t>
            </a:r>
          </a:p>
          <a:p>
            <a:pPr lvl="1">
              <a:lnSpc>
                <a:spcPct val="110000"/>
              </a:lnSpc>
              <a:buFont typeface="Wingdings" pitchFamily="2" charset="2"/>
              <a:buNone/>
            </a:pPr>
            <a:r>
              <a:rPr lang="zh-CN" altLang="en-US" sz="2400"/>
              <a:t>（</a:t>
            </a:r>
            <a:r>
              <a:rPr lang="en-US" altLang="zh-CN" sz="2400" dirty="0"/>
              <a:t>1</a:t>
            </a:r>
            <a:r>
              <a:rPr lang="zh-CN" altLang="en-US" sz="2400"/>
              <a:t>）实践案例（</a:t>
            </a:r>
            <a:r>
              <a:rPr lang="en-US" altLang="zh-CN" sz="2400" dirty="0"/>
              <a:t>1</a:t>
            </a:r>
            <a:r>
              <a:rPr lang="zh-CN" altLang="en-US" sz="2400"/>
              <a:t>）</a:t>
            </a:r>
            <a:r>
              <a:rPr lang="en-US" altLang="zh-CN" sz="2400" dirty="0"/>
              <a:t>-</a:t>
            </a:r>
            <a:r>
              <a:rPr lang="zh-CN" altLang="en-US" sz="2400"/>
              <a:t>（</a:t>
            </a:r>
            <a:r>
              <a:rPr lang="en-US" altLang="zh-CN" sz="2400" dirty="0"/>
              <a:t>4</a:t>
            </a:r>
            <a:r>
              <a:rPr lang="zh-CN" altLang="en-US" sz="2400"/>
              <a:t>）；</a:t>
            </a:r>
          </a:p>
          <a:p>
            <a:pPr lvl="1">
              <a:lnSpc>
                <a:spcPct val="110000"/>
              </a:lnSpc>
              <a:buFont typeface="Wingdings" pitchFamily="2" charset="2"/>
              <a:buNone/>
            </a:pPr>
            <a:r>
              <a:rPr lang="zh-CN" altLang="en-US" sz="2400"/>
              <a:t>（</a:t>
            </a:r>
            <a:r>
              <a:rPr lang="en-US" altLang="zh-CN" sz="2400" dirty="0"/>
              <a:t>2</a:t>
            </a:r>
            <a:r>
              <a:rPr lang="zh-CN" altLang="en-US" sz="2400"/>
              <a:t>）实践案例（</a:t>
            </a:r>
            <a:r>
              <a:rPr lang="en-US" altLang="zh-CN" sz="2400" dirty="0"/>
              <a:t>5</a:t>
            </a:r>
            <a:r>
              <a:rPr lang="zh-CN" altLang="en-US" sz="2400"/>
              <a:t>）</a:t>
            </a:r>
            <a:r>
              <a:rPr lang="en-US" altLang="zh-CN" sz="2400" dirty="0"/>
              <a:t>-</a:t>
            </a:r>
            <a:r>
              <a:rPr lang="zh-CN" altLang="en-US" sz="2400"/>
              <a:t>（</a:t>
            </a:r>
            <a:r>
              <a:rPr lang="en-US" altLang="zh-CN" sz="2400" dirty="0"/>
              <a:t>7</a:t>
            </a:r>
            <a:r>
              <a:rPr lang="zh-CN" altLang="en-US" sz="2400"/>
              <a:t>）；</a:t>
            </a:r>
          </a:p>
          <a:p>
            <a:pPr>
              <a:lnSpc>
                <a:spcPct val="110000"/>
              </a:lnSpc>
              <a:buFont typeface="Wingdings" pitchFamily="2" charset="2"/>
              <a:buNone/>
            </a:pPr>
            <a:r>
              <a:rPr lang="en-US" altLang="zh-CN" sz="2800" dirty="0"/>
              <a:t>5</a:t>
            </a:r>
            <a:r>
              <a:rPr lang="zh-CN" altLang="en-US" sz="2800"/>
              <a:t>．评价与总结</a:t>
            </a:r>
          </a:p>
          <a:p>
            <a:pPr lvl="1">
              <a:lnSpc>
                <a:spcPct val="110000"/>
              </a:lnSpc>
            </a:pPr>
            <a:r>
              <a:rPr lang="zh-CN" altLang="en-US" sz="2400"/>
              <a:t>第一组同学（</a:t>
            </a:r>
            <a:r>
              <a:rPr lang="en-US" altLang="zh-CN" sz="2400" dirty="0"/>
              <a:t>2</a:t>
            </a:r>
            <a:r>
              <a:rPr lang="zh-CN" altLang="en-US" sz="2400"/>
              <a:t>位为一组）主动上台演示（</a:t>
            </a:r>
            <a:r>
              <a:rPr lang="en-US" altLang="zh-CN" sz="2400" dirty="0"/>
              <a:t>1</a:t>
            </a:r>
            <a:r>
              <a:rPr lang="zh-CN" altLang="en-US" sz="2400"/>
              <a:t>）</a:t>
            </a:r>
            <a:r>
              <a:rPr lang="en-US" altLang="zh-CN" sz="2400" dirty="0"/>
              <a:t>-</a:t>
            </a:r>
            <a:r>
              <a:rPr lang="zh-CN" altLang="en-US" sz="2400"/>
              <a:t>（</a:t>
            </a:r>
            <a:r>
              <a:rPr lang="en-US" altLang="zh-CN" sz="2400" dirty="0"/>
              <a:t>4</a:t>
            </a:r>
            <a:r>
              <a:rPr lang="zh-CN" altLang="en-US" sz="2400"/>
              <a:t>）操作中部分操作；</a:t>
            </a:r>
          </a:p>
          <a:p>
            <a:pPr lvl="1">
              <a:lnSpc>
                <a:spcPct val="110000"/>
              </a:lnSpc>
            </a:pPr>
            <a:r>
              <a:rPr lang="zh-CN" altLang="en-US" sz="2400"/>
              <a:t>第二组同学上台演示（</a:t>
            </a:r>
            <a:r>
              <a:rPr lang="en-US" altLang="zh-CN" sz="2400" dirty="0"/>
              <a:t>5</a:t>
            </a:r>
            <a:r>
              <a:rPr lang="zh-CN" altLang="en-US" sz="2400"/>
              <a:t>）</a:t>
            </a:r>
            <a:r>
              <a:rPr lang="en-US" altLang="zh-CN" sz="2400" dirty="0"/>
              <a:t>-</a:t>
            </a:r>
            <a:r>
              <a:rPr lang="zh-CN" altLang="en-US" sz="2400"/>
              <a:t>（</a:t>
            </a:r>
            <a:r>
              <a:rPr lang="en-US" altLang="zh-CN" sz="2400" dirty="0"/>
              <a:t>7</a:t>
            </a:r>
            <a:r>
              <a:rPr lang="zh-CN" altLang="en-US" sz="2400"/>
              <a:t>）全部或部分操作，同学或老师点评；</a:t>
            </a:r>
          </a:p>
          <a:p>
            <a:pPr lvl="1">
              <a:lnSpc>
                <a:spcPct val="110000"/>
              </a:lnSpc>
            </a:pPr>
            <a:r>
              <a:rPr lang="zh-CN" altLang="en-US" sz="2400"/>
              <a:t>鼓励同学总结本案例主要知识要点，学生或老师补充。</a:t>
            </a:r>
          </a:p>
          <a:p>
            <a:pPr>
              <a:lnSpc>
                <a:spcPct val="110000"/>
              </a:lnSpc>
            </a:pPr>
            <a:endParaRPr lang="en-US" altLang="zh-CN" sz="2800"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E79373CD-362E-49B6-92AA-DF17BAFEFE89}" type="slidenum">
              <a:rPr lang="en-US" altLang="zh-CN"/>
              <a:pPr/>
              <a:t>87</a:t>
            </a:fld>
            <a:endParaRPr lang="en-US" altLang="zh-CN" dirty="0"/>
          </a:p>
        </p:txBody>
      </p:sp>
      <p:sp>
        <p:nvSpPr>
          <p:cNvPr id="144387" name="Rectangle 3"/>
          <p:cNvSpPr>
            <a:spLocks noGrp="1" noChangeArrowheads="1"/>
          </p:cNvSpPr>
          <p:nvPr>
            <p:ph type="body" idx="1"/>
          </p:nvPr>
        </p:nvSpPr>
        <p:spPr>
          <a:xfrm>
            <a:off x="684213" y="1484783"/>
            <a:ext cx="8197850" cy="4608041"/>
          </a:xfrm>
        </p:spPr>
        <p:txBody>
          <a:bodyPr/>
          <a:lstStyle/>
          <a:p>
            <a:pPr lvl="1" algn="just">
              <a:buNone/>
            </a:pPr>
            <a:r>
              <a:rPr lang="en-US" altLang="zh-CN" sz="2000" dirty="0"/>
              <a:t>6</a:t>
            </a:r>
            <a:r>
              <a:rPr lang="zh-CN" altLang="en-US" sz="2000" dirty="0"/>
              <a:t>．课外延伸</a:t>
            </a:r>
          </a:p>
          <a:p>
            <a:pPr marL="538162" lvl="1" indent="0">
              <a:buNone/>
            </a:pPr>
            <a:r>
              <a:rPr lang="zh-CN" altLang="zh-CN" sz="2000" dirty="0" smtClean="0"/>
              <a:t>①打开</a:t>
            </a:r>
            <a:r>
              <a:rPr lang="zh-CN" altLang="zh-CN" sz="2000" dirty="0"/>
              <a:t>电子工作簿文件</a:t>
            </a:r>
            <a:r>
              <a:rPr lang="en-US" altLang="zh-CN" sz="2000" dirty="0" err="1"/>
              <a:t>SJB.xlsx</a:t>
            </a:r>
            <a:r>
              <a:rPr lang="zh-CN" altLang="zh-CN" sz="2000" dirty="0"/>
              <a:t>，按以下要求完成相关操作：</a:t>
            </a:r>
          </a:p>
          <a:p>
            <a:pPr marL="538162" lvl="1" indent="0">
              <a:buNone/>
            </a:pPr>
            <a:r>
              <a:rPr lang="en-US" altLang="zh-CN" sz="2000" dirty="0"/>
              <a:t>A</a:t>
            </a:r>
            <a:r>
              <a:rPr lang="zh-CN" altLang="zh-CN" sz="2000" dirty="0"/>
              <a:t>．在单元</a:t>
            </a:r>
            <a:r>
              <a:rPr lang="en-US" altLang="zh-CN" sz="2000" dirty="0" err="1"/>
              <a:t>F3</a:t>
            </a:r>
            <a:r>
              <a:rPr lang="zh-CN" altLang="zh-CN" sz="2000" dirty="0"/>
              <a:t>格内计算年收入在</a:t>
            </a:r>
            <a:r>
              <a:rPr lang="en-US" altLang="zh-CN" sz="2000" dirty="0"/>
              <a:t>80000</a:t>
            </a:r>
            <a:r>
              <a:rPr lang="zh-CN" altLang="zh-CN" sz="2000" dirty="0"/>
              <a:t>元及以下者扣税金</a:t>
            </a:r>
            <a:r>
              <a:rPr lang="en-US" altLang="zh-CN" sz="2000" dirty="0"/>
              <a:t>3%</a:t>
            </a:r>
            <a:r>
              <a:rPr lang="zh-CN" altLang="zh-CN" sz="2000" dirty="0"/>
              <a:t>，年收入在</a:t>
            </a:r>
            <a:r>
              <a:rPr lang="en-US" altLang="zh-CN" sz="2000" dirty="0"/>
              <a:t>80001</a:t>
            </a:r>
            <a:r>
              <a:rPr lang="zh-CN" altLang="zh-CN" sz="2000" dirty="0"/>
              <a:t>～</a:t>
            </a:r>
            <a:r>
              <a:rPr lang="en-US" altLang="zh-CN" sz="2000" dirty="0"/>
              <a:t>100000</a:t>
            </a:r>
            <a:r>
              <a:rPr lang="zh-CN" altLang="zh-CN" sz="2000" dirty="0"/>
              <a:t>元者扣税金</a:t>
            </a:r>
            <a:r>
              <a:rPr lang="en-US" altLang="zh-CN" sz="2000" dirty="0"/>
              <a:t>6%</a:t>
            </a:r>
            <a:r>
              <a:rPr lang="zh-CN" altLang="zh-CN" sz="2000" dirty="0"/>
              <a:t>，年收入在</a:t>
            </a:r>
            <a:r>
              <a:rPr lang="en-US" altLang="zh-CN" sz="2000" dirty="0"/>
              <a:t>100000</a:t>
            </a:r>
            <a:r>
              <a:rPr lang="zh-CN" altLang="zh-CN" sz="2000" dirty="0"/>
              <a:t>元及以上者扣税金</a:t>
            </a:r>
            <a:r>
              <a:rPr lang="en-US" altLang="zh-CN" sz="2000" dirty="0"/>
              <a:t>10%</a:t>
            </a:r>
            <a:r>
              <a:rPr lang="zh-CN" altLang="zh-CN" sz="2000" dirty="0"/>
              <a:t>，然后复制到</a:t>
            </a:r>
            <a:r>
              <a:rPr lang="en-US" altLang="zh-CN" sz="2000" dirty="0" err="1"/>
              <a:t>F4:F17</a:t>
            </a:r>
            <a:r>
              <a:rPr lang="zh-CN" altLang="zh-CN" sz="2000" dirty="0"/>
              <a:t>，“税金”的数值取，小数点后</a:t>
            </a:r>
            <a:r>
              <a:rPr lang="en-US" altLang="zh-CN" sz="2000" dirty="0"/>
              <a:t>2</a:t>
            </a:r>
            <a:r>
              <a:rPr lang="zh-CN" altLang="zh-CN" sz="2000" dirty="0"/>
              <a:t>位。</a:t>
            </a:r>
          </a:p>
          <a:p>
            <a:pPr marL="538162" lvl="1" indent="0">
              <a:buNone/>
            </a:pPr>
            <a:r>
              <a:rPr lang="en-US" altLang="zh-CN" sz="2000" dirty="0"/>
              <a:t>B</a:t>
            </a:r>
            <a:r>
              <a:rPr lang="zh-CN" altLang="zh-CN" sz="2000" dirty="0"/>
              <a:t>．单元格区域</a:t>
            </a:r>
            <a:r>
              <a:rPr lang="en-US" altLang="zh-CN" sz="2000" dirty="0"/>
              <a:t>A1</a:t>
            </a:r>
            <a:r>
              <a:rPr lang="zh-CN" altLang="zh-CN" sz="2000" dirty="0"/>
              <a:t>：</a:t>
            </a:r>
            <a:r>
              <a:rPr lang="en-US" altLang="zh-CN" sz="2000" dirty="0" err="1"/>
              <a:t>F1</a:t>
            </a:r>
            <a:r>
              <a:rPr lang="zh-CN" altLang="zh-CN" sz="2000" dirty="0"/>
              <a:t>跨行居中，字体设置：隶书、加粗、大小</a:t>
            </a:r>
            <a:r>
              <a:rPr lang="en-US" altLang="zh-CN" sz="2000" dirty="0"/>
              <a:t>16 ;</a:t>
            </a:r>
            <a:endParaRPr lang="zh-CN" altLang="zh-CN" sz="2000" dirty="0"/>
          </a:p>
          <a:p>
            <a:pPr marL="538162" lvl="1" indent="0">
              <a:buNone/>
            </a:pPr>
            <a:r>
              <a:rPr lang="en-US" altLang="zh-CN" sz="2000" dirty="0"/>
              <a:t>C</a:t>
            </a:r>
            <a:r>
              <a:rPr lang="zh-CN" altLang="zh-CN" sz="2000" dirty="0"/>
              <a:t>．区域</a:t>
            </a:r>
            <a:r>
              <a:rPr lang="en-US" altLang="zh-CN" sz="2000" dirty="0" err="1"/>
              <a:t>A2:F17</a:t>
            </a:r>
            <a:r>
              <a:rPr lang="en-US" altLang="zh-CN" sz="2000" dirty="0"/>
              <a:t> </a:t>
            </a:r>
            <a:r>
              <a:rPr lang="zh-CN" altLang="zh-CN" sz="2000" dirty="0"/>
              <a:t>添加红色双实线外边框，内部蓝色细实线，对齐方式：水平对齐、垂直对齐均为居中；</a:t>
            </a:r>
          </a:p>
          <a:p>
            <a:pPr marL="538162" lvl="1" indent="0">
              <a:buNone/>
            </a:pPr>
            <a:r>
              <a:rPr lang="en-US" altLang="zh-CN" sz="2000" dirty="0"/>
              <a:t>D</a:t>
            </a:r>
            <a:r>
              <a:rPr lang="zh-CN" altLang="zh-CN" sz="2000" dirty="0" smtClean="0"/>
              <a:t>．将</a:t>
            </a:r>
            <a:r>
              <a:rPr lang="zh-CN" altLang="zh-CN" sz="2000" dirty="0"/>
              <a:t>年收入大于等于</a:t>
            </a:r>
            <a:r>
              <a:rPr lang="en-US" altLang="zh-CN" sz="2000" dirty="0"/>
              <a:t>10</a:t>
            </a:r>
            <a:r>
              <a:rPr lang="zh-CN" altLang="zh-CN" sz="2000" dirty="0"/>
              <a:t>万的姓名用红色显示，年收入小于</a:t>
            </a:r>
            <a:r>
              <a:rPr lang="en-US" altLang="zh-CN" sz="2000" dirty="0"/>
              <a:t>8</a:t>
            </a:r>
            <a:r>
              <a:rPr lang="zh-CN" altLang="zh-CN" sz="2000" dirty="0"/>
              <a:t>万的姓名用蓝色显示。</a:t>
            </a:r>
          </a:p>
          <a:p>
            <a:pPr lvl="1"/>
            <a:endParaRPr lang="en-US" altLang="zh-CN" sz="2000"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C2092C6B-C6FC-4282-AAAC-B0A3E2E59D3C}" type="slidenum">
              <a:rPr lang="en-US" altLang="zh-CN"/>
              <a:pPr/>
              <a:t>88</a:t>
            </a:fld>
            <a:endParaRPr lang="en-US" altLang="zh-CN" dirty="0"/>
          </a:p>
        </p:txBody>
      </p:sp>
      <p:sp>
        <p:nvSpPr>
          <p:cNvPr id="145410" name="Rectangle 2"/>
          <p:cNvSpPr>
            <a:spLocks noGrp="1" noChangeArrowheads="1"/>
          </p:cNvSpPr>
          <p:nvPr>
            <p:ph type="title"/>
          </p:nvPr>
        </p:nvSpPr>
        <p:spPr/>
        <p:txBody>
          <a:bodyPr/>
          <a:lstStyle/>
          <a:p>
            <a:r>
              <a:rPr lang="zh-CN" altLang="en-US" b="1"/>
              <a:t>案例</a:t>
            </a:r>
            <a:r>
              <a:rPr lang="en-US" altLang="zh-CN" b="1" dirty="0"/>
              <a:t>5  </a:t>
            </a:r>
            <a:r>
              <a:rPr lang="zh-CN" altLang="en-US" b="1"/>
              <a:t>投资理财与贷款计算</a:t>
            </a:r>
          </a:p>
        </p:txBody>
      </p:sp>
      <p:sp>
        <p:nvSpPr>
          <p:cNvPr id="145411" name="Rectangle 3"/>
          <p:cNvSpPr>
            <a:spLocks noGrp="1" noChangeArrowheads="1"/>
          </p:cNvSpPr>
          <p:nvPr>
            <p:ph type="body" idx="1"/>
          </p:nvPr>
        </p:nvSpPr>
        <p:spPr/>
        <p:txBody>
          <a:bodyPr/>
          <a:lstStyle/>
          <a:p>
            <a:pPr algn="just">
              <a:buFont typeface="Wingdings" pitchFamily="2" charset="2"/>
              <a:buNone/>
            </a:pPr>
            <a:r>
              <a:rPr lang="en-US" altLang="zh-CN" b="1" dirty="0"/>
              <a:t>【</a:t>
            </a:r>
            <a:r>
              <a:rPr lang="zh-CN" altLang="en-US" b="1"/>
              <a:t>场景描述</a:t>
            </a:r>
            <a:r>
              <a:rPr lang="en-US" altLang="zh-CN" b="1" dirty="0"/>
              <a:t>】</a:t>
            </a:r>
          </a:p>
          <a:p>
            <a:pPr lvl="1" algn="just">
              <a:buFont typeface="Wingdings" pitchFamily="2" charset="2"/>
              <a:buNone/>
            </a:pPr>
            <a:r>
              <a:rPr lang="en-US" altLang="zh-CN" b="1" dirty="0"/>
              <a:t>	</a:t>
            </a:r>
          </a:p>
          <a:p>
            <a:endParaRPr lang="en-US" altLang="zh-CN"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7" y="2132856"/>
            <a:ext cx="8186273"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0202D220-E55F-4C4D-8619-F6A555F08CF7}" type="slidenum">
              <a:rPr lang="en-US" altLang="zh-CN"/>
              <a:pPr/>
              <a:t>89</a:t>
            </a:fld>
            <a:endParaRPr lang="en-US" altLang="zh-CN" dirty="0"/>
          </a:p>
        </p:txBody>
      </p:sp>
      <p:sp>
        <p:nvSpPr>
          <p:cNvPr id="146436" name="Rectangle 4"/>
          <p:cNvSpPr>
            <a:spLocks noGrp="1" noChangeArrowheads="1"/>
          </p:cNvSpPr>
          <p:nvPr>
            <p:ph type="title"/>
          </p:nvPr>
        </p:nvSpPr>
        <p:spPr/>
        <p:txBody>
          <a:bodyPr/>
          <a:lstStyle/>
          <a:p>
            <a:endParaRPr lang="zh-CN" altLang="zh-CN"/>
          </a:p>
        </p:txBody>
      </p:sp>
      <p:sp>
        <p:nvSpPr>
          <p:cNvPr id="146437" name="Rectangle 5"/>
          <p:cNvSpPr>
            <a:spLocks noGrp="1" noChangeArrowheads="1"/>
          </p:cNvSpPr>
          <p:nvPr>
            <p:ph type="body" idx="1"/>
          </p:nvPr>
        </p:nvSpPr>
        <p:spPr/>
        <p:txBody>
          <a:bodyPr/>
          <a:lstStyle/>
          <a:p>
            <a:pPr>
              <a:buFont typeface="Wingdings" pitchFamily="2" charset="2"/>
              <a:buNone/>
            </a:pPr>
            <a:r>
              <a:rPr lang="en-US" altLang="zh-CN" dirty="0"/>
              <a:t>1</a:t>
            </a:r>
            <a:r>
              <a:rPr lang="zh-CN" altLang="en-US" dirty="0"/>
              <a:t>．案例分析</a:t>
            </a:r>
          </a:p>
          <a:p>
            <a:pPr lvl="1">
              <a:lnSpc>
                <a:spcPct val="130000"/>
              </a:lnSpc>
              <a:buFont typeface="Wingdings" pitchFamily="2" charset="2"/>
              <a:buNone/>
            </a:pPr>
            <a:r>
              <a:rPr lang="zh-CN" altLang="en-US" sz="2400" dirty="0"/>
              <a:t>       在本案例中，可应用</a:t>
            </a:r>
            <a:r>
              <a:rPr lang="en-US" altLang="zh-CN" sz="2400" dirty="0"/>
              <a:t>PMT</a:t>
            </a:r>
            <a:r>
              <a:rPr lang="zh-CN" altLang="en-US" sz="2400" dirty="0"/>
              <a:t>（）函数计算基于固定利率及等额分期付款方式，返回贷款的每期付款额来解决</a:t>
            </a:r>
            <a:r>
              <a:rPr lang="en-US" altLang="zh-CN" sz="2400" dirty="0"/>
              <a:t>(1)</a:t>
            </a:r>
            <a:r>
              <a:rPr lang="zh-CN" altLang="en-US" sz="2400" dirty="0"/>
              <a:t>中的问题。</a:t>
            </a:r>
            <a:r>
              <a:rPr lang="en-US" altLang="zh-CN" sz="2400" dirty="0"/>
              <a:t>FV()</a:t>
            </a:r>
            <a:r>
              <a:rPr lang="zh-CN" altLang="en-US" sz="2400" dirty="0"/>
              <a:t>函数可用于解决基于固定利率及等额分期付款方式，返回某项投资的未来值，可解决</a:t>
            </a:r>
            <a:r>
              <a:rPr lang="en-US" altLang="zh-CN" sz="2400" dirty="0"/>
              <a:t>(2)</a:t>
            </a:r>
            <a:r>
              <a:rPr lang="zh-CN" altLang="en-US" sz="2400" dirty="0"/>
              <a:t>中的问题。函数</a:t>
            </a:r>
            <a:r>
              <a:rPr lang="en-US" altLang="zh-CN" sz="2400" dirty="0"/>
              <a:t>PV</a:t>
            </a:r>
            <a:r>
              <a:rPr lang="zh-CN" altLang="en-US" sz="2400" dirty="0"/>
              <a:t>（）函数返回投资的现值。现值为一系列未来付款的当前值的累积和，可解决</a:t>
            </a:r>
            <a:r>
              <a:rPr lang="en-US" altLang="zh-CN" sz="2400" dirty="0"/>
              <a:t>(3)</a:t>
            </a:r>
            <a:r>
              <a:rPr lang="zh-CN" altLang="en-US" sz="2400" dirty="0"/>
              <a:t>中的问题。</a:t>
            </a:r>
          </a:p>
          <a:p>
            <a:endParaRPr lang="en-US" altLang="zh-CN"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F6A24EFF-D782-4866-8D11-35115A85B788}" type="slidenum">
              <a:rPr lang="en-US" altLang="zh-CN"/>
              <a:pPr/>
              <a:t>9</a:t>
            </a:fld>
            <a:endParaRPr lang="en-US" altLang="zh-CN" dirty="0"/>
          </a:p>
        </p:txBody>
      </p:sp>
      <p:sp>
        <p:nvSpPr>
          <p:cNvPr id="67588" name="Rectangle 4"/>
          <p:cNvSpPr>
            <a:spLocks noGrp="1" noChangeArrowheads="1"/>
          </p:cNvSpPr>
          <p:nvPr>
            <p:ph type="title"/>
          </p:nvPr>
        </p:nvSpPr>
        <p:spPr/>
        <p:txBody>
          <a:bodyPr/>
          <a:lstStyle/>
          <a:p>
            <a:pPr>
              <a:lnSpc>
                <a:spcPct val="110000"/>
              </a:lnSpc>
            </a:pPr>
            <a:endParaRPr lang="zh-CN" altLang="en-US" dirty="0" smtClean="0"/>
          </a:p>
        </p:txBody>
      </p:sp>
      <p:sp>
        <p:nvSpPr>
          <p:cNvPr id="67589" name="Rectangle 5"/>
          <p:cNvSpPr>
            <a:spLocks noGrp="1" noChangeArrowheads="1"/>
          </p:cNvSpPr>
          <p:nvPr>
            <p:ph type="body" idx="1"/>
          </p:nvPr>
        </p:nvSpPr>
        <p:spPr/>
        <p:txBody>
          <a:bodyPr/>
          <a:lstStyle/>
          <a:p>
            <a:pPr lvl="1">
              <a:lnSpc>
                <a:spcPct val="110000"/>
              </a:lnSpc>
              <a:buNone/>
            </a:pPr>
            <a:r>
              <a:rPr lang="zh-CN" altLang="zh-CN" sz="2400" dirty="0" smtClean="0">
                <a:solidFill>
                  <a:schemeClr val="tx1"/>
                </a:solidFill>
                <a:latin typeface="+mn-lt"/>
                <a:ea typeface="+mn-ea"/>
              </a:rPr>
              <a:t>（</a:t>
            </a:r>
            <a:r>
              <a:rPr lang="en-US" altLang="zh-CN" sz="2400" dirty="0">
                <a:solidFill>
                  <a:schemeClr val="tx1"/>
                </a:solidFill>
                <a:latin typeface="+mn-lt"/>
                <a:ea typeface="+mn-ea"/>
              </a:rPr>
              <a:t>1</a:t>
            </a:r>
            <a:r>
              <a:rPr lang="zh-CN" altLang="zh-CN" sz="2400" dirty="0">
                <a:solidFill>
                  <a:schemeClr val="tx1"/>
                </a:solidFill>
                <a:latin typeface="+mn-lt"/>
                <a:ea typeface="+mn-ea"/>
              </a:rPr>
              <a:t>）</a:t>
            </a:r>
            <a:r>
              <a:rPr lang="en-US" altLang="zh-CN" sz="2400" dirty="0">
                <a:solidFill>
                  <a:schemeClr val="tx1"/>
                </a:solidFill>
                <a:latin typeface="+mn-lt"/>
                <a:ea typeface="+mn-ea"/>
              </a:rPr>
              <a:t>Excel 2010 </a:t>
            </a:r>
            <a:r>
              <a:rPr lang="zh-CN" altLang="zh-CN" sz="2400" dirty="0">
                <a:solidFill>
                  <a:schemeClr val="tx1"/>
                </a:solidFill>
                <a:latin typeface="+mn-lt"/>
                <a:ea typeface="+mn-ea"/>
              </a:rPr>
              <a:t>窗口界面</a:t>
            </a:r>
          </a:p>
          <a:p>
            <a:pPr lvl="1">
              <a:lnSpc>
                <a:spcPct val="150000"/>
              </a:lnSpc>
              <a:buNone/>
            </a:pPr>
            <a:r>
              <a:rPr lang="zh-CN" altLang="zh-CN" sz="2000" dirty="0" smtClean="0">
                <a:solidFill>
                  <a:schemeClr val="tx1"/>
                </a:solidFill>
              </a:rPr>
              <a:t>在</a:t>
            </a:r>
            <a:r>
              <a:rPr lang="en-US" altLang="zh-CN" sz="2000" dirty="0">
                <a:solidFill>
                  <a:schemeClr val="tx1"/>
                </a:solidFill>
              </a:rPr>
              <a:t>Excel 2010</a:t>
            </a:r>
            <a:r>
              <a:rPr lang="zh-CN" altLang="zh-CN" sz="2000" dirty="0">
                <a:solidFill>
                  <a:schemeClr val="tx1"/>
                </a:solidFill>
              </a:rPr>
              <a:t>窗口界面</a:t>
            </a:r>
            <a:r>
              <a:rPr lang="zh-CN" altLang="zh-CN" sz="2000" dirty="0" smtClean="0">
                <a:solidFill>
                  <a:schemeClr val="tx1"/>
                </a:solidFill>
              </a:rPr>
              <a:t>中只有</a:t>
            </a:r>
            <a:r>
              <a:rPr lang="zh-CN" altLang="zh-CN" sz="2000" dirty="0">
                <a:solidFill>
                  <a:schemeClr val="tx1"/>
                </a:solidFill>
              </a:rPr>
              <a:t>“文件”、“开始”、“插入”、“页面布局”、“公式”、“公式”、“数据”、“审阅”、“视图”、“加载项”几个功能选项卡。常用的功能按扭分别分布在这几个选项卡的功能区面板</a:t>
            </a:r>
            <a:r>
              <a:rPr lang="zh-CN" altLang="zh-CN" sz="2000" dirty="0" smtClean="0">
                <a:solidFill>
                  <a:schemeClr val="tx1"/>
                </a:solidFill>
              </a:rPr>
              <a:t>中</a:t>
            </a:r>
            <a:r>
              <a:rPr lang="zh-CN" altLang="en-US" sz="2000" dirty="0" smtClean="0">
                <a:solidFill>
                  <a:schemeClr val="tx1"/>
                </a:solidFill>
              </a:rPr>
              <a:t>。</a:t>
            </a:r>
            <a:r>
              <a:rPr lang="zh-CN" altLang="zh-CN" sz="2000" dirty="0">
                <a:solidFill>
                  <a:schemeClr val="tx1"/>
                </a:solidFill>
              </a:rPr>
              <a:t>单击某个选项卡，就会出现若干相关的命令组，每一个命令组由若干个相关的命令组成</a:t>
            </a:r>
            <a:r>
              <a:rPr lang="zh-CN" altLang="zh-CN" sz="2000" dirty="0" smtClean="0">
                <a:solidFill>
                  <a:schemeClr val="tx1"/>
                </a:solidFill>
              </a:rPr>
              <a:t>。</a:t>
            </a:r>
            <a:r>
              <a:rPr lang="zh-CN" altLang="zh-CN" sz="2000" dirty="0">
                <a:solidFill>
                  <a:schemeClr val="tx1"/>
                </a:solidFill>
              </a:rPr>
              <a:t>如单击“开始”选项卡，可以看到开始选项功能面板由“剪贴板”、“字体”、“对齐方式”、“数字”、“格式”、“单元格”、“编辑”几个命令组组成</a:t>
            </a:r>
            <a:r>
              <a:rPr lang="zh-CN" altLang="zh-CN" sz="2000" dirty="0" smtClean="0">
                <a:solidFill>
                  <a:schemeClr val="tx1"/>
                </a:solidFill>
              </a:rPr>
              <a:t>。</a:t>
            </a:r>
            <a:r>
              <a:rPr lang="zh-CN" altLang="en-US" sz="2000" dirty="0" smtClean="0">
                <a:solidFill>
                  <a:schemeClr val="tx1"/>
                </a:solidFill>
              </a:rPr>
              <a:t>如图所示：</a:t>
            </a:r>
            <a:endParaRPr lang="zh-CN" altLang="en-US" sz="2000"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3FD8E8A6-F54E-4F06-820B-88F617C4C783}" type="slidenum">
              <a:rPr lang="en-US" altLang="zh-CN"/>
              <a:pPr/>
              <a:t>90</a:t>
            </a:fld>
            <a:endParaRPr lang="en-US" altLang="zh-CN" dirty="0"/>
          </a:p>
        </p:txBody>
      </p:sp>
      <p:sp>
        <p:nvSpPr>
          <p:cNvPr id="147458" name="Rectangle 2"/>
          <p:cNvSpPr>
            <a:spLocks noGrp="1" noChangeArrowheads="1"/>
          </p:cNvSpPr>
          <p:nvPr>
            <p:ph type="title"/>
          </p:nvPr>
        </p:nvSpPr>
        <p:spPr/>
        <p:txBody>
          <a:bodyPr/>
          <a:lstStyle/>
          <a:p>
            <a:endParaRPr lang="zh-CN" altLang="zh-CN"/>
          </a:p>
        </p:txBody>
      </p:sp>
      <p:sp>
        <p:nvSpPr>
          <p:cNvPr id="147459" name="Rectangle 3"/>
          <p:cNvSpPr>
            <a:spLocks noGrp="1" noChangeArrowheads="1"/>
          </p:cNvSpPr>
          <p:nvPr>
            <p:ph type="body" idx="1"/>
          </p:nvPr>
        </p:nvSpPr>
        <p:spPr/>
        <p:txBody>
          <a:bodyPr/>
          <a:lstStyle/>
          <a:p>
            <a:pPr algn="just">
              <a:buFont typeface="Wingdings" pitchFamily="2" charset="2"/>
              <a:buNone/>
            </a:pPr>
            <a:r>
              <a:rPr lang="en-US" altLang="zh-CN" dirty="0"/>
              <a:t>2</a:t>
            </a:r>
            <a:r>
              <a:rPr lang="zh-CN" altLang="en-US" dirty="0"/>
              <a:t>．相关知识点</a:t>
            </a:r>
          </a:p>
          <a:p>
            <a:pPr algn="just">
              <a:buFont typeface="Wingdings" pitchFamily="2" charset="2"/>
              <a:buNone/>
            </a:pPr>
            <a:r>
              <a:rPr lang="zh-CN" altLang="en-US" dirty="0"/>
              <a:t>（</a:t>
            </a:r>
            <a:r>
              <a:rPr lang="en-US" altLang="zh-CN" dirty="0"/>
              <a:t>1</a:t>
            </a:r>
            <a:r>
              <a:rPr lang="zh-CN" altLang="en-US" dirty="0"/>
              <a:t>）</a:t>
            </a:r>
            <a:r>
              <a:rPr lang="en-US" altLang="zh-CN" dirty="0"/>
              <a:t>PV(Rate,Nper,Pmt,Fv,Type)</a:t>
            </a:r>
            <a:r>
              <a:rPr lang="zh-CN" altLang="en-US" dirty="0"/>
              <a:t>函数</a:t>
            </a:r>
          </a:p>
          <a:p>
            <a:pPr lvl="1" algn="just">
              <a:buFont typeface="Wingdings" pitchFamily="2" charset="2"/>
              <a:buNone/>
            </a:pPr>
            <a:r>
              <a:rPr lang="zh-CN" altLang="en-US" dirty="0"/>
              <a:t>      返回投资的现值。现值为一系列未来付款的当前值的累积和。例如，借入方的借入款即为贷出方贷款的现值。</a:t>
            </a:r>
          </a:p>
          <a:p>
            <a:pPr lvl="1" algn="just">
              <a:buFont typeface="Wingdings" pitchFamily="2" charset="2"/>
              <a:buNone/>
            </a:pPr>
            <a:r>
              <a:rPr lang="zh-CN" altLang="en-US" dirty="0"/>
              <a:t>    其中各参数意义如下：</a:t>
            </a:r>
          </a:p>
          <a:p>
            <a:pPr algn="just">
              <a:buFont typeface="Wingdings" pitchFamily="2" charset="2"/>
              <a:buNone/>
            </a:pPr>
            <a:endParaRPr lang="zh-CN" altLang="en-US" dirty="0"/>
          </a:p>
          <a:p>
            <a:endParaRPr lang="en-US" altLang="zh-CN"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B1A1146C-0FE4-48EF-A91A-95AEFE1F34A3}" type="slidenum">
              <a:rPr lang="en-US" altLang="zh-CN"/>
              <a:pPr/>
              <a:t>91</a:t>
            </a:fld>
            <a:endParaRPr lang="en-US" altLang="zh-CN" dirty="0"/>
          </a:p>
        </p:txBody>
      </p:sp>
      <p:sp>
        <p:nvSpPr>
          <p:cNvPr id="148482" name="Rectangle 2"/>
          <p:cNvSpPr>
            <a:spLocks noGrp="1" noChangeArrowheads="1"/>
          </p:cNvSpPr>
          <p:nvPr>
            <p:ph type="title"/>
          </p:nvPr>
        </p:nvSpPr>
        <p:spPr/>
        <p:txBody>
          <a:bodyPr/>
          <a:lstStyle/>
          <a:p>
            <a:endParaRPr lang="zh-CN" altLang="zh-CN"/>
          </a:p>
        </p:txBody>
      </p:sp>
      <p:sp>
        <p:nvSpPr>
          <p:cNvPr id="148483" name="Rectangle 3"/>
          <p:cNvSpPr>
            <a:spLocks noGrp="1" noChangeArrowheads="1"/>
          </p:cNvSpPr>
          <p:nvPr>
            <p:ph type="body" idx="1"/>
          </p:nvPr>
        </p:nvSpPr>
        <p:spPr/>
        <p:txBody>
          <a:bodyPr/>
          <a:lstStyle/>
          <a:p>
            <a:endParaRPr lang="en-US" altLang="zh-CN" sz="2800" dirty="0"/>
          </a:p>
          <a:p>
            <a:endParaRPr lang="en-US" altLang="zh-CN" sz="2800" dirty="0"/>
          </a:p>
          <a:p>
            <a:endParaRPr lang="en-US" altLang="zh-CN" sz="2800" dirty="0"/>
          </a:p>
          <a:p>
            <a:endParaRPr lang="en-US" altLang="zh-CN" sz="2800" dirty="0"/>
          </a:p>
          <a:p>
            <a:endParaRPr lang="en-US" altLang="zh-CN" sz="2800" dirty="0"/>
          </a:p>
          <a:p>
            <a:endParaRPr lang="en-US" altLang="zh-CN" sz="2800" dirty="0"/>
          </a:p>
          <a:p>
            <a:pPr>
              <a:buFont typeface="Wingdings" pitchFamily="2" charset="2"/>
              <a:buNone/>
            </a:pPr>
            <a:endParaRPr lang="en-US" altLang="zh-CN" sz="2000" b="1" dirty="0">
              <a:solidFill>
                <a:srgbClr val="FF6600"/>
              </a:solidFill>
            </a:endParaRPr>
          </a:p>
          <a:p>
            <a:pPr>
              <a:spcBef>
                <a:spcPts val="2400"/>
              </a:spcBef>
              <a:buFont typeface="Wingdings" pitchFamily="2" charset="2"/>
              <a:buNone/>
            </a:pPr>
            <a:r>
              <a:rPr lang="en-US" altLang="zh-CN" sz="2400" b="1" dirty="0">
                <a:solidFill>
                  <a:srgbClr val="FF6600"/>
                </a:solidFill>
              </a:rPr>
              <a:t>      </a:t>
            </a:r>
            <a:r>
              <a:rPr lang="zh-CN" altLang="en-US" sz="2400" b="1" dirty="0" smtClean="0">
                <a:solidFill>
                  <a:srgbClr val="FF6600"/>
                </a:solidFill>
              </a:rPr>
              <a:t>注意</a:t>
            </a:r>
            <a:r>
              <a:rPr lang="zh-CN" altLang="en-US" sz="2400" dirty="0"/>
              <a:t>：这里将参数与英文单词联系起来就好记了</a:t>
            </a:r>
          </a:p>
        </p:txBody>
      </p:sp>
      <p:pic>
        <p:nvPicPr>
          <p:cNvPr id="1484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484313"/>
            <a:ext cx="7561262" cy="39592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135FF529-1AEB-4362-9EE7-A57895479C03}" type="slidenum">
              <a:rPr lang="en-US" altLang="zh-CN"/>
              <a:pPr/>
              <a:t>92</a:t>
            </a:fld>
            <a:endParaRPr lang="en-US" altLang="zh-CN" dirty="0"/>
          </a:p>
        </p:txBody>
      </p:sp>
      <p:sp>
        <p:nvSpPr>
          <p:cNvPr id="149506" name="Rectangle 2"/>
          <p:cNvSpPr>
            <a:spLocks noGrp="1" noChangeArrowheads="1"/>
          </p:cNvSpPr>
          <p:nvPr>
            <p:ph type="title"/>
          </p:nvPr>
        </p:nvSpPr>
        <p:spPr/>
        <p:txBody>
          <a:bodyPr/>
          <a:lstStyle/>
          <a:p>
            <a:endParaRPr lang="zh-CN" altLang="zh-CN"/>
          </a:p>
        </p:txBody>
      </p:sp>
      <p:sp>
        <p:nvSpPr>
          <p:cNvPr id="149507" name="Rectangle 3"/>
          <p:cNvSpPr>
            <a:spLocks noGrp="1" noChangeArrowheads="1"/>
          </p:cNvSpPr>
          <p:nvPr>
            <p:ph type="body" idx="1"/>
          </p:nvPr>
        </p:nvSpPr>
        <p:spPr/>
        <p:txBody>
          <a:bodyPr/>
          <a:lstStyle/>
          <a:p>
            <a:pPr algn="just">
              <a:buFont typeface="Wingdings" pitchFamily="2" charset="2"/>
              <a:buNone/>
            </a:pPr>
            <a:r>
              <a:rPr lang="en-US" altLang="zh-CN" dirty="0"/>
              <a:t>3</a:t>
            </a:r>
            <a:r>
              <a:rPr lang="zh-CN" altLang="en-US" dirty="0"/>
              <a:t>．实现方法</a:t>
            </a:r>
          </a:p>
          <a:p>
            <a:pPr lvl="1" algn="just">
              <a:lnSpc>
                <a:spcPct val="130000"/>
              </a:lnSpc>
              <a:buFont typeface="Wingdings" pitchFamily="2" charset="2"/>
              <a:buNone/>
            </a:pPr>
            <a:r>
              <a:rPr lang="zh-CN" altLang="en-US" sz="2400" dirty="0"/>
              <a:t>（</a:t>
            </a:r>
            <a:r>
              <a:rPr lang="en-US" altLang="zh-CN" sz="2400" dirty="0"/>
              <a:t>1</a:t>
            </a:r>
            <a:r>
              <a:rPr lang="zh-CN" altLang="en-US" sz="2400" dirty="0"/>
              <a:t>）打开电子工作簿文件</a:t>
            </a:r>
            <a:r>
              <a:rPr lang="zh-CN" altLang="en-US" sz="2400" dirty="0">
                <a:latin typeface="Arial"/>
              </a:rPr>
              <a:t>“</a:t>
            </a:r>
            <a:r>
              <a:rPr lang="zh-CN" altLang="en-US" sz="2400" dirty="0"/>
              <a:t>投资理财</a:t>
            </a:r>
            <a:r>
              <a:rPr lang="en-US" altLang="zh-CN" sz="2400" dirty="0"/>
              <a:t>.xls</a:t>
            </a:r>
            <a:r>
              <a:rPr lang="en-US" altLang="zh-CN" sz="2400" dirty="0">
                <a:latin typeface="Arial"/>
              </a:rPr>
              <a:t>”</a:t>
            </a:r>
            <a:r>
              <a:rPr lang="zh-CN" altLang="en-US" sz="2400" dirty="0"/>
              <a:t>，光标定位于</a:t>
            </a:r>
            <a:r>
              <a:rPr lang="en-US" altLang="zh-CN" sz="2400" dirty="0" err="1"/>
              <a:t>B8</a:t>
            </a:r>
            <a:r>
              <a:rPr lang="zh-CN" altLang="en-US" sz="2400" dirty="0"/>
              <a:t>单元格中，单击数据编辑栏上的插入函数</a:t>
            </a:r>
            <a:r>
              <a:rPr lang="zh-CN" altLang="en-US" sz="2400" dirty="0">
                <a:latin typeface="Arial"/>
              </a:rPr>
              <a:t>“”</a:t>
            </a:r>
            <a:r>
              <a:rPr lang="zh-CN" altLang="en-US" sz="2400" dirty="0"/>
              <a:t>按钮，弹出</a:t>
            </a:r>
            <a:r>
              <a:rPr lang="zh-CN" altLang="en-US" sz="2400" dirty="0">
                <a:latin typeface="Arial"/>
              </a:rPr>
              <a:t>“</a:t>
            </a:r>
            <a:r>
              <a:rPr lang="zh-CN" altLang="en-US" sz="2400" dirty="0"/>
              <a:t>插入函数</a:t>
            </a:r>
            <a:r>
              <a:rPr lang="zh-CN" altLang="en-US" sz="2400" dirty="0">
                <a:latin typeface="Arial"/>
              </a:rPr>
              <a:t>”</a:t>
            </a:r>
            <a:r>
              <a:rPr lang="zh-CN" altLang="en-US" sz="2400" dirty="0"/>
              <a:t>对话框，在</a:t>
            </a:r>
            <a:r>
              <a:rPr lang="zh-CN" altLang="en-US" sz="2400" dirty="0">
                <a:latin typeface="Arial"/>
              </a:rPr>
              <a:t>“</a:t>
            </a:r>
            <a:r>
              <a:rPr lang="zh-CN" altLang="en-US" sz="2400" dirty="0"/>
              <a:t>搜索函数</a:t>
            </a:r>
            <a:r>
              <a:rPr lang="zh-CN" altLang="en-US" sz="2400" dirty="0">
                <a:latin typeface="Arial"/>
              </a:rPr>
              <a:t>”</a:t>
            </a:r>
            <a:r>
              <a:rPr lang="zh-CN" altLang="en-US" sz="2400" dirty="0"/>
              <a:t>框中输入</a:t>
            </a:r>
            <a:r>
              <a:rPr lang="zh-CN" altLang="en-US" sz="2400" dirty="0">
                <a:latin typeface="Arial"/>
              </a:rPr>
              <a:t>“</a:t>
            </a:r>
            <a:r>
              <a:rPr lang="en-US" altLang="zh-CN" sz="2400" dirty="0"/>
              <a:t>PMT</a:t>
            </a:r>
            <a:r>
              <a:rPr lang="en-US" altLang="zh-CN" sz="2400" dirty="0">
                <a:latin typeface="Arial"/>
              </a:rPr>
              <a:t>”</a:t>
            </a:r>
            <a:r>
              <a:rPr lang="zh-CN" altLang="en-US" sz="2400" dirty="0"/>
              <a:t>单击</a:t>
            </a:r>
            <a:r>
              <a:rPr lang="zh-CN" altLang="en-US" sz="2400" dirty="0">
                <a:latin typeface="Arial"/>
              </a:rPr>
              <a:t>“</a:t>
            </a:r>
            <a:r>
              <a:rPr lang="zh-CN" altLang="en-US" sz="2400" dirty="0"/>
              <a:t>转到</a:t>
            </a:r>
            <a:r>
              <a:rPr lang="zh-CN" altLang="en-US" sz="2400" dirty="0">
                <a:latin typeface="Arial"/>
              </a:rPr>
              <a:t>”</a:t>
            </a:r>
            <a:r>
              <a:rPr lang="zh-CN" altLang="en-US" sz="2400" dirty="0"/>
              <a:t>按钮，单击</a:t>
            </a:r>
            <a:r>
              <a:rPr lang="zh-CN" altLang="en-US" sz="2400" dirty="0">
                <a:latin typeface="Arial"/>
              </a:rPr>
              <a:t>“</a:t>
            </a:r>
            <a:r>
              <a:rPr lang="zh-CN" altLang="en-US" sz="2400" dirty="0"/>
              <a:t>确定</a:t>
            </a:r>
            <a:r>
              <a:rPr lang="zh-CN" altLang="en-US" sz="2400" dirty="0">
                <a:latin typeface="Arial"/>
              </a:rPr>
              <a:t>”</a:t>
            </a:r>
            <a:r>
              <a:rPr lang="zh-CN" altLang="en-US" sz="2400" dirty="0"/>
              <a:t>。在弹出的</a:t>
            </a:r>
            <a:r>
              <a:rPr lang="zh-CN" altLang="en-US" sz="2400" dirty="0">
                <a:latin typeface="Arial"/>
              </a:rPr>
              <a:t>“</a:t>
            </a:r>
            <a:r>
              <a:rPr lang="zh-CN" altLang="en-US" sz="2400" dirty="0"/>
              <a:t>函数参考</a:t>
            </a:r>
            <a:r>
              <a:rPr lang="zh-CN" altLang="en-US" sz="2400" dirty="0">
                <a:latin typeface="Arial"/>
              </a:rPr>
              <a:t>”</a:t>
            </a:r>
            <a:r>
              <a:rPr lang="zh-CN" altLang="en-US" sz="2400" dirty="0"/>
              <a:t>对话框的</a:t>
            </a:r>
            <a:r>
              <a:rPr lang="en-US" altLang="zh-CN" sz="2400" dirty="0"/>
              <a:t>Rate</a:t>
            </a:r>
            <a:r>
              <a:rPr lang="zh-CN" altLang="en-US" sz="2400" dirty="0"/>
              <a:t>中输入</a:t>
            </a:r>
            <a:r>
              <a:rPr lang="en-US" altLang="zh-CN" sz="2400" dirty="0"/>
              <a:t>A4/12</a:t>
            </a:r>
            <a:r>
              <a:rPr lang="zh-CN" altLang="en-US" sz="2400" dirty="0"/>
              <a:t>，在</a:t>
            </a:r>
            <a:r>
              <a:rPr lang="en-US" altLang="zh-CN" sz="2400" dirty="0"/>
              <a:t>Nper</a:t>
            </a:r>
            <a:r>
              <a:rPr lang="zh-CN" altLang="en-US" sz="2400" dirty="0"/>
              <a:t>框中输入</a:t>
            </a:r>
            <a:r>
              <a:rPr lang="en-US" altLang="zh-CN" sz="2400" dirty="0"/>
              <a:t>A5*12</a:t>
            </a:r>
            <a:r>
              <a:rPr lang="zh-CN" altLang="en-US" sz="2400" dirty="0"/>
              <a:t>，在</a:t>
            </a:r>
            <a:r>
              <a:rPr lang="en-US" altLang="zh-CN" sz="2400" dirty="0"/>
              <a:t>PV</a:t>
            </a:r>
            <a:r>
              <a:rPr lang="zh-CN" altLang="en-US" sz="2400" dirty="0"/>
              <a:t>框中输入</a:t>
            </a:r>
            <a:r>
              <a:rPr lang="en-US" altLang="zh-CN" sz="2400" dirty="0"/>
              <a:t>1000</a:t>
            </a:r>
            <a:r>
              <a:rPr lang="zh-CN" altLang="en-US" sz="2400" dirty="0"/>
              <a:t>或</a:t>
            </a:r>
            <a:r>
              <a:rPr lang="en-US" altLang="zh-CN" sz="2400" dirty="0" err="1"/>
              <a:t>A6</a:t>
            </a:r>
            <a:r>
              <a:rPr lang="zh-CN" altLang="en-US" sz="2400" dirty="0"/>
              <a:t>，如图</a:t>
            </a:r>
            <a:r>
              <a:rPr lang="en-US" altLang="zh-CN" sz="2400" dirty="0" smtClean="0"/>
              <a:t>4-24</a:t>
            </a:r>
            <a:r>
              <a:rPr lang="zh-CN" altLang="en-US" sz="2400" dirty="0" smtClean="0"/>
              <a:t>所</a:t>
            </a:r>
            <a:r>
              <a:rPr lang="zh-CN" altLang="en-US" sz="2400" dirty="0"/>
              <a:t>示，单击</a:t>
            </a:r>
            <a:r>
              <a:rPr lang="zh-CN" altLang="en-US" sz="2400" dirty="0">
                <a:latin typeface="Arial"/>
              </a:rPr>
              <a:t>“</a:t>
            </a:r>
            <a:r>
              <a:rPr lang="zh-CN" altLang="en-US" sz="2400" dirty="0"/>
              <a:t>确定</a:t>
            </a:r>
            <a:r>
              <a:rPr lang="zh-CN" altLang="en-US" sz="2400" dirty="0">
                <a:latin typeface="Arial"/>
              </a:rPr>
              <a:t>”</a:t>
            </a:r>
            <a:r>
              <a:rPr lang="zh-CN" altLang="en-US" sz="2400" dirty="0"/>
              <a:t>按钮。</a:t>
            </a:r>
          </a:p>
          <a:p>
            <a:endParaRPr lang="en-US" altLang="zh-CN" sz="2400"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4DEE08F0-F91E-4934-A37F-AFDC522D5AD2}" type="slidenum">
              <a:rPr lang="en-US" altLang="zh-CN"/>
              <a:pPr/>
              <a:t>93</a:t>
            </a:fld>
            <a:endParaRPr lang="en-US" altLang="zh-CN" dirty="0"/>
          </a:p>
        </p:txBody>
      </p:sp>
      <p:sp>
        <p:nvSpPr>
          <p:cNvPr id="150530" name="Rectangle 2"/>
          <p:cNvSpPr>
            <a:spLocks noGrp="1" noChangeArrowheads="1"/>
          </p:cNvSpPr>
          <p:nvPr>
            <p:ph type="title"/>
          </p:nvPr>
        </p:nvSpPr>
        <p:spPr/>
        <p:txBody>
          <a:bodyPr/>
          <a:lstStyle/>
          <a:p>
            <a:endParaRPr lang="zh-CN" altLang="zh-CN"/>
          </a:p>
        </p:txBody>
      </p:sp>
      <p:sp>
        <p:nvSpPr>
          <p:cNvPr id="150531" name="Rectangle 3"/>
          <p:cNvSpPr>
            <a:spLocks noGrp="1" noChangeArrowheads="1"/>
          </p:cNvSpPr>
          <p:nvPr>
            <p:ph type="body" idx="1"/>
          </p:nvPr>
        </p:nvSpPr>
        <p:spPr/>
        <p:txBody>
          <a:bodyPr/>
          <a:lstStyle/>
          <a:p>
            <a:endParaRPr lang="zh-CN" altLang="zh-C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571404"/>
            <a:ext cx="773609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F33B57B9-FB29-44E2-AF30-04A1E57F7D3E}" type="slidenum">
              <a:rPr lang="en-US" altLang="zh-CN"/>
              <a:pPr/>
              <a:t>94</a:t>
            </a:fld>
            <a:endParaRPr lang="en-US" altLang="zh-CN" dirty="0"/>
          </a:p>
        </p:txBody>
      </p:sp>
      <p:sp>
        <p:nvSpPr>
          <p:cNvPr id="151554" name="Rectangle 2"/>
          <p:cNvSpPr>
            <a:spLocks noGrp="1" noChangeArrowheads="1"/>
          </p:cNvSpPr>
          <p:nvPr>
            <p:ph type="title"/>
          </p:nvPr>
        </p:nvSpPr>
        <p:spPr/>
        <p:txBody>
          <a:bodyPr/>
          <a:lstStyle/>
          <a:p>
            <a:endParaRPr lang="zh-CN" altLang="zh-CN"/>
          </a:p>
        </p:txBody>
      </p:sp>
      <p:sp>
        <p:nvSpPr>
          <p:cNvPr id="151555" name="Rectangle 3"/>
          <p:cNvSpPr>
            <a:spLocks noGrp="1" noChangeArrowheads="1"/>
          </p:cNvSpPr>
          <p:nvPr>
            <p:ph type="body" idx="1"/>
          </p:nvPr>
        </p:nvSpPr>
        <p:spPr/>
        <p:txBody>
          <a:bodyPr/>
          <a:lstStyle/>
          <a:p>
            <a:pPr lvl="1">
              <a:lnSpc>
                <a:spcPct val="125000"/>
              </a:lnSpc>
              <a:buFont typeface="Wingdings" pitchFamily="2" charset="2"/>
              <a:buNone/>
            </a:pPr>
            <a:r>
              <a:rPr lang="zh-CN" altLang="en-US" sz="2400" dirty="0"/>
              <a:t>（</a:t>
            </a:r>
            <a:r>
              <a:rPr lang="en-US" altLang="zh-CN" sz="2400" dirty="0"/>
              <a:t>2</a:t>
            </a:r>
            <a:r>
              <a:rPr lang="zh-CN" altLang="en-US" sz="2400" dirty="0"/>
              <a:t>）光标定位于</a:t>
            </a:r>
            <a:r>
              <a:rPr lang="en-US" altLang="zh-CN" sz="2400" dirty="0" err="1"/>
              <a:t>B19</a:t>
            </a:r>
            <a:r>
              <a:rPr lang="zh-CN" altLang="en-US" sz="2400" dirty="0"/>
              <a:t>中，单击数据编辑栏上的插入函数</a:t>
            </a:r>
            <a:r>
              <a:rPr lang="zh-CN" altLang="en-US" sz="2400" dirty="0" smtClean="0">
                <a:latin typeface="Arial"/>
              </a:rPr>
              <a:t>“</a:t>
            </a:r>
            <a:r>
              <a:rPr lang="en-US" altLang="zh-CN" sz="2400" dirty="0" err="1" smtClean="0">
                <a:latin typeface="Arial"/>
              </a:rPr>
              <a:t>f</a:t>
            </a:r>
            <a:r>
              <a:rPr lang="en-US" altLang="zh-CN" sz="2400" baseline="-25000" dirty="0" err="1" smtClean="0">
                <a:latin typeface="Arial"/>
              </a:rPr>
              <a:t>x</a:t>
            </a:r>
            <a:r>
              <a:rPr lang="zh-CN" altLang="en-US" sz="2400" dirty="0" smtClean="0">
                <a:latin typeface="Arial"/>
              </a:rPr>
              <a:t>”</a:t>
            </a:r>
            <a:r>
              <a:rPr lang="zh-CN" altLang="en-US" sz="2400" dirty="0"/>
              <a:t>按钮，弹出</a:t>
            </a:r>
            <a:r>
              <a:rPr lang="zh-CN" altLang="en-US" sz="2400" dirty="0">
                <a:latin typeface="Arial"/>
              </a:rPr>
              <a:t>“</a:t>
            </a:r>
            <a:r>
              <a:rPr lang="zh-CN" altLang="en-US" sz="2400" dirty="0"/>
              <a:t>插入函数</a:t>
            </a:r>
            <a:r>
              <a:rPr lang="zh-CN" altLang="en-US" sz="2400" dirty="0">
                <a:latin typeface="Arial"/>
              </a:rPr>
              <a:t>”</a:t>
            </a:r>
            <a:r>
              <a:rPr lang="zh-CN" altLang="en-US" sz="2400" dirty="0"/>
              <a:t>对话框，在</a:t>
            </a:r>
            <a:r>
              <a:rPr lang="zh-CN" altLang="en-US" sz="2400" dirty="0">
                <a:latin typeface="Arial"/>
              </a:rPr>
              <a:t>“</a:t>
            </a:r>
            <a:r>
              <a:rPr lang="zh-CN" altLang="en-US" sz="2400" dirty="0"/>
              <a:t>搜索函数</a:t>
            </a:r>
            <a:r>
              <a:rPr lang="zh-CN" altLang="en-US" sz="2400" dirty="0">
                <a:latin typeface="Arial"/>
              </a:rPr>
              <a:t>”</a:t>
            </a:r>
            <a:r>
              <a:rPr lang="zh-CN" altLang="en-US" sz="2400" dirty="0"/>
              <a:t>框中输入</a:t>
            </a:r>
            <a:r>
              <a:rPr lang="zh-CN" altLang="en-US" sz="2400" dirty="0">
                <a:latin typeface="Arial"/>
              </a:rPr>
              <a:t>“</a:t>
            </a:r>
            <a:r>
              <a:rPr lang="en-US" altLang="zh-CN" sz="2400" dirty="0"/>
              <a:t>FV</a:t>
            </a:r>
            <a:r>
              <a:rPr lang="en-US" altLang="zh-CN" sz="2400" dirty="0">
                <a:latin typeface="Arial"/>
              </a:rPr>
              <a:t>”</a:t>
            </a:r>
            <a:r>
              <a:rPr lang="zh-CN" altLang="en-US" sz="2400" dirty="0"/>
              <a:t>，单击</a:t>
            </a:r>
            <a:r>
              <a:rPr lang="zh-CN" altLang="en-US" sz="2400" dirty="0">
                <a:latin typeface="Arial"/>
              </a:rPr>
              <a:t>“</a:t>
            </a:r>
            <a:r>
              <a:rPr lang="zh-CN" altLang="en-US" sz="2400" dirty="0"/>
              <a:t>转到</a:t>
            </a:r>
            <a:r>
              <a:rPr lang="zh-CN" altLang="en-US" sz="2400" dirty="0">
                <a:latin typeface="Arial"/>
              </a:rPr>
              <a:t>”</a:t>
            </a:r>
            <a:r>
              <a:rPr lang="zh-CN" altLang="en-US" sz="2400" dirty="0"/>
              <a:t>按钮，</a:t>
            </a:r>
            <a:r>
              <a:rPr lang="zh-CN" altLang="en-US" sz="2400" dirty="0">
                <a:latin typeface="Arial"/>
              </a:rPr>
              <a:t>“</a:t>
            </a:r>
            <a:r>
              <a:rPr lang="zh-CN" altLang="en-US" sz="2400" dirty="0"/>
              <a:t>确定</a:t>
            </a:r>
            <a:r>
              <a:rPr lang="zh-CN" altLang="en-US" sz="2400" dirty="0">
                <a:latin typeface="Arial"/>
              </a:rPr>
              <a:t>”</a:t>
            </a:r>
            <a:r>
              <a:rPr lang="zh-CN" altLang="en-US" sz="2400" dirty="0"/>
              <a:t>。在弹出的</a:t>
            </a:r>
            <a:r>
              <a:rPr lang="zh-CN" altLang="en-US" sz="2400" dirty="0">
                <a:latin typeface="Arial"/>
              </a:rPr>
              <a:t>“</a:t>
            </a:r>
            <a:r>
              <a:rPr lang="zh-CN" altLang="en-US" sz="2400" dirty="0"/>
              <a:t>函数参考</a:t>
            </a:r>
            <a:r>
              <a:rPr lang="zh-CN" altLang="en-US" sz="2400" dirty="0">
                <a:latin typeface="Arial"/>
              </a:rPr>
              <a:t>”</a:t>
            </a:r>
            <a:r>
              <a:rPr lang="zh-CN" altLang="en-US" sz="2400" dirty="0"/>
              <a:t>对话框的</a:t>
            </a:r>
            <a:r>
              <a:rPr lang="en-US" altLang="zh-CN" sz="2400" dirty="0"/>
              <a:t>Rate</a:t>
            </a:r>
            <a:r>
              <a:rPr lang="zh-CN" altLang="en-US" sz="2400" dirty="0"/>
              <a:t>中输入</a:t>
            </a:r>
            <a:r>
              <a:rPr lang="en-US" altLang="zh-CN" sz="2400" dirty="0"/>
              <a:t>A14/12</a:t>
            </a:r>
            <a:r>
              <a:rPr lang="zh-CN" altLang="en-US" sz="2400" dirty="0"/>
              <a:t>，在</a:t>
            </a:r>
            <a:r>
              <a:rPr lang="en-US" altLang="zh-CN" sz="2400" dirty="0"/>
              <a:t>Nper</a:t>
            </a:r>
            <a:r>
              <a:rPr lang="zh-CN" altLang="en-US" sz="2400" dirty="0"/>
              <a:t>框中输入</a:t>
            </a:r>
            <a:r>
              <a:rPr lang="en-US" altLang="zh-CN" sz="2400" dirty="0"/>
              <a:t>A15*12</a:t>
            </a:r>
            <a:r>
              <a:rPr lang="zh-CN" altLang="en-US" sz="2400" dirty="0"/>
              <a:t>，在</a:t>
            </a:r>
            <a:r>
              <a:rPr lang="en-US" altLang="zh-CN" sz="2400" dirty="0"/>
              <a:t>PMT</a:t>
            </a:r>
            <a:r>
              <a:rPr lang="zh-CN" altLang="en-US" sz="2400" dirty="0"/>
              <a:t>框中输入</a:t>
            </a:r>
            <a:r>
              <a:rPr lang="en-US" altLang="zh-CN" sz="2400" dirty="0"/>
              <a:t>-2000</a:t>
            </a:r>
            <a:r>
              <a:rPr lang="zh-CN" altLang="en-US" sz="2400" dirty="0"/>
              <a:t>，在</a:t>
            </a:r>
            <a:r>
              <a:rPr lang="en-US" altLang="zh-CN" sz="2400" dirty="0"/>
              <a:t>Type</a:t>
            </a:r>
            <a:r>
              <a:rPr lang="zh-CN" altLang="en-US" sz="2400" dirty="0"/>
              <a:t>框中输入</a:t>
            </a:r>
            <a:r>
              <a:rPr lang="en-US" altLang="zh-CN" sz="2400" dirty="0"/>
              <a:t>1</a:t>
            </a:r>
            <a:r>
              <a:rPr lang="zh-CN" altLang="en-US" sz="2400" dirty="0"/>
              <a:t>，如图</a:t>
            </a:r>
            <a:r>
              <a:rPr lang="en-US" altLang="zh-CN" sz="2400" dirty="0"/>
              <a:t>4-23</a:t>
            </a:r>
            <a:r>
              <a:rPr lang="zh-CN" altLang="en-US" sz="2400" dirty="0"/>
              <a:t>所示，单击</a:t>
            </a:r>
            <a:r>
              <a:rPr lang="zh-CN" altLang="en-US" sz="2400" dirty="0">
                <a:latin typeface="Arial"/>
              </a:rPr>
              <a:t>“</a:t>
            </a:r>
            <a:r>
              <a:rPr lang="zh-CN" altLang="en-US" sz="2400" dirty="0"/>
              <a:t>确定</a:t>
            </a:r>
            <a:r>
              <a:rPr lang="zh-CN" altLang="en-US" sz="2400" dirty="0">
                <a:latin typeface="Arial"/>
              </a:rPr>
              <a:t>”</a:t>
            </a:r>
            <a:r>
              <a:rPr lang="zh-CN" altLang="en-US" sz="2400" dirty="0"/>
              <a:t>按钮。在</a:t>
            </a:r>
            <a:r>
              <a:rPr lang="en-US" altLang="zh-CN" sz="2400" dirty="0" err="1"/>
              <a:t>B20</a:t>
            </a:r>
            <a:r>
              <a:rPr lang="zh-CN" altLang="en-US" sz="2400" dirty="0"/>
              <a:t>中，输入公式</a:t>
            </a:r>
            <a:r>
              <a:rPr lang="zh-CN" altLang="en-US" sz="2400" dirty="0">
                <a:latin typeface="Arial"/>
              </a:rPr>
              <a:t>“</a:t>
            </a:r>
            <a:r>
              <a:rPr lang="en-US" altLang="zh-CN" sz="2400" dirty="0"/>
              <a:t>=A16+2000*5*12+(B19-A16-2000*60)*0.8</a:t>
            </a:r>
            <a:r>
              <a:rPr lang="en-US" altLang="zh-CN" sz="2400" dirty="0">
                <a:latin typeface="Arial"/>
              </a:rPr>
              <a:t>”</a:t>
            </a:r>
            <a:r>
              <a:rPr lang="zh-CN" altLang="en-US" sz="2400" dirty="0"/>
              <a:t>（即成本</a:t>
            </a:r>
            <a:r>
              <a:rPr lang="en-US" altLang="zh-CN" sz="2400" dirty="0"/>
              <a:t>+80%</a:t>
            </a:r>
            <a:r>
              <a:rPr lang="zh-CN" altLang="en-US" sz="2400" dirty="0"/>
              <a:t>的利息），即可算出税后本息总数。</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ED39FAAD-5065-4E11-94A0-9710A9CDC1CF}" type="slidenum">
              <a:rPr lang="en-US" altLang="zh-CN"/>
              <a:pPr/>
              <a:t>95</a:t>
            </a:fld>
            <a:endParaRPr lang="en-US" altLang="zh-CN" dirty="0"/>
          </a:p>
        </p:txBody>
      </p:sp>
      <p:sp>
        <p:nvSpPr>
          <p:cNvPr id="152578" name="Rectangle 2"/>
          <p:cNvSpPr>
            <a:spLocks noGrp="1" noChangeArrowheads="1"/>
          </p:cNvSpPr>
          <p:nvPr>
            <p:ph type="title"/>
          </p:nvPr>
        </p:nvSpPr>
        <p:spPr/>
        <p:txBody>
          <a:bodyPr/>
          <a:lstStyle/>
          <a:p>
            <a:endParaRPr lang="zh-CN" altLang="zh-CN"/>
          </a:p>
        </p:txBody>
      </p:sp>
      <p:sp>
        <p:nvSpPr>
          <p:cNvPr id="152579" name="Rectangle 3"/>
          <p:cNvSpPr>
            <a:spLocks noGrp="1" noChangeArrowheads="1"/>
          </p:cNvSpPr>
          <p:nvPr>
            <p:ph type="body" idx="1"/>
          </p:nvPr>
        </p:nvSpPr>
        <p:spPr/>
        <p:txBody>
          <a:bodyPr/>
          <a:lstStyle/>
          <a:p>
            <a:endParaRPr lang="zh-CN" altLang="zh-CN"/>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192" y="1484785"/>
            <a:ext cx="7991288"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15739FA1-FB02-4814-8BC1-7D263FC056FC}" type="slidenum">
              <a:rPr lang="en-US" altLang="zh-CN"/>
              <a:pPr/>
              <a:t>96</a:t>
            </a:fld>
            <a:endParaRPr lang="en-US" altLang="zh-CN" dirty="0"/>
          </a:p>
        </p:txBody>
      </p:sp>
      <p:sp>
        <p:nvSpPr>
          <p:cNvPr id="153602" name="Rectangle 2"/>
          <p:cNvSpPr>
            <a:spLocks noGrp="1" noChangeArrowheads="1"/>
          </p:cNvSpPr>
          <p:nvPr>
            <p:ph type="title"/>
          </p:nvPr>
        </p:nvSpPr>
        <p:spPr/>
        <p:txBody>
          <a:bodyPr/>
          <a:lstStyle/>
          <a:p>
            <a:endParaRPr lang="zh-CN" altLang="zh-CN"/>
          </a:p>
        </p:txBody>
      </p:sp>
      <p:sp>
        <p:nvSpPr>
          <p:cNvPr id="153603" name="Rectangle 3"/>
          <p:cNvSpPr>
            <a:spLocks noGrp="1" noChangeArrowheads="1"/>
          </p:cNvSpPr>
          <p:nvPr>
            <p:ph type="body" idx="1"/>
          </p:nvPr>
        </p:nvSpPr>
        <p:spPr/>
        <p:txBody>
          <a:bodyPr/>
          <a:lstStyle/>
          <a:p>
            <a:pPr lvl="1">
              <a:buFont typeface="Wingdings" pitchFamily="2" charset="2"/>
              <a:buNone/>
            </a:pPr>
            <a:r>
              <a:rPr lang="zh-CN" altLang="en-US" dirty="0"/>
              <a:t>（</a:t>
            </a:r>
            <a:r>
              <a:rPr lang="en-US" altLang="zh-CN" dirty="0"/>
              <a:t>3</a:t>
            </a:r>
            <a:r>
              <a:rPr lang="zh-CN" altLang="en-US" dirty="0"/>
              <a:t>）光标定位于</a:t>
            </a:r>
            <a:r>
              <a:rPr lang="en-US" altLang="zh-CN" dirty="0" err="1"/>
              <a:t>B30</a:t>
            </a:r>
            <a:r>
              <a:rPr lang="zh-CN" altLang="en-US" dirty="0"/>
              <a:t>中，单击数据编辑栏上的插入函数</a:t>
            </a:r>
            <a:r>
              <a:rPr lang="zh-CN" altLang="en-US" dirty="0">
                <a:latin typeface="Arial"/>
              </a:rPr>
              <a:t>“”</a:t>
            </a:r>
            <a:r>
              <a:rPr lang="zh-CN" altLang="en-US" dirty="0"/>
              <a:t>按钮，弹出</a:t>
            </a:r>
            <a:r>
              <a:rPr lang="zh-CN" altLang="en-US" dirty="0">
                <a:latin typeface="Arial"/>
              </a:rPr>
              <a:t>“</a:t>
            </a:r>
            <a:r>
              <a:rPr lang="zh-CN" altLang="en-US" dirty="0"/>
              <a:t>插入函数</a:t>
            </a:r>
            <a:r>
              <a:rPr lang="zh-CN" altLang="en-US" dirty="0">
                <a:latin typeface="Arial"/>
              </a:rPr>
              <a:t>”</a:t>
            </a:r>
            <a:r>
              <a:rPr lang="zh-CN" altLang="en-US" dirty="0"/>
              <a:t>对话框，在</a:t>
            </a:r>
            <a:r>
              <a:rPr lang="zh-CN" altLang="en-US" dirty="0">
                <a:latin typeface="Arial"/>
              </a:rPr>
              <a:t>“</a:t>
            </a:r>
            <a:r>
              <a:rPr lang="zh-CN" altLang="en-US" dirty="0"/>
              <a:t>搜索函数</a:t>
            </a:r>
            <a:r>
              <a:rPr lang="zh-CN" altLang="en-US" dirty="0">
                <a:latin typeface="Arial"/>
              </a:rPr>
              <a:t>”</a:t>
            </a:r>
            <a:r>
              <a:rPr lang="zh-CN" altLang="en-US" dirty="0"/>
              <a:t>框中输入</a:t>
            </a:r>
            <a:r>
              <a:rPr lang="zh-CN" altLang="en-US" dirty="0">
                <a:latin typeface="Arial"/>
              </a:rPr>
              <a:t>“</a:t>
            </a:r>
            <a:r>
              <a:rPr lang="en-US" altLang="zh-CN" dirty="0"/>
              <a:t>PV</a:t>
            </a:r>
            <a:r>
              <a:rPr lang="en-US" altLang="zh-CN" dirty="0">
                <a:latin typeface="Arial"/>
              </a:rPr>
              <a:t>”</a:t>
            </a:r>
            <a:r>
              <a:rPr lang="zh-CN" altLang="en-US" dirty="0"/>
              <a:t>单击</a:t>
            </a:r>
            <a:r>
              <a:rPr lang="zh-CN" altLang="en-US" dirty="0">
                <a:latin typeface="Arial"/>
              </a:rPr>
              <a:t>“</a:t>
            </a:r>
            <a:r>
              <a:rPr lang="zh-CN" altLang="en-US" dirty="0"/>
              <a:t>转到</a:t>
            </a:r>
            <a:r>
              <a:rPr lang="zh-CN" altLang="en-US" dirty="0">
                <a:latin typeface="Arial"/>
              </a:rPr>
              <a:t>”</a:t>
            </a:r>
            <a:r>
              <a:rPr lang="zh-CN" altLang="en-US" dirty="0"/>
              <a:t>按钮，单击</a:t>
            </a:r>
            <a:r>
              <a:rPr lang="zh-CN" altLang="en-US" dirty="0">
                <a:latin typeface="Arial"/>
              </a:rPr>
              <a:t>“</a:t>
            </a:r>
            <a:r>
              <a:rPr lang="zh-CN" altLang="en-US" dirty="0"/>
              <a:t>确定</a:t>
            </a:r>
            <a:r>
              <a:rPr lang="zh-CN" altLang="en-US" dirty="0">
                <a:latin typeface="Arial"/>
              </a:rPr>
              <a:t>”</a:t>
            </a:r>
            <a:r>
              <a:rPr lang="zh-CN" altLang="en-US" dirty="0"/>
              <a:t>。在弹出的</a:t>
            </a:r>
            <a:r>
              <a:rPr lang="zh-CN" altLang="en-US" dirty="0">
                <a:latin typeface="Arial"/>
              </a:rPr>
              <a:t>“</a:t>
            </a:r>
            <a:r>
              <a:rPr lang="zh-CN" altLang="en-US" dirty="0"/>
              <a:t>函数参考</a:t>
            </a:r>
            <a:r>
              <a:rPr lang="zh-CN" altLang="en-US" dirty="0">
                <a:latin typeface="Arial"/>
              </a:rPr>
              <a:t>”</a:t>
            </a:r>
            <a:r>
              <a:rPr lang="zh-CN" altLang="en-US" dirty="0"/>
              <a:t>对话框的</a:t>
            </a:r>
            <a:r>
              <a:rPr lang="en-US" altLang="zh-CN" dirty="0"/>
              <a:t>Rate</a:t>
            </a:r>
            <a:r>
              <a:rPr lang="zh-CN" altLang="en-US" dirty="0"/>
              <a:t>中输入</a:t>
            </a:r>
            <a:r>
              <a:rPr lang="en-US" altLang="zh-CN" dirty="0"/>
              <a:t>A26/12</a:t>
            </a:r>
            <a:r>
              <a:rPr lang="zh-CN" altLang="en-US" dirty="0"/>
              <a:t>，在</a:t>
            </a:r>
            <a:r>
              <a:rPr lang="en-US" altLang="zh-CN" dirty="0"/>
              <a:t>Nper</a:t>
            </a:r>
            <a:r>
              <a:rPr lang="zh-CN" altLang="en-US" dirty="0"/>
              <a:t>框中输入</a:t>
            </a:r>
            <a:r>
              <a:rPr lang="en-US" altLang="zh-CN" dirty="0"/>
              <a:t>A27*12</a:t>
            </a:r>
            <a:r>
              <a:rPr lang="zh-CN" altLang="en-US" dirty="0"/>
              <a:t>，在</a:t>
            </a:r>
            <a:r>
              <a:rPr lang="en-US" altLang="zh-CN" dirty="0"/>
              <a:t>PMT</a:t>
            </a:r>
            <a:r>
              <a:rPr lang="zh-CN" altLang="en-US" dirty="0"/>
              <a:t>框中输入</a:t>
            </a:r>
            <a:r>
              <a:rPr lang="en-US" altLang="zh-CN" dirty="0"/>
              <a:t>-</a:t>
            </a:r>
            <a:r>
              <a:rPr lang="en-US" altLang="zh-CN" dirty="0" err="1"/>
              <a:t>A28</a:t>
            </a:r>
            <a:r>
              <a:rPr lang="zh-CN" altLang="en-US" dirty="0"/>
              <a:t>，如图</a:t>
            </a:r>
            <a:r>
              <a:rPr lang="en-US" altLang="zh-CN" dirty="0"/>
              <a:t>4-24</a:t>
            </a:r>
            <a:r>
              <a:rPr lang="zh-CN" altLang="en-US" dirty="0"/>
              <a:t>所示，单击</a:t>
            </a:r>
            <a:r>
              <a:rPr lang="zh-CN" altLang="en-US" dirty="0">
                <a:latin typeface="Arial"/>
              </a:rPr>
              <a:t>“</a:t>
            </a:r>
            <a:r>
              <a:rPr lang="zh-CN" altLang="en-US" dirty="0"/>
              <a:t>确定</a:t>
            </a:r>
            <a:r>
              <a:rPr lang="zh-CN" altLang="en-US" dirty="0">
                <a:latin typeface="Arial"/>
              </a:rPr>
              <a:t>”</a:t>
            </a:r>
            <a:r>
              <a:rPr lang="zh-CN" altLang="en-US" dirty="0"/>
              <a:t>按钮。</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5"/>
          <p:cNvSpPr>
            <a:spLocks noGrp="1"/>
          </p:cNvSpPr>
          <p:nvPr>
            <p:ph type="sldNum" sz="quarter" idx="12"/>
          </p:nvPr>
        </p:nvSpPr>
        <p:spPr/>
        <p:txBody>
          <a:bodyPr/>
          <a:lstStyle/>
          <a:p>
            <a:fld id="{012C86D7-9367-4B8D-A49A-B280EDE27233}" type="slidenum">
              <a:rPr lang="en-US" altLang="zh-CN"/>
              <a:pPr/>
              <a:t>97</a:t>
            </a:fld>
            <a:endParaRPr lang="en-US" altLang="zh-CN" dirty="0"/>
          </a:p>
        </p:txBody>
      </p:sp>
      <p:sp>
        <p:nvSpPr>
          <p:cNvPr id="154626" name="Rectangle 2"/>
          <p:cNvSpPr>
            <a:spLocks noGrp="1" noChangeArrowheads="1"/>
          </p:cNvSpPr>
          <p:nvPr>
            <p:ph type="title"/>
          </p:nvPr>
        </p:nvSpPr>
        <p:spPr/>
        <p:txBody>
          <a:bodyPr/>
          <a:lstStyle/>
          <a:p>
            <a:endParaRPr lang="zh-CN" altLang="zh-CN"/>
          </a:p>
        </p:txBody>
      </p:sp>
      <p:sp>
        <p:nvSpPr>
          <p:cNvPr id="154627" name="Rectangle 3"/>
          <p:cNvSpPr>
            <a:spLocks noGrp="1" noChangeArrowheads="1"/>
          </p:cNvSpPr>
          <p:nvPr>
            <p:ph type="body" idx="1"/>
          </p:nvPr>
        </p:nvSpPr>
        <p:spPr/>
        <p:txBody>
          <a:bodyPr/>
          <a:lstStyle/>
          <a:p>
            <a:endParaRPr lang="zh-CN" altLang="zh-CN"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484784"/>
            <a:ext cx="7488831"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3C2392D9-5739-45B8-BBA2-D15A590265F0}" type="slidenum">
              <a:rPr lang="en-US" altLang="zh-CN"/>
              <a:pPr/>
              <a:t>98</a:t>
            </a:fld>
            <a:endParaRPr lang="en-US" altLang="zh-CN" dirty="0"/>
          </a:p>
        </p:txBody>
      </p:sp>
      <p:sp>
        <p:nvSpPr>
          <p:cNvPr id="155650" name="Rectangle 2"/>
          <p:cNvSpPr>
            <a:spLocks noGrp="1" noChangeArrowheads="1"/>
          </p:cNvSpPr>
          <p:nvPr>
            <p:ph type="title"/>
          </p:nvPr>
        </p:nvSpPr>
        <p:spPr/>
        <p:txBody>
          <a:bodyPr/>
          <a:lstStyle/>
          <a:p>
            <a:endParaRPr lang="zh-CN" altLang="zh-CN"/>
          </a:p>
        </p:txBody>
      </p:sp>
      <p:sp>
        <p:nvSpPr>
          <p:cNvPr id="155651" name="Rectangle 3"/>
          <p:cNvSpPr>
            <a:spLocks noGrp="1" noChangeArrowheads="1"/>
          </p:cNvSpPr>
          <p:nvPr>
            <p:ph type="body" idx="1"/>
          </p:nvPr>
        </p:nvSpPr>
        <p:spPr>
          <a:xfrm>
            <a:off x="827584" y="1484784"/>
            <a:ext cx="8197850" cy="4680520"/>
          </a:xfrm>
        </p:spPr>
        <p:txBody>
          <a:bodyPr/>
          <a:lstStyle/>
          <a:p>
            <a:pPr>
              <a:lnSpc>
                <a:spcPct val="110000"/>
              </a:lnSpc>
              <a:buFont typeface="Wingdings" pitchFamily="2" charset="2"/>
              <a:buNone/>
            </a:pPr>
            <a:r>
              <a:rPr lang="en-US" altLang="zh-CN" sz="2400" dirty="0"/>
              <a:t>4</a:t>
            </a:r>
            <a:r>
              <a:rPr lang="zh-CN" altLang="en-US" sz="2400" dirty="0"/>
              <a:t>．课堂实践</a:t>
            </a:r>
          </a:p>
          <a:p>
            <a:pPr lvl="1">
              <a:lnSpc>
                <a:spcPct val="150000"/>
              </a:lnSpc>
            </a:pPr>
            <a:r>
              <a:rPr lang="zh-CN" altLang="en-US" sz="2000" dirty="0"/>
              <a:t>实践本案例</a:t>
            </a:r>
          </a:p>
          <a:p>
            <a:pPr>
              <a:lnSpc>
                <a:spcPct val="150000"/>
              </a:lnSpc>
              <a:buFont typeface="Wingdings" pitchFamily="2" charset="2"/>
              <a:buNone/>
            </a:pPr>
            <a:r>
              <a:rPr lang="en-US" altLang="zh-CN" sz="2400" dirty="0"/>
              <a:t>5</a:t>
            </a:r>
            <a:r>
              <a:rPr lang="zh-CN" altLang="en-US" sz="2400" dirty="0"/>
              <a:t>．评价与总结</a:t>
            </a:r>
          </a:p>
          <a:p>
            <a:pPr lvl="1">
              <a:lnSpc>
                <a:spcPct val="150000"/>
              </a:lnSpc>
            </a:pPr>
            <a:r>
              <a:rPr lang="zh-CN" altLang="en-US" sz="2000" dirty="0"/>
              <a:t>鼓励同学主动报告各小题的计算结果，若不正确错在什么地方？ </a:t>
            </a:r>
          </a:p>
          <a:p>
            <a:pPr lvl="1">
              <a:lnSpc>
                <a:spcPct val="150000"/>
              </a:lnSpc>
            </a:pPr>
            <a:r>
              <a:rPr lang="zh-CN" altLang="en-US" sz="2000" dirty="0"/>
              <a:t>鼓励同学总结本案例主要知识要点，学生或老师补充。</a:t>
            </a:r>
          </a:p>
          <a:p>
            <a:pPr>
              <a:lnSpc>
                <a:spcPct val="150000"/>
              </a:lnSpc>
              <a:buFont typeface="Wingdings" pitchFamily="2" charset="2"/>
              <a:buNone/>
            </a:pPr>
            <a:r>
              <a:rPr lang="en-US" altLang="zh-CN" sz="2400" dirty="0"/>
              <a:t>6</a:t>
            </a:r>
            <a:r>
              <a:rPr lang="zh-CN" altLang="en-US" sz="2400" dirty="0"/>
              <a:t>．课外延伸</a:t>
            </a:r>
          </a:p>
          <a:p>
            <a:pPr lvl="1">
              <a:lnSpc>
                <a:spcPct val="150000"/>
              </a:lnSpc>
              <a:buFont typeface="Wingdings" pitchFamily="2" charset="2"/>
              <a:buNone/>
            </a:pPr>
            <a:r>
              <a:rPr lang="zh-CN" altLang="en-US" sz="2000" dirty="0"/>
              <a:t>①访问某企业财务室，咨询他们平时在实际财务工作还常用到哪些财务函数，试列举一个案例。</a:t>
            </a:r>
          </a:p>
          <a:p>
            <a:pPr lvl="1">
              <a:lnSpc>
                <a:spcPct val="150000"/>
              </a:lnSpc>
              <a:buFont typeface="Wingdings" pitchFamily="2" charset="2"/>
              <a:buNone/>
            </a:pPr>
            <a:r>
              <a:rPr lang="zh-CN" altLang="en-US" sz="2000" dirty="0"/>
              <a:t>②研究</a:t>
            </a:r>
            <a:r>
              <a:rPr lang="en-US" altLang="zh-CN" sz="2000" dirty="0"/>
              <a:t>IPMT</a:t>
            </a:r>
            <a:r>
              <a:rPr lang="zh-CN" altLang="en-US" sz="2000" dirty="0"/>
              <a:t>（）函数、</a:t>
            </a:r>
            <a:r>
              <a:rPr lang="en-US" altLang="zh-CN" sz="2000" dirty="0"/>
              <a:t>ISPMT</a:t>
            </a:r>
            <a:r>
              <a:rPr lang="zh-CN" altLang="en-US" sz="2000" dirty="0"/>
              <a:t>（）及</a:t>
            </a:r>
            <a:r>
              <a:rPr lang="en-US" altLang="zh-CN" sz="2000" dirty="0"/>
              <a:t>NPV</a:t>
            </a:r>
            <a:r>
              <a:rPr lang="zh-CN" altLang="en-US" sz="2000" dirty="0"/>
              <a:t>（）的用法及意义，试举例。</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86D566A8-0AAC-4552-BC65-E67E2FD129CE}" type="slidenum">
              <a:rPr lang="en-US" altLang="zh-CN"/>
              <a:pPr/>
              <a:t>99</a:t>
            </a:fld>
            <a:endParaRPr lang="en-US" altLang="zh-CN" dirty="0"/>
          </a:p>
        </p:txBody>
      </p:sp>
      <p:sp>
        <p:nvSpPr>
          <p:cNvPr id="156674" name="Rectangle 2"/>
          <p:cNvSpPr>
            <a:spLocks noGrp="1" noChangeArrowheads="1"/>
          </p:cNvSpPr>
          <p:nvPr>
            <p:ph type="title"/>
          </p:nvPr>
        </p:nvSpPr>
        <p:spPr/>
        <p:txBody>
          <a:bodyPr/>
          <a:lstStyle/>
          <a:p>
            <a:r>
              <a:rPr lang="zh-CN" altLang="en-US" b="1"/>
              <a:t>案例</a:t>
            </a:r>
            <a:r>
              <a:rPr lang="en-US" altLang="zh-CN" b="1" dirty="0"/>
              <a:t>6 </a:t>
            </a:r>
            <a:r>
              <a:rPr lang="zh-CN" altLang="en-US" b="1"/>
              <a:t>产品销售数据管理</a:t>
            </a:r>
          </a:p>
        </p:txBody>
      </p:sp>
      <p:sp>
        <p:nvSpPr>
          <p:cNvPr id="156675" name="Rectangle 3"/>
          <p:cNvSpPr>
            <a:spLocks noGrp="1" noChangeArrowheads="1"/>
          </p:cNvSpPr>
          <p:nvPr>
            <p:ph type="body" idx="1"/>
          </p:nvPr>
        </p:nvSpPr>
        <p:spPr/>
        <p:txBody>
          <a:bodyPr/>
          <a:lstStyle/>
          <a:p>
            <a:pPr>
              <a:lnSpc>
                <a:spcPct val="130000"/>
              </a:lnSpc>
              <a:buFont typeface="Wingdings" pitchFamily="2" charset="2"/>
              <a:buNone/>
            </a:pPr>
            <a:r>
              <a:rPr lang="en-US" altLang="zh-CN" sz="2400" dirty="0"/>
              <a:t>【</a:t>
            </a:r>
            <a:r>
              <a:rPr lang="zh-CN" altLang="en-US" sz="2400" dirty="0"/>
              <a:t>场景描述</a:t>
            </a:r>
            <a:r>
              <a:rPr lang="en-US" altLang="zh-CN" sz="2400" dirty="0"/>
              <a:t>】      </a:t>
            </a:r>
          </a:p>
          <a:p>
            <a:pPr>
              <a:buNone/>
            </a:pPr>
            <a:r>
              <a:rPr lang="en-US" altLang="zh-CN" sz="2400" dirty="0" smtClean="0"/>
              <a:t>      </a:t>
            </a:r>
            <a:r>
              <a:rPr lang="zh-CN" altLang="zh-CN" sz="2400" dirty="0" smtClean="0"/>
              <a:t>佳乐</a:t>
            </a:r>
            <a:r>
              <a:rPr lang="zh-CN" altLang="zh-CN" sz="2400" dirty="0"/>
              <a:t>电器公司主要经营各种家用电器业务，销售业务遍及中国的东南西北各地区。公司总经理为了及时掌握各个业务员及各种电器的销售情况，不时地要求销售部管理人员进行数据统计汇总等数据管理、分析工作。经常性数据分析管理工作可以归纳为以下几个方面</a:t>
            </a:r>
            <a:r>
              <a:rPr lang="zh-CN" altLang="zh-CN" sz="2400" dirty="0" smtClean="0"/>
              <a:t>：</a:t>
            </a:r>
            <a:endParaRPr lang="en-US" altLang="zh-CN" sz="2400" dirty="0" smtClean="0"/>
          </a:p>
          <a:p>
            <a:pPr>
              <a:buNone/>
            </a:pPr>
            <a:r>
              <a:rPr lang="en-US" altLang="zh-CN" sz="2400" dirty="0"/>
              <a:t> </a:t>
            </a:r>
            <a:r>
              <a:rPr lang="en-US" altLang="zh-CN" sz="2400" dirty="0" smtClean="0"/>
              <a:t>      </a:t>
            </a:r>
            <a:r>
              <a:rPr lang="zh-CN" altLang="zh-CN" sz="2400" dirty="0" smtClean="0"/>
              <a:t>电子</a:t>
            </a:r>
            <a:r>
              <a:rPr lang="zh-CN" altLang="zh-CN" sz="2400" dirty="0"/>
              <a:t>工作簿文件“电器销售表</a:t>
            </a:r>
            <a:r>
              <a:rPr lang="en-US" altLang="zh-CN" sz="2400" dirty="0"/>
              <a:t>.</a:t>
            </a:r>
            <a:r>
              <a:rPr lang="en-US" altLang="zh-CN" sz="2400" dirty="0" err="1"/>
              <a:t>xlsx</a:t>
            </a:r>
            <a:r>
              <a:rPr lang="zh-CN" altLang="zh-CN" sz="2400" dirty="0"/>
              <a:t>”是公司四个季度的电器产品销售数据清单，打开此文件按下面要求完成各项任务</a:t>
            </a:r>
            <a:r>
              <a:rPr lang="zh-CN" altLang="zh-CN" dirty="0"/>
              <a:t>：</a:t>
            </a:r>
          </a:p>
          <a:p>
            <a:pPr>
              <a:lnSpc>
                <a:spcPct val="130000"/>
              </a:lnSpc>
              <a:buFont typeface="Wingdings" pitchFamily="2" charset="2"/>
              <a:buNone/>
            </a:pPr>
            <a:r>
              <a:rPr lang="zh-CN" altLang="en-US" sz="2400" dirty="0" smtClean="0"/>
              <a:t>       </a:t>
            </a:r>
            <a:endParaRPr lang="zh-CN" altLang="en-US"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课件模板">
  <a:themeElements>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课件模板">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课件模板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课件模板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课件模板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课件模板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课件模板</Template>
  <TotalTime>3006</TotalTime>
  <Words>13078</Words>
  <Application>Microsoft Office PowerPoint</Application>
  <PresentationFormat>全屏显示(4:3)</PresentationFormat>
  <Paragraphs>723</Paragraphs>
  <Slides>190</Slides>
  <Notes>11</Notes>
  <HiddenSlides>0</HiddenSlides>
  <MMClips>0</MMClips>
  <ScaleCrop>false</ScaleCrop>
  <HeadingPairs>
    <vt:vector size="4" baseType="variant">
      <vt:variant>
        <vt:lpstr>主题</vt:lpstr>
      </vt:variant>
      <vt:variant>
        <vt:i4>1</vt:i4>
      </vt:variant>
      <vt:variant>
        <vt:lpstr>幻灯片标题</vt:lpstr>
      </vt:variant>
      <vt:variant>
        <vt:i4>190</vt:i4>
      </vt:variant>
    </vt:vector>
  </HeadingPairs>
  <TitlesOfParts>
    <vt:vector size="191" baseType="lpstr">
      <vt:lpstr>课件模板</vt:lpstr>
      <vt:lpstr> 计算机应用基础教程（第二版）（Windows 7+Office 2010）</vt:lpstr>
      <vt:lpstr>第4单元</vt:lpstr>
      <vt:lpstr>学习目标</vt:lpstr>
      <vt:lpstr>目录</vt:lpstr>
      <vt:lpstr> 任务一 学生成绩录入与数据有效性控制</vt:lpstr>
      <vt:lpstr>案例1 数据填充与数据有效性设置</vt:lpstr>
      <vt:lpstr>案例1 数据填充与数据有效性设置</vt:lpstr>
      <vt:lpstr>PowerPoint 演示文稿</vt:lpstr>
      <vt:lpstr>PowerPoint 演示文稿</vt:lpstr>
      <vt:lpstr>PowerPoint 演示文稿</vt:lpstr>
      <vt:lpstr>2．相关知识点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4．课堂实践</vt:lpstr>
      <vt:lpstr>PowerPoint 演示文稿</vt:lpstr>
      <vt:lpstr>PowerPoint 演示文稿</vt:lpstr>
      <vt:lpstr>任务二  学生成绩表的统计与分析</vt:lpstr>
      <vt:lpstr>案例2 成绩计算与统计</vt:lpstr>
      <vt:lpstr>1．案例分析</vt:lpstr>
      <vt:lpstr>2．相关知识点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3．实现方法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案例3  成绩分析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案例4 成绩表格式化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案例5  投资理财与贷款计算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案例6 产品销售数据管理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案例7 教工信息统计与分析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案例8  Excel模拟分析工具在投资理财方面的应用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qy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第4单元</dc:title>
  <dc:creator>lijz</dc:creator>
  <cp:lastModifiedBy>微软用户</cp:lastModifiedBy>
  <cp:revision>258</cp:revision>
  <dcterms:created xsi:type="dcterms:W3CDTF">2011-01-27T03:03:44Z</dcterms:created>
  <dcterms:modified xsi:type="dcterms:W3CDTF">2015-04-15T06:39:09Z</dcterms:modified>
</cp:coreProperties>
</file>