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emf" ContentType="image/x-emf"/>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79"/>
  </p:notesMasterIdLst>
  <p:sldIdLst>
    <p:sldId id="278" r:id="rId3"/>
    <p:sldId id="257" r:id="rId4"/>
    <p:sldId id="300" r:id="rId5"/>
    <p:sldId id="301" r:id="rId6"/>
    <p:sldId id="302" r:id="rId7"/>
    <p:sldId id="303" r:id="rId8"/>
    <p:sldId id="311" r:id="rId9"/>
    <p:sldId id="310" r:id="rId10"/>
    <p:sldId id="312" r:id="rId11"/>
    <p:sldId id="392" r:id="rId12"/>
    <p:sldId id="314" r:id="rId13"/>
    <p:sldId id="315" r:id="rId14"/>
    <p:sldId id="316" r:id="rId15"/>
    <p:sldId id="318" r:id="rId16"/>
    <p:sldId id="319" r:id="rId17"/>
    <p:sldId id="320" r:id="rId18"/>
    <p:sldId id="321" r:id="rId19"/>
    <p:sldId id="322" r:id="rId20"/>
    <p:sldId id="323" r:id="rId21"/>
    <p:sldId id="324" r:id="rId22"/>
    <p:sldId id="325" r:id="rId23"/>
    <p:sldId id="327" r:id="rId24"/>
    <p:sldId id="328" r:id="rId25"/>
    <p:sldId id="330" r:id="rId26"/>
    <p:sldId id="331" r:id="rId27"/>
    <p:sldId id="333" r:id="rId28"/>
    <p:sldId id="335" r:id="rId29"/>
    <p:sldId id="340" r:id="rId30"/>
    <p:sldId id="393" r:id="rId31"/>
    <p:sldId id="342" r:id="rId32"/>
    <p:sldId id="395" r:id="rId33"/>
    <p:sldId id="396" r:id="rId34"/>
    <p:sldId id="397" r:id="rId35"/>
    <p:sldId id="398" r:id="rId36"/>
    <p:sldId id="399" r:id="rId37"/>
    <p:sldId id="401" r:id="rId38"/>
    <p:sldId id="402" r:id="rId39"/>
    <p:sldId id="403" r:id="rId40"/>
    <p:sldId id="404" r:id="rId41"/>
    <p:sldId id="405" r:id="rId42"/>
    <p:sldId id="406" r:id="rId43"/>
    <p:sldId id="411" r:id="rId44"/>
    <p:sldId id="414" r:id="rId45"/>
    <p:sldId id="439" r:id="rId46"/>
    <p:sldId id="412" r:id="rId47"/>
    <p:sldId id="440" r:id="rId48"/>
    <p:sldId id="421" r:id="rId49"/>
    <p:sldId id="422" r:id="rId50"/>
    <p:sldId id="423" r:id="rId51"/>
    <p:sldId id="429" r:id="rId52"/>
    <p:sldId id="424" r:id="rId53"/>
    <p:sldId id="425" r:id="rId54"/>
    <p:sldId id="426" r:id="rId55"/>
    <p:sldId id="427" r:id="rId56"/>
    <p:sldId id="428" r:id="rId57"/>
    <p:sldId id="441" r:id="rId58"/>
    <p:sldId id="430" r:id="rId59"/>
    <p:sldId id="431" r:id="rId60"/>
    <p:sldId id="432" r:id="rId61"/>
    <p:sldId id="433" r:id="rId62"/>
    <p:sldId id="434" r:id="rId63"/>
    <p:sldId id="435" r:id="rId64"/>
    <p:sldId id="436" r:id="rId65"/>
    <p:sldId id="437" r:id="rId66"/>
    <p:sldId id="438" r:id="rId67"/>
    <p:sldId id="400" r:id="rId68"/>
    <p:sldId id="442" r:id="rId69"/>
    <p:sldId id="443" r:id="rId70"/>
    <p:sldId id="444" r:id="rId71"/>
    <p:sldId id="445" r:id="rId72"/>
    <p:sldId id="446" r:id="rId73"/>
    <p:sldId id="447" r:id="rId74"/>
    <p:sldId id="448" r:id="rId75"/>
    <p:sldId id="449" r:id="rId76"/>
    <p:sldId id="450" r:id="rId77"/>
    <p:sldId id="298" r:id="rId7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FF"/>
    <a:srgbClr val="FFFF99"/>
    <a:srgbClr val="111111"/>
    <a:srgbClr val="27329D"/>
    <a:srgbClr val="5E8937"/>
    <a:srgbClr val="CAE1B5"/>
    <a:srgbClr val="CACEF2"/>
    <a:srgbClr val="97D0ED"/>
    <a:srgbClr val="1B729D"/>
    <a:srgbClr val="ECECE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60" autoAdjust="0"/>
    <p:restoredTop sz="80410" autoAdjust="0"/>
  </p:normalViewPr>
  <p:slideViewPr>
    <p:cSldViewPr>
      <p:cViewPr varScale="1">
        <p:scale>
          <a:sx n="70" d="100"/>
          <a:sy n="70" d="100"/>
        </p:scale>
        <p:origin x="-1818" y="-10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4"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5FD4C8-E092-4A7C-AF10-F640ED742BED}" type="datetimeFigureOut">
              <a:rPr lang="zh-CN" altLang="en-US" smtClean="0"/>
              <a:pPr/>
              <a:t>2016/7/20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E1B7EB-2CF5-4CFF-A413-351702B76324}" type="slidenum">
              <a:rPr lang="zh-CN" altLang="en-US" smtClean="0"/>
              <a:pPr/>
              <a:t>‹#›</a:t>
            </a:fld>
            <a:endParaRPr lang="zh-CN" altLang="en-US"/>
          </a:p>
        </p:txBody>
      </p:sp>
    </p:spTree>
    <p:extLst>
      <p:ext uri="{BB962C8B-B14F-4D97-AF65-F5344CB8AC3E}">
        <p14:creationId xmlns:p14="http://schemas.microsoft.com/office/powerpoint/2010/main" xmlns="" val="31509803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pPr/>
              <a:t>1</a:t>
            </a:fld>
            <a:endParaRPr lang="zh-CN" altLang="en-US"/>
          </a:p>
        </p:txBody>
      </p:sp>
    </p:spTree>
    <p:extLst>
      <p:ext uri="{BB962C8B-B14F-4D97-AF65-F5344CB8AC3E}">
        <p14:creationId xmlns:p14="http://schemas.microsoft.com/office/powerpoint/2010/main" xmlns="" val="1594845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pPr/>
              <a:t>65</a:t>
            </a:fld>
            <a:endParaRPr lang="zh-CN" altLang="en-US"/>
          </a:p>
        </p:txBody>
      </p:sp>
    </p:spTree>
    <p:extLst>
      <p:ext uri="{BB962C8B-B14F-4D97-AF65-F5344CB8AC3E}">
        <p14:creationId xmlns:p14="http://schemas.microsoft.com/office/powerpoint/2010/main" xmlns="" val="2498852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pPr/>
              <a:t>2</a:t>
            </a:fld>
            <a:endParaRPr lang="zh-CN" altLang="en-US"/>
          </a:p>
        </p:txBody>
      </p:sp>
    </p:spTree>
    <p:extLst>
      <p:ext uri="{BB962C8B-B14F-4D97-AF65-F5344CB8AC3E}">
        <p14:creationId xmlns:p14="http://schemas.microsoft.com/office/powerpoint/2010/main" xmlns="" val="3435483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pPr/>
              <a:t>9</a:t>
            </a:fld>
            <a:endParaRPr lang="zh-CN" altLang="en-US"/>
          </a:p>
        </p:txBody>
      </p:sp>
    </p:spTree>
    <p:extLst>
      <p:ext uri="{BB962C8B-B14F-4D97-AF65-F5344CB8AC3E}">
        <p14:creationId xmlns:p14="http://schemas.microsoft.com/office/powerpoint/2010/main" xmlns="" val="32291671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pPr/>
              <a:t>11</a:t>
            </a:fld>
            <a:endParaRPr lang="zh-CN" altLang="en-US"/>
          </a:p>
        </p:txBody>
      </p:sp>
    </p:spTree>
    <p:extLst>
      <p:ext uri="{BB962C8B-B14F-4D97-AF65-F5344CB8AC3E}">
        <p14:creationId xmlns:p14="http://schemas.microsoft.com/office/powerpoint/2010/main" xmlns="" val="1743614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pPr/>
              <a:t>21</a:t>
            </a:fld>
            <a:endParaRPr lang="zh-CN" altLang="en-US"/>
          </a:p>
        </p:txBody>
      </p:sp>
    </p:spTree>
    <p:extLst>
      <p:ext uri="{BB962C8B-B14F-4D97-AF65-F5344CB8AC3E}">
        <p14:creationId xmlns:p14="http://schemas.microsoft.com/office/powerpoint/2010/main" xmlns="" val="72535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pPr/>
              <a:t>35</a:t>
            </a:fld>
            <a:endParaRPr lang="zh-CN" altLang="en-US"/>
          </a:p>
        </p:txBody>
      </p:sp>
    </p:spTree>
    <p:extLst>
      <p:ext uri="{BB962C8B-B14F-4D97-AF65-F5344CB8AC3E}">
        <p14:creationId xmlns:p14="http://schemas.microsoft.com/office/powerpoint/2010/main" xmlns="" val="580460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pPr/>
              <a:t>51</a:t>
            </a:fld>
            <a:endParaRPr lang="zh-CN" altLang="en-US"/>
          </a:p>
        </p:txBody>
      </p:sp>
    </p:spTree>
    <p:extLst>
      <p:ext uri="{BB962C8B-B14F-4D97-AF65-F5344CB8AC3E}">
        <p14:creationId xmlns:p14="http://schemas.microsoft.com/office/powerpoint/2010/main" xmlns="" val="2572850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pPr/>
              <a:t>54</a:t>
            </a:fld>
            <a:endParaRPr lang="zh-CN" altLang="en-US"/>
          </a:p>
        </p:txBody>
      </p:sp>
    </p:spTree>
    <p:extLst>
      <p:ext uri="{BB962C8B-B14F-4D97-AF65-F5344CB8AC3E}">
        <p14:creationId xmlns:p14="http://schemas.microsoft.com/office/powerpoint/2010/main" xmlns="" val="387554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pPr/>
              <a:t>64</a:t>
            </a:fld>
            <a:endParaRPr lang="zh-CN" altLang="en-US"/>
          </a:p>
        </p:txBody>
      </p:sp>
    </p:spTree>
    <p:extLst>
      <p:ext uri="{BB962C8B-B14F-4D97-AF65-F5344CB8AC3E}">
        <p14:creationId xmlns:p14="http://schemas.microsoft.com/office/powerpoint/2010/main" xmlns="" val="40372863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101" name="Rectangle 29"/>
          <p:cNvSpPr>
            <a:spLocks noChangeArrowheads="1"/>
          </p:cNvSpPr>
          <p:nvPr/>
        </p:nvSpPr>
        <p:spPr bwMode="ltGray">
          <a:xfrm>
            <a:off x="8004175" y="0"/>
            <a:ext cx="1139825" cy="6858000"/>
          </a:xfrm>
          <a:prstGeom prst="rect">
            <a:avLst/>
          </a:prstGeom>
          <a:solidFill>
            <a:srgbClr val="ECECE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102" name="Rectangle 30"/>
          <p:cNvSpPr>
            <a:spLocks noChangeArrowheads="1"/>
          </p:cNvSpPr>
          <p:nvPr/>
        </p:nvSpPr>
        <p:spPr bwMode="ltGray">
          <a:xfrm>
            <a:off x="0" y="4638675"/>
            <a:ext cx="9144000" cy="2219325"/>
          </a:xfrm>
          <a:prstGeom prst="rect">
            <a:avLst/>
          </a:prstGeom>
          <a:solidFill>
            <a:schemeClr val="folHlink">
              <a:alpha val="31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103" name="Rectangle 31"/>
          <p:cNvSpPr>
            <a:spLocks noChangeArrowheads="1"/>
          </p:cNvSpPr>
          <p:nvPr/>
        </p:nvSpPr>
        <p:spPr bwMode="ltGray">
          <a:xfrm>
            <a:off x="0" y="2149475"/>
            <a:ext cx="9144000" cy="249872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104" name="Freeform 32"/>
          <p:cNvSpPr>
            <a:spLocks/>
          </p:cNvSpPr>
          <p:nvPr/>
        </p:nvSpPr>
        <p:spPr bwMode="ltGray">
          <a:xfrm>
            <a:off x="-9525" y="2138363"/>
            <a:ext cx="8015288" cy="2271712"/>
          </a:xfrm>
          <a:custGeom>
            <a:avLst/>
            <a:gdLst>
              <a:gd name="T0" fmla="*/ 0 w 5049"/>
              <a:gd name="T1" fmla="*/ 0 h 1471"/>
              <a:gd name="T2" fmla="*/ 5049 w 5049"/>
              <a:gd name="T3" fmla="*/ 2 h 1471"/>
              <a:gd name="T4" fmla="*/ 5048 w 5049"/>
              <a:gd name="T5" fmla="*/ 1458 h 1471"/>
              <a:gd name="T6" fmla="*/ 0 w 5049"/>
              <a:gd name="T7" fmla="*/ 1471 h 1471"/>
              <a:gd name="T8" fmla="*/ 0 w 5049"/>
              <a:gd name="T9" fmla="*/ 0 h 1471"/>
            </a:gdLst>
            <a:ahLst/>
            <a:cxnLst>
              <a:cxn ang="0">
                <a:pos x="T0" y="T1"/>
              </a:cxn>
              <a:cxn ang="0">
                <a:pos x="T2" y="T3"/>
              </a:cxn>
              <a:cxn ang="0">
                <a:pos x="T4" y="T5"/>
              </a:cxn>
              <a:cxn ang="0">
                <a:pos x="T6" y="T7"/>
              </a:cxn>
              <a:cxn ang="0">
                <a:pos x="T8" y="T9"/>
              </a:cxn>
            </a:cxnLst>
            <a:rect l="0" t="0" r="r" b="b"/>
            <a:pathLst>
              <a:path w="5049" h="1471">
                <a:moveTo>
                  <a:pt x="0" y="0"/>
                </a:moveTo>
                <a:lnTo>
                  <a:pt x="5049" y="2"/>
                </a:lnTo>
                <a:lnTo>
                  <a:pt x="5048" y="1458"/>
                </a:lnTo>
                <a:lnTo>
                  <a:pt x="0" y="1471"/>
                </a:lnTo>
                <a:lnTo>
                  <a:pt x="0" y="0"/>
                </a:lnTo>
                <a:close/>
              </a:path>
            </a:pathLst>
          </a:custGeom>
          <a:solidFill>
            <a:schemeClr val="accent1">
              <a:alpha val="73000"/>
            </a:schemeClr>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rgbClr val="003366"/>
                  </a:outerShdw>
                </a:effectLst>
              </a14:hiddenEffects>
            </a:ext>
          </a:extLst>
        </p:spPr>
        <p:txBody>
          <a:bodyPr/>
          <a:lstStyle/>
          <a:p>
            <a:endParaRPr lang="zh-CN" altLang="en-US"/>
          </a:p>
        </p:txBody>
      </p:sp>
      <p:sp>
        <p:nvSpPr>
          <p:cNvPr id="3074" name="Rectangle 2"/>
          <p:cNvSpPr>
            <a:spLocks noGrp="1" noChangeArrowheads="1"/>
          </p:cNvSpPr>
          <p:nvPr>
            <p:ph type="ctrTitle"/>
          </p:nvPr>
        </p:nvSpPr>
        <p:spPr bwMode="black">
          <a:xfrm>
            <a:off x="1219200" y="1181100"/>
            <a:ext cx="6705600" cy="952500"/>
          </a:xfrm>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53882" dir="2700000" algn="ctr" rotWithShape="0">
                    <a:schemeClr val="tx1"/>
                  </a:outerShdw>
                </a:effectLst>
              </a14:hiddenEffects>
            </a:ext>
          </a:extLst>
        </p:spPr>
        <p:txBody>
          <a:bodyPr/>
          <a:lstStyle>
            <a:lvl1pPr algn="r">
              <a:defRPr sz="3600" b="1">
                <a:solidFill>
                  <a:schemeClr val="tx2"/>
                </a:solidFill>
              </a:defRPr>
            </a:lvl1pPr>
          </a:lstStyle>
          <a:p>
            <a:pPr lvl="0"/>
            <a:r>
              <a:rPr lang="en-US" altLang="zh-CN" noProof="0" smtClean="0"/>
              <a:t>Click to edit Master title </a:t>
            </a:r>
            <a:br>
              <a:rPr lang="en-US" altLang="zh-CN" noProof="0" smtClean="0"/>
            </a:br>
            <a:r>
              <a:rPr lang="en-US" altLang="zh-CN" noProof="0" smtClean="0"/>
              <a:t>style</a:t>
            </a:r>
          </a:p>
        </p:txBody>
      </p:sp>
      <p:sp>
        <p:nvSpPr>
          <p:cNvPr id="3076" name="Rectangle 4"/>
          <p:cNvSpPr>
            <a:spLocks noGrp="1" noChangeArrowheads="1"/>
          </p:cNvSpPr>
          <p:nvPr>
            <p:ph type="dt" sz="half" idx="2"/>
          </p:nvPr>
        </p:nvSpPr>
        <p:spPr>
          <a:xfrm>
            <a:off x="3886200" y="6527800"/>
            <a:ext cx="1752600" cy="168275"/>
          </a:xfrm>
        </p:spPr>
        <p:txBody>
          <a:bodyPr/>
          <a:lstStyle>
            <a:lvl1pPr algn="r">
              <a:defRPr>
                <a:solidFill>
                  <a:schemeClr val="tx2"/>
                </a:solidFill>
                <a:latin typeface="Times New Roman" panose="02020603050405020304" pitchFamily="18" charset="0"/>
                <a:ea typeface="宋体" panose="02010600030101010101" pitchFamily="2" charset="-122"/>
              </a:defRPr>
            </a:lvl1pPr>
          </a:lstStyle>
          <a:p>
            <a:endParaRPr lang="en-US" altLang="zh-CN"/>
          </a:p>
        </p:txBody>
      </p:sp>
      <p:sp>
        <p:nvSpPr>
          <p:cNvPr id="3077" name="Rectangle 5"/>
          <p:cNvSpPr>
            <a:spLocks noGrp="1" noChangeArrowheads="1"/>
          </p:cNvSpPr>
          <p:nvPr>
            <p:ph type="ftr" sz="quarter" idx="3"/>
          </p:nvPr>
        </p:nvSpPr>
        <p:spPr>
          <a:xfrm>
            <a:off x="304800" y="6502400"/>
            <a:ext cx="2057400" cy="228600"/>
          </a:xfrm>
        </p:spPr>
        <p:txBody>
          <a:bodyPr/>
          <a:lstStyle>
            <a:lvl1pPr algn="ctr">
              <a:defRPr sz="1400">
                <a:solidFill>
                  <a:schemeClr val="tx2"/>
                </a:solidFill>
                <a:latin typeface="Times New Roman" panose="02020603050405020304" pitchFamily="18" charset="0"/>
              </a:defRPr>
            </a:lvl1pPr>
          </a:lstStyle>
          <a:p>
            <a:endParaRPr lang="zh-CN" altLang="zh-CN"/>
          </a:p>
        </p:txBody>
      </p:sp>
      <p:sp>
        <p:nvSpPr>
          <p:cNvPr id="3078" name="Rectangle 6"/>
          <p:cNvSpPr>
            <a:spLocks noGrp="1" noChangeArrowheads="1"/>
          </p:cNvSpPr>
          <p:nvPr>
            <p:ph type="sldNum" sz="quarter" idx="4"/>
          </p:nvPr>
        </p:nvSpPr>
        <p:spPr>
          <a:xfrm>
            <a:off x="8293100" y="6413500"/>
            <a:ext cx="457200" cy="182563"/>
          </a:xfrm>
          <a:noFill/>
          <a:extLst>
            <a:ext uri="{909E8E84-426E-40DD-AFC4-6F175D3DCCD1}">
              <a14:hiddenFill xmlns:a14="http://schemas.microsoft.com/office/drawing/2010/main" xmlns="">
                <a:solidFill>
                  <a:schemeClr val="accent1"/>
                </a:solidFill>
              </a14:hiddenFill>
            </a:ext>
          </a:extLst>
        </p:spPr>
        <p:txBody>
          <a:bodyPr/>
          <a:lstStyle>
            <a:lvl1pPr algn="r">
              <a:defRPr sz="1400">
                <a:latin typeface="Times New Roman" panose="02020603050405020304" pitchFamily="18" charset="0"/>
              </a:defRPr>
            </a:lvl1pPr>
          </a:lstStyle>
          <a:p>
            <a:fld id="{B3A82C32-8061-45D9-AC1D-D1908F88605B}" type="slidenum">
              <a:rPr lang="en-US" altLang="zh-CN"/>
              <a:pPr/>
              <a:t>‹#›</a:t>
            </a:fld>
            <a:endParaRPr lang="en-US" altLang="zh-CN"/>
          </a:p>
        </p:txBody>
      </p:sp>
      <p:sp>
        <p:nvSpPr>
          <p:cNvPr id="3100" name="Text Box 28"/>
          <p:cNvSpPr txBox="1">
            <a:spLocks noChangeArrowheads="1"/>
          </p:cNvSpPr>
          <p:nvPr/>
        </p:nvSpPr>
        <p:spPr bwMode="auto">
          <a:xfrm>
            <a:off x="228600" y="166688"/>
            <a:ext cx="1303338"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2800" b="1">
                <a:latin typeface="Verdana" panose="020B0604030504040204" pitchFamily="34" charset="0"/>
                <a:ea typeface="宋体" panose="02010600030101010101" pitchFamily="2" charset="-122"/>
              </a:rPr>
              <a:t>LOGO</a:t>
            </a:r>
          </a:p>
        </p:txBody>
      </p:sp>
      <p:pic>
        <p:nvPicPr>
          <p:cNvPr id="3112" name="Picture 40" descr="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ltGray">
          <a:xfrm>
            <a:off x="1601788" y="2209800"/>
            <a:ext cx="2032000" cy="1717675"/>
          </a:xfrm>
          <a:prstGeom prst="rect">
            <a:avLst/>
          </a:prstGeom>
          <a:noFill/>
          <a:effectLst>
            <a:outerShdw algn="ctr" rotWithShape="0">
              <a:schemeClr val="tx1"/>
            </a:outerShdw>
          </a:effectLst>
          <a:extLst>
            <a:ext uri="{909E8E84-426E-40DD-AFC4-6F175D3DCCD1}">
              <a14:hiddenFill xmlns:a14="http://schemas.microsoft.com/office/drawing/2010/main" xmlns="">
                <a:solidFill>
                  <a:srgbClr val="FFFFFF"/>
                </a:solidFill>
              </a14:hiddenFill>
            </a:ext>
          </a:extLst>
        </p:spPr>
      </p:pic>
      <p:pic>
        <p:nvPicPr>
          <p:cNvPr id="3113" name="Picture 41" descr="2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ltGray">
          <a:xfrm>
            <a:off x="177800" y="3048000"/>
            <a:ext cx="1957388" cy="1717675"/>
          </a:xfrm>
          <a:prstGeom prst="rect">
            <a:avLst/>
          </a:prstGeom>
          <a:noFill/>
          <a:effectLst>
            <a:outerShdw algn="ctr" rotWithShape="0">
              <a:schemeClr val="tx1"/>
            </a:outerShdw>
          </a:effectLst>
          <a:extLst>
            <a:ext uri="{909E8E84-426E-40DD-AFC4-6F175D3DCCD1}">
              <a14:hiddenFill xmlns:a14="http://schemas.microsoft.com/office/drawing/2010/main" xmlns="">
                <a:solidFill>
                  <a:srgbClr val="FFFFFF"/>
                </a:solidFill>
              </a14:hiddenFill>
            </a:ext>
          </a:extLst>
        </p:spPr>
      </p:pic>
      <p:pic>
        <p:nvPicPr>
          <p:cNvPr id="3114" name="Picture 42" descr="3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ltGray">
          <a:xfrm>
            <a:off x="1587500" y="3921125"/>
            <a:ext cx="2033588" cy="1717675"/>
          </a:xfrm>
          <a:prstGeom prst="rect">
            <a:avLst/>
          </a:prstGeom>
          <a:noFill/>
          <a:effectLst>
            <a:outerShdw algn="ctr" rotWithShape="0">
              <a:schemeClr val="tx1"/>
            </a:outerShdw>
          </a:effectLst>
          <a:extLst>
            <a:ext uri="{909E8E84-426E-40DD-AFC4-6F175D3DCCD1}">
              <a14:hiddenFill xmlns:a14="http://schemas.microsoft.com/office/drawing/2010/main" xmlns="">
                <a:solidFill>
                  <a:srgbClr val="FFFFFF"/>
                </a:solidFill>
              </a14:hiddenFill>
            </a:ext>
          </a:extLst>
        </p:spPr>
      </p:pic>
      <p:sp>
        <p:nvSpPr>
          <p:cNvPr id="3075" name="Rectangle 3"/>
          <p:cNvSpPr>
            <a:spLocks noGrp="1" noChangeArrowheads="1"/>
          </p:cNvSpPr>
          <p:nvPr>
            <p:ph type="subTitle" idx="1"/>
          </p:nvPr>
        </p:nvSpPr>
        <p:spPr bwMode="white">
          <a:xfrm>
            <a:off x="3225800" y="3276600"/>
            <a:ext cx="4648200" cy="533400"/>
          </a:xfrm>
        </p:spPr>
        <p:txBody>
          <a:bodyPr/>
          <a:lstStyle>
            <a:lvl1pPr marL="0" indent="0" algn="r">
              <a:buFont typeface="Wingdings" panose="05000000000000000000" pitchFamily="2" charset="2"/>
              <a:buNone/>
              <a:defRPr sz="1800" b="0">
                <a:solidFill>
                  <a:schemeClr val="bg1"/>
                </a:solidFill>
              </a:defRPr>
            </a:lvl1pPr>
          </a:lstStyle>
          <a:p>
            <a:pPr lvl="0"/>
            <a:r>
              <a:rPr lang="en-US" altLang="zh-CN" noProof="0" smtClean="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灯片编号占位符 4"/>
          <p:cNvSpPr>
            <a:spLocks noGrp="1"/>
          </p:cNvSpPr>
          <p:nvPr>
            <p:ph type="sldNum" sz="quarter" idx="11"/>
          </p:nvPr>
        </p:nvSpPr>
        <p:spPr/>
        <p:txBody>
          <a:bodyPr/>
          <a:lstStyle>
            <a:lvl1pPr>
              <a:defRPr/>
            </a:lvl1pPr>
          </a:lstStyle>
          <a:p>
            <a:fld id="{B5BF3EC2-E24F-4072-B0DD-6F6D3CBE2680}" type="slidenum">
              <a:rPr lang="en-US" altLang="zh-CN"/>
              <a:pPr/>
              <a:t>‹#›</a:t>
            </a:fld>
            <a:endParaRPr lang="en-US" altLang="zh-CN"/>
          </a:p>
        </p:txBody>
      </p:sp>
      <p:sp>
        <p:nvSpPr>
          <p:cNvPr id="6" name="页脚占位符 5"/>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xmlns="" val="3365208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34150" y="381000"/>
            <a:ext cx="207645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381000"/>
            <a:ext cx="607695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灯片编号占位符 4"/>
          <p:cNvSpPr>
            <a:spLocks noGrp="1"/>
          </p:cNvSpPr>
          <p:nvPr>
            <p:ph type="sldNum" sz="quarter" idx="11"/>
          </p:nvPr>
        </p:nvSpPr>
        <p:spPr/>
        <p:txBody>
          <a:bodyPr/>
          <a:lstStyle>
            <a:lvl1pPr>
              <a:defRPr/>
            </a:lvl1pPr>
          </a:lstStyle>
          <a:p>
            <a:fld id="{3B16DB4E-398E-495A-BC1A-73ADE1DE7545}" type="slidenum">
              <a:rPr lang="en-US" altLang="zh-CN"/>
              <a:pPr/>
              <a:t>‹#›</a:t>
            </a:fld>
            <a:endParaRPr lang="en-US" altLang="zh-CN"/>
          </a:p>
        </p:txBody>
      </p:sp>
      <p:sp>
        <p:nvSpPr>
          <p:cNvPr id="6" name="页脚占位符 5"/>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xmlns="" val="12798752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43000" y="381000"/>
            <a:ext cx="6781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304800" y="1066800"/>
            <a:ext cx="8305800" cy="5257800"/>
          </a:xfrm>
        </p:spPr>
        <p:txBody>
          <a:bodyPr/>
          <a:lstStyle/>
          <a:p>
            <a:endParaRPr lang="zh-CN" altLang="en-US"/>
          </a:p>
        </p:txBody>
      </p:sp>
      <p:sp>
        <p:nvSpPr>
          <p:cNvPr id="4" name="日期占位符 3"/>
          <p:cNvSpPr>
            <a:spLocks noGrp="1"/>
          </p:cNvSpPr>
          <p:nvPr>
            <p:ph type="dt" sz="half" idx="10"/>
          </p:nvPr>
        </p:nvSpPr>
        <p:spPr>
          <a:xfrm>
            <a:off x="304800" y="6462713"/>
            <a:ext cx="2667000" cy="242887"/>
          </a:xfrm>
        </p:spPr>
        <p:txBody>
          <a:bodyPr/>
          <a:lstStyle>
            <a:lvl1pPr>
              <a:defRPr/>
            </a:lvl1pPr>
          </a:lstStyle>
          <a:p>
            <a:endParaRPr lang="zh-CN" altLang="zh-CN"/>
          </a:p>
        </p:txBody>
      </p:sp>
      <p:sp>
        <p:nvSpPr>
          <p:cNvPr id="5" name="灯片编号占位符 4"/>
          <p:cNvSpPr>
            <a:spLocks noGrp="1"/>
          </p:cNvSpPr>
          <p:nvPr>
            <p:ph type="sldNum" sz="quarter" idx="11"/>
          </p:nvPr>
        </p:nvSpPr>
        <p:spPr>
          <a:xfrm>
            <a:off x="8293100" y="6375400"/>
            <a:ext cx="457200" cy="228600"/>
          </a:xfrm>
        </p:spPr>
        <p:txBody>
          <a:bodyPr/>
          <a:lstStyle>
            <a:lvl1pPr>
              <a:defRPr/>
            </a:lvl1pPr>
          </a:lstStyle>
          <a:p>
            <a:fld id="{65D0B8AD-1236-457D-BAA5-5913A0CD5438}" type="slidenum">
              <a:rPr lang="en-US" altLang="zh-CN"/>
              <a:pPr/>
              <a:t>‹#›</a:t>
            </a:fld>
            <a:endParaRPr lang="en-US" altLang="zh-CN"/>
          </a:p>
        </p:txBody>
      </p:sp>
      <p:sp>
        <p:nvSpPr>
          <p:cNvPr id="6" name="页脚占位符 5"/>
          <p:cNvSpPr>
            <a:spLocks noGrp="1"/>
          </p:cNvSpPr>
          <p:nvPr>
            <p:ph type="ftr" sz="quarter" idx="12"/>
          </p:nvPr>
        </p:nvSpPr>
        <p:spPr>
          <a:xfrm>
            <a:off x="5257800" y="6477000"/>
            <a:ext cx="2895600" cy="228600"/>
          </a:xfrm>
        </p:spPr>
        <p:txBody>
          <a:bodyPr/>
          <a:lstStyle>
            <a:lvl1pPr>
              <a:defRPr/>
            </a:lvl1pPr>
          </a:lstStyle>
          <a:p>
            <a:r>
              <a:rPr lang="en-US" altLang="zh-CN"/>
              <a:t>www.themegallery.com</a:t>
            </a:r>
          </a:p>
        </p:txBody>
      </p:sp>
    </p:spTree>
    <p:extLst>
      <p:ext uri="{BB962C8B-B14F-4D97-AF65-F5344CB8AC3E}">
        <p14:creationId xmlns:p14="http://schemas.microsoft.com/office/powerpoint/2010/main" xmlns="" val="30249123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ltLang="zh-CN"/>
          </a:p>
        </p:txBody>
      </p:sp>
      <p:sp>
        <p:nvSpPr>
          <p:cNvPr id="6" name="Rectangle 3"/>
          <p:cNvSpPr>
            <a:spLocks noGrp="1" noChangeArrowheads="1"/>
          </p:cNvSpPr>
          <p:nvPr>
            <p:ph type="sldNum" sz="quarter" idx="11"/>
          </p:nvPr>
        </p:nvSpPr>
        <p:spPr>
          <a:ln/>
        </p:spPr>
        <p:txBody>
          <a:bodyPr/>
          <a:lstStyle>
            <a:lvl1pPr>
              <a:defRPr/>
            </a:lvl1pPr>
          </a:lstStyle>
          <a:p>
            <a:fld id="{5D8DBB92-0099-4F94-8E6B-BEDC88248F2D}" type="slidenum">
              <a:rPr lang="en-US" altLang="zh-CN"/>
              <a:pPr/>
              <a:t>‹#›</a:t>
            </a:fld>
            <a:endParaRPr lang="en-US" altLang="zh-CN"/>
          </a:p>
        </p:txBody>
      </p:sp>
      <p:sp>
        <p:nvSpPr>
          <p:cNvPr id="7" name="Rectangle 16"/>
          <p:cNvSpPr>
            <a:spLocks noGrp="1" noChangeArrowheads="1"/>
          </p:cNvSpPr>
          <p:nvPr>
            <p:ph type="dt" sz="half"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7926649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69963" y="4149725"/>
            <a:ext cx="7772400" cy="1035050"/>
          </a:xfrm>
        </p:spPr>
        <p:txBody>
          <a:bodyPr/>
          <a:lstStyle>
            <a:lvl1pPr marL="0" indent="0">
              <a:defRPr sz="3600">
                <a:solidFill>
                  <a:srgbClr val="0099CC"/>
                </a:solidFill>
              </a:defRPr>
            </a:lvl1pPr>
          </a:lstStyle>
          <a:p>
            <a:pPr lvl="0"/>
            <a:r>
              <a:rPr lang="zh-CN" altLang="zh-CN" noProof="0" smtClean="0">
                <a:sym typeface="Calibri" pitchFamily="34" charset="0"/>
              </a:rPr>
              <a:t>单击此处编辑母版标题样式</a:t>
            </a:r>
          </a:p>
        </p:txBody>
      </p:sp>
      <p:sp>
        <p:nvSpPr>
          <p:cNvPr id="2051" name="Rectangle 3"/>
          <p:cNvSpPr>
            <a:spLocks noGrp="1" noChangeArrowheads="1"/>
          </p:cNvSpPr>
          <p:nvPr>
            <p:ph type="subTitle" idx="1"/>
          </p:nvPr>
        </p:nvSpPr>
        <p:spPr>
          <a:xfrm>
            <a:off x="2339975" y="5446713"/>
            <a:ext cx="6400800" cy="911225"/>
          </a:xfrm>
        </p:spPr>
        <p:txBody>
          <a:bodyPr/>
          <a:lstStyle>
            <a:lvl1pPr algn="r">
              <a:defRPr sz="2800">
                <a:solidFill>
                  <a:srgbClr val="0099CC"/>
                </a:solidFill>
              </a:defRPr>
            </a:lvl1pPr>
          </a:lstStyle>
          <a:p>
            <a:pPr lvl="0"/>
            <a:r>
              <a:rPr lang="zh-CN" altLang="zh-CN" noProof="0" smtClean="0">
                <a:sym typeface="Calibri" pitchFamily="34" charset="0"/>
              </a:rPr>
              <a:t>单击此处编辑母版副标题样式</a:t>
            </a:r>
          </a:p>
        </p:txBody>
      </p:sp>
    </p:spTree>
    <p:extLst>
      <p:ext uri="{BB962C8B-B14F-4D97-AF65-F5344CB8AC3E}">
        <p14:creationId xmlns:p14="http://schemas.microsoft.com/office/powerpoint/2010/main" xmlns="" val="7675486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4264928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555223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9318481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8887519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3411036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灯片编号占位符 4"/>
          <p:cNvSpPr>
            <a:spLocks noGrp="1"/>
          </p:cNvSpPr>
          <p:nvPr>
            <p:ph type="sldNum" sz="quarter" idx="11"/>
          </p:nvPr>
        </p:nvSpPr>
        <p:spPr/>
        <p:txBody>
          <a:bodyPr/>
          <a:lstStyle>
            <a:lvl1pPr>
              <a:defRPr/>
            </a:lvl1pPr>
          </a:lstStyle>
          <a:p>
            <a:fld id="{7EB1D9D7-088A-4016-9C21-0816E9EDDC03}" type="slidenum">
              <a:rPr lang="en-US" altLang="zh-CN"/>
              <a:pPr/>
              <a:t>‹#›</a:t>
            </a:fld>
            <a:endParaRPr lang="en-US" altLang="zh-CN"/>
          </a:p>
        </p:txBody>
      </p:sp>
      <p:sp>
        <p:nvSpPr>
          <p:cNvPr id="6" name="页脚占位符 5"/>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xmlns="" val="19482946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558190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304183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537114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8052740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6225"/>
            <a:ext cx="2057400" cy="58499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6225"/>
            <a:ext cx="6019800" cy="58499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33314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灯片编号占位符 4"/>
          <p:cNvSpPr>
            <a:spLocks noGrp="1"/>
          </p:cNvSpPr>
          <p:nvPr>
            <p:ph type="sldNum" sz="quarter" idx="11"/>
          </p:nvPr>
        </p:nvSpPr>
        <p:spPr/>
        <p:txBody>
          <a:bodyPr/>
          <a:lstStyle>
            <a:lvl1pPr>
              <a:defRPr/>
            </a:lvl1pPr>
          </a:lstStyle>
          <a:p>
            <a:fld id="{CB10D4F9-D69E-4E39-949B-294B7EFAADE0}" type="slidenum">
              <a:rPr lang="en-US" altLang="zh-CN"/>
              <a:pPr/>
              <a:t>‹#›</a:t>
            </a:fld>
            <a:endParaRPr lang="en-US" altLang="zh-CN"/>
          </a:p>
        </p:txBody>
      </p:sp>
      <p:sp>
        <p:nvSpPr>
          <p:cNvPr id="6" name="页脚占位符 5"/>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xmlns="" val="937227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066800"/>
            <a:ext cx="4076700" cy="5257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33900" y="1066800"/>
            <a:ext cx="4076700" cy="5257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灯片编号占位符 5"/>
          <p:cNvSpPr>
            <a:spLocks noGrp="1"/>
          </p:cNvSpPr>
          <p:nvPr>
            <p:ph type="sldNum" sz="quarter" idx="11"/>
          </p:nvPr>
        </p:nvSpPr>
        <p:spPr/>
        <p:txBody>
          <a:bodyPr/>
          <a:lstStyle>
            <a:lvl1pPr>
              <a:defRPr/>
            </a:lvl1pPr>
          </a:lstStyle>
          <a:p>
            <a:fld id="{528D2606-3754-4566-B8C0-FA2A7017784D}" type="slidenum">
              <a:rPr lang="en-US" altLang="zh-CN"/>
              <a:pPr/>
              <a:t>‹#›</a:t>
            </a:fld>
            <a:endParaRPr lang="en-US" altLang="zh-CN"/>
          </a:p>
        </p:txBody>
      </p:sp>
      <p:sp>
        <p:nvSpPr>
          <p:cNvPr id="7" name="页脚占位符 6"/>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xmlns="" val="2304753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灯片编号占位符 7"/>
          <p:cNvSpPr>
            <a:spLocks noGrp="1"/>
          </p:cNvSpPr>
          <p:nvPr>
            <p:ph type="sldNum" sz="quarter" idx="11"/>
          </p:nvPr>
        </p:nvSpPr>
        <p:spPr/>
        <p:txBody>
          <a:bodyPr/>
          <a:lstStyle>
            <a:lvl1pPr>
              <a:defRPr/>
            </a:lvl1pPr>
          </a:lstStyle>
          <a:p>
            <a:fld id="{713899CE-08B1-4A5F-BDD5-0681973DA01E}" type="slidenum">
              <a:rPr lang="en-US" altLang="zh-CN"/>
              <a:pPr/>
              <a:t>‹#›</a:t>
            </a:fld>
            <a:endParaRPr lang="en-US" altLang="zh-CN"/>
          </a:p>
        </p:txBody>
      </p:sp>
      <p:sp>
        <p:nvSpPr>
          <p:cNvPr id="9" name="页脚占位符 8"/>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xmlns="" val="863234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灯片编号占位符 3"/>
          <p:cNvSpPr>
            <a:spLocks noGrp="1"/>
          </p:cNvSpPr>
          <p:nvPr>
            <p:ph type="sldNum" sz="quarter" idx="11"/>
          </p:nvPr>
        </p:nvSpPr>
        <p:spPr/>
        <p:txBody>
          <a:bodyPr/>
          <a:lstStyle>
            <a:lvl1pPr>
              <a:defRPr/>
            </a:lvl1pPr>
          </a:lstStyle>
          <a:p>
            <a:fld id="{046DF073-4657-4BE5-8466-90820E432F8D}" type="slidenum">
              <a:rPr lang="en-US" altLang="zh-CN"/>
              <a:pPr/>
              <a:t>‹#›</a:t>
            </a:fld>
            <a:endParaRPr lang="en-US" altLang="zh-CN"/>
          </a:p>
        </p:txBody>
      </p:sp>
      <p:sp>
        <p:nvSpPr>
          <p:cNvPr id="5" name="页脚占位符 4"/>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xmlns="" val="80512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灯片编号占位符 2"/>
          <p:cNvSpPr>
            <a:spLocks noGrp="1"/>
          </p:cNvSpPr>
          <p:nvPr>
            <p:ph type="sldNum" sz="quarter" idx="11"/>
          </p:nvPr>
        </p:nvSpPr>
        <p:spPr/>
        <p:txBody>
          <a:bodyPr/>
          <a:lstStyle>
            <a:lvl1pPr>
              <a:defRPr/>
            </a:lvl1pPr>
          </a:lstStyle>
          <a:p>
            <a:fld id="{370D62C9-C408-422C-87AA-39A7500B5755}" type="slidenum">
              <a:rPr lang="en-US" altLang="zh-CN"/>
              <a:pPr/>
              <a:t>‹#›</a:t>
            </a:fld>
            <a:endParaRPr lang="en-US" altLang="zh-CN"/>
          </a:p>
        </p:txBody>
      </p:sp>
      <p:sp>
        <p:nvSpPr>
          <p:cNvPr id="4" name="页脚占位符 3"/>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xmlns="" val="3393747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灯片编号占位符 5"/>
          <p:cNvSpPr>
            <a:spLocks noGrp="1"/>
          </p:cNvSpPr>
          <p:nvPr>
            <p:ph type="sldNum" sz="quarter" idx="11"/>
          </p:nvPr>
        </p:nvSpPr>
        <p:spPr/>
        <p:txBody>
          <a:bodyPr/>
          <a:lstStyle>
            <a:lvl1pPr>
              <a:defRPr/>
            </a:lvl1pPr>
          </a:lstStyle>
          <a:p>
            <a:fld id="{7D4519DC-3421-4729-828B-B8881FB627A6}" type="slidenum">
              <a:rPr lang="en-US" altLang="zh-CN"/>
              <a:pPr/>
              <a:t>‹#›</a:t>
            </a:fld>
            <a:endParaRPr lang="en-US" altLang="zh-CN"/>
          </a:p>
        </p:txBody>
      </p:sp>
      <p:sp>
        <p:nvSpPr>
          <p:cNvPr id="7" name="页脚占位符 6"/>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xmlns="" val="4190150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灯片编号占位符 5"/>
          <p:cNvSpPr>
            <a:spLocks noGrp="1"/>
          </p:cNvSpPr>
          <p:nvPr>
            <p:ph type="sldNum" sz="quarter" idx="11"/>
          </p:nvPr>
        </p:nvSpPr>
        <p:spPr/>
        <p:txBody>
          <a:bodyPr/>
          <a:lstStyle>
            <a:lvl1pPr>
              <a:defRPr/>
            </a:lvl1pPr>
          </a:lstStyle>
          <a:p>
            <a:fld id="{9264D740-0173-4725-A5B5-3826C5DA51B4}" type="slidenum">
              <a:rPr lang="en-US" altLang="zh-CN"/>
              <a:pPr/>
              <a:t>‹#›</a:t>
            </a:fld>
            <a:endParaRPr lang="en-US" altLang="zh-CN"/>
          </a:p>
        </p:txBody>
      </p:sp>
      <p:sp>
        <p:nvSpPr>
          <p:cNvPr id="7" name="页脚占位符 6"/>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xmlns="" val="164448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8" name="Freeform 34"/>
          <p:cNvSpPr>
            <a:spLocks/>
          </p:cNvSpPr>
          <p:nvPr/>
        </p:nvSpPr>
        <p:spPr bwMode="ltGray">
          <a:xfrm>
            <a:off x="-23813" y="344488"/>
            <a:ext cx="8194676" cy="633412"/>
          </a:xfrm>
          <a:custGeom>
            <a:avLst/>
            <a:gdLst>
              <a:gd name="T0" fmla="*/ 0 w 5049"/>
              <a:gd name="T1" fmla="*/ 0 h 1471"/>
              <a:gd name="T2" fmla="*/ 5049 w 5049"/>
              <a:gd name="T3" fmla="*/ 2 h 1471"/>
              <a:gd name="T4" fmla="*/ 5048 w 5049"/>
              <a:gd name="T5" fmla="*/ 1458 h 1471"/>
              <a:gd name="T6" fmla="*/ 0 w 5049"/>
              <a:gd name="T7" fmla="*/ 1471 h 1471"/>
              <a:gd name="T8" fmla="*/ 0 w 5049"/>
              <a:gd name="T9" fmla="*/ 0 h 1471"/>
            </a:gdLst>
            <a:ahLst/>
            <a:cxnLst>
              <a:cxn ang="0">
                <a:pos x="T0" y="T1"/>
              </a:cxn>
              <a:cxn ang="0">
                <a:pos x="T2" y="T3"/>
              </a:cxn>
              <a:cxn ang="0">
                <a:pos x="T4" y="T5"/>
              </a:cxn>
              <a:cxn ang="0">
                <a:pos x="T6" y="T7"/>
              </a:cxn>
              <a:cxn ang="0">
                <a:pos x="T8" y="T9"/>
              </a:cxn>
            </a:cxnLst>
            <a:rect l="0" t="0" r="r" b="b"/>
            <a:pathLst>
              <a:path w="5049" h="1471">
                <a:moveTo>
                  <a:pt x="0" y="0"/>
                </a:moveTo>
                <a:lnTo>
                  <a:pt x="5049" y="2"/>
                </a:lnTo>
                <a:lnTo>
                  <a:pt x="5048" y="1458"/>
                </a:lnTo>
                <a:lnTo>
                  <a:pt x="0" y="1471"/>
                </a:lnTo>
                <a:lnTo>
                  <a:pt x="0" y="0"/>
                </a:lnTo>
                <a:close/>
              </a:path>
            </a:pathLst>
          </a:custGeom>
          <a:solidFill>
            <a:schemeClr val="tx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rgbClr val="003366"/>
                  </a:outerShdw>
                </a:effectLst>
              </a14:hiddenEffects>
            </a:ext>
          </a:extLst>
        </p:spPr>
        <p:txBody>
          <a:bodyPr/>
          <a:lstStyle/>
          <a:p>
            <a:endParaRPr lang="zh-CN" altLang="en-US"/>
          </a:p>
        </p:txBody>
      </p:sp>
      <p:grpSp>
        <p:nvGrpSpPr>
          <p:cNvPr id="1062" name="Group 38"/>
          <p:cNvGrpSpPr>
            <a:grpSpLocks/>
          </p:cNvGrpSpPr>
          <p:nvPr/>
        </p:nvGrpSpPr>
        <p:grpSpPr bwMode="auto">
          <a:xfrm>
            <a:off x="152400" y="228600"/>
            <a:ext cx="838200" cy="838200"/>
            <a:chOff x="18" y="144"/>
            <a:chExt cx="510" cy="480"/>
          </a:xfrm>
        </p:grpSpPr>
        <p:sp>
          <p:nvSpPr>
            <p:cNvPr id="1063" name="AutoShape 39"/>
            <p:cNvSpPr>
              <a:spLocks noChangeArrowheads="1"/>
            </p:cNvSpPr>
            <p:nvPr userDrawn="1"/>
          </p:nvSpPr>
          <p:spPr bwMode="ltGray">
            <a:xfrm>
              <a:off x="18" y="258"/>
              <a:ext cx="288" cy="240"/>
            </a:xfrm>
            <a:prstGeom prst="hexagon">
              <a:avLst>
                <a:gd name="adj" fmla="val 30000"/>
                <a:gd name="vf" fmla="val 115470"/>
              </a:avLst>
            </a:prstGeom>
            <a:solidFill>
              <a:schemeClr val="hlink"/>
            </a:solidFill>
            <a:ln w="28575">
              <a:solidFill>
                <a:schemeClr val="bg1"/>
              </a:solidFill>
              <a:miter lim="800000"/>
              <a:headEnd/>
              <a:tailEnd/>
            </a:ln>
            <a:effectLst>
              <a:outerShdw dist="56796" dir="1593903" algn="ctr" rotWithShape="0">
                <a:srgbClr val="666633">
                  <a:alpha val="50000"/>
                </a:srgbClr>
              </a:outerShdw>
            </a:effectLst>
          </p:spPr>
          <p:txBody>
            <a:bodyPr wrap="none" anchor="ctr"/>
            <a:lstStyle/>
            <a:p>
              <a:endParaRPr lang="zh-CN" altLang="en-US"/>
            </a:p>
          </p:txBody>
        </p:sp>
        <p:sp>
          <p:nvSpPr>
            <p:cNvPr id="1064" name="AutoShape 40"/>
            <p:cNvSpPr>
              <a:spLocks noChangeArrowheads="1"/>
            </p:cNvSpPr>
            <p:nvPr userDrawn="1"/>
          </p:nvSpPr>
          <p:spPr bwMode="ltGray">
            <a:xfrm>
              <a:off x="240" y="144"/>
              <a:ext cx="288" cy="240"/>
            </a:xfrm>
            <a:prstGeom prst="hexagon">
              <a:avLst>
                <a:gd name="adj" fmla="val 30000"/>
                <a:gd name="vf" fmla="val 115470"/>
              </a:avLst>
            </a:prstGeom>
            <a:solidFill>
              <a:schemeClr val="accent2"/>
            </a:solidFill>
            <a:ln w="28575">
              <a:solidFill>
                <a:schemeClr val="bg1"/>
              </a:solidFill>
              <a:miter lim="800000"/>
              <a:headEnd/>
              <a:tailEnd/>
            </a:ln>
            <a:effectLst>
              <a:outerShdw dist="56796" dir="1593903" algn="ctr" rotWithShape="0">
                <a:srgbClr val="666633">
                  <a:alpha val="50000"/>
                </a:srgbClr>
              </a:outerShdw>
            </a:effectLst>
          </p:spPr>
          <p:txBody>
            <a:bodyPr wrap="none" anchor="ctr"/>
            <a:lstStyle/>
            <a:p>
              <a:endParaRPr lang="zh-CN" altLang="en-US"/>
            </a:p>
          </p:txBody>
        </p:sp>
        <p:sp>
          <p:nvSpPr>
            <p:cNvPr id="1065" name="AutoShape 41"/>
            <p:cNvSpPr>
              <a:spLocks noChangeArrowheads="1"/>
            </p:cNvSpPr>
            <p:nvPr userDrawn="1"/>
          </p:nvSpPr>
          <p:spPr bwMode="ltGray">
            <a:xfrm>
              <a:off x="240" y="384"/>
              <a:ext cx="288" cy="240"/>
            </a:xfrm>
            <a:prstGeom prst="hexagon">
              <a:avLst>
                <a:gd name="adj" fmla="val 30000"/>
                <a:gd name="vf" fmla="val 115470"/>
              </a:avLst>
            </a:prstGeom>
            <a:solidFill>
              <a:schemeClr val="accent1"/>
            </a:solidFill>
            <a:ln w="28575">
              <a:solidFill>
                <a:schemeClr val="bg1"/>
              </a:solidFill>
              <a:miter lim="800000"/>
              <a:headEnd/>
              <a:tailEnd/>
            </a:ln>
            <a:effectLst>
              <a:outerShdw dist="56796" dir="1593903" algn="ctr" rotWithShape="0">
                <a:srgbClr val="666633">
                  <a:alpha val="50000"/>
                </a:srgbClr>
              </a:outerShdw>
            </a:effectLst>
          </p:spPr>
          <p:txBody>
            <a:bodyPr wrap="none" anchor="ctr"/>
            <a:lstStyle/>
            <a:p>
              <a:endParaRPr lang="zh-CN" altLang="en-US"/>
            </a:p>
          </p:txBody>
        </p:sp>
      </p:grpSp>
      <p:sp>
        <p:nvSpPr>
          <p:cNvPr id="1027" name="Rectangle 3"/>
          <p:cNvSpPr>
            <a:spLocks noGrp="1" noChangeArrowheads="1"/>
          </p:cNvSpPr>
          <p:nvPr>
            <p:ph type="body" idx="1"/>
          </p:nvPr>
        </p:nvSpPr>
        <p:spPr bwMode="auto">
          <a:xfrm>
            <a:off x="304800" y="1066800"/>
            <a:ext cx="8305800" cy="5257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304800" y="6462713"/>
            <a:ext cx="2667000" cy="242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zh-CN" altLang="zh-CN"/>
          </a:p>
        </p:txBody>
      </p:sp>
      <p:sp>
        <p:nvSpPr>
          <p:cNvPr id="1026" name="Rectangle 2"/>
          <p:cNvSpPr>
            <a:spLocks noGrp="1" noChangeArrowheads="1"/>
          </p:cNvSpPr>
          <p:nvPr>
            <p:ph type="title"/>
          </p:nvPr>
        </p:nvSpPr>
        <p:spPr bwMode="white">
          <a:xfrm>
            <a:off x="1143000" y="381000"/>
            <a:ext cx="6781800" cy="563563"/>
          </a:xfrm>
          <a:prstGeom prst="rect">
            <a:avLst/>
          </a:prstGeom>
          <a:noFill/>
          <a:ln>
            <a:noFill/>
          </a:ln>
          <a:effectLst/>
          <a:extLst>
            <a:ext uri="{909E8E84-426E-40DD-AFC4-6F175D3DCCD1}">
              <a14:hiddenFill xmlns:a14="http://schemas.microsoft.com/office/drawing/2010/main" xmlns="">
                <a:solidFill>
                  <a:srgbClr val="2B166E"/>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grpSp>
        <p:nvGrpSpPr>
          <p:cNvPr id="1059" name="Group 35"/>
          <p:cNvGrpSpPr>
            <a:grpSpLocks/>
          </p:cNvGrpSpPr>
          <p:nvPr/>
        </p:nvGrpSpPr>
        <p:grpSpPr bwMode="auto">
          <a:xfrm>
            <a:off x="8153400" y="0"/>
            <a:ext cx="990600" cy="6858000"/>
            <a:chOff x="5040" y="0"/>
            <a:chExt cx="720" cy="4320"/>
          </a:xfrm>
        </p:grpSpPr>
        <p:sp>
          <p:nvSpPr>
            <p:cNvPr id="1060" name="Rectangle 36"/>
            <p:cNvSpPr>
              <a:spLocks noChangeArrowheads="1"/>
            </p:cNvSpPr>
            <p:nvPr userDrawn="1"/>
          </p:nvSpPr>
          <p:spPr bwMode="ltGray">
            <a:xfrm>
              <a:off x="5042" y="0"/>
              <a:ext cx="718" cy="4320"/>
            </a:xfrm>
            <a:prstGeom prst="rect">
              <a:avLst/>
            </a:prstGeom>
            <a:solidFill>
              <a:srgbClr val="ECECE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1" name="Rectangle 37"/>
            <p:cNvSpPr>
              <a:spLocks noChangeArrowheads="1"/>
            </p:cNvSpPr>
            <p:nvPr userDrawn="1"/>
          </p:nvSpPr>
          <p:spPr bwMode="ltGray">
            <a:xfrm>
              <a:off x="5040" y="219"/>
              <a:ext cx="720" cy="393"/>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sp>
        <p:nvSpPr>
          <p:cNvPr id="1066" name="AutoShape 42"/>
          <p:cNvSpPr>
            <a:spLocks noChangeArrowheads="1"/>
          </p:cNvSpPr>
          <p:nvPr/>
        </p:nvSpPr>
        <p:spPr bwMode="gray">
          <a:xfrm>
            <a:off x="7696200" y="5943600"/>
            <a:ext cx="609600" cy="533400"/>
          </a:xfrm>
          <a:prstGeom prst="hexagon">
            <a:avLst>
              <a:gd name="adj" fmla="val 28571"/>
              <a:gd name="vf" fmla="val 115470"/>
            </a:avLst>
          </a:prstGeom>
          <a:solidFill>
            <a:srgbClr val="CFCFC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7" name="AutoShape 43"/>
          <p:cNvSpPr>
            <a:spLocks noChangeArrowheads="1"/>
          </p:cNvSpPr>
          <p:nvPr/>
        </p:nvSpPr>
        <p:spPr bwMode="gray">
          <a:xfrm>
            <a:off x="8229600" y="5638800"/>
            <a:ext cx="609600" cy="533400"/>
          </a:xfrm>
          <a:prstGeom prst="hexagon">
            <a:avLst>
              <a:gd name="adj" fmla="val 28571"/>
              <a:gd name="vf" fmla="val 115470"/>
            </a:avLst>
          </a:prstGeom>
          <a:solidFill>
            <a:srgbClr val="CFCFC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8" name="AutoShape 44"/>
          <p:cNvSpPr>
            <a:spLocks noChangeArrowheads="1"/>
          </p:cNvSpPr>
          <p:nvPr/>
        </p:nvSpPr>
        <p:spPr bwMode="gray">
          <a:xfrm>
            <a:off x="8220075" y="6229350"/>
            <a:ext cx="609600" cy="533400"/>
          </a:xfrm>
          <a:prstGeom prst="hexagon">
            <a:avLst>
              <a:gd name="adj" fmla="val 28571"/>
              <a:gd name="vf" fmla="val 115470"/>
            </a:avLst>
          </a:prstGeom>
          <a:solidFill>
            <a:srgbClr val="CFCFC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 name="Rectangle 6"/>
          <p:cNvSpPr>
            <a:spLocks noGrp="1" noChangeArrowheads="1"/>
          </p:cNvSpPr>
          <p:nvPr>
            <p:ph type="sldNum" sz="quarter" idx="4"/>
          </p:nvPr>
        </p:nvSpPr>
        <p:spPr bwMode="auto">
          <a:xfrm>
            <a:off x="8293100" y="6375400"/>
            <a:ext cx="457200" cy="228600"/>
          </a:xfrm>
          <a:prstGeom prst="rect">
            <a:avLst/>
          </a:prstGeom>
          <a:solidFill>
            <a:srgbClr val="CFCFC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solidFill>
                  <a:schemeClr val="bg1"/>
                </a:solidFill>
                <a:latin typeface="+mn-lt"/>
                <a:ea typeface="宋体" panose="02010600030101010101" pitchFamily="2" charset="-122"/>
              </a:defRPr>
            </a:lvl1pPr>
          </a:lstStyle>
          <a:p>
            <a:fld id="{FC8D3B09-49DB-4F5E-A086-5D0DAA506877}" type="slidenum">
              <a:rPr lang="en-US" altLang="zh-CN"/>
              <a:pPr/>
              <a:t>‹#›</a:t>
            </a:fld>
            <a:endParaRPr lang="en-US" altLang="zh-CN"/>
          </a:p>
        </p:txBody>
      </p:sp>
      <p:sp>
        <p:nvSpPr>
          <p:cNvPr id="1029" name="Rectangle 5"/>
          <p:cNvSpPr>
            <a:spLocks noGrp="1" noChangeArrowheads="1"/>
          </p:cNvSpPr>
          <p:nvPr>
            <p:ph type="ftr" sz="quarter" idx="3"/>
          </p:nvPr>
        </p:nvSpPr>
        <p:spPr bwMode="auto">
          <a:xfrm>
            <a:off x="5257800" y="6477000"/>
            <a:ext cx="2895600" cy="22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atin typeface="+mn-lt"/>
                <a:ea typeface="宋体" panose="02010600030101010101" pitchFamily="2" charset="-122"/>
              </a:defRPr>
            </a:lvl1pPr>
          </a:lstStyle>
          <a:p>
            <a:r>
              <a:rPr lang="en-US" altLang="zh-CN"/>
              <a:t>www.themegallery.com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73" r:id="rId13"/>
  </p:sldLayoutIdLst>
  <p:hf sldNum="0" hdr="0" dt="0"/>
  <p:txStyles>
    <p:title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p:titleStyle>
    <p:bodyStyle>
      <a:lvl1pPr marL="342900" indent="-342900" algn="l" rtl="0" fontAlgn="base">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400" kern="1200">
          <a:solidFill>
            <a:schemeClr val="tx1"/>
          </a:solidFill>
          <a:latin typeface="Arial" panose="020B0604020202020204" pitchFamily="34" charset="0"/>
          <a:ea typeface="+mn-ea"/>
          <a:cs typeface="+mn-cs"/>
        </a:defRPr>
      </a:lvl2pPr>
      <a:lvl3pPr marL="1143000" indent="-228600" algn="l" rtl="0" fontAlgn="base">
        <a:spcBef>
          <a:spcPct val="20000"/>
        </a:spcBef>
        <a:spcAft>
          <a:spcPct val="0"/>
        </a:spcAft>
        <a:buClr>
          <a:schemeClr val="tx1"/>
        </a:buClr>
        <a:buChar char="•"/>
        <a:defRPr sz="2200" kern="1200">
          <a:solidFill>
            <a:schemeClr val="tx1"/>
          </a:solidFill>
          <a:latin typeface="Arial" panose="020B0604020202020204" pitchFamily="34" charset="0"/>
          <a:ea typeface="+mn-ea"/>
          <a:cs typeface="+mn-cs"/>
        </a:defRPr>
      </a:lvl3pPr>
      <a:lvl4pPr marL="1600200" indent="-228600" algn="l" rtl="0" fontAlgn="base">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fontAlgn="base">
        <a:spcBef>
          <a:spcPct val="20000"/>
        </a:spcBef>
        <a:spcAft>
          <a:spcPct val="0"/>
        </a:spcAft>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6225"/>
            <a:ext cx="8229600" cy="1063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027"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Tree>
    <p:extLst>
      <p:ext uri="{BB962C8B-B14F-4D97-AF65-F5344CB8AC3E}">
        <p14:creationId xmlns:p14="http://schemas.microsoft.com/office/powerpoint/2010/main" xmlns="" val="86198014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marL="914400" indent="-914400" algn="r" rtl="0" eaLnBrk="0" fontAlgn="base" hangingPunct="0">
        <a:spcBef>
          <a:spcPct val="0"/>
        </a:spcBef>
        <a:spcAft>
          <a:spcPct val="0"/>
        </a:spcAft>
        <a:defRPr sz="3200" b="1">
          <a:solidFill>
            <a:schemeClr val="tx1"/>
          </a:solidFill>
          <a:latin typeface="+mj-lt"/>
          <a:ea typeface="+mj-ea"/>
          <a:cs typeface="+mj-cs"/>
          <a:sym typeface="Calibri" panose="020F0502020204030204" pitchFamily="34" charset="0"/>
        </a:defRPr>
      </a:lvl1pPr>
      <a:lvl2pPr marL="914400" indent="-914400" algn="r" rtl="0" eaLnBrk="0" fontAlgn="base" hangingPunct="0">
        <a:spcBef>
          <a:spcPct val="0"/>
        </a:spcBef>
        <a:spcAft>
          <a:spcPct val="0"/>
        </a:spcAft>
        <a:defRPr sz="3200" b="1">
          <a:solidFill>
            <a:schemeClr val="tx1"/>
          </a:solidFill>
          <a:latin typeface="Calibri" pitchFamily="34" charset="0"/>
          <a:ea typeface="微软雅黑" pitchFamily="34" charset="-122"/>
          <a:sym typeface="Calibri" panose="020F0502020204030204" pitchFamily="34" charset="0"/>
        </a:defRPr>
      </a:lvl2pPr>
      <a:lvl3pPr marL="914400" indent="-914400" algn="r" rtl="0" eaLnBrk="0" fontAlgn="base" hangingPunct="0">
        <a:spcBef>
          <a:spcPct val="0"/>
        </a:spcBef>
        <a:spcAft>
          <a:spcPct val="0"/>
        </a:spcAft>
        <a:defRPr sz="3200" b="1">
          <a:solidFill>
            <a:schemeClr val="tx1"/>
          </a:solidFill>
          <a:latin typeface="Calibri" pitchFamily="34" charset="0"/>
          <a:ea typeface="微软雅黑" pitchFamily="34" charset="-122"/>
          <a:sym typeface="Calibri" panose="020F0502020204030204" pitchFamily="34" charset="0"/>
        </a:defRPr>
      </a:lvl3pPr>
      <a:lvl4pPr marL="914400" indent="-914400" algn="r" rtl="0" eaLnBrk="0" fontAlgn="base" hangingPunct="0">
        <a:spcBef>
          <a:spcPct val="0"/>
        </a:spcBef>
        <a:spcAft>
          <a:spcPct val="0"/>
        </a:spcAft>
        <a:defRPr sz="3200" b="1">
          <a:solidFill>
            <a:schemeClr val="tx1"/>
          </a:solidFill>
          <a:latin typeface="Calibri" pitchFamily="34" charset="0"/>
          <a:ea typeface="微软雅黑" pitchFamily="34" charset="-122"/>
          <a:sym typeface="Calibri" panose="020F0502020204030204" pitchFamily="34" charset="0"/>
        </a:defRPr>
      </a:lvl4pPr>
      <a:lvl5pPr marL="914400" indent="-914400" algn="r" rtl="0" eaLnBrk="0" fontAlgn="base" hangingPunct="0">
        <a:spcBef>
          <a:spcPct val="0"/>
        </a:spcBef>
        <a:spcAft>
          <a:spcPct val="0"/>
        </a:spcAft>
        <a:defRPr sz="3200" b="1">
          <a:solidFill>
            <a:schemeClr val="tx1"/>
          </a:solidFill>
          <a:latin typeface="Calibri" pitchFamily="34" charset="0"/>
          <a:ea typeface="微软雅黑" pitchFamily="34" charset="-122"/>
          <a:sym typeface="Calibri" panose="020F0502020204030204" pitchFamily="34" charset="0"/>
        </a:defRPr>
      </a:lvl5pPr>
      <a:lvl6pPr marL="1371600" indent="-914400" algn="r" rtl="0" fontAlgn="base">
        <a:spcBef>
          <a:spcPct val="0"/>
        </a:spcBef>
        <a:spcAft>
          <a:spcPct val="0"/>
        </a:spcAft>
        <a:defRPr sz="3200" b="1">
          <a:solidFill>
            <a:schemeClr val="tx1"/>
          </a:solidFill>
          <a:latin typeface="Calibri" pitchFamily="34" charset="0"/>
          <a:ea typeface="微软雅黑" pitchFamily="34" charset="-122"/>
          <a:sym typeface="Calibri" pitchFamily="34" charset="0"/>
        </a:defRPr>
      </a:lvl6pPr>
      <a:lvl7pPr marL="1828800" indent="-914400" algn="r" rtl="0" fontAlgn="base">
        <a:spcBef>
          <a:spcPct val="0"/>
        </a:spcBef>
        <a:spcAft>
          <a:spcPct val="0"/>
        </a:spcAft>
        <a:defRPr sz="3200" b="1">
          <a:solidFill>
            <a:schemeClr val="tx1"/>
          </a:solidFill>
          <a:latin typeface="Calibri" pitchFamily="34" charset="0"/>
          <a:ea typeface="微软雅黑" pitchFamily="34" charset="-122"/>
          <a:sym typeface="Calibri" pitchFamily="34" charset="0"/>
        </a:defRPr>
      </a:lvl7pPr>
      <a:lvl8pPr marL="2286000" indent="-914400" algn="r" rtl="0" fontAlgn="base">
        <a:spcBef>
          <a:spcPct val="0"/>
        </a:spcBef>
        <a:spcAft>
          <a:spcPct val="0"/>
        </a:spcAft>
        <a:defRPr sz="3200" b="1">
          <a:solidFill>
            <a:schemeClr val="tx1"/>
          </a:solidFill>
          <a:latin typeface="Calibri" pitchFamily="34" charset="0"/>
          <a:ea typeface="微软雅黑" pitchFamily="34" charset="-122"/>
          <a:sym typeface="Calibri" pitchFamily="34" charset="0"/>
        </a:defRPr>
      </a:lvl8pPr>
      <a:lvl9pPr marL="2743200" indent="-914400" algn="r" rtl="0" fontAlgn="base">
        <a:spcBef>
          <a:spcPct val="0"/>
        </a:spcBef>
        <a:spcAft>
          <a:spcPct val="0"/>
        </a:spcAft>
        <a:defRPr sz="3200" b="1">
          <a:solidFill>
            <a:schemeClr val="tx1"/>
          </a:solidFill>
          <a:latin typeface="Calibri" pitchFamily="34" charset="0"/>
          <a:ea typeface="微软雅黑" pitchFamily="34" charset="-122"/>
          <a:sym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6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2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abs_en.wmv"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jpeg"/></Relationships>
</file>

<file path=ppt/slides/_rels/slide4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7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5"/>
          <p:cNvSpPr>
            <a:spLocks noGrp="1" noChangeArrowheads="1"/>
          </p:cNvSpPr>
          <p:nvPr>
            <p:ph type="ctrTitle"/>
          </p:nvPr>
        </p:nvSpPr>
        <p:spPr>
          <a:xfrm>
            <a:off x="1219200" y="4191000"/>
            <a:ext cx="7772400" cy="1035050"/>
          </a:xfrm>
        </p:spPr>
        <p:txBody>
          <a:bodyPr/>
          <a:lstStyle/>
          <a:p>
            <a:pPr eaLnBrk="1" hangingPunct="1"/>
            <a:r>
              <a:rPr lang="zh-CN" altLang="en-US" sz="4000" dirty="0" smtClean="0"/>
              <a:t>汽车主动安全性   </a:t>
            </a:r>
          </a:p>
        </p:txBody>
      </p:sp>
      <p:sp>
        <p:nvSpPr>
          <p:cNvPr id="15364" name="矩形 4"/>
          <p:cNvSpPr>
            <a:spLocks noChangeArrowheads="1"/>
          </p:cNvSpPr>
          <p:nvPr/>
        </p:nvSpPr>
        <p:spPr bwMode="auto">
          <a:xfrm>
            <a:off x="-30163" y="3175"/>
            <a:ext cx="1079501" cy="230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模板下载：</a:t>
            </a:r>
            <a:r>
              <a:rPr lang="en-US" altLang="zh-CN" sz="100">
                <a:solidFill>
                  <a:srgbClr val="FFFFFF"/>
                </a:solidFill>
                <a:latin typeface="Calibri" panose="020F0502020204030204" pitchFamily="34" charset="0"/>
              </a:rPr>
              <a:t>www.1ppt.com/moban/     </a:t>
            </a:r>
            <a:r>
              <a:rPr lang="zh-CN" altLang="en-US" sz="100">
                <a:solidFill>
                  <a:srgbClr val="FFFFFF"/>
                </a:solidFill>
                <a:latin typeface="Calibri" panose="020F0502020204030204" pitchFamily="34" charset="0"/>
              </a:rPr>
              <a:t>行业</a:t>
            </a:r>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模板：</a:t>
            </a:r>
            <a:r>
              <a:rPr lang="en-US" altLang="zh-CN" sz="100">
                <a:solidFill>
                  <a:srgbClr val="FFFFFF"/>
                </a:solidFill>
                <a:latin typeface="Calibri" panose="020F0502020204030204" pitchFamily="34" charset="0"/>
              </a:rPr>
              <a:t>www.1ppt.com/hangye/ </a:t>
            </a:r>
          </a:p>
          <a:p>
            <a:pPr eaLnBrk="1" hangingPunct="1"/>
            <a:r>
              <a:rPr lang="zh-CN" altLang="en-US" sz="100">
                <a:solidFill>
                  <a:srgbClr val="FFFFFF"/>
                </a:solidFill>
                <a:latin typeface="Calibri" panose="020F0502020204030204" pitchFamily="34" charset="0"/>
              </a:rPr>
              <a:t>节日</a:t>
            </a:r>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模板：</a:t>
            </a:r>
            <a:r>
              <a:rPr lang="en-US" altLang="zh-CN" sz="100">
                <a:solidFill>
                  <a:srgbClr val="FFFFFF"/>
                </a:solidFill>
                <a:latin typeface="Calibri" panose="020F0502020204030204" pitchFamily="34" charset="0"/>
              </a:rPr>
              <a:t>www.1ppt.com/jieri/           PPT</a:t>
            </a:r>
            <a:r>
              <a:rPr lang="zh-CN" altLang="en-US" sz="100">
                <a:solidFill>
                  <a:srgbClr val="FFFFFF"/>
                </a:solidFill>
                <a:latin typeface="Calibri" panose="020F0502020204030204" pitchFamily="34" charset="0"/>
              </a:rPr>
              <a:t>素材下载：</a:t>
            </a:r>
            <a:r>
              <a:rPr lang="en-US" altLang="zh-CN" sz="100">
                <a:solidFill>
                  <a:srgbClr val="FFFFFF"/>
                </a:solidFill>
                <a:latin typeface="Calibri" panose="020F0502020204030204" pitchFamily="34" charset="0"/>
              </a:rPr>
              <a:t>www.1ppt.com/sucai/</a:t>
            </a:r>
          </a:p>
          <a:p>
            <a:pPr eaLnBrk="1" hangingPunct="1"/>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背景图片：</a:t>
            </a:r>
            <a:r>
              <a:rPr lang="en-US" altLang="zh-CN" sz="100">
                <a:solidFill>
                  <a:srgbClr val="FFFFFF"/>
                </a:solidFill>
                <a:latin typeface="Calibri" panose="020F0502020204030204" pitchFamily="34" charset="0"/>
              </a:rPr>
              <a:t>www.1ppt.com/beijing/      PPT</a:t>
            </a:r>
            <a:r>
              <a:rPr lang="zh-CN" altLang="en-US" sz="100">
                <a:solidFill>
                  <a:srgbClr val="FFFFFF"/>
                </a:solidFill>
                <a:latin typeface="Calibri" panose="020F0502020204030204" pitchFamily="34" charset="0"/>
              </a:rPr>
              <a:t>图表下载：</a:t>
            </a:r>
            <a:r>
              <a:rPr lang="en-US" altLang="zh-CN" sz="100">
                <a:solidFill>
                  <a:srgbClr val="FFFFFF"/>
                </a:solidFill>
                <a:latin typeface="Calibri" panose="020F0502020204030204" pitchFamily="34" charset="0"/>
              </a:rPr>
              <a:t>www.1ppt.com/tubiao/      </a:t>
            </a:r>
          </a:p>
          <a:p>
            <a:pPr eaLnBrk="1" hangingPunct="1"/>
            <a:r>
              <a:rPr lang="zh-CN" altLang="en-US" sz="100">
                <a:solidFill>
                  <a:srgbClr val="FFFFFF"/>
                </a:solidFill>
                <a:latin typeface="Calibri" panose="020F0502020204030204" pitchFamily="34" charset="0"/>
              </a:rPr>
              <a:t>优秀</a:t>
            </a:r>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下载：</a:t>
            </a:r>
            <a:r>
              <a:rPr lang="en-US" altLang="zh-CN" sz="100">
                <a:solidFill>
                  <a:srgbClr val="FFFFFF"/>
                </a:solidFill>
                <a:latin typeface="Calibri" panose="020F0502020204030204" pitchFamily="34" charset="0"/>
              </a:rPr>
              <a:t>www.1ppt.com/xiazai/        PPT</a:t>
            </a:r>
            <a:r>
              <a:rPr lang="zh-CN" altLang="en-US" sz="100">
                <a:solidFill>
                  <a:srgbClr val="FFFFFF"/>
                </a:solidFill>
                <a:latin typeface="Calibri" panose="020F0502020204030204" pitchFamily="34" charset="0"/>
              </a:rPr>
              <a:t>教程： </a:t>
            </a:r>
            <a:r>
              <a:rPr lang="en-US" altLang="zh-CN" sz="100">
                <a:solidFill>
                  <a:srgbClr val="FFFFFF"/>
                </a:solidFill>
                <a:latin typeface="Calibri" panose="020F0502020204030204" pitchFamily="34" charset="0"/>
              </a:rPr>
              <a:t>www.1ppt.com/powerpoint/      </a:t>
            </a:r>
          </a:p>
          <a:p>
            <a:pPr eaLnBrk="1" hangingPunct="1"/>
            <a:r>
              <a:rPr lang="en-US" altLang="zh-CN" sz="100">
                <a:solidFill>
                  <a:srgbClr val="FFFFFF"/>
                </a:solidFill>
                <a:latin typeface="Calibri" panose="020F0502020204030204" pitchFamily="34" charset="0"/>
              </a:rPr>
              <a:t>Word</a:t>
            </a:r>
            <a:r>
              <a:rPr lang="zh-CN" altLang="en-US" sz="100">
                <a:solidFill>
                  <a:srgbClr val="FFFFFF"/>
                </a:solidFill>
                <a:latin typeface="Calibri" panose="020F0502020204030204" pitchFamily="34" charset="0"/>
              </a:rPr>
              <a:t>教程： </a:t>
            </a:r>
            <a:r>
              <a:rPr lang="en-US" altLang="zh-CN" sz="100">
                <a:solidFill>
                  <a:srgbClr val="FFFFFF"/>
                </a:solidFill>
                <a:latin typeface="Calibri" panose="020F0502020204030204" pitchFamily="34" charset="0"/>
              </a:rPr>
              <a:t>www.1ppt.com/word/              Excel</a:t>
            </a:r>
            <a:r>
              <a:rPr lang="zh-CN" altLang="en-US" sz="100">
                <a:solidFill>
                  <a:srgbClr val="FFFFFF"/>
                </a:solidFill>
                <a:latin typeface="Calibri" panose="020F0502020204030204" pitchFamily="34" charset="0"/>
              </a:rPr>
              <a:t>教程：</a:t>
            </a:r>
            <a:r>
              <a:rPr lang="en-US" altLang="zh-CN" sz="100">
                <a:solidFill>
                  <a:srgbClr val="FFFFFF"/>
                </a:solidFill>
                <a:latin typeface="Calibri" panose="020F0502020204030204" pitchFamily="34" charset="0"/>
              </a:rPr>
              <a:t>www.1ppt.com/excel/  </a:t>
            </a:r>
          </a:p>
          <a:p>
            <a:pPr eaLnBrk="1" hangingPunct="1"/>
            <a:r>
              <a:rPr lang="zh-CN" altLang="en-US" sz="100">
                <a:solidFill>
                  <a:srgbClr val="FFFFFF"/>
                </a:solidFill>
                <a:latin typeface="Calibri" panose="020F0502020204030204" pitchFamily="34" charset="0"/>
              </a:rPr>
              <a:t>资料下载：</a:t>
            </a:r>
            <a:r>
              <a:rPr lang="en-US" altLang="zh-CN" sz="100">
                <a:solidFill>
                  <a:srgbClr val="FFFFFF"/>
                </a:solidFill>
                <a:latin typeface="Calibri" panose="020F0502020204030204" pitchFamily="34" charset="0"/>
              </a:rPr>
              <a:t>www.1ppt.com/ziliao/                PPT</a:t>
            </a:r>
            <a:r>
              <a:rPr lang="zh-CN" altLang="en-US" sz="100">
                <a:solidFill>
                  <a:srgbClr val="FFFFFF"/>
                </a:solidFill>
                <a:latin typeface="Calibri" panose="020F0502020204030204" pitchFamily="34" charset="0"/>
              </a:rPr>
              <a:t>课件下载：</a:t>
            </a:r>
            <a:r>
              <a:rPr lang="en-US" altLang="zh-CN" sz="100">
                <a:solidFill>
                  <a:srgbClr val="FFFFFF"/>
                </a:solidFill>
                <a:latin typeface="Calibri" panose="020F0502020204030204" pitchFamily="34" charset="0"/>
              </a:rPr>
              <a:t>www.1ppt.com/kejian/ </a:t>
            </a:r>
          </a:p>
          <a:p>
            <a:pPr eaLnBrk="1" hangingPunct="1"/>
            <a:r>
              <a:rPr lang="zh-CN" altLang="en-US" sz="100">
                <a:solidFill>
                  <a:srgbClr val="FFFFFF"/>
                </a:solidFill>
                <a:latin typeface="Calibri" panose="020F0502020204030204" pitchFamily="34" charset="0"/>
              </a:rPr>
              <a:t>范文下载：</a:t>
            </a:r>
            <a:r>
              <a:rPr lang="en-US" altLang="zh-CN" sz="100">
                <a:solidFill>
                  <a:srgbClr val="FFFFFF"/>
                </a:solidFill>
                <a:latin typeface="Calibri" panose="020F0502020204030204" pitchFamily="34" charset="0"/>
              </a:rPr>
              <a:t>www.1ppt.com/fanwen/             </a:t>
            </a:r>
            <a:r>
              <a:rPr lang="zh-CN" altLang="en-US" sz="100">
                <a:solidFill>
                  <a:srgbClr val="FFFFFF"/>
                </a:solidFill>
                <a:latin typeface="Calibri" panose="020F0502020204030204" pitchFamily="34" charset="0"/>
              </a:rPr>
              <a:t>试卷下载：</a:t>
            </a:r>
            <a:r>
              <a:rPr lang="en-US" altLang="zh-CN" sz="100">
                <a:solidFill>
                  <a:srgbClr val="FFFFFF"/>
                </a:solidFill>
                <a:latin typeface="Calibri" panose="020F0502020204030204" pitchFamily="34" charset="0"/>
              </a:rPr>
              <a:t>www.1ppt.com/shiti/  </a:t>
            </a:r>
          </a:p>
          <a:p>
            <a:pPr eaLnBrk="1" hangingPunct="1"/>
            <a:r>
              <a:rPr lang="zh-CN" altLang="en-US" sz="100">
                <a:solidFill>
                  <a:srgbClr val="FFFFFF"/>
                </a:solidFill>
                <a:latin typeface="Calibri" panose="020F0502020204030204" pitchFamily="34" charset="0"/>
              </a:rPr>
              <a:t>教案下载：</a:t>
            </a:r>
            <a:r>
              <a:rPr lang="en-US" altLang="zh-CN" sz="100">
                <a:solidFill>
                  <a:srgbClr val="FFFFFF"/>
                </a:solidFill>
                <a:latin typeface="Calibri" panose="020F0502020204030204" pitchFamily="34" charset="0"/>
              </a:rPr>
              <a:t>www.1ppt.com/jiaoan/  </a:t>
            </a:r>
          </a:p>
          <a:p>
            <a:pPr eaLnBrk="1" hangingPunct="1"/>
            <a:r>
              <a:rPr lang="en-US" altLang="zh-CN" sz="100">
                <a:solidFill>
                  <a:srgbClr val="FFFFFF"/>
                </a:solidFill>
                <a:latin typeface="Calibri" panose="020F0502020204030204" pitchFamily="34" charset="0"/>
              </a:rPr>
              <a:t> </a:t>
            </a:r>
            <a:endParaRPr lang="zh-CN" altLang="en-US" sz="100">
              <a:solidFill>
                <a:srgbClr val="FFFFFF"/>
              </a:solidFill>
              <a:latin typeface="Calibri" panose="020F0502020204030204" pitchFamily="34" charset="0"/>
            </a:endParaRPr>
          </a:p>
        </p:txBody>
      </p:sp>
    </p:spTree>
    <p:extLst>
      <p:ext uri="{BB962C8B-B14F-4D97-AF65-F5344CB8AC3E}">
        <p14:creationId xmlns:p14="http://schemas.microsoft.com/office/powerpoint/2010/main" xmlns="" val="2357232283"/>
      </p:ext>
    </p:extLst>
  </p:cSld>
  <p:clrMapOvr>
    <a:masterClrMapping/>
  </p:clrMapOvr>
  <mc:AlternateContent xmlns:mc="http://schemas.openxmlformats.org/markup-compatibility/2006">
    <mc:Choice xmlns:p14="http://schemas.microsoft.com/office/powerpoint/2010/main" xmlns="" Requires="p14">
      <p:transition spd="slow" p14:dur="2000" advTm="14013"/>
    </mc:Choice>
    <mc:Fallback>
      <p:transition spd="slow" advTm="14013"/>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38200" y="1524000"/>
            <a:ext cx="7467600" cy="3970318"/>
          </a:xfrm>
          <a:prstGeom prst="rect">
            <a:avLst/>
          </a:prstGeom>
        </p:spPr>
        <p:txBody>
          <a:bodyPr wrap="square">
            <a:spAutoFit/>
          </a:bodyPr>
          <a:lstStyle/>
          <a:p>
            <a:pPr indent="714375">
              <a:lnSpc>
                <a:spcPct val="150000"/>
              </a:lnSpc>
            </a:pPr>
            <a:r>
              <a:rPr lang="zh-CN" altLang="en-US" sz="2800" dirty="0"/>
              <a:t>汽车的最高车速和爬坡能力直接影响到汽车的“持续车速”，在高速公路上行驶的汽车应具有符合规定的持续车速，否则将干扰正常车流，极易诱发交通事故。另外，加速能力直接关系到汽车超车时的并行时间，并行时间太长也易诱发恶性交通事故。</a:t>
            </a:r>
          </a:p>
        </p:txBody>
      </p:sp>
    </p:spTree>
    <p:extLst>
      <p:ext uri="{BB962C8B-B14F-4D97-AF65-F5344CB8AC3E}">
        <p14:creationId xmlns:p14="http://schemas.microsoft.com/office/powerpoint/2010/main" xmlns="" val="2174739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381000" y="165895"/>
            <a:ext cx="7980363" cy="949325"/>
          </a:xfrm>
        </p:spPr>
        <p:txBody>
          <a:bodyPr/>
          <a:lstStyle/>
          <a:p>
            <a:pPr eaLnBrk="1" hangingPunct="1"/>
            <a:r>
              <a:rPr lang="en-US" sz="3200" b="1" dirty="0" smtClean="0"/>
              <a:t>3.2.2 </a:t>
            </a:r>
            <a:r>
              <a:rPr lang="zh-CN" altLang="en-US" sz="3200" b="1" dirty="0"/>
              <a:t>汽车制动安全性</a:t>
            </a:r>
          </a:p>
        </p:txBody>
      </p:sp>
      <p:sp>
        <p:nvSpPr>
          <p:cNvPr id="23555" name="Rectangle 3"/>
          <p:cNvSpPr>
            <a:spLocks noGrp="1" noChangeArrowheads="1"/>
          </p:cNvSpPr>
          <p:nvPr>
            <p:ph type="body" idx="4294967295"/>
          </p:nvPr>
        </p:nvSpPr>
        <p:spPr>
          <a:xfrm>
            <a:off x="228600" y="990600"/>
            <a:ext cx="8305800" cy="4498975"/>
          </a:xfrm>
        </p:spPr>
        <p:txBody>
          <a:bodyPr/>
          <a:lstStyle/>
          <a:p>
            <a:pPr marL="0" indent="357188">
              <a:lnSpc>
                <a:spcPct val="150000"/>
              </a:lnSpc>
              <a:buNone/>
            </a:pPr>
            <a:r>
              <a:rPr lang="zh-CN" altLang="en-US" dirty="0"/>
              <a:t>汽车的制动性能</a:t>
            </a:r>
            <a:r>
              <a:rPr lang="zh-CN" altLang="en-US" b="0" dirty="0"/>
              <a:t>是指汽车行驶时，能在短距离内停车且维持行驶方向稳定，在下长坡时能维持较低车速的能力。</a:t>
            </a:r>
            <a:endParaRPr lang="en-US" altLang="zh-CN" sz="2800" b="0" dirty="0" smtClean="0"/>
          </a:p>
          <a:p>
            <a:pPr eaLnBrk="1" hangingPunct="1">
              <a:lnSpc>
                <a:spcPct val="150000"/>
              </a:lnSpc>
              <a:buFont typeface="Wingdings" panose="05000000000000000000" pitchFamily="2" charset="2"/>
              <a:buNone/>
            </a:pPr>
            <a:r>
              <a:rPr lang="zh-CN" altLang="en-US" sz="2800" b="0" dirty="0" smtClean="0"/>
              <a:t>汽车</a:t>
            </a:r>
            <a:r>
              <a:rPr lang="zh-CN" altLang="en-US" sz="2800" b="0" dirty="0"/>
              <a:t>的制动性的评价指标有：</a:t>
            </a:r>
          </a:p>
          <a:p>
            <a:pPr eaLnBrk="1" hangingPunct="1">
              <a:lnSpc>
                <a:spcPct val="150000"/>
              </a:lnSpc>
              <a:buFont typeface="Wingdings" panose="05000000000000000000" pitchFamily="2" charset="2"/>
              <a:buNone/>
            </a:pPr>
            <a:r>
              <a:rPr lang="en-US" sz="2800" b="0" dirty="0"/>
              <a:t>(1)</a:t>
            </a:r>
            <a:r>
              <a:rPr lang="zh-CN" altLang="en-US" sz="2800" b="0" dirty="0"/>
              <a:t>制动效能。</a:t>
            </a:r>
          </a:p>
          <a:p>
            <a:pPr eaLnBrk="1" hangingPunct="1">
              <a:lnSpc>
                <a:spcPct val="150000"/>
              </a:lnSpc>
              <a:buFont typeface="Wingdings" panose="05000000000000000000" pitchFamily="2" charset="2"/>
              <a:buNone/>
            </a:pPr>
            <a:r>
              <a:rPr lang="en-US" sz="2800" b="0" dirty="0"/>
              <a:t>(2)</a:t>
            </a:r>
            <a:r>
              <a:rPr lang="zh-CN" altLang="en-US" sz="2800" b="0" dirty="0"/>
              <a:t>制动时的方向稳定性。 </a:t>
            </a:r>
          </a:p>
          <a:p>
            <a:pPr eaLnBrk="1" hangingPunct="1">
              <a:lnSpc>
                <a:spcPct val="150000"/>
              </a:lnSpc>
              <a:buFont typeface="Wingdings" panose="05000000000000000000" pitchFamily="2" charset="2"/>
              <a:buNone/>
            </a:pPr>
            <a:r>
              <a:rPr lang="en-US" sz="2800" b="0" dirty="0"/>
              <a:t>(3)</a:t>
            </a:r>
            <a:r>
              <a:rPr lang="zh-CN" altLang="en-US" sz="2800" b="0" dirty="0"/>
              <a:t>制动效能的恒定性。</a:t>
            </a:r>
          </a:p>
        </p:txBody>
      </p:sp>
      <p:pic>
        <p:nvPicPr>
          <p:cNvPr id="23556" name="Picture 5" descr="1103301016320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67200" y="3723480"/>
            <a:ext cx="4878828" cy="2829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0191502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wipe(down)">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blinds(horizontal)">
                                      <p:cBhvr>
                                        <p:cTn id="12" dur="500"/>
                                        <p:tgtEl>
                                          <p:spTgt spid="235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3555">
                                            <p:txEl>
                                              <p:pRg st="0" end="0"/>
                                            </p:txEl>
                                          </p:spTgt>
                                        </p:tgtEl>
                                        <p:attrNameLst>
                                          <p:attrName>style.visibility</p:attrName>
                                        </p:attrNameLst>
                                      </p:cBhvr>
                                      <p:to>
                                        <p:strVal val="visible"/>
                                      </p:to>
                                    </p:set>
                                    <p:animEffect transition="in" filter="blinds(horizontal)">
                                      <p:cBhvr>
                                        <p:cTn id="17" dur="500"/>
                                        <p:tgtEl>
                                          <p:spTgt spid="23555">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23555">
                                            <p:txEl>
                                              <p:pRg st="2" end="2"/>
                                            </p:txEl>
                                          </p:spTgt>
                                        </p:tgtEl>
                                        <p:attrNameLst>
                                          <p:attrName>style.visibility</p:attrName>
                                        </p:attrNameLst>
                                      </p:cBhvr>
                                      <p:to>
                                        <p:strVal val="visible"/>
                                      </p:to>
                                    </p:set>
                                    <p:animEffect transition="in" filter="checkerboard(across)">
                                      <p:cBhvr>
                                        <p:cTn id="22" dur="500"/>
                                        <p:tgtEl>
                                          <p:spTgt spid="23555">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23555">
                                            <p:txEl>
                                              <p:pRg st="3" end="3"/>
                                            </p:txEl>
                                          </p:spTgt>
                                        </p:tgtEl>
                                        <p:attrNameLst>
                                          <p:attrName>style.visibility</p:attrName>
                                        </p:attrNameLst>
                                      </p:cBhvr>
                                      <p:to>
                                        <p:strVal val="visible"/>
                                      </p:to>
                                    </p:set>
                                    <p:animEffect transition="in" filter="checkerboard(across)">
                                      <p:cBhvr>
                                        <p:cTn id="27" dur="500"/>
                                        <p:tgtEl>
                                          <p:spTgt spid="23555">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nodeType="clickEffect">
                                  <p:stCondLst>
                                    <p:cond delay="0"/>
                                  </p:stCondLst>
                                  <p:childTnLst>
                                    <p:set>
                                      <p:cBhvr>
                                        <p:cTn id="31" dur="1" fill="hold">
                                          <p:stCondLst>
                                            <p:cond delay="0"/>
                                          </p:stCondLst>
                                        </p:cTn>
                                        <p:tgtEl>
                                          <p:spTgt spid="23555">
                                            <p:txEl>
                                              <p:pRg st="4" end="4"/>
                                            </p:txEl>
                                          </p:spTgt>
                                        </p:tgtEl>
                                        <p:attrNameLst>
                                          <p:attrName>style.visibility</p:attrName>
                                        </p:attrNameLst>
                                      </p:cBhvr>
                                      <p:to>
                                        <p:strVal val="visible"/>
                                      </p:to>
                                    </p:set>
                                    <p:animEffect transition="in" filter="checkerboard(across)">
                                      <p:cBhvr>
                                        <p:cTn id="32" dur="500"/>
                                        <p:tgtEl>
                                          <p:spTgt spid="2355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4579" name="Object 3" descr="75%"/>
          <p:cNvGraphicFramePr>
            <a:graphicFrameLocks noChangeAspect="1"/>
          </p:cNvGraphicFramePr>
          <p:nvPr>
            <p:extLst>
              <p:ext uri="{D42A27DB-BD31-4B8C-83A1-F6EECF244321}">
                <p14:modId xmlns:p14="http://schemas.microsoft.com/office/powerpoint/2010/main" xmlns="" val="2307845309"/>
              </p:ext>
            </p:extLst>
          </p:nvPr>
        </p:nvGraphicFramePr>
        <p:xfrm>
          <a:off x="395288" y="5638800"/>
          <a:ext cx="2951162" cy="868363"/>
        </p:xfrm>
        <a:graphic>
          <a:graphicData uri="http://schemas.openxmlformats.org/presentationml/2006/ole">
            <p:oleObj spid="_x0000_s13347" r:id="rId3" imgW="1511956" imgH="444693" progId="Equation.3">
              <p:embed/>
            </p:oleObj>
          </a:graphicData>
        </a:graphic>
      </p:graphicFrame>
      <p:sp>
        <p:nvSpPr>
          <p:cNvPr id="24580" name="Rectangle 7"/>
          <p:cNvSpPr>
            <a:spLocks noChangeArrowheads="1"/>
          </p:cNvSpPr>
          <p:nvPr/>
        </p:nvSpPr>
        <p:spPr bwMode="auto">
          <a:xfrm>
            <a:off x="3708400" y="5149246"/>
            <a:ext cx="5057775"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rgbClr val="FF3300"/>
                </a:solidFill>
              </a:rPr>
              <a:t>可以看出，</a:t>
            </a:r>
            <a:r>
              <a:rPr lang="zh-CN" altLang="en-US" sz="2400" b="1" dirty="0">
                <a:solidFill>
                  <a:srgbClr val="FF3300"/>
                </a:solidFill>
              </a:rPr>
              <a:t>决定汽车制动距离的主要因素是</a:t>
            </a:r>
            <a:r>
              <a:rPr lang="zh-CN" altLang="en-US" sz="2400" b="1" dirty="0" smtClean="0">
                <a:solidFill>
                  <a:srgbClr val="FF3300"/>
                </a:solidFill>
              </a:rPr>
              <a:t>：驾驶员的反应时间、制动</a:t>
            </a:r>
            <a:r>
              <a:rPr lang="zh-CN" altLang="en-US" sz="2400" b="1" dirty="0">
                <a:solidFill>
                  <a:srgbClr val="FF3300"/>
                </a:solidFill>
              </a:rPr>
              <a:t>系起作用时间</a:t>
            </a:r>
            <a:r>
              <a:rPr lang="zh-CN" altLang="en-US" sz="2400" b="1" dirty="0" smtClean="0">
                <a:solidFill>
                  <a:srgbClr val="FF3300"/>
                </a:solidFill>
              </a:rPr>
              <a:t>、制动器制动力、附着力和</a:t>
            </a:r>
            <a:r>
              <a:rPr lang="zh-CN" altLang="en-US" sz="2400" b="1" dirty="0">
                <a:solidFill>
                  <a:srgbClr val="FF3300"/>
                </a:solidFill>
              </a:rPr>
              <a:t>制动的初始车速。</a:t>
            </a:r>
          </a:p>
        </p:txBody>
      </p:sp>
      <p:sp>
        <p:nvSpPr>
          <p:cNvPr id="24581" name="Text Box 8"/>
          <p:cNvSpPr txBox="1">
            <a:spLocks noChangeArrowheads="1"/>
          </p:cNvSpPr>
          <p:nvPr/>
        </p:nvSpPr>
        <p:spPr bwMode="auto">
          <a:xfrm>
            <a:off x="1484313" y="331201"/>
            <a:ext cx="338455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dirty="0">
                <a:solidFill>
                  <a:schemeClr val="bg1"/>
                </a:solidFill>
              </a:rPr>
              <a:t>1.</a:t>
            </a:r>
            <a:r>
              <a:rPr lang="zh-CN" altLang="en-US" sz="2400" b="1" dirty="0">
                <a:solidFill>
                  <a:schemeClr val="bg1"/>
                </a:solidFill>
              </a:rPr>
              <a:t>制动过程</a:t>
            </a:r>
          </a:p>
        </p:txBody>
      </p:sp>
      <p:pic>
        <p:nvPicPr>
          <p:cNvPr id="2" name="图片 1"/>
          <p:cNvPicPr>
            <a:picLocks noChangeAspect="1"/>
          </p:cNvPicPr>
          <p:nvPr/>
        </p:nvPicPr>
        <p:blipFill>
          <a:blip r:embed="rId4" cstate="print"/>
          <a:stretch>
            <a:fillRect/>
          </a:stretch>
        </p:blipFill>
        <p:spPr>
          <a:xfrm>
            <a:off x="395288" y="911528"/>
            <a:ext cx="8229600" cy="4305300"/>
          </a:xfrm>
          <a:prstGeom prst="rect">
            <a:avLst/>
          </a:prstGeom>
        </p:spPr>
      </p:pic>
    </p:spTree>
    <p:extLst>
      <p:ext uri="{BB962C8B-B14F-4D97-AF65-F5344CB8AC3E}">
        <p14:creationId xmlns:p14="http://schemas.microsoft.com/office/powerpoint/2010/main" xmlns="" val="353820709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body" idx="4294967295"/>
          </p:nvPr>
        </p:nvSpPr>
        <p:spPr>
          <a:xfrm>
            <a:off x="468312" y="981075"/>
            <a:ext cx="8370887" cy="5576888"/>
          </a:xfrm>
        </p:spPr>
        <p:txBody>
          <a:bodyPr/>
          <a:lstStyle/>
          <a:p>
            <a:pPr marL="0" indent="363538" eaLnBrk="1" hangingPunct="1">
              <a:lnSpc>
                <a:spcPct val="150000"/>
              </a:lnSpc>
              <a:buFont typeface="Wingdings" panose="05000000000000000000" pitchFamily="2" charset="2"/>
              <a:buNone/>
            </a:pPr>
            <a:r>
              <a:rPr lang="en-US" sz="2800" b="0" dirty="0" smtClean="0"/>
              <a:t>1</a:t>
            </a:r>
            <a:r>
              <a:rPr lang="zh-CN" altLang="en-US" sz="2800" b="0" dirty="0"/>
              <a:t>）制动效能</a:t>
            </a:r>
          </a:p>
          <a:p>
            <a:pPr marL="0" indent="363538" eaLnBrk="1" hangingPunct="1">
              <a:lnSpc>
                <a:spcPct val="150000"/>
              </a:lnSpc>
              <a:buFont typeface="Wingdings" panose="05000000000000000000" pitchFamily="2" charset="2"/>
              <a:buNone/>
            </a:pPr>
            <a:r>
              <a:rPr lang="zh-CN" altLang="en-US" sz="2800" b="0" dirty="0"/>
              <a:t>汽车制动效能的评价指标为</a:t>
            </a:r>
            <a:r>
              <a:rPr lang="zh-CN" altLang="en-US" sz="2800" b="0" u="sng" dirty="0"/>
              <a:t>制动减速度</a:t>
            </a:r>
            <a:r>
              <a:rPr lang="zh-CN" altLang="en-US" sz="2800" b="0" dirty="0"/>
              <a:t>和</a:t>
            </a:r>
            <a:r>
              <a:rPr lang="zh-CN" altLang="en-US" sz="2800" b="0" u="sng" dirty="0"/>
              <a:t>制动距离</a:t>
            </a:r>
            <a:r>
              <a:rPr lang="zh-CN" altLang="en-US" sz="2800" b="0" dirty="0"/>
              <a:t>。</a:t>
            </a:r>
          </a:p>
          <a:p>
            <a:pPr marL="0" indent="363538" eaLnBrk="1" hangingPunct="1">
              <a:lnSpc>
                <a:spcPct val="150000"/>
              </a:lnSpc>
              <a:buFont typeface="Wingdings" panose="05000000000000000000" pitchFamily="2" charset="2"/>
              <a:buNone/>
            </a:pPr>
            <a:r>
              <a:rPr lang="zh-CN" altLang="en-US" sz="2800" b="0" dirty="0"/>
              <a:t>制动距离是指汽车速度为</a:t>
            </a:r>
            <a:r>
              <a:rPr lang="en-US" sz="2800" b="0" dirty="0"/>
              <a:t>v</a:t>
            </a:r>
            <a:r>
              <a:rPr lang="en-US" sz="2800" b="0" baseline="-25000" dirty="0"/>
              <a:t>0</a:t>
            </a:r>
            <a:r>
              <a:rPr lang="en-US" sz="2800" b="0" dirty="0"/>
              <a:t> </a:t>
            </a:r>
            <a:r>
              <a:rPr lang="zh-CN" altLang="en-US" sz="2800" b="0" dirty="0"/>
              <a:t>时，从驾驶员踩到制动踏板开始到汽车停住为止所驶过的距离。</a:t>
            </a:r>
          </a:p>
          <a:p>
            <a:pPr marL="0" indent="363538" eaLnBrk="1" hangingPunct="1">
              <a:lnSpc>
                <a:spcPct val="150000"/>
              </a:lnSpc>
              <a:buFont typeface="Wingdings" panose="05000000000000000000" pitchFamily="2" charset="2"/>
              <a:buNone/>
            </a:pPr>
            <a:r>
              <a:rPr lang="zh-CN" altLang="en-US" sz="2800" b="0" dirty="0"/>
              <a:t>制动减速度与制动器制动力及附着力有关</a:t>
            </a:r>
            <a:r>
              <a:rPr lang="zh-CN" altLang="en-US" sz="2800" dirty="0"/>
              <a:t>。</a:t>
            </a:r>
          </a:p>
        </p:txBody>
      </p:sp>
      <p:sp>
        <p:nvSpPr>
          <p:cNvPr id="25603" name="Rectangle 5"/>
          <p:cNvSpPr>
            <a:spLocks noChangeArrowheads="1"/>
          </p:cNvSpPr>
          <p:nvPr/>
        </p:nvSpPr>
        <p:spPr bwMode="auto">
          <a:xfrm>
            <a:off x="0" y="3214688"/>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 name="矩形 1"/>
          <p:cNvSpPr/>
          <p:nvPr/>
        </p:nvSpPr>
        <p:spPr>
          <a:xfrm>
            <a:off x="762000" y="381000"/>
            <a:ext cx="4083490" cy="523220"/>
          </a:xfrm>
          <a:prstGeom prst="rect">
            <a:avLst/>
          </a:prstGeom>
        </p:spPr>
        <p:txBody>
          <a:bodyPr wrap="none">
            <a:spAutoFit/>
          </a:bodyPr>
          <a:lstStyle/>
          <a:p>
            <a:pPr marL="0" indent="363538" eaLnBrk="1" hangingPunct="1">
              <a:buFont typeface="Wingdings" panose="05000000000000000000" pitchFamily="2" charset="2"/>
              <a:buNone/>
            </a:pPr>
            <a:r>
              <a:rPr lang="en-US" altLang="zh-CN" sz="2800" b="1" dirty="0">
                <a:solidFill>
                  <a:schemeClr val="bg1"/>
                </a:solidFill>
              </a:rPr>
              <a:t>2.</a:t>
            </a:r>
            <a:r>
              <a:rPr lang="zh-CN" altLang="en-US" sz="2800" b="1" dirty="0">
                <a:solidFill>
                  <a:schemeClr val="bg1"/>
                </a:solidFill>
              </a:rPr>
              <a:t>制动效能及其恒定性</a:t>
            </a:r>
          </a:p>
        </p:txBody>
      </p:sp>
    </p:spTree>
    <p:extLst>
      <p:ext uri="{BB962C8B-B14F-4D97-AF65-F5344CB8AC3E}">
        <p14:creationId xmlns:p14="http://schemas.microsoft.com/office/powerpoint/2010/main" xmlns="" val="49349519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wipe(up)">
                                      <p:cBhvr>
                                        <p:cTn id="7" dur="3000"/>
                                        <p:tgtEl>
                                          <p:spTgt spid="25602">
                                            <p:txEl>
                                              <p:pRg st="0" end="0"/>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25602">
                                            <p:txEl>
                                              <p:pRg st="1" end="1"/>
                                            </p:txEl>
                                          </p:spTgt>
                                        </p:tgtEl>
                                        <p:attrNameLst>
                                          <p:attrName>style.visibility</p:attrName>
                                        </p:attrNameLst>
                                      </p:cBhvr>
                                      <p:to>
                                        <p:strVal val="visible"/>
                                      </p:to>
                                    </p:set>
                                    <p:animEffect transition="in" filter="wipe(up)">
                                      <p:cBhvr>
                                        <p:cTn id="10" dur="3000"/>
                                        <p:tgtEl>
                                          <p:spTgt spid="25602">
                                            <p:txEl>
                                              <p:pRg st="1" end="1"/>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25602">
                                            <p:txEl>
                                              <p:pRg st="2" end="2"/>
                                            </p:txEl>
                                          </p:spTgt>
                                        </p:tgtEl>
                                        <p:attrNameLst>
                                          <p:attrName>style.visibility</p:attrName>
                                        </p:attrNameLst>
                                      </p:cBhvr>
                                      <p:to>
                                        <p:strVal val="visible"/>
                                      </p:to>
                                    </p:set>
                                    <p:animEffect transition="in" filter="wipe(up)">
                                      <p:cBhvr>
                                        <p:cTn id="13" dur="3000"/>
                                        <p:tgtEl>
                                          <p:spTgt spid="25602">
                                            <p:txEl>
                                              <p:pRg st="2" end="2"/>
                                            </p:txEl>
                                          </p:spTgt>
                                        </p:tgtEl>
                                      </p:cBhvr>
                                    </p:animEffect>
                                  </p:childTnLst>
                                </p:cTn>
                              </p:par>
                              <p:par>
                                <p:cTn id="14" presetID="22" presetClass="entr" presetSubtype="1" fill="hold" nodeType="withEffect">
                                  <p:stCondLst>
                                    <p:cond delay="0"/>
                                  </p:stCondLst>
                                  <p:childTnLst>
                                    <p:set>
                                      <p:cBhvr>
                                        <p:cTn id="15" dur="1" fill="hold">
                                          <p:stCondLst>
                                            <p:cond delay="0"/>
                                          </p:stCondLst>
                                        </p:cTn>
                                        <p:tgtEl>
                                          <p:spTgt spid="25602">
                                            <p:txEl>
                                              <p:pRg st="3" end="3"/>
                                            </p:txEl>
                                          </p:spTgt>
                                        </p:tgtEl>
                                        <p:attrNameLst>
                                          <p:attrName>style.visibility</p:attrName>
                                        </p:attrNameLst>
                                      </p:cBhvr>
                                      <p:to>
                                        <p:strVal val="visible"/>
                                      </p:to>
                                    </p:set>
                                    <p:animEffect transition="in" filter="wipe(up)">
                                      <p:cBhvr>
                                        <p:cTn id="16" dur="3000"/>
                                        <p:tgtEl>
                                          <p:spTgt spid="2560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body" sz="half" idx="4294967295"/>
          </p:nvPr>
        </p:nvSpPr>
        <p:spPr>
          <a:xfrm>
            <a:off x="304800" y="1033724"/>
            <a:ext cx="8002587" cy="5649913"/>
          </a:xfrm>
        </p:spPr>
        <p:txBody>
          <a:bodyPr/>
          <a:lstStyle/>
          <a:p>
            <a:pPr marL="533400" indent="-533400" eaLnBrk="1" hangingPunct="1">
              <a:buClr>
                <a:schemeClr val="tx1"/>
              </a:buClr>
              <a:buFont typeface="Wingdings" panose="05000000000000000000" pitchFamily="2" charset="2"/>
              <a:buAutoNum type="circleNumDbPlain"/>
            </a:pPr>
            <a:r>
              <a:rPr lang="zh-CN" sz="2800" dirty="0"/>
              <a:t>当制动器制动力小于附着力时，最大制动减速度为</a:t>
            </a:r>
            <a:r>
              <a:rPr lang="zh-CN" dirty="0"/>
              <a:t>  </a:t>
            </a:r>
          </a:p>
          <a:p>
            <a:pPr marL="533400" indent="-533400" eaLnBrk="1" hangingPunct="1">
              <a:buClr>
                <a:schemeClr val="tx1"/>
              </a:buClr>
              <a:buFont typeface="Wingdings" panose="05000000000000000000" pitchFamily="2" charset="2"/>
              <a:buAutoNum type="circleNumDbPlain"/>
            </a:pPr>
            <a:endParaRPr lang="zh-CN" sz="2800" dirty="0"/>
          </a:p>
          <a:p>
            <a:pPr marL="533400" indent="-533400" eaLnBrk="1" hangingPunct="1">
              <a:buClr>
                <a:schemeClr val="tx1"/>
              </a:buClr>
              <a:buFont typeface="Wingdings" panose="05000000000000000000" pitchFamily="2" charset="2"/>
              <a:buAutoNum type="circleNumDbPlain"/>
            </a:pPr>
            <a:r>
              <a:rPr lang="zh-CN" sz="2800" dirty="0"/>
              <a:t>当有一轴车轮即将抱死，另一轴车轮未抱死，则滚动压印制动时的最大制动减速度</a:t>
            </a:r>
            <a:r>
              <a:rPr lang="zh-CN" sz="2800" dirty="0" smtClean="0"/>
              <a:t>为</a:t>
            </a:r>
            <a:endParaRPr lang="zh-CN" sz="2800" dirty="0"/>
          </a:p>
          <a:p>
            <a:pPr marL="533400" indent="-533400" eaLnBrk="1" hangingPunct="1">
              <a:buClr>
                <a:schemeClr val="tx1"/>
              </a:buClr>
              <a:buFont typeface="Wingdings" panose="05000000000000000000" pitchFamily="2" charset="2"/>
              <a:buAutoNum type="circleNumDbPlain"/>
            </a:pPr>
            <a:endParaRPr lang="zh-CN" sz="2800" dirty="0"/>
          </a:p>
          <a:p>
            <a:pPr marL="533400" indent="-533400" eaLnBrk="1" hangingPunct="1">
              <a:buClr>
                <a:schemeClr val="tx1"/>
              </a:buClr>
              <a:buFont typeface="Wingdings" panose="05000000000000000000" pitchFamily="2" charset="2"/>
              <a:buAutoNum type="circleNumDbPlain"/>
            </a:pPr>
            <a:endParaRPr lang="zh-CN" sz="2800" dirty="0"/>
          </a:p>
          <a:p>
            <a:pPr marL="533400" indent="-533400" eaLnBrk="1" hangingPunct="1">
              <a:buClr>
                <a:schemeClr val="tx1"/>
              </a:buClr>
              <a:buFont typeface="Wingdings" panose="05000000000000000000" pitchFamily="2" charset="2"/>
              <a:buAutoNum type="circleNumDbPlain"/>
            </a:pPr>
            <a:r>
              <a:rPr lang="zh-CN" sz="2800" dirty="0"/>
              <a:t>当所用车轮抱死滑移时，            ，最大制动减速度</a:t>
            </a:r>
            <a:r>
              <a:rPr lang="zh-CN" sz="2800" dirty="0" smtClean="0"/>
              <a:t>为</a:t>
            </a:r>
            <a:endParaRPr lang="zh-CN" sz="2800" dirty="0"/>
          </a:p>
        </p:txBody>
      </p:sp>
      <p:graphicFrame>
        <p:nvGraphicFramePr>
          <p:cNvPr id="27651" name="Object 3"/>
          <p:cNvGraphicFramePr>
            <a:graphicFrameLocks noGrp="1" noChangeAspect="1"/>
          </p:cNvGraphicFramePr>
          <p:nvPr>
            <p:ph sz="half" idx="4294967295"/>
            <p:extLst>
              <p:ext uri="{D42A27DB-BD31-4B8C-83A1-F6EECF244321}">
                <p14:modId xmlns:p14="http://schemas.microsoft.com/office/powerpoint/2010/main" xmlns="" val="3473060657"/>
              </p:ext>
            </p:extLst>
          </p:nvPr>
        </p:nvGraphicFramePr>
        <p:xfrm>
          <a:off x="1991094" y="1525588"/>
          <a:ext cx="2592388" cy="873125"/>
        </p:xfrm>
        <a:graphic>
          <a:graphicData uri="http://schemas.openxmlformats.org/presentationml/2006/ole">
            <p:oleObj spid="_x0000_s14470" r:id="rId3" imgW="1283257" imgH="431987" progId="Equation.3">
              <p:embed/>
            </p:oleObj>
          </a:graphicData>
        </a:graphic>
      </p:graphicFrame>
      <p:sp>
        <p:nvSpPr>
          <p:cNvPr id="27652" name="Rectangle 8"/>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7653" name="Object 5"/>
          <p:cNvGraphicFramePr>
            <a:graphicFrameLocks noChangeAspect="1"/>
          </p:cNvGraphicFramePr>
          <p:nvPr>
            <p:extLst>
              <p:ext uri="{D42A27DB-BD31-4B8C-83A1-F6EECF244321}">
                <p14:modId xmlns:p14="http://schemas.microsoft.com/office/powerpoint/2010/main" xmlns="" val="1072020664"/>
              </p:ext>
            </p:extLst>
          </p:nvPr>
        </p:nvGraphicFramePr>
        <p:xfrm>
          <a:off x="1150937" y="3484030"/>
          <a:ext cx="4105275" cy="749300"/>
        </p:xfrm>
        <a:graphic>
          <a:graphicData uri="http://schemas.openxmlformats.org/presentationml/2006/ole">
            <p:oleObj spid="_x0000_s14471" r:id="rId4" imgW="2501900" imgH="457200" progId="Equation.3">
              <p:embed/>
            </p:oleObj>
          </a:graphicData>
        </a:graphic>
      </p:graphicFrame>
      <p:sp>
        <p:nvSpPr>
          <p:cNvPr id="27654" name="Rectangle 10"/>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7655" name="Object 7"/>
          <p:cNvGraphicFramePr>
            <a:graphicFrameLocks noChangeAspect="1"/>
          </p:cNvGraphicFramePr>
          <p:nvPr>
            <p:extLst>
              <p:ext uri="{D42A27DB-BD31-4B8C-83A1-F6EECF244321}">
                <p14:modId xmlns:p14="http://schemas.microsoft.com/office/powerpoint/2010/main" xmlns="" val="2460490345"/>
              </p:ext>
            </p:extLst>
          </p:nvPr>
        </p:nvGraphicFramePr>
        <p:xfrm>
          <a:off x="4953000" y="4513790"/>
          <a:ext cx="1368425" cy="363538"/>
        </p:xfrm>
        <a:graphic>
          <a:graphicData uri="http://schemas.openxmlformats.org/presentationml/2006/ole">
            <p:oleObj spid="_x0000_s14472" r:id="rId5" imgW="749625" imgH="203288" progId="Equation.3">
              <p:embed/>
            </p:oleObj>
          </a:graphicData>
        </a:graphic>
      </p:graphicFrame>
      <p:sp>
        <p:nvSpPr>
          <p:cNvPr id="27656" name="Rectangle 1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7657" name="Object 9"/>
          <p:cNvGraphicFramePr>
            <a:graphicFrameLocks noChangeAspect="1"/>
          </p:cNvGraphicFramePr>
          <p:nvPr>
            <p:extLst>
              <p:ext uri="{D42A27DB-BD31-4B8C-83A1-F6EECF244321}">
                <p14:modId xmlns:p14="http://schemas.microsoft.com/office/powerpoint/2010/main" xmlns="" val="3314529869"/>
              </p:ext>
            </p:extLst>
          </p:nvPr>
        </p:nvGraphicFramePr>
        <p:xfrm>
          <a:off x="1295400" y="5486400"/>
          <a:ext cx="2519363" cy="719137"/>
        </p:xfrm>
        <a:graphic>
          <a:graphicData uri="http://schemas.openxmlformats.org/presentationml/2006/ole">
            <p:oleObj spid="_x0000_s14473" r:id="rId6" imgW="800447" imgH="228699" progId="Equation.3">
              <p:embed/>
            </p:oleObj>
          </a:graphicData>
        </a:graphic>
      </p:graphicFrame>
    </p:spTree>
    <p:extLst>
      <p:ext uri="{BB962C8B-B14F-4D97-AF65-F5344CB8AC3E}">
        <p14:creationId xmlns:p14="http://schemas.microsoft.com/office/powerpoint/2010/main" xmlns="" val="258954325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body" idx="4294967295"/>
          </p:nvPr>
        </p:nvSpPr>
        <p:spPr>
          <a:xfrm>
            <a:off x="468313" y="981075"/>
            <a:ext cx="8229600" cy="5040313"/>
          </a:xfrm>
        </p:spPr>
        <p:txBody>
          <a:bodyPr/>
          <a:lstStyle/>
          <a:p>
            <a:pPr eaLnBrk="1" hangingPunct="1">
              <a:lnSpc>
                <a:spcPct val="110000"/>
              </a:lnSpc>
            </a:pPr>
            <a:r>
              <a:rPr lang="zh-CN" altLang="en-US" sz="2800" b="0" dirty="0"/>
              <a:t>可见，车轮全部抱死时得到的最大制动减速度小于滚动压印制动时的制动减速度，故车轮全部抱死的制动效果差于滚动压印制动效果。</a:t>
            </a:r>
          </a:p>
          <a:p>
            <a:pPr eaLnBrk="1" hangingPunct="1">
              <a:lnSpc>
                <a:spcPct val="110000"/>
              </a:lnSpc>
            </a:pPr>
            <a:r>
              <a:rPr lang="en-US" sz="2800" dirty="0"/>
              <a:t>ABS</a:t>
            </a:r>
          </a:p>
        </p:txBody>
      </p:sp>
      <p:pic>
        <p:nvPicPr>
          <p:cNvPr id="28675" name="Picture 5" descr="26">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8175" y="3357563"/>
            <a:ext cx="3810000" cy="197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319486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 calcmode="lin" valueType="num">
                                      <p:cBhvr additive="base">
                                        <p:cTn id="7" dur="500" fill="hold"/>
                                        <p:tgtEl>
                                          <p:spTgt spid="286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8674">
                                            <p:txEl>
                                              <p:pRg st="1" end="1"/>
                                            </p:txEl>
                                          </p:spTgt>
                                        </p:tgtEl>
                                        <p:attrNameLst>
                                          <p:attrName>style.visibility</p:attrName>
                                        </p:attrNameLst>
                                      </p:cBhvr>
                                      <p:to>
                                        <p:strVal val="visible"/>
                                      </p:to>
                                    </p:set>
                                    <p:anim calcmode="lin" valueType="num">
                                      <p:cBhvr additive="base">
                                        <p:cTn id="13" dur="500" fill="hold"/>
                                        <p:tgtEl>
                                          <p:spTgt spid="2867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8675"/>
                                        </p:tgtEl>
                                        <p:attrNameLst>
                                          <p:attrName>style.visibility</p:attrName>
                                        </p:attrNameLst>
                                      </p:cBhvr>
                                      <p:to>
                                        <p:strVal val="visible"/>
                                      </p:to>
                                    </p:set>
                                    <p:anim calcmode="lin" valueType="num">
                                      <p:cBhvr additive="base">
                                        <p:cTn id="19" dur="500" fill="hold"/>
                                        <p:tgtEl>
                                          <p:spTgt spid="28675"/>
                                        </p:tgtEl>
                                        <p:attrNameLst>
                                          <p:attrName>ppt_x</p:attrName>
                                        </p:attrNameLst>
                                      </p:cBhvr>
                                      <p:tavLst>
                                        <p:tav tm="0">
                                          <p:val>
                                            <p:strVal val="#ppt_x"/>
                                          </p:val>
                                        </p:tav>
                                        <p:tav tm="100000">
                                          <p:val>
                                            <p:strVal val="#ppt_x"/>
                                          </p:val>
                                        </p:tav>
                                      </p:tavLst>
                                    </p:anim>
                                    <p:anim calcmode="lin" valueType="num">
                                      <p:cBhvr additive="base">
                                        <p:cTn id="20"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body" idx="4294967295"/>
          </p:nvPr>
        </p:nvSpPr>
        <p:spPr>
          <a:xfrm>
            <a:off x="304800" y="990600"/>
            <a:ext cx="7859712" cy="5434013"/>
          </a:xfrm>
        </p:spPr>
        <p:txBody>
          <a:bodyPr/>
          <a:lstStyle/>
          <a:p>
            <a:pPr eaLnBrk="1" hangingPunct="1"/>
            <a:r>
              <a:rPr lang="en-US" b="0" dirty="0"/>
              <a:t>2)</a:t>
            </a:r>
            <a:r>
              <a:rPr lang="zh-CN" altLang="en-US" b="0" dirty="0"/>
              <a:t>制动效能的恒定性</a:t>
            </a:r>
          </a:p>
          <a:p>
            <a:pPr eaLnBrk="1" hangingPunct="1"/>
            <a:r>
              <a:rPr lang="zh-CN" altLang="en-US" b="0" dirty="0"/>
              <a:t>制动效能的恒定性分为制动效能的热稳定性和水稳定性。</a:t>
            </a:r>
          </a:p>
        </p:txBody>
      </p:sp>
      <p:pic>
        <p:nvPicPr>
          <p:cNvPr id="29699" name="Picture 6" descr="ANd9GcRE8m8PeNqssUd9sVv03ubHtfnoA3XF6hgjMtzp99zHufC7qvhEgQ"/>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288" y="3141663"/>
            <a:ext cx="3673475" cy="203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700" name="Picture 8" descr="1312224784858632-1312224784860129"/>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00563" y="2924175"/>
            <a:ext cx="3327400" cy="230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8674602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468313" y="333375"/>
            <a:ext cx="8229600" cy="920750"/>
          </a:xfrm>
        </p:spPr>
        <p:txBody>
          <a:bodyPr/>
          <a:lstStyle/>
          <a:p>
            <a:pPr eaLnBrk="1" hangingPunct="1"/>
            <a:r>
              <a:rPr lang="zh-CN" sz="3200"/>
              <a:t>案例：</a:t>
            </a:r>
          </a:p>
        </p:txBody>
      </p:sp>
      <p:sp>
        <p:nvSpPr>
          <p:cNvPr id="30723" name="Rectangle 3"/>
          <p:cNvSpPr>
            <a:spLocks noGrp="1" noChangeArrowheads="1"/>
          </p:cNvSpPr>
          <p:nvPr>
            <p:ph type="body" idx="4294967295"/>
          </p:nvPr>
        </p:nvSpPr>
        <p:spPr>
          <a:xfrm>
            <a:off x="5724525" y="1268413"/>
            <a:ext cx="3154363" cy="4679950"/>
          </a:xfrm>
        </p:spPr>
        <p:txBody>
          <a:bodyPr/>
          <a:lstStyle/>
          <a:p>
            <a:pPr marL="0" indent="0" eaLnBrk="1" hangingPunct="1">
              <a:lnSpc>
                <a:spcPct val="105000"/>
              </a:lnSpc>
            </a:pPr>
            <a:r>
              <a:rPr lang="zh-CN" altLang="en-US" sz="2400"/>
              <a:t>原因：根据技术检验部门鉴定，车辆驶过</a:t>
            </a:r>
            <a:r>
              <a:rPr lang="en-US" sz="2400"/>
              <a:t>6</a:t>
            </a:r>
            <a:r>
              <a:rPr lang="zh-CN" altLang="en-US" sz="2400"/>
              <a:t>公里、平均坡度为</a:t>
            </a:r>
            <a:r>
              <a:rPr lang="en-US" sz="2400"/>
              <a:t>5.25</a:t>
            </a:r>
            <a:r>
              <a:rPr lang="zh-CN" altLang="en-US" sz="2400"/>
              <a:t>％的长坡，并连续使用制动，增加了制动蹄片和制动鼓的滑磨时间，使制动鼓温度升高，产生</a:t>
            </a:r>
            <a:r>
              <a:rPr lang="zh-CN" altLang="en-US" sz="2400">
                <a:solidFill>
                  <a:srgbClr val="FF3300"/>
                </a:solidFill>
              </a:rPr>
              <a:t>热衰退现象</a:t>
            </a:r>
            <a:r>
              <a:rPr lang="zh-CN" altLang="en-US" sz="2400"/>
              <a:t>，制动失效。 </a:t>
            </a:r>
          </a:p>
        </p:txBody>
      </p:sp>
      <p:pic>
        <p:nvPicPr>
          <p:cNvPr id="30724" name="Picture 5" descr="2007588548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268413"/>
            <a:ext cx="5724525" cy="4459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8109040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4-16a副本"/>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56100" y="1052513"/>
            <a:ext cx="4102100" cy="5113337"/>
          </a:xfrm>
          <a:prstGeom prst="rect">
            <a:avLst/>
          </a:prstGeom>
          <a:noFill/>
          <a:ln w="9525" cmpd="sng">
            <a:solidFill>
              <a:srgbClr val="00CCFF"/>
            </a:solidFill>
            <a:miter lim="800000"/>
            <a:headEnd/>
            <a:tailEnd/>
          </a:ln>
          <a:extLst>
            <a:ext uri="{909E8E84-426E-40DD-AFC4-6F175D3DCCD1}">
              <a14:hiddenFill xmlns:a14="http://schemas.microsoft.com/office/drawing/2010/main" xmlns="">
                <a:solidFill>
                  <a:srgbClr val="FFFFFF"/>
                </a:solidFill>
              </a14:hiddenFill>
            </a:ext>
          </a:extLst>
        </p:spPr>
      </p:pic>
      <p:sp>
        <p:nvSpPr>
          <p:cNvPr id="31747" name="Rectangle 7"/>
          <p:cNvSpPr>
            <a:spLocks noChangeArrowheads="1"/>
          </p:cNvSpPr>
          <p:nvPr/>
        </p:nvSpPr>
        <p:spPr bwMode="auto">
          <a:xfrm>
            <a:off x="821833" y="838200"/>
            <a:ext cx="3240087" cy="2495550"/>
          </a:xfrm>
          <a:prstGeom prst="rect">
            <a:avLst/>
          </a:prstGeom>
          <a:solidFill>
            <a:srgbClr val="CCFFFF"/>
          </a:solidFill>
          <a:ln w="9525" cmpd="sng">
            <a:solidFill>
              <a:schemeClr val="bg2"/>
            </a:solidFill>
            <a:miter lim="800000"/>
            <a:headEnd/>
            <a:tailEnd/>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pPr>
            <a:r>
              <a:rPr lang="zh-CN" altLang="en-US" sz="2800"/>
              <a:t>制动器的热衰退与制动器摩擦副材料和制动器结构形式有关。</a:t>
            </a:r>
          </a:p>
        </p:txBody>
      </p:sp>
      <p:pic>
        <p:nvPicPr>
          <p:cNvPr id="31748" name="Picture 7" descr="fujia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388" y="3429000"/>
            <a:ext cx="3887787" cy="2686050"/>
          </a:xfrm>
          <a:prstGeom prst="rect">
            <a:avLst/>
          </a:prstGeom>
          <a:noFill/>
          <a:ln w="9525" cmpd="sng">
            <a:solidFill>
              <a:srgbClr val="0066FF"/>
            </a:solidFill>
            <a:miter lim="800000"/>
            <a:headEnd/>
            <a:tailEnd/>
          </a:ln>
          <a:extLst>
            <a:ext uri="{909E8E84-426E-40DD-AFC4-6F175D3DCCD1}">
              <a14:hiddenFill xmlns:a14="http://schemas.microsoft.com/office/drawing/2010/main" xmlns="">
                <a:solidFill>
                  <a:srgbClr val="FFFFFF"/>
                </a:solidFill>
              </a14:hiddenFill>
            </a:ext>
          </a:extLst>
        </p:spPr>
      </p:pic>
      <p:sp>
        <p:nvSpPr>
          <p:cNvPr id="31749" name="Rectangle 9"/>
          <p:cNvSpPr>
            <a:spLocks noChangeArrowheads="1"/>
          </p:cNvSpPr>
          <p:nvPr/>
        </p:nvSpPr>
        <p:spPr bwMode="auto">
          <a:xfrm>
            <a:off x="5219700" y="5734050"/>
            <a:ext cx="792163" cy="358775"/>
          </a:xfrm>
          <a:prstGeom prst="rect">
            <a:avLst/>
          </a:prstGeom>
          <a:solidFill>
            <a:schemeClr val="bg1"/>
          </a:solidFill>
          <a:ln w="9525" cmpd="sng">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31750" name="Group 6"/>
          <p:cNvGrpSpPr>
            <a:grpSpLocks/>
          </p:cNvGrpSpPr>
          <p:nvPr/>
        </p:nvGrpSpPr>
        <p:grpSpPr bwMode="auto">
          <a:xfrm>
            <a:off x="4356100" y="1052513"/>
            <a:ext cx="4102100" cy="5113337"/>
            <a:chOff x="0" y="0"/>
            <a:chExt cx="2584" cy="3221"/>
          </a:xfrm>
        </p:grpSpPr>
        <p:pic>
          <p:nvPicPr>
            <p:cNvPr id="31751" name="Picture 2" descr="4-16a副本"/>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584" cy="3221"/>
            </a:xfrm>
            <a:prstGeom prst="rect">
              <a:avLst/>
            </a:prstGeom>
            <a:noFill/>
            <a:ln w="9525" cmpd="sng">
              <a:solidFill>
                <a:srgbClr val="00CCFF"/>
              </a:solidFill>
              <a:miter lim="800000"/>
              <a:headEnd/>
              <a:tailEnd/>
            </a:ln>
            <a:extLst>
              <a:ext uri="{909E8E84-426E-40DD-AFC4-6F175D3DCCD1}">
                <a14:hiddenFill xmlns:a14="http://schemas.microsoft.com/office/drawing/2010/main" xmlns="">
                  <a:solidFill>
                    <a:srgbClr val="FFFFFF"/>
                  </a:solidFill>
                </a14:hiddenFill>
              </a:ext>
            </a:extLst>
          </p:spPr>
        </p:pic>
        <p:sp>
          <p:nvSpPr>
            <p:cNvPr id="31752" name="Rectangle 11"/>
            <p:cNvSpPr>
              <a:spLocks noChangeArrowheads="1"/>
            </p:cNvSpPr>
            <p:nvPr/>
          </p:nvSpPr>
          <p:spPr bwMode="auto">
            <a:xfrm>
              <a:off x="544" y="2949"/>
              <a:ext cx="499" cy="226"/>
            </a:xfrm>
            <a:prstGeom prst="rect">
              <a:avLst/>
            </a:prstGeom>
            <a:solidFill>
              <a:schemeClr val="bg1"/>
            </a:solidFill>
            <a:ln w="9525" cmpd="sng">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Tree>
    <p:extLst>
      <p:ext uri="{BB962C8B-B14F-4D97-AF65-F5344CB8AC3E}">
        <p14:creationId xmlns:p14="http://schemas.microsoft.com/office/powerpoint/2010/main" xmlns="" val="170534263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body" idx="4294967295"/>
          </p:nvPr>
        </p:nvSpPr>
        <p:spPr>
          <a:xfrm>
            <a:off x="304800" y="964406"/>
            <a:ext cx="8229600" cy="5360988"/>
          </a:xfrm>
        </p:spPr>
        <p:txBody>
          <a:bodyPr/>
          <a:lstStyle/>
          <a:p>
            <a:pPr marL="0" indent="539750" eaLnBrk="1" hangingPunct="1">
              <a:buFont typeface="Wingdings" panose="05000000000000000000" pitchFamily="2" charset="2"/>
              <a:buNone/>
            </a:pPr>
            <a:r>
              <a:rPr lang="en-US" b="1" dirty="0"/>
              <a:t>3.</a:t>
            </a:r>
            <a:r>
              <a:rPr lang="zh-CN" altLang="en-US" b="1" dirty="0"/>
              <a:t>制动方向稳定性</a:t>
            </a:r>
          </a:p>
          <a:p>
            <a:pPr marL="0" indent="539750" eaLnBrk="1" hangingPunct="1">
              <a:buFont typeface="Wingdings" panose="05000000000000000000" pitchFamily="2" charset="2"/>
              <a:buNone/>
            </a:pPr>
            <a:r>
              <a:rPr lang="zh-CN" altLang="en-US" sz="2800" b="1" dirty="0"/>
              <a:t>制动时汽车的方向稳定性</a:t>
            </a:r>
            <a:r>
              <a:rPr lang="zh-CN" altLang="en-US" sz="2800" dirty="0"/>
              <a:t> 是指汽车在制动过程中维持直线行驶或按预定弯道行驶的能力。</a:t>
            </a:r>
          </a:p>
          <a:p>
            <a:pPr marL="0" indent="539750" eaLnBrk="1" hangingPunct="1">
              <a:buFont typeface="Wingdings" panose="05000000000000000000" pitchFamily="2" charset="2"/>
              <a:buNone/>
            </a:pPr>
            <a:r>
              <a:rPr lang="zh-CN" altLang="en-US" sz="3600" dirty="0"/>
              <a:t> </a:t>
            </a:r>
            <a:r>
              <a:rPr lang="en-US" sz="2800" dirty="0"/>
              <a:t>1)</a:t>
            </a:r>
            <a:r>
              <a:rPr lang="zh-CN" altLang="en-US" sz="2800" dirty="0"/>
              <a:t>汽车的制动跑偏</a:t>
            </a:r>
          </a:p>
          <a:p>
            <a:pPr marL="0" indent="539750" eaLnBrk="1" hangingPunct="1">
              <a:buFont typeface="Wingdings" panose="05000000000000000000" pitchFamily="2" charset="2"/>
              <a:buNone/>
            </a:pPr>
            <a:r>
              <a:rPr lang="zh-CN" altLang="en-US" sz="2800" dirty="0"/>
              <a:t> 汽车制动时自动向左或向右偏驶的现象称为制动跑偏。</a:t>
            </a:r>
          </a:p>
          <a:p>
            <a:pPr marL="0" indent="539750" eaLnBrk="1" hangingPunct="1">
              <a:buFont typeface="Wingdings" panose="05000000000000000000" pitchFamily="2" charset="2"/>
              <a:buNone/>
            </a:pPr>
            <a:endParaRPr lang="zh-CN" altLang="en-US" sz="2800" dirty="0"/>
          </a:p>
          <a:p>
            <a:pPr marL="0" indent="539750" eaLnBrk="1" hangingPunct="1">
              <a:buFont typeface="Wingdings" panose="05000000000000000000" pitchFamily="2" charset="2"/>
              <a:buNone/>
            </a:pPr>
            <a:r>
              <a:rPr lang="zh-CN" altLang="en-US" sz="2800" b="1" dirty="0">
                <a:solidFill>
                  <a:srgbClr val="FF0066"/>
                </a:solidFill>
              </a:rPr>
              <a:t>什么原因会引起制动跑偏？</a:t>
            </a:r>
            <a:endParaRPr lang="zh-CN" altLang="en-US" sz="2800" dirty="0">
              <a:solidFill>
                <a:srgbClr val="FF0066"/>
              </a:solidFill>
            </a:endParaRPr>
          </a:p>
        </p:txBody>
      </p:sp>
      <p:pic>
        <p:nvPicPr>
          <p:cNvPr id="32771" name="Picture 5" descr="779917_155626062_2"/>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552" r="17805" b="9993"/>
          <a:stretch>
            <a:fillRect/>
          </a:stretch>
        </p:blipFill>
        <p:spPr bwMode="auto">
          <a:xfrm>
            <a:off x="6011863" y="3644900"/>
            <a:ext cx="2187575" cy="2952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685873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Effect transition="in" filter="blinds(horizontal)">
                                      <p:cBhvr>
                                        <p:cTn id="7" dur="500"/>
                                        <p:tgtEl>
                                          <p:spTgt spid="327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2770">
                                            <p:txEl>
                                              <p:pRg st="1" end="1"/>
                                            </p:txEl>
                                          </p:spTgt>
                                        </p:tgtEl>
                                        <p:attrNameLst>
                                          <p:attrName>style.visibility</p:attrName>
                                        </p:attrNameLst>
                                      </p:cBhvr>
                                      <p:to>
                                        <p:strVal val="visible"/>
                                      </p:to>
                                    </p:set>
                                    <p:animEffect transition="in" filter="blinds(horizontal)">
                                      <p:cBhvr>
                                        <p:cTn id="12" dur="500"/>
                                        <p:tgtEl>
                                          <p:spTgt spid="3277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2770">
                                            <p:txEl>
                                              <p:pRg st="2" end="2"/>
                                            </p:txEl>
                                          </p:spTgt>
                                        </p:tgtEl>
                                        <p:attrNameLst>
                                          <p:attrName>style.visibility</p:attrName>
                                        </p:attrNameLst>
                                      </p:cBhvr>
                                      <p:to>
                                        <p:strVal val="visible"/>
                                      </p:to>
                                    </p:set>
                                    <p:animEffect transition="in" filter="blinds(horizontal)">
                                      <p:cBhvr>
                                        <p:cTn id="17" dur="500"/>
                                        <p:tgtEl>
                                          <p:spTgt spid="3277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2770">
                                            <p:txEl>
                                              <p:pRg st="3" end="3"/>
                                            </p:txEl>
                                          </p:spTgt>
                                        </p:tgtEl>
                                        <p:attrNameLst>
                                          <p:attrName>style.visibility</p:attrName>
                                        </p:attrNameLst>
                                      </p:cBhvr>
                                      <p:to>
                                        <p:strVal val="visible"/>
                                      </p:to>
                                    </p:set>
                                    <p:animEffect transition="in" filter="blinds(horizontal)">
                                      <p:cBhvr>
                                        <p:cTn id="22" dur="500"/>
                                        <p:tgtEl>
                                          <p:spTgt spid="3277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zh-CN" altLang="en-US" sz="2800" b="1" dirty="0" smtClean="0">
                <a:solidFill>
                  <a:schemeClr val="bg2">
                    <a:lumMod val="20000"/>
                    <a:lumOff val="80000"/>
                  </a:schemeClr>
                </a:solidFill>
                <a:latin typeface="黑体" panose="02010609060101010101" pitchFamily="49" charset="-122"/>
                <a:ea typeface="黑体" panose="02010609060101010101" pitchFamily="49" charset="-122"/>
              </a:rPr>
              <a:t>第三章  汽车主动安全性</a:t>
            </a:r>
            <a:endParaRPr lang="en-US" altLang="zh-CN" sz="2800" b="1" dirty="0">
              <a:solidFill>
                <a:schemeClr val="bg2">
                  <a:lumMod val="20000"/>
                  <a:lumOff val="80000"/>
                </a:schemeClr>
              </a:solidFill>
              <a:latin typeface="黑体" panose="02010609060101010101" pitchFamily="49" charset="-122"/>
              <a:ea typeface="黑体" panose="02010609060101010101" pitchFamily="49" charset="-122"/>
            </a:endParaRPr>
          </a:p>
        </p:txBody>
      </p:sp>
      <p:sp>
        <p:nvSpPr>
          <p:cNvPr id="41062" name="Text Box 102"/>
          <p:cNvSpPr txBox="1">
            <a:spLocks noChangeArrowheads="1"/>
          </p:cNvSpPr>
          <p:nvPr/>
        </p:nvSpPr>
        <p:spPr bwMode="auto">
          <a:xfrm>
            <a:off x="2020181" y="4167779"/>
            <a:ext cx="4395148"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zh-CN" altLang="en-US" sz="3200" dirty="0" smtClean="0">
                <a:latin typeface="华文行楷" panose="02010800040101010101" pitchFamily="2" charset="-122"/>
                <a:ea typeface="华文行楷" panose="02010800040101010101" pitchFamily="2" charset="-122"/>
              </a:rPr>
              <a:t>操纵安全性</a:t>
            </a:r>
            <a:endParaRPr lang="en-US" altLang="zh-CN" sz="3200" dirty="0">
              <a:latin typeface="华文行楷" panose="02010800040101010101" pitchFamily="2" charset="-122"/>
              <a:ea typeface="华文行楷" panose="02010800040101010101" pitchFamily="2" charset="-122"/>
            </a:endParaRPr>
          </a:p>
        </p:txBody>
      </p:sp>
      <p:grpSp>
        <p:nvGrpSpPr>
          <p:cNvPr id="41082" name="Group 122"/>
          <p:cNvGrpSpPr>
            <a:grpSpLocks/>
          </p:cNvGrpSpPr>
          <p:nvPr/>
        </p:nvGrpSpPr>
        <p:grpSpPr bwMode="auto">
          <a:xfrm>
            <a:off x="955998" y="2391773"/>
            <a:ext cx="6688560" cy="665162"/>
            <a:chOff x="1152" y="1899"/>
            <a:chExt cx="3408" cy="419"/>
          </a:xfrm>
        </p:grpSpPr>
        <p:grpSp>
          <p:nvGrpSpPr>
            <p:cNvPr id="41057" name="Group 97"/>
            <p:cNvGrpSpPr>
              <a:grpSpLocks/>
            </p:cNvGrpSpPr>
            <p:nvPr/>
          </p:nvGrpSpPr>
          <p:grpSpPr bwMode="auto">
            <a:xfrm>
              <a:off x="1152" y="1899"/>
              <a:ext cx="480" cy="419"/>
              <a:chOff x="3174" y="2656"/>
              <a:chExt cx="1549" cy="1351"/>
            </a:xfrm>
          </p:grpSpPr>
          <p:sp>
            <p:nvSpPr>
              <p:cNvPr id="41058" name="AutoShape 98"/>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xmlns="" w="9525">
                    <a:solidFill>
                      <a:srgbClr val="C0C0C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1059" name="AutoShape 99"/>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1060" name="AutoShape 100"/>
              <p:cNvSpPr>
                <a:spLocks noChangeArrowheads="1"/>
              </p:cNvSpPr>
              <p:nvPr/>
            </p:nvSpPr>
            <p:spPr bwMode="gray">
              <a:xfrm>
                <a:off x="3264" y="2736"/>
                <a:ext cx="1350"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sp>
          <p:nvSpPr>
            <p:cNvPr id="41064" name="Line 104"/>
            <p:cNvSpPr>
              <a:spLocks noChangeShapeType="1"/>
            </p:cNvSpPr>
            <p:nvPr/>
          </p:nvSpPr>
          <p:spPr bwMode="auto">
            <a:xfrm>
              <a:off x="1536" y="2283"/>
              <a:ext cx="3024" cy="0"/>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1065" name="Text Box 105"/>
            <p:cNvSpPr txBox="1">
              <a:spLocks noChangeArrowheads="1"/>
            </p:cNvSpPr>
            <p:nvPr/>
          </p:nvSpPr>
          <p:spPr bwMode="auto">
            <a:xfrm>
              <a:off x="1636" y="1906"/>
              <a:ext cx="2256" cy="3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endParaRPr lang="en-US" altLang="zh-CN" sz="3200" dirty="0">
                <a:latin typeface="华文行楷" panose="02010800040101010101" pitchFamily="2" charset="-122"/>
                <a:ea typeface="华文行楷" panose="02010800040101010101" pitchFamily="2" charset="-122"/>
              </a:endParaRPr>
            </a:p>
          </p:txBody>
        </p:sp>
        <p:sp>
          <p:nvSpPr>
            <p:cNvPr id="41066" name="Text Box 106"/>
            <p:cNvSpPr txBox="1">
              <a:spLocks noChangeArrowheads="1"/>
            </p:cNvSpPr>
            <p:nvPr/>
          </p:nvSpPr>
          <p:spPr bwMode="gray">
            <a:xfrm>
              <a:off x="1276" y="1961"/>
              <a:ext cx="223"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eaLnBrk="0" hangingPunct="0"/>
              <a:r>
                <a:rPr lang="en-US" altLang="zh-CN" sz="2400" b="1" dirty="0">
                  <a:solidFill>
                    <a:schemeClr val="bg1"/>
                  </a:solidFill>
                  <a:ea typeface="宋体" panose="02010600030101010101" pitchFamily="2" charset="-122"/>
                </a:rPr>
                <a:t>2</a:t>
              </a:r>
            </a:p>
          </p:txBody>
        </p:sp>
      </p:grpSp>
      <p:grpSp>
        <p:nvGrpSpPr>
          <p:cNvPr id="41084" name="Group 124"/>
          <p:cNvGrpSpPr>
            <a:grpSpLocks/>
          </p:cNvGrpSpPr>
          <p:nvPr/>
        </p:nvGrpSpPr>
        <p:grpSpPr bwMode="auto">
          <a:xfrm>
            <a:off x="955998" y="4198348"/>
            <a:ext cx="6627866" cy="665162"/>
            <a:chOff x="1152" y="3037"/>
            <a:chExt cx="3408" cy="419"/>
          </a:xfrm>
        </p:grpSpPr>
        <p:grpSp>
          <p:nvGrpSpPr>
            <p:cNvPr id="41071" name="Group 111"/>
            <p:cNvGrpSpPr>
              <a:grpSpLocks/>
            </p:cNvGrpSpPr>
            <p:nvPr/>
          </p:nvGrpSpPr>
          <p:grpSpPr bwMode="auto">
            <a:xfrm>
              <a:off x="1152" y="3037"/>
              <a:ext cx="480" cy="419"/>
              <a:chOff x="3174" y="2656"/>
              <a:chExt cx="1549" cy="1351"/>
            </a:xfrm>
          </p:grpSpPr>
          <p:sp>
            <p:nvSpPr>
              <p:cNvPr id="41072" name="AutoShape 112"/>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xmlns="" w="9525">
                    <a:solidFill>
                      <a:srgbClr val="C0C0C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sz="3200"/>
              </a:p>
            </p:txBody>
          </p:sp>
          <p:sp>
            <p:nvSpPr>
              <p:cNvPr id="41073" name="AutoShape 113"/>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sz="3200"/>
              </a:p>
            </p:txBody>
          </p:sp>
          <p:sp>
            <p:nvSpPr>
              <p:cNvPr id="41074" name="AutoShape 114"/>
              <p:cNvSpPr>
                <a:spLocks noChangeArrowheads="1"/>
              </p:cNvSpPr>
              <p:nvPr/>
            </p:nvSpPr>
            <p:spPr bwMode="gray">
              <a:xfrm>
                <a:off x="3264" y="2736"/>
                <a:ext cx="1350"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sz="3200"/>
              </a:p>
            </p:txBody>
          </p:sp>
        </p:grpSp>
        <p:sp>
          <p:nvSpPr>
            <p:cNvPr id="41078" name="Line 118"/>
            <p:cNvSpPr>
              <a:spLocks noChangeShapeType="1"/>
            </p:cNvSpPr>
            <p:nvPr/>
          </p:nvSpPr>
          <p:spPr bwMode="auto">
            <a:xfrm>
              <a:off x="1536" y="3421"/>
              <a:ext cx="3024" cy="0"/>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sz="3200"/>
            </a:p>
          </p:txBody>
        </p:sp>
        <p:sp>
          <p:nvSpPr>
            <p:cNvPr id="41080" name="Text Box 120"/>
            <p:cNvSpPr txBox="1">
              <a:spLocks noChangeArrowheads="1"/>
            </p:cNvSpPr>
            <p:nvPr/>
          </p:nvSpPr>
          <p:spPr bwMode="gray">
            <a:xfrm>
              <a:off x="1257" y="3073"/>
              <a:ext cx="260" cy="3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eaLnBrk="0" hangingPunct="0"/>
              <a:r>
                <a:rPr lang="en-US" altLang="zh-CN" sz="3200" b="1" dirty="0">
                  <a:solidFill>
                    <a:schemeClr val="bg1"/>
                  </a:solidFill>
                  <a:ea typeface="宋体" panose="02010600030101010101" pitchFamily="2" charset="-122"/>
                </a:rPr>
                <a:t>4</a:t>
              </a:r>
            </a:p>
          </p:txBody>
        </p:sp>
      </p:grpSp>
      <p:grpSp>
        <p:nvGrpSpPr>
          <p:cNvPr id="35" name="Group 121"/>
          <p:cNvGrpSpPr>
            <a:grpSpLocks/>
          </p:cNvGrpSpPr>
          <p:nvPr/>
        </p:nvGrpSpPr>
        <p:grpSpPr bwMode="auto">
          <a:xfrm>
            <a:off x="963357" y="1513206"/>
            <a:ext cx="6732843" cy="665162"/>
            <a:chOff x="1152" y="1323"/>
            <a:chExt cx="3439" cy="419"/>
          </a:xfrm>
        </p:grpSpPr>
        <p:grpSp>
          <p:nvGrpSpPr>
            <p:cNvPr id="36" name="Group 93"/>
            <p:cNvGrpSpPr>
              <a:grpSpLocks/>
            </p:cNvGrpSpPr>
            <p:nvPr/>
          </p:nvGrpSpPr>
          <p:grpSpPr bwMode="auto">
            <a:xfrm>
              <a:off x="1152" y="1323"/>
              <a:ext cx="480" cy="419"/>
              <a:chOff x="1110" y="2656"/>
              <a:chExt cx="1549" cy="1351"/>
            </a:xfrm>
          </p:grpSpPr>
          <p:sp>
            <p:nvSpPr>
              <p:cNvPr id="40" name="AutoShape 94"/>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xmlns="" w="9525">
                    <a:solidFill>
                      <a:srgbClr val="C0C0C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1" name="AutoShape 95"/>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2" name="AutoShape 96"/>
              <p:cNvSpPr>
                <a:spLocks noChangeArrowheads="1"/>
              </p:cNvSpPr>
              <p:nvPr/>
            </p:nvSpPr>
            <p:spPr bwMode="gray">
              <a:xfrm>
                <a:off x="1200" y="2736"/>
                <a:ext cx="1350" cy="1168"/>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sp>
          <p:nvSpPr>
            <p:cNvPr id="37" name="Line 101"/>
            <p:cNvSpPr>
              <a:spLocks noChangeShapeType="1"/>
            </p:cNvSpPr>
            <p:nvPr/>
          </p:nvSpPr>
          <p:spPr bwMode="auto">
            <a:xfrm>
              <a:off x="1536" y="1707"/>
              <a:ext cx="3024" cy="0"/>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8" name="Text Box 102"/>
            <p:cNvSpPr txBox="1">
              <a:spLocks noChangeArrowheads="1"/>
            </p:cNvSpPr>
            <p:nvPr/>
          </p:nvSpPr>
          <p:spPr bwMode="auto">
            <a:xfrm>
              <a:off x="1656" y="1337"/>
              <a:ext cx="2935" cy="3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zh-CN" altLang="en-US" sz="3200" dirty="0" smtClean="0">
                  <a:latin typeface="华文行楷" panose="02010800040101010101" pitchFamily="2" charset="-122"/>
                  <a:ea typeface="华文行楷" panose="02010800040101010101" pitchFamily="2" charset="-122"/>
                </a:rPr>
                <a:t>概述</a:t>
              </a:r>
              <a:endParaRPr lang="zh-CN" altLang="en-US" sz="3200" dirty="0">
                <a:latin typeface="华文行楷" panose="02010800040101010101" pitchFamily="2" charset="-122"/>
                <a:ea typeface="华文行楷" panose="02010800040101010101" pitchFamily="2" charset="-122"/>
              </a:endParaRPr>
            </a:p>
          </p:txBody>
        </p:sp>
        <p:sp>
          <p:nvSpPr>
            <p:cNvPr id="39" name="Text Box 103"/>
            <p:cNvSpPr txBox="1">
              <a:spLocks noChangeArrowheads="1"/>
            </p:cNvSpPr>
            <p:nvPr/>
          </p:nvSpPr>
          <p:spPr bwMode="gray">
            <a:xfrm>
              <a:off x="1276" y="1385"/>
              <a:ext cx="223"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eaLnBrk="0" hangingPunct="0"/>
              <a:r>
                <a:rPr lang="en-US" altLang="zh-CN" sz="2400" b="1" dirty="0">
                  <a:solidFill>
                    <a:schemeClr val="bg1"/>
                  </a:solidFill>
                  <a:ea typeface="宋体" panose="02010600030101010101" pitchFamily="2" charset="-122"/>
                </a:rPr>
                <a:t>1</a:t>
              </a:r>
            </a:p>
          </p:txBody>
        </p:sp>
      </p:grpSp>
      <p:sp>
        <p:nvSpPr>
          <p:cNvPr id="43" name="日期占位符 5"/>
          <p:cNvSpPr>
            <a:spLocks noGrp="1"/>
          </p:cNvSpPr>
          <p:nvPr>
            <p:ph type="dt" sz="half" idx="12"/>
          </p:nvPr>
        </p:nvSpPr>
        <p:spPr>
          <a:xfrm>
            <a:off x="5257800" y="6477000"/>
            <a:ext cx="2895600" cy="228600"/>
          </a:xfrm>
        </p:spPr>
        <p:txBody>
          <a:bodyPr/>
          <a:lstStyle/>
          <a:p>
            <a:r>
              <a:rPr lang="en-US" altLang="zh-CN" dirty="0" smtClean="0"/>
              <a:t>SHANDONG </a:t>
            </a:r>
            <a:r>
              <a:rPr lang="en-US" altLang="zh-CN" dirty="0"/>
              <a:t>JIAOTONG  UNIVERSITY</a:t>
            </a:r>
          </a:p>
        </p:txBody>
      </p:sp>
      <p:sp>
        <p:nvSpPr>
          <p:cNvPr id="3" name="矩形 2"/>
          <p:cNvSpPr/>
          <p:nvPr/>
        </p:nvSpPr>
        <p:spPr>
          <a:xfrm>
            <a:off x="1749482" y="2401209"/>
            <a:ext cx="4194118" cy="584775"/>
          </a:xfrm>
          <a:prstGeom prst="rect">
            <a:avLst/>
          </a:prstGeom>
        </p:spPr>
        <p:txBody>
          <a:bodyPr wrap="square">
            <a:spAutoFit/>
          </a:bodyPr>
          <a:lstStyle/>
          <a:p>
            <a:r>
              <a:rPr lang="zh-CN" altLang="en-US" sz="3200" dirty="0" smtClean="0">
                <a:latin typeface="华文行楷" panose="02010800040101010101" pitchFamily="2" charset="-122"/>
                <a:ea typeface="华文行楷" panose="02010800040101010101" pitchFamily="2" charset="-122"/>
              </a:rPr>
              <a:t>  行驶安全性</a:t>
            </a:r>
            <a:endParaRPr lang="zh-CN" altLang="en-US" sz="3200" dirty="0">
              <a:latin typeface="华文行楷" panose="02010800040101010101" pitchFamily="2" charset="-122"/>
              <a:ea typeface="华文行楷" panose="02010800040101010101" pitchFamily="2" charset="-122"/>
            </a:endParaRPr>
          </a:p>
        </p:txBody>
      </p:sp>
      <p:grpSp>
        <p:nvGrpSpPr>
          <p:cNvPr id="53" name="Group 121"/>
          <p:cNvGrpSpPr>
            <a:grpSpLocks/>
          </p:cNvGrpSpPr>
          <p:nvPr/>
        </p:nvGrpSpPr>
        <p:grpSpPr bwMode="auto">
          <a:xfrm>
            <a:off x="955998" y="3270252"/>
            <a:ext cx="7343674" cy="665162"/>
            <a:chOff x="1152" y="1323"/>
            <a:chExt cx="3751" cy="419"/>
          </a:xfrm>
        </p:grpSpPr>
        <p:grpSp>
          <p:nvGrpSpPr>
            <p:cNvPr id="54" name="Group 93"/>
            <p:cNvGrpSpPr>
              <a:grpSpLocks/>
            </p:cNvGrpSpPr>
            <p:nvPr/>
          </p:nvGrpSpPr>
          <p:grpSpPr bwMode="auto">
            <a:xfrm>
              <a:off x="1152" y="1323"/>
              <a:ext cx="480" cy="419"/>
              <a:chOff x="1110" y="2656"/>
              <a:chExt cx="1549" cy="1351"/>
            </a:xfrm>
          </p:grpSpPr>
          <p:sp>
            <p:nvSpPr>
              <p:cNvPr id="58" name="AutoShape 94"/>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xmlns="" w="9525">
                    <a:solidFill>
                      <a:srgbClr val="C0C0C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9" name="AutoShape 95"/>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0" name="AutoShape 96"/>
              <p:cNvSpPr>
                <a:spLocks noChangeArrowheads="1"/>
              </p:cNvSpPr>
              <p:nvPr/>
            </p:nvSpPr>
            <p:spPr bwMode="gray">
              <a:xfrm>
                <a:off x="1200" y="2736"/>
                <a:ext cx="1350" cy="1168"/>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sp>
          <p:nvSpPr>
            <p:cNvPr id="55" name="Line 101"/>
            <p:cNvSpPr>
              <a:spLocks noChangeShapeType="1"/>
            </p:cNvSpPr>
            <p:nvPr/>
          </p:nvSpPr>
          <p:spPr bwMode="auto">
            <a:xfrm>
              <a:off x="1536" y="1707"/>
              <a:ext cx="3024" cy="0"/>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6" name="Text Box 102"/>
            <p:cNvSpPr txBox="1">
              <a:spLocks noChangeArrowheads="1"/>
            </p:cNvSpPr>
            <p:nvPr/>
          </p:nvSpPr>
          <p:spPr bwMode="auto">
            <a:xfrm>
              <a:off x="1656" y="1337"/>
              <a:ext cx="3247" cy="3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zh-CN" altLang="en-US" sz="3200" dirty="0" smtClean="0">
                  <a:latin typeface="华文行楷" panose="02010800040101010101" pitchFamily="2" charset="-122"/>
                  <a:ea typeface="华文行楷" panose="02010800040101010101" pitchFamily="2" charset="-122"/>
                </a:rPr>
                <a:t>感觉安全性</a:t>
              </a:r>
              <a:endParaRPr lang="zh-CN" altLang="en-US" sz="3200" dirty="0">
                <a:latin typeface="华文行楷" panose="02010800040101010101" pitchFamily="2" charset="-122"/>
                <a:ea typeface="华文行楷" panose="02010800040101010101" pitchFamily="2" charset="-122"/>
              </a:endParaRPr>
            </a:p>
          </p:txBody>
        </p:sp>
        <p:sp>
          <p:nvSpPr>
            <p:cNvPr id="57" name="Text Box 103"/>
            <p:cNvSpPr txBox="1">
              <a:spLocks noChangeArrowheads="1"/>
            </p:cNvSpPr>
            <p:nvPr/>
          </p:nvSpPr>
          <p:spPr bwMode="gray">
            <a:xfrm>
              <a:off x="1291" y="1385"/>
              <a:ext cx="194" cy="2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eaLnBrk="0" hangingPunct="0"/>
              <a:r>
                <a:rPr lang="en-US" altLang="zh-CN" sz="2400" b="1" dirty="0" smtClean="0">
                  <a:solidFill>
                    <a:schemeClr val="bg1"/>
                  </a:solidFill>
                  <a:ea typeface="宋体" panose="02010600030101010101" pitchFamily="2" charset="-122"/>
                </a:rPr>
                <a:t>3</a:t>
              </a:r>
              <a:endParaRPr lang="en-US" altLang="zh-CN" sz="2400" b="1" dirty="0">
                <a:solidFill>
                  <a:schemeClr val="bg1"/>
                </a:solidFill>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2000" advTm="2174"/>
    </mc:Choice>
    <mc:Fallback>
      <p:transition spd="slow" advTm="2174"/>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4294967295"/>
          </p:nvPr>
        </p:nvSpPr>
        <p:spPr>
          <a:xfrm>
            <a:off x="120650" y="1295400"/>
            <a:ext cx="8540750" cy="4498975"/>
          </a:xfrm>
        </p:spPr>
        <p:txBody>
          <a:bodyPr/>
          <a:lstStyle/>
          <a:p>
            <a:pPr eaLnBrk="1" hangingPunct="1"/>
            <a:r>
              <a:rPr lang="en-US" b="1" dirty="0">
                <a:solidFill>
                  <a:schemeClr val="tx2"/>
                </a:solidFill>
              </a:rPr>
              <a:t>(1)</a:t>
            </a:r>
            <a:r>
              <a:rPr lang="zh-CN" altLang="en-US" b="1" dirty="0">
                <a:solidFill>
                  <a:schemeClr val="tx2"/>
                </a:solidFill>
              </a:rPr>
              <a:t>汽车左右车轮，特别是前轴左右车轮制动器制动力不相等。</a:t>
            </a:r>
          </a:p>
        </p:txBody>
      </p:sp>
      <p:pic>
        <p:nvPicPr>
          <p:cNvPr id="33795" name="Picture 4" descr="Tu4-18"/>
          <p:cNvPicPr>
            <a:picLocks noChangeAspect="1" noChangeArrowheads="1"/>
          </p:cNvPicPr>
          <p:nvPr/>
        </p:nvPicPr>
        <p:blipFill>
          <a:blip r:embed="rId2" cstate="print">
            <a:extLst>
              <a:ext uri="{28A0092B-C50C-407E-A947-70E740481C1C}">
                <a14:useLocalDpi xmlns:a14="http://schemas.microsoft.com/office/drawing/2010/main" xmlns="" val="0"/>
              </a:ext>
            </a:extLst>
          </a:blip>
          <a:srcRect b="15222"/>
          <a:stretch>
            <a:fillRect/>
          </a:stretch>
        </p:blipFill>
        <p:spPr bwMode="auto">
          <a:xfrm>
            <a:off x="1403350" y="2133600"/>
            <a:ext cx="5975350" cy="3960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426310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body" idx="4294967295"/>
          </p:nvPr>
        </p:nvSpPr>
        <p:spPr>
          <a:xfrm>
            <a:off x="323850" y="908050"/>
            <a:ext cx="8540750" cy="4498975"/>
          </a:xfrm>
        </p:spPr>
        <p:txBody>
          <a:bodyPr/>
          <a:lstStyle/>
          <a:p>
            <a:pPr eaLnBrk="1" hangingPunct="1"/>
            <a:r>
              <a:rPr lang="en-US" b="1">
                <a:solidFill>
                  <a:schemeClr val="tx2"/>
                </a:solidFill>
              </a:rPr>
              <a:t>(2)</a:t>
            </a:r>
            <a:r>
              <a:rPr lang="zh-CN" altLang="en-US" b="1">
                <a:solidFill>
                  <a:schemeClr val="tx2"/>
                </a:solidFill>
              </a:rPr>
              <a:t>悬架系统与转向系统运动学上的不协调。</a:t>
            </a:r>
          </a:p>
        </p:txBody>
      </p:sp>
      <p:pic>
        <p:nvPicPr>
          <p:cNvPr id="34819" name="Picture 4" descr="Tu4-2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750" y="1628775"/>
            <a:ext cx="8064500" cy="421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0" name="Rectangle 5"/>
          <p:cNvSpPr>
            <a:spLocks noChangeArrowheads="1"/>
          </p:cNvSpPr>
          <p:nvPr/>
        </p:nvSpPr>
        <p:spPr bwMode="auto">
          <a:xfrm>
            <a:off x="468313" y="6064250"/>
            <a:ext cx="6267450"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Clr>
                <a:srgbClr val="FF3300"/>
              </a:buClr>
              <a:buSzPct val="55000"/>
              <a:buFont typeface="Wingdings" panose="05000000000000000000" pitchFamily="2" charset="2"/>
              <a:buChar char="n"/>
            </a:pPr>
            <a:r>
              <a:rPr lang="en-US" sz="3200" b="1">
                <a:solidFill>
                  <a:schemeClr val="tx2"/>
                </a:solidFill>
              </a:rPr>
              <a:t> (3)</a:t>
            </a:r>
            <a:r>
              <a:rPr lang="zh-CN" altLang="en-US" sz="3200" b="1">
                <a:solidFill>
                  <a:schemeClr val="tx2"/>
                </a:solidFill>
              </a:rPr>
              <a:t>汽车质心位置的左右不对称。</a:t>
            </a:r>
          </a:p>
        </p:txBody>
      </p:sp>
    </p:spTree>
    <p:extLst>
      <p:ext uri="{BB962C8B-B14F-4D97-AF65-F5344CB8AC3E}">
        <p14:creationId xmlns:p14="http://schemas.microsoft.com/office/powerpoint/2010/main" xmlns="" val="11148066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Effect transition="in" filter="blinds(horizontal)">
                                      <p:cBhvr>
                                        <p:cTn id="7" dur="500"/>
                                        <p:tgtEl>
                                          <p:spTgt spid="348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4819"/>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nodeType="clickEffect">
                                  <p:stCondLst>
                                    <p:cond delay="0"/>
                                  </p:stCondLst>
                                  <p:childTnLst>
                                    <p:set>
                                      <p:cBhvr>
                                        <p:cTn id="15" dur="1" fill="hold">
                                          <p:stCondLst>
                                            <p:cond delay="0"/>
                                          </p:stCondLst>
                                        </p:cTn>
                                        <p:tgtEl>
                                          <p:spTgt spid="34820">
                                            <p:txEl>
                                              <p:pRg st="0" end="0"/>
                                            </p:txEl>
                                          </p:spTgt>
                                        </p:tgtEl>
                                        <p:attrNameLst>
                                          <p:attrName>style.visibility</p:attrName>
                                        </p:attrNameLst>
                                      </p:cBhvr>
                                      <p:to>
                                        <p:strVal val="visible"/>
                                      </p:to>
                                    </p:set>
                                    <p:animEffect transition="in" filter="blinds(horizontal)">
                                      <p:cBhvr>
                                        <p:cTn id="16" dur="500"/>
                                        <p:tgtEl>
                                          <p:spTgt spid="348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body" idx="4294967295"/>
          </p:nvPr>
        </p:nvSpPr>
        <p:spPr>
          <a:xfrm>
            <a:off x="381000" y="990600"/>
            <a:ext cx="8229600" cy="5505450"/>
          </a:xfrm>
        </p:spPr>
        <p:txBody>
          <a:bodyPr/>
          <a:lstStyle/>
          <a:p>
            <a:pPr marL="0" indent="0" eaLnBrk="1" hangingPunct="1">
              <a:buFont typeface="Wingdings" panose="05000000000000000000" pitchFamily="2" charset="2"/>
              <a:buNone/>
            </a:pPr>
            <a:r>
              <a:rPr lang="en-US" b="0" dirty="0"/>
              <a:t> </a:t>
            </a:r>
            <a:r>
              <a:rPr lang="en-US" sz="2800" b="0" dirty="0"/>
              <a:t>2)</a:t>
            </a:r>
            <a:r>
              <a:rPr lang="zh-CN" altLang="en-US" sz="2800" b="0" dirty="0"/>
              <a:t>汽车的制动侧滑、甩尾及前轴转向能力的丧失</a:t>
            </a:r>
          </a:p>
          <a:p>
            <a:pPr marL="0" indent="0" eaLnBrk="1" hangingPunct="1">
              <a:buFont typeface="Wingdings" panose="05000000000000000000" pitchFamily="2" charset="2"/>
              <a:buNone/>
            </a:pPr>
            <a:r>
              <a:rPr lang="zh-CN" altLang="en-US" sz="2800" b="0" dirty="0"/>
              <a:t>     汽车的制动侧滑是指制动时，汽车的某一轴或双轴发生横向移动的现象，</a:t>
            </a:r>
            <a:r>
              <a:rPr lang="zh-CN" altLang="en-US" sz="2800" b="0" dirty="0">
                <a:solidFill>
                  <a:srgbClr val="FF3300"/>
                </a:solidFill>
              </a:rPr>
              <a:t>最危险的情况是在高速制动时，发生后轴侧滑。</a:t>
            </a:r>
            <a:r>
              <a:rPr lang="zh-CN" altLang="en-US" sz="2800" b="0" dirty="0"/>
              <a:t>此时，汽车易发生不规则的急剧回转运动而失去控制。</a:t>
            </a:r>
          </a:p>
          <a:p>
            <a:pPr marL="0" indent="0" eaLnBrk="1" hangingPunct="1">
              <a:buFont typeface="Wingdings" panose="05000000000000000000" pitchFamily="2" charset="2"/>
              <a:buNone/>
            </a:pPr>
            <a:r>
              <a:rPr lang="zh-CN" altLang="en-US" sz="2800" b="0" dirty="0"/>
              <a:t>    影响制动侧滑的因素有：路面附着系数、车轮抱死及抱死顺序、制动初速度、载荷及载荷转移、侧向力源。</a:t>
            </a:r>
          </a:p>
        </p:txBody>
      </p:sp>
      <p:pic>
        <p:nvPicPr>
          <p:cNvPr id="36867" name="Picture 5" descr="2011010216510868858"/>
          <p:cNvPicPr>
            <a:picLocks noChangeAspect="1" noChangeArrowheads="1"/>
          </p:cNvPicPr>
          <p:nvPr/>
        </p:nvPicPr>
        <p:blipFill>
          <a:blip r:embed="rId2" cstate="print">
            <a:extLst>
              <a:ext uri="{28A0092B-C50C-407E-A947-70E740481C1C}">
                <a14:useLocalDpi xmlns:a14="http://schemas.microsoft.com/office/drawing/2010/main" xmlns="" val="0"/>
              </a:ext>
            </a:extLst>
          </a:blip>
          <a:srcRect b="17528"/>
          <a:stretch>
            <a:fillRect/>
          </a:stretch>
        </p:blipFill>
        <p:spPr bwMode="auto">
          <a:xfrm>
            <a:off x="2987675" y="4436800"/>
            <a:ext cx="4098925" cy="2224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4341148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body" idx="4294967295"/>
          </p:nvPr>
        </p:nvSpPr>
        <p:spPr>
          <a:xfrm>
            <a:off x="381000" y="1066800"/>
            <a:ext cx="8229600" cy="4525962"/>
          </a:xfrm>
        </p:spPr>
        <p:txBody>
          <a:bodyPr/>
          <a:lstStyle/>
          <a:p>
            <a:pPr marL="0" indent="804863" eaLnBrk="1" hangingPunct="1">
              <a:lnSpc>
                <a:spcPct val="150000"/>
              </a:lnSpc>
              <a:buFont typeface="Wingdings" panose="05000000000000000000" pitchFamily="2" charset="2"/>
              <a:buNone/>
            </a:pPr>
            <a:r>
              <a:rPr lang="zh-CN" altLang="en-US" sz="2800" b="0" dirty="0"/>
              <a:t>一般而言，侧向附着力越大，汽车的方向稳定性越好，可操作性亦越好。反之，当侧向附着力很小时，驾驶员就无法按照自己的意图操纵汽车，或汽车完全失去控制，导致发生严重交通事故。</a:t>
            </a:r>
          </a:p>
          <a:p>
            <a:pPr marL="0" indent="804863" eaLnBrk="1" hangingPunct="1">
              <a:lnSpc>
                <a:spcPct val="150000"/>
              </a:lnSpc>
              <a:buFont typeface="Wingdings" panose="05000000000000000000" pitchFamily="2" charset="2"/>
              <a:buNone/>
            </a:pPr>
            <a:r>
              <a:rPr lang="zh-CN" altLang="en-US" sz="2800" b="0" dirty="0"/>
              <a:t>附着系数的数值主要取决于道路的材料、路面状况、轮胎结构、胎面花纹和车速等因素。</a:t>
            </a:r>
            <a:r>
              <a:rPr lang="zh-CN" altLang="en-US" b="0" dirty="0"/>
              <a:t> </a:t>
            </a:r>
          </a:p>
          <a:p>
            <a:pPr marL="0" indent="804863" eaLnBrk="1" hangingPunct="1">
              <a:lnSpc>
                <a:spcPct val="150000"/>
              </a:lnSpc>
              <a:buFont typeface="Wingdings" panose="05000000000000000000" pitchFamily="2" charset="2"/>
              <a:buNone/>
            </a:pPr>
            <a:r>
              <a:rPr lang="zh-CN" altLang="en-US" sz="2800" b="0" dirty="0"/>
              <a:t>侧向附着系数越小，越容易侧滑</a:t>
            </a:r>
            <a:r>
              <a:rPr lang="zh-CN" altLang="en-US" sz="2800" b="0" dirty="0" smtClean="0"/>
              <a:t>。</a:t>
            </a:r>
            <a:endParaRPr lang="zh-CN" altLang="en-US" sz="2800" b="0" dirty="0"/>
          </a:p>
        </p:txBody>
      </p:sp>
    </p:spTree>
    <p:extLst>
      <p:ext uri="{BB962C8B-B14F-4D97-AF65-F5344CB8AC3E}">
        <p14:creationId xmlns:p14="http://schemas.microsoft.com/office/powerpoint/2010/main" xmlns="" val="356460409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body" idx="4294967295"/>
          </p:nvPr>
        </p:nvSpPr>
        <p:spPr>
          <a:xfrm>
            <a:off x="124619" y="1065212"/>
            <a:ext cx="8229600" cy="5792788"/>
          </a:xfrm>
        </p:spPr>
        <p:txBody>
          <a:bodyPr/>
          <a:lstStyle/>
          <a:p>
            <a:pPr eaLnBrk="1" hangingPunct="1"/>
            <a:r>
              <a:rPr lang="zh-CN" sz="2800" dirty="0"/>
              <a:t>汽车前轴抱死和后轴抱死对汽车侧滑的影响是不同的。</a:t>
            </a:r>
            <a:r>
              <a:rPr lang="zh-CN" dirty="0"/>
              <a:t> </a:t>
            </a:r>
          </a:p>
        </p:txBody>
      </p:sp>
      <p:pic>
        <p:nvPicPr>
          <p:cNvPr id="39939" name="Picture 4" descr="Tu4-2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05000" y="1718387"/>
            <a:ext cx="4668838" cy="511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1313636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4294967295"/>
          </p:nvPr>
        </p:nvSpPr>
        <p:spPr>
          <a:xfrm>
            <a:off x="304800" y="1447800"/>
            <a:ext cx="8229600" cy="4929188"/>
          </a:xfrm>
        </p:spPr>
        <p:txBody>
          <a:bodyPr/>
          <a:lstStyle/>
          <a:p>
            <a:pPr eaLnBrk="1" hangingPunct="1">
              <a:lnSpc>
                <a:spcPct val="150000"/>
              </a:lnSpc>
            </a:pPr>
            <a:r>
              <a:rPr lang="zh-CN" sz="2800" dirty="0"/>
              <a:t>前轮先抱死滑移，后轮滚动 ，汽车处于稳定状态，但是汽车失去转向能力。 </a:t>
            </a:r>
          </a:p>
          <a:p>
            <a:pPr eaLnBrk="1" hangingPunct="1">
              <a:lnSpc>
                <a:spcPct val="150000"/>
              </a:lnSpc>
            </a:pPr>
            <a:r>
              <a:rPr lang="zh-CN" sz="2800" dirty="0"/>
              <a:t>汽车前轮滚动，后轮抱死滑移，汽车将会发生甩尾，这时汽车处于不稳定状态。</a:t>
            </a:r>
            <a:r>
              <a:rPr lang="zh-CN" dirty="0"/>
              <a:t> </a:t>
            </a:r>
          </a:p>
          <a:p>
            <a:pPr eaLnBrk="1" hangingPunct="1">
              <a:lnSpc>
                <a:spcPct val="150000"/>
              </a:lnSpc>
            </a:pPr>
            <a:r>
              <a:rPr lang="zh-CN" altLang="zh-CN" dirty="0"/>
              <a:t>前、后轮的抱死顺序是由前、后制动器制动力的分配决定</a:t>
            </a:r>
            <a:r>
              <a:rPr lang="zh-CN" altLang="zh-CN" dirty="0" smtClean="0"/>
              <a:t>的</a:t>
            </a:r>
            <a:r>
              <a:rPr lang="zh-CN" altLang="en-US" dirty="0" smtClean="0"/>
              <a:t>。</a:t>
            </a:r>
            <a:endParaRPr lang="zh-CN" sz="2800" dirty="0"/>
          </a:p>
        </p:txBody>
      </p:sp>
    </p:spTree>
    <p:extLst>
      <p:ext uri="{BB962C8B-B14F-4D97-AF65-F5344CB8AC3E}">
        <p14:creationId xmlns:p14="http://schemas.microsoft.com/office/powerpoint/2010/main" xmlns="" val="417567570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body" idx="4294967295"/>
          </p:nvPr>
        </p:nvSpPr>
        <p:spPr>
          <a:xfrm>
            <a:off x="395288" y="981075"/>
            <a:ext cx="8229600" cy="5543550"/>
          </a:xfrm>
        </p:spPr>
        <p:txBody>
          <a:bodyPr/>
          <a:lstStyle/>
          <a:p>
            <a:pPr eaLnBrk="1" hangingPunct="1">
              <a:lnSpc>
                <a:spcPct val="150000"/>
              </a:lnSpc>
            </a:pPr>
            <a:r>
              <a:rPr lang="en-US" sz="2800" dirty="0"/>
              <a:t> </a:t>
            </a:r>
            <a:r>
              <a:rPr lang="zh-CN" altLang="en-US" sz="2800" dirty="0"/>
              <a:t>制动时会发生载荷向前转移现象，因此后轮容易抱死。如果改变前、后轴的制动力分配，可达到前轮先抱死的目的。</a:t>
            </a:r>
          </a:p>
          <a:p>
            <a:pPr eaLnBrk="1" hangingPunct="1">
              <a:spcAft>
                <a:spcPct val="40000"/>
              </a:spcAft>
            </a:pPr>
            <a:r>
              <a:rPr lang="zh-CN" altLang="en-US" sz="2800" dirty="0" smtClean="0">
                <a:latin typeface="宋体" panose="02010600030101010101" pitchFamily="2" charset="-122"/>
              </a:rPr>
              <a:t>汽车</a:t>
            </a:r>
            <a:r>
              <a:rPr lang="zh-CN" altLang="en-US" sz="2800" dirty="0">
                <a:latin typeface="宋体" panose="02010600030101010101" pitchFamily="2" charset="-122"/>
              </a:rPr>
              <a:t>制动过程中，重心会前移，因此必须在前轮上加比后轮大的制动力，一般是前轮</a:t>
            </a:r>
            <a:r>
              <a:rPr lang="en-US" sz="2800" dirty="0">
                <a:latin typeface="宋体" panose="02010600030101010101" pitchFamily="2" charset="-122"/>
              </a:rPr>
              <a:t>70%</a:t>
            </a:r>
            <a:r>
              <a:rPr lang="zh-CN" altLang="en-US" sz="2800" dirty="0">
                <a:latin typeface="宋体" panose="02010600030101010101" pitchFamily="2" charset="-122"/>
              </a:rPr>
              <a:t>后轮</a:t>
            </a:r>
            <a:r>
              <a:rPr lang="en-US" sz="2800" dirty="0">
                <a:latin typeface="宋体" panose="02010600030101010101" pitchFamily="2" charset="-122"/>
              </a:rPr>
              <a:t>30%</a:t>
            </a:r>
            <a:r>
              <a:rPr lang="zh-CN" altLang="en-US" sz="2800" dirty="0">
                <a:latin typeface="宋体" panose="02010600030101010101" pitchFamily="2" charset="-122"/>
              </a:rPr>
              <a:t>，才能保证车辆的制动效能。</a:t>
            </a:r>
          </a:p>
          <a:p>
            <a:pPr eaLnBrk="1" hangingPunct="1"/>
            <a:r>
              <a:rPr lang="zh-CN" altLang="en-US" sz="2800" dirty="0">
                <a:latin typeface="宋体" panose="02010600030101010101" pitchFamily="2" charset="-122"/>
              </a:rPr>
              <a:t>同时，汽车设计过程中，为了防止紧急制动的时候甩尾跑偏，在没有</a:t>
            </a:r>
            <a:r>
              <a:rPr lang="en-US" sz="2800" dirty="0">
                <a:latin typeface="宋体" panose="02010600030101010101" pitchFamily="2" charset="-122"/>
              </a:rPr>
              <a:t>ABS</a:t>
            </a:r>
            <a:r>
              <a:rPr lang="zh-CN" altLang="en-US" sz="2800" dirty="0">
                <a:latin typeface="宋体" panose="02010600030101010101" pitchFamily="2" charset="-122"/>
              </a:rPr>
              <a:t>的情况下，制动力先作用于前轮，因为前轮先抱死而后轮继续转则不会甩尾。</a:t>
            </a:r>
            <a:r>
              <a:rPr lang="zh-CN" altLang="en-US" sz="2800" dirty="0"/>
              <a:t> </a:t>
            </a:r>
          </a:p>
        </p:txBody>
      </p:sp>
    </p:spTree>
    <p:extLst>
      <p:ext uri="{BB962C8B-B14F-4D97-AF65-F5344CB8AC3E}">
        <p14:creationId xmlns:p14="http://schemas.microsoft.com/office/powerpoint/2010/main" xmlns="" val="254303340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body" idx="4294967295"/>
          </p:nvPr>
        </p:nvSpPr>
        <p:spPr>
          <a:xfrm>
            <a:off x="323850" y="1268413"/>
            <a:ext cx="8229600" cy="3886200"/>
          </a:xfrm>
        </p:spPr>
        <p:txBody>
          <a:bodyPr/>
          <a:lstStyle/>
          <a:p>
            <a:pPr eaLnBrk="1" hangingPunct="1">
              <a:lnSpc>
                <a:spcPct val="150000"/>
              </a:lnSpc>
            </a:pPr>
            <a:r>
              <a:rPr lang="zh-CN" altLang="en-US" sz="2800" dirty="0"/>
              <a:t>前、后轮抱死顺序可由前、后制动器制动力的分配而改变，在进行制动力分配时，为了保证汽车制动的方向稳定性，首先不能出现后轮比前轮先抱死的情况，以防止危险的后轴侧滑。另外还应减少前、后轮都抱死，以维持汽车的转向能力，这样最理想的制动力分配是保证前、后轮都不抱死，即采用</a:t>
            </a:r>
            <a:r>
              <a:rPr lang="en-US" sz="2800" dirty="0"/>
              <a:t>ABS</a:t>
            </a:r>
            <a:r>
              <a:rPr lang="zh-CN" altLang="en-US" sz="2800" dirty="0"/>
              <a:t>系统。</a:t>
            </a:r>
          </a:p>
        </p:txBody>
      </p:sp>
    </p:spTree>
    <p:extLst>
      <p:ext uri="{BB962C8B-B14F-4D97-AF65-F5344CB8AC3E}">
        <p14:creationId xmlns:p14="http://schemas.microsoft.com/office/powerpoint/2010/main" xmlns="" val="168038111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457200" y="981075"/>
            <a:ext cx="8229600" cy="5145088"/>
          </a:xfrm>
        </p:spPr>
        <p:txBody>
          <a:bodyPr/>
          <a:lstStyle/>
          <a:p>
            <a:pPr marL="0" indent="715963" eaLnBrk="1" hangingPunct="1">
              <a:lnSpc>
                <a:spcPct val="130000"/>
              </a:lnSpc>
              <a:buFontTx/>
              <a:buNone/>
            </a:pPr>
            <a:r>
              <a:rPr lang="zh-CN" altLang="en-US" sz="2800" dirty="0" smtClean="0"/>
              <a:t>汽车的操纵稳定性包含相互联系的两个部分：一是操纵性；二是稳定性。</a:t>
            </a:r>
          </a:p>
          <a:p>
            <a:pPr marL="0" indent="715963" eaLnBrk="1" hangingPunct="1">
              <a:lnSpc>
                <a:spcPct val="130000"/>
              </a:lnSpc>
              <a:buFontTx/>
              <a:buNone/>
            </a:pPr>
            <a:r>
              <a:rPr lang="zh-CN" altLang="en-US" sz="2800" dirty="0" smtClean="0">
                <a:solidFill>
                  <a:srgbClr val="FF0000"/>
                </a:solidFill>
              </a:rPr>
              <a:t>操纵性</a:t>
            </a:r>
            <a:r>
              <a:rPr lang="zh-CN" altLang="en-US" sz="2800" dirty="0" smtClean="0"/>
              <a:t>是指汽车能够确切地响应驾驶员转向指令的能力，</a:t>
            </a:r>
            <a:r>
              <a:rPr lang="zh-CN" altLang="en-US" sz="2800" dirty="0" smtClean="0">
                <a:solidFill>
                  <a:srgbClr val="FF0000"/>
                </a:solidFill>
              </a:rPr>
              <a:t>稳定性</a:t>
            </a:r>
            <a:r>
              <a:rPr lang="zh-CN" altLang="en-US" sz="2800" dirty="0" smtClean="0"/>
              <a:t>是指汽车受到外界扰动</a:t>
            </a:r>
            <a:r>
              <a:rPr lang="en-US" altLang="zh-CN" sz="2800" dirty="0" smtClean="0"/>
              <a:t>(</a:t>
            </a:r>
            <a:r>
              <a:rPr lang="zh-CN" altLang="en-US" sz="2800" dirty="0" smtClean="0"/>
              <a:t>路面扰动或突然阵风扰动</a:t>
            </a:r>
            <a:r>
              <a:rPr lang="en-US" altLang="zh-CN" sz="2800" dirty="0" smtClean="0"/>
              <a:t>)</a:t>
            </a:r>
            <a:r>
              <a:rPr lang="zh-CN" altLang="en-US" sz="2800" dirty="0" smtClean="0"/>
              <a:t>后恢复原来运动状态的能力。</a:t>
            </a:r>
          </a:p>
          <a:p>
            <a:pPr marL="0" indent="715963" eaLnBrk="1" hangingPunct="1">
              <a:lnSpc>
                <a:spcPct val="130000"/>
              </a:lnSpc>
              <a:buFontTx/>
              <a:buNone/>
            </a:pPr>
            <a:r>
              <a:rPr lang="zh-CN" altLang="en-US" sz="2800" dirty="0" smtClean="0"/>
              <a:t>它是决定高速汽车安全行驶的一个主要性能。被人们称为</a:t>
            </a:r>
            <a:r>
              <a:rPr lang="zh-CN" altLang="en-US" sz="2800" dirty="0" smtClean="0">
                <a:solidFill>
                  <a:srgbClr val="FF0000"/>
                </a:solidFill>
                <a:latin typeface="Arial" panose="020B0604020202020204" pitchFamily="34" charset="0"/>
              </a:rPr>
              <a:t>“</a:t>
            </a:r>
            <a:r>
              <a:rPr lang="zh-CN" altLang="en-US" sz="2800" dirty="0" smtClean="0">
                <a:solidFill>
                  <a:srgbClr val="FF0000"/>
                </a:solidFill>
              </a:rPr>
              <a:t>高速车辆的生命线</a:t>
            </a:r>
            <a:r>
              <a:rPr lang="zh-CN" altLang="en-US" sz="2800" dirty="0" smtClean="0">
                <a:solidFill>
                  <a:srgbClr val="FF0000"/>
                </a:solidFill>
                <a:latin typeface="Arial" panose="020B0604020202020204" pitchFamily="34" charset="0"/>
              </a:rPr>
              <a:t>”</a:t>
            </a:r>
            <a:r>
              <a:rPr lang="zh-CN" altLang="en-US" sz="2800" dirty="0" smtClean="0"/>
              <a:t>。</a:t>
            </a:r>
          </a:p>
        </p:txBody>
      </p:sp>
      <p:sp>
        <p:nvSpPr>
          <p:cNvPr id="2" name="文本框 1"/>
          <p:cNvSpPr txBox="1"/>
          <p:nvPr/>
        </p:nvSpPr>
        <p:spPr>
          <a:xfrm>
            <a:off x="1600200" y="381000"/>
            <a:ext cx="5029200" cy="584775"/>
          </a:xfrm>
          <a:prstGeom prst="rect">
            <a:avLst/>
          </a:prstGeom>
          <a:noFill/>
        </p:spPr>
        <p:txBody>
          <a:bodyPr wrap="square" rtlCol="0">
            <a:spAutoFit/>
          </a:bodyPr>
          <a:lstStyle/>
          <a:p>
            <a:r>
              <a:rPr lang="en-US" altLang="zh-CN" sz="3200" b="1" dirty="0" smtClean="0">
                <a:solidFill>
                  <a:schemeClr val="bg1"/>
                </a:solidFill>
              </a:rPr>
              <a:t>3.2.3  </a:t>
            </a:r>
            <a:r>
              <a:rPr lang="zh-CN" altLang="en-US" sz="3200" b="1" dirty="0" smtClean="0">
                <a:solidFill>
                  <a:schemeClr val="bg1"/>
                </a:solidFill>
              </a:rPr>
              <a:t>汽车的操纵稳定性</a:t>
            </a:r>
            <a:endParaRPr lang="zh-CN" altLang="en-US" sz="3200" b="1" dirty="0">
              <a:solidFill>
                <a:schemeClr val="bg1"/>
              </a:solidFill>
            </a:endParaRPr>
          </a:p>
        </p:txBody>
      </p:sp>
    </p:spTree>
    <p:extLst>
      <p:ext uri="{BB962C8B-B14F-4D97-AF65-F5344CB8AC3E}">
        <p14:creationId xmlns:p14="http://schemas.microsoft.com/office/powerpoint/2010/main" xmlns="" val="854188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blinds(horizontal)">
                                      <p:cBhvr>
                                        <p:cTn id="7" dur="500"/>
                                        <p:tgtEl>
                                          <p:spTgt spid="30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blinds(horizontal)">
                                      <p:cBhvr>
                                        <p:cTn id="12" dur="500"/>
                                        <p:tgtEl>
                                          <p:spTgt spid="30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blinds(horizontal)">
                                      <p:cBhvr>
                                        <p:cTn id="17" dur="500"/>
                                        <p:tgtEl>
                                          <p:spTgt spid="30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zh-CN" dirty="0"/>
              <a:t>驾驶人员觉得操纵稳定性不好的汽车一般有如下表现：</a:t>
            </a:r>
          </a:p>
          <a:p>
            <a:pPr>
              <a:lnSpc>
                <a:spcPct val="150000"/>
              </a:lnSpc>
            </a:pPr>
            <a:r>
              <a:rPr lang="zh-CN" altLang="zh-CN" dirty="0" smtClean="0"/>
              <a:t>①发飘。</a:t>
            </a:r>
            <a:endParaRPr lang="zh-CN" altLang="zh-CN" dirty="0"/>
          </a:p>
          <a:p>
            <a:pPr>
              <a:lnSpc>
                <a:spcPct val="150000"/>
              </a:lnSpc>
            </a:pPr>
            <a:r>
              <a:rPr lang="zh-CN" altLang="zh-CN" dirty="0" smtClean="0"/>
              <a:t>②迟钝。</a:t>
            </a:r>
            <a:endParaRPr lang="zh-CN" altLang="zh-CN" dirty="0"/>
          </a:p>
          <a:p>
            <a:pPr>
              <a:lnSpc>
                <a:spcPct val="150000"/>
              </a:lnSpc>
            </a:pPr>
            <a:r>
              <a:rPr lang="zh-CN" altLang="zh-CN" dirty="0" smtClean="0"/>
              <a:t>③丧失</a:t>
            </a:r>
            <a:r>
              <a:rPr lang="zh-CN" altLang="zh-CN" dirty="0"/>
              <a:t>路</a:t>
            </a:r>
            <a:r>
              <a:rPr lang="zh-CN" altLang="zh-CN" dirty="0" smtClean="0"/>
              <a:t>感。</a:t>
            </a:r>
            <a:endParaRPr lang="zh-CN" altLang="zh-CN" dirty="0"/>
          </a:p>
          <a:p>
            <a:pPr>
              <a:lnSpc>
                <a:spcPct val="150000"/>
              </a:lnSpc>
            </a:pPr>
            <a:r>
              <a:rPr lang="zh-CN" altLang="zh-CN" dirty="0" smtClean="0"/>
              <a:t>④失去控制。</a:t>
            </a:r>
            <a:endParaRPr lang="zh-CN" altLang="zh-CN"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Tree>
    <p:extLst>
      <p:ext uri="{BB962C8B-B14F-4D97-AF65-F5344CB8AC3E}">
        <p14:creationId xmlns:p14="http://schemas.microsoft.com/office/powerpoint/2010/main" xmlns="" val="522059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204788" y="152400"/>
            <a:ext cx="8540750" cy="1143000"/>
          </a:xfrm>
        </p:spPr>
        <p:txBody>
          <a:bodyPr/>
          <a:lstStyle/>
          <a:p>
            <a:pPr eaLnBrk="1" hangingPunct="1"/>
            <a:r>
              <a:rPr lang="zh-CN" altLang="en-US" dirty="0" smtClean="0"/>
              <a:t>概  述</a:t>
            </a:r>
            <a:endParaRPr lang="zh-CN" altLang="en-US" dirty="0"/>
          </a:p>
        </p:txBody>
      </p:sp>
      <p:pic>
        <p:nvPicPr>
          <p:cNvPr id="6147" name="Picture 5" descr="2_100828132728_1"/>
          <p:cNvPicPr>
            <a:picLocks noChangeAspect="1" noChangeArrowheads="1"/>
          </p:cNvPicPr>
          <p:nvPr/>
        </p:nvPicPr>
        <p:blipFill>
          <a:blip r:embed="rId2" cstate="print">
            <a:extLst>
              <a:ext uri="{28A0092B-C50C-407E-A947-70E740481C1C}">
                <a14:useLocalDpi xmlns:a14="http://schemas.microsoft.com/office/drawing/2010/main" xmlns="" val="0"/>
              </a:ext>
            </a:extLst>
          </a:blip>
          <a:srcRect b="5304"/>
          <a:stretch>
            <a:fillRect/>
          </a:stretch>
        </p:blipFill>
        <p:spPr bwMode="auto">
          <a:xfrm>
            <a:off x="336551" y="1989137"/>
            <a:ext cx="4967287" cy="294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8" name="Rectangle 6"/>
          <p:cNvSpPr>
            <a:spLocks noChangeArrowheads="1"/>
          </p:cNvSpPr>
          <p:nvPr/>
        </p:nvSpPr>
        <p:spPr bwMode="auto">
          <a:xfrm>
            <a:off x="5303838" y="1035317"/>
            <a:ext cx="3309938" cy="4849276"/>
          </a:xfrm>
          <a:prstGeom prst="rect">
            <a:avLst/>
          </a:prstGeom>
          <a:solidFill>
            <a:srgbClr val="FFFFCC"/>
          </a:solidFill>
          <a:ln w="9525" cmpd="sng">
            <a:solidFill>
              <a:schemeClr val="bg2"/>
            </a:solidFill>
            <a:miter lim="800000"/>
            <a:headEnd/>
            <a:tailEnd/>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000" dirty="0"/>
              <a:t>由车辆技术性能不良引起的交通事故比例并不大，但这类事故一旦发生，其后果一般都是比较严重的，这类事故的起因通常是由于制动失灵、机件失灵和车辆装载超高、超宽、超载及货物绑扎不牢固所致。另外，车辆行驶过程中，各种机件承受着反复交变载荷，当载荷超过一定数量时就可能突然发生疲劳而酿成交通事故。 </a:t>
            </a:r>
          </a:p>
        </p:txBody>
      </p:sp>
    </p:spTree>
    <p:extLst>
      <p:ext uri="{BB962C8B-B14F-4D97-AF65-F5344CB8AC3E}">
        <p14:creationId xmlns:p14="http://schemas.microsoft.com/office/powerpoint/2010/main" xmlns="" val="4551514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blinds(horizontal)">
                                      <p:cBhvr>
                                        <p:cTn id="7" dur="500"/>
                                        <p:tgtEl>
                                          <p:spTgt spid="61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checkerboard(across)">
                                      <p:cBhvr>
                                        <p:cTn id="12"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03524" y="381000"/>
            <a:ext cx="8640763" cy="627063"/>
          </a:xfrm>
        </p:spPr>
        <p:txBody>
          <a:bodyPr/>
          <a:lstStyle/>
          <a:p>
            <a:pPr eaLnBrk="1" hangingPunct="1"/>
            <a:r>
              <a:rPr lang="zh-CN" altLang="en-US" sz="2800" dirty="0" smtClean="0"/>
              <a:t>从车辆方面考虑，影响汽车操纵稳定性的因素：</a:t>
            </a:r>
          </a:p>
        </p:txBody>
      </p:sp>
      <p:sp>
        <p:nvSpPr>
          <p:cNvPr id="30723" name="Rectangle 3"/>
          <p:cNvSpPr>
            <a:spLocks noGrp="1" noChangeArrowheads="1"/>
          </p:cNvSpPr>
          <p:nvPr>
            <p:ph type="body" idx="1"/>
          </p:nvPr>
        </p:nvSpPr>
        <p:spPr>
          <a:xfrm>
            <a:off x="533400" y="1219200"/>
            <a:ext cx="8001000" cy="4700588"/>
          </a:xfrm>
        </p:spPr>
        <p:txBody>
          <a:bodyPr/>
          <a:lstStyle/>
          <a:p>
            <a:pPr marL="0" indent="363538" eaLnBrk="1" hangingPunct="1">
              <a:lnSpc>
                <a:spcPct val="110000"/>
              </a:lnSpc>
              <a:buFont typeface="Wingdings" panose="05000000000000000000" pitchFamily="2" charset="2"/>
              <a:buNone/>
            </a:pPr>
            <a:r>
              <a:rPr lang="zh-CN" altLang="en-US" sz="2100" dirty="0" smtClean="0"/>
              <a:t>（</a:t>
            </a:r>
            <a:r>
              <a:rPr lang="en-US" altLang="zh-CN" sz="2100" dirty="0" smtClean="0"/>
              <a:t>1</a:t>
            </a:r>
            <a:r>
              <a:rPr lang="zh-CN" altLang="en-US" sz="2100" dirty="0" smtClean="0"/>
              <a:t>）汽车总质量大小、转动惯量及轴荷分配；</a:t>
            </a:r>
          </a:p>
          <a:p>
            <a:pPr marL="0" indent="363538" eaLnBrk="1" hangingPunct="1">
              <a:lnSpc>
                <a:spcPct val="110000"/>
              </a:lnSpc>
              <a:buFont typeface="Wingdings" panose="05000000000000000000" pitchFamily="2" charset="2"/>
              <a:buNone/>
            </a:pPr>
            <a:r>
              <a:rPr lang="zh-CN" altLang="en-US" sz="2100" dirty="0" smtClean="0"/>
              <a:t>（</a:t>
            </a:r>
            <a:r>
              <a:rPr lang="en-US" altLang="zh-CN" sz="2100" dirty="0" smtClean="0"/>
              <a:t>2</a:t>
            </a:r>
            <a:r>
              <a:rPr lang="zh-CN" altLang="en-US" sz="2100" dirty="0" smtClean="0"/>
              <a:t>）轴距与轮距；</a:t>
            </a:r>
          </a:p>
          <a:p>
            <a:pPr marL="0" indent="363538" eaLnBrk="1" hangingPunct="1">
              <a:lnSpc>
                <a:spcPct val="110000"/>
              </a:lnSpc>
              <a:buFont typeface="Wingdings" panose="05000000000000000000" pitchFamily="2" charset="2"/>
              <a:buNone/>
            </a:pPr>
            <a:r>
              <a:rPr lang="zh-CN" altLang="en-US" sz="2100" dirty="0" smtClean="0"/>
              <a:t>（</a:t>
            </a:r>
            <a:r>
              <a:rPr lang="en-US" altLang="zh-CN" sz="2100" dirty="0" smtClean="0"/>
              <a:t>3</a:t>
            </a:r>
            <a:r>
              <a:rPr lang="zh-CN" altLang="en-US" sz="2100" dirty="0" smtClean="0"/>
              <a:t>）悬挂系统的导向机构；</a:t>
            </a:r>
          </a:p>
          <a:p>
            <a:pPr marL="0" indent="363538" eaLnBrk="1" hangingPunct="1">
              <a:lnSpc>
                <a:spcPct val="110000"/>
              </a:lnSpc>
              <a:buFont typeface="Wingdings" panose="05000000000000000000" pitchFamily="2" charset="2"/>
              <a:buNone/>
            </a:pPr>
            <a:r>
              <a:rPr lang="zh-CN" altLang="en-US" sz="2100" dirty="0" smtClean="0"/>
              <a:t>（</a:t>
            </a:r>
            <a:r>
              <a:rPr lang="en-US" altLang="zh-CN" sz="2100" dirty="0" smtClean="0"/>
              <a:t>4</a:t>
            </a:r>
            <a:r>
              <a:rPr lang="zh-CN" altLang="en-US" sz="2100" dirty="0" smtClean="0"/>
              <a:t>）前轮定位参数；</a:t>
            </a:r>
          </a:p>
          <a:p>
            <a:pPr marL="0" indent="363538" eaLnBrk="1" hangingPunct="1">
              <a:lnSpc>
                <a:spcPct val="110000"/>
              </a:lnSpc>
              <a:buFont typeface="Wingdings" panose="05000000000000000000" pitchFamily="2" charset="2"/>
              <a:buNone/>
            </a:pPr>
            <a:r>
              <a:rPr lang="zh-CN" altLang="en-US" sz="2100" dirty="0" smtClean="0"/>
              <a:t>（</a:t>
            </a:r>
            <a:r>
              <a:rPr lang="en-US" altLang="zh-CN" sz="2100" dirty="0" smtClean="0"/>
              <a:t>5</a:t>
            </a:r>
            <a:r>
              <a:rPr lang="zh-CN" altLang="en-US" sz="2100" dirty="0" smtClean="0"/>
              <a:t>）轮胎的侧偏特性；</a:t>
            </a:r>
          </a:p>
          <a:p>
            <a:pPr marL="0" indent="363538" eaLnBrk="1" hangingPunct="1">
              <a:lnSpc>
                <a:spcPct val="110000"/>
              </a:lnSpc>
              <a:buFont typeface="Wingdings" panose="05000000000000000000" pitchFamily="2" charset="2"/>
              <a:buNone/>
            </a:pPr>
            <a:r>
              <a:rPr lang="zh-CN" altLang="en-US" sz="2100" dirty="0" smtClean="0"/>
              <a:t>（</a:t>
            </a:r>
            <a:r>
              <a:rPr lang="en-US" altLang="zh-CN" sz="2100" dirty="0" smtClean="0"/>
              <a:t>6</a:t>
            </a:r>
            <a:r>
              <a:rPr lang="zh-CN" altLang="en-US" sz="2100" dirty="0" smtClean="0"/>
              <a:t>）转向盘的力特性及转向系的刚度；</a:t>
            </a:r>
          </a:p>
          <a:p>
            <a:pPr marL="0" indent="363538" eaLnBrk="1" hangingPunct="1">
              <a:lnSpc>
                <a:spcPct val="110000"/>
              </a:lnSpc>
              <a:buFont typeface="Wingdings" panose="05000000000000000000" pitchFamily="2" charset="2"/>
              <a:buNone/>
            </a:pPr>
            <a:r>
              <a:rPr lang="zh-CN" altLang="en-US" sz="2100" dirty="0" smtClean="0"/>
              <a:t>（</a:t>
            </a:r>
            <a:r>
              <a:rPr lang="en-US" altLang="zh-CN" sz="2100" dirty="0" smtClean="0"/>
              <a:t>7</a:t>
            </a:r>
            <a:r>
              <a:rPr lang="zh-CN" altLang="en-US" sz="2100" dirty="0" smtClean="0"/>
              <a:t>）车辆空气动力学特性；</a:t>
            </a:r>
          </a:p>
          <a:p>
            <a:pPr marL="0" indent="363538" eaLnBrk="1" hangingPunct="1">
              <a:lnSpc>
                <a:spcPct val="110000"/>
              </a:lnSpc>
              <a:buFont typeface="Wingdings" panose="05000000000000000000" pitchFamily="2" charset="2"/>
              <a:buNone/>
            </a:pPr>
            <a:r>
              <a:rPr lang="zh-CN" altLang="en-US" sz="2100" dirty="0" smtClean="0"/>
              <a:t>（</a:t>
            </a:r>
            <a:r>
              <a:rPr lang="en-US" altLang="zh-CN" sz="2100" dirty="0" smtClean="0"/>
              <a:t>8</a:t>
            </a:r>
            <a:r>
              <a:rPr lang="zh-CN" altLang="en-US" sz="2100" dirty="0" smtClean="0"/>
              <a:t>）其他，如车轮动平衡、路面摩擦系数等。</a:t>
            </a:r>
          </a:p>
          <a:p>
            <a:pPr marL="0" indent="363538" eaLnBrk="1" hangingPunct="1">
              <a:lnSpc>
                <a:spcPct val="110000"/>
              </a:lnSpc>
              <a:buFont typeface="Wingdings" panose="05000000000000000000" pitchFamily="2" charset="2"/>
              <a:buNone/>
            </a:pPr>
            <a:r>
              <a:rPr lang="zh-CN" altLang="en-US" sz="2100" dirty="0" smtClean="0"/>
              <a:t>另外，还受到路面特性，如道路不平度、纵向和横向的坡度、左右车轮附着差异、环境因素</a:t>
            </a:r>
            <a:r>
              <a:rPr lang="en-US" altLang="zh-CN" sz="2100" dirty="0" smtClean="0"/>
              <a:t>(</a:t>
            </a:r>
            <a:r>
              <a:rPr lang="zh-CN" altLang="en-US" sz="2100" dirty="0" smtClean="0"/>
              <a:t>如横向风</a:t>
            </a:r>
            <a:r>
              <a:rPr lang="en-US" altLang="zh-CN" sz="2100" dirty="0" smtClean="0"/>
              <a:t>)</a:t>
            </a:r>
            <a:r>
              <a:rPr lang="zh-CN" altLang="en-US" sz="2100" dirty="0" smtClean="0"/>
              <a:t>以及驾驶员操作技能等使用因素的影响。</a:t>
            </a:r>
          </a:p>
        </p:txBody>
      </p:sp>
    </p:spTree>
    <p:extLst>
      <p:ext uri="{BB962C8B-B14F-4D97-AF65-F5344CB8AC3E}">
        <p14:creationId xmlns:p14="http://schemas.microsoft.com/office/powerpoint/2010/main" xmlns="" val="29078331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505099" y="304800"/>
            <a:ext cx="7932737" cy="847725"/>
          </a:xfrm>
        </p:spPr>
        <p:txBody>
          <a:bodyPr/>
          <a:lstStyle/>
          <a:p>
            <a:pPr eaLnBrk="1" hangingPunct="1"/>
            <a:r>
              <a:rPr lang="en-US" sz="3600" b="1" dirty="0" smtClean="0"/>
              <a:t>3.2.4 </a:t>
            </a:r>
            <a:r>
              <a:rPr lang="zh-CN" altLang="en-US" sz="3600" b="1" dirty="0"/>
              <a:t>汽车通过性</a:t>
            </a:r>
          </a:p>
        </p:txBody>
      </p:sp>
      <p:sp>
        <p:nvSpPr>
          <p:cNvPr id="19459" name="Rectangle 3"/>
          <p:cNvSpPr>
            <a:spLocks noGrp="1" noChangeArrowheads="1"/>
          </p:cNvSpPr>
          <p:nvPr>
            <p:ph type="body" idx="4294967295"/>
          </p:nvPr>
        </p:nvSpPr>
        <p:spPr>
          <a:xfrm>
            <a:off x="468313" y="1341438"/>
            <a:ext cx="8229600" cy="4525962"/>
          </a:xfrm>
        </p:spPr>
        <p:txBody>
          <a:bodyPr/>
          <a:lstStyle/>
          <a:p>
            <a:pPr eaLnBrk="1" hangingPunct="1">
              <a:lnSpc>
                <a:spcPct val="150000"/>
              </a:lnSpc>
            </a:pPr>
            <a:r>
              <a:rPr lang="zh-CN" dirty="0"/>
              <a:t>汽车通过性是指汽车能够以足够高的平均车速通过各种</a:t>
            </a:r>
            <a:r>
              <a:rPr lang="zh-CN" b="1" dirty="0">
                <a:solidFill>
                  <a:srgbClr val="FF3300"/>
                </a:solidFill>
              </a:rPr>
              <a:t>坏路、无路地带</a:t>
            </a:r>
            <a:r>
              <a:rPr lang="zh-CN" dirty="0"/>
              <a:t>及各种</a:t>
            </a:r>
            <a:r>
              <a:rPr lang="zh-CN" b="1" dirty="0">
                <a:solidFill>
                  <a:srgbClr val="FF3300"/>
                </a:solidFill>
              </a:rPr>
              <a:t>障碍</a:t>
            </a:r>
            <a:r>
              <a:rPr lang="zh-CN" dirty="0"/>
              <a:t>的能力。</a:t>
            </a:r>
          </a:p>
          <a:p>
            <a:pPr eaLnBrk="1" hangingPunct="1">
              <a:lnSpc>
                <a:spcPct val="150000"/>
              </a:lnSpc>
            </a:pPr>
            <a:r>
              <a:rPr lang="zh-CN" dirty="0"/>
              <a:t>坏路、无路地带指松软土壤、沙漠、雪地、沼泽等松软地面及坎坷不平地段。</a:t>
            </a:r>
          </a:p>
          <a:p>
            <a:pPr eaLnBrk="1" hangingPunct="1">
              <a:lnSpc>
                <a:spcPct val="150000"/>
              </a:lnSpc>
            </a:pPr>
            <a:r>
              <a:rPr lang="zh-CN" dirty="0"/>
              <a:t>障碍：指陡坡、侧坡、台阶、壕沟等</a:t>
            </a:r>
          </a:p>
        </p:txBody>
      </p:sp>
    </p:spTree>
    <p:extLst>
      <p:ext uri="{BB962C8B-B14F-4D97-AF65-F5344CB8AC3E}">
        <p14:creationId xmlns:p14="http://schemas.microsoft.com/office/powerpoint/2010/main" xmlns="" val="9291527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linds(horizontal)">
                                      <p:cBhvr>
                                        <p:cTn id="7" dur="500"/>
                                        <p:tgtEl>
                                          <p:spTgt spid="194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19459">
                                            <p:txEl>
                                              <p:pRg st="0" end="0"/>
                                            </p:txEl>
                                          </p:spTgt>
                                        </p:tgtEl>
                                        <p:attrNameLst>
                                          <p:attrName>style.visibility</p:attrName>
                                        </p:attrNameLst>
                                      </p:cBhvr>
                                      <p:to>
                                        <p:strVal val="visible"/>
                                      </p:to>
                                    </p:set>
                                    <p:animEffect transition="in" filter="barn(inHorizontal)">
                                      <p:cBhvr>
                                        <p:cTn id="12" dur="500"/>
                                        <p:tgtEl>
                                          <p:spTgt spid="1945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nodeType="clickEffect">
                                  <p:stCondLst>
                                    <p:cond delay="0"/>
                                  </p:stCondLst>
                                  <p:childTnLst>
                                    <p:set>
                                      <p:cBhvr>
                                        <p:cTn id="16" dur="1" fill="hold">
                                          <p:stCondLst>
                                            <p:cond delay="0"/>
                                          </p:stCondLst>
                                        </p:cTn>
                                        <p:tgtEl>
                                          <p:spTgt spid="19459">
                                            <p:txEl>
                                              <p:pRg st="1" end="1"/>
                                            </p:txEl>
                                          </p:spTgt>
                                        </p:tgtEl>
                                        <p:attrNameLst>
                                          <p:attrName>style.visibility</p:attrName>
                                        </p:attrNameLst>
                                      </p:cBhvr>
                                      <p:to>
                                        <p:strVal val="visible"/>
                                      </p:to>
                                    </p:set>
                                    <p:animEffect transition="in" filter="barn(inHorizontal)">
                                      <p:cBhvr>
                                        <p:cTn id="17" dur="500"/>
                                        <p:tgtEl>
                                          <p:spTgt spid="19459">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nodeType="clickEffect">
                                  <p:stCondLst>
                                    <p:cond delay="0"/>
                                  </p:stCondLst>
                                  <p:childTnLst>
                                    <p:set>
                                      <p:cBhvr>
                                        <p:cTn id="21" dur="1" fill="hold">
                                          <p:stCondLst>
                                            <p:cond delay="0"/>
                                          </p:stCondLst>
                                        </p:cTn>
                                        <p:tgtEl>
                                          <p:spTgt spid="19459">
                                            <p:txEl>
                                              <p:pRg st="2" end="2"/>
                                            </p:txEl>
                                          </p:spTgt>
                                        </p:tgtEl>
                                        <p:attrNameLst>
                                          <p:attrName>style.visibility</p:attrName>
                                        </p:attrNameLst>
                                      </p:cBhvr>
                                      <p:to>
                                        <p:strVal val="visible"/>
                                      </p:to>
                                    </p:set>
                                    <p:animEffect transition="in" filter="barn(inHorizontal)">
                                      <p:cBhvr>
                                        <p:cTn id="22" dur="500"/>
                                        <p:tgtEl>
                                          <p:spTgt spid="194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body" idx="4294967295"/>
          </p:nvPr>
        </p:nvSpPr>
        <p:spPr>
          <a:xfrm>
            <a:off x="381000" y="1066800"/>
            <a:ext cx="8229600" cy="3886200"/>
          </a:xfrm>
        </p:spPr>
        <p:txBody>
          <a:bodyPr/>
          <a:lstStyle/>
          <a:p>
            <a:pPr eaLnBrk="1" hangingPunct="1">
              <a:lnSpc>
                <a:spcPct val="110000"/>
              </a:lnSpc>
            </a:pPr>
            <a:r>
              <a:rPr lang="zh-CN" altLang="en-US" sz="2800" dirty="0"/>
              <a:t>间隙失效 </a:t>
            </a:r>
            <a:r>
              <a:rPr lang="en-US" sz="2800" dirty="0"/>
              <a:t>:</a:t>
            </a:r>
            <a:r>
              <a:rPr lang="zh-CN" altLang="en-US" sz="2800" dirty="0"/>
              <a:t>汽车越野行驶时，会出现汽车被地面托住而无法通行的情况 。</a:t>
            </a:r>
          </a:p>
          <a:p>
            <a:pPr eaLnBrk="1" hangingPunct="1">
              <a:lnSpc>
                <a:spcPct val="110000"/>
              </a:lnSpc>
            </a:pPr>
            <a:r>
              <a:rPr lang="zh-CN" altLang="en-US" sz="2800" dirty="0"/>
              <a:t>防止间隙失效的汽车几何通过性参数主要有：</a:t>
            </a:r>
            <a:r>
              <a:rPr lang="en-US" sz="2800" dirty="0"/>
              <a:t>(1)</a:t>
            </a:r>
            <a:r>
              <a:rPr lang="zh-CN" altLang="en-US" sz="2800" dirty="0"/>
              <a:t>最小离地间隙 ；</a:t>
            </a:r>
            <a:r>
              <a:rPr lang="en-US" sz="2800" dirty="0"/>
              <a:t>(2)</a:t>
            </a:r>
            <a:r>
              <a:rPr lang="zh-CN" altLang="en-US" sz="2800" dirty="0"/>
              <a:t>接近角 、离去角；</a:t>
            </a:r>
            <a:r>
              <a:rPr lang="en-US" sz="2800" dirty="0"/>
              <a:t>(3)</a:t>
            </a:r>
            <a:r>
              <a:rPr lang="zh-CN" altLang="en-US" sz="2800" dirty="0"/>
              <a:t>纵向通过角 </a:t>
            </a:r>
            <a:r>
              <a:rPr lang="zh-CN" altLang="en-US" sz="2800" dirty="0" smtClean="0"/>
              <a:t>。</a:t>
            </a:r>
            <a:endParaRPr lang="zh-CN" altLang="en-US" dirty="0"/>
          </a:p>
          <a:p>
            <a:pPr eaLnBrk="1" hangingPunct="1"/>
            <a:endParaRPr lang="en-US" dirty="0"/>
          </a:p>
        </p:txBody>
      </p:sp>
      <p:pic>
        <p:nvPicPr>
          <p:cNvPr id="2" name="图片 1"/>
          <p:cNvPicPr>
            <a:picLocks noChangeAspect="1"/>
          </p:cNvPicPr>
          <p:nvPr/>
        </p:nvPicPr>
        <p:blipFill>
          <a:blip r:embed="rId2" cstate="print"/>
          <a:stretch>
            <a:fillRect/>
          </a:stretch>
        </p:blipFill>
        <p:spPr>
          <a:xfrm>
            <a:off x="159806" y="3794196"/>
            <a:ext cx="4412194" cy="2636422"/>
          </a:xfrm>
          <a:prstGeom prst="rect">
            <a:avLst/>
          </a:prstGeom>
        </p:spPr>
      </p:pic>
      <p:pic>
        <p:nvPicPr>
          <p:cNvPr id="3" name="图片 2"/>
          <p:cNvPicPr>
            <a:picLocks noChangeAspect="1"/>
          </p:cNvPicPr>
          <p:nvPr/>
        </p:nvPicPr>
        <p:blipFill>
          <a:blip r:embed="rId3" cstate="print"/>
          <a:stretch>
            <a:fillRect/>
          </a:stretch>
        </p:blipFill>
        <p:spPr>
          <a:xfrm>
            <a:off x="4461641" y="3794196"/>
            <a:ext cx="4648200" cy="2614611"/>
          </a:xfrm>
          <a:prstGeom prst="rect">
            <a:avLst/>
          </a:prstGeom>
        </p:spPr>
      </p:pic>
    </p:spTree>
    <p:extLst>
      <p:ext uri="{BB962C8B-B14F-4D97-AF65-F5344CB8AC3E}">
        <p14:creationId xmlns:p14="http://schemas.microsoft.com/office/powerpoint/2010/main" xmlns="" val="39703714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Effect transition="in" filter="blinds(horizontal)">
                                      <p:cBhvr>
                                        <p:cTn id="7" dur="500"/>
                                        <p:tgtEl>
                                          <p:spTgt spid="2048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0482">
                                            <p:txEl>
                                              <p:pRg st="1" end="1"/>
                                            </p:txEl>
                                          </p:spTgt>
                                        </p:tgtEl>
                                        <p:attrNameLst>
                                          <p:attrName>style.visibility</p:attrName>
                                        </p:attrNameLst>
                                      </p:cBhvr>
                                      <p:to>
                                        <p:strVal val="visible"/>
                                      </p:to>
                                    </p:set>
                                    <p:animEffect transition="in" filter="wipe(up)">
                                      <p:cBhvr>
                                        <p:cTn id="12" dur="500"/>
                                        <p:tgtEl>
                                          <p:spTgt spid="2048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body" sz="half" idx="4294967295"/>
          </p:nvPr>
        </p:nvSpPr>
        <p:spPr>
          <a:xfrm>
            <a:off x="457200" y="3560763"/>
            <a:ext cx="6335713" cy="2306637"/>
          </a:xfrm>
        </p:spPr>
        <p:txBody>
          <a:bodyPr/>
          <a:lstStyle/>
          <a:p>
            <a:pPr eaLnBrk="1" hangingPunct="1"/>
            <a:r>
              <a:rPr lang="en-US" sz="2800"/>
              <a:t>h</a:t>
            </a:r>
            <a:r>
              <a:rPr lang="zh-CN" altLang="en-US" sz="2800"/>
              <a:t>越大，无碰撞通过凸起能力大。</a:t>
            </a:r>
          </a:p>
          <a:p>
            <a:pPr eaLnBrk="1" hangingPunct="1"/>
            <a:r>
              <a:rPr lang="en-US" sz="2800"/>
              <a:t>h</a:t>
            </a:r>
            <a:r>
              <a:rPr lang="zh-CN" altLang="en-US" sz="2800"/>
              <a:t>越大，顶起失效的可能性越小。</a:t>
            </a:r>
          </a:p>
          <a:p>
            <a:pPr eaLnBrk="1" hangingPunct="1"/>
            <a:r>
              <a:rPr lang="zh-CN" altLang="en-US" sz="2800"/>
              <a:t>   越大，越不易发生触头失效。</a:t>
            </a:r>
          </a:p>
          <a:p>
            <a:pPr eaLnBrk="1" hangingPunct="1"/>
            <a:r>
              <a:rPr lang="zh-CN" altLang="en-US" sz="2800"/>
              <a:t>   越大，越不易发生托尾失效。</a:t>
            </a:r>
          </a:p>
        </p:txBody>
      </p:sp>
      <p:pic>
        <p:nvPicPr>
          <p:cNvPr id="21507" name="Picture 4" descr="Tu7-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1188" y="836613"/>
            <a:ext cx="7416800" cy="2384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21508" name="Object 4"/>
          <p:cNvGraphicFramePr>
            <a:graphicFrameLocks noGrp="1" noChangeAspect="1"/>
          </p:cNvGraphicFramePr>
          <p:nvPr>
            <p:ph sz="half" idx="4294967295"/>
          </p:nvPr>
        </p:nvGraphicFramePr>
        <p:xfrm>
          <a:off x="827088" y="4581525"/>
          <a:ext cx="293687" cy="373063"/>
        </p:xfrm>
        <a:graphic>
          <a:graphicData uri="http://schemas.openxmlformats.org/presentationml/2006/ole">
            <p:oleObj spid="_x0000_s29737" r:id="rId4" imgW="152466" imgH="215994" progId="Equation.3">
              <p:embed/>
            </p:oleObj>
          </a:graphicData>
        </a:graphic>
      </p:graphicFrame>
      <p:graphicFrame>
        <p:nvGraphicFramePr>
          <p:cNvPr id="21509" name="Object 5"/>
          <p:cNvGraphicFramePr>
            <a:graphicFrameLocks noChangeAspect="1"/>
          </p:cNvGraphicFramePr>
          <p:nvPr/>
        </p:nvGraphicFramePr>
        <p:xfrm>
          <a:off x="755650" y="5157788"/>
          <a:ext cx="355600" cy="431800"/>
        </p:xfrm>
        <a:graphic>
          <a:graphicData uri="http://schemas.openxmlformats.org/presentationml/2006/ole">
            <p:oleObj spid="_x0000_s29738" r:id="rId5" imgW="177800" imgH="215900" progId="Equation.3">
              <p:embed/>
            </p:oleObj>
          </a:graphicData>
        </a:graphic>
      </p:graphicFrame>
    </p:spTree>
    <p:extLst>
      <p:ext uri="{BB962C8B-B14F-4D97-AF65-F5344CB8AC3E}">
        <p14:creationId xmlns:p14="http://schemas.microsoft.com/office/powerpoint/2010/main" xmlns="" val="187210936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188" y="1196975"/>
            <a:ext cx="7345362"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3389199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2516570026"/>
              </p:ext>
            </p:extLst>
          </p:nvPr>
        </p:nvGraphicFramePr>
        <p:xfrm>
          <a:off x="381000" y="1219199"/>
          <a:ext cx="7772400" cy="5317085"/>
        </p:xfrm>
        <a:graphic>
          <a:graphicData uri="http://schemas.openxmlformats.org/drawingml/2006/table">
            <a:tbl>
              <a:tblPr firstRow="1" firstCol="1" bandRow="1">
                <a:tableStyleId>{5C22544A-7EE6-4342-B048-85BDC9FD1C3A}</a:tableStyleId>
              </a:tblPr>
              <a:tblGrid>
                <a:gridCol w="454351"/>
                <a:gridCol w="1463204"/>
                <a:gridCol w="2178075"/>
                <a:gridCol w="1868805"/>
                <a:gridCol w="1807965"/>
              </a:tblGrid>
              <a:tr h="474115">
                <a:tc gridSpan="2">
                  <a:txBody>
                    <a:bodyPr/>
                    <a:lstStyle/>
                    <a:p>
                      <a:pPr algn="ctr">
                        <a:lnSpc>
                          <a:spcPct val="125000"/>
                        </a:lnSpc>
                        <a:spcAft>
                          <a:spcPts val="0"/>
                        </a:spcAft>
                      </a:pPr>
                      <a:r>
                        <a:rPr lang="zh-CN" sz="2000" kern="100">
                          <a:effectLst/>
                        </a:rPr>
                        <a:t>汽车类型</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lnSpc>
                          <a:spcPct val="125000"/>
                        </a:lnSpc>
                        <a:spcAft>
                          <a:spcPts val="0"/>
                        </a:spcAft>
                      </a:pPr>
                      <a:r>
                        <a:rPr lang="zh-CN" sz="2000" kern="100">
                          <a:effectLst/>
                        </a:rPr>
                        <a:t>最小离地间隙（</a:t>
                      </a:r>
                      <a:r>
                        <a:rPr lang="en-US" sz="2000" kern="100">
                          <a:effectLst/>
                        </a:rPr>
                        <a:t>mm</a:t>
                      </a:r>
                      <a:r>
                        <a:rPr lang="zh-CN" sz="20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zh-CN" sz="2000" kern="100">
                          <a:effectLst/>
                        </a:rPr>
                        <a:t>接近角（°）</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zh-CN" sz="2000" kern="100">
                          <a:effectLst/>
                        </a:rPr>
                        <a:t>离去角（°）</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1289328">
                <a:tc>
                  <a:txBody>
                    <a:bodyPr/>
                    <a:lstStyle/>
                    <a:p>
                      <a:pPr algn="ctr">
                        <a:lnSpc>
                          <a:spcPct val="125000"/>
                        </a:lnSpc>
                        <a:spcAft>
                          <a:spcPts val="0"/>
                        </a:spcAft>
                      </a:pPr>
                      <a:r>
                        <a:rPr lang="zh-CN" sz="2000" kern="100">
                          <a:effectLst/>
                        </a:rPr>
                        <a:t>轿车</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zh-CN" sz="2000" kern="100">
                          <a:effectLst/>
                        </a:rPr>
                        <a:t>轻型、微型</a:t>
                      </a:r>
                    </a:p>
                    <a:p>
                      <a:pPr algn="ctr">
                        <a:lnSpc>
                          <a:spcPct val="125000"/>
                        </a:lnSpc>
                        <a:spcAft>
                          <a:spcPts val="0"/>
                        </a:spcAft>
                      </a:pPr>
                      <a:r>
                        <a:rPr lang="zh-CN" sz="2000" kern="100">
                          <a:effectLst/>
                        </a:rPr>
                        <a:t>中级、高级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120~180</a:t>
                      </a:r>
                      <a:endParaRPr lang="zh-CN" sz="2000" kern="100">
                        <a:effectLst/>
                      </a:endParaRPr>
                    </a:p>
                    <a:p>
                      <a:pPr algn="ctr">
                        <a:lnSpc>
                          <a:spcPct val="125000"/>
                        </a:lnSpc>
                        <a:spcAft>
                          <a:spcPts val="0"/>
                        </a:spcAft>
                      </a:pPr>
                      <a:r>
                        <a:rPr lang="en-US" sz="2000" kern="100">
                          <a:effectLst/>
                        </a:rPr>
                        <a:t>130~200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20~30</a:t>
                      </a:r>
                      <a:endParaRPr lang="zh-CN" sz="2000" kern="100">
                        <a:effectLst/>
                      </a:endParaRPr>
                    </a:p>
                    <a:p>
                      <a:pPr algn="ctr">
                        <a:lnSpc>
                          <a:spcPct val="125000"/>
                        </a:lnSpc>
                        <a:spcAft>
                          <a:spcPts val="0"/>
                        </a:spcAft>
                      </a:pPr>
                      <a:r>
                        <a:rPr lang="en-US" sz="2000" kern="100">
                          <a:effectLst/>
                        </a:rPr>
                        <a:t>20~30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3~5</a:t>
                      </a:r>
                      <a:endParaRPr lang="zh-CN" sz="2000" kern="100">
                        <a:effectLst/>
                      </a:endParaRPr>
                    </a:p>
                    <a:p>
                      <a:pPr algn="ctr">
                        <a:lnSpc>
                          <a:spcPct val="125000"/>
                        </a:lnSpc>
                        <a:spcAft>
                          <a:spcPts val="0"/>
                        </a:spcAft>
                      </a:pPr>
                      <a:r>
                        <a:rPr lang="en-US" sz="2000" kern="100">
                          <a:effectLst/>
                        </a:rPr>
                        <a:t>5~8</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1289328">
                <a:tc>
                  <a:txBody>
                    <a:bodyPr/>
                    <a:lstStyle/>
                    <a:p>
                      <a:pPr algn="ctr">
                        <a:lnSpc>
                          <a:spcPct val="125000"/>
                        </a:lnSpc>
                        <a:spcAft>
                          <a:spcPts val="0"/>
                        </a:spcAft>
                      </a:pPr>
                      <a:r>
                        <a:rPr lang="zh-CN" sz="2000" kern="100">
                          <a:effectLst/>
                        </a:rPr>
                        <a:t>货车</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zh-CN" sz="2000" kern="100">
                          <a:effectLst/>
                        </a:rPr>
                        <a:t>轻型</a:t>
                      </a:r>
                    </a:p>
                    <a:p>
                      <a:pPr algn="ctr">
                        <a:lnSpc>
                          <a:spcPct val="125000"/>
                        </a:lnSpc>
                        <a:spcAft>
                          <a:spcPts val="0"/>
                        </a:spcAft>
                      </a:pPr>
                      <a:r>
                        <a:rPr lang="zh-CN" sz="2000" kern="100">
                          <a:effectLst/>
                        </a:rPr>
                        <a:t>中型、重型</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180~220</a:t>
                      </a:r>
                      <a:endParaRPr lang="zh-CN" sz="2000" kern="100">
                        <a:effectLst/>
                      </a:endParaRPr>
                    </a:p>
                    <a:p>
                      <a:pPr algn="ctr">
                        <a:lnSpc>
                          <a:spcPct val="125000"/>
                        </a:lnSpc>
                        <a:spcAft>
                          <a:spcPts val="0"/>
                        </a:spcAft>
                      </a:pPr>
                      <a:r>
                        <a:rPr lang="en-US" sz="2000" kern="100">
                          <a:effectLst/>
                        </a:rPr>
                        <a:t>220~300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20~30</a:t>
                      </a:r>
                      <a:endParaRPr lang="zh-CN" sz="2000" kern="100">
                        <a:effectLst/>
                      </a:endParaRPr>
                    </a:p>
                    <a:p>
                      <a:pPr algn="ctr">
                        <a:lnSpc>
                          <a:spcPct val="125000"/>
                        </a:lnSpc>
                        <a:spcAft>
                          <a:spcPts val="0"/>
                        </a:spcAft>
                      </a:pPr>
                      <a:r>
                        <a:rPr lang="en-US" sz="2000" kern="100">
                          <a:effectLst/>
                        </a:rPr>
                        <a:t>25~30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2~4</a:t>
                      </a:r>
                      <a:endParaRPr lang="zh-CN" sz="2000" kern="100">
                        <a:effectLst/>
                      </a:endParaRPr>
                    </a:p>
                    <a:p>
                      <a:pPr algn="ctr">
                        <a:lnSpc>
                          <a:spcPct val="125000"/>
                        </a:lnSpc>
                        <a:spcAft>
                          <a:spcPts val="0"/>
                        </a:spcAft>
                      </a:pPr>
                      <a:r>
                        <a:rPr lang="en-US" sz="2000" kern="100">
                          <a:effectLst/>
                        </a:rPr>
                        <a:t>4~7</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1502314">
                <a:tc>
                  <a:txBody>
                    <a:bodyPr/>
                    <a:lstStyle/>
                    <a:p>
                      <a:pPr algn="ctr">
                        <a:lnSpc>
                          <a:spcPct val="125000"/>
                        </a:lnSpc>
                        <a:spcAft>
                          <a:spcPts val="0"/>
                        </a:spcAft>
                      </a:pPr>
                      <a:r>
                        <a:rPr lang="zh-CN" sz="2000" kern="100">
                          <a:effectLst/>
                        </a:rPr>
                        <a:t>大客车</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zh-CN" sz="2000" kern="100">
                          <a:effectLst/>
                        </a:rPr>
                        <a:t>小型</a:t>
                      </a:r>
                    </a:p>
                    <a:p>
                      <a:pPr algn="ctr">
                        <a:lnSpc>
                          <a:spcPct val="125000"/>
                        </a:lnSpc>
                        <a:spcAft>
                          <a:spcPts val="0"/>
                        </a:spcAft>
                      </a:pPr>
                      <a:r>
                        <a:rPr lang="zh-CN" sz="2000" kern="100">
                          <a:effectLst/>
                        </a:rPr>
                        <a:t>中型、大型</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180~220</a:t>
                      </a:r>
                      <a:endParaRPr lang="zh-CN" sz="2000" kern="100">
                        <a:effectLst/>
                      </a:endParaRPr>
                    </a:p>
                    <a:p>
                      <a:pPr algn="ctr">
                        <a:lnSpc>
                          <a:spcPct val="125000"/>
                        </a:lnSpc>
                        <a:spcAft>
                          <a:spcPts val="0"/>
                        </a:spcAft>
                      </a:pPr>
                      <a:r>
                        <a:rPr lang="en-US" sz="2000" kern="100">
                          <a:effectLst/>
                        </a:rPr>
                        <a:t>240~290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8~30</a:t>
                      </a:r>
                      <a:endParaRPr lang="zh-CN" sz="2000" kern="100">
                        <a:effectLst/>
                      </a:endParaRPr>
                    </a:p>
                    <a:p>
                      <a:pPr algn="ctr">
                        <a:lnSpc>
                          <a:spcPct val="125000"/>
                        </a:lnSpc>
                        <a:spcAft>
                          <a:spcPts val="0"/>
                        </a:spcAft>
                      </a:pPr>
                      <a:r>
                        <a:rPr lang="en-US" sz="2000" kern="100">
                          <a:effectLst/>
                        </a:rPr>
                        <a:t>8~12</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5~9</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74115">
                <a:tc>
                  <a:txBody>
                    <a:bodyPr/>
                    <a:lstStyle/>
                    <a:p>
                      <a:pPr algn="ctr">
                        <a:lnSpc>
                          <a:spcPct val="125000"/>
                        </a:lnSpc>
                        <a:spcAft>
                          <a:spcPts val="0"/>
                        </a:spcAft>
                      </a:pPr>
                      <a:r>
                        <a:rPr lang="en-US" sz="2000" kern="10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zh-CN" sz="2000" kern="100">
                          <a:effectLst/>
                        </a:rPr>
                        <a:t>越野车</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36~60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dirty="0">
                          <a:effectLst/>
                        </a:rPr>
                        <a:t>1.9~3.6</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xmlns="" val="19936871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52400" y="152400"/>
            <a:ext cx="8229600" cy="992188"/>
          </a:xfrm>
        </p:spPr>
        <p:txBody>
          <a:bodyPr/>
          <a:lstStyle/>
          <a:p>
            <a:pPr eaLnBrk="1" hangingPunct="1"/>
            <a:r>
              <a:rPr lang="en-US" altLang="zh-CN" sz="3200" b="1" dirty="0" smtClean="0"/>
              <a:t>3.3 </a:t>
            </a:r>
            <a:r>
              <a:rPr lang="zh-CN" altLang="en-US" sz="3200" b="1" dirty="0" smtClean="0">
                <a:latin typeface="黑体" panose="02010609060101010101" pitchFamily="49" charset="-122"/>
                <a:ea typeface="黑体" panose="02010609060101010101" pitchFamily="49" charset="-122"/>
              </a:rPr>
              <a:t>汽车感觉安全性</a:t>
            </a:r>
          </a:p>
        </p:txBody>
      </p:sp>
      <p:sp>
        <p:nvSpPr>
          <p:cNvPr id="14339" name="Rectangle 3"/>
          <p:cNvSpPr>
            <a:spLocks noGrp="1" noChangeArrowheads="1"/>
          </p:cNvSpPr>
          <p:nvPr>
            <p:ph type="body" idx="1"/>
          </p:nvPr>
        </p:nvSpPr>
        <p:spPr>
          <a:xfrm>
            <a:off x="428625" y="1428750"/>
            <a:ext cx="8229600" cy="3886200"/>
          </a:xfrm>
        </p:spPr>
        <p:txBody>
          <a:bodyPr/>
          <a:lstStyle/>
          <a:p>
            <a:pPr marL="0" indent="631825" eaLnBrk="1" hangingPunct="1">
              <a:lnSpc>
                <a:spcPct val="120000"/>
              </a:lnSpc>
              <a:buFont typeface="Wingdings" panose="05000000000000000000" pitchFamily="2" charset="2"/>
              <a:buNone/>
            </a:pPr>
            <a:r>
              <a:rPr lang="zh-CN" altLang="en-US" sz="2800" dirty="0" smtClean="0">
                <a:solidFill>
                  <a:srgbClr val="FF0000"/>
                </a:solidFill>
              </a:rPr>
              <a:t>汽车感觉安全性</a:t>
            </a:r>
            <a:r>
              <a:rPr lang="zh-CN" altLang="en-US" sz="2800" dirty="0" smtClean="0"/>
              <a:t>是指在汽车上设置特有装备或考虑一定的特殊要求，如照明设备、声响报警装备、驾驶员的直接和间接视线，便于驾驶员能掌握汽车的运行状况和道路状况，做出正确判断以减少交通事故的能力。</a:t>
            </a:r>
          </a:p>
          <a:p>
            <a:pPr marL="0" indent="631825" eaLnBrk="1" hangingPunct="1">
              <a:buSzTx/>
              <a:buFont typeface="Wingdings" panose="05000000000000000000" pitchFamily="2" charset="2"/>
              <a:buChar char="?"/>
            </a:pPr>
            <a:r>
              <a:rPr lang="zh-CN" altLang="en-US" sz="2800" dirty="0" smtClean="0">
                <a:solidFill>
                  <a:srgbClr val="FF0000"/>
                </a:solidFill>
              </a:rPr>
              <a:t>照明设备</a:t>
            </a:r>
          </a:p>
          <a:p>
            <a:pPr marL="0" indent="631825" eaLnBrk="1" hangingPunct="1">
              <a:buSzTx/>
              <a:buFont typeface="Wingdings" panose="05000000000000000000" pitchFamily="2" charset="2"/>
              <a:buChar char="?"/>
            </a:pPr>
            <a:r>
              <a:rPr lang="zh-CN" altLang="en-US" sz="2800" dirty="0" smtClean="0">
                <a:solidFill>
                  <a:srgbClr val="FF0000"/>
                </a:solidFill>
              </a:rPr>
              <a:t>汽车视野</a:t>
            </a:r>
          </a:p>
        </p:txBody>
      </p:sp>
    </p:spTree>
    <p:extLst>
      <p:ext uri="{BB962C8B-B14F-4D97-AF65-F5344CB8AC3E}">
        <p14:creationId xmlns:p14="http://schemas.microsoft.com/office/powerpoint/2010/main" xmlns="" val="1643225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4339">
                                            <p:txEl>
                                              <p:pRg st="0" end="0"/>
                                            </p:txEl>
                                          </p:spTgt>
                                        </p:tgtEl>
                                        <p:attrNameLst>
                                          <p:attrName>style.visibility</p:attrName>
                                        </p:attrNameLst>
                                      </p:cBhvr>
                                      <p:to>
                                        <p:strVal val="visible"/>
                                      </p:to>
                                    </p:set>
                                    <p:animEffect transition="in" filter="diamond(in)">
                                      <p:cBhvr>
                                        <p:cTn id="12" dur="2000"/>
                                        <p:tgtEl>
                                          <p:spTgt spid="1433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14339">
                                            <p:txEl>
                                              <p:pRg st="1" end="1"/>
                                            </p:txEl>
                                          </p:spTgt>
                                        </p:tgtEl>
                                        <p:attrNameLst>
                                          <p:attrName>style.visibility</p:attrName>
                                        </p:attrNameLst>
                                      </p:cBhvr>
                                      <p:to>
                                        <p:strVal val="visible"/>
                                      </p:to>
                                    </p:set>
                                    <p:animEffect transition="in" filter="circle(in)">
                                      <p:cBhvr>
                                        <p:cTn id="17" dur="2000"/>
                                        <p:tgtEl>
                                          <p:spTgt spid="14339">
                                            <p:txEl>
                                              <p:pRg st="1" end="1"/>
                                            </p:txEl>
                                          </p:spTgt>
                                        </p:tgtEl>
                                      </p:cBhvr>
                                    </p:animEffect>
                                  </p:childTnLst>
                                </p:cTn>
                              </p:par>
                              <p:par>
                                <p:cTn id="18" presetID="6" presetClass="entr" presetSubtype="16" fill="hold" nodeType="withEffect">
                                  <p:stCondLst>
                                    <p:cond delay="0"/>
                                  </p:stCondLst>
                                  <p:childTnLst>
                                    <p:set>
                                      <p:cBhvr>
                                        <p:cTn id="19" dur="1" fill="hold">
                                          <p:stCondLst>
                                            <p:cond delay="0"/>
                                          </p:stCondLst>
                                        </p:cTn>
                                        <p:tgtEl>
                                          <p:spTgt spid="14339">
                                            <p:txEl>
                                              <p:pRg st="2" end="2"/>
                                            </p:txEl>
                                          </p:spTgt>
                                        </p:tgtEl>
                                        <p:attrNameLst>
                                          <p:attrName>style.visibility</p:attrName>
                                        </p:attrNameLst>
                                      </p:cBhvr>
                                      <p:to>
                                        <p:strVal val="visible"/>
                                      </p:to>
                                    </p:set>
                                    <p:animEffect transition="in" filter="circle(in)">
                                      <p:cBhvr>
                                        <p:cTn id="20" dur="2000"/>
                                        <p:tgtEl>
                                          <p:spTgt spid="143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04800" y="228600"/>
            <a:ext cx="8229600" cy="933450"/>
          </a:xfrm>
        </p:spPr>
        <p:txBody>
          <a:bodyPr/>
          <a:lstStyle/>
          <a:p>
            <a:pPr eaLnBrk="1" hangingPunct="1"/>
            <a:r>
              <a:rPr lang="en-US" altLang="zh-CN" sz="3600" b="1" dirty="0" smtClean="0"/>
              <a:t>3.3.1 </a:t>
            </a:r>
            <a:r>
              <a:rPr lang="zh-CN" altLang="en-US" sz="3600" b="1" dirty="0" smtClean="0"/>
              <a:t>汽车灯光</a:t>
            </a:r>
          </a:p>
        </p:txBody>
      </p:sp>
      <p:sp>
        <p:nvSpPr>
          <p:cNvPr id="24579" name="Rectangle 3"/>
          <p:cNvSpPr>
            <a:spLocks noGrp="1" noChangeArrowheads="1"/>
          </p:cNvSpPr>
          <p:nvPr>
            <p:ph type="body" idx="1"/>
          </p:nvPr>
        </p:nvSpPr>
        <p:spPr>
          <a:xfrm>
            <a:off x="468313" y="1557338"/>
            <a:ext cx="8229600" cy="3455987"/>
          </a:xfrm>
        </p:spPr>
        <p:txBody>
          <a:bodyPr/>
          <a:lstStyle/>
          <a:p>
            <a:pPr marL="0" indent="715963" eaLnBrk="1" hangingPunct="1">
              <a:lnSpc>
                <a:spcPct val="150000"/>
              </a:lnSpc>
              <a:buFont typeface="Wingdings" panose="05000000000000000000" pitchFamily="2" charset="2"/>
              <a:buNone/>
            </a:pPr>
            <a:r>
              <a:rPr lang="zh-CN" altLang="en-US" sz="2800" dirty="0" smtClean="0"/>
              <a:t>据统计：全世界每年死于交通事故的人数估计超过</a:t>
            </a:r>
            <a:r>
              <a:rPr lang="en-US" altLang="zh-CN" sz="2800" dirty="0" smtClean="0"/>
              <a:t>50</a:t>
            </a:r>
            <a:r>
              <a:rPr lang="zh-CN" altLang="en-US" sz="2800" dirty="0" smtClean="0"/>
              <a:t>万人，伤</a:t>
            </a:r>
            <a:r>
              <a:rPr lang="en-US" altLang="zh-CN" sz="2800" dirty="0" smtClean="0"/>
              <a:t>1000</a:t>
            </a:r>
            <a:r>
              <a:rPr lang="zh-CN" altLang="en-US" sz="2800" dirty="0" smtClean="0"/>
              <a:t>万人以上，而夜间发生的交通事故大约是白天的</a:t>
            </a:r>
            <a:r>
              <a:rPr lang="en-US" altLang="zh-CN" sz="2800" dirty="0" smtClean="0"/>
              <a:t>3</a:t>
            </a:r>
            <a:r>
              <a:rPr lang="zh-CN" altLang="en-US" sz="2800" dirty="0" smtClean="0"/>
              <a:t>倍，具有良好照明条件道路上交通事故只是没有照明或照明条件不良道路的</a:t>
            </a:r>
            <a:r>
              <a:rPr lang="en-US" altLang="zh-CN" sz="2800" dirty="0" smtClean="0"/>
              <a:t>30</a:t>
            </a:r>
            <a:r>
              <a:rPr lang="zh-CN" altLang="en-US" sz="2800" dirty="0" smtClean="0"/>
              <a:t>％。因而，改善汽车灯光产品的品质，对提高汽车的感觉安全性具有重大意义。</a:t>
            </a:r>
          </a:p>
        </p:txBody>
      </p:sp>
    </p:spTree>
    <p:extLst>
      <p:ext uri="{BB962C8B-B14F-4D97-AF65-F5344CB8AC3E}">
        <p14:creationId xmlns:p14="http://schemas.microsoft.com/office/powerpoint/2010/main" xmlns="" val="6344550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circle(in)">
                                      <p:cBhvr>
                                        <p:cTn id="7" dur="2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body" idx="1"/>
          </p:nvPr>
        </p:nvSpPr>
        <p:spPr>
          <a:xfrm>
            <a:off x="304800" y="1143000"/>
            <a:ext cx="8229600" cy="5360988"/>
          </a:xfrm>
        </p:spPr>
        <p:txBody>
          <a:bodyPr/>
          <a:lstStyle/>
          <a:p>
            <a:pPr marL="0" indent="539750" eaLnBrk="1" hangingPunct="1">
              <a:buFont typeface="Wingdings" panose="05000000000000000000" pitchFamily="2" charset="2"/>
              <a:buNone/>
            </a:pPr>
            <a:r>
              <a:rPr lang="en-US" altLang="zh-CN" dirty="0" smtClean="0"/>
              <a:t>1</a:t>
            </a:r>
            <a:r>
              <a:rPr lang="zh-CN" altLang="en-US" dirty="0" smtClean="0"/>
              <a:t>．功能：</a:t>
            </a:r>
          </a:p>
          <a:p>
            <a:pPr marL="0" indent="539750" eaLnBrk="1" hangingPunct="1">
              <a:buFont typeface="Wingdings" panose="05000000000000000000" pitchFamily="2" charset="2"/>
              <a:buNone/>
            </a:pPr>
            <a:r>
              <a:rPr lang="zh-CN" altLang="en-US" sz="2800" dirty="0" smtClean="0"/>
              <a:t>主要功能是照明、指示预告、警示预告。</a:t>
            </a:r>
          </a:p>
          <a:p>
            <a:pPr marL="0" indent="539750" eaLnBrk="1" hangingPunct="1">
              <a:buFont typeface="Wingdings" panose="05000000000000000000" pitchFamily="2" charset="2"/>
              <a:buNone/>
            </a:pPr>
            <a:r>
              <a:rPr lang="en-US" altLang="zh-CN" dirty="0" smtClean="0"/>
              <a:t>2.  </a:t>
            </a:r>
            <a:r>
              <a:rPr lang="zh-CN" altLang="en-US" dirty="0" smtClean="0"/>
              <a:t>分类</a:t>
            </a:r>
          </a:p>
          <a:p>
            <a:pPr marL="0" indent="539750" eaLnBrk="1" hangingPunct="1"/>
            <a:r>
              <a:rPr lang="zh-CN" altLang="en-US" sz="2800" b="1" dirty="0" smtClean="0">
                <a:solidFill>
                  <a:srgbClr val="FF0000"/>
                </a:solidFill>
              </a:rPr>
              <a:t>车辆前端照明</a:t>
            </a:r>
            <a:r>
              <a:rPr lang="zh-CN" altLang="en-US" sz="2800" dirty="0" smtClean="0"/>
              <a:t>：近光</a:t>
            </a:r>
            <a:r>
              <a:rPr lang="en-US" altLang="zh-CN" sz="2800" dirty="0" smtClean="0"/>
              <a:t>/</a:t>
            </a:r>
            <a:r>
              <a:rPr lang="zh-CN" altLang="en-US" sz="2800" dirty="0" smtClean="0"/>
              <a:t>远光前照灯、雾灯、辅助行驶灯、转向灯、驻车灯和侧向标志</a:t>
            </a:r>
            <a:r>
              <a:rPr lang="en-US" altLang="zh-CN" sz="2800" dirty="0" smtClean="0"/>
              <a:t>/</a:t>
            </a:r>
            <a:r>
              <a:rPr lang="zh-CN" altLang="en-US" sz="2800" dirty="0" smtClean="0"/>
              <a:t>间距灯</a:t>
            </a:r>
            <a:r>
              <a:rPr lang="en-US" altLang="zh-CN" sz="2800" dirty="0" smtClean="0"/>
              <a:t>(</a:t>
            </a:r>
            <a:r>
              <a:rPr lang="zh-CN" altLang="en-US" sz="2800" dirty="0" smtClean="0"/>
              <a:t>宽车</a:t>
            </a:r>
            <a:r>
              <a:rPr lang="en-US" altLang="zh-CN" sz="2800" dirty="0" smtClean="0"/>
              <a:t>)</a:t>
            </a:r>
            <a:r>
              <a:rPr lang="zh-CN" altLang="en-US" sz="2800" dirty="0" smtClean="0"/>
              <a:t>。 </a:t>
            </a:r>
          </a:p>
          <a:p>
            <a:pPr marL="0" indent="539750" eaLnBrk="1" hangingPunct="1"/>
            <a:r>
              <a:rPr lang="zh-CN" altLang="en-US" sz="2800" b="1" dirty="0" smtClean="0">
                <a:solidFill>
                  <a:srgbClr val="FF0000"/>
                </a:solidFill>
              </a:rPr>
              <a:t>后端照明：</a:t>
            </a:r>
            <a:r>
              <a:rPr lang="zh-CN" altLang="en-US" sz="2800" dirty="0" smtClean="0"/>
              <a:t>停车灯、尾灯、转向灯、驻车灯、间距灯</a:t>
            </a:r>
            <a:r>
              <a:rPr lang="en-US" altLang="zh-CN" sz="2800" dirty="0" smtClean="0"/>
              <a:t>(</a:t>
            </a:r>
            <a:r>
              <a:rPr lang="zh-CN" altLang="en-US" sz="2800" dirty="0" smtClean="0"/>
              <a:t>宽车</a:t>
            </a:r>
            <a:r>
              <a:rPr lang="en-US" altLang="zh-CN" sz="2800" dirty="0" smtClean="0"/>
              <a:t>)</a:t>
            </a:r>
            <a:r>
              <a:rPr lang="zh-CN" altLang="en-US" sz="2800" dirty="0" smtClean="0"/>
              <a:t>、倒车灯和牌照灯。 </a:t>
            </a:r>
          </a:p>
          <a:p>
            <a:pPr marL="0" indent="539750" eaLnBrk="1" hangingPunct="1"/>
            <a:r>
              <a:rPr lang="zh-CN" altLang="en-US" sz="2800" b="1" dirty="0" smtClean="0">
                <a:solidFill>
                  <a:srgbClr val="FF0000"/>
                </a:solidFill>
              </a:rPr>
              <a:t>车辆内部照明信号设备</a:t>
            </a:r>
            <a:endParaRPr lang="zh-CN" altLang="en-US" dirty="0" smtClean="0">
              <a:solidFill>
                <a:srgbClr val="FF0000"/>
              </a:solidFill>
            </a:endParaRPr>
          </a:p>
          <a:p>
            <a:pPr marL="0" indent="539750" eaLnBrk="1" hangingPunct="1">
              <a:buFont typeface="Wingdings" panose="05000000000000000000" pitchFamily="2" charset="2"/>
              <a:buNone/>
            </a:pPr>
            <a:endParaRPr lang="en-US" altLang="zh-CN" dirty="0" smtClean="0"/>
          </a:p>
        </p:txBody>
      </p:sp>
    </p:spTree>
    <p:extLst>
      <p:ext uri="{BB962C8B-B14F-4D97-AF65-F5344CB8AC3E}">
        <p14:creationId xmlns:p14="http://schemas.microsoft.com/office/powerpoint/2010/main" xmlns="" val="40271147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endParaRPr lang="zh-CN" altLang="zh-CN" smtClean="0"/>
          </a:p>
        </p:txBody>
      </p:sp>
      <p:sp>
        <p:nvSpPr>
          <p:cNvPr id="26627" name="Rectangle 3"/>
          <p:cNvSpPr>
            <a:spLocks noGrp="1" noChangeArrowheads="1"/>
          </p:cNvSpPr>
          <p:nvPr>
            <p:ph type="body" idx="1"/>
          </p:nvPr>
        </p:nvSpPr>
        <p:spPr>
          <a:xfrm>
            <a:off x="323850" y="1773238"/>
            <a:ext cx="4906963" cy="752475"/>
          </a:xfrm>
        </p:spPr>
        <p:txBody>
          <a:bodyPr/>
          <a:lstStyle/>
          <a:p>
            <a:pPr eaLnBrk="1" hangingPunct="1"/>
            <a:r>
              <a:rPr lang="zh-CN" altLang="en-US" smtClean="0"/>
              <a:t>前照灯</a:t>
            </a:r>
          </a:p>
        </p:txBody>
      </p:sp>
      <p:pic>
        <p:nvPicPr>
          <p:cNvPr id="26628" name="Picture 5" descr="2(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11638" y="3444875"/>
            <a:ext cx="4679950" cy="341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29" name="Picture 7" descr="汽车前照灯"/>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40200" y="404813"/>
            <a:ext cx="3810000" cy="285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0" name="Picture 9" descr="77485536846817cea2cc2b7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3400" y="2438400"/>
            <a:ext cx="3025775" cy="227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矩形 1"/>
          <p:cNvSpPr/>
          <p:nvPr/>
        </p:nvSpPr>
        <p:spPr>
          <a:xfrm>
            <a:off x="381000" y="4953000"/>
            <a:ext cx="3626069" cy="1688411"/>
          </a:xfrm>
          <a:prstGeom prst="rect">
            <a:avLst/>
          </a:prstGeom>
        </p:spPr>
        <p:txBody>
          <a:bodyPr wrap="square">
            <a:spAutoFit/>
          </a:bodyPr>
          <a:lstStyle/>
          <a:p>
            <a:pPr>
              <a:lnSpc>
                <a:spcPct val="150000"/>
              </a:lnSpc>
            </a:pPr>
            <a:r>
              <a:rPr lang="zh-CN" altLang="en-US" sz="2400" dirty="0"/>
              <a:t>汽车前照灯的主要作用是照亮</a:t>
            </a:r>
            <a:r>
              <a:rPr lang="zh-CN" altLang="en-US" sz="2400" dirty="0" smtClean="0"/>
              <a:t>道路，分近光</a:t>
            </a:r>
            <a:r>
              <a:rPr lang="zh-CN" altLang="en-US" sz="2400" dirty="0"/>
              <a:t>灯和远光灯。</a:t>
            </a:r>
          </a:p>
        </p:txBody>
      </p:sp>
    </p:spTree>
    <p:extLst>
      <p:ext uri="{BB962C8B-B14F-4D97-AF65-F5344CB8AC3E}">
        <p14:creationId xmlns:p14="http://schemas.microsoft.com/office/powerpoint/2010/main" xmlns="" val="35222744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idx="4294967295"/>
          </p:nvPr>
        </p:nvSpPr>
        <p:spPr>
          <a:xfrm>
            <a:off x="228600" y="1371600"/>
            <a:ext cx="8001000" cy="3886200"/>
          </a:xfrm>
        </p:spPr>
        <p:txBody>
          <a:bodyPr/>
          <a:lstStyle/>
          <a:p>
            <a:pPr eaLnBrk="1" hangingPunct="1"/>
            <a:r>
              <a:rPr lang="zh-CN" altLang="en-US" sz="2800" b="0" dirty="0">
                <a:latin typeface="华文行楷" panose="02010800040101010101" pitchFamily="2" charset="-122"/>
                <a:ea typeface="华文行楷" panose="02010800040101010101" pitchFamily="2" charset="-122"/>
              </a:rPr>
              <a:t>据国内外交通事故的统计表明</a:t>
            </a:r>
            <a:r>
              <a:rPr lang="en-US" sz="2800" b="0" dirty="0">
                <a:latin typeface="华文行楷" panose="02010800040101010101" pitchFamily="2" charset="-122"/>
                <a:ea typeface="华文行楷" panose="02010800040101010101" pitchFamily="2" charset="-122"/>
              </a:rPr>
              <a:t>,</a:t>
            </a:r>
            <a:r>
              <a:rPr lang="zh-CN" altLang="en-US" sz="2800" b="0" dirty="0">
                <a:latin typeface="华文行楷" panose="02010800040101010101" pitchFamily="2" charset="-122"/>
                <a:ea typeface="华文行楷" panose="02010800040101010101" pitchFamily="2" charset="-122"/>
              </a:rPr>
              <a:t>由于车辆本身因素造成的交通事故</a:t>
            </a:r>
            <a:r>
              <a:rPr lang="en-US" sz="2800" b="0" dirty="0">
                <a:latin typeface="华文行楷" panose="02010800040101010101" pitchFamily="2" charset="-122"/>
                <a:ea typeface="华文行楷" panose="02010800040101010101" pitchFamily="2" charset="-122"/>
              </a:rPr>
              <a:t>,</a:t>
            </a:r>
            <a:r>
              <a:rPr lang="zh-CN" altLang="en-US" sz="2800" b="0" dirty="0">
                <a:latin typeface="华文行楷" panose="02010800040101010101" pitchFamily="2" charset="-122"/>
                <a:ea typeface="华文行楷" panose="02010800040101010101" pitchFamily="2" charset="-122"/>
              </a:rPr>
              <a:t>在工业发达国家占</a:t>
            </a:r>
            <a:r>
              <a:rPr lang="en-US" sz="2800" b="0" dirty="0">
                <a:latin typeface="华文行楷" panose="02010800040101010101" pitchFamily="2" charset="-122"/>
                <a:ea typeface="华文行楷" panose="02010800040101010101" pitchFamily="2" charset="-122"/>
              </a:rPr>
              <a:t>5%</a:t>
            </a:r>
            <a:r>
              <a:rPr lang="zh-CN" altLang="en-US" sz="2800" b="0" dirty="0">
                <a:latin typeface="华文行楷" panose="02010800040101010101" pitchFamily="2" charset="-122"/>
                <a:ea typeface="华文行楷" panose="02010800040101010101" pitchFamily="2" charset="-122"/>
              </a:rPr>
              <a:t>左右</a:t>
            </a:r>
            <a:r>
              <a:rPr lang="en-US" sz="2800" b="0" dirty="0">
                <a:latin typeface="华文行楷" panose="02010800040101010101" pitchFamily="2" charset="-122"/>
                <a:ea typeface="华文行楷" panose="02010800040101010101" pitchFamily="2" charset="-122"/>
              </a:rPr>
              <a:t>,</a:t>
            </a:r>
            <a:r>
              <a:rPr lang="zh-CN" altLang="en-US" sz="2800" b="0" dirty="0">
                <a:latin typeface="华文行楷" panose="02010800040101010101" pitchFamily="2" charset="-122"/>
                <a:ea typeface="华文行楷" panose="02010800040101010101" pitchFamily="2" charset="-122"/>
              </a:rPr>
              <a:t>在发展中国家占</a:t>
            </a:r>
            <a:r>
              <a:rPr lang="en-US" sz="2800" b="0" dirty="0">
                <a:latin typeface="华文行楷" panose="02010800040101010101" pitchFamily="2" charset="-122"/>
                <a:ea typeface="华文行楷" panose="02010800040101010101" pitchFamily="2" charset="-122"/>
              </a:rPr>
              <a:t>10%</a:t>
            </a:r>
            <a:r>
              <a:rPr lang="zh-CN" altLang="en-US" sz="2800" b="0" dirty="0">
                <a:latin typeface="华文行楷" panose="02010800040101010101" pitchFamily="2" charset="-122"/>
                <a:ea typeface="华文行楷" panose="02010800040101010101" pitchFamily="2" charset="-122"/>
              </a:rPr>
              <a:t>左右。影响机动车安全性能的主要因素有转向、制动、车轮与轮胎、灯光与喇叭等装置。 </a:t>
            </a:r>
          </a:p>
          <a:p>
            <a:pPr eaLnBrk="1" hangingPunct="1"/>
            <a:r>
              <a:rPr lang="zh-CN" altLang="en-US" sz="2800" b="0" dirty="0">
                <a:latin typeface="华文行楷" panose="02010800040101010101" pitchFamily="2" charset="-122"/>
                <a:ea typeface="华文行楷" panose="02010800040101010101" pitchFamily="2" charset="-122"/>
              </a:rPr>
              <a:t>因此，提高汽车的主动安全性对预防事故的发生具有积极的意义。</a:t>
            </a:r>
          </a:p>
        </p:txBody>
      </p:sp>
      <p:pic>
        <p:nvPicPr>
          <p:cNvPr id="2" name="图片 1"/>
          <p:cNvPicPr>
            <a:picLocks noChangeAspect="1"/>
          </p:cNvPicPr>
          <p:nvPr/>
        </p:nvPicPr>
        <p:blipFill>
          <a:blip r:embed="rId2" cstate="print"/>
          <a:stretch>
            <a:fillRect/>
          </a:stretch>
        </p:blipFill>
        <p:spPr>
          <a:xfrm>
            <a:off x="236483" y="0"/>
            <a:ext cx="8541236" cy="1146147"/>
          </a:xfrm>
          <a:prstGeom prst="rect">
            <a:avLst/>
          </a:prstGeom>
        </p:spPr>
      </p:pic>
    </p:spTree>
    <p:extLst>
      <p:ext uri="{BB962C8B-B14F-4D97-AF65-F5344CB8AC3E}">
        <p14:creationId xmlns:p14="http://schemas.microsoft.com/office/powerpoint/2010/main" xmlns="" val="12576763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5" name="Picture 5" descr="16-17-44-80-1"/>
          <p:cNvPicPr>
            <a:picLocks noChangeAspect="1" noChangeArrowheads="1"/>
          </p:cNvPicPr>
          <p:nvPr/>
        </p:nvPicPr>
        <p:blipFill>
          <a:blip r:embed="rId2" cstate="print">
            <a:extLst>
              <a:ext uri="{28A0092B-C50C-407E-A947-70E740481C1C}">
                <a14:useLocalDpi xmlns:a14="http://schemas.microsoft.com/office/drawing/2010/main" xmlns="" val="0"/>
              </a:ext>
            </a:extLst>
          </a:blip>
          <a:srcRect b="16667"/>
          <a:stretch>
            <a:fillRect/>
          </a:stretch>
        </p:blipFill>
        <p:spPr bwMode="auto">
          <a:xfrm>
            <a:off x="3643313" y="285750"/>
            <a:ext cx="3810000" cy="2357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686" name="Text Box 6"/>
          <p:cNvSpPr txBox="1">
            <a:spLocks noChangeArrowheads="1"/>
          </p:cNvSpPr>
          <p:nvPr/>
        </p:nvSpPr>
        <p:spPr bwMode="auto">
          <a:xfrm>
            <a:off x="533400" y="1676400"/>
            <a:ext cx="25908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FF0000"/>
                </a:solidFill>
              </a:rPr>
              <a:t>日间行车灯</a:t>
            </a:r>
          </a:p>
        </p:txBody>
      </p:sp>
      <p:sp>
        <p:nvSpPr>
          <p:cNvPr id="71687" name="Rectangle 7"/>
          <p:cNvSpPr>
            <a:spLocks noChangeArrowheads="1"/>
          </p:cNvSpPr>
          <p:nvPr/>
        </p:nvSpPr>
        <p:spPr bwMode="auto">
          <a:xfrm>
            <a:off x="285750" y="2499529"/>
            <a:ext cx="7943850"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179388" eaLnBrk="0" hangingPunct="0">
              <a:tabLst>
                <a:tab pos="33147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33147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33147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33147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33147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33147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33147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33147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3314700" algn="l"/>
              </a:tabLs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t>    </a:t>
            </a:r>
            <a:r>
              <a:rPr lang="zh-CN" altLang="en-US" sz="2800" b="1" dirty="0"/>
              <a:t>它的功效不是为了使驾驶员能看清路面，而是为了让别人知道有一辆车开过来了。因此这种灯具不是照明灯，而是一种信号灯</a:t>
            </a:r>
            <a:r>
              <a:rPr lang="zh-CN" altLang="en-US" sz="2800" b="1" dirty="0" smtClean="0"/>
              <a:t>。行车</a:t>
            </a:r>
            <a:r>
              <a:rPr lang="zh-CN" altLang="en-US" sz="2800" b="1" dirty="0"/>
              <a:t>开启头灯，可降低</a:t>
            </a:r>
            <a:r>
              <a:rPr lang="en-US" altLang="zh-CN" sz="2800" b="1" dirty="0"/>
              <a:t>12.4%</a:t>
            </a:r>
            <a:r>
              <a:rPr lang="zh-CN" altLang="en-US" sz="2800" b="1" dirty="0"/>
              <a:t>的车辆意外，同时也可降低</a:t>
            </a:r>
            <a:r>
              <a:rPr lang="en-US" altLang="zh-CN" sz="2800" b="1" dirty="0"/>
              <a:t>26.4%</a:t>
            </a:r>
            <a:r>
              <a:rPr lang="zh-CN" altLang="en-US" sz="2800" b="1" dirty="0"/>
              <a:t>的车祸死亡机率。总之，白天行车灯的目的就是为了交通安全。但是，夜间不能只开日间灯。</a:t>
            </a:r>
          </a:p>
        </p:txBody>
      </p:sp>
    </p:spTree>
    <p:extLst>
      <p:ext uri="{BB962C8B-B14F-4D97-AF65-F5344CB8AC3E}">
        <p14:creationId xmlns:p14="http://schemas.microsoft.com/office/powerpoint/2010/main" xmlns="" val="26145613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1685"/>
                                        </p:tgtEl>
                                        <p:attrNameLst>
                                          <p:attrName>style.visibility</p:attrName>
                                        </p:attrNameLst>
                                      </p:cBhvr>
                                      <p:to>
                                        <p:strVal val="visible"/>
                                      </p:to>
                                    </p:set>
                                    <p:animEffect transition="in" filter="blinds(horizontal)">
                                      <p:cBhvr>
                                        <p:cTn id="7" dur="500"/>
                                        <p:tgtEl>
                                          <p:spTgt spid="7168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1686"/>
                                        </p:tgtEl>
                                        <p:attrNameLst>
                                          <p:attrName>style.visibility</p:attrName>
                                        </p:attrNameLst>
                                      </p:cBhvr>
                                      <p:to>
                                        <p:strVal val="visible"/>
                                      </p:to>
                                    </p:set>
                                    <p:anim calcmode="lin" valueType="num">
                                      <p:cBhvr additive="base">
                                        <p:cTn id="12" dur="500" fill="hold"/>
                                        <p:tgtEl>
                                          <p:spTgt spid="71686"/>
                                        </p:tgtEl>
                                        <p:attrNameLst>
                                          <p:attrName>ppt_x</p:attrName>
                                        </p:attrNameLst>
                                      </p:cBhvr>
                                      <p:tavLst>
                                        <p:tav tm="0">
                                          <p:val>
                                            <p:strVal val="#ppt_x"/>
                                          </p:val>
                                        </p:tav>
                                        <p:tav tm="100000">
                                          <p:val>
                                            <p:strVal val="#ppt_x"/>
                                          </p:val>
                                        </p:tav>
                                      </p:tavLst>
                                    </p:anim>
                                    <p:anim calcmode="lin" valueType="num">
                                      <p:cBhvr additive="base">
                                        <p:cTn id="13" dur="500" fill="hold"/>
                                        <p:tgtEl>
                                          <p:spTgt spid="7168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1687"/>
                                        </p:tgtEl>
                                        <p:attrNameLst>
                                          <p:attrName>style.visibility</p:attrName>
                                        </p:attrNameLst>
                                      </p:cBhvr>
                                      <p:to>
                                        <p:strVal val="visible"/>
                                      </p:to>
                                    </p:set>
                                    <p:anim calcmode="lin" valueType="num">
                                      <p:cBhvr additive="base">
                                        <p:cTn id="18" dur="500" fill="hold"/>
                                        <p:tgtEl>
                                          <p:spTgt spid="71687"/>
                                        </p:tgtEl>
                                        <p:attrNameLst>
                                          <p:attrName>ppt_x</p:attrName>
                                        </p:attrNameLst>
                                      </p:cBhvr>
                                      <p:tavLst>
                                        <p:tav tm="0">
                                          <p:val>
                                            <p:strVal val="#ppt_x"/>
                                          </p:val>
                                        </p:tav>
                                        <p:tav tm="100000">
                                          <p:val>
                                            <p:strVal val="#ppt_x"/>
                                          </p:val>
                                        </p:tav>
                                      </p:tavLst>
                                    </p:anim>
                                    <p:anim calcmode="lin" valueType="num">
                                      <p:cBhvr additive="base">
                                        <p:cTn id="19" dur="500" fill="hold"/>
                                        <p:tgtEl>
                                          <p:spTgt spid="716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6" grpId="0"/>
      <p:bldP spid="7168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3"/>
          <p:cNvSpPr>
            <a:spLocks noChangeArrowheads="1"/>
          </p:cNvSpPr>
          <p:nvPr/>
        </p:nvSpPr>
        <p:spPr bwMode="auto">
          <a:xfrm>
            <a:off x="381000" y="949325"/>
            <a:ext cx="8001000" cy="5262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628650" eaLnBrk="0" hangingPunct="0">
              <a:tabLst>
                <a:tab pos="33147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33147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33147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33147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33147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33147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33147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33147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3314700" algn="l"/>
              </a:tabLs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dirty="0"/>
              <a:t>欧盟规定</a:t>
            </a:r>
            <a:r>
              <a:rPr lang="en-US" altLang="zh-CN" sz="2800" dirty="0"/>
              <a:t>,</a:t>
            </a:r>
            <a:r>
              <a:rPr lang="zh-CN" altLang="en-US" sz="2800" dirty="0"/>
              <a:t>新造轿车和小型货车从</a:t>
            </a:r>
            <a:r>
              <a:rPr lang="en-US" altLang="zh-CN" sz="2800" dirty="0"/>
              <a:t>2011</a:t>
            </a:r>
            <a:r>
              <a:rPr lang="zh-CN" altLang="en-US" sz="2800" dirty="0"/>
              <a:t>年</a:t>
            </a:r>
            <a:r>
              <a:rPr lang="en-US" altLang="zh-CN" sz="2800" dirty="0"/>
              <a:t>2</a:t>
            </a:r>
            <a:r>
              <a:rPr lang="zh-CN" altLang="en-US" sz="2800" dirty="0"/>
              <a:t>月</a:t>
            </a:r>
            <a:r>
              <a:rPr lang="en-US" altLang="zh-CN" sz="2800" dirty="0"/>
              <a:t>7</a:t>
            </a:r>
            <a:r>
              <a:rPr lang="zh-CN" altLang="en-US" sz="2800" dirty="0"/>
              <a:t>日起开始强制实行昼间行车灯</a:t>
            </a:r>
            <a:r>
              <a:rPr lang="en-US" altLang="zh-CN" sz="2800" dirty="0"/>
              <a:t>,</a:t>
            </a:r>
            <a:r>
              <a:rPr lang="zh-CN" altLang="en-US" sz="2800" dirty="0"/>
              <a:t>卡车和巴士自</a:t>
            </a:r>
            <a:r>
              <a:rPr lang="en-US" altLang="zh-CN" sz="2800" dirty="0"/>
              <a:t>2012</a:t>
            </a:r>
            <a:r>
              <a:rPr lang="zh-CN" altLang="en-US" sz="2800" dirty="0"/>
              <a:t>年</a:t>
            </a:r>
            <a:r>
              <a:rPr lang="en-US" altLang="zh-CN" sz="2800" dirty="0"/>
              <a:t>8</a:t>
            </a:r>
            <a:r>
              <a:rPr lang="zh-CN" altLang="en-US" sz="2800" dirty="0"/>
              <a:t>月开始实行 。</a:t>
            </a:r>
            <a:endParaRPr lang="en-US" altLang="zh-CN" sz="2800" dirty="0"/>
          </a:p>
          <a:p>
            <a:pPr eaLnBrk="1" hangingPunct="1">
              <a:lnSpc>
                <a:spcPct val="150000"/>
              </a:lnSpc>
            </a:pPr>
            <a:r>
              <a:rPr lang="zh-CN" altLang="en-US" sz="2800" dirty="0"/>
              <a:t>有些国家要求车辆必须安装日间行车灯</a:t>
            </a:r>
            <a:r>
              <a:rPr lang="zh-CN" altLang="en-US" sz="2800" dirty="0" smtClean="0"/>
              <a:t>，白天</a:t>
            </a:r>
            <a:r>
              <a:rPr lang="zh-CN" altLang="en-US" sz="2800" dirty="0"/>
              <a:t>开启日间行车灯有助于交通安全，日间行车灯随车辆启动而启动，到夜晚大灯开启后日间行车灯会自动关闭，在我国该项配置已逐渐出现在某些轿车上，不过不作为强制政策执行。</a:t>
            </a:r>
            <a:endParaRPr lang="zh-CN" altLang="en-US" dirty="0"/>
          </a:p>
        </p:txBody>
      </p:sp>
    </p:spTree>
    <p:extLst>
      <p:ext uri="{BB962C8B-B14F-4D97-AF65-F5344CB8AC3E}">
        <p14:creationId xmlns:p14="http://schemas.microsoft.com/office/powerpoint/2010/main" xmlns="" val="13543666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1"/>
          </p:nvPr>
        </p:nvSpPr>
        <p:spPr>
          <a:xfrm>
            <a:off x="4500563" y="214313"/>
            <a:ext cx="3754437" cy="1184275"/>
          </a:xfrm>
        </p:spPr>
        <p:txBody>
          <a:bodyPr/>
          <a:lstStyle/>
          <a:p>
            <a:pPr eaLnBrk="1" hangingPunct="1"/>
            <a:r>
              <a:rPr lang="zh-CN" altLang="en-US" smtClean="0"/>
              <a:t>尾灯</a:t>
            </a:r>
          </a:p>
        </p:txBody>
      </p:sp>
      <p:pic>
        <p:nvPicPr>
          <p:cNvPr id="33795" name="Picture 5" descr="2882572_212158730878_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850" y="404813"/>
            <a:ext cx="3600450" cy="2698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796" name="Picture 9" descr="cldauto-2010629211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86250" y="2928938"/>
            <a:ext cx="4419600" cy="3686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797" name="Picture 7" descr="汽车尾灯"/>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3929063"/>
            <a:ext cx="4271963" cy="2620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798" name="Text Box 10"/>
          <p:cNvSpPr txBox="1">
            <a:spLocks noChangeArrowheads="1"/>
          </p:cNvSpPr>
          <p:nvPr/>
        </p:nvSpPr>
        <p:spPr bwMode="auto">
          <a:xfrm>
            <a:off x="6715125" y="5857875"/>
            <a:ext cx="1873250" cy="366713"/>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LED</a:t>
            </a:r>
            <a:r>
              <a:rPr lang="zh-CN" altLang="en-US"/>
              <a:t>转向刹车灯</a:t>
            </a:r>
          </a:p>
        </p:txBody>
      </p:sp>
      <p:pic>
        <p:nvPicPr>
          <p:cNvPr id="33799" name="Picture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214813" y="785813"/>
            <a:ext cx="3071812" cy="2451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477182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body" idx="1"/>
          </p:nvPr>
        </p:nvSpPr>
        <p:spPr>
          <a:xfrm>
            <a:off x="381000" y="1066800"/>
            <a:ext cx="8229600" cy="5576888"/>
          </a:xfrm>
        </p:spPr>
        <p:txBody>
          <a:bodyPr/>
          <a:lstStyle/>
          <a:p>
            <a:pPr marL="0" indent="363538" eaLnBrk="1" hangingPunct="1">
              <a:lnSpc>
                <a:spcPct val="120000"/>
              </a:lnSpc>
            </a:pPr>
            <a:r>
              <a:rPr lang="zh-CN" altLang="en-US" sz="2800" dirty="0" smtClean="0"/>
              <a:t>对于</a:t>
            </a:r>
            <a:r>
              <a:rPr lang="zh-CN" altLang="en-US" sz="2800" dirty="0" smtClean="0">
                <a:solidFill>
                  <a:srgbClr val="FF0000"/>
                </a:solidFill>
              </a:rPr>
              <a:t>车辆的内部照明信号设备</a:t>
            </a:r>
            <a:r>
              <a:rPr lang="zh-CN" altLang="en-US" sz="2800" dirty="0" smtClean="0"/>
              <a:t>应优先方便使驾驶员接触与操纵各种开关，以及在车辆工作状态下能向驾驶员提供必要的信息，使驾驶员分心驾驶的可能性尽量小。</a:t>
            </a:r>
          </a:p>
          <a:p>
            <a:pPr marL="0" indent="363538" eaLnBrk="1" hangingPunct="1">
              <a:lnSpc>
                <a:spcPct val="120000"/>
              </a:lnSpc>
            </a:pPr>
            <a:r>
              <a:rPr lang="zh-CN" altLang="en-US" sz="2800" dirty="0" smtClean="0"/>
              <a:t>驾驶员必须处理不断增加的信息流，这些信息源于车辆本身、其他车辆、道路及无线电通讯设备，以符合人机工程学要求的方法适当地布置显示和指示设备，便于将所有信息转递给驾驶员，对于从容和安全驾驶是非常重要的。  </a:t>
            </a:r>
          </a:p>
        </p:txBody>
      </p:sp>
      <p:pic>
        <p:nvPicPr>
          <p:cNvPr id="2" name="图片 1"/>
          <p:cNvPicPr>
            <a:picLocks noChangeAspect="1"/>
          </p:cNvPicPr>
          <p:nvPr/>
        </p:nvPicPr>
        <p:blipFill>
          <a:blip r:embed="rId2" cstate="print"/>
          <a:stretch>
            <a:fillRect/>
          </a:stretch>
        </p:blipFill>
        <p:spPr>
          <a:xfrm>
            <a:off x="1981200" y="1828800"/>
            <a:ext cx="4115157" cy="3090940"/>
          </a:xfrm>
          <a:prstGeom prst="rect">
            <a:avLst/>
          </a:prstGeom>
        </p:spPr>
      </p:pic>
    </p:spTree>
    <p:extLst>
      <p:ext uri="{BB962C8B-B14F-4D97-AF65-F5344CB8AC3E}">
        <p14:creationId xmlns:p14="http://schemas.microsoft.com/office/powerpoint/2010/main" xmlns="" val="963896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汽车的转弯指示灯、倒车灯、雾灯、示廓灯、尾灯和牌照灯等主要是起到指示预告的功能，其中倒车灯在车辆倒车挂入倒车档时自动开启，雾灯主要是在迷雾天、雨雪天（夜间）时开启使用，示廓灯、尾灯、牌照灯在开启前照灯的同时亮灯。</a:t>
            </a:r>
          </a:p>
          <a:p>
            <a:r>
              <a:rPr lang="zh-CN" altLang="en-US" dirty="0"/>
              <a:t>具有警示预告功能的灯光主要有刹车灯和危险警示灯。其中，当驾驶员踩刹车的时候车尾刹车灯（红色）自动开启，警示后车注意减速避让；危险警示灯（黄色双跳灯）主要是向其他机动车、非机动车、行人警示预告本车具有危险紧急情况，请注意避让。</a:t>
            </a:r>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Tree>
    <p:extLst>
      <p:ext uri="{BB962C8B-B14F-4D97-AF65-F5344CB8AC3E}">
        <p14:creationId xmlns:p14="http://schemas.microsoft.com/office/powerpoint/2010/main" xmlns="" val="258936739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p:txBody>
          <a:bodyPr/>
          <a:lstStyle/>
          <a:p>
            <a:endParaRPr lang="zh-CN" altLang="en-US" smtClean="0"/>
          </a:p>
        </p:txBody>
      </p:sp>
      <p:pic>
        <p:nvPicPr>
          <p:cNvPr id="34819"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4313" y="714375"/>
            <a:ext cx="4572000" cy="2727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0"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29188" y="642938"/>
            <a:ext cx="4067175" cy="2671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1"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00188" y="3500438"/>
            <a:ext cx="6000750" cy="302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636371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图片 4"/>
          <p:cNvPicPr>
            <a:picLocks noChangeAspect="1"/>
          </p:cNvPicPr>
          <p:nvPr/>
        </p:nvPicPr>
        <p:blipFill>
          <a:blip r:embed="rId2" cstate="print"/>
          <a:stretch>
            <a:fillRect/>
          </a:stretch>
        </p:blipFill>
        <p:spPr>
          <a:xfrm>
            <a:off x="76200" y="1066800"/>
            <a:ext cx="4262034" cy="3200400"/>
          </a:xfrm>
          <a:prstGeom prst="rect">
            <a:avLst/>
          </a:prstGeom>
        </p:spPr>
      </p:pic>
      <p:pic>
        <p:nvPicPr>
          <p:cNvPr id="6" name="图片 5"/>
          <p:cNvPicPr>
            <a:picLocks noChangeAspect="1"/>
          </p:cNvPicPr>
          <p:nvPr/>
        </p:nvPicPr>
        <p:blipFill>
          <a:blip r:embed="rId3" cstate="print"/>
          <a:stretch>
            <a:fillRect/>
          </a:stretch>
        </p:blipFill>
        <p:spPr>
          <a:xfrm>
            <a:off x="4772025" y="1302647"/>
            <a:ext cx="4067175" cy="2728705"/>
          </a:xfrm>
          <a:prstGeom prst="rect">
            <a:avLst/>
          </a:prstGeom>
        </p:spPr>
      </p:pic>
    </p:spTree>
    <p:extLst>
      <p:ext uri="{BB962C8B-B14F-4D97-AF65-F5344CB8AC3E}">
        <p14:creationId xmlns:p14="http://schemas.microsoft.com/office/powerpoint/2010/main" xmlns="" val="19385198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body" idx="1"/>
          </p:nvPr>
        </p:nvSpPr>
        <p:spPr>
          <a:xfrm>
            <a:off x="457200" y="1066800"/>
            <a:ext cx="8229600" cy="5289550"/>
          </a:xfrm>
        </p:spPr>
        <p:txBody>
          <a:bodyPr/>
          <a:lstStyle/>
          <a:p>
            <a:pPr marL="0" indent="452438" eaLnBrk="1" hangingPunct="1">
              <a:lnSpc>
                <a:spcPct val="120000"/>
              </a:lnSpc>
              <a:buFont typeface="Wingdings" panose="05000000000000000000" pitchFamily="2" charset="2"/>
              <a:buNone/>
              <a:tabLst>
                <a:tab pos="176213" algn="l"/>
              </a:tabLst>
            </a:pPr>
            <a:r>
              <a:rPr lang="en-US" altLang="zh-CN" dirty="0" smtClean="0"/>
              <a:t>3.3.2 </a:t>
            </a:r>
            <a:r>
              <a:rPr lang="zh-CN" altLang="en-US" dirty="0" smtClean="0"/>
              <a:t>汽车视野</a:t>
            </a:r>
          </a:p>
          <a:p>
            <a:pPr marL="0" indent="452438" eaLnBrk="1" hangingPunct="1">
              <a:lnSpc>
                <a:spcPct val="120000"/>
              </a:lnSpc>
              <a:buFont typeface="Wingdings" panose="05000000000000000000" pitchFamily="2" charset="2"/>
              <a:buNone/>
              <a:tabLst>
                <a:tab pos="176213" algn="l"/>
              </a:tabLst>
            </a:pPr>
            <a:r>
              <a:rPr lang="zh-CN" altLang="en-US" sz="2800" dirty="0" smtClean="0"/>
              <a:t>驾驶员在驾驶过程中，有</a:t>
            </a:r>
            <a:r>
              <a:rPr lang="en-US" altLang="zh-CN" sz="2800" dirty="0" smtClean="0"/>
              <a:t>80</a:t>
            </a:r>
            <a:r>
              <a:rPr lang="zh-CN" altLang="en-US" sz="2800" dirty="0" smtClean="0"/>
              <a:t>％的信息是靠视觉得到的，确保良好的视野是预防交通事故的必要条件。</a:t>
            </a:r>
          </a:p>
          <a:p>
            <a:pPr marL="0" indent="452438" eaLnBrk="1" hangingPunct="1">
              <a:lnSpc>
                <a:spcPct val="120000"/>
              </a:lnSpc>
              <a:buFont typeface="Wingdings" panose="05000000000000000000" pitchFamily="2" charset="2"/>
              <a:buNone/>
              <a:tabLst>
                <a:tab pos="176213" algn="l"/>
              </a:tabLst>
            </a:pPr>
            <a:r>
              <a:rPr lang="en-US" altLang="zh-CN" sz="2800" dirty="0" smtClean="0"/>
              <a:t>1.</a:t>
            </a:r>
            <a:r>
              <a:rPr lang="zh-CN" altLang="en-US" sz="2800" dirty="0" smtClean="0"/>
              <a:t>汽车驾驶员眼椭圆 </a:t>
            </a:r>
          </a:p>
          <a:p>
            <a:pPr marL="0" indent="452438" eaLnBrk="1" hangingPunct="1">
              <a:lnSpc>
                <a:spcPct val="120000"/>
              </a:lnSpc>
              <a:buFont typeface="Wingdings" panose="05000000000000000000" pitchFamily="2" charset="2"/>
              <a:buNone/>
              <a:tabLst>
                <a:tab pos="176213" algn="l"/>
              </a:tabLst>
            </a:pPr>
            <a:r>
              <a:rPr lang="zh-CN" altLang="en-US" sz="2800" dirty="0" smtClean="0"/>
              <a:t>汽车驾驶员眼椭圆是指不同身材的驾驶员按自己的意愿将座椅调整到合适位置，并以正常的驾驶姿势入座后，其眼睛位置在车身坐标系中的统计分布图形呈椭圆状，因此被称为驾驶员眼椭圆。</a:t>
            </a:r>
            <a:r>
              <a:rPr lang="zh-CN" altLang="en-US" dirty="0" smtClean="0"/>
              <a:t> </a:t>
            </a:r>
          </a:p>
        </p:txBody>
      </p:sp>
    </p:spTree>
    <p:extLst>
      <p:ext uri="{BB962C8B-B14F-4D97-AF65-F5344CB8AC3E}">
        <p14:creationId xmlns:p14="http://schemas.microsoft.com/office/powerpoint/2010/main" xmlns="" val="48268414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body" idx="1"/>
          </p:nvPr>
        </p:nvSpPr>
        <p:spPr>
          <a:xfrm>
            <a:off x="5626100" y="1143000"/>
            <a:ext cx="2962275" cy="5832475"/>
          </a:xfrm>
        </p:spPr>
        <p:txBody>
          <a:bodyPr/>
          <a:lstStyle/>
          <a:p>
            <a:pPr eaLnBrk="1" hangingPunct="1"/>
            <a:r>
              <a:rPr lang="zh-CN" altLang="en-US" sz="2400" dirty="0" smtClean="0"/>
              <a:t>眼椭圆的确立为研究汽车视野性能提供了科学的视野原点基础，可以作为汽车视野校核的基准。</a:t>
            </a:r>
          </a:p>
          <a:p>
            <a:pPr eaLnBrk="1" hangingPunct="1"/>
            <a:endParaRPr lang="zh-CN" altLang="en-US" sz="2400" dirty="0" smtClean="0"/>
          </a:p>
          <a:p>
            <a:pPr eaLnBrk="1" hangingPunct="1"/>
            <a:endParaRPr lang="zh-CN" altLang="en-US" sz="2400" dirty="0" smtClean="0"/>
          </a:p>
          <a:p>
            <a:pPr eaLnBrk="1" hangingPunct="1"/>
            <a:r>
              <a:rPr lang="zh-CN" altLang="en-US" sz="2000" dirty="0" smtClean="0"/>
              <a:t>第</a:t>
            </a:r>
            <a:r>
              <a:rPr lang="en-US" altLang="zh-CN" sz="2000" dirty="0" smtClean="0"/>
              <a:t>95</a:t>
            </a:r>
            <a:r>
              <a:rPr lang="zh-CN" altLang="en-US" sz="2000" dirty="0" smtClean="0"/>
              <a:t>百分位数，就是说在这群人中有</a:t>
            </a:r>
            <a:r>
              <a:rPr lang="en-US" altLang="zh-CN" sz="2000" dirty="0" smtClean="0"/>
              <a:t>95%</a:t>
            </a:r>
            <a:r>
              <a:rPr lang="zh-CN" altLang="en-US" sz="2000" dirty="0" smtClean="0"/>
              <a:t>的人低于或等于某个数值，而只有</a:t>
            </a:r>
            <a:r>
              <a:rPr lang="en-US" altLang="zh-CN" sz="2000" dirty="0" smtClean="0"/>
              <a:t>5%</a:t>
            </a:r>
            <a:r>
              <a:rPr lang="zh-CN" altLang="en-US" sz="2000" dirty="0" smtClean="0"/>
              <a:t>的人高于这个数值的。</a:t>
            </a:r>
            <a:br>
              <a:rPr lang="zh-CN" altLang="en-US" sz="2000" dirty="0" smtClean="0"/>
            </a:br>
            <a:endParaRPr lang="zh-CN" altLang="en-US" sz="2000" dirty="0" smtClean="0"/>
          </a:p>
        </p:txBody>
      </p:sp>
      <p:pic>
        <p:nvPicPr>
          <p:cNvPr id="45059" name="Picture 4" descr="Image65"/>
          <p:cNvPicPr>
            <a:picLocks noChangeAspect="1" noChangeArrowheads="1"/>
          </p:cNvPicPr>
          <p:nvPr/>
        </p:nvPicPr>
        <p:blipFill>
          <a:blip r:embed="rId2" cstate="print">
            <a:lum bright="-12000" contrast="54000"/>
            <a:extLst>
              <a:ext uri="{28A0092B-C50C-407E-A947-70E740481C1C}">
                <a14:useLocalDpi xmlns:a14="http://schemas.microsoft.com/office/drawing/2010/main" xmlns="" val="0"/>
              </a:ext>
            </a:extLst>
          </a:blip>
          <a:srcRect l="50191" t="41872" b="8583"/>
          <a:stretch>
            <a:fillRect/>
          </a:stretch>
        </p:blipFill>
        <p:spPr bwMode="auto">
          <a:xfrm>
            <a:off x="900113" y="260350"/>
            <a:ext cx="4725987" cy="6453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70802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777875" y="242094"/>
            <a:ext cx="8229600" cy="847725"/>
          </a:xfrm>
        </p:spPr>
        <p:txBody>
          <a:bodyPr/>
          <a:lstStyle/>
          <a:p>
            <a:pPr eaLnBrk="1" hangingPunct="1"/>
            <a:r>
              <a:rPr lang="en-US" altLang="zh-CN" sz="3200" b="1" dirty="0" smtClean="0"/>
              <a:t>2.</a:t>
            </a:r>
            <a:r>
              <a:rPr lang="zh-CN" altLang="en-US" sz="3200" b="1" dirty="0" smtClean="0"/>
              <a:t>视野种类及其要求</a:t>
            </a:r>
          </a:p>
        </p:txBody>
      </p:sp>
      <p:sp>
        <p:nvSpPr>
          <p:cNvPr id="46083" name="Rectangle 3"/>
          <p:cNvSpPr>
            <a:spLocks noGrp="1" noChangeArrowheads="1"/>
          </p:cNvSpPr>
          <p:nvPr>
            <p:ph type="body" idx="1"/>
          </p:nvPr>
        </p:nvSpPr>
        <p:spPr>
          <a:xfrm>
            <a:off x="468313" y="1125538"/>
            <a:ext cx="8064500" cy="863600"/>
          </a:xfrm>
        </p:spPr>
        <p:txBody>
          <a:bodyPr/>
          <a:lstStyle/>
          <a:p>
            <a:pPr eaLnBrk="1" hangingPunct="1">
              <a:lnSpc>
                <a:spcPct val="80000"/>
              </a:lnSpc>
            </a:pPr>
            <a:r>
              <a:rPr lang="zh-CN" altLang="en-US" sz="2800" dirty="0" smtClean="0"/>
              <a:t>按是否利用后视镜分</a:t>
            </a:r>
            <a:r>
              <a:rPr lang="zh-CN" altLang="en-US" sz="2800" u="sng" dirty="0" smtClean="0"/>
              <a:t>直接视野</a:t>
            </a:r>
            <a:r>
              <a:rPr lang="zh-CN" altLang="en-US" sz="2800" dirty="0" smtClean="0"/>
              <a:t>和</a:t>
            </a:r>
            <a:r>
              <a:rPr lang="zh-CN" altLang="en-US" sz="2800" u="sng" dirty="0" smtClean="0"/>
              <a:t>间接视野</a:t>
            </a:r>
            <a:r>
              <a:rPr lang="en-US" altLang="zh-CN" sz="2800" u="sng" dirty="0" smtClean="0"/>
              <a:t>.</a:t>
            </a:r>
          </a:p>
          <a:p>
            <a:pPr eaLnBrk="1" hangingPunct="1">
              <a:lnSpc>
                <a:spcPct val="80000"/>
              </a:lnSpc>
            </a:pPr>
            <a:r>
              <a:rPr lang="zh-CN" altLang="en-US" sz="2800" dirty="0" smtClean="0"/>
              <a:t>按行车方向分</a:t>
            </a:r>
            <a:r>
              <a:rPr lang="zh-CN" altLang="en-US" sz="2800" u="sng" dirty="0" smtClean="0"/>
              <a:t>前方视野</a:t>
            </a:r>
            <a:r>
              <a:rPr lang="zh-CN" altLang="en-US" sz="2800" dirty="0" smtClean="0"/>
              <a:t>和</a:t>
            </a:r>
            <a:r>
              <a:rPr lang="zh-CN" altLang="en-US" sz="2800" u="sng" dirty="0" smtClean="0"/>
              <a:t>后方视野</a:t>
            </a:r>
            <a:r>
              <a:rPr lang="zh-CN" altLang="en-US" sz="2800" dirty="0" smtClean="0"/>
              <a:t>。</a:t>
            </a:r>
          </a:p>
        </p:txBody>
      </p:sp>
      <p:pic>
        <p:nvPicPr>
          <p:cNvPr id="2" name="图片 1"/>
          <p:cNvPicPr>
            <a:picLocks noChangeAspect="1"/>
          </p:cNvPicPr>
          <p:nvPr/>
        </p:nvPicPr>
        <p:blipFill>
          <a:blip r:embed="rId2" cstate="print"/>
          <a:stretch>
            <a:fillRect/>
          </a:stretch>
        </p:blipFill>
        <p:spPr>
          <a:xfrm>
            <a:off x="38100" y="2083185"/>
            <a:ext cx="5105400" cy="3574922"/>
          </a:xfrm>
          <a:prstGeom prst="rect">
            <a:avLst/>
          </a:prstGeom>
        </p:spPr>
      </p:pic>
      <p:pic>
        <p:nvPicPr>
          <p:cNvPr id="3" name="图片 2"/>
          <p:cNvPicPr>
            <a:picLocks noChangeAspect="1"/>
          </p:cNvPicPr>
          <p:nvPr/>
        </p:nvPicPr>
        <p:blipFill>
          <a:blip r:embed="rId3" cstate="print"/>
          <a:stretch>
            <a:fillRect/>
          </a:stretch>
        </p:blipFill>
        <p:spPr>
          <a:xfrm>
            <a:off x="5257800" y="2012157"/>
            <a:ext cx="3657600" cy="3645950"/>
          </a:xfrm>
          <a:prstGeom prst="rect">
            <a:avLst/>
          </a:prstGeom>
        </p:spPr>
      </p:pic>
      <p:sp>
        <p:nvSpPr>
          <p:cNvPr id="4" name="矩形 3"/>
          <p:cNvSpPr/>
          <p:nvPr/>
        </p:nvSpPr>
        <p:spPr>
          <a:xfrm>
            <a:off x="1524000" y="5943600"/>
            <a:ext cx="6583854" cy="313932"/>
          </a:xfrm>
          <a:prstGeom prst="rect">
            <a:avLst/>
          </a:prstGeom>
        </p:spPr>
        <p:txBody>
          <a:bodyPr wrap="none">
            <a:spAutoFit/>
          </a:bodyPr>
          <a:lstStyle/>
          <a:p>
            <a:pPr eaLnBrk="1" hangingPunct="1">
              <a:lnSpc>
                <a:spcPct val="80000"/>
              </a:lnSpc>
            </a:pPr>
            <a:r>
              <a:rPr lang="zh-CN" altLang="en-US" dirty="0" smtClean="0"/>
              <a:t>直接视野                                                                      间接视野</a:t>
            </a:r>
            <a:endParaRPr lang="en-US" altLang="zh-CN" dirty="0"/>
          </a:p>
        </p:txBody>
      </p:sp>
    </p:spTree>
    <p:extLst>
      <p:ext uri="{BB962C8B-B14F-4D97-AF65-F5344CB8AC3E}">
        <p14:creationId xmlns:p14="http://schemas.microsoft.com/office/powerpoint/2010/main" xmlns="" val="17739048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381000" y="228600"/>
            <a:ext cx="8540750" cy="854075"/>
          </a:xfrm>
        </p:spPr>
        <p:txBody>
          <a:bodyPr/>
          <a:lstStyle/>
          <a:p>
            <a:pPr eaLnBrk="1" hangingPunct="1"/>
            <a:r>
              <a:rPr lang="en-US" sz="3600" b="1" dirty="0"/>
              <a:t>3.2 </a:t>
            </a:r>
            <a:r>
              <a:rPr lang="zh-CN" altLang="en-US" sz="3600" b="1" dirty="0"/>
              <a:t>汽车行驶安全性</a:t>
            </a:r>
          </a:p>
        </p:txBody>
      </p:sp>
      <p:sp>
        <p:nvSpPr>
          <p:cNvPr id="8195" name="Rectangle 3"/>
          <p:cNvSpPr>
            <a:spLocks noGrp="1" noChangeArrowheads="1"/>
          </p:cNvSpPr>
          <p:nvPr>
            <p:ph type="body" idx="4294967295"/>
          </p:nvPr>
        </p:nvSpPr>
        <p:spPr>
          <a:xfrm>
            <a:off x="539750" y="1916113"/>
            <a:ext cx="7929563" cy="3529012"/>
          </a:xfrm>
        </p:spPr>
        <p:txBody>
          <a:bodyPr/>
          <a:lstStyle/>
          <a:p>
            <a:pPr eaLnBrk="1" hangingPunct="1">
              <a:lnSpc>
                <a:spcPct val="110000"/>
              </a:lnSpc>
              <a:buFont typeface="Wingdings" panose="05000000000000000000" pitchFamily="2" charset="2"/>
              <a:buNone/>
            </a:pPr>
            <a:r>
              <a:rPr lang="en-US" dirty="0"/>
              <a:t>         </a:t>
            </a:r>
            <a:r>
              <a:rPr lang="zh-CN" altLang="en-US" b="0" dirty="0">
                <a:latin typeface="华文行楷" panose="02010800040101010101" pitchFamily="2" charset="-122"/>
                <a:ea typeface="华文行楷" panose="02010800040101010101" pitchFamily="2" charset="-122"/>
              </a:rPr>
              <a:t>汽车的行驶安全性是指汽车的装备保证汽车运行安全，同时具有最佳动态性能的能力 。</a:t>
            </a:r>
          </a:p>
          <a:p>
            <a:pPr eaLnBrk="1" hangingPunct="1">
              <a:buFont typeface="Wingdings" panose="05000000000000000000" pitchFamily="2" charset="2"/>
              <a:buNone/>
            </a:pPr>
            <a:endParaRPr lang="zh-CN" altLang="en-US" b="0" dirty="0">
              <a:latin typeface="华文行楷" panose="02010800040101010101" pitchFamily="2" charset="-122"/>
              <a:ea typeface="华文行楷" panose="02010800040101010101" pitchFamily="2" charset="-122"/>
            </a:endParaRPr>
          </a:p>
          <a:p>
            <a:pPr eaLnBrk="1" hangingPunct="1">
              <a:buFont typeface="Wingdings" panose="05000000000000000000" pitchFamily="2" charset="2"/>
              <a:buNone/>
            </a:pPr>
            <a:r>
              <a:rPr lang="zh-CN" altLang="en-US" b="0" dirty="0">
                <a:latin typeface="华文行楷" panose="02010800040101010101" pitchFamily="2" charset="-122"/>
                <a:ea typeface="华文行楷" panose="02010800040101010101" pitchFamily="2" charset="-122"/>
              </a:rPr>
              <a:t>即：有良好的制动性能、操纵稳定性、动力性、通过性。</a:t>
            </a:r>
          </a:p>
        </p:txBody>
      </p:sp>
    </p:spTree>
    <p:extLst>
      <p:ext uri="{BB962C8B-B14F-4D97-AF65-F5344CB8AC3E}">
        <p14:creationId xmlns:p14="http://schemas.microsoft.com/office/powerpoint/2010/main" xmlns="" val="275672426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additive="base">
                                        <p:cTn id="7" dur="1000" fill="hold"/>
                                        <p:tgtEl>
                                          <p:spTgt spid="8195">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81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8195">
                                            <p:txEl>
                                              <p:pRg st="2" end="2"/>
                                            </p:txEl>
                                          </p:spTgt>
                                        </p:tgtEl>
                                        <p:attrNameLst>
                                          <p:attrName>style.visibility</p:attrName>
                                        </p:attrNameLst>
                                      </p:cBhvr>
                                      <p:to>
                                        <p:strVal val="visible"/>
                                      </p:to>
                                    </p:set>
                                    <p:animEffect transition="in" filter="blinds(horizontal)">
                                      <p:cBhvr>
                                        <p:cTn id="13" dur="2000"/>
                                        <p:tgtEl>
                                          <p:spTgt spid="81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body" idx="1"/>
          </p:nvPr>
        </p:nvSpPr>
        <p:spPr>
          <a:xfrm>
            <a:off x="468313" y="1125538"/>
            <a:ext cx="3024187" cy="3886200"/>
          </a:xfrm>
        </p:spPr>
        <p:txBody>
          <a:bodyPr/>
          <a:lstStyle/>
          <a:p>
            <a:pPr eaLnBrk="1" hangingPunct="1">
              <a:buFont typeface="Wingdings" panose="05000000000000000000" pitchFamily="2" charset="2"/>
              <a:buNone/>
            </a:pPr>
            <a:r>
              <a:rPr lang="zh-CN" altLang="en-US" smtClean="0"/>
              <a:t>前方视野分：</a:t>
            </a:r>
          </a:p>
          <a:p>
            <a:pPr eaLnBrk="1" hangingPunct="1"/>
            <a:r>
              <a:rPr lang="zh-CN" altLang="en-US" smtClean="0"/>
              <a:t>单眼视野</a:t>
            </a:r>
          </a:p>
          <a:p>
            <a:pPr eaLnBrk="1" hangingPunct="1"/>
            <a:r>
              <a:rPr lang="zh-CN" altLang="en-US" smtClean="0"/>
              <a:t>双眼视野</a:t>
            </a:r>
          </a:p>
          <a:p>
            <a:pPr eaLnBrk="1" hangingPunct="1"/>
            <a:r>
              <a:rPr lang="zh-CN" altLang="en-US" smtClean="0"/>
              <a:t>两单眼视野</a:t>
            </a:r>
          </a:p>
          <a:p>
            <a:pPr eaLnBrk="1" hangingPunct="1"/>
            <a:r>
              <a:rPr lang="zh-CN" altLang="en-US" smtClean="0"/>
              <a:t>周边视野</a:t>
            </a:r>
          </a:p>
        </p:txBody>
      </p:sp>
      <p:pic>
        <p:nvPicPr>
          <p:cNvPr id="51203"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19475" y="1196975"/>
            <a:ext cx="5616575" cy="5372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文本框 3"/>
          <p:cNvSpPr txBox="1"/>
          <p:nvPr/>
        </p:nvSpPr>
        <p:spPr>
          <a:xfrm>
            <a:off x="1219200" y="381000"/>
            <a:ext cx="3429000" cy="584775"/>
          </a:xfrm>
          <a:prstGeom prst="rect">
            <a:avLst/>
          </a:prstGeom>
          <a:noFill/>
        </p:spPr>
        <p:txBody>
          <a:bodyPr wrap="square" rtlCol="0">
            <a:spAutoFit/>
          </a:bodyPr>
          <a:lstStyle/>
          <a:p>
            <a:r>
              <a:rPr lang="en-US" altLang="zh-CN" sz="3200" dirty="0" smtClean="0">
                <a:solidFill>
                  <a:schemeClr val="bg1"/>
                </a:solidFill>
              </a:rPr>
              <a:t>3.</a:t>
            </a:r>
            <a:r>
              <a:rPr lang="zh-CN" altLang="en-US" sz="3200" dirty="0" smtClean="0">
                <a:solidFill>
                  <a:schemeClr val="bg1"/>
                </a:solidFill>
              </a:rPr>
              <a:t>前方视野</a:t>
            </a:r>
            <a:endParaRPr lang="zh-CN" altLang="en-US" sz="3200" dirty="0">
              <a:solidFill>
                <a:schemeClr val="bg1"/>
              </a:solidFill>
            </a:endParaRPr>
          </a:p>
        </p:txBody>
      </p:sp>
    </p:spTree>
    <p:extLst>
      <p:ext uri="{BB962C8B-B14F-4D97-AF65-F5344CB8AC3E}">
        <p14:creationId xmlns:p14="http://schemas.microsoft.com/office/powerpoint/2010/main" xmlns="" val="27244203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body" idx="1"/>
          </p:nvPr>
        </p:nvSpPr>
        <p:spPr>
          <a:xfrm>
            <a:off x="396081" y="1066800"/>
            <a:ext cx="8135937" cy="3167063"/>
          </a:xfrm>
        </p:spPr>
        <p:txBody>
          <a:bodyPr/>
          <a:lstStyle/>
          <a:p>
            <a:pPr eaLnBrk="1" hangingPunct="1"/>
            <a:r>
              <a:rPr lang="zh-CN" altLang="en-US" sz="2800" dirty="0" smtClean="0"/>
              <a:t>汽车前上方视区界限受前窗上横框位置的限制，</a:t>
            </a:r>
            <a:r>
              <a:rPr lang="en-US" altLang="zh-CN" sz="2800" dirty="0" smtClean="0"/>
              <a:t>SAE</a:t>
            </a:r>
            <a:r>
              <a:rPr lang="zh-CN" altLang="en-US" sz="2800" dirty="0" smtClean="0"/>
              <a:t>要求上方视区大小应保证在十字路口处能看到信号灯，同时还要能够避免太阳光线等的刺眼作用。因此，为了看清信号灯所需的最小视角，取决于汽车制动后车头距信号灯的距离，该距离必须保证驾驶员能够看清信号灯的变化情况。</a:t>
            </a:r>
          </a:p>
        </p:txBody>
      </p:sp>
      <p:pic>
        <p:nvPicPr>
          <p:cNvPr id="2" name="图片 1"/>
          <p:cNvPicPr>
            <a:picLocks noChangeAspect="1"/>
          </p:cNvPicPr>
          <p:nvPr/>
        </p:nvPicPr>
        <p:blipFill>
          <a:blip r:embed="rId3" cstate="print"/>
          <a:stretch>
            <a:fillRect/>
          </a:stretch>
        </p:blipFill>
        <p:spPr>
          <a:xfrm>
            <a:off x="396081" y="3733800"/>
            <a:ext cx="8318626" cy="2819400"/>
          </a:xfrm>
          <a:prstGeom prst="rect">
            <a:avLst/>
          </a:prstGeom>
        </p:spPr>
      </p:pic>
      <p:sp>
        <p:nvSpPr>
          <p:cNvPr id="3" name="文本框 2"/>
          <p:cNvSpPr txBox="1"/>
          <p:nvPr/>
        </p:nvSpPr>
        <p:spPr>
          <a:xfrm>
            <a:off x="1219200" y="381000"/>
            <a:ext cx="3429000" cy="584775"/>
          </a:xfrm>
          <a:prstGeom prst="rect">
            <a:avLst/>
          </a:prstGeom>
          <a:noFill/>
        </p:spPr>
        <p:txBody>
          <a:bodyPr wrap="square" rtlCol="0">
            <a:spAutoFit/>
          </a:bodyPr>
          <a:lstStyle/>
          <a:p>
            <a:r>
              <a:rPr lang="en-US" altLang="zh-CN" sz="3200" dirty="0" smtClean="0">
                <a:solidFill>
                  <a:schemeClr val="bg1"/>
                </a:solidFill>
              </a:rPr>
              <a:t>3.</a:t>
            </a:r>
            <a:r>
              <a:rPr lang="zh-CN" altLang="en-US" sz="3200" dirty="0" smtClean="0">
                <a:solidFill>
                  <a:schemeClr val="bg1"/>
                </a:solidFill>
              </a:rPr>
              <a:t>前方视野</a:t>
            </a:r>
            <a:endParaRPr lang="zh-CN" altLang="en-US" sz="3200" dirty="0">
              <a:solidFill>
                <a:schemeClr val="bg1"/>
              </a:solidFill>
            </a:endParaRPr>
          </a:p>
        </p:txBody>
      </p:sp>
    </p:spTree>
    <p:extLst>
      <p:ext uri="{BB962C8B-B14F-4D97-AF65-F5344CB8AC3E}">
        <p14:creationId xmlns:p14="http://schemas.microsoft.com/office/powerpoint/2010/main" xmlns="" val="298207288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body" idx="1"/>
          </p:nvPr>
        </p:nvSpPr>
        <p:spPr>
          <a:xfrm>
            <a:off x="457200" y="1484313"/>
            <a:ext cx="8229600" cy="3886200"/>
          </a:xfrm>
        </p:spPr>
        <p:txBody>
          <a:bodyPr/>
          <a:lstStyle/>
          <a:p>
            <a:pPr eaLnBrk="1" hangingPunct="1">
              <a:lnSpc>
                <a:spcPct val="90000"/>
              </a:lnSpc>
            </a:pPr>
            <a:r>
              <a:rPr lang="zh-CN" altLang="en-US" sz="2800" dirty="0" smtClean="0"/>
              <a:t>根据图</a:t>
            </a:r>
            <a:r>
              <a:rPr lang="en-US" altLang="zh-CN" sz="2800" dirty="0" smtClean="0"/>
              <a:t>3-18</a:t>
            </a:r>
            <a:r>
              <a:rPr lang="zh-CN" altLang="en-US" sz="2800" dirty="0" smtClean="0"/>
              <a:t>，制动距离与前上方最小视角之间的关系：</a:t>
            </a:r>
          </a:p>
          <a:p>
            <a:pPr eaLnBrk="1" hangingPunct="1">
              <a:lnSpc>
                <a:spcPct val="90000"/>
              </a:lnSpc>
            </a:pPr>
            <a:r>
              <a:rPr lang="zh-CN" altLang="en-US" sz="2800" dirty="0" smtClean="0"/>
              <a:t>                         （</a:t>
            </a:r>
            <a:r>
              <a:rPr lang="en-US" altLang="zh-CN" sz="2800" dirty="0" smtClean="0"/>
              <a:t>3-6</a:t>
            </a:r>
            <a:r>
              <a:rPr lang="zh-CN" altLang="en-US" sz="2800" dirty="0" smtClean="0"/>
              <a:t>）</a:t>
            </a:r>
          </a:p>
          <a:p>
            <a:pPr eaLnBrk="1" hangingPunct="1">
              <a:lnSpc>
                <a:spcPct val="90000"/>
              </a:lnSpc>
            </a:pPr>
            <a:endParaRPr lang="zh-CN" altLang="en-US" sz="2800" dirty="0" smtClean="0"/>
          </a:p>
          <a:p>
            <a:pPr eaLnBrk="1" hangingPunct="1">
              <a:lnSpc>
                <a:spcPct val="90000"/>
              </a:lnSpc>
            </a:pPr>
            <a:r>
              <a:rPr lang="zh-CN" altLang="en-US" sz="2800" dirty="0" smtClean="0"/>
              <a:t>式中：</a:t>
            </a:r>
            <a:r>
              <a:rPr lang="en-US" altLang="zh-CN" sz="2800" dirty="0" smtClean="0"/>
              <a:t>a——</a:t>
            </a:r>
            <a:r>
              <a:rPr lang="zh-CN" altLang="en-US" sz="2800" dirty="0" smtClean="0"/>
              <a:t>前上方最小视角，；</a:t>
            </a:r>
          </a:p>
          <a:p>
            <a:pPr eaLnBrk="1" hangingPunct="1">
              <a:lnSpc>
                <a:spcPct val="90000"/>
              </a:lnSpc>
            </a:pPr>
            <a:r>
              <a:rPr lang="zh-CN" altLang="en-US" sz="2800" dirty="0" smtClean="0"/>
              <a:t>   </a:t>
            </a:r>
            <a:r>
              <a:rPr lang="en-US" altLang="zh-CN" sz="2800" dirty="0" smtClean="0"/>
              <a:t>h——</a:t>
            </a:r>
            <a:r>
              <a:rPr lang="zh-CN" altLang="en-US" sz="2800" dirty="0" smtClean="0"/>
              <a:t>驾驶员眼睛距路面的高度，</a:t>
            </a:r>
            <a:r>
              <a:rPr lang="en-US" altLang="zh-CN" sz="2800" dirty="0" smtClean="0"/>
              <a:t>m</a:t>
            </a:r>
            <a:r>
              <a:rPr lang="zh-CN" altLang="en-US" sz="2800" dirty="0" smtClean="0"/>
              <a:t>；</a:t>
            </a:r>
          </a:p>
          <a:p>
            <a:pPr eaLnBrk="1" hangingPunct="1">
              <a:lnSpc>
                <a:spcPct val="90000"/>
              </a:lnSpc>
            </a:pPr>
            <a:r>
              <a:rPr lang="zh-CN" altLang="en-US" sz="2800" dirty="0" smtClean="0"/>
              <a:t>   </a:t>
            </a:r>
            <a:r>
              <a:rPr lang="en-US" altLang="zh-CN" sz="2800" dirty="0" smtClean="0"/>
              <a:t>S——</a:t>
            </a:r>
            <a:r>
              <a:rPr lang="zh-CN" altLang="en-US" sz="2800" dirty="0" smtClean="0"/>
              <a:t>可能的制动距离，</a:t>
            </a:r>
            <a:r>
              <a:rPr lang="en-US" altLang="zh-CN" sz="2800" dirty="0" smtClean="0"/>
              <a:t>m</a:t>
            </a:r>
            <a:r>
              <a:rPr lang="zh-CN" altLang="en-US" sz="2800" dirty="0" smtClean="0"/>
              <a:t>；</a:t>
            </a:r>
          </a:p>
          <a:p>
            <a:pPr eaLnBrk="1" hangingPunct="1">
              <a:lnSpc>
                <a:spcPct val="90000"/>
              </a:lnSpc>
            </a:pPr>
            <a:r>
              <a:rPr lang="zh-CN" altLang="en-US" sz="2800" dirty="0" smtClean="0"/>
              <a:t>   </a:t>
            </a:r>
            <a:r>
              <a:rPr lang="en-US" altLang="zh-CN" sz="2800" dirty="0" smtClean="0"/>
              <a:t>L——</a:t>
            </a:r>
            <a:r>
              <a:rPr lang="zh-CN" altLang="en-US" sz="2800" dirty="0" smtClean="0"/>
              <a:t>驾驶员眼睛与车头之间的距离，</a:t>
            </a:r>
            <a:r>
              <a:rPr lang="en-US" altLang="zh-CN" sz="2800" dirty="0" smtClean="0"/>
              <a:t>m</a:t>
            </a:r>
            <a:r>
              <a:rPr lang="zh-CN" altLang="en-US" sz="2800" dirty="0" smtClean="0"/>
              <a:t>；</a:t>
            </a:r>
          </a:p>
          <a:p>
            <a:pPr eaLnBrk="1" hangingPunct="1">
              <a:lnSpc>
                <a:spcPct val="90000"/>
              </a:lnSpc>
            </a:pPr>
            <a:r>
              <a:rPr lang="zh-CN" altLang="en-US" sz="2800" dirty="0" smtClean="0"/>
              <a:t>   </a:t>
            </a:r>
            <a:r>
              <a:rPr lang="en-US" altLang="zh-CN" sz="2800" dirty="0" smtClean="0"/>
              <a:t>H——</a:t>
            </a:r>
            <a:r>
              <a:rPr lang="zh-CN" altLang="en-US" sz="2800" dirty="0" smtClean="0"/>
              <a:t>信号灯的高度，</a:t>
            </a:r>
            <a:r>
              <a:rPr lang="en-US" altLang="zh-CN" sz="2800" dirty="0" smtClean="0"/>
              <a:t>m</a:t>
            </a:r>
            <a:r>
              <a:rPr lang="zh-CN" altLang="en-US" sz="2800" dirty="0" smtClean="0"/>
              <a:t>。</a:t>
            </a:r>
          </a:p>
          <a:p>
            <a:pPr eaLnBrk="1" hangingPunct="1">
              <a:lnSpc>
                <a:spcPct val="90000"/>
              </a:lnSpc>
            </a:pPr>
            <a:endParaRPr lang="en-US" altLang="zh-CN" sz="2800" dirty="0" smtClean="0"/>
          </a:p>
        </p:txBody>
      </p:sp>
      <p:sp>
        <p:nvSpPr>
          <p:cNvPr id="2052" name="Rectangle 5"/>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050" name="Object 4"/>
          <p:cNvGraphicFramePr>
            <a:graphicFrameLocks noChangeAspect="1"/>
          </p:cNvGraphicFramePr>
          <p:nvPr>
            <p:extLst>
              <p:ext uri="{D42A27DB-BD31-4B8C-83A1-F6EECF244321}">
                <p14:modId xmlns:p14="http://schemas.microsoft.com/office/powerpoint/2010/main" xmlns="" val="1469006456"/>
              </p:ext>
            </p:extLst>
          </p:nvPr>
        </p:nvGraphicFramePr>
        <p:xfrm>
          <a:off x="1143000" y="2286000"/>
          <a:ext cx="2233612" cy="838200"/>
        </p:xfrm>
        <a:graphic>
          <a:graphicData uri="http://schemas.openxmlformats.org/presentationml/2006/ole">
            <p:oleObj spid="_x0000_s32791" r:id="rId3" imgW="1143000" imgH="431800" progId="">
              <p:embed/>
            </p:oleObj>
          </a:graphicData>
        </a:graphic>
      </p:graphicFrame>
    </p:spTree>
    <p:extLst>
      <p:ext uri="{BB962C8B-B14F-4D97-AF65-F5344CB8AC3E}">
        <p14:creationId xmlns:p14="http://schemas.microsoft.com/office/powerpoint/2010/main" xmlns="" val="305923968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body" sz="half" idx="1"/>
          </p:nvPr>
        </p:nvSpPr>
        <p:spPr>
          <a:xfrm>
            <a:off x="533400" y="1157287"/>
            <a:ext cx="7570787" cy="511175"/>
          </a:xfrm>
        </p:spPr>
        <p:txBody>
          <a:bodyPr/>
          <a:lstStyle/>
          <a:p>
            <a:pPr algn="ctr" eaLnBrk="1" hangingPunct="1">
              <a:lnSpc>
                <a:spcPct val="90000"/>
              </a:lnSpc>
            </a:pPr>
            <a:r>
              <a:rPr lang="zh-CN" altLang="en-US" dirty="0" smtClean="0"/>
              <a:t>看清信号灯必须的最小上方视角</a:t>
            </a:r>
          </a:p>
        </p:txBody>
      </p:sp>
      <p:graphicFrame>
        <p:nvGraphicFramePr>
          <p:cNvPr id="47128" name="Group 24"/>
          <p:cNvGraphicFramePr>
            <a:graphicFrameLocks noGrp="1"/>
          </p:cNvGraphicFramePr>
          <p:nvPr>
            <p:ph sz="half" idx="2"/>
            <p:extLst>
              <p:ext uri="{D42A27DB-BD31-4B8C-83A1-F6EECF244321}">
                <p14:modId xmlns:p14="http://schemas.microsoft.com/office/powerpoint/2010/main" xmlns="" val="67213545"/>
              </p:ext>
            </p:extLst>
          </p:nvPr>
        </p:nvGraphicFramePr>
        <p:xfrm>
          <a:off x="546100" y="2057400"/>
          <a:ext cx="7859713" cy="3951288"/>
        </p:xfrm>
        <a:graphic>
          <a:graphicData uri="http://schemas.openxmlformats.org/drawingml/2006/table">
            <a:tbl>
              <a:tblPr/>
              <a:tblGrid>
                <a:gridCol w="3930650"/>
                <a:gridCol w="3929063"/>
              </a:tblGrid>
              <a:tr h="79057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800" b="0" i="0" u="none" strike="noStrike" cap="none" normalizeH="0" baseline="0" dirty="0" smtClean="0">
                          <a:ln>
                            <a:noFill/>
                          </a:ln>
                          <a:solidFill>
                            <a:schemeClr val="tx1"/>
                          </a:solidFill>
                          <a:effectLst/>
                          <a:latin typeface="Arial" charset="0"/>
                          <a:ea typeface="宋体" pitchFamily="2" charset="-122"/>
                        </a:rPr>
                        <a:t>车速（</a:t>
                      </a:r>
                      <a:r>
                        <a:rPr kumimoji="0" lang="en-US" altLang="zh-CN" sz="2800" b="0" i="0" u="none" strike="noStrike" cap="none" normalizeH="0" baseline="0" dirty="0" smtClean="0">
                          <a:ln>
                            <a:noFill/>
                          </a:ln>
                          <a:solidFill>
                            <a:schemeClr val="tx1"/>
                          </a:solidFill>
                          <a:effectLst/>
                          <a:latin typeface="Arial" charset="0"/>
                          <a:ea typeface="宋体" pitchFamily="2" charset="-122"/>
                        </a:rPr>
                        <a:t>km/h</a:t>
                      </a:r>
                      <a:r>
                        <a:rPr kumimoji="0" lang="zh-CN" altLang="en-US" sz="2800" b="0" i="0" u="none" strike="noStrike" cap="none" normalizeH="0" baseline="0" dirty="0" smtClean="0">
                          <a:ln>
                            <a:noFill/>
                          </a:ln>
                          <a:solidFill>
                            <a:schemeClr val="tx1"/>
                          </a:solidFill>
                          <a:effectLst/>
                          <a:latin typeface="Arial" charset="0"/>
                          <a:ea typeface="宋体" pitchFamily="2"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800" b="0" i="0" u="none" strike="noStrike" cap="none" normalizeH="0" baseline="0" smtClean="0">
                          <a:ln>
                            <a:noFill/>
                          </a:ln>
                          <a:solidFill>
                            <a:schemeClr val="tx1"/>
                          </a:solidFill>
                          <a:effectLst/>
                          <a:latin typeface="Arial" charset="0"/>
                          <a:ea typeface="宋体" pitchFamily="2" charset="-122"/>
                        </a:rPr>
                        <a:t>最小上方视角</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057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smtClean="0">
                          <a:ln>
                            <a:noFill/>
                          </a:ln>
                          <a:solidFill>
                            <a:schemeClr val="tx1"/>
                          </a:solidFill>
                          <a:effectLst/>
                          <a:latin typeface="Arial" charset="0"/>
                          <a:ea typeface="宋体" pitchFamily="2" charset="-122"/>
                        </a:rPr>
                        <a:t>20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smtClean="0">
                          <a:ln>
                            <a:noFill/>
                          </a:ln>
                          <a:solidFill>
                            <a:schemeClr val="tx1"/>
                          </a:solidFill>
                          <a:effectLst/>
                          <a:latin typeface="Arial" charset="0"/>
                          <a:ea typeface="宋体" pitchFamily="2" charset="-122"/>
                        </a:rPr>
                        <a:t>18°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8988">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dirty="0" smtClean="0">
                          <a:ln>
                            <a:noFill/>
                          </a:ln>
                          <a:solidFill>
                            <a:schemeClr val="tx1"/>
                          </a:solidFill>
                          <a:effectLst/>
                          <a:latin typeface="Arial" charset="0"/>
                          <a:ea typeface="宋体" pitchFamily="2" charset="-122"/>
                        </a:rPr>
                        <a:t>40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smtClean="0">
                          <a:ln>
                            <a:noFill/>
                          </a:ln>
                          <a:solidFill>
                            <a:schemeClr val="tx1"/>
                          </a:solidFill>
                          <a:effectLst/>
                          <a:latin typeface="Arial" charset="0"/>
                          <a:ea typeface="宋体" pitchFamily="2" charset="-122"/>
                        </a:rPr>
                        <a:t>6°40’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057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smtClean="0">
                          <a:ln>
                            <a:noFill/>
                          </a:ln>
                          <a:solidFill>
                            <a:schemeClr val="tx1"/>
                          </a:solidFill>
                          <a:effectLst/>
                          <a:latin typeface="Arial" charset="0"/>
                          <a:ea typeface="宋体" pitchFamily="2" charset="-122"/>
                        </a:rPr>
                        <a:t>60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smtClean="0">
                          <a:ln>
                            <a:noFill/>
                          </a:ln>
                          <a:solidFill>
                            <a:schemeClr val="tx1"/>
                          </a:solidFill>
                          <a:effectLst/>
                          <a:latin typeface="Arial" charset="0"/>
                          <a:ea typeface="宋体" pitchFamily="2" charset="-122"/>
                        </a:rPr>
                        <a:t>3°22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057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smtClean="0">
                          <a:ln>
                            <a:noFill/>
                          </a:ln>
                          <a:solidFill>
                            <a:schemeClr val="tx1"/>
                          </a:solidFill>
                          <a:effectLst/>
                          <a:latin typeface="Arial" charset="0"/>
                          <a:ea typeface="宋体" pitchFamily="2" charset="-122"/>
                        </a:rPr>
                        <a:t>80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dirty="0" smtClean="0">
                          <a:ln>
                            <a:noFill/>
                          </a:ln>
                          <a:solidFill>
                            <a:schemeClr val="tx1"/>
                          </a:solidFill>
                          <a:effectLst/>
                          <a:latin typeface="Arial" charset="0"/>
                          <a:ea typeface="宋体" pitchFamily="2" charset="-122"/>
                        </a:rPr>
                        <a:t>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91877875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body" idx="1"/>
          </p:nvPr>
        </p:nvSpPr>
        <p:spPr>
          <a:xfrm>
            <a:off x="381000" y="990600"/>
            <a:ext cx="8382000" cy="5246687"/>
          </a:xfrm>
        </p:spPr>
        <p:txBody>
          <a:bodyPr/>
          <a:lstStyle/>
          <a:p>
            <a:pPr marL="0" indent="715963" eaLnBrk="1" hangingPunct="1">
              <a:lnSpc>
                <a:spcPct val="120000"/>
              </a:lnSpc>
            </a:pPr>
            <a:r>
              <a:rPr lang="zh-CN" altLang="en-US" sz="2800" dirty="0" smtClean="0"/>
              <a:t>汽车前下方视区的合适值应该综合考虑车速、车辆类型、使用条件等方面的影响因素确定。研究表明，汽车行驶速度越高，越不希望前下方视野大；然而如若前下方视野过小，会使盲区扩大，不利于驾驶员对前方障碍物的观察，且会使速度感变差。</a:t>
            </a:r>
          </a:p>
          <a:p>
            <a:pPr marL="0" indent="715963" eaLnBrk="1" hangingPunct="1">
              <a:lnSpc>
                <a:spcPct val="120000"/>
              </a:lnSpc>
            </a:pPr>
            <a:r>
              <a:rPr lang="zh-CN" altLang="en-US" sz="2800" dirty="0" smtClean="0"/>
              <a:t>在高速公路上，车速一般可达</a:t>
            </a:r>
            <a:r>
              <a:rPr lang="en-US" altLang="zh-CN" sz="2800" dirty="0" smtClean="0"/>
              <a:t>l00km</a:t>
            </a:r>
            <a:r>
              <a:rPr lang="zh-CN" altLang="en-US" sz="2800" dirty="0" smtClean="0"/>
              <a:t>／</a:t>
            </a:r>
            <a:r>
              <a:rPr lang="en-US" altLang="zh-CN" sz="2800" dirty="0" smtClean="0"/>
              <a:t>h</a:t>
            </a:r>
            <a:r>
              <a:rPr lang="zh-CN" altLang="en-US" sz="2800" dirty="0" smtClean="0"/>
              <a:t>，这时最合适的前下方视区界限为最近可见路面点位于车前方</a:t>
            </a:r>
            <a:r>
              <a:rPr lang="en-US" altLang="zh-CN" sz="2800" dirty="0" smtClean="0"/>
              <a:t>8.2m</a:t>
            </a:r>
            <a:r>
              <a:rPr lang="zh-CN" altLang="en-US" sz="2800" dirty="0" smtClean="0"/>
              <a:t>处，在山区道路上平均车速为</a:t>
            </a:r>
            <a:r>
              <a:rPr lang="en-US" altLang="zh-CN" sz="2800" dirty="0" smtClean="0"/>
              <a:t>50km/h</a:t>
            </a:r>
            <a:r>
              <a:rPr lang="zh-CN" altLang="en-US" sz="2800" dirty="0" smtClean="0"/>
              <a:t>时为</a:t>
            </a:r>
            <a:r>
              <a:rPr lang="en-US" altLang="zh-CN" sz="2800" dirty="0" smtClean="0"/>
              <a:t>3.2m</a:t>
            </a:r>
            <a:r>
              <a:rPr lang="zh-CN" altLang="en-US" sz="2800" dirty="0" smtClean="0"/>
              <a:t>，市内道路上平均车速为</a:t>
            </a:r>
            <a:r>
              <a:rPr lang="en-US" altLang="zh-CN" sz="2800" dirty="0" smtClean="0"/>
              <a:t>40km</a:t>
            </a:r>
            <a:r>
              <a:rPr lang="zh-CN" altLang="en-US" sz="2800" dirty="0" smtClean="0"/>
              <a:t>／</a:t>
            </a:r>
            <a:r>
              <a:rPr lang="en-US" altLang="zh-CN" sz="2800" dirty="0" smtClean="0"/>
              <a:t>h</a:t>
            </a:r>
            <a:r>
              <a:rPr lang="zh-CN" altLang="en-US" sz="2800" dirty="0" smtClean="0"/>
              <a:t>时为</a:t>
            </a:r>
            <a:r>
              <a:rPr lang="en-US" altLang="zh-CN" sz="2800" dirty="0" smtClean="0"/>
              <a:t>2.8m</a:t>
            </a:r>
            <a:r>
              <a:rPr lang="zh-CN" altLang="en-US" sz="2800" dirty="0" smtClean="0"/>
              <a:t>。</a:t>
            </a:r>
          </a:p>
        </p:txBody>
      </p:sp>
    </p:spTree>
    <p:extLst>
      <p:ext uri="{BB962C8B-B14F-4D97-AF65-F5344CB8AC3E}">
        <p14:creationId xmlns:p14="http://schemas.microsoft.com/office/powerpoint/2010/main" xmlns="" val="42064923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body" idx="1"/>
          </p:nvPr>
        </p:nvSpPr>
        <p:spPr>
          <a:xfrm>
            <a:off x="457200" y="1295400"/>
            <a:ext cx="8229600" cy="5175250"/>
          </a:xfrm>
        </p:spPr>
        <p:txBody>
          <a:bodyPr/>
          <a:lstStyle/>
          <a:p>
            <a:pPr marL="0" indent="628650" eaLnBrk="1" hangingPunct="1">
              <a:buFont typeface="Wingdings" panose="05000000000000000000" pitchFamily="2" charset="2"/>
              <a:buNone/>
            </a:pPr>
            <a:r>
              <a:rPr lang="zh-CN" altLang="en-US" sz="2800" dirty="0" smtClean="0"/>
              <a:t>从车辆运行的要求来看，后视镜大体应满足以下几点：</a:t>
            </a:r>
          </a:p>
          <a:p>
            <a:pPr marL="0" indent="628650" eaLnBrk="1" hangingPunct="1">
              <a:buFont typeface="Wingdings" panose="05000000000000000000" pitchFamily="2" charset="2"/>
              <a:buNone/>
            </a:pPr>
            <a:r>
              <a:rPr lang="en-US" altLang="zh-CN" sz="2800" dirty="0" smtClean="0"/>
              <a:t>(1)</a:t>
            </a:r>
            <a:r>
              <a:rPr lang="zh-CN" altLang="en-US" sz="2800" dirty="0" smtClean="0"/>
              <a:t>在公路，特别是高速公路多车道超车或换道行驶时，通过内外后视镜</a:t>
            </a:r>
            <a:r>
              <a:rPr lang="en-US" altLang="zh-CN" sz="2800" dirty="0" smtClean="0"/>
              <a:t>(</a:t>
            </a:r>
            <a:r>
              <a:rPr lang="zh-CN" altLang="en-US" sz="2800" dirty="0" smtClean="0"/>
              <a:t>包括侧下视镜</a:t>
            </a:r>
            <a:r>
              <a:rPr lang="en-US" altLang="zh-CN" sz="2800" dirty="0" smtClean="0"/>
              <a:t>)</a:t>
            </a:r>
            <a:r>
              <a:rPr lang="zh-CN" altLang="en-US" sz="2800" dirty="0" smtClean="0"/>
              <a:t>可向驾驶员提供左右两侧及后方的交通状况信息。</a:t>
            </a:r>
          </a:p>
          <a:p>
            <a:pPr marL="0" indent="628650" eaLnBrk="1" hangingPunct="1">
              <a:buFont typeface="Wingdings" panose="05000000000000000000" pitchFamily="2" charset="2"/>
              <a:buNone/>
            </a:pPr>
            <a:r>
              <a:rPr lang="en-US" altLang="zh-CN" sz="2800" dirty="0" smtClean="0"/>
              <a:t>(2)</a:t>
            </a:r>
            <a:r>
              <a:rPr lang="zh-CN" altLang="en-US" sz="2800" dirty="0" smtClean="0"/>
              <a:t>繁华市区行驶时，车内外后视镜、下视镜可向驾驶员提供汽车周围行人、自行车、摩托车、各种障碍物及其交通情况的信息。</a:t>
            </a:r>
          </a:p>
          <a:p>
            <a:pPr marL="0" indent="628650" eaLnBrk="1" hangingPunct="1">
              <a:buFont typeface="Wingdings" panose="05000000000000000000" pitchFamily="2" charset="2"/>
              <a:buNone/>
            </a:pPr>
            <a:r>
              <a:rPr lang="en-US" altLang="zh-CN" sz="2800" dirty="0" smtClean="0"/>
              <a:t>(3)</a:t>
            </a:r>
            <a:r>
              <a:rPr lang="zh-CN" altLang="en-US" sz="2800" dirty="0" smtClean="0"/>
              <a:t>汽车倒车时，驾驶员通过内、外后视镜可观察到汽车后部、侧面的障碍物及交通状况。</a:t>
            </a:r>
          </a:p>
        </p:txBody>
      </p:sp>
    </p:spTree>
    <p:extLst>
      <p:ext uri="{BB962C8B-B14F-4D97-AF65-F5344CB8AC3E}">
        <p14:creationId xmlns:p14="http://schemas.microsoft.com/office/powerpoint/2010/main" xmlns="" val="373010253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1600200" y="10541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3793" name="图片 279"/>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00" y="1001345"/>
            <a:ext cx="6829050" cy="2416175"/>
          </a:xfrm>
          <a:prstGeom prst="rect">
            <a:avLst/>
          </a:prstGeom>
          <a:noFill/>
          <a:extLst>
            <a:ext uri="{909E8E84-426E-40DD-AFC4-6F175D3DCCD1}">
              <a14:hiddenFill xmlns:a14="http://schemas.microsoft.com/office/drawing/2010/main" xmlns="">
                <a:solidFill>
                  <a:srgbClr val="FFFFFF"/>
                </a:solidFill>
              </a14:hiddenFill>
            </a:ext>
          </a:extLst>
        </p:spPr>
      </p:pic>
      <p:sp>
        <p:nvSpPr>
          <p:cNvPr id="6" name="Rectangle 3"/>
          <p:cNvSpPr>
            <a:spLocks noChangeArrowheads="1"/>
          </p:cNvSpPr>
          <p:nvPr/>
        </p:nvSpPr>
        <p:spPr bwMode="auto">
          <a:xfrm>
            <a:off x="2784719" y="3114646"/>
            <a:ext cx="2050561"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图</a:t>
            </a:r>
            <a:r>
              <a:rPr kumimoji="0" lang="en-US" altLang="zh-CN" sz="2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3-16  </a:t>
            </a:r>
            <a:r>
              <a:rPr kumimoji="0" lang="zh-CN" altLang="en-US" sz="2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内后视野</a:t>
            </a:r>
            <a:endParaRPr kumimoji="0" lang="zh-CN" altLang="en-US" sz="2000" b="0" i="0" u="none" strike="noStrike" cap="none" normalizeH="0" baseline="0" dirty="0" smtClean="0">
              <a:ln>
                <a:noFill/>
              </a:ln>
              <a:solidFill>
                <a:schemeClr val="tx1"/>
              </a:solidFill>
              <a:effectLst/>
            </a:endParaRPr>
          </a:p>
        </p:txBody>
      </p:sp>
      <p:pic>
        <p:nvPicPr>
          <p:cNvPr id="8" name="图片 7"/>
          <p:cNvPicPr/>
          <p:nvPr/>
        </p:nvPicPr>
        <p:blipFill>
          <a:blip r:embed="rId3" cstate="print"/>
          <a:srcRect/>
          <a:stretch>
            <a:fillRect/>
          </a:stretch>
        </p:blipFill>
        <p:spPr bwMode="auto">
          <a:xfrm>
            <a:off x="1112519" y="3514756"/>
            <a:ext cx="5394960" cy="2771775"/>
          </a:xfrm>
          <a:prstGeom prst="rect">
            <a:avLst/>
          </a:prstGeom>
          <a:noFill/>
          <a:ln w="9525">
            <a:noFill/>
            <a:miter lim="800000"/>
            <a:headEnd/>
            <a:tailEnd/>
          </a:ln>
        </p:spPr>
      </p:pic>
      <p:sp>
        <p:nvSpPr>
          <p:cNvPr id="9" name="Rectangle 3"/>
          <p:cNvSpPr>
            <a:spLocks noChangeArrowheads="1"/>
          </p:cNvSpPr>
          <p:nvPr/>
        </p:nvSpPr>
        <p:spPr bwMode="auto">
          <a:xfrm>
            <a:off x="3151244" y="6183712"/>
            <a:ext cx="2050562"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图</a:t>
            </a:r>
            <a:r>
              <a:rPr kumimoji="0" lang="en-US" altLang="zh-CN" sz="2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3-17  </a:t>
            </a:r>
            <a:r>
              <a:rPr kumimoji="0" lang="zh-CN" altLang="en-US" sz="2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外后视野</a:t>
            </a:r>
            <a:endParaRPr kumimoji="0" lang="zh-CN" altLang="en-US" sz="2000" b="0" i="0" u="none" strike="noStrike" cap="none" normalizeH="0" baseline="0" dirty="0" smtClean="0">
              <a:ln>
                <a:noFill/>
              </a:ln>
              <a:solidFill>
                <a:schemeClr val="tx1"/>
              </a:solidFill>
              <a:effectLst/>
            </a:endParaRPr>
          </a:p>
        </p:txBody>
      </p:sp>
      <p:sp>
        <p:nvSpPr>
          <p:cNvPr id="2" name="文本框 1"/>
          <p:cNvSpPr txBox="1"/>
          <p:nvPr/>
        </p:nvSpPr>
        <p:spPr>
          <a:xfrm>
            <a:off x="1295399" y="416570"/>
            <a:ext cx="2514600" cy="584775"/>
          </a:xfrm>
          <a:prstGeom prst="rect">
            <a:avLst/>
          </a:prstGeom>
          <a:noFill/>
        </p:spPr>
        <p:txBody>
          <a:bodyPr wrap="square" rtlCol="0">
            <a:spAutoFit/>
          </a:bodyPr>
          <a:lstStyle/>
          <a:p>
            <a:r>
              <a:rPr lang="en-US" altLang="zh-CN" sz="3200" dirty="0" smtClean="0">
                <a:solidFill>
                  <a:schemeClr val="bg1"/>
                </a:solidFill>
              </a:rPr>
              <a:t>4.</a:t>
            </a:r>
            <a:r>
              <a:rPr lang="zh-CN" altLang="en-US" sz="3200" dirty="0" smtClean="0">
                <a:solidFill>
                  <a:schemeClr val="bg1"/>
                </a:solidFill>
              </a:rPr>
              <a:t>后方视野</a:t>
            </a:r>
            <a:endParaRPr lang="zh-CN" altLang="en-US" sz="3200" dirty="0">
              <a:solidFill>
                <a:schemeClr val="bg1"/>
              </a:solidFill>
            </a:endParaRPr>
          </a:p>
        </p:txBody>
      </p:sp>
    </p:spTree>
    <p:extLst>
      <p:ext uri="{BB962C8B-B14F-4D97-AF65-F5344CB8AC3E}">
        <p14:creationId xmlns:p14="http://schemas.microsoft.com/office/powerpoint/2010/main" xmlns="" val="31600691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33552" y="304800"/>
            <a:ext cx="8229600" cy="811213"/>
          </a:xfrm>
        </p:spPr>
        <p:txBody>
          <a:bodyPr/>
          <a:lstStyle/>
          <a:p>
            <a:pPr eaLnBrk="1" hangingPunct="1"/>
            <a:r>
              <a:rPr lang="en-US" altLang="zh-CN" sz="3200" dirty="0" smtClean="0"/>
              <a:t>5.</a:t>
            </a:r>
            <a:r>
              <a:rPr lang="zh-CN" altLang="en-US" sz="3200" dirty="0" smtClean="0"/>
              <a:t>提高和改善汽车视野的措施</a:t>
            </a:r>
          </a:p>
        </p:txBody>
      </p:sp>
      <p:sp>
        <p:nvSpPr>
          <p:cNvPr id="52227" name="Rectangle 3"/>
          <p:cNvSpPr>
            <a:spLocks noGrp="1" noChangeArrowheads="1"/>
          </p:cNvSpPr>
          <p:nvPr>
            <p:ph type="body" idx="1"/>
          </p:nvPr>
        </p:nvSpPr>
        <p:spPr>
          <a:xfrm>
            <a:off x="457200" y="1196975"/>
            <a:ext cx="8229600" cy="4895850"/>
          </a:xfrm>
        </p:spPr>
        <p:txBody>
          <a:bodyPr/>
          <a:lstStyle/>
          <a:p>
            <a:pPr marL="0" indent="452438" eaLnBrk="1" hangingPunct="1">
              <a:buFont typeface="Wingdings" panose="05000000000000000000" pitchFamily="2" charset="2"/>
              <a:buNone/>
            </a:pPr>
            <a:r>
              <a:rPr lang="en-US" altLang="zh-CN" sz="2800" dirty="0" smtClean="0"/>
              <a:t>1</a:t>
            </a:r>
            <a:r>
              <a:rPr lang="zh-CN" altLang="en-US" sz="2800" dirty="0" smtClean="0"/>
              <a:t>）车身设计</a:t>
            </a:r>
          </a:p>
          <a:p>
            <a:pPr marL="0" indent="452438" eaLnBrk="1" hangingPunct="1">
              <a:buFont typeface="Wingdings" panose="05000000000000000000" pitchFamily="2" charset="2"/>
              <a:buNone/>
            </a:pPr>
            <a:r>
              <a:rPr lang="zh-CN" altLang="en-US" sz="2800" dirty="0" smtClean="0"/>
              <a:t>汽车的车身结构必须确保在行驶过程中，驾驶员能确认道路、交通标志、其他车辆和行人的动态等，为此，在车身结构设计时，可采取以下对策：</a:t>
            </a:r>
          </a:p>
          <a:p>
            <a:pPr marL="0" indent="452438" eaLnBrk="1" hangingPunct="1">
              <a:buFont typeface="Wingdings" panose="05000000000000000000" pitchFamily="2" charset="2"/>
              <a:buNone/>
            </a:pPr>
            <a:r>
              <a:rPr lang="en-US" altLang="zh-CN" sz="2800" dirty="0" smtClean="0"/>
              <a:t>(1)</a:t>
            </a:r>
            <a:r>
              <a:rPr lang="zh-CN" altLang="en-US" sz="2800" dirty="0" smtClean="0"/>
              <a:t>扩大风窗玻璃的有效透明区的面积；减少风窗玻璃倾角并尽量使之靠近驾驶员的眼睛；前后风窗玻璃向两侧包围。</a:t>
            </a:r>
          </a:p>
          <a:p>
            <a:pPr marL="0" indent="452438" eaLnBrk="1" hangingPunct="1">
              <a:buFont typeface="Wingdings" panose="05000000000000000000" pitchFamily="2" charset="2"/>
              <a:buNone/>
            </a:pPr>
            <a:r>
              <a:rPr lang="zh-CN" altLang="en-US" sz="2800" dirty="0" smtClean="0"/>
              <a:t> </a:t>
            </a:r>
            <a:r>
              <a:rPr lang="en-US" altLang="zh-CN" sz="2800" dirty="0" smtClean="0"/>
              <a:t>(2)</a:t>
            </a:r>
            <a:r>
              <a:rPr lang="zh-CN" altLang="en-US" sz="2800" dirty="0" smtClean="0"/>
              <a:t>减小风窗立柱的投影长度。</a:t>
            </a:r>
          </a:p>
          <a:p>
            <a:pPr marL="0" indent="452438" eaLnBrk="1" hangingPunct="1">
              <a:buFont typeface="Wingdings" panose="05000000000000000000" pitchFamily="2" charset="2"/>
              <a:buNone/>
            </a:pPr>
            <a:r>
              <a:rPr lang="zh-CN" altLang="en-US" sz="2800" dirty="0" smtClean="0"/>
              <a:t> </a:t>
            </a:r>
            <a:r>
              <a:rPr lang="en-US" altLang="zh-CN" sz="2800" dirty="0" smtClean="0"/>
              <a:t>(3)</a:t>
            </a:r>
            <a:r>
              <a:rPr lang="zh-CN" altLang="en-US" sz="2800" dirty="0" smtClean="0"/>
              <a:t>对于载货汽车，尽量减低发动机盖的高度，减少发动机盖的伸出长度，以确保驾驶员的视线有足够的前方倾斜角和视野。</a:t>
            </a:r>
          </a:p>
        </p:txBody>
      </p:sp>
    </p:spTree>
    <p:extLst>
      <p:ext uri="{BB962C8B-B14F-4D97-AF65-F5344CB8AC3E}">
        <p14:creationId xmlns:p14="http://schemas.microsoft.com/office/powerpoint/2010/main" xmlns="" val="250600896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body" idx="1"/>
          </p:nvPr>
        </p:nvSpPr>
        <p:spPr>
          <a:xfrm>
            <a:off x="381000" y="990600"/>
            <a:ext cx="8001000" cy="5318125"/>
          </a:xfrm>
        </p:spPr>
        <p:txBody>
          <a:bodyPr/>
          <a:lstStyle/>
          <a:p>
            <a:pPr marL="0" indent="452438" eaLnBrk="1" hangingPunct="1">
              <a:lnSpc>
                <a:spcPct val="110000"/>
              </a:lnSpc>
              <a:buFont typeface="Wingdings" panose="05000000000000000000" pitchFamily="2" charset="2"/>
              <a:buNone/>
            </a:pPr>
            <a:r>
              <a:rPr lang="en-US" altLang="zh-CN" sz="2800" dirty="0" smtClean="0"/>
              <a:t>2)</a:t>
            </a:r>
            <a:r>
              <a:rPr lang="zh-CN" altLang="en-US" sz="2800" dirty="0" smtClean="0"/>
              <a:t>座椅布置</a:t>
            </a:r>
          </a:p>
          <a:p>
            <a:pPr marL="0" indent="452438" eaLnBrk="1" hangingPunct="1">
              <a:lnSpc>
                <a:spcPct val="110000"/>
              </a:lnSpc>
              <a:buFont typeface="Wingdings" panose="05000000000000000000" pitchFamily="2" charset="2"/>
              <a:buNone/>
            </a:pPr>
            <a:r>
              <a:rPr lang="zh-CN" altLang="en-US" sz="2800" b="0" dirty="0" smtClean="0"/>
              <a:t>驾驶员的视线是从其眼点发出的，不同驾驶员眼点的共同基点是驾驶员座椅，完全一致的车身结构，会因座椅的不同布置方式，其视野性能会有较大差异。所以驾驶员座椅布置也是确保良好视野的重要一环，必须高度重视。为了使驾驶员座椅的位置与车身相匹配，在保证驾驶员上下方便性及乘坐舒适性的前提下，减少座椅座垫与靠背的倾角，布置座椅靠近汽车前端，选择适当的座椅高度，在与总布置不发生干涉情况下，将座椅靠近中间一些。</a:t>
            </a:r>
          </a:p>
        </p:txBody>
      </p:sp>
    </p:spTree>
    <p:extLst>
      <p:ext uri="{BB962C8B-B14F-4D97-AF65-F5344CB8AC3E}">
        <p14:creationId xmlns:p14="http://schemas.microsoft.com/office/powerpoint/2010/main" xmlns="" val="106438938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body" idx="1"/>
          </p:nvPr>
        </p:nvSpPr>
        <p:spPr>
          <a:xfrm>
            <a:off x="381000" y="1066800"/>
            <a:ext cx="7772400" cy="5391150"/>
          </a:xfrm>
        </p:spPr>
        <p:txBody>
          <a:bodyPr/>
          <a:lstStyle/>
          <a:p>
            <a:pPr marL="0" indent="539750" eaLnBrk="1" hangingPunct="1">
              <a:buFont typeface="Wingdings" panose="05000000000000000000" pitchFamily="2" charset="2"/>
              <a:buNone/>
            </a:pPr>
            <a:r>
              <a:rPr lang="en-US" altLang="zh-CN" dirty="0" smtClean="0"/>
              <a:t> 3)</a:t>
            </a:r>
            <a:r>
              <a:rPr lang="zh-CN" altLang="en-US" dirty="0" smtClean="0"/>
              <a:t>气候适应性设计</a:t>
            </a:r>
          </a:p>
          <a:p>
            <a:pPr marL="0" indent="539750" eaLnBrk="1" hangingPunct="1">
              <a:lnSpc>
                <a:spcPct val="150000"/>
              </a:lnSpc>
              <a:buFont typeface="Wingdings" panose="05000000000000000000" pitchFamily="2" charset="2"/>
              <a:buNone/>
            </a:pPr>
            <a:r>
              <a:rPr lang="zh-CN" altLang="en-US" dirty="0" smtClean="0"/>
              <a:t>如现在汽车上几乎都装备了的风窗玻璃刮水器、洗涤器、除霜装量、除雾装置、遮阳板等。此外，后窗增加电热丝，侧窗安装除霜器、安装电热式后视镜、安装能根据降雨情况变化而自动动作的刮水器等。 </a:t>
            </a:r>
          </a:p>
        </p:txBody>
      </p:sp>
    </p:spTree>
    <p:extLst>
      <p:ext uri="{BB962C8B-B14F-4D97-AF65-F5344CB8AC3E}">
        <p14:creationId xmlns:p14="http://schemas.microsoft.com/office/powerpoint/2010/main" xmlns="" val="32175785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472858" y="388091"/>
            <a:ext cx="7927975" cy="674687"/>
          </a:xfrm>
        </p:spPr>
        <p:txBody>
          <a:bodyPr/>
          <a:lstStyle/>
          <a:p>
            <a:pPr eaLnBrk="1" hangingPunct="1"/>
            <a:r>
              <a:rPr lang="en-US" sz="4000" b="1" dirty="0"/>
              <a:t>3.2.1 </a:t>
            </a:r>
            <a:r>
              <a:rPr lang="zh-CN" altLang="en-US" sz="4000" b="1" dirty="0"/>
              <a:t>汽车动力性</a:t>
            </a:r>
          </a:p>
        </p:txBody>
      </p:sp>
      <p:sp>
        <p:nvSpPr>
          <p:cNvPr id="9219" name="Rectangle 3"/>
          <p:cNvSpPr>
            <a:spLocks noGrp="1" noChangeArrowheads="1"/>
          </p:cNvSpPr>
          <p:nvPr>
            <p:ph type="body" idx="4294967295"/>
          </p:nvPr>
        </p:nvSpPr>
        <p:spPr>
          <a:xfrm>
            <a:off x="472858" y="1371600"/>
            <a:ext cx="8229600" cy="4094162"/>
          </a:xfrm>
        </p:spPr>
        <p:txBody>
          <a:bodyPr/>
          <a:lstStyle/>
          <a:p>
            <a:pPr marL="609600" indent="-609600" eaLnBrk="1" hangingPunct="1">
              <a:lnSpc>
                <a:spcPct val="150000"/>
              </a:lnSpc>
              <a:buFont typeface="Wingdings" panose="05000000000000000000" pitchFamily="2" charset="2"/>
              <a:buNone/>
            </a:pPr>
            <a:r>
              <a:rPr lang="zh-CN" altLang="en-US" dirty="0"/>
              <a:t>汽车的动力性主要由三方面的指标来评定</a:t>
            </a:r>
            <a:r>
              <a:rPr lang="en-US" dirty="0"/>
              <a:t>:</a:t>
            </a:r>
            <a:endParaRPr lang="en-US" b="1" dirty="0"/>
          </a:p>
          <a:p>
            <a:pPr marL="609600" indent="-609600" eaLnBrk="1" hangingPunct="1">
              <a:lnSpc>
                <a:spcPct val="150000"/>
              </a:lnSpc>
              <a:buFont typeface="Wingdings" panose="05000000000000000000" pitchFamily="2" charset="2"/>
              <a:buAutoNum type="arabicPeriod"/>
            </a:pPr>
            <a:r>
              <a:rPr lang="zh-CN" altLang="en-US" b="1" dirty="0"/>
              <a:t>汽车的最高车速；</a:t>
            </a:r>
          </a:p>
          <a:p>
            <a:pPr marL="609600" indent="-609600" eaLnBrk="1" hangingPunct="1">
              <a:lnSpc>
                <a:spcPct val="150000"/>
              </a:lnSpc>
              <a:buFont typeface="Wingdings" panose="05000000000000000000" pitchFamily="2" charset="2"/>
              <a:buAutoNum type="arabicPeriod"/>
            </a:pPr>
            <a:r>
              <a:rPr lang="zh-CN" altLang="en-US" b="1" dirty="0"/>
              <a:t>汽车的加速时间；</a:t>
            </a:r>
          </a:p>
          <a:p>
            <a:pPr marL="609600" indent="-609600" eaLnBrk="1" hangingPunct="1">
              <a:lnSpc>
                <a:spcPct val="150000"/>
              </a:lnSpc>
              <a:buFont typeface="Wingdings" panose="05000000000000000000" pitchFamily="2" charset="2"/>
              <a:buAutoNum type="arabicPeriod"/>
            </a:pPr>
            <a:r>
              <a:rPr lang="zh-CN" altLang="en-US" b="1" dirty="0"/>
              <a:t>汽车的最大爬坡度</a:t>
            </a:r>
            <a:r>
              <a:rPr lang="zh-CN" altLang="en-US" dirty="0"/>
              <a:t>。 </a:t>
            </a:r>
          </a:p>
        </p:txBody>
      </p:sp>
      <p:pic>
        <p:nvPicPr>
          <p:cNvPr id="9220" name="Picture 5" descr="f00c6c0a0d2348ff2fddd42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16463" y="2565400"/>
            <a:ext cx="4175125" cy="3132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0683582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nodeType="clickEffect">
                                  <p:stCondLst>
                                    <p:cond delay="0"/>
                                  </p:stCondLst>
                                  <p:childTnLst>
                                    <p:set>
                                      <p:cBhvr>
                                        <p:cTn id="10" dur="1" fill="hold">
                                          <p:stCondLst>
                                            <p:cond delay="0"/>
                                          </p:stCondLst>
                                        </p:cTn>
                                        <p:tgtEl>
                                          <p:spTgt spid="9219">
                                            <p:txEl>
                                              <p:pRg st="0" end="0"/>
                                            </p:txEl>
                                          </p:spTgt>
                                        </p:tgtEl>
                                        <p:attrNameLst>
                                          <p:attrName>style.visibility</p:attrName>
                                        </p:attrNameLst>
                                      </p:cBhvr>
                                      <p:to>
                                        <p:strVal val="visible"/>
                                      </p:to>
                                    </p:set>
                                    <p:animEffect transition="in" filter="blinds(horizontal)">
                                      <p:cBhvr>
                                        <p:cTn id="11" dur="500"/>
                                        <p:tgtEl>
                                          <p:spTgt spid="9219">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8" presetClass="entr" presetSubtype="16" fill="hold" nodeType="clickEffect">
                                  <p:stCondLst>
                                    <p:cond delay="0"/>
                                  </p:stCondLst>
                                  <p:childTnLst>
                                    <p:set>
                                      <p:cBhvr>
                                        <p:cTn id="15" dur="1" fill="hold">
                                          <p:stCondLst>
                                            <p:cond delay="0"/>
                                          </p:stCondLst>
                                        </p:cTn>
                                        <p:tgtEl>
                                          <p:spTgt spid="9219">
                                            <p:txEl>
                                              <p:pRg st="1" end="1"/>
                                            </p:txEl>
                                          </p:spTgt>
                                        </p:tgtEl>
                                        <p:attrNameLst>
                                          <p:attrName>style.visibility</p:attrName>
                                        </p:attrNameLst>
                                      </p:cBhvr>
                                      <p:to>
                                        <p:strVal val="visible"/>
                                      </p:to>
                                    </p:set>
                                    <p:animEffect transition="in" filter="diamond(in)">
                                      <p:cBhvr>
                                        <p:cTn id="16" dur="2000"/>
                                        <p:tgtEl>
                                          <p:spTgt spid="9219">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8" presetClass="entr" presetSubtype="16" fill="hold" nodeType="clickEffect">
                                  <p:stCondLst>
                                    <p:cond delay="0"/>
                                  </p:stCondLst>
                                  <p:childTnLst>
                                    <p:set>
                                      <p:cBhvr>
                                        <p:cTn id="20" dur="1" fill="hold">
                                          <p:stCondLst>
                                            <p:cond delay="0"/>
                                          </p:stCondLst>
                                        </p:cTn>
                                        <p:tgtEl>
                                          <p:spTgt spid="9219">
                                            <p:txEl>
                                              <p:pRg st="2" end="2"/>
                                            </p:txEl>
                                          </p:spTgt>
                                        </p:tgtEl>
                                        <p:attrNameLst>
                                          <p:attrName>style.visibility</p:attrName>
                                        </p:attrNameLst>
                                      </p:cBhvr>
                                      <p:to>
                                        <p:strVal val="visible"/>
                                      </p:to>
                                    </p:set>
                                    <p:animEffect transition="in" filter="diamond(in)">
                                      <p:cBhvr>
                                        <p:cTn id="21" dur="2000"/>
                                        <p:tgtEl>
                                          <p:spTgt spid="9219">
                                            <p:txEl>
                                              <p:pRg st="2" end="2"/>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8" presetClass="entr" presetSubtype="16" fill="hold" nodeType="clickEffect">
                                  <p:stCondLst>
                                    <p:cond delay="0"/>
                                  </p:stCondLst>
                                  <p:childTnLst>
                                    <p:set>
                                      <p:cBhvr>
                                        <p:cTn id="25" dur="1" fill="hold">
                                          <p:stCondLst>
                                            <p:cond delay="0"/>
                                          </p:stCondLst>
                                        </p:cTn>
                                        <p:tgtEl>
                                          <p:spTgt spid="9219">
                                            <p:txEl>
                                              <p:pRg st="3" end="3"/>
                                            </p:txEl>
                                          </p:spTgt>
                                        </p:tgtEl>
                                        <p:attrNameLst>
                                          <p:attrName>style.visibility</p:attrName>
                                        </p:attrNameLst>
                                      </p:cBhvr>
                                      <p:to>
                                        <p:strVal val="visible"/>
                                      </p:to>
                                    </p:set>
                                    <p:animEffect transition="in" filter="diamond(in)">
                                      <p:cBhvr>
                                        <p:cTn id="26" dur="2000"/>
                                        <p:tgtEl>
                                          <p:spTgt spid="92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body" idx="1"/>
          </p:nvPr>
        </p:nvSpPr>
        <p:spPr>
          <a:xfrm>
            <a:off x="457200" y="1219200"/>
            <a:ext cx="7848600" cy="5246688"/>
          </a:xfrm>
        </p:spPr>
        <p:txBody>
          <a:bodyPr/>
          <a:lstStyle/>
          <a:p>
            <a:pPr marL="0" indent="539750" eaLnBrk="1" hangingPunct="1">
              <a:lnSpc>
                <a:spcPct val="120000"/>
              </a:lnSpc>
              <a:buFont typeface="Wingdings" panose="05000000000000000000" pitchFamily="2" charset="2"/>
              <a:buNone/>
            </a:pPr>
            <a:r>
              <a:rPr lang="en-US" altLang="zh-CN" dirty="0" smtClean="0"/>
              <a:t>4)</a:t>
            </a:r>
            <a:r>
              <a:rPr lang="zh-CN" altLang="en-US" dirty="0" smtClean="0"/>
              <a:t>后视镜的技术参数</a:t>
            </a:r>
          </a:p>
          <a:p>
            <a:pPr marL="0" indent="539750" eaLnBrk="1" hangingPunct="1">
              <a:lnSpc>
                <a:spcPct val="120000"/>
              </a:lnSpc>
              <a:buFont typeface="Wingdings" panose="05000000000000000000" pitchFamily="2" charset="2"/>
              <a:buNone/>
            </a:pPr>
            <a:r>
              <a:rPr lang="zh-CN" altLang="en-US" sz="2800" b="0" dirty="0" smtClean="0"/>
              <a:t>后视镜曲率半径的选择很重要，曲率半径过大，不能给驾驶员提供足够的视野范围；曲率半径过小，视野范围开阔，但失真率过大，反而使驾驶员无法判断真实情况。现在可以采用变曲率半径设计，对于反射路面的镜面，采用大的曲率半径，以保证物体清晰和较强的真实感；对于反射路旁景物的镜面，采用小的曲率半径，以得到更大的视野范围。</a:t>
            </a:r>
          </a:p>
        </p:txBody>
      </p:sp>
    </p:spTree>
    <p:extLst>
      <p:ext uri="{BB962C8B-B14F-4D97-AF65-F5344CB8AC3E}">
        <p14:creationId xmlns:p14="http://schemas.microsoft.com/office/powerpoint/2010/main" xmlns="" val="376824097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body" idx="1"/>
          </p:nvPr>
        </p:nvSpPr>
        <p:spPr>
          <a:xfrm>
            <a:off x="152400" y="1143000"/>
            <a:ext cx="7993063" cy="5391150"/>
          </a:xfrm>
        </p:spPr>
        <p:txBody>
          <a:bodyPr/>
          <a:lstStyle/>
          <a:p>
            <a:pPr eaLnBrk="1" hangingPunct="1"/>
            <a:r>
              <a:rPr lang="zh-CN" altLang="en-US" sz="2800" b="0" dirty="0" smtClean="0"/>
              <a:t>双曲率后视镜在后视镜外侧约</a:t>
            </a:r>
            <a:r>
              <a:rPr lang="en-US" altLang="zh-CN" sz="2800" b="0" dirty="0" smtClean="0"/>
              <a:t>1/3</a:t>
            </a:r>
            <a:r>
              <a:rPr lang="zh-CN" altLang="en-US" sz="2800" b="0" dirty="0" smtClean="0"/>
              <a:t>的位置会有一条虚线。虚线以外的曲率半径较小，主要用来观察车身侧面较远位置的情况，虚线以内，曲率半径较大，用来观察车身侧面较近位置的情况，两种曲率的结合可以尽量减少后视镜的盲区。</a:t>
            </a:r>
            <a:r>
              <a:rPr lang="zh-CN" altLang="en-US" b="0" dirty="0" smtClean="0"/>
              <a:t> </a:t>
            </a:r>
          </a:p>
        </p:txBody>
      </p:sp>
      <p:pic>
        <p:nvPicPr>
          <p:cNvPr id="56323" name="Picture 4" descr="CY905S6f9trsedzLU550U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90800" y="3449582"/>
            <a:ext cx="4967287" cy="34084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3995280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827088" y="404813"/>
            <a:ext cx="2160587" cy="647700"/>
          </a:xfrm>
        </p:spPr>
        <p:txBody>
          <a:bodyPr/>
          <a:lstStyle/>
          <a:p>
            <a:pPr eaLnBrk="1" hangingPunct="1"/>
            <a:r>
              <a:rPr lang="zh-CN" altLang="en-US" sz="4000" smtClean="0"/>
              <a:t>蓝镜</a:t>
            </a:r>
          </a:p>
        </p:txBody>
      </p:sp>
      <p:sp>
        <p:nvSpPr>
          <p:cNvPr id="57347" name="Rectangle 3"/>
          <p:cNvSpPr>
            <a:spLocks noGrp="1" noChangeArrowheads="1"/>
          </p:cNvSpPr>
          <p:nvPr>
            <p:ph type="body" idx="1"/>
          </p:nvPr>
        </p:nvSpPr>
        <p:spPr>
          <a:xfrm>
            <a:off x="323851" y="1125538"/>
            <a:ext cx="8286750" cy="3886200"/>
          </a:xfrm>
        </p:spPr>
        <p:txBody>
          <a:bodyPr/>
          <a:lstStyle/>
          <a:p>
            <a:pPr eaLnBrk="1" hangingPunct="1"/>
            <a:r>
              <a:rPr lang="zh-CN" altLang="en-US" sz="2800" b="0" dirty="0" smtClean="0"/>
              <a:t>一般后视镜用的都是铬或者银、铝作为反射材料，银和铝的反射率较高，如果后视镜中有强光源的话，比如太阳或者后车的灯光，很容易使驾驶者产生炫目感，影响行车安全。铬镜能解决炫目的问题但反射率较低，夜间的视觉会稍暗，因此德国人发明了蓝镜。</a:t>
            </a:r>
            <a:r>
              <a:rPr lang="zh-CN" altLang="en-US" b="0" dirty="0" smtClean="0"/>
              <a:t> </a:t>
            </a:r>
          </a:p>
        </p:txBody>
      </p:sp>
      <p:pic>
        <p:nvPicPr>
          <p:cNvPr id="57348" name="Picture 5" descr="后视镜"/>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19475" y="3429000"/>
            <a:ext cx="4762500" cy="3267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7349" name="Rectangle 6"/>
          <p:cNvSpPr>
            <a:spLocks noChangeArrowheads="1"/>
          </p:cNvSpPr>
          <p:nvPr/>
        </p:nvSpPr>
        <p:spPr bwMode="auto">
          <a:xfrm>
            <a:off x="611188" y="5113338"/>
            <a:ext cx="2855912"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a:t>
            </a:r>
            <a:r>
              <a:rPr lang="zh-CN" altLang="en-US" sz="2400"/>
              <a:t>宝马</a:t>
            </a:r>
            <a:r>
              <a:rPr lang="en-US" altLang="zh-CN" sz="2400"/>
              <a:t>3</a:t>
            </a:r>
            <a:r>
              <a:rPr lang="zh-CN" altLang="en-US" sz="2400"/>
              <a:t>系的蓝镜</a:t>
            </a:r>
            <a:r>
              <a:rPr lang="en-US" altLang="zh-CN" sz="2400"/>
              <a:t>』</a:t>
            </a:r>
            <a:r>
              <a:rPr lang="en-US" altLang="zh-CN"/>
              <a:t> </a:t>
            </a:r>
          </a:p>
        </p:txBody>
      </p:sp>
    </p:spTree>
    <p:extLst>
      <p:ext uri="{BB962C8B-B14F-4D97-AF65-F5344CB8AC3E}">
        <p14:creationId xmlns:p14="http://schemas.microsoft.com/office/powerpoint/2010/main" xmlns="" val="335472679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Grp="1" noChangeArrowheads="1"/>
          </p:cNvSpPr>
          <p:nvPr>
            <p:ph type="body" idx="1"/>
          </p:nvPr>
        </p:nvSpPr>
        <p:spPr>
          <a:xfrm>
            <a:off x="457200" y="476250"/>
            <a:ext cx="8229600" cy="5391150"/>
          </a:xfrm>
        </p:spPr>
        <p:txBody>
          <a:bodyPr/>
          <a:lstStyle/>
          <a:p>
            <a:pPr marL="0" indent="452438" eaLnBrk="1" hangingPunct="1">
              <a:buFont typeface="Wingdings" panose="05000000000000000000" pitchFamily="2" charset="2"/>
              <a:buNone/>
            </a:pPr>
            <a:r>
              <a:rPr lang="en-US" altLang="zh-CN" sz="2800" dirty="0" smtClean="0">
                <a:solidFill>
                  <a:schemeClr val="bg1"/>
                </a:solidFill>
              </a:rPr>
              <a:t>5)</a:t>
            </a:r>
            <a:r>
              <a:rPr lang="zh-CN" altLang="en-US" sz="2800" dirty="0" smtClean="0">
                <a:solidFill>
                  <a:schemeClr val="bg1"/>
                </a:solidFill>
              </a:rPr>
              <a:t>显示的识别性</a:t>
            </a:r>
          </a:p>
          <a:p>
            <a:pPr marL="0" indent="452438" eaLnBrk="1" hangingPunct="1">
              <a:lnSpc>
                <a:spcPct val="120000"/>
              </a:lnSpc>
              <a:buFont typeface="Wingdings" panose="05000000000000000000" pitchFamily="2" charset="2"/>
              <a:buNone/>
            </a:pPr>
            <a:r>
              <a:rPr lang="en-US" altLang="zh-CN" sz="2800" b="0" dirty="0" smtClean="0"/>
              <a:t>(1)</a:t>
            </a:r>
            <a:r>
              <a:rPr lang="zh-CN" altLang="en-US" sz="2800" b="0" dirty="0" smtClean="0"/>
              <a:t>车内环境的识别性，主要指仪表的布置、形状、显示方式、照明等应保证各种信息的良好识别。在布置时，应避免出现转向盘、操纵杆等挡住仪表显示盘的情况，同时，也要避免仪表及仪表座等妨碍前方视野。</a:t>
            </a:r>
          </a:p>
          <a:p>
            <a:pPr marL="0" indent="452438" eaLnBrk="1" hangingPunct="1">
              <a:lnSpc>
                <a:spcPct val="120000"/>
              </a:lnSpc>
              <a:buFont typeface="Wingdings" panose="05000000000000000000" pitchFamily="2" charset="2"/>
              <a:buNone/>
            </a:pPr>
            <a:r>
              <a:rPr lang="en-US" altLang="zh-CN" sz="2800" b="0" dirty="0" smtClean="0"/>
              <a:t>(2)</a:t>
            </a:r>
            <a:r>
              <a:rPr lang="zh-CN" altLang="en-US" sz="2800" b="0" dirty="0" smtClean="0"/>
              <a:t>车外环境的识别性，主要指道路、车辆、行人以及与交通有关的标志等。依据人眼对色彩感觉程度，应把车外环境中有关物体表面设成易看清或发现的色彩，如警告标志用对比效果强烈的黄底黑字、禁令标志应采用更显眼的红色。</a:t>
            </a:r>
          </a:p>
        </p:txBody>
      </p:sp>
    </p:spTree>
    <p:extLst>
      <p:ext uri="{BB962C8B-B14F-4D97-AF65-F5344CB8AC3E}">
        <p14:creationId xmlns:p14="http://schemas.microsoft.com/office/powerpoint/2010/main" xmlns="" val="360272571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body" idx="1"/>
          </p:nvPr>
        </p:nvSpPr>
        <p:spPr>
          <a:xfrm>
            <a:off x="457200" y="518319"/>
            <a:ext cx="8229600" cy="5246687"/>
          </a:xfrm>
        </p:spPr>
        <p:txBody>
          <a:bodyPr/>
          <a:lstStyle/>
          <a:p>
            <a:pPr marL="0" indent="452438" eaLnBrk="1" hangingPunct="1">
              <a:buFont typeface="Wingdings" panose="05000000000000000000" pitchFamily="2" charset="2"/>
              <a:buNone/>
            </a:pPr>
            <a:r>
              <a:rPr lang="en-US" altLang="zh-CN" dirty="0" smtClean="0">
                <a:solidFill>
                  <a:schemeClr val="bg1"/>
                </a:solidFill>
              </a:rPr>
              <a:t>6)</a:t>
            </a:r>
            <a:r>
              <a:rPr lang="zh-CN" altLang="en-US" dirty="0" smtClean="0">
                <a:solidFill>
                  <a:schemeClr val="bg1"/>
                </a:solidFill>
              </a:rPr>
              <a:t>与灯光的匹配</a:t>
            </a:r>
          </a:p>
          <a:p>
            <a:pPr marL="0" indent="452438" eaLnBrk="1" hangingPunct="1">
              <a:lnSpc>
                <a:spcPct val="120000"/>
              </a:lnSpc>
              <a:buFont typeface="Wingdings" panose="05000000000000000000" pitchFamily="2" charset="2"/>
              <a:buNone/>
            </a:pPr>
            <a:r>
              <a:rPr lang="zh-CN" altLang="en-US" sz="2800" b="0" dirty="0" smtClean="0"/>
              <a:t>合理地调整光束，使前照灯尽可能多地照亮驾驶员视线可及的路面，避免出现前照灯灯光的可照亮区是驾驶员的视野盲区，而视野范围内的路面，灯光光线又不可及的情况出现。</a:t>
            </a:r>
            <a:r>
              <a:rPr lang="zh-CN" altLang="en-US" b="0" dirty="0" smtClean="0"/>
              <a:t> </a:t>
            </a:r>
          </a:p>
        </p:txBody>
      </p:sp>
      <p:pic>
        <p:nvPicPr>
          <p:cNvPr id="59395" name="Picture 4" descr="P9180847"/>
          <p:cNvPicPr>
            <a:picLocks noChangeAspect="1" noChangeArrowheads="1"/>
          </p:cNvPicPr>
          <p:nvPr/>
        </p:nvPicPr>
        <p:blipFill>
          <a:blip r:embed="rId3" cstate="print">
            <a:extLst>
              <a:ext uri="{28A0092B-C50C-407E-A947-70E740481C1C}">
                <a14:useLocalDpi xmlns:a14="http://schemas.microsoft.com/office/drawing/2010/main" xmlns="" val="0"/>
              </a:ext>
            </a:extLst>
          </a:blip>
          <a:srcRect t="43506" b="8232"/>
          <a:stretch>
            <a:fillRect/>
          </a:stretch>
        </p:blipFill>
        <p:spPr bwMode="auto">
          <a:xfrm>
            <a:off x="685800" y="3141662"/>
            <a:ext cx="7488426" cy="271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465210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body" sz="half" idx="1"/>
          </p:nvPr>
        </p:nvSpPr>
        <p:spPr>
          <a:xfrm>
            <a:off x="381000" y="476250"/>
            <a:ext cx="8496300" cy="1873250"/>
          </a:xfrm>
        </p:spPr>
        <p:txBody>
          <a:bodyPr/>
          <a:lstStyle/>
          <a:p>
            <a:pPr marL="0" indent="452438" eaLnBrk="1" hangingPunct="1">
              <a:lnSpc>
                <a:spcPct val="90000"/>
              </a:lnSpc>
              <a:buFont typeface="Wingdings" panose="05000000000000000000" pitchFamily="2" charset="2"/>
              <a:buNone/>
            </a:pPr>
            <a:r>
              <a:rPr lang="en-US" altLang="zh-CN" sz="2800" dirty="0" smtClean="0">
                <a:solidFill>
                  <a:schemeClr val="bg1"/>
                </a:solidFill>
              </a:rPr>
              <a:t>7)</a:t>
            </a:r>
            <a:r>
              <a:rPr lang="zh-CN" altLang="en-US" sz="2800" dirty="0" smtClean="0">
                <a:solidFill>
                  <a:schemeClr val="bg1"/>
                </a:solidFill>
              </a:rPr>
              <a:t>驾驶员的视力</a:t>
            </a:r>
          </a:p>
          <a:p>
            <a:pPr marL="0" indent="452438" eaLnBrk="1" hangingPunct="1">
              <a:lnSpc>
                <a:spcPct val="90000"/>
              </a:lnSpc>
              <a:buFont typeface="Wingdings" panose="05000000000000000000" pitchFamily="2" charset="2"/>
              <a:buNone/>
            </a:pPr>
            <a:r>
              <a:rPr lang="zh-CN" altLang="en-US" sz="2800" b="0" dirty="0" smtClean="0"/>
              <a:t>驾驶员是用视觉得到交通环境和车辆自身的信息。统计数据表明：正常的视力或视力进行适当的矫正后，会使交通事故大幅度降低。</a:t>
            </a:r>
          </a:p>
        </p:txBody>
      </p:sp>
      <p:graphicFrame>
        <p:nvGraphicFramePr>
          <p:cNvPr id="60488" name="Group 72"/>
          <p:cNvGraphicFramePr>
            <a:graphicFrameLocks noGrp="1"/>
          </p:cNvGraphicFramePr>
          <p:nvPr>
            <p:ph sz="half" idx="2"/>
          </p:nvPr>
        </p:nvGraphicFramePr>
        <p:xfrm>
          <a:off x="611188" y="2349500"/>
          <a:ext cx="7859712" cy="3140224"/>
        </p:xfrm>
        <a:graphic>
          <a:graphicData uri="http://schemas.openxmlformats.org/drawingml/2006/table">
            <a:tbl>
              <a:tblPr/>
              <a:tblGrid>
                <a:gridCol w="720725"/>
                <a:gridCol w="1944687"/>
                <a:gridCol w="1079500"/>
                <a:gridCol w="792163"/>
                <a:gridCol w="2014537"/>
                <a:gridCol w="1308100"/>
              </a:tblGrid>
              <a:tr h="822793">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400" b="1" i="0" u="none" strike="noStrike" cap="none" normalizeH="0" baseline="0" dirty="0" smtClean="0">
                          <a:ln>
                            <a:noFill/>
                          </a:ln>
                          <a:solidFill>
                            <a:schemeClr val="tx1"/>
                          </a:solidFill>
                          <a:effectLst/>
                          <a:latin typeface="Arial" charset="0"/>
                          <a:ea typeface="宋体" pitchFamily="2" charset="-122"/>
                        </a:rPr>
                        <a:t>视力</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安全运动的极限速度</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安全感</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视力</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安全运动的极限速度</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安全感</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22136">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1.0</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50km/h</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安全、舒适</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0.5</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20-30km/h</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产生危险感，小心驾驶</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95146">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0.75</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30-50km/h</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产生不安全感</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0.25</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000" b="0" i="0" u="none" strike="noStrike" cap="none" normalizeH="0" baseline="0" dirty="0" smtClean="0">
                          <a:ln>
                            <a:noFill/>
                          </a:ln>
                          <a:solidFill>
                            <a:schemeClr val="tx1"/>
                          </a:solidFill>
                          <a:effectLst/>
                          <a:latin typeface="Arial" charset="0"/>
                          <a:ea typeface="宋体" pitchFamily="2" charset="-122"/>
                        </a:rPr>
                        <a:t>20km/h</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有显著危险、无法驾驶</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99515652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2"/>
          </p:nvPr>
        </p:nvSpPr>
        <p:spPr/>
        <p:txBody>
          <a:bodyPr/>
          <a:lstStyle/>
          <a:p>
            <a:r>
              <a:rPr lang="en-US" altLang="zh-CN" smtClean="0"/>
              <a:t>www.themegallery.com</a:t>
            </a:r>
            <a:endParaRPr lang="en-US" altLang="zh-CN"/>
          </a:p>
        </p:txBody>
      </p:sp>
      <p:sp>
        <p:nvSpPr>
          <p:cNvPr id="3" name="文本框 2"/>
          <p:cNvSpPr txBox="1"/>
          <p:nvPr/>
        </p:nvSpPr>
        <p:spPr>
          <a:xfrm>
            <a:off x="1295400" y="381000"/>
            <a:ext cx="4267200" cy="584775"/>
          </a:xfrm>
          <a:prstGeom prst="rect">
            <a:avLst/>
          </a:prstGeom>
          <a:noFill/>
        </p:spPr>
        <p:txBody>
          <a:bodyPr wrap="square" rtlCol="0">
            <a:spAutoFit/>
          </a:bodyPr>
          <a:lstStyle/>
          <a:p>
            <a:r>
              <a:rPr lang="en-US" altLang="zh-CN" sz="3200" dirty="0" smtClean="0">
                <a:solidFill>
                  <a:schemeClr val="bg1"/>
                </a:solidFill>
              </a:rPr>
              <a:t>6.</a:t>
            </a:r>
            <a:r>
              <a:rPr lang="zh-CN" altLang="en-US" sz="3200" dirty="0" smtClean="0">
                <a:solidFill>
                  <a:schemeClr val="bg1"/>
                </a:solidFill>
              </a:rPr>
              <a:t>倒车雷达</a:t>
            </a:r>
            <a:endParaRPr lang="zh-CN" altLang="en-US" sz="3200" dirty="0">
              <a:solidFill>
                <a:schemeClr val="bg1"/>
              </a:solidFill>
            </a:endParaRPr>
          </a:p>
        </p:txBody>
      </p:sp>
      <p:sp>
        <p:nvSpPr>
          <p:cNvPr id="4" name="矩形 3"/>
          <p:cNvSpPr/>
          <p:nvPr/>
        </p:nvSpPr>
        <p:spPr>
          <a:xfrm>
            <a:off x="304800" y="1136064"/>
            <a:ext cx="7848600" cy="5909310"/>
          </a:xfrm>
          <a:prstGeom prst="rect">
            <a:avLst/>
          </a:prstGeom>
        </p:spPr>
        <p:txBody>
          <a:bodyPr wrap="square">
            <a:spAutoFit/>
          </a:bodyPr>
          <a:lstStyle/>
          <a:p>
            <a:pPr>
              <a:lnSpc>
                <a:spcPct val="150000"/>
              </a:lnSpc>
            </a:pPr>
            <a:r>
              <a:rPr lang="en-US" altLang="zh-CN" sz="2800" b="1"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Times New Roman" panose="02020603050405020304" pitchFamily="18" charset="0"/>
              </a:rPr>
              <a:t>倒车</a:t>
            </a:r>
            <a:r>
              <a:rPr lang="zh-CN" altLang="zh-CN" sz="2800" b="1" dirty="0">
                <a:latin typeface="Calibri" panose="020F0502020204030204" pitchFamily="34" charset="0"/>
                <a:ea typeface="宋体" panose="02010600030101010101" pitchFamily="2" charset="-122"/>
                <a:cs typeface="Times New Roman" panose="02020603050405020304" pitchFamily="18" charset="0"/>
              </a:rPr>
              <a:t>雷达全称为“倒车防撞雷达”，又称“泊车辅助装置”，是汽车泊车或倒车时的安全辅助装置，由超声波传感器（俗称探头）、控制器和显示器（或蜂鸣器）等部分组成，能以声音或者更为直观的显示告知驾驶员周围障碍物的情况，解除了驾驶员泊车、倒车和起动车辆时前、后、左、右探视所引起的困扰，并帮助驾驶员扫除了视野死角和视线模糊的缺陷，提高了倒车的安全性。</a:t>
            </a:r>
            <a:endParaRPr lang="zh-CN" altLang="en-US" sz="2800" b="1" dirty="0"/>
          </a:p>
        </p:txBody>
      </p:sp>
    </p:spTree>
    <p:extLst>
      <p:ext uri="{BB962C8B-B14F-4D97-AF65-F5344CB8AC3E}">
        <p14:creationId xmlns:p14="http://schemas.microsoft.com/office/powerpoint/2010/main" xmlns="" val="6570904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2"/>
          </p:nvPr>
        </p:nvSpPr>
        <p:spPr/>
        <p:txBody>
          <a:bodyPr/>
          <a:lstStyle/>
          <a:p>
            <a:r>
              <a:rPr lang="en-US" altLang="zh-CN" smtClean="0"/>
              <a:t>www.themegallery.com</a:t>
            </a:r>
            <a:endParaRPr lang="en-US" altLang="zh-CN"/>
          </a:p>
        </p:txBody>
      </p:sp>
      <p:pic>
        <p:nvPicPr>
          <p:cNvPr id="3" name="图片 2" descr="C:\Users\曹凤萍\Desktop\t01b2fd83d7eaf63ba4.jpg"/>
          <p:cNvPicPr/>
          <p:nvPr/>
        </p:nvPicPr>
        <p:blipFill>
          <a:blip r:embed="rId2" cstate="print"/>
          <a:srcRect/>
          <a:stretch>
            <a:fillRect/>
          </a:stretch>
        </p:blipFill>
        <p:spPr bwMode="auto">
          <a:xfrm>
            <a:off x="228600" y="1676400"/>
            <a:ext cx="3657600" cy="2895600"/>
          </a:xfrm>
          <a:prstGeom prst="rect">
            <a:avLst/>
          </a:prstGeom>
          <a:noFill/>
          <a:ln w="9525">
            <a:noFill/>
            <a:miter lim="800000"/>
            <a:headEnd/>
            <a:tailEnd/>
          </a:ln>
        </p:spPr>
      </p:pic>
      <p:pic>
        <p:nvPicPr>
          <p:cNvPr id="4" name="图片 3"/>
          <p:cNvPicPr>
            <a:picLocks noChangeAspect="1"/>
          </p:cNvPicPr>
          <p:nvPr/>
        </p:nvPicPr>
        <p:blipFill>
          <a:blip r:embed="rId3" cstate="print"/>
          <a:stretch>
            <a:fillRect/>
          </a:stretch>
        </p:blipFill>
        <p:spPr>
          <a:xfrm>
            <a:off x="4343400" y="1752600"/>
            <a:ext cx="4123415" cy="2895600"/>
          </a:xfrm>
          <a:prstGeom prst="rect">
            <a:avLst/>
          </a:prstGeom>
        </p:spPr>
      </p:pic>
      <p:sp>
        <p:nvSpPr>
          <p:cNvPr id="5" name="矩形 4"/>
          <p:cNvSpPr/>
          <p:nvPr/>
        </p:nvSpPr>
        <p:spPr>
          <a:xfrm>
            <a:off x="389615" y="4934998"/>
            <a:ext cx="8077200" cy="438582"/>
          </a:xfrm>
          <a:prstGeom prst="rect">
            <a:avLst/>
          </a:prstGeom>
        </p:spPr>
        <p:txBody>
          <a:bodyPr wrap="square">
            <a:spAutoFit/>
          </a:bodyPr>
          <a:lstStyle/>
          <a:p>
            <a:pPr>
              <a:lnSpc>
                <a:spcPct val="125000"/>
              </a:lnSpc>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3-27  </a:t>
            </a:r>
            <a:r>
              <a:rPr lang="zh-CN" altLang="zh-CN" kern="100" dirty="0">
                <a:latin typeface="Calibri" panose="020F0502020204030204" pitchFamily="34" charset="0"/>
                <a:ea typeface="宋体" panose="02010600030101010101" pitchFamily="2" charset="-122"/>
                <a:cs typeface="Times New Roman" panose="02020603050405020304" pitchFamily="18" charset="0"/>
              </a:rPr>
              <a:t>倒车雷达超声波传感器工作原理示意图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3-28  </a:t>
            </a:r>
            <a:r>
              <a:rPr lang="zh-CN" altLang="zh-CN" kern="100" dirty="0">
                <a:latin typeface="Calibri" panose="020F0502020204030204" pitchFamily="34" charset="0"/>
                <a:ea typeface="宋体" panose="02010600030101010101" pitchFamily="2" charset="-122"/>
                <a:cs typeface="Times New Roman" panose="02020603050405020304" pitchFamily="18" charset="0"/>
              </a:rPr>
              <a:t>可视倒车雷达显示器</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26742654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2"/>
          </p:nvPr>
        </p:nvSpPr>
        <p:spPr/>
        <p:txBody>
          <a:bodyPr/>
          <a:lstStyle/>
          <a:p>
            <a:r>
              <a:rPr lang="en-US" altLang="zh-CN" smtClean="0"/>
              <a:t>www.themegallery.com</a:t>
            </a:r>
            <a:endParaRPr lang="en-US" altLang="zh-CN"/>
          </a:p>
        </p:txBody>
      </p:sp>
      <p:sp>
        <p:nvSpPr>
          <p:cNvPr id="3" name="文本框 2"/>
          <p:cNvSpPr txBox="1"/>
          <p:nvPr/>
        </p:nvSpPr>
        <p:spPr>
          <a:xfrm>
            <a:off x="1600200" y="457200"/>
            <a:ext cx="4038600" cy="584775"/>
          </a:xfrm>
          <a:prstGeom prst="rect">
            <a:avLst/>
          </a:prstGeom>
          <a:noFill/>
        </p:spPr>
        <p:txBody>
          <a:bodyPr wrap="square" rtlCol="0">
            <a:spAutoFit/>
          </a:bodyPr>
          <a:lstStyle/>
          <a:p>
            <a:r>
              <a:rPr lang="en-US" altLang="zh-CN" sz="3200" dirty="0" smtClean="0">
                <a:solidFill>
                  <a:schemeClr val="bg1"/>
                </a:solidFill>
              </a:rPr>
              <a:t>3.4 </a:t>
            </a:r>
            <a:r>
              <a:rPr lang="zh-CN" altLang="en-US" sz="3200" dirty="0" smtClean="0">
                <a:solidFill>
                  <a:schemeClr val="bg1"/>
                </a:solidFill>
              </a:rPr>
              <a:t>汽车操纵安全性</a:t>
            </a:r>
            <a:endParaRPr lang="zh-CN" altLang="en-US" sz="3200" dirty="0">
              <a:solidFill>
                <a:schemeClr val="bg1"/>
              </a:solidFill>
            </a:endParaRPr>
          </a:p>
        </p:txBody>
      </p:sp>
      <p:sp>
        <p:nvSpPr>
          <p:cNvPr id="4" name="矩形 3"/>
          <p:cNvSpPr/>
          <p:nvPr/>
        </p:nvSpPr>
        <p:spPr>
          <a:xfrm>
            <a:off x="228600" y="1524000"/>
            <a:ext cx="7696200" cy="3323987"/>
          </a:xfrm>
          <a:prstGeom prst="rect">
            <a:avLst/>
          </a:prstGeom>
        </p:spPr>
        <p:txBody>
          <a:bodyPr wrap="square">
            <a:spAutoFit/>
          </a:bodyPr>
          <a:lstStyle/>
          <a:p>
            <a:pPr>
              <a:lnSpc>
                <a:spcPct val="150000"/>
              </a:lnSpc>
            </a:pPr>
            <a:r>
              <a:rPr lang="zh-CN" altLang="en-US" sz="2800" dirty="0" smtClean="0"/>
              <a:t>       汽车</a:t>
            </a:r>
            <a:r>
              <a:rPr lang="zh-CN" altLang="en-US" sz="2800" dirty="0"/>
              <a:t>操纵安全性是指对驾驶员周围的工作条件做出优化设计，降低驾驶员工作时的紧张感，以提高驾驶安全性，减少交通事故发生的能力。这就要求驾驶操纵机构的布置要符合人机工程学要求，便于操纵，以减少驾驶员驾车的</a:t>
            </a:r>
            <a:r>
              <a:rPr lang="zh-CN" altLang="en-US" sz="2800" dirty="0" smtClean="0"/>
              <a:t>疲劳。</a:t>
            </a:r>
            <a:endParaRPr lang="zh-CN" altLang="en-US" sz="2800" dirty="0"/>
          </a:p>
        </p:txBody>
      </p:sp>
    </p:spTree>
    <p:extLst>
      <p:ext uri="{BB962C8B-B14F-4D97-AF65-F5344CB8AC3E}">
        <p14:creationId xmlns:p14="http://schemas.microsoft.com/office/powerpoint/2010/main" xmlns="" val="3079588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2"/>
          </p:nvPr>
        </p:nvSpPr>
        <p:spPr/>
        <p:txBody>
          <a:bodyPr/>
          <a:lstStyle/>
          <a:p>
            <a:r>
              <a:rPr lang="en-US" altLang="zh-CN" smtClean="0"/>
              <a:t>www.themegallery.com</a:t>
            </a:r>
            <a:endParaRPr lang="en-US" altLang="zh-CN"/>
          </a:p>
        </p:txBody>
      </p:sp>
      <p:sp>
        <p:nvSpPr>
          <p:cNvPr id="3" name="矩形 2"/>
          <p:cNvSpPr/>
          <p:nvPr/>
        </p:nvSpPr>
        <p:spPr>
          <a:xfrm>
            <a:off x="381000" y="1219200"/>
            <a:ext cx="7620000" cy="3815725"/>
          </a:xfrm>
          <a:prstGeom prst="rect">
            <a:avLst/>
          </a:prstGeom>
        </p:spPr>
        <p:txBody>
          <a:bodyPr wrap="square">
            <a:spAutoFit/>
          </a:bodyPr>
          <a:lstStyle/>
          <a:p>
            <a:pPr indent="304800">
              <a:lnSpc>
                <a:spcPct val="125000"/>
              </a:lnSpc>
              <a:spcAft>
                <a:spcPts val="0"/>
              </a:spcAft>
            </a:pP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汽车操纵</a:t>
            </a:r>
            <a:r>
              <a:rPr lang="zh-CN" altLang="zh-CN" sz="2800" kern="100" dirty="0" smtClean="0">
                <a:latin typeface="Calibri" panose="020F0502020204030204" pitchFamily="34" charset="0"/>
                <a:ea typeface="宋体" panose="02010600030101010101" pitchFamily="2" charset="-122"/>
                <a:cs typeface="Times New Roman" panose="02020603050405020304" pitchFamily="18" charset="0"/>
              </a:rPr>
              <a:t>机构可分为</a:t>
            </a:r>
            <a:endParaRPr lang="en-US" altLang="zh-CN" sz="2800" kern="100" dirty="0" smtClean="0">
              <a:latin typeface="Calibri" panose="020F0502020204030204" pitchFamily="34" charset="0"/>
              <a:ea typeface="宋体" panose="02010600030101010101" pitchFamily="2" charset="-122"/>
              <a:cs typeface="Times New Roman" panose="02020603050405020304" pitchFamily="18" charset="0"/>
            </a:endParaRPr>
          </a:p>
          <a:p>
            <a:pPr indent="304800">
              <a:lnSpc>
                <a:spcPct val="125000"/>
              </a:lnSpc>
              <a:spcAft>
                <a:spcPts val="0"/>
              </a:spcAft>
            </a:pPr>
            <a:r>
              <a:rPr lang="zh-CN" altLang="zh-CN" sz="2800" kern="100" dirty="0" smtClean="0">
                <a:latin typeface="Calibri" panose="020F0502020204030204" pitchFamily="34" charset="0"/>
                <a:ea typeface="宋体" panose="02010600030101010101" pitchFamily="2" charset="-122"/>
                <a:cs typeface="Times New Roman" panose="02020603050405020304" pitchFamily="18" charset="0"/>
              </a:rPr>
              <a:t>一级</a:t>
            </a: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操纵</a:t>
            </a:r>
            <a:r>
              <a:rPr lang="zh-CN" altLang="zh-CN" sz="2800" kern="100" dirty="0" smtClean="0">
                <a:latin typeface="Calibri" panose="020F0502020204030204" pitchFamily="34" charset="0"/>
                <a:ea typeface="宋体" panose="02010600030101010101" pitchFamily="2" charset="-122"/>
                <a:cs typeface="Times New Roman" panose="02020603050405020304" pitchFamily="18" charset="0"/>
              </a:rPr>
              <a:t>装置</a:t>
            </a:r>
            <a:r>
              <a:rPr lang="zh-CN" altLang="en-US" sz="2800" kern="100" dirty="0" smtClean="0">
                <a:latin typeface="Calibri" panose="020F0502020204030204" pitchFamily="34" charset="0"/>
                <a:ea typeface="宋体" panose="02010600030101010101" pitchFamily="2" charset="-122"/>
                <a:cs typeface="Times New Roman" panose="02020603050405020304" pitchFamily="18" charset="0"/>
              </a:rPr>
              <a:t>：</a:t>
            </a:r>
            <a:r>
              <a:rPr lang="zh-CN" altLang="zh-CN" sz="2800" kern="100" dirty="0" smtClean="0">
                <a:latin typeface="Calibri" panose="020F0502020204030204" pitchFamily="34" charset="0"/>
                <a:ea typeface="宋体" panose="02010600030101010101" pitchFamily="2" charset="-122"/>
                <a:cs typeface="Times New Roman" panose="02020603050405020304" pitchFamily="18" charset="0"/>
              </a:rPr>
              <a:t>主要</a:t>
            </a: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指有关汽车运动性能的，如转向盘、加速踏板、离合器踏板、制动踏板、换挡手柄</a:t>
            </a:r>
            <a:r>
              <a:rPr lang="zh-CN" altLang="zh-CN" sz="2800" kern="100" dirty="0" smtClean="0">
                <a:latin typeface="Calibri" panose="020F0502020204030204" pitchFamily="34" charset="0"/>
                <a:ea typeface="宋体" panose="02010600030101010101" pitchFamily="2" charset="-122"/>
                <a:cs typeface="Times New Roman" panose="02020603050405020304" pitchFamily="18" charset="0"/>
              </a:rPr>
              <a:t>等</a:t>
            </a:r>
            <a:endParaRPr lang="en-US" altLang="zh-CN" sz="2800" kern="100" dirty="0">
              <a:latin typeface="Calibri" panose="020F0502020204030204" pitchFamily="34" charset="0"/>
              <a:ea typeface="宋体" panose="02010600030101010101" pitchFamily="2" charset="-122"/>
              <a:cs typeface="Times New Roman" panose="02020603050405020304" pitchFamily="18" charset="0"/>
            </a:endParaRPr>
          </a:p>
          <a:p>
            <a:pPr indent="304800">
              <a:lnSpc>
                <a:spcPct val="125000"/>
              </a:lnSpc>
              <a:spcAft>
                <a:spcPts val="0"/>
              </a:spcAft>
            </a:pPr>
            <a:r>
              <a:rPr lang="zh-CN" altLang="zh-CN" sz="2800" kern="100" dirty="0" smtClean="0">
                <a:latin typeface="Calibri" panose="020F0502020204030204" pitchFamily="34" charset="0"/>
                <a:ea typeface="宋体" panose="02010600030101010101" pitchFamily="2" charset="-122"/>
                <a:cs typeface="Times New Roman" panose="02020603050405020304" pitchFamily="18" charset="0"/>
              </a:rPr>
              <a:t>二</a:t>
            </a: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级操纵</a:t>
            </a:r>
            <a:r>
              <a:rPr lang="zh-CN" altLang="zh-CN" sz="2800" kern="100" dirty="0" smtClean="0">
                <a:latin typeface="Calibri" panose="020F0502020204030204" pitchFamily="34" charset="0"/>
                <a:ea typeface="宋体" panose="02010600030101010101" pitchFamily="2" charset="-122"/>
                <a:cs typeface="Times New Roman" panose="02020603050405020304" pitchFamily="18" charset="0"/>
              </a:rPr>
              <a:t>装置</a:t>
            </a:r>
            <a:r>
              <a:rPr lang="zh-CN" altLang="en-US" sz="2800" kern="100" dirty="0" smtClean="0">
                <a:latin typeface="Calibri" panose="020F0502020204030204" pitchFamily="34" charset="0"/>
                <a:ea typeface="宋体" panose="02010600030101010101" pitchFamily="2" charset="-122"/>
                <a:cs typeface="Times New Roman" panose="02020603050405020304" pitchFamily="18" charset="0"/>
              </a:rPr>
              <a:t>：</a:t>
            </a:r>
            <a:r>
              <a:rPr lang="zh-CN" altLang="zh-CN" sz="2800" kern="100" dirty="0" smtClean="0">
                <a:latin typeface="Calibri" panose="020F0502020204030204" pitchFamily="34" charset="0"/>
                <a:ea typeface="宋体" panose="02010600030101010101" pitchFamily="2" charset="-122"/>
                <a:cs typeface="Times New Roman" panose="02020603050405020304" pitchFamily="18" charset="0"/>
              </a:rPr>
              <a:t>指</a:t>
            </a: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车内其他操纵装置，如点火开关、刮水器开关、照明开关等，驾驶员通过这些装置控制汽车，使其安全运行。</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p:nvPr/>
        </p:nvSpPr>
        <p:spPr>
          <a:xfrm>
            <a:off x="400832" y="5257800"/>
            <a:ext cx="8743167" cy="707886"/>
          </a:xfrm>
          <a:prstGeom prst="rect">
            <a:avLst/>
          </a:prstGeom>
        </p:spPr>
        <p:txBody>
          <a:bodyPr wrap="square">
            <a:spAutoFit/>
          </a:bodyPr>
          <a:lstStyle/>
          <a:p>
            <a:r>
              <a:rPr lang="zh-CN" altLang="en-US" sz="2000" dirty="0"/>
              <a:t>布置时应充分考虑人的生理特点，符合人的操纵习惯，使驾驶员便于操作、反应迅速、不易疲劳，以提高汽车行驶安全性。</a:t>
            </a:r>
          </a:p>
        </p:txBody>
      </p:sp>
    </p:spTree>
    <p:extLst>
      <p:ext uri="{BB962C8B-B14F-4D97-AF65-F5344CB8AC3E}">
        <p14:creationId xmlns:p14="http://schemas.microsoft.com/office/powerpoint/2010/main" xmlns="" val="3492844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1143000"/>
            <a:ext cx="8839200" cy="523220"/>
          </a:xfrm>
          <a:prstGeom prst="rect">
            <a:avLst/>
          </a:prstGeom>
        </p:spPr>
        <p:txBody>
          <a:bodyPr wrap="square">
            <a:spAutoFit/>
          </a:bodyPr>
          <a:lstStyle/>
          <a:p>
            <a:r>
              <a:rPr lang="zh-CN" altLang="en-US" sz="2800" b="1" dirty="0"/>
              <a:t>上述三项动力性评价指标都可通过汽车动力性实验获取</a:t>
            </a:r>
            <a:r>
              <a:rPr lang="zh-CN" altLang="en-US" sz="2800" dirty="0"/>
              <a:t>。</a:t>
            </a:r>
          </a:p>
        </p:txBody>
      </p:sp>
      <p:pic>
        <p:nvPicPr>
          <p:cNvPr id="6" name="图片 5"/>
          <p:cNvPicPr>
            <a:picLocks noChangeAspect="1"/>
          </p:cNvPicPr>
          <p:nvPr/>
        </p:nvPicPr>
        <p:blipFill>
          <a:blip r:embed="rId2" cstate="print"/>
          <a:stretch>
            <a:fillRect/>
          </a:stretch>
        </p:blipFill>
        <p:spPr>
          <a:xfrm>
            <a:off x="762000" y="1839431"/>
            <a:ext cx="2573869" cy="762000"/>
          </a:xfrm>
          <a:prstGeom prst="rect">
            <a:avLst/>
          </a:prstGeom>
        </p:spPr>
      </p:pic>
      <p:sp>
        <p:nvSpPr>
          <p:cNvPr id="7" name="矩形 6"/>
          <p:cNvSpPr/>
          <p:nvPr/>
        </p:nvSpPr>
        <p:spPr>
          <a:xfrm>
            <a:off x="329852" y="2570243"/>
            <a:ext cx="7804759" cy="4222118"/>
          </a:xfrm>
          <a:prstGeom prst="rect">
            <a:avLst/>
          </a:prstGeom>
        </p:spPr>
        <p:txBody>
          <a:bodyPr wrap="square">
            <a:spAutoFit/>
          </a:bodyPr>
          <a:lstStyle/>
          <a:p>
            <a:pPr>
              <a:lnSpc>
                <a:spcPct val="150000"/>
              </a:lnSpc>
            </a:pPr>
            <a:r>
              <a:rPr lang="zh-CN" altLang="en-US" sz="2600" b="1" dirty="0" smtClean="0"/>
              <a:t>从</a:t>
            </a:r>
            <a:r>
              <a:rPr lang="zh-CN" altLang="en-US" sz="2600" b="1" dirty="0"/>
              <a:t>式（</a:t>
            </a:r>
            <a:r>
              <a:rPr lang="en-US" altLang="zh-CN" sz="2600" b="1" dirty="0"/>
              <a:t>3-1</a:t>
            </a:r>
            <a:r>
              <a:rPr lang="zh-CN" altLang="en-US" sz="2600" b="1" dirty="0" smtClean="0"/>
              <a:t>）可以</a:t>
            </a:r>
            <a:r>
              <a:rPr lang="zh-CN" altLang="en-US" sz="2600" b="1" dirty="0"/>
              <a:t>看出：</a:t>
            </a:r>
          </a:p>
          <a:p>
            <a:pPr>
              <a:lnSpc>
                <a:spcPct val="150000"/>
              </a:lnSpc>
            </a:pPr>
            <a:r>
              <a:rPr lang="zh-CN" altLang="en-US" sz="2600" b="1" dirty="0"/>
              <a:t>（</a:t>
            </a:r>
            <a:r>
              <a:rPr lang="en-US" altLang="zh-CN" sz="2600" b="1" dirty="0"/>
              <a:t>1</a:t>
            </a:r>
            <a:r>
              <a:rPr lang="zh-CN" altLang="en-US" sz="2600" b="1" dirty="0"/>
              <a:t>）汽车的动力因数仅取决于汽车发动机发出并传到驱动轮的驱动力、汽车的空气阻力及汽车总重。</a:t>
            </a:r>
          </a:p>
          <a:p>
            <a:pPr>
              <a:lnSpc>
                <a:spcPct val="150000"/>
              </a:lnSpc>
            </a:pPr>
            <a:r>
              <a:rPr lang="zh-CN" altLang="en-US" sz="2600" b="1" dirty="0"/>
              <a:t>（</a:t>
            </a:r>
            <a:r>
              <a:rPr lang="en-US" altLang="zh-CN" sz="2600" b="1" dirty="0"/>
              <a:t>2</a:t>
            </a:r>
            <a:r>
              <a:rPr lang="zh-CN" altLang="en-US" sz="2600" b="1" dirty="0"/>
              <a:t>）汽车只要有相等的动力因数，在旋转质量换算系数 相等的情况下，则不论汽车的重量等其它结构参数有何不同，都能克服同样的坡度或产生同样的加速度。</a:t>
            </a:r>
          </a:p>
        </p:txBody>
      </p:sp>
    </p:spTree>
    <p:extLst>
      <p:ext uri="{BB962C8B-B14F-4D97-AF65-F5344CB8AC3E}">
        <p14:creationId xmlns:p14="http://schemas.microsoft.com/office/powerpoint/2010/main" xmlns="" val="98876175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2"/>
          </p:nvPr>
        </p:nvSpPr>
        <p:spPr/>
        <p:txBody>
          <a:bodyPr/>
          <a:lstStyle/>
          <a:p>
            <a:r>
              <a:rPr lang="en-US" altLang="zh-CN" smtClean="0"/>
              <a:t>www.themegallery.com</a:t>
            </a:r>
            <a:endParaRPr lang="en-US" altLang="zh-CN"/>
          </a:p>
        </p:txBody>
      </p:sp>
      <p:sp>
        <p:nvSpPr>
          <p:cNvPr id="3" name="文本框 2"/>
          <p:cNvSpPr txBox="1"/>
          <p:nvPr/>
        </p:nvSpPr>
        <p:spPr>
          <a:xfrm>
            <a:off x="304800" y="1143000"/>
            <a:ext cx="7239000" cy="1077218"/>
          </a:xfrm>
          <a:prstGeom prst="rect">
            <a:avLst/>
          </a:prstGeom>
          <a:noFill/>
        </p:spPr>
        <p:txBody>
          <a:bodyPr wrap="square" rtlCol="0">
            <a:spAutoFit/>
          </a:bodyPr>
          <a:lstStyle/>
          <a:p>
            <a:r>
              <a:rPr lang="en-US" altLang="zh-CN" sz="3200" dirty="0" smtClean="0"/>
              <a:t>3.4.1 </a:t>
            </a:r>
            <a:r>
              <a:rPr lang="zh-CN" altLang="en-US" sz="3200" dirty="0" smtClean="0"/>
              <a:t>汽车</a:t>
            </a:r>
            <a:r>
              <a:rPr lang="en-US" altLang="zh-CN" sz="3200" dirty="0" smtClean="0"/>
              <a:t>H</a:t>
            </a:r>
            <a:r>
              <a:rPr lang="zh-CN" altLang="en-US" sz="3200" dirty="0" smtClean="0"/>
              <a:t>点</a:t>
            </a:r>
            <a:endParaRPr lang="en-US" altLang="zh-CN" sz="3200" dirty="0" smtClean="0"/>
          </a:p>
          <a:p>
            <a:endParaRPr lang="zh-CN" altLang="en-US" sz="3200" dirty="0"/>
          </a:p>
        </p:txBody>
      </p:sp>
      <p:pic>
        <p:nvPicPr>
          <p:cNvPr id="4" name="图片 3"/>
          <p:cNvPicPr>
            <a:picLocks noChangeAspect="1"/>
          </p:cNvPicPr>
          <p:nvPr/>
        </p:nvPicPr>
        <p:blipFill>
          <a:blip r:embed="rId2" cstate="print"/>
          <a:stretch>
            <a:fillRect/>
          </a:stretch>
        </p:blipFill>
        <p:spPr>
          <a:xfrm>
            <a:off x="457200" y="1676400"/>
            <a:ext cx="8131001" cy="3581400"/>
          </a:xfrm>
          <a:prstGeom prst="rect">
            <a:avLst/>
          </a:prstGeom>
        </p:spPr>
      </p:pic>
    </p:spTree>
    <p:extLst>
      <p:ext uri="{BB962C8B-B14F-4D97-AF65-F5344CB8AC3E}">
        <p14:creationId xmlns:p14="http://schemas.microsoft.com/office/powerpoint/2010/main" xmlns="" val="7602584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2"/>
          </p:nvPr>
        </p:nvSpPr>
        <p:spPr/>
        <p:txBody>
          <a:bodyPr/>
          <a:lstStyle/>
          <a:p>
            <a:r>
              <a:rPr lang="en-US" altLang="zh-CN" smtClean="0"/>
              <a:t>www.themegallery.com</a:t>
            </a:r>
            <a:endParaRPr lang="en-US" altLang="zh-CN"/>
          </a:p>
        </p:txBody>
      </p:sp>
      <p:sp>
        <p:nvSpPr>
          <p:cNvPr id="3" name="文本框 2"/>
          <p:cNvSpPr txBox="1"/>
          <p:nvPr/>
        </p:nvSpPr>
        <p:spPr>
          <a:xfrm>
            <a:off x="609600" y="1143000"/>
            <a:ext cx="7391400" cy="523220"/>
          </a:xfrm>
          <a:prstGeom prst="rect">
            <a:avLst/>
          </a:prstGeom>
          <a:noFill/>
        </p:spPr>
        <p:txBody>
          <a:bodyPr wrap="square" rtlCol="0">
            <a:spAutoFit/>
          </a:bodyPr>
          <a:lstStyle/>
          <a:p>
            <a:r>
              <a:rPr lang="en-US" altLang="zh-CN" sz="2800" dirty="0" smtClean="0"/>
              <a:t>3.4.2 </a:t>
            </a:r>
            <a:r>
              <a:rPr lang="zh-CN" altLang="en-US" sz="2800" dirty="0" smtClean="0"/>
              <a:t>人</a:t>
            </a:r>
            <a:r>
              <a:rPr lang="zh-CN" altLang="en-US" sz="2800" dirty="0"/>
              <a:t>的手脚运动和必需的空间</a:t>
            </a:r>
          </a:p>
        </p:txBody>
      </p:sp>
      <p:sp>
        <p:nvSpPr>
          <p:cNvPr id="4" name="矩形 3"/>
          <p:cNvSpPr/>
          <p:nvPr/>
        </p:nvSpPr>
        <p:spPr>
          <a:xfrm>
            <a:off x="685800" y="1981200"/>
            <a:ext cx="6858000" cy="2677656"/>
          </a:xfrm>
          <a:prstGeom prst="rect">
            <a:avLst/>
          </a:prstGeom>
        </p:spPr>
        <p:txBody>
          <a:bodyPr wrap="square">
            <a:spAutoFit/>
          </a:bodyPr>
          <a:lstStyle/>
          <a:p>
            <a:pPr>
              <a:lnSpc>
                <a:spcPct val="150000"/>
              </a:lnSpc>
            </a:pP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2800" dirty="0" smtClean="0">
                <a:latin typeface="Calibri" panose="020F0502020204030204" pitchFamily="34" charset="0"/>
                <a:ea typeface="宋体" panose="02010600030101010101" pitchFamily="2" charset="-122"/>
                <a:cs typeface="Times New Roman" panose="02020603050405020304" pitchFamily="18" charset="0"/>
              </a:rPr>
              <a:t>在</a:t>
            </a:r>
            <a:r>
              <a:rPr lang="zh-CN" altLang="zh-CN" sz="2800" dirty="0">
                <a:latin typeface="Calibri" panose="020F0502020204030204" pitchFamily="34" charset="0"/>
                <a:ea typeface="宋体" panose="02010600030101010101" pitchFamily="2" charset="-122"/>
                <a:cs typeface="Times New Roman" panose="02020603050405020304" pitchFamily="18" charset="0"/>
              </a:rPr>
              <a:t>进行汽车驾驶室操纵机构布置时，应充分考虑如何方便人手和脚的动作要求，有关尺寸要按照运动器官的生理特点和活动范围来</a:t>
            </a:r>
            <a:r>
              <a:rPr lang="zh-CN" altLang="zh-CN" sz="2800" dirty="0" smtClean="0">
                <a:latin typeface="Calibri" panose="020F0502020204030204" pitchFamily="34" charset="0"/>
                <a:ea typeface="宋体" panose="02010600030101010101" pitchFamily="2" charset="-122"/>
                <a:cs typeface="Times New Roman" panose="02020603050405020304" pitchFamily="18" charset="0"/>
              </a:rPr>
              <a:t>确定</a:t>
            </a:r>
            <a:r>
              <a:rPr lang="zh-CN" altLang="en-US" sz="2800" dirty="0" smtClean="0">
                <a:latin typeface="Calibri" panose="020F0502020204030204" pitchFamily="34" charset="0"/>
                <a:ea typeface="宋体" panose="02010600030101010101" pitchFamily="2" charset="-12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xmlns="" val="34641724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2"/>
          </p:nvPr>
        </p:nvSpPr>
        <p:spPr/>
        <p:txBody>
          <a:bodyPr/>
          <a:lstStyle/>
          <a:p>
            <a:r>
              <a:rPr lang="en-US" altLang="zh-CN" smtClean="0"/>
              <a:t>www.themegallery.com</a:t>
            </a:r>
            <a:endParaRPr lang="en-US" altLang="zh-CN"/>
          </a:p>
        </p:txBody>
      </p:sp>
      <p:sp>
        <p:nvSpPr>
          <p:cNvPr id="3" name="矩形 2"/>
          <p:cNvSpPr/>
          <p:nvPr/>
        </p:nvSpPr>
        <p:spPr>
          <a:xfrm>
            <a:off x="533400" y="1295400"/>
            <a:ext cx="5652509" cy="523220"/>
          </a:xfrm>
          <a:prstGeom prst="rect">
            <a:avLst/>
          </a:prstGeom>
        </p:spPr>
        <p:txBody>
          <a:bodyPr wrap="none">
            <a:spAutoFit/>
          </a:bodyPr>
          <a:lstStyle/>
          <a:p>
            <a:r>
              <a:rPr lang="en-US" altLang="zh-CN" sz="2800" dirty="0"/>
              <a:t>3.4.3</a:t>
            </a:r>
            <a:r>
              <a:rPr lang="zh-CN" altLang="en-US" sz="2800" dirty="0"/>
              <a:t>影响手伸及界面的驾驶室尺寸</a:t>
            </a:r>
          </a:p>
        </p:txBody>
      </p:sp>
      <p:sp>
        <p:nvSpPr>
          <p:cNvPr id="4" name="矩形 3"/>
          <p:cNvSpPr/>
          <p:nvPr/>
        </p:nvSpPr>
        <p:spPr>
          <a:xfrm>
            <a:off x="457200" y="2057400"/>
            <a:ext cx="7391400" cy="3247171"/>
          </a:xfrm>
          <a:prstGeom prst="rect">
            <a:avLst/>
          </a:prstGeom>
        </p:spPr>
        <p:txBody>
          <a:bodyPr wrap="square">
            <a:spAutoFit/>
          </a:bodyPr>
          <a:lstStyle/>
          <a:p>
            <a:pPr>
              <a:lnSpc>
                <a:spcPct val="150000"/>
              </a:lnSpc>
            </a:pPr>
            <a:r>
              <a:rPr lang="zh-CN" altLang="en-US" sz="2800" dirty="0"/>
              <a:t>驾驶员的手伸及界面是指驾驶员以正常驾驶姿势坐在汽车座椅上，身系安全带，右脚置于加速踏板上，一只手握住转向盘时另一只手所能伸及的最大空间界面。此界面所提供的空间范围，为驾驶员的操纵范围</a:t>
            </a:r>
            <a:r>
              <a:rPr lang="zh-CN" altLang="en-US" sz="2800" dirty="0" smtClean="0"/>
              <a:t>。</a:t>
            </a:r>
            <a:endParaRPr lang="zh-CN" altLang="en-US" sz="2800" dirty="0"/>
          </a:p>
        </p:txBody>
      </p:sp>
    </p:spTree>
    <p:extLst>
      <p:ext uri="{BB962C8B-B14F-4D97-AF65-F5344CB8AC3E}">
        <p14:creationId xmlns:p14="http://schemas.microsoft.com/office/powerpoint/2010/main" xmlns="" val="7535139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2"/>
          </p:nvPr>
        </p:nvSpPr>
        <p:spPr/>
        <p:txBody>
          <a:bodyPr/>
          <a:lstStyle/>
          <a:p>
            <a:r>
              <a:rPr lang="en-US" altLang="zh-CN" smtClean="0"/>
              <a:t>www.themegallery.com</a:t>
            </a:r>
            <a:endParaRPr lang="en-US" altLang="zh-CN"/>
          </a:p>
        </p:txBody>
      </p:sp>
      <p:sp>
        <p:nvSpPr>
          <p:cNvPr id="3" name="矩形 2"/>
          <p:cNvSpPr/>
          <p:nvPr/>
        </p:nvSpPr>
        <p:spPr>
          <a:xfrm>
            <a:off x="381000" y="1219200"/>
            <a:ext cx="4572000" cy="1230401"/>
          </a:xfrm>
          <a:prstGeom prst="rect">
            <a:avLst/>
          </a:prstGeom>
        </p:spPr>
        <p:txBody>
          <a:bodyPr>
            <a:spAutoFit/>
          </a:bodyPr>
          <a:lstStyle/>
          <a:p>
            <a:pPr>
              <a:lnSpc>
                <a:spcPct val="150000"/>
              </a:lnSpc>
              <a:spcAft>
                <a:spcPts val="0"/>
              </a:spcAft>
            </a:pPr>
            <a:r>
              <a:rPr lang="en-US" altLang="zh-CN" sz="2800" b="1" kern="100" dirty="0">
                <a:latin typeface="Calibri" panose="020F0502020204030204" pitchFamily="34" charset="0"/>
                <a:ea typeface="宋体" panose="02010600030101010101" pitchFamily="2" charset="-122"/>
                <a:cs typeface="Times New Roman" panose="02020603050405020304" pitchFamily="18" charset="0"/>
              </a:rPr>
              <a:t>3.4.4</a:t>
            </a:r>
            <a:r>
              <a:rPr lang="zh-CN" altLang="zh-CN" sz="2800" b="1" kern="100" dirty="0">
                <a:latin typeface="Calibri" panose="020F0502020204030204" pitchFamily="34" charset="0"/>
                <a:ea typeface="宋体" panose="02010600030101010101" pitchFamily="2" charset="-122"/>
                <a:cs typeface="Times New Roman" panose="02020603050405020304" pitchFamily="18" charset="0"/>
              </a:rPr>
              <a:t>典型操纵机构布置</a:t>
            </a:r>
            <a:endParaRPr lang="zh-CN" altLang="zh-CN" sz="2800" kern="100" dirty="0">
              <a:latin typeface="Calibri" panose="020F0502020204030204" pitchFamily="34" charset="0"/>
              <a:ea typeface="宋体" panose="02010600030101010101" pitchFamily="2" charset="-122"/>
              <a:cs typeface="Times New Roman" panose="02020603050405020304" pitchFamily="18" charset="0"/>
            </a:endParaRPr>
          </a:p>
          <a:p>
            <a:pPr indent="304800">
              <a:lnSpc>
                <a:spcPct val="125000"/>
              </a:lnSpc>
              <a:spcAft>
                <a:spcPts val="0"/>
              </a:spcAft>
            </a:pPr>
            <a:r>
              <a:rPr lang="en-US" altLang="zh-CN" sz="2800" kern="100" dirty="0">
                <a:latin typeface="Calibri" panose="020F0502020204030204" pitchFamily="34" charset="0"/>
                <a:ea typeface="宋体" panose="02010600030101010101" pitchFamily="2" charset="-122"/>
                <a:cs typeface="Times New Roman" panose="02020603050405020304" pitchFamily="18" charset="0"/>
              </a:rPr>
              <a:t>1.</a:t>
            </a: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转向盘的倾角与直径</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p:nvPr/>
        </p:nvSpPr>
        <p:spPr>
          <a:xfrm>
            <a:off x="381000" y="2449601"/>
            <a:ext cx="1843774" cy="630942"/>
          </a:xfrm>
          <a:prstGeom prst="rect">
            <a:avLst/>
          </a:prstGeom>
        </p:spPr>
        <p:txBody>
          <a:bodyPr wrap="none">
            <a:spAutoFit/>
          </a:bodyPr>
          <a:lstStyle/>
          <a:p>
            <a:pPr indent="304800">
              <a:lnSpc>
                <a:spcPct val="125000"/>
              </a:lnSpc>
              <a:spcAft>
                <a:spcPts val="0"/>
              </a:spcAft>
            </a:pPr>
            <a:r>
              <a:rPr lang="en-US" altLang="zh-CN" sz="2800" kern="100" dirty="0">
                <a:latin typeface="Calibri" panose="020F0502020204030204" pitchFamily="34" charset="0"/>
                <a:ea typeface="宋体" panose="02010600030101010101" pitchFamily="2" charset="-122"/>
                <a:cs typeface="Times New Roman" panose="02020603050405020304" pitchFamily="18" charset="0"/>
              </a:rPr>
              <a:t>2.</a:t>
            </a: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变速杆</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p:nvPr/>
        </p:nvSpPr>
        <p:spPr>
          <a:xfrm>
            <a:off x="382044" y="3087569"/>
            <a:ext cx="1843774" cy="584071"/>
          </a:xfrm>
          <a:prstGeom prst="rect">
            <a:avLst/>
          </a:prstGeom>
        </p:spPr>
        <p:txBody>
          <a:bodyPr wrap="none">
            <a:spAutoFit/>
          </a:bodyPr>
          <a:lstStyle/>
          <a:p>
            <a:pPr indent="304800">
              <a:lnSpc>
                <a:spcPct val="125000"/>
              </a:lnSpc>
              <a:spcAft>
                <a:spcPts val="0"/>
              </a:spcAft>
            </a:pPr>
            <a:r>
              <a:rPr lang="en-US" altLang="zh-CN" sz="2800" kern="100" dirty="0" smtClean="0">
                <a:latin typeface="Calibri" panose="020F0502020204030204" pitchFamily="34" charset="0"/>
                <a:ea typeface="宋体" panose="02010600030101010101" pitchFamily="2" charset="-122"/>
                <a:cs typeface="Times New Roman" panose="02020603050405020304" pitchFamily="18" charset="0"/>
              </a:rPr>
              <a:t>3.</a:t>
            </a:r>
            <a:r>
              <a:rPr lang="zh-CN" altLang="en-US" sz="2800" kern="100" dirty="0" smtClean="0">
                <a:latin typeface="Calibri" panose="020F0502020204030204" pitchFamily="34" charset="0"/>
                <a:ea typeface="宋体" panose="02010600030101010101" pitchFamily="2" charset="-122"/>
                <a:cs typeface="Times New Roman" panose="02020603050405020304" pitchFamily="18" charset="0"/>
              </a:rPr>
              <a:t>脚踏板</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p:cNvPicPr/>
          <p:nvPr/>
        </p:nvPicPr>
        <p:blipFill>
          <a:blip r:embed="rId2" cstate="print"/>
          <a:srcRect/>
          <a:stretch>
            <a:fillRect/>
          </a:stretch>
        </p:blipFill>
        <p:spPr bwMode="auto">
          <a:xfrm>
            <a:off x="3048000" y="2765072"/>
            <a:ext cx="4419600" cy="3407128"/>
          </a:xfrm>
          <a:prstGeom prst="rect">
            <a:avLst/>
          </a:prstGeom>
          <a:noFill/>
          <a:ln w="9525">
            <a:noFill/>
            <a:miter lim="800000"/>
            <a:headEnd/>
            <a:tailEnd/>
          </a:ln>
        </p:spPr>
      </p:pic>
    </p:spTree>
    <p:extLst>
      <p:ext uri="{BB962C8B-B14F-4D97-AF65-F5344CB8AC3E}">
        <p14:creationId xmlns:p14="http://schemas.microsoft.com/office/powerpoint/2010/main" xmlns="" val="289884044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2"/>
          </p:nvPr>
        </p:nvSpPr>
        <p:spPr/>
        <p:txBody>
          <a:bodyPr/>
          <a:lstStyle/>
          <a:p>
            <a:r>
              <a:rPr lang="en-US" altLang="zh-CN" smtClean="0"/>
              <a:t>www.themegallery.com</a:t>
            </a:r>
            <a:endParaRPr lang="en-US" altLang="zh-CN"/>
          </a:p>
        </p:txBody>
      </p:sp>
      <p:pic>
        <p:nvPicPr>
          <p:cNvPr id="3" name="图片 2"/>
          <p:cNvPicPr/>
          <p:nvPr/>
        </p:nvPicPr>
        <p:blipFill>
          <a:blip r:embed="rId2" cstate="print"/>
          <a:srcRect/>
          <a:stretch>
            <a:fillRect/>
          </a:stretch>
        </p:blipFill>
        <p:spPr bwMode="auto">
          <a:xfrm>
            <a:off x="457200" y="881062"/>
            <a:ext cx="4267200" cy="2238375"/>
          </a:xfrm>
          <a:prstGeom prst="rect">
            <a:avLst/>
          </a:prstGeom>
          <a:noFill/>
          <a:ln w="9525">
            <a:noFill/>
            <a:miter lim="800000"/>
            <a:headEnd/>
            <a:tailEnd/>
          </a:ln>
        </p:spPr>
      </p:pic>
      <p:pic>
        <p:nvPicPr>
          <p:cNvPr id="4" name="图片 3"/>
          <p:cNvPicPr/>
          <p:nvPr/>
        </p:nvPicPr>
        <p:blipFill>
          <a:blip r:embed="rId3" cstate="print"/>
          <a:srcRect/>
          <a:stretch>
            <a:fillRect/>
          </a:stretch>
        </p:blipFill>
        <p:spPr bwMode="auto">
          <a:xfrm>
            <a:off x="304800" y="3657600"/>
            <a:ext cx="4267200" cy="2362200"/>
          </a:xfrm>
          <a:prstGeom prst="rect">
            <a:avLst/>
          </a:prstGeom>
          <a:noFill/>
          <a:ln w="9525">
            <a:noFill/>
            <a:miter lim="800000"/>
            <a:headEnd/>
            <a:tailEnd/>
          </a:ln>
        </p:spPr>
      </p:pic>
      <p:pic>
        <p:nvPicPr>
          <p:cNvPr id="5" name="图片 4"/>
          <p:cNvPicPr/>
          <p:nvPr/>
        </p:nvPicPr>
        <p:blipFill>
          <a:blip r:embed="rId4" cstate="print"/>
          <a:srcRect/>
          <a:stretch>
            <a:fillRect/>
          </a:stretch>
        </p:blipFill>
        <p:spPr bwMode="auto">
          <a:xfrm>
            <a:off x="4724400" y="2209800"/>
            <a:ext cx="4267200" cy="2305050"/>
          </a:xfrm>
          <a:prstGeom prst="rect">
            <a:avLst/>
          </a:prstGeom>
          <a:noFill/>
          <a:ln w="9525">
            <a:noFill/>
            <a:miter lim="800000"/>
            <a:headEnd/>
            <a:tailEnd/>
          </a:ln>
        </p:spPr>
      </p:pic>
      <p:sp>
        <p:nvSpPr>
          <p:cNvPr id="6" name="矩形 5"/>
          <p:cNvSpPr/>
          <p:nvPr/>
        </p:nvSpPr>
        <p:spPr>
          <a:xfrm>
            <a:off x="838200" y="3094037"/>
            <a:ext cx="2954655" cy="369332"/>
          </a:xfrm>
          <a:prstGeom prst="rect">
            <a:avLst/>
          </a:prstGeom>
        </p:spPr>
        <p:txBody>
          <a:bodyPr wrap="none">
            <a:spAutoFit/>
          </a:bodyPr>
          <a:lstStyle/>
          <a:p>
            <a:r>
              <a:rPr lang="zh-CN" altLang="zh-CN" dirty="0">
                <a:latin typeface="Calibri" panose="020F0502020204030204" pitchFamily="34" charset="0"/>
                <a:ea typeface="宋体" panose="02010600030101010101" pitchFamily="2" charset="-122"/>
                <a:cs typeface="Times New Roman" panose="02020603050405020304" pitchFamily="18" charset="0"/>
              </a:rPr>
              <a:t>小型车辆转向盘倾角与直径</a:t>
            </a:r>
            <a:endParaRPr lang="zh-CN" altLang="en-US" dirty="0"/>
          </a:p>
        </p:txBody>
      </p:sp>
      <p:sp>
        <p:nvSpPr>
          <p:cNvPr id="7" name="矩形 6"/>
          <p:cNvSpPr/>
          <p:nvPr/>
        </p:nvSpPr>
        <p:spPr>
          <a:xfrm>
            <a:off x="457200" y="5844699"/>
            <a:ext cx="4108817" cy="369332"/>
          </a:xfrm>
          <a:prstGeom prst="rect">
            <a:avLst/>
          </a:prstGeom>
        </p:spPr>
        <p:txBody>
          <a:bodyPr wrap="none">
            <a:spAutoFit/>
          </a:bodyPr>
          <a:lstStyle/>
          <a:p>
            <a:r>
              <a:rPr lang="zh-CN" altLang="zh-CN" dirty="0">
                <a:latin typeface="Calibri" panose="020F0502020204030204" pitchFamily="34" charset="0"/>
                <a:ea typeface="宋体" panose="02010600030101010101" pitchFamily="2" charset="-122"/>
                <a:cs typeface="Times New Roman" panose="02020603050405020304" pitchFamily="18" charset="0"/>
              </a:rPr>
              <a:t>中型汽车和公共汽车转向盘倾角及直径</a:t>
            </a:r>
            <a:endParaRPr lang="zh-CN" altLang="en-US" dirty="0"/>
          </a:p>
        </p:txBody>
      </p:sp>
      <p:sp>
        <p:nvSpPr>
          <p:cNvPr id="8" name="矩形 7"/>
          <p:cNvSpPr/>
          <p:nvPr/>
        </p:nvSpPr>
        <p:spPr>
          <a:xfrm>
            <a:off x="5058370" y="4514850"/>
            <a:ext cx="3877985" cy="369332"/>
          </a:xfrm>
          <a:prstGeom prst="rect">
            <a:avLst/>
          </a:prstGeom>
        </p:spPr>
        <p:txBody>
          <a:bodyPr wrap="none">
            <a:spAutoFit/>
          </a:bodyPr>
          <a:lstStyle/>
          <a:p>
            <a:r>
              <a:rPr lang="zh-CN" altLang="zh-CN" dirty="0">
                <a:latin typeface="Calibri" panose="020F0502020204030204" pitchFamily="34" charset="0"/>
                <a:ea typeface="宋体" panose="02010600030101010101" pitchFamily="2" charset="-122"/>
                <a:cs typeface="Times New Roman" panose="02020603050405020304" pitchFamily="18" charset="0"/>
              </a:rPr>
              <a:t>大型及矿用车辆转向盘的倾角及直径</a:t>
            </a:r>
            <a:endParaRPr lang="zh-CN" altLang="en-US" dirty="0"/>
          </a:p>
        </p:txBody>
      </p:sp>
    </p:spTree>
    <p:extLst>
      <p:ext uri="{BB962C8B-B14F-4D97-AF65-F5344CB8AC3E}">
        <p14:creationId xmlns:p14="http://schemas.microsoft.com/office/powerpoint/2010/main" xmlns="" val="99949143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2"/>
          </p:nvPr>
        </p:nvSpPr>
        <p:spPr/>
        <p:txBody>
          <a:bodyPr/>
          <a:lstStyle/>
          <a:p>
            <a:r>
              <a:rPr lang="en-US" altLang="zh-CN" smtClean="0"/>
              <a:t>www.themegallery.com</a:t>
            </a:r>
            <a:endParaRPr lang="en-US" altLang="zh-CN"/>
          </a:p>
        </p:txBody>
      </p:sp>
      <p:pic>
        <p:nvPicPr>
          <p:cNvPr id="3" name="图片 2"/>
          <p:cNvPicPr/>
          <p:nvPr/>
        </p:nvPicPr>
        <p:blipFill>
          <a:blip r:embed="rId2" cstate="print"/>
          <a:srcRect/>
          <a:stretch>
            <a:fillRect/>
          </a:stretch>
        </p:blipFill>
        <p:spPr bwMode="auto">
          <a:xfrm>
            <a:off x="914400" y="1066800"/>
            <a:ext cx="4343400" cy="4191000"/>
          </a:xfrm>
          <a:prstGeom prst="rect">
            <a:avLst/>
          </a:prstGeom>
          <a:noFill/>
          <a:ln w="9525">
            <a:noFill/>
            <a:miter lim="800000"/>
            <a:headEnd/>
            <a:tailEnd/>
          </a:ln>
        </p:spPr>
      </p:pic>
    </p:spTree>
    <p:extLst>
      <p:ext uri="{BB962C8B-B14F-4D97-AF65-F5344CB8AC3E}">
        <p14:creationId xmlns:p14="http://schemas.microsoft.com/office/powerpoint/2010/main" xmlns="" val="12981758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2" cstate="print"/>
          <a:stretch>
            <a:fillRect/>
          </a:stretch>
        </p:blipFill>
        <p:spPr>
          <a:xfrm>
            <a:off x="0" y="228600"/>
            <a:ext cx="9143999" cy="5476351"/>
          </a:xfrm>
          <a:prstGeom prst="rect">
            <a:avLst/>
          </a:prstGeom>
        </p:spPr>
      </p:pic>
      <p:sp>
        <p:nvSpPr>
          <p:cNvPr id="6" name="矩形 5"/>
          <p:cNvSpPr/>
          <p:nvPr/>
        </p:nvSpPr>
        <p:spPr>
          <a:xfrm rot="20830373">
            <a:off x="3700150" y="2215182"/>
            <a:ext cx="2256615" cy="1323439"/>
          </a:xfrm>
          <a:prstGeom prst="rect">
            <a:avLst/>
          </a:prstGeom>
          <a:noFill/>
        </p:spPr>
        <p:txBody>
          <a:bodyPr wrap="square" lIns="91440" tIns="45720" rIns="91440" bIns="45720">
            <a:spAutoFit/>
          </a:bodyPr>
          <a:lstStyle/>
          <a:p>
            <a:pPr algn="ctr"/>
            <a:r>
              <a:rPr lang="zh-CN" altLang="en-US" sz="8000" b="1" cap="none" spc="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行楷" panose="02010800040101010101" pitchFamily="2" charset="-122"/>
                <a:ea typeface="华文行楷" panose="02010800040101010101" pitchFamily="2" charset="-122"/>
              </a:rPr>
              <a:t>谢谢！</a:t>
            </a:r>
            <a:endParaRPr lang="zh-CN" altLang="en-US" sz="80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xmlns="" val="3879492632"/>
      </p:ext>
    </p:extLst>
  </p:cSld>
  <p:clrMapOvr>
    <a:masterClrMapping/>
  </p:clrMapOvr>
  <mc:AlternateContent xmlns:mc="http://schemas.openxmlformats.org/markup-compatibility/2006">
    <mc:Choice xmlns:p14="http://schemas.microsoft.com/office/powerpoint/2010/main" xmlns="" Requires="p14">
      <p:transition spd="slow" p14:dur="2000" advTm="4"/>
    </mc:Choice>
    <mc:Fallback>
      <p:transition spd="slow" advTm="4"/>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2"/>
          <p:cNvSpPr>
            <a:spLocks noGrp="1"/>
          </p:cNvSpPr>
          <p:nvPr>
            <p:ph idx="4294967295"/>
          </p:nvPr>
        </p:nvSpPr>
        <p:spPr>
          <a:xfrm>
            <a:off x="457200" y="990600"/>
            <a:ext cx="8229600" cy="5153025"/>
          </a:xfrm>
        </p:spPr>
        <p:txBody>
          <a:bodyPr/>
          <a:lstStyle/>
          <a:p>
            <a:pPr eaLnBrk="1" hangingPunct="1">
              <a:buFont typeface="Wingdings" panose="05000000000000000000" pitchFamily="2" charset="2"/>
              <a:buNone/>
            </a:pPr>
            <a:r>
              <a:rPr lang="zh-CN" altLang="en-US" sz="2800" b="0" dirty="0"/>
              <a:t>（</a:t>
            </a:r>
            <a:r>
              <a:rPr lang="en-US" sz="2800" b="0" dirty="0"/>
              <a:t>1</a:t>
            </a:r>
            <a:r>
              <a:rPr lang="zh-CN" altLang="en-US" sz="2800" b="0" dirty="0"/>
              <a:t>）原地起步加速时间</a:t>
            </a:r>
          </a:p>
          <a:p>
            <a:pPr eaLnBrk="1" hangingPunct="1">
              <a:buFont typeface="Wingdings" panose="05000000000000000000" pitchFamily="2" charset="2"/>
              <a:buNone/>
            </a:pPr>
            <a:r>
              <a:rPr lang="en-US" sz="2800" b="0" dirty="0"/>
              <a:t>1</a:t>
            </a:r>
            <a:r>
              <a:rPr lang="zh-CN" altLang="en-US" sz="2800" b="0" dirty="0"/>
              <a:t>）</a:t>
            </a:r>
            <a:r>
              <a:rPr lang="en-US" sz="2800" b="0" dirty="0"/>
              <a:t>0</a:t>
            </a:r>
            <a:r>
              <a:rPr lang="zh-CN" altLang="en-US" sz="2800" b="0" dirty="0"/>
              <a:t>～</a:t>
            </a:r>
            <a:r>
              <a:rPr lang="en-US" sz="2800" b="0" dirty="0"/>
              <a:t>100km/h</a:t>
            </a:r>
            <a:r>
              <a:rPr lang="zh-CN" altLang="en-US" sz="2800" b="0" dirty="0"/>
              <a:t>的加速时间</a:t>
            </a:r>
          </a:p>
          <a:p>
            <a:pPr eaLnBrk="1" hangingPunct="1">
              <a:buFont typeface="Wingdings" panose="05000000000000000000" pitchFamily="2" charset="2"/>
              <a:buNone/>
            </a:pPr>
            <a:r>
              <a:rPr lang="zh-CN" altLang="en-US" sz="2800" b="0" dirty="0"/>
              <a:t>飞度</a:t>
            </a:r>
            <a:r>
              <a:rPr lang="en-US" sz="2800" b="0" dirty="0"/>
              <a:t>1.5L          12.0s</a:t>
            </a:r>
            <a:endParaRPr lang="zh-CN" altLang="en-US" sz="2800" b="0" dirty="0"/>
          </a:p>
          <a:p>
            <a:pPr eaLnBrk="1" hangingPunct="1">
              <a:buFont typeface="Wingdings" panose="05000000000000000000" pitchFamily="2" charset="2"/>
              <a:buNone/>
            </a:pPr>
            <a:r>
              <a:rPr lang="zh-CN" altLang="en-US" sz="2800" b="0" dirty="0"/>
              <a:t>红旗</a:t>
            </a:r>
            <a:r>
              <a:rPr lang="en-US" sz="2800" b="0" dirty="0"/>
              <a:t>CA7460    10.5s</a:t>
            </a:r>
            <a:endParaRPr lang="zh-CN" altLang="en-US" sz="2800" b="0" dirty="0"/>
          </a:p>
          <a:p>
            <a:pPr eaLnBrk="1" hangingPunct="1">
              <a:buFont typeface="Wingdings" panose="05000000000000000000" pitchFamily="2" charset="2"/>
              <a:buNone/>
            </a:pPr>
            <a:r>
              <a:rPr lang="zh-CN" altLang="en-US" sz="2800" b="0" dirty="0"/>
              <a:t>奥迪</a:t>
            </a:r>
            <a:r>
              <a:rPr lang="en-US" sz="2800" b="0" dirty="0"/>
              <a:t>A8             7.0s</a:t>
            </a:r>
            <a:endParaRPr lang="zh-CN" altLang="en-US" sz="2800" b="0" dirty="0"/>
          </a:p>
          <a:p>
            <a:pPr eaLnBrk="1" hangingPunct="1">
              <a:buFont typeface="Wingdings" panose="05000000000000000000" pitchFamily="2" charset="2"/>
              <a:buNone/>
            </a:pPr>
            <a:r>
              <a:rPr lang="zh-CN" altLang="en-US" sz="2800" b="0" dirty="0"/>
              <a:t>宝马</a:t>
            </a:r>
            <a:r>
              <a:rPr lang="en-US" sz="2800" b="0" dirty="0"/>
              <a:t>750            6.6s</a:t>
            </a:r>
            <a:endParaRPr lang="zh-CN" altLang="en-US" sz="2800" b="0" dirty="0"/>
          </a:p>
          <a:p>
            <a:pPr eaLnBrk="1" hangingPunct="1">
              <a:buFont typeface="Wingdings" panose="05000000000000000000" pitchFamily="2" charset="2"/>
              <a:buNone/>
            </a:pPr>
            <a:r>
              <a:rPr lang="zh-CN" altLang="en-US" sz="2800" b="0" dirty="0"/>
              <a:t>奔驰</a:t>
            </a:r>
            <a:r>
              <a:rPr lang="en-US" sz="2800" b="0" dirty="0"/>
              <a:t>S600          6.5s</a:t>
            </a:r>
            <a:endParaRPr lang="zh-CN" altLang="en-US" sz="2800" b="0" dirty="0"/>
          </a:p>
          <a:p>
            <a:pPr eaLnBrk="1" hangingPunct="1">
              <a:buFont typeface="Wingdings" panose="05000000000000000000" pitchFamily="2" charset="2"/>
              <a:buNone/>
            </a:pPr>
            <a:r>
              <a:rPr lang="en-US" sz="2800" b="0" dirty="0" smtClean="0"/>
              <a:t>2</a:t>
            </a:r>
            <a:r>
              <a:rPr lang="zh-CN" altLang="en-US" sz="2800" b="0" dirty="0"/>
              <a:t>）静止到</a:t>
            </a:r>
            <a:r>
              <a:rPr lang="en-US" sz="2800" b="0" dirty="0"/>
              <a:t>400m</a:t>
            </a:r>
            <a:r>
              <a:rPr lang="zh-CN" altLang="en-US" sz="2800" b="0" dirty="0"/>
              <a:t>或静止到</a:t>
            </a:r>
            <a:r>
              <a:rPr lang="en-US" sz="2800" b="0" dirty="0"/>
              <a:t>1km</a:t>
            </a:r>
            <a:r>
              <a:rPr lang="zh-CN" altLang="en-US" sz="2800" b="0" dirty="0"/>
              <a:t>的冲刺时间</a:t>
            </a:r>
          </a:p>
          <a:p>
            <a:pPr eaLnBrk="1" hangingPunct="1">
              <a:buFont typeface="Wingdings" panose="05000000000000000000" pitchFamily="2" charset="2"/>
              <a:buNone/>
            </a:pPr>
            <a:r>
              <a:rPr lang="zh-CN" altLang="en-US" sz="2800" b="0" dirty="0"/>
              <a:t>奥迪</a:t>
            </a:r>
            <a:r>
              <a:rPr lang="en-US" sz="2800" b="0" dirty="0"/>
              <a:t>A6 1.8T   </a:t>
            </a:r>
            <a:r>
              <a:rPr lang="zh-CN" altLang="en-US" sz="2800" b="0" dirty="0"/>
              <a:t>静止到</a:t>
            </a:r>
            <a:r>
              <a:rPr lang="en-US" sz="2800" b="0" dirty="0"/>
              <a:t>400m</a:t>
            </a:r>
            <a:r>
              <a:rPr lang="zh-CN" altLang="en-US" sz="2800" b="0" dirty="0"/>
              <a:t>冲刺时间</a:t>
            </a:r>
            <a:r>
              <a:rPr lang="en-US" sz="2800" b="0" dirty="0"/>
              <a:t>7.9s     </a:t>
            </a:r>
          </a:p>
          <a:p>
            <a:pPr eaLnBrk="1" hangingPunct="1">
              <a:buFont typeface="Wingdings" panose="05000000000000000000" pitchFamily="2" charset="2"/>
              <a:buNone/>
            </a:pPr>
            <a:r>
              <a:rPr lang="en-US" sz="2800" b="0" dirty="0"/>
              <a:t>                    </a:t>
            </a:r>
            <a:r>
              <a:rPr lang="zh-CN" altLang="en-US" sz="2800" b="0" dirty="0" smtClean="0"/>
              <a:t>静止</a:t>
            </a:r>
            <a:r>
              <a:rPr lang="zh-CN" altLang="en-US" sz="2800" b="0" dirty="0"/>
              <a:t>到</a:t>
            </a:r>
            <a:r>
              <a:rPr lang="en-US" sz="2800" b="0" dirty="0"/>
              <a:t>1km</a:t>
            </a:r>
            <a:r>
              <a:rPr lang="zh-CN" altLang="en-US" sz="2800" b="0" dirty="0"/>
              <a:t>冲刺时间</a:t>
            </a:r>
            <a:r>
              <a:rPr lang="en-US" sz="2800" b="0" dirty="0"/>
              <a:t>33.4s</a:t>
            </a:r>
          </a:p>
          <a:p>
            <a:pPr eaLnBrk="1" hangingPunct="1">
              <a:buFont typeface="Wingdings" panose="05000000000000000000" pitchFamily="2" charset="2"/>
              <a:buNone/>
            </a:pPr>
            <a:r>
              <a:rPr lang="zh-CN" altLang="en-US" sz="2800" b="0" dirty="0"/>
              <a:t>（</a:t>
            </a:r>
            <a:r>
              <a:rPr lang="en-US" sz="2800" b="0" dirty="0"/>
              <a:t>2</a:t>
            </a:r>
            <a:r>
              <a:rPr lang="zh-CN" altLang="en-US" sz="2800" b="0" dirty="0"/>
              <a:t>）超车加速时间</a:t>
            </a:r>
          </a:p>
          <a:p>
            <a:pPr eaLnBrk="1" hangingPunct="1">
              <a:buFont typeface="Wingdings" panose="05000000000000000000" pitchFamily="2" charset="2"/>
              <a:buNone/>
            </a:pPr>
            <a:endParaRPr lang="zh-CN" altLang="en-US" b="0" dirty="0"/>
          </a:p>
        </p:txBody>
      </p:sp>
    </p:spTree>
    <p:extLst>
      <p:ext uri="{BB962C8B-B14F-4D97-AF65-F5344CB8AC3E}">
        <p14:creationId xmlns:p14="http://schemas.microsoft.com/office/powerpoint/2010/main" xmlns="" val="29358496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9600" y="1371600"/>
            <a:ext cx="7643812" cy="4786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3668976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theme/theme1.xml><?xml version="1.0" encoding="utf-8"?>
<a:theme xmlns:a="http://schemas.openxmlformats.org/drawingml/2006/main" name="Office 主题">
  <a:themeElements>
    <a:clrScheme name="Office 主题 3">
      <a:dk1>
        <a:srgbClr val="003366"/>
      </a:dk1>
      <a:lt1>
        <a:srgbClr val="FFFFFF"/>
      </a:lt1>
      <a:dk2>
        <a:srgbClr val="6542AA"/>
      </a:dk2>
      <a:lt2>
        <a:srgbClr val="C0C0C0"/>
      </a:lt2>
      <a:accent1>
        <a:srgbClr val="269DD8"/>
      </a:accent1>
      <a:accent2>
        <a:srgbClr val="85BA54"/>
      </a:accent2>
      <a:accent3>
        <a:srgbClr val="FFFFFF"/>
      </a:accent3>
      <a:accent4>
        <a:srgbClr val="002A56"/>
      </a:accent4>
      <a:accent5>
        <a:srgbClr val="ACCCE9"/>
      </a:accent5>
      <a:accent6>
        <a:srgbClr val="78A84B"/>
      </a:accent6>
      <a:hlink>
        <a:srgbClr val="4C59D2"/>
      </a:hlink>
      <a:folHlink>
        <a:srgbClr val="A0B5C4"/>
      </a:folHlink>
    </a:clrScheme>
    <a:fontScheme name="Office 主题">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主题 1">
        <a:dk1>
          <a:srgbClr val="5F5F5F"/>
        </a:dk1>
        <a:lt1>
          <a:srgbClr val="FFFFFF"/>
        </a:lt1>
        <a:dk2>
          <a:srgbClr val="8D8D8D"/>
        </a:dk2>
        <a:lt2>
          <a:srgbClr val="C0C0C0"/>
        </a:lt2>
        <a:accent1>
          <a:srgbClr val="8EC072"/>
        </a:accent1>
        <a:accent2>
          <a:srgbClr val="5DB8CD"/>
        </a:accent2>
        <a:accent3>
          <a:srgbClr val="FFFFFF"/>
        </a:accent3>
        <a:accent4>
          <a:srgbClr val="505050"/>
        </a:accent4>
        <a:accent5>
          <a:srgbClr val="C6DCBC"/>
        </a:accent5>
        <a:accent6>
          <a:srgbClr val="53A6BA"/>
        </a:accent6>
        <a:hlink>
          <a:srgbClr val="D68B40"/>
        </a:hlink>
        <a:folHlink>
          <a:srgbClr val="D5D179"/>
        </a:folHlink>
      </a:clrScheme>
      <a:clrMap bg1="lt1" tx1="dk1" bg2="lt2" tx2="dk2" accent1="accent1" accent2="accent2" accent3="accent3" accent4="accent4" accent5="accent5" accent6="accent6" hlink="hlink" folHlink="folHlink"/>
    </a:extraClrScheme>
    <a:extraClrScheme>
      <a:clrScheme name="Office 主题 2">
        <a:dk1>
          <a:srgbClr val="006666"/>
        </a:dk1>
        <a:lt1>
          <a:srgbClr val="FFFFFF"/>
        </a:lt1>
        <a:dk2>
          <a:srgbClr val="003366"/>
        </a:dk2>
        <a:lt2>
          <a:srgbClr val="C0C0C0"/>
        </a:lt2>
        <a:accent1>
          <a:srgbClr val="54AA36"/>
        </a:accent1>
        <a:accent2>
          <a:srgbClr val="D4BA3A"/>
        </a:accent2>
        <a:accent3>
          <a:srgbClr val="FFFFFF"/>
        </a:accent3>
        <a:accent4>
          <a:srgbClr val="005656"/>
        </a:accent4>
        <a:accent5>
          <a:srgbClr val="B3D2AE"/>
        </a:accent5>
        <a:accent6>
          <a:srgbClr val="C0A834"/>
        </a:accent6>
        <a:hlink>
          <a:srgbClr val="21B7A9"/>
        </a:hlink>
        <a:folHlink>
          <a:srgbClr val="BAC4A0"/>
        </a:folHlink>
      </a:clrScheme>
      <a:clrMap bg1="lt1" tx1="dk1" bg2="lt2" tx2="dk2" accent1="accent1" accent2="accent2" accent3="accent3" accent4="accent4" accent5="accent5" accent6="accent6" hlink="hlink" folHlink="folHlink"/>
    </a:extraClrScheme>
    <a:extraClrScheme>
      <a:clrScheme name="Office 主题 3">
        <a:dk1>
          <a:srgbClr val="003366"/>
        </a:dk1>
        <a:lt1>
          <a:srgbClr val="FFFFFF"/>
        </a:lt1>
        <a:dk2>
          <a:srgbClr val="6542AA"/>
        </a:dk2>
        <a:lt2>
          <a:srgbClr val="C0C0C0"/>
        </a:lt2>
        <a:accent1>
          <a:srgbClr val="269DD8"/>
        </a:accent1>
        <a:accent2>
          <a:srgbClr val="85BA54"/>
        </a:accent2>
        <a:accent3>
          <a:srgbClr val="FFFFFF"/>
        </a:accent3>
        <a:accent4>
          <a:srgbClr val="002A56"/>
        </a:accent4>
        <a:accent5>
          <a:srgbClr val="ACCCE9"/>
        </a:accent5>
        <a:accent6>
          <a:srgbClr val="78A84B"/>
        </a:accent6>
        <a:hlink>
          <a:srgbClr val="4C59D2"/>
        </a:hlink>
        <a:folHlink>
          <a:srgbClr val="A0B5C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ppt模板-更新完毕].Educations.pot [兼容模式]" id="{6477C22C-C82D-4145-8A6C-F483C9F65108}" vid="{BEEC9257-B0AB-4A39-A285-E1C1346B7343}"/>
    </a:ext>
  </a:extLst>
</a:theme>
</file>

<file path=ppt/theme/theme2.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ppt模板-更新完毕].Educations.pot [兼容模式]" id="{6477C22C-C82D-4145-8A6C-F483C9F65108}" vid="{0DA3B721-40DB-47A4-8538-36EED1F30020}"/>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2405</TotalTime>
  <Words>4429</Words>
  <Application>Microsoft Office PowerPoint</Application>
  <PresentationFormat>全屏显示(4:3)</PresentationFormat>
  <Paragraphs>320</Paragraphs>
  <Slides>76</Slides>
  <Notes>10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76</vt:i4>
      </vt:variant>
    </vt:vector>
  </HeadingPairs>
  <TitlesOfParts>
    <vt:vector size="79" baseType="lpstr">
      <vt:lpstr>Office 主题</vt:lpstr>
      <vt:lpstr>1_Office 主题</vt:lpstr>
      <vt:lpstr>Microsoft 公式 3.0</vt:lpstr>
      <vt:lpstr>汽车主动安全性   </vt:lpstr>
      <vt:lpstr>第三章  汽车主动安全性</vt:lpstr>
      <vt:lpstr>概  述</vt:lpstr>
      <vt:lpstr>幻灯片 4</vt:lpstr>
      <vt:lpstr>3.2 汽车行驶安全性</vt:lpstr>
      <vt:lpstr>3.2.1 汽车动力性</vt:lpstr>
      <vt:lpstr>幻灯片 7</vt:lpstr>
      <vt:lpstr>幻灯片 8</vt:lpstr>
      <vt:lpstr>幻灯片 9</vt:lpstr>
      <vt:lpstr>幻灯片 10</vt:lpstr>
      <vt:lpstr>3.2.2 汽车制动安全性</vt:lpstr>
      <vt:lpstr>幻灯片 12</vt:lpstr>
      <vt:lpstr>幻灯片 13</vt:lpstr>
      <vt:lpstr>幻灯片 14</vt:lpstr>
      <vt:lpstr>幻灯片 15</vt:lpstr>
      <vt:lpstr>幻灯片 16</vt:lpstr>
      <vt:lpstr>案例：</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从车辆方面考虑，影响汽车操纵稳定性的因素：</vt:lpstr>
      <vt:lpstr>3.2.4 汽车通过性</vt:lpstr>
      <vt:lpstr>幻灯片 32</vt:lpstr>
      <vt:lpstr>幻灯片 33</vt:lpstr>
      <vt:lpstr>幻灯片 34</vt:lpstr>
      <vt:lpstr>幻灯片 35</vt:lpstr>
      <vt:lpstr>3.3 汽车感觉安全性</vt:lpstr>
      <vt:lpstr>3.3.1 汽车灯光</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2.视野种类及其要求</vt:lpstr>
      <vt:lpstr>幻灯片 50</vt:lpstr>
      <vt:lpstr>幻灯片 51</vt:lpstr>
      <vt:lpstr>幻灯片 52</vt:lpstr>
      <vt:lpstr>幻灯片 53</vt:lpstr>
      <vt:lpstr>幻灯片 54</vt:lpstr>
      <vt:lpstr>幻灯片 55</vt:lpstr>
      <vt:lpstr>幻灯片 56</vt:lpstr>
      <vt:lpstr>5.提高和改善汽车视野的措施</vt:lpstr>
      <vt:lpstr>幻灯片 58</vt:lpstr>
      <vt:lpstr>幻灯片 59</vt:lpstr>
      <vt:lpstr>幻灯片 60</vt:lpstr>
      <vt:lpstr>幻灯片 61</vt:lpstr>
      <vt:lpstr>蓝镜</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vector>
  </TitlesOfParts>
  <Company>GuildDesign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ThemeGallery.com</dc:creator>
  <cp:lastModifiedBy>gsc</cp:lastModifiedBy>
  <cp:revision>211</cp:revision>
  <dcterms:created xsi:type="dcterms:W3CDTF">2004-07-21T02:43:03Z</dcterms:created>
  <dcterms:modified xsi:type="dcterms:W3CDTF">2016-07-20T07:18:49Z</dcterms:modified>
</cp:coreProperties>
</file>