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87" r:id="rId2"/>
    <p:sldId id="441" r:id="rId3"/>
    <p:sldId id="290" r:id="rId4"/>
    <p:sldId id="314" r:id="rId5"/>
    <p:sldId id="317" r:id="rId6"/>
    <p:sldId id="444" r:id="rId7"/>
    <p:sldId id="445" r:id="rId8"/>
    <p:sldId id="446" r:id="rId9"/>
    <p:sldId id="447" r:id="rId10"/>
    <p:sldId id="448" r:id="rId11"/>
    <p:sldId id="449" r:id="rId12"/>
    <p:sldId id="450" r:id="rId13"/>
    <p:sldId id="451" r:id="rId14"/>
    <p:sldId id="452" r:id="rId15"/>
    <p:sldId id="453" r:id="rId16"/>
    <p:sldId id="454" r:id="rId17"/>
    <p:sldId id="309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1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DFDFB"/>
    <a:srgbClr val="F7FAE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8" autoAdjust="0"/>
    <p:restoredTop sz="94660" autoAdjust="0"/>
  </p:normalViewPr>
  <p:slideViewPr>
    <p:cSldViewPr snapToGrid="0">
      <p:cViewPr>
        <p:scale>
          <a:sx n="50" d="100"/>
          <a:sy n="50" d="100"/>
        </p:scale>
        <p:origin x="-1795" y="-797"/>
      </p:cViewPr>
      <p:guideLst>
        <p:guide orient="horz" pos="2160"/>
        <p:guide pos="21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33685-EBFB-4B95-913A-DFEFCEB19951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AD6A0-C615-4EB0-97F7-F641CE3765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38388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42152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10267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2001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6275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398" t="28519"/>
          <a:stretch/>
        </p:blipFill>
        <p:spPr>
          <a:xfrm>
            <a:off x="1" y="-12701"/>
            <a:ext cx="12189980" cy="68570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32188" y="3178254"/>
            <a:ext cx="82621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32188" y="1341121"/>
            <a:ext cx="8262165" cy="171648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65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5706463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46755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13660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08071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9062344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3038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69877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42503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79450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8469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3853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3700-D2F0-4E3A-A777-D3760E40E04A}" type="datetimeFigureOut">
              <a:rPr lang="zh-CN" altLang="en-US" smtClean="0"/>
              <a:pPr/>
              <a:t>2017/12/17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71551" y="76620"/>
            <a:ext cx="10277474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971550" y="1047750"/>
            <a:ext cx="10277475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="" xmlns:p14="http://schemas.microsoft.com/office/powerpoint/2010/main" val="157815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488269" y="2486718"/>
            <a:ext cx="618066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zh-CN" sz="4000" b="1" dirty="0" smtClean="0"/>
              <a:t>第</a:t>
            </a:r>
            <a:r>
              <a:rPr lang="en-US" altLang="zh-CN" sz="4000" b="1" dirty="0" smtClean="0"/>
              <a:t>7</a:t>
            </a:r>
            <a:r>
              <a:rPr lang="zh-CN" altLang="zh-CN" sz="4000" b="1" dirty="0" smtClean="0"/>
              <a:t>章</a:t>
            </a:r>
            <a:r>
              <a:rPr lang="en-US" altLang="zh-CN" sz="4000" b="1" dirty="0" smtClean="0"/>
              <a:t>  </a:t>
            </a:r>
            <a:r>
              <a:rPr lang="zh-CN" altLang="en-US" sz="4000" b="1" dirty="0" smtClean="0"/>
              <a:t>汽车保险防灾防损</a:t>
            </a:r>
            <a:endParaRPr lang="zh-CN" altLang="zh-CN" sz="4000" b="1" dirty="0" smtClean="0"/>
          </a:p>
          <a:p>
            <a:endParaRPr lang="zh-CN" altLang="en-US" sz="4000" b="1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767" y="1199765"/>
            <a:ext cx="2730782" cy="22431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49069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44444E-6 C 0.01094 -0.01945 0.00573 -0.01181 0.01523 -0.02431 C 0.01966 -0.0426 0.02331 -0.04075 0.0319 -0.04422 C 0.03385 -0.04144 0.03646 -0.04075 0.03802 -0.03635 C 0.04622 -0.01459 0.03164 -0.03102 0.04414 -0.02014 C 0.05313 -0.02223 0.06211 -0.02825 0.07148 -0.02825 C 0.08008 -0.02825 0.0905 -0.01945 0.09896 -0.01621 C 0.10794 -0.01737 0.11732 -0.01667 0.12643 -0.02014 C 0.12826 -0.02107 0.12904 -0.02778 0.13073 -0.02825 C 0.1349 -0.02894 0.13893 -0.02547 0.1431 -0.02431 C 0.14427 -0.02014 0.1444 -0.01412 0.14622 -0.01227 C 0.14987 -0.00741 0.1582 -0.00417 0.1582 -0.00371 C 0.18815 -0.00695 0.21107 -0.01297 0.24063 -0.01621 C 0.24362 -0.0213 0.24635 -0.02894 0.24961 -0.03218 C 0.25117 -0.03357 0.253 -0.03426 0.25456 -0.03635 C 0.26914 -0.05764 0.25768 -0.04908 0.26966 -0.05602 C 0.27122 -0.0588 0.27227 -0.06389 0.27409 -0.06389 C 0.27604 -0.06389 0.27721 -0.05834 0.27865 -0.05602 C 0.28073 -0.05325 0.28268 -0.0507 0.28477 -0.04838 C 0.28594 -0.04422 0.28633 -0.03866 0.28789 -0.03635 C 0.29063 -0.03195 0.29701 -0.02825 0.29701 -0.02778 C 0.30703 -0.0294 0.31732 -0.02987 0.32747 -0.03218 C 0.33346 -0.03357 0.33659 -0.04676 0.34271 -0.04838 C 0.37813 -0.05787 0.37565 -0.05602 0.4082 -0.05602 L 0.42513 -0.00417 " pathEditMode="relative" rAng="0" ptsTypes="AAAAAAAAAAAAAAAAAAAAAAAAA">
                                      <p:cBhvr>
                                        <p:cTn id="1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289330" cy="594953"/>
            <a:chOff x="6168775" y="1221676"/>
            <a:chExt cx="7261395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577974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7.3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汽车水灾事故的预防与控制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620755"/>
            <a:ext cx="9314480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7.3.2  </a:t>
            </a:r>
            <a:r>
              <a:rPr lang="zh-CN" altLang="en-US" sz="3000" b="1" dirty="0" smtClean="0"/>
              <a:t>汽车落水后的人员自救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及时提醒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及时跳水</a:t>
            </a:r>
            <a:endParaRPr lang="zh-CN" altLang="zh-CN" sz="2400" b="1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及时开窗</a:t>
            </a:r>
            <a:endParaRPr lang="zh-CN" altLang="zh-CN" sz="2400" b="1" dirty="0" smtClean="0"/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硬物砸窗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5.    </a:t>
            </a:r>
            <a:r>
              <a:rPr lang="zh-CN" altLang="en-US" sz="2400" b="1" dirty="0" smtClean="0"/>
              <a:t>相互帮助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6.    </a:t>
            </a:r>
            <a:r>
              <a:rPr lang="zh-CN" altLang="en-US" sz="2400" b="1" dirty="0" smtClean="0"/>
              <a:t>憋气潜水</a:t>
            </a:r>
            <a:endParaRPr lang="en-US" altLang="zh-CN" sz="2400" b="1" dirty="0" smtClean="0"/>
          </a:p>
          <a:p>
            <a:pPr indent="457200"/>
            <a:endParaRPr lang="zh-CN" altLang="en-US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380769" cy="594953"/>
            <a:chOff x="6168775" y="1221676"/>
            <a:chExt cx="7366967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70114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7.4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汽车火灾事故的预防与控制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40712" y="1653021"/>
            <a:ext cx="9314480" cy="30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7.4.1  </a:t>
            </a:r>
            <a:r>
              <a:rPr lang="zh-CN" altLang="en-US" sz="3000" b="1" dirty="0" smtClean="0"/>
              <a:t>汽车火灾分类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自燃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碰撞起火</a:t>
            </a:r>
            <a:endParaRPr lang="zh-CN" altLang="zh-CN" sz="2400" b="1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机械故障引发的起火</a:t>
            </a:r>
            <a:endParaRPr lang="zh-CN" altLang="zh-CN" sz="2400" b="1" dirty="0" smtClean="0"/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爆炸起火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5.    </a:t>
            </a:r>
            <a:r>
              <a:rPr lang="zh-CN" altLang="en-US" sz="2400" b="1" dirty="0" smtClean="0"/>
              <a:t>雷击起火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6.    </a:t>
            </a:r>
            <a:r>
              <a:rPr lang="zh-CN" altLang="en-US" sz="2400" b="1" dirty="0" smtClean="0"/>
              <a:t>汽车停放不当引发的起火</a:t>
            </a:r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380769" cy="594953"/>
            <a:chOff x="6168775" y="1221676"/>
            <a:chExt cx="7366967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70114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7.4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汽车火灾事故的预防与控制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40712" y="1283691"/>
            <a:ext cx="9314480" cy="3801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7.4.2  </a:t>
            </a:r>
            <a:r>
              <a:rPr lang="zh-CN" altLang="en-US" sz="3000" b="1" dirty="0" smtClean="0"/>
              <a:t>汽车自燃原因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漏油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漏电</a:t>
            </a:r>
            <a:endParaRPr lang="en-US" altLang="zh-CN" sz="2400" b="1" dirty="0" smtClean="0"/>
          </a:p>
          <a:p>
            <a:pPr indent="457200"/>
            <a:r>
              <a:rPr lang="zh-CN" altLang="zh-CN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）</a:t>
            </a:r>
            <a:r>
              <a:rPr lang="zh-CN" altLang="en-US" sz="2200" dirty="0" smtClean="0"/>
              <a:t>高压漏电</a:t>
            </a:r>
            <a:endParaRPr lang="en-US" altLang="zh-CN" sz="2200" b="1" dirty="0" smtClean="0"/>
          </a:p>
          <a:p>
            <a:pPr indent="457200"/>
            <a:r>
              <a:rPr lang="zh-CN" altLang="zh-CN" sz="2200" dirty="0" smtClean="0"/>
              <a:t>（</a:t>
            </a:r>
            <a:r>
              <a:rPr lang="en-US" altLang="zh-CN" sz="2200" dirty="0" smtClean="0"/>
              <a:t>2</a:t>
            </a:r>
            <a:r>
              <a:rPr lang="zh-CN" altLang="zh-CN" sz="2200" dirty="0" smtClean="0"/>
              <a:t>）</a:t>
            </a:r>
            <a:r>
              <a:rPr lang="zh-CN" altLang="en-US" sz="2200" dirty="0" smtClean="0"/>
              <a:t>低压漏电</a:t>
            </a:r>
            <a:endParaRPr lang="zh-CN" altLang="zh-CN" sz="2200" b="1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接触电阻过大</a:t>
            </a:r>
            <a:endParaRPr lang="zh-CN" altLang="zh-CN" sz="2400" b="1" dirty="0" smtClean="0"/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化油器回火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5.    </a:t>
            </a:r>
            <a:r>
              <a:rPr lang="zh-CN" altLang="en-US" sz="2400" b="1" dirty="0" smtClean="0"/>
              <a:t>车载易燃物引发火灾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6.    </a:t>
            </a:r>
            <a:r>
              <a:rPr lang="zh-CN" altLang="en-US" sz="2400" b="1" dirty="0" smtClean="0"/>
              <a:t>汽车停放位置不当</a:t>
            </a:r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380769" cy="594953"/>
            <a:chOff x="6168775" y="1221676"/>
            <a:chExt cx="7366967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70114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7.4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汽车火灾事故的预防与控制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651238"/>
            <a:ext cx="9314480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7.4.3  </a:t>
            </a:r>
            <a:r>
              <a:rPr lang="zh-CN" altLang="en-US" sz="3000" b="1" dirty="0" smtClean="0"/>
              <a:t>汽车起火的预防措施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认真做好日常检查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按章操作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合理停车</a:t>
            </a:r>
            <a:endParaRPr lang="zh-CN" altLang="zh-CN" sz="2400" b="1" dirty="0" smtClean="0"/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不要随意改装车辆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5.    </a:t>
            </a:r>
            <a:r>
              <a:rPr lang="zh-CN" altLang="en-US" sz="2400" b="1" dirty="0" smtClean="0"/>
              <a:t>随车携带灭火工具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6.    </a:t>
            </a:r>
            <a:r>
              <a:rPr lang="zh-CN" altLang="en-US" sz="2400" b="1" dirty="0" smtClean="0"/>
              <a:t>汽车漏油的应急策略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7</a:t>
            </a:r>
            <a:r>
              <a:rPr lang="zh-CN" altLang="zh-CN" sz="2400" b="1" dirty="0" smtClean="0"/>
              <a:t>．购买车辆自燃损失险</a:t>
            </a:r>
            <a:endParaRPr lang="en-US" altLang="zh-CN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380769" cy="594953"/>
            <a:chOff x="6168775" y="1221676"/>
            <a:chExt cx="7366967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70114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7.4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汽车火灾事故的预防与控制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964512" y="1607303"/>
            <a:ext cx="9314480" cy="30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</a:t>
            </a:r>
            <a:r>
              <a:rPr lang="en-US" altLang="zh-CN" sz="3000" b="1" dirty="0" smtClean="0"/>
              <a:t> 7.4.4  </a:t>
            </a:r>
            <a:r>
              <a:rPr lang="zh-CN" altLang="en-US" sz="3000" b="1" dirty="0" smtClean="0"/>
              <a:t>汽车自燃原因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密切关注起火前兆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起火后的施救</a:t>
            </a:r>
            <a:endParaRPr lang="en-US" altLang="zh-CN" sz="2400" b="1" dirty="0" smtClean="0"/>
          </a:p>
          <a:p>
            <a:pPr indent="457200"/>
            <a:r>
              <a:rPr lang="zh-CN" altLang="zh-CN" sz="2200" dirty="0" smtClean="0"/>
              <a:t>（</a:t>
            </a:r>
            <a:r>
              <a:rPr lang="en-US" altLang="zh-CN" sz="2200" dirty="0" smtClean="0"/>
              <a:t>1</a:t>
            </a:r>
            <a:r>
              <a:rPr lang="zh-CN" altLang="zh-CN" sz="2200" dirty="0" smtClean="0"/>
              <a:t>）</a:t>
            </a:r>
            <a:r>
              <a:rPr lang="zh-CN" altLang="en-US" sz="2200" dirty="0" smtClean="0"/>
              <a:t>自行灭火</a:t>
            </a:r>
            <a:endParaRPr lang="en-US" altLang="zh-CN" sz="2200" b="1" dirty="0" smtClean="0"/>
          </a:p>
          <a:p>
            <a:pPr indent="457200"/>
            <a:r>
              <a:rPr lang="zh-CN" altLang="zh-CN" sz="2200" dirty="0" smtClean="0"/>
              <a:t>（</a:t>
            </a:r>
            <a:r>
              <a:rPr lang="en-US" altLang="zh-CN" sz="2200" dirty="0" smtClean="0"/>
              <a:t>2</a:t>
            </a:r>
            <a:r>
              <a:rPr lang="zh-CN" altLang="zh-CN" sz="2200" dirty="0" smtClean="0"/>
              <a:t>）</a:t>
            </a:r>
            <a:r>
              <a:rPr lang="zh-CN" altLang="en-US" sz="2200" dirty="0" smtClean="0"/>
              <a:t>报警</a:t>
            </a:r>
            <a:r>
              <a:rPr lang="zh-CN" altLang="en-US" sz="2200" dirty="0" smtClean="0"/>
              <a:t>求救</a:t>
            </a:r>
            <a:endParaRPr lang="en-US" altLang="zh-CN" sz="2200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3000" b="1" dirty="0" smtClean="0"/>
              <a:t>7.4.5  </a:t>
            </a:r>
            <a:r>
              <a:rPr lang="zh-CN" altLang="en-US" sz="3000" b="1" dirty="0" smtClean="0"/>
              <a:t>汽车因火致损后的索赔</a:t>
            </a:r>
            <a:endParaRPr lang="zh-CN" altLang="zh-CN" sz="30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380769" cy="594953"/>
            <a:chOff x="6168775" y="1221676"/>
            <a:chExt cx="7366967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70114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7.5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汽车盗抢事故的预防与控制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55952" y="1582182"/>
            <a:ext cx="9314480" cy="195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7.5.1  </a:t>
            </a:r>
            <a:r>
              <a:rPr lang="zh-CN" altLang="en-US" sz="3000" b="1" dirty="0" smtClean="0"/>
              <a:t>汽车的被盗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盗车形式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易盗车型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易盗情况</a:t>
            </a:r>
            <a:endParaRPr lang="zh-CN" altLang="zh-CN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380769" cy="594953"/>
            <a:chOff x="6168775" y="1221676"/>
            <a:chExt cx="7366967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70114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7.5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汽车盗抢事故的预防与控制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40712" y="1607304"/>
            <a:ext cx="9314480" cy="3062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7.5.2  </a:t>
            </a:r>
            <a:r>
              <a:rPr lang="zh-CN" altLang="en-US" sz="3000" b="1" dirty="0" smtClean="0"/>
              <a:t>汽车的防盗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看管好车钥匙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合理停车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行车时预防拉门抢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4.    </a:t>
            </a:r>
            <a:r>
              <a:rPr lang="zh-CN" altLang="en-US" sz="2400" b="1" dirty="0" smtClean="0"/>
              <a:t>设置防盗机关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5.    </a:t>
            </a:r>
            <a:r>
              <a:rPr lang="zh-CN" altLang="en-US" sz="2400" b="1" dirty="0" smtClean="0"/>
              <a:t>保管好相关资料</a:t>
            </a:r>
            <a:endParaRPr lang="en-US" altLang="zh-CN" sz="2400" b="1" dirty="0" smtClean="0"/>
          </a:p>
          <a:p>
            <a:pPr indent="457200"/>
            <a:endParaRPr lang="zh-CN" altLang="zh-CN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27120" y="2328306"/>
            <a:ext cx="5293360" cy="1678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4687" y="649605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CEEACA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CEEACA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CEEACA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71145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17932" y="1248386"/>
            <a:ext cx="144660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6600" b="1" dirty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目</a:t>
            </a:r>
          </a:p>
        </p:txBody>
      </p:sp>
      <p:sp>
        <p:nvSpPr>
          <p:cNvPr id="9" name="矩形 8"/>
          <p:cNvSpPr/>
          <p:nvPr/>
        </p:nvSpPr>
        <p:spPr>
          <a:xfrm>
            <a:off x="2700164" y="1259524"/>
            <a:ext cx="12241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6600" b="1" dirty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71060" y="2067740"/>
            <a:ext cx="707898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7.2</a:t>
            </a:r>
            <a:r>
              <a:rPr lang="en-US" altLang="zh-CN" sz="4000" b="1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r>
              <a:rPr lang="zh-CN" altLang="zh-CN" sz="4000" b="1" dirty="0" smtClean="0">
                <a:solidFill>
                  <a:schemeClr val="accent1"/>
                </a:solidFill>
                <a:latin typeface="+mn-ea"/>
              </a:rPr>
              <a:t>交通事故的预防与控制</a:t>
            </a:r>
            <a:endParaRPr lang="zh-CN" altLang="en-US" sz="4000" b="1" dirty="0" smtClean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671060" y="3050720"/>
            <a:ext cx="795866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7.3</a:t>
            </a:r>
            <a:r>
              <a:rPr lang="en-US" altLang="zh-CN" sz="4000" b="1" dirty="0" smtClean="0">
                <a:solidFill>
                  <a:schemeClr val="accent1">
                    <a:lumMod val="75000"/>
                  </a:schemeClr>
                </a:solidFill>
                <a:latin typeface="+mn-ea"/>
              </a:rPr>
              <a:t> </a:t>
            </a:r>
            <a:r>
              <a:rPr lang="zh-CN" altLang="zh-CN" sz="4000" b="1" dirty="0" smtClean="0">
                <a:solidFill>
                  <a:schemeClr val="accent1"/>
                </a:solidFill>
                <a:latin typeface="+mn-ea"/>
              </a:rPr>
              <a:t>汽车水灾事故的预防与控制</a:t>
            </a:r>
            <a:endParaRPr lang="zh-CN" altLang="en-US" sz="4000" b="1" dirty="0" smtClean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12" name="文本框 2"/>
          <p:cNvSpPr txBox="1"/>
          <p:nvPr/>
        </p:nvSpPr>
        <p:spPr>
          <a:xfrm>
            <a:off x="4640580" y="4018460"/>
            <a:ext cx="7551420" cy="80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7.4  </a:t>
            </a:r>
            <a:r>
              <a:rPr lang="zh-CN" altLang="zh-CN" sz="4000" b="1" dirty="0" smtClean="0">
                <a:solidFill>
                  <a:schemeClr val="accent1"/>
                </a:solidFill>
                <a:latin typeface="+mn-ea"/>
              </a:rPr>
              <a:t>汽车火灾事故的预防与控制</a:t>
            </a:r>
            <a:endParaRPr lang="zh-CN" altLang="en-US" sz="4000" b="1" dirty="0" smtClean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4640580" y="4963340"/>
            <a:ext cx="7551420" cy="80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7.5  </a:t>
            </a:r>
            <a:r>
              <a:rPr lang="zh-CN" altLang="zh-CN" sz="4000" b="1" dirty="0" smtClean="0">
                <a:solidFill>
                  <a:schemeClr val="accent1"/>
                </a:solidFill>
                <a:latin typeface="+mn-ea"/>
              </a:rPr>
              <a:t>汽车盗抢事故的预防与控制</a:t>
            </a:r>
            <a:endParaRPr lang="zh-CN" altLang="en-US" sz="4000" b="1" dirty="0" smtClean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5" name="文本框 2"/>
          <p:cNvSpPr txBox="1"/>
          <p:nvPr/>
        </p:nvSpPr>
        <p:spPr>
          <a:xfrm>
            <a:off x="4655820" y="1168580"/>
            <a:ext cx="6454140" cy="807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7.1  </a:t>
            </a:r>
            <a:r>
              <a:rPr lang="zh-CN" altLang="zh-CN" sz="4000" b="1" dirty="0" smtClean="0">
                <a:solidFill>
                  <a:schemeClr val="accent1"/>
                </a:solidFill>
                <a:latin typeface="+mn-ea"/>
              </a:rPr>
              <a:t>防灾防损概述</a:t>
            </a:r>
            <a:endParaRPr lang="zh-CN" altLang="en-US" sz="4000" b="1" dirty="0" smtClean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56602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/>
      <p:bldP spid="27" grpId="0"/>
      <p:bldP spid="30" grpId="0"/>
      <p:bldP spid="12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5"/>
          <p:cNvGrpSpPr>
            <a:grpSpLocks/>
          </p:cNvGrpSpPr>
          <p:nvPr/>
        </p:nvGrpSpPr>
        <p:grpSpPr bwMode="auto">
          <a:xfrm>
            <a:off x="-421928" y="152401"/>
            <a:ext cx="3859212" cy="594955"/>
            <a:chOff x="6168776" y="1221671"/>
            <a:chExt cx="4455682" cy="686849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3"/>
              <a:ext cx="3067077" cy="675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3200" b="1" dirty="0" smtClean="0"/>
                <a:t>【知识目标】</a:t>
              </a:r>
              <a:endParaRPr lang="zh-CN" altLang="zh-CN" sz="3200" b="1" dirty="0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1116069" y="2442620"/>
            <a:ext cx="2051605" cy="18497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355609" y="2896187"/>
            <a:ext cx="1572527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4429841" y="1693428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429841" y="2438372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429841" y="3183316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429841" y="3928259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429841" y="4673204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4897656" y="1881051"/>
            <a:ext cx="360626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了解汽车防灾防损的主要内容及方法</a:t>
            </a:r>
            <a:endParaRPr lang="zh-CN" altLang="zh-CN" sz="1600" b="1" dirty="0"/>
          </a:p>
        </p:txBody>
      </p:sp>
      <p:sp>
        <p:nvSpPr>
          <p:cNvPr id="34" name="TextBox 24"/>
          <p:cNvSpPr txBox="1"/>
          <p:nvPr/>
        </p:nvSpPr>
        <p:spPr>
          <a:xfrm>
            <a:off x="4897656" y="2649085"/>
            <a:ext cx="308457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掌握汽车道路交通事故的预防办法</a:t>
            </a:r>
            <a:endParaRPr lang="zh-CN" altLang="zh-CN" sz="1600" b="1" dirty="0"/>
          </a:p>
        </p:txBody>
      </p:sp>
      <p:sp>
        <p:nvSpPr>
          <p:cNvPr id="35" name="TextBox 25"/>
          <p:cNvSpPr txBox="1"/>
          <p:nvPr/>
        </p:nvSpPr>
        <p:spPr>
          <a:xfrm>
            <a:off x="4866919" y="3376980"/>
            <a:ext cx="364216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熟悉汽车水灾事故的预防及人员救援</a:t>
            </a:r>
            <a:endParaRPr lang="zh-CN" altLang="zh-CN" sz="1600" b="1" dirty="0"/>
          </a:p>
        </p:txBody>
      </p:sp>
      <p:sp>
        <p:nvSpPr>
          <p:cNvPr id="36" name="TextBox 26"/>
          <p:cNvSpPr txBox="1"/>
          <p:nvPr/>
        </p:nvSpPr>
        <p:spPr>
          <a:xfrm>
            <a:off x="4851936" y="4168161"/>
            <a:ext cx="367316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熟悉汽车火灾事故的预防与施救</a:t>
            </a:r>
            <a:endParaRPr lang="zh-CN" altLang="zh-CN" sz="1600" b="1" dirty="0"/>
          </a:p>
        </p:txBody>
      </p:sp>
      <p:sp>
        <p:nvSpPr>
          <p:cNvPr id="37" name="TextBox 27"/>
          <p:cNvSpPr txBox="1"/>
          <p:nvPr/>
        </p:nvSpPr>
        <p:spPr>
          <a:xfrm>
            <a:off x="4897656" y="4883917"/>
            <a:ext cx="356054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熟悉汽车盗抢的主要形式及预防</a:t>
            </a:r>
            <a:endParaRPr lang="zh-CN" altLang="zh-CN" sz="1600" b="1" dirty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5" grpId="0"/>
      <p:bldP spid="26" grpId="0" animBg="1"/>
      <p:bldP spid="27" grpId="0" animBg="1"/>
      <p:bldP spid="29" grpId="0" animBg="1"/>
      <p:bldP spid="30" grpId="0" animBg="1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1"/>
            <a:ext cx="3859212" cy="594955"/>
            <a:chOff x="6168776" y="1221671"/>
            <a:chExt cx="4455682" cy="686849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3"/>
              <a:ext cx="3067077" cy="675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3200" b="1" dirty="0" smtClean="0"/>
                <a:t>【</a:t>
              </a:r>
              <a:r>
                <a:rPr lang="zh-CN" altLang="en-US" sz="3200" b="1" dirty="0" smtClean="0"/>
                <a:t>能力</a:t>
              </a:r>
              <a:r>
                <a:rPr lang="zh-CN" altLang="zh-CN" sz="3200" b="1" dirty="0" smtClean="0"/>
                <a:t>目标】</a:t>
              </a:r>
              <a:endParaRPr lang="zh-CN" altLang="zh-CN" sz="3200" b="1" dirty="0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1116069" y="2442620"/>
            <a:ext cx="2051605" cy="18497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355609" y="2896187"/>
            <a:ext cx="1572527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29" name="圆角矩形 28"/>
          <p:cNvSpPr/>
          <p:nvPr/>
        </p:nvSpPr>
        <p:spPr>
          <a:xfrm>
            <a:off x="4429841" y="1693428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429841" y="2438372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429841" y="3183316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4429841" y="3928259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429841" y="4673204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4897656" y="1804851"/>
            <a:ext cx="36062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能利用汽车防灾防损知识开展防灾防损工作</a:t>
            </a:r>
            <a:endParaRPr lang="zh-CN" altLang="zh-CN" sz="1600" b="1" dirty="0"/>
          </a:p>
        </p:txBody>
      </p:sp>
      <p:sp>
        <p:nvSpPr>
          <p:cNvPr id="38" name="TextBox 24"/>
          <p:cNvSpPr txBox="1"/>
          <p:nvPr/>
        </p:nvSpPr>
        <p:spPr>
          <a:xfrm>
            <a:off x="4867176" y="2527165"/>
            <a:ext cx="353006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能采取一定措施防范道路交通事故发生及损失扩大</a:t>
            </a:r>
            <a:endParaRPr lang="zh-CN" altLang="zh-CN" sz="1600" b="1" dirty="0"/>
          </a:p>
        </p:txBody>
      </p:sp>
      <p:sp>
        <p:nvSpPr>
          <p:cNvPr id="39" name="TextBox 25"/>
          <p:cNvSpPr txBox="1"/>
          <p:nvPr/>
        </p:nvSpPr>
        <p:spPr>
          <a:xfrm>
            <a:off x="4866919" y="3270300"/>
            <a:ext cx="364216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能采取一定措施防范汽车水灾事故发生及损失扩大</a:t>
            </a:r>
            <a:endParaRPr lang="zh-CN" altLang="zh-CN" sz="1600" b="1" dirty="0"/>
          </a:p>
        </p:txBody>
      </p:sp>
      <p:sp>
        <p:nvSpPr>
          <p:cNvPr id="40" name="TextBox 26"/>
          <p:cNvSpPr txBox="1"/>
          <p:nvPr/>
        </p:nvSpPr>
        <p:spPr>
          <a:xfrm>
            <a:off x="4867176" y="4015761"/>
            <a:ext cx="36731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能采取一定措施防范汽车火灾事故发生及损失扩大</a:t>
            </a:r>
            <a:endParaRPr lang="zh-CN" altLang="zh-CN" sz="1600" b="1" dirty="0"/>
          </a:p>
        </p:txBody>
      </p:sp>
      <p:sp>
        <p:nvSpPr>
          <p:cNvPr id="41" name="TextBox 27"/>
          <p:cNvSpPr txBox="1"/>
          <p:nvPr/>
        </p:nvSpPr>
        <p:spPr>
          <a:xfrm>
            <a:off x="4897656" y="4883917"/>
            <a:ext cx="356054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能采取一定措施防范汽车盗抢发生</a:t>
            </a:r>
            <a:endParaRPr lang="zh-CN" altLang="zh-CN" sz="1600" b="1" dirty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5" grpId="0"/>
      <p:bldP spid="29" grpId="0" animBg="1"/>
      <p:bldP spid="30" grpId="0" animBg="1"/>
      <p:bldP spid="32" grpId="0" animBg="1"/>
      <p:bldP spid="36" grpId="0" animBg="1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4018570" cy="594953"/>
            <a:chOff x="6168775" y="1221676"/>
            <a:chExt cx="4639671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4639671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3885868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防灾防损概述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55952" y="1595777"/>
            <a:ext cx="9314480" cy="2292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7.1.1  </a:t>
            </a:r>
            <a:r>
              <a:rPr lang="zh-CN" altLang="en-US" sz="3000" b="1" dirty="0" smtClean="0"/>
              <a:t>防灾防损意义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zh-CN" sz="2400" b="1" dirty="0" smtClean="0">
                <a:latin typeface="+mn-ea"/>
              </a:rPr>
              <a:t>从社会角度而言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zh-CN" sz="2400" b="1" dirty="0" smtClean="0">
                <a:latin typeface="+mn-ea"/>
              </a:rPr>
              <a:t>从车主角度而言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3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zh-CN" sz="2400" b="1" dirty="0" smtClean="0">
                <a:latin typeface="+mn-ea"/>
              </a:rPr>
              <a:t>从保险公司角度来看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indent="457200"/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4018570" cy="594953"/>
            <a:chOff x="6168775" y="1221676"/>
            <a:chExt cx="4639671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4639671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3885868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防灾防损概述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71192" y="1637927"/>
            <a:ext cx="9314480" cy="30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7.1.2  </a:t>
            </a:r>
            <a:r>
              <a:rPr lang="zh-CN" altLang="en-US" sz="3000" b="1" dirty="0" smtClean="0"/>
              <a:t>防灾防损内容及方法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验车承保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条款告知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3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指导客户正确使用汽车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．尽量要求车主自行报案</a:t>
            </a:r>
          </a:p>
          <a:p>
            <a:pPr indent="457200"/>
            <a:r>
              <a:rPr lang="en-US" altLang="zh-CN" sz="2400" b="1" dirty="0" smtClean="0"/>
              <a:t>5</a:t>
            </a:r>
            <a:r>
              <a:rPr lang="zh-CN" altLang="zh-CN" sz="2400" b="1" dirty="0" smtClean="0"/>
              <a:t>．合理制订保险事故车辆维修方案</a:t>
            </a:r>
          </a:p>
          <a:p>
            <a:pPr indent="457200"/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5634010" cy="594953"/>
            <a:chOff x="6168775" y="1221676"/>
            <a:chExt cx="6504790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6504790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573339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7.2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交通事故的预防与控制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593994"/>
            <a:ext cx="9314480" cy="266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7.2.1  </a:t>
            </a:r>
            <a:r>
              <a:rPr lang="zh-CN" altLang="en-US" sz="3000" b="1" dirty="0" smtClean="0"/>
              <a:t>道路交通事故的控制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1.   </a:t>
            </a:r>
            <a:r>
              <a:rPr lang="zh-CN" altLang="zh-CN" sz="2400" b="1" dirty="0" smtClean="0"/>
              <a:t>加强交通安全教育，减少道路交通违法行为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）针对驾驶员的教育</a:t>
            </a:r>
            <a:endParaRPr lang="en-US" altLang="zh-CN" sz="2400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）面向全社会的教育内容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．加强道路交通管理，优化道路交通安全环境</a:t>
            </a:r>
          </a:p>
          <a:p>
            <a:pPr indent="457200"/>
            <a:endParaRPr kumimoji="0" lang="zh-CN" altLang="en-US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5634010" cy="594953"/>
            <a:chOff x="6168775" y="1221676"/>
            <a:chExt cx="6504790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6504790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5733392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7.2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交通事故的预防与控制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10232" y="1617184"/>
            <a:ext cx="9314480" cy="41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7.2.2  </a:t>
            </a:r>
            <a:r>
              <a:rPr lang="zh-CN" altLang="en-US" sz="3000" b="1" dirty="0" smtClean="0"/>
              <a:t>道路交通事故的预防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zh-CN" sz="2400" b="1" dirty="0" smtClean="0"/>
              <a:t>加强车辆维护，提高汽车的安全性能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．道路通行规定</a:t>
            </a:r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．驾车时的疲劳缓解</a:t>
            </a:r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）用色彩艺术调节驾车情绪</a:t>
            </a:r>
            <a:endParaRPr lang="zh-CN" altLang="zh-CN" sz="2400" b="1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）公路驾车多看蓝天绿树</a:t>
            </a:r>
            <a:endParaRPr lang="en-US" altLang="zh-CN" sz="2400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）缤纷城市注意黯淡目标</a:t>
            </a:r>
            <a:endParaRPr lang="en-US" altLang="zh-CN" sz="2400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）傍晚提防车身颜色错觉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．规避驾驶过程中的操作误区</a:t>
            </a:r>
          </a:p>
          <a:p>
            <a:pPr indent="457200"/>
            <a:r>
              <a:rPr lang="en-US" altLang="zh-CN" sz="2400" b="1" dirty="0" smtClean="0"/>
              <a:t>5</a:t>
            </a:r>
            <a:r>
              <a:rPr lang="zh-CN" altLang="zh-CN" sz="2400" b="1" dirty="0" smtClean="0"/>
              <a:t>．正确应对制动失灵</a:t>
            </a:r>
            <a:endParaRPr lang="zh-CN" altLang="en-US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30" y="152402"/>
            <a:ext cx="6289330" cy="594953"/>
            <a:chOff x="6168775" y="1221676"/>
            <a:chExt cx="7261395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7261395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6577974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7.3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汽车水灾事故的预防与控制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620755"/>
            <a:ext cx="9314480" cy="3431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7.3.1  </a:t>
            </a:r>
            <a:r>
              <a:rPr lang="zh-CN" altLang="en-US" sz="3000" b="1" dirty="0" smtClean="0"/>
              <a:t>汽车的防水与涉水</a:t>
            </a:r>
            <a:endParaRPr lang="zh-CN" altLang="zh-CN" sz="3000" b="1" dirty="0" smtClean="0"/>
          </a:p>
          <a:p>
            <a:pPr indent="457200"/>
            <a:endParaRPr lang="en-US" altLang="zh-CN" sz="2200" dirty="0" smtClean="0"/>
          </a:p>
          <a:p>
            <a:pPr indent="457200"/>
            <a:r>
              <a:rPr lang="en-US" altLang="zh-CN" sz="2400" b="1" dirty="0" smtClean="0"/>
              <a:t>1</a:t>
            </a:r>
            <a:r>
              <a:rPr lang="en-US" altLang="zh-CN" sz="2400" b="1" dirty="0" smtClean="0">
                <a:latin typeface="+mn-ea"/>
              </a:rPr>
              <a:t>. </a:t>
            </a:r>
            <a:r>
              <a:rPr lang="zh-CN" altLang="en-US" sz="2400" b="1" dirty="0" smtClean="0">
                <a:latin typeface="+mn-ea"/>
              </a:rPr>
              <a:t>高处停车</a:t>
            </a:r>
            <a:endParaRPr lang="en-US" altLang="zh-CN" sz="2400" b="1" dirty="0" smtClean="0">
              <a:latin typeface="+mn-ea"/>
            </a:endParaRPr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</a:t>
            </a:r>
            <a:r>
              <a:rPr lang="zh-CN" altLang="en-US" sz="2400" b="1" dirty="0" smtClean="0"/>
              <a:t>涉水前的准备</a:t>
            </a:r>
            <a:endParaRPr lang="zh-CN" altLang="zh-CN" sz="2400" b="1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）允许涉水深度</a:t>
            </a:r>
            <a:endParaRPr lang="zh-CN" altLang="zh-CN" sz="2400" b="1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）涉水前的准备</a:t>
            </a:r>
            <a:endParaRPr lang="en-US" altLang="zh-CN" sz="2400" dirty="0" smtClean="0"/>
          </a:p>
          <a:p>
            <a:pPr indent="457200"/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</a:t>
            </a:r>
            <a:r>
              <a:rPr lang="zh-CN" altLang="en-US" sz="2400" dirty="0" smtClean="0"/>
              <a:t>涉水地点的选择</a:t>
            </a:r>
            <a:endParaRPr lang="en-US" altLang="zh-CN" sz="2400" dirty="0" smtClean="0"/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．汽车涉水时的操作方法及注意事项</a:t>
            </a:r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．涉水后的安全检查</a:t>
            </a:r>
            <a:endParaRPr lang="zh-CN" altLang="en-US" sz="24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1029</TotalTime>
  <Words>881</Words>
  <Application>Microsoft Office PowerPoint</Application>
  <PresentationFormat>自定义</PresentationFormat>
  <Paragraphs>197</Paragraphs>
  <Slides>17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16说课模板</dc:title>
  <dc:creator>Administrator</dc:creator>
  <cp:lastModifiedBy>wide</cp:lastModifiedBy>
  <cp:revision>89</cp:revision>
  <dcterms:created xsi:type="dcterms:W3CDTF">2015-06-25T04:58:24Z</dcterms:created>
  <dcterms:modified xsi:type="dcterms:W3CDTF">2017-12-17T10:59:02Z</dcterms:modified>
</cp:coreProperties>
</file>