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34"/>
  </p:notesMasterIdLst>
  <p:sldIdLst>
    <p:sldId id="287" r:id="rId2"/>
    <p:sldId id="288" r:id="rId3"/>
    <p:sldId id="290" r:id="rId4"/>
    <p:sldId id="314" r:id="rId5"/>
    <p:sldId id="317" r:id="rId6"/>
    <p:sldId id="418" r:id="rId7"/>
    <p:sldId id="421" r:id="rId8"/>
    <p:sldId id="424" r:id="rId9"/>
    <p:sldId id="425" r:id="rId10"/>
    <p:sldId id="426" r:id="rId11"/>
    <p:sldId id="427" r:id="rId12"/>
    <p:sldId id="429" r:id="rId13"/>
    <p:sldId id="430" r:id="rId14"/>
    <p:sldId id="431" r:id="rId15"/>
    <p:sldId id="432" r:id="rId16"/>
    <p:sldId id="435" r:id="rId17"/>
    <p:sldId id="437" r:id="rId18"/>
    <p:sldId id="438" r:id="rId19"/>
    <p:sldId id="439" r:id="rId20"/>
    <p:sldId id="440" r:id="rId21"/>
    <p:sldId id="442" r:id="rId22"/>
    <p:sldId id="443" r:id="rId23"/>
    <p:sldId id="444" r:id="rId24"/>
    <p:sldId id="445" r:id="rId25"/>
    <p:sldId id="446" r:id="rId26"/>
    <p:sldId id="447" r:id="rId27"/>
    <p:sldId id="448" r:id="rId28"/>
    <p:sldId id="449" r:id="rId29"/>
    <p:sldId id="451" r:id="rId30"/>
    <p:sldId id="452" r:id="rId31"/>
    <p:sldId id="453" r:id="rId32"/>
    <p:sldId id="309" r:id="rId33"/>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p15:clr>
            <a:srgbClr val="A4A3A4"/>
          </p15:clr>
        </p15:guide>
        <p15:guide id="2" pos="2116"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DFDFB"/>
    <a:srgbClr val="F7FAE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168" autoAdjust="0"/>
    <p:restoredTop sz="94660" autoAdjust="0"/>
  </p:normalViewPr>
  <p:slideViewPr>
    <p:cSldViewPr snapToGrid="0">
      <p:cViewPr>
        <p:scale>
          <a:sx n="100" d="100"/>
          <a:sy n="100" d="100"/>
        </p:scale>
        <p:origin x="-90" y="18"/>
      </p:cViewPr>
      <p:guideLst>
        <p:guide orient="horz" pos="2160"/>
        <p:guide pos="2116"/>
      </p:guideLst>
    </p:cSldViewPr>
  </p:slideViewPr>
  <p:outlineViewPr>
    <p:cViewPr>
      <p:scale>
        <a:sx n="33" d="100"/>
        <a:sy n="33" d="100"/>
      </p:scale>
      <p:origin x="0" y="0"/>
    </p:cViewPr>
  </p:outlineViewPr>
  <p:notesTextViewPr>
    <p:cViewPr>
      <p:scale>
        <a:sx n="1" d="1"/>
        <a:sy n="1" d="1"/>
      </p:scale>
      <p:origin x="0" y="0"/>
    </p:cViewPr>
  </p:notesTextViewPr>
  <p:sorterViewPr>
    <p:cViewPr>
      <p:scale>
        <a:sx n="80" d="100"/>
        <a:sy n="8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A933685-EBFB-4B95-913A-DFEFCEB19951}" type="datetimeFigureOut">
              <a:rPr lang="zh-CN" altLang="en-US" smtClean="0"/>
              <a:pPr/>
              <a:t>2017/12/27</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62AD6A0-C615-4EB0-97F7-F641CE376541}" type="slidenum">
              <a:rPr lang="zh-CN" altLang="en-US" smtClean="0"/>
              <a:pPr/>
              <a:t>‹#›</a:t>
            </a:fld>
            <a:endParaRPr lang="zh-CN" altLang="en-US"/>
          </a:p>
        </p:txBody>
      </p:sp>
    </p:spTree>
    <p:extLst>
      <p:ext uri="{BB962C8B-B14F-4D97-AF65-F5344CB8AC3E}">
        <p14:creationId xmlns:p14="http://schemas.microsoft.com/office/powerpoint/2010/main" val="193838804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2AD6A0-C615-4EB0-97F7-F641CE376541}" type="slidenum">
              <a:rPr lang="zh-CN" altLang="en-US" smtClean="0"/>
              <a:pPr/>
              <a:t>1</a:t>
            </a:fld>
            <a:endParaRPr lang="zh-CN" altLang="en-US"/>
          </a:p>
        </p:txBody>
      </p:sp>
    </p:spTree>
    <p:extLst>
      <p:ext uri="{BB962C8B-B14F-4D97-AF65-F5344CB8AC3E}">
        <p14:creationId xmlns:p14="http://schemas.microsoft.com/office/powerpoint/2010/main" val="374215238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2AD6A0-C615-4EB0-97F7-F641CE376541}" type="slidenum">
              <a:rPr lang="zh-CN" altLang="en-US" smtClean="0"/>
              <a:pPr/>
              <a:t>10</a:t>
            </a:fld>
            <a:endParaRPr lang="zh-CN" altLang="en-US"/>
          </a:p>
        </p:txBody>
      </p:sp>
    </p:spTree>
    <p:extLst>
      <p:ext uri="{BB962C8B-B14F-4D97-AF65-F5344CB8AC3E}">
        <p14:creationId xmlns:p14="http://schemas.microsoft.com/office/powerpoint/2010/main" val="227627568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2AD6A0-C615-4EB0-97F7-F641CE376541}" type="slidenum">
              <a:rPr lang="zh-CN" altLang="en-US" smtClean="0"/>
              <a:pPr/>
              <a:t>11</a:t>
            </a:fld>
            <a:endParaRPr lang="zh-CN" altLang="en-US"/>
          </a:p>
        </p:txBody>
      </p:sp>
    </p:spTree>
    <p:extLst>
      <p:ext uri="{BB962C8B-B14F-4D97-AF65-F5344CB8AC3E}">
        <p14:creationId xmlns:p14="http://schemas.microsoft.com/office/powerpoint/2010/main" val="227627568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2AD6A0-C615-4EB0-97F7-F641CE376541}" type="slidenum">
              <a:rPr lang="zh-CN" altLang="en-US" smtClean="0"/>
              <a:pPr/>
              <a:t>12</a:t>
            </a:fld>
            <a:endParaRPr lang="zh-CN" altLang="en-US"/>
          </a:p>
        </p:txBody>
      </p:sp>
    </p:spTree>
    <p:extLst>
      <p:ext uri="{BB962C8B-B14F-4D97-AF65-F5344CB8AC3E}">
        <p14:creationId xmlns:p14="http://schemas.microsoft.com/office/powerpoint/2010/main" val="227627568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2AD6A0-C615-4EB0-97F7-F641CE376541}" type="slidenum">
              <a:rPr lang="zh-CN" altLang="en-US" smtClean="0"/>
              <a:pPr/>
              <a:t>13</a:t>
            </a:fld>
            <a:endParaRPr lang="zh-CN" altLang="en-US"/>
          </a:p>
        </p:txBody>
      </p:sp>
    </p:spTree>
    <p:extLst>
      <p:ext uri="{BB962C8B-B14F-4D97-AF65-F5344CB8AC3E}">
        <p14:creationId xmlns:p14="http://schemas.microsoft.com/office/powerpoint/2010/main" val="227627568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2AD6A0-C615-4EB0-97F7-F641CE376541}" type="slidenum">
              <a:rPr lang="zh-CN" altLang="en-US" smtClean="0"/>
              <a:pPr/>
              <a:t>14</a:t>
            </a:fld>
            <a:endParaRPr lang="zh-CN" altLang="en-US"/>
          </a:p>
        </p:txBody>
      </p:sp>
    </p:spTree>
    <p:extLst>
      <p:ext uri="{BB962C8B-B14F-4D97-AF65-F5344CB8AC3E}">
        <p14:creationId xmlns:p14="http://schemas.microsoft.com/office/powerpoint/2010/main" val="227627568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2AD6A0-C615-4EB0-97F7-F641CE376541}" type="slidenum">
              <a:rPr lang="zh-CN" altLang="en-US" smtClean="0"/>
              <a:pPr/>
              <a:t>15</a:t>
            </a:fld>
            <a:endParaRPr lang="zh-CN" altLang="en-US"/>
          </a:p>
        </p:txBody>
      </p:sp>
    </p:spTree>
    <p:extLst>
      <p:ext uri="{BB962C8B-B14F-4D97-AF65-F5344CB8AC3E}">
        <p14:creationId xmlns:p14="http://schemas.microsoft.com/office/powerpoint/2010/main" val="227627568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2AD6A0-C615-4EB0-97F7-F641CE376541}" type="slidenum">
              <a:rPr lang="zh-CN" altLang="en-US" smtClean="0"/>
              <a:pPr/>
              <a:t>16</a:t>
            </a:fld>
            <a:endParaRPr lang="zh-CN" altLang="en-US"/>
          </a:p>
        </p:txBody>
      </p:sp>
    </p:spTree>
    <p:extLst>
      <p:ext uri="{BB962C8B-B14F-4D97-AF65-F5344CB8AC3E}">
        <p14:creationId xmlns:p14="http://schemas.microsoft.com/office/powerpoint/2010/main" val="227627568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50DEE79-D6A9-404B-B2E7-14B1D3548937}" type="slidenum">
              <a:rPr lang="zh-CN" altLang="en-US" smtClean="0"/>
              <a:pPr/>
              <a:t>17</a:t>
            </a:fld>
            <a:endParaRPr lang="zh-CN" altLang="en-US"/>
          </a:p>
        </p:txBody>
      </p:sp>
    </p:spTree>
    <p:extLst>
      <p:ext uri="{BB962C8B-B14F-4D97-AF65-F5344CB8AC3E}">
        <p14:creationId xmlns:p14="http://schemas.microsoft.com/office/powerpoint/2010/main" val="336680141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2AD6A0-C615-4EB0-97F7-F641CE376541}" type="slidenum">
              <a:rPr lang="zh-CN" altLang="en-US" smtClean="0"/>
              <a:pPr/>
              <a:t>18</a:t>
            </a:fld>
            <a:endParaRPr lang="zh-CN" altLang="en-US"/>
          </a:p>
        </p:txBody>
      </p:sp>
    </p:spTree>
    <p:extLst>
      <p:ext uri="{BB962C8B-B14F-4D97-AF65-F5344CB8AC3E}">
        <p14:creationId xmlns:p14="http://schemas.microsoft.com/office/powerpoint/2010/main" val="227627568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2AD6A0-C615-4EB0-97F7-F641CE376541}" type="slidenum">
              <a:rPr lang="zh-CN" altLang="en-US" smtClean="0"/>
              <a:pPr/>
              <a:t>19</a:t>
            </a:fld>
            <a:endParaRPr lang="zh-CN" altLang="en-US"/>
          </a:p>
        </p:txBody>
      </p:sp>
    </p:spTree>
    <p:extLst>
      <p:ext uri="{BB962C8B-B14F-4D97-AF65-F5344CB8AC3E}">
        <p14:creationId xmlns:p14="http://schemas.microsoft.com/office/powerpoint/2010/main" val="227627568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2AD6A0-C615-4EB0-97F7-F641CE376541}" type="slidenum">
              <a:rPr lang="zh-CN" altLang="en-US" smtClean="0"/>
              <a:pPr/>
              <a:t>2</a:t>
            </a:fld>
            <a:endParaRPr lang="zh-CN" altLang="en-US"/>
          </a:p>
        </p:txBody>
      </p:sp>
    </p:spTree>
    <p:extLst>
      <p:ext uri="{BB962C8B-B14F-4D97-AF65-F5344CB8AC3E}">
        <p14:creationId xmlns:p14="http://schemas.microsoft.com/office/powerpoint/2010/main" val="194200100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2AD6A0-C615-4EB0-97F7-F641CE376541}" type="slidenum">
              <a:rPr lang="zh-CN" altLang="en-US" smtClean="0"/>
              <a:pPr/>
              <a:t>20</a:t>
            </a:fld>
            <a:endParaRPr lang="zh-CN" altLang="en-US"/>
          </a:p>
        </p:txBody>
      </p:sp>
    </p:spTree>
    <p:extLst>
      <p:ext uri="{BB962C8B-B14F-4D97-AF65-F5344CB8AC3E}">
        <p14:creationId xmlns:p14="http://schemas.microsoft.com/office/powerpoint/2010/main" val="227627568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2AD6A0-C615-4EB0-97F7-F641CE376541}" type="slidenum">
              <a:rPr lang="zh-CN" altLang="en-US" smtClean="0"/>
              <a:pPr/>
              <a:t>21</a:t>
            </a:fld>
            <a:endParaRPr lang="zh-CN" altLang="en-US"/>
          </a:p>
        </p:txBody>
      </p:sp>
    </p:spTree>
    <p:extLst>
      <p:ext uri="{BB962C8B-B14F-4D97-AF65-F5344CB8AC3E}">
        <p14:creationId xmlns:p14="http://schemas.microsoft.com/office/powerpoint/2010/main" val="227627568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2AD6A0-C615-4EB0-97F7-F641CE376541}" type="slidenum">
              <a:rPr lang="zh-CN" altLang="en-US" smtClean="0"/>
              <a:pPr/>
              <a:t>22</a:t>
            </a:fld>
            <a:endParaRPr lang="zh-CN" altLang="en-US"/>
          </a:p>
        </p:txBody>
      </p:sp>
    </p:spTree>
    <p:extLst>
      <p:ext uri="{BB962C8B-B14F-4D97-AF65-F5344CB8AC3E}">
        <p14:creationId xmlns:p14="http://schemas.microsoft.com/office/powerpoint/2010/main" val="227627568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2AD6A0-C615-4EB0-97F7-F641CE376541}" type="slidenum">
              <a:rPr lang="zh-CN" altLang="en-US" smtClean="0"/>
              <a:pPr/>
              <a:t>23</a:t>
            </a:fld>
            <a:endParaRPr lang="zh-CN" altLang="en-US"/>
          </a:p>
        </p:txBody>
      </p:sp>
    </p:spTree>
    <p:extLst>
      <p:ext uri="{BB962C8B-B14F-4D97-AF65-F5344CB8AC3E}">
        <p14:creationId xmlns:p14="http://schemas.microsoft.com/office/powerpoint/2010/main" val="227627568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2AD6A0-C615-4EB0-97F7-F641CE376541}" type="slidenum">
              <a:rPr lang="zh-CN" altLang="en-US" smtClean="0"/>
              <a:pPr/>
              <a:t>24</a:t>
            </a:fld>
            <a:endParaRPr lang="zh-CN" altLang="en-US"/>
          </a:p>
        </p:txBody>
      </p:sp>
    </p:spTree>
    <p:extLst>
      <p:ext uri="{BB962C8B-B14F-4D97-AF65-F5344CB8AC3E}">
        <p14:creationId xmlns:p14="http://schemas.microsoft.com/office/powerpoint/2010/main" val="227627568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2AD6A0-C615-4EB0-97F7-F641CE376541}" type="slidenum">
              <a:rPr lang="zh-CN" altLang="en-US" smtClean="0"/>
              <a:pPr/>
              <a:t>25</a:t>
            </a:fld>
            <a:endParaRPr lang="zh-CN" altLang="en-US"/>
          </a:p>
        </p:txBody>
      </p:sp>
    </p:spTree>
    <p:extLst>
      <p:ext uri="{BB962C8B-B14F-4D97-AF65-F5344CB8AC3E}">
        <p14:creationId xmlns:p14="http://schemas.microsoft.com/office/powerpoint/2010/main" val="227627568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2AD6A0-C615-4EB0-97F7-F641CE376541}" type="slidenum">
              <a:rPr lang="zh-CN" altLang="en-US" smtClean="0"/>
              <a:pPr/>
              <a:t>26</a:t>
            </a:fld>
            <a:endParaRPr lang="zh-CN" altLang="en-US"/>
          </a:p>
        </p:txBody>
      </p:sp>
    </p:spTree>
    <p:extLst>
      <p:ext uri="{BB962C8B-B14F-4D97-AF65-F5344CB8AC3E}">
        <p14:creationId xmlns:p14="http://schemas.microsoft.com/office/powerpoint/2010/main" val="227627568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2AD6A0-C615-4EB0-97F7-F641CE376541}" type="slidenum">
              <a:rPr lang="zh-CN" altLang="en-US" smtClean="0"/>
              <a:pPr/>
              <a:t>27</a:t>
            </a:fld>
            <a:endParaRPr lang="zh-CN" altLang="en-US"/>
          </a:p>
        </p:txBody>
      </p:sp>
    </p:spTree>
    <p:extLst>
      <p:ext uri="{BB962C8B-B14F-4D97-AF65-F5344CB8AC3E}">
        <p14:creationId xmlns:p14="http://schemas.microsoft.com/office/powerpoint/2010/main" val="227627568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2AD6A0-C615-4EB0-97F7-F641CE376541}" type="slidenum">
              <a:rPr lang="zh-CN" altLang="en-US" smtClean="0"/>
              <a:pPr/>
              <a:t>28</a:t>
            </a:fld>
            <a:endParaRPr lang="zh-CN" altLang="en-US"/>
          </a:p>
        </p:txBody>
      </p:sp>
    </p:spTree>
    <p:extLst>
      <p:ext uri="{BB962C8B-B14F-4D97-AF65-F5344CB8AC3E}">
        <p14:creationId xmlns:p14="http://schemas.microsoft.com/office/powerpoint/2010/main" val="227627568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2AD6A0-C615-4EB0-97F7-F641CE376541}" type="slidenum">
              <a:rPr lang="zh-CN" altLang="en-US" smtClean="0"/>
              <a:pPr/>
              <a:t>29</a:t>
            </a:fld>
            <a:endParaRPr lang="zh-CN" altLang="en-US"/>
          </a:p>
        </p:txBody>
      </p:sp>
    </p:spTree>
    <p:extLst>
      <p:ext uri="{BB962C8B-B14F-4D97-AF65-F5344CB8AC3E}">
        <p14:creationId xmlns:p14="http://schemas.microsoft.com/office/powerpoint/2010/main" val="227627568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2AD6A0-C615-4EB0-97F7-F641CE376541}" type="slidenum">
              <a:rPr lang="zh-CN" altLang="en-US" smtClean="0"/>
              <a:pPr/>
              <a:t>3</a:t>
            </a:fld>
            <a:endParaRPr lang="zh-CN" altLang="en-US"/>
          </a:p>
        </p:txBody>
      </p:sp>
    </p:spTree>
    <p:extLst>
      <p:ext uri="{BB962C8B-B14F-4D97-AF65-F5344CB8AC3E}">
        <p14:creationId xmlns:p14="http://schemas.microsoft.com/office/powerpoint/2010/main" val="227627568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2AD6A0-C615-4EB0-97F7-F641CE376541}" type="slidenum">
              <a:rPr lang="zh-CN" altLang="en-US" smtClean="0"/>
              <a:pPr/>
              <a:t>30</a:t>
            </a:fld>
            <a:endParaRPr lang="zh-CN" altLang="en-US"/>
          </a:p>
        </p:txBody>
      </p:sp>
    </p:spTree>
    <p:extLst>
      <p:ext uri="{BB962C8B-B14F-4D97-AF65-F5344CB8AC3E}">
        <p14:creationId xmlns:p14="http://schemas.microsoft.com/office/powerpoint/2010/main" val="227627568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2AD6A0-C615-4EB0-97F7-F641CE376541}" type="slidenum">
              <a:rPr lang="zh-CN" altLang="en-US" smtClean="0"/>
              <a:pPr/>
              <a:t>31</a:t>
            </a:fld>
            <a:endParaRPr lang="zh-CN" altLang="en-US"/>
          </a:p>
        </p:txBody>
      </p:sp>
    </p:spTree>
    <p:extLst>
      <p:ext uri="{BB962C8B-B14F-4D97-AF65-F5344CB8AC3E}">
        <p14:creationId xmlns:p14="http://schemas.microsoft.com/office/powerpoint/2010/main" val="227627568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2AD6A0-C615-4EB0-97F7-F641CE376541}" type="slidenum">
              <a:rPr lang="zh-CN" altLang="en-US" smtClean="0"/>
              <a:pPr/>
              <a:t>32</a:t>
            </a:fld>
            <a:endParaRPr lang="zh-CN" altLang="en-US"/>
          </a:p>
        </p:txBody>
      </p:sp>
    </p:spTree>
    <p:extLst>
      <p:ext uri="{BB962C8B-B14F-4D97-AF65-F5344CB8AC3E}">
        <p14:creationId xmlns:p14="http://schemas.microsoft.com/office/powerpoint/2010/main" val="311026763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2AD6A0-C615-4EB0-97F7-F641CE376541}" type="slidenum">
              <a:rPr lang="zh-CN" altLang="en-US" smtClean="0"/>
              <a:pPr/>
              <a:t>4</a:t>
            </a:fld>
            <a:endParaRPr lang="zh-CN" altLang="en-US"/>
          </a:p>
        </p:txBody>
      </p:sp>
    </p:spTree>
    <p:extLst>
      <p:ext uri="{BB962C8B-B14F-4D97-AF65-F5344CB8AC3E}">
        <p14:creationId xmlns:p14="http://schemas.microsoft.com/office/powerpoint/2010/main" val="227627568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2AD6A0-C615-4EB0-97F7-F641CE376541}" type="slidenum">
              <a:rPr lang="zh-CN" altLang="en-US" smtClean="0"/>
              <a:pPr/>
              <a:t>5</a:t>
            </a:fld>
            <a:endParaRPr lang="zh-CN" altLang="en-US"/>
          </a:p>
        </p:txBody>
      </p:sp>
    </p:spTree>
    <p:extLst>
      <p:ext uri="{BB962C8B-B14F-4D97-AF65-F5344CB8AC3E}">
        <p14:creationId xmlns:p14="http://schemas.microsoft.com/office/powerpoint/2010/main" val="227627568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2AD6A0-C615-4EB0-97F7-F641CE376541}" type="slidenum">
              <a:rPr lang="zh-CN" altLang="en-US" smtClean="0"/>
              <a:pPr/>
              <a:t>6</a:t>
            </a:fld>
            <a:endParaRPr lang="zh-CN" altLang="en-US"/>
          </a:p>
        </p:txBody>
      </p:sp>
    </p:spTree>
    <p:extLst>
      <p:ext uri="{BB962C8B-B14F-4D97-AF65-F5344CB8AC3E}">
        <p14:creationId xmlns:p14="http://schemas.microsoft.com/office/powerpoint/2010/main" val="227627568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2AD6A0-C615-4EB0-97F7-F641CE376541}" type="slidenum">
              <a:rPr lang="zh-CN" altLang="en-US" smtClean="0"/>
              <a:pPr/>
              <a:t>7</a:t>
            </a:fld>
            <a:endParaRPr lang="zh-CN" altLang="en-US"/>
          </a:p>
        </p:txBody>
      </p:sp>
    </p:spTree>
    <p:extLst>
      <p:ext uri="{BB962C8B-B14F-4D97-AF65-F5344CB8AC3E}">
        <p14:creationId xmlns:p14="http://schemas.microsoft.com/office/powerpoint/2010/main" val="227627568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2AD6A0-C615-4EB0-97F7-F641CE376541}" type="slidenum">
              <a:rPr lang="zh-CN" altLang="en-US" smtClean="0"/>
              <a:pPr/>
              <a:t>8</a:t>
            </a:fld>
            <a:endParaRPr lang="zh-CN" altLang="en-US"/>
          </a:p>
        </p:txBody>
      </p:sp>
    </p:spTree>
    <p:extLst>
      <p:ext uri="{BB962C8B-B14F-4D97-AF65-F5344CB8AC3E}">
        <p14:creationId xmlns:p14="http://schemas.microsoft.com/office/powerpoint/2010/main" val="303952977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2AD6A0-C615-4EB0-97F7-F641CE376541}" type="slidenum">
              <a:rPr lang="zh-CN" altLang="en-US" smtClean="0"/>
              <a:pPr/>
              <a:t>9</a:t>
            </a:fld>
            <a:endParaRPr lang="zh-CN" altLang="en-US"/>
          </a:p>
        </p:txBody>
      </p:sp>
    </p:spTree>
    <p:extLst>
      <p:ext uri="{BB962C8B-B14F-4D97-AF65-F5344CB8AC3E}">
        <p14:creationId xmlns:p14="http://schemas.microsoft.com/office/powerpoint/2010/main" val="227627568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p:cSld name="标题幻灯片">
    <p:spTree>
      <p:nvGrpSpPr>
        <p:cNvPr id="1" name=""/>
        <p:cNvGrpSpPr/>
        <p:nvPr/>
      </p:nvGrpSpPr>
      <p:grpSpPr>
        <a:xfrm>
          <a:off x="0" y="0"/>
          <a:ext cx="0" cy="0"/>
          <a:chOff x="0" y="0"/>
          <a:chExt cx="0" cy="0"/>
        </a:xfrm>
      </p:grpSpPr>
      <p:pic>
        <p:nvPicPr>
          <p:cNvPr id="19" name="图片 18"/>
          <p:cNvPicPr>
            <a:picLocks noChangeAspect="1"/>
          </p:cNvPicPr>
          <p:nvPr/>
        </p:nvPicPr>
        <p:blipFill rotWithShape="1">
          <a:blip r:embed="rId2" cstate="screen">
            <a:extLst>
              <a:ext uri="{28A0092B-C50C-407E-A947-70E740481C1C}">
                <a14:useLocalDpi xmlns:a14="http://schemas.microsoft.com/office/drawing/2010/main"/>
              </a:ext>
            </a:extLst>
          </a:blip>
          <a:srcRect l="398" t="28519"/>
          <a:stretch/>
        </p:blipFill>
        <p:spPr>
          <a:xfrm>
            <a:off x="1" y="-12701"/>
            <a:ext cx="12189980" cy="6857031"/>
          </a:xfrm>
          <a:prstGeom prst="rect">
            <a:avLst/>
          </a:prstGeom>
        </p:spPr>
      </p:pic>
      <p:sp>
        <p:nvSpPr>
          <p:cNvPr id="4" name="KSO_FD"/>
          <p:cNvSpPr>
            <a:spLocks noGrp="1"/>
          </p:cNvSpPr>
          <p:nvPr>
            <p:ph type="dt" sz="half" idx="10"/>
          </p:nvPr>
        </p:nvSpPr>
        <p:spPr/>
        <p:txBody>
          <a:bodyPr/>
          <a:lstStyle/>
          <a:p>
            <a:fld id="{3EC23700-D2F0-4E3A-A777-D3760E40E04A}" type="datetimeFigureOut">
              <a:rPr lang="zh-CN" altLang="en-US" smtClean="0"/>
              <a:pPr/>
              <a:t>2017/12/27</a:t>
            </a:fld>
            <a:endParaRPr lang="zh-CN" altLang="en-US"/>
          </a:p>
        </p:txBody>
      </p:sp>
      <p:sp>
        <p:nvSpPr>
          <p:cNvPr id="5" name="KSO_FT"/>
          <p:cNvSpPr>
            <a:spLocks noGrp="1"/>
          </p:cNvSpPr>
          <p:nvPr>
            <p:ph type="ftr" sz="quarter" idx="11"/>
          </p:nvPr>
        </p:nvSpPr>
        <p:spPr/>
        <p:txBody>
          <a:bodyPr/>
          <a:lstStyle/>
          <a:p>
            <a:endParaRPr lang="zh-CN" altLang="en-US"/>
          </a:p>
        </p:txBody>
      </p:sp>
      <p:sp>
        <p:nvSpPr>
          <p:cNvPr id="6" name="KSO_FN"/>
          <p:cNvSpPr>
            <a:spLocks noGrp="1"/>
          </p:cNvSpPr>
          <p:nvPr>
            <p:ph type="sldNum" sz="quarter" idx="12"/>
          </p:nvPr>
        </p:nvSpPr>
        <p:spPr/>
        <p:txBody>
          <a:bodyPr/>
          <a:lstStyle/>
          <a:p>
            <a:fld id="{804D90D7-01B4-4AF1-B54D-18436DA97069}" type="slidenum">
              <a:rPr lang="zh-CN" altLang="en-US" smtClean="0"/>
              <a:pPr/>
              <a:t>‹#›</a:t>
            </a:fld>
            <a:endParaRPr lang="zh-CN" altLang="en-US"/>
          </a:p>
        </p:txBody>
      </p:sp>
      <p:sp>
        <p:nvSpPr>
          <p:cNvPr id="3" name="KSO_CT2"/>
          <p:cNvSpPr>
            <a:spLocks noGrp="1"/>
          </p:cNvSpPr>
          <p:nvPr>
            <p:ph type="subTitle" idx="1" hasCustomPrompt="1"/>
          </p:nvPr>
        </p:nvSpPr>
        <p:spPr>
          <a:xfrm>
            <a:off x="632188" y="3178254"/>
            <a:ext cx="8262165" cy="467211"/>
          </a:xfrm>
          <a:noFill/>
        </p:spPr>
        <p:txBody>
          <a:bodyPr>
            <a:noAutofit/>
          </a:bodyPr>
          <a:lstStyle>
            <a:lvl1pPr marL="0" indent="0" algn="ctr">
              <a:buNone/>
              <a:defRPr sz="2000" b="0">
                <a:solidFill>
                  <a:schemeClr val="tx1"/>
                </a:solidFill>
                <a:effectLst/>
                <a:latin typeface="+mn-ea"/>
                <a:ea typeface="+mn-ea"/>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dirty="0" smtClean="0"/>
              <a:t>单击此处添加您的副标题</a:t>
            </a:r>
          </a:p>
        </p:txBody>
      </p:sp>
      <p:sp>
        <p:nvSpPr>
          <p:cNvPr id="7" name="KSO_CT1"/>
          <p:cNvSpPr>
            <a:spLocks noGrp="1"/>
          </p:cNvSpPr>
          <p:nvPr>
            <p:ph type="title" hasCustomPrompt="1"/>
          </p:nvPr>
        </p:nvSpPr>
        <p:spPr>
          <a:xfrm>
            <a:off x="632188" y="1341121"/>
            <a:ext cx="8262165" cy="1716487"/>
          </a:xfrm>
        </p:spPr>
        <p:txBody>
          <a:bodyPr>
            <a:noAutofit/>
          </a:bodyPr>
          <a:lstStyle>
            <a:lvl1pPr algn="ctr">
              <a:lnSpc>
                <a:spcPct val="100000"/>
              </a:lnSpc>
              <a:defRPr sz="3600" b="1" kern="1000" baseline="0">
                <a:gradFill flip="none" rotWithShape="1">
                  <a:gsLst>
                    <a:gs pos="65000">
                      <a:schemeClr val="accent1">
                        <a:lumMod val="75000"/>
                      </a:schemeClr>
                    </a:gs>
                    <a:gs pos="0">
                      <a:schemeClr val="accent1">
                        <a:shade val="67500"/>
                        <a:satMod val="115000"/>
                      </a:schemeClr>
                    </a:gs>
                    <a:gs pos="100000">
                      <a:schemeClr val="accent1">
                        <a:shade val="100000"/>
                        <a:satMod val="115000"/>
                      </a:schemeClr>
                    </a:gs>
                  </a:gsLst>
                  <a:path path="circle">
                    <a:fillToRect l="50000" t="50000" r="50000" b="50000"/>
                  </a:path>
                  <a:tileRect/>
                </a:gradFill>
                <a:effectLst/>
                <a:latin typeface="+mj-ea"/>
                <a:ea typeface="+mj-ea"/>
              </a:defRPr>
            </a:lvl1pPr>
          </a:lstStyle>
          <a:p>
            <a:r>
              <a:rPr lang="zh-CN" altLang="en-US" dirty="0" smtClean="0"/>
              <a:t>单击此处添加您的标题文字</a:t>
            </a:r>
            <a:endParaRPr lang="zh-CN" altLang="en-US" dirty="0"/>
          </a:p>
        </p:txBody>
      </p:sp>
    </p:spTree>
    <p:extLst>
      <p:ext uri="{BB962C8B-B14F-4D97-AF65-F5344CB8AC3E}">
        <p14:creationId xmlns:p14="http://schemas.microsoft.com/office/powerpoint/2010/main" val="357064639"/>
      </p:ext>
    </p:extLst>
  </p:cSld>
  <p:clrMapOvr>
    <a:masterClrMapping/>
  </p:clrMapOvr>
  <p:timing>
    <p:tnLst>
      <p:par>
        <p:cTn id="1" dur="indefinite" restart="never" nodeType="tmRoot"/>
      </p:par>
    </p:tnLst>
  </p:timing>
  <p:extLst mod="1">
    <p:ext uri="{DCECCB84-F9BA-43D5-87BE-67443E8EF086}">
      <p15:sldGuideLst xmlns="" xmlns:p15="http://schemas.microsoft.com/office/powerpoint/2012/main">
        <p15:guide id="1" pos="4967">
          <p15:clr>
            <a:srgbClr val="FBAE40"/>
          </p15:clr>
        </p15:guide>
        <p15:guide id="2" orient="horz" pos="2160">
          <p15:clr>
            <a:srgbClr val="FBAE40"/>
          </p15:clr>
        </p15:guide>
        <p15:guide id="3" pos="6623">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KSO_BT1"/>
          <p:cNvSpPr>
            <a:spLocks noGrp="1"/>
          </p:cNvSpPr>
          <p:nvPr>
            <p:ph type="title"/>
          </p:nvPr>
        </p:nvSpPr>
        <p:spPr/>
        <p:txBody>
          <a:bodyPr/>
          <a:lstStyle/>
          <a:p>
            <a:r>
              <a:rPr lang="zh-CN" altLang="en-US" smtClean="0"/>
              <a:t>单击此处编辑母版标题样式</a:t>
            </a:r>
            <a:endParaRPr lang="en-US" dirty="0"/>
          </a:p>
        </p:txBody>
      </p:sp>
      <p:sp>
        <p:nvSpPr>
          <p:cNvPr id="3" name="KSO_BC1"/>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p:txBody>
      </p:sp>
      <p:sp>
        <p:nvSpPr>
          <p:cNvPr id="4" name="KSO_FD"/>
          <p:cNvSpPr>
            <a:spLocks noGrp="1"/>
          </p:cNvSpPr>
          <p:nvPr>
            <p:ph type="dt" sz="half" idx="10"/>
          </p:nvPr>
        </p:nvSpPr>
        <p:spPr/>
        <p:txBody>
          <a:bodyPr/>
          <a:lstStyle/>
          <a:p>
            <a:fld id="{3EC23700-D2F0-4E3A-A777-D3760E40E04A}" type="datetimeFigureOut">
              <a:rPr lang="zh-CN" altLang="en-US" smtClean="0"/>
              <a:pPr/>
              <a:t>2017/12/27</a:t>
            </a:fld>
            <a:endParaRPr lang="zh-CN" altLang="en-US"/>
          </a:p>
        </p:txBody>
      </p:sp>
      <p:sp>
        <p:nvSpPr>
          <p:cNvPr id="5" name="KSO_FT"/>
          <p:cNvSpPr>
            <a:spLocks noGrp="1"/>
          </p:cNvSpPr>
          <p:nvPr>
            <p:ph type="ftr" sz="quarter" idx="11"/>
          </p:nvPr>
        </p:nvSpPr>
        <p:spPr/>
        <p:txBody>
          <a:bodyPr/>
          <a:lstStyle/>
          <a:p>
            <a:endParaRPr lang="zh-CN" altLang="en-US"/>
          </a:p>
        </p:txBody>
      </p:sp>
      <p:sp>
        <p:nvSpPr>
          <p:cNvPr id="6" name="KSO_FN"/>
          <p:cNvSpPr>
            <a:spLocks noGrp="1"/>
          </p:cNvSpPr>
          <p:nvPr>
            <p:ph type="sldNum" sz="quarter" idx="12"/>
          </p:nvPr>
        </p:nvSpPr>
        <p:spPr/>
        <p:txBody>
          <a:bodyPr/>
          <a:lstStyle/>
          <a:p>
            <a:fld id="{804D90D7-01B4-4AF1-B54D-18436DA97069}" type="slidenum">
              <a:rPr lang="zh-CN" altLang="en-US" smtClean="0"/>
              <a:pPr/>
              <a:t>‹#›</a:t>
            </a:fld>
            <a:endParaRPr lang="zh-CN" altLang="en-US"/>
          </a:p>
        </p:txBody>
      </p:sp>
    </p:spTree>
    <p:extLst>
      <p:ext uri="{BB962C8B-B14F-4D97-AF65-F5344CB8AC3E}">
        <p14:creationId xmlns:p14="http://schemas.microsoft.com/office/powerpoint/2010/main" val="104675551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KSO_BT1"/>
          <p:cNvSpPr>
            <a:spLocks noGrp="1"/>
          </p:cNvSpPr>
          <p:nvPr>
            <p:ph type="title" orient="vert"/>
          </p:nvPr>
        </p:nvSpPr>
        <p:spPr>
          <a:xfrm>
            <a:off x="10171291" y="365125"/>
            <a:ext cx="1182511" cy="5811838"/>
          </a:xfrm>
        </p:spPr>
        <p:txBody>
          <a:bodyPr vert="eaVert"/>
          <a:lstStyle/>
          <a:p>
            <a:r>
              <a:rPr lang="zh-CN" altLang="en-US" smtClean="0"/>
              <a:t>单击此处编辑母版标题样式</a:t>
            </a:r>
            <a:endParaRPr lang="en-US" dirty="0"/>
          </a:p>
        </p:txBody>
      </p:sp>
      <p:sp>
        <p:nvSpPr>
          <p:cNvPr id="3" name="KSO_BC1"/>
          <p:cNvSpPr>
            <a:spLocks noGrp="1"/>
          </p:cNvSpPr>
          <p:nvPr>
            <p:ph type="body" orient="vert" idx="1"/>
          </p:nvPr>
        </p:nvSpPr>
        <p:spPr>
          <a:xfrm>
            <a:off x="2113843" y="365125"/>
            <a:ext cx="7933269" cy="5811838"/>
          </a:xfrm>
        </p:spPr>
        <p:txBody>
          <a:bodyPr vert="eaVert"/>
          <a:lstStyle/>
          <a:p>
            <a:pPr lvl="0"/>
            <a:r>
              <a:rPr lang="zh-CN" altLang="en-US" smtClean="0"/>
              <a:t>单击此处编辑母版文本样式</a:t>
            </a:r>
          </a:p>
          <a:p>
            <a:pPr lvl="1"/>
            <a:r>
              <a:rPr lang="zh-CN" altLang="en-US" smtClean="0"/>
              <a:t>第二级</a:t>
            </a:r>
          </a:p>
        </p:txBody>
      </p:sp>
      <p:sp>
        <p:nvSpPr>
          <p:cNvPr id="4" name="KSO_FD"/>
          <p:cNvSpPr>
            <a:spLocks noGrp="1"/>
          </p:cNvSpPr>
          <p:nvPr>
            <p:ph type="dt" sz="half" idx="10"/>
          </p:nvPr>
        </p:nvSpPr>
        <p:spPr/>
        <p:txBody>
          <a:bodyPr/>
          <a:lstStyle/>
          <a:p>
            <a:fld id="{3EC23700-D2F0-4E3A-A777-D3760E40E04A}" type="datetimeFigureOut">
              <a:rPr lang="zh-CN" altLang="en-US" smtClean="0"/>
              <a:pPr/>
              <a:t>2017/12/27</a:t>
            </a:fld>
            <a:endParaRPr lang="zh-CN" altLang="en-US"/>
          </a:p>
        </p:txBody>
      </p:sp>
      <p:sp>
        <p:nvSpPr>
          <p:cNvPr id="5" name="KSO_FT"/>
          <p:cNvSpPr>
            <a:spLocks noGrp="1"/>
          </p:cNvSpPr>
          <p:nvPr>
            <p:ph type="ftr" sz="quarter" idx="11"/>
          </p:nvPr>
        </p:nvSpPr>
        <p:spPr/>
        <p:txBody>
          <a:bodyPr/>
          <a:lstStyle/>
          <a:p>
            <a:endParaRPr lang="zh-CN" altLang="en-US"/>
          </a:p>
        </p:txBody>
      </p:sp>
      <p:sp>
        <p:nvSpPr>
          <p:cNvPr id="6" name="KSO_FN"/>
          <p:cNvSpPr>
            <a:spLocks noGrp="1"/>
          </p:cNvSpPr>
          <p:nvPr>
            <p:ph type="sldNum" sz="quarter" idx="12"/>
          </p:nvPr>
        </p:nvSpPr>
        <p:spPr/>
        <p:txBody>
          <a:bodyPr/>
          <a:lstStyle/>
          <a:p>
            <a:fld id="{804D90D7-01B4-4AF1-B54D-18436DA97069}" type="slidenum">
              <a:rPr lang="zh-CN" altLang="en-US" smtClean="0"/>
              <a:pPr/>
              <a:t>‹#›</a:t>
            </a:fld>
            <a:endParaRPr lang="zh-CN" altLang="en-US"/>
          </a:p>
        </p:txBody>
      </p:sp>
    </p:spTree>
    <p:extLst>
      <p:ext uri="{BB962C8B-B14F-4D97-AF65-F5344CB8AC3E}">
        <p14:creationId xmlns:p14="http://schemas.microsoft.com/office/powerpoint/2010/main" val="321366088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KSO_BT1"/>
          <p:cNvSpPr>
            <a:spLocks noGrp="1"/>
          </p:cNvSpPr>
          <p:nvPr>
            <p:ph type="title"/>
          </p:nvPr>
        </p:nvSpPr>
        <p:spPr/>
        <p:txBody>
          <a:bodyPr>
            <a:normAutofit/>
          </a:bodyPr>
          <a:lstStyle>
            <a:lvl1pPr>
              <a:defRPr sz="3200"/>
            </a:lvl1pPr>
          </a:lstStyle>
          <a:p>
            <a:r>
              <a:rPr lang="zh-CN" altLang="en-US" smtClean="0"/>
              <a:t>单击此处编辑母版标题样式</a:t>
            </a:r>
            <a:endParaRPr lang="en-US" dirty="0"/>
          </a:p>
        </p:txBody>
      </p:sp>
      <p:sp>
        <p:nvSpPr>
          <p:cNvPr id="3" name="KSO_BC1"/>
          <p:cNvSpPr>
            <a:spLocks noGrp="1"/>
          </p:cNvSpPr>
          <p:nvPr>
            <p:ph idx="1"/>
          </p:nvPr>
        </p:nvSpPr>
        <p:spPr/>
        <p:txBody>
          <a:bodyPr>
            <a:normAutofit/>
          </a:bodyPr>
          <a:lstStyle>
            <a:lvl1pPr>
              <a:defRPr sz="2400">
                <a:solidFill>
                  <a:schemeClr val="accent1">
                    <a:lumMod val="75000"/>
                  </a:schemeClr>
                </a:solidFill>
              </a:defRPr>
            </a:lvl1pPr>
            <a:lvl2pPr>
              <a:defRPr sz="1800"/>
            </a:lvl2pPr>
          </a:lstStyle>
          <a:p>
            <a:pPr lvl="0"/>
            <a:r>
              <a:rPr lang="zh-CN" altLang="en-US" smtClean="0"/>
              <a:t>单击此处编辑母版文本样式</a:t>
            </a:r>
          </a:p>
          <a:p>
            <a:pPr lvl="1"/>
            <a:r>
              <a:rPr lang="zh-CN" altLang="en-US" smtClean="0"/>
              <a:t>第二级</a:t>
            </a:r>
          </a:p>
        </p:txBody>
      </p:sp>
      <p:sp>
        <p:nvSpPr>
          <p:cNvPr id="4" name="KSO_FD"/>
          <p:cNvSpPr>
            <a:spLocks noGrp="1"/>
          </p:cNvSpPr>
          <p:nvPr>
            <p:ph type="dt" sz="half" idx="10"/>
          </p:nvPr>
        </p:nvSpPr>
        <p:spPr/>
        <p:txBody>
          <a:bodyPr/>
          <a:lstStyle/>
          <a:p>
            <a:fld id="{3EC23700-D2F0-4E3A-A777-D3760E40E04A}" type="datetimeFigureOut">
              <a:rPr lang="zh-CN" altLang="en-US" smtClean="0"/>
              <a:pPr/>
              <a:t>2017/12/27</a:t>
            </a:fld>
            <a:endParaRPr lang="zh-CN" altLang="en-US"/>
          </a:p>
        </p:txBody>
      </p:sp>
      <p:sp>
        <p:nvSpPr>
          <p:cNvPr id="5" name="KSO_FT"/>
          <p:cNvSpPr>
            <a:spLocks noGrp="1"/>
          </p:cNvSpPr>
          <p:nvPr>
            <p:ph type="ftr" sz="quarter" idx="11"/>
          </p:nvPr>
        </p:nvSpPr>
        <p:spPr/>
        <p:txBody>
          <a:bodyPr/>
          <a:lstStyle/>
          <a:p>
            <a:endParaRPr lang="zh-CN" altLang="en-US"/>
          </a:p>
        </p:txBody>
      </p:sp>
      <p:sp>
        <p:nvSpPr>
          <p:cNvPr id="6" name="KSO_FN"/>
          <p:cNvSpPr>
            <a:spLocks noGrp="1"/>
          </p:cNvSpPr>
          <p:nvPr>
            <p:ph type="sldNum" sz="quarter" idx="12"/>
          </p:nvPr>
        </p:nvSpPr>
        <p:spPr/>
        <p:txBody>
          <a:bodyPr/>
          <a:lstStyle/>
          <a:p>
            <a:fld id="{804D90D7-01B4-4AF1-B54D-18436DA97069}" type="slidenum">
              <a:rPr lang="zh-CN" altLang="en-US" smtClean="0"/>
              <a:pPr/>
              <a:t>‹#›</a:t>
            </a:fld>
            <a:endParaRPr lang="zh-CN" altLang="en-US"/>
          </a:p>
        </p:txBody>
      </p:sp>
    </p:spTree>
    <p:extLst>
      <p:ext uri="{BB962C8B-B14F-4D97-AF65-F5344CB8AC3E}">
        <p14:creationId xmlns:p14="http://schemas.microsoft.com/office/powerpoint/2010/main" val="330807184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KSO_ST1"/>
          <p:cNvSpPr>
            <a:spLocks noGrp="1"/>
          </p:cNvSpPr>
          <p:nvPr>
            <p:ph type="title" hasCustomPrompt="1"/>
          </p:nvPr>
        </p:nvSpPr>
        <p:spPr>
          <a:xfrm>
            <a:off x="2098676" y="2108202"/>
            <a:ext cx="7994651" cy="1235075"/>
          </a:xfrm>
        </p:spPr>
        <p:txBody>
          <a:bodyPr anchor="b">
            <a:normAutofit/>
          </a:bodyPr>
          <a:lstStyle>
            <a:lvl1pPr algn="ctr">
              <a:defRPr sz="2700">
                <a:solidFill>
                  <a:schemeClr val="tx2"/>
                </a:solidFill>
                <a:effectLst/>
              </a:defRPr>
            </a:lvl1pPr>
          </a:lstStyle>
          <a:p>
            <a:r>
              <a:rPr lang="zh-CN" altLang="en-US" dirty="0" smtClean="0"/>
              <a:t>此处添加您的标题</a:t>
            </a:r>
            <a:endParaRPr lang="en-US" dirty="0"/>
          </a:p>
        </p:txBody>
      </p:sp>
      <p:sp>
        <p:nvSpPr>
          <p:cNvPr id="3" name="KSO_ST2"/>
          <p:cNvSpPr>
            <a:spLocks noGrp="1"/>
          </p:cNvSpPr>
          <p:nvPr>
            <p:ph type="body" idx="1" hasCustomPrompt="1"/>
          </p:nvPr>
        </p:nvSpPr>
        <p:spPr>
          <a:xfrm>
            <a:off x="4050894" y="3400425"/>
            <a:ext cx="4090217" cy="357478"/>
          </a:xfrm>
          <a:prstGeom prst="roundRect">
            <a:avLst>
              <a:gd name="adj" fmla="val 50000"/>
            </a:avLst>
          </a:prstGeom>
          <a:solidFill>
            <a:schemeClr val="tx2">
              <a:lumMod val="40000"/>
              <a:lumOff val="60000"/>
            </a:schemeClr>
          </a:solidFill>
        </p:spPr>
        <p:txBody>
          <a:bodyPr anchor="ctr">
            <a:normAutofit/>
          </a:bodyPr>
          <a:lstStyle>
            <a:lvl1pPr marL="0" indent="0" algn="ctr">
              <a:buNone/>
              <a:defRPr sz="1200">
                <a:solidFill>
                  <a:schemeClr val="bg1"/>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r>
              <a:rPr lang="zh-CN" altLang="en-US" dirty="0" smtClean="0"/>
              <a:t>单击此处添加您的副标题</a:t>
            </a:r>
            <a:endParaRPr lang="en-US" altLang="zh-CN" dirty="0"/>
          </a:p>
        </p:txBody>
      </p:sp>
      <p:sp>
        <p:nvSpPr>
          <p:cNvPr id="4" name="KSO_FD"/>
          <p:cNvSpPr>
            <a:spLocks noGrp="1"/>
          </p:cNvSpPr>
          <p:nvPr>
            <p:ph type="dt" sz="half" idx="10"/>
          </p:nvPr>
        </p:nvSpPr>
        <p:spPr/>
        <p:txBody>
          <a:bodyPr/>
          <a:lstStyle/>
          <a:p>
            <a:fld id="{3EC23700-D2F0-4E3A-A777-D3760E40E04A}" type="datetimeFigureOut">
              <a:rPr lang="zh-CN" altLang="en-US" smtClean="0"/>
              <a:pPr/>
              <a:t>2017/12/27</a:t>
            </a:fld>
            <a:endParaRPr lang="zh-CN" altLang="en-US"/>
          </a:p>
        </p:txBody>
      </p:sp>
      <p:sp>
        <p:nvSpPr>
          <p:cNvPr id="5" name="KSO_FT"/>
          <p:cNvSpPr>
            <a:spLocks noGrp="1"/>
          </p:cNvSpPr>
          <p:nvPr>
            <p:ph type="ftr" sz="quarter" idx="11"/>
          </p:nvPr>
        </p:nvSpPr>
        <p:spPr/>
        <p:txBody>
          <a:bodyPr/>
          <a:lstStyle/>
          <a:p>
            <a:endParaRPr lang="zh-CN" altLang="en-US"/>
          </a:p>
        </p:txBody>
      </p:sp>
      <p:sp>
        <p:nvSpPr>
          <p:cNvPr id="6" name="KSO_FN"/>
          <p:cNvSpPr>
            <a:spLocks noGrp="1"/>
          </p:cNvSpPr>
          <p:nvPr>
            <p:ph type="sldNum" sz="quarter" idx="12"/>
          </p:nvPr>
        </p:nvSpPr>
        <p:spPr/>
        <p:txBody>
          <a:bodyPr/>
          <a:lstStyle/>
          <a:p>
            <a:fld id="{804D90D7-01B4-4AF1-B54D-18436DA97069}" type="slidenum">
              <a:rPr lang="zh-CN" altLang="en-US" smtClean="0"/>
              <a:pPr/>
              <a:t>‹#›</a:t>
            </a:fld>
            <a:endParaRPr lang="zh-CN" altLang="en-US"/>
          </a:p>
        </p:txBody>
      </p:sp>
    </p:spTree>
    <p:extLst>
      <p:ext uri="{BB962C8B-B14F-4D97-AF65-F5344CB8AC3E}">
        <p14:creationId xmlns:p14="http://schemas.microsoft.com/office/powerpoint/2010/main" val="890623445"/>
      </p:ext>
    </p:extLst>
  </p:cSld>
  <p:clrMapOvr>
    <a:masterClrMapping/>
  </p:clrMapOvr>
  <p:extLst mod="1">
    <p:ext uri="{DCECCB84-F9BA-43D5-87BE-67443E8EF086}">
      <p15:sldGuideLst xmlns="" xmlns:p15="http://schemas.microsoft.com/office/powerpoint/2012/main"/>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KSO_BT1"/>
          <p:cNvSpPr>
            <a:spLocks noGrp="1"/>
          </p:cNvSpPr>
          <p:nvPr>
            <p:ph type="title"/>
          </p:nvPr>
        </p:nvSpPr>
        <p:spPr/>
        <p:txBody>
          <a:bodyPr/>
          <a:lstStyle/>
          <a:p>
            <a:r>
              <a:rPr lang="zh-CN" altLang="en-US" smtClean="0"/>
              <a:t>单击此处编辑母版标题样式</a:t>
            </a:r>
            <a:endParaRPr lang="en-US" dirty="0"/>
          </a:p>
        </p:txBody>
      </p:sp>
      <p:sp>
        <p:nvSpPr>
          <p:cNvPr id="3" name="KSO_BC1"/>
          <p:cNvSpPr>
            <a:spLocks noGrp="1"/>
          </p:cNvSpPr>
          <p:nvPr>
            <p:ph sz="half" idx="1"/>
          </p:nvPr>
        </p:nvSpPr>
        <p:spPr>
          <a:xfrm>
            <a:off x="1399823" y="1244603"/>
            <a:ext cx="5080000" cy="4932363"/>
          </a:xfrm>
        </p:spPr>
        <p:txBody>
          <a:bodyPr/>
          <a:lstStyle/>
          <a:p>
            <a:pPr lvl="0"/>
            <a:r>
              <a:rPr lang="zh-CN" altLang="en-US" smtClean="0"/>
              <a:t>单击此处编辑母版文本样式</a:t>
            </a:r>
          </a:p>
          <a:p>
            <a:pPr lvl="1"/>
            <a:r>
              <a:rPr lang="zh-CN" altLang="en-US" smtClean="0"/>
              <a:t>第二级</a:t>
            </a:r>
          </a:p>
        </p:txBody>
      </p:sp>
      <p:sp>
        <p:nvSpPr>
          <p:cNvPr id="4" name="KSO_BC2"/>
          <p:cNvSpPr>
            <a:spLocks noGrp="1"/>
          </p:cNvSpPr>
          <p:nvPr>
            <p:ph sz="half" idx="2"/>
          </p:nvPr>
        </p:nvSpPr>
        <p:spPr>
          <a:xfrm>
            <a:off x="6519334" y="1244603"/>
            <a:ext cx="5094116" cy="4932363"/>
          </a:xfrm>
        </p:spPr>
        <p:txBody>
          <a:bodyPr/>
          <a:lstStyle/>
          <a:p>
            <a:pPr lvl="0"/>
            <a:r>
              <a:rPr lang="zh-CN" altLang="en-US" smtClean="0"/>
              <a:t>单击此处编辑母版文本样式</a:t>
            </a:r>
          </a:p>
          <a:p>
            <a:pPr lvl="1"/>
            <a:r>
              <a:rPr lang="zh-CN" altLang="en-US" smtClean="0"/>
              <a:t>第二级</a:t>
            </a:r>
          </a:p>
        </p:txBody>
      </p:sp>
      <p:sp>
        <p:nvSpPr>
          <p:cNvPr id="5" name="KSO_FD"/>
          <p:cNvSpPr>
            <a:spLocks noGrp="1"/>
          </p:cNvSpPr>
          <p:nvPr>
            <p:ph type="dt" sz="half" idx="10"/>
          </p:nvPr>
        </p:nvSpPr>
        <p:spPr/>
        <p:txBody>
          <a:bodyPr/>
          <a:lstStyle/>
          <a:p>
            <a:fld id="{3EC23700-D2F0-4E3A-A777-D3760E40E04A}" type="datetimeFigureOut">
              <a:rPr lang="zh-CN" altLang="en-US" smtClean="0"/>
              <a:pPr/>
              <a:t>2017/12/27</a:t>
            </a:fld>
            <a:endParaRPr lang="zh-CN" altLang="en-US"/>
          </a:p>
        </p:txBody>
      </p:sp>
      <p:sp>
        <p:nvSpPr>
          <p:cNvPr id="6" name="KSO_FT"/>
          <p:cNvSpPr>
            <a:spLocks noGrp="1"/>
          </p:cNvSpPr>
          <p:nvPr>
            <p:ph type="ftr" sz="quarter" idx="11"/>
          </p:nvPr>
        </p:nvSpPr>
        <p:spPr/>
        <p:txBody>
          <a:bodyPr/>
          <a:lstStyle/>
          <a:p>
            <a:endParaRPr lang="zh-CN" altLang="en-US"/>
          </a:p>
        </p:txBody>
      </p:sp>
      <p:sp>
        <p:nvSpPr>
          <p:cNvPr id="7" name="KSO_FN"/>
          <p:cNvSpPr>
            <a:spLocks noGrp="1"/>
          </p:cNvSpPr>
          <p:nvPr>
            <p:ph type="sldNum" sz="quarter" idx="12"/>
          </p:nvPr>
        </p:nvSpPr>
        <p:spPr/>
        <p:txBody>
          <a:bodyPr/>
          <a:lstStyle/>
          <a:p>
            <a:fld id="{804D90D7-01B4-4AF1-B54D-18436DA97069}" type="slidenum">
              <a:rPr lang="zh-CN" altLang="en-US" smtClean="0"/>
              <a:pPr/>
              <a:t>‹#›</a:t>
            </a:fld>
            <a:endParaRPr lang="zh-CN" altLang="en-US"/>
          </a:p>
        </p:txBody>
      </p:sp>
    </p:spTree>
    <p:extLst>
      <p:ext uri="{BB962C8B-B14F-4D97-AF65-F5344CB8AC3E}">
        <p14:creationId xmlns:p14="http://schemas.microsoft.com/office/powerpoint/2010/main" val="24303856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KSO_BT1"/>
          <p:cNvSpPr>
            <a:spLocks noGrp="1"/>
          </p:cNvSpPr>
          <p:nvPr>
            <p:ph type="title"/>
          </p:nvPr>
        </p:nvSpPr>
        <p:spPr>
          <a:xfrm>
            <a:off x="2302932" y="118532"/>
            <a:ext cx="9312101" cy="717022"/>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1099436" y="1376362"/>
            <a:ext cx="5157787" cy="823912"/>
          </a:xfrm>
        </p:spPr>
        <p:txBody>
          <a:bodyPr anchor="b">
            <a:normAutofit/>
          </a:bodyPr>
          <a:lstStyle>
            <a:lvl1pPr marL="0" indent="0">
              <a:buNone/>
              <a:defRPr sz="135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4" name="KSO_BC1"/>
          <p:cNvSpPr>
            <a:spLocks noGrp="1"/>
          </p:cNvSpPr>
          <p:nvPr>
            <p:ph sz="half" idx="2"/>
          </p:nvPr>
        </p:nvSpPr>
        <p:spPr>
          <a:xfrm>
            <a:off x="1099436" y="2200274"/>
            <a:ext cx="5157787" cy="3684588"/>
          </a:xfrm>
        </p:spPr>
        <p:txBody>
          <a:bodyPr/>
          <a:lstStyle/>
          <a:p>
            <a:pPr lvl="0"/>
            <a:r>
              <a:rPr lang="zh-CN" altLang="en-US" smtClean="0"/>
              <a:t>单击此处编辑母版文本样式</a:t>
            </a:r>
          </a:p>
          <a:p>
            <a:pPr lvl="1"/>
            <a:r>
              <a:rPr lang="zh-CN" altLang="en-US" smtClean="0"/>
              <a:t>第二级</a:t>
            </a:r>
          </a:p>
        </p:txBody>
      </p:sp>
      <p:sp>
        <p:nvSpPr>
          <p:cNvPr id="5" name="Text Placeholder 4"/>
          <p:cNvSpPr>
            <a:spLocks noGrp="1"/>
          </p:cNvSpPr>
          <p:nvPr>
            <p:ph type="body" sz="quarter" idx="3"/>
          </p:nvPr>
        </p:nvSpPr>
        <p:spPr>
          <a:xfrm>
            <a:off x="6431847" y="1376362"/>
            <a:ext cx="5183188" cy="823912"/>
          </a:xfrm>
        </p:spPr>
        <p:txBody>
          <a:bodyPr anchor="b">
            <a:normAutofit/>
          </a:bodyPr>
          <a:lstStyle>
            <a:lvl1pPr marL="0" indent="0">
              <a:buNone/>
              <a:defRPr sz="135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6" name="KSO_BC2"/>
          <p:cNvSpPr>
            <a:spLocks noGrp="1"/>
          </p:cNvSpPr>
          <p:nvPr>
            <p:ph sz="quarter" idx="4"/>
          </p:nvPr>
        </p:nvSpPr>
        <p:spPr>
          <a:xfrm>
            <a:off x="6431847" y="2200274"/>
            <a:ext cx="5183188" cy="3684588"/>
          </a:xfrm>
        </p:spPr>
        <p:txBody>
          <a:bodyPr/>
          <a:lstStyle/>
          <a:p>
            <a:pPr lvl="0"/>
            <a:r>
              <a:rPr lang="zh-CN" altLang="en-US" smtClean="0"/>
              <a:t>单击此处编辑母版文本样式</a:t>
            </a:r>
          </a:p>
          <a:p>
            <a:pPr lvl="1"/>
            <a:r>
              <a:rPr lang="zh-CN" altLang="en-US" smtClean="0"/>
              <a:t>第二级</a:t>
            </a:r>
          </a:p>
        </p:txBody>
      </p:sp>
      <p:sp>
        <p:nvSpPr>
          <p:cNvPr id="7" name="KSO_FD"/>
          <p:cNvSpPr>
            <a:spLocks noGrp="1"/>
          </p:cNvSpPr>
          <p:nvPr>
            <p:ph type="dt" sz="half" idx="10"/>
          </p:nvPr>
        </p:nvSpPr>
        <p:spPr/>
        <p:txBody>
          <a:bodyPr/>
          <a:lstStyle/>
          <a:p>
            <a:fld id="{3EC23700-D2F0-4E3A-A777-D3760E40E04A}" type="datetimeFigureOut">
              <a:rPr lang="zh-CN" altLang="en-US" smtClean="0"/>
              <a:pPr/>
              <a:t>2017/12/27</a:t>
            </a:fld>
            <a:endParaRPr lang="zh-CN" altLang="en-US"/>
          </a:p>
        </p:txBody>
      </p:sp>
      <p:sp>
        <p:nvSpPr>
          <p:cNvPr id="8" name="KSO_FT"/>
          <p:cNvSpPr>
            <a:spLocks noGrp="1"/>
          </p:cNvSpPr>
          <p:nvPr>
            <p:ph type="ftr" sz="quarter" idx="11"/>
          </p:nvPr>
        </p:nvSpPr>
        <p:spPr/>
        <p:txBody>
          <a:bodyPr/>
          <a:lstStyle/>
          <a:p>
            <a:endParaRPr lang="zh-CN" altLang="en-US"/>
          </a:p>
        </p:txBody>
      </p:sp>
      <p:sp>
        <p:nvSpPr>
          <p:cNvPr id="9" name="KSO_FN"/>
          <p:cNvSpPr>
            <a:spLocks noGrp="1"/>
          </p:cNvSpPr>
          <p:nvPr>
            <p:ph type="sldNum" sz="quarter" idx="12"/>
          </p:nvPr>
        </p:nvSpPr>
        <p:spPr/>
        <p:txBody>
          <a:bodyPr/>
          <a:lstStyle/>
          <a:p>
            <a:fld id="{804D90D7-01B4-4AF1-B54D-18436DA97069}" type="slidenum">
              <a:rPr lang="zh-CN" altLang="en-US" smtClean="0"/>
              <a:pPr/>
              <a:t>‹#›</a:t>
            </a:fld>
            <a:endParaRPr lang="zh-CN" altLang="en-US"/>
          </a:p>
        </p:txBody>
      </p:sp>
    </p:spTree>
    <p:extLst>
      <p:ext uri="{BB962C8B-B14F-4D97-AF65-F5344CB8AC3E}">
        <p14:creationId xmlns:p14="http://schemas.microsoft.com/office/powerpoint/2010/main" val="256987711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KSO_BT1"/>
          <p:cNvSpPr>
            <a:spLocks noGrp="1"/>
          </p:cNvSpPr>
          <p:nvPr>
            <p:ph type="title"/>
          </p:nvPr>
        </p:nvSpPr>
        <p:spPr/>
        <p:txBody>
          <a:bodyPr/>
          <a:lstStyle/>
          <a:p>
            <a:r>
              <a:rPr lang="zh-CN" altLang="en-US" smtClean="0"/>
              <a:t>单击此处编辑母版标题样式</a:t>
            </a:r>
            <a:endParaRPr lang="en-US" dirty="0"/>
          </a:p>
        </p:txBody>
      </p:sp>
      <p:sp>
        <p:nvSpPr>
          <p:cNvPr id="3" name="KSO_FD"/>
          <p:cNvSpPr>
            <a:spLocks noGrp="1"/>
          </p:cNvSpPr>
          <p:nvPr>
            <p:ph type="dt" sz="half" idx="10"/>
          </p:nvPr>
        </p:nvSpPr>
        <p:spPr/>
        <p:txBody>
          <a:bodyPr/>
          <a:lstStyle/>
          <a:p>
            <a:fld id="{3EC23700-D2F0-4E3A-A777-D3760E40E04A}" type="datetimeFigureOut">
              <a:rPr lang="zh-CN" altLang="en-US" smtClean="0"/>
              <a:pPr/>
              <a:t>2017/12/27</a:t>
            </a:fld>
            <a:endParaRPr lang="zh-CN" altLang="en-US"/>
          </a:p>
        </p:txBody>
      </p:sp>
      <p:sp>
        <p:nvSpPr>
          <p:cNvPr id="4" name="KSO_FT"/>
          <p:cNvSpPr>
            <a:spLocks noGrp="1"/>
          </p:cNvSpPr>
          <p:nvPr>
            <p:ph type="ftr" sz="quarter" idx="11"/>
          </p:nvPr>
        </p:nvSpPr>
        <p:spPr/>
        <p:txBody>
          <a:bodyPr/>
          <a:lstStyle/>
          <a:p>
            <a:endParaRPr lang="zh-CN" altLang="en-US"/>
          </a:p>
        </p:txBody>
      </p:sp>
      <p:sp>
        <p:nvSpPr>
          <p:cNvPr id="5" name="KSO_FN"/>
          <p:cNvSpPr>
            <a:spLocks noGrp="1"/>
          </p:cNvSpPr>
          <p:nvPr>
            <p:ph type="sldNum" sz="quarter" idx="12"/>
          </p:nvPr>
        </p:nvSpPr>
        <p:spPr/>
        <p:txBody>
          <a:bodyPr/>
          <a:lstStyle/>
          <a:p>
            <a:fld id="{804D90D7-01B4-4AF1-B54D-18436DA97069}" type="slidenum">
              <a:rPr lang="zh-CN" altLang="en-US" smtClean="0"/>
              <a:pPr/>
              <a:t>‹#›</a:t>
            </a:fld>
            <a:endParaRPr lang="zh-CN" altLang="en-US"/>
          </a:p>
        </p:txBody>
      </p:sp>
    </p:spTree>
    <p:extLst>
      <p:ext uri="{BB962C8B-B14F-4D97-AF65-F5344CB8AC3E}">
        <p14:creationId xmlns:p14="http://schemas.microsoft.com/office/powerpoint/2010/main" val="294250302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2" name="KSO_FD"/>
          <p:cNvSpPr>
            <a:spLocks noGrp="1"/>
          </p:cNvSpPr>
          <p:nvPr>
            <p:ph type="dt" sz="half" idx="10"/>
          </p:nvPr>
        </p:nvSpPr>
        <p:spPr/>
        <p:txBody>
          <a:bodyPr/>
          <a:lstStyle/>
          <a:p>
            <a:fld id="{3EC23700-D2F0-4E3A-A777-D3760E40E04A}" type="datetimeFigureOut">
              <a:rPr lang="zh-CN" altLang="en-US" smtClean="0"/>
              <a:pPr/>
              <a:t>2017/12/27</a:t>
            </a:fld>
            <a:endParaRPr lang="zh-CN" altLang="en-US"/>
          </a:p>
        </p:txBody>
      </p:sp>
      <p:sp>
        <p:nvSpPr>
          <p:cNvPr id="3" name="KSO_FT"/>
          <p:cNvSpPr>
            <a:spLocks noGrp="1"/>
          </p:cNvSpPr>
          <p:nvPr>
            <p:ph type="ftr" sz="quarter" idx="11"/>
          </p:nvPr>
        </p:nvSpPr>
        <p:spPr/>
        <p:txBody>
          <a:bodyPr/>
          <a:lstStyle/>
          <a:p>
            <a:endParaRPr lang="zh-CN" altLang="en-US"/>
          </a:p>
        </p:txBody>
      </p:sp>
      <p:sp>
        <p:nvSpPr>
          <p:cNvPr id="4" name="KSO_FN"/>
          <p:cNvSpPr>
            <a:spLocks noGrp="1"/>
          </p:cNvSpPr>
          <p:nvPr>
            <p:ph type="sldNum" sz="quarter" idx="12"/>
          </p:nvPr>
        </p:nvSpPr>
        <p:spPr/>
        <p:txBody>
          <a:bodyPr/>
          <a:lstStyle/>
          <a:p>
            <a:fld id="{804D90D7-01B4-4AF1-B54D-18436DA97069}" type="slidenum">
              <a:rPr lang="zh-CN" altLang="en-US" smtClean="0"/>
              <a:pPr/>
              <a:t>‹#›</a:t>
            </a:fld>
            <a:endParaRPr lang="zh-CN" altLang="en-US"/>
          </a:p>
        </p:txBody>
      </p:sp>
    </p:spTree>
    <p:extLst>
      <p:ext uri="{BB962C8B-B14F-4D97-AF65-F5344CB8AC3E}">
        <p14:creationId xmlns:p14="http://schemas.microsoft.com/office/powerpoint/2010/main" val="47945064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KSO_BT1"/>
          <p:cNvSpPr>
            <a:spLocks noGrp="1"/>
          </p:cNvSpPr>
          <p:nvPr>
            <p:ph type="title"/>
          </p:nvPr>
        </p:nvSpPr>
        <p:spPr>
          <a:xfrm>
            <a:off x="1144591" y="533402"/>
            <a:ext cx="3932237" cy="1600200"/>
          </a:xfrm>
        </p:spPr>
        <p:txBody>
          <a:bodyPr anchor="b"/>
          <a:lstStyle>
            <a:lvl1pPr>
              <a:defRPr sz="2400"/>
            </a:lvl1pPr>
          </a:lstStyle>
          <a:p>
            <a:r>
              <a:rPr lang="zh-CN" altLang="en-US" smtClean="0"/>
              <a:t>单击此处编辑母版标题样式</a:t>
            </a:r>
            <a:endParaRPr lang="en-US" dirty="0"/>
          </a:p>
        </p:txBody>
      </p:sp>
      <p:sp>
        <p:nvSpPr>
          <p:cNvPr id="3" name="KSO_BC1"/>
          <p:cNvSpPr>
            <a:spLocks noGrp="1"/>
          </p:cNvSpPr>
          <p:nvPr>
            <p:ph idx="1"/>
          </p:nvPr>
        </p:nvSpPr>
        <p:spPr>
          <a:xfrm>
            <a:off x="5487989" y="1063631"/>
            <a:ext cx="6172200" cy="4873625"/>
          </a:xfrm>
        </p:spPr>
        <p:txBody>
          <a:bodyPr>
            <a:normAutofit/>
          </a:bodyPr>
          <a:lstStyle>
            <a:lvl1pPr>
              <a:defRPr sz="1500"/>
            </a:lvl1pPr>
            <a:lvl2pPr>
              <a:defRPr sz="1350"/>
            </a:lvl2pPr>
            <a:lvl3pPr>
              <a:defRPr sz="1200"/>
            </a:lvl3pPr>
            <a:lvl4pPr>
              <a:defRPr sz="1050"/>
            </a:lvl4pPr>
            <a:lvl5pPr>
              <a:defRPr sz="105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p:txBody>
      </p:sp>
      <p:sp>
        <p:nvSpPr>
          <p:cNvPr id="4" name="KSO_BC2"/>
          <p:cNvSpPr>
            <a:spLocks noGrp="1"/>
          </p:cNvSpPr>
          <p:nvPr>
            <p:ph type="body" sz="half" idx="2"/>
          </p:nvPr>
        </p:nvSpPr>
        <p:spPr>
          <a:xfrm>
            <a:off x="1144591" y="2133602"/>
            <a:ext cx="3932237"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KSO_FD"/>
          <p:cNvSpPr>
            <a:spLocks noGrp="1"/>
          </p:cNvSpPr>
          <p:nvPr>
            <p:ph type="dt" sz="half" idx="10"/>
          </p:nvPr>
        </p:nvSpPr>
        <p:spPr/>
        <p:txBody>
          <a:bodyPr/>
          <a:lstStyle/>
          <a:p>
            <a:fld id="{3EC23700-D2F0-4E3A-A777-D3760E40E04A}" type="datetimeFigureOut">
              <a:rPr lang="zh-CN" altLang="en-US" smtClean="0"/>
              <a:pPr/>
              <a:t>2017/12/27</a:t>
            </a:fld>
            <a:endParaRPr lang="zh-CN" altLang="en-US"/>
          </a:p>
        </p:txBody>
      </p:sp>
      <p:sp>
        <p:nvSpPr>
          <p:cNvPr id="6" name="KSO_FT"/>
          <p:cNvSpPr>
            <a:spLocks noGrp="1"/>
          </p:cNvSpPr>
          <p:nvPr>
            <p:ph type="ftr" sz="quarter" idx="11"/>
          </p:nvPr>
        </p:nvSpPr>
        <p:spPr/>
        <p:txBody>
          <a:bodyPr/>
          <a:lstStyle/>
          <a:p>
            <a:endParaRPr lang="zh-CN" altLang="en-US"/>
          </a:p>
        </p:txBody>
      </p:sp>
      <p:sp>
        <p:nvSpPr>
          <p:cNvPr id="7" name="KSO_FN"/>
          <p:cNvSpPr>
            <a:spLocks noGrp="1"/>
          </p:cNvSpPr>
          <p:nvPr>
            <p:ph type="sldNum" sz="quarter" idx="12"/>
          </p:nvPr>
        </p:nvSpPr>
        <p:spPr/>
        <p:txBody>
          <a:bodyPr/>
          <a:lstStyle/>
          <a:p>
            <a:fld id="{804D90D7-01B4-4AF1-B54D-18436DA97069}" type="slidenum">
              <a:rPr lang="zh-CN" altLang="en-US" smtClean="0"/>
              <a:pPr/>
              <a:t>‹#›</a:t>
            </a:fld>
            <a:endParaRPr lang="zh-CN" altLang="en-US"/>
          </a:p>
        </p:txBody>
      </p:sp>
    </p:spTree>
    <p:extLst>
      <p:ext uri="{BB962C8B-B14F-4D97-AF65-F5344CB8AC3E}">
        <p14:creationId xmlns:p14="http://schemas.microsoft.com/office/powerpoint/2010/main" val="378469639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KSO_BT1"/>
          <p:cNvSpPr>
            <a:spLocks noGrp="1"/>
          </p:cNvSpPr>
          <p:nvPr>
            <p:ph type="title"/>
          </p:nvPr>
        </p:nvSpPr>
        <p:spPr>
          <a:xfrm>
            <a:off x="1246192" y="457200"/>
            <a:ext cx="3932237" cy="1600200"/>
          </a:xfrm>
        </p:spPr>
        <p:txBody>
          <a:bodyPr anchor="b"/>
          <a:lstStyle>
            <a:lvl1pPr>
              <a:defRPr sz="2400"/>
            </a:lvl1pPr>
          </a:lstStyle>
          <a:p>
            <a:r>
              <a:rPr lang="zh-CN" altLang="en-US" smtClean="0"/>
              <a:t>单击此处编辑母版标题样式</a:t>
            </a:r>
            <a:endParaRPr lang="en-US" dirty="0"/>
          </a:p>
        </p:txBody>
      </p:sp>
      <p:sp>
        <p:nvSpPr>
          <p:cNvPr id="3" name="KSO_BC1"/>
          <p:cNvSpPr>
            <a:spLocks noGrp="1" noChangeAspect="1"/>
          </p:cNvSpPr>
          <p:nvPr>
            <p:ph type="pic" idx="1"/>
          </p:nvPr>
        </p:nvSpPr>
        <p:spPr>
          <a:xfrm>
            <a:off x="5442833" y="987429"/>
            <a:ext cx="6172200" cy="4873625"/>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smtClean="0"/>
              <a:t>单击图标添加图片</a:t>
            </a:r>
            <a:endParaRPr lang="en-US" dirty="0"/>
          </a:p>
        </p:txBody>
      </p:sp>
      <p:sp>
        <p:nvSpPr>
          <p:cNvPr id="4" name="KSO_BC2"/>
          <p:cNvSpPr>
            <a:spLocks noGrp="1"/>
          </p:cNvSpPr>
          <p:nvPr>
            <p:ph type="body" sz="half" idx="2"/>
          </p:nvPr>
        </p:nvSpPr>
        <p:spPr>
          <a:xfrm>
            <a:off x="1246192" y="2057400"/>
            <a:ext cx="3932237"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KSO_FD"/>
          <p:cNvSpPr>
            <a:spLocks noGrp="1"/>
          </p:cNvSpPr>
          <p:nvPr>
            <p:ph type="dt" sz="half" idx="10"/>
          </p:nvPr>
        </p:nvSpPr>
        <p:spPr/>
        <p:txBody>
          <a:bodyPr/>
          <a:lstStyle/>
          <a:p>
            <a:fld id="{3EC23700-D2F0-4E3A-A777-D3760E40E04A}" type="datetimeFigureOut">
              <a:rPr lang="zh-CN" altLang="en-US" smtClean="0"/>
              <a:pPr/>
              <a:t>2017/12/27</a:t>
            </a:fld>
            <a:endParaRPr lang="zh-CN" altLang="en-US"/>
          </a:p>
        </p:txBody>
      </p:sp>
      <p:sp>
        <p:nvSpPr>
          <p:cNvPr id="6" name="KSO_FT"/>
          <p:cNvSpPr>
            <a:spLocks noGrp="1"/>
          </p:cNvSpPr>
          <p:nvPr>
            <p:ph type="ftr" sz="quarter" idx="11"/>
          </p:nvPr>
        </p:nvSpPr>
        <p:spPr/>
        <p:txBody>
          <a:bodyPr/>
          <a:lstStyle/>
          <a:p>
            <a:endParaRPr lang="zh-CN" altLang="en-US"/>
          </a:p>
        </p:txBody>
      </p:sp>
      <p:sp>
        <p:nvSpPr>
          <p:cNvPr id="7" name="KSO_FN"/>
          <p:cNvSpPr>
            <a:spLocks noGrp="1"/>
          </p:cNvSpPr>
          <p:nvPr>
            <p:ph type="sldNum" sz="quarter" idx="12"/>
          </p:nvPr>
        </p:nvSpPr>
        <p:spPr/>
        <p:txBody>
          <a:bodyPr/>
          <a:lstStyle/>
          <a:p>
            <a:fld id="{804D90D7-01B4-4AF1-B54D-18436DA97069}" type="slidenum">
              <a:rPr lang="zh-CN" altLang="en-US" smtClean="0"/>
              <a:pPr/>
              <a:t>‹#›</a:t>
            </a:fld>
            <a:endParaRPr lang="zh-CN" altLang="en-US"/>
          </a:p>
        </p:txBody>
      </p:sp>
    </p:spTree>
    <p:extLst>
      <p:ext uri="{BB962C8B-B14F-4D97-AF65-F5344CB8AC3E}">
        <p14:creationId xmlns:p14="http://schemas.microsoft.com/office/powerpoint/2010/main" val="143853579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9" name="图片 8"/>
          <p:cNvPicPr>
            <a:picLocks noChangeAspect="1"/>
          </p:cNvPicPr>
          <p:nvPr/>
        </p:nvPicPr>
        <p:blipFill rotWithShape="1">
          <a:blip r:embed="rId14" cstate="screen">
            <a:extLst>
              <a:ext uri="{28A0092B-C50C-407E-A947-70E740481C1C}">
                <a14:useLocalDpi xmlns:a14="http://schemas.microsoft.com/office/drawing/2010/main"/>
              </a:ext>
            </a:extLst>
          </a:blip>
          <a:srcRect/>
          <a:stretch/>
        </p:blipFill>
        <p:spPr>
          <a:xfrm>
            <a:off x="1" y="0"/>
            <a:ext cx="12189980" cy="6858000"/>
          </a:xfrm>
          <a:prstGeom prst="rect">
            <a:avLst/>
          </a:prstGeom>
        </p:spPr>
      </p:pic>
      <p:sp>
        <p:nvSpPr>
          <p:cNvPr id="4" name="KSO_FD"/>
          <p:cNvSpPr>
            <a:spLocks noGrp="1"/>
          </p:cNvSpPr>
          <p:nvPr>
            <p:ph type="dt" sz="half" idx="2"/>
          </p:nvPr>
        </p:nvSpPr>
        <p:spPr>
          <a:xfrm>
            <a:off x="838200" y="6356354"/>
            <a:ext cx="27432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3EC23700-D2F0-4E3A-A777-D3760E40E04A}" type="datetimeFigureOut">
              <a:rPr lang="zh-CN" altLang="en-US" smtClean="0"/>
              <a:pPr/>
              <a:t>2017/12/27</a:t>
            </a:fld>
            <a:endParaRPr lang="zh-CN" altLang="en-US"/>
          </a:p>
        </p:txBody>
      </p:sp>
      <p:sp>
        <p:nvSpPr>
          <p:cNvPr id="5" name="KSO_FT"/>
          <p:cNvSpPr>
            <a:spLocks noGrp="1"/>
          </p:cNvSpPr>
          <p:nvPr>
            <p:ph type="ftr" sz="quarter" idx="3"/>
          </p:nvPr>
        </p:nvSpPr>
        <p:spPr>
          <a:xfrm>
            <a:off x="4038600" y="6356354"/>
            <a:ext cx="41148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p>
        </p:txBody>
      </p:sp>
      <p:sp>
        <p:nvSpPr>
          <p:cNvPr id="6" name="KSO_FN"/>
          <p:cNvSpPr>
            <a:spLocks noGrp="1"/>
          </p:cNvSpPr>
          <p:nvPr>
            <p:ph type="sldNum" sz="quarter" idx="4"/>
          </p:nvPr>
        </p:nvSpPr>
        <p:spPr>
          <a:xfrm>
            <a:off x="8610600" y="6356354"/>
            <a:ext cx="2743200"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804D90D7-01B4-4AF1-B54D-18436DA97069}" type="slidenum">
              <a:rPr lang="zh-CN" altLang="en-US" smtClean="0"/>
              <a:pPr/>
              <a:t>‹#›</a:t>
            </a:fld>
            <a:endParaRPr lang="zh-CN" altLang="en-US"/>
          </a:p>
        </p:txBody>
      </p:sp>
      <p:sp>
        <p:nvSpPr>
          <p:cNvPr id="2" name="KSO_BT1"/>
          <p:cNvSpPr>
            <a:spLocks noGrp="1"/>
          </p:cNvSpPr>
          <p:nvPr>
            <p:ph type="title"/>
          </p:nvPr>
        </p:nvSpPr>
        <p:spPr>
          <a:xfrm>
            <a:off x="971551" y="76620"/>
            <a:ext cx="10277474" cy="796011"/>
          </a:xfrm>
          <a:prstGeom prst="rect">
            <a:avLst/>
          </a:prstGeom>
        </p:spPr>
        <p:txBody>
          <a:bodyPr vert="horz" lIns="91440" tIns="45720" rIns="91440" bIns="45720" rtlCol="0" anchor="b">
            <a:normAutofit/>
          </a:bodyPr>
          <a:lstStyle/>
          <a:p>
            <a:r>
              <a:rPr lang="zh-CN" altLang="en-US" dirty="0" smtClean="0"/>
              <a:t>单击此处编辑母版标题样式</a:t>
            </a:r>
            <a:endParaRPr lang="en-US" dirty="0"/>
          </a:p>
        </p:txBody>
      </p:sp>
      <p:sp>
        <p:nvSpPr>
          <p:cNvPr id="3" name="KSO_BC1"/>
          <p:cNvSpPr>
            <a:spLocks noGrp="1"/>
          </p:cNvSpPr>
          <p:nvPr>
            <p:ph type="body" idx="1"/>
          </p:nvPr>
        </p:nvSpPr>
        <p:spPr>
          <a:xfrm>
            <a:off x="971550" y="1047750"/>
            <a:ext cx="10277475" cy="4863104"/>
          </a:xfrm>
          <a:prstGeom prst="rect">
            <a:avLst/>
          </a:prstGeom>
        </p:spPr>
        <p:txBody>
          <a:bodyPr vert="horz" lIns="91440" tIns="45720" rIns="91440" bIns="45720" rtlCol="0">
            <a:normAutofit/>
          </a:bodyPr>
          <a:lstStyle/>
          <a:p>
            <a:pPr lvl="0"/>
            <a:r>
              <a:rPr lang="zh-CN" altLang="en-US" dirty="0" smtClean="0"/>
              <a:t>单击此处编辑母版文本样式</a:t>
            </a:r>
          </a:p>
          <a:p>
            <a:pPr lvl="1"/>
            <a:r>
              <a:rPr lang="zh-CN" altLang="en-US" dirty="0" smtClean="0"/>
              <a:t>第二级</a:t>
            </a:r>
          </a:p>
        </p:txBody>
      </p:sp>
    </p:spTree>
    <p:extLst>
      <p:ext uri="{BB962C8B-B14F-4D97-AF65-F5344CB8AC3E}">
        <p14:creationId xmlns:p14="http://schemas.microsoft.com/office/powerpoint/2010/main" val="1578153585"/>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3" r:id="rId12"/>
  </p:sldLayoutIdLst>
  <p:txStyles>
    <p:titleStyle>
      <a:lvl1pPr algn="l" defTabSz="685800" rtl="0" eaLnBrk="1" latinLnBrk="0" hangingPunct="1">
        <a:lnSpc>
          <a:spcPct val="90000"/>
        </a:lnSpc>
        <a:spcBef>
          <a:spcPct val="0"/>
        </a:spcBef>
        <a:buNone/>
        <a:defRPr sz="3200" b="1" i="0" kern="1200" baseline="0">
          <a:solidFill>
            <a:schemeClr val="accent1">
              <a:lumMod val="75000"/>
            </a:schemeClr>
          </a:solidFill>
          <a:effectLst/>
          <a:latin typeface="+mj-ea"/>
          <a:ea typeface="+mj-ea"/>
          <a:cs typeface="+mj-cs"/>
        </a:defRPr>
      </a:lvl1pPr>
    </p:titleStyle>
    <p:bodyStyle>
      <a:lvl1pPr marL="361950" indent="-361950" algn="just" defTabSz="685800" rtl="0" eaLnBrk="1" latinLnBrk="0" hangingPunct="1">
        <a:lnSpc>
          <a:spcPct val="110000"/>
        </a:lnSpc>
        <a:spcBef>
          <a:spcPts val="450"/>
        </a:spcBef>
        <a:spcAft>
          <a:spcPts val="0"/>
        </a:spcAft>
        <a:buClr>
          <a:schemeClr val="accent1"/>
        </a:buClr>
        <a:buSzPct val="80000"/>
        <a:buFont typeface="Wingdings" panose="05000000000000000000" pitchFamily="2" charset="2"/>
        <a:buChar char=""/>
        <a:defRPr lang="zh-CN" altLang="en-US" sz="2400" kern="1200" baseline="0" dirty="0" smtClean="0">
          <a:solidFill>
            <a:schemeClr val="accent1">
              <a:lumMod val="75000"/>
            </a:schemeClr>
          </a:solidFill>
          <a:latin typeface="+mn-ea"/>
          <a:ea typeface="+mn-ea"/>
          <a:cs typeface="+mn-cs"/>
        </a:defRPr>
      </a:lvl1pPr>
      <a:lvl2pPr marL="361950" indent="-361950" algn="just" defTabSz="685800" rtl="0" eaLnBrk="1" latinLnBrk="0" hangingPunct="1">
        <a:lnSpc>
          <a:spcPct val="120000"/>
        </a:lnSpc>
        <a:spcBef>
          <a:spcPts val="0"/>
        </a:spcBef>
        <a:spcAft>
          <a:spcPts val="450"/>
        </a:spcAft>
        <a:buClr>
          <a:schemeClr val="accent2">
            <a:lumMod val="60000"/>
            <a:lumOff val="40000"/>
          </a:schemeClr>
        </a:buClr>
        <a:buFont typeface="幼圆" panose="02010509060101010101" pitchFamily="49" charset="-122"/>
        <a:buChar char=" "/>
        <a:defRPr sz="1800" kern="1200" baseline="0">
          <a:solidFill>
            <a:schemeClr val="tx1"/>
          </a:solidFill>
          <a:latin typeface="+mn-ea"/>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extLst mod="1">
    <p:ext uri="{27BBF7A9-308A-43DC-89C8-2F10F3537804}">
      <p15:sldGuideLst xmlns="" xmlns:p15="http://schemas.microsoft.com/office/powerpoint/2012/main"/>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2.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矩形 24"/>
          <p:cNvSpPr/>
          <p:nvPr/>
        </p:nvSpPr>
        <p:spPr>
          <a:xfrm>
            <a:off x="3488269" y="2486718"/>
            <a:ext cx="6180665" cy="1323439"/>
          </a:xfrm>
          <a:prstGeom prst="rect">
            <a:avLst/>
          </a:prstGeom>
          <a:noFill/>
        </p:spPr>
        <p:txBody>
          <a:bodyPr wrap="square" lIns="91440" tIns="45720" rIns="91440" bIns="45720">
            <a:spAutoFit/>
          </a:bodyPr>
          <a:lstStyle/>
          <a:p>
            <a:r>
              <a:rPr lang="zh-CN" altLang="zh-CN" sz="4000" b="1" dirty="0" smtClean="0"/>
              <a:t>第</a:t>
            </a:r>
            <a:r>
              <a:rPr lang="en-US" altLang="zh-CN" sz="4000" b="1" dirty="0" smtClean="0"/>
              <a:t>6</a:t>
            </a:r>
            <a:r>
              <a:rPr lang="zh-CN" altLang="zh-CN" sz="4000" b="1" dirty="0" smtClean="0"/>
              <a:t>章</a:t>
            </a:r>
            <a:r>
              <a:rPr lang="en-US" altLang="zh-CN" sz="4000" b="1" dirty="0" smtClean="0"/>
              <a:t>  </a:t>
            </a:r>
            <a:r>
              <a:rPr lang="zh-CN" altLang="en-US" sz="4000" b="1" dirty="0" smtClean="0"/>
              <a:t>汽车保险理赔</a:t>
            </a:r>
            <a:endParaRPr lang="zh-CN" altLang="zh-CN" sz="4000" b="1" dirty="0" smtClean="0"/>
          </a:p>
          <a:p>
            <a:endParaRPr lang="zh-CN" altLang="en-US" sz="4000" b="1" dirty="0">
              <a:ln w="19050">
                <a:solidFill>
                  <a:srgbClr val="92D050"/>
                </a:solidFill>
                <a:prstDash val="solid"/>
              </a:ln>
              <a:solidFill>
                <a:schemeClr val="accent1">
                  <a:lumMod val="75000"/>
                </a:schemeClr>
              </a:solidFill>
              <a:effectLst>
                <a:outerShdw blurRad="50000" dist="50800" dir="7500000" algn="tl">
                  <a:srgbClr val="000000">
                    <a:shade val="5000"/>
                    <a:alpha val="35000"/>
                  </a:srgbClr>
                </a:outerShdw>
                <a:reflection blurRad="6350" stA="55000" endA="50" endPos="85000" dir="5400000" sy="-100000" algn="bl" rotWithShape="0"/>
              </a:effectLst>
              <a:latin typeface="Adobe 仿宋 Std R" pitchFamily="18" charset="-122"/>
              <a:ea typeface="Adobe 仿宋 Std R" pitchFamily="18" charset="-122"/>
            </a:endParaRPr>
          </a:p>
        </p:txBody>
      </p:sp>
      <p:pic>
        <p:nvPicPr>
          <p:cNvPr id="4" name="图片 3"/>
          <p:cNvPicPr>
            <a:picLocks noChangeAspect="1"/>
          </p:cNvPicPr>
          <p:nvPr/>
        </p:nvPicPr>
        <p:blipFill>
          <a:blip r:embed="rId3" cstate="print">
            <a:duotone>
              <a:schemeClr val="accent3">
                <a:shade val="45000"/>
                <a:satMod val="135000"/>
              </a:schemeClr>
              <a:prstClr val="white"/>
            </a:duotone>
            <a:extLst>
              <a:ext uri="{28A0092B-C50C-407E-A947-70E740481C1C}">
                <a14:useLocalDpi xmlns:a14="http://schemas.microsoft.com/office/drawing/2010/main"/>
              </a:ext>
            </a:extLst>
          </a:blip>
          <a:stretch>
            <a:fillRect/>
          </a:stretch>
        </p:blipFill>
        <p:spPr>
          <a:xfrm>
            <a:off x="3475767" y="1199765"/>
            <a:ext cx="2730782" cy="2243143"/>
          </a:xfrm>
          <a:prstGeom prst="rect">
            <a:avLst/>
          </a:prstGeom>
          <a:noFill/>
          <a:ln>
            <a:noFill/>
          </a:ln>
        </p:spPr>
      </p:pic>
      <p:sp>
        <p:nvSpPr>
          <p:cNvPr id="7" name="文本框 6"/>
          <p:cNvSpPr txBox="1"/>
          <p:nvPr/>
        </p:nvSpPr>
        <p:spPr>
          <a:xfrm>
            <a:off x="10648950" y="7753350"/>
            <a:ext cx="723275" cy="344710"/>
          </a:xfrm>
          <a:prstGeom prst="rect">
            <a:avLst/>
          </a:prstGeom>
          <a:noFill/>
        </p:spPr>
        <p:txBody>
          <a:bodyPr wrap="none" rtlCol="0">
            <a:spAutoFit/>
          </a:bodyPr>
          <a:lstStyle/>
          <a:p>
            <a:pPr>
              <a:lnSpc>
                <a:spcPct val="130000"/>
              </a:lnSpc>
            </a:pPr>
            <a:r>
              <a:rPr lang="zh-CN" altLang="en-US" sz="1400" dirty="0" smtClean="0">
                <a:latin typeface="Arial" panose="020B0604020202020204" pitchFamily="34" charset="0"/>
                <a:ea typeface="微软雅黑" panose="020B0503020204020204" pitchFamily="34" charset="-122"/>
              </a:rPr>
              <a:t>延迟符</a:t>
            </a:r>
          </a:p>
        </p:txBody>
      </p:sp>
      <p:pic>
        <p:nvPicPr>
          <p:cNvPr id="5" name="图片 4"/>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0" y="-311181"/>
            <a:ext cx="12192000" cy="1538039"/>
          </a:xfrm>
          <a:prstGeom prst="rect">
            <a:avLst/>
          </a:prstGeom>
        </p:spPr>
      </p:pic>
      <p:pic>
        <p:nvPicPr>
          <p:cNvPr id="13" name="图片 12"/>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rot="10800000">
            <a:off x="0" y="5622819"/>
            <a:ext cx="12192000" cy="1538039"/>
          </a:xfrm>
          <a:prstGeom prst="rect">
            <a:avLst/>
          </a:prstGeom>
        </p:spPr>
      </p:pic>
    </p:spTree>
    <p:extLst>
      <p:ext uri="{BB962C8B-B14F-4D97-AF65-F5344CB8AC3E}">
        <p14:creationId xmlns:p14="http://schemas.microsoft.com/office/powerpoint/2010/main" val="1604906920"/>
      </p:ext>
    </p:extLst>
  </p:cSld>
  <p:clrMapOvr>
    <a:masterClrMapping/>
  </p:clrMapOvr>
  <mc:AlternateContent xmlns:mc="http://schemas.openxmlformats.org/markup-compatibility/2006" xmlns:p14="http://schemas.microsoft.com/office/powerpoint/2010/main">
    <mc:Choice Requires="p14">
      <p:transition spd="slow" p14:dur="2500" advClick="0" advTm="0">
        <p:checker/>
      </p:transition>
    </mc:Choice>
    <mc:Fallback xmlns="">
      <p:transition spd="slow" advClick="0" advTm="0">
        <p:checke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par>
                                <p:cTn id="8" presetID="22" presetClass="entr" presetSubtype="2" fill="hold"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wipe(right)">
                                      <p:cBhvr>
                                        <p:cTn id="10" dur="500"/>
                                        <p:tgtEl>
                                          <p:spTgt spid="13"/>
                                        </p:tgtEl>
                                      </p:cBhvr>
                                    </p:animEffect>
                                  </p:childTnLst>
                                </p:cTn>
                              </p:par>
                            </p:childTnLst>
                          </p:cTn>
                        </p:par>
                        <p:par>
                          <p:cTn id="11" fill="hold">
                            <p:stCondLst>
                              <p:cond delay="500"/>
                            </p:stCondLst>
                            <p:childTnLst>
                              <p:par>
                                <p:cTn id="12" presetID="1" presetClass="entr" presetSubtype="0" fill="hold" nodeType="afterEffect">
                                  <p:stCondLst>
                                    <p:cond delay="0"/>
                                  </p:stCondLst>
                                  <p:childTnLst>
                                    <p:set>
                                      <p:cBhvr>
                                        <p:cTn id="13" dur="1" fill="hold">
                                          <p:stCondLst>
                                            <p:cond delay="0"/>
                                          </p:stCondLst>
                                        </p:cTn>
                                        <p:tgtEl>
                                          <p:spTgt spid="4"/>
                                        </p:tgtEl>
                                        <p:attrNameLst>
                                          <p:attrName>style.visibility</p:attrName>
                                        </p:attrNameLst>
                                      </p:cBhvr>
                                      <p:to>
                                        <p:strVal val="visible"/>
                                      </p:to>
                                    </p:set>
                                  </p:childTnLst>
                                </p:cTn>
                              </p:par>
                            </p:childTnLst>
                          </p:cTn>
                        </p:par>
                        <p:par>
                          <p:cTn id="14" fill="hold">
                            <p:stCondLst>
                              <p:cond delay="500"/>
                            </p:stCondLst>
                            <p:childTnLst>
                              <p:par>
                                <p:cTn id="15" presetID="0" presetClass="path" presetSubtype="0" fill="hold" nodeType="afterEffect">
                                  <p:stCondLst>
                                    <p:cond delay="0"/>
                                  </p:stCondLst>
                                  <p:childTnLst>
                                    <p:animMotion origin="layout" path="M -4.16667E-7 4.44444E-6 C 0.01094 -0.01945 0.00573 -0.01181 0.01523 -0.02431 C 0.01966 -0.0426 0.02331 -0.04075 0.0319 -0.04422 C 0.03385 -0.04144 0.03646 -0.04075 0.03802 -0.03635 C 0.04622 -0.01459 0.03164 -0.03102 0.04414 -0.02014 C 0.05313 -0.02223 0.06211 -0.02825 0.07148 -0.02825 C 0.08008 -0.02825 0.0905 -0.01945 0.09896 -0.01621 C 0.10794 -0.01737 0.11732 -0.01667 0.12643 -0.02014 C 0.12826 -0.02107 0.12904 -0.02778 0.13073 -0.02825 C 0.1349 -0.02894 0.13893 -0.02547 0.1431 -0.02431 C 0.14427 -0.02014 0.1444 -0.01412 0.14622 -0.01227 C 0.14987 -0.00741 0.1582 -0.00417 0.1582 -0.00371 C 0.18815 -0.00695 0.21107 -0.01297 0.24063 -0.01621 C 0.24362 -0.0213 0.24635 -0.02894 0.24961 -0.03218 C 0.25117 -0.03357 0.253 -0.03426 0.25456 -0.03635 C 0.26914 -0.05764 0.25768 -0.04908 0.26966 -0.05602 C 0.27122 -0.0588 0.27227 -0.06389 0.27409 -0.06389 C 0.27604 -0.06389 0.27721 -0.05834 0.27865 -0.05602 C 0.28073 -0.05325 0.28268 -0.0507 0.28477 -0.04838 C 0.28594 -0.04422 0.28633 -0.03866 0.28789 -0.03635 C 0.29063 -0.03195 0.29701 -0.02825 0.29701 -0.02778 C 0.30703 -0.0294 0.31732 -0.02987 0.32747 -0.03218 C 0.33346 -0.03357 0.33659 -0.04676 0.34271 -0.04838 C 0.37813 -0.05787 0.37565 -0.05602 0.4082 -0.05602 L 0.42513 -0.00417 " pathEditMode="relative" rAng="0" ptsTypes="AAAAAAAAAAAAAAAAAAAAAAAAA">
                                      <p:cBhvr>
                                        <p:cTn id="16" dur="2100" fill="hold"/>
                                        <p:tgtEl>
                                          <p:spTgt spid="4"/>
                                        </p:tgtEl>
                                        <p:attrNameLst>
                                          <p:attrName>ppt_x</p:attrName>
                                          <p:attrName>ppt_y</p:attrName>
                                        </p:attrNameLst>
                                      </p:cBhvr>
                                      <p:rCtr x="21250" y="-3194"/>
                                    </p:animMotion>
                                  </p:childTnLst>
                                </p:cTn>
                              </p:par>
                            </p:childTnLst>
                          </p:cTn>
                        </p:par>
                        <p:par>
                          <p:cTn id="17" fill="hold">
                            <p:stCondLst>
                              <p:cond delay="2600"/>
                            </p:stCondLst>
                            <p:childTnLst>
                              <p:par>
                                <p:cTn id="18" presetID="22" presetClass="entr" presetSubtype="8" fill="hold" grpId="0" nodeType="afterEffect">
                                  <p:stCondLst>
                                    <p:cond delay="0"/>
                                  </p:stCondLst>
                                  <p:childTnLst>
                                    <p:set>
                                      <p:cBhvr>
                                        <p:cTn id="19" dur="1" fill="hold">
                                          <p:stCondLst>
                                            <p:cond delay="0"/>
                                          </p:stCondLst>
                                        </p:cTn>
                                        <p:tgtEl>
                                          <p:spTgt spid="25"/>
                                        </p:tgtEl>
                                        <p:attrNameLst>
                                          <p:attrName>style.visibility</p:attrName>
                                        </p:attrNameLst>
                                      </p:cBhvr>
                                      <p:to>
                                        <p:strVal val="visible"/>
                                      </p:to>
                                    </p:set>
                                    <p:animEffect transition="in" filter="wipe(left)">
                                      <p:cBhvr>
                                        <p:cTn id="20" dur="500"/>
                                        <p:tgtEl>
                                          <p:spTgt spid="25"/>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4"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wipe(down)">
                                      <p:cBhvr>
                                        <p:cTn id="25" dur="75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7"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5"/>
          <p:cNvGrpSpPr>
            <a:grpSpLocks/>
          </p:cNvGrpSpPr>
          <p:nvPr/>
        </p:nvGrpSpPr>
        <p:grpSpPr bwMode="auto">
          <a:xfrm>
            <a:off x="-421928" y="152402"/>
            <a:ext cx="3196125" cy="594953"/>
            <a:chOff x="6168776" y="1221676"/>
            <a:chExt cx="3690110" cy="686848"/>
          </a:xfrm>
        </p:grpSpPr>
        <p:sp>
          <p:nvSpPr>
            <p:cNvPr id="5" name="圆角矩形 4"/>
            <p:cNvSpPr/>
            <p:nvPr/>
          </p:nvSpPr>
          <p:spPr>
            <a:xfrm>
              <a:off x="6168776" y="1221676"/>
              <a:ext cx="3690110" cy="593421"/>
            </a:xfrm>
            <a:prstGeom prst="roundRect">
              <a:avLst>
                <a:gd name="adj" fmla="val 50000"/>
              </a:avLst>
            </a:prstGeom>
            <a:solidFill>
              <a:srgbClr val="FFFFFF"/>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solidFill>
                  <a:srgbClr val="3F7B33"/>
                </a:solidFill>
                <a:latin typeface="等线" panose="020F0502020204030204"/>
                <a:ea typeface="等线" panose="02010600030101010101" pitchFamily="2" charset="-122"/>
              </a:endParaRPr>
            </a:p>
          </p:txBody>
        </p:sp>
        <p:sp>
          <p:nvSpPr>
            <p:cNvPr id="6" name="文本框 13"/>
            <p:cNvSpPr txBox="1">
              <a:spLocks noChangeArrowheads="1"/>
            </p:cNvSpPr>
            <p:nvPr/>
          </p:nvSpPr>
          <p:spPr bwMode="auto">
            <a:xfrm>
              <a:off x="6834600" y="1233426"/>
              <a:ext cx="2830181" cy="675098"/>
            </a:xfrm>
            <a:prstGeom prst="rect">
              <a:avLst/>
            </a:prstGeom>
            <a:noFill/>
            <a:ln w="9525">
              <a:noFill/>
              <a:miter lim="800000"/>
              <a:headEnd/>
              <a:tailEnd/>
            </a:ln>
          </p:spPr>
          <p:txBody>
            <a:bodyPr wrap="none">
              <a:spAutoFit/>
            </a:bodyPr>
            <a:lstStyle/>
            <a:p>
              <a:r>
                <a:rPr lang="en-US" altLang="zh-CN" sz="3200" b="1" dirty="0" smtClean="0">
                  <a:solidFill>
                    <a:schemeClr val="accent1"/>
                  </a:solidFill>
                </a:rPr>
                <a:t>6.3 </a:t>
              </a:r>
              <a:r>
                <a:rPr lang="zh-CN" altLang="en-US" sz="3200" b="1" dirty="0" smtClean="0">
                  <a:solidFill>
                    <a:schemeClr val="accent1"/>
                  </a:solidFill>
                </a:rPr>
                <a:t>现场查勘</a:t>
              </a:r>
              <a:endParaRPr lang="zh-CN" altLang="zh-CN" sz="3200" b="1" dirty="0">
                <a:solidFill>
                  <a:schemeClr val="accent1"/>
                </a:solidFill>
              </a:endParaRPr>
            </a:p>
          </p:txBody>
        </p:sp>
      </p:grpSp>
      <p:sp>
        <p:nvSpPr>
          <p:cNvPr id="23" name="TextBox 22"/>
          <p:cNvSpPr txBox="1"/>
          <p:nvPr/>
        </p:nvSpPr>
        <p:spPr>
          <a:xfrm>
            <a:off x="976393" y="1735810"/>
            <a:ext cx="4556502" cy="1107992"/>
          </a:xfrm>
          <a:prstGeom prst="rect">
            <a:avLst/>
          </a:prstGeom>
          <a:noFill/>
        </p:spPr>
        <p:txBody>
          <a:bodyPr wrap="square" lIns="121917" tIns="60958" rIns="121917" bIns="60958" rtlCol="0">
            <a:spAutoFit/>
          </a:bodyPr>
          <a:lstStyle/>
          <a:p>
            <a:pPr algn="ctr"/>
            <a:r>
              <a:rPr lang="zh-CN" altLang="en-US" sz="3200" b="1" dirty="0" smtClean="0">
                <a:solidFill>
                  <a:schemeClr val="bg1"/>
                </a:solidFill>
                <a:latin typeface="微软雅黑" pitchFamily="34" charset="-122"/>
                <a:ea typeface="微软雅黑" pitchFamily="34" charset="-122"/>
              </a:rPr>
              <a:t>能力</a:t>
            </a:r>
            <a:endParaRPr lang="en-US" altLang="zh-CN" sz="3200" b="1" dirty="0" smtClean="0">
              <a:solidFill>
                <a:schemeClr val="bg1"/>
              </a:solidFill>
              <a:latin typeface="微软雅黑" pitchFamily="34" charset="-122"/>
              <a:ea typeface="微软雅黑" pitchFamily="34" charset="-122"/>
            </a:endParaRPr>
          </a:p>
          <a:p>
            <a:pPr algn="ctr"/>
            <a:r>
              <a:rPr lang="zh-CN" altLang="en-US" sz="3200" b="1" dirty="0" smtClean="0">
                <a:solidFill>
                  <a:schemeClr val="bg1"/>
                </a:solidFill>
                <a:latin typeface="微软雅黑" pitchFamily="34" charset="-122"/>
                <a:ea typeface="微软雅黑" pitchFamily="34" charset="-122"/>
              </a:rPr>
              <a:t>目标</a:t>
            </a:r>
            <a:endParaRPr lang="zh-CN" altLang="en-US" sz="3200" b="1" dirty="0">
              <a:solidFill>
                <a:schemeClr val="bg1"/>
              </a:solidFill>
              <a:latin typeface="微软雅黑" pitchFamily="34" charset="-122"/>
              <a:ea typeface="微软雅黑" pitchFamily="34" charset="-122"/>
            </a:endParaRPr>
          </a:p>
        </p:txBody>
      </p:sp>
      <p:sp>
        <p:nvSpPr>
          <p:cNvPr id="25" name="文本框 24"/>
          <p:cNvSpPr txBox="1"/>
          <p:nvPr/>
        </p:nvSpPr>
        <p:spPr>
          <a:xfrm>
            <a:off x="10617954" y="7768848"/>
            <a:ext cx="723275" cy="344710"/>
          </a:xfrm>
          <a:prstGeom prst="rect">
            <a:avLst/>
          </a:prstGeom>
          <a:noFill/>
        </p:spPr>
        <p:txBody>
          <a:bodyPr wrap="none" rtlCol="0">
            <a:spAutoFit/>
          </a:bodyPr>
          <a:lstStyle/>
          <a:p>
            <a:pPr>
              <a:lnSpc>
                <a:spcPct val="130000"/>
              </a:lnSpc>
            </a:pPr>
            <a:r>
              <a:rPr lang="zh-CN" altLang="en-US" sz="1400" dirty="0" smtClean="0">
                <a:latin typeface="Arial" panose="020B0604020202020204" pitchFamily="34" charset="0"/>
                <a:ea typeface="微软雅黑" panose="020B0503020204020204" pitchFamily="34" charset="-122"/>
              </a:rPr>
              <a:t>延迟符</a:t>
            </a:r>
          </a:p>
        </p:txBody>
      </p:sp>
      <p:sp>
        <p:nvSpPr>
          <p:cNvPr id="17" name="圆角矩形 16"/>
          <p:cNvSpPr/>
          <p:nvPr/>
        </p:nvSpPr>
        <p:spPr>
          <a:xfrm>
            <a:off x="325821" y="1047378"/>
            <a:ext cx="11235915" cy="5430914"/>
          </a:xfrm>
          <a:prstGeom prst="roundRect">
            <a:avLst/>
          </a:prstGeom>
          <a:no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p>
        </p:txBody>
      </p:sp>
      <p:sp>
        <p:nvSpPr>
          <p:cNvPr id="75777" name="Rectangle 1"/>
          <p:cNvSpPr>
            <a:spLocks noChangeArrowheads="1"/>
          </p:cNvSpPr>
          <p:nvPr/>
        </p:nvSpPr>
        <p:spPr bwMode="auto">
          <a:xfrm>
            <a:off x="1055953" y="1593804"/>
            <a:ext cx="9314480" cy="4570482"/>
          </a:xfrm>
          <a:prstGeom prst="rect">
            <a:avLst/>
          </a:prstGeom>
          <a:noFill/>
          <a:ln w="9525">
            <a:noFill/>
            <a:miter lim="800000"/>
            <a:headEnd/>
            <a:tailEnd/>
          </a:ln>
          <a:effectLst/>
        </p:spPr>
        <p:txBody>
          <a:bodyPr vert="horz" wrap="square" lIns="91440" tIns="45720" rIns="91440" bIns="0" numCol="1" anchor="ctr" anchorCtr="0" compatLnSpc="1">
            <a:prstTxWarp prst="textNoShape">
              <a:avLst/>
            </a:prstTxWarp>
            <a:spAutoFit/>
          </a:bodyPr>
          <a:lstStyle/>
          <a:p>
            <a:pPr indent="269875" fontAlgn="base">
              <a:spcBef>
                <a:spcPct val="0"/>
              </a:spcBef>
              <a:spcAft>
                <a:spcPct val="0"/>
              </a:spcAft>
            </a:pPr>
            <a:r>
              <a:rPr lang="en-US" altLang="zh-CN" sz="3000" b="1" dirty="0" smtClean="0"/>
              <a:t> 6.3.1  </a:t>
            </a:r>
            <a:r>
              <a:rPr lang="zh-CN" altLang="en-US" sz="3000" b="1" dirty="0" smtClean="0"/>
              <a:t>现场查勘的准备</a:t>
            </a:r>
            <a:endParaRPr lang="zh-CN" altLang="zh-CN" sz="3000" b="1" dirty="0" smtClean="0"/>
          </a:p>
          <a:p>
            <a:pPr marL="0" marR="0" lvl="0" indent="269875" algn="l" defTabSz="914400" rtl="0" eaLnBrk="1" fontAlgn="base" latinLnBrk="0" hangingPunct="1">
              <a:lnSpc>
                <a:spcPct val="100000"/>
              </a:lnSpc>
              <a:spcBef>
                <a:spcPct val="0"/>
              </a:spcBef>
              <a:spcAft>
                <a:spcPct val="0"/>
              </a:spcAft>
              <a:buClrTx/>
              <a:buSzTx/>
              <a:buFontTx/>
              <a:buNone/>
              <a:tabLst/>
            </a:pPr>
            <a:endParaRPr kumimoji="0" lang="zh-CN" altLang="en-US" sz="2400" b="1" i="0" u="none" strike="noStrike" cap="none" normalizeH="0" baseline="0" dirty="0" smtClean="0">
              <a:ln>
                <a:noFill/>
              </a:ln>
              <a:solidFill>
                <a:schemeClr val="tx1"/>
              </a:solidFill>
              <a:effectLst/>
              <a:latin typeface="+mn-ea"/>
              <a:cs typeface="Times New Roman" pitchFamily="18" charset="0"/>
            </a:endParaRPr>
          </a:p>
          <a:p>
            <a:pPr indent="457200"/>
            <a:r>
              <a:rPr lang="en-US" altLang="zh-CN" sz="2400" b="1" dirty="0" smtClean="0">
                <a:latin typeface="+mn-ea"/>
              </a:rPr>
              <a:t>1</a:t>
            </a:r>
            <a:r>
              <a:rPr lang="zh-CN" altLang="zh-CN" sz="2400" b="1" dirty="0" smtClean="0">
                <a:latin typeface="+mn-ea"/>
              </a:rPr>
              <a:t>．</a:t>
            </a:r>
            <a:r>
              <a:rPr lang="zh-CN" altLang="en-US" sz="2400" b="1" dirty="0" smtClean="0">
                <a:latin typeface="+mn-ea"/>
              </a:rPr>
              <a:t>查阅抄单</a:t>
            </a:r>
            <a:endParaRPr lang="en-US" altLang="zh-CN" sz="2400" b="1" dirty="0" smtClean="0">
              <a:latin typeface="+mn-ea"/>
            </a:endParaRPr>
          </a:p>
          <a:p>
            <a:pPr indent="457200"/>
            <a:r>
              <a:rPr lang="en-US" altLang="zh-CN" sz="2400" b="1" dirty="0" smtClean="0">
                <a:latin typeface="+mn-ea"/>
              </a:rPr>
              <a:t>2</a:t>
            </a:r>
            <a:r>
              <a:rPr lang="zh-CN" altLang="zh-CN" sz="2400" b="1" dirty="0" smtClean="0">
                <a:latin typeface="+mn-ea"/>
              </a:rPr>
              <a:t>．接受并打印报案记录</a:t>
            </a:r>
          </a:p>
          <a:p>
            <a:pPr indent="457200"/>
            <a:r>
              <a:rPr lang="en-US" altLang="zh-CN" sz="2400" b="1" dirty="0" smtClean="0">
                <a:latin typeface="+mn-ea"/>
              </a:rPr>
              <a:t>3</a:t>
            </a:r>
            <a:r>
              <a:rPr lang="zh-CN" altLang="zh-CN" sz="2400" b="1" dirty="0" smtClean="0">
                <a:latin typeface="+mn-ea"/>
              </a:rPr>
              <a:t>．检验查勘设备与资料</a:t>
            </a:r>
          </a:p>
          <a:p>
            <a:pPr indent="457200"/>
            <a:r>
              <a:rPr lang="en-US" altLang="zh-CN" sz="2400" b="1" dirty="0" smtClean="0">
                <a:latin typeface="+mn-ea"/>
              </a:rPr>
              <a:t>4</a:t>
            </a:r>
            <a:r>
              <a:rPr lang="zh-CN" altLang="zh-CN" sz="2400" b="1" dirty="0" smtClean="0">
                <a:latin typeface="+mn-ea"/>
              </a:rPr>
              <a:t>．外出查勘</a:t>
            </a:r>
          </a:p>
          <a:p>
            <a:pPr indent="457200"/>
            <a:r>
              <a:rPr lang="en-US" altLang="zh-CN" sz="2400" b="1" dirty="0" smtClean="0">
                <a:latin typeface="+mn-ea"/>
              </a:rPr>
              <a:t>5</a:t>
            </a:r>
            <a:r>
              <a:rPr lang="zh-CN" altLang="zh-CN" sz="2400" b="1" dirty="0" smtClean="0">
                <a:latin typeface="+mn-ea"/>
              </a:rPr>
              <a:t>．尽快与报案人取得电话联系</a:t>
            </a:r>
          </a:p>
          <a:p>
            <a:pPr indent="457200"/>
            <a:r>
              <a:rPr lang="en-US" altLang="zh-CN" sz="2400" b="1" dirty="0" smtClean="0">
                <a:latin typeface="+mn-ea"/>
              </a:rPr>
              <a:t>6</a:t>
            </a:r>
            <a:r>
              <a:rPr lang="zh-CN" altLang="zh-CN" sz="2400" b="1" dirty="0" smtClean="0">
                <a:latin typeface="+mn-ea"/>
              </a:rPr>
              <a:t>．不能按约定时间到达现场的，应及时与客户联系并说明原因</a:t>
            </a:r>
          </a:p>
          <a:p>
            <a:pPr indent="457200"/>
            <a:r>
              <a:rPr lang="en-US" altLang="zh-CN" sz="2400" b="1" dirty="0" smtClean="0">
                <a:latin typeface="+mn-ea"/>
              </a:rPr>
              <a:t>7</a:t>
            </a:r>
            <a:r>
              <a:rPr lang="zh-CN" altLang="zh-CN" sz="2400" b="1" dirty="0" smtClean="0">
                <a:latin typeface="+mn-ea"/>
              </a:rPr>
              <a:t>．问候客户，进行自我介绍，并询问、确认对方身份（被保险人或驾驶员或报案人），得到对方肯定回答后，对客户所遭受的损失表示同情，用适当语言进行安慰，缓解客户着急的心情</a:t>
            </a:r>
            <a:endParaRPr lang="en-US" altLang="zh-CN" sz="2400" b="1" dirty="0" smtClean="0">
              <a:latin typeface="+mn-ea"/>
            </a:endParaRPr>
          </a:p>
          <a:p>
            <a:pPr indent="457200"/>
            <a:endParaRPr lang="en-US" altLang="zh-CN" sz="2400" b="1" dirty="0" smtClean="0">
              <a:latin typeface="+mn-ea"/>
            </a:endParaRPr>
          </a:p>
        </p:txBody>
      </p:sp>
    </p:spTree>
    <p:extLst>
      <p:ext uri="{BB962C8B-B14F-4D97-AF65-F5344CB8AC3E}">
        <p14:creationId xmlns:p14="http://schemas.microsoft.com/office/powerpoint/2010/main" val="2094906781"/>
      </p:ext>
    </p:extLst>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528" fill="hold" grpId="0" nodeType="afterEffect">
                                  <p:stCondLst>
                                    <p:cond delay="0"/>
                                  </p:stCondLst>
                                  <p:childTnLst>
                                    <p:set>
                                      <p:cBhvr>
                                        <p:cTn id="11" dur="1" fill="hold">
                                          <p:stCondLst>
                                            <p:cond delay="0"/>
                                          </p:stCondLst>
                                        </p:cTn>
                                        <p:tgtEl>
                                          <p:spTgt spid="23"/>
                                        </p:tgtEl>
                                        <p:attrNameLst>
                                          <p:attrName>style.visibility</p:attrName>
                                        </p:attrNameLst>
                                      </p:cBhvr>
                                      <p:to>
                                        <p:strVal val="visible"/>
                                      </p:to>
                                    </p:set>
                                    <p:anim calcmode="lin" valueType="num">
                                      <p:cBhvr>
                                        <p:cTn id="12" dur="500" fill="hold"/>
                                        <p:tgtEl>
                                          <p:spTgt spid="23"/>
                                        </p:tgtEl>
                                        <p:attrNameLst>
                                          <p:attrName>ppt_w</p:attrName>
                                        </p:attrNameLst>
                                      </p:cBhvr>
                                      <p:tavLst>
                                        <p:tav tm="0">
                                          <p:val>
                                            <p:fltVal val="0"/>
                                          </p:val>
                                        </p:tav>
                                        <p:tav tm="100000">
                                          <p:val>
                                            <p:strVal val="#ppt_w"/>
                                          </p:val>
                                        </p:tav>
                                      </p:tavLst>
                                    </p:anim>
                                    <p:anim calcmode="lin" valueType="num">
                                      <p:cBhvr>
                                        <p:cTn id="13" dur="500" fill="hold"/>
                                        <p:tgtEl>
                                          <p:spTgt spid="23"/>
                                        </p:tgtEl>
                                        <p:attrNameLst>
                                          <p:attrName>ppt_h</p:attrName>
                                        </p:attrNameLst>
                                      </p:cBhvr>
                                      <p:tavLst>
                                        <p:tav tm="0">
                                          <p:val>
                                            <p:fltVal val="0"/>
                                          </p:val>
                                        </p:tav>
                                        <p:tav tm="100000">
                                          <p:val>
                                            <p:strVal val="#ppt_h"/>
                                          </p:val>
                                        </p:tav>
                                      </p:tavLst>
                                    </p:anim>
                                    <p:animEffect transition="in" filter="fade">
                                      <p:cBhvr>
                                        <p:cTn id="14" dur="500"/>
                                        <p:tgtEl>
                                          <p:spTgt spid="23"/>
                                        </p:tgtEl>
                                      </p:cBhvr>
                                    </p:animEffect>
                                    <p:anim calcmode="lin" valueType="num">
                                      <p:cBhvr>
                                        <p:cTn id="15" dur="500" fill="hold"/>
                                        <p:tgtEl>
                                          <p:spTgt spid="23"/>
                                        </p:tgtEl>
                                        <p:attrNameLst>
                                          <p:attrName>ppt_x</p:attrName>
                                        </p:attrNameLst>
                                      </p:cBhvr>
                                      <p:tavLst>
                                        <p:tav tm="0">
                                          <p:val>
                                            <p:fltVal val="0.5"/>
                                          </p:val>
                                        </p:tav>
                                        <p:tav tm="100000">
                                          <p:val>
                                            <p:strVal val="#ppt_x"/>
                                          </p:val>
                                        </p:tav>
                                      </p:tavLst>
                                    </p:anim>
                                    <p:anim calcmode="lin" valueType="num">
                                      <p:cBhvr>
                                        <p:cTn id="16" dur="500" fill="hold"/>
                                        <p:tgtEl>
                                          <p:spTgt spid="23"/>
                                        </p:tgtEl>
                                        <p:attrNameLst>
                                          <p:attrName>ppt_y</p:attrName>
                                        </p:attrNameLst>
                                      </p:cBhvr>
                                      <p:tavLst>
                                        <p:tav tm="0">
                                          <p:val>
                                            <p:fltVal val="0.5"/>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2" presetClass="entr" presetSubtype="4" fill="hold" grpId="0" nodeType="clickEffect">
                                  <p:stCondLst>
                                    <p:cond delay="0"/>
                                  </p:stCondLst>
                                  <p:childTnLst>
                                    <p:set>
                                      <p:cBhvr>
                                        <p:cTn id="20" dur="1" fill="hold">
                                          <p:stCondLst>
                                            <p:cond delay="0"/>
                                          </p:stCondLst>
                                        </p:cTn>
                                        <p:tgtEl>
                                          <p:spTgt spid="25"/>
                                        </p:tgtEl>
                                        <p:attrNameLst>
                                          <p:attrName>style.visibility</p:attrName>
                                        </p:attrNameLst>
                                      </p:cBhvr>
                                      <p:to>
                                        <p:strVal val="visible"/>
                                      </p:to>
                                    </p:set>
                                    <p:animEffect transition="in" filter="wipe(down)">
                                      <p:cBhvr>
                                        <p:cTn id="21" dur="750"/>
                                        <p:tgtEl>
                                          <p:spTgt spid="25"/>
                                        </p:tgtEl>
                                      </p:cBhvr>
                                    </p:animEffect>
                                  </p:childTnLst>
                                </p:cTn>
                              </p:par>
                            </p:childTnLst>
                          </p:cTn>
                        </p:par>
                        <p:par>
                          <p:cTn id="22" fill="hold">
                            <p:stCondLst>
                              <p:cond delay="750"/>
                            </p:stCondLst>
                            <p:childTnLst>
                              <p:par>
                                <p:cTn id="23" presetID="2" presetClass="entr" presetSubtype="2" fill="hold" grpId="0" nodeType="afterEffect">
                                  <p:stCondLst>
                                    <p:cond delay="0"/>
                                  </p:stCondLst>
                                  <p:childTnLst>
                                    <p:set>
                                      <p:cBhvr>
                                        <p:cTn id="24" dur="1" fill="hold">
                                          <p:stCondLst>
                                            <p:cond delay="0"/>
                                          </p:stCondLst>
                                        </p:cTn>
                                        <p:tgtEl>
                                          <p:spTgt spid="17"/>
                                        </p:tgtEl>
                                        <p:attrNameLst>
                                          <p:attrName>style.visibility</p:attrName>
                                        </p:attrNameLst>
                                      </p:cBhvr>
                                      <p:to>
                                        <p:strVal val="visible"/>
                                      </p:to>
                                    </p:set>
                                    <p:anim calcmode="lin" valueType="num">
                                      <p:cBhvr additive="base">
                                        <p:cTn id="25" dur="500" fill="hold"/>
                                        <p:tgtEl>
                                          <p:spTgt spid="17"/>
                                        </p:tgtEl>
                                        <p:attrNameLst>
                                          <p:attrName>ppt_x</p:attrName>
                                        </p:attrNameLst>
                                      </p:cBhvr>
                                      <p:tavLst>
                                        <p:tav tm="0">
                                          <p:val>
                                            <p:strVal val="1+#ppt_w/2"/>
                                          </p:val>
                                        </p:tav>
                                        <p:tav tm="100000">
                                          <p:val>
                                            <p:strVal val="#ppt_x"/>
                                          </p:val>
                                        </p:tav>
                                      </p:tavLst>
                                    </p:anim>
                                    <p:anim calcmode="lin" valueType="num">
                                      <p:cBhvr additive="base">
                                        <p:cTn id="26" dur="500" fill="hold"/>
                                        <p:tgtEl>
                                          <p:spTgt spid="17"/>
                                        </p:tgtEl>
                                        <p:attrNameLst>
                                          <p:attrName>ppt_y</p:attrName>
                                        </p:attrNameLst>
                                      </p:cBhvr>
                                      <p:tavLst>
                                        <p:tav tm="0">
                                          <p:val>
                                            <p:strVal val="#ppt_y"/>
                                          </p:val>
                                        </p:tav>
                                        <p:tav tm="100000">
                                          <p:val>
                                            <p:strVal val="#ppt_y"/>
                                          </p:val>
                                        </p:tav>
                                      </p:tavLst>
                                    </p:anim>
                                  </p:childTnLst>
                                </p:cTn>
                              </p:par>
                            </p:childTnLst>
                          </p:cTn>
                        </p:par>
                        <p:par>
                          <p:cTn id="27" fill="hold">
                            <p:stCondLst>
                              <p:cond delay="1250"/>
                            </p:stCondLst>
                            <p:childTnLst>
                              <p:par>
                                <p:cTn id="28" presetID="8" presetClass="entr" presetSubtype="16" fill="hold" grpId="0" nodeType="afterEffect">
                                  <p:stCondLst>
                                    <p:cond delay="0"/>
                                  </p:stCondLst>
                                  <p:childTnLst>
                                    <p:set>
                                      <p:cBhvr>
                                        <p:cTn id="29" dur="1" fill="hold">
                                          <p:stCondLst>
                                            <p:cond delay="0"/>
                                          </p:stCondLst>
                                        </p:cTn>
                                        <p:tgtEl>
                                          <p:spTgt spid="75777"/>
                                        </p:tgtEl>
                                        <p:attrNameLst>
                                          <p:attrName>style.visibility</p:attrName>
                                        </p:attrNameLst>
                                      </p:cBhvr>
                                      <p:to>
                                        <p:strVal val="visible"/>
                                      </p:to>
                                    </p:set>
                                    <p:animEffect transition="in" filter="diamond(in)">
                                      <p:cBhvr>
                                        <p:cTn id="30" dur="2000"/>
                                        <p:tgtEl>
                                          <p:spTgt spid="757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5" grpId="0"/>
      <p:bldP spid="17" grpId="0" animBg="1"/>
      <p:bldP spid="75777"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5"/>
          <p:cNvGrpSpPr>
            <a:grpSpLocks/>
          </p:cNvGrpSpPr>
          <p:nvPr/>
        </p:nvGrpSpPr>
        <p:grpSpPr bwMode="auto">
          <a:xfrm>
            <a:off x="-421928" y="152402"/>
            <a:ext cx="3196125" cy="594953"/>
            <a:chOff x="6168776" y="1221676"/>
            <a:chExt cx="3690110" cy="686848"/>
          </a:xfrm>
        </p:grpSpPr>
        <p:sp>
          <p:nvSpPr>
            <p:cNvPr id="5" name="圆角矩形 4"/>
            <p:cNvSpPr/>
            <p:nvPr/>
          </p:nvSpPr>
          <p:spPr>
            <a:xfrm>
              <a:off x="6168776" y="1221676"/>
              <a:ext cx="3690110" cy="593421"/>
            </a:xfrm>
            <a:prstGeom prst="roundRect">
              <a:avLst>
                <a:gd name="adj" fmla="val 50000"/>
              </a:avLst>
            </a:prstGeom>
            <a:solidFill>
              <a:srgbClr val="FFFFFF"/>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solidFill>
                  <a:srgbClr val="3F7B33"/>
                </a:solidFill>
                <a:latin typeface="等线" panose="020F0502020204030204"/>
                <a:ea typeface="等线" panose="02010600030101010101" pitchFamily="2" charset="-122"/>
              </a:endParaRPr>
            </a:p>
          </p:txBody>
        </p:sp>
        <p:sp>
          <p:nvSpPr>
            <p:cNvPr id="6" name="文本框 13"/>
            <p:cNvSpPr txBox="1">
              <a:spLocks noChangeArrowheads="1"/>
            </p:cNvSpPr>
            <p:nvPr/>
          </p:nvSpPr>
          <p:spPr bwMode="auto">
            <a:xfrm>
              <a:off x="6834600" y="1233426"/>
              <a:ext cx="2830181" cy="675098"/>
            </a:xfrm>
            <a:prstGeom prst="rect">
              <a:avLst/>
            </a:prstGeom>
            <a:noFill/>
            <a:ln w="9525">
              <a:noFill/>
              <a:miter lim="800000"/>
              <a:headEnd/>
              <a:tailEnd/>
            </a:ln>
          </p:spPr>
          <p:txBody>
            <a:bodyPr wrap="none">
              <a:spAutoFit/>
            </a:bodyPr>
            <a:lstStyle/>
            <a:p>
              <a:r>
                <a:rPr lang="en-US" altLang="zh-CN" sz="3200" b="1" dirty="0" smtClean="0">
                  <a:solidFill>
                    <a:schemeClr val="accent1"/>
                  </a:solidFill>
                </a:rPr>
                <a:t>6.3 </a:t>
              </a:r>
              <a:r>
                <a:rPr lang="zh-CN" altLang="en-US" sz="3200" b="1" dirty="0" smtClean="0">
                  <a:solidFill>
                    <a:schemeClr val="accent1"/>
                  </a:solidFill>
                </a:rPr>
                <a:t>现场查勘</a:t>
              </a:r>
              <a:endParaRPr lang="zh-CN" altLang="zh-CN" sz="3200" b="1" dirty="0">
                <a:solidFill>
                  <a:schemeClr val="accent1"/>
                </a:solidFill>
              </a:endParaRPr>
            </a:p>
          </p:txBody>
        </p:sp>
      </p:grpSp>
      <p:sp>
        <p:nvSpPr>
          <p:cNvPr id="25" name="文本框 24"/>
          <p:cNvSpPr txBox="1"/>
          <p:nvPr/>
        </p:nvSpPr>
        <p:spPr>
          <a:xfrm>
            <a:off x="10617954" y="7768848"/>
            <a:ext cx="723275" cy="344710"/>
          </a:xfrm>
          <a:prstGeom prst="rect">
            <a:avLst/>
          </a:prstGeom>
          <a:noFill/>
        </p:spPr>
        <p:txBody>
          <a:bodyPr wrap="none" rtlCol="0">
            <a:spAutoFit/>
          </a:bodyPr>
          <a:lstStyle/>
          <a:p>
            <a:pPr>
              <a:lnSpc>
                <a:spcPct val="130000"/>
              </a:lnSpc>
            </a:pPr>
            <a:r>
              <a:rPr lang="zh-CN" altLang="en-US" sz="1400" dirty="0" smtClean="0">
                <a:latin typeface="Arial" panose="020B0604020202020204" pitchFamily="34" charset="0"/>
                <a:ea typeface="微软雅黑" panose="020B0503020204020204" pitchFamily="34" charset="-122"/>
              </a:rPr>
              <a:t>延迟符</a:t>
            </a:r>
          </a:p>
        </p:txBody>
      </p:sp>
      <p:sp>
        <p:nvSpPr>
          <p:cNvPr id="75777" name="Rectangle 1"/>
          <p:cNvSpPr>
            <a:spLocks noChangeArrowheads="1"/>
          </p:cNvSpPr>
          <p:nvPr/>
        </p:nvSpPr>
        <p:spPr bwMode="auto">
          <a:xfrm>
            <a:off x="924733" y="1131376"/>
            <a:ext cx="9314480" cy="877163"/>
          </a:xfrm>
          <a:prstGeom prst="rect">
            <a:avLst/>
          </a:prstGeom>
          <a:noFill/>
          <a:ln w="9525">
            <a:noFill/>
            <a:miter lim="800000"/>
            <a:headEnd/>
            <a:tailEnd/>
          </a:ln>
          <a:effectLst/>
        </p:spPr>
        <p:txBody>
          <a:bodyPr vert="horz" wrap="square" lIns="91440" tIns="45720" rIns="91440" bIns="0" numCol="1" anchor="ctr" anchorCtr="0" compatLnSpc="1">
            <a:prstTxWarp prst="textNoShape">
              <a:avLst/>
            </a:prstTxWarp>
            <a:spAutoFit/>
          </a:bodyPr>
          <a:lstStyle/>
          <a:p>
            <a:pPr indent="269875" fontAlgn="base">
              <a:spcBef>
                <a:spcPct val="0"/>
              </a:spcBef>
              <a:spcAft>
                <a:spcPct val="0"/>
              </a:spcAft>
            </a:pPr>
            <a:r>
              <a:rPr lang="en-US" altLang="zh-CN" sz="3000" b="1" dirty="0" smtClean="0"/>
              <a:t> 6.3.2  </a:t>
            </a:r>
            <a:r>
              <a:rPr lang="zh-CN" altLang="en-US" sz="3000" b="1" dirty="0" smtClean="0"/>
              <a:t>现场查勘的工作内容</a:t>
            </a:r>
            <a:endParaRPr lang="zh-CN" altLang="zh-CN" sz="3000" b="1" dirty="0" smtClean="0"/>
          </a:p>
          <a:p>
            <a:pPr marL="0" marR="0" lvl="0" indent="269875" algn="l" defTabSz="914400" rtl="0" eaLnBrk="1" fontAlgn="base" latinLnBrk="0" hangingPunct="1">
              <a:lnSpc>
                <a:spcPct val="100000"/>
              </a:lnSpc>
              <a:spcBef>
                <a:spcPct val="0"/>
              </a:spcBef>
              <a:spcAft>
                <a:spcPct val="0"/>
              </a:spcAft>
              <a:buClrTx/>
              <a:buSzTx/>
              <a:buFontTx/>
              <a:buNone/>
              <a:tabLst/>
            </a:pPr>
            <a:endParaRPr kumimoji="0" lang="zh-CN" altLang="en-US" sz="2400" b="1" i="0" u="none" strike="noStrike" cap="none" normalizeH="0" baseline="0" dirty="0" smtClean="0">
              <a:ln>
                <a:noFill/>
              </a:ln>
              <a:solidFill>
                <a:schemeClr val="tx1"/>
              </a:solidFill>
              <a:effectLst/>
              <a:latin typeface="+mn-ea"/>
              <a:cs typeface="Times New Roman" pitchFamily="18" charset="0"/>
            </a:endParaRPr>
          </a:p>
        </p:txBody>
      </p:sp>
      <p:grpSp>
        <p:nvGrpSpPr>
          <p:cNvPr id="26" name="组合 94"/>
          <p:cNvGrpSpPr/>
          <p:nvPr/>
        </p:nvGrpSpPr>
        <p:grpSpPr>
          <a:xfrm>
            <a:off x="4726938" y="2015640"/>
            <a:ext cx="1636464" cy="1413251"/>
            <a:chOff x="2301202" y="523979"/>
            <a:chExt cx="985697" cy="1134998"/>
          </a:xfrm>
          <a:solidFill>
            <a:schemeClr val="accent1">
              <a:lumMod val="60000"/>
              <a:lumOff val="40000"/>
            </a:schemeClr>
          </a:solidFill>
        </p:grpSpPr>
        <p:sp>
          <p:nvSpPr>
            <p:cNvPr id="27" name="任意多边形 26"/>
            <p:cNvSpPr/>
            <p:nvPr/>
          </p:nvSpPr>
          <p:spPr>
            <a:xfrm>
              <a:off x="2301202" y="523979"/>
              <a:ext cx="985697" cy="1134998"/>
            </a:xfrm>
            <a:custGeom>
              <a:avLst/>
              <a:gdLst>
                <a:gd name="connsiteX0" fmla="*/ 0 w 2008628"/>
                <a:gd name="connsiteY0" fmla="*/ 873753 h 1747506"/>
                <a:gd name="connsiteX1" fmla="*/ 436877 w 2008628"/>
                <a:gd name="connsiteY1" fmla="*/ 0 h 1747506"/>
                <a:gd name="connsiteX2" fmla="*/ 1571752 w 2008628"/>
                <a:gd name="connsiteY2" fmla="*/ 0 h 1747506"/>
                <a:gd name="connsiteX3" fmla="*/ 2008628 w 2008628"/>
                <a:gd name="connsiteY3" fmla="*/ 873753 h 1747506"/>
                <a:gd name="connsiteX4" fmla="*/ 1571752 w 2008628"/>
                <a:gd name="connsiteY4" fmla="*/ 1747506 h 1747506"/>
                <a:gd name="connsiteX5" fmla="*/ 436877 w 2008628"/>
                <a:gd name="connsiteY5" fmla="*/ 1747506 h 1747506"/>
                <a:gd name="connsiteX6" fmla="*/ 0 w 2008628"/>
                <a:gd name="connsiteY6" fmla="*/ 873753 h 1747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8628" h="1747506">
                  <a:moveTo>
                    <a:pt x="1004314" y="0"/>
                  </a:moveTo>
                  <a:lnTo>
                    <a:pt x="2008627" y="380083"/>
                  </a:lnTo>
                  <a:lnTo>
                    <a:pt x="2008627" y="1367424"/>
                  </a:lnTo>
                  <a:lnTo>
                    <a:pt x="1004314" y="1747506"/>
                  </a:lnTo>
                  <a:lnTo>
                    <a:pt x="1" y="1367424"/>
                  </a:lnTo>
                  <a:lnTo>
                    <a:pt x="1" y="380083"/>
                  </a:lnTo>
                  <a:lnTo>
                    <a:pt x="1004314" y="0"/>
                  </a:lnTo>
                  <a:close/>
                </a:path>
              </a:pathLst>
            </a:custGeom>
            <a:grpFill/>
            <a:ln>
              <a:noFill/>
            </a:ln>
            <a:effectLst>
              <a:outerShdw blurRad="63500" sx="102000" sy="102000" algn="ctr" rotWithShape="0">
                <a:prstClr val="black">
                  <a:alpha val="40000"/>
                </a:prstClr>
              </a:outerShdw>
            </a:effectLst>
          </p:spPr>
          <p:txBody>
            <a:bodyPr vert="horz" wrap="square" lIns="68580" tIns="34290" rIns="68580" bIns="34290" numCol="1" anchor="t" anchorCtr="0" compatLnSpc="1">
              <a:prstTxWarp prst="textNoShape">
                <a:avLst/>
              </a:prstTxWarp>
            </a:bodyPr>
            <a:lstStyle/>
            <a:p>
              <a:endParaRPr lang="zh-CN" altLang="en-US">
                <a:solidFill>
                  <a:schemeClr val="tx1">
                    <a:lumMod val="50000"/>
                    <a:lumOff val="50000"/>
                  </a:schemeClr>
                </a:solidFill>
              </a:endParaRPr>
            </a:p>
          </p:txBody>
        </p:sp>
        <p:sp>
          <p:nvSpPr>
            <p:cNvPr id="28" name="任意多边形 27"/>
            <p:cNvSpPr/>
            <p:nvPr/>
          </p:nvSpPr>
          <p:spPr>
            <a:xfrm>
              <a:off x="2392465" y="616696"/>
              <a:ext cx="815301" cy="938793"/>
            </a:xfrm>
            <a:custGeom>
              <a:avLst/>
              <a:gdLst>
                <a:gd name="connsiteX0" fmla="*/ 0 w 2008628"/>
                <a:gd name="connsiteY0" fmla="*/ 873753 h 1747506"/>
                <a:gd name="connsiteX1" fmla="*/ 436877 w 2008628"/>
                <a:gd name="connsiteY1" fmla="*/ 0 h 1747506"/>
                <a:gd name="connsiteX2" fmla="*/ 1571752 w 2008628"/>
                <a:gd name="connsiteY2" fmla="*/ 0 h 1747506"/>
                <a:gd name="connsiteX3" fmla="*/ 2008628 w 2008628"/>
                <a:gd name="connsiteY3" fmla="*/ 873753 h 1747506"/>
                <a:gd name="connsiteX4" fmla="*/ 1571752 w 2008628"/>
                <a:gd name="connsiteY4" fmla="*/ 1747506 h 1747506"/>
                <a:gd name="connsiteX5" fmla="*/ 436877 w 2008628"/>
                <a:gd name="connsiteY5" fmla="*/ 1747506 h 1747506"/>
                <a:gd name="connsiteX6" fmla="*/ 0 w 2008628"/>
                <a:gd name="connsiteY6" fmla="*/ 873753 h 1747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8628" h="1747506">
                  <a:moveTo>
                    <a:pt x="1004314" y="0"/>
                  </a:moveTo>
                  <a:lnTo>
                    <a:pt x="2008627" y="380083"/>
                  </a:lnTo>
                  <a:lnTo>
                    <a:pt x="2008627" y="1367424"/>
                  </a:lnTo>
                  <a:lnTo>
                    <a:pt x="1004314" y="1747506"/>
                  </a:lnTo>
                  <a:lnTo>
                    <a:pt x="1" y="1367424"/>
                  </a:lnTo>
                  <a:lnTo>
                    <a:pt x="1" y="380083"/>
                  </a:lnTo>
                  <a:lnTo>
                    <a:pt x="1004314" y="0"/>
                  </a:ln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50000"/>
                    <a:lumOff val="50000"/>
                  </a:schemeClr>
                </a:solidFill>
              </a:endParaRPr>
            </a:p>
          </p:txBody>
        </p:sp>
      </p:grpSp>
      <p:grpSp>
        <p:nvGrpSpPr>
          <p:cNvPr id="29" name="组合 97"/>
          <p:cNvGrpSpPr/>
          <p:nvPr/>
        </p:nvGrpSpPr>
        <p:grpSpPr>
          <a:xfrm>
            <a:off x="6740207" y="3673958"/>
            <a:ext cx="1636464" cy="1413251"/>
            <a:chOff x="2301202" y="523979"/>
            <a:chExt cx="985697" cy="1134998"/>
          </a:xfrm>
        </p:grpSpPr>
        <p:sp>
          <p:nvSpPr>
            <p:cNvPr id="30" name="任意多边形 29"/>
            <p:cNvSpPr/>
            <p:nvPr/>
          </p:nvSpPr>
          <p:spPr>
            <a:xfrm>
              <a:off x="2301202" y="523979"/>
              <a:ext cx="985697" cy="1134998"/>
            </a:xfrm>
            <a:custGeom>
              <a:avLst/>
              <a:gdLst>
                <a:gd name="connsiteX0" fmla="*/ 0 w 2008628"/>
                <a:gd name="connsiteY0" fmla="*/ 873753 h 1747506"/>
                <a:gd name="connsiteX1" fmla="*/ 436877 w 2008628"/>
                <a:gd name="connsiteY1" fmla="*/ 0 h 1747506"/>
                <a:gd name="connsiteX2" fmla="*/ 1571752 w 2008628"/>
                <a:gd name="connsiteY2" fmla="*/ 0 h 1747506"/>
                <a:gd name="connsiteX3" fmla="*/ 2008628 w 2008628"/>
                <a:gd name="connsiteY3" fmla="*/ 873753 h 1747506"/>
                <a:gd name="connsiteX4" fmla="*/ 1571752 w 2008628"/>
                <a:gd name="connsiteY4" fmla="*/ 1747506 h 1747506"/>
                <a:gd name="connsiteX5" fmla="*/ 436877 w 2008628"/>
                <a:gd name="connsiteY5" fmla="*/ 1747506 h 1747506"/>
                <a:gd name="connsiteX6" fmla="*/ 0 w 2008628"/>
                <a:gd name="connsiteY6" fmla="*/ 873753 h 1747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8628" h="1747506">
                  <a:moveTo>
                    <a:pt x="1004314" y="0"/>
                  </a:moveTo>
                  <a:lnTo>
                    <a:pt x="2008627" y="380083"/>
                  </a:lnTo>
                  <a:lnTo>
                    <a:pt x="2008627" y="1367424"/>
                  </a:lnTo>
                  <a:lnTo>
                    <a:pt x="1004314" y="1747506"/>
                  </a:lnTo>
                  <a:lnTo>
                    <a:pt x="1" y="1367424"/>
                  </a:lnTo>
                  <a:lnTo>
                    <a:pt x="1" y="380083"/>
                  </a:lnTo>
                  <a:lnTo>
                    <a:pt x="1004314" y="0"/>
                  </a:lnTo>
                  <a:close/>
                </a:path>
              </a:pathLst>
            </a:custGeom>
            <a:gradFill>
              <a:gsLst>
                <a:gs pos="0">
                  <a:schemeClr val="bg1">
                    <a:lumMod val="85000"/>
                  </a:schemeClr>
                </a:gs>
                <a:gs pos="1000">
                  <a:schemeClr val="bg1"/>
                </a:gs>
                <a:gs pos="70000">
                  <a:schemeClr val="bg1">
                    <a:lumMod val="85000"/>
                  </a:schemeClr>
                </a:gs>
              </a:gsLst>
              <a:lin ang="8400000" scaled="0"/>
            </a:gradFill>
            <a:ln>
              <a:noFill/>
            </a:ln>
            <a:effectLst>
              <a:outerShdw blurRad="63500" sx="102000" sy="102000" algn="ctr" rotWithShape="0">
                <a:prstClr val="black">
                  <a:alpha val="40000"/>
                </a:prstClr>
              </a:outerShdw>
            </a:effectLst>
          </p:spPr>
          <p:txBody>
            <a:bodyPr vert="horz" wrap="square" lIns="68580" tIns="34290" rIns="68580" bIns="34290" numCol="1" anchor="t" anchorCtr="0" compatLnSpc="1">
              <a:prstTxWarp prst="textNoShape">
                <a:avLst/>
              </a:prstTxWarp>
            </a:bodyPr>
            <a:lstStyle/>
            <a:p>
              <a:endParaRPr lang="zh-CN" altLang="en-US">
                <a:solidFill>
                  <a:schemeClr val="tx1">
                    <a:lumMod val="50000"/>
                    <a:lumOff val="50000"/>
                  </a:schemeClr>
                </a:solidFill>
              </a:endParaRPr>
            </a:p>
          </p:txBody>
        </p:sp>
        <p:sp>
          <p:nvSpPr>
            <p:cNvPr id="31" name="任意多边形 30"/>
            <p:cNvSpPr/>
            <p:nvPr/>
          </p:nvSpPr>
          <p:spPr>
            <a:xfrm>
              <a:off x="2392465" y="616696"/>
              <a:ext cx="815301" cy="938793"/>
            </a:xfrm>
            <a:custGeom>
              <a:avLst/>
              <a:gdLst>
                <a:gd name="connsiteX0" fmla="*/ 0 w 2008628"/>
                <a:gd name="connsiteY0" fmla="*/ 873753 h 1747506"/>
                <a:gd name="connsiteX1" fmla="*/ 436877 w 2008628"/>
                <a:gd name="connsiteY1" fmla="*/ 0 h 1747506"/>
                <a:gd name="connsiteX2" fmla="*/ 1571752 w 2008628"/>
                <a:gd name="connsiteY2" fmla="*/ 0 h 1747506"/>
                <a:gd name="connsiteX3" fmla="*/ 2008628 w 2008628"/>
                <a:gd name="connsiteY3" fmla="*/ 873753 h 1747506"/>
                <a:gd name="connsiteX4" fmla="*/ 1571752 w 2008628"/>
                <a:gd name="connsiteY4" fmla="*/ 1747506 h 1747506"/>
                <a:gd name="connsiteX5" fmla="*/ 436877 w 2008628"/>
                <a:gd name="connsiteY5" fmla="*/ 1747506 h 1747506"/>
                <a:gd name="connsiteX6" fmla="*/ 0 w 2008628"/>
                <a:gd name="connsiteY6" fmla="*/ 873753 h 1747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8628" h="1747506">
                  <a:moveTo>
                    <a:pt x="1004314" y="0"/>
                  </a:moveTo>
                  <a:lnTo>
                    <a:pt x="2008627" y="380083"/>
                  </a:lnTo>
                  <a:lnTo>
                    <a:pt x="2008627" y="1367424"/>
                  </a:lnTo>
                  <a:lnTo>
                    <a:pt x="1004314" y="1747506"/>
                  </a:lnTo>
                  <a:lnTo>
                    <a:pt x="1" y="1367424"/>
                  </a:lnTo>
                  <a:lnTo>
                    <a:pt x="1" y="380083"/>
                  </a:lnTo>
                  <a:lnTo>
                    <a:pt x="1004314" y="0"/>
                  </a:lnTo>
                  <a:close/>
                </a:path>
              </a:pathLst>
            </a:custGeom>
            <a:gradFill>
              <a:gsLst>
                <a:gs pos="0">
                  <a:schemeClr val="bg1">
                    <a:lumMod val="85000"/>
                  </a:schemeClr>
                </a:gs>
                <a:gs pos="0">
                  <a:schemeClr val="bg1"/>
                </a:gs>
                <a:gs pos="100000">
                  <a:schemeClr val="bg1">
                    <a:lumMod val="75000"/>
                  </a:schemeClr>
                </a:gs>
              </a:gsLst>
              <a:lin ang="16200000" scaled="1"/>
            </a:gra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50000"/>
                    <a:lumOff val="50000"/>
                  </a:schemeClr>
                </a:solidFill>
              </a:endParaRPr>
            </a:p>
          </p:txBody>
        </p:sp>
      </p:grpSp>
      <p:grpSp>
        <p:nvGrpSpPr>
          <p:cNvPr id="32" name="组合 106"/>
          <p:cNvGrpSpPr/>
          <p:nvPr/>
        </p:nvGrpSpPr>
        <p:grpSpPr>
          <a:xfrm>
            <a:off x="2067849" y="5063639"/>
            <a:ext cx="1636464" cy="1413251"/>
            <a:chOff x="2301202" y="523979"/>
            <a:chExt cx="985697" cy="1134998"/>
          </a:xfrm>
        </p:grpSpPr>
        <p:sp>
          <p:nvSpPr>
            <p:cNvPr id="33" name="任意多边形 32"/>
            <p:cNvSpPr/>
            <p:nvPr/>
          </p:nvSpPr>
          <p:spPr>
            <a:xfrm>
              <a:off x="2301202" y="523979"/>
              <a:ext cx="985697" cy="1134998"/>
            </a:xfrm>
            <a:custGeom>
              <a:avLst/>
              <a:gdLst>
                <a:gd name="connsiteX0" fmla="*/ 0 w 2008628"/>
                <a:gd name="connsiteY0" fmla="*/ 873753 h 1747506"/>
                <a:gd name="connsiteX1" fmla="*/ 436877 w 2008628"/>
                <a:gd name="connsiteY1" fmla="*/ 0 h 1747506"/>
                <a:gd name="connsiteX2" fmla="*/ 1571752 w 2008628"/>
                <a:gd name="connsiteY2" fmla="*/ 0 h 1747506"/>
                <a:gd name="connsiteX3" fmla="*/ 2008628 w 2008628"/>
                <a:gd name="connsiteY3" fmla="*/ 873753 h 1747506"/>
                <a:gd name="connsiteX4" fmla="*/ 1571752 w 2008628"/>
                <a:gd name="connsiteY4" fmla="*/ 1747506 h 1747506"/>
                <a:gd name="connsiteX5" fmla="*/ 436877 w 2008628"/>
                <a:gd name="connsiteY5" fmla="*/ 1747506 h 1747506"/>
                <a:gd name="connsiteX6" fmla="*/ 0 w 2008628"/>
                <a:gd name="connsiteY6" fmla="*/ 873753 h 1747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8628" h="1747506">
                  <a:moveTo>
                    <a:pt x="1004314" y="0"/>
                  </a:moveTo>
                  <a:lnTo>
                    <a:pt x="2008627" y="380083"/>
                  </a:lnTo>
                  <a:lnTo>
                    <a:pt x="2008627" y="1367424"/>
                  </a:lnTo>
                  <a:lnTo>
                    <a:pt x="1004314" y="1747506"/>
                  </a:lnTo>
                  <a:lnTo>
                    <a:pt x="1" y="1367424"/>
                  </a:lnTo>
                  <a:lnTo>
                    <a:pt x="1" y="380083"/>
                  </a:lnTo>
                  <a:lnTo>
                    <a:pt x="1004314" y="0"/>
                  </a:lnTo>
                  <a:close/>
                </a:path>
              </a:pathLst>
            </a:custGeom>
            <a:gradFill>
              <a:gsLst>
                <a:gs pos="0">
                  <a:schemeClr val="bg1">
                    <a:lumMod val="85000"/>
                  </a:schemeClr>
                </a:gs>
                <a:gs pos="1000">
                  <a:schemeClr val="bg1"/>
                </a:gs>
                <a:gs pos="70000">
                  <a:schemeClr val="bg1">
                    <a:lumMod val="85000"/>
                  </a:schemeClr>
                </a:gs>
              </a:gsLst>
              <a:lin ang="8400000" scaled="0"/>
            </a:gradFill>
            <a:ln>
              <a:noFill/>
            </a:ln>
            <a:effectLst>
              <a:outerShdw blurRad="63500" sx="102000" sy="102000" algn="ctr" rotWithShape="0">
                <a:prstClr val="black">
                  <a:alpha val="40000"/>
                </a:prstClr>
              </a:outerShdw>
            </a:effectLst>
          </p:spPr>
          <p:txBody>
            <a:bodyPr vert="horz" wrap="square" lIns="68580" tIns="34290" rIns="68580" bIns="34290" numCol="1" anchor="t" anchorCtr="0" compatLnSpc="1">
              <a:prstTxWarp prst="textNoShape">
                <a:avLst/>
              </a:prstTxWarp>
            </a:bodyPr>
            <a:lstStyle/>
            <a:p>
              <a:endParaRPr lang="zh-CN" altLang="en-US">
                <a:solidFill>
                  <a:schemeClr val="tx1">
                    <a:lumMod val="50000"/>
                    <a:lumOff val="50000"/>
                  </a:schemeClr>
                </a:solidFill>
              </a:endParaRPr>
            </a:p>
          </p:txBody>
        </p:sp>
        <p:sp>
          <p:nvSpPr>
            <p:cNvPr id="34" name="任意多边形 33"/>
            <p:cNvSpPr/>
            <p:nvPr/>
          </p:nvSpPr>
          <p:spPr>
            <a:xfrm>
              <a:off x="2392465" y="616696"/>
              <a:ext cx="815301" cy="938793"/>
            </a:xfrm>
            <a:custGeom>
              <a:avLst/>
              <a:gdLst>
                <a:gd name="connsiteX0" fmla="*/ 0 w 2008628"/>
                <a:gd name="connsiteY0" fmla="*/ 873753 h 1747506"/>
                <a:gd name="connsiteX1" fmla="*/ 436877 w 2008628"/>
                <a:gd name="connsiteY1" fmla="*/ 0 h 1747506"/>
                <a:gd name="connsiteX2" fmla="*/ 1571752 w 2008628"/>
                <a:gd name="connsiteY2" fmla="*/ 0 h 1747506"/>
                <a:gd name="connsiteX3" fmla="*/ 2008628 w 2008628"/>
                <a:gd name="connsiteY3" fmla="*/ 873753 h 1747506"/>
                <a:gd name="connsiteX4" fmla="*/ 1571752 w 2008628"/>
                <a:gd name="connsiteY4" fmla="*/ 1747506 h 1747506"/>
                <a:gd name="connsiteX5" fmla="*/ 436877 w 2008628"/>
                <a:gd name="connsiteY5" fmla="*/ 1747506 h 1747506"/>
                <a:gd name="connsiteX6" fmla="*/ 0 w 2008628"/>
                <a:gd name="connsiteY6" fmla="*/ 873753 h 1747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8628" h="1747506">
                  <a:moveTo>
                    <a:pt x="1004314" y="0"/>
                  </a:moveTo>
                  <a:lnTo>
                    <a:pt x="2008627" y="380083"/>
                  </a:lnTo>
                  <a:lnTo>
                    <a:pt x="2008627" y="1367424"/>
                  </a:lnTo>
                  <a:lnTo>
                    <a:pt x="1004314" y="1747506"/>
                  </a:lnTo>
                  <a:lnTo>
                    <a:pt x="1" y="1367424"/>
                  </a:lnTo>
                  <a:lnTo>
                    <a:pt x="1" y="380083"/>
                  </a:lnTo>
                  <a:lnTo>
                    <a:pt x="1004314" y="0"/>
                  </a:lnTo>
                  <a:close/>
                </a:path>
              </a:pathLst>
            </a:custGeom>
            <a:gradFill>
              <a:gsLst>
                <a:gs pos="0">
                  <a:schemeClr val="bg1">
                    <a:lumMod val="85000"/>
                  </a:schemeClr>
                </a:gs>
                <a:gs pos="0">
                  <a:schemeClr val="bg1"/>
                </a:gs>
                <a:gs pos="100000">
                  <a:schemeClr val="bg1">
                    <a:lumMod val="75000"/>
                  </a:schemeClr>
                </a:gs>
              </a:gsLst>
              <a:lin ang="16200000" scaled="1"/>
            </a:gra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50000"/>
                    <a:lumOff val="50000"/>
                  </a:schemeClr>
                </a:solidFill>
              </a:endParaRPr>
            </a:p>
          </p:txBody>
        </p:sp>
      </p:grpSp>
      <p:grpSp>
        <p:nvGrpSpPr>
          <p:cNvPr id="35" name="组合 109"/>
          <p:cNvGrpSpPr/>
          <p:nvPr/>
        </p:nvGrpSpPr>
        <p:grpSpPr>
          <a:xfrm>
            <a:off x="4691518" y="3653293"/>
            <a:ext cx="1636464" cy="1413251"/>
            <a:chOff x="2301202" y="523979"/>
            <a:chExt cx="985697" cy="1134998"/>
          </a:xfrm>
        </p:grpSpPr>
        <p:sp>
          <p:nvSpPr>
            <p:cNvPr id="36" name="任意多边形 35"/>
            <p:cNvSpPr/>
            <p:nvPr/>
          </p:nvSpPr>
          <p:spPr>
            <a:xfrm>
              <a:off x="2301202" y="523979"/>
              <a:ext cx="985697" cy="1134998"/>
            </a:xfrm>
            <a:custGeom>
              <a:avLst/>
              <a:gdLst>
                <a:gd name="connsiteX0" fmla="*/ 0 w 2008628"/>
                <a:gd name="connsiteY0" fmla="*/ 873753 h 1747506"/>
                <a:gd name="connsiteX1" fmla="*/ 436877 w 2008628"/>
                <a:gd name="connsiteY1" fmla="*/ 0 h 1747506"/>
                <a:gd name="connsiteX2" fmla="*/ 1571752 w 2008628"/>
                <a:gd name="connsiteY2" fmla="*/ 0 h 1747506"/>
                <a:gd name="connsiteX3" fmla="*/ 2008628 w 2008628"/>
                <a:gd name="connsiteY3" fmla="*/ 873753 h 1747506"/>
                <a:gd name="connsiteX4" fmla="*/ 1571752 w 2008628"/>
                <a:gd name="connsiteY4" fmla="*/ 1747506 h 1747506"/>
                <a:gd name="connsiteX5" fmla="*/ 436877 w 2008628"/>
                <a:gd name="connsiteY5" fmla="*/ 1747506 h 1747506"/>
                <a:gd name="connsiteX6" fmla="*/ 0 w 2008628"/>
                <a:gd name="connsiteY6" fmla="*/ 873753 h 1747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8628" h="1747506">
                  <a:moveTo>
                    <a:pt x="1004314" y="0"/>
                  </a:moveTo>
                  <a:lnTo>
                    <a:pt x="2008627" y="380083"/>
                  </a:lnTo>
                  <a:lnTo>
                    <a:pt x="2008627" y="1367424"/>
                  </a:lnTo>
                  <a:lnTo>
                    <a:pt x="1004314" y="1747506"/>
                  </a:lnTo>
                  <a:lnTo>
                    <a:pt x="1" y="1367424"/>
                  </a:lnTo>
                  <a:lnTo>
                    <a:pt x="1" y="380083"/>
                  </a:lnTo>
                  <a:lnTo>
                    <a:pt x="1004314" y="0"/>
                  </a:lnTo>
                  <a:close/>
                </a:path>
              </a:pathLst>
            </a:custGeom>
            <a:gradFill>
              <a:gsLst>
                <a:gs pos="0">
                  <a:schemeClr val="bg1">
                    <a:lumMod val="85000"/>
                  </a:schemeClr>
                </a:gs>
                <a:gs pos="1000">
                  <a:schemeClr val="bg1"/>
                </a:gs>
                <a:gs pos="70000">
                  <a:schemeClr val="bg1">
                    <a:lumMod val="85000"/>
                  </a:schemeClr>
                </a:gs>
              </a:gsLst>
              <a:lin ang="8400000" scaled="0"/>
            </a:gradFill>
            <a:ln>
              <a:noFill/>
            </a:ln>
            <a:effectLst>
              <a:outerShdw blurRad="63500" sx="102000" sy="102000" algn="ctr" rotWithShape="0">
                <a:prstClr val="black">
                  <a:alpha val="40000"/>
                </a:prstClr>
              </a:outerShdw>
            </a:effectLst>
          </p:spPr>
          <p:txBody>
            <a:bodyPr vert="horz" wrap="square" lIns="68580" tIns="34290" rIns="68580" bIns="34290" numCol="1" anchor="t" anchorCtr="0" compatLnSpc="1">
              <a:prstTxWarp prst="textNoShape">
                <a:avLst/>
              </a:prstTxWarp>
            </a:bodyPr>
            <a:lstStyle/>
            <a:p>
              <a:endParaRPr lang="zh-CN" altLang="en-US">
                <a:solidFill>
                  <a:schemeClr val="tx1">
                    <a:lumMod val="50000"/>
                    <a:lumOff val="50000"/>
                  </a:schemeClr>
                </a:solidFill>
              </a:endParaRPr>
            </a:p>
          </p:txBody>
        </p:sp>
        <p:sp>
          <p:nvSpPr>
            <p:cNvPr id="37" name="任意多边形 36"/>
            <p:cNvSpPr/>
            <p:nvPr/>
          </p:nvSpPr>
          <p:spPr>
            <a:xfrm>
              <a:off x="2392465" y="616696"/>
              <a:ext cx="815301" cy="938793"/>
            </a:xfrm>
            <a:custGeom>
              <a:avLst/>
              <a:gdLst>
                <a:gd name="connsiteX0" fmla="*/ 0 w 2008628"/>
                <a:gd name="connsiteY0" fmla="*/ 873753 h 1747506"/>
                <a:gd name="connsiteX1" fmla="*/ 436877 w 2008628"/>
                <a:gd name="connsiteY1" fmla="*/ 0 h 1747506"/>
                <a:gd name="connsiteX2" fmla="*/ 1571752 w 2008628"/>
                <a:gd name="connsiteY2" fmla="*/ 0 h 1747506"/>
                <a:gd name="connsiteX3" fmla="*/ 2008628 w 2008628"/>
                <a:gd name="connsiteY3" fmla="*/ 873753 h 1747506"/>
                <a:gd name="connsiteX4" fmla="*/ 1571752 w 2008628"/>
                <a:gd name="connsiteY4" fmla="*/ 1747506 h 1747506"/>
                <a:gd name="connsiteX5" fmla="*/ 436877 w 2008628"/>
                <a:gd name="connsiteY5" fmla="*/ 1747506 h 1747506"/>
                <a:gd name="connsiteX6" fmla="*/ 0 w 2008628"/>
                <a:gd name="connsiteY6" fmla="*/ 873753 h 1747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8628" h="1747506">
                  <a:moveTo>
                    <a:pt x="1004314" y="0"/>
                  </a:moveTo>
                  <a:lnTo>
                    <a:pt x="2008627" y="380083"/>
                  </a:lnTo>
                  <a:lnTo>
                    <a:pt x="2008627" y="1367424"/>
                  </a:lnTo>
                  <a:lnTo>
                    <a:pt x="1004314" y="1747506"/>
                  </a:lnTo>
                  <a:lnTo>
                    <a:pt x="1" y="1367424"/>
                  </a:lnTo>
                  <a:lnTo>
                    <a:pt x="1" y="380083"/>
                  </a:lnTo>
                  <a:lnTo>
                    <a:pt x="1004314" y="0"/>
                  </a:lnTo>
                  <a:close/>
                </a:path>
              </a:pathLst>
            </a:custGeom>
            <a:gradFill>
              <a:gsLst>
                <a:gs pos="0">
                  <a:schemeClr val="bg1">
                    <a:lumMod val="85000"/>
                  </a:schemeClr>
                </a:gs>
                <a:gs pos="0">
                  <a:schemeClr val="bg1"/>
                </a:gs>
                <a:gs pos="100000">
                  <a:schemeClr val="bg1">
                    <a:lumMod val="75000"/>
                  </a:schemeClr>
                </a:gs>
              </a:gsLst>
              <a:lin ang="16200000" scaled="1"/>
            </a:gra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50000"/>
                    <a:lumOff val="50000"/>
                  </a:schemeClr>
                </a:solidFill>
              </a:endParaRPr>
            </a:p>
          </p:txBody>
        </p:sp>
      </p:grpSp>
      <p:grpSp>
        <p:nvGrpSpPr>
          <p:cNvPr id="38" name="组合 112"/>
          <p:cNvGrpSpPr/>
          <p:nvPr/>
        </p:nvGrpSpPr>
        <p:grpSpPr>
          <a:xfrm>
            <a:off x="2665695" y="3653293"/>
            <a:ext cx="1636464" cy="1413251"/>
            <a:chOff x="2301202" y="523979"/>
            <a:chExt cx="985697" cy="1134998"/>
          </a:xfrm>
        </p:grpSpPr>
        <p:sp>
          <p:nvSpPr>
            <p:cNvPr id="39" name="任意多边形 38"/>
            <p:cNvSpPr/>
            <p:nvPr/>
          </p:nvSpPr>
          <p:spPr>
            <a:xfrm>
              <a:off x="2301202" y="523979"/>
              <a:ext cx="985697" cy="1134998"/>
            </a:xfrm>
            <a:custGeom>
              <a:avLst/>
              <a:gdLst>
                <a:gd name="connsiteX0" fmla="*/ 0 w 2008628"/>
                <a:gd name="connsiteY0" fmla="*/ 873753 h 1747506"/>
                <a:gd name="connsiteX1" fmla="*/ 436877 w 2008628"/>
                <a:gd name="connsiteY1" fmla="*/ 0 h 1747506"/>
                <a:gd name="connsiteX2" fmla="*/ 1571752 w 2008628"/>
                <a:gd name="connsiteY2" fmla="*/ 0 h 1747506"/>
                <a:gd name="connsiteX3" fmla="*/ 2008628 w 2008628"/>
                <a:gd name="connsiteY3" fmla="*/ 873753 h 1747506"/>
                <a:gd name="connsiteX4" fmla="*/ 1571752 w 2008628"/>
                <a:gd name="connsiteY4" fmla="*/ 1747506 h 1747506"/>
                <a:gd name="connsiteX5" fmla="*/ 436877 w 2008628"/>
                <a:gd name="connsiteY5" fmla="*/ 1747506 h 1747506"/>
                <a:gd name="connsiteX6" fmla="*/ 0 w 2008628"/>
                <a:gd name="connsiteY6" fmla="*/ 873753 h 1747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8628" h="1747506">
                  <a:moveTo>
                    <a:pt x="1004314" y="0"/>
                  </a:moveTo>
                  <a:lnTo>
                    <a:pt x="2008627" y="380083"/>
                  </a:lnTo>
                  <a:lnTo>
                    <a:pt x="2008627" y="1367424"/>
                  </a:lnTo>
                  <a:lnTo>
                    <a:pt x="1004314" y="1747506"/>
                  </a:lnTo>
                  <a:lnTo>
                    <a:pt x="1" y="1367424"/>
                  </a:lnTo>
                  <a:lnTo>
                    <a:pt x="1" y="380083"/>
                  </a:lnTo>
                  <a:lnTo>
                    <a:pt x="1004314" y="0"/>
                  </a:lnTo>
                  <a:close/>
                </a:path>
              </a:pathLst>
            </a:custGeom>
            <a:gradFill>
              <a:gsLst>
                <a:gs pos="0">
                  <a:schemeClr val="bg1">
                    <a:lumMod val="85000"/>
                  </a:schemeClr>
                </a:gs>
                <a:gs pos="1000">
                  <a:schemeClr val="bg1"/>
                </a:gs>
                <a:gs pos="70000">
                  <a:schemeClr val="bg1">
                    <a:lumMod val="85000"/>
                  </a:schemeClr>
                </a:gs>
              </a:gsLst>
              <a:lin ang="8400000" scaled="0"/>
            </a:gradFill>
            <a:ln>
              <a:noFill/>
            </a:ln>
            <a:effectLst>
              <a:outerShdw blurRad="63500" sx="102000" sy="102000" algn="ctr" rotWithShape="0">
                <a:prstClr val="black">
                  <a:alpha val="40000"/>
                </a:prstClr>
              </a:outerShdw>
            </a:effectLst>
          </p:spPr>
          <p:txBody>
            <a:bodyPr vert="horz" wrap="square" lIns="68580" tIns="34290" rIns="68580" bIns="34290" numCol="1" anchor="t" anchorCtr="0" compatLnSpc="1">
              <a:prstTxWarp prst="textNoShape">
                <a:avLst/>
              </a:prstTxWarp>
            </a:bodyPr>
            <a:lstStyle/>
            <a:p>
              <a:endParaRPr lang="zh-CN" altLang="en-US">
                <a:solidFill>
                  <a:schemeClr val="tx1">
                    <a:lumMod val="50000"/>
                    <a:lumOff val="50000"/>
                  </a:schemeClr>
                </a:solidFill>
              </a:endParaRPr>
            </a:p>
          </p:txBody>
        </p:sp>
        <p:sp>
          <p:nvSpPr>
            <p:cNvPr id="40" name="任意多边形 39"/>
            <p:cNvSpPr/>
            <p:nvPr/>
          </p:nvSpPr>
          <p:spPr>
            <a:xfrm>
              <a:off x="2392465" y="616696"/>
              <a:ext cx="815301" cy="938793"/>
            </a:xfrm>
            <a:custGeom>
              <a:avLst/>
              <a:gdLst>
                <a:gd name="connsiteX0" fmla="*/ 0 w 2008628"/>
                <a:gd name="connsiteY0" fmla="*/ 873753 h 1747506"/>
                <a:gd name="connsiteX1" fmla="*/ 436877 w 2008628"/>
                <a:gd name="connsiteY1" fmla="*/ 0 h 1747506"/>
                <a:gd name="connsiteX2" fmla="*/ 1571752 w 2008628"/>
                <a:gd name="connsiteY2" fmla="*/ 0 h 1747506"/>
                <a:gd name="connsiteX3" fmla="*/ 2008628 w 2008628"/>
                <a:gd name="connsiteY3" fmla="*/ 873753 h 1747506"/>
                <a:gd name="connsiteX4" fmla="*/ 1571752 w 2008628"/>
                <a:gd name="connsiteY4" fmla="*/ 1747506 h 1747506"/>
                <a:gd name="connsiteX5" fmla="*/ 436877 w 2008628"/>
                <a:gd name="connsiteY5" fmla="*/ 1747506 h 1747506"/>
                <a:gd name="connsiteX6" fmla="*/ 0 w 2008628"/>
                <a:gd name="connsiteY6" fmla="*/ 873753 h 1747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8628" h="1747506">
                  <a:moveTo>
                    <a:pt x="1004314" y="0"/>
                  </a:moveTo>
                  <a:lnTo>
                    <a:pt x="2008627" y="380083"/>
                  </a:lnTo>
                  <a:lnTo>
                    <a:pt x="2008627" y="1367424"/>
                  </a:lnTo>
                  <a:lnTo>
                    <a:pt x="1004314" y="1747506"/>
                  </a:lnTo>
                  <a:lnTo>
                    <a:pt x="1" y="1367424"/>
                  </a:lnTo>
                  <a:lnTo>
                    <a:pt x="1" y="380083"/>
                  </a:lnTo>
                  <a:lnTo>
                    <a:pt x="1004314" y="0"/>
                  </a:lnTo>
                  <a:close/>
                </a:path>
              </a:pathLst>
            </a:custGeom>
            <a:gradFill>
              <a:gsLst>
                <a:gs pos="0">
                  <a:schemeClr val="bg1">
                    <a:lumMod val="85000"/>
                  </a:schemeClr>
                </a:gs>
                <a:gs pos="0">
                  <a:schemeClr val="bg1"/>
                </a:gs>
                <a:gs pos="100000">
                  <a:schemeClr val="bg1">
                    <a:lumMod val="75000"/>
                  </a:schemeClr>
                </a:gs>
              </a:gsLst>
              <a:lin ang="16200000" scaled="1"/>
            </a:gra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50000"/>
                    <a:lumOff val="50000"/>
                  </a:schemeClr>
                </a:solidFill>
              </a:endParaRPr>
            </a:p>
          </p:txBody>
        </p:sp>
      </p:grpSp>
      <p:sp>
        <p:nvSpPr>
          <p:cNvPr id="41" name="矩形 40"/>
          <p:cNvSpPr/>
          <p:nvPr/>
        </p:nvSpPr>
        <p:spPr>
          <a:xfrm>
            <a:off x="3048103" y="4075853"/>
            <a:ext cx="906017" cy="523220"/>
          </a:xfrm>
          <a:prstGeom prst="rect">
            <a:avLst/>
          </a:prstGeom>
        </p:spPr>
        <p:txBody>
          <a:bodyPr wrap="none">
            <a:spAutoFit/>
          </a:bodyPr>
          <a:lstStyle/>
          <a:p>
            <a:pPr algn="ctr" defTabSz="685663">
              <a:spcBef>
                <a:spcPct val="20000"/>
              </a:spcBef>
              <a:defRPr/>
            </a:pPr>
            <a:r>
              <a:rPr lang="zh-CN" altLang="en-US" sz="2800" b="1" kern="0" dirty="0" smtClean="0">
                <a:latin typeface="+mn-ea"/>
                <a:cs typeface="Raleway"/>
              </a:rPr>
              <a:t>嗅闻</a:t>
            </a:r>
            <a:endParaRPr lang="en-US" altLang="zh-CN" sz="2800" b="1" kern="0" dirty="0">
              <a:latin typeface="+mn-ea"/>
              <a:cs typeface="Raleway"/>
            </a:endParaRPr>
          </a:p>
        </p:txBody>
      </p:sp>
      <p:sp>
        <p:nvSpPr>
          <p:cNvPr id="42" name="矩形 41"/>
          <p:cNvSpPr/>
          <p:nvPr/>
        </p:nvSpPr>
        <p:spPr>
          <a:xfrm>
            <a:off x="7155855" y="4144259"/>
            <a:ext cx="906017" cy="523220"/>
          </a:xfrm>
          <a:prstGeom prst="rect">
            <a:avLst/>
          </a:prstGeom>
        </p:spPr>
        <p:txBody>
          <a:bodyPr wrap="none">
            <a:spAutoFit/>
          </a:bodyPr>
          <a:lstStyle/>
          <a:p>
            <a:pPr lvl="0" algn="ctr" defTabSz="685663">
              <a:spcBef>
                <a:spcPct val="20000"/>
              </a:spcBef>
              <a:defRPr/>
            </a:pPr>
            <a:r>
              <a:rPr lang="zh-CN" altLang="en-US" sz="2800" b="1" kern="0" dirty="0" smtClean="0">
                <a:latin typeface="+mn-ea"/>
                <a:cs typeface="Raleway"/>
              </a:rPr>
              <a:t>丈量</a:t>
            </a:r>
            <a:endParaRPr lang="en-US" altLang="zh-CN" sz="2800" b="1" kern="0" dirty="0">
              <a:latin typeface="+mn-ea"/>
              <a:cs typeface="Raleway"/>
            </a:endParaRPr>
          </a:p>
        </p:txBody>
      </p:sp>
      <p:sp>
        <p:nvSpPr>
          <p:cNvPr id="43" name="矩形 42"/>
          <p:cNvSpPr/>
          <p:nvPr/>
        </p:nvSpPr>
        <p:spPr>
          <a:xfrm>
            <a:off x="5144901" y="2448138"/>
            <a:ext cx="906017" cy="523220"/>
          </a:xfrm>
          <a:prstGeom prst="rect">
            <a:avLst/>
          </a:prstGeom>
        </p:spPr>
        <p:txBody>
          <a:bodyPr wrap="none">
            <a:spAutoFit/>
          </a:bodyPr>
          <a:lstStyle/>
          <a:p>
            <a:pPr lvl="0" algn="ctr" defTabSz="685663">
              <a:spcBef>
                <a:spcPct val="20000"/>
              </a:spcBef>
              <a:defRPr/>
            </a:pPr>
            <a:r>
              <a:rPr lang="zh-CN" altLang="en-US" sz="2800" b="1" kern="0" dirty="0" smtClean="0">
                <a:latin typeface="+mn-ea"/>
                <a:cs typeface="Raleway"/>
              </a:rPr>
              <a:t>询问</a:t>
            </a:r>
            <a:endParaRPr lang="en-US" altLang="zh-CN" sz="2800" b="1" kern="0" dirty="0">
              <a:latin typeface="+mn-ea"/>
              <a:cs typeface="Raleway"/>
            </a:endParaRPr>
          </a:p>
        </p:txBody>
      </p:sp>
      <p:sp>
        <p:nvSpPr>
          <p:cNvPr id="44" name="矩形 43"/>
          <p:cNvSpPr/>
          <p:nvPr/>
        </p:nvSpPr>
        <p:spPr>
          <a:xfrm>
            <a:off x="2443927" y="5485940"/>
            <a:ext cx="906018" cy="523220"/>
          </a:xfrm>
          <a:prstGeom prst="rect">
            <a:avLst/>
          </a:prstGeom>
        </p:spPr>
        <p:txBody>
          <a:bodyPr wrap="none">
            <a:spAutoFit/>
          </a:bodyPr>
          <a:lstStyle/>
          <a:p>
            <a:pPr algn="ctr" defTabSz="685663">
              <a:spcBef>
                <a:spcPct val="20000"/>
              </a:spcBef>
              <a:defRPr/>
            </a:pPr>
            <a:r>
              <a:rPr lang="zh-CN" altLang="en-US" sz="2800" b="1" kern="0" dirty="0" smtClean="0">
                <a:latin typeface="+mn-ea"/>
                <a:cs typeface="Raleway"/>
              </a:rPr>
              <a:t>摄影</a:t>
            </a:r>
            <a:endParaRPr lang="en-US" altLang="zh-CN" sz="2800" b="1" kern="0" dirty="0">
              <a:latin typeface="+mn-ea"/>
              <a:cs typeface="Raleway"/>
            </a:endParaRPr>
          </a:p>
        </p:txBody>
      </p:sp>
      <p:sp>
        <p:nvSpPr>
          <p:cNvPr id="45" name="矩形 44"/>
          <p:cNvSpPr/>
          <p:nvPr/>
        </p:nvSpPr>
        <p:spPr>
          <a:xfrm>
            <a:off x="5047644" y="4075853"/>
            <a:ext cx="906018" cy="523220"/>
          </a:xfrm>
          <a:prstGeom prst="rect">
            <a:avLst/>
          </a:prstGeom>
        </p:spPr>
        <p:txBody>
          <a:bodyPr wrap="none">
            <a:spAutoFit/>
          </a:bodyPr>
          <a:lstStyle/>
          <a:p>
            <a:pPr algn="ctr" defTabSz="685663">
              <a:spcBef>
                <a:spcPct val="20000"/>
              </a:spcBef>
              <a:defRPr/>
            </a:pPr>
            <a:r>
              <a:rPr lang="zh-CN" altLang="en-US" sz="2800" b="1" kern="0" dirty="0" smtClean="0">
                <a:latin typeface="+mn-ea"/>
                <a:cs typeface="Raleway"/>
              </a:rPr>
              <a:t>查看</a:t>
            </a:r>
            <a:endParaRPr lang="en-US" altLang="zh-CN" sz="2800" b="1" kern="0" dirty="0">
              <a:latin typeface="+mn-ea"/>
              <a:cs typeface="Raleway"/>
            </a:endParaRPr>
          </a:p>
        </p:txBody>
      </p:sp>
      <p:grpSp>
        <p:nvGrpSpPr>
          <p:cNvPr id="46" name="组合 106"/>
          <p:cNvGrpSpPr/>
          <p:nvPr/>
        </p:nvGrpSpPr>
        <p:grpSpPr>
          <a:xfrm>
            <a:off x="7771224" y="5079137"/>
            <a:ext cx="1636464" cy="1413251"/>
            <a:chOff x="2301202" y="523979"/>
            <a:chExt cx="985697" cy="1134998"/>
          </a:xfrm>
        </p:grpSpPr>
        <p:sp>
          <p:nvSpPr>
            <p:cNvPr id="47" name="任意多边形 46"/>
            <p:cNvSpPr/>
            <p:nvPr/>
          </p:nvSpPr>
          <p:spPr>
            <a:xfrm>
              <a:off x="2301202" y="523979"/>
              <a:ext cx="985697" cy="1134998"/>
            </a:xfrm>
            <a:custGeom>
              <a:avLst/>
              <a:gdLst>
                <a:gd name="connsiteX0" fmla="*/ 0 w 2008628"/>
                <a:gd name="connsiteY0" fmla="*/ 873753 h 1747506"/>
                <a:gd name="connsiteX1" fmla="*/ 436877 w 2008628"/>
                <a:gd name="connsiteY1" fmla="*/ 0 h 1747506"/>
                <a:gd name="connsiteX2" fmla="*/ 1571752 w 2008628"/>
                <a:gd name="connsiteY2" fmla="*/ 0 h 1747506"/>
                <a:gd name="connsiteX3" fmla="*/ 2008628 w 2008628"/>
                <a:gd name="connsiteY3" fmla="*/ 873753 h 1747506"/>
                <a:gd name="connsiteX4" fmla="*/ 1571752 w 2008628"/>
                <a:gd name="connsiteY4" fmla="*/ 1747506 h 1747506"/>
                <a:gd name="connsiteX5" fmla="*/ 436877 w 2008628"/>
                <a:gd name="connsiteY5" fmla="*/ 1747506 h 1747506"/>
                <a:gd name="connsiteX6" fmla="*/ 0 w 2008628"/>
                <a:gd name="connsiteY6" fmla="*/ 873753 h 1747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8628" h="1747506">
                  <a:moveTo>
                    <a:pt x="1004314" y="0"/>
                  </a:moveTo>
                  <a:lnTo>
                    <a:pt x="2008627" y="380083"/>
                  </a:lnTo>
                  <a:lnTo>
                    <a:pt x="2008627" y="1367424"/>
                  </a:lnTo>
                  <a:lnTo>
                    <a:pt x="1004314" y="1747506"/>
                  </a:lnTo>
                  <a:lnTo>
                    <a:pt x="1" y="1367424"/>
                  </a:lnTo>
                  <a:lnTo>
                    <a:pt x="1" y="380083"/>
                  </a:lnTo>
                  <a:lnTo>
                    <a:pt x="1004314" y="0"/>
                  </a:lnTo>
                  <a:close/>
                </a:path>
              </a:pathLst>
            </a:custGeom>
            <a:gradFill>
              <a:gsLst>
                <a:gs pos="0">
                  <a:schemeClr val="bg1">
                    <a:lumMod val="85000"/>
                  </a:schemeClr>
                </a:gs>
                <a:gs pos="1000">
                  <a:schemeClr val="bg1"/>
                </a:gs>
                <a:gs pos="70000">
                  <a:schemeClr val="bg1">
                    <a:lumMod val="85000"/>
                  </a:schemeClr>
                </a:gs>
              </a:gsLst>
              <a:lin ang="8400000" scaled="0"/>
            </a:gradFill>
            <a:ln>
              <a:noFill/>
            </a:ln>
            <a:effectLst>
              <a:outerShdw blurRad="63500" sx="102000" sy="102000" algn="ctr" rotWithShape="0">
                <a:prstClr val="black">
                  <a:alpha val="40000"/>
                </a:prstClr>
              </a:outerShdw>
            </a:effectLst>
          </p:spPr>
          <p:txBody>
            <a:bodyPr vert="horz" wrap="square" lIns="68580" tIns="34290" rIns="68580" bIns="34290" numCol="1" anchor="t" anchorCtr="0" compatLnSpc="1">
              <a:prstTxWarp prst="textNoShape">
                <a:avLst/>
              </a:prstTxWarp>
            </a:bodyPr>
            <a:lstStyle/>
            <a:p>
              <a:endParaRPr lang="zh-CN" altLang="en-US">
                <a:solidFill>
                  <a:schemeClr val="tx1">
                    <a:lumMod val="50000"/>
                    <a:lumOff val="50000"/>
                  </a:schemeClr>
                </a:solidFill>
              </a:endParaRPr>
            </a:p>
          </p:txBody>
        </p:sp>
        <p:sp>
          <p:nvSpPr>
            <p:cNvPr id="48" name="任意多边形 47"/>
            <p:cNvSpPr/>
            <p:nvPr/>
          </p:nvSpPr>
          <p:spPr>
            <a:xfrm>
              <a:off x="2392465" y="616696"/>
              <a:ext cx="815301" cy="938793"/>
            </a:xfrm>
            <a:custGeom>
              <a:avLst/>
              <a:gdLst>
                <a:gd name="connsiteX0" fmla="*/ 0 w 2008628"/>
                <a:gd name="connsiteY0" fmla="*/ 873753 h 1747506"/>
                <a:gd name="connsiteX1" fmla="*/ 436877 w 2008628"/>
                <a:gd name="connsiteY1" fmla="*/ 0 h 1747506"/>
                <a:gd name="connsiteX2" fmla="*/ 1571752 w 2008628"/>
                <a:gd name="connsiteY2" fmla="*/ 0 h 1747506"/>
                <a:gd name="connsiteX3" fmla="*/ 2008628 w 2008628"/>
                <a:gd name="connsiteY3" fmla="*/ 873753 h 1747506"/>
                <a:gd name="connsiteX4" fmla="*/ 1571752 w 2008628"/>
                <a:gd name="connsiteY4" fmla="*/ 1747506 h 1747506"/>
                <a:gd name="connsiteX5" fmla="*/ 436877 w 2008628"/>
                <a:gd name="connsiteY5" fmla="*/ 1747506 h 1747506"/>
                <a:gd name="connsiteX6" fmla="*/ 0 w 2008628"/>
                <a:gd name="connsiteY6" fmla="*/ 873753 h 1747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8628" h="1747506">
                  <a:moveTo>
                    <a:pt x="1004314" y="0"/>
                  </a:moveTo>
                  <a:lnTo>
                    <a:pt x="2008627" y="380083"/>
                  </a:lnTo>
                  <a:lnTo>
                    <a:pt x="2008627" y="1367424"/>
                  </a:lnTo>
                  <a:lnTo>
                    <a:pt x="1004314" y="1747506"/>
                  </a:lnTo>
                  <a:lnTo>
                    <a:pt x="1" y="1367424"/>
                  </a:lnTo>
                  <a:lnTo>
                    <a:pt x="1" y="380083"/>
                  </a:lnTo>
                  <a:lnTo>
                    <a:pt x="1004314" y="0"/>
                  </a:lnTo>
                  <a:close/>
                </a:path>
              </a:pathLst>
            </a:custGeom>
            <a:gradFill>
              <a:gsLst>
                <a:gs pos="0">
                  <a:schemeClr val="bg1">
                    <a:lumMod val="85000"/>
                  </a:schemeClr>
                </a:gs>
                <a:gs pos="0">
                  <a:schemeClr val="bg1"/>
                </a:gs>
                <a:gs pos="100000">
                  <a:schemeClr val="bg1">
                    <a:lumMod val="75000"/>
                  </a:schemeClr>
                </a:gs>
              </a:gsLst>
              <a:lin ang="16200000" scaled="1"/>
            </a:gra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50000"/>
                    <a:lumOff val="50000"/>
                  </a:schemeClr>
                </a:solidFill>
              </a:endParaRPr>
            </a:p>
          </p:txBody>
        </p:sp>
      </p:grpSp>
      <p:grpSp>
        <p:nvGrpSpPr>
          <p:cNvPr id="49" name="组合 109"/>
          <p:cNvGrpSpPr/>
          <p:nvPr/>
        </p:nvGrpSpPr>
        <p:grpSpPr>
          <a:xfrm>
            <a:off x="3932101" y="5063639"/>
            <a:ext cx="1636464" cy="1413251"/>
            <a:chOff x="2301202" y="523979"/>
            <a:chExt cx="985697" cy="1134998"/>
          </a:xfrm>
        </p:grpSpPr>
        <p:sp>
          <p:nvSpPr>
            <p:cNvPr id="50" name="任意多边形 49"/>
            <p:cNvSpPr/>
            <p:nvPr/>
          </p:nvSpPr>
          <p:spPr>
            <a:xfrm>
              <a:off x="2301202" y="523979"/>
              <a:ext cx="985697" cy="1134998"/>
            </a:xfrm>
            <a:custGeom>
              <a:avLst/>
              <a:gdLst>
                <a:gd name="connsiteX0" fmla="*/ 0 w 2008628"/>
                <a:gd name="connsiteY0" fmla="*/ 873753 h 1747506"/>
                <a:gd name="connsiteX1" fmla="*/ 436877 w 2008628"/>
                <a:gd name="connsiteY1" fmla="*/ 0 h 1747506"/>
                <a:gd name="connsiteX2" fmla="*/ 1571752 w 2008628"/>
                <a:gd name="connsiteY2" fmla="*/ 0 h 1747506"/>
                <a:gd name="connsiteX3" fmla="*/ 2008628 w 2008628"/>
                <a:gd name="connsiteY3" fmla="*/ 873753 h 1747506"/>
                <a:gd name="connsiteX4" fmla="*/ 1571752 w 2008628"/>
                <a:gd name="connsiteY4" fmla="*/ 1747506 h 1747506"/>
                <a:gd name="connsiteX5" fmla="*/ 436877 w 2008628"/>
                <a:gd name="connsiteY5" fmla="*/ 1747506 h 1747506"/>
                <a:gd name="connsiteX6" fmla="*/ 0 w 2008628"/>
                <a:gd name="connsiteY6" fmla="*/ 873753 h 1747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8628" h="1747506">
                  <a:moveTo>
                    <a:pt x="1004314" y="0"/>
                  </a:moveTo>
                  <a:lnTo>
                    <a:pt x="2008627" y="380083"/>
                  </a:lnTo>
                  <a:lnTo>
                    <a:pt x="2008627" y="1367424"/>
                  </a:lnTo>
                  <a:lnTo>
                    <a:pt x="1004314" y="1747506"/>
                  </a:lnTo>
                  <a:lnTo>
                    <a:pt x="1" y="1367424"/>
                  </a:lnTo>
                  <a:lnTo>
                    <a:pt x="1" y="380083"/>
                  </a:lnTo>
                  <a:lnTo>
                    <a:pt x="1004314" y="0"/>
                  </a:lnTo>
                  <a:close/>
                </a:path>
              </a:pathLst>
            </a:custGeom>
            <a:gradFill>
              <a:gsLst>
                <a:gs pos="0">
                  <a:schemeClr val="bg1">
                    <a:lumMod val="85000"/>
                  </a:schemeClr>
                </a:gs>
                <a:gs pos="1000">
                  <a:schemeClr val="bg1"/>
                </a:gs>
                <a:gs pos="70000">
                  <a:schemeClr val="bg1">
                    <a:lumMod val="85000"/>
                  </a:schemeClr>
                </a:gs>
              </a:gsLst>
              <a:lin ang="8400000" scaled="0"/>
            </a:gradFill>
            <a:ln>
              <a:noFill/>
            </a:ln>
            <a:effectLst>
              <a:outerShdw blurRad="63500" sx="102000" sy="102000" algn="ctr" rotWithShape="0">
                <a:prstClr val="black">
                  <a:alpha val="40000"/>
                </a:prstClr>
              </a:outerShdw>
            </a:effectLst>
          </p:spPr>
          <p:txBody>
            <a:bodyPr vert="horz" wrap="square" lIns="68580" tIns="34290" rIns="68580" bIns="34290" numCol="1" anchor="t" anchorCtr="0" compatLnSpc="1">
              <a:prstTxWarp prst="textNoShape">
                <a:avLst/>
              </a:prstTxWarp>
            </a:bodyPr>
            <a:lstStyle/>
            <a:p>
              <a:endParaRPr lang="zh-CN" altLang="en-US">
                <a:solidFill>
                  <a:schemeClr val="tx1">
                    <a:lumMod val="50000"/>
                    <a:lumOff val="50000"/>
                  </a:schemeClr>
                </a:solidFill>
              </a:endParaRPr>
            </a:p>
          </p:txBody>
        </p:sp>
        <p:sp>
          <p:nvSpPr>
            <p:cNvPr id="51" name="任意多边形 50"/>
            <p:cNvSpPr/>
            <p:nvPr/>
          </p:nvSpPr>
          <p:spPr>
            <a:xfrm>
              <a:off x="2392465" y="616696"/>
              <a:ext cx="815301" cy="938793"/>
            </a:xfrm>
            <a:custGeom>
              <a:avLst/>
              <a:gdLst>
                <a:gd name="connsiteX0" fmla="*/ 0 w 2008628"/>
                <a:gd name="connsiteY0" fmla="*/ 873753 h 1747506"/>
                <a:gd name="connsiteX1" fmla="*/ 436877 w 2008628"/>
                <a:gd name="connsiteY1" fmla="*/ 0 h 1747506"/>
                <a:gd name="connsiteX2" fmla="*/ 1571752 w 2008628"/>
                <a:gd name="connsiteY2" fmla="*/ 0 h 1747506"/>
                <a:gd name="connsiteX3" fmla="*/ 2008628 w 2008628"/>
                <a:gd name="connsiteY3" fmla="*/ 873753 h 1747506"/>
                <a:gd name="connsiteX4" fmla="*/ 1571752 w 2008628"/>
                <a:gd name="connsiteY4" fmla="*/ 1747506 h 1747506"/>
                <a:gd name="connsiteX5" fmla="*/ 436877 w 2008628"/>
                <a:gd name="connsiteY5" fmla="*/ 1747506 h 1747506"/>
                <a:gd name="connsiteX6" fmla="*/ 0 w 2008628"/>
                <a:gd name="connsiteY6" fmla="*/ 873753 h 1747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8628" h="1747506">
                  <a:moveTo>
                    <a:pt x="1004314" y="0"/>
                  </a:moveTo>
                  <a:lnTo>
                    <a:pt x="2008627" y="380083"/>
                  </a:lnTo>
                  <a:lnTo>
                    <a:pt x="2008627" y="1367424"/>
                  </a:lnTo>
                  <a:lnTo>
                    <a:pt x="1004314" y="1747506"/>
                  </a:lnTo>
                  <a:lnTo>
                    <a:pt x="1" y="1367424"/>
                  </a:lnTo>
                  <a:lnTo>
                    <a:pt x="1" y="380083"/>
                  </a:lnTo>
                  <a:lnTo>
                    <a:pt x="1004314" y="0"/>
                  </a:lnTo>
                  <a:close/>
                </a:path>
              </a:pathLst>
            </a:custGeom>
            <a:gradFill>
              <a:gsLst>
                <a:gs pos="0">
                  <a:schemeClr val="bg1">
                    <a:lumMod val="85000"/>
                  </a:schemeClr>
                </a:gs>
                <a:gs pos="0">
                  <a:schemeClr val="bg1"/>
                </a:gs>
                <a:gs pos="100000">
                  <a:schemeClr val="bg1">
                    <a:lumMod val="75000"/>
                  </a:schemeClr>
                </a:gs>
              </a:gsLst>
              <a:lin ang="16200000" scaled="1"/>
            </a:gra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50000"/>
                    <a:lumOff val="50000"/>
                  </a:schemeClr>
                </a:solidFill>
              </a:endParaRPr>
            </a:p>
          </p:txBody>
        </p:sp>
      </p:grpSp>
      <p:sp>
        <p:nvSpPr>
          <p:cNvPr id="52" name="矩形 51"/>
          <p:cNvSpPr/>
          <p:nvPr/>
        </p:nvSpPr>
        <p:spPr>
          <a:xfrm>
            <a:off x="8116306" y="5516937"/>
            <a:ext cx="906018" cy="523220"/>
          </a:xfrm>
          <a:prstGeom prst="rect">
            <a:avLst/>
          </a:prstGeom>
        </p:spPr>
        <p:txBody>
          <a:bodyPr wrap="none">
            <a:spAutoFit/>
          </a:bodyPr>
          <a:lstStyle/>
          <a:p>
            <a:pPr algn="ctr" defTabSz="685663">
              <a:spcBef>
                <a:spcPct val="20000"/>
              </a:spcBef>
              <a:defRPr/>
            </a:pPr>
            <a:r>
              <a:rPr lang="zh-CN" altLang="en-US" sz="2800" b="1" kern="0" dirty="0" smtClean="0">
                <a:latin typeface="+mn-ea"/>
                <a:cs typeface="Raleway"/>
              </a:rPr>
              <a:t>填写</a:t>
            </a:r>
            <a:endParaRPr lang="en-US" altLang="zh-CN" sz="2800" b="1" kern="0" dirty="0">
              <a:latin typeface="+mn-ea"/>
              <a:cs typeface="Raleway"/>
            </a:endParaRPr>
          </a:p>
        </p:txBody>
      </p:sp>
      <p:sp>
        <p:nvSpPr>
          <p:cNvPr id="53" name="矩形 52"/>
          <p:cNvSpPr/>
          <p:nvPr/>
        </p:nvSpPr>
        <p:spPr>
          <a:xfrm>
            <a:off x="4288227" y="5486199"/>
            <a:ext cx="906018" cy="523220"/>
          </a:xfrm>
          <a:prstGeom prst="rect">
            <a:avLst/>
          </a:prstGeom>
        </p:spPr>
        <p:txBody>
          <a:bodyPr wrap="none">
            <a:spAutoFit/>
          </a:bodyPr>
          <a:lstStyle/>
          <a:p>
            <a:pPr algn="ctr" defTabSz="685663">
              <a:spcBef>
                <a:spcPct val="20000"/>
              </a:spcBef>
              <a:defRPr/>
            </a:pPr>
            <a:r>
              <a:rPr lang="zh-CN" altLang="en-US" sz="2800" b="1" kern="0" dirty="0" smtClean="0">
                <a:latin typeface="+mn-ea"/>
                <a:cs typeface="Raleway"/>
              </a:rPr>
              <a:t>收集</a:t>
            </a:r>
            <a:endParaRPr lang="en-US" altLang="zh-CN" sz="2800" b="1" kern="0" dirty="0">
              <a:latin typeface="+mn-ea"/>
              <a:cs typeface="Raleway"/>
            </a:endParaRPr>
          </a:p>
        </p:txBody>
      </p:sp>
      <p:grpSp>
        <p:nvGrpSpPr>
          <p:cNvPr id="54" name="组合 109"/>
          <p:cNvGrpSpPr/>
          <p:nvPr/>
        </p:nvGrpSpPr>
        <p:grpSpPr>
          <a:xfrm>
            <a:off x="5773813" y="5045556"/>
            <a:ext cx="1636464" cy="1413251"/>
            <a:chOff x="2301202" y="523979"/>
            <a:chExt cx="985697" cy="1134998"/>
          </a:xfrm>
        </p:grpSpPr>
        <p:sp>
          <p:nvSpPr>
            <p:cNvPr id="55" name="任意多边形 54"/>
            <p:cNvSpPr/>
            <p:nvPr/>
          </p:nvSpPr>
          <p:spPr>
            <a:xfrm>
              <a:off x="2301202" y="523979"/>
              <a:ext cx="985697" cy="1134998"/>
            </a:xfrm>
            <a:custGeom>
              <a:avLst/>
              <a:gdLst>
                <a:gd name="connsiteX0" fmla="*/ 0 w 2008628"/>
                <a:gd name="connsiteY0" fmla="*/ 873753 h 1747506"/>
                <a:gd name="connsiteX1" fmla="*/ 436877 w 2008628"/>
                <a:gd name="connsiteY1" fmla="*/ 0 h 1747506"/>
                <a:gd name="connsiteX2" fmla="*/ 1571752 w 2008628"/>
                <a:gd name="connsiteY2" fmla="*/ 0 h 1747506"/>
                <a:gd name="connsiteX3" fmla="*/ 2008628 w 2008628"/>
                <a:gd name="connsiteY3" fmla="*/ 873753 h 1747506"/>
                <a:gd name="connsiteX4" fmla="*/ 1571752 w 2008628"/>
                <a:gd name="connsiteY4" fmla="*/ 1747506 h 1747506"/>
                <a:gd name="connsiteX5" fmla="*/ 436877 w 2008628"/>
                <a:gd name="connsiteY5" fmla="*/ 1747506 h 1747506"/>
                <a:gd name="connsiteX6" fmla="*/ 0 w 2008628"/>
                <a:gd name="connsiteY6" fmla="*/ 873753 h 1747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8628" h="1747506">
                  <a:moveTo>
                    <a:pt x="1004314" y="0"/>
                  </a:moveTo>
                  <a:lnTo>
                    <a:pt x="2008627" y="380083"/>
                  </a:lnTo>
                  <a:lnTo>
                    <a:pt x="2008627" y="1367424"/>
                  </a:lnTo>
                  <a:lnTo>
                    <a:pt x="1004314" y="1747506"/>
                  </a:lnTo>
                  <a:lnTo>
                    <a:pt x="1" y="1367424"/>
                  </a:lnTo>
                  <a:lnTo>
                    <a:pt x="1" y="380083"/>
                  </a:lnTo>
                  <a:lnTo>
                    <a:pt x="1004314" y="0"/>
                  </a:lnTo>
                  <a:close/>
                </a:path>
              </a:pathLst>
            </a:custGeom>
            <a:gradFill>
              <a:gsLst>
                <a:gs pos="0">
                  <a:schemeClr val="bg1">
                    <a:lumMod val="85000"/>
                  </a:schemeClr>
                </a:gs>
                <a:gs pos="1000">
                  <a:schemeClr val="bg1"/>
                </a:gs>
                <a:gs pos="70000">
                  <a:schemeClr val="bg1">
                    <a:lumMod val="85000"/>
                  </a:schemeClr>
                </a:gs>
              </a:gsLst>
              <a:lin ang="8400000" scaled="0"/>
            </a:gradFill>
            <a:ln>
              <a:noFill/>
            </a:ln>
            <a:effectLst>
              <a:outerShdw blurRad="63500" sx="102000" sy="102000" algn="ctr" rotWithShape="0">
                <a:prstClr val="black">
                  <a:alpha val="40000"/>
                </a:prstClr>
              </a:outerShdw>
            </a:effectLst>
          </p:spPr>
          <p:txBody>
            <a:bodyPr vert="horz" wrap="square" lIns="68580" tIns="34290" rIns="68580" bIns="34290" numCol="1" anchor="t" anchorCtr="0" compatLnSpc="1">
              <a:prstTxWarp prst="textNoShape">
                <a:avLst/>
              </a:prstTxWarp>
            </a:bodyPr>
            <a:lstStyle/>
            <a:p>
              <a:endParaRPr lang="zh-CN" altLang="en-US">
                <a:solidFill>
                  <a:schemeClr val="tx1">
                    <a:lumMod val="50000"/>
                    <a:lumOff val="50000"/>
                  </a:schemeClr>
                </a:solidFill>
              </a:endParaRPr>
            </a:p>
          </p:txBody>
        </p:sp>
        <p:sp>
          <p:nvSpPr>
            <p:cNvPr id="56" name="任意多边形 55"/>
            <p:cNvSpPr/>
            <p:nvPr/>
          </p:nvSpPr>
          <p:spPr>
            <a:xfrm>
              <a:off x="2392465" y="616696"/>
              <a:ext cx="815301" cy="938793"/>
            </a:xfrm>
            <a:custGeom>
              <a:avLst/>
              <a:gdLst>
                <a:gd name="connsiteX0" fmla="*/ 0 w 2008628"/>
                <a:gd name="connsiteY0" fmla="*/ 873753 h 1747506"/>
                <a:gd name="connsiteX1" fmla="*/ 436877 w 2008628"/>
                <a:gd name="connsiteY1" fmla="*/ 0 h 1747506"/>
                <a:gd name="connsiteX2" fmla="*/ 1571752 w 2008628"/>
                <a:gd name="connsiteY2" fmla="*/ 0 h 1747506"/>
                <a:gd name="connsiteX3" fmla="*/ 2008628 w 2008628"/>
                <a:gd name="connsiteY3" fmla="*/ 873753 h 1747506"/>
                <a:gd name="connsiteX4" fmla="*/ 1571752 w 2008628"/>
                <a:gd name="connsiteY4" fmla="*/ 1747506 h 1747506"/>
                <a:gd name="connsiteX5" fmla="*/ 436877 w 2008628"/>
                <a:gd name="connsiteY5" fmla="*/ 1747506 h 1747506"/>
                <a:gd name="connsiteX6" fmla="*/ 0 w 2008628"/>
                <a:gd name="connsiteY6" fmla="*/ 873753 h 1747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8628" h="1747506">
                  <a:moveTo>
                    <a:pt x="1004314" y="0"/>
                  </a:moveTo>
                  <a:lnTo>
                    <a:pt x="2008627" y="380083"/>
                  </a:lnTo>
                  <a:lnTo>
                    <a:pt x="2008627" y="1367424"/>
                  </a:lnTo>
                  <a:lnTo>
                    <a:pt x="1004314" y="1747506"/>
                  </a:lnTo>
                  <a:lnTo>
                    <a:pt x="1" y="1367424"/>
                  </a:lnTo>
                  <a:lnTo>
                    <a:pt x="1" y="380083"/>
                  </a:lnTo>
                  <a:lnTo>
                    <a:pt x="1004314" y="0"/>
                  </a:lnTo>
                  <a:close/>
                </a:path>
              </a:pathLst>
            </a:custGeom>
            <a:gradFill>
              <a:gsLst>
                <a:gs pos="0">
                  <a:schemeClr val="bg1">
                    <a:lumMod val="85000"/>
                  </a:schemeClr>
                </a:gs>
                <a:gs pos="0">
                  <a:schemeClr val="bg1"/>
                </a:gs>
                <a:gs pos="100000">
                  <a:schemeClr val="bg1">
                    <a:lumMod val="75000"/>
                  </a:schemeClr>
                </a:gs>
              </a:gsLst>
              <a:lin ang="16200000" scaled="1"/>
            </a:gra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50000"/>
                    <a:lumOff val="50000"/>
                  </a:schemeClr>
                </a:solidFill>
              </a:endParaRPr>
            </a:p>
          </p:txBody>
        </p:sp>
      </p:grpSp>
      <p:sp>
        <p:nvSpPr>
          <p:cNvPr id="57" name="矩形 56"/>
          <p:cNvSpPr/>
          <p:nvPr/>
        </p:nvSpPr>
        <p:spPr>
          <a:xfrm>
            <a:off x="6145437" y="5452617"/>
            <a:ext cx="906018" cy="523220"/>
          </a:xfrm>
          <a:prstGeom prst="rect">
            <a:avLst/>
          </a:prstGeom>
        </p:spPr>
        <p:txBody>
          <a:bodyPr wrap="none">
            <a:spAutoFit/>
          </a:bodyPr>
          <a:lstStyle/>
          <a:p>
            <a:pPr algn="ctr" defTabSz="685663">
              <a:spcBef>
                <a:spcPct val="20000"/>
              </a:spcBef>
              <a:defRPr/>
            </a:pPr>
            <a:r>
              <a:rPr lang="zh-CN" altLang="en-US" sz="2800" b="1" kern="0" dirty="0" smtClean="0">
                <a:latin typeface="+mn-ea"/>
                <a:cs typeface="Raleway"/>
              </a:rPr>
              <a:t>绘图</a:t>
            </a:r>
            <a:endParaRPr lang="en-US" altLang="zh-CN" sz="2800" b="1" kern="0" dirty="0">
              <a:latin typeface="+mn-ea"/>
              <a:cs typeface="Raleway"/>
            </a:endParaRPr>
          </a:p>
        </p:txBody>
      </p:sp>
    </p:spTree>
    <p:extLst>
      <p:ext uri="{BB962C8B-B14F-4D97-AF65-F5344CB8AC3E}">
        <p14:creationId xmlns:p14="http://schemas.microsoft.com/office/powerpoint/2010/main" val="2094906781"/>
      </p:ext>
    </p:extLst>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grpId="0" nodeType="clickEffect">
                                  <p:stCondLst>
                                    <p:cond delay="0"/>
                                  </p:stCondLst>
                                  <p:childTnLst>
                                    <p:set>
                                      <p:cBhvr>
                                        <p:cTn id="12" dur="1" fill="hold">
                                          <p:stCondLst>
                                            <p:cond delay="0"/>
                                          </p:stCondLst>
                                        </p:cTn>
                                        <p:tgtEl>
                                          <p:spTgt spid="25"/>
                                        </p:tgtEl>
                                        <p:attrNameLst>
                                          <p:attrName>style.visibility</p:attrName>
                                        </p:attrNameLst>
                                      </p:cBhvr>
                                      <p:to>
                                        <p:strVal val="visible"/>
                                      </p:to>
                                    </p:set>
                                    <p:animEffect transition="in" filter="wipe(down)">
                                      <p:cBhvr>
                                        <p:cTn id="13" dur="750"/>
                                        <p:tgtEl>
                                          <p:spTgt spid="25"/>
                                        </p:tgtEl>
                                      </p:cBhvr>
                                    </p:animEffect>
                                  </p:childTnLst>
                                </p:cTn>
                              </p:par>
                            </p:childTnLst>
                          </p:cTn>
                        </p:par>
                      </p:childTnLst>
                    </p:cTn>
                  </p:par>
                  <p:par>
                    <p:cTn id="14" fill="hold">
                      <p:stCondLst>
                        <p:cond delay="indefinite"/>
                      </p:stCondLst>
                      <p:childTnLst>
                        <p:par>
                          <p:cTn id="15" fill="hold">
                            <p:stCondLst>
                              <p:cond delay="0"/>
                            </p:stCondLst>
                            <p:childTnLst>
                              <p:par>
                                <p:cTn id="16" presetID="8" presetClass="entr" presetSubtype="16" fill="hold" grpId="0" nodeType="clickEffect">
                                  <p:stCondLst>
                                    <p:cond delay="0"/>
                                  </p:stCondLst>
                                  <p:childTnLst>
                                    <p:set>
                                      <p:cBhvr>
                                        <p:cTn id="17" dur="1" fill="hold">
                                          <p:stCondLst>
                                            <p:cond delay="0"/>
                                          </p:stCondLst>
                                        </p:cTn>
                                        <p:tgtEl>
                                          <p:spTgt spid="75777"/>
                                        </p:tgtEl>
                                        <p:attrNameLst>
                                          <p:attrName>style.visibility</p:attrName>
                                        </p:attrNameLst>
                                      </p:cBhvr>
                                      <p:to>
                                        <p:strVal val="visible"/>
                                      </p:to>
                                    </p:set>
                                    <p:animEffect transition="in" filter="diamond(in)">
                                      <p:cBhvr>
                                        <p:cTn id="18" dur="2000"/>
                                        <p:tgtEl>
                                          <p:spTgt spid="75777"/>
                                        </p:tgtEl>
                                      </p:cBhvr>
                                    </p:animEffect>
                                  </p:childTnLst>
                                </p:cTn>
                              </p:par>
                              <p:par>
                                <p:cTn id="19" presetID="23" presetClass="entr" presetSubtype="36" fill="hold" nodeType="withEffect">
                                  <p:stCondLst>
                                    <p:cond delay="0"/>
                                  </p:stCondLst>
                                  <p:childTnLst>
                                    <p:set>
                                      <p:cBhvr>
                                        <p:cTn id="20" dur="1" fill="hold">
                                          <p:stCondLst>
                                            <p:cond delay="0"/>
                                          </p:stCondLst>
                                        </p:cTn>
                                        <p:tgtEl>
                                          <p:spTgt spid="26"/>
                                        </p:tgtEl>
                                        <p:attrNameLst>
                                          <p:attrName>style.visibility</p:attrName>
                                        </p:attrNameLst>
                                      </p:cBhvr>
                                      <p:to>
                                        <p:strVal val="visible"/>
                                      </p:to>
                                    </p:set>
                                    <p:anim calcmode="lin" valueType="num">
                                      <p:cBhvr>
                                        <p:cTn id="21" dur="150" fill="hold"/>
                                        <p:tgtEl>
                                          <p:spTgt spid="26"/>
                                        </p:tgtEl>
                                        <p:attrNameLst>
                                          <p:attrName>ppt_w</p:attrName>
                                        </p:attrNameLst>
                                      </p:cBhvr>
                                      <p:tavLst>
                                        <p:tav tm="0">
                                          <p:val>
                                            <p:strVal val="(6*min(max(#ppt_w*#ppt_h,.3),1)-7.4)/-.7*#ppt_w"/>
                                          </p:val>
                                        </p:tav>
                                        <p:tav tm="100000">
                                          <p:val>
                                            <p:strVal val="#ppt_w"/>
                                          </p:val>
                                        </p:tav>
                                      </p:tavLst>
                                    </p:anim>
                                    <p:anim calcmode="lin" valueType="num">
                                      <p:cBhvr>
                                        <p:cTn id="22" dur="150" fill="hold"/>
                                        <p:tgtEl>
                                          <p:spTgt spid="26"/>
                                        </p:tgtEl>
                                        <p:attrNameLst>
                                          <p:attrName>ppt_h</p:attrName>
                                        </p:attrNameLst>
                                      </p:cBhvr>
                                      <p:tavLst>
                                        <p:tav tm="0">
                                          <p:val>
                                            <p:strVal val="(6*min(max(#ppt_w*#ppt_h,.3),1)-7.4)/-.7*#ppt_h"/>
                                          </p:val>
                                        </p:tav>
                                        <p:tav tm="100000">
                                          <p:val>
                                            <p:strVal val="#ppt_h"/>
                                          </p:val>
                                        </p:tav>
                                      </p:tavLst>
                                    </p:anim>
                                    <p:anim calcmode="lin" valueType="num">
                                      <p:cBhvr>
                                        <p:cTn id="23" dur="150" fill="hold"/>
                                        <p:tgtEl>
                                          <p:spTgt spid="26"/>
                                        </p:tgtEl>
                                        <p:attrNameLst>
                                          <p:attrName>ppt_x</p:attrName>
                                        </p:attrNameLst>
                                      </p:cBhvr>
                                      <p:tavLst>
                                        <p:tav tm="0">
                                          <p:val>
                                            <p:fltVal val="0.5"/>
                                          </p:val>
                                        </p:tav>
                                        <p:tav tm="100000">
                                          <p:val>
                                            <p:strVal val="#ppt_x"/>
                                          </p:val>
                                        </p:tav>
                                      </p:tavLst>
                                    </p:anim>
                                    <p:anim calcmode="lin" valueType="num">
                                      <p:cBhvr>
                                        <p:cTn id="24" dur="150" fill="hold"/>
                                        <p:tgtEl>
                                          <p:spTgt spid="26"/>
                                        </p:tgtEl>
                                        <p:attrNameLst>
                                          <p:attrName>ppt_y</p:attrName>
                                        </p:attrNameLst>
                                      </p:cBhvr>
                                      <p:tavLst>
                                        <p:tav tm="0">
                                          <p:val>
                                            <p:strVal val="1+(6*min(max(#ppt_w*#ppt_h,.3),1)-7.4)/-.7*#ppt_h/2"/>
                                          </p:val>
                                        </p:tav>
                                        <p:tav tm="100000">
                                          <p:val>
                                            <p:strVal val="#ppt_y"/>
                                          </p:val>
                                        </p:tav>
                                      </p:tavLst>
                                    </p:anim>
                                  </p:childTnLst>
                                </p:cTn>
                              </p:par>
                            </p:childTnLst>
                          </p:cTn>
                        </p:par>
                        <p:par>
                          <p:cTn id="25" fill="hold">
                            <p:stCondLst>
                              <p:cond delay="2000"/>
                            </p:stCondLst>
                            <p:childTnLst>
                              <p:par>
                                <p:cTn id="26" presetID="10" presetClass="entr" presetSubtype="0" fill="hold" grpId="0" nodeType="afterEffect">
                                  <p:stCondLst>
                                    <p:cond delay="0"/>
                                  </p:stCondLst>
                                  <p:childTnLst>
                                    <p:set>
                                      <p:cBhvr>
                                        <p:cTn id="27" dur="1" fill="hold">
                                          <p:stCondLst>
                                            <p:cond delay="0"/>
                                          </p:stCondLst>
                                        </p:cTn>
                                        <p:tgtEl>
                                          <p:spTgt spid="43"/>
                                        </p:tgtEl>
                                        <p:attrNameLst>
                                          <p:attrName>style.visibility</p:attrName>
                                        </p:attrNameLst>
                                      </p:cBhvr>
                                      <p:to>
                                        <p:strVal val="visible"/>
                                      </p:to>
                                    </p:set>
                                    <p:animEffect transition="in" filter="fade">
                                      <p:cBhvr>
                                        <p:cTn id="28" dur="500"/>
                                        <p:tgtEl>
                                          <p:spTgt spid="43"/>
                                        </p:tgtEl>
                                      </p:cBhvr>
                                    </p:animEffect>
                                  </p:childTnLst>
                                </p:cTn>
                              </p:par>
                            </p:childTnLst>
                          </p:cTn>
                        </p:par>
                        <p:par>
                          <p:cTn id="29" fill="hold">
                            <p:stCondLst>
                              <p:cond delay="2500"/>
                            </p:stCondLst>
                            <p:childTnLst>
                              <p:par>
                                <p:cTn id="30" presetID="23" presetClass="entr" presetSubtype="36" fill="hold" nodeType="afterEffect">
                                  <p:stCondLst>
                                    <p:cond delay="0"/>
                                  </p:stCondLst>
                                  <p:childTnLst>
                                    <p:set>
                                      <p:cBhvr>
                                        <p:cTn id="31" dur="1" fill="hold">
                                          <p:stCondLst>
                                            <p:cond delay="0"/>
                                          </p:stCondLst>
                                        </p:cTn>
                                        <p:tgtEl>
                                          <p:spTgt spid="29"/>
                                        </p:tgtEl>
                                        <p:attrNameLst>
                                          <p:attrName>style.visibility</p:attrName>
                                        </p:attrNameLst>
                                      </p:cBhvr>
                                      <p:to>
                                        <p:strVal val="visible"/>
                                      </p:to>
                                    </p:set>
                                    <p:anim calcmode="lin" valueType="num">
                                      <p:cBhvr>
                                        <p:cTn id="32" dur="150" fill="hold"/>
                                        <p:tgtEl>
                                          <p:spTgt spid="29"/>
                                        </p:tgtEl>
                                        <p:attrNameLst>
                                          <p:attrName>ppt_w</p:attrName>
                                        </p:attrNameLst>
                                      </p:cBhvr>
                                      <p:tavLst>
                                        <p:tav tm="0">
                                          <p:val>
                                            <p:strVal val="(6*min(max(#ppt_w*#ppt_h,.3),1)-7.4)/-.7*#ppt_w"/>
                                          </p:val>
                                        </p:tav>
                                        <p:tav tm="100000">
                                          <p:val>
                                            <p:strVal val="#ppt_w"/>
                                          </p:val>
                                        </p:tav>
                                      </p:tavLst>
                                    </p:anim>
                                    <p:anim calcmode="lin" valueType="num">
                                      <p:cBhvr>
                                        <p:cTn id="33" dur="150" fill="hold"/>
                                        <p:tgtEl>
                                          <p:spTgt spid="29"/>
                                        </p:tgtEl>
                                        <p:attrNameLst>
                                          <p:attrName>ppt_h</p:attrName>
                                        </p:attrNameLst>
                                      </p:cBhvr>
                                      <p:tavLst>
                                        <p:tav tm="0">
                                          <p:val>
                                            <p:strVal val="(6*min(max(#ppt_w*#ppt_h,.3),1)-7.4)/-.7*#ppt_h"/>
                                          </p:val>
                                        </p:tav>
                                        <p:tav tm="100000">
                                          <p:val>
                                            <p:strVal val="#ppt_h"/>
                                          </p:val>
                                        </p:tav>
                                      </p:tavLst>
                                    </p:anim>
                                    <p:anim calcmode="lin" valueType="num">
                                      <p:cBhvr>
                                        <p:cTn id="34" dur="150" fill="hold"/>
                                        <p:tgtEl>
                                          <p:spTgt spid="29"/>
                                        </p:tgtEl>
                                        <p:attrNameLst>
                                          <p:attrName>ppt_x</p:attrName>
                                        </p:attrNameLst>
                                      </p:cBhvr>
                                      <p:tavLst>
                                        <p:tav tm="0">
                                          <p:val>
                                            <p:fltVal val="0.5"/>
                                          </p:val>
                                        </p:tav>
                                        <p:tav tm="100000">
                                          <p:val>
                                            <p:strVal val="#ppt_x"/>
                                          </p:val>
                                        </p:tav>
                                      </p:tavLst>
                                    </p:anim>
                                    <p:anim calcmode="lin" valueType="num">
                                      <p:cBhvr>
                                        <p:cTn id="35" dur="150" fill="hold"/>
                                        <p:tgtEl>
                                          <p:spTgt spid="29"/>
                                        </p:tgtEl>
                                        <p:attrNameLst>
                                          <p:attrName>ppt_y</p:attrName>
                                        </p:attrNameLst>
                                      </p:cBhvr>
                                      <p:tavLst>
                                        <p:tav tm="0">
                                          <p:val>
                                            <p:strVal val="1+(6*min(max(#ppt_w*#ppt_h,.3),1)-7.4)/-.7*#ppt_h/2"/>
                                          </p:val>
                                        </p:tav>
                                        <p:tav tm="100000">
                                          <p:val>
                                            <p:strVal val="#ppt_y"/>
                                          </p:val>
                                        </p:tav>
                                      </p:tavLst>
                                    </p:anim>
                                  </p:childTnLst>
                                </p:cTn>
                              </p:par>
                            </p:childTnLst>
                          </p:cTn>
                        </p:par>
                        <p:par>
                          <p:cTn id="36" fill="hold">
                            <p:stCondLst>
                              <p:cond delay="2650"/>
                            </p:stCondLst>
                            <p:childTnLst>
                              <p:par>
                                <p:cTn id="37" presetID="10" presetClass="entr" presetSubtype="0" fill="hold" grpId="0" nodeType="afterEffect">
                                  <p:stCondLst>
                                    <p:cond delay="0"/>
                                  </p:stCondLst>
                                  <p:childTnLst>
                                    <p:set>
                                      <p:cBhvr>
                                        <p:cTn id="38" dur="1" fill="hold">
                                          <p:stCondLst>
                                            <p:cond delay="0"/>
                                          </p:stCondLst>
                                        </p:cTn>
                                        <p:tgtEl>
                                          <p:spTgt spid="41"/>
                                        </p:tgtEl>
                                        <p:attrNameLst>
                                          <p:attrName>style.visibility</p:attrName>
                                        </p:attrNameLst>
                                      </p:cBhvr>
                                      <p:to>
                                        <p:strVal val="visible"/>
                                      </p:to>
                                    </p:set>
                                    <p:animEffect transition="in" filter="fade">
                                      <p:cBhvr>
                                        <p:cTn id="39" dur="500"/>
                                        <p:tgtEl>
                                          <p:spTgt spid="41"/>
                                        </p:tgtEl>
                                      </p:cBhvr>
                                    </p:animEffect>
                                  </p:childTnLst>
                                </p:cTn>
                              </p:par>
                            </p:childTnLst>
                          </p:cTn>
                        </p:par>
                        <p:par>
                          <p:cTn id="40" fill="hold">
                            <p:stCondLst>
                              <p:cond delay="3150"/>
                            </p:stCondLst>
                            <p:childTnLst>
                              <p:par>
                                <p:cTn id="41" presetID="23" presetClass="entr" presetSubtype="36" fill="hold" nodeType="afterEffect">
                                  <p:stCondLst>
                                    <p:cond delay="0"/>
                                  </p:stCondLst>
                                  <p:childTnLst>
                                    <p:set>
                                      <p:cBhvr>
                                        <p:cTn id="42" dur="1" fill="hold">
                                          <p:stCondLst>
                                            <p:cond delay="0"/>
                                          </p:stCondLst>
                                        </p:cTn>
                                        <p:tgtEl>
                                          <p:spTgt spid="38"/>
                                        </p:tgtEl>
                                        <p:attrNameLst>
                                          <p:attrName>style.visibility</p:attrName>
                                        </p:attrNameLst>
                                      </p:cBhvr>
                                      <p:to>
                                        <p:strVal val="visible"/>
                                      </p:to>
                                    </p:set>
                                    <p:anim calcmode="lin" valueType="num">
                                      <p:cBhvr>
                                        <p:cTn id="43" dur="150" fill="hold"/>
                                        <p:tgtEl>
                                          <p:spTgt spid="38"/>
                                        </p:tgtEl>
                                        <p:attrNameLst>
                                          <p:attrName>ppt_w</p:attrName>
                                        </p:attrNameLst>
                                      </p:cBhvr>
                                      <p:tavLst>
                                        <p:tav tm="0">
                                          <p:val>
                                            <p:strVal val="(6*min(max(#ppt_w*#ppt_h,.3),1)-7.4)/-.7*#ppt_w"/>
                                          </p:val>
                                        </p:tav>
                                        <p:tav tm="100000">
                                          <p:val>
                                            <p:strVal val="#ppt_w"/>
                                          </p:val>
                                        </p:tav>
                                      </p:tavLst>
                                    </p:anim>
                                    <p:anim calcmode="lin" valueType="num">
                                      <p:cBhvr>
                                        <p:cTn id="44" dur="150" fill="hold"/>
                                        <p:tgtEl>
                                          <p:spTgt spid="38"/>
                                        </p:tgtEl>
                                        <p:attrNameLst>
                                          <p:attrName>ppt_h</p:attrName>
                                        </p:attrNameLst>
                                      </p:cBhvr>
                                      <p:tavLst>
                                        <p:tav tm="0">
                                          <p:val>
                                            <p:strVal val="(6*min(max(#ppt_w*#ppt_h,.3),1)-7.4)/-.7*#ppt_h"/>
                                          </p:val>
                                        </p:tav>
                                        <p:tav tm="100000">
                                          <p:val>
                                            <p:strVal val="#ppt_h"/>
                                          </p:val>
                                        </p:tav>
                                      </p:tavLst>
                                    </p:anim>
                                    <p:anim calcmode="lin" valueType="num">
                                      <p:cBhvr>
                                        <p:cTn id="45" dur="150" fill="hold"/>
                                        <p:tgtEl>
                                          <p:spTgt spid="38"/>
                                        </p:tgtEl>
                                        <p:attrNameLst>
                                          <p:attrName>ppt_x</p:attrName>
                                        </p:attrNameLst>
                                      </p:cBhvr>
                                      <p:tavLst>
                                        <p:tav tm="0">
                                          <p:val>
                                            <p:fltVal val="0.5"/>
                                          </p:val>
                                        </p:tav>
                                        <p:tav tm="100000">
                                          <p:val>
                                            <p:strVal val="#ppt_x"/>
                                          </p:val>
                                        </p:tav>
                                      </p:tavLst>
                                    </p:anim>
                                    <p:anim calcmode="lin" valueType="num">
                                      <p:cBhvr>
                                        <p:cTn id="46" dur="150" fill="hold"/>
                                        <p:tgtEl>
                                          <p:spTgt spid="38"/>
                                        </p:tgtEl>
                                        <p:attrNameLst>
                                          <p:attrName>ppt_y</p:attrName>
                                        </p:attrNameLst>
                                      </p:cBhvr>
                                      <p:tavLst>
                                        <p:tav tm="0">
                                          <p:val>
                                            <p:strVal val="1+(6*min(max(#ppt_w*#ppt_h,.3),1)-7.4)/-.7*#ppt_h/2"/>
                                          </p:val>
                                        </p:tav>
                                        <p:tav tm="100000">
                                          <p:val>
                                            <p:strVal val="#ppt_y"/>
                                          </p:val>
                                        </p:tav>
                                      </p:tavLst>
                                    </p:anim>
                                  </p:childTnLst>
                                </p:cTn>
                              </p:par>
                            </p:childTnLst>
                          </p:cTn>
                        </p:par>
                        <p:par>
                          <p:cTn id="47" fill="hold">
                            <p:stCondLst>
                              <p:cond delay="3300"/>
                            </p:stCondLst>
                            <p:childTnLst>
                              <p:par>
                                <p:cTn id="48" presetID="10" presetClass="entr" presetSubtype="0" fill="hold" grpId="0" nodeType="afterEffect">
                                  <p:stCondLst>
                                    <p:cond delay="0"/>
                                  </p:stCondLst>
                                  <p:childTnLst>
                                    <p:set>
                                      <p:cBhvr>
                                        <p:cTn id="49" dur="1" fill="hold">
                                          <p:stCondLst>
                                            <p:cond delay="0"/>
                                          </p:stCondLst>
                                        </p:cTn>
                                        <p:tgtEl>
                                          <p:spTgt spid="45"/>
                                        </p:tgtEl>
                                        <p:attrNameLst>
                                          <p:attrName>style.visibility</p:attrName>
                                        </p:attrNameLst>
                                      </p:cBhvr>
                                      <p:to>
                                        <p:strVal val="visible"/>
                                      </p:to>
                                    </p:set>
                                    <p:animEffect transition="in" filter="fade">
                                      <p:cBhvr>
                                        <p:cTn id="50" dur="500"/>
                                        <p:tgtEl>
                                          <p:spTgt spid="45"/>
                                        </p:tgtEl>
                                      </p:cBhvr>
                                    </p:animEffect>
                                  </p:childTnLst>
                                </p:cTn>
                              </p:par>
                            </p:childTnLst>
                          </p:cTn>
                        </p:par>
                        <p:par>
                          <p:cTn id="51" fill="hold">
                            <p:stCondLst>
                              <p:cond delay="3800"/>
                            </p:stCondLst>
                            <p:childTnLst>
                              <p:par>
                                <p:cTn id="52" presetID="23" presetClass="entr" presetSubtype="36" fill="hold" nodeType="afterEffect">
                                  <p:stCondLst>
                                    <p:cond delay="0"/>
                                  </p:stCondLst>
                                  <p:childTnLst>
                                    <p:set>
                                      <p:cBhvr>
                                        <p:cTn id="53" dur="1" fill="hold">
                                          <p:stCondLst>
                                            <p:cond delay="0"/>
                                          </p:stCondLst>
                                        </p:cTn>
                                        <p:tgtEl>
                                          <p:spTgt spid="35"/>
                                        </p:tgtEl>
                                        <p:attrNameLst>
                                          <p:attrName>style.visibility</p:attrName>
                                        </p:attrNameLst>
                                      </p:cBhvr>
                                      <p:to>
                                        <p:strVal val="visible"/>
                                      </p:to>
                                    </p:set>
                                    <p:anim calcmode="lin" valueType="num">
                                      <p:cBhvr>
                                        <p:cTn id="54" dur="150" fill="hold"/>
                                        <p:tgtEl>
                                          <p:spTgt spid="35"/>
                                        </p:tgtEl>
                                        <p:attrNameLst>
                                          <p:attrName>ppt_w</p:attrName>
                                        </p:attrNameLst>
                                      </p:cBhvr>
                                      <p:tavLst>
                                        <p:tav tm="0">
                                          <p:val>
                                            <p:strVal val="(6*min(max(#ppt_w*#ppt_h,.3),1)-7.4)/-.7*#ppt_w"/>
                                          </p:val>
                                        </p:tav>
                                        <p:tav tm="100000">
                                          <p:val>
                                            <p:strVal val="#ppt_w"/>
                                          </p:val>
                                        </p:tav>
                                      </p:tavLst>
                                    </p:anim>
                                    <p:anim calcmode="lin" valueType="num">
                                      <p:cBhvr>
                                        <p:cTn id="55" dur="150" fill="hold"/>
                                        <p:tgtEl>
                                          <p:spTgt spid="35"/>
                                        </p:tgtEl>
                                        <p:attrNameLst>
                                          <p:attrName>ppt_h</p:attrName>
                                        </p:attrNameLst>
                                      </p:cBhvr>
                                      <p:tavLst>
                                        <p:tav tm="0">
                                          <p:val>
                                            <p:strVal val="(6*min(max(#ppt_w*#ppt_h,.3),1)-7.4)/-.7*#ppt_h"/>
                                          </p:val>
                                        </p:tav>
                                        <p:tav tm="100000">
                                          <p:val>
                                            <p:strVal val="#ppt_h"/>
                                          </p:val>
                                        </p:tav>
                                      </p:tavLst>
                                    </p:anim>
                                    <p:anim calcmode="lin" valueType="num">
                                      <p:cBhvr>
                                        <p:cTn id="56" dur="150" fill="hold"/>
                                        <p:tgtEl>
                                          <p:spTgt spid="35"/>
                                        </p:tgtEl>
                                        <p:attrNameLst>
                                          <p:attrName>ppt_x</p:attrName>
                                        </p:attrNameLst>
                                      </p:cBhvr>
                                      <p:tavLst>
                                        <p:tav tm="0">
                                          <p:val>
                                            <p:fltVal val="0.5"/>
                                          </p:val>
                                        </p:tav>
                                        <p:tav tm="100000">
                                          <p:val>
                                            <p:strVal val="#ppt_x"/>
                                          </p:val>
                                        </p:tav>
                                      </p:tavLst>
                                    </p:anim>
                                    <p:anim calcmode="lin" valueType="num">
                                      <p:cBhvr>
                                        <p:cTn id="57" dur="150" fill="hold"/>
                                        <p:tgtEl>
                                          <p:spTgt spid="35"/>
                                        </p:tgtEl>
                                        <p:attrNameLst>
                                          <p:attrName>ppt_y</p:attrName>
                                        </p:attrNameLst>
                                      </p:cBhvr>
                                      <p:tavLst>
                                        <p:tav tm="0">
                                          <p:val>
                                            <p:strVal val="1+(6*min(max(#ppt_w*#ppt_h,.3),1)-7.4)/-.7*#ppt_h/2"/>
                                          </p:val>
                                        </p:tav>
                                        <p:tav tm="100000">
                                          <p:val>
                                            <p:strVal val="#ppt_y"/>
                                          </p:val>
                                        </p:tav>
                                      </p:tavLst>
                                    </p:anim>
                                  </p:childTnLst>
                                </p:cTn>
                              </p:par>
                            </p:childTnLst>
                          </p:cTn>
                        </p:par>
                        <p:par>
                          <p:cTn id="58" fill="hold">
                            <p:stCondLst>
                              <p:cond delay="3950"/>
                            </p:stCondLst>
                            <p:childTnLst>
                              <p:par>
                                <p:cTn id="59" presetID="10" presetClass="entr" presetSubtype="0" fill="hold" grpId="0" nodeType="afterEffect">
                                  <p:stCondLst>
                                    <p:cond delay="0"/>
                                  </p:stCondLst>
                                  <p:childTnLst>
                                    <p:set>
                                      <p:cBhvr>
                                        <p:cTn id="60" dur="1" fill="hold">
                                          <p:stCondLst>
                                            <p:cond delay="0"/>
                                          </p:stCondLst>
                                        </p:cTn>
                                        <p:tgtEl>
                                          <p:spTgt spid="42"/>
                                        </p:tgtEl>
                                        <p:attrNameLst>
                                          <p:attrName>style.visibility</p:attrName>
                                        </p:attrNameLst>
                                      </p:cBhvr>
                                      <p:to>
                                        <p:strVal val="visible"/>
                                      </p:to>
                                    </p:set>
                                    <p:animEffect transition="in" filter="fade">
                                      <p:cBhvr>
                                        <p:cTn id="61" dur="500"/>
                                        <p:tgtEl>
                                          <p:spTgt spid="42"/>
                                        </p:tgtEl>
                                      </p:cBhvr>
                                    </p:animEffect>
                                  </p:childTnLst>
                                </p:cTn>
                              </p:par>
                            </p:childTnLst>
                          </p:cTn>
                        </p:par>
                        <p:par>
                          <p:cTn id="62" fill="hold">
                            <p:stCondLst>
                              <p:cond delay="4450"/>
                            </p:stCondLst>
                            <p:childTnLst>
                              <p:par>
                                <p:cTn id="63" presetID="23" presetClass="entr" presetSubtype="36" fill="hold" nodeType="afterEffect">
                                  <p:stCondLst>
                                    <p:cond delay="0"/>
                                  </p:stCondLst>
                                  <p:childTnLst>
                                    <p:set>
                                      <p:cBhvr>
                                        <p:cTn id="64" dur="1" fill="hold">
                                          <p:stCondLst>
                                            <p:cond delay="0"/>
                                          </p:stCondLst>
                                        </p:cTn>
                                        <p:tgtEl>
                                          <p:spTgt spid="49"/>
                                        </p:tgtEl>
                                        <p:attrNameLst>
                                          <p:attrName>style.visibility</p:attrName>
                                        </p:attrNameLst>
                                      </p:cBhvr>
                                      <p:to>
                                        <p:strVal val="visible"/>
                                      </p:to>
                                    </p:set>
                                    <p:anim calcmode="lin" valueType="num">
                                      <p:cBhvr>
                                        <p:cTn id="65" dur="150" fill="hold"/>
                                        <p:tgtEl>
                                          <p:spTgt spid="49"/>
                                        </p:tgtEl>
                                        <p:attrNameLst>
                                          <p:attrName>ppt_w</p:attrName>
                                        </p:attrNameLst>
                                      </p:cBhvr>
                                      <p:tavLst>
                                        <p:tav tm="0">
                                          <p:val>
                                            <p:strVal val="(6*min(max(#ppt_w*#ppt_h,.3),1)-7.4)/-.7*#ppt_w"/>
                                          </p:val>
                                        </p:tav>
                                        <p:tav tm="100000">
                                          <p:val>
                                            <p:strVal val="#ppt_w"/>
                                          </p:val>
                                        </p:tav>
                                      </p:tavLst>
                                    </p:anim>
                                    <p:anim calcmode="lin" valueType="num">
                                      <p:cBhvr>
                                        <p:cTn id="66" dur="150" fill="hold"/>
                                        <p:tgtEl>
                                          <p:spTgt spid="49"/>
                                        </p:tgtEl>
                                        <p:attrNameLst>
                                          <p:attrName>ppt_h</p:attrName>
                                        </p:attrNameLst>
                                      </p:cBhvr>
                                      <p:tavLst>
                                        <p:tav tm="0">
                                          <p:val>
                                            <p:strVal val="(6*min(max(#ppt_w*#ppt_h,.3),1)-7.4)/-.7*#ppt_h"/>
                                          </p:val>
                                        </p:tav>
                                        <p:tav tm="100000">
                                          <p:val>
                                            <p:strVal val="#ppt_h"/>
                                          </p:val>
                                        </p:tav>
                                      </p:tavLst>
                                    </p:anim>
                                    <p:anim calcmode="lin" valueType="num">
                                      <p:cBhvr>
                                        <p:cTn id="67" dur="150" fill="hold"/>
                                        <p:tgtEl>
                                          <p:spTgt spid="49"/>
                                        </p:tgtEl>
                                        <p:attrNameLst>
                                          <p:attrName>ppt_x</p:attrName>
                                        </p:attrNameLst>
                                      </p:cBhvr>
                                      <p:tavLst>
                                        <p:tav tm="0">
                                          <p:val>
                                            <p:fltVal val="0.5"/>
                                          </p:val>
                                        </p:tav>
                                        <p:tav tm="100000">
                                          <p:val>
                                            <p:strVal val="#ppt_x"/>
                                          </p:val>
                                        </p:tav>
                                      </p:tavLst>
                                    </p:anim>
                                    <p:anim calcmode="lin" valueType="num">
                                      <p:cBhvr>
                                        <p:cTn id="68" dur="150" fill="hold"/>
                                        <p:tgtEl>
                                          <p:spTgt spid="49"/>
                                        </p:tgtEl>
                                        <p:attrNameLst>
                                          <p:attrName>ppt_y</p:attrName>
                                        </p:attrNameLst>
                                      </p:cBhvr>
                                      <p:tavLst>
                                        <p:tav tm="0">
                                          <p:val>
                                            <p:strVal val="1+(6*min(max(#ppt_w*#ppt_h,.3),1)-7.4)/-.7*#ppt_h/2"/>
                                          </p:val>
                                        </p:tav>
                                        <p:tav tm="100000">
                                          <p:val>
                                            <p:strVal val="#ppt_y"/>
                                          </p:val>
                                        </p:tav>
                                      </p:tavLst>
                                    </p:anim>
                                  </p:childTnLst>
                                </p:cTn>
                              </p:par>
                            </p:childTnLst>
                          </p:cTn>
                        </p:par>
                        <p:par>
                          <p:cTn id="69" fill="hold">
                            <p:stCondLst>
                              <p:cond delay="4600"/>
                            </p:stCondLst>
                            <p:childTnLst>
                              <p:par>
                                <p:cTn id="70" presetID="10" presetClass="entr" presetSubtype="0" fill="hold" grpId="0" nodeType="afterEffect">
                                  <p:stCondLst>
                                    <p:cond delay="0"/>
                                  </p:stCondLst>
                                  <p:childTnLst>
                                    <p:set>
                                      <p:cBhvr>
                                        <p:cTn id="71" dur="1" fill="hold">
                                          <p:stCondLst>
                                            <p:cond delay="0"/>
                                          </p:stCondLst>
                                        </p:cTn>
                                        <p:tgtEl>
                                          <p:spTgt spid="44"/>
                                        </p:tgtEl>
                                        <p:attrNameLst>
                                          <p:attrName>style.visibility</p:attrName>
                                        </p:attrNameLst>
                                      </p:cBhvr>
                                      <p:to>
                                        <p:strVal val="visible"/>
                                      </p:to>
                                    </p:set>
                                    <p:animEffect transition="in" filter="fade">
                                      <p:cBhvr>
                                        <p:cTn id="72" dur="500"/>
                                        <p:tgtEl>
                                          <p:spTgt spid="44"/>
                                        </p:tgtEl>
                                      </p:cBhvr>
                                    </p:animEffect>
                                  </p:childTnLst>
                                </p:cTn>
                              </p:par>
                            </p:childTnLst>
                          </p:cTn>
                        </p:par>
                        <p:par>
                          <p:cTn id="73" fill="hold">
                            <p:stCondLst>
                              <p:cond delay="5100"/>
                            </p:stCondLst>
                            <p:childTnLst>
                              <p:par>
                                <p:cTn id="74" presetID="23" presetClass="entr" presetSubtype="36" fill="hold" nodeType="afterEffect">
                                  <p:stCondLst>
                                    <p:cond delay="0"/>
                                  </p:stCondLst>
                                  <p:childTnLst>
                                    <p:set>
                                      <p:cBhvr>
                                        <p:cTn id="75" dur="1" fill="hold">
                                          <p:stCondLst>
                                            <p:cond delay="0"/>
                                          </p:stCondLst>
                                        </p:cTn>
                                        <p:tgtEl>
                                          <p:spTgt spid="32"/>
                                        </p:tgtEl>
                                        <p:attrNameLst>
                                          <p:attrName>style.visibility</p:attrName>
                                        </p:attrNameLst>
                                      </p:cBhvr>
                                      <p:to>
                                        <p:strVal val="visible"/>
                                      </p:to>
                                    </p:set>
                                    <p:anim calcmode="lin" valueType="num">
                                      <p:cBhvr>
                                        <p:cTn id="76" dur="150" fill="hold"/>
                                        <p:tgtEl>
                                          <p:spTgt spid="32"/>
                                        </p:tgtEl>
                                        <p:attrNameLst>
                                          <p:attrName>ppt_w</p:attrName>
                                        </p:attrNameLst>
                                      </p:cBhvr>
                                      <p:tavLst>
                                        <p:tav tm="0">
                                          <p:val>
                                            <p:strVal val="(6*min(max(#ppt_w*#ppt_h,.3),1)-7.4)/-.7*#ppt_w"/>
                                          </p:val>
                                        </p:tav>
                                        <p:tav tm="100000">
                                          <p:val>
                                            <p:strVal val="#ppt_w"/>
                                          </p:val>
                                        </p:tav>
                                      </p:tavLst>
                                    </p:anim>
                                    <p:anim calcmode="lin" valueType="num">
                                      <p:cBhvr>
                                        <p:cTn id="77" dur="150" fill="hold"/>
                                        <p:tgtEl>
                                          <p:spTgt spid="32"/>
                                        </p:tgtEl>
                                        <p:attrNameLst>
                                          <p:attrName>ppt_h</p:attrName>
                                        </p:attrNameLst>
                                      </p:cBhvr>
                                      <p:tavLst>
                                        <p:tav tm="0">
                                          <p:val>
                                            <p:strVal val="(6*min(max(#ppt_w*#ppt_h,.3),1)-7.4)/-.7*#ppt_h"/>
                                          </p:val>
                                        </p:tav>
                                        <p:tav tm="100000">
                                          <p:val>
                                            <p:strVal val="#ppt_h"/>
                                          </p:val>
                                        </p:tav>
                                      </p:tavLst>
                                    </p:anim>
                                    <p:anim calcmode="lin" valueType="num">
                                      <p:cBhvr>
                                        <p:cTn id="78" dur="150" fill="hold"/>
                                        <p:tgtEl>
                                          <p:spTgt spid="32"/>
                                        </p:tgtEl>
                                        <p:attrNameLst>
                                          <p:attrName>ppt_x</p:attrName>
                                        </p:attrNameLst>
                                      </p:cBhvr>
                                      <p:tavLst>
                                        <p:tav tm="0">
                                          <p:val>
                                            <p:fltVal val="0.5"/>
                                          </p:val>
                                        </p:tav>
                                        <p:tav tm="100000">
                                          <p:val>
                                            <p:strVal val="#ppt_x"/>
                                          </p:val>
                                        </p:tav>
                                      </p:tavLst>
                                    </p:anim>
                                    <p:anim calcmode="lin" valueType="num">
                                      <p:cBhvr>
                                        <p:cTn id="79" dur="150" fill="hold"/>
                                        <p:tgtEl>
                                          <p:spTgt spid="32"/>
                                        </p:tgtEl>
                                        <p:attrNameLst>
                                          <p:attrName>ppt_y</p:attrName>
                                        </p:attrNameLst>
                                      </p:cBhvr>
                                      <p:tavLst>
                                        <p:tav tm="0">
                                          <p:val>
                                            <p:strVal val="1+(6*min(max(#ppt_w*#ppt_h,.3),1)-7.4)/-.7*#ppt_h/2"/>
                                          </p:val>
                                        </p:tav>
                                        <p:tav tm="100000">
                                          <p:val>
                                            <p:strVal val="#ppt_y"/>
                                          </p:val>
                                        </p:tav>
                                      </p:tavLst>
                                    </p:anim>
                                  </p:childTnLst>
                                </p:cTn>
                              </p:par>
                            </p:childTnLst>
                          </p:cTn>
                        </p:par>
                        <p:par>
                          <p:cTn id="80" fill="hold">
                            <p:stCondLst>
                              <p:cond delay="5250"/>
                            </p:stCondLst>
                            <p:childTnLst>
                              <p:par>
                                <p:cTn id="81" presetID="10" presetClass="entr" presetSubtype="0" fill="hold" grpId="0" nodeType="afterEffect">
                                  <p:stCondLst>
                                    <p:cond delay="0"/>
                                  </p:stCondLst>
                                  <p:childTnLst>
                                    <p:set>
                                      <p:cBhvr>
                                        <p:cTn id="82" dur="1" fill="hold">
                                          <p:stCondLst>
                                            <p:cond delay="0"/>
                                          </p:stCondLst>
                                        </p:cTn>
                                        <p:tgtEl>
                                          <p:spTgt spid="53"/>
                                        </p:tgtEl>
                                        <p:attrNameLst>
                                          <p:attrName>style.visibility</p:attrName>
                                        </p:attrNameLst>
                                      </p:cBhvr>
                                      <p:to>
                                        <p:strVal val="visible"/>
                                      </p:to>
                                    </p:set>
                                    <p:animEffect transition="in" filter="fade">
                                      <p:cBhvr>
                                        <p:cTn id="83" dur="500"/>
                                        <p:tgtEl>
                                          <p:spTgt spid="53"/>
                                        </p:tgtEl>
                                      </p:cBhvr>
                                    </p:animEffect>
                                  </p:childTnLst>
                                </p:cTn>
                              </p:par>
                            </p:childTnLst>
                          </p:cTn>
                        </p:par>
                        <p:par>
                          <p:cTn id="84" fill="hold">
                            <p:stCondLst>
                              <p:cond delay="5750"/>
                            </p:stCondLst>
                            <p:childTnLst>
                              <p:par>
                                <p:cTn id="85" presetID="23" presetClass="entr" presetSubtype="36" fill="hold" nodeType="afterEffect">
                                  <p:stCondLst>
                                    <p:cond delay="0"/>
                                  </p:stCondLst>
                                  <p:childTnLst>
                                    <p:set>
                                      <p:cBhvr>
                                        <p:cTn id="86" dur="1" fill="hold">
                                          <p:stCondLst>
                                            <p:cond delay="0"/>
                                          </p:stCondLst>
                                        </p:cTn>
                                        <p:tgtEl>
                                          <p:spTgt spid="54"/>
                                        </p:tgtEl>
                                        <p:attrNameLst>
                                          <p:attrName>style.visibility</p:attrName>
                                        </p:attrNameLst>
                                      </p:cBhvr>
                                      <p:to>
                                        <p:strVal val="visible"/>
                                      </p:to>
                                    </p:set>
                                    <p:anim calcmode="lin" valueType="num">
                                      <p:cBhvr>
                                        <p:cTn id="87" dur="150" fill="hold"/>
                                        <p:tgtEl>
                                          <p:spTgt spid="54"/>
                                        </p:tgtEl>
                                        <p:attrNameLst>
                                          <p:attrName>ppt_w</p:attrName>
                                        </p:attrNameLst>
                                      </p:cBhvr>
                                      <p:tavLst>
                                        <p:tav tm="0">
                                          <p:val>
                                            <p:strVal val="(6*min(max(#ppt_w*#ppt_h,.3),1)-7.4)/-.7*#ppt_w"/>
                                          </p:val>
                                        </p:tav>
                                        <p:tav tm="100000">
                                          <p:val>
                                            <p:strVal val="#ppt_w"/>
                                          </p:val>
                                        </p:tav>
                                      </p:tavLst>
                                    </p:anim>
                                    <p:anim calcmode="lin" valueType="num">
                                      <p:cBhvr>
                                        <p:cTn id="88" dur="150" fill="hold"/>
                                        <p:tgtEl>
                                          <p:spTgt spid="54"/>
                                        </p:tgtEl>
                                        <p:attrNameLst>
                                          <p:attrName>ppt_h</p:attrName>
                                        </p:attrNameLst>
                                      </p:cBhvr>
                                      <p:tavLst>
                                        <p:tav tm="0">
                                          <p:val>
                                            <p:strVal val="(6*min(max(#ppt_w*#ppt_h,.3),1)-7.4)/-.7*#ppt_h"/>
                                          </p:val>
                                        </p:tav>
                                        <p:tav tm="100000">
                                          <p:val>
                                            <p:strVal val="#ppt_h"/>
                                          </p:val>
                                        </p:tav>
                                      </p:tavLst>
                                    </p:anim>
                                    <p:anim calcmode="lin" valueType="num">
                                      <p:cBhvr>
                                        <p:cTn id="89" dur="150" fill="hold"/>
                                        <p:tgtEl>
                                          <p:spTgt spid="54"/>
                                        </p:tgtEl>
                                        <p:attrNameLst>
                                          <p:attrName>ppt_x</p:attrName>
                                        </p:attrNameLst>
                                      </p:cBhvr>
                                      <p:tavLst>
                                        <p:tav tm="0">
                                          <p:val>
                                            <p:fltVal val="0.5"/>
                                          </p:val>
                                        </p:tav>
                                        <p:tav tm="100000">
                                          <p:val>
                                            <p:strVal val="#ppt_x"/>
                                          </p:val>
                                        </p:tav>
                                      </p:tavLst>
                                    </p:anim>
                                    <p:anim calcmode="lin" valueType="num">
                                      <p:cBhvr>
                                        <p:cTn id="90" dur="150" fill="hold"/>
                                        <p:tgtEl>
                                          <p:spTgt spid="54"/>
                                        </p:tgtEl>
                                        <p:attrNameLst>
                                          <p:attrName>ppt_y</p:attrName>
                                        </p:attrNameLst>
                                      </p:cBhvr>
                                      <p:tavLst>
                                        <p:tav tm="0">
                                          <p:val>
                                            <p:strVal val="1+(6*min(max(#ppt_w*#ppt_h,.3),1)-7.4)/-.7*#ppt_h/2"/>
                                          </p:val>
                                        </p:tav>
                                        <p:tav tm="100000">
                                          <p:val>
                                            <p:strVal val="#ppt_y"/>
                                          </p:val>
                                        </p:tav>
                                      </p:tavLst>
                                    </p:anim>
                                  </p:childTnLst>
                                </p:cTn>
                              </p:par>
                            </p:childTnLst>
                          </p:cTn>
                        </p:par>
                        <p:par>
                          <p:cTn id="91" fill="hold">
                            <p:stCondLst>
                              <p:cond delay="5900"/>
                            </p:stCondLst>
                            <p:childTnLst>
                              <p:par>
                                <p:cTn id="92" presetID="10" presetClass="entr" presetSubtype="0" fill="hold" grpId="0" nodeType="afterEffect">
                                  <p:stCondLst>
                                    <p:cond delay="0"/>
                                  </p:stCondLst>
                                  <p:childTnLst>
                                    <p:set>
                                      <p:cBhvr>
                                        <p:cTn id="93" dur="1" fill="hold">
                                          <p:stCondLst>
                                            <p:cond delay="0"/>
                                          </p:stCondLst>
                                        </p:cTn>
                                        <p:tgtEl>
                                          <p:spTgt spid="57"/>
                                        </p:tgtEl>
                                        <p:attrNameLst>
                                          <p:attrName>style.visibility</p:attrName>
                                        </p:attrNameLst>
                                      </p:cBhvr>
                                      <p:to>
                                        <p:strVal val="visible"/>
                                      </p:to>
                                    </p:set>
                                    <p:animEffect transition="in" filter="fade">
                                      <p:cBhvr>
                                        <p:cTn id="94" dur="500"/>
                                        <p:tgtEl>
                                          <p:spTgt spid="57"/>
                                        </p:tgtEl>
                                      </p:cBhvr>
                                    </p:animEffect>
                                  </p:childTnLst>
                                </p:cTn>
                              </p:par>
                            </p:childTnLst>
                          </p:cTn>
                        </p:par>
                        <p:par>
                          <p:cTn id="95" fill="hold">
                            <p:stCondLst>
                              <p:cond delay="6400"/>
                            </p:stCondLst>
                            <p:childTnLst>
                              <p:par>
                                <p:cTn id="96" presetID="23" presetClass="entr" presetSubtype="36" fill="hold" nodeType="afterEffect">
                                  <p:stCondLst>
                                    <p:cond delay="0"/>
                                  </p:stCondLst>
                                  <p:childTnLst>
                                    <p:set>
                                      <p:cBhvr>
                                        <p:cTn id="97" dur="1" fill="hold">
                                          <p:stCondLst>
                                            <p:cond delay="0"/>
                                          </p:stCondLst>
                                        </p:cTn>
                                        <p:tgtEl>
                                          <p:spTgt spid="46"/>
                                        </p:tgtEl>
                                        <p:attrNameLst>
                                          <p:attrName>style.visibility</p:attrName>
                                        </p:attrNameLst>
                                      </p:cBhvr>
                                      <p:to>
                                        <p:strVal val="visible"/>
                                      </p:to>
                                    </p:set>
                                    <p:anim calcmode="lin" valueType="num">
                                      <p:cBhvr>
                                        <p:cTn id="98" dur="150" fill="hold"/>
                                        <p:tgtEl>
                                          <p:spTgt spid="46"/>
                                        </p:tgtEl>
                                        <p:attrNameLst>
                                          <p:attrName>ppt_w</p:attrName>
                                        </p:attrNameLst>
                                      </p:cBhvr>
                                      <p:tavLst>
                                        <p:tav tm="0">
                                          <p:val>
                                            <p:strVal val="(6*min(max(#ppt_w*#ppt_h,.3),1)-7.4)/-.7*#ppt_w"/>
                                          </p:val>
                                        </p:tav>
                                        <p:tav tm="100000">
                                          <p:val>
                                            <p:strVal val="#ppt_w"/>
                                          </p:val>
                                        </p:tav>
                                      </p:tavLst>
                                    </p:anim>
                                    <p:anim calcmode="lin" valueType="num">
                                      <p:cBhvr>
                                        <p:cTn id="99" dur="150" fill="hold"/>
                                        <p:tgtEl>
                                          <p:spTgt spid="46"/>
                                        </p:tgtEl>
                                        <p:attrNameLst>
                                          <p:attrName>ppt_h</p:attrName>
                                        </p:attrNameLst>
                                      </p:cBhvr>
                                      <p:tavLst>
                                        <p:tav tm="0">
                                          <p:val>
                                            <p:strVal val="(6*min(max(#ppt_w*#ppt_h,.3),1)-7.4)/-.7*#ppt_h"/>
                                          </p:val>
                                        </p:tav>
                                        <p:tav tm="100000">
                                          <p:val>
                                            <p:strVal val="#ppt_h"/>
                                          </p:val>
                                        </p:tav>
                                      </p:tavLst>
                                    </p:anim>
                                    <p:anim calcmode="lin" valueType="num">
                                      <p:cBhvr>
                                        <p:cTn id="100" dur="150" fill="hold"/>
                                        <p:tgtEl>
                                          <p:spTgt spid="46"/>
                                        </p:tgtEl>
                                        <p:attrNameLst>
                                          <p:attrName>ppt_x</p:attrName>
                                        </p:attrNameLst>
                                      </p:cBhvr>
                                      <p:tavLst>
                                        <p:tav tm="0">
                                          <p:val>
                                            <p:fltVal val="0.5"/>
                                          </p:val>
                                        </p:tav>
                                        <p:tav tm="100000">
                                          <p:val>
                                            <p:strVal val="#ppt_x"/>
                                          </p:val>
                                        </p:tav>
                                      </p:tavLst>
                                    </p:anim>
                                    <p:anim calcmode="lin" valueType="num">
                                      <p:cBhvr>
                                        <p:cTn id="101" dur="150" fill="hold"/>
                                        <p:tgtEl>
                                          <p:spTgt spid="46"/>
                                        </p:tgtEl>
                                        <p:attrNameLst>
                                          <p:attrName>ppt_y</p:attrName>
                                        </p:attrNameLst>
                                      </p:cBhvr>
                                      <p:tavLst>
                                        <p:tav tm="0">
                                          <p:val>
                                            <p:strVal val="1+(6*min(max(#ppt_w*#ppt_h,.3),1)-7.4)/-.7*#ppt_h/2"/>
                                          </p:val>
                                        </p:tav>
                                        <p:tav tm="100000">
                                          <p:val>
                                            <p:strVal val="#ppt_y"/>
                                          </p:val>
                                        </p:tav>
                                      </p:tavLst>
                                    </p:anim>
                                  </p:childTnLst>
                                </p:cTn>
                              </p:par>
                            </p:childTnLst>
                          </p:cTn>
                        </p:par>
                        <p:par>
                          <p:cTn id="102" fill="hold">
                            <p:stCondLst>
                              <p:cond delay="6550"/>
                            </p:stCondLst>
                            <p:childTnLst>
                              <p:par>
                                <p:cTn id="103" presetID="10" presetClass="entr" presetSubtype="0" fill="hold" grpId="0" nodeType="afterEffect">
                                  <p:stCondLst>
                                    <p:cond delay="0"/>
                                  </p:stCondLst>
                                  <p:childTnLst>
                                    <p:set>
                                      <p:cBhvr>
                                        <p:cTn id="104" dur="1" fill="hold">
                                          <p:stCondLst>
                                            <p:cond delay="0"/>
                                          </p:stCondLst>
                                        </p:cTn>
                                        <p:tgtEl>
                                          <p:spTgt spid="52"/>
                                        </p:tgtEl>
                                        <p:attrNameLst>
                                          <p:attrName>style.visibility</p:attrName>
                                        </p:attrNameLst>
                                      </p:cBhvr>
                                      <p:to>
                                        <p:strVal val="visible"/>
                                      </p:to>
                                    </p:set>
                                    <p:animEffect transition="in" filter="fade">
                                      <p:cBhvr>
                                        <p:cTn id="105" dur="5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75777" grpId="0"/>
      <p:bldP spid="41" grpId="0"/>
      <p:bldP spid="42" grpId="0"/>
      <p:bldP spid="43" grpId="0"/>
      <p:bldP spid="44" grpId="0"/>
      <p:bldP spid="45" grpId="0"/>
      <p:bldP spid="52" grpId="0"/>
      <p:bldP spid="53" grpId="0"/>
      <p:bldP spid="57"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5"/>
          <p:cNvGrpSpPr>
            <a:grpSpLocks/>
          </p:cNvGrpSpPr>
          <p:nvPr/>
        </p:nvGrpSpPr>
        <p:grpSpPr bwMode="auto">
          <a:xfrm>
            <a:off x="-421928" y="152402"/>
            <a:ext cx="3196125" cy="594953"/>
            <a:chOff x="6168776" y="1221676"/>
            <a:chExt cx="3690110" cy="686848"/>
          </a:xfrm>
        </p:grpSpPr>
        <p:sp>
          <p:nvSpPr>
            <p:cNvPr id="5" name="圆角矩形 4"/>
            <p:cNvSpPr/>
            <p:nvPr/>
          </p:nvSpPr>
          <p:spPr>
            <a:xfrm>
              <a:off x="6168776" y="1221676"/>
              <a:ext cx="3690110" cy="593421"/>
            </a:xfrm>
            <a:prstGeom prst="roundRect">
              <a:avLst>
                <a:gd name="adj" fmla="val 50000"/>
              </a:avLst>
            </a:prstGeom>
            <a:solidFill>
              <a:srgbClr val="FFFFFF"/>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solidFill>
                  <a:srgbClr val="3F7B33"/>
                </a:solidFill>
                <a:latin typeface="等线" panose="020F0502020204030204"/>
                <a:ea typeface="等线" panose="02010600030101010101" pitchFamily="2" charset="-122"/>
              </a:endParaRPr>
            </a:p>
          </p:txBody>
        </p:sp>
        <p:sp>
          <p:nvSpPr>
            <p:cNvPr id="6" name="文本框 13"/>
            <p:cNvSpPr txBox="1">
              <a:spLocks noChangeArrowheads="1"/>
            </p:cNvSpPr>
            <p:nvPr/>
          </p:nvSpPr>
          <p:spPr bwMode="auto">
            <a:xfrm>
              <a:off x="6834600" y="1233426"/>
              <a:ext cx="2830181" cy="675098"/>
            </a:xfrm>
            <a:prstGeom prst="rect">
              <a:avLst/>
            </a:prstGeom>
            <a:noFill/>
            <a:ln w="9525">
              <a:noFill/>
              <a:miter lim="800000"/>
              <a:headEnd/>
              <a:tailEnd/>
            </a:ln>
          </p:spPr>
          <p:txBody>
            <a:bodyPr wrap="none">
              <a:spAutoFit/>
            </a:bodyPr>
            <a:lstStyle/>
            <a:p>
              <a:r>
                <a:rPr lang="en-US" altLang="zh-CN" sz="3200" b="1" dirty="0" smtClean="0">
                  <a:solidFill>
                    <a:schemeClr val="accent1"/>
                  </a:solidFill>
                </a:rPr>
                <a:t>6.4 </a:t>
              </a:r>
              <a:r>
                <a:rPr lang="zh-CN" altLang="en-US" sz="3200" b="1" dirty="0" smtClean="0">
                  <a:solidFill>
                    <a:schemeClr val="accent1"/>
                  </a:solidFill>
                </a:rPr>
                <a:t>损失确定</a:t>
              </a:r>
              <a:endParaRPr lang="zh-CN" altLang="zh-CN" sz="3200" b="1" dirty="0">
                <a:solidFill>
                  <a:schemeClr val="accent1"/>
                </a:solidFill>
              </a:endParaRPr>
            </a:p>
          </p:txBody>
        </p:sp>
      </p:grpSp>
      <p:sp>
        <p:nvSpPr>
          <p:cNvPr id="23" name="TextBox 22"/>
          <p:cNvSpPr txBox="1"/>
          <p:nvPr/>
        </p:nvSpPr>
        <p:spPr>
          <a:xfrm>
            <a:off x="976393" y="1735810"/>
            <a:ext cx="4556502" cy="1107992"/>
          </a:xfrm>
          <a:prstGeom prst="rect">
            <a:avLst/>
          </a:prstGeom>
          <a:noFill/>
        </p:spPr>
        <p:txBody>
          <a:bodyPr wrap="square" lIns="121917" tIns="60958" rIns="121917" bIns="60958" rtlCol="0">
            <a:spAutoFit/>
          </a:bodyPr>
          <a:lstStyle/>
          <a:p>
            <a:pPr algn="ctr"/>
            <a:r>
              <a:rPr lang="zh-CN" altLang="en-US" sz="3200" b="1" dirty="0" smtClean="0">
                <a:solidFill>
                  <a:schemeClr val="bg1"/>
                </a:solidFill>
                <a:latin typeface="微软雅黑" pitchFamily="34" charset="-122"/>
                <a:ea typeface="微软雅黑" pitchFamily="34" charset="-122"/>
              </a:rPr>
              <a:t>能力</a:t>
            </a:r>
            <a:endParaRPr lang="en-US" altLang="zh-CN" sz="3200" b="1" dirty="0" smtClean="0">
              <a:solidFill>
                <a:schemeClr val="bg1"/>
              </a:solidFill>
              <a:latin typeface="微软雅黑" pitchFamily="34" charset="-122"/>
              <a:ea typeface="微软雅黑" pitchFamily="34" charset="-122"/>
            </a:endParaRPr>
          </a:p>
          <a:p>
            <a:pPr algn="ctr"/>
            <a:r>
              <a:rPr lang="zh-CN" altLang="en-US" sz="3200" b="1" dirty="0" smtClean="0">
                <a:solidFill>
                  <a:schemeClr val="bg1"/>
                </a:solidFill>
                <a:latin typeface="微软雅黑" pitchFamily="34" charset="-122"/>
                <a:ea typeface="微软雅黑" pitchFamily="34" charset="-122"/>
              </a:rPr>
              <a:t>目标</a:t>
            </a:r>
            <a:endParaRPr lang="zh-CN" altLang="en-US" sz="3200" b="1" dirty="0">
              <a:solidFill>
                <a:schemeClr val="bg1"/>
              </a:solidFill>
              <a:latin typeface="微软雅黑" pitchFamily="34" charset="-122"/>
              <a:ea typeface="微软雅黑" pitchFamily="34" charset="-122"/>
            </a:endParaRPr>
          </a:p>
        </p:txBody>
      </p:sp>
      <p:sp>
        <p:nvSpPr>
          <p:cNvPr id="25" name="文本框 24"/>
          <p:cNvSpPr txBox="1"/>
          <p:nvPr/>
        </p:nvSpPr>
        <p:spPr>
          <a:xfrm>
            <a:off x="10617954" y="7768848"/>
            <a:ext cx="723275" cy="344710"/>
          </a:xfrm>
          <a:prstGeom prst="rect">
            <a:avLst/>
          </a:prstGeom>
          <a:noFill/>
        </p:spPr>
        <p:txBody>
          <a:bodyPr wrap="none" rtlCol="0">
            <a:spAutoFit/>
          </a:bodyPr>
          <a:lstStyle/>
          <a:p>
            <a:pPr>
              <a:lnSpc>
                <a:spcPct val="130000"/>
              </a:lnSpc>
            </a:pPr>
            <a:r>
              <a:rPr lang="zh-CN" altLang="en-US" sz="1400" dirty="0" smtClean="0">
                <a:latin typeface="Arial" panose="020B0604020202020204" pitchFamily="34" charset="0"/>
                <a:ea typeface="微软雅黑" panose="020B0503020204020204" pitchFamily="34" charset="-122"/>
              </a:rPr>
              <a:t>延迟符</a:t>
            </a:r>
          </a:p>
        </p:txBody>
      </p:sp>
      <p:sp>
        <p:nvSpPr>
          <p:cNvPr id="17" name="圆角矩形 16"/>
          <p:cNvSpPr/>
          <p:nvPr/>
        </p:nvSpPr>
        <p:spPr>
          <a:xfrm>
            <a:off x="325821" y="1047378"/>
            <a:ext cx="11235915" cy="5430914"/>
          </a:xfrm>
          <a:prstGeom prst="roundRect">
            <a:avLst/>
          </a:prstGeom>
          <a:no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p>
        </p:txBody>
      </p:sp>
      <p:sp>
        <p:nvSpPr>
          <p:cNvPr id="75777" name="Rectangle 1"/>
          <p:cNvSpPr>
            <a:spLocks noChangeArrowheads="1"/>
          </p:cNvSpPr>
          <p:nvPr/>
        </p:nvSpPr>
        <p:spPr bwMode="auto">
          <a:xfrm>
            <a:off x="1024956" y="1653609"/>
            <a:ext cx="9314480" cy="3954929"/>
          </a:xfrm>
          <a:prstGeom prst="rect">
            <a:avLst/>
          </a:prstGeom>
          <a:noFill/>
          <a:ln w="9525">
            <a:noFill/>
            <a:miter lim="800000"/>
            <a:headEnd/>
            <a:tailEnd/>
          </a:ln>
          <a:effectLst/>
        </p:spPr>
        <p:txBody>
          <a:bodyPr vert="horz" wrap="square" lIns="91440" tIns="45720" rIns="91440" bIns="0" numCol="1" anchor="ctr" anchorCtr="0" compatLnSpc="1">
            <a:prstTxWarp prst="textNoShape">
              <a:avLst/>
            </a:prstTxWarp>
            <a:spAutoFit/>
          </a:bodyPr>
          <a:lstStyle/>
          <a:p>
            <a:pPr indent="269875" fontAlgn="base">
              <a:spcBef>
                <a:spcPct val="0"/>
              </a:spcBef>
              <a:spcAft>
                <a:spcPct val="0"/>
              </a:spcAft>
            </a:pPr>
            <a:r>
              <a:rPr lang="en-US" altLang="zh-CN" sz="3000" b="1" dirty="0" smtClean="0"/>
              <a:t> 6.4.1  </a:t>
            </a:r>
            <a:r>
              <a:rPr lang="zh-CN" altLang="en-US" sz="3000" b="1" dirty="0" smtClean="0"/>
              <a:t>车辆定损</a:t>
            </a:r>
            <a:endParaRPr lang="zh-CN" altLang="zh-CN" sz="3000" b="1" dirty="0" smtClean="0"/>
          </a:p>
          <a:p>
            <a:pPr marL="0" marR="0" lvl="0" indent="269875" algn="l" defTabSz="914400" rtl="0" eaLnBrk="1" fontAlgn="base" latinLnBrk="0" hangingPunct="1">
              <a:lnSpc>
                <a:spcPct val="100000"/>
              </a:lnSpc>
              <a:spcBef>
                <a:spcPct val="0"/>
              </a:spcBef>
              <a:spcAft>
                <a:spcPct val="0"/>
              </a:spcAft>
              <a:buClrTx/>
              <a:buSzTx/>
              <a:buFontTx/>
              <a:buNone/>
              <a:tabLst/>
            </a:pPr>
            <a:endParaRPr kumimoji="0" lang="zh-CN" altLang="en-US" sz="2400" b="1" i="0" u="none" strike="noStrike" cap="none" normalizeH="0" baseline="0" dirty="0" smtClean="0">
              <a:ln>
                <a:noFill/>
              </a:ln>
              <a:solidFill>
                <a:schemeClr val="tx1"/>
              </a:solidFill>
              <a:effectLst/>
              <a:latin typeface="+mn-ea"/>
              <a:cs typeface="Times New Roman" pitchFamily="18" charset="0"/>
            </a:endParaRPr>
          </a:p>
          <a:p>
            <a:pPr indent="457200"/>
            <a:r>
              <a:rPr lang="en-US" altLang="zh-CN" sz="2400" b="1" dirty="0" smtClean="0">
                <a:latin typeface="+mn-ea"/>
              </a:rPr>
              <a:t>1</a:t>
            </a:r>
            <a:r>
              <a:rPr lang="zh-CN" altLang="zh-CN" sz="2400" b="1" dirty="0" smtClean="0">
                <a:latin typeface="+mn-ea"/>
              </a:rPr>
              <a:t>．</a:t>
            </a:r>
            <a:r>
              <a:rPr lang="zh-CN" altLang="en-US" sz="2400" b="1" dirty="0" smtClean="0">
                <a:latin typeface="+mn-ea"/>
              </a:rPr>
              <a:t>定损原则</a:t>
            </a:r>
            <a:endParaRPr lang="en-US" altLang="zh-CN" sz="2400" b="1" dirty="0" smtClean="0">
              <a:latin typeface="+mn-ea"/>
            </a:endParaRPr>
          </a:p>
          <a:p>
            <a:pPr indent="457200"/>
            <a:r>
              <a:rPr lang="zh-CN" altLang="zh-CN" sz="2200" dirty="0" smtClean="0"/>
              <a:t>（</a:t>
            </a:r>
            <a:r>
              <a:rPr lang="en-US" altLang="zh-CN" sz="2200" dirty="0" smtClean="0"/>
              <a:t>1</a:t>
            </a:r>
            <a:r>
              <a:rPr lang="zh-CN" altLang="zh-CN" sz="2200" dirty="0" smtClean="0"/>
              <a:t>）修理范围仅限于本次事故中所造成的车辆损失（包括车身损失、车辆的机械损失）。</a:t>
            </a:r>
          </a:p>
          <a:p>
            <a:pPr indent="457200"/>
            <a:r>
              <a:rPr lang="zh-CN" altLang="zh-CN" sz="2200" dirty="0" smtClean="0"/>
              <a:t>（</a:t>
            </a:r>
            <a:r>
              <a:rPr lang="en-US" altLang="zh-CN" sz="2200" dirty="0" smtClean="0"/>
              <a:t>2</a:t>
            </a:r>
            <a:r>
              <a:rPr lang="zh-CN" altLang="zh-CN" sz="2200" dirty="0" smtClean="0"/>
              <a:t>）能修理的零部件，尽量修复，不要随意更换新的。</a:t>
            </a:r>
          </a:p>
          <a:p>
            <a:pPr indent="457200"/>
            <a:r>
              <a:rPr lang="zh-CN" altLang="zh-CN" sz="2200" dirty="0" smtClean="0"/>
              <a:t>（</a:t>
            </a:r>
            <a:r>
              <a:rPr lang="en-US" altLang="zh-CN" sz="2200" dirty="0" smtClean="0"/>
              <a:t>3</a:t>
            </a:r>
            <a:r>
              <a:rPr lang="zh-CN" altLang="zh-CN" sz="2200" dirty="0" smtClean="0"/>
              <a:t>）能局部修复的零部件，不要扩大到整体修理（如车身漆面）。</a:t>
            </a:r>
          </a:p>
          <a:p>
            <a:pPr indent="457200"/>
            <a:r>
              <a:rPr lang="zh-CN" altLang="zh-CN" sz="2200" dirty="0" smtClean="0"/>
              <a:t>（</a:t>
            </a:r>
            <a:r>
              <a:rPr lang="en-US" altLang="zh-CN" sz="2200" dirty="0" smtClean="0"/>
              <a:t>4</a:t>
            </a:r>
            <a:r>
              <a:rPr lang="zh-CN" altLang="zh-CN" sz="2200" dirty="0" smtClean="0"/>
              <a:t>）能更换零部件的坚决不能更换总成件。</a:t>
            </a:r>
          </a:p>
          <a:p>
            <a:pPr indent="457200"/>
            <a:r>
              <a:rPr lang="zh-CN" altLang="zh-CN" sz="2200" dirty="0" smtClean="0"/>
              <a:t>（</a:t>
            </a:r>
            <a:r>
              <a:rPr lang="en-US" altLang="zh-CN" sz="2200" dirty="0" smtClean="0"/>
              <a:t>5</a:t>
            </a:r>
            <a:r>
              <a:rPr lang="zh-CN" altLang="zh-CN" sz="2200" dirty="0" smtClean="0"/>
              <a:t>）根据修复工艺的难易程度，参照当地工时费用水平，准确确定工时费用。</a:t>
            </a:r>
          </a:p>
          <a:p>
            <a:pPr indent="457200"/>
            <a:r>
              <a:rPr lang="zh-CN" altLang="zh-CN" sz="2200" dirty="0" smtClean="0"/>
              <a:t>（</a:t>
            </a:r>
            <a:r>
              <a:rPr lang="en-US" altLang="zh-CN" sz="2200" dirty="0" smtClean="0"/>
              <a:t>6</a:t>
            </a:r>
            <a:r>
              <a:rPr lang="zh-CN" altLang="zh-CN" sz="2200" dirty="0" smtClean="0"/>
              <a:t>）准确掌握汽车零配件价格。</a:t>
            </a:r>
          </a:p>
        </p:txBody>
      </p:sp>
    </p:spTree>
    <p:extLst>
      <p:ext uri="{BB962C8B-B14F-4D97-AF65-F5344CB8AC3E}">
        <p14:creationId xmlns:p14="http://schemas.microsoft.com/office/powerpoint/2010/main" val="2094906781"/>
      </p:ext>
    </p:extLst>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528" fill="hold" grpId="0" nodeType="afterEffect">
                                  <p:stCondLst>
                                    <p:cond delay="0"/>
                                  </p:stCondLst>
                                  <p:childTnLst>
                                    <p:set>
                                      <p:cBhvr>
                                        <p:cTn id="11" dur="1" fill="hold">
                                          <p:stCondLst>
                                            <p:cond delay="0"/>
                                          </p:stCondLst>
                                        </p:cTn>
                                        <p:tgtEl>
                                          <p:spTgt spid="23"/>
                                        </p:tgtEl>
                                        <p:attrNameLst>
                                          <p:attrName>style.visibility</p:attrName>
                                        </p:attrNameLst>
                                      </p:cBhvr>
                                      <p:to>
                                        <p:strVal val="visible"/>
                                      </p:to>
                                    </p:set>
                                    <p:anim calcmode="lin" valueType="num">
                                      <p:cBhvr>
                                        <p:cTn id="12" dur="500" fill="hold"/>
                                        <p:tgtEl>
                                          <p:spTgt spid="23"/>
                                        </p:tgtEl>
                                        <p:attrNameLst>
                                          <p:attrName>ppt_w</p:attrName>
                                        </p:attrNameLst>
                                      </p:cBhvr>
                                      <p:tavLst>
                                        <p:tav tm="0">
                                          <p:val>
                                            <p:fltVal val="0"/>
                                          </p:val>
                                        </p:tav>
                                        <p:tav tm="100000">
                                          <p:val>
                                            <p:strVal val="#ppt_w"/>
                                          </p:val>
                                        </p:tav>
                                      </p:tavLst>
                                    </p:anim>
                                    <p:anim calcmode="lin" valueType="num">
                                      <p:cBhvr>
                                        <p:cTn id="13" dur="500" fill="hold"/>
                                        <p:tgtEl>
                                          <p:spTgt spid="23"/>
                                        </p:tgtEl>
                                        <p:attrNameLst>
                                          <p:attrName>ppt_h</p:attrName>
                                        </p:attrNameLst>
                                      </p:cBhvr>
                                      <p:tavLst>
                                        <p:tav tm="0">
                                          <p:val>
                                            <p:fltVal val="0"/>
                                          </p:val>
                                        </p:tav>
                                        <p:tav tm="100000">
                                          <p:val>
                                            <p:strVal val="#ppt_h"/>
                                          </p:val>
                                        </p:tav>
                                      </p:tavLst>
                                    </p:anim>
                                    <p:animEffect transition="in" filter="fade">
                                      <p:cBhvr>
                                        <p:cTn id="14" dur="500"/>
                                        <p:tgtEl>
                                          <p:spTgt spid="23"/>
                                        </p:tgtEl>
                                      </p:cBhvr>
                                    </p:animEffect>
                                    <p:anim calcmode="lin" valueType="num">
                                      <p:cBhvr>
                                        <p:cTn id="15" dur="500" fill="hold"/>
                                        <p:tgtEl>
                                          <p:spTgt spid="23"/>
                                        </p:tgtEl>
                                        <p:attrNameLst>
                                          <p:attrName>ppt_x</p:attrName>
                                        </p:attrNameLst>
                                      </p:cBhvr>
                                      <p:tavLst>
                                        <p:tav tm="0">
                                          <p:val>
                                            <p:fltVal val="0.5"/>
                                          </p:val>
                                        </p:tav>
                                        <p:tav tm="100000">
                                          <p:val>
                                            <p:strVal val="#ppt_x"/>
                                          </p:val>
                                        </p:tav>
                                      </p:tavLst>
                                    </p:anim>
                                    <p:anim calcmode="lin" valueType="num">
                                      <p:cBhvr>
                                        <p:cTn id="16" dur="500" fill="hold"/>
                                        <p:tgtEl>
                                          <p:spTgt spid="23"/>
                                        </p:tgtEl>
                                        <p:attrNameLst>
                                          <p:attrName>ppt_y</p:attrName>
                                        </p:attrNameLst>
                                      </p:cBhvr>
                                      <p:tavLst>
                                        <p:tav tm="0">
                                          <p:val>
                                            <p:fltVal val="0.5"/>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2" presetClass="entr" presetSubtype="4" fill="hold" grpId="0" nodeType="clickEffect">
                                  <p:stCondLst>
                                    <p:cond delay="0"/>
                                  </p:stCondLst>
                                  <p:childTnLst>
                                    <p:set>
                                      <p:cBhvr>
                                        <p:cTn id="20" dur="1" fill="hold">
                                          <p:stCondLst>
                                            <p:cond delay="0"/>
                                          </p:stCondLst>
                                        </p:cTn>
                                        <p:tgtEl>
                                          <p:spTgt spid="25"/>
                                        </p:tgtEl>
                                        <p:attrNameLst>
                                          <p:attrName>style.visibility</p:attrName>
                                        </p:attrNameLst>
                                      </p:cBhvr>
                                      <p:to>
                                        <p:strVal val="visible"/>
                                      </p:to>
                                    </p:set>
                                    <p:animEffect transition="in" filter="wipe(down)">
                                      <p:cBhvr>
                                        <p:cTn id="21" dur="750"/>
                                        <p:tgtEl>
                                          <p:spTgt spid="25"/>
                                        </p:tgtEl>
                                      </p:cBhvr>
                                    </p:animEffect>
                                  </p:childTnLst>
                                </p:cTn>
                              </p:par>
                            </p:childTnLst>
                          </p:cTn>
                        </p:par>
                        <p:par>
                          <p:cTn id="22" fill="hold">
                            <p:stCondLst>
                              <p:cond delay="750"/>
                            </p:stCondLst>
                            <p:childTnLst>
                              <p:par>
                                <p:cTn id="23" presetID="2" presetClass="entr" presetSubtype="2" fill="hold" grpId="0" nodeType="afterEffect">
                                  <p:stCondLst>
                                    <p:cond delay="0"/>
                                  </p:stCondLst>
                                  <p:childTnLst>
                                    <p:set>
                                      <p:cBhvr>
                                        <p:cTn id="24" dur="1" fill="hold">
                                          <p:stCondLst>
                                            <p:cond delay="0"/>
                                          </p:stCondLst>
                                        </p:cTn>
                                        <p:tgtEl>
                                          <p:spTgt spid="17"/>
                                        </p:tgtEl>
                                        <p:attrNameLst>
                                          <p:attrName>style.visibility</p:attrName>
                                        </p:attrNameLst>
                                      </p:cBhvr>
                                      <p:to>
                                        <p:strVal val="visible"/>
                                      </p:to>
                                    </p:set>
                                    <p:anim calcmode="lin" valueType="num">
                                      <p:cBhvr additive="base">
                                        <p:cTn id="25" dur="500" fill="hold"/>
                                        <p:tgtEl>
                                          <p:spTgt spid="17"/>
                                        </p:tgtEl>
                                        <p:attrNameLst>
                                          <p:attrName>ppt_x</p:attrName>
                                        </p:attrNameLst>
                                      </p:cBhvr>
                                      <p:tavLst>
                                        <p:tav tm="0">
                                          <p:val>
                                            <p:strVal val="1+#ppt_w/2"/>
                                          </p:val>
                                        </p:tav>
                                        <p:tav tm="100000">
                                          <p:val>
                                            <p:strVal val="#ppt_x"/>
                                          </p:val>
                                        </p:tav>
                                      </p:tavLst>
                                    </p:anim>
                                    <p:anim calcmode="lin" valueType="num">
                                      <p:cBhvr additive="base">
                                        <p:cTn id="26" dur="500" fill="hold"/>
                                        <p:tgtEl>
                                          <p:spTgt spid="17"/>
                                        </p:tgtEl>
                                        <p:attrNameLst>
                                          <p:attrName>ppt_y</p:attrName>
                                        </p:attrNameLst>
                                      </p:cBhvr>
                                      <p:tavLst>
                                        <p:tav tm="0">
                                          <p:val>
                                            <p:strVal val="#ppt_y"/>
                                          </p:val>
                                        </p:tav>
                                        <p:tav tm="100000">
                                          <p:val>
                                            <p:strVal val="#ppt_y"/>
                                          </p:val>
                                        </p:tav>
                                      </p:tavLst>
                                    </p:anim>
                                  </p:childTnLst>
                                </p:cTn>
                              </p:par>
                            </p:childTnLst>
                          </p:cTn>
                        </p:par>
                        <p:par>
                          <p:cTn id="27" fill="hold">
                            <p:stCondLst>
                              <p:cond delay="1250"/>
                            </p:stCondLst>
                            <p:childTnLst>
                              <p:par>
                                <p:cTn id="28" presetID="8" presetClass="entr" presetSubtype="16" fill="hold" grpId="0" nodeType="afterEffect">
                                  <p:stCondLst>
                                    <p:cond delay="0"/>
                                  </p:stCondLst>
                                  <p:childTnLst>
                                    <p:set>
                                      <p:cBhvr>
                                        <p:cTn id="29" dur="1" fill="hold">
                                          <p:stCondLst>
                                            <p:cond delay="0"/>
                                          </p:stCondLst>
                                        </p:cTn>
                                        <p:tgtEl>
                                          <p:spTgt spid="75777"/>
                                        </p:tgtEl>
                                        <p:attrNameLst>
                                          <p:attrName>style.visibility</p:attrName>
                                        </p:attrNameLst>
                                      </p:cBhvr>
                                      <p:to>
                                        <p:strVal val="visible"/>
                                      </p:to>
                                    </p:set>
                                    <p:animEffect transition="in" filter="diamond(in)">
                                      <p:cBhvr>
                                        <p:cTn id="30" dur="2000"/>
                                        <p:tgtEl>
                                          <p:spTgt spid="757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5" grpId="0"/>
      <p:bldP spid="17" grpId="0" animBg="1"/>
      <p:bldP spid="75777"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5"/>
          <p:cNvGrpSpPr>
            <a:grpSpLocks/>
          </p:cNvGrpSpPr>
          <p:nvPr/>
        </p:nvGrpSpPr>
        <p:grpSpPr bwMode="auto">
          <a:xfrm>
            <a:off x="-421928" y="152402"/>
            <a:ext cx="3196125" cy="594953"/>
            <a:chOff x="6168776" y="1221676"/>
            <a:chExt cx="3690110" cy="686848"/>
          </a:xfrm>
        </p:grpSpPr>
        <p:sp>
          <p:nvSpPr>
            <p:cNvPr id="5" name="圆角矩形 4"/>
            <p:cNvSpPr/>
            <p:nvPr/>
          </p:nvSpPr>
          <p:spPr>
            <a:xfrm>
              <a:off x="6168776" y="1221676"/>
              <a:ext cx="3690110" cy="593421"/>
            </a:xfrm>
            <a:prstGeom prst="roundRect">
              <a:avLst>
                <a:gd name="adj" fmla="val 50000"/>
              </a:avLst>
            </a:prstGeom>
            <a:solidFill>
              <a:srgbClr val="FFFFFF"/>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solidFill>
                  <a:srgbClr val="3F7B33"/>
                </a:solidFill>
                <a:latin typeface="等线" panose="020F0502020204030204"/>
                <a:ea typeface="等线" panose="02010600030101010101" pitchFamily="2" charset="-122"/>
              </a:endParaRPr>
            </a:p>
          </p:txBody>
        </p:sp>
        <p:sp>
          <p:nvSpPr>
            <p:cNvPr id="6" name="文本框 13"/>
            <p:cNvSpPr txBox="1">
              <a:spLocks noChangeArrowheads="1"/>
            </p:cNvSpPr>
            <p:nvPr/>
          </p:nvSpPr>
          <p:spPr bwMode="auto">
            <a:xfrm>
              <a:off x="6834600" y="1233426"/>
              <a:ext cx="2830181" cy="675098"/>
            </a:xfrm>
            <a:prstGeom prst="rect">
              <a:avLst/>
            </a:prstGeom>
            <a:noFill/>
            <a:ln w="9525">
              <a:noFill/>
              <a:miter lim="800000"/>
              <a:headEnd/>
              <a:tailEnd/>
            </a:ln>
          </p:spPr>
          <p:txBody>
            <a:bodyPr wrap="none">
              <a:spAutoFit/>
            </a:bodyPr>
            <a:lstStyle/>
            <a:p>
              <a:r>
                <a:rPr lang="en-US" altLang="zh-CN" sz="3200" b="1" dirty="0" smtClean="0">
                  <a:solidFill>
                    <a:schemeClr val="accent1"/>
                  </a:solidFill>
                </a:rPr>
                <a:t>6.4 </a:t>
              </a:r>
              <a:r>
                <a:rPr lang="zh-CN" altLang="en-US" sz="3200" b="1" dirty="0" smtClean="0">
                  <a:solidFill>
                    <a:schemeClr val="accent1"/>
                  </a:solidFill>
                </a:rPr>
                <a:t>损失确定</a:t>
              </a:r>
              <a:endParaRPr lang="zh-CN" altLang="zh-CN" sz="3200" b="1" dirty="0">
                <a:solidFill>
                  <a:schemeClr val="accent1"/>
                </a:solidFill>
              </a:endParaRPr>
            </a:p>
          </p:txBody>
        </p:sp>
      </p:grpSp>
      <p:sp>
        <p:nvSpPr>
          <p:cNvPr id="23" name="TextBox 22"/>
          <p:cNvSpPr txBox="1"/>
          <p:nvPr/>
        </p:nvSpPr>
        <p:spPr>
          <a:xfrm>
            <a:off x="976393" y="1735810"/>
            <a:ext cx="4556502" cy="1107992"/>
          </a:xfrm>
          <a:prstGeom prst="rect">
            <a:avLst/>
          </a:prstGeom>
          <a:noFill/>
        </p:spPr>
        <p:txBody>
          <a:bodyPr wrap="square" lIns="121917" tIns="60958" rIns="121917" bIns="60958" rtlCol="0">
            <a:spAutoFit/>
          </a:bodyPr>
          <a:lstStyle/>
          <a:p>
            <a:pPr algn="ctr"/>
            <a:r>
              <a:rPr lang="zh-CN" altLang="en-US" sz="3200" b="1" dirty="0" smtClean="0">
                <a:solidFill>
                  <a:schemeClr val="bg1"/>
                </a:solidFill>
                <a:latin typeface="微软雅黑" pitchFamily="34" charset="-122"/>
                <a:ea typeface="微软雅黑" pitchFamily="34" charset="-122"/>
              </a:rPr>
              <a:t>能力</a:t>
            </a:r>
            <a:endParaRPr lang="en-US" altLang="zh-CN" sz="3200" b="1" dirty="0" smtClean="0">
              <a:solidFill>
                <a:schemeClr val="bg1"/>
              </a:solidFill>
              <a:latin typeface="微软雅黑" pitchFamily="34" charset="-122"/>
              <a:ea typeface="微软雅黑" pitchFamily="34" charset="-122"/>
            </a:endParaRPr>
          </a:p>
          <a:p>
            <a:pPr algn="ctr"/>
            <a:r>
              <a:rPr lang="zh-CN" altLang="en-US" sz="3200" b="1" dirty="0" smtClean="0">
                <a:solidFill>
                  <a:schemeClr val="bg1"/>
                </a:solidFill>
                <a:latin typeface="微软雅黑" pitchFamily="34" charset="-122"/>
                <a:ea typeface="微软雅黑" pitchFamily="34" charset="-122"/>
              </a:rPr>
              <a:t>目标</a:t>
            </a:r>
            <a:endParaRPr lang="zh-CN" altLang="en-US" sz="3200" b="1" dirty="0">
              <a:solidFill>
                <a:schemeClr val="bg1"/>
              </a:solidFill>
              <a:latin typeface="微软雅黑" pitchFamily="34" charset="-122"/>
              <a:ea typeface="微软雅黑" pitchFamily="34" charset="-122"/>
            </a:endParaRPr>
          </a:p>
        </p:txBody>
      </p:sp>
      <p:sp>
        <p:nvSpPr>
          <p:cNvPr id="25" name="文本框 24"/>
          <p:cNvSpPr txBox="1"/>
          <p:nvPr/>
        </p:nvSpPr>
        <p:spPr>
          <a:xfrm>
            <a:off x="10617954" y="7768848"/>
            <a:ext cx="723275" cy="344710"/>
          </a:xfrm>
          <a:prstGeom prst="rect">
            <a:avLst/>
          </a:prstGeom>
          <a:noFill/>
        </p:spPr>
        <p:txBody>
          <a:bodyPr wrap="none" rtlCol="0">
            <a:spAutoFit/>
          </a:bodyPr>
          <a:lstStyle/>
          <a:p>
            <a:pPr>
              <a:lnSpc>
                <a:spcPct val="130000"/>
              </a:lnSpc>
            </a:pPr>
            <a:r>
              <a:rPr lang="zh-CN" altLang="en-US" sz="1400" dirty="0" smtClean="0">
                <a:latin typeface="Arial" panose="020B0604020202020204" pitchFamily="34" charset="0"/>
                <a:ea typeface="微软雅黑" panose="020B0503020204020204" pitchFamily="34" charset="-122"/>
              </a:rPr>
              <a:t>延迟符</a:t>
            </a:r>
          </a:p>
        </p:txBody>
      </p:sp>
      <p:sp>
        <p:nvSpPr>
          <p:cNvPr id="17" name="圆角矩形 16"/>
          <p:cNvSpPr/>
          <p:nvPr/>
        </p:nvSpPr>
        <p:spPr>
          <a:xfrm>
            <a:off x="325821" y="1047378"/>
            <a:ext cx="11235915" cy="5430914"/>
          </a:xfrm>
          <a:prstGeom prst="roundRect">
            <a:avLst/>
          </a:prstGeom>
          <a:no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p>
        </p:txBody>
      </p:sp>
      <p:sp>
        <p:nvSpPr>
          <p:cNvPr id="75777" name="Rectangle 1"/>
          <p:cNvSpPr>
            <a:spLocks noChangeArrowheads="1"/>
          </p:cNvSpPr>
          <p:nvPr/>
        </p:nvSpPr>
        <p:spPr bwMode="auto">
          <a:xfrm>
            <a:off x="1024956" y="1589867"/>
            <a:ext cx="9314480" cy="3462486"/>
          </a:xfrm>
          <a:prstGeom prst="rect">
            <a:avLst/>
          </a:prstGeom>
          <a:noFill/>
          <a:ln w="9525">
            <a:noFill/>
            <a:miter lim="800000"/>
            <a:headEnd/>
            <a:tailEnd/>
          </a:ln>
          <a:effectLst/>
        </p:spPr>
        <p:txBody>
          <a:bodyPr vert="horz" wrap="square" lIns="91440" tIns="45720" rIns="91440" bIns="0" numCol="1" anchor="ctr" anchorCtr="0" compatLnSpc="1">
            <a:prstTxWarp prst="textNoShape">
              <a:avLst/>
            </a:prstTxWarp>
            <a:spAutoFit/>
          </a:bodyPr>
          <a:lstStyle/>
          <a:p>
            <a:pPr indent="269875" fontAlgn="base">
              <a:spcBef>
                <a:spcPct val="0"/>
              </a:spcBef>
              <a:spcAft>
                <a:spcPct val="0"/>
              </a:spcAft>
            </a:pPr>
            <a:r>
              <a:rPr lang="en-US" altLang="zh-CN" sz="3000" b="1" dirty="0" smtClean="0"/>
              <a:t> 6.4.1  </a:t>
            </a:r>
            <a:r>
              <a:rPr lang="zh-CN" altLang="en-US" sz="3000" b="1" dirty="0" smtClean="0"/>
              <a:t>车辆定损</a:t>
            </a:r>
            <a:endParaRPr lang="zh-CN" altLang="zh-CN" sz="3000" b="1" dirty="0" smtClean="0"/>
          </a:p>
          <a:p>
            <a:pPr marL="0" marR="0" lvl="0" indent="269875" algn="l" defTabSz="914400" rtl="0" eaLnBrk="1" fontAlgn="base" latinLnBrk="0" hangingPunct="1">
              <a:lnSpc>
                <a:spcPct val="100000"/>
              </a:lnSpc>
              <a:spcBef>
                <a:spcPct val="0"/>
              </a:spcBef>
              <a:spcAft>
                <a:spcPct val="0"/>
              </a:spcAft>
              <a:buClrTx/>
              <a:buSzTx/>
              <a:buFontTx/>
              <a:buNone/>
              <a:tabLst/>
            </a:pPr>
            <a:endParaRPr kumimoji="0" lang="zh-CN" altLang="en-US" sz="2400" b="1" i="0" u="none" strike="noStrike" cap="none" normalizeH="0" baseline="0" dirty="0" smtClean="0">
              <a:ln>
                <a:noFill/>
              </a:ln>
              <a:solidFill>
                <a:schemeClr val="tx1"/>
              </a:solidFill>
              <a:effectLst/>
              <a:latin typeface="+mn-ea"/>
              <a:cs typeface="Times New Roman" pitchFamily="18" charset="0"/>
            </a:endParaRPr>
          </a:p>
          <a:p>
            <a:pPr indent="457200"/>
            <a:r>
              <a:rPr lang="en-US" altLang="zh-CN" sz="2400" b="1" dirty="0" smtClean="0">
                <a:latin typeface="+mn-ea"/>
              </a:rPr>
              <a:t>2</a:t>
            </a:r>
            <a:r>
              <a:rPr lang="zh-CN" altLang="zh-CN" sz="2400" b="1" dirty="0" smtClean="0">
                <a:latin typeface="+mn-ea"/>
              </a:rPr>
              <a:t>．</a:t>
            </a:r>
            <a:r>
              <a:rPr lang="zh-CN" altLang="en-US" sz="2400" b="1" dirty="0" smtClean="0">
                <a:latin typeface="+mn-ea"/>
              </a:rPr>
              <a:t>定损程序</a:t>
            </a:r>
            <a:endParaRPr lang="en-US" altLang="zh-CN" sz="2400" b="1" dirty="0" smtClean="0">
              <a:latin typeface="+mn-ea"/>
            </a:endParaRPr>
          </a:p>
          <a:p>
            <a:pPr indent="457200"/>
            <a:r>
              <a:rPr lang="en-US" altLang="zh-CN" sz="2400" b="1" dirty="0" smtClean="0">
                <a:latin typeface="+mn-ea"/>
              </a:rPr>
              <a:t>3</a:t>
            </a:r>
            <a:r>
              <a:rPr lang="zh-CN" altLang="zh-CN" sz="2400" b="1" dirty="0" smtClean="0">
                <a:latin typeface="+mn-ea"/>
              </a:rPr>
              <a:t>．事故车辆定损注意事项</a:t>
            </a:r>
            <a:endParaRPr lang="en-US" altLang="zh-CN" sz="2400" b="1" dirty="0" smtClean="0">
              <a:latin typeface="+mn-ea"/>
            </a:endParaRPr>
          </a:p>
          <a:p>
            <a:pPr indent="457200"/>
            <a:r>
              <a:rPr lang="en-US" altLang="zh-CN" sz="2400" b="1" dirty="0" smtClean="0">
                <a:latin typeface="+mn-ea"/>
              </a:rPr>
              <a:t>4</a:t>
            </a:r>
            <a:r>
              <a:rPr lang="zh-CN" altLang="zh-CN" sz="2400" b="1" dirty="0" smtClean="0">
                <a:latin typeface="+mn-ea"/>
              </a:rPr>
              <a:t>．几种典型情况的定损处理</a:t>
            </a:r>
          </a:p>
          <a:p>
            <a:pPr indent="457200"/>
            <a:r>
              <a:rPr lang="zh-CN" altLang="zh-CN" sz="2200" dirty="0" smtClean="0">
                <a:latin typeface="+mn-ea"/>
              </a:rPr>
              <a:t>（</a:t>
            </a:r>
            <a:r>
              <a:rPr lang="en-US" altLang="zh-CN" sz="2200" dirty="0" smtClean="0">
                <a:latin typeface="+mn-ea"/>
              </a:rPr>
              <a:t>1</a:t>
            </a:r>
            <a:r>
              <a:rPr lang="zh-CN" altLang="zh-CN" sz="2200" dirty="0" smtClean="0">
                <a:latin typeface="+mn-ea"/>
              </a:rPr>
              <a:t>）在确定工时费用方面处理好与修理厂的矛盾</a:t>
            </a:r>
            <a:endParaRPr lang="en-US" altLang="zh-CN" sz="2200" dirty="0" smtClean="0">
              <a:latin typeface="+mn-ea"/>
            </a:endParaRPr>
          </a:p>
          <a:p>
            <a:pPr indent="457200"/>
            <a:r>
              <a:rPr lang="zh-CN" altLang="zh-CN" sz="2200" dirty="0" smtClean="0">
                <a:latin typeface="+mn-ea"/>
              </a:rPr>
              <a:t>（</a:t>
            </a:r>
            <a:r>
              <a:rPr lang="en-US" altLang="zh-CN" sz="2200" dirty="0" smtClean="0">
                <a:latin typeface="+mn-ea"/>
              </a:rPr>
              <a:t>2</a:t>
            </a:r>
            <a:r>
              <a:rPr lang="zh-CN" altLang="zh-CN" sz="2200" dirty="0" smtClean="0">
                <a:latin typeface="+mn-ea"/>
              </a:rPr>
              <a:t>）在确定更换配件方面处理好与保户的关系</a:t>
            </a:r>
            <a:endParaRPr lang="en-US" altLang="zh-CN" sz="2200" dirty="0" smtClean="0">
              <a:latin typeface="+mn-ea"/>
            </a:endParaRPr>
          </a:p>
          <a:p>
            <a:pPr indent="457200"/>
            <a:r>
              <a:rPr lang="zh-CN" altLang="zh-CN" sz="2200" dirty="0" smtClean="0">
                <a:latin typeface="+mn-ea"/>
              </a:rPr>
              <a:t>（</a:t>
            </a:r>
            <a:r>
              <a:rPr lang="en-US" altLang="zh-CN" sz="2200" dirty="0" smtClean="0">
                <a:latin typeface="+mn-ea"/>
              </a:rPr>
              <a:t>3</a:t>
            </a:r>
            <a:r>
              <a:rPr lang="zh-CN" altLang="zh-CN" sz="2200" dirty="0" smtClean="0">
                <a:latin typeface="+mn-ea"/>
              </a:rPr>
              <a:t>）对重大事故及特殊车型的定损</a:t>
            </a:r>
            <a:endParaRPr lang="en-US" altLang="zh-CN" sz="2200" b="1" dirty="0" smtClean="0">
              <a:latin typeface="+mn-ea"/>
            </a:endParaRPr>
          </a:p>
          <a:p>
            <a:pPr indent="457200"/>
            <a:r>
              <a:rPr lang="zh-CN" altLang="zh-CN" sz="2200" dirty="0" smtClean="0">
                <a:latin typeface="+mn-ea"/>
              </a:rPr>
              <a:t>（</a:t>
            </a:r>
            <a:r>
              <a:rPr lang="en-US" altLang="zh-CN" sz="2200" dirty="0" smtClean="0">
                <a:latin typeface="+mn-ea"/>
              </a:rPr>
              <a:t>4</a:t>
            </a:r>
            <a:r>
              <a:rPr lang="zh-CN" altLang="zh-CN" sz="2200" dirty="0" smtClean="0">
                <a:latin typeface="+mn-ea"/>
              </a:rPr>
              <a:t>）赴外地查勘定损处理方法与技巧</a:t>
            </a:r>
            <a:endParaRPr lang="zh-CN" altLang="zh-CN" sz="2200" b="1" dirty="0">
              <a:latin typeface="+mn-ea"/>
            </a:endParaRPr>
          </a:p>
        </p:txBody>
      </p:sp>
    </p:spTree>
    <p:extLst>
      <p:ext uri="{BB962C8B-B14F-4D97-AF65-F5344CB8AC3E}">
        <p14:creationId xmlns:p14="http://schemas.microsoft.com/office/powerpoint/2010/main" val="2094906781"/>
      </p:ext>
    </p:extLst>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528" fill="hold" grpId="0" nodeType="afterEffect">
                                  <p:stCondLst>
                                    <p:cond delay="0"/>
                                  </p:stCondLst>
                                  <p:childTnLst>
                                    <p:set>
                                      <p:cBhvr>
                                        <p:cTn id="11" dur="1" fill="hold">
                                          <p:stCondLst>
                                            <p:cond delay="0"/>
                                          </p:stCondLst>
                                        </p:cTn>
                                        <p:tgtEl>
                                          <p:spTgt spid="23"/>
                                        </p:tgtEl>
                                        <p:attrNameLst>
                                          <p:attrName>style.visibility</p:attrName>
                                        </p:attrNameLst>
                                      </p:cBhvr>
                                      <p:to>
                                        <p:strVal val="visible"/>
                                      </p:to>
                                    </p:set>
                                    <p:anim calcmode="lin" valueType="num">
                                      <p:cBhvr>
                                        <p:cTn id="12" dur="500" fill="hold"/>
                                        <p:tgtEl>
                                          <p:spTgt spid="23"/>
                                        </p:tgtEl>
                                        <p:attrNameLst>
                                          <p:attrName>ppt_w</p:attrName>
                                        </p:attrNameLst>
                                      </p:cBhvr>
                                      <p:tavLst>
                                        <p:tav tm="0">
                                          <p:val>
                                            <p:fltVal val="0"/>
                                          </p:val>
                                        </p:tav>
                                        <p:tav tm="100000">
                                          <p:val>
                                            <p:strVal val="#ppt_w"/>
                                          </p:val>
                                        </p:tav>
                                      </p:tavLst>
                                    </p:anim>
                                    <p:anim calcmode="lin" valueType="num">
                                      <p:cBhvr>
                                        <p:cTn id="13" dur="500" fill="hold"/>
                                        <p:tgtEl>
                                          <p:spTgt spid="23"/>
                                        </p:tgtEl>
                                        <p:attrNameLst>
                                          <p:attrName>ppt_h</p:attrName>
                                        </p:attrNameLst>
                                      </p:cBhvr>
                                      <p:tavLst>
                                        <p:tav tm="0">
                                          <p:val>
                                            <p:fltVal val="0"/>
                                          </p:val>
                                        </p:tav>
                                        <p:tav tm="100000">
                                          <p:val>
                                            <p:strVal val="#ppt_h"/>
                                          </p:val>
                                        </p:tav>
                                      </p:tavLst>
                                    </p:anim>
                                    <p:animEffect transition="in" filter="fade">
                                      <p:cBhvr>
                                        <p:cTn id="14" dur="500"/>
                                        <p:tgtEl>
                                          <p:spTgt spid="23"/>
                                        </p:tgtEl>
                                      </p:cBhvr>
                                    </p:animEffect>
                                    <p:anim calcmode="lin" valueType="num">
                                      <p:cBhvr>
                                        <p:cTn id="15" dur="500" fill="hold"/>
                                        <p:tgtEl>
                                          <p:spTgt spid="23"/>
                                        </p:tgtEl>
                                        <p:attrNameLst>
                                          <p:attrName>ppt_x</p:attrName>
                                        </p:attrNameLst>
                                      </p:cBhvr>
                                      <p:tavLst>
                                        <p:tav tm="0">
                                          <p:val>
                                            <p:fltVal val="0.5"/>
                                          </p:val>
                                        </p:tav>
                                        <p:tav tm="100000">
                                          <p:val>
                                            <p:strVal val="#ppt_x"/>
                                          </p:val>
                                        </p:tav>
                                      </p:tavLst>
                                    </p:anim>
                                    <p:anim calcmode="lin" valueType="num">
                                      <p:cBhvr>
                                        <p:cTn id="16" dur="500" fill="hold"/>
                                        <p:tgtEl>
                                          <p:spTgt spid="23"/>
                                        </p:tgtEl>
                                        <p:attrNameLst>
                                          <p:attrName>ppt_y</p:attrName>
                                        </p:attrNameLst>
                                      </p:cBhvr>
                                      <p:tavLst>
                                        <p:tav tm="0">
                                          <p:val>
                                            <p:fltVal val="0.5"/>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2" presetClass="entr" presetSubtype="4" fill="hold" grpId="0" nodeType="clickEffect">
                                  <p:stCondLst>
                                    <p:cond delay="0"/>
                                  </p:stCondLst>
                                  <p:childTnLst>
                                    <p:set>
                                      <p:cBhvr>
                                        <p:cTn id="20" dur="1" fill="hold">
                                          <p:stCondLst>
                                            <p:cond delay="0"/>
                                          </p:stCondLst>
                                        </p:cTn>
                                        <p:tgtEl>
                                          <p:spTgt spid="25"/>
                                        </p:tgtEl>
                                        <p:attrNameLst>
                                          <p:attrName>style.visibility</p:attrName>
                                        </p:attrNameLst>
                                      </p:cBhvr>
                                      <p:to>
                                        <p:strVal val="visible"/>
                                      </p:to>
                                    </p:set>
                                    <p:animEffect transition="in" filter="wipe(down)">
                                      <p:cBhvr>
                                        <p:cTn id="21" dur="750"/>
                                        <p:tgtEl>
                                          <p:spTgt spid="25"/>
                                        </p:tgtEl>
                                      </p:cBhvr>
                                    </p:animEffect>
                                  </p:childTnLst>
                                </p:cTn>
                              </p:par>
                            </p:childTnLst>
                          </p:cTn>
                        </p:par>
                        <p:par>
                          <p:cTn id="22" fill="hold">
                            <p:stCondLst>
                              <p:cond delay="750"/>
                            </p:stCondLst>
                            <p:childTnLst>
                              <p:par>
                                <p:cTn id="23" presetID="2" presetClass="entr" presetSubtype="2" fill="hold" grpId="0" nodeType="afterEffect">
                                  <p:stCondLst>
                                    <p:cond delay="0"/>
                                  </p:stCondLst>
                                  <p:childTnLst>
                                    <p:set>
                                      <p:cBhvr>
                                        <p:cTn id="24" dur="1" fill="hold">
                                          <p:stCondLst>
                                            <p:cond delay="0"/>
                                          </p:stCondLst>
                                        </p:cTn>
                                        <p:tgtEl>
                                          <p:spTgt spid="17"/>
                                        </p:tgtEl>
                                        <p:attrNameLst>
                                          <p:attrName>style.visibility</p:attrName>
                                        </p:attrNameLst>
                                      </p:cBhvr>
                                      <p:to>
                                        <p:strVal val="visible"/>
                                      </p:to>
                                    </p:set>
                                    <p:anim calcmode="lin" valueType="num">
                                      <p:cBhvr additive="base">
                                        <p:cTn id="25" dur="500" fill="hold"/>
                                        <p:tgtEl>
                                          <p:spTgt spid="17"/>
                                        </p:tgtEl>
                                        <p:attrNameLst>
                                          <p:attrName>ppt_x</p:attrName>
                                        </p:attrNameLst>
                                      </p:cBhvr>
                                      <p:tavLst>
                                        <p:tav tm="0">
                                          <p:val>
                                            <p:strVal val="1+#ppt_w/2"/>
                                          </p:val>
                                        </p:tav>
                                        <p:tav tm="100000">
                                          <p:val>
                                            <p:strVal val="#ppt_x"/>
                                          </p:val>
                                        </p:tav>
                                      </p:tavLst>
                                    </p:anim>
                                    <p:anim calcmode="lin" valueType="num">
                                      <p:cBhvr additive="base">
                                        <p:cTn id="26" dur="500" fill="hold"/>
                                        <p:tgtEl>
                                          <p:spTgt spid="17"/>
                                        </p:tgtEl>
                                        <p:attrNameLst>
                                          <p:attrName>ppt_y</p:attrName>
                                        </p:attrNameLst>
                                      </p:cBhvr>
                                      <p:tavLst>
                                        <p:tav tm="0">
                                          <p:val>
                                            <p:strVal val="#ppt_y"/>
                                          </p:val>
                                        </p:tav>
                                        <p:tav tm="100000">
                                          <p:val>
                                            <p:strVal val="#ppt_y"/>
                                          </p:val>
                                        </p:tav>
                                      </p:tavLst>
                                    </p:anim>
                                  </p:childTnLst>
                                </p:cTn>
                              </p:par>
                            </p:childTnLst>
                          </p:cTn>
                        </p:par>
                        <p:par>
                          <p:cTn id="27" fill="hold">
                            <p:stCondLst>
                              <p:cond delay="1250"/>
                            </p:stCondLst>
                            <p:childTnLst>
                              <p:par>
                                <p:cTn id="28" presetID="8" presetClass="entr" presetSubtype="16" fill="hold" grpId="0" nodeType="afterEffect">
                                  <p:stCondLst>
                                    <p:cond delay="0"/>
                                  </p:stCondLst>
                                  <p:childTnLst>
                                    <p:set>
                                      <p:cBhvr>
                                        <p:cTn id="29" dur="1" fill="hold">
                                          <p:stCondLst>
                                            <p:cond delay="0"/>
                                          </p:stCondLst>
                                        </p:cTn>
                                        <p:tgtEl>
                                          <p:spTgt spid="75777"/>
                                        </p:tgtEl>
                                        <p:attrNameLst>
                                          <p:attrName>style.visibility</p:attrName>
                                        </p:attrNameLst>
                                      </p:cBhvr>
                                      <p:to>
                                        <p:strVal val="visible"/>
                                      </p:to>
                                    </p:set>
                                    <p:animEffect transition="in" filter="diamond(in)">
                                      <p:cBhvr>
                                        <p:cTn id="30" dur="2000"/>
                                        <p:tgtEl>
                                          <p:spTgt spid="757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5" grpId="0"/>
      <p:bldP spid="17" grpId="0" animBg="1"/>
      <p:bldP spid="75777"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5"/>
          <p:cNvGrpSpPr>
            <a:grpSpLocks/>
          </p:cNvGrpSpPr>
          <p:nvPr/>
        </p:nvGrpSpPr>
        <p:grpSpPr bwMode="auto">
          <a:xfrm>
            <a:off x="-421928" y="152402"/>
            <a:ext cx="3196125" cy="594953"/>
            <a:chOff x="6168776" y="1221676"/>
            <a:chExt cx="3690110" cy="686848"/>
          </a:xfrm>
        </p:grpSpPr>
        <p:sp>
          <p:nvSpPr>
            <p:cNvPr id="5" name="圆角矩形 4"/>
            <p:cNvSpPr/>
            <p:nvPr/>
          </p:nvSpPr>
          <p:spPr>
            <a:xfrm>
              <a:off x="6168776" y="1221676"/>
              <a:ext cx="3690110" cy="593421"/>
            </a:xfrm>
            <a:prstGeom prst="roundRect">
              <a:avLst>
                <a:gd name="adj" fmla="val 50000"/>
              </a:avLst>
            </a:prstGeom>
            <a:solidFill>
              <a:srgbClr val="FFFFFF"/>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solidFill>
                  <a:srgbClr val="3F7B33"/>
                </a:solidFill>
                <a:latin typeface="等线" panose="020F0502020204030204"/>
                <a:ea typeface="等线" panose="02010600030101010101" pitchFamily="2" charset="-122"/>
              </a:endParaRPr>
            </a:p>
          </p:txBody>
        </p:sp>
        <p:sp>
          <p:nvSpPr>
            <p:cNvPr id="6" name="文本框 13"/>
            <p:cNvSpPr txBox="1">
              <a:spLocks noChangeArrowheads="1"/>
            </p:cNvSpPr>
            <p:nvPr/>
          </p:nvSpPr>
          <p:spPr bwMode="auto">
            <a:xfrm>
              <a:off x="6834600" y="1233426"/>
              <a:ext cx="2830181" cy="675098"/>
            </a:xfrm>
            <a:prstGeom prst="rect">
              <a:avLst/>
            </a:prstGeom>
            <a:noFill/>
            <a:ln w="9525">
              <a:noFill/>
              <a:miter lim="800000"/>
              <a:headEnd/>
              <a:tailEnd/>
            </a:ln>
          </p:spPr>
          <p:txBody>
            <a:bodyPr wrap="none">
              <a:spAutoFit/>
            </a:bodyPr>
            <a:lstStyle/>
            <a:p>
              <a:r>
                <a:rPr lang="en-US" altLang="zh-CN" sz="3200" b="1" dirty="0" smtClean="0">
                  <a:solidFill>
                    <a:schemeClr val="accent1"/>
                  </a:solidFill>
                </a:rPr>
                <a:t>6.4 </a:t>
              </a:r>
              <a:r>
                <a:rPr lang="zh-CN" altLang="en-US" sz="3200" b="1" dirty="0" smtClean="0">
                  <a:solidFill>
                    <a:schemeClr val="accent1"/>
                  </a:solidFill>
                </a:rPr>
                <a:t>损失确定</a:t>
              </a:r>
              <a:endParaRPr lang="zh-CN" altLang="zh-CN" sz="3200" b="1" dirty="0">
                <a:solidFill>
                  <a:schemeClr val="accent1"/>
                </a:solidFill>
              </a:endParaRPr>
            </a:p>
          </p:txBody>
        </p:sp>
      </p:grpSp>
      <p:sp>
        <p:nvSpPr>
          <p:cNvPr id="23" name="TextBox 22"/>
          <p:cNvSpPr txBox="1"/>
          <p:nvPr/>
        </p:nvSpPr>
        <p:spPr>
          <a:xfrm>
            <a:off x="976393" y="1735810"/>
            <a:ext cx="4556502" cy="1107992"/>
          </a:xfrm>
          <a:prstGeom prst="rect">
            <a:avLst/>
          </a:prstGeom>
          <a:noFill/>
        </p:spPr>
        <p:txBody>
          <a:bodyPr wrap="square" lIns="121917" tIns="60958" rIns="121917" bIns="60958" rtlCol="0">
            <a:spAutoFit/>
          </a:bodyPr>
          <a:lstStyle/>
          <a:p>
            <a:pPr algn="ctr"/>
            <a:r>
              <a:rPr lang="zh-CN" altLang="en-US" sz="3200" b="1" dirty="0" smtClean="0">
                <a:solidFill>
                  <a:schemeClr val="bg1"/>
                </a:solidFill>
                <a:latin typeface="微软雅黑" pitchFamily="34" charset="-122"/>
                <a:ea typeface="微软雅黑" pitchFamily="34" charset="-122"/>
              </a:rPr>
              <a:t>能力</a:t>
            </a:r>
            <a:endParaRPr lang="en-US" altLang="zh-CN" sz="3200" b="1" dirty="0" smtClean="0">
              <a:solidFill>
                <a:schemeClr val="bg1"/>
              </a:solidFill>
              <a:latin typeface="微软雅黑" pitchFamily="34" charset="-122"/>
              <a:ea typeface="微软雅黑" pitchFamily="34" charset="-122"/>
            </a:endParaRPr>
          </a:p>
          <a:p>
            <a:pPr algn="ctr"/>
            <a:r>
              <a:rPr lang="zh-CN" altLang="en-US" sz="3200" b="1" dirty="0" smtClean="0">
                <a:solidFill>
                  <a:schemeClr val="bg1"/>
                </a:solidFill>
                <a:latin typeface="微软雅黑" pitchFamily="34" charset="-122"/>
                <a:ea typeface="微软雅黑" pitchFamily="34" charset="-122"/>
              </a:rPr>
              <a:t>目标</a:t>
            </a:r>
            <a:endParaRPr lang="zh-CN" altLang="en-US" sz="3200" b="1" dirty="0">
              <a:solidFill>
                <a:schemeClr val="bg1"/>
              </a:solidFill>
              <a:latin typeface="微软雅黑" pitchFamily="34" charset="-122"/>
              <a:ea typeface="微软雅黑" pitchFamily="34" charset="-122"/>
            </a:endParaRPr>
          </a:p>
        </p:txBody>
      </p:sp>
      <p:sp>
        <p:nvSpPr>
          <p:cNvPr id="25" name="文本框 24"/>
          <p:cNvSpPr txBox="1"/>
          <p:nvPr/>
        </p:nvSpPr>
        <p:spPr>
          <a:xfrm>
            <a:off x="10617954" y="7768848"/>
            <a:ext cx="723275" cy="344710"/>
          </a:xfrm>
          <a:prstGeom prst="rect">
            <a:avLst/>
          </a:prstGeom>
          <a:noFill/>
        </p:spPr>
        <p:txBody>
          <a:bodyPr wrap="none" rtlCol="0">
            <a:spAutoFit/>
          </a:bodyPr>
          <a:lstStyle/>
          <a:p>
            <a:pPr>
              <a:lnSpc>
                <a:spcPct val="130000"/>
              </a:lnSpc>
            </a:pPr>
            <a:r>
              <a:rPr lang="zh-CN" altLang="en-US" sz="1400" dirty="0" smtClean="0">
                <a:latin typeface="Arial" panose="020B0604020202020204" pitchFamily="34" charset="0"/>
                <a:ea typeface="微软雅黑" panose="020B0503020204020204" pitchFamily="34" charset="-122"/>
              </a:rPr>
              <a:t>延迟符</a:t>
            </a:r>
          </a:p>
        </p:txBody>
      </p:sp>
      <p:sp>
        <p:nvSpPr>
          <p:cNvPr id="17" name="圆角矩形 16"/>
          <p:cNvSpPr/>
          <p:nvPr/>
        </p:nvSpPr>
        <p:spPr>
          <a:xfrm>
            <a:off x="325821" y="1047378"/>
            <a:ext cx="11235915" cy="5430914"/>
          </a:xfrm>
          <a:prstGeom prst="roundRect">
            <a:avLst/>
          </a:prstGeom>
          <a:no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p>
        </p:txBody>
      </p:sp>
      <p:sp>
        <p:nvSpPr>
          <p:cNvPr id="75777" name="Rectangle 1"/>
          <p:cNvSpPr>
            <a:spLocks noChangeArrowheads="1"/>
          </p:cNvSpPr>
          <p:nvPr/>
        </p:nvSpPr>
        <p:spPr bwMode="auto">
          <a:xfrm>
            <a:off x="1024956" y="1623821"/>
            <a:ext cx="9314480" cy="4293483"/>
          </a:xfrm>
          <a:prstGeom prst="rect">
            <a:avLst/>
          </a:prstGeom>
          <a:noFill/>
          <a:ln w="9525">
            <a:noFill/>
            <a:miter lim="800000"/>
            <a:headEnd/>
            <a:tailEnd/>
          </a:ln>
          <a:effectLst/>
        </p:spPr>
        <p:txBody>
          <a:bodyPr vert="horz" wrap="square" lIns="91440" tIns="45720" rIns="91440" bIns="0" numCol="1" anchor="ctr" anchorCtr="0" compatLnSpc="1">
            <a:prstTxWarp prst="textNoShape">
              <a:avLst/>
            </a:prstTxWarp>
            <a:spAutoFit/>
          </a:bodyPr>
          <a:lstStyle/>
          <a:p>
            <a:pPr indent="269875" fontAlgn="base">
              <a:spcBef>
                <a:spcPct val="0"/>
              </a:spcBef>
              <a:spcAft>
                <a:spcPct val="0"/>
              </a:spcAft>
            </a:pPr>
            <a:r>
              <a:rPr lang="en-US" altLang="zh-CN" sz="3000" b="1" dirty="0" smtClean="0"/>
              <a:t> 6.4.1  </a:t>
            </a:r>
            <a:r>
              <a:rPr lang="zh-CN" altLang="en-US" sz="3000" b="1" dirty="0" smtClean="0"/>
              <a:t>车辆定损</a:t>
            </a:r>
            <a:endParaRPr lang="zh-CN" altLang="zh-CN" sz="3000" b="1" dirty="0" smtClean="0"/>
          </a:p>
          <a:p>
            <a:pPr marL="0" marR="0" lvl="0" indent="269875" algn="l" defTabSz="914400" rtl="0" eaLnBrk="1" fontAlgn="base" latinLnBrk="0" hangingPunct="1">
              <a:lnSpc>
                <a:spcPct val="100000"/>
              </a:lnSpc>
              <a:spcBef>
                <a:spcPct val="0"/>
              </a:spcBef>
              <a:spcAft>
                <a:spcPct val="0"/>
              </a:spcAft>
              <a:buClrTx/>
              <a:buSzTx/>
              <a:buFontTx/>
              <a:buNone/>
              <a:tabLst/>
            </a:pPr>
            <a:endParaRPr kumimoji="0" lang="zh-CN" altLang="en-US" sz="2400" b="1" i="0" u="none" strike="noStrike" cap="none" normalizeH="0" baseline="0" dirty="0" smtClean="0">
              <a:ln>
                <a:noFill/>
              </a:ln>
              <a:solidFill>
                <a:schemeClr val="tx1"/>
              </a:solidFill>
              <a:effectLst/>
              <a:latin typeface="+mn-ea"/>
              <a:cs typeface="Times New Roman" pitchFamily="18" charset="0"/>
            </a:endParaRPr>
          </a:p>
          <a:p>
            <a:pPr indent="457200"/>
            <a:r>
              <a:rPr lang="en-US" altLang="zh-CN" sz="2400" b="1" dirty="0" smtClean="0"/>
              <a:t>5</a:t>
            </a:r>
            <a:r>
              <a:rPr lang="zh-CN" altLang="zh-CN" sz="2400" b="1" dirty="0" smtClean="0"/>
              <a:t>．常损零件换修原则</a:t>
            </a:r>
            <a:endParaRPr lang="en-US" altLang="zh-CN" sz="2400" b="1" dirty="0" smtClean="0"/>
          </a:p>
          <a:p>
            <a:pPr indent="457200"/>
            <a:r>
              <a:rPr lang="zh-CN" altLang="zh-CN" sz="2200" dirty="0" smtClean="0">
                <a:latin typeface="+mn-ea"/>
              </a:rPr>
              <a:t>（</a:t>
            </a:r>
            <a:r>
              <a:rPr lang="en-US" altLang="zh-CN" sz="2200" dirty="0" smtClean="0">
                <a:latin typeface="+mn-ea"/>
              </a:rPr>
              <a:t>1</a:t>
            </a:r>
            <a:r>
              <a:rPr lang="zh-CN" altLang="zh-CN" sz="2200" dirty="0" smtClean="0">
                <a:latin typeface="+mn-ea"/>
              </a:rPr>
              <a:t>）总体原则。</a:t>
            </a:r>
          </a:p>
          <a:p>
            <a:pPr indent="457200"/>
            <a:r>
              <a:rPr lang="zh-CN" altLang="zh-CN" sz="2200" dirty="0" smtClean="0">
                <a:latin typeface="+mn-ea"/>
              </a:rPr>
              <a:t>（</a:t>
            </a:r>
            <a:r>
              <a:rPr lang="en-US" altLang="zh-CN" sz="2200" dirty="0" smtClean="0">
                <a:latin typeface="+mn-ea"/>
              </a:rPr>
              <a:t>2</a:t>
            </a:r>
            <a:r>
              <a:rPr lang="zh-CN" altLang="zh-CN" sz="2200" dirty="0" smtClean="0">
                <a:latin typeface="+mn-ea"/>
              </a:rPr>
              <a:t>）车身结构钣金件修与换的掌握</a:t>
            </a:r>
            <a:endParaRPr lang="en-US" altLang="zh-CN" sz="2200" dirty="0" smtClean="0">
              <a:latin typeface="+mn-ea"/>
            </a:endParaRPr>
          </a:p>
          <a:p>
            <a:pPr indent="457200"/>
            <a:r>
              <a:rPr lang="zh-CN" altLang="zh-CN" sz="2200" dirty="0" smtClean="0">
                <a:latin typeface="+mn-ea"/>
              </a:rPr>
              <a:t>（</a:t>
            </a:r>
            <a:r>
              <a:rPr lang="en-US" altLang="zh-CN" sz="2200" dirty="0" smtClean="0">
                <a:latin typeface="+mn-ea"/>
              </a:rPr>
              <a:t>3</a:t>
            </a:r>
            <a:r>
              <a:rPr lang="zh-CN" altLang="zh-CN" sz="2200" dirty="0" smtClean="0">
                <a:latin typeface="+mn-ea"/>
              </a:rPr>
              <a:t>）非结构钣金件修与换的掌握</a:t>
            </a:r>
            <a:endParaRPr lang="en-US" altLang="zh-CN" sz="2200" dirty="0" smtClean="0">
              <a:latin typeface="+mn-ea"/>
            </a:endParaRPr>
          </a:p>
          <a:p>
            <a:pPr indent="457200"/>
            <a:r>
              <a:rPr lang="zh-CN" altLang="zh-CN" sz="2200" dirty="0" smtClean="0">
                <a:latin typeface="+mn-ea"/>
              </a:rPr>
              <a:t>（</a:t>
            </a:r>
            <a:r>
              <a:rPr lang="en-US" altLang="zh-CN" sz="2200" dirty="0" smtClean="0">
                <a:latin typeface="+mn-ea"/>
              </a:rPr>
              <a:t>4</a:t>
            </a:r>
            <a:r>
              <a:rPr lang="zh-CN" altLang="zh-CN" sz="2200" dirty="0" smtClean="0">
                <a:latin typeface="+mn-ea"/>
              </a:rPr>
              <a:t>）塑料件修与换的掌握</a:t>
            </a:r>
            <a:endParaRPr lang="en-US" altLang="zh-CN" sz="2200" dirty="0" smtClean="0">
              <a:latin typeface="+mn-ea"/>
            </a:endParaRPr>
          </a:p>
          <a:p>
            <a:pPr indent="457200"/>
            <a:r>
              <a:rPr lang="zh-CN" altLang="zh-CN" sz="2200" dirty="0" smtClean="0">
                <a:latin typeface="+mn-ea"/>
              </a:rPr>
              <a:t>（</a:t>
            </a:r>
            <a:r>
              <a:rPr lang="en-US" altLang="zh-CN" sz="2200" dirty="0" smtClean="0">
                <a:latin typeface="+mn-ea"/>
              </a:rPr>
              <a:t>5</a:t>
            </a:r>
            <a:r>
              <a:rPr lang="zh-CN" altLang="zh-CN" sz="2200" dirty="0" smtClean="0">
                <a:latin typeface="+mn-ea"/>
              </a:rPr>
              <a:t>）悬挂系统零件修与换的掌握</a:t>
            </a:r>
            <a:endParaRPr lang="en-US" altLang="zh-CN" sz="2200" b="1" dirty="0" smtClean="0">
              <a:latin typeface="+mn-ea"/>
            </a:endParaRPr>
          </a:p>
          <a:p>
            <a:pPr indent="457200"/>
            <a:r>
              <a:rPr lang="zh-CN" altLang="zh-CN" sz="2200" dirty="0" smtClean="0">
                <a:latin typeface="+mn-ea"/>
              </a:rPr>
              <a:t>（</a:t>
            </a:r>
            <a:r>
              <a:rPr lang="en-US" altLang="zh-CN" sz="2200" dirty="0" smtClean="0">
                <a:latin typeface="+mn-ea"/>
              </a:rPr>
              <a:t>6</a:t>
            </a:r>
            <a:r>
              <a:rPr lang="zh-CN" altLang="zh-CN" sz="2200" dirty="0" smtClean="0">
                <a:latin typeface="+mn-ea"/>
              </a:rPr>
              <a:t>）铸造基础件修与换的掌握</a:t>
            </a:r>
            <a:endParaRPr lang="en-US" altLang="zh-CN" sz="2200" dirty="0" smtClean="0">
              <a:latin typeface="+mn-ea"/>
            </a:endParaRPr>
          </a:p>
          <a:p>
            <a:pPr indent="457200"/>
            <a:r>
              <a:rPr lang="zh-CN" altLang="zh-CN" sz="2200" dirty="0" smtClean="0">
                <a:latin typeface="+mn-ea"/>
              </a:rPr>
              <a:t>（</a:t>
            </a:r>
            <a:r>
              <a:rPr lang="en-US" altLang="zh-CN" sz="2200" dirty="0" smtClean="0">
                <a:latin typeface="+mn-ea"/>
              </a:rPr>
              <a:t>7</a:t>
            </a:r>
            <a:r>
              <a:rPr lang="zh-CN" altLang="zh-CN" sz="2200" dirty="0" smtClean="0">
                <a:latin typeface="+mn-ea"/>
              </a:rPr>
              <a:t>）电器件修与换的掌握</a:t>
            </a:r>
            <a:endParaRPr lang="en-US" altLang="zh-CN" sz="2200" b="1" dirty="0" smtClean="0">
              <a:latin typeface="+mn-ea"/>
            </a:endParaRPr>
          </a:p>
          <a:p>
            <a:pPr indent="457200"/>
            <a:r>
              <a:rPr lang="zh-CN" altLang="zh-CN" sz="2200" dirty="0" smtClean="0">
                <a:latin typeface="+mn-ea"/>
              </a:rPr>
              <a:t>（</a:t>
            </a:r>
            <a:r>
              <a:rPr lang="en-US" altLang="zh-CN" sz="2200" dirty="0" smtClean="0">
                <a:latin typeface="+mn-ea"/>
              </a:rPr>
              <a:t>8</a:t>
            </a:r>
            <a:r>
              <a:rPr lang="zh-CN" altLang="zh-CN" sz="2200" dirty="0" smtClean="0">
                <a:latin typeface="+mn-ea"/>
              </a:rPr>
              <a:t>）纺织品修与换的掌握</a:t>
            </a:r>
            <a:endParaRPr lang="en-US" altLang="zh-CN" sz="2200" b="1" dirty="0" smtClean="0">
              <a:latin typeface="+mn-ea"/>
            </a:endParaRPr>
          </a:p>
          <a:p>
            <a:pPr indent="457200"/>
            <a:r>
              <a:rPr lang="zh-CN" altLang="zh-CN" sz="2200" dirty="0" smtClean="0">
                <a:latin typeface="+mn-ea"/>
              </a:rPr>
              <a:t>（</a:t>
            </a:r>
            <a:r>
              <a:rPr lang="en-US" altLang="zh-CN" sz="2200" dirty="0" smtClean="0">
                <a:latin typeface="+mn-ea"/>
              </a:rPr>
              <a:t>9</a:t>
            </a:r>
            <a:r>
              <a:rPr lang="zh-CN" altLang="zh-CN" sz="2200" dirty="0" smtClean="0">
                <a:latin typeface="+mn-ea"/>
              </a:rPr>
              <a:t>）橡胶品修与换的掌握</a:t>
            </a:r>
            <a:endParaRPr lang="zh-CN" altLang="zh-CN" sz="2200" b="1" dirty="0">
              <a:latin typeface="+mn-ea"/>
            </a:endParaRPr>
          </a:p>
        </p:txBody>
      </p:sp>
    </p:spTree>
    <p:extLst>
      <p:ext uri="{BB962C8B-B14F-4D97-AF65-F5344CB8AC3E}">
        <p14:creationId xmlns:p14="http://schemas.microsoft.com/office/powerpoint/2010/main" val="2094906781"/>
      </p:ext>
    </p:extLst>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528" fill="hold" grpId="0" nodeType="afterEffect">
                                  <p:stCondLst>
                                    <p:cond delay="0"/>
                                  </p:stCondLst>
                                  <p:childTnLst>
                                    <p:set>
                                      <p:cBhvr>
                                        <p:cTn id="11" dur="1" fill="hold">
                                          <p:stCondLst>
                                            <p:cond delay="0"/>
                                          </p:stCondLst>
                                        </p:cTn>
                                        <p:tgtEl>
                                          <p:spTgt spid="23"/>
                                        </p:tgtEl>
                                        <p:attrNameLst>
                                          <p:attrName>style.visibility</p:attrName>
                                        </p:attrNameLst>
                                      </p:cBhvr>
                                      <p:to>
                                        <p:strVal val="visible"/>
                                      </p:to>
                                    </p:set>
                                    <p:anim calcmode="lin" valueType="num">
                                      <p:cBhvr>
                                        <p:cTn id="12" dur="500" fill="hold"/>
                                        <p:tgtEl>
                                          <p:spTgt spid="23"/>
                                        </p:tgtEl>
                                        <p:attrNameLst>
                                          <p:attrName>ppt_w</p:attrName>
                                        </p:attrNameLst>
                                      </p:cBhvr>
                                      <p:tavLst>
                                        <p:tav tm="0">
                                          <p:val>
                                            <p:fltVal val="0"/>
                                          </p:val>
                                        </p:tav>
                                        <p:tav tm="100000">
                                          <p:val>
                                            <p:strVal val="#ppt_w"/>
                                          </p:val>
                                        </p:tav>
                                      </p:tavLst>
                                    </p:anim>
                                    <p:anim calcmode="lin" valueType="num">
                                      <p:cBhvr>
                                        <p:cTn id="13" dur="500" fill="hold"/>
                                        <p:tgtEl>
                                          <p:spTgt spid="23"/>
                                        </p:tgtEl>
                                        <p:attrNameLst>
                                          <p:attrName>ppt_h</p:attrName>
                                        </p:attrNameLst>
                                      </p:cBhvr>
                                      <p:tavLst>
                                        <p:tav tm="0">
                                          <p:val>
                                            <p:fltVal val="0"/>
                                          </p:val>
                                        </p:tav>
                                        <p:tav tm="100000">
                                          <p:val>
                                            <p:strVal val="#ppt_h"/>
                                          </p:val>
                                        </p:tav>
                                      </p:tavLst>
                                    </p:anim>
                                    <p:animEffect transition="in" filter="fade">
                                      <p:cBhvr>
                                        <p:cTn id="14" dur="500"/>
                                        <p:tgtEl>
                                          <p:spTgt spid="23"/>
                                        </p:tgtEl>
                                      </p:cBhvr>
                                    </p:animEffect>
                                    <p:anim calcmode="lin" valueType="num">
                                      <p:cBhvr>
                                        <p:cTn id="15" dur="500" fill="hold"/>
                                        <p:tgtEl>
                                          <p:spTgt spid="23"/>
                                        </p:tgtEl>
                                        <p:attrNameLst>
                                          <p:attrName>ppt_x</p:attrName>
                                        </p:attrNameLst>
                                      </p:cBhvr>
                                      <p:tavLst>
                                        <p:tav tm="0">
                                          <p:val>
                                            <p:fltVal val="0.5"/>
                                          </p:val>
                                        </p:tav>
                                        <p:tav tm="100000">
                                          <p:val>
                                            <p:strVal val="#ppt_x"/>
                                          </p:val>
                                        </p:tav>
                                      </p:tavLst>
                                    </p:anim>
                                    <p:anim calcmode="lin" valueType="num">
                                      <p:cBhvr>
                                        <p:cTn id="16" dur="500" fill="hold"/>
                                        <p:tgtEl>
                                          <p:spTgt spid="23"/>
                                        </p:tgtEl>
                                        <p:attrNameLst>
                                          <p:attrName>ppt_y</p:attrName>
                                        </p:attrNameLst>
                                      </p:cBhvr>
                                      <p:tavLst>
                                        <p:tav tm="0">
                                          <p:val>
                                            <p:fltVal val="0.5"/>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2" presetClass="entr" presetSubtype="4" fill="hold" grpId="0" nodeType="clickEffect">
                                  <p:stCondLst>
                                    <p:cond delay="0"/>
                                  </p:stCondLst>
                                  <p:childTnLst>
                                    <p:set>
                                      <p:cBhvr>
                                        <p:cTn id="20" dur="1" fill="hold">
                                          <p:stCondLst>
                                            <p:cond delay="0"/>
                                          </p:stCondLst>
                                        </p:cTn>
                                        <p:tgtEl>
                                          <p:spTgt spid="25"/>
                                        </p:tgtEl>
                                        <p:attrNameLst>
                                          <p:attrName>style.visibility</p:attrName>
                                        </p:attrNameLst>
                                      </p:cBhvr>
                                      <p:to>
                                        <p:strVal val="visible"/>
                                      </p:to>
                                    </p:set>
                                    <p:animEffect transition="in" filter="wipe(down)">
                                      <p:cBhvr>
                                        <p:cTn id="21" dur="750"/>
                                        <p:tgtEl>
                                          <p:spTgt spid="25"/>
                                        </p:tgtEl>
                                      </p:cBhvr>
                                    </p:animEffect>
                                  </p:childTnLst>
                                </p:cTn>
                              </p:par>
                            </p:childTnLst>
                          </p:cTn>
                        </p:par>
                        <p:par>
                          <p:cTn id="22" fill="hold">
                            <p:stCondLst>
                              <p:cond delay="750"/>
                            </p:stCondLst>
                            <p:childTnLst>
                              <p:par>
                                <p:cTn id="23" presetID="2" presetClass="entr" presetSubtype="2" fill="hold" grpId="0" nodeType="afterEffect">
                                  <p:stCondLst>
                                    <p:cond delay="0"/>
                                  </p:stCondLst>
                                  <p:childTnLst>
                                    <p:set>
                                      <p:cBhvr>
                                        <p:cTn id="24" dur="1" fill="hold">
                                          <p:stCondLst>
                                            <p:cond delay="0"/>
                                          </p:stCondLst>
                                        </p:cTn>
                                        <p:tgtEl>
                                          <p:spTgt spid="17"/>
                                        </p:tgtEl>
                                        <p:attrNameLst>
                                          <p:attrName>style.visibility</p:attrName>
                                        </p:attrNameLst>
                                      </p:cBhvr>
                                      <p:to>
                                        <p:strVal val="visible"/>
                                      </p:to>
                                    </p:set>
                                    <p:anim calcmode="lin" valueType="num">
                                      <p:cBhvr additive="base">
                                        <p:cTn id="25" dur="500" fill="hold"/>
                                        <p:tgtEl>
                                          <p:spTgt spid="17"/>
                                        </p:tgtEl>
                                        <p:attrNameLst>
                                          <p:attrName>ppt_x</p:attrName>
                                        </p:attrNameLst>
                                      </p:cBhvr>
                                      <p:tavLst>
                                        <p:tav tm="0">
                                          <p:val>
                                            <p:strVal val="1+#ppt_w/2"/>
                                          </p:val>
                                        </p:tav>
                                        <p:tav tm="100000">
                                          <p:val>
                                            <p:strVal val="#ppt_x"/>
                                          </p:val>
                                        </p:tav>
                                      </p:tavLst>
                                    </p:anim>
                                    <p:anim calcmode="lin" valueType="num">
                                      <p:cBhvr additive="base">
                                        <p:cTn id="26" dur="500" fill="hold"/>
                                        <p:tgtEl>
                                          <p:spTgt spid="17"/>
                                        </p:tgtEl>
                                        <p:attrNameLst>
                                          <p:attrName>ppt_y</p:attrName>
                                        </p:attrNameLst>
                                      </p:cBhvr>
                                      <p:tavLst>
                                        <p:tav tm="0">
                                          <p:val>
                                            <p:strVal val="#ppt_y"/>
                                          </p:val>
                                        </p:tav>
                                        <p:tav tm="100000">
                                          <p:val>
                                            <p:strVal val="#ppt_y"/>
                                          </p:val>
                                        </p:tav>
                                      </p:tavLst>
                                    </p:anim>
                                  </p:childTnLst>
                                </p:cTn>
                              </p:par>
                            </p:childTnLst>
                          </p:cTn>
                        </p:par>
                        <p:par>
                          <p:cTn id="27" fill="hold">
                            <p:stCondLst>
                              <p:cond delay="1250"/>
                            </p:stCondLst>
                            <p:childTnLst>
                              <p:par>
                                <p:cTn id="28" presetID="8" presetClass="entr" presetSubtype="16" fill="hold" grpId="0" nodeType="afterEffect">
                                  <p:stCondLst>
                                    <p:cond delay="0"/>
                                  </p:stCondLst>
                                  <p:childTnLst>
                                    <p:set>
                                      <p:cBhvr>
                                        <p:cTn id="29" dur="1" fill="hold">
                                          <p:stCondLst>
                                            <p:cond delay="0"/>
                                          </p:stCondLst>
                                        </p:cTn>
                                        <p:tgtEl>
                                          <p:spTgt spid="75777"/>
                                        </p:tgtEl>
                                        <p:attrNameLst>
                                          <p:attrName>style.visibility</p:attrName>
                                        </p:attrNameLst>
                                      </p:cBhvr>
                                      <p:to>
                                        <p:strVal val="visible"/>
                                      </p:to>
                                    </p:set>
                                    <p:animEffect transition="in" filter="diamond(in)">
                                      <p:cBhvr>
                                        <p:cTn id="30" dur="2000"/>
                                        <p:tgtEl>
                                          <p:spTgt spid="757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5" grpId="0"/>
      <p:bldP spid="17" grpId="0" animBg="1"/>
      <p:bldP spid="75777"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5"/>
          <p:cNvGrpSpPr>
            <a:grpSpLocks/>
          </p:cNvGrpSpPr>
          <p:nvPr/>
        </p:nvGrpSpPr>
        <p:grpSpPr bwMode="auto">
          <a:xfrm>
            <a:off x="-421928" y="152402"/>
            <a:ext cx="3196125" cy="594953"/>
            <a:chOff x="6168776" y="1221676"/>
            <a:chExt cx="3690110" cy="686848"/>
          </a:xfrm>
        </p:grpSpPr>
        <p:sp>
          <p:nvSpPr>
            <p:cNvPr id="5" name="圆角矩形 4"/>
            <p:cNvSpPr/>
            <p:nvPr/>
          </p:nvSpPr>
          <p:spPr>
            <a:xfrm>
              <a:off x="6168776" y="1221676"/>
              <a:ext cx="3690110" cy="593421"/>
            </a:xfrm>
            <a:prstGeom prst="roundRect">
              <a:avLst>
                <a:gd name="adj" fmla="val 50000"/>
              </a:avLst>
            </a:prstGeom>
            <a:solidFill>
              <a:srgbClr val="FFFFFF"/>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solidFill>
                  <a:srgbClr val="3F7B33"/>
                </a:solidFill>
                <a:latin typeface="等线" panose="020F0502020204030204"/>
                <a:ea typeface="等线" panose="02010600030101010101" pitchFamily="2" charset="-122"/>
              </a:endParaRPr>
            </a:p>
          </p:txBody>
        </p:sp>
        <p:sp>
          <p:nvSpPr>
            <p:cNvPr id="6" name="文本框 13"/>
            <p:cNvSpPr txBox="1">
              <a:spLocks noChangeArrowheads="1"/>
            </p:cNvSpPr>
            <p:nvPr/>
          </p:nvSpPr>
          <p:spPr bwMode="auto">
            <a:xfrm>
              <a:off x="6834600" y="1233426"/>
              <a:ext cx="2830181" cy="675098"/>
            </a:xfrm>
            <a:prstGeom prst="rect">
              <a:avLst/>
            </a:prstGeom>
            <a:noFill/>
            <a:ln w="9525">
              <a:noFill/>
              <a:miter lim="800000"/>
              <a:headEnd/>
              <a:tailEnd/>
            </a:ln>
          </p:spPr>
          <p:txBody>
            <a:bodyPr wrap="none">
              <a:spAutoFit/>
            </a:bodyPr>
            <a:lstStyle/>
            <a:p>
              <a:r>
                <a:rPr lang="en-US" altLang="zh-CN" sz="3200" b="1" dirty="0" smtClean="0">
                  <a:solidFill>
                    <a:schemeClr val="accent1"/>
                  </a:solidFill>
                </a:rPr>
                <a:t>6.4 </a:t>
              </a:r>
              <a:r>
                <a:rPr lang="zh-CN" altLang="en-US" sz="3200" b="1" dirty="0" smtClean="0">
                  <a:solidFill>
                    <a:schemeClr val="accent1"/>
                  </a:solidFill>
                </a:rPr>
                <a:t>损失确定</a:t>
              </a:r>
              <a:endParaRPr lang="zh-CN" altLang="zh-CN" sz="3200" b="1" dirty="0">
                <a:solidFill>
                  <a:schemeClr val="accent1"/>
                </a:solidFill>
              </a:endParaRPr>
            </a:p>
          </p:txBody>
        </p:sp>
      </p:grpSp>
      <p:sp>
        <p:nvSpPr>
          <p:cNvPr id="23" name="TextBox 22"/>
          <p:cNvSpPr txBox="1"/>
          <p:nvPr/>
        </p:nvSpPr>
        <p:spPr>
          <a:xfrm>
            <a:off x="976393" y="1735810"/>
            <a:ext cx="4556502" cy="1107992"/>
          </a:xfrm>
          <a:prstGeom prst="rect">
            <a:avLst/>
          </a:prstGeom>
          <a:noFill/>
        </p:spPr>
        <p:txBody>
          <a:bodyPr wrap="square" lIns="121917" tIns="60958" rIns="121917" bIns="60958" rtlCol="0">
            <a:spAutoFit/>
          </a:bodyPr>
          <a:lstStyle/>
          <a:p>
            <a:pPr algn="ctr"/>
            <a:r>
              <a:rPr lang="zh-CN" altLang="en-US" sz="3200" b="1" dirty="0" smtClean="0">
                <a:solidFill>
                  <a:schemeClr val="bg1"/>
                </a:solidFill>
                <a:latin typeface="微软雅黑" pitchFamily="34" charset="-122"/>
                <a:ea typeface="微软雅黑" pitchFamily="34" charset="-122"/>
              </a:rPr>
              <a:t>能力</a:t>
            </a:r>
            <a:endParaRPr lang="en-US" altLang="zh-CN" sz="3200" b="1" dirty="0" smtClean="0">
              <a:solidFill>
                <a:schemeClr val="bg1"/>
              </a:solidFill>
              <a:latin typeface="微软雅黑" pitchFamily="34" charset="-122"/>
              <a:ea typeface="微软雅黑" pitchFamily="34" charset="-122"/>
            </a:endParaRPr>
          </a:p>
          <a:p>
            <a:pPr algn="ctr"/>
            <a:r>
              <a:rPr lang="zh-CN" altLang="en-US" sz="3200" b="1" dirty="0" smtClean="0">
                <a:solidFill>
                  <a:schemeClr val="bg1"/>
                </a:solidFill>
                <a:latin typeface="微软雅黑" pitchFamily="34" charset="-122"/>
                <a:ea typeface="微软雅黑" pitchFamily="34" charset="-122"/>
              </a:rPr>
              <a:t>目标</a:t>
            </a:r>
            <a:endParaRPr lang="zh-CN" altLang="en-US" sz="3200" b="1" dirty="0">
              <a:solidFill>
                <a:schemeClr val="bg1"/>
              </a:solidFill>
              <a:latin typeface="微软雅黑" pitchFamily="34" charset="-122"/>
              <a:ea typeface="微软雅黑" pitchFamily="34" charset="-122"/>
            </a:endParaRPr>
          </a:p>
        </p:txBody>
      </p:sp>
      <p:sp>
        <p:nvSpPr>
          <p:cNvPr id="25" name="文本框 24"/>
          <p:cNvSpPr txBox="1"/>
          <p:nvPr/>
        </p:nvSpPr>
        <p:spPr>
          <a:xfrm>
            <a:off x="10617954" y="7768848"/>
            <a:ext cx="723275" cy="344710"/>
          </a:xfrm>
          <a:prstGeom prst="rect">
            <a:avLst/>
          </a:prstGeom>
          <a:noFill/>
        </p:spPr>
        <p:txBody>
          <a:bodyPr wrap="none" rtlCol="0">
            <a:spAutoFit/>
          </a:bodyPr>
          <a:lstStyle/>
          <a:p>
            <a:pPr>
              <a:lnSpc>
                <a:spcPct val="130000"/>
              </a:lnSpc>
            </a:pPr>
            <a:r>
              <a:rPr lang="zh-CN" altLang="en-US" sz="1400" dirty="0" smtClean="0">
                <a:latin typeface="Arial" panose="020B0604020202020204" pitchFamily="34" charset="0"/>
                <a:ea typeface="微软雅黑" panose="020B0503020204020204" pitchFamily="34" charset="-122"/>
              </a:rPr>
              <a:t>延迟符</a:t>
            </a:r>
          </a:p>
        </p:txBody>
      </p:sp>
      <p:sp>
        <p:nvSpPr>
          <p:cNvPr id="17" name="圆角矩形 16"/>
          <p:cNvSpPr/>
          <p:nvPr/>
        </p:nvSpPr>
        <p:spPr>
          <a:xfrm>
            <a:off x="325821" y="1047378"/>
            <a:ext cx="11235915" cy="5430914"/>
          </a:xfrm>
          <a:prstGeom prst="roundRect">
            <a:avLst/>
          </a:prstGeom>
          <a:no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p>
        </p:txBody>
      </p:sp>
      <p:sp>
        <p:nvSpPr>
          <p:cNvPr id="75777" name="Rectangle 1"/>
          <p:cNvSpPr>
            <a:spLocks noChangeArrowheads="1"/>
          </p:cNvSpPr>
          <p:nvPr/>
        </p:nvSpPr>
        <p:spPr bwMode="auto">
          <a:xfrm>
            <a:off x="1040454" y="1484667"/>
            <a:ext cx="9314480" cy="4385816"/>
          </a:xfrm>
          <a:prstGeom prst="rect">
            <a:avLst/>
          </a:prstGeom>
          <a:noFill/>
          <a:ln w="9525">
            <a:noFill/>
            <a:miter lim="800000"/>
            <a:headEnd/>
            <a:tailEnd/>
          </a:ln>
          <a:effectLst/>
        </p:spPr>
        <p:txBody>
          <a:bodyPr vert="horz" wrap="square" lIns="91440" tIns="45720" rIns="91440" bIns="0" numCol="1" anchor="ctr" anchorCtr="0" compatLnSpc="1">
            <a:prstTxWarp prst="textNoShape">
              <a:avLst/>
            </a:prstTxWarp>
            <a:spAutoFit/>
          </a:bodyPr>
          <a:lstStyle/>
          <a:p>
            <a:pPr indent="269875" fontAlgn="base">
              <a:spcBef>
                <a:spcPct val="0"/>
              </a:spcBef>
              <a:spcAft>
                <a:spcPct val="0"/>
              </a:spcAft>
            </a:pPr>
            <a:r>
              <a:rPr lang="en-US" altLang="zh-CN" sz="3000" b="1" dirty="0" smtClean="0"/>
              <a:t> 6.4.1  </a:t>
            </a:r>
            <a:r>
              <a:rPr lang="zh-CN" altLang="en-US" sz="3000" b="1" dirty="0" smtClean="0"/>
              <a:t>车辆定损</a:t>
            </a:r>
            <a:endParaRPr lang="zh-CN" altLang="zh-CN" sz="3000" b="1" dirty="0" smtClean="0"/>
          </a:p>
          <a:p>
            <a:pPr marL="0" marR="0" lvl="0" indent="269875" algn="l" defTabSz="914400" rtl="0" eaLnBrk="1" fontAlgn="base" latinLnBrk="0" hangingPunct="1">
              <a:lnSpc>
                <a:spcPct val="100000"/>
              </a:lnSpc>
              <a:spcBef>
                <a:spcPct val="0"/>
              </a:spcBef>
              <a:spcAft>
                <a:spcPct val="0"/>
              </a:spcAft>
              <a:buClrTx/>
              <a:buSzTx/>
              <a:buFontTx/>
              <a:buNone/>
              <a:tabLst/>
            </a:pPr>
            <a:endParaRPr kumimoji="0" lang="zh-CN" altLang="en-US" sz="2400" b="1" i="0" u="none" strike="noStrike" cap="none" normalizeH="0" baseline="0" dirty="0" smtClean="0">
              <a:ln>
                <a:noFill/>
              </a:ln>
              <a:solidFill>
                <a:schemeClr val="tx1"/>
              </a:solidFill>
              <a:effectLst/>
              <a:latin typeface="+mn-ea"/>
              <a:cs typeface="Times New Roman" pitchFamily="18" charset="0"/>
            </a:endParaRPr>
          </a:p>
          <a:p>
            <a:pPr indent="457200"/>
            <a:r>
              <a:rPr lang="en-US" altLang="zh-CN" sz="2400" b="1" dirty="0" smtClean="0"/>
              <a:t>6</a:t>
            </a:r>
            <a:r>
              <a:rPr lang="zh-CN" altLang="zh-CN" sz="2400" b="1" dirty="0" smtClean="0"/>
              <a:t>．维修费用确定</a:t>
            </a:r>
          </a:p>
          <a:p>
            <a:pPr indent="457200"/>
            <a:r>
              <a:rPr lang="zh-CN" altLang="zh-CN" sz="2200" dirty="0" smtClean="0"/>
              <a:t>（</a:t>
            </a:r>
            <a:r>
              <a:rPr lang="en-US" altLang="zh-CN" sz="2200" dirty="0" smtClean="0"/>
              <a:t>1</a:t>
            </a:r>
            <a:r>
              <a:rPr lang="zh-CN" altLang="zh-CN" sz="2200" dirty="0" smtClean="0"/>
              <a:t>）工时费</a:t>
            </a:r>
            <a:endParaRPr lang="en-US" altLang="zh-CN" sz="2200" dirty="0" smtClean="0"/>
          </a:p>
          <a:p>
            <a:pPr indent="457200"/>
            <a:r>
              <a:rPr lang="zh-CN" altLang="zh-CN" sz="2200" dirty="0" smtClean="0"/>
              <a:t>工时费</a:t>
            </a:r>
            <a:r>
              <a:rPr lang="en-US" altLang="zh-CN" sz="2200" dirty="0" smtClean="0"/>
              <a:t>=</a:t>
            </a:r>
            <a:r>
              <a:rPr lang="zh-CN" altLang="zh-CN" sz="2200" dirty="0" smtClean="0"/>
              <a:t>定额工时×工时单价</a:t>
            </a:r>
            <a:endParaRPr lang="en-US" altLang="zh-CN" sz="2200" dirty="0" smtClean="0"/>
          </a:p>
          <a:p>
            <a:pPr indent="457200"/>
            <a:r>
              <a:rPr lang="zh-CN" altLang="zh-CN" sz="2200" dirty="0" smtClean="0"/>
              <a:t>（</a:t>
            </a:r>
            <a:r>
              <a:rPr lang="en-US" altLang="zh-CN" sz="2200" dirty="0" smtClean="0"/>
              <a:t>2</a:t>
            </a:r>
            <a:r>
              <a:rPr lang="zh-CN" altLang="zh-CN" sz="2200" dirty="0" smtClean="0"/>
              <a:t>）材料费</a:t>
            </a:r>
            <a:endParaRPr lang="en-US" altLang="zh-CN" sz="2200" dirty="0" smtClean="0"/>
          </a:p>
          <a:p>
            <a:pPr indent="457200"/>
            <a:r>
              <a:rPr lang="zh-CN" altLang="zh-CN" sz="2200" dirty="0" smtClean="0"/>
              <a:t>材料费</a:t>
            </a:r>
            <a:r>
              <a:rPr lang="en-US" altLang="zh-CN" sz="2200" dirty="0" smtClean="0"/>
              <a:t>=</a:t>
            </a:r>
            <a:r>
              <a:rPr lang="zh-CN" altLang="zh-CN" sz="2200" dirty="0" smtClean="0"/>
              <a:t>外购配件费（配件、漆料、油料等）</a:t>
            </a:r>
            <a:r>
              <a:rPr lang="en-US" altLang="zh-CN" sz="2200" dirty="0" smtClean="0"/>
              <a:t>+</a:t>
            </a:r>
            <a:r>
              <a:rPr lang="zh-CN" altLang="zh-CN" sz="2200" dirty="0" smtClean="0"/>
              <a:t>自制配件费</a:t>
            </a:r>
            <a:r>
              <a:rPr lang="en-US" altLang="zh-CN" sz="2200" dirty="0" smtClean="0"/>
              <a:t>+</a:t>
            </a:r>
            <a:r>
              <a:rPr lang="zh-CN" altLang="zh-CN" sz="2200" dirty="0" smtClean="0"/>
              <a:t>辅助材料费</a:t>
            </a:r>
          </a:p>
          <a:p>
            <a:pPr indent="457200"/>
            <a:r>
              <a:rPr lang="zh-CN" altLang="zh-CN" sz="2200" dirty="0" smtClean="0"/>
              <a:t>（</a:t>
            </a:r>
            <a:r>
              <a:rPr lang="en-US" altLang="zh-CN" sz="2200" dirty="0" smtClean="0"/>
              <a:t>3</a:t>
            </a:r>
            <a:r>
              <a:rPr lang="zh-CN" altLang="zh-CN" sz="2200" dirty="0" smtClean="0"/>
              <a:t>）其他费用</a:t>
            </a:r>
            <a:endParaRPr lang="en-US" altLang="zh-CN" sz="2200" dirty="0" smtClean="0"/>
          </a:p>
          <a:p>
            <a:pPr indent="457200"/>
            <a:r>
              <a:rPr lang="zh-CN" altLang="zh-CN" sz="2200" dirty="0" smtClean="0"/>
              <a:t>其他费用</a:t>
            </a:r>
            <a:r>
              <a:rPr lang="en-US" altLang="zh-CN" sz="2200" dirty="0" smtClean="0"/>
              <a:t>=</a:t>
            </a:r>
            <a:r>
              <a:rPr lang="zh-CN" altLang="zh-CN" sz="2200" dirty="0" smtClean="0"/>
              <a:t>外加工费</a:t>
            </a:r>
            <a:r>
              <a:rPr lang="en-US" altLang="zh-CN" sz="2200" dirty="0" smtClean="0"/>
              <a:t>+</a:t>
            </a:r>
            <a:r>
              <a:rPr lang="zh-CN" altLang="zh-CN" sz="2200" dirty="0" smtClean="0"/>
              <a:t>材料管理费</a:t>
            </a:r>
          </a:p>
          <a:p>
            <a:pPr indent="457200"/>
            <a:r>
              <a:rPr lang="en-US" altLang="zh-CN" sz="2400" b="1" dirty="0" smtClean="0"/>
              <a:t>7</a:t>
            </a:r>
            <a:r>
              <a:rPr lang="zh-CN" altLang="zh-CN" sz="2400" b="1" dirty="0" smtClean="0"/>
              <a:t>．零配件的询报价</a:t>
            </a:r>
          </a:p>
          <a:p>
            <a:pPr indent="457200"/>
            <a:r>
              <a:rPr lang="zh-CN" altLang="zh-CN" sz="2200" dirty="0" smtClean="0"/>
              <a:t>《事故车辆定损系统》</a:t>
            </a:r>
            <a:endParaRPr lang="en-US" altLang="zh-CN" sz="2200" dirty="0" smtClean="0"/>
          </a:p>
          <a:p>
            <a:endParaRPr lang="zh-CN" altLang="zh-CN" sz="2400" dirty="0"/>
          </a:p>
        </p:txBody>
      </p:sp>
    </p:spTree>
    <p:extLst>
      <p:ext uri="{BB962C8B-B14F-4D97-AF65-F5344CB8AC3E}">
        <p14:creationId xmlns:p14="http://schemas.microsoft.com/office/powerpoint/2010/main" val="2094906781"/>
      </p:ext>
    </p:extLst>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528" fill="hold" grpId="0" nodeType="afterEffect">
                                  <p:stCondLst>
                                    <p:cond delay="0"/>
                                  </p:stCondLst>
                                  <p:childTnLst>
                                    <p:set>
                                      <p:cBhvr>
                                        <p:cTn id="11" dur="1" fill="hold">
                                          <p:stCondLst>
                                            <p:cond delay="0"/>
                                          </p:stCondLst>
                                        </p:cTn>
                                        <p:tgtEl>
                                          <p:spTgt spid="23"/>
                                        </p:tgtEl>
                                        <p:attrNameLst>
                                          <p:attrName>style.visibility</p:attrName>
                                        </p:attrNameLst>
                                      </p:cBhvr>
                                      <p:to>
                                        <p:strVal val="visible"/>
                                      </p:to>
                                    </p:set>
                                    <p:anim calcmode="lin" valueType="num">
                                      <p:cBhvr>
                                        <p:cTn id="12" dur="500" fill="hold"/>
                                        <p:tgtEl>
                                          <p:spTgt spid="23"/>
                                        </p:tgtEl>
                                        <p:attrNameLst>
                                          <p:attrName>ppt_w</p:attrName>
                                        </p:attrNameLst>
                                      </p:cBhvr>
                                      <p:tavLst>
                                        <p:tav tm="0">
                                          <p:val>
                                            <p:fltVal val="0"/>
                                          </p:val>
                                        </p:tav>
                                        <p:tav tm="100000">
                                          <p:val>
                                            <p:strVal val="#ppt_w"/>
                                          </p:val>
                                        </p:tav>
                                      </p:tavLst>
                                    </p:anim>
                                    <p:anim calcmode="lin" valueType="num">
                                      <p:cBhvr>
                                        <p:cTn id="13" dur="500" fill="hold"/>
                                        <p:tgtEl>
                                          <p:spTgt spid="23"/>
                                        </p:tgtEl>
                                        <p:attrNameLst>
                                          <p:attrName>ppt_h</p:attrName>
                                        </p:attrNameLst>
                                      </p:cBhvr>
                                      <p:tavLst>
                                        <p:tav tm="0">
                                          <p:val>
                                            <p:fltVal val="0"/>
                                          </p:val>
                                        </p:tav>
                                        <p:tav tm="100000">
                                          <p:val>
                                            <p:strVal val="#ppt_h"/>
                                          </p:val>
                                        </p:tav>
                                      </p:tavLst>
                                    </p:anim>
                                    <p:animEffect transition="in" filter="fade">
                                      <p:cBhvr>
                                        <p:cTn id="14" dur="500"/>
                                        <p:tgtEl>
                                          <p:spTgt spid="23"/>
                                        </p:tgtEl>
                                      </p:cBhvr>
                                    </p:animEffect>
                                    <p:anim calcmode="lin" valueType="num">
                                      <p:cBhvr>
                                        <p:cTn id="15" dur="500" fill="hold"/>
                                        <p:tgtEl>
                                          <p:spTgt spid="23"/>
                                        </p:tgtEl>
                                        <p:attrNameLst>
                                          <p:attrName>ppt_x</p:attrName>
                                        </p:attrNameLst>
                                      </p:cBhvr>
                                      <p:tavLst>
                                        <p:tav tm="0">
                                          <p:val>
                                            <p:fltVal val="0.5"/>
                                          </p:val>
                                        </p:tav>
                                        <p:tav tm="100000">
                                          <p:val>
                                            <p:strVal val="#ppt_x"/>
                                          </p:val>
                                        </p:tav>
                                      </p:tavLst>
                                    </p:anim>
                                    <p:anim calcmode="lin" valueType="num">
                                      <p:cBhvr>
                                        <p:cTn id="16" dur="500" fill="hold"/>
                                        <p:tgtEl>
                                          <p:spTgt spid="23"/>
                                        </p:tgtEl>
                                        <p:attrNameLst>
                                          <p:attrName>ppt_y</p:attrName>
                                        </p:attrNameLst>
                                      </p:cBhvr>
                                      <p:tavLst>
                                        <p:tav tm="0">
                                          <p:val>
                                            <p:fltVal val="0.5"/>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2" presetClass="entr" presetSubtype="4" fill="hold" grpId="0" nodeType="clickEffect">
                                  <p:stCondLst>
                                    <p:cond delay="0"/>
                                  </p:stCondLst>
                                  <p:childTnLst>
                                    <p:set>
                                      <p:cBhvr>
                                        <p:cTn id="20" dur="1" fill="hold">
                                          <p:stCondLst>
                                            <p:cond delay="0"/>
                                          </p:stCondLst>
                                        </p:cTn>
                                        <p:tgtEl>
                                          <p:spTgt spid="25"/>
                                        </p:tgtEl>
                                        <p:attrNameLst>
                                          <p:attrName>style.visibility</p:attrName>
                                        </p:attrNameLst>
                                      </p:cBhvr>
                                      <p:to>
                                        <p:strVal val="visible"/>
                                      </p:to>
                                    </p:set>
                                    <p:animEffect transition="in" filter="wipe(down)">
                                      <p:cBhvr>
                                        <p:cTn id="21" dur="750"/>
                                        <p:tgtEl>
                                          <p:spTgt spid="25"/>
                                        </p:tgtEl>
                                      </p:cBhvr>
                                    </p:animEffect>
                                  </p:childTnLst>
                                </p:cTn>
                              </p:par>
                            </p:childTnLst>
                          </p:cTn>
                        </p:par>
                        <p:par>
                          <p:cTn id="22" fill="hold">
                            <p:stCondLst>
                              <p:cond delay="750"/>
                            </p:stCondLst>
                            <p:childTnLst>
                              <p:par>
                                <p:cTn id="23" presetID="2" presetClass="entr" presetSubtype="2" fill="hold" grpId="0" nodeType="afterEffect">
                                  <p:stCondLst>
                                    <p:cond delay="0"/>
                                  </p:stCondLst>
                                  <p:childTnLst>
                                    <p:set>
                                      <p:cBhvr>
                                        <p:cTn id="24" dur="1" fill="hold">
                                          <p:stCondLst>
                                            <p:cond delay="0"/>
                                          </p:stCondLst>
                                        </p:cTn>
                                        <p:tgtEl>
                                          <p:spTgt spid="17"/>
                                        </p:tgtEl>
                                        <p:attrNameLst>
                                          <p:attrName>style.visibility</p:attrName>
                                        </p:attrNameLst>
                                      </p:cBhvr>
                                      <p:to>
                                        <p:strVal val="visible"/>
                                      </p:to>
                                    </p:set>
                                    <p:anim calcmode="lin" valueType="num">
                                      <p:cBhvr additive="base">
                                        <p:cTn id="25" dur="500" fill="hold"/>
                                        <p:tgtEl>
                                          <p:spTgt spid="17"/>
                                        </p:tgtEl>
                                        <p:attrNameLst>
                                          <p:attrName>ppt_x</p:attrName>
                                        </p:attrNameLst>
                                      </p:cBhvr>
                                      <p:tavLst>
                                        <p:tav tm="0">
                                          <p:val>
                                            <p:strVal val="1+#ppt_w/2"/>
                                          </p:val>
                                        </p:tav>
                                        <p:tav tm="100000">
                                          <p:val>
                                            <p:strVal val="#ppt_x"/>
                                          </p:val>
                                        </p:tav>
                                      </p:tavLst>
                                    </p:anim>
                                    <p:anim calcmode="lin" valueType="num">
                                      <p:cBhvr additive="base">
                                        <p:cTn id="26" dur="500" fill="hold"/>
                                        <p:tgtEl>
                                          <p:spTgt spid="17"/>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8" presetClass="entr" presetSubtype="16" fill="hold" grpId="0" nodeType="clickEffect">
                                  <p:stCondLst>
                                    <p:cond delay="0"/>
                                  </p:stCondLst>
                                  <p:childTnLst>
                                    <p:set>
                                      <p:cBhvr>
                                        <p:cTn id="30" dur="1" fill="hold">
                                          <p:stCondLst>
                                            <p:cond delay="0"/>
                                          </p:stCondLst>
                                        </p:cTn>
                                        <p:tgtEl>
                                          <p:spTgt spid="75777"/>
                                        </p:tgtEl>
                                        <p:attrNameLst>
                                          <p:attrName>style.visibility</p:attrName>
                                        </p:attrNameLst>
                                      </p:cBhvr>
                                      <p:to>
                                        <p:strVal val="visible"/>
                                      </p:to>
                                    </p:set>
                                    <p:animEffect transition="in" filter="diamond(in)">
                                      <p:cBhvr>
                                        <p:cTn id="31" dur="2000"/>
                                        <p:tgtEl>
                                          <p:spTgt spid="757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5" grpId="0"/>
      <p:bldP spid="17" grpId="0" animBg="1"/>
      <p:bldP spid="75777"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5"/>
          <p:cNvGrpSpPr>
            <a:grpSpLocks/>
          </p:cNvGrpSpPr>
          <p:nvPr/>
        </p:nvGrpSpPr>
        <p:grpSpPr bwMode="auto">
          <a:xfrm>
            <a:off x="-421928" y="152402"/>
            <a:ext cx="3196125" cy="594953"/>
            <a:chOff x="6168776" y="1221676"/>
            <a:chExt cx="3690110" cy="686848"/>
          </a:xfrm>
        </p:grpSpPr>
        <p:sp>
          <p:nvSpPr>
            <p:cNvPr id="5" name="圆角矩形 4"/>
            <p:cNvSpPr/>
            <p:nvPr/>
          </p:nvSpPr>
          <p:spPr>
            <a:xfrm>
              <a:off x="6168776" y="1221676"/>
              <a:ext cx="3690110" cy="593421"/>
            </a:xfrm>
            <a:prstGeom prst="roundRect">
              <a:avLst>
                <a:gd name="adj" fmla="val 50000"/>
              </a:avLst>
            </a:prstGeom>
            <a:solidFill>
              <a:srgbClr val="FFFFFF"/>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solidFill>
                  <a:srgbClr val="3F7B33"/>
                </a:solidFill>
                <a:latin typeface="等线" panose="020F0502020204030204"/>
                <a:ea typeface="等线" panose="02010600030101010101" pitchFamily="2" charset="-122"/>
              </a:endParaRPr>
            </a:p>
          </p:txBody>
        </p:sp>
        <p:sp>
          <p:nvSpPr>
            <p:cNvPr id="6" name="文本框 13"/>
            <p:cNvSpPr txBox="1">
              <a:spLocks noChangeArrowheads="1"/>
            </p:cNvSpPr>
            <p:nvPr/>
          </p:nvSpPr>
          <p:spPr bwMode="auto">
            <a:xfrm>
              <a:off x="6834600" y="1233426"/>
              <a:ext cx="2830181" cy="675098"/>
            </a:xfrm>
            <a:prstGeom prst="rect">
              <a:avLst/>
            </a:prstGeom>
            <a:noFill/>
            <a:ln w="9525">
              <a:noFill/>
              <a:miter lim="800000"/>
              <a:headEnd/>
              <a:tailEnd/>
            </a:ln>
          </p:spPr>
          <p:txBody>
            <a:bodyPr wrap="none">
              <a:spAutoFit/>
            </a:bodyPr>
            <a:lstStyle/>
            <a:p>
              <a:r>
                <a:rPr lang="en-US" altLang="zh-CN" sz="3200" b="1" dirty="0" smtClean="0">
                  <a:solidFill>
                    <a:schemeClr val="accent1"/>
                  </a:solidFill>
                </a:rPr>
                <a:t>6.4 </a:t>
              </a:r>
              <a:r>
                <a:rPr lang="zh-CN" altLang="en-US" sz="3200" b="1" dirty="0" smtClean="0">
                  <a:solidFill>
                    <a:schemeClr val="accent1"/>
                  </a:solidFill>
                </a:rPr>
                <a:t>损失确定</a:t>
              </a:r>
              <a:endParaRPr lang="zh-CN" altLang="zh-CN" sz="3200" b="1" dirty="0">
                <a:solidFill>
                  <a:schemeClr val="accent1"/>
                </a:solidFill>
              </a:endParaRPr>
            </a:p>
          </p:txBody>
        </p:sp>
      </p:grpSp>
      <p:sp>
        <p:nvSpPr>
          <p:cNvPr id="23" name="TextBox 22"/>
          <p:cNvSpPr txBox="1"/>
          <p:nvPr/>
        </p:nvSpPr>
        <p:spPr>
          <a:xfrm>
            <a:off x="976393" y="1735810"/>
            <a:ext cx="4556502" cy="1107992"/>
          </a:xfrm>
          <a:prstGeom prst="rect">
            <a:avLst/>
          </a:prstGeom>
          <a:noFill/>
        </p:spPr>
        <p:txBody>
          <a:bodyPr wrap="square" lIns="121917" tIns="60958" rIns="121917" bIns="60958" rtlCol="0">
            <a:spAutoFit/>
          </a:bodyPr>
          <a:lstStyle/>
          <a:p>
            <a:pPr algn="ctr"/>
            <a:r>
              <a:rPr lang="zh-CN" altLang="en-US" sz="3200" b="1" dirty="0" smtClean="0">
                <a:solidFill>
                  <a:schemeClr val="bg1"/>
                </a:solidFill>
                <a:latin typeface="微软雅黑" pitchFamily="34" charset="-122"/>
                <a:ea typeface="微软雅黑" pitchFamily="34" charset="-122"/>
              </a:rPr>
              <a:t>能力</a:t>
            </a:r>
            <a:endParaRPr lang="en-US" altLang="zh-CN" sz="3200" b="1" dirty="0" smtClean="0">
              <a:solidFill>
                <a:schemeClr val="bg1"/>
              </a:solidFill>
              <a:latin typeface="微软雅黑" pitchFamily="34" charset="-122"/>
              <a:ea typeface="微软雅黑" pitchFamily="34" charset="-122"/>
            </a:endParaRPr>
          </a:p>
          <a:p>
            <a:pPr algn="ctr"/>
            <a:r>
              <a:rPr lang="zh-CN" altLang="en-US" sz="3200" b="1" dirty="0" smtClean="0">
                <a:solidFill>
                  <a:schemeClr val="bg1"/>
                </a:solidFill>
                <a:latin typeface="微软雅黑" pitchFamily="34" charset="-122"/>
                <a:ea typeface="微软雅黑" pitchFamily="34" charset="-122"/>
              </a:rPr>
              <a:t>目标</a:t>
            </a:r>
            <a:endParaRPr lang="zh-CN" altLang="en-US" sz="3200" b="1" dirty="0">
              <a:solidFill>
                <a:schemeClr val="bg1"/>
              </a:solidFill>
              <a:latin typeface="微软雅黑" pitchFamily="34" charset="-122"/>
              <a:ea typeface="微软雅黑" pitchFamily="34" charset="-122"/>
            </a:endParaRPr>
          </a:p>
        </p:txBody>
      </p:sp>
      <p:sp>
        <p:nvSpPr>
          <p:cNvPr id="25" name="文本框 24"/>
          <p:cNvSpPr txBox="1"/>
          <p:nvPr/>
        </p:nvSpPr>
        <p:spPr>
          <a:xfrm>
            <a:off x="10617954" y="7768848"/>
            <a:ext cx="723275" cy="344710"/>
          </a:xfrm>
          <a:prstGeom prst="rect">
            <a:avLst/>
          </a:prstGeom>
          <a:noFill/>
        </p:spPr>
        <p:txBody>
          <a:bodyPr wrap="none" rtlCol="0">
            <a:spAutoFit/>
          </a:bodyPr>
          <a:lstStyle/>
          <a:p>
            <a:pPr>
              <a:lnSpc>
                <a:spcPct val="130000"/>
              </a:lnSpc>
            </a:pPr>
            <a:r>
              <a:rPr lang="zh-CN" altLang="en-US" sz="1400" dirty="0" smtClean="0">
                <a:latin typeface="Arial" panose="020B0604020202020204" pitchFamily="34" charset="0"/>
                <a:ea typeface="微软雅黑" panose="020B0503020204020204" pitchFamily="34" charset="-122"/>
              </a:rPr>
              <a:t>延迟符</a:t>
            </a:r>
          </a:p>
        </p:txBody>
      </p:sp>
      <p:sp>
        <p:nvSpPr>
          <p:cNvPr id="17" name="圆角矩形 16"/>
          <p:cNvSpPr/>
          <p:nvPr/>
        </p:nvSpPr>
        <p:spPr>
          <a:xfrm>
            <a:off x="325821" y="1047378"/>
            <a:ext cx="11235915" cy="5430914"/>
          </a:xfrm>
          <a:prstGeom prst="roundRect">
            <a:avLst/>
          </a:prstGeom>
          <a:no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p>
        </p:txBody>
      </p:sp>
      <p:sp>
        <p:nvSpPr>
          <p:cNvPr id="75777" name="Rectangle 1"/>
          <p:cNvSpPr>
            <a:spLocks noChangeArrowheads="1"/>
          </p:cNvSpPr>
          <p:nvPr/>
        </p:nvSpPr>
        <p:spPr bwMode="auto">
          <a:xfrm>
            <a:off x="1055952" y="1601428"/>
            <a:ext cx="9314480" cy="2354491"/>
          </a:xfrm>
          <a:prstGeom prst="rect">
            <a:avLst/>
          </a:prstGeom>
          <a:noFill/>
          <a:ln w="9525">
            <a:noFill/>
            <a:miter lim="800000"/>
            <a:headEnd/>
            <a:tailEnd/>
          </a:ln>
          <a:effectLst/>
        </p:spPr>
        <p:txBody>
          <a:bodyPr vert="horz" wrap="square" lIns="91440" tIns="45720" rIns="91440" bIns="0" numCol="1" anchor="ctr" anchorCtr="0" compatLnSpc="1">
            <a:prstTxWarp prst="textNoShape">
              <a:avLst/>
            </a:prstTxWarp>
            <a:spAutoFit/>
          </a:bodyPr>
          <a:lstStyle/>
          <a:p>
            <a:pPr indent="269875" fontAlgn="base">
              <a:spcBef>
                <a:spcPct val="0"/>
              </a:spcBef>
              <a:spcAft>
                <a:spcPct val="0"/>
              </a:spcAft>
            </a:pPr>
            <a:r>
              <a:rPr lang="en-US" altLang="zh-CN" sz="3000" b="1" dirty="0" smtClean="0"/>
              <a:t> 6.4.2  </a:t>
            </a:r>
            <a:r>
              <a:rPr lang="zh-CN" altLang="en-US" sz="3000" b="1" dirty="0" smtClean="0"/>
              <a:t>人身伤亡费用</a:t>
            </a:r>
            <a:endParaRPr lang="zh-CN" altLang="zh-CN" sz="3000" b="1" dirty="0" smtClean="0"/>
          </a:p>
          <a:p>
            <a:pPr marL="0" marR="0" lvl="0" indent="269875" algn="l" defTabSz="914400" rtl="0" eaLnBrk="1" fontAlgn="base" latinLnBrk="0" hangingPunct="1">
              <a:lnSpc>
                <a:spcPct val="100000"/>
              </a:lnSpc>
              <a:spcBef>
                <a:spcPct val="0"/>
              </a:spcBef>
              <a:spcAft>
                <a:spcPct val="0"/>
              </a:spcAft>
              <a:buClrTx/>
              <a:buSzTx/>
              <a:buFontTx/>
              <a:buNone/>
              <a:tabLst/>
            </a:pPr>
            <a:endParaRPr kumimoji="0" lang="zh-CN" altLang="en-US" sz="2400" b="1" i="0" u="none" strike="noStrike" cap="none" normalizeH="0" baseline="0" dirty="0" smtClean="0">
              <a:ln>
                <a:noFill/>
              </a:ln>
              <a:solidFill>
                <a:schemeClr val="tx1"/>
              </a:solidFill>
              <a:effectLst/>
              <a:latin typeface="+mn-ea"/>
              <a:cs typeface="Times New Roman" pitchFamily="18" charset="0"/>
            </a:endParaRPr>
          </a:p>
          <a:p>
            <a:pPr indent="457200"/>
            <a:r>
              <a:rPr lang="en-US" altLang="zh-CN" sz="2400" b="1" dirty="0" smtClean="0"/>
              <a:t>1</a:t>
            </a:r>
            <a:r>
              <a:rPr lang="zh-CN" altLang="zh-CN" sz="2400" b="1" dirty="0" smtClean="0"/>
              <a:t>．伤残案件调查内容</a:t>
            </a:r>
            <a:endParaRPr lang="en-US" altLang="zh-CN" sz="2400" b="1" dirty="0" smtClean="0"/>
          </a:p>
          <a:p>
            <a:pPr indent="457200"/>
            <a:endParaRPr lang="zh-CN" altLang="zh-CN" sz="2400" b="1" dirty="0" smtClean="0"/>
          </a:p>
          <a:p>
            <a:pPr indent="457200"/>
            <a:r>
              <a:rPr lang="en-US" altLang="zh-CN" sz="2400" b="1" dirty="0" smtClean="0"/>
              <a:t>2</a:t>
            </a:r>
            <a:r>
              <a:rPr lang="zh-CN" altLang="zh-CN" sz="2400" b="1" dirty="0" smtClean="0"/>
              <a:t>．死亡案件调查内容</a:t>
            </a:r>
          </a:p>
          <a:p>
            <a:endParaRPr lang="zh-CN" altLang="zh-CN" sz="2400" dirty="0"/>
          </a:p>
        </p:txBody>
      </p:sp>
    </p:spTree>
    <p:extLst>
      <p:ext uri="{BB962C8B-B14F-4D97-AF65-F5344CB8AC3E}">
        <p14:creationId xmlns:p14="http://schemas.microsoft.com/office/powerpoint/2010/main" val="2094906781"/>
      </p:ext>
    </p:extLst>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528" fill="hold" grpId="0" nodeType="afterEffect">
                                  <p:stCondLst>
                                    <p:cond delay="0"/>
                                  </p:stCondLst>
                                  <p:childTnLst>
                                    <p:set>
                                      <p:cBhvr>
                                        <p:cTn id="11" dur="1" fill="hold">
                                          <p:stCondLst>
                                            <p:cond delay="0"/>
                                          </p:stCondLst>
                                        </p:cTn>
                                        <p:tgtEl>
                                          <p:spTgt spid="23"/>
                                        </p:tgtEl>
                                        <p:attrNameLst>
                                          <p:attrName>style.visibility</p:attrName>
                                        </p:attrNameLst>
                                      </p:cBhvr>
                                      <p:to>
                                        <p:strVal val="visible"/>
                                      </p:to>
                                    </p:set>
                                    <p:anim calcmode="lin" valueType="num">
                                      <p:cBhvr>
                                        <p:cTn id="12" dur="500" fill="hold"/>
                                        <p:tgtEl>
                                          <p:spTgt spid="23"/>
                                        </p:tgtEl>
                                        <p:attrNameLst>
                                          <p:attrName>ppt_w</p:attrName>
                                        </p:attrNameLst>
                                      </p:cBhvr>
                                      <p:tavLst>
                                        <p:tav tm="0">
                                          <p:val>
                                            <p:fltVal val="0"/>
                                          </p:val>
                                        </p:tav>
                                        <p:tav tm="100000">
                                          <p:val>
                                            <p:strVal val="#ppt_w"/>
                                          </p:val>
                                        </p:tav>
                                      </p:tavLst>
                                    </p:anim>
                                    <p:anim calcmode="lin" valueType="num">
                                      <p:cBhvr>
                                        <p:cTn id="13" dur="500" fill="hold"/>
                                        <p:tgtEl>
                                          <p:spTgt spid="23"/>
                                        </p:tgtEl>
                                        <p:attrNameLst>
                                          <p:attrName>ppt_h</p:attrName>
                                        </p:attrNameLst>
                                      </p:cBhvr>
                                      <p:tavLst>
                                        <p:tav tm="0">
                                          <p:val>
                                            <p:fltVal val="0"/>
                                          </p:val>
                                        </p:tav>
                                        <p:tav tm="100000">
                                          <p:val>
                                            <p:strVal val="#ppt_h"/>
                                          </p:val>
                                        </p:tav>
                                      </p:tavLst>
                                    </p:anim>
                                    <p:animEffect transition="in" filter="fade">
                                      <p:cBhvr>
                                        <p:cTn id="14" dur="500"/>
                                        <p:tgtEl>
                                          <p:spTgt spid="23"/>
                                        </p:tgtEl>
                                      </p:cBhvr>
                                    </p:animEffect>
                                    <p:anim calcmode="lin" valueType="num">
                                      <p:cBhvr>
                                        <p:cTn id="15" dur="500" fill="hold"/>
                                        <p:tgtEl>
                                          <p:spTgt spid="23"/>
                                        </p:tgtEl>
                                        <p:attrNameLst>
                                          <p:attrName>ppt_x</p:attrName>
                                        </p:attrNameLst>
                                      </p:cBhvr>
                                      <p:tavLst>
                                        <p:tav tm="0">
                                          <p:val>
                                            <p:fltVal val="0.5"/>
                                          </p:val>
                                        </p:tav>
                                        <p:tav tm="100000">
                                          <p:val>
                                            <p:strVal val="#ppt_x"/>
                                          </p:val>
                                        </p:tav>
                                      </p:tavLst>
                                    </p:anim>
                                    <p:anim calcmode="lin" valueType="num">
                                      <p:cBhvr>
                                        <p:cTn id="16" dur="500" fill="hold"/>
                                        <p:tgtEl>
                                          <p:spTgt spid="23"/>
                                        </p:tgtEl>
                                        <p:attrNameLst>
                                          <p:attrName>ppt_y</p:attrName>
                                        </p:attrNameLst>
                                      </p:cBhvr>
                                      <p:tavLst>
                                        <p:tav tm="0">
                                          <p:val>
                                            <p:fltVal val="0.5"/>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2" presetClass="entr" presetSubtype="4" fill="hold" grpId="0" nodeType="clickEffect">
                                  <p:stCondLst>
                                    <p:cond delay="0"/>
                                  </p:stCondLst>
                                  <p:childTnLst>
                                    <p:set>
                                      <p:cBhvr>
                                        <p:cTn id="20" dur="1" fill="hold">
                                          <p:stCondLst>
                                            <p:cond delay="0"/>
                                          </p:stCondLst>
                                        </p:cTn>
                                        <p:tgtEl>
                                          <p:spTgt spid="25"/>
                                        </p:tgtEl>
                                        <p:attrNameLst>
                                          <p:attrName>style.visibility</p:attrName>
                                        </p:attrNameLst>
                                      </p:cBhvr>
                                      <p:to>
                                        <p:strVal val="visible"/>
                                      </p:to>
                                    </p:set>
                                    <p:animEffect transition="in" filter="wipe(down)">
                                      <p:cBhvr>
                                        <p:cTn id="21" dur="750"/>
                                        <p:tgtEl>
                                          <p:spTgt spid="25"/>
                                        </p:tgtEl>
                                      </p:cBhvr>
                                    </p:animEffect>
                                  </p:childTnLst>
                                </p:cTn>
                              </p:par>
                            </p:childTnLst>
                          </p:cTn>
                        </p:par>
                        <p:par>
                          <p:cTn id="22" fill="hold">
                            <p:stCondLst>
                              <p:cond delay="750"/>
                            </p:stCondLst>
                            <p:childTnLst>
                              <p:par>
                                <p:cTn id="23" presetID="2" presetClass="entr" presetSubtype="2" fill="hold" grpId="0" nodeType="afterEffect">
                                  <p:stCondLst>
                                    <p:cond delay="0"/>
                                  </p:stCondLst>
                                  <p:childTnLst>
                                    <p:set>
                                      <p:cBhvr>
                                        <p:cTn id="24" dur="1" fill="hold">
                                          <p:stCondLst>
                                            <p:cond delay="0"/>
                                          </p:stCondLst>
                                        </p:cTn>
                                        <p:tgtEl>
                                          <p:spTgt spid="17"/>
                                        </p:tgtEl>
                                        <p:attrNameLst>
                                          <p:attrName>style.visibility</p:attrName>
                                        </p:attrNameLst>
                                      </p:cBhvr>
                                      <p:to>
                                        <p:strVal val="visible"/>
                                      </p:to>
                                    </p:set>
                                    <p:anim calcmode="lin" valueType="num">
                                      <p:cBhvr additive="base">
                                        <p:cTn id="25" dur="500" fill="hold"/>
                                        <p:tgtEl>
                                          <p:spTgt spid="17"/>
                                        </p:tgtEl>
                                        <p:attrNameLst>
                                          <p:attrName>ppt_x</p:attrName>
                                        </p:attrNameLst>
                                      </p:cBhvr>
                                      <p:tavLst>
                                        <p:tav tm="0">
                                          <p:val>
                                            <p:strVal val="1+#ppt_w/2"/>
                                          </p:val>
                                        </p:tav>
                                        <p:tav tm="100000">
                                          <p:val>
                                            <p:strVal val="#ppt_x"/>
                                          </p:val>
                                        </p:tav>
                                      </p:tavLst>
                                    </p:anim>
                                    <p:anim calcmode="lin" valueType="num">
                                      <p:cBhvr additive="base">
                                        <p:cTn id="26" dur="500" fill="hold"/>
                                        <p:tgtEl>
                                          <p:spTgt spid="17"/>
                                        </p:tgtEl>
                                        <p:attrNameLst>
                                          <p:attrName>ppt_y</p:attrName>
                                        </p:attrNameLst>
                                      </p:cBhvr>
                                      <p:tavLst>
                                        <p:tav tm="0">
                                          <p:val>
                                            <p:strVal val="#ppt_y"/>
                                          </p:val>
                                        </p:tav>
                                        <p:tav tm="100000">
                                          <p:val>
                                            <p:strVal val="#ppt_y"/>
                                          </p:val>
                                        </p:tav>
                                      </p:tavLst>
                                    </p:anim>
                                  </p:childTnLst>
                                </p:cTn>
                              </p:par>
                            </p:childTnLst>
                          </p:cTn>
                        </p:par>
                        <p:par>
                          <p:cTn id="27" fill="hold">
                            <p:stCondLst>
                              <p:cond delay="1250"/>
                            </p:stCondLst>
                            <p:childTnLst>
                              <p:par>
                                <p:cTn id="28" presetID="8" presetClass="entr" presetSubtype="16" fill="hold" grpId="0" nodeType="afterEffect">
                                  <p:stCondLst>
                                    <p:cond delay="0"/>
                                  </p:stCondLst>
                                  <p:childTnLst>
                                    <p:set>
                                      <p:cBhvr>
                                        <p:cTn id="29" dur="1" fill="hold">
                                          <p:stCondLst>
                                            <p:cond delay="0"/>
                                          </p:stCondLst>
                                        </p:cTn>
                                        <p:tgtEl>
                                          <p:spTgt spid="75777"/>
                                        </p:tgtEl>
                                        <p:attrNameLst>
                                          <p:attrName>style.visibility</p:attrName>
                                        </p:attrNameLst>
                                      </p:cBhvr>
                                      <p:to>
                                        <p:strVal val="visible"/>
                                      </p:to>
                                    </p:set>
                                    <p:animEffect transition="in" filter="diamond(in)">
                                      <p:cBhvr>
                                        <p:cTn id="30" dur="2000"/>
                                        <p:tgtEl>
                                          <p:spTgt spid="757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5" grpId="0"/>
      <p:bldP spid="17" grpId="0" animBg="1"/>
      <p:bldP spid="75777"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4" name="AutoShape 311"/>
          <p:cNvSpPr>
            <a:spLocks noChangeArrowheads="1"/>
          </p:cNvSpPr>
          <p:nvPr/>
        </p:nvSpPr>
        <p:spPr bwMode="auto">
          <a:xfrm>
            <a:off x="4770349" y="2745715"/>
            <a:ext cx="1921933" cy="1727200"/>
          </a:xfrm>
          <a:prstGeom prst="roundRect">
            <a:avLst>
              <a:gd name="adj" fmla="val 16667"/>
            </a:avLst>
          </a:prstGeom>
          <a:solidFill>
            <a:schemeClr val="accent1"/>
          </a:solidFill>
          <a:ln w="19050" algn="ctr">
            <a:solidFill>
              <a:schemeClr val="bg1"/>
            </a:solidFill>
            <a:round/>
            <a:headEnd/>
            <a:tailEnd/>
          </a:ln>
          <a:effectLst>
            <a:outerShdw dist="45791" dir="3378596" algn="ctr" rotWithShape="0">
              <a:schemeClr val="tx1">
                <a:alpha val="50000"/>
              </a:schemeClr>
            </a:outerShdw>
          </a:effectLst>
        </p:spPr>
        <p:txBody>
          <a:bodyPr wrap="none" anchor="ctr"/>
          <a:lstStyle/>
          <a:p>
            <a:pPr fontAlgn="auto">
              <a:spcBef>
                <a:spcPts val="0"/>
              </a:spcBef>
              <a:spcAft>
                <a:spcPts val="0"/>
              </a:spcAft>
              <a:defRPr/>
            </a:pPr>
            <a:endParaRPr lang="ko-KR" altLang="en-US" sz="2400">
              <a:latin typeface="굴림" charset="-127"/>
              <a:ea typeface="굴림" charset="-127"/>
            </a:endParaRPr>
          </a:p>
        </p:txBody>
      </p:sp>
      <p:sp>
        <p:nvSpPr>
          <p:cNvPr id="317" name="WordArt 314"/>
          <p:cNvSpPr>
            <a:spLocks noChangeArrowheads="1" noChangeShapeType="1" noTextEdit="1"/>
          </p:cNvSpPr>
          <p:nvPr/>
        </p:nvSpPr>
        <p:spPr bwMode="auto">
          <a:xfrm>
            <a:off x="4965082" y="3679165"/>
            <a:ext cx="1540933" cy="133350"/>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endParaRPr lang="zh-CN" altLang="en-US" sz="800" b="1" kern="10" spc="-40" dirty="0">
              <a:solidFill>
                <a:schemeClr val="bg1"/>
              </a:solidFill>
              <a:latin typeface="Arial"/>
              <a:cs typeface="Arial"/>
            </a:endParaRPr>
          </a:p>
        </p:txBody>
      </p:sp>
      <p:sp>
        <p:nvSpPr>
          <p:cNvPr id="318" name="AutoShape 315"/>
          <p:cNvSpPr>
            <a:spLocks noChangeArrowheads="1"/>
          </p:cNvSpPr>
          <p:nvPr/>
        </p:nvSpPr>
        <p:spPr bwMode="auto">
          <a:xfrm>
            <a:off x="928598" y="1521753"/>
            <a:ext cx="2497667" cy="576262"/>
          </a:xfrm>
          <a:prstGeom prst="roundRect">
            <a:avLst>
              <a:gd name="adj" fmla="val 16667"/>
            </a:avLst>
          </a:prstGeom>
          <a:solidFill>
            <a:schemeClr val="accent1"/>
          </a:solidFill>
          <a:ln w="19050" algn="ctr">
            <a:solidFill>
              <a:schemeClr val="accent1"/>
            </a:solidFill>
            <a:round/>
            <a:headEnd/>
            <a:tailEnd/>
          </a:ln>
          <a:effectLst>
            <a:outerShdw dist="45791" dir="3378596" algn="ctr" rotWithShape="0">
              <a:schemeClr val="tx1">
                <a:alpha val="50000"/>
              </a:schemeClr>
            </a:outerShdw>
          </a:effectLst>
        </p:spPr>
        <p:txBody>
          <a:bodyPr/>
          <a:lstStyle/>
          <a:p>
            <a:pPr fontAlgn="auto">
              <a:spcBef>
                <a:spcPts val="0"/>
              </a:spcBef>
              <a:spcAft>
                <a:spcPts val="0"/>
              </a:spcAft>
              <a:defRPr/>
            </a:pPr>
            <a:endParaRPr lang="ko-KR" altLang="en-US">
              <a:latin typeface="굴림" charset="-127"/>
              <a:ea typeface="굴림" charset="-127"/>
            </a:endParaRPr>
          </a:p>
        </p:txBody>
      </p:sp>
      <p:sp>
        <p:nvSpPr>
          <p:cNvPr id="319" name="AutoShape 316"/>
          <p:cNvSpPr>
            <a:spLocks noChangeArrowheads="1"/>
          </p:cNvSpPr>
          <p:nvPr/>
        </p:nvSpPr>
        <p:spPr bwMode="auto">
          <a:xfrm>
            <a:off x="928598" y="2240891"/>
            <a:ext cx="2497667" cy="576263"/>
          </a:xfrm>
          <a:prstGeom prst="roundRect">
            <a:avLst>
              <a:gd name="adj" fmla="val 16667"/>
            </a:avLst>
          </a:prstGeom>
          <a:solidFill>
            <a:schemeClr val="accent1"/>
          </a:solidFill>
          <a:ln w="19050" algn="ctr">
            <a:solidFill>
              <a:schemeClr val="bg1"/>
            </a:solidFill>
            <a:round/>
            <a:headEnd/>
            <a:tailEnd/>
          </a:ln>
          <a:effectLst>
            <a:outerShdw dist="45791" dir="3378596" algn="ctr" rotWithShape="0">
              <a:schemeClr val="tx1">
                <a:alpha val="50000"/>
              </a:schemeClr>
            </a:outerShdw>
          </a:effectLst>
        </p:spPr>
        <p:txBody>
          <a:bodyPr/>
          <a:lstStyle/>
          <a:p>
            <a:pPr fontAlgn="auto">
              <a:spcBef>
                <a:spcPts val="0"/>
              </a:spcBef>
              <a:spcAft>
                <a:spcPts val="0"/>
              </a:spcAft>
              <a:defRPr/>
            </a:pPr>
            <a:endParaRPr lang="ko-KR" altLang="en-US">
              <a:latin typeface="굴림" charset="-127"/>
              <a:ea typeface="굴림" charset="-127"/>
            </a:endParaRPr>
          </a:p>
        </p:txBody>
      </p:sp>
      <p:sp>
        <p:nvSpPr>
          <p:cNvPr id="320" name="AutoShape 317"/>
          <p:cNvSpPr>
            <a:spLocks noChangeArrowheads="1"/>
          </p:cNvSpPr>
          <p:nvPr/>
        </p:nvSpPr>
        <p:spPr bwMode="auto">
          <a:xfrm>
            <a:off x="928598" y="2961616"/>
            <a:ext cx="2497667" cy="576263"/>
          </a:xfrm>
          <a:prstGeom prst="roundRect">
            <a:avLst>
              <a:gd name="adj" fmla="val 16667"/>
            </a:avLst>
          </a:prstGeom>
          <a:solidFill>
            <a:schemeClr val="accent1"/>
          </a:solidFill>
          <a:ln w="19050" algn="ctr">
            <a:solidFill>
              <a:schemeClr val="bg1"/>
            </a:solidFill>
            <a:round/>
            <a:headEnd/>
            <a:tailEnd/>
          </a:ln>
          <a:effectLst>
            <a:outerShdw dist="45791" dir="3378596" algn="ctr" rotWithShape="0">
              <a:schemeClr val="tx1">
                <a:alpha val="50000"/>
              </a:schemeClr>
            </a:outerShdw>
          </a:effectLst>
        </p:spPr>
        <p:txBody>
          <a:bodyPr/>
          <a:lstStyle/>
          <a:p>
            <a:pPr fontAlgn="auto">
              <a:spcBef>
                <a:spcPts val="0"/>
              </a:spcBef>
              <a:spcAft>
                <a:spcPts val="0"/>
              </a:spcAft>
              <a:defRPr/>
            </a:pPr>
            <a:endParaRPr lang="ko-KR" altLang="en-US">
              <a:latin typeface="굴림" charset="-127"/>
              <a:ea typeface="굴림" charset="-127"/>
            </a:endParaRPr>
          </a:p>
        </p:txBody>
      </p:sp>
      <p:sp>
        <p:nvSpPr>
          <p:cNvPr id="321" name="AutoShape 318"/>
          <p:cNvSpPr>
            <a:spLocks noChangeArrowheads="1"/>
          </p:cNvSpPr>
          <p:nvPr/>
        </p:nvSpPr>
        <p:spPr bwMode="auto">
          <a:xfrm>
            <a:off x="928598" y="3680753"/>
            <a:ext cx="2497667" cy="576262"/>
          </a:xfrm>
          <a:prstGeom prst="roundRect">
            <a:avLst>
              <a:gd name="adj" fmla="val 16667"/>
            </a:avLst>
          </a:prstGeom>
          <a:solidFill>
            <a:schemeClr val="accent1"/>
          </a:solidFill>
          <a:ln w="19050" algn="ctr">
            <a:solidFill>
              <a:schemeClr val="bg1"/>
            </a:solidFill>
            <a:round/>
            <a:headEnd/>
            <a:tailEnd/>
          </a:ln>
          <a:effectLst>
            <a:outerShdw dist="45791" dir="3378596" algn="ctr" rotWithShape="0">
              <a:schemeClr val="tx1">
                <a:alpha val="50000"/>
              </a:schemeClr>
            </a:outerShdw>
          </a:effectLst>
        </p:spPr>
        <p:txBody>
          <a:bodyPr/>
          <a:lstStyle/>
          <a:p>
            <a:pPr fontAlgn="auto">
              <a:spcBef>
                <a:spcPts val="0"/>
              </a:spcBef>
              <a:spcAft>
                <a:spcPts val="0"/>
              </a:spcAft>
              <a:defRPr/>
            </a:pPr>
            <a:endParaRPr lang="ko-KR" altLang="en-US">
              <a:latin typeface="굴림" charset="-127"/>
              <a:ea typeface="굴림" charset="-127"/>
            </a:endParaRPr>
          </a:p>
        </p:txBody>
      </p:sp>
      <p:sp>
        <p:nvSpPr>
          <p:cNvPr id="322" name="AutoShape 319"/>
          <p:cNvSpPr>
            <a:spLocks noChangeArrowheads="1"/>
          </p:cNvSpPr>
          <p:nvPr/>
        </p:nvSpPr>
        <p:spPr bwMode="auto">
          <a:xfrm>
            <a:off x="928598" y="4401478"/>
            <a:ext cx="2497667" cy="576262"/>
          </a:xfrm>
          <a:prstGeom prst="roundRect">
            <a:avLst>
              <a:gd name="adj" fmla="val 16667"/>
            </a:avLst>
          </a:prstGeom>
          <a:solidFill>
            <a:schemeClr val="accent1"/>
          </a:solidFill>
          <a:ln w="19050" algn="ctr">
            <a:solidFill>
              <a:schemeClr val="bg1"/>
            </a:solidFill>
            <a:round/>
            <a:headEnd/>
            <a:tailEnd/>
          </a:ln>
          <a:effectLst>
            <a:outerShdw dist="45791" dir="3378596" algn="ctr" rotWithShape="0">
              <a:schemeClr val="tx1">
                <a:alpha val="50000"/>
              </a:schemeClr>
            </a:outerShdw>
          </a:effectLst>
        </p:spPr>
        <p:txBody>
          <a:bodyPr/>
          <a:lstStyle/>
          <a:p>
            <a:pPr fontAlgn="auto">
              <a:spcBef>
                <a:spcPts val="0"/>
              </a:spcBef>
              <a:spcAft>
                <a:spcPts val="0"/>
              </a:spcAft>
              <a:defRPr/>
            </a:pPr>
            <a:endParaRPr lang="ko-KR" altLang="en-US">
              <a:latin typeface="굴림" charset="-127"/>
              <a:ea typeface="굴림" charset="-127"/>
            </a:endParaRPr>
          </a:p>
        </p:txBody>
      </p:sp>
      <p:sp>
        <p:nvSpPr>
          <p:cNvPr id="323" name="AutoShape 320"/>
          <p:cNvSpPr>
            <a:spLocks noChangeArrowheads="1"/>
          </p:cNvSpPr>
          <p:nvPr/>
        </p:nvSpPr>
        <p:spPr bwMode="auto">
          <a:xfrm>
            <a:off x="928598" y="5120616"/>
            <a:ext cx="2497667" cy="576263"/>
          </a:xfrm>
          <a:prstGeom prst="roundRect">
            <a:avLst>
              <a:gd name="adj" fmla="val 16667"/>
            </a:avLst>
          </a:prstGeom>
          <a:solidFill>
            <a:schemeClr val="accent1"/>
          </a:solidFill>
          <a:ln w="19050" algn="ctr">
            <a:solidFill>
              <a:schemeClr val="bg1"/>
            </a:solidFill>
            <a:round/>
            <a:headEnd/>
            <a:tailEnd/>
          </a:ln>
          <a:effectLst>
            <a:outerShdw dist="45791" dir="3378596" algn="ctr" rotWithShape="0">
              <a:schemeClr val="tx1">
                <a:alpha val="50000"/>
              </a:schemeClr>
            </a:outerShdw>
          </a:effectLst>
        </p:spPr>
        <p:txBody>
          <a:bodyPr/>
          <a:lstStyle/>
          <a:p>
            <a:pPr fontAlgn="auto">
              <a:spcBef>
                <a:spcPts val="0"/>
              </a:spcBef>
              <a:spcAft>
                <a:spcPts val="0"/>
              </a:spcAft>
              <a:defRPr/>
            </a:pPr>
            <a:endParaRPr lang="ko-KR" altLang="en-US">
              <a:latin typeface="굴림" charset="-127"/>
              <a:ea typeface="굴림" charset="-127"/>
            </a:endParaRPr>
          </a:p>
        </p:txBody>
      </p:sp>
      <p:sp>
        <p:nvSpPr>
          <p:cNvPr id="324" name="Line 321"/>
          <p:cNvSpPr>
            <a:spLocks noChangeShapeType="1"/>
          </p:cNvSpPr>
          <p:nvPr/>
        </p:nvSpPr>
        <p:spPr bwMode="auto">
          <a:xfrm flipH="1" flipV="1">
            <a:off x="3811498" y="1809091"/>
            <a:ext cx="958851" cy="1800225"/>
          </a:xfrm>
          <a:prstGeom prst="line">
            <a:avLst/>
          </a:prstGeom>
          <a:noFill/>
          <a:ln w="19050" cap="rnd">
            <a:solidFill>
              <a:srgbClr val="000000"/>
            </a:solidFill>
            <a:prstDash val="sysDot"/>
            <a:round/>
            <a:headEnd type="oval" w="med" len="med"/>
            <a:tailEnd/>
          </a:ln>
          <a:extLst>
            <a:ext uri="{909E8E84-426E-40DD-AFC4-6F175D3DCCD1}">
              <a14:hiddenFill xmlns:a14="http://schemas.microsoft.com/office/drawing/2010/main">
                <a:noFill/>
              </a14:hiddenFill>
            </a:ext>
          </a:extLst>
        </p:spPr>
        <p:txBody>
          <a:bodyPr/>
          <a:lstStyle/>
          <a:p>
            <a:endParaRPr lang="zh-CN" altLang="en-US"/>
          </a:p>
        </p:txBody>
      </p:sp>
      <p:sp>
        <p:nvSpPr>
          <p:cNvPr id="325" name="Line 322"/>
          <p:cNvSpPr>
            <a:spLocks noChangeShapeType="1"/>
          </p:cNvSpPr>
          <p:nvPr/>
        </p:nvSpPr>
        <p:spPr bwMode="auto">
          <a:xfrm flipH="1" flipV="1">
            <a:off x="3811498" y="2529815"/>
            <a:ext cx="958851" cy="1079500"/>
          </a:xfrm>
          <a:prstGeom prst="line">
            <a:avLst/>
          </a:prstGeom>
          <a:noFill/>
          <a:ln w="19050" cap="rnd">
            <a:solidFill>
              <a:srgbClr val="000000"/>
            </a:solidFill>
            <a:prstDash val="sysDot"/>
            <a:round/>
            <a:headEnd type="oval" w="med" len="med"/>
            <a:tailEnd/>
          </a:ln>
          <a:extLst>
            <a:ext uri="{909E8E84-426E-40DD-AFC4-6F175D3DCCD1}">
              <a14:hiddenFill xmlns:a14="http://schemas.microsoft.com/office/drawing/2010/main">
                <a:noFill/>
              </a14:hiddenFill>
            </a:ext>
          </a:extLst>
        </p:spPr>
        <p:txBody>
          <a:bodyPr/>
          <a:lstStyle/>
          <a:p>
            <a:endParaRPr lang="zh-CN" altLang="en-US"/>
          </a:p>
        </p:txBody>
      </p:sp>
      <p:sp>
        <p:nvSpPr>
          <p:cNvPr id="326" name="Line 323"/>
          <p:cNvSpPr>
            <a:spLocks noChangeShapeType="1"/>
          </p:cNvSpPr>
          <p:nvPr/>
        </p:nvSpPr>
        <p:spPr bwMode="auto">
          <a:xfrm flipH="1" flipV="1">
            <a:off x="3426265" y="1809090"/>
            <a:ext cx="385233" cy="0"/>
          </a:xfrm>
          <a:prstGeom prst="line">
            <a:avLst/>
          </a:prstGeom>
          <a:noFill/>
          <a:ln w="19050" cap="rnd">
            <a:solidFill>
              <a:srgbClr val="000000"/>
            </a:solidFill>
            <a:prstDash val="sysDot"/>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327" name="Line 324"/>
          <p:cNvSpPr>
            <a:spLocks noChangeShapeType="1"/>
          </p:cNvSpPr>
          <p:nvPr/>
        </p:nvSpPr>
        <p:spPr bwMode="auto">
          <a:xfrm flipH="1" flipV="1">
            <a:off x="3426265" y="2529815"/>
            <a:ext cx="385233" cy="0"/>
          </a:xfrm>
          <a:prstGeom prst="line">
            <a:avLst/>
          </a:prstGeom>
          <a:noFill/>
          <a:ln w="19050" cap="rnd">
            <a:solidFill>
              <a:srgbClr val="000000"/>
            </a:solidFill>
            <a:prstDash val="sysDot"/>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328" name="Line 325"/>
          <p:cNvSpPr>
            <a:spLocks noChangeShapeType="1"/>
          </p:cNvSpPr>
          <p:nvPr/>
        </p:nvSpPr>
        <p:spPr bwMode="auto">
          <a:xfrm flipH="1" flipV="1">
            <a:off x="3426265" y="3248953"/>
            <a:ext cx="385233" cy="0"/>
          </a:xfrm>
          <a:prstGeom prst="line">
            <a:avLst/>
          </a:prstGeom>
          <a:noFill/>
          <a:ln w="19050" cap="rnd">
            <a:solidFill>
              <a:srgbClr val="000000"/>
            </a:solidFill>
            <a:prstDash val="sysDot"/>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329" name="Line 326"/>
          <p:cNvSpPr>
            <a:spLocks noChangeShapeType="1"/>
          </p:cNvSpPr>
          <p:nvPr/>
        </p:nvSpPr>
        <p:spPr bwMode="auto">
          <a:xfrm flipH="1" flipV="1">
            <a:off x="3426265" y="3969678"/>
            <a:ext cx="385233" cy="0"/>
          </a:xfrm>
          <a:prstGeom prst="line">
            <a:avLst/>
          </a:prstGeom>
          <a:noFill/>
          <a:ln w="19050" cap="rnd">
            <a:solidFill>
              <a:srgbClr val="000000"/>
            </a:solidFill>
            <a:prstDash val="sysDot"/>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330" name="Line 327"/>
          <p:cNvSpPr>
            <a:spLocks noChangeShapeType="1"/>
          </p:cNvSpPr>
          <p:nvPr/>
        </p:nvSpPr>
        <p:spPr bwMode="auto">
          <a:xfrm flipH="1" flipV="1">
            <a:off x="3426265" y="4688815"/>
            <a:ext cx="385233" cy="0"/>
          </a:xfrm>
          <a:prstGeom prst="line">
            <a:avLst/>
          </a:prstGeom>
          <a:noFill/>
          <a:ln w="19050" cap="rnd">
            <a:solidFill>
              <a:srgbClr val="000000"/>
            </a:solidFill>
            <a:prstDash val="sysDot"/>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331" name="Line 328"/>
          <p:cNvSpPr>
            <a:spLocks noChangeShapeType="1"/>
          </p:cNvSpPr>
          <p:nvPr/>
        </p:nvSpPr>
        <p:spPr bwMode="auto">
          <a:xfrm flipH="1" flipV="1">
            <a:off x="3426265" y="5409540"/>
            <a:ext cx="385233" cy="0"/>
          </a:xfrm>
          <a:prstGeom prst="line">
            <a:avLst/>
          </a:prstGeom>
          <a:noFill/>
          <a:ln w="19050" cap="rnd">
            <a:solidFill>
              <a:srgbClr val="000000"/>
            </a:solidFill>
            <a:prstDash val="sysDot"/>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332" name="Line 329"/>
          <p:cNvSpPr>
            <a:spLocks noChangeShapeType="1"/>
          </p:cNvSpPr>
          <p:nvPr/>
        </p:nvSpPr>
        <p:spPr bwMode="auto">
          <a:xfrm flipH="1" flipV="1">
            <a:off x="7651132" y="1809090"/>
            <a:ext cx="385233" cy="0"/>
          </a:xfrm>
          <a:prstGeom prst="line">
            <a:avLst/>
          </a:prstGeom>
          <a:noFill/>
          <a:ln w="19050" cap="rnd">
            <a:solidFill>
              <a:schemeClr val="tx1"/>
            </a:solidFill>
            <a:prstDash val="sysDot"/>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333" name="Line 330"/>
          <p:cNvSpPr>
            <a:spLocks noChangeShapeType="1"/>
          </p:cNvSpPr>
          <p:nvPr/>
        </p:nvSpPr>
        <p:spPr bwMode="auto">
          <a:xfrm flipH="1" flipV="1">
            <a:off x="7651132" y="2529815"/>
            <a:ext cx="385233" cy="0"/>
          </a:xfrm>
          <a:prstGeom prst="line">
            <a:avLst/>
          </a:prstGeom>
          <a:noFill/>
          <a:ln w="19050" cap="rnd">
            <a:solidFill>
              <a:schemeClr val="tx1"/>
            </a:solidFill>
            <a:prstDash val="sysDot"/>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334" name="Line 331"/>
          <p:cNvSpPr>
            <a:spLocks noChangeShapeType="1"/>
          </p:cNvSpPr>
          <p:nvPr/>
        </p:nvSpPr>
        <p:spPr bwMode="auto">
          <a:xfrm flipH="1" flipV="1">
            <a:off x="7651132" y="3248953"/>
            <a:ext cx="385233" cy="0"/>
          </a:xfrm>
          <a:prstGeom prst="line">
            <a:avLst/>
          </a:prstGeom>
          <a:noFill/>
          <a:ln w="19050" cap="rnd">
            <a:solidFill>
              <a:schemeClr val="tx1"/>
            </a:solidFill>
            <a:prstDash val="sysDot"/>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335" name="Line 332"/>
          <p:cNvSpPr>
            <a:spLocks noChangeShapeType="1"/>
          </p:cNvSpPr>
          <p:nvPr/>
        </p:nvSpPr>
        <p:spPr bwMode="auto">
          <a:xfrm flipH="1" flipV="1">
            <a:off x="7651132" y="3969678"/>
            <a:ext cx="385233" cy="0"/>
          </a:xfrm>
          <a:prstGeom prst="line">
            <a:avLst/>
          </a:prstGeom>
          <a:noFill/>
          <a:ln w="19050" cap="rnd">
            <a:solidFill>
              <a:schemeClr val="tx1"/>
            </a:solidFill>
            <a:prstDash val="sysDot"/>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336" name="Line 333"/>
          <p:cNvSpPr>
            <a:spLocks noChangeShapeType="1"/>
          </p:cNvSpPr>
          <p:nvPr/>
        </p:nvSpPr>
        <p:spPr bwMode="auto">
          <a:xfrm flipH="1" flipV="1">
            <a:off x="7651132" y="4688815"/>
            <a:ext cx="385233" cy="0"/>
          </a:xfrm>
          <a:prstGeom prst="line">
            <a:avLst/>
          </a:prstGeom>
          <a:noFill/>
          <a:ln w="19050" cap="rnd">
            <a:solidFill>
              <a:schemeClr val="tx1"/>
            </a:solidFill>
            <a:prstDash val="sysDot"/>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337" name="Line 334"/>
          <p:cNvSpPr>
            <a:spLocks noChangeShapeType="1"/>
          </p:cNvSpPr>
          <p:nvPr/>
        </p:nvSpPr>
        <p:spPr bwMode="auto">
          <a:xfrm flipH="1" flipV="1">
            <a:off x="7651132" y="5409540"/>
            <a:ext cx="385233" cy="0"/>
          </a:xfrm>
          <a:prstGeom prst="line">
            <a:avLst/>
          </a:prstGeom>
          <a:noFill/>
          <a:ln w="19050" cap="rnd">
            <a:solidFill>
              <a:schemeClr val="tx1"/>
            </a:solidFill>
            <a:prstDash val="sysDot"/>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338" name="Line 335"/>
          <p:cNvSpPr>
            <a:spLocks noChangeShapeType="1"/>
          </p:cNvSpPr>
          <p:nvPr/>
        </p:nvSpPr>
        <p:spPr bwMode="auto">
          <a:xfrm flipH="1" flipV="1">
            <a:off x="3809382" y="3250541"/>
            <a:ext cx="960967" cy="358775"/>
          </a:xfrm>
          <a:prstGeom prst="line">
            <a:avLst/>
          </a:prstGeom>
          <a:noFill/>
          <a:ln w="19050" cap="rnd">
            <a:solidFill>
              <a:srgbClr val="000000"/>
            </a:solidFill>
            <a:prstDash val="sysDot"/>
            <a:round/>
            <a:headEnd type="oval" w="med" len="med"/>
            <a:tailEnd/>
          </a:ln>
          <a:extLst>
            <a:ext uri="{909E8E84-426E-40DD-AFC4-6F175D3DCCD1}">
              <a14:hiddenFill xmlns:a14="http://schemas.microsoft.com/office/drawing/2010/main">
                <a:noFill/>
              </a14:hiddenFill>
            </a:ext>
          </a:extLst>
        </p:spPr>
        <p:txBody>
          <a:bodyPr/>
          <a:lstStyle/>
          <a:p>
            <a:endParaRPr lang="zh-CN" altLang="en-US"/>
          </a:p>
        </p:txBody>
      </p:sp>
      <p:sp>
        <p:nvSpPr>
          <p:cNvPr id="339" name="Line 336"/>
          <p:cNvSpPr>
            <a:spLocks noChangeShapeType="1"/>
          </p:cNvSpPr>
          <p:nvPr/>
        </p:nvSpPr>
        <p:spPr bwMode="auto">
          <a:xfrm flipH="1">
            <a:off x="3811498" y="3609316"/>
            <a:ext cx="958851" cy="360363"/>
          </a:xfrm>
          <a:prstGeom prst="line">
            <a:avLst/>
          </a:prstGeom>
          <a:noFill/>
          <a:ln w="19050" cap="rnd">
            <a:solidFill>
              <a:srgbClr val="000000"/>
            </a:solidFill>
            <a:prstDash val="sysDot"/>
            <a:round/>
            <a:headEnd type="oval" w="med" len="med"/>
            <a:tailEnd/>
          </a:ln>
          <a:extLst>
            <a:ext uri="{909E8E84-426E-40DD-AFC4-6F175D3DCCD1}">
              <a14:hiddenFill xmlns:a14="http://schemas.microsoft.com/office/drawing/2010/main">
                <a:noFill/>
              </a14:hiddenFill>
            </a:ext>
          </a:extLst>
        </p:spPr>
        <p:txBody>
          <a:bodyPr/>
          <a:lstStyle/>
          <a:p>
            <a:endParaRPr lang="zh-CN" altLang="en-US"/>
          </a:p>
        </p:txBody>
      </p:sp>
      <p:sp>
        <p:nvSpPr>
          <p:cNvPr id="340" name="Line 337"/>
          <p:cNvSpPr>
            <a:spLocks noChangeShapeType="1"/>
          </p:cNvSpPr>
          <p:nvPr/>
        </p:nvSpPr>
        <p:spPr bwMode="auto">
          <a:xfrm flipH="1">
            <a:off x="3811498" y="3609315"/>
            <a:ext cx="958851" cy="1079500"/>
          </a:xfrm>
          <a:prstGeom prst="line">
            <a:avLst/>
          </a:prstGeom>
          <a:noFill/>
          <a:ln w="19050" cap="rnd">
            <a:solidFill>
              <a:srgbClr val="000000"/>
            </a:solidFill>
            <a:prstDash val="sysDot"/>
            <a:round/>
            <a:headEnd type="oval" w="med" len="med"/>
            <a:tailEnd/>
          </a:ln>
          <a:extLst>
            <a:ext uri="{909E8E84-426E-40DD-AFC4-6F175D3DCCD1}">
              <a14:hiddenFill xmlns:a14="http://schemas.microsoft.com/office/drawing/2010/main">
                <a:noFill/>
              </a14:hiddenFill>
            </a:ext>
          </a:extLst>
        </p:spPr>
        <p:txBody>
          <a:bodyPr/>
          <a:lstStyle/>
          <a:p>
            <a:endParaRPr lang="zh-CN" altLang="en-US"/>
          </a:p>
        </p:txBody>
      </p:sp>
      <p:sp>
        <p:nvSpPr>
          <p:cNvPr id="341" name="Line 338"/>
          <p:cNvSpPr>
            <a:spLocks noChangeShapeType="1"/>
          </p:cNvSpPr>
          <p:nvPr/>
        </p:nvSpPr>
        <p:spPr bwMode="auto">
          <a:xfrm flipH="1">
            <a:off x="3811498" y="3609316"/>
            <a:ext cx="958851" cy="1800225"/>
          </a:xfrm>
          <a:prstGeom prst="line">
            <a:avLst/>
          </a:prstGeom>
          <a:noFill/>
          <a:ln w="19050" cap="rnd">
            <a:solidFill>
              <a:srgbClr val="000000"/>
            </a:solidFill>
            <a:prstDash val="sysDot"/>
            <a:round/>
            <a:headEnd type="oval" w="med" len="med"/>
            <a:tailEnd/>
          </a:ln>
          <a:extLst>
            <a:ext uri="{909E8E84-426E-40DD-AFC4-6F175D3DCCD1}">
              <a14:hiddenFill xmlns:a14="http://schemas.microsoft.com/office/drawing/2010/main">
                <a:noFill/>
              </a14:hiddenFill>
            </a:ext>
          </a:extLst>
        </p:spPr>
        <p:txBody>
          <a:bodyPr/>
          <a:lstStyle/>
          <a:p>
            <a:endParaRPr lang="zh-CN" altLang="en-US"/>
          </a:p>
        </p:txBody>
      </p:sp>
      <p:sp>
        <p:nvSpPr>
          <p:cNvPr id="342" name="Line 339"/>
          <p:cNvSpPr>
            <a:spLocks noChangeShapeType="1"/>
          </p:cNvSpPr>
          <p:nvPr/>
        </p:nvSpPr>
        <p:spPr bwMode="auto">
          <a:xfrm flipV="1">
            <a:off x="6690165" y="1809091"/>
            <a:ext cx="960967" cy="1800225"/>
          </a:xfrm>
          <a:prstGeom prst="line">
            <a:avLst/>
          </a:prstGeom>
          <a:noFill/>
          <a:ln w="19050" cap="rnd">
            <a:solidFill>
              <a:schemeClr val="tx1"/>
            </a:solidFill>
            <a:prstDash val="sysDot"/>
            <a:round/>
            <a:headEnd type="oval" w="med" len="med"/>
            <a:tailEnd/>
          </a:ln>
          <a:extLst>
            <a:ext uri="{909E8E84-426E-40DD-AFC4-6F175D3DCCD1}">
              <a14:hiddenFill xmlns:a14="http://schemas.microsoft.com/office/drawing/2010/main">
                <a:noFill/>
              </a14:hiddenFill>
            </a:ext>
          </a:extLst>
        </p:spPr>
        <p:txBody>
          <a:bodyPr/>
          <a:lstStyle/>
          <a:p>
            <a:endParaRPr lang="zh-CN" altLang="en-US"/>
          </a:p>
        </p:txBody>
      </p:sp>
      <p:sp>
        <p:nvSpPr>
          <p:cNvPr id="343" name="Line 340"/>
          <p:cNvSpPr>
            <a:spLocks noChangeShapeType="1"/>
          </p:cNvSpPr>
          <p:nvPr/>
        </p:nvSpPr>
        <p:spPr bwMode="auto">
          <a:xfrm flipV="1">
            <a:off x="6692283" y="2529815"/>
            <a:ext cx="958849" cy="1079500"/>
          </a:xfrm>
          <a:prstGeom prst="line">
            <a:avLst/>
          </a:prstGeom>
          <a:noFill/>
          <a:ln w="19050" cap="rnd">
            <a:solidFill>
              <a:schemeClr val="tx1"/>
            </a:solidFill>
            <a:prstDash val="sysDot"/>
            <a:round/>
            <a:headEnd type="oval" w="med" len="med"/>
            <a:tailEnd/>
          </a:ln>
          <a:extLst>
            <a:ext uri="{909E8E84-426E-40DD-AFC4-6F175D3DCCD1}">
              <a14:hiddenFill xmlns:a14="http://schemas.microsoft.com/office/drawing/2010/main">
                <a:noFill/>
              </a14:hiddenFill>
            </a:ext>
          </a:extLst>
        </p:spPr>
        <p:txBody>
          <a:bodyPr/>
          <a:lstStyle/>
          <a:p>
            <a:endParaRPr lang="zh-CN" altLang="en-US"/>
          </a:p>
        </p:txBody>
      </p:sp>
      <p:sp>
        <p:nvSpPr>
          <p:cNvPr id="344" name="Line 341"/>
          <p:cNvSpPr>
            <a:spLocks noChangeShapeType="1"/>
          </p:cNvSpPr>
          <p:nvPr/>
        </p:nvSpPr>
        <p:spPr bwMode="auto">
          <a:xfrm flipV="1">
            <a:off x="6692283" y="3248953"/>
            <a:ext cx="958849" cy="360362"/>
          </a:xfrm>
          <a:prstGeom prst="line">
            <a:avLst/>
          </a:prstGeom>
          <a:noFill/>
          <a:ln w="19050" cap="rnd">
            <a:solidFill>
              <a:schemeClr val="tx1"/>
            </a:solidFill>
            <a:prstDash val="sysDot"/>
            <a:round/>
            <a:headEnd type="oval" w="med" len="med"/>
            <a:tailEnd/>
          </a:ln>
          <a:extLst>
            <a:ext uri="{909E8E84-426E-40DD-AFC4-6F175D3DCCD1}">
              <a14:hiddenFill xmlns:a14="http://schemas.microsoft.com/office/drawing/2010/main">
                <a:noFill/>
              </a14:hiddenFill>
            </a:ext>
          </a:extLst>
        </p:spPr>
        <p:txBody>
          <a:bodyPr/>
          <a:lstStyle/>
          <a:p>
            <a:endParaRPr lang="zh-CN" altLang="en-US"/>
          </a:p>
        </p:txBody>
      </p:sp>
      <p:sp>
        <p:nvSpPr>
          <p:cNvPr id="345" name="Line 342"/>
          <p:cNvSpPr>
            <a:spLocks noChangeShapeType="1"/>
          </p:cNvSpPr>
          <p:nvPr/>
        </p:nvSpPr>
        <p:spPr bwMode="auto">
          <a:xfrm>
            <a:off x="6692283" y="3609316"/>
            <a:ext cx="958849" cy="360363"/>
          </a:xfrm>
          <a:prstGeom prst="line">
            <a:avLst/>
          </a:prstGeom>
          <a:noFill/>
          <a:ln w="19050" cap="rnd">
            <a:solidFill>
              <a:schemeClr val="tx1"/>
            </a:solidFill>
            <a:prstDash val="sysDot"/>
            <a:round/>
            <a:headEnd type="oval" w="med" len="med"/>
            <a:tailEnd/>
          </a:ln>
          <a:extLst>
            <a:ext uri="{909E8E84-426E-40DD-AFC4-6F175D3DCCD1}">
              <a14:hiddenFill xmlns:a14="http://schemas.microsoft.com/office/drawing/2010/main">
                <a:noFill/>
              </a14:hiddenFill>
            </a:ext>
          </a:extLst>
        </p:spPr>
        <p:txBody>
          <a:bodyPr/>
          <a:lstStyle/>
          <a:p>
            <a:endParaRPr lang="zh-CN" altLang="en-US"/>
          </a:p>
        </p:txBody>
      </p:sp>
      <p:sp>
        <p:nvSpPr>
          <p:cNvPr id="346" name="Line 343"/>
          <p:cNvSpPr>
            <a:spLocks noChangeShapeType="1"/>
          </p:cNvSpPr>
          <p:nvPr/>
        </p:nvSpPr>
        <p:spPr bwMode="auto">
          <a:xfrm>
            <a:off x="6692283" y="3609315"/>
            <a:ext cx="958849" cy="1079500"/>
          </a:xfrm>
          <a:prstGeom prst="line">
            <a:avLst/>
          </a:prstGeom>
          <a:noFill/>
          <a:ln w="19050" cap="rnd">
            <a:solidFill>
              <a:schemeClr val="tx1"/>
            </a:solidFill>
            <a:prstDash val="sysDot"/>
            <a:round/>
            <a:headEnd type="oval" w="med" len="med"/>
            <a:tailEnd/>
          </a:ln>
          <a:extLst>
            <a:ext uri="{909E8E84-426E-40DD-AFC4-6F175D3DCCD1}">
              <a14:hiddenFill xmlns:a14="http://schemas.microsoft.com/office/drawing/2010/main">
                <a:noFill/>
              </a14:hiddenFill>
            </a:ext>
          </a:extLst>
        </p:spPr>
        <p:txBody>
          <a:bodyPr/>
          <a:lstStyle/>
          <a:p>
            <a:endParaRPr lang="zh-CN" altLang="en-US"/>
          </a:p>
        </p:txBody>
      </p:sp>
      <p:sp>
        <p:nvSpPr>
          <p:cNvPr id="347" name="Line 344"/>
          <p:cNvSpPr>
            <a:spLocks noChangeShapeType="1"/>
          </p:cNvSpPr>
          <p:nvPr/>
        </p:nvSpPr>
        <p:spPr bwMode="auto">
          <a:xfrm>
            <a:off x="6692283" y="3609316"/>
            <a:ext cx="958849" cy="1800225"/>
          </a:xfrm>
          <a:prstGeom prst="line">
            <a:avLst/>
          </a:prstGeom>
          <a:noFill/>
          <a:ln w="19050" cap="rnd">
            <a:solidFill>
              <a:schemeClr val="tx1"/>
            </a:solidFill>
            <a:prstDash val="sysDot"/>
            <a:round/>
            <a:headEnd type="oval" w="med" len="med"/>
            <a:tailEnd/>
          </a:ln>
          <a:extLst>
            <a:ext uri="{909E8E84-426E-40DD-AFC4-6F175D3DCCD1}">
              <a14:hiddenFill xmlns:a14="http://schemas.microsoft.com/office/drawing/2010/main">
                <a:noFill/>
              </a14:hiddenFill>
            </a:ext>
          </a:extLst>
        </p:spPr>
        <p:txBody>
          <a:bodyPr/>
          <a:lstStyle/>
          <a:p>
            <a:endParaRPr lang="zh-CN" altLang="en-US"/>
          </a:p>
        </p:txBody>
      </p:sp>
      <p:sp>
        <p:nvSpPr>
          <p:cNvPr id="348" name="AutoShape 345"/>
          <p:cNvSpPr>
            <a:spLocks noChangeArrowheads="1"/>
          </p:cNvSpPr>
          <p:nvPr/>
        </p:nvSpPr>
        <p:spPr bwMode="auto">
          <a:xfrm>
            <a:off x="8036364" y="1521753"/>
            <a:ext cx="2497667" cy="576262"/>
          </a:xfrm>
          <a:prstGeom prst="roundRect">
            <a:avLst>
              <a:gd name="adj" fmla="val 16667"/>
            </a:avLst>
          </a:prstGeom>
          <a:solidFill>
            <a:schemeClr val="accent1"/>
          </a:solidFill>
          <a:ln w="19050" algn="ctr">
            <a:solidFill>
              <a:schemeClr val="bg1"/>
            </a:solidFill>
            <a:round/>
            <a:headEnd/>
            <a:tailEnd/>
          </a:ln>
          <a:effectLst>
            <a:outerShdw dist="45791" dir="3378596" algn="ctr" rotWithShape="0">
              <a:schemeClr val="tx1">
                <a:alpha val="50000"/>
              </a:schemeClr>
            </a:outerShdw>
          </a:effectLst>
        </p:spPr>
        <p:txBody>
          <a:bodyPr/>
          <a:lstStyle/>
          <a:p>
            <a:pPr fontAlgn="auto">
              <a:spcBef>
                <a:spcPts val="0"/>
              </a:spcBef>
              <a:spcAft>
                <a:spcPts val="0"/>
              </a:spcAft>
              <a:defRPr/>
            </a:pPr>
            <a:endParaRPr lang="ko-KR" altLang="en-US">
              <a:latin typeface="굴림" charset="-127"/>
              <a:ea typeface="굴림" charset="-127"/>
            </a:endParaRPr>
          </a:p>
        </p:txBody>
      </p:sp>
      <p:sp>
        <p:nvSpPr>
          <p:cNvPr id="349" name="AutoShape 346"/>
          <p:cNvSpPr>
            <a:spLocks noChangeArrowheads="1"/>
          </p:cNvSpPr>
          <p:nvPr/>
        </p:nvSpPr>
        <p:spPr bwMode="auto">
          <a:xfrm>
            <a:off x="8036364" y="2240891"/>
            <a:ext cx="2497667" cy="576263"/>
          </a:xfrm>
          <a:prstGeom prst="roundRect">
            <a:avLst>
              <a:gd name="adj" fmla="val 16667"/>
            </a:avLst>
          </a:prstGeom>
          <a:solidFill>
            <a:schemeClr val="accent1"/>
          </a:solidFill>
          <a:ln w="19050" algn="ctr">
            <a:solidFill>
              <a:schemeClr val="bg1"/>
            </a:solidFill>
            <a:round/>
            <a:headEnd/>
            <a:tailEnd/>
          </a:ln>
          <a:effectLst>
            <a:outerShdw dist="45791" dir="3378596" algn="ctr" rotWithShape="0">
              <a:schemeClr val="tx1">
                <a:alpha val="50000"/>
              </a:schemeClr>
            </a:outerShdw>
          </a:effectLst>
        </p:spPr>
        <p:txBody>
          <a:bodyPr/>
          <a:lstStyle/>
          <a:p>
            <a:pPr fontAlgn="auto">
              <a:spcBef>
                <a:spcPts val="0"/>
              </a:spcBef>
              <a:spcAft>
                <a:spcPts val="0"/>
              </a:spcAft>
              <a:defRPr/>
            </a:pPr>
            <a:endParaRPr lang="ko-KR" altLang="en-US">
              <a:latin typeface="굴림" charset="-127"/>
              <a:ea typeface="굴림" charset="-127"/>
            </a:endParaRPr>
          </a:p>
        </p:txBody>
      </p:sp>
      <p:sp>
        <p:nvSpPr>
          <p:cNvPr id="350" name="AutoShape 347"/>
          <p:cNvSpPr>
            <a:spLocks noChangeArrowheads="1"/>
          </p:cNvSpPr>
          <p:nvPr/>
        </p:nvSpPr>
        <p:spPr bwMode="auto">
          <a:xfrm>
            <a:off x="8036364" y="2961616"/>
            <a:ext cx="2497667" cy="576263"/>
          </a:xfrm>
          <a:prstGeom prst="roundRect">
            <a:avLst>
              <a:gd name="adj" fmla="val 16667"/>
            </a:avLst>
          </a:prstGeom>
          <a:solidFill>
            <a:schemeClr val="accent1"/>
          </a:solidFill>
          <a:ln w="19050" algn="ctr">
            <a:solidFill>
              <a:schemeClr val="bg1"/>
            </a:solidFill>
            <a:round/>
            <a:headEnd/>
            <a:tailEnd/>
          </a:ln>
          <a:effectLst>
            <a:outerShdw dist="45791" dir="3378596" algn="ctr" rotWithShape="0">
              <a:schemeClr val="tx1">
                <a:alpha val="50000"/>
              </a:schemeClr>
            </a:outerShdw>
          </a:effectLst>
        </p:spPr>
        <p:txBody>
          <a:bodyPr/>
          <a:lstStyle/>
          <a:p>
            <a:pPr fontAlgn="auto">
              <a:spcBef>
                <a:spcPts val="0"/>
              </a:spcBef>
              <a:spcAft>
                <a:spcPts val="0"/>
              </a:spcAft>
              <a:defRPr/>
            </a:pPr>
            <a:endParaRPr lang="ko-KR" altLang="en-US">
              <a:latin typeface="굴림" charset="-127"/>
              <a:ea typeface="굴림" charset="-127"/>
            </a:endParaRPr>
          </a:p>
        </p:txBody>
      </p:sp>
      <p:sp>
        <p:nvSpPr>
          <p:cNvPr id="351" name="AutoShape 348"/>
          <p:cNvSpPr>
            <a:spLocks noChangeArrowheads="1"/>
          </p:cNvSpPr>
          <p:nvPr/>
        </p:nvSpPr>
        <p:spPr bwMode="auto">
          <a:xfrm>
            <a:off x="8036364" y="3680753"/>
            <a:ext cx="2497667" cy="576262"/>
          </a:xfrm>
          <a:prstGeom prst="roundRect">
            <a:avLst>
              <a:gd name="adj" fmla="val 16667"/>
            </a:avLst>
          </a:prstGeom>
          <a:solidFill>
            <a:schemeClr val="accent1"/>
          </a:solidFill>
          <a:ln w="19050" algn="ctr">
            <a:solidFill>
              <a:schemeClr val="bg1"/>
            </a:solidFill>
            <a:round/>
            <a:headEnd/>
            <a:tailEnd/>
          </a:ln>
          <a:effectLst>
            <a:outerShdw dist="45791" dir="3378596" algn="ctr" rotWithShape="0">
              <a:schemeClr val="tx1">
                <a:alpha val="50000"/>
              </a:schemeClr>
            </a:outerShdw>
          </a:effectLst>
        </p:spPr>
        <p:txBody>
          <a:bodyPr/>
          <a:lstStyle/>
          <a:p>
            <a:pPr fontAlgn="auto">
              <a:spcBef>
                <a:spcPts val="0"/>
              </a:spcBef>
              <a:spcAft>
                <a:spcPts val="0"/>
              </a:spcAft>
              <a:defRPr/>
            </a:pPr>
            <a:endParaRPr lang="ko-KR" altLang="en-US">
              <a:latin typeface="굴림" charset="-127"/>
              <a:ea typeface="굴림" charset="-127"/>
            </a:endParaRPr>
          </a:p>
        </p:txBody>
      </p:sp>
      <p:sp>
        <p:nvSpPr>
          <p:cNvPr id="352" name="AutoShape 349"/>
          <p:cNvSpPr>
            <a:spLocks noChangeArrowheads="1"/>
          </p:cNvSpPr>
          <p:nvPr/>
        </p:nvSpPr>
        <p:spPr bwMode="auto">
          <a:xfrm>
            <a:off x="8036364" y="4401478"/>
            <a:ext cx="2497667" cy="576262"/>
          </a:xfrm>
          <a:prstGeom prst="roundRect">
            <a:avLst>
              <a:gd name="adj" fmla="val 16667"/>
            </a:avLst>
          </a:prstGeom>
          <a:solidFill>
            <a:schemeClr val="accent1"/>
          </a:solidFill>
          <a:ln w="19050" algn="ctr">
            <a:solidFill>
              <a:schemeClr val="bg1"/>
            </a:solidFill>
            <a:round/>
            <a:headEnd/>
            <a:tailEnd/>
          </a:ln>
          <a:effectLst>
            <a:outerShdw dist="45791" dir="3378596" algn="ctr" rotWithShape="0">
              <a:schemeClr val="tx1">
                <a:alpha val="50000"/>
              </a:schemeClr>
            </a:outerShdw>
          </a:effectLst>
        </p:spPr>
        <p:txBody>
          <a:bodyPr/>
          <a:lstStyle/>
          <a:p>
            <a:pPr fontAlgn="auto">
              <a:spcBef>
                <a:spcPts val="0"/>
              </a:spcBef>
              <a:spcAft>
                <a:spcPts val="0"/>
              </a:spcAft>
              <a:defRPr/>
            </a:pPr>
            <a:endParaRPr lang="ko-KR" altLang="en-US">
              <a:latin typeface="굴림" charset="-127"/>
              <a:ea typeface="굴림" charset="-127"/>
            </a:endParaRPr>
          </a:p>
        </p:txBody>
      </p:sp>
      <p:sp>
        <p:nvSpPr>
          <p:cNvPr id="353" name="AutoShape 350"/>
          <p:cNvSpPr>
            <a:spLocks noChangeArrowheads="1"/>
          </p:cNvSpPr>
          <p:nvPr/>
        </p:nvSpPr>
        <p:spPr bwMode="auto">
          <a:xfrm>
            <a:off x="8036364" y="5120616"/>
            <a:ext cx="2497667" cy="576263"/>
          </a:xfrm>
          <a:prstGeom prst="roundRect">
            <a:avLst>
              <a:gd name="adj" fmla="val 16667"/>
            </a:avLst>
          </a:prstGeom>
          <a:solidFill>
            <a:schemeClr val="accent1"/>
          </a:solidFill>
          <a:ln w="19050" algn="ctr">
            <a:solidFill>
              <a:schemeClr val="bg1"/>
            </a:solidFill>
            <a:round/>
            <a:headEnd/>
            <a:tailEnd/>
          </a:ln>
          <a:effectLst>
            <a:outerShdw dist="45791" dir="3378596" algn="ctr" rotWithShape="0">
              <a:schemeClr val="tx1">
                <a:alpha val="50000"/>
              </a:schemeClr>
            </a:outerShdw>
          </a:effectLst>
        </p:spPr>
        <p:txBody>
          <a:bodyPr/>
          <a:lstStyle/>
          <a:p>
            <a:pPr fontAlgn="auto">
              <a:spcBef>
                <a:spcPts val="0"/>
              </a:spcBef>
              <a:spcAft>
                <a:spcPts val="0"/>
              </a:spcAft>
              <a:defRPr/>
            </a:pPr>
            <a:endParaRPr lang="ko-KR" altLang="en-US">
              <a:latin typeface="굴림" charset="-127"/>
              <a:ea typeface="굴림" charset="-127"/>
            </a:endParaRPr>
          </a:p>
        </p:txBody>
      </p:sp>
      <p:sp>
        <p:nvSpPr>
          <p:cNvPr id="55" name="AutoShape 320"/>
          <p:cNvSpPr>
            <a:spLocks noChangeArrowheads="1"/>
          </p:cNvSpPr>
          <p:nvPr/>
        </p:nvSpPr>
        <p:spPr bwMode="auto">
          <a:xfrm>
            <a:off x="942101" y="6036946"/>
            <a:ext cx="2497667" cy="576263"/>
          </a:xfrm>
          <a:prstGeom prst="roundRect">
            <a:avLst>
              <a:gd name="adj" fmla="val 16667"/>
            </a:avLst>
          </a:prstGeom>
          <a:solidFill>
            <a:schemeClr val="accent1"/>
          </a:solidFill>
          <a:ln w="19050" algn="ctr">
            <a:solidFill>
              <a:schemeClr val="bg1"/>
            </a:solidFill>
            <a:round/>
            <a:headEnd/>
            <a:tailEnd/>
          </a:ln>
          <a:effectLst>
            <a:outerShdw dist="45791" dir="3378596" algn="ctr" rotWithShape="0">
              <a:schemeClr val="tx1">
                <a:alpha val="50000"/>
              </a:schemeClr>
            </a:outerShdw>
          </a:effectLst>
        </p:spPr>
        <p:txBody>
          <a:bodyPr/>
          <a:lstStyle/>
          <a:p>
            <a:pPr fontAlgn="auto">
              <a:spcBef>
                <a:spcPts val="0"/>
              </a:spcBef>
              <a:spcAft>
                <a:spcPts val="0"/>
              </a:spcAft>
              <a:defRPr/>
            </a:pPr>
            <a:endParaRPr lang="ko-KR" altLang="en-US">
              <a:latin typeface="굴림" charset="-127"/>
              <a:ea typeface="굴림" charset="-127"/>
            </a:endParaRPr>
          </a:p>
        </p:txBody>
      </p:sp>
      <p:sp>
        <p:nvSpPr>
          <p:cNvPr id="56" name="AutoShape 320"/>
          <p:cNvSpPr>
            <a:spLocks noChangeArrowheads="1"/>
          </p:cNvSpPr>
          <p:nvPr/>
        </p:nvSpPr>
        <p:spPr bwMode="auto">
          <a:xfrm>
            <a:off x="8060532" y="5955922"/>
            <a:ext cx="2497667" cy="576263"/>
          </a:xfrm>
          <a:prstGeom prst="roundRect">
            <a:avLst>
              <a:gd name="adj" fmla="val 16667"/>
            </a:avLst>
          </a:prstGeom>
          <a:solidFill>
            <a:schemeClr val="accent1"/>
          </a:solidFill>
          <a:ln w="19050" algn="ctr">
            <a:solidFill>
              <a:schemeClr val="bg1"/>
            </a:solidFill>
            <a:round/>
            <a:headEnd/>
            <a:tailEnd/>
          </a:ln>
          <a:effectLst>
            <a:outerShdw dist="45791" dir="3378596" algn="ctr" rotWithShape="0">
              <a:schemeClr val="tx1">
                <a:alpha val="50000"/>
              </a:schemeClr>
            </a:outerShdw>
          </a:effectLst>
        </p:spPr>
        <p:txBody>
          <a:bodyPr/>
          <a:lstStyle/>
          <a:p>
            <a:pPr fontAlgn="auto">
              <a:spcBef>
                <a:spcPts val="0"/>
              </a:spcBef>
              <a:spcAft>
                <a:spcPts val="0"/>
              </a:spcAft>
              <a:defRPr/>
            </a:pPr>
            <a:endParaRPr lang="ko-KR" altLang="en-US">
              <a:latin typeface="굴림" charset="-127"/>
              <a:ea typeface="굴림" charset="-127"/>
            </a:endParaRPr>
          </a:p>
        </p:txBody>
      </p:sp>
      <p:sp>
        <p:nvSpPr>
          <p:cNvPr id="57" name="Line 338"/>
          <p:cNvSpPr>
            <a:spLocks noChangeShapeType="1"/>
          </p:cNvSpPr>
          <p:nvPr/>
        </p:nvSpPr>
        <p:spPr bwMode="auto">
          <a:xfrm flipH="1">
            <a:off x="3776486" y="3630242"/>
            <a:ext cx="983848" cy="2696900"/>
          </a:xfrm>
          <a:prstGeom prst="line">
            <a:avLst/>
          </a:prstGeom>
          <a:noFill/>
          <a:ln w="19050" cap="rnd">
            <a:solidFill>
              <a:srgbClr val="000000"/>
            </a:solidFill>
            <a:prstDash val="sysDot"/>
            <a:round/>
            <a:headEnd type="oval" w="med" len="med"/>
            <a:tailEnd/>
          </a:ln>
          <a:extLst>
            <a:ext uri="{909E8E84-426E-40DD-AFC4-6F175D3DCCD1}">
              <a14:hiddenFill xmlns:a14="http://schemas.microsoft.com/office/drawing/2010/main">
                <a:noFill/>
              </a14:hiddenFill>
            </a:ext>
          </a:extLst>
        </p:spPr>
        <p:txBody>
          <a:bodyPr/>
          <a:lstStyle/>
          <a:p>
            <a:endParaRPr lang="zh-CN" altLang="en-US"/>
          </a:p>
        </p:txBody>
      </p:sp>
      <p:sp>
        <p:nvSpPr>
          <p:cNvPr id="58" name="Line 338"/>
          <p:cNvSpPr>
            <a:spLocks noChangeShapeType="1"/>
          </p:cNvSpPr>
          <p:nvPr/>
        </p:nvSpPr>
        <p:spPr bwMode="auto">
          <a:xfrm>
            <a:off x="6716455" y="3618665"/>
            <a:ext cx="931183" cy="2639269"/>
          </a:xfrm>
          <a:prstGeom prst="line">
            <a:avLst/>
          </a:prstGeom>
          <a:noFill/>
          <a:ln w="19050" cap="rnd">
            <a:solidFill>
              <a:srgbClr val="000000"/>
            </a:solidFill>
            <a:prstDash val="sysDot"/>
            <a:round/>
            <a:headEnd type="oval" w="med" len="med"/>
            <a:tailEnd/>
          </a:ln>
          <a:extLst>
            <a:ext uri="{909E8E84-426E-40DD-AFC4-6F175D3DCCD1}">
              <a14:hiddenFill xmlns:a14="http://schemas.microsoft.com/office/drawing/2010/main">
                <a:noFill/>
              </a14:hiddenFill>
            </a:ext>
          </a:extLst>
        </p:spPr>
        <p:txBody>
          <a:bodyPr/>
          <a:lstStyle/>
          <a:p>
            <a:endParaRPr lang="zh-CN" altLang="en-US"/>
          </a:p>
        </p:txBody>
      </p:sp>
      <p:sp>
        <p:nvSpPr>
          <p:cNvPr id="59" name="Line 328"/>
          <p:cNvSpPr>
            <a:spLocks noChangeShapeType="1"/>
          </p:cNvSpPr>
          <p:nvPr/>
        </p:nvSpPr>
        <p:spPr bwMode="auto">
          <a:xfrm flipH="1" flipV="1">
            <a:off x="3422349" y="6349373"/>
            <a:ext cx="331470" cy="3811"/>
          </a:xfrm>
          <a:prstGeom prst="line">
            <a:avLst/>
          </a:prstGeom>
          <a:noFill/>
          <a:ln w="19050" cap="rnd">
            <a:solidFill>
              <a:srgbClr val="000000"/>
            </a:solidFill>
            <a:prstDash val="sysDot"/>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61" name="Line 328"/>
          <p:cNvSpPr>
            <a:spLocks noChangeShapeType="1"/>
          </p:cNvSpPr>
          <p:nvPr/>
        </p:nvSpPr>
        <p:spPr bwMode="auto">
          <a:xfrm flipH="1" flipV="1">
            <a:off x="7670605" y="6251550"/>
            <a:ext cx="385233" cy="0"/>
          </a:xfrm>
          <a:prstGeom prst="line">
            <a:avLst/>
          </a:prstGeom>
          <a:noFill/>
          <a:ln w="19050" cap="rnd">
            <a:solidFill>
              <a:srgbClr val="000000"/>
            </a:solidFill>
            <a:prstDash val="sysDot"/>
            <a:round/>
            <a:headEnd/>
            <a:tailEnd/>
          </a:ln>
          <a:extLst>
            <a:ext uri="{909E8E84-426E-40DD-AFC4-6F175D3DCCD1}">
              <a14:hiddenFill xmlns:a14="http://schemas.microsoft.com/office/drawing/2010/main">
                <a:noFill/>
              </a14:hiddenFill>
            </a:ext>
          </a:extLst>
        </p:spPr>
        <p:txBody>
          <a:bodyPr/>
          <a:lstStyle/>
          <a:p>
            <a:endParaRPr lang="zh-CN" altLang="en-US"/>
          </a:p>
        </p:txBody>
      </p:sp>
      <p:grpSp>
        <p:nvGrpSpPr>
          <p:cNvPr id="2" name="组合 15"/>
          <p:cNvGrpSpPr>
            <a:grpSpLocks/>
          </p:cNvGrpSpPr>
          <p:nvPr/>
        </p:nvGrpSpPr>
        <p:grpSpPr bwMode="auto">
          <a:xfrm>
            <a:off x="-421928" y="152401"/>
            <a:ext cx="4557048" cy="596073"/>
            <a:chOff x="6168776" y="1221676"/>
            <a:chExt cx="5282648" cy="619948"/>
          </a:xfrm>
        </p:grpSpPr>
        <p:sp>
          <p:nvSpPr>
            <p:cNvPr id="63" name="圆角矩形 62"/>
            <p:cNvSpPr/>
            <p:nvPr/>
          </p:nvSpPr>
          <p:spPr>
            <a:xfrm>
              <a:off x="6168776" y="1221676"/>
              <a:ext cx="5282648" cy="593421"/>
            </a:xfrm>
            <a:prstGeom prst="roundRect">
              <a:avLst>
                <a:gd name="adj" fmla="val 50000"/>
              </a:avLst>
            </a:prstGeom>
            <a:solidFill>
              <a:srgbClr val="FFFFFF"/>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solidFill>
                  <a:srgbClr val="3F7B33"/>
                </a:solidFill>
                <a:latin typeface="等线" panose="020F0502020204030204"/>
                <a:ea typeface="等线" panose="02010600030101010101" pitchFamily="2" charset="-122"/>
              </a:endParaRPr>
            </a:p>
          </p:txBody>
        </p:sp>
        <p:sp>
          <p:nvSpPr>
            <p:cNvPr id="64" name="文本框 13"/>
            <p:cNvSpPr txBox="1">
              <a:spLocks noChangeArrowheads="1"/>
            </p:cNvSpPr>
            <p:nvPr/>
          </p:nvSpPr>
          <p:spPr bwMode="auto">
            <a:xfrm>
              <a:off x="6834599" y="1233427"/>
              <a:ext cx="4499000" cy="608197"/>
            </a:xfrm>
            <a:prstGeom prst="rect">
              <a:avLst/>
            </a:prstGeom>
            <a:noFill/>
            <a:ln w="9525">
              <a:noFill/>
              <a:miter lim="800000"/>
              <a:headEnd/>
              <a:tailEnd/>
            </a:ln>
          </p:spPr>
          <p:txBody>
            <a:bodyPr wrap="square">
              <a:spAutoFit/>
            </a:bodyPr>
            <a:lstStyle/>
            <a:p>
              <a:r>
                <a:rPr lang="en-US" altLang="zh-CN" sz="3200" b="1" dirty="0" smtClean="0"/>
                <a:t>6.4.2  </a:t>
              </a:r>
              <a:r>
                <a:rPr lang="zh-CN" altLang="en-US" sz="3200" b="1" dirty="0" smtClean="0"/>
                <a:t>人身伤亡费用</a:t>
              </a:r>
              <a:endParaRPr lang="zh-CN" altLang="zh-CN" sz="3200" b="1" dirty="0" smtClean="0"/>
            </a:p>
          </p:txBody>
        </p:sp>
      </p:grpSp>
      <p:sp>
        <p:nvSpPr>
          <p:cNvPr id="65" name="TextBox 64"/>
          <p:cNvSpPr txBox="1"/>
          <p:nvPr/>
        </p:nvSpPr>
        <p:spPr>
          <a:xfrm>
            <a:off x="5052448" y="2867186"/>
            <a:ext cx="1689315" cy="1530488"/>
          </a:xfrm>
          <a:prstGeom prst="rect">
            <a:avLst/>
          </a:prstGeom>
          <a:noFill/>
        </p:spPr>
        <p:txBody>
          <a:bodyPr wrap="square" rtlCol="0">
            <a:spAutoFit/>
          </a:bodyPr>
          <a:lstStyle/>
          <a:p>
            <a:pPr>
              <a:lnSpc>
                <a:spcPct val="130000"/>
              </a:lnSpc>
            </a:pPr>
            <a:r>
              <a:rPr lang="zh-CN" altLang="en-US" sz="3600" b="1" dirty="0" smtClean="0">
                <a:solidFill>
                  <a:srgbClr val="FFFF00"/>
                </a:solidFill>
                <a:latin typeface="+mn-ea"/>
              </a:rPr>
              <a:t>赔 偿</a:t>
            </a:r>
            <a:endParaRPr lang="en-US" altLang="zh-CN" sz="3600" b="1" dirty="0" smtClean="0">
              <a:solidFill>
                <a:srgbClr val="FFFF00"/>
              </a:solidFill>
              <a:latin typeface="+mn-ea"/>
            </a:endParaRPr>
          </a:p>
          <a:p>
            <a:pPr>
              <a:lnSpc>
                <a:spcPct val="130000"/>
              </a:lnSpc>
            </a:pPr>
            <a:r>
              <a:rPr lang="zh-CN" altLang="en-US" sz="3600" b="1" dirty="0" smtClean="0">
                <a:solidFill>
                  <a:srgbClr val="FFFF00"/>
                </a:solidFill>
                <a:latin typeface="+mn-ea"/>
              </a:rPr>
              <a:t>项 目</a:t>
            </a:r>
            <a:endParaRPr lang="zh-CN" altLang="en-US" sz="3200" b="1" dirty="0" smtClean="0">
              <a:solidFill>
                <a:srgbClr val="FFFF00"/>
              </a:solidFill>
              <a:latin typeface="+mn-ea"/>
            </a:endParaRPr>
          </a:p>
        </p:txBody>
      </p:sp>
      <p:sp>
        <p:nvSpPr>
          <p:cNvPr id="66" name="TextBox 65"/>
          <p:cNvSpPr txBox="1"/>
          <p:nvPr/>
        </p:nvSpPr>
        <p:spPr>
          <a:xfrm>
            <a:off x="1587199" y="1583065"/>
            <a:ext cx="1127760" cy="470065"/>
          </a:xfrm>
          <a:prstGeom prst="rect">
            <a:avLst/>
          </a:prstGeom>
          <a:noFill/>
        </p:spPr>
        <p:txBody>
          <a:bodyPr wrap="square" rtlCol="0">
            <a:spAutoFit/>
          </a:bodyPr>
          <a:lstStyle/>
          <a:p>
            <a:pPr>
              <a:lnSpc>
                <a:spcPct val="130000"/>
              </a:lnSpc>
            </a:pPr>
            <a:r>
              <a:rPr lang="zh-CN" altLang="en-US" sz="2200" b="1" dirty="0" smtClean="0">
                <a:solidFill>
                  <a:schemeClr val="bg1"/>
                </a:solidFill>
                <a:latin typeface="+mn-ea"/>
              </a:rPr>
              <a:t>医疗费</a:t>
            </a:r>
          </a:p>
        </p:txBody>
      </p:sp>
      <p:sp>
        <p:nvSpPr>
          <p:cNvPr id="67" name="TextBox 66"/>
          <p:cNvSpPr txBox="1"/>
          <p:nvPr/>
        </p:nvSpPr>
        <p:spPr>
          <a:xfrm>
            <a:off x="1597359" y="2263785"/>
            <a:ext cx="1127760" cy="470065"/>
          </a:xfrm>
          <a:prstGeom prst="rect">
            <a:avLst/>
          </a:prstGeom>
          <a:noFill/>
        </p:spPr>
        <p:txBody>
          <a:bodyPr wrap="square" rtlCol="0">
            <a:spAutoFit/>
          </a:bodyPr>
          <a:lstStyle/>
          <a:p>
            <a:pPr>
              <a:lnSpc>
                <a:spcPct val="130000"/>
              </a:lnSpc>
            </a:pPr>
            <a:r>
              <a:rPr lang="zh-CN" altLang="en-US" sz="2200" b="1" dirty="0" smtClean="0">
                <a:solidFill>
                  <a:schemeClr val="bg1"/>
                </a:solidFill>
                <a:latin typeface="+mn-ea"/>
              </a:rPr>
              <a:t>误工费</a:t>
            </a:r>
          </a:p>
        </p:txBody>
      </p:sp>
      <p:sp>
        <p:nvSpPr>
          <p:cNvPr id="68" name="TextBox 67"/>
          <p:cNvSpPr txBox="1"/>
          <p:nvPr/>
        </p:nvSpPr>
        <p:spPr>
          <a:xfrm>
            <a:off x="8248199" y="2273944"/>
            <a:ext cx="2616114" cy="532453"/>
          </a:xfrm>
          <a:prstGeom prst="rect">
            <a:avLst/>
          </a:prstGeom>
          <a:noFill/>
        </p:spPr>
        <p:txBody>
          <a:bodyPr wrap="square" rtlCol="0">
            <a:spAutoFit/>
          </a:bodyPr>
          <a:lstStyle/>
          <a:p>
            <a:pPr>
              <a:lnSpc>
                <a:spcPct val="130000"/>
              </a:lnSpc>
            </a:pPr>
            <a:r>
              <a:rPr lang="zh-CN" altLang="en-US" sz="2200" b="1" dirty="0" smtClean="0">
                <a:solidFill>
                  <a:schemeClr val="bg1"/>
                </a:solidFill>
                <a:latin typeface="+mn-ea"/>
              </a:rPr>
              <a:t>残疾辅助器具费</a:t>
            </a:r>
          </a:p>
        </p:txBody>
      </p:sp>
      <p:sp>
        <p:nvSpPr>
          <p:cNvPr id="69" name="TextBox 68"/>
          <p:cNvSpPr txBox="1"/>
          <p:nvPr/>
        </p:nvSpPr>
        <p:spPr>
          <a:xfrm>
            <a:off x="8465519" y="1593225"/>
            <a:ext cx="1727200" cy="470065"/>
          </a:xfrm>
          <a:prstGeom prst="rect">
            <a:avLst/>
          </a:prstGeom>
          <a:noFill/>
        </p:spPr>
        <p:txBody>
          <a:bodyPr wrap="square" rtlCol="0">
            <a:spAutoFit/>
          </a:bodyPr>
          <a:lstStyle/>
          <a:p>
            <a:pPr>
              <a:lnSpc>
                <a:spcPct val="130000"/>
              </a:lnSpc>
            </a:pPr>
            <a:r>
              <a:rPr lang="zh-CN" altLang="en-US" sz="2200" b="1" dirty="0" smtClean="0">
                <a:solidFill>
                  <a:schemeClr val="bg1"/>
                </a:solidFill>
                <a:latin typeface="+mn-ea"/>
              </a:rPr>
              <a:t>残疾赔偿金</a:t>
            </a:r>
          </a:p>
        </p:txBody>
      </p:sp>
      <p:sp>
        <p:nvSpPr>
          <p:cNvPr id="70" name="TextBox 69"/>
          <p:cNvSpPr txBox="1"/>
          <p:nvPr/>
        </p:nvSpPr>
        <p:spPr>
          <a:xfrm>
            <a:off x="1343359" y="6094105"/>
            <a:ext cx="2035272" cy="532453"/>
          </a:xfrm>
          <a:prstGeom prst="rect">
            <a:avLst/>
          </a:prstGeom>
          <a:noFill/>
        </p:spPr>
        <p:txBody>
          <a:bodyPr wrap="square" rtlCol="0">
            <a:spAutoFit/>
          </a:bodyPr>
          <a:lstStyle/>
          <a:p>
            <a:pPr>
              <a:lnSpc>
                <a:spcPct val="130000"/>
              </a:lnSpc>
            </a:pPr>
            <a:r>
              <a:rPr lang="zh-CN" altLang="en-US" sz="2200" b="1" dirty="0" smtClean="0">
                <a:solidFill>
                  <a:schemeClr val="bg1"/>
                </a:solidFill>
                <a:latin typeface="+mn-ea"/>
              </a:rPr>
              <a:t>必要的营养费</a:t>
            </a:r>
          </a:p>
        </p:txBody>
      </p:sp>
      <p:sp>
        <p:nvSpPr>
          <p:cNvPr id="71" name="TextBox 70"/>
          <p:cNvSpPr txBox="1"/>
          <p:nvPr/>
        </p:nvSpPr>
        <p:spPr>
          <a:xfrm>
            <a:off x="1158412" y="5159385"/>
            <a:ext cx="2297710" cy="532453"/>
          </a:xfrm>
          <a:prstGeom prst="rect">
            <a:avLst/>
          </a:prstGeom>
          <a:noFill/>
        </p:spPr>
        <p:txBody>
          <a:bodyPr wrap="square" rtlCol="0">
            <a:spAutoFit/>
          </a:bodyPr>
          <a:lstStyle/>
          <a:p>
            <a:pPr>
              <a:lnSpc>
                <a:spcPct val="130000"/>
              </a:lnSpc>
            </a:pPr>
            <a:r>
              <a:rPr lang="zh-CN" altLang="en-US" sz="2200" b="1" dirty="0" smtClean="0">
                <a:solidFill>
                  <a:schemeClr val="bg1"/>
                </a:solidFill>
                <a:latin typeface="+mn-ea"/>
              </a:rPr>
              <a:t>住院伙食补助费</a:t>
            </a:r>
          </a:p>
        </p:txBody>
      </p:sp>
      <p:sp>
        <p:nvSpPr>
          <p:cNvPr id="72" name="TextBox 71"/>
          <p:cNvSpPr txBox="1"/>
          <p:nvPr/>
        </p:nvSpPr>
        <p:spPr>
          <a:xfrm>
            <a:off x="1596325" y="4468505"/>
            <a:ext cx="1210074" cy="532453"/>
          </a:xfrm>
          <a:prstGeom prst="rect">
            <a:avLst/>
          </a:prstGeom>
          <a:noFill/>
        </p:spPr>
        <p:txBody>
          <a:bodyPr wrap="square" rtlCol="0">
            <a:spAutoFit/>
          </a:bodyPr>
          <a:lstStyle/>
          <a:p>
            <a:pPr>
              <a:lnSpc>
                <a:spcPct val="130000"/>
              </a:lnSpc>
            </a:pPr>
            <a:r>
              <a:rPr lang="zh-CN" altLang="en-US" sz="2200" b="1" dirty="0" smtClean="0">
                <a:solidFill>
                  <a:schemeClr val="bg1"/>
                </a:solidFill>
                <a:latin typeface="+mn-ea"/>
              </a:rPr>
              <a:t>住宿费</a:t>
            </a:r>
          </a:p>
        </p:txBody>
      </p:sp>
      <p:sp>
        <p:nvSpPr>
          <p:cNvPr id="73" name="TextBox 72"/>
          <p:cNvSpPr txBox="1"/>
          <p:nvPr/>
        </p:nvSpPr>
        <p:spPr>
          <a:xfrm>
            <a:off x="1627839" y="3747145"/>
            <a:ext cx="1127760" cy="470065"/>
          </a:xfrm>
          <a:prstGeom prst="rect">
            <a:avLst/>
          </a:prstGeom>
          <a:noFill/>
        </p:spPr>
        <p:txBody>
          <a:bodyPr wrap="square" rtlCol="0">
            <a:spAutoFit/>
          </a:bodyPr>
          <a:lstStyle/>
          <a:p>
            <a:pPr>
              <a:lnSpc>
                <a:spcPct val="130000"/>
              </a:lnSpc>
            </a:pPr>
            <a:r>
              <a:rPr lang="zh-CN" altLang="en-US" sz="2200" b="1" dirty="0" smtClean="0">
                <a:solidFill>
                  <a:schemeClr val="bg1"/>
                </a:solidFill>
                <a:latin typeface="+mn-ea"/>
              </a:rPr>
              <a:t>交通费</a:t>
            </a:r>
          </a:p>
        </p:txBody>
      </p:sp>
      <p:sp>
        <p:nvSpPr>
          <p:cNvPr id="74" name="TextBox 73"/>
          <p:cNvSpPr txBox="1"/>
          <p:nvPr/>
        </p:nvSpPr>
        <p:spPr>
          <a:xfrm>
            <a:off x="1580827" y="2995305"/>
            <a:ext cx="1195092" cy="532453"/>
          </a:xfrm>
          <a:prstGeom prst="rect">
            <a:avLst/>
          </a:prstGeom>
          <a:noFill/>
        </p:spPr>
        <p:txBody>
          <a:bodyPr wrap="square" rtlCol="0">
            <a:spAutoFit/>
          </a:bodyPr>
          <a:lstStyle/>
          <a:p>
            <a:pPr>
              <a:lnSpc>
                <a:spcPct val="130000"/>
              </a:lnSpc>
            </a:pPr>
            <a:r>
              <a:rPr lang="zh-CN" altLang="en-US" sz="2200" b="1" dirty="0" smtClean="0">
                <a:solidFill>
                  <a:schemeClr val="bg1"/>
                </a:solidFill>
                <a:latin typeface="+mn-ea"/>
              </a:rPr>
              <a:t>护理费</a:t>
            </a:r>
          </a:p>
        </p:txBody>
      </p:sp>
      <p:sp>
        <p:nvSpPr>
          <p:cNvPr id="75" name="TextBox 74"/>
          <p:cNvSpPr txBox="1"/>
          <p:nvPr/>
        </p:nvSpPr>
        <p:spPr>
          <a:xfrm>
            <a:off x="8286599" y="5971669"/>
            <a:ext cx="2391733" cy="532453"/>
          </a:xfrm>
          <a:prstGeom prst="rect">
            <a:avLst/>
          </a:prstGeom>
          <a:noFill/>
        </p:spPr>
        <p:txBody>
          <a:bodyPr wrap="square" rtlCol="0">
            <a:spAutoFit/>
          </a:bodyPr>
          <a:lstStyle/>
          <a:p>
            <a:pPr>
              <a:lnSpc>
                <a:spcPct val="130000"/>
              </a:lnSpc>
            </a:pPr>
            <a:r>
              <a:rPr lang="zh-CN" altLang="en-US" sz="2200" b="1" dirty="0" smtClean="0">
                <a:solidFill>
                  <a:schemeClr val="bg1"/>
                </a:solidFill>
                <a:latin typeface="+mn-ea"/>
              </a:rPr>
              <a:t>精神损害抚慰金</a:t>
            </a:r>
          </a:p>
        </p:txBody>
      </p:sp>
      <p:sp>
        <p:nvSpPr>
          <p:cNvPr id="76" name="TextBox 75"/>
          <p:cNvSpPr txBox="1"/>
          <p:nvPr/>
        </p:nvSpPr>
        <p:spPr>
          <a:xfrm>
            <a:off x="8849360" y="5154047"/>
            <a:ext cx="1463040" cy="470065"/>
          </a:xfrm>
          <a:prstGeom prst="rect">
            <a:avLst/>
          </a:prstGeom>
          <a:noFill/>
        </p:spPr>
        <p:txBody>
          <a:bodyPr wrap="square" rtlCol="0">
            <a:spAutoFit/>
          </a:bodyPr>
          <a:lstStyle/>
          <a:p>
            <a:pPr>
              <a:lnSpc>
                <a:spcPct val="130000"/>
              </a:lnSpc>
            </a:pPr>
            <a:r>
              <a:rPr lang="zh-CN" altLang="en-US" sz="2200" b="1" dirty="0" smtClean="0">
                <a:solidFill>
                  <a:schemeClr val="bg1"/>
                </a:solidFill>
                <a:latin typeface="+mn-ea"/>
              </a:rPr>
              <a:t>丧葬费</a:t>
            </a:r>
          </a:p>
        </p:txBody>
      </p:sp>
      <p:sp>
        <p:nvSpPr>
          <p:cNvPr id="77" name="TextBox 76"/>
          <p:cNvSpPr txBox="1"/>
          <p:nvPr/>
        </p:nvSpPr>
        <p:spPr>
          <a:xfrm>
            <a:off x="8658559" y="4458345"/>
            <a:ext cx="1849292" cy="532453"/>
          </a:xfrm>
          <a:prstGeom prst="rect">
            <a:avLst/>
          </a:prstGeom>
          <a:noFill/>
        </p:spPr>
        <p:txBody>
          <a:bodyPr wrap="square" rtlCol="0">
            <a:spAutoFit/>
          </a:bodyPr>
          <a:lstStyle/>
          <a:p>
            <a:pPr>
              <a:lnSpc>
                <a:spcPct val="130000"/>
              </a:lnSpc>
            </a:pPr>
            <a:r>
              <a:rPr lang="zh-CN" altLang="en-US" sz="2200" b="1" dirty="0" smtClean="0">
                <a:solidFill>
                  <a:schemeClr val="bg1"/>
                </a:solidFill>
                <a:latin typeface="+mn-ea"/>
              </a:rPr>
              <a:t>死亡赔偿金</a:t>
            </a:r>
          </a:p>
        </p:txBody>
      </p:sp>
      <p:sp>
        <p:nvSpPr>
          <p:cNvPr id="78" name="TextBox 77"/>
          <p:cNvSpPr txBox="1"/>
          <p:nvPr/>
        </p:nvSpPr>
        <p:spPr>
          <a:xfrm>
            <a:off x="8638238" y="3716665"/>
            <a:ext cx="1916107" cy="532453"/>
          </a:xfrm>
          <a:prstGeom prst="rect">
            <a:avLst/>
          </a:prstGeom>
          <a:noFill/>
        </p:spPr>
        <p:txBody>
          <a:bodyPr wrap="square" rtlCol="0">
            <a:spAutoFit/>
          </a:bodyPr>
          <a:lstStyle/>
          <a:p>
            <a:pPr>
              <a:lnSpc>
                <a:spcPct val="130000"/>
              </a:lnSpc>
            </a:pPr>
            <a:r>
              <a:rPr lang="zh-CN" altLang="en-US" sz="2200" b="1" dirty="0" smtClean="0">
                <a:solidFill>
                  <a:schemeClr val="bg1"/>
                </a:solidFill>
                <a:latin typeface="+mn-ea"/>
              </a:rPr>
              <a:t>后续治疗费</a:t>
            </a:r>
          </a:p>
        </p:txBody>
      </p:sp>
      <p:sp>
        <p:nvSpPr>
          <p:cNvPr id="79" name="TextBox 78"/>
          <p:cNvSpPr txBox="1"/>
          <p:nvPr/>
        </p:nvSpPr>
        <p:spPr>
          <a:xfrm>
            <a:off x="8287115" y="3041283"/>
            <a:ext cx="2670185" cy="532453"/>
          </a:xfrm>
          <a:prstGeom prst="rect">
            <a:avLst/>
          </a:prstGeom>
          <a:noFill/>
        </p:spPr>
        <p:txBody>
          <a:bodyPr wrap="square" rtlCol="0">
            <a:spAutoFit/>
          </a:bodyPr>
          <a:lstStyle/>
          <a:p>
            <a:pPr>
              <a:lnSpc>
                <a:spcPct val="130000"/>
              </a:lnSpc>
            </a:pPr>
            <a:r>
              <a:rPr lang="zh-CN" altLang="en-US" sz="2200" b="1" dirty="0" smtClean="0">
                <a:solidFill>
                  <a:schemeClr val="bg1"/>
                </a:solidFill>
                <a:latin typeface="+mn-ea"/>
              </a:rPr>
              <a:t>被抚养人生活费</a:t>
            </a:r>
          </a:p>
        </p:txBody>
      </p:sp>
      <p:sp>
        <p:nvSpPr>
          <p:cNvPr id="80" name="TextBox 79"/>
          <p:cNvSpPr txBox="1"/>
          <p:nvPr/>
        </p:nvSpPr>
        <p:spPr>
          <a:xfrm>
            <a:off x="1806240" y="801090"/>
            <a:ext cx="4672051" cy="572464"/>
          </a:xfrm>
          <a:prstGeom prst="rect">
            <a:avLst/>
          </a:prstGeom>
          <a:noFill/>
        </p:spPr>
        <p:txBody>
          <a:bodyPr wrap="square" rtlCol="0">
            <a:spAutoFit/>
          </a:bodyPr>
          <a:lstStyle/>
          <a:p>
            <a:pPr>
              <a:lnSpc>
                <a:spcPct val="130000"/>
              </a:lnSpc>
            </a:pPr>
            <a:r>
              <a:rPr lang="en-US" altLang="zh-CN" sz="2400" b="1" dirty="0" smtClean="0">
                <a:latin typeface="+mn-ea"/>
              </a:rPr>
              <a:t>3.</a:t>
            </a:r>
            <a:r>
              <a:rPr lang="zh-CN" altLang="en-US" sz="2400" b="1" dirty="0" smtClean="0">
                <a:latin typeface="+mn-ea"/>
              </a:rPr>
              <a:t>人身伤亡费用的赔偿项目</a:t>
            </a:r>
            <a:endParaRPr lang="zh-CN" altLang="en-US" sz="2000" b="1" dirty="0" smtClean="0">
              <a:latin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8" presetClass="entr" presetSubtype="16" fill="hold" grpId="0" nodeType="withEffect">
                                  <p:stCondLst>
                                    <p:cond delay="0"/>
                                  </p:stCondLst>
                                  <p:childTnLst>
                                    <p:set>
                                      <p:cBhvr>
                                        <p:cTn id="10" dur="1" fill="hold">
                                          <p:stCondLst>
                                            <p:cond delay="0"/>
                                          </p:stCondLst>
                                        </p:cTn>
                                        <p:tgtEl>
                                          <p:spTgt spid="80"/>
                                        </p:tgtEl>
                                        <p:attrNameLst>
                                          <p:attrName>style.visibility</p:attrName>
                                        </p:attrNameLst>
                                      </p:cBhvr>
                                      <p:to>
                                        <p:strVal val="visible"/>
                                      </p:to>
                                    </p:set>
                                    <p:animEffect transition="in" filter="diamond(in)">
                                      <p:cBhvr>
                                        <p:cTn id="11" dur="2000"/>
                                        <p:tgtEl>
                                          <p:spTgt spid="80"/>
                                        </p:tgtEl>
                                      </p:cBhvr>
                                    </p:animEffect>
                                  </p:childTnLst>
                                </p:cTn>
                              </p:par>
                            </p:childTnLst>
                          </p:cTn>
                        </p:par>
                      </p:childTnLst>
                    </p:cTn>
                  </p:par>
                  <p:par>
                    <p:cTn id="12" fill="hold">
                      <p:stCondLst>
                        <p:cond delay="indefinite"/>
                      </p:stCondLst>
                      <p:childTnLst>
                        <p:par>
                          <p:cTn id="13" fill="hold">
                            <p:stCondLst>
                              <p:cond delay="0"/>
                            </p:stCondLst>
                            <p:childTnLst>
                              <p:par>
                                <p:cTn id="14" presetID="8" presetClass="entr" presetSubtype="16" fill="hold" grpId="0" nodeType="clickEffect">
                                  <p:stCondLst>
                                    <p:cond delay="0"/>
                                  </p:stCondLst>
                                  <p:childTnLst>
                                    <p:set>
                                      <p:cBhvr>
                                        <p:cTn id="15" dur="1" fill="hold">
                                          <p:stCondLst>
                                            <p:cond delay="0"/>
                                          </p:stCondLst>
                                        </p:cTn>
                                        <p:tgtEl>
                                          <p:spTgt spid="314"/>
                                        </p:tgtEl>
                                        <p:attrNameLst>
                                          <p:attrName>style.visibility</p:attrName>
                                        </p:attrNameLst>
                                      </p:cBhvr>
                                      <p:to>
                                        <p:strVal val="visible"/>
                                      </p:to>
                                    </p:set>
                                    <p:animEffect transition="in" filter="diamond(in)">
                                      <p:cBhvr>
                                        <p:cTn id="16" dur="2000"/>
                                        <p:tgtEl>
                                          <p:spTgt spid="314"/>
                                        </p:tgtEl>
                                      </p:cBhvr>
                                    </p:animEffect>
                                  </p:childTnLst>
                                </p:cTn>
                              </p:par>
                              <p:par>
                                <p:cTn id="17" presetID="8" presetClass="entr" presetSubtype="16" fill="hold" grpId="0" nodeType="withEffect" nodePh="1">
                                  <p:stCondLst>
                                    <p:cond delay="0"/>
                                  </p:stCondLst>
                                  <p:endCondLst>
                                    <p:cond evt="begin" delay="0">
                                      <p:tn val="17"/>
                                    </p:cond>
                                  </p:endCondLst>
                                  <p:childTnLst>
                                    <p:set>
                                      <p:cBhvr>
                                        <p:cTn id="18" dur="1" fill="hold">
                                          <p:stCondLst>
                                            <p:cond delay="0"/>
                                          </p:stCondLst>
                                        </p:cTn>
                                        <p:tgtEl>
                                          <p:spTgt spid="317"/>
                                        </p:tgtEl>
                                        <p:attrNameLst>
                                          <p:attrName>style.visibility</p:attrName>
                                        </p:attrNameLst>
                                      </p:cBhvr>
                                      <p:to>
                                        <p:strVal val="visible"/>
                                      </p:to>
                                    </p:set>
                                    <p:animEffect transition="in" filter="diamond(in)">
                                      <p:cBhvr>
                                        <p:cTn id="19" dur="2000"/>
                                        <p:tgtEl>
                                          <p:spTgt spid="317"/>
                                        </p:tgtEl>
                                      </p:cBhvr>
                                    </p:animEffect>
                                  </p:childTnLst>
                                </p:cTn>
                              </p:par>
                              <p:par>
                                <p:cTn id="20" presetID="8" presetClass="entr" presetSubtype="16" fill="hold" grpId="0" nodeType="withEffect">
                                  <p:stCondLst>
                                    <p:cond delay="0"/>
                                  </p:stCondLst>
                                  <p:childTnLst>
                                    <p:set>
                                      <p:cBhvr>
                                        <p:cTn id="21" dur="1" fill="hold">
                                          <p:stCondLst>
                                            <p:cond delay="0"/>
                                          </p:stCondLst>
                                        </p:cTn>
                                        <p:tgtEl>
                                          <p:spTgt spid="318"/>
                                        </p:tgtEl>
                                        <p:attrNameLst>
                                          <p:attrName>style.visibility</p:attrName>
                                        </p:attrNameLst>
                                      </p:cBhvr>
                                      <p:to>
                                        <p:strVal val="visible"/>
                                      </p:to>
                                    </p:set>
                                    <p:animEffect transition="in" filter="diamond(in)">
                                      <p:cBhvr>
                                        <p:cTn id="22" dur="2000"/>
                                        <p:tgtEl>
                                          <p:spTgt spid="318"/>
                                        </p:tgtEl>
                                      </p:cBhvr>
                                    </p:animEffect>
                                  </p:childTnLst>
                                </p:cTn>
                              </p:par>
                              <p:par>
                                <p:cTn id="23" presetID="8" presetClass="entr" presetSubtype="16" fill="hold" grpId="0" nodeType="withEffect">
                                  <p:stCondLst>
                                    <p:cond delay="0"/>
                                  </p:stCondLst>
                                  <p:childTnLst>
                                    <p:set>
                                      <p:cBhvr>
                                        <p:cTn id="24" dur="1" fill="hold">
                                          <p:stCondLst>
                                            <p:cond delay="0"/>
                                          </p:stCondLst>
                                        </p:cTn>
                                        <p:tgtEl>
                                          <p:spTgt spid="319"/>
                                        </p:tgtEl>
                                        <p:attrNameLst>
                                          <p:attrName>style.visibility</p:attrName>
                                        </p:attrNameLst>
                                      </p:cBhvr>
                                      <p:to>
                                        <p:strVal val="visible"/>
                                      </p:to>
                                    </p:set>
                                    <p:animEffect transition="in" filter="diamond(in)">
                                      <p:cBhvr>
                                        <p:cTn id="25" dur="2000"/>
                                        <p:tgtEl>
                                          <p:spTgt spid="319"/>
                                        </p:tgtEl>
                                      </p:cBhvr>
                                    </p:animEffect>
                                  </p:childTnLst>
                                </p:cTn>
                              </p:par>
                              <p:par>
                                <p:cTn id="26" presetID="8" presetClass="entr" presetSubtype="16" fill="hold" grpId="0" nodeType="withEffect">
                                  <p:stCondLst>
                                    <p:cond delay="0"/>
                                  </p:stCondLst>
                                  <p:childTnLst>
                                    <p:set>
                                      <p:cBhvr>
                                        <p:cTn id="27" dur="1" fill="hold">
                                          <p:stCondLst>
                                            <p:cond delay="0"/>
                                          </p:stCondLst>
                                        </p:cTn>
                                        <p:tgtEl>
                                          <p:spTgt spid="320"/>
                                        </p:tgtEl>
                                        <p:attrNameLst>
                                          <p:attrName>style.visibility</p:attrName>
                                        </p:attrNameLst>
                                      </p:cBhvr>
                                      <p:to>
                                        <p:strVal val="visible"/>
                                      </p:to>
                                    </p:set>
                                    <p:animEffect transition="in" filter="diamond(in)">
                                      <p:cBhvr>
                                        <p:cTn id="28" dur="2000"/>
                                        <p:tgtEl>
                                          <p:spTgt spid="320"/>
                                        </p:tgtEl>
                                      </p:cBhvr>
                                    </p:animEffect>
                                  </p:childTnLst>
                                </p:cTn>
                              </p:par>
                              <p:par>
                                <p:cTn id="29" presetID="8" presetClass="entr" presetSubtype="16" fill="hold" grpId="0" nodeType="withEffect">
                                  <p:stCondLst>
                                    <p:cond delay="0"/>
                                  </p:stCondLst>
                                  <p:childTnLst>
                                    <p:set>
                                      <p:cBhvr>
                                        <p:cTn id="30" dur="1" fill="hold">
                                          <p:stCondLst>
                                            <p:cond delay="0"/>
                                          </p:stCondLst>
                                        </p:cTn>
                                        <p:tgtEl>
                                          <p:spTgt spid="321"/>
                                        </p:tgtEl>
                                        <p:attrNameLst>
                                          <p:attrName>style.visibility</p:attrName>
                                        </p:attrNameLst>
                                      </p:cBhvr>
                                      <p:to>
                                        <p:strVal val="visible"/>
                                      </p:to>
                                    </p:set>
                                    <p:animEffect transition="in" filter="diamond(in)">
                                      <p:cBhvr>
                                        <p:cTn id="31" dur="2000"/>
                                        <p:tgtEl>
                                          <p:spTgt spid="321"/>
                                        </p:tgtEl>
                                      </p:cBhvr>
                                    </p:animEffect>
                                  </p:childTnLst>
                                </p:cTn>
                              </p:par>
                              <p:par>
                                <p:cTn id="32" presetID="8" presetClass="entr" presetSubtype="16" fill="hold" grpId="0" nodeType="withEffect">
                                  <p:stCondLst>
                                    <p:cond delay="0"/>
                                  </p:stCondLst>
                                  <p:childTnLst>
                                    <p:set>
                                      <p:cBhvr>
                                        <p:cTn id="33" dur="1" fill="hold">
                                          <p:stCondLst>
                                            <p:cond delay="0"/>
                                          </p:stCondLst>
                                        </p:cTn>
                                        <p:tgtEl>
                                          <p:spTgt spid="322"/>
                                        </p:tgtEl>
                                        <p:attrNameLst>
                                          <p:attrName>style.visibility</p:attrName>
                                        </p:attrNameLst>
                                      </p:cBhvr>
                                      <p:to>
                                        <p:strVal val="visible"/>
                                      </p:to>
                                    </p:set>
                                    <p:animEffect transition="in" filter="diamond(in)">
                                      <p:cBhvr>
                                        <p:cTn id="34" dur="2000"/>
                                        <p:tgtEl>
                                          <p:spTgt spid="322"/>
                                        </p:tgtEl>
                                      </p:cBhvr>
                                    </p:animEffect>
                                  </p:childTnLst>
                                </p:cTn>
                              </p:par>
                              <p:par>
                                <p:cTn id="35" presetID="8" presetClass="entr" presetSubtype="16" fill="hold" grpId="0" nodeType="withEffect">
                                  <p:stCondLst>
                                    <p:cond delay="0"/>
                                  </p:stCondLst>
                                  <p:childTnLst>
                                    <p:set>
                                      <p:cBhvr>
                                        <p:cTn id="36" dur="1" fill="hold">
                                          <p:stCondLst>
                                            <p:cond delay="0"/>
                                          </p:stCondLst>
                                        </p:cTn>
                                        <p:tgtEl>
                                          <p:spTgt spid="323"/>
                                        </p:tgtEl>
                                        <p:attrNameLst>
                                          <p:attrName>style.visibility</p:attrName>
                                        </p:attrNameLst>
                                      </p:cBhvr>
                                      <p:to>
                                        <p:strVal val="visible"/>
                                      </p:to>
                                    </p:set>
                                    <p:animEffect transition="in" filter="diamond(in)">
                                      <p:cBhvr>
                                        <p:cTn id="37" dur="2000"/>
                                        <p:tgtEl>
                                          <p:spTgt spid="323"/>
                                        </p:tgtEl>
                                      </p:cBhvr>
                                    </p:animEffect>
                                  </p:childTnLst>
                                </p:cTn>
                              </p:par>
                              <p:par>
                                <p:cTn id="38" presetID="8" presetClass="entr" presetSubtype="16" fill="hold" grpId="0" nodeType="withEffect">
                                  <p:stCondLst>
                                    <p:cond delay="0"/>
                                  </p:stCondLst>
                                  <p:childTnLst>
                                    <p:set>
                                      <p:cBhvr>
                                        <p:cTn id="39" dur="1" fill="hold">
                                          <p:stCondLst>
                                            <p:cond delay="0"/>
                                          </p:stCondLst>
                                        </p:cTn>
                                        <p:tgtEl>
                                          <p:spTgt spid="324"/>
                                        </p:tgtEl>
                                        <p:attrNameLst>
                                          <p:attrName>style.visibility</p:attrName>
                                        </p:attrNameLst>
                                      </p:cBhvr>
                                      <p:to>
                                        <p:strVal val="visible"/>
                                      </p:to>
                                    </p:set>
                                    <p:animEffect transition="in" filter="diamond(in)">
                                      <p:cBhvr>
                                        <p:cTn id="40" dur="2000"/>
                                        <p:tgtEl>
                                          <p:spTgt spid="324"/>
                                        </p:tgtEl>
                                      </p:cBhvr>
                                    </p:animEffect>
                                  </p:childTnLst>
                                </p:cTn>
                              </p:par>
                              <p:par>
                                <p:cTn id="41" presetID="8" presetClass="entr" presetSubtype="16" fill="hold" grpId="0" nodeType="withEffect">
                                  <p:stCondLst>
                                    <p:cond delay="0"/>
                                  </p:stCondLst>
                                  <p:childTnLst>
                                    <p:set>
                                      <p:cBhvr>
                                        <p:cTn id="42" dur="1" fill="hold">
                                          <p:stCondLst>
                                            <p:cond delay="0"/>
                                          </p:stCondLst>
                                        </p:cTn>
                                        <p:tgtEl>
                                          <p:spTgt spid="325"/>
                                        </p:tgtEl>
                                        <p:attrNameLst>
                                          <p:attrName>style.visibility</p:attrName>
                                        </p:attrNameLst>
                                      </p:cBhvr>
                                      <p:to>
                                        <p:strVal val="visible"/>
                                      </p:to>
                                    </p:set>
                                    <p:animEffect transition="in" filter="diamond(in)">
                                      <p:cBhvr>
                                        <p:cTn id="43" dur="2000"/>
                                        <p:tgtEl>
                                          <p:spTgt spid="325"/>
                                        </p:tgtEl>
                                      </p:cBhvr>
                                    </p:animEffect>
                                  </p:childTnLst>
                                </p:cTn>
                              </p:par>
                              <p:par>
                                <p:cTn id="44" presetID="8" presetClass="entr" presetSubtype="16" fill="hold" grpId="0" nodeType="withEffect">
                                  <p:stCondLst>
                                    <p:cond delay="0"/>
                                  </p:stCondLst>
                                  <p:childTnLst>
                                    <p:set>
                                      <p:cBhvr>
                                        <p:cTn id="45" dur="1" fill="hold">
                                          <p:stCondLst>
                                            <p:cond delay="0"/>
                                          </p:stCondLst>
                                        </p:cTn>
                                        <p:tgtEl>
                                          <p:spTgt spid="326"/>
                                        </p:tgtEl>
                                        <p:attrNameLst>
                                          <p:attrName>style.visibility</p:attrName>
                                        </p:attrNameLst>
                                      </p:cBhvr>
                                      <p:to>
                                        <p:strVal val="visible"/>
                                      </p:to>
                                    </p:set>
                                    <p:animEffect transition="in" filter="diamond(in)">
                                      <p:cBhvr>
                                        <p:cTn id="46" dur="2000"/>
                                        <p:tgtEl>
                                          <p:spTgt spid="326"/>
                                        </p:tgtEl>
                                      </p:cBhvr>
                                    </p:animEffect>
                                  </p:childTnLst>
                                </p:cTn>
                              </p:par>
                              <p:par>
                                <p:cTn id="47" presetID="8" presetClass="entr" presetSubtype="16" fill="hold" grpId="0" nodeType="withEffect">
                                  <p:stCondLst>
                                    <p:cond delay="0"/>
                                  </p:stCondLst>
                                  <p:childTnLst>
                                    <p:set>
                                      <p:cBhvr>
                                        <p:cTn id="48" dur="1" fill="hold">
                                          <p:stCondLst>
                                            <p:cond delay="0"/>
                                          </p:stCondLst>
                                        </p:cTn>
                                        <p:tgtEl>
                                          <p:spTgt spid="327"/>
                                        </p:tgtEl>
                                        <p:attrNameLst>
                                          <p:attrName>style.visibility</p:attrName>
                                        </p:attrNameLst>
                                      </p:cBhvr>
                                      <p:to>
                                        <p:strVal val="visible"/>
                                      </p:to>
                                    </p:set>
                                    <p:animEffect transition="in" filter="diamond(in)">
                                      <p:cBhvr>
                                        <p:cTn id="49" dur="2000"/>
                                        <p:tgtEl>
                                          <p:spTgt spid="327"/>
                                        </p:tgtEl>
                                      </p:cBhvr>
                                    </p:animEffect>
                                  </p:childTnLst>
                                </p:cTn>
                              </p:par>
                              <p:par>
                                <p:cTn id="50" presetID="8" presetClass="entr" presetSubtype="16" fill="hold" grpId="0" nodeType="withEffect">
                                  <p:stCondLst>
                                    <p:cond delay="0"/>
                                  </p:stCondLst>
                                  <p:childTnLst>
                                    <p:set>
                                      <p:cBhvr>
                                        <p:cTn id="51" dur="1" fill="hold">
                                          <p:stCondLst>
                                            <p:cond delay="0"/>
                                          </p:stCondLst>
                                        </p:cTn>
                                        <p:tgtEl>
                                          <p:spTgt spid="328"/>
                                        </p:tgtEl>
                                        <p:attrNameLst>
                                          <p:attrName>style.visibility</p:attrName>
                                        </p:attrNameLst>
                                      </p:cBhvr>
                                      <p:to>
                                        <p:strVal val="visible"/>
                                      </p:to>
                                    </p:set>
                                    <p:animEffect transition="in" filter="diamond(in)">
                                      <p:cBhvr>
                                        <p:cTn id="52" dur="2000"/>
                                        <p:tgtEl>
                                          <p:spTgt spid="328"/>
                                        </p:tgtEl>
                                      </p:cBhvr>
                                    </p:animEffect>
                                  </p:childTnLst>
                                </p:cTn>
                              </p:par>
                              <p:par>
                                <p:cTn id="53" presetID="8" presetClass="entr" presetSubtype="16" fill="hold" grpId="0" nodeType="withEffect">
                                  <p:stCondLst>
                                    <p:cond delay="0"/>
                                  </p:stCondLst>
                                  <p:childTnLst>
                                    <p:set>
                                      <p:cBhvr>
                                        <p:cTn id="54" dur="1" fill="hold">
                                          <p:stCondLst>
                                            <p:cond delay="0"/>
                                          </p:stCondLst>
                                        </p:cTn>
                                        <p:tgtEl>
                                          <p:spTgt spid="329"/>
                                        </p:tgtEl>
                                        <p:attrNameLst>
                                          <p:attrName>style.visibility</p:attrName>
                                        </p:attrNameLst>
                                      </p:cBhvr>
                                      <p:to>
                                        <p:strVal val="visible"/>
                                      </p:to>
                                    </p:set>
                                    <p:animEffect transition="in" filter="diamond(in)">
                                      <p:cBhvr>
                                        <p:cTn id="55" dur="2000"/>
                                        <p:tgtEl>
                                          <p:spTgt spid="329"/>
                                        </p:tgtEl>
                                      </p:cBhvr>
                                    </p:animEffect>
                                  </p:childTnLst>
                                </p:cTn>
                              </p:par>
                              <p:par>
                                <p:cTn id="56" presetID="8" presetClass="entr" presetSubtype="16" fill="hold" grpId="0" nodeType="withEffect">
                                  <p:stCondLst>
                                    <p:cond delay="0"/>
                                  </p:stCondLst>
                                  <p:childTnLst>
                                    <p:set>
                                      <p:cBhvr>
                                        <p:cTn id="57" dur="1" fill="hold">
                                          <p:stCondLst>
                                            <p:cond delay="0"/>
                                          </p:stCondLst>
                                        </p:cTn>
                                        <p:tgtEl>
                                          <p:spTgt spid="330"/>
                                        </p:tgtEl>
                                        <p:attrNameLst>
                                          <p:attrName>style.visibility</p:attrName>
                                        </p:attrNameLst>
                                      </p:cBhvr>
                                      <p:to>
                                        <p:strVal val="visible"/>
                                      </p:to>
                                    </p:set>
                                    <p:animEffect transition="in" filter="diamond(in)">
                                      <p:cBhvr>
                                        <p:cTn id="58" dur="2000"/>
                                        <p:tgtEl>
                                          <p:spTgt spid="330"/>
                                        </p:tgtEl>
                                      </p:cBhvr>
                                    </p:animEffect>
                                  </p:childTnLst>
                                </p:cTn>
                              </p:par>
                              <p:par>
                                <p:cTn id="59" presetID="8" presetClass="entr" presetSubtype="16" fill="hold" grpId="0" nodeType="withEffect">
                                  <p:stCondLst>
                                    <p:cond delay="0"/>
                                  </p:stCondLst>
                                  <p:childTnLst>
                                    <p:set>
                                      <p:cBhvr>
                                        <p:cTn id="60" dur="1" fill="hold">
                                          <p:stCondLst>
                                            <p:cond delay="0"/>
                                          </p:stCondLst>
                                        </p:cTn>
                                        <p:tgtEl>
                                          <p:spTgt spid="331"/>
                                        </p:tgtEl>
                                        <p:attrNameLst>
                                          <p:attrName>style.visibility</p:attrName>
                                        </p:attrNameLst>
                                      </p:cBhvr>
                                      <p:to>
                                        <p:strVal val="visible"/>
                                      </p:to>
                                    </p:set>
                                    <p:animEffect transition="in" filter="diamond(in)">
                                      <p:cBhvr>
                                        <p:cTn id="61" dur="2000"/>
                                        <p:tgtEl>
                                          <p:spTgt spid="331"/>
                                        </p:tgtEl>
                                      </p:cBhvr>
                                    </p:animEffect>
                                  </p:childTnLst>
                                </p:cTn>
                              </p:par>
                              <p:par>
                                <p:cTn id="62" presetID="8" presetClass="entr" presetSubtype="16" fill="hold" grpId="0" nodeType="withEffect">
                                  <p:stCondLst>
                                    <p:cond delay="0"/>
                                  </p:stCondLst>
                                  <p:childTnLst>
                                    <p:set>
                                      <p:cBhvr>
                                        <p:cTn id="63" dur="1" fill="hold">
                                          <p:stCondLst>
                                            <p:cond delay="0"/>
                                          </p:stCondLst>
                                        </p:cTn>
                                        <p:tgtEl>
                                          <p:spTgt spid="332"/>
                                        </p:tgtEl>
                                        <p:attrNameLst>
                                          <p:attrName>style.visibility</p:attrName>
                                        </p:attrNameLst>
                                      </p:cBhvr>
                                      <p:to>
                                        <p:strVal val="visible"/>
                                      </p:to>
                                    </p:set>
                                    <p:animEffect transition="in" filter="diamond(in)">
                                      <p:cBhvr>
                                        <p:cTn id="64" dur="2000"/>
                                        <p:tgtEl>
                                          <p:spTgt spid="332"/>
                                        </p:tgtEl>
                                      </p:cBhvr>
                                    </p:animEffect>
                                  </p:childTnLst>
                                </p:cTn>
                              </p:par>
                              <p:par>
                                <p:cTn id="65" presetID="8" presetClass="entr" presetSubtype="16" fill="hold" grpId="0" nodeType="withEffect">
                                  <p:stCondLst>
                                    <p:cond delay="0"/>
                                  </p:stCondLst>
                                  <p:childTnLst>
                                    <p:set>
                                      <p:cBhvr>
                                        <p:cTn id="66" dur="1" fill="hold">
                                          <p:stCondLst>
                                            <p:cond delay="0"/>
                                          </p:stCondLst>
                                        </p:cTn>
                                        <p:tgtEl>
                                          <p:spTgt spid="333"/>
                                        </p:tgtEl>
                                        <p:attrNameLst>
                                          <p:attrName>style.visibility</p:attrName>
                                        </p:attrNameLst>
                                      </p:cBhvr>
                                      <p:to>
                                        <p:strVal val="visible"/>
                                      </p:to>
                                    </p:set>
                                    <p:animEffect transition="in" filter="diamond(in)">
                                      <p:cBhvr>
                                        <p:cTn id="67" dur="2000"/>
                                        <p:tgtEl>
                                          <p:spTgt spid="333"/>
                                        </p:tgtEl>
                                      </p:cBhvr>
                                    </p:animEffect>
                                  </p:childTnLst>
                                </p:cTn>
                              </p:par>
                              <p:par>
                                <p:cTn id="68" presetID="8" presetClass="entr" presetSubtype="16" fill="hold" grpId="0" nodeType="withEffect">
                                  <p:stCondLst>
                                    <p:cond delay="0"/>
                                  </p:stCondLst>
                                  <p:childTnLst>
                                    <p:set>
                                      <p:cBhvr>
                                        <p:cTn id="69" dur="1" fill="hold">
                                          <p:stCondLst>
                                            <p:cond delay="0"/>
                                          </p:stCondLst>
                                        </p:cTn>
                                        <p:tgtEl>
                                          <p:spTgt spid="334"/>
                                        </p:tgtEl>
                                        <p:attrNameLst>
                                          <p:attrName>style.visibility</p:attrName>
                                        </p:attrNameLst>
                                      </p:cBhvr>
                                      <p:to>
                                        <p:strVal val="visible"/>
                                      </p:to>
                                    </p:set>
                                    <p:animEffect transition="in" filter="diamond(in)">
                                      <p:cBhvr>
                                        <p:cTn id="70" dur="2000"/>
                                        <p:tgtEl>
                                          <p:spTgt spid="334"/>
                                        </p:tgtEl>
                                      </p:cBhvr>
                                    </p:animEffect>
                                  </p:childTnLst>
                                </p:cTn>
                              </p:par>
                              <p:par>
                                <p:cTn id="71" presetID="8" presetClass="entr" presetSubtype="16" fill="hold" grpId="0" nodeType="withEffect">
                                  <p:stCondLst>
                                    <p:cond delay="0"/>
                                  </p:stCondLst>
                                  <p:childTnLst>
                                    <p:set>
                                      <p:cBhvr>
                                        <p:cTn id="72" dur="1" fill="hold">
                                          <p:stCondLst>
                                            <p:cond delay="0"/>
                                          </p:stCondLst>
                                        </p:cTn>
                                        <p:tgtEl>
                                          <p:spTgt spid="335"/>
                                        </p:tgtEl>
                                        <p:attrNameLst>
                                          <p:attrName>style.visibility</p:attrName>
                                        </p:attrNameLst>
                                      </p:cBhvr>
                                      <p:to>
                                        <p:strVal val="visible"/>
                                      </p:to>
                                    </p:set>
                                    <p:animEffect transition="in" filter="diamond(in)">
                                      <p:cBhvr>
                                        <p:cTn id="73" dur="2000"/>
                                        <p:tgtEl>
                                          <p:spTgt spid="335"/>
                                        </p:tgtEl>
                                      </p:cBhvr>
                                    </p:animEffect>
                                  </p:childTnLst>
                                </p:cTn>
                              </p:par>
                              <p:par>
                                <p:cTn id="74" presetID="8" presetClass="entr" presetSubtype="16" fill="hold" grpId="0" nodeType="withEffect">
                                  <p:stCondLst>
                                    <p:cond delay="0"/>
                                  </p:stCondLst>
                                  <p:childTnLst>
                                    <p:set>
                                      <p:cBhvr>
                                        <p:cTn id="75" dur="1" fill="hold">
                                          <p:stCondLst>
                                            <p:cond delay="0"/>
                                          </p:stCondLst>
                                        </p:cTn>
                                        <p:tgtEl>
                                          <p:spTgt spid="336"/>
                                        </p:tgtEl>
                                        <p:attrNameLst>
                                          <p:attrName>style.visibility</p:attrName>
                                        </p:attrNameLst>
                                      </p:cBhvr>
                                      <p:to>
                                        <p:strVal val="visible"/>
                                      </p:to>
                                    </p:set>
                                    <p:animEffect transition="in" filter="diamond(in)">
                                      <p:cBhvr>
                                        <p:cTn id="76" dur="2000"/>
                                        <p:tgtEl>
                                          <p:spTgt spid="336"/>
                                        </p:tgtEl>
                                      </p:cBhvr>
                                    </p:animEffect>
                                  </p:childTnLst>
                                </p:cTn>
                              </p:par>
                              <p:par>
                                <p:cTn id="77" presetID="8" presetClass="entr" presetSubtype="16" fill="hold" grpId="0" nodeType="withEffect">
                                  <p:stCondLst>
                                    <p:cond delay="0"/>
                                  </p:stCondLst>
                                  <p:childTnLst>
                                    <p:set>
                                      <p:cBhvr>
                                        <p:cTn id="78" dur="1" fill="hold">
                                          <p:stCondLst>
                                            <p:cond delay="0"/>
                                          </p:stCondLst>
                                        </p:cTn>
                                        <p:tgtEl>
                                          <p:spTgt spid="337"/>
                                        </p:tgtEl>
                                        <p:attrNameLst>
                                          <p:attrName>style.visibility</p:attrName>
                                        </p:attrNameLst>
                                      </p:cBhvr>
                                      <p:to>
                                        <p:strVal val="visible"/>
                                      </p:to>
                                    </p:set>
                                    <p:animEffect transition="in" filter="diamond(in)">
                                      <p:cBhvr>
                                        <p:cTn id="79" dur="2000"/>
                                        <p:tgtEl>
                                          <p:spTgt spid="337"/>
                                        </p:tgtEl>
                                      </p:cBhvr>
                                    </p:animEffect>
                                  </p:childTnLst>
                                </p:cTn>
                              </p:par>
                              <p:par>
                                <p:cTn id="80" presetID="8" presetClass="entr" presetSubtype="16" fill="hold" grpId="0" nodeType="withEffect">
                                  <p:stCondLst>
                                    <p:cond delay="0"/>
                                  </p:stCondLst>
                                  <p:childTnLst>
                                    <p:set>
                                      <p:cBhvr>
                                        <p:cTn id="81" dur="1" fill="hold">
                                          <p:stCondLst>
                                            <p:cond delay="0"/>
                                          </p:stCondLst>
                                        </p:cTn>
                                        <p:tgtEl>
                                          <p:spTgt spid="338"/>
                                        </p:tgtEl>
                                        <p:attrNameLst>
                                          <p:attrName>style.visibility</p:attrName>
                                        </p:attrNameLst>
                                      </p:cBhvr>
                                      <p:to>
                                        <p:strVal val="visible"/>
                                      </p:to>
                                    </p:set>
                                    <p:animEffect transition="in" filter="diamond(in)">
                                      <p:cBhvr>
                                        <p:cTn id="82" dur="2000"/>
                                        <p:tgtEl>
                                          <p:spTgt spid="338"/>
                                        </p:tgtEl>
                                      </p:cBhvr>
                                    </p:animEffect>
                                  </p:childTnLst>
                                </p:cTn>
                              </p:par>
                              <p:par>
                                <p:cTn id="83" presetID="8" presetClass="entr" presetSubtype="16" fill="hold" grpId="0" nodeType="withEffect">
                                  <p:stCondLst>
                                    <p:cond delay="0"/>
                                  </p:stCondLst>
                                  <p:childTnLst>
                                    <p:set>
                                      <p:cBhvr>
                                        <p:cTn id="84" dur="1" fill="hold">
                                          <p:stCondLst>
                                            <p:cond delay="0"/>
                                          </p:stCondLst>
                                        </p:cTn>
                                        <p:tgtEl>
                                          <p:spTgt spid="339"/>
                                        </p:tgtEl>
                                        <p:attrNameLst>
                                          <p:attrName>style.visibility</p:attrName>
                                        </p:attrNameLst>
                                      </p:cBhvr>
                                      <p:to>
                                        <p:strVal val="visible"/>
                                      </p:to>
                                    </p:set>
                                    <p:animEffect transition="in" filter="diamond(in)">
                                      <p:cBhvr>
                                        <p:cTn id="85" dur="2000"/>
                                        <p:tgtEl>
                                          <p:spTgt spid="339"/>
                                        </p:tgtEl>
                                      </p:cBhvr>
                                    </p:animEffect>
                                  </p:childTnLst>
                                </p:cTn>
                              </p:par>
                              <p:par>
                                <p:cTn id="86" presetID="8" presetClass="entr" presetSubtype="16" fill="hold" grpId="0" nodeType="withEffect">
                                  <p:stCondLst>
                                    <p:cond delay="0"/>
                                  </p:stCondLst>
                                  <p:childTnLst>
                                    <p:set>
                                      <p:cBhvr>
                                        <p:cTn id="87" dur="1" fill="hold">
                                          <p:stCondLst>
                                            <p:cond delay="0"/>
                                          </p:stCondLst>
                                        </p:cTn>
                                        <p:tgtEl>
                                          <p:spTgt spid="340"/>
                                        </p:tgtEl>
                                        <p:attrNameLst>
                                          <p:attrName>style.visibility</p:attrName>
                                        </p:attrNameLst>
                                      </p:cBhvr>
                                      <p:to>
                                        <p:strVal val="visible"/>
                                      </p:to>
                                    </p:set>
                                    <p:animEffect transition="in" filter="diamond(in)">
                                      <p:cBhvr>
                                        <p:cTn id="88" dur="2000"/>
                                        <p:tgtEl>
                                          <p:spTgt spid="340"/>
                                        </p:tgtEl>
                                      </p:cBhvr>
                                    </p:animEffect>
                                  </p:childTnLst>
                                </p:cTn>
                              </p:par>
                              <p:par>
                                <p:cTn id="89" presetID="8" presetClass="entr" presetSubtype="16" fill="hold" grpId="0" nodeType="withEffect">
                                  <p:stCondLst>
                                    <p:cond delay="0"/>
                                  </p:stCondLst>
                                  <p:childTnLst>
                                    <p:set>
                                      <p:cBhvr>
                                        <p:cTn id="90" dur="1" fill="hold">
                                          <p:stCondLst>
                                            <p:cond delay="0"/>
                                          </p:stCondLst>
                                        </p:cTn>
                                        <p:tgtEl>
                                          <p:spTgt spid="341"/>
                                        </p:tgtEl>
                                        <p:attrNameLst>
                                          <p:attrName>style.visibility</p:attrName>
                                        </p:attrNameLst>
                                      </p:cBhvr>
                                      <p:to>
                                        <p:strVal val="visible"/>
                                      </p:to>
                                    </p:set>
                                    <p:animEffect transition="in" filter="diamond(in)">
                                      <p:cBhvr>
                                        <p:cTn id="91" dur="2000"/>
                                        <p:tgtEl>
                                          <p:spTgt spid="341"/>
                                        </p:tgtEl>
                                      </p:cBhvr>
                                    </p:animEffect>
                                  </p:childTnLst>
                                </p:cTn>
                              </p:par>
                              <p:par>
                                <p:cTn id="92" presetID="8" presetClass="entr" presetSubtype="16" fill="hold" grpId="0" nodeType="withEffect">
                                  <p:stCondLst>
                                    <p:cond delay="0"/>
                                  </p:stCondLst>
                                  <p:childTnLst>
                                    <p:set>
                                      <p:cBhvr>
                                        <p:cTn id="93" dur="1" fill="hold">
                                          <p:stCondLst>
                                            <p:cond delay="0"/>
                                          </p:stCondLst>
                                        </p:cTn>
                                        <p:tgtEl>
                                          <p:spTgt spid="342"/>
                                        </p:tgtEl>
                                        <p:attrNameLst>
                                          <p:attrName>style.visibility</p:attrName>
                                        </p:attrNameLst>
                                      </p:cBhvr>
                                      <p:to>
                                        <p:strVal val="visible"/>
                                      </p:to>
                                    </p:set>
                                    <p:animEffect transition="in" filter="diamond(in)">
                                      <p:cBhvr>
                                        <p:cTn id="94" dur="2000"/>
                                        <p:tgtEl>
                                          <p:spTgt spid="342"/>
                                        </p:tgtEl>
                                      </p:cBhvr>
                                    </p:animEffect>
                                  </p:childTnLst>
                                </p:cTn>
                              </p:par>
                              <p:par>
                                <p:cTn id="95" presetID="8" presetClass="entr" presetSubtype="16" fill="hold" grpId="0" nodeType="withEffect">
                                  <p:stCondLst>
                                    <p:cond delay="0"/>
                                  </p:stCondLst>
                                  <p:childTnLst>
                                    <p:set>
                                      <p:cBhvr>
                                        <p:cTn id="96" dur="1" fill="hold">
                                          <p:stCondLst>
                                            <p:cond delay="0"/>
                                          </p:stCondLst>
                                        </p:cTn>
                                        <p:tgtEl>
                                          <p:spTgt spid="343"/>
                                        </p:tgtEl>
                                        <p:attrNameLst>
                                          <p:attrName>style.visibility</p:attrName>
                                        </p:attrNameLst>
                                      </p:cBhvr>
                                      <p:to>
                                        <p:strVal val="visible"/>
                                      </p:to>
                                    </p:set>
                                    <p:animEffect transition="in" filter="diamond(in)">
                                      <p:cBhvr>
                                        <p:cTn id="97" dur="2000"/>
                                        <p:tgtEl>
                                          <p:spTgt spid="343"/>
                                        </p:tgtEl>
                                      </p:cBhvr>
                                    </p:animEffect>
                                  </p:childTnLst>
                                </p:cTn>
                              </p:par>
                              <p:par>
                                <p:cTn id="98" presetID="8" presetClass="entr" presetSubtype="16" fill="hold" grpId="0" nodeType="withEffect">
                                  <p:stCondLst>
                                    <p:cond delay="0"/>
                                  </p:stCondLst>
                                  <p:childTnLst>
                                    <p:set>
                                      <p:cBhvr>
                                        <p:cTn id="99" dur="1" fill="hold">
                                          <p:stCondLst>
                                            <p:cond delay="0"/>
                                          </p:stCondLst>
                                        </p:cTn>
                                        <p:tgtEl>
                                          <p:spTgt spid="344"/>
                                        </p:tgtEl>
                                        <p:attrNameLst>
                                          <p:attrName>style.visibility</p:attrName>
                                        </p:attrNameLst>
                                      </p:cBhvr>
                                      <p:to>
                                        <p:strVal val="visible"/>
                                      </p:to>
                                    </p:set>
                                    <p:animEffect transition="in" filter="diamond(in)">
                                      <p:cBhvr>
                                        <p:cTn id="100" dur="2000"/>
                                        <p:tgtEl>
                                          <p:spTgt spid="344"/>
                                        </p:tgtEl>
                                      </p:cBhvr>
                                    </p:animEffect>
                                  </p:childTnLst>
                                </p:cTn>
                              </p:par>
                              <p:par>
                                <p:cTn id="101" presetID="8" presetClass="entr" presetSubtype="16" fill="hold" grpId="0" nodeType="withEffect">
                                  <p:stCondLst>
                                    <p:cond delay="0"/>
                                  </p:stCondLst>
                                  <p:childTnLst>
                                    <p:set>
                                      <p:cBhvr>
                                        <p:cTn id="102" dur="1" fill="hold">
                                          <p:stCondLst>
                                            <p:cond delay="0"/>
                                          </p:stCondLst>
                                        </p:cTn>
                                        <p:tgtEl>
                                          <p:spTgt spid="345"/>
                                        </p:tgtEl>
                                        <p:attrNameLst>
                                          <p:attrName>style.visibility</p:attrName>
                                        </p:attrNameLst>
                                      </p:cBhvr>
                                      <p:to>
                                        <p:strVal val="visible"/>
                                      </p:to>
                                    </p:set>
                                    <p:animEffect transition="in" filter="diamond(in)">
                                      <p:cBhvr>
                                        <p:cTn id="103" dur="2000"/>
                                        <p:tgtEl>
                                          <p:spTgt spid="345"/>
                                        </p:tgtEl>
                                      </p:cBhvr>
                                    </p:animEffect>
                                  </p:childTnLst>
                                </p:cTn>
                              </p:par>
                              <p:par>
                                <p:cTn id="104" presetID="8" presetClass="entr" presetSubtype="16" fill="hold" grpId="0" nodeType="withEffect">
                                  <p:stCondLst>
                                    <p:cond delay="0"/>
                                  </p:stCondLst>
                                  <p:childTnLst>
                                    <p:set>
                                      <p:cBhvr>
                                        <p:cTn id="105" dur="1" fill="hold">
                                          <p:stCondLst>
                                            <p:cond delay="0"/>
                                          </p:stCondLst>
                                        </p:cTn>
                                        <p:tgtEl>
                                          <p:spTgt spid="346"/>
                                        </p:tgtEl>
                                        <p:attrNameLst>
                                          <p:attrName>style.visibility</p:attrName>
                                        </p:attrNameLst>
                                      </p:cBhvr>
                                      <p:to>
                                        <p:strVal val="visible"/>
                                      </p:to>
                                    </p:set>
                                    <p:animEffect transition="in" filter="diamond(in)">
                                      <p:cBhvr>
                                        <p:cTn id="106" dur="2000"/>
                                        <p:tgtEl>
                                          <p:spTgt spid="346"/>
                                        </p:tgtEl>
                                      </p:cBhvr>
                                    </p:animEffect>
                                  </p:childTnLst>
                                </p:cTn>
                              </p:par>
                              <p:par>
                                <p:cTn id="107" presetID="8" presetClass="entr" presetSubtype="16" fill="hold" grpId="0" nodeType="withEffect">
                                  <p:stCondLst>
                                    <p:cond delay="0"/>
                                  </p:stCondLst>
                                  <p:childTnLst>
                                    <p:set>
                                      <p:cBhvr>
                                        <p:cTn id="108" dur="1" fill="hold">
                                          <p:stCondLst>
                                            <p:cond delay="0"/>
                                          </p:stCondLst>
                                        </p:cTn>
                                        <p:tgtEl>
                                          <p:spTgt spid="347"/>
                                        </p:tgtEl>
                                        <p:attrNameLst>
                                          <p:attrName>style.visibility</p:attrName>
                                        </p:attrNameLst>
                                      </p:cBhvr>
                                      <p:to>
                                        <p:strVal val="visible"/>
                                      </p:to>
                                    </p:set>
                                    <p:animEffect transition="in" filter="diamond(in)">
                                      <p:cBhvr>
                                        <p:cTn id="109" dur="2000"/>
                                        <p:tgtEl>
                                          <p:spTgt spid="347"/>
                                        </p:tgtEl>
                                      </p:cBhvr>
                                    </p:animEffect>
                                  </p:childTnLst>
                                </p:cTn>
                              </p:par>
                              <p:par>
                                <p:cTn id="110" presetID="8" presetClass="entr" presetSubtype="16" fill="hold" grpId="0" nodeType="withEffect">
                                  <p:stCondLst>
                                    <p:cond delay="0"/>
                                  </p:stCondLst>
                                  <p:childTnLst>
                                    <p:set>
                                      <p:cBhvr>
                                        <p:cTn id="111" dur="1" fill="hold">
                                          <p:stCondLst>
                                            <p:cond delay="0"/>
                                          </p:stCondLst>
                                        </p:cTn>
                                        <p:tgtEl>
                                          <p:spTgt spid="348"/>
                                        </p:tgtEl>
                                        <p:attrNameLst>
                                          <p:attrName>style.visibility</p:attrName>
                                        </p:attrNameLst>
                                      </p:cBhvr>
                                      <p:to>
                                        <p:strVal val="visible"/>
                                      </p:to>
                                    </p:set>
                                    <p:animEffect transition="in" filter="diamond(in)">
                                      <p:cBhvr>
                                        <p:cTn id="112" dur="2000"/>
                                        <p:tgtEl>
                                          <p:spTgt spid="348"/>
                                        </p:tgtEl>
                                      </p:cBhvr>
                                    </p:animEffect>
                                  </p:childTnLst>
                                </p:cTn>
                              </p:par>
                              <p:par>
                                <p:cTn id="113" presetID="8" presetClass="entr" presetSubtype="16" fill="hold" grpId="0" nodeType="withEffect">
                                  <p:stCondLst>
                                    <p:cond delay="0"/>
                                  </p:stCondLst>
                                  <p:childTnLst>
                                    <p:set>
                                      <p:cBhvr>
                                        <p:cTn id="114" dur="1" fill="hold">
                                          <p:stCondLst>
                                            <p:cond delay="0"/>
                                          </p:stCondLst>
                                        </p:cTn>
                                        <p:tgtEl>
                                          <p:spTgt spid="349"/>
                                        </p:tgtEl>
                                        <p:attrNameLst>
                                          <p:attrName>style.visibility</p:attrName>
                                        </p:attrNameLst>
                                      </p:cBhvr>
                                      <p:to>
                                        <p:strVal val="visible"/>
                                      </p:to>
                                    </p:set>
                                    <p:animEffect transition="in" filter="diamond(in)">
                                      <p:cBhvr>
                                        <p:cTn id="115" dur="2000"/>
                                        <p:tgtEl>
                                          <p:spTgt spid="349"/>
                                        </p:tgtEl>
                                      </p:cBhvr>
                                    </p:animEffect>
                                  </p:childTnLst>
                                </p:cTn>
                              </p:par>
                              <p:par>
                                <p:cTn id="116" presetID="8" presetClass="entr" presetSubtype="16" fill="hold" grpId="0" nodeType="withEffect">
                                  <p:stCondLst>
                                    <p:cond delay="0"/>
                                  </p:stCondLst>
                                  <p:childTnLst>
                                    <p:set>
                                      <p:cBhvr>
                                        <p:cTn id="117" dur="1" fill="hold">
                                          <p:stCondLst>
                                            <p:cond delay="0"/>
                                          </p:stCondLst>
                                        </p:cTn>
                                        <p:tgtEl>
                                          <p:spTgt spid="350"/>
                                        </p:tgtEl>
                                        <p:attrNameLst>
                                          <p:attrName>style.visibility</p:attrName>
                                        </p:attrNameLst>
                                      </p:cBhvr>
                                      <p:to>
                                        <p:strVal val="visible"/>
                                      </p:to>
                                    </p:set>
                                    <p:animEffect transition="in" filter="diamond(in)">
                                      <p:cBhvr>
                                        <p:cTn id="118" dur="2000"/>
                                        <p:tgtEl>
                                          <p:spTgt spid="350"/>
                                        </p:tgtEl>
                                      </p:cBhvr>
                                    </p:animEffect>
                                  </p:childTnLst>
                                </p:cTn>
                              </p:par>
                              <p:par>
                                <p:cTn id="119" presetID="8" presetClass="entr" presetSubtype="16" fill="hold" grpId="0" nodeType="withEffect">
                                  <p:stCondLst>
                                    <p:cond delay="0"/>
                                  </p:stCondLst>
                                  <p:childTnLst>
                                    <p:set>
                                      <p:cBhvr>
                                        <p:cTn id="120" dur="1" fill="hold">
                                          <p:stCondLst>
                                            <p:cond delay="0"/>
                                          </p:stCondLst>
                                        </p:cTn>
                                        <p:tgtEl>
                                          <p:spTgt spid="351"/>
                                        </p:tgtEl>
                                        <p:attrNameLst>
                                          <p:attrName>style.visibility</p:attrName>
                                        </p:attrNameLst>
                                      </p:cBhvr>
                                      <p:to>
                                        <p:strVal val="visible"/>
                                      </p:to>
                                    </p:set>
                                    <p:animEffect transition="in" filter="diamond(in)">
                                      <p:cBhvr>
                                        <p:cTn id="121" dur="2000"/>
                                        <p:tgtEl>
                                          <p:spTgt spid="351"/>
                                        </p:tgtEl>
                                      </p:cBhvr>
                                    </p:animEffect>
                                  </p:childTnLst>
                                </p:cTn>
                              </p:par>
                              <p:par>
                                <p:cTn id="122" presetID="8" presetClass="entr" presetSubtype="16" fill="hold" grpId="0" nodeType="withEffect">
                                  <p:stCondLst>
                                    <p:cond delay="0"/>
                                  </p:stCondLst>
                                  <p:childTnLst>
                                    <p:set>
                                      <p:cBhvr>
                                        <p:cTn id="123" dur="1" fill="hold">
                                          <p:stCondLst>
                                            <p:cond delay="0"/>
                                          </p:stCondLst>
                                        </p:cTn>
                                        <p:tgtEl>
                                          <p:spTgt spid="352"/>
                                        </p:tgtEl>
                                        <p:attrNameLst>
                                          <p:attrName>style.visibility</p:attrName>
                                        </p:attrNameLst>
                                      </p:cBhvr>
                                      <p:to>
                                        <p:strVal val="visible"/>
                                      </p:to>
                                    </p:set>
                                    <p:animEffect transition="in" filter="diamond(in)">
                                      <p:cBhvr>
                                        <p:cTn id="124" dur="2000"/>
                                        <p:tgtEl>
                                          <p:spTgt spid="352"/>
                                        </p:tgtEl>
                                      </p:cBhvr>
                                    </p:animEffect>
                                  </p:childTnLst>
                                </p:cTn>
                              </p:par>
                              <p:par>
                                <p:cTn id="125" presetID="8" presetClass="entr" presetSubtype="16" fill="hold" grpId="0" nodeType="withEffect">
                                  <p:stCondLst>
                                    <p:cond delay="0"/>
                                  </p:stCondLst>
                                  <p:childTnLst>
                                    <p:set>
                                      <p:cBhvr>
                                        <p:cTn id="126" dur="1" fill="hold">
                                          <p:stCondLst>
                                            <p:cond delay="0"/>
                                          </p:stCondLst>
                                        </p:cTn>
                                        <p:tgtEl>
                                          <p:spTgt spid="353"/>
                                        </p:tgtEl>
                                        <p:attrNameLst>
                                          <p:attrName>style.visibility</p:attrName>
                                        </p:attrNameLst>
                                      </p:cBhvr>
                                      <p:to>
                                        <p:strVal val="visible"/>
                                      </p:to>
                                    </p:set>
                                    <p:animEffect transition="in" filter="diamond(in)">
                                      <p:cBhvr>
                                        <p:cTn id="127" dur="2000"/>
                                        <p:tgtEl>
                                          <p:spTgt spid="353"/>
                                        </p:tgtEl>
                                      </p:cBhvr>
                                    </p:animEffect>
                                  </p:childTnLst>
                                </p:cTn>
                              </p:par>
                              <p:par>
                                <p:cTn id="128" presetID="8" presetClass="entr" presetSubtype="16" fill="hold" grpId="0" nodeType="withEffect">
                                  <p:stCondLst>
                                    <p:cond delay="0"/>
                                  </p:stCondLst>
                                  <p:childTnLst>
                                    <p:set>
                                      <p:cBhvr>
                                        <p:cTn id="129" dur="1" fill="hold">
                                          <p:stCondLst>
                                            <p:cond delay="0"/>
                                          </p:stCondLst>
                                        </p:cTn>
                                        <p:tgtEl>
                                          <p:spTgt spid="55"/>
                                        </p:tgtEl>
                                        <p:attrNameLst>
                                          <p:attrName>style.visibility</p:attrName>
                                        </p:attrNameLst>
                                      </p:cBhvr>
                                      <p:to>
                                        <p:strVal val="visible"/>
                                      </p:to>
                                    </p:set>
                                    <p:animEffect transition="in" filter="diamond(in)">
                                      <p:cBhvr>
                                        <p:cTn id="130" dur="2000"/>
                                        <p:tgtEl>
                                          <p:spTgt spid="55"/>
                                        </p:tgtEl>
                                      </p:cBhvr>
                                    </p:animEffect>
                                  </p:childTnLst>
                                </p:cTn>
                              </p:par>
                              <p:par>
                                <p:cTn id="131" presetID="8" presetClass="entr" presetSubtype="16" fill="hold" grpId="0" nodeType="withEffect">
                                  <p:stCondLst>
                                    <p:cond delay="0"/>
                                  </p:stCondLst>
                                  <p:childTnLst>
                                    <p:set>
                                      <p:cBhvr>
                                        <p:cTn id="132" dur="1" fill="hold">
                                          <p:stCondLst>
                                            <p:cond delay="0"/>
                                          </p:stCondLst>
                                        </p:cTn>
                                        <p:tgtEl>
                                          <p:spTgt spid="56"/>
                                        </p:tgtEl>
                                        <p:attrNameLst>
                                          <p:attrName>style.visibility</p:attrName>
                                        </p:attrNameLst>
                                      </p:cBhvr>
                                      <p:to>
                                        <p:strVal val="visible"/>
                                      </p:to>
                                    </p:set>
                                    <p:animEffect transition="in" filter="diamond(in)">
                                      <p:cBhvr>
                                        <p:cTn id="133" dur="2000"/>
                                        <p:tgtEl>
                                          <p:spTgt spid="56"/>
                                        </p:tgtEl>
                                      </p:cBhvr>
                                    </p:animEffect>
                                  </p:childTnLst>
                                </p:cTn>
                              </p:par>
                              <p:par>
                                <p:cTn id="134" presetID="8" presetClass="entr" presetSubtype="16" fill="hold" grpId="0" nodeType="withEffect">
                                  <p:stCondLst>
                                    <p:cond delay="0"/>
                                  </p:stCondLst>
                                  <p:childTnLst>
                                    <p:set>
                                      <p:cBhvr>
                                        <p:cTn id="135" dur="1" fill="hold">
                                          <p:stCondLst>
                                            <p:cond delay="0"/>
                                          </p:stCondLst>
                                        </p:cTn>
                                        <p:tgtEl>
                                          <p:spTgt spid="57"/>
                                        </p:tgtEl>
                                        <p:attrNameLst>
                                          <p:attrName>style.visibility</p:attrName>
                                        </p:attrNameLst>
                                      </p:cBhvr>
                                      <p:to>
                                        <p:strVal val="visible"/>
                                      </p:to>
                                    </p:set>
                                    <p:animEffect transition="in" filter="diamond(in)">
                                      <p:cBhvr>
                                        <p:cTn id="136" dur="2000"/>
                                        <p:tgtEl>
                                          <p:spTgt spid="57"/>
                                        </p:tgtEl>
                                      </p:cBhvr>
                                    </p:animEffect>
                                  </p:childTnLst>
                                </p:cTn>
                              </p:par>
                              <p:par>
                                <p:cTn id="137" presetID="8" presetClass="entr" presetSubtype="16" fill="hold" grpId="0" nodeType="withEffect">
                                  <p:stCondLst>
                                    <p:cond delay="0"/>
                                  </p:stCondLst>
                                  <p:childTnLst>
                                    <p:set>
                                      <p:cBhvr>
                                        <p:cTn id="138" dur="1" fill="hold">
                                          <p:stCondLst>
                                            <p:cond delay="0"/>
                                          </p:stCondLst>
                                        </p:cTn>
                                        <p:tgtEl>
                                          <p:spTgt spid="58"/>
                                        </p:tgtEl>
                                        <p:attrNameLst>
                                          <p:attrName>style.visibility</p:attrName>
                                        </p:attrNameLst>
                                      </p:cBhvr>
                                      <p:to>
                                        <p:strVal val="visible"/>
                                      </p:to>
                                    </p:set>
                                    <p:animEffect transition="in" filter="diamond(in)">
                                      <p:cBhvr>
                                        <p:cTn id="139" dur="2000"/>
                                        <p:tgtEl>
                                          <p:spTgt spid="58"/>
                                        </p:tgtEl>
                                      </p:cBhvr>
                                    </p:animEffect>
                                  </p:childTnLst>
                                </p:cTn>
                              </p:par>
                              <p:par>
                                <p:cTn id="140" presetID="8" presetClass="entr" presetSubtype="16" fill="hold" grpId="0" nodeType="withEffect">
                                  <p:stCondLst>
                                    <p:cond delay="0"/>
                                  </p:stCondLst>
                                  <p:childTnLst>
                                    <p:set>
                                      <p:cBhvr>
                                        <p:cTn id="141" dur="1" fill="hold">
                                          <p:stCondLst>
                                            <p:cond delay="0"/>
                                          </p:stCondLst>
                                        </p:cTn>
                                        <p:tgtEl>
                                          <p:spTgt spid="59"/>
                                        </p:tgtEl>
                                        <p:attrNameLst>
                                          <p:attrName>style.visibility</p:attrName>
                                        </p:attrNameLst>
                                      </p:cBhvr>
                                      <p:to>
                                        <p:strVal val="visible"/>
                                      </p:to>
                                    </p:set>
                                    <p:animEffect transition="in" filter="diamond(in)">
                                      <p:cBhvr>
                                        <p:cTn id="142" dur="2000"/>
                                        <p:tgtEl>
                                          <p:spTgt spid="59"/>
                                        </p:tgtEl>
                                      </p:cBhvr>
                                    </p:animEffect>
                                  </p:childTnLst>
                                </p:cTn>
                              </p:par>
                              <p:par>
                                <p:cTn id="143" presetID="8" presetClass="entr" presetSubtype="16" fill="hold" grpId="0" nodeType="withEffect">
                                  <p:stCondLst>
                                    <p:cond delay="0"/>
                                  </p:stCondLst>
                                  <p:childTnLst>
                                    <p:set>
                                      <p:cBhvr>
                                        <p:cTn id="144" dur="1" fill="hold">
                                          <p:stCondLst>
                                            <p:cond delay="0"/>
                                          </p:stCondLst>
                                        </p:cTn>
                                        <p:tgtEl>
                                          <p:spTgt spid="61"/>
                                        </p:tgtEl>
                                        <p:attrNameLst>
                                          <p:attrName>style.visibility</p:attrName>
                                        </p:attrNameLst>
                                      </p:cBhvr>
                                      <p:to>
                                        <p:strVal val="visible"/>
                                      </p:to>
                                    </p:set>
                                    <p:animEffect transition="in" filter="diamond(in)">
                                      <p:cBhvr>
                                        <p:cTn id="145" dur="2000"/>
                                        <p:tgtEl>
                                          <p:spTgt spid="61"/>
                                        </p:tgtEl>
                                      </p:cBhvr>
                                    </p:animEffect>
                                  </p:childTnLst>
                                </p:cTn>
                              </p:par>
                              <p:par>
                                <p:cTn id="146" presetID="8" presetClass="entr" presetSubtype="16" fill="hold" grpId="0" nodeType="withEffect">
                                  <p:stCondLst>
                                    <p:cond delay="0"/>
                                  </p:stCondLst>
                                  <p:childTnLst>
                                    <p:set>
                                      <p:cBhvr>
                                        <p:cTn id="147" dur="1" fill="hold">
                                          <p:stCondLst>
                                            <p:cond delay="0"/>
                                          </p:stCondLst>
                                        </p:cTn>
                                        <p:tgtEl>
                                          <p:spTgt spid="65"/>
                                        </p:tgtEl>
                                        <p:attrNameLst>
                                          <p:attrName>style.visibility</p:attrName>
                                        </p:attrNameLst>
                                      </p:cBhvr>
                                      <p:to>
                                        <p:strVal val="visible"/>
                                      </p:to>
                                    </p:set>
                                    <p:animEffect transition="in" filter="diamond(in)">
                                      <p:cBhvr>
                                        <p:cTn id="148" dur="2000"/>
                                        <p:tgtEl>
                                          <p:spTgt spid="65"/>
                                        </p:tgtEl>
                                      </p:cBhvr>
                                    </p:animEffect>
                                  </p:childTnLst>
                                </p:cTn>
                              </p:par>
                              <p:par>
                                <p:cTn id="149" presetID="8" presetClass="entr" presetSubtype="16" fill="hold" grpId="0" nodeType="withEffect">
                                  <p:stCondLst>
                                    <p:cond delay="0"/>
                                  </p:stCondLst>
                                  <p:childTnLst>
                                    <p:set>
                                      <p:cBhvr>
                                        <p:cTn id="150" dur="1" fill="hold">
                                          <p:stCondLst>
                                            <p:cond delay="0"/>
                                          </p:stCondLst>
                                        </p:cTn>
                                        <p:tgtEl>
                                          <p:spTgt spid="66"/>
                                        </p:tgtEl>
                                        <p:attrNameLst>
                                          <p:attrName>style.visibility</p:attrName>
                                        </p:attrNameLst>
                                      </p:cBhvr>
                                      <p:to>
                                        <p:strVal val="visible"/>
                                      </p:to>
                                    </p:set>
                                    <p:animEffect transition="in" filter="diamond(in)">
                                      <p:cBhvr>
                                        <p:cTn id="151" dur="2000"/>
                                        <p:tgtEl>
                                          <p:spTgt spid="66"/>
                                        </p:tgtEl>
                                      </p:cBhvr>
                                    </p:animEffect>
                                  </p:childTnLst>
                                </p:cTn>
                              </p:par>
                              <p:par>
                                <p:cTn id="152" presetID="8" presetClass="entr" presetSubtype="16" fill="hold" grpId="0" nodeType="withEffect">
                                  <p:stCondLst>
                                    <p:cond delay="0"/>
                                  </p:stCondLst>
                                  <p:childTnLst>
                                    <p:set>
                                      <p:cBhvr>
                                        <p:cTn id="153" dur="1" fill="hold">
                                          <p:stCondLst>
                                            <p:cond delay="0"/>
                                          </p:stCondLst>
                                        </p:cTn>
                                        <p:tgtEl>
                                          <p:spTgt spid="67"/>
                                        </p:tgtEl>
                                        <p:attrNameLst>
                                          <p:attrName>style.visibility</p:attrName>
                                        </p:attrNameLst>
                                      </p:cBhvr>
                                      <p:to>
                                        <p:strVal val="visible"/>
                                      </p:to>
                                    </p:set>
                                    <p:animEffect transition="in" filter="diamond(in)">
                                      <p:cBhvr>
                                        <p:cTn id="154" dur="2000"/>
                                        <p:tgtEl>
                                          <p:spTgt spid="67"/>
                                        </p:tgtEl>
                                      </p:cBhvr>
                                    </p:animEffect>
                                  </p:childTnLst>
                                </p:cTn>
                              </p:par>
                              <p:par>
                                <p:cTn id="155" presetID="8" presetClass="entr" presetSubtype="16" fill="hold" grpId="0" nodeType="withEffect">
                                  <p:stCondLst>
                                    <p:cond delay="0"/>
                                  </p:stCondLst>
                                  <p:childTnLst>
                                    <p:set>
                                      <p:cBhvr>
                                        <p:cTn id="156" dur="1" fill="hold">
                                          <p:stCondLst>
                                            <p:cond delay="0"/>
                                          </p:stCondLst>
                                        </p:cTn>
                                        <p:tgtEl>
                                          <p:spTgt spid="68"/>
                                        </p:tgtEl>
                                        <p:attrNameLst>
                                          <p:attrName>style.visibility</p:attrName>
                                        </p:attrNameLst>
                                      </p:cBhvr>
                                      <p:to>
                                        <p:strVal val="visible"/>
                                      </p:to>
                                    </p:set>
                                    <p:animEffect transition="in" filter="diamond(in)">
                                      <p:cBhvr>
                                        <p:cTn id="157" dur="2000"/>
                                        <p:tgtEl>
                                          <p:spTgt spid="68"/>
                                        </p:tgtEl>
                                      </p:cBhvr>
                                    </p:animEffect>
                                  </p:childTnLst>
                                </p:cTn>
                              </p:par>
                              <p:par>
                                <p:cTn id="158" presetID="8" presetClass="entr" presetSubtype="16" fill="hold" grpId="0" nodeType="withEffect">
                                  <p:stCondLst>
                                    <p:cond delay="0"/>
                                  </p:stCondLst>
                                  <p:childTnLst>
                                    <p:set>
                                      <p:cBhvr>
                                        <p:cTn id="159" dur="1" fill="hold">
                                          <p:stCondLst>
                                            <p:cond delay="0"/>
                                          </p:stCondLst>
                                        </p:cTn>
                                        <p:tgtEl>
                                          <p:spTgt spid="69"/>
                                        </p:tgtEl>
                                        <p:attrNameLst>
                                          <p:attrName>style.visibility</p:attrName>
                                        </p:attrNameLst>
                                      </p:cBhvr>
                                      <p:to>
                                        <p:strVal val="visible"/>
                                      </p:to>
                                    </p:set>
                                    <p:animEffect transition="in" filter="diamond(in)">
                                      <p:cBhvr>
                                        <p:cTn id="160" dur="2000"/>
                                        <p:tgtEl>
                                          <p:spTgt spid="69"/>
                                        </p:tgtEl>
                                      </p:cBhvr>
                                    </p:animEffect>
                                  </p:childTnLst>
                                </p:cTn>
                              </p:par>
                              <p:par>
                                <p:cTn id="161" presetID="8" presetClass="entr" presetSubtype="16" fill="hold" grpId="0" nodeType="withEffect">
                                  <p:stCondLst>
                                    <p:cond delay="0"/>
                                  </p:stCondLst>
                                  <p:childTnLst>
                                    <p:set>
                                      <p:cBhvr>
                                        <p:cTn id="162" dur="1" fill="hold">
                                          <p:stCondLst>
                                            <p:cond delay="0"/>
                                          </p:stCondLst>
                                        </p:cTn>
                                        <p:tgtEl>
                                          <p:spTgt spid="70"/>
                                        </p:tgtEl>
                                        <p:attrNameLst>
                                          <p:attrName>style.visibility</p:attrName>
                                        </p:attrNameLst>
                                      </p:cBhvr>
                                      <p:to>
                                        <p:strVal val="visible"/>
                                      </p:to>
                                    </p:set>
                                    <p:animEffect transition="in" filter="diamond(in)">
                                      <p:cBhvr>
                                        <p:cTn id="163" dur="2000"/>
                                        <p:tgtEl>
                                          <p:spTgt spid="70"/>
                                        </p:tgtEl>
                                      </p:cBhvr>
                                    </p:animEffect>
                                  </p:childTnLst>
                                </p:cTn>
                              </p:par>
                              <p:par>
                                <p:cTn id="164" presetID="8" presetClass="entr" presetSubtype="16" fill="hold" grpId="0" nodeType="withEffect">
                                  <p:stCondLst>
                                    <p:cond delay="0"/>
                                  </p:stCondLst>
                                  <p:childTnLst>
                                    <p:set>
                                      <p:cBhvr>
                                        <p:cTn id="165" dur="1" fill="hold">
                                          <p:stCondLst>
                                            <p:cond delay="0"/>
                                          </p:stCondLst>
                                        </p:cTn>
                                        <p:tgtEl>
                                          <p:spTgt spid="71"/>
                                        </p:tgtEl>
                                        <p:attrNameLst>
                                          <p:attrName>style.visibility</p:attrName>
                                        </p:attrNameLst>
                                      </p:cBhvr>
                                      <p:to>
                                        <p:strVal val="visible"/>
                                      </p:to>
                                    </p:set>
                                    <p:animEffect transition="in" filter="diamond(in)">
                                      <p:cBhvr>
                                        <p:cTn id="166" dur="2000"/>
                                        <p:tgtEl>
                                          <p:spTgt spid="71"/>
                                        </p:tgtEl>
                                      </p:cBhvr>
                                    </p:animEffect>
                                  </p:childTnLst>
                                </p:cTn>
                              </p:par>
                              <p:par>
                                <p:cTn id="167" presetID="8" presetClass="entr" presetSubtype="16" fill="hold" grpId="0" nodeType="withEffect">
                                  <p:stCondLst>
                                    <p:cond delay="0"/>
                                  </p:stCondLst>
                                  <p:childTnLst>
                                    <p:set>
                                      <p:cBhvr>
                                        <p:cTn id="168" dur="1" fill="hold">
                                          <p:stCondLst>
                                            <p:cond delay="0"/>
                                          </p:stCondLst>
                                        </p:cTn>
                                        <p:tgtEl>
                                          <p:spTgt spid="72"/>
                                        </p:tgtEl>
                                        <p:attrNameLst>
                                          <p:attrName>style.visibility</p:attrName>
                                        </p:attrNameLst>
                                      </p:cBhvr>
                                      <p:to>
                                        <p:strVal val="visible"/>
                                      </p:to>
                                    </p:set>
                                    <p:animEffect transition="in" filter="diamond(in)">
                                      <p:cBhvr>
                                        <p:cTn id="169" dur="2000"/>
                                        <p:tgtEl>
                                          <p:spTgt spid="72"/>
                                        </p:tgtEl>
                                      </p:cBhvr>
                                    </p:animEffect>
                                  </p:childTnLst>
                                </p:cTn>
                              </p:par>
                              <p:par>
                                <p:cTn id="170" presetID="8" presetClass="entr" presetSubtype="16" fill="hold" grpId="0" nodeType="withEffect">
                                  <p:stCondLst>
                                    <p:cond delay="0"/>
                                  </p:stCondLst>
                                  <p:childTnLst>
                                    <p:set>
                                      <p:cBhvr>
                                        <p:cTn id="171" dur="1" fill="hold">
                                          <p:stCondLst>
                                            <p:cond delay="0"/>
                                          </p:stCondLst>
                                        </p:cTn>
                                        <p:tgtEl>
                                          <p:spTgt spid="73"/>
                                        </p:tgtEl>
                                        <p:attrNameLst>
                                          <p:attrName>style.visibility</p:attrName>
                                        </p:attrNameLst>
                                      </p:cBhvr>
                                      <p:to>
                                        <p:strVal val="visible"/>
                                      </p:to>
                                    </p:set>
                                    <p:animEffect transition="in" filter="diamond(in)">
                                      <p:cBhvr>
                                        <p:cTn id="172" dur="2000"/>
                                        <p:tgtEl>
                                          <p:spTgt spid="73"/>
                                        </p:tgtEl>
                                      </p:cBhvr>
                                    </p:animEffect>
                                  </p:childTnLst>
                                </p:cTn>
                              </p:par>
                              <p:par>
                                <p:cTn id="173" presetID="8" presetClass="entr" presetSubtype="16" fill="hold" grpId="0" nodeType="withEffect">
                                  <p:stCondLst>
                                    <p:cond delay="0"/>
                                  </p:stCondLst>
                                  <p:childTnLst>
                                    <p:set>
                                      <p:cBhvr>
                                        <p:cTn id="174" dur="1" fill="hold">
                                          <p:stCondLst>
                                            <p:cond delay="0"/>
                                          </p:stCondLst>
                                        </p:cTn>
                                        <p:tgtEl>
                                          <p:spTgt spid="74"/>
                                        </p:tgtEl>
                                        <p:attrNameLst>
                                          <p:attrName>style.visibility</p:attrName>
                                        </p:attrNameLst>
                                      </p:cBhvr>
                                      <p:to>
                                        <p:strVal val="visible"/>
                                      </p:to>
                                    </p:set>
                                    <p:animEffect transition="in" filter="diamond(in)">
                                      <p:cBhvr>
                                        <p:cTn id="175" dur="2000"/>
                                        <p:tgtEl>
                                          <p:spTgt spid="74"/>
                                        </p:tgtEl>
                                      </p:cBhvr>
                                    </p:animEffect>
                                  </p:childTnLst>
                                </p:cTn>
                              </p:par>
                              <p:par>
                                <p:cTn id="176" presetID="8" presetClass="entr" presetSubtype="16" fill="hold" grpId="0" nodeType="withEffect">
                                  <p:stCondLst>
                                    <p:cond delay="0"/>
                                  </p:stCondLst>
                                  <p:childTnLst>
                                    <p:set>
                                      <p:cBhvr>
                                        <p:cTn id="177" dur="1" fill="hold">
                                          <p:stCondLst>
                                            <p:cond delay="0"/>
                                          </p:stCondLst>
                                        </p:cTn>
                                        <p:tgtEl>
                                          <p:spTgt spid="75"/>
                                        </p:tgtEl>
                                        <p:attrNameLst>
                                          <p:attrName>style.visibility</p:attrName>
                                        </p:attrNameLst>
                                      </p:cBhvr>
                                      <p:to>
                                        <p:strVal val="visible"/>
                                      </p:to>
                                    </p:set>
                                    <p:animEffect transition="in" filter="diamond(in)">
                                      <p:cBhvr>
                                        <p:cTn id="178" dur="2000"/>
                                        <p:tgtEl>
                                          <p:spTgt spid="75"/>
                                        </p:tgtEl>
                                      </p:cBhvr>
                                    </p:animEffect>
                                  </p:childTnLst>
                                </p:cTn>
                              </p:par>
                              <p:par>
                                <p:cTn id="179" presetID="8" presetClass="entr" presetSubtype="16" fill="hold" grpId="0" nodeType="withEffect">
                                  <p:stCondLst>
                                    <p:cond delay="0"/>
                                  </p:stCondLst>
                                  <p:childTnLst>
                                    <p:set>
                                      <p:cBhvr>
                                        <p:cTn id="180" dur="1" fill="hold">
                                          <p:stCondLst>
                                            <p:cond delay="0"/>
                                          </p:stCondLst>
                                        </p:cTn>
                                        <p:tgtEl>
                                          <p:spTgt spid="76"/>
                                        </p:tgtEl>
                                        <p:attrNameLst>
                                          <p:attrName>style.visibility</p:attrName>
                                        </p:attrNameLst>
                                      </p:cBhvr>
                                      <p:to>
                                        <p:strVal val="visible"/>
                                      </p:to>
                                    </p:set>
                                    <p:animEffect transition="in" filter="diamond(in)">
                                      <p:cBhvr>
                                        <p:cTn id="181" dur="2000"/>
                                        <p:tgtEl>
                                          <p:spTgt spid="76"/>
                                        </p:tgtEl>
                                      </p:cBhvr>
                                    </p:animEffect>
                                  </p:childTnLst>
                                </p:cTn>
                              </p:par>
                              <p:par>
                                <p:cTn id="182" presetID="8" presetClass="entr" presetSubtype="16" fill="hold" grpId="0" nodeType="withEffect">
                                  <p:stCondLst>
                                    <p:cond delay="0"/>
                                  </p:stCondLst>
                                  <p:childTnLst>
                                    <p:set>
                                      <p:cBhvr>
                                        <p:cTn id="183" dur="1" fill="hold">
                                          <p:stCondLst>
                                            <p:cond delay="0"/>
                                          </p:stCondLst>
                                        </p:cTn>
                                        <p:tgtEl>
                                          <p:spTgt spid="77"/>
                                        </p:tgtEl>
                                        <p:attrNameLst>
                                          <p:attrName>style.visibility</p:attrName>
                                        </p:attrNameLst>
                                      </p:cBhvr>
                                      <p:to>
                                        <p:strVal val="visible"/>
                                      </p:to>
                                    </p:set>
                                    <p:animEffect transition="in" filter="diamond(in)">
                                      <p:cBhvr>
                                        <p:cTn id="184" dur="2000"/>
                                        <p:tgtEl>
                                          <p:spTgt spid="77"/>
                                        </p:tgtEl>
                                      </p:cBhvr>
                                    </p:animEffect>
                                  </p:childTnLst>
                                </p:cTn>
                              </p:par>
                              <p:par>
                                <p:cTn id="185" presetID="8" presetClass="entr" presetSubtype="16" fill="hold" grpId="0" nodeType="withEffect">
                                  <p:stCondLst>
                                    <p:cond delay="0"/>
                                  </p:stCondLst>
                                  <p:childTnLst>
                                    <p:set>
                                      <p:cBhvr>
                                        <p:cTn id="186" dur="1" fill="hold">
                                          <p:stCondLst>
                                            <p:cond delay="0"/>
                                          </p:stCondLst>
                                        </p:cTn>
                                        <p:tgtEl>
                                          <p:spTgt spid="78"/>
                                        </p:tgtEl>
                                        <p:attrNameLst>
                                          <p:attrName>style.visibility</p:attrName>
                                        </p:attrNameLst>
                                      </p:cBhvr>
                                      <p:to>
                                        <p:strVal val="visible"/>
                                      </p:to>
                                    </p:set>
                                    <p:animEffect transition="in" filter="diamond(in)">
                                      <p:cBhvr>
                                        <p:cTn id="187" dur="2000"/>
                                        <p:tgtEl>
                                          <p:spTgt spid="78"/>
                                        </p:tgtEl>
                                      </p:cBhvr>
                                    </p:animEffect>
                                  </p:childTnLst>
                                </p:cTn>
                              </p:par>
                              <p:par>
                                <p:cTn id="188" presetID="8" presetClass="entr" presetSubtype="16" fill="hold" grpId="0" nodeType="withEffect">
                                  <p:stCondLst>
                                    <p:cond delay="0"/>
                                  </p:stCondLst>
                                  <p:childTnLst>
                                    <p:set>
                                      <p:cBhvr>
                                        <p:cTn id="189" dur="1" fill="hold">
                                          <p:stCondLst>
                                            <p:cond delay="0"/>
                                          </p:stCondLst>
                                        </p:cTn>
                                        <p:tgtEl>
                                          <p:spTgt spid="79"/>
                                        </p:tgtEl>
                                        <p:attrNameLst>
                                          <p:attrName>style.visibility</p:attrName>
                                        </p:attrNameLst>
                                      </p:cBhvr>
                                      <p:to>
                                        <p:strVal val="visible"/>
                                      </p:to>
                                    </p:set>
                                    <p:animEffect transition="in" filter="diamond(in)">
                                      <p:cBhvr>
                                        <p:cTn id="190" dur="2000"/>
                                        <p:tgtEl>
                                          <p:spTgt spid="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4" grpId="0" animBg="1"/>
      <p:bldP spid="317" grpId="0"/>
      <p:bldP spid="318" grpId="0" animBg="1"/>
      <p:bldP spid="319" grpId="0" animBg="1"/>
      <p:bldP spid="320" grpId="0" animBg="1"/>
      <p:bldP spid="321" grpId="0" animBg="1"/>
      <p:bldP spid="322" grpId="0" animBg="1"/>
      <p:bldP spid="323" grpId="0" animBg="1"/>
      <p:bldP spid="324" grpId="0" animBg="1"/>
      <p:bldP spid="325" grpId="0" animBg="1"/>
      <p:bldP spid="326" grpId="0" animBg="1"/>
      <p:bldP spid="327" grpId="0" animBg="1"/>
      <p:bldP spid="328" grpId="0" animBg="1"/>
      <p:bldP spid="329" grpId="0" animBg="1"/>
      <p:bldP spid="330" grpId="0" animBg="1"/>
      <p:bldP spid="331" grpId="0" animBg="1"/>
      <p:bldP spid="332" grpId="0" animBg="1"/>
      <p:bldP spid="333" grpId="0" animBg="1"/>
      <p:bldP spid="334" grpId="0" animBg="1"/>
      <p:bldP spid="335" grpId="0" animBg="1"/>
      <p:bldP spid="336" grpId="0" animBg="1"/>
      <p:bldP spid="337" grpId="0" animBg="1"/>
      <p:bldP spid="338" grpId="0" animBg="1"/>
      <p:bldP spid="339" grpId="0" animBg="1"/>
      <p:bldP spid="340" grpId="0" animBg="1"/>
      <p:bldP spid="341" grpId="0" animBg="1"/>
      <p:bldP spid="342" grpId="0" animBg="1"/>
      <p:bldP spid="343" grpId="0" animBg="1"/>
      <p:bldP spid="344" grpId="0" animBg="1"/>
      <p:bldP spid="345" grpId="0" animBg="1"/>
      <p:bldP spid="346" grpId="0" animBg="1"/>
      <p:bldP spid="347" grpId="0" animBg="1"/>
      <p:bldP spid="348" grpId="0" animBg="1"/>
      <p:bldP spid="349" grpId="0" animBg="1"/>
      <p:bldP spid="350" grpId="0" animBg="1"/>
      <p:bldP spid="351" grpId="0" animBg="1"/>
      <p:bldP spid="352" grpId="0" animBg="1"/>
      <p:bldP spid="353" grpId="0" animBg="1"/>
      <p:bldP spid="55" grpId="0" animBg="1"/>
      <p:bldP spid="56" grpId="0" animBg="1"/>
      <p:bldP spid="57" grpId="0" animBg="1"/>
      <p:bldP spid="58" grpId="0" animBg="1"/>
      <p:bldP spid="59" grpId="0" animBg="1"/>
      <p:bldP spid="61" grpId="0" animBg="1"/>
      <p:bldP spid="65" grpId="0"/>
      <p:bldP spid="66" grpId="0"/>
      <p:bldP spid="67" grpId="0"/>
      <p:bldP spid="68" grpId="0"/>
      <p:bldP spid="69" grpId="0"/>
      <p:bldP spid="70" grpId="0"/>
      <p:bldP spid="71" grpId="0"/>
      <p:bldP spid="72" grpId="0"/>
      <p:bldP spid="73" grpId="0"/>
      <p:bldP spid="74" grpId="0"/>
      <p:bldP spid="75" grpId="0"/>
      <p:bldP spid="76" grpId="0"/>
      <p:bldP spid="77" grpId="0"/>
      <p:bldP spid="78" grpId="0"/>
      <p:bldP spid="79" grpId="0"/>
      <p:bldP spid="80"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5"/>
          <p:cNvGrpSpPr>
            <a:grpSpLocks/>
          </p:cNvGrpSpPr>
          <p:nvPr/>
        </p:nvGrpSpPr>
        <p:grpSpPr bwMode="auto">
          <a:xfrm>
            <a:off x="-421928" y="152402"/>
            <a:ext cx="3196125" cy="594953"/>
            <a:chOff x="6168776" y="1221676"/>
            <a:chExt cx="3690110" cy="686848"/>
          </a:xfrm>
        </p:grpSpPr>
        <p:sp>
          <p:nvSpPr>
            <p:cNvPr id="5" name="圆角矩形 4"/>
            <p:cNvSpPr/>
            <p:nvPr/>
          </p:nvSpPr>
          <p:spPr>
            <a:xfrm>
              <a:off x="6168776" y="1221676"/>
              <a:ext cx="3690110" cy="593421"/>
            </a:xfrm>
            <a:prstGeom prst="roundRect">
              <a:avLst>
                <a:gd name="adj" fmla="val 50000"/>
              </a:avLst>
            </a:prstGeom>
            <a:solidFill>
              <a:srgbClr val="FFFFFF"/>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solidFill>
                  <a:srgbClr val="3F7B33"/>
                </a:solidFill>
                <a:latin typeface="等线" panose="020F0502020204030204"/>
                <a:ea typeface="等线" panose="02010600030101010101" pitchFamily="2" charset="-122"/>
              </a:endParaRPr>
            </a:p>
          </p:txBody>
        </p:sp>
        <p:sp>
          <p:nvSpPr>
            <p:cNvPr id="6" name="文本框 13"/>
            <p:cNvSpPr txBox="1">
              <a:spLocks noChangeArrowheads="1"/>
            </p:cNvSpPr>
            <p:nvPr/>
          </p:nvSpPr>
          <p:spPr bwMode="auto">
            <a:xfrm>
              <a:off x="6834600" y="1233426"/>
              <a:ext cx="2830181" cy="675098"/>
            </a:xfrm>
            <a:prstGeom prst="rect">
              <a:avLst/>
            </a:prstGeom>
            <a:noFill/>
            <a:ln w="9525">
              <a:noFill/>
              <a:miter lim="800000"/>
              <a:headEnd/>
              <a:tailEnd/>
            </a:ln>
          </p:spPr>
          <p:txBody>
            <a:bodyPr wrap="none">
              <a:spAutoFit/>
            </a:bodyPr>
            <a:lstStyle/>
            <a:p>
              <a:r>
                <a:rPr lang="en-US" altLang="zh-CN" sz="3200" b="1" dirty="0" smtClean="0">
                  <a:solidFill>
                    <a:schemeClr val="accent1"/>
                  </a:solidFill>
                </a:rPr>
                <a:t>6.4 </a:t>
              </a:r>
              <a:r>
                <a:rPr lang="zh-CN" altLang="en-US" sz="3200" b="1" dirty="0" smtClean="0">
                  <a:solidFill>
                    <a:schemeClr val="accent1"/>
                  </a:solidFill>
                </a:rPr>
                <a:t>损失确定</a:t>
              </a:r>
              <a:endParaRPr lang="zh-CN" altLang="zh-CN" sz="3200" b="1" dirty="0">
                <a:solidFill>
                  <a:schemeClr val="accent1"/>
                </a:solidFill>
              </a:endParaRPr>
            </a:p>
          </p:txBody>
        </p:sp>
      </p:grpSp>
      <p:sp>
        <p:nvSpPr>
          <p:cNvPr id="23" name="TextBox 22"/>
          <p:cNvSpPr txBox="1"/>
          <p:nvPr/>
        </p:nvSpPr>
        <p:spPr>
          <a:xfrm>
            <a:off x="976393" y="1735810"/>
            <a:ext cx="4556502" cy="1107992"/>
          </a:xfrm>
          <a:prstGeom prst="rect">
            <a:avLst/>
          </a:prstGeom>
          <a:noFill/>
        </p:spPr>
        <p:txBody>
          <a:bodyPr wrap="square" lIns="121917" tIns="60958" rIns="121917" bIns="60958" rtlCol="0">
            <a:spAutoFit/>
          </a:bodyPr>
          <a:lstStyle/>
          <a:p>
            <a:pPr algn="ctr"/>
            <a:r>
              <a:rPr lang="zh-CN" altLang="en-US" sz="3200" b="1" dirty="0" smtClean="0">
                <a:solidFill>
                  <a:schemeClr val="bg1"/>
                </a:solidFill>
                <a:latin typeface="微软雅黑" pitchFamily="34" charset="-122"/>
                <a:ea typeface="微软雅黑" pitchFamily="34" charset="-122"/>
              </a:rPr>
              <a:t>能力</a:t>
            </a:r>
            <a:endParaRPr lang="en-US" altLang="zh-CN" sz="3200" b="1" dirty="0" smtClean="0">
              <a:solidFill>
                <a:schemeClr val="bg1"/>
              </a:solidFill>
              <a:latin typeface="微软雅黑" pitchFamily="34" charset="-122"/>
              <a:ea typeface="微软雅黑" pitchFamily="34" charset="-122"/>
            </a:endParaRPr>
          </a:p>
          <a:p>
            <a:pPr algn="ctr"/>
            <a:r>
              <a:rPr lang="zh-CN" altLang="en-US" sz="3200" b="1" dirty="0" smtClean="0">
                <a:solidFill>
                  <a:schemeClr val="bg1"/>
                </a:solidFill>
                <a:latin typeface="微软雅黑" pitchFamily="34" charset="-122"/>
                <a:ea typeface="微软雅黑" pitchFamily="34" charset="-122"/>
              </a:rPr>
              <a:t>目标</a:t>
            </a:r>
            <a:endParaRPr lang="zh-CN" altLang="en-US" sz="3200" b="1" dirty="0">
              <a:solidFill>
                <a:schemeClr val="bg1"/>
              </a:solidFill>
              <a:latin typeface="微软雅黑" pitchFamily="34" charset="-122"/>
              <a:ea typeface="微软雅黑" pitchFamily="34" charset="-122"/>
            </a:endParaRPr>
          </a:p>
        </p:txBody>
      </p:sp>
      <p:sp>
        <p:nvSpPr>
          <p:cNvPr id="25" name="文本框 24"/>
          <p:cNvSpPr txBox="1"/>
          <p:nvPr/>
        </p:nvSpPr>
        <p:spPr>
          <a:xfrm>
            <a:off x="10617954" y="7768848"/>
            <a:ext cx="723275" cy="344710"/>
          </a:xfrm>
          <a:prstGeom prst="rect">
            <a:avLst/>
          </a:prstGeom>
          <a:noFill/>
        </p:spPr>
        <p:txBody>
          <a:bodyPr wrap="none" rtlCol="0">
            <a:spAutoFit/>
          </a:bodyPr>
          <a:lstStyle/>
          <a:p>
            <a:pPr>
              <a:lnSpc>
                <a:spcPct val="130000"/>
              </a:lnSpc>
            </a:pPr>
            <a:r>
              <a:rPr lang="zh-CN" altLang="en-US" sz="1400" dirty="0" smtClean="0">
                <a:latin typeface="Arial" panose="020B0604020202020204" pitchFamily="34" charset="0"/>
                <a:ea typeface="微软雅黑" panose="020B0503020204020204" pitchFamily="34" charset="-122"/>
              </a:rPr>
              <a:t>延迟符</a:t>
            </a:r>
          </a:p>
        </p:txBody>
      </p:sp>
      <p:sp>
        <p:nvSpPr>
          <p:cNvPr id="17" name="圆角矩形 16"/>
          <p:cNvSpPr/>
          <p:nvPr/>
        </p:nvSpPr>
        <p:spPr>
          <a:xfrm>
            <a:off x="325821" y="1047378"/>
            <a:ext cx="11235915" cy="5430914"/>
          </a:xfrm>
          <a:prstGeom prst="roundRect">
            <a:avLst/>
          </a:prstGeom>
          <a:no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p>
        </p:txBody>
      </p:sp>
      <p:sp>
        <p:nvSpPr>
          <p:cNvPr id="75777" name="Rectangle 1"/>
          <p:cNvSpPr>
            <a:spLocks noChangeArrowheads="1"/>
          </p:cNvSpPr>
          <p:nvPr/>
        </p:nvSpPr>
        <p:spPr bwMode="auto">
          <a:xfrm>
            <a:off x="1055953" y="1666704"/>
            <a:ext cx="9314480" cy="3277820"/>
          </a:xfrm>
          <a:prstGeom prst="rect">
            <a:avLst/>
          </a:prstGeom>
          <a:noFill/>
          <a:ln w="9525">
            <a:noFill/>
            <a:miter lim="800000"/>
            <a:headEnd/>
            <a:tailEnd/>
          </a:ln>
          <a:effectLst/>
        </p:spPr>
        <p:txBody>
          <a:bodyPr vert="horz" wrap="square" lIns="91440" tIns="45720" rIns="91440" bIns="0" numCol="1" anchor="ctr" anchorCtr="0" compatLnSpc="1">
            <a:prstTxWarp prst="textNoShape">
              <a:avLst/>
            </a:prstTxWarp>
            <a:spAutoFit/>
          </a:bodyPr>
          <a:lstStyle/>
          <a:p>
            <a:pPr indent="269875" fontAlgn="base">
              <a:spcBef>
                <a:spcPct val="0"/>
              </a:spcBef>
              <a:spcAft>
                <a:spcPct val="0"/>
              </a:spcAft>
            </a:pPr>
            <a:r>
              <a:rPr lang="en-US" altLang="zh-CN" sz="3000" b="1" dirty="0" smtClean="0"/>
              <a:t> </a:t>
            </a:r>
            <a:r>
              <a:rPr lang="en-US" altLang="zh-CN" sz="2800" b="1" dirty="0" smtClean="0"/>
              <a:t>6.4.2  </a:t>
            </a:r>
            <a:r>
              <a:rPr lang="zh-CN" altLang="en-US" sz="2800" b="1" dirty="0" smtClean="0"/>
              <a:t>人身伤亡费用</a:t>
            </a:r>
            <a:endParaRPr lang="zh-CN" altLang="zh-CN" sz="2800" b="1" dirty="0" smtClean="0"/>
          </a:p>
          <a:p>
            <a:pPr marL="0" marR="0" lvl="0" indent="269875" algn="l" defTabSz="914400" rtl="0" eaLnBrk="1" fontAlgn="base" latinLnBrk="0" hangingPunct="1">
              <a:lnSpc>
                <a:spcPct val="100000"/>
              </a:lnSpc>
              <a:spcBef>
                <a:spcPct val="0"/>
              </a:spcBef>
              <a:spcAft>
                <a:spcPct val="0"/>
              </a:spcAft>
              <a:buClrTx/>
              <a:buSzTx/>
              <a:buFontTx/>
              <a:buNone/>
              <a:tabLst/>
            </a:pPr>
            <a:endParaRPr kumimoji="0" lang="zh-CN" altLang="en-US" sz="2400" b="1" i="0" u="none" strike="noStrike" cap="none" normalizeH="0" baseline="0" dirty="0" smtClean="0">
              <a:ln>
                <a:noFill/>
              </a:ln>
              <a:solidFill>
                <a:schemeClr val="tx1"/>
              </a:solidFill>
              <a:effectLst/>
              <a:latin typeface="+mn-ea"/>
              <a:cs typeface="Times New Roman" pitchFamily="18" charset="0"/>
            </a:endParaRPr>
          </a:p>
          <a:p>
            <a:pPr indent="457200"/>
            <a:r>
              <a:rPr lang="en-US" altLang="zh-CN" sz="2400" b="1" dirty="0" smtClean="0">
                <a:latin typeface="+mn-ea"/>
              </a:rPr>
              <a:t>4</a:t>
            </a:r>
            <a:r>
              <a:rPr lang="zh-CN" altLang="zh-CN" sz="2400" b="1" dirty="0" smtClean="0">
                <a:latin typeface="+mn-ea"/>
              </a:rPr>
              <a:t>．常见虚假人伤案件特点与识别</a:t>
            </a:r>
          </a:p>
          <a:p>
            <a:pPr indent="457200"/>
            <a:r>
              <a:rPr lang="zh-CN" altLang="zh-CN" sz="2200" dirty="0" smtClean="0"/>
              <a:t>（</a:t>
            </a:r>
            <a:r>
              <a:rPr lang="en-US" altLang="zh-CN" sz="2200" dirty="0" smtClean="0"/>
              <a:t>1</a:t>
            </a:r>
            <a:r>
              <a:rPr lang="zh-CN" altLang="zh-CN" sz="2200" dirty="0" smtClean="0"/>
              <a:t>）先出险，后投保</a:t>
            </a:r>
            <a:endParaRPr lang="en-US" altLang="zh-CN" sz="2200" dirty="0" smtClean="0"/>
          </a:p>
          <a:p>
            <a:pPr indent="457200"/>
            <a:r>
              <a:rPr lang="zh-CN" altLang="zh-CN" sz="2200" dirty="0"/>
              <a:t>（</a:t>
            </a:r>
            <a:r>
              <a:rPr lang="en-US" altLang="zh-CN" sz="2200" dirty="0"/>
              <a:t>2</a:t>
            </a:r>
            <a:r>
              <a:rPr lang="zh-CN" altLang="zh-CN" sz="2200" dirty="0"/>
              <a:t>）伪造单证，骗取赔款</a:t>
            </a:r>
            <a:endParaRPr lang="en-US" altLang="zh-CN" sz="2200" dirty="0"/>
          </a:p>
          <a:p>
            <a:pPr indent="457200"/>
            <a:r>
              <a:rPr lang="zh-CN" altLang="zh-CN" sz="2200" dirty="0"/>
              <a:t>（</a:t>
            </a:r>
            <a:r>
              <a:rPr lang="en-US" altLang="zh-CN" sz="2200" dirty="0"/>
              <a:t>3</a:t>
            </a:r>
            <a:r>
              <a:rPr lang="zh-CN" altLang="zh-CN" sz="2200" dirty="0"/>
              <a:t>）小伤大养</a:t>
            </a:r>
            <a:endParaRPr lang="en-US" altLang="zh-CN" sz="2200" dirty="0"/>
          </a:p>
          <a:p>
            <a:pPr indent="457200"/>
            <a:r>
              <a:rPr lang="zh-CN" altLang="zh-CN" sz="2200" dirty="0"/>
              <a:t>（</a:t>
            </a:r>
            <a:r>
              <a:rPr lang="en-US" altLang="zh-CN" sz="2200" dirty="0"/>
              <a:t>4</a:t>
            </a:r>
            <a:r>
              <a:rPr lang="zh-CN" altLang="zh-CN" sz="2200" dirty="0"/>
              <a:t>）搭车看病，冒名顶替</a:t>
            </a:r>
            <a:endParaRPr lang="en-US" altLang="zh-CN" sz="2200" dirty="0"/>
          </a:p>
          <a:p>
            <a:pPr indent="457200"/>
            <a:r>
              <a:rPr lang="zh-CN" altLang="zh-CN" sz="2200" dirty="0"/>
              <a:t>（</a:t>
            </a:r>
            <a:r>
              <a:rPr lang="en-US" altLang="zh-CN" sz="2200" dirty="0"/>
              <a:t>5</a:t>
            </a:r>
            <a:r>
              <a:rPr lang="zh-CN" altLang="zh-CN" sz="2200" dirty="0"/>
              <a:t>）混淆险种</a:t>
            </a:r>
            <a:endParaRPr lang="en-US" altLang="zh-CN" sz="2200" dirty="0"/>
          </a:p>
          <a:p>
            <a:pPr indent="457200"/>
            <a:r>
              <a:rPr lang="zh-CN" altLang="zh-CN" sz="2200" dirty="0"/>
              <a:t>（</a:t>
            </a:r>
            <a:r>
              <a:rPr lang="en-US" altLang="zh-CN" sz="2200" dirty="0"/>
              <a:t>6</a:t>
            </a:r>
            <a:r>
              <a:rPr lang="zh-CN" altLang="zh-CN" sz="2200" dirty="0"/>
              <a:t>）增加被扶养人</a:t>
            </a:r>
            <a:r>
              <a:rPr lang="zh-CN" altLang="zh-CN" sz="2200" dirty="0" smtClean="0"/>
              <a:t>，减少扶养义务人</a:t>
            </a:r>
            <a:endParaRPr lang="en-US" altLang="zh-CN" sz="2200" dirty="0" smtClean="0">
              <a:latin typeface="+mn-ea"/>
            </a:endParaRPr>
          </a:p>
        </p:txBody>
      </p:sp>
    </p:spTree>
    <p:extLst>
      <p:ext uri="{BB962C8B-B14F-4D97-AF65-F5344CB8AC3E}">
        <p14:creationId xmlns:p14="http://schemas.microsoft.com/office/powerpoint/2010/main" val="2094906781"/>
      </p:ext>
    </p:extLst>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528" fill="hold" grpId="0" nodeType="afterEffect">
                                  <p:stCondLst>
                                    <p:cond delay="0"/>
                                  </p:stCondLst>
                                  <p:childTnLst>
                                    <p:set>
                                      <p:cBhvr>
                                        <p:cTn id="11" dur="1" fill="hold">
                                          <p:stCondLst>
                                            <p:cond delay="0"/>
                                          </p:stCondLst>
                                        </p:cTn>
                                        <p:tgtEl>
                                          <p:spTgt spid="23"/>
                                        </p:tgtEl>
                                        <p:attrNameLst>
                                          <p:attrName>style.visibility</p:attrName>
                                        </p:attrNameLst>
                                      </p:cBhvr>
                                      <p:to>
                                        <p:strVal val="visible"/>
                                      </p:to>
                                    </p:set>
                                    <p:anim calcmode="lin" valueType="num">
                                      <p:cBhvr>
                                        <p:cTn id="12" dur="500" fill="hold"/>
                                        <p:tgtEl>
                                          <p:spTgt spid="23"/>
                                        </p:tgtEl>
                                        <p:attrNameLst>
                                          <p:attrName>ppt_w</p:attrName>
                                        </p:attrNameLst>
                                      </p:cBhvr>
                                      <p:tavLst>
                                        <p:tav tm="0">
                                          <p:val>
                                            <p:fltVal val="0"/>
                                          </p:val>
                                        </p:tav>
                                        <p:tav tm="100000">
                                          <p:val>
                                            <p:strVal val="#ppt_w"/>
                                          </p:val>
                                        </p:tav>
                                      </p:tavLst>
                                    </p:anim>
                                    <p:anim calcmode="lin" valueType="num">
                                      <p:cBhvr>
                                        <p:cTn id="13" dur="500" fill="hold"/>
                                        <p:tgtEl>
                                          <p:spTgt spid="23"/>
                                        </p:tgtEl>
                                        <p:attrNameLst>
                                          <p:attrName>ppt_h</p:attrName>
                                        </p:attrNameLst>
                                      </p:cBhvr>
                                      <p:tavLst>
                                        <p:tav tm="0">
                                          <p:val>
                                            <p:fltVal val="0"/>
                                          </p:val>
                                        </p:tav>
                                        <p:tav tm="100000">
                                          <p:val>
                                            <p:strVal val="#ppt_h"/>
                                          </p:val>
                                        </p:tav>
                                      </p:tavLst>
                                    </p:anim>
                                    <p:animEffect transition="in" filter="fade">
                                      <p:cBhvr>
                                        <p:cTn id="14" dur="500"/>
                                        <p:tgtEl>
                                          <p:spTgt spid="23"/>
                                        </p:tgtEl>
                                      </p:cBhvr>
                                    </p:animEffect>
                                    <p:anim calcmode="lin" valueType="num">
                                      <p:cBhvr>
                                        <p:cTn id="15" dur="500" fill="hold"/>
                                        <p:tgtEl>
                                          <p:spTgt spid="23"/>
                                        </p:tgtEl>
                                        <p:attrNameLst>
                                          <p:attrName>ppt_x</p:attrName>
                                        </p:attrNameLst>
                                      </p:cBhvr>
                                      <p:tavLst>
                                        <p:tav tm="0">
                                          <p:val>
                                            <p:fltVal val="0.5"/>
                                          </p:val>
                                        </p:tav>
                                        <p:tav tm="100000">
                                          <p:val>
                                            <p:strVal val="#ppt_x"/>
                                          </p:val>
                                        </p:tav>
                                      </p:tavLst>
                                    </p:anim>
                                    <p:anim calcmode="lin" valueType="num">
                                      <p:cBhvr>
                                        <p:cTn id="16" dur="500" fill="hold"/>
                                        <p:tgtEl>
                                          <p:spTgt spid="23"/>
                                        </p:tgtEl>
                                        <p:attrNameLst>
                                          <p:attrName>ppt_y</p:attrName>
                                        </p:attrNameLst>
                                      </p:cBhvr>
                                      <p:tavLst>
                                        <p:tav tm="0">
                                          <p:val>
                                            <p:fltVal val="0.5"/>
                                          </p:val>
                                        </p:tav>
                                        <p:tav tm="100000">
                                          <p:val>
                                            <p:strVal val="#ppt_y"/>
                                          </p:val>
                                        </p:tav>
                                      </p:tavLst>
                                    </p:anim>
                                  </p:childTnLst>
                                </p:cTn>
                              </p:par>
                            </p:childTnLst>
                          </p:cTn>
                        </p:par>
                        <p:par>
                          <p:cTn id="17" fill="hold">
                            <p:stCondLst>
                              <p:cond delay="1000"/>
                            </p:stCondLst>
                            <p:childTnLst>
                              <p:par>
                                <p:cTn id="18" presetID="22" presetClass="entr" presetSubtype="4" fill="hold" grpId="0" nodeType="afterEffect">
                                  <p:stCondLst>
                                    <p:cond delay="0"/>
                                  </p:stCondLst>
                                  <p:childTnLst>
                                    <p:set>
                                      <p:cBhvr>
                                        <p:cTn id="19" dur="1" fill="hold">
                                          <p:stCondLst>
                                            <p:cond delay="0"/>
                                          </p:stCondLst>
                                        </p:cTn>
                                        <p:tgtEl>
                                          <p:spTgt spid="25"/>
                                        </p:tgtEl>
                                        <p:attrNameLst>
                                          <p:attrName>style.visibility</p:attrName>
                                        </p:attrNameLst>
                                      </p:cBhvr>
                                      <p:to>
                                        <p:strVal val="visible"/>
                                      </p:to>
                                    </p:set>
                                    <p:animEffect transition="in" filter="wipe(down)">
                                      <p:cBhvr>
                                        <p:cTn id="20" dur="750"/>
                                        <p:tgtEl>
                                          <p:spTgt spid="25"/>
                                        </p:tgtEl>
                                      </p:cBhvr>
                                    </p:animEffect>
                                  </p:childTnLst>
                                </p:cTn>
                              </p:par>
                            </p:childTnLst>
                          </p:cTn>
                        </p:par>
                        <p:par>
                          <p:cTn id="21" fill="hold">
                            <p:stCondLst>
                              <p:cond delay="1750"/>
                            </p:stCondLst>
                            <p:childTnLst>
                              <p:par>
                                <p:cTn id="22" presetID="2" presetClass="entr" presetSubtype="2" fill="hold" grpId="0" nodeType="afterEffect">
                                  <p:stCondLst>
                                    <p:cond delay="0"/>
                                  </p:stCondLst>
                                  <p:childTnLst>
                                    <p:set>
                                      <p:cBhvr>
                                        <p:cTn id="23" dur="1" fill="hold">
                                          <p:stCondLst>
                                            <p:cond delay="0"/>
                                          </p:stCondLst>
                                        </p:cTn>
                                        <p:tgtEl>
                                          <p:spTgt spid="17"/>
                                        </p:tgtEl>
                                        <p:attrNameLst>
                                          <p:attrName>style.visibility</p:attrName>
                                        </p:attrNameLst>
                                      </p:cBhvr>
                                      <p:to>
                                        <p:strVal val="visible"/>
                                      </p:to>
                                    </p:set>
                                    <p:anim calcmode="lin" valueType="num">
                                      <p:cBhvr additive="base">
                                        <p:cTn id="24" dur="500" fill="hold"/>
                                        <p:tgtEl>
                                          <p:spTgt spid="17"/>
                                        </p:tgtEl>
                                        <p:attrNameLst>
                                          <p:attrName>ppt_x</p:attrName>
                                        </p:attrNameLst>
                                      </p:cBhvr>
                                      <p:tavLst>
                                        <p:tav tm="0">
                                          <p:val>
                                            <p:strVal val="1+#ppt_w/2"/>
                                          </p:val>
                                        </p:tav>
                                        <p:tav tm="100000">
                                          <p:val>
                                            <p:strVal val="#ppt_x"/>
                                          </p:val>
                                        </p:tav>
                                      </p:tavLst>
                                    </p:anim>
                                    <p:anim calcmode="lin" valueType="num">
                                      <p:cBhvr additive="base">
                                        <p:cTn id="25" dur="500" fill="hold"/>
                                        <p:tgtEl>
                                          <p:spTgt spid="17"/>
                                        </p:tgtEl>
                                        <p:attrNameLst>
                                          <p:attrName>ppt_y</p:attrName>
                                        </p:attrNameLst>
                                      </p:cBhvr>
                                      <p:tavLst>
                                        <p:tav tm="0">
                                          <p:val>
                                            <p:strVal val="#ppt_y"/>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8" presetClass="entr" presetSubtype="16" fill="hold" grpId="0" nodeType="clickEffect">
                                  <p:stCondLst>
                                    <p:cond delay="0"/>
                                  </p:stCondLst>
                                  <p:childTnLst>
                                    <p:set>
                                      <p:cBhvr>
                                        <p:cTn id="29" dur="1" fill="hold">
                                          <p:stCondLst>
                                            <p:cond delay="0"/>
                                          </p:stCondLst>
                                        </p:cTn>
                                        <p:tgtEl>
                                          <p:spTgt spid="75777"/>
                                        </p:tgtEl>
                                        <p:attrNameLst>
                                          <p:attrName>style.visibility</p:attrName>
                                        </p:attrNameLst>
                                      </p:cBhvr>
                                      <p:to>
                                        <p:strVal val="visible"/>
                                      </p:to>
                                    </p:set>
                                    <p:animEffect transition="in" filter="diamond(in)">
                                      <p:cBhvr>
                                        <p:cTn id="30" dur="2000"/>
                                        <p:tgtEl>
                                          <p:spTgt spid="757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5" grpId="0"/>
      <p:bldP spid="17" grpId="0" animBg="1"/>
      <p:bldP spid="75777"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5"/>
          <p:cNvGrpSpPr>
            <a:grpSpLocks/>
          </p:cNvGrpSpPr>
          <p:nvPr/>
        </p:nvGrpSpPr>
        <p:grpSpPr bwMode="auto">
          <a:xfrm>
            <a:off x="-421928" y="152402"/>
            <a:ext cx="3196125" cy="594953"/>
            <a:chOff x="6168776" y="1221676"/>
            <a:chExt cx="3690110" cy="686848"/>
          </a:xfrm>
        </p:grpSpPr>
        <p:sp>
          <p:nvSpPr>
            <p:cNvPr id="5" name="圆角矩形 4"/>
            <p:cNvSpPr/>
            <p:nvPr/>
          </p:nvSpPr>
          <p:spPr>
            <a:xfrm>
              <a:off x="6168776" y="1221676"/>
              <a:ext cx="3690110" cy="593421"/>
            </a:xfrm>
            <a:prstGeom prst="roundRect">
              <a:avLst>
                <a:gd name="adj" fmla="val 50000"/>
              </a:avLst>
            </a:prstGeom>
            <a:solidFill>
              <a:srgbClr val="FFFFFF"/>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solidFill>
                  <a:srgbClr val="3F7B33"/>
                </a:solidFill>
                <a:latin typeface="等线" panose="020F0502020204030204"/>
                <a:ea typeface="等线" panose="02010600030101010101" pitchFamily="2" charset="-122"/>
              </a:endParaRPr>
            </a:p>
          </p:txBody>
        </p:sp>
        <p:sp>
          <p:nvSpPr>
            <p:cNvPr id="6" name="文本框 13"/>
            <p:cNvSpPr txBox="1">
              <a:spLocks noChangeArrowheads="1"/>
            </p:cNvSpPr>
            <p:nvPr/>
          </p:nvSpPr>
          <p:spPr bwMode="auto">
            <a:xfrm>
              <a:off x="6834600" y="1233426"/>
              <a:ext cx="2830181" cy="675098"/>
            </a:xfrm>
            <a:prstGeom prst="rect">
              <a:avLst/>
            </a:prstGeom>
            <a:noFill/>
            <a:ln w="9525">
              <a:noFill/>
              <a:miter lim="800000"/>
              <a:headEnd/>
              <a:tailEnd/>
            </a:ln>
          </p:spPr>
          <p:txBody>
            <a:bodyPr wrap="none">
              <a:spAutoFit/>
            </a:bodyPr>
            <a:lstStyle/>
            <a:p>
              <a:r>
                <a:rPr lang="en-US" altLang="zh-CN" sz="3200" b="1" dirty="0" smtClean="0">
                  <a:solidFill>
                    <a:schemeClr val="accent1"/>
                  </a:solidFill>
                </a:rPr>
                <a:t>6.4 </a:t>
              </a:r>
              <a:r>
                <a:rPr lang="zh-CN" altLang="en-US" sz="3200" b="1" dirty="0" smtClean="0">
                  <a:solidFill>
                    <a:schemeClr val="accent1"/>
                  </a:solidFill>
                </a:rPr>
                <a:t>损失确定</a:t>
              </a:r>
              <a:endParaRPr lang="zh-CN" altLang="zh-CN" sz="3200" b="1" dirty="0">
                <a:solidFill>
                  <a:schemeClr val="accent1"/>
                </a:solidFill>
              </a:endParaRPr>
            </a:p>
          </p:txBody>
        </p:sp>
      </p:grpSp>
      <p:sp>
        <p:nvSpPr>
          <p:cNvPr id="23" name="TextBox 22"/>
          <p:cNvSpPr txBox="1"/>
          <p:nvPr/>
        </p:nvSpPr>
        <p:spPr>
          <a:xfrm>
            <a:off x="976393" y="1735810"/>
            <a:ext cx="4556502" cy="1107992"/>
          </a:xfrm>
          <a:prstGeom prst="rect">
            <a:avLst/>
          </a:prstGeom>
          <a:noFill/>
        </p:spPr>
        <p:txBody>
          <a:bodyPr wrap="square" lIns="121917" tIns="60958" rIns="121917" bIns="60958" rtlCol="0">
            <a:spAutoFit/>
          </a:bodyPr>
          <a:lstStyle/>
          <a:p>
            <a:pPr algn="ctr"/>
            <a:r>
              <a:rPr lang="zh-CN" altLang="en-US" sz="3200" b="1" dirty="0" smtClean="0">
                <a:solidFill>
                  <a:schemeClr val="bg1"/>
                </a:solidFill>
                <a:latin typeface="微软雅黑" pitchFamily="34" charset="-122"/>
                <a:ea typeface="微软雅黑" pitchFamily="34" charset="-122"/>
              </a:rPr>
              <a:t>能力</a:t>
            </a:r>
            <a:endParaRPr lang="en-US" altLang="zh-CN" sz="3200" b="1" dirty="0" smtClean="0">
              <a:solidFill>
                <a:schemeClr val="bg1"/>
              </a:solidFill>
              <a:latin typeface="微软雅黑" pitchFamily="34" charset="-122"/>
              <a:ea typeface="微软雅黑" pitchFamily="34" charset="-122"/>
            </a:endParaRPr>
          </a:p>
          <a:p>
            <a:pPr algn="ctr"/>
            <a:r>
              <a:rPr lang="zh-CN" altLang="en-US" sz="3200" b="1" dirty="0" smtClean="0">
                <a:solidFill>
                  <a:schemeClr val="bg1"/>
                </a:solidFill>
                <a:latin typeface="微软雅黑" pitchFamily="34" charset="-122"/>
                <a:ea typeface="微软雅黑" pitchFamily="34" charset="-122"/>
              </a:rPr>
              <a:t>目标</a:t>
            </a:r>
            <a:endParaRPr lang="zh-CN" altLang="en-US" sz="3200" b="1" dirty="0">
              <a:solidFill>
                <a:schemeClr val="bg1"/>
              </a:solidFill>
              <a:latin typeface="微软雅黑" pitchFamily="34" charset="-122"/>
              <a:ea typeface="微软雅黑" pitchFamily="34" charset="-122"/>
            </a:endParaRPr>
          </a:p>
        </p:txBody>
      </p:sp>
      <p:sp>
        <p:nvSpPr>
          <p:cNvPr id="25" name="文本框 24"/>
          <p:cNvSpPr txBox="1"/>
          <p:nvPr/>
        </p:nvSpPr>
        <p:spPr>
          <a:xfrm>
            <a:off x="10617954" y="7768848"/>
            <a:ext cx="723275" cy="344710"/>
          </a:xfrm>
          <a:prstGeom prst="rect">
            <a:avLst/>
          </a:prstGeom>
          <a:noFill/>
        </p:spPr>
        <p:txBody>
          <a:bodyPr wrap="none" rtlCol="0">
            <a:spAutoFit/>
          </a:bodyPr>
          <a:lstStyle/>
          <a:p>
            <a:pPr>
              <a:lnSpc>
                <a:spcPct val="130000"/>
              </a:lnSpc>
            </a:pPr>
            <a:r>
              <a:rPr lang="zh-CN" altLang="en-US" sz="1400" dirty="0" smtClean="0">
                <a:latin typeface="Arial" panose="020B0604020202020204" pitchFamily="34" charset="0"/>
                <a:ea typeface="微软雅黑" panose="020B0503020204020204" pitchFamily="34" charset="-122"/>
              </a:rPr>
              <a:t>延迟符</a:t>
            </a:r>
          </a:p>
        </p:txBody>
      </p:sp>
      <p:sp>
        <p:nvSpPr>
          <p:cNvPr id="17" name="圆角矩形 16"/>
          <p:cNvSpPr/>
          <p:nvPr/>
        </p:nvSpPr>
        <p:spPr>
          <a:xfrm>
            <a:off x="325821" y="1047378"/>
            <a:ext cx="11235915" cy="5430914"/>
          </a:xfrm>
          <a:prstGeom prst="roundRect">
            <a:avLst/>
          </a:prstGeom>
          <a:no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p>
        </p:txBody>
      </p:sp>
      <p:sp>
        <p:nvSpPr>
          <p:cNvPr id="75777" name="Rectangle 1"/>
          <p:cNvSpPr>
            <a:spLocks noChangeArrowheads="1"/>
          </p:cNvSpPr>
          <p:nvPr/>
        </p:nvSpPr>
        <p:spPr bwMode="auto">
          <a:xfrm>
            <a:off x="1071450" y="1670980"/>
            <a:ext cx="9314480" cy="4478149"/>
          </a:xfrm>
          <a:prstGeom prst="rect">
            <a:avLst/>
          </a:prstGeom>
          <a:noFill/>
          <a:ln w="9525">
            <a:noFill/>
            <a:miter lim="800000"/>
            <a:headEnd/>
            <a:tailEnd/>
          </a:ln>
          <a:effectLst/>
        </p:spPr>
        <p:txBody>
          <a:bodyPr vert="horz" wrap="square" lIns="91440" tIns="45720" rIns="91440" bIns="0" numCol="1" anchor="ctr" anchorCtr="0" compatLnSpc="1">
            <a:prstTxWarp prst="textNoShape">
              <a:avLst/>
            </a:prstTxWarp>
            <a:spAutoFit/>
          </a:bodyPr>
          <a:lstStyle/>
          <a:p>
            <a:pPr indent="269875" fontAlgn="base">
              <a:spcBef>
                <a:spcPct val="0"/>
              </a:spcBef>
              <a:spcAft>
                <a:spcPct val="0"/>
              </a:spcAft>
            </a:pPr>
            <a:r>
              <a:rPr lang="en-US" altLang="zh-CN" sz="3000" b="1" dirty="0" smtClean="0"/>
              <a:t> 6.4.3  </a:t>
            </a:r>
            <a:r>
              <a:rPr lang="zh-CN" altLang="en-US" sz="3000" b="1" dirty="0" smtClean="0"/>
              <a:t>其他财产定损</a:t>
            </a:r>
            <a:endParaRPr lang="zh-CN" altLang="zh-CN" sz="3000" b="1" dirty="0" smtClean="0"/>
          </a:p>
          <a:p>
            <a:pPr marL="0" marR="0" lvl="0" indent="269875" algn="l" defTabSz="914400" rtl="0" eaLnBrk="1" fontAlgn="base" latinLnBrk="0" hangingPunct="1">
              <a:lnSpc>
                <a:spcPct val="100000"/>
              </a:lnSpc>
              <a:spcBef>
                <a:spcPct val="0"/>
              </a:spcBef>
              <a:spcAft>
                <a:spcPct val="0"/>
              </a:spcAft>
              <a:buClrTx/>
              <a:buSzTx/>
              <a:buFontTx/>
              <a:buNone/>
              <a:tabLst/>
            </a:pPr>
            <a:endParaRPr kumimoji="0" lang="zh-CN" altLang="en-US" sz="2400" b="1" i="0" u="none" strike="noStrike" cap="none" normalizeH="0" baseline="0" dirty="0" smtClean="0">
              <a:ln>
                <a:noFill/>
              </a:ln>
              <a:solidFill>
                <a:schemeClr val="tx1"/>
              </a:solidFill>
              <a:effectLst/>
              <a:latin typeface="+mn-ea"/>
              <a:cs typeface="Times New Roman" pitchFamily="18" charset="0"/>
            </a:endParaRPr>
          </a:p>
          <a:p>
            <a:pPr indent="457200"/>
            <a:r>
              <a:rPr lang="en-US" altLang="zh-CN" sz="2400" b="1" dirty="0" smtClean="0">
                <a:latin typeface="+mn-ea"/>
              </a:rPr>
              <a:t>1</a:t>
            </a:r>
            <a:r>
              <a:rPr lang="zh-CN" altLang="zh-CN" sz="2400" b="1" dirty="0" smtClean="0">
                <a:latin typeface="+mn-ea"/>
              </a:rPr>
              <a:t>．第三者财产损失确定</a:t>
            </a:r>
          </a:p>
          <a:p>
            <a:pPr indent="457200"/>
            <a:r>
              <a:rPr lang="en-US" altLang="zh-CN" sz="2400" b="1" dirty="0" smtClean="0">
                <a:latin typeface="+mn-ea"/>
              </a:rPr>
              <a:t>2</a:t>
            </a:r>
            <a:r>
              <a:rPr lang="zh-CN" altLang="zh-CN" sz="2400" b="1" dirty="0" smtClean="0">
                <a:latin typeface="+mn-ea"/>
              </a:rPr>
              <a:t>．车上货物损失确定</a:t>
            </a:r>
            <a:endParaRPr lang="en-US" altLang="zh-CN" sz="2400" b="1" dirty="0" smtClean="0">
              <a:latin typeface="+mn-ea"/>
            </a:endParaRPr>
          </a:p>
          <a:p>
            <a:pPr indent="457200"/>
            <a:endParaRPr lang="en-US" altLang="zh-CN" sz="2400" b="1" dirty="0" smtClean="0">
              <a:latin typeface="+mn-ea"/>
            </a:endParaRPr>
          </a:p>
          <a:p>
            <a:pPr indent="457200"/>
            <a:r>
              <a:rPr lang="en-US" altLang="zh-CN" sz="3000" b="1" dirty="0" smtClean="0"/>
              <a:t>6.4.4  </a:t>
            </a:r>
            <a:r>
              <a:rPr lang="zh-CN" altLang="zh-CN" sz="3000" b="1" dirty="0" smtClean="0"/>
              <a:t>施救费用确定</a:t>
            </a:r>
            <a:endParaRPr lang="en-US" altLang="zh-CN" sz="3000" b="1" dirty="0" smtClean="0"/>
          </a:p>
          <a:p>
            <a:pPr indent="457200"/>
            <a:endParaRPr lang="zh-CN" altLang="zh-CN" sz="3000" b="1" dirty="0" smtClean="0"/>
          </a:p>
          <a:p>
            <a:pPr indent="457200"/>
            <a:r>
              <a:rPr lang="en-US" altLang="zh-CN" sz="2400" b="1" dirty="0" smtClean="0">
                <a:latin typeface="+mn-ea"/>
              </a:rPr>
              <a:t>1</a:t>
            </a:r>
            <a:r>
              <a:rPr lang="zh-CN" altLang="zh-CN" sz="2400" b="1" dirty="0" smtClean="0">
                <a:latin typeface="+mn-ea"/>
              </a:rPr>
              <a:t>．确定施救费用应遵循的原则</a:t>
            </a:r>
          </a:p>
          <a:p>
            <a:pPr indent="457200"/>
            <a:r>
              <a:rPr lang="en-US" altLang="zh-CN" sz="2400" b="1" dirty="0" smtClean="0">
                <a:latin typeface="+mn-ea"/>
              </a:rPr>
              <a:t>2</a:t>
            </a:r>
            <a:r>
              <a:rPr lang="zh-CN" altLang="zh-CN" sz="2400" b="1" dirty="0" smtClean="0">
                <a:latin typeface="+mn-ea"/>
              </a:rPr>
              <a:t>．常见的不合理施救</a:t>
            </a:r>
          </a:p>
          <a:p>
            <a:pPr indent="457200"/>
            <a:endParaRPr lang="zh-CN" altLang="zh-CN" sz="2400" b="1" dirty="0" smtClean="0">
              <a:latin typeface="+mn-ea"/>
            </a:endParaRPr>
          </a:p>
          <a:p>
            <a:pPr indent="457200"/>
            <a:r>
              <a:rPr lang="en-US" altLang="zh-CN" sz="3000" b="1" dirty="0" smtClean="0"/>
              <a:t>6.4.5  </a:t>
            </a:r>
            <a:r>
              <a:rPr lang="zh-CN" altLang="zh-CN" sz="3000" b="1" dirty="0" smtClean="0"/>
              <a:t>残值处理</a:t>
            </a:r>
          </a:p>
        </p:txBody>
      </p:sp>
    </p:spTree>
    <p:extLst>
      <p:ext uri="{BB962C8B-B14F-4D97-AF65-F5344CB8AC3E}">
        <p14:creationId xmlns:p14="http://schemas.microsoft.com/office/powerpoint/2010/main" val="2094906781"/>
      </p:ext>
    </p:extLst>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528" fill="hold" grpId="0" nodeType="afterEffect">
                                  <p:stCondLst>
                                    <p:cond delay="0"/>
                                  </p:stCondLst>
                                  <p:childTnLst>
                                    <p:set>
                                      <p:cBhvr>
                                        <p:cTn id="11" dur="1" fill="hold">
                                          <p:stCondLst>
                                            <p:cond delay="0"/>
                                          </p:stCondLst>
                                        </p:cTn>
                                        <p:tgtEl>
                                          <p:spTgt spid="23"/>
                                        </p:tgtEl>
                                        <p:attrNameLst>
                                          <p:attrName>style.visibility</p:attrName>
                                        </p:attrNameLst>
                                      </p:cBhvr>
                                      <p:to>
                                        <p:strVal val="visible"/>
                                      </p:to>
                                    </p:set>
                                    <p:anim calcmode="lin" valueType="num">
                                      <p:cBhvr>
                                        <p:cTn id="12" dur="500" fill="hold"/>
                                        <p:tgtEl>
                                          <p:spTgt spid="23"/>
                                        </p:tgtEl>
                                        <p:attrNameLst>
                                          <p:attrName>ppt_w</p:attrName>
                                        </p:attrNameLst>
                                      </p:cBhvr>
                                      <p:tavLst>
                                        <p:tav tm="0">
                                          <p:val>
                                            <p:fltVal val="0"/>
                                          </p:val>
                                        </p:tav>
                                        <p:tav tm="100000">
                                          <p:val>
                                            <p:strVal val="#ppt_w"/>
                                          </p:val>
                                        </p:tav>
                                      </p:tavLst>
                                    </p:anim>
                                    <p:anim calcmode="lin" valueType="num">
                                      <p:cBhvr>
                                        <p:cTn id="13" dur="500" fill="hold"/>
                                        <p:tgtEl>
                                          <p:spTgt spid="23"/>
                                        </p:tgtEl>
                                        <p:attrNameLst>
                                          <p:attrName>ppt_h</p:attrName>
                                        </p:attrNameLst>
                                      </p:cBhvr>
                                      <p:tavLst>
                                        <p:tav tm="0">
                                          <p:val>
                                            <p:fltVal val="0"/>
                                          </p:val>
                                        </p:tav>
                                        <p:tav tm="100000">
                                          <p:val>
                                            <p:strVal val="#ppt_h"/>
                                          </p:val>
                                        </p:tav>
                                      </p:tavLst>
                                    </p:anim>
                                    <p:animEffect transition="in" filter="fade">
                                      <p:cBhvr>
                                        <p:cTn id="14" dur="500"/>
                                        <p:tgtEl>
                                          <p:spTgt spid="23"/>
                                        </p:tgtEl>
                                      </p:cBhvr>
                                    </p:animEffect>
                                    <p:anim calcmode="lin" valueType="num">
                                      <p:cBhvr>
                                        <p:cTn id="15" dur="500" fill="hold"/>
                                        <p:tgtEl>
                                          <p:spTgt spid="23"/>
                                        </p:tgtEl>
                                        <p:attrNameLst>
                                          <p:attrName>ppt_x</p:attrName>
                                        </p:attrNameLst>
                                      </p:cBhvr>
                                      <p:tavLst>
                                        <p:tav tm="0">
                                          <p:val>
                                            <p:fltVal val="0.5"/>
                                          </p:val>
                                        </p:tav>
                                        <p:tav tm="100000">
                                          <p:val>
                                            <p:strVal val="#ppt_x"/>
                                          </p:val>
                                        </p:tav>
                                      </p:tavLst>
                                    </p:anim>
                                    <p:anim calcmode="lin" valueType="num">
                                      <p:cBhvr>
                                        <p:cTn id="16" dur="500" fill="hold"/>
                                        <p:tgtEl>
                                          <p:spTgt spid="23"/>
                                        </p:tgtEl>
                                        <p:attrNameLst>
                                          <p:attrName>ppt_y</p:attrName>
                                        </p:attrNameLst>
                                      </p:cBhvr>
                                      <p:tavLst>
                                        <p:tav tm="0">
                                          <p:val>
                                            <p:fltVal val="0.5"/>
                                          </p:val>
                                        </p:tav>
                                        <p:tav tm="100000">
                                          <p:val>
                                            <p:strVal val="#ppt_y"/>
                                          </p:val>
                                        </p:tav>
                                      </p:tavLst>
                                    </p:anim>
                                  </p:childTnLst>
                                </p:cTn>
                              </p:par>
                            </p:childTnLst>
                          </p:cTn>
                        </p:par>
                        <p:par>
                          <p:cTn id="17" fill="hold">
                            <p:stCondLst>
                              <p:cond delay="1000"/>
                            </p:stCondLst>
                            <p:childTnLst>
                              <p:par>
                                <p:cTn id="18" presetID="22" presetClass="entr" presetSubtype="4" fill="hold" grpId="0" nodeType="afterEffect">
                                  <p:stCondLst>
                                    <p:cond delay="0"/>
                                  </p:stCondLst>
                                  <p:childTnLst>
                                    <p:set>
                                      <p:cBhvr>
                                        <p:cTn id="19" dur="1" fill="hold">
                                          <p:stCondLst>
                                            <p:cond delay="0"/>
                                          </p:stCondLst>
                                        </p:cTn>
                                        <p:tgtEl>
                                          <p:spTgt spid="25"/>
                                        </p:tgtEl>
                                        <p:attrNameLst>
                                          <p:attrName>style.visibility</p:attrName>
                                        </p:attrNameLst>
                                      </p:cBhvr>
                                      <p:to>
                                        <p:strVal val="visible"/>
                                      </p:to>
                                    </p:set>
                                    <p:animEffect transition="in" filter="wipe(down)">
                                      <p:cBhvr>
                                        <p:cTn id="20" dur="750"/>
                                        <p:tgtEl>
                                          <p:spTgt spid="25"/>
                                        </p:tgtEl>
                                      </p:cBhvr>
                                    </p:animEffect>
                                  </p:childTnLst>
                                </p:cTn>
                              </p:par>
                            </p:childTnLst>
                          </p:cTn>
                        </p:par>
                        <p:par>
                          <p:cTn id="21" fill="hold">
                            <p:stCondLst>
                              <p:cond delay="1750"/>
                            </p:stCondLst>
                            <p:childTnLst>
                              <p:par>
                                <p:cTn id="22" presetID="2" presetClass="entr" presetSubtype="2" fill="hold" grpId="0" nodeType="afterEffect">
                                  <p:stCondLst>
                                    <p:cond delay="0"/>
                                  </p:stCondLst>
                                  <p:childTnLst>
                                    <p:set>
                                      <p:cBhvr>
                                        <p:cTn id="23" dur="1" fill="hold">
                                          <p:stCondLst>
                                            <p:cond delay="0"/>
                                          </p:stCondLst>
                                        </p:cTn>
                                        <p:tgtEl>
                                          <p:spTgt spid="17"/>
                                        </p:tgtEl>
                                        <p:attrNameLst>
                                          <p:attrName>style.visibility</p:attrName>
                                        </p:attrNameLst>
                                      </p:cBhvr>
                                      <p:to>
                                        <p:strVal val="visible"/>
                                      </p:to>
                                    </p:set>
                                    <p:anim calcmode="lin" valueType="num">
                                      <p:cBhvr additive="base">
                                        <p:cTn id="24" dur="500" fill="hold"/>
                                        <p:tgtEl>
                                          <p:spTgt spid="17"/>
                                        </p:tgtEl>
                                        <p:attrNameLst>
                                          <p:attrName>ppt_x</p:attrName>
                                        </p:attrNameLst>
                                      </p:cBhvr>
                                      <p:tavLst>
                                        <p:tav tm="0">
                                          <p:val>
                                            <p:strVal val="1+#ppt_w/2"/>
                                          </p:val>
                                        </p:tav>
                                        <p:tav tm="100000">
                                          <p:val>
                                            <p:strVal val="#ppt_x"/>
                                          </p:val>
                                        </p:tav>
                                      </p:tavLst>
                                    </p:anim>
                                    <p:anim calcmode="lin" valueType="num">
                                      <p:cBhvr additive="base">
                                        <p:cTn id="25" dur="500" fill="hold"/>
                                        <p:tgtEl>
                                          <p:spTgt spid="17"/>
                                        </p:tgtEl>
                                        <p:attrNameLst>
                                          <p:attrName>ppt_y</p:attrName>
                                        </p:attrNameLst>
                                      </p:cBhvr>
                                      <p:tavLst>
                                        <p:tav tm="0">
                                          <p:val>
                                            <p:strVal val="#ppt_y"/>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8" presetClass="entr" presetSubtype="16" fill="hold" grpId="0" nodeType="clickEffect">
                                  <p:stCondLst>
                                    <p:cond delay="0"/>
                                  </p:stCondLst>
                                  <p:childTnLst>
                                    <p:set>
                                      <p:cBhvr>
                                        <p:cTn id="29" dur="1" fill="hold">
                                          <p:stCondLst>
                                            <p:cond delay="0"/>
                                          </p:stCondLst>
                                        </p:cTn>
                                        <p:tgtEl>
                                          <p:spTgt spid="75777"/>
                                        </p:tgtEl>
                                        <p:attrNameLst>
                                          <p:attrName>style.visibility</p:attrName>
                                        </p:attrNameLst>
                                      </p:cBhvr>
                                      <p:to>
                                        <p:strVal val="visible"/>
                                      </p:to>
                                    </p:set>
                                    <p:animEffect transition="in" filter="diamond(in)">
                                      <p:cBhvr>
                                        <p:cTn id="30" dur="2000"/>
                                        <p:tgtEl>
                                          <p:spTgt spid="757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5" grpId="0"/>
      <p:bldP spid="17" grpId="0" animBg="1"/>
      <p:bldP spid="75777"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1717932" y="1248386"/>
            <a:ext cx="1446605" cy="1107996"/>
          </a:xfrm>
          <a:prstGeom prst="rect">
            <a:avLst/>
          </a:prstGeom>
          <a:noFill/>
        </p:spPr>
        <p:txBody>
          <a:bodyPr wrap="square" lIns="91440" tIns="45720" rIns="91440" bIns="45720">
            <a:spAutoFit/>
          </a:bodyPr>
          <a:lstStyle/>
          <a:p>
            <a:r>
              <a:rPr lang="zh-CN" altLang="en-US" sz="6600" b="1" dirty="0">
                <a:ln w="19050">
                  <a:solidFill>
                    <a:srgbClr val="92D050"/>
                  </a:solidFill>
                  <a:prstDash val="solid"/>
                </a:ln>
                <a:solidFill>
                  <a:schemeClr val="accent1">
                    <a:lumMod val="75000"/>
                  </a:schemeClr>
                </a:solidFill>
                <a:effectLst>
                  <a:outerShdw blurRad="50000" dist="50800" dir="7500000" algn="tl">
                    <a:srgbClr val="000000">
                      <a:shade val="5000"/>
                      <a:alpha val="35000"/>
                    </a:srgbClr>
                  </a:outerShdw>
                  <a:reflection blurRad="6350" stA="55000" endA="50" endPos="85000" dir="5400000" sy="-100000" algn="bl" rotWithShape="0"/>
                </a:effectLst>
                <a:latin typeface="Adobe 仿宋 Std R" pitchFamily="18" charset="-122"/>
                <a:ea typeface="Adobe 仿宋 Std R" pitchFamily="18" charset="-122"/>
              </a:rPr>
              <a:t>目</a:t>
            </a:r>
          </a:p>
        </p:txBody>
      </p:sp>
      <p:sp>
        <p:nvSpPr>
          <p:cNvPr id="9" name="矩形 8"/>
          <p:cNvSpPr/>
          <p:nvPr/>
        </p:nvSpPr>
        <p:spPr>
          <a:xfrm>
            <a:off x="2700164" y="1259524"/>
            <a:ext cx="1224136" cy="1107996"/>
          </a:xfrm>
          <a:prstGeom prst="rect">
            <a:avLst/>
          </a:prstGeom>
          <a:noFill/>
        </p:spPr>
        <p:txBody>
          <a:bodyPr wrap="square" lIns="91440" tIns="45720" rIns="91440" bIns="45720">
            <a:spAutoFit/>
          </a:bodyPr>
          <a:lstStyle/>
          <a:p>
            <a:r>
              <a:rPr lang="zh-CN" altLang="en-US" sz="6600" b="1" dirty="0">
                <a:ln w="19050">
                  <a:solidFill>
                    <a:srgbClr val="92D050"/>
                  </a:solidFill>
                  <a:prstDash val="solid"/>
                </a:ln>
                <a:solidFill>
                  <a:schemeClr val="accent1">
                    <a:lumMod val="75000"/>
                  </a:schemeClr>
                </a:solidFill>
                <a:effectLst>
                  <a:outerShdw blurRad="50000" dist="50800" dir="7500000" algn="tl">
                    <a:srgbClr val="000000">
                      <a:shade val="5000"/>
                      <a:alpha val="35000"/>
                    </a:srgbClr>
                  </a:outerShdw>
                  <a:reflection blurRad="6350" stA="55000" endA="50" endPos="85000" dir="5400000" sy="-100000" algn="bl" rotWithShape="0"/>
                </a:effectLst>
                <a:latin typeface="Adobe 仿宋 Std R" pitchFamily="18" charset="-122"/>
                <a:ea typeface="Adobe 仿宋 Std R" pitchFamily="18" charset="-122"/>
              </a:rPr>
              <a:t>录</a:t>
            </a:r>
          </a:p>
        </p:txBody>
      </p:sp>
      <p:sp>
        <p:nvSpPr>
          <p:cNvPr id="3" name="文本框 2"/>
          <p:cNvSpPr txBox="1"/>
          <p:nvPr/>
        </p:nvSpPr>
        <p:spPr>
          <a:xfrm>
            <a:off x="4655820" y="1199060"/>
            <a:ext cx="4291559" cy="670120"/>
          </a:xfrm>
          <a:prstGeom prst="rect">
            <a:avLst/>
          </a:prstGeom>
          <a:noFill/>
        </p:spPr>
        <p:txBody>
          <a:bodyPr wrap="none" rtlCol="0">
            <a:spAutoFit/>
          </a:bodyPr>
          <a:lstStyle/>
          <a:p>
            <a:pPr>
              <a:lnSpc>
                <a:spcPct val="130000"/>
              </a:lnSpc>
            </a:pPr>
            <a:r>
              <a:rPr lang="en-US" altLang="zh-CN" sz="3200" dirty="0" smtClean="0">
                <a:solidFill>
                  <a:schemeClr val="accent1">
                    <a:lumMod val="75000"/>
                  </a:schemeClr>
                </a:solidFill>
                <a:latin typeface="+mj-ea"/>
                <a:ea typeface="+mj-ea"/>
              </a:rPr>
              <a:t>6.1  </a:t>
            </a:r>
            <a:r>
              <a:rPr lang="zh-CN" altLang="en-US" sz="3200" dirty="0" smtClean="0">
                <a:solidFill>
                  <a:schemeClr val="accent1">
                    <a:lumMod val="75000"/>
                  </a:schemeClr>
                </a:solidFill>
                <a:latin typeface="+mj-ea"/>
                <a:ea typeface="+mj-ea"/>
              </a:rPr>
              <a:t>汽车保险理赔概述</a:t>
            </a:r>
          </a:p>
        </p:txBody>
      </p:sp>
      <p:sp>
        <p:nvSpPr>
          <p:cNvPr id="27" name="文本框 26"/>
          <p:cNvSpPr txBox="1"/>
          <p:nvPr/>
        </p:nvSpPr>
        <p:spPr>
          <a:xfrm>
            <a:off x="4625340" y="1999160"/>
            <a:ext cx="2650084" cy="732508"/>
          </a:xfrm>
          <a:prstGeom prst="rect">
            <a:avLst/>
          </a:prstGeom>
          <a:noFill/>
        </p:spPr>
        <p:txBody>
          <a:bodyPr wrap="none" rtlCol="0">
            <a:spAutoFit/>
          </a:bodyPr>
          <a:lstStyle/>
          <a:p>
            <a:pPr>
              <a:lnSpc>
                <a:spcPct val="130000"/>
              </a:lnSpc>
            </a:pPr>
            <a:r>
              <a:rPr lang="en-US" altLang="zh-CN" sz="3200" dirty="0" smtClean="0">
                <a:solidFill>
                  <a:schemeClr val="accent1">
                    <a:lumMod val="75000"/>
                  </a:schemeClr>
                </a:solidFill>
                <a:latin typeface="+mj-ea"/>
                <a:ea typeface="+mj-ea"/>
              </a:rPr>
              <a:t>6.2  </a:t>
            </a:r>
            <a:r>
              <a:rPr lang="zh-CN" altLang="en-US" sz="3200" dirty="0" smtClean="0">
                <a:solidFill>
                  <a:schemeClr val="accent1">
                    <a:lumMod val="75000"/>
                  </a:schemeClr>
                </a:solidFill>
                <a:latin typeface="+mj-ea"/>
                <a:ea typeface="+mj-ea"/>
              </a:rPr>
              <a:t>受理案件</a:t>
            </a:r>
          </a:p>
        </p:txBody>
      </p:sp>
      <p:sp>
        <p:nvSpPr>
          <p:cNvPr id="28" name="文本框 27"/>
          <p:cNvSpPr txBox="1"/>
          <p:nvPr/>
        </p:nvSpPr>
        <p:spPr>
          <a:xfrm>
            <a:off x="4625340" y="2707820"/>
            <a:ext cx="2650084" cy="670120"/>
          </a:xfrm>
          <a:prstGeom prst="rect">
            <a:avLst/>
          </a:prstGeom>
          <a:noFill/>
        </p:spPr>
        <p:txBody>
          <a:bodyPr wrap="none" rtlCol="0">
            <a:spAutoFit/>
          </a:bodyPr>
          <a:lstStyle/>
          <a:p>
            <a:pPr>
              <a:lnSpc>
                <a:spcPct val="130000"/>
              </a:lnSpc>
            </a:pPr>
            <a:r>
              <a:rPr lang="en-US" altLang="zh-CN" sz="3200" dirty="0" smtClean="0">
                <a:solidFill>
                  <a:schemeClr val="accent1">
                    <a:lumMod val="75000"/>
                  </a:schemeClr>
                </a:solidFill>
                <a:latin typeface="+mj-ea"/>
                <a:ea typeface="+mj-ea"/>
              </a:rPr>
              <a:t>6.3  </a:t>
            </a:r>
            <a:r>
              <a:rPr lang="zh-CN" altLang="en-US" sz="3200" dirty="0" smtClean="0">
                <a:solidFill>
                  <a:schemeClr val="accent1">
                    <a:lumMod val="75000"/>
                  </a:schemeClr>
                </a:solidFill>
                <a:latin typeface="+mj-ea"/>
                <a:ea typeface="+mj-ea"/>
              </a:rPr>
              <a:t>现场查勘</a:t>
            </a:r>
          </a:p>
        </p:txBody>
      </p:sp>
      <p:sp>
        <p:nvSpPr>
          <p:cNvPr id="29" name="文本框 28"/>
          <p:cNvSpPr txBox="1"/>
          <p:nvPr/>
        </p:nvSpPr>
        <p:spPr>
          <a:xfrm>
            <a:off x="4640580" y="4330105"/>
            <a:ext cx="2650084" cy="670120"/>
          </a:xfrm>
          <a:prstGeom prst="rect">
            <a:avLst/>
          </a:prstGeom>
          <a:noFill/>
        </p:spPr>
        <p:txBody>
          <a:bodyPr wrap="none" rtlCol="0">
            <a:spAutoFit/>
          </a:bodyPr>
          <a:lstStyle/>
          <a:p>
            <a:pPr>
              <a:lnSpc>
                <a:spcPct val="130000"/>
              </a:lnSpc>
            </a:pPr>
            <a:r>
              <a:rPr lang="en-US" altLang="zh-CN" sz="3200" dirty="0" smtClean="0">
                <a:solidFill>
                  <a:schemeClr val="accent1">
                    <a:lumMod val="75000"/>
                  </a:schemeClr>
                </a:solidFill>
                <a:latin typeface="+mj-ea"/>
                <a:ea typeface="+mj-ea"/>
              </a:rPr>
              <a:t>6.5  </a:t>
            </a:r>
            <a:r>
              <a:rPr lang="zh-CN" altLang="en-US" sz="3200" dirty="0" smtClean="0">
                <a:solidFill>
                  <a:schemeClr val="accent1">
                    <a:lumMod val="75000"/>
                  </a:schemeClr>
                </a:solidFill>
                <a:latin typeface="+mj-ea"/>
                <a:ea typeface="+mj-ea"/>
              </a:rPr>
              <a:t>赔款理算</a:t>
            </a:r>
            <a:endParaRPr lang="en-US" altLang="zh-CN" sz="3200" dirty="0" smtClean="0">
              <a:solidFill>
                <a:schemeClr val="accent1">
                  <a:lumMod val="75000"/>
                </a:schemeClr>
              </a:solidFill>
              <a:latin typeface="+mj-ea"/>
              <a:ea typeface="+mj-ea"/>
            </a:endParaRPr>
          </a:p>
        </p:txBody>
      </p:sp>
      <p:sp>
        <p:nvSpPr>
          <p:cNvPr id="30" name="文本框 29"/>
          <p:cNvSpPr txBox="1"/>
          <p:nvPr/>
        </p:nvSpPr>
        <p:spPr>
          <a:xfrm>
            <a:off x="10648950" y="7753350"/>
            <a:ext cx="723275" cy="344710"/>
          </a:xfrm>
          <a:prstGeom prst="rect">
            <a:avLst/>
          </a:prstGeom>
          <a:noFill/>
        </p:spPr>
        <p:txBody>
          <a:bodyPr wrap="none" rtlCol="0">
            <a:spAutoFit/>
          </a:bodyPr>
          <a:lstStyle/>
          <a:p>
            <a:pPr>
              <a:lnSpc>
                <a:spcPct val="130000"/>
              </a:lnSpc>
            </a:pPr>
            <a:r>
              <a:rPr lang="zh-CN" altLang="en-US" sz="1400" dirty="0" smtClean="0">
                <a:latin typeface="Arial" panose="020B0604020202020204" pitchFamily="34" charset="0"/>
                <a:ea typeface="微软雅黑" panose="020B0503020204020204" pitchFamily="34" charset="-122"/>
              </a:rPr>
              <a:t>延迟符</a:t>
            </a:r>
          </a:p>
        </p:txBody>
      </p:sp>
      <p:pic>
        <p:nvPicPr>
          <p:cNvPr id="10" name="图片 9"/>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0" y="-311181"/>
            <a:ext cx="12192000" cy="1538039"/>
          </a:xfrm>
          <a:prstGeom prst="rect">
            <a:avLst/>
          </a:prstGeom>
        </p:spPr>
      </p:pic>
      <p:pic>
        <p:nvPicPr>
          <p:cNvPr id="11" name="图片 10"/>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rot="10800000">
            <a:off x="0" y="5622819"/>
            <a:ext cx="12192000" cy="1538039"/>
          </a:xfrm>
          <a:prstGeom prst="rect">
            <a:avLst/>
          </a:prstGeom>
        </p:spPr>
      </p:pic>
      <p:sp>
        <p:nvSpPr>
          <p:cNvPr id="12" name="文本框 28"/>
          <p:cNvSpPr txBox="1"/>
          <p:nvPr/>
        </p:nvSpPr>
        <p:spPr>
          <a:xfrm>
            <a:off x="4653496" y="5075056"/>
            <a:ext cx="1829347" cy="670120"/>
          </a:xfrm>
          <a:prstGeom prst="rect">
            <a:avLst/>
          </a:prstGeom>
          <a:noFill/>
        </p:spPr>
        <p:txBody>
          <a:bodyPr wrap="none" rtlCol="0">
            <a:spAutoFit/>
          </a:bodyPr>
          <a:lstStyle/>
          <a:p>
            <a:pPr>
              <a:lnSpc>
                <a:spcPct val="130000"/>
              </a:lnSpc>
            </a:pPr>
            <a:r>
              <a:rPr lang="en-US" altLang="zh-CN" sz="3200" dirty="0" smtClean="0">
                <a:solidFill>
                  <a:schemeClr val="accent1">
                    <a:lumMod val="75000"/>
                  </a:schemeClr>
                </a:solidFill>
                <a:latin typeface="+mj-ea"/>
                <a:ea typeface="+mj-ea"/>
              </a:rPr>
              <a:t>6.6  </a:t>
            </a:r>
            <a:r>
              <a:rPr lang="zh-CN" altLang="en-US" sz="3200" dirty="0" smtClean="0">
                <a:solidFill>
                  <a:schemeClr val="accent1">
                    <a:lumMod val="75000"/>
                  </a:schemeClr>
                </a:solidFill>
                <a:latin typeface="+mj-ea"/>
                <a:ea typeface="+mj-ea"/>
              </a:rPr>
              <a:t>核赔</a:t>
            </a:r>
            <a:endParaRPr lang="en-US" altLang="zh-CN" sz="3200" dirty="0" smtClean="0">
              <a:solidFill>
                <a:schemeClr val="accent1">
                  <a:lumMod val="75000"/>
                </a:schemeClr>
              </a:solidFill>
              <a:latin typeface="+mj-ea"/>
              <a:ea typeface="+mj-ea"/>
            </a:endParaRPr>
          </a:p>
        </p:txBody>
      </p:sp>
      <p:sp>
        <p:nvSpPr>
          <p:cNvPr id="13" name="文本框 28"/>
          <p:cNvSpPr txBox="1"/>
          <p:nvPr/>
        </p:nvSpPr>
        <p:spPr>
          <a:xfrm>
            <a:off x="8295856" y="3581536"/>
            <a:ext cx="2650084" cy="670120"/>
          </a:xfrm>
          <a:prstGeom prst="rect">
            <a:avLst/>
          </a:prstGeom>
          <a:noFill/>
        </p:spPr>
        <p:txBody>
          <a:bodyPr wrap="none" rtlCol="0">
            <a:spAutoFit/>
          </a:bodyPr>
          <a:lstStyle/>
          <a:p>
            <a:pPr>
              <a:lnSpc>
                <a:spcPct val="130000"/>
              </a:lnSpc>
            </a:pPr>
            <a:r>
              <a:rPr lang="en-US" altLang="zh-CN" sz="3200" dirty="0" smtClean="0">
                <a:solidFill>
                  <a:schemeClr val="accent1">
                    <a:lumMod val="75000"/>
                  </a:schemeClr>
                </a:solidFill>
                <a:latin typeface="+mj-ea"/>
                <a:ea typeface="+mj-ea"/>
              </a:rPr>
              <a:t>6.7  </a:t>
            </a:r>
            <a:r>
              <a:rPr lang="zh-CN" altLang="en-US" sz="3200" dirty="0" smtClean="0">
                <a:solidFill>
                  <a:schemeClr val="accent1">
                    <a:lumMod val="75000"/>
                  </a:schemeClr>
                </a:solidFill>
                <a:latin typeface="+mj-ea"/>
                <a:ea typeface="+mj-ea"/>
              </a:rPr>
              <a:t>结案处理</a:t>
            </a:r>
            <a:endParaRPr lang="en-US" altLang="zh-CN" sz="3200" dirty="0" smtClean="0">
              <a:solidFill>
                <a:schemeClr val="accent1">
                  <a:lumMod val="75000"/>
                </a:schemeClr>
              </a:solidFill>
              <a:latin typeface="+mj-ea"/>
              <a:ea typeface="+mj-ea"/>
            </a:endParaRPr>
          </a:p>
        </p:txBody>
      </p:sp>
      <p:sp>
        <p:nvSpPr>
          <p:cNvPr id="14" name="文本框 28"/>
          <p:cNvSpPr txBox="1"/>
          <p:nvPr/>
        </p:nvSpPr>
        <p:spPr>
          <a:xfrm>
            <a:off x="4655820" y="3537625"/>
            <a:ext cx="2650084" cy="670120"/>
          </a:xfrm>
          <a:prstGeom prst="rect">
            <a:avLst/>
          </a:prstGeom>
          <a:noFill/>
        </p:spPr>
        <p:txBody>
          <a:bodyPr wrap="none" rtlCol="0">
            <a:spAutoFit/>
          </a:bodyPr>
          <a:lstStyle/>
          <a:p>
            <a:pPr>
              <a:lnSpc>
                <a:spcPct val="130000"/>
              </a:lnSpc>
            </a:pPr>
            <a:r>
              <a:rPr lang="en-US" altLang="zh-CN" sz="3200" dirty="0" smtClean="0">
                <a:solidFill>
                  <a:schemeClr val="accent1">
                    <a:lumMod val="75000"/>
                  </a:schemeClr>
                </a:solidFill>
                <a:latin typeface="+mj-ea"/>
                <a:ea typeface="+mj-ea"/>
              </a:rPr>
              <a:t>6.4  </a:t>
            </a:r>
            <a:r>
              <a:rPr lang="zh-CN" altLang="en-US" sz="3200" dirty="0" smtClean="0">
                <a:solidFill>
                  <a:schemeClr val="accent1">
                    <a:lumMod val="75000"/>
                  </a:schemeClr>
                </a:solidFill>
                <a:latin typeface="+mj-ea"/>
                <a:ea typeface="+mj-ea"/>
              </a:rPr>
              <a:t>损失确定</a:t>
            </a:r>
            <a:endParaRPr lang="en-US" altLang="zh-CN" sz="3200" dirty="0" smtClean="0">
              <a:solidFill>
                <a:schemeClr val="accent1">
                  <a:lumMod val="75000"/>
                </a:schemeClr>
              </a:solidFill>
              <a:latin typeface="+mj-ea"/>
              <a:ea typeface="+mj-ea"/>
            </a:endParaRPr>
          </a:p>
        </p:txBody>
      </p:sp>
      <p:sp>
        <p:nvSpPr>
          <p:cNvPr id="15" name="文本框 2"/>
          <p:cNvSpPr txBox="1"/>
          <p:nvPr/>
        </p:nvSpPr>
        <p:spPr>
          <a:xfrm>
            <a:off x="8295077" y="4308020"/>
            <a:ext cx="3470822" cy="670120"/>
          </a:xfrm>
          <a:prstGeom prst="rect">
            <a:avLst/>
          </a:prstGeom>
          <a:noFill/>
        </p:spPr>
        <p:txBody>
          <a:bodyPr wrap="none" rtlCol="0">
            <a:spAutoFit/>
          </a:bodyPr>
          <a:lstStyle/>
          <a:p>
            <a:pPr>
              <a:lnSpc>
                <a:spcPct val="130000"/>
              </a:lnSpc>
            </a:pPr>
            <a:r>
              <a:rPr lang="en-US" altLang="zh-CN" sz="3200" dirty="0" smtClean="0">
                <a:solidFill>
                  <a:schemeClr val="accent1">
                    <a:lumMod val="75000"/>
                  </a:schemeClr>
                </a:solidFill>
                <a:latin typeface="+mj-ea"/>
                <a:ea typeface="+mj-ea"/>
              </a:rPr>
              <a:t>6.8  </a:t>
            </a:r>
            <a:r>
              <a:rPr lang="zh-CN" altLang="en-US" sz="3200" dirty="0" smtClean="0">
                <a:solidFill>
                  <a:schemeClr val="accent1">
                    <a:lumMod val="75000"/>
                  </a:schemeClr>
                </a:solidFill>
                <a:latin typeface="+mj-ea"/>
                <a:ea typeface="+mj-ea"/>
              </a:rPr>
              <a:t>特殊案件处理</a:t>
            </a:r>
          </a:p>
        </p:txBody>
      </p:sp>
      <p:sp>
        <p:nvSpPr>
          <p:cNvPr id="16" name="文本框 2"/>
          <p:cNvSpPr txBox="1"/>
          <p:nvPr/>
        </p:nvSpPr>
        <p:spPr>
          <a:xfrm>
            <a:off x="8310317" y="5085260"/>
            <a:ext cx="3470822" cy="670120"/>
          </a:xfrm>
          <a:prstGeom prst="rect">
            <a:avLst/>
          </a:prstGeom>
          <a:noFill/>
        </p:spPr>
        <p:txBody>
          <a:bodyPr wrap="none" rtlCol="0">
            <a:spAutoFit/>
          </a:bodyPr>
          <a:lstStyle/>
          <a:p>
            <a:pPr>
              <a:lnSpc>
                <a:spcPct val="130000"/>
              </a:lnSpc>
            </a:pPr>
            <a:r>
              <a:rPr lang="en-US" altLang="zh-CN" sz="3200" dirty="0" smtClean="0">
                <a:solidFill>
                  <a:schemeClr val="accent1">
                    <a:lumMod val="75000"/>
                  </a:schemeClr>
                </a:solidFill>
                <a:latin typeface="+mj-ea"/>
                <a:ea typeface="+mj-ea"/>
              </a:rPr>
              <a:t>6.9  </a:t>
            </a:r>
            <a:r>
              <a:rPr lang="zh-CN" altLang="en-US" sz="3200" dirty="0" smtClean="0">
                <a:solidFill>
                  <a:schemeClr val="accent1">
                    <a:lumMod val="75000"/>
                  </a:schemeClr>
                </a:solidFill>
                <a:latin typeface="+mj-ea"/>
                <a:ea typeface="+mj-ea"/>
              </a:rPr>
              <a:t>保险欺诈分析</a:t>
            </a:r>
          </a:p>
        </p:txBody>
      </p:sp>
    </p:spTree>
    <p:extLst>
      <p:ext uri="{BB962C8B-B14F-4D97-AF65-F5344CB8AC3E}">
        <p14:creationId xmlns:p14="http://schemas.microsoft.com/office/powerpoint/2010/main" val="1945566021"/>
      </p:ext>
    </p:extLst>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500"/>
                                        <p:tgtEl>
                                          <p:spTgt spid="10"/>
                                        </p:tgtEl>
                                      </p:cBhvr>
                                    </p:animEffect>
                                  </p:childTnLst>
                                </p:cTn>
                              </p:par>
                              <p:par>
                                <p:cTn id="8" presetID="22" presetClass="entr" presetSubtype="2" fill="hold"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wipe(right)">
                                      <p:cBhvr>
                                        <p:cTn id="10" dur="500"/>
                                        <p:tgtEl>
                                          <p:spTgt spid="11"/>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wipe(left)">
                                      <p:cBhvr>
                                        <p:cTn id="14" dur="500"/>
                                        <p:tgtEl>
                                          <p:spTgt spid="8"/>
                                        </p:tgtEl>
                                      </p:cBhvr>
                                    </p:animEffect>
                                  </p:childTnLst>
                                </p:cTn>
                              </p:par>
                            </p:childTnLst>
                          </p:cTn>
                        </p:par>
                        <p:par>
                          <p:cTn id="15" fill="hold">
                            <p:stCondLst>
                              <p:cond delay="1000"/>
                            </p:stCondLst>
                            <p:childTnLst>
                              <p:par>
                                <p:cTn id="16" presetID="22" presetClass="entr" presetSubtype="8" fill="hold" grpId="0" nodeType="after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wipe(left)">
                                      <p:cBhvr>
                                        <p:cTn id="18" dur="500"/>
                                        <p:tgtEl>
                                          <p:spTgt spid="9"/>
                                        </p:tgtEl>
                                      </p:cBhvr>
                                    </p:animEffect>
                                  </p:childTnLst>
                                </p:cTn>
                              </p:par>
                            </p:childTnLst>
                          </p:cTn>
                        </p:par>
                        <p:par>
                          <p:cTn id="19" fill="hold">
                            <p:stCondLst>
                              <p:cond delay="1500"/>
                            </p:stCondLst>
                            <p:childTnLst>
                              <p:par>
                                <p:cTn id="20" presetID="2" presetClass="entr" presetSubtype="8" fill="hold" grpId="0" nodeType="afterEffect">
                                  <p:stCondLst>
                                    <p:cond delay="0"/>
                                  </p:stCondLst>
                                  <p:childTnLst>
                                    <p:set>
                                      <p:cBhvr>
                                        <p:cTn id="21" dur="1" fill="hold">
                                          <p:stCondLst>
                                            <p:cond delay="0"/>
                                          </p:stCondLst>
                                        </p:cTn>
                                        <p:tgtEl>
                                          <p:spTgt spid="3"/>
                                        </p:tgtEl>
                                        <p:attrNameLst>
                                          <p:attrName>style.visibility</p:attrName>
                                        </p:attrNameLst>
                                      </p:cBhvr>
                                      <p:to>
                                        <p:strVal val="visible"/>
                                      </p:to>
                                    </p:set>
                                    <p:anim calcmode="lin" valueType="num">
                                      <p:cBhvr additive="base">
                                        <p:cTn id="22" dur="500" fill="hold"/>
                                        <p:tgtEl>
                                          <p:spTgt spid="3"/>
                                        </p:tgtEl>
                                        <p:attrNameLst>
                                          <p:attrName>ppt_x</p:attrName>
                                        </p:attrNameLst>
                                      </p:cBhvr>
                                      <p:tavLst>
                                        <p:tav tm="0">
                                          <p:val>
                                            <p:strVal val="0-#ppt_w/2"/>
                                          </p:val>
                                        </p:tav>
                                        <p:tav tm="100000">
                                          <p:val>
                                            <p:strVal val="#ppt_x"/>
                                          </p:val>
                                        </p:tav>
                                      </p:tavLst>
                                    </p:anim>
                                    <p:anim calcmode="lin" valueType="num">
                                      <p:cBhvr additive="base">
                                        <p:cTn id="23" dur="500" fill="hold"/>
                                        <p:tgtEl>
                                          <p:spTgt spid="3"/>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2" presetClass="entr" presetSubtype="8" fill="hold" grpId="0" nodeType="afterEffect">
                                  <p:stCondLst>
                                    <p:cond delay="0"/>
                                  </p:stCondLst>
                                  <p:childTnLst>
                                    <p:set>
                                      <p:cBhvr>
                                        <p:cTn id="26" dur="1" fill="hold">
                                          <p:stCondLst>
                                            <p:cond delay="0"/>
                                          </p:stCondLst>
                                        </p:cTn>
                                        <p:tgtEl>
                                          <p:spTgt spid="27"/>
                                        </p:tgtEl>
                                        <p:attrNameLst>
                                          <p:attrName>style.visibility</p:attrName>
                                        </p:attrNameLst>
                                      </p:cBhvr>
                                      <p:to>
                                        <p:strVal val="visible"/>
                                      </p:to>
                                    </p:set>
                                    <p:anim calcmode="lin" valueType="num">
                                      <p:cBhvr additive="base">
                                        <p:cTn id="27" dur="500" fill="hold"/>
                                        <p:tgtEl>
                                          <p:spTgt spid="27"/>
                                        </p:tgtEl>
                                        <p:attrNameLst>
                                          <p:attrName>ppt_x</p:attrName>
                                        </p:attrNameLst>
                                      </p:cBhvr>
                                      <p:tavLst>
                                        <p:tav tm="0">
                                          <p:val>
                                            <p:strVal val="0-#ppt_w/2"/>
                                          </p:val>
                                        </p:tav>
                                        <p:tav tm="100000">
                                          <p:val>
                                            <p:strVal val="#ppt_x"/>
                                          </p:val>
                                        </p:tav>
                                      </p:tavLst>
                                    </p:anim>
                                    <p:anim calcmode="lin" valueType="num">
                                      <p:cBhvr additive="base">
                                        <p:cTn id="28" dur="500" fill="hold"/>
                                        <p:tgtEl>
                                          <p:spTgt spid="27"/>
                                        </p:tgtEl>
                                        <p:attrNameLst>
                                          <p:attrName>ppt_y</p:attrName>
                                        </p:attrNameLst>
                                      </p:cBhvr>
                                      <p:tavLst>
                                        <p:tav tm="0">
                                          <p:val>
                                            <p:strVal val="#ppt_y"/>
                                          </p:val>
                                        </p:tav>
                                        <p:tav tm="100000">
                                          <p:val>
                                            <p:strVal val="#ppt_y"/>
                                          </p:val>
                                        </p:tav>
                                      </p:tavLst>
                                    </p:anim>
                                  </p:childTnLst>
                                </p:cTn>
                              </p:par>
                            </p:childTnLst>
                          </p:cTn>
                        </p:par>
                        <p:par>
                          <p:cTn id="29" fill="hold">
                            <p:stCondLst>
                              <p:cond delay="2500"/>
                            </p:stCondLst>
                            <p:childTnLst>
                              <p:par>
                                <p:cTn id="30" presetID="2" presetClass="entr" presetSubtype="8" fill="hold" grpId="0" nodeType="afterEffect">
                                  <p:stCondLst>
                                    <p:cond delay="0"/>
                                  </p:stCondLst>
                                  <p:childTnLst>
                                    <p:set>
                                      <p:cBhvr>
                                        <p:cTn id="31" dur="1" fill="hold">
                                          <p:stCondLst>
                                            <p:cond delay="0"/>
                                          </p:stCondLst>
                                        </p:cTn>
                                        <p:tgtEl>
                                          <p:spTgt spid="28"/>
                                        </p:tgtEl>
                                        <p:attrNameLst>
                                          <p:attrName>style.visibility</p:attrName>
                                        </p:attrNameLst>
                                      </p:cBhvr>
                                      <p:to>
                                        <p:strVal val="visible"/>
                                      </p:to>
                                    </p:set>
                                    <p:anim calcmode="lin" valueType="num">
                                      <p:cBhvr additive="base">
                                        <p:cTn id="32" dur="500" fill="hold"/>
                                        <p:tgtEl>
                                          <p:spTgt spid="28"/>
                                        </p:tgtEl>
                                        <p:attrNameLst>
                                          <p:attrName>ppt_x</p:attrName>
                                        </p:attrNameLst>
                                      </p:cBhvr>
                                      <p:tavLst>
                                        <p:tav tm="0">
                                          <p:val>
                                            <p:strVal val="0-#ppt_w/2"/>
                                          </p:val>
                                        </p:tav>
                                        <p:tav tm="100000">
                                          <p:val>
                                            <p:strVal val="#ppt_x"/>
                                          </p:val>
                                        </p:tav>
                                      </p:tavLst>
                                    </p:anim>
                                    <p:anim calcmode="lin" valueType="num">
                                      <p:cBhvr additive="base">
                                        <p:cTn id="33" dur="500" fill="hold"/>
                                        <p:tgtEl>
                                          <p:spTgt spid="28"/>
                                        </p:tgtEl>
                                        <p:attrNameLst>
                                          <p:attrName>ppt_y</p:attrName>
                                        </p:attrNameLst>
                                      </p:cBhvr>
                                      <p:tavLst>
                                        <p:tav tm="0">
                                          <p:val>
                                            <p:strVal val="#ppt_y"/>
                                          </p:val>
                                        </p:tav>
                                        <p:tav tm="100000">
                                          <p:val>
                                            <p:strVal val="#ppt_y"/>
                                          </p:val>
                                        </p:tav>
                                      </p:tavLst>
                                    </p:anim>
                                  </p:childTnLst>
                                </p:cTn>
                              </p:par>
                            </p:childTnLst>
                          </p:cTn>
                        </p:par>
                        <p:par>
                          <p:cTn id="34" fill="hold">
                            <p:stCondLst>
                              <p:cond delay="3000"/>
                            </p:stCondLst>
                            <p:childTnLst>
                              <p:par>
                                <p:cTn id="35" presetID="2" presetClass="entr" presetSubtype="8" fill="hold" grpId="0" nodeType="afterEffect">
                                  <p:stCondLst>
                                    <p:cond delay="0"/>
                                  </p:stCondLst>
                                  <p:childTnLst>
                                    <p:set>
                                      <p:cBhvr>
                                        <p:cTn id="36" dur="1" fill="hold">
                                          <p:stCondLst>
                                            <p:cond delay="0"/>
                                          </p:stCondLst>
                                        </p:cTn>
                                        <p:tgtEl>
                                          <p:spTgt spid="14"/>
                                        </p:tgtEl>
                                        <p:attrNameLst>
                                          <p:attrName>style.visibility</p:attrName>
                                        </p:attrNameLst>
                                      </p:cBhvr>
                                      <p:to>
                                        <p:strVal val="visible"/>
                                      </p:to>
                                    </p:set>
                                    <p:anim calcmode="lin" valueType="num">
                                      <p:cBhvr additive="base">
                                        <p:cTn id="37" dur="500" fill="hold"/>
                                        <p:tgtEl>
                                          <p:spTgt spid="14"/>
                                        </p:tgtEl>
                                        <p:attrNameLst>
                                          <p:attrName>ppt_x</p:attrName>
                                        </p:attrNameLst>
                                      </p:cBhvr>
                                      <p:tavLst>
                                        <p:tav tm="0">
                                          <p:val>
                                            <p:strVal val="0-#ppt_w/2"/>
                                          </p:val>
                                        </p:tav>
                                        <p:tav tm="100000">
                                          <p:val>
                                            <p:strVal val="#ppt_x"/>
                                          </p:val>
                                        </p:tav>
                                      </p:tavLst>
                                    </p:anim>
                                    <p:anim calcmode="lin" valueType="num">
                                      <p:cBhvr additive="base">
                                        <p:cTn id="38" dur="500" fill="hold"/>
                                        <p:tgtEl>
                                          <p:spTgt spid="14"/>
                                        </p:tgtEl>
                                        <p:attrNameLst>
                                          <p:attrName>ppt_y</p:attrName>
                                        </p:attrNameLst>
                                      </p:cBhvr>
                                      <p:tavLst>
                                        <p:tav tm="0">
                                          <p:val>
                                            <p:strVal val="#ppt_y"/>
                                          </p:val>
                                        </p:tav>
                                        <p:tav tm="100000">
                                          <p:val>
                                            <p:strVal val="#ppt_y"/>
                                          </p:val>
                                        </p:tav>
                                      </p:tavLst>
                                    </p:anim>
                                  </p:childTnLst>
                                </p:cTn>
                              </p:par>
                            </p:childTnLst>
                          </p:cTn>
                        </p:par>
                        <p:par>
                          <p:cTn id="39" fill="hold">
                            <p:stCondLst>
                              <p:cond delay="3500"/>
                            </p:stCondLst>
                            <p:childTnLst>
                              <p:par>
                                <p:cTn id="40" presetID="2" presetClass="entr" presetSubtype="8" fill="hold" grpId="0" nodeType="afterEffect">
                                  <p:stCondLst>
                                    <p:cond delay="0"/>
                                  </p:stCondLst>
                                  <p:childTnLst>
                                    <p:set>
                                      <p:cBhvr>
                                        <p:cTn id="41" dur="1" fill="hold">
                                          <p:stCondLst>
                                            <p:cond delay="0"/>
                                          </p:stCondLst>
                                        </p:cTn>
                                        <p:tgtEl>
                                          <p:spTgt spid="29"/>
                                        </p:tgtEl>
                                        <p:attrNameLst>
                                          <p:attrName>style.visibility</p:attrName>
                                        </p:attrNameLst>
                                      </p:cBhvr>
                                      <p:to>
                                        <p:strVal val="visible"/>
                                      </p:to>
                                    </p:set>
                                    <p:anim calcmode="lin" valueType="num">
                                      <p:cBhvr additive="base">
                                        <p:cTn id="42" dur="500" fill="hold"/>
                                        <p:tgtEl>
                                          <p:spTgt spid="29"/>
                                        </p:tgtEl>
                                        <p:attrNameLst>
                                          <p:attrName>ppt_x</p:attrName>
                                        </p:attrNameLst>
                                      </p:cBhvr>
                                      <p:tavLst>
                                        <p:tav tm="0">
                                          <p:val>
                                            <p:strVal val="0-#ppt_w/2"/>
                                          </p:val>
                                        </p:tav>
                                        <p:tav tm="100000">
                                          <p:val>
                                            <p:strVal val="#ppt_x"/>
                                          </p:val>
                                        </p:tav>
                                      </p:tavLst>
                                    </p:anim>
                                    <p:anim calcmode="lin" valueType="num">
                                      <p:cBhvr additive="base">
                                        <p:cTn id="43" dur="500" fill="hold"/>
                                        <p:tgtEl>
                                          <p:spTgt spid="29"/>
                                        </p:tgtEl>
                                        <p:attrNameLst>
                                          <p:attrName>ppt_y</p:attrName>
                                        </p:attrNameLst>
                                      </p:cBhvr>
                                      <p:tavLst>
                                        <p:tav tm="0">
                                          <p:val>
                                            <p:strVal val="#ppt_y"/>
                                          </p:val>
                                        </p:tav>
                                        <p:tav tm="100000">
                                          <p:val>
                                            <p:strVal val="#ppt_y"/>
                                          </p:val>
                                        </p:tav>
                                      </p:tavLst>
                                    </p:anim>
                                  </p:childTnLst>
                                </p:cTn>
                              </p:par>
                            </p:childTnLst>
                          </p:cTn>
                        </p:par>
                        <p:par>
                          <p:cTn id="44" fill="hold">
                            <p:stCondLst>
                              <p:cond delay="4000"/>
                            </p:stCondLst>
                            <p:childTnLst>
                              <p:par>
                                <p:cTn id="45" presetID="2" presetClass="entr" presetSubtype="8" fill="hold" grpId="0" nodeType="afterEffect">
                                  <p:stCondLst>
                                    <p:cond delay="0"/>
                                  </p:stCondLst>
                                  <p:childTnLst>
                                    <p:set>
                                      <p:cBhvr>
                                        <p:cTn id="46" dur="1" fill="hold">
                                          <p:stCondLst>
                                            <p:cond delay="0"/>
                                          </p:stCondLst>
                                        </p:cTn>
                                        <p:tgtEl>
                                          <p:spTgt spid="12"/>
                                        </p:tgtEl>
                                        <p:attrNameLst>
                                          <p:attrName>style.visibility</p:attrName>
                                        </p:attrNameLst>
                                      </p:cBhvr>
                                      <p:to>
                                        <p:strVal val="visible"/>
                                      </p:to>
                                    </p:set>
                                    <p:anim calcmode="lin" valueType="num">
                                      <p:cBhvr additive="base">
                                        <p:cTn id="47" dur="500" fill="hold"/>
                                        <p:tgtEl>
                                          <p:spTgt spid="12"/>
                                        </p:tgtEl>
                                        <p:attrNameLst>
                                          <p:attrName>ppt_x</p:attrName>
                                        </p:attrNameLst>
                                      </p:cBhvr>
                                      <p:tavLst>
                                        <p:tav tm="0">
                                          <p:val>
                                            <p:strVal val="0-#ppt_w/2"/>
                                          </p:val>
                                        </p:tav>
                                        <p:tav tm="100000">
                                          <p:val>
                                            <p:strVal val="#ppt_x"/>
                                          </p:val>
                                        </p:tav>
                                      </p:tavLst>
                                    </p:anim>
                                    <p:anim calcmode="lin" valueType="num">
                                      <p:cBhvr additive="base">
                                        <p:cTn id="48" dur="500" fill="hold"/>
                                        <p:tgtEl>
                                          <p:spTgt spid="12"/>
                                        </p:tgtEl>
                                        <p:attrNameLst>
                                          <p:attrName>ppt_y</p:attrName>
                                        </p:attrNameLst>
                                      </p:cBhvr>
                                      <p:tavLst>
                                        <p:tav tm="0">
                                          <p:val>
                                            <p:strVal val="#ppt_y"/>
                                          </p:val>
                                        </p:tav>
                                        <p:tav tm="100000">
                                          <p:val>
                                            <p:strVal val="#ppt_y"/>
                                          </p:val>
                                        </p:tav>
                                      </p:tavLst>
                                    </p:anim>
                                  </p:childTnLst>
                                </p:cTn>
                              </p:par>
                            </p:childTnLst>
                          </p:cTn>
                        </p:par>
                        <p:par>
                          <p:cTn id="49" fill="hold">
                            <p:stCondLst>
                              <p:cond delay="4500"/>
                            </p:stCondLst>
                            <p:childTnLst>
                              <p:par>
                                <p:cTn id="50" presetID="2" presetClass="entr" presetSubtype="8" fill="hold" grpId="0" nodeType="afterEffect">
                                  <p:stCondLst>
                                    <p:cond delay="0"/>
                                  </p:stCondLst>
                                  <p:childTnLst>
                                    <p:set>
                                      <p:cBhvr>
                                        <p:cTn id="51" dur="1" fill="hold">
                                          <p:stCondLst>
                                            <p:cond delay="0"/>
                                          </p:stCondLst>
                                        </p:cTn>
                                        <p:tgtEl>
                                          <p:spTgt spid="13"/>
                                        </p:tgtEl>
                                        <p:attrNameLst>
                                          <p:attrName>style.visibility</p:attrName>
                                        </p:attrNameLst>
                                      </p:cBhvr>
                                      <p:to>
                                        <p:strVal val="visible"/>
                                      </p:to>
                                    </p:set>
                                    <p:anim calcmode="lin" valueType="num">
                                      <p:cBhvr additive="base">
                                        <p:cTn id="52" dur="500" fill="hold"/>
                                        <p:tgtEl>
                                          <p:spTgt spid="13"/>
                                        </p:tgtEl>
                                        <p:attrNameLst>
                                          <p:attrName>ppt_x</p:attrName>
                                        </p:attrNameLst>
                                      </p:cBhvr>
                                      <p:tavLst>
                                        <p:tav tm="0">
                                          <p:val>
                                            <p:strVal val="0-#ppt_w/2"/>
                                          </p:val>
                                        </p:tav>
                                        <p:tav tm="100000">
                                          <p:val>
                                            <p:strVal val="#ppt_x"/>
                                          </p:val>
                                        </p:tav>
                                      </p:tavLst>
                                    </p:anim>
                                    <p:anim calcmode="lin" valueType="num">
                                      <p:cBhvr additive="base">
                                        <p:cTn id="53" dur="500" fill="hold"/>
                                        <p:tgtEl>
                                          <p:spTgt spid="13"/>
                                        </p:tgtEl>
                                        <p:attrNameLst>
                                          <p:attrName>ppt_y</p:attrName>
                                        </p:attrNameLst>
                                      </p:cBhvr>
                                      <p:tavLst>
                                        <p:tav tm="0">
                                          <p:val>
                                            <p:strVal val="#ppt_y"/>
                                          </p:val>
                                        </p:tav>
                                        <p:tav tm="100000">
                                          <p:val>
                                            <p:strVal val="#ppt_y"/>
                                          </p:val>
                                        </p:tav>
                                      </p:tavLst>
                                    </p:anim>
                                  </p:childTnLst>
                                </p:cTn>
                              </p:par>
                            </p:childTnLst>
                          </p:cTn>
                        </p:par>
                        <p:par>
                          <p:cTn id="54" fill="hold">
                            <p:stCondLst>
                              <p:cond delay="5000"/>
                            </p:stCondLst>
                            <p:childTnLst>
                              <p:par>
                                <p:cTn id="55" presetID="2" presetClass="entr" presetSubtype="8" fill="hold" grpId="0" nodeType="afterEffect">
                                  <p:stCondLst>
                                    <p:cond delay="0"/>
                                  </p:stCondLst>
                                  <p:childTnLst>
                                    <p:set>
                                      <p:cBhvr>
                                        <p:cTn id="56" dur="1" fill="hold">
                                          <p:stCondLst>
                                            <p:cond delay="0"/>
                                          </p:stCondLst>
                                        </p:cTn>
                                        <p:tgtEl>
                                          <p:spTgt spid="15"/>
                                        </p:tgtEl>
                                        <p:attrNameLst>
                                          <p:attrName>style.visibility</p:attrName>
                                        </p:attrNameLst>
                                      </p:cBhvr>
                                      <p:to>
                                        <p:strVal val="visible"/>
                                      </p:to>
                                    </p:set>
                                    <p:anim calcmode="lin" valueType="num">
                                      <p:cBhvr additive="base">
                                        <p:cTn id="57" dur="500" fill="hold"/>
                                        <p:tgtEl>
                                          <p:spTgt spid="15"/>
                                        </p:tgtEl>
                                        <p:attrNameLst>
                                          <p:attrName>ppt_x</p:attrName>
                                        </p:attrNameLst>
                                      </p:cBhvr>
                                      <p:tavLst>
                                        <p:tav tm="0">
                                          <p:val>
                                            <p:strVal val="0-#ppt_w/2"/>
                                          </p:val>
                                        </p:tav>
                                        <p:tav tm="100000">
                                          <p:val>
                                            <p:strVal val="#ppt_x"/>
                                          </p:val>
                                        </p:tav>
                                      </p:tavLst>
                                    </p:anim>
                                    <p:anim calcmode="lin" valueType="num">
                                      <p:cBhvr additive="base">
                                        <p:cTn id="58" dur="500" fill="hold"/>
                                        <p:tgtEl>
                                          <p:spTgt spid="15"/>
                                        </p:tgtEl>
                                        <p:attrNameLst>
                                          <p:attrName>ppt_y</p:attrName>
                                        </p:attrNameLst>
                                      </p:cBhvr>
                                      <p:tavLst>
                                        <p:tav tm="0">
                                          <p:val>
                                            <p:strVal val="#ppt_y"/>
                                          </p:val>
                                        </p:tav>
                                        <p:tav tm="100000">
                                          <p:val>
                                            <p:strVal val="#ppt_y"/>
                                          </p:val>
                                        </p:tav>
                                      </p:tavLst>
                                    </p:anim>
                                  </p:childTnLst>
                                </p:cTn>
                              </p:par>
                            </p:childTnLst>
                          </p:cTn>
                        </p:par>
                        <p:par>
                          <p:cTn id="59" fill="hold">
                            <p:stCondLst>
                              <p:cond delay="5500"/>
                            </p:stCondLst>
                            <p:childTnLst>
                              <p:par>
                                <p:cTn id="60" presetID="2" presetClass="entr" presetSubtype="8" fill="hold" grpId="0" nodeType="afterEffect">
                                  <p:stCondLst>
                                    <p:cond delay="0"/>
                                  </p:stCondLst>
                                  <p:childTnLst>
                                    <p:set>
                                      <p:cBhvr>
                                        <p:cTn id="61" dur="1" fill="hold">
                                          <p:stCondLst>
                                            <p:cond delay="0"/>
                                          </p:stCondLst>
                                        </p:cTn>
                                        <p:tgtEl>
                                          <p:spTgt spid="16"/>
                                        </p:tgtEl>
                                        <p:attrNameLst>
                                          <p:attrName>style.visibility</p:attrName>
                                        </p:attrNameLst>
                                      </p:cBhvr>
                                      <p:to>
                                        <p:strVal val="visible"/>
                                      </p:to>
                                    </p:set>
                                    <p:anim calcmode="lin" valueType="num">
                                      <p:cBhvr additive="base">
                                        <p:cTn id="62" dur="500" fill="hold"/>
                                        <p:tgtEl>
                                          <p:spTgt spid="16"/>
                                        </p:tgtEl>
                                        <p:attrNameLst>
                                          <p:attrName>ppt_x</p:attrName>
                                        </p:attrNameLst>
                                      </p:cBhvr>
                                      <p:tavLst>
                                        <p:tav tm="0">
                                          <p:val>
                                            <p:strVal val="0-#ppt_w/2"/>
                                          </p:val>
                                        </p:tav>
                                        <p:tav tm="100000">
                                          <p:val>
                                            <p:strVal val="#ppt_x"/>
                                          </p:val>
                                        </p:tav>
                                      </p:tavLst>
                                    </p:anim>
                                    <p:anim calcmode="lin" valueType="num">
                                      <p:cBhvr additive="base">
                                        <p:cTn id="63" dur="500" fill="hold"/>
                                        <p:tgtEl>
                                          <p:spTgt spid="16"/>
                                        </p:tgtEl>
                                        <p:attrNameLst>
                                          <p:attrName>ppt_y</p:attrName>
                                        </p:attrNameLst>
                                      </p:cBhvr>
                                      <p:tavLst>
                                        <p:tav tm="0">
                                          <p:val>
                                            <p:strVal val="#ppt_y"/>
                                          </p:val>
                                        </p:tav>
                                        <p:tav tm="100000">
                                          <p:val>
                                            <p:strVal val="#ppt_y"/>
                                          </p:val>
                                        </p:tav>
                                      </p:tavLst>
                                    </p:anim>
                                  </p:childTnLst>
                                </p:cTn>
                              </p:par>
                            </p:childTnLst>
                          </p:cTn>
                        </p:par>
                      </p:childTnLst>
                    </p:cTn>
                  </p:par>
                  <p:par>
                    <p:cTn id="64" fill="hold">
                      <p:stCondLst>
                        <p:cond delay="indefinite"/>
                      </p:stCondLst>
                      <p:childTnLst>
                        <p:par>
                          <p:cTn id="65" fill="hold">
                            <p:stCondLst>
                              <p:cond delay="0"/>
                            </p:stCondLst>
                            <p:childTnLst>
                              <p:par>
                                <p:cTn id="66" presetID="22" presetClass="entr" presetSubtype="4" fill="hold" grpId="0" nodeType="clickEffect">
                                  <p:stCondLst>
                                    <p:cond delay="0"/>
                                  </p:stCondLst>
                                  <p:childTnLst>
                                    <p:set>
                                      <p:cBhvr>
                                        <p:cTn id="67" dur="1" fill="hold">
                                          <p:stCondLst>
                                            <p:cond delay="0"/>
                                          </p:stCondLst>
                                        </p:cTn>
                                        <p:tgtEl>
                                          <p:spTgt spid="30"/>
                                        </p:tgtEl>
                                        <p:attrNameLst>
                                          <p:attrName>style.visibility</p:attrName>
                                        </p:attrNameLst>
                                      </p:cBhvr>
                                      <p:to>
                                        <p:strVal val="visible"/>
                                      </p:to>
                                    </p:set>
                                    <p:animEffect transition="in" filter="wipe(down)">
                                      <p:cBhvr>
                                        <p:cTn id="68" dur="75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3" grpId="0"/>
      <p:bldP spid="27" grpId="0"/>
      <p:bldP spid="28" grpId="0"/>
      <p:bldP spid="29" grpId="0"/>
      <p:bldP spid="30" grpId="0"/>
      <p:bldP spid="12" grpId="0"/>
      <p:bldP spid="13" grpId="0"/>
      <p:bldP spid="14" grpId="0"/>
      <p:bldP spid="15" grpId="0"/>
      <p:bldP spid="16"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5"/>
          <p:cNvGrpSpPr>
            <a:grpSpLocks/>
          </p:cNvGrpSpPr>
          <p:nvPr/>
        </p:nvGrpSpPr>
        <p:grpSpPr bwMode="auto">
          <a:xfrm>
            <a:off x="-421928" y="152402"/>
            <a:ext cx="3196125" cy="594953"/>
            <a:chOff x="6168776" y="1221676"/>
            <a:chExt cx="3690110" cy="686848"/>
          </a:xfrm>
        </p:grpSpPr>
        <p:sp>
          <p:nvSpPr>
            <p:cNvPr id="5" name="圆角矩形 4"/>
            <p:cNvSpPr/>
            <p:nvPr/>
          </p:nvSpPr>
          <p:spPr>
            <a:xfrm>
              <a:off x="6168776" y="1221676"/>
              <a:ext cx="3690110" cy="593421"/>
            </a:xfrm>
            <a:prstGeom prst="roundRect">
              <a:avLst>
                <a:gd name="adj" fmla="val 50000"/>
              </a:avLst>
            </a:prstGeom>
            <a:solidFill>
              <a:srgbClr val="FFFFFF"/>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solidFill>
                  <a:srgbClr val="3F7B33"/>
                </a:solidFill>
                <a:latin typeface="等线" panose="020F0502020204030204"/>
                <a:ea typeface="等线" panose="02010600030101010101" pitchFamily="2" charset="-122"/>
              </a:endParaRPr>
            </a:p>
          </p:txBody>
        </p:sp>
        <p:sp>
          <p:nvSpPr>
            <p:cNvPr id="6" name="文本框 13"/>
            <p:cNvSpPr txBox="1">
              <a:spLocks noChangeArrowheads="1"/>
            </p:cNvSpPr>
            <p:nvPr/>
          </p:nvSpPr>
          <p:spPr bwMode="auto">
            <a:xfrm>
              <a:off x="6834600" y="1233426"/>
              <a:ext cx="2830181" cy="675098"/>
            </a:xfrm>
            <a:prstGeom prst="rect">
              <a:avLst/>
            </a:prstGeom>
            <a:noFill/>
            <a:ln w="9525">
              <a:noFill/>
              <a:miter lim="800000"/>
              <a:headEnd/>
              <a:tailEnd/>
            </a:ln>
          </p:spPr>
          <p:txBody>
            <a:bodyPr wrap="none">
              <a:spAutoFit/>
            </a:bodyPr>
            <a:lstStyle/>
            <a:p>
              <a:r>
                <a:rPr lang="en-US" altLang="zh-CN" sz="3200" b="1" dirty="0" smtClean="0">
                  <a:solidFill>
                    <a:schemeClr val="accent1"/>
                  </a:solidFill>
                </a:rPr>
                <a:t>6.5 </a:t>
              </a:r>
              <a:r>
                <a:rPr lang="zh-CN" altLang="en-US" sz="3200" b="1" dirty="0" smtClean="0">
                  <a:solidFill>
                    <a:schemeClr val="accent1"/>
                  </a:solidFill>
                </a:rPr>
                <a:t>赔款理算</a:t>
              </a:r>
              <a:endParaRPr lang="zh-CN" altLang="zh-CN" sz="3200" b="1" dirty="0">
                <a:solidFill>
                  <a:schemeClr val="accent1"/>
                </a:solidFill>
              </a:endParaRPr>
            </a:p>
          </p:txBody>
        </p:sp>
      </p:grpSp>
      <p:sp>
        <p:nvSpPr>
          <p:cNvPr id="23" name="TextBox 22"/>
          <p:cNvSpPr txBox="1"/>
          <p:nvPr/>
        </p:nvSpPr>
        <p:spPr>
          <a:xfrm>
            <a:off x="976393" y="1735810"/>
            <a:ext cx="4556502" cy="1107992"/>
          </a:xfrm>
          <a:prstGeom prst="rect">
            <a:avLst/>
          </a:prstGeom>
          <a:noFill/>
        </p:spPr>
        <p:txBody>
          <a:bodyPr wrap="square" lIns="121917" tIns="60958" rIns="121917" bIns="60958" rtlCol="0">
            <a:spAutoFit/>
          </a:bodyPr>
          <a:lstStyle/>
          <a:p>
            <a:pPr algn="ctr"/>
            <a:r>
              <a:rPr lang="zh-CN" altLang="en-US" sz="3200" b="1" dirty="0" smtClean="0">
                <a:solidFill>
                  <a:schemeClr val="bg1"/>
                </a:solidFill>
                <a:latin typeface="微软雅黑" pitchFamily="34" charset="-122"/>
                <a:ea typeface="微软雅黑" pitchFamily="34" charset="-122"/>
              </a:rPr>
              <a:t>能力</a:t>
            </a:r>
            <a:endParaRPr lang="en-US" altLang="zh-CN" sz="3200" b="1" dirty="0" smtClean="0">
              <a:solidFill>
                <a:schemeClr val="bg1"/>
              </a:solidFill>
              <a:latin typeface="微软雅黑" pitchFamily="34" charset="-122"/>
              <a:ea typeface="微软雅黑" pitchFamily="34" charset="-122"/>
            </a:endParaRPr>
          </a:p>
          <a:p>
            <a:pPr algn="ctr"/>
            <a:r>
              <a:rPr lang="zh-CN" altLang="en-US" sz="3200" b="1" dirty="0" smtClean="0">
                <a:solidFill>
                  <a:schemeClr val="bg1"/>
                </a:solidFill>
                <a:latin typeface="微软雅黑" pitchFamily="34" charset="-122"/>
                <a:ea typeface="微软雅黑" pitchFamily="34" charset="-122"/>
              </a:rPr>
              <a:t>目标</a:t>
            </a:r>
            <a:endParaRPr lang="zh-CN" altLang="en-US" sz="3200" b="1" dirty="0">
              <a:solidFill>
                <a:schemeClr val="bg1"/>
              </a:solidFill>
              <a:latin typeface="微软雅黑" pitchFamily="34" charset="-122"/>
              <a:ea typeface="微软雅黑" pitchFamily="34" charset="-122"/>
            </a:endParaRPr>
          </a:p>
        </p:txBody>
      </p:sp>
      <p:sp>
        <p:nvSpPr>
          <p:cNvPr id="25" name="文本框 24"/>
          <p:cNvSpPr txBox="1"/>
          <p:nvPr/>
        </p:nvSpPr>
        <p:spPr>
          <a:xfrm>
            <a:off x="10617954" y="7768848"/>
            <a:ext cx="723275" cy="344710"/>
          </a:xfrm>
          <a:prstGeom prst="rect">
            <a:avLst/>
          </a:prstGeom>
          <a:noFill/>
        </p:spPr>
        <p:txBody>
          <a:bodyPr wrap="none" rtlCol="0">
            <a:spAutoFit/>
          </a:bodyPr>
          <a:lstStyle/>
          <a:p>
            <a:pPr>
              <a:lnSpc>
                <a:spcPct val="130000"/>
              </a:lnSpc>
            </a:pPr>
            <a:r>
              <a:rPr lang="zh-CN" altLang="en-US" sz="1400" dirty="0" smtClean="0">
                <a:latin typeface="Arial" panose="020B0604020202020204" pitchFamily="34" charset="0"/>
                <a:ea typeface="微软雅黑" panose="020B0503020204020204" pitchFamily="34" charset="-122"/>
              </a:rPr>
              <a:t>延迟符</a:t>
            </a:r>
          </a:p>
        </p:txBody>
      </p:sp>
      <p:sp>
        <p:nvSpPr>
          <p:cNvPr id="17" name="圆角矩形 16"/>
          <p:cNvSpPr/>
          <p:nvPr/>
        </p:nvSpPr>
        <p:spPr>
          <a:xfrm>
            <a:off x="325821" y="1047378"/>
            <a:ext cx="11235915" cy="5430914"/>
          </a:xfrm>
          <a:prstGeom prst="roundRect">
            <a:avLst/>
          </a:prstGeom>
          <a:no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p>
        </p:txBody>
      </p:sp>
      <p:sp>
        <p:nvSpPr>
          <p:cNvPr id="75777" name="Rectangle 1"/>
          <p:cNvSpPr>
            <a:spLocks noChangeArrowheads="1"/>
          </p:cNvSpPr>
          <p:nvPr/>
        </p:nvSpPr>
        <p:spPr bwMode="auto">
          <a:xfrm>
            <a:off x="1040452" y="1603624"/>
            <a:ext cx="9314480" cy="2970044"/>
          </a:xfrm>
          <a:prstGeom prst="rect">
            <a:avLst/>
          </a:prstGeom>
          <a:noFill/>
          <a:ln w="9525">
            <a:noFill/>
            <a:miter lim="800000"/>
            <a:headEnd/>
            <a:tailEnd/>
          </a:ln>
          <a:effectLst/>
        </p:spPr>
        <p:txBody>
          <a:bodyPr vert="horz" wrap="square" lIns="91440" tIns="45720" rIns="91440" bIns="0" numCol="1" anchor="ctr" anchorCtr="0" compatLnSpc="1">
            <a:prstTxWarp prst="textNoShape">
              <a:avLst/>
            </a:prstTxWarp>
            <a:spAutoFit/>
          </a:bodyPr>
          <a:lstStyle/>
          <a:p>
            <a:pPr indent="269875" fontAlgn="base">
              <a:spcBef>
                <a:spcPct val="0"/>
              </a:spcBef>
              <a:spcAft>
                <a:spcPct val="0"/>
              </a:spcAft>
            </a:pPr>
            <a:r>
              <a:rPr lang="en-US" altLang="zh-CN" sz="3000" b="1" dirty="0" smtClean="0"/>
              <a:t> 6.5.1  </a:t>
            </a:r>
            <a:r>
              <a:rPr lang="zh-CN" altLang="en-US" sz="3000" b="1" dirty="0" smtClean="0"/>
              <a:t>交强险赔款计算</a:t>
            </a:r>
            <a:endParaRPr lang="zh-CN" altLang="zh-CN" sz="3000" b="1" dirty="0" smtClean="0"/>
          </a:p>
          <a:p>
            <a:pPr marL="0" marR="0" lvl="0" indent="269875" algn="l" defTabSz="914400" rtl="0" eaLnBrk="1" fontAlgn="base" latinLnBrk="0" hangingPunct="1">
              <a:lnSpc>
                <a:spcPct val="100000"/>
              </a:lnSpc>
              <a:spcBef>
                <a:spcPct val="0"/>
              </a:spcBef>
              <a:spcAft>
                <a:spcPct val="0"/>
              </a:spcAft>
              <a:buClrTx/>
              <a:buSzTx/>
              <a:buFontTx/>
              <a:buNone/>
              <a:tabLst/>
            </a:pPr>
            <a:endParaRPr kumimoji="0" lang="zh-CN" altLang="en-US" sz="2400" b="1" i="0" u="none" strike="noStrike" cap="none" normalizeH="0" baseline="0" dirty="0" smtClean="0">
              <a:ln>
                <a:noFill/>
              </a:ln>
              <a:solidFill>
                <a:schemeClr val="tx1"/>
              </a:solidFill>
              <a:effectLst/>
              <a:latin typeface="+mn-ea"/>
              <a:cs typeface="Times New Roman" pitchFamily="18" charset="0"/>
            </a:endParaRPr>
          </a:p>
          <a:p>
            <a:pPr indent="457200"/>
            <a:r>
              <a:rPr lang="en-US" altLang="zh-CN" sz="2400" b="1" dirty="0" smtClean="0">
                <a:latin typeface="+mn-ea"/>
              </a:rPr>
              <a:t>1</a:t>
            </a:r>
            <a:r>
              <a:rPr lang="zh-CN" altLang="zh-CN" sz="2400" b="1" dirty="0" smtClean="0">
                <a:latin typeface="+mn-ea"/>
              </a:rPr>
              <a:t>．</a:t>
            </a:r>
            <a:r>
              <a:rPr lang="zh-CN" altLang="zh-CN" sz="2400" b="1" dirty="0" smtClean="0"/>
              <a:t>交强险赔偿的责任承担方式</a:t>
            </a:r>
          </a:p>
          <a:p>
            <a:pPr indent="457200"/>
            <a:r>
              <a:rPr lang="zh-CN" altLang="zh-CN" sz="2200" dirty="0" smtClean="0"/>
              <a:t>机动车交通事故责任强制保险在全国范围内实行统一的责任限额。责任限额分死亡伤残赔偿限额、医疗费用赔偿限额、财产损失赔偿限额以及被保险人在道路交通事故中无责任的赔偿</a:t>
            </a:r>
            <a:r>
              <a:rPr lang="zh-CN" altLang="zh-CN" sz="2200" dirty="0" smtClean="0"/>
              <a:t>限额</a:t>
            </a:r>
            <a:r>
              <a:rPr lang="zh-CN" altLang="en-US" sz="2200" dirty="0" smtClean="0"/>
              <a:t>。</a:t>
            </a:r>
            <a:endParaRPr lang="en-US" altLang="zh-CN" sz="2200" dirty="0" smtClean="0"/>
          </a:p>
          <a:p>
            <a:pPr indent="457200"/>
            <a:endParaRPr lang="en-US" altLang="zh-CN" sz="2200" dirty="0" smtClean="0"/>
          </a:p>
          <a:p>
            <a:pPr indent="457200"/>
            <a:r>
              <a:rPr lang="en-US" altLang="zh-CN" sz="2400" b="1" dirty="0" smtClean="0"/>
              <a:t>2</a:t>
            </a:r>
            <a:r>
              <a:rPr lang="zh-CN" altLang="zh-CN" sz="2400" b="1" dirty="0" smtClean="0"/>
              <a:t>．交强险理算注意事项</a:t>
            </a:r>
          </a:p>
        </p:txBody>
      </p:sp>
    </p:spTree>
    <p:extLst>
      <p:ext uri="{BB962C8B-B14F-4D97-AF65-F5344CB8AC3E}">
        <p14:creationId xmlns:p14="http://schemas.microsoft.com/office/powerpoint/2010/main" val="2094906781"/>
      </p:ext>
    </p:extLst>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528" fill="hold" grpId="0" nodeType="afterEffect">
                                  <p:stCondLst>
                                    <p:cond delay="0"/>
                                  </p:stCondLst>
                                  <p:childTnLst>
                                    <p:set>
                                      <p:cBhvr>
                                        <p:cTn id="11" dur="1" fill="hold">
                                          <p:stCondLst>
                                            <p:cond delay="0"/>
                                          </p:stCondLst>
                                        </p:cTn>
                                        <p:tgtEl>
                                          <p:spTgt spid="23"/>
                                        </p:tgtEl>
                                        <p:attrNameLst>
                                          <p:attrName>style.visibility</p:attrName>
                                        </p:attrNameLst>
                                      </p:cBhvr>
                                      <p:to>
                                        <p:strVal val="visible"/>
                                      </p:to>
                                    </p:set>
                                    <p:anim calcmode="lin" valueType="num">
                                      <p:cBhvr>
                                        <p:cTn id="12" dur="500" fill="hold"/>
                                        <p:tgtEl>
                                          <p:spTgt spid="23"/>
                                        </p:tgtEl>
                                        <p:attrNameLst>
                                          <p:attrName>ppt_w</p:attrName>
                                        </p:attrNameLst>
                                      </p:cBhvr>
                                      <p:tavLst>
                                        <p:tav tm="0">
                                          <p:val>
                                            <p:fltVal val="0"/>
                                          </p:val>
                                        </p:tav>
                                        <p:tav tm="100000">
                                          <p:val>
                                            <p:strVal val="#ppt_w"/>
                                          </p:val>
                                        </p:tav>
                                      </p:tavLst>
                                    </p:anim>
                                    <p:anim calcmode="lin" valueType="num">
                                      <p:cBhvr>
                                        <p:cTn id="13" dur="500" fill="hold"/>
                                        <p:tgtEl>
                                          <p:spTgt spid="23"/>
                                        </p:tgtEl>
                                        <p:attrNameLst>
                                          <p:attrName>ppt_h</p:attrName>
                                        </p:attrNameLst>
                                      </p:cBhvr>
                                      <p:tavLst>
                                        <p:tav tm="0">
                                          <p:val>
                                            <p:fltVal val="0"/>
                                          </p:val>
                                        </p:tav>
                                        <p:tav tm="100000">
                                          <p:val>
                                            <p:strVal val="#ppt_h"/>
                                          </p:val>
                                        </p:tav>
                                      </p:tavLst>
                                    </p:anim>
                                    <p:animEffect transition="in" filter="fade">
                                      <p:cBhvr>
                                        <p:cTn id="14" dur="500"/>
                                        <p:tgtEl>
                                          <p:spTgt spid="23"/>
                                        </p:tgtEl>
                                      </p:cBhvr>
                                    </p:animEffect>
                                    <p:anim calcmode="lin" valueType="num">
                                      <p:cBhvr>
                                        <p:cTn id="15" dur="500" fill="hold"/>
                                        <p:tgtEl>
                                          <p:spTgt spid="23"/>
                                        </p:tgtEl>
                                        <p:attrNameLst>
                                          <p:attrName>ppt_x</p:attrName>
                                        </p:attrNameLst>
                                      </p:cBhvr>
                                      <p:tavLst>
                                        <p:tav tm="0">
                                          <p:val>
                                            <p:fltVal val="0.5"/>
                                          </p:val>
                                        </p:tav>
                                        <p:tav tm="100000">
                                          <p:val>
                                            <p:strVal val="#ppt_x"/>
                                          </p:val>
                                        </p:tav>
                                      </p:tavLst>
                                    </p:anim>
                                    <p:anim calcmode="lin" valueType="num">
                                      <p:cBhvr>
                                        <p:cTn id="16" dur="500" fill="hold"/>
                                        <p:tgtEl>
                                          <p:spTgt spid="23"/>
                                        </p:tgtEl>
                                        <p:attrNameLst>
                                          <p:attrName>ppt_y</p:attrName>
                                        </p:attrNameLst>
                                      </p:cBhvr>
                                      <p:tavLst>
                                        <p:tav tm="0">
                                          <p:val>
                                            <p:fltVal val="0.5"/>
                                          </p:val>
                                        </p:tav>
                                        <p:tav tm="100000">
                                          <p:val>
                                            <p:strVal val="#ppt_y"/>
                                          </p:val>
                                        </p:tav>
                                      </p:tavLst>
                                    </p:anim>
                                  </p:childTnLst>
                                </p:cTn>
                              </p:par>
                            </p:childTnLst>
                          </p:cTn>
                        </p:par>
                        <p:par>
                          <p:cTn id="17" fill="hold">
                            <p:stCondLst>
                              <p:cond delay="1000"/>
                            </p:stCondLst>
                            <p:childTnLst>
                              <p:par>
                                <p:cTn id="18" presetID="22" presetClass="entr" presetSubtype="4" fill="hold" grpId="0" nodeType="afterEffect">
                                  <p:stCondLst>
                                    <p:cond delay="0"/>
                                  </p:stCondLst>
                                  <p:childTnLst>
                                    <p:set>
                                      <p:cBhvr>
                                        <p:cTn id="19" dur="1" fill="hold">
                                          <p:stCondLst>
                                            <p:cond delay="0"/>
                                          </p:stCondLst>
                                        </p:cTn>
                                        <p:tgtEl>
                                          <p:spTgt spid="25"/>
                                        </p:tgtEl>
                                        <p:attrNameLst>
                                          <p:attrName>style.visibility</p:attrName>
                                        </p:attrNameLst>
                                      </p:cBhvr>
                                      <p:to>
                                        <p:strVal val="visible"/>
                                      </p:to>
                                    </p:set>
                                    <p:animEffect transition="in" filter="wipe(down)">
                                      <p:cBhvr>
                                        <p:cTn id="20" dur="750"/>
                                        <p:tgtEl>
                                          <p:spTgt spid="25"/>
                                        </p:tgtEl>
                                      </p:cBhvr>
                                    </p:animEffect>
                                  </p:childTnLst>
                                </p:cTn>
                              </p:par>
                            </p:childTnLst>
                          </p:cTn>
                        </p:par>
                        <p:par>
                          <p:cTn id="21" fill="hold">
                            <p:stCondLst>
                              <p:cond delay="1750"/>
                            </p:stCondLst>
                            <p:childTnLst>
                              <p:par>
                                <p:cTn id="22" presetID="2" presetClass="entr" presetSubtype="2" fill="hold" grpId="0" nodeType="afterEffect">
                                  <p:stCondLst>
                                    <p:cond delay="0"/>
                                  </p:stCondLst>
                                  <p:childTnLst>
                                    <p:set>
                                      <p:cBhvr>
                                        <p:cTn id="23" dur="1" fill="hold">
                                          <p:stCondLst>
                                            <p:cond delay="0"/>
                                          </p:stCondLst>
                                        </p:cTn>
                                        <p:tgtEl>
                                          <p:spTgt spid="17"/>
                                        </p:tgtEl>
                                        <p:attrNameLst>
                                          <p:attrName>style.visibility</p:attrName>
                                        </p:attrNameLst>
                                      </p:cBhvr>
                                      <p:to>
                                        <p:strVal val="visible"/>
                                      </p:to>
                                    </p:set>
                                    <p:anim calcmode="lin" valueType="num">
                                      <p:cBhvr additive="base">
                                        <p:cTn id="24" dur="500" fill="hold"/>
                                        <p:tgtEl>
                                          <p:spTgt spid="17"/>
                                        </p:tgtEl>
                                        <p:attrNameLst>
                                          <p:attrName>ppt_x</p:attrName>
                                        </p:attrNameLst>
                                      </p:cBhvr>
                                      <p:tavLst>
                                        <p:tav tm="0">
                                          <p:val>
                                            <p:strVal val="1+#ppt_w/2"/>
                                          </p:val>
                                        </p:tav>
                                        <p:tav tm="100000">
                                          <p:val>
                                            <p:strVal val="#ppt_x"/>
                                          </p:val>
                                        </p:tav>
                                      </p:tavLst>
                                    </p:anim>
                                    <p:anim calcmode="lin" valueType="num">
                                      <p:cBhvr additive="base">
                                        <p:cTn id="25" dur="500" fill="hold"/>
                                        <p:tgtEl>
                                          <p:spTgt spid="17"/>
                                        </p:tgtEl>
                                        <p:attrNameLst>
                                          <p:attrName>ppt_y</p:attrName>
                                        </p:attrNameLst>
                                      </p:cBhvr>
                                      <p:tavLst>
                                        <p:tav tm="0">
                                          <p:val>
                                            <p:strVal val="#ppt_y"/>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8" presetClass="entr" presetSubtype="16" fill="hold" grpId="0" nodeType="clickEffect">
                                  <p:stCondLst>
                                    <p:cond delay="0"/>
                                  </p:stCondLst>
                                  <p:childTnLst>
                                    <p:set>
                                      <p:cBhvr>
                                        <p:cTn id="29" dur="1" fill="hold">
                                          <p:stCondLst>
                                            <p:cond delay="0"/>
                                          </p:stCondLst>
                                        </p:cTn>
                                        <p:tgtEl>
                                          <p:spTgt spid="75777"/>
                                        </p:tgtEl>
                                        <p:attrNameLst>
                                          <p:attrName>style.visibility</p:attrName>
                                        </p:attrNameLst>
                                      </p:cBhvr>
                                      <p:to>
                                        <p:strVal val="visible"/>
                                      </p:to>
                                    </p:set>
                                    <p:animEffect transition="in" filter="diamond(in)">
                                      <p:cBhvr>
                                        <p:cTn id="30" dur="2000"/>
                                        <p:tgtEl>
                                          <p:spTgt spid="757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5" grpId="0"/>
      <p:bldP spid="17" grpId="0" animBg="1"/>
      <p:bldP spid="75777"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5"/>
          <p:cNvGrpSpPr>
            <a:grpSpLocks/>
          </p:cNvGrpSpPr>
          <p:nvPr/>
        </p:nvGrpSpPr>
        <p:grpSpPr bwMode="auto">
          <a:xfrm>
            <a:off x="-421928" y="152402"/>
            <a:ext cx="4497982" cy="564176"/>
            <a:chOff x="6168776" y="1221676"/>
            <a:chExt cx="5193180" cy="651317"/>
          </a:xfrm>
        </p:grpSpPr>
        <p:sp>
          <p:nvSpPr>
            <p:cNvPr id="5" name="圆角矩形 4"/>
            <p:cNvSpPr/>
            <p:nvPr/>
          </p:nvSpPr>
          <p:spPr>
            <a:xfrm>
              <a:off x="6168776" y="1221676"/>
              <a:ext cx="5193180" cy="593421"/>
            </a:xfrm>
            <a:prstGeom prst="roundRect">
              <a:avLst>
                <a:gd name="adj" fmla="val 50000"/>
              </a:avLst>
            </a:prstGeom>
            <a:solidFill>
              <a:srgbClr val="FFFFFF"/>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solidFill>
                  <a:srgbClr val="3F7B33"/>
                </a:solidFill>
                <a:latin typeface="等线" panose="020F0502020204030204"/>
                <a:ea typeface="等线" panose="02010600030101010101" pitchFamily="2" charset="-122"/>
              </a:endParaRPr>
            </a:p>
          </p:txBody>
        </p:sp>
        <p:sp>
          <p:nvSpPr>
            <p:cNvPr id="6" name="文本框 13"/>
            <p:cNvSpPr txBox="1">
              <a:spLocks noChangeArrowheads="1"/>
            </p:cNvSpPr>
            <p:nvPr/>
          </p:nvSpPr>
          <p:spPr bwMode="auto">
            <a:xfrm>
              <a:off x="6834600" y="1233426"/>
              <a:ext cx="4349655" cy="639567"/>
            </a:xfrm>
            <a:prstGeom prst="rect">
              <a:avLst/>
            </a:prstGeom>
            <a:noFill/>
            <a:ln w="9525">
              <a:noFill/>
              <a:miter lim="800000"/>
              <a:headEnd/>
              <a:tailEnd/>
            </a:ln>
          </p:spPr>
          <p:txBody>
            <a:bodyPr wrap="none">
              <a:spAutoFit/>
            </a:bodyPr>
            <a:lstStyle/>
            <a:p>
              <a:r>
                <a:rPr lang="en-US" altLang="zh-CN" sz="3000" b="1" dirty="0" smtClean="0"/>
                <a:t>6.5.2 </a:t>
              </a:r>
              <a:r>
                <a:rPr lang="zh-CN" altLang="en-US" sz="3000" b="1" dirty="0" smtClean="0"/>
                <a:t>商业险赔款计算</a:t>
              </a:r>
              <a:endParaRPr lang="zh-CN" altLang="zh-CN" sz="3000" b="1" dirty="0"/>
            </a:p>
          </p:txBody>
        </p:sp>
      </p:grpSp>
      <p:sp>
        <p:nvSpPr>
          <p:cNvPr id="23" name="TextBox 22"/>
          <p:cNvSpPr txBox="1"/>
          <p:nvPr/>
        </p:nvSpPr>
        <p:spPr>
          <a:xfrm>
            <a:off x="976393" y="1735810"/>
            <a:ext cx="4556502" cy="1107992"/>
          </a:xfrm>
          <a:prstGeom prst="rect">
            <a:avLst/>
          </a:prstGeom>
          <a:noFill/>
        </p:spPr>
        <p:txBody>
          <a:bodyPr wrap="square" lIns="121917" tIns="60958" rIns="121917" bIns="60958" rtlCol="0">
            <a:spAutoFit/>
          </a:bodyPr>
          <a:lstStyle/>
          <a:p>
            <a:pPr algn="ctr"/>
            <a:r>
              <a:rPr lang="zh-CN" altLang="en-US" sz="3200" b="1" dirty="0" smtClean="0">
                <a:solidFill>
                  <a:schemeClr val="bg1"/>
                </a:solidFill>
                <a:latin typeface="微软雅黑" pitchFamily="34" charset="-122"/>
                <a:ea typeface="微软雅黑" pitchFamily="34" charset="-122"/>
              </a:rPr>
              <a:t>能力</a:t>
            </a:r>
            <a:endParaRPr lang="en-US" altLang="zh-CN" sz="3200" b="1" dirty="0" smtClean="0">
              <a:solidFill>
                <a:schemeClr val="bg1"/>
              </a:solidFill>
              <a:latin typeface="微软雅黑" pitchFamily="34" charset="-122"/>
              <a:ea typeface="微软雅黑" pitchFamily="34" charset="-122"/>
            </a:endParaRPr>
          </a:p>
          <a:p>
            <a:pPr algn="ctr"/>
            <a:r>
              <a:rPr lang="zh-CN" altLang="en-US" sz="3200" b="1" dirty="0" smtClean="0">
                <a:solidFill>
                  <a:schemeClr val="bg1"/>
                </a:solidFill>
                <a:latin typeface="微软雅黑" pitchFamily="34" charset="-122"/>
                <a:ea typeface="微软雅黑" pitchFamily="34" charset="-122"/>
              </a:rPr>
              <a:t>目标</a:t>
            </a:r>
            <a:endParaRPr lang="zh-CN" altLang="en-US" sz="3200" b="1" dirty="0">
              <a:solidFill>
                <a:schemeClr val="bg1"/>
              </a:solidFill>
              <a:latin typeface="微软雅黑" pitchFamily="34" charset="-122"/>
              <a:ea typeface="微软雅黑" pitchFamily="34" charset="-122"/>
            </a:endParaRPr>
          </a:p>
        </p:txBody>
      </p:sp>
      <p:sp>
        <p:nvSpPr>
          <p:cNvPr id="25" name="文本框 24"/>
          <p:cNvSpPr txBox="1"/>
          <p:nvPr/>
        </p:nvSpPr>
        <p:spPr>
          <a:xfrm>
            <a:off x="10617954" y="7768848"/>
            <a:ext cx="723275" cy="344710"/>
          </a:xfrm>
          <a:prstGeom prst="rect">
            <a:avLst/>
          </a:prstGeom>
          <a:noFill/>
        </p:spPr>
        <p:txBody>
          <a:bodyPr wrap="none" rtlCol="0">
            <a:spAutoFit/>
          </a:bodyPr>
          <a:lstStyle/>
          <a:p>
            <a:pPr>
              <a:lnSpc>
                <a:spcPct val="130000"/>
              </a:lnSpc>
            </a:pPr>
            <a:r>
              <a:rPr lang="zh-CN" altLang="en-US" sz="1400" dirty="0" smtClean="0">
                <a:latin typeface="Arial" panose="020B0604020202020204" pitchFamily="34" charset="0"/>
                <a:ea typeface="微软雅黑" panose="020B0503020204020204" pitchFamily="34" charset="-122"/>
              </a:rPr>
              <a:t>延迟符</a:t>
            </a:r>
          </a:p>
        </p:txBody>
      </p:sp>
      <p:sp>
        <p:nvSpPr>
          <p:cNvPr id="17" name="圆角矩形 16"/>
          <p:cNvSpPr/>
          <p:nvPr/>
        </p:nvSpPr>
        <p:spPr>
          <a:xfrm>
            <a:off x="325821" y="1047378"/>
            <a:ext cx="11235915" cy="5430914"/>
          </a:xfrm>
          <a:prstGeom prst="roundRect">
            <a:avLst/>
          </a:prstGeom>
          <a:no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p>
        </p:txBody>
      </p:sp>
      <p:sp>
        <p:nvSpPr>
          <p:cNvPr id="75777" name="Rectangle 1"/>
          <p:cNvSpPr>
            <a:spLocks noChangeArrowheads="1"/>
          </p:cNvSpPr>
          <p:nvPr/>
        </p:nvSpPr>
        <p:spPr bwMode="auto">
          <a:xfrm>
            <a:off x="1071449" y="1626024"/>
            <a:ext cx="9314480" cy="4909036"/>
          </a:xfrm>
          <a:prstGeom prst="rect">
            <a:avLst/>
          </a:prstGeom>
          <a:noFill/>
          <a:ln w="9525">
            <a:noFill/>
            <a:miter lim="800000"/>
            <a:headEnd/>
            <a:tailEnd/>
          </a:ln>
          <a:effectLst/>
        </p:spPr>
        <p:txBody>
          <a:bodyPr vert="horz" wrap="square" lIns="91440" tIns="45720" rIns="91440" bIns="0" numCol="1" anchor="ctr" anchorCtr="0" compatLnSpc="1">
            <a:prstTxWarp prst="textNoShape">
              <a:avLst/>
            </a:prstTxWarp>
            <a:spAutoFit/>
          </a:bodyPr>
          <a:lstStyle/>
          <a:p>
            <a:pPr indent="457200"/>
            <a:r>
              <a:rPr lang="en-US" altLang="zh-CN" sz="2400" b="1" dirty="0" smtClean="0">
                <a:latin typeface="+mn-ea"/>
              </a:rPr>
              <a:t>1</a:t>
            </a:r>
            <a:r>
              <a:rPr lang="zh-CN" altLang="zh-CN" sz="2400" b="1" dirty="0" smtClean="0">
                <a:latin typeface="+mn-ea"/>
              </a:rPr>
              <a:t>．车辆损失保险赔款理算</a:t>
            </a:r>
            <a:endParaRPr lang="en-US" altLang="zh-CN" sz="2400" b="1" dirty="0" smtClean="0">
              <a:latin typeface="+mn-ea"/>
            </a:endParaRPr>
          </a:p>
          <a:p>
            <a:pPr indent="457200"/>
            <a:endParaRPr lang="zh-CN" altLang="zh-CN" sz="2400" b="1" dirty="0" smtClean="0"/>
          </a:p>
          <a:p>
            <a:r>
              <a:rPr lang="en-US" altLang="zh-CN" sz="2400" b="1" dirty="0" smtClean="0"/>
              <a:t>     </a:t>
            </a:r>
            <a:r>
              <a:rPr lang="zh-CN" altLang="zh-CN" sz="2200" b="1" dirty="0" smtClean="0"/>
              <a:t>（</a:t>
            </a:r>
            <a:r>
              <a:rPr lang="en-US" altLang="zh-CN" sz="2200" b="1" dirty="0" smtClean="0"/>
              <a:t>1</a:t>
            </a:r>
            <a:r>
              <a:rPr lang="zh-CN" altLang="zh-CN" sz="2200" b="1" dirty="0" smtClean="0"/>
              <a:t>）投保时按被保险机动车的新车购置价确定保险金额</a:t>
            </a:r>
          </a:p>
          <a:p>
            <a:pPr indent="457200"/>
            <a:r>
              <a:rPr lang="zh-CN" altLang="zh-CN" sz="2200" dirty="0" smtClean="0"/>
              <a:t>①全部损失</a:t>
            </a:r>
            <a:endParaRPr lang="en-US" altLang="zh-CN" sz="2200" dirty="0" smtClean="0"/>
          </a:p>
          <a:p>
            <a:pPr indent="457200"/>
            <a:r>
              <a:rPr lang="zh-CN" altLang="zh-CN" sz="2200" dirty="0" smtClean="0"/>
              <a:t>保险金额高于保险事故发生时被保险机动车实际价值时：</a:t>
            </a:r>
          </a:p>
          <a:p>
            <a:pPr indent="457200"/>
            <a:r>
              <a:rPr lang="zh-CN" altLang="zh-CN" sz="2200" dirty="0" smtClean="0"/>
              <a:t>赔款</a:t>
            </a:r>
            <a:r>
              <a:rPr lang="en-US" altLang="zh-CN" sz="2200" dirty="0" smtClean="0"/>
              <a:t>=</a:t>
            </a:r>
            <a:r>
              <a:rPr lang="zh-CN" altLang="zh-CN" sz="2200" dirty="0" smtClean="0"/>
              <a:t>（实际价值</a:t>
            </a:r>
            <a:r>
              <a:rPr lang="en-US" altLang="zh-CN" sz="2200" dirty="0" smtClean="0"/>
              <a:t>-</a:t>
            </a:r>
            <a:r>
              <a:rPr lang="zh-CN" altLang="zh-CN" sz="2200" dirty="0" smtClean="0"/>
              <a:t>残值</a:t>
            </a:r>
            <a:r>
              <a:rPr lang="en-US" altLang="zh-CN" sz="2200" dirty="0" smtClean="0"/>
              <a:t>-</a:t>
            </a:r>
            <a:r>
              <a:rPr lang="zh-CN" altLang="zh-CN" sz="2200" dirty="0" smtClean="0"/>
              <a:t>交强险赔偿金额）×事故责任比例×（</a:t>
            </a:r>
            <a:r>
              <a:rPr lang="en-US" altLang="zh-CN" sz="2200" dirty="0" smtClean="0"/>
              <a:t>1-</a:t>
            </a:r>
            <a:r>
              <a:rPr lang="zh-CN" altLang="zh-CN" sz="2200" dirty="0" smtClean="0"/>
              <a:t>免赔率之和）</a:t>
            </a:r>
          </a:p>
          <a:p>
            <a:pPr indent="457200"/>
            <a:r>
              <a:rPr lang="zh-CN" altLang="zh-CN" sz="2200" dirty="0" smtClean="0"/>
              <a:t>②部分损失</a:t>
            </a:r>
            <a:endParaRPr lang="en-US" altLang="zh-CN" sz="2200" dirty="0" smtClean="0"/>
          </a:p>
          <a:p>
            <a:pPr indent="457200"/>
            <a:r>
              <a:rPr lang="zh-CN" altLang="zh-CN" sz="2200" dirty="0" smtClean="0"/>
              <a:t>赔款</a:t>
            </a:r>
            <a:r>
              <a:rPr lang="en-US" altLang="zh-CN" sz="2200" dirty="0" smtClean="0"/>
              <a:t>=</a:t>
            </a:r>
            <a:r>
              <a:rPr lang="zh-CN" altLang="zh-CN" sz="2200" dirty="0" smtClean="0"/>
              <a:t>（实际修理费用</a:t>
            </a:r>
            <a:r>
              <a:rPr lang="en-US" altLang="zh-CN" sz="2200" dirty="0" smtClean="0"/>
              <a:t>-</a:t>
            </a:r>
            <a:r>
              <a:rPr lang="zh-CN" altLang="zh-CN" sz="2200" dirty="0" smtClean="0"/>
              <a:t>残值</a:t>
            </a:r>
            <a:r>
              <a:rPr lang="en-US" altLang="zh-CN" sz="2200" dirty="0" smtClean="0"/>
              <a:t>-</a:t>
            </a:r>
            <a:r>
              <a:rPr lang="zh-CN" altLang="zh-CN" sz="2200" dirty="0" smtClean="0"/>
              <a:t>交强险赔偿金额）×事故责任比例×（</a:t>
            </a:r>
            <a:r>
              <a:rPr lang="en-US" altLang="zh-CN" sz="2200" dirty="0" smtClean="0"/>
              <a:t>1-</a:t>
            </a:r>
            <a:r>
              <a:rPr lang="zh-CN" altLang="zh-CN" sz="2200" dirty="0" smtClean="0"/>
              <a:t>免赔率之和）</a:t>
            </a:r>
          </a:p>
          <a:p>
            <a:pPr indent="457200"/>
            <a:r>
              <a:rPr lang="zh-CN" altLang="zh-CN" sz="2200" dirty="0" smtClean="0"/>
              <a:t>③施救费赔款</a:t>
            </a:r>
            <a:r>
              <a:rPr lang="zh-CN" altLang="zh-CN" sz="2200" dirty="0" smtClean="0"/>
              <a:t>计算</a:t>
            </a:r>
            <a:endParaRPr lang="en-US" altLang="zh-CN" sz="2200" dirty="0" smtClean="0"/>
          </a:p>
          <a:p>
            <a:pPr indent="457200"/>
            <a:r>
              <a:rPr lang="zh-CN" altLang="zh-CN" sz="2200" dirty="0" smtClean="0"/>
              <a:t>施救费赔款</a:t>
            </a:r>
            <a:r>
              <a:rPr lang="en-US" altLang="zh-CN" sz="2200" dirty="0" smtClean="0"/>
              <a:t>=</a:t>
            </a:r>
            <a:r>
              <a:rPr lang="zh-CN" altLang="zh-CN" sz="2200" dirty="0" smtClean="0"/>
              <a:t>实际施救费用×事故责任比例×（保险财产价值</a:t>
            </a:r>
            <a:r>
              <a:rPr lang="en-US" altLang="zh-CN" sz="2200" dirty="0" smtClean="0"/>
              <a:t>/</a:t>
            </a:r>
            <a:r>
              <a:rPr lang="zh-CN" altLang="zh-CN" sz="2200" dirty="0" smtClean="0"/>
              <a:t>实际施救财产总价值）×（</a:t>
            </a:r>
            <a:r>
              <a:rPr lang="en-US" altLang="zh-CN" sz="2200" dirty="0" smtClean="0"/>
              <a:t>1-</a:t>
            </a:r>
            <a:r>
              <a:rPr lang="zh-CN" altLang="zh-CN" sz="2200" dirty="0" smtClean="0"/>
              <a:t>免赔率之和）</a:t>
            </a:r>
            <a:endParaRPr lang="en-US" altLang="zh-CN" sz="2200" b="1" dirty="0" smtClean="0"/>
          </a:p>
          <a:p>
            <a:endParaRPr lang="zh-CN" altLang="zh-CN" sz="2400" b="1" dirty="0" smtClean="0"/>
          </a:p>
        </p:txBody>
      </p:sp>
    </p:spTree>
    <p:extLst>
      <p:ext uri="{BB962C8B-B14F-4D97-AF65-F5344CB8AC3E}">
        <p14:creationId xmlns:p14="http://schemas.microsoft.com/office/powerpoint/2010/main" val="2094906781"/>
      </p:ext>
    </p:extLst>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528" fill="hold" grpId="0" nodeType="afterEffect">
                                  <p:stCondLst>
                                    <p:cond delay="0"/>
                                  </p:stCondLst>
                                  <p:childTnLst>
                                    <p:set>
                                      <p:cBhvr>
                                        <p:cTn id="11" dur="1" fill="hold">
                                          <p:stCondLst>
                                            <p:cond delay="0"/>
                                          </p:stCondLst>
                                        </p:cTn>
                                        <p:tgtEl>
                                          <p:spTgt spid="23"/>
                                        </p:tgtEl>
                                        <p:attrNameLst>
                                          <p:attrName>style.visibility</p:attrName>
                                        </p:attrNameLst>
                                      </p:cBhvr>
                                      <p:to>
                                        <p:strVal val="visible"/>
                                      </p:to>
                                    </p:set>
                                    <p:anim calcmode="lin" valueType="num">
                                      <p:cBhvr>
                                        <p:cTn id="12" dur="500" fill="hold"/>
                                        <p:tgtEl>
                                          <p:spTgt spid="23"/>
                                        </p:tgtEl>
                                        <p:attrNameLst>
                                          <p:attrName>ppt_w</p:attrName>
                                        </p:attrNameLst>
                                      </p:cBhvr>
                                      <p:tavLst>
                                        <p:tav tm="0">
                                          <p:val>
                                            <p:fltVal val="0"/>
                                          </p:val>
                                        </p:tav>
                                        <p:tav tm="100000">
                                          <p:val>
                                            <p:strVal val="#ppt_w"/>
                                          </p:val>
                                        </p:tav>
                                      </p:tavLst>
                                    </p:anim>
                                    <p:anim calcmode="lin" valueType="num">
                                      <p:cBhvr>
                                        <p:cTn id="13" dur="500" fill="hold"/>
                                        <p:tgtEl>
                                          <p:spTgt spid="23"/>
                                        </p:tgtEl>
                                        <p:attrNameLst>
                                          <p:attrName>ppt_h</p:attrName>
                                        </p:attrNameLst>
                                      </p:cBhvr>
                                      <p:tavLst>
                                        <p:tav tm="0">
                                          <p:val>
                                            <p:fltVal val="0"/>
                                          </p:val>
                                        </p:tav>
                                        <p:tav tm="100000">
                                          <p:val>
                                            <p:strVal val="#ppt_h"/>
                                          </p:val>
                                        </p:tav>
                                      </p:tavLst>
                                    </p:anim>
                                    <p:animEffect transition="in" filter="fade">
                                      <p:cBhvr>
                                        <p:cTn id="14" dur="500"/>
                                        <p:tgtEl>
                                          <p:spTgt spid="23"/>
                                        </p:tgtEl>
                                      </p:cBhvr>
                                    </p:animEffect>
                                    <p:anim calcmode="lin" valueType="num">
                                      <p:cBhvr>
                                        <p:cTn id="15" dur="500" fill="hold"/>
                                        <p:tgtEl>
                                          <p:spTgt spid="23"/>
                                        </p:tgtEl>
                                        <p:attrNameLst>
                                          <p:attrName>ppt_x</p:attrName>
                                        </p:attrNameLst>
                                      </p:cBhvr>
                                      <p:tavLst>
                                        <p:tav tm="0">
                                          <p:val>
                                            <p:fltVal val="0.5"/>
                                          </p:val>
                                        </p:tav>
                                        <p:tav tm="100000">
                                          <p:val>
                                            <p:strVal val="#ppt_x"/>
                                          </p:val>
                                        </p:tav>
                                      </p:tavLst>
                                    </p:anim>
                                    <p:anim calcmode="lin" valueType="num">
                                      <p:cBhvr>
                                        <p:cTn id="16" dur="500" fill="hold"/>
                                        <p:tgtEl>
                                          <p:spTgt spid="23"/>
                                        </p:tgtEl>
                                        <p:attrNameLst>
                                          <p:attrName>ppt_y</p:attrName>
                                        </p:attrNameLst>
                                      </p:cBhvr>
                                      <p:tavLst>
                                        <p:tav tm="0">
                                          <p:val>
                                            <p:fltVal val="0.5"/>
                                          </p:val>
                                        </p:tav>
                                        <p:tav tm="100000">
                                          <p:val>
                                            <p:strVal val="#ppt_y"/>
                                          </p:val>
                                        </p:tav>
                                      </p:tavLst>
                                    </p:anim>
                                  </p:childTnLst>
                                </p:cTn>
                              </p:par>
                            </p:childTnLst>
                          </p:cTn>
                        </p:par>
                        <p:par>
                          <p:cTn id="17" fill="hold">
                            <p:stCondLst>
                              <p:cond delay="1000"/>
                            </p:stCondLst>
                            <p:childTnLst>
                              <p:par>
                                <p:cTn id="18" presetID="22" presetClass="entr" presetSubtype="4" fill="hold" grpId="0" nodeType="afterEffect">
                                  <p:stCondLst>
                                    <p:cond delay="0"/>
                                  </p:stCondLst>
                                  <p:childTnLst>
                                    <p:set>
                                      <p:cBhvr>
                                        <p:cTn id="19" dur="1" fill="hold">
                                          <p:stCondLst>
                                            <p:cond delay="0"/>
                                          </p:stCondLst>
                                        </p:cTn>
                                        <p:tgtEl>
                                          <p:spTgt spid="25"/>
                                        </p:tgtEl>
                                        <p:attrNameLst>
                                          <p:attrName>style.visibility</p:attrName>
                                        </p:attrNameLst>
                                      </p:cBhvr>
                                      <p:to>
                                        <p:strVal val="visible"/>
                                      </p:to>
                                    </p:set>
                                    <p:animEffect transition="in" filter="wipe(down)">
                                      <p:cBhvr>
                                        <p:cTn id="20" dur="750"/>
                                        <p:tgtEl>
                                          <p:spTgt spid="25"/>
                                        </p:tgtEl>
                                      </p:cBhvr>
                                    </p:animEffect>
                                  </p:childTnLst>
                                </p:cTn>
                              </p:par>
                            </p:childTnLst>
                          </p:cTn>
                        </p:par>
                        <p:par>
                          <p:cTn id="21" fill="hold">
                            <p:stCondLst>
                              <p:cond delay="1750"/>
                            </p:stCondLst>
                            <p:childTnLst>
                              <p:par>
                                <p:cTn id="22" presetID="2" presetClass="entr" presetSubtype="2" fill="hold" grpId="0" nodeType="afterEffect">
                                  <p:stCondLst>
                                    <p:cond delay="0"/>
                                  </p:stCondLst>
                                  <p:childTnLst>
                                    <p:set>
                                      <p:cBhvr>
                                        <p:cTn id="23" dur="1" fill="hold">
                                          <p:stCondLst>
                                            <p:cond delay="0"/>
                                          </p:stCondLst>
                                        </p:cTn>
                                        <p:tgtEl>
                                          <p:spTgt spid="17"/>
                                        </p:tgtEl>
                                        <p:attrNameLst>
                                          <p:attrName>style.visibility</p:attrName>
                                        </p:attrNameLst>
                                      </p:cBhvr>
                                      <p:to>
                                        <p:strVal val="visible"/>
                                      </p:to>
                                    </p:set>
                                    <p:anim calcmode="lin" valueType="num">
                                      <p:cBhvr additive="base">
                                        <p:cTn id="24" dur="500" fill="hold"/>
                                        <p:tgtEl>
                                          <p:spTgt spid="17"/>
                                        </p:tgtEl>
                                        <p:attrNameLst>
                                          <p:attrName>ppt_x</p:attrName>
                                        </p:attrNameLst>
                                      </p:cBhvr>
                                      <p:tavLst>
                                        <p:tav tm="0">
                                          <p:val>
                                            <p:strVal val="1+#ppt_w/2"/>
                                          </p:val>
                                        </p:tav>
                                        <p:tav tm="100000">
                                          <p:val>
                                            <p:strVal val="#ppt_x"/>
                                          </p:val>
                                        </p:tav>
                                      </p:tavLst>
                                    </p:anim>
                                    <p:anim calcmode="lin" valueType="num">
                                      <p:cBhvr additive="base">
                                        <p:cTn id="25" dur="500" fill="hold"/>
                                        <p:tgtEl>
                                          <p:spTgt spid="17"/>
                                        </p:tgtEl>
                                        <p:attrNameLst>
                                          <p:attrName>ppt_y</p:attrName>
                                        </p:attrNameLst>
                                      </p:cBhvr>
                                      <p:tavLst>
                                        <p:tav tm="0">
                                          <p:val>
                                            <p:strVal val="#ppt_y"/>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8" presetClass="entr" presetSubtype="16" fill="hold" grpId="0" nodeType="clickEffect">
                                  <p:stCondLst>
                                    <p:cond delay="0"/>
                                  </p:stCondLst>
                                  <p:childTnLst>
                                    <p:set>
                                      <p:cBhvr>
                                        <p:cTn id="29" dur="1" fill="hold">
                                          <p:stCondLst>
                                            <p:cond delay="0"/>
                                          </p:stCondLst>
                                        </p:cTn>
                                        <p:tgtEl>
                                          <p:spTgt spid="75777"/>
                                        </p:tgtEl>
                                        <p:attrNameLst>
                                          <p:attrName>style.visibility</p:attrName>
                                        </p:attrNameLst>
                                      </p:cBhvr>
                                      <p:to>
                                        <p:strVal val="visible"/>
                                      </p:to>
                                    </p:set>
                                    <p:animEffect transition="in" filter="diamond(in)">
                                      <p:cBhvr>
                                        <p:cTn id="30" dur="2000"/>
                                        <p:tgtEl>
                                          <p:spTgt spid="757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5" grpId="0"/>
      <p:bldP spid="17" grpId="0" animBg="1"/>
      <p:bldP spid="75777"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5"/>
          <p:cNvGrpSpPr>
            <a:grpSpLocks/>
          </p:cNvGrpSpPr>
          <p:nvPr/>
        </p:nvGrpSpPr>
        <p:grpSpPr bwMode="auto">
          <a:xfrm>
            <a:off x="-421928" y="152402"/>
            <a:ext cx="4497982" cy="564176"/>
            <a:chOff x="6168776" y="1221676"/>
            <a:chExt cx="5193180" cy="651317"/>
          </a:xfrm>
        </p:grpSpPr>
        <p:sp>
          <p:nvSpPr>
            <p:cNvPr id="5" name="圆角矩形 4"/>
            <p:cNvSpPr/>
            <p:nvPr/>
          </p:nvSpPr>
          <p:spPr>
            <a:xfrm>
              <a:off x="6168776" y="1221676"/>
              <a:ext cx="5193180" cy="593421"/>
            </a:xfrm>
            <a:prstGeom prst="roundRect">
              <a:avLst>
                <a:gd name="adj" fmla="val 50000"/>
              </a:avLst>
            </a:prstGeom>
            <a:solidFill>
              <a:srgbClr val="FFFFFF"/>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solidFill>
                  <a:srgbClr val="3F7B33"/>
                </a:solidFill>
                <a:latin typeface="等线" panose="020F0502020204030204"/>
                <a:ea typeface="等线" panose="02010600030101010101" pitchFamily="2" charset="-122"/>
              </a:endParaRPr>
            </a:p>
          </p:txBody>
        </p:sp>
        <p:sp>
          <p:nvSpPr>
            <p:cNvPr id="6" name="文本框 13"/>
            <p:cNvSpPr txBox="1">
              <a:spLocks noChangeArrowheads="1"/>
            </p:cNvSpPr>
            <p:nvPr/>
          </p:nvSpPr>
          <p:spPr bwMode="auto">
            <a:xfrm>
              <a:off x="6834600" y="1233426"/>
              <a:ext cx="4349655" cy="639567"/>
            </a:xfrm>
            <a:prstGeom prst="rect">
              <a:avLst/>
            </a:prstGeom>
            <a:noFill/>
            <a:ln w="9525">
              <a:noFill/>
              <a:miter lim="800000"/>
              <a:headEnd/>
              <a:tailEnd/>
            </a:ln>
          </p:spPr>
          <p:txBody>
            <a:bodyPr wrap="none">
              <a:spAutoFit/>
            </a:bodyPr>
            <a:lstStyle/>
            <a:p>
              <a:r>
                <a:rPr lang="en-US" altLang="zh-CN" sz="3000" b="1" dirty="0" smtClean="0"/>
                <a:t>6.5.2 </a:t>
              </a:r>
              <a:r>
                <a:rPr lang="zh-CN" altLang="en-US" sz="3000" b="1" dirty="0" smtClean="0"/>
                <a:t>商业险赔款计算</a:t>
              </a:r>
              <a:endParaRPr lang="zh-CN" altLang="zh-CN" sz="3000" b="1" dirty="0"/>
            </a:p>
          </p:txBody>
        </p:sp>
      </p:grpSp>
      <p:sp>
        <p:nvSpPr>
          <p:cNvPr id="23" name="TextBox 22"/>
          <p:cNvSpPr txBox="1"/>
          <p:nvPr/>
        </p:nvSpPr>
        <p:spPr>
          <a:xfrm>
            <a:off x="976393" y="1735810"/>
            <a:ext cx="4556502" cy="1107992"/>
          </a:xfrm>
          <a:prstGeom prst="rect">
            <a:avLst/>
          </a:prstGeom>
          <a:noFill/>
        </p:spPr>
        <p:txBody>
          <a:bodyPr wrap="square" lIns="121917" tIns="60958" rIns="121917" bIns="60958" rtlCol="0">
            <a:spAutoFit/>
          </a:bodyPr>
          <a:lstStyle/>
          <a:p>
            <a:pPr algn="ctr"/>
            <a:r>
              <a:rPr lang="zh-CN" altLang="en-US" sz="3200" b="1" dirty="0" smtClean="0">
                <a:solidFill>
                  <a:schemeClr val="bg1"/>
                </a:solidFill>
                <a:latin typeface="微软雅黑" pitchFamily="34" charset="-122"/>
                <a:ea typeface="微软雅黑" pitchFamily="34" charset="-122"/>
              </a:rPr>
              <a:t>能力</a:t>
            </a:r>
            <a:endParaRPr lang="en-US" altLang="zh-CN" sz="3200" b="1" dirty="0" smtClean="0">
              <a:solidFill>
                <a:schemeClr val="bg1"/>
              </a:solidFill>
              <a:latin typeface="微软雅黑" pitchFamily="34" charset="-122"/>
              <a:ea typeface="微软雅黑" pitchFamily="34" charset="-122"/>
            </a:endParaRPr>
          </a:p>
          <a:p>
            <a:pPr algn="ctr"/>
            <a:r>
              <a:rPr lang="zh-CN" altLang="en-US" sz="3200" b="1" dirty="0" smtClean="0">
                <a:solidFill>
                  <a:schemeClr val="bg1"/>
                </a:solidFill>
                <a:latin typeface="微软雅黑" pitchFamily="34" charset="-122"/>
                <a:ea typeface="微软雅黑" pitchFamily="34" charset="-122"/>
              </a:rPr>
              <a:t>目标</a:t>
            </a:r>
            <a:endParaRPr lang="zh-CN" altLang="en-US" sz="3200" b="1" dirty="0">
              <a:solidFill>
                <a:schemeClr val="bg1"/>
              </a:solidFill>
              <a:latin typeface="微软雅黑" pitchFamily="34" charset="-122"/>
              <a:ea typeface="微软雅黑" pitchFamily="34" charset="-122"/>
            </a:endParaRPr>
          </a:p>
        </p:txBody>
      </p:sp>
      <p:sp>
        <p:nvSpPr>
          <p:cNvPr id="25" name="文本框 24"/>
          <p:cNvSpPr txBox="1"/>
          <p:nvPr/>
        </p:nvSpPr>
        <p:spPr>
          <a:xfrm>
            <a:off x="10617954" y="7768848"/>
            <a:ext cx="723275" cy="344710"/>
          </a:xfrm>
          <a:prstGeom prst="rect">
            <a:avLst/>
          </a:prstGeom>
          <a:noFill/>
        </p:spPr>
        <p:txBody>
          <a:bodyPr wrap="none" rtlCol="0">
            <a:spAutoFit/>
          </a:bodyPr>
          <a:lstStyle/>
          <a:p>
            <a:pPr>
              <a:lnSpc>
                <a:spcPct val="130000"/>
              </a:lnSpc>
            </a:pPr>
            <a:r>
              <a:rPr lang="zh-CN" altLang="en-US" sz="1400" dirty="0" smtClean="0">
                <a:latin typeface="Arial" panose="020B0604020202020204" pitchFamily="34" charset="0"/>
                <a:ea typeface="微软雅黑" panose="020B0503020204020204" pitchFamily="34" charset="-122"/>
              </a:rPr>
              <a:t>延迟符</a:t>
            </a:r>
          </a:p>
        </p:txBody>
      </p:sp>
      <p:sp>
        <p:nvSpPr>
          <p:cNvPr id="17" name="圆角矩形 16"/>
          <p:cNvSpPr/>
          <p:nvPr/>
        </p:nvSpPr>
        <p:spPr>
          <a:xfrm>
            <a:off x="325821" y="1047378"/>
            <a:ext cx="11235915" cy="5430914"/>
          </a:xfrm>
          <a:prstGeom prst="roundRect">
            <a:avLst/>
          </a:prstGeom>
          <a:no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p>
        </p:txBody>
      </p:sp>
      <p:sp>
        <p:nvSpPr>
          <p:cNvPr id="75777" name="Rectangle 1"/>
          <p:cNvSpPr>
            <a:spLocks noChangeArrowheads="1"/>
          </p:cNvSpPr>
          <p:nvPr/>
        </p:nvSpPr>
        <p:spPr bwMode="auto">
          <a:xfrm>
            <a:off x="993956" y="1608877"/>
            <a:ext cx="10226815" cy="4847481"/>
          </a:xfrm>
          <a:prstGeom prst="rect">
            <a:avLst/>
          </a:prstGeom>
          <a:noFill/>
          <a:ln w="9525">
            <a:noFill/>
            <a:miter lim="800000"/>
            <a:headEnd/>
            <a:tailEnd/>
          </a:ln>
          <a:effectLst/>
        </p:spPr>
        <p:txBody>
          <a:bodyPr vert="horz" wrap="square" lIns="91440" tIns="45720" rIns="91440" bIns="0" numCol="1" anchor="ctr" anchorCtr="0" compatLnSpc="1">
            <a:prstTxWarp prst="textNoShape">
              <a:avLst/>
            </a:prstTxWarp>
            <a:spAutoFit/>
          </a:bodyPr>
          <a:lstStyle/>
          <a:p>
            <a:pPr indent="457200"/>
            <a:r>
              <a:rPr lang="zh-CN" altLang="zh-CN" sz="2200" b="1" dirty="0" smtClean="0"/>
              <a:t>（</a:t>
            </a:r>
            <a:r>
              <a:rPr lang="en-US" altLang="zh-CN" sz="2200" b="1" dirty="0" smtClean="0"/>
              <a:t>2</a:t>
            </a:r>
            <a:r>
              <a:rPr lang="zh-CN" altLang="zh-CN" sz="2200" b="1" dirty="0" smtClean="0"/>
              <a:t>）投保时按被保险机动车的实际价值确定保险金额或协商价格确定保险金额</a:t>
            </a:r>
            <a:endParaRPr lang="en-US" altLang="zh-CN" sz="2200" b="1" dirty="0" smtClean="0"/>
          </a:p>
          <a:p>
            <a:pPr indent="457200"/>
            <a:r>
              <a:rPr lang="zh-CN" altLang="zh-CN" sz="2200" dirty="0" smtClean="0"/>
              <a:t>①全部损失。</a:t>
            </a:r>
          </a:p>
          <a:p>
            <a:pPr indent="457200"/>
            <a:r>
              <a:rPr lang="zh-CN" altLang="zh-CN" sz="2200" dirty="0" smtClean="0"/>
              <a:t>保险金额高于保险事故发生时被保险机动车的实际价值时：</a:t>
            </a:r>
          </a:p>
          <a:p>
            <a:pPr indent="457200"/>
            <a:r>
              <a:rPr lang="zh-CN" altLang="zh-CN" sz="2200" dirty="0" smtClean="0"/>
              <a:t>赔款</a:t>
            </a:r>
            <a:r>
              <a:rPr lang="en-US" altLang="zh-CN" sz="2200" dirty="0" smtClean="0"/>
              <a:t>=</a:t>
            </a:r>
            <a:r>
              <a:rPr lang="zh-CN" altLang="zh-CN" sz="2200" dirty="0" smtClean="0"/>
              <a:t>（实际价值</a:t>
            </a:r>
            <a:r>
              <a:rPr lang="en-US" altLang="zh-CN" sz="2200" dirty="0" smtClean="0"/>
              <a:t>-</a:t>
            </a:r>
            <a:r>
              <a:rPr lang="zh-CN" altLang="zh-CN" sz="2200" dirty="0" smtClean="0"/>
              <a:t>残值</a:t>
            </a:r>
            <a:r>
              <a:rPr lang="en-US" altLang="zh-CN" sz="2200" dirty="0" smtClean="0"/>
              <a:t>-</a:t>
            </a:r>
            <a:r>
              <a:rPr lang="zh-CN" altLang="zh-CN" sz="2200" dirty="0" smtClean="0"/>
              <a:t>交强险赔偿金额）×事故责任比例×（</a:t>
            </a:r>
            <a:r>
              <a:rPr lang="en-US" altLang="zh-CN" sz="2200" dirty="0" smtClean="0"/>
              <a:t>1-</a:t>
            </a:r>
            <a:r>
              <a:rPr lang="zh-CN" altLang="zh-CN" sz="2200" dirty="0" smtClean="0"/>
              <a:t>免赔率之和）</a:t>
            </a:r>
          </a:p>
          <a:p>
            <a:pPr indent="457200"/>
            <a:r>
              <a:rPr lang="zh-CN" altLang="zh-CN" sz="2200" dirty="0" smtClean="0"/>
              <a:t>保险金额等于或低于保险事故发生时被保险机动车的实际价值时：</a:t>
            </a:r>
          </a:p>
          <a:p>
            <a:pPr indent="457200"/>
            <a:r>
              <a:rPr lang="zh-CN" altLang="zh-CN" sz="2200" dirty="0" smtClean="0"/>
              <a:t>赔款</a:t>
            </a:r>
            <a:r>
              <a:rPr lang="en-US" altLang="zh-CN" sz="2200" dirty="0" smtClean="0"/>
              <a:t>=</a:t>
            </a:r>
            <a:r>
              <a:rPr lang="zh-CN" altLang="zh-CN" sz="2200" dirty="0" smtClean="0"/>
              <a:t>（保险金额</a:t>
            </a:r>
            <a:r>
              <a:rPr lang="en-US" altLang="zh-CN" sz="2200" dirty="0" smtClean="0"/>
              <a:t>-</a:t>
            </a:r>
            <a:r>
              <a:rPr lang="zh-CN" altLang="zh-CN" sz="2200" dirty="0" smtClean="0"/>
              <a:t>残值</a:t>
            </a:r>
            <a:r>
              <a:rPr lang="en-US" altLang="zh-CN" sz="2200" dirty="0" smtClean="0"/>
              <a:t>-</a:t>
            </a:r>
            <a:r>
              <a:rPr lang="zh-CN" altLang="zh-CN" sz="2200" dirty="0" smtClean="0"/>
              <a:t>交强险赔偿金额）×事故责任比例×（</a:t>
            </a:r>
            <a:r>
              <a:rPr lang="en-US" altLang="zh-CN" sz="2200" dirty="0" smtClean="0"/>
              <a:t>1-</a:t>
            </a:r>
            <a:r>
              <a:rPr lang="zh-CN" altLang="zh-CN" sz="2200" dirty="0" smtClean="0"/>
              <a:t>免赔率之和）</a:t>
            </a:r>
          </a:p>
          <a:p>
            <a:pPr indent="457200"/>
            <a:r>
              <a:rPr lang="zh-CN" altLang="zh-CN" sz="2200" dirty="0" smtClean="0"/>
              <a:t>如果保险金额低于实际价值，残值</a:t>
            </a:r>
            <a:r>
              <a:rPr lang="en-US" altLang="zh-CN" sz="2200" dirty="0" smtClean="0"/>
              <a:t>=</a:t>
            </a:r>
            <a:r>
              <a:rPr lang="zh-CN" altLang="zh-CN" sz="2200" dirty="0" smtClean="0"/>
              <a:t>总残余值×（保险金额</a:t>
            </a:r>
            <a:r>
              <a:rPr lang="en-US" altLang="zh-CN" sz="2200" dirty="0" smtClean="0"/>
              <a:t>/</a:t>
            </a:r>
            <a:r>
              <a:rPr lang="zh-CN" altLang="zh-CN" sz="2200" dirty="0" smtClean="0"/>
              <a:t>实际价值）。</a:t>
            </a:r>
          </a:p>
          <a:p>
            <a:pPr indent="457200"/>
            <a:r>
              <a:rPr lang="zh-CN" altLang="zh-CN" sz="2200" dirty="0" smtClean="0"/>
              <a:t>②部分损失。</a:t>
            </a:r>
          </a:p>
          <a:p>
            <a:pPr indent="457200"/>
            <a:r>
              <a:rPr lang="zh-CN" altLang="zh-CN" sz="2200" dirty="0" smtClean="0"/>
              <a:t>赔款</a:t>
            </a:r>
            <a:r>
              <a:rPr lang="en-US" altLang="zh-CN" sz="2200" dirty="0" smtClean="0"/>
              <a:t>=</a:t>
            </a:r>
            <a:r>
              <a:rPr lang="zh-CN" altLang="zh-CN" sz="2200" dirty="0" smtClean="0"/>
              <a:t>（实际修理费用</a:t>
            </a:r>
            <a:r>
              <a:rPr lang="en-US" altLang="zh-CN" sz="2200" dirty="0" smtClean="0"/>
              <a:t>-</a:t>
            </a:r>
            <a:r>
              <a:rPr lang="zh-CN" altLang="zh-CN" sz="2200" dirty="0" smtClean="0"/>
              <a:t>残值</a:t>
            </a:r>
            <a:r>
              <a:rPr lang="en-US" altLang="zh-CN" sz="2200" dirty="0" smtClean="0"/>
              <a:t>-</a:t>
            </a:r>
            <a:r>
              <a:rPr lang="zh-CN" altLang="zh-CN" sz="2200" dirty="0" smtClean="0"/>
              <a:t>交强险赔偿金额）×事故责任比例×（保险金额</a:t>
            </a:r>
            <a:r>
              <a:rPr lang="en-US" altLang="zh-CN" sz="2200" dirty="0" smtClean="0"/>
              <a:t>/</a:t>
            </a:r>
            <a:r>
              <a:rPr lang="zh-CN" altLang="zh-CN" sz="2200" dirty="0" smtClean="0"/>
              <a:t>投保时保险车辆的新车购置价）×（</a:t>
            </a:r>
            <a:r>
              <a:rPr lang="en-US" altLang="zh-CN" sz="2200" dirty="0" smtClean="0"/>
              <a:t>1-</a:t>
            </a:r>
            <a:r>
              <a:rPr lang="zh-CN" altLang="zh-CN" sz="2200" dirty="0" smtClean="0"/>
              <a:t>免赔率之和）</a:t>
            </a:r>
          </a:p>
          <a:p>
            <a:pPr indent="457200"/>
            <a:r>
              <a:rPr lang="zh-CN" altLang="zh-CN" sz="2200" dirty="0" smtClean="0"/>
              <a:t>如果赔款大于等于实际价值，则按实际价值赔付，即：赔款</a:t>
            </a:r>
            <a:r>
              <a:rPr lang="en-US" altLang="zh-CN" sz="2200" dirty="0" smtClean="0"/>
              <a:t>=</a:t>
            </a:r>
            <a:r>
              <a:rPr lang="zh-CN" altLang="zh-CN" sz="2200" dirty="0" smtClean="0"/>
              <a:t>实际价值；如果赔款小于实际价值，则按实际计算出的赔款赔付。</a:t>
            </a:r>
          </a:p>
          <a:p>
            <a:pPr indent="457200"/>
            <a:endParaRPr lang="zh-CN" altLang="zh-CN" sz="2200" dirty="0"/>
          </a:p>
        </p:txBody>
      </p:sp>
    </p:spTree>
    <p:extLst>
      <p:ext uri="{BB962C8B-B14F-4D97-AF65-F5344CB8AC3E}">
        <p14:creationId xmlns:p14="http://schemas.microsoft.com/office/powerpoint/2010/main" val="2094906781"/>
      </p:ext>
    </p:extLst>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528" fill="hold" grpId="0" nodeType="afterEffect">
                                  <p:stCondLst>
                                    <p:cond delay="0"/>
                                  </p:stCondLst>
                                  <p:childTnLst>
                                    <p:set>
                                      <p:cBhvr>
                                        <p:cTn id="11" dur="1" fill="hold">
                                          <p:stCondLst>
                                            <p:cond delay="0"/>
                                          </p:stCondLst>
                                        </p:cTn>
                                        <p:tgtEl>
                                          <p:spTgt spid="23"/>
                                        </p:tgtEl>
                                        <p:attrNameLst>
                                          <p:attrName>style.visibility</p:attrName>
                                        </p:attrNameLst>
                                      </p:cBhvr>
                                      <p:to>
                                        <p:strVal val="visible"/>
                                      </p:to>
                                    </p:set>
                                    <p:anim calcmode="lin" valueType="num">
                                      <p:cBhvr>
                                        <p:cTn id="12" dur="500" fill="hold"/>
                                        <p:tgtEl>
                                          <p:spTgt spid="23"/>
                                        </p:tgtEl>
                                        <p:attrNameLst>
                                          <p:attrName>ppt_w</p:attrName>
                                        </p:attrNameLst>
                                      </p:cBhvr>
                                      <p:tavLst>
                                        <p:tav tm="0">
                                          <p:val>
                                            <p:fltVal val="0"/>
                                          </p:val>
                                        </p:tav>
                                        <p:tav tm="100000">
                                          <p:val>
                                            <p:strVal val="#ppt_w"/>
                                          </p:val>
                                        </p:tav>
                                      </p:tavLst>
                                    </p:anim>
                                    <p:anim calcmode="lin" valueType="num">
                                      <p:cBhvr>
                                        <p:cTn id="13" dur="500" fill="hold"/>
                                        <p:tgtEl>
                                          <p:spTgt spid="23"/>
                                        </p:tgtEl>
                                        <p:attrNameLst>
                                          <p:attrName>ppt_h</p:attrName>
                                        </p:attrNameLst>
                                      </p:cBhvr>
                                      <p:tavLst>
                                        <p:tav tm="0">
                                          <p:val>
                                            <p:fltVal val="0"/>
                                          </p:val>
                                        </p:tav>
                                        <p:tav tm="100000">
                                          <p:val>
                                            <p:strVal val="#ppt_h"/>
                                          </p:val>
                                        </p:tav>
                                      </p:tavLst>
                                    </p:anim>
                                    <p:animEffect transition="in" filter="fade">
                                      <p:cBhvr>
                                        <p:cTn id="14" dur="500"/>
                                        <p:tgtEl>
                                          <p:spTgt spid="23"/>
                                        </p:tgtEl>
                                      </p:cBhvr>
                                    </p:animEffect>
                                    <p:anim calcmode="lin" valueType="num">
                                      <p:cBhvr>
                                        <p:cTn id="15" dur="500" fill="hold"/>
                                        <p:tgtEl>
                                          <p:spTgt spid="23"/>
                                        </p:tgtEl>
                                        <p:attrNameLst>
                                          <p:attrName>ppt_x</p:attrName>
                                        </p:attrNameLst>
                                      </p:cBhvr>
                                      <p:tavLst>
                                        <p:tav tm="0">
                                          <p:val>
                                            <p:fltVal val="0.5"/>
                                          </p:val>
                                        </p:tav>
                                        <p:tav tm="100000">
                                          <p:val>
                                            <p:strVal val="#ppt_x"/>
                                          </p:val>
                                        </p:tav>
                                      </p:tavLst>
                                    </p:anim>
                                    <p:anim calcmode="lin" valueType="num">
                                      <p:cBhvr>
                                        <p:cTn id="16" dur="500" fill="hold"/>
                                        <p:tgtEl>
                                          <p:spTgt spid="23"/>
                                        </p:tgtEl>
                                        <p:attrNameLst>
                                          <p:attrName>ppt_y</p:attrName>
                                        </p:attrNameLst>
                                      </p:cBhvr>
                                      <p:tavLst>
                                        <p:tav tm="0">
                                          <p:val>
                                            <p:fltVal val="0.5"/>
                                          </p:val>
                                        </p:tav>
                                        <p:tav tm="100000">
                                          <p:val>
                                            <p:strVal val="#ppt_y"/>
                                          </p:val>
                                        </p:tav>
                                      </p:tavLst>
                                    </p:anim>
                                  </p:childTnLst>
                                </p:cTn>
                              </p:par>
                            </p:childTnLst>
                          </p:cTn>
                        </p:par>
                        <p:par>
                          <p:cTn id="17" fill="hold">
                            <p:stCondLst>
                              <p:cond delay="1000"/>
                            </p:stCondLst>
                            <p:childTnLst>
                              <p:par>
                                <p:cTn id="18" presetID="22" presetClass="entr" presetSubtype="4" fill="hold" grpId="0" nodeType="afterEffect">
                                  <p:stCondLst>
                                    <p:cond delay="0"/>
                                  </p:stCondLst>
                                  <p:childTnLst>
                                    <p:set>
                                      <p:cBhvr>
                                        <p:cTn id="19" dur="1" fill="hold">
                                          <p:stCondLst>
                                            <p:cond delay="0"/>
                                          </p:stCondLst>
                                        </p:cTn>
                                        <p:tgtEl>
                                          <p:spTgt spid="25"/>
                                        </p:tgtEl>
                                        <p:attrNameLst>
                                          <p:attrName>style.visibility</p:attrName>
                                        </p:attrNameLst>
                                      </p:cBhvr>
                                      <p:to>
                                        <p:strVal val="visible"/>
                                      </p:to>
                                    </p:set>
                                    <p:animEffect transition="in" filter="wipe(down)">
                                      <p:cBhvr>
                                        <p:cTn id="20" dur="750"/>
                                        <p:tgtEl>
                                          <p:spTgt spid="25"/>
                                        </p:tgtEl>
                                      </p:cBhvr>
                                    </p:animEffect>
                                  </p:childTnLst>
                                </p:cTn>
                              </p:par>
                            </p:childTnLst>
                          </p:cTn>
                        </p:par>
                        <p:par>
                          <p:cTn id="21" fill="hold">
                            <p:stCondLst>
                              <p:cond delay="1750"/>
                            </p:stCondLst>
                            <p:childTnLst>
                              <p:par>
                                <p:cTn id="22" presetID="2" presetClass="entr" presetSubtype="2" fill="hold" grpId="0" nodeType="afterEffect">
                                  <p:stCondLst>
                                    <p:cond delay="0"/>
                                  </p:stCondLst>
                                  <p:childTnLst>
                                    <p:set>
                                      <p:cBhvr>
                                        <p:cTn id="23" dur="1" fill="hold">
                                          <p:stCondLst>
                                            <p:cond delay="0"/>
                                          </p:stCondLst>
                                        </p:cTn>
                                        <p:tgtEl>
                                          <p:spTgt spid="17"/>
                                        </p:tgtEl>
                                        <p:attrNameLst>
                                          <p:attrName>style.visibility</p:attrName>
                                        </p:attrNameLst>
                                      </p:cBhvr>
                                      <p:to>
                                        <p:strVal val="visible"/>
                                      </p:to>
                                    </p:set>
                                    <p:anim calcmode="lin" valueType="num">
                                      <p:cBhvr additive="base">
                                        <p:cTn id="24" dur="500" fill="hold"/>
                                        <p:tgtEl>
                                          <p:spTgt spid="17"/>
                                        </p:tgtEl>
                                        <p:attrNameLst>
                                          <p:attrName>ppt_x</p:attrName>
                                        </p:attrNameLst>
                                      </p:cBhvr>
                                      <p:tavLst>
                                        <p:tav tm="0">
                                          <p:val>
                                            <p:strVal val="1+#ppt_w/2"/>
                                          </p:val>
                                        </p:tav>
                                        <p:tav tm="100000">
                                          <p:val>
                                            <p:strVal val="#ppt_x"/>
                                          </p:val>
                                        </p:tav>
                                      </p:tavLst>
                                    </p:anim>
                                    <p:anim calcmode="lin" valueType="num">
                                      <p:cBhvr additive="base">
                                        <p:cTn id="25" dur="500" fill="hold"/>
                                        <p:tgtEl>
                                          <p:spTgt spid="17"/>
                                        </p:tgtEl>
                                        <p:attrNameLst>
                                          <p:attrName>ppt_y</p:attrName>
                                        </p:attrNameLst>
                                      </p:cBhvr>
                                      <p:tavLst>
                                        <p:tav tm="0">
                                          <p:val>
                                            <p:strVal val="#ppt_y"/>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8" presetClass="entr" presetSubtype="16" fill="hold" grpId="0" nodeType="clickEffect">
                                  <p:stCondLst>
                                    <p:cond delay="0"/>
                                  </p:stCondLst>
                                  <p:childTnLst>
                                    <p:set>
                                      <p:cBhvr>
                                        <p:cTn id="29" dur="1" fill="hold">
                                          <p:stCondLst>
                                            <p:cond delay="0"/>
                                          </p:stCondLst>
                                        </p:cTn>
                                        <p:tgtEl>
                                          <p:spTgt spid="75777"/>
                                        </p:tgtEl>
                                        <p:attrNameLst>
                                          <p:attrName>style.visibility</p:attrName>
                                        </p:attrNameLst>
                                      </p:cBhvr>
                                      <p:to>
                                        <p:strVal val="visible"/>
                                      </p:to>
                                    </p:set>
                                    <p:animEffect transition="in" filter="diamond(in)">
                                      <p:cBhvr>
                                        <p:cTn id="30" dur="2000"/>
                                        <p:tgtEl>
                                          <p:spTgt spid="757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5" grpId="0"/>
      <p:bldP spid="17" grpId="0" animBg="1"/>
      <p:bldP spid="75777"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5"/>
          <p:cNvGrpSpPr>
            <a:grpSpLocks/>
          </p:cNvGrpSpPr>
          <p:nvPr/>
        </p:nvGrpSpPr>
        <p:grpSpPr bwMode="auto">
          <a:xfrm>
            <a:off x="-421928" y="152402"/>
            <a:ext cx="4497982" cy="564176"/>
            <a:chOff x="6168776" y="1221676"/>
            <a:chExt cx="5193180" cy="651317"/>
          </a:xfrm>
        </p:grpSpPr>
        <p:sp>
          <p:nvSpPr>
            <p:cNvPr id="5" name="圆角矩形 4"/>
            <p:cNvSpPr/>
            <p:nvPr/>
          </p:nvSpPr>
          <p:spPr>
            <a:xfrm>
              <a:off x="6168776" y="1221676"/>
              <a:ext cx="5193180" cy="593421"/>
            </a:xfrm>
            <a:prstGeom prst="roundRect">
              <a:avLst>
                <a:gd name="adj" fmla="val 50000"/>
              </a:avLst>
            </a:prstGeom>
            <a:solidFill>
              <a:srgbClr val="FFFFFF"/>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solidFill>
                  <a:srgbClr val="3F7B33"/>
                </a:solidFill>
                <a:latin typeface="等线" panose="020F0502020204030204"/>
                <a:ea typeface="等线" panose="02010600030101010101" pitchFamily="2" charset="-122"/>
              </a:endParaRPr>
            </a:p>
          </p:txBody>
        </p:sp>
        <p:sp>
          <p:nvSpPr>
            <p:cNvPr id="6" name="文本框 13"/>
            <p:cNvSpPr txBox="1">
              <a:spLocks noChangeArrowheads="1"/>
            </p:cNvSpPr>
            <p:nvPr/>
          </p:nvSpPr>
          <p:spPr bwMode="auto">
            <a:xfrm>
              <a:off x="6834600" y="1233426"/>
              <a:ext cx="4349655" cy="639567"/>
            </a:xfrm>
            <a:prstGeom prst="rect">
              <a:avLst/>
            </a:prstGeom>
            <a:noFill/>
            <a:ln w="9525">
              <a:noFill/>
              <a:miter lim="800000"/>
              <a:headEnd/>
              <a:tailEnd/>
            </a:ln>
          </p:spPr>
          <p:txBody>
            <a:bodyPr wrap="none">
              <a:spAutoFit/>
            </a:bodyPr>
            <a:lstStyle/>
            <a:p>
              <a:r>
                <a:rPr lang="en-US" altLang="zh-CN" sz="3000" b="1" dirty="0" smtClean="0"/>
                <a:t>6.5.2 </a:t>
              </a:r>
              <a:r>
                <a:rPr lang="zh-CN" altLang="en-US" sz="3000" b="1" dirty="0" smtClean="0"/>
                <a:t>商业险赔款计算</a:t>
              </a:r>
              <a:endParaRPr lang="zh-CN" altLang="zh-CN" sz="3000" b="1" dirty="0"/>
            </a:p>
          </p:txBody>
        </p:sp>
      </p:grpSp>
      <p:sp>
        <p:nvSpPr>
          <p:cNvPr id="23" name="TextBox 22"/>
          <p:cNvSpPr txBox="1"/>
          <p:nvPr/>
        </p:nvSpPr>
        <p:spPr>
          <a:xfrm>
            <a:off x="976393" y="1735810"/>
            <a:ext cx="4556502" cy="1107992"/>
          </a:xfrm>
          <a:prstGeom prst="rect">
            <a:avLst/>
          </a:prstGeom>
          <a:noFill/>
        </p:spPr>
        <p:txBody>
          <a:bodyPr wrap="square" lIns="121917" tIns="60958" rIns="121917" bIns="60958" rtlCol="0">
            <a:spAutoFit/>
          </a:bodyPr>
          <a:lstStyle/>
          <a:p>
            <a:pPr algn="ctr"/>
            <a:r>
              <a:rPr lang="zh-CN" altLang="en-US" sz="3200" b="1" dirty="0" smtClean="0">
                <a:solidFill>
                  <a:schemeClr val="bg1"/>
                </a:solidFill>
                <a:latin typeface="微软雅黑" pitchFamily="34" charset="-122"/>
                <a:ea typeface="微软雅黑" pitchFamily="34" charset="-122"/>
              </a:rPr>
              <a:t>能力</a:t>
            </a:r>
            <a:endParaRPr lang="en-US" altLang="zh-CN" sz="3200" b="1" dirty="0" smtClean="0">
              <a:solidFill>
                <a:schemeClr val="bg1"/>
              </a:solidFill>
              <a:latin typeface="微软雅黑" pitchFamily="34" charset="-122"/>
              <a:ea typeface="微软雅黑" pitchFamily="34" charset="-122"/>
            </a:endParaRPr>
          </a:p>
          <a:p>
            <a:pPr algn="ctr"/>
            <a:r>
              <a:rPr lang="zh-CN" altLang="en-US" sz="3200" b="1" dirty="0" smtClean="0">
                <a:solidFill>
                  <a:schemeClr val="bg1"/>
                </a:solidFill>
                <a:latin typeface="微软雅黑" pitchFamily="34" charset="-122"/>
                <a:ea typeface="微软雅黑" pitchFamily="34" charset="-122"/>
              </a:rPr>
              <a:t>目标</a:t>
            </a:r>
            <a:endParaRPr lang="zh-CN" altLang="en-US" sz="3200" b="1" dirty="0">
              <a:solidFill>
                <a:schemeClr val="bg1"/>
              </a:solidFill>
              <a:latin typeface="微软雅黑" pitchFamily="34" charset="-122"/>
              <a:ea typeface="微软雅黑" pitchFamily="34" charset="-122"/>
            </a:endParaRPr>
          </a:p>
        </p:txBody>
      </p:sp>
      <p:sp>
        <p:nvSpPr>
          <p:cNvPr id="25" name="文本框 24"/>
          <p:cNvSpPr txBox="1"/>
          <p:nvPr/>
        </p:nvSpPr>
        <p:spPr>
          <a:xfrm>
            <a:off x="10617954" y="7768848"/>
            <a:ext cx="723275" cy="344710"/>
          </a:xfrm>
          <a:prstGeom prst="rect">
            <a:avLst/>
          </a:prstGeom>
          <a:noFill/>
        </p:spPr>
        <p:txBody>
          <a:bodyPr wrap="none" rtlCol="0">
            <a:spAutoFit/>
          </a:bodyPr>
          <a:lstStyle/>
          <a:p>
            <a:pPr>
              <a:lnSpc>
                <a:spcPct val="130000"/>
              </a:lnSpc>
            </a:pPr>
            <a:r>
              <a:rPr lang="zh-CN" altLang="en-US" sz="1400" dirty="0" smtClean="0">
                <a:latin typeface="Arial" panose="020B0604020202020204" pitchFamily="34" charset="0"/>
                <a:ea typeface="微软雅黑" panose="020B0503020204020204" pitchFamily="34" charset="-122"/>
              </a:rPr>
              <a:t>延迟符</a:t>
            </a:r>
          </a:p>
        </p:txBody>
      </p:sp>
      <p:sp>
        <p:nvSpPr>
          <p:cNvPr id="17" name="圆角矩形 16"/>
          <p:cNvSpPr/>
          <p:nvPr/>
        </p:nvSpPr>
        <p:spPr>
          <a:xfrm>
            <a:off x="325821" y="1047378"/>
            <a:ext cx="11235915" cy="5430914"/>
          </a:xfrm>
          <a:prstGeom prst="roundRect">
            <a:avLst/>
          </a:prstGeom>
          <a:no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p>
        </p:txBody>
      </p:sp>
      <p:sp>
        <p:nvSpPr>
          <p:cNvPr id="75777" name="Rectangle 1"/>
          <p:cNvSpPr>
            <a:spLocks noChangeArrowheads="1"/>
          </p:cNvSpPr>
          <p:nvPr/>
        </p:nvSpPr>
        <p:spPr bwMode="auto">
          <a:xfrm>
            <a:off x="997881" y="1591898"/>
            <a:ext cx="9314480" cy="2816156"/>
          </a:xfrm>
          <a:prstGeom prst="rect">
            <a:avLst/>
          </a:prstGeom>
          <a:noFill/>
          <a:ln w="9525">
            <a:noFill/>
            <a:miter lim="800000"/>
            <a:headEnd/>
            <a:tailEnd/>
          </a:ln>
          <a:effectLst/>
        </p:spPr>
        <p:txBody>
          <a:bodyPr vert="horz" wrap="square" lIns="91440" tIns="45720" rIns="91440" bIns="0" numCol="1" anchor="ctr" anchorCtr="0" compatLnSpc="1">
            <a:prstTxWarp prst="textNoShape">
              <a:avLst/>
            </a:prstTxWarp>
            <a:spAutoFit/>
          </a:bodyPr>
          <a:lstStyle/>
          <a:p>
            <a:pPr indent="457200"/>
            <a:r>
              <a:rPr lang="en-US" altLang="zh-CN" sz="2400" b="1" dirty="0" smtClean="0">
                <a:latin typeface="+mn-ea"/>
              </a:rPr>
              <a:t>2</a:t>
            </a:r>
            <a:r>
              <a:rPr lang="zh-CN" altLang="zh-CN" sz="2400" b="1" dirty="0" smtClean="0">
                <a:latin typeface="+mn-ea"/>
              </a:rPr>
              <a:t>．</a:t>
            </a:r>
            <a:r>
              <a:rPr lang="zh-CN" altLang="zh-CN" sz="2400" b="1" dirty="0" smtClean="0"/>
              <a:t>第三者责任保险赔款理算</a:t>
            </a:r>
            <a:endParaRPr lang="en-US" altLang="zh-CN" sz="2400" b="1" dirty="0" smtClean="0"/>
          </a:p>
          <a:p>
            <a:endParaRPr lang="zh-CN" altLang="zh-CN" sz="2200" b="1" dirty="0" smtClean="0"/>
          </a:p>
          <a:p>
            <a:pPr indent="457200"/>
            <a:r>
              <a:rPr lang="zh-CN" altLang="zh-CN" sz="2200" dirty="0" smtClean="0"/>
              <a:t>（</a:t>
            </a:r>
            <a:r>
              <a:rPr lang="en-US" altLang="zh-CN" sz="2200" dirty="0" smtClean="0"/>
              <a:t>1</a:t>
            </a:r>
            <a:r>
              <a:rPr lang="zh-CN" altLang="zh-CN" sz="2200" dirty="0" smtClean="0"/>
              <a:t>）当第三者损失减去交强险赔付金额后，被保险人按事故责任比例应承担的赔偿金额高于责任限额时：赔款</a:t>
            </a:r>
            <a:r>
              <a:rPr lang="en-US" altLang="zh-CN" sz="2200" dirty="0" smtClean="0"/>
              <a:t>=</a:t>
            </a:r>
            <a:r>
              <a:rPr lang="zh-CN" altLang="zh-CN" sz="2200" dirty="0" smtClean="0"/>
              <a:t>责任限额×（</a:t>
            </a:r>
            <a:r>
              <a:rPr lang="en-US" altLang="zh-CN" sz="2200" dirty="0" smtClean="0"/>
              <a:t>1-</a:t>
            </a:r>
            <a:r>
              <a:rPr lang="zh-CN" altLang="zh-CN" sz="2200" dirty="0" smtClean="0"/>
              <a:t>免赔率之和）。</a:t>
            </a:r>
          </a:p>
          <a:p>
            <a:pPr indent="457200"/>
            <a:r>
              <a:rPr lang="zh-CN" altLang="zh-CN" sz="2200" dirty="0" smtClean="0"/>
              <a:t>（</a:t>
            </a:r>
            <a:r>
              <a:rPr lang="en-US" altLang="zh-CN" sz="2200" dirty="0" smtClean="0"/>
              <a:t>2</a:t>
            </a:r>
            <a:r>
              <a:rPr lang="zh-CN" altLang="zh-CN" sz="2200" dirty="0" smtClean="0"/>
              <a:t>）当第三者损失减去交强险赔付金额后，被保险人按事故责任比例应承担的赔偿金额低于责任限额时：赔款</a:t>
            </a:r>
            <a:r>
              <a:rPr lang="en-US" altLang="zh-CN" sz="2200" dirty="0" smtClean="0"/>
              <a:t>=</a:t>
            </a:r>
            <a:r>
              <a:rPr lang="zh-CN" altLang="zh-CN" sz="2200" dirty="0" smtClean="0"/>
              <a:t>应承担的赔偿金额×（</a:t>
            </a:r>
            <a:r>
              <a:rPr lang="en-US" altLang="zh-CN" sz="2200" dirty="0" smtClean="0"/>
              <a:t>1-</a:t>
            </a:r>
            <a:r>
              <a:rPr lang="zh-CN" altLang="zh-CN" sz="2200" dirty="0" smtClean="0"/>
              <a:t>免赔率之和）。</a:t>
            </a:r>
          </a:p>
          <a:p>
            <a:endParaRPr lang="zh-CN" altLang="zh-CN" sz="2400" b="1" dirty="0" smtClean="0"/>
          </a:p>
        </p:txBody>
      </p:sp>
    </p:spTree>
    <p:extLst>
      <p:ext uri="{BB962C8B-B14F-4D97-AF65-F5344CB8AC3E}">
        <p14:creationId xmlns:p14="http://schemas.microsoft.com/office/powerpoint/2010/main" val="2094906781"/>
      </p:ext>
    </p:extLst>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528" fill="hold" grpId="0" nodeType="afterEffect">
                                  <p:stCondLst>
                                    <p:cond delay="0"/>
                                  </p:stCondLst>
                                  <p:childTnLst>
                                    <p:set>
                                      <p:cBhvr>
                                        <p:cTn id="11" dur="1" fill="hold">
                                          <p:stCondLst>
                                            <p:cond delay="0"/>
                                          </p:stCondLst>
                                        </p:cTn>
                                        <p:tgtEl>
                                          <p:spTgt spid="23"/>
                                        </p:tgtEl>
                                        <p:attrNameLst>
                                          <p:attrName>style.visibility</p:attrName>
                                        </p:attrNameLst>
                                      </p:cBhvr>
                                      <p:to>
                                        <p:strVal val="visible"/>
                                      </p:to>
                                    </p:set>
                                    <p:anim calcmode="lin" valueType="num">
                                      <p:cBhvr>
                                        <p:cTn id="12" dur="500" fill="hold"/>
                                        <p:tgtEl>
                                          <p:spTgt spid="23"/>
                                        </p:tgtEl>
                                        <p:attrNameLst>
                                          <p:attrName>ppt_w</p:attrName>
                                        </p:attrNameLst>
                                      </p:cBhvr>
                                      <p:tavLst>
                                        <p:tav tm="0">
                                          <p:val>
                                            <p:fltVal val="0"/>
                                          </p:val>
                                        </p:tav>
                                        <p:tav tm="100000">
                                          <p:val>
                                            <p:strVal val="#ppt_w"/>
                                          </p:val>
                                        </p:tav>
                                      </p:tavLst>
                                    </p:anim>
                                    <p:anim calcmode="lin" valueType="num">
                                      <p:cBhvr>
                                        <p:cTn id="13" dur="500" fill="hold"/>
                                        <p:tgtEl>
                                          <p:spTgt spid="23"/>
                                        </p:tgtEl>
                                        <p:attrNameLst>
                                          <p:attrName>ppt_h</p:attrName>
                                        </p:attrNameLst>
                                      </p:cBhvr>
                                      <p:tavLst>
                                        <p:tav tm="0">
                                          <p:val>
                                            <p:fltVal val="0"/>
                                          </p:val>
                                        </p:tav>
                                        <p:tav tm="100000">
                                          <p:val>
                                            <p:strVal val="#ppt_h"/>
                                          </p:val>
                                        </p:tav>
                                      </p:tavLst>
                                    </p:anim>
                                    <p:animEffect transition="in" filter="fade">
                                      <p:cBhvr>
                                        <p:cTn id="14" dur="500"/>
                                        <p:tgtEl>
                                          <p:spTgt spid="23"/>
                                        </p:tgtEl>
                                      </p:cBhvr>
                                    </p:animEffect>
                                    <p:anim calcmode="lin" valueType="num">
                                      <p:cBhvr>
                                        <p:cTn id="15" dur="500" fill="hold"/>
                                        <p:tgtEl>
                                          <p:spTgt spid="23"/>
                                        </p:tgtEl>
                                        <p:attrNameLst>
                                          <p:attrName>ppt_x</p:attrName>
                                        </p:attrNameLst>
                                      </p:cBhvr>
                                      <p:tavLst>
                                        <p:tav tm="0">
                                          <p:val>
                                            <p:fltVal val="0.5"/>
                                          </p:val>
                                        </p:tav>
                                        <p:tav tm="100000">
                                          <p:val>
                                            <p:strVal val="#ppt_x"/>
                                          </p:val>
                                        </p:tav>
                                      </p:tavLst>
                                    </p:anim>
                                    <p:anim calcmode="lin" valueType="num">
                                      <p:cBhvr>
                                        <p:cTn id="16" dur="500" fill="hold"/>
                                        <p:tgtEl>
                                          <p:spTgt spid="23"/>
                                        </p:tgtEl>
                                        <p:attrNameLst>
                                          <p:attrName>ppt_y</p:attrName>
                                        </p:attrNameLst>
                                      </p:cBhvr>
                                      <p:tavLst>
                                        <p:tav tm="0">
                                          <p:val>
                                            <p:fltVal val="0.5"/>
                                          </p:val>
                                        </p:tav>
                                        <p:tav tm="100000">
                                          <p:val>
                                            <p:strVal val="#ppt_y"/>
                                          </p:val>
                                        </p:tav>
                                      </p:tavLst>
                                    </p:anim>
                                  </p:childTnLst>
                                </p:cTn>
                              </p:par>
                            </p:childTnLst>
                          </p:cTn>
                        </p:par>
                        <p:par>
                          <p:cTn id="17" fill="hold">
                            <p:stCondLst>
                              <p:cond delay="1000"/>
                            </p:stCondLst>
                            <p:childTnLst>
                              <p:par>
                                <p:cTn id="18" presetID="22" presetClass="entr" presetSubtype="4" fill="hold" grpId="0" nodeType="afterEffect">
                                  <p:stCondLst>
                                    <p:cond delay="0"/>
                                  </p:stCondLst>
                                  <p:childTnLst>
                                    <p:set>
                                      <p:cBhvr>
                                        <p:cTn id="19" dur="1" fill="hold">
                                          <p:stCondLst>
                                            <p:cond delay="0"/>
                                          </p:stCondLst>
                                        </p:cTn>
                                        <p:tgtEl>
                                          <p:spTgt spid="25"/>
                                        </p:tgtEl>
                                        <p:attrNameLst>
                                          <p:attrName>style.visibility</p:attrName>
                                        </p:attrNameLst>
                                      </p:cBhvr>
                                      <p:to>
                                        <p:strVal val="visible"/>
                                      </p:to>
                                    </p:set>
                                    <p:animEffect transition="in" filter="wipe(down)">
                                      <p:cBhvr>
                                        <p:cTn id="20" dur="750"/>
                                        <p:tgtEl>
                                          <p:spTgt spid="25"/>
                                        </p:tgtEl>
                                      </p:cBhvr>
                                    </p:animEffect>
                                  </p:childTnLst>
                                </p:cTn>
                              </p:par>
                            </p:childTnLst>
                          </p:cTn>
                        </p:par>
                        <p:par>
                          <p:cTn id="21" fill="hold">
                            <p:stCondLst>
                              <p:cond delay="1750"/>
                            </p:stCondLst>
                            <p:childTnLst>
                              <p:par>
                                <p:cTn id="22" presetID="2" presetClass="entr" presetSubtype="2" fill="hold" grpId="0" nodeType="afterEffect">
                                  <p:stCondLst>
                                    <p:cond delay="0"/>
                                  </p:stCondLst>
                                  <p:childTnLst>
                                    <p:set>
                                      <p:cBhvr>
                                        <p:cTn id="23" dur="1" fill="hold">
                                          <p:stCondLst>
                                            <p:cond delay="0"/>
                                          </p:stCondLst>
                                        </p:cTn>
                                        <p:tgtEl>
                                          <p:spTgt spid="17"/>
                                        </p:tgtEl>
                                        <p:attrNameLst>
                                          <p:attrName>style.visibility</p:attrName>
                                        </p:attrNameLst>
                                      </p:cBhvr>
                                      <p:to>
                                        <p:strVal val="visible"/>
                                      </p:to>
                                    </p:set>
                                    <p:anim calcmode="lin" valueType="num">
                                      <p:cBhvr additive="base">
                                        <p:cTn id="24" dur="500" fill="hold"/>
                                        <p:tgtEl>
                                          <p:spTgt spid="17"/>
                                        </p:tgtEl>
                                        <p:attrNameLst>
                                          <p:attrName>ppt_x</p:attrName>
                                        </p:attrNameLst>
                                      </p:cBhvr>
                                      <p:tavLst>
                                        <p:tav tm="0">
                                          <p:val>
                                            <p:strVal val="1+#ppt_w/2"/>
                                          </p:val>
                                        </p:tav>
                                        <p:tav tm="100000">
                                          <p:val>
                                            <p:strVal val="#ppt_x"/>
                                          </p:val>
                                        </p:tav>
                                      </p:tavLst>
                                    </p:anim>
                                    <p:anim calcmode="lin" valueType="num">
                                      <p:cBhvr additive="base">
                                        <p:cTn id="25" dur="500" fill="hold"/>
                                        <p:tgtEl>
                                          <p:spTgt spid="17"/>
                                        </p:tgtEl>
                                        <p:attrNameLst>
                                          <p:attrName>ppt_y</p:attrName>
                                        </p:attrNameLst>
                                      </p:cBhvr>
                                      <p:tavLst>
                                        <p:tav tm="0">
                                          <p:val>
                                            <p:strVal val="#ppt_y"/>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8" presetClass="entr" presetSubtype="16" fill="hold" grpId="0" nodeType="clickEffect">
                                  <p:stCondLst>
                                    <p:cond delay="0"/>
                                  </p:stCondLst>
                                  <p:childTnLst>
                                    <p:set>
                                      <p:cBhvr>
                                        <p:cTn id="29" dur="1" fill="hold">
                                          <p:stCondLst>
                                            <p:cond delay="0"/>
                                          </p:stCondLst>
                                        </p:cTn>
                                        <p:tgtEl>
                                          <p:spTgt spid="75777"/>
                                        </p:tgtEl>
                                        <p:attrNameLst>
                                          <p:attrName>style.visibility</p:attrName>
                                        </p:attrNameLst>
                                      </p:cBhvr>
                                      <p:to>
                                        <p:strVal val="visible"/>
                                      </p:to>
                                    </p:set>
                                    <p:animEffect transition="in" filter="diamond(in)">
                                      <p:cBhvr>
                                        <p:cTn id="30" dur="2000"/>
                                        <p:tgtEl>
                                          <p:spTgt spid="757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5" grpId="0"/>
      <p:bldP spid="17" grpId="0" animBg="1"/>
      <p:bldP spid="75777"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5"/>
          <p:cNvGrpSpPr>
            <a:grpSpLocks/>
          </p:cNvGrpSpPr>
          <p:nvPr/>
        </p:nvGrpSpPr>
        <p:grpSpPr bwMode="auto">
          <a:xfrm>
            <a:off x="-421928" y="152402"/>
            <a:ext cx="4497982" cy="564176"/>
            <a:chOff x="6168776" y="1221676"/>
            <a:chExt cx="5193180" cy="651317"/>
          </a:xfrm>
        </p:grpSpPr>
        <p:sp>
          <p:nvSpPr>
            <p:cNvPr id="5" name="圆角矩形 4"/>
            <p:cNvSpPr/>
            <p:nvPr/>
          </p:nvSpPr>
          <p:spPr>
            <a:xfrm>
              <a:off x="6168776" y="1221676"/>
              <a:ext cx="5193180" cy="593421"/>
            </a:xfrm>
            <a:prstGeom prst="roundRect">
              <a:avLst>
                <a:gd name="adj" fmla="val 50000"/>
              </a:avLst>
            </a:prstGeom>
            <a:solidFill>
              <a:srgbClr val="FFFFFF"/>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solidFill>
                  <a:srgbClr val="3F7B33"/>
                </a:solidFill>
                <a:latin typeface="等线" panose="020F0502020204030204"/>
                <a:ea typeface="等线" panose="02010600030101010101" pitchFamily="2" charset="-122"/>
              </a:endParaRPr>
            </a:p>
          </p:txBody>
        </p:sp>
        <p:sp>
          <p:nvSpPr>
            <p:cNvPr id="6" name="文本框 13"/>
            <p:cNvSpPr txBox="1">
              <a:spLocks noChangeArrowheads="1"/>
            </p:cNvSpPr>
            <p:nvPr/>
          </p:nvSpPr>
          <p:spPr bwMode="auto">
            <a:xfrm>
              <a:off x="6834600" y="1233426"/>
              <a:ext cx="4349655" cy="639567"/>
            </a:xfrm>
            <a:prstGeom prst="rect">
              <a:avLst/>
            </a:prstGeom>
            <a:noFill/>
            <a:ln w="9525">
              <a:noFill/>
              <a:miter lim="800000"/>
              <a:headEnd/>
              <a:tailEnd/>
            </a:ln>
          </p:spPr>
          <p:txBody>
            <a:bodyPr wrap="none">
              <a:spAutoFit/>
            </a:bodyPr>
            <a:lstStyle/>
            <a:p>
              <a:r>
                <a:rPr lang="en-US" altLang="zh-CN" sz="3000" b="1" dirty="0" smtClean="0"/>
                <a:t>6.5.2 </a:t>
              </a:r>
              <a:r>
                <a:rPr lang="zh-CN" altLang="en-US" sz="3000" b="1" dirty="0" smtClean="0"/>
                <a:t>商业险赔款计算</a:t>
              </a:r>
              <a:endParaRPr lang="zh-CN" altLang="zh-CN" sz="3000" b="1" dirty="0"/>
            </a:p>
          </p:txBody>
        </p:sp>
      </p:grpSp>
      <p:sp>
        <p:nvSpPr>
          <p:cNvPr id="23" name="TextBox 22"/>
          <p:cNvSpPr txBox="1"/>
          <p:nvPr/>
        </p:nvSpPr>
        <p:spPr>
          <a:xfrm>
            <a:off x="976393" y="1735810"/>
            <a:ext cx="4556502" cy="1107992"/>
          </a:xfrm>
          <a:prstGeom prst="rect">
            <a:avLst/>
          </a:prstGeom>
          <a:noFill/>
        </p:spPr>
        <p:txBody>
          <a:bodyPr wrap="square" lIns="121917" tIns="60958" rIns="121917" bIns="60958" rtlCol="0">
            <a:spAutoFit/>
          </a:bodyPr>
          <a:lstStyle/>
          <a:p>
            <a:pPr algn="ctr"/>
            <a:r>
              <a:rPr lang="zh-CN" altLang="en-US" sz="3200" b="1" dirty="0" smtClean="0">
                <a:solidFill>
                  <a:schemeClr val="bg1"/>
                </a:solidFill>
                <a:latin typeface="微软雅黑" pitchFamily="34" charset="-122"/>
                <a:ea typeface="微软雅黑" pitchFamily="34" charset="-122"/>
              </a:rPr>
              <a:t>能力</a:t>
            </a:r>
            <a:endParaRPr lang="en-US" altLang="zh-CN" sz="3200" b="1" dirty="0" smtClean="0">
              <a:solidFill>
                <a:schemeClr val="bg1"/>
              </a:solidFill>
              <a:latin typeface="微软雅黑" pitchFamily="34" charset="-122"/>
              <a:ea typeface="微软雅黑" pitchFamily="34" charset="-122"/>
            </a:endParaRPr>
          </a:p>
          <a:p>
            <a:pPr algn="ctr"/>
            <a:r>
              <a:rPr lang="zh-CN" altLang="en-US" sz="3200" b="1" dirty="0" smtClean="0">
                <a:solidFill>
                  <a:schemeClr val="bg1"/>
                </a:solidFill>
                <a:latin typeface="微软雅黑" pitchFamily="34" charset="-122"/>
                <a:ea typeface="微软雅黑" pitchFamily="34" charset="-122"/>
              </a:rPr>
              <a:t>目标</a:t>
            </a:r>
            <a:endParaRPr lang="zh-CN" altLang="en-US" sz="3200" b="1" dirty="0">
              <a:solidFill>
                <a:schemeClr val="bg1"/>
              </a:solidFill>
              <a:latin typeface="微软雅黑" pitchFamily="34" charset="-122"/>
              <a:ea typeface="微软雅黑" pitchFamily="34" charset="-122"/>
            </a:endParaRPr>
          </a:p>
        </p:txBody>
      </p:sp>
      <p:sp>
        <p:nvSpPr>
          <p:cNvPr id="25" name="文本框 24"/>
          <p:cNvSpPr txBox="1"/>
          <p:nvPr/>
        </p:nvSpPr>
        <p:spPr>
          <a:xfrm>
            <a:off x="10617954" y="7768848"/>
            <a:ext cx="723275" cy="344710"/>
          </a:xfrm>
          <a:prstGeom prst="rect">
            <a:avLst/>
          </a:prstGeom>
          <a:noFill/>
        </p:spPr>
        <p:txBody>
          <a:bodyPr wrap="none" rtlCol="0">
            <a:spAutoFit/>
          </a:bodyPr>
          <a:lstStyle/>
          <a:p>
            <a:pPr>
              <a:lnSpc>
                <a:spcPct val="130000"/>
              </a:lnSpc>
            </a:pPr>
            <a:r>
              <a:rPr lang="zh-CN" altLang="en-US" sz="1400" dirty="0" smtClean="0">
                <a:latin typeface="Arial" panose="020B0604020202020204" pitchFamily="34" charset="0"/>
                <a:ea typeface="微软雅黑" panose="020B0503020204020204" pitchFamily="34" charset="-122"/>
              </a:rPr>
              <a:t>延迟符</a:t>
            </a:r>
          </a:p>
        </p:txBody>
      </p:sp>
      <p:sp>
        <p:nvSpPr>
          <p:cNvPr id="17" name="圆角矩形 16"/>
          <p:cNvSpPr/>
          <p:nvPr/>
        </p:nvSpPr>
        <p:spPr>
          <a:xfrm>
            <a:off x="325821" y="1047378"/>
            <a:ext cx="11235915" cy="5430914"/>
          </a:xfrm>
          <a:prstGeom prst="roundRect">
            <a:avLst/>
          </a:prstGeom>
          <a:no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p>
        </p:txBody>
      </p:sp>
      <p:sp>
        <p:nvSpPr>
          <p:cNvPr id="75777" name="Rectangle 1"/>
          <p:cNvSpPr>
            <a:spLocks noChangeArrowheads="1"/>
          </p:cNvSpPr>
          <p:nvPr/>
        </p:nvSpPr>
        <p:spPr bwMode="auto">
          <a:xfrm>
            <a:off x="1024954" y="1790264"/>
            <a:ext cx="9593000" cy="3154710"/>
          </a:xfrm>
          <a:prstGeom prst="rect">
            <a:avLst/>
          </a:prstGeom>
          <a:noFill/>
          <a:ln w="9525">
            <a:noFill/>
            <a:miter lim="800000"/>
            <a:headEnd/>
            <a:tailEnd/>
          </a:ln>
          <a:effectLst/>
        </p:spPr>
        <p:txBody>
          <a:bodyPr vert="horz" wrap="square" lIns="91440" tIns="45720" rIns="91440" bIns="0" numCol="1" anchor="ctr" anchorCtr="0" compatLnSpc="1">
            <a:prstTxWarp prst="textNoShape">
              <a:avLst/>
            </a:prstTxWarp>
            <a:spAutoFit/>
          </a:bodyPr>
          <a:lstStyle/>
          <a:p>
            <a:pPr indent="457200"/>
            <a:r>
              <a:rPr lang="en-US" altLang="zh-CN" sz="2400" b="1" dirty="0" smtClean="0">
                <a:latin typeface="+mn-ea"/>
              </a:rPr>
              <a:t>3</a:t>
            </a:r>
            <a:r>
              <a:rPr lang="zh-CN" altLang="zh-CN" sz="2400" b="1" dirty="0" smtClean="0">
                <a:latin typeface="+mn-ea"/>
              </a:rPr>
              <a:t>．</a:t>
            </a:r>
            <a:r>
              <a:rPr lang="zh-CN" altLang="zh-CN" sz="2400" b="1" dirty="0" smtClean="0"/>
              <a:t>车上人员责任险赔款理算</a:t>
            </a:r>
          </a:p>
          <a:p>
            <a:pPr indent="457200"/>
            <a:endParaRPr lang="zh-CN" altLang="zh-CN" sz="2200" b="1" dirty="0" smtClean="0"/>
          </a:p>
          <a:p>
            <a:pPr indent="457200"/>
            <a:r>
              <a:rPr lang="zh-CN" altLang="zh-CN" sz="2200" dirty="0" smtClean="0"/>
              <a:t>（</a:t>
            </a:r>
            <a:r>
              <a:rPr lang="en-US" altLang="zh-CN" sz="2200" dirty="0" smtClean="0"/>
              <a:t>1</a:t>
            </a:r>
            <a:r>
              <a:rPr lang="zh-CN" altLang="zh-CN" sz="2200" dirty="0" smtClean="0"/>
              <a:t>）当被保险人按事故责任比例应承担的每座车上人员伤亡赔偿金额未超过保险合同载明的每人责任限额时：每人赔款</a:t>
            </a:r>
            <a:r>
              <a:rPr lang="en-US" altLang="zh-CN" sz="2200" dirty="0" smtClean="0"/>
              <a:t>=</a:t>
            </a:r>
            <a:r>
              <a:rPr lang="zh-CN" altLang="zh-CN" sz="2200" dirty="0" smtClean="0"/>
              <a:t>应承担的赔偿金额×（</a:t>
            </a:r>
            <a:r>
              <a:rPr lang="en-US" altLang="zh-CN" sz="2200" dirty="0" smtClean="0"/>
              <a:t>1-</a:t>
            </a:r>
            <a:r>
              <a:rPr lang="zh-CN" altLang="zh-CN" sz="2200" dirty="0" smtClean="0"/>
              <a:t>免赔率之和）。</a:t>
            </a:r>
          </a:p>
          <a:p>
            <a:pPr indent="457200"/>
            <a:r>
              <a:rPr lang="zh-CN" altLang="zh-CN" sz="2200" dirty="0" smtClean="0"/>
              <a:t>（</a:t>
            </a:r>
            <a:r>
              <a:rPr lang="en-US" altLang="zh-CN" sz="2200" dirty="0" smtClean="0"/>
              <a:t>2</a:t>
            </a:r>
            <a:r>
              <a:rPr lang="zh-CN" altLang="zh-CN" sz="2200" dirty="0" smtClean="0"/>
              <a:t>）当被保险人按事故责任比例应承担的每座车上人员伤亡赔偿金额超过保险合同载明的每人责任限额时：每人赔款</a:t>
            </a:r>
            <a:r>
              <a:rPr lang="en-US" altLang="zh-CN" sz="2200" dirty="0" smtClean="0"/>
              <a:t>=</a:t>
            </a:r>
            <a:r>
              <a:rPr lang="zh-CN" altLang="zh-CN" sz="2200" dirty="0" smtClean="0"/>
              <a:t>责任限额×（</a:t>
            </a:r>
            <a:r>
              <a:rPr lang="en-US" altLang="zh-CN" sz="2200" dirty="0" smtClean="0"/>
              <a:t>1-</a:t>
            </a:r>
            <a:r>
              <a:rPr lang="zh-CN" altLang="zh-CN" sz="2200" dirty="0" smtClean="0"/>
              <a:t>免赔率之和）。</a:t>
            </a:r>
          </a:p>
          <a:p>
            <a:pPr indent="457200"/>
            <a:r>
              <a:rPr lang="zh-CN" altLang="zh-CN" sz="2200" dirty="0" smtClean="0"/>
              <a:t>（</a:t>
            </a:r>
            <a:r>
              <a:rPr lang="en-US" altLang="zh-CN" sz="2200" dirty="0" smtClean="0"/>
              <a:t>3</a:t>
            </a:r>
            <a:r>
              <a:rPr lang="zh-CN" altLang="zh-CN" sz="2200" dirty="0" smtClean="0"/>
              <a:t>）赔款</a:t>
            </a:r>
            <a:r>
              <a:rPr lang="en-US" altLang="zh-CN" sz="2200" dirty="0" smtClean="0"/>
              <a:t>=</a:t>
            </a:r>
            <a:r>
              <a:rPr lang="zh-CN" altLang="zh-CN" sz="2200" dirty="0" smtClean="0"/>
              <a:t>∑每人赔款。赔款人数以投保座位数为限。</a:t>
            </a:r>
          </a:p>
          <a:p>
            <a:endParaRPr lang="zh-CN" altLang="zh-CN" sz="2400" b="1" dirty="0" smtClean="0"/>
          </a:p>
        </p:txBody>
      </p:sp>
    </p:spTree>
    <p:extLst>
      <p:ext uri="{BB962C8B-B14F-4D97-AF65-F5344CB8AC3E}">
        <p14:creationId xmlns:p14="http://schemas.microsoft.com/office/powerpoint/2010/main" val="2094906781"/>
      </p:ext>
    </p:extLst>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528" fill="hold" grpId="0" nodeType="afterEffect">
                                  <p:stCondLst>
                                    <p:cond delay="0"/>
                                  </p:stCondLst>
                                  <p:childTnLst>
                                    <p:set>
                                      <p:cBhvr>
                                        <p:cTn id="11" dur="1" fill="hold">
                                          <p:stCondLst>
                                            <p:cond delay="0"/>
                                          </p:stCondLst>
                                        </p:cTn>
                                        <p:tgtEl>
                                          <p:spTgt spid="23"/>
                                        </p:tgtEl>
                                        <p:attrNameLst>
                                          <p:attrName>style.visibility</p:attrName>
                                        </p:attrNameLst>
                                      </p:cBhvr>
                                      <p:to>
                                        <p:strVal val="visible"/>
                                      </p:to>
                                    </p:set>
                                    <p:anim calcmode="lin" valueType="num">
                                      <p:cBhvr>
                                        <p:cTn id="12" dur="500" fill="hold"/>
                                        <p:tgtEl>
                                          <p:spTgt spid="23"/>
                                        </p:tgtEl>
                                        <p:attrNameLst>
                                          <p:attrName>ppt_w</p:attrName>
                                        </p:attrNameLst>
                                      </p:cBhvr>
                                      <p:tavLst>
                                        <p:tav tm="0">
                                          <p:val>
                                            <p:fltVal val="0"/>
                                          </p:val>
                                        </p:tav>
                                        <p:tav tm="100000">
                                          <p:val>
                                            <p:strVal val="#ppt_w"/>
                                          </p:val>
                                        </p:tav>
                                      </p:tavLst>
                                    </p:anim>
                                    <p:anim calcmode="lin" valueType="num">
                                      <p:cBhvr>
                                        <p:cTn id="13" dur="500" fill="hold"/>
                                        <p:tgtEl>
                                          <p:spTgt spid="23"/>
                                        </p:tgtEl>
                                        <p:attrNameLst>
                                          <p:attrName>ppt_h</p:attrName>
                                        </p:attrNameLst>
                                      </p:cBhvr>
                                      <p:tavLst>
                                        <p:tav tm="0">
                                          <p:val>
                                            <p:fltVal val="0"/>
                                          </p:val>
                                        </p:tav>
                                        <p:tav tm="100000">
                                          <p:val>
                                            <p:strVal val="#ppt_h"/>
                                          </p:val>
                                        </p:tav>
                                      </p:tavLst>
                                    </p:anim>
                                    <p:animEffect transition="in" filter="fade">
                                      <p:cBhvr>
                                        <p:cTn id="14" dur="500"/>
                                        <p:tgtEl>
                                          <p:spTgt spid="23"/>
                                        </p:tgtEl>
                                      </p:cBhvr>
                                    </p:animEffect>
                                    <p:anim calcmode="lin" valueType="num">
                                      <p:cBhvr>
                                        <p:cTn id="15" dur="500" fill="hold"/>
                                        <p:tgtEl>
                                          <p:spTgt spid="23"/>
                                        </p:tgtEl>
                                        <p:attrNameLst>
                                          <p:attrName>ppt_x</p:attrName>
                                        </p:attrNameLst>
                                      </p:cBhvr>
                                      <p:tavLst>
                                        <p:tav tm="0">
                                          <p:val>
                                            <p:fltVal val="0.5"/>
                                          </p:val>
                                        </p:tav>
                                        <p:tav tm="100000">
                                          <p:val>
                                            <p:strVal val="#ppt_x"/>
                                          </p:val>
                                        </p:tav>
                                      </p:tavLst>
                                    </p:anim>
                                    <p:anim calcmode="lin" valueType="num">
                                      <p:cBhvr>
                                        <p:cTn id="16" dur="500" fill="hold"/>
                                        <p:tgtEl>
                                          <p:spTgt spid="23"/>
                                        </p:tgtEl>
                                        <p:attrNameLst>
                                          <p:attrName>ppt_y</p:attrName>
                                        </p:attrNameLst>
                                      </p:cBhvr>
                                      <p:tavLst>
                                        <p:tav tm="0">
                                          <p:val>
                                            <p:fltVal val="0.5"/>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2" presetClass="entr" presetSubtype="4" fill="hold" grpId="0" nodeType="clickEffect">
                                  <p:stCondLst>
                                    <p:cond delay="0"/>
                                  </p:stCondLst>
                                  <p:childTnLst>
                                    <p:set>
                                      <p:cBhvr>
                                        <p:cTn id="20" dur="1" fill="hold">
                                          <p:stCondLst>
                                            <p:cond delay="0"/>
                                          </p:stCondLst>
                                        </p:cTn>
                                        <p:tgtEl>
                                          <p:spTgt spid="25"/>
                                        </p:tgtEl>
                                        <p:attrNameLst>
                                          <p:attrName>style.visibility</p:attrName>
                                        </p:attrNameLst>
                                      </p:cBhvr>
                                      <p:to>
                                        <p:strVal val="visible"/>
                                      </p:to>
                                    </p:set>
                                    <p:animEffect transition="in" filter="wipe(down)">
                                      <p:cBhvr>
                                        <p:cTn id="21" dur="750"/>
                                        <p:tgtEl>
                                          <p:spTgt spid="25"/>
                                        </p:tgtEl>
                                      </p:cBhvr>
                                    </p:animEffect>
                                  </p:childTnLst>
                                </p:cTn>
                              </p:par>
                            </p:childTnLst>
                          </p:cTn>
                        </p:par>
                        <p:par>
                          <p:cTn id="22" fill="hold">
                            <p:stCondLst>
                              <p:cond delay="750"/>
                            </p:stCondLst>
                            <p:childTnLst>
                              <p:par>
                                <p:cTn id="23" presetID="2" presetClass="entr" presetSubtype="2" fill="hold" grpId="0" nodeType="afterEffect">
                                  <p:stCondLst>
                                    <p:cond delay="0"/>
                                  </p:stCondLst>
                                  <p:childTnLst>
                                    <p:set>
                                      <p:cBhvr>
                                        <p:cTn id="24" dur="1" fill="hold">
                                          <p:stCondLst>
                                            <p:cond delay="0"/>
                                          </p:stCondLst>
                                        </p:cTn>
                                        <p:tgtEl>
                                          <p:spTgt spid="17"/>
                                        </p:tgtEl>
                                        <p:attrNameLst>
                                          <p:attrName>style.visibility</p:attrName>
                                        </p:attrNameLst>
                                      </p:cBhvr>
                                      <p:to>
                                        <p:strVal val="visible"/>
                                      </p:to>
                                    </p:set>
                                    <p:anim calcmode="lin" valueType="num">
                                      <p:cBhvr additive="base">
                                        <p:cTn id="25" dur="500" fill="hold"/>
                                        <p:tgtEl>
                                          <p:spTgt spid="17"/>
                                        </p:tgtEl>
                                        <p:attrNameLst>
                                          <p:attrName>ppt_x</p:attrName>
                                        </p:attrNameLst>
                                      </p:cBhvr>
                                      <p:tavLst>
                                        <p:tav tm="0">
                                          <p:val>
                                            <p:strVal val="1+#ppt_w/2"/>
                                          </p:val>
                                        </p:tav>
                                        <p:tav tm="100000">
                                          <p:val>
                                            <p:strVal val="#ppt_x"/>
                                          </p:val>
                                        </p:tav>
                                      </p:tavLst>
                                    </p:anim>
                                    <p:anim calcmode="lin" valueType="num">
                                      <p:cBhvr additive="base">
                                        <p:cTn id="26" dur="500" fill="hold"/>
                                        <p:tgtEl>
                                          <p:spTgt spid="17"/>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8" presetClass="entr" presetSubtype="16" fill="hold" grpId="0" nodeType="clickEffect">
                                  <p:stCondLst>
                                    <p:cond delay="0"/>
                                  </p:stCondLst>
                                  <p:childTnLst>
                                    <p:set>
                                      <p:cBhvr>
                                        <p:cTn id="30" dur="1" fill="hold">
                                          <p:stCondLst>
                                            <p:cond delay="0"/>
                                          </p:stCondLst>
                                        </p:cTn>
                                        <p:tgtEl>
                                          <p:spTgt spid="75777"/>
                                        </p:tgtEl>
                                        <p:attrNameLst>
                                          <p:attrName>style.visibility</p:attrName>
                                        </p:attrNameLst>
                                      </p:cBhvr>
                                      <p:to>
                                        <p:strVal val="visible"/>
                                      </p:to>
                                    </p:set>
                                    <p:animEffect transition="in" filter="diamond(in)">
                                      <p:cBhvr>
                                        <p:cTn id="31" dur="2000"/>
                                        <p:tgtEl>
                                          <p:spTgt spid="757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5" grpId="0"/>
      <p:bldP spid="17" grpId="0" animBg="1"/>
      <p:bldP spid="75777"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5"/>
          <p:cNvGrpSpPr>
            <a:grpSpLocks/>
          </p:cNvGrpSpPr>
          <p:nvPr/>
        </p:nvGrpSpPr>
        <p:grpSpPr bwMode="auto">
          <a:xfrm>
            <a:off x="-421928" y="152402"/>
            <a:ext cx="4497982" cy="564176"/>
            <a:chOff x="6168776" y="1221676"/>
            <a:chExt cx="5193180" cy="651317"/>
          </a:xfrm>
        </p:grpSpPr>
        <p:sp>
          <p:nvSpPr>
            <p:cNvPr id="5" name="圆角矩形 4"/>
            <p:cNvSpPr/>
            <p:nvPr/>
          </p:nvSpPr>
          <p:spPr>
            <a:xfrm>
              <a:off x="6168776" y="1221676"/>
              <a:ext cx="5193180" cy="593421"/>
            </a:xfrm>
            <a:prstGeom prst="roundRect">
              <a:avLst>
                <a:gd name="adj" fmla="val 50000"/>
              </a:avLst>
            </a:prstGeom>
            <a:solidFill>
              <a:srgbClr val="FFFFFF"/>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solidFill>
                  <a:srgbClr val="3F7B33"/>
                </a:solidFill>
                <a:latin typeface="等线" panose="020F0502020204030204"/>
                <a:ea typeface="等线" panose="02010600030101010101" pitchFamily="2" charset="-122"/>
              </a:endParaRPr>
            </a:p>
          </p:txBody>
        </p:sp>
        <p:sp>
          <p:nvSpPr>
            <p:cNvPr id="6" name="文本框 13"/>
            <p:cNvSpPr txBox="1">
              <a:spLocks noChangeArrowheads="1"/>
            </p:cNvSpPr>
            <p:nvPr/>
          </p:nvSpPr>
          <p:spPr bwMode="auto">
            <a:xfrm>
              <a:off x="6834600" y="1233426"/>
              <a:ext cx="4349655" cy="639567"/>
            </a:xfrm>
            <a:prstGeom prst="rect">
              <a:avLst/>
            </a:prstGeom>
            <a:noFill/>
            <a:ln w="9525">
              <a:noFill/>
              <a:miter lim="800000"/>
              <a:headEnd/>
              <a:tailEnd/>
            </a:ln>
          </p:spPr>
          <p:txBody>
            <a:bodyPr wrap="none">
              <a:spAutoFit/>
            </a:bodyPr>
            <a:lstStyle/>
            <a:p>
              <a:r>
                <a:rPr lang="en-US" altLang="zh-CN" sz="3000" b="1" dirty="0" smtClean="0"/>
                <a:t>6.5.2 </a:t>
              </a:r>
              <a:r>
                <a:rPr lang="zh-CN" altLang="en-US" sz="3000" b="1" dirty="0" smtClean="0"/>
                <a:t>商业险赔款计算</a:t>
              </a:r>
              <a:endParaRPr lang="zh-CN" altLang="zh-CN" sz="3000" b="1" dirty="0"/>
            </a:p>
          </p:txBody>
        </p:sp>
      </p:grpSp>
      <p:sp>
        <p:nvSpPr>
          <p:cNvPr id="23" name="TextBox 22"/>
          <p:cNvSpPr txBox="1"/>
          <p:nvPr/>
        </p:nvSpPr>
        <p:spPr>
          <a:xfrm>
            <a:off x="976393" y="1735810"/>
            <a:ext cx="4556502" cy="1107992"/>
          </a:xfrm>
          <a:prstGeom prst="rect">
            <a:avLst/>
          </a:prstGeom>
          <a:noFill/>
        </p:spPr>
        <p:txBody>
          <a:bodyPr wrap="square" lIns="121917" tIns="60958" rIns="121917" bIns="60958" rtlCol="0">
            <a:spAutoFit/>
          </a:bodyPr>
          <a:lstStyle/>
          <a:p>
            <a:pPr algn="ctr"/>
            <a:r>
              <a:rPr lang="zh-CN" altLang="en-US" sz="3200" b="1" dirty="0" smtClean="0">
                <a:solidFill>
                  <a:schemeClr val="bg1"/>
                </a:solidFill>
                <a:latin typeface="微软雅黑" pitchFamily="34" charset="-122"/>
                <a:ea typeface="微软雅黑" pitchFamily="34" charset="-122"/>
              </a:rPr>
              <a:t>能力</a:t>
            </a:r>
            <a:endParaRPr lang="en-US" altLang="zh-CN" sz="3200" b="1" dirty="0" smtClean="0">
              <a:solidFill>
                <a:schemeClr val="bg1"/>
              </a:solidFill>
              <a:latin typeface="微软雅黑" pitchFamily="34" charset="-122"/>
              <a:ea typeface="微软雅黑" pitchFamily="34" charset="-122"/>
            </a:endParaRPr>
          </a:p>
          <a:p>
            <a:pPr algn="ctr"/>
            <a:r>
              <a:rPr lang="zh-CN" altLang="en-US" sz="3200" b="1" dirty="0" smtClean="0">
                <a:solidFill>
                  <a:schemeClr val="bg1"/>
                </a:solidFill>
                <a:latin typeface="微软雅黑" pitchFamily="34" charset="-122"/>
                <a:ea typeface="微软雅黑" pitchFamily="34" charset="-122"/>
              </a:rPr>
              <a:t>目标</a:t>
            </a:r>
            <a:endParaRPr lang="zh-CN" altLang="en-US" sz="3200" b="1" dirty="0">
              <a:solidFill>
                <a:schemeClr val="bg1"/>
              </a:solidFill>
              <a:latin typeface="微软雅黑" pitchFamily="34" charset="-122"/>
              <a:ea typeface="微软雅黑" pitchFamily="34" charset="-122"/>
            </a:endParaRPr>
          </a:p>
        </p:txBody>
      </p:sp>
      <p:sp>
        <p:nvSpPr>
          <p:cNvPr id="25" name="文本框 24"/>
          <p:cNvSpPr txBox="1"/>
          <p:nvPr/>
        </p:nvSpPr>
        <p:spPr>
          <a:xfrm>
            <a:off x="10617954" y="7768848"/>
            <a:ext cx="723275" cy="344710"/>
          </a:xfrm>
          <a:prstGeom prst="rect">
            <a:avLst/>
          </a:prstGeom>
          <a:noFill/>
        </p:spPr>
        <p:txBody>
          <a:bodyPr wrap="none" rtlCol="0">
            <a:spAutoFit/>
          </a:bodyPr>
          <a:lstStyle/>
          <a:p>
            <a:pPr>
              <a:lnSpc>
                <a:spcPct val="130000"/>
              </a:lnSpc>
            </a:pPr>
            <a:r>
              <a:rPr lang="zh-CN" altLang="en-US" sz="1400" dirty="0" smtClean="0">
                <a:latin typeface="Arial" panose="020B0604020202020204" pitchFamily="34" charset="0"/>
                <a:ea typeface="微软雅黑" panose="020B0503020204020204" pitchFamily="34" charset="-122"/>
              </a:rPr>
              <a:t>延迟符</a:t>
            </a:r>
          </a:p>
        </p:txBody>
      </p:sp>
      <p:sp>
        <p:nvSpPr>
          <p:cNvPr id="17" name="圆角矩形 16"/>
          <p:cNvSpPr/>
          <p:nvPr/>
        </p:nvSpPr>
        <p:spPr>
          <a:xfrm>
            <a:off x="325821" y="1047378"/>
            <a:ext cx="11235915" cy="5430914"/>
          </a:xfrm>
          <a:prstGeom prst="roundRect">
            <a:avLst/>
          </a:prstGeom>
          <a:no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p>
        </p:txBody>
      </p:sp>
      <p:sp>
        <p:nvSpPr>
          <p:cNvPr id="75777" name="Rectangle 1"/>
          <p:cNvSpPr>
            <a:spLocks noChangeArrowheads="1"/>
          </p:cNvSpPr>
          <p:nvPr/>
        </p:nvSpPr>
        <p:spPr bwMode="auto">
          <a:xfrm>
            <a:off x="1040452" y="1632109"/>
            <a:ext cx="9314480" cy="2262158"/>
          </a:xfrm>
          <a:prstGeom prst="rect">
            <a:avLst/>
          </a:prstGeom>
          <a:noFill/>
          <a:ln w="9525">
            <a:noFill/>
            <a:miter lim="800000"/>
            <a:headEnd/>
            <a:tailEnd/>
          </a:ln>
          <a:effectLst/>
        </p:spPr>
        <p:txBody>
          <a:bodyPr vert="horz" wrap="square" lIns="91440" tIns="45720" rIns="91440" bIns="0" numCol="1" anchor="ctr" anchorCtr="0" compatLnSpc="1">
            <a:prstTxWarp prst="textNoShape">
              <a:avLst/>
            </a:prstTxWarp>
            <a:spAutoFit/>
          </a:bodyPr>
          <a:lstStyle/>
          <a:p>
            <a:pPr indent="457200"/>
            <a:r>
              <a:rPr lang="en-US" altLang="zh-CN" sz="2400" b="1" dirty="0" smtClean="0"/>
              <a:t>4</a:t>
            </a:r>
            <a:r>
              <a:rPr lang="zh-CN" altLang="zh-CN" sz="2400" b="1" dirty="0" smtClean="0"/>
              <a:t>．全车盗抢险赔款理算</a:t>
            </a:r>
          </a:p>
          <a:p>
            <a:pPr indent="457200"/>
            <a:r>
              <a:rPr lang="zh-CN" altLang="zh-CN" sz="2400" dirty="0" smtClean="0"/>
              <a:t>（</a:t>
            </a:r>
            <a:r>
              <a:rPr lang="en-US" altLang="zh-CN" sz="2400" dirty="0" smtClean="0"/>
              <a:t>1</a:t>
            </a:r>
            <a:r>
              <a:rPr lang="zh-CN" altLang="zh-CN" sz="2400" dirty="0" smtClean="0"/>
              <a:t>）全部损失：赔款</a:t>
            </a:r>
            <a:r>
              <a:rPr lang="en-US" altLang="zh-CN" sz="2400" dirty="0" smtClean="0"/>
              <a:t>=</a:t>
            </a:r>
            <a:r>
              <a:rPr lang="zh-CN" altLang="zh-CN" sz="2400" dirty="0" smtClean="0"/>
              <a:t>保险金额×（</a:t>
            </a:r>
            <a:r>
              <a:rPr lang="en-US" altLang="zh-CN" sz="2400" dirty="0" smtClean="0"/>
              <a:t>1-</a:t>
            </a:r>
            <a:r>
              <a:rPr lang="zh-CN" altLang="zh-CN" sz="2400" dirty="0" smtClean="0"/>
              <a:t>免赔率之和）。</a:t>
            </a:r>
          </a:p>
          <a:p>
            <a:pPr indent="457200"/>
            <a:r>
              <a:rPr lang="zh-CN" altLang="zh-CN" sz="2400" dirty="0" smtClean="0"/>
              <a:t>（</a:t>
            </a:r>
            <a:r>
              <a:rPr lang="en-US" altLang="zh-CN" sz="2400" dirty="0" smtClean="0"/>
              <a:t>2</a:t>
            </a:r>
            <a:r>
              <a:rPr lang="zh-CN" altLang="zh-CN" sz="2400" dirty="0" smtClean="0"/>
              <a:t>）部分损失：赔款</a:t>
            </a:r>
            <a:r>
              <a:rPr lang="en-US" altLang="zh-CN" sz="2400" dirty="0" smtClean="0"/>
              <a:t>=</a:t>
            </a:r>
            <a:r>
              <a:rPr lang="zh-CN" altLang="zh-CN" sz="2400" dirty="0" smtClean="0"/>
              <a:t>实际修理费用</a:t>
            </a:r>
            <a:r>
              <a:rPr lang="en-US" altLang="zh-CN" sz="2400" dirty="0" smtClean="0"/>
              <a:t>-</a:t>
            </a:r>
            <a:r>
              <a:rPr lang="zh-CN" altLang="zh-CN" sz="2400" dirty="0" smtClean="0"/>
              <a:t>残值。</a:t>
            </a:r>
            <a:endParaRPr lang="en-US" altLang="zh-CN" sz="2400" dirty="0" smtClean="0"/>
          </a:p>
          <a:p>
            <a:pPr indent="457200"/>
            <a:endParaRPr lang="zh-CN" altLang="zh-CN" sz="2400" dirty="0" smtClean="0"/>
          </a:p>
          <a:p>
            <a:pPr indent="457200"/>
            <a:r>
              <a:rPr lang="en-US" altLang="zh-CN" sz="2400" b="1" dirty="0" smtClean="0"/>
              <a:t>5</a:t>
            </a:r>
            <a:r>
              <a:rPr lang="zh-CN" altLang="zh-CN" sz="2400" b="1" dirty="0" smtClean="0"/>
              <a:t>．附加险赔款的理算方法</a:t>
            </a:r>
          </a:p>
          <a:p>
            <a:endParaRPr lang="zh-CN" altLang="zh-CN" sz="2400" b="1" dirty="0" smtClean="0"/>
          </a:p>
        </p:txBody>
      </p:sp>
    </p:spTree>
    <p:extLst>
      <p:ext uri="{BB962C8B-B14F-4D97-AF65-F5344CB8AC3E}">
        <p14:creationId xmlns:p14="http://schemas.microsoft.com/office/powerpoint/2010/main" val="2094906781"/>
      </p:ext>
    </p:extLst>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528" fill="hold" grpId="0" nodeType="afterEffect">
                                  <p:stCondLst>
                                    <p:cond delay="0"/>
                                  </p:stCondLst>
                                  <p:childTnLst>
                                    <p:set>
                                      <p:cBhvr>
                                        <p:cTn id="11" dur="1" fill="hold">
                                          <p:stCondLst>
                                            <p:cond delay="0"/>
                                          </p:stCondLst>
                                        </p:cTn>
                                        <p:tgtEl>
                                          <p:spTgt spid="23"/>
                                        </p:tgtEl>
                                        <p:attrNameLst>
                                          <p:attrName>style.visibility</p:attrName>
                                        </p:attrNameLst>
                                      </p:cBhvr>
                                      <p:to>
                                        <p:strVal val="visible"/>
                                      </p:to>
                                    </p:set>
                                    <p:anim calcmode="lin" valueType="num">
                                      <p:cBhvr>
                                        <p:cTn id="12" dur="500" fill="hold"/>
                                        <p:tgtEl>
                                          <p:spTgt spid="23"/>
                                        </p:tgtEl>
                                        <p:attrNameLst>
                                          <p:attrName>ppt_w</p:attrName>
                                        </p:attrNameLst>
                                      </p:cBhvr>
                                      <p:tavLst>
                                        <p:tav tm="0">
                                          <p:val>
                                            <p:fltVal val="0"/>
                                          </p:val>
                                        </p:tav>
                                        <p:tav tm="100000">
                                          <p:val>
                                            <p:strVal val="#ppt_w"/>
                                          </p:val>
                                        </p:tav>
                                      </p:tavLst>
                                    </p:anim>
                                    <p:anim calcmode="lin" valueType="num">
                                      <p:cBhvr>
                                        <p:cTn id="13" dur="500" fill="hold"/>
                                        <p:tgtEl>
                                          <p:spTgt spid="23"/>
                                        </p:tgtEl>
                                        <p:attrNameLst>
                                          <p:attrName>ppt_h</p:attrName>
                                        </p:attrNameLst>
                                      </p:cBhvr>
                                      <p:tavLst>
                                        <p:tav tm="0">
                                          <p:val>
                                            <p:fltVal val="0"/>
                                          </p:val>
                                        </p:tav>
                                        <p:tav tm="100000">
                                          <p:val>
                                            <p:strVal val="#ppt_h"/>
                                          </p:val>
                                        </p:tav>
                                      </p:tavLst>
                                    </p:anim>
                                    <p:animEffect transition="in" filter="fade">
                                      <p:cBhvr>
                                        <p:cTn id="14" dur="500"/>
                                        <p:tgtEl>
                                          <p:spTgt spid="23"/>
                                        </p:tgtEl>
                                      </p:cBhvr>
                                    </p:animEffect>
                                    <p:anim calcmode="lin" valueType="num">
                                      <p:cBhvr>
                                        <p:cTn id="15" dur="500" fill="hold"/>
                                        <p:tgtEl>
                                          <p:spTgt spid="23"/>
                                        </p:tgtEl>
                                        <p:attrNameLst>
                                          <p:attrName>ppt_x</p:attrName>
                                        </p:attrNameLst>
                                      </p:cBhvr>
                                      <p:tavLst>
                                        <p:tav tm="0">
                                          <p:val>
                                            <p:fltVal val="0.5"/>
                                          </p:val>
                                        </p:tav>
                                        <p:tav tm="100000">
                                          <p:val>
                                            <p:strVal val="#ppt_x"/>
                                          </p:val>
                                        </p:tav>
                                      </p:tavLst>
                                    </p:anim>
                                    <p:anim calcmode="lin" valueType="num">
                                      <p:cBhvr>
                                        <p:cTn id="16" dur="500" fill="hold"/>
                                        <p:tgtEl>
                                          <p:spTgt spid="23"/>
                                        </p:tgtEl>
                                        <p:attrNameLst>
                                          <p:attrName>ppt_y</p:attrName>
                                        </p:attrNameLst>
                                      </p:cBhvr>
                                      <p:tavLst>
                                        <p:tav tm="0">
                                          <p:val>
                                            <p:fltVal val="0.5"/>
                                          </p:val>
                                        </p:tav>
                                        <p:tav tm="100000">
                                          <p:val>
                                            <p:strVal val="#ppt_y"/>
                                          </p:val>
                                        </p:tav>
                                      </p:tavLst>
                                    </p:anim>
                                  </p:childTnLst>
                                </p:cTn>
                              </p:par>
                            </p:childTnLst>
                          </p:cTn>
                        </p:par>
                        <p:par>
                          <p:cTn id="17" fill="hold">
                            <p:stCondLst>
                              <p:cond delay="1000"/>
                            </p:stCondLst>
                            <p:childTnLst>
                              <p:par>
                                <p:cTn id="18" presetID="22" presetClass="entr" presetSubtype="4" fill="hold" grpId="0" nodeType="afterEffect">
                                  <p:stCondLst>
                                    <p:cond delay="0"/>
                                  </p:stCondLst>
                                  <p:childTnLst>
                                    <p:set>
                                      <p:cBhvr>
                                        <p:cTn id="19" dur="1" fill="hold">
                                          <p:stCondLst>
                                            <p:cond delay="0"/>
                                          </p:stCondLst>
                                        </p:cTn>
                                        <p:tgtEl>
                                          <p:spTgt spid="25"/>
                                        </p:tgtEl>
                                        <p:attrNameLst>
                                          <p:attrName>style.visibility</p:attrName>
                                        </p:attrNameLst>
                                      </p:cBhvr>
                                      <p:to>
                                        <p:strVal val="visible"/>
                                      </p:to>
                                    </p:set>
                                    <p:animEffect transition="in" filter="wipe(down)">
                                      <p:cBhvr>
                                        <p:cTn id="20" dur="750"/>
                                        <p:tgtEl>
                                          <p:spTgt spid="25"/>
                                        </p:tgtEl>
                                      </p:cBhvr>
                                    </p:animEffect>
                                  </p:childTnLst>
                                </p:cTn>
                              </p:par>
                            </p:childTnLst>
                          </p:cTn>
                        </p:par>
                        <p:par>
                          <p:cTn id="21" fill="hold">
                            <p:stCondLst>
                              <p:cond delay="1750"/>
                            </p:stCondLst>
                            <p:childTnLst>
                              <p:par>
                                <p:cTn id="22" presetID="2" presetClass="entr" presetSubtype="2" fill="hold" grpId="0" nodeType="afterEffect">
                                  <p:stCondLst>
                                    <p:cond delay="0"/>
                                  </p:stCondLst>
                                  <p:childTnLst>
                                    <p:set>
                                      <p:cBhvr>
                                        <p:cTn id="23" dur="1" fill="hold">
                                          <p:stCondLst>
                                            <p:cond delay="0"/>
                                          </p:stCondLst>
                                        </p:cTn>
                                        <p:tgtEl>
                                          <p:spTgt spid="17"/>
                                        </p:tgtEl>
                                        <p:attrNameLst>
                                          <p:attrName>style.visibility</p:attrName>
                                        </p:attrNameLst>
                                      </p:cBhvr>
                                      <p:to>
                                        <p:strVal val="visible"/>
                                      </p:to>
                                    </p:set>
                                    <p:anim calcmode="lin" valueType="num">
                                      <p:cBhvr additive="base">
                                        <p:cTn id="24" dur="500" fill="hold"/>
                                        <p:tgtEl>
                                          <p:spTgt spid="17"/>
                                        </p:tgtEl>
                                        <p:attrNameLst>
                                          <p:attrName>ppt_x</p:attrName>
                                        </p:attrNameLst>
                                      </p:cBhvr>
                                      <p:tavLst>
                                        <p:tav tm="0">
                                          <p:val>
                                            <p:strVal val="1+#ppt_w/2"/>
                                          </p:val>
                                        </p:tav>
                                        <p:tav tm="100000">
                                          <p:val>
                                            <p:strVal val="#ppt_x"/>
                                          </p:val>
                                        </p:tav>
                                      </p:tavLst>
                                    </p:anim>
                                    <p:anim calcmode="lin" valueType="num">
                                      <p:cBhvr additive="base">
                                        <p:cTn id="25" dur="500" fill="hold"/>
                                        <p:tgtEl>
                                          <p:spTgt spid="17"/>
                                        </p:tgtEl>
                                        <p:attrNameLst>
                                          <p:attrName>ppt_y</p:attrName>
                                        </p:attrNameLst>
                                      </p:cBhvr>
                                      <p:tavLst>
                                        <p:tav tm="0">
                                          <p:val>
                                            <p:strVal val="#ppt_y"/>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8" presetClass="entr" presetSubtype="16" fill="hold" grpId="0" nodeType="clickEffect">
                                  <p:stCondLst>
                                    <p:cond delay="0"/>
                                  </p:stCondLst>
                                  <p:childTnLst>
                                    <p:set>
                                      <p:cBhvr>
                                        <p:cTn id="29" dur="1" fill="hold">
                                          <p:stCondLst>
                                            <p:cond delay="0"/>
                                          </p:stCondLst>
                                        </p:cTn>
                                        <p:tgtEl>
                                          <p:spTgt spid="75777"/>
                                        </p:tgtEl>
                                        <p:attrNameLst>
                                          <p:attrName>style.visibility</p:attrName>
                                        </p:attrNameLst>
                                      </p:cBhvr>
                                      <p:to>
                                        <p:strVal val="visible"/>
                                      </p:to>
                                    </p:set>
                                    <p:animEffect transition="in" filter="diamond(in)">
                                      <p:cBhvr>
                                        <p:cTn id="30" dur="2000"/>
                                        <p:tgtEl>
                                          <p:spTgt spid="757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5" grpId="0"/>
      <p:bldP spid="17" grpId="0" animBg="1"/>
      <p:bldP spid="75777"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5"/>
          <p:cNvGrpSpPr>
            <a:grpSpLocks/>
          </p:cNvGrpSpPr>
          <p:nvPr/>
        </p:nvGrpSpPr>
        <p:grpSpPr bwMode="auto">
          <a:xfrm>
            <a:off x="-421928" y="152402"/>
            <a:ext cx="2390213" cy="594953"/>
            <a:chOff x="6168776" y="1221676"/>
            <a:chExt cx="2759639" cy="686848"/>
          </a:xfrm>
        </p:grpSpPr>
        <p:sp>
          <p:nvSpPr>
            <p:cNvPr id="5" name="圆角矩形 4"/>
            <p:cNvSpPr/>
            <p:nvPr/>
          </p:nvSpPr>
          <p:spPr>
            <a:xfrm>
              <a:off x="6168776" y="1221676"/>
              <a:ext cx="2759639" cy="593421"/>
            </a:xfrm>
            <a:prstGeom prst="roundRect">
              <a:avLst>
                <a:gd name="adj" fmla="val 50000"/>
              </a:avLst>
            </a:prstGeom>
            <a:solidFill>
              <a:srgbClr val="FFFFFF"/>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solidFill>
                  <a:srgbClr val="3F7B33"/>
                </a:solidFill>
                <a:latin typeface="等线" panose="020F0502020204030204"/>
                <a:ea typeface="等线" panose="02010600030101010101" pitchFamily="2" charset="-122"/>
              </a:endParaRPr>
            </a:p>
          </p:txBody>
        </p:sp>
        <p:sp>
          <p:nvSpPr>
            <p:cNvPr id="6" name="文本框 13"/>
            <p:cNvSpPr txBox="1">
              <a:spLocks noChangeArrowheads="1"/>
            </p:cNvSpPr>
            <p:nvPr/>
          </p:nvSpPr>
          <p:spPr bwMode="auto">
            <a:xfrm>
              <a:off x="6834600" y="1233426"/>
              <a:ext cx="1878892" cy="675098"/>
            </a:xfrm>
            <a:prstGeom prst="rect">
              <a:avLst/>
            </a:prstGeom>
            <a:noFill/>
            <a:ln w="9525">
              <a:noFill/>
              <a:miter lim="800000"/>
              <a:headEnd/>
              <a:tailEnd/>
            </a:ln>
          </p:spPr>
          <p:txBody>
            <a:bodyPr wrap="none">
              <a:spAutoFit/>
            </a:bodyPr>
            <a:lstStyle/>
            <a:p>
              <a:r>
                <a:rPr lang="en-US" altLang="zh-CN" sz="3200" b="1" dirty="0" smtClean="0">
                  <a:solidFill>
                    <a:schemeClr val="accent1"/>
                  </a:solidFill>
                </a:rPr>
                <a:t>6.6 </a:t>
              </a:r>
              <a:r>
                <a:rPr lang="zh-CN" altLang="en-US" sz="3200" b="1" dirty="0" smtClean="0">
                  <a:solidFill>
                    <a:schemeClr val="accent1"/>
                  </a:solidFill>
                </a:rPr>
                <a:t>核赔</a:t>
              </a:r>
              <a:endParaRPr lang="zh-CN" altLang="zh-CN" sz="3200" b="1" dirty="0">
                <a:solidFill>
                  <a:schemeClr val="accent1"/>
                </a:solidFill>
              </a:endParaRPr>
            </a:p>
          </p:txBody>
        </p:sp>
      </p:grpSp>
      <p:sp>
        <p:nvSpPr>
          <p:cNvPr id="23" name="TextBox 22"/>
          <p:cNvSpPr txBox="1"/>
          <p:nvPr/>
        </p:nvSpPr>
        <p:spPr>
          <a:xfrm>
            <a:off x="976393" y="1735810"/>
            <a:ext cx="4556502" cy="1600434"/>
          </a:xfrm>
          <a:prstGeom prst="rect">
            <a:avLst/>
          </a:prstGeom>
          <a:noFill/>
        </p:spPr>
        <p:txBody>
          <a:bodyPr wrap="square" lIns="121917" tIns="60958" rIns="121917" bIns="60958" rtlCol="0">
            <a:spAutoFit/>
          </a:bodyPr>
          <a:lstStyle/>
          <a:p>
            <a:pPr algn="ctr"/>
            <a:r>
              <a:rPr lang="zh-CN" altLang="en-US" sz="3200" b="1" dirty="0" smtClean="0">
                <a:solidFill>
                  <a:schemeClr val="bg1"/>
                </a:solidFill>
                <a:latin typeface="微软雅黑" pitchFamily="34" charset="-122"/>
                <a:ea typeface="微软雅黑" pitchFamily="34" charset="-122"/>
              </a:rPr>
              <a:t>能力</a:t>
            </a:r>
            <a:endParaRPr lang="en-US" altLang="zh-CN" sz="3200" b="1" dirty="0" smtClean="0">
              <a:solidFill>
                <a:schemeClr val="bg1"/>
              </a:solidFill>
              <a:latin typeface="微软雅黑" pitchFamily="34" charset="-122"/>
              <a:ea typeface="微软雅黑" pitchFamily="34" charset="-122"/>
            </a:endParaRPr>
          </a:p>
          <a:p>
            <a:pPr algn="ctr"/>
            <a:r>
              <a:rPr lang="zh-CN" altLang="en-US" sz="3200" b="1" dirty="0" smtClean="0">
                <a:solidFill>
                  <a:schemeClr val="bg1"/>
                </a:solidFill>
                <a:latin typeface="微软雅黑" pitchFamily="34" charset="-122"/>
                <a:ea typeface="微软雅黑" pitchFamily="34" charset="-122"/>
              </a:rPr>
              <a:t>目标</a:t>
            </a:r>
            <a:endParaRPr lang="en-US" altLang="zh-CN" sz="3200" b="1" dirty="0" smtClean="0">
              <a:solidFill>
                <a:schemeClr val="bg1"/>
              </a:solidFill>
              <a:latin typeface="微软雅黑" pitchFamily="34" charset="-122"/>
              <a:ea typeface="微软雅黑" pitchFamily="34" charset="-122"/>
            </a:endParaRPr>
          </a:p>
          <a:p>
            <a:pPr algn="ctr"/>
            <a:endParaRPr lang="zh-CN" altLang="en-US" sz="3200" b="1" dirty="0">
              <a:solidFill>
                <a:schemeClr val="bg1"/>
              </a:solidFill>
              <a:latin typeface="微软雅黑" pitchFamily="34" charset="-122"/>
              <a:ea typeface="微软雅黑" pitchFamily="34" charset="-122"/>
            </a:endParaRPr>
          </a:p>
        </p:txBody>
      </p:sp>
      <p:sp>
        <p:nvSpPr>
          <p:cNvPr id="25" name="文本框 24"/>
          <p:cNvSpPr txBox="1"/>
          <p:nvPr/>
        </p:nvSpPr>
        <p:spPr>
          <a:xfrm>
            <a:off x="10617954" y="7768848"/>
            <a:ext cx="723275" cy="344710"/>
          </a:xfrm>
          <a:prstGeom prst="rect">
            <a:avLst/>
          </a:prstGeom>
          <a:noFill/>
        </p:spPr>
        <p:txBody>
          <a:bodyPr wrap="none" rtlCol="0">
            <a:spAutoFit/>
          </a:bodyPr>
          <a:lstStyle/>
          <a:p>
            <a:pPr>
              <a:lnSpc>
                <a:spcPct val="130000"/>
              </a:lnSpc>
            </a:pPr>
            <a:r>
              <a:rPr lang="zh-CN" altLang="en-US" sz="1400" dirty="0" smtClean="0">
                <a:latin typeface="Arial" panose="020B0604020202020204" pitchFamily="34" charset="0"/>
                <a:ea typeface="微软雅黑" panose="020B0503020204020204" pitchFamily="34" charset="-122"/>
              </a:rPr>
              <a:t>延迟符</a:t>
            </a:r>
          </a:p>
        </p:txBody>
      </p:sp>
      <p:sp>
        <p:nvSpPr>
          <p:cNvPr id="17" name="圆角矩形 16"/>
          <p:cNvSpPr/>
          <p:nvPr/>
        </p:nvSpPr>
        <p:spPr>
          <a:xfrm>
            <a:off x="325821" y="1047378"/>
            <a:ext cx="11235915" cy="5430914"/>
          </a:xfrm>
          <a:prstGeom prst="roundRect">
            <a:avLst/>
          </a:prstGeom>
          <a:no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p>
        </p:txBody>
      </p:sp>
      <p:sp>
        <p:nvSpPr>
          <p:cNvPr id="75777" name="Rectangle 1"/>
          <p:cNvSpPr>
            <a:spLocks noChangeArrowheads="1"/>
          </p:cNvSpPr>
          <p:nvPr/>
        </p:nvSpPr>
        <p:spPr bwMode="auto">
          <a:xfrm>
            <a:off x="1040452" y="1646953"/>
            <a:ext cx="9314480" cy="2077492"/>
          </a:xfrm>
          <a:prstGeom prst="rect">
            <a:avLst/>
          </a:prstGeom>
          <a:noFill/>
          <a:ln w="9525">
            <a:noFill/>
            <a:miter lim="800000"/>
            <a:headEnd/>
            <a:tailEnd/>
          </a:ln>
          <a:effectLst/>
        </p:spPr>
        <p:txBody>
          <a:bodyPr vert="horz" wrap="square" lIns="91440" tIns="45720" rIns="91440" bIns="0" numCol="1" anchor="ctr" anchorCtr="0" compatLnSpc="1">
            <a:prstTxWarp prst="textNoShape">
              <a:avLst/>
            </a:prstTxWarp>
            <a:spAutoFit/>
          </a:bodyPr>
          <a:lstStyle/>
          <a:p>
            <a:pPr indent="457200"/>
            <a:r>
              <a:rPr lang="en-US" altLang="zh-CN" sz="3000" b="1" dirty="0" smtClean="0"/>
              <a:t>6.6.1  </a:t>
            </a:r>
            <a:r>
              <a:rPr lang="zh-CN" altLang="zh-CN" sz="3000" b="1" dirty="0" smtClean="0"/>
              <a:t>核赔意义</a:t>
            </a:r>
          </a:p>
          <a:p>
            <a:pPr indent="457200"/>
            <a:r>
              <a:rPr lang="en-US" altLang="zh-CN" sz="3000" b="1" dirty="0" smtClean="0"/>
              <a:t>6.6.2  </a:t>
            </a:r>
            <a:r>
              <a:rPr lang="zh-CN" altLang="zh-CN" sz="3000" b="1" dirty="0" smtClean="0"/>
              <a:t>核赔流程</a:t>
            </a:r>
            <a:endParaRPr lang="en-US" altLang="zh-CN" sz="3000" b="1" dirty="0" smtClean="0"/>
          </a:p>
          <a:p>
            <a:pPr indent="457200"/>
            <a:r>
              <a:rPr lang="en-US" altLang="zh-CN" sz="2400" b="1" dirty="0" smtClean="0"/>
              <a:t>1</a:t>
            </a:r>
            <a:r>
              <a:rPr lang="zh-CN" altLang="zh-CN" sz="2400" b="1" dirty="0" smtClean="0"/>
              <a:t>．核赔流程</a:t>
            </a:r>
          </a:p>
          <a:p>
            <a:pPr indent="457200"/>
            <a:r>
              <a:rPr lang="en-US" altLang="zh-CN" sz="2400" b="1" dirty="0" smtClean="0"/>
              <a:t>2</a:t>
            </a:r>
            <a:r>
              <a:rPr lang="zh-CN" altLang="zh-CN" sz="2400" b="1" dirty="0" smtClean="0"/>
              <a:t>．核赔主要内容</a:t>
            </a:r>
          </a:p>
          <a:p>
            <a:endParaRPr lang="zh-CN" altLang="zh-CN" sz="2400" b="1" dirty="0" smtClean="0"/>
          </a:p>
        </p:txBody>
      </p:sp>
      <p:pic>
        <p:nvPicPr>
          <p:cNvPr id="9" name="图片 8" descr="0617"/>
          <p:cNvPicPr/>
          <p:nvPr/>
        </p:nvPicPr>
        <p:blipFill>
          <a:blip r:embed="rId3" cstate="print"/>
          <a:srcRect/>
          <a:stretch>
            <a:fillRect/>
          </a:stretch>
        </p:blipFill>
        <p:spPr bwMode="auto">
          <a:xfrm>
            <a:off x="4912963" y="2262753"/>
            <a:ext cx="6214820" cy="3842771"/>
          </a:xfrm>
          <a:prstGeom prst="rect">
            <a:avLst/>
          </a:prstGeom>
          <a:noFill/>
          <a:ln w="9525">
            <a:noFill/>
            <a:miter lim="800000"/>
            <a:headEnd/>
            <a:tailEnd/>
          </a:ln>
        </p:spPr>
      </p:pic>
    </p:spTree>
    <p:extLst>
      <p:ext uri="{BB962C8B-B14F-4D97-AF65-F5344CB8AC3E}">
        <p14:creationId xmlns:p14="http://schemas.microsoft.com/office/powerpoint/2010/main" val="2094906781"/>
      </p:ext>
    </p:extLst>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528" fill="hold" grpId="0" nodeType="afterEffect">
                                  <p:stCondLst>
                                    <p:cond delay="0"/>
                                  </p:stCondLst>
                                  <p:childTnLst>
                                    <p:set>
                                      <p:cBhvr>
                                        <p:cTn id="11" dur="1" fill="hold">
                                          <p:stCondLst>
                                            <p:cond delay="0"/>
                                          </p:stCondLst>
                                        </p:cTn>
                                        <p:tgtEl>
                                          <p:spTgt spid="23"/>
                                        </p:tgtEl>
                                        <p:attrNameLst>
                                          <p:attrName>style.visibility</p:attrName>
                                        </p:attrNameLst>
                                      </p:cBhvr>
                                      <p:to>
                                        <p:strVal val="visible"/>
                                      </p:to>
                                    </p:set>
                                    <p:anim calcmode="lin" valueType="num">
                                      <p:cBhvr>
                                        <p:cTn id="12" dur="500" fill="hold"/>
                                        <p:tgtEl>
                                          <p:spTgt spid="23"/>
                                        </p:tgtEl>
                                        <p:attrNameLst>
                                          <p:attrName>ppt_w</p:attrName>
                                        </p:attrNameLst>
                                      </p:cBhvr>
                                      <p:tavLst>
                                        <p:tav tm="0">
                                          <p:val>
                                            <p:fltVal val="0"/>
                                          </p:val>
                                        </p:tav>
                                        <p:tav tm="100000">
                                          <p:val>
                                            <p:strVal val="#ppt_w"/>
                                          </p:val>
                                        </p:tav>
                                      </p:tavLst>
                                    </p:anim>
                                    <p:anim calcmode="lin" valueType="num">
                                      <p:cBhvr>
                                        <p:cTn id="13" dur="500" fill="hold"/>
                                        <p:tgtEl>
                                          <p:spTgt spid="23"/>
                                        </p:tgtEl>
                                        <p:attrNameLst>
                                          <p:attrName>ppt_h</p:attrName>
                                        </p:attrNameLst>
                                      </p:cBhvr>
                                      <p:tavLst>
                                        <p:tav tm="0">
                                          <p:val>
                                            <p:fltVal val="0"/>
                                          </p:val>
                                        </p:tav>
                                        <p:tav tm="100000">
                                          <p:val>
                                            <p:strVal val="#ppt_h"/>
                                          </p:val>
                                        </p:tav>
                                      </p:tavLst>
                                    </p:anim>
                                    <p:animEffect transition="in" filter="fade">
                                      <p:cBhvr>
                                        <p:cTn id="14" dur="500"/>
                                        <p:tgtEl>
                                          <p:spTgt spid="23"/>
                                        </p:tgtEl>
                                      </p:cBhvr>
                                    </p:animEffect>
                                    <p:anim calcmode="lin" valueType="num">
                                      <p:cBhvr>
                                        <p:cTn id="15" dur="500" fill="hold"/>
                                        <p:tgtEl>
                                          <p:spTgt spid="23"/>
                                        </p:tgtEl>
                                        <p:attrNameLst>
                                          <p:attrName>ppt_x</p:attrName>
                                        </p:attrNameLst>
                                      </p:cBhvr>
                                      <p:tavLst>
                                        <p:tav tm="0">
                                          <p:val>
                                            <p:fltVal val="0.5"/>
                                          </p:val>
                                        </p:tav>
                                        <p:tav tm="100000">
                                          <p:val>
                                            <p:strVal val="#ppt_x"/>
                                          </p:val>
                                        </p:tav>
                                      </p:tavLst>
                                    </p:anim>
                                    <p:anim calcmode="lin" valueType="num">
                                      <p:cBhvr>
                                        <p:cTn id="16" dur="500" fill="hold"/>
                                        <p:tgtEl>
                                          <p:spTgt spid="23"/>
                                        </p:tgtEl>
                                        <p:attrNameLst>
                                          <p:attrName>ppt_y</p:attrName>
                                        </p:attrNameLst>
                                      </p:cBhvr>
                                      <p:tavLst>
                                        <p:tav tm="0">
                                          <p:val>
                                            <p:fltVal val="0.5"/>
                                          </p:val>
                                        </p:tav>
                                        <p:tav tm="100000">
                                          <p:val>
                                            <p:strVal val="#ppt_y"/>
                                          </p:val>
                                        </p:tav>
                                      </p:tavLst>
                                    </p:anim>
                                  </p:childTnLst>
                                </p:cTn>
                              </p:par>
                            </p:childTnLst>
                          </p:cTn>
                        </p:par>
                        <p:par>
                          <p:cTn id="17" fill="hold">
                            <p:stCondLst>
                              <p:cond delay="1000"/>
                            </p:stCondLst>
                            <p:childTnLst>
                              <p:par>
                                <p:cTn id="18" presetID="22" presetClass="entr" presetSubtype="4" fill="hold" grpId="0" nodeType="afterEffect">
                                  <p:stCondLst>
                                    <p:cond delay="0"/>
                                  </p:stCondLst>
                                  <p:childTnLst>
                                    <p:set>
                                      <p:cBhvr>
                                        <p:cTn id="19" dur="1" fill="hold">
                                          <p:stCondLst>
                                            <p:cond delay="0"/>
                                          </p:stCondLst>
                                        </p:cTn>
                                        <p:tgtEl>
                                          <p:spTgt spid="25"/>
                                        </p:tgtEl>
                                        <p:attrNameLst>
                                          <p:attrName>style.visibility</p:attrName>
                                        </p:attrNameLst>
                                      </p:cBhvr>
                                      <p:to>
                                        <p:strVal val="visible"/>
                                      </p:to>
                                    </p:set>
                                    <p:animEffect transition="in" filter="wipe(down)">
                                      <p:cBhvr>
                                        <p:cTn id="20" dur="750"/>
                                        <p:tgtEl>
                                          <p:spTgt spid="25"/>
                                        </p:tgtEl>
                                      </p:cBhvr>
                                    </p:animEffect>
                                  </p:childTnLst>
                                </p:cTn>
                              </p:par>
                            </p:childTnLst>
                          </p:cTn>
                        </p:par>
                        <p:par>
                          <p:cTn id="21" fill="hold">
                            <p:stCondLst>
                              <p:cond delay="1750"/>
                            </p:stCondLst>
                            <p:childTnLst>
                              <p:par>
                                <p:cTn id="22" presetID="2" presetClass="entr" presetSubtype="2" fill="hold" grpId="0" nodeType="afterEffect">
                                  <p:stCondLst>
                                    <p:cond delay="0"/>
                                  </p:stCondLst>
                                  <p:childTnLst>
                                    <p:set>
                                      <p:cBhvr>
                                        <p:cTn id="23" dur="1" fill="hold">
                                          <p:stCondLst>
                                            <p:cond delay="0"/>
                                          </p:stCondLst>
                                        </p:cTn>
                                        <p:tgtEl>
                                          <p:spTgt spid="17"/>
                                        </p:tgtEl>
                                        <p:attrNameLst>
                                          <p:attrName>style.visibility</p:attrName>
                                        </p:attrNameLst>
                                      </p:cBhvr>
                                      <p:to>
                                        <p:strVal val="visible"/>
                                      </p:to>
                                    </p:set>
                                    <p:anim calcmode="lin" valueType="num">
                                      <p:cBhvr additive="base">
                                        <p:cTn id="24" dur="500" fill="hold"/>
                                        <p:tgtEl>
                                          <p:spTgt spid="17"/>
                                        </p:tgtEl>
                                        <p:attrNameLst>
                                          <p:attrName>ppt_x</p:attrName>
                                        </p:attrNameLst>
                                      </p:cBhvr>
                                      <p:tavLst>
                                        <p:tav tm="0">
                                          <p:val>
                                            <p:strVal val="1+#ppt_w/2"/>
                                          </p:val>
                                        </p:tav>
                                        <p:tav tm="100000">
                                          <p:val>
                                            <p:strVal val="#ppt_x"/>
                                          </p:val>
                                        </p:tav>
                                      </p:tavLst>
                                    </p:anim>
                                    <p:anim calcmode="lin" valueType="num">
                                      <p:cBhvr additive="base">
                                        <p:cTn id="25" dur="500" fill="hold"/>
                                        <p:tgtEl>
                                          <p:spTgt spid="17"/>
                                        </p:tgtEl>
                                        <p:attrNameLst>
                                          <p:attrName>ppt_y</p:attrName>
                                        </p:attrNameLst>
                                      </p:cBhvr>
                                      <p:tavLst>
                                        <p:tav tm="0">
                                          <p:val>
                                            <p:strVal val="#ppt_y"/>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8" presetClass="entr" presetSubtype="16" fill="hold" grpId="0" nodeType="clickEffect">
                                  <p:stCondLst>
                                    <p:cond delay="0"/>
                                  </p:stCondLst>
                                  <p:childTnLst>
                                    <p:set>
                                      <p:cBhvr>
                                        <p:cTn id="29" dur="1" fill="hold">
                                          <p:stCondLst>
                                            <p:cond delay="0"/>
                                          </p:stCondLst>
                                        </p:cTn>
                                        <p:tgtEl>
                                          <p:spTgt spid="75777"/>
                                        </p:tgtEl>
                                        <p:attrNameLst>
                                          <p:attrName>style.visibility</p:attrName>
                                        </p:attrNameLst>
                                      </p:cBhvr>
                                      <p:to>
                                        <p:strVal val="visible"/>
                                      </p:to>
                                    </p:set>
                                    <p:animEffect transition="in" filter="diamond(in)">
                                      <p:cBhvr>
                                        <p:cTn id="30" dur="2000"/>
                                        <p:tgtEl>
                                          <p:spTgt spid="75777"/>
                                        </p:tgtEl>
                                      </p:cBhvr>
                                    </p:animEffect>
                                  </p:childTnLst>
                                </p:cTn>
                              </p:par>
                              <p:par>
                                <p:cTn id="31" presetID="3" presetClass="entr" presetSubtype="10" fill="hold" nodeType="withEffect">
                                  <p:stCondLst>
                                    <p:cond delay="0"/>
                                  </p:stCondLst>
                                  <p:childTnLst>
                                    <p:set>
                                      <p:cBhvr>
                                        <p:cTn id="32" dur="1" fill="hold">
                                          <p:stCondLst>
                                            <p:cond delay="0"/>
                                          </p:stCondLst>
                                        </p:cTn>
                                        <p:tgtEl>
                                          <p:spTgt spid="9"/>
                                        </p:tgtEl>
                                        <p:attrNameLst>
                                          <p:attrName>style.visibility</p:attrName>
                                        </p:attrNameLst>
                                      </p:cBhvr>
                                      <p:to>
                                        <p:strVal val="visible"/>
                                      </p:to>
                                    </p:set>
                                    <p:animEffect transition="in" filter="blinds(horizontal)">
                                      <p:cBhvr>
                                        <p:cTn id="33"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5" grpId="0"/>
      <p:bldP spid="17" grpId="0" animBg="1"/>
      <p:bldP spid="75777"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5"/>
          <p:cNvGrpSpPr>
            <a:grpSpLocks/>
          </p:cNvGrpSpPr>
          <p:nvPr/>
        </p:nvGrpSpPr>
        <p:grpSpPr bwMode="auto">
          <a:xfrm>
            <a:off x="-421928" y="152402"/>
            <a:ext cx="3149630" cy="594953"/>
            <a:chOff x="6168775" y="1221676"/>
            <a:chExt cx="3636429" cy="686848"/>
          </a:xfrm>
        </p:grpSpPr>
        <p:sp>
          <p:nvSpPr>
            <p:cNvPr id="5" name="圆角矩形 4"/>
            <p:cNvSpPr/>
            <p:nvPr/>
          </p:nvSpPr>
          <p:spPr>
            <a:xfrm>
              <a:off x="6168775" y="1221676"/>
              <a:ext cx="3636429" cy="593421"/>
            </a:xfrm>
            <a:prstGeom prst="roundRect">
              <a:avLst>
                <a:gd name="adj" fmla="val 50000"/>
              </a:avLst>
            </a:prstGeom>
            <a:solidFill>
              <a:srgbClr val="FFFFFF"/>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solidFill>
                  <a:srgbClr val="3F7B33"/>
                </a:solidFill>
                <a:latin typeface="等线" panose="020F0502020204030204"/>
                <a:ea typeface="等线" panose="02010600030101010101" pitchFamily="2" charset="-122"/>
              </a:endParaRPr>
            </a:p>
          </p:txBody>
        </p:sp>
        <p:sp>
          <p:nvSpPr>
            <p:cNvPr id="6" name="文本框 13"/>
            <p:cNvSpPr txBox="1">
              <a:spLocks noChangeArrowheads="1"/>
            </p:cNvSpPr>
            <p:nvPr/>
          </p:nvSpPr>
          <p:spPr bwMode="auto">
            <a:xfrm>
              <a:off x="6834600" y="1233426"/>
              <a:ext cx="2830181" cy="675098"/>
            </a:xfrm>
            <a:prstGeom prst="rect">
              <a:avLst/>
            </a:prstGeom>
            <a:noFill/>
            <a:ln w="9525">
              <a:noFill/>
              <a:miter lim="800000"/>
              <a:headEnd/>
              <a:tailEnd/>
            </a:ln>
          </p:spPr>
          <p:txBody>
            <a:bodyPr wrap="none">
              <a:spAutoFit/>
            </a:bodyPr>
            <a:lstStyle/>
            <a:p>
              <a:r>
                <a:rPr lang="en-US" altLang="zh-CN" sz="3200" b="1" dirty="0" smtClean="0">
                  <a:solidFill>
                    <a:schemeClr val="accent1"/>
                  </a:solidFill>
                </a:rPr>
                <a:t>6.7 </a:t>
              </a:r>
              <a:r>
                <a:rPr lang="zh-CN" altLang="en-US" sz="3200" b="1" dirty="0" smtClean="0">
                  <a:solidFill>
                    <a:schemeClr val="accent1"/>
                  </a:solidFill>
                </a:rPr>
                <a:t>结案处理</a:t>
              </a:r>
              <a:endParaRPr lang="zh-CN" altLang="zh-CN" sz="3200" b="1" dirty="0">
                <a:solidFill>
                  <a:schemeClr val="accent1"/>
                </a:solidFill>
              </a:endParaRPr>
            </a:p>
          </p:txBody>
        </p:sp>
      </p:grpSp>
      <p:sp>
        <p:nvSpPr>
          <p:cNvPr id="23" name="TextBox 22"/>
          <p:cNvSpPr txBox="1"/>
          <p:nvPr/>
        </p:nvSpPr>
        <p:spPr>
          <a:xfrm>
            <a:off x="976393" y="1735810"/>
            <a:ext cx="4556502" cy="1600434"/>
          </a:xfrm>
          <a:prstGeom prst="rect">
            <a:avLst/>
          </a:prstGeom>
          <a:noFill/>
        </p:spPr>
        <p:txBody>
          <a:bodyPr wrap="square" lIns="121917" tIns="60958" rIns="121917" bIns="60958" rtlCol="0">
            <a:spAutoFit/>
          </a:bodyPr>
          <a:lstStyle/>
          <a:p>
            <a:pPr algn="ctr"/>
            <a:r>
              <a:rPr lang="zh-CN" altLang="en-US" sz="3200" b="1" dirty="0" smtClean="0">
                <a:solidFill>
                  <a:schemeClr val="bg1"/>
                </a:solidFill>
                <a:latin typeface="微软雅黑" pitchFamily="34" charset="-122"/>
                <a:ea typeface="微软雅黑" pitchFamily="34" charset="-122"/>
              </a:rPr>
              <a:t>能力</a:t>
            </a:r>
            <a:endParaRPr lang="en-US" altLang="zh-CN" sz="3200" b="1" dirty="0" smtClean="0">
              <a:solidFill>
                <a:schemeClr val="bg1"/>
              </a:solidFill>
              <a:latin typeface="微软雅黑" pitchFamily="34" charset="-122"/>
              <a:ea typeface="微软雅黑" pitchFamily="34" charset="-122"/>
            </a:endParaRPr>
          </a:p>
          <a:p>
            <a:pPr algn="ctr"/>
            <a:r>
              <a:rPr lang="zh-CN" altLang="en-US" sz="3200" b="1" dirty="0" smtClean="0">
                <a:solidFill>
                  <a:schemeClr val="bg1"/>
                </a:solidFill>
                <a:latin typeface="微软雅黑" pitchFamily="34" charset="-122"/>
                <a:ea typeface="微软雅黑" pitchFamily="34" charset="-122"/>
              </a:rPr>
              <a:t>目标</a:t>
            </a:r>
            <a:endParaRPr lang="en-US" altLang="zh-CN" sz="3200" b="1" dirty="0" smtClean="0">
              <a:solidFill>
                <a:schemeClr val="bg1"/>
              </a:solidFill>
              <a:latin typeface="微软雅黑" pitchFamily="34" charset="-122"/>
              <a:ea typeface="微软雅黑" pitchFamily="34" charset="-122"/>
            </a:endParaRPr>
          </a:p>
          <a:p>
            <a:pPr algn="ctr"/>
            <a:endParaRPr lang="zh-CN" altLang="en-US" sz="3200" b="1" dirty="0">
              <a:solidFill>
                <a:schemeClr val="bg1"/>
              </a:solidFill>
              <a:latin typeface="微软雅黑" pitchFamily="34" charset="-122"/>
              <a:ea typeface="微软雅黑" pitchFamily="34" charset="-122"/>
            </a:endParaRPr>
          </a:p>
        </p:txBody>
      </p:sp>
      <p:sp>
        <p:nvSpPr>
          <p:cNvPr id="25" name="文本框 24"/>
          <p:cNvSpPr txBox="1"/>
          <p:nvPr/>
        </p:nvSpPr>
        <p:spPr>
          <a:xfrm>
            <a:off x="10617954" y="7768848"/>
            <a:ext cx="723275" cy="344710"/>
          </a:xfrm>
          <a:prstGeom prst="rect">
            <a:avLst/>
          </a:prstGeom>
          <a:noFill/>
        </p:spPr>
        <p:txBody>
          <a:bodyPr wrap="none" rtlCol="0">
            <a:spAutoFit/>
          </a:bodyPr>
          <a:lstStyle/>
          <a:p>
            <a:pPr>
              <a:lnSpc>
                <a:spcPct val="130000"/>
              </a:lnSpc>
            </a:pPr>
            <a:r>
              <a:rPr lang="zh-CN" altLang="en-US" sz="1400" dirty="0" smtClean="0">
                <a:latin typeface="Arial" panose="020B0604020202020204" pitchFamily="34" charset="0"/>
                <a:ea typeface="微软雅黑" panose="020B0503020204020204" pitchFamily="34" charset="-122"/>
              </a:rPr>
              <a:t>延迟符</a:t>
            </a:r>
          </a:p>
        </p:txBody>
      </p:sp>
      <p:sp>
        <p:nvSpPr>
          <p:cNvPr id="17" name="圆角矩形 16"/>
          <p:cNvSpPr/>
          <p:nvPr/>
        </p:nvSpPr>
        <p:spPr>
          <a:xfrm>
            <a:off x="325821" y="1047378"/>
            <a:ext cx="11235915" cy="5430914"/>
          </a:xfrm>
          <a:prstGeom prst="roundRect">
            <a:avLst/>
          </a:prstGeom>
          <a:no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p>
        </p:txBody>
      </p:sp>
      <p:sp>
        <p:nvSpPr>
          <p:cNvPr id="75777" name="Rectangle 1"/>
          <p:cNvSpPr>
            <a:spLocks noChangeArrowheads="1"/>
          </p:cNvSpPr>
          <p:nvPr/>
        </p:nvSpPr>
        <p:spPr bwMode="auto">
          <a:xfrm>
            <a:off x="1040452" y="1645969"/>
            <a:ext cx="9314480" cy="1800493"/>
          </a:xfrm>
          <a:prstGeom prst="rect">
            <a:avLst/>
          </a:prstGeom>
          <a:noFill/>
          <a:ln w="9525">
            <a:noFill/>
            <a:miter lim="800000"/>
            <a:headEnd/>
            <a:tailEnd/>
          </a:ln>
          <a:effectLst/>
        </p:spPr>
        <p:txBody>
          <a:bodyPr vert="horz" wrap="square" lIns="91440" tIns="45720" rIns="91440" bIns="0" numCol="1" anchor="ctr" anchorCtr="0" compatLnSpc="1">
            <a:prstTxWarp prst="textNoShape">
              <a:avLst/>
            </a:prstTxWarp>
            <a:spAutoFit/>
          </a:bodyPr>
          <a:lstStyle/>
          <a:p>
            <a:pPr indent="457200"/>
            <a:r>
              <a:rPr lang="en-US" altLang="zh-CN" sz="3000" b="1" dirty="0"/>
              <a:t>6.7.1  </a:t>
            </a:r>
            <a:r>
              <a:rPr lang="zh-CN" altLang="zh-CN" sz="3000" b="1" dirty="0"/>
              <a:t>结案登记</a:t>
            </a:r>
            <a:endParaRPr lang="en-US" altLang="zh-CN" sz="3000" b="1" dirty="0"/>
          </a:p>
          <a:p>
            <a:pPr indent="457200"/>
            <a:endParaRPr lang="zh-CN" altLang="zh-CN" sz="3000" b="1" dirty="0"/>
          </a:p>
          <a:p>
            <a:pPr indent="457200"/>
            <a:r>
              <a:rPr lang="en-US" altLang="zh-CN" sz="3000" b="1" dirty="0"/>
              <a:t>6.7.2  </a:t>
            </a:r>
            <a:r>
              <a:rPr lang="zh-CN" altLang="zh-CN" sz="3000" b="1" dirty="0"/>
              <a:t>单据清分</a:t>
            </a:r>
            <a:endParaRPr lang="en-US" altLang="zh-CN" sz="3000" b="1" dirty="0"/>
          </a:p>
          <a:p>
            <a:endParaRPr lang="zh-CN" altLang="zh-CN" sz="2400" b="1" dirty="0" smtClean="0"/>
          </a:p>
        </p:txBody>
      </p:sp>
    </p:spTree>
    <p:extLst>
      <p:ext uri="{BB962C8B-B14F-4D97-AF65-F5344CB8AC3E}">
        <p14:creationId xmlns:p14="http://schemas.microsoft.com/office/powerpoint/2010/main" val="2094906781"/>
      </p:ext>
    </p:extLst>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528" fill="hold" grpId="0" nodeType="afterEffect">
                                  <p:stCondLst>
                                    <p:cond delay="0"/>
                                  </p:stCondLst>
                                  <p:childTnLst>
                                    <p:set>
                                      <p:cBhvr>
                                        <p:cTn id="11" dur="1" fill="hold">
                                          <p:stCondLst>
                                            <p:cond delay="0"/>
                                          </p:stCondLst>
                                        </p:cTn>
                                        <p:tgtEl>
                                          <p:spTgt spid="23"/>
                                        </p:tgtEl>
                                        <p:attrNameLst>
                                          <p:attrName>style.visibility</p:attrName>
                                        </p:attrNameLst>
                                      </p:cBhvr>
                                      <p:to>
                                        <p:strVal val="visible"/>
                                      </p:to>
                                    </p:set>
                                    <p:anim calcmode="lin" valueType="num">
                                      <p:cBhvr>
                                        <p:cTn id="12" dur="500" fill="hold"/>
                                        <p:tgtEl>
                                          <p:spTgt spid="23"/>
                                        </p:tgtEl>
                                        <p:attrNameLst>
                                          <p:attrName>ppt_w</p:attrName>
                                        </p:attrNameLst>
                                      </p:cBhvr>
                                      <p:tavLst>
                                        <p:tav tm="0">
                                          <p:val>
                                            <p:fltVal val="0"/>
                                          </p:val>
                                        </p:tav>
                                        <p:tav tm="100000">
                                          <p:val>
                                            <p:strVal val="#ppt_w"/>
                                          </p:val>
                                        </p:tav>
                                      </p:tavLst>
                                    </p:anim>
                                    <p:anim calcmode="lin" valueType="num">
                                      <p:cBhvr>
                                        <p:cTn id="13" dur="500" fill="hold"/>
                                        <p:tgtEl>
                                          <p:spTgt spid="23"/>
                                        </p:tgtEl>
                                        <p:attrNameLst>
                                          <p:attrName>ppt_h</p:attrName>
                                        </p:attrNameLst>
                                      </p:cBhvr>
                                      <p:tavLst>
                                        <p:tav tm="0">
                                          <p:val>
                                            <p:fltVal val="0"/>
                                          </p:val>
                                        </p:tav>
                                        <p:tav tm="100000">
                                          <p:val>
                                            <p:strVal val="#ppt_h"/>
                                          </p:val>
                                        </p:tav>
                                      </p:tavLst>
                                    </p:anim>
                                    <p:animEffect transition="in" filter="fade">
                                      <p:cBhvr>
                                        <p:cTn id="14" dur="500"/>
                                        <p:tgtEl>
                                          <p:spTgt spid="23"/>
                                        </p:tgtEl>
                                      </p:cBhvr>
                                    </p:animEffect>
                                    <p:anim calcmode="lin" valueType="num">
                                      <p:cBhvr>
                                        <p:cTn id="15" dur="500" fill="hold"/>
                                        <p:tgtEl>
                                          <p:spTgt spid="23"/>
                                        </p:tgtEl>
                                        <p:attrNameLst>
                                          <p:attrName>ppt_x</p:attrName>
                                        </p:attrNameLst>
                                      </p:cBhvr>
                                      <p:tavLst>
                                        <p:tav tm="0">
                                          <p:val>
                                            <p:fltVal val="0.5"/>
                                          </p:val>
                                        </p:tav>
                                        <p:tav tm="100000">
                                          <p:val>
                                            <p:strVal val="#ppt_x"/>
                                          </p:val>
                                        </p:tav>
                                      </p:tavLst>
                                    </p:anim>
                                    <p:anim calcmode="lin" valueType="num">
                                      <p:cBhvr>
                                        <p:cTn id="16" dur="500" fill="hold"/>
                                        <p:tgtEl>
                                          <p:spTgt spid="23"/>
                                        </p:tgtEl>
                                        <p:attrNameLst>
                                          <p:attrName>ppt_y</p:attrName>
                                        </p:attrNameLst>
                                      </p:cBhvr>
                                      <p:tavLst>
                                        <p:tav tm="0">
                                          <p:val>
                                            <p:fltVal val="0.5"/>
                                          </p:val>
                                        </p:tav>
                                        <p:tav tm="100000">
                                          <p:val>
                                            <p:strVal val="#ppt_y"/>
                                          </p:val>
                                        </p:tav>
                                      </p:tavLst>
                                    </p:anim>
                                  </p:childTnLst>
                                </p:cTn>
                              </p:par>
                            </p:childTnLst>
                          </p:cTn>
                        </p:par>
                        <p:par>
                          <p:cTn id="17" fill="hold">
                            <p:stCondLst>
                              <p:cond delay="1000"/>
                            </p:stCondLst>
                            <p:childTnLst>
                              <p:par>
                                <p:cTn id="18" presetID="22" presetClass="entr" presetSubtype="4" fill="hold" grpId="0" nodeType="afterEffect">
                                  <p:stCondLst>
                                    <p:cond delay="0"/>
                                  </p:stCondLst>
                                  <p:childTnLst>
                                    <p:set>
                                      <p:cBhvr>
                                        <p:cTn id="19" dur="1" fill="hold">
                                          <p:stCondLst>
                                            <p:cond delay="0"/>
                                          </p:stCondLst>
                                        </p:cTn>
                                        <p:tgtEl>
                                          <p:spTgt spid="25"/>
                                        </p:tgtEl>
                                        <p:attrNameLst>
                                          <p:attrName>style.visibility</p:attrName>
                                        </p:attrNameLst>
                                      </p:cBhvr>
                                      <p:to>
                                        <p:strVal val="visible"/>
                                      </p:to>
                                    </p:set>
                                    <p:animEffect transition="in" filter="wipe(down)">
                                      <p:cBhvr>
                                        <p:cTn id="20" dur="750"/>
                                        <p:tgtEl>
                                          <p:spTgt spid="25"/>
                                        </p:tgtEl>
                                      </p:cBhvr>
                                    </p:animEffect>
                                  </p:childTnLst>
                                </p:cTn>
                              </p:par>
                            </p:childTnLst>
                          </p:cTn>
                        </p:par>
                        <p:par>
                          <p:cTn id="21" fill="hold">
                            <p:stCondLst>
                              <p:cond delay="1750"/>
                            </p:stCondLst>
                            <p:childTnLst>
                              <p:par>
                                <p:cTn id="22" presetID="2" presetClass="entr" presetSubtype="2" fill="hold" grpId="0" nodeType="afterEffect">
                                  <p:stCondLst>
                                    <p:cond delay="0"/>
                                  </p:stCondLst>
                                  <p:childTnLst>
                                    <p:set>
                                      <p:cBhvr>
                                        <p:cTn id="23" dur="1" fill="hold">
                                          <p:stCondLst>
                                            <p:cond delay="0"/>
                                          </p:stCondLst>
                                        </p:cTn>
                                        <p:tgtEl>
                                          <p:spTgt spid="17"/>
                                        </p:tgtEl>
                                        <p:attrNameLst>
                                          <p:attrName>style.visibility</p:attrName>
                                        </p:attrNameLst>
                                      </p:cBhvr>
                                      <p:to>
                                        <p:strVal val="visible"/>
                                      </p:to>
                                    </p:set>
                                    <p:anim calcmode="lin" valueType="num">
                                      <p:cBhvr additive="base">
                                        <p:cTn id="24" dur="500" fill="hold"/>
                                        <p:tgtEl>
                                          <p:spTgt spid="17"/>
                                        </p:tgtEl>
                                        <p:attrNameLst>
                                          <p:attrName>ppt_x</p:attrName>
                                        </p:attrNameLst>
                                      </p:cBhvr>
                                      <p:tavLst>
                                        <p:tav tm="0">
                                          <p:val>
                                            <p:strVal val="1+#ppt_w/2"/>
                                          </p:val>
                                        </p:tav>
                                        <p:tav tm="100000">
                                          <p:val>
                                            <p:strVal val="#ppt_x"/>
                                          </p:val>
                                        </p:tav>
                                      </p:tavLst>
                                    </p:anim>
                                    <p:anim calcmode="lin" valueType="num">
                                      <p:cBhvr additive="base">
                                        <p:cTn id="25" dur="500" fill="hold"/>
                                        <p:tgtEl>
                                          <p:spTgt spid="17"/>
                                        </p:tgtEl>
                                        <p:attrNameLst>
                                          <p:attrName>ppt_y</p:attrName>
                                        </p:attrNameLst>
                                      </p:cBhvr>
                                      <p:tavLst>
                                        <p:tav tm="0">
                                          <p:val>
                                            <p:strVal val="#ppt_y"/>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8" presetClass="entr" presetSubtype="16" fill="hold" grpId="0" nodeType="clickEffect">
                                  <p:stCondLst>
                                    <p:cond delay="0"/>
                                  </p:stCondLst>
                                  <p:childTnLst>
                                    <p:set>
                                      <p:cBhvr>
                                        <p:cTn id="29" dur="1" fill="hold">
                                          <p:stCondLst>
                                            <p:cond delay="0"/>
                                          </p:stCondLst>
                                        </p:cTn>
                                        <p:tgtEl>
                                          <p:spTgt spid="75777"/>
                                        </p:tgtEl>
                                        <p:attrNameLst>
                                          <p:attrName>style.visibility</p:attrName>
                                        </p:attrNameLst>
                                      </p:cBhvr>
                                      <p:to>
                                        <p:strVal val="visible"/>
                                      </p:to>
                                    </p:set>
                                    <p:animEffect transition="in" filter="diamond(in)">
                                      <p:cBhvr>
                                        <p:cTn id="30" dur="2000"/>
                                        <p:tgtEl>
                                          <p:spTgt spid="757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5" grpId="0"/>
      <p:bldP spid="17" grpId="0" animBg="1"/>
      <p:bldP spid="75777"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5"/>
          <p:cNvGrpSpPr>
            <a:grpSpLocks/>
          </p:cNvGrpSpPr>
          <p:nvPr/>
        </p:nvGrpSpPr>
        <p:grpSpPr bwMode="auto">
          <a:xfrm>
            <a:off x="-421929" y="152402"/>
            <a:ext cx="4017535" cy="594953"/>
            <a:chOff x="6168775" y="1221676"/>
            <a:chExt cx="4638476" cy="686848"/>
          </a:xfrm>
        </p:grpSpPr>
        <p:sp>
          <p:nvSpPr>
            <p:cNvPr id="5" name="圆角矩形 4"/>
            <p:cNvSpPr/>
            <p:nvPr/>
          </p:nvSpPr>
          <p:spPr>
            <a:xfrm>
              <a:off x="6168775" y="1221676"/>
              <a:ext cx="4638476" cy="593421"/>
            </a:xfrm>
            <a:prstGeom prst="roundRect">
              <a:avLst>
                <a:gd name="adj" fmla="val 50000"/>
              </a:avLst>
            </a:prstGeom>
            <a:solidFill>
              <a:srgbClr val="FFFFFF"/>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solidFill>
                  <a:srgbClr val="3F7B33"/>
                </a:solidFill>
                <a:latin typeface="等线" panose="020F0502020204030204"/>
                <a:ea typeface="等线" panose="02010600030101010101" pitchFamily="2" charset="-122"/>
              </a:endParaRPr>
            </a:p>
          </p:txBody>
        </p:sp>
        <p:sp>
          <p:nvSpPr>
            <p:cNvPr id="6" name="文本框 13"/>
            <p:cNvSpPr txBox="1">
              <a:spLocks noChangeArrowheads="1"/>
            </p:cNvSpPr>
            <p:nvPr/>
          </p:nvSpPr>
          <p:spPr bwMode="auto">
            <a:xfrm>
              <a:off x="6834600" y="1233426"/>
              <a:ext cx="3781471" cy="675098"/>
            </a:xfrm>
            <a:prstGeom prst="rect">
              <a:avLst/>
            </a:prstGeom>
            <a:noFill/>
            <a:ln w="9525">
              <a:noFill/>
              <a:miter lim="800000"/>
              <a:headEnd/>
              <a:tailEnd/>
            </a:ln>
          </p:spPr>
          <p:txBody>
            <a:bodyPr wrap="none">
              <a:spAutoFit/>
            </a:bodyPr>
            <a:lstStyle/>
            <a:p>
              <a:r>
                <a:rPr lang="en-US" altLang="zh-CN" sz="3200" b="1" dirty="0" smtClean="0">
                  <a:solidFill>
                    <a:schemeClr val="accent1"/>
                  </a:solidFill>
                </a:rPr>
                <a:t>6.8 </a:t>
              </a:r>
              <a:r>
                <a:rPr lang="zh-CN" altLang="en-US" sz="3200" b="1" dirty="0" smtClean="0">
                  <a:solidFill>
                    <a:schemeClr val="accent1"/>
                  </a:solidFill>
                </a:rPr>
                <a:t>特殊案件处理</a:t>
              </a:r>
              <a:endParaRPr lang="zh-CN" altLang="zh-CN" sz="3200" b="1" dirty="0">
                <a:solidFill>
                  <a:schemeClr val="accent1"/>
                </a:solidFill>
              </a:endParaRPr>
            </a:p>
          </p:txBody>
        </p:sp>
      </p:grpSp>
      <p:sp>
        <p:nvSpPr>
          <p:cNvPr id="23" name="TextBox 22"/>
          <p:cNvSpPr txBox="1"/>
          <p:nvPr/>
        </p:nvSpPr>
        <p:spPr>
          <a:xfrm>
            <a:off x="976393" y="1735810"/>
            <a:ext cx="4556502" cy="1600434"/>
          </a:xfrm>
          <a:prstGeom prst="rect">
            <a:avLst/>
          </a:prstGeom>
          <a:noFill/>
        </p:spPr>
        <p:txBody>
          <a:bodyPr wrap="square" lIns="121917" tIns="60958" rIns="121917" bIns="60958" rtlCol="0">
            <a:spAutoFit/>
          </a:bodyPr>
          <a:lstStyle/>
          <a:p>
            <a:pPr algn="ctr"/>
            <a:r>
              <a:rPr lang="zh-CN" altLang="en-US" sz="3200" b="1" dirty="0" smtClean="0">
                <a:solidFill>
                  <a:schemeClr val="bg1"/>
                </a:solidFill>
                <a:latin typeface="微软雅黑" pitchFamily="34" charset="-122"/>
                <a:ea typeface="微软雅黑" pitchFamily="34" charset="-122"/>
              </a:rPr>
              <a:t>能力</a:t>
            </a:r>
            <a:endParaRPr lang="en-US" altLang="zh-CN" sz="3200" b="1" dirty="0" smtClean="0">
              <a:solidFill>
                <a:schemeClr val="bg1"/>
              </a:solidFill>
              <a:latin typeface="微软雅黑" pitchFamily="34" charset="-122"/>
              <a:ea typeface="微软雅黑" pitchFamily="34" charset="-122"/>
            </a:endParaRPr>
          </a:p>
          <a:p>
            <a:pPr algn="ctr"/>
            <a:r>
              <a:rPr lang="zh-CN" altLang="en-US" sz="3200" b="1" dirty="0" smtClean="0">
                <a:solidFill>
                  <a:schemeClr val="bg1"/>
                </a:solidFill>
                <a:latin typeface="微软雅黑" pitchFamily="34" charset="-122"/>
                <a:ea typeface="微软雅黑" pitchFamily="34" charset="-122"/>
              </a:rPr>
              <a:t>目标</a:t>
            </a:r>
            <a:endParaRPr lang="en-US" altLang="zh-CN" sz="3200" b="1" dirty="0" smtClean="0">
              <a:solidFill>
                <a:schemeClr val="bg1"/>
              </a:solidFill>
              <a:latin typeface="微软雅黑" pitchFamily="34" charset="-122"/>
              <a:ea typeface="微软雅黑" pitchFamily="34" charset="-122"/>
            </a:endParaRPr>
          </a:p>
          <a:p>
            <a:pPr algn="ctr"/>
            <a:endParaRPr lang="zh-CN" altLang="en-US" sz="3200" b="1" dirty="0">
              <a:solidFill>
                <a:schemeClr val="bg1"/>
              </a:solidFill>
              <a:latin typeface="微软雅黑" pitchFamily="34" charset="-122"/>
              <a:ea typeface="微软雅黑" pitchFamily="34" charset="-122"/>
            </a:endParaRPr>
          </a:p>
        </p:txBody>
      </p:sp>
      <p:sp>
        <p:nvSpPr>
          <p:cNvPr id="25" name="文本框 24"/>
          <p:cNvSpPr txBox="1"/>
          <p:nvPr/>
        </p:nvSpPr>
        <p:spPr>
          <a:xfrm>
            <a:off x="10617954" y="7768848"/>
            <a:ext cx="723275" cy="344710"/>
          </a:xfrm>
          <a:prstGeom prst="rect">
            <a:avLst/>
          </a:prstGeom>
          <a:noFill/>
        </p:spPr>
        <p:txBody>
          <a:bodyPr wrap="none" rtlCol="0">
            <a:spAutoFit/>
          </a:bodyPr>
          <a:lstStyle/>
          <a:p>
            <a:pPr>
              <a:lnSpc>
                <a:spcPct val="130000"/>
              </a:lnSpc>
            </a:pPr>
            <a:r>
              <a:rPr lang="zh-CN" altLang="en-US" sz="1400" dirty="0" smtClean="0">
                <a:latin typeface="Arial" panose="020B0604020202020204" pitchFamily="34" charset="0"/>
                <a:ea typeface="微软雅黑" panose="020B0503020204020204" pitchFamily="34" charset="-122"/>
              </a:rPr>
              <a:t>延迟符</a:t>
            </a:r>
          </a:p>
        </p:txBody>
      </p:sp>
      <p:sp>
        <p:nvSpPr>
          <p:cNvPr id="17" name="圆角矩形 16"/>
          <p:cNvSpPr/>
          <p:nvPr/>
        </p:nvSpPr>
        <p:spPr>
          <a:xfrm>
            <a:off x="325821" y="1047378"/>
            <a:ext cx="11235915" cy="5430914"/>
          </a:xfrm>
          <a:prstGeom prst="roundRect">
            <a:avLst/>
          </a:prstGeom>
          <a:no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p>
        </p:txBody>
      </p:sp>
      <p:sp>
        <p:nvSpPr>
          <p:cNvPr id="75777" name="Rectangle 1"/>
          <p:cNvSpPr>
            <a:spLocks noChangeArrowheads="1"/>
          </p:cNvSpPr>
          <p:nvPr/>
        </p:nvSpPr>
        <p:spPr bwMode="auto">
          <a:xfrm>
            <a:off x="984239" y="1304761"/>
            <a:ext cx="5563893" cy="5093702"/>
          </a:xfrm>
          <a:prstGeom prst="rect">
            <a:avLst/>
          </a:prstGeom>
          <a:noFill/>
          <a:ln w="9525">
            <a:noFill/>
            <a:miter lim="800000"/>
            <a:headEnd/>
            <a:tailEnd/>
          </a:ln>
          <a:effectLst/>
        </p:spPr>
        <p:txBody>
          <a:bodyPr vert="horz" wrap="square" lIns="91440" tIns="45720" rIns="91440" bIns="0" numCol="1" anchor="ctr" anchorCtr="0" compatLnSpc="1">
            <a:prstTxWarp prst="textNoShape">
              <a:avLst/>
            </a:prstTxWarp>
            <a:spAutoFit/>
          </a:bodyPr>
          <a:lstStyle/>
          <a:p>
            <a:pPr indent="457200"/>
            <a:r>
              <a:rPr lang="en-US" altLang="zh-CN" sz="3000" b="1" dirty="0"/>
              <a:t>6.8.1 </a:t>
            </a:r>
            <a:r>
              <a:rPr lang="zh-CN" altLang="en-US" sz="3000" b="1" dirty="0"/>
              <a:t>简易案件</a:t>
            </a:r>
            <a:endParaRPr lang="en-US" altLang="zh-CN" sz="3000" b="1" dirty="0"/>
          </a:p>
          <a:p>
            <a:pPr indent="457200"/>
            <a:endParaRPr lang="en-US" altLang="zh-CN" sz="3200" b="1" dirty="0" smtClean="0">
              <a:latin typeface="+mn-ea"/>
            </a:endParaRPr>
          </a:p>
          <a:p>
            <a:pPr indent="457200"/>
            <a:endParaRPr lang="en-US" altLang="zh-CN" sz="3200" b="1" dirty="0" smtClean="0">
              <a:latin typeface="+mn-ea"/>
            </a:endParaRPr>
          </a:p>
          <a:p>
            <a:pPr indent="457200"/>
            <a:endParaRPr lang="en-US" altLang="zh-CN" sz="3200" b="1" dirty="0" smtClean="0">
              <a:latin typeface="+mn-ea"/>
            </a:endParaRPr>
          </a:p>
          <a:p>
            <a:pPr indent="457200"/>
            <a:endParaRPr lang="en-US" altLang="zh-CN" sz="3200" b="1" dirty="0" smtClean="0">
              <a:latin typeface="+mn-ea"/>
            </a:endParaRPr>
          </a:p>
          <a:p>
            <a:pPr indent="457200"/>
            <a:endParaRPr lang="en-US" altLang="zh-CN" sz="3200" b="1" dirty="0" smtClean="0">
              <a:latin typeface="+mn-ea"/>
            </a:endParaRPr>
          </a:p>
          <a:p>
            <a:pPr indent="457200"/>
            <a:endParaRPr lang="zh-CN" altLang="zh-CN" sz="3200" b="1" dirty="0" smtClean="0">
              <a:latin typeface="+mn-ea"/>
            </a:endParaRPr>
          </a:p>
          <a:p>
            <a:pPr indent="457200"/>
            <a:r>
              <a:rPr lang="en-US" altLang="zh-CN" sz="3000" b="1" dirty="0"/>
              <a:t>6.8.2 </a:t>
            </a:r>
            <a:r>
              <a:rPr lang="zh-CN" altLang="zh-CN" sz="3000" b="1" dirty="0"/>
              <a:t>疑难案件</a:t>
            </a:r>
            <a:endParaRPr lang="en-US" altLang="zh-CN" sz="3000" b="1" dirty="0"/>
          </a:p>
          <a:p>
            <a:pPr indent="457200"/>
            <a:endParaRPr lang="en-US" altLang="zh-CN" sz="2400" b="1" dirty="0" smtClean="0"/>
          </a:p>
          <a:p>
            <a:pPr indent="457200"/>
            <a:r>
              <a:rPr lang="en-US" altLang="zh-CN" sz="2400" b="1" dirty="0" smtClean="0"/>
              <a:t>1.</a:t>
            </a:r>
            <a:r>
              <a:rPr lang="zh-CN" altLang="zh-CN" sz="2400" b="1" dirty="0" smtClean="0"/>
              <a:t>争议案件</a:t>
            </a:r>
            <a:endParaRPr lang="en-US" altLang="zh-CN" sz="2400" b="1" dirty="0" smtClean="0"/>
          </a:p>
          <a:p>
            <a:pPr indent="457200"/>
            <a:r>
              <a:rPr lang="en-US" altLang="zh-CN" sz="2400" b="1" dirty="0" smtClean="0"/>
              <a:t>2.</a:t>
            </a:r>
            <a:r>
              <a:rPr lang="zh-CN" altLang="zh-CN" sz="2400" b="1" dirty="0" smtClean="0"/>
              <a:t>疑点案件</a:t>
            </a:r>
          </a:p>
        </p:txBody>
      </p:sp>
      <p:pic>
        <p:nvPicPr>
          <p:cNvPr id="9" name="图片 8" descr="0622"/>
          <p:cNvPicPr/>
          <p:nvPr/>
        </p:nvPicPr>
        <p:blipFill>
          <a:blip r:embed="rId3" cstate="print"/>
          <a:srcRect/>
          <a:stretch>
            <a:fillRect/>
          </a:stretch>
        </p:blipFill>
        <p:spPr bwMode="auto">
          <a:xfrm>
            <a:off x="5043729" y="1558870"/>
            <a:ext cx="3836800" cy="3261102"/>
          </a:xfrm>
          <a:prstGeom prst="rect">
            <a:avLst/>
          </a:prstGeom>
          <a:noFill/>
          <a:ln w="9525">
            <a:noFill/>
            <a:miter lim="800000"/>
            <a:headEnd/>
            <a:tailEnd/>
          </a:ln>
        </p:spPr>
      </p:pic>
    </p:spTree>
    <p:extLst>
      <p:ext uri="{BB962C8B-B14F-4D97-AF65-F5344CB8AC3E}">
        <p14:creationId xmlns:p14="http://schemas.microsoft.com/office/powerpoint/2010/main" val="2094906781"/>
      </p:ext>
    </p:extLst>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528" fill="hold" grpId="0" nodeType="afterEffect">
                                  <p:stCondLst>
                                    <p:cond delay="0"/>
                                  </p:stCondLst>
                                  <p:childTnLst>
                                    <p:set>
                                      <p:cBhvr>
                                        <p:cTn id="11" dur="1" fill="hold">
                                          <p:stCondLst>
                                            <p:cond delay="0"/>
                                          </p:stCondLst>
                                        </p:cTn>
                                        <p:tgtEl>
                                          <p:spTgt spid="23"/>
                                        </p:tgtEl>
                                        <p:attrNameLst>
                                          <p:attrName>style.visibility</p:attrName>
                                        </p:attrNameLst>
                                      </p:cBhvr>
                                      <p:to>
                                        <p:strVal val="visible"/>
                                      </p:to>
                                    </p:set>
                                    <p:anim calcmode="lin" valueType="num">
                                      <p:cBhvr>
                                        <p:cTn id="12" dur="500" fill="hold"/>
                                        <p:tgtEl>
                                          <p:spTgt spid="23"/>
                                        </p:tgtEl>
                                        <p:attrNameLst>
                                          <p:attrName>ppt_w</p:attrName>
                                        </p:attrNameLst>
                                      </p:cBhvr>
                                      <p:tavLst>
                                        <p:tav tm="0">
                                          <p:val>
                                            <p:fltVal val="0"/>
                                          </p:val>
                                        </p:tav>
                                        <p:tav tm="100000">
                                          <p:val>
                                            <p:strVal val="#ppt_w"/>
                                          </p:val>
                                        </p:tav>
                                      </p:tavLst>
                                    </p:anim>
                                    <p:anim calcmode="lin" valueType="num">
                                      <p:cBhvr>
                                        <p:cTn id="13" dur="500" fill="hold"/>
                                        <p:tgtEl>
                                          <p:spTgt spid="23"/>
                                        </p:tgtEl>
                                        <p:attrNameLst>
                                          <p:attrName>ppt_h</p:attrName>
                                        </p:attrNameLst>
                                      </p:cBhvr>
                                      <p:tavLst>
                                        <p:tav tm="0">
                                          <p:val>
                                            <p:fltVal val="0"/>
                                          </p:val>
                                        </p:tav>
                                        <p:tav tm="100000">
                                          <p:val>
                                            <p:strVal val="#ppt_h"/>
                                          </p:val>
                                        </p:tav>
                                      </p:tavLst>
                                    </p:anim>
                                    <p:animEffect transition="in" filter="fade">
                                      <p:cBhvr>
                                        <p:cTn id="14" dur="500"/>
                                        <p:tgtEl>
                                          <p:spTgt spid="23"/>
                                        </p:tgtEl>
                                      </p:cBhvr>
                                    </p:animEffect>
                                    <p:anim calcmode="lin" valueType="num">
                                      <p:cBhvr>
                                        <p:cTn id="15" dur="500" fill="hold"/>
                                        <p:tgtEl>
                                          <p:spTgt spid="23"/>
                                        </p:tgtEl>
                                        <p:attrNameLst>
                                          <p:attrName>ppt_x</p:attrName>
                                        </p:attrNameLst>
                                      </p:cBhvr>
                                      <p:tavLst>
                                        <p:tav tm="0">
                                          <p:val>
                                            <p:fltVal val="0.5"/>
                                          </p:val>
                                        </p:tav>
                                        <p:tav tm="100000">
                                          <p:val>
                                            <p:strVal val="#ppt_x"/>
                                          </p:val>
                                        </p:tav>
                                      </p:tavLst>
                                    </p:anim>
                                    <p:anim calcmode="lin" valueType="num">
                                      <p:cBhvr>
                                        <p:cTn id="16" dur="500" fill="hold"/>
                                        <p:tgtEl>
                                          <p:spTgt spid="23"/>
                                        </p:tgtEl>
                                        <p:attrNameLst>
                                          <p:attrName>ppt_y</p:attrName>
                                        </p:attrNameLst>
                                      </p:cBhvr>
                                      <p:tavLst>
                                        <p:tav tm="0">
                                          <p:val>
                                            <p:fltVal val="0.5"/>
                                          </p:val>
                                        </p:tav>
                                        <p:tav tm="100000">
                                          <p:val>
                                            <p:strVal val="#ppt_y"/>
                                          </p:val>
                                        </p:tav>
                                      </p:tavLst>
                                    </p:anim>
                                  </p:childTnLst>
                                </p:cTn>
                              </p:par>
                            </p:childTnLst>
                          </p:cTn>
                        </p:par>
                        <p:par>
                          <p:cTn id="17" fill="hold">
                            <p:stCondLst>
                              <p:cond delay="1000"/>
                            </p:stCondLst>
                            <p:childTnLst>
                              <p:par>
                                <p:cTn id="18" presetID="22" presetClass="entr" presetSubtype="4" fill="hold" grpId="0" nodeType="afterEffect">
                                  <p:stCondLst>
                                    <p:cond delay="0"/>
                                  </p:stCondLst>
                                  <p:childTnLst>
                                    <p:set>
                                      <p:cBhvr>
                                        <p:cTn id="19" dur="1" fill="hold">
                                          <p:stCondLst>
                                            <p:cond delay="0"/>
                                          </p:stCondLst>
                                        </p:cTn>
                                        <p:tgtEl>
                                          <p:spTgt spid="25"/>
                                        </p:tgtEl>
                                        <p:attrNameLst>
                                          <p:attrName>style.visibility</p:attrName>
                                        </p:attrNameLst>
                                      </p:cBhvr>
                                      <p:to>
                                        <p:strVal val="visible"/>
                                      </p:to>
                                    </p:set>
                                    <p:animEffect transition="in" filter="wipe(down)">
                                      <p:cBhvr>
                                        <p:cTn id="20" dur="750"/>
                                        <p:tgtEl>
                                          <p:spTgt spid="25"/>
                                        </p:tgtEl>
                                      </p:cBhvr>
                                    </p:animEffect>
                                  </p:childTnLst>
                                </p:cTn>
                              </p:par>
                            </p:childTnLst>
                          </p:cTn>
                        </p:par>
                        <p:par>
                          <p:cTn id="21" fill="hold">
                            <p:stCondLst>
                              <p:cond delay="1750"/>
                            </p:stCondLst>
                            <p:childTnLst>
                              <p:par>
                                <p:cTn id="22" presetID="2" presetClass="entr" presetSubtype="2" fill="hold" grpId="0" nodeType="afterEffect">
                                  <p:stCondLst>
                                    <p:cond delay="0"/>
                                  </p:stCondLst>
                                  <p:childTnLst>
                                    <p:set>
                                      <p:cBhvr>
                                        <p:cTn id="23" dur="1" fill="hold">
                                          <p:stCondLst>
                                            <p:cond delay="0"/>
                                          </p:stCondLst>
                                        </p:cTn>
                                        <p:tgtEl>
                                          <p:spTgt spid="17"/>
                                        </p:tgtEl>
                                        <p:attrNameLst>
                                          <p:attrName>style.visibility</p:attrName>
                                        </p:attrNameLst>
                                      </p:cBhvr>
                                      <p:to>
                                        <p:strVal val="visible"/>
                                      </p:to>
                                    </p:set>
                                    <p:anim calcmode="lin" valueType="num">
                                      <p:cBhvr additive="base">
                                        <p:cTn id="24" dur="500" fill="hold"/>
                                        <p:tgtEl>
                                          <p:spTgt spid="17"/>
                                        </p:tgtEl>
                                        <p:attrNameLst>
                                          <p:attrName>ppt_x</p:attrName>
                                        </p:attrNameLst>
                                      </p:cBhvr>
                                      <p:tavLst>
                                        <p:tav tm="0">
                                          <p:val>
                                            <p:strVal val="1+#ppt_w/2"/>
                                          </p:val>
                                        </p:tav>
                                        <p:tav tm="100000">
                                          <p:val>
                                            <p:strVal val="#ppt_x"/>
                                          </p:val>
                                        </p:tav>
                                      </p:tavLst>
                                    </p:anim>
                                    <p:anim calcmode="lin" valueType="num">
                                      <p:cBhvr additive="base">
                                        <p:cTn id="25" dur="500" fill="hold"/>
                                        <p:tgtEl>
                                          <p:spTgt spid="17"/>
                                        </p:tgtEl>
                                        <p:attrNameLst>
                                          <p:attrName>ppt_y</p:attrName>
                                        </p:attrNameLst>
                                      </p:cBhvr>
                                      <p:tavLst>
                                        <p:tav tm="0">
                                          <p:val>
                                            <p:strVal val="#ppt_y"/>
                                          </p:val>
                                        </p:tav>
                                        <p:tav tm="100000">
                                          <p:val>
                                            <p:strVal val="#ppt_y"/>
                                          </p:val>
                                        </p:tav>
                                      </p:tavLst>
                                    </p:anim>
                                  </p:childTnLst>
                                </p:cTn>
                              </p:par>
                            </p:childTnLst>
                          </p:cTn>
                        </p:par>
                        <p:par>
                          <p:cTn id="26" fill="hold">
                            <p:stCondLst>
                              <p:cond delay="2250"/>
                            </p:stCondLst>
                            <p:childTnLst>
                              <p:par>
                                <p:cTn id="27" presetID="8" presetClass="entr" presetSubtype="16" fill="hold" grpId="0" nodeType="afterEffect">
                                  <p:stCondLst>
                                    <p:cond delay="0"/>
                                  </p:stCondLst>
                                  <p:childTnLst>
                                    <p:set>
                                      <p:cBhvr>
                                        <p:cTn id="28" dur="1" fill="hold">
                                          <p:stCondLst>
                                            <p:cond delay="0"/>
                                          </p:stCondLst>
                                        </p:cTn>
                                        <p:tgtEl>
                                          <p:spTgt spid="75777"/>
                                        </p:tgtEl>
                                        <p:attrNameLst>
                                          <p:attrName>style.visibility</p:attrName>
                                        </p:attrNameLst>
                                      </p:cBhvr>
                                      <p:to>
                                        <p:strVal val="visible"/>
                                      </p:to>
                                    </p:set>
                                    <p:animEffect transition="in" filter="diamond(in)">
                                      <p:cBhvr>
                                        <p:cTn id="29" dur="2000"/>
                                        <p:tgtEl>
                                          <p:spTgt spid="75777"/>
                                        </p:tgtEl>
                                      </p:cBhvr>
                                    </p:animEffect>
                                  </p:childTnLst>
                                </p:cTn>
                              </p:par>
                              <p:par>
                                <p:cTn id="30" presetID="8" presetClass="entr" presetSubtype="16" fill="hold" nodeType="with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diamond(in)">
                                      <p:cBhvr>
                                        <p:cTn id="32"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5" grpId="0"/>
      <p:bldP spid="17" grpId="0" animBg="1"/>
      <p:bldP spid="75777"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5"/>
          <p:cNvGrpSpPr>
            <a:grpSpLocks/>
          </p:cNvGrpSpPr>
          <p:nvPr/>
        </p:nvGrpSpPr>
        <p:grpSpPr bwMode="auto">
          <a:xfrm>
            <a:off x="-421927" y="152402"/>
            <a:ext cx="3940043" cy="594953"/>
            <a:chOff x="6168777" y="1221676"/>
            <a:chExt cx="4549007" cy="686848"/>
          </a:xfrm>
        </p:grpSpPr>
        <p:sp>
          <p:nvSpPr>
            <p:cNvPr id="5" name="圆角矩形 4"/>
            <p:cNvSpPr/>
            <p:nvPr/>
          </p:nvSpPr>
          <p:spPr>
            <a:xfrm>
              <a:off x="6168777" y="1221676"/>
              <a:ext cx="4549007" cy="593421"/>
            </a:xfrm>
            <a:prstGeom prst="roundRect">
              <a:avLst>
                <a:gd name="adj" fmla="val 50000"/>
              </a:avLst>
            </a:prstGeom>
            <a:solidFill>
              <a:srgbClr val="FFFFFF"/>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solidFill>
                  <a:srgbClr val="3F7B33"/>
                </a:solidFill>
                <a:latin typeface="等线" panose="020F0502020204030204"/>
                <a:ea typeface="等线" panose="02010600030101010101" pitchFamily="2" charset="-122"/>
              </a:endParaRPr>
            </a:p>
          </p:txBody>
        </p:sp>
        <p:sp>
          <p:nvSpPr>
            <p:cNvPr id="6" name="文本框 13"/>
            <p:cNvSpPr txBox="1">
              <a:spLocks noChangeArrowheads="1"/>
            </p:cNvSpPr>
            <p:nvPr/>
          </p:nvSpPr>
          <p:spPr bwMode="auto">
            <a:xfrm>
              <a:off x="6834602" y="1233426"/>
              <a:ext cx="3781472" cy="675098"/>
            </a:xfrm>
            <a:prstGeom prst="rect">
              <a:avLst/>
            </a:prstGeom>
            <a:noFill/>
            <a:ln w="9525">
              <a:noFill/>
              <a:miter lim="800000"/>
              <a:headEnd/>
              <a:tailEnd/>
            </a:ln>
          </p:spPr>
          <p:txBody>
            <a:bodyPr wrap="none">
              <a:spAutoFit/>
            </a:bodyPr>
            <a:lstStyle/>
            <a:p>
              <a:r>
                <a:rPr lang="en-US" altLang="zh-CN" sz="3200" b="1" dirty="0" smtClean="0">
                  <a:solidFill>
                    <a:schemeClr val="accent1"/>
                  </a:solidFill>
                </a:rPr>
                <a:t>6.9 </a:t>
              </a:r>
              <a:r>
                <a:rPr lang="zh-CN" altLang="en-US" sz="3200" b="1" dirty="0" smtClean="0">
                  <a:solidFill>
                    <a:schemeClr val="accent1"/>
                  </a:solidFill>
                </a:rPr>
                <a:t>保险欺诈分析</a:t>
              </a:r>
              <a:endParaRPr lang="zh-CN" altLang="zh-CN" sz="3200" b="1" dirty="0">
                <a:solidFill>
                  <a:schemeClr val="accent1"/>
                </a:solidFill>
              </a:endParaRPr>
            </a:p>
          </p:txBody>
        </p:sp>
      </p:grpSp>
      <p:sp>
        <p:nvSpPr>
          <p:cNvPr id="23" name="TextBox 22"/>
          <p:cNvSpPr txBox="1"/>
          <p:nvPr/>
        </p:nvSpPr>
        <p:spPr>
          <a:xfrm>
            <a:off x="976393" y="1735810"/>
            <a:ext cx="4556502" cy="1600434"/>
          </a:xfrm>
          <a:prstGeom prst="rect">
            <a:avLst/>
          </a:prstGeom>
          <a:noFill/>
        </p:spPr>
        <p:txBody>
          <a:bodyPr wrap="square" lIns="121917" tIns="60958" rIns="121917" bIns="60958" rtlCol="0">
            <a:spAutoFit/>
          </a:bodyPr>
          <a:lstStyle/>
          <a:p>
            <a:pPr algn="ctr"/>
            <a:r>
              <a:rPr lang="zh-CN" altLang="en-US" sz="3200" b="1" dirty="0" smtClean="0">
                <a:solidFill>
                  <a:schemeClr val="bg1"/>
                </a:solidFill>
                <a:latin typeface="微软雅黑" pitchFamily="34" charset="-122"/>
                <a:ea typeface="微软雅黑" pitchFamily="34" charset="-122"/>
              </a:rPr>
              <a:t>能力</a:t>
            </a:r>
            <a:endParaRPr lang="en-US" altLang="zh-CN" sz="3200" b="1" dirty="0" smtClean="0">
              <a:solidFill>
                <a:schemeClr val="bg1"/>
              </a:solidFill>
              <a:latin typeface="微软雅黑" pitchFamily="34" charset="-122"/>
              <a:ea typeface="微软雅黑" pitchFamily="34" charset="-122"/>
            </a:endParaRPr>
          </a:p>
          <a:p>
            <a:pPr algn="ctr"/>
            <a:r>
              <a:rPr lang="zh-CN" altLang="en-US" sz="3200" b="1" dirty="0" smtClean="0">
                <a:solidFill>
                  <a:schemeClr val="bg1"/>
                </a:solidFill>
                <a:latin typeface="微软雅黑" pitchFamily="34" charset="-122"/>
                <a:ea typeface="微软雅黑" pitchFamily="34" charset="-122"/>
              </a:rPr>
              <a:t>目标</a:t>
            </a:r>
            <a:endParaRPr lang="en-US" altLang="zh-CN" sz="3200" b="1" dirty="0" smtClean="0">
              <a:solidFill>
                <a:schemeClr val="bg1"/>
              </a:solidFill>
              <a:latin typeface="微软雅黑" pitchFamily="34" charset="-122"/>
              <a:ea typeface="微软雅黑" pitchFamily="34" charset="-122"/>
            </a:endParaRPr>
          </a:p>
          <a:p>
            <a:pPr algn="ctr"/>
            <a:endParaRPr lang="zh-CN" altLang="en-US" sz="3200" b="1" dirty="0">
              <a:solidFill>
                <a:schemeClr val="bg1"/>
              </a:solidFill>
              <a:latin typeface="微软雅黑" pitchFamily="34" charset="-122"/>
              <a:ea typeface="微软雅黑" pitchFamily="34" charset="-122"/>
            </a:endParaRPr>
          </a:p>
        </p:txBody>
      </p:sp>
      <p:sp>
        <p:nvSpPr>
          <p:cNvPr id="25" name="文本框 24"/>
          <p:cNvSpPr txBox="1"/>
          <p:nvPr/>
        </p:nvSpPr>
        <p:spPr>
          <a:xfrm>
            <a:off x="10617954" y="7768848"/>
            <a:ext cx="723275" cy="344710"/>
          </a:xfrm>
          <a:prstGeom prst="rect">
            <a:avLst/>
          </a:prstGeom>
          <a:noFill/>
        </p:spPr>
        <p:txBody>
          <a:bodyPr wrap="none" rtlCol="0">
            <a:spAutoFit/>
          </a:bodyPr>
          <a:lstStyle/>
          <a:p>
            <a:pPr>
              <a:lnSpc>
                <a:spcPct val="130000"/>
              </a:lnSpc>
            </a:pPr>
            <a:r>
              <a:rPr lang="zh-CN" altLang="en-US" sz="1400" dirty="0" smtClean="0">
                <a:latin typeface="Arial" panose="020B0604020202020204" pitchFamily="34" charset="0"/>
                <a:ea typeface="微软雅黑" panose="020B0503020204020204" pitchFamily="34" charset="-122"/>
              </a:rPr>
              <a:t>延迟符</a:t>
            </a:r>
          </a:p>
        </p:txBody>
      </p:sp>
      <p:sp>
        <p:nvSpPr>
          <p:cNvPr id="17" name="圆角矩形 16"/>
          <p:cNvSpPr/>
          <p:nvPr/>
        </p:nvSpPr>
        <p:spPr>
          <a:xfrm>
            <a:off x="325821" y="1047378"/>
            <a:ext cx="11235915" cy="5430914"/>
          </a:xfrm>
          <a:prstGeom prst="roundRect">
            <a:avLst/>
          </a:prstGeom>
          <a:no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p>
        </p:txBody>
      </p:sp>
      <p:sp>
        <p:nvSpPr>
          <p:cNvPr id="75777" name="Rectangle 1"/>
          <p:cNvSpPr>
            <a:spLocks noChangeArrowheads="1"/>
          </p:cNvSpPr>
          <p:nvPr/>
        </p:nvSpPr>
        <p:spPr bwMode="auto">
          <a:xfrm>
            <a:off x="1024954" y="1649804"/>
            <a:ext cx="9314480" cy="2877711"/>
          </a:xfrm>
          <a:prstGeom prst="rect">
            <a:avLst/>
          </a:prstGeom>
          <a:noFill/>
          <a:ln w="9525">
            <a:noFill/>
            <a:miter lim="800000"/>
            <a:headEnd/>
            <a:tailEnd/>
          </a:ln>
          <a:effectLst/>
        </p:spPr>
        <p:txBody>
          <a:bodyPr vert="horz" wrap="square" lIns="91440" tIns="45720" rIns="91440" bIns="0" numCol="1" anchor="ctr" anchorCtr="0" compatLnSpc="1">
            <a:prstTxWarp prst="textNoShape">
              <a:avLst/>
            </a:prstTxWarp>
            <a:spAutoFit/>
          </a:bodyPr>
          <a:lstStyle/>
          <a:p>
            <a:pPr indent="457200"/>
            <a:r>
              <a:rPr lang="en-US" altLang="zh-CN" sz="3000" b="1" dirty="0"/>
              <a:t>6.9.1 </a:t>
            </a:r>
            <a:r>
              <a:rPr lang="zh-CN" altLang="en-US" sz="3000" b="1" dirty="0"/>
              <a:t>保险欺诈成因分析</a:t>
            </a:r>
            <a:endParaRPr lang="en-US" altLang="zh-CN" sz="3000" b="1" dirty="0"/>
          </a:p>
          <a:p>
            <a:pPr indent="457200"/>
            <a:endParaRPr lang="zh-CN" altLang="zh-CN" sz="3200" b="1" dirty="0" smtClean="0">
              <a:latin typeface="+mn-ea"/>
            </a:endParaRPr>
          </a:p>
          <a:p>
            <a:pPr indent="457200"/>
            <a:r>
              <a:rPr lang="en-US" altLang="zh-CN" sz="2400" b="1" dirty="0" smtClean="0"/>
              <a:t>1</a:t>
            </a:r>
            <a:r>
              <a:rPr lang="zh-CN" altLang="zh-CN" sz="2400" b="1" dirty="0" smtClean="0"/>
              <a:t>．历史原因</a:t>
            </a:r>
          </a:p>
          <a:p>
            <a:pPr indent="457200"/>
            <a:r>
              <a:rPr lang="en-US" altLang="zh-CN" sz="2400" b="1" dirty="0" smtClean="0"/>
              <a:t>2</a:t>
            </a:r>
            <a:r>
              <a:rPr lang="zh-CN" altLang="zh-CN" sz="2400" b="1" dirty="0" smtClean="0"/>
              <a:t>．社会原因</a:t>
            </a:r>
          </a:p>
          <a:p>
            <a:pPr indent="457200"/>
            <a:r>
              <a:rPr lang="en-US" altLang="zh-CN" sz="2400" b="1" dirty="0" smtClean="0"/>
              <a:t>3</a:t>
            </a:r>
            <a:r>
              <a:rPr lang="zh-CN" altLang="zh-CN" sz="2400" b="1" dirty="0" smtClean="0"/>
              <a:t>．被保险人方面的原因</a:t>
            </a:r>
          </a:p>
          <a:p>
            <a:pPr indent="457200"/>
            <a:r>
              <a:rPr lang="en-US" altLang="zh-CN" sz="2400" b="1" dirty="0" smtClean="0"/>
              <a:t>4</a:t>
            </a:r>
            <a:r>
              <a:rPr lang="zh-CN" altLang="zh-CN" sz="2400" b="1" dirty="0" smtClean="0"/>
              <a:t>．保险公司的原因</a:t>
            </a:r>
          </a:p>
          <a:p>
            <a:endParaRPr lang="zh-CN" altLang="zh-CN" sz="2400" b="1" dirty="0" smtClean="0"/>
          </a:p>
        </p:txBody>
      </p:sp>
    </p:spTree>
    <p:extLst>
      <p:ext uri="{BB962C8B-B14F-4D97-AF65-F5344CB8AC3E}">
        <p14:creationId xmlns:p14="http://schemas.microsoft.com/office/powerpoint/2010/main" val="2094906781"/>
      </p:ext>
    </p:extLst>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528" fill="hold" grpId="0" nodeType="afterEffect">
                                  <p:stCondLst>
                                    <p:cond delay="0"/>
                                  </p:stCondLst>
                                  <p:childTnLst>
                                    <p:set>
                                      <p:cBhvr>
                                        <p:cTn id="11" dur="1" fill="hold">
                                          <p:stCondLst>
                                            <p:cond delay="0"/>
                                          </p:stCondLst>
                                        </p:cTn>
                                        <p:tgtEl>
                                          <p:spTgt spid="23"/>
                                        </p:tgtEl>
                                        <p:attrNameLst>
                                          <p:attrName>style.visibility</p:attrName>
                                        </p:attrNameLst>
                                      </p:cBhvr>
                                      <p:to>
                                        <p:strVal val="visible"/>
                                      </p:to>
                                    </p:set>
                                    <p:anim calcmode="lin" valueType="num">
                                      <p:cBhvr>
                                        <p:cTn id="12" dur="500" fill="hold"/>
                                        <p:tgtEl>
                                          <p:spTgt spid="23"/>
                                        </p:tgtEl>
                                        <p:attrNameLst>
                                          <p:attrName>ppt_w</p:attrName>
                                        </p:attrNameLst>
                                      </p:cBhvr>
                                      <p:tavLst>
                                        <p:tav tm="0">
                                          <p:val>
                                            <p:fltVal val="0"/>
                                          </p:val>
                                        </p:tav>
                                        <p:tav tm="100000">
                                          <p:val>
                                            <p:strVal val="#ppt_w"/>
                                          </p:val>
                                        </p:tav>
                                      </p:tavLst>
                                    </p:anim>
                                    <p:anim calcmode="lin" valueType="num">
                                      <p:cBhvr>
                                        <p:cTn id="13" dur="500" fill="hold"/>
                                        <p:tgtEl>
                                          <p:spTgt spid="23"/>
                                        </p:tgtEl>
                                        <p:attrNameLst>
                                          <p:attrName>ppt_h</p:attrName>
                                        </p:attrNameLst>
                                      </p:cBhvr>
                                      <p:tavLst>
                                        <p:tav tm="0">
                                          <p:val>
                                            <p:fltVal val="0"/>
                                          </p:val>
                                        </p:tav>
                                        <p:tav tm="100000">
                                          <p:val>
                                            <p:strVal val="#ppt_h"/>
                                          </p:val>
                                        </p:tav>
                                      </p:tavLst>
                                    </p:anim>
                                    <p:animEffect transition="in" filter="fade">
                                      <p:cBhvr>
                                        <p:cTn id="14" dur="500"/>
                                        <p:tgtEl>
                                          <p:spTgt spid="23"/>
                                        </p:tgtEl>
                                      </p:cBhvr>
                                    </p:animEffect>
                                    <p:anim calcmode="lin" valueType="num">
                                      <p:cBhvr>
                                        <p:cTn id="15" dur="500" fill="hold"/>
                                        <p:tgtEl>
                                          <p:spTgt spid="23"/>
                                        </p:tgtEl>
                                        <p:attrNameLst>
                                          <p:attrName>ppt_x</p:attrName>
                                        </p:attrNameLst>
                                      </p:cBhvr>
                                      <p:tavLst>
                                        <p:tav tm="0">
                                          <p:val>
                                            <p:fltVal val="0.5"/>
                                          </p:val>
                                        </p:tav>
                                        <p:tav tm="100000">
                                          <p:val>
                                            <p:strVal val="#ppt_x"/>
                                          </p:val>
                                        </p:tav>
                                      </p:tavLst>
                                    </p:anim>
                                    <p:anim calcmode="lin" valueType="num">
                                      <p:cBhvr>
                                        <p:cTn id="16" dur="500" fill="hold"/>
                                        <p:tgtEl>
                                          <p:spTgt spid="23"/>
                                        </p:tgtEl>
                                        <p:attrNameLst>
                                          <p:attrName>ppt_y</p:attrName>
                                        </p:attrNameLst>
                                      </p:cBhvr>
                                      <p:tavLst>
                                        <p:tav tm="0">
                                          <p:val>
                                            <p:fltVal val="0.5"/>
                                          </p:val>
                                        </p:tav>
                                        <p:tav tm="100000">
                                          <p:val>
                                            <p:strVal val="#ppt_y"/>
                                          </p:val>
                                        </p:tav>
                                      </p:tavLst>
                                    </p:anim>
                                  </p:childTnLst>
                                </p:cTn>
                              </p:par>
                            </p:childTnLst>
                          </p:cTn>
                        </p:par>
                        <p:par>
                          <p:cTn id="17" fill="hold">
                            <p:stCondLst>
                              <p:cond delay="1000"/>
                            </p:stCondLst>
                            <p:childTnLst>
                              <p:par>
                                <p:cTn id="18" presetID="22" presetClass="entr" presetSubtype="4" fill="hold" grpId="0" nodeType="afterEffect">
                                  <p:stCondLst>
                                    <p:cond delay="0"/>
                                  </p:stCondLst>
                                  <p:childTnLst>
                                    <p:set>
                                      <p:cBhvr>
                                        <p:cTn id="19" dur="1" fill="hold">
                                          <p:stCondLst>
                                            <p:cond delay="0"/>
                                          </p:stCondLst>
                                        </p:cTn>
                                        <p:tgtEl>
                                          <p:spTgt spid="25"/>
                                        </p:tgtEl>
                                        <p:attrNameLst>
                                          <p:attrName>style.visibility</p:attrName>
                                        </p:attrNameLst>
                                      </p:cBhvr>
                                      <p:to>
                                        <p:strVal val="visible"/>
                                      </p:to>
                                    </p:set>
                                    <p:animEffect transition="in" filter="wipe(down)">
                                      <p:cBhvr>
                                        <p:cTn id="20" dur="750"/>
                                        <p:tgtEl>
                                          <p:spTgt spid="25"/>
                                        </p:tgtEl>
                                      </p:cBhvr>
                                    </p:animEffect>
                                  </p:childTnLst>
                                </p:cTn>
                              </p:par>
                            </p:childTnLst>
                          </p:cTn>
                        </p:par>
                        <p:par>
                          <p:cTn id="21" fill="hold">
                            <p:stCondLst>
                              <p:cond delay="1750"/>
                            </p:stCondLst>
                            <p:childTnLst>
                              <p:par>
                                <p:cTn id="22" presetID="2" presetClass="entr" presetSubtype="2" fill="hold" grpId="0" nodeType="afterEffect">
                                  <p:stCondLst>
                                    <p:cond delay="0"/>
                                  </p:stCondLst>
                                  <p:childTnLst>
                                    <p:set>
                                      <p:cBhvr>
                                        <p:cTn id="23" dur="1" fill="hold">
                                          <p:stCondLst>
                                            <p:cond delay="0"/>
                                          </p:stCondLst>
                                        </p:cTn>
                                        <p:tgtEl>
                                          <p:spTgt spid="17"/>
                                        </p:tgtEl>
                                        <p:attrNameLst>
                                          <p:attrName>style.visibility</p:attrName>
                                        </p:attrNameLst>
                                      </p:cBhvr>
                                      <p:to>
                                        <p:strVal val="visible"/>
                                      </p:to>
                                    </p:set>
                                    <p:anim calcmode="lin" valueType="num">
                                      <p:cBhvr additive="base">
                                        <p:cTn id="24" dur="500" fill="hold"/>
                                        <p:tgtEl>
                                          <p:spTgt spid="17"/>
                                        </p:tgtEl>
                                        <p:attrNameLst>
                                          <p:attrName>ppt_x</p:attrName>
                                        </p:attrNameLst>
                                      </p:cBhvr>
                                      <p:tavLst>
                                        <p:tav tm="0">
                                          <p:val>
                                            <p:strVal val="1+#ppt_w/2"/>
                                          </p:val>
                                        </p:tav>
                                        <p:tav tm="100000">
                                          <p:val>
                                            <p:strVal val="#ppt_x"/>
                                          </p:val>
                                        </p:tav>
                                      </p:tavLst>
                                    </p:anim>
                                    <p:anim calcmode="lin" valueType="num">
                                      <p:cBhvr additive="base">
                                        <p:cTn id="25" dur="500" fill="hold"/>
                                        <p:tgtEl>
                                          <p:spTgt spid="17"/>
                                        </p:tgtEl>
                                        <p:attrNameLst>
                                          <p:attrName>ppt_y</p:attrName>
                                        </p:attrNameLst>
                                      </p:cBhvr>
                                      <p:tavLst>
                                        <p:tav tm="0">
                                          <p:val>
                                            <p:strVal val="#ppt_y"/>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8" presetClass="entr" presetSubtype="16" fill="hold" grpId="0" nodeType="clickEffect">
                                  <p:stCondLst>
                                    <p:cond delay="0"/>
                                  </p:stCondLst>
                                  <p:childTnLst>
                                    <p:set>
                                      <p:cBhvr>
                                        <p:cTn id="29" dur="1" fill="hold">
                                          <p:stCondLst>
                                            <p:cond delay="0"/>
                                          </p:stCondLst>
                                        </p:cTn>
                                        <p:tgtEl>
                                          <p:spTgt spid="75777"/>
                                        </p:tgtEl>
                                        <p:attrNameLst>
                                          <p:attrName>style.visibility</p:attrName>
                                        </p:attrNameLst>
                                      </p:cBhvr>
                                      <p:to>
                                        <p:strVal val="visible"/>
                                      </p:to>
                                    </p:set>
                                    <p:animEffect transition="in" filter="diamond(in)">
                                      <p:cBhvr>
                                        <p:cTn id="30" dur="2000"/>
                                        <p:tgtEl>
                                          <p:spTgt spid="757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5" grpId="0"/>
      <p:bldP spid="17" grpId="0" animBg="1"/>
      <p:bldP spid="75777"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15"/>
          <p:cNvGrpSpPr>
            <a:grpSpLocks/>
          </p:cNvGrpSpPr>
          <p:nvPr/>
        </p:nvGrpSpPr>
        <p:grpSpPr bwMode="auto">
          <a:xfrm>
            <a:off x="-421928" y="152401"/>
            <a:ext cx="3859212" cy="594955"/>
            <a:chOff x="6168776" y="1221671"/>
            <a:chExt cx="4455682" cy="686849"/>
          </a:xfrm>
        </p:grpSpPr>
        <p:sp>
          <p:nvSpPr>
            <p:cNvPr id="5" name="圆角矩形 4"/>
            <p:cNvSpPr/>
            <p:nvPr/>
          </p:nvSpPr>
          <p:spPr>
            <a:xfrm>
              <a:off x="6168776" y="1221671"/>
              <a:ext cx="4455682" cy="606624"/>
            </a:xfrm>
            <a:prstGeom prst="roundRect">
              <a:avLst>
                <a:gd name="adj" fmla="val 50000"/>
              </a:avLst>
            </a:prstGeom>
            <a:solidFill>
              <a:srgbClr val="FFFFFF"/>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solidFill>
                  <a:srgbClr val="3F7B33"/>
                </a:solidFill>
                <a:latin typeface="等线" panose="020F0502020204030204"/>
                <a:ea typeface="等线" panose="02010600030101010101" pitchFamily="2" charset="-122"/>
              </a:endParaRPr>
            </a:p>
          </p:txBody>
        </p:sp>
        <p:sp>
          <p:nvSpPr>
            <p:cNvPr id="6" name="文本框 13"/>
            <p:cNvSpPr txBox="1">
              <a:spLocks noChangeArrowheads="1"/>
            </p:cNvSpPr>
            <p:nvPr/>
          </p:nvSpPr>
          <p:spPr bwMode="auto">
            <a:xfrm>
              <a:off x="6834600" y="1233423"/>
              <a:ext cx="3067077" cy="675097"/>
            </a:xfrm>
            <a:prstGeom prst="rect">
              <a:avLst/>
            </a:prstGeom>
            <a:noFill/>
            <a:ln w="9525">
              <a:noFill/>
              <a:miter lim="800000"/>
              <a:headEnd/>
              <a:tailEnd/>
            </a:ln>
          </p:spPr>
          <p:txBody>
            <a:bodyPr wrap="none">
              <a:spAutoFit/>
            </a:bodyPr>
            <a:lstStyle/>
            <a:p>
              <a:r>
                <a:rPr lang="zh-CN" altLang="zh-CN" sz="3200" b="1" dirty="0" smtClean="0"/>
                <a:t>【知识目标】</a:t>
              </a:r>
              <a:endParaRPr lang="zh-CN" altLang="zh-CN" sz="3200" b="1" dirty="0"/>
            </a:p>
          </p:txBody>
        </p:sp>
      </p:grpSp>
      <p:sp>
        <p:nvSpPr>
          <p:cNvPr id="7" name="Freeform 5"/>
          <p:cNvSpPr>
            <a:spLocks/>
          </p:cNvSpPr>
          <p:nvPr/>
        </p:nvSpPr>
        <p:spPr bwMode="auto">
          <a:xfrm>
            <a:off x="1116069" y="2442620"/>
            <a:ext cx="2051605" cy="1849755"/>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92D050"/>
          </a:solidFill>
          <a:ln w="9525" cap="flat">
            <a:noFill/>
            <a:prstDash val="solid"/>
            <a:miter lim="800000"/>
            <a:headEnd/>
            <a:tailEnd/>
          </a:ln>
          <a:extLst/>
        </p:spPr>
        <p:txBody>
          <a:bodyPr vert="horz" wrap="square" lIns="121917" tIns="60958" rIns="121917" bIns="60958" numCol="1" anchor="t" anchorCtr="0" compatLnSpc="1">
            <a:prstTxWarp prst="textNoShape">
              <a:avLst/>
            </a:prstTxWarp>
          </a:bodyPr>
          <a:lstStyle/>
          <a:p>
            <a:endParaRPr lang="zh-CN" altLang="en-US"/>
          </a:p>
        </p:txBody>
      </p:sp>
      <p:sp>
        <p:nvSpPr>
          <p:cNvPr id="23" name="TextBox 22"/>
          <p:cNvSpPr txBox="1"/>
          <p:nvPr/>
        </p:nvSpPr>
        <p:spPr>
          <a:xfrm>
            <a:off x="1355609" y="2896187"/>
            <a:ext cx="1572527" cy="1107992"/>
          </a:xfrm>
          <a:prstGeom prst="rect">
            <a:avLst/>
          </a:prstGeom>
          <a:noFill/>
        </p:spPr>
        <p:txBody>
          <a:bodyPr wrap="square" lIns="121917" tIns="60958" rIns="121917" bIns="60958" rtlCol="0">
            <a:spAutoFit/>
          </a:bodyPr>
          <a:lstStyle/>
          <a:p>
            <a:pPr algn="ctr"/>
            <a:r>
              <a:rPr lang="zh-CN" altLang="en-US" sz="3200" b="1" dirty="0" smtClean="0">
                <a:solidFill>
                  <a:schemeClr val="bg1"/>
                </a:solidFill>
                <a:latin typeface="微软雅黑" pitchFamily="34" charset="-122"/>
                <a:ea typeface="微软雅黑" pitchFamily="34" charset="-122"/>
              </a:rPr>
              <a:t>知识</a:t>
            </a:r>
            <a:endParaRPr lang="en-US" altLang="zh-CN" sz="3200" b="1" dirty="0" smtClean="0">
              <a:solidFill>
                <a:schemeClr val="bg1"/>
              </a:solidFill>
              <a:latin typeface="微软雅黑" pitchFamily="34" charset="-122"/>
              <a:ea typeface="微软雅黑" pitchFamily="34" charset="-122"/>
            </a:endParaRPr>
          </a:p>
          <a:p>
            <a:pPr algn="ctr"/>
            <a:r>
              <a:rPr lang="zh-CN" altLang="en-US" sz="3200" b="1" dirty="0" smtClean="0">
                <a:solidFill>
                  <a:schemeClr val="bg1"/>
                </a:solidFill>
                <a:latin typeface="微软雅黑" pitchFamily="34" charset="-122"/>
                <a:ea typeface="微软雅黑" pitchFamily="34" charset="-122"/>
              </a:rPr>
              <a:t>目标</a:t>
            </a:r>
            <a:endParaRPr lang="zh-CN" altLang="en-US" sz="3200" b="1" dirty="0">
              <a:solidFill>
                <a:schemeClr val="bg1"/>
              </a:solidFill>
              <a:latin typeface="微软雅黑" pitchFamily="34" charset="-122"/>
              <a:ea typeface="微软雅黑" pitchFamily="34" charset="-122"/>
            </a:endParaRPr>
          </a:p>
        </p:txBody>
      </p:sp>
      <p:sp>
        <p:nvSpPr>
          <p:cNvPr id="25" name="文本框 24"/>
          <p:cNvSpPr txBox="1"/>
          <p:nvPr/>
        </p:nvSpPr>
        <p:spPr>
          <a:xfrm>
            <a:off x="10648950" y="7753350"/>
            <a:ext cx="723275" cy="344710"/>
          </a:xfrm>
          <a:prstGeom prst="rect">
            <a:avLst/>
          </a:prstGeom>
          <a:noFill/>
        </p:spPr>
        <p:txBody>
          <a:bodyPr wrap="none" rtlCol="0">
            <a:spAutoFit/>
          </a:bodyPr>
          <a:lstStyle/>
          <a:p>
            <a:pPr>
              <a:lnSpc>
                <a:spcPct val="130000"/>
              </a:lnSpc>
            </a:pPr>
            <a:r>
              <a:rPr lang="zh-CN" altLang="en-US" sz="1400" dirty="0" smtClean="0">
                <a:latin typeface="Arial" panose="020B0604020202020204" pitchFamily="34" charset="0"/>
                <a:ea typeface="微软雅黑" panose="020B0503020204020204" pitchFamily="34" charset="-122"/>
              </a:rPr>
              <a:t>延迟符</a:t>
            </a:r>
          </a:p>
        </p:txBody>
      </p:sp>
      <p:sp>
        <p:nvSpPr>
          <p:cNvPr id="27" name="圆角矩形 26"/>
          <p:cNvSpPr/>
          <p:nvPr/>
        </p:nvSpPr>
        <p:spPr>
          <a:xfrm>
            <a:off x="4127314" y="409282"/>
            <a:ext cx="4224469" cy="626611"/>
          </a:xfrm>
          <a:prstGeom prst="roundRect">
            <a:avLst/>
          </a:prstGeom>
          <a:solidFill>
            <a:srgbClr val="92D050"/>
          </a:solidFill>
          <a:ln w="63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500" b="1">
              <a:latin typeface="+mn-ea"/>
            </a:endParaRPr>
          </a:p>
        </p:txBody>
      </p:sp>
      <p:sp>
        <p:nvSpPr>
          <p:cNvPr id="28" name="圆角矩形 27"/>
          <p:cNvSpPr/>
          <p:nvPr/>
        </p:nvSpPr>
        <p:spPr>
          <a:xfrm>
            <a:off x="4127314" y="1154226"/>
            <a:ext cx="4224469" cy="626611"/>
          </a:xfrm>
          <a:prstGeom prst="roundRect">
            <a:avLst/>
          </a:prstGeom>
          <a:solidFill>
            <a:srgbClr val="92D050"/>
          </a:solidFill>
          <a:ln w="63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500" b="1">
              <a:latin typeface="+mn-ea"/>
            </a:endParaRPr>
          </a:p>
        </p:txBody>
      </p:sp>
      <p:sp>
        <p:nvSpPr>
          <p:cNvPr id="29" name="圆角矩形 28"/>
          <p:cNvSpPr/>
          <p:nvPr/>
        </p:nvSpPr>
        <p:spPr>
          <a:xfrm>
            <a:off x="4127314" y="1899169"/>
            <a:ext cx="4224469" cy="626611"/>
          </a:xfrm>
          <a:prstGeom prst="roundRect">
            <a:avLst/>
          </a:prstGeom>
          <a:solidFill>
            <a:srgbClr val="92D050"/>
          </a:solidFill>
          <a:ln w="63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500" b="1">
              <a:latin typeface="+mn-ea"/>
            </a:endParaRPr>
          </a:p>
        </p:txBody>
      </p:sp>
      <p:sp>
        <p:nvSpPr>
          <p:cNvPr id="30" name="圆角矩形 29"/>
          <p:cNvSpPr/>
          <p:nvPr/>
        </p:nvSpPr>
        <p:spPr>
          <a:xfrm>
            <a:off x="4127314" y="2644114"/>
            <a:ext cx="4224469" cy="626611"/>
          </a:xfrm>
          <a:prstGeom prst="roundRect">
            <a:avLst/>
          </a:prstGeom>
          <a:solidFill>
            <a:srgbClr val="92D050"/>
          </a:solidFill>
          <a:ln w="63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500" b="1">
              <a:latin typeface="+mn-ea"/>
            </a:endParaRPr>
          </a:p>
        </p:txBody>
      </p:sp>
      <p:sp>
        <p:nvSpPr>
          <p:cNvPr id="31" name="圆角矩形 30"/>
          <p:cNvSpPr/>
          <p:nvPr/>
        </p:nvSpPr>
        <p:spPr>
          <a:xfrm>
            <a:off x="4127314" y="3389058"/>
            <a:ext cx="4224469" cy="626611"/>
          </a:xfrm>
          <a:prstGeom prst="roundRect">
            <a:avLst/>
          </a:prstGeom>
          <a:solidFill>
            <a:srgbClr val="92D050"/>
          </a:solidFill>
          <a:ln w="63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500" b="1">
              <a:latin typeface="+mn-ea"/>
            </a:endParaRPr>
          </a:p>
        </p:txBody>
      </p:sp>
      <p:sp>
        <p:nvSpPr>
          <p:cNvPr id="34" name="TextBox 24"/>
          <p:cNvSpPr txBox="1"/>
          <p:nvPr/>
        </p:nvSpPr>
        <p:spPr>
          <a:xfrm>
            <a:off x="4595129" y="527397"/>
            <a:ext cx="3084579" cy="461665"/>
          </a:xfrm>
          <a:prstGeom prst="rect">
            <a:avLst/>
          </a:prstGeom>
          <a:noFill/>
        </p:spPr>
        <p:txBody>
          <a:bodyPr wrap="square" lIns="0" tIns="0" rIns="0" bIns="0" rtlCol="0">
            <a:spAutoFit/>
          </a:bodyPr>
          <a:lstStyle/>
          <a:p>
            <a:r>
              <a:rPr lang="zh-CN" altLang="zh-CN" sz="1500" b="1" dirty="0" smtClean="0"/>
              <a:t>了解车险理赔的含义、特点、原则及流程</a:t>
            </a:r>
            <a:endParaRPr lang="zh-CN" altLang="zh-CN" sz="1500" b="1" dirty="0"/>
          </a:p>
        </p:txBody>
      </p:sp>
      <p:sp>
        <p:nvSpPr>
          <p:cNvPr id="35" name="TextBox 25"/>
          <p:cNvSpPr txBox="1"/>
          <p:nvPr/>
        </p:nvSpPr>
        <p:spPr>
          <a:xfrm>
            <a:off x="4564392" y="1347890"/>
            <a:ext cx="3642169" cy="230832"/>
          </a:xfrm>
          <a:prstGeom prst="rect">
            <a:avLst/>
          </a:prstGeom>
          <a:noFill/>
        </p:spPr>
        <p:txBody>
          <a:bodyPr wrap="square" lIns="0" tIns="0" rIns="0" bIns="0" rtlCol="0">
            <a:spAutoFit/>
          </a:bodyPr>
          <a:lstStyle/>
          <a:p>
            <a:r>
              <a:rPr lang="zh-CN" altLang="zh-CN" sz="1500" b="1" dirty="0" smtClean="0"/>
              <a:t>掌握车险案件现场查勘的基本方法</a:t>
            </a:r>
            <a:endParaRPr lang="zh-CN" altLang="zh-CN" sz="1500" b="1" dirty="0"/>
          </a:p>
        </p:txBody>
      </p:sp>
      <p:sp>
        <p:nvSpPr>
          <p:cNvPr id="36" name="TextBox 26"/>
          <p:cNvSpPr txBox="1"/>
          <p:nvPr/>
        </p:nvSpPr>
        <p:spPr>
          <a:xfrm>
            <a:off x="4584133" y="2023325"/>
            <a:ext cx="3673165" cy="461665"/>
          </a:xfrm>
          <a:prstGeom prst="rect">
            <a:avLst/>
          </a:prstGeom>
          <a:noFill/>
        </p:spPr>
        <p:txBody>
          <a:bodyPr wrap="square" lIns="0" tIns="0" rIns="0" bIns="0" rtlCol="0">
            <a:spAutoFit/>
          </a:bodyPr>
          <a:lstStyle/>
          <a:p>
            <a:r>
              <a:rPr lang="zh-CN" altLang="zh-CN" sz="1500" b="1" dirty="0" smtClean="0"/>
              <a:t>掌握施救费用、车辆定损、人身伤亡、其他财产定损、残值处理的基本方法</a:t>
            </a:r>
            <a:endParaRPr lang="zh-CN" altLang="zh-CN" sz="1500" b="1" dirty="0"/>
          </a:p>
        </p:txBody>
      </p:sp>
      <p:sp>
        <p:nvSpPr>
          <p:cNvPr id="37" name="TextBox 27"/>
          <p:cNvSpPr txBox="1"/>
          <p:nvPr/>
        </p:nvSpPr>
        <p:spPr>
          <a:xfrm>
            <a:off x="4595129" y="2854827"/>
            <a:ext cx="3560544" cy="230832"/>
          </a:xfrm>
          <a:prstGeom prst="rect">
            <a:avLst/>
          </a:prstGeom>
          <a:noFill/>
        </p:spPr>
        <p:txBody>
          <a:bodyPr wrap="square" lIns="0" tIns="0" rIns="0" bIns="0" rtlCol="0">
            <a:spAutoFit/>
          </a:bodyPr>
          <a:lstStyle/>
          <a:p>
            <a:r>
              <a:rPr lang="zh-CN" altLang="zh-CN" sz="1500" b="1" dirty="0" smtClean="0"/>
              <a:t>熟悉交强险、商业险的赔款计算方法</a:t>
            </a:r>
            <a:endParaRPr lang="zh-CN" altLang="zh-CN" sz="1500" b="1" dirty="0"/>
          </a:p>
        </p:txBody>
      </p:sp>
      <p:sp>
        <p:nvSpPr>
          <p:cNvPr id="38" name="TextBox 28"/>
          <p:cNvSpPr txBox="1"/>
          <p:nvPr/>
        </p:nvSpPr>
        <p:spPr>
          <a:xfrm>
            <a:off x="4595129" y="3599771"/>
            <a:ext cx="3084579" cy="230832"/>
          </a:xfrm>
          <a:prstGeom prst="rect">
            <a:avLst/>
          </a:prstGeom>
          <a:noFill/>
        </p:spPr>
        <p:txBody>
          <a:bodyPr wrap="square" lIns="0" tIns="0" rIns="0" bIns="0" rtlCol="0">
            <a:spAutoFit/>
          </a:bodyPr>
          <a:lstStyle/>
          <a:p>
            <a:r>
              <a:rPr lang="zh-CN" altLang="zh-CN" sz="1500" b="1" dirty="0" smtClean="0"/>
              <a:t>了解核赔的流程及内容</a:t>
            </a:r>
            <a:endParaRPr lang="zh-CN" altLang="zh-CN" sz="1500" b="1" dirty="0"/>
          </a:p>
        </p:txBody>
      </p:sp>
      <p:sp>
        <p:nvSpPr>
          <p:cNvPr id="20" name="圆角矩形 19"/>
          <p:cNvSpPr/>
          <p:nvPr/>
        </p:nvSpPr>
        <p:spPr>
          <a:xfrm>
            <a:off x="4144564" y="4126683"/>
            <a:ext cx="4224469" cy="626611"/>
          </a:xfrm>
          <a:prstGeom prst="roundRect">
            <a:avLst/>
          </a:prstGeom>
          <a:solidFill>
            <a:srgbClr val="92D050"/>
          </a:solidFill>
          <a:ln w="63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500" b="1">
              <a:latin typeface="+mn-ea"/>
            </a:endParaRPr>
          </a:p>
        </p:txBody>
      </p:sp>
      <p:sp>
        <p:nvSpPr>
          <p:cNvPr id="21" name="圆角矩形 20"/>
          <p:cNvSpPr/>
          <p:nvPr/>
        </p:nvSpPr>
        <p:spPr>
          <a:xfrm>
            <a:off x="4144564" y="4871627"/>
            <a:ext cx="4224469" cy="626611"/>
          </a:xfrm>
          <a:prstGeom prst="roundRect">
            <a:avLst/>
          </a:prstGeom>
          <a:solidFill>
            <a:srgbClr val="92D050"/>
          </a:solidFill>
          <a:ln w="63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500" b="1">
              <a:latin typeface="+mn-ea"/>
            </a:endParaRPr>
          </a:p>
        </p:txBody>
      </p:sp>
      <p:sp>
        <p:nvSpPr>
          <p:cNvPr id="22" name="圆角矩形 21"/>
          <p:cNvSpPr/>
          <p:nvPr/>
        </p:nvSpPr>
        <p:spPr>
          <a:xfrm>
            <a:off x="4144564" y="5616571"/>
            <a:ext cx="4224469" cy="626611"/>
          </a:xfrm>
          <a:prstGeom prst="roundRect">
            <a:avLst/>
          </a:prstGeom>
          <a:solidFill>
            <a:srgbClr val="92D050"/>
          </a:solidFill>
          <a:ln w="63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500" b="1">
              <a:latin typeface="+mn-ea"/>
            </a:endParaRPr>
          </a:p>
        </p:txBody>
      </p:sp>
      <p:sp>
        <p:nvSpPr>
          <p:cNvPr id="24" name="TextBox 23"/>
          <p:cNvSpPr txBox="1"/>
          <p:nvPr/>
        </p:nvSpPr>
        <p:spPr>
          <a:xfrm>
            <a:off x="4612379" y="4314306"/>
            <a:ext cx="3616446" cy="230832"/>
          </a:xfrm>
          <a:prstGeom prst="rect">
            <a:avLst/>
          </a:prstGeom>
          <a:noFill/>
        </p:spPr>
        <p:txBody>
          <a:bodyPr wrap="square" lIns="0" tIns="0" rIns="0" bIns="0" rtlCol="0">
            <a:spAutoFit/>
          </a:bodyPr>
          <a:lstStyle/>
          <a:p>
            <a:r>
              <a:rPr lang="zh-CN" altLang="zh-CN" sz="1500" b="1" dirty="0" smtClean="0"/>
              <a:t>掌握结案处理的基本方法</a:t>
            </a:r>
            <a:endParaRPr lang="zh-CN" altLang="zh-CN" sz="1500" b="1" dirty="0"/>
          </a:p>
        </p:txBody>
      </p:sp>
      <p:sp>
        <p:nvSpPr>
          <p:cNvPr id="32" name="TextBox 24"/>
          <p:cNvSpPr txBox="1"/>
          <p:nvPr/>
        </p:nvSpPr>
        <p:spPr>
          <a:xfrm>
            <a:off x="4612379" y="5082340"/>
            <a:ext cx="3084579" cy="230832"/>
          </a:xfrm>
          <a:prstGeom prst="rect">
            <a:avLst/>
          </a:prstGeom>
          <a:noFill/>
        </p:spPr>
        <p:txBody>
          <a:bodyPr wrap="square" lIns="0" tIns="0" rIns="0" bIns="0" rtlCol="0">
            <a:spAutoFit/>
          </a:bodyPr>
          <a:lstStyle/>
          <a:p>
            <a:r>
              <a:rPr lang="zh-CN" altLang="zh-CN" sz="1500" b="1" dirty="0" smtClean="0"/>
              <a:t>熟悉特殊案件的处理方法</a:t>
            </a:r>
            <a:endParaRPr lang="zh-CN" altLang="zh-CN" sz="1500" b="1" dirty="0"/>
          </a:p>
        </p:txBody>
      </p:sp>
      <p:sp>
        <p:nvSpPr>
          <p:cNvPr id="39" name="TextBox 25"/>
          <p:cNvSpPr txBox="1"/>
          <p:nvPr/>
        </p:nvSpPr>
        <p:spPr>
          <a:xfrm>
            <a:off x="4581642" y="5810235"/>
            <a:ext cx="3642169" cy="230832"/>
          </a:xfrm>
          <a:prstGeom prst="rect">
            <a:avLst/>
          </a:prstGeom>
          <a:noFill/>
        </p:spPr>
        <p:txBody>
          <a:bodyPr wrap="square" lIns="0" tIns="0" rIns="0" bIns="0" rtlCol="0">
            <a:spAutoFit/>
          </a:bodyPr>
          <a:lstStyle/>
          <a:p>
            <a:pPr algn="just"/>
            <a:r>
              <a:rPr lang="zh-CN" altLang="en-US" sz="1500" b="1" dirty="0" smtClean="0">
                <a:latin typeface="+mn-ea"/>
              </a:rPr>
              <a:t>了解国内外汽车保险发展概况</a:t>
            </a:r>
            <a:endParaRPr lang="en-US" altLang="zh-CN" sz="1500" b="1" dirty="0">
              <a:latin typeface="+mn-ea"/>
            </a:endParaRPr>
          </a:p>
        </p:txBody>
      </p:sp>
    </p:spTree>
    <p:extLst>
      <p:ext uri="{BB962C8B-B14F-4D97-AF65-F5344CB8AC3E}">
        <p14:creationId xmlns:p14="http://schemas.microsoft.com/office/powerpoint/2010/main" val="2094906781"/>
      </p:ext>
    </p:extLst>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528" fill="hold" grpId="0" nodeType="afterEffect">
                                  <p:stCondLst>
                                    <p:cond delay="0"/>
                                  </p:stCondLst>
                                  <p:childTnLst>
                                    <p:set>
                                      <p:cBhvr>
                                        <p:cTn id="11" dur="1" fill="hold">
                                          <p:stCondLst>
                                            <p:cond delay="0"/>
                                          </p:stCondLst>
                                        </p:cTn>
                                        <p:tgtEl>
                                          <p:spTgt spid="23"/>
                                        </p:tgtEl>
                                        <p:attrNameLst>
                                          <p:attrName>style.visibility</p:attrName>
                                        </p:attrNameLst>
                                      </p:cBhvr>
                                      <p:to>
                                        <p:strVal val="visible"/>
                                      </p:to>
                                    </p:set>
                                    <p:anim calcmode="lin" valueType="num">
                                      <p:cBhvr>
                                        <p:cTn id="12" dur="500" fill="hold"/>
                                        <p:tgtEl>
                                          <p:spTgt spid="23"/>
                                        </p:tgtEl>
                                        <p:attrNameLst>
                                          <p:attrName>ppt_w</p:attrName>
                                        </p:attrNameLst>
                                      </p:cBhvr>
                                      <p:tavLst>
                                        <p:tav tm="0">
                                          <p:val>
                                            <p:fltVal val="0"/>
                                          </p:val>
                                        </p:tav>
                                        <p:tav tm="100000">
                                          <p:val>
                                            <p:strVal val="#ppt_w"/>
                                          </p:val>
                                        </p:tav>
                                      </p:tavLst>
                                    </p:anim>
                                    <p:anim calcmode="lin" valueType="num">
                                      <p:cBhvr>
                                        <p:cTn id="13" dur="500" fill="hold"/>
                                        <p:tgtEl>
                                          <p:spTgt spid="23"/>
                                        </p:tgtEl>
                                        <p:attrNameLst>
                                          <p:attrName>ppt_h</p:attrName>
                                        </p:attrNameLst>
                                      </p:cBhvr>
                                      <p:tavLst>
                                        <p:tav tm="0">
                                          <p:val>
                                            <p:fltVal val="0"/>
                                          </p:val>
                                        </p:tav>
                                        <p:tav tm="100000">
                                          <p:val>
                                            <p:strVal val="#ppt_h"/>
                                          </p:val>
                                        </p:tav>
                                      </p:tavLst>
                                    </p:anim>
                                    <p:animEffect transition="in" filter="fade">
                                      <p:cBhvr>
                                        <p:cTn id="14" dur="500"/>
                                        <p:tgtEl>
                                          <p:spTgt spid="23"/>
                                        </p:tgtEl>
                                      </p:cBhvr>
                                    </p:animEffect>
                                    <p:anim calcmode="lin" valueType="num">
                                      <p:cBhvr>
                                        <p:cTn id="15" dur="500" fill="hold"/>
                                        <p:tgtEl>
                                          <p:spTgt spid="23"/>
                                        </p:tgtEl>
                                        <p:attrNameLst>
                                          <p:attrName>ppt_x</p:attrName>
                                        </p:attrNameLst>
                                      </p:cBhvr>
                                      <p:tavLst>
                                        <p:tav tm="0">
                                          <p:val>
                                            <p:fltVal val="0.5"/>
                                          </p:val>
                                        </p:tav>
                                        <p:tav tm="100000">
                                          <p:val>
                                            <p:strVal val="#ppt_x"/>
                                          </p:val>
                                        </p:tav>
                                      </p:tavLst>
                                    </p:anim>
                                    <p:anim calcmode="lin" valueType="num">
                                      <p:cBhvr>
                                        <p:cTn id="16" dur="500" fill="hold"/>
                                        <p:tgtEl>
                                          <p:spTgt spid="23"/>
                                        </p:tgtEl>
                                        <p:attrNameLst>
                                          <p:attrName>ppt_y</p:attrName>
                                        </p:attrNameLst>
                                      </p:cBhvr>
                                      <p:tavLst>
                                        <p:tav tm="0">
                                          <p:val>
                                            <p:fltVal val="0.5"/>
                                          </p:val>
                                        </p:tav>
                                        <p:tav tm="100000">
                                          <p:val>
                                            <p:strVal val="#ppt_y"/>
                                          </p:val>
                                        </p:tav>
                                      </p:tavLst>
                                    </p:anim>
                                  </p:childTnLst>
                                </p:cTn>
                              </p:par>
                              <p:par>
                                <p:cTn id="17" presetID="53" presetClass="entr" presetSubtype="528" fill="hold" grpId="0" nodeType="with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p:cTn id="19" dur="500" fill="hold"/>
                                        <p:tgtEl>
                                          <p:spTgt spid="7"/>
                                        </p:tgtEl>
                                        <p:attrNameLst>
                                          <p:attrName>ppt_w</p:attrName>
                                        </p:attrNameLst>
                                      </p:cBhvr>
                                      <p:tavLst>
                                        <p:tav tm="0">
                                          <p:val>
                                            <p:fltVal val="0"/>
                                          </p:val>
                                        </p:tav>
                                        <p:tav tm="100000">
                                          <p:val>
                                            <p:strVal val="#ppt_w"/>
                                          </p:val>
                                        </p:tav>
                                      </p:tavLst>
                                    </p:anim>
                                    <p:anim calcmode="lin" valueType="num">
                                      <p:cBhvr>
                                        <p:cTn id="20" dur="500" fill="hold"/>
                                        <p:tgtEl>
                                          <p:spTgt spid="7"/>
                                        </p:tgtEl>
                                        <p:attrNameLst>
                                          <p:attrName>ppt_h</p:attrName>
                                        </p:attrNameLst>
                                      </p:cBhvr>
                                      <p:tavLst>
                                        <p:tav tm="0">
                                          <p:val>
                                            <p:fltVal val="0"/>
                                          </p:val>
                                        </p:tav>
                                        <p:tav tm="100000">
                                          <p:val>
                                            <p:strVal val="#ppt_h"/>
                                          </p:val>
                                        </p:tav>
                                      </p:tavLst>
                                    </p:anim>
                                    <p:animEffect transition="in" filter="fade">
                                      <p:cBhvr>
                                        <p:cTn id="21" dur="500"/>
                                        <p:tgtEl>
                                          <p:spTgt spid="7"/>
                                        </p:tgtEl>
                                      </p:cBhvr>
                                    </p:animEffect>
                                    <p:anim calcmode="lin" valueType="num">
                                      <p:cBhvr>
                                        <p:cTn id="22" dur="500" fill="hold"/>
                                        <p:tgtEl>
                                          <p:spTgt spid="7"/>
                                        </p:tgtEl>
                                        <p:attrNameLst>
                                          <p:attrName>ppt_x</p:attrName>
                                        </p:attrNameLst>
                                      </p:cBhvr>
                                      <p:tavLst>
                                        <p:tav tm="0">
                                          <p:val>
                                            <p:fltVal val="0.5"/>
                                          </p:val>
                                        </p:tav>
                                        <p:tav tm="100000">
                                          <p:val>
                                            <p:strVal val="#ppt_x"/>
                                          </p:val>
                                        </p:tav>
                                      </p:tavLst>
                                    </p:anim>
                                    <p:anim calcmode="lin" valueType="num">
                                      <p:cBhvr>
                                        <p:cTn id="23" dur="500" fill="hold"/>
                                        <p:tgtEl>
                                          <p:spTgt spid="7"/>
                                        </p:tgtEl>
                                        <p:attrNameLst>
                                          <p:attrName>ppt_y</p:attrName>
                                        </p:attrNameLst>
                                      </p:cBhvr>
                                      <p:tavLst>
                                        <p:tav tm="0">
                                          <p:val>
                                            <p:fltVal val="0.5"/>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2" presetClass="entr" presetSubtype="4" fill="hold" grpId="0" nodeType="clickEffect">
                                  <p:stCondLst>
                                    <p:cond delay="0"/>
                                  </p:stCondLst>
                                  <p:childTnLst>
                                    <p:set>
                                      <p:cBhvr>
                                        <p:cTn id="27" dur="1" fill="hold">
                                          <p:stCondLst>
                                            <p:cond delay="0"/>
                                          </p:stCondLst>
                                        </p:cTn>
                                        <p:tgtEl>
                                          <p:spTgt spid="25"/>
                                        </p:tgtEl>
                                        <p:attrNameLst>
                                          <p:attrName>style.visibility</p:attrName>
                                        </p:attrNameLst>
                                      </p:cBhvr>
                                      <p:to>
                                        <p:strVal val="visible"/>
                                      </p:to>
                                    </p:set>
                                    <p:animEffect transition="in" filter="wipe(down)">
                                      <p:cBhvr>
                                        <p:cTn id="28" dur="750"/>
                                        <p:tgtEl>
                                          <p:spTgt spid="25"/>
                                        </p:tgtEl>
                                      </p:cBhvr>
                                    </p:animEffect>
                                  </p:childTnLst>
                                </p:cTn>
                              </p:par>
                            </p:childTnLst>
                          </p:cTn>
                        </p:par>
                        <p:par>
                          <p:cTn id="29" fill="hold">
                            <p:stCondLst>
                              <p:cond delay="750"/>
                            </p:stCondLst>
                            <p:childTnLst>
                              <p:par>
                                <p:cTn id="30" presetID="22" presetClass="entr" presetSubtype="8" fill="hold" grpId="0" nodeType="afterEffect">
                                  <p:stCondLst>
                                    <p:cond delay="0"/>
                                  </p:stCondLst>
                                  <p:childTnLst>
                                    <p:set>
                                      <p:cBhvr>
                                        <p:cTn id="31" dur="1" fill="hold">
                                          <p:stCondLst>
                                            <p:cond delay="0"/>
                                          </p:stCondLst>
                                        </p:cTn>
                                        <p:tgtEl>
                                          <p:spTgt spid="34"/>
                                        </p:tgtEl>
                                        <p:attrNameLst>
                                          <p:attrName>style.visibility</p:attrName>
                                        </p:attrNameLst>
                                      </p:cBhvr>
                                      <p:to>
                                        <p:strVal val="visible"/>
                                      </p:to>
                                    </p:set>
                                    <p:animEffect transition="in" filter="wipe(left)">
                                      <p:cBhvr>
                                        <p:cTn id="32" dur="300"/>
                                        <p:tgtEl>
                                          <p:spTgt spid="34"/>
                                        </p:tgtEl>
                                      </p:cBhvr>
                                    </p:animEffect>
                                  </p:childTnLst>
                                </p:cTn>
                              </p:par>
                              <p:par>
                                <p:cTn id="33" presetID="22" presetClass="entr" presetSubtype="8" fill="hold" grpId="0" nodeType="withEffect">
                                  <p:stCondLst>
                                    <p:cond delay="0"/>
                                  </p:stCondLst>
                                  <p:childTnLst>
                                    <p:set>
                                      <p:cBhvr>
                                        <p:cTn id="34" dur="1" fill="hold">
                                          <p:stCondLst>
                                            <p:cond delay="0"/>
                                          </p:stCondLst>
                                        </p:cTn>
                                        <p:tgtEl>
                                          <p:spTgt spid="27"/>
                                        </p:tgtEl>
                                        <p:attrNameLst>
                                          <p:attrName>style.visibility</p:attrName>
                                        </p:attrNameLst>
                                      </p:cBhvr>
                                      <p:to>
                                        <p:strVal val="visible"/>
                                      </p:to>
                                    </p:set>
                                    <p:animEffect transition="in" filter="wipe(left)">
                                      <p:cBhvr>
                                        <p:cTn id="35" dur="300"/>
                                        <p:tgtEl>
                                          <p:spTgt spid="27"/>
                                        </p:tgtEl>
                                      </p:cBhvr>
                                    </p:animEffect>
                                  </p:childTnLst>
                                </p:cTn>
                              </p:par>
                            </p:childTnLst>
                          </p:cTn>
                        </p:par>
                        <p:par>
                          <p:cTn id="36" fill="hold">
                            <p:stCondLst>
                              <p:cond delay="1050"/>
                            </p:stCondLst>
                            <p:childTnLst>
                              <p:par>
                                <p:cTn id="37" presetID="22" presetClass="entr" presetSubtype="8" fill="hold" grpId="0" nodeType="afterEffect">
                                  <p:stCondLst>
                                    <p:cond delay="0"/>
                                  </p:stCondLst>
                                  <p:childTnLst>
                                    <p:set>
                                      <p:cBhvr>
                                        <p:cTn id="38" dur="1" fill="hold">
                                          <p:stCondLst>
                                            <p:cond delay="0"/>
                                          </p:stCondLst>
                                        </p:cTn>
                                        <p:tgtEl>
                                          <p:spTgt spid="35"/>
                                        </p:tgtEl>
                                        <p:attrNameLst>
                                          <p:attrName>style.visibility</p:attrName>
                                        </p:attrNameLst>
                                      </p:cBhvr>
                                      <p:to>
                                        <p:strVal val="visible"/>
                                      </p:to>
                                    </p:set>
                                    <p:animEffect transition="in" filter="wipe(left)">
                                      <p:cBhvr>
                                        <p:cTn id="39" dur="300"/>
                                        <p:tgtEl>
                                          <p:spTgt spid="35"/>
                                        </p:tgtEl>
                                      </p:cBhvr>
                                    </p:animEffect>
                                  </p:childTnLst>
                                </p:cTn>
                              </p:par>
                              <p:par>
                                <p:cTn id="40" presetID="22" presetClass="entr" presetSubtype="8" fill="hold" nodeType="withEffect">
                                  <p:stCondLst>
                                    <p:cond delay="0"/>
                                  </p:stCondLst>
                                  <p:childTnLst>
                                    <p:set>
                                      <p:cBhvr>
                                        <p:cTn id="41" dur="1" fill="hold">
                                          <p:stCondLst>
                                            <p:cond delay="0"/>
                                          </p:stCondLst>
                                        </p:cTn>
                                        <p:tgtEl>
                                          <p:spTgt spid="28"/>
                                        </p:tgtEl>
                                        <p:attrNameLst>
                                          <p:attrName>style.visibility</p:attrName>
                                        </p:attrNameLst>
                                      </p:cBhvr>
                                      <p:to>
                                        <p:strVal val="visible"/>
                                      </p:to>
                                    </p:set>
                                    <p:animEffect transition="in" filter="wipe(left)">
                                      <p:cBhvr>
                                        <p:cTn id="42" dur="300"/>
                                        <p:tgtEl>
                                          <p:spTgt spid="28"/>
                                        </p:tgtEl>
                                      </p:cBhvr>
                                    </p:animEffect>
                                  </p:childTnLst>
                                </p:cTn>
                              </p:par>
                            </p:childTnLst>
                          </p:cTn>
                        </p:par>
                        <p:par>
                          <p:cTn id="43" fill="hold">
                            <p:stCondLst>
                              <p:cond delay="1350"/>
                            </p:stCondLst>
                            <p:childTnLst>
                              <p:par>
                                <p:cTn id="44" presetID="22" presetClass="entr" presetSubtype="8" fill="hold" grpId="0" nodeType="afterEffect">
                                  <p:stCondLst>
                                    <p:cond delay="0"/>
                                  </p:stCondLst>
                                  <p:childTnLst>
                                    <p:set>
                                      <p:cBhvr>
                                        <p:cTn id="45" dur="1" fill="hold">
                                          <p:stCondLst>
                                            <p:cond delay="0"/>
                                          </p:stCondLst>
                                        </p:cTn>
                                        <p:tgtEl>
                                          <p:spTgt spid="36"/>
                                        </p:tgtEl>
                                        <p:attrNameLst>
                                          <p:attrName>style.visibility</p:attrName>
                                        </p:attrNameLst>
                                      </p:cBhvr>
                                      <p:to>
                                        <p:strVal val="visible"/>
                                      </p:to>
                                    </p:set>
                                    <p:animEffect transition="in" filter="wipe(left)">
                                      <p:cBhvr>
                                        <p:cTn id="46" dur="300"/>
                                        <p:tgtEl>
                                          <p:spTgt spid="36"/>
                                        </p:tgtEl>
                                      </p:cBhvr>
                                    </p:animEffect>
                                  </p:childTnLst>
                                </p:cTn>
                              </p:par>
                              <p:par>
                                <p:cTn id="47" presetID="22" presetClass="entr" presetSubtype="8" fill="hold" grpId="0" nodeType="withEffect">
                                  <p:stCondLst>
                                    <p:cond delay="0"/>
                                  </p:stCondLst>
                                  <p:childTnLst>
                                    <p:set>
                                      <p:cBhvr>
                                        <p:cTn id="48" dur="1" fill="hold">
                                          <p:stCondLst>
                                            <p:cond delay="0"/>
                                          </p:stCondLst>
                                        </p:cTn>
                                        <p:tgtEl>
                                          <p:spTgt spid="29"/>
                                        </p:tgtEl>
                                        <p:attrNameLst>
                                          <p:attrName>style.visibility</p:attrName>
                                        </p:attrNameLst>
                                      </p:cBhvr>
                                      <p:to>
                                        <p:strVal val="visible"/>
                                      </p:to>
                                    </p:set>
                                    <p:animEffect transition="in" filter="wipe(left)">
                                      <p:cBhvr>
                                        <p:cTn id="49" dur="300"/>
                                        <p:tgtEl>
                                          <p:spTgt spid="29"/>
                                        </p:tgtEl>
                                      </p:cBhvr>
                                    </p:animEffect>
                                  </p:childTnLst>
                                </p:cTn>
                              </p:par>
                            </p:childTnLst>
                          </p:cTn>
                        </p:par>
                        <p:par>
                          <p:cTn id="50" fill="hold">
                            <p:stCondLst>
                              <p:cond delay="1650"/>
                            </p:stCondLst>
                            <p:childTnLst>
                              <p:par>
                                <p:cTn id="51" presetID="22" presetClass="entr" presetSubtype="8" fill="hold" grpId="0" nodeType="afterEffect">
                                  <p:stCondLst>
                                    <p:cond delay="0"/>
                                  </p:stCondLst>
                                  <p:childTnLst>
                                    <p:set>
                                      <p:cBhvr>
                                        <p:cTn id="52" dur="1" fill="hold">
                                          <p:stCondLst>
                                            <p:cond delay="0"/>
                                          </p:stCondLst>
                                        </p:cTn>
                                        <p:tgtEl>
                                          <p:spTgt spid="37"/>
                                        </p:tgtEl>
                                        <p:attrNameLst>
                                          <p:attrName>style.visibility</p:attrName>
                                        </p:attrNameLst>
                                      </p:cBhvr>
                                      <p:to>
                                        <p:strVal val="visible"/>
                                      </p:to>
                                    </p:set>
                                    <p:animEffect transition="in" filter="wipe(left)">
                                      <p:cBhvr>
                                        <p:cTn id="53" dur="300"/>
                                        <p:tgtEl>
                                          <p:spTgt spid="37"/>
                                        </p:tgtEl>
                                      </p:cBhvr>
                                    </p:animEffect>
                                  </p:childTnLst>
                                </p:cTn>
                              </p:par>
                              <p:par>
                                <p:cTn id="54" presetID="22" presetClass="entr" presetSubtype="8" fill="hold" grpId="0" nodeType="withEffect">
                                  <p:stCondLst>
                                    <p:cond delay="0"/>
                                  </p:stCondLst>
                                  <p:childTnLst>
                                    <p:set>
                                      <p:cBhvr>
                                        <p:cTn id="55" dur="1" fill="hold">
                                          <p:stCondLst>
                                            <p:cond delay="0"/>
                                          </p:stCondLst>
                                        </p:cTn>
                                        <p:tgtEl>
                                          <p:spTgt spid="30"/>
                                        </p:tgtEl>
                                        <p:attrNameLst>
                                          <p:attrName>style.visibility</p:attrName>
                                        </p:attrNameLst>
                                      </p:cBhvr>
                                      <p:to>
                                        <p:strVal val="visible"/>
                                      </p:to>
                                    </p:set>
                                    <p:animEffect transition="in" filter="wipe(left)">
                                      <p:cBhvr>
                                        <p:cTn id="56" dur="300"/>
                                        <p:tgtEl>
                                          <p:spTgt spid="30"/>
                                        </p:tgtEl>
                                      </p:cBhvr>
                                    </p:animEffect>
                                  </p:childTnLst>
                                </p:cTn>
                              </p:par>
                            </p:childTnLst>
                          </p:cTn>
                        </p:par>
                        <p:par>
                          <p:cTn id="57" fill="hold">
                            <p:stCondLst>
                              <p:cond delay="1950"/>
                            </p:stCondLst>
                            <p:childTnLst>
                              <p:par>
                                <p:cTn id="58" presetID="22" presetClass="entr" presetSubtype="8" fill="hold" grpId="0" nodeType="afterEffect">
                                  <p:stCondLst>
                                    <p:cond delay="0"/>
                                  </p:stCondLst>
                                  <p:childTnLst>
                                    <p:set>
                                      <p:cBhvr>
                                        <p:cTn id="59" dur="1" fill="hold">
                                          <p:stCondLst>
                                            <p:cond delay="0"/>
                                          </p:stCondLst>
                                        </p:cTn>
                                        <p:tgtEl>
                                          <p:spTgt spid="38"/>
                                        </p:tgtEl>
                                        <p:attrNameLst>
                                          <p:attrName>style.visibility</p:attrName>
                                        </p:attrNameLst>
                                      </p:cBhvr>
                                      <p:to>
                                        <p:strVal val="visible"/>
                                      </p:to>
                                    </p:set>
                                    <p:animEffect transition="in" filter="wipe(left)">
                                      <p:cBhvr>
                                        <p:cTn id="60" dur="300"/>
                                        <p:tgtEl>
                                          <p:spTgt spid="38"/>
                                        </p:tgtEl>
                                      </p:cBhvr>
                                    </p:animEffect>
                                  </p:childTnLst>
                                </p:cTn>
                              </p:par>
                              <p:par>
                                <p:cTn id="61" presetID="22" presetClass="entr" presetSubtype="8" fill="hold" grpId="0" nodeType="withEffect">
                                  <p:stCondLst>
                                    <p:cond delay="0"/>
                                  </p:stCondLst>
                                  <p:childTnLst>
                                    <p:set>
                                      <p:cBhvr>
                                        <p:cTn id="62" dur="1" fill="hold">
                                          <p:stCondLst>
                                            <p:cond delay="0"/>
                                          </p:stCondLst>
                                        </p:cTn>
                                        <p:tgtEl>
                                          <p:spTgt spid="31"/>
                                        </p:tgtEl>
                                        <p:attrNameLst>
                                          <p:attrName>style.visibility</p:attrName>
                                        </p:attrNameLst>
                                      </p:cBhvr>
                                      <p:to>
                                        <p:strVal val="visible"/>
                                      </p:to>
                                    </p:set>
                                    <p:animEffect transition="in" filter="wipe(left)">
                                      <p:cBhvr>
                                        <p:cTn id="63" dur="300"/>
                                        <p:tgtEl>
                                          <p:spTgt spid="31"/>
                                        </p:tgtEl>
                                      </p:cBhvr>
                                    </p:animEffect>
                                  </p:childTnLst>
                                </p:cTn>
                              </p:par>
                            </p:childTnLst>
                          </p:cTn>
                        </p:par>
                        <p:par>
                          <p:cTn id="64" fill="hold">
                            <p:stCondLst>
                              <p:cond delay="2250"/>
                            </p:stCondLst>
                            <p:childTnLst>
                              <p:par>
                                <p:cTn id="65" presetID="22" presetClass="entr" presetSubtype="8" fill="hold" grpId="0" nodeType="afterEffect">
                                  <p:stCondLst>
                                    <p:cond delay="0"/>
                                  </p:stCondLst>
                                  <p:childTnLst>
                                    <p:set>
                                      <p:cBhvr>
                                        <p:cTn id="66" dur="1" fill="hold">
                                          <p:stCondLst>
                                            <p:cond delay="0"/>
                                          </p:stCondLst>
                                        </p:cTn>
                                        <p:tgtEl>
                                          <p:spTgt spid="24"/>
                                        </p:tgtEl>
                                        <p:attrNameLst>
                                          <p:attrName>style.visibility</p:attrName>
                                        </p:attrNameLst>
                                      </p:cBhvr>
                                      <p:to>
                                        <p:strVal val="visible"/>
                                      </p:to>
                                    </p:set>
                                    <p:animEffect transition="in" filter="wipe(left)">
                                      <p:cBhvr>
                                        <p:cTn id="67" dur="300"/>
                                        <p:tgtEl>
                                          <p:spTgt spid="24"/>
                                        </p:tgtEl>
                                      </p:cBhvr>
                                    </p:animEffect>
                                  </p:childTnLst>
                                </p:cTn>
                              </p:par>
                              <p:par>
                                <p:cTn id="68" presetID="22" presetClass="entr" presetSubtype="8" fill="hold" grpId="0" nodeType="withEffect">
                                  <p:stCondLst>
                                    <p:cond delay="0"/>
                                  </p:stCondLst>
                                  <p:childTnLst>
                                    <p:set>
                                      <p:cBhvr>
                                        <p:cTn id="69" dur="1" fill="hold">
                                          <p:stCondLst>
                                            <p:cond delay="0"/>
                                          </p:stCondLst>
                                        </p:cTn>
                                        <p:tgtEl>
                                          <p:spTgt spid="20"/>
                                        </p:tgtEl>
                                        <p:attrNameLst>
                                          <p:attrName>style.visibility</p:attrName>
                                        </p:attrNameLst>
                                      </p:cBhvr>
                                      <p:to>
                                        <p:strVal val="visible"/>
                                      </p:to>
                                    </p:set>
                                    <p:animEffect transition="in" filter="wipe(left)">
                                      <p:cBhvr>
                                        <p:cTn id="70" dur="300"/>
                                        <p:tgtEl>
                                          <p:spTgt spid="20"/>
                                        </p:tgtEl>
                                      </p:cBhvr>
                                    </p:animEffect>
                                  </p:childTnLst>
                                </p:cTn>
                              </p:par>
                            </p:childTnLst>
                          </p:cTn>
                        </p:par>
                        <p:par>
                          <p:cTn id="71" fill="hold">
                            <p:stCondLst>
                              <p:cond delay="2550"/>
                            </p:stCondLst>
                            <p:childTnLst>
                              <p:par>
                                <p:cTn id="72" presetID="22" presetClass="entr" presetSubtype="8" fill="hold" grpId="0" nodeType="afterEffect">
                                  <p:stCondLst>
                                    <p:cond delay="0"/>
                                  </p:stCondLst>
                                  <p:childTnLst>
                                    <p:set>
                                      <p:cBhvr>
                                        <p:cTn id="73" dur="1" fill="hold">
                                          <p:stCondLst>
                                            <p:cond delay="0"/>
                                          </p:stCondLst>
                                        </p:cTn>
                                        <p:tgtEl>
                                          <p:spTgt spid="32"/>
                                        </p:tgtEl>
                                        <p:attrNameLst>
                                          <p:attrName>style.visibility</p:attrName>
                                        </p:attrNameLst>
                                      </p:cBhvr>
                                      <p:to>
                                        <p:strVal val="visible"/>
                                      </p:to>
                                    </p:set>
                                    <p:animEffect transition="in" filter="wipe(left)">
                                      <p:cBhvr>
                                        <p:cTn id="74" dur="300"/>
                                        <p:tgtEl>
                                          <p:spTgt spid="32"/>
                                        </p:tgtEl>
                                      </p:cBhvr>
                                    </p:animEffect>
                                  </p:childTnLst>
                                </p:cTn>
                              </p:par>
                              <p:par>
                                <p:cTn id="75" presetID="22" presetClass="entr" presetSubtype="8" fill="hold" grpId="0" nodeType="withEffect">
                                  <p:stCondLst>
                                    <p:cond delay="0"/>
                                  </p:stCondLst>
                                  <p:childTnLst>
                                    <p:set>
                                      <p:cBhvr>
                                        <p:cTn id="76" dur="1" fill="hold">
                                          <p:stCondLst>
                                            <p:cond delay="0"/>
                                          </p:stCondLst>
                                        </p:cTn>
                                        <p:tgtEl>
                                          <p:spTgt spid="21"/>
                                        </p:tgtEl>
                                        <p:attrNameLst>
                                          <p:attrName>style.visibility</p:attrName>
                                        </p:attrNameLst>
                                      </p:cBhvr>
                                      <p:to>
                                        <p:strVal val="visible"/>
                                      </p:to>
                                    </p:set>
                                    <p:animEffect transition="in" filter="wipe(left)">
                                      <p:cBhvr>
                                        <p:cTn id="77" dur="300"/>
                                        <p:tgtEl>
                                          <p:spTgt spid="21"/>
                                        </p:tgtEl>
                                      </p:cBhvr>
                                    </p:animEffect>
                                  </p:childTnLst>
                                </p:cTn>
                              </p:par>
                            </p:childTnLst>
                          </p:cTn>
                        </p:par>
                        <p:par>
                          <p:cTn id="78" fill="hold">
                            <p:stCondLst>
                              <p:cond delay="2850"/>
                            </p:stCondLst>
                            <p:childTnLst>
                              <p:par>
                                <p:cTn id="79" presetID="22" presetClass="entr" presetSubtype="8" fill="hold" grpId="0" nodeType="afterEffect">
                                  <p:stCondLst>
                                    <p:cond delay="0"/>
                                  </p:stCondLst>
                                  <p:childTnLst>
                                    <p:set>
                                      <p:cBhvr>
                                        <p:cTn id="80" dur="1" fill="hold">
                                          <p:stCondLst>
                                            <p:cond delay="0"/>
                                          </p:stCondLst>
                                        </p:cTn>
                                        <p:tgtEl>
                                          <p:spTgt spid="39"/>
                                        </p:tgtEl>
                                        <p:attrNameLst>
                                          <p:attrName>style.visibility</p:attrName>
                                        </p:attrNameLst>
                                      </p:cBhvr>
                                      <p:to>
                                        <p:strVal val="visible"/>
                                      </p:to>
                                    </p:set>
                                    <p:animEffect transition="in" filter="wipe(left)">
                                      <p:cBhvr>
                                        <p:cTn id="81" dur="300"/>
                                        <p:tgtEl>
                                          <p:spTgt spid="39"/>
                                        </p:tgtEl>
                                      </p:cBhvr>
                                    </p:animEffect>
                                  </p:childTnLst>
                                </p:cTn>
                              </p:par>
                              <p:par>
                                <p:cTn id="82" presetID="22" presetClass="entr" presetSubtype="8" fill="hold" nodeType="withEffect">
                                  <p:stCondLst>
                                    <p:cond delay="0"/>
                                  </p:stCondLst>
                                  <p:childTnLst>
                                    <p:set>
                                      <p:cBhvr>
                                        <p:cTn id="83" dur="1" fill="hold">
                                          <p:stCondLst>
                                            <p:cond delay="0"/>
                                          </p:stCondLst>
                                        </p:cTn>
                                        <p:tgtEl>
                                          <p:spTgt spid="22"/>
                                        </p:tgtEl>
                                        <p:attrNameLst>
                                          <p:attrName>style.visibility</p:attrName>
                                        </p:attrNameLst>
                                      </p:cBhvr>
                                      <p:to>
                                        <p:strVal val="visible"/>
                                      </p:to>
                                    </p:set>
                                    <p:animEffect transition="in" filter="wipe(left)">
                                      <p:cBhvr>
                                        <p:cTn id="84" dur="3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23" grpId="0"/>
      <p:bldP spid="25" grpId="0"/>
      <p:bldP spid="27" grpId="0" animBg="1"/>
      <p:bldP spid="29" grpId="0" animBg="1"/>
      <p:bldP spid="30" grpId="0" animBg="1"/>
      <p:bldP spid="31" grpId="0" animBg="1"/>
      <p:bldP spid="34" grpId="0"/>
      <p:bldP spid="35" grpId="0"/>
      <p:bldP spid="36" grpId="0"/>
      <p:bldP spid="37" grpId="0"/>
      <p:bldP spid="38" grpId="0"/>
      <p:bldP spid="20" grpId="0" animBg="1"/>
      <p:bldP spid="21" grpId="0" animBg="1"/>
      <p:bldP spid="24" grpId="0"/>
      <p:bldP spid="32" grpId="0"/>
      <p:bldP spid="39"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5"/>
          <p:cNvGrpSpPr>
            <a:grpSpLocks/>
          </p:cNvGrpSpPr>
          <p:nvPr/>
        </p:nvGrpSpPr>
        <p:grpSpPr bwMode="auto">
          <a:xfrm>
            <a:off x="-421927" y="152402"/>
            <a:ext cx="3940043" cy="594953"/>
            <a:chOff x="6168777" y="1221676"/>
            <a:chExt cx="4549007" cy="686848"/>
          </a:xfrm>
        </p:grpSpPr>
        <p:sp>
          <p:nvSpPr>
            <p:cNvPr id="5" name="圆角矩形 4"/>
            <p:cNvSpPr/>
            <p:nvPr/>
          </p:nvSpPr>
          <p:spPr>
            <a:xfrm>
              <a:off x="6168777" y="1221676"/>
              <a:ext cx="4549007" cy="593421"/>
            </a:xfrm>
            <a:prstGeom prst="roundRect">
              <a:avLst>
                <a:gd name="adj" fmla="val 50000"/>
              </a:avLst>
            </a:prstGeom>
            <a:solidFill>
              <a:srgbClr val="FFFFFF"/>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solidFill>
                  <a:srgbClr val="3F7B33"/>
                </a:solidFill>
                <a:latin typeface="等线" panose="020F0502020204030204"/>
                <a:ea typeface="等线" panose="02010600030101010101" pitchFamily="2" charset="-122"/>
              </a:endParaRPr>
            </a:p>
          </p:txBody>
        </p:sp>
        <p:sp>
          <p:nvSpPr>
            <p:cNvPr id="6" name="文本框 13"/>
            <p:cNvSpPr txBox="1">
              <a:spLocks noChangeArrowheads="1"/>
            </p:cNvSpPr>
            <p:nvPr/>
          </p:nvSpPr>
          <p:spPr bwMode="auto">
            <a:xfrm>
              <a:off x="6834602" y="1233426"/>
              <a:ext cx="3781472" cy="675098"/>
            </a:xfrm>
            <a:prstGeom prst="rect">
              <a:avLst/>
            </a:prstGeom>
            <a:noFill/>
            <a:ln w="9525">
              <a:noFill/>
              <a:miter lim="800000"/>
              <a:headEnd/>
              <a:tailEnd/>
            </a:ln>
          </p:spPr>
          <p:txBody>
            <a:bodyPr wrap="none">
              <a:spAutoFit/>
            </a:bodyPr>
            <a:lstStyle/>
            <a:p>
              <a:r>
                <a:rPr lang="en-US" altLang="zh-CN" sz="3200" b="1" dirty="0" smtClean="0">
                  <a:solidFill>
                    <a:schemeClr val="accent1"/>
                  </a:solidFill>
                </a:rPr>
                <a:t>6.9 </a:t>
              </a:r>
              <a:r>
                <a:rPr lang="zh-CN" altLang="en-US" sz="3200" b="1" dirty="0" smtClean="0">
                  <a:solidFill>
                    <a:schemeClr val="accent1"/>
                  </a:solidFill>
                </a:rPr>
                <a:t>保险欺诈分析</a:t>
              </a:r>
              <a:endParaRPr lang="zh-CN" altLang="zh-CN" sz="3200" b="1" dirty="0">
                <a:solidFill>
                  <a:schemeClr val="accent1"/>
                </a:solidFill>
              </a:endParaRPr>
            </a:p>
          </p:txBody>
        </p:sp>
      </p:grpSp>
      <p:sp>
        <p:nvSpPr>
          <p:cNvPr id="23" name="TextBox 22"/>
          <p:cNvSpPr txBox="1"/>
          <p:nvPr/>
        </p:nvSpPr>
        <p:spPr>
          <a:xfrm>
            <a:off x="976393" y="1735810"/>
            <a:ext cx="4556502" cy="1600434"/>
          </a:xfrm>
          <a:prstGeom prst="rect">
            <a:avLst/>
          </a:prstGeom>
          <a:noFill/>
        </p:spPr>
        <p:txBody>
          <a:bodyPr wrap="square" lIns="121917" tIns="60958" rIns="121917" bIns="60958" rtlCol="0">
            <a:spAutoFit/>
          </a:bodyPr>
          <a:lstStyle/>
          <a:p>
            <a:pPr algn="ctr"/>
            <a:r>
              <a:rPr lang="zh-CN" altLang="en-US" sz="3200" b="1" dirty="0" smtClean="0">
                <a:solidFill>
                  <a:schemeClr val="bg1"/>
                </a:solidFill>
                <a:latin typeface="微软雅黑" pitchFamily="34" charset="-122"/>
                <a:ea typeface="微软雅黑" pitchFamily="34" charset="-122"/>
              </a:rPr>
              <a:t>能力</a:t>
            </a:r>
            <a:endParaRPr lang="en-US" altLang="zh-CN" sz="3200" b="1" dirty="0" smtClean="0">
              <a:solidFill>
                <a:schemeClr val="bg1"/>
              </a:solidFill>
              <a:latin typeface="微软雅黑" pitchFamily="34" charset="-122"/>
              <a:ea typeface="微软雅黑" pitchFamily="34" charset="-122"/>
            </a:endParaRPr>
          </a:p>
          <a:p>
            <a:pPr algn="ctr"/>
            <a:r>
              <a:rPr lang="zh-CN" altLang="en-US" sz="3200" b="1" dirty="0" smtClean="0">
                <a:solidFill>
                  <a:schemeClr val="bg1"/>
                </a:solidFill>
                <a:latin typeface="微软雅黑" pitchFamily="34" charset="-122"/>
                <a:ea typeface="微软雅黑" pitchFamily="34" charset="-122"/>
              </a:rPr>
              <a:t>目标</a:t>
            </a:r>
            <a:endParaRPr lang="en-US" altLang="zh-CN" sz="3200" b="1" dirty="0" smtClean="0">
              <a:solidFill>
                <a:schemeClr val="bg1"/>
              </a:solidFill>
              <a:latin typeface="微软雅黑" pitchFamily="34" charset="-122"/>
              <a:ea typeface="微软雅黑" pitchFamily="34" charset="-122"/>
            </a:endParaRPr>
          </a:p>
          <a:p>
            <a:pPr algn="ctr"/>
            <a:endParaRPr lang="zh-CN" altLang="en-US" sz="3200" b="1" dirty="0">
              <a:solidFill>
                <a:schemeClr val="bg1"/>
              </a:solidFill>
              <a:latin typeface="微软雅黑" pitchFamily="34" charset="-122"/>
              <a:ea typeface="微软雅黑" pitchFamily="34" charset="-122"/>
            </a:endParaRPr>
          </a:p>
        </p:txBody>
      </p:sp>
      <p:sp>
        <p:nvSpPr>
          <p:cNvPr id="25" name="文本框 24"/>
          <p:cNvSpPr txBox="1"/>
          <p:nvPr/>
        </p:nvSpPr>
        <p:spPr>
          <a:xfrm>
            <a:off x="10617954" y="7768848"/>
            <a:ext cx="723275" cy="344710"/>
          </a:xfrm>
          <a:prstGeom prst="rect">
            <a:avLst/>
          </a:prstGeom>
          <a:noFill/>
        </p:spPr>
        <p:txBody>
          <a:bodyPr wrap="none" rtlCol="0">
            <a:spAutoFit/>
          </a:bodyPr>
          <a:lstStyle/>
          <a:p>
            <a:pPr>
              <a:lnSpc>
                <a:spcPct val="130000"/>
              </a:lnSpc>
            </a:pPr>
            <a:r>
              <a:rPr lang="zh-CN" altLang="en-US" sz="1400" dirty="0" smtClean="0">
                <a:latin typeface="Arial" panose="020B0604020202020204" pitchFamily="34" charset="0"/>
                <a:ea typeface="微软雅黑" panose="020B0503020204020204" pitchFamily="34" charset="-122"/>
              </a:rPr>
              <a:t>延迟符</a:t>
            </a:r>
          </a:p>
        </p:txBody>
      </p:sp>
      <p:sp>
        <p:nvSpPr>
          <p:cNvPr id="17" name="圆角矩形 16"/>
          <p:cNvSpPr/>
          <p:nvPr/>
        </p:nvSpPr>
        <p:spPr>
          <a:xfrm>
            <a:off x="325821" y="1047378"/>
            <a:ext cx="11235915" cy="5430914"/>
          </a:xfrm>
          <a:prstGeom prst="roundRect">
            <a:avLst/>
          </a:prstGeom>
          <a:no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p>
        </p:txBody>
      </p:sp>
      <p:sp>
        <p:nvSpPr>
          <p:cNvPr id="75777" name="Rectangle 1"/>
          <p:cNvSpPr>
            <a:spLocks noChangeArrowheads="1"/>
          </p:cNvSpPr>
          <p:nvPr/>
        </p:nvSpPr>
        <p:spPr bwMode="auto">
          <a:xfrm>
            <a:off x="993957" y="1638247"/>
            <a:ext cx="9314480" cy="3985706"/>
          </a:xfrm>
          <a:prstGeom prst="rect">
            <a:avLst/>
          </a:prstGeom>
          <a:noFill/>
          <a:ln w="9525">
            <a:noFill/>
            <a:miter lim="800000"/>
            <a:headEnd/>
            <a:tailEnd/>
          </a:ln>
          <a:effectLst/>
        </p:spPr>
        <p:txBody>
          <a:bodyPr vert="horz" wrap="square" lIns="91440" tIns="45720" rIns="91440" bIns="0" numCol="1" anchor="ctr" anchorCtr="0" compatLnSpc="1">
            <a:prstTxWarp prst="textNoShape">
              <a:avLst/>
            </a:prstTxWarp>
            <a:spAutoFit/>
          </a:bodyPr>
          <a:lstStyle/>
          <a:p>
            <a:pPr indent="457200"/>
            <a:r>
              <a:rPr lang="en-US" altLang="zh-CN" sz="3000" b="1" dirty="0"/>
              <a:t>6.9.2 </a:t>
            </a:r>
            <a:r>
              <a:rPr lang="zh-CN" altLang="en-US" sz="3000" b="1" dirty="0"/>
              <a:t>保险欺诈表现形式分析</a:t>
            </a:r>
            <a:endParaRPr lang="en-US" altLang="zh-CN" sz="3000" b="1" dirty="0"/>
          </a:p>
          <a:p>
            <a:pPr indent="457200"/>
            <a:endParaRPr lang="zh-CN" altLang="zh-CN" sz="3200" b="1" dirty="0" smtClean="0">
              <a:latin typeface="+mn-ea"/>
            </a:endParaRPr>
          </a:p>
          <a:p>
            <a:pPr indent="457200"/>
            <a:r>
              <a:rPr lang="en-US" altLang="zh-CN" sz="2400" b="1" dirty="0" smtClean="0"/>
              <a:t>1</a:t>
            </a:r>
            <a:r>
              <a:rPr lang="zh-CN" altLang="zh-CN" sz="2400" b="1" dirty="0" smtClean="0"/>
              <a:t>．谎报出险</a:t>
            </a:r>
          </a:p>
          <a:p>
            <a:pPr indent="457200"/>
            <a:r>
              <a:rPr lang="en-US" altLang="zh-CN" sz="2400" b="1" dirty="0" smtClean="0"/>
              <a:t>2</a:t>
            </a:r>
            <a:r>
              <a:rPr lang="zh-CN" altLang="zh-CN" sz="2400" b="1" dirty="0" smtClean="0"/>
              <a:t>．先险后保</a:t>
            </a:r>
          </a:p>
          <a:p>
            <a:pPr indent="457200"/>
            <a:r>
              <a:rPr lang="en-US" altLang="zh-CN" sz="2400" b="1" dirty="0" smtClean="0"/>
              <a:t>3</a:t>
            </a:r>
            <a:r>
              <a:rPr lang="zh-CN" altLang="zh-CN" sz="2400" b="1" dirty="0" smtClean="0"/>
              <a:t>．低险高赔</a:t>
            </a:r>
          </a:p>
          <a:p>
            <a:pPr indent="457200"/>
            <a:r>
              <a:rPr lang="en-US" altLang="zh-CN" sz="2400" b="1" dirty="0" smtClean="0"/>
              <a:t>4</a:t>
            </a:r>
            <a:r>
              <a:rPr lang="zh-CN" altLang="zh-CN" sz="2400" b="1" dirty="0" smtClean="0"/>
              <a:t>．一险多赔</a:t>
            </a:r>
            <a:endParaRPr lang="en-US" altLang="zh-CN" sz="2400" b="1" dirty="0" smtClean="0"/>
          </a:p>
          <a:p>
            <a:pPr indent="457200"/>
            <a:r>
              <a:rPr lang="en-US" altLang="zh-CN" sz="2400" b="1" dirty="0" smtClean="0"/>
              <a:t>5.    </a:t>
            </a:r>
            <a:r>
              <a:rPr lang="zh-CN" altLang="zh-CN" sz="2400" b="1" dirty="0" smtClean="0"/>
              <a:t>假险骗赔</a:t>
            </a:r>
            <a:endParaRPr lang="en-US" altLang="zh-CN" sz="2400" b="1" dirty="0" smtClean="0"/>
          </a:p>
          <a:p>
            <a:pPr indent="457200"/>
            <a:r>
              <a:rPr lang="en-US" altLang="zh-CN" sz="2400" b="1" dirty="0" smtClean="0"/>
              <a:t>6.    </a:t>
            </a:r>
            <a:r>
              <a:rPr lang="zh-CN" altLang="zh-CN" sz="2400" b="1" dirty="0" smtClean="0"/>
              <a:t>冒名顶替</a:t>
            </a:r>
            <a:endParaRPr lang="en-US" altLang="zh-CN" sz="2400" b="1" dirty="0" smtClean="0"/>
          </a:p>
          <a:p>
            <a:pPr indent="457200"/>
            <a:endParaRPr lang="zh-CN" altLang="zh-CN" sz="2400" b="1" dirty="0" smtClean="0"/>
          </a:p>
          <a:p>
            <a:endParaRPr lang="zh-CN" altLang="zh-CN" sz="2400" b="1" dirty="0" smtClean="0"/>
          </a:p>
        </p:txBody>
      </p:sp>
    </p:spTree>
    <p:extLst>
      <p:ext uri="{BB962C8B-B14F-4D97-AF65-F5344CB8AC3E}">
        <p14:creationId xmlns:p14="http://schemas.microsoft.com/office/powerpoint/2010/main" val="2094906781"/>
      </p:ext>
    </p:extLst>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528" fill="hold" grpId="0" nodeType="afterEffect">
                                  <p:stCondLst>
                                    <p:cond delay="0"/>
                                  </p:stCondLst>
                                  <p:childTnLst>
                                    <p:set>
                                      <p:cBhvr>
                                        <p:cTn id="11" dur="1" fill="hold">
                                          <p:stCondLst>
                                            <p:cond delay="0"/>
                                          </p:stCondLst>
                                        </p:cTn>
                                        <p:tgtEl>
                                          <p:spTgt spid="23"/>
                                        </p:tgtEl>
                                        <p:attrNameLst>
                                          <p:attrName>style.visibility</p:attrName>
                                        </p:attrNameLst>
                                      </p:cBhvr>
                                      <p:to>
                                        <p:strVal val="visible"/>
                                      </p:to>
                                    </p:set>
                                    <p:anim calcmode="lin" valueType="num">
                                      <p:cBhvr>
                                        <p:cTn id="12" dur="500" fill="hold"/>
                                        <p:tgtEl>
                                          <p:spTgt spid="23"/>
                                        </p:tgtEl>
                                        <p:attrNameLst>
                                          <p:attrName>ppt_w</p:attrName>
                                        </p:attrNameLst>
                                      </p:cBhvr>
                                      <p:tavLst>
                                        <p:tav tm="0">
                                          <p:val>
                                            <p:fltVal val="0"/>
                                          </p:val>
                                        </p:tav>
                                        <p:tav tm="100000">
                                          <p:val>
                                            <p:strVal val="#ppt_w"/>
                                          </p:val>
                                        </p:tav>
                                      </p:tavLst>
                                    </p:anim>
                                    <p:anim calcmode="lin" valueType="num">
                                      <p:cBhvr>
                                        <p:cTn id="13" dur="500" fill="hold"/>
                                        <p:tgtEl>
                                          <p:spTgt spid="23"/>
                                        </p:tgtEl>
                                        <p:attrNameLst>
                                          <p:attrName>ppt_h</p:attrName>
                                        </p:attrNameLst>
                                      </p:cBhvr>
                                      <p:tavLst>
                                        <p:tav tm="0">
                                          <p:val>
                                            <p:fltVal val="0"/>
                                          </p:val>
                                        </p:tav>
                                        <p:tav tm="100000">
                                          <p:val>
                                            <p:strVal val="#ppt_h"/>
                                          </p:val>
                                        </p:tav>
                                      </p:tavLst>
                                    </p:anim>
                                    <p:animEffect transition="in" filter="fade">
                                      <p:cBhvr>
                                        <p:cTn id="14" dur="500"/>
                                        <p:tgtEl>
                                          <p:spTgt spid="23"/>
                                        </p:tgtEl>
                                      </p:cBhvr>
                                    </p:animEffect>
                                    <p:anim calcmode="lin" valueType="num">
                                      <p:cBhvr>
                                        <p:cTn id="15" dur="500" fill="hold"/>
                                        <p:tgtEl>
                                          <p:spTgt spid="23"/>
                                        </p:tgtEl>
                                        <p:attrNameLst>
                                          <p:attrName>ppt_x</p:attrName>
                                        </p:attrNameLst>
                                      </p:cBhvr>
                                      <p:tavLst>
                                        <p:tav tm="0">
                                          <p:val>
                                            <p:fltVal val="0.5"/>
                                          </p:val>
                                        </p:tav>
                                        <p:tav tm="100000">
                                          <p:val>
                                            <p:strVal val="#ppt_x"/>
                                          </p:val>
                                        </p:tav>
                                      </p:tavLst>
                                    </p:anim>
                                    <p:anim calcmode="lin" valueType="num">
                                      <p:cBhvr>
                                        <p:cTn id="16" dur="500" fill="hold"/>
                                        <p:tgtEl>
                                          <p:spTgt spid="23"/>
                                        </p:tgtEl>
                                        <p:attrNameLst>
                                          <p:attrName>ppt_y</p:attrName>
                                        </p:attrNameLst>
                                      </p:cBhvr>
                                      <p:tavLst>
                                        <p:tav tm="0">
                                          <p:val>
                                            <p:fltVal val="0.5"/>
                                          </p:val>
                                        </p:tav>
                                        <p:tav tm="100000">
                                          <p:val>
                                            <p:strVal val="#ppt_y"/>
                                          </p:val>
                                        </p:tav>
                                      </p:tavLst>
                                    </p:anim>
                                  </p:childTnLst>
                                </p:cTn>
                              </p:par>
                            </p:childTnLst>
                          </p:cTn>
                        </p:par>
                        <p:par>
                          <p:cTn id="17" fill="hold">
                            <p:stCondLst>
                              <p:cond delay="1000"/>
                            </p:stCondLst>
                            <p:childTnLst>
                              <p:par>
                                <p:cTn id="18" presetID="22" presetClass="entr" presetSubtype="4" fill="hold" grpId="0" nodeType="afterEffect">
                                  <p:stCondLst>
                                    <p:cond delay="0"/>
                                  </p:stCondLst>
                                  <p:childTnLst>
                                    <p:set>
                                      <p:cBhvr>
                                        <p:cTn id="19" dur="1" fill="hold">
                                          <p:stCondLst>
                                            <p:cond delay="0"/>
                                          </p:stCondLst>
                                        </p:cTn>
                                        <p:tgtEl>
                                          <p:spTgt spid="25"/>
                                        </p:tgtEl>
                                        <p:attrNameLst>
                                          <p:attrName>style.visibility</p:attrName>
                                        </p:attrNameLst>
                                      </p:cBhvr>
                                      <p:to>
                                        <p:strVal val="visible"/>
                                      </p:to>
                                    </p:set>
                                    <p:animEffect transition="in" filter="wipe(down)">
                                      <p:cBhvr>
                                        <p:cTn id="20" dur="750"/>
                                        <p:tgtEl>
                                          <p:spTgt spid="25"/>
                                        </p:tgtEl>
                                      </p:cBhvr>
                                    </p:animEffect>
                                  </p:childTnLst>
                                </p:cTn>
                              </p:par>
                            </p:childTnLst>
                          </p:cTn>
                        </p:par>
                        <p:par>
                          <p:cTn id="21" fill="hold">
                            <p:stCondLst>
                              <p:cond delay="1750"/>
                            </p:stCondLst>
                            <p:childTnLst>
                              <p:par>
                                <p:cTn id="22" presetID="2" presetClass="entr" presetSubtype="2" fill="hold" grpId="0" nodeType="afterEffect">
                                  <p:stCondLst>
                                    <p:cond delay="0"/>
                                  </p:stCondLst>
                                  <p:childTnLst>
                                    <p:set>
                                      <p:cBhvr>
                                        <p:cTn id="23" dur="1" fill="hold">
                                          <p:stCondLst>
                                            <p:cond delay="0"/>
                                          </p:stCondLst>
                                        </p:cTn>
                                        <p:tgtEl>
                                          <p:spTgt spid="17"/>
                                        </p:tgtEl>
                                        <p:attrNameLst>
                                          <p:attrName>style.visibility</p:attrName>
                                        </p:attrNameLst>
                                      </p:cBhvr>
                                      <p:to>
                                        <p:strVal val="visible"/>
                                      </p:to>
                                    </p:set>
                                    <p:anim calcmode="lin" valueType="num">
                                      <p:cBhvr additive="base">
                                        <p:cTn id="24" dur="500" fill="hold"/>
                                        <p:tgtEl>
                                          <p:spTgt spid="17"/>
                                        </p:tgtEl>
                                        <p:attrNameLst>
                                          <p:attrName>ppt_x</p:attrName>
                                        </p:attrNameLst>
                                      </p:cBhvr>
                                      <p:tavLst>
                                        <p:tav tm="0">
                                          <p:val>
                                            <p:strVal val="1+#ppt_w/2"/>
                                          </p:val>
                                        </p:tav>
                                        <p:tav tm="100000">
                                          <p:val>
                                            <p:strVal val="#ppt_x"/>
                                          </p:val>
                                        </p:tav>
                                      </p:tavLst>
                                    </p:anim>
                                    <p:anim calcmode="lin" valueType="num">
                                      <p:cBhvr additive="base">
                                        <p:cTn id="25" dur="500" fill="hold"/>
                                        <p:tgtEl>
                                          <p:spTgt spid="17"/>
                                        </p:tgtEl>
                                        <p:attrNameLst>
                                          <p:attrName>ppt_y</p:attrName>
                                        </p:attrNameLst>
                                      </p:cBhvr>
                                      <p:tavLst>
                                        <p:tav tm="0">
                                          <p:val>
                                            <p:strVal val="#ppt_y"/>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8" presetClass="entr" presetSubtype="16" fill="hold" grpId="0" nodeType="clickEffect">
                                  <p:stCondLst>
                                    <p:cond delay="0"/>
                                  </p:stCondLst>
                                  <p:childTnLst>
                                    <p:set>
                                      <p:cBhvr>
                                        <p:cTn id="29" dur="1" fill="hold">
                                          <p:stCondLst>
                                            <p:cond delay="0"/>
                                          </p:stCondLst>
                                        </p:cTn>
                                        <p:tgtEl>
                                          <p:spTgt spid="75777"/>
                                        </p:tgtEl>
                                        <p:attrNameLst>
                                          <p:attrName>style.visibility</p:attrName>
                                        </p:attrNameLst>
                                      </p:cBhvr>
                                      <p:to>
                                        <p:strVal val="visible"/>
                                      </p:to>
                                    </p:set>
                                    <p:animEffect transition="in" filter="diamond(in)">
                                      <p:cBhvr>
                                        <p:cTn id="30" dur="2000"/>
                                        <p:tgtEl>
                                          <p:spTgt spid="757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5" grpId="0"/>
      <p:bldP spid="17" grpId="0" animBg="1"/>
      <p:bldP spid="75777"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5"/>
          <p:cNvGrpSpPr>
            <a:grpSpLocks/>
          </p:cNvGrpSpPr>
          <p:nvPr/>
        </p:nvGrpSpPr>
        <p:grpSpPr bwMode="auto">
          <a:xfrm>
            <a:off x="-421927" y="152402"/>
            <a:ext cx="3940043" cy="594953"/>
            <a:chOff x="6168777" y="1221676"/>
            <a:chExt cx="4549007" cy="686848"/>
          </a:xfrm>
        </p:grpSpPr>
        <p:sp>
          <p:nvSpPr>
            <p:cNvPr id="5" name="圆角矩形 4"/>
            <p:cNvSpPr/>
            <p:nvPr/>
          </p:nvSpPr>
          <p:spPr>
            <a:xfrm>
              <a:off x="6168777" y="1221676"/>
              <a:ext cx="4549007" cy="593421"/>
            </a:xfrm>
            <a:prstGeom prst="roundRect">
              <a:avLst>
                <a:gd name="adj" fmla="val 50000"/>
              </a:avLst>
            </a:prstGeom>
            <a:solidFill>
              <a:srgbClr val="FFFFFF"/>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solidFill>
                  <a:srgbClr val="3F7B33"/>
                </a:solidFill>
                <a:latin typeface="等线" panose="020F0502020204030204"/>
                <a:ea typeface="等线" panose="02010600030101010101" pitchFamily="2" charset="-122"/>
              </a:endParaRPr>
            </a:p>
          </p:txBody>
        </p:sp>
        <p:sp>
          <p:nvSpPr>
            <p:cNvPr id="6" name="文本框 13"/>
            <p:cNvSpPr txBox="1">
              <a:spLocks noChangeArrowheads="1"/>
            </p:cNvSpPr>
            <p:nvPr/>
          </p:nvSpPr>
          <p:spPr bwMode="auto">
            <a:xfrm>
              <a:off x="6834602" y="1233426"/>
              <a:ext cx="3781472" cy="675098"/>
            </a:xfrm>
            <a:prstGeom prst="rect">
              <a:avLst/>
            </a:prstGeom>
            <a:noFill/>
            <a:ln w="9525">
              <a:noFill/>
              <a:miter lim="800000"/>
              <a:headEnd/>
              <a:tailEnd/>
            </a:ln>
          </p:spPr>
          <p:txBody>
            <a:bodyPr wrap="none">
              <a:spAutoFit/>
            </a:bodyPr>
            <a:lstStyle/>
            <a:p>
              <a:r>
                <a:rPr lang="en-US" altLang="zh-CN" sz="3200" b="1" dirty="0" smtClean="0">
                  <a:solidFill>
                    <a:schemeClr val="accent1"/>
                  </a:solidFill>
                </a:rPr>
                <a:t>6.9 </a:t>
              </a:r>
              <a:r>
                <a:rPr lang="zh-CN" altLang="en-US" sz="3200" b="1" dirty="0" smtClean="0">
                  <a:solidFill>
                    <a:schemeClr val="accent1"/>
                  </a:solidFill>
                </a:rPr>
                <a:t>保险欺诈分析</a:t>
              </a:r>
              <a:endParaRPr lang="zh-CN" altLang="zh-CN" sz="3200" b="1" dirty="0">
                <a:solidFill>
                  <a:schemeClr val="accent1"/>
                </a:solidFill>
              </a:endParaRPr>
            </a:p>
          </p:txBody>
        </p:sp>
      </p:grpSp>
      <p:sp>
        <p:nvSpPr>
          <p:cNvPr id="23" name="TextBox 22"/>
          <p:cNvSpPr txBox="1"/>
          <p:nvPr/>
        </p:nvSpPr>
        <p:spPr>
          <a:xfrm>
            <a:off x="976393" y="1735810"/>
            <a:ext cx="4556502" cy="1600434"/>
          </a:xfrm>
          <a:prstGeom prst="rect">
            <a:avLst/>
          </a:prstGeom>
          <a:noFill/>
        </p:spPr>
        <p:txBody>
          <a:bodyPr wrap="square" lIns="121917" tIns="60958" rIns="121917" bIns="60958" rtlCol="0">
            <a:spAutoFit/>
          </a:bodyPr>
          <a:lstStyle/>
          <a:p>
            <a:pPr algn="ctr"/>
            <a:r>
              <a:rPr lang="zh-CN" altLang="en-US" sz="3200" b="1" dirty="0" smtClean="0">
                <a:solidFill>
                  <a:schemeClr val="bg1"/>
                </a:solidFill>
                <a:latin typeface="微软雅黑" pitchFamily="34" charset="-122"/>
                <a:ea typeface="微软雅黑" pitchFamily="34" charset="-122"/>
              </a:rPr>
              <a:t>能力</a:t>
            </a:r>
            <a:endParaRPr lang="en-US" altLang="zh-CN" sz="3200" b="1" dirty="0" smtClean="0">
              <a:solidFill>
                <a:schemeClr val="bg1"/>
              </a:solidFill>
              <a:latin typeface="微软雅黑" pitchFamily="34" charset="-122"/>
              <a:ea typeface="微软雅黑" pitchFamily="34" charset="-122"/>
            </a:endParaRPr>
          </a:p>
          <a:p>
            <a:pPr algn="ctr"/>
            <a:r>
              <a:rPr lang="zh-CN" altLang="en-US" sz="3200" b="1" dirty="0" smtClean="0">
                <a:solidFill>
                  <a:schemeClr val="bg1"/>
                </a:solidFill>
                <a:latin typeface="微软雅黑" pitchFamily="34" charset="-122"/>
                <a:ea typeface="微软雅黑" pitchFamily="34" charset="-122"/>
              </a:rPr>
              <a:t>目标</a:t>
            </a:r>
            <a:endParaRPr lang="en-US" altLang="zh-CN" sz="3200" b="1" dirty="0" smtClean="0">
              <a:solidFill>
                <a:schemeClr val="bg1"/>
              </a:solidFill>
              <a:latin typeface="微软雅黑" pitchFamily="34" charset="-122"/>
              <a:ea typeface="微软雅黑" pitchFamily="34" charset="-122"/>
            </a:endParaRPr>
          </a:p>
          <a:p>
            <a:pPr algn="ctr"/>
            <a:endParaRPr lang="zh-CN" altLang="en-US" sz="3200" b="1" dirty="0">
              <a:solidFill>
                <a:schemeClr val="bg1"/>
              </a:solidFill>
              <a:latin typeface="微软雅黑" pitchFamily="34" charset="-122"/>
              <a:ea typeface="微软雅黑" pitchFamily="34" charset="-122"/>
            </a:endParaRPr>
          </a:p>
        </p:txBody>
      </p:sp>
      <p:sp>
        <p:nvSpPr>
          <p:cNvPr id="25" name="文本框 24"/>
          <p:cNvSpPr txBox="1"/>
          <p:nvPr/>
        </p:nvSpPr>
        <p:spPr>
          <a:xfrm>
            <a:off x="10617954" y="7768848"/>
            <a:ext cx="723275" cy="344710"/>
          </a:xfrm>
          <a:prstGeom prst="rect">
            <a:avLst/>
          </a:prstGeom>
          <a:noFill/>
        </p:spPr>
        <p:txBody>
          <a:bodyPr wrap="none" rtlCol="0">
            <a:spAutoFit/>
          </a:bodyPr>
          <a:lstStyle/>
          <a:p>
            <a:pPr>
              <a:lnSpc>
                <a:spcPct val="130000"/>
              </a:lnSpc>
            </a:pPr>
            <a:r>
              <a:rPr lang="zh-CN" altLang="en-US" sz="1400" dirty="0" smtClean="0">
                <a:latin typeface="Arial" panose="020B0604020202020204" pitchFamily="34" charset="0"/>
                <a:ea typeface="微软雅黑" panose="020B0503020204020204" pitchFamily="34" charset="-122"/>
              </a:rPr>
              <a:t>延迟符</a:t>
            </a:r>
          </a:p>
        </p:txBody>
      </p:sp>
      <p:sp>
        <p:nvSpPr>
          <p:cNvPr id="17" name="圆角矩形 16"/>
          <p:cNvSpPr/>
          <p:nvPr/>
        </p:nvSpPr>
        <p:spPr>
          <a:xfrm>
            <a:off x="325821" y="1047378"/>
            <a:ext cx="11235915" cy="5430914"/>
          </a:xfrm>
          <a:prstGeom prst="roundRect">
            <a:avLst/>
          </a:prstGeom>
          <a:no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p>
        </p:txBody>
      </p:sp>
      <p:sp>
        <p:nvSpPr>
          <p:cNvPr id="75777" name="Rectangle 1"/>
          <p:cNvSpPr>
            <a:spLocks noChangeArrowheads="1"/>
          </p:cNvSpPr>
          <p:nvPr/>
        </p:nvSpPr>
        <p:spPr bwMode="auto">
          <a:xfrm>
            <a:off x="993957" y="1453581"/>
            <a:ext cx="9314480" cy="4355038"/>
          </a:xfrm>
          <a:prstGeom prst="rect">
            <a:avLst/>
          </a:prstGeom>
          <a:noFill/>
          <a:ln w="9525">
            <a:noFill/>
            <a:miter lim="800000"/>
            <a:headEnd/>
            <a:tailEnd/>
          </a:ln>
          <a:effectLst/>
        </p:spPr>
        <p:txBody>
          <a:bodyPr vert="horz" wrap="square" lIns="91440" tIns="45720" rIns="91440" bIns="0" numCol="1" anchor="ctr" anchorCtr="0" compatLnSpc="1">
            <a:prstTxWarp prst="textNoShape">
              <a:avLst/>
            </a:prstTxWarp>
            <a:spAutoFit/>
          </a:bodyPr>
          <a:lstStyle/>
          <a:p>
            <a:pPr indent="457200"/>
            <a:r>
              <a:rPr lang="en-US" altLang="zh-CN" sz="3000" b="1" dirty="0"/>
              <a:t>6.9.3 </a:t>
            </a:r>
            <a:r>
              <a:rPr lang="zh-CN" altLang="en-US" sz="3000" b="1" dirty="0"/>
              <a:t>保险欺诈防范措施分析</a:t>
            </a:r>
            <a:endParaRPr lang="en-US" altLang="zh-CN" sz="3000" b="1" dirty="0"/>
          </a:p>
          <a:p>
            <a:pPr indent="457200"/>
            <a:endParaRPr lang="zh-CN" altLang="zh-CN" sz="3200" b="1" dirty="0" smtClean="0">
              <a:latin typeface="+mn-ea"/>
            </a:endParaRPr>
          </a:p>
          <a:p>
            <a:pPr indent="457200"/>
            <a:r>
              <a:rPr lang="en-US" altLang="zh-CN" sz="2400" b="1" dirty="0" smtClean="0"/>
              <a:t>1</a:t>
            </a:r>
            <a:r>
              <a:rPr lang="zh-CN" altLang="zh-CN" sz="2400" b="1" dirty="0" smtClean="0"/>
              <a:t>．加强政府监管，规范市场行为</a:t>
            </a:r>
          </a:p>
          <a:p>
            <a:pPr indent="457200"/>
            <a:r>
              <a:rPr lang="en-US" altLang="zh-CN" sz="2400" b="1" dirty="0" smtClean="0"/>
              <a:t>2</a:t>
            </a:r>
            <a:r>
              <a:rPr lang="zh-CN" altLang="zh-CN" sz="2400" b="1" dirty="0" smtClean="0"/>
              <a:t>．保险公司加大反保险欺诈骗赔工作的投入</a:t>
            </a:r>
          </a:p>
          <a:p>
            <a:pPr indent="457200"/>
            <a:r>
              <a:rPr lang="en-US" altLang="zh-CN" sz="2400" b="1" dirty="0" smtClean="0"/>
              <a:t>3</a:t>
            </a:r>
            <a:r>
              <a:rPr lang="zh-CN" altLang="zh-CN" sz="2400" b="1" dirty="0" smtClean="0"/>
              <a:t>．保险公司积极加强保险知识普及</a:t>
            </a:r>
          </a:p>
          <a:p>
            <a:pPr indent="457200"/>
            <a:r>
              <a:rPr lang="en-US" altLang="zh-CN" sz="2400" b="1" dirty="0" smtClean="0"/>
              <a:t>4</a:t>
            </a:r>
            <a:r>
              <a:rPr lang="zh-CN" altLang="zh-CN" sz="2400" b="1" dirty="0" smtClean="0"/>
              <a:t>．保险公司加强和有关部门的合作</a:t>
            </a:r>
            <a:endParaRPr lang="en-US" altLang="zh-CN" sz="2400" b="1" dirty="0" smtClean="0"/>
          </a:p>
          <a:p>
            <a:pPr indent="457200"/>
            <a:r>
              <a:rPr lang="en-US" altLang="zh-CN" sz="2400" b="1" dirty="0" smtClean="0"/>
              <a:t>5.    </a:t>
            </a:r>
            <a:r>
              <a:rPr lang="zh-CN" altLang="zh-CN" sz="2400" b="1" dirty="0" smtClean="0"/>
              <a:t>建立高水平的理赔队伍，加强理赔管理</a:t>
            </a:r>
          </a:p>
          <a:p>
            <a:pPr indent="457200"/>
            <a:r>
              <a:rPr lang="en-US" altLang="zh-CN" sz="2400" b="1" dirty="0" smtClean="0"/>
              <a:t>6.    </a:t>
            </a:r>
            <a:r>
              <a:rPr lang="zh-CN" altLang="zh-CN" sz="2400" b="1" dirty="0" smtClean="0"/>
              <a:t>建立举报制度，实行奖励措施</a:t>
            </a:r>
          </a:p>
          <a:p>
            <a:pPr indent="457200"/>
            <a:endParaRPr lang="en-US" altLang="zh-CN" sz="2400" dirty="0" smtClean="0"/>
          </a:p>
          <a:p>
            <a:pPr indent="457200"/>
            <a:endParaRPr lang="zh-CN" altLang="zh-CN" sz="2400" b="1" dirty="0" smtClean="0"/>
          </a:p>
          <a:p>
            <a:endParaRPr lang="zh-CN" altLang="zh-CN" sz="2400" b="1" dirty="0" smtClean="0"/>
          </a:p>
        </p:txBody>
      </p:sp>
    </p:spTree>
    <p:extLst>
      <p:ext uri="{BB962C8B-B14F-4D97-AF65-F5344CB8AC3E}">
        <p14:creationId xmlns:p14="http://schemas.microsoft.com/office/powerpoint/2010/main" val="2094906781"/>
      </p:ext>
    </p:extLst>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528" fill="hold" grpId="0" nodeType="afterEffect">
                                  <p:stCondLst>
                                    <p:cond delay="0"/>
                                  </p:stCondLst>
                                  <p:childTnLst>
                                    <p:set>
                                      <p:cBhvr>
                                        <p:cTn id="11" dur="1" fill="hold">
                                          <p:stCondLst>
                                            <p:cond delay="0"/>
                                          </p:stCondLst>
                                        </p:cTn>
                                        <p:tgtEl>
                                          <p:spTgt spid="23"/>
                                        </p:tgtEl>
                                        <p:attrNameLst>
                                          <p:attrName>style.visibility</p:attrName>
                                        </p:attrNameLst>
                                      </p:cBhvr>
                                      <p:to>
                                        <p:strVal val="visible"/>
                                      </p:to>
                                    </p:set>
                                    <p:anim calcmode="lin" valueType="num">
                                      <p:cBhvr>
                                        <p:cTn id="12" dur="500" fill="hold"/>
                                        <p:tgtEl>
                                          <p:spTgt spid="23"/>
                                        </p:tgtEl>
                                        <p:attrNameLst>
                                          <p:attrName>ppt_w</p:attrName>
                                        </p:attrNameLst>
                                      </p:cBhvr>
                                      <p:tavLst>
                                        <p:tav tm="0">
                                          <p:val>
                                            <p:fltVal val="0"/>
                                          </p:val>
                                        </p:tav>
                                        <p:tav tm="100000">
                                          <p:val>
                                            <p:strVal val="#ppt_w"/>
                                          </p:val>
                                        </p:tav>
                                      </p:tavLst>
                                    </p:anim>
                                    <p:anim calcmode="lin" valueType="num">
                                      <p:cBhvr>
                                        <p:cTn id="13" dur="500" fill="hold"/>
                                        <p:tgtEl>
                                          <p:spTgt spid="23"/>
                                        </p:tgtEl>
                                        <p:attrNameLst>
                                          <p:attrName>ppt_h</p:attrName>
                                        </p:attrNameLst>
                                      </p:cBhvr>
                                      <p:tavLst>
                                        <p:tav tm="0">
                                          <p:val>
                                            <p:fltVal val="0"/>
                                          </p:val>
                                        </p:tav>
                                        <p:tav tm="100000">
                                          <p:val>
                                            <p:strVal val="#ppt_h"/>
                                          </p:val>
                                        </p:tav>
                                      </p:tavLst>
                                    </p:anim>
                                    <p:animEffect transition="in" filter="fade">
                                      <p:cBhvr>
                                        <p:cTn id="14" dur="500"/>
                                        <p:tgtEl>
                                          <p:spTgt spid="23"/>
                                        </p:tgtEl>
                                      </p:cBhvr>
                                    </p:animEffect>
                                    <p:anim calcmode="lin" valueType="num">
                                      <p:cBhvr>
                                        <p:cTn id="15" dur="500" fill="hold"/>
                                        <p:tgtEl>
                                          <p:spTgt spid="23"/>
                                        </p:tgtEl>
                                        <p:attrNameLst>
                                          <p:attrName>ppt_x</p:attrName>
                                        </p:attrNameLst>
                                      </p:cBhvr>
                                      <p:tavLst>
                                        <p:tav tm="0">
                                          <p:val>
                                            <p:fltVal val="0.5"/>
                                          </p:val>
                                        </p:tav>
                                        <p:tav tm="100000">
                                          <p:val>
                                            <p:strVal val="#ppt_x"/>
                                          </p:val>
                                        </p:tav>
                                      </p:tavLst>
                                    </p:anim>
                                    <p:anim calcmode="lin" valueType="num">
                                      <p:cBhvr>
                                        <p:cTn id="16" dur="500" fill="hold"/>
                                        <p:tgtEl>
                                          <p:spTgt spid="23"/>
                                        </p:tgtEl>
                                        <p:attrNameLst>
                                          <p:attrName>ppt_y</p:attrName>
                                        </p:attrNameLst>
                                      </p:cBhvr>
                                      <p:tavLst>
                                        <p:tav tm="0">
                                          <p:val>
                                            <p:fltVal val="0.5"/>
                                          </p:val>
                                        </p:tav>
                                        <p:tav tm="100000">
                                          <p:val>
                                            <p:strVal val="#ppt_y"/>
                                          </p:val>
                                        </p:tav>
                                      </p:tavLst>
                                    </p:anim>
                                  </p:childTnLst>
                                </p:cTn>
                              </p:par>
                            </p:childTnLst>
                          </p:cTn>
                        </p:par>
                        <p:par>
                          <p:cTn id="17" fill="hold">
                            <p:stCondLst>
                              <p:cond delay="1000"/>
                            </p:stCondLst>
                            <p:childTnLst>
                              <p:par>
                                <p:cTn id="18" presetID="22" presetClass="entr" presetSubtype="4" fill="hold" grpId="0" nodeType="afterEffect">
                                  <p:stCondLst>
                                    <p:cond delay="0"/>
                                  </p:stCondLst>
                                  <p:childTnLst>
                                    <p:set>
                                      <p:cBhvr>
                                        <p:cTn id="19" dur="1" fill="hold">
                                          <p:stCondLst>
                                            <p:cond delay="0"/>
                                          </p:stCondLst>
                                        </p:cTn>
                                        <p:tgtEl>
                                          <p:spTgt spid="25"/>
                                        </p:tgtEl>
                                        <p:attrNameLst>
                                          <p:attrName>style.visibility</p:attrName>
                                        </p:attrNameLst>
                                      </p:cBhvr>
                                      <p:to>
                                        <p:strVal val="visible"/>
                                      </p:to>
                                    </p:set>
                                    <p:animEffect transition="in" filter="wipe(down)">
                                      <p:cBhvr>
                                        <p:cTn id="20" dur="750"/>
                                        <p:tgtEl>
                                          <p:spTgt spid="25"/>
                                        </p:tgtEl>
                                      </p:cBhvr>
                                    </p:animEffect>
                                  </p:childTnLst>
                                </p:cTn>
                              </p:par>
                            </p:childTnLst>
                          </p:cTn>
                        </p:par>
                        <p:par>
                          <p:cTn id="21" fill="hold">
                            <p:stCondLst>
                              <p:cond delay="1750"/>
                            </p:stCondLst>
                            <p:childTnLst>
                              <p:par>
                                <p:cTn id="22" presetID="2" presetClass="entr" presetSubtype="2" fill="hold" grpId="0" nodeType="afterEffect">
                                  <p:stCondLst>
                                    <p:cond delay="0"/>
                                  </p:stCondLst>
                                  <p:childTnLst>
                                    <p:set>
                                      <p:cBhvr>
                                        <p:cTn id="23" dur="1" fill="hold">
                                          <p:stCondLst>
                                            <p:cond delay="0"/>
                                          </p:stCondLst>
                                        </p:cTn>
                                        <p:tgtEl>
                                          <p:spTgt spid="17"/>
                                        </p:tgtEl>
                                        <p:attrNameLst>
                                          <p:attrName>style.visibility</p:attrName>
                                        </p:attrNameLst>
                                      </p:cBhvr>
                                      <p:to>
                                        <p:strVal val="visible"/>
                                      </p:to>
                                    </p:set>
                                    <p:anim calcmode="lin" valueType="num">
                                      <p:cBhvr additive="base">
                                        <p:cTn id="24" dur="500" fill="hold"/>
                                        <p:tgtEl>
                                          <p:spTgt spid="17"/>
                                        </p:tgtEl>
                                        <p:attrNameLst>
                                          <p:attrName>ppt_x</p:attrName>
                                        </p:attrNameLst>
                                      </p:cBhvr>
                                      <p:tavLst>
                                        <p:tav tm="0">
                                          <p:val>
                                            <p:strVal val="1+#ppt_w/2"/>
                                          </p:val>
                                        </p:tav>
                                        <p:tav tm="100000">
                                          <p:val>
                                            <p:strVal val="#ppt_x"/>
                                          </p:val>
                                        </p:tav>
                                      </p:tavLst>
                                    </p:anim>
                                    <p:anim calcmode="lin" valueType="num">
                                      <p:cBhvr additive="base">
                                        <p:cTn id="25" dur="500" fill="hold"/>
                                        <p:tgtEl>
                                          <p:spTgt spid="17"/>
                                        </p:tgtEl>
                                        <p:attrNameLst>
                                          <p:attrName>ppt_y</p:attrName>
                                        </p:attrNameLst>
                                      </p:cBhvr>
                                      <p:tavLst>
                                        <p:tav tm="0">
                                          <p:val>
                                            <p:strVal val="#ppt_y"/>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8" presetClass="entr" presetSubtype="16" fill="hold" grpId="0" nodeType="clickEffect">
                                  <p:stCondLst>
                                    <p:cond delay="0"/>
                                  </p:stCondLst>
                                  <p:childTnLst>
                                    <p:set>
                                      <p:cBhvr>
                                        <p:cTn id="29" dur="1" fill="hold">
                                          <p:stCondLst>
                                            <p:cond delay="0"/>
                                          </p:stCondLst>
                                        </p:cTn>
                                        <p:tgtEl>
                                          <p:spTgt spid="75777"/>
                                        </p:tgtEl>
                                        <p:attrNameLst>
                                          <p:attrName>style.visibility</p:attrName>
                                        </p:attrNameLst>
                                      </p:cBhvr>
                                      <p:to>
                                        <p:strVal val="visible"/>
                                      </p:to>
                                    </p:set>
                                    <p:animEffect transition="in" filter="diamond(in)">
                                      <p:cBhvr>
                                        <p:cTn id="30" dur="2000"/>
                                        <p:tgtEl>
                                          <p:spTgt spid="757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5" grpId="0"/>
      <p:bldP spid="17" grpId="0" animBg="1"/>
      <p:bldP spid="75777"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3627120" y="2328306"/>
            <a:ext cx="5293360" cy="1678921"/>
          </a:xfrm>
          <a:prstGeom prst="rect">
            <a:avLst/>
          </a:prstGeom>
          <a:noFill/>
        </p:spPr>
        <p:txBody>
          <a:bodyPr wrap="square" rtlCol="0">
            <a:spAutoFit/>
          </a:bodyPr>
          <a:lstStyle/>
          <a:p>
            <a:pPr>
              <a:lnSpc>
                <a:spcPct val="130000"/>
              </a:lnSpc>
            </a:pPr>
            <a:r>
              <a:rPr lang="zh-CN" altLang="en-US" sz="8800" b="1" dirty="0" smtClean="0">
                <a:solidFill>
                  <a:schemeClr val="accent1">
                    <a:lumMod val="75000"/>
                  </a:schemeClr>
                </a:solidFill>
                <a:latin typeface="Arial" panose="020B0604020202020204" pitchFamily="34" charset="0"/>
                <a:ea typeface="微软雅黑" panose="020B0503020204020204" pitchFamily="34" charset="-122"/>
              </a:rPr>
              <a:t>谢谢观赏</a:t>
            </a:r>
          </a:p>
        </p:txBody>
      </p:sp>
      <p:sp>
        <p:nvSpPr>
          <p:cNvPr id="33" name="文本框 32"/>
          <p:cNvSpPr txBox="1"/>
          <p:nvPr/>
        </p:nvSpPr>
        <p:spPr>
          <a:xfrm>
            <a:off x="10648950" y="7753350"/>
            <a:ext cx="723275" cy="344710"/>
          </a:xfrm>
          <a:prstGeom prst="rect">
            <a:avLst/>
          </a:prstGeom>
          <a:noFill/>
        </p:spPr>
        <p:txBody>
          <a:bodyPr wrap="none" rtlCol="0">
            <a:spAutoFit/>
          </a:bodyPr>
          <a:lstStyle/>
          <a:p>
            <a:pPr>
              <a:lnSpc>
                <a:spcPct val="130000"/>
              </a:lnSpc>
            </a:pPr>
            <a:r>
              <a:rPr lang="zh-CN" altLang="en-US" sz="1400" dirty="0" smtClean="0">
                <a:latin typeface="Arial" panose="020B0604020202020204" pitchFamily="34" charset="0"/>
                <a:ea typeface="微软雅黑" panose="020B0503020204020204" pitchFamily="34" charset="-122"/>
              </a:rPr>
              <a:t>延迟符</a:t>
            </a:r>
          </a:p>
        </p:txBody>
      </p:sp>
      <p:pic>
        <p:nvPicPr>
          <p:cNvPr id="7" name="图片 6"/>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0" y="-311181"/>
            <a:ext cx="12192000" cy="1538039"/>
          </a:xfrm>
          <a:prstGeom prst="rect">
            <a:avLst/>
          </a:prstGeom>
        </p:spPr>
      </p:pic>
      <p:pic>
        <p:nvPicPr>
          <p:cNvPr id="8" name="图片 7"/>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rot="10800000">
            <a:off x="0" y="5622819"/>
            <a:ext cx="12192000" cy="1538039"/>
          </a:xfrm>
          <a:prstGeom prst="rect">
            <a:avLst/>
          </a:prstGeom>
        </p:spPr>
      </p:pic>
      <p:sp>
        <p:nvSpPr>
          <p:cNvPr id="9" name="矩形 8"/>
          <p:cNvSpPr/>
          <p:nvPr/>
        </p:nvSpPr>
        <p:spPr>
          <a:xfrm>
            <a:off x="334687" y="6496056"/>
            <a:ext cx="775136" cy="230832"/>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 b="0" i="0" u="none" strike="noStrike" kern="0" cap="none" spc="0" normalizeH="0" baseline="0" noProof="0" dirty="0">
                <a:ln>
                  <a:noFill/>
                </a:ln>
                <a:solidFill>
                  <a:sysClr val="window" lastClr="FFFFFF"/>
                </a:solidFill>
                <a:effectLst/>
                <a:uLnTx/>
                <a:uFillTx/>
              </a:rPr>
              <a:t>PPT</a:t>
            </a:r>
            <a:r>
              <a:rPr kumimoji="0" lang="zh-CN" altLang="en-US" sz="100" b="0" i="0" u="none" strike="noStrike" kern="0" cap="none" spc="0" normalizeH="0" baseline="0" noProof="0" dirty="0">
                <a:ln>
                  <a:noFill/>
                </a:ln>
                <a:solidFill>
                  <a:sysClr val="window" lastClr="FFFFFF"/>
                </a:solidFill>
                <a:effectLst/>
                <a:uLnTx/>
                <a:uFillTx/>
              </a:rPr>
              <a:t>模板下载：</a:t>
            </a:r>
            <a:r>
              <a:rPr kumimoji="0" lang="en-US" altLang="zh-CN" sz="100" b="0" i="0" u="none" strike="noStrike" kern="0" cap="none" spc="0" normalizeH="0" baseline="0" noProof="0" dirty="0">
                <a:ln>
                  <a:noFill/>
                </a:ln>
                <a:solidFill>
                  <a:sysClr val="window" lastClr="FFFFFF"/>
                </a:solidFill>
                <a:effectLst/>
                <a:uLnTx/>
                <a:uFillTx/>
              </a:rPr>
              <a:t>www.1ppt.com/moban/     </a:t>
            </a:r>
            <a:r>
              <a:rPr kumimoji="0" lang="zh-CN" altLang="en-US" sz="100" b="0" i="0" u="none" strike="noStrike" kern="0" cap="none" spc="0" normalizeH="0" baseline="0" noProof="0" dirty="0">
                <a:ln>
                  <a:noFill/>
                </a:ln>
                <a:solidFill>
                  <a:sysClr val="window" lastClr="FFFFFF"/>
                </a:solidFill>
                <a:effectLst/>
                <a:uLnTx/>
                <a:uFillTx/>
              </a:rPr>
              <a:t>行业</a:t>
            </a:r>
            <a:r>
              <a:rPr kumimoji="0" lang="en-US" altLang="zh-CN" sz="100" b="0" i="0" u="none" strike="noStrike" kern="0" cap="none" spc="0" normalizeH="0" baseline="0" noProof="0" dirty="0">
                <a:ln>
                  <a:noFill/>
                </a:ln>
                <a:solidFill>
                  <a:sysClr val="window" lastClr="FFFFFF"/>
                </a:solidFill>
                <a:effectLst/>
                <a:uLnTx/>
                <a:uFillTx/>
              </a:rPr>
              <a:t>PPT</a:t>
            </a:r>
            <a:r>
              <a:rPr kumimoji="0" lang="zh-CN" altLang="en-US" sz="100" b="0" i="0" u="none" strike="noStrike" kern="0" cap="none" spc="0" normalizeH="0" baseline="0" noProof="0" dirty="0">
                <a:ln>
                  <a:noFill/>
                </a:ln>
                <a:solidFill>
                  <a:sysClr val="window" lastClr="FFFFFF"/>
                </a:solidFill>
                <a:effectLst/>
                <a:uLnTx/>
                <a:uFillTx/>
              </a:rPr>
              <a:t>模板：</a:t>
            </a:r>
            <a:r>
              <a:rPr kumimoji="0" lang="en-US" altLang="zh-CN" sz="100" b="0" i="0" u="none" strike="noStrike" kern="0" cap="none" spc="0" normalizeH="0" baseline="0" noProof="0" dirty="0">
                <a:ln>
                  <a:noFill/>
                </a:ln>
                <a:solidFill>
                  <a:sysClr val="window" lastClr="FFFFFF"/>
                </a:solidFill>
                <a:effectLst/>
                <a:uLnTx/>
                <a:uFillTx/>
              </a:rPr>
              <a:t>www.1ppt.com/hangye/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a:ln>
                  <a:noFill/>
                </a:ln>
                <a:solidFill>
                  <a:sysClr val="window" lastClr="FFFFFF"/>
                </a:solidFill>
                <a:effectLst/>
                <a:uLnTx/>
                <a:uFillTx/>
              </a:rPr>
              <a:t>节日</a:t>
            </a:r>
            <a:r>
              <a:rPr kumimoji="0" lang="en-US" altLang="zh-CN" sz="100" b="0" i="0" u="none" strike="noStrike" kern="0" cap="none" spc="0" normalizeH="0" baseline="0" noProof="0" dirty="0">
                <a:ln>
                  <a:noFill/>
                </a:ln>
                <a:solidFill>
                  <a:sysClr val="window" lastClr="FFFFFF"/>
                </a:solidFill>
                <a:effectLst/>
                <a:uLnTx/>
                <a:uFillTx/>
              </a:rPr>
              <a:t>PPT</a:t>
            </a:r>
            <a:r>
              <a:rPr kumimoji="0" lang="zh-CN" altLang="en-US" sz="100" b="0" i="0" u="none" strike="noStrike" kern="0" cap="none" spc="0" normalizeH="0" baseline="0" noProof="0" dirty="0">
                <a:ln>
                  <a:noFill/>
                </a:ln>
                <a:solidFill>
                  <a:sysClr val="window" lastClr="FFFFFF"/>
                </a:solidFill>
                <a:effectLst/>
                <a:uLnTx/>
                <a:uFillTx/>
              </a:rPr>
              <a:t>模板：</a:t>
            </a:r>
            <a:r>
              <a:rPr kumimoji="0" lang="en-US" altLang="zh-CN" sz="100" b="0" i="0" u="none" strike="noStrike" kern="0" cap="none" spc="0" normalizeH="0" baseline="0" noProof="0" dirty="0">
                <a:ln>
                  <a:noFill/>
                </a:ln>
                <a:solidFill>
                  <a:sysClr val="window" lastClr="FFFFFF"/>
                </a:solidFill>
                <a:effectLst/>
                <a:uLnTx/>
                <a:uFillTx/>
              </a:rPr>
              <a:t>www.1ppt.com/jieri/           PPT</a:t>
            </a:r>
            <a:r>
              <a:rPr kumimoji="0" lang="zh-CN" altLang="en-US" sz="100" b="0" i="0" u="none" strike="noStrike" kern="0" cap="none" spc="0" normalizeH="0" baseline="0" noProof="0" dirty="0">
                <a:ln>
                  <a:noFill/>
                </a:ln>
                <a:solidFill>
                  <a:sysClr val="window" lastClr="FFFFFF"/>
                </a:solidFill>
                <a:effectLst/>
                <a:uLnTx/>
                <a:uFillTx/>
              </a:rPr>
              <a:t>素材下载：</a:t>
            </a:r>
            <a:r>
              <a:rPr kumimoji="0" lang="en-US" altLang="zh-CN" sz="100" b="0" i="0" u="none" strike="noStrike" kern="0" cap="none" spc="0" normalizeH="0" baseline="0" noProof="0" dirty="0">
                <a:ln>
                  <a:noFill/>
                </a:ln>
                <a:solidFill>
                  <a:sysClr val="window" lastClr="FFFFFF"/>
                </a:solidFill>
                <a:effectLst/>
                <a:uLnTx/>
                <a:uFillTx/>
              </a:rPr>
              <a:t>www.1ppt.com/sucai/</a:t>
            </a: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 b="0" i="0" u="none" strike="noStrike" kern="0" cap="none" spc="0" normalizeH="0" baseline="0" noProof="0" dirty="0">
                <a:ln>
                  <a:noFill/>
                </a:ln>
                <a:solidFill>
                  <a:sysClr val="window" lastClr="FFFFFF"/>
                </a:solidFill>
                <a:effectLst/>
                <a:uLnTx/>
                <a:uFillTx/>
              </a:rPr>
              <a:t>PPT</a:t>
            </a:r>
            <a:r>
              <a:rPr kumimoji="0" lang="zh-CN" altLang="en-US" sz="100" b="0" i="0" u="none" strike="noStrike" kern="0" cap="none" spc="0" normalizeH="0" baseline="0" noProof="0" dirty="0">
                <a:ln>
                  <a:noFill/>
                </a:ln>
                <a:solidFill>
                  <a:sysClr val="window" lastClr="FFFFFF"/>
                </a:solidFill>
                <a:effectLst/>
                <a:uLnTx/>
                <a:uFillTx/>
              </a:rPr>
              <a:t>背景图片：</a:t>
            </a:r>
            <a:r>
              <a:rPr kumimoji="0" lang="en-US" altLang="zh-CN" sz="100" b="0" i="0" u="none" strike="noStrike" kern="0" cap="none" spc="0" normalizeH="0" baseline="0" noProof="0" dirty="0">
                <a:ln>
                  <a:noFill/>
                </a:ln>
                <a:solidFill>
                  <a:sysClr val="window" lastClr="FFFFFF"/>
                </a:solidFill>
                <a:effectLst/>
                <a:uLnTx/>
                <a:uFillTx/>
              </a:rPr>
              <a:t>www.1ppt.com/beijing/      PPT</a:t>
            </a:r>
            <a:r>
              <a:rPr kumimoji="0" lang="zh-CN" altLang="en-US" sz="100" b="0" i="0" u="none" strike="noStrike" kern="0" cap="none" spc="0" normalizeH="0" baseline="0" noProof="0" dirty="0">
                <a:ln>
                  <a:noFill/>
                </a:ln>
                <a:solidFill>
                  <a:sysClr val="window" lastClr="FFFFFF"/>
                </a:solidFill>
                <a:effectLst/>
                <a:uLnTx/>
                <a:uFillTx/>
              </a:rPr>
              <a:t>图表下载：</a:t>
            </a:r>
            <a:r>
              <a:rPr kumimoji="0" lang="en-US" altLang="zh-CN" sz="100" b="0" i="0" u="none" strike="noStrike" kern="0" cap="none" spc="0" normalizeH="0" baseline="0" noProof="0" dirty="0">
                <a:ln>
                  <a:noFill/>
                </a:ln>
                <a:solidFill>
                  <a:sysClr val="window" lastClr="FFFFFF"/>
                </a:solidFill>
                <a:effectLst/>
                <a:uLnTx/>
                <a:uFillTx/>
              </a:rPr>
              <a:t>www.1ppt.com/tubiao/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a:ln>
                  <a:noFill/>
                </a:ln>
                <a:solidFill>
                  <a:sysClr val="window" lastClr="FFFFFF"/>
                </a:solidFill>
                <a:effectLst/>
                <a:uLnTx/>
                <a:uFillTx/>
              </a:rPr>
              <a:t>优秀</a:t>
            </a:r>
            <a:r>
              <a:rPr kumimoji="0" lang="en-US" altLang="zh-CN" sz="100" b="0" i="0" u="none" strike="noStrike" kern="0" cap="none" spc="0" normalizeH="0" baseline="0" noProof="0" dirty="0">
                <a:ln>
                  <a:noFill/>
                </a:ln>
                <a:solidFill>
                  <a:sysClr val="window" lastClr="FFFFFF"/>
                </a:solidFill>
                <a:effectLst/>
                <a:uLnTx/>
                <a:uFillTx/>
              </a:rPr>
              <a:t>PPT</a:t>
            </a:r>
            <a:r>
              <a:rPr kumimoji="0" lang="zh-CN" altLang="en-US" sz="100" b="0" i="0" u="none" strike="noStrike" kern="0" cap="none" spc="0" normalizeH="0" baseline="0" noProof="0" dirty="0">
                <a:ln>
                  <a:noFill/>
                </a:ln>
                <a:solidFill>
                  <a:sysClr val="window" lastClr="FFFFFF"/>
                </a:solidFill>
                <a:effectLst/>
                <a:uLnTx/>
                <a:uFillTx/>
              </a:rPr>
              <a:t>下载：</a:t>
            </a:r>
            <a:r>
              <a:rPr kumimoji="0" lang="en-US" altLang="zh-CN" sz="100" b="0" i="0" u="none" strike="noStrike" kern="0" cap="none" spc="0" normalizeH="0" baseline="0" noProof="0" dirty="0">
                <a:ln>
                  <a:noFill/>
                </a:ln>
                <a:solidFill>
                  <a:sysClr val="window" lastClr="FFFFFF"/>
                </a:solidFill>
                <a:effectLst/>
                <a:uLnTx/>
                <a:uFillTx/>
              </a:rPr>
              <a:t>www.1ppt.com/xiazai/        PPT</a:t>
            </a:r>
            <a:r>
              <a:rPr kumimoji="0" lang="zh-CN" altLang="en-US" sz="100" b="0" i="0" u="none" strike="noStrike" kern="0" cap="none" spc="0" normalizeH="0" baseline="0" noProof="0" dirty="0">
                <a:ln>
                  <a:noFill/>
                </a:ln>
                <a:solidFill>
                  <a:sysClr val="window" lastClr="FFFFFF"/>
                </a:solidFill>
                <a:effectLst/>
                <a:uLnTx/>
                <a:uFillTx/>
              </a:rPr>
              <a:t>教程： </a:t>
            </a:r>
            <a:r>
              <a:rPr kumimoji="0" lang="en-US" altLang="zh-CN" sz="100" b="0" i="0" u="none" strike="noStrike" kern="0" cap="none" spc="0" normalizeH="0" baseline="0" noProof="0" dirty="0">
                <a:ln>
                  <a:noFill/>
                </a:ln>
                <a:solidFill>
                  <a:sysClr val="window" lastClr="FFFFFF"/>
                </a:solidFill>
                <a:effectLst/>
                <a:uLnTx/>
                <a:uFillTx/>
              </a:rPr>
              <a:t>www.1ppt.com/powerpoint/      </a:t>
            </a: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 b="0" i="0" u="none" strike="noStrike" kern="0" cap="none" spc="0" normalizeH="0" baseline="0" noProof="0" dirty="0">
                <a:ln>
                  <a:noFill/>
                </a:ln>
                <a:solidFill>
                  <a:sysClr val="window" lastClr="FFFFFF"/>
                </a:solidFill>
                <a:effectLst/>
                <a:uLnTx/>
                <a:uFillTx/>
              </a:rPr>
              <a:t>Word</a:t>
            </a:r>
            <a:r>
              <a:rPr kumimoji="0" lang="zh-CN" altLang="en-US" sz="100" b="0" i="0" u="none" strike="noStrike" kern="0" cap="none" spc="0" normalizeH="0" baseline="0" noProof="0" dirty="0">
                <a:ln>
                  <a:noFill/>
                </a:ln>
                <a:solidFill>
                  <a:sysClr val="window" lastClr="FFFFFF"/>
                </a:solidFill>
                <a:effectLst/>
                <a:uLnTx/>
                <a:uFillTx/>
              </a:rPr>
              <a:t>教程： </a:t>
            </a:r>
            <a:r>
              <a:rPr kumimoji="0" lang="en-US" altLang="zh-CN" sz="100" b="0" i="0" u="none" strike="noStrike" kern="0" cap="none" spc="0" normalizeH="0" baseline="0" noProof="0" dirty="0">
                <a:ln>
                  <a:noFill/>
                </a:ln>
                <a:solidFill>
                  <a:sysClr val="window" lastClr="FFFFFF"/>
                </a:solidFill>
                <a:effectLst/>
                <a:uLnTx/>
                <a:uFillTx/>
              </a:rPr>
              <a:t>www.1ppt.com/word/              Excel</a:t>
            </a:r>
            <a:r>
              <a:rPr kumimoji="0" lang="zh-CN" altLang="en-US" sz="100" b="0" i="0" u="none" strike="noStrike" kern="0" cap="none" spc="0" normalizeH="0" baseline="0" noProof="0" dirty="0">
                <a:ln>
                  <a:noFill/>
                </a:ln>
                <a:solidFill>
                  <a:sysClr val="window" lastClr="FFFFFF"/>
                </a:solidFill>
                <a:effectLst/>
                <a:uLnTx/>
                <a:uFillTx/>
              </a:rPr>
              <a:t>教程：</a:t>
            </a:r>
            <a:r>
              <a:rPr kumimoji="0" lang="en-US" altLang="zh-CN" sz="100" b="0" i="0" u="none" strike="noStrike" kern="0" cap="none" spc="0" normalizeH="0" baseline="0" noProof="0" dirty="0">
                <a:ln>
                  <a:noFill/>
                </a:ln>
                <a:solidFill>
                  <a:sysClr val="window" lastClr="FFFFFF"/>
                </a:solidFill>
                <a:effectLst/>
                <a:uLnTx/>
                <a:uFillTx/>
              </a:rPr>
              <a:t>www.1ppt.com/excel/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a:ln>
                  <a:noFill/>
                </a:ln>
                <a:solidFill>
                  <a:sysClr val="window" lastClr="FFFFFF"/>
                </a:solidFill>
                <a:effectLst/>
                <a:uLnTx/>
                <a:uFillTx/>
              </a:rPr>
              <a:t>资料下载：</a:t>
            </a:r>
            <a:r>
              <a:rPr kumimoji="0" lang="en-US" altLang="zh-CN" sz="100" b="0" i="0" u="none" strike="noStrike" kern="0" cap="none" spc="0" normalizeH="0" baseline="0" noProof="0" dirty="0">
                <a:ln>
                  <a:noFill/>
                </a:ln>
                <a:solidFill>
                  <a:sysClr val="window" lastClr="FFFFFF"/>
                </a:solidFill>
                <a:effectLst/>
                <a:uLnTx/>
                <a:uFillTx/>
              </a:rPr>
              <a:t>www.1ppt.com/ziliao/                PPT</a:t>
            </a:r>
            <a:r>
              <a:rPr kumimoji="0" lang="zh-CN" altLang="en-US" sz="100" b="0" i="0" u="none" strike="noStrike" kern="0" cap="none" spc="0" normalizeH="0" baseline="0" noProof="0" dirty="0">
                <a:ln>
                  <a:noFill/>
                </a:ln>
                <a:solidFill>
                  <a:sysClr val="window" lastClr="FFFFFF"/>
                </a:solidFill>
                <a:effectLst/>
                <a:uLnTx/>
                <a:uFillTx/>
              </a:rPr>
              <a:t>课件下载：</a:t>
            </a:r>
            <a:r>
              <a:rPr kumimoji="0" lang="en-US" altLang="zh-CN" sz="100" b="0" i="0" u="none" strike="noStrike" kern="0" cap="none" spc="0" normalizeH="0" baseline="0" noProof="0" dirty="0">
                <a:ln>
                  <a:noFill/>
                </a:ln>
                <a:solidFill>
                  <a:sysClr val="window" lastClr="FFFFFF"/>
                </a:solidFill>
                <a:effectLst/>
                <a:uLnTx/>
                <a:uFillTx/>
              </a:rPr>
              <a:t>www.1ppt.com/kejian/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a:ln>
                  <a:noFill/>
                </a:ln>
                <a:solidFill>
                  <a:sysClr val="window" lastClr="FFFFFF"/>
                </a:solidFill>
                <a:effectLst/>
                <a:uLnTx/>
                <a:uFillTx/>
              </a:rPr>
              <a:t>范文下载：</a:t>
            </a:r>
            <a:r>
              <a:rPr kumimoji="0" lang="en-US" altLang="zh-CN" sz="100" b="0" i="0" u="none" strike="noStrike" kern="0" cap="none" spc="0" normalizeH="0" baseline="0" noProof="0" dirty="0">
                <a:ln>
                  <a:noFill/>
                </a:ln>
                <a:solidFill>
                  <a:sysClr val="window" lastClr="FFFFFF"/>
                </a:solidFill>
                <a:effectLst/>
                <a:uLnTx/>
                <a:uFillTx/>
              </a:rPr>
              <a:t>www.1ppt.com/fanwen/             </a:t>
            </a:r>
            <a:r>
              <a:rPr kumimoji="0" lang="zh-CN" altLang="en-US" sz="100" b="0" i="0" u="none" strike="noStrike" kern="0" cap="none" spc="0" normalizeH="0" baseline="0" noProof="0" dirty="0">
                <a:ln>
                  <a:noFill/>
                </a:ln>
                <a:solidFill>
                  <a:sysClr val="window" lastClr="FFFFFF"/>
                </a:solidFill>
                <a:effectLst/>
                <a:uLnTx/>
                <a:uFillTx/>
              </a:rPr>
              <a:t>试卷下载：</a:t>
            </a:r>
            <a:r>
              <a:rPr kumimoji="0" lang="en-US" altLang="zh-CN" sz="100" b="0" i="0" u="none" strike="noStrike" kern="0" cap="none" spc="0" normalizeH="0" baseline="0" noProof="0" dirty="0">
                <a:ln>
                  <a:noFill/>
                </a:ln>
                <a:solidFill>
                  <a:sysClr val="window" lastClr="FFFFFF"/>
                </a:solidFill>
                <a:effectLst/>
                <a:uLnTx/>
                <a:uFillTx/>
              </a:rPr>
              <a:t>www.1ppt.com/shiti/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a:ln>
                  <a:noFill/>
                </a:ln>
                <a:solidFill>
                  <a:sysClr val="window" lastClr="FFFFFF"/>
                </a:solidFill>
                <a:effectLst/>
                <a:uLnTx/>
                <a:uFillTx/>
              </a:rPr>
              <a:t>教案下载：</a:t>
            </a:r>
            <a:r>
              <a:rPr kumimoji="0" lang="en-US" altLang="zh-CN" sz="100" b="0" i="0" u="none" strike="noStrike" kern="0" cap="none" spc="0" normalizeH="0" baseline="0" noProof="0" dirty="0">
                <a:ln>
                  <a:noFill/>
                </a:ln>
                <a:solidFill>
                  <a:sysClr val="window" lastClr="FFFFFF"/>
                </a:solidFill>
                <a:effectLst/>
                <a:uLnTx/>
                <a:uFillTx/>
              </a:rPr>
              <a:t>www.1ppt.com/jiaoan/  </a:t>
            </a:r>
            <a:r>
              <a:rPr kumimoji="0" lang="en-US" altLang="zh-CN" sz="100" b="0" i="0" u="none" strike="noStrike" kern="0" cap="none" spc="0" normalizeH="0" baseline="0" noProof="0" dirty="0" smtClean="0">
                <a:ln>
                  <a:noFill/>
                </a:ln>
                <a:solidFill>
                  <a:sysClr val="window" lastClr="FFFFFF"/>
                </a:solidFill>
                <a:effectLst/>
                <a:uLnTx/>
                <a:uFillTx/>
              </a:rPr>
              <a:t>      PPT</a:t>
            </a:r>
            <a:r>
              <a:rPr kumimoji="0" lang="zh-CN" altLang="en-US" sz="100" b="0" i="0" u="none" strike="noStrike" kern="0" cap="none" spc="0" normalizeH="0" baseline="0" noProof="0" dirty="0" smtClean="0">
                <a:ln>
                  <a:noFill/>
                </a:ln>
                <a:solidFill>
                  <a:sysClr val="window" lastClr="FFFFFF"/>
                </a:solidFill>
                <a:effectLst/>
                <a:uLnTx/>
                <a:uFillTx/>
              </a:rPr>
              <a:t>论坛：</a:t>
            </a:r>
            <a:r>
              <a:rPr kumimoji="0" lang="en-US" altLang="zh-CN" sz="100" b="0" i="0" u="none" strike="noStrike" kern="0" cap="none" spc="0" normalizeH="0" baseline="0" noProof="0" dirty="0" smtClean="0">
                <a:ln>
                  <a:noFill/>
                </a:ln>
                <a:solidFill>
                  <a:sysClr val="window" lastClr="FFFFFF"/>
                </a:solidFill>
                <a:effectLst/>
                <a:uLnTx/>
                <a:uFillTx/>
              </a:rPr>
              <a:t>www.1ppt.cn</a:t>
            </a:r>
            <a:endParaRPr kumimoji="0" lang="en-US" altLang="zh-CN" sz="100" b="0" i="0" u="none" strike="noStrike" kern="0" cap="none" spc="0" normalizeH="0" baseline="0" noProof="0" dirty="0">
              <a:ln>
                <a:noFill/>
              </a:ln>
              <a:solidFill>
                <a:sysClr val="window" lastClr="FFFFFF"/>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 b="0" i="0" u="none" strike="noStrike" kern="0" cap="none" spc="0" normalizeH="0" baseline="0" noProof="0" dirty="0">
                <a:ln>
                  <a:noFill/>
                </a:ln>
                <a:solidFill>
                  <a:sysClr val="window" lastClr="FFFFFF"/>
                </a:solidFill>
                <a:effectLst/>
                <a:uLnTx/>
                <a:uFillTx/>
              </a:rPr>
              <a:t> </a:t>
            </a:r>
            <a:endParaRPr kumimoji="0" lang="zh-CN" altLang="en-US" sz="100" b="0" i="0" u="none" strike="noStrike" kern="0" cap="none" spc="0" normalizeH="0" baseline="0" noProof="0" dirty="0">
              <a:ln>
                <a:noFill/>
              </a:ln>
              <a:solidFill>
                <a:sysClr val="window" lastClr="FFFFFF"/>
              </a:solidFill>
              <a:effectLst/>
              <a:uLnTx/>
              <a:uFillTx/>
            </a:endParaRPr>
          </a:p>
        </p:txBody>
      </p:sp>
    </p:spTree>
    <p:extLst>
      <p:ext uri="{BB962C8B-B14F-4D97-AF65-F5344CB8AC3E}">
        <p14:creationId xmlns:p14="http://schemas.microsoft.com/office/powerpoint/2010/main" val="2597114574"/>
      </p:ext>
    </p:extLst>
  </p:cSld>
  <p:clrMapOvr>
    <a:masterClrMapping/>
  </p:clrMapOvr>
  <mc:AlternateContent xmlns:mc="http://schemas.openxmlformats.org/markup-compatibility/2006" xmlns:p14="http://schemas.microsoft.com/office/powerpoint/2010/main">
    <mc:Choice Requires="p14">
      <p:transition spd="slow" p14:dur="2500" advClick="0" advTm="0">
        <p:checker/>
      </p:transition>
    </mc:Choice>
    <mc:Fallback xmlns="">
      <p:transition spd="slow" advClick="0" advTm="0">
        <p:checke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par>
                                <p:cTn id="8" presetID="22" presetClass="entr" presetSubtype="2"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wipe(right)">
                                      <p:cBhvr>
                                        <p:cTn id="10" dur="500"/>
                                        <p:tgtEl>
                                          <p:spTgt spid="8"/>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grpId="0" nodeType="click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1000"/>
                                        <p:tgtEl>
                                          <p:spTgt spid="3"/>
                                        </p:tgtEl>
                                      </p:cBhvr>
                                    </p:animEffect>
                                    <p:anim calcmode="lin" valueType="num">
                                      <p:cBhvr>
                                        <p:cTn id="16" dur="1000" fill="hold"/>
                                        <p:tgtEl>
                                          <p:spTgt spid="3"/>
                                        </p:tgtEl>
                                        <p:attrNameLst>
                                          <p:attrName>ppt_x</p:attrName>
                                        </p:attrNameLst>
                                      </p:cBhvr>
                                      <p:tavLst>
                                        <p:tav tm="0">
                                          <p:val>
                                            <p:strVal val="#ppt_x"/>
                                          </p:val>
                                        </p:tav>
                                        <p:tav tm="100000">
                                          <p:val>
                                            <p:strVal val="#ppt_x"/>
                                          </p:val>
                                        </p:tav>
                                      </p:tavLst>
                                    </p:anim>
                                    <p:anim calcmode="lin" valueType="num">
                                      <p:cBhvr>
                                        <p:cTn id="17"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33"/>
                                        </p:tgtEl>
                                        <p:attrNameLst>
                                          <p:attrName>style.visibility</p:attrName>
                                        </p:attrNameLst>
                                      </p:cBhvr>
                                      <p:to>
                                        <p:strVal val="visible"/>
                                      </p:to>
                                    </p:set>
                                    <p:animEffect transition="in" filter="wipe(down)">
                                      <p:cBhvr>
                                        <p:cTn id="22" dur="75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5"/>
          <p:cNvGrpSpPr>
            <a:grpSpLocks/>
          </p:cNvGrpSpPr>
          <p:nvPr/>
        </p:nvGrpSpPr>
        <p:grpSpPr bwMode="auto">
          <a:xfrm>
            <a:off x="-421928" y="152401"/>
            <a:ext cx="3859212" cy="594955"/>
            <a:chOff x="6168776" y="1221671"/>
            <a:chExt cx="4455682" cy="686849"/>
          </a:xfrm>
        </p:grpSpPr>
        <p:sp>
          <p:nvSpPr>
            <p:cNvPr id="5" name="圆角矩形 4"/>
            <p:cNvSpPr/>
            <p:nvPr/>
          </p:nvSpPr>
          <p:spPr>
            <a:xfrm>
              <a:off x="6168776" y="1221671"/>
              <a:ext cx="4455682" cy="606624"/>
            </a:xfrm>
            <a:prstGeom prst="roundRect">
              <a:avLst>
                <a:gd name="adj" fmla="val 50000"/>
              </a:avLst>
            </a:prstGeom>
            <a:solidFill>
              <a:srgbClr val="FFFFFF"/>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solidFill>
                  <a:srgbClr val="3F7B33"/>
                </a:solidFill>
                <a:latin typeface="等线" panose="020F0502020204030204"/>
                <a:ea typeface="等线" panose="02010600030101010101" pitchFamily="2" charset="-122"/>
              </a:endParaRPr>
            </a:p>
          </p:txBody>
        </p:sp>
        <p:sp>
          <p:nvSpPr>
            <p:cNvPr id="6" name="文本框 13"/>
            <p:cNvSpPr txBox="1">
              <a:spLocks noChangeArrowheads="1"/>
            </p:cNvSpPr>
            <p:nvPr/>
          </p:nvSpPr>
          <p:spPr bwMode="auto">
            <a:xfrm>
              <a:off x="6834600" y="1233423"/>
              <a:ext cx="3067077" cy="675097"/>
            </a:xfrm>
            <a:prstGeom prst="rect">
              <a:avLst/>
            </a:prstGeom>
            <a:noFill/>
            <a:ln w="9525">
              <a:noFill/>
              <a:miter lim="800000"/>
              <a:headEnd/>
              <a:tailEnd/>
            </a:ln>
          </p:spPr>
          <p:txBody>
            <a:bodyPr wrap="none">
              <a:spAutoFit/>
            </a:bodyPr>
            <a:lstStyle/>
            <a:p>
              <a:r>
                <a:rPr lang="zh-CN" altLang="zh-CN" sz="3200" b="1" dirty="0" smtClean="0"/>
                <a:t>【</a:t>
              </a:r>
              <a:r>
                <a:rPr lang="zh-CN" altLang="en-US" sz="3200" b="1" dirty="0" smtClean="0"/>
                <a:t>能力</a:t>
              </a:r>
              <a:r>
                <a:rPr lang="zh-CN" altLang="zh-CN" sz="3200" b="1" dirty="0" smtClean="0"/>
                <a:t>目标】</a:t>
              </a:r>
              <a:endParaRPr lang="zh-CN" altLang="zh-CN" sz="3200" b="1" dirty="0"/>
            </a:p>
          </p:txBody>
        </p:sp>
      </p:grpSp>
      <p:sp>
        <p:nvSpPr>
          <p:cNvPr id="7" name="Freeform 5"/>
          <p:cNvSpPr>
            <a:spLocks/>
          </p:cNvSpPr>
          <p:nvPr/>
        </p:nvSpPr>
        <p:spPr bwMode="auto">
          <a:xfrm>
            <a:off x="1116069" y="2442620"/>
            <a:ext cx="2051605" cy="1849755"/>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92D050"/>
          </a:solidFill>
          <a:ln w="9525" cap="flat">
            <a:noFill/>
            <a:prstDash val="solid"/>
            <a:miter lim="800000"/>
            <a:headEnd/>
            <a:tailEnd/>
          </a:ln>
          <a:extLst/>
        </p:spPr>
        <p:txBody>
          <a:bodyPr vert="horz" wrap="square" lIns="121917" tIns="60958" rIns="121917" bIns="60958" numCol="1" anchor="t" anchorCtr="0" compatLnSpc="1">
            <a:prstTxWarp prst="textNoShape">
              <a:avLst/>
            </a:prstTxWarp>
          </a:bodyPr>
          <a:lstStyle/>
          <a:p>
            <a:endParaRPr lang="zh-CN" altLang="en-US"/>
          </a:p>
        </p:txBody>
      </p:sp>
      <p:sp>
        <p:nvSpPr>
          <p:cNvPr id="23" name="TextBox 22"/>
          <p:cNvSpPr txBox="1"/>
          <p:nvPr/>
        </p:nvSpPr>
        <p:spPr>
          <a:xfrm>
            <a:off x="1355609" y="2896187"/>
            <a:ext cx="1572527" cy="1107992"/>
          </a:xfrm>
          <a:prstGeom prst="rect">
            <a:avLst/>
          </a:prstGeom>
          <a:noFill/>
        </p:spPr>
        <p:txBody>
          <a:bodyPr wrap="square" lIns="121917" tIns="60958" rIns="121917" bIns="60958" rtlCol="0">
            <a:spAutoFit/>
          </a:bodyPr>
          <a:lstStyle/>
          <a:p>
            <a:pPr algn="ctr"/>
            <a:r>
              <a:rPr lang="zh-CN" altLang="en-US" sz="3200" b="1" dirty="0" smtClean="0">
                <a:solidFill>
                  <a:schemeClr val="bg1"/>
                </a:solidFill>
                <a:latin typeface="微软雅黑" pitchFamily="34" charset="-122"/>
                <a:ea typeface="微软雅黑" pitchFamily="34" charset="-122"/>
              </a:rPr>
              <a:t>能力</a:t>
            </a:r>
            <a:endParaRPr lang="en-US" altLang="zh-CN" sz="3200" b="1" dirty="0" smtClean="0">
              <a:solidFill>
                <a:schemeClr val="bg1"/>
              </a:solidFill>
              <a:latin typeface="微软雅黑" pitchFamily="34" charset="-122"/>
              <a:ea typeface="微软雅黑" pitchFamily="34" charset="-122"/>
            </a:endParaRPr>
          </a:p>
          <a:p>
            <a:pPr algn="ctr"/>
            <a:r>
              <a:rPr lang="zh-CN" altLang="en-US" sz="3200" b="1" dirty="0" smtClean="0">
                <a:solidFill>
                  <a:schemeClr val="bg1"/>
                </a:solidFill>
                <a:latin typeface="微软雅黑" pitchFamily="34" charset="-122"/>
                <a:ea typeface="微软雅黑" pitchFamily="34" charset="-122"/>
              </a:rPr>
              <a:t>目标</a:t>
            </a:r>
            <a:endParaRPr lang="zh-CN" altLang="en-US" sz="3200" b="1" dirty="0">
              <a:solidFill>
                <a:schemeClr val="bg1"/>
              </a:solidFill>
              <a:latin typeface="微软雅黑" pitchFamily="34" charset="-122"/>
              <a:ea typeface="微软雅黑" pitchFamily="34" charset="-122"/>
            </a:endParaRPr>
          </a:p>
        </p:txBody>
      </p:sp>
      <p:sp>
        <p:nvSpPr>
          <p:cNvPr id="25" name="文本框 24"/>
          <p:cNvSpPr txBox="1"/>
          <p:nvPr/>
        </p:nvSpPr>
        <p:spPr>
          <a:xfrm>
            <a:off x="10648950" y="7753350"/>
            <a:ext cx="723275" cy="344710"/>
          </a:xfrm>
          <a:prstGeom prst="rect">
            <a:avLst/>
          </a:prstGeom>
          <a:noFill/>
        </p:spPr>
        <p:txBody>
          <a:bodyPr wrap="none" rtlCol="0">
            <a:spAutoFit/>
          </a:bodyPr>
          <a:lstStyle/>
          <a:p>
            <a:pPr>
              <a:lnSpc>
                <a:spcPct val="130000"/>
              </a:lnSpc>
            </a:pPr>
            <a:r>
              <a:rPr lang="zh-CN" altLang="en-US" sz="1400" dirty="0" smtClean="0">
                <a:latin typeface="Arial" panose="020B0604020202020204" pitchFamily="34" charset="0"/>
                <a:ea typeface="微软雅黑" panose="020B0503020204020204" pitchFamily="34" charset="-122"/>
              </a:rPr>
              <a:t>延迟符</a:t>
            </a:r>
          </a:p>
        </p:txBody>
      </p:sp>
      <p:sp>
        <p:nvSpPr>
          <p:cNvPr id="16" name="圆角矩形 15"/>
          <p:cNvSpPr/>
          <p:nvPr/>
        </p:nvSpPr>
        <p:spPr>
          <a:xfrm>
            <a:off x="4185384" y="912639"/>
            <a:ext cx="4224469" cy="626611"/>
          </a:xfrm>
          <a:prstGeom prst="roundRect">
            <a:avLst/>
          </a:prstGeom>
          <a:solidFill>
            <a:srgbClr val="92D050"/>
          </a:solidFill>
          <a:ln w="63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500" b="1">
              <a:latin typeface="+mn-ea"/>
            </a:endParaRPr>
          </a:p>
        </p:txBody>
      </p:sp>
      <p:sp>
        <p:nvSpPr>
          <p:cNvPr id="17" name="圆角矩形 16"/>
          <p:cNvSpPr/>
          <p:nvPr/>
        </p:nvSpPr>
        <p:spPr>
          <a:xfrm>
            <a:off x="4185384" y="1657583"/>
            <a:ext cx="4224469" cy="626611"/>
          </a:xfrm>
          <a:prstGeom prst="roundRect">
            <a:avLst/>
          </a:prstGeom>
          <a:solidFill>
            <a:srgbClr val="92D050"/>
          </a:solidFill>
          <a:ln w="63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500" b="1">
              <a:latin typeface="+mn-ea"/>
            </a:endParaRPr>
          </a:p>
        </p:txBody>
      </p:sp>
      <p:sp>
        <p:nvSpPr>
          <p:cNvPr id="18" name="圆角矩形 17"/>
          <p:cNvSpPr/>
          <p:nvPr/>
        </p:nvSpPr>
        <p:spPr>
          <a:xfrm>
            <a:off x="4185384" y="2402527"/>
            <a:ext cx="4224469" cy="626611"/>
          </a:xfrm>
          <a:prstGeom prst="roundRect">
            <a:avLst/>
          </a:prstGeom>
          <a:solidFill>
            <a:srgbClr val="92D050"/>
          </a:solidFill>
          <a:ln w="63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500" b="1">
              <a:latin typeface="+mn-ea"/>
            </a:endParaRPr>
          </a:p>
        </p:txBody>
      </p:sp>
      <p:sp>
        <p:nvSpPr>
          <p:cNvPr id="19" name="圆角矩形 18"/>
          <p:cNvSpPr/>
          <p:nvPr/>
        </p:nvSpPr>
        <p:spPr>
          <a:xfrm>
            <a:off x="4185384" y="3147470"/>
            <a:ext cx="4224469" cy="626611"/>
          </a:xfrm>
          <a:prstGeom prst="roundRect">
            <a:avLst/>
          </a:prstGeom>
          <a:solidFill>
            <a:srgbClr val="92D050"/>
          </a:solidFill>
          <a:ln w="63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500" b="1">
              <a:latin typeface="+mn-ea"/>
            </a:endParaRPr>
          </a:p>
        </p:txBody>
      </p:sp>
      <p:sp>
        <p:nvSpPr>
          <p:cNvPr id="20" name="圆角矩形 19"/>
          <p:cNvSpPr/>
          <p:nvPr/>
        </p:nvSpPr>
        <p:spPr>
          <a:xfrm>
            <a:off x="4185384" y="3892415"/>
            <a:ext cx="4224469" cy="626611"/>
          </a:xfrm>
          <a:prstGeom prst="roundRect">
            <a:avLst/>
          </a:prstGeom>
          <a:solidFill>
            <a:srgbClr val="92D050"/>
          </a:solidFill>
          <a:ln w="63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500" b="1">
              <a:latin typeface="+mn-ea"/>
            </a:endParaRPr>
          </a:p>
        </p:txBody>
      </p:sp>
      <p:sp>
        <p:nvSpPr>
          <p:cNvPr id="21" name="圆角矩形 20"/>
          <p:cNvSpPr/>
          <p:nvPr/>
        </p:nvSpPr>
        <p:spPr>
          <a:xfrm>
            <a:off x="4185384" y="4637359"/>
            <a:ext cx="4224469" cy="626611"/>
          </a:xfrm>
          <a:prstGeom prst="roundRect">
            <a:avLst/>
          </a:prstGeom>
          <a:solidFill>
            <a:srgbClr val="92D050"/>
          </a:solidFill>
          <a:ln w="63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500" b="1">
              <a:latin typeface="+mn-ea"/>
            </a:endParaRPr>
          </a:p>
        </p:txBody>
      </p:sp>
      <p:sp>
        <p:nvSpPr>
          <p:cNvPr id="22" name="TextBox 23"/>
          <p:cNvSpPr txBox="1"/>
          <p:nvPr/>
        </p:nvSpPr>
        <p:spPr>
          <a:xfrm>
            <a:off x="4630050" y="1030814"/>
            <a:ext cx="3538590" cy="461665"/>
          </a:xfrm>
          <a:prstGeom prst="rect">
            <a:avLst/>
          </a:prstGeom>
          <a:noFill/>
        </p:spPr>
        <p:txBody>
          <a:bodyPr wrap="square" lIns="0" tIns="0" rIns="0" bIns="0" rtlCol="0">
            <a:spAutoFit/>
          </a:bodyPr>
          <a:lstStyle/>
          <a:p>
            <a:r>
              <a:rPr lang="zh-CN" altLang="en-US" sz="1500" b="1" dirty="0" smtClean="0"/>
              <a:t>能根据汽车理赔原则主动、迅速、准确、合理的处理理赔案件</a:t>
            </a:r>
            <a:endParaRPr lang="zh-CN" altLang="zh-CN" sz="1500" b="1" dirty="0"/>
          </a:p>
        </p:txBody>
      </p:sp>
      <p:sp>
        <p:nvSpPr>
          <p:cNvPr id="24" name="TextBox 24"/>
          <p:cNvSpPr txBox="1"/>
          <p:nvPr/>
        </p:nvSpPr>
        <p:spPr>
          <a:xfrm>
            <a:off x="4653199" y="1775698"/>
            <a:ext cx="3561161" cy="461665"/>
          </a:xfrm>
          <a:prstGeom prst="rect">
            <a:avLst/>
          </a:prstGeom>
          <a:noFill/>
        </p:spPr>
        <p:txBody>
          <a:bodyPr wrap="square" lIns="0" tIns="0" rIns="0" bIns="0" rtlCol="0">
            <a:spAutoFit/>
          </a:bodyPr>
          <a:lstStyle/>
          <a:p>
            <a:r>
              <a:rPr lang="zh-CN" altLang="zh-CN" sz="1500" b="1" dirty="0" smtClean="0"/>
              <a:t>能快速、有效的开展车险案件现场查勘工作</a:t>
            </a:r>
            <a:endParaRPr lang="zh-CN" altLang="zh-CN" sz="1500" b="1" dirty="0"/>
          </a:p>
        </p:txBody>
      </p:sp>
      <p:sp>
        <p:nvSpPr>
          <p:cNvPr id="29" name="TextBox 25"/>
          <p:cNvSpPr txBox="1"/>
          <p:nvPr/>
        </p:nvSpPr>
        <p:spPr>
          <a:xfrm>
            <a:off x="4622462" y="2596191"/>
            <a:ext cx="3642169" cy="230832"/>
          </a:xfrm>
          <a:prstGeom prst="rect">
            <a:avLst/>
          </a:prstGeom>
          <a:noFill/>
        </p:spPr>
        <p:txBody>
          <a:bodyPr wrap="square" lIns="0" tIns="0" rIns="0" bIns="0" rtlCol="0">
            <a:spAutoFit/>
          </a:bodyPr>
          <a:lstStyle/>
          <a:p>
            <a:r>
              <a:rPr lang="zh-CN" altLang="zh-CN" sz="1500" b="1" dirty="0" smtClean="0"/>
              <a:t>能准确确定汽车事故中车辆的损失</a:t>
            </a:r>
            <a:endParaRPr lang="zh-CN" altLang="zh-CN" sz="1500" b="1" dirty="0"/>
          </a:p>
        </p:txBody>
      </p:sp>
      <p:sp>
        <p:nvSpPr>
          <p:cNvPr id="30" name="TextBox 26"/>
          <p:cNvSpPr txBox="1"/>
          <p:nvPr/>
        </p:nvSpPr>
        <p:spPr>
          <a:xfrm>
            <a:off x="4642203" y="3381354"/>
            <a:ext cx="3673165" cy="230832"/>
          </a:xfrm>
          <a:prstGeom prst="rect">
            <a:avLst/>
          </a:prstGeom>
          <a:noFill/>
        </p:spPr>
        <p:txBody>
          <a:bodyPr wrap="square" lIns="0" tIns="0" rIns="0" bIns="0" rtlCol="0">
            <a:spAutoFit/>
          </a:bodyPr>
          <a:lstStyle/>
          <a:p>
            <a:r>
              <a:rPr lang="zh-CN" altLang="zh-CN" sz="1500" b="1" dirty="0" smtClean="0"/>
              <a:t>能知晓汽车事故中物损的确定方法</a:t>
            </a:r>
            <a:endParaRPr lang="zh-CN" altLang="zh-CN" sz="1500" b="1" dirty="0"/>
          </a:p>
        </p:txBody>
      </p:sp>
      <p:sp>
        <p:nvSpPr>
          <p:cNvPr id="31" name="TextBox 27"/>
          <p:cNvSpPr txBox="1"/>
          <p:nvPr/>
        </p:nvSpPr>
        <p:spPr>
          <a:xfrm>
            <a:off x="4664773" y="3964231"/>
            <a:ext cx="3560544" cy="461665"/>
          </a:xfrm>
          <a:prstGeom prst="rect">
            <a:avLst/>
          </a:prstGeom>
          <a:noFill/>
        </p:spPr>
        <p:txBody>
          <a:bodyPr wrap="square" lIns="0" tIns="0" rIns="0" bIns="0" rtlCol="0">
            <a:spAutoFit/>
          </a:bodyPr>
          <a:lstStyle/>
          <a:p>
            <a:r>
              <a:rPr lang="zh-CN" altLang="zh-CN" sz="1500" b="1" dirty="0" smtClean="0"/>
              <a:t>能知晓汽车事故中人身伤亡的赔偿项目及计算依据</a:t>
            </a:r>
            <a:endParaRPr lang="zh-CN" altLang="zh-CN" sz="1500" b="1" dirty="0"/>
          </a:p>
        </p:txBody>
      </p:sp>
      <p:sp>
        <p:nvSpPr>
          <p:cNvPr id="32" name="TextBox 28"/>
          <p:cNvSpPr txBox="1"/>
          <p:nvPr/>
        </p:nvSpPr>
        <p:spPr>
          <a:xfrm>
            <a:off x="4653199" y="4848072"/>
            <a:ext cx="3084579" cy="230832"/>
          </a:xfrm>
          <a:prstGeom prst="rect">
            <a:avLst/>
          </a:prstGeom>
          <a:noFill/>
        </p:spPr>
        <p:txBody>
          <a:bodyPr wrap="square" lIns="0" tIns="0" rIns="0" bIns="0" rtlCol="0">
            <a:spAutoFit/>
          </a:bodyPr>
          <a:lstStyle/>
          <a:p>
            <a:r>
              <a:rPr lang="zh-CN" altLang="zh-CN" sz="1500" b="1" dirty="0" smtClean="0"/>
              <a:t>能准确计算车险案件的赔款</a:t>
            </a:r>
            <a:endParaRPr lang="zh-CN" altLang="zh-CN" sz="1500" b="1" dirty="0"/>
          </a:p>
        </p:txBody>
      </p:sp>
      <p:sp>
        <p:nvSpPr>
          <p:cNvPr id="36" name="圆角矩形 35"/>
          <p:cNvSpPr/>
          <p:nvPr/>
        </p:nvSpPr>
        <p:spPr>
          <a:xfrm>
            <a:off x="4202634" y="5374984"/>
            <a:ext cx="4224469" cy="626611"/>
          </a:xfrm>
          <a:prstGeom prst="roundRect">
            <a:avLst/>
          </a:prstGeom>
          <a:solidFill>
            <a:srgbClr val="92D050"/>
          </a:solidFill>
          <a:ln w="63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500" b="1">
              <a:latin typeface="+mn-ea"/>
            </a:endParaRPr>
          </a:p>
        </p:txBody>
      </p:sp>
      <p:sp>
        <p:nvSpPr>
          <p:cNvPr id="37" name="TextBox 36"/>
          <p:cNvSpPr txBox="1"/>
          <p:nvPr/>
        </p:nvSpPr>
        <p:spPr>
          <a:xfrm>
            <a:off x="4670449" y="5481585"/>
            <a:ext cx="3616446" cy="461665"/>
          </a:xfrm>
          <a:prstGeom prst="rect">
            <a:avLst/>
          </a:prstGeom>
          <a:noFill/>
        </p:spPr>
        <p:txBody>
          <a:bodyPr wrap="square" lIns="0" tIns="0" rIns="0" bIns="0" rtlCol="0">
            <a:spAutoFit/>
          </a:bodyPr>
          <a:lstStyle/>
          <a:p>
            <a:r>
              <a:rPr lang="zh-CN" altLang="zh-CN" sz="1500" b="1" dirty="0" smtClean="0"/>
              <a:t>能根据车险欺诈特征识别常见的车险欺诈案件</a:t>
            </a:r>
            <a:endParaRPr lang="zh-CN" altLang="zh-CN" sz="1500" b="1" dirty="0"/>
          </a:p>
        </p:txBody>
      </p:sp>
    </p:spTree>
    <p:extLst>
      <p:ext uri="{BB962C8B-B14F-4D97-AF65-F5344CB8AC3E}">
        <p14:creationId xmlns:p14="http://schemas.microsoft.com/office/powerpoint/2010/main" val="2094906781"/>
      </p:ext>
    </p:extLst>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528" fill="hold" grpId="0" nodeType="afterEffect">
                                  <p:stCondLst>
                                    <p:cond delay="0"/>
                                  </p:stCondLst>
                                  <p:childTnLst>
                                    <p:set>
                                      <p:cBhvr>
                                        <p:cTn id="11" dur="1" fill="hold">
                                          <p:stCondLst>
                                            <p:cond delay="0"/>
                                          </p:stCondLst>
                                        </p:cTn>
                                        <p:tgtEl>
                                          <p:spTgt spid="23"/>
                                        </p:tgtEl>
                                        <p:attrNameLst>
                                          <p:attrName>style.visibility</p:attrName>
                                        </p:attrNameLst>
                                      </p:cBhvr>
                                      <p:to>
                                        <p:strVal val="visible"/>
                                      </p:to>
                                    </p:set>
                                    <p:anim calcmode="lin" valueType="num">
                                      <p:cBhvr>
                                        <p:cTn id="12" dur="500" fill="hold"/>
                                        <p:tgtEl>
                                          <p:spTgt spid="23"/>
                                        </p:tgtEl>
                                        <p:attrNameLst>
                                          <p:attrName>ppt_w</p:attrName>
                                        </p:attrNameLst>
                                      </p:cBhvr>
                                      <p:tavLst>
                                        <p:tav tm="0">
                                          <p:val>
                                            <p:fltVal val="0"/>
                                          </p:val>
                                        </p:tav>
                                        <p:tav tm="100000">
                                          <p:val>
                                            <p:strVal val="#ppt_w"/>
                                          </p:val>
                                        </p:tav>
                                      </p:tavLst>
                                    </p:anim>
                                    <p:anim calcmode="lin" valueType="num">
                                      <p:cBhvr>
                                        <p:cTn id="13" dur="500" fill="hold"/>
                                        <p:tgtEl>
                                          <p:spTgt spid="23"/>
                                        </p:tgtEl>
                                        <p:attrNameLst>
                                          <p:attrName>ppt_h</p:attrName>
                                        </p:attrNameLst>
                                      </p:cBhvr>
                                      <p:tavLst>
                                        <p:tav tm="0">
                                          <p:val>
                                            <p:fltVal val="0"/>
                                          </p:val>
                                        </p:tav>
                                        <p:tav tm="100000">
                                          <p:val>
                                            <p:strVal val="#ppt_h"/>
                                          </p:val>
                                        </p:tav>
                                      </p:tavLst>
                                    </p:anim>
                                    <p:animEffect transition="in" filter="fade">
                                      <p:cBhvr>
                                        <p:cTn id="14" dur="500"/>
                                        <p:tgtEl>
                                          <p:spTgt spid="23"/>
                                        </p:tgtEl>
                                      </p:cBhvr>
                                    </p:animEffect>
                                    <p:anim calcmode="lin" valueType="num">
                                      <p:cBhvr>
                                        <p:cTn id="15" dur="500" fill="hold"/>
                                        <p:tgtEl>
                                          <p:spTgt spid="23"/>
                                        </p:tgtEl>
                                        <p:attrNameLst>
                                          <p:attrName>ppt_x</p:attrName>
                                        </p:attrNameLst>
                                      </p:cBhvr>
                                      <p:tavLst>
                                        <p:tav tm="0">
                                          <p:val>
                                            <p:fltVal val="0.5"/>
                                          </p:val>
                                        </p:tav>
                                        <p:tav tm="100000">
                                          <p:val>
                                            <p:strVal val="#ppt_x"/>
                                          </p:val>
                                        </p:tav>
                                      </p:tavLst>
                                    </p:anim>
                                    <p:anim calcmode="lin" valueType="num">
                                      <p:cBhvr>
                                        <p:cTn id="16" dur="500" fill="hold"/>
                                        <p:tgtEl>
                                          <p:spTgt spid="23"/>
                                        </p:tgtEl>
                                        <p:attrNameLst>
                                          <p:attrName>ppt_y</p:attrName>
                                        </p:attrNameLst>
                                      </p:cBhvr>
                                      <p:tavLst>
                                        <p:tav tm="0">
                                          <p:val>
                                            <p:fltVal val="0.5"/>
                                          </p:val>
                                        </p:tav>
                                        <p:tav tm="100000">
                                          <p:val>
                                            <p:strVal val="#ppt_y"/>
                                          </p:val>
                                        </p:tav>
                                      </p:tavLst>
                                    </p:anim>
                                  </p:childTnLst>
                                </p:cTn>
                              </p:par>
                              <p:par>
                                <p:cTn id="17" presetID="53" presetClass="entr" presetSubtype="528" fill="hold" grpId="0" nodeType="with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p:cTn id="19" dur="500" fill="hold"/>
                                        <p:tgtEl>
                                          <p:spTgt spid="7"/>
                                        </p:tgtEl>
                                        <p:attrNameLst>
                                          <p:attrName>ppt_w</p:attrName>
                                        </p:attrNameLst>
                                      </p:cBhvr>
                                      <p:tavLst>
                                        <p:tav tm="0">
                                          <p:val>
                                            <p:fltVal val="0"/>
                                          </p:val>
                                        </p:tav>
                                        <p:tav tm="100000">
                                          <p:val>
                                            <p:strVal val="#ppt_w"/>
                                          </p:val>
                                        </p:tav>
                                      </p:tavLst>
                                    </p:anim>
                                    <p:anim calcmode="lin" valueType="num">
                                      <p:cBhvr>
                                        <p:cTn id="20" dur="500" fill="hold"/>
                                        <p:tgtEl>
                                          <p:spTgt spid="7"/>
                                        </p:tgtEl>
                                        <p:attrNameLst>
                                          <p:attrName>ppt_h</p:attrName>
                                        </p:attrNameLst>
                                      </p:cBhvr>
                                      <p:tavLst>
                                        <p:tav tm="0">
                                          <p:val>
                                            <p:fltVal val="0"/>
                                          </p:val>
                                        </p:tav>
                                        <p:tav tm="100000">
                                          <p:val>
                                            <p:strVal val="#ppt_h"/>
                                          </p:val>
                                        </p:tav>
                                      </p:tavLst>
                                    </p:anim>
                                    <p:animEffect transition="in" filter="fade">
                                      <p:cBhvr>
                                        <p:cTn id="21" dur="500"/>
                                        <p:tgtEl>
                                          <p:spTgt spid="7"/>
                                        </p:tgtEl>
                                      </p:cBhvr>
                                    </p:animEffect>
                                    <p:anim calcmode="lin" valueType="num">
                                      <p:cBhvr>
                                        <p:cTn id="22" dur="500" fill="hold"/>
                                        <p:tgtEl>
                                          <p:spTgt spid="7"/>
                                        </p:tgtEl>
                                        <p:attrNameLst>
                                          <p:attrName>ppt_x</p:attrName>
                                        </p:attrNameLst>
                                      </p:cBhvr>
                                      <p:tavLst>
                                        <p:tav tm="0">
                                          <p:val>
                                            <p:fltVal val="0.5"/>
                                          </p:val>
                                        </p:tav>
                                        <p:tav tm="100000">
                                          <p:val>
                                            <p:strVal val="#ppt_x"/>
                                          </p:val>
                                        </p:tav>
                                      </p:tavLst>
                                    </p:anim>
                                    <p:anim calcmode="lin" valueType="num">
                                      <p:cBhvr>
                                        <p:cTn id="23" dur="500" fill="hold"/>
                                        <p:tgtEl>
                                          <p:spTgt spid="7"/>
                                        </p:tgtEl>
                                        <p:attrNameLst>
                                          <p:attrName>ppt_y</p:attrName>
                                        </p:attrNameLst>
                                      </p:cBhvr>
                                      <p:tavLst>
                                        <p:tav tm="0">
                                          <p:val>
                                            <p:fltVal val="0.5"/>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2" presetClass="entr" presetSubtype="4" fill="hold" grpId="0" nodeType="clickEffect">
                                  <p:stCondLst>
                                    <p:cond delay="0"/>
                                  </p:stCondLst>
                                  <p:childTnLst>
                                    <p:set>
                                      <p:cBhvr>
                                        <p:cTn id="27" dur="1" fill="hold">
                                          <p:stCondLst>
                                            <p:cond delay="0"/>
                                          </p:stCondLst>
                                        </p:cTn>
                                        <p:tgtEl>
                                          <p:spTgt spid="25"/>
                                        </p:tgtEl>
                                        <p:attrNameLst>
                                          <p:attrName>style.visibility</p:attrName>
                                        </p:attrNameLst>
                                      </p:cBhvr>
                                      <p:to>
                                        <p:strVal val="visible"/>
                                      </p:to>
                                    </p:set>
                                    <p:animEffect transition="in" filter="wipe(down)">
                                      <p:cBhvr>
                                        <p:cTn id="28" dur="750"/>
                                        <p:tgtEl>
                                          <p:spTgt spid="25"/>
                                        </p:tgtEl>
                                      </p:cBhvr>
                                    </p:animEffect>
                                  </p:childTnLst>
                                </p:cTn>
                              </p:par>
                            </p:childTnLst>
                          </p:cTn>
                        </p:par>
                        <p:par>
                          <p:cTn id="29" fill="hold">
                            <p:stCondLst>
                              <p:cond delay="750"/>
                            </p:stCondLst>
                            <p:childTnLst>
                              <p:par>
                                <p:cTn id="30" presetID="22" presetClass="entr" presetSubtype="8" fill="hold" grpId="0" nodeType="afterEffect">
                                  <p:stCondLst>
                                    <p:cond delay="0"/>
                                  </p:stCondLst>
                                  <p:childTnLst>
                                    <p:set>
                                      <p:cBhvr>
                                        <p:cTn id="31" dur="1" fill="hold">
                                          <p:stCondLst>
                                            <p:cond delay="0"/>
                                          </p:stCondLst>
                                        </p:cTn>
                                        <p:tgtEl>
                                          <p:spTgt spid="22"/>
                                        </p:tgtEl>
                                        <p:attrNameLst>
                                          <p:attrName>style.visibility</p:attrName>
                                        </p:attrNameLst>
                                      </p:cBhvr>
                                      <p:to>
                                        <p:strVal val="visible"/>
                                      </p:to>
                                    </p:set>
                                    <p:animEffect transition="in" filter="wipe(left)">
                                      <p:cBhvr>
                                        <p:cTn id="32" dur="300"/>
                                        <p:tgtEl>
                                          <p:spTgt spid="22"/>
                                        </p:tgtEl>
                                      </p:cBhvr>
                                    </p:animEffect>
                                  </p:childTnLst>
                                </p:cTn>
                              </p:par>
                              <p:par>
                                <p:cTn id="33" presetID="22" presetClass="entr" presetSubtype="8" fill="hold" grpId="0" nodeType="withEffect">
                                  <p:stCondLst>
                                    <p:cond delay="0"/>
                                  </p:stCondLst>
                                  <p:childTnLst>
                                    <p:set>
                                      <p:cBhvr>
                                        <p:cTn id="34" dur="1" fill="hold">
                                          <p:stCondLst>
                                            <p:cond delay="0"/>
                                          </p:stCondLst>
                                        </p:cTn>
                                        <p:tgtEl>
                                          <p:spTgt spid="16"/>
                                        </p:tgtEl>
                                        <p:attrNameLst>
                                          <p:attrName>style.visibility</p:attrName>
                                        </p:attrNameLst>
                                      </p:cBhvr>
                                      <p:to>
                                        <p:strVal val="visible"/>
                                      </p:to>
                                    </p:set>
                                    <p:animEffect transition="in" filter="wipe(left)">
                                      <p:cBhvr>
                                        <p:cTn id="35" dur="300"/>
                                        <p:tgtEl>
                                          <p:spTgt spid="16"/>
                                        </p:tgtEl>
                                      </p:cBhvr>
                                    </p:animEffect>
                                  </p:childTnLst>
                                </p:cTn>
                              </p:par>
                            </p:childTnLst>
                          </p:cTn>
                        </p:par>
                        <p:par>
                          <p:cTn id="36" fill="hold">
                            <p:stCondLst>
                              <p:cond delay="1050"/>
                            </p:stCondLst>
                            <p:childTnLst>
                              <p:par>
                                <p:cTn id="37" presetID="22" presetClass="entr" presetSubtype="8" fill="hold" grpId="0" nodeType="afterEffect">
                                  <p:stCondLst>
                                    <p:cond delay="0"/>
                                  </p:stCondLst>
                                  <p:childTnLst>
                                    <p:set>
                                      <p:cBhvr>
                                        <p:cTn id="38" dur="1" fill="hold">
                                          <p:stCondLst>
                                            <p:cond delay="0"/>
                                          </p:stCondLst>
                                        </p:cTn>
                                        <p:tgtEl>
                                          <p:spTgt spid="24"/>
                                        </p:tgtEl>
                                        <p:attrNameLst>
                                          <p:attrName>style.visibility</p:attrName>
                                        </p:attrNameLst>
                                      </p:cBhvr>
                                      <p:to>
                                        <p:strVal val="visible"/>
                                      </p:to>
                                    </p:set>
                                    <p:animEffect transition="in" filter="wipe(left)">
                                      <p:cBhvr>
                                        <p:cTn id="39" dur="300"/>
                                        <p:tgtEl>
                                          <p:spTgt spid="24"/>
                                        </p:tgtEl>
                                      </p:cBhvr>
                                    </p:animEffect>
                                  </p:childTnLst>
                                </p:cTn>
                              </p:par>
                              <p:par>
                                <p:cTn id="40" presetID="22" presetClass="entr" presetSubtype="8" fill="hold" grpId="0" nodeType="withEffect">
                                  <p:stCondLst>
                                    <p:cond delay="0"/>
                                  </p:stCondLst>
                                  <p:childTnLst>
                                    <p:set>
                                      <p:cBhvr>
                                        <p:cTn id="41" dur="1" fill="hold">
                                          <p:stCondLst>
                                            <p:cond delay="0"/>
                                          </p:stCondLst>
                                        </p:cTn>
                                        <p:tgtEl>
                                          <p:spTgt spid="17"/>
                                        </p:tgtEl>
                                        <p:attrNameLst>
                                          <p:attrName>style.visibility</p:attrName>
                                        </p:attrNameLst>
                                      </p:cBhvr>
                                      <p:to>
                                        <p:strVal val="visible"/>
                                      </p:to>
                                    </p:set>
                                    <p:animEffect transition="in" filter="wipe(left)">
                                      <p:cBhvr>
                                        <p:cTn id="42" dur="300"/>
                                        <p:tgtEl>
                                          <p:spTgt spid="17"/>
                                        </p:tgtEl>
                                      </p:cBhvr>
                                    </p:animEffect>
                                  </p:childTnLst>
                                </p:cTn>
                              </p:par>
                            </p:childTnLst>
                          </p:cTn>
                        </p:par>
                        <p:par>
                          <p:cTn id="43" fill="hold">
                            <p:stCondLst>
                              <p:cond delay="1350"/>
                            </p:stCondLst>
                            <p:childTnLst>
                              <p:par>
                                <p:cTn id="44" presetID="22" presetClass="entr" presetSubtype="8" fill="hold" grpId="0" nodeType="afterEffect">
                                  <p:stCondLst>
                                    <p:cond delay="0"/>
                                  </p:stCondLst>
                                  <p:childTnLst>
                                    <p:set>
                                      <p:cBhvr>
                                        <p:cTn id="45" dur="1" fill="hold">
                                          <p:stCondLst>
                                            <p:cond delay="0"/>
                                          </p:stCondLst>
                                        </p:cTn>
                                        <p:tgtEl>
                                          <p:spTgt spid="29"/>
                                        </p:tgtEl>
                                        <p:attrNameLst>
                                          <p:attrName>style.visibility</p:attrName>
                                        </p:attrNameLst>
                                      </p:cBhvr>
                                      <p:to>
                                        <p:strVal val="visible"/>
                                      </p:to>
                                    </p:set>
                                    <p:animEffect transition="in" filter="wipe(left)">
                                      <p:cBhvr>
                                        <p:cTn id="46" dur="300"/>
                                        <p:tgtEl>
                                          <p:spTgt spid="29"/>
                                        </p:tgtEl>
                                      </p:cBhvr>
                                    </p:animEffect>
                                  </p:childTnLst>
                                </p:cTn>
                              </p:par>
                              <p:par>
                                <p:cTn id="47" presetID="22" presetClass="entr" presetSubtype="8" fill="hold" nodeType="withEffect">
                                  <p:stCondLst>
                                    <p:cond delay="0"/>
                                  </p:stCondLst>
                                  <p:childTnLst>
                                    <p:set>
                                      <p:cBhvr>
                                        <p:cTn id="48" dur="1" fill="hold">
                                          <p:stCondLst>
                                            <p:cond delay="0"/>
                                          </p:stCondLst>
                                        </p:cTn>
                                        <p:tgtEl>
                                          <p:spTgt spid="18"/>
                                        </p:tgtEl>
                                        <p:attrNameLst>
                                          <p:attrName>style.visibility</p:attrName>
                                        </p:attrNameLst>
                                      </p:cBhvr>
                                      <p:to>
                                        <p:strVal val="visible"/>
                                      </p:to>
                                    </p:set>
                                    <p:animEffect transition="in" filter="wipe(left)">
                                      <p:cBhvr>
                                        <p:cTn id="49" dur="300"/>
                                        <p:tgtEl>
                                          <p:spTgt spid="18"/>
                                        </p:tgtEl>
                                      </p:cBhvr>
                                    </p:animEffect>
                                  </p:childTnLst>
                                </p:cTn>
                              </p:par>
                            </p:childTnLst>
                          </p:cTn>
                        </p:par>
                        <p:par>
                          <p:cTn id="50" fill="hold">
                            <p:stCondLst>
                              <p:cond delay="1650"/>
                            </p:stCondLst>
                            <p:childTnLst>
                              <p:par>
                                <p:cTn id="51" presetID="22" presetClass="entr" presetSubtype="8" fill="hold" grpId="0" nodeType="afterEffect">
                                  <p:stCondLst>
                                    <p:cond delay="0"/>
                                  </p:stCondLst>
                                  <p:childTnLst>
                                    <p:set>
                                      <p:cBhvr>
                                        <p:cTn id="52" dur="1" fill="hold">
                                          <p:stCondLst>
                                            <p:cond delay="0"/>
                                          </p:stCondLst>
                                        </p:cTn>
                                        <p:tgtEl>
                                          <p:spTgt spid="30"/>
                                        </p:tgtEl>
                                        <p:attrNameLst>
                                          <p:attrName>style.visibility</p:attrName>
                                        </p:attrNameLst>
                                      </p:cBhvr>
                                      <p:to>
                                        <p:strVal val="visible"/>
                                      </p:to>
                                    </p:set>
                                    <p:animEffect transition="in" filter="wipe(left)">
                                      <p:cBhvr>
                                        <p:cTn id="53" dur="300"/>
                                        <p:tgtEl>
                                          <p:spTgt spid="30"/>
                                        </p:tgtEl>
                                      </p:cBhvr>
                                    </p:animEffect>
                                  </p:childTnLst>
                                </p:cTn>
                              </p:par>
                              <p:par>
                                <p:cTn id="54" presetID="22" presetClass="entr" presetSubtype="8" fill="hold" grpId="0" nodeType="withEffect">
                                  <p:stCondLst>
                                    <p:cond delay="0"/>
                                  </p:stCondLst>
                                  <p:childTnLst>
                                    <p:set>
                                      <p:cBhvr>
                                        <p:cTn id="55" dur="1" fill="hold">
                                          <p:stCondLst>
                                            <p:cond delay="0"/>
                                          </p:stCondLst>
                                        </p:cTn>
                                        <p:tgtEl>
                                          <p:spTgt spid="19"/>
                                        </p:tgtEl>
                                        <p:attrNameLst>
                                          <p:attrName>style.visibility</p:attrName>
                                        </p:attrNameLst>
                                      </p:cBhvr>
                                      <p:to>
                                        <p:strVal val="visible"/>
                                      </p:to>
                                    </p:set>
                                    <p:animEffect transition="in" filter="wipe(left)">
                                      <p:cBhvr>
                                        <p:cTn id="56" dur="300"/>
                                        <p:tgtEl>
                                          <p:spTgt spid="19"/>
                                        </p:tgtEl>
                                      </p:cBhvr>
                                    </p:animEffect>
                                  </p:childTnLst>
                                </p:cTn>
                              </p:par>
                            </p:childTnLst>
                          </p:cTn>
                        </p:par>
                        <p:par>
                          <p:cTn id="57" fill="hold">
                            <p:stCondLst>
                              <p:cond delay="1950"/>
                            </p:stCondLst>
                            <p:childTnLst>
                              <p:par>
                                <p:cTn id="58" presetID="22" presetClass="entr" presetSubtype="8" fill="hold" grpId="0" nodeType="afterEffect">
                                  <p:stCondLst>
                                    <p:cond delay="0"/>
                                  </p:stCondLst>
                                  <p:childTnLst>
                                    <p:set>
                                      <p:cBhvr>
                                        <p:cTn id="59" dur="1" fill="hold">
                                          <p:stCondLst>
                                            <p:cond delay="0"/>
                                          </p:stCondLst>
                                        </p:cTn>
                                        <p:tgtEl>
                                          <p:spTgt spid="31"/>
                                        </p:tgtEl>
                                        <p:attrNameLst>
                                          <p:attrName>style.visibility</p:attrName>
                                        </p:attrNameLst>
                                      </p:cBhvr>
                                      <p:to>
                                        <p:strVal val="visible"/>
                                      </p:to>
                                    </p:set>
                                    <p:animEffect transition="in" filter="wipe(left)">
                                      <p:cBhvr>
                                        <p:cTn id="60" dur="300"/>
                                        <p:tgtEl>
                                          <p:spTgt spid="31"/>
                                        </p:tgtEl>
                                      </p:cBhvr>
                                    </p:animEffect>
                                  </p:childTnLst>
                                </p:cTn>
                              </p:par>
                              <p:par>
                                <p:cTn id="61" presetID="22" presetClass="entr" presetSubtype="8" fill="hold" grpId="0" nodeType="withEffect">
                                  <p:stCondLst>
                                    <p:cond delay="0"/>
                                  </p:stCondLst>
                                  <p:childTnLst>
                                    <p:set>
                                      <p:cBhvr>
                                        <p:cTn id="62" dur="1" fill="hold">
                                          <p:stCondLst>
                                            <p:cond delay="0"/>
                                          </p:stCondLst>
                                        </p:cTn>
                                        <p:tgtEl>
                                          <p:spTgt spid="20"/>
                                        </p:tgtEl>
                                        <p:attrNameLst>
                                          <p:attrName>style.visibility</p:attrName>
                                        </p:attrNameLst>
                                      </p:cBhvr>
                                      <p:to>
                                        <p:strVal val="visible"/>
                                      </p:to>
                                    </p:set>
                                    <p:animEffect transition="in" filter="wipe(left)">
                                      <p:cBhvr>
                                        <p:cTn id="63" dur="300"/>
                                        <p:tgtEl>
                                          <p:spTgt spid="20"/>
                                        </p:tgtEl>
                                      </p:cBhvr>
                                    </p:animEffect>
                                  </p:childTnLst>
                                </p:cTn>
                              </p:par>
                            </p:childTnLst>
                          </p:cTn>
                        </p:par>
                        <p:par>
                          <p:cTn id="64" fill="hold">
                            <p:stCondLst>
                              <p:cond delay="2250"/>
                            </p:stCondLst>
                            <p:childTnLst>
                              <p:par>
                                <p:cTn id="65" presetID="22" presetClass="entr" presetSubtype="8" fill="hold" grpId="0" nodeType="afterEffect">
                                  <p:stCondLst>
                                    <p:cond delay="0"/>
                                  </p:stCondLst>
                                  <p:childTnLst>
                                    <p:set>
                                      <p:cBhvr>
                                        <p:cTn id="66" dur="1" fill="hold">
                                          <p:stCondLst>
                                            <p:cond delay="0"/>
                                          </p:stCondLst>
                                        </p:cTn>
                                        <p:tgtEl>
                                          <p:spTgt spid="32"/>
                                        </p:tgtEl>
                                        <p:attrNameLst>
                                          <p:attrName>style.visibility</p:attrName>
                                        </p:attrNameLst>
                                      </p:cBhvr>
                                      <p:to>
                                        <p:strVal val="visible"/>
                                      </p:to>
                                    </p:set>
                                    <p:animEffect transition="in" filter="wipe(left)">
                                      <p:cBhvr>
                                        <p:cTn id="67" dur="300"/>
                                        <p:tgtEl>
                                          <p:spTgt spid="32"/>
                                        </p:tgtEl>
                                      </p:cBhvr>
                                    </p:animEffect>
                                  </p:childTnLst>
                                </p:cTn>
                              </p:par>
                              <p:par>
                                <p:cTn id="68" presetID="22" presetClass="entr" presetSubtype="8" fill="hold" grpId="0" nodeType="withEffect">
                                  <p:stCondLst>
                                    <p:cond delay="0"/>
                                  </p:stCondLst>
                                  <p:childTnLst>
                                    <p:set>
                                      <p:cBhvr>
                                        <p:cTn id="69" dur="1" fill="hold">
                                          <p:stCondLst>
                                            <p:cond delay="0"/>
                                          </p:stCondLst>
                                        </p:cTn>
                                        <p:tgtEl>
                                          <p:spTgt spid="21"/>
                                        </p:tgtEl>
                                        <p:attrNameLst>
                                          <p:attrName>style.visibility</p:attrName>
                                        </p:attrNameLst>
                                      </p:cBhvr>
                                      <p:to>
                                        <p:strVal val="visible"/>
                                      </p:to>
                                    </p:set>
                                    <p:animEffect transition="in" filter="wipe(left)">
                                      <p:cBhvr>
                                        <p:cTn id="70" dur="300"/>
                                        <p:tgtEl>
                                          <p:spTgt spid="21"/>
                                        </p:tgtEl>
                                      </p:cBhvr>
                                    </p:animEffect>
                                  </p:childTnLst>
                                </p:cTn>
                              </p:par>
                            </p:childTnLst>
                          </p:cTn>
                        </p:par>
                        <p:par>
                          <p:cTn id="71" fill="hold">
                            <p:stCondLst>
                              <p:cond delay="2550"/>
                            </p:stCondLst>
                            <p:childTnLst>
                              <p:par>
                                <p:cTn id="72" presetID="22" presetClass="entr" presetSubtype="8" fill="hold" grpId="0" nodeType="afterEffect">
                                  <p:stCondLst>
                                    <p:cond delay="0"/>
                                  </p:stCondLst>
                                  <p:childTnLst>
                                    <p:set>
                                      <p:cBhvr>
                                        <p:cTn id="73" dur="1" fill="hold">
                                          <p:stCondLst>
                                            <p:cond delay="0"/>
                                          </p:stCondLst>
                                        </p:cTn>
                                        <p:tgtEl>
                                          <p:spTgt spid="37"/>
                                        </p:tgtEl>
                                        <p:attrNameLst>
                                          <p:attrName>style.visibility</p:attrName>
                                        </p:attrNameLst>
                                      </p:cBhvr>
                                      <p:to>
                                        <p:strVal val="visible"/>
                                      </p:to>
                                    </p:set>
                                    <p:animEffect transition="in" filter="wipe(left)">
                                      <p:cBhvr>
                                        <p:cTn id="74" dur="300"/>
                                        <p:tgtEl>
                                          <p:spTgt spid="37"/>
                                        </p:tgtEl>
                                      </p:cBhvr>
                                    </p:animEffect>
                                  </p:childTnLst>
                                </p:cTn>
                              </p:par>
                              <p:par>
                                <p:cTn id="75" presetID="22" presetClass="entr" presetSubtype="8" fill="hold" grpId="0" nodeType="withEffect">
                                  <p:stCondLst>
                                    <p:cond delay="0"/>
                                  </p:stCondLst>
                                  <p:childTnLst>
                                    <p:set>
                                      <p:cBhvr>
                                        <p:cTn id="76" dur="1" fill="hold">
                                          <p:stCondLst>
                                            <p:cond delay="0"/>
                                          </p:stCondLst>
                                        </p:cTn>
                                        <p:tgtEl>
                                          <p:spTgt spid="36"/>
                                        </p:tgtEl>
                                        <p:attrNameLst>
                                          <p:attrName>style.visibility</p:attrName>
                                        </p:attrNameLst>
                                      </p:cBhvr>
                                      <p:to>
                                        <p:strVal val="visible"/>
                                      </p:to>
                                    </p:set>
                                    <p:animEffect transition="in" filter="wipe(left)">
                                      <p:cBhvr>
                                        <p:cTn id="77" dur="3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23" grpId="0"/>
      <p:bldP spid="25" grpId="0"/>
      <p:bldP spid="16" grpId="0" animBg="1"/>
      <p:bldP spid="17" grpId="0" animBg="1"/>
      <p:bldP spid="19" grpId="0" animBg="1"/>
      <p:bldP spid="20" grpId="0" animBg="1"/>
      <p:bldP spid="21" grpId="0" animBg="1"/>
      <p:bldP spid="22" grpId="0"/>
      <p:bldP spid="24" grpId="0"/>
      <p:bldP spid="29" grpId="0"/>
      <p:bldP spid="30" grpId="0"/>
      <p:bldP spid="31" grpId="0"/>
      <p:bldP spid="32" grpId="0"/>
      <p:bldP spid="36" grpId="0" animBg="1"/>
      <p:bldP spid="37"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5"/>
          <p:cNvGrpSpPr>
            <a:grpSpLocks/>
          </p:cNvGrpSpPr>
          <p:nvPr/>
        </p:nvGrpSpPr>
        <p:grpSpPr bwMode="auto">
          <a:xfrm>
            <a:off x="-421928" y="152402"/>
            <a:ext cx="5679728" cy="594953"/>
            <a:chOff x="6168776" y="1221676"/>
            <a:chExt cx="6557573" cy="686848"/>
          </a:xfrm>
        </p:grpSpPr>
        <p:sp>
          <p:nvSpPr>
            <p:cNvPr id="5" name="圆角矩形 4"/>
            <p:cNvSpPr/>
            <p:nvPr/>
          </p:nvSpPr>
          <p:spPr>
            <a:xfrm>
              <a:off x="6168776" y="1221676"/>
              <a:ext cx="6557573" cy="593421"/>
            </a:xfrm>
            <a:prstGeom prst="roundRect">
              <a:avLst>
                <a:gd name="adj" fmla="val 50000"/>
              </a:avLst>
            </a:prstGeom>
            <a:solidFill>
              <a:srgbClr val="FFFFFF"/>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solidFill>
                  <a:srgbClr val="3F7B33"/>
                </a:solidFill>
                <a:latin typeface="等线" panose="020F0502020204030204"/>
                <a:ea typeface="等线" panose="02010600030101010101" pitchFamily="2" charset="-122"/>
              </a:endParaRPr>
            </a:p>
          </p:txBody>
        </p:sp>
        <p:sp>
          <p:nvSpPr>
            <p:cNvPr id="6" name="文本框 13"/>
            <p:cNvSpPr txBox="1">
              <a:spLocks noChangeArrowheads="1"/>
            </p:cNvSpPr>
            <p:nvPr/>
          </p:nvSpPr>
          <p:spPr bwMode="auto">
            <a:xfrm>
              <a:off x="6834600" y="1233426"/>
              <a:ext cx="4732761" cy="675098"/>
            </a:xfrm>
            <a:prstGeom prst="rect">
              <a:avLst/>
            </a:prstGeom>
            <a:noFill/>
            <a:ln w="9525">
              <a:noFill/>
              <a:miter lim="800000"/>
              <a:headEnd/>
              <a:tailEnd/>
            </a:ln>
          </p:spPr>
          <p:txBody>
            <a:bodyPr wrap="none">
              <a:spAutoFit/>
            </a:bodyPr>
            <a:lstStyle/>
            <a:p>
              <a:r>
                <a:rPr lang="en-US" altLang="zh-CN" sz="3200" b="1" dirty="0" smtClean="0">
                  <a:solidFill>
                    <a:schemeClr val="accent1"/>
                  </a:solidFill>
                </a:rPr>
                <a:t>6.1 </a:t>
              </a:r>
              <a:r>
                <a:rPr lang="zh-CN" altLang="en-US" sz="3200" b="1" dirty="0" smtClean="0">
                  <a:solidFill>
                    <a:schemeClr val="accent1"/>
                  </a:solidFill>
                </a:rPr>
                <a:t>汽车保险理赔概述</a:t>
              </a:r>
              <a:endParaRPr lang="zh-CN" altLang="zh-CN" sz="3200" b="1" dirty="0">
                <a:solidFill>
                  <a:schemeClr val="accent1"/>
                </a:solidFill>
              </a:endParaRPr>
            </a:p>
          </p:txBody>
        </p:sp>
      </p:grpSp>
      <p:sp>
        <p:nvSpPr>
          <p:cNvPr id="23" name="TextBox 22"/>
          <p:cNvSpPr txBox="1"/>
          <p:nvPr/>
        </p:nvSpPr>
        <p:spPr>
          <a:xfrm>
            <a:off x="976393" y="1735810"/>
            <a:ext cx="4556502" cy="1107992"/>
          </a:xfrm>
          <a:prstGeom prst="rect">
            <a:avLst/>
          </a:prstGeom>
          <a:noFill/>
        </p:spPr>
        <p:txBody>
          <a:bodyPr wrap="square" lIns="121917" tIns="60958" rIns="121917" bIns="60958" rtlCol="0">
            <a:spAutoFit/>
          </a:bodyPr>
          <a:lstStyle/>
          <a:p>
            <a:pPr algn="ctr"/>
            <a:r>
              <a:rPr lang="zh-CN" altLang="en-US" sz="3200" b="1" dirty="0" smtClean="0">
                <a:solidFill>
                  <a:schemeClr val="bg1"/>
                </a:solidFill>
                <a:latin typeface="微软雅黑" pitchFamily="34" charset="-122"/>
                <a:ea typeface="微软雅黑" pitchFamily="34" charset="-122"/>
              </a:rPr>
              <a:t>能力</a:t>
            </a:r>
            <a:endParaRPr lang="en-US" altLang="zh-CN" sz="3200" b="1" dirty="0" smtClean="0">
              <a:solidFill>
                <a:schemeClr val="bg1"/>
              </a:solidFill>
              <a:latin typeface="微软雅黑" pitchFamily="34" charset="-122"/>
              <a:ea typeface="微软雅黑" pitchFamily="34" charset="-122"/>
            </a:endParaRPr>
          </a:p>
          <a:p>
            <a:pPr algn="ctr"/>
            <a:r>
              <a:rPr lang="zh-CN" altLang="en-US" sz="3200" b="1" dirty="0" smtClean="0">
                <a:solidFill>
                  <a:schemeClr val="bg1"/>
                </a:solidFill>
                <a:latin typeface="微软雅黑" pitchFamily="34" charset="-122"/>
                <a:ea typeface="微软雅黑" pitchFamily="34" charset="-122"/>
              </a:rPr>
              <a:t>目标</a:t>
            </a:r>
            <a:endParaRPr lang="zh-CN" altLang="en-US" sz="3200" b="1" dirty="0">
              <a:solidFill>
                <a:schemeClr val="bg1"/>
              </a:solidFill>
              <a:latin typeface="微软雅黑" pitchFamily="34" charset="-122"/>
              <a:ea typeface="微软雅黑" pitchFamily="34" charset="-122"/>
            </a:endParaRPr>
          </a:p>
        </p:txBody>
      </p:sp>
      <p:sp>
        <p:nvSpPr>
          <p:cNvPr id="25" name="文本框 24"/>
          <p:cNvSpPr txBox="1"/>
          <p:nvPr/>
        </p:nvSpPr>
        <p:spPr>
          <a:xfrm>
            <a:off x="10617954" y="7768848"/>
            <a:ext cx="723275" cy="344710"/>
          </a:xfrm>
          <a:prstGeom prst="rect">
            <a:avLst/>
          </a:prstGeom>
          <a:noFill/>
        </p:spPr>
        <p:txBody>
          <a:bodyPr wrap="none" rtlCol="0">
            <a:spAutoFit/>
          </a:bodyPr>
          <a:lstStyle/>
          <a:p>
            <a:pPr>
              <a:lnSpc>
                <a:spcPct val="130000"/>
              </a:lnSpc>
            </a:pPr>
            <a:r>
              <a:rPr lang="zh-CN" altLang="en-US" sz="1400" dirty="0" smtClean="0">
                <a:latin typeface="Arial" panose="020B0604020202020204" pitchFamily="34" charset="0"/>
                <a:ea typeface="微软雅黑" panose="020B0503020204020204" pitchFamily="34" charset="-122"/>
              </a:rPr>
              <a:t>延迟符</a:t>
            </a:r>
          </a:p>
        </p:txBody>
      </p:sp>
      <p:sp>
        <p:nvSpPr>
          <p:cNvPr id="17" name="圆角矩形 16"/>
          <p:cNvSpPr/>
          <p:nvPr/>
        </p:nvSpPr>
        <p:spPr>
          <a:xfrm>
            <a:off x="325821" y="1047378"/>
            <a:ext cx="11235915" cy="5430914"/>
          </a:xfrm>
          <a:prstGeom prst="roundRect">
            <a:avLst/>
          </a:prstGeom>
          <a:no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p>
        </p:txBody>
      </p:sp>
      <p:sp>
        <p:nvSpPr>
          <p:cNvPr id="75777" name="Rectangle 1"/>
          <p:cNvSpPr>
            <a:spLocks noChangeArrowheads="1"/>
          </p:cNvSpPr>
          <p:nvPr/>
        </p:nvSpPr>
        <p:spPr bwMode="auto">
          <a:xfrm>
            <a:off x="1055952" y="1614289"/>
            <a:ext cx="9314480" cy="1615827"/>
          </a:xfrm>
          <a:prstGeom prst="rect">
            <a:avLst/>
          </a:prstGeom>
          <a:noFill/>
          <a:ln w="9525">
            <a:noFill/>
            <a:miter lim="800000"/>
            <a:headEnd/>
            <a:tailEnd/>
          </a:ln>
          <a:effectLst/>
        </p:spPr>
        <p:txBody>
          <a:bodyPr vert="horz" wrap="square" lIns="91440" tIns="45720" rIns="91440" bIns="0" numCol="1" anchor="ctr" anchorCtr="0" compatLnSpc="1">
            <a:prstTxWarp prst="textNoShape">
              <a:avLst/>
            </a:prstTxWarp>
            <a:spAutoFit/>
          </a:bodyPr>
          <a:lstStyle/>
          <a:p>
            <a:pPr indent="269875" fontAlgn="base">
              <a:spcBef>
                <a:spcPct val="0"/>
              </a:spcBef>
              <a:spcAft>
                <a:spcPct val="0"/>
              </a:spcAft>
            </a:pPr>
            <a:r>
              <a:rPr lang="en-US" altLang="zh-CN" sz="3000" b="1" dirty="0" smtClean="0"/>
              <a:t> 6.1.1 </a:t>
            </a:r>
            <a:r>
              <a:rPr lang="zh-CN" altLang="en-US" sz="3000" b="1" dirty="0" smtClean="0"/>
              <a:t>汽车保险理赔的含义</a:t>
            </a:r>
            <a:endParaRPr lang="zh-CN" altLang="zh-CN" sz="3000" b="1" dirty="0" smtClean="0"/>
          </a:p>
          <a:p>
            <a:pPr marL="0" marR="0" lvl="0" indent="269875" algn="l" defTabSz="914400" rtl="0" eaLnBrk="1" fontAlgn="base" latinLnBrk="0" hangingPunct="1">
              <a:lnSpc>
                <a:spcPct val="100000"/>
              </a:lnSpc>
              <a:spcBef>
                <a:spcPct val="0"/>
              </a:spcBef>
              <a:spcAft>
                <a:spcPct val="0"/>
              </a:spcAft>
              <a:buClrTx/>
              <a:buSzTx/>
              <a:buFontTx/>
              <a:buNone/>
              <a:tabLst/>
            </a:pPr>
            <a:endParaRPr kumimoji="0" lang="zh-CN" altLang="en-US" sz="2400" b="1" i="0" u="none" strike="noStrike" cap="none" normalizeH="0" baseline="0" dirty="0" smtClean="0">
              <a:ln>
                <a:noFill/>
              </a:ln>
              <a:solidFill>
                <a:schemeClr val="tx1"/>
              </a:solidFill>
              <a:effectLst/>
              <a:latin typeface="+mn-ea"/>
              <a:cs typeface="Times New Roman" pitchFamily="18" charset="0"/>
            </a:endParaRPr>
          </a:p>
          <a:p>
            <a:pPr indent="457200"/>
            <a:r>
              <a:rPr lang="zh-CN" altLang="zh-CN" sz="2200" dirty="0" smtClean="0"/>
              <a:t>汽车保险理赔，是指保险汽车在发生事故后，保险人依据保险合同约定，对被保险人提出的索赔请求进行合理处理的行为。</a:t>
            </a:r>
            <a:endParaRPr lang="zh-CN" altLang="zh-CN" sz="2200" dirty="0"/>
          </a:p>
        </p:txBody>
      </p:sp>
    </p:spTree>
    <p:extLst>
      <p:ext uri="{BB962C8B-B14F-4D97-AF65-F5344CB8AC3E}">
        <p14:creationId xmlns:p14="http://schemas.microsoft.com/office/powerpoint/2010/main" val="2094906781"/>
      </p:ext>
    </p:extLst>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528" fill="hold" grpId="0" nodeType="afterEffect">
                                  <p:stCondLst>
                                    <p:cond delay="0"/>
                                  </p:stCondLst>
                                  <p:childTnLst>
                                    <p:set>
                                      <p:cBhvr>
                                        <p:cTn id="11" dur="1" fill="hold">
                                          <p:stCondLst>
                                            <p:cond delay="0"/>
                                          </p:stCondLst>
                                        </p:cTn>
                                        <p:tgtEl>
                                          <p:spTgt spid="23"/>
                                        </p:tgtEl>
                                        <p:attrNameLst>
                                          <p:attrName>style.visibility</p:attrName>
                                        </p:attrNameLst>
                                      </p:cBhvr>
                                      <p:to>
                                        <p:strVal val="visible"/>
                                      </p:to>
                                    </p:set>
                                    <p:anim calcmode="lin" valueType="num">
                                      <p:cBhvr>
                                        <p:cTn id="12" dur="500" fill="hold"/>
                                        <p:tgtEl>
                                          <p:spTgt spid="23"/>
                                        </p:tgtEl>
                                        <p:attrNameLst>
                                          <p:attrName>ppt_w</p:attrName>
                                        </p:attrNameLst>
                                      </p:cBhvr>
                                      <p:tavLst>
                                        <p:tav tm="0">
                                          <p:val>
                                            <p:fltVal val="0"/>
                                          </p:val>
                                        </p:tav>
                                        <p:tav tm="100000">
                                          <p:val>
                                            <p:strVal val="#ppt_w"/>
                                          </p:val>
                                        </p:tav>
                                      </p:tavLst>
                                    </p:anim>
                                    <p:anim calcmode="lin" valueType="num">
                                      <p:cBhvr>
                                        <p:cTn id="13" dur="500" fill="hold"/>
                                        <p:tgtEl>
                                          <p:spTgt spid="23"/>
                                        </p:tgtEl>
                                        <p:attrNameLst>
                                          <p:attrName>ppt_h</p:attrName>
                                        </p:attrNameLst>
                                      </p:cBhvr>
                                      <p:tavLst>
                                        <p:tav tm="0">
                                          <p:val>
                                            <p:fltVal val="0"/>
                                          </p:val>
                                        </p:tav>
                                        <p:tav tm="100000">
                                          <p:val>
                                            <p:strVal val="#ppt_h"/>
                                          </p:val>
                                        </p:tav>
                                      </p:tavLst>
                                    </p:anim>
                                    <p:animEffect transition="in" filter="fade">
                                      <p:cBhvr>
                                        <p:cTn id="14" dur="500"/>
                                        <p:tgtEl>
                                          <p:spTgt spid="23"/>
                                        </p:tgtEl>
                                      </p:cBhvr>
                                    </p:animEffect>
                                    <p:anim calcmode="lin" valueType="num">
                                      <p:cBhvr>
                                        <p:cTn id="15" dur="500" fill="hold"/>
                                        <p:tgtEl>
                                          <p:spTgt spid="23"/>
                                        </p:tgtEl>
                                        <p:attrNameLst>
                                          <p:attrName>ppt_x</p:attrName>
                                        </p:attrNameLst>
                                      </p:cBhvr>
                                      <p:tavLst>
                                        <p:tav tm="0">
                                          <p:val>
                                            <p:fltVal val="0.5"/>
                                          </p:val>
                                        </p:tav>
                                        <p:tav tm="100000">
                                          <p:val>
                                            <p:strVal val="#ppt_x"/>
                                          </p:val>
                                        </p:tav>
                                      </p:tavLst>
                                    </p:anim>
                                    <p:anim calcmode="lin" valueType="num">
                                      <p:cBhvr>
                                        <p:cTn id="16" dur="500" fill="hold"/>
                                        <p:tgtEl>
                                          <p:spTgt spid="23"/>
                                        </p:tgtEl>
                                        <p:attrNameLst>
                                          <p:attrName>ppt_y</p:attrName>
                                        </p:attrNameLst>
                                      </p:cBhvr>
                                      <p:tavLst>
                                        <p:tav tm="0">
                                          <p:val>
                                            <p:fltVal val="0.5"/>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2" presetClass="entr" presetSubtype="4" fill="hold" grpId="0" nodeType="clickEffect">
                                  <p:stCondLst>
                                    <p:cond delay="0"/>
                                  </p:stCondLst>
                                  <p:childTnLst>
                                    <p:set>
                                      <p:cBhvr>
                                        <p:cTn id="20" dur="1" fill="hold">
                                          <p:stCondLst>
                                            <p:cond delay="0"/>
                                          </p:stCondLst>
                                        </p:cTn>
                                        <p:tgtEl>
                                          <p:spTgt spid="25"/>
                                        </p:tgtEl>
                                        <p:attrNameLst>
                                          <p:attrName>style.visibility</p:attrName>
                                        </p:attrNameLst>
                                      </p:cBhvr>
                                      <p:to>
                                        <p:strVal val="visible"/>
                                      </p:to>
                                    </p:set>
                                    <p:animEffect transition="in" filter="wipe(down)">
                                      <p:cBhvr>
                                        <p:cTn id="21" dur="750"/>
                                        <p:tgtEl>
                                          <p:spTgt spid="25"/>
                                        </p:tgtEl>
                                      </p:cBhvr>
                                    </p:animEffect>
                                  </p:childTnLst>
                                </p:cTn>
                              </p:par>
                            </p:childTnLst>
                          </p:cTn>
                        </p:par>
                        <p:par>
                          <p:cTn id="22" fill="hold">
                            <p:stCondLst>
                              <p:cond delay="750"/>
                            </p:stCondLst>
                            <p:childTnLst>
                              <p:par>
                                <p:cTn id="23" presetID="2" presetClass="entr" presetSubtype="2" fill="hold" grpId="0" nodeType="afterEffect">
                                  <p:stCondLst>
                                    <p:cond delay="0"/>
                                  </p:stCondLst>
                                  <p:childTnLst>
                                    <p:set>
                                      <p:cBhvr>
                                        <p:cTn id="24" dur="1" fill="hold">
                                          <p:stCondLst>
                                            <p:cond delay="0"/>
                                          </p:stCondLst>
                                        </p:cTn>
                                        <p:tgtEl>
                                          <p:spTgt spid="17"/>
                                        </p:tgtEl>
                                        <p:attrNameLst>
                                          <p:attrName>style.visibility</p:attrName>
                                        </p:attrNameLst>
                                      </p:cBhvr>
                                      <p:to>
                                        <p:strVal val="visible"/>
                                      </p:to>
                                    </p:set>
                                    <p:anim calcmode="lin" valueType="num">
                                      <p:cBhvr additive="base">
                                        <p:cTn id="25" dur="500" fill="hold"/>
                                        <p:tgtEl>
                                          <p:spTgt spid="17"/>
                                        </p:tgtEl>
                                        <p:attrNameLst>
                                          <p:attrName>ppt_x</p:attrName>
                                        </p:attrNameLst>
                                      </p:cBhvr>
                                      <p:tavLst>
                                        <p:tav tm="0">
                                          <p:val>
                                            <p:strVal val="1+#ppt_w/2"/>
                                          </p:val>
                                        </p:tav>
                                        <p:tav tm="100000">
                                          <p:val>
                                            <p:strVal val="#ppt_x"/>
                                          </p:val>
                                        </p:tav>
                                      </p:tavLst>
                                    </p:anim>
                                    <p:anim calcmode="lin" valueType="num">
                                      <p:cBhvr additive="base">
                                        <p:cTn id="26" dur="500" fill="hold"/>
                                        <p:tgtEl>
                                          <p:spTgt spid="17"/>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8" presetClass="entr" presetSubtype="16" fill="hold" grpId="4" nodeType="clickEffect">
                                  <p:stCondLst>
                                    <p:cond delay="0"/>
                                  </p:stCondLst>
                                  <p:childTnLst>
                                    <p:set>
                                      <p:cBhvr>
                                        <p:cTn id="30" dur="1" fill="hold">
                                          <p:stCondLst>
                                            <p:cond delay="0"/>
                                          </p:stCondLst>
                                        </p:cTn>
                                        <p:tgtEl>
                                          <p:spTgt spid="75777"/>
                                        </p:tgtEl>
                                        <p:attrNameLst>
                                          <p:attrName>style.visibility</p:attrName>
                                        </p:attrNameLst>
                                      </p:cBhvr>
                                      <p:to>
                                        <p:strVal val="visible"/>
                                      </p:to>
                                    </p:set>
                                    <p:animEffect transition="in" filter="diamond(in)">
                                      <p:cBhvr>
                                        <p:cTn id="31" dur="2000"/>
                                        <p:tgtEl>
                                          <p:spTgt spid="757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5" grpId="0"/>
      <p:bldP spid="17" grpId="0" animBg="1"/>
      <p:bldP spid="75777" grpId="4"/>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5"/>
          <p:cNvGrpSpPr>
            <a:grpSpLocks/>
          </p:cNvGrpSpPr>
          <p:nvPr/>
        </p:nvGrpSpPr>
        <p:grpSpPr bwMode="auto">
          <a:xfrm>
            <a:off x="-421928" y="152402"/>
            <a:ext cx="5679728" cy="594953"/>
            <a:chOff x="6168776" y="1221676"/>
            <a:chExt cx="6557573" cy="686848"/>
          </a:xfrm>
        </p:grpSpPr>
        <p:sp>
          <p:nvSpPr>
            <p:cNvPr id="5" name="圆角矩形 4"/>
            <p:cNvSpPr/>
            <p:nvPr/>
          </p:nvSpPr>
          <p:spPr>
            <a:xfrm>
              <a:off x="6168776" y="1221676"/>
              <a:ext cx="6557573" cy="593421"/>
            </a:xfrm>
            <a:prstGeom prst="roundRect">
              <a:avLst>
                <a:gd name="adj" fmla="val 50000"/>
              </a:avLst>
            </a:prstGeom>
            <a:solidFill>
              <a:srgbClr val="FFFFFF"/>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solidFill>
                  <a:srgbClr val="3F7B33"/>
                </a:solidFill>
                <a:latin typeface="等线" panose="020F0502020204030204"/>
                <a:ea typeface="等线" panose="02010600030101010101" pitchFamily="2" charset="-122"/>
              </a:endParaRPr>
            </a:p>
          </p:txBody>
        </p:sp>
        <p:sp>
          <p:nvSpPr>
            <p:cNvPr id="6" name="文本框 13"/>
            <p:cNvSpPr txBox="1">
              <a:spLocks noChangeArrowheads="1"/>
            </p:cNvSpPr>
            <p:nvPr/>
          </p:nvSpPr>
          <p:spPr bwMode="auto">
            <a:xfrm>
              <a:off x="6834600" y="1233426"/>
              <a:ext cx="4732761" cy="675098"/>
            </a:xfrm>
            <a:prstGeom prst="rect">
              <a:avLst/>
            </a:prstGeom>
            <a:noFill/>
            <a:ln w="9525">
              <a:noFill/>
              <a:miter lim="800000"/>
              <a:headEnd/>
              <a:tailEnd/>
            </a:ln>
          </p:spPr>
          <p:txBody>
            <a:bodyPr wrap="none">
              <a:spAutoFit/>
            </a:bodyPr>
            <a:lstStyle/>
            <a:p>
              <a:r>
                <a:rPr lang="en-US" altLang="zh-CN" sz="3200" b="1" dirty="0" smtClean="0">
                  <a:solidFill>
                    <a:schemeClr val="accent1"/>
                  </a:solidFill>
                </a:rPr>
                <a:t>6.1 </a:t>
              </a:r>
              <a:r>
                <a:rPr lang="zh-CN" altLang="en-US" sz="3200" b="1" dirty="0" smtClean="0">
                  <a:solidFill>
                    <a:schemeClr val="accent1"/>
                  </a:solidFill>
                </a:rPr>
                <a:t>汽车保险理赔概述</a:t>
              </a:r>
              <a:endParaRPr lang="zh-CN" altLang="zh-CN" sz="3200" b="1" dirty="0">
                <a:solidFill>
                  <a:schemeClr val="accent1"/>
                </a:solidFill>
              </a:endParaRPr>
            </a:p>
          </p:txBody>
        </p:sp>
      </p:grpSp>
      <p:sp>
        <p:nvSpPr>
          <p:cNvPr id="23" name="TextBox 22"/>
          <p:cNvSpPr txBox="1"/>
          <p:nvPr/>
        </p:nvSpPr>
        <p:spPr>
          <a:xfrm>
            <a:off x="976393" y="1735810"/>
            <a:ext cx="4556502" cy="1107992"/>
          </a:xfrm>
          <a:prstGeom prst="rect">
            <a:avLst/>
          </a:prstGeom>
          <a:noFill/>
        </p:spPr>
        <p:txBody>
          <a:bodyPr wrap="square" lIns="121917" tIns="60958" rIns="121917" bIns="60958" rtlCol="0">
            <a:spAutoFit/>
          </a:bodyPr>
          <a:lstStyle/>
          <a:p>
            <a:pPr algn="ctr"/>
            <a:r>
              <a:rPr lang="zh-CN" altLang="en-US" sz="3200" b="1" dirty="0" smtClean="0">
                <a:solidFill>
                  <a:schemeClr val="bg1"/>
                </a:solidFill>
                <a:latin typeface="微软雅黑" pitchFamily="34" charset="-122"/>
                <a:ea typeface="微软雅黑" pitchFamily="34" charset="-122"/>
              </a:rPr>
              <a:t>能力</a:t>
            </a:r>
            <a:endParaRPr lang="en-US" altLang="zh-CN" sz="3200" b="1" dirty="0" smtClean="0">
              <a:solidFill>
                <a:schemeClr val="bg1"/>
              </a:solidFill>
              <a:latin typeface="微软雅黑" pitchFamily="34" charset="-122"/>
              <a:ea typeface="微软雅黑" pitchFamily="34" charset="-122"/>
            </a:endParaRPr>
          </a:p>
          <a:p>
            <a:pPr algn="ctr"/>
            <a:r>
              <a:rPr lang="zh-CN" altLang="en-US" sz="3200" b="1" dirty="0" smtClean="0">
                <a:solidFill>
                  <a:schemeClr val="bg1"/>
                </a:solidFill>
                <a:latin typeface="微软雅黑" pitchFamily="34" charset="-122"/>
                <a:ea typeface="微软雅黑" pitchFamily="34" charset="-122"/>
              </a:rPr>
              <a:t>目标</a:t>
            </a:r>
            <a:endParaRPr lang="zh-CN" altLang="en-US" sz="3200" b="1" dirty="0">
              <a:solidFill>
                <a:schemeClr val="bg1"/>
              </a:solidFill>
              <a:latin typeface="微软雅黑" pitchFamily="34" charset="-122"/>
              <a:ea typeface="微软雅黑" pitchFamily="34" charset="-122"/>
            </a:endParaRPr>
          </a:p>
        </p:txBody>
      </p:sp>
      <p:sp>
        <p:nvSpPr>
          <p:cNvPr id="25" name="文本框 24"/>
          <p:cNvSpPr txBox="1"/>
          <p:nvPr/>
        </p:nvSpPr>
        <p:spPr>
          <a:xfrm>
            <a:off x="10617954" y="7768848"/>
            <a:ext cx="723275" cy="344710"/>
          </a:xfrm>
          <a:prstGeom prst="rect">
            <a:avLst/>
          </a:prstGeom>
          <a:noFill/>
        </p:spPr>
        <p:txBody>
          <a:bodyPr wrap="none" rtlCol="0">
            <a:spAutoFit/>
          </a:bodyPr>
          <a:lstStyle/>
          <a:p>
            <a:pPr>
              <a:lnSpc>
                <a:spcPct val="130000"/>
              </a:lnSpc>
            </a:pPr>
            <a:r>
              <a:rPr lang="zh-CN" altLang="en-US" sz="1400" dirty="0" smtClean="0">
                <a:latin typeface="Arial" panose="020B0604020202020204" pitchFamily="34" charset="0"/>
                <a:ea typeface="微软雅黑" panose="020B0503020204020204" pitchFamily="34" charset="-122"/>
              </a:rPr>
              <a:t>延迟符</a:t>
            </a:r>
          </a:p>
        </p:txBody>
      </p:sp>
      <p:sp>
        <p:nvSpPr>
          <p:cNvPr id="17" name="圆角矩形 16"/>
          <p:cNvSpPr/>
          <p:nvPr/>
        </p:nvSpPr>
        <p:spPr>
          <a:xfrm>
            <a:off x="325821" y="1047378"/>
            <a:ext cx="11235915" cy="5430914"/>
          </a:xfrm>
          <a:prstGeom prst="roundRect">
            <a:avLst/>
          </a:prstGeom>
          <a:no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p>
        </p:txBody>
      </p:sp>
      <p:sp>
        <p:nvSpPr>
          <p:cNvPr id="75777" name="Rectangle 1"/>
          <p:cNvSpPr>
            <a:spLocks noChangeArrowheads="1"/>
          </p:cNvSpPr>
          <p:nvPr/>
        </p:nvSpPr>
        <p:spPr bwMode="auto">
          <a:xfrm>
            <a:off x="1055952" y="1572141"/>
            <a:ext cx="9314480" cy="877163"/>
          </a:xfrm>
          <a:prstGeom prst="rect">
            <a:avLst/>
          </a:prstGeom>
          <a:noFill/>
          <a:ln w="9525">
            <a:noFill/>
            <a:miter lim="800000"/>
            <a:headEnd/>
            <a:tailEnd/>
          </a:ln>
          <a:effectLst/>
        </p:spPr>
        <p:txBody>
          <a:bodyPr vert="horz" wrap="square" lIns="91440" tIns="45720" rIns="91440" bIns="0" numCol="1" anchor="ctr" anchorCtr="0" compatLnSpc="1">
            <a:prstTxWarp prst="textNoShape">
              <a:avLst/>
            </a:prstTxWarp>
            <a:spAutoFit/>
          </a:bodyPr>
          <a:lstStyle/>
          <a:p>
            <a:pPr indent="269875" fontAlgn="base">
              <a:spcBef>
                <a:spcPct val="0"/>
              </a:spcBef>
              <a:spcAft>
                <a:spcPct val="0"/>
              </a:spcAft>
            </a:pPr>
            <a:r>
              <a:rPr lang="en-US" altLang="zh-CN" sz="3000" b="1" dirty="0" smtClean="0"/>
              <a:t> 6.1.2  </a:t>
            </a:r>
            <a:r>
              <a:rPr lang="zh-CN" altLang="en-US" sz="3000" b="1" dirty="0" smtClean="0"/>
              <a:t>汽车保险理赔特点</a:t>
            </a:r>
            <a:endParaRPr lang="zh-CN" altLang="zh-CN" sz="3000" b="1" dirty="0" smtClean="0"/>
          </a:p>
          <a:p>
            <a:pPr marL="0" marR="0" lvl="0" indent="269875" algn="l" defTabSz="914400" rtl="0" eaLnBrk="1" fontAlgn="base" latinLnBrk="0" hangingPunct="1">
              <a:lnSpc>
                <a:spcPct val="100000"/>
              </a:lnSpc>
              <a:spcBef>
                <a:spcPct val="0"/>
              </a:spcBef>
              <a:spcAft>
                <a:spcPct val="0"/>
              </a:spcAft>
              <a:buClrTx/>
              <a:buSzTx/>
              <a:buFontTx/>
              <a:buNone/>
              <a:tabLst/>
            </a:pPr>
            <a:endParaRPr kumimoji="0" lang="zh-CN" altLang="en-US" sz="2400" b="1" i="0" u="none" strike="noStrike" cap="none" normalizeH="0" baseline="0" dirty="0" smtClean="0">
              <a:ln>
                <a:noFill/>
              </a:ln>
              <a:solidFill>
                <a:schemeClr val="tx1"/>
              </a:solidFill>
              <a:effectLst/>
              <a:latin typeface="+mn-ea"/>
              <a:cs typeface="Times New Roman" pitchFamily="18" charset="0"/>
            </a:endParaRPr>
          </a:p>
        </p:txBody>
      </p:sp>
      <p:grpSp>
        <p:nvGrpSpPr>
          <p:cNvPr id="9" name="组合 94"/>
          <p:cNvGrpSpPr/>
          <p:nvPr/>
        </p:nvGrpSpPr>
        <p:grpSpPr>
          <a:xfrm>
            <a:off x="3845344" y="2791071"/>
            <a:ext cx="1636464" cy="1413251"/>
            <a:chOff x="2301202" y="523979"/>
            <a:chExt cx="985697" cy="1134998"/>
          </a:xfrm>
          <a:solidFill>
            <a:schemeClr val="accent1">
              <a:lumMod val="60000"/>
              <a:lumOff val="40000"/>
            </a:schemeClr>
          </a:solidFill>
        </p:grpSpPr>
        <p:sp>
          <p:nvSpPr>
            <p:cNvPr id="10" name="任意多边形 9"/>
            <p:cNvSpPr/>
            <p:nvPr/>
          </p:nvSpPr>
          <p:spPr>
            <a:xfrm>
              <a:off x="2301202" y="523979"/>
              <a:ext cx="985697" cy="1134998"/>
            </a:xfrm>
            <a:custGeom>
              <a:avLst/>
              <a:gdLst>
                <a:gd name="connsiteX0" fmla="*/ 0 w 2008628"/>
                <a:gd name="connsiteY0" fmla="*/ 873753 h 1747506"/>
                <a:gd name="connsiteX1" fmla="*/ 436877 w 2008628"/>
                <a:gd name="connsiteY1" fmla="*/ 0 h 1747506"/>
                <a:gd name="connsiteX2" fmla="*/ 1571752 w 2008628"/>
                <a:gd name="connsiteY2" fmla="*/ 0 h 1747506"/>
                <a:gd name="connsiteX3" fmla="*/ 2008628 w 2008628"/>
                <a:gd name="connsiteY3" fmla="*/ 873753 h 1747506"/>
                <a:gd name="connsiteX4" fmla="*/ 1571752 w 2008628"/>
                <a:gd name="connsiteY4" fmla="*/ 1747506 h 1747506"/>
                <a:gd name="connsiteX5" fmla="*/ 436877 w 2008628"/>
                <a:gd name="connsiteY5" fmla="*/ 1747506 h 1747506"/>
                <a:gd name="connsiteX6" fmla="*/ 0 w 2008628"/>
                <a:gd name="connsiteY6" fmla="*/ 873753 h 1747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8628" h="1747506">
                  <a:moveTo>
                    <a:pt x="1004314" y="0"/>
                  </a:moveTo>
                  <a:lnTo>
                    <a:pt x="2008627" y="380083"/>
                  </a:lnTo>
                  <a:lnTo>
                    <a:pt x="2008627" y="1367424"/>
                  </a:lnTo>
                  <a:lnTo>
                    <a:pt x="1004314" y="1747506"/>
                  </a:lnTo>
                  <a:lnTo>
                    <a:pt x="1" y="1367424"/>
                  </a:lnTo>
                  <a:lnTo>
                    <a:pt x="1" y="380083"/>
                  </a:lnTo>
                  <a:lnTo>
                    <a:pt x="1004314" y="0"/>
                  </a:lnTo>
                  <a:close/>
                </a:path>
              </a:pathLst>
            </a:custGeom>
            <a:grpFill/>
            <a:ln>
              <a:noFill/>
            </a:ln>
            <a:effectLst>
              <a:outerShdw blurRad="63500" sx="102000" sy="102000" algn="ctr" rotWithShape="0">
                <a:prstClr val="black">
                  <a:alpha val="40000"/>
                </a:prstClr>
              </a:outerShdw>
            </a:effectLst>
          </p:spPr>
          <p:txBody>
            <a:bodyPr vert="horz" wrap="square" lIns="68580" tIns="34290" rIns="68580" bIns="34290" numCol="1" anchor="t" anchorCtr="0" compatLnSpc="1">
              <a:prstTxWarp prst="textNoShape">
                <a:avLst/>
              </a:prstTxWarp>
            </a:bodyPr>
            <a:lstStyle/>
            <a:p>
              <a:endParaRPr lang="zh-CN" altLang="en-US" b="1">
                <a:solidFill>
                  <a:schemeClr val="tx1">
                    <a:lumMod val="50000"/>
                    <a:lumOff val="50000"/>
                  </a:schemeClr>
                </a:solidFill>
              </a:endParaRPr>
            </a:p>
          </p:txBody>
        </p:sp>
        <p:sp>
          <p:nvSpPr>
            <p:cNvPr id="11" name="任意多边形 10"/>
            <p:cNvSpPr/>
            <p:nvPr/>
          </p:nvSpPr>
          <p:spPr>
            <a:xfrm>
              <a:off x="2392465" y="616696"/>
              <a:ext cx="815301" cy="938793"/>
            </a:xfrm>
            <a:custGeom>
              <a:avLst/>
              <a:gdLst>
                <a:gd name="connsiteX0" fmla="*/ 0 w 2008628"/>
                <a:gd name="connsiteY0" fmla="*/ 873753 h 1747506"/>
                <a:gd name="connsiteX1" fmla="*/ 436877 w 2008628"/>
                <a:gd name="connsiteY1" fmla="*/ 0 h 1747506"/>
                <a:gd name="connsiteX2" fmla="*/ 1571752 w 2008628"/>
                <a:gd name="connsiteY2" fmla="*/ 0 h 1747506"/>
                <a:gd name="connsiteX3" fmla="*/ 2008628 w 2008628"/>
                <a:gd name="connsiteY3" fmla="*/ 873753 h 1747506"/>
                <a:gd name="connsiteX4" fmla="*/ 1571752 w 2008628"/>
                <a:gd name="connsiteY4" fmla="*/ 1747506 h 1747506"/>
                <a:gd name="connsiteX5" fmla="*/ 436877 w 2008628"/>
                <a:gd name="connsiteY5" fmla="*/ 1747506 h 1747506"/>
                <a:gd name="connsiteX6" fmla="*/ 0 w 2008628"/>
                <a:gd name="connsiteY6" fmla="*/ 873753 h 1747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8628" h="1747506">
                  <a:moveTo>
                    <a:pt x="1004314" y="0"/>
                  </a:moveTo>
                  <a:lnTo>
                    <a:pt x="2008627" y="380083"/>
                  </a:lnTo>
                  <a:lnTo>
                    <a:pt x="2008627" y="1367424"/>
                  </a:lnTo>
                  <a:lnTo>
                    <a:pt x="1004314" y="1747506"/>
                  </a:lnTo>
                  <a:lnTo>
                    <a:pt x="1" y="1367424"/>
                  </a:lnTo>
                  <a:lnTo>
                    <a:pt x="1" y="380083"/>
                  </a:lnTo>
                  <a:lnTo>
                    <a:pt x="1004314" y="0"/>
                  </a:lnTo>
                  <a:close/>
                </a:path>
              </a:pathLst>
            </a:custGeom>
            <a:grpFill/>
            <a:ln>
              <a:noFill/>
            </a:ln>
          </p:spPr>
          <p:txBody>
            <a:bodyPr vert="horz" wrap="square" lIns="68580" tIns="34290" rIns="68580" bIns="34290" numCol="1" anchor="t" anchorCtr="0" compatLnSpc="1">
              <a:prstTxWarp prst="textNoShape">
                <a:avLst/>
              </a:prstTxWarp>
            </a:bodyPr>
            <a:lstStyle/>
            <a:p>
              <a:endParaRPr lang="zh-CN" altLang="en-US" b="1">
                <a:solidFill>
                  <a:schemeClr val="tx1">
                    <a:lumMod val="50000"/>
                    <a:lumOff val="50000"/>
                  </a:schemeClr>
                </a:solidFill>
              </a:endParaRPr>
            </a:p>
          </p:txBody>
        </p:sp>
      </p:grpSp>
      <p:grpSp>
        <p:nvGrpSpPr>
          <p:cNvPr id="12" name="组合 97"/>
          <p:cNvGrpSpPr/>
          <p:nvPr/>
        </p:nvGrpSpPr>
        <p:grpSpPr>
          <a:xfrm>
            <a:off x="5688131" y="2791071"/>
            <a:ext cx="1636464" cy="1413251"/>
            <a:chOff x="2301202" y="523979"/>
            <a:chExt cx="985697" cy="1134998"/>
          </a:xfrm>
        </p:grpSpPr>
        <p:sp>
          <p:nvSpPr>
            <p:cNvPr id="13" name="任意多边形 12"/>
            <p:cNvSpPr/>
            <p:nvPr/>
          </p:nvSpPr>
          <p:spPr>
            <a:xfrm>
              <a:off x="2301202" y="523979"/>
              <a:ext cx="985697" cy="1134998"/>
            </a:xfrm>
            <a:custGeom>
              <a:avLst/>
              <a:gdLst>
                <a:gd name="connsiteX0" fmla="*/ 0 w 2008628"/>
                <a:gd name="connsiteY0" fmla="*/ 873753 h 1747506"/>
                <a:gd name="connsiteX1" fmla="*/ 436877 w 2008628"/>
                <a:gd name="connsiteY1" fmla="*/ 0 h 1747506"/>
                <a:gd name="connsiteX2" fmla="*/ 1571752 w 2008628"/>
                <a:gd name="connsiteY2" fmla="*/ 0 h 1747506"/>
                <a:gd name="connsiteX3" fmla="*/ 2008628 w 2008628"/>
                <a:gd name="connsiteY3" fmla="*/ 873753 h 1747506"/>
                <a:gd name="connsiteX4" fmla="*/ 1571752 w 2008628"/>
                <a:gd name="connsiteY4" fmla="*/ 1747506 h 1747506"/>
                <a:gd name="connsiteX5" fmla="*/ 436877 w 2008628"/>
                <a:gd name="connsiteY5" fmla="*/ 1747506 h 1747506"/>
                <a:gd name="connsiteX6" fmla="*/ 0 w 2008628"/>
                <a:gd name="connsiteY6" fmla="*/ 873753 h 1747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8628" h="1747506">
                  <a:moveTo>
                    <a:pt x="1004314" y="0"/>
                  </a:moveTo>
                  <a:lnTo>
                    <a:pt x="2008627" y="380083"/>
                  </a:lnTo>
                  <a:lnTo>
                    <a:pt x="2008627" y="1367424"/>
                  </a:lnTo>
                  <a:lnTo>
                    <a:pt x="1004314" y="1747506"/>
                  </a:lnTo>
                  <a:lnTo>
                    <a:pt x="1" y="1367424"/>
                  </a:lnTo>
                  <a:lnTo>
                    <a:pt x="1" y="380083"/>
                  </a:lnTo>
                  <a:lnTo>
                    <a:pt x="1004314" y="0"/>
                  </a:lnTo>
                  <a:close/>
                </a:path>
              </a:pathLst>
            </a:custGeom>
            <a:gradFill>
              <a:gsLst>
                <a:gs pos="0">
                  <a:schemeClr val="bg1">
                    <a:lumMod val="85000"/>
                  </a:schemeClr>
                </a:gs>
                <a:gs pos="1000">
                  <a:schemeClr val="bg1"/>
                </a:gs>
                <a:gs pos="70000">
                  <a:schemeClr val="bg1">
                    <a:lumMod val="85000"/>
                  </a:schemeClr>
                </a:gs>
              </a:gsLst>
              <a:lin ang="8400000" scaled="0"/>
            </a:gradFill>
            <a:ln>
              <a:noFill/>
            </a:ln>
            <a:effectLst>
              <a:outerShdw blurRad="63500" sx="102000" sy="102000" algn="ctr" rotWithShape="0">
                <a:prstClr val="black">
                  <a:alpha val="40000"/>
                </a:prstClr>
              </a:outerShdw>
            </a:effectLst>
          </p:spPr>
          <p:txBody>
            <a:bodyPr vert="horz" wrap="square" lIns="68580" tIns="34290" rIns="68580" bIns="34290" numCol="1" anchor="t" anchorCtr="0" compatLnSpc="1">
              <a:prstTxWarp prst="textNoShape">
                <a:avLst/>
              </a:prstTxWarp>
            </a:bodyPr>
            <a:lstStyle/>
            <a:p>
              <a:endParaRPr lang="zh-CN" altLang="en-US" b="1">
                <a:solidFill>
                  <a:schemeClr val="tx1">
                    <a:lumMod val="50000"/>
                    <a:lumOff val="50000"/>
                  </a:schemeClr>
                </a:solidFill>
              </a:endParaRPr>
            </a:p>
          </p:txBody>
        </p:sp>
        <p:sp>
          <p:nvSpPr>
            <p:cNvPr id="14" name="任意多边形 13"/>
            <p:cNvSpPr/>
            <p:nvPr/>
          </p:nvSpPr>
          <p:spPr>
            <a:xfrm>
              <a:off x="2392465" y="616696"/>
              <a:ext cx="815301" cy="938793"/>
            </a:xfrm>
            <a:custGeom>
              <a:avLst/>
              <a:gdLst>
                <a:gd name="connsiteX0" fmla="*/ 0 w 2008628"/>
                <a:gd name="connsiteY0" fmla="*/ 873753 h 1747506"/>
                <a:gd name="connsiteX1" fmla="*/ 436877 w 2008628"/>
                <a:gd name="connsiteY1" fmla="*/ 0 h 1747506"/>
                <a:gd name="connsiteX2" fmla="*/ 1571752 w 2008628"/>
                <a:gd name="connsiteY2" fmla="*/ 0 h 1747506"/>
                <a:gd name="connsiteX3" fmla="*/ 2008628 w 2008628"/>
                <a:gd name="connsiteY3" fmla="*/ 873753 h 1747506"/>
                <a:gd name="connsiteX4" fmla="*/ 1571752 w 2008628"/>
                <a:gd name="connsiteY4" fmla="*/ 1747506 h 1747506"/>
                <a:gd name="connsiteX5" fmla="*/ 436877 w 2008628"/>
                <a:gd name="connsiteY5" fmla="*/ 1747506 h 1747506"/>
                <a:gd name="connsiteX6" fmla="*/ 0 w 2008628"/>
                <a:gd name="connsiteY6" fmla="*/ 873753 h 1747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8628" h="1747506">
                  <a:moveTo>
                    <a:pt x="1004314" y="0"/>
                  </a:moveTo>
                  <a:lnTo>
                    <a:pt x="2008627" y="380083"/>
                  </a:lnTo>
                  <a:lnTo>
                    <a:pt x="2008627" y="1367424"/>
                  </a:lnTo>
                  <a:lnTo>
                    <a:pt x="1004314" y="1747506"/>
                  </a:lnTo>
                  <a:lnTo>
                    <a:pt x="1" y="1367424"/>
                  </a:lnTo>
                  <a:lnTo>
                    <a:pt x="1" y="380083"/>
                  </a:lnTo>
                  <a:lnTo>
                    <a:pt x="1004314" y="0"/>
                  </a:lnTo>
                  <a:close/>
                </a:path>
              </a:pathLst>
            </a:custGeom>
            <a:gradFill>
              <a:gsLst>
                <a:gs pos="0">
                  <a:schemeClr val="bg1">
                    <a:lumMod val="85000"/>
                  </a:schemeClr>
                </a:gs>
                <a:gs pos="0">
                  <a:schemeClr val="bg1"/>
                </a:gs>
                <a:gs pos="100000">
                  <a:schemeClr val="bg1">
                    <a:lumMod val="75000"/>
                  </a:schemeClr>
                </a:gs>
              </a:gsLst>
              <a:lin ang="16200000" scaled="1"/>
            </a:gradFill>
            <a:ln>
              <a:noFill/>
            </a:ln>
          </p:spPr>
          <p:txBody>
            <a:bodyPr vert="horz" wrap="square" lIns="68580" tIns="34290" rIns="68580" bIns="34290" numCol="1" anchor="t" anchorCtr="0" compatLnSpc="1">
              <a:prstTxWarp prst="textNoShape">
                <a:avLst/>
              </a:prstTxWarp>
            </a:bodyPr>
            <a:lstStyle/>
            <a:p>
              <a:endParaRPr lang="zh-CN" altLang="en-US" b="1">
                <a:solidFill>
                  <a:schemeClr val="tx1">
                    <a:lumMod val="50000"/>
                    <a:lumOff val="50000"/>
                  </a:schemeClr>
                </a:solidFill>
              </a:endParaRPr>
            </a:p>
          </p:txBody>
        </p:sp>
      </p:grpSp>
      <p:grpSp>
        <p:nvGrpSpPr>
          <p:cNvPr id="22" name="组合 106"/>
          <p:cNvGrpSpPr/>
          <p:nvPr/>
        </p:nvGrpSpPr>
        <p:grpSpPr>
          <a:xfrm>
            <a:off x="6595163" y="4010270"/>
            <a:ext cx="1636464" cy="1413251"/>
            <a:chOff x="2301202" y="523979"/>
            <a:chExt cx="985697" cy="1134998"/>
          </a:xfrm>
        </p:grpSpPr>
        <p:sp>
          <p:nvSpPr>
            <p:cNvPr id="24" name="任意多边形 23"/>
            <p:cNvSpPr/>
            <p:nvPr/>
          </p:nvSpPr>
          <p:spPr>
            <a:xfrm>
              <a:off x="2301202" y="523979"/>
              <a:ext cx="985697" cy="1134998"/>
            </a:xfrm>
            <a:custGeom>
              <a:avLst/>
              <a:gdLst>
                <a:gd name="connsiteX0" fmla="*/ 0 w 2008628"/>
                <a:gd name="connsiteY0" fmla="*/ 873753 h 1747506"/>
                <a:gd name="connsiteX1" fmla="*/ 436877 w 2008628"/>
                <a:gd name="connsiteY1" fmla="*/ 0 h 1747506"/>
                <a:gd name="connsiteX2" fmla="*/ 1571752 w 2008628"/>
                <a:gd name="connsiteY2" fmla="*/ 0 h 1747506"/>
                <a:gd name="connsiteX3" fmla="*/ 2008628 w 2008628"/>
                <a:gd name="connsiteY3" fmla="*/ 873753 h 1747506"/>
                <a:gd name="connsiteX4" fmla="*/ 1571752 w 2008628"/>
                <a:gd name="connsiteY4" fmla="*/ 1747506 h 1747506"/>
                <a:gd name="connsiteX5" fmla="*/ 436877 w 2008628"/>
                <a:gd name="connsiteY5" fmla="*/ 1747506 h 1747506"/>
                <a:gd name="connsiteX6" fmla="*/ 0 w 2008628"/>
                <a:gd name="connsiteY6" fmla="*/ 873753 h 1747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8628" h="1747506">
                  <a:moveTo>
                    <a:pt x="1004314" y="0"/>
                  </a:moveTo>
                  <a:lnTo>
                    <a:pt x="2008627" y="380083"/>
                  </a:lnTo>
                  <a:lnTo>
                    <a:pt x="2008627" y="1367424"/>
                  </a:lnTo>
                  <a:lnTo>
                    <a:pt x="1004314" y="1747506"/>
                  </a:lnTo>
                  <a:lnTo>
                    <a:pt x="1" y="1367424"/>
                  </a:lnTo>
                  <a:lnTo>
                    <a:pt x="1" y="380083"/>
                  </a:lnTo>
                  <a:lnTo>
                    <a:pt x="1004314" y="0"/>
                  </a:lnTo>
                  <a:close/>
                </a:path>
              </a:pathLst>
            </a:custGeom>
            <a:gradFill>
              <a:gsLst>
                <a:gs pos="0">
                  <a:schemeClr val="bg1">
                    <a:lumMod val="85000"/>
                  </a:schemeClr>
                </a:gs>
                <a:gs pos="1000">
                  <a:schemeClr val="bg1"/>
                </a:gs>
                <a:gs pos="70000">
                  <a:schemeClr val="bg1">
                    <a:lumMod val="85000"/>
                  </a:schemeClr>
                </a:gs>
              </a:gsLst>
              <a:lin ang="8400000" scaled="0"/>
            </a:gradFill>
            <a:ln>
              <a:noFill/>
            </a:ln>
            <a:effectLst>
              <a:outerShdw blurRad="63500" sx="102000" sy="102000" algn="ctr" rotWithShape="0">
                <a:prstClr val="black">
                  <a:alpha val="40000"/>
                </a:prstClr>
              </a:outerShdw>
            </a:effectLst>
          </p:spPr>
          <p:txBody>
            <a:bodyPr vert="horz" wrap="square" lIns="68580" tIns="34290" rIns="68580" bIns="34290" numCol="1" anchor="t" anchorCtr="0" compatLnSpc="1">
              <a:prstTxWarp prst="textNoShape">
                <a:avLst/>
              </a:prstTxWarp>
            </a:bodyPr>
            <a:lstStyle/>
            <a:p>
              <a:endParaRPr lang="zh-CN" altLang="en-US" b="1">
                <a:solidFill>
                  <a:schemeClr val="tx1">
                    <a:lumMod val="50000"/>
                    <a:lumOff val="50000"/>
                  </a:schemeClr>
                </a:solidFill>
              </a:endParaRPr>
            </a:p>
          </p:txBody>
        </p:sp>
        <p:sp>
          <p:nvSpPr>
            <p:cNvPr id="26" name="任意多边形 25"/>
            <p:cNvSpPr/>
            <p:nvPr/>
          </p:nvSpPr>
          <p:spPr>
            <a:xfrm>
              <a:off x="2392465" y="616696"/>
              <a:ext cx="815301" cy="938793"/>
            </a:xfrm>
            <a:custGeom>
              <a:avLst/>
              <a:gdLst>
                <a:gd name="connsiteX0" fmla="*/ 0 w 2008628"/>
                <a:gd name="connsiteY0" fmla="*/ 873753 h 1747506"/>
                <a:gd name="connsiteX1" fmla="*/ 436877 w 2008628"/>
                <a:gd name="connsiteY1" fmla="*/ 0 h 1747506"/>
                <a:gd name="connsiteX2" fmla="*/ 1571752 w 2008628"/>
                <a:gd name="connsiteY2" fmla="*/ 0 h 1747506"/>
                <a:gd name="connsiteX3" fmla="*/ 2008628 w 2008628"/>
                <a:gd name="connsiteY3" fmla="*/ 873753 h 1747506"/>
                <a:gd name="connsiteX4" fmla="*/ 1571752 w 2008628"/>
                <a:gd name="connsiteY4" fmla="*/ 1747506 h 1747506"/>
                <a:gd name="connsiteX5" fmla="*/ 436877 w 2008628"/>
                <a:gd name="connsiteY5" fmla="*/ 1747506 h 1747506"/>
                <a:gd name="connsiteX6" fmla="*/ 0 w 2008628"/>
                <a:gd name="connsiteY6" fmla="*/ 873753 h 1747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8628" h="1747506">
                  <a:moveTo>
                    <a:pt x="1004314" y="0"/>
                  </a:moveTo>
                  <a:lnTo>
                    <a:pt x="2008627" y="380083"/>
                  </a:lnTo>
                  <a:lnTo>
                    <a:pt x="2008627" y="1367424"/>
                  </a:lnTo>
                  <a:lnTo>
                    <a:pt x="1004314" y="1747506"/>
                  </a:lnTo>
                  <a:lnTo>
                    <a:pt x="1" y="1367424"/>
                  </a:lnTo>
                  <a:lnTo>
                    <a:pt x="1" y="380083"/>
                  </a:lnTo>
                  <a:lnTo>
                    <a:pt x="1004314" y="0"/>
                  </a:lnTo>
                  <a:close/>
                </a:path>
              </a:pathLst>
            </a:custGeom>
            <a:gradFill>
              <a:gsLst>
                <a:gs pos="0">
                  <a:schemeClr val="bg1">
                    <a:lumMod val="85000"/>
                  </a:schemeClr>
                </a:gs>
                <a:gs pos="0">
                  <a:schemeClr val="bg1"/>
                </a:gs>
                <a:gs pos="100000">
                  <a:schemeClr val="bg1">
                    <a:lumMod val="75000"/>
                  </a:schemeClr>
                </a:gs>
              </a:gsLst>
              <a:lin ang="16200000" scaled="1"/>
            </a:gradFill>
            <a:ln>
              <a:noFill/>
            </a:ln>
          </p:spPr>
          <p:txBody>
            <a:bodyPr vert="horz" wrap="square" lIns="68580" tIns="34290" rIns="68580" bIns="34290" numCol="1" anchor="t" anchorCtr="0" compatLnSpc="1">
              <a:prstTxWarp prst="textNoShape">
                <a:avLst/>
              </a:prstTxWarp>
            </a:bodyPr>
            <a:lstStyle/>
            <a:p>
              <a:endParaRPr lang="zh-CN" altLang="en-US" b="1">
                <a:solidFill>
                  <a:schemeClr val="tx1">
                    <a:lumMod val="50000"/>
                    <a:lumOff val="50000"/>
                  </a:schemeClr>
                </a:solidFill>
              </a:endParaRPr>
            </a:p>
          </p:txBody>
        </p:sp>
      </p:grpSp>
      <p:grpSp>
        <p:nvGrpSpPr>
          <p:cNvPr id="27" name="组合 109"/>
          <p:cNvGrpSpPr/>
          <p:nvPr/>
        </p:nvGrpSpPr>
        <p:grpSpPr>
          <a:xfrm>
            <a:off x="4755320" y="4010270"/>
            <a:ext cx="1636464" cy="1413251"/>
            <a:chOff x="2301202" y="523979"/>
            <a:chExt cx="985697" cy="1134998"/>
          </a:xfrm>
        </p:grpSpPr>
        <p:sp>
          <p:nvSpPr>
            <p:cNvPr id="28" name="任意多边形 27"/>
            <p:cNvSpPr/>
            <p:nvPr/>
          </p:nvSpPr>
          <p:spPr>
            <a:xfrm>
              <a:off x="2301202" y="523979"/>
              <a:ext cx="985697" cy="1134998"/>
            </a:xfrm>
            <a:custGeom>
              <a:avLst/>
              <a:gdLst>
                <a:gd name="connsiteX0" fmla="*/ 0 w 2008628"/>
                <a:gd name="connsiteY0" fmla="*/ 873753 h 1747506"/>
                <a:gd name="connsiteX1" fmla="*/ 436877 w 2008628"/>
                <a:gd name="connsiteY1" fmla="*/ 0 h 1747506"/>
                <a:gd name="connsiteX2" fmla="*/ 1571752 w 2008628"/>
                <a:gd name="connsiteY2" fmla="*/ 0 h 1747506"/>
                <a:gd name="connsiteX3" fmla="*/ 2008628 w 2008628"/>
                <a:gd name="connsiteY3" fmla="*/ 873753 h 1747506"/>
                <a:gd name="connsiteX4" fmla="*/ 1571752 w 2008628"/>
                <a:gd name="connsiteY4" fmla="*/ 1747506 h 1747506"/>
                <a:gd name="connsiteX5" fmla="*/ 436877 w 2008628"/>
                <a:gd name="connsiteY5" fmla="*/ 1747506 h 1747506"/>
                <a:gd name="connsiteX6" fmla="*/ 0 w 2008628"/>
                <a:gd name="connsiteY6" fmla="*/ 873753 h 1747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8628" h="1747506">
                  <a:moveTo>
                    <a:pt x="1004314" y="0"/>
                  </a:moveTo>
                  <a:lnTo>
                    <a:pt x="2008627" y="380083"/>
                  </a:lnTo>
                  <a:lnTo>
                    <a:pt x="2008627" y="1367424"/>
                  </a:lnTo>
                  <a:lnTo>
                    <a:pt x="1004314" y="1747506"/>
                  </a:lnTo>
                  <a:lnTo>
                    <a:pt x="1" y="1367424"/>
                  </a:lnTo>
                  <a:lnTo>
                    <a:pt x="1" y="380083"/>
                  </a:lnTo>
                  <a:lnTo>
                    <a:pt x="1004314" y="0"/>
                  </a:lnTo>
                  <a:close/>
                </a:path>
              </a:pathLst>
            </a:custGeom>
            <a:gradFill>
              <a:gsLst>
                <a:gs pos="0">
                  <a:schemeClr val="bg1">
                    <a:lumMod val="85000"/>
                  </a:schemeClr>
                </a:gs>
                <a:gs pos="1000">
                  <a:schemeClr val="bg1"/>
                </a:gs>
                <a:gs pos="70000">
                  <a:schemeClr val="bg1">
                    <a:lumMod val="85000"/>
                  </a:schemeClr>
                </a:gs>
              </a:gsLst>
              <a:lin ang="8400000" scaled="0"/>
            </a:gradFill>
            <a:ln>
              <a:noFill/>
            </a:ln>
            <a:effectLst>
              <a:outerShdw blurRad="63500" sx="102000" sy="102000" algn="ctr" rotWithShape="0">
                <a:prstClr val="black">
                  <a:alpha val="40000"/>
                </a:prstClr>
              </a:outerShdw>
            </a:effectLst>
          </p:spPr>
          <p:txBody>
            <a:bodyPr vert="horz" wrap="square" lIns="68580" tIns="34290" rIns="68580" bIns="34290" numCol="1" anchor="t" anchorCtr="0" compatLnSpc="1">
              <a:prstTxWarp prst="textNoShape">
                <a:avLst/>
              </a:prstTxWarp>
            </a:bodyPr>
            <a:lstStyle/>
            <a:p>
              <a:endParaRPr lang="zh-CN" altLang="en-US" b="1">
                <a:solidFill>
                  <a:schemeClr val="tx1">
                    <a:lumMod val="50000"/>
                    <a:lumOff val="50000"/>
                  </a:schemeClr>
                </a:solidFill>
              </a:endParaRPr>
            </a:p>
          </p:txBody>
        </p:sp>
        <p:sp>
          <p:nvSpPr>
            <p:cNvPr id="29" name="任意多边形 28"/>
            <p:cNvSpPr/>
            <p:nvPr/>
          </p:nvSpPr>
          <p:spPr>
            <a:xfrm>
              <a:off x="2392465" y="616696"/>
              <a:ext cx="815301" cy="938793"/>
            </a:xfrm>
            <a:custGeom>
              <a:avLst/>
              <a:gdLst>
                <a:gd name="connsiteX0" fmla="*/ 0 w 2008628"/>
                <a:gd name="connsiteY0" fmla="*/ 873753 h 1747506"/>
                <a:gd name="connsiteX1" fmla="*/ 436877 w 2008628"/>
                <a:gd name="connsiteY1" fmla="*/ 0 h 1747506"/>
                <a:gd name="connsiteX2" fmla="*/ 1571752 w 2008628"/>
                <a:gd name="connsiteY2" fmla="*/ 0 h 1747506"/>
                <a:gd name="connsiteX3" fmla="*/ 2008628 w 2008628"/>
                <a:gd name="connsiteY3" fmla="*/ 873753 h 1747506"/>
                <a:gd name="connsiteX4" fmla="*/ 1571752 w 2008628"/>
                <a:gd name="connsiteY4" fmla="*/ 1747506 h 1747506"/>
                <a:gd name="connsiteX5" fmla="*/ 436877 w 2008628"/>
                <a:gd name="connsiteY5" fmla="*/ 1747506 h 1747506"/>
                <a:gd name="connsiteX6" fmla="*/ 0 w 2008628"/>
                <a:gd name="connsiteY6" fmla="*/ 873753 h 1747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8628" h="1747506">
                  <a:moveTo>
                    <a:pt x="1004314" y="0"/>
                  </a:moveTo>
                  <a:lnTo>
                    <a:pt x="2008627" y="380083"/>
                  </a:lnTo>
                  <a:lnTo>
                    <a:pt x="2008627" y="1367424"/>
                  </a:lnTo>
                  <a:lnTo>
                    <a:pt x="1004314" y="1747506"/>
                  </a:lnTo>
                  <a:lnTo>
                    <a:pt x="1" y="1367424"/>
                  </a:lnTo>
                  <a:lnTo>
                    <a:pt x="1" y="380083"/>
                  </a:lnTo>
                  <a:lnTo>
                    <a:pt x="1004314" y="0"/>
                  </a:lnTo>
                  <a:close/>
                </a:path>
              </a:pathLst>
            </a:custGeom>
            <a:gradFill>
              <a:gsLst>
                <a:gs pos="0">
                  <a:schemeClr val="bg1">
                    <a:lumMod val="85000"/>
                  </a:schemeClr>
                </a:gs>
                <a:gs pos="0">
                  <a:schemeClr val="bg1"/>
                </a:gs>
                <a:gs pos="100000">
                  <a:schemeClr val="bg1">
                    <a:lumMod val="75000"/>
                  </a:schemeClr>
                </a:gs>
              </a:gsLst>
              <a:lin ang="16200000" scaled="1"/>
            </a:gradFill>
            <a:ln>
              <a:noFill/>
            </a:ln>
          </p:spPr>
          <p:txBody>
            <a:bodyPr vert="horz" wrap="square" lIns="68580" tIns="34290" rIns="68580" bIns="34290" numCol="1" anchor="t" anchorCtr="0" compatLnSpc="1">
              <a:prstTxWarp prst="textNoShape">
                <a:avLst/>
              </a:prstTxWarp>
            </a:bodyPr>
            <a:lstStyle/>
            <a:p>
              <a:endParaRPr lang="zh-CN" altLang="en-US" b="1">
                <a:solidFill>
                  <a:schemeClr val="tx1">
                    <a:lumMod val="50000"/>
                    <a:lumOff val="50000"/>
                  </a:schemeClr>
                </a:solidFill>
              </a:endParaRPr>
            </a:p>
          </p:txBody>
        </p:sp>
      </p:grpSp>
      <p:grpSp>
        <p:nvGrpSpPr>
          <p:cNvPr id="30" name="组合 112"/>
          <p:cNvGrpSpPr/>
          <p:nvPr/>
        </p:nvGrpSpPr>
        <p:grpSpPr>
          <a:xfrm>
            <a:off x="2915477" y="4010270"/>
            <a:ext cx="1636464" cy="1413251"/>
            <a:chOff x="2301202" y="523979"/>
            <a:chExt cx="985697" cy="1134998"/>
          </a:xfrm>
        </p:grpSpPr>
        <p:sp>
          <p:nvSpPr>
            <p:cNvPr id="31" name="任意多边形 30"/>
            <p:cNvSpPr/>
            <p:nvPr/>
          </p:nvSpPr>
          <p:spPr>
            <a:xfrm>
              <a:off x="2301202" y="523979"/>
              <a:ext cx="985697" cy="1134998"/>
            </a:xfrm>
            <a:custGeom>
              <a:avLst/>
              <a:gdLst>
                <a:gd name="connsiteX0" fmla="*/ 0 w 2008628"/>
                <a:gd name="connsiteY0" fmla="*/ 873753 h 1747506"/>
                <a:gd name="connsiteX1" fmla="*/ 436877 w 2008628"/>
                <a:gd name="connsiteY1" fmla="*/ 0 h 1747506"/>
                <a:gd name="connsiteX2" fmla="*/ 1571752 w 2008628"/>
                <a:gd name="connsiteY2" fmla="*/ 0 h 1747506"/>
                <a:gd name="connsiteX3" fmla="*/ 2008628 w 2008628"/>
                <a:gd name="connsiteY3" fmla="*/ 873753 h 1747506"/>
                <a:gd name="connsiteX4" fmla="*/ 1571752 w 2008628"/>
                <a:gd name="connsiteY4" fmla="*/ 1747506 h 1747506"/>
                <a:gd name="connsiteX5" fmla="*/ 436877 w 2008628"/>
                <a:gd name="connsiteY5" fmla="*/ 1747506 h 1747506"/>
                <a:gd name="connsiteX6" fmla="*/ 0 w 2008628"/>
                <a:gd name="connsiteY6" fmla="*/ 873753 h 1747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8628" h="1747506">
                  <a:moveTo>
                    <a:pt x="1004314" y="0"/>
                  </a:moveTo>
                  <a:lnTo>
                    <a:pt x="2008627" y="380083"/>
                  </a:lnTo>
                  <a:lnTo>
                    <a:pt x="2008627" y="1367424"/>
                  </a:lnTo>
                  <a:lnTo>
                    <a:pt x="1004314" y="1747506"/>
                  </a:lnTo>
                  <a:lnTo>
                    <a:pt x="1" y="1367424"/>
                  </a:lnTo>
                  <a:lnTo>
                    <a:pt x="1" y="380083"/>
                  </a:lnTo>
                  <a:lnTo>
                    <a:pt x="1004314" y="0"/>
                  </a:lnTo>
                  <a:close/>
                </a:path>
              </a:pathLst>
            </a:custGeom>
            <a:gradFill>
              <a:gsLst>
                <a:gs pos="0">
                  <a:schemeClr val="bg1">
                    <a:lumMod val="85000"/>
                  </a:schemeClr>
                </a:gs>
                <a:gs pos="1000">
                  <a:schemeClr val="bg1"/>
                </a:gs>
                <a:gs pos="70000">
                  <a:schemeClr val="bg1">
                    <a:lumMod val="85000"/>
                  </a:schemeClr>
                </a:gs>
              </a:gsLst>
              <a:lin ang="8400000" scaled="0"/>
            </a:gradFill>
            <a:ln>
              <a:noFill/>
            </a:ln>
            <a:effectLst>
              <a:outerShdw blurRad="63500" sx="102000" sy="102000" algn="ctr" rotWithShape="0">
                <a:prstClr val="black">
                  <a:alpha val="40000"/>
                </a:prstClr>
              </a:outerShdw>
            </a:effectLst>
          </p:spPr>
          <p:txBody>
            <a:bodyPr vert="horz" wrap="square" lIns="68580" tIns="34290" rIns="68580" bIns="34290" numCol="1" anchor="t" anchorCtr="0" compatLnSpc="1">
              <a:prstTxWarp prst="textNoShape">
                <a:avLst/>
              </a:prstTxWarp>
            </a:bodyPr>
            <a:lstStyle/>
            <a:p>
              <a:endParaRPr lang="zh-CN" altLang="en-US" b="1">
                <a:solidFill>
                  <a:schemeClr val="tx1">
                    <a:lumMod val="50000"/>
                    <a:lumOff val="50000"/>
                  </a:schemeClr>
                </a:solidFill>
              </a:endParaRPr>
            </a:p>
          </p:txBody>
        </p:sp>
        <p:sp>
          <p:nvSpPr>
            <p:cNvPr id="32" name="任意多边形 31"/>
            <p:cNvSpPr/>
            <p:nvPr/>
          </p:nvSpPr>
          <p:spPr>
            <a:xfrm>
              <a:off x="2392465" y="616696"/>
              <a:ext cx="815301" cy="938793"/>
            </a:xfrm>
            <a:custGeom>
              <a:avLst/>
              <a:gdLst>
                <a:gd name="connsiteX0" fmla="*/ 0 w 2008628"/>
                <a:gd name="connsiteY0" fmla="*/ 873753 h 1747506"/>
                <a:gd name="connsiteX1" fmla="*/ 436877 w 2008628"/>
                <a:gd name="connsiteY1" fmla="*/ 0 h 1747506"/>
                <a:gd name="connsiteX2" fmla="*/ 1571752 w 2008628"/>
                <a:gd name="connsiteY2" fmla="*/ 0 h 1747506"/>
                <a:gd name="connsiteX3" fmla="*/ 2008628 w 2008628"/>
                <a:gd name="connsiteY3" fmla="*/ 873753 h 1747506"/>
                <a:gd name="connsiteX4" fmla="*/ 1571752 w 2008628"/>
                <a:gd name="connsiteY4" fmla="*/ 1747506 h 1747506"/>
                <a:gd name="connsiteX5" fmla="*/ 436877 w 2008628"/>
                <a:gd name="connsiteY5" fmla="*/ 1747506 h 1747506"/>
                <a:gd name="connsiteX6" fmla="*/ 0 w 2008628"/>
                <a:gd name="connsiteY6" fmla="*/ 873753 h 1747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8628" h="1747506">
                  <a:moveTo>
                    <a:pt x="1004314" y="0"/>
                  </a:moveTo>
                  <a:lnTo>
                    <a:pt x="2008627" y="380083"/>
                  </a:lnTo>
                  <a:lnTo>
                    <a:pt x="2008627" y="1367424"/>
                  </a:lnTo>
                  <a:lnTo>
                    <a:pt x="1004314" y="1747506"/>
                  </a:lnTo>
                  <a:lnTo>
                    <a:pt x="1" y="1367424"/>
                  </a:lnTo>
                  <a:lnTo>
                    <a:pt x="1" y="380083"/>
                  </a:lnTo>
                  <a:lnTo>
                    <a:pt x="1004314" y="0"/>
                  </a:lnTo>
                  <a:close/>
                </a:path>
              </a:pathLst>
            </a:custGeom>
            <a:gradFill>
              <a:gsLst>
                <a:gs pos="0">
                  <a:schemeClr val="bg1">
                    <a:lumMod val="85000"/>
                  </a:schemeClr>
                </a:gs>
                <a:gs pos="0">
                  <a:schemeClr val="bg1"/>
                </a:gs>
                <a:gs pos="100000">
                  <a:schemeClr val="bg1">
                    <a:lumMod val="75000"/>
                  </a:schemeClr>
                </a:gs>
              </a:gsLst>
              <a:lin ang="16200000" scaled="1"/>
            </a:gradFill>
            <a:ln>
              <a:noFill/>
            </a:ln>
          </p:spPr>
          <p:txBody>
            <a:bodyPr vert="horz" wrap="square" lIns="68580" tIns="34290" rIns="68580" bIns="34290" numCol="1" anchor="t" anchorCtr="0" compatLnSpc="1">
              <a:prstTxWarp prst="textNoShape">
                <a:avLst/>
              </a:prstTxWarp>
            </a:bodyPr>
            <a:lstStyle/>
            <a:p>
              <a:endParaRPr lang="zh-CN" altLang="en-US" b="1">
                <a:solidFill>
                  <a:schemeClr val="tx1">
                    <a:lumMod val="50000"/>
                    <a:lumOff val="50000"/>
                  </a:schemeClr>
                </a:solidFill>
              </a:endParaRPr>
            </a:p>
          </p:txBody>
        </p:sp>
      </p:grpSp>
      <p:sp>
        <p:nvSpPr>
          <p:cNvPr id="33" name="矩形 32"/>
          <p:cNvSpPr/>
          <p:nvPr/>
        </p:nvSpPr>
        <p:spPr>
          <a:xfrm>
            <a:off x="3194480" y="4265190"/>
            <a:ext cx="1082348" cy="824841"/>
          </a:xfrm>
          <a:prstGeom prst="rect">
            <a:avLst/>
          </a:prstGeom>
        </p:spPr>
        <p:txBody>
          <a:bodyPr wrap="none">
            <a:spAutoFit/>
          </a:bodyPr>
          <a:lstStyle/>
          <a:p>
            <a:pPr algn="ctr" defTabSz="685663">
              <a:spcBef>
                <a:spcPct val="20000"/>
              </a:spcBef>
              <a:defRPr/>
            </a:pPr>
            <a:r>
              <a:rPr lang="zh-CN" altLang="en-US" sz="1400" b="1" dirty="0" smtClean="0">
                <a:latin typeface="+mn-ea"/>
              </a:rPr>
              <a:t>单次事故</a:t>
            </a:r>
            <a:endParaRPr lang="en-US" altLang="zh-CN" sz="1400" b="1" dirty="0" smtClean="0">
              <a:latin typeface="+mn-ea"/>
            </a:endParaRPr>
          </a:p>
          <a:p>
            <a:pPr algn="ctr" defTabSz="685663">
              <a:spcBef>
                <a:spcPct val="20000"/>
              </a:spcBef>
              <a:defRPr/>
            </a:pPr>
            <a:r>
              <a:rPr lang="zh-CN" altLang="en-US" sz="1400" b="1" dirty="0" smtClean="0">
                <a:latin typeface="+mn-ea"/>
              </a:rPr>
              <a:t>损失幅度小</a:t>
            </a:r>
            <a:endParaRPr lang="en-US" altLang="zh-CN" sz="1400" b="1" dirty="0" smtClean="0">
              <a:latin typeface="+mn-ea"/>
            </a:endParaRPr>
          </a:p>
          <a:p>
            <a:pPr algn="ctr" defTabSz="685663">
              <a:spcBef>
                <a:spcPct val="20000"/>
              </a:spcBef>
              <a:defRPr/>
            </a:pPr>
            <a:r>
              <a:rPr lang="zh-CN" altLang="en-US" sz="1400" b="1" dirty="0" smtClean="0">
                <a:latin typeface="+mn-ea"/>
              </a:rPr>
              <a:t>损失频率高</a:t>
            </a:r>
            <a:endParaRPr lang="en-US" altLang="zh-CN" sz="1400" b="1" dirty="0">
              <a:latin typeface="+mn-ea"/>
            </a:endParaRPr>
          </a:p>
        </p:txBody>
      </p:sp>
      <p:sp>
        <p:nvSpPr>
          <p:cNvPr id="35" name="矩形 34"/>
          <p:cNvSpPr/>
          <p:nvPr/>
        </p:nvSpPr>
        <p:spPr>
          <a:xfrm>
            <a:off x="6058369" y="3247423"/>
            <a:ext cx="902811" cy="566309"/>
          </a:xfrm>
          <a:prstGeom prst="rect">
            <a:avLst/>
          </a:prstGeom>
        </p:spPr>
        <p:txBody>
          <a:bodyPr wrap="none">
            <a:spAutoFit/>
          </a:bodyPr>
          <a:lstStyle/>
          <a:p>
            <a:pPr lvl="0" algn="ctr" defTabSz="685663">
              <a:spcBef>
                <a:spcPct val="20000"/>
              </a:spcBef>
              <a:defRPr/>
            </a:pPr>
            <a:r>
              <a:rPr lang="zh-CN" altLang="en-US" sz="1400" b="1" kern="0" dirty="0" smtClean="0">
                <a:latin typeface="+mn-ea"/>
                <a:cs typeface="Raleway"/>
              </a:rPr>
              <a:t>标的</a:t>
            </a:r>
            <a:endParaRPr lang="en-US" altLang="zh-CN" sz="1400" b="1" kern="0" dirty="0" smtClean="0">
              <a:latin typeface="+mn-ea"/>
              <a:cs typeface="Raleway"/>
            </a:endParaRPr>
          </a:p>
          <a:p>
            <a:pPr lvl="0" algn="ctr" defTabSz="685663">
              <a:spcBef>
                <a:spcPct val="20000"/>
              </a:spcBef>
              <a:defRPr/>
            </a:pPr>
            <a:r>
              <a:rPr lang="zh-CN" altLang="en-US" sz="1400" b="1" kern="0" dirty="0" smtClean="0">
                <a:latin typeface="+mn-ea"/>
                <a:cs typeface="Raleway"/>
              </a:rPr>
              <a:t>流动性大</a:t>
            </a:r>
            <a:endParaRPr lang="en-US" altLang="zh-CN" sz="1400" b="1" kern="0" dirty="0">
              <a:latin typeface="+mn-ea"/>
              <a:cs typeface="Raleway"/>
            </a:endParaRPr>
          </a:p>
        </p:txBody>
      </p:sp>
      <p:sp>
        <p:nvSpPr>
          <p:cNvPr id="36" name="矩形 35"/>
          <p:cNvSpPr/>
          <p:nvPr/>
        </p:nvSpPr>
        <p:spPr>
          <a:xfrm>
            <a:off x="4264910" y="3223569"/>
            <a:ext cx="902811" cy="566309"/>
          </a:xfrm>
          <a:prstGeom prst="rect">
            <a:avLst/>
          </a:prstGeom>
        </p:spPr>
        <p:txBody>
          <a:bodyPr wrap="none">
            <a:spAutoFit/>
          </a:bodyPr>
          <a:lstStyle/>
          <a:p>
            <a:pPr lvl="0" algn="ctr" defTabSz="685663">
              <a:spcBef>
                <a:spcPct val="20000"/>
              </a:spcBef>
              <a:defRPr/>
            </a:pPr>
            <a:r>
              <a:rPr lang="zh-CN" altLang="en-US" sz="1400" b="1" kern="0" dirty="0" smtClean="0">
                <a:latin typeface="+mn-ea"/>
                <a:cs typeface="Raleway"/>
              </a:rPr>
              <a:t>被保险人</a:t>
            </a:r>
            <a:endParaRPr lang="en-US" altLang="zh-CN" sz="1400" b="1" kern="0" dirty="0" smtClean="0">
              <a:latin typeface="+mn-ea"/>
              <a:cs typeface="Raleway"/>
            </a:endParaRPr>
          </a:p>
          <a:p>
            <a:pPr lvl="0" algn="ctr" defTabSz="685663">
              <a:spcBef>
                <a:spcPct val="20000"/>
              </a:spcBef>
              <a:defRPr/>
            </a:pPr>
            <a:r>
              <a:rPr lang="zh-CN" altLang="en-US" sz="1400" b="1" kern="0" dirty="0" smtClean="0">
                <a:latin typeface="+mn-ea"/>
                <a:cs typeface="Raleway"/>
              </a:rPr>
              <a:t>的多样性</a:t>
            </a:r>
            <a:endParaRPr lang="en-US" altLang="zh-CN" sz="1400" b="1" kern="0" dirty="0">
              <a:latin typeface="+mn-ea"/>
              <a:cs typeface="Raleway"/>
            </a:endParaRPr>
          </a:p>
        </p:txBody>
      </p:sp>
      <p:sp>
        <p:nvSpPr>
          <p:cNvPr id="38" name="矩形 37"/>
          <p:cNvSpPr/>
          <p:nvPr/>
        </p:nvSpPr>
        <p:spPr>
          <a:xfrm>
            <a:off x="6941849" y="4448070"/>
            <a:ext cx="902811" cy="566309"/>
          </a:xfrm>
          <a:prstGeom prst="rect">
            <a:avLst/>
          </a:prstGeom>
        </p:spPr>
        <p:txBody>
          <a:bodyPr wrap="none">
            <a:spAutoFit/>
          </a:bodyPr>
          <a:lstStyle/>
          <a:p>
            <a:pPr algn="ctr" defTabSz="685663">
              <a:spcBef>
                <a:spcPct val="20000"/>
              </a:spcBef>
              <a:defRPr/>
            </a:pPr>
            <a:r>
              <a:rPr lang="zh-CN" altLang="en-US" sz="1400" b="1" dirty="0" smtClean="0">
                <a:latin typeface="+mn-ea"/>
              </a:rPr>
              <a:t>道德风险</a:t>
            </a:r>
            <a:endParaRPr lang="en-US" altLang="zh-CN" sz="1400" b="1" dirty="0" smtClean="0">
              <a:latin typeface="+mn-ea"/>
            </a:endParaRPr>
          </a:p>
          <a:p>
            <a:pPr algn="ctr" defTabSz="685663">
              <a:spcBef>
                <a:spcPct val="20000"/>
              </a:spcBef>
              <a:defRPr/>
            </a:pPr>
            <a:r>
              <a:rPr lang="zh-CN" altLang="en-US" sz="1400" b="1" dirty="0" smtClean="0">
                <a:latin typeface="+mn-ea"/>
              </a:rPr>
              <a:t>普遍</a:t>
            </a:r>
            <a:endParaRPr lang="en-US" altLang="zh-CN" sz="1400" b="1" dirty="0">
              <a:latin typeface="+mn-ea"/>
            </a:endParaRPr>
          </a:p>
        </p:txBody>
      </p:sp>
      <p:sp>
        <p:nvSpPr>
          <p:cNvPr id="39" name="矩形 38"/>
          <p:cNvSpPr/>
          <p:nvPr/>
        </p:nvSpPr>
        <p:spPr>
          <a:xfrm>
            <a:off x="4903034" y="4310910"/>
            <a:ext cx="1261884" cy="824841"/>
          </a:xfrm>
          <a:prstGeom prst="rect">
            <a:avLst/>
          </a:prstGeom>
        </p:spPr>
        <p:txBody>
          <a:bodyPr wrap="none">
            <a:spAutoFit/>
          </a:bodyPr>
          <a:lstStyle/>
          <a:p>
            <a:pPr algn="ctr" defTabSz="685663">
              <a:spcBef>
                <a:spcPct val="20000"/>
              </a:spcBef>
              <a:defRPr/>
            </a:pPr>
            <a:r>
              <a:rPr lang="zh-CN" altLang="en-US" sz="1400" b="1" dirty="0" smtClean="0">
                <a:latin typeface="+mn-ea"/>
              </a:rPr>
              <a:t>受制于</a:t>
            </a:r>
            <a:endParaRPr lang="en-US" altLang="zh-CN" sz="1400" b="1" dirty="0" smtClean="0">
              <a:latin typeface="+mn-ea"/>
            </a:endParaRPr>
          </a:p>
          <a:p>
            <a:pPr algn="ctr" defTabSz="685663">
              <a:spcBef>
                <a:spcPct val="20000"/>
              </a:spcBef>
              <a:defRPr/>
            </a:pPr>
            <a:r>
              <a:rPr lang="zh-CN" altLang="en-US" sz="1400" b="1" dirty="0" smtClean="0">
                <a:latin typeface="+mn-ea"/>
              </a:rPr>
              <a:t>社会其他单位</a:t>
            </a:r>
            <a:endParaRPr lang="en-US" altLang="zh-CN" sz="1400" b="1" dirty="0" smtClean="0">
              <a:latin typeface="+mn-ea"/>
            </a:endParaRPr>
          </a:p>
          <a:p>
            <a:pPr algn="ctr" defTabSz="685663">
              <a:spcBef>
                <a:spcPct val="20000"/>
              </a:spcBef>
              <a:defRPr/>
            </a:pPr>
            <a:r>
              <a:rPr lang="zh-CN" altLang="en-US" sz="1400" b="1" dirty="0" smtClean="0">
                <a:latin typeface="+mn-ea"/>
              </a:rPr>
              <a:t>的程度大</a:t>
            </a:r>
            <a:endParaRPr lang="en-US" altLang="zh-CN" sz="1400" b="1" dirty="0">
              <a:latin typeface="+mn-ea"/>
            </a:endParaRPr>
          </a:p>
        </p:txBody>
      </p:sp>
    </p:spTree>
    <p:extLst>
      <p:ext uri="{BB962C8B-B14F-4D97-AF65-F5344CB8AC3E}">
        <p14:creationId xmlns:p14="http://schemas.microsoft.com/office/powerpoint/2010/main" val="2094906781"/>
      </p:ext>
    </p:extLst>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528" fill="hold" grpId="0" nodeType="afterEffect">
                                  <p:stCondLst>
                                    <p:cond delay="0"/>
                                  </p:stCondLst>
                                  <p:childTnLst>
                                    <p:set>
                                      <p:cBhvr>
                                        <p:cTn id="11" dur="1" fill="hold">
                                          <p:stCondLst>
                                            <p:cond delay="0"/>
                                          </p:stCondLst>
                                        </p:cTn>
                                        <p:tgtEl>
                                          <p:spTgt spid="23"/>
                                        </p:tgtEl>
                                        <p:attrNameLst>
                                          <p:attrName>style.visibility</p:attrName>
                                        </p:attrNameLst>
                                      </p:cBhvr>
                                      <p:to>
                                        <p:strVal val="visible"/>
                                      </p:to>
                                    </p:set>
                                    <p:anim calcmode="lin" valueType="num">
                                      <p:cBhvr>
                                        <p:cTn id="12" dur="500" fill="hold"/>
                                        <p:tgtEl>
                                          <p:spTgt spid="23"/>
                                        </p:tgtEl>
                                        <p:attrNameLst>
                                          <p:attrName>ppt_w</p:attrName>
                                        </p:attrNameLst>
                                      </p:cBhvr>
                                      <p:tavLst>
                                        <p:tav tm="0">
                                          <p:val>
                                            <p:fltVal val="0"/>
                                          </p:val>
                                        </p:tav>
                                        <p:tav tm="100000">
                                          <p:val>
                                            <p:strVal val="#ppt_w"/>
                                          </p:val>
                                        </p:tav>
                                      </p:tavLst>
                                    </p:anim>
                                    <p:anim calcmode="lin" valueType="num">
                                      <p:cBhvr>
                                        <p:cTn id="13" dur="500" fill="hold"/>
                                        <p:tgtEl>
                                          <p:spTgt spid="23"/>
                                        </p:tgtEl>
                                        <p:attrNameLst>
                                          <p:attrName>ppt_h</p:attrName>
                                        </p:attrNameLst>
                                      </p:cBhvr>
                                      <p:tavLst>
                                        <p:tav tm="0">
                                          <p:val>
                                            <p:fltVal val="0"/>
                                          </p:val>
                                        </p:tav>
                                        <p:tav tm="100000">
                                          <p:val>
                                            <p:strVal val="#ppt_h"/>
                                          </p:val>
                                        </p:tav>
                                      </p:tavLst>
                                    </p:anim>
                                    <p:animEffect transition="in" filter="fade">
                                      <p:cBhvr>
                                        <p:cTn id="14" dur="500"/>
                                        <p:tgtEl>
                                          <p:spTgt spid="23"/>
                                        </p:tgtEl>
                                      </p:cBhvr>
                                    </p:animEffect>
                                    <p:anim calcmode="lin" valueType="num">
                                      <p:cBhvr>
                                        <p:cTn id="15" dur="500" fill="hold"/>
                                        <p:tgtEl>
                                          <p:spTgt spid="23"/>
                                        </p:tgtEl>
                                        <p:attrNameLst>
                                          <p:attrName>ppt_x</p:attrName>
                                        </p:attrNameLst>
                                      </p:cBhvr>
                                      <p:tavLst>
                                        <p:tav tm="0">
                                          <p:val>
                                            <p:fltVal val="0.5"/>
                                          </p:val>
                                        </p:tav>
                                        <p:tav tm="100000">
                                          <p:val>
                                            <p:strVal val="#ppt_x"/>
                                          </p:val>
                                        </p:tav>
                                      </p:tavLst>
                                    </p:anim>
                                    <p:anim calcmode="lin" valueType="num">
                                      <p:cBhvr>
                                        <p:cTn id="16" dur="500" fill="hold"/>
                                        <p:tgtEl>
                                          <p:spTgt spid="23"/>
                                        </p:tgtEl>
                                        <p:attrNameLst>
                                          <p:attrName>ppt_y</p:attrName>
                                        </p:attrNameLst>
                                      </p:cBhvr>
                                      <p:tavLst>
                                        <p:tav tm="0">
                                          <p:val>
                                            <p:fltVal val="0.5"/>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2" presetClass="entr" presetSubtype="4" fill="hold" grpId="0" nodeType="clickEffect">
                                  <p:stCondLst>
                                    <p:cond delay="0"/>
                                  </p:stCondLst>
                                  <p:childTnLst>
                                    <p:set>
                                      <p:cBhvr>
                                        <p:cTn id="20" dur="1" fill="hold">
                                          <p:stCondLst>
                                            <p:cond delay="0"/>
                                          </p:stCondLst>
                                        </p:cTn>
                                        <p:tgtEl>
                                          <p:spTgt spid="25"/>
                                        </p:tgtEl>
                                        <p:attrNameLst>
                                          <p:attrName>style.visibility</p:attrName>
                                        </p:attrNameLst>
                                      </p:cBhvr>
                                      <p:to>
                                        <p:strVal val="visible"/>
                                      </p:to>
                                    </p:set>
                                    <p:animEffect transition="in" filter="wipe(down)">
                                      <p:cBhvr>
                                        <p:cTn id="21" dur="750"/>
                                        <p:tgtEl>
                                          <p:spTgt spid="25"/>
                                        </p:tgtEl>
                                      </p:cBhvr>
                                    </p:animEffect>
                                  </p:childTnLst>
                                </p:cTn>
                              </p:par>
                            </p:childTnLst>
                          </p:cTn>
                        </p:par>
                        <p:par>
                          <p:cTn id="22" fill="hold">
                            <p:stCondLst>
                              <p:cond delay="750"/>
                            </p:stCondLst>
                            <p:childTnLst>
                              <p:par>
                                <p:cTn id="23" presetID="2" presetClass="entr" presetSubtype="2" fill="hold" grpId="0" nodeType="afterEffect">
                                  <p:stCondLst>
                                    <p:cond delay="0"/>
                                  </p:stCondLst>
                                  <p:childTnLst>
                                    <p:set>
                                      <p:cBhvr>
                                        <p:cTn id="24" dur="1" fill="hold">
                                          <p:stCondLst>
                                            <p:cond delay="0"/>
                                          </p:stCondLst>
                                        </p:cTn>
                                        <p:tgtEl>
                                          <p:spTgt spid="17"/>
                                        </p:tgtEl>
                                        <p:attrNameLst>
                                          <p:attrName>style.visibility</p:attrName>
                                        </p:attrNameLst>
                                      </p:cBhvr>
                                      <p:to>
                                        <p:strVal val="visible"/>
                                      </p:to>
                                    </p:set>
                                    <p:anim calcmode="lin" valueType="num">
                                      <p:cBhvr additive="base">
                                        <p:cTn id="25" dur="500" fill="hold"/>
                                        <p:tgtEl>
                                          <p:spTgt spid="17"/>
                                        </p:tgtEl>
                                        <p:attrNameLst>
                                          <p:attrName>ppt_x</p:attrName>
                                        </p:attrNameLst>
                                      </p:cBhvr>
                                      <p:tavLst>
                                        <p:tav tm="0">
                                          <p:val>
                                            <p:strVal val="1+#ppt_w/2"/>
                                          </p:val>
                                        </p:tav>
                                        <p:tav tm="100000">
                                          <p:val>
                                            <p:strVal val="#ppt_x"/>
                                          </p:val>
                                        </p:tav>
                                      </p:tavLst>
                                    </p:anim>
                                    <p:anim calcmode="lin" valueType="num">
                                      <p:cBhvr additive="base">
                                        <p:cTn id="26" dur="500" fill="hold"/>
                                        <p:tgtEl>
                                          <p:spTgt spid="17"/>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8" presetClass="entr" presetSubtype="16" fill="hold" grpId="0" nodeType="clickEffect">
                                  <p:stCondLst>
                                    <p:cond delay="0"/>
                                  </p:stCondLst>
                                  <p:childTnLst>
                                    <p:set>
                                      <p:cBhvr>
                                        <p:cTn id="30" dur="1" fill="hold">
                                          <p:stCondLst>
                                            <p:cond delay="0"/>
                                          </p:stCondLst>
                                        </p:cTn>
                                        <p:tgtEl>
                                          <p:spTgt spid="75777"/>
                                        </p:tgtEl>
                                        <p:attrNameLst>
                                          <p:attrName>style.visibility</p:attrName>
                                        </p:attrNameLst>
                                      </p:cBhvr>
                                      <p:to>
                                        <p:strVal val="visible"/>
                                      </p:to>
                                    </p:set>
                                    <p:animEffect transition="in" filter="diamond(in)">
                                      <p:cBhvr>
                                        <p:cTn id="31" dur="2000"/>
                                        <p:tgtEl>
                                          <p:spTgt spid="75777"/>
                                        </p:tgtEl>
                                      </p:cBhvr>
                                    </p:animEffect>
                                  </p:childTnLst>
                                </p:cTn>
                              </p:par>
                              <p:par>
                                <p:cTn id="32" presetID="23" presetClass="entr" presetSubtype="36" fill="hold" nodeType="withEffect">
                                  <p:stCondLst>
                                    <p:cond delay="0"/>
                                  </p:stCondLst>
                                  <p:childTnLst>
                                    <p:set>
                                      <p:cBhvr>
                                        <p:cTn id="33" dur="1" fill="hold">
                                          <p:stCondLst>
                                            <p:cond delay="0"/>
                                          </p:stCondLst>
                                        </p:cTn>
                                        <p:tgtEl>
                                          <p:spTgt spid="9"/>
                                        </p:tgtEl>
                                        <p:attrNameLst>
                                          <p:attrName>style.visibility</p:attrName>
                                        </p:attrNameLst>
                                      </p:cBhvr>
                                      <p:to>
                                        <p:strVal val="visible"/>
                                      </p:to>
                                    </p:set>
                                    <p:anim calcmode="lin" valueType="num">
                                      <p:cBhvr>
                                        <p:cTn id="34" dur="150" fill="hold"/>
                                        <p:tgtEl>
                                          <p:spTgt spid="9"/>
                                        </p:tgtEl>
                                        <p:attrNameLst>
                                          <p:attrName>ppt_w</p:attrName>
                                        </p:attrNameLst>
                                      </p:cBhvr>
                                      <p:tavLst>
                                        <p:tav tm="0">
                                          <p:val>
                                            <p:strVal val="(6*min(max(#ppt_w*#ppt_h,.3),1)-7.4)/-.7*#ppt_w"/>
                                          </p:val>
                                        </p:tav>
                                        <p:tav tm="100000">
                                          <p:val>
                                            <p:strVal val="#ppt_w"/>
                                          </p:val>
                                        </p:tav>
                                      </p:tavLst>
                                    </p:anim>
                                    <p:anim calcmode="lin" valueType="num">
                                      <p:cBhvr>
                                        <p:cTn id="35" dur="150" fill="hold"/>
                                        <p:tgtEl>
                                          <p:spTgt spid="9"/>
                                        </p:tgtEl>
                                        <p:attrNameLst>
                                          <p:attrName>ppt_h</p:attrName>
                                        </p:attrNameLst>
                                      </p:cBhvr>
                                      <p:tavLst>
                                        <p:tav tm="0">
                                          <p:val>
                                            <p:strVal val="(6*min(max(#ppt_w*#ppt_h,.3),1)-7.4)/-.7*#ppt_h"/>
                                          </p:val>
                                        </p:tav>
                                        <p:tav tm="100000">
                                          <p:val>
                                            <p:strVal val="#ppt_h"/>
                                          </p:val>
                                        </p:tav>
                                      </p:tavLst>
                                    </p:anim>
                                    <p:anim calcmode="lin" valueType="num">
                                      <p:cBhvr>
                                        <p:cTn id="36" dur="150" fill="hold"/>
                                        <p:tgtEl>
                                          <p:spTgt spid="9"/>
                                        </p:tgtEl>
                                        <p:attrNameLst>
                                          <p:attrName>ppt_x</p:attrName>
                                        </p:attrNameLst>
                                      </p:cBhvr>
                                      <p:tavLst>
                                        <p:tav tm="0">
                                          <p:val>
                                            <p:fltVal val="0.5"/>
                                          </p:val>
                                        </p:tav>
                                        <p:tav tm="100000">
                                          <p:val>
                                            <p:strVal val="#ppt_x"/>
                                          </p:val>
                                        </p:tav>
                                      </p:tavLst>
                                    </p:anim>
                                    <p:anim calcmode="lin" valueType="num">
                                      <p:cBhvr>
                                        <p:cTn id="37" dur="150" fill="hold"/>
                                        <p:tgtEl>
                                          <p:spTgt spid="9"/>
                                        </p:tgtEl>
                                        <p:attrNameLst>
                                          <p:attrName>ppt_y</p:attrName>
                                        </p:attrNameLst>
                                      </p:cBhvr>
                                      <p:tavLst>
                                        <p:tav tm="0">
                                          <p:val>
                                            <p:strVal val="1+(6*min(max(#ppt_w*#ppt_h,.3),1)-7.4)/-.7*#ppt_h/2"/>
                                          </p:val>
                                        </p:tav>
                                        <p:tav tm="100000">
                                          <p:val>
                                            <p:strVal val="#ppt_y"/>
                                          </p:val>
                                        </p:tav>
                                      </p:tavLst>
                                    </p:anim>
                                  </p:childTnLst>
                                </p:cTn>
                              </p:par>
                            </p:childTnLst>
                          </p:cTn>
                        </p:par>
                        <p:par>
                          <p:cTn id="38" fill="hold">
                            <p:stCondLst>
                              <p:cond delay="2000"/>
                            </p:stCondLst>
                            <p:childTnLst>
                              <p:par>
                                <p:cTn id="39" presetID="10" presetClass="entr" presetSubtype="0" fill="hold" grpId="0" nodeType="afterEffect">
                                  <p:stCondLst>
                                    <p:cond delay="0"/>
                                  </p:stCondLst>
                                  <p:childTnLst>
                                    <p:set>
                                      <p:cBhvr>
                                        <p:cTn id="40" dur="1" fill="hold">
                                          <p:stCondLst>
                                            <p:cond delay="0"/>
                                          </p:stCondLst>
                                        </p:cTn>
                                        <p:tgtEl>
                                          <p:spTgt spid="36"/>
                                        </p:tgtEl>
                                        <p:attrNameLst>
                                          <p:attrName>style.visibility</p:attrName>
                                        </p:attrNameLst>
                                      </p:cBhvr>
                                      <p:to>
                                        <p:strVal val="visible"/>
                                      </p:to>
                                    </p:set>
                                    <p:animEffect transition="in" filter="fade">
                                      <p:cBhvr>
                                        <p:cTn id="41" dur="500"/>
                                        <p:tgtEl>
                                          <p:spTgt spid="36"/>
                                        </p:tgtEl>
                                      </p:cBhvr>
                                    </p:animEffect>
                                  </p:childTnLst>
                                </p:cTn>
                              </p:par>
                            </p:childTnLst>
                          </p:cTn>
                        </p:par>
                        <p:par>
                          <p:cTn id="42" fill="hold">
                            <p:stCondLst>
                              <p:cond delay="2500"/>
                            </p:stCondLst>
                            <p:childTnLst>
                              <p:par>
                                <p:cTn id="43" presetID="23" presetClass="entr" presetSubtype="36" fill="hold" nodeType="afterEffect">
                                  <p:stCondLst>
                                    <p:cond delay="0"/>
                                  </p:stCondLst>
                                  <p:childTnLst>
                                    <p:set>
                                      <p:cBhvr>
                                        <p:cTn id="44" dur="1" fill="hold">
                                          <p:stCondLst>
                                            <p:cond delay="0"/>
                                          </p:stCondLst>
                                        </p:cTn>
                                        <p:tgtEl>
                                          <p:spTgt spid="12"/>
                                        </p:tgtEl>
                                        <p:attrNameLst>
                                          <p:attrName>style.visibility</p:attrName>
                                        </p:attrNameLst>
                                      </p:cBhvr>
                                      <p:to>
                                        <p:strVal val="visible"/>
                                      </p:to>
                                    </p:set>
                                    <p:anim calcmode="lin" valueType="num">
                                      <p:cBhvr>
                                        <p:cTn id="45" dur="150" fill="hold"/>
                                        <p:tgtEl>
                                          <p:spTgt spid="12"/>
                                        </p:tgtEl>
                                        <p:attrNameLst>
                                          <p:attrName>ppt_w</p:attrName>
                                        </p:attrNameLst>
                                      </p:cBhvr>
                                      <p:tavLst>
                                        <p:tav tm="0">
                                          <p:val>
                                            <p:strVal val="(6*min(max(#ppt_w*#ppt_h,.3),1)-7.4)/-.7*#ppt_w"/>
                                          </p:val>
                                        </p:tav>
                                        <p:tav tm="100000">
                                          <p:val>
                                            <p:strVal val="#ppt_w"/>
                                          </p:val>
                                        </p:tav>
                                      </p:tavLst>
                                    </p:anim>
                                    <p:anim calcmode="lin" valueType="num">
                                      <p:cBhvr>
                                        <p:cTn id="46" dur="150" fill="hold"/>
                                        <p:tgtEl>
                                          <p:spTgt spid="12"/>
                                        </p:tgtEl>
                                        <p:attrNameLst>
                                          <p:attrName>ppt_h</p:attrName>
                                        </p:attrNameLst>
                                      </p:cBhvr>
                                      <p:tavLst>
                                        <p:tav tm="0">
                                          <p:val>
                                            <p:strVal val="(6*min(max(#ppt_w*#ppt_h,.3),1)-7.4)/-.7*#ppt_h"/>
                                          </p:val>
                                        </p:tav>
                                        <p:tav tm="100000">
                                          <p:val>
                                            <p:strVal val="#ppt_h"/>
                                          </p:val>
                                        </p:tav>
                                      </p:tavLst>
                                    </p:anim>
                                    <p:anim calcmode="lin" valueType="num">
                                      <p:cBhvr>
                                        <p:cTn id="47" dur="150" fill="hold"/>
                                        <p:tgtEl>
                                          <p:spTgt spid="12"/>
                                        </p:tgtEl>
                                        <p:attrNameLst>
                                          <p:attrName>ppt_x</p:attrName>
                                        </p:attrNameLst>
                                      </p:cBhvr>
                                      <p:tavLst>
                                        <p:tav tm="0">
                                          <p:val>
                                            <p:fltVal val="0.5"/>
                                          </p:val>
                                        </p:tav>
                                        <p:tav tm="100000">
                                          <p:val>
                                            <p:strVal val="#ppt_x"/>
                                          </p:val>
                                        </p:tav>
                                      </p:tavLst>
                                    </p:anim>
                                    <p:anim calcmode="lin" valueType="num">
                                      <p:cBhvr>
                                        <p:cTn id="48" dur="150" fill="hold"/>
                                        <p:tgtEl>
                                          <p:spTgt spid="12"/>
                                        </p:tgtEl>
                                        <p:attrNameLst>
                                          <p:attrName>ppt_y</p:attrName>
                                        </p:attrNameLst>
                                      </p:cBhvr>
                                      <p:tavLst>
                                        <p:tav tm="0">
                                          <p:val>
                                            <p:strVal val="1+(6*min(max(#ppt_w*#ppt_h,.3),1)-7.4)/-.7*#ppt_h/2"/>
                                          </p:val>
                                        </p:tav>
                                        <p:tav tm="100000">
                                          <p:val>
                                            <p:strVal val="#ppt_y"/>
                                          </p:val>
                                        </p:tav>
                                      </p:tavLst>
                                    </p:anim>
                                  </p:childTnLst>
                                </p:cTn>
                              </p:par>
                            </p:childTnLst>
                          </p:cTn>
                        </p:par>
                        <p:par>
                          <p:cTn id="49" fill="hold">
                            <p:stCondLst>
                              <p:cond delay="2650"/>
                            </p:stCondLst>
                            <p:childTnLst>
                              <p:par>
                                <p:cTn id="50" presetID="10" presetClass="entr" presetSubtype="0" fill="hold" grpId="0" nodeType="afterEffect">
                                  <p:stCondLst>
                                    <p:cond delay="0"/>
                                  </p:stCondLst>
                                  <p:childTnLst>
                                    <p:set>
                                      <p:cBhvr>
                                        <p:cTn id="51" dur="1" fill="hold">
                                          <p:stCondLst>
                                            <p:cond delay="0"/>
                                          </p:stCondLst>
                                        </p:cTn>
                                        <p:tgtEl>
                                          <p:spTgt spid="35"/>
                                        </p:tgtEl>
                                        <p:attrNameLst>
                                          <p:attrName>style.visibility</p:attrName>
                                        </p:attrNameLst>
                                      </p:cBhvr>
                                      <p:to>
                                        <p:strVal val="visible"/>
                                      </p:to>
                                    </p:set>
                                    <p:animEffect transition="in" filter="fade">
                                      <p:cBhvr>
                                        <p:cTn id="52" dur="500"/>
                                        <p:tgtEl>
                                          <p:spTgt spid="35"/>
                                        </p:tgtEl>
                                      </p:cBhvr>
                                    </p:animEffect>
                                  </p:childTnLst>
                                </p:cTn>
                              </p:par>
                            </p:childTnLst>
                          </p:cTn>
                        </p:par>
                        <p:par>
                          <p:cTn id="53" fill="hold">
                            <p:stCondLst>
                              <p:cond delay="3150"/>
                            </p:stCondLst>
                            <p:childTnLst>
                              <p:par>
                                <p:cTn id="54" presetID="23" presetClass="entr" presetSubtype="36" fill="hold" nodeType="afterEffect">
                                  <p:stCondLst>
                                    <p:cond delay="0"/>
                                  </p:stCondLst>
                                  <p:childTnLst>
                                    <p:set>
                                      <p:cBhvr>
                                        <p:cTn id="55" dur="1" fill="hold">
                                          <p:stCondLst>
                                            <p:cond delay="0"/>
                                          </p:stCondLst>
                                        </p:cTn>
                                        <p:tgtEl>
                                          <p:spTgt spid="30"/>
                                        </p:tgtEl>
                                        <p:attrNameLst>
                                          <p:attrName>style.visibility</p:attrName>
                                        </p:attrNameLst>
                                      </p:cBhvr>
                                      <p:to>
                                        <p:strVal val="visible"/>
                                      </p:to>
                                    </p:set>
                                    <p:anim calcmode="lin" valueType="num">
                                      <p:cBhvr>
                                        <p:cTn id="56" dur="150" fill="hold"/>
                                        <p:tgtEl>
                                          <p:spTgt spid="30"/>
                                        </p:tgtEl>
                                        <p:attrNameLst>
                                          <p:attrName>ppt_w</p:attrName>
                                        </p:attrNameLst>
                                      </p:cBhvr>
                                      <p:tavLst>
                                        <p:tav tm="0">
                                          <p:val>
                                            <p:strVal val="(6*min(max(#ppt_w*#ppt_h,.3),1)-7.4)/-.7*#ppt_w"/>
                                          </p:val>
                                        </p:tav>
                                        <p:tav tm="100000">
                                          <p:val>
                                            <p:strVal val="#ppt_w"/>
                                          </p:val>
                                        </p:tav>
                                      </p:tavLst>
                                    </p:anim>
                                    <p:anim calcmode="lin" valueType="num">
                                      <p:cBhvr>
                                        <p:cTn id="57" dur="150" fill="hold"/>
                                        <p:tgtEl>
                                          <p:spTgt spid="30"/>
                                        </p:tgtEl>
                                        <p:attrNameLst>
                                          <p:attrName>ppt_h</p:attrName>
                                        </p:attrNameLst>
                                      </p:cBhvr>
                                      <p:tavLst>
                                        <p:tav tm="0">
                                          <p:val>
                                            <p:strVal val="(6*min(max(#ppt_w*#ppt_h,.3),1)-7.4)/-.7*#ppt_h"/>
                                          </p:val>
                                        </p:tav>
                                        <p:tav tm="100000">
                                          <p:val>
                                            <p:strVal val="#ppt_h"/>
                                          </p:val>
                                        </p:tav>
                                      </p:tavLst>
                                    </p:anim>
                                    <p:anim calcmode="lin" valueType="num">
                                      <p:cBhvr>
                                        <p:cTn id="58" dur="150" fill="hold"/>
                                        <p:tgtEl>
                                          <p:spTgt spid="30"/>
                                        </p:tgtEl>
                                        <p:attrNameLst>
                                          <p:attrName>ppt_x</p:attrName>
                                        </p:attrNameLst>
                                      </p:cBhvr>
                                      <p:tavLst>
                                        <p:tav tm="0">
                                          <p:val>
                                            <p:fltVal val="0.5"/>
                                          </p:val>
                                        </p:tav>
                                        <p:tav tm="100000">
                                          <p:val>
                                            <p:strVal val="#ppt_x"/>
                                          </p:val>
                                        </p:tav>
                                      </p:tavLst>
                                    </p:anim>
                                    <p:anim calcmode="lin" valueType="num">
                                      <p:cBhvr>
                                        <p:cTn id="59" dur="150" fill="hold"/>
                                        <p:tgtEl>
                                          <p:spTgt spid="30"/>
                                        </p:tgtEl>
                                        <p:attrNameLst>
                                          <p:attrName>ppt_y</p:attrName>
                                        </p:attrNameLst>
                                      </p:cBhvr>
                                      <p:tavLst>
                                        <p:tav tm="0">
                                          <p:val>
                                            <p:strVal val="1+(6*min(max(#ppt_w*#ppt_h,.3),1)-7.4)/-.7*#ppt_h/2"/>
                                          </p:val>
                                        </p:tav>
                                        <p:tav tm="100000">
                                          <p:val>
                                            <p:strVal val="#ppt_y"/>
                                          </p:val>
                                        </p:tav>
                                      </p:tavLst>
                                    </p:anim>
                                  </p:childTnLst>
                                </p:cTn>
                              </p:par>
                            </p:childTnLst>
                          </p:cTn>
                        </p:par>
                        <p:par>
                          <p:cTn id="60" fill="hold">
                            <p:stCondLst>
                              <p:cond delay="3300"/>
                            </p:stCondLst>
                            <p:childTnLst>
                              <p:par>
                                <p:cTn id="61" presetID="10" presetClass="entr" presetSubtype="0" fill="hold" grpId="0" nodeType="afterEffect">
                                  <p:stCondLst>
                                    <p:cond delay="0"/>
                                  </p:stCondLst>
                                  <p:childTnLst>
                                    <p:set>
                                      <p:cBhvr>
                                        <p:cTn id="62" dur="1" fill="hold">
                                          <p:stCondLst>
                                            <p:cond delay="0"/>
                                          </p:stCondLst>
                                        </p:cTn>
                                        <p:tgtEl>
                                          <p:spTgt spid="33"/>
                                        </p:tgtEl>
                                        <p:attrNameLst>
                                          <p:attrName>style.visibility</p:attrName>
                                        </p:attrNameLst>
                                      </p:cBhvr>
                                      <p:to>
                                        <p:strVal val="visible"/>
                                      </p:to>
                                    </p:set>
                                    <p:animEffect transition="in" filter="fade">
                                      <p:cBhvr>
                                        <p:cTn id="63" dur="500"/>
                                        <p:tgtEl>
                                          <p:spTgt spid="33"/>
                                        </p:tgtEl>
                                      </p:cBhvr>
                                    </p:animEffect>
                                  </p:childTnLst>
                                </p:cTn>
                              </p:par>
                            </p:childTnLst>
                          </p:cTn>
                        </p:par>
                        <p:par>
                          <p:cTn id="64" fill="hold">
                            <p:stCondLst>
                              <p:cond delay="3800"/>
                            </p:stCondLst>
                            <p:childTnLst>
                              <p:par>
                                <p:cTn id="65" presetID="23" presetClass="entr" presetSubtype="36" fill="hold" nodeType="afterEffect">
                                  <p:stCondLst>
                                    <p:cond delay="0"/>
                                  </p:stCondLst>
                                  <p:childTnLst>
                                    <p:set>
                                      <p:cBhvr>
                                        <p:cTn id="66" dur="1" fill="hold">
                                          <p:stCondLst>
                                            <p:cond delay="0"/>
                                          </p:stCondLst>
                                        </p:cTn>
                                        <p:tgtEl>
                                          <p:spTgt spid="27"/>
                                        </p:tgtEl>
                                        <p:attrNameLst>
                                          <p:attrName>style.visibility</p:attrName>
                                        </p:attrNameLst>
                                      </p:cBhvr>
                                      <p:to>
                                        <p:strVal val="visible"/>
                                      </p:to>
                                    </p:set>
                                    <p:anim calcmode="lin" valueType="num">
                                      <p:cBhvr>
                                        <p:cTn id="67" dur="150" fill="hold"/>
                                        <p:tgtEl>
                                          <p:spTgt spid="27"/>
                                        </p:tgtEl>
                                        <p:attrNameLst>
                                          <p:attrName>ppt_w</p:attrName>
                                        </p:attrNameLst>
                                      </p:cBhvr>
                                      <p:tavLst>
                                        <p:tav tm="0">
                                          <p:val>
                                            <p:strVal val="(6*min(max(#ppt_w*#ppt_h,.3),1)-7.4)/-.7*#ppt_w"/>
                                          </p:val>
                                        </p:tav>
                                        <p:tav tm="100000">
                                          <p:val>
                                            <p:strVal val="#ppt_w"/>
                                          </p:val>
                                        </p:tav>
                                      </p:tavLst>
                                    </p:anim>
                                    <p:anim calcmode="lin" valueType="num">
                                      <p:cBhvr>
                                        <p:cTn id="68" dur="150" fill="hold"/>
                                        <p:tgtEl>
                                          <p:spTgt spid="27"/>
                                        </p:tgtEl>
                                        <p:attrNameLst>
                                          <p:attrName>ppt_h</p:attrName>
                                        </p:attrNameLst>
                                      </p:cBhvr>
                                      <p:tavLst>
                                        <p:tav tm="0">
                                          <p:val>
                                            <p:strVal val="(6*min(max(#ppt_w*#ppt_h,.3),1)-7.4)/-.7*#ppt_h"/>
                                          </p:val>
                                        </p:tav>
                                        <p:tav tm="100000">
                                          <p:val>
                                            <p:strVal val="#ppt_h"/>
                                          </p:val>
                                        </p:tav>
                                      </p:tavLst>
                                    </p:anim>
                                    <p:anim calcmode="lin" valueType="num">
                                      <p:cBhvr>
                                        <p:cTn id="69" dur="150" fill="hold"/>
                                        <p:tgtEl>
                                          <p:spTgt spid="27"/>
                                        </p:tgtEl>
                                        <p:attrNameLst>
                                          <p:attrName>ppt_x</p:attrName>
                                        </p:attrNameLst>
                                      </p:cBhvr>
                                      <p:tavLst>
                                        <p:tav tm="0">
                                          <p:val>
                                            <p:fltVal val="0.5"/>
                                          </p:val>
                                        </p:tav>
                                        <p:tav tm="100000">
                                          <p:val>
                                            <p:strVal val="#ppt_x"/>
                                          </p:val>
                                        </p:tav>
                                      </p:tavLst>
                                    </p:anim>
                                    <p:anim calcmode="lin" valueType="num">
                                      <p:cBhvr>
                                        <p:cTn id="70" dur="150" fill="hold"/>
                                        <p:tgtEl>
                                          <p:spTgt spid="27"/>
                                        </p:tgtEl>
                                        <p:attrNameLst>
                                          <p:attrName>ppt_y</p:attrName>
                                        </p:attrNameLst>
                                      </p:cBhvr>
                                      <p:tavLst>
                                        <p:tav tm="0">
                                          <p:val>
                                            <p:strVal val="1+(6*min(max(#ppt_w*#ppt_h,.3),1)-7.4)/-.7*#ppt_h/2"/>
                                          </p:val>
                                        </p:tav>
                                        <p:tav tm="100000">
                                          <p:val>
                                            <p:strVal val="#ppt_y"/>
                                          </p:val>
                                        </p:tav>
                                      </p:tavLst>
                                    </p:anim>
                                  </p:childTnLst>
                                </p:cTn>
                              </p:par>
                            </p:childTnLst>
                          </p:cTn>
                        </p:par>
                        <p:par>
                          <p:cTn id="71" fill="hold">
                            <p:stCondLst>
                              <p:cond delay="3950"/>
                            </p:stCondLst>
                            <p:childTnLst>
                              <p:par>
                                <p:cTn id="72" presetID="23" presetClass="entr" presetSubtype="36" fill="hold" nodeType="afterEffect">
                                  <p:stCondLst>
                                    <p:cond delay="0"/>
                                  </p:stCondLst>
                                  <p:childTnLst>
                                    <p:set>
                                      <p:cBhvr>
                                        <p:cTn id="73" dur="1" fill="hold">
                                          <p:stCondLst>
                                            <p:cond delay="0"/>
                                          </p:stCondLst>
                                        </p:cTn>
                                        <p:tgtEl>
                                          <p:spTgt spid="22"/>
                                        </p:tgtEl>
                                        <p:attrNameLst>
                                          <p:attrName>style.visibility</p:attrName>
                                        </p:attrNameLst>
                                      </p:cBhvr>
                                      <p:to>
                                        <p:strVal val="visible"/>
                                      </p:to>
                                    </p:set>
                                    <p:anim calcmode="lin" valueType="num">
                                      <p:cBhvr>
                                        <p:cTn id="74" dur="150" fill="hold"/>
                                        <p:tgtEl>
                                          <p:spTgt spid="22"/>
                                        </p:tgtEl>
                                        <p:attrNameLst>
                                          <p:attrName>ppt_w</p:attrName>
                                        </p:attrNameLst>
                                      </p:cBhvr>
                                      <p:tavLst>
                                        <p:tav tm="0">
                                          <p:val>
                                            <p:strVal val="(6*min(max(#ppt_w*#ppt_h,.3),1)-7.4)/-.7*#ppt_w"/>
                                          </p:val>
                                        </p:tav>
                                        <p:tav tm="100000">
                                          <p:val>
                                            <p:strVal val="#ppt_w"/>
                                          </p:val>
                                        </p:tav>
                                      </p:tavLst>
                                    </p:anim>
                                    <p:anim calcmode="lin" valueType="num">
                                      <p:cBhvr>
                                        <p:cTn id="75" dur="150" fill="hold"/>
                                        <p:tgtEl>
                                          <p:spTgt spid="22"/>
                                        </p:tgtEl>
                                        <p:attrNameLst>
                                          <p:attrName>ppt_h</p:attrName>
                                        </p:attrNameLst>
                                      </p:cBhvr>
                                      <p:tavLst>
                                        <p:tav tm="0">
                                          <p:val>
                                            <p:strVal val="(6*min(max(#ppt_w*#ppt_h,.3),1)-7.4)/-.7*#ppt_h"/>
                                          </p:val>
                                        </p:tav>
                                        <p:tav tm="100000">
                                          <p:val>
                                            <p:strVal val="#ppt_h"/>
                                          </p:val>
                                        </p:tav>
                                      </p:tavLst>
                                    </p:anim>
                                    <p:anim calcmode="lin" valueType="num">
                                      <p:cBhvr>
                                        <p:cTn id="76" dur="150" fill="hold"/>
                                        <p:tgtEl>
                                          <p:spTgt spid="22"/>
                                        </p:tgtEl>
                                        <p:attrNameLst>
                                          <p:attrName>ppt_x</p:attrName>
                                        </p:attrNameLst>
                                      </p:cBhvr>
                                      <p:tavLst>
                                        <p:tav tm="0">
                                          <p:val>
                                            <p:fltVal val="0.5"/>
                                          </p:val>
                                        </p:tav>
                                        <p:tav tm="100000">
                                          <p:val>
                                            <p:strVal val="#ppt_x"/>
                                          </p:val>
                                        </p:tav>
                                      </p:tavLst>
                                    </p:anim>
                                    <p:anim calcmode="lin" valueType="num">
                                      <p:cBhvr>
                                        <p:cTn id="77" dur="150" fill="hold"/>
                                        <p:tgtEl>
                                          <p:spTgt spid="22"/>
                                        </p:tgtEl>
                                        <p:attrNameLst>
                                          <p:attrName>ppt_y</p:attrName>
                                        </p:attrNameLst>
                                      </p:cBhvr>
                                      <p:tavLst>
                                        <p:tav tm="0">
                                          <p:val>
                                            <p:strVal val="1+(6*min(max(#ppt_w*#ppt_h,.3),1)-7.4)/-.7*#ppt_h/2"/>
                                          </p:val>
                                        </p:tav>
                                        <p:tav tm="100000">
                                          <p:val>
                                            <p:strVal val="#ppt_y"/>
                                          </p:val>
                                        </p:tav>
                                      </p:tavLst>
                                    </p:anim>
                                  </p:childTnLst>
                                </p:cTn>
                              </p:par>
                            </p:childTnLst>
                          </p:cTn>
                        </p:par>
                        <p:par>
                          <p:cTn id="78" fill="hold">
                            <p:stCondLst>
                              <p:cond delay="4100"/>
                            </p:stCondLst>
                            <p:childTnLst>
                              <p:par>
                                <p:cTn id="79" presetID="10" presetClass="entr" presetSubtype="0" fill="hold" grpId="0" nodeType="afterEffect">
                                  <p:stCondLst>
                                    <p:cond delay="0"/>
                                  </p:stCondLst>
                                  <p:childTnLst>
                                    <p:set>
                                      <p:cBhvr>
                                        <p:cTn id="80" dur="1" fill="hold">
                                          <p:stCondLst>
                                            <p:cond delay="0"/>
                                          </p:stCondLst>
                                        </p:cTn>
                                        <p:tgtEl>
                                          <p:spTgt spid="38"/>
                                        </p:tgtEl>
                                        <p:attrNameLst>
                                          <p:attrName>style.visibility</p:attrName>
                                        </p:attrNameLst>
                                      </p:cBhvr>
                                      <p:to>
                                        <p:strVal val="visible"/>
                                      </p:to>
                                    </p:set>
                                    <p:animEffect transition="in" filter="fade">
                                      <p:cBhvr>
                                        <p:cTn id="81" dur="500"/>
                                        <p:tgtEl>
                                          <p:spTgt spid="38"/>
                                        </p:tgtEl>
                                      </p:cBhvr>
                                    </p:animEffect>
                                  </p:childTnLst>
                                </p:cTn>
                              </p:par>
                            </p:childTnLst>
                          </p:cTn>
                        </p:par>
                        <p:par>
                          <p:cTn id="82" fill="hold">
                            <p:stCondLst>
                              <p:cond delay="4600"/>
                            </p:stCondLst>
                            <p:childTnLst>
                              <p:par>
                                <p:cTn id="83" presetID="10" presetClass="entr" presetSubtype="0" fill="hold" grpId="0" nodeType="afterEffect">
                                  <p:stCondLst>
                                    <p:cond delay="0"/>
                                  </p:stCondLst>
                                  <p:childTnLst>
                                    <p:set>
                                      <p:cBhvr>
                                        <p:cTn id="84" dur="1" fill="hold">
                                          <p:stCondLst>
                                            <p:cond delay="0"/>
                                          </p:stCondLst>
                                        </p:cTn>
                                        <p:tgtEl>
                                          <p:spTgt spid="39"/>
                                        </p:tgtEl>
                                        <p:attrNameLst>
                                          <p:attrName>style.visibility</p:attrName>
                                        </p:attrNameLst>
                                      </p:cBhvr>
                                      <p:to>
                                        <p:strVal val="visible"/>
                                      </p:to>
                                    </p:set>
                                    <p:animEffect transition="in" filter="fade">
                                      <p:cBhvr>
                                        <p:cTn id="85"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5" grpId="0"/>
      <p:bldP spid="17" grpId="0" animBg="1"/>
      <p:bldP spid="75777" grpId="0"/>
      <p:bldP spid="33" grpId="0"/>
      <p:bldP spid="35" grpId="0"/>
      <p:bldP spid="36" grpId="0"/>
      <p:bldP spid="38" grpId="0"/>
      <p:bldP spid="39"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5"/>
          <p:cNvGrpSpPr>
            <a:grpSpLocks/>
          </p:cNvGrpSpPr>
          <p:nvPr/>
        </p:nvGrpSpPr>
        <p:grpSpPr bwMode="auto">
          <a:xfrm>
            <a:off x="-421928" y="152402"/>
            <a:ext cx="5679728" cy="594953"/>
            <a:chOff x="6168776" y="1221676"/>
            <a:chExt cx="6557573" cy="686848"/>
          </a:xfrm>
        </p:grpSpPr>
        <p:sp>
          <p:nvSpPr>
            <p:cNvPr id="5" name="圆角矩形 4"/>
            <p:cNvSpPr/>
            <p:nvPr/>
          </p:nvSpPr>
          <p:spPr>
            <a:xfrm>
              <a:off x="6168776" y="1221676"/>
              <a:ext cx="6557573" cy="593421"/>
            </a:xfrm>
            <a:prstGeom prst="roundRect">
              <a:avLst>
                <a:gd name="adj" fmla="val 50000"/>
              </a:avLst>
            </a:prstGeom>
            <a:solidFill>
              <a:srgbClr val="FFFFFF"/>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solidFill>
                  <a:srgbClr val="3F7B33"/>
                </a:solidFill>
                <a:latin typeface="等线" panose="020F0502020204030204"/>
                <a:ea typeface="等线" panose="02010600030101010101" pitchFamily="2" charset="-122"/>
              </a:endParaRPr>
            </a:p>
          </p:txBody>
        </p:sp>
        <p:sp>
          <p:nvSpPr>
            <p:cNvPr id="6" name="文本框 13"/>
            <p:cNvSpPr txBox="1">
              <a:spLocks noChangeArrowheads="1"/>
            </p:cNvSpPr>
            <p:nvPr/>
          </p:nvSpPr>
          <p:spPr bwMode="auto">
            <a:xfrm>
              <a:off x="6834600" y="1233426"/>
              <a:ext cx="4732761" cy="675098"/>
            </a:xfrm>
            <a:prstGeom prst="rect">
              <a:avLst/>
            </a:prstGeom>
            <a:noFill/>
            <a:ln w="9525">
              <a:noFill/>
              <a:miter lim="800000"/>
              <a:headEnd/>
              <a:tailEnd/>
            </a:ln>
          </p:spPr>
          <p:txBody>
            <a:bodyPr wrap="none">
              <a:spAutoFit/>
            </a:bodyPr>
            <a:lstStyle/>
            <a:p>
              <a:r>
                <a:rPr lang="en-US" altLang="zh-CN" sz="3200" b="1" dirty="0" smtClean="0">
                  <a:solidFill>
                    <a:schemeClr val="accent1"/>
                  </a:solidFill>
                </a:rPr>
                <a:t>6.1 </a:t>
              </a:r>
              <a:r>
                <a:rPr lang="zh-CN" altLang="en-US" sz="3200" b="1" dirty="0" smtClean="0">
                  <a:solidFill>
                    <a:schemeClr val="accent1"/>
                  </a:solidFill>
                </a:rPr>
                <a:t>汽车保险理赔概述</a:t>
              </a:r>
              <a:endParaRPr lang="zh-CN" altLang="zh-CN" sz="3200" b="1" dirty="0">
                <a:solidFill>
                  <a:schemeClr val="accent1"/>
                </a:solidFill>
              </a:endParaRPr>
            </a:p>
          </p:txBody>
        </p:sp>
      </p:grpSp>
      <p:sp>
        <p:nvSpPr>
          <p:cNvPr id="23" name="TextBox 22"/>
          <p:cNvSpPr txBox="1"/>
          <p:nvPr/>
        </p:nvSpPr>
        <p:spPr>
          <a:xfrm>
            <a:off x="976393" y="1735810"/>
            <a:ext cx="4556502" cy="1107992"/>
          </a:xfrm>
          <a:prstGeom prst="rect">
            <a:avLst/>
          </a:prstGeom>
          <a:noFill/>
        </p:spPr>
        <p:txBody>
          <a:bodyPr wrap="square" lIns="121917" tIns="60958" rIns="121917" bIns="60958" rtlCol="0">
            <a:spAutoFit/>
          </a:bodyPr>
          <a:lstStyle/>
          <a:p>
            <a:pPr algn="ctr"/>
            <a:r>
              <a:rPr lang="zh-CN" altLang="en-US" sz="3200" b="1" dirty="0" smtClean="0">
                <a:solidFill>
                  <a:schemeClr val="bg1"/>
                </a:solidFill>
                <a:latin typeface="微软雅黑" pitchFamily="34" charset="-122"/>
                <a:ea typeface="微软雅黑" pitchFamily="34" charset="-122"/>
              </a:rPr>
              <a:t>能力</a:t>
            </a:r>
            <a:endParaRPr lang="en-US" altLang="zh-CN" sz="3200" b="1" dirty="0" smtClean="0">
              <a:solidFill>
                <a:schemeClr val="bg1"/>
              </a:solidFill>
              <a:latin typeface="微软雅黑" pitchFamily="34" charset="-122"/>
              <a:ea typeface="微软雅黑" pitchFamily="34" charset="-122"/>
            </a:endParaRPr>
          </a:p>
          <a:p>
            <a:pPr algn="ctr"/>
            <a:r>
              <a:rPr lang="zh-CN" altLang="en-US" sz="3200" b="1" dirty="0" smtClean="0">
                <a:solidFill>
                  <a:schemeClr val="bg1"/>
                </a:solidFill>
                <a:latin typeface="微软雅黑" pitchFamily="34" charset="-122"/>
                <a:ea typeface="微软雅黑" pitchFamily="34" charset="-122"/>
              </a:rPr>
              <a:t>目标</a:t>
            </a:r>
            <a:endParaRPr lang="zh-CN" altLang="en-US" sz="3200" b="1" dirty="0">
              <a:solidFill>
                <a:schemeClr val="bg1"/>
              </a:solidFill>
              <a:latin typeface="微软雅黑" pitchFamily="34" charset="-122"/>
              <a:ea typeface="微软雅黑" pitchFamily="34" charset="-122"/>
            </a:endParaRPr>
          </a:p>
        </p:txBody>
      </p:sp>
      <p:sp>
        <p:nvSpPr>
          <p:cNvPr id="25" name="文本框 24"/>
          <p:cNvSpPr txBox="1"/>
          <p:nvPr/>
        </p:nvSpPr>
        <p:spPr>
          <a:xfrm>
            <a:off x="10617954" y="7768848"/>
            <a:ext cx="723275" cy="344710"/>
          </a:xfrm>
          <a:prstGeom prst="rect">
            <a:avLst/>
          </a:prstGeom>
          <a:noFill/>
        </p:spPr>
        <p:txBody>
          <a:bodyPr wrap="none" rtlCol="0">
            <a:spAutoFit/>
          </a:bodyPr>
          <a:lstStyle/>
          <a:p>
            <a:pPr>
              <a:lnSpc>
                <a:spcPct val="130000"/>
              </a:lnSpc>
            </a:pPr>
            <a:r>
              <a:rPr lang="zh-CN" altLang="en-US" sz="1400" dirty="0" smtClean="0">
                <a:latin typeface="Arial" panose="020B0604020202020204" pitchFamily="34" charset="0"/>
                <a:ea typeface="微软雅黑" panose="020B0503020204020204" pitchFamily="34" charset="-122"/>
              </a:rPr>
              <a:t>延迟符</a:t>
            </a:r>
          </a:p>
        </p:txBody>
      </p:sp>
      <p:sp>
        <p:nvSpPr>
          <p:cNvPr id="17" name="圆角矩形 16"/>
          <p:cNvSpPr/>
          <p:nvPr/>
        </p:nvSpPr>
        <p:spPr>
          <a:xfrm>
            <a:off x="325821" y="1047378"/>
            <a:ext cx="11235915" cy="5430914"/>
          </a:xfrm>
          <a:prstGeom prst="roundRect">
            <a:avLst/>
          </a:prstGeom>
          <a:no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p>
        </p:txBody>
      </p:sp>
      <p:sp>
        <p:nvSpPr>
          <p:cNvPr id="75777" name="Rectangle 1"/>
          <p:cNvSpPr>
            <a:spLocks noChangeArrowheads="1"/>
          </p:cNvSpPr>
          <p:nvPr/>
        </p:nvSpPr>
        <p:spPr bwMode="auto">
          <a:xfrm>
            <a:off x="1055952" y="1572141"/>
            <a:ext cx="9314480" cy="877163"/>
          </a:xfrm>
          <a:prstGeom prst="rect">
            <a:avLst/>
          </a:prstGeom>
          <a:noFill/>
          <a:ln w="9525">
            <a:noFill/>
            <a:miter lim="800000"/>
            <a:headEnd/>
            <a:tailEnd/>
          </a:ln>
          <a:effectLst/>
        </p:spPr>
        <p:txBody>
          <a:bodyPr vert="horz" wrap="square" lIns="91440" tIns="45720" rIns="91440" bIns="0" numCol="1" anchor="ctr" anchorCtr="0" compatLnSpc="1">
            <a:prstTxWarp prst="textNoShape">
              <a:avLst/>
            </a:prstTxWarp>
            <a:spAutoFit/>
          </a:bodyPr>
          <a:lstStyle/>
          <a:p>
            <a:pPr indent="269875" fontAlgn="base">
              <a:spcBef>
                <a:spcPct val="0"/>
              </a:spcBef>
              <a:spcAft>
                <a:spcPct val="0"/>
              </a:spcAft>
            </a:pPr>
            <a:r>
              <a:rPr lang="en-US" altLang="zh-CN" sz="3000" b="1" dirty="0" smtClean="0"/>
              <a:t> 6.1.3  </a:t>
            </a:r>
            <a:r>
              <a:rPr lang="zh-CN" altLang="en-US" sz="3000" b="1" dirty="0" smtClean="0"/>
              <a:t>汽车保险理赔原则</a:t>
            </a:r>
            <a:endParaRPr lang="zh-CN" altLang="zh-CN" sz="3000" b="1" dirty="0" smtClean="0"/>
          </a:p>
          <a:p>
            <a:pPr marL="0" marR="0" lvl="0" indent="269875" algn="l" defTabSz="914400" rtl="0" eaLnBrk="1" fontAlgn="base" latinLnBrk="0" hangingPunct="1">
              <a:lnSpc>
                <a:spcPct val="100000"/>
              </a:lnSpc>
              <a:spcBef>
                <a:spcPct val="0"/>
              </a:spcBef>
              <a:spcAft>
                <a:spcPct val="0"/>
              </a:spcAft>
              <a:buClrTx/>
              <a:buSzTx/>
              <a:buFontTx/>
              <a:buNone/>
              <a:tabLst/>
            </a:pPr>
            <a:endParaRPr kumimoji="0" lang="zh-CN" altLang="en-US" sz="2400" b="1" i="0" u="none" strike="noStrike" cap="none" normalizeH="0" baseline="0" dirty="0" smtClean="0">
              <a:ln>
                <a:noFill/>
              </a:ln>
              <a:solidFill>
                <a:schemeClr val="tx1"/>
              </a:solidFill>
              <a:effectLst/>
              <a:latin typeface="+mn-ea"/>
              <a:cs typeface="Times New Roman" pitchFamily="18" charset="0"/>
            </a:endParaRPr>
          </a:p>
        </p:txBody>
      </p:sp>
      <p:grpSp>
        <p:nvGrpSpPr>
          <p:cNvPr id="30" name="Group 11"/>
          <p:cNvGrpSpPr>
            <a:grpSpLocks/>
          </p:cNvGrpSpPr>
          <p:nvPr/>
        </p:nvGrpSpPr>
        <p:grpSpPr bwMode="auto">
          <a:xfrm>
            <a:off x="3779177" y="2849880"/>
            <a:ext cx="3389444" cy="2789664"/>
            <a:chOff x="0" y="0"/>
            <a:chExt cx="6957" cy="6957"/>
          </a:xfrm>
        </p:grpSpPr>
        <p:grpSp>
          <p:nvGrpSpPr>
            <p:cNvPr id="34" name="Group 12"/>
            <p:cNvGrpSpPr>
              <a:grpSpLocks/>
            </p:cNvGrpSpPr>
            <p:nvPr/>
          </p:nvGrpSpPr>
          <p:grpSpPr bwMode="auto">
            <a:xfrm>
              <a:off x="0" y="0"/>
              <a:ext cx="6957" cy="6957"/>
              <a:chOff x="0" y="0"/>
              <a:chExt cx="6957" cy="6957"/>
            </a:xfrm>
          </p:grpSpPr>
          <p:sp>
            <p:nvSpPr>
              <p:cNvPr id="40" name="椭圆 22"/>
              <p:cNvSpPr>
                <a:spLocks noChangeArrowheads="1"/>
              </p:cNvSpPr>
              <p:nvPr/>
            </p:nvSpPr>
            <p:spPr bwMode="auto">
              <a:xfrm flipH="1">
                <a:off x="0" y="0"/>
                <a:ext cx="6957" cy="6957"/>
              </a:xfrm>
              <a:prstGeom prst="ellipse">
                <a:avLst/>
              </a:prstGeom>
              <a:gradFill>
                <a:gsLst>
                  <a:gs pos="0">
                    <a:sysClr val="window" lastClr="FFFFFF">
                      <a:lumMod val="85000"/>
                    </a:sysClr>
                  </a:gs>
                  <a:gs pos="0">
                    <a:sysClr val="window" lastClr="FFFFFF"/>
                  </a:gs>
                  <a:gs pos="100000">
                    <a:sysClr val="window" lastClr="FFFFFF">
                      <a:lumMod val="75000"/>
                    </a:sysClr>
                  </a:gs>
                </a:gsLst>
                <a:lin ang="16200000" scaled="1"/>
              </a:gradFill>
              <a:ln w="38100" cap="flat" cmpd="sng" algn="ctr">
                <a:solidFill>
                  <a:sysClr val="window" lastClr="FFFFFF"/>
                </a:solidFill>
                <a:prstDash val="solid"/>
              </a:ln>
              <a:effectLst>
                <a:outerShdw blurRad="40000" dist="20000" dir="5400000" rotWithShape="0">
                  <a:srgbClr val="000000">
                    <a:alpha val="38000"/>
                  </a:srgb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宋体" charset="-122"/>
                  <a:ea typeface="ＭＳ Ｐゴシック"/>
                  <a:sym typeface="宋体" charset="-122"/>
                </a:endParaRPr>
              </a:p>
            </p:txBody>
          </p:sp>
          <p:sp>
            <p:nvSpPr>
              <p:cNvPr id="41" name="椭圆 23"/>
              <p:cNvSpPr>
                <a:spLocks noChangeArrowheads="1"/>
              </p:cNvSpPr>
              <p:nvPr/>
            </p:nvSpPr>
            <p:spPr bwMode="auto">
              <a:xfrm flipH="1">
                <a:off x="639" y="639"/>
                <a:ext cx="5679" cy="5679"/>
              </a:xfrm>
              <a:prstGeom prst="ellipse">
                <a:avLst/>
              </a:prstGeom>
              <a:solidFill>
                <a:schemeClr val="accent4">
                  <a:lumMod val="60000"/>
                  <a:lumOff val="40000"/>
                </a:schemeClr>
              </a:solidFill>
              <a:ln>
                <a:noFill/>
              </a:ln>
              <a:effectLst>
                <a:innerShdw blurRad="63500" dist="50800" dir="13500000">
                  <a:prstClr val="black">
                    <a:alpha val="50000"/>
                  </a:prstClr>
                </a:innerShdw>
              </a:effectLst>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宋体" charset="-122"/>
                  <a:sym typeface="宋体" charset="-122"/>
                </a:endParaRPr>
              </a:p>
            </p:txBody>
          </p:sp>
        </p:grpSp>
        <p:sp>
          <p:nvSpPr>
            <p:cNvPr id="37" name="矩形 24"/>
            <p:cNvSpPr>
              <a:spLocks noChangeArrowheads="1"/>
            </p:cNvSpPr>
            <p:nvPr/>
          </p:nvSpPr>
          <p:spPr bwMode="auto">
            <a:xfrm>
              <a:off x="1192" y="2774"/>
              <a:ext cx="4961" cy="13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0" marR="0" lvl="0" indent="0" algn="ctr" defTabSz="914400" eaLnBrk="0" fontAlgn="auto" latinLnBrk="0" hangingPunct="0">
                <a:lnSpc>
                  <a:spcPct val="90000"/>
                </a:lnSpc>
                <a:spcBef>
                  <a:spcPts val="0"/>
                </a:spcBef>
                <a:spcAft>
                  <a:spcPts val="0"/>
                </a:spcAft>
                <a:buClrTx/>
                <a:buSzTx/>
                <a:buFontTx/>
                <a:buNone/>
                <a:tabLst/>
                <a:defRPr/>
              </a:pPr>
              <a:r>
                <a:rPr kumimoji="0" lang="zh-CN" altLang="en-US" sz="3100" b="1" i="0" u="none" strike="noStrike" kern="0" cap="none" spc="0" normalizeH="0" baseline="0" noProof="0" dirty="0" smtClean="0">
                  <a:ln>
                    <a:noFill/>
                  </a:ln>
                  <a:solidFill>
                    <a:schemeClr val="bg1"/>
                  </a:solidFill>
                  <a:effectLst/>
                  <a:uLnTx/>
                  <a:uFillTx/>
                  <a:latin typeface="微软雅黑" pitchFamily="34" charset="-122"/>
                  <a:ea typeface="微软雅黑" pitchFamily="34" charset="-122"/>
                  <a:sym typeface="微软雅黑" pitchFamily="34" charset="-122"/>
                </a:rPr>
                <a:t>理赔原则</a:t>
              </a:r>
              <a:endParaRPr kumimoji="0" lang="en-US" sz="3100" b="1" i="0" u="none" strike="noStrike" kern="0" cap="none" spc="0" normalizeH="0" baseline="0" noProof="0" dirty="0">
                <a:ln>
                  <a:noFill/>
                </a:ln>
                <a:solidFill>
                  <a:schemeClr val="bg1"/>
                </a:solidFill>
                <a:effectLst/>
                <a:uLnTx/>
                <a:uFillTx/>
                <a:latin typeface="微软雅黑" pitchFamily="34" charset="-122"/>
                <a:ea typeface="微软雅黑" pitchFamily="34" charset="-122"/>
                <a:sym typeface="微软雅黑" pitchFamily="34" charset="-122"/>
              </a:endParaRPr>
            </a:p>
          </p:txBody>
        </p:sp>
      </p:grpSp>
      <p:grpSp>
        <p:nvGrpSpPr>
          <p:cNvPr id="42" name="Group 12"/>
          <p:cNvGrpSpPr>
            <a:grpSpLocks/>
          </p:cNvGrpSpPr>
          <p:nvPr/>
        </p:nvGrpSpPr>
        <p:grpSpPr bwMode="auto">
          <a:xfrm>
            <a:off x="2209801" y="2636521"/>
            <a:ext cx="1745604" cy="1346016"/>
            <a:chOff x="0" y="0"/>
            <a:chExt cx="6957" cy="6957"/>
          </a:xfrm>
        </p:grpSpPr>
        <p:sp>
          <p:nvSpPr>
            <p:cNvPr id="43" name="椭圆 22"/>
            <p:cNvSpPr>
              <a:spLocks noChangeArrowheads="1"/>
            </p:cNvSpPr>
            <p:nvPr/>
          </p:nvSpPr>
          <p:spPr bwMode="auto">
            <a:xfrm flipH="1">
              <a:off x="0" y="0"/>
              <a:ext cx="6957" cy="6957"/>
            </a:xfrm>
            <a:prstGeom prst="ellipse">
              <a:avLst/>
            </a:prstGeom>
            <a:gradFill>
              <a:gsLst>
                <a:gs pos="0">
                  <a:sysClr val="window" lastClr="FFFFFF">
                    <a:lumMod val="85000"/>
                  </a:sysClr>
                </a:gs>
                <a:gs pos="0">
                  <a:sysClr val="window" lastClr="FFFFFF"/>
                </a:gs>
                <a:gs pos="100000">
                  <a:sysClr val="window" lastClr="FFFFFF">
                    <a:lumMod val="75000"/>
                  </a:sysClr>
                </a:gs>
              </a:gsLst>
              <a:lin ang="16200000" scaled="1"/>
            </a:gradFill>
            <a:ln w="38100" cap="flat" cmpd="sng" algn="ctr">
              <a:solidFill>
                <a:sysClr val="window" lastClr="FFFFFF"/>
              </a:solidFill>
              <a:prstDash val="solid"/>
            </a:ln>
            <a:effectLst>
              <a:outerShdw blurRad="40000" dist="20000" dir="5400000" rotWithShape="0">
                <a:srgbClr val="000000">
                  <a:alpha val="38000"/>
                </a:srgb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宋体" charset="-122"/>
                <a:ea typeface="ＭＳ Ｐゴシック"/>
                <a:sym typeface="宋体" charset="-122"/>
              </a:endParaRPr>
            </a:p>
          </p:txBody>
        </p:sp>
        <p:sp>
          <p:nvSpPr>
            <p:cNvPr id="44" name="椭圆 23"/>
            <p:cNvSpPr>
              <a:spLocks noChangeArrowheads="1"/>
            </p:cNvSpPr>
            <p:nvPr/>
          </p:nvSpPr>
          <p:spPr bwMode="auto">
            <a:xfrm flipH="1">
              <a:off x="639" y="795"/>
              <a:ext cx="5679" cy="5679"/>
            </a:xfrm>
            <a:prstGeom prst="ellipse">
              <a:avLst/>
            </a:prstGeom>
            <a:solidFill>
              <a:schemeClr val="accent1"/>
            </a:solidFill>
            <a:ln>
              <a:noFill/>
            </a:ln>
            <a:effectLst>
              <a:innerShdw blurRad="114300">
                <a:prstClr val="black"/>
              </a:innerShdw>
            </a:effectLst>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宋体" charset="-122"/>
                <a:sym typeface="宋体" charset="-122"/>
              </a:endParaRPr>
            </a:p>
          </p:txBody>
        </p:sp>
      </p:grpSp>
      <p:grpSp>
        <p:nvGrpSpPr>
          <p:cNvPr id="45" name="Group 12"/>
          <p:cNvGrpSpPr>
            <a:grpSpLocks/>
          </p:cNvGrpSpPr>
          <p:nvPr/>
        </p:nvGrpSpPr>
        <p:grpSpPr bwMode="auto">
          <a:xfrm>
            <a:off x="2209800" y="4785359"/>
            <a:ext cx="1871589" cy="1264921"/>
            <a:chOff x="0" y="0"/>
            <a:chExt cx="6957" cy="6957"/>
          </a:xfrm>
        </p:grpSpPr>
        <p:sp>
          <p:nvSpPr>
            <p:cNvPr id="46" name="椭圆 22"/>
            <p:cNvSpPr>
              <a:spLocks noChangeArrowheads="1"/>
            </p:cNvSpPr>
            <p:nvPr/>
          </p:nvSpPr>
          <p:spPr bwMode="auto">
            <a:xfrm flipH="1">
              <a:off x="0" y="0"/>
              <a:ext cx="6957" cy="6957"/>
            </a:xfrm>
            <a:prstGeom prst="ellipse">
              <a:avLst/>
            </a:prstGeom>
            <a:gradFill>
              <a:gsLst>
                <a:gs pos="0">
                  <a:sysClr val="window" lastClr="FFFFFF">
                    <a:lumMod val="85000"/>
                  </a:sysClr>
                </a:gs>
                <a:gs pos="0">
                  <a:sysClr val="window" lastClr="FFFFFF"/>
                </a:gs>
                <a:gs pos="100000">
                  <a:sysClr val="window" lastClr="FFFFFF">
                    <a:lumMod val="75000"/>
                  </a:sysClr>
                </a:gs>
              </a:gsLst>
              <a:lin ang="16200000" scaled="1"/>
            </a:gradFill>
            <a:ln w="38100" cap="flat" cmpd="sng" algn="ctr">
              <a:solidFill>
                <a:sysClr val="window" lastClr="FFFFFF"/>
              </a:solidFill>
              <a:prstDash val="solid"/>
            </a:ln>
            <a:effectLst>
              <a:outerShdw blurRad="40000" dist="20000" dir="5400000" rotWithShape="0">
                <a:srgbClr val="000000">
                  <a:alpha val="38000"/>
                </a:srgb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宋体" charset="-122"/>
                <a:ea typeface="ＭＳ Ｐゴシック"/>
                <a:sym typeface="宋体" charset="-122"/>
              </a:endParaRPr>
            </a:p>
          </p:txBody>
        </p:sp>
        <p:sp>
          <p:nvSpPr>
            <p:cNvPr id="47" name="椭圆 23"/>
            <p:cNvSpPr>
              <a:spLocks noChangeArrowheads="1"/>
            </p:cNvSpPr>
            <p:nvPr/>
          </p:nvSpPr>
          <p:spPr bwMode="auto">
            <a:xfrm flipH="1">
              <a:off x="639" y="795"/>
              <a:ext cx="5679" cy="5679"/>
            </a:xfrm>
            <a:prstGeom prst="ellipse">
              <a:avLst/>
            </a:prstGeom>
            <a:solidFill>
              <a:schemeClr val="accent1"/>
            </a:solidFill>
            <a:ln>
              <a:noFill/>
            </a:ln>
            <a:effectLst>
              <a:innerShdw blurRad="114300">
                <a:prstClr val="black"/>
              </a:innerShdw>
            </a:effectLst>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宋体" charset="-122"/>
                <a:sym typeface="宋体" charset="-122"/>
              </a:endParaRPr>
            </a:p>
          </p:txBody>
        </p:sp>
      </p:grpSp>
      <p:grpSp>
        <p:nvGrpSpPr>
          <p:cNvPr id="48" name="Group 12"/>
          <p:cNvGrpSpPr>
            <a:grpSpLocks/>
          </p:cNvGrpSpPr>
          <p:nvPr/>
        </p:nvGrpSpPr>
        <p:grpSpPr bwMode="auto">
          <a:xfrm>
            <a:off x="6990338" y="2651760"/>
            <a:ext cx="1742182" cy="1346017"/>
            <a:chOff x="0" y="0"/>
            <a:chExt cx="6957" cy="6957"/>
          </a:xfrm>
        </p:grpSpPr>
        <p:sp>
          <p:nvSpPr>
            <p:cNvPr id="49" name="椭圆 22"/>
            <p:cNvSpPr>
              <a:spLocks noChangeArrowheads="1"/>
            </p:cNvSpPr>
            <p:nvPr/>
          </p:nvSpPr>
          <p:spPr bwMode="auto">
            <a:xfrm flipH="1">
              <a:off x="0" y="0"/>
              <a:ext cx="6957" cy="6957"/>
            </a:xfrm>
            <a:prstGeom prst="ellipse">
              <a:avLst/>
            </a:prstGeom>
            <a:gradFill>
              <a:gsLst>
                <a:gs pos="0">
                  <a:sysClr val="window" lastClr="FFFFFF">
                    <a:lumMod val="85000"/>
                  </a:sysClr>
                </a:gs>
                <a:gs pos="0">
                  <a:sysClr val="window" lastClr="FFFFFF"/>
                </a:gs>
                <a:gs pos="100000">
                  <a:sysClr val="window" lastClr="FFFFFF">
                    <a:lumMod val="75000"/>
                  </a:sysClr>
                </a:gs>
              </a:gsLst>
              <a:lin ang="16200000" scaled="1"/>
            </a:gradFill>
            <a:ln w="38100" cap="flat" cmpd="sng" algn="ctr">
              <a:solidFill>
                <a:sysClr val="window" lastClr="FFFFFF"/>
              </a:solidFill>
              <a:prstDash val="solid"/>
            </a:ln>
            <a:effectLst>
              <a:outerShdw blurRad="40000" dist="20000" dir="5400000" rotWithShape="0">
                <a:srgbClr val="000000">
                  <a:alpha val="38000"/>
                </a:srgb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宋体" charset="-122"/>
                <a:ea typeface="ＭＳ Ｐゴシック"/>
                <a:sym typeface="宋体" charset="-122"/>
              </a:endParaRPr>
            </a:p>
          </p:txBody>
        </p:sp>
        <p:sp>
          <p:nvSpPr>
            <p:cNvPr id="50" name="椭圆 23"/>
            <p:cNvSpPr>
              <a:spLocks noChangeArrowheads="1"/>
            </p:cNvSpPr>
            <p:nvPr/>
          </p:nvSpPr>
          <p:spPr bwMode="auto">
            <a:xfrm flipH="1">
              <a:off x="639" y="795"/>
              <a:ext cx="5679" cy="5679"/>
            </a:xfrm>
            <a:prstGeom prst="ellipse">
              <a:avLst/>
            </a:prstGeom>
            <a:solidFill>
              <a:schemeClr val="accent1"/>
            </a:solidFill>
            <a:ln>
              <a:noFill/>
            </a:ln>
            <a:effectLst>
              <a:innerShdw blurRad="114300">
                <a:prstClr val="black"/>
              </a:innerShdw>
            </a:effectLst>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宋体" charset="-122"/>
                <a:sym typeface="宋体" charset="-122"/>
              </a:endParaRPr>
            </a:p>
          </p:txBody>
        </p:sp>
      </p:grpSp>
      <p:grpSp>
        <p:nvGrpSpPr>
          <p:cNvPr id="51" name="Group 12"/>
          <p:cNvGrpSpPr>
            <a:grpSpLocks/>
          </p:cNvGrpSpPr>
          <p:nvPr/>
        </p:nvGrpSpPr>
        <p:grpSpPr bwMode="auto">
          <a:xfrm>
            <a:off x="7005578" y="4655820"/>
            <a:ext cx="1810762" cy="1386841"/>
            <a:chOff x="0" y="0"/>
            <a:chExt cx="6957" cy="6957"/>
          </a:xfrm>
        </p:grpSpPr>
        <p:sp>
          <p:nvSpPr>
            <p:cNvPr id="52" name="椭圆 22"/>
            <p:cNvSpPr>
              <a:spLocks noChangeArrowheads="1"/>
            </p:cNvSpPr>
            <p:nvPr/>
          </p:nvSpPr>
          <p:spPr bwMode="auto">
            <a:xfrm flipH="1">
              <a:off x="0" y="0"/>
              <a:ext cx="6957" cy="6957"/>
            </a:xfrm>
            <a:prstGeom prst="ellipse">
              <a:avLst/>
            </a:prstGeom>
            <a:gradFill>
              <a:gsLst>
                <a:gs pos="0">
                  <a:sysClr val="window" lastClr="FFFFFF">
                    <a:lumMod val="85000"/>
                  </a:sysClr>
                </a:gs>
                <a:gs pos="0">
                  <a:sysClr val="window" lastClr="FFFFFF"/>
                </a:gs>
                <a:gs pos="100000">
                  <a:sysClr val="window" lastClr="FFFFFF">
                    <a:lumMod val="75000"/>
                  </a:sysClr>
                </a:gs>
              </a:gsLst>
              <a:lin ang="16200000" scaled="1"/>
            </a:gradFill>
            <a:ln w="38100" cap="flat" cmpd="sng" algn="ctr">
              <a:solidFill>
                <a:sysClr val="window" lastClr="FFFFFF"/>
              </a:solidFill>
              <a:prstDash val="solid"/>
            </a:ln>
            <a:effectLst>
              <a:outerShdw blurRad="40000" dist="20000" dir="5400000" rotWithShape="0">
                <a:srgbClr val="000000">
                  <a:alpha val="38000"/>
                </a:srgb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宋体" charset="-122"/>
                <a:ea typeface="ＭＳ Ｐゴシック"/>
                <a:sym typeface="宋体" charset="-122"/>
              </a:endParaRPr>
            </a:p>
          </p:txBody>
        </p:sp>
        <p:sp>
          <p:nvSpPr>
            <p:cNvPr id="53" name="椭圆 23"/>
            <p:cNvSpPr>
              <a:spLocks noChangeArrowheads="1"/>
            </p:cNvSpPr>
            <p:nvPr/>
          </p:nvSpPr>
          <p:spPr bwMode="auto">
            <a:xfrm flipH="1">
              <a:off x="639" y="795"/>
              <a:ext cx="5679" cy="5679"/>
            </a:xfrm>
            <a:prstGeom prst="ellipse">
              <a:avLst/>
            </a:prstGeom>
            <a:solidFill>
              <a:schemeClr val="accent1"/>
            </a:solidFill>
            <a:ln>
              <a:noFill/>
            </a:ln>
            <a:effectLst>
              <a:innerShdw blurRad="114300">
                <a:prstClr val="black"/>
              </a:innerShdw>
            </a:effectLst>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宋体" charset="-122"/>
                <a:sym typeface="宋体" charset="-122"/>
              </a:endParaRPr>
            </a:p>
          </p:txBody>
        </p:sp>
      </p:grpSp>
      <p:sp>
        <p:nvSpPr>
          <p:cNvPr id="66" name="TextBox 65"/>
          <p:cNvSpPr txBox="1"/>
          <p:nvPr/>
        </p:nvSpPr>
        <p:spPr>
          <a:xfrm>
            <a:off x="2560320" y="3017520"/>
            <a:ext cx="1097280" cy="597215"/>
          </a:xfrm>
          <a:prstGeom prst="rect">
            <a:avLst/>
          </a:prstGeom>
          <a:noFill/>
        </p:spPr>
        <p:txBody>
          <a:bodyPr wrap="square" rtlCol="0">
            <a:spAutoFit/>
          </a:bodyPr>
          <a:lstStyle/>
          <a:p>
            <a:pPr>
              <a:lnSpc>
                <a:spcPct val="130000"/>
              </a:lnSpc>
            </a:pPr>
            <a:r>
              <a:rPr lang="zh-CN" altLang="en-US" sz="2800" b="1" dirty="0" smtClean="0">
                <a:solidFill>
                  <a:schemeClr val="bg1"/>
                </a:solidFill>
                <a:latin typeface="Arial" panose="020B0604020202020204" pitchFamily="34" charset="0"/>
                <a:ea typeface="微软雅黑" panose="020B0503020204020204" pitchFamily="34" charset="-122"/>
              </a:rPr>
              <a:t>主  动</a:t>
            </a:r>
          </a:p>
        </p:txBody>
      </p:sp>
      <p:sp>
        <p:nvSpPr>
          <p:cNvPr id="67" name="TextBox 66"/>
          <p:cNvSpPr txBox="1"/>
          <p:nvPr/>
        </p:nvSpPr>
        <p:spPr>
          <a:xfrm>
            <a:off x="7330440" y="3048000"/>
            <a:ext cx="1097280" cy="594202"/>
          </a:xfrm>
          <a:prstGeom prst="rect">
            <a:avLst/>
          </a:prstGeom>
          <a:noFill/>
        </p:spPr>
        <p:txBody>
          <a:bodyPr wrap="square" rtlCol="0">
            <a:spAutoFit/>
          </a:bodyPr>
          <a:lstStyle/>
          <a:p>
            <a:pPr>
              <a:lnSpc>
                <a:spcPct val="130000"/>
              </a:lnSpc>
            </a:pPr>
            <a:r>
              <a:rPr lang="zh-CN" altLang="en-US" sz="2800" b="1" dirty="0" smtClean="0">
                <a:solidFill>
                  <a:schemeClr val="bg1"/>
                </a:solidFill>
                <a:latin typeface="Arial" panose="020B0604020202020204" pitchFamily="34" charset="0"/>
                <a:ea typeface="微软雅黑" panose="020B0503020204020204" pitchFamily="34" charset="-122"/>
              </a:rPr>
              <a:t>迅  速</a:t>
            </a:r>
          </a:p>
        </p:txBody>
      </p:sp>
      <p:sp>
        <p:nvSpPr>
          <p:cNvPr id="68" name="TextBox 67"/>
          <p:cNvSpPr txBox="1"/>
          <p:nvPr/>
        </p:nvSpPr>
        <p:spPr>
          <a:xfrm>
            <a:off x="2697480" y="5135880"/>
            <a:ext cx="1097280" cy="594202"/>
          </a:xfrm>
          <a:prstGeom prst="rect">
            <a:avLst/>
          </a:prstGeom>
          <a:noFill/>
        </p:spPr>
        <p:txBody>
          <a:bodyPr wrap="square" rtlCol="0">
            <a:spAutoFit/>
          </a:bodyPr>
          <a:lstStyle/>
          <a:p>
            <a:pPr>
              <a:lnSpc>
                <a:spcPct val="130000"/>
              </a:lnSpc>
            </a:pPr>
            <a:r>
              <a:rPr lang="zh-CN" altLang="en-US" sz="2800" b="1" dirty="0" smtClean="0">
                <a:solidFill>
                  <a:schemeClr val="bg1"/>
                </a:solidFill>
                <a:latin typeface="Arial" panose="020B0604020202020204" pitchFamily="34" charset="0"/>
                <a:ea typeface="微软雅黑" panose="020B0503020204020204" pitchFamily="34" charset="-122"/>
              </a:rPr>
              <a:t>准  确</a:t>
            </a:r>
          </a:p>
        </p:txBody>
      </p:sp>
      <p:sp>
        <p:nvSpPr>
          <p:cNvPr id="69" name="TextBox 68"/>
          <p:cNvSpPr txBox="1"/>
          <p:nvPr/>
        </p:nvSpPr>
        <p:spPr>
          <a:xfrm>
            <a:off x="7330440" y="5113020"/>
            <a:ext cx="1097280" cy="594202"/>
          </a:xfrm>
          <a:prstGeom prst="rect">
            <a:avLst/>
          </a:prstGeom>
          <a:noFill/>
        </p:spPr>
        <p:txBody>
          <a:bodyPr wrap="square" rtlCol="0">
            <a:spAutoFit/>
          </a:bodyPr>
          <a:lstStyle/>
          <a:p>
            <a:pPr>
              <a:lnSpc>
                <a:spcPct val="130000"/>
              </a:lnSpc>
            </a:pPr>
            <a:r>
              <a:rPr lang="zh-CN" altLang="en-US" sz="2800" b="1" dirty="0" smtClean="0">
                <a:solidFill>
                  <a:schemeClr val="bg1"/>
                </a:solidFill>
                <a:latin typeface="Arial" panose="020B0604020202020204" pitchFamily="34" charset="0"/>
                <a:ea typeface="微软雅黑" panose="020B0503020204020204" pitchFamily="34" charset="-122"/>
              </a:rPr>
              <a:t>合  理</a:t>
            </a:r>
          </a:p>
        </p:txBody>
      </p:sp>
    </p:spTree>
    <p:extLst>
      <p:ext uri="{BB962C8B-B14F-4D97-AF65-F5344CB8AC3E}">
        <p14:creationId xmlns:p14="http://schemas.microsoft.com/office/powerpoint/2010/main" val="2094906781"/>
      </p:ext>
    </p:extLst>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528" fill="hold" grpId="0" nodeType="afterEffect">
                                  <p:stCondLst>
                                    <p:cond delay="0"/>
                                  </p:stCondLst>
                                  <p:childTnLst>
                                    <p:set>
                                      <p:cBhvr>
                                        <p:cTn id="11" dur="1" fill="hold">
                                          <p:stCondLst>
                                            <p:cond delay="0"/>
                                          </p:stCondLst>
                                        </p:cTn>
                                        <p:tgtEl>
                                          <p:spTgt spid="23"/>
                                        </p:tgtEl>
                                        <p:attrNameLst>
                                          <p:attrName>style.visibility</p:attrName>
                                        </p:attrNameLst>
                                      </p:cBhvr>
                                      <p:to>
                                        <p:strVal val="visible"/>
                                      </p:to>
                                    </p:set>
                                    <p:anim calcmode="lin" valueType="num">
                                      <p:cBhvr>
                                        <p:cTn id="12" dur="500" fill="hold"/>
                                        <p:tgtEl>
                                          <p:spTgt spid="23"/>
                                        </p:tgtEl>
                                        <p:attrNameLst>
                                          <p:attrName>ppt_w</p:attrName>
                                        </p:attrNameLst>
                                      </p:cBhvr>
                                      <p:tavLst>
                                        <p:tav tm="0">
                                          <p:val>
                                            <p:fltVal val="0"/>
                                          </p:val>
                                        </p:tav>
                                        <p:tav tm="100000">
                                          <p:val>
                                            <p:strVal val="#ppt_w"/>
                                          </p:val>
                                        </p:tav>
                                      </p:tavLst>
                                    </p:anim>
                                    <p:anim calcmode="lin" valueType="num">
                                      <p:cBhvr>
                                        <p:cTn id="13" dur="500" fill="hold"/>
                                        <p:tgtEl>
                                          <p:spTgt spid="23"/>
                                        </p:tgtEl>
                                        <p:attrNameLst>
                                          <p:attrName>ppt_h</p:attrName>
                                        </p:attrNameLst>
                                      </p:cBhvr>
                                      <p:tavLst>
                                        <p:tav tm="0">
                                          <p:val>
                                            <p:fltVal val="0"/>
                                          </p:val>
                                        </p:tav>
                                        <p:tav tm="100000">
                                          <p:val>
                                            <p:strVal val="#ppt_h"/>
                                          </p:val>
                                        </p:tav>
                                      </p:tavLst>
                                    </p:anim>
                                    <p:animEffect transition="in" filter="fade">
                                      <p:cBhvr>
                                        <p:cTn id="14" dur="500"/>
                                        <p:tgtEl>
                                          <p:spTgt spid="23"/>
                                        </p:tgtEl>
                                      </p:cBhvr>
                                    </p:animEffect>
                                    <p:anim calcmode="lin" valueType="num">
                                      <p:cBhvr>
                                        <p:cTn id="15" dur="500" fill="hold"/>
                                        <p:tgtEl>
                                          <p:spTgt spid="23"/>
                                        </p:tgtEl>
                                        <p:attrNameLst>
                                          <p:attrName>ppt_x</p:attrName>
                                        </p:attrNameLst>
                                      </p:cBhvr>
                                      <p:tavLst>
                                        <p:tav tm="0">
                                          <p:val>
                                            <p:fltVal val="0.5"/>
                                          </p:val>
                                        </p:tav>
                                        <p:tav tm="100000">
                                          <p:val>
                                            <p:strVal val="#ppt_x"/>
                                          </p:val>
                                        </p:tav>
                                      </p:tavLst>
                                    </p:anim>
                                    <p:anim calcmode="lin" valueType="num">
                                      <p:cBhvr>
                                        <p:cTn id="16" dur="500" fill="hold"/>
                                        <p:tgtEl>
                                          <p:spTgt spid="23"/>
                                        </p:tgtEl>
                                        <p:attrNameLst>
                                          <p:attrName>ppt_y</p:attrName>
                                        </p:attrNameLst>
                                      </p:cBhvr>
                                      <p:tavLst>
                                        <p:tav tm="0">
                                          <p:val>
                                            <p:fltVal val="0.5"/>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2" presetClass="entr" presetSubtype="4" fill="hold" grpId="0" nodeType="clickEffect">
                                  <p:stCondLst>
                                    <p:cond delay="0"/>
                                  </p:stCondLst>
                                  <p:childTnLst>
                                    <p:set>
                                      <p:cBhvr>
                                        <p:cTn id="20" dur="1" fill="hold">
                                          <p:stCondLst>
                                            <p:cond delay="0"/>
                                          </p:stCondLst>
                                        </p:cTn>
                                        <p:tgtEl>
                                          <p:spTgt spid="25"/>
                                        </p:tgtEl>
                                        <p:attrNameLst>
                                          <p:attrName>style.visibility</p:attrName>
                                        </p:attrNameLst>
                                      </p:cBhvr>
                                      <p:to>
                                        <p:strVal val="visible"/>
                                      </p:to>
                                    </p:set>
                                    <p:animEffect transition="in" filter="wipe(down)">
                                      <p:cBhvr>
                                        <p:cTn id="21" dur="750"/>
                                        <p:tgtEl>
                                          <p:spTgt spid="25"/>
                                        </p:tgtEl>
                                      </p:cBhvr>
                                    </p:animEffect>
                                  </p:childTnLst>
                                </p:cTn>
                              </p:par>
                            </p:childTnLst>
                          </p:cTn>
                        </p:par>
                        <p:par>
                          <p:cTn id="22" fill="hold">
                            <p:stCondLst>
                              <p:cond delay="750"/>
                            </p:stCondLst>
                            <p:childTnLst>
                              <p:par>
                                <p:cTn id="23" presetID="2" presetClass="entr" presetSubtype="2" fill="hold" grpId="0" nodeType="afterEffect">
                                  <p:stCondLst>
                                    <p:cond delay="0"/>
                                  </p:stCondLst>
                                  <p:childTnLst>
                                    <p:set>
                                      <p:cBhvr>
                                        <p:cTn id="24" dur="1" fill="hold">
                                          <p:stCondLst>
                                            <p:cond delay="0"/>
                                          </p:stCondLst>
                                        </p:cTn>
                                        <p:tgtEl>
                                          <p:spTgt spid="17"/>
                                        </p:tgtEl>
                                        <p:attrNameLst>
                                          <p:attrName>style.visibility</p:attrName>
                                        </p:attrNameLst>
                                      </p:cBhvr>
                                      <p:to>
                                        <p:strVal val="visible"/>
                                      </p:to>
                                    </p:set>
                                    <p:anim calcmode="lin" valueType="num">
                                      <p:cBhvr additive="base">
                                        <p:cTn id="25" dur="500" fill="hold"/>
                                        <p:tgtEl>
                                          <p:spTgt spid="17"/>
                                        </p:tgtEl>
                                        <p:attrNameLst>
                                          <p:attrName>ppt_x</p:attrName>
                                        </p:attrNameLst>
                                      </p:cBhvr>
                                      <p:tavLst>
                                        <p:tav tm="0">
                                          <p:val>
                                            <p:strVal val="1+#ppt_w/2"/>
                                          </p:val>
                                        </p:tav>
                                        <p:tav tm="100000">
                                          <p:val>
                                            <p:strVal val="#ppt_x"/>
                                          </p:val>
                                        </p:tav>
                                      </p:tavLst>
                                    </p:anim>
                                    <p:anim calcmode="lin" valueType="num">
                                      <p:cBhvr additive="base">
                                        <p:cTn id="26" dur="500" fill="hold"/>
                                        <p:tgtEl>
                                          <p:spTgt spid="17"/>
                                        </p:tgtEl>
                                        <p:attrNameLst>
                                          <p:attrName>ppt_y</p:attrName>
                                        </p:attrNameLst>
                                      </p:cBhvr>
                                      <p:tavLst>
                                        <p:tav tm="0">
                                          <p:val>
                                            <p:strVal val="#ppt_y"/>
                                          </p:val>
                                        </p:tav>
                                        <p:tav tm="100000">
                                          <p:val>
                                            <p:strVal val="#ppt_y"/>
                                          </p:val>
                                        </p:tav>
                                      </p:tavLst>
                                    </p:anim>
                                  </p:childTnLst>
                                </p:cTn>
                              </p:par>
                            </p:childTnLst>
                          </p:cTn>
                        </p:par>
                        <p:par>
                          <p:cTn id="27" fill="hold">
                            <p:stCondLst>
                              <p:cond delay="1250"/>
                            </p:stCondLst>
                            <p:childTnLst>
                              <p:par>
                                <p:cTn id="28" presetID="8" presetClass="entr" presetSubtype="16" fill="hold" grpId="0" nodeType="afterEffect">
                                  <p:stCondLst>
                                    <p:cond delay="0"/>
                                  </p:stCondLst>
                                  <p:childTnLst>
                                    <p:set>
                                      <p:cBhvr>
                                        <p:cTn id="29" dur="1" fill="hold">
                                          <p:stCondLst>
                                            <p:cond delay="0"/>
                                          </p:stCondLst>
                                        </p:cTn>
                                        <p:tgtEl>
                                          <p:spTgt spid="75777"/>
                                        </p:tgtEl>
                                        <p:attrNameLst>
                                          <p:attrName>style.visibility</p:attrName>
                                        </p:attrNameLst>
                                      </p:cBhvr>
                                      <p:to>
                                        <p:strVal val="visible"/>
                                      </p:to>
                                    </p:set>
                                    <p:animEffect transition="in" filter="diamond(in)">
                                      <p:cBhvr>
                                        <p:cTn id="30" dur="2000"/>
                                        <p:tgtEl>
                                          <p:spTgt spid="75777"/>
                                        </p:tgtEl>
                                      </p:cBhvr>
                                    </p:animEffect>
                                  </p:childTnLst>
                                </p:cTn>
                              </p:par>
                            </p:childTnLst>
                          </p:cTn>
                        </p:par>
                        <p:par>
                          <p:cTn id="31" fill="hold">
                            <p:stCondLst>
                              <p:cond delay="3250"/>
                            </p:stCondLst>
                            <p:childTnLst>
                              <p:par>
                                <p:cTn id="32" presetID="53" presetClass="entr" presetSubtype="16" fill="hold" nodeType="afterEffect">
                                  <p:stCondLst>
                                    <p:cond delay="0"/>
                                  </p:stCondLst>
                                  <p:childTnLst>
                                    <p:set>
                                      <p:cBhvr>
                                        <p:cTn id="33" dur="1" fill="hold">
                                          <p:stCondLst>
                                            <p:cond delay="0"/>
                                          </p:stCondLst>
                                        </p:cTn>
                                        <p:tgtEl>
                                          <p:spTgt spid="30"/>
                                        </p:tgtEl>
                                        <p:attrNameLst>
                                          <p:attrName>style.visibility</p:attrName>
                                        </p:attrNameLst>
                                      </p:cBhvr>
                                      <p:to>
                                        <p:strVal val="visible"/>
                                      </p:to>
                                    </p:set>
                                    <p:anim calcmode="lin" valueType="num">
                                      <p:cBhvr>
                                        <p:cTn id="34" dur="500" fill="hold"/>
                                        <p:tgtEl>
                                          <p:spTgt spid="30"/>
                                        </p:tgtEl>
                                        <p:attrNameLst>
                                          <p:attrName>ppt_w</p:attrName>
                                        </p:attrNameLst>
                                      </p:cBhvr>
                                      <p:tavLst>
                                        <p:tav tm="0">
                                          <p:val>
                                            <p:fltVal val="0"/>
                                          </p:val>
                                        </p:tav>
                                        <p:tav tm="100000">
                                          <p:val>
                                            <p:strVal val="#ppt_w"/>
                                          </p:val>
                                        </p:tav>
                                      </p:tavLst>
                                    </p:anim>
                                    <p:anim calcmode="lin" valueType="num">
                                      <p:cBhvr>
                                        <p:cTn id="35" dur="500" fill="hold"/>
                                        <p:tgtEl>
                                          <p:spTgt spid="30"/>
                                        </p:tgtEl>
                                        <p:attrNameLst>
                                          <p:attrName>ppt_h</p:attrName>
                                        </p:attrNameLst>
                                      </p:cBhvr>
                                      <p:tavLst>
                                        <p:tav tm="0">
                                          <p:val>
                                            <p:fltVal val="0"/>
                                          </p:val>
                                        </p:tav>
                                        <p:tav tm="100000">
                                          <p:val>
                                            <p:strVal val="#ppt_h"/>
                                          </p:val>
                                        </p:tav>
                                      </p:tavLst>
                                    </p:anim>
                                    <p:animEffect transition="in" filter="fade">
                                      <p:cBhvr>
                                        <p:cTn id="36" dur="500"/>
                                        <p:tgtEl>
                                          <p:spTgt spid="30"/>
                                        </p:tgtEl>
                                      </p:cBhvr>
                                    </p:animEffect>
                                  </p:childTnLst>
                                </p:cTn>
                              </p:par>
                            </p:childTnLst>
                          </p:cTn>
                        </p:par>
                        <p:par>
                          <p:cTn id="37" fill="hold">
                            <p:stCondLst>
                              <p:cond delay="3750"/>
                            </p:stCondLst>
                            <p:childTnLst>
                              <p:par>
                                <p:cTn id="38" presetID="53" presetClass="entr" presetSubtype="16" fill="hold" nodeType="afterEffect">
                                  <p:stCondLst>
                                    <p:cond delay="0"/>
                                  </p:stCondLst>
                                  <p:childTnLst>
                                    <p:set>
                                      <p:cBhvr>
                                        <p:cTn id="39" dur="1" fill="hold">
                                          <p:stCondLst>
                                            <p:cond delay="0"/>
                                          </p:stCondLst>
                                        </p:cTn>
                                        <p:tgtEl>
                                          <p:spTgt spid="42"/>
                                        </p:tgtEl>
                                        <p:attrNameLst>
                                          <p:attrName>style.visibility</p:attrName>
                                        </p:attrNameLst>
                                      </p:cBhvr>
                                      <p:to>
                                        <p:strVal val="visible"/>
                                      </p:to>
                                    </p:set>
                                    <p:anim calcmode="lin" valueType="num">
                                      <p:cBhvr>
                                        <p:cTn id="40" dur="500" fill="hold"/>
                                        <p:tgtEl>
                                          <p:spTgt spid="42"/>
                                        </p:tgtEl>
                                        <p:attrNameLst>
                                          <p:attrName>ppt_w</p:attrName>
                                        </p:attrNameLst>
                                      </p:cBhvr>
                                      <p:tavLst>
                                        <p:tav tm="0">
                                          <p:val>
                                            <p:fltVal val="0"/>
                                          </p:val>
                                        </p:tav>
                                        <p:tav tm="100000">
                                          <p:val>
                                            <p:strVal val="#ppt_w"/>
                                          </p:val>
                                        </p:tav>
                                      </p:tavLst>
                                    </p:anim>
                                    <p:anim calcmode="lin" valueType="num">
                                      <p:cBhvr>
                                        <p:cTn id="41" dur="500" fill="hold"/>
                                        <p:tgtEl>
                                          <p:spTgt spid="42"/>
                                        </p:tgtEl>
                                        <p:attrNameLst>
                                          <p:attrName>ppt_h</p:attrName>
                                        </p:attrNameLst>
                                      </p:cBhvr>
                                      <p:tavLst>
                                        <p:tav tm="0">
                                          <p:val>
                                            <p:fltVal val="0"/>
                                          </p:val>
                                        </p:tav>
                                        <p:tav tm="100000">
                                          <p:val>
                                            <p:strVal val="#ppt_h"/>
                                          </p:val>
                                        </p:tav>
                                      </p:tavLst>
                                    </p:anim>
                                    <p:animEffect transition="in" filter="fade">
                                      <p:cBhvr>
                                        <p:cTn id="42" dur="500"/>
                                        <p:tgtEl>
                                          <p:spTgt spid="42"/>
                                        </p:tgtEl>
                                      </p:cBhvr>
                                    </p:animEffect>
                                  </p:childTnLst>
                                </p:cTn>
                              </p:par>
                            </p:childTnLst>
                          </p:cTn>
                        </p:par>
                        <p:par>
                          <p:cTn id="43" fill="hold">
                            <p:stCondLst>
                              <p:cond delay="4250"/>
                            </p:stCondLst>
                            <p:childTnLst>
                              <p:par>
                                <p:cTn id="44" presetID="53" presetClass="entr" presetSubtype="16" fill="hold" nodeType="afterEffect">
                                  <p:stCondLst>
                                    <p:cond delay="0"/>
                                  </p:stCondLst>
                                  <p:childTnLst>
                                    <p:set>
                                      <p:cBhvr>
                                        <p:cTn id="45" dur="1" fill="hold">
                                          <p:stCondLst>
                                            <p:cond delay="0"/>
                                          </p:stCondLst>
                                        </p:cTn>
                                        <p:tgtEl>
                                          <p:spTgt spid="48"/>
                                        </p:tgtEl>
                                        <p:attrNameLst>
                                          <p:attrName>style.visibility</p:attrName>
                                        </p:attrNameLst>
                                      </p:cBhvr>
                                      <p:to>
                                        <p:strVal val="visible"/>
                                      </p:to>
                                    </p:set>
                                    <p:anim calcmode="lin" valueType="num">
                                      <p:cBhvr>
                                        <p:cTn id="46" dur="500" fill="hold"/>
                                        <p:tgtEl>
                                          <p:spTgt spid="48"/>
                                        </p:tgtEl>
                                        <p:attrNameLst>
                                          <p:attrName>ppt_w</p:attrName>
                                        </p:attrNameLst>
                                      </p:cBhvr>
                                      <p:tavLst>
                                        <p:tav tm="0">
                                          <p:val>
                                            <p:fltVal val="0"/>
                                          </p:val>
                                        </p:tav>
                                        <p:tav tm="100000">
                                          <p:val>
                                            <p:strVal val="#ppt_w"/>
                                          </p:val>
                                        </p:tav>
                                      </p:tavLst>
                                    </p:anim>
                                    <p:anim calcmode="lin" valueType="num">
                                      <p:cBhvr>
                                        <p:cTn id="47" dur="500" fill="hold"/>
                                        <p:tgtEl>
                                          <p:spTgt spid="48"/>
                                        </p:tgtEl>
                                        <p:attrNameLst>
                                          <p:attrName>ppt_h</p:attrName>
                                        </p:attrNameLst>
                                      </p:cBhvr>
                                      <p:tavLst>
                                        <p:tav tm="0">
                                          <p:val>
                                            <p:fltVal val="0"/>
                                          </p:val>
                                        </p:tav>
                                        <p:tav tm="100000">
                                          <p:val>
                                            <p:strVal val="#ppt_h"/>
                                          </p:val>
                                        </p:tav>
                                      </p:tavLst>
                                    </p:anim>
                                    <p:animEffect transition="in" filter="fade">
                                      <p:cBhvr>
                                        <p:cTn id="48" dur="500"/>
                                        <p:tgtEl>
                                          <p:spTgt spid="48"/>
                                        </p:tgtEl>
                                      </p:cBhvr>
                                    </p:animEffect>
                                  </p:childTnLst>
                                </p:cTn>
                              </p:par>
                            </p:childTnLst>
                          </p:cTn>
                        </p:par>
                        <p:par>
                          <p:cTn id="49" fill="hold">
                            <p:stCondLst>
                              <p:cond delay="4750"/>
                            </p:stCondLst>
                            <p:childTnLst>
                              <p:par>
                                <p:cTn id="50" presetID="53" presetClass="entr" presetSubtype="16" fill="hold" nodeType="afterEffect">
                                  <p:stCondLst>
                                    <p:cond delay="0"/>
                                  </p:stCondLst>
                                  <p:childTnLst>
                                    <p:set>
                                      <p:cBhvr>
                                        <p:cTn id="51" dur="1" fill="hold">
                                          <p:stCondLst>
                                            <p:cond delay="0"/>
                                          </p:stCondLst>
                                        </p:cTn>
                                        <p:tgtEl>
                                          <p:spTgt spid="45"/>
                                        </p:tgtEl>
                                        <p:attrNameLst>
                                          <p:attrName>style.visibility</p:attrName>
                                        </p:attrNameLst>
                                      </p:cBhvr>
                                      <p:to>
                                        <p:strVal val="visible"/>
                                      </p:to>
                                    </p:set>
                                    <p:anim calcmode="lin" valueType="num">
                                      <p:cBhvr>
                                        <p:cTn id="52" dur="500" fill="hold"/>
                                        <p:tgtEl>
                                          <p:spTgt spid="45"/>
                                        </p:tgtEl>
                                        <p:attrNameLst>
                                          <p:attrName>ppt_w</p:attrName>
                                        </p:attrNameLst>
                                      </p:cBhvr>
                                      <p:tavLst>
                                        <p:tav tm="0">
                                          <p:val>
                                            <p:fltVal val="0"/>
                                          </p:val>
                                        </p:tav>
                                        <p:tav tm="100000">
                                          <p:val>
                                            <p:strVal val="#ppt_w"/>
                                          </p:val>
                                        </p:tav>
                                      </p:tavLst>
                                    </p:anim>
                                    <p:anim calcmode="lin" valueType="num">
                                      <p:cBhvr>
                                        <p:cTn id="53" dur="500" fill="hold"/>
                                        <p:tgtEl>
                                          <p:spTgt spid="45"/>
                                        </p:tgtEl>
                                        <p:attrNameLst>
                                          <p:attrName>ppt_h</p:attrName>
                                        </p:attrNameLst>
                                      </p:cBhvr>
                                      <p:tavLst>
                                        <p:tav tm="0">
                                          <p:val>
                                            <p:fltVal val="0"/>
                                          </p:val>
                                        </p:tav>
                                        <p:tav tm="100000">
                                          <p:val>
                                            <p:strVal val="#ppt_h"/>
                                          </p:val>
                                        </p:tav>
                                      </p:tavLst>
                                    </p:anim>
                                    <p:animEffect transition="in" filter="fade">
                                      <p:cBhvr>
                                        <p:cTn id="54" dur="500"/>
                                        <p:tgtEl>
                                          <p:spTgt spid="45"/>
                                        </p:tgtEl>
                                      </p:cBhvr>
                                    </p:animEffect>
                                  </p:childTnLst>
                                </p:cTn>
                              </p:par>
                            </p:childTnLst>
                          </p:cTn>
                        </p:par>
                        <p:par>
                          <p:cTn id="55" fill="hold">
                            <p:stCondLst>
                              <p:cond delay="5250"/>
                            </p:stCondLst>
                            <p:childTnLst>
                              <p:par>
                                <p:cTn id="56" presetID="53" presetClass="entr" presetSubtype="16" fill="hold" nodeType="afterEffect">
                                  <p:stCondLst>
                                    <p:cond delay="0"/>
                                  </p:stCondLst>
                                  <p:childTnLst>
                                    <p:set>
                                      <p:cBhvr>
                                        <p:cTn id="57" dur="1" fill="hold">
                                          <p:stCondLst>
                                            <p:cond delay="0"/>
                                          </p:stCondLst>
                                        </p:cTn>
                                        <p:tgtEl>
                                          <p:spTgt spid="51"/>
                                        </p:tgtEl>
                                        <p:attrNameLst>
                                          <p:attrName>style.visibility</p:attrName>
                                        </p:attrNameLst>
                                      </p:cBhvr>
                                      <p:to>
                                        <p:strVal val="visible"/>
                                      </p:to>
                                    </p:set>
                                    <p:anim calcmode="lin" valueType="num">
                                      <p:cBhvr>
                                        <p:cTn id="58" dur="500" fill="hold"/>
                                        <p:tgtEl>
                                          <p:spTgt spid="51"/>
                                        </p:tgtEl>
                                        <p:attrNameLst>
                                          <p:attrName>ppt_w</p:attrName>
                                        </p:attrNameLst>
                                      </p:cBhvr>
                                      <p:tavLst>
                                        <p:tav tm="0">
                                          <p:val>
                                            <p:fltVal val="0"/>
                                          </p:val>
                                        </p:tav>
                                        <p:tav tm="100000">
                                          <p:val>
                                            <p:strVal val="#ppt_w"/>
                                          </p:val>
                                        </p:tav>
                                      </p:tavLst>
                                    </p:anim>
                                    <p:anim calcmode="lin" valueType="num">
                                      <p:cBhvr>
                                        <p:cTn id="59" dur="500" fill="hold"/>
                                        <p:tgtEl>
                                          <p:spTgt spid="51"/>
                                        </p:tgtEl>
                                        <p:attrNameLst>
                                          <p:attrName>ppt_h</p:attrName>
                                        </p:attrNameLst>
                                      </p:cBhvr>
                                      <p:tavLst>
                                        <p:tav tm="0">
                                          <p:val>
                                            <p:fltVal val="0"/>
                                          </p:val>
                                        </p:tav>
                                        <p:tav tm="100000">
                                          <p:val>
                                            <p:strVal val="#ppt_h"/>
                                          </p:val>
                                        </p:tav>
                                      </p:tavLst>
                                    </p:anim>
                                    <p:animEffect transition="in" filter="fade">
                                      <p:cBhvr>
                                        <p:cTn id="60" dur="5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5" grpId="0"/>
      <p:bldP spid="17" grpId="0" animBg="1"/>
      <p:bldP spid="75777"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原创设计师QQ598969553            _1"/>
          <p:cNvGrpSpPr/>
          <p:nvPr/>
        </p:nvGrpSpPr>
        <p:grpSpPr>
          <a:xfrm>
            <a:off x="-227308" y="3115158"/>
            <a:ext cx="12419308" cy="604436"/>
            <a:chOff x="534438" y="3368953"/>
            <a:chExt cx="10944224" cy="438144"/>
          </a:xfrm>
          <a:solidFill>
            <a:sysClr val="window" lastClr="FFFFFF">
              <a:lumMod val="65000"/>
            </a:sysClr>
          </a:solidFill>
        </p:grpSpPr>
        <p:sp>
          <p:nvSpPr>
            <p:cNvPr id="24" name="矩形 23"/>
            <p:cNvSpPr/>
            <p:nvPr/>
          </p:nvSpPr>
          <p:spPr>
            <a:xfrm>
              <a:off x="11049789" y="3503489"/>
              <a:ext cx="50397" cy="169069"/>
            </a:xfrm>
            <a:prstGeom prst="rect">
              <a:avLst/>
            </a:prstGeom>
            <a:gr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 lastClr="FFFFFF"/>
                </a:solidFill>
                <a:effectLst/>
                <a:uLnTx/>
                <a:uFillTx/>
                <a:latin typeface="Calibri"/>
                <a:ea typeface="宋体"/>
                <a:cs typeface="+mn-cs"/>
              </a:endParaRPr>
            </a:p>
          </p:txBody>
        </p:sp>
        <p:grpSp>
          <p:nvGrpSpPr>
            <p:cNvPr id="25" name="组合 66"/>
            <p:cNvGrpSpPr/>
            <p:nvPr/>
          </p:nvGrpSpPr>
          <p:grpSpPr>
            <a:xfrm>
              <a:off x="534438" y="3368953"/>
              <a:ext cx="10944224" cy="438144"/>
              <a:chOff x="623889" y="3209929"/>
              <a:chExt cx="10944224" cy="438144"/>
            </a:xfrm>
            <a:grpFill/>
          </p:grpSpPr>
          <p:sp>
            <p:nvSpPr>
              <p:cNvPr id="26" name="矩形 25"/>
              <p:cNvSpPr/>
              <p:nvPr/>
            </p:nvSpPr>
            <p:spPr>
              <a:xfrm>
                <a:off x="623889" y="3344465"/>
                <a:ext cx="50397" cy="169069"/>
              </a:xfrm>
              <a:prstGeom prst="rect">
                <a:avLst/>
              </a:prstGeom>
              <a:gr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27" name="矩形 26"/>
              <p:cNvSpPr/>
              <p:nvPr/>
            </p:nvSpPr>
            <p:spPr>
              <a:xfrm>
                <a:off x="717047" y="3344465"/>
                <a:ext cx="107093" cy="169069"/>
              </a:xfrm>
              <a:prstGeom prst="rect">
                <a:avLst/>
              </a:prstGeom>
              <a:gr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28" name="矩形 27"/>
              <p:cNvSpPr/>
              <p:nvPr/>
            </p:nvSpPr>
            <p:spPr>
              <a:xfrm>
                <a:off x="866901" y="3344465"/>
                <a:ext cx="198437" cy="169069"/>
              </a:xfrm>
              <a:prstGeom prst="rect">
                <a:avLst/>
              </a:prstGeom>
              <a:gr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29" name="矩形 28"/>
              <p:cNvSpPr/>
              <p:nvPr/>
            </p:nvSpPr>
            <p:spPr>
              <a:xfrm>
                <a:off x="1108099" y="3344465"/>
                <a:ext cx="9613876" cy="169069"/>
              </a:xfrm>
              <a:prstGeom prst="rect">
                <a:avLst/>
              </a:prstGeom>
              <a:gr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30" name="矩形 29"/>
              <p:cNvSpPr/>
              <p:nvPr/>
            </p:nvSpPr>
            <p:spPr>
              <a:xfrm>
                <a:off x="10994902" y="3344465"/>
                <a:ext cx="107093" cy="169069"/>
              </a:xfrm>
              <a:prstGeom prst="rect">
                <a:avLst/>
              </a:prstGeom>
              <a:gr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31" name="矩形 30"/>
              <p:cNvSpPr/>
              <p:nvPr/>
            </p:nvSpPr>
            <p:spPr>
              <a:xfrm>
                <a:off x="10759220" y="3344465"/>
                <a:ext cx="198437" cy="169069"/>
              </a:xfrm>
              <a:prstGeom prst="rect">
                <a:avLst/>
              </a:prstGeom>
              <a:gr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32" name="等腰三角形 31"/>
              <p:cNvSpPr/>
              <p:nvPr/>
            </p:nvSpPr>
            <p:spPr>
              <a:xfrm rot="5400000">
                <a:off x="11159803" y="3239763"/>
                <a:ext cx="438144" cy="378476"/>
              </a:xfrm>
              <a:prstGeom prst="triangle">
                <a:avLst/>
              </a:prstGeom>
              <a:gr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 lastClr="FFFFFF"/>
                  </a:solidFill>
                  <a:effectLst/>
                  <a:uLnTx/>
                  <a:uFillTx/>
                  <a:latin typeface="Calibri"/>
                  <a:ea typeface="宋体"/>
                  <a:cs typeface="+mn-cs"/>
                </a:endParaRPr>
              </a:p>
            </p:txBody>
          </p:sp>
        </p:grpSp>
      </p:grpSp>
      <p:sp>
        <p:nvSpPr>
          <p:cNvPr id="8" name="Oval 13"/>
          <p:cNvSpPr>
            <a:spLocks noChangeArrowheads="1"/>
          </p:cNvSpPr>
          <p:nvPr/>
        </p:nvSpPr>
        <p:spPr bwMode="auto">
          <a:xfrm>
            <a:off x="681926" y="2867187"/>
            <a:ext cx="976392" cy="893981"/>
          </a:xfrm>
          <a:prstGeom prst="ellipse">
            <a:avLst/>
          </a:prstGeom>
          <a:solidFill>
            <a:schemeClr val="accent1"/>
          </a:solidFill>
          <a:ln w="19050">
            <a:solidFill>
              <a:schemeClr val="bg1"/>
            </a:solidFill>
          </a:ln>
        </p:spPr>
        <p:txBody>
          <a:bodyPr vert="horz" wrap="square" lIns="0" tIns="0" rIns="0" bIns="0" numCol="1" anchor="t" anchorCtr="0" compatLnSpc="1">
            <a:prstTxWarp prst="textNoShape">
              <a:avLst/>
            </a:prstTxWarp>
          </a:bodyPr>
          <a:lstStyle/>
          <a:p>
            <a:pPr algn="ctr">
              <a:lnSpc>
                <a:spcPct val="150000"/>
              </a:lnSpc>
            </a:pPr>
            <a:endParaRPr lang="en-US" altLang="zh-CN" b="1" dirty="0" smtClean="0">
              <a:solidFill>
                <a:schemeClr val="bg1"/>
              </a:solidFill>
              <a:latin typeface="微软雅黑" pitchFamily="34" charset="-122"/>
              <a:ea typeface="微软雅黑" pitchFamily="34" charset="-122"/>
            </a:endParaRPr>
          </a:p>
        </p:txBody>
      </p:sp>
      <p:sp>
        <p:nvSpPr>
          <p:cNvPr id="9" name="Oval 13"/>
          <p:cNvSpPr>
            <a:spLocks noChangeArrowheads="1"/>
          </p:cNvSpPr>
          <p:nvPr/>
        </p:nvSpPr>
        <p:spPr bwMode="auto">
          <a:xfrm>
            <a:off x="2076773" y="2851690"/>
            <a:ext cx="945397" cy="958310"/>
          </a:xfrm>
          <a:prstGeom prst="ellipse">
            <a:avLst/>
          </a:prstGeom>
          <a:solidFill>
            <a:schemeClr val="accent2"/>
          </a:solidFill>
          <a:ln w="19050">
            <a:solidFill>
              <a:schemeClr val="bg1"/>
            </a:solidFill>
          </a:ln>
        </p:spPr>
        <p:txBody>
          <a:bodyPr vert="horz" wrap="square" lIns="0" tIns="0" rIns="0" bIns="0" numCol="1" anchor="t" anchorCtr="0" compatLnSpc="1">
            <a:prstTxWarp prst="textNoShape">
              <a:avLst/>
            </a:prstTxWarp>
          </a:bodyPr>
          <a:lstStyle/>
          <a:p>
            <a:pPr algn="ctr">
              <a:lnSpc>
                <a:spcPct val="150000"/>
              </a:lnSpc>
            </a:pPr>
            <a:endParaRPr lang="en-US" altLang="zh-CN" b="1" dirty="0" smtClean="0">
              <a:solidFill>
                <a:schemeClr val="bg1"/>
              </a:solidFill>
              <a:latin typeface="微软雅黑" pitchFamily="34" charset="-122"/>
              <a:ea typeface="微软雅黑" pitchFamily="34" charset="-122"/>
            </a:endParaRPr>
          </a:p>
        </p:txBody>
      </p:sp>
      <p:sp>
        <p:nvSpPr>
          <p:cNvPr id="10" name="Oval 13"/>
          <p:cNvSpPr>
            <a:spLocks noChangeArrowheads="1"/>
          </p:cNvSpPr>
          <p:nvPr/>
        </p:nvSpPr>
        <p:spPr bwMode="auto">
          <a:xfrm>
            <a:off x="3427929" y="2847976"/>
            <a:ext cx="983115" cy="943662"/>
          </a:xfrm>
          <a:prstGeom prst="ellipse">
            <a:avLst/>
          </a:prstGeom>
          <a:solidFill>
            <a:srgbClr val="92D050"/>
          </a:solidFill>
          <a:ln w="19050">
            <a:solidFill>
              <a:schemeClr val="bg1"/>
            </a:solidFill>
          </a:ln>
        </p:spPr>
        <p:txBody>
          <a:bodyPr vert="horz" wrap="square" lIns="0" tIns="0" rIns="0" bIns="0" numCol="1" anchor="t" anchorCtr="0" compatLnSpc="1">
            <a:prstTxWarp prst="textNoShape">
              <a:avLst/>
            </a:prstTxWarp>
          </a:bodyPr>
          <a:lstStyle/>
          <a:p>
            <a:pPr algn="ctr">
              <a:lnSpc>
                <a:spcPct val="150000"/>
              </a:lnSpc>
            </a:pPr>
            <a:endParaRPr lang="en-US" altLang="zh-CN" b="1" dirty="0" smtClean="0">
              <a:solidFill>
                <a:schemeClr val="bg1"/>
              </a:solidFill>
              <a:latin typeface="微软雅黑" pitchFamily="34" charset="-122"/>
              <a:ea typeface="微软雅黑" pitchFamily="34" charset="-122"/>
            </a:endParaRPr>
          </a:p>
        </p:txBody>
      </p:sp>
      <p:sp>
        <p:nvSpPr>
          <p:cNvPr id="11" name="Oval 13"/>
          <p:cNvSpPr>
            <a:spLocks noChangeArrowheads="1"/>
          </p:cNvSpPr>
          <p:nvPr/>
        </p:nvSpPr>
        <p:spPr bwMode="auto">
          <a:xfrm>
            <a:off x="4742482" y="2867187"/>
            <a:ext cx="1022888" cy="898633"/>
          </a:xfrm>
          <a:prstGeom prst="ellipse">
            <a:avLst/>
          </a:prstGeom>
          <a:solidFill>
            <a:schemeClr val="accent4">
              <a:lumMod val="60000"/>
              <a:lumOff val="40000"/>
            </a:schemeClr>
          </a:solidFill>
          <a:ln w="19050">
            <a:solidFill>
              <a:schemeClr val="bg1"/>
            </a:solidFill>
          </a:ln>
        </p:spPr>
        <p:txBody>
          <a:bodyPr vert="horz" wrap="square" lIns="0" tIns="0" rIns="0" bIns="0" numCol="1" anchor="t" anchorCtr="0" compatLnSpc="1">
            <a:prstTxWarp prst="textNoShape">
              <a:avLst/>
            </a:prstTxWarp>
          </a:bodyPr>
          <a:lstStyle/>
          <a:p>
            <a:pPr algn="ctr">
              <a:lnSpc>
                <a:spcPct val="150000"/>
              </a:lnSpc>
            </a:pPr>
            <a:endParaRPr lang="en-US" altLang="zh-CN" b="1" dirty="0" smtClean="0">
              <a:solidFill>
                <a:schemeClr val="bg1"/>
              </a:solidFill>
              <a:latin typeface="微软雅黑" pitchFamily="34" charset="-122"/>
              <a:ea typeface="微软雅黑" pitchFamily="34" charset="-122"/>
            </a:endParaRPr>
          </a:p>
        </p:txBody>
      </p:sp>
      <p:sp>
        <p:nvSpPr>
          <p:cNvPr id="13" name="TextBox 12"/>
          <p:cNvSpPr txBox="1"/>
          <p:nvPr/>
        </p:nvSpPr>
        <p:spPr>
          <a:xfrm>
            <a:off x="790414" y="4074159"/>
            <a:ext cx="790413" cy="400110"/>
          </a:xfrm>
          <a:prstGeom prst="rect">
            <a:avLst/>
          </a:prstGeom>
          <a:noFill/>
        </p:spPr>
        <p:txBody>
          <a:bodyPr wrap="square" lIns="0" tIns="0" rIns="0" bIns="0" rtlCol="0">
            <a:spAutoFit/>
          </a:bodyPr>
          <a:lstStyle/>
          <a:p>
            <a:r>
              <a:rPr lang="zh-CN" altLang="en-US" sz="2600" b="1" dirty="0" smtClean="0">
                <a:latin typeface="+mn-ea"/>
              </a:rPr>
              <a:t>出险</a:t>
            </a:r>
            <a:endParaRPr lang="zh-CN" altLang="en-US" sz="2600" b="1" dirty="0">
              <a:latin typeface="+mn-ea"/>
            </a:endParaRPr>
          </a:p>
        </p:txBody>
      </p:sp>
      <p:sp>
        <p:nvSpPr>
          <p:cNvPr id="15" name="TextBox 14"/>
          <p:cNvSpPr txBox="1"/>
          <p:nvPr/>
        </p:nvSpPr>
        <p:spPr>
          <a:xfrm>
            <a:off x="2169764" y="4074159"/>
            <a:ext cx="790413" cy="400110"/>
          </a:xfrm>
          <a:prstGeom prst="rect">
            <a:avLst/>
          </a:prstGeom>
          <a:noFill/>
        </p:spPr>
        <p:txBody>
          <a:bodyPr wrap="square" lIns="0" tIns="0" rIns="0" bIns="0" rtlCol="0">
            <a:spAutoFit/>
          </a:bodyPr>
          <a:lstStyle/>
          <a:p>
            <a:r>
              <a:rPr lang="zh-CN" altLang="en-US" sz="2600" b="1" dirty="0" smtClean="0">
                <a:latin typeface="+mn-ea"/>
              </a:rPr>
              <a:t>报案</a:t>
            </a:r>
          </a:p>
        </p:txBody>
      </p:sp>
      <p:sp>
        <p:nvSpPr>
          <p:cNvPr id="17" name="TextBox 16"/>
          <p:cNvSpPr txBox="1"/>
          <p:nvPr/>
        </p:nvSpPr>
        <p:spPr>
          <a:xfrm>
            <a:off x="3560891" y="4074159"/>
            <a:ext cx="995611" cy="400110"/>
          </a:xfrm>
          <a:prstGeom prst="rect">
            <a:avLst/>
          </a:prstGeom>
          <a:noFill/>
        </p:spPr>
        <p:txBody>
          <a:bodyPr wrap="square" lIns="0" tIns="0" rIns="0" bIns="0" rtlCol="0">
            <a:spAutoFit/>
          </a:bodyPr>
          <a:lstStyle/>
          <a:p>
            <a:r>
              <a:rPr lang="zh-CN" altLang="en-US" sz="2600" b="1" dirty="0" smtClean="0">
                <a:latin typeface="+mn-ea"/>
              </a:rPr>
              <a:t>查勘</a:t>
            </a:r>
          </a:p>
        </p:txBody>
      </p:sp>
      <p:sp>
        <p:nvSpPr>
          <p:cNvPr id="19" name="TextBox 18"/>
          <p:cNvSpPr txBox="1"/>
          <p:nvPr/>
        </p:nvSpPr>
        <p:spPr>
          <a:xfrm>
            <a:off x="5036950" y="4074159"/>
            <a:ext cx="712922" cy="400110"/>
          </a:xfrm>
          <a:prstGeom prst="rect">
            <a:avLst/>
          </a:prstGeom>
          <a:noFill/>
        </p:spPr>
        <p:txBody>
          <a:bodyPr wrap="square" lIns="0" tIns="0" rIns="0" bIns="0" rtlCol="0">
            <a:spAutoFit/>
          </a:bodyPr>
          <a:lstStyle/>
          <a:p>
            <a:r>
              <a:rPr lang="zh-CN" altLang="en-US" sz="2600" b="1" dirty="0" smtClean="0">
                <a:latin typeface="+mn-ea"/>
              </a:rPr>
              <a:t>定损</a:t>
            </a:r>
          </a:p>
        </p:txBody>
      </p:sp>
      <p:grpSp>
        <p:nvGrpSpPr>
          <p:cNvPr id="2" name="组合 15"/>
          <p:cNvGrpSpPr>
            <a:grpSpLocks/>
          </p:cNvGrpSpPr>
          <p:nvPr/>
        </p:nvGrpSpPr>
        <p:grpSpPr bwMode="auto">
          <a:xfrm>
            <a:off x="-421929" y="152400"/>
            <a:ext cx="4823447" cy="594956"/>
            <a:chOff x="6168775" y="1221670"/>
            <a:chExt cx="5568947" cy="686850"/>
          </a:xfrm>
        </p:grpSpPr>
        <p:sp>
          <p:nvSpPr>
            <p:cNvPr id="21" name="圆角矩形 20"/>
            <p:cNvSpPr/>
            <p:nvPr/>
          </p:nvSpPr>
          <p:spPr>
            <a:xfrm>
              <a:off x="6168775" y="1221670"/>
              <a:ext cx="5568947" cy="606624"/>
            </a:xfrm>
            <a:prstGeom prst="roundRect">
              <a:avLst>
                <a:gd name="adj" fmla="val 50000"/>
              </a:avLst>
            </a:prstGeom>
            <a:solidFill>
              <a:srgbClr val="FFFFFF"/>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solidFill>
                  <a:srgbClr val="3F7B33"/>
                </a:solidFill>
                <a:latin typeface="等线" panose="020F0502020204030204"/>
                <a:ea typeface="等线" panose="02010600030101010101" pitchFamily="2" charset="-122"/>
              </a:endParaRPr>
            </a:p>
          </p:txBody>
        </p:sp>
        <p:sp>
          <p:nvSpPr>
            <p:cNvPr id="22" name="文本框 13"/>
            <p:cNvSpPr txBox="1">
              <a:spLocks noChangeArrowheads="1"/>
            </p:cNvSpPr>
            <p:nvPr/>
          </p:nvSpPr>
          <p:spPr bwMode="auto">
            <a:xfrm>
              <a:off x="6834600" y="1233423"/>
              <a:ext cx="4732761" cy="675097"/>
            </a:xfrm>
            <a:prstGeom prst="rect">
              <a:avLst/>
            </a:prstGeom>
            <a:noFill/>
            <a:ln w="9525">
              <a:noFill/>
              <a:miter lim="800000"/>
              <a:headEnd/>
              <a:tailEnd/>
            </a:ln>
          </p:spPr>
          <p:txBody>
            <a:bodyPr wrap="none">
              <a:spAutoFit/>
            </a:bodyPr>
            <a:lstStyle/>
            <a:p>
              <a:r>
                <a:rPr lang="en-US" altLang="zh-CN" sz="3200" b="1" dirty="0" smtClean="0">
                  <a:solidFill>
                    <a:schemeClr val="accent1"/>
                  </a:solidFill>
                </a:rPr>
                <a:t>6.1 </a:t>
              </a:r>
              <a:r>
                <a:rPr lang="zh-CN" altLang="en-US" sz="3200" b="1" dirty="0" smtClean="0">
                  <a:solidFill>
                    <a:schemeClr val="accent1"/>
                  </a:solidFill>
                </a:rPr>
                <a:t>汽车保险理赔概述</a:t>
              </a:r>
              <a:endParaRPr lang="zh-CN" altLang="zh-CN" sz="3200" b="1" dirty="0">
                <a:solidFill>
                  <a:schemeClr val="accent1"/>
                </a:solidFill>
              </a:endParaRPr>
            </a:p>
          </p:txBody>
        </p:sp>
      </p:grpSp>
      <p:sp>
        <p:nvSpPr>
          <p:cNvPr id="23" name="文本框 22"/>
          <p:cNvSpPr txBox="1"/>
          <p:nvPr/>
        </p:nvSpPr>
        <p:spPr>
          <a:xfrm>
            <a:off x="10648950" y="7753350"/>
            <a:ext cx="723275" cy="344710"/>
          </a:xfrm>
          <a:prstGeom prst="rect">
            <a:avLst/>
          </a:prstGeom>
          <a:noFill/>
        </p:spPr>
        <p:txBody>
          <a:bodyPr wrap="none" rtlCol="0">
            <a:spAutoFit/>
          </a:bodyPr>
          <a:lstStyle/>
          <a:p>
            <a:pPr>
              <a:lnSpc>
                <a:spcPct val="130000"/>
              </a:lnSpc>
            </a:pPr>
            <a:r>
              <a:rPr lang="zh-CN" altLang="en-US" sz="1400" dirty="0" smtClean="0">
                <a:latin typeface="Arial" panose="020B0604020202020204" pitchFamily="34" charset="0"/>
                <a:ea typeface="微软雅黑" panose="020B0503020204020204" pitchFamily="34" charset="-122"/>
              </a:rPr>
              <a:t>延迟符</a:t>
            </a:r>
          </a:p>
        </p:txBody>
      </p:sp>
      <p:sp>
        <p:nvSpPr>
          <p:cNvPr id="33" name="Oval 13"/>
          <p:cNvSpPr>
            <a:spLocks noChangeArrowheads="1"/>
          </p:cNvSpPr>
          <p:nvPr/>
        </p:nvSpPr>
        <p:spPr bwMode="auto">
          <a:xfrm>
            <a:off x="10182387" y="2882685"/>
            <a:ext cx="1009488" cy="974940"/>
          </a:xfrm>
          <a:prstGeom prst="ellipse">
            <a:avLst/>
          </a:prstGeom>
          <a:solidFill>
            <a:schemeClr val="accent5">
              <a:lumMod val="20000"/>
              <a:lumOff val="80000"/>
            </a:schemeClr>
          </a:solidFill>
          <a:ln w="19050">
            <a:solidFill>
              <a:schemeClr val="bg1"/>
            </a:solidFill>
          </a:ln>
        </p:spPr>
        <p:txBody>
          <a:bodyPr vert="horz" wrap="square" lIns="0" tIns="0" rIns="0" bIns="0" numCol="1" anchor="t" anchorCtr="0" compatLnSpc="1">
            <a:prstTxWarp prst="textNoShape">
              <a:avLst/>
            </a:prstTxWarp>
          </a:bodyPr>
          <a:lstStyle/>
          <a:p>
            <a:pPr algn="ctr">
              <a:lnSpc>
                <a:spcPct val="150000"/>
              </a:lnSpc>
            </a:pPr>
            <a:endParaRPr lang="en-US" altLang="zh-CN" b="1" dirty="0" smtClean="0">
              <a:solidFill>
                <a:schemeClr val="bg1"/>
              </a:solidFill>
              <a:latin typeface="微软雅黑" pitchFamily="34" charset="-122"/>
              <a:ea typeface="微软雅黑" pitchFamily="34" charset="-122"/>
            </a:endParaRPr>
          </a:p>
        </p:txBody>
      </p:sp>
      <p:sp>
        <p:nvSpPr>
          <p:cNvPr id="34" name="Oval 13"/>
          <p:cNvSpPr>
            <a:spLocks noChangeArrowheads="1"/>
          </p:cNvSpPr>
          <p:nvPr/>
        </p:nvSpPr>
        <p:spPr bwMode="auto">
          <a:xfrm>
            <a:off x="8787538" y="2882685"/>
            <a:ext cx="971229" cy="911374"/>
          </a:xfrm>
          <a:prstGeom prst="ellipse">
            <a:avLst/>
          </a:prstGeom>
          <a:solidFill>
            <a:schemeClr val="accent2">
              <a:lumMod val="20000"/>
              <a:lumOff val="80000"/>
            </a:schemeClr>
          </a:solidFill>
          <a:ln w="19050">
            <a:solidFill>
              <a:schemeClr val="bg1"/>
            </a:solidFill>
          </a:ln>
        </p:spPr>
        <p:txBody>
          <a:bodyPr vert="horz" wrap="square" lIns="0" tIns="0" rIns="0" bIns="0" numCol="1" anchor="t" anchorCtr="0" compatLnSpc="1">
            <a:prstTxWarp prst="textNoShape">
              <a:avLst/>
            </a:prstTxWarp>
          </a:bodyPr>
          <a:lstStyle/>
          <a:p>
            <a:pPr algn="ctr">
              <a:lnSpc>
                <a:spcPct val="150000"/>
              </a:lnSpc>
            </a:pPr>
            <a:endParaRPr lang="en-US" altLang="zh-CN" b="1" dirty="0" smtClean="0">
              <a:solidFill>
                <a:schemeClr val="bg1"/>
              </a:solidFill>
              <a:latin typeface="微软雅黑" pitchFamily="34" charset="-122"/>
              <a:ea typeface="微软雅黑" pitchFamily="34" charset="-122"/>
            </a:endParaRPr>
          </a:p>
        </p:txBody>
      </p:sp>
      <p:sp>
        <p:nvSpPr>
          <p:cNvPr id="35" name="Oval 13"/>
          <p:cNvSpPr>
            <a:spLocks noChangeArrowheads="1"/>
          </p:cNvSpPr>
          <p:nvPr/>
        </p:nvSpPr>
        <p:spPr bwMode="auto">
          <a:xfrm>
            <a:off x="7493430" y="2890435"/>
            <a:ext cx="945720" cy="910039"/>
          </a:xfrm>
          <a:prstGeom prst="ellipse">
            <a:avLst/>
          </a:prstGeom>
          <a:solidFill>
            <a:schemeClr val="tx2">
              <a:lumMod val="20000"/>
              <a:lumOff val="80000"/>
            </a:schemeClr>
          </a:solidFill>
          <a:ln w="19050">
            <a:solidFill>
              <a:schemeClr val="bg1"/>
            </a:solidFill>
          </a:ln>
        </p:spPr>
        <p:txBody>
          <a:bodyPr vert="horz" wrap="square" lIns="0" tIns="0" rIns="0" bIns="0" numCol="1" anchor="t" anchorCtr="0" compatLnSpc="1">
            <a:prstTxWarp prst="textNoShape">
              <a:avLst/>
            </a:prstTxWarp>
          </a:bodyPr>
          <a:lstStyle/>
          <a:p>
            <a:pPr algn="ctr">
              <a:lnSpc>
                <a:spcPct val="150000"/>
              </a:lnSpc>
            </a:pPr>
            <a:endParaRPr lang="en-US" altLang="zh-CN" b="1" dirty="0" smtClean="0">
              <a:solidFill>
                <a:schemeClr val="bg1"/>
              </a:solidFill>
              <a:latin typeface="微软雅黑" pitchFamily="34" charset="-122"/>
              <a:ea typeface="微软雅黑" pitchFamily="34" charset="-122"/>
            </a:endParaRPr>
          </a:p>
        </p:txBody>
      </p:sp>
      <p:sp>
        <p:nvSpPr>
          <p:cNvPr id="36" name="Oval 13"/>
          <p:cNvSpPr>
            <a:spLocks noChangeArrowheads="1"/>
          </p:cNvSpPr>
          <p:nvPr/>
        </p:nvSpPr>
        <p:spPr bwMode="auto">
          <a:xfrm>
            <a:off x="6173492" y="2903350"/>
            <a:ext cx="970258" cy="925700"/>
          </a:xfrm>
          <a:prstGeom prst="ellipse">
            <a:avLst/>
          </a:prstGeom>
          <a:solidFill>
            <a:schemeClr val="accent2"/>
          </a:solidFill>
          <a:ln w="19050">
            <a:solidFill>
              <a:schemeClr val="bg1"/>
            </a:solidFill>
          </a:ln>
        </p:spPr>
        <p:txBody>
          <a:bodyPr vert="horz" wrap="square" lIns="0" tIns="0" rIns="0" bIns="0" numCol="1" anchor="t" anchorCtr="0" compatLnSpc="1">
            <a:prstTxWarp prst="textNoShape">
              <a:avLst/>
            </a:prstTxWarp>
          </a:bodyPr>
          <a:lstStyle/>
          <a:p>
            <a:pPr algn="ctr">
              <a:lnSpc>
                <a:spcPct val="150000"/>
              </a:lnSpc>
            </a:pPr>
            <a:endParaRPr lang="en-US" altLang="zh-CN" b="1" dirty="0" smtClean="0">
              <a:solidFill>
                <a:schemeClr val="bg1"/>
              </a:solidFill>
              <a:latin typeface="微软雅黑" pitchFamily="34" charset="-122"/>
              <a:ea typeface="微软雅黑" pitchFamily="34" charset="-122"/>
            </a:endParaRPr>
          </a:p>
        </p:txBody>
      </p:sp>
      <p:sp>
        <p:nvSpPr>
          <p:cNvPr id="37" name="TextBox 36"/>
          <p:cNvSpPr txBox="1"/>
          <p:nvPr/>
        </p:nvSpPr>
        <p:spPr>
          <a:xfrm>
            <a:off x="10396780" y="4074159"/>
            <a:ext cx="790413" cy="400110"/>
          </a:xfrm>
          <a:prstGeom prst="rect">
            <a:avLst/>
          </a:prstGeom>
          <a:noFill/>
        </p:spPr>
        <p:txBody>
          <a:bodyPr wrap="square" lIns="0" tIns="0" rIns="0" bIns="0" rtlCol="0">
            <a:spAutoFit/>
          </a:bodyPr>
          <a:lstStyle/>
          <a:p>
            <a:r>
              <a:rPr lang="zh-CN" altLang="en-US" sz="2600" b="1" dirty="0" smtClean="0">
                <a:latin typeface="+mn-ea"/>
              </a:rPr>
              <a:t>赔付</a:t>
            </a:r>
            <a:endParaRPr lang="zh-CN" altLang="en-US" sz="2600" b="1" dirty="0">
              <a:latin typeface="+mn-ea"/>
            </a:endParaRPr>
          </a:p>
        </p:txBody>
      </p:sp>
      <p:sp>
        <p:nvSpPr>
          <p:cNvPr id="38" name="TextBox 37"/>
          <p:cNvSpPr txBox="1"/>
          <p:nvPr/>
        </p:nvSpPr>
        <p:spPr>
          <a:xfrm>
            <a:off x="8921858" y="4074159"/>
            <a:ext cx="790413" cy="400110"/>
          </a:xfrm>
          <a:prstGeom prst="rect">
            <a:avLst/>
          </a:prstGeom>
          <a:noFill/>
        </p:spPr>
        <p:txBody>
          <a:bodyPr wrap="square" lIns="0" tIns="0" rIns="0" bIns="0" rtlCol="0">
            <a:spAutoFit/>
          </a:bodyPr>
          <a:lstStyle/>
          <a:p>
            <a:r>
              <a:rPr lang="zh-CN" altLang="en-US" sz="2600" b="1" dirty="0" smtClean="0">
                <a:latin typeface="+mn-ea"/>
              </a:rPr>
              <a:t>核赔</a:t>
            </a:r>
            <a:endParaRPr lang="zh-CN" altLang="en-US" sz="2600" b="1" dirty="0">
              <a:latin typeface="+mn-ea"/>
            </a:endParaRPr>
          </a:p>
        </p:txBody>
      </p:sp>
      <p:sp>
        <p:nvSpPr>
          <p:cNvPr id="39" name="TextBox 38"/>
          <p:cNvSpPr txBox="1"/>
          <p:nvPr/>
        </p:nvSpPr>
        <p:spPr>
          <a:xfrm>
            <a:off x="7539928" y="4074159"/>
            <a:ext cx="790413" cy="400110"/>
          </a:xfrm>
          <a:prstGeom prst="rect">
            <a:avLst/>
          </a:prstGeom>
          <a:noFill/>
        </p:spPr>
        <p:txBody>
          <a:bodyPr wrap="square" lIns="0" tIns="0" rIns="0" bIns="0" rtlCol="0">
            <a:spAutoFit/>
          </a:bodyPr>
          <a:lstStyle/>
          <a:p>
            <a:r>
              <a:rPr lang="zh-CN" altLang="en-US" sz="2600" b="1" dirty="0" smtClean="0">
                <a:latin typeface="+mn-ea"/>
              </a:rPr>
              <a:t>核损</a:t>
            </a:r>
            <a:endParaRPr lang="zh-CN" altLang="en-US" sz="2600" b="1" dirty="0">
              <a:latin typeface="+mn-ea"/>
            </a:endParaRPr>
          </a:p>
        </p:txBody>
      </p:sp>
      <p:sp>
        <p:nvSpPr>
          <p:cNvPr id="40" name="TextBox 39"/>
          <p:cNvSpPr txBox="1"/>
          <p:nvPr/>
        </p:nvSpPr>
        <p:spPr>
          <a:xfrm>
            <a:off x="6343973" y="4074159"/>
            <a:ext cx="790413" cy="400110"/>
          </a:xfrm>
          <a:prstGeom prst="rect">
            <a:avLst/>
          </a:prstGeom>
          <a:noFill/>
        </p:spPr>
        <p:txBody>
          <a:bodyPr wrap="square" lIns="0" tIns="0" rIns="0" bIns="0" rtlCol="0">
            <a:spAutoFit/>
          </a:bodyPr>
          <a:lstStyle/>
          <a:p>
            <a:r>
              <a:rPr lang="zh-CN" altLang="en-US" sz="2600" b="1" dirty="0" smtClean="0">
                <a:latin typeface="+mn-ea"/>
              </a:rPr>
              <a:t>核价</a:t>
            </a:r>
            <a:endParaRPr lang="zh-CN" altLang="en-US" sz="2600" b="1" dirty="0">
              <a:latin typeface="+mn-ea"/>
            </a:endParaRPr>
          </a:p>
        </p:txBody>
      </p:sp>
      <p:sp>
        <p:nvSpPr>
          <p:cNvPr id="41" name="TextBox 40"/>
          <p:cNvSpPr txBox="1"/>
          <p:nvPr/>
        </p:nvSpPr>
        <p:spPr>
          <a:xfrm>
            <a:off x="741335" y="2997026"/>
            <a:ext cx="839492" cy="567583"/>
          </a:xfrm>
          <a:prstGeom prst="rect">
            <a:avLst/>
          </a:prstGeom>
          <a:noFill/>
        </p:spPr>
        <p:txBody>
          <a:bodyPr wrap="square" lIns="0" tIns="0" rIns="0" bIns="0" rtlCol="0">
            <a:spAutoFit/>
          </a:bodyPr>
          <a:lstStyle/>
          <a:p>
            <a:pPr algn="ctr"/>
            <a:r>
              <a:rPr lang="en-US" altLang="zh-CN" sz="3600" b="1" dirty="0" smtClean="0">
                <a:solidFill>
                  <a:schemeClr val="bg2"/>
                </a:solidFill>
                <a:latin typeface="+mn-ea"/>
              </a:rPr>
              <a:t>1</a:t>
            </a:r>
            <a:endParaRPr lang="zh-CN" altLang="en-US" sz="3600" b="1" dirty="0">
              <a:solidFill>
                <a:schemeClr val="bg2"/>
              </a:solidFill>
              <a:latin typeface="+mn-ea"/>
            </a:endParaRPr>
          </a:p>
        </p:txBody>
      </p:sp>
      <p:sp>
        <p:nvSpPr>
          <p:cNvPr id="42" name="TextBox 41"/>
          <p:cNvSpPr txBox="1"/>
          <p:nvPr/>
        </p:nvSpPr>
        <p:spPr>
          <a:xfrm>
            <a:off x="3481952" y="3040937"/>
            <a:ext cx="839492" cy="567583"/>
          </a:xfrm>
          <a:prstGeom prst="rect">
            <a:avLst/>
          </a:prstGeom>
          <a:noFill/>
        </p:spPr>
        <p:txBody>
          <a:bodyPr wrap="square" lIns="0" tIns="0" rIns="0" bIns="0" rtlCol="0">
            <a:spAutoFit/>
          </a:bodyPr>
          <a:lstStyle/>
          <a:p>
            <a:pPr algn="ctr"/>
            <a:r>
              <a:rPr lang="en-US" altLang="zh-CN" sz="3600" b="1" dirty="0" smtClean="0">
                <a:solidFill>
                  <a:schemeClr val="bg2"/>
                </a:solidFill>
                <a:latin typeface="+mn-ea"/>
              </a:rPr>
              <a:t>3</a:t>
            </a:r>
            <a:endParaRPr lang="zh-CN" altLang="en-US" sz="3600" b="1" dirty="0">
              <a:solidFill>
                <a:schemeClr val="bg2"/>
              </a:solidFill>
              <a:latin typeface="+mn-ea"/>
            </a:endParaRPr>
          </a:p>
        </p:txBody>
      </p:sp>
      <p:sp>
        <p:nvSpPr>
          <p:cNvPr id="43" name="TextBox 42"/>
          <p:cNvSpPr txBox="1"/>
          <p:nvPr/>
        </p:nvSpPr>
        <p:spPr>
          <a:xfrm>
            <a:off x="6238067" y="3037225"/>
            <a:ext cx="839492" cy="567583"/>
          </a:xfrm>
          <a:prstGeom prst="rect">
            <a:avLst/>
          </a:prstGeom>
          <a:noFill/>
        </p:spPr>
        <p:txBody>
          <a:bodyPr wrap="square" lIns="0" tIns="0" rIns="0" bIns="0" rtlCol="0">
            <a:spAutoFit/>
          </a:bodyPr>
          <a:lstStyle/>
          <a:p>
            <a:pPr algn="ctr"/>
            <a:r>
              <a:rPr lang="en-US" altLang="zh-CN" sz="3600" b="1" dirty="0" smtClean="0">
                <a:solidFill>
                  <a:schemeClr val="bg2"/>
                </a:solidFill>
                <a:latin typeface="+mn-ea"/>
              </a:rPr>
              <a:t>5</a:t>
            </a:r>
            <a:endParaRPr lang="zh-CN" altLang="en-US" sz="3600" b="1" dirty="0">
              <a:solidFill>
                <a:schemeClr val="bg2"/>
              </a:solidFill>
              <a:latin typeface="+mn-ea"/>
            </a:endParaRPr>
          </a:p>
        </p:txBody>
      </p:sp>
      <p:sp>
        <p:nvSpPr>
          <p:cNvPr id="44" name="TextBox 43"/>
          <p:cNvSpPr txBox="1"/>
          <p:nvPr/>
        </p:nvSpPr>
        <p:spPr>
          <a:xfrm>
            <a:off x="7521844" y="3066768"/>
            <a:ext cx="839492" cy="567583"/>
          </a:xfrm>
          <a:prstGeom prst="rect">
            <a:avLst/>
          </a:prstGeom>
          <a:noFill/>
        </p:spPr>
        <p:txBody>
          <a:bodyPr wrap="square" lIns="0" tIns="0" rIns="0" bIns="0" rtlCol="0">
            <a:spAutoFit/>
          </a:bodyPr>
          <a:lstStyle/>
          <a:p>
            <a:pPr algn="ctr"/>
            <a:r>
              <a:rPr lang="en-US" altLang="zh-CN" sz="3600" b="1" dirty="0" smtClean="0">
                <a:solidFill>
                  <a:schemeClr val="bg2"/>
                </a:solidFill>
                <a:latin typeface="+mn-ea"/>
              </a:rPr>
              <a:t>6</a:t>
            </a:r>
            <a:endParaRPr lang="zh-CN" altLang="en-US" sz="3600" b="1" dirty="0">
              <a:solidFill>
                <a:schemeClr val="bg2"/>
              </a:solidFill>
              <a:latin typeface="+mn-ea"/>
            </a:endParaRPr>
          </a:p>
        </p:txBody>
      </p:sp>
      <p:sp>
        <p:nvSpPr>
          <p:cNvPr id="45" name="TextBox 44"/>
          <p:cNvSpPr txBox="1"/>
          <p:nvPr/>
        </p:nvSpPr>
        <p:spPr>
          <a:xfrm>
            <a:off x="8883111" y="3064186"/>
            <a:ext cx="839492" cy="567583"/>
          </a:xfrm>
          <a:prstGeom prst="rect">
            <a:avLst/>
          </a:prstGeom>
          <a:noFill/>
        </p:spPr>
        <p:txBody>
          <a:bodyPr wrap="square" lIns="0" tIns="0" rIns="0" bIns="0" rtlCol="0">
            <a:spAutoFit/>
          </a:bodyPr>
          <a:lstStyle/>
          <a:p>
            <a:pPr algn="ctr"/>
            <a:r>
              <a:rPr lang="en-US" altLang="zh-CN" sz="3600" b="1" dirty="0" smtClean="0">
                <a:solidFill>
                  <a:schemeClr val="bg2"/>
                </a:solidFill>
                <a:latin typeface="+mn-ea"/>
              </a:rPr>
              <a:t>7</a:t>
            </a:r>
            <a:endParaRPr lang="zh-CN" altLang="en-US" sz="3600" b="1" dirty="0">
              <a:solidFill>
                <a:schemeClr val="bg2"/>
              </a:solidFill>
              <a:latin typeface="+mn-ea"/>
            </a:endParaRPr>
          </a:p>
        </p:txBody>
      </p:sp>
      <p:sp>
        <p:nvSpPr>
          <p:cNvPr id="46" name="TextBox 45"/>
          <p:cNvSpPr txBox="1"/>
          <p:nvPr/>
        </p:nvSpPr>
        <p:spPr>
          <a:xfrm>
            <a:off x="4822394" y="3017529"/>
            <a:ext cx="839492" cy="567583"/>
          </a:xfrm>
          <a:prstGeom prst="rect">
            <a:avLst/>
          </a:prstGeom>
          <a:noFill/>
        </p:spPr>
        <p:txBody>
          <a:bodyPr wrap="square" lIns="0" tIns="0" rIns="0" bIns="0" rtlCol="0">
            <a:spAutoFit/>
          </a:bodyPr>
          <a:lstStyle/>
          <a:p>
            <a:pPr algn="ctr"/>
            <a:r>
              <a:rPr lang="en-US" altLang="zh-CN" sz="3600" b="1" dirty="0" smtClean="0">
                <a:solidFill>
                  <a:schemeClr val="bg2"/>
                </a:solidFill>
                <a:latin typeface="+mn-ea"/>
              </a:rPr>
              <a:t>4</a:t>
            </a:r>
            <a:endParaRPr lang="zh-CN" altLang="en-US" sz="3600" b="1" dirty="0">
              <a:solidFill>
                <a:schemeClr val="bg2"/>
              </a:solidFill>
              <a:latin typeface="+mn-ea"/>
            </a:endParaRPr>
          </a:p>
        </p:txBody>
      </p:sp>
      <p:sp>
        <p:nvSpPr>
          <p:cNvPr id="47" name="TextBox 46"/>
          <p:cNvSpPr txBox="1"/>
          <p:nvPr/>
        </p:nvSpPr>
        <p:spPr>
          <a:xfrm>
            <a:off x="10257295" y="3059019"/>
            <a:ext cx="839492" cy="567583"/>
          </a:xfrm>
          <a:prstGeom prst="rect">
            <a:avLst/>
          </a:prstGeom>
          <a:noFill/>
        </p:spPr>
        <p:txBody>
          <a:bodyPr wrap="square" lIns="0" tIns="0" rIns="0" bIns="0" rtlCol="0">
            <a:spAutoFit/>
          </a:bodyPr>
          <a:lstStyle/>
          <a:p>
            <a:pPr algn="ctr"/>
            <a:r>
              <a:rPr lang="en-US" altLang="zh-CN" sz="3600" b="1" dirty="0" smtClean="0">
                <a:solidFill>
                  <a:schemeClr val="bg2"/>
                </a:solidFill>
                <a:latin typeface="+mn-ea"/>
              </a:rPr>
              <a:t>8</a:t>
            </a:r>
            <a:endParaRPr lang="zh-CN" altLang="en-US" sz="3600" b="1" dirty="0">
              <a:solidFill>
                <a:schemeClr val="bg2"/>
              </a:solidFill>
              <a:latin typeface="+mn-ea"/>
            </a:endParaRPr>
          </a:p>
        </p:txBody>
      </p:sp>
      <p:sp>
        <p:nvSpPr>
          <p:cNvPr id="48" name="TextBox 47"/>
          <p:cNvSpPr txBox="1"/>
          <p:nvPr/>
        </p:nvSpPr>
        <p:spPr>
          <a:xfrm>
            <a:off x="2133599" y="3040938"/>
            <a:ext cx="839492" cy="567583"/>
          </a:xfrm>
          <a:prstGeom prst="rect">
            <a:avLst/>
          </a:prstGeom>
          <a:noFill/>
        </p:spPr>
        <p:txBody>
          <a:bodyPr wrap="square" lIns="0" tIns="0" rIns="0" bIns="0" rtlCol="0">
            <a:spAutoFit/>
          </a:bodyPr>
          <a:lstStyle/>
          <a:p>
            <a:pPr algn="ctr"/>
            <a:r>
              <a:rPr lang="en-US" altLang="zh-CN" sz="3600" b="1" dirty="0" smtClean="0">
                <a:solidFill>
                  <a:schemeClr val="bg2"/>
                </a:solidFill>
                <a:latin typeface="+mn-ea"/>
              </a:rPr>
              <a:t>2</a:t>
            </a:r>
            <a:endParaRPr lang="zh-CN" altLang="en-US" sz="3600" b="1" dirty="0">
              <a:solidFill>
                <a:schemeClr val="bg2"/>
              </a:solidFill>
              <a:latin typeface="+mn-ea"/>
            </a:endParaRPr>
          </a:p>
        </p:txBody>
      </p:sp>
      <p:sp>
        <p:nvSpPr>
          <p:cNvPr id="49" name="Rectangle 1"/>
          <p:cNvSpPr>
            <a:spLocks noChangeArrowheads="1"/>
          </p:cNvSpPr>
          <p:nvPr/>
        </p:nvSpPr>
        <p:spPr bwMode="auto">
          <a:xfrm>
            <a:off x="1055952" y="1293172"/>
            <a:ext cx="9314480" cy="877163"/>
          </a:xfrm>
          <a:prstGeom prst="rect">
            <a:avLst/>
          </a:prstGeom>
          <a:noFill/>
          <a:ln w="9525">
            <a:noFill/>
            <a:miter lim="800000"/>
            <a:headEnd/>
            <a:tailEnd/>
          </a:ln>
          <a:effectLst/>
        </p:spPr>
        <p:txBody>
          <a:bodyPr vert="horz" wrap="square" lIns="91440" tIns="45720" rIns="91440" bIns="0" numCol="1" anchor="ctr" anchorCtr="0" compatLnSpc="1">
            <a:prstTxWarp prst="textNoShape">
              <a:avLst/>
            </a:prstTxWarp>
            <a:spAutoFit/>
          </a:bodyPr>
          <a:lstStyle/>
          <a:p>
            <a:pPr indent="269875" fontAlgn="base">
              <a:spcBef>
                <a:spcPct val="0"/>
              </a:spcBef>
              <a:spcAft>
                <a:spcPct val="0"/>
              </a:spcAft>
            </a:pPr>
            <a:r>
              <a:rPr lang="en-US" altLang="zh-CN" sz="3000" b="1" dirty="0" smtClean="0"/>
              <a:t> 6.1.4  </a:t>
            </a:r>
            <a:r>
              <a:rPr lang="zh-CN" altLang="en-US" sz="3000" b="1" dirty="0" smtClean="0"/>
              <a:t>汽车保险理赔流程</a:t>
            </a:r>
            <a:endParaRPr lang="zh-CN" altLang="zh-CN" sz="3000" b="1" dirty="0" smtClean="0"/>
          </a:p>
          <a:p>
            <a:pPr marL="0" marR="0" lvl="0" indent="269875" algn="l" defTabSz="914400" rtl="0" eaLnBrk="1" fontAlgn="base" latinLnBrk="0" hangingPunct="1">
              <a:lnSpc>
                <a:spcPct val="100000"/>
              </a:lnSpc>
              <a:spcBef>
                <a:spcPct val="0"/>
              </a:spcBef>
              <a:spcAft>
                <a:spcPct val="0"/>
              </a:spcAft>
              <a:buClrTx/>
              <a:buSzTx/>
              <a:buFontTx/>
              <a:buNone/>
              <a:tabLst/>
            </a:pPr>
            <a:endParaRPr kumimoji="0" lang="zh-CN" altLang="en-US" sz="2400" b="1" i="0" u="none" strike="noStrike" cap="none" normalizeH="0" baseline="0" dirty="0" smtClean="0">
              <a:ln>
                <a:noFill/>
              </a:ln>
              <a:solidFill>
                <a:schemeClr val="tx1"/>
              </a:solidFill>
              <a:effectLst/>
              <a:latin typeface="+mn-ea"/>
              <a:cs typeface="Times New Roman" pitchFamily="18" charset="0"/>
            </a:endParaRPr>
          </a:p>
        </p:txBody>
      </p:sp>
    </p:spTree>
    <p:extLst>
      <p:ext uri="{BB962C8B-B14F-4D97-AF65-F5344CB8AC3E}">
        <p14:creationId xmlns:p14="http://schemas.microsoft.com/office/powerpoint/2010/main" val="2156081419"/>
      </p:ext>
    </p:extLst>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8" presetClass="entr" presetSubtype="16" fill="hold" grpId="0" nodeType="clickEffect">
                                  <p:stCondLst>
                                    <p:cond delay="0"/>
                                  </p:stCondLst>
                                  <p:childTnLst>
                                    <p:set>
                                      <p:cBhvr>
                                        <p:cTn id="12" dur="1" fill="hold">
                                          <p:stCondLst>
                                            <p:cond delay="0"/>
                                          </p:stCondLst>
                                        </p:cTn>
                                        <p:tgtEl>
                                          <p:spTgt spid="49"/>
                                        </p:tgtEl>
                                        <p:attrNameLst>
                                          <p:attrName>style.visibility</p:attrName>
                                        </p:attrNameLst>
                                      </p:cBhvr>
                                      <p:to>
                                        <p:strVal val="visible"/>
                                      </p:to>
                                    </p:set>
                                    <p:animEffect transition="in" filter="diamond(in)">
                                      <p:cBhvr>
                                        <p:cTn id="13" dur="2000"/>
                                        <p:tgtEl>
                                          <p:spTgt spid="49"/>
                                        </p:tgtEl>
                                      </p:cBhvr>
                                    </p:animEffect>
                                  </p:childTnLst>
                                </p:cTn>
                              </p:par>
                            </p:childTnLst>
                          </p:cTn>
                        </p:par>
                        <p:par>
                          <p:cTn id="14" fill="hold">
                            <p:stCondLst>
                              <p:cond delay="2000"/>
                            </p:stCondLst>
                            <p:childTnLst>
                              <p:par>
                                <p:cTn id="15" presetID="53" presetClass="entr" presetSubtype="16" fill="hold" grpId="0" nodeType="after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p:cTn id="17" dur="500" fill="hold"/>
                                        <p:tgtEl>
                                          <p:spTgt spid="8"/>
                                        </p:tgtEl>
                                        <p:attrNameLst>
                                          <p:attrName>ppt_w</p:attrName>
                                        </p:attrNameLst>
                                      </p:cBhvr>
                                      <p:tavLst>
                                        <p:tav tm="0">
                                          <p:val>
                                            <p:fltVal val="0"/>
                                          </p:val>
                                        </p:tav>
                                        <p:tav tm="100000">
                                          <p:val>
                                            <p:strVal val="#ppt_w"/>
                                          </p:val>
                                        </p:tav>
                                      </p:tavLst>
                                    </p:anim>
                                    <p:anim calcmode="lin" valueType="num">
                                      <p:cBhvr>
                                        <p:cTn id="18" dur="500" fill="hold"/>
                                        <p:tgtEl>
                                          <p:spTgt spid="8"/>
                                        </p:tgtEl>
                                        <p:attrNameLst>
                                          <p:attrName>ppt_h</p:attrName>
                                        </p:attrNameLst>
                                      </p:cBhvr>
                                      <p:tavLst>
                                        <p:tav tm="0">
                                          <p:val>
                                            <p:fltVal val="0"/>
                                          </p:val>
                                        </p:tav>
                                        <p:tav tm="100000">
                                          <p:val>
                                            <p:strVal val="#ppt_h"/>
                                          </p:val>
                                        </p:tav>
                                      </p:tavLst>
                                    </p:anim>
                                    <p:animEffect transition="in" filter="fade">
                                      <p:cBhvr>
                                        <p:cTn id="19" dur="500"/>
                                        <p:tgtEl>
                                          <p:spTgt spid="8"/>
                                        </p:tgtEl>
                                      </p:cBhvr>
                                    </p:animEffect>
                                  </p:childTnLst>
                                </p:cTn>
                              </p:par>
                              <p:par>
                                <p:cTn id="20" presetID="53" presetClass="entr" presetSubtype="16" fill="hold" grpId="0" nodeType="withEffect">
                                  <p:stCondLst>
                                    <p:cond delay="200"/>
                                  </p:stCondLst>
                                  <p:childTnLst>
                                    <p:set>
                                      <p:cBhvr>
                                        <p:cTn id="21" dur="1" fill="hold">
                                          <p:stCondLst>
                                            <p:cond delay="0"/>
                                          </p:stCondLst>
                                        </p:cTn>
                                        <p:tgtEl>
                                          <p:spTgt spid="9"/>
                                        </p:tgtEl>
                                        <p:attrNameLst>
                                          <p:attrName>style.visibility</p:attrName>
                                        </p:attrNameLst>
                                      </p:cBhvr>
                                      <p:to>
                                        <p:strVal val="visible"/>
                                      </p:to>
                                    </p:set>
                                    <p:anim calcmode="lin" valueType="num">
                                      <p:cBhvr>
                                        <p:cTn id="22" dur="500" fill="hold"/>
                                        <p:tgtEl>
                                          <p:spTgt spid="9"/>
                                        </p:tgtEl>
                                        <p:attrNameLst>
                                          <p:attrName>ppt_w</p:attrName>
                                        </p:attrNameLst>
                                      </p:cBhvr>
                                      <p:tavLst>
                                        <p:tav tm="0">
                                          <p:val>
                                            <p:fltVal val="0"/>
                                          </p:val>
                                        </p:tav>
                                        <p:tav tm="100000">
                                          <p:val>
                                            <p:strVal val="#ppt_w"/>
                                          </p:val>
                                        </p:tav>
                                      </p:tavLst>
                                    </p:anim>
                                    <p:anim calcmode="lin" valueType="num">
                                      <p:cBhvr>
                                        <p:cTn id="23" dur="500" fill="hold"/>
                                        <p:tgtEl>
                                          <p:spTgt spid="9"/>
                                        </p:tgtEl>
                                        <p:attrNameLst>
                                          <p:attrName>ppt_h</p:attrName>
                                        </p:attrNameLst>
                                      </p:cBhvr>
                                      <p:tavLst>
                                        <p:tav tm="0">
                                          <p:val>
                                            <p:fltVal val="0"/>
                                          </p:val>
                                        </p:tav>
                                        <p:tav tm="100000">
                                          <p:val>
                                            <p:strVal val="#ppt_h"/>
                                          </p:val>
                                        </p:tav>
                                      </p:tavLst>
                                    </p:anim>
                                    <p:animEffect transition="in" filter="fade">
                                      <p:cBhvr>
                                        <p:cTn id="24" dur="500"/>
                                        <p:tgtEl>
                                          <p:spTgt spid="9"/>
                                        </p:tgtEl>
                                      </p:cBhvr>
                                    </p:animEffect>
                                  </p:childTnLst>
                                </p:cTn>
                              </p:par>
                              <p:par>
                                <p:cTn id="25" presetID="53" presetClass="entr" presetSubtype="16" fill="hold" grpId="0" nodeType="withEffect">
                                  <p:stCondLst>
                                    <p:cond delay="400"/>
                                  </p:stCondLst>
                                  <p:childTnLst>
                                    <p:set>
                                      <p:cBhvr>
                                        <p:cTn id="26" dur="1" fill="hold">
                                          <p:stCondLst>
                                            <p:cond delay="0"/>
                                          </p:stCondLst>
                                        </p:cTn>
                                        <p:tgtEl>
                                          <p:spTgt spid="10"/>
                                        </p:tgtEl>
                                        <p:attrNameLst>
                                          <p:attrName>style.visibility</p:attrName>
                                        </p:attrNameLst>
                                      </p:cBhvr>
                                      <p:to>
                                        <p:strVal val="visible"/>
                                      </p:to>
                                    </p:set>
                                    <p:anim calcmode="lin" valueType="num">
                                      <p:cBhvr>
                                        <p:cTn id="27" dur="500" fill="hold"/>
                                        <p:tgtEl>
                                          <p:spTgt spid="10"/>
                                        </p:tgtEl>
                                        <p:attrNameLst>
                                          <p:attrName>ppt_w</p:attrName>
                                        </p:attrNameLst>
                                      </p:cBhvr>
                                      <p:tavLst>
                                        <p:tav tm="0">
                                          <p:val>
                                            <p:fltVal val="0"/>
                                          </p:val>
                                        </p:tav>
                                        <p:tav tm="100000">
                                          <p:val>
                                            <p:strVal val="#ppt_w"/>
                                          </p:val>
                                        </p:tav>
                                      </p:tavLst>
                                    </p:anim>
                                    <p:anim calcmode="lin" valueType="num">
                                      <p:cBhvr>
                                        <p:cTn id="28" dur="500" fill="hold"/>
                                        <p:tgtEl>
                                          <p:spTgt spid="10"/>
                                        </p:tgtEl>
                                        <p:attrNameLst>
                                          <p:attrName>ppt_h</p:attrName>
                                        </p:attrNameLst>
                                      </p:cBhvr>
                                      <p:tavLst>
                                        <p:tav tm="0">
                                          <p:val>
                                            <p:fltVal val="0"/>
                                          </p:val>
                                        </p:tav>
                                        <p:tav tm="100000">
                                          <p:val>
                                            <p:strVal val="#ppt_h"/>
                                          </p:val>
                                        </p:tav>
                                      </p:tavLst>
                                    </p:anim>
                                    <p:animEffect transition="in" filter="fade">
                                      <p:cBhvr>
                                        <p:cTn id="29" dur="500"/>
                                        <p:tgtEl>
                                          <p:spTgt spid="10"/>
                                        </p:tgtEl>
                                      </p:cBhvr>
                                    </p:animEffect>
                                  </p:childTnLst>
                                </p:cTn>
                              </p:par>
                              <p:par>
                                <p:cTn id="30" presetID="53" presetClass="entr" presetSubtype="16" fill="hold" grpId="0" nodeType="withEffect">
                                  <p:stCondLst>
                                    <p:cond delay="600"/>
                                  </p:stCondLst>
                                  <p:childTnLst>
                                    <p:set>
                                      <p:cBhvr>
                                        <p:cTn id="31" dur="1" fill="hold">
                                          <p:stCondLst>
                                            <p:cond delay="0"/>
                                          </p:stCondLst>
                                        </p:cTn>
                                        <p:tgtEl>
                                          <p:spTgt spid="11"/>
                                        </p:tgtEl>
                                        <p:attrNameLst>
                                          <p:attrName>style.visibility</p:attrName>
                                        </p:attrNameLst>
                                      </p:cBhvr>
                                      <p:to>
                                        <p:strVal val="visible"/>
                                      </p:to>
                                    </p:set>
                                    <p:anim calcmode="lin" valueType="num">
                                      <p:cBhvr>
                                        <p:cTn id="32" dur="500" fill="hold"/>
                                        <p:tgtEl>
                                          <p:spTgt spid="11"/>
                                        </p:tgtEl>
                                        <p:attrNameLst>
                                          <p:attrName>ppt_w</p:attrName>
                                        </p:attrNameLst>
                                      </p:cBhvr>
                                      <p:tavLst>
                                        <p:tav tm="0">
                                          <p:val>
                                            <p:fltVal val="0"/>
                                          </p:val>
                                        </p:tav>
                                        <p:tav tm="100000">
                                          <p:val>
                                            <p:strVal val="#ppt_w"/>
                                          </p:val>
                                        </p:tav>
                                      </p:tavLst>
                                    </p:anim>
                                    <p:anim calcmode="lin" valueType="num">
                                      <p:cBhvr>
                                        <p:cTn id="33" dur="500" fill="hold"/>
                                        <p:tgtEl>
                                          <p:spTgt spid="11"/>
                                        </p:tgtEl>
                                        <p:attrNameLst>
                                          <p:attrName>ppt_h</p:attrName>
                                        </p:attrNameLst>
                                      </p:cBhvr>
                                      <p:tavLst>
                                        <p:tav tm="0">
                                          <p:val>
                                            <p:fltVal val="0"/>
                                          </p:val>
                                        </p:tav>
                                        <p:tav tm="100000">
                                          <p:val>
                                            <p:strVal val="#ppt_h"/>
                                          </p:val>
                                        </p:tav>
                                      </p:tavLst>
                                    </p:anim>
                                    <p:animEffect transition="in" filter="fade">
                                      <p:cBhvr>
                                        <p:cTn id="34" dur="500"/>
                                        <p:tgtEl>
                                          <p:spTgt spid="11"/>
                                        </p:tgtEl>
                                      </p:cBhvr>
                                    </p:animEffect>
                                  </p:childTnLst>
                                </p:cTn>
                              </p:par>
                              <p:par>
                                <p:cTn id="35" presetID="53" presetClass="entr" presetSubtype="16" fill="hold" grpId="0" nodeType="withEffect">
                                  <p:stCondLst>
                                    <p:cond delay="600"/>
                                  </p:stCondLst>
                                  <p:childTnLst>
                                    <p:set>
                                      <p:cBhvr>
                                        <p:cTn id="36" dur="1" fill="hold">
                                          <p:stCondLst>
                                            <p:cond delay="0"/>
                                          </p:stCondLst>
                                        </p:cTn>
                                        <p:tgtEl>
                                          <p:spTgt spid="33"/>
                                        </p:tgtEl>
                                        <p:attrNameLst>
                                          <p:attrName>style.visibility</p:attrName>
                                        </p:attrNameLst>
                                      </p:cBhvr>
                                      <p:to>
                                        <p:strVal val="visible"/>
                                      </p:to>
                                    </p:set>
                                    <p:anim calcmode="lin" valueType="num">
                                      <p:cBhvr>
                                        <p:cTn id="37" dur="500" fill="hold"/>
                                        <p:tgtEl>
                                          <p:spTgt spid="33"/>
                                        </p:tgtEl>
                                        <p:attrNameLst>
                                          <p:attrName>ppt_w</p:attrName>
                                        </p:attrNameLst>
                                      </p:cBhvr>
                                      <p:tavLst>
                                        <p:tav tm="0">
                                          <p:val>
                                            <p:fltVal val="0"/>
                                          </p:val>
                                        </p:tav>
                                        <p:tav tm="100000">
                                          <p:val>
                                            <p:strVal val="#ppt_w"/>
                                          </p:val>
                                        </p:tav>
                                      </p:tavLst>
                                    </p:anim>
                                    <p:anim calcmode="lin" valueType="num">
                                      <p:cBhvr>
                                        <p:cTn id="38" dur="500" fill="hold"/>
                                        <p:tgtEl>
                                          <p:spTgt spid="33"/>
                                        </p:tgtEl>
                                        <p:attrNameLst>
                                          <p:attrName>ppt_h</p:attrName>
                                        </p:attrNameLst>
                                      </p:cBhvr>
                                      <p:tavLst>
                                        <p:tav tm="0">
                                          <p:val>
                                            <p:fltVal val="0"/>
                                          </p:val>
                                        </p:tav>
                                        <p:tav tm="100000">
                                          <p:val>
                                            <p:strVal val="#ppt_h"/>
                                          </p:val>
                                        </p:tav>
                                      </p:tavLst>
                                    </p:anim>
                                    <p:animEffect transition="in" filter="fade">
                                      <p:cBhvr>
                                        <p:cTn id="39" dur="500"/>
                                        <p:tgtEl>
                                          <p:spTgt spid="33"/>
                                        </p:tgtEl>
                                      </p:cBhvr>
                                    </p:animEffect>
                                  </p:childTnLst>
                                </p:cTn>
                              </p:par>
                              <p:par>
                                <p:cTn id="40" presetID="53" presetClass="entr" presetSubtype="16" fill="hold" grpId="0" nodeType="withEffect">
                                  <p:stCondLst>
                                    <p:cond delay="600"/>
                                  </p:stCondLst>
                                  <p:childTnLst>
                                    <p:set>
                                      <p:cBhvr>
                                        <p:cTn id="41" dur="1" fill="hold">
                                          <p:stCondLst>
                                            <p:cond delay="0"/>
                                          </p:stCondLst>
                                        </p:cTn>
                                        <p:tgtEl>
                                          <p:spTgt spid="34"/>
                                        </p:tgtEl>
                                        <p:attrNameLst>
                                          <p:attrName>style.visibility</p:attrName>
                                        </p:attrNameLst>
                                      </p:cBhvr>
                                      <p:to>
                                        <p:strVal val="visible"/>
                                      </p:to>
                                    </p:set>
                                    <p:anim calcmode="lin" valueType="num">
                                      <p:cBhvr>
                                        <p:cTn id="42" dur="500" fill="hold"/>
                                        <p:tgtEl>
                                          <p:spTgt spid="34"/>
                                        </p:tgtEl>
                                        <p:attrNameLst>
                                          <p:attrName>ppt_w</p:attrName>
                                        </p:attrNameLst>
                                      </p:cBhvr>
                                      <p:tavLst>
                                        <p:tav tm="0">
                                          <p:val>
                                            <p:fltVal val="0"/>
                                          </p:val>
                                        </p:tav>
                                        <p:tav tm="100000">
                                          <p:val>
                                            <p:strVal val="#ppt_w"/>
                                          </p:val>
                                        </p:tav>
                                      </p:tavLst>
                                    </p:anim>
                                    <p:anim calcmode="lin" valueType="num">
                                      <p:cBhvr>
                                        <p:cTn id="43" dur="500" fill="hold"/>
                                        <p:tgtEl>
                                          <p:spTgt spid="34"/>
                                        </p:tgtEl>
                                        <p:attrNameLst>
                                          <p:attrName>ppt_h</p:attrName>
                                        </p:attrNameLst>
                                      </p:cBhvr>
                                      <p:tavLst>
                                        <p:tav tm="0">
                                          <p:val>
                                            <p:fltVal val="0"/>
                                          </p:val>
                                        </p:tav>
                                        <p:tav tm="100000">
                                          <p:val>
                                            <p:strVal val="#ppt_h"/>
                                          </p:val>
                                        </p:tav>
                                      </p:tavLst>
                                    </p:anim>
                                    <p:animEffect transition="in" filter="fade">
                                      <p:cBhvr>
                                        <p:cTn id="44" dur="500"/>
                                        <p:tgtEl>
                                          <p:spTgt spid="34"/>
                                        </p:tgtEl>
                                      </p:cBhvr>
                                    </p:animEffect>
                                  </p:childTnLst>
                                </p:cTn>
                              </p:par>
                              <p:par>
                                <p:cTn id="45" presetID="53" presetClass="entr" presetSubtype="16" fill="hold" grpId="0" nodeType="withEffect">
                                  <p:stCondLst>
                                    <p:cond delay="600"/>
                                  </p:stCondLst>
                                  <p:childTnLst>
                                    <p:set>
                                      <p:cBhvr>
                                        <p:cTn id="46" dur="1" fill="hold">
                                          <p:stCondLst>
                                            <p:cond delay="0"/>
                                          </p:stCondLst>
                                        </p:cTn>
                                        <p:tgtEl>
                                          <p:spTgt spid="35"/>
                                        </p:tgtEl>
                                        <p:attrNameLst>
                                          <p:attrName>style.visibility</p:attrName>
                                        </p:attrNameLst>
                                      </p:cBhvr>
                                      <p:to>
                                        <p:strVal val="visible"/>
                                      </p:to>
                                    </p:set>
                                    <p:anim calcmode="lin" valueType="num">
                                      <p:cBhvr>
                                        <p:cTn id="47" dur="500" fill="hold"/>
                                        <p:tgtEl>
                                          <p:spTgt spid="35"/>
                                        </p:tgtEl>
                                        <p:attrNameLst>
                                          <p:attrName>ppt_w</p:attrName>
                                        </p:attrNameLst>
                                      </p:cBhvr>
                                      <p:tavLst>
                                        <p:tav tm="0">
                                          <p:val>
                                            <p:fltVal val="0"/>
                                          </p:val>
                                        </p:tav>
                                        <p:tav tm="100000">
                                          <p:val>
                                            <p:strVal val="#ppt_w"/>
                                          </p:val>
                                        </p:tav>
                                      </p:tavLst>
                                    </p:anim>
                                    <p:anim calcmode="lin" valueType="num">
                                      <p:cBhvr>
                                        <p:cTn id="48" dur="500" fill="hold"/>
                                        <p:tgtEl>
                                          <p:spTgt spid="35"/>
                                        </p:tgtEl>
                                        <p:attrNameLst>
                                          <p:attrName>ppt_h</p:attrName>
                                        </p:attrNameLst>
                                      </p:cBhvr>
                                      <p:tavLst>
                                        <p:tav tm="0">
                                          <p:val>
                                            <p:fltVal val="0"/>
                                          </p:val>
                                        </p:tav>
                                        <p:tav tm="100000">
                                          <p:val>
                                            <p:strVal val="#ppt_h"/>
                                          </p:val>
                                        </p:tav>
                                      </p:tavLst>
                                    </p:anim>
                                    <p:animEffect transition="in" filter="fade">
                                      <p:cBhvr>
                                        <p:cTn id="49" dur="500"/>
                                        <p:tgtEl>
                                          <p:spTgt spid="35"/>
                                        </p:tgtEl>
                                      </p:cBhvr>
                                    </p:animEffect>
                                  </p:childTnLst>
                                </p:cTn>
                              </p:par>
                              <p:par>
                                <p:cTn id="50" presetID="53" presetClass="entr" presetSubtype="16" fill="hold" grpId="0" nodeType="withEffect">
                                  <p:stCondLst>
                                    <p:cond delay="600"/>
                                  </p:stCondLst>
                                  <p:childTnLst>
                                    <p:set>
                                      <p:cBhvr>
                                        <p:cTn id="51" dur="1" fill="hold">
                                          <p:stCondLst>
                                            <p:cond delay="0"/>
                                          </p:stCondLst>
                                        </p:cTn>
                                        <p:tgtEl>
                                          <p:spTgt spid="36"/>
                                        </p:tgtEl>
                                        <p:attrNameLst>
                                          <p:attrName>style.visibility</p:attrName>
                                        </p:attrNameLst>
                                      </p:cBhvr>
                                      <p:to>
                                        <p:strVal val="visible"/>
                                      </p:to>
                                    </p:set>
                                    <p:anim calcmode="lin" valueType="num">
                                      <p:cBhvr>
                                        <p:cTn id="52" dur="500" fill="hold"/>
                                        <p:tgtEl>
                                          <p:spTgt spid="36"/>
                                        </p:tgtEl>
                                        <p:attrNameLst>
                                          <p:attrName>ppt_w</p:attrName>
                                        </p:attrNameLst>
                                      </p:cBhvr>
                                      <p:tavLst>
                                        <p:tav tm="0">
                                          <p:val>
                                            <p:fltVal val="0"/>
                                          </p:val>
                                        </p:tav>
                                        <p:tav tm="100000">
                                          <p:val>
                                            <p:strVal val="#ppt_w"/>
                                          </p:val>
                                        </p:tav>
                                      </p:tavLst>
                                    </p:anim>
                                    <p:anim calcmode="lin" valueType="num">
                                      <p:cBhvr>
                                        <p:cTn id="53" dur="500" fill="hold"/>
                                        <p:tgtEl>
                                          <p:spTgt spid="36"/>
                                        </p:tgtEl>
                                        <p:attrNameLst>
                                          <p:attrName>ppt_h</p:attrName>
                                        </p:attrNameLst>
                                      </p:cBhvr>
                                      <p:tavLst>
                                        <p:tav tm="0">
                                          <p:val>
                                            <p:fltVal val="0"/>
                                          </p:val>
                                        </p:tav>
                                        <p:tav tm="100000">
                                          <p:val>
                                            <p:strVal val="#ppt_h"/>
                                          </p:val>
                                        </p:tav>
                                      </p:tavLst>
                                    </p:anim>
                                    <p:animEffect transition="in" filter="fade">
                                      <p:cBhvr>
                                        <p:cTn id="54" dur="500"/>
                                        <p:tgtEl>
                                          <p:spTgt spid="36"/>
                                        </p:tgtEl>
                                      </p:cBhvr>
                                    </p:animEffect>
                                  </p:childTnLst>
                                </p:cTn>
                              </p:par>
                              <p:par>
                                <p:cTn id="55" presetID="2" presetClass="entr" presetSubtype="4" fill="hold" nodeType="withEffect">
                                  <p:stCondLst>
                                    <p:cond delay="600"/>
                                  </p:stCondLst>
                                  <p:childTnLst>
                                    <p:set>
                                      <p:cBhvr>
                                        <p:cTn id="56" dur="1" fill="hold">
                                          <p:stCondLst>
                                            <p:cond delay="0"/>
                                          </p:stCondLst>
                                        </p:cTn>
                                        <p:tgtEl>
                                          <p:spTgt spid="20"/>
                                        </p:tgtEl>
                                        <p:attrNameLst>
                                          <p:attrName>style.visibility</p:attrName>
                                        </p:attrNameLst>
                                      </p:cBhvr>
                                      <p:to>
                                        <p:strVal val="visible"/>
                                      </p:to>
                                    </p:set>
                                    <p:anim calcmode="lin" valueType="num">
                                      <p:cBhvr additive="base">
                                        <p:cTn id="57" dur="500" fill="hold"/>
                                        <p:tgtEl>
                                          <p:spTgt spid="20"/>
                                        </p:tgtEl>
                                        <p:attrNameLst>
                                          <p:attrName>ppt_x</p:attrName>
                                        </p:attrNameLst>
                                      </p:cBhvr>
                                      <p:tavLst>
                                        <p:tav tm="0">
                                          <p:val>
                                            <p:strVal val="#ppt_x"/>
                                          </p:val>
                                        </p:tav>
                                        <p:tav tm="100000">
                                          <p:val>
                                            <p:strVal val="#ppt_x"/>
                                          </p:val>
                                        </p:tav>
                                      </p:tavLst>
                                    </p:anim>
                                    <p:anim calcmode="lin" valueType="num">
                                      <p:cBhvr additive="base">
                                        <p:cTn id="58" dur="500" fill="hold"/>
                                        <p:tgtEl>
                                          <p:spTgt spid="20"/>
                                        </p:tgtEl>
                                        <p:attrNameLst>
                                          <p:attrName>ppt_y</p:attrName>
                                        </p:attrNameLst>
                                      </p:cBhvr>
                                      <p:tavLst>
                                        <p:tav tm="0">
                                          <p:val>
                                            <p:strVal val="1+#ppt_h/2"/>
                                          </p:val>
                                        </p:tav>
                                        <p:tav tm="100000">
                                          <p:val>
                                            <p:strVal val="#ppt_y"/>
                                          </p:val>
                                        </p:tav>
                                      </p:tavLst>
                                    </p:anim>
                                  </p:childTnLst>
                                </p:cTn>
                              </p:par>
                              <p:par>
                                <p:cTn id="59" presetID="22" presetClass="entr" presetSubtype="8" fill="hold" grpId="0" nodeType="withEffect">
                                  <p:stCondLst>
                                    <p:cond delay="600"/>
                                  </p:stCondLst>
                                  <p:childTnLst>
                                    <p:set>
                                      <p:cBhvr>
                                        <p:cTn id="60" dur="1" fill="hold">
                                          <p:stCondLst>
                                            <p:cond delay="0"/>
                                          </p:stCondLst>
                                        </p:cTn>
                                        <p:tgtEl>
                                          <p:spTgt spid="41"/>
                                        </p:tgtEl>
                                        <p:attrNameLst>
                                          <p:attrName>style.visibility</p:attrName>
                                        </p:attrNameLst>
                                      </p:cBhvr>
                                      <p:to>
                                        <p:strVal val="visible"/>
                                      </p:to>
                                    </p:set>
                                    <p:animEffect transition="in" filter="wipe(left)">
                                      <p:cBhvr>
                                        <p:cTn id="61" dur="500"/>
                                        <p:tgtEl>
                                          <p:spTgt spid="41"/>
                                        </p:tgtEl>
                                      </p:cBhvr>
                                    </p:animEffect>
                                  </p:childTnLst>
                                </p:cTn>
                              </p:par>
                              <p:par>
                                <p:cTn id="62" presetID="22" presetClass="entr" presetSubtype="8" fill="hold" grpId="0" nodeType="withEffect">
                                  <p:stCondLst>
                                    <p:cond delay="600"/>
                                  </p:stCondLst>
                                  <p:childTnLst>
                                    <p:set>
                                      <p:cBhvr>
                                        <p:cTn id="63" dur="1" fill="hold">
                                          <p:stCondLst>
                                            <p:cond delay="0"/>
                                          </p:stCondLst>
                                        </p:cTn>
                                        <p:tgtEl>
                                          <p:spTgt spid="48"/>
                                        </p:tgtEl>
                                        <p:attrNameLst>
                                          <p:attrName>style.visibility</p:attrName>
                                        </p:attrNameLst>
                                      </p:cBhvr>
                                      <p:to>
                                        <p:strVal val="visible"/>
                                      </p:to>
                                    </p:set>
                                    <p:animEffect transition="in" filter="wipe(left)">
                                      <p:cBhvr>
                                        <p:cTn id="64" dur="500"/>
                                        <p:tgtEl>
                                          <p:spTgt spid="48"/>
                                        </p:tgtEl>
                                      </p:cBhvr>
                                    </p:animEffect>
                                  </p:childTnLst>
                                </p:cTn>
                              </p:par>
                              <p:par>
                                <p:cTn id="65" presetID="22" presetClass="entr" presetSubtype="8" fill="hold" grpId="0" nodeType="withEffect">
                                  <p:stCondLst>
                                    <p:cond delay="600"/>
                                  </p:stCondLst>
                                  <p:childTnLst>
                                    <p:set>
                                      <p:cBhvr>
                                        <p:cTn id="66" dur="1" fill="hold">
                                          <p:stCondLst>
                                            <p:cond delay="0"/>
                                          </p:stCondLst>
                                        </p:cTn>
                                        <p:tgtEl>
                                          <p:spTgt spid="42"/>
                                        </p:tgtEl>
                                        <p:attrNameLst>
                                          <p:attrName>style.visibility</p:attrName>
                                        </p:attrNameLst>
                                      </p:cBhvr>
                                      <p:to>
                                        <p:strVal val="visible"/>
                                      </p:to>
                                    </p:set>
                                    <p:animEffect transition="in" filter="wipe(left)">
                                      <p:cBhvr>
                                        <p:cTn id="67" dur="500"/>
                                        <p:tgtEl>
                                          <p:spTgt spid="42"/>
                                        </p:tgtEl>
                                      </p:cBhvr>
                                    </p:animEffect>
                                  </p:childTnLst>
                                </p:cTn>
                              </p:par>
                              <p:par>
                                <p:cTn id="68" presetID="22" presetClass="entr" presetSubtype="8" fill="hold" grpId="0" nodeType="withEffect">
                                  <p:stCondLst>
                                    <p:cond delay="600"/>
                                  </p:stCondLst>
                                  <p:childTnLst>
                                    <p:set>
                                      <p:cBhvr>
                                        <p:cTn id="69" dur="1" fill="hold">
                                          <p:stCondLst>
                                            <p:cond delay="0"/>
                                          </p:stCondLst>
                                        </p:cTn>
                                        <p:tgtEl>
                                          <p:spTgt spid="46"/>
                                        </p:tgtEl>
                                        <p:attrNameLst>
                                          <p:attrName>style.visibility</p:attrName>
                                        </p:attrNameLst>
                                      </p:cBhvr>
                                      <p:to>
                                        <p:strVal val="visible"/>
                                      </p:to>
                                    </p:set>
                                    <p:animEffect transition="in" filter="wipe(left)">
                                      <p:cBhvr>
                                        <p:cTn id="70" dur="500"/>
                                        <p:tgtEl>
                                          <p:spTgt spid="46"/>
                                        </p:tgtEl>
                                      </p:cBhvr>
                                    </p:animEffect>
                                  </p:childTnLst>
                                </p:cTn>
                              </p:par>
                              <p:par>
                                <p:cTn id="71" presetID="22" presetClass="entr" presetSubtype="8" fill="hold" grpId="0" nodeType="withEffect">
                                  <p:stCondLst>
                                    <p:cond delay="600"/>
                                  </p:stCondLst>
                                  <p:childTnLst>
                                    <p:set>
                                      <p:cBhvr>
                                        <p:cTn id="72" dur="1" fill="hold">
                                          <p:stCondLst>
                                            <p:cond delay="0"/>
                                          </p:stCondLst>
                                        </p:cTn>
                                        <p:tgtEl>
                                          <p:spTgt spid="43"/>
                                        </p:tgtEl>
                                        <p:attrNameLst>
                                          <p:attrName>style.visibility</p:attrName>
                                        </p:attrNameLst>
                                      </p:cBhvr>
                                      <p:to>
                                        <p:strVal val="visible"/>
                                      </p:to>
                                    </p:set>
                                    <p:animEffect transition="in" filter="wipe(left)">
                                      <p:cBhvr>
                                        <p:cTn id="73" dur="500"/>
                                        <p:tgtEl>
                                          <p:spTgt spid="43"/>
                                        </p:tgtEl>
                                      </p:cBhvr>
                                    </p:animEffect>
                                  </p:childTnLst>
                                </p:cTn>
                              </p:par>
                              <p:par>
                                <p:cTn id="74" presetID="22" presetClass="entr" presetSubtype="8" fill="hold" grpId="0" nodeType="withEffect">
                                  <p:stCondLst>
                                    <p:cond delay="600"/>
                                  </p:stCondLst>
                                  <p:childTnLst>
                                    <p:set>
                                      <p:cBhvr>
                                        <p:cTn id="75" dur="1" fill="hold">
                                          <p:stCondLst>
                                            <p:cond delay="0"/>
                                          </p:stCondLst>
                                        </p:cTn>
                                        <p:tgtEl>
                                          <p:spTgt spid="44"/>
                                        </p:tgtEl>
                                        <p:attrNameLst>
                                          <p:attrName>style.visibility</p:attrName>
                                        </p:attrNameLst>
                                      </p:cBhvr>
                                      <p:to>
                                        <p:strVal val="visible"/>
                                      </p:to>
                                    </p:set>
                                    <p:animEffect transition="in" filter="wipe(left)">
                                      <p:cBhvr>
                                        <p:cTn id="76" dur="500"/>
                                        <p:tgtEl>
                                          <p:spTgt spid="44"/>
                                        </p:tgtEl>
                                      </p:cBhvr>
                                    </p:animEffect>
                                  </p:childTnLst>
                                </p:cTn>
                              </p:par>
                              <p:par>
                                <p:cTn id="77" presetID="22" presetClass="entr" presetSubtype="8" fill="hold" grpId="0" nodeType="withEffect">
                                  <p:stCondLst>
                                    <p:cond delay="600"/>
                                  </p:stCondLst>
                                  <p:childTnLst>
                                    <p:set>
                                      <p:cBhvr>
                                        <p:cTn id="78" dur="1" fill="hold">
                                          <p:stCondLst>
                                            <p:cond delay="0"/>
                                          </p:stCondLst>
                                        </p:cTn>
                                        <p:tgtEl>
                                          <p:spTgt spid="45"/>
                                        </p:tgtEl>
                                        <p:attrNameLst>
                                          <p:attrName>style.visibility</p:attrName>
                                        </p:attrNameLst>
                                      </p:cBhvr>
                                      <p:to>
                                        <p:strVal val="visible"/>
                                      </p:to>
                                    </p:set>
                                    <p:animEffect transition="in" filter="wipe(left)">
                                      <p:cBhvr>
                                        <p:cTn id="79" dur="500"/>
                                        <p:tgtEl>
                                          <p:spTgt spid="45"/>
                                        </p:tgtEl>
                                      </p:cBhvr>
                                    </p:animEffect>
                                  </p:childTnLst>
                                </p:cTn>
                              </p:par>
                              <p:par>
                                <p:cTn id="80" presetID="22" presetClass="entr" presetSubtype="8" fill="hold" grpId="0" nodeType="withEffect">
                                  <p:stCondLst>
                                    <p:cond delay="600"/>
                                  </p:stCondLst>
                                  <p:childTnLst>
                                    <p:set>
                                      <p:cBhvr>
                                        <p:cTn id="81" dur="1" fill="hold">
                                          <p:stCondLst>
                                            <p:cond delay="0"/>
                                          </p:stCondLst>
                                        </p:cTn>
                                        <p:tgtEl>
                                          <p:spTgt spid="47"/>
                                        </p:tgtEl>
                                        <p:attrNameLst>
                                          <p:attrName>style.visibility</p:attrName>
                                        </p:attrNameLst>
                                      </p:cBhvr>
                                      <p:to>
                                        <p:strVal val="visible"/>
                                      </p:to>
                                    </p:set>
                                    <p:animEffect transition="in" filter="wipe(left)">
                                      <p:cBhvr>
                                        <p:cTn id="82" dur="500"/>
                                        <p:tgtEl>
                                          <p:spTgt spid="47"/>
                                        </p:tgtEl>
                                      </p:cBhvr>
                                    </p:animEffect>
                                  </p:childTnLst>
                                </p:cTn>
                              </p:par>
                            </p:childTnLst>
                          </p:cTn>
                        </p:par>
                        <p:par>
                          <p:cTn id="83" fill="hold">
                            <p:stCondLst>
                              <p:cond delay="3100"/>
                            </p:stCondLst>
                            <p:childTnLst>
                              <p:par>
                                <p:cTn id="84" presetID="22" presetClass="entr" presetSubtype="8" fill="hold" grpId="0" nodeType="afterEffect">
                                  <p:stCondLst>
                                    <p:cond delay="0"/>
                                  </p:stCondLst>
                                  <p:childTnLst>
                                    <p:set>
                                      <p:cBhvr>
                                        <p:cTn id="85" dur="1" fill="hold">
                                          <p:stCondLst>
                                            <p:cond delay="0"/>
                                          </p:stCondLst>
                                        </p:cTn>
                                        <p:tgtEl>
                                          <p:spTgt spid="13"/>
                                        </p:tgtEl>
                                        <p:attrNameLst>
                                          <p:attrName>style.visibility</p:attrName>
                                        </p:attrNameLst>
                                      </p:cBhvr>
                                      <p:to>
                                        <p:strVal val="visible"/>
                                      </p:to>
                                    </p:set>
                                    <p:animEffect transition="in" filter="wipe(left)">
                                      <p:cBhvr>
                                        <p:cTn id="86" dur="500"/>
                                        <p:tgtEl>
                                          <p:spTgt spid="13"/>
                                        </p:tgtEl>
                                      </p:cBhvr>
                                    </p:animEffect>
                                  </p:childTnLst>
                                </p:cTn>
                              </p:par>
                            </p:childTnLst>
                          </p:cTn>
                        </p:par>
                        <p:par>
                          <p:cTn id="87" fill="hold">
                            <p:stCondLst>
                              <p:cond delay="3600"/>
                            </p:stCondLst>
                            <p:childTnLst>
                              <p:par>
                                <p:cTn id="88" presetID="22" presetClass="entr" presetSubtype="2" fill="hold" grpId="0" nodeType="afterEffect">
                                  <p:stCondLst>
                                    <p:cond delay="0"/>
                                  </p:stCondLst>
                                  <p:childTnLst>
                                    <p:set>
                                      <p:cBhvr>
                                        <p:cTn id="89" dur="1" fill="hold">
                                          <p:stCondLst>
                                            <p:cond delay="0"/>
                                          </p:stCondLst>
                                        </p:cTn>
                                        <p:tgtEl>
                                          <p:spTgt spid="15"/>
                                        </p:tgtEl>
                                        <p:attrNameLst>
                                          <p:attrName>style.visibility</p:attrName>
                                        </p:attrNameLst>
                                      </p:cBhvr>
                                      <p:to>
                                        <p:strVal val="visible"/>
                                      </p:to>
                                    </p:set>
                                    <p:animEffect transition="in" filter="wipe(right)">
                                      <p:cBhvr>
                                        <p:cTn id="90" dur="500"/>
                                        <p:tgtEl>
                                          <p:spTgt spid="15"/>
                                        </p:tgtEl>
                                      </p:cBhvr>
                                    </p:animEffect>
                                  </p:childTnLst>
                                </p:cTn>
                              </p:par>
                            </p:childTnLst>
                          </p:cTn>
                        </p:par>
                        <p:par>
                          <p:cTn id="91" fill="hold">
                            <p:stCondLst>
                              <p:cond delay="4100"/>
                            </p:stCondLst>
                            <p:childTnLst>
                              <p:par>
                                <p:cTn id="92" presetID="22" presetClass="entr" presetSubtype="8" fill="hold" grpId="0" nodeType="afterEffect">
                                  <p:stCondLst>
                                    <p:cond delay="0"/>
                                  </p:stCondLst>
                                  <p:childTnLst>
                                    <p:set>
                                      <p:cBhvr>
                                        <p:cTn id="93" dur="1" fill="hold">
                                          <p:stCondLst>
                                            <p:cond delay="0"/>
                                          </p:stCondLst>
                                        </p:cTn>
                                        <p:tgtEl>
                                          <p:spTgt spid="17"/>
                                        </p:tgtEl>
                                        <p:attrNameLst>
                                          <p:attrName>style.visibility</p:attrName>
                                        </p:attrNameLst>
                                      </p:cBhvr>
                                      <p:to>
                                        <p:strVal val="visible"/>
                                      </p:to>
                                    </p:set>
                                    <p:animEffect transition="in" filter="wipe(left)">
                                      <p:cBhvr>
                                        <p:cTn id="94" dur="500"/>
                                        <p:tgtEl>
                                          <p:spTgt spid="17"/>
                                        </p:tgtEl>
                                      </p:cBhvr>
                                    </p:animEffect>
                                  </p:childTnLst>
                                </p:cTn>
                              </p:par>
                            </p:childTnLst>
                          </p:cTn>
                        </p:par>
                        <p:par>
                          <p:cTn id="95" fill="hold">
                            <p:stCondLst>
                              <p:cond delay="4600"/>
                            </p:stCondLst>
                            <p:childTnLst>
                              <p:par>
                                <p:cTn id="96" presetID="22" presetClass="entr" presetSubtype="2" fill="hold" grpId="0" nodeType="afterEffect">
                                  <p:stCondLst>
                                    <p:cond delay="0"/>
                                  </p:stCondLst>
                                  <p:childTnLst>
                                    <p:set>
                                      <p:cBhvr>
                                        <p:cTn id="97" dur="1" fill="hold">
                                          <p:stCondLst>
                                            <p:cond delay="0"/>
                                          </p:stCondLst>
                                        </p:cTn>
                                        <p:tgtEl>
                                          <p:spTgt spid="19"/>
                                        </p:tgtEl>
                                        <p:attrNameLst>
                                          <p:attrName>style.visibility</p:attrName>
                                        </p:attrNameLst>
                                      </p:cBhvr>
                                      <p:to>
                                        <p:strVal val="visible"/>
                                      </p:to>
                                    </p:set>
                                    <p:animEffect transition="in" filter="wipe(right)">
                                      <p:cBhvr>
                                        <p:cTn id="98" dur="500"/>
                                        <p:tgtEl>
                                          <p:spTgt spid="19"/>
                                        </p:tgtEl>
                                      </p:cBhvr>
                                    </p:animEffect>
                                  </p:childTnLst>
                                </p:cTn>
                              </p:par>
                            </p:childTnLst>
                          </p:cTn>
                        </p:par>
                        <p:par>
                          <p:cTn id="99" fill="hold">
                            <p:stCondLst>
                              <p:cond delay="5100"/>
                            </p:stCondLst>
                            <p:childTnLst>
                              <p:par>
                                <p:cTn id="100" presetID="22" presetClass="entr" presetSubtype="8" fill="hold" grpId="0" nodeType="afterEffect">
                                  <p:stCondLst>
                                    <p:cond delay="0"/>
                                  </p:stCondLst>
                                  <p:childTnLst>
                                    <p:set>
                                      <p:cBhvr>
                                        <p:cTn id="101" dur="1" fill="hold">
                                          <p:stCondLst>
                                            <p:cond delay="0"/>
                                          </p:stCondLst>
                                        </p:cTn>
                                        <p:tgtEl>
                                          <p:spTgt spid="40"/>
                                        </p:tgtEl>
                                        <p:attrNameLst>
                                          <p:attrName>style.visibility</p:attrName>
                                        </p:attrNameLst>
                                      </p:cBhvr>
                                      <p:to>
                                        <p:strVal val="visible"/>
                                      </p:to>
                                    </p:set>
                                    <p:animEffect transition="in" filter="wipe(left)">
                                      <p:cBhvr>
                                        <p:cTn id="102" dur="500"/>
                                        <p:tgtEl>
                                          <p:spTgt spid="40"/>
                                        </p:tgtEl>
                                      </p:cBhvr>
                                    </p:animEffect>
                                  </p:childTnLst>
                                </p:cTn>
                              </p:par>
                            </p:childTnLst>
                          </p:cTn>
                        </p:par>
                        <p:par>
                          <p:cTn id="103" fill="hold">
                            <p:stCondLst>
                              <p:cond delay="5600"/>
                            </p:stCondLst>
                            <p:childTnLst>
                              <p:par>
                                <p:cTn id="104" presetID="22" presetClass="entr" presetSubtype="8" fill="hold" grpId="0" nodeType="afterEffect">
                                  <p:stCondLst>
                                    <p:cond delay="0"/>
                                  </p:stCondLst>
                                  <p:childTnLst>
                                    <p:set>
                                      <p:cBhvr>
                                        <p:cTn id="105" dur="1" fill="hold">
                                          <p:stCondLst>
                                            <p:cond delay="0"/>
                                          </p:stCondLst>
                                        </p:cTn>
                                        <p:tgtEl>
                                          <p:spTgt spid="39"/>
                                        </p:tgtEl>
                                        <p:attrNameLst>
                                          <p:attrName>style.visibility</p:attrName>
                                        </p:attrNameLst>
                                      </p:cBhvr>
                                      <p:to>
                                        <p:strVal val="visible"/>
                                      </p:to>
                                    </p:set>
                                    <p:animEffect transition="in" filter="wipe(left)">
                                      <p:cBhvr>
                                        <p:cTn id="106" dur="500"/>
                                        <p:tgtEl>
                                          <p:spTgt spid="39"/>
                                        </p:tgtEl>
                                      </p:cBhvr>
                                    </p:animEffect>
                                  </p:childTnLst>
                                </p:cTn>
                              </p:par>
                            </p:childTnLst>
                          </p:cTn>
                        </p:par>
                        <p:par>
                          <p:cTn id="107" fill="hold">
                            <p:stCondLst>
                              <p:cond delay="6100"/>
                            </p:stCondLst>
                            <p:childTnLst>
                              <p:par>
                                <p:cTn id="108" presetID="22" presetClass="entr" presetSubtype="8" fill="hold" grpId="0" nodeType="afterEffect">
                                  <p:stCondLst>
                                    <p:cond delay="0"/>
                                  </p:stCondLst>
                                  <p:childTnLst>
                                    <p:set>
                                      <p:cBhvr>
                                        <p:cTn id="109" dur="1" fill="hold">
                                          <p:stCondLst>
                                            <p:cond delay="0"/>
                                          </p:stCondLst>
                                        </p:cTn>
                                        <p:tgtEl>
                                          <p:spTgt spid="38"/>
                                        </p:tgtEl>
                                        <p:attrNameLst>
                                          <p:attrName>style.visibility</p:attrName>
                                        </p:attrNameLst>
                                      </p:cBhvr>
                                      <p:to>
                                        <p:strVal val="visible"/>
                                      </p:to>
                                    </p:set>
                                    <p:animEffect transition="in" filter="wipe(left)">
                                      <p:cBhvr>
                                        <p:cTn id="110" dur="500"/>
                                        <p:tgtEl>
                                          <p:spTgt spid="38"/>
                                        </p:tgtEl>
                                      </p:cBhvr>
                                    </p:animEffect>
                                  </p:childTnLst>
                                </p:cTn>
                              </p:par>
                            </p:childTnLst>
                          </p:cTn>
                        </p:par>
                        <p:par>
                          <p:cTn id="111" fill="hold">
                            <p:stCondLst>
                              <p:cond delay="6600"/>
                            </p:stCondLst>
                            <p:childTnLst>
                              <p:par>
                                <p:cTn id="112" presetID="22" presetClass="entr" presetSubtype="8" fill="hold" grpId="0" nodeType="afterEffect">
                                  <p:stCondLst>
                                    <p:cond delay="0"/>
                                  </p:stCondLst>
                                  <p:childTnLst>
                                    <p:set>
                                      <p:cBhvr>
                                        <p:cTn id="113" dur="1" fill="hold">
                                          <p:stCondLst>
                                            <p:cond delay="0"/>
                                          </p:stCondLst>
                                        </p:cTn>
                                        <p:tgtEl>
                                          <p:spTgt spid="37"/>
                                        </p:tgtEl>
                                        <p:attrNameLst>
                                          <p:attrName>style.visibility</p:attrName>
                                        </p:attrNameLst>
                                      </p:cBhvr>
                                      <p:to>
                                        <p:strVal val="visible"/>
                                      </p:to>
                                    </p:set>
                                    <p:animEffect transition="in" filter="wipe(left)">
                                      <p:cBhvr>
                                        <p:cTn id="114" dur="500"/>
                                        <p:tgtEl>
                                          <p:spTgt spid="37"/>
                                        </p:tgtEl>
                                      </p:cBhvr>
                                    </p:animEffect>
                                  </p:childTnLst>
                                </p:cTn>
                              </p:par>
                            </p:childTnLst>
                          </p:cTn>
                        </p:par>
                      </p:childTnLst>
                    </p:cTn>
                  </p:par>
                  <p:par>
                    <p:cTn id="115" fill="hold">
                      <p:stCondLst>
                        <p:cond delay="indefinite"/>
                      </p:stCondLst>
                      <p:childTnLst>
                        <p:par>
                          <p:cTn id="116" fill="hold">
                            <p:stCondLst>
                              <p:cond delay="0"/>
                            </p:stCondLst>
                            <p:childTnLst>
                              <p:par>
                                <p:cTn id="117" presetID="22" presetClass="entr" presetSubtype="4" fill="hold" grpId="0" nodeType="clickEffect">
                                  <p:stCondLst>
                                    <p:cond delay="0"/>
                                  </p:stCondLst>
                                  <p:childTnLst>
                                    <p:set>
                                      <p:cBhvr>
                                        <p:cTn id="118" dur="1" fill="hold">
                                          <p:stCondLst>
                                            <p:cond delay="0"/>
                                          </p:stCondLst>
                                        </p:cTn>
                                        <p:tgtEl>
                                          <p:spTgt spid="23"/>
                                        </p:tgtEl>
                                        <p:attrNameLst>
                                          <p:attrName>style.visibility</p:attrName>
                                        </p:attrNameLst>
                                      </p:cBhvr>
                                      <p:to>
                                        <p:strVal val="visible"/>
                                      </p:to>
                                    </p:set>
                                    <p:animEffect transition="in" filter="wipe(down)">
                                      <p:cBhvr>
                                        <p:cTn id="119" dur="75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P spid="13" grpId="0"/>
      <p:bldP spid="15" grpId="0"/>
      <p:bldP spid="17" grpId="0"/>
      <p:bldP spid="19" grpId="0"/>
      <p:bldP spid="23" grpId="0"/>
      <p:bldP spid="33" grpId="0" animBg="1"/>
      <p:bldP spid="34" grpId="0" animBg="1"/>
      <p:bldP spid="35" grpId="0" animBg="1"/>
      <p:bldP spid="36" grpId="0" animBg="1"/>
      <p:bldP spid="37" grpId="0"/>
      <p:bldP spid="38" grpId="0"/>
      <p:bldP spid="39" grpId="0"/>
      <p:bldP spid="40" grpId="0"/>
      <p:bldP spid="41" grpId="0"/>
      <p:bldP spid="42" grpId="0"/>
      <p:bldP spid="43" grpId="0"/>
      <p:bldP spid="44" grpId="0"/>
      <p:bldP spid="45" grpId="0"/>
      <p:bldP spid="46" grpId="0"/>
      <p:bldP spid="47" grpId="0"/>
      <p:bldP spid="48" grpId="0"/>
      <p:bldP spid="49"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5"/>
          <p:cNvGrpSpPr>
            <a:grpSpLocks/>
          </p:cNvGrpSpPr>
          <p:nvPr/>
        </p:nvGrpSpPr>
        <p:grpSpPr bwMode="auto">
          <a:xfrm>
            <a:off x="-421928" y="152402"/>
            <a:ext cx="3196125" cy="594953"/>
            <a:chOff x="6168776" y="1221676"/>
            <a:chExt cx="3690110" cy="686848"/>
          </a:xfrm>
        </p:grpSpPr>
        <p:sp>
          <p:nvSpPr>
            <p:cNvPr id="5" name="圆角矩形 4"/>
            <p:cNvSpPr/>
            <p:nvPr/>
          </p:nvSpPr>
          <p:spPr>
            <a:xfrm>
              <a:off x="6168776" y="1221676"/>
              <a:ext cx="3690110" cy="593421"/>
            </a:xfrm>
            <a:prstGeom prst="roundRect">
              <a:avLst>
                <a:gd name="adj" fmla="val 50000"/>
              </a:avLst>
            </a:prstGeom>
            <a:solidFill>
              <a:srgbClr val="FFFFFF"/>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solidFill>
                  <a:srgbClr val="3F7B33"/>
                </a:solidFill>
                <a:latin typeface="等线" panose="020F0502020204030204"/>
                <a:ea typeface="等线" panose="02010600030101010101" pitchFamily="2" charset="-122"/>
              </a:endParaRPr>
            </a:p>
          </p:txBody>
        </p:sp>
        <p:sp>
          <p:nvSpPr>
            <p:cNvPr id="6" name="文本框 13"/>
            <p:cNvSpPr txBox="1">
              <a:spLocks noChangeArrowheads="1"/>
            </p:cNvSpPr>
            <p:nvPr/>
          </p:nvSpPr>
          <p:spPr bwMode="auto">
            <a:xfrm>
              <a:off x="6834600" y="1233426"/>
              <a:ext cx="2830181" cy="675098"/>
            </a:xfrm>
            <a:prstGeom prst="rect">
              <a:avLst/>
            </a:prstGeom>
            <a:noFill/>
            <a:ln w="9525">
              <a:noFill/>
              <a:miter lim="800000"/>
              <a:headEnd/>
              <a:tailEnd/>
            </a:ln>
          </p:spPr>
          <p:txBody>
            <a:bodyPr wrap="none">
              <a:spAutoFit/>
            </a:bodyPr>
            <a:lstStyle/>
            <a:p>
              <a:r>
                <a:rPr lang="en-US" altLang="zh-CN" sz="3200" b="1" dirty="0" smtClean="0">
                  <a:solidFill>
                    <a:schemeClr val="accent1"/>
                  </a:solidFill>
                </a:rPr>
                <a:t>6.2 </a:t>
              </a:r>
              <a:r>
                <a:rPr lang="zh-CN" altLang="en-US" sz="3200" b="1" dirty="0" smtClean="0">
                  <a:solidFill>
                    <a:schemeClr val="accent1"/>
                  </a:solidFill>
                </a:rPr>
                <a:t>受理案件</a:t>
              </a:r>
              <a:endParaRPr lang="zh-CN" altLang="zh-CN" sz="3200" b="1" dirty="0">
                <a:solidFill>
                  <a:schemeClr val="accent1"/>
                </a:solidFill>
              </a:endParaRPr>
            </a:p>
          </p:txBody>
        </p:sp>
      </p:grpSp>
      <p:sp>
        <p:nvSpPr>
          <p:cNvPr id="23" name="TextBox 22"/>
          <p:cNvSpPr txBox="1"/>
          <p:nvPr/>
        </p:nvSpPr>
        <p:spPr>
          <a:xfrm>
            <a:off x="976393" y="1735810"/>
            <a:ext cx="4556502" cy="1107992"/>
          </a:xfrm>
          <a:prstGeom prst="rect">
            <a:avLst/>
          </a:prstGeom>
          <a:noFill/>
        </p:spPr>
        <p:txBody>
          <a:bodyPr wrap="square" lIns="121917" tIns="60958" rIns="121917" bIns="60958" rtlCol="0">
            <a:spAutoFit/>
          </a:bodyPr>
          <a:lstStyle/>
          <a:p>
            <a:pPr algn="ctr"/>
            <a:r>
              <a:rPr lang="zh-CN" altLang="en-US" sz="3200" b="1" dirty="0" smtClean="0">
                <a:solidFill>
                  <a:schemeClr val="bg1"/>
                </a:solidFill>
                <a:latin typeface="微软雅黑" pitchFamily="34" charset="-122"/>
                <a:ea typeface="微软雅黑" pitchFamily="34" charset="-122"/>
              </a:rPr>
              <a:t>能力</a:t>
            </a:r>
            <a:endParaRPr lang="en-US" altLang="zh-CN" sz="3200" b="1" dirty="0" smtClean="0">
              <a:solidFill>
                <a:schemeClr val="bg1"/>
              </a:solidFill>
              <a:latin typeface="微软雅黑" pitchFamily="34" charset="-122"/>
              <a:ea typeface="微软雅黑" pitchFamily="34" charset="-122"/>
            </a:endParaRPr>
          </a:p>
          <a:p>
            <a:pPr algn="ctr"/>
            <a:r>
              <a:rPr lang="zh-CN" altLang="en-US" sz="3200" b="1" dirty="0" smtClean="0">
                <a:solidFill>
                  <a:schemeClr val="bg1"/>
                </a:solidFill>
                <a:latin typeface="微软雅黑" pitchFamily="34" charset="-122"/>
                <a:ea typeface="微软雅黑" pitchFamily="34" charset="-122"/>
              </a:rPr>
              <a:t>目标</a:t>
            </a:r>
            <a:endParaRPr lang="zh-CN" altLang="en-US" sz="3200" b="1" dirty="0">
              <a:solidFill>
                <a:schemeClr val="bg1"/>
              </a:solidFill>
              <a:latin typeface="微软雅黑" pitchFamily="34" charset="-122"/>
              <a:ea typeface="微软雅黑" pitchFamily="34" charset="-122"/>
            </a:endParaRPr>
          </a:p>
        </p:txBody>
      </p:sp>
      <p:sp>
        <p:nvSpPr>
          <p:cNvPr id="25" name="文本框 24"/>
          <p:cNvSpPr txBox="1"/>
          <p:nvPr/>
        </p:nvSpPr>
        <p:spPr>
          <a:xfrm>
            <a:off x="10617954" y="7768848"/>
            <a:ext cx="723275" cy="344710"/>
          </a:xfrm>
          <a:prstGeom prst="rect">
            <a:avLst/>
          </a:prstGeom>
          <a:noFill/>
        </p:spPr>
        <p:txBody>
          <a:bodyPr wrap="none" rtlCol="0">
            <a:spAutoFit/>
          </a:bodyPr>
          <a:lstStyle/>
          <a:p>
            <a:pPr>
              <a:lnSpc>
                <a:spcPct val="130000"/>
              </a:lnSpc>
            </a:pPr>
            <a:r>
              <a:rPr lang="zh-CN" altLang="en-US" sz="1400" dirty="0" smtClean="0">
                <a:latin typeface="Arial" panose="020B0604020202020204" pitchFamily="34" charset="0"/>
                <a:ea typeface="微软雅黑" panose="020B0503020204020204" pitchFamily="34" charset="-122"/>
              </a:rPr>
              <a:t>延迟符</a:t>
            </a:r>
          </a:p>
        </p:txBody>
      </p:sp>
      <p:sp>
        <p:nvSpPr>
          <p:cNvPr id="17" name="圆角矩形 16"/>
          <p:cNvSpPr/>
          <p:nvPr/>
        </p:nvSpPr>
        <p:spPr>
          <a:xfrm>
            <a:off x="325821" y="1047378"/>
            <a:ext cx="11235915" cy="5430914"/>
          </a:xfrm>
          <a:prstGeom prst="roundRect">
            <a:avLst/>
          </a:prstGeom>
          <a:no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p>
        </p:txBody>
      </p:sp>
      <p:sp>
        <p:nvSpPr>
          <p:cNvPr id="75777" name="Rectangle 1"/>
          <p:cNvSpPr>
            <a:spLocks noChangeArrowheads="1"/>
          </p:cNvSpPr>
          <p:nvPr/>
        </p:nvSpPr>
        <p:spPr bwMode="auto">
          <a:xfrm>
            <a:off x="974734" y="1581242"/>
            <a:ext cx="9314480" cy="4293483"/>
          </a:xfrm>
          <a:prstGeom prst="rect">
            <a:avLst/>
          </a:prstGeom>
          <a:noFill/>
          <a:ln w="9525">
            <a:noFill/>
            <a:miter lim="800000"/>
            <a:headEnd/>
            <a:tailEnd/>
          </a:ln>
          <a:effectLst/>
        </p:spPr>
        <p:txBody>
          <a:bodyPr vert="horz" wrap="square" lIns="91440" tIns="45720" rIns="91440" bIns="0" numCol="1" anchor="ctr" anchorCtr="0" compatLnSpc="1">
            <a:prstTxWarp prst="textNoShape">
              <a:avLst/>
            </a:prstTxWarp>
            <a:spAutoFit/>
          </a:bodyPr>
          <a:lstStyle/>
          <a:p>
            <a:pPr indent="269875" fontAlgn="base">
              <a:spcBef>
                <a:spcPct val="0"/>
              </a:spcBef>
              <a:spcAft>
                <a:spcPct val="0"/>
              </a:spcAft>
            </a:pPr>
            <a:r>
              <a:rPr lang="en-US" altLang="zh-CN" sz="3000" b="1" dirty="0" smtClean="0"/>
              <a:t>  6.2.1  </a:t>
            </a:r>
            <a:r>
              <a:rPr lang="zh-CN" altLang="en-US" sz="3000" b="1" dirty="0" smtClean="0"/>
              <a:t>报案</a:t>
            </a:r>
            <a:endParaRPr lang="zh-CN" altLang="zh-CN" sz="3000" b="1" dirty="0" smtClean="0"/>
          </a:p>
          <a:p>
            <a:pPr marL="0" marR="0" lvl="0" indent="269875" algn="l" defTabSz="914400" rtl="0" eaLnBrk="1" fontAlgn="base" latinLnBrk="0" hangingPunct="1">
              <a:lnSpc>
                <a:spcPct val="100000"/>
              </a:lnSpc>
              <a:spcBef>
                <a:spcPct val="0"/>
              </a:spcBef>
              <a:spcAft>
                <a:spcPct val="0"/>
              </a:spcAft>
              <a:buClrTx/>
              <a:buSzTx/>
              <a:buFontTx/>
              <a:buNone/>
              <a:tabLst/>
            </a:pPr>
            <a:endParaRPr kumimoji="0" lang="zh-CN" altLang="en-US" sz="2400" b="1" i="0" u="none" strike="noStrike" cap="none" normalizeH="0" baseline="0" dirty="0" smtClean="0">
              <a:ln>
                <a:noFill/>
              </a:ln>
              <a:solidFill>
                <a:schemeClr val="tx1"/>
              </a:solidFill>
              <a:effectLst/>
              <a:latin typeface="+mn-ea"/>
              <a:cs typeface="Times New Roman" pitchFamily="18" charset="0"/>
            </a:endParaRPr>
          </a:p>
          <a:p>
            <a:pPr indent="457200"/>
            <a:r>
              <a:rPr lang="en-US" altLang="zh-CN" sz="2400" b="1" dirty="0" smtClean="0">
                <a:latin typeface="+mn-ea"/>
              </a:rPr>
              <a:t>1</a:t>
            </a:r>
            <a:r>
              <a:rPr lang="zh-CN" altLang="zh-CN" sz="2400" b="1" dirty="0" smtClean="0">
                <a:latin typeface="+mn-ea"/>
              </a:rPr>
              <a:t>．报案方式</a:t>
            </a:r>
            <a:endParaRPr lang="en-US" altLang="zh-CN" sz="2400" b="1" dirty="0" smtClean="0">
              <a:latin typeface="+mn-ea"/>
            </a:endParaRPr>
          </a:p>
          <a:p>
            <a:pPr indent="457200"/>
            <a:r>
              <a:rPr lang="en-US" altLang="zh-CN" sz="2400" b="1" dirty="0" smtClean="0">
                <a:latin typeface="+mn-ea"/>
              </a:rPr>
              <a:t>2</a:t>
            </a:r>
            <a:r>
              <a:rPr lang="zh-CN" altLang="zh-CN" sz="2400" b="1" dirty="0" smtClean="0">
                <a:latin typeface="+mn-ea"/>
              </a:rPr>
              <a:t>．报案部门</a:t>
            </a:r>
          </a:p>
          <a:p>
            <a:pPr indent="457200"/>
            <a:r>
              <a:rPr lang="en-US" altLang="zh-CN" sz="2400" b="1" dirty="0" smtClean="0">
                <a:latin typeface="+mn-ea"/>
              </a:rPr>
              <a:t>3</a:t>
            </a:r>
            <a:r>
              <a:rPr lang="zh-CN" altLang="zh-CN" sz="2400" b="1" dirty="0" smtClean="0">
                <a:latin typeface="+mn-ea"/>
              </a:rPr>
              <a:t>．报案记录</a:t>
            </a:r>
            <a:endParaRPr lang="en-US" altLang="zh-CN" sz="2400" b="1" dirty="0" smtClean="0">
              <a:latin typeface="+mn-ea"/>
            </a:endParaRPr>
          </a:p>
          <a:p>
            <a:pPr indent="457200"/>
            <a:endParaRPr lang="en-US" altLang="zh-CN" sz="2400" b="1" dirty="0" smtClean="0">
              <a:latin typeface="+mn-ea"/>
            </a:endParaRPr>
          </a:p>
          <a:p>
            <a:pPr indent="457200"/>
            <a:r>
              <a:rPr lang="en-US" altLang="zh-CN" sz="3000" b="1" dirty="0" smtClean="0"/>
              <a:t>6.2.2</a:t>
            </a:r>
            <a:r>
              <a:rPr lang="en-US" altLang="zh-CN" sz="3000" b="1" dirty="0" smtClean="0">
                <a:latin typeface="+mn-ea"/>
              </a:rPr>
              <a:t>  </a:t>
            </a:r>
            <a:r>
              <a:rPr lang="zh-CN" altLang="en-US" sz="3000" b="1" dirty="0" smtClean="0">
                <a:latin typeface="+mn-ea"/>
              </a:rPr>
              <a:t>查核保单信息</a:t>
            </a:r>
            <a:endParaRPr lang="en-US" altLang="zh-CN" sz="3000" b="1" dirty="0" smtClean="0">
              <a:latin typeface="+mn-ea"/>
            </a:endParaRPr>
          </a:p>
          <a:p>
            <a:pPr indent="457200"/>
            <a:r>
              <a:rPr lang="en-US" altLang="zh-CN" sz="3000" b="1" dirty="0" smtClean="0"/>
              <a:t>6.2.3</a:t>
            </a:r>
            <a:r>
              <a:rPr lang="en-US" altLang="zh-CN" sz="3000" b="1" dirty="0" smtClean="0">
                <a:latin typeface="+mn-ea"/>
              </a:rPr>
              <a:t>  </a:t>
            </a:r>
            <a:r>
              <a:rPr lang="zh-CN" altLang="en-US" sz="3000" b="1" dirty="0" smtClean="0">
                <a:latin typeface="+mn-ea"/>
              </a:rPr>
              <a:t>安排查勘</a:t>
            </a:r>
            <a:endParaRPr lang="en-US" altLang="zh-CN" sz="3000" b="1" dirty="0" smtClean="0">
              <a:latin typeface="+mn-ea"/>
            </a:endParaRPr>
          </a:p>
          <a:p>
            <a:pPr indent="457200"/>
            <a:r>
              <a:rPr lang="zh-CN" altLang="zh-CN" sz="2200" dirty="0" smtClean="0"/>
              <a:t>对属于保险责任的事故和不能明确确定是否拒绝赔偿的案件，应登入保险车辆报案登记簿，并立即调度查勘人员赶赴现场，同时通知查勘人员进一步了解有关情况；</a:t>
            </a:r>
            <a:endParaRPr lang="zh-CN" altLang="zh-CN" sz="2200" b="1" dirty="0" smtClean="0">
              <a:latin typeface="+mn-ea"/>
            </a:endParaRPr>
          </a:p>
        </p:txBody>
      </p:sp>
    </p:spTree>
    <p:extLst>
      <p:ext uri="{BB962C8B-B14F-4D97-AF65-F5344CB8AC3E}">
        <p14:creationId xmlns:p14="http://schemas.microsoft.com/office/powerpoint/2010/main" val="2094906781"/>
      </p:ext>
    </p:extLst>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528" fill="hold" grpId="0" nodeType="afterEffect">
                                  <p:stCondLst>
                                    <p:cond delay="0"/>
                                  </p:stCondLst>
                                  <p:childTnLst>
                                    <p:set>
                                      <p:cBhvr>
                                        <p:cTn id="11" dur="1" fill="hold">
                                          <p:stCondLst>
                                            <p:cond delay="0"/>
                                          </p:stCondLst>
                                        </p:cTn>
                                        <p:tgtEl>
                                          <p:spTgt spid="23"/>
                                        </p:tgtEl>
                                        <p:attrNameLst>
                                          <p:attrName>style.visibility</p:attrName>
                                        </p:attrNameLst>
                                      </p:cBhvr>
                                      <p:to>
                                        <p:strVal val="visible"/>
                                      </p:to>
                                    </p:set>
                                    <p:anim calcmode="lin" valueType="num">
                                      <p:cBhvr>
                                        <p:cTn id="12" dur="500" fill="hold"/>
                                        <p:tgtEl>
                                          <p:spTgt spid="23"/>
                                        </p:tgtEl>
                                        <p:attrNameLst>
                                          <p:attrName>ppt_w</p:attrName>
                                        </p:attrNameLst>
                                      </p:cBhvr>
                                      <p:tavLst>
                                        <p:tav tm="0">
                                          <p:val>
                                            <p:fltVal val="0"/>
                                          </p:val>
                                        </p:tav>
                                        <p:tav tm="100000">
                                          <p:val>
                                            <p:strVal val="#ppt_w"/>
                                          </p:val>
                                        </p:tav>
                                      </p:tavLst>
                                    </p:anim>
                                    <p:anim calcmode="lin" valueType="num">
                                      <p:cBhvr>
                                        <p:cTn id="13" dur="500" fill="hold"/>
                                        <p:tgtEl>
                                          <p:spTgt spid="23"/>
                                        </p:tgtEl>
                                        <p:attrNameLst>
                                          <p:attrName>ppt_h</p:attrName>
                                        </p:attrNameLst>
                                      </p:cBhvr>
                                      <p:tavLst>
                                        <p:tav tm="0">
                                          <p:val>
                                            <p:fltVal val="0"/>
                                          </p:val>
                                        </p:tav>
                                        <p:tav tm="100000">
                                          <p:val>
                                            <p:strVal val="#ppt_h"/>
                                          </p:val>
                                        </p:tav>
                                      </p:tavLst>
                                    </p:anim>
                                    <p:animEffect transition="in" filter="fade">
                                      <p:cBhvr>
                                        <p:cTn id="14" dur="500"/>
                                        <p:tgtEl>
                                          <p:spTgt spid="23"/>
                                        </p:tgtEl>
                                      </p:cBhvr>
                                    </p:animEffect>
                                    <p:anim calcmode="lin" valueType="num">
                                      <p:cBhvr>
                                        <p:cTn id="15" dur="500" fill="hold"/>
                                        <p:tgtEl>
                                          <p:spTgt spid="23"/>
                                        </p:tgtEl>
                                        <p:attrNameLst>
                                          <p:attrName>ppt_x</p:attrName>
                                        </p:attrNameLst>
                                      </p:cBhvr>
                                      <p:tavLst>
                                        <p:tav tm="0">
                                          <p:val>
                                            <p:fltVal val="0.5"/>
                                          </p:val>
                                        </p:tav>
                                        <p:tav tm="100000">
                                          <p:val>
                                            <p:strVal val="#ppt_x"/>
                                          </p:val>
                                        </p:tav>
                                      </p:tavLst>
                                    </p:anim>
                                    <p:anim calcmode="lin" valueType="num">
                                      <p:cBhvr>
                                        <p:cTn id="16" dur="500" fill="hold"/>
                                        <p:tgtEl>
                                          <p:spTgt spid="23"/>
                                        </p:tgtEl>
                                        <p:attrNameLst>
                                          <p:attrName>ppt_y</p:attrName>
                                        </p:attrNameLst>
                                      </p:cBhvr>
                                      <p:tavLst>
                                        <p:tav tm="0">
                                          <p:val>
                                            <p:fltVal val="0.5"/>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2" presetClass="entr" presetSubtype="4" fill="hold" grpId="0" nodeType="clickEffect">
                                  <p:stCondLst>
                                    <p:cond delay="0"/>
                                  </p:stCondLst>
                                  <p:childTnLst>
                                    <p:set>
                                      <p:cBhvr>
                                        <p:cTn id="20" dur="1" fill="hold">
                                          <p:stCondLst>
                                            <p:cond delay="0"/>
                                          </p:stCondLst>
                                        </p:cTn>
                                        <p:tgtEl>
                                          <p:spTgt spid="25"/>
                                        </p:tgtEl>
                                        <p:attrNameLst>
                                          <p:attrName>style.visibility</p:attrName>
                                        </p:attrNameLst>
                                      </p:cBhvr>
                                      <p:to>
                                        <p:strVal val="visible"/>
                                      </p:to>
                                    </p:set>
                                    <p:animEffect transition="in" filter="wipe(down)">
                                      <p:cBhvr>
                                        <p:cTn id="21" dur="750"/>
                                        <p:tgtEl>
                                          <p:spTgt spid="25"/>
                                        </p:tgtEl>
                                      </p:cBhvr>
                                    </p:animEffect>
                                  </p:childTnLst>
                                </p:cTn>
                              </p:par>
                            </p:childTnLst>
                          </p:cTn>
                        </p:par>
                        <p:par>
                          <p:cTn id="22" fill="hold">
                            <p:stCondLst>
                              <p:cond delay="750"/>
                            </p:stCondLst>
                            <p:childTnLst>
                              <p:par>
                                <p:cTn id="23" presetID="2" presetClass="entr" presetSubtype="2" fill="hold" grpId="0" nodeType="afterEffect">
                                  <p:stCondLst>
                                    <p:cond delay="0"/>
                                  </p:stCondLst>
                                  <p:childTnLst>
                                    <p:set>
                                      <p:cBhvr>
                                        <p:cTn id="24" dur="1" fill="hold">
                                          <p:stCondLst>
                                            <p:cond delay="0"/>
                                          </p:stCondLst>
                                        </p:cTn>
                                        <p:tgtEl>
                                          <p:spTgt spid="17"/>
                                        </p:tgtEl>
                                        <p:attrNameLst>
                                          <p:attrName>style.visibility</p:attrName>
                                        </p:attrNameLst>
                                      </p:cBhvr>
                                      <p:to>
                                        <p:strVal val="visible"/>
                                      </p:to>
                                    </p:set>
                                    <p:anim calcmode="lin" valueType="num">
                                      <p:cBhvr additive="base">
                                        <p:cTn id="25" dur="500" fill="hold"/>
                                        <p:tgtEl>
                                          <p:spTgt spid="17"/>
                                        </p:tgtEl>
                                        <p:attrNameLst>
                                          <p:attrName>ppt_x</p:attrName>
                                        </p:attrNameLst>
                                      </p:cBhvr>
                                      <p:tavLst>
                                        <p:tav tm="0">
                                          <p:val>
                                            <p:strVal val="1+#ppt_w/2"/>
                                          </p:val>
                                        </p:tav>
                                        <p:tav tm="100000">
                                          <p:val>
                                            <p:strVal val="#ppt_x"/>
                                          </p:val>
                                        </p:tav>
                                      </p:tavLst>
                                    </p:anim>
                                    <p:anim calcmode="lin" valueType="num">
                                      <p:cBhvr additive="base">
                                        <p:cTn id="26" dur="500" fill="hold"/>
                                        <p:tgtEl>
                                          <p:spTgt spid="17"/>
                                        </p:tgtEl>
                                        <p:attrNameLst>
                                          <p:attrName>ppt_y</p:attrName>
                                        </p:attrNameLst>
                                      </p:cBhvr>
                                      <p:tavLst>
                                        <p:tav tm="0">
                                          <p:val>
                                            <p:strVal val="#ppt_y"/>
                                          </p:val>
                                        </p:tav>
                                        <p:tav tm="100000">
                                          <p:val>
                                            <p:strVal val="#ppt_y"/>
                                          </p:val>
                                        </p:tav>
                                      </p:tavLst>
                                    </p:anim>
                                  </p:childTnLst>
                                </p:cTn>
                              </p:par>
                            </p:childTnLst>
                          </p:cTn>
                        </p:par>
                        <p:par>
                          <p:cTn id="27" fill="hold">
                            <p:stCondLst>
                              <p:cond delay="1250"/>
                            </p:stCondLst>
                            <p:childTnLst>
                              <p:par>
                                <p:cTn id="28" presetID="8" presetClass="entr" presetSubtype="16" fill="hold" grpId="0" nodeType="afterEffect">
                                  <p:stCondLst>
                                    <p:cond delay="0"/>
                                  </p:stCondLst>
                                  <p:childTnLst>
                                    <p:set>
                                      <p:cBhvr>
                                        <p:cTn id="29" dur="1" fill="hold">
                                          <p:stCondLst>
                                            <p:cond delay="0"/>
                                          </p:stCondLst>
                                        </p:cTn>
                                        <p:tgtEl>
                                          <p:spTgt spid="75777"/>
                                        </p:tgtEl>
                                        <p:attrNameLst>
                                          <p:attrName>style.visibility</p:attrName>
                                        </p:attrNameLst>
                                      </p:cBhvr>
                                      <p:to>
                                        <p:strVal val="visible"/>
                                      </p:to>
                                    </p:set>
                                    <p:animEffect transition="in" filter="diamond(in)">
                                      <p:cBhvr>
                                        <p:cTn id="30" dur="2000"/>
                                        <p:tgtEl>
                                          <p:spTgt spid="757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5" grpId="0"/>
      <p:bldP spid="17" grpId="0" animBg="1"/>
      <p:bldP spid="75777" grpId="0"/>
    </p:bldLst>
  </p:timing>
</p:sld>
</file>

<file path=ppt/theme/theme1.xml><?xml version="1.0" encoding="utf-8"?>
<a:theme xmlns:a="http://schemas.openxmlformats.org/drawingml/2006/main" name="第一PPT，www.1ppt.com">
  <a:themeElements>
    <a:clrScheme name="自定义 468">
      <a:dk1>
        <a:srgbClr val="5F5F5F"/>
      </a:dk1>
      <a:lt1>
        <a:srgbClr val="FFFFFF"/>
      </a:lt1>
      <a:dk2>
        <a:srgbClr val="5F5F5F"/>
      </a:dk2>
      <a:lt2>
        <a:srgbClr val="FFFFFF"/>
      </a:lt2>
      <a:accent1>
        <a:srgbClr val="90C413"/>
      </a:accent1>
      <a:accent2>
        <a:srgbClr val="BABD3D"/>
      </a:accent2>
      <a:accent3>
        <a:srgbClr val="DCAB48"/>
      </a:accent3>
      <a:accent4>
        <a:srgbClr val="6B8A4B"/>
      </a:accent4>
      <a:accent5>
        <a:srgbClr val="409BA2"/>
      </a:accent5>
      <a:accent6>
        <a:srgbClr val="B84D30"/>
      </a:accent6>
      <a:hlink>
        <a:srgbClr val="00B0F0"/>
      </a:hlink>
      <a:folHlink>
        <a:srgbClr val="AFB2B4"/>
      </a:folHlink>
    </a:clrScheme>
    <a:fontScheme name="KSO主题5">
      <a:majorFont>
        <a:latin typeface="Broadway"/>
        <a:ea typeface="微软雅黑"/>
        <a:cs typeface=""/>
      </a:majorFont>
      <a:minorFont>
        <a:latin typeface="Calibri"/>
        <a:ea typeface="幼圆"/>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rtlCol="0">
        <a:spAutoFit/>
      </a:bodyPr>
      <a:lstStyle>
        <a:defPPr>
          <a:lnSpc>
            <a:spcPct val="130000"/>
          </a:lnSpc>
          <a:defRPr sz="1400" dirty="0" smtClean="0">
            <a:latin typeface="Arial" panose="020B0604020202020204" pitchFamily="34" charset="0"/>
            <a:ea typeface="微软雅黑" panose="020B0503020204020204" pitchFamily="34" charset="-122"/>
          </a:defRPr>
        </a:defPPr>
      </a:lstStyle>
    </a:txDef>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1180</TotalTime>
  <Words>2214</Words>
  <Application>Microsoft Office PowerPoint</Application>
  <PresentationFormat>自定义</PresentationFormat>
  <Paragraphs>411</Paragraphs>
  <Slides>32</Slides>
  <Notes>32</Notes>
  <HiddenSlides>0</HiddenSlides>
  <MMClips>0</MMClips>
  <ScaleCrop>false</ScaleCrop>
  <HeadingPairs>
    <vt:vector size="4" baseType="variant">
      <vt:variant>
        <vt:lpstr>主题</vt:lpstr>
      </vt:variant>
      <vt:variant>
        <vt:i4>1</vt:i4>
      </vt:variant>
      <vt:variant>
        <vt:lpstr>幻灯片标题</vt:lpstr>
      </vt:variant>
      <vt:variant>
        <vt:i4>32</vt:i4>
      </vt:variant>
    </vt:vector>
  </HeadingPairs>
  <TitlesOfParts>
    <vt:vector size="33" baseType="lpstr">
      <vt:lpstr>第一PPT，www.1ppt.com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16说课模板</dc:title>
  <dc:creator>Administrator</dc:creator>
  <cp:lastModifiedBy>gsc</cp:lastModifiedBy>
  <cp:revision>85</cp:revision>
  <dcterms:created xsi:type="dcterms:W3CDTF">2015-06-25T04:58:24Z</dcterms:created>
  <dcterms:modified xsi:type="dcterms:W3CDTF">2017-12-27T03:35:07Z</dcterms:modified>
</cp:coreProperties>
</file>