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58" r:id="rId4"/>
    <p:sldId id="259" r:id="rId5"/>
    <p:sldId id="260" r:id="rId6"/>
    <p:sldId id="261" r:id="rId7"/>
    <p:sldId id="275" r:id="rId8"/>
    <p:sldId id="286" r:id="rId9"/>
    <p:sldId id="263" r:id="rId10"/>
    <p:sldId id="276" r:id="rId11"/>
    <p:sldId id="264" r:id="rId12"/>
    <p:sldId id="265" r:id="rId13"/>
    <p:sldId id="277" r:id="rId14"/>
    <p:sldId id="266" r:id="rId15"/>
    <p:sldId id="278" r:id="rId16"/>
    <p:sldId id="279" r:id="rId17"/>
    <p:sldId id="267" r:id="rId18"/>
    <p:sldId id="268" r:id="rId19"/>
    <p:sldId id="269" r:id="rId20"/>
    <p:sldId id="280" r:id="rId21"/>
    <p:sldId id="270" r:id="rId22"/>
    <p:sldId id="281" r:id="rId23"/>
    <p:sldId id="282" r:id="rId24"/>
    <p:sldId id="283" r:id="rId25"/>
    <p:sldId id="284" r:id="rId26"/>
    <p:sldId id="271" r:id="rId27"/>
    <p:sldId id="272" r:id="rId28"/>
    <p:sldId id="285" r:id="rId29"/>
    <p:sldId id="273" r:id="rId30"/>
    <p:sldId id="274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593" autoAdjust="0"/>
  </p:normalViewPr>
  <p:slideViewPr>
    <p:cSldViewPr>
      <p:cViewPr>
        <p:scale>
          <a:sx n="90" d="100"/>
          <a:sy n="90" d="100"/>
        </p:scale>
        <p:origin x="-91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56" name="矩形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34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694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66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3918348" y="0"/>
            <a:ext cx="52256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929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19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58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6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73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95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48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5210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74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9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48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357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任意多边形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任意多边形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122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959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186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575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144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51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直接连接符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直接连接符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直接连接符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78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1170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2566" y="0"/>
            <a:ext cx="1008112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1560" y="1101899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          第七章：</a:t>
            </a:r>
            <a:r>
              <a:rPr lang="en-US" altLang="zh-CN" sz="4800" b="1" dirty="0"/>
              <a:t>Activity</a:t>
            </a:r>
            <a:endParaRPr lang="zh-CN" altLang="en-US" sz="4800" b="1" dirty="0">
              <a:solidFill>
                <a:srgbClr val="FFFF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6990" y="1968582"/>
            <a:ext cx="27291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endParaRPr lang="en-US" altLang="zh-CN" sz="3200" b="1" dirty="0" smtClean="0">
              <a:solidFill>
                <a:prstClr val="black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841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3732" y="692696"/>
            <a:ext cx="3566220" cy="1325563"/>
          </a:xfrm>
        </p:spPr>
        <p:txBody>
          <a:bodyPr/>
          <a:lstStyle/>
          <a:p>
            <a:r>
              <a:rPr lang="en-US" altLang="zh-CN" sz="2400" dirty="0">
                <a:solidFill>
                  <a:srgbClr val="FFC000"/>
                </a:solidFill>
              </a:rPr>
              <a:t>Activity</a:t>
            </a:r>
            <a:r>
              <a:rPr lang="zh-CN" altLang="zh-CN" sz="2400" dirty="0" smtClean="0">
                <a:solidFill>
                  <a:srgbClr val="FFC000"/>
                </a:solidFill>
              </a:rPr>
              <a:t>的生命周期图</a:t>
            </a:r>
            <a:r>
              <a:rPr lang="zh-CN" altLang="en-US" sz="2400" dirty="0" smtClean="0">
                <a:solidFill>
                  <a:srgbClr val="FFC000"/>
                </a:solidFill>
              </a:rPr>
              <a:t>如右图</a:t>
            </a:r>
            <a:r>
              <a:rPr lang="en-US" altLang="zh-CN" sz="2400" dirty="0" smtClean="0">
                <a:solidFill>
                  <a:srgbClr val="FFC000"/>
                </a:solidFill>
              </a:rPr>
              <a:t>7-4</a:t>
            </a:r>
            <a:r>
              <a:rPr lang="zh-CN" altLang="en-US" sz="2400" dirty="0" smtClean="0">
                <a:solidFill>
                  <a:srgbClr val="FFC000"/>
                </a:solidFill>
              </a:rPr>
              <a:t>所示：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569" y="188640"/>
            <a:ext cx="4798990" cy="59766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8064" y="6165304"/>
            <a:ext cx="302433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图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7-4 Activity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的生命周期</a:t>
            </a:r>
          </a:p>
        </p:txBody>
      </p:sp>
    </p:spTree>
    <p:extLst>
      <p:ext uri="{BB962C8B-B14F-4D97-AF65-F5344CB8AC3E}">
        <p14:creationId xmlns:p14="http://schemas.microsoft.com/office/powerpoint/2010/main" val="485311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7772400" cy="756696"/>
          </a:xfrm>
        </p:spPr>
        <p:txBody>
          <a:bodyPr/>
          <a:lstStyle/>
          <a:p>
            <a:r>
              <a:rPr lang="zh-CN" altLang="zh-CN" sz="3200" dirty="0">
                <a:solidFill>
                  <a:srgbClr val="FFC000"/>
                </a:solidFill>
              </a:rPr>
              <a:t>生命周期方法</a:t>
            </a:r>
            <a:r>
              <a:rPr lang="zh-CN" altLang="zh-CN" sz="3200" dirty="0" smtClean="0">
                <a:solidFill>
                  <a:srgbClr val="FFC000"/>
                </a:solidFill>
              </a:rPr>
              <a:t>说明</a:t>
            </a:r>
            <a:r>
              <a:rPr lang="zh-CN" altLang="en-US" sz="3200" dirty="0" smtClean="0">
                <a:solidFill>
                  <a:srgbClr val="FFC000"/>
                </a:solidFill>
              </a:rPr>
              <a:t>如表</a:t>
            </a:r>
            <a:r>
              <a:rPr lang="en-US" altLang="zh-CN" sz="3200" dirty="0" smtClean="0">
                <a:solidFill>
                  <a:srgbClr val="FFC000"/>
                </a:solidFill>
              </a:rPr>
              <a:t>7-1</a:t>
            </a:r>
            <a:r>
              <a:rPr lang="zh-CN" altLang="en-US" sz="3200" dirty="0" smtClean="0">
                <a:solidFill>
                  <a:srgbClr val="FFC000"/>
                </a:solidFill>
              </a:rPr>
              <a:t>所示：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1597974"/>
              </p:ext>
            </p:extLst>
          </p:nvPr>
        </p:nvGraphicFramePr>
        <p:xfrm>
          <a:off x="755576" y="1916832"/>
          <a:ext cx="777240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2590800"/>
                <a:gridCol w="2590800"/>
              </a:tblGrid>
              <a:tr h="338738">
                <a:tc>
                  <a:txBody>
                    <a:bodyPr/>
                    <a:lstStyle/>
                    <a:p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方法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说明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下一个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84684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OnCreate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创建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时调用，这里是做所有初始化的地方。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onStart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92791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onStart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当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变为在屏幕上对用户可见时调用。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onResume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或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onStop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92791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onPause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当系统将要启动另外一个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时调用。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onResume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或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onStop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9279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onResume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当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开始与用户交互时调用。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onPause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92791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onStop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当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被停止并转为不可见时调用。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onRestart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或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onDestory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92791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onRestart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当重新启动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时调用。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onStart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63758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onDestory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当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被销毁时调用。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无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275856" y="1268760"/>
            <a:ext cx="316835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表</a:t>
            </a:r>
            <a:r>
              <a:rPr lang="en-US" altLang="zh-CN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7-1  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生命周期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方法说明</a:t>
            </a:r>
          </a:p>
        </p:txBody>
      </p:sp>
    </p:spTree>
    <p:extLst>
      <p:ext uri="{BB962C8B-B14F-4D97-AF65-F5344CB8AC3E}">
        <p14:creationId xmlns:p14="http://schemas.microsoft.com/office/powerpoint/2010/main" val="7416834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solidFill>
                  <a:srgbClr val="FFC000"/>
                </a:solidFill>
              </a:rPr>
              <a:t>四、</a:t>
            </a:r>
            <a:r>
              <a:rPr lang="en-US" altLang="zh-CN" sz="3200" dirty="0">
                <a:solidFill>
                  <a:srgbClr val="FFC000"/>
                </a:solidFill>
              </a:rPr>
              <a:t>Intent 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496944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Intent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的中文意思是目的、意图、意向，在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Android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中提供了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Intent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机制来协助处理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应用程序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间和应用程序内部的交互与通信。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Android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应用程序的三个核心组件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Activity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、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Service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、</a:t>
            </a:r>
            <a:r>
              <a:rPr lang="en-US" altLang="zh-CN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BroadcastReceiver</a:t>
            </a:r>
            <a:r>
              <a:rPr lang="en-US" altLang="zh-CN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都是通过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Intent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来激活的。一个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Intent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对象其实质就是一堆信息的捆绑。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它包括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接收这个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Intent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对象组件感兴趣的信息，如将要执行的动作和操作的数据等。因此，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可以将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Intent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理解为不同组件之间通信的“媒介”，专门提供组件间互相调用的相关信息。 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746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32656"/>
            <a:ext cx="7772400" cy="684688"/>
          </a:xfrm>
        </p:spPr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四、</a:t>
            </a:r>
            <a:r>
              <a:rPr lang="en-US" altLang="zh-CN" sz="3200" dirty="0" smtClean="0">
                <a:solidFill>
                  <a:srgbClr val="FFC000"/>
                </a:solidFill>
              </a:rPr>
              <a:t>Intent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</a:t>
            </a:r>
            <a:endParaRPr lang="zh-CN" alt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124744"/>
            <a:ext cx="7848872" cy="4631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000" dirty="0" smtClean="0">
                <a:solidFill>
                  <a:srgbClr val="00B050"/>
                </a:solidFill>
              </a:rPr>
              <a:t>Intent</a:t>
            </a:r>
            <a:r>
              <a:rPr lang="zh-CN" altLang="zh-CN" sz="3000" dirty="0">
                <a:solidFill>
                  <a:srgbClr val="00B050"/>
                </a:solidFill>
              </a:rPr>
              <a:t>由以下各个</a:t>
            </a:r>
            <a:r>
              <a:rPr lang="zh-CN" altLang="zh-CN" sz="3000" dirty="0" smtClean="0">
                <a:solidFill>
                  <a:srgbClr val="00B050"/>
                </a:solidFill>
              </a:rPr>
              <a:t>组成部分：</a:t>
            </a:r>
            <a:endParaRPr lang="en-US" altLang="zh-CN" sz="3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sz="3000" dirty="0" smtClean="0">
                <a:solidFill>
                  <a:srgbClr val="FFC000"/>
                </a:solidFill>
              </a:rPr>
              <a:t>1</a:t>
            </a:r>
            <a:r>
              <a:rPr lang="zh-CN" altLang="en-US" sz="3000" dirty="0" smtClean="0">
                <a:solidFill>
                  <a:srgbClr val="FFC000"/>
                </a:solidFill>
              </a:rPr>
              <a:t>、</a:t>
            </a:r>
            <a:r>
              <a:rPr lang="en-US" altLang="zh-CN" sz="3000" dirty="0" smtClean="0">
                <a:solidFill>
                  <a:srgbClr val="FFC000"/>
                </a:solidFill>
              </a:rPr>
              <a:t>Component </a:t>
            </a:r>
            <a:r>
              <a:rPr lang="en-US" altLang="zh-CN" sz="3000" dirty="0">
                <a:solidFill>
                  <a:srgbClr val="FFC000"/>
                </a:solidFill>
              </a:rPr>
              <a:t>(</a:t>
            </a:r>
            <a:r>
              <a:rPr lang="zh-CN" altLang="zh-CN" sz="3000" dirty="0">
                <a:solidFill>
                  <a:srgbClr val="FFC000"/>
                </a:solidFill>
              </a:rPr>
              <a:t>组件</a:t>
            </a:r>
            <a:r>
              <a:rPr lang="en-US" altLang="zh-CN" sz="3000" dirty="0" smtClean="0">
                <a:solidFill>
                  <a:srgbClr val="FFC000"/>
                </a:solidFill>
              </a:rPr>
              <a:t>)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rgbClr val="00B050"/>
                </a:solidFill>
              </a:rPr>
              <a:t>Component</a:t>
            </a:r>
            <a:r>
              <a:rPr lang="zh-CN" altLang="zh-CN" sz="2800" dirty="0">
                <a:solidFill>
                  <a:srgbClr val="00B050"/>
                </a:solidFill>
              </a:rPr>
              <a:t>属性明确指定</a:t>
            </a:r>
            <a:r>
              <a:rPr lang="en-US" altLang="zh-CN" sz="2800" dirty="0">
                <a:solidFill>
                  <a:srgbClr val="00B050"/>
                </a:solidFill>
              </a:rPr>
              <a:t>Intent</a:t>
            </a:r>
            <a:r>
              <a:rPr lang="zh-CN" altLang="zh-CN" sz="2800" dirty="0">
                <a:solidFill>
                  <a:srgbClr val="00B050"/>
                </a:solidFill>
              </a:rPr>
              <a:t>的目标组件的类名称，若</a:t>
            </a:r>
            <a:r>
              <a:rPr lang="en-US" altLang="zh-CN" sz="2800" dirty="0">
                <a:solidFill>
                  <a:srgbClr val="00B050"/>
                </a:solidFill>
              </a:rPr>
              <a:t>Component</a:t>
            </a:r>
            <a:r>
              <a:rPr lang="zh-CN" altLang="zh-CN" sz="2800" dirty="0">
                <a:solidFill>
                  <a:srgbClr val="00B050"/>
                </a:solidFill>
              </a:rPr>
              <a:t>这个属性有指定的话，将直接使用它指定的组件。若没有指定，将要在</a:t>
            </a:r>
            <a:r>
              <a:rPr lang="en-US" altLang="zh-CN" sz="2800" dirty="0">
                <a:solidFill>
                  <a:srgbClr val="00B050"/>
                </a:solidFill>
              </a:rPr>
              <a:t>AndroidManifest.xml</a:t>
            </a:r>
            <a:r>
              <a:rPr lang="zh-CN" altLang="zh-CN" sz="2800" dirty="0">
                <a:solidFill>
                  <a:srgbClr val="00B050"/>
                </a:solidFill>
              </a:rPr>
              <a:t>文件中，使用</a:t>
            </a:r>
            <a:r>
              <a:rPr lang="en-US" altLang="zh-CN" sz="2800" dirty="0">
                <a:solidFill>
                  <a:srgbClr val="00B050"/>
                </a:solidFill>
              </a:rPr>
              <a:t>intent-filter</a:t>
            </a:r>
            <a:r>
              <a:rPr lang="zh-CN" altLang="zh-CN" sz="2800" dirty="0">
                <a:solidFill>
                  <a:srgbClr val="00B050"/>
                </a:solidFill>
              </a:rPr>
              <a:t>查找与该</a:t>
            </a:r>
            <a:r>
              <a:rPr lang="en-US" altLang="zh-CN" sz="2800" dirty="0">
                <a:solidFill>
                  <a:srgbClr val="00B050"/>
                </a:solidFill>
              </a:rPr>
              <a:t>Intent</a:t>
            </a:r>
            <a:r>
              <a:rPr lang="zh-CN" altLang="zh-CN" sz="2800" dirty="0">
                <a:solidFill>
                  <a:srgbClr val="00B050"/>
                </a:solidFill>
              </a:rPr>
              <a:t>最合适的组件。</a:t>
            </a:r>
          </a:p>
          <a:p>
            <a:endParaRPr lang="zh-CN" alt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7209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solidFill>
                  <a:srgbClr val="FFC000"/>
                </a:solidFill>
              </a:rPr>
              <a:t>四、</a:t>
            </a:r>
            <a:r>
              <a:rPr lang="en-US" altLang="zh-CN" sz="3200" dirty="0">
                <a:solidFill>
                  <a:srgbClr val="FFC000"/>
                </a:solidFill>
              </a:rPr>
              <a:t>Intent 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196752"/>
            <a:ext cx="7903790" cy="498021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rgbClr val="92D050"/>
                </a:solidFill>
              </a:rPr>
              <a:t>Component </a:t>
            </a:r>
            <a:r>
              <a:rPr lang="zh-CN" altLang="en-US" sz="2400" dirty="0">
                <a:solidFill>
                  <a:srgbClr val="92D050"/>
                </a:solidFill>
              </a:rPr>
              <a:t>属性的案例如下： </a:t>
            </a:r>
            <a:r>
              <a:rPr lang="zh-CN" altLang="en-US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zh-CN" altLang="en-US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altLang="zh-CN" sz="2400" dirty="0">
                <a:solidFill>
                  <a:srgbClr val="00B0F0"/>
                </a:solidFill>
              </a:rPr>
              <a:t>1 Intent </a:t>
            </a:r>
            <a:r>
              <a:rPr lang="en-US" altLang="zh-CN" sz="2400" dirty="0" err="1">
                <a:solidFill>
                  <a:srgbClr val="00B0F0"/>
                </a:solidFill>
              </a:rPr>
              <a:t>intent</a:t>
            </a:r>
            <a:r>
              <a:rPr lang="en-US" altLang="zh-CN" sz="2400" dirty="0">
                <a:solidFill>
                  <a:srgbClr val="00B0F0"/>
                </a:solidFill>
              </a:rPr>
              <a:t> = new Intent(); //</a:t>
            </a:r>
            <a:r>
              <a:rPr lang="zh-CN" altLang="en-US" sz="2400" dirty="0">
                <a:solidFill>
                  <a:srgbClr val="00B0F0"/>
                </a:solidFill>
              </a:rPr>
              <a:t>创建一个意图对象</a:t>
            </a:r>
            <a:br>
              <a:rPr lang="zh-CN" altLang="en-US" sz="2400" dirty="0">
                <a:solidFill>
                  <a:srgbClr val="00B0F0"/>
                </a:solidFill>
              </a:rPr>
            </a:br>
            <a:r>
              <a:rPr lang="en-US" altLang="zh-CN" sz="2400" dirty="0">
                <a:solidFill>
                  <a:srgbClr val="00B0F0"/>
                </a:solidFill>
              </a:rPr>
              <a:t>2 //</a:t>
            </a:r>
            <a:r>
              <a:rPr lang="zh-CN" altLang="en-US" sz="2400" dirty="0">
                <a:solidFill>
                  <a:srgbClr val="00B0F0"/>
                </a:solidFill>
              </a:rPr>
              <a:t>创建组件，通过组件来响应</a:t>
            </a:r>
            <a:br>
              <a:rPr lang="zh-CN" altLang="en-US" sz="2400" dirty="0">
                <a:solidFill>
                  <a:srgbClr val="00B0F0"/>
                </a:solidFill>
              </a:rPr>
            </a:br>
            <a:r>
              <a:rPr lang="en-US" altLang="zh-CN" sz="2400" dirty="0">
                <a:solidFill>
                  <a:srgbClr val="00B0F0"/>
                </a:solidFill>
              </a:rPr>
              <a:t>3 </a:t>
            </a:r>
            <a:r>
              <a:rPr lang="en-US" altLang="zh-CN" sz="2400" dirty="0" err="1">
                <a:solidFill>
                  <a:srgbClr val="00B0F0"/>
                </a:solidFill>
              </a:rPr>
              <a:t>ComponentName</a:t>
            </a:r>
            <a:r>
              <a:rPr lang="en-US" altLang="zh-CN" sz="2400" dirty="0">
                <a:solidFill>
                  <a:srgbClr val="00B0F0"/>
                </a:solidFill>
              </a:rPr>
              <a:t> component = new </a:t>
            </a:r>
            <a:r>
              <a:rPr lang="en-US" altLang="zh-CN" sz="2400" dirty="0" err="1">
                <a:solidFill>
                  <a:srgbClr val="00B0F0"/>
                </a:solidFill>
              </a:rPr>
              <a:t>ComponentName</a:t>
            </a:r>
            <a:r>
              <a:rPr lang="en-US" altLang="zh-CN" sz="2400" dirty="0">
                <a:solidFill>
                  <a:srgbClr val="00B0F0"/>
                </a:solidFill>
              </a:rPr>
              <a:t>(</a:t>
            </a:r>
            <a:r>
              <a:rPr lang="en-US" altLang="zh-CN" sz="2400" dirty="0" err="1">
                <a:solidFill>
                  <a:srgbClr val="00B0F0"/>
                </a:solidFill>
              </a:rPr>
              <a:t>FirstActivity.this</a:t>
            </a:r>
            <a:r>
              <a:rPr lang="en-US" altLang="zh-CN" sz="2400" dirty="0">
                <a:solidFill>
                  <a:srgbClr val="00B0F0"/>
                </a:solidFill>
              </a:rPr>
              <a:t>, </a:t>
            </a:r>
            <a:r>
              <a:rPr lang="en-US" altLang="zh-CN" sz="2400" dirty="0" err="1">
                <a:solidFill>
                  <a:srgbClr val="00B0F0"/>
                </a:solidFill>
              </a:rPr>
              <a:t>SecondActivity.class</a:t>
            </a:r>
            <a:r>
              <a:rPr lang="en-US" altLang="zh-CN" sz="2400" dirty="0">
                <a:solidFill>
                  <a:srgbClr val="00B0F0"/>
                </a:solidFill>
              </a:rPr>
              <a:t>);</a:t>
            </a:r>
            <a:br>
              <a:rPr lang="en-US" altLang="zh-CN" sz="2400" dirty="0">
                <a:solidFill>
                  <a:srgbClr val="00B0F0"/>
                </a:solidFill>
              </a:rPr>
            </a:br>
            <a:r>
              <a:rPr lang="en-US" altLang="zh-CN" sz="2400" dirty="0">
                <a:solidFill>
                  <a:srgbClr val="00B0F0"/>
                </a:solidFill>
              </a:rPr>
              <a:t>4 </a:t>
            </a:r>
            <a:r>
              <a:rPr lang="en-US" altLang="zh-CN" sz="2400" dirty="0" err="1">
                <a:solidFill>
                  <a:srgbClr val="00B0F0"/>
                </a:solidFill>
              </a:rPr>
              <a:t>intent.setComponent</a:t>
            </a:r>
            <a:r>
              <a:rPr lang="en-US" altLang="zh-CN" sz="2400" dirty="0">
                <a:solidFill>
                  <a:srgbClr val="00B0F0"/>
                </a:solidFill>
              </a:rPr>
              <a:t>(component);</a:t>
            </a:r>
            <a:br>
              <a:rPr lang="en-US" altLang="zh-CN" sz="2400" dirty="0">
                <a:solidFill>
                  <a:srgbClr val="00B0F0"/>
                </a:solidFill>
              </a:rPr>
            </a:br>
            <a:r>
              <a:rPr lang="en-US" altLang="zh-CN" sz="2400" dirty="0">
                <a:solidFill>
                  <a:srgbClr val="00B0F0"/>
                </a:solidFill>
              </a:rPr>
              <a:t>5 </a:t>
            </a:r>
            <a:r>
              <a:rPr lang="en-US" altLang="zh-CN" sz="2400" dirty="0" err="1">
                <a:solidFill>
                  <a:srgbClr val="00B0F0"/>
                </a:solidFill>
              </a:rPr>
              <a:t>startActivity</a:t>
            </a:r>
            <a:r>
              <a:rPr lang="en-US" altLang="zh-CN" sz="2400" dirty="0">
                <a:solidFill>
                  <a:srgbClr val="00B0F0"/>
                </a:solidFill>
              </a:rPr>
              <a:t>(intent);</a:t>
            </a:r>
            <a:br>
              <a:rPr lang="en-US" altLang="zh-CN" sz="2400" dirty="0">
                <a:solidFill>
                  <a:srgbClr val="00B0F0"/>
                </a:solidFill>
              </a:rPr>
            </a:br>
            <a:r>
              <a:rPr lang="zh-CN" altLang="en-US" sz="2400" dirty="0">
                <a:solidFill>
                  <a:srgbClr val="92D050"/>
                </a:solidFill>
              </a:rPr>
              <a:t>简洁写法如下：</a:t>
            </a:r>
            <a:br>
              <a:rPr lang="zh-CN" altLang="en-US" sz="2400" dirty="0">
                <a:solidFill>
                  <a:srgbClr val="92D050"/>
                </a:solidFill>
              </a:rPr>
            </a:b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 Intent </a:t>
            </a:r>
            <a:r>
              <a:rPr lang="en-US" altLang="zh-CN" sz="24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intent</a:t>
            </a: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= new Intent();</a:t>
            </a:r>
            <a:b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 </a:t>
            </a:r>
            <a:r>
              <a:rPr lang="en-US" altLang="zh-CN" sz="24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intent.setClass</a:t>
            </a: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(</a:t>
            </a:r>
            <a:r>
              <a:rPr lang="en-US" altLang="zh-CN" sz="24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FirstActivity.this</a:t>
            </a: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, </a:t>
            </a:r>
            <a:r>
              <a:rPr lang="en-US" altLang="zh-CN" sz="24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SecondActivity.class</a:t>
            </a: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);</a:t>
            </a:r>
            <a:b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3 </a:t>
            </a:r>
            <a:r>
              <a:rPr lang="en-US" altLang="zh-CN" sz="24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startActivity</a:t>
            </a: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(intent);</a:t>
            </a:r>
            <a:b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zh-CN" altLang="en-US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最简结写法如下：</a:t>
            </a:r>
            <a:br>
              <a:rPr lang="zh-CN" altLang="en-US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 Intent </a:t>
            </a:r>
            <a:r>
              <a:rPr lang="en-US" altLang="zh-CN" sz="24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intent</a:t>
            </a: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= new Intent(</a:t>
            </a:r>
            <a:r>
              <a:rPr lang="en-US" altLang="zh-CN" sz="24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FirstActivity.this</a:t>
            </a: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, </a:t>
            </a:r>
            <a:r>
              <a:rPr lang="en-US" altLang="zh-CN" sz="24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SecondActivity.class</a:t>
            </a: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);</a:t>
            </a:r>
            <a:b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 </a:t>
            </a:r>
            <a:r>
              <a:rPr lang="en-US" altLang="zh-CN" sz="24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startActivity</a:t>
            </a: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(intent); 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032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solidFill>
                  <a:srgbClr val="FFC000"/>
                </a:solidFill>
              </a:rPr>
              <a:t>四、</a:t>
            </a:r>
            <a:r>
              <a:rPr lang="en-US" altLang="zh-CN" sz="3200" dirty="0">
                <a:solidFill>
                  <a:srgbClr val="FFC000"/>
                </a:solidFill>
              </a:rPr>
              <a:t>Intent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8352928" cy="5124227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>
                <a:solidFill>
                  <a:srgbClr val="FFC000"/>
                </a:solidFill>
              </a:rPr>
              <a:t>2. Action</a:t>
            </a:r>
            <a:r>
              <a:rPr lang="zh-CN" altLang="zh-CN" dirty="0">
                <a:solidFill>
                  <a:srgbClr val="FFC000"/>
                </a:solidFill>
              </a:rPr>
              <a:t>（动作）</a:t>
            </a:r>
            <a:endParaRPr lang="en-US" altLang="zh-CN" dirty="0" smtClean="0">
              <a:solidFill>
                <a:srgbClr val="00B0F0"/>
              </a:solidFill>
            </a:endParaRPr>
          </a:p>
          <a:p>
            <a:pPr marL="0" indent="0" algn="just">
              <a:buNone/>
            </a:pPr>
            <a:r>
              <a:rPr lang="zh-CN" altLang="en-US" dirty="0" smtClean="0">
                <a:solidFill>
                  <a:srgbClr val="00B0F0"/>
                </a:solidFill>
              </a:rPr>
              <a:t>在</a:t>
            </a:r>
            <a:r>
              <a:rPr lang="zh-CN" altLang="en-US" dirty="0">
                <a:solidFill>
                  <a:srgbClr val="00B0F0"/>
                </a:solidFill>
              </a:rPr>
              <a:t>日常生活中，当我们有意愿时，会有一个动词在其中。例如我想“做”作业、我要</a:t>
            </a:r>
            <a:r>
              <a:rPr lang="zh-CN" altLang="en-US" dirty="0" smtClean="0">
                <a:solidFill>
                  <a:srgbClr val="00B0F0"/>
                </a:solidFill>
              </a:rPr>
              <a:t>“听”音乐</a:t>
            </a:r>
            <a:r>
              <a:rPr lang="zh-CN" altLang="en-US" dirty="0">
                <a:solidFill>
                  <a:srgbClr val="00B0F0"/>
                </a:solidFill>
              </a:rPr>
              <a:t>等。在 </a:t>
            </a:r>
            <a:r>
              <a:rPr lang="en-US" altLang="zh-CN" dirty="0">
                <a:solidFill>
                  <a:srgbClr val="00B0F0"/>
                </a:solidFill>
              </a:rPr>
              <a:t>Intent </a:t>
            </a:r>
            <a:r>
              <a:rPr lang="zh-CN" altLang="en-US" dirty="0">
                <a:solidFill>
                  <a:srgbClr val="00B0F0"/>
                </a:solidFill>
              </a:rPr>
              <a:t>中 </a:t>
            </a:r>
            <a:r>
              <a:rPr lang="en-US" altLang="zh-CN" dirty="0">
                <a:solidFill>
                  <a:srgbClr val="00B0F0"/>
                </a:solidFill>
              </a:rPr>
              <a:t>Action </a:t>
            </a:r>
            <a:r>
              <a:rPr lang="zh-CN" altLang="en-US" dirty="0">
                <a:solidFill>
                  <a:srgbClr val="00B0F0"/>
                </a:solidFill>
              </a:rPr>
              <a:t>就是描述做、听等动作的，在指明一个 </a:t>
            </a:r>
            <a:r>
              <a:rPr lang="en-US" altLang="zh-CN" dirty="0">
                <a:solidFill>
                  <a:srgbClr val="00B0F0"/>
                </a:solidFill>
              </a:rPr>
              <a:t>Action </a:t>
            </a:r>
            <a:r>
              <a:rPr lang="zh-CN" altLang="en-US" dirty="0">
                <a:solidFill>
                  <a:srgbClr val="00B0F0"/>
                </a:solidFill>
              </a:rPr>
              <a:t>时，执行者将会</a:t>
            </a:r>
            <a:r>
              <a:rPr lang="zh-CN" altLang="en-US" dirty="0" smtClean="0">
                <a:solidFill>
                  <a:srgbClr val="00B0F0"/>
                </a:solidFill>
              </a:rPr>
              <a:t>按照</a:t>
            </a:r>
            <a:r>
              <a:rPr lang="zh-CN" altLang="en-US" dirty="0">
                <a:solidFill>
                  <a:srgbClr val="00B0F0"/>
                </a:solidFill>
              </a:rPr>
              <a:t>此动作的指示，接收相关输入，表现出对应的行为，产生相应的输出。</a:t>
            </a:r>
            <a:r>
              <a:rPr lang="en-US" altLang="zh-CN" dirty="0">
                <a:solidFill>
                  <a:srgbClr val="00B0F0"/>
                </a:solidFill>
              </a:rPr>
              <a:t>Action </a:t>
            </a:r>
            <a:r>
              <a:rPr lang="zh-CN" altLang="en-US" dirty="0">
                <a:solidFill>
                  <a:srgbClr val="00B0F0"/>
                </a:solidFill>
              </a:rPr>
              <a:t>是一个被</a:t>
            </a:r>
            <a:r>
              <a:rPr lang="zh-CN" altLang="en-US" dirty="0" smtClean="0">
                <a:solidFill>
                  <a:srgbClr val="00B0F0"/>
                </a:solidFill>
              </a:rPr>
              <a:t>执行的</a:t>
            </a:r>
            <a:r>
              <a:rPr lang="zh-CN" altLang="en-US" dirty="0">
                <a:solidFill>
                  <a:srgbClr val="00B0F0"/>
                </a:solidFill>
              </a:rPr>
              <a:t>动作字符串，用于描述一个 </a:t>
            </a:r>
            <a:r>
              <a:rPr lang="en-US" altLang="zh-CN" dirty="0">
                <a:solidFill>
                  <a:srgbClr val="00B0F0"/>
                </a:solidFill>
              </a:rPr>
              <a:t>Android </a:t>
            </a:r>
            <a:r>
              <a:rPr lang="zh-CN" altLang="en-US" dirty="0">
                <a:solidFill>
                  <a:srgbClr val="00B0F0"/>
                </a:solidFill>
              </a:rPr>
              <a:t>应用程序组件，一个 </a:t>
            </a:r>
            <a:r>
              <a:rPr lang="en-US" altLang="zh-CN" dirty="0">
                <a:solidFill>
                  <a:srgbClr val="00B0F0"/>
                </a:solidFill>
              </a:rPr>
              <a:t>Intent </a:t>
            </a:r>
            <a:r>
              <a:rPr lang="zh-CN" altLang="en-US" dirty="0">
                <a:solidFill>
                  <a:srgbClr val="00B0F0"/>
                </a:solidFill>
              </a:rPr>
              <a:t>可以包含多个 </a:t>
            </a:r>
            <a:r>
              <a:rPr lang="en-US" altLang="zh-CN" dirty="0">
                <a:solidFill>
                  <a:srgbClr val="00B0F0"/>
                </a:solidFill>
              </a:rPr>
              <a:t>Action</a:t>
            </a:r>
            <a:r>
              <a:rPr lang="zh-CN" altLang="en-US" dirty="0">
                <a:solidFill>
                  <a:srgbClr val="00B0F0"/>
                </a:solidFill>
              </a:rPr>
              <a:t>。</a:t>
            </a:r>
            <a:r>
              <a:rPr lang="zh-CN" altLang="en-US" dirty="0" smtClean="0">
                <a:solidFill>
                  <a:srgbClr val="00B0F0"/>
                </a:solidFill>
              </a:rPr>
              <a:t>在</a:t>
            </a:r>
            <a:r>
              <a:rPr lang="en-US" altLang="zh-CN" dirty="0" smtClean="0">
                <a:solidFill>
                  <a:srgbClr val="00B0F0"/>
                </a:solidFill>
              </a:rPr>
              <a:t>AndroidManifest.xml </a:t>
            </a:r>
            <a:r>
              <a:rPr lang="zh-CN" altLang="en-US" dirty="0">
                <a:solidFill>
                  <a:srgbClr val="00B0F0"/>
                </a:solidFill>
              </a:rPr>
              <a:t>的 </a:t>
            </a:r>
            <a:r>
              <a:rPr lang="en-US" altLang="zh-CN" dirty="0">
                <a:solidFill>
                  <a:srgbClr val="00B0F0"/>
                </a:solidFill>
              </a:rPr>
              <a:t>Activity </a:t>
            </a:r>
            <a:r>
              <a:rPr lang="zh-CN" altLang="en-US" dirty="0">
                <a:solidFill>
                  <a:srgbClr val="00B0F0"/>
                </a:solidFill>
              </a:rPr>
              <a:t>定义中，有一个</a:t>
            </a:r>
            <a:r>
              <a:rPr lang="en-US" altLang="zh-CN" dirty="0">
                <a:solidFill>
                  <a:srgbClr val="00B0F0"/>
                </a:solidFill>
              </a:rPr>
              <a:t>&lt;intent-filter&gt;</a:t>
            </a:r>
            <a:r>
              <a:rPr lang="zh-CN" altLang="en-US" dirty="0">
                <a:solidFill>
                  <a:srgbClr val="00B0F0"/>
                </a:solidFill>
              </a:rPr>
              <a:t>结点指定一个 </a:t>
            </a:r>
            <a:r>
              <a:rPr lang="en-US" altLang="zh-CN" dirty="0">
                <a:solidFill>
                  <a:srgbClr val="00B0F0"/>
                </a:solidFill>
              </a:rPr>
              <a:t>Action </a:t>
            </a:r>
            <a:r>
              <a:rPr lang="zh-CN" altLang="en-US" dirty="0">
                <a:solidFill>
                  <a:srgbClr val="00B0F0"/>
                </a:solidFill>
              </a:rPr>
              <a:t>列表用于标识</a:t>
            </a:r>
            <a:endParaRPr lang="en-US" altLang="zh-CN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00B0F0"/>
                </a:solidFill>
              </a:rPr>
              <a:t>Activity </a:t>
            </a:r>
            <a:r>
              <a:rPr lang="zh-CN" altLang="en-US" dirty="0">
                <a:solidFill>
                  <a:srgbClr val="00B0F0"/>
                </a:solidFill>
              </a:rPr>
              <a:t>所能接收的“动作”。 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938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772400" cy="864096"/>
          </a:xfrm>
        </p:spPr>
        <p:txBody>
          <a:bodyPr/>
          <a:lstStyle/>
          <a:p>
            <a:r>
              <a:rPr lang="en-US" altLang="zh-CN" sz="3200" dirty="0">
                <a:solidFill>
                  <a:srgbClr val="FFC000"/>
                </a:solidFill>
              </a:rPr>
              <a:t>2. Action</a:t>
            </a:r>
            <a:r>
              <a:rPr lang="zh-CN" altLang="zh-CN" sz="3200" dirty="0">
                <a:solidFill>
                  <a:srgbClr val="FFC000"/>
                </a:solidFill>
              </a:rPr>
              <a:t>（动作）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6348" y="888901"/>
            <a:ext cx="8291264" cy="5949280"/>
          </a:xfrm>
        </p:spPr>
        <p:txBody>
          <a:bodyPr/>
          <a:lstStyle/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585213"/>
              </p:ext>
            </p:extLst>
          </p:nvPr>
        </p:nvGraphicFramePr>
        <p:xfrm>
          <a:off x="539552" y="1628800"/>
          <a:ext cx="8280921" cy="5056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2758"/>
                <a:gridCol w="2129850"/>
                <a:gridCol w="2808313"/>
              </a:tblGrid>
              <a:tr h="399934">
                <a:tc>
                  <a:txBody>
                    <a:bodyPr/>
                    <a:lstStyle/>
                    <a:p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常量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目标组件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动作说明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534327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ACTION_BATTERY_LOW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BroadcastReceiver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提示电池电量过低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61066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ACTION_HEADSET_PLUG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BroadcastReceiver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耳机拔出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34327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ACTION_LOCALE_CHANGED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BroadcastReceiver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位置改变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451931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ACTION_SCREEN_OFF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BroadcastReceiver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屏幕已关闭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62613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ACTION_CREATE_SHORTCUT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创建快捷方式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69988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ACTION_MAIN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指定当前应用程序的入口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62613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ACTION.CALL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呼叫指定的电话号码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69988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ACTION_EDIT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指定数据给用户进行编辑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460254" y="1052736"/>
            <a:ext cx="316835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00B050"/>
                </a:solidFill>
              </a:rPr>
              <a:t>表</a:t>
            </a:r>
            <a:r>
              <a:rPr lang="en-US" altLang="zh-CN" dirty="0" smtClean="0">
                <a:solidFill>
                  <a:srgbClr val="00B050"/>
                </a:solidFill>
              </a:rPr>
              <a:t>7-2</a:t>
            </a:r>
            <a:r>
              <a:rPr lang="zh-CN" altLang="zh-CN" dirty="0">
                <a:solidFill>
                  <a:srgbClr val="00B050"/>
                </a:solidFill>
              </a:rPr>
              <a:t>常用的动作常量说明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128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solidFill>
                  <a:srgbClr val="FFC000"/>
                </a:solidFill>
              </a:rPr>
              <a:t>3. category</a:t>
            </a:r>
            <a:r>
              <a:rPr lang="zh-CN" altLang="zh-CN" sz="3200" dirty="0">
                <a:solidFill>
                  <a:srgbClr val="FFC000"/>
                </a:solidFill>
              </a:rPr>
              <a:t>（类别）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052736"/>
            <a:ext cx="8350696" cy="5086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rgbClr val="92D050"/>
                </a:solidFill>
              </a:rPr>
              <a:t>Category </a:t>
            </a:r>
            <a:r>
              <a:rPr lang="zh-CN" altLang="en-US" sz="2400" dirty="0">
                <a:solidFill>
                  <a:srgbClr val="92D050"/>
                </a:solidFill>
              </a:rPr>
              <a:t>用来表现动作的类别，它是 </a:t>
            </a:r>
            <a:r>
              <a:rPr lang="en-US" altLang="zh-CN" sz="2400" dirty="0">
                <a:solidFill>
                  <a:srgbClr val="92D050"/>
                </a:solidFill>
              </a:rPr>
              <a:t>Action </a:t>
            </a:r>
            <a:r>
              <a:rPr lang="zh-CN" altLang="en-US" sz="2400" dirty="0">
                <a:solidFill>
                  <a:srgbClr val="92D050"/>
                </a:solidFill>
              </a:rPr>
              <a:t>中要执行的动作的附加描述，可以将多个</a:t>
            </a:r>
            <a:r>
              <a:rPr lang="zh-CN" altLang="en-US" sz="2400" dirty="0" smtClean="0">
                <a:solidFill>
                  <a:srgbClr val="92D050"/>
                </a:solidFill>
              </a:rPr>
              <a:t>类别</a:t>
            </a:r>
            <a:r>
              <a:rPr lang="zh-CN" altLang="en-US" sz="2400" dirty="0">
                <a:solidFill>
                  <a:srgbClr val="92D050"/>
                </a:solidFill>
              </a:rPr>
              <a:t>描述放到一个 </a:t>
            </a:r>
            <a:r>
              <a:rPr lang="en-US" altLang="zh-CN" sz="2400" dirty="0">
                <a:solidFill>
                  <a:srgbClr val="92D050"/>
                </a:solidFill>
              </a:rPr>
              <a:t>Intent </a:t>
            </a:r>
            <a:r>
              <a:rPr lang="zh-CN" altLang="en-US" sz="2400" dirty="0">
                <a:solidFill>
                  <a:srgbClr val="92D050"/>
                </a:solidFill>
              </a:rPr>
              <a:t>对象中</a:t>
            </a:r>
            <a:r>
              <a:rPr lang="zh-CN" altLang="en-US" sz="2400" dirty="0" smtClean="0">
                <a:solidFill>
                  <a:srgbClr val="92D050"/>
                </a:solidFill>
              </a:rPr>
              <a:t>。</a:t>
            </a:r>
            <a:r>
              <a:rPr lang="zh-CN" altLang="zh-CN" sz="2400" dirty="0" smtClean="0">
                <a:solidFill>
                  <a:srgbClr val="92D050"/>
                </a:solidFill>
              </a:rPr>
              <a:t>常用</a:t>
            </a:r>
            <a:r>
              <a:rPr lang="zh-CN" altLang="zh-CN" sz="2400" dirty="0">
                <a:solidFill>
                  <a:srgbClr val="92D050"/>
                </a:solidFill>
              </a:rPr>
              <a:t>的类别</a:t>
            </a:r>
            <a:r>
              <a:rPr lang="zh-CN" altLang="zh-CN" sz="2400" dirty="0" smtClean="0">
                <a:solidFill>
                  <a:srgbClr val="92D050"/>
                </a:solidFill>
              </a:rPr>
              <a:t>常量说明</a:t>
            </a:r>
            <a:r>
              <a:rPr lang="zh-CN" altLang="en-US" sz="2400" dirty="0" smtClean="0">
                <a:solidFill>
                  <a:srgbClr val="92D050"/>
                </a:solidFill>
              </a:rPr>
              <a:t>如表</a:t>
            </a:r>
            <a:r>
              <a:rPr lang="en-US" altLang="zh-CN" sz="2400" dirty="0" smtClean="0">
                <a:solidFill>
                  <a:srgbClr val="92D050"/>
                </a:solidFill>
              </a:rPr>
              <a:t>7-3</a:t>
            </a:r>
            <a:r>
              <a:rPr lang="zh-CN" altLang="en-US" sz="2400" dirty="0" smtClean="0">
                <a:solidFill>
                  <a:srgbClr val="92D050"/>
                </a:solidFill>
              </a:rPr>
              <a:t>所示：</a:t>
            </a:r>
            <a:endParaRPr lang="zh-CN" altLang="zh-CN" sz="2400" dirty="0">
              <a:solidFill>
                <a:srgbClr val="92D050"/>
              </a:solidFill>
            </a:endParaRP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502936"/>
              </p:ext>
            </p:extLst>
          </p:nvPr>
        </p:nvGraphicFramePr>
        <p:xfrm>
          <a:off x="827584" y="2852936"/>
          <a:ext cx="7704856" cy="3027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4536504"/>
              </a:tblGrid>
              <a:tr h="414718">
                <a:tc>
                  <a:txBody>
                    <a:bodyPr/>
                    <a:lstStyle/>
                    <a:p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常量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说明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53434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CATEGORY_DEFAULT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设置这个种类来让组件成为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Intent Filter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中定义的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的默认动作。这对使用显式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Intent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启动的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是必要的。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414718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CATEGORY_BROWSABLE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指定该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能被浏览器安全调用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414718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CATEGORY_HOME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设置该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随系统启动而运行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414718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CATEGORY_LAUNCHER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显示顶级程序列表中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414718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CATEGORY_PREFERENCE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该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是参数面板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347864" y="2204864"/>
            <a:ext cx="280831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00B050"/>
                </a:solidFill>
              </a:rPr>
              <a:t>表</a:t>
            </a:r>
            <a:r>
              <a:rPr lang="en-US" altLang="zh-CN" dirty="0" smtClean="0">
                <a:solidFill>
                  <a:srgbClr val="00B050"/>
                </a:solidFill>
              </a:rPr>
              <a:t>7-3  </a:t>
            </a:r>
            <a:r>
              <a:rPr lang="zh-CN" altLang="zh-CN" dirty="0" smtClean="0">
                <a:solidFill>
                  <a:srgbClr val="00B050"/>
                </a:solidFill>
              </a:rPr>
              <a:t>类别</a:t>
            </a:r>
            <a:r>
              <a:rPr lang="zh-CN" altLang="zh-CN" dirty="0">
                <a:solidFill>
                  <a:srgbClr val="00B050"/>
                </a:solidFill>
              </a:rPr>
              <a:t>常量说明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43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59617"/>
          </a:xfrm>
        </p:spPr>
        <p:txBody>
          <a:bodyPr/>
          <a:lstStyle/>
          <a:p>
            <a:r>
              <a:rPr lang="en-US" altLang="zh-CN" sz="3200" dirty="0">
                <a:solidFill>
                  <a:srgbClr val="FFC000"/>
                </a:solidFill>
              </a:rPr>
              <a:t>4. Data</a:t>
            </a:r>
            <a:r>
              <a:rPr lang="zh-CN" altLang="zh-CN" sz="3200" dirty="0">
                <a:solidFill>
                  <a:srgbClr val="FFC000"/>
                </a:solidFill>
              </a:rPr>
              <a:t>（数据）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08720"/>
            <a:ext cx="7886700" cy="4695949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B050"/>
                </a:solidFill>
                <a:latin typeface="+mn-ea"/>
              </a:rPr>
              <a:t>Data</a:t>
            </a:r>
            <a:r>
              <a:rPr lang="zh-CN" altLang="zh-CN" dirty="0">
                <a:solidFill>
                  <a:srgbClr val="00B050"/>
                </a:solidFill>
                <a:latin typeface="+mn-ea"/>
              </a:rPr>
              <a:t>表示与动作要操纵的数据，</a:t>
            </a:r>
            <a:r>
              <a:rPr lang="en-US" altLang="zh-CN" dirty="0">
                <a:solidFill>
                  <a:srgbClr val="00B050"/>
                </a:solidFill>
                <a:latin typeface="+mn-ea"/>
              </a:rPr>
              <a:t>Data</a:t>
            </a:r>
            <a:r>
              <a:rPr lang="zh-CN" altLang="zh-CN" dirty="0">
                <a:solidFill>
                  <a:srgbClr val="00B050"/>
                </a:solidFill>
                <a:latin typeface="+mn-ea"/>
              </a:rPr>
              <a:t>属性是</a:t>
            </a:r>
            <a:r>
              <a:rPr lang="en-US" altLang="zh-CN" dirty="0">
                <a:solidFill>
                  <a:srgbClr val="00B050"/>
                </a:solidFill>
                <a:latin typeface="+mn-ea"/>
              </a:rPr>
              <a:t>Android</a:t>
            </a:r>
            <a:r>
              <a:rPr lang="zh-CN" altLang="zh-CN" dirty="0">
                <a:solidFill>
                  <a:srgbClr val="00B050"/>
                </a:solidFill>
                <a:latin typeface="+mn-ea"/>
              </a:rPr>
              <a:t>要访问的</a:t>
            </a:r>
            <a:r>
              <a:rPr lang="zh-CN" altLang="zh-CN" dirty="0" smtClean="0">
                <a:solidFill>
                  <a:srgbClr val="00B050"/>
                </a:solidFill>
                <a:latin typeface="+mn-ea"/>
              </a:rPr>
              <a:t>数据</a:t>
            </a:r>
            <a:r>
              <a:rPr lang="zh-CN" altLang="en-US" dirty="0" smtClean="0">
                <a:solidFill>
                  <a:srgbClr val="00B050"/>
                </a:solidFill>
                <a:latin typeface="+mn-ea"/>
              </a:rPr>
              <a:t>，</a:t>
            </a:r>
            <a:r>
              <a:rPr lang="zh-CN" altLang="zh-CN" dirty="0" smtClean="0">
                <a:solidFill>
                  <a:srgbClr val="00B050"/>
                </a:solidFill>
                <a:latin typeface="+mn-ea"/>
              </a:rPr>
              <a:t>和</a:t>
            </a:r>
            <a:r>
              <a:rPr lang="en-US" altLang="zh-CN" dirty="0">
                <a:solidFill>
                  <a:srgbClr val="00B050"/>
                </a:solidFill>
                <a:latin typeface="+mn-ea"/>
              </a:rPr>
              <a:t>action</a:t>
            </a:r>
            <a:r>
              <a:rPr lang="zh-CN" altLang="zh-CN" dirty="0">
                <a:solidFill>
                  <a:srgbClr val="00B050"/>
                </a:solidFill>
                <a:latin typeface="+mn-ea"/>
              </a:rPr>
              <a:t>、</a:t>
            </a:r>
            <a:r>
              <a:rPr lang="en-US" altLang="zh-CN" dirty="0">
                <a:solidFill>
                  <a:srgbClr val="00B050"/>
                </a:solidFill>
                <a:latin typeface="+mn-ea"/>
              </a:rPr>
              <a:t> Category</a:t>
            </a:r>
            <a:r>
              <a:rPr lang="zh-CN" altLang="zh-CN" dirty="0">
                <a:solidFill>
                  <a:srgbClr val="00B050"/>
                </a:solidFill>
                <a:latin typeface="+mn-ea"/>
              </a:rPr>
              <a:t>声明方式相同，也是在</a:t>
            </a:r>
            <a:r>
              <a:rPr lang="en-US" altLang="zh-CN" dirty="0">
                <a:solidFill>
                  <a:srgbClr val="00B050"/>
                </a:solidFill>
                <a:latin typeface="+mn-ea"/>
              </a:rPr>
              <a:t>&lt;intent-filter&gt;</a:t>
            </a:r>
            <a:r>
              <a:rPr lang="zh-CN" altLang="zh-CN" dirty="0">
                <a:solidFill>
                  <a:srgbClr val="00B050"/>
                </a:solidFill>
                <a:latin typeface="+mn-ea"/>
              </a:rPr>
              <a:t>中。</a:t>
            </a:r>
            <a:r>
              <a:rPr lang="en-US" altLang="zh-CN" dirty="0">
                <a:solidFill>
                  <a:srgbClr val="00B050"/>
                </a:solidFill>
                <a:latin typeface="+mn-ea"/>
              </a:rPr>
              <a:t>Data</a:t>
            </a:r>
            <a:r>
              <a:rPr lang="zh-CN" altLang="zh-CN" dirty="0">
                <a:solidFill>
                  <a:srgbClr val="00B050"/>
                </a:solidFill>
                <a:latin typeface="+mn-ea"/>
              </a:rPr>
              <a:t>是用一个</a:t>
            </a:r>
            <a:r>
              <a:rPr lang="en-US" altLang="zh-CN" dirty="0">
                <a:solidFill>
                  <a:srgbClr val="00B050"/>
                </a:solidFill>
                <a:latin typeface="+mn-ea"/>
              </a:rPr>
              <a:t>URI</a:t>
            </a:r>
            <a:r>
              <a:rPr lang="zh-CN" altLang="zh-CN" dirty="0">
                <a:solidFill>
                  <a:srgbClr val="00B050"/>
                </a:solidFill>
                <a:latin typeface="+mn-ea"/>
              </a:rPr>
              <a:t>对象来表示的，</a:t>
            </a:r>
            <a:r>
              <a:rPr lang="en-US" altLang="zh-CN" dirty="0">
                <a:solidFill>
                  <a:srgbClr val="00B050"/>
                </a:solidFill>
                <a:latin typeface="+mn-ea"/>
              </a:rPr>
              <a:t>URI</a:t>
            </a:r>
            <a:r>
              <a:rPr lang="zh-CN" altLang="zh-CN" dirty="0">
                <a:solidFill>
                  <a:srgbClr val="00B050"/>
                </a:solidFill>
                <a:latin typeface="+mn-ea"/>
              </a:rPr>
              <a:t>代表数据的地址，属于一种标识符。通常情况下，我们使用</a:t>
            </a:r>
            <a:r>
              <a:rPr lang="en-US" altLang="zh-CN" dirty="0" err="1">
                <a:solidFill>
                  <a:srgbClr val="00B050"/>
                </a:solidFill>
                <a:latin typeface="+mn-ea"/>
              </a:rPr>
              <a:t>action+data</a:t>
            </a:r>
            <a:r>
              <a:rPr lang="zh-CN" altLang="zh-CN" dirty="0">
                <a:solidFill>
                  <a:srgbClr val="00B050"/>
                </a:solidFill>
                <a:latin typeface="+mn-ea"/>
              </a:rPr>
              <a:t>属性的组合来描述一个意图。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06376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C000"/>
                </a:solidFill>
              </a:rPr>
              <a:t>四、</a:t>
            </a:r>
            <a:r>
              <a:rPr lang="en-US" altLang="zh-CN" dirty="0">
                <a:solidFill>
                  <a:srgbClr val="FFC000"/>
                </a:solidFill>
              </a:rPr>
              <a:t>Intent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412776"/>
            <a:ext cx="7886700" cy="4764187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solidFill>
                  <a:srgbClr val="FFC000"/>
                </a:solidFill>
              </a:rPr>
              <a:t>4</a:t>
            </a:r>
            <a:r>
              <a:rPr lang="en-US" altLang="zh-CN" dirty="0">
                <a:solidFill>
                  <a:srgbClr val="FFC000"/>
                </a:solidFill>
              </a:rPr>
              <a:t>. Data</a:t>
            </a:r>
            <a:r>
              <a:rPr lang="zh-CN" altLang="zh-CN" dirty="0">
                <a:solidFill>
                  <a:srgbClr val="FFC000"/>
                </a:solidFill>
              </a:rPr>
              <a:t>（数据）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en-US" dirty="0" smtClean="0">
                <a:solidFill>
                  <a:srgbClr val="92D050"/>
                </a:solidFill>
              </a:rPr>
              <a:t>通常</a:t>
            </a:r>
            <a:r>
              <a:rPr lang="zh-CN" altLang="en-US" dirty="0">
                <a:solidFill>
                  <a:srgbClr val="92D050"/>
                </a:solidFill>
              </a:rPr>
              <a:t>情况下，我们使用 </a:t>
            </a:r>
            <a:r>
              <a:rPr lang="en-US" altLang="zh-CN" dirty="0" err="1">
                <a:solidFill>
                  <a:srgbClr val="92D050"/>
                </a:solidFill>
              </a:rPr>
              <a:t>Action+Data</a:t>
            </a:r>
            <a:r>
              <a:rPr lang="en-US" altLang="zh-CN" dirty="0">
                <a:solidFill>
                  <a:srgbClr val="92D050"/>
                </a:solidFill>
              </a:rPr>
              <a:t> </a:t>
            </a:r>
            <a:r>
              <a:rPr lang="zh-CN" altLang="en-US" dirty="0">
                <a:solidFill>
                  <a:srgbClr val="92D050"/>
                </a:solidFill>
              </a:rPr>
              <a:t>属性的组合来描述一个意图。</a:t>
            </a:r>
            <a:br>
              <a:rPr lang="zh-CN" altLang="en-US" dirty="0">
                <a:solidFill>
                  <a:srgbClr val="92D050"/>
                </a:solidFill>
              </a:rPr>
            </a:br>
            <a:r>
              <a:rPr lang="zh-CN" altLang="en-US" dirty="0">
                <a:solidFill>
                  <a:srgbClr val="92D050"/>
                </a:solidFill>
              </a:rPr>
              <a:t>例如打开指定网页：</a:t>
            </a:r>
            <a:br>
              <a:rPr lang="zh-CN" altLang="en-US" dirty="0">
                <a:solidFill>
                  <a:srgbClr val="92D050"/>
                </a:solidFill>
              </a:rPr>
            </a:br>
            <a:r>
              <a:rPr lang="en-US" altLang="zh-CN" dirty="0">
                <a:solidFill>
                  <a:srgbClr val="92D050"/>
                </a:solidFill>
              </a:rPr>
              <a:t>1 Intent </a:t>
            </a:r>
            <a:r>
              <a:rPr lang="en-US" altLang="zh-CN" dirty="0" err="1">
                <a:solidFill>
                  <a:srgbClr val="92D050"/>
                </a:solidFill>
              </a:rPr>
              <a:t>intent</a:t>
            </a:r>
            <a:r>
              <a:rPr lang="en-US" altLang="zh-CN" dirty="0">
                <a:solidFill>
                  <a:srgbClr val="92D050"/>
                </a:solidFill>
              </a:rPr>
              <a:t> = new Intent();</a:t>
            </a:r>
            <a:br>
              <a:rPr lang="en-US" altLang="zh-CN" dirty="0">
                <a:solidFill>
                  <a:srgbClr val="92D050"/>
                </a:solidFill>
              </a:rPr>
            </a:br>
            <a:r>
              <a:rPr lang="en-US" altLang="zh-CN" dirty="0">
                <a:solidFill>
                  <a:srgbClr val="92D050"/>
                </a:solidFill>
              </a:rPr>
              <a:t>2 </a:t>
            </a:r>
            <a:r>
              <a:rPr lang="en-US" altLang="zh-CN" dirty="0" err="1">
                <a:solidFill>
                  <a:srgbClr val="92D050"/>
                </a:solidFill>
              </a:rPr>
              <a:t>intent.setAction</a:t>
            </a:r>
            <a:r>
              <a:rPr lang="en-US" altLang="zh-CN" dirty="0">
                <a:solidFill>
                  <a:srgbClr val="92D050"/>
                </a:solidFill>
              </a:rPr>
              <a:t>(</a:t>
            </a:r>
            <a:r>
              <a:rPr lang="en-US" altLang="zh-CN" dirty="0" err="1">
                <a:solidFill>
                  <a:srgbClr val="92D050"/>
                </a:solidFill>
              </a:rPr>
              <a:t>Intent.ACTION_VIEW</a:t>
            </a:r>
            <a:r>
              <a:rPr lang="en-US" altLang="zh-CN" dirty="0">
                <a:solidFill>
                  <a:srgbClr val="92D050"/>
                </a:solidFill>
              </a:rPr>
              <a:t>);</a:t>
            </a:r>
            <a:br>
              <a:rPr lang="en-US" altLang="zh-CN" dirty="0">
                <a:solidFill>
                  <a:srgbClr val="92D050"/>
                </a:solidFill>
              </a:rPr>
            </a:br>
            <a:r>
              <a:rPr lang="en-US" altLang="zh-CN" dirty="0">
                <a:solidFill>
                  <a:srgbClr val="92D050"/>
                </a:solidFill>
              </a:rPr>
              <a:t>3 Uri data = </a:t>
            </a:r>
            <a:r>
              <a:rPr lang="en-US" altLang="zh-CN" dirty="0" err="1">
                <a:solidFill>
                  <a:srgbClr val="92D050"/>
                </a:solidFill>
              </a:rPr>
              <a:t>Uri.parse</a:t>
            </a:r>
            <a:r>
              <a:rPr lang="en-US" altLang="zh-CN" dirty="0">
                <a:solidFill>
                  <a:srgbClr val="92D050"/>
                </a:solidFill>
              </a:rPr>
              <a:t>("http://www.163.com");</a:t>
            </a:r>
            <a:br>
              <a:rPr lang="en-US" altLang="zh-CN" dirty="0">
                <a:solidFill>
                  <a:srgbClr val="92D050"/>
                </a:solidFill>
              </a:rPr>
            </a:br>
            <a:r>
              <a:rPr lang="en-US" altLang="zh-CN" dirty="0">
                <a:solidFill>
                  <a:srgbClr val="92D050"/>
                </a:solidFill>
              </a:rPr>
              <a:t>4 </a:t>
            </a:r>
            <a:r>
              <a:rPr lang="en-US" altLang="zh-CN" dirty="0" err="1">
                <a:solidFill>
                  <a:srgbClr val="92D050"/>
                </a:solidFill>
              </a:rPr>
              <a:t>intent.setData</a:t>
            </a:r>
            <a:r>
              <a:rPr lang="en-US" altLang="zh-CN" dirty="0">
                <a:solidFill>
                  <a:srgbClr val="92D050"/>
                </a:solidFill>
              </a:rPr>
              <a:t>(data);</a:t>
            </a:r>
            <a:br>
              <a:rPr lang="en-US" altLang="zh-CN" dirty="0">
                <a:solidFill>
                  <a:srgbClr val="92D050"/>
                </a:solidFill>
              </a:rPr>
            </a:br>
            <a:r>
              <a:rPr lang="en-US" altLang="zh-CN" dirty="0">
                <a:solidFill>
                  <a:srgbClr val="92D050"/>
                </a:solidFill>
              </a:rPr>
              <a:t>5 </a:t>
            </a:r>
            <a:r>
              <a:rPr lang="en-US" altLang="zh-CN" dirty="0" err="1">
                <a:solidFill>
                  <a:srgbClr val="92D050"/>
                </a:solidFill>
              </a:rPr>
              <a:t>startActivity</a:t>
            </a:r>
            <a:r>
              <a:rPr lang="en-US" altLang="zh-CN" dirty="0">
                <a:solidFill>
                  <a:srgbClr val="92D050"/>
                </a:solidFill>
              </a:rPr>
              <a:t>(intent); 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673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9756" y="365126"/>
            <a:ext cx="7886700" cy="1325563"/>
          </a:xfrm>
        </p:spPr>
        <p:txBody>
          <a:bodyPr/>
          <a:lstStyle/>
          <a:p>
            <a:r>
              <a:rPr lang="zh-CN" altLang="en-US" dirty="0" smtClean="0"/>
              <a:t>   </a:t>
            </a:r>
            <a:r>
              <a:rPr lang="zh-CN" altLang="en-US" sz="2100" b="1" dirty="0" smtClean="0">
                <a:solidFill>
                  <a:srgbClr val="FFFF00"/>
                </a:solidFill>
                <a:latin typeface="微软雅黑" charset="0"/>
                <a:ea typeface="微软雅黑" charset="0"/>
                <a:cs typeface="微软雅黑" charset="0"/>
              </a:rPr>
              <a:t>目录</a:t>
            </a:r>
            <a:endParaRPr lang="zh-CN" altLang="en-US" sz="21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476672"/>
            <a:ext cx="36004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1640" y="620688"/>
            <a:ext cx="360040" cy="432048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67744" y="1466731"/>
            <a:ext cx="3960440" cy="576064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Activity</a:t>
            </a:r>
            <a:r>
              <a:rPr lang="zh-CN" altLang="zh-CN" sz="2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简介</a:t>
            </a:r>
            <a:endParaRPr lang="zh-CN" altLang="en-US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67744" y="2132856"/>
            <a:ext cx="3744416" cy="648072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Activity</a:t>
            </a:r>
            <a:r>
              <a:rPr lang="zh-CN" altLang="zh-CN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的四种状态</a:t>
            </a:r>
          </a:p>
        </p:txBody>
      </p:sp>
      <p:sp>
        <p:nvSpPr>
          <p:cNvPr id="14" name="矩形 13"/>
          <p:cNvSpPr/>
          <p:nvPr/>
        </p:nvSpPr>
        <p:spPr>
          <a:xfrm>
            <a:off x="2267744" y="2996952"/>
            <a:ext cx="4752528" cy="631389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Activity </a:t>
            </a:r>
            <a:r>
              <a:rPr lang="zh-CN" altLang="zh-CN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生命周期</a:t>
            </a:r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339752" y="3645024"/>
            <a:ext cx="3600400" cy="570273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Intent </a:t>
            </a:r>
            <a:endParaRPr lang="zh-CN" altLang="zh-CN" sz="24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23728" y="4365104"/>
            <a:ext cx="4248472" cy="72008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dirty="0" smtClean="0"/>
              <a:t>   </a:t>
            </a:r>
            <a:r>
              <a:rPr lang="en-US" altLang="zh-CN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Bundle</a:t>
            </a:r>
            <a:endParaRPr lang="zh-CN" altLang="en-US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39752" y="5085184"/>
            <a:ext cx="4590865" cy="639958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Activity</a:t>
            </a:r>
            <a:r>
              <a:rPr lang="zh-CN" altLang="zh-CN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传值与返回</a:t>
            </a:r>
            <a:endParaRPr lang="zh-CN" altLang="en-US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39752" y="5733256"/>
            <a:ext cx="3798777" cy="648072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本章小结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644" y="1412776"/>
            <a:ext cx="733425" cy="6572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169" y="2144857"/>
            <a:ext cx="714375" cy="67627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981" y="2895988"/>
            <a:ext cx="666750" cy="63817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19" y="3609019"/>
            <a:ext cx="752475" cy="6381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644" y="4322050"/>
            <a:ext cx="733425" cy="6572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169" y="5054131"/>
            <a:ext cx="714375" cy="67627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981" y="5805264"/>
            <a:ext cx="666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005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2400"/>
            <a:ext cx="8003232" cy="623892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dirty="0">
                <a:solidFill>
                  <a:srgbClr val="FFC000"/>
                </a:solidFill>
              </a:rPr>
              <a:t>5. extras</a:t>
            </a:r>
            <a:r>
              <a:rPr lang="zh-CN" altLang="zh-CN" sz="3200" dirty="0">
                <a:solidFill>
                  <a:srgbClr val="FFC000"/>
                </a:solidFill>
              </a:rPr>
              <a:t>（扩展信息</a:t>
            </a:r>
            <a:r>
              <a:rPr lang="zh-CN" altLang="zh-CN" sz="3200" dirty="0" smtClean="0">
                <a:solidFill>
                  <a:srgbClr val="FFC000"/>
                </a:solidFill>
              </a:rPr>
              <a:t>）</a:t>
            </a:r>
            <a:endParaRPr lang="en-US" altLang="zh-CN" dirty="0">
              <a:solidFill>
                <a:srgbClr val="00B050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Extras</a:t>
            </a:r>
            <a:r>
              <a:rPr lang="zh-CN" altLang="zh-CN" dirty="0">
                <a:solidFill>
                  <a:srgbClr val="00B050"/>
                </a:solidFill>
              </a:rPr>
              <a:t>属性主要用于传递目标组件所需要的额外的数据。通过</a:t>
            </a:r>
            <a:r>
              <a:rPr lang="en-US" altLang="zh-CN" dirty="0" err="1">
                <a:solidFill>
                  <a:srgbClr val="00B050"/>
                </a:solidFill>
              </a:rPr>
              <a:t>putExtras</a:t>
            </a:r>
            <a:r>
              <a:rPr lang="en-US" altLang="zh-CN" dirty="0">
                <a:solidFill>
                  <a:srgbClr val="00B050"/>
                </a:solidFill>
              </a:rPr>
              <a:t>()</a:t>
            </a:r>
            <a:r>
              <a:rPr lang="zh-CN" altLang="zh-CN" dirty="0">
                <a:solidFill>
                  <a:srgbClr val="00B050"/>
                </a:solidFill>
              </a:rPr>
              <a:t>方法设置</a:t>
            </a:r>
            <a:r>
              <a:rPr lang="zh-CN" altLang="zh-CN" dirty="0" smtClean="0">
                <a:solidFill>
                  <a:srgbClr val="00B050"/>
                </a:solidFill>
              </a:rPr>
              <a:t>。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sz="3200" dirty="0">
                <a:solidFill>
                  <a:srgbClr val="FFC000"/>
                </a:solidFill>
              </a:rPr>
              <a:t>6. Flags</a:t>
            </a:r>
            <a:r>
              <a:rPr lang="zh-CN" altLang="zh-CN" sz="3200" dirty="0">
                <a:solidFill>
                  <a:srgbClr val="FFC000"/>
                </a:solidFill>
              </a:rPr>
              <a:t>（标志）</a:t>
            </a:r>
          </a:p>
          <a:p>
            <a:pPr algn="just">
              <a:lnSpc>
                <a:spcPct val="150000"/>
              </a:lnSpc>
            </a:pPr>
            <a:r>
              <a:rPr lang="en-US" altLang="zh-CN" dirty="0" smtClean="0">
                <a:solidFill>
                  <a:srgbClr val="00B050"/>
                </a:solidFill>
              </a:rPr>
              <a:t> Flags</a:t>
            </a:r>
            <a:r>
              <a:rPr lang="zh-CN" altLang="zh-CN" dirty="0">
                <a:solidFill>
                  <a:srgbClr val="00B050"/>
                </a:solidFill>
              </a:rPr>
              <a:t>是各种类型的标志，许多标志用来指定</a:t>
            </a:r>
            <a:r>
              <a:rPr lang="en-US" altLang="zh-CN" dirty="0">
                <a:solidFill>
                  <a:srgbClr val="00B050"/>
                </a:solidFill>
              </a:rPr>
              <a:t>Android</a:t>
            </a:r>
            <a:r>
              <a:rPr lang="zh-CN" altLang="zh-CN" dirty="0">
                <a:solidFill>
                  <a:srgbClr val="00B050"/>
                </a:solidFill>
              </a:rPr>
              <a:t>系统以哪个方式去加载一个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00B050"/>
                </a:solidFill>
              </a:rPr>
              <a:t>Intent</a:t>
            </a:r>
            <a:r>
              <a:rPr lang="zh-CN" altLang="zh-CN" dirty="0">
                <a:solidFill>
                  <a:srgbClr val="00B050"/>
                </a:solidFill>
              </a:rPr>
              <a:t>可以分成显式和隐式两类。显式</a:t>
            </a:r>
            <a:r>
              <a:rPr lang="en-US" altLang="zh-CN" dirty="0">
                <a:solidFill>
                  <a:srgbClr val="00B050"/>
                </a:solidFill>
              </a:rPr>
              <a:t>Intent</a:t>
            </a:r>
            <a:r>
              <a:rPr lang="zh-CN" altLang="zh-CN" dirty="0">
                <a:solidFill>
                  <a:srgbClr val="00B050"/>
                </a:solidFill>
              </a:rPr>
              <a:t>通过组件名称来指定目标组件。</a:t>
            </a:r>
          </a:p>
          <a:p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5697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</p:spPr>
        <p:txBody>
          <a:bodyPr/>
          <a:lstStyle/>
          <a:p>
            <a:r>
              <a:rPr lang="zh-CN" altLang="en-US" dirty="0">
                <a:solidFill>
                  <a:srgbClr val="FFC000"/>
                </a:solidFill>
              </a:rPr>
              <a:t>四、</a:t>
            </a:r>
            <a:r>
              <a:rPr lang="en-US" altLang="zh-CN" dirty="0">
                <a:solidFill>
                  <a:srgbClr val="FFC000"/>
                </a:solidFill>
              </a:rPr>
              <a:t>Intent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196752"/>
            <a:ext cx="7886700" cy="498021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rgbClr val="92D050"/>
                </a:solidFill>
              </a:rPr>
              <a:t>Intent </a:t>
            </a:r>
            <a:r>
              <a:rPr lang="zh-CN" altLang="en-US" sz="2400" dirty="0">
                <a:solidFill>
                  <a:srgbClr val="92D050"/>
                </a:solidFill>
              </a:rPr>
              <a:t>可以分成显式和隐式两类</a:t>
            </a:r>
            <a:r>
              <a:rPr lang="zh-CN" altLang="en-US" sz="2400" dirty="0" smtClean="0">
                <a:solidFill>
                  <a:srgbClr val="92D050"/>
                </a:solidFill>
              </a:rPr>
              <a:t>。</a:t>
            </a:r>
            <a:endParaRPr lang="en-US" altLang="zh-CN" sz="2400" dirty="0" smtClean="0">
              <a:solidFill>
                <a:srgbClr val="92D050"/>
              </a:solidFill>
            </a:endParaRPr>
          </a:p>
          <a:p>
            <a:pPr algn="just"/>
            <a:r>
              <a:rPr lang="zh-CN" altLang="en-US" sz="2400" dirty="0" smtClean="0">
                <a:solidFill>
                  <a:srgbClr val="92D050"/>
                </a:solidFill>
              </a:rPr>
              <a:t>显</a:t>
            </a:r>
            <a:r>
              <a:rPr lang="zh-CN" altLang="en-US" sz="2400" dirty="0">
                <a:solidFill>
                  <a:srgbClr val="92D050"/>
                </a:solidFill>
              </a:rPr>
              <a:t>式 </a:t>
            </a:r>
            <a:r>
              <a:rPr lang="en-US" altLang="zh-CN" sz="2400" dirty="0">
                <a:solidFill>
                  <a:srgbClr val="92D050"/>
                </a:solidFill>
              </a:rPr>
              <a:t>Intent </a:t>
            </a:r>
            <a:r>
              <a:rPr lang="zh-CN" altLang="en-US" sz="2400" dirty="0">
                <a:solidFill>
                  <a:srgbClr val="92D050"/>
                </a:solidFill>
              </a:rPr>
              <a:t>通过组件名称来指定目标组件。由于其他</a:t>
            </a:r>
            <a:r>
              <a:rPr lang="zh-CN" altLang="en-US" sz="2400" dirty="0" smtClean="0">
                <a:solidFill>
                  <a:srgbClr val="92D050"/>
                </a:solidFill>
              </a:rPr>
              <a:t>应用程序</a:t>
            </a:r>
            <a:r>
              <a:rPr lang="zh-CN" altLang="en-US" sz="2400" dirty="0">
                <a:solidFill>
                  <a:srgbClr val="92D050"/>
                </a:solidFill>
              </a:rPr>
              <a:t>的组件名称对于开发人员来说通常是未知的，所以显式 </a:t>
            </a:r>
            <a:r>
              <a:rPr lang="en-US" altLang="zh-CN" sz="2400" dirty="0">
                <a:solidFill>
                  <a:srgbClr val="92D050"/>
                </a:solidFill>
              </a:rPr>
              <a:t>Intent </a:t>
            </a:r>
            <a:r>
              <a:rPr lang="zh-CN" altLang="en-US" sz="2400" dirty="0">
                <a:solidFill>
                  <a:srgbClr val="92D050"/>
                </a:solidFill>
              </a:rPr>
              <a:t>通常用于应用程序内部</a:t>
            </a:r>
            <a:r>
              <a:rPr lang="zh-CN" altLang="en-US" sz="2400" dirty="0" smtClean="0">
                <a:solidFill>
                  <a:srgbClr val="92D050"/>
                </a:solidFill>
              </a:rPr>
              <a:t>消息处理。</a:t>
            </a:r>
            <a:endParaRPr lang="en-US" altLang="zh-CN" sz="2400" dirty="0" smtClean="0">
              <a:solidFill>
                <a:srgbClr val="92D050"/>
              </a:solidFill>
            </a:endParaRPr>
          </a:p>
          <a:p>
            <a:pPr marL="0" indent="0">
              <a:buNone/>
            </a:pPr>
            <a:r>
              <a:rPr lang="zh-CN" altLang="en-US" sz="2400" dirty="0" smtClean="0">
                <a:solidFill>
                  <a:srgbClr val="92D050"/>
                </a:solidFill>
              </a:rPr>
              <a:t>   例如</a:t>
            </a:r>
            <a:r>
              <a:rPr lang="zh-CN" altLang="en-US" sz="2400" dirty="0">
                <a:solidFill>
                  <a:srgbClr val="92D050"/>
                </a:solidFill>
              </a:rPr>
              <a:t>一个 </a:t>
            </a:r>
            <a:r>
              <a:rPr lang="en-US" altLang="zh-CN" sz="2400" dirty="0">
                <a:solidFill>
                  <a:srgbClr val="92D050"/>
                </a:solidFill>
              </a:rPr>
              <a:t>Activity </a:t>
            </a:r>
            <a:r>
              <a:rPr lang="zh-CN" altLang="en-US" sz="2400" dirty="0">
                <a:solidFill>
                  <a:srgbClr val="92D050"/>
                </a:solidFill>
              </a:rPr>
              <a:t>启动 </a:t>
            </a:r>
            <a:r>
              <a:rPr lang="en-US" altLang="zh-CN" sz="2400" dirty="0">
                <a:solidFill>
                  <a:srgbClr val="92D050"/>
                </a:solidFill>
              </a:rPr>
              <a:t>Service </a:t>
            </a:r>
            <a:r>
              <a:rPr lang="zh-CN" altLang="en-US" sz="2400" dirty="0">
                <a:solidFill>
                  <a:srgbClr val="92D050"/>
                </a:solidFill>
              </a:rPr>
              <a:t>或其他 </a:t>
            </a:r>
            <a:r>
              <a:rPr lang="en-US" altLang="zh-CN" sz="2400" dirty="0">
                <a:solidFill>
                  <a:srgbClr val="92D050"/>
                </a:solidFill>
              </a:rPr>
              <a:t>Activity</a:t>
            </a:r>
            <a:r>
              <a:rPr lang="zh-CN" altLang="en-US" sz="2400" dirty="0" smtClean="0">
                <a:solidFill>
                  <a:srgbClr val="92D050"/>
                </a:solidFill>
              </a:rPr>
              <a:t>。</a:t>
            </a:r>
            <a:endParaRPr lang="en-US" altLang="zh-CN" sz="2400" dirty="0" smtClean="0">
              <a:solidFill>
                <a:srgbClr val="92D050"/>
              </a:solidFill>
            </a:endParaRPr>
          </a:p>
          <a:p>
            <a:pPr algn="just"/>
            <a:r>
              <a:rPr lang="zh-CN" altLang="en-US" sz="2400" dirty="0" smtClean="0">
                <a:solidFill>
                  <a:srgbClr val="92D050"/>
                </a:solidFill>
              </a:rPr>
              <a:t>隐</a:t>
            </a:r>
            <a:r>
              <a:rPr lang="zh-CN" altLang="en-US" sz="2400" dirty="0">
                <a:solidFill>
                  <a:srgbClr val="92D050"/>
                </a:solidFill>
              </a:rPr>
              <a:t>式 </a:t>
            </a:r>
            <a:r>
              <a:rPr lang="en-US" altLang="zh-CN" sz="2400" dirty="0">
                <a:solidFill>
                  <a:srgbClr val="92D050"/>
                </a:solidFill>
              </a:rPr>
              <a:t>Intent </a:t>
            </a:r>
            <a:r>
              <a:rPr lang="zh-CN" altLang="en-US" sz="2400" dirty="0">
                <a:solidFill>
                  <a:srgbClr val="92D050"/>
                </a:solidFill>
              </a:rPr>
              <a:t>不指定组件名称，通常</a:t>
            </a:r>
            <a:r>
              <a:rPr lang="zh-CN" altLang="en-US" sz="2400" dirty="0" smtClean="0">
                <a:solidFill>
                  <a:srgbClr val="92D050"/>
                </a:solidFill>
              </a:rPr>
              <a:t>用于</a:t>
            </a:r>
            <a:r>
              <a:rPr lang="zh-CN" altLang="en-US" sz="2400" dirty="0">
                <a:solidFill>
                  <a:srgbClr val="92D050"/>
                </a:solidFill>
              </a:rPr>
              <a:t>激活其他应用程序中的组件</a:t>
            </a:r>
            <a:r>
              <a:rPr lang="zh-CN" altLang="en-US" sz="2400" dirty="0" smtClean="0">
                <a:solidFill>
                  <a:srgbClr val="92D050"/>
                </a:solidFill>
              </a:rPr>
              <a:t>。</a:t>
            </a:r>
            <a:endParaRPr lang="en-US" altLang="zh-CN" sz="2400" dirty="0" smtClean="0">
              <a:solidFill>
                <a:srgbClr val="92D050"/>
              </a:solidFill>
            </a:endParaRPr>
          </a:p>
          <a:p>
            <a:pPr marL="0" indent="0" algn="just">
              <a:buNone/>
            </a:pPr>
            <a:r>
              <a:rPr lang="zh-CN" altLang="en-US" sz="2400" dirty="0" smtClean="0">
                <a:solidFill>
                  <a:srgbClr val="92D050"/>
                </a:solidFill>
              </a:rPr>
              <a:t>    隐</a:t>
            </a:r>
            <a:r>
              <a:rPr lang="zh-CN" altLang="en-US" sz="2400" dirty="0">
                <a:solidFill>
                  <a:srgbClr val="92D050"/>
                </a:solidFill>
              </a:rPr>
              <a:t>式 </a:t>
            </a:r>
            <a:r>
              <a:rPr lang="en-US" altLang="zh-CN" sz="2400" dirty="0">
                <a:solidFill>
                  <a:srgbClr val="92D050"/>
                </a:solidFill>
              </a:rPr>
              <a:t>Intent </a:t>
            </a:r>
            <a:r>
              <a:rPr lang="zh-CN" altLang="en-US" sz="2400" dirty="0">
                <a:solidFill>
                  <a:srgbClr val="92D050"/>
                </a:solidFill>
              </a:rPr>
              <a:t>处理机制</a:t>
            </a:r>
            <a:r>
              <a:rPr lang="zh-CN" altLang="en-US" sz="2400" dirty="0" smtClean="0">
                <a:solidFill>
                  <a:srgbClr val="92D050"/>
                </a:solidFill>
              </a:rPr>
              <a:t>是将 </a:t>
            </a:r>
            <a:r>
              <a:rPr lang="en-US" altLang="zh-CN" sz="2400" dirty="0" smtClean="0">
                <a:solidFill>
                  <a:srgbClr val="92D050"/>
                </a:solidFill>
              </a:rPr>
              <a:t>Android </a:t>
            </a:r>
            <a:r>
              <a:rPr lang="zh-CN" altLang="en-US" sz="2400" dirty="0">
                <a:solidFill>
                  <a:srgbClr val="92D050"/>
                </a:solidFill>
              </a:rPr>
              <a:t>中 </a:t>
            </a:r>
            <a:r>
              <a:rPr lang="en-US" altLang="zh-CN" sz="2400" dirty="0">
                <a:solidFill>
                  <a:srgbClr val="92D050"/>
                </a:solidFill>
              </a:rPr>
              <a:t>Intent </a:t>
            </a:r>
            <a:r>
              <a:rPr lang="zh-CN" altLang="en-US" sz="2400" dirty="0">
                <a:solidFill>
                  <a:srgbClr val="92D050"/>
                </a:solidFill>
              </a:rPr>
              <a:t>请求内容与</a:t>
            </a:r>
            <a:r>
              <a:rPr lang="zh-CN" altLang="en-US" sz="2400" dirty="0" smtClean="0">
                <a:solidFill>
                  <a:srgbClr val="92D050"/>
                </a:solidFill>
              </a:rPr>
              <a:t>应用程序 </a:t>
            </a:r>
            <a:r>
              <a:rPr lang="en-US" altLang="zh-CN" sz="2400" dirty="0" smtClean="0">
                <a:solidFill>
                  <a:srgbClr val="92D050"/>
                </a:solidFill>
              </a:rPr>
              <a:t>AndroidManifest.xml </a:t>
            </a:r>
            <a:r>
              <a:rPr lang="zh-CN" altLang="en-US" sz="2400" dirty="0">
                <a:solidFill>
                  <a:srgbClr val="92D050"/>
                </a:solidFill>
              </a:rPr>
              <a:t>文件中</a:t>
            </a:r>
            <a:r>
              <a:rPr lang="zh-CN" altLang="en-US" sz="2400" dirty="0" smtClean="0">
                <a:solidFill>
                  <a:srgbClr val="92D050"/>
                </a:solidFill>
              </a:rPr>
              <a:t>的</a:t>
            </a:r>
            <a:r>
              <a:rPr lang="en-US" altLang="zh-CN" sz="2400" dirty="0" err="1" smtClean="0">
                <a:solidFill>
                  <a:srgbClr val="92D050"/>
                </a:solidFill>
              </a:rPr>
              <a:t>IntentFilter</a:t>
            </a:r>
            <a:r>
              <a:rPr lang="en-US" altLang="zh-CN" sz="2400" dirty="0" smtClean="0">
                <a:solidFill>
                  <a:srgbClr val="92D050"/>
                </a:solidFill>
              </a:rPr>
              <a:t> </a:t>
            </a:r>
            <a:r>
              <a:rPr lang="zh-CN" altLang="en-US" sz="2400" dirty="0">
                <a:solidFill>
                  <a:srgbClr val="92D050"/>
                </a:solidFill>
              </a:rPr>
              <a:t>的过滤器比较，</a:t>
            </a:r>
            <a:r>
              <a:rPr lang="en-US" altLang="zh-CN" sz="2400" dirty="0" err="1">
                <a:solidFill>
                  <a:srgbClr val="92D050"/>
                </a:solidFill>
              </a:rPr>
              <a:t>IntentFilter</a:t>
            </a:r>
            <a:r>
              <a:rPr lang="en-US" altLang="zh-CN" sz="2400" dirty="0">
                <a:solidFill>
                  <a:srgbClr val="92D050"/>
                </a:solidFill>
              </a:rPr>
              <a:t> </a:t>
            </a:r>
            <a:r>
              <a:rPr lang="zh-CN" altLang="en-US" sz="2400" dirty="0">
                <a:solidFill>
                  <a:srgbClr val="92D050"/>
                </a:solidFill>
              </a:rPr>
              <a:t>包含系统中所有可能</a:t>
            </a:r>
            <a:r>
              <a:rPr lang="zh-CN" altLang="en-US" sz="2400" dirty="0" smtClean="0">
                <a:solidFill>
                  <a:srgbClr val="92D050"/>
                </a:solidFill>
              </a:rPr>
              <a:t>的供</a:t>
            </a:r>
            <a:r>
              <a:rPr lang="zh-CN" altLang="en-US" sz="2400" dirty="0">
                <a:solidFill>
                  <a:srgbClr val="92D050"/>
                </a:solidFill>
              </a:rPr>
              <a:t>选择组件。如果 </a:t>
            </a:r>
            <a:r>
              <a:rPr lang="en-US" altLang="zh-CN" sz="2400" dirty="0" err="1">
                <a:solidFill>
                  <a:srgbClr val="92D050"/>
                </a:solidFill>
              </a:rPr>
              <a:t>IntentFilter</a:t>
            </a:r>
            <a:r>
              <a:rPr lang="en-US" altLang="zh-CN" sz="2400" dirty="0">
                <a:solidFill>
                  <a:srgbClr val="92D050"/>
                </a:solidFill>
              </a:rPr>
              <a:t> </a:t>
            </a:r>
            <a:r>
              <a:rPr lang="zh-CN" altLang="en-US" sz="2400" dirty="0">
                <a:solidFill>
                  <a:srgbClr val="92D050"/>
                </a:solidFill>
              </a:rPr>
              <a:t>中某一个组件匹配隐式 </a:t>
            </a:r>
            <a:r>
              <a:rPr lang="en-US" altLang="zh-CN" sz="2400" dirty="0">
                <a:solidFill>
                  <a:srgbClr val="92D050"/>
                </a:solidFill>
              </a:rPr>
              <a:t>Intent </a:t>
            </a:r>
            <a:r>
              <a:rPr lang="zh-CN" altLang="en-US" sz="2400" dirty="0">
                <a:solidFill>
                  <a:srgbClr val="92D050"/>
                </a:solidFill>
              </a:rPr>
              <a:t>请求时，那么 </a:t>
            </a:r>
            <a:r>
              <a:rPr lang="en-US" altLang="zh-CN" sz="2400" dirty="0">
                <a:solidFill>
                  <a:srgbClr val="92D050"/>
                </a:solidFill>
              </a:rPr>
              <a:t>Android </a:t>
            </a:r>
            <a:r>
              <a:rPr lang="zh-CN" altLang="en-US" sz="2400" dirty="0">
                <a:solidFill>
                  <a:srgbClr val="92D050"/>
                </a:solidFill>
              </a:rPr>
              <a:t>就选择该</a:t>
            </a:r>
            <a:r>
              <a:rPr lang="zh-CN" altLang="en-US" sz="2400" dirty="0" smtClean="0">
                <a:solidFill>
                  <a:srgbClr val="92D050"/>
                </a:solidFill>
              </a:rPr>
              <a:t>组件</a:t>
            </a:r>
            <a:r>
              <a:rPr lang="zh-CN" altLang="en-US" sz="2400" dirty="0">
                <a:solidFill>
                  <a:srgbClr val="92D050"/>
                </a:solidFill>
              </a:rPr>
              <a:t>作为隐式 </a:t>
            </a:r>
            <a:r>
              <a:rPr lang="en-US" altLang="zh-CN" sz="2400" dirty="0">
                <a:solidFill>
                  <a:srgbClr val="92D050"/>
                </a:solidFill>
              </a:rPr>
              <a:t>Intent </a:t>
            </a:r>
            <a:r>
              <a:rPr lang="zh-CN" altLang="en-US" sz="2400" dirty="0">
                <a:solidFill>
                  <a:srgbClr val="92D050"/>
                </a:solidFill>
              </a:rPr>
              <a:t>的目标组件。 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166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</p:spPr>
        <p:txBody>
          <a:bodyPr/>
          <a:lstStyle/>
          <a:p>
            <a:r>
              <a:rPr lang="zh-CN" altLang="en-US" dirty="0">
                <a:solidFill>
                  <a:srgbClr val="FFC000"/>
                </a:solidFill>
              </a:rPr>
              <a:t>四、</a:t>
            </a:r>
            <a:r>
              <a:rPr lang="en-US" altLang="zh-CN" dirty="0">
                <a:solidFill>
                  <a:srgbClr val="FFC000"/>
                </a:solidFill>
              </a:rPr>
              <a:t>Intent</a:t>
            </a:r>
            <a:endParaRPr lang="zh-CN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09725" y="2835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28650" y="1412776"/>
            <a:ext cx="7886700" cy="476418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 smtClean="0">
                <a:solidFill>
                  <a:srgbClr val="92D050"/>
                </a:solidFill>
              </a:rPr>
              <a:t>根据书本例</a:t>
            </a:r>
            <a:r>
              <a:rPr lang="en-US" altLang="zh-CN" sz="2400" dirty="0" smtClean="0">
                <a:solidFill>
                  <a:srgbClr val="92D050"/>
                </a:solidFill>
              </a:rPr>
              <a:t>7-2</a:t>
            </a:r>
            <a:r>
              <a:rPr lang="zh-CN" altLang="en-US" sz="2400" dirty="0" smtClean="0">
                <a:solidFill>
                  <a:srgbClr val="92D050"/>
                </a:solidFill>
              </a:rPr>
              <a:t>所知，通过</a:t>
            </a:r>
            <a:r>
              <a:rPr lang="zh-CN" altLang="en-US" sz="2400" dirty="0">
                <a:solidFill>
                  <a:srgbClr val="92D050"/>
                </a:solidFill>
              </a:rPr>
              <a:t>使用 </a:t>
            </a:r>
            <a:r>
              <a:rPr lang="en-US" altLang="zh-CN" sz="2400" dirty="0">
                <a:solidFill>
                  <a:srgbClr val="92D050"/>
                </a:solidFill>
              </a:rPr>
              <a:t>Intent </a:t>
            </a:r>
            <a:r>
              <a:rPr lang="zh-CN" altLang="en-US" sz="2400" dirty="0">
                <a:solidFill>
                  <a:srgbClr val="92D050"/>
                </a:solidFill>
              </a:rPr>
              <a:t>的 </a:t>
            </a:r>
            <a:r>
              <a:rPr lang="en-US" altLang="zh-CN" sz="2400" dirty="0" err="1">
                <a:solidFill>
                  <a:srgbClr val="92D050"/>
                </a:solidFill>
              </a:rPr>
              <a:t>setAction</a:t>
            </a:r>
            <a:r>
              <a:rPr lang="en-US" altLang="zh-CN" sz="2400" dirty="0">
                <a:solidFill>
                  <a:srgbClr val="92D050"/>
                </a:solidFill>
              </a:rPr>
              <a:t>()</a:t>
            </a:r>
            <a:r>
              <a:rPr lang="zh-CN" altLang="en-US" sz="2400" dirty="0">
                <a:solidFill>
                  <a:srgbClr val="92D050"/>
                </a:solidFill>
              </a:rPr>
              <a:t>方法来完成隐式意图从一个应用程序跳转到另一</a:t>
            </a:r>
            <a:r>
              <a:rPr lang="zh-CN" altLang="en-US" sz="2400" dirty="0" smtClean="0">
                <a:solidFill>
                  <a:srgbClr val="92D050"/>
                </a:solidFill>
              </a:rPr>
              <a:t>个应用程序 。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20888"/>
            <a:ext cx="7600916" cy="318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409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</p:spPr>
        <p:txBody>
          <a:bodyPr/>
          <a:lstStyle/>
          <a:p>
            <a:r>
              <a:rPr lang="zh-CN" altLang="en-US" dirty="0">
                <a:solidFill>
                  <a:srgbClr val="FFC000"/>
                </a:solidFill>
              </a:rPr>
              <a:t>四、</a:t>
            </a:r>
            <a:r>
              <a:rPr lang="en-US" altLang="zh-CN" dirty="0">
                <a:solidFill>
                  <a:srgbClr val="FFC000"/>
                </a:solidFill>
              </a:rPr>
              <a:t>Intent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196752"/>
            <a:ext cx="7886700" cy="498021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92D050"/>
                </a:solidFill>
              </a:rPr>
              <a:t>通过使用 </a:t>
            </a:r>
            <a:r>
              <a:rPr lang="en-US" altLang="zh-CN" dirty="0">
                <a:solidFill>
                  <a:srgbClr val="92D050"/>
                </a:solidFill>
              </a:rPr>
              <a:t>Intent </a:t>
            </a:r>
            <a:r>
              <a:rPr lang="zh-CN" altLang="en-US" dirty="0">
                <a:solidFill>
                  <a:srgbClr val="92D050"/>
                </a:solidFill>
              </a:rPr>
              <a:t>的 </a:t>
            </a:r>
            <a:r>
              <a:rPr lang="en-US" altLang="zh-CN" dirty="0" err="1">
                <a:solidFill>
                  <a:srgbClr val="92D050"/>
                </a:solidFill>
              </a:rPr>
              <a:t>setClass</a:t>
            </a:r>
            <a:r>
              <a:rPr lang="en-US" altLang="zh-CN" dirty="0">
                <a:solidFill>
                  <a:srgbClr val="92D050"/>
                </a:solidFill>
              </a:rPr>
              <a:t>()</a:t>
            </a:r>
            <a:r>
              <a:rPr lang="zh-CN" altLang="en-US" dirty="0">
                <a:solidFill>
                  <a:srgbClr val="92D050"/>
                </a:solidFill>
              </a:rPr>
              <a:t>方法来完成显式意图跳转。 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20888"/>
            <a:ext cx="6572250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126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75642"/>
          </a:xfrm>
        </p:spPr>
        <p:txBody>
          <a:bodyPr/>
          <a:lstStyle/>
          <a:p>
            <a:r>
              <a:rPr lang="zh-CN" altLang="en-US" b="1" dirty="0">
                <a:solidFill>
                  <a:srgbClr val="FFC000"/>
                </a:solidFill>
              </a:rPr>
              <a:t>五、</a:t>
            </a:r>
            <a:r>
              <a:rPr lang="en-US" altLang="zh-CN" b="1" dirty="0">
                <a:solidFill>
                  <a:srgbClr val="FFC000"/>
                </a:solidFill>
              </a:rPr>
              <a:t>Bundle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496944" cy="4908203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在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Activity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生命周期中，很多地方都使用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Bundle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对象来保存数据。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Bundle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类所携带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的数据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类似于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Map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，用于存放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Key-Value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（键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-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值对）形式的值。通过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Bundle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类强大的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数据封装能力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，把将要传递的数据使用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Intent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对象来传递到不同的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Activity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中，然后再进行数据拆解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。</a:t>
            </a:r>
            <a:r>
              <a:rPr lang="en-US" altLang="zh-CN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Bundle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类来自于 </a:t>
            </a:r>
            <a:r>
              <a:rPr lang="en-US" altLang="zh-CN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android.os.Bundle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类，每个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Android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应用程序中都要用到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Bundle 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类，所以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在代码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开始的地方都使用“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import </a:t>
            </a:r>
            <a:r>
              <a:rPr lang="en-US" altLang="zh-CN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android.os.Bundle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;”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这样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的</a:t>
            </a:r>
            <a:endParaRPr lang="en-US" altLang="zh-CN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语句。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913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五、</a:t>
            </a:r>
            <a:r>
              <a:rPr lang="en-US" altLang="zh-CN" sz="3200" b="1" dirty="0" smtClean="0">
                <a:solidFill>
                  <a:srgbClr val="FFC000"/>
                </a:solidFill>
              </a:rPr>
              <a:t>Bundle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124744"/>
            <a:ext cx="7772400" cy="4942784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000" dirty="0">
                <a:solidFill>
                  <a:srgbClr val="00B050"/>
                </a:solidFill>
              </a:rPr>
              <a:t>Bundle</a:t>
            </a:r>
            <a:r>
              <a:rPr lang="zh-CN" altLang="zh-CN" sz="3000" dirty="0">
                <a:solidFill>
                  <a:srgbClr val="00B050"/>
                </a:solidFill>
              </a:rPr>
              <a:t>类常用方法</a:t>
            </a:r>
            <a:r>
              <a:rPr lang="zh-CN" altLang="zh-CN" sz="3000" dirty="0" smtClean="0">
                <a:solidFill>
                  <a:srgbClr val="00B050"/>
                </a:solidFill>
              </a:rPr>
              <a:t>说明</a:t>
            </a:r>
            <a:r>
              <a:rPr lang="zh-CN" altLang="en-US" sz="3000" dirty="0" smtClean="0">
                <a:solidFill>
                  <a:srgbClr val="00B050"/>
                </a:solidFill>
              </a:rPr>
              <a:t>如表</a:t>
            </a:r>
            <a:r>
              <a:rPr lang="en-US" altLang="zh-CN" sz="3000" dirty="0" smtClean="0">
                <a:solidFill>
                  <a:srgbClr val="00B050"/>
                </a:solidFill>
              </a:rPr>
              <a:t>7-4</a:t>
            </a:r>
            <a:r>
              <a:rPr lang="zh-CN" altLang="en-US" sz="3000" dirty="0" smtClean="0">
                <a:solidFill>
                  <a:srgbClr val="00B050"/>
                </a:solidFill>
              </a:rPr>
              <a:t>所示：</a:t>
            </a:r>
            <a:endParaRPr lang="en-US" altLang="zh-CN" sz="3000" dirty="0" smtClean="0">
              <a:solidFill>
                <a:srgbClr val="00B050"/>
              </a:solidFill>
            </a:endParaRPr>
          </a:p>
          <a:p>
            <a:endParaRPr lang="zh-CN" altLang="zh-CN" dirty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014258"/>
              </p:ext>
            </p:extLst>
          </p:nvPr>
        </p:nvGraphicFramePr>
        <p:xfrm>
          <a:off x="755576" y="2852936"/>
          <a:ext cx="7776863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7647"/>
                <a:gridCol w="3969216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方法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说明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void clear ()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从捆绑的映射中移除所有元素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String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getString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(String key)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返回指定键所映射的值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boolean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isEmpty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判断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Bundle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对象中是否有任何键值映射关系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void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putString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(String key, String value)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给指定的键关联一个指定的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类型值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void remove (String key)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删除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Bundle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对象中存在的该键的映射关系</a:t>
                      </a:r>
                      <a:endParaRPr lang="zh-CN" altLang="en-US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059832" y="2060848"/>
            <a:ext cx="259228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表</a:t>
            </a:r>
            <a:r>
              <a:rPr lang="en-US" altLang="zh-CN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7-4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Bundle</a:t>
            </a:r>
            <a:r>
              <a:rPr lang="zh-CN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类常用方法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24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</p:spPr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六、</a:t>
            </a:r>
            <a:r>
              <a:rPr lang="en-US" altLang="zh-CN" sz="3200" b="1" dirty="0">
                <a:solidFill>
                  <a:srgbClr val="FFC000"/>
                </a:solidFill>
              </a:rPr>
              <a:t>Activity</a:t>
            </a:r>
            <a:r>
              <a:rPr lang="zh-CN" altLang="zh-CN" sz="3200" b="1" dirty="0">
                <a:solidFill>
                  <a:srgbClr val="FFC000"/>
                </a:solidFill>
              </a:rPr>
              <a:t>传值与</a:t>
            </a:r>
            <a:r>
              <a:rPr lang="zh-CN" altLang="zh-CN" sz="3200" b="1" dirty="0" smtClean="0">
                <a:solidFill>
                  <a:srgbClr val="FFC000"/>
                </a:solidFill>
              </a:rPr>
              <a:t>返回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340768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如果想通过一个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Activity A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启动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Activity B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，并希望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Activity A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能从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Activity B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得到一些返回值，就需要以下三个步骤</a:t>
            </a:r>
            <a:r>
              <a:rPr lang="zh-CN" altLang="zh-CN" sz="26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600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）在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Activity A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中使用</a:t>
            </a:r>
            <a:r>
              <a:rPr lang="en-US" altLang="zh-CN" sz="2600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startActivityForResult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方法代</a:t>
            </a:r>
            <a:r>
              <a:rPr lang="en-US" altLang="zh-CN" sz="2600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startActivity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方法，告诉系统此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Activity A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需要返回结果。</a:t>
            </a:r>
          </a:p>
          <a:p>
            <a:pPr marL="0" indent="0">
              <a:buNone/>
            </a:pP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）在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Activity B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中使用</a:t>
            </a:r>
            <a:r>
              <a:rPr lang="en-US" altLang="zh-CN" sz="2600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setResult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方法中设置返回时要传递的数据。</a:t>
            </a:r>
          </a:p>
          <a:p>
            <a:pPr marL="0" indent="0">
              <a:buNone/>
            </a:pP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）在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Activity A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中使用</a:t>
            </a:r>
            <a:r>
              <a:rPr lang="en-US" altLang="zh-CN" sz="2600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onActivityResult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方法接收</a:t>
            </a:r>
            <a:r>
              <a:rPr lang="en-US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Activity B</a:t>
            </a:r>
            <a:r>
              <a:rPr lang="zh-CN" altLang="zh-CN" sz="26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返回的数据。</a:t>
            </a:r>
          </a:p>
          <a:p>
            <a:endParaRPr lang="zh-CN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147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</p:spPr>
        <p:txBody>
          <a:bodyPr/>
          <a:lstStyle/>
          <a:p>
            <a:r>
              <a:rPr lang="zh-CN" altLang="en-US" dirty="0">
                <a:solidFill>
                  <a:srgbClr val="FFC000"/>
                </a:solidFill>
              </a:rPr>
              <a:t>六、</a:t>
            </a:r>
            <a:r>
              <a:rPr lang="en-US" altLang="zh-CN" b="1" dirty="0">
                <a:solidFill>
                  <a:srgbClr val="FFC000"/>
                </a:solidFill>
              </a:rPr>
              <a:t>Activity</a:t>
            </a:r>
            <a:r>
              <a:rPr lang="zh-CN" altLang="zh-CN" b="1" dirty="0">
                <a:solidFill>
                  <a:srgbClr val="FFC000"/>
                </a:solidFill>
              </a:rPr>
              <a:t>传值与返回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196752"/>
            <a:ext cx="7886700" cy="4980211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【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例 </a:t>
            </a:r>
            <a:r>
              <a:rPr lang="en-US" altLang="zh-CN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7.3】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在 </a:t>
            </a:r>
            <a:r>
              <a:rPr lang="en-US" altLang="zh-CN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Android 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应用程序中，创建 </a:t>
            </a:r>
            <a:r>
              <a:rPr lang="en-US" altLang="zh-CN" sz="20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MainActivity</a:t>
            </a:r>
            <a:r>
              <a:rPr lang="en-US" altLang="zh-CN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与 </a:t>
            </a:r>
            <a:r>
              <a:rPr lang="en-US" altLang="zh-CN" sz="20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SubActivity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，通过</a:t>
            </a:r>
            <a:r>
              <a:rPr lang="zh-CN" alt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“保存数据”按钮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从 </a:t>
            </a:r>
            <a:r>
              <a:rPr lang="en-US" altLang="zh-CN" sz="20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MainActivity</a:t>
            </a:r>
            <a:r>
              <a:rPr lang="en-US" altLang="zh-CN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传一个数据到 </a:t>
            </a:r>
            <a:r>
              <a:rPr lang="en-US" altLang="zh-CN" sz="20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SubActivity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，通过“带回数据”</a:t>
            </a:r>
            <a:r>
              <a:rPr lang="zh-CN" alt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按钮从 </a:t>
            </a:r>
            <a:r>
              <a:rPr lang="en-US" altLang="zh-CN" sz="20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MainActivity</a:t>
            </a:r>
            <a:r>
              <a:rPr lang="en-US" altLang="zh-CN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中</a:t>
            </a:r>
            <a:r>
              <a:rPr lang="zh-CN" alt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启动</a:t>
            </a:r>
            <a:r>
              <a:rPr lang="en-US" altLang="zh-CN" sz="20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SubActivity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，</a:t>
            </a:r>
            <a:r>
              <a:rPr lang="zh-CN" alt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在 </a:t>
            </a:r>
            <a:r>
              <a:rPr lang="en-US" altLang="zh-CN" sz="20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SubActivity</a:t>
            </a:r>
            <a:r>
              <a:rPr lang="en-US" altLang="zh-CN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选择相关颜色改变 </a:t>
            </a:r>
            <a:r>
              <a:rPr lang="en-US" altLang="zh-CN" sz="20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MainActivity</a:t>
            </a:r>
            <a:r>
              <a:rPr lang="en-US" altLang="zh-CN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中“带回数据”按钮颜色。 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en-US" altLang="zh-CN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【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说明</a:t>
            </a:r>
            <a:r>
              <a:rPr lang="en-US" altLang="zh-CN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】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使用 </a:t>
            </a:r>
            <a:r>
              <a:rPr lang="en-US" altLang="zh-CN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Intent 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的 </a:t>
            </a:r>
            <a:r>
              <a:rPr lang="en-US" altLang="zh-CN" sz="20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putExtra</a:t>
            </a:r>
            <a:r>
              <a:rPr lang="en-US" altLang="zh-CN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()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绑定基本数据类型或使用 </a:t>
            </a:r>
            <a:r>
              <a:rPr lang="en-US" altLang="zh-CN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Intent </a:t>
            </a:r>
            <a:r>
              <a:rPr lang="zh-CN" alt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的</a:t>
            </a:r>
            <a:endParaRPr lang="en-US" altLang="zh-CN" sz="20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 </a:t>
            </a:r>
            <a:r>
              <a:rPr lang="en-US" altLang="zh-CN" sz="20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putExtras</a:t>
            </a:r>
            <a:r>
              <a:rPr lang="en-US" altLang="zh-CN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()</a:t>
            </a:r>
            <a:r>
              <a:rPr lang="zh-CN" alt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绑定 </a:t>
            </a:r>
            <a:r>
              <a:rPr lang="en-US" altLang="zh-CN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Bundle</a:t>
            </a:r>
            <a:r>
              <a:rPr lang="zh-CN" alt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对象。 </a:t>
            </a: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endParaRPr lang="zh-CN" alt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01008"/>
            <a:ext cx="7553325" cy="225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120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七、</a:t>
            </a:r>
            <a:r>
              <a:rPr lang="zh-CN" altLang="zh-CN" sz="3200" b="1" dirty="0" smtClean="0">
                <a:solidFill>
                  <a:srgbClr val="FFC000"/>
                </a:solidFill>
              </a:rPr>
              <a:t>本章</a:t>
            </a:r>
            <a:r>
              <a:rPr lang="zh-CN" altLang="zh-CN" sz="3200" b="1" dirty="0">
                <a:solidFill>
                  <a:srgbClr val="FFC000"/>
                </a:solidFill>
              </a:rPr>
              <a:t>小结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28650" y="1253331"/>
            <a:ext cx="8191822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00B050"/>
                </a:solidFill>
              </a:rPr>
              <a:t>本章主要对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的用途、四种状态、生命周期进行了详细介绍，接着通过示例对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生命周期运行机制做了讲解，然后对</a:t>
            </a:r>
            <a:r>
              <a:rPr lang="en-US" altLang="zh-CN" dirty="0">
                <a:solidFill>
                  <a:srgbClr val="00B050"/>
                </a:solidFill>
              </a:rPr>
              <a:t>Intent</a:t>
            </a:r>
            <a:r>
              <a:rPr lang="zh-CN" altLang="zh-CN" dirty="0">
                <a:solidFill>
                  <a:srgbClr val="00B050"/>
                </a:solidFill>
              </a:rPr>
              <a:t>与</a:t>
            </a:r>
            <a:r>
              <a:rPr lang="en-US" altLang="zh-CN" dirty="0">
                <a:solidFill>
                  <a:srgbClr val="00B050"/>
                </a:solidFill>
              </a:rPr>
              <a:t>Bundle</a:t>
            </a:r>
            <a:r>
              <a:rPr lang="zh-CN" altLang="zh-CN" dirty="0">
                <a:solidFill>
                  <a:srgbClr val="00B050"/>
                </a:solidFill>
              </a:rPr>
              <a:t>进行了介绍，并说明了</a:t>
            </a:r>
            <a:r>
              <a:rPr lang="en-US" altLang="zh-CN" dirty="0">
                <a:solidFill>
                  <a:srgbClr val="00B050"/>
                </a:solidFill>
              </a:rPr>
              <a:t>Bundle</a:t>
            </a:r>
            <a:r>
              <a:rPr lang="zh-CN" altLang="zh-CN" dirty="0">
                <a:solidFill>
                  <a:srgbClr val="00B050"/>
                </a:solidFill>
              </a:rPr>
              <a:t>在两个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之间来回传递数据的基本步骤。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63768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V="1">
            <a:off x="914400" y="466345"/>
            <a:ext cx="7772400" cy="45719"/>
          </a:xfrm>
        </p:spPr>
        <p:txBody>
          <a:bodyPr/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。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404664"/>
            <a:ext cx="7128792" cy="331236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21543559"/>
              </a:avLst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zh-CN" sz="8000" b="1" cap="all" spc="0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Thank you</a:t>
            </a:r>
            <a:endParaRPr lang="zh-CN" altLang="en-US" sz="8000" b="1" cap="all" spc="0" dirty="0">
              <a:ln/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61114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一、</a:t>
            </a:r>
            <a:r>
              <a:rPr lang="en-US" altLang="zh-CN" sz="3200" dirty="0" smtClean="0">
                <a:solidFill>
                  <a:srgbClr val="FFFF00"/>
                </a:solidFill>
              </a:rPr>
              <a:t>Activity</a:t>
            </a:r>
            <a:r>
              <a:rPr lang="zh-CN" altLang="zh-CN" sz="3200" dirty="0">
                <a:solidFill>
                  <a:srgbClr val="FFFF00"/>
                </a:solidFill>
              </a:rPr>
              <a:t>简介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40768"/>
            <a:ext cx="8119814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         Android</a:t>
            </a:r>
            <a:r>
              <a:rPr lang="zh-CN" altLang="zh-CN" dirty="0">
                <a:solidFill>
                  <a:srgbClr val="00B050"/>
                </a:solidFill>
              </a:rPr>
              <a:t>程序是由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Service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Content Provider</a:t>
            </a:r>
            <a:r>
              <a:rPr lang="zh-CN" altLang="zh-CN" dirty="0">
                <a:solidFill>
                  <a:srgbClr val="00B050"/>
                </a:solidFill>
              </a:rPr>
              <a:t>和</a:t>
            </a:r>
            <a:r>
              <a:rPr lang="en-US" altLang="zh-CN" dirty="0" err="1">
                <a:solidFill>
                  <a:srgbClr val="00B050"/>
                </a:solidFill>
              </a:rPr>
              <a:t>BroadcastReceiver</a:t>
            </a:r>
            <a:r>
              <a:rPr lang="zh-CN" altLang="zh-CN" dirty="0">
                <a:solidFill>
                  <a:srgbClr val="00B050"/>
                </a:solidFill>
              </a:rPr>
              <a:t>等组件组成，其中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是最基本也是最为常用的组件。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中所有操作都是与用户密切相关的，它负责与用户进行直接交互，通过使用</a:t>
            </a:r>
            <a:r>
              <a:rPr lang="en-US" altLang="zh-CN" dirty="0" err="1">
                <a:solidFill>
                  <a:srgbClr val="00B050"/>
                </a:solidFill>
              </a:rPr>
              <a:t>setContentView</a:t>
            </a:r>
            <a:r>
              <a:rPr lang="en-US" altLang="zh-CN" dirty="0">
                <a:solidFill>
                  <a:srgbClr val="00B050"/>
                </a:solidFill>
              </a:rPr>
              <a:t>(View)</a:t>
            </a:r>
            <a:r>
              <a:rPr lang="zh-CN" altLang="zh-CN" dirty="0">
                <a:solidFill>
                  <a:srgbClr val="00B050"/>
                </a:solidFill>
              </a:rPr>
              <a:t>来显示具体内容</a:t>
            </a:r>
            <a:r>
              <a:rPr lang="zh-CN" altLang="zh-CN" dirty="0" smtClean="0">
                <a:solidFill>
                  <a:srgbClr val="00B050"/>
                </a:solidFill>
              </a:rPr>
              <a:t>。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842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二、</a:t>
            </a:r>
            <a:r>
              <a:rPr lang="en-US" altLang="zh-CN" sz="3200" b="1" dirty="0" smtClean="0">
                <a:solidFill>
                  <a:srgbClr val="FFC000"/>
                </a:solidFill>
              </a:rPr>
              <a:t>Activity</a:t>
            </a:r>
            <a:r>
              <a:rPr lang="zh-CN" altLang="zh-CN" sz="3200" b="1" dirty="0">
                <a:solidFill>
                  <a:srgbClr val="FFC000"/>
                </a:solidFill>
              </a:rPr>
              <a:t>的四种状态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56792"/>
            <a:ext cx="38862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>
                <a:solidFill>
                  <a:srgbClr val="00B050"/>
                </a:solidFill>
              </a:rPr>
              <a:t>Running</a:t>
            </a:r>
            <a:r>
              <a:rPr lang="zh-CN" altLang="zh-CN" dirty="0">
                <a:solidFill>
                  <a:srgbClr val="00B050"/>
                </a:solidFill>
              </a:rPr>
              <a:t>状态：当一个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启动后，它将在屏幕最前端，处于栈的最顶端，此时它可以看见也可以获得焦点，可以接受用户输入等</a:t>
            </a:r>
            <a:r>
              <a:rPr lang="zh-CN" altLang="zh-CN" dirty="0" smtClean="0">
                <a:solidFill>
                  <a:srgbClr val="00B050"/>
                </a:solidFill>
              </a:rPr>
              <a:t>。</a:t>
            </a:r>
            <a:r>
              <a:rPr lang="zh-CN" altLang="en-US" dirty="0" smtClean="0">
                <a:solidFill>
                  <a:srgbClr val="00B050"/>
                </a:solidFill>
              </a:rPr>
              <a:t>如右图 </a:t>
            </a:r>
            <a:r>
              <a:rPr lang="en-US" altLang="zh-CN" dirty="0" smtClean="0">
                <a:solidFill>
                  <a:srgbClr val="00B050"/>
                </a:solidFill>
              </a:rPr>
              <a:t>7-1</a:t>
            </a:r>
            <a:r>
              <a:rPr lang="zh-CN" altLang="en-US" dirty="0" smtClean="0">
                <a:solidFill>
                  <a:srgbClr val="00B050"/>
                </a:solidFill>
              </a:rPr>
              <a:t>所示为</a:t>
            </a:r>
            <a:r>
              <a:rPr lang="en-US" altLang="zh-CN" dirty="0" err="1" smtClean="0">
                <a:solidFill>
                  <a:srgbClr val="00B050"/>
                </a:solidFill>
              </a:rPr>
              <a:t>Acitivity</a:t>
            </a:r>
            <a:r>
              <a:rPr lang="zh-CN" altLang="en-US" dirty="0" smtClean="0">
                <a:solidFill>
                  <a:srgbClr val="00B050"/>
                </a:solidFill>
              </a:rPr>
              <a:t>的一个</a:t>
            </a:r>
            <a:r>
              <a:rPr lang="en-US" altLang="zh-CN" dirty="0" smtClean="0">
                <a:solidFill>
                  <a:srgbClr val="00B050"/>
                </a:solidFill>
              </a:rPr>
              <a:t>Running</a:t>
            </a:r>
            <a:r>
              <a:rPr lang="zh-CN" altLang="en-US" dirty="0" smtClean="0">
                <a:solidFill>
                  <a:srgbClr val="00B050"/>
                </a:solidFill>
              </a:rPr>
              <a:t>状态。</a:t>
            </a:r>
            <a:endParaRPr lang="zh-CN" altLang="en-US" dirty="0">
              <a:solidFill>
                <a:srgbClr val="00B050"/>
              </a:solidFill>
            </a:endParaRPr>
          </a:p>
        </p:txBody>
      </p:sp>
      <p:pic>
        <p:nvPicPr>
          <p:cNvPr id="5" name="内容占位符 4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052736"/>
            <a:ext cx="3600400" cy="49685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48064" y="6216699"/>
            <a:ext cx="331236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00B050"/>
                </a:solidFill>
              </a:rPr>
              <a:t>图</a:t>
            </a:r>
            <a:r>
              <a:rPr lang="en-US" altLang="zh-CN" dirty="0">
                <a:solidFill>
                  <a:srgbClr val="00B050"/>
                </a:solidFill>
              </a:rPr>
              <a:t>7-1 Activity</a:t>
            </a:r>
            <a:r>
              <a:rPr lang="zh-CN" altLang="en-US" dirty="0">
                <a:solidFill>
                  <a:srgbClr val="00B050"/>
                </a:solidFill>
              </a:rPr>
              <a:t>的 </a:t>
            </a:r>
            <a:r>
              <a:rPr lang="en-US" altLang="zh-CN" dirty="0">
                <a:solidFill>
                  <a:srgbClr val="00B050"/>
                </a:solidFill>
              </a:rPr>
              <a:t>Running </a:t>
            </a:r>
            <a:r>
              <a:rPr lang="zh-CN" altLang="en-US" dirty="0">
                <a:solidFill>
                  <a:srgbClr val="00B050"/>
                </a:solidFill>
              </a:rPr>
              <a:t>状态</a:t>
            </a:r>
          </a:p>
        </p:txBody>
      </p:sp>
    </p:spTree>
    <p:extLst>
      <p:ext uri="{BB962C8B-B14F-4D97-AF65-F5344CB8AC3E}">
        <p14:creationId xmlns:p14="http://schemas.microsoft.com/office/powerpoint/2010/main" val="21648517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47650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FFC000"/>
                </a:solidFill>
              </a:rPr>
              <a:t>二、</a:t>
            </a:r>
            <a:r>
              <a:rPr lang="en-US" altLang="zh-CN" sz="3200" b="1" dirty="0">
                <a:solidFill>
                  <a:srgbClr val="FFC000"/>
                </a:solidFill>
              </a:rPr>
              <a:t>Activity</a:t>
            </a:r>
            <a:r>
              <a:rPr lang="zh-CN" altLang="zh-CN" sz="3200" b="1" dirty="0">
                <a:solidFill>
                  <a:srgbClr val="FFC000"/>
                </a:solidFill>
              </a:rPr>
              <a:t>的四种状态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3568" y="1268760"/>
            <a:ext cx="38862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>
                <a:solidFill>
                  <a:srgbClr val="00B050"/>
                </a:solidFill>
              </a:rPr>
              <a:t>Paused</a:t>
            </a:r>
            <a:r>
              <a:rPr lang="zh-CN" altLang="zh-CN" dirty="0">
                <a:solidFill>
                  <a:srgbClr val="00B050"/>
                </a:solidFill>
              </a:rPr>
              <a:t>状态：当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被另外一个透明的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Toast</a:t>
            </a:r>
            <a:r>
              <a:rPr lang="zh-CN" altLang="zh-CN" dirty="0">
                <a:solidFill>
                  <a:srgbClr val="00B050"/>
                </a:solidFill>
              </a:rPr>
              <a:t>和</a:t>
            </a:r>
            <a:r>
              <a:rPr lang="en-US" altLang="zh-CN" dirty="0" err="1">
                <a:solidFill>
                  <a:srgbClr val="00B050"/>
                </a:solidFill>
              </a:rPr>
              <a:t>AlertDialog</a:t>
            </a:r>
            <a:r>
              <a:rPr lang="zh-CN" altLang="zh-CN" dirty="0">
                <a:solidFill>
                  <a:srgbClr val="00B050"/>
                </a:solidFill>
              </a:rPr>
              <a:t>等覆盖时就处于暂停状态，此时它保留着所有的状态和成员信息，并且保持和窗口管理器的连接</a:t>
            </a:r>
            <a:r>
              <a:rPr lang="zh-CN" altLang="zh-CN" dirty="0" smtClean="0">
                <a:solidFill>
                  <a:srgbClr val="00B050"/>
                </a:solidFill>
              </a:rPr>
              <a:t>。</a:t>
            </a:r>
            <a:r>
              <a:rPr lang="zh-CN" altLang="en-US" dirty="0" smtClean="0">
                <a:solidFill>
                  <a:srgbClr val="00B050"/>
                </a:solidFill>
              </a:rPr>
              <a:t>如右图</a:t>
            </a:r>
            <a:r>
              <a:rPr lang="en-US" altLang="zh-CN" dirty="0" smtClean="0">
                <a:solidFill>
                  <a:srgbClr val="00B050"/>
                </a:solidFill>
              </a:rPr>
              <a:t>7-2</a:t>
            </a:r>
            <a:r>
              <a:rPr lang="zh-CN" altLang="en-US" dirty="0" smtClean="0">
                <a:solidFill>
                  <a:srgbClr val="00B050"/>
                </a:solidFill>
              </a:rPr>
              <a:t>所示为</a:t>
            </a:r>
            <a:r>
              <a:rPr lang="en-US" altLang="zh-CN" dirty="0" err="1" smtClean="0">
                <a:solidFill>
                  <a:srgbClr val="00B050"/>
                </a:solidFill>
              </a:rPr>
              <a:t>Acivity</a:t>
            </a:r>
            <a:r>
              <a:rPr lang="zh-CN" altLang="en-US" dirty="0" smtClean="0">
                <a:solidFill>
                  <a:srgbClr val="00B050"/>
                </a:solidFill>
              </a:rPr>
              <a:t>的一个</a:t>
            </a:r>
            <a:r>
              <a:rPr lang="en-US" altLang="zh-CN" dirty="0" smtClean="0">
                <a:solidFill>
                  <a:srgbClr val="00B050"/>
                </a:solidFill>
              </a:rPr>
              <a:t>Paused</a:t>
            </a:r>
            <a:r>
              <a:rPr lang="zh-CN" altLang="en-US" dirty="0" smtClean="0">
                <a:solidFill>
                  <a:srgbClr val="00B050"/>
                </a:solidFill>
              </a:rPr>
              <a:t>状态。</a:t>
            </a:r>
            <a:endParaRPr lang="zh-CN" altLang="en-US" dirty="0">
              <a:solidFill>
                <a:srgbClr val="00B050"/>
              </a:solidFill>
            </a:endParaRPr>
          </a:p>
        </p:txBody>
      </p:sp>
      <p:pic>
        <p:nvPicPr>
          <p:cNvPr id="5" name="内容占位符 4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414" y="1124744"/>
            <a:ext cx="3320033" cy="475252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92080" y="5877272"/>
            <a:ext cx="309634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00B050"/>
                </a:solidFill>
              </a:rPr>
              <a:t>图</a:t>
            </a:r>
            <a:r>
              <a:rPr lang="en-US" altLang="zh-CN" dirty="0">
                <a:solidFill>
                  <a:srgbClr val="00B050"/>
                </a:solidFill>
              </a:rPr>
              <a:t>7-2 Activity</a:t>
            </a:r>
            <a:r>
              <a:rPr lang="zh-CN" altLang="en-US" dirty="0">
                <a:solidFill>
                  <a:srgbClr val="00B050"/>
                </a:solidFill>
              </a:rPr>
              <a:t>的 </a:t>
            </a:r>
            <a:r>
              <a:rPr lang="en-US" altLang="zh-CN" dirty="0">
                <a:solidFill>
                  <a:srgbClr val="00B050"/>
                </a:solidFill>
              </a:rPr>
              <a:t>Paused </a:t>
            </a:r>
            <a:r>
              <a:rPr lang="zh-CN" altLang="en-US" dirty="0">
                <a:solidFill>
                  <a:srgbClr val="00B050"/>
                </a:solidFill>
              </a:rPr>
              <a:t>状态</a:t>
            </a:r>
          </a:p>
        </p:txBody>
      </p:sp>
    </p:spTree>
    <p:extLst>
      <p:ext uri="{BB962C8B-B14F-4D97-AF65-F5344CB8AC3E}">
        <p14:creationId xmlns:p14="http://schemas.microsoft.com/office/powerpoint/2010/main" val="1899683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>
                <a:solidFill>
                  <a:srgbClr val="FFC000"/>
                </a:solidFill>
              </a:rPr>
              <a:t>二、</a:t>
            </a:r>
            <a:r>
              <a:rPr lang="en-US" altLang="zh-CN" sz="3200" b="1" dirty="0">
                <a:solidFill>
                  <a:srgbClr val="FFC000"/>
                </a:solidFill>
              </a:rPr>
              <a:t>Activity</a:t>
            </a:r>
            <a:r>
              <a:rPr lang="zh-CN" altLang="zh-CN" sz="3200" b="1" dirty="0">
                <a:solidFill>
                  <a:srgbClr val="FFC000"/>
                </a:solidFill>
              </a:rPr>
              <a:t>的四种状态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154918"/>
            <a:ext cx="7886700" cy="4548163"/>
          </a:xfrm>
        </p:spPr>
        <p:txBody>
          <a:bodyPr/>
          <a:lstStyle/>
          <a:p>
            <a:pPr marL="0" lvl="0" indent="0">
              <a:lnSpc>
                <a:spcPts val="5000"/>
              </a:lnSpc>
              <a:buNone/>
            </a:pPr>
            <a:r>
              <a:rPr lang="en-US" altLang="zh-CN" sz="3600" dirty="0">
                <a:solidFill>
                  <a:srgbClr val="00B050"/>
                </a:solidFill>
              </a:rPr>
              <a:t>Stopped</a:t>
            </a:r>
            <a:r>
              <a:rPr lang="zh-CN" altLang="zh-CN" sz="3600" dirty="0">
                <a:solidFill>
                  <a:srgbClr val="00B050"/>
                </a:solidFill>
              </a:rPr>
              <a:t>状态：当完全被另一个</a:t>
            </a:r>
            <a:r>
              <a:rPr lang="en-US" altLang="zh-CN" sz="3600" dirty="0">
                <a:solidFill>
                  <a:srgbClr val="00B050"/>
                </a:solidFill>
              </a:rPr>
              <a:t>Activity</a:t>
            </a:r>
            <a:r>
              <a:rPr lang="zh-CN" altLang="zh-CN" sz="3600" dirty="0">
                <a:solidFill>
                  <a:srgbClr val="00B050"/>
                </a:solidFill>
              </a:rPr>
              <a:t>遮挡时就处于停止状态，它仍然保留着所有的状态和成员信息。只是对用户不可见，当其他地方需要内存时它往往被系统杀掉。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97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5"/>
          <p:cNvSpPr>
            <a:spLocks noGrp="1"/>
          </p:cNvSpPr>
          <p:nvPr>
            <p:ph idx="1"/>
          </p:nvPr>
        </p:nvSpPr>
        <p:spPr>
          <a:xfrm>
            <a:off x="539552" y="1340768"/>
            <a:ext cx="7772400" cy="4572000"/>
          </a:xfrm>
        </p:spPr>
        <p:txBody>
          <a:bodyPr/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Killed</a:t>
            </a:r>
            <a:r>
              <a:rPr lang="zh-CN" altLang="zh-CN" dirty="0">
                <a:solidFill>
                  <a:srgbClr val="00B050"/>
                </a:solidFill>
              </a:rPr>
              <a:t>状态：</a:t>
            </a:r>
            <a:r>
              <a:rPr lang="en-US" altLang="zh-CN" dirty="0">
                <a:solidFill>
                  <a:srgbClr val="00B050"/>
                </a:solidFill>
              </a:rPr>
              <a:t>Activity </a:t>
            </a:r>
            <a:r>
              <a:rPr lang="zh-CN" altLang="zh-CN" dirty="0">
                <a:solidFill>
                  <a:srgbClr val="00B050"/>
                </a:solidFill>
              </a:rPr>
              <a:t>尚未被启动、已经被手动终止，或已经被系统回收时处于非活动的状态，此时它被移除出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栈中，需要重新启动才可以使用。</a:t>
            </a:r>
          </a:p>
          <a:p>
            <a:endParaRPr lang="zh-CN" altLang="en-US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772400" cy="914400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FFC000"/>
                </a:solidFill>
              </a:rPr>
              <a:t>二、</a:t>
            </a:r>
            <a:r>
              <a:rPr lang="en-US" altLang="zh-CN" sz="3200" b="1" dirty="0">
                <a:solidFill>
                  <a:srgbClr val="FFC000"/>
                </a:solidFill>
              </a:rPr>
              <a:t>Activity</a:t>
            </a:r>
            <a:r>
              <a:rPr lang="zh-CN" altLang="zh-CN" sz="3200" b="1" dirty="0">
                <a:solidFill>
                  <a:srgbClr val="FFC000"/>
                </a:solidFill>
              </a:rPr>
              <a:t>的四种状态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08744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三、</a:t>
            </a:r>
            <a:r>
              <a:rPr lang="en-US" altLang="zh-CN" sz="3200" b="1" dirty="0" smtClean="0">
                <a:solidFill>
                  <a:srgbClr val="FFC000"/>
                </a:solidFill>
              </a:rPr>
              <a:t>Activity </a:t>
            </a:r>
            <a:r>
              <a:rPr lang="zh-CN" altLang="zh-CN" sz="3200" b="1" dirty="0">
                <a:solidFill>
                  <a:srgbClr val="FFC000"/>
                </a:solidFill>
              </a:rPr>
              <a:t>生命周期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3400" y="1052736"/>
            <a:ext cx="4038600" cy="48836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zh-CN" altLang="zh-CN" dirty="0">
                <a:solidFill>
                  <a:srgbClr val="00B050"/>
                </a:solidFill>
              </a:rPr>
              <a:t>所有继承自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的类都会重写</a:t>
            </a:r>
            <a:r>
              <a:rPr lang="en-US" altLang="zh-CN" dirty="0" err="1">
                <a:solidFill>
                  <a:srgbClr val="00B050"/>
                </a:solidFill>
              </a:rPr>
              <a:t>onCreate</a:t>
            </a:r>
            <a:r>
              <a:rPr lang="en-US" altLang="zh-CN" dirty="0">
                <a:solidFill>
                  <a:srgbClr val="00B050"/>
                </a:solidFill>
              </a:rPr>
              <a:t>()</a:t>
            </a:r>
            <a:r>
              <a:rPr lang="zh-CN" altLang="zh-CN" dirty="0">
                <a:solidFill>
                  <a:srgbClr val="00B050"/>
                </a:solidFill>
              </a:rPr>
              <a:t>方法，程序运行会</a:t>
            </a:r>
            <a:r>
              <a:rPr lang="zh-CN" altLang="zh-CN" dirty="0" smtClean="0">
                <a:solidFill>
                  <a:srgbClr val="00B050"/>
                </a:solidFill>
              </a:rPr>
              <a:t>自动</a:t>
            </a:r>
            <a:r>
              <a:rPr lang="zh-CN" altLang="en-US" dirty="0">
                <a:solidFill>
                  <a:srgbClr val="00B050"/>
                </a:solidFill>
              </a:rPr>
              <a:t>运</a:t>
            </a:r>
            <a:r>
              <a:rPr lang="zh-CN" altLang="zh-CN" dirty="0" smtClean="0">
                <a:solidFill>
                  <a:srgbClr val="00B050"/>
                </a:solidFill>
              </a:rPr>
              <a:t>行</a:t>
            </a:r>
            <a:r>
              <a:rPr lang="zh-CN" altLang="zh-CN" dirty="0">
                <a:solidFill>
                  <a:srgbClr val="00B050"/>
                </a:solidFill>
              </a:rPr>
              <a:t>此方法。 在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类中还有</a:t>
            </a:r>
            <a:r>
              <a:rPr lang="en-US" altLang="zh-CN" dirty="0" err="1">
                <a:solidFill>
                  <a:srgbClr val="00B050"/>
                </a:solidFill>
              </a:rPr>
              <a:t>onStart</a:t>
            </a:r>
            <a:r>
              <a:rPr lang="en-US" altLang="zh-CN" dirty="0">
                <a:solidFill>
                  <a:srgbClr val="00B050"/>
                </a:solidFill>
              </a:rPr>
              <a:t>()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 </a:t>
            </a:r>
            <a:r>
              <a:rPr lang="en-US" altLang="zh-CN" dirty="0" err="1">
                <a:solidFill>
                  <a:srgbClr val="00B050"/>
                </a:solidFill>
              </a:rPr>
              <a:t>onPause</a:t>
            </a:r>
            <a:r>
              <a:rPr lang="en-US" altLang="zh-CN" dirty="0" smtClean="0">
                <a:solidFill>
                  <a:srgbClr val="00B050"/>
                </a:solidFill>
              </a:rPr>
              <a:t>()</a:t>
            </a:r>
            <a:r>
              <a:rPr lang="zh-CN" altLang="zh-CN" dirty="0" smtClean="0">
                <a:solidFill>
                  <a:srgbClr val="00B050"/>
                </a:solidFill>
              </a:rPr>
              <a:t>、</a:t>
            </a:r>
            <a:r>
              <a:rPr lang="en-US" altLang="zh-CN" dirty="0" err="1" smtClean="0">
                <a:solidFill>
                  <a:srgbClr val="00B050"/>
                </a:solidFill>
              </a:rPr>
              <a:t>onResume</a:t>
            </a:r>
            <a:r>
              <a:rPr lang="en-US" altLang="zh-CN" dirty="0">
                <a:solidFill>
                  <a:srgbClr val="00B050"/>
                </a:solidFill>
              </a:rPr>
              <a:t>()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 err="1">
                <a:solidFill>
                  <a:srgbClr val="00B050"/>
                </a:solidFill>
              </a:rPr>
              <a:t>onRestart</a:t>
            </a:r>
            <a:r>
              <a:rPr lang="en-US" altLang="zh-CN" dirty="0">
                <a:solidFill>
                  <a:srgbClr val="00B050"/>
                </a:solidFill>
              </a:rPr>
              <a:t>()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 err="1" smtClean="0">
                <a:solidFill>
                  <a:srgbClr val="00B050"/>
                </a:solidFill>
              </a:rPr>
              <a:t>onDestroy</a:t>
            </a:r>
            <a:r>
              <a:rPr lang="en-US" altLang="zh-CN" dirty="0">
                <a:solidFill>
                  <a:srgbClr val="00B050"/>
                </a:solidFill>
              </a:rPr>
              <a:t>()</a:t>
            </a:r>
            <a:r>
              <a:rPr lang="zh-CN" altLang="zh-CN" dirty="0">
                <a:solidFill>
                  <a:srgbClr val="00B050"/>
                </a:solidFill>
              </a:rPr>
              <a:t>等方法，这些方法的先后执行构成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一个完整的</a:t>
            </a:r>
            <a:r>
              <a:rPr lang="zh-CN" altLang="zh-CN" dirty="0" smtClean="0">
                <a:solidFill>
                  <a:srgbClr val="00B050"/>
                </a:solidFill>
              </a:rPr>
              <a:t>生命周期</a:t>
            </a:r>
            <a:r>
              <a:rPr lang="zh-CN" altLang="en-US" dirty="0" smtClean="0">
                <a:solidFill>
                  <a:srgbClr val="00B050"/>
                </a:solidFill>
              </a:rPr>
              <a:t>。</a:t>
            </a:r>
            <a:r>
              <a:rPr lang="zh-CN" altLang="en-US" dirty="0">
                <a:solidFill>
                  <a:srgbClr val="00B050"/>
                </a:solidFill>
              </a:rPr>
              <a:t>如</a:t>
            </a:r>
            <a:r>
              <a:rPr lang="zh-CN" altLang="en-US" dirty="0" smtClean="0">
                <a:solidFill>
                  <a:srgbClr val="00B050"/>
                </a:solidFill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</a:rPr>
              <a:t>7-3</a:t>
            </a:r>
            <a:r>
              <a:rPr lang="zh-CN" altLang="en-US" dirty="0" smtClean="0">
                <a:solidFill>
                  <a:srgbClr val="00B050"/>
                </a:solidFill>
              </a:rPr>
              <a:t>所示。</a:t>
            </a:r>
            <a:endParaRPr lang="zh-CN" altLang="zh-CN" dirty="0">
              <a:solidFill>
                <a:srgbClr val="00B050"/>
              </a:solidFill>
            </a:endParaRPr>
          </a:p>
          <a:p>
            <a:endParaRPr lang="zh-CN" altLang="en-US" dirty="0"/>
          </a:p>
        </p:txBody>
      </p:sp>
      <p:pic>
        <p:nvPicPr>
          <p:cNvPr id="5" name="内容占位符 4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1412776"/>
            <a:ext cx="2520280" cy="4032448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484174"/>
            <a:ext cx="2376264" cy="36091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44208" y="6093296"/>
            <a:ext cx="273630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00B050"/>
                </a:solidFill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</a:rPr>
              <a:t>7-3</a:t>
            </a:r>
            <a:r>
              <a:rPr lang="zh-CN" altLang="en-US" dirty="0" smtClean="0">
                <a:solidFill>
                  <a:srgbClr val="00B050"/>
                </a:solidFill>
              </a:rPr>
              <a:t>生命周期案例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214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FFC000"/>
                </a:solidFill>
              </a:rPr>
              <a:t>三、</a:t>
            </a:r>
            <a:r>
              <a:rPr lang="en-US" altLang="zh-CN" sz="3200" b="1" dirty="0">
                <a:solidFill>
                  <a:srgbClr val="FFC000"/>
                </a:solidFill>
              </a:rPr>
              <a:t>Activity </a:t>
            </a:r>
            <a:r>
              <a:rPr lang="zh-CN" altLang="zh-CN" sz="3200" b="1" dirty="0">
                <a:solidFill>
                  <a:srgbClr val="FFC000"/>
                </a:solidFill>
              </a:rPr>
              <a:t>生命周期</a:t>
            </a:r>
            <a:endParaRPr lang="zh-CN" altLang="en-US" sz="32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476418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dirty="0">
                <a:solidFill>
                  <a:srgbClr val="FFFF00"/>
                </a:solidFill>
              </a:rPr>
              <a:t>【</a:t>
            </a:r>
            <a:r>
              <a:rPr lang="zh-CN" altLang="en-US" sz="2000" dirty="0">
                <a:solidFill>
                  <a:srgbClr val="FFFF00"/>
                </a:solidFill>
              </a:rPr>
              <a:t>例 </a:t>
            </a:r>
            <a:r>
              <a:rPr lang="en-US" altLang="zh-CN" sz="2000" dirty="0">
                <a:solidFill>
                  <a:srgbClr val="FFFF00"/>
                </a:solidFill>
              </a:rPr>
              <a:t>7.1】</a:t>
            </a:r>
            <a:r>
              <a:rPr lang="zh-CN" altLang="en-US" sz="2000" dirty="0">
                <a:solidFill>
                  <a:srgbClr val="FFFF00"/>
                </a:solidFill>
              </a:rPr>
              <a:t>在 </a:t>
            </a:r>
            <a:r>
              <a:rPr lang="en-US" altLang="zh-CN" sz="2000" dirty="0">
                <a:solidFill>
                  <a:srgbClr val="FFFF00"/>
                </a:solidFill>
              </a:rPr>
              <a:t>Android </a:t>
            </a:r>
            <a:r>
              <a:rPr lang="zh-CN" altLang="en-US" sz="2000" dirty="0">
                <a:solidFill>
                  <a:srgbClr val="FFFF00"/>
                </a:solidFill>
              </a:rPr>
              <a:t>应用程序中，创建 </a:t>
            </a:r>
            <a:r>
              <a:rPr lang="en-US" altLang="zh-CN" sz="2000" dirty="0">
                <a:solidFill>
                  <a:srgbClr val="FFFF00"/>
                </a:solidFill>
              </a:rPr>
              <a:t>A </a:t>
            </a:r>
            <a:r>
              <a:rPr lang="zh-CN" altLang="en-US" sz="2000" dirty="0">
                <a:solidFill>
                  <a:srgbClr val="FFFF00"/>
                </a:solidFill>
              </a:rPr>
              <a:t>与 </a:t>
            </a:r>
            <a:r>
              <a:rPr lang="en-US" altLang="zh-CN" sz="2000" dirty="0">
                <a:solidFill>
                  <a:srgbClr val="FFFF00"/>
                </a:solidFill>
              </a:rPr>
              <a:t>B </a:t>
            </a:r>
            <a:r>
              <a:rPr lang="zh-CN" altLang="en-US" sz="2000" dirty="0">
                <a:solidFill>
                  <a:srgbClr val="FFFF00"/>
                </a:solidFill>
              </a:rPr>
              <a:t>两个 </a:t>
            </a:r>
            <a:r>
              <a:rPr lang="en-US" altLang="zh-CN" sz="2000" dirty="0">
                <a:solidFill>
                  <a:srgbClr val="FFFF00"/>
                </a:solidFill>
              </a:rPr>
              <a:t>Activity</a:t>
            </a:r>
            <a:r>
              <a:rPr lang="zh-CN" altLang="en-US" sz="2000" dirty="0">
                <a:solidFill>
                  <a:srgbClr val="FFFF00"/>
                </a:solidFill>
              </a:rPr>
              <a:t>，</a:t>
            </a:r>
            <a:r>
              <a:rPr lang="zh-CN" altLang="en-US" sz="2000" dirty="0" smtClean="0">
                <a:solidFill>
                  <a:srgbClr val="FFFF00"/>
                </a:solidFill>
              </a:rPr>
              <a:t>说明从 </a:t>
            </a:r>
            <a:r>
              <a:rPr lang="en-US" altLang="zh-CN" sz="2000" dirty="0">
                <a:solidFill>
                  <a:srgbClr val="FFFF00"/>
                </a:solidFill>
              </a:rPr>
              <a:t>A </a:t>
            </a:r>
            <a:r>
              <a:rPr lang="zh-CN" altLang="en-US" sz="2000" dirty="0">
                <a:solidFill>
                  <a:srgbClr val="FFFF00"/>
                </a:solidFill>
              </a:rPr>
              <a:t>跳转到 </a:t>
            </a:r>
            <a:r>
              <a:rPr lang="en-US" altLang="zh-CN" sz="2000" dirty="0">
                <a:solidFill>
                  <a:srgbClr val="FFFF00"/>
                </a:solidFill>
              </a:rPr>
              <a:t>B </a:t>
            </a:r>
            <a:r>
              <a:rPr lang="zh-CN" altLang="en-US" sz="2000" dirty="0">
                <a:solidFill>
                  <a:srgbClr val="FFFF00"/>
                </a:solidFill>
              </a:rPr>
              <a:t>以及</a:t>
            </a:r>
            <a:r>
              <a:rPr lang="zh-CN" altLang="en-US" sz="2000" dirty="0" smtClean="0">
                <a:solidFill>
                  <a:srgbClr val="FFFF00"/>
                </a:solidFill>
              </a:rPr>
              <a:t>从</a:t>
            </a:r>
            <a:r>
              <a:rPr lang="en-US" altLang="zh-CN" sz="2000" dirty="0" smtClean="0">
                <a:solidFill>
                  <a:srgbClr val="FFFF00"/>
                </a:solidFill>
              </a:rPr>
              <a:t>B </a:t>
            </a:r>
            <a:r>
              <a:rPr lang="zh-CN" altLang="en-US" sz="2000" dirty="0">
                <a:solidFill>
                  <a:srgbClr val="FFFF00"/>
                </a:solidFill>
              </a:rPr>
              <a:t>返回到 </a:t>
            </a:r>
            <a:r>
              <a:rPr lang="en-US" altLang="zh-CN" sz="2000" dirty="0">
                <a:solidFill>
                  <a:srgbClr val="FFFF00"/>
                </a:solidFill>
              </a:rPr>
              <a:t>A </a:t>
            </a:r>
            <a:r>
              <a:rPr lang="zh-CN" altLang="en-US" sz="2000" dirty="0">
                <a:solidFill>
                  <a:srgbClr val="FFFF00"/>
                </a:solidFill>
              </a:rPr>
              <a:t>过程中 </a:t>
            </a:r>
            <a:r>
              <a:rPr lang="en-US" altLang="zh-CN" sz="2000" dirty="0">
                <a:solidFill>
                  <a:srgbClr val="FFFF00"/>
                </a:solidFill>
              </a:rPr>
              <a:t>Activity </a:t>
            </a:r>
            <a:r>
              <a:rPr lang="zh-CN" altLang="en-US" sz="2000" dirty="0">
                <a:solidFill>
                  <a:srgbClr val="FFFF00"/>
                </a:solidFill>
              </a:rPr>
              <a:t>生命周期各个方法调用情况 </a:t>
            </a:r>
            <a:r>
              <a:rPr lang="zh-CN" altLang="en-US" sz="2000" dirty="0" smtClean="0">
                <a:solidFill>
                  <a:srgbClr val="FFFF00"/>
                </a:solidFill>
              </a:rPr>
              <a:t>。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altLang="zh-CN" sz="2000" dirty="0">
                <a:solidFill>
                  <a:srgbClr val="FFFF00"/>
                </a:solidFill>
              </a:rPr>
              <a:t>【</a:t>
            </a:r>
            <a:r>
              <a:rPr lang="zh-CN" altLang="en-US" sz="2000" dirty="0">
                <a:solidFill>
                  <a:srgbClr val="FFFF00"/>
                </a:solidFill>
              </a:rPr>
              <a:t>说明</a:t>
            </a:r>
            <a:r>
              <a:rPr lang="en-US" altLang="zh-CN" sz="2000" dirty="0">
                <a:solidFill>
                  <a:srgbClr val="FFFF00"/>
                </a:solidFill>
              </a:rPr>
              <a:t>】</a:t>
            </a:r>
            <a:br>
              <a:rPr lang="en-US" altLang="zh-CN" sz="2000" dirty="0">
                <a:solidFill>
                  <a:srgbClr val="FFFF00"/>
                </a:solidFill>
              </a:rPr>
            </a:br>
            <a:r>
              <a:rPr lang="zh-CN" altLang="en-US" sz="2000" dirty="0">
                <a:solidFill>
                  <a:srgbClr val="FFFF00"/>
                </a:solidFill>
              </a:rPr>
              <a:t>（</a:t>
            </a:r>
            <a:r>
              <a:rPr lang="en-US" altLang="zh-CN" sz="2000" dirty="0">
                <a:solidFill>
                  <a:srgbClr val="FFFF00"/>
                </a:solidFill>
              </a:rPr>
              <a:t>1</a:t>
            </a:r>
            <a:r>
              <a:rPr lang="zh-CN" altLang="en-US" sz="2000" dirty="0">
                <a:solidFill>
                  <a:srgbClr val="FFFF00"/>
                </a:solidFill>
              </a:rPr>
              <a:t>）运行项目后，先启动 </a:t>
            </a:r>
            <a:r>
              <a:rPr lang="en-US" altLang="zh-CN" sz="2000" dirty="0">
                <a:solidFill>
                  <a:srgbClr val="FFFF00"/>
                </a:solidFill>
              </a:rPr>
              <a:t>A </a:t>
            </a:r>
            <a:r>
              <a:rPr lang="zh-CN" altLang="en-US" sz="2000" dirty="0">
                <a:solidFill>
                  <a:srgbClr val="FFFF00"/>
                </a:solidFill>
              </a:rPr>
              <a:t>这个 </a:t>
            </a:r>
            <a:r>
              <a:rPr lang="en-US" altLang="zh-CN" sz="2000" dirty="0">
                <a:solidFill>
                  <a:srgbClr val="FFFF00"/>
                </a:solidFill>
              </a:rPr>
              <a:t>Activity</a:t>
            </a:r>
            <a:r>
              <a:rPr lang="zh-CN" altLang="en-US" sz="2000" dirty="0">
                <a:solidFill>
                  <a:srgbClr val="FFFF00"/>
                </a:solidFill>
              </a:rPr>
              <a:t>，依次调用的方法如下：</a:t>
            </a:r>
            <a:br>
              <a:rPr lang="zh-CN" altLang="en-US" sz="2000" dirty="0">
                <a:solidFill>
                  <a:srgbClr val="FFFF00"/>
                </a:solidFill>
              </a:rPr>
            </a:br>
            <a:r>
              <a:rPr lang="zh-CN" altLang="en-US" sz="2000" dirty="0" smtClean="0">
                <a:solidFill>
                  <a:srgbClr val="FFFF00"/>
                </a:solidFill>
              </a:rPr>
              <a:t>    </a:t>
            </a:r>
            <a:r>
              <a:rPr lang="en-US" altLang="zh-CN" sz="2000" dirty="0" err="1" smtClean="0">
                <a:solidFill>
                  <a:srgbClr val="FFFF00"/>
                </a:solidFill>
              </a:rPr>
              <a:t>onCreate</a:t>
            </a:r>
            <a:r>
              <a:rPr lang="en-US" altLang="zh-CN" sz="2000" dirty="0" smtClean="0">
                <a:solidFill>
                  <a:srgbClr val="FFFF00"/>
                </a:solidFill>
              </a:rPr>
              <a:t>(A</a:t>
            </a:r>
            <a:r>
              <a:rPr lang="en-US" altLang="zh-CN" sz="2000" dirty="0">
                <a:solidFill>
                  <a:srgbClr val="FFFF00"/>
                </a:solidFill>
              </a:rPr>
              <a:t>)→</a:t>
            </a:r>
            <a:r>
              <a:rPr lang="en-US" altLang="zh-CN" sz="2000" dirty="0" err="1">
                <a:solidFill>
                  <a:srgbClr val="FFFF00"/>
                </a:solidFill>
              </a:rPr>
              <a:t>onStart</a:t>
            </a:r>
            <a:r>
              <a:rPr lang="en-US" altLang="zh-CN" sz="2000" dirty="0">
                <a:solidFill>
                  <a:srgbClr val="FFFF00"/>
                </a:solidFill>
              </a:rPr>
              <a:t>(A)→</a:t>
            </a:r>
            <a:r>
              <a:rPr lang="en-US" altLang="zh-CN" sz="2000" dirty="0" err="1">
                <a:solidFill>
                  <a:srgbClr val="FFFF00"/>
                </a:solidFill>
              </a:rPr>
              <a:t>onResume</a:t>
            </a:r>
            <a:r>
              <a:rPr lang="en-US" altLang="zh-CN" sz="2000" dirty="0">
                <a:solidFill>
                  <a:srgbClr val="FFFF00"/>
                </a:solidFill>
              </a:rPr>
              <a:t>(A</a:t>
            </a:r>
            <a:r>
              <a:rPr lang="en-US" altLang="zh-CN" sz="2000" dirty="0" smtClean="0">
                <a:solidFill>
                  <a:srgbClr val="FFFF00"/>
                </a:solidFill>
              </a:rPr>
              <a:t>)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altLang="zh-CN" sz="2000" dirty="0">
                <a:solidFill>
                  <a:srgbClr val="FFFF00"/>
                </a:solidFill>
              </a:rPr>
              <a:t/>
            </a:r>
            <a:br>
              <a:rPr lang="en-US" altLang="zh-CN" sz="2000" dirty="0">
                <a:solidFill>
                  <a:srgbClr val="FFFF00"/>
                </a:solidFill>
              </a:rPr>
            </a:br>
            <a:r>
              <a:rPr lang="zh-CN" altLang="en-US" sz="2000" dirty="0">
                <a:solidFill>
                  <a:srgbClr val="FFFF00"/>
                </a:solidFill>
              </a:rPr>
              <a:t>（</a:t>
            </a:r>
            <a:r>
              <a:rPr lang="en-US" altLang="zh-CN" sz="2000" dirty="0">
                <a:solidFill>
                  <a:srgbClr val="FFFF00"/>
                </a:solidFill>
              </a:rPr>
              <a:t>2</a:t>
            </a:r>
            <a:r>
              <a:rPr lang="zh-CN" altLang="en-US" sz="2000" dirty="0">
                <a:solidFill>
                  <a:srgbClr val="FFFF00"/>
                </a:solidFill>
              </a:rPr>
              <a:t>）在 </a:t>
            </a:r>
            <a:r>
              <a:rPr lang="en-US" altLang="zh-CN" sz="2000" dirty="0">
                <a:solidFill>
                  <a:srgbClr val="FFFF00"/>
                </a:solidFill>
              </a:rPr>
              <a:t>A </a:t>
            </a:r>
            <a:r>
              <a:rPr lang="zh-CN" altLang="en-US" sz="2000" dirty="0">
                <a:solidFill>
                  <a:srgbClr val="FFFF00"/>
                </a:solidFill>
              </a:rPr>
              <a:t>不关闭的情况下跳转到 </a:t>
            </a:r>
            <a:r>
              <a:rPr lang="en-US" altLang="zh-CN" sz="2000" dirty="0">
                <a:solidFill>
                  <a:srgbClr val="FFFF00"/>
                </a:solidFill>
              </a:rPr>
              <a:t>B</a:t>
            </a:r>
            <a:r>
              <a:rPr lang="zh-CN" altLang="en-US" sz="2000" dirty="0">
                <a:solidFill>
                  <a:srgbClr val="FFFF00"/>
                </a:solidFill>
              </a:rPr>
              <a:t>，依次调用的方法如下：</a:t>
            </a:r>
            <a:br>
              <a:rPr lang="zh-CN" altLang="en-US" sz="2000" dirty="0">
                <a:solidFill>
                  <a:srgbClr val="FFFF00"/>
                </a:solidFill>
              </a:rPr>
            </a:br>
            <a:r>
              <a:rPr lang="zh-CN" altLang="en-US" sz="2000" dirty="0" smtClean="0">
                <a:solidFill>
                  <a:srgbClr val="FFFF00"/>
                </a:solidFill>
              </a:rPr>
              <a:t>     </a:t>
            </a:r>
            <a:r>
              <a:rPr lang="en-US" altLang="zh-CN" sz="2000" dirty="0" err="1" smtClean="0">
                <a:solidFill>
                  <a:srgbClr val="FFFF00"/>
                </a:solidFill>
              </a:rPr>
              <a:t>onPause</a:t>
            </a:r>
            <a:r>
              <a:rPr lang="en-US" altLang="zh-CN" sz="2000" dirty="0" smtClean="0">
                <a:solidFill>
                  <a:srgbClr val="FFFF00"/>
                </a:solidFill>
              </a:rPr>
              <a:t>(A</a:t>
            </a:r>
            <a:r>
              <a:rPr lang="en-US" altLang="zh-CN" sz="2000" dirty="0">
                <a:solidFill>
                  <a:srgbClr val="FFFF00"/>
                </a:solidFill>
              </a:rPr>
              <a:t>)→</a:t>
            </a:r>
            <a:r>
              <a:rPr lang="en-US" altLang="zh-CN" sz="2000" dirty="0" err="1">
                <a:solidFill>
                  <a:srgbClr val="FFFF00"/>
                </a:solidFill>
              </a:rPr>
              <a:t>onCreate</a:t>
            </a:r>
            <a:r>
              <a:rPr lang="en-US" altLang="zh-CN" sz="2000" dirty="0">
                <a:solidFill>
                  <a:srgbClr val="FFFF00"/>
                </a:solidFill>
              </a:rPr>
              <a:t>(B)→</a:t>
            </a:r>
            <a:r>
              <a:rPr lang="en-US" altLang="zh-CN" sz="2000" dirty="0" err="1">
                <a:solidFill>
                  <a:srgbClr val="FFFF00"/>
                </a:solidFill>
              </a:rPr>
              <a:t>onStart</a:t>
            </a:r>
            <a:r>
              <a:rPr lang="en-US" altLang="zh-CN" sz="2000" dirty="0">
                <a:solidFill>
                  <a:srgbClr val="FFFF00"/>
                </a:solidFill>
              </a:rPr>
              <a:t>(B)→</a:t>
            </a:r>
            <a:r>
              <a:rPr lang="en-US" altLang="zh-CN" sz="2000" dirty="0" err="1">
                <a:solidFill>
                  <a:srgbClr val="FFFF00"/>
                </a:solidFill>
              </a:rPr>
              <a:t>onResume</a:t>
            </a:r>
            <a:r>
              <a:rPr lang="en-US" altLang="zh-CN" sz="2000" dirty="0">
                <a:solidFill>
                  <a:srgbClr val="FFFF00"/>
                </a:solidFill>
              </a:rPr>
              <a:t>(B)→</a:t>
            </a:r>
            <a:r>
              <a:rPr lang="en-US" altLang="zh-CN" sz="2000" dirty="0" err="1">
                <a:solidFill>
                  <a:srgbClr val="FFFF00"/>
                </a:solidFill>
              </a:rPr>
              <a:t>onStop</a:t>
            </a:r>
            <a:r>
              <a:rPr lang="en-US" altLang="zh-CN" sz="2000" dirty="0">
                <a:solidFill>
                  <a:srgbClr val="FFFF00"/>
                </a:solidFill>
              </a:rPr>
              <a:t>(A</a:t>
            </a:r>
            <a:r>
              <a:rPr lang="en-US" altLang="zh-CN" sz="2000" dirty="0" smtClean="0">
                <a:solidFill>
                  <a:srgbClr val="FFFF00"/>
                </a:solidFill>
              </a:rPr>
              <a:t>)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altLang="zh-CN" sz="2000" dirty="0">
                <a:solidFill>
                  <a:srgbClr val="FFFF00"/>
                </a:solidFill>
              </a:rPr>
              <a:t/>
            </a:r>
            <a:br>
              <a:rPr lang="en-US" altLang="zh-CN" sz="2000" dirty="0">
                <a:solidFill>
                  <a:srgbClr val="FFFF00"/>
                </a:solidFill>
              </a:rPr>
            </a:br>
            <a:r>
              <a:rPr lang="zh-CN" altLang="en-US" sz="2000" dirty="0">
                <a:solidFill>
                  <a:srgbClr val="FFFF00"/>
                </a:solidFill>
              </a:rPr>
              <a:t>（</a:t>
            </a:r>
            <a:r>
              <a:rPr lang="en-US" altLang="zh-CN" sz="2000" dirty="0">
                <a:solidFill>
                  <a:srgbClr val="FFFF00"/>
                </a:solidFill>
              </a:rPr>
              <a:t>3</a:t>
            </a:r>
            <a:r>
              <a:rPr lang="zh-CN" altLang="en-US" sz="2000" dirty="0">
                <a:solidFill>
                  <a:srgbClr val="FFFF00"/>
                </a:solidFill>
              </a:rPr>
              <a:t>）按“返回”键返回到 </a:t>
            </a:r>
            <a:r>
              <a:rPr lang="en-US" altLang="zh-CN" sz="2000" dirty="0">
                <a:solidFill>
                  <a:srgbClr val="FFFF00"/>
                </a:solidFill>
              </a:rPr>
              <a:t>A</a:t>
            </a:r>
            <a:r>
              <a:rPr lang="zh-CN" altLang="en-US" sz="2000" dirty="0">
                <a:solidFill>
                  <a:srgbClr val="FFFF00"/>
                </a:solidFill>
              </a:rPr>
              <a:t>，依次调用的方法如下：</a:t>
            </a:r>
            <a:br>
              <a:rPr lang="zh-CN" altLang="en-US" sz="2000" dirty="0">
                <a:solidFill>
                  <a:srgbClr val="FFFF00"/>
                </a:solidFill>
              </a:rPr>
            </a:br>
            <a:r>
              <a:rPr lang="zh-CN" altLang="en-US" sz="2000" dirty="0" smtClean="0">
                <a:solidFill>
                  <a:srgbClr val="FFFF00"/>
                </a:solidFill>
              </a:rPr>
              <a:t>  </a:t>
            </a:r>
            <a:r>
              <a:rPr lang="en-US" altLang="zh-CN" sz="2000" dirty="0" err="1" smtClean="0">
                <a:solidFill>
                  <a:srgbClr val="FFFF00"/>
                </a:solidFill>
              </a:rPr>
              <a:t>onPause</a:t>
            </a:r>
            <a:r>
              <a:rPr lang="en-US" altLang="zh-CN" sz="2000" dirty="0" smtClean="0">
                <a:solidFill>
                  <a:srgbClr val="FFFF00"/>
                </a:solidFill>
              </a:rPr>
              <a:t>(B</a:t>
            </a:r>
            <a:r>
              <a:rPr lang="en-US" altLang="zh-CN" sz="2000" dirty="0">
                <a:solidFill>
                  <a:srgbClr val="FFFF00"/>
                </a:solidFill>
              </a:rPr>
              <a:t>)→</a:t>
            </a:r>
            <a:r>
              <a:rPr lang="en-US" altLang="zh-CN" sz="2000" dirty="0" err="1">
                <a:solidFill>
                  <a:srgbClr val="FFFF00"/>
                </a:solidFill>
              </a:rPr>
              <a:t>onRestart</a:t>
            </a:r>
            <a:r>
              <a:rPr lang="en-US" altLang="zh-CN" sz="2000" dirty="0">
                <a:solidFill>
                  <a:srgbClr val="FFFF00"/>
                </a:solidFill>
              </a:rPr>
              <a:t>(A)→</a:t>
            </a:r>
            <a:r>
              <a:rPr lang="en-US" altLang="zh-CN" sz="2000" dirty="0" err="1">
                <a:solidFill>
                  <a:srgbClr val="FFFF00"/>
                </a:solidFill>
              </a:rPr>
              <a:t>onStart</a:t>
            </a:r>
            <a:r>
              <a:rPr lang="en-US" altLang="zh-CN" sz="2000" dirty="0">
                <a:solidFill>
                  <a:srgbClr val="FFFF00"/>
                </a:solidFill>
              </a:rPr>
              <a:t>(A)→</a:t>
            </a:r>
            <a:r>
              <a:rPr lang="en-US" altLang="zh-CN" sz="2000" dirty="0" err="1">
                <a:solidFill>
                  <a:srgbClr val="FFFF00"/>
                </a:solidFill>
              </a:rPr>
              <a:t>onResume</a:t>
            </a:r>
            <a:r>
              <a:rPr lang="en-US" altLang="zh-CN" sz="2000" dirty="0">
                <a:solidFill>
                  <a:srgbClr val="FFFF00"/>
                </a:solidFill>
              </a:rPr>
              <a:t>(A)→</a:t>
            </a:r>
            <a:r>
              <a:rPr lang="en-US" altLang="zh-CN" sz="2000" dirty="0" err="1">
                <a:solidFill>
                  <a:srgbClr val="FFFF00"/>
                </a:solidFill>
              </a:rPr>
              <a:t>onStop</a:t>
            </a:r>
            <a:r>
              <a:rPr lang="en-US" altLang="zh-CN" sz="2000" dirty="0">
                <a:solidFill>
                  <a:srgbClr val="FFFF00"/>
                </a:solidFill>
              </a:rPr>
              <a:t>(B)→</a:t>
            </a:r>
            <a:r>
              <a:rPr lang="en-US" altLang="zh-CN" sz="2000" dirty="0" err="1">
                <a:solidFill>
                  <a:srgbClr val="FFFF00"/>
                </a:solidFill>
              </a:rPr>
              <a:t>onDestory</a:t>
            </a:r>
            <a:r>
              <a:rPr lang="en-US" altLang="zh-CN" sz="2000" dirty="0">
                <a:solidFill>
                  <a:srgbClr val="FFFF00"/>
                </a:solidFill>
              </a:rPr>
              <a:t>(B)</a:t>
            </a:r>
            <a:br>
              <a:rPr lang="en-US" altLang="zh-CN" sz="2000" dirty="0">
                <a:solidFill>
                  <a:srgbClr val="FFFF00"/>
                </a:solidFill>
              </a:rPr>
            </a:br>
            <a:endParaRPr lang="en-US" altLang="zh-CN" sz="2000" dirty="0" smtClean="0">
              <a:solidFill>
                <a:srgbClr val="FFFF0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zh-CN" altLang="en-US" sz="2000" dirty="0" smtClean="0">
                <a:solidFill>
                  <a:srgbClr val="FFFF00"/>
                </a:solidFill>
              </a:rPr>
              <a:t>（</a:t>
            </a:r>
            <a:r>
              <a:rPr lang="en-US" altLang="zh-CN" sz="2000" dirty="0">
                <a:solidFill>
                  <a:srgbClr val="FFFF00"/>
                </a:solidFill>
              </a:rPr>
              <a:t>4</a:t>
            </a:r>
            <a:r>
              <a:rPr lang="zh-CN" altLang="en-US" sz="2000" dirty="0">
                <a:solidFill>
                  <a:srgbClr val="FFFF00"/>
                </a:solidFill>
              </a:rPr>
              <a:t>）按“退出应用程序”按钮，依次调用的方法如下：</a:t>
            </a:r>
            <a:br>
              <a:rPr lang="zh-CN" altLang="en-US" sz="2000" dirty="0">
                <a:solidFill>
                  <a:srgbClr val="FFFF00"/>
                </a:solidFill>
              </a:rPr>
            </a:br>
            <a:r>
              <a:rPr lang="zh-CN" altLang="en-US" sz="2000" dirty="0" smtClean="0">
                <a:solidFill>
                  <a:srgbClr val="FFFF00"/>
                </a:solidFill>
              </a:rPr>
              <a:t>  </a:t>
            </a:r>
            <a:r>
              <a:rPr lang="en-US" altLang="zh-CN" sz="2000" dirty="0" err="1" smtClean="0">
                <a:solidFill>
                  <a:srgbClr val="FFFF00"/>
                </a:solidFill>
              </a:rPr>
              <a:t>onPause</a:t>
            </a:r>
            <a:r>
              <a:rPr lang="en-US" altLang="zh-CN" sz="2000" dirty="0" smtClean="0">
                <a:solidFill>
                  <a:srgbClr val="FFFF00"/>
                </a:solidFill>
              </a:rPr>
              <a:t>(A</a:t>
            </a:r>
            <a:r>
              <a:rPr lang="en-US" altLang="zh-CN" sz="2000" dirty="0">
                <a:solidFill>
                  <a:srgbClr val="FFFF00"/>
                </a:solidFill>
              </a:rPr>
              <a:t>)→</a:t>
            </a:r>
            <a:r>
              <a:rPr lang="en-US" altLang="zh-CN" sz="2000" dirty="0" err="1">
                <a:solidFill>
                  <a:srgbClr val="FFFF00"/>
                </a:solidFill>
              </a:rPr>
              <a:t>onStop</a:t>
            </a:r>
            <a:r>
              <a:rPr lang="en-US" altLang="zh-CN" sz="2000" dirty="0">
                <a:solidFill>
                  <a:srgbClr val="FFFF00"/>
                </a:solidFill>
              </a:rPr>
              <a:t>(A)→</a:t>
            </a:r>
            <a:r>
              <a:rPr lang="en-US" altLang="zh-CN" sz="2000" dirty="0" err="1">
                <a:solidFill>
                  <a:srgbClr val="FFFF00"/>
                </a:solidFill>
              </a:rPr>
              <a:t>onDestory</a:t>
            </a:r>
            <a:r>
              <a:rPr lang="en-US" altLang="zh-CN" sz="2000" dirty="0">
                <a:solidFill>
                  <a:srgbClr val="FFFF00"/>
                </a:solidFill>
              </a:rPr>
              <a:t>(A) </a:t>
            </a:r>
            <a:r>
              <a:rPr lang="en-US" altLang="zh-CN" sz="2400" dirty="0"/>
              <a:t/>
            </a:r>
            <a:br>
              <a:rPr lang="en-US" altLang="zh-CN" sz="2400" dirty="0"/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75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穿越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穿越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复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57752bbfa320e" id="{51E7FE94-ED82-9C47-9415-5804914EE3A5}" vid="{3E6DB209-616C-474D-9E12-7CA91B713888}"/>
    </a:ext>
  </a:extLst>
</a:theme>
</file>

<file path=ppt/theme/themeOverride1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0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1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2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3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4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5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6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3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4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5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6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7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8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9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1851</Words>
  <Application>Microsoft Office PowerPoint</Application>
  <PresentationFormat>全屏显示(4:3)</PresentationFormat>
  <Paragraphs>166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穿越</vt:lpstr>
      <vt:lpstr>Office 主题</vt:lpstr>
      <vt:lpstr>PowerPoint 演示文稿</vt:lpstr>
      <vt:lpstr>   目录</vt:lpstr>
      <vt:lpstr>一、Activity简介</vt:lpstr>
      <vt:lpstr>二、Activity的四种状态 </vt:lpstr>
      <vt:lpstr>二、Activity的四种状态</vt:lpstr>
      <vt:lpstr>二、Activity的四种状态</vt:lpstr>
      <vt:lpstr>二、Activity的四种状态</vt:lpstr>
      <vt:lpstr>三、Activity 生命周期 </vt:lpstr>
      <vt:lpstr>三、Activity 生命周期</vt:lpstr>
      <vt:lpstr>Activity的生命周期图如右图7-4所示：</vt:lpstr>
      <vt:lpstr>生命周期方法说明如表7-1所示：</vt:lpstr>
      <vt:lpstr>四、Intent  </vt:lpstr>
      <vt:lpstr>四、Intent    </vt:lpstr>
      <vt:lpstr>四、Intent  </vt:lpstr>
      <vt:lpstr>四、Intent</vt:lpstr>
      <vt:lpstr>2. Action（动作） </vt:lpstr>
      <vt:lpstr>3. category（类别） </vt:lpstr>
      <vt:lpstr>4. Data（数据） </vt:lpstr>
      <vt:lpstr>四、Intent</vt:lpstr>
      <vt:lpstr>PowerPoint 演示文稿</vt:lpstr>
      <vt:lpstr>四、Intent</vt:lpstr>
      <vt:lpstr>四、Intent</vt:lpstr>
      <vt:lpstr>四、Intent</vt:lpstr>
      <vt:lpstr>五、Bundle</vt:lpstr>
      <vt:lpstr>五、Bundle </vt:lpstr>
      <vt:lpstr>六、Activity传值与返回</vt:lpstr>
      <vt:lpstr>六、Activity传值与返回 </vt:lpstr>
      <vt:lpstr>七、本章小结 </vt:lpstr>
      <vt:lpstr>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USER-</cp:lastModifiedBy>
  <cp:revision>91</cp:revision>
  <dcterms:created xsi:type="dcterms:W3CDTF">2017-05-21T02:42:28Z</dcterms:created>
  <dcterms:modified xsi:type="dcterms:W3CDTF">2018-01-03T09:17:17Z</dcterms:modified>
</cp:coreProperties>
</file>