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57" r:id="rId4"/>
    <p:sldId id="258" r:id="rId5"/>
    <p:sldId id="268" r:id="rId6"/>
    <p:sldId id="269" r:id="rId7"/>
    <p:sldId id="270" r:id="rId8"/>
    <p:sldId id="271" r:id="rId9"/>
    <p:sldId id="272" r:id="rId10"/>
    <p:sldId id="275" r:id="rId11"/>
    <p:sldId id="276" r:id="rId12"/>
    <p:sldId id="277" r:id="rId13"/>
    <p:sldId id="278" r:id="rId14"/>
    <p:sldId id="259" r:id="rId15"/>
    <p:sldId id="279" r:id="rId16"/>
    <p:sldId id="260" r:id="rId17"/>
    <p:sldId id="280" r:id="rId18"/>
    <p:sldId id="281" r:id="rId19"/>
    <p:sldId id="282" r:id="rId20"/>
    <p:sldId id="283" r:id="rId21"/>
    <p:sldId id="263" r:id="rId22"/>
    <p:sldId id="284" r:id="rId23"/>
    <p:sldId id="264" r:id="rId24"/>
    <p:sldId id="265" r:id="rId25"/>
    <p:sldId id="266" r:id="rId26"/>
    <p:sldId id="267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188" y="-96"/>
      </p:cViewPr>
      <p:guideLst>
        <p:guide orient="horz" pos="2160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E9C22-AC69-4526-A754-8AC08E38E447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FC44B-D74F-4D2B-8CB7-D2F265F4E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284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53BB4-6CE0-4948-9749-193D80B00FF1}" type="slidenum">
              <a:rPr kumimoji="1" lang="zh-CN" altLang="en-US" smtClean="0">
                <a:solidFill>
                  <a:prstClr val="black"/>
                </a:solidFill>
              </a:rPr>
              <a:t>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51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CE198-1CB8-C647-A5E6-D64E6E0992E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B588C3-2DED-A444-8E61-8C14B9C346D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15154EA-C766-F84C-80D3-C65A5D7BCD24}" type="datetimeFigureOut">
              <a:rPr kumimoji="1" lang="zh-CN" altLang="en-US" smtClean="0">
                <a:solidFill>
                  <a:prstClr val="black"/>
                </a:solidFill>
              </a:rPr>
              <a:t>2018/1/3</a:t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ADF57B9-FD5F-8A4E-9124-812132F4E822}" type="slidenum">
              <a:rPr kumimoji="1" lang="zh-CN" altLang="en-US" smtClean="0">
                <a:solidFill>
                  <a:prstClr val="black"/>
                </a:solidFill>
              </a:rPr>
              <a:t>‹#›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5"/>
          <a:stretch>
            <a:fillRect/>
          </a:stretch>
        </p:blipFill>
        <p:spPr bwMode="auto">
          <a:xfrm>
            <a:off x="3918348" y="0"/>
            <a:ext cx="5225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6A0FB1-FE19-4941-949F-3A300079864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EF18AA-8F31-7243-82BA-EFF2743891B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A9BD34-C23C-5F43-8579-524436E9F330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4F9454-75AD-A146-950E-8A222183CBB7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F0456E-EC33-484F-A824-824243EFB07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5BB012-9033-DC4A-8973-8BD0900DFBA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529F7-80EC-B441-A1B0-DF86E0CB0AD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6A0FB1-FE19-4941-949F-3A300079864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BB7BCC-B03B-774F-80CA-B45661F6014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638E1D-BFE9-4546-B278-2B951A90205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F4736-A17C-D14E-A6D4-73C17941091B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CE198-1CB8-C647-A5E6-D64E6E0992E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97CC1B-EB58-724E-9661-8A1B4EF95398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B588C3-2DED-A444-8E61-8C14B9C346D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15154EA-C766-F84C-80D3-C65A5D7BCD24}" type="datetimeFigureOut">
              <a:rPr kumimoji="1" lang="zh-CN" altLang="en-US" smtClean="0">
                <a:solidFill>
                  <a:prstClr val="black"/>
                </a:solidFill>
              </a:rPr>
              <a:t>2018/1/3</a:t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ADF57B9-FD5F-8A4E-9124-812132F4E822}" type="slidenum">
              <a:rPr kumimoji="1" lang="zh-CN" altLang="en-US" smtClean="0">
                <a:solidFill>
                  <a:prstClr val="black"/>
                </a:solidFill>
              </a:rPr>
              <a:t>‹#›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6165988-8F42-E842-AB89-DBFD62F721A7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EF18AA-8F31-7243-82BA-EFF2743891B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4A7FDA-8DB5-4E4F-9D82-8CE64299B6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A9BD34-C23C-5F43-8579-524436E9F330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987408-0342-C845-9F12-C9F1E50EBDD1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4F9454-75AD-A146-950E-8A222183CBB7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C40767-B13A-6E4C-96F1-706367C2CB20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F0456E-EC33-484F-A824-824243EFB07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8479CC-7A03-7A48-9FCF-69DFF7E000AF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5BB012-9033-DC4A-8973-8BD0900DFBA3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EEC099-A16E-A341-BB37-F2C857881629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BB7BCC-B03B-774F-80CA-B45661F6014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987432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将图片拖动到占位符，或单击添加图标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50B0A-2719-B646-844C-BD3DD3FE5A36}" type="datetimeFigureOut">
              <a:rPr lang="zh-CN" altLang="en-US">
                <a:solidFill>
                  <a:prstClr val="black"/>
                </a:solidFill>
              </a:rPr>
              <a:t>2018/1/3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638E1D-BFE9-4546-B278-2B951A90205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" y="0"/>
            <a:ext cx="91416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46603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602" y="1309560"/>
            <a:ext cx="7005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</a:t>
            </a:r>
            <a:r>
              <a:rPr lang="zh-CN" altLang="zh-CN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Fragment</a:t>
            </a:r>
            <a:endParaRPr lang="zh-CN" altLang="zh-CN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4127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（2）在 res/layout 下创建 myfragment.xml 文件，其内容如下图所示：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691680" y="2348880"/>
            <a:ext cx="6439410" cy="38884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472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（3）在 src 下包为 com.hzu.fragment_test 的 MainActivity.java 文件中编写内容如下：</a:t>
            </a:r>
          </a:p>
          <a:p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276872"/>
            <a:ext cx="8408671" cy="3744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48410"/>
            <a:ext cx="7886700" cy="49288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（4</a:t>
            </a:r>
            <a:r>
              <a:rPr lang="zh-CN" altLang="en-US" dirty="0">
                <a:solidFill>
                  <a:srgbClr val="00B050"/>
                </a:solidFill>
              </a:rPr>
              <a:t>）在 src 的 com.hzu.fragment_test 包下创建 MyFragment.java 文件，编写内容如下：</a:t>
            </a:r>
          </a:p>
          <a:p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85" y="2425700"/>
            <a:ext cx="8063865" cy="3512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28650" y="1259840"/>
            <a:ext cx="3886200" cy="5066030"/>
          </a:xfrm>
        </p:spPr>
        <p:txBody>
          <a:bodyPr/>
          <a:lstStyle/>
          <a:p>
            <a:pPr marL="0" indent="0" algn="just">
              <a:buNone/>
            </a:pPr>
            <a:r>
              <a:rPr sz="2400" dirty="0">
                <a:solidFill>
                  <a:srgbClr val="00B050"/>
                </a:solidFill>
                <a:sym typeface="+mn-ea"/>
              </a:rPr>
              <a:t>【运行结果】在 Eclipse 中启动 Android 模拟器，接着运行 Fragment_test 项目，显示效果</a:t>
            </a:r>
          </a:p>
          <a:p>
            <a:pPr marL="0" indent="0" algn="just">
              <a:buNone/>
            </a:pPr>
            <a:r>
              <a:rPr sz="2400" dirty="0">
                <a:solidFill>
                  <a:srgbClr val="00B050"/>
                </a:solidFill>
                <a:sym typeface="+mn-ea"/>
              </a:rPr>
              <a:t>如图 8-1 所示。点击图 8-1 中的 Button 按钮，会出现如图 8-2 所示的效果。</a:t>
            </a:r>
          </a:p>
        </p:txBody>
      </p:sp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99" y="1691283"/>
            <a:ext cx="2889003" cy="3744416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227" y="2988702"/>
            <a:ext cx="2448272" cy="3168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0032" y="5488687"/>
            <a:ext cx="1868585" cy="503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8-1 </a:t>
            </a:r>
            <a:r>
              <a:rPr lang="zh-CN" altLang="en-US" dirty="0" smtClean="0">
                <a:solidFill>
                  <a:srgbClr val="00B050"/>
                </a:solidFill>
              </a:rPr>
              <a:t>运行效果</a:t>
            </a:r>
            <a:endParaRPr lang="en-US" altLang="zh-CN" dirty="0">
              <a:solidFill>
                <a:srgbClr val="00B05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03415" y="6236970"/>
            <a:ext cx="181705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8-2</a:t>
            </a:r>
            <a:r>
              <a:rPr lang="zh-CN" altLang="en-US" dirty="0" smtClean="0">
                <a:solidFill>
                  <a:srgbClr val="00B050"/>
                </a:solidFill>
              </a:rPr>
              <a:t>点击效果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</a:t>
            </a:r>
            <a:r>
              <a:rPr lang="en-US" altLang="zh-CN" b="1" dirty="0" smtClean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生命周期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71500" y="1412776"/>
            <a:ext cx="78867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 Fragment </a:t>
            </a:r>
            <a:r>
              <a:rPr lang="zh-CN" altLang="en-US" dirty="0">
                <a:solidFill>
                  <a:srgbClr val="FFFF00"/>
                </a:solidFill>
              </a:rPr>
              <a:t>必须是依赖于 Activity 而存在，因此 Activity 的生命周期会直接影响到 Fragment的生命周期。FragmentTransaction 提供了很多操作 Fragment 的方法，如 add()、replace()、attach()等，调用这些方法会触发 Fragment 不同的生命周期。如果程序开发人员使用以上这些方法时不知道 Fragment 当前处于何种状态是非常可怕的事情，直接影响到 Android 应用程序的质量与执行效率。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9716" y="188640"/>
            <a:ext cx="7886700" cy="1325563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Fragment</a:t>
            </a:r>
            <a:r>
              <a:rPr lang="zh-CN" altLang="zh-CN" sz="3200" b="1" dirty="0">
                <a:solidFill>
                  <a:srgbClr val="FFFF00"/>
                </a:solidFill>
              </a:rPr>
              <a:t>生命周期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67544" y="836712"/>
            <a:ext cx="5184576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必须是依存与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而存在的，因此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的生命周期会直接影响到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的生命周期</a:t>
            </a:r>
            <a:r>
              <a:rPr lang="zh-CN" altLang="zh-CN" dirty="0" smtClean="0">
                <a:solidFill>
                  <a:srgbClr val="00B050"/>
                </a:solidFill>
              </a:rPr>
              <a:t>。如右图</a:t>
            </a:r>
            <a:r>
              <a:rPr lang="en-US" altLang="zh-CN" dirty="0" smtClean="0">
                <a:solidFill>
                  <a:srgbClr val="00B050"/>
                </a:solidFill>
              </a:rPr>
              <a:t>8-3</a:t>
            </a:r>
            <a:r>
              <a:rPr lang="zh-CN" altLang="zh-CN" dirty="0" smtClean="0">
                <a:solidFill>
                  <a:srgbClr val="00B050"/>
                </a:solidFill>
              </a:rPr>
              <a:t>所示：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endParaRPr lang="zh-CN" altLang="en-US" dirty="0">
              <a:solidFill>
                <a:srgbClr val="92D05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0" y="278130"/>
            <a:ext cx="3218180" cy="60382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8125" y="6381115"/>
            <a:ext cx="2160339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50"/>
                </a:solidFill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</a:rPr>
              <a:t>8-3</a:t>
            </a:r>
            <a:r>
              <a:rPr lang="zh-CN" altLang="zh-CN" dirty="0">
                <a:solidFill>
                  <a:srgbClr val="00B050"/>
                </a:solidFill>
              </a:rPr>
              <a:t>生命周期</a:t>
            </a:r>
            <a:endParaRPr lang="en-US" altLang="zh-C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805" y="365125"/>
            <a:ext cx="8170545" cy="132588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四、</a:t>
            </a:r>
            <a:r>
              <a:rPr lang="en-US" altLang="zh-CN" b="1" dirty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" y="1268760"/>
            <a:ext cx="8893810" cy="4831080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FF00"/>
                </a:solidFill>
              </a:rPr>
              <a:t>FragmentTransaction 允许将一系列的 Fragment 的操作在一次处理事务（Transaction）中完成。每个事务都是一组想要同时执行的方法，例如在一个事物中执行 add()、remove()和 replace()方法，然后调用 commit()方法，把事务的执行结果反映到 Activity 中。注意，在调用 commit()方法之前，为了把事务添加到 Fragment 事务的回退堆栈中，可能调用 addToBackStack()方法。这个回退堆栈被 Activity 管理，并且允许用户通过按返回键返回到先前的 Fragment 状态。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" y="365125"/>
            <a:ext cx="8042275" cy="132588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四、</a:t>
            </a:r>
            <a:r>
              <a:rPr lang="en-US" altLang="zh-CN" b="1" dirty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042910" cy="4351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以下是添加、替换、隐藏和移除 Fragment 的方法：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 添加：add(int containerViewId, Fragment fragment, String tag)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替换：replace(int containerViewId, Fragment fragment, String tag)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隐藏：hide(Fragment fragment)</a:t>
            </a:r>
          </a:p>
          <a:p>
            <a:r>
              <a:rPr lang="zh-CN" altLang="en-US" dirty="0">
                <a:solidFill>
                  <a:srgbClr val="92D050"/>
                </a:solidFill>
              </a:rPr>
              <a:t>移除：remove(Fragment fragment)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sym typeface="+mn-ea"/>
              </a:rPr>
              <a:t>四、</a:t>
            </a:r>
            <a:r>
              <a:rPr lang="en-US" altLang="zh-CN" b="1" dirty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管理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09040"/>
            <a:ext cx="7886700" cy="56076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【例 8.4】通过 Fragment 设置贺州新闻、贺州旅游和旅游咨询三块内容。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92D050"/>
                </a:solidFill>
              </a:rPr>
              <a:t>【说明】点击不同按键时贺州新闻、贺州旅游和旅游咨询三块内容可自由切换。</a:t>
            </a:r>
          </a:p>
          <a:p>
            <a:endParaRPr lang="zh-CN" altLang="en-US" dirty="0">
              <a:solidFill>
                <a:srgbClr val="92D050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0" y="3020060"/>
            <a:ext cx="2952115" cy="342074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455" y="3020060"/>
            <a:ext cx="3096260" cy="3434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6381328"/>
            <a:ext cx="2736304" cy="508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8-3 </a:t>
            </a:r>
            <a:r>
              <a:rPr lang="zh-CN" altLang="en-US" dirty="0" smtClean="0"/>
              <a:t>项目运行效果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508104" y="6530801"/>
            <a:ext cx="2121535" cy="282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8-4 </a:t>
            </a:r>
            <a:r>
              <a:rPr lang="zh-CN" altLang="en-US" dirty="0" smtClean="0"/>
              <a:t>切换效果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sym typeface="+mn-ea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之间通讯</a:t>
            </a:r>
            <a:r>
              <a:rPr lang="zh-CN" altLang="zh-CN" b="1" dirty="0">
                <a:solidFill>
                  <a:srgbClr val="00B0F0"/>
                </a:solidFill>
                <a:sym typeface="+mn-ea"/>
              </a:rPr>
              <a:t/>
            </a:r>
            <a:br>
              <a:rPr lang="zh-CN" altLang="zh-CN" b="1" dirty="0">
                <a:solidFill>
                  <a:srgbClr val="00B0F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4127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Fragment 经常需要在初始化或运行过程中与其他的 Fragment 进行数据传递。为了提高代码的重用性，降低耦合度，一般在 Fragment 间不直接进行数据传递，而是使用 Activity 作为中介来进行数据传递。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196215" y="2462801"/>
            <a:ext cx="246280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1047303" y="534456"/>
            <a:ext cx="3668713" cy="44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lang="zh-CN" altLang="en-US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584" y="543177"/>
            <a:ext cx="250045" cy="361823"/>
          </a:xfrm>
          <a:prstGeom prst="rect">
            <a:avLst/>
          </a:prstGeom>
          <a:solidFill>
            <a:srgbClr val="ED8C27"/>
          </a:solidFill>
          <a:ln>
            <a:solidFill>
              <a:srgbClr val="ED8C27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7667" y="268115"/>
            <a:ext cx="179917" cy="638401"/>
          </a:xfrm>
          <a:prstGeom prst="rect">
            <a:avLst/>
          </a:prstGeom>
          <a:solidFill>
            <a:srgbClr val="224099"/>
          </a:solidFill>
          <a:ln>
            <a:solidFill>
              <a:srgbClr val="224099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5440" y="1340768"/>
            <a:ext cx="2276480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Fragment概述</a:t>
            </a:r>
            <a:endParaRPr kumimoji="1" lang="zh-CN" altLang="en-US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68161" y="2082484"/>
            <a:ext cx="2355767" cy="86177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endParaRPr lang="zh-CN" altLang="zh-CN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FF78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47664" y="2821386"/>
            <a:ext cx="289277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r>
              <a:rPr lang="zh-CN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生命周期</a:t>
            </a:r>
            <a:endParaRPr kumimoji="1"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3549588"/>
            <a:ext cx="3888432" cy="5274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zh-CN" sz="24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4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r>
              <a:rPr lang="zh-CN" altLang="zh-CN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619672" y="4365104"/>
            <a:ext cx="4176464" cy="57606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r>
              <a:rPr lang="zh-CN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之间通讯</a:t>
            </a:r>
          </a:p>
        </p:txBody>
      </p:sp>
      <p:sp>
        <p:nvSpPr>
          <p:cNvPr id="21" name="矩形 20"/>
          <p:cNvSpPr/>
          <p:nvPr/>
        </p:nvSpPr>
        <p:spPr>
          <a:xfrm>
            <a:off x="1619672" y="5157192"/>
            <a:ext cx="3168352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4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9" y="1268760"/>
            <a:ext cx="733425" cy="6572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4" y="2042636"/>
            <a:ext cx="714375" cy="676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9" y="3590388"/>
            <a:ext cx="733425" cy="657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76" y="5157192"/>
            <a:ext cx="666750" cy="6381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14" y="2835562"/>
            <a:ext cx="752475" cy="6381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4" y="4364264"/>
            <a:ext cx="714375" cy="67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五、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Fragment</a:t>
            </a:r>
            <a:r>
              <a:rPr lang="zh-CN" altLang="zh-CN" sz="3200" b="1" dirty="0">
                <a:solidFill>
                  <a:srgbClr val="FFFF00"/>
                </a:solidFill>
              </a:rPr>
              <a:t>之间通讯</a:t>
            </a:r>
            <a:r>
              <a:rPr lang="zh-CN" altLang="zh-CN" b="1" dirty="0">
                <a:solidFill>
                  <a:srgbClr val="00B0F0"/>
                </a:solidFill>
              </a:rPr>
              <a:t/>
            </a:r>
            <a:br>
              <a:rPr lang="zh-CN" altLang="zh-CN" b="1" dirty="0">
                <a:solidFill>
                  <a:srgbClr val="00B0F0"/>
                </a:solidFill>
              </a:rPr>
            </a:b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46398" y="620688"/>
            <a:ext cx="8136904" cy="4332139"/>
          </a:xfrm>
        </p:spPr>
        <p:txBody>
          <a:bodyPr/>
          <a:lstStyle/>
          <a:p>
            <a:endParaRPr lang="en-US" altLang="zh-CN" dirty="0" smtClean="0">
              <a:solidFill>
                <a:srgbClr val="00B0F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经常需要在初始化或运行过程中与其它的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进行数据传递</a:t>
            </a:r>
            <a:r>
              <a:rPr lang="zh-CN" altLang="zh-CN" dirty="0" smtClean="0">
                <a:solidFill>
                  <a:srgbClr val="00B050"/>
                </a:solidFill>
              </a:rPr>
              <a:t>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1567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sym typeface="+mn-ea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sym typeface="+mn-ea"/>
              </a:rPr>
              <a:t>Fragment</a:t>
            </a:r>
            <a:r>
              <a:rPr lang="zh-CN" altLang="zh-CN" b="1" dirty="0">
                <a:solidFill>
                  <a:srgbClr val="FFFF00"/>
                </a:solidFill>
                <a:sym typeface="+mn-ea"/>
              </a:rPr>
              <a:t>之间通讯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12570"/>
            <a:ext cx="3886200" cy="466471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00B0F0"/>
                </a:solidFill>
              </a:rPr>
              <a:t>【例 8.5】设计程序：分别在初始化 Fragment 时传值到 Fragment 中与在程序运行过程中传值到 Fragment 中的程序。</a:t>
            </a:r>
          </a:p>
          <a:p>
            <a:pPr marL="0" indent="0">
              <a:buNone/>
            </a:pPr>
            <a:r>
              <a:rPr lang="zh-CN" altLang="en-US">
                <a:solidFill>
                  <a:srgbClr val="00B0F0"/>
                </a:solidFill>
              </a:rPr>
              <a:t>【说明】主要使用 setArguments()、getArguments()与自定义的方法进行数据处理。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555" y="1512570"/>
            <a:ext cx="2552700" cy="3401060"/>
          </a:xfrm>
          <a:prstGeom prst="rect">
            <a:avLst/>
          </a:prstGeom>
        </p:spPr>
      </p:pic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8265" y="2627630"/>
            <a:ext cx="2400300" cy="3549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89484" y="4869160"/>
            <a:ext cx="180020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8-5</a:t>
            </a:r>
            <a:r>
              <a:rPr lang="zh-CN" altLang="en-US" dirty="0" smtClean="0"/>
              <a:t>运行效果</a:t>
            </a:r>
            <a:endParaRPr lang="en-US" altLang="zh-CN" dirty="0"/>
          </a:p>
        </p:txBody>
      </p:sp>
      <p:sp>
        <p:nvSpPr>
          <p:cNvPr id="10" name="矩形 9"/>
          <p:cNvSpPr/>
          <p:nvPr/>
        </p:nvSpPr>
        <p:spPr>
          <a:xfrm>
            <a:off x="6228184" y="6093296"/>
            <a:ext cx="2376263" cy="582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</a:t>
            </a:r>
            <a:r>
              <a:rPr lang="en-US" altLang="zh-CN" dirty="0" smtClean="0"/>
              <a:t>8-6 </a:t>
            </a:r>
            <a:r>
              <a:rPr lang="zh-CN" altLang="en-US" dirty="0" smtClean="0"/>
              <a:t>运行传值效果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255561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4744"/>
            <a:ext cx="3672408" cy="4968552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251520" y="1052736"/>
            <a:ext cx="4263330" cy="5124227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zh-CN" dirty="0">
                <a:solidFill>
                  <a:srgbClr val="00B050"/>
                </a:solidFill>
              </a:rPr>
              <a:t>第一情况：在初始化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时传值，在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中使用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</a:t>
            </a:r>
            <a:r>
              <a:rPr lang="en-US" altLang="zh-CN" dirty="0" err="1">
                <a:solidFill>
                  <a:srgbClr val="00B050"/>
                </a:solidFill>
              </a:rPr>
              <a:t>setArguments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方法将需要使用的数据通过绑定到</a:t>
            </a:r>
            <a:r>
              <a:rPr lang="en-US" altLang="zh-CN" dirty="0">
                <a:solidFill>
                  <a:srgbClr val="00B050"/>
                </a:solidFill>
              </a:rPr>
              <a:t>Bundle</a:t>
            </a:r>
            <a:r>
              <a:rPr lang="zh-CN" altLang="zh-CN" dirty="0">
                <a:solidFill>
                  <a:srgbClr val="00B050"/>
                </a:solidFill>
              </a:rPr>
              <a:t>对象上进行传递过去，而在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中则使用</a:t>
            </a:r>
            <a:r>
              <a:rPr lang="en-US" altLang="zh-CN" dirty="0" err="1">
                <a:solidFill>
                  <a:srgbClr val="00B050"/>
                </a:solidFill>
              </a:rPr>
              <a:t>getArguments</a:t>
            </a:r>
            <a:r>
              <a:rPr lang="en-US" altLang="zh-CN" dirty="0">
                <a:solidFill>
                  <a:srgbClr val="00B050"/>
                </a:solidFill>
              </a:rPr>
              <a:t>()</a:t>
            </a:r>
            <a:r>
              <a:rPr lang="zh-CN" altLang="zh-CN" dirty="0">
                <a:solidFill>
                  <a:srgbClr val="00B050"/>
                </a:solidFill>
              </a:rPr>
              <a:t>方法接收</a:t>
            </a:r>
            <a:r>
              <a:rPr lang="en-US" altLang="zh-CN" dirty="0">
                <a:solidFill>
                  <a:srgbClr val="00B050"/>
                </a:solidFill>
              </a:rPr>
              <a:t>Bundle</a:t>
            </a:r>
            <a:r>
              <a:rPr lang="zh-CN" altLang="zh-CN" dirty="0">
                <a:solidFill>
                  <a:srgbClr val="00B050"/>
                </a:solidFill>
              </a:rPr>
              <a:t>对象中的数据。如右图</a:t>
            </a:r>
            <a:r>
              <a:rPr lang="en-US" altLang="zh-CN" dirty="0" smtClean="0">
                <a:solidFill>
                  <a:srgbClr val="00B050"/>
                </a:solidFill>
              </a:rPr>
              <a:t>8-7</a:t>
            </a:r>
            <a:r>
              <a:rPr lang="zh-CN" altLang="en-US" dirty="0" smtClean="0">
                <a:solidFill>
                  <a:srgbClr val="00B050"/>
                </a:solidFill>
              </a:rPr>
              <a:t>所</a:t>
            </a:r>
            <a:r>
              <a:rPr lang="zh-CN" altLang="en-US" dirty="0">
                <a:solidFill>
                  <a:srgbClr val="00B050"/>
                </a:solidFill>
              </a:rPr>
              <a:t>示</a:t>
            </a:r>
          </a:p>
        </p:txBody>
      </p:sp>
      <p:sp>
        <p:nvSpPr>
          <p:cNvPr id="3" name="矩形 2"/>
          <p:cNvSpPr/>
          <p:nvPr/>
        </p:nvSpPr>
        <p:spPr>
          <a:xfrm>
            <a:off x="5723890" y="6236970"/>
            <a:ext cx="1800225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rgbClr val="00B050"/>
                </a:solidFill>
                <a:sym typeface="+mn-ea"/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8-7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548680"/>
            <a:ext cx="3886200" cy="5628283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     </a:t>
            </a:r>
          </a:p>
          <a:p>
            <a:pPr marL="0" indent="0" algn="just">
              <a:buNone/>
            </a:pP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zh-CN" altLang="zh-CN" dirty="0" smtClean="0">
                <a:solidFill>
                  <a:srgbClr val="00B050"/>
                </a:solidFill>
              </a:rPr>
              <a:t>第二</a:t>
            </a:r>
            <a:r>
              <a:rPr lang="zh-CN" altLang="zh-CN" dirty="0">
                <a:solidFill>
                  <a:srgbClr val="00B050"/>
                </a:solidFill>
              </a:rPr>
              <a:t>种情况在程序运行过程中传值到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，在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定义一个用于接收数据的方法。在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中调用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中已经定义好的方法将数据传递到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中。如右图</a:t>
            </a:r>
            <a:r>
              <a:rPr lang="en-US" altLang="zh-CN" dirty="0" smtClean="0">
                <a:solidFill>
                  <a:srgbClr val="00B050"/>
                </a:solidFill>
              </a:rPr>
              <a:t>8-8</a:t>
            </a:r>
            <a:r>
              <a:rPr lang="zh-CN" altLang="en-US" dirty="0" smtClean="0">
                <a:solidFill>
                  <a:srgbClr val="00B050"/>
                </a:solidFill>
              </a:rPr>
              <a:t>所</a:t>
            </a:r>
            <a:r>
              <a:rPr lang="zh-CN" altLang="en-US" dirty="0">
                <a:solidFill>
                  <a:srgbClr val="00B050"/>
                </a:solidFill>
              </a:rPr>
              <a:t>示。</a:t>
            </a:r>
          </a:p>
        </p:txBody>
      </p:sp>
      <p:pic>
        <p:nvPicPr>
          <p:cNvPr id="5" name="内容占位符 4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74" y="1053306"/>
            <a:ext cx="3656781" cy="50399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9790" y="6236970"/>
            <a:ext cx="1584325" cy="36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rgbClr val="00B050"/>
                </a:solidFill>
                <a:sym typeface="+mn-ea"/>
              </a:rPr>
              <a:t>图</a:t>
            </a:r>
            <a:r>
              <a:rPr lang="en-US" altLang="zh-CN" dirty="0" smtClean="0">
                <a:solidFill>
                  <a:srgbClr val="00B050"/>
                </a:solidFill>
                <a:sym typeface="+mn-ea"/>
              </a:rPr>
              <a:t>8-8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534772" cy="1325563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六、</a:t>
            </a:r>
            <a:r>
              <a:rPr lang="zh-CN" altLang="zh-CN" sz="3200" b="1" dirty="0">
                <a:solidFill>
                  <a:srgbClr val="FFFF00"/>
                </a:solidFill>
              </a:rPr>
              <a:t>本章小结</a:t>
            </a:r>
            <a:r>
              <a:rPr lang="zh-CN" altLang="zh-CN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zh-CN" altLang="zh-CN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00B050"/>
                </a:solidFill>
              </a:rPr>
              <a:t>本章主要讲了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的用途，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的创建、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的生命周期、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的管理与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之间的通讯，在现代互联网的</a:t>
            </a:r>
            <a:r>
              <a:rPr lang="en-US" altLang="zh-CN" dirty="0">
                <a:solidFill>
                  <a:srgbClr val="00B050"/>
                </a:solidFill>
              </a:rPr>
              <a:t>Android</a:t>
            </a:r>
            <a:r>
              <a:rPr lang="zh-CN" altLang="zh-CN" dirty="0">
                <a:solidFill>
                  <a:srgbClr val="00B050"/>
                </a:solidFill>
              </a:rPr>
              <a:t>产品中大量使用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，使用用户体验更加友好，界面结构设计更加合理。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628650" y="319410"/>
            <a:ext cx="7886700" cy="45719"/>
          </a:xfrm>
        </p:spPr>
        <p:txBody>
          <a:bodyPr/>
          <a:lstStyle/>
          <a:p>
            <a:r>
              <a:rPr lang="zh-CN" altLang="en-US" sz="800" dirty="0" smtClean="0"/>
              <a:t>。</a:t>
            </a:r>
            <a:endParaRPr lang="zh-CN" altLang="en-US" sz="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86700" cy="518457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87624" y="2060848"/>
            <a:ext cx="6768752" cy="32403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1062"/>
              </a:avLst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7886700" cy="1325563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3200" b="1" dirty="0" err="1">
                <a:solidFill>
                  <a:srgbClr val="FFC000"/>
                </a:solidFill>
              </a:rPr>
              <a:t>Fragment概述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462017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（碎片）是</a:t>
            </a:r>
            <a:r>
              <a:rPr lang="en-US" altLang="zh-CN" dirty="0">
                <a:solidFill>
                  <a:srgbClr val="00B050"/>
                </a:solidFill>
              </a:rPr>
              <a:t>Android3.0</a:t>
            </a:r>
            <a:r>
              <a:rPr lang="zh-CN" altLang="zh-CN" dirty="0">
                <a:solidFill>
                  <a:srgbClr val="00B050"/>
                </a:solidFill>
              </a:rPr>
              <a:t>新增的功能，它与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非常相似，主要用于在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中描述一些行为或一部分用户界面，使程序更加合理和充分利用手机屏幕的空间。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使得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的设计模块化，它必须被嵌入到一个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中。一个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中可以包含多个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，</a:t>
            </a:r>
            <a:r>
              <a:rPr lang="en-US" altLang="zh-CN" dirty="0">
                <a:solidFill>
                  <a:srgbClr val="00B050"/>
                </a:solidFill>
              </a:rPr>
              <a:t>Fragment</a:t>
            </a:r>
            <a:r>
              <a:rPr lang="zh-CN" altLang="zh-CN" dirty="0">
                <a:solidFill>
                  <a:srgbClr val="00B050"/>
                </a:solidFill>
              </a:rPr>
              <a:t>同时也可被多个</a:t>
            </a:r>
            <a:r>
              <a:rPr lang="en-US" altLang="zh-CN" dirty="0">
                <a:solidFill>
                  <a:srgbClr val="00B050"/>
                </a:solidFill>
              </a:rPr>
              <a:t>Activity</a:t>
            </a:r>
            <a:r>
              <a:rPr lang="zh-CN" altLang="zh-CN" dirty="0">
                <a:solidFill>
                  <a:srgbClr val="00B050"/>
                </a:solidFill>
              </a:rPr>
              <a:t>使用。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0551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</a:t>
            </a:r>
            <a:r>
              <a:rPr lang="en-US" altLang="zh-CN" b="1" dirty="0" err="1">
                <a:solidFill>
                  <a:srgbClr val="FFC000"/>
                </a:solidFill>
                <a:sym typeface="+mn-ea"/>
              </a:rPr>
              <a:t>Fragment概述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0635"/>
            <a:ext cx="7886700" cy="49066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C000"/>
                </a:solidFill>
              </a:rPr>
              <a:t>Fragment 的优点如下：</a:t>
            </a:r>
          </a:p>
          <a:p>
            <a:r>
              <a:rPr lang="zh-CN" altLang="en-US" dirty="0">
                <a:solidFill>
                  <a:srgbClr val="FFC000"/>
                </a:solidFill>
              </a:rPr>
              <a:t>能够将 Activity 分离成多个可重用的组件，每个都有它自己的生命周期和 UI。</a:t>
            </a:r>
          </a:p>
          <a:p>
            <a:r>
              <a:rPr lang="zh-CN" altLang="en-US" dirty="0">
                <a:solidFill>
                  <a:srgbClr val="FFC000"/>
                </a:solidFill>
              </a:rPr>
              <a:t>轻松地创建动态灵活的 UI 设计，适应不同的屏幕尺寸。</a:t>
            </a:r>
          </a:p>
          <a:p>
            <a:r>
              <a:rPr lang="zh-CN" altLang="en-US" dirty="0">
                <a:solidFill>
                  <a:srgbClr val="FFC000"/>
                </a:solidFill>
              </a:rPr>
              <a:t> 与 Activity 绑定在一起，可以在运行中动态地移除、加入、交换等。</a:t>
            </a:r>
          </a:p>
          <a:p>
            <a:r>
              <a:rPr lang="zh-CN" altLang="en-US" dirty="0">
                <a:solidFill>
                  <a:srgbClr val="FFC000"/>
                </a:solidFill>
              </a:rPr>
              <a:t> 解决 Activity 间的切换不流畅问题，轻量切换。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60" y="159389"/>
            <a:ext cx="7886700" cy="13255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023620"/>
            <a:ext cx="7886700" cy="5153660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B050"/>
                </a:solidFill>
              </a:rPr>
              <a:t>创建一个 Fragment 和创建一个 Activity 类似，继承 Fragment 类或 Fragment 的子类，重写生命周期方法，主要不同之处是需要重写一个 onCreateView()方法来返回这个 Fragment 的布局。</a:t>
            </a:r>
          </a:p>
          <a:p>
            <a:pPr algn="just"/>
            <a:r>
              <a:rPr lang="zh-CN" altLang="en-US" sz="2400" dirty="0">
                <a:solidFill>
                  <a:srgbClr val="00B050"/>
                </a:solidFill>
              </a:rPr>
              <a:t>其中 container 是 Fragment 将会被添加的组，inflate()方法的第二个参数为 null，因系统已将生成的布局加入到 container 中。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3582670"/>
            <a:ext cx="7550785" cy="319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86677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32535"/>
            <a:ext cx="7886700" cy="4944745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00B0F0"/>
                </a:solidFill>
              </a:rPr>
              <a:t>Fragment 不能单独显示在手机屏幕上，要与 Activity 绑定才能使用，其中向 Activity 中添加 Fragment 有以下两种方法：</a:t>
            </a:r>
          </a:p>
          <a:p>
            <a:pPr algn="just"/>
            <a:r>
              <a:rPr lang="zh-CN" altLang="en-US" dirty="0">
                <a:solidFill>
                  <a:srgbClr val="00B0F0"/>
                </a:solidFill>
              </a:rPr>
              <a:t>一种是静态加载是直接在布局文件中添加，将 Fragment 作为布局中的一部分；</a:t>
            </a:r>
          </a:p>
          <a:p>
            <a:pPr algn="just"/>
            <a:r>
              <a:rPr lang="zh-CN" altLang="en-US" dirty="0">
                <a:solidFill>
                  <a:srgbClr val="00B0F0"/>
                </a:solidFill>
              </a:rPr>
              <a:t>另一种是动态加载，当 Activity 运行时，将 Fragment 放入到 Activity 中。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4993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7620"/>
            <a:ext cx="7886700" cy="48996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静态加载示例如下：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1 &lt;fragment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2 </a:t>
            </a:r>
            <a:r>
              <a:rPr lang="en-US" altLang="zh-CN" dirty="0">
                <a:solidFill>
                  <a:srgbClr val="00B0F0"/>
                </a:solidFill>
              </a:rPr>
              <a:t>		</a:t>
            </a:r>
            <a:r>
              <a:rPr lang="zh-CN" altLang="en-US" dirty="0">
                <a:solidFill>
                  <a:srgbClr val="00B0F0"/>
                </a:solidFill>
              </a:rPr>
              <a:t>android:id="@+id/fragment1"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3</a:t>
            </a:r>
            <a:r>
              <a:rPr lang="en-US" altLang="zh-CN" dirty="0">
                <a:solidFill>
                  <a:srgbClr val="00B0F0"/>
                </a:solidFill>
              </a:rPr>
              <a:t>		</a:t>
            </a:r>
            <a:r>
              <a:rPr lang="zh-CN" altLang="en-US" dirty="0">
                <a:solidFill>
                  <a:srgbClr val="00B0F0"/>
                </a:solidFill>
              </a:rPr>
              <a:t>android:name="com.hzu.MyFragment"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4 </a:t>
            </a:r>
            <a:r>
              <a:rPr lang="en-US" altLang="zh-CN" dirty="0">
                <a:solidFill>
                  <a:srgbClr val="00B0F0"/>
                </a:solidFill>
              </a:rPr>
              <a:t>		</a:t>
            </a:r>
            <a:r>
              <a:rPr lang="zh-CN" altLang="en-US" dirty="0">
                <a:solidFill>
                  <a:srgbClr val="00B0F0"/>
                </a:solidFill>
              </a:rPr>
              <a:t>android:layout_width="wrap_content"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00B0F0"/>
                </a:solidFill>
              </a:rPr>
              <a:t>5 </a:t>
            </a:r>
            <a:r>
              <a:rPr lang="en-US" altLang="zh-CN" dirty="0">
                <a:solidFill>
                  <a:srgbClr val="00B0F0"/>
                </a:solidFill>
              </a:rPr>
              <a:t>		</a:t>
            </a:r>
            <a:r>
              <a:rPr lang="zh-CN" altLang="en-US" dirty="0" smtClean="0">
                <a:solidFill>
                  <a:srgbClr val="00B0F0"/>
                </a:solidFill>
              </a:rPr>
              <a:t>android</a:t>
            </a:r>
            <a:r>
              <a:rPr lang="zh-CN" altLang="en-US" dirty="0">
                <a:solidFill>
                  <a:srgbClr val="00B0F0"/>
                </a:solidFill>
              </a:rPr>
              <a:t>:layout_height</a:t>
            </a:r>
            <a:r>
              <a:rPr lang="zh-CN" altLang="en-US" dirty="0" smtClean="0">
                <a:solidFill>
                  <a:srgbClr val="00B0F0"/>
                </a:solidFill>
              </a:rPr>
              <a:t>=“wrap_content”   </a:t>
            </a:r>
            <a:r>
              <a:rPr lang="en-US" altLang="zh-CN" dirty="0" smtClean="0">
                <a:solidFill>
                  <a:srgbClr val="00B0F0"/>
                </a:solidFill>
              </a:rPr>
              <a:t>6 </a:t>
            </a:r>
            <a:r>
              <a:rPr lang="zh-CN" altLang="en-US" dirty="0" smtClean="0">
                <a:solidFill>
                  <a:srgbClr val="00B0F0"/>
                </a:solidFill>
              </a:rPr>
              <a:t>/&gt;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r>
              <a:rPr lang="zh-CN" altLang="zh-CN" b="1" dirty="0">
                <a:sym typeface="+mn-ea"/>
              </a:rPr>
              <a:t/>
            </a:r>
            <a:br>
              <a:rPr lang="zh-CN" altLang="zh-CN" b="1" dirty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56360"/>
            <a:ext cx="8635181" cy="48209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动态加载示例如下：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 FragmentManager  fragmentManager=getFragmentManager();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 FragmentTransaction transaction=fragmentManager.beginTransaction();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3 transaction.add(R.id.fragment1, new BlankFragment());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 transaction.commit()</a:t>
            </a:r>
            <a:r>
              <a:rPr lang="zh-CN" alt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;</a:t>
            </a:r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fragmentManager.beginTransaction() 用 于 获 取 事 件 处 理 集 ， 然 后 通 过 add() 方 法 添 加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Fragment，再通过 commit()提交事务。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Fragment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460"/>
            <a:ext cx="3886200" cy="46558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【例 8.1】设计一个静态添加 Fragment 的案例。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【说明】在 xml 中添加 Fragment。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【开发步骤】</a:t>
            </a:r>
          </a:p>
          <a:p>
            <a:pPr marL="0" indent="0" algn="just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（1）创建一个名为 Fragment_test 的项目</a:t>
            </a:r>
            <a:r>
              <a:rPr lang="zh-CN" altLang="en-US" sz="2400" dirty="0" smtClean="0">
                <a:solidFill>
                  <a:srgbClr val="00B050"/>
                </a:solidFill>
              </a:rPr>
              <a:t>，在 </a:t>
            </a:r>
            <a:r>
              <a:rPr lang="zh-CN" altLang="en-US" sz="2400" dirty="0">
                <a:solidFill>
                  <a:srgbClr val="00B050"/>
                </a:solidFill>
              </a:rPr>
              <a:t>res/layout的 activity_main.xml 文件中的内容如右图所示：</a:t>
            </a:r>
          </a:p>
          <a:p>
            <a:endParaRPr lang="zh-CN" altLang="en-US" sz="2400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29150" y="1691640"/>
            <a:ext cx="4267835" cy="4420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1240</Words>
  <Application>Microsoft Office PowerPoint</Application>
  <PresentationFormat>全屏显示(4:3)</PresentationFormat>
  <Paragraphs>96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1_Office 主题</vt:lpstr>
      <vt:lpstr>2_Office 主题</vt:lpstr>
      <vt:lpstr>PowerPoint 演示文稿</vt:lpstr>
      <vt:lpstr>PowerPoint 演示文稿</vt:lpstr>
      <vt:lpstr>一、Fragment概述 </vt:lpstr>
      <vt:lpstr>一、Fragment概述</vt:lpstr>
      <vt:lpstr>二、创建Fragment </vt:lpstr>
      <vt:lpstr>二、创建Fragment </vt:lpstr>
      <vt:lpstr>二、创建Fragment </vt:lpstr>
      <vt:lpstr>二、创建Fragment </vt:lpstr>
      <vt:lpstr>二、创建Fragment</vt:lpstr>
      <vt:lpstr>二、创建Fragment </vt:lpstr>
      <vt:lpstr>二、创建Fragment </vt:lpstr>
      <vt:lpstr>二、创建Fragment </vt:lpstr>
      <vt:lpstr>二、创建Fragment </vt:lpstr>
      <vt:lpstr>三、Fragment生命周期 </vt:lpstr>
      <vt:lpstr>三、Fragment生命周期 </vt:lpstr>
      <vt:lpstr>四、Fragment管理</vt:lpstr>
      <vt:lpstr>四、Fragment管理</vt:lpstr>
      <vt:lpstr>四、Fragment管理 </vt:lpstr>
      <vt:lpstr>五、Fragment之间通讯 </vt:lpstr>
      <vt:lpstr>五、Fragment之间通讯 </vt:lpstr>
      <vt:lpstr>五、Fragment之间通讯</vt:lpstr>
      <vt:lpstr>。</vt:lpstr>
      <vt:lpstr>。</vt:lpstr>
      <vt:lpstr>六、本章小结 </vt:lpstr>
      <vt:lpstr>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USER-</cp:lastModifiedBy>
  <cp:revision>43</cp:revision>
  <dcterms:created xsi:type="dcterms:W3CDTF">2017-05-21T06:18:00Z</dcterms:created>
  <dcterms:modified xsi:type="dcterms:W3CDTF">2018-01-03T09:19:56Z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