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theme/themeOverride3.xml" ContentType="application/vnd.openxmlformats-officedocument.themeOverr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45"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7" r:id="rId33"/>
    <p:sldId id="288" r:id="rId34"/>
    <p:sldId id="289" r:id="rId35"/>
    <p:sldId id="290" r:id="rId36"/>
    <p:sldId id="286" r:id="rId37"/>
    <p:sldId id="291" r:id="rId38"/>
    <p:sldId id="292" r:id="rId39"/>
    <p:sldId id="293" r:id="rId40"/>
    <p:sldId id="294" r:id="rId41"/>
    <p:sldId id="295" r:id="rId42"/>
    <p:sldId id="296" r:id="rId43"/>
    <p:sldId id="297" r:id="rId44"/>
    <p:sldId id="298" r:id="rId45"/>
    <p:sldId id="299" r:id="rId46"/>
    <p:sldId id="300" r:id="rId47"/>
    <p:sldId id="302" r:id="rId48"/>
    <p:sldId id="303" r:id="rId49"/>
    <p:sldId id="307" r:id="rId50"/>
    <p:sldId id="308" r:id="rId51"/>
    <p:sldId id="309" r:id="rId52"/>
    <p:sldId id="310" r:id="rId53"/>
    <p:sldId id="311" r:id="rId54"/>
    <p:sldId id="312" r:id="rId55"/>
    <p:sldId id="313" r:id="rId56"/>
    <p:sldId id="304" r:id="rId57"/>
    <p:sldId id="305" r:id="rId58"/>
    <p:sldId id="306" r:id="rId59"/>
    <p:sldId id="301" r:id="rId60"/>
    <p:sldId id="314" r:id="rId61"/>
    <p:sldId id="315" r:id="rId62"/>
    <p:sldId id="316" r:id="rId63"/>
    <p:sldId id="317" r:id="rId64"/>
    <p:sldId id="318" r:id="rId65"/>
    <p:sldId id="319" r:id="rId66"/>
    <p:sldId id="320" r:id="rId67"/>
    <p:sldId id="321" r:id="rId68"/>
    <p:sldId id="322" r:id="rId69"/>
    <p:sldId id="323" r:id="rId70"/>
    <p:sldId id="324" r:id="rId71"/>
    <p:sldId id="326" r:id="rId72"/>
    <p:sldId id="327" r:id="rId73"/>
    <p:sldId id="328" r:id="rId74"/>
    <p:sldId id="329" r:id="rId75"/>
    <p:sldId id="330" r:id="rId76"/>
    <p:sldId id="331" r:id="rId77"/>
    <p:sldId id="332" r:id="rId78"/>
    <p:sldId id="333" r:id="rId79"/>
    <p:sldId id="334" r:id="rId80"/>
    <p:sldId id="325" r:id="rId81"/>
    <p:sldId id="335" r:id="rId82"/>
    <p:sldId id="336" r:id="rId83"/>
    <p:sldId id="337" r:id="rId84"/>
    <p:sldId id="338" r:id="rId85"/>
    <p:sldId id="339" r:id="rId86"/>
    <p:sldId id="346" r:id="rId87"/>
    <p:sldId id="342" r:id="rId88"/>
    <p:sldId id="343" r:id="rId89"/>
    <p:sldId id="344" r:id="rId90"/>
    <p:sldId id="341" r:id="rId9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72" d="100"/>
          <a:sy n="72" d="100"/>
        </p:scale>
        <p:origin x="-45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直角三角形 9"/>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grpSp>
        <p:nvGrpSpPr>
          <p:cNvPr id="5" name="组合 1"/>
          <p:cNvGrpSpPr>
            <a:grpSpLocks/>
          </p:cNvGrpSpPr>
          <p:nvPr/>
        </p:nvGrpSpPr>
        <p:grpSpPr bwMode="auto">
          <a:xfrm>
            <a:off x="-3175" y="4953000"/>
            <a:ext cx="9147175" cy="1911350"/>
            <a:chOff x="-3765" y="4832896"/>
            <a:chExt cx="9147765" cy="2032192"/>
          </a:xfrm>
        </p:grpSpPr>
        <p:sp>
          <p:nvSpPr>
            <p:cNvPr id="6" name="任意多边形 6"/>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任意多边形 7"/>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8" name="任意多边形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0" name="直接连接符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标题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17" name="副标题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zh-CN" altLang="en-US" smtClean="0"/>
              <a:t>单击此处编辑母版副标题样式</a:t>
            </a:r>
            <a:endParaRPr lang="en-US"/>
          </a:p>
        </p:txBody>
      </p:sp>
      <p:sp>
        <p:nvSpPr>
          <p:cNvPr id="11" name="日期占位符 29"/>
          <p:cNvSpPr>
            <a:spLocks noGrp="1"/>
          </p:cNvSpPr>
          <p:nvPr>
            <p:ph type="dt" sz="half" idx="10"/>
          </p:nvPr>
        </p:nvSpPr>
        <p:spPr/>
        <p:txBody>
          <a:bodyPr/>
          <a:lstStyle>
            <a:lvl1pPr>
              <a:defRPr smtClean="0">
                <a:solidFill>
                  <a:srgbClr val="FFFFFF"/>
                </a:solidFill>
              </a:defRPr>
            </a:lvl1pPr>
            <a:extLst/>
          </a:lstStyle>
          <a:p>
            <a:pPr>
              <a:defRPr/>
            </a:pPr>
            <a:fld id="{7FE6966F-F50E-406E-82AB-2D2F0294EF9C}" type="datetimeFigureOut">
              <a:rPr lang="zh-CN" altLang="en-US"/>
              <a:pPr>
                <a:defRPr/>
              </a:pPr>
              <a:t>2010-5-26</a:t>
            </a:fld>
            <a:endParaRPr lang="zh-CN" altLang="en-US"/>
          </a:p>
        </p:txBody>
      </p:sp>
      <p:sp>
        <p:nvSpPr>
          <p:cNvPr id="12" name="页脚占位符 18"/>
          <p:cNvSpPr>
            <a:spLocks noGrp="1"/>
          </p:cNvSpPr>
          <p:nvPr>
            <p:ph type="ftr" sz="quarter" idx="11"/>
          </p:nvPr>
        </p:nvSpPr>
        <p:spPr/>
        <p:txBody>
          <a:bodyPr/>
          <a:lstStyle>
            <a:lvl1pPr>
              <a:defRPr>
                <a:solidFill>
                  <a:schemeClr val="accent1">
                    <a:tint val="20000"/>
                  </a:schemeClr>
                </a:solidFill>
              </a:defRPr>
            </a:lvl1pPr>
            <a:extLst/>
          </a:lstStyle>
          <a:p>
            <a:pPr>
              <a:defRPr/>
            </a:pPr>
            <a:endParaRPr lang="zh-CN" altLang="en-US"/>
          </a:p>
        </p:txBody>
      </p:sp>
      <p:sp>
        <p:nvSpPr>
          <p:cNvPr id="13" name="灯片编号占位符 26"/>
          <p:cNvSpPr>
            <a:spLocks noGrp="1"/>
          </p:cNvSpPr>
          <p:nvPr>
            <p:ph type="sldNum" sz="quarter" idx="12"/>
          </p:nvPr>
        </p:nvSpPr>
        <p:spPr/>
        <p:txBody>
          <a:bodyPr/>
          <a:lstStyle>
            <a:lvl1pPr>
              <a:defRPr smtClean="0">
                <a:solidFill>
                  <a:srgbClr val="FFFFFF"/>
                </a:solidFill>
              </a:defRPr>
            </a:lvl1pPr>
            <a:extLst/>
          </a:lstStyle>
          <a:p>
            <a:pPr>
              <a:defRPr/>
            </a:pPr>
            <a:fld id="{36A72586-5F3A-47D6-828C-303C0A43B074}"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481329"/>
            <a:ext cx="8229600" cy="4386071"/>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0CAD5D5F-E960-4192-9CB2-A9EA240E7B87}"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64CF6870-8D4D-4264-B8EF-870096AEA88E}"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44013" y="274640"/>
            <a:ext cx="1777470" cy="5592761"/>
          </a:xfrm>
        </p:spPr>
        <p:txBody>
          <a:bodyPr vert="eaVert"/>
          <a:lstStyle>
            <a:extLs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41"/>
            <a:ext cx="6324600" cy="5592760"/>
          </a:xfrm>
        </p:spPr>
        <p:txBody>
          <a:bodyPr vert="eaVert"/>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CAF3A593-243E-498C-8DE2-97D31EDBDD6D}"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23093260-9EC3-4717-AE4C-6ED0051CF27A}"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标题 6"/>
          <p:cNvSpPr>
            <a:spLocks noGrp="1"/>
          </p:cNvSpPr>
          <p:nvPr>
            <p:ph type="title"/>
          </p:nvPr>
        </p:nvSpPr>
        <p:spPr/>
        <p:txBody>
          <a:bodyPr rtlCol="0"/>
          <a:lstStyle>
            <a:extLst/>
          </a:lstStyle>
          <a:p>
            <a:r>
              <a:rPr lang="zh-CN" altLang="en-US" smtClean="0"/>
              <a:t>单击此处编辑母版标题样式</a:t>
            </a:r>
            <a:endParaRPr lang="en-US"/>
          </a:p>
        </p:txBody>
      </p:sp>
      <p:sp>
        <p:nvSpPr>
          <p:cNvPr id="4" name="日期占位符 9"/>
          <p:cNvSpPr>
            <a:spLocks noGrp="1"/>
          </p:cNvSpPr>
          <p:nvPr>
            <p:ph type="dt" sz="half" idx="10"/>
          </p:nvPr>
        </p:nvSpPr>
        <p:spPr/>
        <p:txBody>
          <a:bodyPr/>
          <a:lstStyle>
            <a:lvl1pPr>
              <a:defRPr/>
            </a:lvl1pPr>
          </a:lstStyle>
          <a:p>
            <a:pPr>
              <a:defRPr/>
            </a:pPr>
            <a:fld id="{0EE826D9-684C-4057-912F-8EB3A2ED4CEB}" type="datetimeFigureOut">
              <a:rPr lang="zh-CN" altLang="en-US"/>
              <a:pPr>
                <a:defRPr/>
              </a:pPr>
              <a:t>2010-5-26</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054AB6D6-56F4-45BB-B56C-6E97420EB779}"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1"/>
      </p:bgRef>
    </p:bg>
    <p:spTree>
      <p:nvGrpSpPr>
        <p:cNvPr id="1" name=""/>
        <p:cNvGrpSpPr/>
        <p:nvPr/>
      </p:nvGrpSpPr>
      <p:grpSpPr>
        <a:xfrm>
          <a:off x="0" y="0"/>
          <a:ext cx="0" cy="0"/>
          <a:chOff x="0" y="0"/>
          <a:chExt cx="0" cy="0"/>
        </a:xfrm>
      </p:grpSpPr>
      <p:sp>
        <p:nvSpPr>
          <p:cNvPr id="4" name="燕尾形 6"/>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5" name="燕尾形 7"/>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2" name="标题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extLst/>
          </a:lstStyle>
          <a:p>
            <a:pPr>
              <a:defRPr/>
            </a:pPr>
            <a:fld id="{7EF24B35-2124-49F9-A648-292EEEAEA5E7}" type="datetimeFigureOut">
              <a:rPr lang="zh-CN" altLang="en-US"/>
              <a:pPr>
                <a:defRPr/>
              </a:pPr>
              <a:t>2010-5-26</a:t>
            </a:fld>
            <a:endParaRPr lang="zh-CN" altLang="en-US"/>
          </a:p>
        </p:txBody>
      </p:sp>
      <p:sp>
        <p:nvSpPr>
          <p:cNvPr id="7" name="页脚占位符 4"/>
          <p:cNvSpPr>
            <a:spLocks noGrp="1"/>
          </p:cNvSpPr>
          <p:nvPr>
            <p:ph type="ftr" sz="quarter" idx="11"/>
          </p:nvPr>
        </p:nvSpPr>
        <p:spPr/>
        <p:txBody>
          <a:bodyPr/>
          <a:lstStyle>
            <a:lvl1pPr>
              <a:defRPr/>
            </a:lvl1pPr>
            <a:extLst/>
          </a:lstStyle>
          <a:p>
            <a:pPr>
              <a:defRPr/>
            </a:pPr>
            <a:endParaRPr lang="zh-CN" altLang="en-US"/>
          </a:p>
        </p:txBody>
      </p:sp>
      <p:sp>
        <p:nvSpPr>
          <p:cNvPr id="8" name="灯片编号占位符 5"/>
          <p:cNvSpPr>
            <a:spLocks noGrp="1"/>
          </p:cNvSpPr>
          <p:nvPr>
            <p:ph type="sldNum" sz="quarter" idx="12"/>
          </p:nvPr>
        </p:nvSpPr>
        <p:spPr/>
        <p:txBody>
          <a:bodyPr/>
          <a:lstStyle>
            <a:lvl1pPr>
              <a:defRPr/>
            </a:lvl1pPr>
            <a:extLst/>
          </a:lstStyle>
          <a:p>
            <a:pPr>
              <a:defRPr/>
            </a:pPr>
            <a:fld id="{BEFFC38B-CA7A-4526-B64A-77BB15CB631E}"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Ref idx="1002">
        <a:schemeClr val="bg1"/>
      </p:bgRef>
    </p:bg>
    <p:spTree>
      <p:nvGrpSpPr>
        <p:cNvPr id="1" name=""/>
        <p:cNvGrpSpPr/>
        <p:nvPr/>
      </p:nvGrpSpPr>
      <p:grpSpPr>
        <a:xfrm>
          <a:off x="0" y="0"/>
          <a:ext cx="0" cy="0"/>
          <a:chOff x="0" y="0"/>
          <a:chExt cx="0" cy="0"/>
        </a:xfrm>
      </p:grpSpPr>
      <p:sp>
        <p:nvSpPr>
          <p:cNvPr id="3" name="内容占位符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标题 7"/>
          <p:cNvSpPr>
            <a:spLocks noGrp="1"/>
          </p:cNvSpPr>
          <p:nvPr>
            <p:ph type="title"/>
          </p:nvPr>
        </p:nvSpPr>
        <p:spPr/>
        <p:txBody>
          <a:bodyPr rtlCol="0"/>
          <a:lstStyle>
            <a:extLst/>
          </a:lstStyle>
          <a:p>
            <a:r>
              <a:rPr lang="zh-CN" altLang="en-US" smtClean="0"/>
              <a:t>单击此处编辑母版标题样式</a:t>
            </a:r>
            <a:endParaRPr lang="en-US"/>
          </a:p>
        </p:txBody>
      </p:sp>
      <p:sp>
        <p:nvSpPr>
          <p:cNvPr id="5" name="日期占位符 4"/>
          <p:cNvSpPr>
            <a:spLocks noGrp="1"/>
          </p:cNvSpPr>
          <p:nvPr>
            <p:ph type="dt" sz="half" idx="10"/>
          </p:nvPr>
        </p:nvSpPr>
        <p:spPr/>
        <p:txBody>
          <a:bodyPr/>
          <a:lstStyle>
            <a:lvl1pPr>
              <a:defRPr/>
            </a:lvl1pPr>
            <a:extLst/>
          </a:lstStyle>
          <a:p>
            <a:pPr>
              <a:defRPr/>
            </a:pPr>
            <a:fld id="{46AF20D2-0A88-4FA6-A9DE-C1E439C4E502}" type="datetimeFigureOut">
              <a:rPr lang="zh-CN" altLang="en-US"/>
              <a:pPr>
                <a:defRPr/>
              </a:pPr>
              <a:t>2010-5-26</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1C5132B9-2405-408B-8523-B37719590469}"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8229600" cy="1143000"/>
          </a:xfrm>
        </p:spPr>
        <p:txBody>
          <a:bodyPr/>
          <a:lstStyle>
            <a:lvl1pPr>
              <a:defRPr/>
            </a:lvl1pPr>
            <a:extLst/>
          </a:lstStyle>
          <a:p>
            <a:r>
              <a:rPr lang="zh-CN" altLang="en-US" smtClean="0"/>
              <a:t>单击此处编辑母版标题样式</a:t>
            </a:r>
            <a:endParaRPr lang="en-US"/>
          </a:p>
        </p:txBody>
      </p:sp>
      <p:sp>
        <p:nvSpPr>
          <p:cNvPr id="3" name="文本占位符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4" name="文本占位符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zh-CN" altLang="en-US" smtClean="0"/>
              <a:t>单击此处编辑母版文本样式</a:t>
            </a:r>
          </a:p>
        </p:txBody>
      </p:sp>
      <p:sp>
        <p:nvSpPr>
          <p:cNvPr id="5" name="内容占位符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lvl1pPr>
              <a:defRPr/>
            </a:lvl1pPr>
            <a:extLst/>
          </a:lstStyle>
          <a:p>
            <a:pPr>
              <a:defRPr/>
            </a:pPr>
            <a:fld id="{6B90AE41-7D31-4D05-BB54-F93E419340BE}" type="datetimeFigureOut">
              <a:rPr lang="zh-CN" altLang="en-US"/>
              <a:pPr>
                <a:defRPr/>
              </a:pPr>
              <a:t>2010-5-26</a:t>
            </a:fld>
            <a:endParaRPr lang="zh-CN" altLang="en-US"/>
          </a:p>
        </p:txBody>
      </p:sp>
      <p:sp>
        <p:nvSpPr>
          <p:cNvPr id="8" name="页脚占位符 7"/>
          <p:cNvSpPr>
            <a:spLocks noGrp="1"/>
          </p:cNvSpPr>
          <p:nvPr>
            <p:ph type="ftr" sz="quarter" idx="11"/>
          </p:nvPr>
        </p:nvSpPr>
        <p:spPr/>
        <p:txBody>
          <a:bodyPr/>
          <a:lstStyle>
            <a:lvl1pPr>
              <a:defRPr/>
            </a:lvl1pPr>
            <a:extLst/>
          </a:lstStyle>
          <a:p>
            <a:pPr>
              <a:defRPr/>
            </a:pPr>
            <a:endParaRPr lang="zh-CN" altLang="en-US"/>
          </a:p>
        </p:txBody>
      </p:sp>
      <p:sp>
        <p:nvSpPr>
          <p:cNvPr id="9" name="灯片编号占位符 8"/>
          <p:cNvSpPr>
            <a:spLocks noGrp="1"/>
          </p:cNvSpPr>
          <p:nvPr>
            <p:ph type="sldNum" sz="quarter" idx="12"/>
          </p:nvPr>
        </p:nvSpPr>
        <p:spPr/>
        <p:txBody>
          <a:bodyPr/>
          <a:lstStyle>
            <a:lvl1pPr>
              <a:defRPr/>
            </a:lvl1pPr>
            <a:extLst/>
          </a:lstStyle>
          <a:p>
            <a:pPr>
              <a:defRPr/>
            </a:pPr>
            <a:fld id="{B0BC32E8-2490-4FB3-91F9-AA8B1A28C3BC}"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Ref idx="1002">
        <a:schemeClr val="bg1"/>
      </p:bgRef>
    </p:bg>
    <p:spTree>
      <p:nvGrpSpPr>
        <p:cNvPr id="1" name=""/>
        <p:cNvGrpSpPr/>
        <p:nvPr/>
      </p:nvGrpSpPr>
      <p:grpSpPr>
        <a:xfrm>
          <a:off x="0" y="0"/>
          <a:ext cx="0" cy="0"/>
          <a:chOff x="0" y="0"/>
          <a:chExt cx="0" cy="0"/>
        </a:xfrm>
      </p:grpSpPr>
      <p:sp>
        <p:nvSpPr>
          <p:cNvPr id="6" name="标题 5"/>
          <p:cNvSpPr>
            <a:spLocks noGrp="1"/>
          </p:cNvSpPr>
          <p:nvPr>
            <p:ph type="title"/>
          </p:nvPr>
        </p:nvSpPr>
        <p:spPr/>
        <p:txBody>
          <a:bodyPr rtlCol="0"/>
          <a:lstStyle>
            <a:extLst/>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lvl1pPr>
              <a:defRPr/>
            </a:lvl1pPr>
            <a:extLst/>
          </a:lstStyle>
          <a:p>
            <a:pPr>
              <a:defRPr/>
            </a:pPr>
            <a:fld id="{3883E9DB-EF0B-412C-B502-9A69D3E15571}" type="datetimeFigureOut">
              <a:rPr lang="zh-CN" altLang="en-US"/>
              <a:pPr>
                <a:defRPr/>
              </a:pPr>
              <a:t>2010-5-26</a:t>
            </a:fld>
            <a:endParaRPr lang="zh-CN" altLang="en-US"/>
          </a:p>
        </p:txBody>
      </p:sp>
      <p:sp>
        <p:nvSpPr>
          <p:cNvPr id="4" name="页脚占位符 3"/>
          <p:cNvSpPr>
            <a:spLocks noGrp="1"/>
          </p:cNvSpPr>
          <p:nvPr>
            <p:ph type="ftr" sz="quarter" idx="11"/>
          </p:nvPr>
        </p:nvSpPr>
        <p:spPr/>
        <p:txBody>
          <a:bodyPr/>
          <a:lstStyle>
            <a:lvl1pPr>
              <a:defRPr/>
            </a:lvl1pPr>
            <a:extLst/>
          </a:lstStyle>
          <a:p>
            <a:pPr>
              <a:defRPr/>
            </a:pPr>
            <a:endParaRPr lang="zh-CN" altLang="en-US"/>
          </a:p>
        </p:txBody>
      </p:sp>
      <p:sp>
        <p:nvSpPr>
          <p:cNvPr id="5" name="灯片编号占位符 4"/>
          <p:cNvSpPr>
            <a:spLocks noGrp="1"/>
          </p:cNvSpPr>
          <p:nvPr>
            <p:ph type="sldNum" sz="quarter" idx="12"/>
          </p:nvPr>
        </p:nvSpPr>
        <p:spPr/>
        <p:txBody>
          <a:bodyPr/>
          <a:lstStyle>
            <a:lvl1pPr>
              <a:defRPr/>
            </a:lvl1pPr>
            <a:extLst/>
          </a:lstStyle>
          <a:p>
            <a:pPr>
              <a:defRPr/>
            </a:pPr>
            <a:fld id="{EBBC0F16-7E3D-4D5F-BADE-80AFE1CFF6F1}"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0DE8EA80-327C-479D-928C-220A066C795A}" type="datetimeFigureOut">
              <a:rPr lang="zh-CN" altLang="en-US"/>
              <a:pPr>
                <a:defRPr/>
              </a:pPr>
              <a:t>2010-5-26</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73C093D0-A68B-40DE-A6EA-30EE2F637B4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bg>
      <p:bgRef idx="1003">
        <a:schemeClr val="bg1"/>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zh-CN" altLang="en-US" smtClean="0"/>
              <a:t>单击此处编辑母版标题样式</a:t>
            </a:r>
            <a:endParaRPr lang="en-US"/>
          </a:p>
        </p:txBody>
      </p:sp>
      <p:sp>
        <p:nvSpPr>
          <p:cNvPr id="3" name="文本占位符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zh-CN" altLang="en-US" smtClean="0"/>
              <a:t>单击此处编辑母版文本样式</a:t>
            </a:r>
          </a:p>
        </p:txBody>
      </p:sp>
      <p:sp>
        <p:nvSpPr>
          <p:cNvPr id="4" name="内容占位符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extLst/>
          </a:lstStyle>
          <a:p>
            <a:pPr>
              <a:defRPr/>
            </a:pPr>
            <a:fld id="{87A458A0-C096-4E85-9D58-33DFFE7B8A7C}" type="datetimeFigureOut">
              <a:rPr lang="zh-CN" altLang="en-US"/>
              <a:pPr>
                <a:defRPr/>
              </a:pPr>
              <a:t>2010-5-26</a:t>
            </a:fld>
            <a:endParaRPr lang="zh-CN" altLang="en-US"/>
          </a:p>
        </p:txBody>
      </p:sp>
      <p:sp>
        <p:nvSpPr>
          <p:cNvPr id="6" name="页脚占位符 5"/>
          <p:cNvSpPr>
            <a:spLocks noGrp="1"/>
          </p:cNvSpPr>
          <p:nvPr>
            <p:ph type="ftr" sz="quarter" idx="11"/>
          </p:nvPr>
        </p:nvSpPr>
        <p:spPr/>
        <p:txBody>
          <a:bodyPr/>
          <a:lstStyle>
            <a:lvl1pPr>
              <a:defRPr/>
            </a:lvl1pPr>
            <a:extLst/>
          </a:lstStyle>
          <a:p>
            <a:pPr>
              <a:defRPr/>
            </a:pPr>
            <a:endParaRPr lang="zh-CN" altLang="en-US"/>
          </a:p>
        </p:txBody>
      </p:sp>
      <p:sp>
        <p:nvSpPr>
          <p:cNvPr id="7" name="灯片编号占位符 6"/>
          <p:cNvSpPr>
            <a:spLocks noGrp="1"/>
          </p:cNvSpPr>
          <p:nvPr>
            <p:ph type="sldNum" sz="quarter" idx="12"/>
          </p:nvPr>
        </p:nvSpPr>
        <p:spPr/>
        <p:txBody>
          <a:bodyPr/>
          <a:lstStyle>
            <a:lvl1pPr>
              <a:defRPr/>
            </a:lvl1pPr>
            <a:extLst/>
          </a:lstStyle>
          <a:p>
            <a:pPr>
              <a:defRPr/>
            </a:pPr>
            <a:fld id="{D1021A1F-D4EC-4317-A543-D82A35A27C5A}" type="slidenum">
              <a:rPr lang="zh-CN" altLang="en-US"/>
              <a:pPr>
                <a:defRPr/>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bg>
      <p:bgRef idx="1002">
        <a:schemeClr val="bg1"/>
      </p:bgRef>
    </p:bg>
    <p:spTree>
      <p:nvGrpSpPr>
        <p:cNvPr id="1" name=""/>
        <p:cNvGrpSpPr/>
        <p:nvPr/>
      </p:nvGrpSpPr>
      <p:grpSpPr>
        <a:xfrm>
          <a:off x="0" y="0"/>
          <a:ext cx="0" cy="0"/>
          <a:chOff x="0" y="0"/>
          <a:chExt cx="0" cy="0"/>
        </a:xfrm>
      </p:grpSpPr>
      <p:sp>
        <p:nvSpPr>
          <p:cNvPr id="5" name="任意多边形 7"/>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6" name="任意多边形 8"/>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7" name="直角三角形 9"/>
          <p:cNvSpPr>
            <a:spLocks/>
          </p:cNvSpPr>
          <p:nvPr/>
        </p:nvSpPr>
        <p:spPr bwMode="auto">
          <a:xfrm>
            <a:off x="-6042" y="5791253"/>
            <a:ext cx="3402314" cy="1080868"/>
          </a:xfrm>
          <a:prstGeom prst="rtTriangle">
            <a:avLst/>
          </a:prstGeom>
          <a:blipFill>
            <a:blip r:embed="rId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8" name="直接连接符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燕尾形 11"/>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10" name="燕尾形 12"/>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fontAlgn="auto">
              <a:spcBef>
                <a:spcPts val="0"/>
              </a:spcBef>
              <a:spcAft>
                <a:spcPts val="0"/>
              </a:spcAft>
              <a:defRPr/>
            </a:pPr>
            <a:endParaRPr lang="en-US"/>
          </a:p>
        </p:txBody>
      </p:sp>
      <p:sp>
        <p:nvSpPr>
          <p:cNvPr id="4" name="文本占位符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zh-CN" altLang="en-US" smtClean="0"/>
              <a:t>单击此处编辑母版文本样式</a:t>
            </a:r>
          </a:p>
        </p:txBody>
      </p:sp>
      <p:sp>
        <p:nvSpPr>
          <p:cNvPr id="3" name="图片占位符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zh-CN" altLang="en-US" noProof="0" smtClean="0"/>
              <a:t>单击图标添加图片</a:t>
            </a:r>
            <a:endParaRPr lang="en-US" noProof="0" dirty="0"/>
          </a:p>
        </p:txBody>
      </p:sp>
      <p:sp>
        <p:nvSpPr>
          <p:cNvPr id="2" name="标题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zh-CN" altLang="en-US" smtClean="0"/>
              <a:t>单击此处编辑母版标题样式</a:t>
            </a:r>
            <a:endParaRPr lang="en-US"/>
          </a:p>
        </p:txBody>
      </p:sp>
      <p:sp>
        <p:nvSpPr>
          <p:cNvPr id="11" name="日期占位符 4"/>
          <p:cNvSpPr>
            <a:spLocks noGrp="1"/>
          </p:cNvSpPr>
          <p:nvPr>
            <p:ph type="dt" sz="half" idx="10"/>
          </p:nvPr>
        </p:nvSpPr>
        <p:spPr/>
        <p:txBody>
          <a:bodyPr/>
          <a:lstStyle>
            <a:lvl1pPr>
              <a:defRPr smtClean="0">
                <a:solidFill>
                  <a:schemeClr val="tx1"/>
                </a:solidFill>
              </a:defRPr>
            </a:lvl1pPr>
            <a:extLst/>
          </a:lstStyle>
          <a:p>
            <a:pPr>
              <a:defRPr/>
            </a:pPr>
            <a:fld id="{BBA0EAC9-71ED-4E0E-9C3B-B9A61D6DAA88}" type="datetimeFigureOut">
              <a:rPr lang="zh-CN" altLang="en-US"/>
              <a:pPr>
                <a:defRPr/>
              </a:pPr>
              <a:t>2010-5-26</a:t>
            </a:fld>
            <a:endParaRPr lang="zh-CN" altLang="en-US"/>
          </a:p>
        </p:txBody>
      </p:sp>
      <p:sp>
        <p:nvSpPr>
          <p:cNvPr id="12" name="页脚占位符 5"/>
          <p:cNvSpPr>
            <a:spLocks noGrp="1"/>
          </p:cNvSpPr>
          <p:nvPr>
            <p:ph type="ftr" sz="quarter" idx="11"/>
          </p:nvPr>
        </p:nvSpPr>
        <p:spPr/>
        <p:txBody>
          <a:bodyPr/>
          <a:lstStyle>
            <a:lvl1pPr>
              <a:defRPr>
                <a:solidFill>
                  <a:schemeClr val="tx1"/>
                </a:solidFill>
              </a:defRPr>
            </a:lvl1pPr>
            <a:extLst/>
          </a:lstStyle>
          <a:p>
            <a:pPr>
              <a:defRPr/>
            </a:pPr>
            <a:endParaRPr lang="zh-CN" altLang="en-US"/>
          </a:p>
        </p:txBody>
      </p:sp>
      <p:sp>
        <p:nvSpPr>
          <p:cNvPr id="13" name="灯片编号占位符 6"/>
          <p:cNvSpPr>
            <a:spLocks noGrp="1"/>
          </p:cNvSpPr>
          <p:nvPr>
            <p:ph type="sldNum" sz="quarter" idx="12"/>
          </p:nvPr>
        </p:nvSpPr>
        <p:spPr/>
        <p:txBody>
          <a:bodyPr/>
          <a:lstStyle>
            <a:lvl1pPr>
              <a:defRPr smtClean="0">
                <a:solidFill>
                  <a:schemeClr val="tx1"/>
                </a:solidFill>
              </a:defRPr>
            </a:lvl1pPr>
            <a:extLst/>
          </a:lstStyle>
          <a:p>
            <a:pPr>
              <a:defRPr/>
            </a:pPr>
            <a:fld id="{B5183828-60E3-4E4F-8659-DABE3CBB0F07}"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任意多边形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2" name="任意多边形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fontAlgn="auto">
              <a:spcBef>
                <a:spcPts val="0"/>
              </a:spcBef>
              <a:spcAft>
                <a:spcPts val="0"/>
              </a:spcAft>
              <a:defRPr/>
            </a:pPr>
            <a:endParaRPr lang="en-US">
              <a:latin typeface="+mn-lt"/>
              <a:ea typeface="+mn-ea"/>
            </a:endParaRPr>
          </a:p>
        </p:txBody>
      </p:sp>
      <p:sp>
        <p:nvSpPr>
          <p:cNvPr id="14" name="直角三角形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cxnSp>
        <p:nvCxnSpPr>
          <p:cNvPr id="15" name="直接连接符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标题占位符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zh-CN" altLang="en-US" smtClean="0"/>
              <a:t>单击此处编辑母版标题样式</a:t>
            </a:r>
            <a:endParaRPr lang="en-US"/>
          </a:p>
        </p:txBody>
      </p:sp>
      <p:sp>
        <p:nvSpPr>
          <p:cNvPr id="1033" name="文本占位符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6727825" y="6408738"/>
            <a:ext cx="1919288" cy="365125"/>
          </a:xfrm>
          <a:prstGeom prst="rect">
            <a:avLst/>
          </a:prstGeom>
        </p:spPr>
        <p:txBody>
          <a:bodyPr vert="horz" anchor="b"/>
          <a:lstStyle>
            <a:lvl1pPr algn="l" eaLnBrk="1" fontAlgn="auto" latinLnBrk="0" hangingPunct="1">
              <a:spcBef>
                <a:spcPts val="0"/>
              </a:spcBef>
              <a:spcAft>
                <a:spcPts val="0"/>
              </a:spcAft>
              <a:defRPr kumimoji="0" sz="1000" smtClean="0">
                <a:solidFill>
                  <a:schemeClr val="tx1"/>
                </a:solidFill>
                <a:latin typeface="+mn-lt"/>
                <a:ea typeface="+mn-ea"/>
              </a:defRPr>
            </a:lvl1pPr>
            <a:extLst/>
          </a:lstStyle>
          <a:p>
            <a:pPr>
              <a:defRPr/>
            </a:pPr>
            <a:fld id="{53C18113-7881-4E76-820F-1ED2DD688523}" type="datetimeFigureOut">
              <a:rPr lang="zh-CN" altLang="en-US"/>
              <a:pPr>
                <a:defRPr/>
              </a:pPr>
              <a:t>2010-5-26</a:t>
            </a:fld>
            <a:endParaRPr lang="zh-CN" altLang="en-US"/>
          </a:p>
        </p:txBody>
      </p:sp>
      <p:sp>
        <p:nvSpPr>
          <p:cNvPr id="22" name="页脚占位符 21"/>
          <p:cNvSpPr>
            <a:spLocks noGrp="1"/>
          </p:cNvSpPr>
          <p:nvPr>
            <p:ph type="ftr" sz="quarter" idx="3"/>
          </p:nvPr>
        </p:nvSpPr>
        <p:spPr>
          <a:xfrm>
            <a:off x="4379913" y="6408738"/>
            <a:ext cx="2351087" cy="365125"/>
          </a:xfrm>
          <a:prstGeom prst="rect">
            <a:avLst/>
          </a:prstGeom>
        </p:spPr>
        <p:txBody>
          <a:bodyPr vert="horz" anchor="b"/>
          <a:lstStyle>
            <a:lvl1pPr algn="r" eaLnBrk="1" fontAlgn="auto" latinLnBrk="0" hangingPunct="1">
              <a:spcBef>
                <a:spcPts val="0"/>
              </a:spcBef>
              <a:spcAft>
                <a:spcPts val="0"/>
              </a:spcAft>
              <a:defRPr kumimoji="0" sz="1000">
                <a:solidFill>
                  <a:schemeClr val="tx1"/>
                </a:solidFill>
                <a:latin typeface="+mn-lt"/>
                <a:ea typeface="+mn-ea"/>
              </a:defRPr>
            </a:lvl1pPr>
            <a:extLst/>
          </a:lstStyle>
          <a:p>
            <a:pPr>
              <a:defRPr/>
            </a:pPr>
            <a:endParaRPr lang="zh-CN" altLang="en-US"/>
          </a:p>
        </p:txBody>
      </p:sp>
      <p:sp>
        <p:nvSpPr>
          <p:cNvPr id="18" name="灯片编号占位符 17"/>
          <p:cNvSpPr>
            <a:spLocks noGrp="1"/>
          </p:cNvSpPr>
          <p:nvPr>
            <p:ph type="sldNum" sz="quarter" idx="4"/>
          </p:nvPr>
        </p:nvSpPr>
        <p:spPr>
          <a:xfrm>
            <a:off x="8647113" y="6408738"/>
            <a:ext cx="366712" cy="365125"/>
          </a:xfrm>
          <a:prstGeom prst="rect">
            <a:avLst/>
          </a:prstGeom>
        </p:spPr>
        <p:txBody>
          <a:bodyPr vert="horz" anchor="b"/>
          <a:lstStyle>
            <a:lvl1pPr algn="r" eaLnBrk="1" fontAlgn="auto" latinLnBrk="0" hangingPunct="1">
              <a:spcBef>
                <a:spcPts val="0"/>
              </a:spcBef>
              <a:spcAft>
                <a:spcPts val="0"/>
              </a:spcAft>
              <a:defRPr kumimoji="0" sz="1000" b="0" smtClean="0">
                <a:solidFill>
                  <a:schemeClr val="tx1"/>
                </a:solidFill>
                <a:latin typeface="+mn-lt"/>
                <a:ea typeface="+mn-ea"/>
              </a:defRPr>
            </a:lvl1pPr>
            <a:extLst/>
          </a:lstStyle>
          <a:p>
            <a:pPr>
              <a:defRPr/>
            </a:pPr>
            <a:fld id="{4F32C65F-EA46-494D-B33C-892758A8F0A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72" r:id="rId1"/>
    <p:sldLayoutId id="2147483671" r:id="rId2"/>
    <p:sldLayoutId id="2147483673" r:id="rId3"/>
    <p:sldLayoutId id="2147483674" r:id="rId4"/>
    <p:sldLayoutId id="2147483675" r:id="rId5"/>
    <p:sldLayoutId id="2147483676" r:id="rId6"/>
    <p:sldLayoutId id="2147483670" r:id="rId7"/>
    <p:sldLayoutId id="2147483677" r:id="rId8"/>
    <p:sldLayoutId id="2147483678" r:id="rId9"/>
    <p:sldLayoutId id="2147483669" r:id="rId10"/>
    <p:sldLayoutId id="2147483668" r:id="rId11"/>
  </p:sldLayoutIdLst>
  <p:txStyles>
    <p:titleStyle>
      <a:lvl1pPr algn="l" rtl="0" fontAlgn="base">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fontAlgn="base">
        <a:spcBef>
          <a:spcPct val="0"/>
        </a:spcBef>
        <a:spcAft>
          <a:spcPct val="0"/>
        </a:spcAft>
        <a:defRPr sz="4100" b="1">
          <a:solidFill>
            <a:schemeClr val="tx2"/>
          </a:solidFill>
          <a:latin typeface="Lucida Sans Unicode" pitchFamily="34" charset="0"/>
          <a:ea typeface="黑体" pitchFamily="2" charset="-122"/>
        </a:defRPr>
      </a:lvl2pPr>
      <a:lvl3pPr algn="l" rtl="0" fontAlgn="base">
        <a:spcBef>
          <a:spcPct val="0"/>
        </a:spcBef>
        <a:spcAft>
          <a:spcPct val="0"/>
        </a:spcAft>
        <a:defRPr sz="4100" b="1">
          <a:solidFill>
            <a:schemeClr val="tx2"/>
          </a:solidFill>
          <a:latin typeface="Lucida Sans Unicode" pitchFamily="34" charset="0"/>
          <a:ea typeface="黑体" pitchFamily="2" charset="-122"/>
        </a:defRPr>
      </a:lvl3pPr>
      <a:lvl4pPr algn="l" rtl="0" fontAlgn="base">
        <a:spcBef>
          <a:spcPct val="0"/>
        </a:spcBef>
        <a:spcAft>
          <a:spcPct val="0"/>
        </a:spcAft>
        <a:defRPr sz="4100" b="1">
          <a:solidFill>
            <a:schemeClr val="tx2"/>
          </a:solidFill>
          <a:latin typeface="Lucida Sans Unicode" pitchFamily="34" charset="0"/>
          <a:ea typeface="黑体" pitchFamily="2" charset="-122"/>
        </a:defRPr>
      </a:lvl4pPr>
      <a:lvl5pPr algn="l" rtl="0" fontAlgn="base">
        <a:spcBef>
          <a:spcPct val="0"/>
        </a:spcBef>
        <a:spcAft>
          <a:spcPct val="0"/>
        </a:spcAft>
        <a:defRPr sz="4100" b="1">
          <a:solidFill>
            <a:schemeClr val="tx2"/>
          </a:solidFill>
          <a:latin typeface="Lucida Sans Unicode" pitchFamily="34" charset="0"/>
          <a:ea typeface="黑体" pitchFamily="2" charset="-122"/>
        </a:defRPr>
      </a:lvl5pPr>
      <a:lvl6pPr marL="457200" algn="l" rtl="0" fontAlgn="base">
        <a:spcBef>
          <a:spcPct val="0"/>
        </a:spcBef>
        <a:spcAft>
          <a:spcPct val="0"/>
        </a:spcAft>
        <a:defRPr sz="4100" b="1">
          <a:solidFill>
            <a:schemeClr val="tx2"/>
          </a:solidFill>
          <a:latin typeface="Lucida Sans Unicode" pitchFamily="34" charset="0"/>
          <a:ea typeface="黑体" pitchFamily="2" charset="-122"/>
        </a:defRPr>
      </a:lvl6pPr>
      <a:lvl7pPr marL="914400" algn="l" rtl="0" fontAlgn="base">
        <a:spcBef>
          <a:spcPct val="0"/>
        </a:spcBef>
        <a:spcAft>
          <a:spcPct val="0"/>
        </a:spcAft>
        <a:defRPr sz="4100" b="1">
          <a:solidFill>
            <a:schemeClr val="tx2"/>
          </a:solidFill>
          <a:latin typeface="Lucida Sans Unicode" pitchFamily="34" charset="0"/>
          <a:ea typeface="黑体" pitchFamily="2" charset="-122"/>
        </a:defRPr>
      </a:lvl7pPr>
      <a:lvl8pPr marL="1371600" algn="l" rtl="0" fontAlgn="base">
        <a:spcBef>
          <a:spcPct val="0"/>
        </a:spcBef>
        <a:spcAft>
          <a:spcPct val="0"/>
        </a:spcAft>
        <a:defRPr sz="4100" b="1">
          <a:solidFill>
            <a:schemeClr val="tx2"/>
          </a:solidFill>
          <a:latin typeface="Lucida Sans Unicode" pitchFamily="34" charset="0"/>
          <a:ea typeface="黑体" pitchFamily="2" charset="-122"/>
        </a:defRPr>
      </a:lvl8pPr>
      <a:lvl9pPr marL="1828800" algn="l" rtl="0" fontAlgn="base">
        <a:spcBef>
          <a:spcPct val="0"/>
        </a:spcBef>
        <a:spcAft>
          <a:spcPct val="0"/>
        </a:spcAft>
        <a:defRPr sz="4100" b="1">
          <a:solidFill>
            <a:schemeClr val="tx2"/>
          </a:solidFill>
          <a:latin typeface="Lucida Sans Unicode" pitchFamily="34" charset="0"/>
          <a:ea typeface="黑体" pitchFamily="2" charset="-122"/>
        </a:defRPr>
      </a:lvl9pPr>
      <a:extLst/>
    </p:titleStyle>
    <p:bodyStyle>
      <a:lvl1pPr marL="365125" indent="-255588" algn="l" rtl="0" fontAlgn="base">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fontAlgn="base">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fontAlgn="base">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fontAlgn="base">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fontAlgn="base">
        <a:spcBef>
          <a:spcPts val="350"/>
        </a:spcBef>
        <a:spcAft>
          <a:spcPct val="0"/>
        </a:spcAft>
        <a:buClr>
          <a:schemeClr val="accent2"/>
        </a:buClr>
        <a:buFont typeface="Wingdings 2" pitchFamily="18" charset="2"/>
        <a:buChar char=""/>
        <a:defRPr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hyperlink" Target="http://wiki.ccw.com.cn/%E4%BA%8B%E4%BB%B6%E4%BA%A7%E7%94%9F%E5%99%A8" TargetMode="External"/><Relationship Id="rId2" Type="http://schemas.openxmlformats.org/officeDocument/2006/relationships/hyperlink" Target="http://wiki.ccw.com.cn/IETF" TargetMode="External"/><Relationship Id="rId1" Type="http://schemas.openxmlformats.org/officeDocument/2006/relationships/slideLayout" Target="../slideLayouts/slideLayout2.xml"/><Relationship Id="rId6" Type="http://schemas.openxmlformats.org/officeDocument/2006/relationships/hyperlink" Target="http://wiki.ccw.com.cn/%E4%BA%8B%E4%BB%B6%E6%95%B0%E6%8D%AE%E5%BA%93" TargetMode="External"/><Relationship Id="rId5" Type="http://schemas.openxmlformats.org/officeDocument/2006/relationships/hyperlink" Target="http://wiki.ccw.com.cn/%E5%93%8D%E5%BA%94%E5%8D%95%E5%85%83" TargetMode="External"/><Relationship Id="rId4" Type="http://schemas.openxmlformats.org/officeDocument/2006/relationships/hyperlink" Target="http://wiki.ccw.com.cn/%E4%BA%8B%E4%BB%B6%E5%88%86%E6%9E%90%E5%99%A8" TargetMode="External"/></Relationships>
</file>

<file path=ppt/slides/_rels/slide65.xml.rels><?xml version="1.0" encoding="UTF-8" standalone="yes"?>
<Relationships xmlns="http://schemas.openxmlformats.org/package/2006/relationships"><Relationship Id="rId2" Type="http://schemas.openxmlformats.org/officeDocument/2006/relationships/hyperlink" Target="http://wiki.ccw.com.cn/%E4%BA%8B%E4%BB%B6%E4%BA%A7%E7%94%9F%E5%99%A8" TargetMode="Externa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pPr fontAlgn="auto">
              <a:spcAft>
                <a:spcPts val="0"/>
              </a:spcAft>
              <a:defRPr/>
            </a:pPr>
            <a:r>
              <a:rPr lang="zh-CN" altLang="en-US" dirty="0"/>
              <a:t>第</a:t>
            </a:r>
            <a:r>
              <a:rPr lang="en-US" dirty="0"/>
              <a:t>5</a:t>
            </a:r>
            <a:r>
              <a:rPr lang="zh-CN" altLang="en-US" dirty="0"/>
              <a:t>章  防火墙与入侵检测系统</a:t>
            </a:r>
            <a:br>
              <a:rPr lang="zh-CN" altLang="en-US" dirty="0"/>
            </a:b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内容占位符 1"/>
          <p:cNvSpPr>
            <a:spLocks noGrp="1"/>
          </p:cNvSpPr>
          <p:nvPr>
            <p:ph idx="1"/>
          </p:nvPr>
        </p:nvSpPr>
        <p:spPr/>
        <p:txBody>
          <a:bodyPr/>
          <a:lstStyle/>
          <a:p>
            <a:r>
              <a:rPr lang="en-US" altLang="zh-CN" smtClean="0"/>
              <a:t> 3</a:t>
            </a:r>
            <a:r>
              <a:rPr lang="zh-CN" altLang="en-US" smtClean="0"/>
              <a:t>．对网络存取和访问进行监控审计</a:t>
            </a:r>
          </a:p>
          <a:p>
            <a:r>
              <a:rPr lang="en-US" altLang="zh-CN" smtClean="0"/>
              <a:t>    </a:t>
            </a:r>
            <a:r>
              <a:rPr lang="zh-CN" altLang="en-US" smtClean="0"/>
              <a:t>如果所有的访问都经过防火墙，那么，防火墙就能记录下这些访问并作出日志记录，同</a:t>
            </a:r>
          </a:p>
          <a:p>
            <a:r>
              <a:rPr lang="zh-CN" altLang="en-US" smtClean="0"/>
              <a:t>时也能提供网络使用情况的统统计数据。当发生可疑动作时，防火墙能进行适当的报警，并提供网织是否受到监测和入侵的详细信息。</a:t>
            </a:r>
          </a:p>
        </p:txBody>
      </p:sp>
      <p:sp>
        <p:nvSpPr>
          <p:cNvPr id="3" name="标题 2"/>
          <p:cNvSpPr>
            <a:spLocks noGrp="1"/>
          </p:cNvSpPr>
          <p:nvPr>
            <p:ph type="title"/>
          </p:nvPr>
        </p:nvSpPr>
        <p:spPr/>
        <p:txBody>
          <a:bodyPr/>
          <a:lstStyle/>
          <a:p>
            <a:pPr fontAlgn="auto">
              <a:spcAft>
                <a:spcPts val="0"/>
              </a:spcAft>
              <a:defRPr/>
            </a:pPr>
            <a:r>
              <a:rPr lang="zh-CN" altLang="en-US" dirty="0" smtClean="0"/>
              <a:t>防火墙的作用</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内容占位符 1"/>
          <p:cNvSpPr>
            <a:spLocks noGrp="1"/>
          </p:cNvSpPr>
          <p:nvPr>
            <p:ph idx="1"/>
          </p:nvPr>
        </p:nvSpPr>
        <p:spPr/>
        <p:txBody>
          <a:bodyPr/>
          <a:lstStyle/>
          <a:p>
            <a:r>
              <a:rPr lang="zh-CN" altLang="en-US" smtClean="0"/>
              <a:t> </a:t>
            </a:r>
            <a:r>
              <a:rPr lang="en-US" altLang="zh-CN" smtClean="0"/>
              <a:t>4</a:t>
            </a:r>
            <a:r>
              <a:rPr lang="zh-CN" altLang="en-US" smtClean="0"/>
              <a:t>．防止内部信息的外泄</a:t>
            </a:r>
          </a:p>
          <a:p>
            <a:r>
              <a:rPr lang="en-US" altLang="zh-CN" smtClean="0"/>
              <a:t>    </a:t>
            </a:r>
            <a:r>
              <a:rPr lang="zh-CN" altLang="en-US" smtClean="0"/>
              <a:t>通过利用防火墙对内部网络的划分，可实现内部网重点网段的隔离．从而限制了局部重</a:t>
            </a:r>
          </a:p>
          <a:p>
            <a:r>
              <a:rPr lang="zh-CN" altLang="en-US" smtClean="0"/>
              <a:t>点或敏感网络安全问题对全局网络造成的影响。再者，隐私是内部网络非常关心的问题，一</a:t>
            </a:r>
          </a:p>
          <a:p>
            <a:r>
              <a:rPr lang="zh-CN" altLang="en-US" smtClean="0"/>
              <a:t>个内部网络中不引人注意的细节可能包含了有关安全的线索而引起外部入侵者的兴趣，甚至</a:t>
            </a:r>
          </a:p>
          <a:p>
            <a:r>
              <a:rPr lang="zh-CN" altLang="en-US" smtClean="0"/>
              <a:t>因此而暴漏了内部网络的某些安全漏洞。使用防火墙就可以隐蔽那些透漏内部细节如</a:t>
            </a:r>
            <a:r>
              <a:rPr lang="en-US" altLang="zh-CN" smtClean="0"/>
              <a:t>Finger.</a:t>
            </a:r>
            <a:r>
              <a:rPr lang="zh-CN" altLang="en-US" smtClean="0"/>
              <a:t>等。</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防火墙的作用</a:t>
            </a:r>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内容占位符 1"/>
          <p:cNvSpPr>
            <a:spLocks noGrp="1"/>
          </p:cNvSpPr>
          <p:nvPr>
            <p:ph idx="1"/>
          </p:nvPr>
        </p:nvSpPr>
        <p:spPr/>
        <p:txBody>
          <a:bodyPr/>
          <a:lstStyle/>
          <a:p>
            <a:r>
              <a:rPr lang="zh-CN" altLang="en-US" smtClean="0"/>
              <a:t>没有万能的网络安全技术，防火墙也不例外。防火墙有以下三方面的局限：</a:t>
            </a:r>
          </a:p>
          <a:p>
            <a:r>
              <a:rPr lang="zh-CN" altLang="en-US" smtClean="0"/>
              <a:t>（１）防火墙不能防范网络内部的攻击。比如，防火墙无法禁止变节者或内部间谍将敏感数据拷贝到软盘上。</a:t>
            </a:r>
          </a:p>
          <a:p>
            <a:r>
              <a:rPr lang="zh-CN" altLang="en-US" smtClean="0"/>
              <a:t>（２）防火墙不能防范不通过它的连接。防火墙能够有效地防止通过它进行信息传输，但它不能防止不通过它的信息传输。例如，如果允许对防火墙后面的内部系统进行拨号访问，那么防火墙绝对没有办法阻止侵入者进行拨号入侵。</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防火墙的局限性</a:t>
            </a:r>
            <a:r>
              <a:rPr lang="zh-CN" altLang="en-US" dirty="0" smtClean="0"/>
              <a:t/>
            </a:r>
            <a:br>
              <a:rPr lang="zh-CN" altLang="en-US" dirty="0" smtClean="0"/>
            </a:b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内容占位符 1"/>
          <p:cNvSpPr>
            <a:spLocks noGrp="1"/>
          </p:cNvSpPr>
          <p:nvPr>
            <p:ph idx="1"/>
          </p:nvPr>
        </p:nvSpPr>
        <p:spPr/>
        <p:txBody>
          <a:bodyPr/>
          <a:lstStyle/>
          <a:p>
            <a:r>
              <a:rPr lang="zh-CN" altLang="en-US" smtClean="0"/>
              <a:t>（３）防火墙不能防范病毒。 防火墙不能防范网络上或</a:t>
            </a:r>
            <a:r>
              <a:rPr lang="en-US" altLang="zh-CN" smtClean="0"/>
              <a:t>PC</a:t>
            </a:r>
            <a:r>
              <a:rPr lang="zh-CN" altLang="en-US" smtClean="0"/>
              <a:t>机中的病毒。虽然许多防火墙可以扫描所有通过它的信息，以决定是否允许它通过，但这种扫描是针对源地址、目标地址和端口号，而不是数据的具体内容。即使是先进的数据包过滤系统，也难以防范病毒，因为病毒的种类太多，而且病毒可以通过许多种手段隐藏在数据中。</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防火墙的局限性</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内容占位符 1"/>
          <p:cNvSpPr>
            <a:spLocks noGrp="1"/>
          </p:cNvSpPr>
          <p:nvPr>
            <p:ph idx="1"/>
          </p:nvPr>
        </p:nvSpPr>
        <p:spPr/>
        <p:txBody>
          <a:bodyPr/>
          <a:lstStyle/>
          <a:p>
            <a:r>
              <a:rPr lang="en-US" altLang="zh-CN" smtClean="0"/>
              <a:t>1</a:t>
            </a:r>
            <a:r>
              <a:rPr lang="zh-CN" altLang="en-US" smtClean="0"/>
              <a:t>．包过滤防火墙</a:t>
            </a:r>
          </a:p>
          <a:p>
            <a:r>
              <a:rPr lang="en-US" altLang="zh-CN" smtClean="0"/>
              <a:t>    </a:t>
            </a:r>
            <a:r>
              <a:rPr lang="zh-CN" altLang="en-US" smtClean="0"/>
              <a:t>在互联网络这样的</a:t>
            </a:r>
            <a:r>
              <a:rPr lang="en-US" altLang="zh-CN" smtClean="0"/>
              <a:t>TCP</a:t>
            </a:r>
            <a:r>
              <a:rPr lang="zh-CN" altLang="en-US" smtClean="0"/>
              <a:t>／</a:t>
            </a:r>
            <a:r>
              <a:rPr lang="en-US" altLang="zh-CN" smtClean="0"/>
              <a:t>IP</a:t>
            </a:r>
            <a:r>
              <a:rPr lang="zh-CN" altLang="en-US" smtClean="0"/>
              <a:t>网络上，所有往来的信息都被分割成许许多多一定长度的信息包，包中包含发送者的</a:t>
            </a:r>
            <a:r>
              <a:rPr lang="en-US" altLang="zh-CN" smtClean="0"/>
              <a:t>IP</a:t>
            </a:r>
            <a:r>
              <a:rPr lang="zh-CN" altLang="en-US" smtClean="0"/>
              <a:t>地址和接收者的</a:t>
            </a:r>
            <a:r>
              <a:rPr lang="en-US" altLang="zh-CN" smtClean="0"/>
              <a:t>IP</a:t>
            </a:r>
            <a:r>
              <a:rPr lang="zh-CN" altLang="en-US" smtClean="0"/>
              <a:t>地址信息。当这些信息包被送上互联网络时，路由器会读取接收者的</a:t>
            </a:r>
            <a:r>
              <a:rPr lang="en-US" altLang="zh-CN" smtClean="0"/>
              <a:t>IP</a:t>
            </a:r>
            <a:r>
              <a:rPr lang="zh-CN" altLang="en-US" smtClean="0"/>
              <a:t>并选择一条合适的物理线路发送出去，信息包可能经由不同的路线抵达目的地，当所有的包抵达目的地后会重新组装还原。包过滤式的防火墙会检查所有通过的信息包中的</a:t>
            </a:r>
            <a:r>
              <a:rPr lang="en-US" altLang="zh-CN" smtClean="0"/>
              <a:t>IP</a:t>
            </a:r>
            <a:r>
              <a:rPr lang="zh-CN" altLang="en-US" smtClean="0"/>
              <a:t>地址，并按照系统管理员所给定的过滤规则进行过滤。</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防火墙技术的分类</a:t>
            </a:r>
            <a:r>
              <a:rPr lang="zh-CN" altLang="en-US" dirty="0" smtClean="0"/>
              <a:t/>
            </a:r>
            <a:br>
              <a:rPr lang="zh-CN" altLang="en-US" dirty="0" smtClean="0"/>
            </a:b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内容占位符 1"/>
          <p:cNvSpPr>
            <a:spLocks noGrp="1"/>
          </p:cNvSpPr>
          <p:nvPr>
            <p:ph idx="1"/>
          </p:nvPr>
        </p:nvSpPr>
        <p:spPr/>
        <p:txBody>
          <a:bodyPr/>
          <a:lstStyle/>
          <a:p>
            <a:r>
              <a:rPr lang="en-US" altLang="zh-CN" smtClean="0"/>
              <a:t>2</a:t>
            </a:r>
            <a:r>
              <a:rPr lang="zh-CN" altLang="en-US" smtClean="0"/>
              <a:t>．应用级网关防火墙</a:t>
            </a:r>
          </a:p>
          <a:p>
            <a:r>
              <a:rPr lang="en-US" altLang="zh-CN" smtClean="0"/>
              <a:t>    </a:t>
            </a:r>
            <a:r>
              <a:rPr lang="zh-CN" altLang="en-US" smtClean="0"/>
              <a:t>应用级网关也就是通常我们提到的代理服务器。它适用于特定的互联网服务，如超文</a:t>
            </a:r>
          </a:p>
          <a:p>
            <a:r>
              <a:rPr lang="zh-CN" altLang="en-US" smtClean="0"/>
              <a:t>本传输</a:t>
            </a:r>
            <a:r>
              <a:rPr lang="en-US" altLang="zh-CN" smtClean="0"/>
              <a:t>(HTTP)</a:t>
            </a:r>
            <a:r>
              <a:rPr lang="zh-CN" altLang="en-US" smtClean="0"/>
              <a:t>、远程文件传输</a:t>
            </a:r>
            <a:r>
              <a:rPr lang="en-US" altLang="zh-CN" smtClean="0"/>
              <a:t>(FTP)</a:t>
            </a:r>
            <a:r>
              <a:rPr lang="zh-CN" altLang="en-US" smtClean="0"/>
              <a:t>等。代理服务器通常运行在两个网络之间，它对于客户来说像是一台真的服务器，而对于外界的服务器来说，它又是一台客户机。当代理服务器接收到用户对某站点的访问请求后会检查该请求是否符合规定，如果规则允许用户访问该站点的话，代理服务器会像一个客户一样去那个站点取回所需信息再转发给客户。</a:t>
            </a:r>
          </a:p>
        </p:txBody>
      </p:sp>
      <p:sp>
        <p:nvSpPr>
          <p:cNvPr id="3" name="标题 2"/>
          <p:cNvSpPr>
            <a:spLocks noGrp="1"/>
          </p:cNvSpPr>
          <p:nvPr>
            <p:ph type="title"/>
          </p:nvPr>
        </p:nvSpPr>
        <p:spPr/>
        <p:txBody>
          <a:bodyPr/>
          <a:lstStyle/>
          <a:p>
            <a:pPr fontAlgn="auto">
              <a:spcAft>
                <a:spcPts val="0"/>
              </a:spcAft>
              <a:defRPr/>
            </a:pPr>
            <a:r>
              <a:rPr lang="zh-CN" altLang="en-US" b="0" dirty="0" smtClean="0"/>
              <a:t>防火墙技术的分类</a:t>
            </a:r>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内容占位符 1"/>
          <p:cNvSpPr>
            <a:spLocks noGrp="1"/>
          </p:cNvSpPr>
          <p:nvPr>
            <p:ph idx="1"/>
          </p:nvPr>
        </p:nvSpPr>
        <p:spPr/>
        <p:txBody>
          <a:bodyPr/>
          <a:lstStyle/>
          <a:p>
            <a:r>
              <a:rPr lang="en-US" altLang="zh-CN" smtClean="0"/>
              <a:t>3</a:t>
            </a:r>
            <a:r>
              <a:rPr lang="zh-CN" altLang="en-US" smtClean="0"/>
              <a:t>．状态监测防火墙</a:t>
            </a:r>
          </a:p>
          <a:p>
            <a:r>
              <a:rPr lang="en-US" altLang="zh-CN" smtClean="0"/>
              <a:t>    </a:t>
            </a:r>
            <a:r>
              <a:rPr lang="zh-CN" altLang="en-US" smtClean="0"/>
              <a:t>这种防火墙具有非常好的安全特性，它使用了一个在网关上执行网络安全策略的软件</a:t>
            </a:r>
          </a:p>
          <a:p>
            <a:r>
              <a:rPr lang="zh-CN" altLang="en-US" smtClean="0"/>
              <a:t>模块，称之为监测引擎。监测引擎在不影响网络正常运行的前提下，采用抽取有关数据的</a:t>
            </a:r>
          </a:p>
          <a:p>
            <a:r>
              <a:rPr lang="zh-CN" altLang="en-US" smtClean="0"/>
              <a:t>方法对网络通信的各层实施监测，抽取状态信息，并动态地保存起来作为以后执行安全策</a:t>
            </a:r>
          </a:p>
          <a:p>
            <a:r>
              <a:rPr lang="zh-CN" altLang="en-US" smtClean="0"/>
              <a:t>略的参考。监测引擎支持多种协议和应用程序，并可以很容易地实现应用和服务的扩充。</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防火墙技术的分类</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marL="365760" indent="-256032" fontAlgn="auto">
              <a:spcAft>
                <a:spcPts val="0"/>
              </a:spcAft>
              <a:buFont typeface="Wingdings 3"/>
              <a:buChar char=""/>
              <a:defRPr/>
            </a:pPr>
            <a:r>
              <a:rPr lang="en-US" dirty="0" smtClean="0"/>
              <a:t>1</a:t>
            </a:r>
            <a:r>
              <a:rPr lang="zh-CN" altLang="en-US" dirty="0" smtClean="0"/>
              <a:t>．包过滤防火墙的原理</a:t>
            </a:r>
          </a:p>
          <a:p>
            <a:pPr marL="365760" indent="-256032" fontAlgn="auto">
              <a:spcAft>
                <a:spcPts val="0"/>
              </a:spcAft>
              <a:buFont typeface="Wingdings 3"/>
              <a:buChar char=""/>
              <a:defRPr/>
            </a:pPr>
            <a:r>
              <a:rPr lang="zh-CN" altLang="en-US" dirty="0" smtClean="0"/>
              <a:t>如图</a:t>
            </a:r>
            <a:r>
              <a:rPr lang="en-US" dirty="0" smtClean="0"/>
              <a:t>5-2</a:t>
            </a:r>
            <a:r>
              <a:rPr lang="zh-CN" altLang="en-US" dirty="0" smtClean="0"/>
              <a:t>所示，包过滤防火墙一般是基于源地址和目的地址、应用或协议以及每个</a:t>
            </a:r>
            <a:r>
              <a:rPr lang="en-US" dirty="0" smtClean="0"/>
              <a:t>IP</a:t>
            </a:r>
            <a:r>
              <a:rPr lang="zh-CN" altLang="en-US" dirty="0" smtClean="0"/>
              <a:t>包的端口来作出通过与否的判断。路由器便是一个“传统”的网络级防火培，大多数的路山器都能通过检查这些信息来决定是否将所收到的包转发，只是它不能判断出一个</a:t>
            </a:r>
            <a:r>
              <a:rPr lang="en-US" dirty="0" smtClean="0"/>
              <a:t>IP</a:t>
            </a:r>
            <a:r>
              <a:rPr lang="zh-CN" altLang="en-US" dirty="0" smtClean="0"/>
              <a:t>包来自何方，去向何处。而网络级防火墙可以判断这一点，它可以提供足够的内部信息，以说明通过的联接状态和一些数据流的内容，把判断的信息同规则表进行比较，在规则表中定义了各种规则来检验是否同意或拒绝数据包的通过。包过滤防火墙检查每一条规则直至发现包中的信息与某规则相符。如果没有一条规则能符合，防火墙就会使用默认规则。</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包过滤防火墙</a:t>
            </a:r>
            <a:r>
              <a:rPr lang="zh-CN" altLang="en-US" dirty="0" smtClean="0"/>
              <a:t/>
            </a:r>
            <a:br>
              <a:rPr lang="zh-CN" altLang="en-US" dirty="0" smtClean="0"/>
            </a:b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内容占位符 1"/>
          <p:cNvSpPr>
            <a:spLocks noGrp="1"/>
          </p:cNvSpPr>
          <p:nvPr>
            <p:ph idx="1"/>
          </p:nvPr>
        </p:nvSpPr>
        <p:spPr/>
        <p:txBody>
          <a:bodyPr/>
          <a:lstStyle/>
          <a:p>
            <a:r>
              <a:rPr lang="zh-CN" altLang="en-US" smtClean="0"/>
              <a:t>第一条规则：主机</a:t>
            </a:r>
            <a:r>
              <a:rPr lang="en-US" altLang="zh-CN" smtClean="0"/>
              <a:t>192</a:t>
            </a:r>
            <a:r>
              <a:rPr lang="zh-CN" altLang="en-US" smtClean="0"/>
              <a:t>．</a:t>
            </a:r>
            <a:r>
              <a:rPr lang="en-US" altLang="zh-CN" smtClean="0"/>
              <a:t>168</a:t>
            </a:r>
            <a:r>
              <a:rPr lang="zh-CN" altLang="en-US" smtClean="0"/>
              <a:t>．１．</a:t>
            </a:r>
            <a:r>
              <a:rPr lang="en-US" altLang="zh-CN" smtClean="0"/>
              <a:t>2</a:t>
            </a:r>
            <a:r>
              <a:rPr lang="zh-CN" altLang="en-US" smtClean="0"/>
              <a:t>的任何端口可以访问其它主机的任何端口，基于</a:t>
            </a:r>
            <a:r>
              <a:rPr lang="en-US" altLang="zh-CN" smtClean="0"/>
              <a:t>TCP</a:t>
            </a:r>
            <a:r>
              <a:rPr lang="zh-CN" altLang="en-US" smtClean="0"/>
              <a:t>协议的数据包都允许通过。第二条规则：任何主机的</a:t>
            </a:r>
            <a:r>
              <a:rPr lang="en-US" altLang="zh-CN" smtClean="0"/>
              <a:t>20</a:t>
            </a:r>
            <a:r>
              <a:rPr lang="zh-CN" altLang="en-US" smtClean="0"/>
              <a:t>端口访问主机</a:t>
            </a:r>
            <a:r>
              <a:rPr lang="en-US" altLang="zh-CN" smtClean="0"/>
              <a:t>192</a:t>
            </a:r>
            <a:r>
              <a:rPr lang="zh-CN" altLang="en-US" smtClean="0"/>
              <a:t>．</a:t>
            </a:r>
            <a:r>
              <a:rPr lang="en-US" altLang="zh-CN" smtClean="0"/>
              <a:t>168</a:t>
            </a:r>
            <a:r>
              <a:rPr lang="zh-CN" altLang="en-US" smtClean="0"/>
              <a:t>．１．</a:t>
            </a:r>
            <a:r>
              <a:rPr lang="en-US" altLang="zh-CN" smtClean="0"/>
              <a:t>2</a:t>
            </a:r>
            <a:r>
              <a:rPr lang="zh-CN" altLang="en-US" smtClean="0"/>
              <a:t>的任何端口，基于</a:t>
            </a:r>
            <a:r>
              <a:rPr lang="en-US" altLang="zh-CN" smtClean="0"/>
              <a:t>TCP</a:t>
            </a:r>
            <a:r>
              <a:rPr lang="zh-CN" altLang="en-US" smtClean="0"/>
              <a:t>协议的数据包允许通过。第三条规则：任何主机的</a:t>
            </a:r>
            <a:r>
              <a:rPr lang="en-US" altLang="zh-CN" smtClean="0"/>
              <a:t>20</a:t>
            </a:r>
            <a:r>
              <a:rPr lang="zh-CN" altLang="en-US" smtClean="0"/>
              <a:t>端口访问主机</a:t>
            </a:r>
            <a:r>
              <a:rPr lang="en-US" altLang="zh-CN" smtClean="0"/>
              <a:t>192</a:t>
            </a:r>
            <a:r>
              <a:rPr lang="zh-CN" altLang="en-US" smtClean="0"/>
              <a:t>．</a:t>
            </a:r>
            <a:r>
              <a:rPr lang="en-US" altLang="zh-CN" smtClean="0"/>
              <a:t>168</a:t>
            </a:r>
            <a:r>
              <a:rPr lang="zh-CN" altLang="en-US" smtClean="0"/>
              <a:t>．１．</a:t>
            </a:r>
            <a:r>
              <a:rPr lang="en-US" altLang="zh-CN" smtClean="0"/>
              <a:t>2</a:t>
            </a:r>
            <a:r>
              <a:rPr lang="zh-CN" altLang="en-US" smtClean="0"/>
              <a:t>小于</a:t>
            </a:r>
            <a:r>
              <a:rPr lang="en-US" altLang="zh-CN" smtClean="0"/>
              <a:t>1024</a:t>
            </a:r>
            <a:r>
              <a:rPr lang="zh-CN" altLang="en-US" smtClean="0"/>
              <a:t>的端口，如果基于</a:t>
            </a:r>
            <a:r>
              <a:rPr lang="en-US" altLang="zh-CN" smtClean="0"/>
              <a:t>TCP</a:t>
            </a:r>
            <a:r>
              <a:rPr lang="zh-CN" altLang="en-US" smtClean="0"/>
              <a:t>协议的数据包都禁止通过。“</a:t>
            </a:r>
            <a:r>
              <a:rPr lang="en-US" smtClean="0">
                <a:ea typeface="黑体" pitchFamily="2" charset="-122"/>
              </a:rPr>
              <a:t>*</a:t>
            </a:r>
            <a:r>
              <a:rPr lang="zh-CN" altLang="en-US" smtClean="0"/>
              <a:t>”表示任何。</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包过滤防火墙</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内容占位符 1"/>
          <p:cNvSpPr>
            <a:spLocks noGrp="1"/>
          </p:cNvSpPr>
          <p:nvPr>
            <p:ph idx="1"/>
          </p:nvPr>
        </p:nvSpPr>
        <p:spPr/>
        <p:txBody>
          <a:bodyPr/>
          <a:lstStyle/>
          <a:p>
            <a:r>
              <a:rPr lang="zh-CN" altLang="en-US" smtClean="0"/>
              <a:t>包过滤规则一般基于部分的或全部的包头信息，例如对于</a:t>
            </a:r>
            <a:r>
              <a:rPr lang="en-US" altLang="zh-CN" smtClean="0"/>
              <a:t>TCP</a:t>
            </a:r>
            <a:r>
              <a:rPr lang="zh-CN" altLang="en-US" smtClean="0"/>
              <a:t>包头信息为：</a:t>
            </a:r>
            <a:r>
              <a:rPr lang="en-US" altLang="zh-CN" smtClean="0"/>
              <a:t>IP</a:t>
            </a:r>
            <a:r>
              <a:rPr lang="zh-CN" altLang="en-US" smtClean="0"/>
              <a:t>协议类型、</a:t>
            </a:r>
            <a:r>
              <a:rPr lang="en-US" altLang="zh-CN" smtClean="0"/>
              <a:t>IP</a:t>
            </a:r>
            <a:r>
              <a:rPr lang="zh-CN" altLang="en-US" smtClean="0"/>
              <a:t>源地址、</a:t>
            </a:r>
            <a:r>
              <a:rPr lang="en-US" altLang="zh-CN" smtClean="0"/>
              <a:t>IP</a:t>
            </a:r>
            <a:r>
              <a:rPr lang="zh-CN" altLang="en-US" smtClean="0"/>
              <a:t>目标地址、</a:t>
            </a:r>
            <a:r>
              <a:rPr lang="en-US" altLang="zh-CN" smtClean="0"/>
              <a:t>IP</a:t>
            </a:r>
            <a:r>
              <a:rPr lang="zh-CN" altLang="en-US" smtClean="0"/>
              <a:t>选择域的内容、</a:t>
            </a:r>
            <a:r>
              <a:rPr lang="en-US" altLang="zh-CN" smtClean="0"/>
              <a:t>TCP</a:t>
            </a:r>
            <a:r>
              <a:rPr lang="zh-CN" altLang="en-US" smtClean="0"/>
              <a:t>源端口号、</a:t>
            </a:r>
            <a:r>
              <a:rPr lang="en-US" altLang="zh-CN" smtClean="0"/>
              <a:t>TCP</a:t>
            </a:r>
            <a:r>
              <a:rPr lang="zh-CN" altLang="en-US" smtClean="0"/>
              <a:t>目标端口号和</a:t>
            </a:r>
            <a:r>
              <a:rPr lang="en-US" altLang="zh-CN" smtClean="0"/>
              <a:t>TCP ACK</a:t>
            </a:r>
            <a:r>
              <a:rPr lang="zh-CN" altLang="en-US" smtClean="0"/>
              <a:t>标识，其中</a:t>
            </a:r>
            <a:r>
              <a:rPr lang="en-US" altLang="zh-CN" smtClean="0"/>
              <a:t>TCP ACK</a:t>
            </a:r>
            <a:r>
              <a:rPr lang="zh-CN" altLang="en-US" smtClean="0"/>
              <a:t>标识指出这个包是否是联接中的第一个包，是否是对另一个包的响应。</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包过滤防火墙</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内容占位符 1"/>
          <p:cNvSpPr>
            <a:spLocks noGrp="1"/>
          </p:cNvSpPr>
          <p:nvPr>
            <p:ph idx="1"/>
          </p:nvPr>
        </p:nvSpPr>
        <p:spPr/>
        <p:txBody>
          <a:bodyPr/>
          <a:lstStyle/>
          <a:p>
            <a:r>
              <a:rPr lang="zh-CN" altLang="en-US" smtClean="0"/>
              <a:t>防火墙技术：包过路技术、代理技术、状态检测技术</a:t>
            </a:r>
            <a:r>
              <a:rPr lang="en-US" altLang="zh-CN" smtClean="0"/>
              <a:t>.</a:t>
            </a:r>
            <a:endParaRPr lang="zh-CN" altLang="en-US" smtClean="0"/>
          </a:p>
          <a:p>
            <a:r>
              <a:rPr lang="zh-CN" altLang="en-US" smtClean="0"/>
              <a:t>防火墙的设计结构：筛选路由器、双重宿主机、屏蔽主机、屏蔽子网结构</a:t>
            </a:r>
            <a:r>
              <a:rPr lang="en-US" altLang="zh-CN" smtClean="0"/>
              <a:t>.</a:t>
            </a:r>
            <a:endParaRPr lang="zh-CN" altLang="en-US" smtClean="0"/>
          </a:p>
          <a:p>
            <a:r>
              <a:rPr lang="zh-CN" altLang="en-US" smtClean="0"/>
              <a:t>入侵检测种类：基于主机（</a:t>
            </a:r>
            <a:r>
              <a:rPr lang="en-US" altLang="zh-CN" smtClean="0"/>
              <a:t>HIDS</a:t>
            </a:r>
            <a:r>
              <a:rPr lang="zh-CN" altLang="en-US" smtClean="0"/>
              <a:t>）、基于网络（</a:t>
            </a:r>
            <a:r>
              <a:rPr lang="en-US" altLang="zh-CN" smtClean="0"/>
              <a:t>NIDS</a:t>
            </a:r>
            <a:r>
              <a:rPr lang="zh-CN" altLang="en-US" smtClean="0"/>
              <a:t>）、分布式（</a:t>
            </a:r>
            <a:r>
              <a:rPr lang="en-US" altLang="zh-CN" smtClean="0"/>
              <a:t>DIDS</a:t>
            </a:r>
            <a:r>
              <a:rPr lang="zh-CN" altLang="en-US" smtClean="0"/>
              <a:t>）入侵检测系统</a:t>
            </a:r>
            <a:r>
              <a:rPr lang="en-US" altLang="zh-CN" smtClean="0"/>
              <a:t>.</a:t>
            </a:r>
            <a:endParaRPr lang="zh-CN" altLang="en-US" smtClean="0"/>
          </a:p>
          <a:p>
            <a:r>
              <a:rPr lang="zh-CN" altLang="en-US" smtClean="0"/>
              <a:t>入侵检测的步骤：收集信息，分析数据，响应</a:t>
            </a:r>
            <a:r>
              <a:rPr lang="en-US" altLang="zh-CN" smtClean="0"/>
              <a:t>.</a:t>
            </a:r>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本章学习要点</a:t>
            </a:r>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dirty="0" smtClean="0"/>
              <a:t>2</a:t>
            </a:r>
            <a:r>
              <a:rPr lang="zh-CN" altLang="en-US" dirty="0" smtClean="0"/>
              <a:t>．包过滤的优缺点</a:t>
            </a:r>
          </a:p>
          <a:p>
            <a:pPr marL="365760" indent="-256032" fontAlgn="auto">
              <a:spcAft>
                <a:spcPts val="0"/>
              </a:spcAft>
              <a:buFont typeface="Wingdings 3"/>
              <a:buChar char=""/>
              <a:defRPr/>
            </a:pPr>
            <a:r>
              <a:rPr lang="zh-CN" altLang="en-US" dirty="0" smtClean="0"/>
              <a:t>包过滤的优点是不用改动客户机和主机上的应用程序，因为它工作在网络层和传输层，与应用层无关。但其弱点也是明显的：包过滤判别的只有网络层和传输层的有限信息，因而各种安全要求不可能充分满足；在许多过滤器中，过滤规则的数目是有限制的，且随着规则数目的增加，性能会受到很大地影响；由于缺少上下文关联信息，不能有效地过滤如</a:t>
            </a:r>
            <a:r>
              <a:rPr lang="en-US" dirty="0" smtClean="0"/>
              <a:t>UDP</a:t>
            </a:r>
            <a:r>
              <a:rPr lang="zh-CN" altLang="en-US" dirty="0" smtClean="0"/>
              <a:t>、</a:t>
            </a:r>
            <a:r>
              <a:rPr lang="en-US" dirty="0" smtClean="0"/>
              <a:t>RPC</a:t>
            </a:r>
            <a:r>
              <a:rPr lang="zh-CN" altLang="en-US" dirty="0" smtClean="0"/>
              <a:t>一类的协议；另外，大多数过滤器中缺少审计和报警机制，且管理方式和用户界面较差；对安全管理人员素质要求高</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包过滤防火墙</a:t>
            </a:r>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内容占位符 1"/>
          <p:cNvSpPr>
            <a:spLocks noGrp="1"/>
          </p:cNvSpPr>
          <p:nvPr>
            <p:ph idx="1"/>
          </p:nvPr>
        </p:nvSpPr>
        <p:spPr/>
        <p:txBody>
          <a:bodyPr/>
          <a:lstStyle/>
          <a:p>
            <a:r>
              <a:rPr lang="zh-CN" altLang="en-US" smtClean="0"/>
              <a:t>包过滤的一个重要的局限是它不能分辨好的和坏的用户，只能区分好的数据包和坏的数据包。它提供的安全级别较低；不支持用户认证，包中只有来自哪台主机的信息而不包含来自哪个用户的信息；不提供目志功能。另一个问题就是在限制和允许网络访问时有时需要创建几百条以上的规则，创建这些规则非常消耗时间和难于管理。</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包过滤防火墙</a:t>
            </a:r>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内容占位符 1"/>
          <p:cNvSpPr>
            <a:spLocks noGrp="1"/>
          </p:cNvSpPr>
          <p:nvPr>
            <p:ph idx="1"/>
          </p:nvPr>
        </p:nvSpPr>
        <p:spPr/>
        <p:txBody>
          <a:bodyPr/>
          <a:lstStyle/>
          <a:p>
            <a:r>
              <a:rPr lang="en-US" altLang="zh-CN" smtClean="0"/>
              <a:t>3</a:t>
            </a:r>
            <a:r>
              <a:rPr lang="zh-CN" altLang="en-US" smtClean="0"/>
              <a:t>．包过滤配置实例</a:t>
            </a:r>
          </a:p>
          <a:p>
            <a:r>
              <a:rPr lang="zh-CN" altLang="en-US" smtClean="0"/>
              <a:t>利用</a:t>
            </a:r>
            <a:r>
              <a:rPr lang="en-US" altLang="zh-CN" smtClean="0"/>
              <a:t>WinRoute</a:t>
            </a:r>
            <a:r>
              <a:rPr lang="zh-CN" altLang="en-US" smtClean="0"/>
              <a:t>配置包过滤，</a:t>
            </a:r>
            <a:r>
              <a:rPr lang="en-US" altLang="zh-CN" smtClean="0"/>
              <a:t>WinRoute Pro</a:t>
            </a:r>
            <a:r>
              <a:rPr lang="zh-CN" altLang="en-US" smtClean="0"/>
              <a:t>是一个集路由器、</a:t>
            </a:r>
            <a:r>
              <a:rPr lang="en-US" altLang="zh-CN" smtClean="0"/>
              <a:t>DHCP</a:t>
            </a:r>
            <a:r>
              <a:rPr lang="zh-CN" altLang="en-US" smtClean="0"/>
              <a:t>服务器、</a:t>
            </a:r>
            <a:r>
              <a:rPr lang="en-US" altLang="zh-CN" smtClean="0"/>
              <a:t>DNS</a:t>
            </a:r>
            <a:r>
              <a:rPr lang="zh-CN" altLang="en-US" smtClean="0"/>
              <a:t>服务器、</a:t>
            </a:r>
            <a:r>
              <a:rPr lang="en-US" altLang="zh-CN" smtClean="0"/>
              <a:t>NAT</a:t>
            </a:r>
            <a:r>
              <a:rPr lang="zh-CN" altLang="en-US" smtClean="0"/>
              <a:t>、防火墙于一身的代理服务器软件，由于其体积小、效率高，因此非常适合小型局域网或个人来使用进行设置其数据包过滤的功能。</a:t>
            </a:r>
            <a:r>
              <a:rPr lang="en-US" smtClean="0">
                <a:ea typeface="黑体" pitchFamily="2" charset="-122"/>
              </a:rPr>
              <a:t>   </a:t>
            </a:r>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包过滤防火墙</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内容占位符 1"/>
          <p:cNvSpPr>
            <a:spLocks noGrp="1"/>
          </p:cNvSpPr>
          <p:nvPr>
            <p:ph idx="1"/>
          </p:nvPr>
        </p:nvSpPr>
        <p:spPr/>
        <p:txBody>
          <a:bodyPr/>
          <a:lstStyle/>
          <a:p>
            <a:r>
              <a:rPr lang="zh-CN" altLang="en-US" smtClean="0"/>
              <a:t> 代理技术与包过滤技术完全不同，包过滤技术是在网络层拦截所有的信息流，代理技术</a:t>
            </a:r>
          </a:p>
          <a:p>
            <a:r>
              <a:rPr lang="zh-CN" altLang="en-US" smtClean="0"/>
              <a:t>是针对每一个特定应用都有一个程序。代理是企图在应用层实现防火墙的功能，代理的主要</a:t>
            </a:r>
          </a:p>
          <a:p>
            <a:r>
              <a:rPr lang="zh-CN" altLang="en-US" smtClean="0"/>
              <a:t>特点是有状态性。代理能提供部分与传输方面的信息，代理也能处理和管理信息。通过代理</a:t>
            </a:r>
          </a:p>
          <a:p>
            <a:r>
              <a:rPr lang="zh-CN" altLang="en-US" smtClean="0"/>
              <a:t>使得网络管理员能实现比包过滤技术更严格的安全策略。</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 代理技术</a:t>
            </a:r>
            <a:r>
              <a:rPr lang="zh-CN" altLang="en-US" dirty="0" smtClean="0"/>
              <a:t/>
            </a:r>
            <a:br>
              <a:rPr lang="zh-CN" altLang="en-US" dirty="0" smtClean="0"/>
            </a:b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内容占位符 1"/>
          <p:cNvSpPr>
            <a:spLocks noGrp="1"/>
          </p:cNvSpPr>
          <p:nvPr>
            <p:ph idx="1"/>
          </p:nvPr>
        </p:nvSpPr>
        <p:spPr/>
        <p:txBody>
          <a:bodyPr/>
          <a:lstStyle/>
          <a:p>
            <a:r>
              <a:rPr lang="zh-CN" altLang="en-US" smtClean="0"/>
              <a:t> 所谓代理服务，是指在防火墙上运行某种软件</a:t>
            </a:r>
            <a:r>
              <a:rPr lang="en-US" altLang="zh-CN" smtClean="0"/>
              <a:t>(</a:t>
            </a:r>
            <a:r>
              <a:rPr lang="zh-CN" altLang="en-US" smtClean="0"/>
              <a:t>称为代理程序</a:t>
            </a:r>
            <a:r>
              <a:rPr lang="en-US" altLang="zh-CN" smtClean="0"/>
              <a:t>)</a:t>
            </a:r>
            <a:r>
              <a:rPr lang="zh-CN" altLang="en-US" smtClean="0"/>
              <a:t>。如果内部网需要与外部网通信，首先要建立与防火墙上代理程序的连接，把请求发送到代理程序；代理程序接受该请求，建立与外部网相应主机的连接</a:t>
            </a:r>
            <a:r>
              <a:rPr lang="en-US" altLang="zh-CN" smtClean="0"/>
              <a:t>,</a:t>
            </a:r>
            <a:r>
              <a:rPr lang="zh-CN" altLang="en-US" smtClean="0"/>
              <a:t>然后把内部网的请求通过新连接发送到外部网相应主机。反过来也是一样，内部网和外部网的主机之间不能建立直接的连接，而要通过代理服务进行转发。</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 代理技术</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内容占位符 1"/>
          <p:cNvSpPr>
            <a:spLocks noGrp="1"/>
          </p:cNvSpPr>
          <p:nvPr>
            <p:ph idx="1"/>
          </p:nvPr>
        </p:nvSpPr>
        <p:spPr/>
        <p:txBody>
          <a:bodyPr/>
          <a:lstStyle/>
          <a:p>
            <a:r>
              <a:rPr lang="zh-CN" altLang="en-US" smtClean="0"/>
              <a:t> 一个代理程序一般只能为某几种协议提供代理服务，其他所有协议的数据包都不能通过代理服务程序</a:t>
            </a:r>
            <a:r>
              <a:rPr lang="en-US" altLang="zh-CN" smtClean="0"/>
              <a:t>(</a:t>
            </a:r>
            <a:r>
              <a:rPr lang="zh-CN" altLang="en-US" smtClean="0"/>
              <a:t>从而不可能在防火墙上开后门以提供未授权服务</a:t>
            </a:r>
            <a:r>
              <a:rPr lang="en-US" altLang="zh-CN" smtClean="0"/>
              <a:t>)</a:t>
            </a:r>
            <a:r>
              <a:rPr lang="zh-CN" altLang="en-US" smtClean="0"/>
              <a:t>，这样就相当于进行了一次过滤；代理程序还有自己的配置文件</a:t>
            </a:r>
            <a:r>
              <a:rPr lang="en-US" altLang="zh-CN" smtClean="0"/>
              <a:t>,</a:t>
            </a:r>
            <a:r>
              <a:rPr lang="zh-CN" altLang="en-US" smtClean="0"/>
              <a:t>其中对数据包的其他一些特征</a:t>
            </a:r>
            <a:r>
              <a:rPr lang="en-US" altLang="zh-CN" smtClean="0"/>
              <a:t>(</a:t>
            </a:r>
            <a:r>
              <a:rPr lang="zh-CN" altLang="en-US" smtClean="0"/>
              <a:t>如协议、目的地址、 源地址等</a:t>
            </a:r>
            <a:r>
              <a:rPr lang="en-US" altLang="zh-CN" smtClean="0"/>
              <a:t>)</a:t>
            </a:r>
            <a:r>
              <a:rPr lang="zh-CN" altLang="en-US" smtClean="0"/>
              <a:t>进行了过滤，有时这种过滤条件甚至比纯粹包过滤的功能还要强大。包过滤和代理服务器结合起来使用，可以有效地解决规则复杂性问题。</a:t>
            </a:r>
          </a:p>
        </p:txBody>
      </p:sp>
      <p:sp>
        <p:nvSpPr>
          <p:cNvPr id="3" name="标题 2"/>
          <p:cNvSpPr>
            <a:spLocks noGrp="1"/>
          </p:cNvSpPr>
          <p:nvPr>
            <p:ph type="title"/>
          </p:nvPr>
        </p:nvSpPr>
        <p:spPr/>
        <p:txBody>
          <a:bodyPr/>
          <a:lstStyle/>
          <a:p>
            <a:pPr fontAlgn="auto">
              <a:spcAft>
                <a:spcPts val="0"/>
              </a:spcAft>
              <a:defRPr/>
            </a:pPr>
            <a:r>
              <a:rPr lang="zh-CN" altLang="en-US" b="0" dirty="0" smtClean="0"/>
              <a:t> 代理技术</a:t>
            </a:r>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内容占位符 1"/>
          <p:cNvSpPr>
            <a:spLocks noGrp="1"/>
          </p:cNvSpPr>
          <p:nvPr>
            <p:ph idx="1"/>
          </p:nvPr>
        </p:nvSpPr>
        <p:spPr/>
        <p:txBody>
          <a:bodyPr/>
          <a:lstStyle/>
          <a:p>
            <a:r>
              <a:rPr lang="en-US" altLang="zh-CN" smtClean="0"/>
              <a:t>1</a:t>
            </a:r>
            <a:r>
              <a:rPr lang="zh-CN" altLang="en-US" smtClean="0"/>
              <a:t>．代理的主要类型</a:t>
            </a:r>
          </a:p>
          <a:p>
            <a:r>
              <a:rPr lang="en-US" altLang="zh-CN" smtClean="0"/>
              <a:t>    </a:t>
            </a:r>
            <a:r>
              <a:rPr lang="zh-CN" altLang="en-US" smtClean="0"/>
              <a:t>代理主要有</a:t>
            </a:r>
            <a:r>
              <a:rPr lang="en-US" altLang="zh-CN" smtClean="0"/>
              <a:t>3</a:t>
            </a:r>
            <a:r>
              <a:rPr lang="zh-CN" altLang="en-US" smtClean="0"/>
              <a:t>种基本类型：</a:t>
            </a:r>
            <a:r>
              <a:rPr lang="en-US" altLang="zh-CN" smtClean="0"/>
              <a:t>Web</a:t>
            </a:r>
            <a:r>
              <a:rPr lang="zh-CN" altLang="en-US" smtClean="0"/>
              <a:t>代理、电路级网关、应用级网关。</a:t>
            </a:r>
          </a:p>
          <a:p>
            <a:r>
              <a:rPr lang="en-US" altLang="zh-CN" smtClean="0"/>
              <a:t>    </a:t>
            </a:r>
            <a:r>
              <a:rPr lang="zh-CN" altLang="en-US" smtClean="0"/>
              <a:t>（</a:t>
            </a:r>
            <a:r>
              <a:rPr lang="en-US" altLang="zh-CN" smtClean="0"/>
              <a:t>1</a:t>
            </a:r>
            <a:r>
              <a:rPr lang="zh-CN" altLang="en-US" smtClean="0"/>
              <a:t>）</a:t>
            </a:r>
            <a:r>
              <a:rPr lang="en-US" altLang="zh-CN" smtClean="0"/>
              <a:t>Web</a:t>
            </a:r>
            <a:r>
              <a:rPr lang="zh-CN" altLang="en-US" smtClean="0"/>
              <a:t>代理。</a:t>
            </a:r>
            <a:r>
              <a:rPr lang="en-US" altLang="zh-CN" smtClean="0"/>
              <a:t>Web</a:t>
            </a:r>
            <a:r>
              <a:rPr lang="zh-CN" altLang="en-US" smtClean="0"/>
              <a:t>代理服务的最大好处就是能提高访问</a:t>
            </a:r>
            <a:r>
              <a:rPr lang="en-US" altLang="zh-CN" smtClean="0"/>
              <a:t>Internet</a:t>
            </a:r>
            <a:r>
              <a:rPr lang="zh-CN" altLang="en-US" smtClean="0"/>
              <a:t>的速度，一旦一个</a:t>
            </a:r>
            <a:r>
              <a:rPr lang="en-US" altLang="zh-CN" smtClean="0"/>
              <a:t>Web</a:t>
            </a:r>
            <a:r>
              <a:rPr lang="zh-CN" altLang="en-US" smtClean="0"/>
              <a:t>代理服务器配置了足够的缓存，它就可以从这些缓存里对请求提供服务。而</a:t>
            </a:r>
            <a:r>
              <a:rPr lang="en-US" altLang="zh-CN" smtClean="0"/>
              <a:t>Web</a:t>
            </a:r>
            <a:r>
              <a:rPr lang="zh-CN" altLang="en-US" smtClean="0"/>
              <a:t>代理客户端则可以得到很快速的响应。</a:t>
            </a:r>
            <a:r>
              <a:rPr lang="en-US" altLang="zh-CN" smtClean="0"/>
              <a:t>Web</a:t>
            </a:r>
            <a:r>
              <a:rPr lang="zh-CN" altLang="en-US" smtClean="0"/>
              <a:t>代理第二个好处是</a:t>
            </a:r>
            <a:r>
              <a:rPr lang="en-US" altLang="zh-CN" smtClean="0"/>
              <a:t>Web</a:t>
            </a:r>
            <a:r>
              <a:rPr lang="zh-CN" altLang="en-US" smtClean="0"/>
              <a:t>代理使客户端无需直接连接</a:t>
            </a:r>
            <a:r>
              <a:rPr lang="en-US" altLang="zh-CN" smtClean="0"/>
              <a:t>Internet</a:t>
            </a:r>
            <a:r>
              <a:rPr lang="zh-CN" altLang="en-US" smtClean="0"/>
              <a:t>，所以避免成为被攻击的目标。</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代理的主要类型</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内容占位符 1"/>
          <p:cNvSpPr>
            <a:spLocks noGrp="1"/>
          </p:cNvSpPr>
          <p:nvPr>
            <p:ph idx="1"/>
          </p:nvPr>
        </p:nvSpPr>
        <p:spPr/>
        <p:txBody>
          <a:bodyPr/>
          <a:lstStyle/>
          <a:p>
            <a:r>
              <a:rPr lang="zh-CN" altLang="en-US" smtClean="0"/>
              <a:t>（</a:t>
            </a:r>
            <a:r>
              <a:rPr lang="en-US" altLang="zh-CN" smtClean="0"/>
              <a:t>2</a:t>
            </a:r>
            <a:r>
              <a:rPr lang="zh-CN" altLang="en-US" smtClean="0"/>
              <a:t>）电路级网关。电路级网关用于监控受信任的客户或服务器与不受信任的主机间的</a:t>
            </a:r>
            <a:r>
              <a:rPr lang="en-US" altLang="zh-CN" smtClean="0"/>
              <a:t>TCP</a:t>
            </a:r>
            <a:r>
              <a:rPr lang="zh-CN" altLang="en-US" smtClean="0"/>
              <a:t>握手信息，这样来决定该会话</a:t>
            </a:r>
            <a:r>
              <a:rPr lang="en-US" altLang="zh-CN" smtClean="0"/>
              <a:t>(Session)</a:t>
            </a:r>
            <a:r>
              <a:rPr lang="zh-CN" altLang="en-US" smtClean="0"/>
              <a:t>是否合法。我们知道，要使用</a:t>
            </a:r>
            <a:r>
              <a:rPr lang="en-US" altLang="zh-CN" smtClean="0"/>
              <a:t>TCP</a:t>
            </a:r>
            <a:r>
              <a:rPr lang="zh-CN" altLang="en-US" smtClean="0"/>
              <a:t>协议，首先必须通过三次握手建立</a:t>
            </a:r>
            <a:r>
              <a:rPr lang="en-US" altLang="zh-CN" smtClean="0"/>
              <a:t>TCP</a:t>
            </a:r>
            <a:r>
              <a:rPr lang="zh-CN" altLang="en-US" smtClean="0"/>
              <a:t>连接，然后才开始发送数据。电路级网关通过在</a:t>
            </a:r>
            <a:r>
              <a:rPr lang="en-US" altLang="zh-CN" smtClean="0"/>
              <a:t>TCP</a:t>
            </a:r>
            <a:r>
              <a:rPr lang="zh-CN" altLang="en-US" smtClean="0"/>
              <a:t>握手过程中，检查双方的</a:t>
            </a:r>
            <a:r>
              <a:rPr lang="en-US" altLang="zh-CN" smtClean="0"/>
              <a:t>SYN</a:t>
            </a:r>
            <a:r>
              <a:rPr lang="zh-CN" altLang="en-US" smtClean="0"/>
              <a:t>、</a:t>
            </a:r>
            <a:r>
              <a:rPr lang="en-US" altLang="zh-CN" smtClean="0"/>
              <a:t>ACK</a:t>
            </a:r>
            <a:r>
              <a:rPr lang="zh-CN" altLang="en-US" smtClean="0"/>
              <a:t>和序列数据是否合乎逻辑，来判断该请求的会话是否合法。一旦该网关认为会话是合法的，就会为双方建立连接，自此，网关仅复制、传递数据，而不进行过滤。</a:t>
            </a:r>
          </a:p>
        </p:txBody>
      </p:sp>
      <p:sp>
        <p:nvSpPr>
          <p:cNvPr id="3" name="标题 2"/>
          <p:cNvSpPr>
            <a:spLocks noGrp="1"/>
          </p:cNvSpPr>
          <p:nvPr>
            <p:ph type="title"/>
          </p:nvPr>
        </p:nvSpPr>
        <p:spPr/>
        <p:txBody>
          <a:bodyPr/>
          <a:lstStyle/>
          <a:p>
            <a:pPr fontAlgn="auto">
              <a:spcAft>
                <a:spcPts val="0"/>
              </a:spcAft>
              <a:defRPr/>
            </a:pPr>
            <a:r>
              <a:rPr lang="zh-CN" altLang="en-US" dirty="0" smtClean="0"/>
              <a:t>代理的主要类型</a:t>
            </a:r>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内容占位符 1"/>
          <p:cNvSpPr>
            <a:spLocks noGrp="1"/>
          </p:cNvSpPr>
          <p:nvPr>
            <p:ph idx="1"/>
          </p:nvPr>
        </p:nvSpPr>
        <p:spPr/>
        <p:txBody>
          <a:bodyPr/>
          <a:lstStyle/>
          <a:p>
            <a:r>
              <a:rPr lang="zh-CN" altLang="en-US" smtClean="0"/>
              <a:t>（</a:t>
            </a:r>
            <a:r>
              <a:rPr lang="en-US" altLang="zh-CN" smtClean="0"/>
              <a:t>3</a:t>
            </a:r>
            <a:r>
              <a:rPr lang="zh-CN" altLang="en-US" smtClean="0"/>
              <a:t>）应用级网关。应用级网关可以工作在</a:t>
            </a:r>
            <a:r>
              <a:rPr lang="en-US" altLang="zh-CN" smtClean="0"/>
              <a:t>OIS</a:t>
            </a:r>
            <a:r>
              <a:rPr lang="zh-CN" altLang="en-US" smtClean="0"/>
              <a:t>七层模型的任一层上来检查进出的数据包，通过网关复制传递数据，防止在受信任服务器和客户机与不受信任的主机间直接建立联系。应用级网关能够理解应用层上的协议，能够做复杂一些的访问控制，并做精细的注册。</a:t>
            </a:r>
          </a:p>
        </p:txBody>
      </p:sp>
      <p:sp>
        <p:nvSpPr>
          <p:cNvPr id="3" name="标题 2"/>
          <p:cNvSpPr>
            <a:spLocks noGrp="1"/>
          </p:cNvSpPr>
          <p:nvPr>
            <p:ph type="title"/>
          </p:nvPr>
        </p:nvSpPr>
        <p:spPr/>
        <p:txBody>
          <a:bodyPr/>
          <a:lstStyle/>
          <a:p>
            <a:pPr fontAlgn="auto">
              <a:spcAft>
                <a:spcPts val="0"/>
              </a:spcAft>
              <a:defRPr/>
            </a:pPr>
            <a:r>
              <a:rPr lang="zh-CN" altLang="en-US" dirty="0" smtClean="0"/>
              <a:t>代理的主要类型</a:t>
            </a:r>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内容占位符 1"/>
          <p:cNvSpPr>
            <a:spLocks noGrp="1"/>
          </p:cNvSpPr>
          <p:nvPr>
            <p:ph idx="1"/>
          </p:nvPr>
        </p:nvSpPr>
        <p:spPr/>
        <p:txBody>
          <a:bodyPr/>
          <a:lstStyle/>
          <a:p>
            <a:r>
              <a:rPr lang="zh-CN" altLang="en-US" smtClean="0"/>
              <a:t>（</a:t>
            </a:r>
            <a:r>
              <a:rPr lang="en-US" altLang="zh-CN" smtClean="0"/>
              <a:t>1</a:t>
            </a:r>
            <a:r>
              <a:rPr lang="zh-CN" altLang="en-US" smtClean="0"/>
              <a:t>）代理服务器的优点。</a:t>
            </a:r>
          </a:p>
          <a:p>
            <a:r>
              <a:rPr lang="zh-CN" altLang="en-US" smtClean="0"/>
              <a:t>代理服务器能针对各种服务进行全面控制，支持身份认证，提供详细的审计功能和方便的日志分析工具，比分组包过滤更容易配置和测试。</a:t>
            </a:r>
          </a:p>
          <a:p>
            <a:r>
              <a:rPr lang="en-US" altLang="zh-CN" smtClean="0"/>
              <a:t>    1</a:t>
            </a:r>
            <a:r>
              <a:rPr lang="zh-CN" altLang="en-US" smtClean="0"/>
              <a:t>）日志和警报。比包过滤和电路级网关提供的日志和警报更全面、更坚固。代理服务器与其他两种类型的防火墙相比分析更多的数据包信息，因此几乎可以记录</a:t>
            </a:r>
            <a:r>
              <a:rPr lang="en-US" altLang="zh-CN" smtClean="0"/>
              <a:t>TCP</a:t>
            </a:r>
            <a:r>
              <a:rPr lang="zh-CN" altLang="en-US" smtClean="0"/>
              <a:t>／</a:t>
            </a:r>
            <a:r>
              <a:rPr lang="en-US" altLang="zh-CN" smtClean="0"/>
              <a:t>IP</a:t>
            </a:r>
            <a:r>
              <a:rPr lang="zh-CN" altLang="en-US" smtClean="0"/>
              <a:t>会话的每个部分，从网络层到应用层。</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代理服务器的优缺点</a:t>
            </a:r>
            <a:br>
              <a:rPr lang="zh-CN" altLang="en-US" dirty="0" smtClean="0"/>
            </a:br>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内容占位符 1"/>
          <p:cNvSpPr>
            <a:spLocks noGrp="1"/>
          </p:cNvSpPr>
          <p:nvPr>
            <p:ph idx="1"/>
          </p:nvPr>
        </p:nvSpPr>
        <p:spPr/>
        <p:txBody>
          <a:bodyPr/>
          <a:lstStyle/>
          <a:p>
            <a:r>
              <a:rPr lang="zh-CN" altLang="en-US" smtClean="0"/>
              <a:t>所谓“防火墙”，是指一种将内部网和公众访问网</a:t>
            </a:r>
            <a:r>
              <a:rPr lang="en-US" altLang="zh-CN" smtClean="0"/>
              <a:t>(Internet)</a:t>
            </a:r>
            <a:r>
              <a:rPr lang="zh-CN" altLang="en-US" smtClean="0"/>
              <a:t>相对分开的方法，它实际上是一种隔离技术。防火墙是在两个网络通信时执行的</a:t>
            </a:r>
            <a:r>
              <a:rPr lang="en-US" altLang="zh-CN" smtClean="0"/>
              <a:t>—</a:t>
            </a:r>
            <a:r>
              <a:rPr lang="zh-CN" altLang="en-US" smtClean="0"/>
              <a:t>种访问控制尺度，它能允许用户“同意”的人和数据进入自己的网络，同时将未经认可的访问者和数据拒之门外，最大限度地阻止网络中的黑客入侵行为，防止自己的信息被更改、拷贝和毁坏。防火墙包括阻止外来访问的任何设备，通常是软件和硬件和组合体，它通常根据一些规则来过滤想要或不想要的地址。</a:t>
            </a:r>
          </a:p>
        </p:txBody>
      </p:sp>
      <p:sp>
        <p:nvSpPr>
          <p:cNvPr id="3" name="标题 2"/>
          <p:cNvSpPr>
            <a:spLocks noGrp="1"/>
          </p:cNvSpPr>
          <p:nvPr>
            <p:ph type="title"/>
          </p:nvPr>
        </p:nvSpPr>
        <p:spPr/>
        <p:txBody>
          <a:bodyPr/>
          <a:lstStyle/>
          <a:p>
            <a:pPr fontAlgn="auto">
              <a:spcAft>
                <a:spcPts val="0"/>
              </a:spcAft>
              <a:defRPr/>
            </a:pPr>
            <a:r>
              <a:rPr lang="zh-CN" altLang="en-US" dirty="0" smtClean="0"/>
              <a:t>防火墙概述</a:t>
            </a:r>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 </a:t>
            </a:r>
            <a:r>
              <a:rPr lang="en-US" dirty="0" smtClean="0"/>
              <a:t>2</a:t>
            </a:r>
            <a:r>
              <a:rPr lang="zh-CN" altLang="en-US" dirty="0" smtClean="0"/>
              <a:t>）缓存。因为代理服务器需要</a:t>
            </a:r>
            <a:r>
              <a:rPr lang="en-US" dirty="0" smtClean="0"/>
              <a:t>TCP</a:t>
            </a:r>
            <a:r>
              <a:rPr lang="zh-CN" altLang="en-US" dirty="0" smtClean="0"/>
              <a:t>／</a:t>
            </a:r>
            <a:r>
              <a:rPr lang="en-US" dirty="0" smtClean="0"/>
              <a:t>IP</a:t>
            </a:r>
            <a:r>
              <a:rPr lang="zh-CN" altLang="en-US" dirty="0" smtClean="0"/>
              <a:t>的每一层数据包分析，所以代理服务器经常把这些信息缓存到磁盘上。对所有相同数据的请求会直接从代理服务器的上的硬盘访问而不是远程的服务器，这样可以大大地提高访问速度。代理服务器可以应用多条规则来配置多久检查一下远程站点的内容更新。</a:t>
            </a:r>
          </a:p>
          <a:p>
            <a:pPr marL="365760" indent="-256032" fontAlgn="auto">
              <a:spcAft>
                <a:spcPts val="0"/>
              </a:spcAft>
              <a:buFont typeface="Wingdings 3"/>
              <a:buChar char=""/>
              <a:defRPr/>
            </a:pPr>
            <a:r>
              <a:rPr lang="en-US" dirty="0" smtClean="0"/>
              <a:t>    3</a:t>
            </a:r>
            <a:r>
              <a:rPr lang="zh-CN" altLang="en-US" dirty="0" smtClean="0"/>
              <a:t>）应用程序分析。从前面的讨论中了解了代理服务器可以分析应用层上的</a:t>
            </a:r>
            <a:r>
              <a:rPr lang="en-US" dirty="0" smtClean="0"/>
              <a:t>TCP</a:t>
            </a:r>
            <a:r>
              <a:rPr lang="zh-CN" altLang="en-US" dirty="0" smtClean="0"/>
              <a:t>／</a:t>
            </a:r>
            <a:r>
              <a:rPr lang="en-US" dirty="0" smtClean="0"/>
              <a:t>IP</a:t>
            </a:r>
            <a:r>
              <a:rPr lang="zh-CN" altLang="en-US" dirty="0" smtClean="0"/>
              <a:t>数据流。然而，下列这些特点不是在所有的代理服务器都生效的。</a:t>
            </a:r>
            <a:r>
              <a:rPr lang="en-US" dirty="0" smtClean="0"/>
              <a:t>SMTP</a:t>
            </a:r>
            <a:r>
              <a:rPr lang="zh-CN" altLang="en-US" dirty="0" smtClean="0"/>
              <a:t>流量可以用于检查特洛伊木马和病毒； 可以监视特定的</a:t>
            </a:r>
            <a:r>
              <a:rPr lang="en-US" dirty="0" smtClean="0"/>
              <a:t>TCP</a:t>
            </a:r>
            <a:r>
              <a:rPr lang="zh-CN" altLang="en-US" dirty="0" smtClean="0"/>
              <a:t>和</a:t>
            </a:r>
            <a:r>
              <a:rPr lang="en-US" dirty="0" smtClean="0"/>
              <a:t>NNTP</a:t>
            </a:r>
            <a:r>
              <a:rPr lang="zh-CN" altLang="en-US" dirty="0" smtClean="0"/>
              <a:t>流量来拒绝相关内容；特定的域名来拒绝访问整个域。</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代理服务器的优缺点</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1"/>
          <p:cNvSpPr>
            <a:spLocks noGrp="1"/>
          </p:cNvSpPr>
          <p:nvPr>
            <p:ph idx="1"/>
          </p:nvPr>
        </p:nvSpPr>
        <p:spPr/>
        <p:txBody>
          <a:bodyPr/>
          <a:lstStyle/>
          <a:p>
            <a:r>
              <a:rPr lang="en-US" altLang="zh-CN" smtClean="0"/>
              <a:t>4</a:t>
            </a:r>
            <a:r>
              <a:rPr lang="zh-CN" altLang="en-US" smtClean="0"/>
              <a:t>）反向代理和代理矩阵。使用应用级网关的另外一个好处就是可以提供反向代理服务。这些服务像是单独工作的，除了代理进来的请求。反向代理位于网络防火墙的外边并在</a:t>
            </a:r>
            <a:r>
              <a:rPr lang="en-US" altLang="zh-CN" smtClean="0"/>
              <a:t>Internet</a:t>
            </a:r>
            <a:r>
              <a:rPr lang="zh-CN" altLang="en-US" smtClean="0"/>
              <a:t>上注册作为公司的产品服务器</a:t>
            </a:r>
            <a:r>
              <a:rPr lang="en-US" altLang="zh-CN" smtClean="0"/>
              <a:t>.</a:t>
            </a:r>
          </a:p>
          <a:p>
            <a:r>
              <a:rPr lang="en-US" smtClean="0">
                <a:ea typeface="黑体" pitchFamily="2" charset="-122"/>
              </a:rPr>
              <a:t> </a:t>
            </a:r>
            <a:r>
              <a:rPr lang="en-US" altLang="zh-CN" smtClean="0"/>
              <a:t>5</a:t>
            </a:r>
            <a:r>
              <a:rPr lang="zh-CN" altLang="en-US" smtClean="0"/>
              <a:t>）少量的规则。面向代理的防火墙通常只需要比包过滤要少的规则，而且创建这些规则一般只需很少的时间。</a:t>
            </a:r>
          </a:p>
        </p:txBody>
      </p:sp>
      <p:sp>
        <p:nvSpPr>
          <p:cNvPr id="3" name="标题 2"/>
          <p:cNvSpPr>
            <a:spLocks noGrp="1"/>
          </p:cNvSpPr>
          <p:nvPr>
            <p:ph type="title"/>
          </p:nvPr>
        </p:nvSpPr>
        <p:spPr/>
        <p:txBody>
          <a:bodyPr/>
          <a:lstStyle/>
          <a:p>
            <a:pPr fontAlgn="auto">
              <a:spcAft>
                <a:spcPts val="0"/>
              </a:spcAft>
              <a:defRPr/>
            </a:pPr>
            <a:r>
              <a:rPr lang="zh-CN" altLang="en-US" dirty="0" smtClean="0"/>
              <a:t>代理服务器的优缺点</a:t>
            </a:r>
            <a:endParaRPr lang="zh-CN"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内容占位符 1"/>
          <p:cNvSpPr>
            <a:spLocks noGrp="1"/>
          </p:cNvSpPr>
          <p:nvPr>
            <p:ph idx="1"/>
          </p:nvPr>
        </p:nvSpPr>
        <p:spPr/>
        <p:txBody>
          <a:bodyPr/>
          <a:lstStyle/>
          <a:p>
            <a:r>
              <a:rPr lang="zh-CN" altLang="en-US" smtClean="0"/>
              <a:t>（</a:t>
            </a:r>
            <a:r>
              <a:rPr lang="en-US" altLang="zh-CN" smtClean="0"/>
              <a:t>2</a:t>
            </a:r>
            <a:r>
              <a:rPr lang="zh-CN" altLang="en-US" smtClean="0"/>
              <a:t>）代理服务器的缺点</a:t>
            </a:r>
          </a:p>
          <a:p>
            <a:r>
              <a:rPr lang="en-US" altLang="zh-CN" smtClean="0"/>
              <a:t>    </a:t>
            </a:r>
            <a:r>
              <a:rPr lang="zh-CN" altLang="en-US" smtClean="0"/>
              <a:t>应用级网关的一个缺点是要为</a:t>
            </a:r>
            <a:r>
              <a:rPr lang="en-US" altLang="zh-CN" smtClean="0"/>
              <a:t>TCP/IP</a:t>
            </a:r>
            <a:r>
              <a:rPr lang="zh-CN" altLang="en-US" smtClean="0"/>
              <a:t>应用程序创建过滤。每一个应用程序都要单独配置。很多应用程序都可以在</a:t>
            </a:r>
            <a:r>
              <a:rPr lang="en-US" altLang="zh-CN" smtClean="0"/>
              <a:t>TCP</a:t>
            </a:r>
            <a:r>
              <a:rPr lang="zh-CN" altLang="en-US" smtClean="0"/>
              <a:t>之上使用，防火墙管理员需要对所有的应用程序都很了解并要为每个应用单独配置来创建安全过滤。在某些情况下，需要特定的代理服务器对一个单独的应用程序代理。你还必须配置不同的应用程序和操作系统协同应用级网关工作。</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代理服务器的优缺点</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内容占位符 1"/>
          <p:cNvSpPr>
            <a:spLocks noGrp="1"/>
          </p:cNvSpPr>
          <p:nvPr>
            <p:ph idx="1"/>
          </p:nvPr>
        </p:nvSpPr>
        <p:spPr/>
        <p:txBody>
          <a:bodyPr/>
          <a:lstStyle/>
          <a:p>
            <a:r>
              <a:rPr lang="en-US" altLang="zh-CN" smtClean="0"/>
              <a:t> 1</a:t>
            </a:r>
            <a:r>
              <a:rPr lang="zh-CN" altLang="en-US" smtClean="0"/>
              <a:t>）客户端配置。客户端通过代理服务器与远端进行</a:t>
            </a:r>
            <a:r>
              <a:rPr lang="en-US" altLang="zh-CN" smtClean="0"/>
              <a:t>TCP/IP</a:t>
            </a:r>
            <a:r>
              <a:rPr lang="zh-CN" altLang="en-US" smtClean="0"/>
              <a:t>连接时必须使用代理而且指定所有正确的参数。如果内部用户想通过不同的客户端应用程序访问</a:t>
            </a:r>
            <a:r>
              <a:rPr lang="en-US" altLang="zh-CN" smtClean="0"/>
              <a:t>Internet</a:t>
            </a:r>
            <a:r>
              <a:rPr lang="zh-CN" altLang="en-US" smtClean="0"/>
              <a:t>程序</a:t>
            </a:r>
            <a:r>
              <a:rPr lang="en-US" altLang="zh-CN" smtClean="0"/>
              <a:t>(</a:t>
            </a:r>
            <a:r>
              <a:rPr lang="zh-CN" altLang="en-US" smtClean="0"/>
              <a:t>如浏览器、</a:t>
            </a:r>
            <a:r>
              <a:rPr lang="en-US" altLang="zh-CN" smtClean="0"/>
              <a:t>mail</a:t>
            </a:r>
            <a:r>
              <a:rPr lang="zh-CN" altLang="en-US" smtClean="0"/>
              <a:t>客户端、新闻客户端、</a:t>
            </a:r>
            <a:r>
              <a:rPr lang="en-US" altLang="zh-CN" smtClean="0"/>
              <a:t>FTP</a:t>
            </a:r>
            <a:r>
              <a:rPr lang="zh-CN" altLang="en-US" smtClean="0"/>
              <a:t>客户端及聊天程序等</a:t>
            </a:r>
            <a:r>
              <a:rPr lang="en-US" altLang="zh-CN" smtClean="0"/>
              <a:t>)</a:t>
            </a:r>
            <a:r>
              <a:rPr lang="zh-CN" altLang="en-US" smtClean="0"/>
              <a:t>，第一个应用程序都必须配置使用代理服务器来进行远程访问。</a:t>
            </a:r>
            <a:endParaRPr lang="en-US" altLang="zh-CN"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代理服务器的优缺点</a:t>
            </a:r>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a:bodyPr>
          <a:lstStyle/>
          <a:p>
            <a:pPr marL="365760" indent="-256032" fontAlgn="auto">
              <a:spcAft>
                <a:spcPts val="0"/>
              </a:spcAft>
              <a:buFont typeface="Wingdings 3"/>
              <a:buChar char=""/>
              <a:defRPr/>
            </a:pPr>
            <a:r>
              <a:rPr lang="zh-CN" altLang="en-US" dirty="0" smtClean="0"/>
              <a:t> </a:t>
            </a:r>
            <a:r>
              <a:rPr lang="en-US" dirty="0" smtClean="0"/>
              <a:t>2</a:t>
            </a:r>
            <a:r>
              <a:rPr lang="zh-CN" altLang="en-US" dirty="0" smtClean="0"/>
              <a:t>）新的应用程序和病毒。当开发出新的应用程序时，这个应用程序的编写要能通过代理服务器访问远程客户端。商业版的代理服务器通常和目前的</a:t>
            </a:r>
            <a:r>
              <a:rPr lang="en-US" dirty="0" err="1" smtClean="0"/>
              <a:t>Intemet</a:t>
            </a:r>
            <a:r>
              <a:rPr lang="zh-CN" altLang="en-US" dirty="0" smtClean="0"/>
              <a:t>程序兼容。然而，当开发出新的应用程序时，你需要联系厂商来升级代理服务器以兼容这个新的应用程序。同样这也需要应用到病毒程序上，在建立你的代理服务当中，可能会配置防止目前多数的病毒。如果防火墙不关心一个新病毒，那可能不知不觉中允许信息穿过代理服务器或从内部客户端出去。如果你的代理服务器用于扫描病毒，那么一定要确保是使用目前最新的病毒防护文件。</a:t>
            </a:r>
          </a:p>
          <a:p>
            <a:pPr marL="365760" indent="-256032" fontAlgn="auto">
              <a:spcAft>
                <a:spcPts val="0"/>
              </a:spcAft>
              <a:buFont typeface="Wingdings 3"/>
              <a:buChar char=""/>
              <a:defRPr/>
            </a:pPr>
            <a:r>
              <a:rPr lang="en-US" dirty="0" smtClean="0"/>
              <a:t>    </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代理服务器的优缺点</a:t>
            </a:r>
            <a:endParaRPr lang="zh-CN"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内容占位符 1"/>
          <p:cNvSpPr>
            <a:spLocks noGrp="1"/>
          </p:cNvSpPr>
          <p:nvPr>
            <p:ph idx="1"/>
          </p:nvPr>
        </p:nvSpPr>
        <p:spPr/>
        <p:txBody>
          <a:bodyPr/>
          <a:lstStyle/>
          <a:p>
            <a:r>
              <a:rPr lang="en-US" altLang="zh-CN" smtClean="0"/>
              <a:t>3</a:t>
            </a:r>
            <a:r>
              <a:rPr lang="zh-CN" altLang="en-US" smtClean="0"/>
              <a:t>）速度。因为面向代理的防火墙对每一种协议需要相应的代理软件，使用时工作量大</a:t>
            </a:r>
            <a:r>
              <a:rPr lang="en-US" altLang="zh-CN" smtClean="0"/>
              <a:t>, </a:t>
            </a:r>
            <a:r>
              <a:rPr lang="zh-CN" altLang="en-US" smtClean="0"/>
              <a:t>可能导致不期望的延迟，效率不如网络级防火墙。 </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代理服务器的优缺点</a:t>
            </a:r>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内容占位符 1"/>
          <p:cNvSpPr>
            <a:spLocks noGrp="1"/>
          </p:cNvSpPr>
          <p:nvPr>
            <p:ph idx="1"/>
          </p:nvPr>
        </p:nvSpPr>
        <p:spPr/>
        <p:txBody>
          <a:bodyPr/>
          <a:lstStyle/>
          <a:p>
            <a:r>
              <a:rPr lang="zh-CN" altLang="en-US" smtClean="0"/>
              <a:t>状态检测技术，采用的是一种基于连接的状态检测机制，将属于同一连接的所有包作为一个整体的数据流看待，构成连接状态表，通过规则表与状态表的共同配合，对表中的各个连接状态因素加以识别。这里动态连接状态表中的记录可以是以前的通信信息，也可以是其他相关应用程序的信息，因此，与传统包过滤防火墙的静态过滤规则表相比，它具有更好的灵活性和安全性。</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状态检测技术</a:t>
            </a:r>
            <a:r>
              <a:rPr lang="zh-CN" altLang="en-US" dirty="0" smtClean="0"/>
              <a:t/>
            </a:r>
            <a:br>
              <a:rPr lang="zh-CN" altLang="en-US" dirty="0" smtClean="0"/>
            </a:br>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内容占位符 1"/>
          <p:cNvSpPr>
            <a:spLocks noGrp="1"/>
          </p:cNvSpPr>
          <p:nvPr>
            <p:ph idx="1"/>
          </p:nvPr>
        </p:nvSpPr>
        <p:spPr/>
        <p:txBody>
          <a:bodyPr/>
          <a:lstStyle/>
          <a:p>
            <a:r>
              <a:rPr lang="zh-CN" altLang="en-US" smtClean="0"/>
              <a:t>状态检测技术既具备防火墙包过滤的速度和灵活，也有应用网关级的安全优点，这种</a:t>
            </a:r>
          </a:p>
          <a:p>
            <a:r>
              <a:rPr lang="zh-CN" altLang="en-US" smtClean="0"/>
              <a:t>结合是对包过滤和应用网关功能的一种平衡，当要提供很强的网络边界策略时，这种平衡就很有用了。</a:t>
            </a:r>
          </a:p>
        </p:txBody>
      </p:sp>
      <p:sp>
        <p:nvSpPr>
          <p:cNvPr id="3" name="标题 2"/>
          <p:cNvSpPr>
            <a:spLocks noGrp="1"/>
          </p:cNvSpPr>
          <p:nvPr>
            <p:ph type="title"/>
          </p:nvPr>
        </p:nvSpPr>
        <p:spPr/>
        <p:txBody>
          <a:bodyPr/>
          <a:lstStyle/>
          <a:p>
            <a:pPr fontAlgn="auto">
              <a:spcAft>
                <a:spcPts val="0"/>
              </a:spcAft>
              <a:defRPr/>
            </a:pPr>
            <a:r>
              <a:rPr lang="zh-CN" altLang="en-US" b="0" dirty="0" smtClean="0"/>
              <a:t>状态检测技术</a:t>
            </a:r>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内容占位符 1"/>
          <p:cNvSpPr>
            <a:spLocks noGrp="1"/>
          </p:cNvSpPr>
          <p:nvPr>
            <p:ph idx="1"/>
          </p:nvPr>
        </p:nvSpPr>
        <p:spPr/>
        <p:txBody>
          <a:bodyPr/>
          <a:lstStyle/>
          <a:p>
            <a:r>
              <a:rPr lang="zh-CN" altLang="en-US" smtClean="0"/>
              <a:t>状态</a:t>
            </a:r>
            <a:r>
              <a:rPr lang="en-US" altLang="zh-CN" smtClean="0"/>
              <a:t>/</a:t>
            </a:r>
            <a:r>
              <a:rPr lang="zh-CN" altLang="en-US" smtClean="0"/>
              <a:t>动态检测防火墙，试图跟踪通过防火墙的网络连接和包，这样防火墙就可以使用一组附加的标准，以确定是否允许和拒绝通信。它是在使用了基本包过滤防火墙的通信上应用一些技术来做到这点的。当包过滤防火墙见到一个网络包，包是孤立存在的。它没有防火墙所关心的历史或未来。允许和拒绝包的决定完全取决于包自身所包含的信息，如源地址、目的地址、端口号等</a:t>
            </a:r>
            <a:r>
              <a:rPr lang="en-US" altLang="zh-CN" smtClean="0"/>
              <a:t>.</a:t>
            </a:r>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状态检测技术</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内容占位符 1"/>
          <p:cNvSpPr>
            <a:spLocks noGrp="1"/>
          </p:cNvSpPr>
          <p:nvPr>
            <p:ph idx="1"/>
          </p:nvPr>
        </p:nvSpPr>
        <p:spPr/>
        <p:txBody>
          <a:bodyPr/>
          <a:lstStyle/>
          <a:p>
            <a:r>
              <a:rPr lang="zh-CN" altLang="en-US" smtClean="0"/>
              <a:t>筛选路由器结构</a:t>
            </a:r>
            <a:endParaRPr lang="zh-CN" altLang="en-US" b="1" smtClean="0"/>
          </a:p>
          <a:p>
            <a:r>
              <a:rPr lang="en-US" smtClean="0">
                <a:ea typeface="黑体" pitchFamily="2" charset="-122"/>
              </a:rPr>
              <a:t>    </a:t>
            </a:r>
            <a:r>
              <a:rPr lang="zh-CN" altLang="en-US" smtClean="0"/>
              <a:t>筛选路由器被认为是最好的第一道防线。因为筛选路由器就是实施过滤的路由器，所有需要的硬件已放在适当的位置上。你前面学到的筛选路由器可以根据</a:t>
            </a:r>
            <a:r>
              <a:rPr lang="en-US" altLang="zh-CN" smtClean="0"/>
              <a:t>IP</a:t>
            </a:r>
            <a:r>
              <a:rPr lang="zh-CN" altLang="en-US" smtClean="0"/>
              <a:t>地址和</a:t>
            </a:r>
            <a:r>
              <a:rPr lang="en-US" altLang="zh-CN" smtClean="0"/>
              <a:t>TCP</a:t>
            </a:r>
            <a:r>
              <a:rPr lang="zh-CN" altLang="en-US" smtClean="0"/>
              <a:t>以及</a:t>
            </a:r>
            <a:r>
              <a:rPr lang="en-US" altLang="zh-CN" smtClean="0"/>
              <a:t>UDP</a:t>
            </a:r>
            <a:r>
              <a:rPr lang="zh-CN" altLang="en-US" smtClean="0"/>
              <a:t>端口拒绝所有进出的流量。筛选路由器应遵守安全策略，配置路由可接受的数据流量，筛选路由器擅长拒绝</a:t>
            </a:r>
            <a:r>
              <a:rPr lang="en-US" altLang="zh-CN" smtClean="0"/>
              <a:t>IP</a:t>
            </a:r>
            <a:r>
              <a:rPr lang="zh-CN" altLang="en-US" smtClean="0"/>
              <a:t>地址或网络地址范围，以及过滤不想要的</a:t>
            </a:r>
            <a:r>
              <a:rPr lang="en-US" altLang="zh-CN" smtClean="0"/>
              <a:t>TCP</a:t>
            </a:r>
            <a:r>
              <a:rPr lang="zh-CN" altLang="en-US" smtClean="0"/>
              <a:t>／</a:t>
            </a:r>
            <a:r>
              <a:rPr lang="en-US" altLang="zh-CN" smtClean="0"/>
              <a:t>IP</a:t>
            </a:r>
            <a:r>
              <a:rPr lang="zh-CN" altLang="en-US" smtClean="0"/>
              <a:t>应用程序。</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防火墙的体系结构</a:t>
            </a:r>
            <a:r>
              <a:rPr lang="zh-CN" altLang="en-US" dirty="0" smtClean="0"/>
              <a:t/>
            </a:r>
            <a:br>
              <a:rPr lang="zh-CN" altLang="en-US" dirty="0" smtClean="0"/>
            </a:b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内容占位符 1"/>
          <p:cNvSpPr>
            <a:spLocks noGrp="1"/>
          </p:cNvSpPr>
          <p:nvPr>
            <p:ph idx="1"/>
          </p:nvPr>
        </p:nvSpPr>
        <p:spPr/>
        <p:txBody>
          <a:bodyPr/>
          <a:lstStyle/>
          <a:p>
            <a:r>
              <a:rPr lang="zh-CN" altLang="en-US" smtClean="0"/>
              <a:t>防火墙最基本的构件既不是软件也不是硬件，而是构造防火墙的人的思想。尽管防火墙有各种不同的类型，但所有的防火墙都有</a:t>
            </a:r>
            <a:r>
              <a:rPr lang="en-US" altLang="zh-CN" smtClean="0"/>
              <a:t>—</a:t>
            </a:r>
            <a:r>
              <a:rPr lang="zh-CN" altLang="en-US" smtClean="0"/>
              <a:t>个共同的特征：基于源地址基础上的区分或拒绝某些访问的能力。</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防火墙概述</a:t>
            </a:r>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 筛选路由器防火墙拓扑非常简单，功能是进行包过路，但就是在几年前大多数的网络</a:t>
            </a:r>
          </a:p>
          <a:p>
            <a:pPr marL="365760" indent="-256032" fontAlgn="auto">
              <a:spcAft>
                <a:spcPts val="0"/>
              </a:spcAft>
              <a:buFont typeface="Wingdings 3"/>
              <a:buChar char=""/>
              <a:defRPr/>
            </a:pPr>
            <a:r>
              <a:rPr lang="zh-CN" altLang="en-US" dirty="0" smtClean="0"/>
              <a:t>都是采用这样的简单保护措施。这种拓扑结构仅使用一个筛选路由器作为解决方案有几个缺</a:t>
            </a:r>
          </a:p>
          <a:p>
            <a:pPr marL="365760" indent="-256032" fontAlgn="auto">
              <a:spcAft>
                <a:spcPts val="0"/>
              </a:spcAft>
              <a:buFont typeface="Wingdings 3"/>
              <a:buChar char=""/>
              <a:defRPr/>
            </a:pPr>
            <a:r>
              <a:rPr lang="zh-CN" altLang="en-US" dirty="0" smtClean="0"/>
              <a:t>点，主要一个就是创建相应的过滤需要对</a:t>
            </a:r>
            <a:r>
              <a:rPr lang="en-US" dirty="0" smtClean="0"/>
              <a:t>TCP</a:t>
            </a:r>
            <a:r>
              <a:rPr lang="zh-CN" altLang="en-US" dirty="0" smtClean="0"/>
              <a:t>／</a:t>
            </a:r>
            <a:r>
              <a:rPr lang="en-US" dirty="0" smtClean="0"/>
              <a:t>IP</a:t>
            </a:r>
            <a:r>
              <a:rPr lang="zh-CN" altLang="en-US" dirty="0" smtClean="0"/>
              <a:t>有很丰富的知识要求，筛选路由器仅仅依靠使用这些过滤规则并且一旦有任何错误的配置将会导致不期望的流量通过或拒绝一些可接受的流量。另一个缺点是只有一个单独的设备用来保护你的网络。如果一个黑客可以损害到这个筛选路由器，它将能访问你网络中的任何资源。另外，筛选路由器不隐藏你内部网络的配置，任何可能访问筛选路由器的人都能轻松地看到你的网络布局和结构。</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筛选路由器结构</a:t>
            </a:r>
            <a:br>
              <a:rPr lang="zh-CN" altLang="en-US" dirty="0" smtClean="0"/>
            </a:br>
            <a:endParaRPr lang="zh-CN"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内容占位符 1"/>
          <p:cNvSpPr>
            <a:spLocks noGrp="1"/>
          </p:cNvSpPr>
          <p:nvPr>
            <p:ph idx="1"/>
          </p:nvPr>
        </p:nvSpPr>
        <p:spPr/>
        <p:txBody>
          <a:bodyPr/>
          <a:lstStyle/>
          <a:p>
            <a:r>
              <a:rPr lang="zh-CN" altLang="en-US" smtClean="0"/>
              <a:t>双重宿主主机结构是围绕双宿主机来构筑的。双宿主机</a:t>
            </a:r>
            <a:r>
              <a:rPr lang="en-US" altLang="zh-CN" smtClean="0"/>
              <a:t>(Dual-Homed Host)</a:t>
            </a:r>
            <a:r>
              <a:rPr lang="zh-CN" altLang="en-US" smtClean="0"/>
              <a:t>，又称堡垒主机</a:t>
            </a:r>
            <a:r>
              <a:rPr lang="en-US" altLang="zh-CN" smtClean="0"/>
              <a:t>(Bastion Host)</a:t>
            </a:r>
            <a:r>
              <a:rPr lang="zh-CN" altLang="en-US" smtClean="0"/>
              <a:t>，是一台至少配有两个网络接口的主机，它可以充当与这些接口相连的网络之间的路由器，在网络之间发送数据包。一般情况下双宿主机的路由功能是被禁止的，这样可以隔离内部网络与外部网络之间的直接通信，从而达到保护内部网络的作用。</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 双重宿主机结构</a:t>
            </a:r>
            <a:r>
              <a:rPr lang="zh-CN" altLang="en-US" dirty="0" smtClean="0"/>
              <a:t/>
            </a:r>
            <a:br>
              <a:rPr lang="zh-CN" altLang="en-US" dirty="0" smtClean="0"/>
            </a:br>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内容占位符 1"/>
          <p:cNvSpPr>
            <a:spLocks noGrp="1"/>
          </p:cNvSpPr>
          <p:nvPr>
            <p:ph idx="1"/>
          </p:nvPr>
        </p:nvSpPr>
        <p:spPr/>
        <p:txBody>
          <a:bodyPr/>
          <a:lstStyle/>
          <a:p>
            <a:r>
              <a:rPr lang="zh-CN" altLang="en-US" smtClean="0"/>
              <a:t>一般是用一台装有两块网卡的堡垒主机做防火墙。两块网卡各自与内部网络和外部网络相连。堡垒主机上运行着防火墙软件，可以转发应用程序、提供服务等。</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 双重宿主机结构</a:t>
            </a:r>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内容占位符 1"/>
          <p:cNvSpPr>
            <a:spLocks noGrp="1"/>
          </p:cNvSpPr>
          <p:nvPr>
            <p:ph idx="1"/>
          </p:nvPr>
        </p:nvSpPr>
        <p:spPr/>
        <p:txBody>
          <a:bodyPr/>
          <a:lstStyle/>
          <a:p>
            <a:r>
              <a:rPr lang="zh-CN" altLang="en-US" smtClean="0"/>
              <a:t> 双宿主机防火墙优于屏蔽路由器的地方是：堡垒主机的系统软件可用于维护系统日志，</a:t>
            </a:r>
          </a:p>
          <a:p>
            <a:r>
              <a:rPr lang="zh-CN" altLang="en-US" smtClean="0"/>
              <a:t>这对于日后的安全检查很有用。</a:t>
            </a:r>
          </a:p>
          <a:p>
            <a:r>
              <a:rPr lang="en-US" altLang="zh-CN" smtClean="0"/>
              <a:t>    </a:t>
            </a:r>
            <a:r>
              <a:rPr lang="zh-CN" altLang="en-US" smtClean="0"/>
              <a:t>双宿主机防火墙的一个致命弱点是：一旦入侵者侵入堡垒主机并使其具有路由功能，则</a:t>
            </a:r>
          </a:p>
          <a:p>
            <a:r>
              <a:rPr lang="zh-CN" altLang="en-US" smtClean="0"/>
              <a:t>任何外网用户均可以随便访问内网。堡垒主机是用户的网络上最容易受侵袭的机器，要采取各种措施来保护它。设计时有两条基本原则：第一，堡垒主机要尽可能简单，保留最少的服务，关闭路由功能；第二，随时作好准备，修复受损害的堡垒主机。</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smtClean="0"/>
              <a:t> 双重宿主机结构</a:t>
            </a:r>
            <a:endParaRPr lang="zh-CN"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zh-CN" altLang="en-US" dirty="0" smtClean="0"/>
              <a:t>主机屏蔽防火墙是由一个只需单个网络端口的应用型防火墙和一个包过滤路由器组成。将它物理地连接在网络总线上，它的逻辑功能仍工作在应用层上，所有业务通过它代理服务。</a:t>
            </a:r>
            <a:r>
              <a:rPr lang="en-US" dirty="0" smtClean="0"/>
              <a:t>Intranet</a:t>
            </a:r>
            <a:r>
              <a:rPr lang="zh-CN" altLang="en-US" dirty="0" smtClean="0"/>
              <a:t>不能直接通过路由器和</a:t>
            </a:r>
            <a:r>
              <a:rPr lang="en-US" dirty="0" smtClean="0"/>
              <a:t>Internet</a:t>
            </a:r>
            <a:r>
              <a:rPr lang="zh-CN" altLang="en-US" dirty="0" smtClean="0"/>
              <a:t>相联系，数据包要通过路由器和堡垒主机两道防线。这个系统的第一个安全设施是过滤路由器，对到来的数据包而言，首先要经过包过滤路由器的过滤，过滤后的数据包被转发到堡垒主机上，然后由堡垒主机上应用服务代理对这些数据包进行分析，将合法的信息转发到</a:t>
            </a:r>
            <a:r>
              <a:rPr lang="en-US" dirty="0" smtClean="0"/>
              <a:t>Intranet</a:t>
            </a:r>
            <a:r>
              <a:rPr lang="zh-CN" altLang="en-US" dirty="0" smtClean="0"/>
              <a:t>的主机上。</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屏蔽主机结构</a:t>
            </a:r>
            <a:r>
              <a:rPr lang="zh-CN" altLang="en-US" dirty="0" smtClean="0"/>
              <a:t/>
            </a:r>
            <a:br>
              <a:rPr lang="zh-CN" altLang="en-US" dirty="0" smtClean="0"/>
            </a:br>
            <a:endParaRPr lang="zh-CN" altLang="en-US"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内容占位符 1"/>
          <p:cNvSpPr>
            <a:spLocks noGrp="1"/>
          </p:cNvSpPr>
          <p:nvPr>
            <p:ph idx="1"/>
          </p:nvPr>
        </p:nvSpPr>
        <p:spPr/>
        <p:txBody>
          <a:bodyPr/>
          <a:lstStyle/>
          <a:p>
            <a:r>
              <a:rPr lang="zh-CN" altLang="en-US" smtClean="0"/>
              <a:t>外出的数据包首先经过堡垒主机上的应用服务代理检查，然后被转发到包过滤路由器，最后由包过滤路由器转发到外部网络上。主机屏蔽防火墙设置了两层安全保护，因此相对比较安全。另外，主机屏蔽</a:t>
            </a:r>
          </a:p>
        </p:txBody>
      </p:sp>
      <p:sp>
        <p:nvSpPr>
          <p:cNvPr id="3" name="标题 2"/>
          <p:cNvSpPr>
            <a:spLocks noGrp="1"/>
          </p:cNvSpPr>
          <p:nvPr>
            <p:ph type="title"/>
          </p:nvPr>
        </p:nvSpPr>
        <p:spPr/>
        <p:txBody>
          <a:bodyPr/>
          <a:lstStyle/>
          <a:p>
            <a:pPr fontAlgn="auto">
              <a:spcAft>
                <a:spcPts val="0"/>
              </a:spcAft>
              <a:defRPr/>
            </a:pPr>
            <a:r>
              <a:rPr lang="zh-CN" altLang="en-US" b="0" dirty="0" smtClean="0"/>
              <a:t>屏蔽主机结构</a:t>
            </a:r>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内容占位符 1"/>
          <p:cNvSpPr>
            <a:spLocks noGrp="1"/>
          </p:cNvSpPr>
          <p:nvPr>
            <p:ph idx="1"/>
          </p:nvPr>
        </p:nvSpPr>
        <p:spPr/>
        <p:txBody>
          <a:bodyPr/>
          <a:lstStyle/>
          <a:p>
            <a:r>
              <a:rPr lang="zh-CN" altLang="en-US" smtClean="0"/>
              <a:t>在屏蔽路由器上的数据包过滤是按这样一种方法设置的：堡垒主机是外网主机连接到内</a:t>
            </a:r>
          </a:p>
          <a:p>
            <a:r>
              <a:rPr lang="zh-CN" altLang="en-US" smtClean="0"/>
              <a:t>部网络的桥梁，并且仅有某些确定类型的连接被允许</a:t>
            </a:r>
            <a:r>
              <a:rPr lang="en-US" altLang="zh-CN" smtClean="0"/>
              <a:t>(</a:t>
            </a:r>
            <a:r>
              <a:rPr lang="zh-CN" altLang="en-US" smtClean="0"/>
              <a:t>例如，传送进来的电子邮件</a:t>
            </a:r>
            <a:r>
              <a:rPr lang="en-US" altLang="zh-CN" smtClean="0"/>
              <a:t>)</a:t>
            </a:r>
            <a:r>
              <a:rPr lang="zh-CN" altLang="en-US" smtClean="0"/>
              <a:t>。任何外</a:t>
            </a:r>
          </a:p>
          <a:p>
            <a:r>
              <a:rPr lang="zh-CN" altLang="en-US" smtClean="0"/>
              <a:t>部网络如果要试图访问内部网络，必须连接到这台堡垒主机上。因此，堡垒主机需要拥有高等级的安全。</a:t>
            </a:r>
          </a:p>
        </p:txBody>
      </p:sp>
      <p:sp>
        <p:nvSpPr>
          <p:cNvPr id="3" name="标题 2"/>
          <p:cNvSpPr>
            <a:spLocks noGrp="1"/>
          </p:cNvSpPr>
          <p:nvPr>
            <p:ph type="title"/>
          </p:nvPr>
        </p:nvSpPr>
        <p:spPr/>
        <p:txBody>
          <a:bodyPr/>
          <a:lstStyle/>
          <a:p>
            <a:pPr fontAlgn="auto">
              <a:spcAft>
                <a:spcPts val="0"/>
              </a:spcAft>
              <a:defRPr/>
            </a:pPr>
            <a:r>
              <a:rPr lang="zh-CN" altLang="en-US" b="0" dirty="0" smtClean="0"/>
              <a:t>屏蔽主机结构</a:t>
            </a:r>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内容占位符 1"/>
          <p:cNvSpPr>
            <a:spLocks noGrp="1"/>
          </p:cNvSpPr>
          <p:nvPr>
            <p:ph idx="1"/>
          </p:nvPr>
        </p:nvSpPr>
        <p:spPr/>
        <p:txBody>
          <a:bodyPr/>
          <a:lstStyle/>
          <a:p>
            <a:r>
              <a:rPr lang="zh-CN" altLang="en-US" smtClean="0"/>
              <a:t>屏蔽主机结构的缺点主要是：如果入侵者有办法侵入堡垒主机，而且在堡垒主机和其他</a:t>
            </a:r>
          </a:p>
          <a:p>
            <a:r>
              <a:rPr lang="zh-CN" altLang="en-US" smtClean="0"/>
              <a:t>内部主机之间没有任何安全保护措施的情况下，整个网络对入侵者是开放的。</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屏蔽主机结构</a:t>
            </a:r>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内容占位符 1"/>
          <p:cNvSpPr>
            <a:spLocks noGrp="1"/>
          </p:cNvSpPr>
          <p:nvPr>
            <p:ph idx="1"/>
          </p:nvPr>
        </p:nvSpPr>
        <p:spPr/>
        <p:txBody>
          <a:bodyPr/>
          <a:lstStyle/>
          <a:p>
            <a:r>
              <a:rPr lang="zh-CN" altLang="en-US" smtClean="0"/>
              <a:t> 子网屏蔽防火墙</a:t>
            </a:r>
            <a:r>
              <a:rPr lang="en-US" altLang="zh-CN" smtClean="0"/>
              <a:t>(screened subnet firewall)</a:t>
            </a:r>
            <a:r>
              <a:rPr lang="zh-CN" altLang="en-US" smtClean="0"/>
              <a:t>的保护作用比主机屏蔽防火墙更进了一步，它在被保护的</a:t>
            </a:r>
            <a:r>
              <a:rPr lang="en-US" altLang="zh-CN" smtClean="0"/>
              <a:t>Intranet</a:t>
            </a:r>
            <a:r>
              <a:rPr lang="zh-CN" altLang="en-US" smtClean="0"/>
              <a:t>与</a:t>
            </a:r>
            <a:r>
              <a:rPr lang="en-US" altLang="zh-CN" smtClean="0"/>
              <a:t>Internet</a:t>
            </a:r>
            <a:r>
              <a:rPr lang="zh-CN" altLang="en-US" smtClean="0"/>
              <a:t>之间加入了一个由两个包过滤路由器和一台堡垒机组成的子网。被保护的</a:t>
            </a:r>
            <a:r>
              <a:rPr lang="en-US" altLang="zh-CN" smtClean="0"/>
              <a:t>Intranet</a:t>
            </a:r>
            <a:r>
              <a:rPr lang="zh-CN" altLang="en-US" smtClean="0"/>
              <a:t>与</a:t>
            </a:r>
            <a:r>
              <a:rPr lang="en-US" altLang="zh-CN" smtClean="0"/>
              <a:t>Internet</a:t>
            </a:r>
            <a:r>
              <a:rPr lang="zh-CN" altLang="en-US" smtClean="0"/>
              <a:t>不能直接通信，而是通过各自的路由器和堡垒主机打交道。两台路由器也不能直接交换信息。</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屏蔽子网结构</a:t>
            </a:r>
            <a:r>
              <a:rPr lang="en-US" dirty="0" smtClean="0"/>
              <a:t> </a:t>
            </a:r>
            <a:endParaRPr lang="zh-CN" alt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内容占位符 1"/>
          <p:cNvSpPr>
            <a:spLocks noGrp="1"/>
          </p:cNvSpPr>
          <p:nvPr>
            <p:ph idx="1"/>
          </p:nvPr>
        </p:nvSpPr>
        <p:spPr/>
        <p:txBody>
          <a:bodyPr/>
          <a:lstStyle/>
          <a:p>
            <a:r>
              <a:rPr lang="zh-CN" altLang="en-US" smtClean="0"/>
              <a:t>子网屏蔽防火墙是最为安全的一种防火墙体系结构。它具有主机屏蔽防火墙的所有优点，并且比之更加优越。它与主机屏蔽防火墙不同，如果堡垒主机受到破坏的话，入侵者只能访问到子网。由于子网和</a:t>
            </a:r>
            <a:r>
              <a:rPr lang="en-US" altLang="zh-CN" smtClean="0"/>
              <a:t>Intranet</a:t>
            </a:r>
            <a:r>
              <a:rPr lang="zh-CN" altLang="en-US" smtClean="0"/>
              <a:t>之间还存在一个包过滤路由器，因此，入侵者只能有限地访问</a:t>
            </a:r>
            <a:r>
              <a:rPr lang="en-US" altLang="zh-CN" smtClean="0"/>
              <a:t>Intranet</a:t>
            </a:r>
            <a:r>
              <a:rPr lang="zh-CN" altLang="en-US" smtClean="0"/>
              <a:t>。</a:t>
            </a:r>
          </a:p>
        </p:txBody>
      </p:sp>
      <p:sp>
        <p:nvSpPr>
          <p:cNvPr id="3" name="标题 2"/>
          <p:cNvSpPr>
            <a:spLocks noGrp="1"/>
          </p:cNvSpPr>
          <p:nvPr>
            <p:ph type="title"/>
          </p:nvPr>
        </p:nvSpPr>
        <p:spPr/>
        <p:txBody>
          <a:bodyPr/>
          <a:lstStyle/>
          <a:p>
            <a:pPr fontAlgn="auto">
              <a:spcAft>
                <a:spcPts val="0"/>
              </a:spcAft>
              <a:defRPr/>
            </a:pPr>
            <a:r>
              <a:rPr lang="zh-CN" altLang="en-US" dirty="0" smtClean="0"/>
              <a:t>屏蔽子网结构</a:t>
            </a:r>
            <a:r>
              <a:rPr lang="en-US" dirty="0" smtClean="0"/>
              <a:t> </a:t>
            </a:r>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zh-CN" altLang="en-US" dirty="0" smtClean="0"/>
              <a:t>从总体上看，防火墙应具有以下五大基本功能：</a:t>
            </a:r>
          </a:p>
          <a:p>
            <a:pPr marL="365760" indent="-256032" fontAlgn="auto">
              <a:spcAft>
                <a:spcPts val="0"/>
              </a:spcAft>
              <a:buFont typeface="Wingdings 3"/>
              <a:buChar char=""/>
              <a:defRPr/>
            </a:pPr>
            <a:r>
              <a:rPr lang="en-US" dirty="0" smtClean="0"/>
              <a:t>    </a:t>
            </a:r>
            <a:r>
              <a:rPr lang="zh-CN" altLang="en-US" dirty="0" smtClean="0"/>
              <a:t>（</a:t>
            </a:r>
            <a:r>
              <a:rPr lang="en-US" dirty="0" smtClean="0"/>
              <a:t>1</a:t>
            </a:r>
            <a:r>
              <a:rPr lang="zh-CN" altLang="en-US" dirty="0" smtClean="0"/>
              <a:t>）过滤进出网络的数据包。</a:t>
            </a:r>
          </a:p>
          <a:p>
            <a:pPr marL="365760" indent="-256032" fontAlgn="auto">
              <a:spcAft>
                <a:spcPts val="0"/>
              </a:spcAft>
              <a:buFont typeface="Wingdings 3"/>
              <a:buChar char=""/>
              <a:defRPr/>
            </a:pPr>
            <a:r>
              <a:rPr lang="en-US" dirty="0" smtClean="0"/>
              <a:t>    </a:t>
            </a:r>
            <a:r>
              <a:rPr lang="zh-CN" altLang="en-US" dirty="0" smtClean="0"/>
              <a:t>（</a:t>
            </a:r>
            <a:r>
              <a:rPr lang="en-US" dirty="0" smtClean="0"/>
              <a:t>2</a:t>
            </a:r>
            <a:r>
              <a:rPr lang="zh-CN" altLang="en-US" dirty="0" smtClean="0"/>
              <a:t>）管理进出网络的访问行为。</a:t>
            </a:r>
          </a:p>
          <a:p>
            <a:pPr marL="365760" indent="-256032" fontAlgn="auto">
              <a:spcAft>
                <a:spcPts val="0"/>
              </a:spcAft>
              <a:buFont typeface="Wingdings 3"/>
              <a:buChar char=""/>
              <a:defRPr/>
            </a:pPr>
            <a:r>
              <a:rPr lang="en-US" dirty="0" smtClean="0"/>
              <a:t>    </a:t>
            </a:r>
            <a:r>
              <a:rPr lang="zh-CN" altLang="en-US" dirty="0" smtClean="0"/>
              <a:t>（</a:t>
            </a:r>
            <a:r>
              <a:rPr lang="en-US" dirty="0" smtClean="0"/>
              <a:t>3</a:t>
            </a:r>
            <a:r>
              <a:rPr lang="zh-CN" altLang="en-US" dirty="0" smtClean="0"/>
              <a:t>）封堵某些禁止的访问行为。</a:t>
            </a:r>
          </a:p>
          <a:p>
            <a:pPr marL="365760" indent="-256032" fontAlgn="auto">
              <a:spcAft>
                <a:spcPts val="0"/>
              </a:spcAft>
              <a:buFont typeface="Wingdings 3"/>
              <a:buChar char=""/>
              <a:defRPr/>
            </a:pPr>
            <a:r>
              <a:rPr lang="en-US" dirty="0" smtClean="0"/>
              <a:t>    </a:t>
            </a:r>
            <a:r>
              <a:rPr lang="zh-CN" altLang="en-US" dirty="0" smtClean="0"/>
              <a:t>（</a:t>
            </a:r>
            <a:r>
              <a:rPr lang="en-US" dirty="0" smtClean="0"/>
              <a:t>4</a:t>
            </a:r>
            <a:r>
              <a:rPr lang="zh-CN" altLang="en-US" dirty="0" smtClean="0"/>
              <a:t>）记录通过防火墙的信息内容和活动。</a:t>
            </a:r>
          </a:p>
          <a:p>
            <a:pPr marL="365760" indent="-256032" fontAlgn="auto">
              <a:spcAft>
                <a:spcPts val="0"/>
              </a:spcAft>
              <a:buFont typeface="Wingdings 3"/>
              <a:buChar char=""/>
              <a:defRPr/>
            </a:pPr>
            <a:r>
              <a:rPr lang="en-US" dirty="0" smtClean="0"/>
              <a:t>    </a:t>
            </a:r>
            <a:r>
              <a:rPr lang="zh-CN" altLang="en-US" dirty="0" smtClean="0"/>
              <a:t>（</a:t>
            </a:r>
            <a:r>
              <a:rPr lang="en-US" dirty="0" smtClean="0"/>
              <a:t>5</a:t>
            </a:r>
            <a:r>
              <a:rPr lang="zh-CN" altLang="en-US" dirty="0" smtClean="0"/>
              <a:t>）对网络攻击进行检测和告警。</a:t>
            </a:r>
          </a:p>
          <a:p>
            <a:pPr marL="365760" indent="-256032" fontAlgn="auto">
              <a:spcAft>
                <a:spcPts val="0"/>
              </a:spcAft>
              <a:buFont typeface="Wingdings 3"/>
              <a:buChar char=""/>
              <a:defRPr/>
            </a:pPr>
            <a:r>
              <a:rPr lang="en-US" dirty="0" smtClean="0"/>
              <a:t>    </a:t>
            </a:r>
            <a:r>
              <a:rPr lang="zh-CN" altLang="en-US" dirty="0" smtClean="0"/>
              <a:t>为实现以上功能，在防火墙产品的开发中，人们要应用网络拓扑技术、计算机操作系</a:t>
            </a:r>
          </a:p>
          <a:p>
            <a:pPr marL="365760" indent="-256032" fontAlgn="auto">
              <a:spcAft>
                <a:spcPts val="0"/>
              </a:spcAft>
              <a:buFont typeface="Wingdings 3"/>
              <a:buChar char=""/>
              <a:defRPr/>
            </a:pPr>
            <a:r>
              <a:rPr lang="zh-CN" altLang="en-US" dirty="0" smtClean="0"/>
              <a:t>统技术、路由技术、加密技术、访问控制技术、安全审计技术等成熟或先进的手段。</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防火墙概述</a:t>
            </a:r>
            <a:endParaRPr lang="zh-CN" alt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内容占位符 1"/>
          <p:cNvSpPr>
            <a:spLocks noGrp="1"/>
          </p:cNvSpPr>
          <p:nvPr>
            <p:ph idx="1"/>
          </p:nvPr>
        </p:nvSpPr>
        <p:spPr/>
        <p:txBody>
          <a:bodyPr/>
          <a:lstStyle/>
          <a:p>
            <a:r>
              <a:rPr lang="zh-CN" altLang="en-US" smtClean="0"/>
              <a:t>子网屏蔽防火墙是最为安全的一种防火墙体系结构。它具有主机屏蔽防火墙的所有优点，并且比之更加优越。它与主机屏蔽防火墙不同，如果堡垒主机受到破坏的话，入侵者只能访问到子网。由于子网和</a:t>
            </a:r>
            <a:r>
              <a:rPr lang="en-US" altLang="zh-CN" smtClean="0"/>
              <a:t>Intranet</a:t>
            </a:r>
            <a:r>
              <a:rPr lang="zh-CN" altLang="en-US" smtClean="0"/>
              <a:t>之间还存在一个包过滤路由器，因此，入侵者只能有限地访问</a:t>
            </a:r>
            <a:r>
              <a:rPr lang="en-US" altLang="zh-CN" smtClean="0"/>
              <a:t>Intranet</a:t>
            </a:r>
            <a:r>
              <a:rPr lang="zh-CN" altLang="en-US" smtClean="0"/>
              <a:t>。虽然子网屏蔽防火墙很优越，但实现的代价也很高。它不易配置且增加了堡垒主机转发数据的复杂性，同时，网络的访问速度也要减慢，其费用也明显高于以上几种防火墙。</a:t>
            </a:r>
          </a:p>
        </p:txBody>
      </p:sp>
      <p:sp>
        <p:nvSpPr>
          <p:cNvPr id="3" name="标题 2"/>
          <p:cNvSpPr>
            <a:spLocks noGrp="1"/>
          </p:cNvSpPr>
          <p:nvPr>
            <p:ph type="title"/>
          </p:nvPr>
        </p:nvSpPr>
        <p:spPr/>
        <p:txBody>
          <a:bodyPr/>
          <a:lstStyle/>
          <a:p>
            <a:pPr fontAlgn="auto">
              <a:spcAft>
                <a:spcPts val="0"/>
              </a:spcAft>
              <a:defRPr/>
            </a:pPr>
            <a:r>
              <a:rPr lang="zh-CN" altLang="en-US" dirty="0" smtClean="0"/>
              <a:t>屏蔽子网结构</a:t>
            </a:r>
            <a:r>
              <a:rPr lang="en-US" dirty="0" smtClean="0"/>
              <a:t> </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内容占位符 1"/>
          <p:cNvSpPr>
            <a:spLocks noGrp="1"/>
          </p:cNvSpPr>
          <p:nvPr>
            <p:ph idx="1"/>
          </p:nvPr>
        </p:nvSpPr>
        <p:spPr/>
        <p:txBody>
          <a:bodyPr/>
          <a:lstStyle/>
          <a:p>
            <a:r>
              <a:rPr lang="zh-CN" altLang="en-US" smtClean="0"/>
              <a:t>通过在周边网络上用两个屏蔽路由器隔离堡垒主机，能减少堡垒主机被侵入的危害程度。外部路由器保护周边网络和内部网络免受来自</a:t>
            </a:r>
            <a:r>
              <a:rPr lang="en-US" altLang="zh-CN" smtClean="0"/>
              <a:t>Internet</a:t>
            </a:r>
            <a:r>
              <a:rPr lang="zh-CN" altLang="en-US" smtClean="0"/>
              <a:t>的侵犯，内部路由器保护内部网络免受来自</a:t>
            </a:r>
            <a:r>
              <a:rPr lang="en-US" altLang="zh-CN" smtClean="0"/>
              <a:t>Internet</a:t>
            </a:r>
            <a:r>
              <a:rPr lang="zh-CN" altLang="en-US" smtClean="0"/>
              <a:t>和周边网的侵犯。为了侵入使用这种防火墙的内部网络，入侵者必须要通过两个屏蔽路由器。即使入侵者能够侵入堡垒主机，内部路由器也将会阻止他入侵内部网络。</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屏蔽子网结构</a:t>
            </a:r>
            <a:r>
              <a:rPr lang="en-US" dirty="0" smtClean="0"/>
              <a:t> </a:t>
            </a:r>
            <a:endParaRPr lang="zh-CN" alt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内容占位符 1"/>
          <p:cNvSpPr>
            <a:spLocks noGrp="1"/>
          </p:cNvSpPr>
          <p:nvPr>
            <p:ph idx="1"/>
          </p:nvPr>
        </p:nvSpPr>
        <p:spPr/>
        <p:txBody>
          <a:bodyPr/>
          <a:lstStyle/>
          <a:p>
            <a:r>
              <a:rPr lang="zh-CN" altLang="en-US" smtClean="0"/>
              <a:t>成功创建一个防火墙系统一般需要</a:t>
            </a:r>
            <a:r>
              <a:rPr lang="en-US" altLang="zh-CN" smtClean="0"/>
              <a:t>6</a:t>
            </a:r>
            <a:r>
              <a:rPr lang="zh-CN" altLang="en-US" smtClean="0"/>
              <a:t>个步骤：制定安全策略、搭建安全体系结构、制定规则次序、落实规则集、注意更换控制和做好审计工作。 建立一个可靠的规则集对于实现一个成功的、安全的防火墙来说是非常关键的一步。如果防火墙规则集配置错误，再好的防火墙也只是摆设。在安全审计中，经常能看到一个巨资购人的防火墙由于某个规则配置的错误而将机构暴露于巨大的危险之中。</a:t>
            </a:r>
          </a:p>
        </p:txBody>
      </p:sp>
      <p:sp>
        <p:nvSpPr>
          <p:cNvPr id="3" name="标题 2"/>
          <p:cNvSpPr>
            <a:spLocks noGrp="1"/>
          </p:cNvSpPr>
          <p:nvPr>
            <p:ph type="title"/>
          </p:nvPr>
        </p:nvSpPr>
        <p:spPr/>
        <p:txBody>
          <a:bodyPr/>
          <a:lstStyle/>
          <a:p>
            <a:pPr fontAlgn="auto">
              <a:spcAft>
                <a:spcPts val="0"/>
              </a:spcAft>
              <a:defRPr/>
            </a:pPr>
            <a:r>
              <a:rPr lang="zh-CN" altLang="en-US" dirty="0" smtClean="0"/>
              <a:t>防火墙系统的设计</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防火墙和防火墙规则集只是安全策略的技术实现。在建立规则集之前，必须首先理解安全策略。安全策略一般由管理人员制定，假设它包含以下</a:t>
            </a:r>
            <a:r>
              <a:rPr lang="en-US" dirty="0" smtClean="0"/>
              <a:t>3</a:t>
            </a:r>
            <a:r>
              <a:rPr lang="zh-CN" altLang="en-US" dirty="0" smtClean="0"/>
              <a:t>方面内容。</a:t>
            </a:r>
          </a:p>
          <a:p>
            <a:pPr marL="365760" indent="-256032" fontAlgn="auto">
              <a:spcAft>
                <a:spcPts val="0"/>
              </a:spcAft>
              <a:buFont typeface="Wingdings 3"/>
              <a:buChar char=""/>
              <a:defRPr/>
            </a:pPr>
            <a:r>
              <a:rPr lang="en-US" dirty="0" smtClean="0"/>
              <a:t>    </a:t>
            </a:r>
            <a:r>
              <a:rPr lang="zh-CN" altLang="en-US" dirty="0" smtClean="0"/>
              <a:t>（</a:t>
            </a:r>
            <a:r>
              <a:rPr lang="en-US" dirty="0" smtClean="0"/>
              <a:t>1</a:t>
            </a:r>
            <a:r>
              <a:rPr lang="zh-CN" altLang="en-US" dirty="0" smtClean="0"/>
              <a:t>）内部员工访问，</a:t>
            </a:r>
            <a:r>
              <a:rPr lang="en-US" dirty="0" smtClean="0"/>
              <a:t>Internet</a:t>
            </a:r>
            <a:r>
              <a:rPr lang="zh-CN" altLang="en-US" dirty="0" smtClean="0"/>
              <a:t>不受限制。</a:t>
            </a:r>
          </a:p>
          <a:p>
            <a:pPr marL="365760" indent="-256032" fontAlgn="auto">
              <a:spcAft>
                <a:spcPts val="0"/>
              </a:spcAft>
              <a:buFont typeface="Wingdings 3"/>
              <a:buChar char=""/>
              <a:defRPr/>
            </a:pPr>
            <a:r>
              <a:rPr lang="en-US" dirty="0" smtClean="0"/>
              <a:t>    </a:t>
            </a:r>
            <a:r>
              <a:rPr lang="zh-CN" altLang="en-US" dirty="0" smtClean="0"/>
              <a:t>（</a:t>
            </a:r>
            <a:r>
              <a:rPr lang="en-US" dirty="0" smtClean="0"/>
              <a:t>2</a:t>
            </a:r>
            <a:r>
              <a:rPr lang="zh-CN" altLang="en-US" dirty="0" smtClean="0"/>
              <a:t>）</a:t>
            </a:r>
            <a:r>
              <a:rPr lang="en-US" dirty="0" smtClean="0"/>
              <a:t>Internet</a:t>
            </a:r>
            <a:r>
              <a:rPr lang="zh-CN" altLang="en-US" dirty="0" smtClean="0"/>
              <a:t>用户有权访问公司的</a:t>
            </a:r>
            <a:r>
              <a:rPr lang="en-US" dirty="0" smtClean="0"/>
              <a:t>Web</a:t>
            </a:r>
            <a:r>
              <a:rPr lang="zh-CN" altLang="en-US" dirty="0" smtClean="0"/>
              <a:t>服务器和</a:t>
            </a:r>
            <a:r>
              <a:rPr lang="en-US" dirty="0" smtClean="0"/>
              <a:t>E-mail</a:t>
            </a:r>
            <a:r>
              <a:rPr lang="zh-CN" altLang="en-US" dirty="0" smtClean="0"/>
              <a:t>服务器。</a:t>
            </a:r>
            <a:r>
              <a:rPr lang="en-US" dirty="0" smtClean="0"/>
              <a:t>    </a:t>
            </a:r>
            <a:endParaRPr lang="zh-CN" altLang="en-US" dirty="0" smtClean="0"/>
          </a:p>
          <a:p>
            <a:pPr marL="365760" indent="-256032" fontAlgn="auto">
              <a:spcAft>
                <a:spcPts val="0"/>
              </a:spcAft>
              <a:buFont typeface="Wingdings 3"/>
              <a:buChar char=""/>
              <a:defRPr/>
            </a:pPr>
            <a:r>
              <a:rPr lang="en-US" dirty="0" smtClean="0"/>
              <a:t>    </a:t>
            </a:r>
            <a:r>
              <a:rPr lang="zh-CN" altLang="en-US" dirty="0" smtClean="0"/>
              <a:t>（</a:t>
            </a:r>
            <a:r>
              <a:rPr lang="en-US" dirty="0" smtClean="0"/>
              <a:t>3</a:t>
            </a:r>
            <a:r>
              <a:rPr lang="zh-CN" altLang="en-US" dirty="0" smtClean="0"/>
              <a:t>）任何进入公用内部网络的数据必须经过安全认证和加密。</a:t>
            </a:r>
          </a:p>
          <a:p>
            <a:pPr marL="365760" indent="-256032" fontAlgn="auto">
              <a:spcAft>
                <a:spcPts val="0"/>
              </a:spcAft>
              <a:buFont typeface="Wingdings 3"/>
              <a:buChar char=""/>
              <a:defRPr/>
            </a:pPr>
            <a:r>
              <a:rPr lang="en-US" dirty="0" smtClean="0"/>
              <a:t>    </a:t>
            </a:r>
            <a:r>
              <a:rPr lang="zh-CN" altLang="en-US" dirty="0" smtClean="0"/>
              <a:t>实际的安全策略要远远比这复杂。在实际应用中，需要根据公司的实际情况制定详细的</a:t>
            </a:r>
          </a:p>
          <a:p>
            <a:pPr marL="365760" indent="-256032" fontAlgn="auto">
              <a:spcAft>
                <a:spcPts val="0"/>
              </a:spcAft>
              <a:buFont typeface="Wingdings 3"/>
              <a:buChar char=""/>
              <a:defRPr/>
            </a:pPr>
            <a:r>
              <a:rPr lang="zh-CN" altLang="en-US" dirty="0" smtClean="0"/>
              <a:t>安全策略。</a:t>
            </a: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制定安全策略</a:t>
            </a:r>
            <a:r>
              <a:rPr lang="zh-CN" altLang="en-US" dirty="0" smtClean="0"/>
              <a:t/>
            </a:r>
            <a:br>
              <a:rPr lang="zh-CN" altLang="en-US" dirty="0" smtClean="0"/>
            </a:br>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内容占位符 1"/>
          <p:cNvSpPr>
            <a:spLocks noGrp="1"/>
          </p:cNvSpPr>
          <p:nvPr>
            <p:ph idx="1"/>
          </p:nvPr>
        </p:nvSpPr>
        <p:spPr/>
        <p:txBody>
          <a:bodyPr/>
          <a:lstStyle/>
          <a:p>
            <a:r>
              <a:rPr lang="zh-CN" altLang="en-US" smtClean="0"/>
              <a:t>作为一个安全管理员，需要将安全策略转化为安全体系结构。根据安全策略“</a:t>
            </a:r>
            <a:r>
              <a:rPr lang="en-US" altLang="zh-CN" smtClean="0"/>
              <a:t>Internet</a:t>
            </a:r>
            <a:r>
              <a:rPr lang="zh-CN" altLang="en-US" smtClean="0"/>
              <a:t>用户有权访问公司的</a:t>
            </a:r>
            <a:r>
              <a:rPr lang="en-US" altLang="zh-CN" smtClean="0"/>
              <a:t>Web</a:t>
            </a:r>
            <a:r>
              <a:rPr lang="zh-CN" altLang="en-US" smtClean="0"/>
              <a:t>服务器和</a:t>
            </a:r>
            <a:r>
              <a:rPr lang="en-US" altLang="zh-CN" smtClean="0"/>
              <a:t>E-mail</a:t>
            </a:r>
            <a:r>
              <a:rPr lang="zh-CN" altLang="en-US" smtClean="0"/>
              <a:t>服务器”，首先为公司建立</a:t>
            </a:r>
            <a:r>
              <a:rPr lang="en-US" altLang="zh-CN" smtClean="0"/>
              <a:t>Web</a:t>
            </a:r>
            <a:r>
              <a:rPr lang="zh-CN" altLang="en-US" smtClean="0"/>
              <a:t>和</a:t>
            </a:r>
            <a:r>
              <a:rPr lang="en-US" altLang="zh-CN" smtClean="0"/>
              <a:t>E-mail</a:t>
            </a:r>
            <a:r>
              <a:rPr lang="zh-CN" altLang="en-US" smtClean="0"/>
              <a:t>服务器。由于任何人都能访问</a:t>
            </a:r>
            <a:r>
              <a:rPr lang="en-US" altLang="zh-CN" smtClean="0"/>
              <a:t>Web</a:t>
            </a:r>
            <a:r>
              <a:rPr lang="zh-CN" altLang="en-US" smtClean="0"/>
              <a:t>和</a:t>
            </a:r>
            <a:r>
              <a:rPr lang="en-US" altLang="zh-CN" smtClean="0"/>
              <a:t>E-mail</a:t>
            </a:r>
            <a:r>
              <a:rPr lang="zh-CN" altLang="en-US" smtClean="0"/>
              <a:t>服务器，所以这些服务器是不安全的，通过把这些服务器放入</a:t>
            </a:r>
            <a:r>
              <a:rPr lang="en-US" altLang="zh-CN" smtClean="0"/>
              <a:t>DMZ</a:t>
            </a:r>
            <a:r>
              <a:rPr lang="zh-CN" altLang="en-US" smtClean="0"/>
              <a:t>区来实现该项策略。 </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设计安全体系结构</a:t>
            </a:r>
            <a:r>
              <a:rPr lang="zh-CN" altLang="en-US" dirty="0" smtClean="0"/>
              <a:t/>
            </a:r>
            <a:br>
              <a:rPr lang="zh-CN" altLang="en-US" dirty="0" smtClean="0"/>
            </a:b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内容占位符 1"/>
          <p:cNvSpPr>
            <a:spLocks noGrp="1"/>
          </p:cNvSpPr>
          <p:nvPr>
            <p:ph idx="1"/>
          </p:nvPr>
        </p:nvSpPr>
        <p:spPr/>
        <p:txBody>
          <a:bodyPr/>
          <a:lstStyle/>
          <a:p>
            <a:r>
              <a:rPr lang="zh-CN" altLang="en-US" smtClean="0"/>
              <a:t>在建立规则集时，需要注意规则的次序，哪条规则放在哪条之前是非常关键的。同样的规则，以不同的次序放置，可能会完全改变防火墙的运转情况。</a:t>
            </a:r>
          </a:p>
          <a:p>
            <a:r>
              <a:rPr lang="en-US" altLang="zh-CN" smtClean="0"/>
              <a:t>    </a:t>
            </a:r>
            <a:r>
              <a:rPr lang="zh-CN" altLang="en-US" smtClean="0"/>
              <a:t>很多防火墙以顺序方式检查信息包，当防火墙接收到一个信息包时，它先与第</a:t>
            </a:r>
            <a:r>
              <a:rPr lang="en-US" altLang="zh-CN" smtClean="0"/>
              <a:t>1</a:t>
            </a:r>
            <a:r>
              <a:rPr lang="zh-CN" altLang="en-US" smtClean="0"/>
              <a:t>条规则相比较，然后是第</a:t>
            </a:r>
            <a:r>
              <a:rPr lang="en-US" altLang="zh-CN" smtClean="0"/>
              <a:t>2</a:t>
            </a:r>
            <a:r>
              <a:rPr lang="zh-CN" altLang="en-US" smtClean="0"/>
              <a:t>条、第</a:t>
            </a:r>
            <a:r>
              <a:rPr lang="en-US" altLang="zh-CN" smtClean="0"/>
              <a:t>3</a:t>
            </a:r>
            <a:r>
              <a:rPr lang="zh-CN" altLang="en-US" smtClean="0"/>
              <a:t>条</a:t>
            </a:r>
            <a:r>
              <a:rPr lang="en-US" altLang="zh-CN" smtClean="0"/>
              <a:t>……</a:t>
            </a:r>
            <a:r>
              <a:rPr lang="zh-CN" altLang="en-US" smtClean="0"/>
              <a:t>，当它发现一条匹配规则时，就停止检查并应用这条规则。通常的顺序是，较特殊的规则在前，较普通的规则在后，防止在找到一个特殊规则之前一个普通规则便被匹配。</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 制定规则次序</a:t>
            </a:r>
            <a:r>
              <a:rPr lang="zh-CN" altLang="en-US" dirty="0" smtClean="0"/>
              <a:t/>
            </a:r>
            <a:br>
              <a:rPr lang="zh-CN" altLang="en-US" dirty="0" smtClean="0"/>
            </a:br>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77500" lnSpcReduction="20000"/>
          </a:bodyPr>
          <a:lstStyle/>
          <a:p>
            <a:pPr marL="365760" indent="-256032" fontAlgn="auto">
              <a:spcAft>
                <a:spcPts val="0"/>
              </a:spcAft>
              <a:buFont typeface="Wingdings 3"/>
              <a:buChar char=""/>
              <a:defRPr/>
            </a:pPr>
            <a:r>
              <a:rPr lang="zh-CN" altLang="en-US" dirty="0" smtClean="0"/>
              <a:t>（</a:t>
            </a:r>
            <a:r>
              <a:rPr lang="en-US" dirty="0" smtClean="0"/>
              <a:t>1</a:t>
            </a:r>
            <a:r>
              <a:rPr lang="zh-CN" altLang="en-US" dirty="0" smtClean="0"/>
              <a:t>）切断默认。第</a:t>
            </a:r>
            <a:r>
              <a:rPr lang="en-US" dirty="0" smtClean="0"/>
              <a:t>1</a:t>
            </a:r>
            <a:r>
              <a:rPr lang="zh-CN" altLang="en-US" dirty="0" smtClean="0"/>
              <a:t>步需要切断数据包的默认设置。</a:t>
            </a:r>
          </a:p>
          <a:p>
            <a:pPr marL="365760" indent="-256032" fontAlgn="auto">
              <a:spcAft>
                <a:spcPts val="0"/>
              </a:spcAft>
              <a:buFont typeface="Wingdings 3"/>
              <a:buChar char=""/>
              <a:defRPr/>
            </a:pPr>
            <a:r>
              <a:rPr lang="en-US" dirty="0" smtClean="0"/>
              <a:t>    </a:t>
            </a:r>
            <a:r>
              <a:rPr lang="zh-CN" altLang="en-US" dirty="0" smtClean="0"/>
              <a:t>（</a:t>
            </a:r>
            <a:r>
              <a:rPr lang="en-US" dirty="0" smtClean="0"/>
              <a:t>2</a:t>
            </a:r>
            <a:r>
              <a:rPr lang="zh-CN" altLang="en-US" dirty="0" smtClean="0"/>
              <a:t>）允许内部出网。允许内部网络的任何人出网，与安全策略中所规定的一样，所有的服务都被许可。</a:t>
            </a:r>
          </a:p>
          <a:p>
            <a:pPr marL="365760" indent="-256032" fontAlgn="auto">
              <a:spcAft>
                <a:spcPts val="0"/>
              </a:spcAft>
              <a:buFont typeface="Wingdings 3"/>
              <a:buChar char=""/>
              <a:defRPr/>
            </a:pPr>
            <a:r>
              <a:rPr lang="en-US" dirty="0" smtClean="0"/>
              <a:t>    </a:t>
            </a:r>
            <a:r>
              <a:rPr lang="zh-CN" altLang="en-US" dirty="0" smtClean="0"/>
              <a:t>（</a:t>
            </a:r>
            <a:r>
              <a:rPr lang="en-US" dirty="0" smtClean="0"/>
              <a:t>3</a:t>
            </a:r>
            <a:r>
              <a:rPr lang="zh-CN" altLang="en-US" dirty="0" smtClean="0"/>
              <a:t>）添加锁定。添加锁定规则，阻塞对防火墙的访问，这是所有规则集都应有的一条标准规则，除了防火墙管理员，何人都不能访问防火墙。</a:t>
            </a:r>
          </a:p>
          <a:p>
            <a:pPr marL="365760" indent="-256032" fontAlgn="auto">
              <a:spcAft>
                <a:spcPts val="0"/>
              </a:spcAft>
              <a:buFont typeface="Wingdings 3"/>
              <a:buChar char=""/>
              <a:defRPr/>
            </a:pPr>
            <a:r>
              <a:rPr lang="en-US" dirty="0" smtClean="0"/>
              <a:t>    </a:t>
            </a:r>
            <a:r>
              <a:rPr lang="zh-CN" altLang="en-US" dirty="0" smtClean="0"/>
              <a:t>（</a:t>
            </a:r>
            <a:r>
              <a:rPr lang="en-US" dirty="0" smtClean="0"/>
              <a:t>4</a:t>
            </a:r>
            <a:r>
              <a:rPr lang="zh-CN" altLang="en-US" dirty="0" smtClean="0"/>
              <a:t>）丢弃不匹配的信息包。在默认情况下，丢弃所有不能与任何规则匹配的信息包，但这些信息包并没有被记录。把它添加到规则集末尾来改变这种情况，这是每个规则集都应有的标准规则。</a:t>
            </a:r>
          </a:p>
          <a:p>
            <a:pPr marL="365760" indent="-256032" fontAlgn="auto">
              <a:spcAft>
                <a:spcPts val="0"/>
              </a:spcAft>
              <a:buFont typeface="Wingdings 3"/>
              <a:buChar char=""/>
              <a:defRPr/>
            </a:pPr>
            <a:r>
              <a:rPr lang="en-US" dirty="0" smtClean="0"/>
              <a:t>    </a:t>
            </a:r>
            <a:r>
              <a:rPr lang="zh-CN" altLang="en-US" dirty="0" smtClean="0"/>
              <a:t>（</a:t>
            </a:r>
            <a:r>
              <a:rPr lang="en-US" dirty="0" smtClean="0"/>
              <a:t>5</a:t>
            </a:r>
            <a:r>
              <a:rPr lang="zh-CN" altLang="en-US" dirty="0" smtClean="0"/>
              <a:t>）丢弃并不记录。通常网络上大量被防火墙丢弃并记录的通信通话会很快将日志填</a:t>
            </a:r>
          </a:p>
          <a:p>
            <a:pPr marL="365760" indent="-256032" fontAlgn="auto">
              <a:spcAft>
                <a:spcPts val="0"/>
              </a:spcAft>
              <a:buFont typeface="Wingdings 3"/>
              <a:buChar char=""/>
              <a:defRPr/>
            </a:pPr>
            <a:r>
              <a:rPr lang="zh-CN" altLang="en-US" dirty="0" smtClean="0"/>
              <a:t>满。创立一条规则丢弃或拒绝这种通话但不记录它。</a:t>
            </a:r>
          </a:p>
          <a:p>
            <a:pPr marL="365760" indent="-256032" fontAlgn="auto">
              <a:spcAft>
                <a:spcPts val="0"/>
              </a:spcAft>
              <a:buFont typeface="Wingdings 3"/>
              <a:buChar char=""/>
              <a:defRPr/>
            </a:pPr>
            <a:r>
              <a:rPr lang="en-US" dirty="0" smtClean="0"/>
              <a:t>    </a:t>
            </a:r>
            <a:r>
              <a:rPr lang="zh-CN" altLang="en-US" dirty="0" smtClean="0"/>
              <a:t>（</a:t>
            </a:r>
            <a:r>
              <a:rPr lang="en-US" dirty="0" smtClean="0"/>
              <a:t>6</a:t>
            </a:r>
            <a:r>
              <a:rPr lang="zh-CN" altLang="en-US" dirty="0" smtClean="0"/>
              <a:t>）允许</a:t>
            </a:r>
            <a:r>
              <a:rPr lang="en-US" dirty="0" smtClean="0"/>
              <a:t>DNS</a:t>
            </a:r>
            <a:r>
              <a:rPr lang="zh-CN" altLang="en-US" dirty="0" smtClean="0"/>
              <a:t>访问。允许</a:t>
            </a:r>
            <a:r>
              <a:rPr lang="en-US" dirty="0" smtClean="0"/>
              <a:t>Internet</a:t>
            </a:r>
            <a:r>
              <a:rPr lang="zh-CN" altLang="en-US" dirty="0" smtClean="0"/>
              <a:t>用户访问内部的</a:t>
            </a:r>
            <a:r>
              <a:rPr lang="en-US" dirty="0" smtClean="0"/>
              <a:t>DNS</a:t>
            </a:r>
            <a:r>
              <a:rPr lang="zh-CN" altLang="en-US" dirty="0" smtClean="0"/>
              <a:t>服务器。</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落实规则集</a:t>
            </a:r>
            <a:r>
              <a:rPr lang="zh-CN" altLang="en-US" dirty="0" smtClean="0"/>
              <a:t/>
            </a:r>
            <a:br>
              <a:rPr lang="zh-CN" altLang="en-US" dirty="0" smtClean="0"/>
            </a:br>
            <a:endParaRPr lang="zh-CN" alt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zh-CN" altLang="en-US" dirty="0" smtClean="0"/>
              <a:t>（</a:t>
            </a:r>
            <a:r>
              <a:rPr lang="en-US" dirty="0" smtClean="0"/>
              <a:t>7</a:t>
            </a:r>
            <a:r>
              <a:rPr lang="zh-CN" altLang="en-US" dirty="0" smtClean="0"/>
              <a:t>）允许邮件访问。允许</a:t>
            </a:r>
            <a:r>
              <a:rPr lang="en-US" dirty="0" smtClean="0"/>
              <a:t>Internet</a:t>
            </a:r>
            <a:r>
              <a:rPr lang="zh-CN" altLang="en-US" dirty="0" smtClean="0"/>
              <a:t>用户和内部用户通过</a:t>
            </a:r>
            <a:r>
              <a:rPr lang="en-US" dirty="0" smtClean="0"/>
              <a:t>SMTP</a:t>
            </a:r>
            <a:r>
              <a:rPr lang="zh-CN" altLang="en-US" dirty="0" smtClean="0"/>
              <a:t>协议访问邮件服务器。</a:t>
            </a:r>
          </a:p>
          <a:p>
            <a:pPr marL="365760" indent="-256032" fontAlgn="auto">
              <a:spcAft>
                <a:spcPts val="0"/>
              </a:spcAft>
              <a:buFont typeface="Wingdings 3"/>
              <a:buChar char=""/>
              <a:defRPr/>
            </a:pPr>
            <a:r>
              <a:rPr lang="en-US" dirty="0" smtClean="0"/>
              <a:t>    </a:t>
            </a:r>
            <a:r>
              <a:rPr lang="zh-CN" altLang="en-US" dirty="0" smtClean="0"/>
              <a:t>（</a:t>
            </a:r>
            <a:r>
              <a:rPr lang="en-US" dirty="0" smtClean="0"/>
              <a:t>8</a:t>
            </a:r>
            <a:r>
              <a:rPr lang="zh-CN" altLang="en-US" dirty="0" smtClean="0"/>
              <a:t>）允许</a:t>
            </a:r>
            <a:r>
              <a:rPr lang="en-US" dirty="0" smtClean="0"/>
              <a:t>Web</a:t>
            </a:r>
            <a:r>
              <a:rPr lang="zh-CN" altLang="en-US" dirty="0" smtClean="0"/>
              <a:t>访问。允许</a:t>
            </a:r>
            <a:r>
              <a:rPr lang="en-US" dirty="0" smtClean="0"/>
              <a:t>Internet</a:t>
            </a:r>
            <a:r>
              <a:rPr lang="zh-CN" altLang="en-US" dirty="0" smtClean="0"/>
              <a:t>用户和内部用户通过</a:t>
            </a:r>
            <a:r>
              <a:rPr lang="en-US" dirty="0" smtClean="0"/>
              <a:t>HTTP</a:t>
            </a:r>
            <a:r>
              <a:rPr lang="zh-CN" altLang="en-US" dirty="0" smtClean="0"/>
              <a:t>协议访问</a:t>
            </a:r>
            <a:r>
              <a:rPr lang="en-US" dirty="0" smtClean="0"/>
              <a:t>Web</a:t>
            </a:r>
            <a:r>
              <a:rPr lang="zh-CN" altLang="en-US" dirty="0" smtClean="0"/>
              <a:t>服务器。</a:t>
            </a:r>
          </a:p>
          <a:p>
            <a:pPr marL="365760" indent="-256032" fontAlgn="auto">
              <a:spcAft>
                <a:spcPts val="0"/>
              </a:spcAft>
              <a:buFont typeface="Wingdings 3"/>
              <a:buChar char=""/>
              <a:defRPr/>
            </a:pPr>
            <a:r>
              <a:rPr lang="en-US" dirty="0" smtClean="0"/>
              <a:t>    </a:t>
            </a:r>
            <a:r>
              <a:rPr lang="zh-CN" altLang="en-US" dirty="0" smtClean="0"/>
              <a:t>（</a:t>
            </a:r>
            <a:r>
              <a:rPr lang="en-US" dirty="0" smtClean="0"/>
              <a:t>9</a:t>
            </a:r>
            <a:r>
              <a:rPr lang="zh-CN" altLang="en-US" dirty="0" smtClean="0"/>
              <a:t>）阻塞</a:t>
            </a:r>
            <a:r>
              <a:rPr lang="en-US" dirty="0" smtClean="0"/>
              <a:t>DMZ</a:t>
            </a:r>
            <a:r>
              <a:rPr lang="zh-CN" altLang="en-US" dirty="0" smtClean="0"/>
              <a:t>。禁止内部用户公开访问</a:t>
            </a:r>
            <a:r>
              <a:rPr lang="en-US" dirty="0" smtClean="0"/>
              <a:t>DMZ</a:t>
            </a:r>
            <a:r>
              <a:rPr lang="zh-CN" altLang="en-US" dirty="0" smtClean="0"/>
              <a:t>区。</a:t>
            </a:r>
            <a:r>
              <a:rPr lang="en-US" dirty="0" smtClean="0"/>
              <a:t>    </a:t>
            </a:r>
            <a:endParaRPr lang="zh-CN" altLang="en-US" dirty="0" smtClean="0"/>
          </a:p>
          <a:p>
            <a:pPr marL="365760" indent="-256032" fontAlgn="auto">
              <a:spcAft>
                <a:spcPts val="0"/>
              </a:spcAft>
              <a:buFont typeface="Wingdings 3"/>
              <a:buChar char=""/>
              <a:defRPr/>
            </a:pPr>
            <a:r>
              <a:rPr lang="en-US" dirty="0" smtClean="0"/>
              <a:t>    </a:t>
            </a:r>
            <a:r>
              <a:rPr lang="zh-CN" altLang="en-US" dirty="0" smtClean="0"/>
              <a:t>（</a:t>
            </a:r>
            <a:r>
              <a:rPr lang="en-US" dirty="0" smtClean="0"/>
              <a:t>10</a:t>
            </a:r>
            <a:r>
              <a:rPr lang="zh-CN" altLang="en-US" dirty="0" smtClean="0"/>
              <a:t>）允许内部的</a:t>
            </a:r>
            <a:r>
              <a:rPr lang="en-US" dirty="0" smtClean="0"/>
              <a:t>POP</a:t>
            </a:r>
            <a:r>
              <a:rPr lang="zh-CN" altLang="en-US" dirty="0" smtClean="0"/>
              <a:t>访问。允许内部用户通过</a:t>
            </a:r>
            <a:r>
              <a:rPr lang="en-US" dirty="0" smtClean="0"/>
              <a:t>POP</a:t>
            </a:r>
            <a:r>
              <a:rPr lang="zh-CN" altLang="en-US" dirty="0" smtClean="0"/>
              <a:t>协议访问邮件服务器。</a:t>
            </a:r>
          </a:p>
          <a:p>
            <a:pPr marL="365760" indent="-256032" fontAlgn="auto">
              <a:spcAft>
                <a:spcPts val="0"/>
              </a:spcAft>
              <a:buFont typeface="Wingdings 3"/>
              <a:buChar char=""/>
              <a:defRPr/>
            </a:pPr>
            <a:r>
              <a:rPr lang="en-US" dirty="0" smtClean="0"/>
              <a:t>    </a:t>
            </a:r>
            <a:r>
              <a:rPr lang="zh-CN" altLang="en-US" dirty="0" smtClean="0"/>
              <a:t>（</a:t>
            </a:r>
            <a:r>
              <a:rPr lang="en-US" dirty="0" smtClean="0"/>
              <a:t>11</a:t>
            </a:r>
            <a:r>
              <a:rPr lang="zh-CN" altLang="en-US" dirty="0" smtClean="0"/>
              <a:t>）强化</a:t>
            </a:r>
            <a:r>
              <a:rPr lang="en-US" dirty="0" smtClean="0"/>
              <a:t>DMZ</a:t>
            </a:r>
            <a:r>
              <a:rPr lang="zh-CN" altLang="en-US" dirty="0" smtClean="0"/>
              <a:t>的规则。</a:t>
            </a:r>
            <a:r>
              <a:rPr lang="en-US" dirty="0" smtClean="0"/>
              <a:t>DMZ</a:t>
            </a:r>
            <a:r>
              <a:rPr lang="zh-CN" altLang="en-US" dirty="0" smtClean="0"/>
              <a:t>区域应该从不启动与内部网络的连接。</a:t>
            </a:r>
            <a:r>
              <a:rPr lang="en-US" dirty="0" smtClean="0"/>
              <a:t>    </a:t>
            </a:r>
            <a:endParaRPr lang="zh-CN" altLang="en-US" dirty="0" smtClean="0"/>
          </a:p>
          <a:p>
            <a:pPr marL="365760" indent="-256032" fontAlgn="auto">
              <a:spcAft>
                <a:spcPts val="0"/>
              </a:spcAft>
              <a:buFont typeface="Wingdings 3"/>
              <a:buChar char=""/>
              <a:defRPr/>
            </a:pPr>
            <a:r>
              <a:rPr lang="en-US" dirty="0" smtClean="0"/>
              <a:t>    </a:t>
            </a:r>
            <a:r>
              <a:rPr lang="zh-CN" altLang="en-US" dirty="0" smtClean="0"/>
              <a:t>（</a:t>
            </a:r>
            <a:r>
              <a:rPr lang="en-US" dirty="0" smtClean="0"/>
              <a:t>12</a:t>
            </a:r>
            <a:r>
              <a:rPr lang="zh-CN" altLang="en-US" dirty="0" smtClean="0"/>
              <a:t>）允许管理员访问。允许管理员以加密方式访问内部网络。</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落实规则集</a:t>
            </a:r>
            <a:r>
              <a:rPr lang="zh-CN" altLang="en-US" dirty="0" smtClean="0"/>
              <a:t/>
            </a:r>
            <a:br>
              <a:rPr lang="zh-CN" altLang="en-US" dirty="0" smtClean="0"/>
            </a:br>
            <a:endParaRPr lang="zh-CN" alt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内容占位符 1"/>
          <p:cNvSpPr>
            <a:spLocks noGrp="1"/>
          </p:cNvSpPr>
          <p:nvPr>
            <p:ph idx="1"/>
          </p:nvPr>
        </p:nvSpPr>
        <p:spPr/>
        <p:txBody>
          <a:bodyPr/>
          <a:lstStyle/>
          <a:p>
            <a:r>
              <a:rPr lang="zh-CN" altLang="en-US" smtClean="0"/>
              <a:t>当规则组织好后，应该写上注释并经常更新，注释可以帮助理解每一条规则做什么。对规则理解得越好，错误配置的可能性就越小。对那些有多重防火墙管理员的大机构来说，建议当规则被修改时，把下列信息加入注释中，这可以帮助管理员跟踪谁修改了哪条规则及修改的原因。</a:t>
            </a:r>
          </a:p>
          <a:p>
            <a:r>
              <a:rPr lang="en-US" altLang="zh-CN" smtClean="0"/>
              <a:t> </a:t>
            </a:r>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更换控制</a:t>
            </a:r>
            <a:endParaRPr lang="zh-CN" alt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内容占位符 1"/>
          <p:cNvSpPr>
            <a:spLocks noGrp="1"/>
          </p:cNvSpPr>
          <p:nvPr>
            <p:ph idx="1"/>
          </p:nvPr>
        </p:nvSpPr>
        <p:spPr/>
        <p:txBody>
          <a:bodyPr/>
          <a:lstStyle/>
          <a:p>
            <a:r>
              <a:rPr lang="en-US" altLang="zh-CN" smtClean="0"/>
              <a:t>IDS</a:t>
            </a:r>
            <a:r>
              <a:rPr lang="zh-CN" altLang="en-US" smtClean="0"/>
              <a:t>是英文</a:t>
            </a:r>
            <a:r>
              <a:rPr lang="en-US" smtClean="0">
                <a:ea typeface="黑体" pitchFamily="2" charset="-122"/>
              </a:rPr>
              <a:t>“</a:t>
            </a:r>
            <a:r>
              <a:rPr lang="en-US" altLang="zh-CN" smtClean="0"/>
              <a:t>Intrusion Detection Systems”</a:t>
            </a:r>
            <a:r>
              <a:rPr lang="zh-CN" altLang="en-US" smtClean="0"/>
              <a:t>的缩写，中文意思是</a:t>
            </a:r>
            <a:r>
              <a:rPr lang="en-US" smtClean="0">
                <a:ea typeface="黑体" pitchFamily="2" charset="-122"/>
              </a:rPr>
              <a:t>“</a:t>
            </a:r>
            <a:r>
              <a:rPr lang="zh-CN" altLang="en-US" smtClean="0"/>
              <a:t>入侵检测系统</a:t>
            </a:r>
            <a:r>
              <a:rPr lang="en-US" smtClean="0">
                <a:ea typeface="黑体" pitchFamily="2" charset="-122"/>
              </a:rPr>
              <a:t>”</a:t>
            </a:r>
            <a:r>
              <a:rPr lang="zh-CN" altLang="en-US" smtClean="0"/>
              <a:t>。专业上讲就是依照一定的安全策略，对网络、系统的运行状况进行监视，尽可能发现各种攻击企图、攻击行为或者攻击结果，以保证网络系统资源的机密性、完整性和可用性。入侵检测就是对指向计算机和网络资源的恶意行为的识别和响应过程。</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入侵检测系统概念</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内容占位符 1"/>
          <p:cNvSpPr>
            <a:spLocks noGrp="1"/>
          </p:cNvSpPr>
          <p:nvPr>
            <p:ph idx="1"/>
          </p:nvPr>
        </p:nvSpPr>
        <p:spPr/>
        <p:txBody>
          <a:bodyPr/>
          <a:lstStyle/>
          <a:p>
            <a:r>
              <a:rPr lang="zh-CN" altLang="en-US" smtClean="0"/>
              <a:t>所谓防火墙，就是一种用来加强网络之间访问控制的特殊网络互联设备，如路由器、网关等。它对两个或多个网络之间传输的数据包和连接方式按照一定的安全策略进行检查，以决定网络之间的通信是否被允许。其中被保护的网络称为内部网络，另一方则称为外部网络或公用网络。它能有效地控制内部网络与外部网络之间的访问及数据传送，从而达到保护内部网络的信息不受外部非授权用户的访问和过滤不良信息的目的。</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防火墙概述</a:t>
            </a:r>
            <a:endParaRPr lang="zh-CN" alt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内容占位符 1"/>
          <p:cNvSpPr>
            <a:spLocks noGrp="1"/>
          </p:cNvSpPr>
          <p:nvPr>
            <p:ph idx="1"/>
          </p:nvPr>
        </p:nvSpPr>
        <p:spPr/>
        <p:txBody>
          <a:bodyPr/>
          <a:lstStyle/>
          <a:p>
            <a:r>
              <a:rPr lang="zh-CN" altLang="en-US" smtClean="0"/>
              <a:t>我们做一个形象的比喻：假如防火墙是一幢大楼的门卫，那么</a:t>
            </a:r>
            <a:r>
              <a:rPr lang="en-US" altLang="zh-CN" smtClean="0"/>
              <a:t>IDS</a:t>
            </a:r>
            <a:r>
              <a:rPr lang="zh-CN" altLang="en-US" smtClean="0"/>
              <a:t>就是这幢大楼里的监视系统。一旦小偷爬窗进入大楼，或内部人员有越界行为，只有实时监视系统才能发现情况并发出警告。</a:t>
            </a:r>
            <a:r>
              <a:rPr lang="en-US" altLang="zh-CN" smtClean="0"/>
              <a:t>IDS</a:t>
            </a:r>
            <a:r>
              <a:rPr lang="zh-CN" altLang="en-US" smtClean="0"/>
              <a:t>入侵检测系统以信息来源的不同和检测方法的差异分为几类。根据信息来源可分为基于主机</a:t>
            </a:r>
            <a:r>
              <a:rPr lang="en-US" altLang="zh-CN" smtClean="0"/>
              <a:t>IDS</a:t>
            </a:r>
            <a:r>
              <a:rPr lang="zh-CN" altLang="en-US" smtClean="0"/>
              <a:t>和基于网络的</a:t>
            </a:r>
            <a:r>
              <a:rPr lang="en-US" altLang="zh-CN" smtClean="0"/>
              <a:t>IDS</a:t>
            </a:r>
            <a:r>
              <a:rPr lang="zh-CN" altLang="en-US" smtClean="0"/>
              <a:t>。</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入侵检测系统概念</a:t>
            </a:r>
            <a:endParaRPr lang="zh-CN" alt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内容占位符 1"/>
          <p:cNvSpPr>
            <a:spLocks noGrp="1"/>
          </p:cNvSpPr>
          <p:nvPr>
            <p:ph idx="1"/>
          </p:nvPr>
        </p:nvSpPr>
        <p:spPr/>
        <p:txBody>
          <a:bodyPr/>
          <a:lstStyle/>
          <a:p>
            <a:r>
              <a:rPr lang="zh-CN" altLang="en-US" smtClean="0"/>
              <a:t>入侵检测是动态安全技术的最核心技术之一。传统的操作系统加固技术和防火墙隔离技术等都是表态安全防御技术，对网络环境下日新月异的攻击手段缺乏主动的反应，如果与“传统”的表态防火墙技术共同使用，就可以大大提高系统的安全防护水平。入侵检测即是对入侵行为的发觉。它在计算机网络或计算机系统中的若干关键点收集信息，通过对这些信息的分析来发现网络或系统中是否有违反安全策略的行为和被攻击的迹象。</a:t>
            </a:r>
          </a:p>
        </p:txBody>
      </p:sp>
      <p:sp>
        <p:nvSpPr>
          <p:cNvPr id="3" name="标题 2"/>
          <p:cNvSpPr>
            <a:spLocks noGrp="1"/>
          </p:cNvSpPr>
          <p:nvPr>
            <p:ph type="title"/>
          </p:nvPr>
        </p:nvSpPr>
        <p:spPr/>
        <p:txBody>
          <a:bodyPr/>
          <a:lstStyle/>
          <a:p>
            <a:pPr fontAlgn="auto">
              <a:spcAft>
                <a:spcPts val="0"/>
              </a:spcAft>
              <a:defRPr/>
            </a:pPr>
            <a:r>
              <a:rPr lang="zh-CN" altLang="en-US" b="0" dirty="0" smtClean="0"/>
              <a:t>入侵检测系统概念</a:t>
            </a:r>
            <a:endParaRPr lang="zh-CN" alt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内容占位符 1"/>
          <p:cNvSpPr>
            <a:spLocks noGrp="1"/>
          </p:cNvSpPr>
          <p:nvPr>
            <p:ph idx="1"/>
          </p:nvPr>
        </p:nvSpPr>
        <p:spPr/>
        <p:txBody>
          <a:bodyPr/>
          <a:lstStyle/>
          <a:p>
            <a:r>
              <a:rPr lang="en-US" altLang="zh-CN" smtClean="0"/>
              <a:t>1</a:t>
            </a:r>
            <a:r>
              <a:rPr lang="zh-CN" altLang="en-US" smtClean="0"/>
              <a:t>．入侵检测系统的功能</a:t>
            </a:r>
          </a:p>
          <a:p>
            <a:r>
              <a:rPr lang="en-US" altLang="zh-CN" smtClean="0"/>
              <a:t>    </a:t>
            </a:r>
            <a:r>
              <a:rPr lang="zh-CN" altLang="en-US" smtClean="0"/>
              <a:t>入侵检测是防火墙的合理补充，有效地帮助系统对付网络攻击，扩展了系统管理员的安全管理能力</a:t>
            </a:r>
            <a:r>
              <a:rPr lang="en-US" altLang="zh-CN" smtClean="0"/>
              <a:t>(</a:t>
            </a:r>
            <a:r>
              <a:rPr lang="zh-CN" altLang="en-US" smtClean="0"/>
              <a:t>包括安全审计、监视、进攻识别和响应</a:t>
            </a:r>
            <a:r>
              <a:rPr lang="en-US" altLang="zh-CN" smtClean="0"/>
              <a:t>)</a:t>
            </a:r>
            <a:r>
              <a:rPr lang="zh-CN" altLang="en-US" smtClean="0"/>
              <a:t>，提高了信息安全基础结构的完整性。它从计算机网络系统中的若干关键点收集信息，并分析这些信息，看看网络中是否有违反安全策略的行为和遭到袭击的迹象。入侵检测被认为是防火墙之后的第二道安全闸门，在不影响网络性能的情况下能对网络进行监测，从而提供对内部攻击、外部攻击和误操作的实时保护。</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入侵检测系统的功能和组成</a:t>
            </a:r>
            <a:r>
              <a:rPr lang="zh-CN" altLang="en-US" dirty="0" smtClean="0"/>
              <a:t/>
            </a:r>
            <a:br>
              <a:rPr lang="zh-CN" altLang="en-US" dirty="0" smtClean="0"/>
            </a:br>
            <a:endParaRPr lang="zh-CN" alt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内容占位符 1"/>
          <p:cNvSpPr>
            <a:spLocks noGrp="1"/>
          </p:cNvSpPr>
          <p:nvPr>
            <p:ph idx="1"/>
          </p:nvPr>
        </p:nvSpPr>
        <p:spPr/>
        <p:txBody>
          <a:bodyPr/>
          <a:lstStyle/>
          <a:p>
            <a:r>
              <a:rPr lang="zh-CN" altLang="en-US" smtClean="0"/>
              <a:t>入侵检测都具有以下功能：</a:t>
            </a:r>
          </a:p>
          <a:p>
            <a:r>
              <a:rPr lang="en-US" altLang="zh-CN" smtClean="0"/>
              <a:t>    </a:t>
            </a:r>
            <a:r>
              <a:rPr lang="zh-CN" altLang="en-US" smtClean="0"/>
              <a:t>（</a:t>
            </a:r>
            <a:r>
              <a:rPr lang="en-US" altLang="zh-CN" smtClean="0"/>
              <a:t>1</a:t>
            </a:r>
            <a:r>
              <a:rPr lang="zh-CN" altLang="en-US" smtClean="0"/>
              <a:t>）监视、分析用户及系统活动。</a:t>
            </a:r>
          </a:p>
          <a:p>
            <a:r>
              <a:rPr lang="en-US" altLang="zh-CN" smtClean="0"/>
              <a:t>    </a:t>
            </a:r>
            <a:r>
              <a:rPr lang="zh-CN" altLang="en-US" smtClean="0"/>
              <a:t>（</a:t>
            </a:r>
            <a:r>
              <a:rPr lang="en-US" altLang="zh-CN" smtClean="0"/>
              <a:t>2</a:t>
            </a:r>
            <a:r>
              <a:rPr lang="zh-CN" altLang="en-US" smtClean="0"/>
              <a:t>）对系统构造和弱点的审计。</a:t>
            </a:r>
          </a:p>
          <a:p>
            <a:r>
              <a:rPr lang="en-US" altLang="zh-CN" smtClean="0"/>
              <a:t>    </a:t>
            </a:r>
            <a:r>
              <a:rPr lang="zh-CN" altLang="en-US" smtClean="0"/>
              <a:t>（</a:t>
            </a:r>
            <a:r>
              <a:rPr lang="en-US" altLang="zh-CN" smtClean="0"/>
              <a:t>3</a:t>
            </a:r>
            <a:r>
              <a:rPr lang="zh-CN" altLang="en-US" smtClean="0"/>
              <a:t>）识别和反应已知进攻的活动模式并向相关人士报警。</a:t>
            </a:r>
          </a:p>
          <a:p>
            <a:r>
              <a:rPr lang="en-US" altLang="zh-CN" smtClean="0"/>
              <a:t>    </a:t>
            </a:r>
            <a:r>
              <a:rPr lang="zh-CN" altLang="en-US" smtClean="0"/>
              <a:t>（</a:t>
            </a:r>
            <a:r>
              <a:rPr lang="en-US" altLang="zh-CN" smtClean="0"/>
              <a:t>4</a:t>
            </a:r>
            <a:r>
              <a:rPr lang="zh-CN" altLang="en-US" smtClean="0"/>
              <a:t>）异常行为模式的统计分析。</a:t>
            </a:r>
          </a:p>
          <a:p>
            <a:r>
              <a:rPr lang="en-US" altLang="zh-CN" smtClean="0"/>
              <a:t>    </a:t>
            </a:r>
            <a:r>
              <a:rPr lang="zh-CN" altLang="en-US" smtClean="0"/>
              <a:t>（</a:t>
            </a:r>
            <a:r>
              <a:rPr lang="en-US" altLang="zh-CN" smtClean="0"/>
              <a:t>5</a:t>
            </a:r>
            <a:r>
              <a:rPr lang="zh-CN" altLang="en-US" smtClean="0"/>
              <a:t>）评估重要系统和数据文件的完整性。</a:t>
            </a:r>
          </a:p>
          <a:p>
            <a:r>
              <a:rPr lang="en-US" altLang="zh-CN" smtClean="0"/>
              <a:t>    </a:t>
            </a:r>
            <a:r>
              <a:rPr lang="zh-CN" altLang="en-US" smtClean="0"/>
              <a:t>（</a:t>
            </a:r>
            <a:r>
              <a:rPr lang="en-US" altLang="zh-CN" smtClean="0"/>
              <a:t>6</a:t>
            </a:r>
            <a:r>
              <a:rPr lang="zh-CN" altLang="en-US" smtClean="0"/>
              <a:t>）操作系统的审计跟踪管理，识别用户违反安全策略的行为。</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入侵检测系统的功能和组成</a:t>
            </a:r>
            <a:endParaRPr lang="zh-CN" alt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内容占位符 1"/>
          <p:cNvSpPr>
            <a:spLocks noGrp="1"/>
          </p:cNvSpPr>
          <p:nvPr>
            <p:ph idx="1"/>
          </p:nvPr>
        </p:nvSpPr>
        <p:spPr/>
        <p:txBody>
          <a:bodyPr/>
          <a:lstStyle/>
          <a:p>
            <a:r>
              <a:rPr lang="en-US" altLang="zh-CN" smtClean="0"/>
              <a:t>2</a:t>
            </a:r>
            <a:r>
              <a:rPr lang="zh-CN" altLang="en-US" smtClean="0"/>
              <a:t>．入侵检测系统的组成</a:t>
            </a:r>
          </a:p>
          <a:p>
            <a:r>
              <a:rPr lang="en-US" altLang="zh-CN" smtClean="0"/>
              <a:t>    </a:t>
            </a:r>
            <a:r>
              <a:rPr lang="en-US" altLang="zh-CN" smtClean="0">
                <a:hlinkClick r:id="rId2" tooltip="IETF"/>
              </a:rPr>
              <a:t>IETF</a:t>
            </a:r>
            <a:r>
              <a:rPr lang="zh-CN" altLang="en-US" smtClean="0"/>
              <a:t>将一个入侵检测系统分为四个组件：</a:t>
            </a:r>
            <a:r>
              <a:rPr lang="en-US" smtClean="0">
                <a:ea typeface="黑体" pitchFamily="2" charset="-122"/>
                <a:hlinkClick r:id="rId3" tooltip="事件产生器"/>
              </a:rPr>
              <a:t>事件产生器</a:t>
            </a:r>
            <a:r>
              <a:rPr lang="zh-CN" altLang="en-US" smtClean="0"/>
              <a:t>（</a:t>
            </a:r>
            <a:r>
              <a:rPr lang="en-US" altLang="zh-CN" smtClean="0"/>
              <a:t>Event generators</a:t>
            </a:r>
            <a:r>
              <a:rPr lang="zh-CN" altLang="en-US" smtClean="0"/>
              <a:t>）；</a:t>
            </a:r>
            <a:r>
              <a:rPr lang="en-US" smtClean="0">
                <a:ea typeface="黑体" pitchFamily="2" charset="-122"/>
                <a:hlinkClick r:id="rId4" tooltip="事件分析器"/>
              </a:rPr>
              <a:t>事件分析器</a:t>
            </a:r>
            <a:r>
              <a:rPr lang="zh-CN" altLang="en-US" smtClean="0"/>
              <a:t>（</a:t>
            </a:r>
            <a:r>
              <a:rPr lang="en-US" altLang="zh-CN" smtClean="0"/>
              <a:t>Event analyzers</a:t>
            </a:r>
            <a:r>
              <a:rPr lang="zh-CN" altLang="en-US" smtClean="0"/>
              <a:t>）；</a:t>
            </a:r>
            <a:r>
              <a:rPr lang="en-US" smtClean="0">
                <a:ea typeface="黑体" pitchFamily="2" charset="-122"/>
                <a:hlinkClick r:id="rId5" tooltip="响应单元"/>
              </a:rPr>
              <a:t>响应单元</a:t>
            </a:r>
            <a:r>
              <a:rPr lang="zh-CN" altLang="en-US" smtClean="0"/>
              <a:t>（</a:t>
            </a:r>
            <a:r>
              <a:rPr lang="en-US" altLang="zh-CN" smtClean="0"/>
              <a:t>Response units </a:t>
            </a:r>
            <a:r>
              <a:rPr lang="zh-CN" altLang="en-US" smtClean="0"/>
              <a:t>）；</a:t>
            </a:r>
            <a:r>
              <a:rPr lang="en-US" smtClean="0">
                <a:ea typeface="黑体" pitchFamily="2" charset="-122"/>
                <a:hlinkClick r:id="rId6" tooltip="事件数据库"/>
              </a:rPr>
              <a:t>事件数据库</a:t>
            </a:r>
            <a:r>
              <a:rPr lang="zh-CN" altLang="en-US" smtClean="0"/>
              <a:t>（</a:t>
            </a:r>
            <a:r>
              <a:rPr lang="en-US" altLang="zh-CN" smtClean="0"/>
              <a:t>Event databases </a:t>
            </a:r>
            <a:r>
              <a:rPr lang="zh-CN" altLang="en-US" smtClean="0"/>
              <a:t>）</a:t>
            </a:r>
          </a:p>
        </p:txBody>
      </p:sp>
      <p:sp>
        <p:nvSpPr>
          <p:cNvPr id="3" name="标题 2"/>
          <p:cNvSpPr>
            <a:spLocks noGrp="1"/>
          </p:cNvSpPr>
          <p:nvPr>
            <p:ph type="title"/>
          </p:nvPr>
        </p:nvSpPr>
        <p:spPr/>
        <p:txBody>
          <a:bodyPr/>
          <a:lstStyle/>
          <a:p>
            <a:pPr fontAlgn="auto">
              <a:spcAft>
                <a:spcPts val="0"/>
              </a:spcAft>
              <a:defRPr/>
            </a:pPr>
            <a:r>
              <a:rPr lang="zh-CN" altLang="en-US" b="0" dirty="0" smtClean="0"/>
              <a:t>入侵检测系统的功能和组成</a:t>
            </a:r>
            <a:endParaRPr lang="zh-CN" alt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内容占位符 1"/>
          <p:cNvSpPr>
            <a:spLocks noGrp="1"/>
          </p:cNvSpPr>
          <p:nvPr>
            <p:ph idx="1"/>
          </p:nvPr>
        </p:nvSpPr>
        <p:spPr/>
        <p:txBody>
          <a:bodyPr/>
          <a:lstStyle/>
          <a:p>
            <a:r>
              <a:rPr lang="en-US" smtClean="0">
                <a:ea typeface="黑体" pitchFamily="2" charset="-122"/>
                <a:hlinkClick r:id="rId2" tooltip="事件产生器"/>
              </a:rPr>
              <a:t>事件产生器</a:t>
            </a:r>
            <a:r>
              <a:rPr lang="zh-CN" altLang="en-US" smtClean="0"/>
              <a:t>的目的是从整个计算环境中获得事件，并向系统的其他部分提供此事件。事件分析器分析得到的数据，并产生分析结果。响应单元则是对分析结果作出作出反应的功能单元，它可以作出切断连接、改变文件属性等强烈反应，也可以只是简单的报警。事件数据库是存放各种中间和最终数据的地方的统称，它可以是复杂的数据库，也可以是简单的文本文件。</a:t>
            </a:r>
            <a:r>
              <a:rPr lang="en-US" smtClean="0">
                <a:ea typeface="黑体" pitchFamily="2" charset="-122"/>
              </a:rPr>
              <a:t> </a:t>
            </a:r>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b="0" dirty="0" smtClean="0"/>
              <a:t>入侵检测系统的功能和组成</a:t>
            </a:r>
            <a:endParaRPr lang="zh-CN" alt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内容占位符 1"/>
          <p:cNvSpPr>
            <a:spLocks noGrp="1"/>
          </p:cNvSpPr>
          <p:nvPr>
            <p:ph idx="1"/>
          </p:nvPr>
        </p:nvSpPr>
        <p:spPr/>
        <p:txBody>
          <a:bodyPr/>
          <a:lstStyle/>
          <a:p>
            <a:r>
              <a:rPr lang="zh-CN" altLang="en-US" smtClean="0"/>
              <a:t>一个有效的人侵检测系统应限制误报出现的次数，但同时又能有效截击。误报是指被入</a:t>
            </a:r>
          </a:p>
          <a:p>
            <a:r>
              <a:rPr lang="zh-CN" altLang="en-US" smtClean="0"/>
              <a:t>侵检测系统报警的是正常及合法使用受保护的网络和计算机的访问。它是人侵检测系统最头</a:t>
            </a:r>
          </a:p>
          <a:p>
            <a:r>
              <a:rPr lang="zh-CN" altLang="en-US" smtClean="0"/>
              <a:t>疼的问题，攻击者可以而且往往是利用包的结构伪造无威胁的“正常”假警报，而诱导没有警觉性的管理员把入侵检测系统关掉。</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入侵检测的局限性</a:t>
            </a:r>
            <a:r>
              <a:rPr lang="zh-CN" altLang="en-US" dirty="0" smtClean="0"/>
              <a:t/>
            </a:r>
            <a:br>
              <a:rPr lang="zh-CN" altLang="en-US" dirty="0" smtClean="0"/>
            </a:br>
            <a:endParaRPr lang="zh-CN" alt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内容占位符 1"/>
          <p:cNvSpPr>
            <a:spLocks noGrp="1"/>
          </p:cNvSpPr>
          <p:nvPr>
            <p:ph idx="1"/>
          </p:nvPr>
        </p:nvSpPr>
        <p:spPr/>
        <p:txBody>
          <a:bodyPr/>
          <a:lstStyle/>
          <a:p>
            <a:r>
              <a:rPr lang="zh-CN" altLang="en-US" smtClean="0"/>
              <a:t>根据检测对象的不同，入侵检测系统可分为</a:t>
            </a:r>
            <a:r>
              <a:rPr lang="en-US" altLang="zh-CN" smtClean="0"/>
              <a:t>:</a:t>
            </a:r>
          </a:p>
          <a:p>
            <a:r>
              <a:rPr lang="en-US" altLang="zh-CN" smtClean="0"/>
              <a:t>(1)</a:t>
            </a:r>
            <a:r>
              <a:rPr lang="zh-CN" altLang="en-US" smtClean="0"/>
              <a:t>主机型</a:t>
            </a:r>
            <a:r>
              <a:rPr lang="en-US" altLang="zh-CN" smtClean="0"/>
              <a:t>,</a:t>
            </a:r>
          </a:p>
          <a:p>
            <a:r>
              <a:rPr lang="en-US" altLang="zh-CN" smtClean="0"/>
              <a:t>(2)</a:t>
            </a:r>
            <a:r>
              <a:rPr lang="zh-CN" altLang="en-US" smtClean="0"/>
              <a:t>网络型</a:t>
            </a:r>
            <a:r>
              <a:rPr lang="en-US" altLang="zh-CN" smtClean="0"/>
              <a:t>,</a:t>
            </a:r>
          </a:p>
          <a:p>
            <a:r>
              <a:rPr lang="en-US" altLang="zh-CN" smtClean="0"/>
              <a:t>(3)</a:t>
            </a:r>
            <a:r>
              <a:rPr lang="zh-CN" altLang="en-US" smtClean="0"/>
              <a:t>分布式入侵检测。</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入侵检测的分类</a:t>
            </a:r>
            <a:r>
              <a:rPr lang="zh-CN" altLang="en-US" dirty="0" smtClean="0"/>
              <a:t/>
            </a:r>
            <a:br>
              <a:rPr lang="zh-CN" altLang="en-US" dirty="0" smtClean="0"/>
            </a:br>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内容占位符 1"/>
          <p:cNvSpPr>
            <a:spLocks noGrp="1"/>
          </p:cNvSpPr>
          <p:nvPr>
            <p:ph idx="1"/>
          </p:nvPr>
        </p:nvSpPr>
        <p:spPr/>
        <p:txBody>
          <a:bodyPr/>
          <a:lstStyle/>
          <a:p>
            <a:r>
              <a:rPr lang="zh-CN" altLang="en-US" smtClean="0"/>
              <a:t>网络入侵检测系统（</a:t>
            </a:r>
            <a:r>
              <a:rPr lang="en-US" altLang="zh-CN" smtClean="0"/>
              <a:t>NIDS</a:t>
            </a:r>
            <a:r>
              <a:rPr lang="zh-CN" altLang="en-US" smtClean="0"/>
              <a:t>）是对整个网络的数据包进行收集并进行分析，以判断是否为异常行为。基于网络的</a:t>
            </a:r>
            <a:r>
              <a:rPr lang="en-US" altLang="zh-CN" smtClean="0"/>
              <a:t>IDS</a:t>
            </a:r>
            <a:r>
              <a:rPr lang="zh-CN" altLang="en-US" smtClean="0"/>
              <a:t>使用原始的网络包作为信息源。它可利用工作在混杂模式下的网卡实时监视和分析所有通过共享式网络的传输。主要用于实时监控网络关键路径的信息，它监听网络上的所有分组来采集数据，分析可疑现象。</a:t>
            </a:r>
          </a:p>
        </p:txBody>
      </p:sp>
      <p:sp>
        <p:nvSpPr>
          <p:cNvPr id="3" name="标题 2"/>
          <p:cNvSpPr>
            <a:spLocks noGrp="1"/>
          </p:cNvSpPr>
          <p:nvPr>
            <p:ph type="title"/>
          </p:nvPr>
        </p:nvSpPr>
        <p:spPr/>
        <p:txBody>
          <a:bodyPr/>
          <a:lstStyle/>
          <a:p>
            <a:pPr fontAlgn="auto">
              <a:spcAft>
                <a:spcPts val="0"/>
              </a:spcAft>
              <a:defRPr/>
            </a:pPr>
            <a:r>
              <a:rPr lang="zh-CN" altLang="en-US" dirty="0" smtClean="0"/>
              <a:t>基于网络的入侵检测系统</a:t>
            </a:r>
            <a:r>
              <a:rPr lang="en-US" dirty="0" smtClean="0"/>
              <a:t>(NIDS) </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内容占位符 1"/>
          <p:cNvSpPr>
            <a:spLocks noGrp="1"/>
          </p:cNvSpPr>
          <p:nvPr>
            <p:ph idx="1"/>
          </p:nvPr>
        </p:nvSpPr>
        <p:spPr/>
        <p:txBody>
          <a:bodyPr/>
          <a:lstStyle/>
          <a:p>
            <a:r>
              <a:rPr lang="zh-CN" altLang="en-US" smtClean="0"/>
              <a:t>为网络入侵检测系统工作过程，基于网络的入侵检测系统使用原始的网络分组数据包作为攻击分析的数据源，一般利用一个网络适配器来实时监控和分析所有通过网络进行传输的通信。一旦检测到攻击，入侵检测系统应答模块就采取通知、报警以及中断连接等方式采对攻击做出反应。</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基于网络的入侵检测系统</a:t>
            </a:r>
            <a:r>
              <a:rPr lang="en-US" dirty="0" smtClean="0"/>
              <a:t>(NIDS) </a:t>
            </a:r>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内容占位符 1"/>
          <p:cNvSpPr>
            <a:spLocks noGrp="1"/>
          </p:cNvSpPr>
          <p:nvPr>
            <p:ph idx="1"/>
          </p:nvPr>
        </p:nvSpPr>
        <p:spPr/>
        <p:txBody>
          <a:bodyPr/>
          <a:lstStyle/>
          <a:p>
            <a:r>
              <a:rPr lang="zh-CN" altLang="en-US" smtClean="0"/>
              <a:t>目前，防火墙技术已经受到了越来越多的重视。随着新技术的发展，混合使用包过滤技</a:t>
            </a:r>
          </a:p>
          <a:p>
            <a:r>
              <a:rPr lang="zh-CN" altLang="en-US" smtClean="0"/>
              <a:t>术、代理服务技术和其他一些新技术的防火墙正在出现。越来越多的客户端和服务器端的应</a:t>
            </a:r>
          </a:p>
          <a:p>
            <a:r>
              <a:rPr lang="zh-CN" altLang="en-US" smtClean="0"/>
              <a:t>用程序本身就支持代理服务方式。比如，许多</a:t>
            </a:r>
            <a:r>
              <a:rPr lang="en-US" altLang="zh-CN" smtClean="0"/>
              <a:t>www</a:t>
            </a:r>
            <a:r>
              <a:rPr lang="zh-CN" altLang="en-US" smtClean="0"/>
              <a:t>客户服务软件包就具有代理能力。而许</a:t>
            </a:r>
          </a:p>
          <a:p>
            <a:r>
              <a:rPr lang="zh-CN" altLang="en-US" smtClean="0"/>
              <a:t>多像</a:t>
            </a:r>
            <a:r>
              <a:rPr lang="en-US" altLang="zh-CN" smtClean="0"/>
              <a:t>Socks</a:t>
            </a:r>
            <a:r>
              <a:rPr lang="zh-CN" altLang="en-US" smtClean="0"/>
              <a:t>这样的软件在运行编译时也支持类代理服务。</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防火墙概述</a:t>
            </a:r>
            <a:endParaRPr lang="zh-CN" alt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内容占位符 1"/>
          <p:cNvSpPr>
            <a:spLocks noGrp="1"/>
          </p:cNvSpPr>
          <p:nvPr>
            <p:ph idx="1"/>
          </p:nvPr>
        </p:nvSpPr>
        <p:spPr/>
        <p:txBody>
          <a:bodyPr/>
          <a:lstStyle/>
          <a:p>
            <a:r>
              <a:rPr lang="zh-CN" altLang="en-US" smtClean="0"/>
              <a:t>（</a:t>
            </a:r>
            <a:r>
              <a:rPr lang="en-US" altLang="zh-CN" smtClean="0"/>
              <a:t>1</a:t>
            </a:r>
            <a:r>
              <a:rPr lang="zh-CN" altLang="en-US" smtClean="0"/>
              <a:t>）检测速度快。基于网络的检测器通常能在微妙或秒级发现问题，而大多数基于主机的产品则要依靠对最近几分钟内审计记录的分析。</a:t>
            </a:r>
          </a:p>
          <a:p>
            <a:r>
              <a:rPr lang="zh-CN" altLang="en-US" smtClean="0"/>
              <a:t>（</a:t>
            </a:r>
            <a:r>
              <a:rPr lang="en-US" altLang="zh-CN" smtClean="0"/>
              <a:t>2</a:t>
            </a:r>
            <a:r>
              <a:rPr lang="zh-CN" altLang="en-US" smtClean="0"/>
              <a:t>）隐蔽性强。一个基于网络上的监测器不像一个主机那样显眼和易被存取．因而也不那么密易遭受攻击。由于它不是主机，冈此不用去响应</a:t>
            </a:r>
            <a:r>
              <a:rPr lang="en-US" altLang="zh-CN" smtClean="0"/>
              <a:t>Ping</a:t>
            </a:r>
            <a:r>
              <a:rPr lang="zh-CN" altLang="en-US" smtClean="0"/>
              <a:t>，不允许别人存取其本地存储器、不允许别人执行程序，而且不让多个用户使用它。</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基于网络的入侵检测系统的优点</a:t>
            </a:r>
            <a:r>
              <a:rPr lang="en-US" dirty="0" smtClean="0"/>
              <a:t> </a:t>
            </a:r>
            <a:endParaRPr lang="zh-CN" alt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内容占位符 1"/>
          <p:cNvSpPr>
            <a:spLocks noGrp="1"/>
          </p:cNvSpPr>
          <p:nvPr>
            <p:ph idx="1"/>
          </p:nvPr>
        </p:nvSpPr>
        <p:spPr/>
        <p:txBody>
          <a:bodyPr/>
          <a:lstStyle/>
          <a:p>
            <a:r>
              <a:rPr lang="zh-CN" altLang="en-US" smtClean="0"/>
              <a:t>（</a:t>
            </a:r>
            <a:r>
              <a:rPr lang="en-US" altLang="zh-CN" smtClean="0"/>
              <a:t>3</a:t>
            </a:r>
            <a:r>
              <a:rPr lang="zh-CN" altLang="en-US" smtClean="0"/>
              <a:t>）视野更宽。基于网络的方法甚至可以在网络的边缘上，即攻击者还没能接入网络时就被制止。</a:t>
            </a:r>
          </a:p>
          <a:p>
            <a:r>
              <a:rPr lang="zh-CN" altLang="en-US" smtClean="0"/>
              <a:t>（</a:t>
            </a:r>
            <a:r>
              <a:rPr lang="en-US" altLang="zh-CN" smtClean="0"/>
              <a:t>4</a:t>
            </a:r>
            <a:r>
              <a:rPr lang="zh-CN" altLang="en-US" smtClean="0"/>
              <a:t>）较少的监测器。出于使用一个监测器就可以保护一个共享的网段，所以不需要很多的监测器。相反地，如果基于主机，则在每个主机上都需要一个代理，这样的话，花费昂贵，而且难以管理。但是，如果在一个交换的环境下，每个主机就得配一个监视器，因为每个主机都在自己的网段上。</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基于网络的入侵检测系统的优点</a:t>
            </a:r>
            <a:r>
              <a:rPr lang="en-US" dirty="0" smtClean="0"/>
              <a:t> </a:t>
            </a:r>
            <a:endParaRPr lang="zh-CN" alt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内容占位符 1"/>
          <p:cNvSpPr>
            <a:spLocks noGrp="1"/>
          </p:cNvSpPr>
          <p:nvPr>
            <p:ph idx="1"/>
          </p:nvPr>
        </p:nvSpPr>
        <p:spPr/>
        <p:txBody>
          <a:bodyPr/>
          <a:lstStyle/>
          <a:p>
            <a:r>
              <a:rPr lang="zh-CN" altLang="en-US" smtClean="0"/>
              <a:t>（</a:t>
            </a:r>
            <a:r>
              <a:rPr lang="en-US" altLang="zh-CN" smtClean="0"/>
              <a:t>5</a:t>
            </a:r>
            <a:r>
              <a:rPr lang="zh-CN" altLang="en-US" smtClean="0"/>
              <a:t>）攻击者不易转移证据。基于网络的</a:t>
            </a:r>
            <a:r>
              <a:rPr lang="en-US" altLang="zh-CN" smtClean="0"/>
              <a:t>IDS</a:t>
            </a:r>
            <a:r>
              <a:rPr lang="zh-CN" altLang="en-US" smtClean="0"/>
              <a:t>使用正在发生的网络通信进行实时攻击的检测。所以攻击者无法转移证据。</a:t>
            </a:r>
            <a:endParaRPr lang="en-US" altLang="zh-CN" smtClean="0"/>
          </a:p>
          <a:p>
            <a:r>
              <a:rPr lang="zh-CN" altLang="en-US" smtClean="0"/>
              <a:t>（</a:t>
            </a:r>
            <a:r>
              <a:rPr lang="en-US" altLang="zh-CN" smtClean="0"/>
              <a:t>6</a:t>
            </a:r>
            <a:r>
              <a:rPr lang="zh-CN" altLang="en-US" smtClean="0"/>
              <a:t>）操作系统无关性。基于网络的</a:t>
            </a:r>
            <a:r>
              <a:rPr lang="en-US" altLang="zh-CN" smtClean="0"/>
              <a:t>IDS</a:t>
            </a:r>
            <a:r>
              <a:rPr lang="zh-CN" altLang="en-US" smtClean="0"/>
              <a:t>作为安全监测资源，与主机的操作系统无关。与之相比，基于主机的系统必须在特定的、没有遭到破坏的操作系统中才能正常工作，生成有用的结果。</a:t>
            </a:r>
          </a:p>
          <a:p>
            <a:r>
              <a:rPr lang="zh-CN" altLang="en-US" smtClean="0"/>
              <a:t>（</a:t>
            </a:r>
            <a:r>
              <a:rPr lang="en-US" altLang="zh-CN" smtClean="0"/>
              <a:t>7</a:t>
            </a:r>
            <a:r>
              <a:rPr lang="zh-CN" altLang="en-US" smtClean="0"/>
              <a:t>）占资源少。可以配置在专门的机器上，不会占用被保护的设备上的任何资源。</a:t>
            </a:r>
          </a:p>
        </p:txBody>
      </p:sp>
      <p:sp>
        <p:nvSpPr>
          <p:cNvPr id="3" name="标题 2"/>
          <p:cNvSpPr>
            <a:spLocks noGrp="1"/>
          </p:cNvSpPr>
          <p:nvPr>
            <p:ph type="title"/>
          </p:nvPr>
        </p:nvSpPr>
        <p:spPr/>
        <p:txBody>
          <a:bodyPr/>
          <a:lstStyle/>
          <a:p>
            <a:pPr fontAlgn="auto">
              <a:spcAft>
                <a:spcPts val="0"/>
              </a:spcAft>
              <a:defRPr/>
            </a:pPr>
            <a:r>
              <a:rPr lang="zh-CN" altLang="en-US" dirty="0" smtClean="0"/>
              <a:t>基于网络的入侵检测系统的优点</a:t>
            </a:r>
            <a:r>
              <a:rPr lang="en-US" dirty="0" smtClean="0"/>
              <a:t> </a:t>
            </a:r>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10000"/>
          </a:bodyPr>
          <a:lstStyle/>
          <a:p>
            <a:pPr marL="365760" indent="-256032" fontAlgn="auto">
              <a:spcAft>
                <a:spcPts val="0"/>
              </a:spcAft>
              <a:buFont typeface="Wingdings 3"/>
              <a:buChar char=""/>
              <a:defRPr/>
            </a:pPr>
            <a:r>
              <a:rPr lang="zh-CN" altLang="en-US" dirty="0" smtClean="0"/>
              <a:t>（</a:t>
            </a:r>
            <a:r>
              <a:rPr lang="en-US" dirty="0" smtClean="0"/>
              <a:t>1</a:t>
            </a:r>
            <a:r>
              <a:rPr lang="zh-CN" altLang="en-US" dirty="0" smtClean="0"/>
              <a:t>）只检查它直接连接网段的通信，不能检测在不同网段的网络包。</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）基于网络的入侵检测系统为了性能目标通常采用特征检测的方法，它可以检测出普通的一些攻击，而很难实现一些复杂的需要大量计算与分析时间的攻击检测。</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）可能会将大量的数据传回分析系统中。</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）处理加密的会话过程较因难，目前通过加密通道的攻击尚不多，但随着</a:t>
            </a:r>
            <a:r>
              <a:rPr lang="en-US" dirty="0" smtClean="0"/>
              <a:t>IPv6</a:t>
            </a:r>
            <a:r>
              <a:rPr lang="zh-CN" altLang="en-US" dirty="0" smtClean="0"/>
              <a:t>的普及，这个问题会越来越突出。</a:t>
            </a:r>
          </a:p>
          <a:p>
            <a:pPr marL="365760" indent="-256032" fontAlgn="auto">
              <a:spcAft>
                <a:spcPts val="0"/>
              </a:spcAft>
              <a:buFont typeface="Wingdings 3"/>
              <a:buChar char=""/>
              <a:defRPr/>
            </a:pPr>
            <a:r>
              <a:rPr lang="zh-CN" altLang="en-US" dirty="0" smtClean="0"/>
              <a:t>（</a:t>
            </a:r>
            <a:r>
              <a:rPr lang="en-US" dirty="0" smtClean="0"/>
              <a:t>5</a:t>
            </a:r>
            <a:r>
              <a:rPr lang="zh-CN" altLang="en-US" dirty="0" smtClean="0"/>
              <a:t>）防入侵欺骗的能力通常较差。</a:t>
            </a:r>
          </a:p>
          <a:p>
            <a:pPr marL="365760" indent="-256032" fontAlgn="auto">
              <a:spcAft>
                <a:spcPts val="0"/>
              </a:spcAft>
              <a:buFont typeface="Wingdings 3"/>
              <a:buChar char=""/>
              <a:defRPr/>
            </a:pPr>
            <a:r>
              <a:rPr lang="zh-CN" altLang="en-US" dirty="0" smtClean="0"/>
              <a:t>（</a:t>
            </a:r>
            <a:r>
              <a:rPr lang="en-US" dirty="0" smtClean="0"/>
              <a:t>6</a:t>
            </a:r>
            <a:r>
              <a:rPr lang="zh-CN" altLang="en-US" dirty="0" smtClean="0"/>
              <a:t>）不能处理加密后的数据。</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dirty="0" smtClean="0"/>
              <a:t>基于网络的入侵检测系统的不足</a:t>
            </a:r>
            <a:br>
              <a:rPr lang="zh-CN" altLang="en-US" dirty="0" smtClean="0"/>
            </a:br>
            <a:endParaRPr lang="zh-CN" alt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内容占位符 1"/>
          <p:cNvSpPr>
            <a:spLocks noGrp="1"/>
          </p:cNvSpPr>
          <p:nvPr>
            <p:ph idx="1"/>
          </p:nvPr>
        </p:nvSpPr>
        <p:spPr/>
        <p:txBody>
          <a:bodyPr/>
          <a:lstStyle/>
          <a:p>
            <a:r>
              <a:rPr lang="zh-CN" altLang="en-US" smtClean="0"/>
              <a:t>基于主机的入侵检测系统（</a:t>
            </a:r>
            <a:r>
              <a:rPr lang="en-US" altLang="zh-CN" smtClean="0"/>
              <a:t>HIDS</a:t>
            </a:r>
            <a:r>
              <a:rPr lang="zh-CN" altLang="en-US" smtClean="0"/>
              <a:t>）主要用于保护运行关键应用的服务器。它通过监视与分析土机的审计记录和日志文件来检测入侵。日志中包含发生在系统上的不寻常和不期望活动的证据，这些证据可以指出有人正在入侵或已成功入侵了系统。通过查看日志文件，能够发现成功的入侵或入侵企图，并很快地启动相应的应急响应程序。</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基于主机的入侵检测系统</a:t>
            </a:r>
            <a:r>
              <a:rPr lang="en-US" dirty="0" smtClean="0"/>
              <a:t>(HIDS) </a:t>
            </a:r>
            <a:endParaRPr lang="zh-CN" alt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fontScale="92500" lnSpcReduction="20000"/>
          </a:bodyPr>
          <a:lstStyle/>
          <a:p>
            <a:pPr marL="365760" indent="-256032" fontAlgn="auto">
              <a:spcAft>
                <a:spcPts val="0"/>
              </a:spcAft>
              <a:buFont typeface="Wingdings 3"/>
              <a:buChar char=""/>
              <a:defRPr/>
            </a:pPr>
            <a:r>
              <a:rPr lang="zh-CN" altLang="en-US" dirty="0" smtClean="0"/>
              <a:t>基于主机的入侵检测系统的主要优势如下：</a:t>
            </a:r>
          </a:p>
          <a:p>
            <a:pPr marL="365760" indent="-256032" fontAlgn="auto">
              <a:spcAft>
                <a:spcPts val="0"/>
              </a:spcAft>
              <a:buFont typeface="Wingdings 3"/>
              <a:buChar char=""/>
              <a:defRPr/>
            </a:pPr>
            <a:r>
              <a:rPr lang="zh-CN" altLang="en-US" dirty="0" smtClean="0"/>
              <a:t>（</a:t>
            </a:r>
            <a:r>
              <a:rPr lang="en-US" dirty="0" smtClean="0"/>
              <a:t>1</a:t>
            </a:r>
            <a:r>
              <a:rPr lang="zh-CN" altLang="en-US" dirty="0" smtClean="0"/>
              <a:t>）性能价格比高。在主机数量较少的情况下．这种方法的性能价格比可能更高。</a:t>
            </a:r>
          </a:p>
          <a:p>
            <a:pPr marL="365760" indent="-256032" fontAlgn="auto">
              <a:spcAft>
                <a:spcPts val="0"/>
              </a:spcAft>
              <a:buFont typeface="Wingdings 3"/>
              <a:buChar char=""/>
              <a:defRPr/>
            </a:pPr>
            <a:r>
              <a:rPr lang="zh-CN" altLang="en-US" dirty="0" smtClean="0"/>
              <a:t>（</a:t>
            </a:r>
            <a:r>
              <a:rPr lang="en-US" dirty="0" smtClean="0"/>
              <a:t>2</a:t>
            </a:r>
            <a:r>
              <a:rPr lang="zh-CN" altLang="en-US" dirty="0" smtClean="0"/>
              <a:t>）更加细腻。这种方法可以很容易地监测一些活动，如对敏感文件、目录、程序或端口的存取，而这些活动很难在基于协议的线索中被发现。</a:t>
            </a:r>
          </a:p>
          <a:p>
            <a:pPr marL="365760" indent="-256032" fontAlgn="auto">
              <a:spcAft>
                <a:spcPts val="0"/>
              </a:spcAft>
              <a:buFont typeface="Wingdings 3"/>
              <a:buChar char=""/>
              <a:defRPr/>
            </a:pPr>
            <a:r>
              <a:rPr lang="zh-CN" altLang="en-US" dirty="0" smtClean="0"/>
              <a:t>（</a:t>
            </a:r>
            <a:r>
              <a:rPr lang="en-US" dirty="0" smtClean="0"/>
              <a:t>3</a:t>
            </a:r>
            <a:r>
              <a:rPr lang="zh-CN" altLang="en-US" dirty="0" smtClean="0"/>
              <a:t>）视野集中。一旦入侵者得到了</a:t>
            </a:r>
            <a:r>
              <a:rPr lang="en-US" altLang="zh-CN" dirty="0" smtClean="0"/>
              <a:t>—</a:t>
            </a:r>
            <a:r>
              <a:rPr lang="zh-CN" altLang="en-US" dirty="0" smtClean="0"/>
              <a:t>个主机的用户名和口令，基于主机的代理是最有可能区分正常活动和非法活动的。</a:t>
            </a:r>
          </a:p>
          <a:p>
            <a:pPr marL="365760" indent="-256032" fontAlgn="auto">
              <a:spcAft>
                <a:spcPts val="0"/>
              </a:spcAft>
              <a:buFont typeface="Wingdings 3"/>
              <a:buChar char=""/>
              <a:defRPr/>
            </a:pPr>
            <a:r>
              <a:rPr lang="zh-CN" altLang="en-US" dirty="0" smtClean="0"/>
              <a:t>（</a:t>
            </a:r>
            <a:r>
              <a:rPr lang="en-US" dirty="0" smtClean="0"/>
              <a:t>4</a:t>
            </a:r>
            <a:r>
              <a:rPr lang="zh-CN" altLang="en-US" dirty="0" smtClean="0"/>
              <a:t>）易于用户裁剪。每一个主机都有其自己的代理．用户裁剪更方便。</a:t>
            </a:r>
          </a:p>
          <a:p>
            <a:pPr marL="365760" indent="-256032" fontAlgn="auto">
              <a:spcAft>
                <a:spcPts val="0"/>
              </a:spcAft>
              <a:buFont typeface="Wingdings 3"/>
              <a:buChar char=""/>
              <a:defRPr/>
            </a:pPr>
            <a:r>
              <a:rPr lang="zh-CN" altLang="en-US" dirty="0" smtClean="0"/>
              <a:t>（</a:t>
            </a:r>
            <a:r>
              <a:rPr lang="en-US" dirty="0" smtClean="0"/>
              <a:t>5</a:t>
            </a:r>
            <a:r>
              <a:rPr lang="zh-CN" altLang="en-US" dirty="0" smtClean="0"/>
              <a:t>）对网络流量不敏感。不受网络流量影响，不会因为网络流量的增加而丢掉对网络行为的监视。</a:t>
            </a:r>
          </a:p>
          <a:p>
            <a:pPr marL="365760" indent="-256032" fontAlgn="auto">
              <a:spcAft>
                <a:spcPts val="0"/>
              </a:spcAft>
              <a:buFont typeface="Wingdings 3"/>
              <a:buChar char=""/>
              <a:defRPr/>
            </a:pP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dirty="0" smtClean="0"/>
              <a:t>基于主机的入侵检测系统</a:t>
            </a:r>
            <a:r>
              <a:rPr lang="en-US" dirty="0" smtClean="0"/>
              <a:t>(HIDS) </a:t>
            </a:r>
            <a:endParaRPr lang="zh-CN" alt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内容占位符 1"/>
          <p:cNvSpPr>
            <a:spLocks noGrp="1"/>
          </p:cNvSpPr>
          <p:nvPr>
            <p:ph idx="1"/>
          </p:nvPr>
        </p:nvSpPr>
        <p:spPr/>
        <p:txBody>
          <a:bodyPr/>
          <a:lstStyle/>
          <a:p>
            <a:r>
              <a:rPr lang="zh-CN" altLang="en-US" smtClean="0"/>
              <a:t>分布式入侵检测系统</a:t>
            </a:r>
            <a:r>
              <a:rPr lang="en-US" altLang="zh-CN" smtClean="0"/>
              <a:t>(Distributed Intrusion Detection System)</a:t>
            </a:r>
            <a:r>
              <a:rPr lang="zh-CN" altLang="en-US" smtClean="0"/>
              <a:t>一般指的是部署于大规模网络环境下的入侵检测系统，用来监视整个网络环境中的安全状态，包括网络本身和其中包含的主机系统。随着对网络基础设施的依赖性的日益增强，人们越来越迫切地需要保证这些设施的安全性和抗攻击性。对于保护网络基础设施而言，需要某种机制实时地检测出网络操作中那些可能指示异常或恶意行为的活动模式，并且通过自动反应措施来进行响应。</a:t>
            </a:r>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分布式入侵检测系统</a:t>
            </a:r>
            <a:r>
              <a:rPr lang="en-US" b="0" dirty="0" smtClean="0"/>
              <a:t>(DIDS)</a:t>
            </a:r>
            <a:r>
              <a:rPr lang="zh-CN" altLang="en-US" dirty="0" smtClean="0"/>
              <a:t/>
            </a:r>
            <a:br>
              <a:rPr lang="zh-CN" altLang="en-US" dirty="0" smtClean="0"/>
            </a:br>
            <a:endParaRPr lang="zh-CN" alt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内容占位符 1"/>
          <p:cNvSpPr>
            <a:spLocks noGrp="1"/>
          </p:cNvSpPr>
          <p:nvPr>
            <p:ph idx="1"/>
          </p:nvPr>
        </p:nvSpPr>
        <p:spPr/>
        <p:txBody>
          <a:bodyPr/>
          <a:lstStyle/>
          <a:p>
            <a:r>
              <a:rPr lang="zh-CN" altLang="en-US" smtClean="0"/>
              <a:t>入侵检测系统的作用是实时地监控计算机系统的活动，发现可疑的攻击行为，以避免攻击的发生，或减少攻击造成的危害。由此也划分了入侵检测的三个基本步骤：</a:t>
            </a:r>
          </a:p>
          <a:p>
            <a:r>
              <a:rPr lang="en-US" altLang="zh-CN" smtClean="0"/>
              <a:t>(1)</a:t>
            </a:r>
            <a:r>
              <a:rPr lang="zh-CN" altLang="en-US" smtClean="0"/>
              <a:t>信息收集、</a:t>
            </a:r>
            <a:endParaRPr lang="en-US" altLang="zh-CN" smtClean="0"/>
          </a:p>
          <a:p>
            <a:r>
              <a:rPr lang="en-US" altLang="zh-CN" smtClean="0"/>
              <a:t>(2)</a:t>
            </a:r>
            <a:r>
              <a:rPr lang="zh-CN" altLang="en-US" smtClean="0"/>
              <a:t>数据分析</a:t>
            </a:r>
            <a:endParaRPr lang="en-US" altLang="zh-CN" smtClean="0"/>
          </a:p>
          <a:p>
            <a:r>
              <a:rPr lang="en-US" altLang="zh-CN" smtClean="0"/>
              <a:t>(3)</a:t>
            </a:r>
            <a:r>
              <a:rPr lang="zh-CN" altLang="en-US" smtClean="0"/>
              <a:t>响应。</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 入侵检测的步骤</a:t>
            </a:r>
            <a:r>
              <a:rPr lang="zh-CN" altLang="en-US" dirty="0" smtClean="0"/>
              <a:t/>
            </a:r>
            <a:br>
              <a:rPr lang="zh-CN" altLang="en-US" dirty="0" smtClean="0"/>
            </a:br>
            <a:endParaRPr lang="zh-CN" alt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内容占位符 1"/>
          <p:cNvSpPr>
            <a:spLocks noGrp="1"/>
          </p:cNvSpPr>
          <p:nvPr>
            <p:ph idx="1"/>
          </p:nvPr>
        </p:nvSpPr>
        <p:spPr/>
        <p:txBody>
          <a:bodyPr/>
          <a:lstStyle/>
          <a:p>
            <a:r>
              <a:rPr lang="zh-CN" altLang="en-US" smtClean="0"/>
              <a:t>入侵检测在很大程度上依赖于收集信息的可靠性、正确性和完备性。因此，要确保采集、报告这些信息的软件工具的可靠性，这些软件本身应具有相当强的坚固性，能够防止被篡改而收集到错误的信息。否则，黑客对系统的修改可能使入侵检测系统功能失常但看起来却跟正常的系统一样。</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信息收集</a:t>
            </a:r>
            <a:r>
              <a:rPr lang="en-US" dirty="0" smtClean="0"/>
              <a:t> </a:t>
            </a:r>
            <a:endParaRPr lang="zh-CN" altLang="en-US" dirty="0" smtClean="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内容占位符 1"/>
          <p:cNvSpPr>
            <a:spLocks noGrp="1"/>
          </p:cNvSpPr>
          <p:nvPr>
            <p:ph idx="1"/>
          </p:nvPr>
        </p:nvSpPr>
        <p:spPr/>
        <p:txBody>
          <a:bodyPr/>
          <a:lstStyle/>
          <a:p>
            <a:r>
              <a:rPr lang="zh-CN" altLang="en-US" smtClean="0"/>
              <a:t> 入侵检测的第一步是信息收集，收集的内容包括系统、网络、数据及用户活动的状态和</a:t>
            </a:r>
          </a:p>
          <a:p>
            <a:r>
              <a:rPr lang="zh-CN" altLang="en-US" smtClean="0"/>
              <a:t>行为。而且，需要在计算机网络系统中的若干不同关键点</a:t>
            </a:r>
            <a:r>
              <a:rPr lang="en-US" altLang="zh-CN" smtClean="0"/>
              <a:t>(</a:t>
            </a:r>
            <a:r>
              <a:rPr lang="zh-CN" altLang="en-US" smtClean="0"/>
              <a:t>不同网段和不同主机</a:t>
            </a:r>
            <a:r>
              <a:rPr lang="en-US" altLang="zh-CN" smtClean="0"/>
              <a:t>)</a:t>
            </a:r>
            <a:r>
              <a:rPr lang="zh-CN" altLang="en-US" smtClean="0"/>
              <a:t>收集信息。</a:t>
            </a:r>
          </a:p>
          <a:p>
            <a:r>
              <a:rPr lang="zh-CN" altLang="en-US" smtClean="0"/>
              <a:t>入侵检测在很大程度上依赖于收集信息的可靠性和正确性，因此，必须使用精确的软件来报告这些信息。入侵检测利用的信息一般来自以下四个方面：</a:t>
            </a:r>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信息收集</a:t>
            </a:r>
            <a:r>
              <a:rPr lang="en-US" dirty="0" smtClean="0"/>
              <a:t> </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内容占位符 1"/>
          <p:cNvSpPr>
            <a:spLocks noGrp="1"/>
          </p:cNvSpPr>
          <p:nvPr>
            <p:ph idx="1"/>
          </p:nvPr>
        </p:nvSpPr>
        <p:spPr/>
        <p:txBody>
          <a:bodyPr/>
          <a:lstStyle/>
          <a:p>
            <a:r>
              <a:rPr lang="zh-CN" altLang="en-US" smtClean="0"/>
              <a:t>目前，</a:t>
            </a:r>
            <a:r>
              <a:rPr lang="en-US" altLang="zh-CN" smtClean="0"/>
              <a:t>Internet</a:t>
            </a:r>
            <a:r>
              <a:rPr lang="zh-CN" altLang="en-US" smtClean="0"/>
              <a:t>上的</a:t>
            </a:r>
            <a:r>
              <a:rPr lang="en-US" altLang="zh-CN" smtClean="0"/>
              <a:t>Web</a:t>
            </a:r>
            <a:r>
              <a:rPr lang="zh-CN" altLang="en-US" smtClean="0"/>
              <a:t>网站中，超过三分之一的站点都是有某种防火墙保护的，任何关键性的服务器，都应该放在防火墙之后。部署防火墙技术，可以大大提高网络的安全性，主要表现在：</a:t>
            </a:r>
          </a:p>
          <a:p>
            <a:r>
              <a:rPr lang="en-US" altLang="zh-CN" smtClean="0"/>
              <a:t>    1</a:t>
            </a:r>
            <a:r>
              <a:rPr lang="zh-CN" altLang="en-US" smtClean="0"/>
              <a:t>．防火墙是网络安全的屏障</a:t>
            </a:r>
          </a:p>
          <a:p>
            <a:r>
              <a:rPr lang="en-US" altLang="zh-CN" smtClean="0"/>
              <a:t>  </a:t>
            </a:r>
            <a:r>
              <a:rPr lang="zh-CN" altLang="en-US" smtClean="0"/>
              <a:t>一个防火墙（作为阻塞点、控制点）能极大地提高一个内部网络的安全性，并通过过滤不安全的服务而降低风险。</a:t>
            </a:r>
          </a:p>
        </p:txBody>
      </p:sp>
      <p:sp>
        <p:nvSpPr>
          <p:cNvPr id="3" name="标题 2"/>
          <p:cNvSpPr>
            <a:spLocks noGrp="1"/>
          </p:cNvSpPr>
          <p:nvPr>
            <p:ph type="title"/>
          </p:nvPr>
        </p:nvSpPr>
        <p:spPr/>
        <p:txBody>
          <a:bodyPr/>
          <a:lstStyle/>
          <a:p>
            <a:pPr fontAlgn="auto">
              <a:spcAft>
                <a:spcPts val="0"/>
              </a:spcAft>
              <a:defRPr/>
            </a:pPr>
            <a:r>
              <a:rPr lang="zh-CN" altLang="en-US" dirty="0" smtClean="0"/>
              <a:t>防火墙的作用</a:t>
            </a:r>
            <a:endParaRPr lang="zh-CN" altLang="en-US" dirty="0"/>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内容占位符 1"/>
          <p:cNvSpPr>
            <a:spLocks noGrp="1"/>
          </p:cNvSpPr>
          <p:nvPr>
            <p:ph idx="1"/>
          </p:nvPr>
        </p:nvSpPr>
        <p:spPr/>
        <p:txBody>
          <a:bodyPr/>
          <a:lstStyle/>
          <a:p>
            <a:r>
              <a:rPr lang="en-US" altLang="zh-CN" smtClean="0"/>
              <a:t>1.</a:t>
            </a:r>
            <a:r>
              <a:rPr lang="zh-CN" altLang="en-US" smtClean="0"/>
              <a:t>系统和网络日志文件</a:t>
            </a:r>
            <a:endParaRPr lang="en-US" altLang="zh-CN" smtClean="0"/>
          </a:p>
          <a:p>
            <a:r>
              <a:rPr lang="en-US" altLang="zh-CN" smtClean="0"/>
              <a:t>2</a:t>
            </a:r>
            <a:r>
              <a:rPr lang="zh-CN" altLang="en-US" smtClean="0"/>
              <a:t>．目录和文件中的不期望的改变</a:t>
            </a:r>
            <a:endParaRPr lang="en-US" altLang="zh-CN" smtClean="0"/>
          </a:p>
          <a:p>
            <a:r>
              <a:rPr lang="en-US" altLang="zh-CN" smtClean="0"/>
              <a:t>3.</a:t>
            </a:r>
            <a:r>
              <a:rPr lang="zh-CN" altLang="en-US" smtClean="0"/>
              <a:t>程序执行中的不期望行为</a:t>
            </a:r>
            <a:endParaRPr lang="en-US" altLang="zh-CN" smtClean="0"/>
          </a:p>
          <a:p>
            <a:r>
              <a:rPr lang="en-US" altLang="zh-CN" smtClean="0"/>
              <a:t>4.</a:t>
            </a:r>
            <a:r>
              <a:rPr lang="zh-CN" altLang="en-US" smtClean="0"/>
              <a:t>物理形式的入侵信息</a:t>
            </a:r>
          </a:p>
          <a:p>
            <a:endParaRPr lang="zh-CN" altLang="en-US" smtClean="0"/>
          </a:p>
          <a:p>
            <a:endParaRPr lang="zh-CN" altLang="en-US" smtClean="0"/>
          </a:p>
          <a:p>
            <a:endParaRPr lang="zh-CN" altLang="en-US" smtClean="0"/>
          </a:p>
        </p:txBody>
      </p:sp>
      <p:sp>
        <p:nvSpPr>
          <p:cNvPr id="3" name="标题 2"/>
          <p:cNvSpPr>
            <a:spLocks noGrp="1"/>
          </p:cNvSpPr>
          <p:nvPr>
            <p:ph type="title"/>
          </p:nvPr>
        </p:nvSpPr>
        <p:spPr/>
        <p:txBody>
          <a:bodyPr/>
          <a:lstStyle/>
          <a:p>
            <a:pPr fontAlgn="auto">
              <a:spcAft>
                <a:spcPts val="0"/>
              </a:spcAft>
              <a:defRPr/>
            </a:pPr>
            <a:r>
              <a:rPr lang="zh-CN" altLang="en-US" dirty="0" smtClean="0"/>
              <a:t>信息收集</a:t>
            </a:r>
            <a:r>
              <a:rPr lang="en-US" dirty="0" smtClean="0"/>
              <a:t> </a:t>
            </a:r>
            <a:endParaRPr lang="zh-CN" alt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内容占位符 1"/>
          <p:cNvSpPr>
            <a:spLocks noGrp="1"/>
          </p:cNvSpPr>
          <p:nvPr>
            <p:ph idx="1"/>
          </p:nvPr>
        </p:nvSpPr>
        <p:spPr/>
        <p:txBody>
          <a:bodyPr/>
          <a:lstStyle/>
          <a:p>
            <a:r>
              <a:rPr lang="zh-CN" altLang="en-US" smtClean="0"/>
              <a:t>数据分析（</a:t>
            </a:r>
            <a:r>
              <a:rPr lang="en-US" altLang="zh-CN" smtClean="0"/>
              <a:t>Analysis Schemes</a:t>
            </a:r>
            <a:r>
              <a:rPr lang="zh-CN" altLang="en-US" smtClean="0"/>
              <a:t>）是入侵检测系统的核心，它的效率高低直接决定了整个入侵检测系统的性能。对上述收集到的有关系统、网络、数据及用户活动的状态和行为等信息，一般通过</a:t>
            </a:r>
            <a:r>
              <a:rPr lang="en-US" altLang="zh-CN" smtClean="0"/>
              <a:t>3</a:t>
            </a:r>
            <a:r>
              <a:rPr lang="zh-CN" altLang="en-US" smtClean="0"/>
              <a:t>种技术手段进行分析：模式匹配，统计分析和完整性分析。其中前两种方法用于实时的入侵检测，而完整性分析则用于事后分析。</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数据分析</a:t>
            </a:r>
            <a:r>
              <a:rPr lang="en-US" b="0" dirty="0" smtClean="0"/>
              <a:t> </a:t>
            </a:r>
            <a:r>
              <a:rPr lang="zh-CN" altLang="en-US" dirty="0" smtClean="0"/>
              <a:t/>
            </a:r>
            <a:br>
              <a:rPr lang="zh-CN" altLang="en-US" dirty="0" smtClean="0"/>
            </a:br>
            <a:endParaRPr lang="zh-CN" alt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
          </p:nvPr>
        </p:nvSpPr>
        <p:spPr/>
        <p:txBody>
          <a:bodyPr>
            <a:normAutofit lnSpcReduction="10000"/>
          </a:bodyPr>
          <a:lstStyle/>
          <a:p>
            <a:pPr marL="365760" indent="-256032" fontAlgn="auto">
              <a:spcAft>
                <a:spcPts val="0"/>
              </a:spcAft>
              <a:buFont typeface="Wingdings 3"/>
              <a:buChar char=""/>
              <a:defRPr/>
            </a:pPr>
            <a:r>
              <a:rPr lang="en-US" altLang="zh-CN" dirty="0" smtClean="0"/>
              <a:t>1.</a:t>
            </a:r>
            <a:r>
              <a:rPr lang="zh-CN" altLang="en-US" dirty="0" smtClean="0"/>
              <a:t>模式匹配的方法</a:t>
            </a:r>
          </a:p>
          <a:p>
            <a:pPr marL="365760" indent="-256032" fontAlgn="auto">
              <a:spcAft>
                <a:spcPts val="0"/>
              </a:spcAft>
              <a:buFont typeface="Wingdings 3"/>
              <a:buChar char=""/>
              <a:defRPr/>
            </a:pPr>
            <a:r>
              <a:rPr lang="zh-CN" altLang="en-US" dirty="0" smtClean="0"/>
              <a:t>模式匹配就是将收集到的信息与已知的网络入侵和系统误用模式数据库进行比较，从而发现违背安全策略的行为。</a:t>
            </a:r>
            <a:endParaRPr lang="en-US" altLang="zh-CN" dirty="0" smtClean="0"/>
          </a:p>
          <a:p>
            <a:pPr marL="365760" indent="-256032" fontAlgn="auto">
              <a:spcAft>
                <a:spcPts val="0"/>
              </a:spcAft>
              <a:buFont typeface="Wingdings 3"/>
              <a:buChar char=""/>
              <a:defRPr/>
            </a:pPr>
            <a:r>
              <a:rPr lang="en-US" altLang="zh-CN" dirty="0" smtClean="0"/>
              <a:t>2.</a:t>
            </a:r>
            <a:r>
              <a:rPr lang="zh-CN" altLang="en-US" dirty="0" smtClean="0"/>
              <a:t>统计分析的方法</a:t>
            </a:r>
          </a:p>
          <a:p>
            <a:pPr marL="365760" indent="-256032" fontAlgn="auto">
              <a:spcAft>
                <a:spcPts val="0"/>
              </a:spcAft>
              <a:buFont typeface="Wingdings 3"/>
              <a:buChar char=""/>
              <a:defRPr/>
            </a:pPr>
            <a:r>
              <a:rPr lang="zh-CN" altLang="en-US" dirty="0" smtClean="0"/>
              <a:t>统计分析方法首先给系统对象</a:t>
            </a:r>
            <a:r>
              <a:rPr lang="en-US" dirty="0" smtClean="0"/>
              <a:t>(</a:t>
            </a:r>
            <a:r>
              <a:rPr lang="zh-CN" altLang="en-US" dirty="0" smtClean="0"/>
              <a:t>如用户、文件、目录和设备等</a:t>
            </a:r>
            <a:r>
              <a:rPr lang="en-US" dirty="0" smtClean="0"/>
              <a:t>)</a:t>
            </a:r>
            <a:r>
              <a:rPr lang="zh-CN" altLang="en-US" dirty="0" smtClean="0"/>
              <a:t>创建一个统计描述，统计</a:t>
            </a:r>
          </a:p>
          <a:p>
            <a:pPr marL="365760" indent="-256032" fontAlgn="auto">
              <a:spcAft>
                <a:spcPts val="0"/>
              </a:spcAft>
              <a:buFont typeface="Wingdings 3"/>
              <a:buChar char=""/>
              <a:defRPr/>
            </a:pPr>
            <a:r>
              <a:rPr lang="zh-CN" altLang="en-US" dirty="0" smtClean="0"/>
              <a:t>正常使用时的一些测量属性</a:t>
            </a:r>
            <a:r>
              <a:rPr lang="en-US" dirty="0" smtClean="0"/>
              <a:t>(</a:t>
            </a:r>
            <a:r>
              <a:rPr lang="zh-CN" altLang="en-US" dirty="0" smtClean="0"/>
              <a:t>如访问次数、操作失败次数和延时等</a:t>
            </a:r>
            <a:r>
              <a:rPr lang="en-US" dirty="0" smtClean="0"/>
              <a:t>)</a:t>
            </a:r>
            <a:r>
              <a:rPr lang="zh-CN" altLang="en-US" dirty="0" smtClean="0"/>
              <a:t>。测量属性的平均值将被用来与网络、系统的行为进行比较，任何观察值在正常值范围之外时，就认为有入侵发生。</a:t>
            </a:r>
            <a:endParaRPr lang="zh-CN" altLang="en-US" dirty="0"/>
          </a:p>
        </p:txBody>
      </p:sp>
      <p:sp>
        <p:nvSpPr>
          <p:cNvPr id="3" name="标题 2"/>
          <p:cNvSpPr>
            <a:spLocks noGrp="1"/>
          </p:cNvSpPr>
          <p:nvPr>
            <p:ph type="title"/>
          </p:nvPr>
        </p:nvSpPr>
        <p:spPr/>
        <p:txBody>
          <a:bodyPr/>
          <a:lstStyle/>
          <a:p>
            <a:pPr fontAlgn="auto">
              <a:spcAft>
                <a:spcPts val="0"/>
              </a:spcAft>
              <a:defRPr/>
            </a:pPr>
            <a:r>
              <a:rPr lang="zh-CN" altLang="en-US" b="0" dirty="0" smtClean="0"/>
              <a:t>数据分析</a:t>
            </a:r>
            <a:endParaRPr lang="zh-CN" alt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内容占位符 1"/>
          <p:cNvSpPr>
            <a:spLocks noGrp="1"/>
          </p:cNvSpPr>
          <p:nvPr>
            <p:ph idx="1"/>
          </p:nvPr>
        </p:nvSpPr>
        <p:spPr/>
        <p:txBody>
          <a:bodyPr/>
          <a:lstStyle/>
          <a:p>
            <a:r>
              <a:rPr lang="en-US" altLang="zh-CN" smtClean="0"/>
              <a:t>3.</a:t>
            </a:r>
            <a:r>
              <a:rPr lang="zh-CN" altLang="en-US" smtClean="0"/>
              <a:t>完整性分析的方法</a:t>
            </a:r>
          </a:p>
          <a:p>
            <a:r>
              <a:rPr lang="zh-CN" altLang="en-US" smtClean="0"/>
              <a:t>完整性分析主要关注某个文件或对象是否被更改，这经常包括文件和目录的内容及属</a:t>
            </a:r>
          </a:p>
          <a:p>
            <a:r>
              <a:rPr lang="zh-CN" altLang="en-US" smtClean="0"/>
              <a:t>性的变化。完整性分析在发现被更改的、被特洛伊化的应用程序方面特别有效。完整性分析利用强有力的加密机制</a:t>
            </a:r>
            <a:r>
              <a:rPr lang="en-US" altLang="zh-CN" smtClean="0"/>
              <a:t>(</a:t>
            </a:r>
            <a:r>
              <a:rPr lang="zh-CN" altLang="en-US" smtClean="0"/>
              <a:t>如：消息摘要函数</a:t>
            </a:r>
            <a:r>
              <a:rPr lang="en-US" altLang="zh-CN" smtClean="0"/>
              <a:t>)</a:t>
            </a:r>
            <a:r>
              <a:rPr lang="zh-CN" altLang="en-US" smtClean="0"/>
              <a:t>，能识别哪怕是微小的变化。</a:t>
            </a:r>
          </a:p>
        </p:txBody>
      </p:sp>
      <p:sp>
        <p:nvSpPr>
          <p:cNvPr id="3" name="标题 2"/>
          <p:cNvSpPr>
            <a:spLocks noGrp="1"/>
          </p:cNvSpPr>
          <p:nvPr>
            <p:ph type="title"/>
          </p:nvPr>
        </p:nvSpPr>
        <p:spPr/>
        <p:txBody>
          <a:bodyPr/>
          <a:lstStyle/>
          <a:p>
            <a:pPr fontAlgn="auto">
              <a:spcAft>
                <a:spcPts val="0"/>
              </a:spcAft>
              <a:defRPr/>
            </a:pPr>
            <a:r>
              <a:rPr lang="zh-CN" altLang="en-US" b="0" dirty="0" smtClean="0"/>
              <a:t>数据分析</a:t>
            </a:r>
            <a:endParaRPr lang="zh-CN" alt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内容占位符 1"/>
          <p:cNvSpPr>
            <a:spLocks noGrp="1"/>
          </p:cNvSpPr>
          <p:nvPr>
            <p:ph idx="1"/>
          </p:nvPr>
        </p:nvSpPr>
        <p:spPr/>
        <p:txBody>
          <a:bodyPr/>
          <a:lstStyle/>
          <a:p>
            <a:r>
              <a:rPr lang="zh-CN" altLang="en-US" smtClean="0"/>
              <a:t>数据分析发现入侵迹象后，入侵检测系统的下一步工作就是响应。而响应并不局限于对可疑的攻击者。目前的入侵检测系统一般采取下列响应。将分析结果记录在日志文件中，并产生相应的报告。触发警报，如在系统管理员的桌面上产生一个告警标志位，向系统管理员发送传呼或电子邮件等等。修改入侵检测系统或目标系统，如终止进程、切断攻击者的网络连接，或更改防火墙配置等。</a:t>
            </a:r>
          </a:p>
          <a:p>
            <a:endParaRPr lang="zh-CN" altLang="en-US" smtClean="0"/>
          </a:p>
        </p:txBody>
      </p:sp>
      <p:sp>
        <p:nvSpPr>
          <p:cNvPr id="3" name="标题 2"/>
          <p:cNvSpPr>
            <a:spLocks noGrp="1"/>
          </p:cNvSpPr>
          <p:nvPr>
            <p:ph type="title"/>
          </p:nvPr>
        </p:nvSpPr>
        <p:spPr/>
        <p:txBody>
          <a:bodyPr>
            <a:normAutofit fontScale="90000"/>
          </a:bodyPr>
          <a:lstStyle/>
          <a:p>
            <a:pPr fontAlgn="auto">
              <a:spcAft>
                <a:spcPts val="0"/>
              </a:spcAft>
              <a:defRPr/>
            </a:pPr>
            <a:r>
              <a:rPr lang="zh-CN" altLang="en-US" b="0" dirty="0" smtClean="0"/>
              <a:t> 响应</a:t>
            </a:r>
            <a:r>
              <a:rPr lang="en-US" b="0" dirty="0" smtClean="0"/>
              <a:t> </a:t>
            </a:r>
            <a:r>
              <a:rPr lang="zh-CN" altLang="en-US" dirty="0" smtClean="0"/>
              <a:t/>
            </a:r>
            <a:br>
              <a:rPr lang="zh-CN" altLang="en-US" dirty="0" smtClean="0"/>
            </a:b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内容占位符 1"/>
          <p:cNvSpPr>
            <a:spLocks noGrp="1"/>
          </p:cNvSpPr>
          <p:nvPr>
            <p:ph idx="1"/>
          </p:nvPr>
        </p:nvSpPr>
        <p:spPr/>
        <p:txBody>
          <a:bodyPr/>
          <a:lstStyle/>
          <a:p>
            <a:r>
              <a:rPr lang="en-US" altLang="zh-CN" smtClean="0"/>
              <a:t> </a:t>
            </a:r>
            <a:r>
              <a:rPr lang="zh-CN" altLang="en-US" smtClean="0"/>
              <a:t>目前国内外许多公司都开发入侵检测系统，有的作为独立的产品，有的作为防火墙的一部分部分，其结构和功能也不尽相同。如：</a:t>
            </a:r>
            <a:r>
              <a:rPr lang="en-US" altLang="zh-CN" smtClean="0"/>
              <a:t>Cisco</a:t>
            </a:r>
            <a:r>
              <a:rPr lang="zh-CN" altLang="en-US" smtClean="0"/>
              <a:t>公司的</a:t>
            </a:r>
            <a:r>
              <a:rPr lang="en-US" altLang="zh-CN" smtClean="0"/>
              <a:t>NetRanger</a:t>
            </a:r>
            <a:r>
              <a:rPr lang="zh-CN" altLang="en-US" smtClean="0"/>
              <a:t>、</a:t>
            </a:r>
            <a:r>
              <a:rPr lang="en-US" altLang="zh-CN" smtClean="0"/>
              <a:t>NAI</a:t>
            </a:r>
            <a:r>
              <a:rPr lang="zh-CN" altLang="en-US" smtClean="0"/>
              <a:t>公司的</a:t>
            </a:r>
            <a:r>
              <a:rPr lang="en-US" altLang="zh-CN" smtClean="0"/>
              <a:t>Cybercop</a:t>
            </a:r>
            <a:r>
              <a:rPr lang="zh-CN" altLang="en-US" smtClean="0"/>
              <a:t>是基于网络的入侵检测系统，</a:t>
            </a:r>
            <a:r>
              <a:rPr lang="en-US" altLang="zh-CN" smtClean="0"/>
              <a:t>ISS</a:t>
            </a:r>
            <a:r>
              <a:rPr lang="zh-CN" altLang="en-US" smtClean="0"/>
              <a:t>公司的</a:t>
            </a:r>
            <a:r>
              <a:rPr lang="en-US" altLang="zh-CN" smtClean="0"/>
              <a:t>RealSecure</a:t>
            </a:r>
            <a:r>
              <a:rPr lang="zh-CN" altLang="en-US" smtClean="0"/>
              <a:t>是分布式的入侵检测系统，</a:t>
            </a:r>
            <a:r>
              <a:rPr lang="en-US" altLang="zh-CN" smtClean="0"/>
              <a:t>Trusted Information System</a:t>
            </a:r>
            <a:r>
              <a:rPr lang="zh-CN" altLang="en-US" smtClean="0"/>
              <a:t>公司的</a:t>
            </a:r>
            <a:r>
              <a:rPr lang="en-US" altLang="zh-CN" smtClean="0"/>
              <a:t>StallKers</a:t>
            </a:r>
            <a:r>
              <a:rPr lang="zh-CN" altLang="en-US" smtClean="0"/>
              <a:t>是基于主机的检测系统等。</a:t>
            </a:r>
          </a:p>
        </p:txBody>
      </p:sp>
      <p:sp>
        <p:nvSpPr>
          <p:cNvPr id="3" name="标题 2"/>
          <p:cNvSpPr>
            <a:spLocks noGrp="1"/>
          </p:cNvSpPr>
          <p:nvPr>
            <p:ph type="title"/>
          </p:nvPr>
        </p:nvSpPr>
        <p:spPr/>
        <p:txBody>
          <a:bodyPr/>
          <a:lstStyle/>
          <a:p>
            <a:pPr fontAlgn="auto">
              <a:spcAft>
                <a:spcPts val="0"/>
              </a:spcAft>
              <a:defRPr/>
            </a:pPr>
            <a:r>
              <a:rPr lang="zh-CN" altLang="en-US" dirty="0" smtClean="0"/>
              <a:t>入侵检测工具介绍</a:t>
            </a:r>
            <a:endParaRPr lang="zh-CN" altLang="en-US"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3"/>
          <p:cNvSpPr>
            <a:spLocks noGrp="1"/>
          </p:cNvSpPr>
          <p:nvPr>
            <p:ph type="body" idx="4294967295"/>
          </p:nvPr>
        </p:nvSpPr>
        <p:spPr/>
        <p:txBody>
          <a:bodyPr/>
          <a:lstStyle/>
          <a:p>
            <a:endParaRPr lang="zh-CN" altLang="en-US" smtClean="0"/>
          </a:p>
          <a:p>
            <a:endParaRPr lang="zh-CN" altLang="en-US" smtClean="0"/>
          </a:p>
          <a:p>
            <a:pPr algn="ctr"/>
            <a:r>
              <a:rPr lang="zh-CN" altLang="en-US" sz="6600" b="1" smtClean="0"/>
              <a:t>本章结束</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内容占位符 1"/>
          <p:cNvSpPr>
            <a:spLocks noGrp="1"/>
          </p:cNvSpPr>
          <p:nvPr>
            <p:ph idx="1"/>
          </p:nvPr>
        </p:nvSpPr>
        <p:spPr/>
        <p:txBody>
          <a:bodyPr/>
          <a:lstStyle/>
          <a:p>
            <a:endParaRPr lang="zh-CN" altLang="en-US" smtClean="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内容占位符 1"/>
          <p:cNvSpPr>
            <a:spLocks noGrp="1"/>
          </p:cNvSpPr>
          <p:nvPr>
            <p:ph idx="1"/>
          </p:nvPr>
        </p:nvSpPr>
        <p:spPr/>
        <p:txBody>
          <a:bodyPr/>
          <a:lstStyle/>
          <a:p>
            <a:endParaRPr lang="zh-CN" altLang="en-US" smtClean="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内容占位符 1"/>
          <p:cNvSpPr>
            <a:spLocks noGrp="1"/>
          </p:cNvSpPr>
          <p:nvPr>
            <p:ph idx="1"/>
          </p:nvPr>
        </p:nvSpPr>
        <p:spPr/>
        <p:txBody>
          <a:bodyPr/>
          <a:lstStyle/>
          <a:p>
            <a:endParaRPr lang="zh-CN" altLang="en-US" smtClean="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内容占位符 1"/>
          <p:cNvSpPr>
            <a:spLocks noGrp="1"/>
          </p:cNvSpPr>
          <p:nvPr>
            <p:ph idx="1"/>
          </p:nvPr>
        </p:nvSpPr>
        <p:spPr/>
        <p:txBody>
          <a:bodyPr/>
          <a:lstStyle/>
          <a:p>
            <a:r>
              <a:rPr lang="en-US" altLang="zh-CN" smtClean="0"/>
              <a:t> 2</a:t>
            </a:r>
            <a:r>
              <a:rPr lang="zh-CN" altLang="en-US" smtClean="0"/>
              <a:t>．防火墙可以强化网络安全策略</a:t>
            </a:r>
          </a:p>
          <a:p>
            <a:r>
              <a:rPr lang="en-US" altLang="zh-CN" smtClean="0"/>
              <a:t>    </a:t>
            </a:r>
            <a:r>
              <a:rPr lang="zh-CN" altLang="en-US" smtClean="0"/>
              <a:t>通过以防火墙为中心的安全方案配置，能将所有安全软件</a:t>
            </a:r>
            <a:r>
              <a:rPr lang="en-US" altLang="zh-CN" smtClean="0"/>
              <a:t>(</a:t>
            </a:r>
            <a:r>
              <a:rPr lang="zh-CN" altLang="en-US" smtClean="0"/>
              <a:t>如口令、加密、身份认证、</a:t>
            </a:r>
          </a:p>
          <a:p>
            <a:r>
              <a:rPr lang="zh-CN" altLang="en-US" smtClean="0"/>
              <a:t>市计等</a:t>
            </a:r>
            <a:r>
              <a:rPr lang="en-US" altLang="zh-CN" smtClean="0"/>
              <a:t>)</a:t>
            </a:r>
            <a:r>
              <a:rPr lang="zh-CN" altLang="en-US" smtClean="0"/>
              <a:t>配置在防火墙上。与将网络安全问题分散到各个主机上相比，防火墙的集中安全管</a:t>
            </a:r>
          </a:p>
          <a:p>
            <a:r>
              <a:rPr lang="zh-CN" altLang="en-US" smtClean="0"/>
              <a:t>理更经济。例如在网络访问时，一次</a:t>
            </a:r>
            <a:r>
              <a:rPr lang="en-US" altLang="zh-CN" smtClean="0"/>
              <a:t>—</a:t>
            </a:r>
            <a:r>
              <a:rPr lang="zh-CN" altLang="en-US" smtClean="0"/>
              <a:t>密口令系统和其他的身份认证系统完全可以不必分散</a:t>
            </a:r>
          </a:p>
          <a:p>
            <a:r>
              <a:rPr lang="zh-CN" altLang="en-US" smtClean="0"/>
              <a:t>在各个主机上，而集中在防火墙一身上。</a:t>
            </a:r>
          </a:p>
        </p:txBody>
      </p:sp>
      <p:sp>
        <p:nvSpPr>
          <p:cNvPr id="3" name="标题 2"/>
          <p:cNvSpPr>
            <a:spLocks noGrp="1"/>
          </p:cNvSpPr>
          <p:nvPr>
            <p:ph type="title"/>
          </p:nvPr>
        </p:nvSpPr>
        <p:spPr/>
        <p:txBody>
          <a:bodyPr/>
          <a:lstStyle/>
          <a:p>
            <a:pPr fontAlgn="auto">
              <a:spcAft>
                <a:spcPts val="0"/>
              </a:spcAft>
              <a:defRPr/>
            </a:pPr>
            <a:r>
              <a:rPr lang="zh-CN" altLang="en-US" dirty="0" smtClean="0"/>
              <a:t>防火墙的作用</a:t>
            </a:r>
            <a:endParaRPr lang="zh-CN" altLang="en-US" dirty="0"/>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内容占位符 1"/>
          <p:cNvSpPr>
            <a:spLocks noGrp="1"/>
          </p:cNvSpPr>
          <p:nvPr>
            <p:ph idx="1"/>
          </p:nvPr>
        </p:nvSpPr>
        <p:spPr/>
        <p:txBody>
          <a:bodyPr/>
          <a:lstStyle/>
          <a:p>
            <a:endParaRPr lang="zh-CN" altLang="en-US" smtClean="0"/>
          </a:p>
        </p:txBody>
      </p:sp>
      <p:sp>
        <p:nvSpPr>
          <p:cNvPr id="3" name="标题 2"/>
          <p:cNvSpPr>
            <a:spLocks noGrp="1"/>
          </p:cNvSpPr>
          <p:nvPr>
            <p:ph type="title"/>
          </p:nvPr>
        </p:nvSpPr>
        <p:spPr/>
        <p:txBody>
          <a:bodyPr/>
          <a:lstStyle/>
          <a:p>
            <a:pPr fontAlgn="auto">
              <a:spcAft>
                <a:spcPts val="0"/>
              </a:spcAft>
              <a:defRPr/>
            </a:pPr>
            <a:endParaRPr lang="zh-CN" alt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聚合">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聚合">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聚合">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Override1.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115</TotalTime>
  <Words>11889</Words>
  <Application>Microsoft Office PowerPoint</Application>
  <PresentationFormat>全屏显示(4:3)</PresentationFormat>
  <Paragraphs>205</Paragraphs>
  <Slides>90</Slides>
  <Notes>0</Notes>
  <HiddenSlides>0</HiddenSlides>
  <MMClips>0</MMClips>
  <ScaleCrop>false</ScaleCrop>
  <HeadingPairs>
    <vt:vector size="6" baseType="variant">
      <vt:variant>
        <vt:lpstr>已用的字体</vt:lpstr>
      </vt:variant>
      <vt:variant>
        <vt:i4>8</vt:i4>
      </vt:variant>
      <vt:variant>
        <vt:lpstr>演示文稿设计模板</vt:lpstr>
      </vt:variant>
      <vt:variant>
        <vt:i4>8</vt:i4>
      </vt:variant>
      <vt:variant>
        <vt:lpstr>幻灯片标题</vt:lpstr>
      </vt:variant>
      <vt:variant>
        <vt:i4>90</vt:i4>
      </vt:variant>
    </vt:vector>
  </HeadingPairs>
  <TitlesOfParts>
    <vt:vector size="106" baseType="lpstr">
      <vt:lpstr>Lucida Sans Unicode</vt:lpstr>
      <vt:lpstr>黑体</vt:lpstr>
      <vt:lpstr>Arial</vt:lpstr>
      <vt:lpstr>Wingdings 3</vt:lpstr>
      <vt:lpstr>Verdana</vt:lpstr>
      <vt:lpstr>Wingdings 2</vt:lpstr>
      <vt:lpstr>Calibri</vt:lpstr>
      <vt:lpstr>宋体</vt:lpstr>
      <vt:lpstr>聚合</vt:lpstr>
      <vt:lpstr>聚合</vt:lpstr>
      <vt:lpstr>聚合</vt:lpstr>
      <vt:lpstr>聚合</vt:lpstr>
      <vt:lpstr>聚合</vt:lpstr>
      <vt:lpstr>聚合</vt:lpstr>
      <vt:lpstr>聚合</vt:lpstr>
      <vt:lpstr>聚合</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第5章  防火墙与入侵检测系统 </dc:title>
  <dc:creator>Administrator</dc:creator>
  <cp:lastModifiedBy>MS USER</cp:lastModifiedBy>
  <cp:revision>37</cp:revision>
  <dcterms:created xsi:type="dcterms:W3CDTF">2009-08-15T09:00:24Z</dcterms:created>
  <dcterms:modified xsi:type="dcterms:W3CDTF">2010-05-26T02:41:38Z</dcterms:modified>
</cp:coreProperties>
</file>