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51" r:id="rId1"/>
    <p:sldMasterId id="2147483753" r:id="rId2"/>
  </p:sldMasterIdLst>
  <p:notesMasterIdLst>
    <p:notesMasterId r:id="rId57"/>
  </p:notesMasterIdLst>
  <p:handoutMasterIdLst>
    <p:handoutMasterId r:id="rId58"/>
  </p:handoutMasterIdLst>
  <p:sldIdLst>
    <p:sldId id="370" r:id="rId3"/>
    <p:sldId id="371" r:id="rId4"/>
    <p:sldId id="276" r:id="rId5"/>
    <p:sldId id="409" r:id="rId6"/>
    <p:sldId id="410" r:id="rId7"/>
    <p:sldId id="373" r:id="rId8"/>
    <p:sldId id="372" r:id="rId9"/>
    <p:sldId id="411" r:id="rId10"/>
    <p:sldId id="412" r:id="rId11"/>
    <p:sldId id="413" r:id="rId12"/>
    <p:sldId id="414" r:id="rId13"/>
    <p:sldId id="415" r:id="rId14"/>
    <p:sldId id="416" r:id="rId15"/>
    <p:sldId id="417" r:id="rId16"/>
    <p:sldId id="418" r:id="rId17"/>
    <p:sldId id="453" r:id="rId18"/>
    <p:sldId id="419" r:id="rId19"/>
    <p:sldId id="420" r:id="rId20"/>
    <p:sldId id="421" r:id="rId21"/>
    <p:sldId id="422" r:id="rId22"/>
    <p:sldId id="423" r:id="rId23"/>
    <p:sldId id="424" r:id="rId24"/>
    <p:sldId id="425" r:id="rId25"/>
    <p:sldId id="426" r:id="rId26"/>
    <p:sldId id="427" r:id="rId27"/>
    <p:sldId id="428" r:id="rId28"/>
    <p:sldId id="429" r:id="rId29"/>
    <p:sldId id="430" r:id="rId30"/>
    <p:sldId id="431" r:id="rId31"/>
    <p:sldId id="432" r:id="rId32"/>
    <p:sldId id="433" r:id="rId33"/>
    <p:sldId id="434" r:id="rId34"/>
    <p:sldId id="435" r:id="rId35"/>
    <p:sldId id="436" r:id="rId36"/>
    <p:sldId id="437" r:id="rId37"/>
    <p:sldId id="438" r:id="rId38"/>
    <p:sldId id="439" r:id="rId39"/>
    <p:sldId id="440" r:id="rId40"/>
    <p:sldId id="441" r:id="rId41"/>
    <p:sldId id="442" r:id="rId42"/>
    <p:sldId id="443" r:id="rId43"/>
    <p:sldId id="454" r:id="rId44"/>
    <p:sldId id="444" r:id="rId45"/>
    <p:sldId id="445" r:id="rId46"/>
    <p:sldId id="446" r:id="rId47"/>
    <p:sldId id="447" r:id="rId48"/>
    <p:sldId id="455" r:id="rId49"/>
    <p:sldId id="448" r:id="rId50"/>
    <p:sldId id="449" r:id="rId51"/>
    <p:sldId id="450" r:id="rId52"/>
    <p:sldId id="451" r:id="rId53"/>
    <p:sldId id="452" r:id="rId54"/>
    <p:sldId id="456" r:id="rId55"/>
    <p:sldId id="273" r:id="rId5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CC66"/>
    <a:srgbClr val="EE9A3E"/>
    <a:srgbClr val="FFCC00"/>
    <a:srgbClr val="FF9966"/>
    <a:srgbClr val="FFFFCC"/>
    <a:srgbClr val="FF9900"/>
    <a:srgbClr val="99CCFF"/>
    <a:srgbClr val="111111"/>
    <a:srgbClr val="0033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67" autoAdjust="0"/>
    <p:restoredTop sz="94675" autoAdjust="0"/>
  </p:normalViewPr>
  <p:slideViewPr>
    <p:cSldViewPr>
      <p:cViewPr varScale="1">
        <p:scale>
          <a:sx n="84" d="100"/>
          <a:sy n="84" d="100"/>
        </p:scale>
        <p:origin x="-1434" y="-78"/>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4" d="100"/>
          <a:sy n="54" d="100"/>
        </p:scale>
        <p:origin x="-2928"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CC2FCA-F243-4997-96AA-551F8202BEFF}" type="doc">
      <dgm:prSet loTypeId="urn:microsoft.com/office/officeart/2005/8/layout/vProcess5" loCatId="process" qsTypeId="urn:microsoft.com/office/officeart/2005/8/quickstyle/3d2" qsCatId="3D" csTypeId="urn:microsoft.com/office/officeart/2005/8/colors/colorful2" csCatId="colorful"/>
      <dgm:spPr/>
      <dgm:t>
        <a:bodyPr/>
        <a:lstStyle/>
        <a:p>
          <a:endParaRPr lang="zh-CN" altLang="en-US"/>
        </a:p>
      </dgm:t>
    </dgm:pt>
    <dgm:pt modelId="{4FCE584B-DDCC-4682-B44B-650E6AAD80C0}">
      <dgm:prSet/>
      <dgm:spPr/>
      <dgm:t>
        <a:bodyPr/>
        <a:lstStyle/>
        <a:p>
          <a:pPr rtl="0"/>
          <a:r>
            <a:rPr lang="en-US" b="1" dirty="0" smtClean="0">
              <a:solidFill>
                <a:srgbClr val="FF6600"/>
              </a:solidFill>
            </a:rPr>
            <a:t>2.1.1</a:t>
          </a:r>
          <a:r>
            <a:rPr lang="zh-CN" b="1" dirty="0" smtClean="0">
              <a:solidFill>
                <a:srgbClr val="FF6600"/>
              </a:solidFill>
            </a:rPr>
            <a:t>安全防范系统</a:t>
          </a:r>
          <a:endParaRPr lang="zh-CN" dirty="0">
            <a:solidFill>
              <a:srgbClr val="FF6600"/>
            </a:solidFill>
          </a:endParaRPr>
        </a:p>
      </dgm:t>
    </dgm:pt>
    <dgm:pt modelId="{7433B293-F891-4148-8D1E-5A656554DF94}" type="parTrans" cxnId="{CCB9EFDE-8058-4AFF-B033-68A80CF80B58}">
      <dgm:prSet/>
      <dgm:spPr/>
      <dgm:t>
        <a:bodyPr/>
        <a:lstStyle/>
        <a:p>
          <a:endParaRPr lang="zh-CN" altLang="en-US"/>
        </a:p>
      </dgm:t>
    </dgm:pt>
    <dgm:pt modelId="{186EB89D-92F7-4C13-B34D-706566F9F3FD}" type="sibTrans" cxnId="{CCB9EFDE-8058-4AFF-B033-68A80CF80B58}">
      <dgm:prSet/>
      <dgm:spPr/>
      <dgm:t>
        <a:bodyPr/>
        <a:lstStyle/>
        <a:p>
          <a:endParaRPr lang="zh-CN" altLang="en-US"/>
        </a:p>
      </dgm:t>
    </dgm:pt>
    <dgm:pt modelId="{3297B01C-CCD0-4152-B67C-678242A28788}">
      <dgm:prSet/>
      <dgm:spPr/>
      <dgm:t>
        <a:bodyPr/>
        <a:lstStyle/>
        <a:p>
          <a:pPr rtl="0"/>
          <a:r>
            <a:rPr lang="en-US" b="1" dirty="0" smtClean="0">
              <a:solidFill>
                <a:srgbClr val="FF6600"/>
              </a:solidFill>
            </a:rPr>
            <a:t>2.1.2</a:t>
          </a:r>
          <a:r>
            <a:rPr lang="zh-CN" b="1" dirty="0" smtClean="0">
              <a:solidFill>
                <a:srgbClr val="FF6600"/>
              </a:solidFill>
            </a:rPr>
            <a:t>安防系统发展现状</a:t>
          </a:r>
          <a:endParaRPr lang="zh-CN" dirty="0">
            <a:solidFill>
              <a:srgbClr val="FF6600"/>
            </a:solidFill>
          </a:endParaRPr>
        </a:p>
      </dgm:t>
    </dgm:pt>
    <dgm:pt modelId="{8E59DA01-D0F1-4F79-B16E-7EC10C0A3D7F}" type="parTrans" cxnId="{5AB3B3C1-41D5-43E3-A1CC-A43D994C3AFA}">
      <dgm:prSet/>
      <dgm:spPr/>
      <dgm:t>
        <a:bodyPr/>
        <a:lstStyle/>
        <a:p>
          <a:endParaRPr lang="zh-CN" altLang="en-US"/>
        </a:p>
      </dgm:t>
    </dgm:pt>
    <dgm:pt modelId="{150BF55F-61BC-4605-BC71-B1392B1A2EE7}" type="sibTrans" cxnId="{5AB3B3C1-41D5-43E3-A1CC-A43D994C3AFA}">
      <dgm:prSet/>
      <dgm:spPr/>
      <dgm:t>
        <a:bodyPr/>
        <a:lstStyle/>
        <a:p>
          <a:endParaRPr lang="zh-CN" altLang="en-US"/>
        </a:p>
      </dgm:t>
    </dgm:pt>
    <dgm:pt modelId="{26385E4A-3C74-40CC-900B-7E4971B7E3AC}">
      <dgm:prSet/>
      <dgm:spPr/>
      <dgm:t>
        <a:bodyPr/>
        <a:lstStyle/>
        <a:p>
          <a:pPr rtl="0"/>
          <a:r>
            <a:rPr lang="en-US" b="1" dirty="0" smtClean="0">
              <a:solidFill>
                <a:srgbClr val="FF6600"/>
              </a:solidFill>
            </a:rPr>
            <a:t>2.1.3</a:t>
          </a:r>
          <a:r>
            <a:rPr lang="zh-CN" b="1" dirty="0" smtClean="0">
              <a:solidFill>
                <a:srgbClr val="FF6600"/>
              </a:solidFill>
            </a:rPr>
            <a:t>智能安防监控系统</a:t>
          </a:r>
          <a:endParaRPr lang="zh-CN" dirty="0">
            <a:solidFill>
              <a:srgbClr val="FF6600"/>
            </a:solidFill>
          </a:endParaRPr>
        </a:p>
      </dgm:t>
    </dgm:pt>
    <dgm:pt modelId="{B168ABA9-DD00-4267-80C5-D7961D212642}" type="parTrans" cxnId="{B312A201-84C9-4419-B8C7-BDEA1BDB6BC3}">
      <dgm:prSet/>
      <dgm:spPr/>
      <dgm:t>
        <a:bodyPr/>
        <a:lstStyle/>
        <a:p>
          <a:endParaRPr lang="zh-CN" altLang="en-US"/>
        </a:p>
      </dgm:t>
    </dgm:pt>
    <dgm:pt modelId="{B48DFFCF-CE56-4257-A97F-28FD442FF239}" type="sibTrans" cxnId="{B312A201-84C9-4419-B8C7-BDEA1BDB6BC3}">
      <dgm:prSet/>
      <dgm:spPr/>
      <dgm:t>
        <a:bodyPr/>
        <a:lstStyle/>
        <a:p>
          <a:endParaRPr lang="zh-CN" altLang="en-US"/>
        </a:p>
      </dgm:t>
    </dgm:pt>
    <dgm:pt modelId="{1A489515-83E9-4437-B894-B8B4D1F87C2A}">
      <dgm:prSet/>
      <dgm:spPr/>
      <dgm:t>
        <a:bodyPr/>
        <a:lstStyle/>
        <a:p>
          <a:pPr rtl="0"/>
          <a:r>
            <a:rPr lang="en-US" b="1" dirty="0" smtClean="0">
              <a:solidFill>
                <a:srgbClr val="FF6600"/>
              </a:solidFill>
            </a:rPr>
            <a:t>2.1.4</a:t>
          </a:r>
          <a:r>
            <a:rPr lang="zh-CN" b="1" dirty="0" smtClean="0">
              <a:solidFill>
                <a:srgbClr val="FF6600"/>
              </a:solidFill>
            </a:rPr>
            <a:t>大数据下的智能安防系统</a:t>
          </a:r>
          <a:endParaRPr lang="zh-CN" dirty="0">
            <a:solidFill>
              <a:srgbClr val="FF6600"/>
            </a:solidFill>
          </a:endParaRPr>
        </a:p>
      </dgm:t>
    </dgm:pt>
    <dgm:pt modelId="{82D4CCAE-78C6-4A3B-9367-D80F68E4C4DC}" type="parTrans" cxnId="{4E7B4571-1391-410F-9E39-353D9214F7E0}">
      <dgm:prSet/>
      <dgm:spPr/>
      <dgm:t>
        <a:bodyPr/>
        <a:lstStyle/>
        <a:p>
          <a:endParaRPr lang="zh-CN" altLang="en-US"/>
        </a:p>
      </dgm:t>
    </dgm:pt>
    <dgm:pt modelId="{52B6BB91-C680-4EE4-9283-789A7E9FC2BD}" type="sibTrans" cxnId="{4E7B4571-1391-410F-9E39-353D9214F7E0}">
      <dgm:prSet/>
      <dgm:spPr/>
      <dgm:t>
        <a:bodyPr/>
        <a:lstStyle/>
        <a:p>
          <a:endParaRPr lang="zh-CN" altLang="en-US"/>
        </a:p>
      </dgm:t>
    </dgm:pt>
    <dgm:pt modelId="{03C98AAF-E6CD-4AB3-944D-60FAD9E2C9B1}">
      <dgm:prSet/>
      <dgm:spPr/>
      <dgm:t>
        <a:bodyPr/>
        <a:lstStyle/>
        <a:p>
          <a:pPr rtl="0"/>
          <a:r>
            <a:rPr lang="en-US" b="1" dirty="0" smtClean="0">
              <a:solidFill>
                <a:srgbClr val="FF6600"/>
              </a:solidFill>
            </a:rPr>
            <a:t>2.1.5</a:t>
          </a:r>
          <a:r>
            <a:rPr lang="zh-CN" b="1" dirty="0" smtClean="0">
              <a:solidFill>
                <a:srgbClr val="FF6600"/>
              </a:solidFill>
            </a:rPr>
            <a:t>国内外技术及行业发展状况</a:t>
          </a:r>
          <a:endParaRPr lang="zh-CN" dirty="0">
            <a:solidFill>
              <a:srgbClr val="FF6600"/>
            </a:solidFill>
          </a:endParaRPr>
        </a:p>
      </dgm:t>
    </dgm:pt>
    <dgm:pt modelId="{F1FA60EC-B2BC-4D2D-A67D-6EE87A5D2C58}" type="parTrans" cxnId="{63AD61FB-1990-4904-96E6-1A9A2C2F19BB}">
      <dgm:prSet/>
      <dgm:spPr/>
      <dgm:t>
        <a:bodyPr/>
        <a:lstStyle/>
        <a:p>
          <a:endParaRPr lang="zh-CN" altLang="en-US"/>
        </a:p>
      </dgm:t>
    </dgm:pt>
    <dgm:pt modelId="{156A74D1-92AA-4A4A-82FB-E7596296CA5D}" type="sibTrans" cxnId="{63AD61FB-1990-4904-96E6-1A9A2C2F19BB}">
      <dgm:prSet/>
      <dgm:spPr/>
      <dgm:t>
        <a:bodyPr/>
        <a:lstStyle/>
        <a:p>
          <a:endParaRPr lang="zh-CN" altLang="en-US"/>
        </a:p>
      </dgm:t>
    </dgm:pt>
    <dgm:pt modelId="{2352AC7C-24DB-460F-B756-62F4DFF637F6}">
      <dgm:prSet/>
      <dgm:spPr/>
      <dgm:t>
        <a:bodyPr/>
        <a:lstStyle/>
        <a:p>
          <a:pPr rtl="0"/>
          <a:endParaRPr lang="zh-CN" dirty="0"/>
        </a:p>
      </dgm:t>
    </dgm:pt>
    <dgm:pt modelId="{781EF2C8-D170-4A59-9971-45BF7F8EC93A}" type="parTrans" cxnId="{0694F11D-BDA9-42AA-8452-36D8441931A4}">
      <dgm:prSet/>
      <dgm:spPr/>
      <dgm:t>
        <a:bodyPr/>
        <a:lstStyle/>
        <a:p>
          <a:endParaRPr lang="zh-CN" altLang="en-US"/>
        </a:p>
      </dgm:t>
    </dgm:pt>
    <dgm:pt modelId="{9C884AFD-2DD1-47F8-BCC9-77587EA7682A}" type="sibTrans" cxnId="{0694F11D-BDA9-42AA-8452-36D8441931A4}">
      <dgm:prSet/>
      <dgm:spPr/>
      <dgm:t>
        <a:bodyPr/>
        <a:lstStyle/>
        <a:p>
          <a:endParaRPr lang="zh-CN" altLang="en-US"/>
        </a:p>
      </dgm:t>
    </dgm:pt>
    <dgm:pt modelId="{4E3A7309-3C1B-4D08-82CF-99480FBB51B4}" type="pres">
      <dgm:prSet presAssocID="{6CCC2FCA-F243-4997-96AA-551F8202BEFF}" presName="outerComposite" presStyleCnt="0">
        <dgm:presLayoutVars>
          <dgm:chMax val="5"/>
          <dgm:dir/>
          <dgm:resizeHandles val="exact"/>
        </dgm:presLayoutVars>
      </dgm:prSet>
      <dgm:spPr/>
    </dgm:pt>
    <dgm:pt modelId="{194179B3-5DB7-4B77-BB82-4CBC28389E7C}" type="pres">
      <dgm:prSet presAssocID="{6CCC2FCA-F243-4997-96AA-551F8202BEFF}" presName="dummyMaxCanvas" presStyleCnt="0">
        <dgm:presLayoutVars/>
      </dgm:prSet>
      <dgm:spPr/>
    </dgm:pt>
    <dgm:pt modelId="{81459693-5D38-4A05-B144-A1DCB9B69E49}" type="pres">
      <dgm:prSet presAssocID="{6CCC2FCA-F243-4997-96AA-551F8202BEFF}" presName="FiveNodes_1" presStyleLbl="node1" presStyleIdx="0" presStyleCnt="5">
        <dgm:presLayoutVars>
          <dgm:bulletEnabled val="1"/>
        </dgm:presLayoutVars>
      </dgm:prSet>
      <dgm:spPr/>
    </dgm:pt>
    <dgm:pt modelId="{6A6DE9C5-E6BF-4A75-ADDC-0EC1508B26E1}" type="pres">
      <dgm:prSet presAssocID="{6CCC2FCA-F243-4997-96AA-551F8202BEFF}" presName="FiveNodes_2" presStyleLbl="node1" presStyleIdx="1" presStyleCnt="5">
        <dgm:presLayoutVars>
          <dgm:bulletEnabled val="1"/>
        </dgm:presLayoutVars>
      </dgm:prSet>
      <dgm:spPr/>
    </dgm:pt>
    <dgm:pt modelId="{F072D001-6753-4AD9-BAEB-E0A769BDA4D2}" type="pres">
      <dgm:prSet presAssocID="{6CCC2FCA-F243-4997-96AA-551F8202BEFF}" presName="FiveNodes_3" presStyleLbl="node1" presStyleIdx="2" presStyleCnt="5">
        <dgm:presLayoutVars>
          <dgm:bulletEnabled val="1"/>
        </dgm:presLayoutVars>
      </dgm:prSet>
      <dgm:spPr/>
    </dgm:pt>
    <dgm:pt modelId="{AAF57BE1-B969-4D88-9CAF-9EF9994F6682}" type="pres">
      <dgm:prSet presAssocID="{6CCC2FCA-F243-4997-96AA-551F8202BEFF}" presName="FiveNodes_4" presStyleLbl="node1" presStyleIdx="3" presStyleCnt="5">
        <dgm:presLayoutVars>
          <dgm:bulletEnabled val="1"/>
        </dgm:presLayoutVars>
      </dgm:prSet>
      <dgm:spPr/>
    </dgm:pt>
    <dgm:pt modelId="{064B2C58-15DF-4C63-9029-A6F8A8A45492}" type="pres">
      <dgm:prSet presAssocID="{6CCC2FCA-F243-4997-96AA-551F8202BEFF}" presName="FiveNodes_5" presStyleLbl="node1" presStyleIdx="4" presStyleCnt="5">
        <dgm:presLayoutVars>
          <dgm:bulletEnabled val="1"/>
        </dgm:presLayoutVars>
      </dgm:prSet>
      <dgm:spPr/>
    </dgm:pt>
    <dgm:pt modelId="{B959E9DB-FF8C-477F-BF4D-E5BF984A76BE}" type="pres">
      <dgm:prSet presAssocID="{6CCC2FCA-F243-4997-96AA-551F8202BEFF}" presName="FiveConn_1-2" presStyleLbl="fgAccFollowNode1" presStyleIdx="0" presStyleCnt="4">
        <dgm:presLayoutVars>
          <dgm:bulletEnabled val="1"/>
        </dgm:presLayoutVars>
      </dgm:prSet>
      <dgm:spPr/>
    </dgm:pt>
    <dgm:pt modelId="{DA518880-4FC3-415F-ADBE-ABBCB5FA9E3C}" type="pres">
      <dgm:prSet presAssocID="{6CCC2FCA-F243-4997-96AA-551F8202BEFF}" presName="FiveConn_2-3" presStyleLbl="fgAccFollowNode1" presStyleIdx="1" presStyleCnt="4">
        <dgm:presLayoutVars>
          <dgm:bulletEnabled val="1"/>
        </dgm:presLayoutVars>
      </dgm:prSet>
      <dgm:spPr/>
    </dgm:pt>
    <dgm:pt modelId="{2474296A-1BC1-4603-910C-F3C4DD3B83DD}" type="pres">
      <dgm:prSet presAssocID="{6CCC2FCA-F243-4997-96AA-551F8202BEFF}" presName="FiveConn_3-4" presStyleLbl="fgAccFollowNode1" presStyleIdx="2" presStyleCnt="4">
        <dgm:presLayoutVars>
          <dgm:bulletEnabled val="1"/>
        </dgm:presLayoutVars>
      </dgm:prSet>
      <dgm:spPr/>
    </dgm:pt>
    <dgm:pt modelId="{A1693223-BDA6-43A7-AB08-89295AD7C6A3}" type="pres">
      <dgm:prSet presAssocID="{6CCC2FCA-F243-4997-96AA-551F8202BEFF}" presName="FiveConn_4-5" presStyleLbl="fgAccFollowNode1" presStyleIdx="3" presStyleCnt="4">
        <dgm:presLayoutVars>
          <dgm:bulletEnabled val="1"/>
        </dgm:presLayoutVars>
      </dgm:prSet>
      <dgm:spPr/>
    </dgm:pt>
    <dgm:pt modelId="{9C4DCC24-071E-4233-B09F-6E9BE9644EE0}" type="pres">
      <dgm:prSet presAssocID="{6CCC2FCA-F243-4997-96AA-551F8202BEFF}" presName="FiveNodes_1_text" presStyleLbl="node1" presStyleIdx="4" presStyleCnt="5">
        <dgm:presLayoutVars>
          <dgm:bulletEnabled val="1"/>
        </dgm:presLayoutVars>
      </dgm:prSet>
      <dgm:spPr/>
    </dgm:pt>
    <dgm:pt modelId="{3B410DBD-C33E-4902-85C7-77C4B2A47E41}" type="pres">
      <dgm:prSet presAssocID="{6CCC2FCA-F243-4997-96AA-551F8202BEFF}" presName="FiveNodes_2_text" presStyleLbl="node1" presStyleIdx="4" presStyleCnt="5">
        <dgm:presLayoutVars>
          <dgm:bulletEnabled val="1"/>
        </dgm:presLayoutVars>
      </dgm:prSet>
      <dgm:spPr/>
    </dgm:pt>
    <dgm:pt modelId="{0C70896C-6784-458E-AAFA-7034865CD0BA}" type="pres">
      <dgm:prSet presAssocID="{6CCC2FCA-F243-4997-96AA-551F8202BEFF}" presName="FiveNodes_3_text" presStyleLbl="node1" presStyleIdx="4" presStyleCnt="5">
        <dgm:presLayoutVars>
          <dgm:bulletEnabled val="1"/>
        </dgm:presLayoutVars>
      </dgm:prSet>
      <dgm:spPr/>
    </dgm:pt>
    <dgm:pt modelId="{AAA527A5-11ED-4D7F-B4C3-13E5F77F5101}" type="pres">
      <dgm:prSet presAssocID="{6CCC2FCA-F243-4997-96AA-551F8202BEFF}" presName="FiveNodes_4_text" presStyleLbl="node1" presStyleIdx="4" presStyleCnt="5">
        <dgm:presLayoutVars>
          <dgm:bulletEnabled val="1"/>
        </dgm:presLayoutVars>
      </dgm:prSet>
      <dgm:spPr/>
    </dgm:pt>
    <dgm:pt modelId="{92712065-681C-4F9B-89FE-64371767E3B5}" type="pres">
      <dgm:prSet presAssocID="{6CCC2FCA-F243-4997-96AA-551F8202BEFF}" presName="FiveNodes_5_text" presStyleLbl="node1" presStyleIdx="4" presStyleCnt="5">
        <dgm:presLayoutVars>
          <dgm:bulletEnabled val="1"/>
        </dgm:presLayoutVars>
      </dgm:prSet>
      <dgm:spPr/>
    </dgm:pt>
  </dgm:ptLst>
  <dgm:cxnLst>
    <dgm:cxn modelId="{3DF37B4D-7946-4B95-BD27-BF94D350203D}" type="presOf" srcId="{186EB89D-92F7-4C13-B34D-706566F9F3FD}" destId="{B959E9DB-FF8C-477F-BF4D-E5BF984A76BE}" srcOrd="0" destOrd="0" presId="urn:microsoft.com/office/officeart/2005/8/layout/vProcess5"/>
    <dgm:cxn modelId="{C8480D5F-4C45-4F48-8E87-031799CA273A}" type="presOf" srcId="{150BF55F-61BC-4605-BC71-B1392B1A2EE7}" destId="{DA518880-4FC3-415F-ADBE-ABBCB5FA9E3C}" srcOrd="0" destOrd="0" presId="urn:microsoft.com/office/officeart/2005/8/layout/vProcess5"/>
    <dgm:cxn modelId="{B312A201-84C9-4419-B8C7-BDEA1BDB6BC3}" srcId="{6CCC2FCA-F243-4997-96AA-551F8202BEFF}" destId="{26385E4A-3C74-40CC-900B-7E4971B7E3AC}" srcOrd="2" destOrd="0" parTransId="{B168ABA9-DD00-4267-80C5-D7961D212642}" sibTransId="{B48DFFCF-CE56-4257-A97F-28FD442FF239}"/>
    <dgm:cxn modelId="{5AB3B3C1-41D5-43E3-A1CC-A43D994C3AFA}" srcId="{6CCC2FCA-F243-4997-96AA-551F8202BEFF}" destId="{3297B01C-CCD0-4152-B67C-678242A28788}" srcOrd="1" destOrd="0" parTransId="{8E59DA01-D0F1-4F79-B16E-7EC10C0A3D7F}" sibTransId="{150BF55F-61BC-4605-BC71-B1392B1A2EE7}"/>
    <dgm:cxn modelId="{0694F11D-BDA9-42AA-8452-36D8441931A4}" srcId="{6CCC2FCA-F243-4997-96AA-551F8202BEFF}" destId="{2352AC7C-24DB-460F-B756-62F4DFF637F6}" srcOrd="5" destOrd="0" parTransId="{781EF2C8-D170-4A59-9971-45BF7F8EC93A}" sibTransId="{9C884AFD-2DD1-47F8-BCC9-77587EA7682A}"/>
    <dgm:cxn modelId="{B43D7587-4D25-4E57-B047-7A11FBDEECD0}" type="presOf" srcId="{26385E4A-3C74-40CC-900B-7E4971B7E3AC}" destId="{F072D001-6753-4AD9-BAEB-E0A769BDA4D2}" srcOrd="0" destOrd="0" presId="urn:microsoft.com/office/officeart/2005/8/layout/vProcess5"/>
    <dgm:cxn modelId="{9D2B8692-2FA3-456B-BCDD-55AB4EF34A7B}" type="presOf" srcId="{3297B01C-CCD0-4152-B67C-678242A28788}" destId="{6A6DE9C5-E6BF-4A75-ADDC-0EC1508B26E1}" srcOrd="0" destOrd="0" presId="urn:microsoft.com/office/officeart/2005/8/layout/vProcess5"/>
    <dgm:cxn modelId="{FB7886AA-5C57-4E69-BCB8-9AAB5A4FC1BA}" type="presOf" srcId="{26385E4A-3C74-40CC-900B-7E4971B7E3AC}" destId="{0C70896C-6784-458E-AAFA-7034865CD0BA}" srcOrd="1" destOrd="0" presId="urn:microsoft.com/office/officeart/2005/8/layout/vProcess5"/>
    <dgm:cxn modelId="{63AD61FB-1990-4904-96E6-1A9A2C2F19BB}" srcId="{6CCC2FCA-F243-4997-96AA-551F8202BEFF}" destId="{03C98AAF-E6CD-4AB3-944D-60FAD9E2C9B1}" srcOrd="4" destOrd="0" parTransId="{F1FA60EC-B2BC-4D2D-A67D-6EE87A5D2C58}" sibTransId="{156A74D1-92AA-4A4A-82FB-E7596296CA5D}"/>
    <dgm:cxn modelId="{6006343C-6252-4D9A-A89E-129F4F932714}" type="presOf" srcId="{1A489515-83E9-4437-B894-B8B4D1F87C2A}" destId="{AAF57BE1-B969-4D88-9CAF-9EF9994F6682}" srcOrd="0" destOrd="0" presId="urn:microsoft.com/office/officeart/2005/8/layout/vProcess5"/>
    <dgm:cxn modelId="{84400401-C3C1-4A7F-BB7A-C2A79FC4FF25}" type="presOf" srcId="{52B6BB91-C680-4EE4-9283-789A7E9FC2BD}" destId="{A1693223-BDA6-43A7-AB08-89295AD7C6A3}" srcOrd="0" destOrd="0" presId="urn:microsoft.com/office/officeart/2005/8/layout/vProcess5"/>
    <dgm:cxn modelId="{541F9AD8-4A7B-43D1-BCFB-66F53AE01F12}" type="presOf" srcId="{03C98AAF-E6CD-4AB3-944D-60FAD9E2C9B1}" destId="{92712065-681C-4F9B-89FE-64371767E3B5}" srcOrd="1" destOrd="0" presId="urn:microsoft.com/office/officeart/2005/8/layout/vProcess5"/>
    <dgm:cxn modelId="{267ED378-ACE1-45D9-B230-79AD1A3B8DD4}" type="presOf" srcId="{B48DFFCF-CE56-4257-A97F-28FD442FF239}" destId="{2474296A-1BC1-4603-910C-F3C4DD3B83DD}" srcOrd="0" destOrd="0" presId="urn:microsoft.com/office/officeart/2005/8/layout/vProcess5"/>
    <dgm:cxn modelId="{CCB9EFDE-8058-4AFF-B033-68A80CF80B58}" srcId="{6CCC2FCA-F243-4997-96AA-551F8202BEFF}" destId="{4FCE584B-DDCC-4682-B44B-650E6AAD80C0}" srcOrd="0" destOrd="0" parTransId="{7433B293-F891-4148-8D1E-5A656554DF94}" sibTransId="{186EB89D-92F7-4C13-B34D-706566F9F3FD}"/>
    <dgm:cxn modelId="{A5E5B5FC-512E-4030-B9F7-020C5625000A}" type="presOf" srcId="{1A489515-83E9-4437-B894-B8B4D1F87C2A}" destId="{AAA527A5-11ED-4D7F-B4C3-13E5F77F5101}" srcOrd="1" destOrd="0" presId="urn:microsoft.com/office/officeart/2005/8/layout/vProcess5"/>
    <dgm:cxn modelId="{A3963B5D-5675-46DC-81B8-83E06B0126C6}" type="presOf" srcId="{4FCE584B-DDCC-4682-B44B-650E6AAD80C0}" destId="{9C4DCC24-071E-4233-B09F-6E9BE9644EE0}" srcOrd="1" destOrd="0" presId="urn:microsoft.com/office/officeart/2005/8/layout/vProcess5"/>
    <dgm:cxn modelId="{4E7B4571-1391-410F-9E39-353D9214F7E0}" srcId="{6CCC2FCA-F243-4997-96AA-551F8202BEFF}" destId="{1A489515-83E9-4437-B894-B8B4D1F87C2A}" srcOrd="3" destOrd="0" parTransId="{82D4CCAE-78C6-4A3B-9367-D80F68E4C4DC}" sibTransId="{52B6BB91-C680-4EE4-9283-789A7E9FC2BD}"/>
    <dgm:cxn modelId="{8A39E19A-2B3D-4214-84A8-75A9ACA5B906}" type="presOf" srcId="{3297B01C-CCD0-4152-B67C-678242A28788}" destId="{3B410DBD-C33E-4902-85C7-77C4B2A47E41}" srcOrd="1" destOrd="0" presId="urn:microsoft.com/office/officeart/2005/8/layout/vProcess5"/>
    <dgm:cxn modelId="{24D301F0-61AF-4EC7-B9D3-191128BC12C3}" type="presOf" srcId="{03C98AAF-E6CD-4AB3-944D-60FAD9E2C9B1}" destId="{064B2C58-15DF-4C63-9029-A6F8A8A45492}" srcOrd="0" destOrd="0" presId="urn:microsoft.com/office/officeart/2005/8/layout/vProcess5"/>
    <dgm:cxn modelId="{5DC76015-7C3E-472C-AD4E-2E8A805A1523}" type="presOf" srcId="{6CCC2FCA-F243-4997-96AA-551F8202BEFF}" destId="{4E3A7309-3C1B-4D08-82CF-99480FBB51B4}" srcOrd="0" destOrd="0" presId="urn:microsoft.com/office/officeart/2005/8/layout/vProcess5"/>
    <dgm:cxn modelId="{FBCC96E3-5464-4A71-A556-B829777FBBA2}" type="presOf" srcId="{4FCE584B-DDCC-4682-B44B-650E6AAD80C0}" destId="{81459693-5D38-4A05-B144-A1DCB9B69E49}" srcOrd="0" destOrd="0" presId="urn:microsoft.com/office/officeart/2005/8/layout/vProcess5"/>
    <dgm:cxn modelId="{CD573FF0-6F5B-4538-A0C5-B6984A432A20}" type="presParOf" srcId="{4E3A7309-3C1B-4D08-82CF-99480FBB51B4}" destId="{194179B3-5DB7-4B77-BB82-4CBC28389E7C}" srcOrd="0" destOrd="0" presId="urn:microsoft.com/office/officeart/2005/8/layout/vProcess5"/>
    <dgm:cxn modelId="{F2AFE78B-FFCD-4F4E-A8F4-BE67FB16663E}" type="presParOf" srcId="{4E3A7309-3C1B-4D08-82CF-99480FBB51B4}" destId="{81459693-5D38-4A05-B144-A1DCB9B69E49}" srcOrd="1" destOrd="0" presId="urn:microsoft.com/office/officeart/2005/8/layout/vProcess5"/>
    <dgm:cxn modelId="{0DCDEB4A-130E-4EFD-AE90-A31F3AE0E56F}" type="presParOf" srcId="{4E3A7309-3C1B-4D08-82CF-99480FBB51B4}" destId="{6A6DE9C5-E6BF-4A75-ADDC-0EC1508B26E1}" srcOrd="2" destOrd="0" presId="urn:microsoft.com/office/officeart/2005/8/layout/vProcess5"/>
    <dgm:cxn modelId="{A314711E-0270-436E-8721-83163F64A597}" type="presParOf" srcId="{4E3A7309-3C1B-4D08-82CF-99480FBB51B4}" destId="{F072D001-6753-4AD9-BAEB-E0A769BDA4D2}" srcOrd="3" destOrd="0" presId="urn:microsoft.com/office/officeart/2005/8/layout/vProcess5"/>
    <dgm:cxn modelId="{33B6CA21-B20E-48A2-B648-9437C3CE951F}" type="presParOf" srcId="{4E3A7309-3C1B-4D08-82CF-99480FBB51B4}" destId="{AAF57BE1-B969-4D88-9CAF-9EF9994F6682}" srcOrd="4" destOrd="0" presId="urn:microsoft.com/office/officeart/2005/8/layout/vProcess5"/>
    <dgm:cxn modelId="{B5B8C135-29DD-45AF-A15E-EFF8BE233011}" type="presParOf" srcId="{4E3A7309-3C1B-4D08-82CF-99480FBB51B4}" destId="{064B2C58-15DF-4C63-9029-A6F8A8A45492}" srcOrd="5" destOrd="0" presId="urn:microsoft.com/office/officeart/2005/8/layout/vProcess5"/>
    <dgm:cxn modelId="{D94B67C1-81FE-4F5A-AD44-3682F2A0F75A}" type="presParOf" srcId="{4E3A7309-3C1B-4D08-82CF-99480FBB51B4}" destId="{B959E9DB-FF8C-477F-BF4D-E5BF984A76BE}" srcOrd="6" destOrd="0" presId="urn:microsoft.com/office/officeart/2005/8/layout/vProcess5"/>
    <dgm:cxn modelId="{D6D667FE-715B-4D6A-85FF-AF4B806155CE}" type="presParOf" srcId="{4E3A7309-3C1B-4D08-82CF-99480FBB51B4}" destId="{DA518880-4FC3-415F-ADBE-ABBCB5FA9E3C}" srcOrd="7" destOrd="0" presId="urn:microsoft.com/office/officeart/2005/8/layout/vProcess5"/>
    <dgm:cxn modelId="{B99B8D89-28C2-4AE8-8C51-EE2B60E49F24}" type="presParOf" srcId="{4E3A7309-3C1B-4D08-82CF-99480FBB51B4}" destId="{2474296A-1BC1-4603-910C-F3C4DD3B83DD}" srcOrd="8" destOrd="0" presId="urn:microsoft.com/office/officeart/2005/8/layout/vProcess5"/>
    <dgm:cxn modelId="{3355F5C6-E4E4-40B0-82F3-DB1D86F851F2}" type="presParOf" srcId="{4E3A7309-3C1B-4D08-82CF-99480FBB51B4}" destId="{A1693223-BDA6-43A7-AB08-89295AD7C6A3}" srcOrd="9" destOrd="0" presId="urn:microsoft.com/office/officeart/2005/8/layout/vProcess5"/>
    <dgm:cxn modelId="{9482506D-C5C8-4A17-B35C-DBD47F0B59B2}" type="presParOf" srcId="{4E3A7309-3C1B-4D08-82CF-99480FBB51B4}" destId="{9C4DCC24-071E-4233-B09F-6E9BE9644EE0}" srcOrd="10" destOrd="0" presId="urn:microsoft.com/office/officeart/2005/8/layout/vProcess5"/>
    <dgm:cxn modelId="{3AC3DCAB-40EB-4DA4-8723-3065E39382AF}" type="presParOf" srcId="{4E3A7309-3C1B-4D08-82CF-99480FBB51B4}" destId="{3B410DBD-C33E-4902-85C7-77C4B2A47E41}" srcOrd="11" destOrd="0" presId="urn:microsoft.com/office/officeart/2005/8/layout/vProcess5"/>
    <dgm:cxn modelId="{B5A9D98E-3698-4BEA-BCB7-C1B6E6148D17}" type="presParOf" srcId="{4E3A7309-3C1B-4D08-82CF-99480FBB51B4}" destId="{0C70896C-6784-458E-AAFA-7034865CD0BA}" srcOrd="12" destOrd="0" presId="urn:microsoft.com/office/officeart/2005/8/layout/vProcess5"/>
    <dgm:cxn modelId="{BCE68BB7-5A2B-40F4-80B9-00F97811A5AA}" type="presParOf" srcId="{4E3A7309-3C1B-4D08-82CF-99480FBB51B4}" destId="{AAA527A5-11ED-4D7F-B4C3-13E5F77F5101}" srcOrd="13" destOrd="0" presId="urn:microsoft.com/office/officeart/2005/8/layout/vProcess5"/>
    <dgm:cxn modelId="{9DC1D3E5-1335-4274-B09E-A20E3BF9BE4E}" type="presParOf" srcId="{4E3A7309-3C1B-4D08-82CF-99480FBB51B4}" destId="{92712065-681C-4F9B-89FE-64371767E3B5}" srcOrd="14"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26800F-A72B-432A-9AE6-E0B0E3343EDC}" type="doc">
      <dgm:prSet loTypeId="urn:microsoft.com/office/officeart/2005/8/layout/venn3" loCatId="relationship" qsTypeId="urn:microsoft.com/office/officeart/2005/8/quickstyle/3d2" qsCatId="3D" csTypeId="urn:microsoft.com/office/officeart/2005/8/colors/colorful2" csCatId="colorful"/>
      <dgm:spPr/>
      <dgm:t>
        <a:bodyPr/>
        <a:lstStyle/>
        <a:p>
          <a:endParaRPr lang="zh-CN" altLang="en-US"/>
        </a:p>
      </dgm:t>
    </dgm:pt>
    <dgm:pt modelId="{93C28845-D56B-4BEE-9AA3-BC77949581B7}">
      <dgm:prSet/>
      <dgm:spPr/>
      <dgm:t>
        <a:bodyPr/>
        <a:lstStyle/>
        <a:p>
          <a:pPr rtl="0"/>
          <a:r>
            <a:rPr lang="zh-CN" dirty="0" smtClean="0"/>
            <a:t>（</a:t>
          </a:r>
          <a:r>
            <a:rPr lang="en-US" dirty="0" smtClean="0"/>
            <a:t>1</a:t>
          </a:r>
          <a:r>
            <a:rPr lang="zh-CN" dirty="0" smtClean="0"/>
            <a:t>）全天候可靠监控。</a:t>
          </a:r>
          <a:endParaRPr lang="en-US" dirty="0"/>
        </a:p>
      </dgm:t>
    </dgm:pt>
    <dgm:pt modelId="{F82E8ED2-7E46-4DDF-9329-C4604532EEA5}" type="parTrans" cxnId="{6D4FC3C3-B0CD-4530-9074-47A1B855F9F5}">
      <dgm:prSet/>
      <dgm:spPr/>
      <dgm:t>
        <a:bodyPr/>
        <a:lstStyle/>
        <a:p>
          <a:endParaRPr lang="zh-CN" altLang="en-US"/>
        </a:p>
      </dgm:t>
    </dgm:pt>
    <dgm:pt modelId="{9FADB227-C2B1-4CD1-83C3-ECA88682132D}" type="sibTrans" cxnId="{6D4FC3C3-B0CD-4530-9074-47A1B855F9F5}">
      <dgm:prSet/>
      <dgm:spPr/>
      <dgm:t>
        <a:bodyPr/>
        <a:lstStyle/>
        <a:p>
          <a:endParaRPr lang="zh-CN" altLang="en-US"/>
        </a:p>
      </dgm:t>
    </dgm:pt>
    <dgm:pt modelId="{FE65A360-2265-4321-9BB2-0948C1642779}">
      <dgm:prSet/>
      <dgm:spPr/>
      <dgm:t>
        <a:bodyPr/>
        <a:lstStyle/>
        <a:p>
          <a:pPr rtl="0"/>
          <a:r>
            <a:rPr lang="zh-CN" dirty="0" smtClean="0"/>
            <a:t>（</a:t>
          </a:r>
          <a:r>
            <a:rPr lang="en-US" dirty="0" smtClean="0"/>
            <a:t>2</a:t>
          </a:r>
          <a:r>
            <a:rPr lang="zh-CN" dirty="0" smtClean="0"/>
            <a:t>）提高报警精确度。</a:t>
          </a:r>
          <a:endParaRPr lang="en-US" dirty="0"/>
        </a:p>
      </dgm:t>
    </dgm:pt>
    <dgm:pt modelId="{77C3D9ED-9757-4EFE-BEA1-6AC1D415ADFF}" type="parTrans" cxnId="{FA0ABEB8-4C3E-4D78-A940-43C43F87DC48}">
      <dgm:prSet/>
      <dgm:spPr/>
      <dgm:t>
        <a:bodyPr/>
        <a:lstStyle/>
        <a:p>
          <a:endParaRPr lang="zh-CN" altLang="en-US"/>
        </a:p>
      </dgm:t>
    </dgm:pt>
    <dgm:pt modelId="{6E49A561-8E06-4D76-AF30-DFFB0ADA17C7}" type="sibTrans" cxnId="{FA0ABEB8-4C3E-4D78-A940-43C43F87DC48}">
      <dgm:prSet/>
      <dgm:spPr/>
      <dgm:t>
        <a:bodyPr/>
        <a:lstStyle/>
        <a:p>
          <a:endParaRPr lang="zh-CN" altLang="en-US"/>
        </a:p>
      </dgm:t>
    </dgm:pt>
    <dgm:pt modelId="{2B393BEE-B136-4839-9337-F3A640135F8A}">
      <dgm:prSet/>
      <dgm:spPr/>
      <dgm:t>
        <a:bodyPr/>
        <a:lstStyle/>
        <a:p>
          <a:pPr rtl="0"/>
          <a:r>
            <a:rPr lang="zh-CN" dirty="0" smtClean="0"/>
            <a:t>（</a:t>
          </a:r>
          <a:r>
            <a:rPr lang="en-US" dirty="0" smtClean="0"/>
            <a:t>3</a:t>
          </a:r>
          <a:r>
            <a:rPr lang="zh-CN" dirty="0" smtClean="0"/>
            <a:t>）提高响应速度。</a:t>
          </a:r>
          <a:endParaRPr lang="en-US" dirty="0"/>
        </a:p>
      </dgm:t>
    </dgm:pt>
    <dgm:pt modelId="{C2397EBE-FCCD-42D0-8F01-955B0CBE7D5B}" type="parTrans" cxnId="{44447B92-DA8F-46CC-A9F1-0F11CFE6D361}">
      <dgm:prSet/>
      <dgm:spPr/>
      <dgm:t>
        <a:bodyPr/>
        <a:lstStyle/>
        <a:p>
          <a:endParaRPr lang="zh-CN" altLang="en-US"/>
        </a:p>
      </dgm:t>
    </dgm:pt>
    <dgm:pt modelId="{41B133DD-C380-4B77-9549-DA56E6CDAC45}" type="sibTrans" cxnId="{44447B92-DA8F-46CC-A9F1-0F11CFE6D361}">
      <dgm:prSet/>
      <dgm:spPr/>
      <dgm:t>
        <a:bodyPr/>
        <a:lstStyle/>
        <a:p>
          <a:endParaRPr lang="zh-CN" altLang="en-US"/>
        </a:p>
      </dgm:t>
    </dgm:pt>
    <dgm:pt modelId="{A9A81A72-5C3E-40C2-9341-6E5E96451086}">
      <dgm:prSet/>
      <dgm:spPr/>
      <dgm:t>
        <a:bodyPr/>
        <a:lstStyle/>
        <a:p>
          <a:pPr rtl="0"/>
          <a:r>
            <a:rPr lang="zh-CN" dirty="0" smtClean="0"/>
            <a:t>（</a:t>
          </a:r>
          <a:r>
            <a:rPr lang="en-US" dirty="0" smtClean="0"/>
            <a:t>4</a:t>
          </a:r>
          <a:r>
            <a:rPr lang="zh-CN" dirty="0" smtClean="0"/>
            <a:t>）扩展视频资源的用途。</a:t>
          </a:r>
          <a:endParaRPr lang="zh-CN" dirty="0"/>
        </a:p>
      </dgm:t>
    </dgm:pt>
    <dgm:pt modelId="{3E085316-D929-4CA4-979B-BFB9873F0FBA}" type="parTrans" cxnId="{8FE185AD-215E-441D-9775-FB4F8401EB75}">
      <dgm:prSet/>
      <dgm:spPr/>
      <dgm:t>
        <a:bodyPr/>
        <a:lstStyle/>
        <a:p>
          <a:endParaRPr lang="zh-CN" altLang="en-US"/>
        </a:p>
      </dgm:t>
    </dgm:pt>
    <dgm:pt modelId="{2CD83DEA-098B-4D2B-B435-D7E74F3E3055}" type="sibTrans" cxnId="{8FE185AD-215E-441D-9775-FB4F8401EB75}">
      <dgm:prSet/>
      <dgm:spPr/>
      <dgm:t>
        <a:bodyPr/>
        <a:lstStyle/>
        <a:p>
          <a:endParaRPr lang="zh-CN" altLang="en-US"/>
        </a:p>
      </dgm:t>
    </dgm:pt>
    <dgm:pt modelId="{C85A2E84-23F6-469E-A4CF-CEE385FC21F0}" type="pres">
      <dgm:prSet presAssocID="{7A26800F-A72B-432A-9AE6-E0B0E3343EDC}" presName="Name0" presStyleCnt="0">
        <dgm:presLayoutVars>
          <dgm:dir/>
          <dgm:resizeHandles val="exact"/>
        </dgm:presLayoutVars>
      </dgm:prSet>
      <dgm:spPr/>
    </dgm:pt>
    <dgm:pt modelId="{54BAACC5-04BE-459F-984D-CD38A501A7F6}" type="pres">
      <dgm:prSet presAssocID="{93C28845-D56B-4BEE-9AA3-BC77949581B7}" presName="Name5" presStyleLbl="vennNode1" presStyleIdx="0" presStyleCnt="4">
        <dgm:presLayoutVars>
          <dgm:bulletEnabled val="1"/>
        </dgm:presLayoutVars>
      </dgm:prSet>
      <dgm:spPr/>
    </dgm:pt>
    <dgm:pt modelId="{94BD596A-FC37-456C-945A-74FFBC16F3F7}" type="pres">
      <dgm:prSet presAssocID="{9FADB227-C2B1-4CD1-83C3-ECA88682132D}" presName="space" presStyleCnt="0"/>
      <dgm:spPr/>
    </dgm:pt>
    <dgm:pt modelId="{F3277A6C-311F-4D66-9DF6-CF9DBCD9EB18}" type="pres">
      <dgm:prSet presAssocID="{FE65A360-2265-4321-9BB2-0948C1642779}" presName="Name5" presStyleLbl="vennNode1" presStyleIdx="1" presStyleCnt="4">
        <dgm:presLayoutVars>
          <dgm:bulletEnabled val="1"/>
        </dgm:presLayoutVars>
      </dgm:prSet>
      <dgm:spPr/>
    </dgm:pt>
    <dgm:pt modelId="{4BAAD442-4B6F-4EF7-8CC7-955930A8105A}" type="pres">
      <dgm:prSet presAssocID="{6E49A561-8E06-4D76-AF30-DFFB0ADA17C7}" presName="space" presStyleCnt="0"/>
      <dgm:spPr/>
    </dgm:pt>
    <dgm:pt modelId="{CA26AE56-95C1-4716-AED4-F148C05FD43C}" type="pres">
      <dgm:prSet presAssocID="{2B393BEE-B136-4839-9337-F3A640135F8A}" presName="Name5" presStyleLbl="vennNode1" presStyleIdx="2" presStyleCnt="4">
        <dgm:presLayoutVars>
          <dgm:bulletEnabled val="1"/>
        </dgm:presLayoutVars>
      </dgm:prSet>
      <dgm:spPr/>
    </dgm:pt>
    <dgm:pt modelId="{A52B39E5-5D39-4248-9BEB-24687C79CB3E}" type="pres">
      <dgm:prSet presAssocID="{41B133DD-C380-4B77-9549-DA56E6CDAC45}" presName="space" presStyleCnt="0"/>
      <dgm:spPr/>
    </dgm:pt>
    <dgm:pt modelId="{4886C8B5-5148-4B9C-BE1C-429952C52D5B}" type="pres">
      <dgm:prSet presAssocID="{A9A81A72-5C3E-40C2-9341-6E5E96451086}" presName="Name5" presStyleLbl="vennNode1" presStyleIdx="3" presStyleCnt="4">
        <dgm:presLayoutVars>
          <dgm:bulletEnabled val="1"/>
        </dgm:presLayoutVars>
      </dgm:prSet>
      <dgm:spPr/>
    </dgm:pt>
  </dgm:ptLst>
  <dgm:cxnLst>
    <dgm:cxn modelId="{147F1AD2-10DE-44AD-AA85-7525B7A4100E}" type="presOf" srcId="{FE65A360-2265-4321-9BB2-0948C1642779}" destId="{F3277A6C-311F-4D66-9DF6-CF9DBCD9EB18}" srcOrd="0" destOrd="0" presId="urn:microsoft.com/office/officeart/2005/8/layout/venn3"/>
    <dgm:cxn modelId="{FAE4D866-4787-4F84-BD08-74AA37D55419}" type="presOf" srcId="{7A26800F-A72B-432A-9AE6-E0B0E3343EDC}" destId="{C85A2E84-23F6-469E-A4CF-CEE385FC21F0}" srcOrd="0" destOrd="0" presId="urn:microsoft.com/office/officeart/2005/8/layout/venn3"/>
    <dgm:cxn modelId="{44447B92-DA8F-46CC-A9F1-0F11CFE6D361}" srcId="{7A26800F-A72B-432A-9AE6-E0B0E3343EDC}" destId="{2B393BEE-B136-4839-9337-F3A640135F8A}" srcOrd="2" destOrd="0" parTransId="{C2397EBE-FCCD-42D0-8F01-955B0CBE7D5B}" sibTransId="{41B133DD-C380-4B77-9549-DA56E6CDAC45}"/>
    <dgm:cxn modelId="{6D4FC3C3-B0CD-4530-9074-47A1B855F9F5}" srcId="{7A26800F-A72B-432A-9AE6-E0B0E3343EDC}" destId="{93C28845-D56B-4BEE-9AA3-BC77949581B7}" srcOrd="0" destOrd="0" parTransId="{F82E8ED2-7E46-4DDF-9329-C4604532EEA5}" sibTransId="{9FADB227-C2B1-4CD1-83C3-ECA88682132D}"/>
    <dgm:cxn modelId="{9121D15B-05FA-4CE0-8E4D-9B0066E6EED5}" type="presOf" srcId="{93C28845-D56B-4BEE-9AA3-BC77949581B7}" destId="{54BAACC5-04BE-459F-984D-CD38A501A7F6}" srcOrd="0" destOrd="0" presId="urn:microsoft.com/office/officeart/2005/8/layout/venn3"/>
    <dgm:cxn modelId="{98D3EF76-458A-486E-96E4-6BF0F22C72B6}" type="presOf" srcId="{A9A81A72-5C3E-40C2-9341-6E5E96451086}" destId="{4886C8B5-5148-4B9C-BE1C-429952C52D5B}" srcOrd="0" destOrd="0" presId="urn:microsoft.com/office/officeart/2005/8/layout/venn3"/>
    <dgm:cxn modelId="{FA0ABEB8-4C3E-4D78-A940-43C43F87DC48}" srcId="{7A26800F-A72B-432A-9AE6-E0B0E3343EDC}" destId="{FE65A360-2265-4321-9BB2-0948C1642779}" srcOrd="1" destOrd="0" parTransId="{77C3D9ED-9757-4EFE-BEA1-6AC1D415ADFF}" sibTransId="{6E49A561-8E06-4D76-AF30-DFFB0ADA17C7}"/>
    <dgm:cxn modelId="{55510C7B-8063-4D1C-93E6-12678358001E}" type="presOf" srcId="{2B393BEE-B136-4839-9337-F3A640135F8A}" destId="{CA26AE56-95C1-4716-AED4-F148C05FD43C}" srcOrd="0" destOrd="0" presId="urn:microsoft.com/office/officeart/2005/8/layout/venn3"/>
    <dgm:cxn modelId="{8FE185AD-215E-441D-9775-FB4F8401EB75}" srcId="{7A26800F-A72B-432A-9AE6-E0B0E3343EDC}" destId="{A9A81A72-5C3E-40C2-9341-6E5E96451086}" srcOrd="3" destOrd="0" parTransId="{3E085316-D929-4CA4-979B-BFB9873F0FBA}" sibTransId="{2CD83DEA-098B-4D2B-B435-D7E74F3E3055}"/>
    <dgm:cxn modelId="{EF92DE8C-2517-46A1-8CB6-618E763BBFC7}" type="presParOf" srcId="{C85A2E84-23F6-469E-A4CF-CEE385FC21F0}" destId="{54BAACC5-04BE-459F-984D-CD38A501A7F6}" srcOrd="0" destOrd="0" presId="urn:microsoft.com/office/officeart/2005/8/layout/venn3"/>
    <dgm:cxn modelId="{8794122F-DC3B-46BA-8CF1-2AC9F63F4A9D}" type="presParOf" srcId="{C85A2E84-23F6-469E-A4CF-CEE385FC21F0}" destId="{94BD596A-FC37-456C-945A-74FFBC16F3F7}" srcOrd="1" destOrd="0" presId="urn:microsoft.com/office/officeart/2005/8/layout/venn3"/>
    <dgm:cxn modelId="{A83F25AF-2771-4A81-9FEF-4D7C336B00F6}" type="presParOf" srcId="{C85A2E84-23F6-469E-A4CF-CEE385FC21F0}" destId="{F3277A6C-311F-4D66-9DF6-CF9DBCD9EB18}" srcOrd="2" destOrd="0" presId="urn:microsoft.com/office/officeart/2005/8/layout/venn3"/>
    <dgm:cxn modelId="{1A1E085D-CE21-4AB2-91C5-7A6A2808EDC4}" type="presParOf" srcId="{C85A2E84-23F6-469E-A4CF-CEE385FC21F0}" destId="{4BAAD442-4B6F-4EF7-8CC7-955930A8105A}" srcOrd="3" destOrd="0" presId="urn:microsoft.com/office/officeart/2005/8/layout/venn3"/>
    <dgm:cxn modelId="{8A3EF4F4-1185-4A9B-87E8-E467ED08C983}" type="presParOf" srcId="{C85A2E84-23F6-469E-A4CF-CEE385FC21F0}" destId="{CA26AE56-95C1-4716-AED4-F148C05FD43C}" srcOrd="4" destOrd="0" presId="urn:microsoft.com/office/officeart/2005/8/layout/venn3"/>
    <dgm:cxn modelId="{E8FEA55D-B93F-41EE-BAA2-841AB6CE72DE}" type="presParOf" srcId="{C85A2E84-23F6-469E-A4CF-CEE385FC21F0}" destId="{A52B39E5-5D39-4248-9BEB-24687C79CB3E}" srcOrd="5" destOrd="0" presId="urn:microsoft.com/office/officeart/2005/8/layout/venn3"/>
    <dgm:cxn modelId="{53FE6600-6B5E-4F7B-9CF3-9F1D9FDF4FF5}" type="presParOf" srcId="{C85A2E84-23F6-469E-A4CF-CEE385FC21F0}" destId="{4886C8B5-5148-4B9C-BE1C-429952C52D5B}" srcOrd="6" destOrd="0" presId="urn:microsoft.com/office/officeart/2005/8/layout/venn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DD2E198-7C9D-41BA-BDDD-D400C6CA93E6}" type="doc">
      <dgm:prSet loTypeId="urn:microsoft.com/office/officeart/2005/8/layout/hChevron3" loCatId="process" qsTypeId="urn:microsoft.com/office/officeart/2005/8/quickstyle/simple5" qsCatId="simple" csTypeId="urn:microsoft.com/office/officeart/2005/8/colors/accent2_5" csCatId="accent2"/>
      <dgm:spPr/>
      <dgm:t>
        <a:bodyPr/>
        <a:lstStyle/>
        <a:p>
          <a:endParaRPr lang="zh-CN" altLang="en-US"/>
        </a:p>
      </dgm:t>
    </dgm:pt>
    <dgm:pt modelId="{36E6E6B5-9212-4AEF-8227-8FFD3B460956}">
      <dgm:prSet/>
      <dgm:spPr/>
      <dgm:t>
        <a:bodyPr/>
        <a:lstStyle/>
        <a:p>
          <a:pPr rtl="0"/>
          <a:r>
            <a:rPr lang="zh-CN" b="1" dirty="0" smtClean="0"/>
            <a:t>数据关联</a:t>
          </a:r>
          <a:endParaRPr lang="en-US" b="1" dirty="0"/>
        </a:p>
      </dgm:t>
    </dgm:pt>
    <dgm:pt modelId="{432E2347-6CA5-4B53-BDB1-A4A0176B99A2}" type="parTrans" cxnId="{C2C59DD0-7520-49CB-8C6A-6D0CF7FA8E01}">
      <dgm:prSet/>
      <dgm:spPr/>
      <dgm:t>
        <a:bodyPr/>
        <a:lstStyle/>
        <a:p>
          <a:endParaRPr lang="zh-CN" altLang="en-US"/>
        </a:p>
      </dgm:t>
    </dgm:pt>
    <dgm:pt modelId="{EBB7816D-4D23-4462-9F6C-C2A0FBD49CBB}" type="sibTrans" cxnId="{C2C59DD0-7520-49CB-8C6A-6D0CF7FA8E01}">
      <dgm:prSet/>
      <dgm:spPr/>
      <dgm:t>
        <a:bodyPr/>
        <a:lstStyle/>
        <a:p>
          <a:endParaRPr lang="zh-CN" altLang="en-US"/>
        </a:p>
      </dgm:t>
    </dgm:pt>
    <dgm:pt modelId="{FED1DEBC-17DC-460D-8B6A-27B1790B98B4}">
      <dgm:prSet/>
      <dgm:spPr/>
      <dgm:t>
        <a:bodyPr/>
        <a:lstStyle/>
        <a:p>
          <a:pPr rtl="0"/>
          <a:r>
            <a:rPr lang="zh-CN" b="1" dirty="0" smtClean="0"/>
            <a:t>状态估计</a:t>
          </a:r>
          <a:endParaRPr lang="en-US" b="1" dirty="0"/>
        </a:p>
      </dgm:t>
    </dgm:pt>
    <dgm:pt modelId="{1A694C7F-D236-4829-AB7F-0A1A3CAB4724}" type="parTrans" cxnId="{3554FC96-1146-44FE-922F-9AC4291D026B}">
      <dgm:prSet/>
      <dgm:spPr/>
      <dgm:t>
        <a:bodyPr/>
        <a:lstStyle/>
        <a:p>
          <a:endParaRPr lang="zh-CN" altLang="en-US"/>
        </a:p>
      </dgm:t>
    </dgm:pt>
    <dgm:pt modelId="{FB14EE11-443D-4377-9476-7AFB86EB6267}" type="sibTrans" cxnId="{3554FC96-1146-44FE-922F-9AC4291D026B}">
      <dgm:prSet/>
      <dgm:spPr/>
      <dgm:t>
        <a:bodyPr/>
        <a:lstStyle/>
        <a:p>
          <a:endParaRPr lang="zh-CN" altLang="en-US"/>
        </a:p>
      </dgm:t>
    </dgm:pt>
    <dgm:pt modelId="{295CBDCA-8F2A-4C7B-BB2C-08F698A84F53}">
      <dgm:prSet/>
      <dgm:spPr/>
      <dgm:t>
        <a:bodyPr/>
        <a:lstStyle/>
        <a:p>
          <a:pPr rtl="0"/>
          <a:r>
            <a:rPr lang="zh-CN" b="1" dirty="0" smtClean="0"/>
            <a:t>坐标传递</a:t>
          </a:r>
          <a:endParaRPr lang="zh-CN" dirty="0"/>
        </a:p>
      </dgm:t>
    </dgm:pt>
    <dgm:pt modelId="{9E351DC9-5268-4A25-AECC-2C255A6E8E62}" type="parTrans" cxnId="{53708729-E85C-4008-83B8-97EDC5C08780}">
      <dgm:prSet/>
      <dgm:spPr/>
      <dgm:t>
        <a:bodyPr/>
        <a:lstStyle/>
        <a:p>
          <a:endParaRPr lang="zh-CN" altLang="en-US"/>
        </a:p>
      </dgm:t>
    </dgm:pt>
    <dgm:pt modelId="{E6AB3A08-FCF0-4273-8EDC-02036A7FBB5B}" type="sibTrans" cxnId="{53708729-E85C-4008-83B8-97EDC5C08780}">
      <dgm:prSet/>
      <dgm:spPr/>
      <dgm:t>
        <a:bodyPr/>
        <a:lstStyle/>
        <a:p>
          <a:endParaRPr lang="zh-CN" altLang="en-US"/>
        </a:p>
      </dgm:t>
    </dgm:pt>
    <dgm:pt modelId="{C44F65EE-80B7-4E8C-8DC1-440FFBDE9FBB}" type="pres">
      <dgm:prSet presAssocID="{1DD2E198-7C9D-41BA-BDDD-D400C6CA93E6}" presName="Name0" presStyleCnt="0">
        <dgm:presLayoutVars>
          <dgm:dir/>
          <dgm:resizeHandles val="exact"/>
        </dgm:presLayoutVars>
      </dgm:prSet>
      <dgm:spPr/>
    </dgm:pt>
    <dgm:pt modelId="{5A964299-A709-485F-844C-471901D71E9C}" type="pres">
      <dgm:prSet presAssocID="{36E6E6B5-9212-4AEF-8227-8FFD3B460956}" presName="parTxOnly" presStyleLbl="node1" presStyleIdx="0" presStyleCnt="3">
        <dgm:presLayoutVars>
          <dgm:bulletEnabled val="1"/>
        </dgm:presLayoutVars>
      </dgm:prSet>
      <dgm:spPr/>
    </dgm:pt>
    <dgm:pt modelId="{3B3C60FF-941A-4708-A865-DD2D23F8F90C}" type="pres">
      <dgm:prSet presAssocID="{EBB7816D-4D23-4462-9F6C-C2A0FBD49CBB}" presName="parSpace" presStyleCnt="0"/>
      <dgm:spPr/>
    </dgm:pt>
    <dgm:pt modelId="{4342FB4D-F27D-4318-AF51-706E1D4B2E61}" type="pres">
      <dgm:prSet presAssocID="{FED1DEBC-17DC-460D-8B6A-27B1790B98B4}" presName="parTxOnly" presStyleLbl="node1" presStyleIdx="1" presStyleCnt="3">
        <dgm:presLayoutVars>
          <dgm:bulletEnabled val="1"/>
        </dgm:presLayoutVars>
      </dgm:prSet>
      <dgm:spPr/>
    </dgm:pt>
    <dgm:pt modelId="{DBE7DA27-B212-4CEC-B2CC-D247440AB62D}" type="pres">
      <dgm:prSet presAssocID="{FB14EE11-443D-4377-9476-7AFB86EB6267}" presName="parSpace" presStyleCnt="0"/>
      <dgm:spPr/>
    </dgm:pt>
    <dgm:pt modelId="{3CA4E9A6-66A5-4756-90B6-6498E7565A45}" type="pres">
      <dgm:prSet presAssocID="{295CBDCA-8F2A-4C7B-BB2C-08F698A84F53}" presName="parTxOnly" presStyleLbl="node1" presStyleIdx="2" presStyleCnt="3">
        <dgm:presLayoutVars>
          <dgm:bulletEnabled val="1"/>
        </dgm:presLayoutVars>
      </dgm:prSet>
      <dgm:spPr/>
    </dgm:pt>
  </dgm:ptLst>
  <dgm:cxnLst>
    <dgm:cxn modelId="{F5682B31-23BE-4097-8BE3-633BFE93D71B}" type="presOf" srcId="{36E6E6B5-9212-4AEF-8227-8FFD3B460956}" destId="{5A964299-A709-485F-844C-471901D71E9C}" srcOrd="0" destOrd="0" presId="urn:microsoft.com/office/officeart/2005/8/layout/hChevron3"/>
    <dgm:cxn modelId="{3836CF4D-CDEF-4196-BE7E-D5A8D1AFACDA}" type="presOf" srcId="{1DD2E198-7C9D-41BA-BDDD-D400C6CA93E6}" destId="{C44F65EE-80B7-4E8C-8DC1-440FFBDE9FBB}" srcOrd="0" destOrd="0" presId="urn:microsoft.com/office/officeart/2005/8/layout/hChevron3"/>
    <dgm:cxn modelId="{C2C59DD0-7520-49CB-8C6A-6D0CF7FA8E01}" srcId="{1DD2E198-7C9D-41BA-BDDD-D400C6CA93E6}" destId="{36E6E6B5-9212-4AEF-8227-8FFD3B460956}" srcOrd="0" destOrd="0" parTransId="{432E2347-6CA5-4B53-BDB1-A4A0176B99A2}" sibTransId="{EBB7816D-4D23-4462-9F6C-C2A0FBD49CBB}"/>
    <dgm:cxn modelId="{3554FC96-1146-44FE-922F-9AC4291D026B}" srcId="{1DD2E198-7C9D-41BA-BDDD-D400C6CA93E6}" destId="{FED1DEBC-17DC-460D-8B6A-27B1790B98B4}" srcOrd="1" destOrd="0" parTransId="{1A694C7F-D236-4829-AB7F-0A1A3CAB4724}" sibTransId="{FB14EE11-443D-4377-9476-7AFB86EB6267}"/>
    <dgm:cxn modelId="{53708729-E85C-4008-83B8-97EDC5C08780}" srcId="{1DD2E198-7C9D-41BA-BDDD-D400C6CA93E6}" destId="{295CBDCA-8F2A-4C7B-BB2C-08F698A84F53}" srcOrd="2" destOrd="0" parTransId="{9E351DC9-5268-4A25-AECC-2C255A6E8E62}" sibTransId="{E6AB3A08-FCF0-4273-8EDC-02036A7FBB5B}"/>
    <dgm:cxn modelId="{9DE02238-1A0F-4044-ACA8-F3D7C2661B38}" type="presOf" srcId="{295CBDCA-8F2A-4C7B-BB2C-08F698A84F53}" destId="{3CA4E9A6-66A5-4756-90B6-6498E7565A45}" srcOrd="0" destOrd="0" presId="urn:microsoft.com/office/officeart/2005/8/layout/hChevron3"/>
    <dgm:cxn modelId="{929D8064-6043-4B9C-AD98-E46B36DC1420}" type="presOf" srcId="{FED1DEBC-17DC-460D-8B6A-27B1790B98B4}" destId="{4342FB4D-F27D-4318-AF51-706E1D4B2E61}" srcOrd="0" destOrd="0" presId="urn:microsoft.com/office/officeart/2005/8/layout/hChevron3"/>
    <dgm:cxn modelId="{77416336-797F-464A-95ED-29E7EF807714}" type="presParOf" srcId="{C44F65EE-80B7-4E8C-8DC1-440FFBDE9FBB}" destId="{5A964299-A709-485F-844C-471901D71E9C}" srcOrd="0" destOrd="0" presId="urn:microsoft.com/office/officeart/2005/8/layout/hChevron3"/>
    <dgm:cxn modelId="{95C1607B-2048-40DE-8058-31A3CCD9EC2B}" type="presParOf" srcId="{C44F65EE-80B7-4E8C-8DC1-440FFBDE9FBB}" destId="{3B3C60FF-941A-4708-A865-DD2D23F8F90C}" srcOrd="1" destOrd="0" presId="urn:microsoft.com/office/officeart/2005/8/layout/hChevron3"/>
    <dgm:cxn modelId="{2A1ADC76-2441-4816-BF51-FA7C34D16CBB}" type="presParOf" srcId="{C44F65EE-80B7-4E8C-8DC1-440FFBDE9FBB}" destId="{4342FB4D-F27D-4318-AF51-706E1D4B2E61}" srcOrd="2" destOrd="0" presId="urn:microsoft.com/office/officeart/2005/8/layout/hChevron3"/>
    <dgm:cxn modelId="{F3A6F0F5-352D-4470-BBFD-2FDD4F475E81}" type="presParOf" srcId="{C44F65EE-80B7-4E8C-8DC1-440FFBDE9FBB}" destId="{DBE7DA27-B212-4CEC-B2CC-D247440AB62D}" srcOrd="3" destOrd="0" presId="urn:microsoft.com/office/officeart/2005/8/layout/hChevron3"/>
    <dgm:cxn modelId="{53C2806E-22E3-4779-81D4-3C951CD4146F}" type="presParOf" srcId="{C44F65EE-80B7-4E8C-8DC1-440FFBDE9FBB}" destId="{3CA4E9A6-66A5-4756-90B6-6498E7565A45}" srcOrd="4" destOrd="0" presId="urn:microsoft.com/office/officeart/2005/8/layout/hChevron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9104870-6EF2-4E8E-B0C1-95C80A4E3062}" type="doc">
      <dgm:prSet loTypeId="urn:microsoft.com/office/officeart/2005/8/layout/venn1" loCatId="relationship" qsTypeId="urn:microsoft.com/office/officeart/2005/8/quickstyle/3d1" qsCatId="3D" csTypeId="urn:microsoft.com/office/officeart/2005/8/colors/colorful5" csCatId="colorful"/>
      <dgm:spPr/>
      <dgm:t>
        <a:bodyPr/>
        <a:lstStyle/>
        <a:p>
          <a:endParaRPr lang="zh-CN" altLang="en-US"/>
        </a:p>
      </dgm:t>
    </dgm:pt>
    <dgm:pt modelId="{1BF3440E-C0C6-458F-B3F2-F35FF1843500}">
      <dgm:prSet/>
      <dgm:spPr/>
      <dgm:t>
        <a:bodyPr/>
        <a:lstStyle/>
        <a:p>
          <a:pPr rtl="0"/>
          <a:r>
            <a:rPr lang="zh-CN" b="1" dirty="0" smtClean="0"/>
            <a:t>视频复原技术</a:t>
          </a:r>
          <a:endParaRPr lang="en-US" b="1" dirty="0"/>
        </a:p>
      </dgm:t>
    </dgm:pt>
    <dgm:pt modelId="{41A4D069-EC38-4E70-A798-786A779C6D3E}" type="parTrans" cxnId="{25B75059-620F-45AA-8189-7C20242B27F1}">
      <dgm:prSet/>
      <dgm:spPr/>
      <dgm:t>
        <a:bodyPr/>
        <a:lstStyle/>
        <a:p>
          <a:endParaRPr lang="zh-CN" altLang="en-US"/>
        </a:p>
      </dgm:t>
    </dgm:pt>
    <dgm:pt modelId="{60828204-9555-429C-8A86-D066A9E36E39}" type="sibTrans" cxnId="{25B75059-620F-45AA-8189-7C20242B27F1}">
      <dgm:prSet/>
      <dgm:spPr/>
      <dgm:t>
        <a:bodyPr/>
        <a:lstStyle/>
        <a:p>
          <a:endParaRPr lang="zh-CN" altLang="en-US"/>
        </a:p>
      </dgm:t>
    </dgm:pt>
    <dgm:pt modelId="{38B0497A-6A92-4955-B501-4A0B0B61BD16}">
      <dgm:prSet/>
      <dgm:spPr/>
      <dgm:t>
        <a:bodyPr/>
        <a:lstStyle/>
        <a:p>
          <a:pPr rtl="0"/>
          <a:r>
            <a:rPr lang="zh-CN" b="1" dirty="0" smtClean="0"/>
            <a:t>视频浓缩技术</a:t>
          </a:r>
          <a:endParaRPr lang="en-US" b="1" dirty="0"/>
        </a:p>
      </dgm:t>
    </dgm:pt>
    <dgm:pt modelId="{E1F38D79-AAB3-4981-BA06-01F22E03D807}" type="parTrans" cxnId="{06D75DC9-963C-4C26-A648-A54195331393}">
      <dgm:prSet/>
      <dgm:spPr/>
      <dgm:t>
        <a:bodyPr/>
        <a:lstStyle/>
        <a:p>
          <a:endParaRPr lang="zh-CN" altLang="en-US"/>
        </a:p>
      </dgm:t>
    </dgm:pt>
    <dgm:pt modelId="{9C45279D-A18E-4275-8CDA-791FE2366F4A}" type="sibTrans" cxnId="{06D75DC9-963C-4C26-A648-A54195331393}">
      <dgm:prSet/>
      <dgm:spPr/>
      <dgm:t>
        <a:bodyPr/>
        <a:lstStyle/>
        <a:p>
          <a:endParaRPr lang="zh-CN" altLang="en-US"/>
        </a:p>
      </dgm:t>
    </dgm:pt>
    <dgm:pt modelId="{C4495B93-2BE0-48EB-A73A-C3BCF884B009}">
      <dgm:prSet/>
      <dgm:spPr/>
      <dgm:t>
        <a:bodyPr/>
        <a:lstStyle/>
        <a:p>
          <a:pPr rtl="0"/>
          <a:r>
            <a:rPr lang="zh-CN" b="1" dirty="0" smtClean="0"/>
            <a:t>视频分类检索技术</a:t>
          </a:r>
          <a:endParaRPr lang="zh-CN" dirty="0"/>
        </a:p>
      </dgm:t>
    </dgm:pt>
    <dgm:pt modelId="{6A4674E6-4670-4A2B-8229-4A6A973FCE6B}" type="parTrans" cxnId="{F8DC45E0-68BA-4465-8152-58B0E7D00243}">
      <dgm:prSet/>
      <dgm:spPr/>
      <dgm:t>
        <a:bodyPr/>
        <a:lstStyle/>
        <a:p>
          <a:endParaRPr lang="zh-CN" altLang="en-US"/>
        </a:p>
      </dgm:t>
    </dgm:pt>
    <dgm:pt modelId="{DA81E41E-6EA6-461A-9616-AECC35478F07}" type="sibTrans" cxnId="{F8DC45E0-68BA-4465-8152-58B0E7D00243}">
      <dgm:prSet/>
      <dgm:spPr/>
      <dgm:t>
        <a:bodyPr/>
        <a:lstStyle/>
        <a:p>
          <a:endParaRPr lang="zh-CN" altLang="en-US"/>
        </a:p>
      </dgm:t>
    </dgm:pt>
    <dgm:pt modelId="{626F3727-039C-4ECF-835A-101C2D9478C5}" type="pres">
      <dgm:prSet presAssocID="{19104870-6EF2-4E8E-B0C1-95C80A4E3062}" presName="compositeShape" presStyleCnt="0">
        <dgm:presLayoutVars>
          <dgm:chMax val="7"/>
          <dgm:dir/>
          <dgm:resizeHandles val="exact"/>
        </dgm:presLayoutVars>
      </dgm:prSet>
      <dgm:spPr/>
    </dgm:pt>
    <dgm:pt modelId="{253BBD19-E277-4331-86F9-14AC46C03A4F}" type="pres">
      <dgm:prSet presAssocID="{1BF3440E-C0C6-458F-B3F2-F35FF1843500}" presName="circ1" presStyleLbl="vennNode1" presStyleIdx="0" presStyleCnt="3"/>
      <dgm:spPr/>
    </dgm:pt>
    <dgm:pt modelId="{984BB74A-D6CC-4554-B077-40018516BC70}" type="pres">
      <dgm:prSet presAssocID="{1BF3440E-C0C6-458F-B3F2-F35FF1843500}" presName="circ1Tx" presStyleLbl="revTx" presStyleIdx="0" presStyleCnt="0">
        <dgm:presLayoutVars>
          <dgm:chMax val="0"/>
          <dgm:chPref val="0"/>
          <dgm:bulletEnabled val="1"/>
        </dgm:presLayoutVars>
      </dgm:prSet>
      <dgm:spPr/>
    </dgm:pt>
    <dgm:pt modelId="{D27436BC-F751-4C66-910B-6D7629F1C7FE}" type="pres">
      <dgm:prSet presAssocID="{38B0497A-6A92-4955-B501-4A0B0B61BD16}" presName="circ2" presStyleLbl="vennNode1" presStyleIdx="1" presStyleCnt="3"/>
      <dgm:spPr/>
    </dgm:pt>
    <dgm:pt modelId="{73BA34AA-1364-4A58-9405-A1B31514A0EE}" type="pres">
      <dgm:prSet presAssocID="{38B0497A-6A92-4955-B501-4A0B0B61BD16}" presName="circ2Tx" presStyleLbl="revTx" presStyleIdx="0" presStyleCnt="0">
        <dgm:presLayoutVars>
          <dgm:chMax val="0"/>
          <dgm:chPref val="0"/>
          <dgm:bulletEnabled val="1"/>
        </dgm:presLayoutVars>
      </dgm:prSet>
      <dgm:spPr/>
    </dgm:pt>
    <dgm:pt modelId="{0129A0D7-804B-45EF-A472-B243C76DF3E5}" type="pres">
      <dgm:prSet presAssocID="{C4495B93-2BE0-48EB-A73A-C3BCF884B009}" presName="circ3" presStyleLbl="vennNode1" presStyleIdx="2" presStyleCnt="3"/>
      <dgm:spPr/>
    </dgm:pt>
    <dgm:pt modelId="{D22A064B-90A1-4A9D-A355-9FF5A43072C9}" type="pres">
      <dgm:prSet presAssocID="{C4495B93-2BE0-48EB-A73A-C3BCF884B009}" presName="circ3Tx" presStyleLbl="revTx" presStyleIdx="0" presStyleCnt="0">
        <dgm:presLayoutVars>
          <dgm:chMax val="0"/>
          <dgm:chPref val="0"/>
          <dgm:bulletEnabled val="1"/>
        </dgm:presLayoutVars>
      </dgm:prSet>
      <dgm:spPr/>
    </dgm:pt>
  </dgm:ptLst>
  <dgm:cxnLst>
    <dgm:cxn modelId="{06D75DC9-963C-4C26-A648-A54195331393}" srcId="{19104870-6EF2-4E8E-B0C1-95C80A4E3062}" destId="{38B0497A-6A92-4955-B501-4A0B0B61BD16}" srcOrd="1" destOrd="0" parTransId="{E1F38D79-AAB3-4981-BA06-01F22E03D807}" sibTransId="{9C45279D-A18E-4275-8CDA-791FE2366F4A}"/>
    <dgm:cxn modelId="{A486A176-DB06-4228-B102-BEDA3AD681A9}" type="presOf" srcId="{1BF3440E-C0C6-458F-B3F2-F35FF1843500}" destId="{253BBD19-E277-4331-86F9-14AC46C03A4F}" srcOrd="0" destOrd="0" presId="urn:microsoft.com/office/officeart/2005/8/layout/venn1"/>
    <dgm:cxn modelId="{25B75059-620F-45AA-8189-7C20242B27F1}" srcId="{19104870-6EF2-4E8E-B0C1-95C80A4E3062}" destId="{1BF3440E-C0C6-458F-B3F2-F35FF1843500}" srcOrd="0" destOrd="0" parTransId="{41A4D069-EC38-4E70-A798-786A779C6D3E}" sibTransId="{60828204-9555-429C-8A86-D066A9E36E39}"/>
    <dgm:cxn modelId="{18111B73-20CB-4E6B-954F-BF2165FA5F79}" type="presOf" srcId="{19104870-6EF2-4E8E-B0C1-95C80A4E3062}" destId="{626F3727-039C-4ECF-835A-101C2D9478C5}" srcOrd="0" destOrd="0" presId="urn:microsoft.com/office/officeart/2005/8/layout/venn1"/>
    <dgm:cxn modelId="{DFC1A808-D222-494D-858E-8A852E0063C8}" type="presOf" srcId="{38B0497A-6A92-4955-B501-4A0B0B61BD16}" destId="{73BA34AA-1364-4A58-9405-A1B31514A0EE}" srcOrd="1" destOrd="0" presId="urn:microsoft.com/office/officeart/2005/8/layout/venn1"/>
    <dgm:cxn modelId="{49FEC277-ED8B-4C70-8CA0-1B4C53F74FC2}" type="presOf" srcId="{C4495B93-2BE0-48EB-A73A-C3BCF884B009}" destId="{D22A064B-90A1-4A9D-A355-9FF5A43072C9}" srcOrd="1" destOrd="0" presId="urn:microsoft.com/office/officeart/2005/8/layout/venn1"/>
    <dgm:cxn modelId="{56EC9E56-1BD8-47EE-BC8F-8161B9C6A119}" type="presOf" srcId="{1BF3440E-C0C6-458F-B3F2-F35FF1843500}" destId="{984BB74A-D6CC-4554-B077-40018516BC70}" srcOrd="1" destOrd="0" presId="urn:microsoft.com/office/officeart/2005/8/layout/venn1"/>
    <dgm:cxn modelId="{A67AD1B3-8F96-49AA-B8FE-59CF3B996D3A}" type="presOf" srcId="{38B0497A-6A92-4955-B501-4A0B0B61BD16}" destId="{D27436BC-F751-4C66-910B-6D7629F1C7FE}" srcOrd="0" destOrd="0" presId="urn:microsoft.com/office/officeart/2005/8/layout/venn1"/>
    <dgm:cxn modelId="{BC3A2B55-E197-478D-8BE6-82C5943D4AB3}" type="presOf" srcId="{C4495B93-2BE0-48EB-A73A-C3BCF884B009}" destId="{0129A0D7-804B-45EF-A472-B243C76DF3E5}" srcOrd="0" destOrd="0" presId="urn:microsoft.com/office/officeart/2005/8/layout/venn1"/>
    <dgm:cxn modelId="{F8DC45E0-68BA-4465-8152-58B0E7D00243}" srcId="{19104870-6EF2-4E8E-B0C1-95C80A4E3062}" destId="{C4495B93-2BE0-48EB-A73A-C3BCF884B009}" srcOrd="2" destOrd="0" parTransId="{6A4674E6-4670-4A2B-8229-4A6A973FCE6B}" sibTransId="{DA81E41E-6EA6-461A-9616-AECC35478F07}"/>
    <dgm:cxn modelId="{3C5CBB98-B48C-4893-A8B7-CEBC4C1DF203}" type="presParOf" srcId="{626F3727-039C-4ECF-835A-101C2D9478C5}" destId="{253BBD19-E277-4331-86F9-14AC46C03A4F}" srcOrd="0" destOrd="0" presId="urn:microsoft.com/office/officeart/2005/8/layout/venn1"/>
    <dgm:cxn modelId="{B3D88C08-EDA2-4839-AB9D-8EB5BCB91FF5}" type="presParOf" srcId="{626F3727-039C-4ECF-835A-101C2D9478C5}" destId="{984BB74A-D6CC-4554-B077-40018516BC70}" srcOrd="1" destOrd="0" presId="urn:microsoft.com/office/officeart/2005/8/layout/venn1"/>
    <dgm:cxn modelId="{6043F5AC-AA8A-417F-8E06-AB47BFB7159B}" type="presParOf" srcId="{626F3727-039C-4ECF-835A-101C2D9478C5}" destId="{D27436BC-F751-4C66-910B-6D7629F1C7FE}" srcOrd="2" destOrd="0" presId="urn:microsoft.com/office/officeart/2005/8/layout/venn1"/>
    <dgm:cxn modelId="{FA6633A4-E419-4FA4-A78B-DECF63BD14A1}" type="presParOf" srcId="{626F3727-039C-4ECF-835A-101C2D9478C5}" destId="{73BA34AA-1364-4A58-9405-A1B31514A0EE}" srcOrd="3" destOrd="0" presId="urn:microsoft.com/office/officeart/2005/8/layout/venn1"/>
    <dgm:cxn modelId="{BCC13BEE-7220-40E9-99EE-5C95A4167A0A}" type="presParOf" srcId="{626F3727-039C-4ECF-835A-101C2D9478C5}" destId="{0129A0D7-804B-45EF-A472-B243C76DF3E5}" srcOrd="4" destOrd="0" presId="urn:microsoft.com/office/officeart/2005/8/layout/venn1"/>
    <dgm:cxn modelId="{5AF7D5DE-149C-43C8-8073-A3D64BB2C7BE}" type="presParOf" srcId="{626F3727-039C-4ECF-835A-101C2D9478C5}" destId="{D22A064B-90A1-4A9D-A355-9FF5A43072C9}" srcOrd="5" destOrd="0" presId="urn:microsoft.com/office/officeart/2005/8/layout/ven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1459693-5D38-4A05-B144-A1DCB9B69E49}">
      <dsp:nvSpPr>
        <dsp:cNvPr id="0" name=""/>
        <dsp:cNvSpPr/>
      </dsp:nvSpPr>
      <dsp:spPr>
        <a:xfrm>
          <a:off x="0" y="0"/>
          <a:ext cx="5330796" cy="796563"/>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dirty="0" smtClean="0">
              <a:solidFill>
                <a:srgbClr val="FF6600"/>
              </a:solidFill>
            </a:rPr>
            <a:t>2.1.1</a:t>
          </a:r>
          <a:r>
            <a:rPr lang="zh-CN" sz="2300" b="1" kern="1200" dirty="0" smtClean="0">
              <a:solidFill>
                <a:srgbClr val="FF6600"/>
              </a:solidFill>
            </a:rPr>
            <a:t>安全防范系统</a:t>
          </a:r>
          <a:endParaRPr lang="zh-CN" sz="2300" kern="1200" dirty="0">
            <a:solidFill>
              <a:srgbClr val="FF6600"/>
            </a:solidFill>
          </a:endParaRPr>
        </a:p>
      </dsp:txBody>
      <dsp:txXfrm>
        <a:off x="0" y="0"/>
        <a:ext cx="4424704" cy="796563"/>
      </dsp:txXfrm>
    </dsp:sp>
    <dsp:sp modelId="{6A6DE9C5-E6BF-4A75-ADDC-0EC1508B26E1}">
      <dsp:nvSpPr>
        <dsp:cNvPr id="0" name=""/>
        <dsp:cNvSpPr/>
      </dsp:nvSpPr>
      <dsp:spPr>
        <a:xfrm>
          <a:off x="398078" y="907197"/>
          <a:ext cx="5330796" cy="796563"/>
        </a:xfrm>
        <a:prstGeom prst="roundRect">
          <a:avLst>
            <a:gd name="adj" fmla="val 10000"/>
          </a:avLst>
        </a:prstGeom>
        <a:gradFill rotWithShape="0">
          <a:gsLst>
            <a:gs pos="0">
              <a:schemeClr val="accent2">
                <a:hueOff val="-3600000"/>
                <a:satOff val="-12501"/>
                <a:lumOff val="15000"/>
                <a:alphaOff val="0"/>
                <a:shade val="51000"/>
                <a:satMod val="130000"/>
              </a:schemeClr>
            </a:gs>
            <a:gs pos="80000">
              <a:schemeClr val="accent2">
                <a:hueOff val="-3600000"/>
                <a:satOff val="-12501"/>
                <a:lumOff val="15000"/>
                <a:alphaOff val="0"/>
                <a:shade val="93000"/>
                <a:satMod val="130000"/>
              </a:schemeClr>
            </a:gs>
            <a:gs pos="100000">
              <a:schemeClr val="accent2">
                <a:hueOff val="-3600000"/>
                <a:satOff val="-12501"/>
                <a:lumOff val="150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dirty="0" smtClean="0">
              <a:solidFill>
                <a:srgbClr val="FF6600"/>
              </a:solidFill>
            </a:rPr>
            <a:t>2.1.2</a:t>
          </a:r>
          <a:r>
            <a:rPr lang="zh-CN" sz="2300" b="1" kern="1200" dirty="0" smtClean="0">
              <a:solidFill>
                <a:srgbClr val="FF6600"/>
              </a:solidFill>
            </a:rPr>
            <a:t>安防系统发展现状</a:t>
          </a:r>
          <a:endParaRPr lang="zh-CN" sz="2300" kern="1200" dirty="0">
            <a:solidFill>
              <a:srgbClr val="FF6600"/>
            </a:solidFill>
          </a:endParaRPr>
        </a:p>
      </dsp:txBody>
      <dsp:txXfrm>
        <a:off x="398078" y="907197"/>
        <a:ext cx="4414950" cy="796563"/>
      </dsp:txXfrm>
    </dsp:sp>
    <dsp:sp modelId="{F072D001-6753-4AD9-BAEB-E0A769BDA4D2}">
      <dsp:nvSpPr>
        <dsp:cNvPr id="0" name=""/>
        <dsp:cNvSpPr/>
      </dsp:nvSpPr>
      <dsp:spPr>
        <a:xfrm>
          <a:off x="796157" y="1814395"/>
          <a:ext cx="5330796" cy="796563"/>
        </a:xfrm>
        <a:prstGeom prst="roundRect">
          <a:avLst>
            <a:gd name="adj" fmla="val 10000"/>
          </a:avLst>
        </a:prstGeom>
        <a:gradFill rotWithShape="0">
          <a:gsLst>
            <a:gs pos="0">
              <a:schemeClr val="accent2">
                <a:hueOff val="-7200000"/>
                <a:satOff val="-25001"/>
                <a:lumOff val="30001"/>
                <a:alphaOff val="0"/>
                <a:shade val="51000"/>
                <a:satMod val="130000"/>
              </a:schemeClr>
            </a:gs>
            <a:gs pos="80000">
              <a:schemeClr val="accent2">
                <a:hueOff val="-7200000"/>
                <a:satOff val="-25001"/>
                <a:lumOff val="30001"/>
                <a:alphaOff val="0"/>
                <a:shade val="93000"/>
                <a:satMod val="130000"/>
              </a:schemeClr>
            </a:gs>
            <a:gs pos="100000">
              <a:schemeClr val="accent2">
                <a:hueOff val="-7200000"/>
                <a:satOff val="-25001"/>
                <a:lumOff val="3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dirty="0" smtClean="0">
              <a:solidFill>
                <a:srgbClr val="FF6600"/>
              </a:solidFill>
            </a:rPr>
            <a:t>2.1.3</a:t>
          </a:r>
          <a:r>
            <a:rPr lang="zh-CN" sz="2300" b="1" kern="1200" dirty="0" smtClean="0">
              <a:solidFill>
                <a:srgbClr val="FF6600"/>
              </a:solidFill>
            </a:rPr>
            <a:t>智能安防监控系统</a:t>
          </a:r>
          <a:endParaRPr lang="zh-CN" sz="2300" kern="1200" dirty="0">
            <a:solidFill>
              <a:srgbClr val="FF6600"/>
            </a:solidFill>
          </a:endParaRPr>
        </a:p>
      </dsp:txBody>
      <dsp:txXfrm>
        <a:off x="796157" y="1814395"/>
        <a:ext cx="4414950" cy="796563"/>
      </dsp:txXfrm>
    </dsp:sp>
    <dsp:sp modelId="{AAF57BE1-B969-4D88-9CAF-9EF9994F6682}">
      <dsp:nvSpPr>
        <dsp:cNvPr id="0" name=""/>
        <dsp:cNvSpPr/>
      </dsp:nvSpPr>
      <dsp:spPr>
        <a:xfrm>
          <a:off x="1194236" y="2721593"/>
          <a:ext cx="5330796" cy="796563"/>
        </a:xfrm>
        <a:prstGeom prst="roundRect">
          <a:avLst>
            <a:gd name="adj" fmla="val 10000"/>
          </a:avLst>
        </a:prstGeom>
        <a:gradFill rotWithShape="0">
          <a:gsLst>
            <a:gs pos="0">
              <a:schemeClr val="accent2">
                <a:hueOff val="-10800000"/>
                <a:satOff val="-37502"/>
                <a:lumOff val="45001"/>
                <a:alphaOff val="0"/>
                <a:shade val="51000"/>
                <a:satMod val="130000"/>
              </a:schemeClr>
            </a:gs>
            <a:gs pos="80000">
              <a:schemeClr val="accent2">
                <a:hueOff val="-10800000"/>
                <a:satOff val="-37502"/>
                <a:lumOff val="45001"/>
                <a:alphaOff val="0"/>
                <a:shade val="93000"/>
                <a:satMod val="130000"/>
              </a:schemeClr>
            </a:gs>
            <a:gs pos="100000">
              <a:schemeClr val="accent2">
                <a:hueOff val="-10800000"/>
                <a:satOff val="-37502"/>
                <a:lumOff val="45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dirty="0" smtClean="0">
              <a:solidFill>
                <a:srgbClr val="FF6600"/>
              </a:solidFill>
            </a:rPr>
            <a:t>2.1.4</a:t>
          </a:r>
          <a:r>
            <a:rPr lang="zh-CN" sz="2300" b="1" kern="1200" dirty="0" smtClean="0">
              <a:solidFill>
                <a:srgbClr val="FF6600"/>
              </a:solidFill>
            </a:rPr>
            <a:t>大数据下的智能安防系统</a:t>
          </a:r>
          <a:endParaRPr lang="zh-CN" sz="2300" kern="1200" dirty="0">
            <a:solidFill>
              <a:srgbClr val="FF6600"/>
            </a:solidFill>
          </a:endParaRPr>
        </a:p>
      </dsp:txBody>
      <dsp:txXfrm>
        <a:off x="1194236" y="2721593"/>
        <a:ext cx="4414950" cy="796563"/>
      </dsp:txXfrm>
    </dsp:sp>
    <dsp:sp modelId="{064B2C58-15DF-4C63-9029-A6F8A8A45492}">
      <dsp:nvSpPr>
        <dsp:cNvPr id="0" name=""/>
        <dsp:cNvSpPr/>
      </dsp:nvSpPr>
      <dsp:spPr>
        <a:xfrm>
          <a:off x="1592315" y="3628791"/>
          <a:ext cx="5330796" cy="796563"/>
        </a:xfrm>
        <a:prstGeom prst="roundRect">
          <a:avLst>
            <a:gd name="adj" fmla="val 10000"/>
          </a:avLst>
        </a:prstGeom>
        <a:gradFill rotWithShape="0">
          <a:gsLst>
            <a:gs pos="0">
              <a:schemeClr val="accent2">
                <a:hueOff val="-14400000"/>
                <a:satOff val="-50003"/>
                <a:lumOff val="60001"/>
                <a:alphaOff val="0"/>
                <a:shade val="51000"/>
                <a:satMod val="130000"/>
              </a:schemeClr>
            </a:gs>
            <a:gs pos="80000">
              <a:schemeClr val="accent2">
                <a:hueOff val="-14400000"/>
                <a:satOff val="-50003"/>
                <a:lumOff val="60001"/>
                <a:alphaOff val="0"/>
                <a:shade val="93000"/>
                <a:satMod val="130000"/>
              </a:schemeClr>
            </a:gs>
            <a:gs pos="100000">
              <a:schemeClr val="accent2">
                <a:hueOff val="-14400000"/>
                <a:satOff val="-50003"/>
                <a:lumOff val="6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dirty="0" smtClean="0">
              <a:solidFill>
                <a:srgbClr val="FF6600"/>
              </a:solidFill>
            </a:rPr>
            <a:t>2.1.5</a:t>
          </a:r>
          <a:r>
            <a:rPr lang="zh-CN" sz="2300" b="1" kern="1200" dirty="0" smtClean="0">
              <a:solidFill>
                <a:srgbClr val="FF6600"/>
              </a:solidFill>
            </a:rPr>
            <a:t>国内外技术及行业发展状况</a:t>
          </a:r>
          <a:endParaRPr lang="zh-CN" sz="2300" kern="1200" dirty="0">
            <a:solidFill>
              <a:srgbClr val="FF6600"/>
            </a:solidFill>
          </a:endParaRPr>
        </a:p>
      </dsp:txBody>
      <dsp:txXfrm>
        <a:off x="1592315" y="3628791"/>
        <a:ext cx="4414950" cy="796563"/>
      </dsp:txXfrm>
    </dsp:sp>
    <dsp:sp modelId="{B959E9DB-FF8C-477F-BF4D-E5BF984A76BE}">
      <dsp:nvSpPr>
        <dsp:cNvPr id="0" name=""/>
        <dsp:cNvSpPr/>
      </dsp:nvSpPr>
      <dsp:spPr>
        <a:xfrm>
          <a:off x="4813029" y="581934"/>
          <a:ext cx="517766" cy="517766"/>
        </a:xfrm>
        <a:prstGeom prst="downArrow">
          <a:avLst>
            <a:gd name="adj1" fmla="val 55000"/>
            <a:gd name="adj2" fmla="val 45000"/>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zh-CN" altLang="en-US" sz="2400" kern="1200"/>
        </a:p>
      </dsp:txBody>
      <dsp:txXfrm>
        <a:off x="4813029" y="581934"/>
        <a:ext cx="517766" cy="517766"/>
      </dsp:txXfrm>
    </dsp:sp>
    <dsp:sp modelId="{DA518880-4FC3-415F-ADBE-ABBCB5FA9E3C}">
      <dsp:nvSpPr>
        <dsp:cNvPr id="0" name=""/>
        <dsp:cNvSpPr/>
      </dsp:nvSpPr>
      <dsp:spPr>
        <a:xfrm>
          <a:off x="5211108" y="1489131"/>
          <a:ext cx="517766" cy="517766"/>
        </a:xfrm>
        <a:prstGeom prst="downArrow">
          <a:avLst>
            <a:gd name="adj1" fmla="val 55000"/>
            <a:gd name="adj2" fmla="val 45000"/>
          </a:avLst>
        </a:prstGeom>
        <a:solidFill>
          <a:schemeClr val="accent2">
            <a:tint val="40000"/>
            <a:alpha val="90000"/>
            <a:hueOff val="-4800000"/>
            <a:satOff val="-6498"/>
            <a:lumOff val="5425"/>
            <a:alphaOff val="0"/>
          </a:schemeClr>
        </a:solidFill>
        <a:ln w="9525" cap="flat" cmpd="sng" algn="ctr">
          <a:solidFill>
            <a:schemeClr val="accent2">
              <a:tint val="40000"/>
              <a:alpha val="90000"/>
              <a:hueOff val="-4800000"/>
              <a:satOff val="-6498"/>
              <a:lumOff val="5425"/>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zh-CN" altLang="en-US" sz="2400" kern="1200"/>
        </a:p>
      </dsp:txBody>
      <dsp:txXfrm>
        <a:off x="5211108" y="1489131"/>
        <a:ext cx="517766" cy="517766"/>
      </dsp:txXfrm>
    </dsp:sp>
    <dsp:sp modelId="{2474296A-1BC1-4603-910C-F3C4DD3B83DD}">
      <dsp:nvSpPr>
        <dsp:cNvPr id="0" name=""/>
        <dsp:cNvSpPr/>
      </dsp:nvSpPr>
      <dsp:spPr>
        <a:xfrm>
          <a:off x="5609187" y="2383053"/>
          <a:ext cx="517766" cy="517766"/>
        </a:xfrm>
        <a:prstGeom prst="downArrow">
          <a:avLst>
            <a:gd name="adj1" fmla="val 55000"/>
            <a:gd name="adj2" fmla="val 45000"/>
          </a:avLst>
        </a:prstGeom>
        <a:solidFill>
          <a:schemeClr val="accent2">
            <a:tint val="40000"/>
            <a:alpha val="90000"/>
            <a:hueOff val="-9600000"/>
            <a:satOff val="-12996"/>
            <a:lumOff val="10850"/>
            <a:alphaOff val="0"/>
          </a:schemeClr>
        </a:solidFill>
        <a:ln w="9525" cap="flat" cmpd="sng" algn="ctr">
          <a:solidFill>
            <a:schemeClr val="accent2">
              <a:tint val="40000"/>
              <a:alpha val="90000"/>
              <a:hueOff val="-9600000"/>
              <a:satOff val="-12996"/>
              <a:lumOff val="1085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zh-CN" altLang="en-US" sz="2400" kern="1200"/>
        </a:p>
      </dsp:txBody>
      <dsp:txXfrm>
        <a:off x="5609187" y="2383053"/>
        <a:ext cx="517766" cy="517766"/>
      </dsp:txXfrm>
    </dsp:sp>
    <dsp:sp modelId="{A1693223-BDA6-43A7-AB08-89295AD7C6A3}">
      <dsp:nvSpPr>
        <dsp:cNvPr id="0" name=""/>
        <dsp:cNvSpPr/>
      </dsp:nvSpPr>
      <dsp:spPr>
        <a:xfrm>
          <a:off x="6007266" y="3299102"/>
          <a:ext cx="517766" cy="517766"/>
        </a:xfrm>
        <a:prstGeom prst="downArrow">
          <a:avLst>
            <a:gd name="adj1" fmla="val 55000"/>
            <a:gd name="adj2" fmla="val 45000"/>
          </a:avLst>
        </a:prstGeom>
        <a:solidFill>
          <a:schemeClr val="accent2">
            <a:tint val="40000"/>
            <a:alpha val="90000"/>
            <a:hueOff val="-14400000"/>
            <a:satOff val="-19494"/>
            <a:lumOff val="16275"/>
            <a:alphaOff val="0"/>
          </a:schemeClr>
        </a:solidFill>
        <a:ln w="9525" cap="flat" cmpd="sng" algn="ctr">
          <a:solidFill>
            <a:schemeClr val="accent2">
              <a:tint val="40000"/>
              <a:alpha val="90000"/>
              <a:hueOff val="-14400000"/>
              <a:satOff val="-19494"/>
              <a:lumOff val="16275"/>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zh-CN" altLang="en-US" sz="2400" kern="1200"/>
        </a:p>
      </dsp:txBody>
      <dsp:txXfrm>
        <a:off x="6007266" y="3299102"/>
        <a:ext cx="517766" cy="51776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4BAACC5-04BE-459F-984D-CD38A501A7F6}">
      <dsp:nvSpPr>
        <dsp:cNvPr id="0" name=""/>
        <dsp:cNvSpPr/>
      </dsp:nvSpPr>
      <dsp:spPr>
        <a:xfrm>
          <a:off x="2193" y="951574"/>
          <a:ext cx="2201307" cy="2201307"/>
        </a:xfrm>
        <a:prstGeom prst="ellipse">
          <a:avLst/>
        </a:prstGeom>
        <a:gradFill rotWithShape="0">
          <a:gsLst>
            <a:gs pos="0">
              <a:schemeClr val="accent2">
                <a:alpha val="50000"/>
                <a:hueOff val="0"/>
                <a:satOff val="0"/>
                <a:lumOff val="0"/>
                <a:alphaOff val="0"/>
                <a:shade val="51000"/>
                <a:satMod val="130000"/>
              </a:schemeClr>
            </a:gs>
            <a:gs pos="80000">
              <a:schemeClr val="accent2">
                <a:alpha val="50000"/>
                <a:hueOff val="0"/>
                <a:satOff val="0"/>
                <a:lumOff val="0"/>
                <a:alphaOff val="0"/>
                <a:shade val="93000"/>
                <a:satMod val="130000"/>
              </a:schemeClr>
            </a:gs>
            <a:gs pos="100000">
              <a:schemeClr val="accent2">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21145" tIns="31750" rIns="121145" bIns="31750" numCol="1" spcCol="1270" anchor="ctr" anchorCtr="0">
          <a:noAutofit/>
        </a:bodyPr>
        <a:lstStyle/>
        <a:p>
          <a:pPr lvl="0" algn="ctr" defTabSz="1111250" rtl="0">
            <a:lnSpc>
              <a:spcPct val="90000"/>
            </a:lnSpc>
            <a:spcBef>
              <a:spcPct val="0"/>
            </a:spcBef>
            <a:spcAft>
              <a:spcPct val="35000"/>
            </a:spcAft>
          </a:pPr>
          <a:r>
            <a:rPr lang="zh-CN" sz="2500" kern="1200" dirty="0" smtClean="0"/>
            <a:t>（</a:t>
          </a:r>
          <a:r>
            <a:rPr lang="en-US" sz="2500" kern="1200" dirty="0" smtClean="0"/>
            <a:t>1</a:t>
          </a:r>
          <a:r>
            <a:rPr lang="zh-CN" sz="2500" kern="1200" dirty="0" smtClean="0"/>
            <a:t>）全天候可靠监控。</a:t>
          </a:r>
          <a:endParaRPr lang="en-US" sz="2500" kern="1200" dirty="0"/>
        </a:p>
      </dsp:txBody>
      <dsp:txXfrm>
        <a:off x="2193" y="951574"/>
        <a:ext cx="2201307" cy="2201307"/>
      </dsp:txXfrm>
    </dsp:sp>
    <dsp:sp modelId="{F3277A6C-311F-4D66-9DF6-CF9DBCD9EB18}">
      <dsp:nvSpPr>
        <dsp:cNvPr id="0" name=""/>
        <dsp:cNvSpPr/>
      </dsp:nvSpPr>
      <dsp:spPr>
        <a:xfrm>
          <a:off x="1763239" y="951574"/>
          <a:ext cx="2201307" cy="2201307"/>
        </a:xfrm>
        <a:prstGeom prst="ellipse">
          <a:avLst/>
        </a:prstGeom>
        <a:gradFill rotWithShape="0">
          <a:gsLst>
            <a:gs pos="0">
              <a:schemeClr val="accent2">
                <a:alpha val="50000"/>
                <a:hueOff val="-4800000"/>
                <a:satOff val="-16668"/>
                <a:lumOff val="20000"/>
                <a:alphaOff val="0"/>
                <a:shade val="51000"/>
                <a:satMod val="130000"/>
              </a:schemeClr>
            </a:gs>
            <a:gs pos="80000">
              <a:schemeClr val="accent2">
                <a:alpha val="50000"/>
                <a:hueOff val="-4800000"/>
                <a:satOff val="-16668"/>
                <a:lumOff val="20000"/>
                <a:alphaOff val="0"/>
                <a:shade val="93000"/>
                <a:satMod val="130000"/>
              </a:schemeClr>
            </a:gs>
            <a:gs pos="100000">
              <a:schemeClr val="accent2">
                <a:alpha val="50000"/>
                <a:hueOff val="-4800000"/>
                <a:satOff val="-16668"/>
                <a:lumOff val="200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21145" tIns="31750" rIns="121145" bIns="31750" numCol="1" spcCol="1270" anchor="ctr" anchorCtr="0">
          <a:noAutofit/>
        </a:bodyPr>
        <a:lstStyle/>
        <a:p>
          <a:pPr lvl="0" algn="ctr" defTabSz="1111250" rtl="0">
            <a:lnSpc>
              <a:spcPct val="90000"/>
            </a:lnSpc>
            <a:spcBef>
              <a:spcPct val="0"/>
            </a:spcBef>
            <a:spcAft>
              <a:spcPct val="35000"/>
            </a:spcAft>
          </a:pPr>
          <a:r>
            <a:rPr lang="zh-CN" sz="2500" kern="1200" dirty="0" smtClean="0"/>
            <a:t>（</a:t>
          </a:r>
          <a:r>
            <a:rPr lang="en-US" sz="2500" kern="1200" dirty="0" smtClean="0"/>
            <a:t>2</a:t>
          </a:r>
          <a:r>
            <a:rPr lang="zh-CN" sz="2500" kern="1200" dirty="0" smtClean="0"/>
            <a:t>）提高报警精确度。</a:t>
          </a:r>
          <a:endParaRPr lang="en-US" sz="2500" kern="1200" dirty="0"/>
        </a:p>
      </dsp:txBody>
      <dsp:txXfrm>
        <a:off x="1763239" y="951574"/>
        <a:ext cx="2201307" cy="2201307"/>
      </dsp:txXfrm>
    </dsp:sp>
    <dsp:sp modelId="{CA26AE56-95C1-4716-AED4-F148C05FD43C}">
      <dsp:nvSpPr>
        <dsp:cNvPr id="0" name=""/>
        <dsp:cNvSpPr/>
      </dsp:nvSpPr>
      <dsp:spPr>
        <a:xfrm>
          <a:off x="3524285" y="951574"/>
          <a:ext cx="2201307" cy="2201307"/>
        </a:xfrm>
        <a:prstGeom prst="ellipse">
          <a:avLst/>
        </a:prstGeom>
        <a:gradFill rotWithShape="0">
          <a:gsLst>
            <a:gs pos="0">
              <a:schemeClr val="accent2">
                <a:alpha val="50000"/>
                <a:hueOff val="-9600000"/>
                <a:satOff val="-33335"/>
                <a:lumOff val="40001"/>
                <a:alphaOff val="0"/>
                <a:shade val="51000"/>
                <a:satMod val="130000"/>
              </a:schemeClr>
            </a:gs>
            <a:gs pos="80000">
              <a:schemeClr val="accent2">
                <a:alpha val="50000"/>
                <a:hueOff val="-9600000"/>
                <a:satOff val="-33335"/>
                <a:lumOff val="40001"/>
                <a:alphaOff val="0"/>
                <a:shade val="93000"/>
                <a:satMod val="130000"/>
              </a:schemeClr>
            </a:gs>
            <a:gs pos="100000">
              <a:schemeClr val="accent2">
                <a:alpha val="50000"/>
                <a:hueOff val="-9600000"/>
                <a:satOff val="-33335"/>
                <a:lumOff val="4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21145" tIns="31750" rIns="121145" bIns="31750" numCol="1" spcCol="1270" anchor="ctr" anchorCtr="0">
          <a:noAutofit/>
        </a:bodyPr>
        <a:lstStyle/>
        <a:p>
          <a:pPr lvl="0" algn="ctr" defTabSz="1111250" rtl="0">
            <a:lnSpc>
              <a:spcPct val="90000"/>
            </a:lnSpc>
            <a:spcBef>
              <a:spcPct val="0"/>
            </a:spcBef>
            <a:spcAft>
              <a:spcPct val="35000"/>
            </a:spcAft>
          </a:pPr>
          <a:r>
            <a:rPr lang="zh-CN" sz="2500" kern="1200" dirty="0" smtClean="0"/>
            <a:t>（</a:t>
          </a:r>
          <a:r>
            <a:rPr lang="en-US" sz="2500" kern="1200" dirty="0" smtClean="0"/>
            <a:t>3</a:t>
          </a:r>
          <a:r>
            <a:rPr lang="zh-CN" sz="2500" kern="1200" dirty="0" smtClean="0"/>
            <a:t>）提高响应速度。</a:t>
          </a:r>
          <a:endParaRPr lang="en-US" sz="2500" kern="1200" dirty="0"/>
        </a:p>
      </dsp:txBody>
      <dsp:txXfrm>
        <a:off x="3524285" y="951574"/>
        <a:ext cx="2201307" cy="2201307"/>
      </dsp:txXfrm>
    </dsp:sp>
    <dsp:sp modelId="{4886C8B5-5148-4B9C-BE1C-429952C52D5B}">
      <dsp:nvSpPr>
        <dsp:cNvPr id="0" name=""/>
        <dsp:cNvSpPr/>
      </dsp:nvSpPr>
      <dsp:spPr>
        <a:xfrm>
          <a:off x="5285330" y="951574"/>
          <a:ext cx="2201307" cy="2201307"/>
        </a:xfrm>
        <a:prstGeom prst="ellipse">
          <a:avLst/>
        </a:prstGeom>
        <a:gradFill rotWithShape="0">
          <a:gsLst>
            <a:gs pos="0">
              <a:schemeClr val="accent2">
                <a:alpha val="50000"/>
                <a:hueOff val="-14400000"/>
                <a:satOff val="-50003"/>
                <a:lumOff val="60001"/>
                <a:alphaOff val="0"/>
                <a:shade val="51000"/>
                <a:satMod val="130000"/>
              </a:schemeClr>
            </a:gs>
            <a:gs pos="80000">
              <a:schemeClr val="accent2">
                <a:alpha val="50000"/>
                <a:hueOff val="-14400000"/>
                <a:satOff val="-50003"/>
                <a:lumOff val="60001"/>
                <a:alphaOff val="0"/>
                <a:shade val="93000"/>
                <a:satMod val="130000"/>
              </a:schemeClr>
            </a:gs>
            <a:gs pos="100000">
              <a:schemeClr val="accent2">
                <a:alpha val="50000"/>
                <a:hueOff val="-14400000"/>
                <a:satOff val="-50003"/>
                <a:lumOff val="6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21145" tIns="31750" rIns="121145" bIns="31750" numCol="1" spcCol="1270" anchor="ctr" anchorCtr="0">
          <a:noAutofit/>
        </a:bodyPr>
        <a:lstStyle/>
        <a:p>
          <a:pPr lvl="0" algn="ctr" defTabSz="1111250" rtl="0">
            <a:lnSpc>
              <a:spcPct val="90000"/>
            </a:lnSpc>
            <a:spcBef>
              <a:spcPct val="0"/>
            </a:spcBef>
            <a:spcAft>
              <a:spcPct val="35000"/>
            </a:spcAft>
          </a:pPr>
          <a:r>
            <a:rPr lang="zh-CN" sz="2500" kern="1200" dirty="0" smtClean="0"/>
            <a:t>（</a:t>
          </a:r>
          <a:r>
            <a:rPr lang="en-US" sz="2500" kern="1200" dirty="0" smtClean="0"/>
            <a:t>4</a:t>
          </a:r>
          <a:r>
            <a:rPr lang="zh-CN" sz="2500" kern="1200" dirty="0" smtClean="0"/>
            <a:t>）扩展视频资源的用途。</a:t>
          </a:r>
          <a:endParaRPr lang="zh-CN" sz="2500" kern="1200" dirty="0"/>
        </a:p>
      </dsp:txBody>
      <dsp:txXfrm>
        <a:off x="5285330" y="951574"/>
        <a:ext cx="2201307" cy="2201307"/>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A964299-A709-485F-844C-471901D71E9C}">
      <dsp:nvSpPr>
        <dsp:cNvPr id="0" name=""/>
        <dsp:cNvSpPr/>
      </dsp:nvSpPr>
      <dsp:spPr>
        <a:xfrm>
          <a:off x="1898" y="172003"/>
          <a:ext cx="1660262" cy="664105"/>
        </a:xfrm>
        <a:prstGeom prst="homePlate">
          <a:avLst/>
        </a:prstGeom>
        <a:gradFill rotWithShape="0">
          <a:gsLst>
            <a:gs pos="0">
              <a:schemeClr val="accent2">
                <a:alpha val="90000"/>
                <a:hueOff val="0"/>
                <a:satOff val="0"/>
                <a:lumOff val="0"/>
                <a:alphaOff val="0"/>
                <a:shade val="51000"/>
                <a:satMod val="130000"/>
              </a:schemeClr>
            </a:gs>
            <a:gs pos="80000">
              <a:schemeClr val="accent2">
                <a:alpha val="90000"/>
                <a:hueOff val="0"/>
                <a:satOff val="0"/>
                <a:lumOff val="0"/>
                <a:alphaOff val="0"/>
                <a:shade val="93000"/>
                <a:satMod val="130000"/>
              </a:schemeClr>
            </a:gs>
            <a:gs pos="100000">
              <a:schemeClr val="accent2">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6012" tIns="48006" rIns="24003" bIns="48006" numCol="1" spcCol="1270" anchor="ctr" anchorCtr="0">
          <a:noAutofit/>
        </a:bodyPr>
        <a:lstStyle/>
        <a:p>
          <a:pPr lvl="0" algn="ctr" defTabSz="800100" rtl="0">
            <a:lnSpc>
              <a:spcPct val="90000"/>
            </a:lnSpc>
            <a:spcBef>
              <a:spcPct val="0"/>
            </a:spcBef>
            <a:spcAft>
              <a:spcPct val="35000"/>
            </a:spcAft>
          </a:pPr>
          <a:r>
            <a:rPr lang="zh-CN" sz="1800" b="1" kern="1200" dirty="0" smtClean="0"/>
            <a:t>数据关联</a:t>
          </a:r>
          <a:endParaRPr lang="en-US" sz="1800" b="1" kern="1200" dirty="0"/>
        </a:p>
      </dsp:txBody>
      <dsp:txXfrm>
        <a:off x="1898" y="172003"/>
        <a:ext cx="1660262" cy="664105"/>
      </dsp:txXfrm>
    </dsp:sp>
    <dsp:sp modelId="{4342FB4D-F27D-4318-AF51-706E1D4B2E61}">
      <dsp:nvSpPr>
        <dsp:cNvPr id="0" name=""/>
        <dsp:cNvSpPr/>
      </dsp:nvSpPr>
      <dsp:spPr>
        <a:xfrm>
          <a:off x="1330108" y="172003"/>
          <a:ext cx="1660262" cy="664105"/>
        </a:xfrm>
        <a:prstGeom prst="chevron">
          <a:avLst/>
        </a:prstGeom>
        <a:gradFill rotWithShape="0">
          <a:gsLst>
            <a:gs pos="0">
              <a:schemeClr val="accent2">
                <a:alpha val="90000"/>
                <a:hueOff val="0"/>
                <a:satOff val="0"/>
                <a:lumOff val="0"/>
                <a:alphaOff val="-20000"/>
                <a:shade val="51000"/>
                <a:satMod val="130000"/>
              </a:schemeClr>
            </a:gs>
            <a:gs pos="80000">
              <a:schemeClr val="accent2">
                <a:alpha val="90000"/>
                <a:hueOff val="0"/>
                <a:satOff val="0"/>
                <a:lumOff val="0"/>
                <a:alphaOff val="-20000"/>
                <a:shade val="93000"/>
                <a:satMod val="130000"/>
              </a:schemeClr>
            </a:gs>
            <a:gs pos="100000">
              <a:schemeClr val="accent2">
                <a:alpha val="90000"/>
                <a:hueOff val="0"/>
                <a:satOff val="0"/>
                <a:lumOff val="0"/>
                <a:alphaOff val="-2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009" tIns="48006" rIns="24003" bIns="48006" numCol="1" spcCol="1270" anchor="ctr" anchorCtr="0">
          <a:noAutofit/>
        </a:bodyPr>
        <a:lstStyle/>
        <a:p>
          <a:pPr lvl="0" algn="ctr" defTabSz="800100" rtl="0">
            <a:lnSpc>
              <a:spcPct val="90000"/>
            </a:lnSpc>
            <a:spcBef>
              <a:spcPct val="0"/>
            </a:spcBef>
            <a:spcAft>
              <a:spcPct val="35000"/>
            </a:spcAft>
          </a:pPr>
          <a:r>
            <a:rPr lang="zh-CN" sz="1800" b="1" kern="1200" dirty="0" smtClean="0"/>
            <a:t>状态估计</a:t>
          </a:r>
          <a:endParaRPr lang="en-US" sz="1800" b="1" kern="1200" dirty="0"/>
        </a:p>
      </dsp:txBody>
      <dsp:txXfrm>
        <a:off x="1330108" y="172003"/>
        <a:ext cx="1660262" cy="664105"/>
      </dsp:txXfrm>
    </dsp:sp>
    <dsp:sp modelId="{3CA4E9A6-66A5-4756-90B6-6498E7565A45}">
      <dsp:nvSpPr>
        <dsp:cNvPr id="0" name=""/>
        <dsp:cNvSpPr/>
      </dsp:nvSpPr>
      <dsp:spPr>
        <a:xfrm>
          <a:off x="2658318" y="172003"/>
          <a:ext cx="1660262" cy="664105"/>
        </a:xfrm>
        <a:prstGeom prst="chevron">
          <a:avLst/>
        </a:prstGeom>
        <a:gradFill rotWithShape="0">
          <a:gsLst>
            <a:gs pos="0">
              <a:schemeClr val="accent2">
                <a:alpha val="90000"/>
                <a:hueOff val="0"/>
                <a:satOff val="0"/>
                <a:lumOff val="0"/>
                <a:alphaOff val="-40000"/>
                <a:shade val="51000"/>
                <a:satMod val="130000"/>
              </a:schemeClr>
            </a:gs>
            <a:gs pos="80000">
              <a:schemeClr val="accent2">
                <a:alpha val="90000"/>
                <a:hueOff val="0"/>
                <a:satOff val="0"/>
                <a:lumOff val="0"/>
                <a:alphaOff val="-40000"/>
                <a:shade val="93000"/>
                <a:satMod val="130000"/>
              </a:schemeClr>
            </a:gs>
            <a:gs pos="100000">
              <a:schemeClr val="accent2">
                <a:alpha val="90000"/>
                <a:hueOff val="0"/>
                <a:satOff val="0"/>
                <a:lumOff val="0"/>
                <a:alphaOff val="-4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009" tIns="48006" rIns="24003" bIns="48006" numCol="1" spcCol="1270" anchor="ctr" anchorCtr="0">
          <a:noAutofit/>
        </a:bodyPr>
        <a:lstStyle/>
        <a:p>
          <a:pPr lvl="0" algn="ctr" defTabSz="800100" rtl="0">
            <a:lnSpc>
              <a:spcPct val="90000"/>
            </a:lnSpc>
            <a:spcBef>
              <a:spcPct val="0"/>
            </a:spcBef>
            <a:spcAft>
              <a:spcPct val="35000"/>
            </a:spcAft>
          </a:pPr>
          <a:r>
            <a:rPr lang="zh-CN" sz="1800" b="1" kern="1200" dirty="0" smtClean="0"/>
            <a:t>坐标传递</a:t>
          </a:r>
          <a:endParaRPr lang="zh-CN" sz="1800" kern="1200" dirty="0"/>
        </a:p>
      </dsp:txBody>
      <dsp:txXfrm>
        <a:off x="2658318" y="172003"/>
        <a:ext cx="1660262" cy="664105"/>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53BBD19-E277-4331-86F9-14AC46C03A4F}">
      <dsp:nvSpPr>
        <dsp:cNvPr id="0" name=""/>
        <dsp:cNvSpPr/>
      </dsp:nvSpPr>
      <dsp:spPr>
        <a:xfrm>
          <a:off x="1706589" y="41404"/>
          <a:ext cx="1987420" cy="1987420"/>
        </a:xfrm>
        <a:prstGeom prst="ellipse">
          <a:avLst/>
        </a:prstGeom>
        <a:solidFill>
          <a:schemeClr val="accent5">
            <a:alpha val="50000"/>
            <a:hueOff val="0"/>
            <a:satOff val="0"/>
            <a:lumOff val="0"/>
            <a:alphaOff val="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lvl="0" algn="ctr" defTabSz="1066800" rtl="0">
            <a:lnSpc>
              <a:spcPct val="90000"/>
            </a:lnSpc>
            <a:spcBef>
              <a:spcPct val="0"/>
            </a:spcBef>
            <a:spcAft>
              <a:spcPct val="35000"/>
            </a:spcAft>
          </a:pPr>
          <a:r>
            <a:rPr lang="zh-CN" sz="2400" b="1" kern="1200" dirty="0" smtClean="0"/>
            <a:t>视频复原技术</a:t>
          </a:r>
          <a:endParaRPr lang="en-US" sz="2400" b="1" kern="1200" dirty="0"/>
        </a:p>
      </dsp:txBody>
      <dsp:txXfrm>
        <a:off x="1971579" y="389203"/>
        <a:ext cx="1457441" cy="894339"/>
      </dsp:txXfrm>
    </dsp:sp>
    <dsp:sp modelId="{D27436BC-F751-4C66-910B-6D7629F1C7FE}">
      <dsp:nvSpPr>
        <dsp:cNvPr id="0" name=""/>
        <dsp:cNvSpPr/>
      </dsp:nvSpPr>
      <dsp:spPr>
        <a:xfrm>
          <a:off x="2423717" y="1283542"/>
          <a:ext cx="1987420" cy="1987420"/>
        </a:xfrm>
        <a:prstGeom prst="ellipse">
          <a:avLst/>
        </a:prstGeom>
        <a:solidFill>
          <a:schemeClr val="accent5">
            <a:alpha val="50000"/>
            <a:hueOff val="1628512"/>
            <a:satOff val="5598"/>
            <a:lumOff val="-26863"/>
            <a:alphaOff val="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lvl="0" algn="ctr" defTabSz="1066800" rtl="0">
            <a:lnSpc>
              <a:spcPct val="90000"/>
            </a:lnSpc>
            <a:spcBef>
              <a:spcPct val="0"/>
            </a:spcBef>
            <a:spcAft>
              <a:spcPct val="35000"/>
            </a:spcAft>
          </a:pPr>
          <a:r>
            <a:rPr lang="zh-CN" sz="2400" b="1" kern="1200" dirty="0" smtClean="0"/>
            <a:t>视频浓缩技术</a:t>
          </a:r>
          <a:endParaRPr lang="en-US" sz="2400" b="1" kern="1200" dirty="0"/>
        </a:p>
      </dsp:txBody>
      <dsp:txXfrm>
        <a:off x="3031536" y="1796959"/>
        <a:ext cx="1192452" cy="1093081"/>
      </dsp:txXfrm>
    </dsp:sp>
    <dsp:sp modelId="{0129A0D7-804B-45EF-A472-B243C76DF3E5}">
      <dsp:nvSpPr>
        <dsp:cNvPr id="0" name=""/>
        <dsp:cNvSpPr/>
      </dsp:nvSpPr>
      <dsp:spPr>
        <a:xfrm>
          <a:off x="989461" y="1283542"/>
          <a:ext cx="1987420" cy="1987420"/>
        </a:xfrm>
        <a:prstGeom prst="ellipse">
          <a:avLst/>
        </a:prstGeom>
        <a:solidFill>
          <a:schemeClr val="accent5">
            <a:alpha val="50000"/>
            <a:hueOff val="3257024"/>
            <a:satOff val="11196"/>
            <a:lumOff val="-53726"/>
            <a:alphaOff val="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lvl="0" algn="ctr" defTabSz="1066800" rtl="0">
            <a:lnSpc>
              <a:spcPct val="90000"/>
            </a:lnSpc>
            <a:spcBef>
              <a:spcPct val="0"/>
            </a:spcBef>
            <a:spcAft>
              <a:spcPct val="35000"/>
            </a:spcAft>
          </a:pPr>
          <a:r>
            <a:rPr lang="zh-CN" sz="2400" b="1" kern="1200" dirty="0" smtClean="0"/>
            <a:t>视频分类检索技术</a:t>
          </a:r>
          <a:endParaRPr lang="zh-CN" sz="2400" kern="1200" dirty="0"/>
        </a:p>
      </dsp:txBody>
      <dsp:txXfrm>
        <a:off x="1176610" y="1796959"/>
        <a:ext cx="1192452" cy="1093081"/>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2016/5/12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18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Arial"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73730" name="Picture 2" descr="http://img2.imgtn.bdimg.com/it/u=1272809859,1184982761&amp;fm=21&amp;gp=0.jpg"/>
          <p:cNvPicPr>
            <a:picLocks noChangeAspect="1" noChangeArrowheads="1"/>
          </p:cNvPicPr>
          <p:nvPr userDrawn="1"/>
        </p:nvPicPr>
        <p:blipFill>
          <a:blip r:embed="rId3" cstate="print"/>
          <a:srcRect/>
          <a:stretch>
            <a:fillRect/>
          </a:stretch>
        </p:blipFill>
        <p:spPr bwMode="auto">
          <a:xfrm>
            <a:off x="7227564" y="5929330"/>
            <a:ext cx="1916436" cy="928670"/>
          </a:xfrm>
          <a:prstGeom prst="rect">
            <a:avLst/>
          </a:prstGeom>
          <a:noFill/>
        </p:spPr>
      </p:pic>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1_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p:cNvPicPr>
            <a:picLocks noChangeAspect="1" noChangeArrowheads="1"/>
          </p:cNvPicPr>
          <p:nvPr userDrawn="1"/>
        </p:nvPicPr>
        <p:blipFill>
          <a:blip r:embed="rId2" cstate="print"/>
          <a:srcRect/>
          <a:stretch>
            <a:fillRect/>
          </a:stretch>
        </p:blipFill>
        <p:spPr bwMode="auto">
          <a:xfrm>
            <a:off x="714348" y="642918"/>
            <a:ext cx="4162425" cy="5610225"/>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pic>
        <p:nvPicPr>
          <p:cNvPr id="101378" name="Picture 2" descr="http://img2.imgtn.bdimg.com/it/u=1272809859,1184982761&amp;fm=21&amp;gp=0.jpg"/>
          <p:cNvPicPr>
            <a:picLocks noChangeAspect="1" noChangeArrowheads="1"/>
          </p:cNvPicPr>
          <p:nvPr/>
        </p:nvPicPr>
        <p:blipFill>
          <a:blip r:embed="rId16" cstate="print"/>
          <a:srcRect/>
          <a:stretch>
            <a:fillRect/>
          </a:stretch>
        </p:blipFill>
        <p:spPr bwMode="auto">
          <a:xfrm>
            <a:off x="6932720" y="5786455"/>
            <a:ext cx="2211280" cy="1071546"/>
          </a:xfrm>
          <a:prstGeom prst="rect">
            <a:avLst/>
          </a:prstGeom>
          <a:noFill/>
        </p:spPr>
      </p:pic>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49" r:id="rId13"/>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lnSpc>
          <a:spcPct val="150000"/>
        </a:lnSpc>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lnSpc>
          <a:spcPct val="150000"/>
        </a:lnSpc>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lnSpc>
          <a:spcPct val="150000"/>
        </a:lnSpc>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lnSpc>
          <a:spcPct val="150000"/>
        </a:lnSpc>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4098" name="Rectangle 5"/>
          <p:cNvSpPr>
            <a:spLocks noGrp="1" noChangeArrowheads="1"/>
          </p:cNvSpPr>
          <p:nvPr>
            <p:ph type="title" idx="4294967295"/>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sym typeface="Arial" charset="0"/>
              </a:rPr>
              <a:t>单击此处编辑母版标题样式</a:t>
            </a:r>
          </a:p>
        </p:txBody>
      </p:sp>
      <p:sp>
        <p:nvSpPr>
          <p:cNvPr id="4099"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sym typeface="Arial" charset="0"/>
              </a:rPr>
              <a:t>单击此处编辑母版文本样式</a:t>
            </a:r>
          </a:p>
          <a:p>
            <a:pPr lvl="1"/>
            <a:r>
              <a:rPr lang="zh-CN" smtClean="0">
                <a:sym typeface="Arial" charset="0"/>
              </a:rPr>
              <a:t>第二级</a:t>
            </a:r>
          </a:p>
          <a:p>
            <a:pPr lvl="2"/>
            <a:r>
              <a:rPr lang="zh-CN" smtClean="0">
                <a:sym typeface="Arial" charset="0"/>
              </a:rPr>
              <a:t>第三级</a:t>
            </a:r>
          </a:p>
          <a:p>
            <a:pPr lvl="3"/>
            <a:r>
              <a:rPr lang="zh-CN" smtClean="0">
                <a:sym typeface="Arial" charset="0"/>
              </a:rPr>
              <a:t>第四级</a:t>
            </a:r>
          </a:p>
          <a:p>
            <a:pPr lvl="4"/>
            <a:r>
              <a:rPr lang="zh-CN" smtClean="0">
                <a:sym typeface="Arial" charset="0"/>
              </a:rPr>
              <a:t>第五级</a:t>
            </a: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Lst>
  <p:transition>
    <p:fade/>
  </p:transition>
  <p:hf hdr="0" ftr="0" dt="0"/>
  <p:txStyles>
    <p:titleStyle>
      <a:lvl1pPr algn="l" rtl="0" eaLnBrk="0" fontAlgn="base" hangingPunct="0">
        <a:spcBef>
          <a:spcPct val="0"/>
        </a:spcBef>
        <a:spcAft>
          <a:spcPct val="0"/>
        </a:spcAft>
        <a:defRPr sz="2400">
          <a:solidFill>
            <a:schemeClr val="bg1"/>
          </a:solidFill>
          <a:latin typeface="+mj-lt"/>
          <a:ea typeface="+mj-ea"/>
          <a:cs typeface="+mj-cs"/>
          <a:sym typeface="Arial" charset="0"/>
        </a:defRPr>
      </a:lvl1pPr>
      <a:lvl2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2pPr>
      <a:lvl3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3pPr>
      <a:lvl4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4pPr>
      <a:lvl5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5pPr>
      <a:lvl6pPr marL="4572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6pPr>
      <a:lvl7pPr marL="9144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7pPr>
      <a:lvl8pPr marL="13716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8pPr>
      <a:lvl9pPr marL="18288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9pPr>
    </p:titleStyle>
    <p:bodyStyle>
      <a:lvl1pPr marL="342900" indent="-342900" algn="l" defTabSz="0"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sym typeface="Arial" charset="0"/>
        </a:defRPr>
      </a:lvl1pPr>
      <a:lvl2pPr marL="742950" indent="-285750" algn="l" defTabSz="0" rtl="0" eaLnBrk="0" fontAlgn="base" hangingPunct="0">
        <a:spcBef>
          <a:spcPct val="20000"/>
        </a:spcBef>
        <a:spcAft>
          <a:spcPct val="0"/>
        </a:spcAft>
        <a:buClr>
          <a:srgbClr val="FF6600"/>
        </a:buClr>
        <a:buFont typeface="Wingdings" pitchFamily="2" charset="2"/>
        <a:buChar char="–"/>
        <a:defRPr sz="1600">
          <a:solidFill>
            <a:schemeClr val="tx1"/>
          </a:solidFill>
          <a:latin typeface="宋体" pitchFamily="2" charset="-122"/>
          <a:ea typeface="宋体" pitchFamily="2" charset="-122"/>
          <a:sym typeface="Arial" charset="0"/>
        </a:defRPr>
      </a:lvl2pPr>
      <a:lvl3pPr marL="1143000" indent="-228600" algn="l" defTabSz="0" rtl="0" eaLnBrk="0" fontAlgn="base" hangingPunct="0">
        <a:spcBef>
          <a:spcPct val="20000"/>
        </a:spcBef>
        <a:spcAft>
          <a:spcPct val="0"/>
        </a:spcAft>
        <a:buClr>
          <a:srgbClr val="FF6600"/>
        </a:buClr>
        <a:buFont typeface="Wingdings" pitchFamily="2" charset="2"/>
        <a:buChar char="•"/>
        <a:defRPr sz="1400">
          <a:solidFill>
            <a:schemeClr val="tx1"/>
          </a:solidFill>
          <a:latin typeface="宋体" pitchFamily="2" charset="-122"/>
          <a:ea typeface="宋体" pitchFamily="2" charset="-122"/>
          <a:sym typeface="Arial" charset="0"/>
        </a:defRPr>
      </a:lvl3pPr>
      <a:lvl4pPr marL="1600200" indent="-228600" algn="l" defTabSz="0" rtl="0" eaLnBrk="0" fontAlgn="base" hangingPunct="0">
        <a:spcBef>
          <a:spcPct val="20000"/>
        </a:spcBef>
        <a:spcAft>
          <a:spcPct val="0"/>
        </a:spcAft>
        <a:buClr>
          <a:srgbClr val="FF6600"/>
        </a:buClr>
        <a:buFont typeface="Wingdings" pitchFamily="2" charset="2"/>
        <a:buChar char="–"/>
        <a:defRPr sz="1200">
          <a:solidFill>
            <a:schemeClr val="tx1"/>
          </a:solidFill>
          <a:latin typeface="宋体" pitchFamily="2" charset="-122"/>
          <a:ea typeface="宋体" pitchFamily="2" charset="-122"/>
          <a:sym typeface="Arial" charset="0"/>
        </a:defRPr>
      </a:lvl4pPr>
      <a:lvl5pPr marL="20574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charset="0"/>
        </a:defRPr>
      </a:lvl5pPr>
      <a:lvl6pPr marL="25146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6pPr>
      <a:lvl7pPr marL="29718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7pPr>
      <a:lvl8pPr marL="34290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8pPr>
      <a:lvl9pPr marL="38862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3857588" y="1484784"/>
            <a:ext cx="5286412" cy="3786214"/>
          </a:xfrm>
        </p:spPr>
        <p:txBody>
          <a:bodyPr/>
          <a:lstStyle/>
          <a:p>
            <a:r>
              <a:rPr b="1" dirty="0" smtClean="0">
                <a:solidFill>
                  <a:schemeClr val="tx1"/>
                </a:solidFill>
              </a:rPr>
              <a:t>第</a:t>
            </a:r>
            <a:r>
              <a:rPr lang="en-US" altLang="zh-CN" b="1" dirty="0" smtClean="0">
                <a:solidFill>
                  <a:schemeClr val="tx1"/>
                </a:solidFill>
              </a:rPr>
              <a:t>2</a:t>
            </a:r>
            <a:r>
              <a:rPr b="1" dirty="0" smtClean="0">
                <a:solidFill>
                  <a:schemeClr val="tx1"/>
                </a:solidFill>
              </a:rPr>
              <a:t>章 </a:t>
            </a:r>
            <a:r>
              <a:rPr lang="en-US" b="1" dirty="0" smtClean="0">
                <a:solidFill>
                  <a:schemeClr val="tx1"/>
                </a:solidFill>
              </a:rPr>
              <a:t/>
            </a:r>
            <a:br>
              <a:rPr lang="en-US" b="1" dirty="0" smtClean="0">
                <a:solidFill>
                  <a:schemeClr val="tx1"/>
                </a:solidFill>
              </a:rPr>
            </a:br>
            <a:r>
              <a:rPr lang="zh-CN" altLang="zh-CN" b="1" dirty="0" smtClean="0">
                <a:solidFill>
                  <a:schemeClr val="tx1"/>
                </a:solidFill>
              </a:rPr>
              <a:t>智能</a:t>
            </a:r>
            <a:r>
              <a:rPr lang="zh-CN" altLang="zh-CN" b="1" dirty="0" smtClean="0"/>
              <a:t>安</a:t>
            </a:r>
            <a:r>
              <a:rPr lang="zh-CN" altLang="zh-CN" b="1" dirty="0" smtClean="0"/>
              <a:t>防监控</a:t>
            </a:r>
            <a:r>
              <a:rPr lang="zh-CN" altLang="zh-CN" b="1" dirty="0" smtClean="0"/>
              <a:t/>
            </a:r>
            <a:br>
              <a:rPr lang="zh-CN" altLang="zh-CN" b="1" dirty="0" smtClean="0"/>
            </a:br>
            <a:endParaRPr b="1"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2.1.</a:t>
            </a:r>
            <a:r>
              <a:rPr lang="zh-CN" altLang="zh-CN" b="1" dirty="0" smtClean="0"/>
              <a:t>智能安防系统概述</a:t>
            </a:r>
            <a:endParaRPr lang="zh-CN" altLang="en-US" dirty="0"/>
          </a:p>
        </p:txBody>
      </p:sp>
      <p:sp>
        <p:nvSpPr>
          <p:cNvPr id="3" name="内容占位符 2"/>
          <p:cNvSpPr>
            <a:spLocks noGrp="1"/>
          </p:cNvSpPr>
          <p:nvPr>
            <p:ph idx="1"/>
          </p:nvPr>
        </p:nvSpPr>
        <p:spPr/>
        <p:txBody>
          <a:bodyPr/>
          <a:lstStyle/>
          <a:p>
            <a:r>
              <a:rPr lang="zh-CN" altLang="zh-CN" sz="2400" dirty="0" smtClean="0"/>
              <a:t>视频监控系统与</a:t>
            </a:r>
            <a:r>
              <a:rPr lang="zh-CN" altLang="zh-CN" sz="2400" dirty="0" smtClean="0"/>
              <a:t>设备</a:t>
            </a:r>
            <a:r>
              <a:rPr lang="zh-CN" altLang="en-US" sz="2400" dirty="0" smtClean="0"/>
              <a:t>受到</a:t>
            </a:r>
            <a:r>
              <a:rPr lang="zh-CN" altLang="zh-CN" sz="2400" dirty="0" smtClean="0"/>
              <a:t>固有因素的</a:t>
            </a:r>
            <a:r>
              <a:rPr lang="zh-CN" altLang="zh-CN" sz="2400" dirty="0" smtClean="0"/>
              <a:t>限制</a:t>
            </a:r>
            <a:r>
              <a:rPr lang="zh-CN" altLang="en-US" sz="2400" dirty="0" smtClean="0"/>
              <a:t>：</a:t>
            </a:r>
            <a:endParaRPr lang="en-US" altLang="zh-CN" sz="2400" dirty="0" smtClean="0"/>
          </a:p>
          <a:p>
            <a:pPr lvl="1"/>
            <a:r>
              <a:rPr lang="zh-CN" altLang="zh-CN" sz="2000" b="1" dirty="0" smtClean="0"/>
              <a:t>（</a:t>
            </a:r>
            <a:r>
              <a:rPr lang="en-US" altLang="zh-CN" sz="2000" b="1" dirty="0" smtClean="0"/>
              <a:t>1</a:t>
            </a:r>
            <a:r>
              <a:rPr lang="zh-CN" altLang="zh-CN" sz="2000" b="1" dirty="0" smtClean="0"/>
              <a:t>）人类自身的弱点</a:t>
            </a:r>
            <a:r>
              <a:rPr lang="zh-CN" altLang="zh-CN" sz="2000" b="1" dirty="0" smtClean="0"/>
              <a:t>。</a:t>
            </a:r>
            <a:endParaRPr lang="en-US" altLang="zh-CN" sz="2000" b="1" dirty="0" smtClean="0"/>
          </a:p>
          <a:p>
            <a:pPr lvl="1"/>
            <a:r>
              <a:rPr lang="zh-CN" altLang="zh-CN" sz="2000" b="1" dirty="0" smtClean="0"/>
              <a:t>（</a:t>
            </a:r>
            <a:r>
              <a:rPr lang="en-US" altLang="zh-CN" sz="2000" b="1" dirty="0" smtClean="0"/>
              <a:t>2</a:t>
            </a:r>
            <a:r>
              <a:rPr lang="zh-CN" altLang="zh-CN" sz="2000" b="1" dirty="0" smtClean="0"/>
              <a:t>）监控时间</a:t>
            </a:r>
            <a:r>
              <a:rPr lang="zh-CN" altLang="zh-CN" sz="2000" b="1" dirty="0" smtClean="0"/>
              <a:t>。</a:t>
            </a:r>
            <a:endParaRPr lang="en-US" altLang="zh-CN" sz="2000" b="1" dirty="0" smtClean="0"/>
          </a:p>
          <a:p>
            <a:pPr lvl="1"/>
            <a:r>
              <a:rPr lang="zh-CN" altLang="zh-CN" sz="2000" b="1" dirty="0" smtClean="0"/>
              <a:t>（</a:t>
            </a:r>
            <a:r>
              <a:rPr lang="en-US" altLang="zh-CN" sz="2000" b="1" dirty="0" smtClean="0"/>
              <a:t>3</a:t>
            </a:r>
            <a:r>
              <a:rPr lang="zh-CN" altLang="zh-CN" sz="2000" b="1" dirty="0" smtClean="0"/>
              <a:t>）误报和漏报</a:t>
            </a:r>
            <a:r>
              <a:rPr lang="zh-CN" altLang="zh-CN" sz="2000" b="1" dirty="0" smtClean="0"/>
              <a:t>。</a:t>
            </a:r>
            <a:endParaRPr lang="en-US" altLang="zh-CN" sz="2000" b="1" dirty="0" smtClean="0"/>
          </a:p>
          <a:p>
            <a:pPr lvl="1"/>
            <a:r>
              <a:rPr lang="zh-CN" altLang="zh-CN" sz="2000" b="1" dirty="0" smtClean="0"/>
              <a:t>（</a:t>
            </a:r>
            <a:r>
              <a:rPr lang="en-US" altLang="zh-CN" sz="2000" b="1" dirty="0" smtClean="0"/>
              <a:t>4</a:t>
            </a:r>
            <a:r>
              <a:rPr lang="zh-CN" altLang="zh-CN" sz="2000" b="1" dirty="0" smtClean="0"/>
              <a:t>）数据分析困难。</a:t>
            </a:r>
            <a:endParaRPr lang="zh-CN" altLang="en-US" sz="2000" b="1" dirty="0"/>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2.1.</a:t>
            </a:r>
            <a:r>
              <a:rPr lang="zh-CN" altLang="zh-CN" b="1" dirty="0" smtClean="0"/>
              <a:t>智能安防系统概述</a:t>
            </a:r>
            <a:endParaRPr lang="zh-CN" altLang="en-US" dirty="0"/>
          </a:p>
        </p:txBody>
      </p:sp>
      <p:sp>
        <p:nvSpPr>
          <p:cNvPr id="3" name="内容占位符 2"/>
          <p:cNvSpPr>
            <a:spLocks noGrp="1"/>
          </p:cNvSpPr>
          <p:nvPr>
            <p:ph idx="1"/>
          </p:nvPr>
        </p:nvSpPr>
        <p:spPr/>
        <p:txBody>
          <a:bodyPr/>
          <a:lstStyle/>
          <a:p>
            <a:pPr>
              <a:lnSpc>
                <a:spcPct val="150000"/>
              </a:lnSpc>
            </a:pPr>
            <a:r>
              <a:rPr lang="zh-CN" altLang="zh-CN" sz="2200" dirty="0" smtClean="0"/>
              <a:t>智能安防监控是计算机视觉领域中近几年来新兴起的一个应用方向</a:t>
            </a:r>
            <a:r>
              <a:rPr lang="zh-CN" altLang="zh-CN" sz="2200" dirty="0" smtClean="0"/>
              <a:t>。</a:t>
            </a:r>
            <a:endParaRPr lang="en-US" altLang="zh-CN" sz="2200" dirty="0" smtClean="0"/>
          </a:p>
          <a:p>
            <a:pPr>
              <a:lnSpc>
                <a:spcPct val="150000"/>
              </a:lnSpc>
            </a:pPr>
            <a:r>
              <a:rPr lang="zh-CN" altLang="zh-CN" sz="2200" dirty="0" smtClean="0"/>
              <a:t>利用计算机视觉技术对视频信号进行处理、分析和理解，并对视频监控系统进行控制，从而提高视频监控系统智能化水平</a:t>
            </a:r>
            <a:r>
              <a:rPr lang="zh-CN" altLang="zh-CN" sz="2200" dirty="0" smtClean="0"/>
              <a:t>。</a:t>
            </a:r>
            <a:endParaRPr lang="en-US" altLang="zh-CN" sz="2200" dirty="0" smtClean="0"/>
          </a:p>
          <a:p>
            <a:pPr>
              <a:lnSpc>
                <a:spcPct val="150000"/>
              </a:lnSpc>
            </a:pPr>
            <a:r>
              <a:rPr lang="zh-CN" altLang="zh-CN" sz="2200" dirty="0" smtClean="0"/>
              <a:t>智能视频监控</a:t>
            </a:r>
            <a:r>
              <a:rPr lang="zh-CN" altLang="zh-CN" sz="2200" dirty="0" smtClean="0"/>
              <a:t>中</a:t>
            </a:r>
            <a:r>
              <a:rPr lang="zh-CN" altLang="en-US" sz="2200" dirty="0" smtClean="0"/>
              <a:t>的</a:t>
            </a:r>
            <a:r>
              <a:rPr lang="zh-CN" altLang="zh-CN" sz="2200" dirty="0" smtClean="0"/>
              <a:t>核心技术</a:t>
            </a:r>
            <a:r>
              <a:rPr lang="zh-CN" altLang="en-US" sz="2200" dirty="0" smtClean="0"/>
              <a:t>包括</a:t>
            </a:r>
            <a:r>
              <a:rPr lang="zh-CN" altLang="zh-CN" sz="2200" dirty="0" smtClean="0"/>
              <a:t>：</a:t>
            </a:r>
            <a:r>
              <a:rPr lang="zh-CN" altLang="zh-CN" sz="2200" dirty="0" smtClean="0"/>
              <a:t>背景分析、对象提取、对象描述、对象跟踪、对象识别和对象行为分析。</a:t>
            </a:r>
          </a:p>
          <a:p>
            <a:endParaRPr lang="zh-CN" altLang="en-US" dirty="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2.1.</a:t>
            </a:r>
            <a:r>
              <a:rPr lang="zh-CN" altLang="zh-CN" b="1" dirty="0" smtClean="0"/>
              <a:t>智能安防系统概述</a:t>
            </a:r>
            <a:endParaRPr lang="zh-CN" altLang="en-US" dirty="0"/>
          </a:p>
        </p:txBody>
      </p:sp>
      <p:sp>
        <p:nvSpPr>
          <p:cNvPr id="3" name="内容占位符 2"/>
          <p:cNvSpPr>
            <a:spLocks noGrp="1"/>
          </p:cNvSpPr>
          <p:nvPr>
            <p:ph idx="1"/>
          </p:nvPr>
        </p:nvSpPr>
        <p:spPr>
          <a:xfrm>
            <a:off x="428596" y="1142984"/>
            <a:ext cx="8229600" cy="413808"/>
          </a:xfrm>
        </p:spPr>
        <p:txBody>
          <a:bodyPr/>
          <a:lstStyle/>
          <a:p>
            <a:r>
              <a:rPr lang="zh-CN" altLang="zh-CN" dirty="0" smtClean="0"/>
              <a:t>智能安防系统的</a:t>
            </a:r>
            <a:r>
              <a:rPr lang="zh-CN" altLang="zh-CN" dirty="0" smtClean="0"/>
              <a:t>优势</a:t>
            </a:r>
            <a:r>
              <a:rPr lang="zh-CN" altLang="en-US" dirty="0" smtClean="0"/>
              <a:t>：</a:t>
            </a:r>
            <a:endParaRPr lang="zh-CN" altLang="en-US" dirty="0"/>
          </a:p>
        </p:txBody>
      </p:sp>
      <p:graphicFrame>
        <p:nvGraphicFramePr>
          <p:cNvPr id="5" name="图示 4"/>
          <p:cNvGraphicFramePr/>
          <p:nvPr/>
        </p:nvGraphicFramePr>
        <p:xfrm>
          <a:off x="611560" y="1700808"/>
          <a:ext cx="7488832" cy="41044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2.1.</a:t>
            </a:r>
            <a:r>
              <a:rPr lang="zh-CN" altLang="zh-CN" b="1" dirty="0" smtClean="0"/>
              <a:t>智能安防系统概述</a:t>
            </a:r>
            <a:endParaRPr lang="zh-CN" altLang="en-US" dirty="0"/>
          </a:p>
        </p:txBody>
      </p:sp>
      <p:sp>
        <p:nvSpPr>
          <p:cNvPr id="3" name="内容占位符 2"/>
          <p:cNvSpPr>
            <a:spLocks noGrp="1"/>
          </p:cNvSpPr>
          <p:nvPr>
            <p:ph idx="1"/>
          </p:nvPr>
        </p:nvSpPr>
        <p:spPr/>
        <p:txBody>
          <a:bodyPr/>
          <a:lstStyle/>
          <a:p>
            <a:pPr>
              <a:lnSpc>
                <a:spcPct val="200000"/>
              </a:lnSpc>
            </a:pPr>
            <a:r>
              <a:rPr lang="zh-CN" altLang="zh-CN" sz="2400" dirty="0" smtClean="0"/>
              <a:t>大数据下的智能安防</a:t>
            </a:r>
            <a:r>
              <a:rPr lang="zh-CN" altLang="zh-CN" sz="2400" dirty="0" smtClean="0"/>
              <a:t>系统</a:t>
            </a:r>
            <a:endParaRPr lang="en-US" altLang="zh-CN" sz="2400" dirty="0" smtClean="0"/>
          </a:p>
          <a:p>
            <a:r>
              <a:rPr lang="zh-CN" altLang="zh-CN" dirty="0" smtClean="0"/>
              <a:t>大</a:t>
            </a:r>
            <a:r>
              <a:rPr lang="zh-CN" altLang="zh-CN" dirty="0" smtClean="0"/>
              <a:t>数据简单</a:t>
            </a:r>
            <a:r>
              <a:rPr lang="zh-CN" altLang="zh-CN" dirty="0" smtClean="0"/>
              <a:t>直观的解释就是指海量的数据</a:t>
            </a:r>
            <a:r>
              <a:rPr lang="zh-CN" altLang="zh-CN" dirty="0" smtClean="0"/>
              <a:t>，</a:t>
            </a:r>
            <a:r>
              <a:rPr lang="zh-CN" altLang="en-US" dirty="0" smtClean="0"/>
              <a:t>其</a:t>
            </a:r>
            <a:r>
              <a:rPr lang="zh-CN" altLang="zh-CN" dirty="0" smtClean="0"/>
              <a:t>特征</a:t>
            </a:r>
            <a:r>
              <a:rPr lang="zh-CN" altLang="zh-CN" dirty="0" smtClean="0"/>
              <a:t>可以由</a:t>
            </a:r>
            <a:r>
              <a:rPr lang="en-US" altLang="zh-CN" dirty="0" smtClean="0"/>
              <a:t>4V</a:t>
            </a:r>
            <a:r>
              <a:rPr lang="zh-CN" altLang="zh-CN" dirty="0" smtClean="0"/>
              <a:t>来表述：规模（</a:t>
            </a:r>
            <a:r>
              <a:rPr lang="en-US" altLang="zh-CN" dirty="0" smtClean="0"/>
              <a:t>volume</a:t>
            </a:r>
            <a:r>
              <a:rPr lang="zh-CN" altLang="zh-CN" dirty="0" smtClean="0"/>
              <a:t>）、速度（</a:t>
            </a:r>
            <a:r>
              <a:rPr lang="en-US" altLang="zh-CN" dirty="0" smtClean="0"/>
              <a:t>velocity</a:t>
            </a:r>
            <a:r>
              <a:rPr lang="zh-CN" altLang="zh-CN" dirty="0" smtClean="0"/>
              <a:t>）、类型多（</a:t>
            </a:r>
            <a:r>
              <a:rPr lang="en-US" altLang="zh-CN" dirty="0" smtClean="0"/>
              <a:t>variety</a:t>
            </a:r>
            <a:r>
              <a:rPr lang="zh-CN" altLang="zh-CN" dirty="0" smtClean="0"/>
              <a:t>）、价值密度低（</a:t>
            </a:r>
            <a:r>
              <a:rPr lang="en-US" altLang="zh-CN" dirty="0" smtClean="0"/>
              <a:t>veracity</a:t>
            </a:r>
            <a:r>
              <a:rPr lang="zh-CN" altLang="zh-CN" dirty="0" smtClean="0"/>
              <a:t>）</a:t>
            </a:r>
            <a:r>
              <a:rPr lang="zh-CN" altLang="zh-CN" dirty="0" smtClean="0"/>
              <a:t>。</a:t>
            </a:r>
            <a:endParaRPr lang="en-US" altLang="zh-CN" dirty="0" smtClean="0"/>
          </a:p>
          <a:p>
            <a:r>
              <a:rPr lang="zh-CN" altLang="zh-CN" dirty="0" smtClean="0"/>
              <a:t>安防系统大数据是安防信息化发展到现阶段的一种特征</a:t>
            </a:r>
            <a:r>
              <a:rPr lang="zh-CN" altLang="zh-CN" dirty="0" smtClean="0"/>
              <a:t>，</a:t>
            </a:r>
            <a:r>
              <a:rPr lang="zh-CN" altLang="zh-CN" dirty="0" smtClean="0"/>
              <a:t>核心技术主要包括大规模并行处理</a:t>
            </a:r>
            <a:r>
              <a:rPr lang="en-US" altLang="zh-CN" dirty="0" smtClean="0"/>
              <a:t>(MPP)</a:t>
            </a:r>
            <a:r>
              <a:rPr lang="zh-CN" altLang="zh-CN" dirty="0" smtClean="0"/>
              <a:t>数据库和分布式文件系统</a:t>
            </a:r>
            <a:r>
              <a:rPr lang="zh-CN" altLang="zh-CN" dirty="0" smtClean="0"/>
              <a:t>。</a:t>
            </a:r>
            <a:endParaRPr lang="en-US" altLang="zh-CN" dirty="0" smtClean="0"/>
          </a:p>
          <a:p>
            <a:r>
              <a:rPr lang="zh-CN" altLang="zh-CN" dirty="0" smtClean="0"/>
              <a:t>智能安防系统是大数据与物联网相结合的典型应用，物联网技术的普及应用使安防从简单的安全防护系统向城市综合化体系演变</a:t>
            </a:r>
            <a:r>
              <a:rPr lang="zh-CN" altLang="zh-CN" dirty="0" smtClean="0"/>
              <a:t>，</a:t>
            </a:r>
            <a:r>
              <a:rPr lang="zh-CN" altLang="zh-CN" dirty="0" smtClean="0"/>
              <a:t>智能安防行业需求已从大面积监控布点转变为注重视频智能预警、分析和实战，迫切需要利用大数据技术从海量的视频数据中进行规律预测、情境分析、串并侦查、时空分析等。</a:t>
            </a:r>
            <a:endParaRPr lang="zh-CN" altLang="en-US" dirty="0"/>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2.1.</a:t>
            </a:r>
            <a:r>
              <a:rPr lang="zh-CN" altLang="zh-CN" b="1" dirty="0" smtClean="0"/>
              <a:t>智能安防系统概述</a:t>
            </a:r>
            <a:endParaRPr lang="zh-CN" altLang="en-US" dirty="0"/>
          </a:p>
        </p:txBody>
      </p:sp>
      <p:sp>
        <p:nvSpPr>
          <p:cNvPr id="3" name="内容占位符 2"/>
          <p:cNvSpPr>
            <a:spLocks noGrp="1"/>
          </p:cNvSpPr>
          <p:nvPr>
            <p:ph idx="1"/>
          </p:nvPr>
        </p:nvSpPr>
        <p:spPr/>
        <p:txBody>
          <a:bodyPr/>
          <a:lstStyle/>
          <a:p>
            <a:pPr>
              <a:lnSpc>
                <a:spcPct val="150000"/>
              </a:lnSpc>
            </a:pPr>
            <a:r>
              <a:rPr lang="zh-CN" altLang="zh-CN" sz="2400" dirty="0" smtClean="0"/>
              <a:t>与传统的互联网相比较，在物联网中，对大数据技术具有更高的</a:t>
            </a:r>
            <a:r>
              <a:rPr lang="zh-CN" altLang="zh-CN" sz="2400" dirty="0" smtClean="0"/>
              <a:t>要求</a:t>
            </a:r>
            <a:r>
              <a:rPr lang="zh-CN" altLang="en-US" sz="2400" dirty="0" smtClean="0"/>
              <a:t>：</a:t>
            </a:r>
            <a:endParaRPr lang="en-US" altLang="zh-CN" sz="2400" dirty="0" smtClean="0"/>
          </a:p>
          <a:p>
            <a:pPr lvl="1">
              <a:buNone/>
            </a:pPr>
            <a:r>
              <a:rPr lang="zh-CN" altLang="en-US" sz="1800" b="1" dirty="0" smtClean="0"/>
              <a:t>（</a:t>
            </a:r>
            <a:r>
              <a:rPr lang="en-US" altLang="zh-CN" sz="1800" b="1" dirty="0" smtClean="0"/>
              <a:t>1</a:t>
            </a:r>
            <a:r>
              <a:rPr lang="zh-CN" altLang="en-US" sz="1800" b="1" dirty="0" smtClean="0"/>
              <a:t>）</a:t>
            </a:r>
            <a:r>
              <a:rPr lang="zh-CN" altLang="zh-CN" sz="1800" b="1" dirty="0" smtClean="0"/>
              <a:t>物</a:t>
            </a:r>
            <a:r>
              <a:rPr lang="zh-CN" altLang="zh-CN" sz="1800" b="1" dirty="0" smtClean="0"/>
              <a:t>联网中的数据量更</a:t>
            </a:r>
            <a:r>
              <a:rPr lang="zh-CN" altLang="zh-CN" sz="1800" b="1" dirty="0" smtClean="0"/>
              <a:t>大</a:t>
            </a:r>
            <a:r>
              <a:rPr lang="zh-CN" altLang="en-US" sz="1800" b="1" dirty="0" smtClean="0"/>
              <a:t>，具有节点海量性；</a:t>
            </a:r>
            <a:endParaRPr lang="en-US" altLang="zh-CN" sz="1800" b="1" dirty="0" smtClean="0"/>
          </a:p>
          <a:p>
            <a:pPr lvl="1">
              <a:buNone/>
            </a:pPr>
            <a:r>
              <a:rPr lang="zh-CN" altLang="en-US" sz="1800" b="1" dirty="0" smtClean="0"/>
              <a:t>（</a:t>
            </a:r>
            <a:r>
              <a:rPr lang="en-US" altLang="zh-CN" sz="1800" b="1" dirty="0" smtClean="0"/>
              <a:t>2</a:t>
            </a:r>
            <a:r>
              <a:rPr lang="zh-CN" altLang="en-US" sz="1800" b="1" dirty="0" smtClean="0"/>
              <a:t>）</a:t>
            </a:r>
            <a:r>
              <a:rPr lang="zh-CN" altLang="zh-CN" sz="1800" b="1" dirty="0" smtClean="0"/>
              <a:t>物</a:t>
            </a:r>
            <a:r>
              <a:rPr lang="zh-CN" altLang="zh-CN" sz="1800" b="1" dirty="0" smtClean="0"/>
              <a:t>联网节点的数据生成频率远高于</a:t>
            </a:r>
            <a:r>
              <a:rPr lang="zh-CN" altLang="zh-CN" sz="1800" b="1" dirty="0" smtClean="0"/>
              <a:t>互联网</a:t>
            </a:r>
            <a:r>
              <a:rPr lang="zh-CN" altLang="en-US" sz="1800" b="1" dirty="0" smtClean="0"/>
              <a:t>；</a:t>
            </a:r>
            <a:endParaRPr lang="en-US" altLang="zh-CN" sz="1800" b="1" dirty="0" smtClean="0"/>
          </a:p>
          <a:p>
            <a:pPr lvl="1">
              <a:buNone/>
            </a:pPr>
            <a:r>
              <a:rPr lang="zh-CN" altLang="en-US" sz="1800" b="1" dirty="0" smtClean="0"/>
              <a:t>（</a:t>
            </a:r>
            <a:r>
              <a:rPr lang="en-US" altLang="zh-CN" sz="1800" b="1" dirty="0" smtClean="0"/>
              <a:t>3</a:t>
            </a:r>
            <a:r>
              <a:rPr lang="zh-CN" altLang="en-US" sz="1800" b="1" dirty="0" smtClean="0"/>
              <a:t>）</a:t>
            </a:r>
            <a:r>
              <a:rPr lang="zh-CN" altLang="zh-CN" sz="1800" b="1" dirty="0" smtClean="0"/>
              <a:t>物</a:t>
            </a:r>
            <a:r>
              <a:rPr lang="zh-CN" altLang="zh-CN" sz="1800" b="1" dirty="0" smtClean="0"/>
              <a:t>联网中的数据速率更</a:t>
            </a:r>
            <a:r>
              <a:rPr lang="zh-CN" altLang="zh-CN" sz="1800" b="1" dirty="0" smtClean="0"/>
              <a:t>高</a:t>
            </a:r>
            <a:r>
              <a:rPr lang="zh-CN" altLang="en-US" sz="1800" b="1" dirty="0" smtClean="0"/>
              <a:t>；</a:t>
            </a:r>
            <a:endParaRPr lang="en-US" altLang="zh-CN" sz="1800" b="1" dirty="0" smtClean="0"/>
          </a:p>
          <a:p>
            <a:pPr lvl="1">
              <a:buNone/>
            </a:pPr>
            <a:r>
              <a:rPr lang="zh-CN" altLang="en-US" sz="1800" b="1" dirty="0" smtClean="0"/>
              <a:t>（</a:t>
            </a:r>
            <a:r>
              <a:rPr lang="en-US" altLang="zh-CN" sz="1800" b="1" dirty="0" smtClean="0"/>
              <a:t>4</a:t>
            </a:r>
            <a:r>
              <a:rPr lang="zh-CN" altLang="en-US" sz="1800" b="1" dirty="0" smtClean="0"/>
              <a:t>）</a:t>
            </a:r>
            <a:r>
              <a:rPr lang="zh-CN" altLang="zh-CN" sz="1800" b="1" dirty="0" smtClean="0"/>
              <a:t>物</a:t>
            </a:r>
            <a:r>
              <a:rPr lang="zh-CN" altLang="zh-CN" sz="1800" b="1" dirty="0" smtClean="0"/>
              <a:t>联网对数据真实性的要求更</a:t>
            </a:r>
            <a:r>
              <a:rPr lang="zh-CN" altLang="zh-CN" sz="1800" b="1" dirty="0" smtClean="0"/>
              <a:t>高</a:t>
            </a:r>
            <a:r>
              <a:rPr lang="zh-CN" altLang="en-US" sz="1800" b="1" dirty="0" smtClean="0"/>
              <a:t>。</a:t>
            </a:r>
            <a:endParaRPr lang="zh-CN" altLang="en-US" sz="1800" b="1" dirty="0"/>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2.1.</a:t>
            </a:r>
            <a:r>
              <a:rPr lang="zh-CN" altLang="zh-CN" b="1" dirty="0" smtClean="0"/>
              <a:t>智能安防系统概述</a:t>
            </a:r>
            <a:endParaRPr lang="zh-CN" altLang="en-US" dirty="0"/>
          </a:p>
        </p:txBody>
      </p:sp>
      <p:sp>
        <p:nvSpPr>
          <p:cNvPr id="3" name="内容占位符 2"/>
          <p:cNvSpPr>
            <a:spLocks noGrp="1"/>
          </p:cNvSpPr>
          <p:nvPr>
            <p:ph idx="1"/>
          </p:nvPr>
        </p:nvSpPr>
        <p:spPr/>
        <p:txBody>
          <a:bodyPr/>
          <a:lstStyle/>
          <a:p>
            <a:pPr>
              <a:lnSpc>
                <a:spcPct val="150000"/>
              </a:lnSpc>
            </a:pPr>
            <a:r>
              <a:rPr lang="zh-CN" altLang="zh-CN" sz="2200" dirty="0" smtClean="0"/>
              <a:t>国内外技术及行业发展</a:t>
            </a:r>
            <a:r>
              <a:rPr lang="zh-CN" altLang="zh-CN" sz="2200" dirty="0" smtClean="0"/>
              <a:t>状况</a:t>
            </a:r>
            <a:endParaRPr lang="en-US" altLang="zh-CN" sz="2200" dirty="0" smtClean="0"/>
          </a:p>
          <a:p>
            <a:pPr lvl="1"/>
            <a:r>
              <a:rPr lang="zh-CN" altLang="zh-CN" sz="1800" b="1" dirty="0" smtClean="0"/>
              <a:t>利用计算机视觉和图像处理的方法对图像序列进行运动检测、运动目标分类、运动目标跟踪以及对监视场景中目标行为的理解与描述。</a:t>
            </a:r>
            <a:endParaRPr lang="en-US" altLang="zh-CN" sz="1800" b="1" dirty="0" smtClean="0"/>
          </a:p>
          <a:p>
            <a:pPr>
              <a:lnSpc>
                <a:spcPct val="150000"/>
              </a:lnSpc>
            </a:pPr>
            <a:r>
              <a:rPr lang="zh-CN" altLang="en-US" sz="2200" dirty="0" smtClean="0"/>
              <a:t>国内外相关系统研究</a:t>
            </a:r>
            <a:endParaRPr lang="en-US" altLang="zh-CN" sz="2200" dirty="0" smtClean="0"/>
          </a:p>
          <a:p>
            <a:pPr lvl="1"/>
            <a:r>
              <a:rPr lang="zh-CN" altLang="en-US" sz="1800" b="1" dirty="0" smtClean="0"/>
              <a:t>美国：</a:t>
            </a:r>
            <a:r>
              <a:rPr lang="zh-CN" altLang="zh-CN" sz="1800" b="1" dirty="0" smtClean="0"/>
              <a:t>视频</a:t>
            </a:r>
            <a:r>
              <a:rPr lang="zh-CN" altLang="zh-CN" sz="1800" b="1" dirty="0" smtClean="0"/>
              <a:t>监视与监控系统</a:t>
            </a:r>
            <a:r>
              <a:rPr lang="en-US" altLang="zh-CN" sz="1800" b="1" dirty="0" smtClean="0"/>
              <a:t>VSAM</a:t>
            </a:r>
            <a:endParaRPr lang="en-US" altLang="zh-CN" sz="1800" b="1" dirty="0" smtClean="0"/>
          </a:p>
          <a:p>
            <a:pPr lvl="1"/>
            <a:r>
              <a:rPr lang="zh-CN" altLang="en-US" sz="1800" b="1" dirty="0" smtClean="0"/>
              <a:t>英国：</a:t>
            </a:r>
            <a:r>
              <a:rPr lang="zh-CN" altLang="zh-CN" sz="1800" b="1" dirty="0" smtClean="0"/>
              <a:t>对车辆和行人的跟踪及其交互作用识别的相关</a:t>
            </a:r>
            <a:r>
              <a:rPr lang="zh-CN" altLang="zh-CN" sz="1800" b="1" dirty="0" smtClean="0"/>
              <a:t>研究</a:t>
            </a:r>
            <a:endParaRPr lang="en-US" altLang="zh-CN" sz="1800" b="1" dirty="0" smtClean="0"/>
          </a:p>
          <a:p>
            <a:pPr lvl="1"/>
            <a:r>
              <a:rPr lang="zh-CN" altLang="en-US" sz="1800" b="1" dirty="0" smtClean="0"/>
              <a:t>中国：</a:t>
            </a:r>
            <a:r>
              <a:rPr lang="zh-CN" altLang="zh-CN" sz="1800" b="1" dirty="0" smtClean="0"/>
              <a:t>交通场景的视觉</a:t>
            </a:r>
            <a:r>
              <a:rPr lang="zh-CN" altLang="zh-CN" sz="1800" b="1" dirty="0" smtClean="0"/>
              <a:t>监控</a:t>
            </a:r>
            <a:r>
              <a:rPr lang="zh-CN" altLang="en-US" sz="1800" b="1" dirty="0" smtClean="0"/>
              <a:t>，</a:t>
            </a:r>
            <a:r>
              <a:rPr lang="zh-CN" altLang="zh-CN" sz="1800" b="1" dirty="0" smtClean="0"/>
              <a:t>人的运动视觉监控</a:t>
            </a:r>
            <a:endParaRPr lang="zh-CN" altLang="en-US" sz="1800" b="1" dirty="0"/>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b="1" dirty="0"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b="1"/>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b="1"/>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2">
                    <a:lumMod val="20000"/>
                    <a:lumOff val="80000"/>
                  </a:schemeClr>
                </a:solidFill>
                <a:sym typeface="Arial" pitchFamily="34" charset="0"/>
              </a:rPr>
              <a:t>2.4</a:t>
            </a:r>
            <a:r>
              <a:rPr lang="en-US" altLang="zh-CN" b="1" u="sng" dirty="0" smtClean="0">
                <a:solidFill>
                  <a:schemeClr val="bg2">
                    <a:lumMod val="20000"/>
                    <a:lumOff val="80000"/>
                  </a:schemeClr>
                </a:solidFill>
                <a:sym typeface="Arial" pitchFamily="34" charset="0"/>
              </a:rPr>
              <a:t>. </a:t>
            </a:r>
            <a:r>
              <a:rPr lang="zh-CN" altLang="zh-CN" b="1" u="sng" dirty="0" smtClean="0">
                <a:solidFill>
                  <a:schemeClr val="bg2">
                    <a:lumMod val="20000"/>
                    <a:lumOff val="80000"/>
                  </a:schemeClr>
                </a:solidFill>
              </a:rPr>
              <a:t>智能</a:t>
            </a:r>
            <a:r>
              <a:rPr lang="zh-CN" altLang="zh-CN" b="1" u="sng" dirty="0" smtClean="0">
                <a:solidFill>
                  <a:schemeClr val="bg2">
                    <a:lumMod val="20000"/>
                    <a:lumOff val="80000"/>
                  </a:schemeClr>
                </a:solidFill>
              </a:rPr>
              <a:t>安防系统的发展趋势</a:t>
            </a:r>
            <a:endParaRPr lang="zh-CN" altLang="en-US" b="1" u="sng" dirty="0" smtClean="0">
              <a:solidFill>
                <a:schemeClr val="bg2">
                  <a:lumMod val="20000"/>
                  <a:lumOff val="80000"/>
                </a:schemeClr>
              </a:solidFill>
              <a:sym typeface="Arial" pitchFamily="34" charset="0"/>
            </a:endParaRPr>
          </a:p>
        </p:txBody>
      </p:sp>
      <p:sp>
        <p:nvSpPr>
          <p:cNvPr id="56" name="AutoShape 50"/>
          <p:cNvSpPr>
            <a:spLocks noChangeArrowheads="1"/>
          </p:cNvSpPr>
          <p:nvPr/>
        </p:nvSpPr>
        <p:spPr bwMode="auto">
          <a:xfrm>
            <a:off x="2355850" y="4073525"/>
            <a:ext cx="30099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2">
                    <a:lumMod val="20000"/>
                    <a:lumOff val="80000"/>
                  </a:schemeClr>
                </a:solidFill>
                <a:sym typeface="Arial" pitchFamily="34" charset="0"/>
              </a:rPr>
              <a:t>2.3</a:t>
            </a:r>
            <a:r>
              <a:rPr lang="en-US" altLang="zh-CN" b="1" u="sng" dirty="0" smtClean="0">
                <a:solidFill>
                  <a:schemeClr val="bg2">
                    <a:lumMod val="20000"/>
                    <a:lumOff val="80000"/>
                  </a:schemeClr>
                </a:solidFill>
                <a:sym typeface="Arial" pitchFamily="34" charset="0"/>
              </a:rPr>
              <a:t>. </a:t>
            </a:r>
            <a:r>
              <a:rPr lang="zh-CN" altLang="zh-CN" b="1" u="sng" dirty="0" smtClean="0">
                <a:solidFill>
                  <a:schemeClr val="bg2">
                    <a:lumMod val="20000"/>
                    <a:lumOff val="80000"/>
                  </a:schemeClr>
                </a:solidFill>
              </a:rPr>
              <a:t>智能</a:t>
            </a:r>
            <a:r>
              <a:rPr lang="zh-CN" altLang="zh-CN" b="1" u="sng" dirty="0" smtClean="0">
                <a:solidFill>
                  <a:schemeClr val="bg2">
                    <a:lumMod val="20000"/>
                    <a:lumOff val="80000"/>
                  </a:schemeClr>
                </a:solidFill>
              </a:rPr>
              <a:t>安防系统典型应用</a:t>
            </a:r>
            <a:endParaRPr lang="zh-CN" altLang="en-US" b="1" u="sng" dirty="0" smtClean="0">
              <a:solidFill>
                <a:schemeClr val="bg2">
                  <a:lumMod val="20000"/>
                  <a:lumOff val="80000"/>
                </a:schemeClr>
              </a:solidFill>
              <a:sym typeface="Arial" pitchFamily="34" charset="0"/>
            </a:endParaRPr>
          </a:p>
        </p:txBody>
      </p:sp>
      <p:sp>
        <p:nvSpPr>
          <p:cNvPr id="57" name="AutoShape 51"/>
          <p:cNvSpPr>
            <a:spLocks noChangeArrowheads="1"/>
          </p:cNvSpPr>
          <p:nvPr/>
        </p:nvSpPr>
        <p:spPr bwMode="auto">
          <a:xfrm>
            <a:off x="2366963" y="2924175"/>
            <a:ext cx="4221261" cy="504825"/>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2.2.</a:t>
            </a:r>
            <a:r>
              <a:rPr lang="zh-CN" altLang="zh-CN" b="1" u="sng" dirty="0" smtClean="0"/>
              <a:t>智能安防监控系统架构及技术</a:t>
            </a:r>
            <a:endParaRPr lang="zh-CN" altLang="en-US" b="1" u="sng" dirty="0" smtClean="0">
              <a:sym typeface="Arial" pitchFamily="34" charset="0"/>
            </a:endParaRP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2">
                    <a:lumMod val="20000"/>
                    <a:lumOff val="80000"/>
                  </a:schemeClr>
                </a:solidFill>
                <a:sym typeface="Arial" pitchFamily="34" charset="0"/>
              </a:rPr>
              <a:t>2.1.</a:t>
            </a:r>
            <a:r>
              <a:rPr lang="zh-CN" altLang="zh-CN" b="1" u="sng" dirty="0" smtClean="0">
                <a:solidFill>
                  <a:schemeClr val="bg2">
                    <a:lumMod val="20000"/>
                    <a:lumOff val="80000"/>
                  </a:schemeClr>
                </a:solidFill>
              </a:rPr>
              <a:t>智能安防系统概述</a:t>
            </a:r>
            <a:endParaRPr lang="zh-CN" altLang="en-US" b="1" u="sng" dirty="0" smtClean="0">
              <a:solidFill>
                <a:schemeClr val="bg2">
                  <a:lumMod val="20000"/>
                  <a:lumOff val="80000"/>
                </a:schemeClr>
              </a:solidFill>
              <a:sym typeface="Arial" pitchFamily="34" charset="0"/>
            </a:endParaRPr>
          </a:p>
        </p:txBody>
      </p:sp>
      <p:grpSp>
        <p:nvGrpSpPr>
          <p:cNvPr id="2" name="Group 9"/>
          <p:cNvGrpSpPr>
            <a:grpSpLocks/>
          </p:cNvGrpSpPr>
          <p:nvPr/>
        </p:nvGrpSpPr>
        <p:grpSpPr bwMode="auto">
          <a:xfrm>
            <a:off x="1447800" y="1840640"/>
            <a:ext cx="381000" cy="519245"/>
            <a:chOff x="0" y="-293"/>
            <a:chExt cx="1615" cy="2201"/>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2" name="Oval 56"/>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3" name="Oval 57"/>
            <p:cNvSpPr>
              <a:spLocks noChangeArrowheads="1"/>
            </p:cNvSpPr>
            <p:nvPr/>
          </p:nvSpPr>
          <p:spPr bwMode="auto">
            <a:xfrm>
              <a:off x="176" y="-293"/>
              <a:ext cx="1101" cy="2201"/>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4" name="Oval 58"/>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65" name="Oval 59"/>
            <p:cNvSpPr>
              <a:spLocks noChangeArrowheads="1"/>
            </p:cNvSpPr>
            <p:nvPr/>
          </p:nvSpPr>
          <p:spPr bwMode="auto">
            <a:xfrm>
              <a:off x="259" y="-293"/>
              <a:ext cx="1096" cy="2201"/>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3" name="Group 16"/>
          <p:cNvGrpSpPr>
            <a:grpSpLocks/>
          </p:cNvGrpSpPr>
          <p:nvPr/>
        </p:nvGrpSpPr>
        <p:grpSpPr bwMode="auto">
          <a:xfrm>
            <a:off x="2062163" y="2963002"/>
            <a:ext cx="381000" cy="519245"/>
            <a:chOff x="0" y="-293"/>
            <a:chExt cx="1615" cy="2201"/>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9" name="Oval 63"/>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0" name="Oval 64"/>
            <p:cNvSpPr>
              <a:spLocks noChangeArrowheads="1"/>
            </p:cNvSpPr>
            <p:nvPr/>
          </p:nvSpPr>
          <p:spPr bwMode="auto">
            <a:xfrm>
              <a:off x="176" y="-293"/>
              <a:ext cx="1101" cy="2201"/>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1" name="Oval 65"/>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2" name="Oval 66"/>
            <p:cNvSpPr>
              <a:spLocks noChangeArrowheads="1"/>
            </p:cNvSpPr>
            <p:nvPr/>
          </p:nvSpPr>
          <p:spPr bwMode="auto">
            <a:xfrm>
              <a:off x="259" y="-293"/>
              <a:ext cx="1096" cy="2201"/>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4" name="Group 23"/>
          <p:cNvGrpSpPr>
            <a:grpSpLocks/>
          </p:cNvGrpSpPr>
          <p:nvPr/>
        </p:nvGrpSpPr>
        <p:grpSpPr bwMode="auto">
          <a:xfrm>
            <a:off x="2051050" y="4080602"/>
            <a:ext cx="381000" cy="519245"/>
            <a:chOff x="0" y="-293"/>
            <a:chExt cx="1615" cy="2201"/>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6" name="Oval 70"/>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7" name="Oval 71"/>
            <p:cNvSpPr>
              <a:spLocks noChangeArrowheads="1"/>
            </p:cNvSpPr>
            <p:nvPr/>
          </p:nvSpPr>
          <p:spPr bwMode="auto">
            <a:xfrm>
              <a:off x="176" y="-293"/>
              <a:ext cx="1101" cy="2201"/>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8" name="Oval 72"/>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9" name="Oval 73"/>
            <p:cNvSpPr>
              <a:spLocks noChangeArrowheads="1"/>
            </p:cNvSpPr>
            <p:nvPr/>
          </p:nvSpPr>
          <p:spPr bwMode="auto">
            <a:xfrm>
              <a:off x="259" y="-293"/>
              <a:ext cx="1096" cy="2201"/>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6" name="Group 30"/>
          <p:cNvGrpSpPr>
            <a:grpSpLocks/>
          </p:cNvGrpSpPr>
          <p:nvPr/>
        </p:nvGrpSpPr>
        <p:grpSpPr bwMode="auto">
          <a:xfrm>
            <a:off x="1474788" y="5356952"/>
            <a:ext cx="381000" cy="519245"/>
            <a:chOff x="0" y="-293"/>
            <a:chExt cx="1615" cy="2201"/>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3" name="Oval 77"/>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4" name="Oval 78"/>
            <p:cNvSpPr>
              <a:spLocks noChangeArrowheads="1"/>
            </p:cNvSpPr>
            <p:nvPr/>
          </p:nvSpPr>
          <p:spPr bwMode="auto">
            <a:xfrm>
              <a:off x="176" y="-293"/>
              <a:ext cx="1101" cy="2201"/>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5" name="Oval 79"/>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86" name="Oval 80"/>
            <p:cNvSpPr>
              <a:spLocks noChangeArrowheads="1"/>
            </p:cNvSpPr>
            <p:nvPr/>
          </p:nvSpPr>
          <p:spPr bwMode="auto">
            <a:xfrm>
              <a:off x="259" y="-293"/>
              <a:ext cx="1096" cy="2201"/>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b="1" dirty="0"/>
          </a:p>
        </p:txBody>
      </p:sp>
      <p:sp>
        <p:nvSpPr>
          <p:cNvPr id="3" name="内容占位符 2"/>
          <p:cNvSpPr>
            <a:spLocks noGrp="1"/>
          </p:cNvSpPr>
          <p:nvPr>
            <p:ph idx="1"/>
          </p:nvPr>
        </p:nvSpPr>
        <p:spPr/>
        <p:txBody>
          <a:bodyPr/>
          <a:lstStyle/>
          <a:p>
            <a:r>
              <a:rPr lang="zh-CN" altLang="zh-CN" dirty="0" smtClean="0"/>
              <a:t>系统总体</a:t>
            </a:r>
            <a:r>
              <a:rPr lang="zh-CN" altLang="zh-CN" dirty="0" smtClean="0"/>
              <a:t>架构</a:t>
            </a:r>
            <a:r>
              <a:rPr lang="zh-CN" altLang="en-US" dirty="0" smtClean="0"/>
              <a:t>，</a:t>
            </a:r>
            <a:r>
              <a:rPr lang="zh-CN" altLang="zh-CN" dirty="0" smtClean="0"/>
              <a:t>主要</a:t>
            </a:r>
            <a:r>
              <a:rPr lang="zh-CN" altLang="zh-CN" dirty="0" smtClean="0"/>
              <a:t>分为三个部分：前端采集子系统、安防判决子系统，监控显示与警情管理</a:t>
            </a:r>
            <a:r>
              <a:rPr lang="zh-CN" altLang="zh-CN" dirty="0" smtClean="0"/>
              <a:t>子系统</a:t>
            </a:r>
            <a:r>
              <a:rPr lang="zh-CN" altLang="en-US" dirty="0" smtClean="0"/>
              <a:t>。</a:t>
            </a:r>
            <a:endParaRPr lang="zh-CN" altLang="en-US" dirty="0"/>
          </a:p>
        </p:txBody>
      </p:sp>
      <p:pic>
        <p:nvPicPr>
          <p:cNvPr id="4" name="图片 3"/>
          <p:cNvPicPr/>
          <p:nvPr/>
        </p:nvPicPr>
        <p:blipFill>
          <a:blip r:embed="rId2" cstate="print"/>
          <a:srcRect/>
          <a:stretch>
            <a:fillRect/>
          </a:stretch>
        </p:blipFill>
        <p:spPr bwMode="auto">
          <a:xfrm>
            <a:off x="1187624" y="1988840"/>
            <a:ext cx="6912768" cy="3672408"/>
          </a:xfrm>
          <a:prstGeom prst="rect">
            <a:avLst/>
          </a:prstGeom>
          <a:noFill/>
          <a:ln w="9525">
            <a:noFill/>
            <a:miter lim="800000"/>
            <a:headEnd/>
            <a:tailEnd/>
          </a:ln>
        </p:spPr>
      </p:pic>
      <p:sp>
        <p:nvSpPr>
          <p:cNvPr id="5" name="矩形 4"/>
          <p:cNvSpPr/>
          <p:nvPr/>
        </p:nvSpPr>
        <p:spPr>
          <a:xfrm>
            <a:off x="3270577" y="5733256"/>
            <a:ext cx="2813591" cy="369332"/>
          </a:xfrm>
          <a:prstGeom prst="rect">
            <a:avLst/>
          </a:prstGeom>
        </p:spPr>
        <p:txBody>
          <a:bodyPr wrap="none">
            <a:spAutoFit/>
          </a:bodyPr>
          <a:lstStyle/>
          <a:p>
            <a:r>
              <a:rPr lang="zh-CN" altLang="zh-CN" dirty="0" smtClean="0"/>
              <a:t>图</a:t>
            </a:r>
            <a:r>
              <a:rPr lang="en-US" altLang="zh-CN" dirty="0" smtClean="0"/>
              <a:t>2.2</a:t>
            </a:r>
            <a:r>
              <a:rPr lang="zh-CN" altLang="zh-CN" dirty="0" smtClean="0"/>
              <a:t>智能安防系统架构图</a:t>
            </a:r>
            <a:endParaRPr lang="zh-CN" altLang="en-US"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r>
              <a:rPr lang="zh-CN" altLang="zh-CN" sz="2400" dirty="0" smtClean="0"/>
              <a:t>一种基于多信息源的智能安防监控系统的</a:t>
            </a:r>
            <a:r>
              <a:rPr lang="zh-CN" altLang="zh-CN" sz="2400" dirty="0" smtClean="0"/>
              <a:t>设计方案</a:t>
            </a:r>
            <a:endParaRPr lang="en-US" altLang="zh-CN" sz="2400" dirty="0" smtClean="0"/>
          </a:p>
          <a:p>
            <a:pPr lvl="1"/>
            <a:r>
              <a:rPr lang="zh-CN" altLang="en-US" sz="2000" b="1" dirty="0" smtClean="0"/>
              <a:t>系统设计目标：</a:t>
            </a:r>
            <a:endParaRPr lang="zh-CN" altLang="en-US" sz="2000" b="1" dirty="0"/>
          </a:p>
        </p:txBody>
      </p:sp>
      <p:sp>
        <p:nvSpPr>
          <p:cNvPr id="70657" name="Rectangle 1"/>
          <p:cNvSpPr>
            <a:spLocks noChangeArrowheads="1"/>
          </p:cNvSpPr>
          <p:nvPr/>
        </p:nvSpPr>
        <p:spPr bwMode="auto">
          <a:xfrm>
            <a:off x="683568" y="2132856"/>
            <a:ext cx="7704856" cy="33625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5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1</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b="0"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布控多个信息源进行安防信息的采集，用以提高系统的安防探测性能，将监控死角减少到最小，降低误报与漏报率；</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2</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b="0"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多个信息源之间相互独立，当其中一个或一些冗余信息源出现故障后，系统仍能正常工作，使系统具有较高的健壮性与可靠性；</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b="0"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系统具有较好的扩展性，依据设定的通信协议，可以兼容更多信息源，而不用进行大面积系统改动；</a:t>
            </a:r>
            <a:endParaRPr kumimoji="0" lang="zh-CN" altLang="en-US"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4</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b="0"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基于安防联动与分级的判决机制，使系统更加智能，能够将多信息源的信息分析后得到统一的警情事件，方便用户理解与查询。</a:t>
            </a:r>
            <a:r>
              <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rPr>
              <a:t> </a:t>
            </a: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pPr>
              <a:lnSpc>
                <a:spcPct val="150000"/>
              </a:lnSpc>
            </a:pPr>
            <a:r>
              <a:rPr lang="zh-CN" altLang="zh-CN" sz="2400" dirty="0" smtClean="0"/>
              <a:t>前端采集</a:t>
            </a:r>
            <a:r>
              <a:rPr lang="zh-CN" altLang="zh-CN" sz="2400" dirty="0" smtClean="0"/>
              <a:t>子系统</a:t>
            </a:r>
            <a:endParaRPr lang="en-US" altLang="zh-CN" sz="2400" dirty="0" smtClean="0"/>
          </a:p>
          <a:p>
            <a:r>
              <a:rPr lang="zh-CN" altLang="zh-CN" sz="2000" dirty="0" smtClean="0"/>
              <a:t>前端</a:t>
            </a:r>
            <a:r>
              <a:rPr lang="zh-CN" altLang="zh-CN" sz="2000" dirty="0" smtClean="0"/>
              <a:t>采集子系统</a:t>
            </a:r>
            <a:r>
              <a:rPr lang="zh-CN" altLang="zh-CN" sz="2000" dirty="0" smtClean="0"/>
              <a:t>将</a:t>
            </a:r>
            <a:r>
              <a:rPr lang="zh-CN" altLang="zh-CN" sz="2000" dirty="0" smtClean="0"/>
              <a:t>视频、红外与</a:t>
            </a:r>
            <a:r>
              <a:rPr lang="en-US" altLang="zh-CN" sz="2000" dirty="0" smtClean="0"/>
              <a:t> </a:t>
            </a:r>
            <a:r>
              <a:rPr lang="en-US" altLang="zh-CN" sz="2000" dirty="0" smtClean="0"/>
              <a:t>RFID</a:t>
            </a:r>
            <a:r>
              <a:rPr lang="zh-CN" altLang="zh-CN" sz="2000" dirty="0" smtClean="0"/>
              <a:t>三种安防设备作为信息源进行</a:t>
            </a:r>
            <a:r>
              <a:rPr lang="zh-CN" altLang="zh-CN" sz="2000" dirty="0" smtClean="0"/>
              <a:t>设计</a:t>
            </a:r>
            <a:r>
              <a:rPr lang="zh-CN" altLang="en-US" sz="2000" dirty="0" smtClean="0"/>
              <a:t>。</a:t>
            </a:r>
            <a:endParaRPr lang="en-US" altLang="zh-CN" sz="2000" dirty="0" smtClean="0"/>
          </a:p>
          <a:p>
            <a:pPr lvl="1"/>
            <a:r>
              <a:rPr lang="zh-CN" altLang="zh-CN" sz="1800" dirty="0" smtClean="0"/>
              <a:t>视频运动目标分析模块：运用视频运动目标检测、识别、跟踪技术，对获取的实时视频进行移动侦测，当在移动侦测设定区域发现非法运动目标即将警情信息提交给警情判决子系统。</a:t>
            </a:r>
          </a:p>
          <a:p>
            <a:pPr lvl="1"/>
            <a:r>
              <a:rPr lang="zh-CN" altLang="zh-CN" sz="1800" dirty="0" smtClean="0"/>
              <a:t>红外入侵检测模块：在围墙，门窗等周界区域设置红外对射装置，实时侦测是否有非法遮挡红外射线，如果发现遮挡情况即将警情信息提交给警情判决子系统。</a:t>
            </a:r>
          </a:p>
          <a:p>
            <a:endParaRPr lang="en-US" altLang="zh-CN" dirty="0" smtClean="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p:txBody>
          <a:bodyPr/>
          <a:lstStyle/>
          <a:p>
            <a:pPr lvl="0">
              <a:lnSpc>
                <a:spcPct val="200000"/>
              </a:lnSpc>
              <a:buFont typeface="Wingdings" pitchFamily="2" charset="2"/>
              <a:buChar char="l"/>
            </a:pPr>
            <a:endParaRPr lang="en-US" altLang="zh-CN" sz="2400" dirty="0" smtClean="0">
              <a:solidFill>
                <a:schemeClr val="tx1"/>
              </a:solidFill>
              <a:latin typeface="+mn-lt"/>
              <a:ea typeface="+mn-ea"/>
              <a:cs typeface="+mn-cs"/>
            </a:endParaRPr>
          </a:p>
          <a:p>
            <a:pPr lvl="0">
              <a:lnSpc>
                <a:spcPct val="200000"/>
              </a:lnSpc>
              <a:buFont typeface="Wingdings" pitchFamily="2" charset="2"/>
              <a:buChar char="l"/>
            </a:pPr>
            <a:r>
              <a:rPr lang="zh-CN" altLang="zh-CN" sz="2400" dirty="0" smtClean="0"/>
              <a:t>安防系统的相关基础知识</a:t>
            </a:r>
          </a:p>
          <a:p>
            <a:pPr lvl="0">
              <a:lnSpc>
                <a:spcPct val="200000"/>
              </a:lnSpc>
              <a:buFont typeface="Wingdings" pitchFamily="2" charset="2"/>
              <a:buChar char="l"/>
            </a:pPr>
            <a:r>
              <a:rPr lang="zh-CN" altLang="zh-CN" sz="2400" dirty="0" smtClean="0"/>
              <a:t>基于物联网的智能安防系统的设计与实施</a:t>
            </a:r>
          </a:p>
          <a:p>
            <a:pPr lvl="0">
              <a:lnSpc>
                <a:spcPct val="200000"/>
              </a:lnSpc>
              <a:buFont typeface="Wingdings" pitchFamily="2" charset="2"/>
              <a:buChar char="l"/>
            </a:pPr>
            <a:r>
              <a:rPr lang="zh-CN" altLang="zh-CN" sz="2400" dirty="0" smtClean="0"/>
              <a:t>智能安防系统的典型应用</a:t>
            </a:r>
          </a:p>
          <a:p>
            <a:pPr>
              <a:lnSpc>
                <a:spcPct val="200000"/>
              </a:lnSpc>
              <a:buFont typeface="Wingdings" pitchFamily="2" charset="2"/>
              <a:buChar char="l"/>
            </a:pPr>
            <a:r>
              <a:rPr lang="zh-CN" altLang="zh-CN" sz="2400" dirty="0" smtClean="0"/>
              <a:t>智能视频分析新技术</a:t>
            </a:r>
            <a:endParaRPr lang="zh-CN" altLang="en-US" sz="2400" dirty="0" smtClean="0"/>
          </a:p>
        </p:txBody>
      </p:sp>
      <p:sp>
        <p:nvSpPr>
          <p:cNvPr id="7" name="标题 1"/>
          <p:cNvSpPr>
            <a:spLocks noGrp="1"/>
          </p:cNvSpPr>
          <p:nvPr>
            <p:ph type="title"/>
          </p:nvPr>
        </p:nvSpPr>
        <p:spPr/>
        <p:txBody>
          <a:bodyPr/>
          <a:lstStyle/>
          <a:p>
            <a:pPr eaLnBrk="1" hangingPunct="1"/>
            <a:r>
              <a:rPr lang="zh-CN" altLang="en-US" b="1" dirty="0" smtClean="0"/>
              <a:t>学习要点</a:t>
            </a: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pPr lvl="1"/>
            <a:r>
              <a:rPr lang="en-US" altLang="zh-CN" sz="1800" dirty="0" smtClean="0"/>
              <a:t>RFID</a:t>
            </a:r>
            <a:r>
              <a:rPr lang="zh-CN" altLang="zh-CN" sz="1800" dirty="0" smtClean="0"/>
              <a:t>物资管理模块：对系统部署小区范围内贵重物资植入</a:t>
            </a:r>
            <a:r>
              <a:rPr lang="en-US" altLang="zh-CN" sz="1800" dirty="0" smtClean="0"/>
              <a:t>RFID</a:t>
            </a:r>
            <a:r>
              <a:rPr lang="zh-CN" altLang="zh-CN" sz="1800" dirty="0" smtClean="0"/>
              <a:t>无源标签，并在建筑物出入口架设</a:t>
            </a:r>
            <a:r>
              <a:rPr lang="en-US" altLang="zh-CN" sz="1800" dirty="0" smtClean="0"/>
              <a:t>RFID</a:t>
            </a:r>
            <a:r>
              <a:rPr lang="zh-CN" altLang="zh-CN" sz="1800" dirty="0" smtClean="0"/>
              <a:t>读写器设备，实时侦测是否有非法出入的物资信息，则将其提交给安防判决系统</a:t>
            </a:r>
            <a:r>
              <a:rPr lang="zh-CN" altLang="zh-CN" sz="1800" dirty="0" smtClean="0"/>
              <a:t>。</a:t>
            </a:r>
            <a:endParaRPr lang="en-US" altLang="zh-CN" sz="1800" dirty="0" smtClean="0"/>
          </a:p>
          <a:p>
            <a:pPr lvl="1"/>
            <a:r>
              <a:rPr lang="en-US" altLang="zh-CN" sz="1800" dirty="0" smtClean="0"/>
              <a:t>RFID </a:t>
            </a:r>
            <a:r>
              <a:rPr lang="zh-CN" altLang="zh-CN" sz="1800" dirty="0" smtClean="0"/>
              <a:t>中间件：将</a:t>
            </a:r>
            <a:r>
              <a:rPr lang="en-US" altLang="zh-CN" sz="1800" dirty="0" smtClean="0"/>
              <a:t> RFID </a:t>
            </a:r>
            <a:r>
              <a:rPr lang="zh-CN" altLang="zh-CN" sz="1800" dirty="0" smtClean="0"/>
              <a:t>读写器的信号，转换为门禁、进入、离开等事件模型；针对标签在读写器附件停留的情况，只发送一次信息。</a:t>
            </a:r>
          </a:p>
          <a:p>
            <a:pPr lvl="1"/>
            <a:r>
              <a:rPr lang="zh-CN" altLang="zh-CN" sz="1800" dirty="0" smtClean="0"/>
              <a:t>红外入侵检测：使用报警主机，并采用协定协议进行通信，将周界围墙中探测到的遮挡转换为警情消息传送给警情判决子系统进行报警。</a:t>
            </a:r>
          </a:p>
          <a:p>
            <a:endParaRPr lang="zh-CN" altLang="en-US" dirty="0"/>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r>
              <a:rPr lang="zh-CN" altLang="zh-CN" sz="2000" b="1" dirty="0" smtClean="0"/>
              <a:t>视频运行目标监控结构</a:t>
            </a:r>
          </a:p>
          <a:p>
            <a:pPr lvl="1"/>
            <a:r>
              <a:rPr lang="zh-CN" altLang="zh-CN" sz="1800" b="1" dirty="0" smtClean="0"/>
              <a:t>智能视频技术</a:t>
            </a:r>
            <a:r>
              <a:rPr lang="zh-CN" altLang="zh-CN" sz="1800" b="1" dirty="0" smtClean="0"/>
              <a:t>主要</a:t>
            </a:r>
            <a:r>
              <a:rPr lang="zh-CN" altLang="en-US" sz="1800" b="1" dirty="0" smtClean="0"/>
              <a:t>的</a:t>
            </a:r>
            <a:r>
              <a:rPr lang="zh-CN" altLang="zh-CN" sz="1800" b="1" dirty="0" smtClean="0"/>
              <a:t>两种</a:t>
            </a:r>
            <a:r>
              <a:rPr lang="zh-CN" altLang="zh-CN" sz="1800" b="1" dirty="0" smtClean="0"/>
              <a:t>架构方式</a:t>
            </a:r>
            <a:endParaRPr lang="zh-CN" altLang="en-US" sz="1800" b="1" dirty="0"/>
          </a:p>
        </p:txBody>
      </p:sp>
      <p:pic>
        <p:nvPicPr>
          <p:cNvPr id="4" name="图片 3" descr="444444"/>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1403648" y="2276872"/>
            <a:ext cx="6480720" cy="2952328"/>
          </a:xfrm>
          <a:prstGeom prst="rect">
            <a:avLst/>
          </a:prstGeom>
          <a:noFill/>
          <a:ln>
            <a:noFill/>
          </a:ln>
        </p:spPr>
      </p:pic>
      <p:sp>
        <p:nvSpPr>
          <p:cNvPr id="78849" name="Rectangle 1"/>
          <p:cNvSpPr>
            <a:spLocks noChangeArrowheads="1"/>
          </p:cNvSpPr>
          <p:nvPr/>
        </p:nvSpPr>
        <p:spPr bwMode="auto">
          <a:xfrm>
            <a:off x="3275856" y="5373216"/>
            <a:ext cx="3024336"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图</a:t>
            </a:r>
            <a:r>
              <a:rPr kumimoji="0" lang="en-US" alt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2.3</a:t>
            </a:r>
            <a:r>
              <a:rPr kumimoji="0" lang="zh-CN" altLang="en-US"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基于后端服务器方式</a:t>
            </a:r>
            <a:endPar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pic>
        <p:nvPicPr>
          <p:cNvPr id="4" name="图片 3" descr="3333"/>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827584" y="2132856"/>
            <a:ext cx="3528392" cy="2592288"/>
          </a:xfrm>
          <a:prstGeom prst="rect">
            <a:avLst/>
          </a:prstGeom>
          <a:noFill/>
          <a:ln>
            <a:noFill/>
          </a:ln>
        </p:spPr>
      </p:pic>
      <p:pic>
        <p:nvPicPr>
          <p:cNvPr id="5" name="图片 4" descr="ATM DVR"/>
          <p:cNvPicPr/>
          <p:nvPr/>
        </p:nvPicPr>
        <p:blipFill>
          <a:blip r:embed="rId3"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5004048" y="2132856"/>
            <a:ext cx="3456384" cy="2592288"/>
          </a:xfrm>
          <a:prstGeom prst="rect">
            <a:avLst/>
          </a:prstGeom>
          <a:noFill/>
          <a:ln>
            <a:noFill/>
          </a:ln>
        </p:spPr>
      </p:pic>
      <p:sp>
        <p:nvSpPr>
          <p:cNvPr id="6" name="矩形 5"/>
          <p:cNvSpPr/>
          <p:nvPr/>
        </p:nvSpPr>
        <p:spPr>
          <a:xfrm>
            <a:off x="1691680" y="5373216"/>
            <a:ext cx="6264696" cy="369332"/>
          </a:xfrm>
          <a:prstGeom prst="rect">
            <a:avLst/>
          </a:prstGeom>
        </p:spPr>
        <p:txBody>
          <a:bodyPr wrap="square">
            <a:spAutoFit/>
          </a:bodyPr>
          <a:lstStyle/>
          <a:p>
            <a:r>
              <a:rPr lang="zh-CN" altLang="zh-CN" dirty="0" smtClean="0"/>
              <a:t>图</a:t>
            </a:r>
            <a:r>
              <a:rPr lang="en-US" altLang="zh-CN" dirty="0" smtClean="0"/>
              <a:t>2.4</a:t>
            </a:r>
            <a:r>
              <a:rPr lang="zh-CN" altLang="zh-CN" dirty="0" smtClean="0"/>
              <a:t>基于智能相机的</a:t>
            </a:r>
            <a:r>
              <a:rPr lang="en-US" altLang="zh-CN" dirty="0" smtClean="0"/>
              <a:t>DSP</a:t>
            </a:r>
            <a:r>
              <a:rPr lang="zh-CN" altLang="zh-CN" dirty="0" smtClean="0"/>
              <a:t>方式和基于数字存储的</a:t>
            </a:r>
            <a:r>
              <a:rPr lang="en-US" altLang="zh-CN" dirty="0" smtClean="0"/>
              <a:t>DSP</a:t>
            </a:r>
            <a:r>
              <a:rPr lang="zh-CN" altLang="zh-CN" dirty="0" smtClean="0"/>
              <a:t>方式</a:t>
            </a:r>
            <a:endParaRPr lang="zh-CN" altLang="en-US" dirty="0"/>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pPr>
              <a:lnSpc>
                <a:spcPct val="150000"/>
              </a:lnSpc>
            </a:pPr>
            <a:r>
              <a:rPr lang="zh-CN" altLang="zh-CN" sz="2400" b="1" dirty="0" smtClean="0"/>
              <a:t>视频监控相关</a:t>
            </a:r>
            <a:r>
              <a:rPr lang="zh-CN" altLang="zh-CN" sz="2400" b="1" dirty="0" smtClean="0"/>
              <a:t>技术</a:t>
            </a:r>
            <a:endParaRPr lang="en-US" altLang="zh-CN" sz="2400" b="1" dirty="0" smtClean="0"/>
          </a:p>
          <a:p>
            <a:pPr lvl="1"/>
            <a:r>
              <a:rPr lang="en-US" altLang="zh-CN" sz="2000" b="1" dirty="0" smtClean="0"/>
              <a:t>1</a:t>
            </a:r>
            <a:r>
              <a:rPr lang="zh-CN" altLang="zh-CN" sz="2000" b="1" dirty="0" smtClean="0"/>
              <a:t>）模拟视频</a:t>
            </a:r>
            <a:r>
              <a:rPr lang="zh-CN" altLang="zh-CN" sz="2000" b="1" dirty="0" smtClean="0"/>
              <a:t>监控系统</a:t>
            </a:r>
            <a:endParaRPr lang="en-US" altLang="zh-CN" sz="2000" b="1" dirty="0" smtClean="0"/>
          </a:p>
          <a:p>
            <a:pPr lvl="1"/>
            <a:r>
              <a:rPr lang="en-US" altLang="zh-CN" sz="2000" b="1" dirty="0" smtClean="0"/>
              <a:t>2</a:t>
            </a:r>
            <a:r>
              <a:rPr lang="zh-CN" altLang="zh-CN" sz="2000" b="1" dirty="0" smtClean="0"/>
              <a:t>）数字视频</a:t>
            </a:r>
            <a:r>
              <a:rPr lang="zh-CN" altLang="zh-CN" sz="2000" b="1" dirty="0" smtClean="0"/>
              <a:t>监控系统</a:t>
            </a:r>
            <a:endParaRPr lang="en-US" altLang="zh-CN" sz="2000" b="1" dirty="0" smtClean="0"/>
          </a:p>
          <a:p>
            <a:pPr lvl="2"/>
            <a:r>
              <a:rPr lang="zh-CN" altLang="zh-CN" sz="1800" b="1" dirty="0" smtClean="0"/>
              <a:t>①数字监控录像</a:t>
            </a:r>
            <a:r>
              <a:rPr lang="zh-CN" altLang="zh-CN" sz="1800" b="1" dirty="0" smtClean="0"/>
              <a:t>系统</a:t>
            </a:r>
            <a:endParaRPr lang="en-US" altLang="zh-CN" sz="1800" b="1" dirty="0" smtClean="0"/>
          </a:p>
          <a:p>
            <a:pPr lvl="2"/>
            <a:r>
              <a:rPr lang="zh-CN" altLang="zh-CN" sz="1800" b="1" dirty="0" smtClean="0"/>
              <a:t>②嵌入式视频</a:t>
            </a:r>
            <a:r>
              <a:rPr lang="en-US" altLang="zh-CN" sz="1800" b="1" dirty="0" smtClean="0"/>
              <a:t>Web</a:t>
            </a:r>
            <a:r>
              <a:rPr lang="zh-CN" altLang="zh-CN" sz="1800" b="1" dirty="0" smtClean="0"/>
              <a:t>服务器为核心的视频监控系统</a:t>
            </a:r>
          </a:p>
          <a:p>
            <a:endParaRPr lang="zh-CN" altLang="en-US" dirty="0"/>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pPr>
              <a:lnSpc>
                <a:spcPct val="150000"/>
              </a:lnSpc>
            </a:pPr>
            <a:r>
              <a:rPr lang="zh-CN" altLang="zh-CN" sz="2400" dirty="0" smtClean="0"/>
              <a:t>信息传输</a:t>
            </a:r>
            <a:r>
              <a:rPr lang="zh-CN" altLang="zh-CN" sz="2400" dirty="0" smtClean="0"/>
              <a:t>技术</a:t>
            </a:r>
            <a:r>
              <a:rPr lang="zh-CN" altLang="en-US" sz="2400" dirty="0" smtClean="0"/>
              <a:t>：</a:t>
            </a:r>
            <a:endParaRPr lang="en-US" altLang="zh-CN" sz="2400" dirty="0" smtClean="0"/>
          </a:p>
          <a:p>
            <a:pPr lvl="1"/>
            <a:r>
              <a:rPr lang="en-US" altLang="zh-CN" sz="2000" b="1" dirty="0" smtClean="0"/>
              <a:t>a</a:t>
            </a:r>
            <a:r>
              <a:rPr lang="zh-CN" altLang="zh-CN" sz="2000" b="1" dirty="0" smtClean="0"/>
              <a:t>无线传输</a:t>
            </a:r>
            <a:r>
              <a:rPr lang="zh-CN" altLang="zh-CN" sz="2000" b="1" dirty="0" smtClean="0"/>
              <a:t>技术</a:t>
            </a:r>
            <a:endParaRPr lang="en-US" altLang="zh-CN" sz="2000" b="1" dirty="0" smtClean="0"/>
          </a:p>
          <a:p>
            <a:pPr lvl="2"/>
            <a:r>
              <a:rPr lang="zh-CN" altLang="zh-CN" sz="1800" dirty="0" smtClean="0"/>
              <a:t>将数据转换成无线电信号，经过放大处理后，通过专用发射设备，将信号发射出去，最终达到接收方。实现数据无线传输，需要经过数字频率调制和信号发射两个重要环节。</a:t>
            </a:r>
          </a:p>
          <a:p>
            <a:pPr lvl="1"/>
            <a:r>
              <a:rPr lang="en-US" altLang="zh-CN" sz="2000" b="1" dirty="0" smtClean="0"/>
              <a:t>b</a:t>
            </a:r>
            <a:r>
              <a:rPr lang="zh-CN" altLang="zh-CN" sz="2000" b="1" dirty="0" smtClean="0"/>
              <a:t>有线传输</a:t>
            </a:r>
            <a:r>
              <a:rPr lang="zh-CN" altLang="zh-CN" sz="2000" b="1" dirty="0" smtClean="0"/>
              <a:t>技术</a:t>
            </a:r>
            <a:endParaRPr lang="en-US" altLang="zh-CN" sz="2000" b="1" dirty="0" smtClean="0"/>
          </a:p>
          <a:p>
            <a:pPr lvl="2"/>
            <a:r>
              <a:rPr lang="zh-CN" altLang="zh-CN" sz="1800" dirty="0" smtClean="0"/>
              <a:t>利用电线、电缆、光缆等硬件设备将传感器采集到数据传输给服务器进行下一步处理操作。</a:t>
            </a:r>
          </a:p>
          <a:p>
            <a:endParaRPr lang="zh-CN" altLang="en-US" dirty="0"/>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pPr>
              <a:lnSpc>
                <a:spcPct val="150000"/>
              </a:lnSpc>
            </a:pPr>
            <a:r>
              <a:rPr lang="zh-CN" altLang="zh-CN" sz="2200" b="1" dirty="0" smtClean="0"/>
              <a:t>视频运动目标监控设计</a:t>
            </a:r>
          </a:p>
          <a:p>
            <a:r>
              <a:rPr lang="zh-CN" altLang="zh-CN" dirty="0" smtClean="0"/>
              <a:t>视频分析技术通过将摄像机场景中背景环境和前景目标的位置、形状、尺寸、类型、轨迹等分离，进而进行事件分析并判断场景的各种状况。</a:t>
            </a:r>
            <a:endParaRPr lang="zh-CN" altLang="en-US" dirty="0"/>
          </a:p>
        </p:txBody>
      </p:sp>
      <p:pic>
        <p:nvPicPr>
          <p:cNvPr id="4" name="图片 3"/>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1475656" y="2348880"/>
            <a:ext cx="5976664" cy="3600400"/>
          </a:xfrm>
          <a:prstGeom prst="rect">
            <a:avLst/>
          </a:prstGeom>
          <a:noFill/>
          <a:ln>
            <a:noFill/>
          </a:ln>
        </p:spPr>
      </p:pic>
      <p:sp>
        <p:nvSpPr>
          <p:cNvPr id="81921" name="Rectangle 1"/>
          <p:cNvSpPr>
            <a:spLocks noChangeArrowheads="1"/>
          </p:cNvSpPr>
          <p:nvPr/>
        </p:nvSpPr>
        <p:spPr bwMode="auto">
          <a:xfrm>
            <a:off x="3203848" y="6021288"/>
            <a:ext cx="3168352"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图</a:t>
            </a:r>
            <a:r>
              <a:rPr kumimoji="0" lang="en-US" alt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2.5</a:t>
            </a:r>
            <a:r>
              <a:rPr kumimoji="0" lang="zh-CN" altLang="en-US"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视频分析原理图</a:t>
            </a:r>
            <a:endPar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pic>
        <p:nvPicPr>
          <p:cNvPr id="4" name="图片 3"/>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1835696" y="1412776"/>
            <a:ext cx="5615761" cy="3649186"/>
          </a:xfrm>
          <a:prstGeom prst="rect">
            <a:avLst/>
          </a:prstGeom>
          <a:noFill/>
          <a:ln>
            <a:noFill/>
          </a:ln>
        </p:spPr>
      </p:pic>
      <p:sp>
        <p:nvSpPr>
          <p:cNvPr id="5" name="矩形 4"/>
          <p:cNvSpPr/>
          <p:nvPr/>
        </p:nvSpPr>
        <p:spPr>
          <a:xfrm>
            <a:off x="3131840" y="5301208"/>
            <a:ext cx="2813591" cy="369332"/>
          </a:xfrm>
          <a:prstGeom prst="rect">
            <a:avLst/>
          </a:prstGeom>
        </p:spPr>
        <p:txBody>
          <a:bodyPr wrap="none">
            <a:spAutoFit/>
          </a:bodyPr>
          <a:lstStyle/>
          <a:p>
            <a:r>
              <a:rPr lang="zh-CN" altLang="zh-CN" dirty="0" smtClean="0"/>
              <a:t>图</a:t>
            </a:r>
            <a:r>
              <a:rPr lang="en-US" altLang="zh-CN" dirty="0" smtClean="0"/>
              <a:t>2.6</a:t>
            </a:r>
            <a:r>
              <a:rPr lang="zh-CN" altLang="zh-CN" dirty="0" smtClean="0"/>
              <a:t>智能视频分析流程图</a:t>
            </a:r>
            <a:endParaRPr lang="zh-CN" altLang="en-US" dirty="0"/>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r>
              <a:rPr lang="zh-CN" altLang="zh-CN" sz="2400" b="1" dirty="0" smtClean="0"/>
              <a:t>流量统计</a:t>
            </a:r>
            <a:endParaRPr lang="zh-CN" altLang="zh-CN" sz="2400" dirty="0" smtClean="0"/>
          </a:p>
          <a:p>
            <a:endParaRPr lang="zh-CN" altLang="en-US" dirty="0"/>
          </a:p>
        </p:txBody>
      </p:sp>
      <p:pic>
        <p:nvPicPr>
          <p:cNvPr id="4" name="图片 3"/>
          <p:cNvPicPr/>
          <p:nvPr/>
        </p:nvPicPr>
        <p:blipFill>
          <a:blip r:embed="rId2" cstate="print"/>
          <a:srcRect/>
          <a:stretch>
            <a:fillRect/>
          </a:stretch>
        </p:blipFill>
        <p:spPr bwMode="auto">
          <a:xfrm>
            <a:off x="2051720" y="2060848"/>
            <a:ext cx="4896544" cy="3240360"/>
          </a:xfrm>
          <a:prstGeom prst="rect">
            <a:avLst/>
          </a:prstGeom>
          <a:noFill/>
        </p:spPr>
      </p:pic>
      <p:sp>
        <p:nvSpPr>
          <p:cNvPr id="86017" name="Rectangle 1"/>
          <p:cNvSpPr>
            <a:spLocks noChangeArrowheads="1"/>
          </p:cNvSpPr>
          <p:nvPr/>
        </p:nvSpPr>
        <p:spPr bwMode="auto">
          <a:xfrm>
            <a:off x="3756712" y="5561166"/>
            <a:ext cx="1630575"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图</a:t>
            </a:r>
            <a:r>
              <a:rPr kumimoji="0" lang="en-US" alt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2.7</a:t>
            </a:r>
            <a:r>
              <a:rPr kumimoji="0" lang="zh-CN" altLang="en-US" b="1" i="0" u="none" strike="noStrike" cap="none" normalizeH="0" baseline="0" dirty="0" smtClean="0">
                <a:ln>
                  <a:noFill/>
                </a:ln>
                <a:solidFill>
                  <a:srgbClr val="171717"/>
                </a:solidFill>
                <a:effectLst/>
                <a:latin typeface="Arial" pitchFamily="34" charset="0"/>
                <a:ea typeface="宋体" pitchFamily="2" charset="-122"/>
                <a:cs typeface="宋体" pitchFamily="2" charset="-122"/>
              </a:rPr>
              <a:t>流量统计</a:t>
            </a:r>
            <a:endPar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r>
              <a:rPr lang="zh-CN" altLang="zh-CN" sz="2400" b="1" dirty="0" smtClean="0"/>
              <a:t>区域检测</a:t>
            </a:r>
            <a:endParaRPr lang="zh-CN" altLang="zh-CN" sz="2400" dirty="0" smtClean="0"/>
          </a:p>
          <a:p>
            <a:endParaRPr lang="zh-CN" altLang="en-US" sz="2400" dirty="0"/>
          </a:p>
        </p:txBody>
      </p:sp>
      <p:pic>
        <p:nvPicPr>
          <p:cNvPr id="88067" name="图片 3" descr="仓库遗留物1"/>
          <p:cNvPicPr>
            <a:picLocks noChangeAspect="1" noChangeArrowheads="1"/>
          </p:cNvPicPr>
          <p:nvPr/>
        </p:nvPicPr>
        <p:blipFill>
          <a:blip r:embed="rId2" cstate="print"/>
          <a:srcRect/>
          <a:stretch>
            <a:fillRect/>
          </a:stretch>
        </p:blipFill>
        <p:spPr bwMode="auto">
          <a:xfrm>
            <a:off x="707853" y="2348880"/>
            <a:ext cx="2488777" cy="2016224"/>
          </a:xfrm>
          <a:prstGeom prst="rect">
            <a:avLst/>
          </a:prstGeom>
          <a:noFill/>
        </p:spPr>
      </p:pic>
      <p:pic>
        <p:nvPicPr>
          <p:cNvPr id="88066" name="图片 4" descr="仓库遗留物2"/>
          <p:cNvPicPr>
            <a:picLocks noChangeAspect="1" noChangeArrowheads="1"/>
          </p:cNvPicPr>
          <p:nvPr/>
        </p:nvPicPr>
        <p:blipFill>
          <a:blip r:embed="rId3" cstate="print"/>
          <a:srcRect/>
          <a:stretch>
            <a:fillRect/>
          </a:stretch>
        </p:blipFill>
        <p:spPr bwMode="auto">
          <a:xfrm>
            <a:off x="3396010" y="2348880"/>
            <a:ext cx="2488777" cy="2016224"/>
          </a:xfrm>
          <a:prstGeom prst="rect">
            <a:avLst/>
          </a:prstGeom>
          <a:noFill/>
        </p:spPr>
      </p:pic>
      <p:pic>
        <p:nvPicPr>
          <p:cNvPr id="88065" name="图片 5" descr="仓库遗留物3"/>
          <p:cNvPicPr>
            <a:picLocks noChangeAspect="1" noChangeArrowheads="1"/>
          </p:cNvPicPr>
          <p:nvPr/>
        </p:nvPicPr>
        <p:blipFill>
          <a:blip r:embed="rId4" cstate="print"/>
          <a:srcRect/>
          <a:stretch>
            <a:fillRect/>
          </a:stretch>
        </p:blipFill>
        <p:spPr bwMode="auto">
          <a:xfrm>
            <a:off x="6084167" y="2348880"/>
            <a:ext cx="2488777" cy="2016224"/>
          </a:xfrm>
          <a:prstGeom prst="rect">
            <a:avLst/>
          </a:prstGeom>
          <a:noFill/>
        </p:spPr>
      </p:pic>
      <p:sp>
        <p:nvSpPr>
          <p:cNvPr id="8806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8069" name="Rectangle 5"/>
          <p:cNvSpPr>
            <a:spLocks noChangeArrowheads="1"/>
          </p:cNvSpPr>
          <p:nvPr/>
        </p:nvSpPr>
        <p:spPr bwMode="auto">
          <a:xfrm>
            <a:off x="0" y="4797152"/>
            <a:ext cx="91440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图</a:t>
            </a:r>
            <a:r>
              <a:rPr kumimoji="0" lang="en-US" alt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2.8</a:t>
            </a:r>
            <a:r>
              <a:rPr kumimoji="0" lang="zh-CN" altLang="en-US"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区域检测</a:t>
            </a:r>
            <a:endPar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r>
              <a:rPr lang="zh-CN" altLang="zh-CN" sz="2400" b="1" dirty="0" smtClean="0"/>
              <a:t>滞留检测</a:t>
            </a:r>
            <a:endParaRPr lang="zh-CN" altLang="zh-CN" sz="2400" dirty="0" smtClean="0"/>
          </a:p>
          <a:p>
            <a:endParaRPr lang="zh-CN" altLang="en-US" sz="2400" dirty="0"/>
          </a:p>
        </p:txBody>
      </p:sp>
      <p:pic>
        <p:nvPicPr>
          <p:cNvPr id="4" name="图片 3"/>
          <p:cNvPicPr/>
          <p:nvPr/>
        </p:nvPicPr>
        <p:blipFill>
          <a:blip r:embed="rId2" cstate="print"/>
          <a:srcRect/>
          <a:stretch>
            <a:fillRect/>
          </a:stretch>
        </p:blipFill>
        <p:spPr bwMode="auto">
          <a:xfrm>
            <a:off x="3419872" y="1988840"/>
            <a:ext cx="2592288" cy="3024336"/>
          </a:xfrm>
          <a:prstGeom prst="rect">
            <a:avLst/>
          </a:prstGeom>
          <a:noFill/>
          <a:ln w="9525">
            <a:noFill/>
            <a:miter lim="800000"/>
            <a:headEnd/>
            <a:tailEnd/>
          </a:ln>
        </p:spPr>
      </p:pic>
      <p:sp>
        <p:nvSpPr>
          <p:cNvPr id="89089" name="Rectangle 1"/>
          <p:cNvSpPr>
            <a:spLocks noChangeArrowheads="1"/>
          </p:cNvSpPr>
          <p:nvPr/>
        </p:nvSpPr>
        <p:spPr bwMode="auto">
          <a:xfrm>
            <a:off x="3923928" y="5301208"/>
            <a:ext cx="1630575"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图</a:t>
            </a:r>
            <a:r>
              <a:rPr kumimoji="0" lang="en-US" alt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2.9</a:t>
            </a:r>
            <a:r>
              <a:rPr kumimoji="0" lang="zh-CN" altLang="en-US" b="1" i="0" u="none" strike="noStrike" cap="none" normalizeH="0" baseline="0" dirty="0" smtClean="0">
                <a:ln>
                  <a:noFill/>
                </a:ln>
                <a:solidFill>
                  <a:srgbClr val="171717"/>
                </a:solidFill>
                <a:effectLst/>
                <a:latin typeface="Arial" pitchFamily="34" charset="0"/>
                <a:ea typeface="宋体" pitchFamily="2" charset="-122"/>
                <a:cs typeface="宋体" pitchFamily="2" charset="-122"/>
              </a:rPr>
              <a:t>滞留检测</a:t>
            </a:r>
            <a:endPar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b="1" dirty="0"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b="1"/>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b="1"/>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2.4</a:t>
            </a:r>
            <a:r>
              <a:rPr lang="en-US" altLang="zh-CN" b="1" u="sng" dirty="0" smtClean="0">
                <a:sym typeface="Arial" pitchFamily="34" charset="0"/>
              </a:rPr>
              <a:t>. </a:t>
            </a:r>
            <a:r>
              <a:rPr lang="zh-CN" altLang="zh-CN" b="1" u="sng" dirty="0" smtClean="0"/>
              <a:t>智能</a:t>
            </a:r>
            <a:r>
              <a:rPr lang="zh-CN" altLang="zh-CN" b="1" u="sng" dirty="0" smtClean="0"/>
              <a:t>安防系统的发展趋势</a:t>
            </a:r>
            <a:endParaRPr lang="zh-CN" altLang="en-US" b="1" u="sng" dirty="0" smtClean="0">
              <a:sym typeface="Arial" pitchFamily="34" charset="0"/>
            </a:endParaRPr>
          </a:p>
        </p:txBody>
      </p:sp>
      <p:sp>
        <p:nvSpPr>
          <p:cNvPr id="56" name="AutoShape 50"/>
          <p:cNvSpPr>
            <a:spLocks noChangeArrowheads="1"/>
          </p:cNvSpPr>
          <p:nvPr/>
        </p:nvSpPr>
        <p:spPr bwMode="auto">
          <a:xfrm>
            <a:off x="2355850" y="4073525"/>
            <a:ext cx="30099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2.3</a:t>
            </a:r>
            <a:r>
              <a:rPr lang="en-US" altLang="zh-CN" b="1" u="sng" dirty="0" smtClean="0">
                <a:sym typeface="Arial" pitchFamily="34" charset="0"/>
              </a:rPr>
              <a:t>. </a:t>
            </a:r>
            <a:r>
              <a:rPr lang="zh-CN" altLang="zh-CN" b="1" u="sng" dirty="0" smtClean="0"/>
              <a:t>智能</a:t>
            </a:r>
            <a:r>
              <a:rPr lang="zh-CN" altLang="zh-CN" b="1" u="sng" dirty="0" smtClean="0"/>
              <a:t>安防系统典型应用</a:t>
            </a:r>
            <a:endParaRPr lang="zh-CN" altLang="en-US" b="1" u="sng" dirty="0" smtClean="0">
              <a:sym typeface="Arial" pitchFamily="34" charset="0"/>
            </a:endParaRPr>
          </a:p>
        </p:txBody>
      </p:sp>
      <p:sp>
        <p:nvSpPr>
          <p:cNvPr id="57" name="AutoShape 51"/>
          <p:cNvSpPr>
            <a:spLocks noChangeArrowheads="1"/>
          </p:cNvSpPr>
          <p:nvPr/>
        </p:nvSpPr>
        <p:spPr bwMode="auto">
          <a:xfrm>
            <a:off x="2366963" y="2924175"/>
            <a:ext cx="4221261" cy="504825"/>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2.2.</a:t>
            </a:r>
            <a:r>
              <a:rPr lang="zh-CN" altLang="zh-CN" b="1" u="sng" dirty="0" smtClean="0"/>
              <a:t>智能安防监控系统架构及技术</a:t>
            </a:r>
            <a:endParaRPr lang="zh-CN" altLang="en-US" b="1" u="sng" dirty="0" smtClean="0">
              <a:sym typeface="Arial" pitchFamily="34" charset="0"/>
            </a:endParaRP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2.1.</a:t>
            </a:r>
            <a:r>
              <a:rPr lang="zh-CN" altLang="zh-CN" b="1" u="sng" dirty="0" smtClean="0"/>
              <a:t>智能安防系统概述</a:t>
            </a:r>
            <a:endParaRPr lang="zh-CN" altLang="en-US" b="1" u="sng" dirty="0" smtClean="0">
              <a:sym typeface="Arial" pitchFamily="34" charset="0"/>
            </a:endParaRPr>
          </a:p>
        </p:txBody>
      </p:sp>
      <p:grpSp>
        <p:nvGrpSpPr>
          <p:cNvPr id="59" name="Group 9"/>
          <p:cNvGrpSpPr>
            <a:grpSpLocks/>
          </p:cNvGrpSpPr>
          <p:nvPr/>
        </p:nvGrpSpPr>
        <p:grpSpPr bwMode="auto">
          <a:xfrm>
            <a:off x="1447800" y="1840640"/>
            <a:ext cx="381000" cy="519245"/>
            <a:chOff x="0" y="-293"/>
            <a:chExt cx="1615" cy="2201"/>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2" name="Oval 56"/>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3" name="Oval 57"/>
            <p:cNvSpPr>
              <a:spLocks noChangeArrowheads="1"/>
            </p:cNvSpPr>
            <p:nvPr/>
          </p:nvSpPr>
          <p:spPr bwMode="auto">
            <a:xfrm>
              <a:off x="176" y="-293"/>
              <a:ext cx="1101" cy="2201"/>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4" name="Oval 58"/>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65" name="Oval 59"/>
            <p:cNvSpPr>
              <a:spLocks noChangeArrowheads="1"/>
            </p:cNvSpPr>
            <p:nvPr/>
          </p:nvSpPr>
          <p:spPr bwMode="auto">
            <a:xfrm>
              <a:off x="259" y="-293"/>
              <a:ext cx="1096" cy="2201"/>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66" name="Group 16"/>
          <p:cNvGrpSpPr>
            <a:grpSpLocks/>
          </p:cNvGrpSpPr>
          <p:nvPr/>
        </p:nvGrpSpPr>
        <p:grpSpPr bwMode="auto">
          <a:xfrm>
            <a:off x="2062163" y="2963002"/>
            <a:ext cx="381000" cy="519245"/>
            <a:chOff x="0" y="-293"/>
            <a:chExt cx="1615" cy="2201"/>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9" name="Oval 63"/>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0" name="Oval 64"/>
            <p:cNvSpPr>
              <a:spLocks noChangeArrowheads="1"/>
            </p:cNvSpPr>
            <p:nvPr/>
          </p:nvSpPr>
          <p:spPr bwMode="auto">
            <a:xfrm>
              <a:off x="176" y="-293"/>
              <a:ext cx="1101" cy="2201"/>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1" name="Oval 65"/>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2" name="Oval 66"/>
            <p:cNvSpPr>
              <a:spLocks noChangeArrowheads="1"/>
            </p:cNvSpPr>
            <p:nvPr/>
          </p:nvSpPr>
          <p:spPr bwMode="auto">
            <a:xfrm>
              <a:off x="259" y="-293"/>
              <a:ext cx="1096" cy="2201"/>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73" name="Group 23"/>
          <p:cNvGrpSpPr>
            <a:grpSpLocks/>
          </p:cNvGrpSpPr>
          <p:nvPr/>
        </p:nvGrpSpPr>
        <p:grpSpPr bwMode="auto">
          <a:xfrm>
            <a:off x="2051050" y="4080602"/>
            <a:ext cx="381000" cy="519245"/>
            <a:chOff x="0" y="-293"/>
            <a:chExt cx="1615" cy="2201"/>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6" name="Oval 70"/>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7" name="Oval 71"/>
            <p:cNvSpPr>
              <a:spLocks noChangeArrowheads="1"/>
            </p:cNvSpPr>
            <p:nvPr/>
          </p:nvSpPr>
          <p:spPr bwMode="auto">
            <a:xfrm>
              <a:off x="176" y="-293"/>
              <a:ext cx="1101" cy="2201"/>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8" name="Oval 72"/>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9" name="Oval 73"/>
            <p:cNvSpPr>
              <a:spLocks noChangeArrowheads="1"/>
            </p:cNvSpPr>
            <p:nvPr/>
          </p:nvSpPr>
          <p:spPr bwMode="auto">
            <a:xfrm>
              <a:off x="259" y="-293"/>
              <a:ext cx="1096" cy="2201"/>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80" name="Group 30"/>
          <p:cNvGrpSpPr>
            <a:grpSpLocks/>
          </p:cNvGrpSpPr>
          <p:nvPr/>
        </p:nvGrpSpPr>
        <p:grpSpPr bwMode="auto">
          <a:xfrm>
            <a:off x="1474788" y="5356952"/>
            <a:ext cx="381000" cy="519245"/>
            <a:chOff x="0" y="-293"/>
            <a:chExt cx="1615" cy="2201"/>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3" name="Oval 77"/>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4" name="Oval 78"/>
            <p:cNvSpPr>
              <a:spLocks noChangeArrowheads="1"/>
            </p:cNvSpPr>
            <p:nvPr/>
          </p:nvSpPr>
          <p:spPr bwMode="auto">
            <a:xfrm>
              <a:off x="176" y="-293"/>
              <a:ext cx="1101" cy="2201"/>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5" name="Oval 79"/>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86" name="Oval 80"/>
            <p:cNvSpPr>
              <a:spLocks noChangeArrowheads="1"/>
            </p:cNvSpPr>
            <p:nvPr/>
          </p:nvSpPr>
          <p:spPr bwMode="auto">
            <a:xfrm>
              <a:off x="259" y="-293"/>
              <a:ext cx="1096" cy="2201"/>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1143000"/>
          </a:xfrm>
        </p:spPr>
        <p:txBody>
          <a:bodyPr/>
          <a:lstStyle/>
          <a:p>
            <a:r>
              <a:rPr lang="en-US" altLang="zh-CN" b="1" dirty="0" smtClean="0"/>
              <a:t>2.2</a:t>
            </a:r>
            <a:r>
              <a:rPr lang="zh-CN" altLang="zh-CN" b="1" dirty="0" smtClean="0"/>
              <a:t>智能安防监控系统架构及技术</a:t>
            </a:r>
            <a:endParaRPr lang="zh-CN" altLang="en-US" dirty="0"/>
          </a:p>
        </p:txBody>
      </p:sp>
      <p:sp>
        <p:nvSpPr>
          <p:cNvPr id="4" name="文本占位符 3"/>
          <p:cNvSpPr>
            <a:spLocks noGrp="1"/>
          </p:cNvSpPr>
          <p:nvPr>
            <p:ph type="body" idx="1"/>
          </p:nvPr>
        </p:nvSpPr>
        <p:spPr>
          <a:xfrm>
            <a:off x="457200" y="1628799"/>
            <a:ext cx="4040188" cy="546075"/>
          </a:xfrm>
        </p:spPr>
        <p:txBody>
          <a:bodyPr/>
          <a:lstStyle/>
          <a:p>
            <a:r>
              <a:rPr lang="zh-CN" altLang="zh-CN" dirty="0" smtClean="0"/>
              <a:t>人体行为</a:t>
            </a:r>
            <a:r>
              <a:rPr lang="zh-CN" altLang="zh-CN" dirty="0" smtClean="0"/>
              <a:t>检测</a:t>
            </a:r>
            <a:endParaRPr lang="zh-CN" altLang="zh-CN" dirty="0" smtClean="0"/>
          </a:p>
        </p:txBody>
      </p:sp>
      <p:pic>
        <p:nvPicPr>
          <p:cNvPr id="7" name="图片 6"/>
          <p:cNvPicPr/>
          <p:nvPr/>
        </p:nvPicPr>
        <p:blipFill>
          <a:blip r:embed="rId2" cstate="print"/>
          <a:srcRect/>
          <a:stretch>
            <a:fillRect/>
          </a:stretch>
        </p:blipFill>
        <p:spPr bwMode="auto">
          <a:xfrm>
            <a:off x="755576" y="2636912"/>
            <a:ext cx="3168352" cy="2520280"/>
          </a:xfrm>
          <a:prstGeom prst="rect">
            <a:avLst/>
          </a:prstGeom>
          <a:noFill/>
          <a:ln w="9525">
            <a:noFill/>
            <a:miter lim="800000"/>
            <a:headEnd/>
            <a:tailEnd/>
          </a:ln>
        </p:spPr>
      </p:pic>
      <p:sp>
        <p:nvSpPr>
          <p:cNvPr id="90113" name="Rectangle 1"/>
          <p:cNvSpPr>
            <a:spLocks noChangeArrowheads="1"/>
          </p:cNvSpPr>
          <p:nvPr/>
        </p:nvSpPr>
        <p:spPr bwMode="auto">
          <a:xfrm>
            <a:off x="1080350" y="5445224"/>
            <a:ext cx="2549096"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图</a:t>
            </a:r>
            <a:r>
              <a:rPr kumimoji="0" lang="en-US" altLang="zh-CN"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2.10</a:t>
            </a:r>
            <a:r>
              <a:rPr kumimoji="0" lang="zh-CN" altLang="en-US"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偷窃行为监控</a:t>
            </a:r>
          </a:p>
        </p:txBody>
      </p:sp>
      <p:pic>
        <p:nvPicPr>
          <p:cNvPr id="9" name="图片 8"/>
          <p:cNvPicPr/>
          <p:nvPr/>
        </p:nvPicPr>
        <p:blipFill>
          <a:blip r:embed="rId3" cstate="print"/>
          <a:srcRect/>
          <a:stretch>
            <a:fillRect/>
          </a:stretch>
        </p:blipFill>
        <p:spPr bwMode="auto">
          <a:xfrm>
            <a:off x="4788024" y="2492896"/>
            <a:ext cx="3258185" cy="2698115"/>
          </a:xfrm>
          <a:prstGeom prst="rect">
            <a:avLst/>
          </a:prstGeom>
          <a:noFill/>
          <a:ln w="9525">
            <a:noFill/>
            <a:miter lim="800000"/>
            <a:headEnd/>
            <a:tailEnd/>
          </a:ln>
        </p:spPr>
      </p:pic>
      <p:sp>
        <p:nvSpPr>
          <p:cNvPr id="10" name="矩形 9"/>
          <p:cNvSpPr/>
          <p:nvPr/>
        </p:nvSpPr>
        <p:spPr>
          <a:xfrm>
            <a:off x="5364088" y="5445224"/>
            <a:ext cx="2279791" cy="369332"/>
          </a:xfrm>
          <a:prstGeom prst="rect">
            <a:avLst/>
          </a:prstGeom>
        </p:spPr>
        <p:txBody>
          <a:bodyPr wrap="none">
            <a:spAutoFit/>
          </a:bodyPr>
          <a:lstStyle/>
          <a:p>
            <a:r>
              <a:rPr lang="zh-CN" altLang="zh-CN" b="1" dirty="0" smtClean="0">
                <a:latin typeface="宋体" pitchFamily="2" charset="-122"/>
                <a:ea typeface="宋体" pitchFamily="2" charset="-122"/>
              </a:rPr>
              <a:t>图</a:t>
            </a:r>
            <a:r>
              <a:rPr lang="en-US" altLang="zh-CN" b="1" dirty="0" smtClean="0">
                <a:latin typeface="宋体" pitchFamily="2" charset="-122"/>
                <a:ea typeface="宋体" pitchFamily="2" charset="-122"/>
              </a:rPr>
              <a:t>2.11</a:t>
            </a:r>
            <a:r>
              <a:rPr lang="zh-CN" altLang="zh-CN" b="1" dirty="0" smtClean="0">
                <a:latin typeface="宋体" pitchFamily="2" charset="-122"/>
                <a:ea typeface="宋体" pitchFamily="2" charset="-122"/>
              </a:rPr>
              <a:t>人员聚集检测</a:t>
            </a:r>
            <a:endParaRPr lang="zh-CN" altLang="en-US" b="1" dirty="0">
              <a:latin typeface="宋体" pitchFamily="2" charset="-122"/>
              <a:ea typeface="宋体" pitchFamily="2" charset="-122"/>
            </a:endParaRPr>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r>
              <a:rPr lang="zh-CN" altLang="zh-CN" sz="2400" b="1" dirty="0" smtClean="0"/>
              <a:t>火灾预警</a:t>
            </a:r>
            <a:endParaRPr lang="zh-CN" altLang="zh-CN" sz="2400" dirty="0" smtClean="0"/>
          </a:p>
          <a:p>
            <a:endParaRPr lang="zh-CN" altLang="en-US" sz="2400" dirty="0"/>
          </a:p>
        </p:txBody>
      </p:sp>
      <p:pic>
        <p:nvPicPr>
          <p:cNvPr id="4" name="图片 3" descr="隧道烟火检测"/>
          <p:cNvPicPr/>
          <p:nvPr/>
        </p:nvPicPr>
        <p:blipFill>
          <a:blip r:embed="rId2" cstate="print"/>
          <a:srcRect/>
          <a:stretch>
            <a:fillRect/>
          </a:stretch>
        </p:blipFill>
        <p:spPr bwMode="auto">
          <a:xfrm>
            <a:off x="2267744" y="2204864"/>
            <a:ext cx="4622322" cy="2550092"/>
          </a:xfrm>
          <a:prstGeom prst="rect">
            <a:avLst/>
          </a:prstGeom>
          <a:noFill/>
          <a:ln w="9525">
            <a:noFill/>
            <a:miter lim="800000"/>
            <a:headEnd/>
            <a:tailEnd/>
          </a:ln>
        </p:spPr>
      </p:pic>
      <p:sp>
        <p:nvSpPr>
          <p:cNvPr id="91137" name="Rectangle 1"/>
          <p:cNvSpPr>
            <a:spLocks noChangeArrowheads="1"/>
          </p:cNvSpPr>
          <p:nvPr/>
        </p:nvSpPr>
        <p:spPr bwMode="auto">
          <a:xfrm>
            <a:off x="3563888" y="5013176"/>
            <a:ext cx="2016899"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图</a:t>
            </a:r>
            <a:r>
              <a:rPr kumimoji="0" lang="en-US" alt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2.12</a:t>
            </a:r>
            <a:r>
              <a:rPr kumimoji="0" lang="zh-CN" altLang="en-US"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火焰检测</a:t>
            </a:r>
            <a:endPar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r>
              <a:rPr lang="en-US" altLang="zh-CN" sz="2200" dirty="0" smtClean="0"/>
              <a:t>RFID </a:t>
            </a:r>
            <a:r>
              <a:rPr lang="zh-CN" altLang="zh-CN" sz="2200" dirty="0" smtClean="0"/>
              <a:t>物资管理</a:t>
            </a:r>
            <a:endParaRPr lang="en-US" altLang="zh-CN" sz="2200" dirty="0" smtClean="0"/>
          </a:p>
          <a:p>
            <a:pPr lvl="1"/>
            <a:r>
              <a:rPr lang="en-US" altLang="zh-CN" sz="1800" dirty="0" smtClean="0"/>
              <a:t>RFID</a:t>
            </a:r>
            <a:r>
              <a:rPr lang="zh-CN" altLang="zh-CN" sz="1800" dirty="0" smtClean="0"/>
              <a:t>物资管理通过建立一个</a:t>
            </a:r>
            <a:r>
              <a:rPr lang="en-US" altLang="zh-CN" sz="1800" dirty="0" smtClean="0"/>
              <a:t>RFID</a:t>
            </a:r>
            <a:r>
              <a:rPr lang="zh-CN" altLang="zh-CN" sz="1800" dirty="0" smtClean="0"/>
              <a:t>子系统，将读写器探测到的</a:t>
            </a:r>
            <a:r>
              <a:rPr lang="en-US" altLang="zh-CN" sz="1800" dirty="0" smtClean="0"/>
              <a:t>RFID</a:t>
            </a:r>
            <a:r>
              <a:rPr lang="zh-CN" altLang="zh-CN" sz="1800" dirty="0" smtClean="0"/>
              <a:t>标签信息实时传递给</a:t>
            </a:r>
            <a:r>
              <a:rPr lang="en-US" altLang="zh-CN" sz="1800" dirty="0" smtClean="0"/>
              <a:t> RFID </a:t>
            </a:r>
            <a:r>
              <a:rPr lang="zh-CN" altLang="zh-CN" sz="1800" dirty="0" smtClean="0"/>
              <a:t>中间件，中间件经过分析过滤处理后形成安防消息，上报给安防采集子系统，安防采集子系统经过信息处理后将警情消息发送给安防判决系统，安防判决系统根据设定好的逻辑规则形成安防事件，显示给监控显示系统进行显示。</a:t>
            </a:r>
          </a:p>
          <a:p>
            <a:endParaRPr lang="zh-CN" altLang="en-US" dirty="0"/>
          </a:p>
        </p:txBody>
      </p:sp>
      <p:pic>
        <p:nvPicPr>
          <p:cNvPr id="5" name="图片 4"/>
          <p:cNvPicPr/>
          <p:nvPr/>
        </p:nvPicPr>
        <p:blipFill>
          <a:blip r:embed="rId2" cstate="print"/>
          <a:srcRect/>
          <a:stretch>
            <a:fillRect/>
          </a:stretch>
        </p:blipFill>
        <p:spPr bwMode="auto">
          <a:xfrm>
            <a:off x="2195736" y="3789040"/>
            <a:ext cx="5040560" cy="2304256"/>
          </a:xfrm>
          <a:prstGeom prst="rect">
            <a:avLst/>
          </a:prstGeom>
          <a:noFill/>
          <a:ln w="9525">
            <a:noFill/>
            <a:miter lim="800000"/>
            <a:headEnd/>
            <a:tailEnd/>
          </a:ln>
        </p:spPr>
      </p:pic>
      <p:sp>
        <p:nvSpPr>
          <p:cNvPr id="92162" name="Rectangle 2"/>
          <p:cNvSpPr>
            <a:spLocks noChangeArrowheads="1"/>
          </p:cNvSpPr>
          <p:nvPr/>
        </p:nvSpPr>
        <p:spPr bwMode="auto">
          <a:xfrm>
            <a:off x="3203848" y="6228020"/>
            <a:ext cx="2731837"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图</a:t>
            </a:r>
            <a:r>
              <a:rPr kumimoji="0" lang="en-US" alt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2.13 RFID</a:t>
            </a:r>
            <a:r>
              <a:rPr kumimoji="0" lang="zh-CN" altLang="en-US"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模块设计图</a:t>
            </a:r>
            <a:endPar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pPr>
              <a:lnSpc>
                <a:spcPct val="150000"/>
              </a:lnSpc>
            </a:pPr>
            <a:r>
              <a:rPr lang="zh-CN" altLang="zh-CN" sz="2400" dirty="0" smtClean="0"/>
              <a:t>红外入侵</a:t>
            </a:r>
            <a:r>
              <a:rPr lang="zh-CN" altLang="zh-CN" sz="2400" dirty="0" smtClean="0"/>
              <a:t>检测</a:t>
            </a:r>
            <a:endParaRPr lang="en-US" altLang="zh-CN" sz="2400" dirty="0" smtClean="0"/>
          </a:p>
          <a:p>
            <a:pPr lvl="1"/>
            <a:r>
              <a:rPr lang="zh-CN" altLang="zh-CN" sz="1800" b="1" dirty="0" smtClean="0"/>
              <a:t>由红外探测器和报警主机两部分组成</a:t>
            </a:r>
            <a:r>
              <a:rPr lang="zh-CN" altLang="zh-CN" sz="1800" b="1" dirty="0" smtClean="0"/>
              <a:t>。</a:t>
            </a:r>
            <a:endParaRPr lang="en-US" altLang="zh-CN" sz="1800" b="1" dirty="0" smtClean="0"/>
          </a:p>
          <a:p>
            <a:pPr lvl="1"/>
            <a:r>
              <a:rPr lang="zh-CN" altLang="zh-CN" sz="1800" b="1" dirty="0" smtClean="0"/>
              <a:t>报警主机是红外入侵检测模块的核心，其接收红外探测器发来的报警信号的同时进行及时的消息转发</a:t>
            </a:r>
            <a:r>
              <a:rPr lang="zh-CN" altLang="zh-CN" sz="1800" b="1" dirty="0" smtClean="0"/>
              <a:t>。</a:t>
            </a:r>
            <a:endParaRPr lang="en-US" altLang="zh-CN" sz="1800" b="1" dirty="0" smtClean="0"/>
          </a:p>
          <a:p>
            <a:pPr lvl="1"/>
            <a:r>
              <a:rPr lang="zh-CN" altLang="zh-CN" sz="1800" b="1" dirty="0" smtClean="0"/>
              <a:t>依据</a:t>
            </a:r>
            <a:r>
              <a:rPr lang="zh-CN" altLang="zh-CN" sz="1800" b="1" dirty="0" smtClean="0"/>
              <a:t>红外探测的原理可分为主动式红外探测器和被动式红外探测器。</a:t>
            </a:r>
            <a:endParaRPr lang="zh-CN" altLang="en-US" sz="1800" b="1"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r>
              <a:rPr lang="zh-CN" altLang="zh-CN" sz="2400" dirty="0" smtClean="0"/>
              <a:t>安防判决</a:t>
            </a:r>
            <a:r>
              <a:rPr lang="zh-CN" altLang="zh-CN" sz="2400" dirty="0" smtClean="0"/>
              <a:t>系统</a:t>
            </a:r>
            <a:endParaRPr lang="en-US" altLang="zh-CN" sz="2400" dirty="0" smtClean="0"/>
          </a:p>
          <a:p>
            <a:pPr lvl="1"/>
            <a:r>
              <a:rPr lang="zh-CN" altLang="zh-CN" sz="1800" dirty="0" smtClean="0"/>
              <a:t>系统的核心组件，该系统从前端采集子系统获取安防消息，依据设定的规则对消息过滤处理后产生安防事件，通过消息转发模块将安防事件转发给监控显示与安防管理系统。</a:t>
            </a:r>
            <a:endParaRPr lang="en-US" altLang="zh-CN" sz="1800" dirty="0" smtClean="0"/>
          </a:p>
          <a:p>
            <a:endParaRPr lang="zh-CN" altLang="en-US" dirty="0"/>
          </a:p>
        </p:txBody>
      </p:sp>
      <p:pic>
        <p:nvPicPr>
          <p:cNvPr id="4" name="图片 3"/>
          <p:cNvPicPr/>
          <p:nvPr/>
        </p:nvPicPr>
        <p:blipFill>
          <a:blip r:embed="rId2" cstate="print"/>
          <a:srcRect/>
          <a:stretch>
            <a:fillRect/>
          </a:stretch>
        </p:blipFill>
        <p:spPr bwMode="auto">
          <a:xfrm>
            <a:off x="1547664" y="2852936"/>
            <a:ext cx="5774413" cy="2834072"/>
          </a:xfrm>
          <a:prstGeom prst="rect">
            <a:avLst/>
          </a:prstGeom>
          <a:noFill/>
          <a:ln w="9525">
            <a:noFill/>
            <a:miter lim="800000"/>
            <a:headEnd/>
            <a:tailEnd/>
          </a:ln>
        </p:spPr>
      </p:pic>
      <p:sp>
        <p:nvSpPr>
          <p:cNvPr id="93185" name="Rectangle 1"/>
          <p:cNvSpPr>
            <a:spLocks noChangeArrowheads="1"/>
          </p:cNvSpPr>
          <p:nvPr/>
        </p:nvSpPr>
        <p:spPr bwMode="auto">
          <a:xfrm>
            <a:off x="2987824" y="5949280"/>
            <a:ext cx="317106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图</a:t>
            </a:r>
            <a:r>
              <a:rPr kumimoji="0" lang="en-US" alt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2.14</a:t>
            </a:r>
            <a:r>
              <a:rPr kumimoji="0" lang="zh-CN" altLang="en-US"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信息处理模块设计图</a:t>
            </a:r>
            <a:endPar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r>
              <a:rPr lang="zh-CN" altLang="zh-CN" sz="2400" dirty="0" smtClean="0"/>
              <a:t>监控显示与安防</a:t>
            </a:r>
            <a:r>
              <a:rPr lang="zh-CN" altLang="zh-CN" sz="2400" dirty="0" smtClean="0"/>
              <a:t>管理系统</a:t>
            </a:r>
            <a:endParaRPr lang="en-US" altLang="zh-CN" sz="2400" dirty="0" smtClean="0"/>
          </a:p>
          <a:p>
            <a:pPr lvl="1"/>
            <a:r>
              <a:rPr lang="zh-CN" altLang="zh-CN" sz="1800" dirty="0" smtClean="0"/>
              <a:t>监控显示与警情管理系统采用三维地理模型平台作为显示端的界面，提供视频实时浏览，警情显示，取消、标记等控制，事后警情检索与录像回放等功能。</a:t>
            </a:r>
          </a:p>
          <a:p>
            <a:endParaRPr lang="zh-CN" altLang="en-US" dirty="0"/>
          </a:p>
        </p:txBody>
      </p:sp>
      <p:pic>
        <p:nvPicPr>
          <p:cNvPr id="4" name="图片 3"/>
          <p:cNvPicPr/>
          <p:nvPr/>
        </p:nvPicPr>
        <p:blipFill>
          <a:blip r:embed="rId2" cstate="print"/>
          <a:srcRect/>
          <a:stretch>
            <a:fillRect/>
          </a:stretch>
        </p:blipFill>
        <p:spPr bwMode="auto">
          <a:xfrm>
            <a:off x="2267744" y="2924944"/>
            <a:ext cx="4305312" cy="3279592"/>
          </a:xfrm>
          <a:prstGeom prst="rect">
            <a:avLst/>
          </a:prstGeom>
          <a:noFill/>
          <a:ln w="9525">
            <a:noFill/>
            <a:miter lim="800000"/>
            <a:headEnd/>
            <a:tailEnd/>
          </a:ln>
        </p:spPr>
      </p:pic>
      <p:sp>
        <p:nvSpPr>
          <p:cNvPr id="95233" name="Rectangle 1"/>
          <p:cNvSpPr>
            <a:spLocks noChangeArrowheads="1"/>
          </p:cNvSpPr>
          <p:nvPr/>
        </p:nvSpPr>
        <p:spPr bwMode="auto">
          <a:xfrm>
            <a:off x="2195736" y="6237312"/>
            <a:ext cx="4556055"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图</a:t>
            </a:r>
            <a:r>
              <a:rPr kumimoji="0" lang="en-US" alt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2.15</a:t>
            </a:r>
            <a:r>
              <a:rPr kumimoji="0" lang="zh-CN" altLang="en-US"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监控系统与警情管理系统功能框图</a:t>
            </a:r>
            <a:endPar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r>
              <a:rPr lang="zh-CN" altLang="zh-CN" sz="2400" dirty="0" smtClean="0"/>
              <a:t>智能</a:t>
            </a:r>
            <a:r>
              <a:rPr lang="zh-CN" altLang="zh-CN" sz="2400" dirty="0" smtClean="0"/>
              <a:t>安防系统</a:t>
            </a:r>
            <a:r>
              <a:rPr lang="zh-CN" altLang="zh-CN" sz="2400" dirty="0" smtClean="0"/>
              <a:t>部署</a:t>
            </a:r>
            <a:r>
              <a:rPr lang="zh-CN" altLang="zh-CN" sz="2400" dirty="0" smtClean="0"/>
              <a:t>应用</a:t>
            </a:r>
            <a:endParaRPr lang="en-US" altLang="zh-CN" sz="2400" dirty="0" smtClean="0"/>
          </a:p>
          <a:p>
            <a:pPr lvl="1"/>
            <a:r>
              <a:rPr lang="zh-CN" altLang="zh-CN" sz="1800" dirty="0" smtClean="0"/>
              <a:t>智能安防系统的部署的设计依据并参照</a:t>
            </a:r>
            <a:r>
              <a:rPr lang="zh-CN" altLang="zh-CN" sz="1800" dirty="0" smtClean="0"/>
              <a:t>执行</a:t>
            </a:r>
            <a:r>
              <a:rPr lang="zh-CN" altLang="en-US" sz="1800" dirty="0" smtClean="0"/>
              <a:t>国家</a:t>
            </a:r>
            <a:r>
              <a:rPr lang="zh-CN" altLang="zh-CN" sz="1800" dirty="0" smtClean="0"/>
              <a:t>行业</a:t>
            </a:r>
            <a:r>
              <a:rPr lang="zh-CN" altLang="en-US" sz="1800" dirty="0" smtClean="0"/>
              <a:t>各类</a:t>
            </a:r>
            <a:r>
              <a:rPr lang="zh-CN" altLang="zh-CN" sz="1800" dirty="0" smtClean="0"/>
              <a:t>标准</a:t>
            </a:r>
            <a:endParaRPr lang="en-US" altLang="zh-CN" sz="1800" dirty="0" smtClean="0"/>
          </a:p>
          <a:p>
            <a:pPr lvl="1"/>
            <a:endParaRPr lang="en-US" altLang="zh-CN" sz="1800" dirty="0" smtClean="0"/>
          </a:p>
          <a:p>
            <a:pPr lvl="1"/>
            <a:endParaRPr lang="en-US" altLang="zh-CN" sz="1800" dirty="0" smtClean="0"/>
          </a:p>
          <a:p>
            <a:pPr marL="400050">
              <a:lnSpc>
                <a:spcPct val="150000"/>
              </a:lnSpc>
            </a:pPr>
            <a:r>
              <a:rPr lang="zh-CN" altLang="zh-CN" sz="2400" dirty="0" smtClean="0"/>
              <a:t>系统部署</a:t>
            </a:r>
            <a:r>
              <a:rPr lang="zh-CN" altLang="zh-CN" sz="2400" dirty="0" smtClean="0"/>
              <a:t>方案</a:t>
            </a:r>
            <a:endParaRPr lang="en-US" altLang="zh-CN" sz="2400" dirty="0" smtClean="0"/>
          </a:p>
          <a:p>
            <a:pPr marL="800100" lvl="1"/>
            <a:r>
              <a:rPr lang="zh-CN" altLang="en-US" sz="1800" dirty="0" smtClean="0"/>
              <a:t>应用案例：</a:t>
            </a:r>
            <a:r>
              <a:rPr lang="zh-CN" altLang="zh-CN" sz="1800" dirty="0" smtClean="0"/>
              <a:t>某科研单位所在小区的环境为：一栋两层小楼，带有一个</a:t>
            </a:r>
            <a:r>
              <a:rPr lang="en-US" altLang="zh-CN" sz="1800" dirty="0" smtClean="0"/>
              <a:t>40</a:t>
            </a:r>
            <a:r>
              <a:rPr lang="zh-CN" altLang="zh-CN" sz="1800" dirty="0" smtClean="0"/>
              <a:t>平方米左右的院子，大门为</a:t>
            </a:r>
            <a:r>
              <a:rPr lang="en-US" altLang="zh-CN" sz="1800" dirty="0" smtClean="0"/>
              <a:t>2.5</a:t>
            </a:r>
            <a:r>
              <a:rPr lang="zh-CN" altLang="zh-CN" sz="1800" dirty="0" smtClean="0"/>
              <a:t>米宽，在大门附近有</a:t>
            </a:r>
            <a:r>
              <a:rPr lang="en-US" altLang="zh-CN" sz="1800" dirty="0" smtClean="0"/>
              <a:t>3</a:t>
            </a:r>
            <a:r>
              <a:rPr lang="zh-CN" altLang="zh-CN" sz="1800" dirty="0" smtClean="0"/>
              <a:t>米长的铁栅栏围城的围墙。</a:t>
            </a:r>
          </a:p>
          <a:p>
            <a:pPr lvl="2">
              <a:buNone/>
            </a:pPr>
            <a:endParaRPr lang="en-US" altLang="zh-CN" dirty="0" smtClean="0"/>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a:xfrm>
            <a:off x="428596" y="1142984"/>
            <a:ext cx="8391876" cy="4929188"/>
          </a:xfrm>
        </p:spPr>
        <p:txBody>
          <a:bodyPr/>
          <a:lstStyle/>
          <a:p>
            <a:r>
              <a:rPr lang="en-US" altLang="zh-CN" sz="2200" dirty="0" smtClean="0"/>
              <a:t>1</a:t>
            </a:r>
            <a:r>
              <a:rPr lang="zh-CN" altLang="zh-CN" sz="2200" dirty="0" smtClean="0"/>
              <a:t>）警情采集系统的</a:t>
            </a:r>
            <a:r>
              <a:rPr lang="zh-CN" altLang="zh-CN" sz="2200" dirty="0" smtClean="0"/>
              <a:t>部署</a:t>
            </a:r>
            <a:endParaRPr lang="en-US" altLang="zh-CN" sz="2200" dirty="0" smtClean="0"/>
          </a:p>
          <a:p>
            <a:pPr lvl="1"/>
            <a:r>
              <a:rPr lang="zh-CN" altLang="zh-CN" sz="1800" dirty="0" smtClean="0"/>
              <a:t>在小区室外架设</a:t>
            </a:r>
            <a:r>
              <a:rPr lang="en-US" altLang="zh-CN" sz="1800" dirty="0" smtClean="0"/>
              <a:t>8</a:t>
            </a:r>
            <a:r>
              <a:rPr lang="zh-CN" altLang="zh-CN" sz="1800" dirty="0" smtClean="0"/>
              <a:t>台红外摄像头，并使用运动目标分析对其进行非法入侵的警情采集</a:t>
            </a:r>
            <a:r>
              <a:rPr lang="zh-CN" altLang="zh-CN" sz="1800" dirty="0" smtClean="0"/>
              <a:t>。</a:t>
            </a:r>
            <a:endParaRPr lang="en-US" altLang="zh-CN" sz="1800" dirty="0" smtClean="0"/>
          </a:p>
          <a:p>
            <a:pPr lvl="1"/>
            <a:r>
              <a:rPr lang="zh-CN" altLang="zh-CN" sz="1800" dirty="0" smtClean="0"/>
              <a:t>在</a:t>
            </a:r>
            <a:r>
              <a:rPr lang="zh-CN" altLang="zh-CN" sz="1800" dirty="0" smtClean="0"/>
              <a:t>小区室内架设</a:t>
            </a:r>
            <a:r>
              <a:rPr lang="en-US" altLang="zh-CN" sz="1800" dirty="0" smtClean="0"/>
              <a:t>4</a:t>
            </a:r>
            <a:r>
              <a:rPr lang="zh-CN" altLang="zh-CN" sz="1800" dirty="0" smtClean="0"/>
              <a:t>台室内摄像头，不做运动目标分析，只做监控显示所用</a:t>
            </a:r>
            <a:r>
              <a:rPr lang="zh-CN" altLang="zh-CN" sz="1800" dirty="0" smtClean="0"/>
              <a:t>。</a:t>
            </a:r>
            <a:endParaRPr lang="en-US" altLang="zh-CN" sz="1800" dirty="0" smtClean="0"/>
          </a:p>
          <a:p>
            <a:pPr lvl="1"/>
            <a:r>
              <a:rPr lang="zh-CN" altLang="zh-CN" sz="1800" dirty="0" smtClean="0"/>
              <a:t>在</a:t>
            </a:r>
            <a:r>
              <a:rPr lang="zh-CN" altLang="zh-CN" sz="1800" dirty="0" smtClean="0"/>
              <a:t>小区的周界围墙架设两对红外报警探测器，进入非法翻墙入侵检测，红外探测器通过导线连接至室内的报警主机</a:t>
            </a:r>
            <a:r>
              <a:rPr lang="zh-CN" altLang="zh-CN" sz="1800" dirty="0" smtClean="0"/>
              <a:t>。</a:t>
            </a:r>
            <a:endParaRPr lang="en-US" altLang="zh-CN" sz="1800" dirty="0" smtClean="0"/>
          </a:p>
          <a:p>
            <a:pPr lvl="1"/>
            <a:r>
              <a:rPr lang="zh-CN" altLang="zh-CN" sz="1800" dirty="0" smtClean="0"/>
              <a:t>在</a:t>
            </a:r>
            <a:r>
              <a:rPr lang="zh-CN" altLang="zh-CN" sz="1800" dirty="0" smtClean="0"/>
              <a:t>小区大门口及小楼的门口处分别架设两台</a:t>
            </a:r>
            <a:r>
              <a:rPr lang="en-US" altLang="zh-CN" sz="1800" dirty="0" smtClean="0"/>
              <a:t>RFID</a:t>
            </a:r>
            <a:r>
              <a:rPr lang="zh-CN" altLang="zh-CN" sz="1800" dirty="0" smtClean="0"/>
              <a:t>读写器，实时探测是否有贴有非法标签的物品出现，若出现非法标签，则将数据通过网络传输给</a:t>
            </a:r>
            <a:r>
              <a:rPr lang="en-US" altLang="zh-CN" sz="1800" dirty="0" smtClean="0"/>
              <a:t>RFID</a:t>
            </a:r>
            <a:r>
              <a:rPr lang="zh-CN" altLang="zh-CN" sz="1800" dirty="0" smtClean="0"/>
              <a:t>中间件服务器进行分析。</a:t>
            </a:r>
          </a:p>
          <a:p>
            <a:endParaRPr lang="zh-CN" altLang="en-US" dirty="0"/>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r>
              <a:rPr lang="en-US" altLang="zh-CN" sz="2200" dirty="0" smtClean="0"/>
              <a:t>2</a:t>
            </a:r>
            <a:r>
              <a:rPr lang="zh-CN" altLang="zh-CN" sz="2200" dirty="0" smtClean="0"/>
              <a:t>）安防判决系统的</a:t>
            </a:r>
            <a:r>
              <a:rPr lang="zh-CN" altLang="zh-CN" sz="2200" dirty="0" smtClean="0"/>
              <a:t>部署</a:t>
            </a:r>
            <a:endParaRPr lang="en-US" altLang="zh-CN" sz="2200" dirty="0" smtClean="0"/>
          </a:p>
          <a:p>
            <a:pPr lvl="1"/>
            <a:r>
              <a:rPr lang="zh-CN" altLang="zh-CN" sz="1800" dirty="0" smtClean="0"/>
              <a:t>在室内部署一台普通</a:t>
            </a:r>
            <a:r>
              <a:rPr lang="en-US" altLang="zh-CN" sz="1800" dirty="0" smtClean="0"/>
              <a:t>PC</a:t>
            </a:r>
            <a:r>
              <a:rPr lang="zh-CN" altLang="zh-CN" sz="1800" dirty="0" smtClean="0"/>
              <a:t>机运行安防判决系统，并通过局域网连入智能安防监控系统。</a:t>
            </a:r>
          </a:p>
          <a:p>
            <a:r>
              <a:rPr lang="en-US" altLang="zh-CN" sz="2200" dirty="0" smtClean="0"/>
              <a:t>3</a:t>
            </a:r>
            <a:r>
              <a:rPr lang="zh-CN" altLang="zh-CN" sz="2200" dirty="0" smtClean="0"/>
              <a:t>）监控显示与警情管理系统的部署</a:t>
            </a:r>
          </a:p>
          <a:p>
            <a:pPr lvl="1"/>
            <a:r>
              <a:rPr lang="zh-CN" altLang="zh-CN" sz="1800" dirty="0" smtClean="0"/>
              <a:t>在室内部署一台图形工作站作为监控显示与警情管理子系统的硬件平台，并通过视频线将系统显示在两台液晶显示器上，一台为三维地理模型平台，一台为九宫格平台。</a:t>
            </a:r>
            <a:endParaRPr lang="zh-CN" altLang="en-US" sz="1800" dirty="0"/>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r>
              <a:rPr lang="zh-CN" altLang="zh-CN" sz="2400" dirty="0" smtClean="0"/>
              <a:t>系统的网络拓扑配置</a:t>
            </a:r>
            <a:endParaRPr lang="zh-CN" altLang="en-US" sz="2400" dirty="0"/>
          </a:p>
        </p:txBody>
      </p:sp>
      <p:pic>
        <p:nvPicPr>
          <p:cNvPr id="4" name="图片 3"/>
          <p:cNvPicPr/>
          <p:nvPr/>
        </p:nvPicPr>
        <p:blipFill>
          <a:blip r:embed="rId2" cstate="print"/>
          <a:srcRect/>
          <a:stretch>
            <a:fillRect/>
          </a:stretch>
        </p:blipFill>
        <p:spPr bwMode="auto">
          <a:xfrm>
            <a:off x="1691680" y="1772816"/>
            <a:ext cx="5885057" cy="3994733"/>
          </a:xfrm>
          <a:prstGeom prst="rect">
            <a:avLst/>
          </a:prstGeom>
          <a:noFill/>
          <a:ln w="9525">
            <a:noFill/>
            <a:miter lim="800000"/>
            <a:headEnd/>
            <a:tailEnd/>
          </a:ln>
        </p:spPr>
      </p:pic>
      <p:sp>
        <p:nvSpPr>
          <p:cNvPr id="5" name="矩形 4"/>
          <p:cNvSpPr/>
          <p:nvPr/>
        </p:nvSpPr>
        <p:spPr>
          <a:xfrm>
            <a:off x="3347864" y="5805264"/>
            <a:ext cx="2480166" cy="369332"/>
          </a:xfrm>
          <a:prstGeom prst="rect">
            <a:avLst/>
          </a:prstGeom>
        </p:spPr>
        <p:txBody>
          <a:bodyPr wrap="none">
            <a:spAutoFit/>
          </a:bodyPr>
          <a:lstStyle/>
          <a:p>
            <a:r>
              <a:rPr lang="zh-CN" altLang="zh-CN" dirty="0" smtClean="0"/>
              <a:t>图</a:t>
            </a:r>
            <a:r>
              <a:rPr lang="en-US" altLang="zh-CN" dirty="0" smtClean="0"/>
              <a:t>2.16</a:t>
            </a:r>
            <a:r>
              <a:rPr lang="zh-CN" altLang="zh-CN" dirty="0" smtClean="0"/>
              <a:t>系统网络拓扑图</a:t>
            </a:r>
            <a:endParaRPr lang="zh-CN" altLang="en-US" dirty="0"/>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b="1" dirty="0"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b="1"/>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b="1"/>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2">
                    <a:lumMod val="20000"/>
                    <a:lumOff val="80000"/>
                  </a:schemeClr>
                </a:solidFill>
                <a:sym typeface="Arial" pitchFamily="34" charset="0"/>
              </a:rPr>
              <a:t>2.4</a:t>
            </a:r>
            <a:r>
              <a:rPr lang="en-US" altLang="zh-CN" b="1" u="sng" dirty="0" smtClean="0">
                <a:solidFill>
                  <a:schemeClr val="bg2">
                    <a:lumMod val="20000"/>
                    <a:lumOff val="80000"/>
                  </a:schemeClr>
                </a:solidFill>
                <a:sym typeface="Arial" pitchFamily="34" charset="0"/>
              </a:rPr>
              <a:t>. </a:t>
            </a:r>
            <a:r>
              <a:rPr lang="zh-CN" altLang="zh-CN" b="1" u="sng" dirty="0" smtClean="0">
                <a:solidFill>
                  <a:schemeClr val="bg2">
                    <a:lumMod val="20000"/>
                    <a:lumOff val="80000"/>
                  </a:schemeClr>
                </a:solidFill>
              </a:rPr>
              <a:t>智能</a:t>
            </a:r>
            <a:r>
              <a:rPr lang="zh-CN" altLang="zh-CN" b="1" u="sng" dirty="0" smtClean="0">
                <a:solidFill>
                  <a:schemeClr val="bg2">
                    <a:lumMod val="20000"/>
                    <a:lumOff val="80000"/>
                  </a:schemeClr>
                </a:solidFill>
              </a:rPr>
              <a:t>安防系统的发展趋势</a:t>
            </a:r>
            <a:endParaRPr lang="zh-CN" altLang="en-US" b="1" u="sng" dirty="0" smtClean="0">
              <a:solidFill>
                <a:schemeClr val="bg2">
                  <a:lumMod val="20000"/>
                  <a:lumOff val="80000"/>
                </a:schemeClr>
              </a:solidFill>
              <a:sym typeface="Arial" pitchFamily="34" charset="0"/>
            </a:endParaRPr>
          </a:p>
        </p:txBody>
      </p:sp>
      <p:sp>
        <p:nvSpPr>
          <p:cNvPr id="56" name="AutoShape 50"/>
          <p:cNvSpPr>
            <a:spLocks noChangeArrowheads="1"/>
          </p:cNvSpPr>
          <p:nvPr/>
        </p:nvSpPr>
        <p:spPr bwMode="auto">
          <a:xfrm>
            <a:off x="2355850" y="4073525"/>
            <a:ext cx="30099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2">
                    <a:lumMod val="20000"/>
                    <a:lumOff val="80000"/>
                  </a:schemeClr>
                </a:solidFill>
                <a:sym typeface="Arial" pitchFamily="34" charset="0"/>
              </a:rPr>
              <a:t>2.3</a:t>
            </a:r>
            <a:r>
              <a:rPr lang="en-US" altLang="zh-CN" b="1" u="sng" dirty="0" smtClean="0">
                <a:solidFill>
                  <a:schemeClr val="bg2">
                    <a:lumMod val="20000"/>
                    <a:lumOff val="80000"/>
                  </a:schemeClr>
                </a:solidFill>
                <a:sym typeface="Arial" pitchFamily="34" charset="0"/>
              </a:rPr>
              <a:t>. </a:t>
            </a:r>
            <a:r>
              <a:rPr lang="zh-CN" altLang="zh-CN" b="1" u="sng" dirty="0" smtClean="0">
                <a:solidFill>
                  <a:schemeClr val="bg2">
                    <a:lumMod val="20000"/>
                    <a:lumOff val="80000"/>
                  </a:schemeClr>
                </a:solidFill>
              </a:rPr>
              <a:t>智能</a:t>
            </a:r>
            <a:r>
              <a:rPr lang="zh-CN" altLang="zh-CN" b="1" u="sng" dirty="0" smtClean="0">
                <a:solidFill>
                  <a:schemeClr val="bg2">
                    <a:lumMod val="20000"/>
                    <a:lumOff val="80000"/>
                  </a:schemeClr>
                </a:solidFill>
              </a:rPr>
              <a:t>安防系统典型应用</a:t>
            </a:r>
            <a:endParaRPr lang="zh-CN" altLang="en-US" b="1" u="sng" dirty="0" smtClean="0">
              <a:solidFill>
                <a:schemeClr val="bg2">
                  <a:lumMod val="20000"/>
                  <a:lumOff val="80000"/>
                </a:schemeClr>
              </a:solidFill>
              <a:sym typeface="Arial" pitchFamily="34" charset="0"/>
            </a:endParaRPr>
          </a:p>
        </p:txBody>
      </p:sp>
      <p:sp>
        <p:nvSpPr>
          <p:cNvPr id="57" name="AutoShape 51"/>
          <p:cNvSpPr>
            <a:spLocks noChangeArrowheads="1"/>
          </p:cNvSpPr>
          <p:nvPr/>
        </p:nvSpPr>
        <p:spPr bwMode="auto">
          <a:xfrm>
            <a:off x="2366963" y="2924175"/>
            <a:ext cx="4221261" cy="504825"/>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2">
                    <a:lumMod val="20000"/>
                    <a:lumOff val="80000"/>
                  </a:schemeClr>
                </a:solidFill>
                <a:sym typeface="Arial" pitchFamily="34" charset="0"/>
              </a:rPr>
              <a:t>2.2.</a:t>
            </a:r>
            <a:r>
              <a:rPr lang="zh-CN" altLang="zh-CN" b="1" u="sng" dirty="0" smtClean="0">
                <a:solidFill>
                  <a:schemeClr val="bg2">
                    <a:lumMod val="20000"/>
                    <a:lumOff val="80000"/>
                  </a:schemeClr>
                </a:solidFill>
              </a:rPr>
              <a:t>智能安防监控系统架构及技术</a:t>
            </a:r>
            <a:endParaRPr lang="zh-CN" altLang="en-US" b="1" u="sng" dirty="0" smtClean="0">
              <a:solidFill>
                <a:schemeClr val="bg2">
                  <a:lumMod val="20000"/>
                  <a:lumOff val="80000"/>
                </a:schemeClr>
              </a:solidFill>
              <a:sym typeface="Arial" pitchFamily="34" charset="0"/>
            </a:endParaRP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2.1.</a:t>
            </a:r>
            <a:r>
              <a:rPr lang="zh-CN" altLang="zh-CN" b="1" u="sng" dirty="0" smtClean="0"/>
              <a:t>智能安防系统概述</a:t>
            </a:r>
            <a:endParaRPr lang="zh-CN" altLang="en-US" b="1" u="sng" dirty="0" smtClean="0">
              <a:sym typeface="Arial" pitchFamily="34" charset="0"/>
            </a:endParaRPr>
          </a:p>
        </p:txBody>
      </p:sp>
      <p:grpSp>
        <p:nvGrpSpPr>
          <p:cNvPr id="2" name="Group 9"/>
          <p:cNvGrpSpPr>
            <a:grpSpLocks/>
          </p:cNvGrpSpPr>
          <p:nvPr/>
        </p:nvGrpSpPr>
        <p:grpSpPr bwMode="auto">
          <a:xfrm>
            <a:off x="1447800" y="1840640"/>
            <a:ext cx="381000" cy="519245"/>
            <a:chOff x="0" y="-293"/>
            <a:chExt cx="1615" cy="2201"/>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2" name="Oval 56"/>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3" name="Oval 57"/>
            <p:cNvSpPr>
              <a:spLocks noChangeArrowheads="1"/>
            </p:cNvSpPr>
            <p:nvPr/>
          </p:nvSpPr>
          <p:spPr bwMode="auto">
            <a:xfrm>
              <a:off x="176" y="-293"/>
              <a:ext cx="1101" cy="2201"/>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4" name="Oval 58"/>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65" name="Oval 59"/>
            <p:cNvSpPr>
              <a:spLocks noChangeArrowheads="1"/>
            </p:cNvSpPr>
            <p:nvPr/>
          </p:nvSpPr>
          <p:spPr bwMode="auto">
            <a:xfrm>
              <a:off x="259" y="-293"/>
              <a:ext cx="1096" cy="2201"/>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3" name="Group 16"/>
          <p:cNvGrpSpPr>
            <a:grpSpLocks/>
          </p:cNvGrpSpPr>
          <p:nvPr/>
        </p:nvGrpSpPr>
        <p:grpSpPr bwMode="auto">
          <a:xfrm>
            <a:off x="2062163" y="2963002"/>
            <a:ext cx="381000" cy="519245"/>
            <a:chOff x="0" y="-293"/>
            <a:chExt cx="1615" cy="2201"/>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9" name="Oval 63"/>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0" name="Oval 64"/>
            <p:cNvSpPr>
              <a:spLocks noChangeArrowheads="1"/>
            </p:cNvSpPr>
            <p:nvPr/>
          </p:nvSpPr>
          <p:spPr bwMode="auto">
            <a:xfrm>
              <a:off x="176" y="-293"/>
              <a:ext cx="1101" cy="2201"/>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1" name="Oval 65"/>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2" name="Oval 66"/>
            <p:cNvSpPr>
              <a:spLocks noChangeArrowheads="1"/>
            </p:cNvSpPr>
            <p:nvPr/>
          </p:nvSpPr>
          <p:spPr bwMode="auto">
            <a:xfrm>
              <a:off x="259" y="-293"/>
              <a:ext cx="1096" cy="2201"/>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4" name="Group 23"/>
          <p:cNvGrpSpPr>
            <a:grpSpLocks/>
          </p:cNvGrpSpPr>
          <p:nvPr/>
        </p:nvGrpSpPr>
        <p:grpSpPr bwMode="auto">
          <a:xfrm>
            <a:off x="2051050" y="4080602"/>
            <a:ext cx="381000" cy="519245"/>
            <a:chOff x="0" y="-293"/>
            <a:chExt cx="1615" cy="2201"/>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6" name="Oval 70"/>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7" name="Oval 71"/>
            <p:cNvSpPr>
              <a:spLocks noChangeArrowheads="1"/>
            </p:cNvSpPr>
            <p:nvPr/>
          </p:nvSpPr>
          <p:spPr bwMode="auto">
            <a:xfrm>
              <a:off x="176" y="-293"/>
              <a:ext cx="1101" cy="2201"/>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8" name="Oval 72"/>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9" name="Oval 73"/>
            <p:cNvSpPr>
              <a:spLocks noChangeArrowheads="1"/>
            </p:cNvSpPr>
            <p:nvPr/>
          </p:nvSpPr>
          <p:spPr bwMode="auto">
            <a:xfrm>
              <a:off x="259" y="-293"/>
              <a:ext cx="1096" cy="2201"/>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6" name="Group 30"/>
          <p:cNvGrpSpPr>
            <a:grpSpLocks/>
          </p:cNvGrpSpPr>
          <p:nvPr/>
        </p:nvGrpSpPr>
        <p:grpSpPr bwMode="auto">
          <a:xfrm>
            <a:off x="1474788" y="5356952"/>
            <a:ext cx="381000" cy="519245"/>
            <a:chOff x="0" y="-293"/>
            <a:chExt cx="1615" cy="2201"/>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3" name="Oval 77"/>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4" name="Oval 78"/>
            <p:cNvSpPr>
              <a:spLocks noChangeArrowheads="1"/>
            </p:cNvSpPr>
            <p:nvPr/>
          </p:nvSpPr>
          <p:spPr bwMode="auto">
            <a:xfrm>
              <a:off x="176" y="-293"/>
              <a:ext cx="1101" cy="2201"/>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5" name="Oval 79"/>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86" name="Oval 80"/>
            <p:cNvSpPr>
              <a:spLocks noChangeArrowheads="1"/>
            </p:cNvSpPr>
            <p:nvPr/>
          </p:nvSpPr>
          <p:spPr bwMode="auto">
            <a:xfrm>
              <a:off x="259" y="-293"/>
              <a:ext cx="1096" cy="2201"/>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r>
              <a:rPr lang="zh-CN" altLang="zh-CN" sz="2400" dirty="0" smtClean="0"/>
              <a:t>系统功能</a:t>
            </a:r>
            <a:r>
              <a:rPr lang="zh-CN" altLang="zh-CN" sz="2400" dirty="0" smtClean="0"/>
              <a:t>应用</a:t>
            </a:r>
            <a:r>
              <a:rPr lang="zh-CN" altLang="en-US" sz="2400" dirty="0" smtClean="0"/>
              <a:t>示例</a:t>
            </a:r>
            <a:endParaRPr lang="zh-CN" altLang="en-US" sz="2400" dirty="0"/>
          </a:p>
        </p:txBody>
      </p:sp>
      <p:pic>
        <p:nvPicPr>
          <p:cNvPr id="4" name="图片 3"/>
          <p:cNvPicPr/>
          <p:nvPr/>
        </p:nvPicPr>
        <p:blipFill>
          <a:blip r:embed="rId2" cstate="print"/>
          <a:stretch>
            <a:fillRect/>
          </a:stretch>
        </p:blipFill>
        <p:spPr>
          <a:xfrm>
            <a:off x="1619672" y="1772816"/>
            <a:ext cx="5976664" cy="3672408"/>
          </a:xfrm>
          <a:prstGeom prst="rect">
            <a:avLst/>
          </a:prstGeom>
        </p:spPr>
      </p:pic>
      <p:sp>
        <p:nvSpPr>
          <p:cNvPr id="5" name="矩形 4"/>
          <p:cNvSpPr/>
          <p:nvPr/>
        </p:nvSpPr>
        <p:spPr>
          <a:xfrm>
            <a:off x="2987824" y="5517232"/>
            <a:ext cx="3172663" cy="369332"/>
          </a:xfrm>
          <a:prstGeom prst="rect">
            <a:avLst/>
          </a:prstGeom>
        </p:spPr>
        <p:txBody>
          <a:bodyPr wrap="none">
            <a:spAutoFit/>
          </a:bodyPr>
          <a:lstStyle/>
          <a:p>
            <a:r>
              <a:rPr lang="zh-CN" altLang="zh-CN" dirty="0" smtClean="0"/>
              <a:t>图</a:t>
            </a:r>
            <a:r>
              <a:rPr lang="en-US" altLang="zh-CN" dirty="0" smtClean="0"/>
              <a:t>2.17</a:t>
            </a:r>
            <a:r>
              <a:rPr lang="zh-CN" altLang="zh-CN" dirty="0" smtClean="0"/>
              <a:t>客户端界面报警效果图</a:t>
            </a:r>
            <a:endParaRPr lang="zh-CN" altLang="en-US" dirty="0"/>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smtClean="0"/>
              <a:t>智能安防监控系统架构及技术</a:t>
            </a:r>
            <a:endParaRPr lang="zh-CN" altLang="en-US" dirty="0"/>
          </a:p>
        </p:txBody>
      </p:sp>
      <p:sp>
        <p:nvSpPr>
          <p:cNvPr id="3" name="内容占位符 2"/>
          <p:cNvSpPr>
            <a:spLocks noGrp="1"/>
          </p:cNvSpPr>
          <p:nvPr>
            <p:ph idx="1"/>
          </p:nvPr>
        </p:nvSpPr>
        <p:spPr/>
        <p:txBody>
          <a:bodyPr/>
          <a:lstStyle/>
          <a:p>
            <a:r>
              <a:rPr lang="zh-CN" altLang="zh-CN" sz="2400" dirty="0" smtClean="0"/>
              <a:t>系统功能应用</a:t>
            </a:r>
            <a:r>
              <a:rPr lang="zh-CN" altLang="en-US" sz="2400" dirty="0" smtClean="0"/>
              <a:t>示例</a:t>
            </a:r>
            <a:endParaRPr lang="zh-CN" altLang="en-US" sz="2400" dirty="0" smtClean="0"/>
          </a:p>
        </p:txBody>
      </p:sp>
      <p:pic>
        <p:nvPicPr>
          <p:cNvPr id="4" name="图片 3"/>
          <p:cNvPicPr/>
          <p:nvPr/>
        </p:nvPicPr>
        <p:blipFill>
          <a:blip r:embed="rId2" cstate="print"/>
          <a:stretch>
            <a:fillRect/>
          </a:stretch>
        </p:blipFill>
        <p:spPr>
          <a:xfrm>
            <a:off x="1979712" y="1916832"/>
            <a:ext cx="5210175" cy="3286125"/>
          </a:xfrm>
          <a:prstGeom prst="rect">
            <a:avLst/>
          </a:prstGeom>
        </p:spPr>
      </p:pic>
      <p:sp>
        <p:nvSpPr>
          <p:cNvPr id="5" name="矩形 4"/>
          <p:cNvSpPr/>
          <p:nvPr/>
        </p:nvSpPr>
        <p:spPr>
          <a:xfrm>
            <a:off x="3491880" y="5301208"/>
            <a:ext cx="2480166" cy="369332"/>
          </a:xfrm>
          <a:prstGeom prst="rect">
            <a:avLst/>
          </a:prstGeom>
        </p:spPr>
        <p:txBody>
          <a:bodyPr wrap="none">
            <a:spAutoFit/>
          </a:bodyPr>
          <a:lstStyle/>
          <a:p>
            <a:r>
              <a:rPr lang="zh-CN" altLang="zh-CN" dirty="0" smtClean="0"/>
              <a:t>图</a:t>
            </a:r>
            <a:r>
              <a:rPr lang="en-US" altLang="zh-CN" dirty="0" smtClean="0"/>
              <a:t>2.18</a:t>
            </a:r>
            <a:r>
              <a:rPr lang="zh-CN" altLang="zh-CN" dirty="0" smtClean="0"/>
              <a:t>客户端界面监控</a:t>
            </a:r>
            <a:endParaRPr lang="zh-CN" altLang="en-US" dirty="0"/>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b="1" dirty="0"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b="1"/>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b="1"/>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2">
                    <a:lumMod val="20000"/>
                    <a:lumOff val="80000"/>
                  </a:schemeClr>
                </a:solidFill>
                <a:sym typeface="Arial" pitchFamily="34" charset="0"/>
              </a:rPr>
              <a:t>2.4</a:t>
            </a:r>
            <a:r>
              <a:rPr lang="en-US" altLang="zh-CN" b="1" u="sng" dirty="0" smtClean="0">
                <a:solidFill>
                  <a:schemeClr val="bg2">
                    <a:lumMod val="20000"/>
                    <a:lumOff val="80000"/>
                  </a:schemeClr>
                </a:solidFill>
                <a:sym typeface="Arial" pitchFamily="34" charset="0"/>
              </a:rPr>
              <a:t>. </a:t>
            </a:r>
            <a:r>
              <a:rPr lang="zh-CN" altLang="zh-CN" b="1" u="sng" dirty="0" smtClean="0">
                <a:solidFill>
                  <a:schemeClr val="bg2">
                    <a:lumMod val="20000"/>
                    <a:lumOff val="80000"/>
                  </a:schemeClr>
                </a:solidFill>
              </a:rPr>
              <a:t>智能</a:t>
            </a:r>
            <a:r>
              <a:rPr lang="zh-CN" altLang="zh-CN" b="1" u="sng" dirty="0" smtClean="0">
                <a:solidFill>
                  <a:schemeClr val="bg2">
                    <a:lumMod val="20000"/>
                    <a:lumOff val="80000"/>
                  </a:schemeClr>
                </a:solidFill>
              </a:rPr>
              <a:t>安防系统的发展趋势</a:t>
            </a:r>
            <a:endParaRPr lang="zh-CN" altLang="en-US" b="1" u="sng" dirty="0" smtClean="0">
              <a:solidFill>
                <a:schemeClr val="bg2">
                  <a:lumMod val="20000"/>
                  <a:lumOff val="80000"/>
                </a:schemeClr>
              </a:solidFill>
              <a:sym typeface="Arial" pitchFamily="34" charset="0"/>
            </a:endParaRPr>
          </a:p>
        </p:txBody>
      </p:sp>
      <p:sp>
        <p:nvSpPr>
          <p:cNvPr id="56" name="AutoShape 50"/>
          <p:cNvSpPr>
            <a:spLocks noChangeArrowheads="1"/>
          </p:cNvSpPr>
          <p:nvPr/>
        </p:nvSpPr>
        <p:spPr bwMode="auto">
          <a:xfrm>
            <a:off x="2355850" y="4073525"/>
            <a:ext cx="30099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2.3</a:t>
            </a:r>
            <a:r>
              <a:rPr lang="en-US" altLang="zh-CN" b="1" u="sng" dirty="0" smtClean="0">
                <a:sym typeface="Arial" pitchFamily="34" charset="0"/>
              </a:rPr>
              <a:t>. </a:t>
            </a:r>
            <a:r>
              <a:rPr lang="zh-CN" altLang="zh-CN" b="1" u="sng" dirty="0" smtClean="0"/>
              <a:t>智能</a:t>
            </a:r>
            <a:r>
              <a:rPr lang="zh-CN" altLang="zh-CN" b="1" u="sng" dirty="0" smtClean="0"/>
              <a:t>安防系统典型应用</a:t>
            </a:r>
            <a:endParaRPr lang="zh-CN" altLang="en-US" b="1" u="sng" dirty="0" smtClean="0">
              <a:sym typeface="Arial" pitchFamily="34" charset="0"/>
            </a:endParaRPr>
          </a:p>
        </p:txBody>
      </p:sp>
      <p:sp>
        <p:nvSpPr>
          <p:cNvPr id="57" name="AutoShape 51"/>
          <p:cNvSpPr>
            <a:spLocks noChangeArrowheads="1"/>
          </p:cNvSpPr>
          <p:nvPr/>
        </p:nvSpPr>
        <p:spPr bwMode="auto">
          <a:xfrm>
            <a:off x="2366963" y="2924175"/>
            <a:ext cx="4221261" cy="504825"/>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2">
                    <a:lumMod val="20000"/>
                    <a:lumOff val="80000"/>
                  </a:schemeClr>
                </a:solidFill>
                <a:sym typeface="Arial" pitchFamily="34" charset="0"/>
              </a:rPr>
              <a:t>2.2.</a:t>
            </a:r>
            <a:r>
              <a:rPr lang="zh-CN" altLang="zh-CN" b="1" u="sng" dirty="0" smtClean="0">
                <a:solidFill>
                  <a:schemeClr val="bg2">
                    <a:lumMod val="20000"/>
                    <a:lumOff val="80000"/>
                  </a:schemeClr>
                </a:solidFill>
              </a:rPr>
              <a:t>智能安防监控系统架构及技术</a:t>
            </a:r>
            <a:endParaRPr lang="zh-CN" altLang="en-US" b="1" u="sng" dirty="0" smtClean="0">
              <a:solidFill>
                <a:schemeClr val="bg2">
                  <a:lumMod val="20000"/>
                  <a:lumOff val="80000"/>
                </a:schemeClr>
              </a:solidFill>
              <a:sym typeface="Arial" pitchFamily="34" charset="0"/>
            </a:endParaRP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2">
                    <a:lumMod val="20000"/>
                    <a:lumOff val="80000"/>
                  </a:schemeClr>
                </a:solidFill>
                <a:sym typeface="Arial" pitchFamily="34" charset="0"/>
              </a:rPr>
              <a:t>2.1.</a:t>
            </a:r>
            <a:r>
              <a:rPr lang="zh-CN" altLang="zh-CN" b="1" u="sng" dirty="0" smtClean="0">
                <a:solidFill>
                  <a:schemeClr val="bg2">
                    <a:lumMod val="20000"/>
                    <a:lumOff val="80000"/>
                  </a:schemeClr>
                </a:solidFill>
              </a:rPr>
              <a:t>智能安防系统概述</a:t>
            </a:r>
            <a:endParaRPr lang="zh-CN" altLang="en-US" b="1" u="sng" dirty="0" smtClean="0">
              <a:solidFill>
                <a:schemeClr val="bg2">
                  <a:lumMod val="20000"/>
                  <a:lumOff val="80000"/>
                </a:schemeClr>
              </a:solidFill>
              <a:sym typeface="Arial" pitchFamily="34" charset="0"/>
            </a:endParaRPr>
          </a:p>
        </p:txBody>
      </p:sp>
      <p:grpSp>
        <p:nvGrpSpPr>
          <p:cNvPr id="2" name="Group 9"/>
          <p:cNvGrpSpPr>
            <a:grpSpLocks/>
          </p:cNvGrpSpPr>
          <p:nvPr/>
        </p:nvGrpSpPr>
        <p:grpSpPr bwMode="auto">
          <a:xfrm>
            <a:off x="1447800" y="1840640"/>
            <a:ext cx="381000" cy="519245"/>
            <a:chOff x="0" y="-293"/>
            <a:chExt cx="1615" cy="2201"/>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2" name="Oval 56"/>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3" name="Oval 57"/>
            <p:cNvSpPr>
              <a:spLocks noChangeArrowheads="1"/>
            </p:cNvSpPr>
            <p:nvPr/>
          </p:nvSpPr>
          <p:spPr bwMode="auto">
            <a:xfrm>
              <a:off x="176" y="-293"/>
              <a:ext cx="1101" cy="2201"/>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4" name="Oval 58"/>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65" name="Oval 59"/>
            <p:cNvSpPr>
              <a:spLocks noChangeArrowheads="1"/>
            </p:cNvSpPr>
            <p:nvPr/>
          </p:nvSpPr>
          <p:spPr bwMode="auto">
            <a:xfrm>
              <a:off x="259" y="-293"/>
              <a:ext cx="1096" cy="2201"/>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3" name="Group 16"/>
          <p:cNvGrpSpPr>
            <a:grpSpLocks/>
          </p:cNvGrpSpPr>
          <p:nvPr/>
        </p:nvGrpSpPr>
        <p:grpSpPr bwMode="auto">
          <a:xfrm>
            <a:off x="2062163" y="2963002"/>
            <a:ext cx="381000" cy="519245"/>
            <a:chOff x="0" y="-293"/>
            <a:chExt cx="1615" cy="2201"/>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9" name="Oval 63"/>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0" name="Oval 64"/>
            <p:cNvSpPr>
              <a:spLocks noChangeArrowheads="1"/>
            </p:cNvSpPr>
            <p:nvPr/>
          </p:nvSpPr>
          <p:spPr bwMode="auto">
            <a:xfrm>
              <a:off x="176" y="-293"/>
              <a:ext cx="1101" cy="2201"/>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1" name="Oval 65"/>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2" name="Oval 66"/>
            <p:cNvSpPr>
              <a:spLocks noChangeArrowheads="1"/>
            </p:cNvSpPr>
            <p:nvPr/>
          </p:nvSpPr>
          <p:spPr bwMode="auto">
            <a:xfrm>
              <a:off x="259" y="-293"/>
              <a:ext cx="1096" cy="2201"/>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4" name="Group 23"/>
          <p:cNvGrpSpPr>
            <a:grpSpLocks/>
          </p:cNvGrpSpPr>
          <p:nvPr/>
        </p:nvGrpSpPr>
        <p:grpSpPr bwMode="auto">
          <a:xfrm>
            <a:off x="2051050" y="4080602"/>
            <a:ext cx="381000" cy="519245"/>
            <a:chOff x="0" y="-293"/>
            <a:chExt cx="1615" cy="2201"/>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6" name="Oval 70"/>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7" name="Oval 71"/>
            <p:cNvSpPr>
              <a:spLocks noChangeArrowheads="1"/>
            </p:cNvSpPr>
            <p:nvPr/>
          </p:nvSpPr>
          <p:spPr bwMode="auto">
            <a:xfrm>
              <a:off x="176" y="-293"/>
              <a:ext cx="1101" cy="2201"/>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8" name="Oval 72"/>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9" name="Oval 73"/>
            <p:cNvSpPr>
              <a:spLocks noChangeArrowheads="1"/>
            </p:cNvSpPr>
            <p:nvPr/>
          </p:nvSpPr>
          <p:spPr bwMode="auto">
            <a:xfrm>
              <a:off x="259" y="-293"/>
              <a:ext cx="1096" cy="2201"/>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6" name="Group 30"/>
          <p:cNvGrpSpPr>
            <a:grpSpLocks/>
          </p:cNvGrpSpPr>
          <p:nvPr/>
        </p:nvGrpSpPr>
        <p:grpSpPr bwMode="auto">
          <a:xfrm>
            <a:off x="1474788" y="5356952"/>
            <a:ext cx="381000" cy="519245"/>
            <a:chOff x="0" y="-293"/>
            <a:chExt cx="1615" cy="2201"/>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3" name="Oval 77"/>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4" name="Oval 78"/>
            <p:cNvSpPr>
              <a:spLocks noChangeArrowheads="1"/>
            </p:cNvSpPr>
            <p:nvPr/>
          </p:nvSpPr>
          <p:spPr bwMode="auto">
            <a:xfrm>
              <a:off x="176" y="-293"/>
              <a:ext cx="1101" cy="2201"/>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5" name="Oval 79"/>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86" name="Oval 80"/>
            <p:cNvSpPr>
              <a:spLocks noChangeArrowheads="1"/>
            </p:cNvSpPr>
            <p:nvPr/>
          </p:nvSpPr>
          <p:spPr bwMode="auto">
            <a:xfrm>
              <a:off x="259" y="-293"/>
              <a:ext cx="1096" cy="2201"/>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2.3</a:t>
            </a:r>
            <a:r>
              <a:rPr lang="zh-CN" altLang="zh-CN" b="1" dirty="0" smtClean="0"/>
              <a:t>智能安防系统典型</a:t>
            </a:r>
            <a:r>
              <a:rPr lang="zh-CN" altLang="zh-CN" b="1" dirty="0" smtClean="0"/>
              <a:t>应用</a:t>
            </a:r>
            <a:endParaRPr lang="zh-CN" altLang="en-US" dirty="0"/>
          </a:p>
        </p:txBody>
      </p:sp>
      <p:sp>
        <p:nvSpPr>
          <p:cNvPr id="3" name="内容占位符 2"/>
          <p:cNvSpPr>
            <a:spLocks noGrp="1"/>
          </p:cNvSpPr>
          <p:nvPr>
            <p:ph idx="1"/>
          </p:nvPr>
        </p:nvSpPr>
        <p:spPr/>
        <p:txBody>
          <a:bodyPr/>
          <a:lstStyle/>
          <a:p>
            <a:pPr>
              <a:lnSpc>
                <a:spcPct val="150000"/>
              </a:lnSpc>
            </a:pPr>
            <a:r>
              <a:rPr lang="en-US" altLang="zh-CN" sz="2200" dirty="0" smtClean="0"/>
              <a:t> ATM</a:t>
            </a:r>
            <a:r>
              <a:rPr lang="zh-CN" altLang="zh-CN" sz="2200" dirty="0" smtClean="0"/>
              <a:t>智能视频</a:t>
            </a:r>
            <a:r>
              <a:rPr lang="zh-CN" altLang="zh-CN" sz="2200" dirty="0" smtClean="0"/>
              <a:t>监控</a:t>
            </a:r>
            <a:r>
              <a:rPr lang="zh-CN" altLang="en-US" sz="2200" dirty="0" smtClean="0"/>
              <a:t>：</a:t>
            </a:r>
            <a:r>
              <a:rPr lang="zh-CN" altLang="zh-CN" sz="2200" dirty="0" smtClean="0"/>
              <a:t>为</a:t>
            </a:r>
            <a:r>
              <a:rPr lang="en-US" altLang="zh-CN" sz="2200" dirty="0" smtClean="0"/>
              <a:t>ATM</a:t>
            </a:r>
            <a:r>
              <a:rPr lang="zh-CN" altLang="zh-CN" sz="2200" dirty="0" smtClean="0"/>
              <a:t>应用提供更智能的监控、更高效的报警和更安全的</a:t>
            </a:r>
            <a:r>
              <a:rPr lang="zh-CN" altLang="zh-CN" sz="2200" dirty="0" smtClean="0"/>
              <a:t>保障</a:t>
            </a:r>
            <a:r>
              <a:rPr lang="zh-CN" altLang="en-US" sz="2200" dirty="0" smtClean="0"/>
              <a:t>。</a:t>
            </a:r>
            <a:endParaRPr lang="zh-CN" altLang="en-US" sz="2200" dirty="0"/>
          </a:p>
        </p:txBody>
      </p:sp>
      <p:pic>
        <p:nvPicPr>
          <p:cNvPr id="4" name="图片 3"/>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1979712" y="2204864"/>
            <a:ext cx="5077645" cy="3502799"/>
          </a:xfrm>
          <a:prstGeom prst="rect">
            <a:avLst/>
          </a:prstGeom>
          <a:noFill/>
          <a:ln>
            <a:noFill/>
          </a:ln>
        </p:spPr>
      </p:pic>
      <p:sp>
        <p:nvSpPr>
          <p:cNvPr id="96257" name="Rectangle 1"/>
          <p:cNvSpPr>
            <a:spLocks noChangeArrowheads="1"/>
          </p:cNvSpPr>
          <p:nvPr/>
        </p:nvSpPr>
        <p:spPr bwMode="auto">
          <a:xfrm>
            <a:off x="2771800" y="5805264"/>
            <a:ext cx="3879203"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图</a:t>
            </a:r>
            <a:r>
              <a:rPr kumimoji="0" lang="en-US" altLang="zh-CN"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2.20 ATM</a:t>
            </a:r>
            <a:r>
              <a:rPr kumimoji="0" lang="zh-CN" altLang="en-US" b="1" i="0" u="none" strike="noStrike" cap="none" normalizeH="0" baseline="0" dirty="0" smtClean="0">
                <a:ln>
                  <a:noFill/>
                </a:ln>
                <a:solidFill>
                  <a:srgbClr val="000000"/>
                </a:solidFill>
                <a:effectLst/>
                <a:latin typeface="Calibri" pitchFamily="34" charset="0"/>
                <a:ea typeface="宋体" pitchFamily="2" charset="-122"/>
                <a:cs typeface="Times New Roman" pitchFamily="18" charset="0"/>
              </a:rPr>
              <a:t>智能视频监控系统功能</a:t>
            </a:r>
            <a:endPar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2.3</a:t>
            </a:r>
            <a:r>
              <a:rPr lang="zh-CN" altLang="zh-CN" b="1" dirty="0" smtClean="0"/>
              <a:t>智能安防系统典型应用</a:t>
            </a:r>
            <a:endParaRPr lang="zh-CN" altLang="en-US" dirty="0"/>
          </a:p>
        </p:txBody>
      </p:sp>
      <p:sp>
        <p:nvSpPr>
          <p:cNvPr id="3" name="内容占位符 2"/>
          <p:cNvSpPr>
            <a:spLocks noGrp="1"/>
          </p:cNvSpPr>
          <p:nvPr>
            <p:ph idx="1"/>
          </p:nvPr>
        </p:nvSpPr>
        <p:spPr/>
        <p:txBody>
          <a:bodyPr/>
          <a:lstStyle/>
          <a:p>
            <a:pPr>
              <a:lnSpc>
                <a:spcPct val="150000"/>
              </a:lnSpc>
            </a:pPr>
            <a:r>
              <a:rPr lang="zh-CN" altLang="zh-CN" sz="2200" dirty="0" smtClean="0"/>
              <a:t>公共场所多目标智能</a:t>
            </a:r>
            <a:r>
              <a:rPr lang="zh-CN" altLang="zh-CN" sz="2200" dirty="0" smtClean="0"/>
              <a:t>跟踪</a:t>
            </a:r>
            <a:r>
              <a:rPr lang="zh-CN" altLang="en-US" sz="2200" dirty="0" smtClean="0"/>
              <a:t>：</a:t>
            </a:r>
            <a:r>
              <a:rPr lang="zh-CN" altLang="zh-CN" sz="2200" dirty="0" smtClean="0"/>
              <a:t>能够全自动实时视频监控：实时监视、分析并解释视频，当特定的威胁安全的行为被检测到后，系统会自动相应的安全车辆或人员进行报警。</a:t>
            </a:r>
            <a:endParaRPr lang="zh-CN" altLang="en-US" sz="2200" dirty="0"/>
          </a:p>
        </p:txBody>
      </p:sp>
      <p:pic>
        <p:nvPicPr>
          <p:cNvPr id="4" name="图片 3"/>
          <p:cNvPicPr/>
          <p:nvPr/>
        </p:nvPicPr>
        <p:blipFill>
          <a:blip r:embed="rId2" cstate="print"/>
          <a:srcRect/>
          <a:stretch>
            <a:fillRect/>
          </a:stretch>
        </p:blipFill>
        <p:spPr bwMode="auto">
          <a:xfrm>
            <a:off x="899592" y="3068960"/>
            <a:ext cx="7344816" cy="1872208"/>
          </a:xfrm>
          <a:prstGeom prst="rect">
            <a:avLst/>
          </a:prstGeom>
          <a:noFill/>
          <a:ln w="9525">
            <a:noFill/>
            <a:miter lim="800000"/>
            <a:headEnd/>
            <a:tailEnd/>
          </a:ln>
        </p:spPr>
      </p:pic>
      <p:sp>
        <p:nvSpPr>
          <p:cNvPr id="5" name="矩形 4"/>
          <p:cNvSpPr/>
          <p:nvPr/>
        </p:nvSpPr>
        <p:spPr>
          <a:xfrm>
            <a:off x="2987824" y="5373216"/>
            <a:ext cx="3403496" cy="369332"/>
          </a:xfrm>
          <a:prstGeom prst="rect">
            <a:avLst/>
          </a:prstGeom>
        </p:spPr>
        <p:txBody>
          <a:bodyPr wrap="none">
            <a:spAutoFit/>
          </a:bodyPr>
          <a:lstStyle/>
          <a:p>
            <a:r>
              <a:rPr lang="zh-CN" altLang="zh-CN" dirty="0" smtClean="0"/>
              <a:t>图</a:t>
            </a:r>
            <a:r>
              <a:rPr lang="en-US" altLang="zh-CN" dirty="0" smtClean="0"/>
              <a:t>2.21</a:t>
            </a:r>
            <a:r>
              <a:rPr lang="zh-CN" altLang="zh-CN" dirty="0" smtClean="0"/>
              <a:t>多目标智能车辆跟踪系统</a:t>
            </a:r>
            <a:endParaRPr lang="zh-CN" altLang="en-US" dirty="0"/>
          </a:p>
        </p:txBody>
      </p:sp>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2.3</a:t>
            </a:r>
            <a:r>
              <a:rPr lang="zh-CN" altLang="zh-CN" b="1" dirty="0" smtClean="0"/>
              <a:t>智能安防系统典型应用</a:t>
            </a:r>
            <a:endParaRPr lang="zh-CN" altLang="en-US" dirty="0"/>
          </a:p>
        </p:txBody>
      </p:sp>
      <p:sp>
        <p:nvSpPr>
          <p:cNvPr id="3" name="内容占位符 2"/>
          <p:cNvSpPr>
            <a:spLocks noGrp="1"/>
          </p:cNvSpPr>
          <p:nvPr>
            <p:ph idx="1"/>
          </p:nvPr>
        </p:nvSpPr>
        <p:spPr/>
        <p:txBody>
          <a:bodyPr/>
          <a:lstStyle/>
          <a:p>
            <a:pPr>
              <a:lnSpc>
                <a:spcPct val="150000"/>
              </a:lnSpc>
            </a:pPr>
            <a:r>
              <a:rPr lang="zh-CN" altLang="zh-CN" sz="2200" dirty="0" smtClean="0"/>
              <a:t>智能家居安防</a:t>
            </a:r>
            <a:r>
              <a:rPr lang="zh-CN" altLang="zh-CN" sz="2200" dirty="0" smtClean="0"/>
              <a:t>系统</a:t>
            </a:r>
            <a:r>
              <a:rPr lang="zh-CN" altLang="en-US" sz="2200" dirty="0" smtClean="0"/>
              <a:t>：</a:t>
            </a:r>
            <a:r>
              <a:rPr lang="zh-CN" altLang="zh-CN" sz="2200" dirty="0" smtClean="0"/>
              <a:t>环境监测子系统；智能门禁子系统；报警</a:t>
            </a:r>
            <a:r>
              <a:rPr lang="zh-CN" altLang="zh-CN" sz="2200" dirty="0" smtClean="0"/>
              <a:t>子系统</a:t>
            </a:r>
            <a:r>
              <a:rPr lang="zh-CN" altLang="en-US" sz="2200" dirty="0" smtClean="0"/>
              <a:t>。</a:t>
            </a:r>
            <a:endParaRPr lang="zh-CN" altLang="en-US" sz="2200" dirty="0"/>
          </a:p>
        </p:txBody>
      </p:sp>
      <p:pic>
        <p:nvPicPr>
          <p:cNvPr id="4" name="图片 3"/>
          <p:cNvPicPr/>
          <p:nvPr/>
        </p:nvPicPr>
        <p:blipFill>
          <a:blip r:embed="rId2" cstate="print"/>
          <a:srcRect/>
          <a:stretch>
            <a:fillRect/>
          </a:stretch>
        </p:blipFill>
        <p:spPr bwMode="auto">
          <a:xfrm>
            <a:off x="2123728" y="1772816"/>
            <a:ext cx="4896544" cy="3744416"/>
          </a:xfrm>
          <a:prstGeom prst="rect">
            <a:avLst/>
          </a:prstGeom>
          <a:noFill/>
          <a:ln w="9525">
            <a:noFill/>
            <a:miter lim="800000"/>
            <a:headEnd/>
            <a:tailEnd/>
          </a:ln>
        </p:spPr>
      </p:pic>
      <p:sp>
        <p:nvSpPr>
          <p:cNvPr id="5" name="矩形 4"/>
          <p:cNvSpPr/>
          <p:nvPr/>
        </p:nvSpPr>
        <p:spPr>
          <a:xfrm>
            <a:off x="2915816" y="5589240"/>
            <a:ext cx="3403496" cy="369332"/>
          </a:xfrm>
          <a:prstGeom prst="rect">
            <a:avLst/>
          </a:prstGeom>
        </p:spPr>
        <p:txBody>
          <a:bodyPr wrap="none">
            <a:spAutoFit/>
          </a:bodyPr>
          <a:lstStyle/>
          <a:p>
            <a:r>
              <a:rPr lang="zh-CN" altLang="zh-CN" dirty="0" smtClean="0"/>
              <a:t>图</a:t>
            </a:r>
            <a:r>
              <a:rPr lang="en-US" altLang="zh-CN" dirty="0" smtClean="0"/>
              <a:t>2.22</a:t>
            </a:r>
            <a:r>
              <a:rPr lang="zh-CN" altLang="zh-CN" dirty="0" smtClean="0"/>
              <a:t>智能家居安防系统部署图</a:t>
            </a:r>
            <a:endParaRPr lang="zh-CN" altLang="en-US" dirty="0"/>
          </a:p>
        </p:txBody>
      </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2.3</a:t>
            </a:r>
            <a:r>
              <a:rPr lang="zh-CN" altLang="zh-CN" b="1" dirty="0" smtClean="0"/>
              <a:t>智能安防系统典型应用</a:t>
            </a:r>
            <a:endParaRPr lang="zh-CN" altLang="en-US" dirty="0"/>
          </a:p>
        </p:txBody>
      </p:sp>
      <p:sp>
        <p:nvSpPr>
          <p:cNvPr id="3" name="内容占位符 2"/>
          <p:cNvSpPr>
            <a:spLocks noGrp="1"/>
          </p:cNvSpPr>
          <p:nvPr>
            <p:ph idx="1"/>
          </p:nvPr>
        </p:nvSpPr>
        <p:spPr/>
        <p:txBody>
          <a:bodyPr/>
          <a:lstStyle/>
          <a:p>
            <a:pPr>
              <a:lnSpc>
                <a:spcPct val="150000"/>
              </a:lnSpc>
            </a:pPr>
            <a:r>
              <a:rPr lang="zh-CN" altLang="zh-CN" sz="2200" dirty="0" smtClean="0"/>
              <a:t>森林防火智能视频</a:t>
            </a:r>
            <a:r>
              <a:rPr lang="zh-CN" altLang="zh-CN" sz="2200" dirty="0" smtClean="0"/>
              <a:t>监控</a:t>
            </a:r>
            <a:r>
              <a:rPr lang="zh-CN" altLang="en-US" sz="2200" dirty="0" smtClean="0"/>
              <a:t>：</a:t>
            </a:r>
            <a:r>
              <a:rPr lang="zh-CN" altLang="zh-CN" sz="2200" dirty="0" smtClean="0"/>
              <a:t>以数字化、网络化视频监控为基础</a:t>
            </a:r>
            <a:r>
              <a:rPr lang="zh-CN" altLang="zh-CN" sz="2200" dirty="0" smtClean="0"/>
              <a:t>，是</a:t>
            </a:r>
            <a:r>
              <a:rPr lang="zh-CN" altLang="zh-CN" sz="2200" dirty="0" smtClean="0"/>
              <a:t>一种更高端的视频监控智能化的应用。</a:t>
            </a:r>
            <a:endParaRPr lang="zh-CN" altLang="en-US" sz="2200" dirty="0"/>
          </a:p>
        </p:txBody>
      </p:sp>
      <p:pic>
        <p:nvPicPr>
          <p:cNvPr id="4" name="图片 3" descr="92b45218-85b1-44d0-8425-0df7bba3192c"/>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1907704" y="2204864"/>
            <a:ext cx="5616624" cy="3672408"/>
          </a:xfrm>
          <a:prstGeom prst="rect">
            <a:avLst/>
          </a:prstGeom>
          <a:noFill/>
          <a:ln>
            <a:noFill/>
          </a:ln>
        </p:spPr>
      </p:pic>
      <p:sp>
        <p:nvSpPr>
          <p:cNvPr id="5" name="矩形 4"/>
          <p:cNvSpPr/>
          <p:nvPr/>
        </p:nvSpPr>
        <p:spPr>
          <a:xfrm>
            <a:off x="3131840" y="5949280"/>
            <a:ext cx="3634328" cy="369332"/>
          </a:xfrm>
          <a:prstGeom prst="rect">
            <a:avLst/>
          </a:prstGeom>
        </p:spPr>
        <p:txBody>
          <a:bodyPr wrap="none">
            <a:spAutoFit/>
          </a:bodyPr>
          <a:lstStyle/>
          <a:p>
            <a:r>
              <a:rPr lang="zh-CN" altLang="zh-CN" dirty="0" smtClean="0"/>
              <a:t>图</a:t>
            </a:r>
            <a:r>
              <a:rPr lang="en-US" altLang="zh-CN" dirty="0" smtClean="0"/>
              <a:t>2.23</a:t>
            </a:r>
            <a:r>
              <a:rPr lang="zh-CN" altLang="zh-CN" dirty="0" smtClean="0"/>
              <a:t>森林防火智能视频监控系统</a:t>
            </a:r>
            <a:endParaRPr lang="zh-CN" altLang="en-US" dirty="0"/>
          </a:p>
        </p:txBody>
      </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b="1" dirty="0"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b="1"/>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b="1"/>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2.4</a:t>
            </a:r>
            <a:r>
              <a:rPr lang="en-US" altLang="zh-CN" b="1" u="sng" dirty="0" smtClean="0">
                <a:sym typeface="Arial" pitchFamily="34" charset="0"/>
              </a:rPr>
              <a:t>. </a:t>
            </a:r>
            <a:r>
              <a:rPr lang="zh-CN" altLang="zh-CN" b="1" u="sng" dirty="0" smtClean="0"/>
              <a:t>智能</a:t>
            </a:r>
            <a:r>
              <a:rPr lang="zh-CN" altLang="zh-CN" b="1" u="sng" dirty="0" smtClean="0"/>
              <a:t>安防系统的发展趋势</a:t>
            </a:r>
            <a:endParaRPr lang="zh-CN" altLang="en-US" b="1" u="sng" dirty="0" smtClean="0">
              <a:sym typeface="Arial" pitchFamily="34" charset="0"/>
            </a:endParaRPr>
          </a:p>
        </p:txBody>
      </p:sp>
      <p:sp>
        <p:nvSpPr>
          <p:cNvPr id="56" name="AutoShape 50"/>
          <p:cNvSpPr>
            <a:spLocks noChangeArrowheads="1"/>
          </p:cNvSpPr>
          <p:nvPr/>
        </p:nvSpPr>
        <p:spPr bwMode="auto">
          <a:xfrm>
            <a:off x="2355850" y="4073525"/>
            <a:ext cx="30099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2">
                    <a:lumMod val="20000"/>
                    <a:lumOff val="80000"/>
                  </a:schemeClr>
                </a:solidFill>
                <a:sym typeface="Arial" pitchFamily="34" charset="0"/>
              </a:rPr>
              <a:t>2.3</a:t>
            </a:r>
            <a:r>
              <a:rPr lang="en-US" altLang="zh-CN" b="1" u="sng" dirty="0" smtClean="0">
                <a:solidFill>
                  <a:schemeClr val="bg2">
                    <a:lumMod val="20000"/>
                    <a:lumOff val="80000"/>
                  </a:schemeClr>
                </a:solidFill>
                <a:sym typeface="Arial" pitchFamily="34" charset="0"/>
              </a:rPr>
              <a:t>. </a:t>
            </a:r>
            <a:r>
              <a:rPr lang="zh-CN" altLang="zh-CN" b="1" u="sng" dirty="0" smtClean="0">
                <a:solidFill>
                  <a:schemeClr val="bg2">
                    <a:lumMod val="20000"/>
                    <a:lumOff val="80000"/>
                  </a:schemeClr>
                </a:solidFill>
              </a:rPr>
              <a:t>智能</a:t>
            </a:r>
            <a:r>
              <a:rPr lang="zh-CN" altLang="zh-CN" b="1" u="sng" dirty="0" smtClean="0">
                <a:solidFill>
                  <a:schemeClr val="bg2">
                    <a:lumMod val="20000"/>
                    <a:lumOff val="80000"/>
                  </a:schemeClr>
                </a:solidFill>
              </a:rPr>
              <a:t>安防系统典型应用</a:t>
            </a:r>
            <a:endParaRPr lang="zh-CN" altLang="en-US" b="1" u="sng" dirty="0" smtClean="0">
              <a:solidFill>
                <a:schemeClr val="bg2">
                  <a:lumMod val="20000"/>
                  <a:lumOff val="80000"/>
                </a:schemeClr>
              </a:solidFill>
              <a:sym typeface="Arial" pitchFamily="34" charset="0"/>
            </a:endParaRPr>
          </a:p>
        </p:txBody>
      </p:sp>
      <p:sp>
        <p:nvSpPr>
          <p:cNvPr id="57" name="AutoShape 51"/>
          <p:cNvSpPr>
            <a:spLocks noChangeArrowheads="1"/>
          </p:cNvSpPr>
          <p:nvPr/>
        </p:nvSpPr>
        <p:spPr bwMode="auto">
          <a:xfrm>
            <a:off x="2366963" y="2924175"/>
            <a:ext cx="4221261" cy="504825"/>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2">
                    <a:lumMod val="20000"/>
                    <a:lumOff val="80000"/>
                  </a:schemeClr>
                </a:solidFill>
                <a:sym typeface="Arial" pitchFamily="34" charset="0"/>
              </a:rPr>
              <a:t>2.2.</a:t>
            </a:r>
            <a:r>
              <a:rPr lang="zh-CN" altLang="zh-CN" b="1" u="sng" dirty="0" smtClean="0">
                <a:solidFill>
                  <a:schemeClr val="bg2">
                    <a:lumMod val="20000"/>
                    <a:lumOff val="80000"/>
                  </a:schemeClr>
                </a:solidFill>
              </a:rPr>
              <a:t>智能安防监控系统架构及技术</a:t>
            </a:r>
            <a:endParaRPr lang="zh-CN" altLang="en-US" b="1" u="sng" dirty="0" smtClean="0">
              <a:solidFill>
                <a:schemeClr val="bg2">
                  <a:lumMod val="20000"/>
                  <a:lumOff val="80000"/>
                </a:schemeClr>
              </a:solidFill>
              <a:sym typeface="Arial" pitchFamily="34" charset="0"/>
            </a:endParaRP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olidFill>
                  <a:schemeClr val="bg2">
                    <a:lumMod val="20000"/>
                    <a:lumOff val="80000"/>
                  </a:schemeClr>
                </a:solidFill>
                <a:sym typeface="Arial" pitchFamily="34" charset="0"/>
              </a:rPr>
              <a:t>2.1.</a:t>
            </a:r>
            <a:r>
              <a:rPr lang="zh-CN" altLang="zh-CN" b="1" u="sng" dirty="0" smtClean="0">
                <a:solidFill>
                  <a:schemeClr val="bg2">
                    <a:lumMod val="20000"/>
                    <a:lumOff val="80000"/>
                  </a:schemeClr>
                </a:solidFill>
              </a:rPr>
              <a:t>智能安防系统概述</a:t>
            </a:r>
            <a:endParaRPr lang="zh-CN" altLang="en-US" b="1" u="sng" dirty="0" smtClean="0">
              <a:solidFill>
                <a:schemeClr val="bg2">
                  <a:lumMod val="20000"/>
                  <a:lumOff val="80000"/>
                </a:schemeClr>
              </a:solidFill>
              <a:sym typeface="Arial" pitchFamily="34" charset="0"/>
            </a:endParaRPr>
          </a:p>
        </p:txBody>
      </p:sp>
      <p:grpSp>
        <p:nvGrpSpPr>
          <p:cNvPr id="2" name="Group 9"/>
          <p:cNvGrpSpPr>
            <a:grpSpLocks/>
          </p:cNvGrpSpPr>
          <p:nvPr/>
        </p:nvGrpSpPr>
        <p:grpSpPr bwMode="auto">
          <a:xfrm>
            <a:off x="1447800" y="1840640"/>
            <a:ext cx="381000" cy="519245"/>
            <a:chOff x="0" y="-293"/>
            <a:chExt cx="1615" cy="2201"/>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2" name="Oval 56"/>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3" name="Oval 57"/>
            <p:cNvSpPr>
              <a:spLocks noChangeArrowheads="1"/>
            </p:cNvSpPr>
            <p:nvPr/>
          </p:nvSpPr>
          <p:spPr bwMode="auto">
            <a:xfrm>
              <a:off x="176" y="-293"/>
              <a:ext cx="1101" cy="2201"/>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4" name="Oval 58"/>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65" name="Oval 59"/>
            <p:cNvSpPr>
              <a:spLocks noChangeArrowheads="1"/>
            </p:cNvSpPr>
            <p:nvPr/>
          </p:nvSpPr>
          <p:spPr bwMode="auto">
            <a:xfrm>
              <a:off x="259" y="-293"/>
              <a:ext cx="1096" cy="2201"/>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3" name="Group 16"/>
          <p:cNvGrpSpPr>
            <a:grpSpLocks/>
          </p:cNvGrpSpPr>
          <p:nvPr/>
        </p:nvGrpSpPr>
        <p:grpSpPr bwMode="auto">
          <a:xfrm>
            <a:off x="2062163" y="2963002"/>
            <a:ext cx="381000" cy="519245"/>
            <a:chOff x="0" y="-293"/>
            <a:chExt cx="1615" cy="2201"/>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9" name="Oval 63"/>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0" name="Oval 64"/>
            <p:cNvSpPr>
              <a:spLocks noChangeArrowheads="1"/>
            </p:cNvSpPr>
            <p:nvPr/>
          </p:nvSpPr>
          <p:spPr bwMode="auto">
            <a:xfrm>
              <a:off x="176" y="-293"/>
              <a:ext cx="1101" cy="2201"/>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1" name="Oval 65"/>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2" name="Oval 66"/>
            <p:cNvSpPr>
              <a:spLocks noChangeArrowheads="1"/>
            </p:cNvSpPr>
            <p:nvPr/>
          </p:nvSpPr>
          <p:spPr bwMode="auto">
            <a:xfrm>
              <a:off x="259" y="-293"/>
              <a:ext cx="1096" cy="2201"/>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4" name="Group 23"/>
          <p:cNvGrpSpPr>
            <a:grpSpLocks/>
          </p:cNvGrpSpPr>
          <p:nvPr/>
        </p:nvGrpSpPr>
        <p:grpSpPr bwMode="auto">
          <a:xfrm>
            <a:off x="2051050" y="4080602"/>
            <a:ext cx="381000" cy="519245"/>
            <a:chOff x="0" y="-293"/>
            <a:chExt cx="1615" cy="2201"/>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6" name="Oval 70"/>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7" name="Oval 71"/>
            <p:cNvSpPr>
              <a:spLocks noChangeArrowheads="1"/>
            </p:cNvSpPr>
            <p:nvPr/>
          </p:nvSpPr>
          <p:spPr bwMode="auto">
            <a:xfrm>
              <a:off x="176" y="-293"/>
              <a:ext cx="1101" cy="2201"/>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8" name="Oval 72"/>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9" name="Oval 73"/>
            <p:cNvSpPr>
              <a:spLocks noChangeArrowheads="1"/>
            </p:cNvSpPr>
            <p:nvPr/>
          </p:nvSpPr>
          <p:spPr bwMode="auto">
            <a:xfrm>
              <a:off x="259" y="-293"/>
              <a:ext cx="1096" cy="2201"/>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6" name="Group 30"/>
          <p:cNvGrpSpPr>
            <a:grpSpLocks/>
          </p:cNvGrpSpPr>
          <p:nvPr/>
        </p:nvGrpSpPr>
        <p:grpSpPr bwMode="auto">
          <a:xfrm>
            <a:off x="1474788" y="5356952"/>
            <a:ext cx="381000" cy="519245"/>
            <a:chOff x="0" y="-293"/>
            <a:chExt cx="1615" cy="2201"/>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3" name="Oval 77"/>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4" name="Oval 78"/>
            <p:cNvSpPr>
              <a:spLocks noChangeArrowheads="1"/>
            </p:cNvSpPr>
            <p:nvPr/>
          </p:nvSpPr>
          <p:spPr bwMode="auto">
            <a:xfrm>
              <a:off x="176" y="-293"/>
              <a:ext cx="1101" cy="2201"/>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5" name="Oval 79"/>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86" name="Oval 80"/>
            <p:cNvSpPr>
              <a:spLocks noChangeArrowheads="1"/>
            </p:cNvSpPr>
            <p:nvPr/>
          </p:nvSpPr>
          <p:spPr bwMode="auto">
            <a:xfrm>
              <a:off x="259" y="-293"/>
              <a:ext cx="1096" cy="2201"/>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2.4</a:t>
            </a:r>
            <a:r>
              <a:rPr lang="zh-CN" altLang="zh-CN" b="1" dirty="0" smtClean="0"/>
              <a:t>智能安防系统的发展趋势</a:t>
            </a:r>
            <a:endParaRPr lang="zh-CN" altLang="zh-CN" b="1" dirty="0"/>
          </a:p>
        </p:txBody>
      </p:sp>
      <p:sp>
        <p:nvSpPr>
          <p:cNvPr id="3" name="内容占位符 2"/>
          <p:cNvSpPr>
            <a:spLocks noGrp="1"/>
          </p:cNvSpPr>
          <p:nvPr>
            <p:ph idx="1"/>
          </p:nvPr>
        </p:nvSpPr>
        <p:spPr/>
        <p:txBody>
          <a:bodyPr/>
          <a:lstStyle/>
          <a:p>
            <a:pPr>
              <a:lnSpc>
                <a:spcPct val="150000"/>
              </a:lnSpc>
            </a:pPr>
            <a:r>
              <a:rPr lang="zh-CN" altLang="zh-CN" sz="2200" dirty="0" smtClean="0"/>
              <a:t>在智能安防系统基本需求得到满足的情况下，智能视频新技术集中向着几个方向发展：</a:t>
            </a:r>
          </a:p>
          <a:p>
            <a:pPr lvl="1"/>
            <a:r>
              <a:rPr lang="zh-CN" altLang="zh-CN" sz="1800" dirty="0" smtClean="0"/>
              <a:t>（</a:t>
            </a:r>
            <a:r>
              <a:rPr lang="en-US" altLang="zh-CN" sz="1800" dirty="0" smtClean="0"/>
              <a:t>1</a:t>
            </a:r>
            <a:r>
              <a:rPr lang="zh-CN" altLang="zh-CN" sz="1800" dirty="0" smtClean="0"/>
              <a:t>）提升视觉感官体验的技术，包括图像防抖动、图像增强等视频预处理技术；</a:t>
            </a:r>
          </a:p>
          <a:p>
            <a:pPr lvl="1"/>
            <a:r>
              <a:rPr lang="zh-CN" altLang="zh-CN" sz="1800" dirty="0" smtClean="0"/>
              <a:t>（</a:t>
            </a:r>
            <a:r>
              <a:rPr lang="en-US" altLang="zh-CN" sz="1800" dirty="0" smtClean="0"/>
              <a:t>2</a:t>
            </a:r>
            <a:r>
              <a:rPr lang="zh-CN" altLang="zh-CN" sz="1800" dirty="0" smtClean="0"/>
              <a:t>）提升分析准确率的技术，主要是双目识别技术；</a:t>
            </a:r>
          </a:p>
          <a:p>
            <a:pPr lvl="1"/>
            <a:r>
              <a:rPr lang="zh-CN" altLang="zh-CN" sz="1800" dirty="0" smtClean="0"/>
              <a:t>（</a:t>
            </a:r>
            <a:r>
              <a:rPr lang="en-US" altLang="zh-CN" sz="1800" dirty="0" smtClean="0"/>
              <a:t>3</a:t>
            </a:r>
            <a:r>
              <a:rPr lang="zh-CN" altLang="zh-CN" sz="1800" dirty="0" smtClean="0"/>
              <a:t>）改善系统应用性的技术，包括多球机联动跟踪等；</a:t>
            </a:r>
          </a:p>
          <a:p>
            <a:pPr lvl="1"/>
            <a:r>
              <a:rPr lang="zh-CN" altLang="zh-CN" sz="1800" dirty="0" smtClean="0"/>
              <a:t>（</a:t>
            </a:r>
            <a:r>
              <a:rPr lang="en-US" altLang="zh-CN" sz="1800" dirty="0" smtClean="0"/>
              <a:t>4</a:t>
            </a:r>
            <a:r>
              <a:rPr lang="zh-CN" altLang="zh-CN" sz="1800" dirty="0" smtClean="0"/>
              <a:t>）面向事后分析的技术，包括图像复原、图像浓缩检索等技术。</a:t>
            </a:r>
          </a:p>
          <a:p>
            <a:endParaRPr lang="zh-CN" altLang="en-US" dirty="0"/>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2.4</a:t>
            </a:r>
            <a:r>
              <a:rPr lang="zh-CN" altLang="zh-CN" b="1" dirty="0" smtClean="0"/>
              <a:t>智能安防系统的发展趋势</a:t>
            </a:r>
            <a:endParaRPr lang="zh-CN" altLang="en-US" dirty="0"/>
          </a:p>
        </p:txBody>
      </p:sp>
      <p:sp>
        <p:nvSpPr>
          <p:cNvPr id="3" name="内容占位符 2"/>
          <p:cNvSpPr>
            <a:spLocks noGrp="1"/>
          </p:cNvSpPr>
          <p:nvPr>
            <p:ph idx="1"/>
          </p:nvPr>
        </p:nvSpPr>
        <p:spPr/>
        <p:txBody>
          <a:bodyPr/>
          <a:lstStyle/>
          <a:p>
            <a:pPr>
              <a:lnSpc>
                <a:spcPct val="150000"/>
              </a:lnSpc>
            </a:pPr>
            <a:r>
              <a:rPr lang="zh-CN" altLang="zh-CN" sz="2400" dirty="0" smtClean="0"/>
              <a:t>图像增强</a:t>
            </a:r>
            <a:r>
              <a:rPr lang="zh-CN" altLang="zh-CN" sz="2400" dirty="0" smtClean="0"/>
              <a:t>技术</a:t>
            </a:r>
            <a:endParaRPr lang="en-US" altLang="zh-CN" sz="2400" dirty="0" smtClean="0"/>
          </a:p>
          <a:p>
            <a:pPr lvl="1"/>
            <a:r>
              <a:rPr lang="zh-CN" altLang="zh-CN" sz="1800" dirty="0" smtClean="0"/>
              <a:t>突出原有图像中需要重点观测的内容，抑制非重点观测内容，通过对像素的灰度值运算处理生成一幅新的图像，以改善视觉效果</a:t>
            </a:r>
            <a:r>
              <a:rPr lang="zh-CN" altLang="zh-CN" sz="1800" dirty="0" smtClean="0"/>
              <a:t>。</a:t>
            </a:r>
            <a:endParaRPr lang="en-US" altLang="zh-CN" sz="1800" dirty="0" smtClean="0"/>
          </a:p>
          <a:p>
            <a:pPr lvl="1"/>
            <a:r>
              <a:rPr lang="zh-CN" altLang="zh-CN" sz="1800" dirty="0" smtClean="0"/>
              <a:t>关键</a:t>
            </a:r>
            <a:r>
              <a:rPr lang="zh-CN" altLang="zh-CN" sz="1800" dirty="0" smtClean="0"/>
              <a:t>技术问题包括</a:t>
            </a:r>
            <a:r>
              <a:rPr lang="zh-CN" altLang="zh-CN" sz="1800" dirty="0" smtClean="0"/>
              <a:t>：对不同自适应不同时刻、不同程度的干扰因素；自适应不同的景深、视角、目标内容；有效分辨画面内容，充分保留局部细节；画面对比柔和，色彩过渡均衡，亮暗对比适中；色彩稳定性好，不受场景变化影响，在正常环境下不影响画质，未增强的画面不失真。</a:t>
            </a:r>
            <a:endParaRPr lang="zh-CN" altLang="en-US" sz="1800" dirty="0"/>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2.1.</a:t>
            </a:r>
            <a:r>
              <a:rPr lang="zh-CN" altLang="zh-CN" b="1" dirty="0" smtClean="0"/>
              <a:t>智能安防系统概述</a:t>
            </a:r>
            <a:endParaRPr lang="zh-CN" altLang="en-US" dirty="0"/>
          </a:p>
        </p:txBody>
      </p:sp>
      <p:sp>
        <p:nvSpPr>
          <p:cNvPr id="3" name="内容占位符 2"/>
          <p:cNvSpPr>
            <a:spLocks noGrp="1"/>
          </p:cNvSpPr>
          <p:nvPr>
            <p:ph idx="1"/>
          </p:nvPr>
        </p:nvSpPr>
        <p:spPr/>
        <p:txBody>
          <a:bodyPr/>
          <a:lstStyle/>
          <a:p>
            <a:r>
              <a:rPr lang="zh-CN" altLang="zh-CN" sz="2800" dirty="0" smtClean="0"/>
              <a:t>安防系统</a:t>
            </a:r>
            <a:r>
              <a:rPr lang="zh-CN" altLang="zh-CN" sz="2800" dirty="0" smtClean="0"/>
              <a:t>，核心</a:t>
            </a:r>
            <a:r>
              <a:rPr lang="zh-CN" altLang="zh-CN" sz="2800" dirty="0" smtClean="0"/>
              <a:t>为基于视觉进行物体和场景感知的监控系统</a:t>
            </a:r>
            <a:r>
              <a:rPr lang="zh-CN" altLang="zh-CN" sz="2800" dirty="0" smtClean="0"/>
              <a:t>。</a:t>
            </a:r>
            <a:endParaRPr lang="en-US" altLang="zh-CN" sz="2800" dirty="0" smtClean="0"/>
          </a:p>
          <a:p>
            <a:pPr>
              <a:lnSpc>
                <a:spcPct val="200000"/>
              </a:lnSpc>
            </a:pPr>
            <a:r>
              <a:rPr lang="zh-CN" altLang="zh-CN" sz="2800" dirty="0" smtClean="0"/>
              <a:t>安防</a:t>
            </a:r>
            <a:r>
              <a:rPr lang="zh-CN" altLang="zh-CN" sz="2800" dirty="0" smtClean="0"/>
              <a:t>系统</a:t>
            </a:r>
            <a:r>
              <a:rPr lang="zh-CN" altLang="zh-CN" sz="2800" dirty="0" smtClean="0"/>
              <a:t>步入高清化、智能化阶段</a:t>
            </a:r>
            <a:r>
              <a:rPr lang="zh-CN" altLang="zh-CN" sz="2800" dirty="0" smtClean="0"/>
              <a:t>。</a:t>
            </a:r>
            <a:endParaRPr lang="en-US" altLang="zh-CN" sz="2800" dirty="0" smtClean="0"/>
          </a:p>
          <a:p>
            <a:endParaRPr lang="zh-CN" altLang="en-US" dirty="0"/>
          </a:p>
        </p:txBody>
      </p:sp>
    </p:spTree>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2.4</a:t>
            </a:r>
            <a:r>
              <a:rPr lang="zh-CN" altLang="zh-CN" b="1" dirty="0" smtClean="0"/>
              <a:t>智能安防系统的发展趋势</a:t>
            </a:r>
            <a:endParaRPr lang="zh-CN" altLang="en-US" dirty="0"/>
          </a:p>
        </p:txBody>
      </p:sp>
      <p:sp>
        <p:nvSpPr>
          <p:cNvPr id="3" name="内容占位符 2"/>
          <p:cNvSpPr>
            <a:spLocks noGrp="1"/>
          </p:cNvSpPr>
          <p:nvPr>
            <p:ph idx="1"/>
          </p:nvPr>
        </p:nvSpPr>
        <p:spPr/>
        <p:txBody>
          <a:bodyPr/>
          <a:lstStyle/>
          <a:p>
            <a:pPr>
              <a:lnSpc>
                <a:spcPct val="150000"/>
              </a:lnSpc>
            </a:pPr>
            <a:r>
              <a:rPr lang="zh-CN" altLang="zh-CN" sz="2400" dirty="0" smtClean="0"/>
              <a:t>图像防抖动</a:t>
            </a:r>
            <a:r>
              <a:rPr lang="zh-CN" altLang="zh-CN" sz="2400" dirty="0" smtClean="0"/>
              <a:t>技术</a:t>
            </a:r>
            <a:endParaRPr lang="en-US" altLang="zh-CN" sz="2400" dirty="0" smtClean="0"/>
          </a:p>
          <a:p>
            <a:pPr lvl="1"/>
            <a:r>
              <a:rPr lang="en-US" altLang="zh-CN" sz="1800" dirty="0" smtClean="0"/>
              <a:t>1</a:t>
            </a:r>
            <a:r>
              <a:rPr lang="zh-CN" altLang="zh-CN" sz="1800" dirty="0" smtClean="0"/>
              <a:t>）采用软件技术进行处理，采集完整的传感器图像，图像处理缓冲；为实现防抖，预留边缘图像，对中心图像进行数字放大（图像失真或模糊）；使用预留边缘图像，对图像进行补偿，达到防抖效果（补偿区域缩放，边缘模糊）</a:t>
            </a:r>
            <a:r>
              <a:rPr lang="zh-CN" altLang="zh-CN" sz="1800" dirty="0" smtClean="0"/>
              <a:t>。</a:t>
            </a:r>
            <a:endParaRPr lang="en-US" altLang="zh-CN" sz="1800" dirty="0" smtClean="0"/>
          </a:p>
          <a:p>
            <a:pPr lvl="1"/>
            <a:r>
              <a:rPr lang="en-US" altLang="zh-CN" sz="1800" dirty="0" smtClean="0"/>
              <a:t>2</a:t>
            </a:r>
            <a:r>
              <a:rPr lang="zh-CN" altLang="zh-CN" sz="1800" dirty="0" smtClean="0"/>
              <a:t>）硬件软件结合的方式：为弥补图像数字放大带来的图像模糊问题，使用更大像素的图像传感器；采用直接物理像素尺寸，对图像抖动区域进行补偿，避免图像边缘模糊。</a:t>
            </a:r>
            <a:endParaRPr lang="zh-CN" altLang="en-US" sz="1800" dirty="0"/>
          </a:p>
        </p:txBody>
      </p:sp>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2.4</a:t>
            </a:r>
            <a:r>
              <a:rPr lang="zh-CN" altLang="zh-CN" b="1" dirty="0" smtClean="0"/>
              <a:t>智能安防系统的发展趋势</a:t>
            </a:r>
            <a:endParaRPr lang="zh-CN" altLang="en-US" dirty="0"/>
          </a:p>
        </p:txBody>
      </p:sp>
      <p:sp>
        <p:nvSpPr>
          <p:cNvPr id="3" name="内容占位符 2"/>
          <p:cNvSpPr>
            <a:spLocks noGrp="1"/>
          </p:cNvSpPr>
          <p:nvPr>
            <p:ph idx="1"/>
          </p:nvPr>
        </p:nvSpPr>
        <p:spPr/>
        <p:txBody>
          <a:bodyPr/>
          <a:lstStyle/>
          <a:p>
            <a:r>
              <a:rPr lang="zh-CN" altLang="zh-CN" sz="2400" dirty="0" smtClean="0"/>
              <a:t>双目立体视觉</a:t>
            </a:r>
            <a:r>
              <a:rPr lang="zh-CN" altLang="zh-CN" sz="2400" dirty="0" smtClean="0"/>
              <a:t>技术</a:t>
            </a:r>
            <a:endParaRPr lang="en-US" altLang="zh-CN" sz="2400" dirty="0" smtClean="0"/>
          </a:p>
          <a:p>
            <a:pPr lvl="1"/>
            <a:r>
              <a:rPr lang="zh-CN" altLang="zh-CN" sz="1800" dirty="0" smtClean="0"/>
              <a:t>采用双相机或多相机，对视场内空间的自由运动体的三维位置坐标及姿态进行高精度的测量，确定运动目标的质心位置，并根据标定结果对运动目标进行高精度跟踪</a:t>
            </a:r>
            <a:r>
              <a:rPr lang="zh-CN" altLang="zh-CN" sz="1800" dirty="0" smtClean="0"/>
              <a:t>。</a:t>
            </a:r>
            <a:endParaRPr lang="en-US" altLang="zh-CN" sz="1800" dirty="0" smtClean="0"/>
          </a:p>
          <a:p>
            <a:r>
              <a:rPr lang="zh-CN" altLang="zh-CN" sz="2000" dirty="0" smtClean="0"/>
              <a:t>多球机联动跟踪</a:t>
            </a:r>
            <a:r>
              <a:rPr lang="zh-CN" altLang="zh-CN" sz="2000" dirty="0" smtClean="0"/>
              <a:t>机制</a:t>
            </a:r>
            <a:endParaRPr lang="en-US" altLang="zh-CN" sz="2000" dirty="0" smtClean="0"/>
          </a:p>
          <a:p>
            <a:pPr lvl="1"/>
            <a:r>
              <a:rPr lang="zh-CN" altLang="zh-CN" dirty="0" smtClean="0"/>
              <a:t>通常使用一台固定摄像机，对广域范围内目标进行的智能行为分析，并将同时监控的多个目标按照既定的策略进行排序，并按照先后顺序，指挥智能跟踪球机逐个跟踪监控目标</a:t>
            </a:r>
            <a:r>
              <a:rPr lang="zh-CN" altLang="zh-CN" dirty="0" smtClean="0"/>
              <a:t>。</a:t>
            </a:r>
            <a:endParaRPr lang="en-US" altLang="zh-CN" dirty="0" smtClean="0"/>
          </a:p>
          <a:p>
            <a:pPr lvl="1"/>
            <a:r>
              <a:rPr lang="zh-CN" altLang="zh-CN" dirty="0" smtClean="0"/>
              <a:t>多目标跟踪的过程可以划分</a:t>
            </a:r>
            <a:r>
              <a:rPr lang="zh-CN" altLang="zh-CN" dirty="0" smtClean="0"/>
              <a:t>为</a:t>
            </a:r>
            <a:r>
              <a:rPr lang="zh-CN" altLang="en-US" dirty="0" smtClean="0"/>
              <a:t>：</a:t>
            </a:r>
            <a:endParaRPr lang="zh-CN" altLang="en-US" dirty="0"/>
          </a:p>
        </p:txBody>
      </p:sp>
      <p:graphicFrame>
        <p:nvGraphicFramePr>
          <p:cNvPr id="5" name="图示 4"/>
          <p:cNvGraphicFramePr/>
          <p:nvPr/>
        </p:nvGraphicFramePr>
        <p:xfrm>
          <a:off x="2339752" y="5013176"/>
          <a:ext cx="4320480" cy="1008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2.4</a:t>
            </a:r>
            <a:r>
              <a:rPr lang="zh-CN" altLang="zh-CN" b="1" dirty="0" smtClean="0"/>
              <a:t>智能安防系统的发展趋势</a:t>
            </a:r>
            <a:endParaRPr lang="zh-CN" altLang="en-US" dirty="0"/>
          </a:p>
        </p:txBody>
      </p:sp>
      <p:sp>
        <p:nvSpPr>
          <p:cNvPr id="3" name="内容占位符 2"/>
          <p:cNvSpPr>
            <a:spLocks noGrp="1"/>
          </p:cNvSpPr>
          <p:nvPr>
            <p:ph idx="1"/>
          </p:nvPr>
        </p:nvSpPr>
        <p:spPr/>
        <p:txBody>
          <a:bodyPr/>
          <a:lstStyle/>
          <a:p>
            <a:r>
              <a:rPr lang="zh-CN" altLang="zh-CN" sz="2400" dirty="0" smtClean="0"/>
              <a:t>面向事后分析的智能</a:t>
            </a:r>
            <a:r>
              <a:rPr lang="zh-CN" altLang="zh-CN" sz="2400" dirty="0" smtClean="0"/>
              <a:t>技术</a:t>
            </a:r>
            <a:endParaRPr lang="en-US" altLang="zh-CN" sz="2400" dirty="0" smtClean="0"/>
          </a:p>
          <a:p>
            <a:endParaRPr lang="zh-CN" altLang="en-US" dirty="0"/>
          </a:p>
        </p:txBody>
      </p:sp>
      <p:graphicFrame>
        <p:nvGraphicFramePr>
          <p:cNvPr id="5" name="图示 4"/>
          <p:cNvGraphicFramePr/>
          <p:nvPr/>
        </p:nvGraphicFramePr>
        <p:xfrm>
          <a:off x="1691680" y="2060848"/>
          <a:ext cx="5400600" cy="3312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b="1" dirty="0"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b="1"/>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b="1"/>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2.4</a:t>
            </a:r>
            <a:r>
              <a:rPr lang="en-US" altLang="zh-CN" b="1" u="sng" dirty="0" smtClean="0">
                <a:sym typeface="Arial" pitchFamily="34" charset="0"/>
              </a:rPr>
              <a:t>. </a:t>
            </a:r>
            <a:r>
              <a:rPr lang="zh-CN" altLang="zh-CN" b="1" u="sng" dirty="0" smtClean="0"/>
              <a:t>智能</a:t>
            </a:r>
            <a:r>
              <a:rPr lang="zh-CN" altLang="zh-CN" b="1" u="sng" dirty="0" smtClean="0"/>
              <a:t>安防系统的发展趋势</a:t>
            </a:r>
            <a:endParaRPr lang="zh-CN" altLang="en-US" b="1" u="sng" dirty="0" smtClean="0">
              <a:sym typeface="Arial" pitchFamily="34" charset="0"/>
            </a:endParaRPr>
          </a:p>
        </p:txBody>
      </p:sp>
      <p:sp>
        <p:nvSpPr>
          <p:cNvPr id="56" name="AutoShape 50"/>
          <p:cNvSpPr>
            <a:spLocks noChangeArrowheads="1"/>
          </p:cNvSpPr>
          <p:nvPr/>
        </p:nvSpPr>
        <p:spPr bwMode="auto">
          <a:xfrm>
            <a:off x="2355850" y="4073525"/>
            <a:ext cx="3009900"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2.3</a:t>
            </a:r>
            <a:r>
              <a:rPr lang="en-US" altLang="zh-CN" b="1" u="sng" dirty="0" smtClean="0">
                <a:sym typeface="Arial" pitchFamily="34" charset="0"/>
              </a:rPr>
              <a:t>. </a:t>
            </a:r>
            <a:r>
              <a:rPr lang="zh-CN" altLang="zh-CN" b="1" u="sng" dirty="0" smtClean="0"/>
              <a:t>智能</a:t>
            </a:r>
            <a:r>
              <a:rPr lang="zh-CN" altLang="zh-CN" b="1" u="sng" dirty="0" smtClean="0"/>
              <a:t>安防系统典型应用</a:t>
            </a:r>
            <a:endParaRPr lang="zh-CN" altLang="en-US" b="1" u="sng" dirty="0" smtClean="0">
              <a:sym typeface="Arial" pitchFamily="34" charset="0"/>
            </a:endParaRPr>
          </a:p>
        </p:txBody>
      </p:sp>
      <p:sp>
        <p:nvSpPr>
          <p:cNvPr id="57" name="AutoShape 51"/>
          <p:cNvSpPr>
            <a:spLocks noChangeArrowheads="1"/>
          </p:cNvSpPr>
          <p:nvPr/>
        </p:nvSpPr>
        <p:spPr bwMode="auto">
          <a:xfrm>
            <a:off x="2366963" y="2924175"/>
            <a:ext cx="4221261" cy="504825"/>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2.2.</a:t>
            </a:r>
            <a:r>
              <a:rPr lang="zh-CN" altLang="zh-CN" b="1" u="sng" dirty="0" smtClean="0"/>
              <a:t>智能安防监控系统架构及技术</a:t>
            </a:r>
            <a:endParaRPr lang="zh-CN" altLang="en-US" b="1" u="sng" dirty="0" smtClean="0">
              <a:sym typeface="Arial" pitchFamily="34" charset="0"/>
            </a:endParaRP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altLang="zh-CN" b="1" u="sng" dirty="0" smtClean="0">
                <a:sym typeface="Arial" pitchFamily="34" charset="0"/>
              </a:rPr>
              <a:t>2.1.</a:t>
            </a:r>
            <a:r>
              <a:rPr lang="zh-CN" altLang="zh-CN" b="1" u="sng" dirty="0" smtClean="0"/>
              <a:t>智能安防系统概述</a:t>
            </a:r>
            <a:endParaRPr lang="zh-CN" altLang="en-US" b="1" u="sng" dirty="0" smtClean="0">
              <a:sym typeface="Arial" pitchFamily="34" charset="0"/>
            </a:endParaRPr>
          </a:p>
        </p:txBody>
      </p:sp>
      <p:grpSp>
        <p:nvGrpSpPr>
          <p:cNvPr id="2" name="Group 9"/>
          <p:cNvGrpSpPr>
            <a:grpSpLocks/>
          </p:cNvGrpSpPr>
          <p:nvPr/>
        </p:nvGrpSpPr>
        <p:grpSpPr bwMode="auto">
          <a:xfrm>
            <a:off x="1447800" y="1840640"/>
            <a:ext cx="381000" cy="519245"/>
            <a:chOff x="0" y="-293"/>
            <a:chExt cx="1615" cy="2201"/>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2" name="Oval 56"/>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3" name="Oval 57"/>
            <p:cNvSpPr>
              <a:spLocks noChangeArrowheads="1"/>
            </p:cNvSpPr>
            <p:nvPr/>
          </p:nvSpPr>
          <p:spPr bwMode="auto">
            <a:xfrm>
              <a:off x="176" y="-293"/>
              <a:ext cx="1101" cy="2201"/>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64" name="Oval 58"/>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65" name="Oval 59"/>
            <p:cNvSpPr>
              <a:spLocks noChangeArrowheads="1"/>
            </p:cNvSpPr>
            <p:nvPr/>
          </p:nvSpPr>
          <p:spPr bwMode="auto">
            <a:xfrm>
              <a:off x="259" y="-293"/>
              <a:ext cx="1096" cy="2201"/>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3" name="Group 16"/>
          <p:cNvGrpSpPr>
            <a:grpSpLocks/>
          </p:cNvGrpSpPr>
          <p:nvPr/>
        </p:nvGrpSpPr>
        <p:grpSpPr bwMode="auto">
          <a:xfrm>
            <a:off x="2062163" y="2963002"/>
            <a:ext cx="381000" cy="519245"/>
            <a:chOff x="0" y="-293"/>
            <a:chExt cx="1615" cy="2201"/>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69" name="Oval 63"/>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0" name="Oval 64"/>
            <p:cNvSpPr>
              <a:spLocks noChangeArrowheads="1"/>
            </p:cNvSpPr>
            <p:nvPr/>
          </p:nvSpPr>
          <p:spPr bwMode="auto">
            <a:xfrm>
              <a:off x="176" y="-293"/>
              <a:ext cx="1101" cy="2201"/>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1" name="Oval 65"/>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2" name="Oval 66"/>
            <p:cNvSpPr>
              <a:spLocks noChangeArrowheads="1"/>
            </p:cNvSpPr>
            <p:nvPr/>
          </p:nvSpPr>
          <p:spPr bwMode="auto">
            <a:xfrm>
              <a:off x="259" y="-293"/>
              <a:ext cx="1096" cy="2201"/>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4" name="Group 23"/>
          <p:cNvGrpSpPr>
            <a:grpSpLocks/>
          </p:cNvGrpSpPr>
          <p:nvPr/>
        </p:nvGrpSpPr>
        <p:grpSpPr bwMode="auto">
          <a:xfrm>
            <a:off x="2051050" y="4080602"/>
            <a:ext cx="381000" cy="519245"/>
            <a:chOff x="0" y="-293"/>
            <a:chExt cx="1615" cy="2201"/>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76" name="Oval 70"/>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7" name="Oval 71"/>
            <p:cNvSpPr>
              <a:spLocks noChangeArrowheads="1"/>
            </p:cNvSpPr>
            <p:nvPr/>
          </p:nvSpPr>
          <p:spPr bwMode="auto">
            <a:xfrm>
              <a:off x="176" y="-293"/>
              <a:ext cx="1101" cy="2201"/>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78" name="Oval 72"/>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79" name="Oval 73"/>
            <p:cNvSpPr>
              <a:spLocks noChangeArrowheads="1"/>
            </p:cNvSpPr>
            <p:nvPr/>
          </p:nvSpPr>
          <p:spPr bwMode="auto">
            <a:xfrm>
              <a:off x="259" y="-293"/>
              <a:ext cx="1096" cy="2201"/>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grpSp>
        <p:nvGrpSpPr>
          <p:cNvPr id="6" name="Group 30"/>
          <p:cNvGrpSpPr>
            <a:grpSpLocks/>
          </p:cNvGrpSpPr>
          <p:nvPr/>
        </p:nvGrpSpPr>
        <p:grpSpPr bwMode="auto">
          <a:xfrm>
            <a:off x="1474788" y="5356952"/>
            <a:ext cx="381000" cy="519245"/>
            <a:chOff x="0" y="-293"/>
            <a:chExt cx="1615" cy="2201"/>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b="1">
                <a:ea typeface="黑体" pitchFamily="2" charset="-122"/>
                <a:sym typeface="Arial" pitchFamily="34" charset="0"/>
              </a:endParaRPr>
            </a:p>
          </p:txBody>
        </p:sp>
        <p:sp>
          <p:nvSpPr>
            <p:cNvPr id="83" name="Oval 77"/>
            <p:cNvSpPr>
              <a:spLocks noChangeArrowheads="1"/>
            </p:cNvSpPr>
            <p:nvPr/>
          </p:nvSpPr>
          <p:spPr bwMode="auto">
            <a:xfrm>
              <a:off x="175" y="-293"/>
              <a:ext cx="1101" cy="2201"/>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4" name="Oval 78"/>
            <p:cNvSpPr>
              <a:spLocks noChangeArrowheads="1"/>
            </p:cNvSpPr>
            <p:nvPr/>
          </p:nvSpPr>
          <p:spPr bwMode="auto">
            <a:xfrm>
              <a:off x="176" y="-293"/>
              <a:ext cx="1101" cy="2201"/>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b="1">
                <a:ea typeface="黑体" pitchFamily="2" charset="-122"/>
                <a:sym typeface="Arial" pitchFamily="34" charset="0"/>
              </a:endParaRPr>
            </a:p>
          </p:txBody>
        </p:sp>
        <p:sp>
          <p:nvSpPr>
            <p:cNvPr id="85" name="Oval 79"/>
            <p:cNvSpPr>
              <a:spLocks noChangeArrowheads="1"/>
            </p:cNvSpPr>
            <p:nvPr/>
          </p:nvSpPr>
          <p:spPr bwMode="auto">
            <a:xfrm>
              <a:off x="256" y="-293"/>
              <a:ext cx="1097" cy="2201"/>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sp>
          <p:nvSpPr>
            <p:cNvPr id="86" name="Oval 80"/>
            <p:cNvSpPr>
              <a:spLocks noChangeArrowheads="1"/>
            </p:cNvSpPr>
            <p:nvPr/>
          </p:nvSpPr>
          <p:spPr bwMode="auto">
            <a:xfrm>
              <a:off x="259" y="-293"/>
              <a:ext cx="1096" cy="2201"/>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b="1">
                <a:ea typeface="黑体" pitchFamily="2" charset="-122"/>
                <a:sym typeface="Arial" pitchFamily="34" charset="0"/>
              </a:endParaRPr>
            </a:p>
          </p:txBody>
        </p:sp>
      </p:gr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2.1.</a:t>
            </a:r>
            <a:r>
              <a:rPr lang="zh-CN" altLang="zh-CN" b="1" dirty="0" smtClean="0"/>
              <a:t>智能安防</a:t>
            </a:r>
            <a:r>
              <a:rPr lang="zh-CN" altLang="zh-CN" b="1" dirty="0" smtClean="0"/>
              <a:t>系统概述</a:t>
            </a:r>
            <a:endParaRPr lang="zh-CN" altLang="en-US" b="1" dirty="0"/>
          </a:p>
        </p:txBody>
      </p:sp>
      <p:graphicFrame>
        <p:nvGraphicFramePr>
          <p:cNvPr id="5" name="内容占位符 4"/>
          <p:cNvGraphicFramePr>
            <a:graphicFrameLocks noGrp="1"/>
          </p:cNvGraphicFramePr>
          <p:nvPr>
            <p:ph idx="1"/>
          </p:nvPr>
        </p:nvGraphicFramePr>
        <p:xfrm>
          <a:off x="755576" y="1556792"/>
          <a:ext cx="6923112" cy="44253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2.1.</a:t>
            </a:r>
            <a:r>
              <a:rPr lang="zh-CN" altLang="zh-CN" b="1" dirty="0" smtClean="0"/>
              <a:t>智能安防系统概述</a:t>
            </a:r>
            <a:endParaRPr lang="zh-CN" altLang="en-US" dirty="0"/>
          </a:p>
        </p:txBody>
      </p:sp>
      <p:sp>
        <p:nvSpPr>
          <p:cNvPr id="3" name="内容占位符 2"/>
          <p:cNvSpPr>
            <a:spLocks noGrp="1"/>
          </p:cNvSpPr>
          <p:nvPr>
            <p:ph idx="1"/>
          </p:nvPr>
        </p:nvSpPr>
        <p:spPr/>
        <p:txBody>
          <a:bodyPr/>
          <a:lstStyle/>
          <a:p>
            <a:pPr>
              <a:lnSpc>
                <a:spcPct val="150000"/>
              </a:lnSpc>
            </a:pPr>
            <a:r>
              <a:rPr lang="zh-CN" altLang="zh-CN" sz="2000" dirty="0" smtClean="0"/>
              <a:t>安全防范</a:t>
            </a:r>
            <a:r>
              <a:rPr lang="zh-CN" altLang="zh-CN" sz="2000" dirty="0" smtClean="0"/>
              <a:t>系统</a:t>
            </a:r>
            <a:r>
              <a:rPr lang="en-US" altLang="zh-CN" sz="2000" dirty="0" smtClean="0"/>
              <a:t>security and protection system</a:t>
            </a:r>
            <a:r>
              <a:rPr lang="zh-CN" altLang="zh-CN" sz="2000" dirty="0" smtClean="0"/>
              <a:t>（</a:t>
            </a:r>
            <a:r>
              <a:rPr lang="en-US" altLang="zh-CN" sz="2000" dirty="0" smtClean="0"/>
              <a:t>SPS</a:t>
            </a:r>
            <a:r>
              <a:rPr lang="zh-CN" altLang="zh-CN" sz="2000" dirty="0" smtClean="0"/>
              <a:t>）</a:t>
            </a:r>
            <a:endParaRPr lang="en-US" altLang="zh-CN" sz="2000" dirty="0" smtClean="0"/>
          </a:p>
          <a:p>
            <a:pPr>
              <a:lnSpc>
                <a:spcPct val="150000"/>
              </a:lnSpc>
            </a:pPr>
            <a:r>
              <a:rPr lang="zh-CN" altLang="zh-CN" sz="2000" dirty="0" smtClean="0"/>
              <a:t>典型的安防应用</a:t>
            </a:r>
            <a:r>
              <a:rPr lang="zh-CN" altLang="zh-CN" sz="2000" dirty="0" smtClean="0"/>
              <a:t>系统由</a:t>
            </a:r>
            <a:r>
              <a:rPr lang="zh-CN" altLang="zh-CN" sz="2000" dirty="0" smtClean="0"/>
              <a:t>防盗报警探测器、采集模块、报警器、视频监控中心、门禁控制、管理软件等子系统构成，其中的视频监控中心子系统凭着直观方便、省时省力的优点在整个安防系统中占据着重要的、无法舍弃的位置</a:t>
            </a:r>
            <a:r>
              <a:rPr lang="zh-CN" altLang="zh-CN" sz="2000" dirty="0" smtClean="0"/>
              <a:t>。</a:t>
            </a:r>
            <a:endParaRPr lang="en-US" altLang="zh-CN" sz="2000" dirty="0" smtClean="0"/>
          </a:p>
          <a:p>
            <a:pPr>
              <a:lnSpc>
                <a:spcPct val="150000"/>
              </a:lnSpc>
            </a:pPr>
            <a:r>
              <a:rPr lang="zh-CN" altLang="zh-CN" sz="2000" dirty="0" smtClean="0"/>
              <a:t>视频</a:t>
            </a:r>
            <a:r>
              <a:rPr lang="zh-CN" altLang="zh-CN" sz="2000" dirty="0" smtClean="0"/>
              <a:t>远程</a:t>
            </a:r>
            <a:r>
              <a:rPr lang="zh-CN" altLang="zh-CN" sz="2000" dirty="0" smtClean="0"/>
              <a:t>监控</a:t>
            </a:r>
            <a:r>
              <a:rPr lang="zh-CN" altLang="en-US" sz="2000" dirty="0" smtClean="0"/>
              <a:t>有助于</a:t>
            </a:r>
            <a:r>
              <a:rPr lang="zh-CN" altLang="en-US" sz="2000" dirty="0" smtClean="0"/>
              <a:t>进</a:t>
            </a:r>
            <a:r>
              <a:rPr lang="zh-CN" altLang="zh-CN" sz="2000" dirty="0" smtClean="0"/>
              <a:t>行</a:t>
            </a:r>
            <a:r>
              <a:rPr lang="zh-CN" altLang="zh-CN" sz="2000" dirty="0" smtClean="0"/>
              <a:t>图像分析，判断目标行为，得出对图像内容含义的理解以及对客观场景的解释，从而指导和规划下一步的行动。</a:t>
            </a:r>
            <a:endParaRPr lang="zh-CN" altLang="en-US" sz="2000" dirty="0"/>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2.1.</a:t>
            </a:r>
            <a:r>
              <a:rPr lang="zh-CN" altLang="zh-CN" b="1" dirty="0" smtClean="0"/>
              <a:t>智能安防系统概述</a:t>
            </a:r>
            <a:endParaRPr lang="zh-CN" altLang="en-US" dirty="0"/>
          </a:p>
        </p:txBody>
      </p:sp>
      <p:sp>
        <p:nvSpPr>
          <p:cNvPr id="3" name="内容占位符 2"/>
          <p:cNvSpPr>
            <a:spLocks noGrp="1"/>
          </p:cNvSpPr>
          <p:nvPr>
            <p:ph idx="1"/>
          </p:nvPr>
        </p:nvSpPr>
        <p:spPr>
          <a:xfrm>
            <a:off x="428596" y="1142984"/>
            <a:ext cx="8463884" cy="4929188"/>
          </a:xfrm>
        </p:spPr>
        <p:txBody>
          <a:bodyPr/>
          <a:lstStyle/>
          <a:p>
            <a:pPr>
              <a:lnSpc>
                <a:spcPct val="150000"/>
              </a:lnSpc>
            </a:pPr>
            <a:r>
              <a:rPr lang="zh-CN" altLang="zh-CN" sz="2400" dirty="0" smtClean="0"/>
              <a:t>安防系统发展</a:t>
            </a:r>
            <a:r>
              <a:rPr lang="zh-CN" altLang="zh-CN" sz="2400" dirty="0" smtClean="0"/>
              <a:t>现状</a:t>
            </a:r>
            <a:endParaRPr lang="en-US" altLang="zh-CN" sz="2400" dirty="0" smtClean="0"/>
          </a:p>
          <a:p>
            <a:pPr lvl="1"/>
            <a:r>
              <a:rPr lang="zh-CN" altLang="zh-CN" b="1" dirty="0" smtClean="0"/>
              <a:t>八十年代</a:t>
            </a:r>
            <a:r>
              <a:rPr lang="zh-CN" altLang="en-US" b="1" dirty="0" smtClean="0"/>
              <a:t>：</a:t>
            </a:r>
            <a:r>
              <a:rPr lang="zh-CN" altLang="zh-CN" b="1" dirty="0" smtClean="0"/>
              <a:t>第</a:t>
            </a:r>
            <a:r>
              <a:rPr lang="zh-CN" altLang="zh-CN" b="1" dirty="0" smtClean="0"/>
              <a:t>一代模拟</a:t>
            </a:r>
            <a:r>
              <a:rPr lang="zh-CN" altLang="zh-CN" b="1" dirty="0" smtClean="0"/>
              <a:t>监控系统</a:t>
            </a:r>
            <a:r>
              <a:rPr lang="zh-CN" altLang="en-US" b="1" dirty="0" smtClean="0"/>
              <a:t>，</a:t>
            </a:r>
            <a:r>
              <a:rPr lang="zh-CN" altLang="zh-CN" b="1" dirty="0" smtClean="0"/>
              <a:t>以模拟设备为主的闭路电视</a:t>
            </a:r>
            <a:r>
              <a:rPr lang="zh-CN" altLang="zh-CN" b="1" dirty="0" smtClean="0"/>
              <a:t>监控系统</a:t>
            </a:r>
            <a:r>
              <a:rPr lang="zh-CN" altLang="en-US" b="1" dirty="0" smtClean="0"/>
              <a:t>。</a:t>
            </a:r>
            <a:endParaRPr lang="en-US" altLang="zh-CN" b="1" dirty="0" smtClean="0"/>
          </a:p>
          <a:p>
            <a:pPr lvl="1"/>
            <a:r>
              <a:rPr lang="zh-CN" altLang="zh-CN" b="1" dirty="0" smtClean="0"/>
              <a:t>九十年代</a:t>
            </a:r>
            <a:r>
              <a:rPr lang="zh-CN" altLang="zh-CN" b="1" dirty="0" smtClean="0"/>
              <a:t>中期</a:t>
            </a:r>
            <a:r>
              <a:rPr lang="zh-CN" altLang="en-US" b="1" dirty="0" smtClean="0"/>
              <a:t>：</a:t>
            </a:r>
            <a:r>
              <a:rPr lang="zh-CN" altLang="zh-CN" b="1" dirty="0" smtClean="0"/>
              <a:t>第二代数字化视频</a:t>
            </a:r>
            <a:r>
              <a:rPr lang="zh-CN" altLang="zh-CN" b="1" dirty="0" smtClean="0"/>
              <a:t>监控系统</a:t>
            </a:r>
            <a:r>
              <a:rPr lang="zh-CN" altLang="en-US" b="1" dirty="0" smtClean="0"/>
              <a:t>，</a:t>
            </a:r>
            <a:r>
              <a:rPr lang="zh-CN" altLang="zh-CN" b="1" dirty="0" smtClean="0"/>
              <a:t>基于</a:t>
            </a:r>
            <a:r>
              <a:rPr lang="en-US" altLang="zh-CN" b="1" dirty="0" smtClean="0"/>
              <a:t>PC</a:t>
            </a:r>
            <a:r>
              <a:rPr lang="zh-CN" altLang="zh-CN" b="1" dirty="0" smtClean="0"/>
              <a:t>机的多媒体主控台</a:t>
            </a:r>
            <a:r>
              <a:rPr lang="zh-CN" altLang="zh-CN" b="1" dirty="0" smtClean="0"/>
              <a:t>系统</a:t>
            </a:r>
            <a:r>
              <a:rPr lang="zh-CN" altLang="en-US" b="1" dirty="0" smtClean="0"/>
              <a:t>。</a:t>
            </a:r>
            <a:endParaRPr lang="en-US" altLang="zh-CN" b="1" dirty="0" smtClean="0"/>
          </a:p>
          <a:p>
            <a:pPr lvl="1"/>
            <a:r>
              <a:rPr lang="zh-CN" altLang="zh-CN" b="1" dirty="0" smtClean="0"/>
              <a:t>二十一世纪初</a:t>
            </a:r>
            <a:r>
              <a:rPr lang="zh-CN" altLang="en-US" b="1" dirty="0" smtClean="0"/>
              <a:t>：</a:t>
            </a:r>
            <a:r>
              <a:rPr lang="zh-CN" altLang="zh-CN" b="1" dirty="0" smtClean="0"/>
              <a:t>第三代远程视频</a:t>
            </a:r>
            <a:r>
              <a:rPr lang="zh-CN" altLang="zh-CN" b="1" dirty="0" smtClean="0"/>
              <a:t>监控系统</a:t>
            </a:r>
            <a:r>
              <a:rPr lang="zh-CN" altLang="en-US" b="1" dirty="0" smtClean="0"/>
              <a:t>，数字化系统，</a:t>
            </a:r>
            <a:r>
              <a:rPr lang="zh-CN" altLang="zh-CN" b="1" dirty="0" smtClean="0"/>
              <a:t>基于标准的</a:t>
            </a:r>
            <a:r>
              <a:rPr lang="en-US" altLang="zh-CN" b="1" dirty="0" smtClean="0"/>
              <a:t>TCP</a:t>
            </a:r>
            <a:r>
              <a:rPr lang="zh-CN" altLang="zh-CN" b="1" dirty="0" smtClean="0"/>
              <a:t>／</a:t>
            </a:r>
            <a:r>
              <a:rPr lang="en-US" altLang="zh-CN" b="1" dirty="0" smtClean="0"/>
              <a:t>IP</a:t>
            </a:r>
            <a:r>
              <a:rPr lang="zh-CN" altLang="zh-CN" b="1" dirty="0" smtClean="0"/>
              <a:t>协议，能够通过局域网／无线网／互联网</a:t>
            </a:r>
            <a:r>
              <a:rPr lang="zh-CN" altLang="zh-CN" b="1" dirty="0" smtClean="0"/>
              <a:t>传输</a:t>
            </a:r>
            <a:r>
              <a:rPr lang="zh-CN" altLang="en-US" b="1" dirty="0" smtClean="0"/>
              <a:t>。</a:t>
            </a:r>
            <a:endParaRPr lang="en-US" altLang="zh-CN" b="1" dirty="0" smtClean="0"/>
          </a:p>
          <a:p>
            <a:pPr lvl="1"/>
            <a:r>
              <a:rPr lang="en-US" altLang="zh-CN" b="1" dirty="0" smtClean="0"/>
              <a:t>2010</a:t>
            </a:r>
            <a:r>
              <a:rPr lang="zh-CN" altLang="zh-CN" b="1" dirty="0" smtClean="0"/>
              <a:t>年</a:t>
            </a:r>
            <a:r>
              <a:rPr lang="zh-CN" altLang="zh-CN" b="1" dirty="0" smtClean="0"/>
              <a:t>以来</a:t>
            </a:r>
            <a:r>
              <a:rPr lang="zh-CN" altLang="en-US" b="1" dirty="0" smtClean="0"/>
              <a:t>：</a:t>
            </a:r>
            <a:r>
              <a:rPr lang="zh-CN" altLang="zh-CN" b="1" dirty="0" smtClean="0"/>
              <a:t>以规模庞大、覆盖面广、多层次管理与高清晰监控为特征，提出了一种基于光纤网络的全数字网络监控</a:t>
            </a:r>
            <a:r>
              <a:rPr lang="zh-CN" altLang="zh-CN" b="1" dirty="0" smtClean="0"/>
              <a:t>技术</a:t>
            </a:r>
            <a:r>
              <a:rPr lang="zh-CN" altLang="en-US" b="1" dirty="0" smtClean="0"/>
              <a:t>。</a:t>
            </a:r>
            <a:endParaRPr lang="en-US" altLang="zh-CN" b="1" dirty="0" smtClean="0"/>
          </a:p>
          <a:p>
            <a:endParaRPr lang="zh-CN" altLang="en-US" dirty="0"/>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2.1.</a:t>
            </a:r>
            <a:r>
              <a:rPr lang="zh-CN" altLang="zh-CN" b="1" dirty="0" smtClean="0"/>
              <a:t>智能安防系统概述</a:t>
            </a:r>
            <a:endParaRPr lang="zh-CN" altLang="en-US" dirty="0"/>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5" name="图片 1"/>
          <p:cNvPicPr>
            <a:picLocks noChangeAspect="1" noChangeArrowheads="1"/>
          </p:cNvPicPr>
          <p:nvPr/>
        </p:nvPicPr>
        <p:blipFill>
          <a:blip r:embed="rId2" cstate="print"/>
          <a:srcRect/>
          <a:stretch>
            <a:fillRect/>
          </a:stretch>
        </p:blipFill>
        <p:spPr bwMode="auto">
          <a:xfrm>
            <a:off x="2339752" y="1988840"/>
            <a:ext cx="4536504" cy="2862035"/>
          </a:xfrm>
          <a:prstGeom prst="rect">
            <a:avLst/>
          </a:prstGeom>
          <a:noFill/>
        </p:spPr>
      </p:pic>
      <p:sp>
        <p:nvSpPr>
          <p:cNvPr id="1027" name="Rectangle 3"/>
          <p:cNvSpPr>
            <a:spLocks noChangeArrowheads="1"/>
          </p:cNvSpPr>
          <p:nvPr/>
        </p:nvSpPr>
        <p:spPr bwMode="auto">
          <a:xfrm>
            <a:off x="0" y="4941168"/>
            <a:ext cx="91440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图</a:t>
            </a: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2.1</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高清和标清画面对比</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theme/theme1.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物联网导论">
  <a:themeElements>
    <a:clrScheme name="物联网导论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物联网导论">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物联网导论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4269</TotalTime>
  <Words>3028</Words>
  <Application>Microsoft Office PowerPoint</Application>
  <PresentationFormat>全屏显示(4:3)</PresentationFormat>
  <Paragraphs>236</Paragraphs>
  <Slides>54</Slides>
  <Notes>0</Notes>
  <HiddenSlides>0</HiddenSlides>
  <MMClips>0</MMClips>
  <ScaleCrop>false</ScaleCrop>
  <HeadingPairs>
    <vt:vector size="4" baseType="variant">
      <vt:variant>
        <vt:lpstr>主题</vt:lpstr>
      </vt:variant>
      <vt:variant>
        <vt:i4>2</vt:i4>
      </vt:variant>
      <vt:variant>
        <vt:lpstr>幻灯片标题</vt:lpstr>
      </vt:variant>
      <vt:variant>
        <vt:i4>54</vt:i4>
      </vt:variant>
    </vt:vector>
  </HeadingPairs>
  <TitlesOfParts>
    <vt:vector size="56" baseType="lpstr">
      <vt:lpstr>智能物流</vt:lpstr>
      <vt:lpstr>物联网导论</vt:lpstr>
      <vt:lpstr>第2章  智能安防监控 </vt:lpstr>
      <vt:lpstr>学习要点</vt:lpstr>
      <vt:lpstr>目录</vt:lpstr>
      <vt:lpstr>目录</vt:lpstr>
      <vt:lpstr>2.1.智能安防系统概述</vt:lpstr>
      <vt:lpstr>2.1.智能安防系统概述</vt:lpstr>
      <vt:lpstr>2.1.智能安防系统概述</vt:lpstr>
      <vt:lpstr>2.1.智能安防系统概述</vt:lpstr>
      <vt:lpstr>2.1.智能安防系统概述</vt:lpstr>
      <vt:lpstr>2.1.智能安防系统概述</vt:lpstr>
      <vt:lpstr>2.1.智能安防系统概述</vt:lpstr>
      <vt:lpstr>2.1.智能安防系统概述</vt:lpstr>
      <vt:lpstr>2.1.智能安防系统概述</vt:lpstr>
      <vt:lpstr>2.1.智能安防系统概述</vt:lpstr>
      <vt:lpstr>2.1.智能安防系统概述</vt:lpstr>
      <vt:lpstr>目录</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2.2智能安防监控系统架构及技术</vt:lpstr>
      <vt:lpstr>目录</vt:lpstr>
      <vt:lpstr>2.3智能安防系统典型应用</vt:lpstr>
      <vt:lpstr>2.3智能安防系统典型应用</vt:lpstr>
      <vt:lpstr>2.3智能安防系统典型应用</vt:lpstr>
      <vt:lpstr>2.3智能安防系统典型应用</vt:lpstr>
      <vt:lpstr>目录</vt:lpstr>
      <vt:lpstr>2.4智能安防系统的发展趋势</vt:lpstr>
      <vt:lpstr>2.4智能安防系统的发展趋势</vt:lpstr>
      <vt:lpstr>2.4智能安防系统的发展趋势</vt:lpstr>
      <vt:lpstr>2.4智能安防系统的发展趋势</vt:lpstr>
      <vt:lpstr>2.4智能安防系统的发展趋势</vt:lpstr>
      <vt:lpstr>目录</vt:lpstr>
      <vt:lpstr>幻灯片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zq</cp:lastModifiedBy>
  <cp:revision>363</cp:revision>
  <dcterms:created xsi:type="dcterms:W3CDTF">2007-10-21T01:27:31Z</dcterms:created>
  <dcterms:modified xsi:type="dcterms:W3CDTF">2016-05-12T13:09:06Z</dcterms:modified>
</cp:coreProperties>
</file>