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heme/theme2.xml" ContentType="application/vnd.openxmlformats-officedocument.theme+xml"/>
  <Override PartName="/ppt/theme/theme3.xml" ContentType="application/vnd.openxmlformats-officedocument.them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33"/>
  </p:notesMasterIdLst>
  <p:handoutMasterIdLst>
    <p:handoutMasterId r:id="rId34"/>
  </p:handoutMasterIdLst>
  <p:sldIdLst>
    <p:sldId id="275" r:id="rId2"/>
    <p:sldId id="274" r:id="rId3"/>
    <p:sldId id="276" r:id="rId4"/>
    <p:sldId id="281" r:id="rId5"/>
    <p:sldId id="280" r:id="rId6"/>
    <p:sldId id="308" r:id="rId7"/>
    <p:sldId id="285" r:id="rId8"/>
    <p:sldId id="309" r:id="rId9"/>
    <p:sldId id="310" r:id="rId10"/>
    <p:sldId id="311" r:id="rId11"/>
    <p:sldId id="312" r:id="rId12"/>
    <p:sldId id="288" r:id="rId13"/>
    <p:sldId id="289" r:id="rId14"/>
    <p:sldId id="296" r:id="rId15"/>
    <p:sldId id="290" r:id="rId16"/>
    <p:sldId id="291" r:id="rId17"/>
    <p:sldId id="298" r:id="rId18"/>
    <p:sldId id="313" r:id="rId19"/>
    <p:sldId id="300" r:id="rId20"/>
    <p:sldId id="314" r:id="rId21"/>
    <p:sldId id="302" r:id="rId22"/>
    <p:sldId id="315" r:id="rId23"/>
    <p:sldId id="316" r:id="rId24"/>
    <p:sldId id="317" r:id="rId25"/>
    <p:sldId id="295" r:id="rId26"/>
    <p:sldId id="318" r:id="rId27"/>
    <p:sldId id="305" r:id="rId28"/>
    <p:sldId id="307" r:id="rId29"/>
    <p:sldId id="320" r:id="rId30"/>
    <p:sldId id="319" r:id="rId31"/>
    <p:sldId id="273" r:id="rId3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FFCC66"/>
    <a:srgbClr val="EE9A3E"/>
    <a:srgbClr val="FFCC00"/>
    <a:srgbClr val="FF9966"/>
    <a:srgbClr val="FFFFCC"/>
    <a:srgbClr val="FF9900"/>
    <a:srgbClr val="99CCFF"/>
    <a:srgbClr val="111111"/>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67" autoAdjust="0"/>
    <p:restoredTop sz="94675" autoAdjust="0"/>
  </p:normalViewPr>
  <p:slideViewPr>
    <p:cSldViewPr>
      <p:cViewPr>
        <p:scale>
          <a:sx n="87" d="100"/>
          <a:sy n="87" d="100"/>
        </p:scale>
        <p:origin x="-528" y="108"/>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3" d="100"/>
          <a:sy n="63" d="100"/>
        </p:scale>
        <p:origin x="-193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6600"/>
        </a:solidFill>
      </dgm:spPr>
      <dgm:t>
        <a:bodyPr/>
        <a:lstStyle/>
        <a:p>
          <a:pPr algn="l"/>
          <a:r>
            <a:rPr lang="en-US" sz="1600" u="none" dirty="0" smtClean="0"/>
            <a:t>   </a:t>
          </a:r>
          <a:r>
            <a:rPr lang="en-US" sz="1400" u="none" dirty="0" smtClean="0"/>
            <a:t> </a:t>
          </a:r>
          <a:r>
            <a:rPr lang="en-US" sz="1400" u="none" dirty="0" err="1" smtClean="0">
              <a:solidFill>
                <a:schemeClr val="tx1"/>
              </a:solidFill>
            </a:rPr>
            <a:t>智能</a:t>
          </a:r>
          <a:r>
            <a:rPr lang="zh-CN" altLang="en-US" sz="1400" u="none" dirty="0" smtClean="0">
              <a:solidFill>
                <a:schemeClr val="tx1"/>
              </a:solidFill>
            </a:rPr>
            <a:t>医疗</a:t>
          </a:r>
          <a:r>
            <a:rPr lang="en-US" sz="1400" u="none" dirty="0" err="1" smtClean="0">
              <a:solidFill>
                <a:schemeClr val="tx1"/>
              </a:solidFill>
            </a:rPr>
            <a:t>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a:t>
          </a:r>
          <a:r>
            <a:rPr lang="zh-CN" altLang="en-US" sz="1400" u="none" dirty="0" smtClean="0">
              <a:solidFill>
                <a:schemeClr val="tx1"/>
              </a:solidFill>
            </a:rPr>
            <a:t>医疗的设计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a:t>
          </a:r>
          <a:r>
            <a:rPr lang="zh-CN" altLang="en-US" sz="1400" u="none" dirty="0" smtClean="0">
              <a:solidFill>
                <a:schemeClr val="tx1"/>
              </a:solidFill>
            </a:rPr>
            <a:t>医疗的应用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971BEF8C-EE19-4A74-9FF8-BE595308B2BE}" type="presOf" srcId="{1A422BF9-8E40-4D40-82F3-D7ADF7825116}" destId="{A587EFE1-A3DE-4730-996C-C43C76C9687D}" srcOrd="0" destOrd="0" presId="urn:microsoft.com/office/officeart/2005/8/layout/hChevron3"/>
    <dgm:cxn modelId="{B1A013C3-BD89-4374-AFF9-E98CDA16D90B}" srcId="{A62A7514-2DD7-41B7-80ED-F693EACC02A5}" destId="{BE7FC79C-9CFE-4C59-A295-EA1E3A68FF87}" srcOrd="1" destOrd="0" parTransId="{74763B2D-C6CD-4E8F-8938-2BFD9C1939E5}" sibTransId="{32B28509-5994-4D9D-AF45-70A62F913BDE}"/>
    <dgm:cxn modelId="{999C26EA-8F74-43CF-B0C7-D6ED1AD903F2}" type="presOf" srcId="{A62A7514-2DD7-41B7-80ED-F693EACC02A5}" destId="{4F72C2E5-C0F0-49B9-9693-6A68F13804F4}" srcOrd="0" destOrd="0" presId="urn:microsoft.com/office/officeart/2005/8/layout/hChevron3"/>
    <dgm:cxn modelId="{5DF7CBBD-4D77-48B4-A6FB-793AC5B037DC}"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26707C46-DB6B-4310-9D02-E8962D05539D}" type="presOf" srcId="{4AFE0152-52EB-4B95-B7AD-68475D9B1B55}" destId="{78707572-11B1-43F0-B56F-5E4AB636DFB3}"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DCB44EE6-16AD-4D30-88DA-CFFA398CA6CB}" type="presParOf" srcId="{4F72C2E5-C0F0-49B9-9693-6A68F13804F4}" destId="{78707572-11B1-43F0-B56F-5E4AB636DFB3}" srcOrd="0" destOrd="0" presId="urn:microsoft.com/office/officeart/2005/8/layout/hChevron3"/>
    <dgm:cxn modelId="{B5A0383D-827F-4B43-BF57-BB2645579801}" type="presParOf" srcId="{4F72C2E5-C0F0-49B9-9693-6A68F13804F4}" destId="{DF1A3B44-7C86-47AC-889C-B1EF619618EA}" srcOrd="1" destOrd="0" presId="urn:microsoft.com/office/officeart/2005/8/layout/hChevron3"/>
    <dgm:cxn modelId="{B02547B5-16FE-4056-9D82-A693F608B9E5}" type="presParOf" srcId="{4F72C2E5-C0F0-49B9-9693-6A68F13804F4}" destId="{370B7215-43AF-46BF-A735-20A368491720}" srcOrd="2" destOrd="0" presId="urn:microsoft.com/office/officeart/2005/8/layout/hChevron3"/>
    <dgm:cxn modelId="{C9E9B7C0-4783-4558-B931-C8A01AE20510}" type="presParOf" srcId="{4F72C2E5-C0F0-49B9-9693-6A68F13804F4}" destId="{E079EB35-79C3-4272-8F6A-95B4FB054A82}" srcOrd="3" destOrd="0" presId="urn:microsoft.com/office/officeart/2005/8/layout/hChevron3"/>
    <dgm:cxn modelId="{D29EADEA-CD17-4BED-8E76-51EB430914E0}" type="presParOf" srcId="{4F72C2E5-C0F0-49B9-9693-6A68F13804F4}" destId="{A587EFE1-A3DE-4730-996C-C43C76C9687D}" srcOrd="4"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a:t>
          </a:r>
          <a:r>
            <a:rPr lang="zh-CN" altLang="en-US" sz="1400" u="none" dirty="0" smtClean="0">
              <a:solidFill>
                <a:schemeClr val="tx1"/>
              </a:solidFill>
            </a:rPr>
            <a:t>医疗的设计</a:t>
          </a:r>
          <a:endParaRPr lang="zh-CN" altLang="en-US" sz="1400" u="none"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a:t>
          </a:r>
          <a:r>
            <a:rPr lang="zh-CN" altLang="en-US" sz="1400" u="none" dirty="0" smtClean="0">
              <a:solidFill>
                <a:schemeClr val="tx1"/>
              </a:solidFill>
            </a:rPr>
            <a:t>医</a:t>
          </a:r>
          <a:r>
            <a:rPr lang="zh-CN" altLang="en-US" sz="1400" u="none" smtClean="0">
              <a:solidFill>
                <a:schemeClr val="tx1"/>
              </a:solidFill>
            </a:rPr>
            <a:t>疗的应用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a:t>
          </a:r>
          <a:r>
            <a:rPr lang="zh-CN" altLang="en-US" sz="1400" u="none" dirty="0" smtClean="0">
              <a:solidFill>
                <a:schemeClr val="tx1"/>
              </a:solidFill>
            </a:rPr>
            <a:t>医疗</a:t>
          </a:r>
          <a:r>
            <a:rPr lang="en-US" sz="1400" u="none" dirty="0" err="1" smtClean="0">
              <a:solidFill>
                <a:schemeClr val="tx1"/>
              </a:solidFill>
            </a:rPr>
            <a:t>概述</a:t>
          </a:r>
          <a:endParaRPr lang="zh-CN" altLang="en-US" sz="1400" u="none" dirty="0">
            <a:solidFill>
              <a:schemeClr val="tx1"/>
            </a:solidFill>
          </a:endParaRPr>
        </a:p>
      </dgm:t>
    </dgm:pt>
    <dgm:pt modelId="{C39CC968-0BF9-40F9-9F50-CB79325223BB}" type="sibTrans" cxnId="{2C7E0276-8840-4465-8DAD-478DA293BECB}">
      <dgm:prSet/>
      <dgm:spPr/>
      <dgm:t>
        <a:bodyPr/>
        <a:lstStyle/>
        <a:p>
          <a:endParaRPr lang="zh-CN" altLang="en-US" sz="1600"/>
        </a:p>
      </dgm:t>
    </dgm:pt>
    <dgm:pt modelId="{40134812-FDE4-4D83-BCC4-669066684F1D}" type="parTrans" cxnId="{2C7E0276-8840-4465-8DAD-478DA293BECB}">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47F9787C-858D-49DF-90AB-999C685FC52D}" type="presOf" srcId="{A62A7514-2DD7-41B7-80ED-F693EACC02A5}" destId="{4F72C2E5-C0F0-49B9-9693-6A68F13804F4}" srcOrd="0" destOrd="0" presId="urn:microsoft.com/office/officeart/2005/8/layout/hChevron3"/>
    <dgm:cxn modelId="{67835ED8-FAFA-453A-A227-B03F9CD730F7}" type="presOf" srcId="{1A422BF9-8E40-4D40-82F3-D7ADF7825116}" destId="{A587EFE1-A3DE-4730-996C-C43C76C9687D}" srcOrd="0" destOrd="0" presId="urn:microsoft.com/office/officeart/2005/8/layout/hChevron3"/>
    <dgm:cxn modelId="{B1A013C3-BD89-4374-AFF9-E98CDA16D90B}" srcId="{A62A7514-2DD7-41B7-80ED-F693EACC02A5}" destId="{BE7FC79C-9CFE-4C59-A295-EA1E3A68FF87}" srcOrd="1" destOrd="0" parTransId="{74763B2D-C6CD-4E8F-8938-2BFD9C1939E5}" sibTransId="{32B28509-5994-4D9D-AF45-70A62F913BDE}"/>
    <dgm:cxn modelId="{43D7BC29-E4C5-4C99-9D37-7669E1D6CE5E}" type="presOf" srcId="{4AFE0152-52EB-4B95-B7AD-68475D9B1B55}" destId="{78707572-11B1-43F0-B56F-5E4AB636DFB3}"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3906F97E-88C4-4922-8468-4A84A35A86C5}" type="presOf" srcId="{BE7FC79C-9CFE-4C59-A295-EA1E3A68FF87}" destId="{370B7215-43AF-46BF-A735-20A368491720}"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3E976187-C88E-49E9-9B32-52CE2C0811BC}" type="presParOf" srcId="{4F72C2E5-C0F0-49B9-9693-6A68F13804F4}" destId="{78707572-11B1-43F0-B56F-5E4AB636DFB3}" srcOrd="0" destOrd="0" presId="urn:microsoft.com/office/officeart/2005/8/layout/hChevron3"/>
    <dgm:cxn modelId="{F2A1D723-505E-4CF9-9D9A-59EEADD1AA4E}" type="presParOf" srcId="{4F72C2E5-C0F0-49B9-9693-6A68F13804F4}" destId="{DF1A3B44-7C86-47AC-889C-B1EF619618EA}" srcOrd="1" destOrd="0" presId="urn:microsoft.com/office/officeart/2005/8/layout/hChevron3"/>
    <dgm:cxn modelId="{63C99AE5-8643-440B-875A-498688F148BD}" type="presParOf" srcId="{4F72C2E5-C0F0-49B9-9693-6A68F13804F4}" destId="{370B7215-43AF-46BF-A735-20A368491720}" srcOrd="2" destOrd="0" presId="urn:microsoft.com/office/officeart/2005/8/layout/hChevron3"/>
    <dgm:cxn modelId="{B92D9AD6-70D5-49EC-9605-0ED58B415388}" type="presParOf" srcId="{4F72C2E5-C0F0-49B9-9693-6A68F13804F4}" destId="{E079EB35-79C3-4272-8F6A-95B4FB054A82}" srcOrd="3" destOrd="0" presId="urn:microsoft.com/office/officeart/2005/8/layout/hChevron3"/>
    <dgm:cxn modelId="{953DFC26-E586-47DD-8010-94176A9510FF}" type="presParOf" srcId="{4F72C2E5-C0F0-49B9-9693-6A68F13804F4}" destId="{A587EFE1-A3DE-4730-996C-C43C76C9687D}" srcOrd="4"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a:t>
          </a:r>
          <a:r>
            <a:rPr lang="zh-CN" altLang="en-US" sz="1400" u="none" dirty="0" smtClean="0">
              <a:solidFill>
                <a:schemeClr val="tx1"/>
              </a:solidFill>
            </a:rPr>
            <a:t>医疗的应用</a:t>
          </a:r>
          <a:endParaRPr lang="zh-CN" altLang="en-US" sz="1400" u="none"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a:t>
          </a:r>
          <a:r>
            <a:rPr lang="zh-CN" altLang="en-US" sz="1400" u="none" dirty="0" smtClean="0">
              <a:solidFill>
                <a:schemeClr val="tx1"/>
              </a:solidFill>
            </a:rPr>
            <a:t>医疗的概述</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a:t>
          </a:r>
          <a:r>
            <a:rPr lang="zh-CN" altLang="en-US" sz="1400" u="none" dirty="0" smtClean="0">
              <a:solidFill>
                <a:schemeClr val="tx1"/>
              </a:solidFill>
            </a:rPr>
            <a:t>医疗设计</a:t>
          </a:r>
          <a:endParaRPr lang="zh-CN" altLang="en-US" sz="1400" u="none" dirty="0">
            <a:solidFill>
              <a:schemeClr val="tx1"/>
            </a:solidFill>
          </a:endParaRPr>
        </a:p>
      </dgm:t>
    </dgm:pt>
    <dgm:pt modelId="{C39CC968-0BF9-40F9-9F50-CB79325223BB}" type="sibTrans" cxnId="{2C7E0276-8840-4465-8DAD-478DA293BECB}">
      <dgm:prSet/>
      <dgm:spPr/>
      <dgm:t>
        <a:bodyPr/>
        <a:lstStyle/>
        <a:p>
          <a:endParaRPr lang="zh-CN" altLang="en-US" sz="1600"/>
        </a:p>
      </dgm:t>
    </dgm:pt>
    <dgm:pt modelId="{40134812-FDE4-4D83-BCC4-669066684F1D}" type="parTrans" cxnId="{2C7E0276-8840-4465-8DAD-478DA293BECB}">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ScaleX="29725" custLinFactNeighborX="84039" custLinFactNeighborY="6383">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ScaleX="37101" custLinFactX="63926" custLinFactNeighborX="100000" custLinFactNeighborY="6383">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ScaleX="36135" custLinFactX="-46508" custLinFactNeighborX="-100000" custLinFactNeighborY="6383">
        <dgm:presLayoutVars>
          <dgm:bulletEnabled val="1"/>
        </dgm:presLayoutVars>
      </dgm:prSet>
      <dgm:spPr/>
      <dgm:t>
        <a:bodyPr/>
        <a:lstStyle/>
        <a:p>
          <a:endParaRPr lang="zh-CN" altLang="en-US"/>
        </a:p>
      </dgm:t>
    </dgm:pt>
  </dgm:ptLst>
  <dgm:cxnLst>
    <dgm:cxn modelId="{248056C6-8D75-4EBC-B7C0-FE1E2A151D68}" type="presOf" srcId="{1A422BF9-8E40-4D40-82F3-D7ADF7825116}" destId="{A587EFE1-A3DE-4730-996C-C43C76C9687D}" srcOrd="0" destOrd="0" presId="urn:microsoft.com/office/officeart/2005/8/layout/hChevron3"/>
    <dgm:cxn modelId="{66521E61-D917-4A06-941E-5B41B8378A6D}" type="presOf" srcId="{4AFE0152-52EB-4B95-B7AD-68475D9B1B55}" destId="{78707572-11B1-43F0-B56F-5E4AB636DFB3}" srcOrd="0" destOrd="0" presId="urn:microsoft.com/office/officeart/2005/8/layout/hChevron3"/>
    <dgm:cxn modelId="{B1A013C3-BD89-4374-AFF9-E98CDA16D90B}" srcId="{A62A7514-2DD7-41B7-80ED-F693EACC02A5}" destId="{BE7FC79C-9CFE-4C59-A295-EA1E3A68FF87}" srcOrd="1" destOrd="0" parTransId="{74763B2D-C6CD-4E8F-8938-2BFD9C1939E5}" sibTransId="{32B28509-5994-4D9D-AF45-70A62F913BDE}"/>
    <dgm:cxn modelId="{3DDAC3ED-AE9B-45AD-A106-1EA5D4D51533}"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3B12EA9-F3FD-466C-A1BC-44E33E32A765}" type="presOf" srcId="{A62A7514-2DD7-41B7-80ED-F693EACC02A5}" destId="{4F72C2E5-C0F0-49B9-9693-6A68F13804F4}" srcOrd="0" destOrd="0" presId="urn:microsoft.com/office/officeart/2005/8/layout/hChevron3"/>
    <dgm:cxn modelId="{60D46750-07FA-44A0-BA5E-12956D550B89}" srcId="{A62A7514-2DD7-41B7-80ED-F693EACC02A5}" destId="{1A422BF9-8E40-4D40-82F3-D7ADF7825116}" srcOrd="2" destOrd="0" parTransId="{53E6A745-B129-4611-A5BE-F9378C0D5FE5}" sibTransId="{F5487BCD-2C64-47A9-9CA1-D9FFA877489D}"/>
    <dgm:cxn modelId="{0EF198C0-B6AC-4A68-9B64-782865011FF6}" type="presParOf" srcId="{4F72C2E5-C0F0-49B9-9693-6A68F13804F4}" destId="{78707572-11B1-43F0-B56F-5E4AB636DFB3}" srcOrd="0" destOrd="0" presId="urn:microsoft.com/office/officeart/2005/8/layout/hChevron3"/>
    <dgm:cxn modelId="{5351E8B7-9C8C-43F4-8817-606640CFB399}" type="presParOf" srcId="{4F72C2E5-C0F0-49B9-9693-6A68F13804F4}" destId="{DF1A3B44-7C86-47AC-889C-B1EF619618EA}" srcOrd="1" destOrd="0" presId="urn:microsoft.com/office/officeart/2005/8/layout/hChevron3"/>
    <dgm:cxn modelId="{95E241D1-28D5-420D-BAA9-FFC2F0E92B6C}" type="presParOf" srcId="{4F72C2E5-C0F0-49B9-9693-6A68F13804F4}" destId="{370B7215-43AF-46BF-A735-20A368491720}" srcOrd="2" destOrd="0" presId="urn:microsoft.com/office/officeart/2005/8/layout/hChevron3"/>
    <dgm:cxn modelId="{4186875A-372E-496E-8C91-BEA092344A9E}" type="presParOf" srcId="{4F72C2E5-C0F0-49B9-9693-6A68F13804F4}" destId="{E079EB35-79C3-4272-8F6A-95B4FB054A82}" srcOrd="3" destOrd="0" presId="urn:microsoft.com/office/officeart/2005/8/layout/hChevron3"/>
    <dgm:cxn modelId="{AD010AB3-CBB1-466C-90E2-FB1EB8AA2E8C}" type="presParOf" srcId="{4F72C2E5-C0F0-49B9-9693-6A68F13804F4}" destId="{A587EFE1-A3DE-4730-996C-C43C76C9687D}" srcOrd="4"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C5F67BC-95DC-43BD-A476-0A0985D4EB4A}" type="doc">
      <dgm:prSet loTypeId="urn:microsoft.com/office/officeart/2005/8/layout/chevron2" loCatId="list" qsTypeId="urn:microsoft.com/office/officeart/2005/8/quickstyle/simple3" qsCatId="simple" csTypeId="urn:microsoft.com/office/officeart/2005/8/colors/colorful2" csCatId="colorful" phldr="1"/>
      <dgm:spPr/>
      <dgm:t>
        <a:bodyPr/>
        <a:lstStyle/>
        <a:p>
          <a:endParaRPr lang="zh-CN" altLang="en-US"/>
        </a:p>
      </dgm:t>
    </dgm:pt>
    <dgm:pt modelId="{618F0331-380F-4C2E-9272-845D76B83913}">
      <dgm:prSet phldrT="[文本]"/>
      <dgm:spPr/>
      <dgm:t>
        <a:bodyPr/>
        <a:lstStyle/>
        <a:p>
          <a:r>
            <a:rPr lang="en-US" altLang="zh-CN" dirty="0" smtClean="0"/>
            <a:t>1</a:t>
          </a:r>
          <a:endParaRPr lang="zh-CN" altLang="en-US" dirty="0"/>
        </a:p>
      </dgm:t>
    </dgm:pt>
    <dgm:pt modelId="{A3E0A52B-72C7-410B-80C5-F516BE6C82D9}" type="parTrans" cxnId="{7EDB32AF-E5BC-43D2-B38B-398CB6EEDECB}">
      <dgm:prSet/>
      <dgm:spPr/>
      <dgm:t>
        <a:bodyPr/>
        <a:lstStyle/>
        <a:p>
          <a:endParaRPr lang="zh-CN" altLang="en-US"/>
        </a:p>
      </dgm:t>
    </dgm:pt>
    <dgm:pt modelId="{1F4501CF-C4A4-4927-8494-45C2619F292D}" type="sibTrans" cxnId="{7EDB32AF-E5BC-43D2-B38B-398CB6EEDECB}">
      <dgm:prSet/>
      <dgm:spPr/>
      <dgm:t>
        <a:bodyPr/>
        <a:lstStyle/>
        <a:p>
          <a:endParaRPr lang="zh-CN" altLang="en-US"/>
        </a:p>
      </dgm:t>
    </dgm:pt>
    <dgm:pt modelId="{0577CFD7-D14E-4F1A-9330-729040DC69DA}">
      <dgm:prSet phldrT="[文本]"/>
      <dgm:spPr/>
      <dgm:t>
        <a:bodyPr/>
        <a:lstStyle/>
        <a:p>
          <a:r>
            <a:rPr lang="zh-CN" smtClean="0"/>
            <a:t>业务管理系统</a:t>
          </a:r>
          <a:endParaRPr lang="zh-CN" altLang="en-US" dirty="0"/>
        </a:p>
      </dgm:t>
    </dgm:pt>
    <dgm:pt modelId="{5AF75265-C87B-4373-8E79-7E02B9534610}" type="parTrans" cxnId="{59B289B2-792B-4AC6-9689-97CC6FA8B884}">
      <dgm:prSet/>
      <dgm:spPr/>
      <dgm:t>
        <a:bodyPr/>
        <a:lstStyle/>
        <a:p>
          <a:endParaRPr lang="zh-CN" altLang="en-US"/>
        </a:p>
      </dgm:t>
    </dgm:pt>
    <dgm:pt modelId="{2F8135D0-A7B0-4B44-A5D9-EACB1CC3A151}" type="sibTrans" cxnId="{59B289B2-792B-4AC6-9689-97CC6FA8B884}">
      <dgm:prSet/>
      <dgm:spPr/>
      <dgm:t>
        <a:bodyPr/>
        <a:lstStyle/>
        <a:p>
          <a:endParaRPr lang="zh-CN" altLang="en-US"/>
        </a:p>
      </dgm:t>
    </dgm:pt>
    <dgm:pt modelId="{8E44AADE-D927-496C-854D-7A9DE5196515}">
      <dgm:prSet phldrT="[文本]"/>
      <dgm:spPr/>
      <dgm:t>
        <a:bodyPr/>
        <a:lstStyle/>
        <a:p>
          <a:r>
            <a:rPr lang="en-US" altLang="zh-CN" dirty="0" smtClean="0"/>
            <a:t>2</a:t>
          </a:r>
          <a:endParaRPr lang="zh-CN" altLang="en-US" dirty="0"/>
        </a:p>
      </dgm:t>
    </dgm:pt>
    <dgm:pt modelId="{5654FE9C-3EC3-40C3-87BE-F7677BB9B8B9}" type="parTrans" cxnId="{8549E638-938B-42B7-806E-93449D1C4E3F}">
      <dgm:prSet/>
      <dgm:spPr/>
      <dgm:t>
        <a:bodyPr/>
        <a:lstStyle/>
        <a:p>
          <a:endParaRPr lang="zh-CN" altLang="en-US"/>
        </a:p>
      </dgm:t>
    </dgm:pt>
    <dgm:pt modelId="{3FBA6C6F-EEC5-4DDF-B13F-093366D92415}" type="sibTrans" cxnId="{8549E638-938B-42B7-806E-93449D1C4E3F}">
      <dgm:prSet/>
      <dgm:spPr/>
      <dgm:t>
        <a:bodyPr/>
        <a:lstStyle/>
        <a:p>
          <a:endParaRPr lang="zh-CN" altLang="en-US"/>
        </a:p>
      </dgm:t>
    </dgm:pt>
    <dgm:pt modelId="{3C356B03-CFEA-4405-AD6C-7188D975DD4D}">
      <dgm:prSet phldrT="[文本]"/>
      <dgm:spPr/>
      <dgm:t>
        <a:bodyPr/>
        <a:lstStyle/>
        <a:p>
          <a:r>
            <a:rPr lang="zh-CN" smtClean="0"/>
            <a:t>电子病历系统</a:t>
          </a:r>
          <a:endParaRPr lang="zh-CN" altLang="en-US" dirty="0"/>
        </a:p>
      </dgm:t>
    </dgm:pt>
    <dgm:pt modelId="{52FC2C30-E8D4-4314-A5DE-9C56BD9E891E}" type="parTrans" cxnId="{331D7871-43EA-40B7-BE5F-A23A257E38EA}">
      <dgm:prSet/>
      <dgm:spPr/>
      <dgm:t>
        <a:bodyPr/>
        <a:lstStyle/>
        <a:p>
          <a:endParaRPr lang="zh-CN" altLang="en-US"/>
        </a:p>
      </dgm:t>
    </dgm:pt>
    <dgm:pt modelId="{00AC0C0C-1A5C-46E9-A011-2F15D769558E}" type="sibTrans" cxnId="{331D7871-43EA-40B7-BE5F-A23A257E38EA}">
      <dgm:prSet/>
      <dgm:spPr/>
      <dgm:t>
        <a:bodyPr/>
        <a:lstStyle/>
        <a:p>
          <a:endParaRPr lang="zh-CN" altLang="en-US"/>
        </a:p>
      </dgm:t>
    </dgm:pt>
    <dgm:pt modelId="{6B423912-AC7C-4640-ADB4-67D2994BE351}">
      <dgm:prSet phldrT="[文本]"/>
      <dgm:spPr/>
      <dgm:t>
        <a:bodyPr/>
        <a:lstStyle/>
        <a:p>
          <a:r>
            <a:rPr lang="en-US" altLang="zh-CN" dirty="0" smtClean="0"/>
            <a:t>3</a:t>
          </a:r>
          <a:endParaRPr lang="zh-CN" altLang="en-US" dirty="0"/>
        </a:p>
      </dgm:t>
    </dgm:pt>
    <dgm:pt modelId="{08100F17-4516-459F-98AA-AFBA3F39F74B}" type="parTrans" cxnId="{2787AE24-EE20-496C-9EA5-4CC6CEF66979}">
      <dgm:prSet/>
      <dgm:spPr/>
      <dgm:t>
        <a:bodyPr/>
        <a:lstStyle/>
        <a:p>
          <a:endParaRPr lang="zh-CN" altLang="en-US"/>
        </a:p>
      </dgm:t>
    </dgm:pt>
    <dgm:pt modelId="{D4D9A998-D9EA-4E97-9C6D-5E1C1D0C54FE}" type="sibTrans" cxnId="{2787AE24-EE20-496C-9EA5-4CC6CEF66979}">
      <dgm:prSet/>
      <dgm:spPr/>
      <dgm:t>
        <a:bodyPr/>
        <a:lstStyle/>
        <a:p>
          <a:endParaRPr lang="zh-CN" altLang="en-US"/>
        </a:p>
      </dgm:t>
    </dgm:pt>
    <dgm:pt modelId="{41A6AFDA-F3E0-4960-872A-6895DE61EFF1}">
      <dgm:prSet phldrT="[文本]"/>
      <dgm:spPr/>
      <dgm:t>
        <a:bodyPr/>
        <a:lstStyle/>
        <a:p>
          <a:r>
            <a:rPr lang="zh-CN" dirty="0" smtClean="0"/>
            <a:t>临床应用系统</a:t>
          </a:r>
          <a:endParaRPr lang="zh-CN" altLang="en-US" dirty="0"/>
        </a:p>
      </dgm:t>
    </dgm:pt>
    <dgm:pt modelId="{9FD72C04-2C93-44EE-AF6F-ECA37751C0F4}" type="parTrans" cxnId="{E7D05CE8-6150-4500-9F19-AAE50B83B3CC}">
      <dgm:prSet/>
      <dgm:spPr/>
      <dgm:t>
        <a:bodyPr/>
        <a:lstStyle/>
        <a:p>
          <a:endParaRPr lang="zh-CN" altLang="en-US"/>
        </a:p>
      </dgm:t>
    </dgm:pt>
    <dgm:pt modelId="{F56DA015-3BB1-4D4B-A709-F5256EE33464}" type="sibTrans" cxnId="{E7D05CE8-6150-4500-9F19-AAE50B83B3CC}">
      <dgm:prSet/>
      <dgm:spPr/>
      <dgm:t>
        <a:bodyPr/>
        <a:lstStyle/>
        <a:p>
          <a:endParaRPr lang="zh-CN" altLang="en-US"/>
        </a:p>
      </dgm:t>
    </dgm:pt>
    <dgm:pt modelId="{44323D6C-B154-4EA7-912F-1998F05A49A7}">
      <dgm:prSet phldrT="[文本]"/>
      <dgm:spPr/>
      <dgm:t>
        <a:bodyPr/>
        <a:lstStyle/>
        <a:p>
          <a:r>
            <a:rPr lang="en-US" altLang="zh-CN" dirty="0" smtClean="0"/>
            <a:t>4</a:t>
          </a:r>
          <a:endParaRPr lang="zh-CN" altLang="en-US" dirty="0"/>
        </a:p>
      </dgm:t>
    </dgm:pt>
    <dgm:pt modelId="{00AEF50D-4CB5-4DE8-AC05-C3D874E405FF}" type="parTrans" cxnId="{1BF87B28-1AA5-499C-A4AA-D156F271C5A3}">
      <dgm:prSet/>
      <dgm:spPr/>
      <dgm:t>
        <a:bodyPr/>
        <a:lstStyle/>
        <a:p>
          <a:endParaRPr lang="zh-CN" altLang="en-US"/>
        </a:p>
      </dgm:t>
    </dgm:pt>
    <dgm:pt modelId="{F671F96A-B89F-4124-A89E-74594294237A}" type="sibTrans" cxnId="{1BF87B28-1AA5-499C-A4AA-D156F271C5A3}">
      <dgm:prSet/>
      <dgm:spPr/>
      <dgm:t>
        <a:bodyPr/>
        <a:lstStyle/>
        <a:p>
          <a:endParaRPr lang="zh-CN" altLang="en-US"/>
        </a:p>
      </dgm:t>
    </dgm:pt>
    <dgm:pt modelId="{0F30F08E-3567-472D-AA7C-28A2CD8109C8}">
      <dgm:prSet phldrT="[文本]"/>
      <dgm:spPr/>
      <dgm:t>
        <a:bodyPr/>
        <a:lstStyle/>
        <a:p>
          <a:r>
            <a:rPr lang="en-US" altLang="zh-CN" dirty="0" smtClean="0"/>
            <a:t>5</a:t>
          </a:r>
          <a:endParaRPr lang="zh-CN" altLang="en-US" dirty="0"/>
        </a:p>
      </dgm:t>
    </dgm:pt>
    <dgm:pt modelId="{D640DA34-2ED0-4DAB-B6AB-4B7F43D5441E}" type="parTrans" cxnId="{EFD7BC55-4E4B-43D0-91C7-59557F9CB116}">
      <dgm:prSet/>
      <dgm:spPr/>
      <dgm:t>
        <a:bodyPr/>
        <a:lstStyle/>
        <a:p>
          <a:endParaRPr lang="zh-CN" altLang="en-US"/>
        </a:p>
      </dgm:t>
    </dgm:pt>
    <dgm:pt modelId="{39E76B0D-C780-4689-BE02-ACC8B6E0C18E}" type="sibTrans" cxnId="{EFD7BC55-4E4B-43D0-91C7-59557F9CB116}">
      <dgm:prSet/>
      <dgm:spPr/>
      <dgm:t>
        <a:bodyPr/>
        <a:lstStyle/>
        <a:p>
          <a:endParaRPr lang="zh-CN" altLang="en-US"/>
        </a:p>
      </dgm:t>
    </dgm:pt>
    <dgm:pt modelId="{D0C1B4E0-5C94-42A5-AD2A-0FFD4F9442A1}">
      <dgm:prSet phldrT="[文本]"/>
      <dgm:spPr/>
      <dgm:t>
        <a:bodyPr/>
        <a:lstStyle/>
        <a:p>
          <a:r>
            <a:rPr lang="en-US" altLang="zh-CN" dirty="0" smtClean="0"/>
            <a:t>6</a:t>
          </a:r>
          <a:endParaRPr lang="zh-CN" altLang="en-US" dirty="0"/>
        </a:p>
      </dgm:t>
    </dgm:pt>
    <dgm:pt modelId="{C5045849-1BAD-4A0C-A1F6-64588CC51D51}" type="parTrans" cxnId="{BDE6769D-468C-4F33-9BCF-82B309B2E8E5}">
      <dgm:prSet/>
      <dgm:spPr/>
      <dgm:t>
        <a:bodyPr/>
        <a:lstStyle/>
        <a:p>
          <a:endParaRPr lang="zh-CN" altLang="en-US"/>
        </a:p>
      </dgm:t>
    </dgm:pt>
    <dgm:pt modelId="{CB14E1BE-550C-4734-87A2-7F5F6BA31E7E}" type="sibTrans" cxnId="{BDE6769D-468C-4F33-9BCF-82B309B2E8E5}">
      <dgm:prSet/>
      <dgm:spPr/>
      <dgm:t>
        <a:bodyPr/>
        <a:lstStyle/>
        <a:p>
          <a:endParaRPr lang="zh-CN" altLang="en-US"/>
        </a:p>
      </dgm:t>
    </dgm:pt>
    <dgm:pt modelId="{D6C37AE6-E7C6-4D59-9229-83F1ABB2B77F}">
      <dgm:prSet phldrT="[文本]"/>
      <dgm:spPr/>
      <dgm:t>
        <a:bodyPr/>
        <a:lstStyle/>
        <a:p>
          <a:r>
            <a:rPr lang="en-US" altLang="zh-CN" dirty="0" smtClean="0"/>
            <a:t>7</a:t>
          </a:r>
          <a:endParaRPr lang="zh-CN" altLang="en-US" dirty="0"/>
        </a:p>
      </dgm:t>
    </dgm:pt>
    <dgm:pt modelId="{24344981-F272-4982-AD52-B53F81B910C7}" type="parTrans" cxnId="{20B453AE-90F6-49E0-BC28-0CC35FF951EB}">
      <dgm:prSet/>
      <dgm:spPr/>
      <dgm:t>
        <a:bodyPr/>
        <a:lstStyle/>
        <a:p>
          <a:endParaRPr lang="zh-CN" altLang="en-US"/>
        </a:p>
      </dgm:t>
    </dgm:pt>
    <dgm:pt modelId="{D9B59622-EDFD-497F-AFD9-FE448F0F6DE6}" type="sibTrans" cxnId="{20B453AE-90F6-49E0-BC28-0CC35FF951EB}">
      <dgm:prSet/>
      <dgm:spPr/>
      <dgm:t>
        <a:bodyPr/>
        <a:lstStyle/>
        <a:p>
          <a:endParaRPr lang="zh-CN" altLang="en-US"/>
        </a:p>
      </dgm:t>
    </dgm:pt>
    <dgm:pt modelId="{570D799B-2576-40E7-92A7-2931B32E48B6}">
      <dgm:prSet phldrT="[文本]"/>
      <dgm:spPr/>
      <dgm:t>
        <a:bodyPr/>
        <a:lstStyle/>
        <a:p>
          <a:r>
            <a:rPr lang="zh-CN" dirty="0" smtClean="0"/>
            <a:t>慢性疾病管理系统</a:t>
          </a:r>
          <a:endParaRPr lang="zh-CN" altLang="en-US" dirty="0"/>
        </a:p>
      </dgm:t>
    </dgm:pt>
    <dgm:pt modelId="{BFC7FB8E-C9E3-4394-9729-EEB2655A9CB1}" type="parTrans" cxnId="{F0DB4E93-09CD-49AB-8718-E5DBF3E5B89D}">
      <dgm:prSet/>
      <dgm:spPr/>
      <dgm:t>
        <a:bodyPr/>
        <a:lstStyle/>
        <a:p>
          <a:endParaRPr lang="zh-CN" altLang="en-US"/>
        </a:p>
      </dgm:t>
    </dgm:pt>
    <dgm:pt modelId="{1B5BB494-4DF6-43D3-8635-4D6FD67EC766}" type="sibTrans" cxnId="{F0DB4E93-09CD-49AB-8718-E5DBF3E5B89D}">
      <dgm:prSet/>
      <dgm:spPr/>
      <dgm:t>
        <a:bodyPr/>
        <a:lstStyle/>
        <a:p>
          <a:endParaRPr lang="zh-CN" altLang="en-US"/>
        </a:p>
      </dgm:t>
    </dgm:pt>
    <dgm:pt modelId="{7E37FAE7-85B6-4C18-B7E3-591242BBBF43}">
      <dgm:prSet phldrT="[文本]"/>
      <dgm:spPr/>
      <dgm:t>
        <a:bodyPr/>
        <a:lstStyle/>
        <a:p>
          <a:r>
            <a:rPr lang="zh-CN" dirty="0" smtClean="0"/>
            <a:t>区域医疗信息交换系统</a:t>
          </a:r>
          <a:endParaRPr lang="zh-CN" altLang="en-US" dirty="0"/>
        </a:p>
      </dgm:t>
    </dgm:pt>
    <dgm:pt modelId="{405AFDF7-A319-4BDD-B942-633AA5491A24}" type="parTrans" cxnId="{B83D99A4-DEA2-4BC2-B335-55F14E39CE15}">
      <dgm:prSet/>
      <dgm:spPr/>
      <dgm:t>
        <a:bodyPr/>
        <a:lstStyle/>
        <a:p>
          <a:endParaRPr lang="zh-CN" altLang="en-US"/>
        </a:p>
      </dgm:t>
    </dgm:pt>
    <dgm:pt modelId="{99CF7772-4C21-4531-9A8E-5E4820A85773}" type="sibTrans" cxnId="{B83D99A4-DEA2-4BC2-B335-55F14E39CE15}">
      <dgm:prSet/>
      <dgm:spPr/>
      <dgm:t>
        <a:bodyPr/>
        <a:lstStyle/>
        <a:p>
          <a:endParaRPr lang="zh-CN" altLang="en-US"/>
        </a:p>
      </dgm:t>
    </dgm:pt>
    <dgm:pt modelId="{4591CE24-6D72-4FAD-87AD-F0EC6DF53D06}">
      <dgm:prSet phldrT="[文本]"/>
      <dgm:spPr/>
      <dgm:t>
        <a:bodyPr/>
        <a:lstStyle/>
        <a:p>
          <a:r>
            <a:rPr lang="zh-CN" dirty="0" smtClean="0"/>
            <a:t>临床支持决策系统</a:t>
          </a:r>
          <a:endParaRPr lang="zh-CN" altLang="en-US" dirty="0"/>
        </a:p>
      </dgm:t>
    </dgm:pt>
    <dgm:pt modelId="{22925474-CC4B-4F8C-94CC-03590F9C9358}" type="parTrans" cxnId="{AB772D10-C945-43B5-B8BD-F4B7624D51D8}">
      <dgm:prSet/>
      <dgm:spPr/>
      <dgm:t>
        <a:bodyPr/>
        <a:lstStyle/>
        <a:p>
          <a:endParaRPr lang="zh-CN" altLang="en-US"/>
        </a:p>
      </dgm:t>
    </dgm:pt>
    <dgm:pt modelId="{3E61F9B1-E9C8-42EE-80E2-19A8174F59C4}" type="sibTrans" cxnId="{AB772D10-C945-43B5-B8BD-F4B7624D51D8}">
      <dgm:prSet/>
      <dgm:spPr/>
      <dgm:t>
        <a:bodyPr/>
        <a:lstStyle/>
        <a:p>
          <a:endParaRPr lang="zh-CN" altLang="en-US"/>
        </a:p>
      </dgm:t>
    </dgm:pt>
    <dgm:pt modelId="{FCCAF8EA-40A1-49AB-A695-7B1165FCD67E}">
      <dgm:prSet phldrT="[文本]"/>
      <dgm:spPr/>
      <dgm:t>
        <a:bodyPr/>
        <a:lstStyle/>
        <a:p>
          <a:r>
            <a:rPr lang="zh-CN" dirty="0" smtClean="0"/>
            <a:t>公共健康卫生系统</a:t>
          </a:r>
          <a:endParaRPr lang="zh-CN" altLang="en-US" dirty="0"/>
        </a:p>
      </dgm:t>
    </dgm:pt>
    <dgm:pt modelId="{6232F7CB-CF77-4B02-9A13-23E38D96AB86}" type="parTrans" cxnId="{813E60E8-ACFC-46A3-A17C-6A570C04C165}">
      <dgm:prSet/>
      <dgm:spPr/>
      <dgm:t>
        <a:bodyPr/>
        <a:lstStyle/>
        <a:p>
          <a:endParaRPr lang="zh-CN" altLang="en-US"/>
        </a:p>
      </dgm:t>
    </dgm:pt>
    <dgm:pt modelId="{E0387190-7B23-4990-AE86-448D17A6B1FE}" type="sibTrans" cxnId="{813E60E8-ACFC-46A3-A17C-6A570C04C165}">
      <dgm:prSet/>
      <dgm:spPr/>
      <dgm:t>
        <a:bodyPr/>
        <a:lstStyle/>
        <a:p>
          <a:endParaRPr lang="zh-CN" altLang="en-US"/>
        </a:p>
      </dgm:t>
    </dgm:pt>
    <dgm:pt modelId="{285E6803-D7EA-474F-8DF4-492434942BE1}" type="pres">
      <dgm:prSet presAssocID="{DC5F67BC-95DC-43BD-A476-0A0985D4EB4A}" presName="linearFlow" presStyleCnt="0">
        <dgm:presLayoutVars>
          <dgm:dir/>
          <dgm:animLvl val="lvl"/>
          <dgm:resizeHandles val="exact"/>
        </dgm:presLayoutVars>
      </dgm:prSet>
      <dgm:spPr/>
    </dgm:pt>
    <dgm:pt modelId="{3762BE61-7EE8-4696-AB09-9E4A8465ED94}" type="pres">
      <dgm:prSet presAssocID="{618F0331-380F-4C2E-9272-845D76B83913}" presName="composite" presStyleCnt="0"/>
      <dgm:spPr/>
    </dgm:pt>
    <dgm:pt modelId="{DDCFE8A1-8917-4EE3-8D5D-4A9C4C2B6B38}" type="pres">
      <dgm:prSet presAssocID="{618F0331-380F-4C2E-9272-845D76B83913}" presName="parentText" presStyleLbl="alignNode1" presStyleIdx="0" presStyleCnt="7">
        <dgm:presLayoutVars>
          <dgm:chMax val="1"/>
          <dgm:bulletEnabled val="1"/>
        </dgm:presLayoutVars>
      </dgm:prSet>
      <dgm:spPr/>
    </dgm:pt>
    <dgm:pt modelId="{9B1D9808-5877-486C-ABD2-CD7C4EC049AB}" type="pres">
      <dgm:prSet presAssocID="{618F0331-380F-4C2E-9272-845D76B83913}" presName="descendantText" presStyleLbl="alignAcc1" presStyleIdx="0" presStyleCnt="7">
        <dgm:presLayoutVars>
          <dgm:bulletEnabled val="1"/>
        </dgm:presLayoutVars>
      </dgm:prSet>
      <dgm:spPr/>
      <dgm:t>
        <a:bodyPr/>
        <a:lstStyle/>
        <a:p>
          <a:endParaRPr lang="zh-CN" altLang="en-US"/>
        </a:p>
      </dgm:t>
    </dgm:pt>
    <dgm:pt modelId="{B6D869A3-7079-424E-857D-986A7F42A2AE}" type="pres">
      <dgm:prSet presAssocID="{1F4501CF-C4A4-4927-8494-45C2619F292D}" presName="sp" presStyleCnt="0"/>
      <dgm:spPr/>
    </dgm:pt>
    <dgm:pt modelId="{0EA660E5-3F82-4E44-8D1C-AB977DA68173}" type="pres">
      <dgm:prSet presAssocID="{8E44AADE-D927-496C-854D-7A9DE5196515}" presName="composite" presStyleCnt="0"/>
      <dgm:spPr/>
    </dgm:pt>
    <dgm:pt modelId="{0E2A84CD-72AB-4D29-A78C-7107F1BE5AF5}" type="pres">
      <dgm:prSet presAssocID="{8E44AADE-D927-496C-854D-7A9DE5196515}" presName="parentText" presStyleLbl="alignNode1" presStyleIdx="1" presStyleCnt="7">
        <dgm:presLayoutVars>
          <dgm:chMax val="1"/>
          <dgm:bulletEnabled val="1"/>
        </dgm:presLayoutVars>
      </dgm:prSet>
      <dgm:spPr/>
    </dgm:pt>
    <dgm:pt modelId="{84F062EE-E21E-479E-A86E-E792B131918F}" type="pres">
      <dgm:prSet presAssocID="{8E44AADE-D927-496C-854D-7A9DE5196515}" presName="descendantText" presStyleLbl="alignAcc1" presStyleIdx="1" presStyleCnt="7">
        <dgm:presLayoutVars>
          <dgm:bulletEnabled val="1"/>
        </dgm:presLayoutVars>
      </dgm:prSet>
      <dgm:spPr/>
      <dgm:t>
        <a:bodyPr/>
        <a:lstStyle/>
        <a:p>
          <a:endParaRPr lang="zh-CN" altLang="en-US"/>
        </a:p>
      </dgm:t>
    </dgm:pt>
    <dgm:pt modelId="{4CA85FEF-C9D9-4242-8663-2FF797D8F9BB}" type="pres">
      <dgm:prSet presAssocID="{3FBA6C6F-EEC5-4DDF-B13F-093366D92415}" presName="sp" presStyleCnt="0"/>
      <dgm:spPr/>
    </dgm:pt>
    <dgm:pt modelId="{76D56F83-89C1-4DE2-AB96-A091895BD387}" type="pres">
      <dgm:prSet presAssocID="{6B423912-AC7C-4640-ADB4-67D2994BE351}" presName="composite" presStyleCnt="0"/>
      <dgm:spPr/>
    </dgm:pt>
    <dgm:pt modelId="{E034D56D-2B47-4739-8A8C-F0064766756B}" type="pres">
      <dgm:prSet presAssocID="{6B423912-AC7C-4640-ADB4-67D2994BE351}" presName="parentText" presStyleLbl="alignNode1" presStyleIdx="2" presStyleCnt="7">
        <dgm:presLayoutVars>
          <dgm:chMax val="1"/>
          <dgm:bulletEnabled val="1"/>
        </dgm:presLayoutVars>
      </dgm:prSet>
      <dgm:spPr/>
    </dgm:pt>
    <dgm:pt modelId="{973FAE70-8B41-45E2-AF55-8D54CD2058E0}" type="pres">
      <dgm:prSet presAssocID="{6B423912-AC7C-4640-ADB4-67D2994BE351}" presName="descendantText" presStyleLbl="alignAcc1" presStyleIdx="2" presStyleCnt="7">
        <dgm:presLayoutVars>
          <dgm:bulletEnabled val="1"/>
        </dgm:presLayoutVars>
      </dgm:prSet>
      <dgm:spPr/>
      <dgm:t>
        <a:bodyPr/>
        <a:lstStyle/>
        <a:p>
          <a:endParaRPr lang="zh-CN" altLang="en-US"/>
        </a:p>
      </dgm:t>
    </dgm:pt>
    <dgm:pt modelId="{FF1E1CE5-334D-4443-9930-6747F521C21B}" type="pres">
      <dgm:prSet presAssocID="{D4D9A998-D9EA-4E97-9C6D-5E1C1D0C54FE}" presName="sp" presStyleCnt="0"/>
      <dgm:spPr/>
    </dgm:pt>
    <dgm:pt modelId="{5C1B7CC4-53E5-4F49-A666-EA1483BE5EE7}" type="pres">
      <dgm:prSet presAssocID="{44323D6C-B154-4EA7-912F-1998F05A49A7}" presName="composite" presStyleCnt="0"/>
      <dgm:spPr/>
    </dgm:pt>
    <dgm:pt modelId="{7B165689-B5F0-42C2-AA72-9B50AD3795F4}" type="pres">
      <dgm:prSet presAssocID="{44323D6C-B154-4EA7-912F-1998F05A49A7}" presName="parentText" presStyleLbl="alignNode1" presStyleIdx="3" presStyleCnt="7">
        <dgm:presLayoutVars>
          <dgm:chMax val="1"/>
          <dgm:bulletEnabled val="1"/>
        </dgm:presLayoutVars>
      </dgm:prSet>
      <dgm:spPr/>
      <dgm:t>
        <a:bodyPr/>
        <a:lstStyle/>
        <a:p>
          <a:endParaRPr lang="zh-CN" altLang="en-US"/>
        </a:p>
      </dgm:t>
    </dgm:pt>
    <dgm:pt modelId="{6E4241D8-5BAB-42F2-8C6B-1DC0213071DB}" type="pres">
      <dgm:prSet presAssocID="{44323D6C-B154-4EA7-912F-1998F05A49A7}" presName="descendantText" presStyleLbl="alignAcc1" presStyleIdx="3" presStyleCnt="7">
        <dgm:presLayoutVars>
          <dgm:bulletEnabled val="1"/>
        </dgm:presLayoutVars>
      </dgm:prSet>
      <dgm:spPr/>
    </dgm:pt>
    <dgm:pt modelId="{5004BF22-9887-46FF-8EBF-B8BD2C1887F2}" type="pres">
      <dgm:prSet presAssocID="{F671F96A-B89F-4124-A89E-74594294237A}" presName="sp" presStyleCnt="0"/>
      <dgm:spPr/>
    </dgm:pt>
    <dgm:pt modelId="{1CB56C61-93D6-4D30-AA23-73885832879B}" type="pres">
      <dgm:prSet presAssocID="{0F30F08E-3567-472D-AA7C-28A2CD8109C8}" presName="composite" presStyleCnt="0"/>
      <dgm:spPr/>
    </dgm:pt>
    <dgm:pt modelId="{99299F99-A121-415E-B561-0FB8CC63C8EC}" type="pres">
      <dgm:prSet presAssocID="{0F30F08E-3567-472D-AA7C-28A2CD8109C8}" presName="parentText" presStyleLbl="alignNode1" presStyleIdx="4" presStyleCnt="7">
        <dgm:presLayoutVars>
          <dgm:chMax val="1"/>
          <dgm:bulletEnabled val="1"/>
        </dgm:presLayoutVars>
      </dgm:prSet>
      <dgm:spPr/>
    </dgm:pt>
    <dgm:pt modelId="{8D53D21F-A900-4CA5-B81E-FB3BCFC7EC0A}" type="pres">
      <dgm:prSet presAssocID="{0F30F08E-3567-472D-AA7C-28A2CD8109C8}" presName="descendantText" presStyleLbl="alignAcc1" presStyleIdx="4" presStyleCnt="7">
        <dgm:presLayoutVars>
          <dgm:bulletEnabled val="1"/>
        </dgm:presLayoutVars>
      </dgm:prSet>
      <dgm:spPr/>
    </dgm:pt>
    <dgm:pt modelId="{839DE03D-D6BB-4A10-925F-20530ACB5016}" type="pres">
      <dgm:prSet presAssocID="{39E76B0D-C780-4689-BE02-ACC8B6E0C18E}" presName="sp" presStyleCnt="0"/>
      <dgm:spPr/>
    </dgm:pt>
    <dgm:pt modelId="{667B3F28-10B6-4721-B682-593DCBA7C3F4}" type="pres">
      <dgm:prSet presAssocID="{D0C1B4E0-5C94-42A5-AD2A-0FFD4F9442A1}" presName="composite" presStyleCnt="0"/>
      <dgm:spPr/>
    </dgm:pt>
    <dgm:pt modelId="{58F37D48-88D9-45BA-AC6D-2D404F76C832}" type="pres">
      <dgm:prSet presAssocID="{D0C1B4E0-5C94-42A5-AD2A-0FFD4F9442A1}" presName="parentText" presStyleLbl="alignNode1" presStyleIdx="5" presStyleCnt="7">
        <dgm:presLayoutVars>
          <dgm:chMax val="1"/>
          <dgm:bulletEnabled val="1"/>
        </dgm:presLayoutVars>
      </dgm:prSet>
      <dgm:spPr/>
    </dgm:pt>
    <dgm:pt modelId="{18CB77CB-57DD-4BC4-BB3D-92B7C244A033}" type="pres">
      <dgm:prSet presAssocID="{D0C1B4E0-5C94-42A5-AD2A-0FFD4F9442A1}" presName="descendantText" presStyleLbl="alignAcc1" presStyleIdx="5" presStyleCnt="7">
        <dgm:presLayoutVars>
          <dgm:bulletEnabled val="1"/>
        </dgm:presLayoutVars>
      </dgm:prSet>
      <dgm:spPr/>
    </dgm:pt>
    <dgm:pt modelId="{378B3BC2-35FB-4208-AC7E-07D3FFFA7376}" type="pres">
      <dgm:prSet presAssocID="{CB14E1BE-550C-4734-87A2-7F5F6BA31E7E}" presName="sp" presStyleCnt="0"/>
      <dgm:spPr/>
    </dgm:pt>
    <dgm:pt modelId="{CEF6EA46-8D5C-433C-98DA-1767163506D9}" type="pres">
      <dgm:prSet presAssocID="{D6C37AE6-E7C6-4D59-9229-83F1ABB2B77F}" presName="composite" presStyleCnt="0"/>
      <dgm:spPr/>
    </dgm:pt>
    <dgm:pt modelId="{8955F3A4-568A-4756-B9A3-6D5D4E1BEDF9}" type="pres">
      <dgm:prSet presAssocID="{D6C37AE6-E7C6-4D59-9229-83F1ABB2B77F}" presName="parentText" presStyleLbl="alignNode1" presStyleIdx="6" presStyleCnt="7">
        <dgm:presLayoutVars>
          <dgm:chMax val="1"/>
          <dgm:bulletEnabled val="1"/>
        </dgm:presLayoutVars>
      </dgm:prSet>
      <dgm:spPr/>
    </dgm:pt>
    <dgm:pt modelId="{32246FF8-18ED-437D-8C9C-D486376E6C3C}" type="pres">
      <dgm:prSet presAssocID="{D6C37AE6-E7C6-4D59-9229-83F1ABB2B77F}" presName="descendantText" presStyleLbl="alignAcc1" presStyleIdx="6" presStyleCnt="7">
        <dgm:presLayoutVars>
          <dgm:bulletEnabled val="1"/>
        </dgm:presLayoutVars>
      </dgm:prSet>
      <dgm:spPr/>
      <dgm:t>
        <a:bodyPr/>
        <a:lstStyle/>
        <a:p>
          <a:endParaRPr lang="zh-CN" altLang="en-US"/>
        </a:p>
      </dgm:t>
    </dgm:pt>
  </dgm:ptLst>
  <dgm:cxnLst>
    <dgm:cxn modelId="{42E03152-D19A-4370-89D3-740AEB596BD7}" type="presOf" srcId="{8E44AADE-D927-496C-854D-7A9DE5196515}" destId="{0E2A84CD-72AB-4D29-A78C-7107F1BE5AF5}" srcOrd="0" destOrd="0" presId="urn:microsoft.com/office/officeart/2005/8/layout/chevron2"/>
    <dgm:cxn modelId="{EF7C024A-68C9-4F91-B2FE-29D3F40D69AF}" type="presOf" srcId="{618F0331-380F-4C2E-9272-845D76B83913}" destId="{DDCFE8A1-8917-4EE3-8D5D-4A9C4C2B6B38}" srcOrd="0" destOrd="0" presId="urn:microsoft.com/office/officeart/2005/8/layout/chevron2"/>
    <dgm:cxn modelId="{813E60E8-ACFC-46A3-A17C-6A570C04C165}" srcId="{D6C37AE6-E7C6-4D59-9229-83F1ABB2B77F}" destId="{FCCAF8EA-40A1-49AB-A695-7B1165FCD67E}" srcOrd="0" destOrd="0" parTransId="{6232F7CB-CF77-4B02-9A13-23E38D96AB86}" sibTransId="{E0387190-7B23-4990-AE86-448D17A6B1FE}"/>
    <dgm:cxn modelId="{F0DB4E93-09CD-49AB-8718-E5DBF3E5B89D}" srcId="{44323D6C-B154-4EA7-912F-1998F05A49A7}" destId="{570D799B-2576-40E7-92A7-2931B32E48B6}" srcOrd="0" destOrd="0" parTransId="{BFC7FB8E-C9E3-4394-9729-EEB2655A9CB1}" sibTransId="{1B5BB494-4DF6-43D3-8635-4D6FD67EC766}"/>
    <dgm:cxn modelId="{CCC86ECA-600D-44EA-AC0A-0C0A9F8BAB25}" type="presOf" srcId="{0577CFD7-D14E-4F1A-9330-729040DC69DA}" destId="{9B1D9808-5877-486C-ABD2-CD7C4EC049AB}" srcOrd="0" destOrd="0" presId="urn:microsoft.com/office/officeart/2005/8/layout/chevron2"/>
    <dgm:cxn modelId="{93ABE335-B290-4E6F-B32C-DA0BCF7FB402}" type="presOf" srcId="{0F30F08E-3567-472D-AA7C-28A2CD8109C8}" destId="{99299F99-A121-415E-B561-0FB8CC63C8EC}" srcOrd="0" destOrd="0" presId="urn:microsoft.com/office/officeart/2005/8/layout/chevron2"/>
    <dgm:cxn modelId="{EDC203F1-8B02-46D3-B817-17CE854535DE}" type="presOf" srcId="{7E37FAE7-85B6-4C18-B7E3-591242BBBF43}" destId="{8D53D21F-A900-4CA5-B81E-FB3BCFC7EC0A}" srcOrd="0" destOrd="0" presId="urn:microsoft.com/office/officeart/2005/8/layout/chevron2"/>
    <dgm:cxn modelId="{331D7871-43EA-40B7-BE5F-A23A257E38EA}" srcId="{8E44AADE-D927-496C-854D-7A9DE5196515}" destId="{3C356B03-CFEA-4405-AD6C-7188D975DD4D}" srcOrd="0" destOrd="0" parTransId="{52FC2C30-E8D4-4314-A5DE-9C56BD9E891E}" sibTransId="{00AC0C0C-1A5C-46E9-A011-2F15D769558E}"/>
    <dgm:cxn modelId="{2787AE24-EE20-496C-9EA5-4CC6CEF66979}" srcId="{DC5F67BC-95DC-43BD-A476-0A0985D4EB4A}" destId="{6B423912-AC7C-4640-ADB4-67D2994BE351}" srcOrd="2" destOrd="0" parTransId="{08100F17-4516-459F-98AA-AFBA3F39F74B}" sibTransId="{D4D9A998-D9EA-4E97-9C6D-5E1C1D0C54FE}"/>
    <dgm:cxn modelId="{BDE6769D-468C-4F33-9BCF-82B309B2E8E5}" srcId="{DC5F67BC-95DC-43BD-A476-0A0985D4EB4A}" destId="{D0C1B4E0-5C94-42A5-AD2A-0FFD4F9442A1}" srcOrd="5" destOrd="0" parTransId="{C5045849-1BAD-4A0C-A1F6-64588CC51D51}" sibTransId="{CB14E1BE-550C-4734-87A2-7F5F6BA31E7E}"/>
    <dgm:cxn modelId="{1BF87B28-1AA5-499C-A4AA-D156F271C5A3}" srcId="{DC5F67BC-95DC-43BD-A476-0A0985D4EB4A}" destId="{44323D6C-B154-4EA7-912F-1998F05A49A7}" srcOrd="3" destOrd="0" parTransId="{00AEF50D-4CB5-4DE8-AC05-C3D874E405FF}" sibTransId="{F671F96A-B89F-4124-A89E-74594294237A}"/>
    <dgm:cxn modelId="{66FB65BB-7AC2-40CE-B9F8-F2D6DCAFC85E}" type="presOf" srcId="{DC5F67BC-95DC-43BD-A476-0A0985D4EB4A}" destId="{285E6803-D7EA-474F-8DF4-492434942BE1}" srcOrd="0" destOrd="0" presId="urn:microsoft.com/office/officeart/2005/8/layout/chevron2"/>
    <dgm:cxn modelId="{EFD7BC55-4E4B-43D0-91C7-59557F9CB116}" srcId="{DC5F67BC-95DC-43BD-A476-0A0985D4EB4A}" destId="{0F30F08E-3567-472D-AA7C-28A2CD8109C8}" srcOrd="4" destOrd="0" parTransId="{D640DA34-2ED0-4DAB-B6AB-4B7F43D5441E}" sibTransId="{39E76B0D-C780-4689-BE02-ACC8B6E0C18E}"/>
    <dgm:cxn modelId="{E7D05CE8-6150-4500-9F19-AAE50B83B3CC}" srcId="{6B423912-AC7C-4640-ADB4-67D2994BE351}" destId="{41A6AFDA-F3E0-4960-872A-6895DE61EFF1}" srcOrd="0" destOrd="0" parTransId="{9FD72C04-2C93-44EE-AF6F-ECA37751C0F4}" sibTransId="{F56DA015-3BB1-4D4B-A709-F5256EE33464}"/>
    <dgm:cxn modelId="{4CE2611B-2AAC-4D8A-AF6B-098F4A8806AB}" type="presOf" srcId="{D0C1B4E0-5C94-42A5-AD2A-0FFD4F9442A1}" destId="{58F37D48-88D9-45BA-AC6D-2D404F76C832}" srcOrd="0" destOrd="0" presId="urn:microsoft.com/office/officeart/2005/8/layout/chevron2"/>
    <dgm:cxn modelId="{1BBE8D47-353C-4932-8DC3-40FBF3FD29BB}" type="presOf" srcId="{44323D6C-B154-4EA7-912F-1998F05A49A7}" destId="{7B165689-B5F0-42C2-AA72-9B50AD3795F4}" srcOrd="0" destOrd="0" presId="urn:microsoft.com/office/officeart/2005/8/layout/chevron2"/>
    <dgm:cxn modelId="{4AA67102-0FFB-4B4C-B077-AD299DD4DE2A}" type="presOf" srcId="{FCCAF8EA-40A1-49AB-A695-7B1165FCD67E}" destId="{32246FF8-18ED-437D-8C9C-D486376E6C3C}" srcOrd="0" destOrd="0" presId="urn:microsoft.com/office/officeart/2005/8/layout/chevron2"/>
    <dgm:cxn modelId="{7EDB32AF-E5BC-43D2-B38B-398CB6EEDECB}" srcId="{DC5F67BC-95DC-43BD-A476-0A0985D4EB4A}" destId="{618F0331-380F-4C2E-9272-845D76B83913}" srcOrd="0" destOrd="0" parTransId="{A3E0A52B-72C7-410B-80C5-F516BE6C82D9}" sibTransId="{1F4501CF-C4A4-4927-8494-45C2619F292D}"/>
    <dgm:cxn modelId="{59B289B2-792B-4AC6-9689-97CC6FA8B884}" srcId="{618F0331-380F-4C2E-9272-845D76B83913}" destId="{0577CFD7-D14E-4F1A-9330-729040DC69DA}" srcOrd="0" destOrd="0" parTransId="{5AF75265-C87B-4373-8E79-7E02B9534610}" sibTransId="{2F8135D0-A7B0-4B44-A5D9-EACB1CC3A151}"/>
    <dgm:cxn modelId="{F4294A92-02C7-4740-BD45-C84AF40ED7ED}" type="presOf" srcId="{3C356B03-CFEA-4405-AD6C-7188D975DD4D}" destId="{84F062EE-E21E-479E-A86E-E792B131918F}" srcOrd="0" destOrd="0" presId="urn:microsoft.com/office/officeart/2005/8/layout/chevron2"/>
    <dgm:cxn modelId="{D9C157A7-C44B-4FDC-85CB-CF9C2A2FE950}" type="presOf" srcId="{41A6AFDA-F3E0-4960-872A-6895DE61EFF1}" destId="{973FAE70-8B41-45E2-AF55-8D54CD2058E0}" srcOrd="0" destOrd="0" presId="urn:microsoft.com/office/officeart/2005/8/layout/chevron2"/>
    <dgm:cxn modelId="{20B453AE-90F6-49E0-BC28-0CC35FF951EB}" srcId="{DC5F67BC-95DC-43BD-A476-0A0985D4EB4A}" destId="{D6C37AE6-E7C6-4D59-9229-83F1ABB2B77F}" srcOrd="6" destOrd="0" parTransId="{24344981-F272-4982-AD52-B53F81B910C7}" sibTransId="{D9B59622-EDFD-497F-AFD9-FE448F0F6DE6}"/>
    <dgm:cxn modelId="{9C07CE9F-C1D4-498C-B8A5-20747C03EF43}" type="presOf" srcId="{6B423912-AC7C-4640-ADB4-67D2994BE351}" destId="{E034D56D-2B47-4739-8A8C-F0064766756B}" srcOrd="0" destOrd="0" presId="urn:microsoft.com/office/officeart/2005/8/layout/chevron2"/>
    <dgm:cxn modelId="{DE060E80-6EEE-411B-80D9-CE04FD1AE1A3}" type="presOf" srcId="{4591CE24-6D72-4FAD-87AD-F0EC6DF53D06}" destId="{18CB77CB-57DD-4BC4-BB3D-92B7C244A033}" srcOrd="0" destOrd="0" presId="urn:microsoft.com/office/officeart/2005/8/layout/chevron2"/>
    <dgm:cxn modelId="{B83D99A4-DEA2-4BC2-B335-55F14E39CE15}" srcId="{0F30F08E-3567-472D-AA7C-28A2CD8109C8}" destId="{7E37FAE7-85B6-4C18-B7E3-591242BBBF43}" srcOrd="0" destOrd="0" parTransId="{405AFDF7-A319-4BDD-B942-633AA5491A24}" sibTransId="{99CF7772-4C21-4531-9A8E-5E4820A85773}"/>
    <dgm:cxn modelId="{B072A452-9606-41A6-8AA2-DE308E5FA9CC}" type="presOf" srcId="{570D799B-2576-40E7-92A7-2931B32E48B6}" destId="{6E4241D8-5BAB-42F2-8C6B-1DC0213071DB}" srcOrd="0" destOrd="0" presId="urn:microsoft.com/office/officeart/2005/8/layout/chevron2"/>
    <dgm:cxn modelId="{ADE8E150-43D3-40EA-B834-F82378211051}" type="presOf" srcId="{D6C37AE6-E7C6-4D59-9229-83F1ABB2B77F}" destId="{8955F3A4-568A-4756-B9A3-6D5D4E1BEDF9}" srcOrd="0" destOrd="0" presId="urn:microsoft.com/office/officeart/2005/8/layout/chevron2"/>
    <dgm:cxn modelId="{AB772D10-C945-43B5-B8BD-F4B7624D51D8}" srcId="{D0C1B4E0-5C94-42A5-AD2A-0FFD4F9442A1}" destId="{4591CE24-6D72-4FAD-87AD-F0EC6DF53D06}" srcOrd="0" destOrd="0" parTransId="{22925474-CC4B-4F8C-94CC-03590F9C9358}" sibTransId="{3E61F9B1-E9C8-42EE-80E2-19A8174F59C4}"/>
    <dgm:cxn modelId="{8549E638-938B-42B7-806E-93449D1C4E3F}" srcId="{DC5F67BC-95DC-43BD-A476-0A0985D4EB4A}" destId="{8E44AADE-D927-496C-854D-7A9DE5196515}" srcOrd="1" destOrd="0" parTransId="{5654FE9C-3EC3-40C3-87BE-F7677BB9B8B9}" sibTransId="{3FBA6C6F-EEC5-4DDF-B13F-093366D92415}"/>
    <dgm:cxn modelId="{A4D8F5A3-B9B2-440E-AC81-C4884F93FBDD}" type="presParOf" srcId="{285E6803-D7EA-474F-8DF4-492434942BE1}" destId="{3762BE61-7EE8-4696-AB09-9E4A8465ED94}" srcOrd="0" destOrd="0" presId="urn:microsoft.com/office/officeart/2005/8/layout/chevron2"/>
    <dgm:cxn modelId="{27E06F92-EDE2-4342-AB14-968071BC5AF4}" type="presParOf" srcId="{3762BE61-7EE8-4696-AB09-9E4A8465ED94}" destId="{DDCFE8A1-8917-4EE3-8D5D-4A9C4C2B6B38}" srcOrd="0" destOrd="0" presId="urn:microsoft.com/office/officeart/2005/8/layout/chevron2"/>
    <dgm:cxn modelId="{C40FE6D4-9AFF-4969-AFDE-C725836556D8}" type="presParOf" srcId="{3762BE61-7EE8-4696-AB09-9E4A8465ED94}" destId="{9B1D9808-5877-486C-ABD2-CD7C4EC049AB}" srcOrd="1" destOrd="0" presId="urn:microsoft.com/office/officeart/2005/8/layout/chevron2"/>
    <dgm:cxn modelId="{BD285FCF-60E3-4A97-B406-5FEB20AE8660}" type="presParOf" srcId="{285E6803-D7EA-474F-8DF4-492434942BE1}" destId="{B6D869A3-7079-424E-857D-986A7F42A2AE}" srcOrd="1" destOrd="0" presId="urn:microsoft.com/office/officeart/2005/8/layout/chevron2"/>
    <dgm:cxn modelId="{CC6DBE9D-A71A-4E5D-A5B5-4A982582D3F5}" type="presParOf" srcId="{285E6803-D7EA-474F-8DF4-492434942BE1}" destId="{0EA660E5-3F82-4E44-8D1C-AB977DA68173}" srcOrd="2" destOrd="0" presId="urn:microsoft.com/office/officeart/2005/8/layout/chevron2"/>
    <dgm:cxn modelId="{03F7E607-495E-42E5-9B5E-287CA6C1F482}" type="presParOf" srcId="{0EA660E5-3F82-4E44-8D1C-AB977DA68173}" destId="{0E2A84CD-72AB-4D29-A78C-7107F1BE5AF5}" srcOrd="0" destOrd="0" presId="urn:microsoft.com/office/officeart/2005/8/layout/chevron2"/>
    <dgm:cxn modelId="{3056361A-3BC7-4FE6-9F6A-AC1CFF95F413}" type="presParOf" srcId="{0EA660E5-3F82-4E44-8D1C-AB977DA68173}" destId="{84F062EE-E21E-479E-A86E-E792B131918F}" srcOrd="1" destOrd="0" presId="urn:microsoft.com/office/officeart/2005/8/layout/chevron2"/>
    <dgm:cxn modelId="{17FC1CB4-216C-4AF4-8AE4-57C055992FD6}" type="presParOf" srcId="{285E6803-D7EA-474F-8DF4-492434942BE1}" destId="{4CA85FEF-C9D9-4242-8663-2FF797D8F9BB}" srcOrd="3" destOrd="0" presId="urn:microsoft.com/office/officeart/2005/8/layout/chevron2"/>
    <dgm:cxn modelId="{C6060E7B-C663-4BF5-8D08-5E7978AEA662}" type="presParOf" srcId="{285E6803-D7EA-474F-8DF4-492434942BE1}" destId="{76D56F83-89C1-4DE2-AB96-A091895BD387}" srcOrd="4" destOrd="0" presId="urn:microsoft.com/office/officeart/2005/8/layout/chevron2"/>
    <dgm:cxn modelId="{E8333226-87F5-4BF5-93C2-6676F9DB64AF}" type="presParOf" srcId="{76D56F83-89C1-4DE2-AB96-A091895BD387}" destId="{E034D56D-2B47-4739-8A8C-F0064766756B}" srcOrd="0" destOrd="0" presId="urn:microsoft.com/office/officeart/2005/8/layout/chevron2"/>
    <dgm:cxn modelId="{6E202C5F-7E73-47C3-B853-28D2B120C9B7}" type="presParOf" srcId="{76D56F83-89C1-4DE2-AB96-A091895BD387}" destId="{973FAE70-8B41-45E2-AF55-8D54CD2058E0}" srcOrd="1" destOrd="0" presId="urn:microsoft.com/office/officeart/2005/8/layout/chevron2"/>
    <dgm:cxn modelId="{7F89ABAA-EF77-4DBC-9E2B-6133BB38ED97}" type="presParOf" srcId="{285E6803-D7EA-474F-8DF4-492434942BE1}" destId="{FF1E1CE5-334D-4443-9930-6747F521C21B}" srcOrd="5" destOrd="0" presId="urn:microsoft.com/office/officeart/2005/8/layout/chevron2"/>
    <dgm:cxn modelId="{97831E9E-0D05-4632-8F91-DEBF15D889F8}" type="presParOf" srcId="{285E6803-D7EA-474F-8DF4-492434942BE1}" destId="{5C1B7CC4-53E5-4F49-A666-EA1483BE5EE7}" srcOrd="6" destOrd="0" presId="urn:microsoft.com/office/officeart/2005/8/layout/chevron2"/>
    <dgm:cxn modelId="{051B4B08-4477-4522-9B87-8526C1B5F3D4}" type="presParOf" srcId="{5C1B7CC4-53E5-4F49-A666-EA1483BE5EE7}" destId="{7B165689-B5F0-42C2-AA72-9B50AD3795F4}" srcOrd="0" destOrd="0" presId="urn:microsoft.com/office/officeart/2005/8/layout/chevron2"/>
    <dgm:cxn modelId="{AF2E7D8B-8657-4DC6-B8E2-DAAC7D072CD2}" type="presParOf" srcId="{5C1B7CC4-53E5-4F49-A666-EA1483BE5EE7}" destId="{6E4241D8-5BAB-42F2-8C6B-1DC0213071DB}" srcOrd="1" destOrd="0" presId="urn:microsoft.com/office/officeart/2005/8/layout/chevron2"/>
    <dgm:cxn modelId="{8B42A678-A063-48C6-A79D-D37E1F4A0F99}" type="presParOf" srcId="{285E6803-D7EA-474F-8DF4-492434942BE1}" destId="{5004BF22-9887-46FF-8EBF-B8BD2C1887F2}" srcOrd="7" destOrd="0" presId="urn:microsoft.com/office/officeart/2005/8/layout/chevron2"/>
    <dgm:cxn modelId="{9B80D0D0-A538-4687-9809-BC81532FF7FD}" type="presParOf" srcId="{285E6803-D7EA-474F-8DF4-492434942BE1}" destId="{1CB56C61-93D6-4D30-AA23-73885832879B}" srcOrd="8" destOrd="0" presId="urn:microsoft.com/office/officeart/2005/8/layout/chevron2"/>
    <dgm:cxn modelId="{D333FB77-2AEF-41FD-B4B7-F05739620729}" type="presParOf" srcId="{1CB56C61-93D6-4D30-AA23-73885832879B}" destId="{99299F99-A121-415E-B561-0FB8CC63C8EC}" srcOrd="0" destOrd="0" presId="urn:microsoft.com/office/officeart/2005/8/layout/chevron2"/>
    <dgm:cxn modelId="{B3FF5ECC-D0D4-413F-828B-D8D4199829CA}" type="presParOf" srcId="{1CB56C61-93D6-4D30-AA23-73885832879B}" destId="{8D53D21F-A900-4CA5-B81E-FB3BCFC7EC0A}" srcOrd="1" destOrd="0" presId="urn:microsoft.com/office/officeart/2005/8/layout/chevron2"/>
    <dgm:cxn modelId="{DE0B482A-23F4-4921-8D08-31CC6CF47153}" type="presParOf" srcId="{285E6803-D7EA-474F-8DF4-492434942BE1}" destId="{839DE03D-D6BB-4A10-925F-20530ACB5016}" srcOrd="9" destOrd="0" presId="urn:microsoft.com/office/officeart/2005/8/layout/chevron2"/>
    <dgm:cxn modelId="{59BAEB30-B296-4CA1-9C03-FAB9107902EA}" type="presParOf" srcId="{285E6803-D7EA-474F-8DF4-492434942BE1}" destId="{667B3F28-10B6-4721-B682-593DCBA7C3F4}" srcOrd="10" destOrd="0" presId="urn:microsoft.com/office/officeart/2005/8/layout/chevron2"/>
    <dgm:cxn modelId="{47D69559-2FDF-45E4-BE03-AF150CE26362}" type="presParOf" srcId="{667B3F28-10B6-4721-B682-593DCBA7C3F4}" destId="{58F37D48-88D9-45BA-AC6D-2D404F76C832}" srcOrd="0" destOrd="0" presId="urn:microsoft.com/office/officeart/2005/8/layout/chevron2"/>
    <dgm:cxn modelId="{A47B3331-175C-4638-AC48-43406A5B48A5}" type="presParOf" srcId="{667B3F28-10B6-4721-B682-593DCBA7C3F4}" destId="{18CB77CB-57DD-4BC4-BB3D-92B7C244A033}" srcOrd="1" destOrd="0" presId="urn:microsoft.com/office/officeart/2005/8/layout/chevron2"/>
    <dgm:cxn modelId="{3F073CEC-D8ED-4101-BDF6-8D210D97E4FE}" type="presParOf" srcId="{285E6803-D7EA-474F-8DF4-492434942BE1}" destId="{378B3BC2-35FB-4208-AC7E-07D3FFFA7376}" srcOrd="11" destOrd="0" presId="urn:microsoft.com/office/officeart/2005/8/layout/chevron2"/>
    <dgm:cxn modelId="{71838E69-36CC-4293-88A5-8D4FD64BAF58}" type="presParOf" srcId="{285E6803-D7EA-474F-8DF4-492434942BE1}" destId="{CEF6EA46-8D5C-433C-98DA-1767163506D9}" srcOrd="12" destOrd="0" presId="urn:microsoft.com/office/officeart/2005/8/layout/chevron2"/>
    <dgm:cxn modelId="{FBA12A32-518D-4937-8ECC-545C7C57A8F3}" type="presParOf" srcId="{CEF6EA46-8D5C-433C-98DA-1767163506D9}" destId="{8955F3A4-568A-4756-B9A3-6D5D4E1BEDF9}" srcOrd="0" destOrd="0" presId="urn:microsoft.com/office/officeart/2005/8/layout/chevron2"/>
    <dgm:cxn modelId="{197B4238-A874-483C-8574-D2536D53BC50}" type="presParOf" srcId="{CEF6EA46-8D5C-433C-98DA-1767163506D9}" destId="{32246FF8-18ED-437D-8C9C-D486376E6C3C}"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707572-11B1-43F0-B56F-5E4AB636DFB3}">
      <dsp:nvSpPr>
        <dsp:cNvPr id="0" name=""/>
        <dsp:cNvSpPr/>
      </dsp:nvSpPr>
      <dsp:spPr>
        <a:xfrm>
          <a:off x="0" y="0"/>
          <a:ext cx="2964816" cy="357189"/>
        </a:xfrm>
        <a:prstGeom prst="homePlate">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en-US" sz="1400" u="none" kern="1200" dirty="0" smtClean="0"/>
            <a:t> </a:t>
          </a:r>
          <a:r>
            <a:rPr lang="en-US" sz="1400" u="none" kern="1200" dirty="0" err="1" smtClean="0">
              <a:solidFill>
                <a:schemeClr val="tx1"/>
              </a:solidFill>
            </a:rPr>
            <a:t>智能</a:t>
          </a:r>
          <a:r>
            <a:rPr lang="zh-CN" altLang="en-US" sz="1400" u="none" kern="1200" dirty="0" smtClean="0">
              <a:solidFill>
                <a:schemeClr val="tx1"/>
              </a:solidFill>
            </a:rPr>
            <a:t>医疗</a:t>
          </a:r>
          <a:r>
            <a:rPr lang="en-US" sz="1400" u="none" kern="1200" dirty="0" err="1" smtClean="0">
              <a:solidFill>
                <a:schemeClr val="tx1"/>
              </a:solidFill>
            </a:rPr>
            <a:t>概述</a:t>
          </a:r>
          <a:endParaRPr lang="zh-CN" altLang="en-US" sz="1400" u="none" kern="1200" dirty="0">
            <a:solidFill>
              <a:schemeClr val="tx1"/>
            </a:solidFill>
          </a:endParaRPr>
        </a:p>
      </dsp:txBody>
      <dsp:txXfrm>
        <a:off x="0" y="0"/>
        <a:ext cx="2875519" cy="357189"/>
      </dsp:txXfrm>
    </dsp:sp>
    <dsp:sp modelId="{370B7215-43AF-46BF-A735-20A368491720}">
      <dsp:nvSpPr>
        <dsp:cNvPr id="0" name=""/>
        <dsp:cNvSpPr/>
      </dsp:nvSpPr>
      <dsp:spPr>
        <a:xfrm>
          <a:off x="2268172" y="0"/>
          <a:ext cx="2964816" cy="357189"/>
        </a:xfrm>
        <a:prstGeom prst="chevron">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en-US" sz="1400" u="none" kern="1200" dirty="0" err="1" smtClean="0">
              <a:solidFill>
                <a:schemeClr val="tx1"/>
              </a:solidFill>
            </a:rPr>
            <a:t>智能</a:t>
          </a:r>
          <a:r>
            <a:rPr lang="zh-CN" altLang="en-US" sz="1400" u="none" kern="1200" dirty="0" smtClean="0">
              <a:solidFill>
                <a:schemeClr val="tx1"/>
              </a:solidFill>
            </a:rPr>
            <a:t>医疗的设计</a:t>
          </a:r>
          <a:endParaRPr lang="zh-CN" altLang="en-US" sz="1400" kern="1200" dirty="0">
            <a:solidFill>
              <a:schemeClr val="tx1"/>
            </a:solidFill>
          </a:endParaRPr>
        </a:p>
      </dsp:txBody>
      <dsp:txXfrm>
        <a:off x="2446767" y="0"/>
        <a:ext cx="2607627" cy="357189"/>
      </dsp:txXfrm>
    </dsp:sp>
    <dsp:sp modelId="{A587EFE1-A3DE-4730-996C-C43C76C9687D}">
      <dsp:nvSpPr>
        <dsp:cNvPr id="0" name=""/>
        <dsp:cNvSpPr/>
      </dsp:nvSpPr>
      <dsp:spPr>
        <a:xfrm>
          <a:off x="4750487" y="0"/>
          <a:ext cx="2964816" cy="357189"/>
        </a:xfrm>
        <a:prstGeom prst="chevron">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en-US" sz="1400" u="none" kern="1200" dirty="0" err="1" smtClean="0">
              <a:solidFill>
                <a:schemeClr val="tx1"/>
              </a:solidFill>
            </a:rPr>
            <a:t>智能</a:t>
          </a:r>
          <a:r>
            <a:rPr lang="zh-CN" altLang="en-US" sz="1400" u="none" kern="1200" dirty="0" smtClean="0">
              <a:solidFill>
                <a:schemeClr val="tx1"/>
              </a:solidFill>
            </a:rPr>
            <a:t>医疗的应用</a:t>
          </a:r>
          <a:endParaRPr lang="zh-CN" altLang="en-US" sz="1400" kern="1200" dirty="0">
            <a:solidFill>
              <a:schemeClr val="tx1"/>
            </a:solidFill>
          </a:endParaRPr>
        </a:p>
      </dsp:txBody>
      <dsp:txXfrm>
        <a:off x="4929082" y="0"/>
        <a:ext cx="2607627" cy="35718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707572-11B1-43F0-B56F-5E4AB636DFB3}">
      <dsp:nvSpPr>
        <dsp:cNvPr id="0" name=""/>
        <dsp:cNvSpPr/>
      </dsp:nvSpPr>
      <dsp:spPr>
        <a:xfrm>
          <a:off x="0" y="0"/>
          <a:ext cx="2964816" cy="357189"/>
        </a:xfrm>
        <a:prstGeom prst="homePlate">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en-US" sz="1400" u="none" kern="1200" dirty="0" smtClean="0"/>
            <a:t> </a:t>
          </a:r>
          <a:r>
            <a:rPr lang="en-US" sz="1400" u="none" kern="1200" dirty="0" err="1" smtClean="0">
              <a:solidFill>
                <a:schemeClr val="tx1"/>
              </a:solidFill>
            </a:rPr>
            <a:t>智能</a:t>
          </a:r>
          <a:r>
            <a:rPr lang="zh-CN" altLang="en-US" sz="1400" u="none" kern="1200" dirty="0" smtClean="0">
              <a:solidFill>
                <a:schemeClr val="tx1"/>
              </a:solidFill>
            </a:rPr>
            <a:t>医疗</a:t>
          </a:r>
          <a:r>
            <a:rPr lang="en-US" sz="1400" u="none" kern="1200" dirty="0" err="1" smtClean="0">
              <a:solidFill>
                <a:schemeClr val="tx1"/>
              </a:solidFill>
            </a:rPr>
            <a:t>概述</a:t>
          </a:r>
          <a:endParaRPr lang="zh-CN" altLang="en-US" sz="1400" u="none" kern="1200" dirty="0">
            <a:solidFill>
              <a:schemeClr val="tx1"/>
            </a:solidFill>
          </a:endParaRPr>
        </a:p>
      </dsp:txBody>
      <dsp:txXfrm>
        <a:off x="0" y="0"/>
        <a:ext cx="2875519" cy="357189"/>
      </dsp:txXfrm>
    </dsp:sp>
    <dsp:sp modelId="{370B7215-43AF-46BF-A735-20A368491720}">
      <dsp:nvSpPr>
        <dsp:cNvPr id="0" name=""/>
        <dsp:cNvSpPr/>
      </dsp:nvSpPr>
      <dsp:spPr>
        <a:xfrm>
          <a:off x="2268172" y="0"/>
          <a:ext cx="2964816" cy="357189"/>
        </a:xfrm>
        <a:prstGeom prst="chevron">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en-US" sz="1400" u="none" kern="1200" dirty="0" err="1" smtClean="0">
              <a:solidFill>
                <a:schemeClr val="tx1"/>
              </a:solidFill>
            </a:rPr>
            <a:t>智能</a:t>
          </a:r>
          <a:r>
            <a:rPr lang="zh-CN" altLang="en-US" sz="1400" u="none" kern="1200" dirty="0" smtClean="0">
              <a:solidFill>
                <a:schemeClr val="tx1"/>
              </a:solidFill>
            </a:rPr>
            <a:t>医疗的设计</a:t>
          </a:r>
          <a:endParaRPr lang="zh-CN" altLang="en-US" sz="1400" u="none" kern="1200" dirty="0">
            <a:solidFill>
              <a:schemeClr val="tx1"/>
            </a:solidFill>
          </a:endParaRPr>
        </a:p>
      </dsp:txBody>
      <dsp:txXfrm>
        <a:off x="2446767" y="0"/>
        <a:ext cx="2607627" cy="357189"/>
      </dsp:txXfrm>
    </dsp:sp>
    <dsp:sp modelId="{A587EFE1-A3DE-4730-996C-C43C76C9687D}">
      <dsp:nvSpPr>
        <dsp:cNvPr id="0" name=""/>
        <dsp:cNvSpPr/>
      </dsp:nvSpPr>
      <dsp:spPr>
        <a:xfrm>
          <a:off x="4750487" y="0"/>
          <a:ext cx="2964816" cy="357189"/>
        </a:xfrm>
        <a:prstGeom prst="chevron">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en-US" sz="1400" u="none" kern="1200" dirty="0" err="1" smtClean="0">
              <a:solidFill>
                <a:schemeClr val="tx1"/>
              </a:solidFill>
            </a:rPr>
            <a:t>智能</a:t>
          </a:r>
          <a:r>
            <a:rPr lang="zh-CN" altLang="en-US" sz="1400" u="none" kern="1200" dirty="0" smtClean="0">
              <a:solidFill>
                <a:schemeClr val="tx1"/>
              </a:solidFill>
            </a:rPr>
            <a:t>医</a:t>
          </a:r>
          <a:r>
            <a:rPr lang="zh-CN" altLang="en-US" sz="1400" u="none" kern="1200" smtClean="0">
              <a:solidFill>
                <a:schemeClr val="tx1"/>
              </a:solidFill>
            </a:rPr>
            <a:t>疗的应用</a:t>
          </a:r>
          <a:endParaRPr lang="zh-CN" altLang="en-US" sz="1400" kern="1200" dirty="0">
            <a:solidFill>
              <a:schemeClr val="tx1"/>
            </a:solidFill>
          </a:endParaRPr>
        </a:p>
      </dsp:txBody>
      <dsp:txXfrm>
        <a:off x="4929082" y="0"/>
        <a:ext cx="2607627" cy="3571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8707572-11B1-43F0-B56F-5E4AB636DFB3}">
      <dsp:nvSpPr>
        <dsp:cNvPr id="0" name=""/>
        <dsp:cNvSpPr/>
      </dsp:nvSpPr>
      <dsp:spPr>
        <a:xfrm>
          <a:off x="2762235" y="0"/>
          <a:ext cx="2320981" cy="357189"/>
        </a:xfrm>
        <a:prstGeom prst="homePlate">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5344"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en-US" sz="1400" u="none" kern="1200" dirty="0" smtClean="0"/>
            <a:t> </a:t>
          </a:r>
          <a:r>
            <a:rPr lang="en-US" sz="1400" u="none" kern="1200" dirty="0" err="1" smtClean="0">
              <a:solidFill>
                <a:schemeClr val="tx1"/>
              </a:solidFill>
            </a:rPr>
            <a:t>智能</a:t>
          </a:r>
          <a:r>
            <a:rPr lang="zh-CN" altLang="en-US" sz="1400" u="none" kern="1200" dirty="0" smtClean="0">
              <a:solidFill>
                <a:schemeClr val="tx1"/>
              </a:solidFill>
            </a:rPr>
            <a:t>医疗设计</a:t>
          </a:r>
          <a:endParaRPr lang="zh-CN" altLang="en-US" sz="1400" u="none" kern="1200" dirty="0">
            <a:solidFill>
              <a:schemeClr val="tx1"/>
            </a:solidFill>
          </a:endParaRPr>
        </a:p>
      </dsp:txBody>
      <dsp:txXfrm>
        <a:off x="2762235" y="0"/>
        <a:ext cx="2231684" cy="357189"/>
      </dsp:txXfrm>
    </dsp:sp>
    <dsp:sp modelId="{370B7215-43AF-46BF-A735-20A368491720}">
      <dsp:nvSpPr>
        <dsp:cNvPr id="0" name=""/>
        <dsp:cNvSpPr/>
      </dsp:nvSpPr>
      <dsp:spPr>
        <a:xfrm>
          <a:off x="4918899" y="0"/>
          <a:ext cx="2896912" cy="357189"/>
        </a:xfrm>
        <a:prstGeom prst="chevron">
          <a:avLst/>
        </a:prstGeom>
        <a:solidFill>
          <a:srgbClr val="FF66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en-US" sz="1400" u="none" kern="1200" dirty="0" err="1" smtClean="0">
              <a:solidFill>
                <a:schemeClr val="tx1"/>
              </a:solidFill>
            </a:rPr>
            <a:t>智能</a:t>
          </a:r>
          <a:r>
            <a:rPr lang="zh-CN" altLang="en-US" sz="1400" u="none" kern="1200" dirty="0" smtClean="0">
              <a:solidFill>
                <a:schemeClr val="tx1"/>
              </a:solidFill>
            </a:rPr>
            <a:t>医疗的应用</a:t>
          </a:r>
          <a:endParaRPr lang="zh-CN" altLang="en-US" sz="1400" u="none" kern="1200" dirty="0">
            <a:solidFill>
              <a:schemeClr val="tx1"/>
            </a:solidFill>
          </a:endParaRPr>
        </a:p>
      </dsp:txBody>
      <dsp:txXfrm>
        <a:off x="5097494" y="0"/>
        <a:ext cx="2539723" cy="357189"/>
      </dsp:txXfrm>
    </dsp:sp>
    <dsp:sp modelId="{A587EFE1-A3DE-4730-996C-C43C76C9687D}">
      <dsp:nvSpPr>
        <dsp:cNvPr id="0" name=""/>
        <dsp:cNvSpPr/>
      </dsp:nvSpPr>
      <dsp:spPr>
        <a:xfrm>
          <a:off x="0" y="0"/>
          <a:ext cx="2821485" cy="357189"/>
        </a:xfrm>
        <a:prstGeom prst="chevron">
          <a:avLst/>
        </a:prstGeom>
        <a:solidFill>
          <a:srgbClr val="FFCC66"/>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008" tIns="42672" rIns="21336" bIns="42672" numCol="1" spcCol="1270" anchor="ctr" anchorCtr="0">
          <a:noAutofit/>
        </a:bodyPr>
        <a:lstStyle/>
        <a:p>
          <a:pPr lvl="0" algn="l" defTabSz="711200">
            <a:lnSpc>
              <a:spcPct val="90000"/>
            </a:lnSpc>
            <a:spcBef>
              <a:spcPct val="0"/>
            </a:spcBef>
            <a:spcAft>
              <a:spcPct val="35000"/>
            </a:spcAft>
          </a:pPr>
          <a:r>
            <a:rPr lang="en-US" sz="1600" u="none" kern="1200" dirty="0" smtClean="0"/>
            <a:t>    </a:t>
          </a:r>
          <a:r>
            <a:rPr lang="en-US" sz="1400" u="none" kern="1200" dirty="0" err="1" smtClean="0">
              <a:solidFill>
                <a:schemeClr val="tx1"/>
              </a:solidFill>
            </a:rPr>
            <a:t>智能</a:t>
          </a:r>
          <a:r>
            <a:rPr lang="zh-CN" altLang="en-US" sz="1400" u="none" kern="1200" dirty="0" smtClean="0">
              <a:solidFill>
                <a:schemeClr val="tx1"/>
              </a:solidFill>
            </a:rPr>
            <a:t>医疗的概述</a:t>
          </a:r>
          <a:endParaRPr lang="zh-CN" altLang="en-US" sz="1400" kern="1200" dirty="0">
            <a:solidFill>
              <a:schemeClr val="tx1"/>
            </a:solidFill>
          </a:endParaRPr>
        </a:p>
      </dsp:txBody>
      <dsp:txXfrm>
        <a:off x="178595" y="0"/>
        <a:ext cx="2464296" cy="35718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CFE8A1-8917-4EE3-8D5D-4A9C4C2B6B38}">
      <dsp:nvSpPr>
        <dsp:cNvPr id="0" name=""/>
        <dsp:cNvSpPr/>
      </dsp:nvSpPr>
      <dsp:spPr>
        <a:xfrm rot="5400000">
          <a:off x="-116430" y="117376"/>
          <a:ext cx="776202" cy="543341"/>
        </a:xfrm>
        <a:prstGeom prst="chevron">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w="9525" cap="flat" cmpd="sng" algn="ctr">
          <a:solidFill>
            <a:schemeClr val="accent2">
              <a:hueOff val="0"/>
              <a:satOff val="0"/>
              <a:lumOff val="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kern="1200" dirty="0" smtClean="0"/>
            <a:t>1</a:t>
          </a:r>
          <a:endParaRPr lang="zh-CN" altLang="en-US" sz="1600" kern="1200" dirty="0"/>
        </a:p>
      </dsp:txBody>
      <dsp:txXfrm rot="-5400000">
        <a:off x="1" y="272617"/>
        <a:ext cx="543341" cy="232861"/>
      </dsp:txXfrm>
    </dsp:sp>
    <dsp:sp modelId="{9B1D9808-5877-486C-ABD2-CD7C4EC049AB}">
      <dsp:nvSpPr>
        <dsp:cNvPr id="0" name=""/>
        <dsp:cNvSpPr/>
      </dsp:nvSpPr>
      <dsp:spPr>
        <a:xfrm rot="5400000">
          <a:off x="2760881" y="-2216592"/>
          <a:ext cx="504531" cy="4939610"/>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smtClean="0"/>
            <a:t>业务管理系统</a:t>
          </a:r>
          <a:endParaRPr lang="zh-CN" altLang="en-US" sz="2800" kern="1200" dirty="0"/>
        </a:p>
      </dsp:txBody>
      <dsp:txXfrm rot="-5400000">
        <a:off x="543342" y="25576"/>
        <a:ext cx="4914981" cy="455273"/>
      </dsp:txXfrm>
    </dsp:sp>
    <dsp:sp modelId="{0E2A84CD-72AB-4D29-A78C-7107F1BE5AF5}">
      <dsp:nvSpPr>
        <dsp:cNvPr id="0" name=""/>
        <dsp:cNvSpPr/>
      </dsp:nvSpPr>
      <dsp:spPr>
        <a:xfrm rot="5400000">
          <a:off x="-116430" y="809225"/>
          <a:ext cx="776202" cy="543341"/>
        </a:xfrm>
        <a:prstGeom prst="chevron">
          <a:avLst/>
        </a:prstGeom>
        <a:gradFill rotWithShape="0">
          <a:gsLst>
            <a:gs pos="0">
              <a:schemeClr val="accent2">
                <a:hueOff val="-2400000"/>
                <a:satOff val="-8334"/>
                <a:lumOff val="10000"/>
                <a:alphaOff val="0"/>
                <a:tint val="50000"/>
                <a:satMod val="300000"/>
              </a:schemeClr>
            </a:gs>
            <a:gs pos="35000">
              <a:schemeClr val="accent2">
                <a:hueOff val="-2400000"/>
                <a:satOff val="-8334"/>
                <a:lumOff val="10000"/>
                <a:alphaOff val="0"/>
                <a:tint val="37000"/>
                <a:satMod val="300000"/>
              </a:schemeClr>
            </a:gs>
            <a:gs pos="100000">
              <a:schemeClr val="accent2">
                <a:hueOff val="-2400000"/>
                <a:satOff val="-8334"/>
                <a:lumOff val="10000"/>
                <a:alphaOff val="0"/>
                <a:tint val="15000"/>
                <a:satMod val="350000"/>
              </a:schemeClr>
            </a:gs>
          </a:gsLst>
          <a:lin ang="16200000" scaled="1"/>
        </a:gradFill>
        <a:ln w="9525" cap="flat" cmpd="sng" algn="ctr">
          <a:solidFill>
            <a:schemeClr val="accent2">
              <a:hueOff val="-2400000"/>
              <a:satOff val="-8334"/>
              <a:lumOff val="1000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kern="1200" dirty="0" smtClean="0"/>
            <a:t>2</a:t>
          </a:r>
          <a:endParaRPr lang="zh-CN" altLang="en-US" sz="1600" kern="1200" dirty="0"/>
        </a:p>
      </dsp:txBody>
      <dsp:txXfrm rot="-5400000">
        <a:off x="1" y="964466"/>
        <a:ext cx="543341" cy="232861"/>
      </dsp:txXfrm>
    </dsp:sp>
    <dsp:sp modelId="{84F062EE-E21E-479E-A86E-E792B131918F}">
      <dsp:nvSpPr>
        <dsp:cNvPr id="0" name=""/>
        <dsp:cNvSpPr/>
      </dsp:nvSpPr>
      <dsp:spPr>
        <a:xfrm rot="5400000">
          <a:off x="2760881" y="-1524744"/>
          <a:ext cx="504531" cy="4939610"/>
        </a:xfrm>
        <a:prstGeom prst="round2SameRect">
          <a:avLst/>
        </a:prstGeom>
        <a:solidFill>
          <a:schemeClr val="lt1">
            <a:alpha val="90000"/>
            <a:hueOff val="0"/>
            <a:satOff val="0"/>
            <a:lumOff val="0"/>
            <a:alphaOff val="0"/>
          </a:schemeClr>
        </a:solidFill>
        <a:ln w="9525" cap="flat" cmpd="sng" algn="ctr">
          <a:solidFill>
            <a:schemeClr val="accent2">
              <a:hueOff val="-2400000"/>
              <a:satOff val="-8334"/>
              <a:lumOff val="1000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smtClean="0"/>
            <a:t>电子病历系统</a:t>
          </a:r>
          <a:endParaRPr lang="zh-CN" altLang="en-US" sz="2800" kern="1200" dirty="0"/>
        </a:p>
      </dsp:txBody>
      <dsp:txXfrm rot="-5400000">
        <a:off x="543342" y="717424"/>
        <a:ext cx="4914981" cy="455273"/>
      </dsp:txXfrm>
    </dsp:sp>
    <dsp:sp modelId="{E034D56D-2B47-4739-8A8C-F0064766756B}">
      <dsp:nvSpPr>
        <dsp:cNvPr id="0" name=""/>
        <dsp:cNvSpPr/>
      </dsp:nvSpPr>
      <dsp:spPr>
        <a:xfrm rot="5400000">
          <a:off x="-116430" y="1501074"/>
          <a:ext cx="776202" cy="543341"/>
        </a:xfrm>
        <a:prstGeom prst="chevron">
          <a:avLst/>
        </a:prstGeom>
        <a:gradFill rotWithShape="0">
          <a:gsLst>
            <a:gs pos="0">
              <a:schemeClr val="accent2">
                <a:hueOff val="-4800000"/>
                <a:satOff val="-16668"/>
                <a:lumOff val="20000"/>
                <a:alphaOff val="0"/>
                <a:tint val="50000"/>
                <a:satMod val="300000"/>
              </a:schemeClr>
            </a:gs>
            <a:gs pos="35000">
              <a:schemeClr val="accent2">
                <a:hueOff val="-4800000"/>
                <a:satOff val="-16668"/>
                <a:lumOff val="20000"/>
                <a:alphaOff val="0"/>
                <a:tint val="37000"/>
                <a:satMod val="300000"/>
              </a:schemeClr>
            </a:gs>
            <a:gs pos="100000">
              <a:schemeClr val="accent2">
                <a:hueOff val="-4800000"/>
                <a:satOff val="-16668"/>
                <a:lumOff val="20000"/>
                <a:alphaOff val="0"/>
                <a:tint val="15000"/>
                <a:satMod val="350000"/>
              </a:schemeClr>
            </a:gs>
          </a:gsLst>
          <a:lin ang="16200000" scaled="1"/>
        </a:gradFill>
        <a:ln w="9525" cap="flat" cmpd="sng" algn="ctr">
          <a:solidFill>
            <a:schemeClr val="accent2">
              <a:hueOff val="-4800000"/>
              <a:satOff val="-16668"/>
              <a:lumOff val="20000"/>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kern="1200" dirty="0" smtClean="0"/>
            <a:t>3</a:t>
          </a:r>
          <a:endParaRPr lang="zh-CN" altLang="en-US" sz="1600" kern="1200" dirty="0"/>
        </a:p>
      </dsp:txBody>
      <dsp:txXfrm rot="-5400000">
        <a:off x="1" y="1656315"/>
        <a:ext cx="543341" cy="232861"/>
      </dsp:txXfrm>
    </dsp:sp>
    <dsp:sp modelId="{973FAE70-8B41-45E2-AF55-8D54CD2058E0}">
      <dsp:nvSpPr>
        <dsp:cNvPr id="0" name=""/>
        <dsp:cNvSpPr/>
      </dsp:nvSpPr>
      <dsp:spPr>
        <a:xfrm rot="5400000">
          <a:off x="2760881" y="-832895"/>
          <a:ext cx="504531" cy="4939610"/>
        </a:xfrm>
        <a:prstGeom prst="round2SameRect">
          <a:avLst/>
        </a:prstGeom>
        <a:solidFill>
          <a:schemeClr val="lt1">
            <a:alpha val="90000"/>
            <a:hueOff val="0"/>
            <a:satOff val="0"/>
            <a:lumOff val="0"/>
            <a:alphaOff val="0"/>
          </a:schemeClr>
        </a:solidFill>
        <a:ln w="9525" cap="flat" cmpd="sng" algn="ctr">
          <a:solidFill>
            <a:schemeClr val="accent2">
              <a:hueOff val="-4800000"/>
              <a:satOff val="-16668"/>
              <a:lumOff val="2000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dirty="0" smtClean="0"/>
            <a:t>临床应用系统</a:t>
          </a:r>
          <a:endParaRPr lang="zh-CN" altLang="en-US" sz="2800" kern="1200" dirty="0"/>
        </a:p>
      </dsp:txBody>
      <dsp:txXfrm rot="-5400000">
        <a:off x="543342" y="1409273"/>
        <a:ext cx="4914981" cy="455273"/>
      </dsp:txXfrm>
    </dsp:sp>
    <dsp:sp modelId="{7B165689-B5F0-42C2-AA72-9B50AD3795F4}">
      <dsp:nvSpPr>
        <dsp:cNvPr id="0" name=""/>
        <dsp:cNvSpPr/>
      </dsp:nvSpPr>
      <dsp:spPr>
        <a:xfrm rot="5400000">
          <a:off x="-116430" y="2192923"/>
          <a:ext cx="776202" cy="543341"/>
        </a:xfrm>
        <a:prstGeom prst="chevron">
          <a:avLst/>
        </a:prstGeom>
        <a:gradFill rotWithShape="0">
          <a:gsLst>
            <a:gs pos="0">
              <a:schemeClr val="accent2">
                <a:hueOff val="-7200000"/>
                <a:satOff val="-25001"/>
                <a:lumOff val="30001"/>
                <a:alphaOff val="0"/>
                <a:tint val="50000"/>
                <a:satMod val="300000"/>
              </a:schemeClr>
            </a:gs>
            <a:gs pos="35000">
              <a:schemeClr val="accent2">
                <a:hueOff val="-7200000"/>
                <a:satOff val="-25001"/>
                <a:lumOff val="30001"/>
                <a:alphaOff val="0"/>
                <a:tint val="37000"/>
                <a:satMod val="300000"/>
              </a:schemeClr>
            </a:gs>
            <a:gs pos="100000">
              <a:schemeClr val="accent2">
                <a:hueOff val="-7200000"/>
                <a:satOff val="-25001"/>
                <a:lumOff val="30001"/>
                <a:alphaOff val="0"/>
                <a:tint val="15000"/>
                <a:satMod val="350000"/>
              </a:schemeClr>
            </a:gs>
          </a:gsLst>
          <a:lin ang="16200000" scaled="1"/>
        </a:gradFill>
        <a:ln w="9525" cap="flat" cmpd="sng" algn="ctr">
          <a:solidFill>
            <a:schemeClr val="accent2">
              <a:hueOff val="-7200000"/>
              <a:satOff val="-25001"/>
              <a:lumOff val="30001"/>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kern="1200" dirty="0" smtClean="0"/>
            <a:t>4</a:t>
          </a:r>
          <a:endParaRPr lang="zh-CN" altLang="en-US" sz="1600" kern="1200" dirty="0"/>
        </a:p>
      </dsp:txBody>
      <dsp:txXfrm rot="-5400000">
        <a:off x="1" y="2348164"/>
        <a:ext cx="543341" cy="232861"/>
      </dsp:txXfrm>
    </dsp:sp>
    <dsp:sp modelId="{6E4241D8-5BAB-42F2-8C6B-1DC0213071DB}">
      <dsp:nvSpPr>
        <dsp:cNvPr id="0" name=""/>
        <dsp:cNvSpPr/>
      </dsp:nvSpPr>
      <dsp:spPr>
        <a:xfrm rot="5400000">
          <a:off x="2760881" y="-141046"/>
          <a:ext cx="504531" cy="4939610"/>
        </a:xfrm>
        <a:prstGeom prst="round2SameRect">
          <a:avLst/>
        </a:prstGeom>
        <a:solidFill>
          <a:schemeClr val="lt1">
            <a:alpha val="90000"/>
            <a:hueOff val="0"/>
            <a:satOff val="0"/>
            <a:lumOff val="0"/>
            <a:alphaOff val="0"/>
          </a:schemeClr>
        </a:solidFill>
        <a:ln w="9525" cap="flat" cmpd="sng" algn="ctr">
          <a:solidFill>
            <a:schemeClr val="accent2">
              <a:hueOff val="-7200000"/>
              <a:satOff val="-25001"/>
              <a:lumOff val="3000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dirty="0" smtClean="0"/>
            <a:t>慢性疾病管理系统</a:t>
          </a:r>
          <a:endParaRPr lang="zh-CN" altLang="en-US" sz="2800" kern="1200" dirty="0"/>
        </a:p>
      </dsp:txBody>
      <dsp:txXfrm rot="-5400000">
        <a:off x="543342" y="2101122"/>
        <a:ext cx="4914981" cy="455273"/>
      </dsp:txXfrm>
    </dsp:sp>
    <dsp:sp modelId="{99299F99-A121-415E-B561-0FB8CC63C8EC}">
      <dsp:nvSpPr>
        <dsp:cNvPr id="0" name=""/>
        <dsp:cNvSpPr/>
      </dsp:nvSpPr>
      <dsp:spPr>
        <a:xfrm rot="5400000">
          <a:off x="-116430" y="2884771"/>
          <a:ext cx="776202" cy="543341"/>
        </a:xfrm>
        <a:prstGeom prst="chevron">
          <a:avLst/>
        </a:prstGeom>
        <a:gradFill rotWithShape="0">
          <a:gsLst>
            <a:gs pos="0">
              <a:schemeClr val="accent2">
                <a:hueOff val="-9600000"/>
                <a:satOff val="-33335"/>
                <a:lumOff val="40001"/>
                <a:alphaOff val="0"/>
                <a:tint val="50000"/>
                <a:satMod val="300000"/>
              </a:schemeClr>
            </a:gs>
            <a:gs pos="35000">
              <a:schemeClr val="accent2">
                <a:hueOff val="-9600000"/>
                <a:satOff val="-33335"/>
                <a:lumOff val="40001"/>
                <a:alphaOff val="0"/>
                <a:tint val="37000"/>
                <a:satMod val="300000"/>
              </a:schemeClr>
            </a:gs>
            <a:gs pos="100000">
              <a:schemeClr val="accent2">
                <a:hueOff val="-9600000"/>
                <a:satOff val="-33335"/>
                <a:lumOff val="40001"/>
                <a:alphaOff val="0"/>
                <a:tint val="15000"/>
                <a:satMod val="350000"/>
              </a:schemeClr>
            </a:gs>
          </a:gsLst>
          <a:lin ang="16200000" scaled="1"/>
        </a:gradFill>
        <a:ln w="9525" cap="flat" cmpd="sng" algn="ctr">
          <a:solidFill>
            <a:schemeClr val="accent2">
              <a:hueOff val="-9600000"/>
              <a:satOff val="-33335"/>
              <a:lumOff val="40001"/>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kern="1200" dirty="0" smtClean="0"/>
            <a:t>5</a:t>
          </a:r>
          <a:endParaRPr lang="zh-CN" altLang="en-US" sz="1600" kern="1200" dirty="0"/>
        </a:p>
      </dsp:txBody>
      <dsp:txXfrm rot="-5400000">
        <a:off x="1" y="3040012"/>
        <a:ext cx="543341" cy="232861"/>
      </dsp:txXfrm>
    </dsp:sp>
    <dsp:sp modelId="{8D53D21F-A900-4CA5-B81E-FB3BCFC7EC0A}">
      <dsp:nvSpPr>
        <dsp:cNvPr id="0" name=""/>
        <dsp:cNvSpPr/>
      </dsp:nvSpPr>
      <dsp:spPr>
        <a:xfrm rot="5400000">
          <a:off x="2760881" y="550802"/>
          <a:ext cx="504531" cy="4939610"/>
        </a:xfrm>
        <a:prstGeom prst="round2SameRect">
          <a:avLst/>
        </a:prstGeom>
        <a:solidFill>
          <a:schemeClr val="lt1">
            <a:alpha val="90000"/>
            <a:hueOff val="0"/>
            <a:satOff val="0"/>
            <a:lumOff val="0"/>
            <a:alphaOff val="0"/>
          </a:schemeClr>
        </a:solidFill>
        <a:ln w="9525" cap="flat" cmpd="sng" algn="ctr">
          <a:solidFill>
            <a:schemeClr val="accent2">
              <a:hueOff val="-9600000"/>
              <a:satOff val="-33335"/>
              <a:lumOff val="4000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dirty="0" smtClean="0"/>
            <a:t>区域医疗信息交换系统</a:t>
          </a:r>
          <a:endParaRPr lang="zh-CN" altLang="en-US" sz="2800" kern="1200" dirty="0"/>
        </a:p>
      </dsp:txBody>
      <dsp:txXfrm rot="-5400000">
        <a:off x="543342" y="2792971"/>
        <a:ext cx="4914981" cy="455273"/>
      </dsp:txXfrm>
    </dsp:sp>
    <dsp:sp modelId="{58F37D48-88D9-45BA-AC6D-2D404F76C832}">
      <dsp:nvSpPr>
        <dsp:cNvPr id="0" name=""/>
        <dsp:cNvSpPr/>
      </dsp:nvSpPr>
      <dsp:spPr>
        <a:xfrm rot="5400000">
          <a:off x="-116430" y="3576620"/>
          <a:ext cx="776202" cy="543341"/>
        </a:xfrm>
        <a:prstGeom prst="chevron">
          <a:avLst/>
        </a:prstGeom>
        <a:gradFill rotWithShape="0">
          <a:gsLst>
            <a:gs pos="0">
              <a:schemeClr val="accent2">
                <a:hueOff val="-12000000"/>
                <a:satOff val="-41669"/>
                <a:lumOff val="50001"/>
                <a:alphaOff val="0"/>
                <a:tint val="50000"/>
                <a:satMod val="300000"/>
              </a:schemeClr>
            </a:gs>
            <a:gs pos="35000">
              <a:schemeClr val="accent2">
                <a:hueOff val="-12000000"/>
                <a:satOff val="-41669"/>
                <a:lumOff val="50001"/>
                <a:alphaOff val="0"/>
                <a:tint val="37000"/>
                <a:satMod val="300000"/>
              </a:schemeClr>
            </a:gs>
            <a:gs pos="100000">
              <a:schemeClr val="accent2">
                <a:hueOff val="-12000000"/>
                <a:satOff val="-41669"/>
                <a:lumOff val="50001"/>
                <a:alphaOff val="0"/>
                <a:tint val="15000"/>
                <a:satMod val="350000"/>
              </a:schemeClr>
            </a:gs>
          </a:gsLst>
          <a:lin ang="16200000" scaled="1"/>
        </a:gradFill>
        <a:ln w="9525" cap="flat" cmpd="sng" algn="ctr">
          <a:solidFill>
            <a:schemeClr val="accent2">
              <a:hueOff val="-12000000"/>
              <a:satOff val="-41669"/>
              <a:lumOff val="50001"/>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kern="1200" dirty="0" smtClean="0"/>
            <a:t>6</a:t>
          </a:r>
          <a:endParaRPr lang="zh-CN" altLang="en-US" sz="1600" kern="1200" dirty="0"/>
        </a:p>
      </dsp:txBody>
      <dsp:txXfrm rot="-5400000">
        <a:off x="1" y="3731861"/>
        <a:ext cx="543341" cy="232861"/>
      </dsp:txXfrm>
    </dsp:sp>
    <dsp:sp modelId="{18CB77CB-57DD-4BC4-BB3D-92B7C244A033}">
      <dsp:nvSpPr>
        <dsp:cNvPr id="0" name=""/>
        <dsp:cNvSpPr/>
      </dsp:nvSpPr>
      <dsp:spPr>
        <a:xfrm rot="5400000">
          <a:off x="2760881" y="1242651"/>
          <a:ext cx="504531" cy="4939610"/>
        </a:xfrm>
        <a:prstGeom prst="round2SameRect">
          <a:avLst/>
        </a:prstGeom>
        <a:solidFill>
          <a:schemeClr val="lt1">
            <a:alpha val="90000"/>
            <a:hueOff val="0"/>
            <a:satOff val="0"/>
            <a:lumOff val="0"/>
            <a:alphaOff val="0"/>
          </a:schemeClr>
        </a:solidFill>
        <a:ln w="9525" cap="flat" cmpd="sng" algn="ctr">
          <a:solidFill>
            <a:schemeClr val="accent2">
              <a:hueOff val="-12000000"/>
              <a:satOff val="-41669"/>
              <a:lumOff val="5000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dirty="0" smtClean="0"/>
            <a:t>临床支持决策系统</a:t>
          </a:r>
          <a:endParaRPr lang="zh-CN" altLang="en-US" sz="2800" kern="1200" dirty="0"/>
        </a:p>
      </dsp:txBody>
      <dsp:txXfrm rot="-5400000">
        <a:off x="543342" y="3484820"/>
        <a:ext cx="4914981" cy="455273"/>
      </dsp:txXfrm>
    </dsp:sp>
    <dsp:sp modelId="{8955F3A4-568A-4756-B9A3-6D5D4E1BEDF9}">
      <dsp:nvSpPr>
        <dsp:cNvPr id="0" name=""/>
        <dsp:cNvSpPr/>
      </dsp:nvSpPr>
      <dsp:spPr>
        <a:xfrm rot="5400000">
          <a:off x="-116430" y="4268469"/>
          <a:ext cx="776202" cy="543341"/>
        </a:xfrm>
        <a:prstGeom prst="chevron">
          <a:avLst/>
        </a:prstGeom>
        <a:gradFill rotWithShape="0">
          <a:gsLst>
            <a:gs pos="0">
              <a:schemeClr val="accent2">
                <a:hueOff val="-14400000"/>
                <a:satOff val="-50003"/>
                <a:lumOff val="60001"/>
                <a:alphaOff val="0"/>
                <a:tint val="50000"/>
                <a:satMod val="300000"/>
              </a:schemeClr>
            </a:gs>
            <a:gs pos="35000">
              <a:schemeClr val="accent2">
                <a:hueOff val="-14400000"/>
                <a:satOff val="-50003"/>
                <a:lumOff val="60001"/>
                <a:alphaOff val="0"/>
                <a:tint val="37000"/>
                <a:satMod val="300000"/>
              </a:schemeClr>
            </a:gs>
            <a:gs pos="100000">
              <a:schemeClr val="accent2">
                <a:hueOff val="-14400000"/>
                <a:satOff val="-50003"/>
                <a:lumOff val="60001"/>
                <a:alphaOff val="0"/>
                <a:tint val="15000"/>
                <a:satMod val="350000"/>
              </a:schemeClr>
            </a:gs>
          </a:gsLst>
          <a:lin ang="16200000" scaled="1"/>
        </a:gradFill>
        <a:ln w="9525" cap="flat" cmpd="sng" algn="ctr">
          <a:solidFill>
            <a:schemeClr val="accent2">
              <a:hueOff val="-14400000"/>
              <a:satOff val="-50003"/>
              <a:lumOff val="60001"/>
              <a:alphaOff val="0"/>
            </a:schemeClr>
          </a:solid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altLang="zh-CN" sz="1600" kern="1200" dirty="0" smtClean="0"/>
            <a:t>7</a:t>
          </a:r>
          <a:endParaRPr lang="zh-CN" altLang="en-US" sz="1600" kern="1200" dirty="0"/>
        </a:p>
      </dsp:txBody>
      <dsp:txXfrm rot="-5400000">
        <a:off x="1" y="4423710"/>
        <a:ext cx="543341" cy="232861"/>
      </dsp:txXfrm>
    </dsp:sp>
    <dsp:sp modelId="{32246FF8-18ED-437D-8C9C-D486376E6C3C}">
      <dsp:nvSpPr>
        <dsp:cNvPr id="0" name=""/>
        <dsp:cNvSpPr/>
      </dsp:nvSpPr>
      <dsp:spPr>
        <a:xfrm rot="5400000">
          <a:off x="2760881" y="1934499"/>
          <a:ext cx="504531" cy="4939610"/>
        </a:xfrm>
        <a:prstGeom prst="round2SameRect">
          <a:avLst/>
        </a:prstGeom>
        <a:solidFill>
          <a:schemeClr val="lt1">
            <a:alpha val="90000"/>
            <a:hueOff val="0"/>
            <a:satOff val="0"/>
            <a:lumOff val="0"/>
            <a:alphaOff val="0"/>
          </a:schemeClr>
        </a:solidFill>
        <a:ln w="9525" cap="flat" cmpd="sng" algn="ctr">
          <a:solidFill>
            <a:schemeClr val="accent2">
              <a:hueOff val="-14400000"/>
              <a:satOff val="-50003"/>
              <a:lumOff val="60001"/>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zh-CN" sz="2800" kern="1200" dirty="0" smtClean="0"/>
            <a:t>公共健康卫生系统</a:t>
          </a:r>
          <a:endParaRPr lang="zh-CN" altLang="en-US" sz="2800" kern="1200" dirty="0"/>
        </a:p>
      </dsp:txBody>
      <dsp:txXfrm rot="-5400000">
        <a:off x="543342" y="4176668"/>
        <a:ext cx="4914981" cy="455273"/>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extLst>
      <p:ext uri="{BB962C8B-B14F-4D97-AF65-F5344CB8AC3E}">
        <p14:creationId xmlns:p14="http://schemas.microsoft.com/office/powerpoint/2010/main" val="30054180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12.8.31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extLst>
      <p:ext uri="{BB962C8B-B14F-4D97-AF65-F5344CB8AC3E}">
        <p14:creationId xmlns:p14="http://schemas.microsoft.com/office/powerpoint/2010/main" val="376647889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Master" Target="../slideMasters/slideMaster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Master" Target="../slideMasters/slideMaster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物联网导论封面.jpg"/>
          <p:cNvPicPr>
            <a:picLocks noChangeAspect="1"/>
          </p:cNvPicPr>
          <p:nvPr userDrawn="1"/>
        </p:nvPicPr>
        <p:blipFill>
          <a:blip r:embed="rId2"/>
          <a:stretch>
            <a:fillRect/>
          </a:stretch>
        </p:blipFill>
        <p:spPr>
          <a:xfrm>
            <a:off x="428596" y="642942"/>
            <a:ext cx="4972334" cy="6000768"/>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4" name="内容占位符 5"/>
          <p:cNvGraphicFramePr>
            <a:graphicFrameLocks/>
          </p:cNvGraphicFramePr>
          <p:nvPr userDrawn="1">
            <p:extLst>
              <p:ext uri="{D42A27DB-BD31-4B8C-83A1-F6EECF244321}">
                <p14:modId xmlns:p14="http://schemas.microsoft.com/office/powerpoint/2010/main" val="1187607809"/>
              </p:ext>
            </p:extLst>
          </p:nvPr>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extLst>
              <p:ext uri="{D42A27DB-BD31-4B8C-83A1-F6EECF244321}">
                <p14:modId xmlns:p14="http://schemas.microsoft.com/office/powerpoint/2010/main" val="565436102"/>
              </p:ext>
            </p:extLst>
          </p:nvPr>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20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extLst>
              <p:ext uri="{D42A27DB-BD31-4B8C-83A1-F6EECF244321}">
                <p14:modId xmlns:p14="http://schemas.microsoft.com/office/powerpoint/2010/main" val="2658608197"/>
              </p:ext>
            </p:extLst>
          </p:nvPr>
        </p:nvGraphicFramePr>
        <p:xfrm>
          <a:off x="428596" y="6286520"/>
          <a:ext cx="7815812"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9838321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5" name="图片 4" descr="1_副本.jpg"/>
          <p:cNvPicPr>
            <a:picLocks noChangeAspect="1"/>
          </p:cNvPicPr>
          <p:nvPr userDrawn="1"/>
        </p:nvPicPr>
        <p:blipFill>
          <a:blip r:embed="rId18" cstate="print"/>
          <a:stretch>
            <a:fillRect/>
          </a:stretch>
        </p:blipFill>
        <p:spPr>
          <a:xfrm>
            <a:off x="8143900" y="5930848"/>
            <a:ext cx="1000100" cy="927152"/>
          </a:xfrm>
          <a:prstGeom prst="rect">
            <a:avLst/>
          </a:prstGeom>
        </p:spPr>
      </p:pic>
    </p:spTree>
  </p:cSld>
  <p:clrMap bg1="lt1" tx1="dk1" bg2="lt2" tx2="dk2" accent1="accent1" accent2="accent2" accent3="accent3" accent4="accent4" accent5="accent5" accent6="accent6" hlink="hlink" folHlink="folHlink"/>
  <p:sldLayoutIdLst>
    <p:sldLayoutId id="2147483748" r:id="rId1"/>
    <p:sldLayoutId id="2147483750" r:id="rId2"/>
    <p:sldLayoutId id="2147483751" r:id="rId3"/>
    <p:sldLayoutId id="2147483752"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49" r:id="rId15"/>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pPr lvl="0"/>
            <a:r>
              <a:rPr b="1" dirty="0" smtClean="0">
                <a:solidFill>
                  <a:schemeClr val="tx1"/>
                </a:solidFill>
              </a:rPr>
              <a:t>第</a:t>
            </a:r>
            <a:r>
              <a:rPr lang="en-US" altLang="zh-CN" b="1" dirty="0" smtClean="0">
                <a:solidFill>
                  <a:schemeClr val="tx1"/>
                </a:solidFill>
              </a:rPr>
              <a:t>11</a:t>
            </a:r>
            <a:r>
              <a:rPr b="1" dirty="0" smtClean="0">
                <a:solidFill>
                  <a:schemeClr val="tx1"/>
                </a:solidFill>
              </a:rPr>
              <a:t>章 </a:t>
            </a:r>
            <a:r>
              <a:rPr lang="en-US" b="1" dirty="0" smtClean="0">
                <a:solidFill>
                  <a:schemeClr val="tx1"/>
                </a:solidFill>
              </a:rPr>
              <a:t/>
            </a:r>
            <a:br>
              <a:rPr lang="en-US" b="1" dirty="0" smtClean="0">
                <a:solidFill>
                  <a:schemeClr val="tx1"/>
                </a:solidFill>
              </a:rPr>
            </a:br>
            <a:r>
              <a:rPr b="1" dirty="0" smtClean="0">
                <a:solidFill>
                  <a:schemeClr val="tx1"/>
                </a:solidFill>
              </a:rPr>
              <a:t>智能</a:t>
            </a:r>
            <a:r>
              <a:rPr lang="zh-CN" altLang="en-US" b="1" dirty="0">
                <a:solidFill>
                  <a:schemeClr val="tx1"/>
                </a:solidFill>
              </a:rPr>
              <a:t>医疗</a:t>
            </a:r>
            <a:r>
              <a:rPr b="1" dirty="0" smtClean="0">
                <a:solidFill>
                  <a:schemeClr val="tx1"/>
                </a:solidFill>
              </a:rPr>
              <a:t>系统</a:t>
            </a: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1600" y="1772816"/>
            <a:ext cx="7124700" cy="3648075"/>
          </a:xfrm>
        </p:spPr>
      </p:pic>
      <p:sp>
        <p:nvSpPr>
          <p:cNvPr id="3" name="标题 2"/>
          <p:cNvSpPr>
            <a:spLocks noGrp="1"/>
          </p:cNvSpPr>
          <p:nvPr>
            <p:ph type="title"/>
          </p:nvPr>
        </p:nvSpPr>
        <p:spPr/>
        <p:txBody>
          <a:bodyPr/>
          <a:lstStyle/>
          <a:p>
            <a:r>
              <a:rPr lang="en-US" altLang="zh-CN" dirty="0"/>
              <a:t>11.1.3 </a:t>
            </a:r>
            <a:r>
              <a:rPr lang="zh-CN" altLang="zh-CN" dirty="0"/>
              <a:t>智能医疗</a:t>
            </a:r>
            <a:r>
              <a:rPr lang="zh-CN" altLang="zh-CN" dirty="0" smtClean="0"/>
              <a:t>系统</a:t>
            </a:r>
            <a:r>
              <a:rPr lang="zh-CN" altLang="en-US" dirty="0" smtClean="0"/>
              <a:t>实例</a:t>
            </a:r>
            <a:endParaRPr lang="zh-CN" altLang="en-US" dirty="0"/>
          </a:p>
        </p:txBody>
      </p:sp>
    </p:spTree>
    <p:extLst>
      <p:ext uri="{BB962C8B-B14F-4D97-AF65-F5344CB8AC3E}">
        <p14:creationId xmlns:p14="http://schemas.microsoft.com/office/powerpoint/2010/main" val="69980004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11.1.3 </a:t>
            </a:r>
            <a:r>
              <a:rPr lang="zh-CN" altLang="zh-CN" dirty="0"/>
              <a:t>智能医疗系统的</a:t>
            </a:r>
            <a:r>
              <a:rPr lang="zh-CN" altLang="zh-CN" dirty="0" smtClean="0"/>
              <a:t>发展</a:t>
            </a:r>
            <a:r>
              <a:rPr lang="zh-CN" altLang="en-US" dirty="0" smtClean="0"/>
              <a:t>层次</a:t>
            </a:r>
            <a:endParaRPr lang="zh-CN" altLang="en-US" dirty="0"/>
          </a:p>
        </p:txBody>
      </p:sp>
      <p:graphicFrame>
        <p:nvGraphicFramePr>
          <p:cNvPr id="6" name="内容占位符 5"/>
          <p:cNvGraphicFramePr>
            <a:graphicFrameLocks noGrp="1"/>
          </p:cNvGraphicFramePr>
          <p:nvPr>
            <p:ph idx="1"/>
            <p:extLst>
              <p:ext uri="{D42A27DB-BD31-4B8C-83A1-F6EECF244321}">
                <p14:modId xmlns:p14="http://schemas.microsoft.com/office/powerpoint/2010/main" val="971655786"/>
              </p:ext>
            </p:extLst>
          </p:nvPr>
        </p:nvGraphicFramePr>
        <p:xfrm>
          <a:off x="2051720" y="1268760"/>
          <a:ext cx="5482952" cy="4929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1940412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11.2  </a:t>
            </a:r>
            <a:r>
              <a:rPr lang="zh-CN" altLang="en-US" dirty="0" smtClean="0"/>
              <a:t>智能医疗的设计</a:t>
            </a:r>
            <a:endParaRPr lang="zh-CN" altLang="en-US" dirty="0"/>
          </a:p>
        </p:txBody>
      </p:sp>
      <p:sp>
        <p:nvSpPr>
          <p:cNvPr id="3" name="内容占位符 2"/>
          <p:cNvSpPr>
            <a:spLocks noGrp="1"/>
          </p:cNvSpPr>
          <p:nvPr>
            <p:ph idx="1"/>
          </p:nvPr>
        </p:nvSpPr>
        <p:spPr>
          <a:xfrm>
            <a:off x="395536" y="980728"/>
            <a:ext cx="8229600" cy="4929188"/>
          </a:xfrm>
        </p:spPr>
        <p:txBody>
          <a:bodyPr/>
          <a:lstStyle/>
          <a:p>
            <a:pPr>
              <a:buFont typeface="Wingdings" pitchFamily="2" charset="2"/>
              <a:buChar char="n"/>
            </a:pPr>
            <a:r>
              <a:rPr lang="zh-CN" altLang="en-US" sz="2000" dirty="0" smtClean="0"/>
              <a:t>智能医疗系统的功能要素</a:t>
            </a:r>
            <a:endParaRPr lang="en-US" altLang="zh-CN" sz="2000" dirty="0" smtClean="0"/>
          </a:p>
          <a:p>
            <a:pPr>
              <a:buNone/>
            </a:pPr>
            <a:r>
              <a:rPr lang="zh-CN" altLang="en-US" sz="1400" kern="1200" dirty="0" smtClean="0">
                <a:latin typeface="宋体" pitchFamily="2" charset="-122"/>
                <a:ea typeface="宋体" pitchFamily="2" charset="-122"/>
              </a:rPr>
              <a:t>    智</a:t>
            </a:r>
            <a:r>
              <a:rPr lang="zh-CN" altLang="en-US" sz="1400" kern="1200" dirty="0">
                <a:latin typeface="宋体" pitchFamily="2" charset="-122"/>
                <a:ea typeface="宋体" pitchFamily="2" charset="-122"/>
              </a:rPr>
              <a:t>能医疗系统由硬件和软件两方面组成。硬件即涵盖于医疗和服务系统中的所有智能设备和设施，一般专指对智能化起到核心作用的系统元件。软件层面内容非常广阔，包括系统构建标准、硬件组织协议、信息传输方式、数据处理模式、服务条款设定等，是智能医疗的灵魂。硬件和软件统一整合在物联网的应用框架中，最终实现高效、稳定、可靠的智能化通讯和医疗服务</a:t>
            </a:r>
            <a:endParaRPr lang="en-US" altLang="zh-CN" sz="1400" kern="1200" dirty="0">
              <a:latin typeface="宋体" pitchFamily="2" charset="-122"/>
              <a:ea typeface="宋体" pitchFamily="2" charset="-122"/>
            </a:endParaRPr>
          </a:p>
          <a:p>
            <a:pPr>
              <a:buNone/>
            </a:pPr>
            <a:endParaRPr lang="en-US" altLang="zh-CN" sz="1400" kern="1200" dirty="0">
              <a:latin typeface="宋体" pitchFamily="2" charset="-122"/>
              <a:ea typeface="宋体" pitchFamily="2" charset="-122"/>
            </a:endParaRPr>
          </a:p>
          <a:p>
            <a:pPr>
              <a:buNone/>
            </a:pPr>
            <a:endParaRPr lang="en-US" altLang="zh-CN" sz="1400" kern="1200" dirty="0">
              <a:latin typeface="宋体" pitchFamily="2" charset="-122"/>
              <a:ea typeface="宋体" pitchFamily="2" charset="-122"/>
            </a:endParaRPr>
          </a:p>
        </p:txBody>
      </p:sp>
      <p:pic>
        <p:nvPicPr>
          <p:cNvPr id="8294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464636" y="2276873"/>
            <a:ext cx="5812902" cy="3960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11.2  </a:t>
            </a:r>
            <a:r>
              <a:rPr lang="zh-CN" altLang="en-US" dirty="0" smtClean="0"/>
              <a:t>智能医疗的设计</a:t>
            </a:r>
            <a:endParaRPr lang="zh-CN" altLang="en-US" dirty="0"/>
          </a:p>
        </p:txBody>
      </p:sp>
      <p:sp>
        <p:nvSpPr>
          <p:cNvPr id="3" name="内容占位符 2"/>
          <p:cNvSpPr>
            <a:spLocks noGrp="1"/>
          </p:cNvSpPr>
          <p:nvPr>
            <p:ph idx="1"/>
          </p:nvPr>
        </p:nvSpPr>
        <p:spPr>
          <a:xfrm>
            <a:off x="0" y="1052736"/>
            <a:ext cx="8229600" cy="3456384"/>
          </a:xfrm>
        </p:spPr>
        <p:txBody>
          <a:bodyPr/>
          <a:lstStyle/>
          <a:p>
            <a:pPr>
              <a:buFont typeface="Wingdings" pitchFamily="2" charset="2"/>
              <a:buChar char="n"/>
            </a:pPr>
            <a:r>
              <a:rPr lang="zh-CN" altLang="en-US" sz="2000" dirty="0" smtClean="0"/>
              <a:t>智能医疗系统的硬件构成：</a:t>
            </a:r>
            <a:endParaRPr lang="en-US" altLang="zh-CN" sz="2000" dirty="0" smtClean="0"/>
          </a:p>
          <a:p>
            <a:pPr lvl="1"/>
            <a:r>
              <a:rPr lang="zh-CN" altLang="en-US" dirty="0" smtClean="0"/>
              <a:t>数</a:t>
            </a:r>
            <a:r>
              <a:rPr lang="zh-CN" altLang="en-US" dirty="0"/>
              <a:t>据中心：服务器、台式计算机、笔记本以及便携式存储终端；</a:t>
            </a:r>
            <a:endParaRPr lang="en-US" dirty="0"/>
          </a:p>
          <a:p>
            <a:pPr lvl="1"/>
            <a:r>
              <a:rPr lang="zh-CN" altLang="en-US" dirty="0"/>
              <a:t>多媒体系统：网络会议、在线会诊、急诊等所需的高清影像录入设备；</a:t>
            </a:r>
            <a:endParaRPr lang="en-US" dirty="0"/>
          </a:p>
          <a:p>
            <a:pPr lvl="1"/>
            <a:r>
              <a:rPr lang="zh-CN" altLang="en-US" dirty="0"/>
              <a:t>识别系统：智能卡或其它便携式识别芯片；</a:t>
            </a:r>
            <a:endParaRPr lang="en-US" dirty="0"/>
          </a:p>
          <a:p>
            <a:pPr lvl="1"/>
            <a:r>
              <a:rPr lang="zh-CN" altLang="en-US" dirty="0"/>
              <a:t>医用显示终端：基于纳米技术与生物技术的生物传感器，将生物、医学表征转换为易于读取的电学或光学信号；</a:t>
            </a:r>
            <a:endParaRPr lang="en-US" dirty="0"/>
          </a:p>
          <a:p>
            <a:pPr lvl="1"/>
            <a:r>
              <a:rPr lang="zh-CN" altLang="en-US" dirty="0"/>
              <a:t>数字化诊室：身高、体重、血压、血氧等一般性检查；心电图检查；临床医生工作终端等；</a:t>
            </a:r>
            <a:endParaRPr lang="en-US" dirty="0"/>
          </a:p>
          <a:p>
            <a:pPr lvl="1"/>
            <a:r>
              <a:rPr lang="zh-CN" altLang="en-US" dirty="0"/>
              <a:t>影像中心：</a:t>
            </a:r>
            <a:r>
              <a:rPr lang="en-US" dirty="0"/>
              <a:t>X</a:t>
            </a:r>
            <a:r>
              <a:rPr lang="zh-CN" altLang="en-US" dirty="0"/>
              <a:t>光，</a:t>
            </a:r>
            <a:r>
              <a:rPr lang="en-US" dirty="0"/>
              <a:t>MRI</a:t>
            </a:r>
            <a:r>
              <a:rPr lang="zh-CN" altLang="en-US" dirty="0"/>
              <a:t>，超声等；</a:t>
            </a:r>
            <a:endParaRPr lang="en-US" dirty="0"/>
          </a:p>
          <a:p>
            <a:pPr lvl="1"/>
            <a:r>
              <a:rPr lang="zh-CN" altLang="en-US" dirty="0"/>
              <a:t>检验中心：血常规</a:t>
            </a:r>
            <a:r>
              <a:rPr lang="en-US" dirty="0"/>
              <a:t>18</a:t>
            </a:r>
            <a:r>
              <a:rPr lang="zh-CN" altLang="en-US" dirty="0"/>
              <a:t>项，肝功能三</a:t>
            </a:r>
            <a:r>
              <a:rPr lang="zh-CN" altLang="en-US" dirty="0" smtClean="0"/>
              <a:t>项等</a:t>
            </a:r>
            <a:r>
              <a:rPr lang="zh-CN" altLang="en-US" dirty="0"/>
              <a:t>；</a:t>
            </a:r>
            <a:endParaRPr lang="en-US" dirty="0"/>
          </a:p>
          <a:p>
            <a:pPr lvl="1"/>
            <a:r>
              <a:rPr lang="zh-CN" altLang="en-US" dirty="0"/>
              <a:t>通讯平台：多区呼叫，远程调控，无线路由等设备。</a:t>
            </a:r>
            <a:endParaRPr lang="en-US" dirty="0"/>
          </a:p>
          <a:p>
            <a:pPr>
              <a:buNone/>
            </a:pPr>
            <a:endParaRPr lang="en-US" altLang="zh-CN" sz="1400" kern="1200" dirty="0">
              <a:latin typeface="宋体" pitchFamily="2" charset="-122"/>
              <a:ea typeface="宋体" pitchFamily="2" charset="-122"/>
            </a:endParaRPr>
          </a:p>
        </p:txBody>
      </p:sp>
      <p:pic>
        <p:nvPicPr>
          <p:cNvPr id="83970" name="Picture 2" descr="硬件"/>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3140968"/>
            <a:ext cx="2900304" cy="3019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5782353"/>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11.2  </a:t>
            </a:r>
            <a:r>
              <a:rPr lang="zh-CN" altLang="en-US" dirty="0" smtClean="0"/>
              <a:t>智能医疗的设计</a:t>
            </a:r>
            <a:endParaRPr lang="zh-CN" altLang="en-US" dirty="0"/>
          </a:p>
        </p:txBody>
      </p:sp>
      <p:sp>
        <p:nvSpPr>
          <p:cNvPr id="3" name="内容占位符 2"/>
          <p:cNvSpPr>
            <a:spLocks noGrp="1"/>
          </p:cNvSpPr>
          <p:nvPr>
            <p:ph idx="1"/>
          </p:nvPr>
        </p:nvSpPr>
        <p:spPr>
          <a:xfrm>
            <a:off x="312642" y="908720"/>
            <a:ext cx="8229600" cy="1296144"/>
          </a:xfrm>
        </p:spPr>
        <p:txBody>
          <a:bodyPr/>
          <a:lstStyle/>
          <a:p>
            <a:pPr>
              <a:buFont typeface="Wingdings" pitchFamily="2" charset="2"/>
              <a:buChar char="n"/>
            </a:pPr>
            <a:r>
              <a:rPr lang="zh-CN" altLang="en-US" sz="2000" dirty="0" smtClean="0"/>
              <a:t>智能医疗系统的软件构成：</a:t>
            </a:r>
            <a:endParaRPr lang="en-US" altLang="zh-CN" dirty="0" smtClean="0"/>
          </a:p>
          <a:p>
            <a:pPr marL="0" indent="0">
              <a:buNone/>
            </a:pPr>
            <a:r>
              <a:rPr lang="zh-CN" altLang="en-US" sz="1400" kern="1200" dirty="0" smtClean="0">
                <a:latin typeface="宋体" pitchFamily="2" charset="-122"/>
                <a:ea typeface="宋体" pitchFamily="2" charset="-122"/>
              </a:rPr>
              <a:t>软</a:t>
            </a:r>
            <a:r>
              <a:rPr lang="zh-CN" altLang="en-US" sz="1400" kern="1200" dirty="0">
                <a:latin typeface="宋体" pitchFamily="2" charset="-122"/>
                <a:ea typeface="宋体" pitchFamily="2" charset="-122"/>
              </a:rPr>
              <a:t>件的设计需要建立在对众多医院信息化解决方案的功能分析和对基层医疗机构需求的仔细调研的基础之上。通过精选、融合已有软件功能，结合全新设计，构建出功能全面、结构精炼、操作简单、实用高效的整体化信息解决平台，是软件平台设计的法宝</a:t>
            </a:r>
            <a:r>
              <a:rPr lang="zh-CN" altLang="en-US" sz="1400" kern="1200" dirty="0" smtClean="0">
                <a:latin typeface="宋体" pitchFamily="2" charset="-122"/>
                <a:ea typeface="宋体" pitchFamily="2" charset="-122"/>
              </a:rPr>
              <a:t>。</a:t>
            </a:r>
            <a:endParaRPr lang="en-US" altLang="zh-CN" sz="1400" kern="1200" dirty="0" smtClean="0">
              <a:latin typeface="宋体" pitchFamily="2" charset="-122"/>
              <a:ea typeface="宋体" pitchFamily="2" charset="-122"/>
            </a:endParaRPr>
          </a:p>
          <a:p>
            <a:pPr marL="0" indent="0">
              <a:buNone/>
            </a:pPr>
            <a:endParaRPr lang="en-US" altLang="zh-CN" sz="1400" kern="1200" dirty="0" smtClean="0">
              <a:latin typeface="宋体" pitchFamily="2" charset="-122"/>
              <a:ea typeface="宋体" pitchFamily="2" charset="-122"/>
            </a:endParaRPr>
          </a:p>
          <a:p>
            <a:pPr>
              <a:buFont typeface="Wingdings" pitchFamily="2" charset="2"/>
              <a:buChar char="q"/>
            </a:pPr>
            <a:r>
              <a:rPr lang="zh-CN" altLang="en-US" sz="1400" kern="1200" dirty="0">
                <a:latin typeface="宋体" pitchFamily="2" charset="-122"/>
                <a:ea typeface="宋体" pitchFamily="2" charset="-122"/>
              </a:rPr>
              <a:t>标准化的硬件驱动和管理软件包括：</a:t>
            </a:r>
            <a:endParaRPr lang="en-US" sz="1400" kern="1200" dirty="0">
              <a:latin typeface="宋体" pitchFamily="2" charset="-122"/>
              <a:ea typeface="宋体" pitchFamily="2" charset="-122"/>
            </a:endParaRPr>
          </a:p>
          <a:p>
            <a:pPr>
              <a:buFont typeface="Wingdings" pitchFamily="2" charset="2"/>
              <a:buChar char="§"/>
            </a:pPr>
            <a:r>
              <a:rPr lang="zh-CN" altLang="en-US" sz="1400" kern="1200" dirty="0">
                <a:latin typeface="宋体" pitchFamily="2" charset="-122"/>
                <a:ea typeface="宋体" pitchFamily="2" charset="-122"/>
              </a:rPr>
              <a:t>强大的工作流管理引擎）；</a:t>
            </a:r>
            <a:endParaRPr lang="en-US" altLang="zh-CN" sz="1400" kern="1200" dirty="0">
              <a:latin typeface="宋体" pitchFamily="2" charset="-122"/>
              <a:ea typeface="宋体" pitchFamily="2" charset="-122"/>
            </a:endParaRPr>
          </a:p>
          <a:p>
            <a:pPr>
              <a:buFont typeface="Wingdings" pitchFamily="2" charset="2"/>
              <a:buChar char="§"/>
            </a:pPr>
            <a:r>
              <a:rPr lang="zh-CN" altLang="en-US" sz="1400" kern="1200" dirty="0">
                <a:latin typeface="宋体" pitchFamily="2" charset="-122"/>
                <a:ea typeface="宋体" pitchFamily="2" charset="-122"/>
              </a:rPr>
              <a:t>贯穿始终的影像质量控制；</a:t>
            </a:r>
            <a:endParaRPr lang="en-US" altLang="zh-CN" sz="1400" kern="1200" dirty="0">
              <a:latin typeface="宋体" pitchFamily="2" charset="-122"/>
              <a:ea typeface="宋体" pitchFamily="2" charset="-122"/>
            </a:endParaRPr>
          </a:p>
          <a:p>
            <a:pPr>
              <a:buFont typeface="Wingdings" pitchFamily="2" charset="2"/>
              <a:buChar char="§"/>
            </a:pPr>
            <a:r>
              <a:rPr lang="zh-CN" altLang="en-US" sz="1400" kern="1200" dirty="0">
                <a:latin typeface="宋体" pitchFamily="2" charset="-122"/>
                <a:ea typeface="宋体" pitchFamily="2" charset="-122"/>
              </a:rPr>
              <a:t>系统维稳模块；</a:t>
            </a:r>
            <a:endParaRPr lang="en-US" altLang="zh-CN" sz="1400" kern="1200" dirty="0">
              <a:latin typeface="宋体" pitchFamily="2" charset="-122"/>
              <a:ea typeface="宋体" pitchFamily="2" charset="-122"/>
            </a:endParaRPr>
          </a:p>
          <a:p>
            <a:pPr>
              <a:buFont typeface="Wingdings" pitchFamily="2" charset="2"/>
              <a:buChar char="§"/>
            </a:pPr>
            <a:r>
              <a:rPr lang="zh-CN" altLang="en-US" sz="1400" kern="1200" dirty="0">
                <a:latin typeface="宋体" pitchFamily="2" charset="-122"/>
                <a:ea typeface="宋体" pitchFamily="2" charset="-122"/>
              </a:rPr>
              <a:t>实时快速的数据处理；</a:t>
            </a:r>
            <a:endParaRPr lang="en-US" altLang="zh-CN" sz="1400" kern="1200" dirty="0">
              <a:latin typeface="宋体" pitchFamily="2" charset="-122"/>
              <a:ea typeface="宋体" pitchFamily="2" charset="-122"/>
            </a:endParaRPr>
          </a:p>
          <a:p>
            <a:pPr>
              <a:buFont typeface="Wingdings" pitchFamily="2" charset="2"/>
              <a:buChar char="§"/>
            </a:pPr>
            <a:r>
              <a:rPr lang="zh-CN" altLang="en-US" sz="1400" kern="1200" dirty="0">
                <a:latin typeface="宋体" pitchFamily="2" charset="-122"/>
                <a:ea typeface="宋体" pitchFamily="2" charset="-122"/>
              </a:rPr>
              <a:t>远程监控与备案；</a:t>
            </a:r>
            <a:endParaRPr lang="en-US" altLang="zh-CN" sz="1400" kern="1200" dirty="0">
              <a:latin typeface="宋体" pitchFamily="2" charset="-122"/>
              <a:ea typeface="宋体" pitchFamily="2" charset="-122"/>
            </a:endParaRPr>
          </a:p>
          <a:p>
            <a:pPr>
              <a:buFont typeface="Wingdings" pitchFamily="2" charset="2"/>
              <a:buChar char="§"/>
            </a:pPr>
            <a:r>
              <a:rPr lang="zh-CN" altLang="en-US" sz="1400" kern="1200" dirty="0">
                <a:latin typeface="宋体" pitchFamily="2" charset="-122"/>
                <a:ea typeface="宋体" pitchFamily="2" charset="-122"/>
              </a:rPr>
              <a:t>用户自定义模块。</a:t>
            </a:r>
            <a:endParaRPr lang="en-US" sz="1400" kern="1200" dirty="0">
              <a:latin typeface="宋体" pitchFamily="2" charset="-122"/>
              <a:ea typeface="宋体" pitchFamily="2" charset="-122"/>
            </a:endParaRPr>
          </a:p>
          <a:p>
            <a:pPr lvl="0">
              <a:buFont typeface="Wingdings" pitchFamily="2" charset="2"/>
              <a:buChar char="q"/>
            </a:pPr>
            <a:r>
              <a:rPr lang="zh-CN" altLang="en-US" sz="1400" kern="1200" dirty="0">
                <a:latin typeface="宋体" pitchFamily="2" charset="-122"/>
                <a:ea typeface="宋体" pitchFamily="2" charset="-122"/>
              </a:rPr>
              <a:t>基于“云”的数据存储模式； </a:t>
            </a:r>
            <a:endParaRPr lang="en-US" altLang="zh-CN" sz="1400" kern="1200" dirty="0">
              <a:latin typeface="宋体" pitchFamily="2" charset="-122"/>
              <a:ea typeface="宋体" pitchFamily="2" charset="-122"/>
            </a:endParaRPr>
          </a:p>
          <a:p>
            <a:pPr lvl="0">
              <a:buFont typeface="Wingdings" pitchFamily="2" charset="2"/>
              <a:buChar char="§"/>
            </a:pPr>
            <a:r>
              <a:rPr lang="zh-CN" altLang="en-US" sz="1400" kern="1200" dirty="0">
                <a:latin typeface="宋体" pitchFamily="2" charset="-122"/>
                <a:ea typeface="宋体" pitchFamily="2" charset="-122"/>
              </a:rPr>
              <a:t>将底层的硬件，包含服务器、储存与网络设备全面虚拟化，在上层的软件则是结合</a:t>
            </a:r>
            <a:r>
              <a:rPr lang="en-US" sz="1400" kern="1200" dirty="0">
                <a:latin typeface="宋体" pitchFamily="2" charset="-122"/>
                <a:ea typeface="宋体" pitchFamily="2" charset="-122"/>
              </a:rPr>
              <a:t>SOA</a:t>
            </a:r>
            <a:r>
              <a:rPr lang="zh-CN" altLang="en-US" sz="1400" kern="1200" dirty="0">
                <a:latin typeface="宋体" pitchFamily="2" charset="-122"/>
                <a:ea typeface="宋体" pitchFamily="2" charset="-122"/>
              </a:rPr>
              <a:t>架构，让数据中心可以随时满足运作环境。同时，严格的权限管理策略可以帮助用户放心地与指定的对象共享数据。这种模式能够节省大量的存储设备组建及维护工作，只需要少量的支出就可以享受到最好、最安全的存储服务。</a:t>
            </a:r>
            <a:endParaRPr lang="en-US" sz="1400" kern="1200" dirty="0">
              <a:latin typeface="宋体" pitchFamily="2" charset="-122"/>
              <a:ea typeface="宋体" pitchFamily="2" charset="-122"/>
            </a:endParaRPr>
          </a:p>
          <a:p>
            <a:pPr lvl="0">
              <a:buFont typeface="Wingdings" pitchFamily="2" charset="2"/>
              <a:buChar char="q"/>
            </a:pPr>
            <a:r>
              <a:rPr lang="en-US" sz="1400" kern="1200" dirty="0">
                <a:latin typeface="宋体" pitchFamily="2" charset="-122"/>
                <a:ea typeface="宋体" pitchFamily="2" charset="-122"/>
              </a:rPr>
              <a:t>CAD</a:t>
            </a:r>
            <a:r>
              <a:rPr lang="zh-CN" altLang="en-US" sz="1400" kern="1200" dirty="0">
                <a:latin typeface="宋体" pitchFamily="2" charset="-122"/>
                <a:ea typeface="宋体" pitchFamily="2" charset="-122"/>
              </a:rPr>
              <a:t>辅助手段</a:t>
            </a:r>
            <a:endParaRPr lang="en-US" sz="1400" kern="1200" dirty="0">
              <a:latin typeface="宋体" pitchFamily="2" charset="-122"/>
              <a:ea typeface="宋体" pitchFamily="2" charset="-122"/>
            </a:endParaRPr>
          </a:p>
          <a:p>
            <a:pPr lvl="0">
              <a:buFont typeface="Wingdings" pitchFamily="2" charset="2"/>
              <a:buChar char="q"/>
            </a:pPr>
            <a:r>
              <a:rPr lang="zh-CN" altLang="en-US" sz="1400" kern="1200" dirty="0">
                <a:latin typeface="宋体" pitchFamily="2" charset="-122"/>
                <a:ea typeface="宋体" pitchFamily="2" charset="-122"/>
              </a:rPr>
              <a:t>手持终端专有软件</a:t>
            </a:r>
            <a:endParaRPr lang="en-US" sz="1400" kern="1200" dirty="0">
              <a:latin typeface="宋体" pitchFamily="2" charset="-122"/>
              <a:ea typeface="宋体" pitchFamily="2" charset="-122"/>
            </a:endParaRPr>
          </a:p>
          <a:p>
            <a:pPr>
              <a:buFont typeface="Wingdings" pitchFamily="2" charset="2"/>
              <a:buChar char="§"/>
            </a:pPr>
            <a:r>
              <a:rPr lang="zh-CN" altLang="en-US" sz="1400" kern="1200" dirty="0">
                <a:latin typeface="宋体" pitchFamily="2" charset="-122"/>
                <a:ea typeface="宋体" pitchFamily="2" charset="-122"/>
              </a:rPr>
              <a:t>针对手机、</a:t>
            </a:r>
            <a:r>
              <a:rPr lang="en-US" sz="1400" kern="1200" dirty="0" err="1">
                <a:latin typeface="宋体" pitchFamily="2" charset="-122"/>
                <a:ea typeface="宋体" pitchFamily="2" charset="-122"/>
              </a:rPr>
              <a:t>ipad</a:t>
            </a:r>
            <a:r>
              <a:rPr lang="zh-CN" altLang="en-US" sz="1400" kern="1200" dirty="0">
                <a:latin typeface="宋体" pitchFamily="2" charset="-122"/>
                <a:ea typeface="宋体" pitchFamily="2" charset="-122"/>
              </a:rPr>
              <a:t>等移动设备的操作平台，设计出相对应的操作软件，让用户随时随地可以得到所需服务。</a:t>
            </a:r>
            <a:endParaRPr lang="en-US" sz="1400" kern="1200" dirty="0">
              <a:latin typeface="宋体" pitchFamily="2" charset="-122"/>
              <a:ea typeface="宋体" pitchFamily="2" charset="-122"/>
            </a:endParaRPr>
          </a:p>
          <a:p>
            <a:pPr>
              <a:buFont typeface="Wingdings" pitchFamily="2" charset="2"/>
              <a:buChar char="n"/>
            </a:pPr>
            <a:endParaRPr lang="en-US" altLang="zh-CN" sz="1400" kern="1200" dirty="0" smtClean="0">
              <a:latin typeface="宋体" pitchFamily="2" charset="-122"/>
              <a:ea typeface="宋体" pitchFamily="2" charset="-122"/>
            </a:endParaRPr>
          </a:p>
          <a:p>
            <a:pPr>
              <a:buNone/>
            </a:pPr>
            <a:endParaRPr lang="en-US" altLang="zh-CN" sz="1400" kern="1200" dirty="0">
              <a:latin typeface="宋体" pitchFamily="2" charset="-122"/>
              <a:ea typeface="宋体" pitchFamily="2" charset="-122"/>
            </a:endParaRPr>
          </a:p>
        </p:txBody>
      </p:sp>
      <p:sp>
        <p:nvSpPr>
          <p:cNvPr id="4" name="TextBox 3"/>
          <p:cNvSpPr txBox="1"/>
          <p:nvPr/>
        </p:nvSpPr>
        <p:spPr>
          <a:xfrm>
            <a:off x="323528" y="2636912"/>
            <a:ext cx="8352928" cy="369332"/>
          </a:xfrm>
          <a:prstGeom prst="rect">
            <a:avLst/>
          </a:prstGeom>
          <a:noFill/>
        </p:spPr>
        <p:txBody>
          <a:bodyPr wrap="square" rtlCol="0">
            <a:spAutoFit/>
          </a:bodyPr>
          <a:lstStyle/>
          <a:p>
            <a:endParaRPr lang="en-US" dirty="0"/>
          </a:p>
        </p:txBody>
      </p:sp>
    </p:spTree>
    <p:extLst>
      <p:ext uri="{BB962C8B-B14F-4D97-AF65-F5344CB8AC3E}">
        <p14:creationId xmlns:p14="http://schemas.microsoft.com/office/powerpoint/2010/main" val="2929361129"/>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11.3  </a:t>
            </a:r>
            <a:r>
              <a:rPr lang="zh-CN" altLang="en-US" dirty="0" smtClean="0"/>
              <a:t>智能医疗的终端设备</a:t>
            </a:r>
            <a:endParaRPr lang="zh-CN" altLang="en-US" dirty="0"/>
          </a:p>
        </p:txBody>
      </p:sp>
      <p:sp>
        <p:nvSpPr>
          <p:cNvPr id="3" name="内容占位符 2"/>
          <p:cNvSpPr>
            <a:spLocks noGrp="1"/>
          </p:cNvSpPr>
          <p:nvPr>
            <p:ph idx="1"/>
          </p:nvPr>
        </p:nvSpPr>
        <p:spPr>
          <a:xfrm>
            <a:off x="395536" y="980728"/>
            <a:ext cx="8229600" cy="4929188"/>
          </a:xfrm>
        </p:spPr>
        <p:txBody>
          <a:bodyPr/>
          <a:lstStyle/>
          <a:p>
            <a:pPr>
              <a:buFont typeface="Wingdings" pitchFamily="2" charset="2"/>
              <a:buChar char="n"/>
            </a:pPr>
            <a:r>
              <a:rPr lang="zh-CN" altLang="en-US" sz="2000" dirty="0" smtClean="0"/>
              <a:t>智能医疗系统的终端传感器</a:t>
            </a:r>
            <a:endParaRPr lang="en-US" altLang="zh-CN" sz="2000" dirty="0" smtClean="0"/>
          </a:p>
          <a:p>
            <a:pPr lvl="1"/>
            <a:r>
              <a:rPr lang="zh-CN" altLang="en-US" dirty="0"/>
              <a:t>功能多样</a:t>
            </a:r>
            <a:r>
              <a:rPr lang="zh-CN" altLang="en-US" dirty="0" smtClean="0"/>
              <a:t>化</a:t>
            </a:r>
            <a:endParaRPr lang="en-US" dirty="0"/>
          </a:p>
          <a:p>
            <a:pPr lvl="1"/>
            <a:r>
              <a:rPr lang="zh-CN" altLang="en-US" dirty="0" smtClean="0"/>
              <a:t>微</a:t>
            </a:r>
            <a:r>
              <a:rPr lang="zh-CN" altLang="en-US" dirty="0"/>
              <a:t>型</a:t>
            </a:r>
            <a:r>
              <a:rPr lang="zh-CN" altLang="en-US" dirty="0" smtClean="0"/>
              <a:t>化</a:t>
            </a:r>
            <a:endParaRPr lang="en-US" dirty="0"/>
          </a:p>
          <a:p>
            <a:pPr lvl="1"/>
            <a:r>
              <a:rPr lang="zh-CN" altLang="en-US" dirty="0" smtClean="0"/>
              <a:t>智</a:t>
            </a:r>
            <a:r>
              <a:rPr lang="zh-CN" altLang="en-US" dirty="0"/>
              <a:t>能化与集成</a:t>
            </a:r>
            <a:r>
              <a:rPr lang="zh-CN" altLang="en-US" dirty="0" smtClean="0"/>
              <a:t>化</a:t>
            </a:r>
            <a:endParaRPr lang="en-US" altLang="zh-CN" dirty="0" smtClean="0"/>
          </a:p>
          <a:p>
            <a:pPr lvl="1"/>
            <a:r>
              <a:rPr lang="zh-CN" altLang="en-US" dirty="0" smtClean="0"/>
              <a:t>低</a:t>
            </a:r>
            <a:r>
              <a:rPr lang="zh-CN" altLang="en-US" dirty="0"/>
              <a:t>成本、高灵敏度、高稳定性和高寿</a:t>
            </a:r>
            <a:r>
              <a:rPr lang="zh-CN" altLang="en-US" dirty="0" smtClean="0"/>
              <a:t>命</a:t>
            </a:r>
            <a:endParaRPr lang="en-US" altLang="zh-CN" dirty="0"/>
          </a:p>
          <a:p>
            <a:pPr marL="457200" lvl="1" indent="0">
              <a:buNone/>
            </a:pPr>
            <a:endParaRPr lang="en-US" altLang="zh-CN" dirty="0"/>
          </a:p>
        </p:txBody>
      </p:sp>
      <p:pic>
        <p:nvPicPr>
          <p:cNvPr id="84994" name="Picture 2" descr="8"/>
          <p:cNvPicPr>
            <a:picLocks noChangeAspect="1" noChangeArrowheads="1"/>
          </p:cNvPicPr>
          <p:nvPr/>
        </p:nvPicPr>
        <p:blipFill>
          <a:blip r:embed="rId2">
            <a:extLst>
              <a:ext uri="{28A0092B-C50C-407E-A947-70E740481C1C}">
                <a14:useLocalDpi xmlns:a14="http://schemas.microsoft.com/office/drawing/2010/main" val="0"/>
              </a:ext>
            </a:extLst>
          </a:blip>
          <a:srcRect t="1457"/>
          <a:stretch>
            <a:fillRect/>
          </a:stretch>
        </p:blipFill>
        <p:spPr bwMode="auto">
          <a:xfrm>
            <a:off x="2195736" y="2492896"/>
            <a:ext cx="5681938" cy="3766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4504783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11.3  </a:t>
            </a:r>
            <a:r>
              <a:rPr lang="zh-CN" altLang="en-US" dirty="0" smtClean="0"/>
              <a:t>智能医</a:t>
            </a:r>
            <a:r>
              <a:rPr lang="zh-CN" altLang="en-US" dirty="0"/>
              <a:t>疗的终端设备</a:t>
            </a:r>
          </a:p>
        </p:txBody>
      </p:sp>
      <p:sp>
        <p:nvSpPr>
          <p:cNvPr id="3" name="内容占位符 2"/>
          <p:cNvSpPr>
            <a:spLocks noGrp="1"/>
          </p:cNvSpPr>
          <p:nvPr>
            <p:ph idx="1"/>
          </p:nvPr>
        </p:nvSpPr>
        <p:spPr>
          <a:xfrm>
            <a:off x="395536" y="980728"/>
            <a:ext cx="8229600" cy="4929188"/>
          </a:xfrm>
        </p:spPr>
        <p:txBody>
          <a:bodyPr/>
          <a:lstStyle/>
          <a:p>
            <a:pPr>
              <a:buFont typeface="Wingdings" pitchFamily="2" charset="2"/>
              <a:buChar char="n"/>
            </a:pPr>
            <a:r>
              <a:rPr lang="zh-CN" altLang="en-US" sz="2000" dirty="0" smtClean="0"/>
              <a:t>智能医疗系统的终端传感器</a:t>
            </a:r>
            <a:endParaRPr lang="en-US" altLang="zh-CN" sz="2000" dirty="0" smtClean="0"/>
          </a:p>
          <a:p>
            <a:pPr marL="457200" lvl="1" indent="0">
              <a:buNone/>
            </a:pPr>
            <a:r>
              <a:rPr lang="zh-CN" altLang="en-US" dirty="0" smtClean="0"/>
              <a:t>生物传感器是智能医疗区别于其它物联网技术最为关键的部分，是智能医疗系统中最核心的“关节”，是连接物联网和医疗两大领域的一个主要纽带。</a:t>
            </a:r>
            <a:endParaRPr lang="en-US" dirty="0" smtClean="0"/>
          </a:p>
          <a:p>
            <a:pPr>
              <a:buFont typeface="Wingdings" pitchFamily="2" charset="2"/>
              <a:buChar char="n"/>
            </a:pPr>
            <a:endParaRPr lang="en-US" altLang="zh-CN" sz="2000" dirty="0" smtClean="0"/>
          </a:p>
          <a:p>
            <a:pPr>
              <a:buNone/>
            </a:pPr>
            <a:r>
              <a:rPr lang="zh-CN" altLang="en-US" sz="1400" kern="1200" dirty="0" smtClean="0">
                <a:latin typeface="宋体" pitchFamily="2" charset="-122"/>
                <a:ea typeface="宋体" pitchFamily="2" charset="-122"/>
              </a:rPr>
              <a:t>    </a:t>
            </a:r>
            <a:endParaRPr lang="en-US" altLang="zh-CN" sz="1400" kern="1200" dirty="0">
              <a:latin typeface="宋体" pitchFamily="2" charset="-122"/>
              <a:ea typeface="宋体" pitchFamily="2" charset="-122"/>
            </a:endParaRPr>
          </a:p>
        </p:txBody>
      </p:sp>
      <p:pic>
        <p:nvPicPr>
          <p:cNvPr id="860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3845" y="2322458"/>
            <a:ext cx="7290853"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878835" y="5301208"/>
            <a:ext cx="8064897" cy="523220"/>
          </a:xfrm>
          <a:prstGeom prst="rect">
            <a:avLst/>
          </a:prstGeom>
        </p:spPr>
        <p:txBody>
          <a:bodyPr wrap="square">
            <a:spAutoFit/>
          </a:bodyPr>
          <a:lstStyle/>
          <a:p>
            <a:r>
              <a:rPr lang="zh-CN" altLang="en-US" sz="1400" dirty="0">
                <a:latin typeface="宋体" pitchFamily="2" charset="-122"/>
                <a:ea typeface="宋体" pitchFamily="2" charset="-122"/>
              </a:rPr>
              <a:t>生物传感器构件示意图（</a:t>
            </a:r>
            <a:r>
              <a:rPr lang="en-US" sz="1400" dirty="0">
                <a:latin typeface="宋体" pitchFamily="2" charset="-122"/>
                <a:ea typeface="宋体" pitchFamily="2" charset="-122"/>
              </a:rPr>
              <a:t>A</a:t>
            </a:r>
            <a:r>
              <a:rPr lang="zh-CN" altLang="en-US" sz="1400" dirty="0">
                <a:latin typeface="宋体" pitchFamily="2" charset="-122"/>
                <a:ea typeface="宋体" pitchFamily="2" charset="-122"/>
              </a:rPr>
              <a:t>：生物反应元件，</a:t>
            </a:r>
            <a:r>
              <a:rPr lang="en-US" sz="1400" dirty="0">
                <a:latin typeface="宋体" pitchFamily="2" charset="-122"/>
                <a:ea typeface="宋体" pitchFamily="2" charset="-122"/>
              </a:rPr>
              <a:t>B</a:t>
            </a:r>
            <a:r>
              <a:rPr lang="zh-CN" altLang="en-US" sz="1400" dirty="0">
                <a:latin typeface="宋体" pitchFamily="2" charset="-122"/>
                <a:ea typeface="宋体" pitchFamily="2" charset="-122"/>
              </a:rPr>
              <a:t>：信号转换元件，</a:t>
            </a:r>
            <a:r>
              <a:rPr lang="en-US" sz="1400" dirty="0">
                <a:latin typeface="宋体" pitchFamily="2" charset="-122"/>
                <a:ea typeface="宋体" pitchFamily="2" charset="-122"/>
              </a:rPr>
              <a:t>C</a:t>
            </a:r>
            <a:r>
              <a:rPr lang="zh-CN" altLang="en-US" sz="1400" dirty="0">
                <a:latin typeface="宋体" pitchFamily="2" charset="-122"/>
                <a:ea typeface="宋体" pitchFamily="2" charset="-122"/>
              </a:rPr>
              <a:t>：信号放大元件，</a:t>
            </a:r>
            <a:r>
              <a:rPr lang="en-US" sz="1400" dirty="0">
                <a:latin typeface="宋体" pitchFamily="2" charset="-122"/>
                <a:ea typeface="宋体" pitchFamily="2" charset="-122"/>
              </a:rPr>
              <a:t>D</a:t>
            </a:r>
            <a:r>
              <a:rPr lang="zh-CN" altLang="en-US" sz="1400" dirty="0">
                <a:latin typeface="宋体" pitchFamily="2" charset="-122"/>
                <a:ea typeface="宋体" pitchFamily="2" charset="-122"/>
              </a:rPr>
              <a:t>：信号处理元件，</a:t>
            </a:r>
            <a:r>
              <a:rPr lang="en-US" sz="1400" dirty="0">
                <a:latin typeface="宋体" pitchFamily="2" charset="-122"/>
                <a:ea typeface="宋体" pitchFamily="2" charset="-122"/>
              </a:rPr>
              <a:t>E</a:t>
            </a:r>
            <a:r>
              <a:rPr lang="zh-CN" altLang="en-US" sz="1400" dirty="0">
                <a:latin typeface="宋体" pitchFamily="2" charset="-122"/>
                <a:ea typeface="宋体" pitchFamily="2" charset="-122"/>
              </a:rPr>
              <a:t>：信号显示器，</a:t>
            </a:r>
            <a:r>
              <a:rPr lang="en-US" sz="1400" dirty="0">
                <a:latin typeface="宋体" pitchFamily="2" charset="-122"/>
                <a:ea typeface="宋体" pitchFamily="2" charset="-122"/>
              </a:rPr>
              <a:t>S</a:t>
            </a:r>
            <a:r>
              <a:rPr lang="zh-CN" altLang="en-US" sz="1400" dirty="0">
                <a:latin typeface="宋体" pitchFamily="2" charset="-122"/>
                <a:ea typeface="宋体" pitchFamily="2" charset="-122"/>
              </a:rPr>
              <a:t>：被检测物，</a:t>
            </a:r>
            <a:r>
              <a:rPr lang="en-US" sz="1400" dirty="0">
                <a:latin typeface="宋体" pitchFamily="2" charset="-122"/>
                <a:ea typeface="宋体" pitchFamily="2" charset="-122"/>
              </a:rPr>
              <a:t>P</a:t>
            </a:r>
            <a:r>
              <a:rPr lang="zh-CN" altLang="en-US" sz="1400" dirty="0">
                <a:latin typeface="宋体" pitchFamily="2" charset="-122"/>
                <a:ea typeface="宋体" pitchFamily="2" charset="-122"/>
              </a:rPr>
              <a:t>：反应产物）</a:t>
            </a:r>
            <a:endParaRPr lang="en-US" sz="1400" dirty="0">
              <a:latin typeface="宋体" pitchFamily="2" charset="-122"/>
              <a:ea typeface="宋体" pitchFamily="2" charset="-122"/>
            </a:endParaRPr>
          </a:p>
        </p:txBody>
      </p:sp>
    </p:spTree>
    <p:extLst>
      <p:ext uri="{BB962C8B-B14F-4D97-AF65-F5344CB8AC3E}">
        <p14:creationId xmlns:p14="http://schemas.microsoft.com/office/powerpoint/2010/main" val="2219836726"/>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11.3  </a:t>
            </a:r>
            <a:r>
              <a:rPr lang="zh-CN" altLang="en-US" dirty="0" smtClean="0"/>
              <a:t>智能医</a:t>
            </a:r>
            <a:r>
              <a:rPr lang="zh-CN" altLang="en-US" dirty="0"/>
              <a:t>疗的终端设备</a:t>
            </a:r>
          </a:p>
        </p:txBody>
      </p:sp>
      <p:sp>
        <p:nvSpPr>
          <p:cNvPr id="3" name="内容占位符 2"/>
          <p:cNvSpPr>
            <a:spLocks noGrp="1"/>
          </p:cNvSpPr>
          <p:nvPr>
            <p:ph idx="1"/>
          </p:nvPr>
        </p:nvSpPr>
        <p:spPr>
          <a:xfrm>
            <a:off x="395536" y="980728"/>
            <a:ext cx="8229600" cy="1418286"/>
          </a:xfrm>
        </p:spPr>
        <p:txBody>
          <a:bodyPr/>
          <a:lstStyle/>
          <a:p>
            <a:pPr>
              <a:buFont typeface="Wingdings" pitchFamily="2" charset="2"/>
              <a:buChar char="n"/>
            </a:pPr>
            <a:r>
              <a:rPr lang="zh-CN" altLang="en-US" dirty="0"/>
              <a:t>光学生物传感器设</a:t>
            </a:r>
            <a:r>
              <a:rPr lang="zh-CN" altLang="en-US" dirty="0" smtClean="0"/>
              <a:t>计</a:t>
            </a:r>
            <a:endParaRPr lang="en-US" altLang="zh-CN" dirty="0" smtClean="0"/>
          </a:p>
          <a:p>
            <a:pPr>
              <a:buFont typeface="Wingdings" pitchFamily="2" charset="2"/>
              <a:buChar char="n"/>
            </a:pPr>
            <a:r>
              <a:rPr lang="zh-CN" altLang="en-US" sz="1400" kern="1200" dirty="0">
                <a:latin typeface="宋体" pitchFamily="2" charset="-122"/>
                <a:ea typeface="宋体" pitchFamily="2" charset="-122"/>
              </a:rPr>
              <a:t>以光信号作为探测机制、用于生物分子检测和医学表征的传感器称为光学生物传感器。由于光学生物传感器具有非破坏性的操作模式、较高的信号产生与读取速度，加上近年来光纤技术的发展</a:t>
            </a:r>
            <a:r>
              <a:rPr lang="zh-CN" altLang="en-US" sz="1400" kern="1200" dirty="0" smtClean="0">
                <a:latin typeface="宋体" pitchFamily="2" charset="-122"/>
                <a:ea typeface="宋体" pitchFamily="2" charset="-122"/>
              </a:rPr>
              <a:t>与应用</a:t>
            </a:r>
            <a:r>
              <a:rPr lang="zh-CN" altLang="en-US" sz="1400" kern="1200" dirty="0">
                <a:latin typeface="宋体" pitchFamily="2" charset="-122"/>
                <a:ea typeface="宋体" pitchFamily="2" charset="-122"/>
              </a:rPr>
              <a:t>，使其测试方式和应用领域都得到极大的扩展，成为迄今应用最为普遍的生物传感器</a:t>
            </a:r>
            <a:r>
              <a:rPr lang="zh-CN" altLang="en-US" dirty="0"/>
              <a:t>。</a:t>
            </a:r>
            <a:endParaRPr lang="en-US" dirty="0"/>
          </a:p>
          <a:p>
            <a:pPr>
              <a:buFont typeface="Wingdings" pitchFamily="2" charset="2"/>
              <a:buChar char="n"/>
            </a:pPr>
            <a:endParaRPr lang="en-US" altLang="zh-CN" sz="2000" dirty="0" smtClean="0"/>
          </a:p>
          <a:p>
            <a:pPr>
              <a:buNone/>
            </a:pPr>
            <a:r>
              <a:rPr lang="zh-CN" altLang="en-US" sz="1400" kern="1200" dirty="0" smtClean="0">
                <a:latin typeface="宋体" pitchFamily="2" charset="-122"/>
                <a:ea typeface="宋体" pitchFamily="2" charset="-122"/>
              </a:rPr>
              <a:t>    </a:t>
            </a:r>
            <a:endParaRPr lang="en-US" altLang="zh-CN" sz="1400" kern="1200" dirty="0">
              <a:latin typeface="宋体" pitchFamily="2" charset="-122"/>
              <a:ea typeface="宋体" pitchFamily="2" charset="-122"/>
            </a:endParaRPr>
          </a:p>
        </p:txBody>
      </p:sp>
      <p:sp>
        <p:nvSpPr>
          <p:cNvPr id="4" name="Rectangle 3"/>
          <p:cNvSpPr/>
          <p:nvPr/>
        </p:nvSpPr>
        <p:spPr>
          <a:xfrm>
            <a:off x="2944609" y="5147319"/>
            <a:ext cx="3240360" cy="307777"/>
          </a:xfrm>
          <a:prstGeom prst="rect">
            <a:avLst/>
          </a:prstGeom>
        </p:spPr>
        <p:txBody>
          <a:bodyPr wrap="square">
            <a:spAutoFit/>
          </a:bodyPr>
          <a:lstStyle/>
          <a:p>
            <a:pPr algn="ctr"/>
            <a:r>
              <a:rPr lang="zh-CN" altLang="en-US" sz="1400" dirty="0">
                <a:latin typeface="宋体" pitchFamily="2" charset="-122"/>
                <a:ea typeface="宋体" pitchFamily="2" charset="-122"/>
              </a:rPr>
              <a:t>光学生物反应元件设计示意图</a:t>
            </a:r>
            <a:endParaRPr lang="en-US" sz="1400" dirty="0">
              <a:latin typeface="宋体" pitchFamily="2" charset="-122"/>
              <a:ea typeface="宋体" pitchFamily="2" charset="-122"/>
            </a:endParaRPr>
          </a:p>
        </p:txBody>
      </p:sp>
      <p:grpSp>
        <p:nvGrpSpPr>
          <p:cNvPr id="5" name="组合 306"/>
          <p:cNvGrpSpPr>
            <a:grpSpLocks/>
          </p:cNvGrpSpPr>
          <p:nvPr/>
        </p:nvGrpSpPr>
        <p:grpSpPr bwMode="auto">
          <a:xfrm>
            <a:off x="1009331" y="2399014"/>
            <a:ext cx="7040402" cy="2379556"/>
            <a:chOff x="536448" y="-12192"/>
            <a:chExt cx="4187952" cy="1353312"/>
          </a:xfrm>
        </p:grpSpPr>
        <p:sp>
          <p:nvSpPr>
            <p:cNvPr id="6" name="燕尾形 304"/>
            <p:cNvSpPr>
              <a:spLocks noChangeArrowheads="1"/>
            </p:cNvSpPr>
            <p:nvPr/>
          </p:nvSpPr>
          <p:spPr bwMode="auto">
            <a:xfrm>
              <a:off x="3124200" y="215900"/>
              <a:ext cx="477520" cy="911860"/>
            </a:xfrm>
            <a:prstGeom prst="chevron">
              <a:avLst>
                <a:gd name="adj" fmla="val 62310"/>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02" name="图示 30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448" y="-12192"/>
              <a:ext cx="4187952" cy="1353312"/>
            </a:xfrm>
            <a:prstGeom prst="rect">
              <a:avLst/>
            </a:prstGeom>
            <a:noFill/>
            <a:extLst>
              <a:ext uri="{909E8E84-426E-40DD-AFC4-6F175D3DCCD1}">
                <a14:hiddenFill xmlns:a14="http://schemas.microsoft.com/office/drawing/2010/main">
                  <a:solidFill>
                    <a:srgbClr val="FFFFFF"/>
                  </a:solidFill>
                </a14:hiddenFill>
              </a:ext>
            </a:extLst>
          </p:spPr>
        </p:pic>
        <p:sp>
          <p:nvSpPr>
            <p:cNvPr id="7" name="文本框 303"/>
            <p:cNvSpPr txBox="1">
              <a:spLocks noChangeArrowheads="1"/>
            </p:cNvSpPr>
            <p:nvPr/>
          </p:nvSpPr>
          <p:spPr bwMode="auto">
            <a:xfrm>
              <a:off x="2270183" y="593555"/>
              <a:ext cx="1327843" cy="184795"/>
            </a:xfrm>
            <a:prstGeom prst="rect">
              <a:avLst/>
            </a:prstGeom>
            <a:solidFill>
              <a:srgbClr val="FFFFFF">
                <a:alpha val="58823"/>
              </a:srgbClr>
            </a:solidFill>
            <a:ln>
              <a:noFill/>
            </a:ln>
            <a:extLs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zh-CN" altLang="en-US" sz="1600" b="0" i="0" u="none" strike="noStrike" cap="none" normalizeH="0" baseline="0" dirty="0" smtClean="0">
                  <a:ln>
                    <a:noFill/>
                  </a:ln>
                  <a:solidFill>
                    <a:schemeClr val="tx1"/>
                  </a:solidFill>
                  <a:effectLst/>
                  <a:latin typeface="Calibri" pitchFamily="34" charset="0"/>
                  <a:ea typeface="SimSun" pitchFamily="2" charset="-122"/>
                  <a:cs typeface="Arial" pitchFamily="34" charset="0"/>
                </a:rPr>
                <a:t>光子能级、数目变化</a:t>
              </a:r>
              <a:endParaRPr kumimoji="0" lang="zh-CN" sz="3600" b="0" i="0" u="none" strike="noStrike" cap="none" normalizeH="0" baseline="0" dirty="0" smtClean="0">
                <a:ln>
                  <a:noFill/>
                </a:ln>
                <a:solidFill>
                  <a:schemeClr val="tx1"/>
                </a:solidFill>
                <a:effectLst/>
                <a:latin typeface="Arial" pitchFamily="34" charset="0"/>
                <a:cs typeface="Arial" pitchFamily="34" charset="0"/>
              </a:endParaRPr>
            </a:p>
          </p:txBody>
        </p:sp>
      </p:grpSp>
    </p:spTree>
    <p:extLst>
      <p:ext uri="{BB962C8B-B14F-4D97-AF65-F5344CB8AC3E}">
        <p14:creationId xmlns:p14="http://schemas.microsoft.com/office/powerpoint/2010/main" val="1536663604"/>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274638"/>
            <a:ext cx="8229600" cy="561975"/>
          </a:xfrm>
        </p:spPr>
        <p:txBody>
          <a:bodyPr/>
          <a:lstStyle/>
          <a:p>
            <a:r>
              <a:rPr lang="en-US" dirty="0" smtClean="0"/>
              <a:t>11.3  </a:t>
            </a:r>
            <a:r>
              <a:rPr lang="zh-CN" altLang="en-US" dirty="0" smtClean="0"/>
              <a:t>智能医</a:t>
            </a:r>
            <a:r>
              <a:rPr lang="zh-CN" altLang="en-US" dirty="0"/>
              <a:t>疗的终端设备</a:t>
            </a:r>
          </a:p>
        </p:txBody>
      </p:sp>
      <p:sp>
        <p:nvSpPr>
          <p:cNvPr id="5" name="内容占位符 2"/>
          <p:cNvSpPr>
            <a:spLocks noGrp="1"/>
          </p:cNvSpPr>
          <p:nvPr>
            <p:ph idx="1"/>
          </p:nvPr>
        </p:nvSpPr>
        <p:spPr>
          <a:xfrm>
            <a:off x="395536" y="980728"/>
            <a:ext cx="8229600" cy="1418286"/>
          </a:xfrm>
        </p:spPr>
        <p:txBody>
          <a:bodyPr/>
          <a:lstStyle/>
          <a:p>
            <a:pPr>
              <a:buFont typeface="Wingdings" pitchFamily="2" charset="2"/>
              <a:buChar char="n"/>
            </a:pPr>
            <a:r>
              <a:rPr lang="zh-CN" altLang="en-US" dirty="0"/>
              <a:t>光学</a:t>
            </a:r>
            <a:r>
              <a:rPr lang="zh-CN" altLang="en-US" dirty="0" smtClean="0"/>
              <a:t>生物传感器</a:t>
            </a:r>
            <a:r>
              <a:rPr lang="zh-CN" altLang="en-US" dirty="0"/>
              <a:t>示例</a:t>
            </a:r>
            <a:endParaRPr lang="en-US" altLang="zh-CN" dirty="0" smtClean="0"/>
          </a:p>
          <a:p>
            <a:pPr>
              <a:buFont typeface="Wingdings" pitchFamily="2" charset="2"/>
              <a:buChar char="n"/>
            </a:pPr>
            <a:r>
              <a:rPr lang="zh-CN" altLang="en-US" sz="1400" kern="1200" dirty="0">
                <a:latin typeface="宋体" pitchFamily="2" charset="-122"/>
                <a:ea typeface="宋体" pitchFamily="2" charset="-122"/>
              </a:rPr>
              <a:t>光学生物传感器的设计过程中，所用的原理主要有光反射、散射、透射、荧光增强或碎灭效应、表面等离子共振、反射干涉谱以及各种光纤技术如共振镜、光栅藕合器等等。</a:t>
            </a:r>
            <a:endParaRPr lang="en-US" altLang="zh-CN" sz="2000" dirty="0" smtClean="0"/>
          </a:p>
          <a:p>
            <a:pPr>
              <a:buNone/>
            </a:pPr>
            <a:r>
              <a:rPr lang="zh-CN" altLang="en-US" sz="1400" kern="1200" dirty="0" smtClean="0">
                <a:latin typeface="宋体" pitchFamily="2" charset="-122"/>
                <a:ea typeface="宋体" pitchFamily="2" charset="-122"/>
              </a:rPr>
              <a:t>    </a:t>
            </a:r>
            <a:endParaRPr lang="en-US" altLang="zh-CN" sz="1400" kern="1200" dirty="0">
              <a:latin typeface="宋体" pitchFamily="2" charset="-122"/>
              <a:ea typeface="宋体" pitchFamily="2"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4134" y="2224132"/>
            <a:ext cx="4320480" cy="3836625"/>
          </a:xfrm>
          <a:prstGeom prst="rect">
            <a:avLst/>
          </a:prstGeom>
        </p:spPr>
      </p:pic>
    </p:spTree>
    <p:extLst>
      <p:ext uri="{BB962C8B-B14F-4D97-AF65-F5344CB8AC3E}">
        <p14:creationId xmlns:p14="http://schemas.microsoft.com/office/powerpoint/2010/main" val="42832381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11.3  </a:t>
            </a:r>
            <a:r>
              <a:rPr lang="zh-CN" altLang="en-US" dirty="0" smtClean="0"/>
              <a:t>智能医</a:t>
            </a:r>
            <a:r>
              <a:rPr lang="zh-CN" altLang="en-US" dirty="0"/>
              <a:t>疗的终端设备</a:t>
            </a:r>
          </a:p>
        </p:txBody>
      </p:sp>
      <p:sp>
        <p:nvSpPr>
          <p:cNvPr id="3" name="内容占位符 2"/>
          <p:cNvSpPr>
            <a:spLocks noGrp="1"/>
          </p:cNvSpPr>
          <p:nvPr>
            <p:ph idx="1"/>
          </p:nvPr>
        </p:nvSpPr>
        <p:spPr>
          <a:xfrm>
            <a:off x="395536" y="980728"/>
            <a:ext cx="8748464" cy="1418286"/>
          </a:xfrm>
        </p:spPr>
        <p:txBody>
          <a:bodyPr/>
          <a:lstStyle/>
          <a:p>
            <a:pPr>
              <a:buFont typeface="Wingdings" pitchFamily="2" charset="2"/>
              <a:buChar char="n"/>
            </a:pPr>
            <a:r>
              <a:rPr lang="zh-CN" altLang="en-US" dirty="0" smtClean="0"/>
              <a:t>电学</a:t>
            </a:r>
            <a:r>
              <a:rPr lang="zh-CN" altLang="en-US" dirty="0"/>
              <a:t>生物传感器设</a:t>
            </a:r>
            <a:r>
              <a:rPr lang="zh-CN" altLang="en-US" dirty="0" smtClean="0"/>
              <a:t>计</a:t>
            </a:r>
            <a:endParaRPr lang="en-US" altLang="zh-CN" dirty="0" smtClean="0"/>
          </a:p>
          <a:p>
            <a:pPr>
              <a:buFont typeface="Wingdings" pitchFamily="2" charset="2"/>
              <a:buChar char="n"/>
            </a:pPr>
            <a:r>
              <a:rPr lang="zh-CN" altLang="en-US" sz="1400" kern="1200" dirty="0" smtClean="0">
                <a:latin typeface="宋体" pitchFamily="2" charset="-122"/>
                <a:ea typeface="宋体" pitchFamily="2" charset="-122"/>
              </a:rPr>
              <a:t>电</a:t>
            </a:r>
            <a:r>
              <a:rPr lang="zh-CN" altLang="en-US" sz="1400" kern="1200" dirty="0">
                <a:latin typeface="宋体" pitchFamily="2" charset="-122"/>
                <a:ea typeface="宋体" pitchFamily="2" charset="-122"/>
              </a:rPr>
              <a:t>学生物传感器将生物信息直接转换成检测设备中的电信号，避免了复杂的光学元件， 能够与现有的集成电路技术相兼容。通过集成电路工艺制成的电学生物检测设备尺寸可以缩小到</a:t>
            </a:r>
            <a:r>
              <a:rPr lang="en-US" sz="1400" kern="1200" dirty="0">
                <a:latin typeface="宋体" pitchFamily="2" charset="-122"/>
                <a:ea typeface="宋体" pitchFamily="2" charset="-122"/>
              </a:rPr>
              <a:t>U</a:t>
            </a:r>
            <a:r>
              <a:rPr lang="zh-CN" altLang="en-US" sz="1400" kern="1200" dirty="0">
                <a:latin typeface="宋体" pitchFamily="2" charset="-122"/>
                <a:ea typeface="宋体" pitchFamily="2" charset="-122"/>
              </a:rPr>
              <a:t>盘的大小，便于随身携</a:t>
            </a:r>
            <a:r>
              <a:rPr lang="zh-CN" altLang="en-US" sz="1400" kern="1200" dirty="0" smtClean="0">
                <a:latin typeface="宋体" pitchFamily="2" charset="-122"/>
                <a:ea typeface="宋体" pitchFamily="2" charset="-122"/>
              </a:rPr>
              <a:t>带。</a:t>
            </a:r>
            <a:endParaRPr lang="en-US" altLang="zh-CN" sz="1400" kern="1200" dirty="0">
              <a:latin typeface="宋体" pitchFamily="2" charset="-122"/>
              <a:ea typeface="宋体" pitchFamily="2" charset="-122"/>
            </a:endParaRPr>
          </a:p>
          <a:p>
            <a:pPr>
              <a:buNone/>
            </a:pPr>
            <a:r>
              <a:rPr lang="zh-CN" altLang="en-US" sz="1400" kern="1200" dirty="0" smtClean="0">
                <a:latin typeface="宋体" pitchFamily="2" charset="-122"/>
                <a:ea typeface="宋体" pitchFamily="2" charset="-122"/>
              </a:rPr>
              <a:t>    </a:t>
            </a:r>
            <a:endParaRPr lang="en-US" altLang="zh-CN" sz="1400" kern="1200" dirty="0">
              <a:latin typeface="宋体" pitchFamily="2" charset="-122"/>
              <a:ea typeface="宋体" pitchFamily="2" charset="-122"/>
            </a:endParaRPr>
          </a:p>
        </p:txBody>
      </p:sp>
      <p:sp>
        <p:nvSpPr>
          <p:cNvPr id="4" name="Rectangle 3"/>
          <p:cNvSpPr/>
          <p:nvPr/>
        </p:nvSpPr>
        <p:spPr>
          <a:xfrm>
            <a:off x="2411760" y="5478221"/>
            <a:ext cx="8064897" cy="307777"/>
          </a:xfrm>
          <a:prstGeom prst="rect">
            <a:avLst/>
          </a:prstGeom>
        </p:spPr>
        <p:txBody>
          <a:bodyPr wrap="square">
            <a:spAutoFit/>
          </a:bodyPr>
          <a:lstStyle/>
          <a:p>
            <a:r>
              <a:rPr lang="zh-CN" altLang="en-US" sz="1400" dirty="0">
                <a:latin typeface="宋体" pitchFamily="2" charset="-122"/>
                <a:ea typeface="宋体" pitchFamily="2" charset="-122"/>
              </a:rPr>
              <a:t>穿戴式便携电学生物传感器示例图</a:t>
            </a:r>
            <a:endParaRPr lang="en-US" sz="1400" dirty="0">
              <a:latin typeface="宋体" pitchFamily="2" charset="-122"/>
              <a:ea typeface="宋体" pitchFamily="2" charset="-122"/>
            </a:endParaRPr>
          </a:p>
        </p:txBody>
      </p:sp>
      <p:pic>
        <p:nvPicPr>
          <p:cNvPr id="2050"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2673993"/>
            <a:ext cx="3940224" cy="2372234"/>
          </a:xfrm>
          <a:prstGeom prst="rect">
            <a:avLst/>
          </a:prstGeom>
          <a:noFill/>
          <a:extLst>
            <a:ext uri="{909E8E84-426E-40DD-AFC4-6F175D3DCCD1}">
              <a14:hiddenFill xmlns:a14="http://schemas.microsoft.com/office/drawing/2010/main">
                <a:solidFill>
                  <a:srgbClr val="FFFFFF"/>
                </a:solidFill>
              </a14:hiddenFill>
            </a:ext>
          </a:extLst>
        </p:spPr>
      </p:pic>
      <p:pic>
        <p:nvPicPr>
          <p:cNvPr id="204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535" y="2419012"/>
            <a:ext cx="3494663" cy="288219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4"/>
          <p:cNvSpPr>
            <a:spLocks noChangeArrowheads="1"/>
          </p:cNvSpPr>
          <p:nvPr/>
        </p:nvSpPr>
        <p:spPr bwMode="auto">
          <a:xfrm>
            <a:off x="0" y="2085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Calibri" pitchFamily="34" charset="0"/>
                <a:ea typeface="SimSun" pitchFamily="2" charset="-122"/>
                <a:cs typeface="Calibri" pitchFamily="34" charset="0"/>
              </a:rPr>
              <a:t> </a:t>
            </a: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ectangle 5"/>
          <p:cNvSpPr>
            <a:spLocks noChangeArrowheads="1"/>
          </p:cNvSpPr>
          <p:nvPr/>
        </p:nvSpPr>
        <p:spPr bwMode="auto">
          <a:xfrm>
            <a:off x="0" y="36099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pic>
        <p:nvPicPr>
          <p:cNvPr id="2054"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76256" y="3750221"/>
            <a:ext cx="1873250" cy="155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0151314"/>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endParaRPr lang="en-US" altLang="zh-CN" sz="2400" dirty="0" smtClean="0">
              <a:solidFill>
                <a:schemeClr val="tx1"/>
              </a:solidFill>
              <a:latin typeface="+mn-lt"/>
              <a:ea typeface="+mn-ea"/>
              <a:cs typeface="+mn-cs"/>
            </a:endParaRPr>
          </a:p>
          <a:p>
            <a:pPr>
              <a:buFont typeface="Wingdings" pitchFamily="2" charset="2"/>
              <a:buChar char="l"/>
            </a:pPr>
            <a:r>
              <a:rPr lang="zh-CN" altLang="en-US" sz="2400" dirty="0" smtClean="0"/>
              <a:t>智能</a:t>
            </a:r>
            <a:r>
              <a:rPr lang="zh-CN" altLang="en-US" sz="2400" dirty="0"/>
              <a:t>医疗基础知识和发展概</a:t>
            </a:r>
            <a:r>
              <a:rPr lang="zh-CN" altLang="en-US" sz="2400" dirty="0" smtClean="0"/>
              <a:t>况</a:t>
            </a:r>
            <a:endParaRPr lang="en-US" altLang="zh-CN" sz="2400" dirty="0" smtClean="0">
              <a:solidFill>
                <a:schemeClr val="tx1"/>
              </a:solidFill>
              <a:latin typeface="+mn-lt"/>
              <a:ea typeface="+mn-ea"/>
              <a:cs typeface="+mn-cs"/>
            </a:endParaRPr>
          </a:p>
          <a:p>
            <a:pPr lvl="0"/>
            <a:endParaRPr lang="zh-CN" sz="2400" dirty="0" smtClean="0">
              <a:solidFill>
                <a:schemeClr val="tx1"/>
              </a:solidFill>
              <a:latin typeface="+mn-lt"/>
              <a:ea typeface="+mn-ea"/>
              <a:cs typeface="+mn-cs"/>
            </a:endParaRPr>
          </a:p>
          <a:p>
            <a:pPr>
              <a:buFont typeface="Wingdings" pitchFamily="2" charset="2"/>
              <a:buChar char="l"/>
            </a:pPr>
            <a:r>
              <a:rPr lang="zh-CN" altLang="en-US" sz="2400" dirty="0" smtClean="0"/>
              <a:t>智</a:t>
            </a:r>
            <a:r>
              <a:rPr lang="zh-CN" altLang="en-US" sz="2400" dirty="0"/>
              <a:t>能医疗的开发和设</a:t>
            </a:r>
            <a:r>
              <a:rPr lang="zh-CN" altLang="en-US" sz="2400" dirty="0" smtClean="0"/>
              <a:t>计</a:t>
            </a:r>
            <a:endParaRPr lang="en-US" altLang="zh-CN" sz="2400" dirty="0" smtClean="0">
              <a:solidFill>
                <a:schemeClr val="tx1"/>
              </a:solidFill>
              <a:latin typeface="+mn-lt"/>
              <a:ea typeface="+mn-ea"/>
              <a:cs typeface="+mn-cs"/>
            </a:endParaRPr>
          </a:p>
          <a:p>
            <a:pPr lvl="0"/>
            <a:endParaRPr lang="zh-CN" sz="2400" dirty="0" smtClean="0">
              <a:solidFill>
                <a:schemeClr val="tx1"/>
              </a:solidFill>
              <a:latin typeface="+mn-lt"/>
              <a:ea typeface="+mn-ea"/>
              <a:cs typeface="+mn-cs"/>
            </a:endParaRPr>
          </a:p>
          <a:p>
            <a:pPr lvl="0">
              <a:buFont typeface="Wingdings" pitchFamily="2" charset="2"/>
              <a:buChar char="l"/>
            </a:pPr>
            <a:r>
              <a:rPr lang="zh-CN" altLang="en-US" sz="2400" dirty="0" smtClean="0"/>
              <a:t>智</a:t>
            </a:r>
            <a:r>
              <a:rPr lang="zh-CN" altLang="en-US" sz="2400" dirty="0"/>
              <a:t>能医疗系统的终端设</a:t>
            </a:r>
            <a:r>
              <a:rPr lang="zh-CN" altLang="en-US" sz="2400" dirty="0" smtClean="0"/>
              <a:t>备</a:t>
            </a:r>
            <a:endParaRPr lang="en-US" altLang="zh-CN" sz="2400" dirty="0" smtClean="0"/>
          </a:p>
          <a:p>
            <a:pPr lvl="0">
              <a:buFont typeface="Wingdings" pitchFamily="2" charset="2"/>
              <a:buChar char="l"/>
            </a:pPr>
            <a:endParaRPr lang="en-US" altLang="zh-CN" sz="2400" dirty="0"/>
          </a:p>
          <a:p>
            <a:pPr lvl="0">
              <a:buFont typeface="Wingdings" pitchFamily="2" charset="2"/>
              <a:buChar char="l"/>
            </a:pPr>
            <a:r>
              <a:rPr lang="zh-CN" altLang="en-US" sz="2400" dirty="0"/>
              <a:t>智</a:t>
            </a:r>
            <a:r>
              <a:rPr lang="zh-CN" altLang="en-US" sz="2400" dirty="0" smtClean="0"/>
              <a:t>能</a:t>
            </a:r>
            <a:r>
              <a:rPr lang="zh-CN" altLang="en-US" sz="2400" dirty="0"/>
              <a:t>医疗系统与基因医疗革命</a:t>
            </a:r>
            <a:endParaRPr lang="en-US" sz="2400" dirty="0"/>
          </a:p>
          <a:p>
            <a:pPr>
              <a:buClr>
                <a:srgbClr val="FF6600"/>
              </a:buClr>
              <a:buFont typeface="Wingdings" pitchFamily="2" charset="2"/>
              <a:buChar char="l"/>
            </a:pPr>
            <a:endParaRPr lang="en-US" altLang="zh-CN" sz="2400" dirty="0" smtClean="0">
              <a:solidFill>
                <a:schemeClr val="tx1"/>
              </a:solidFill>
              <a:latin typeface="+mn-lt"/>
              <a:ea typeface="+mn-ea"/>
              <a:cs typeface="+mn-cs"/>
            </a:endParaRPr>
          </a:p>
          <a:p>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11.3  </a:t>
            </a:r>
            <a:r>
              <a:rPr lang="zh-CN" altLang="en-US" dirty="0"/>
              <a:t>智能医疗的终端设备</a:t>
            </a:r>
          </a:p>
        </p:txBody>
      </p:sp>
      <p:sp>
        <p:nvSpPr>
          <p:cNvPr id="3" name="内容占位符 2"/>
          <p:cNvSpPr>
            <a:spLocks noGrp="1"/>
          </p:cNvSpPr>
          <p:nvPr>
            <p:ph idx="1"/>
          </p:nvPr>
        </p:nvSpPr>
        <p:spPr/>
        <p:txBody>
          <a:bodyPr/>
          <a:lstStyle/>
          <a:p>
            <a:r>
              <a:rPr lang="zh-CN" altLang="zh-CN" sz="1400" kern="1200" dirty="0">
                <a:latin typeface="宋体" pitchFamily="2" charset="-122"/>
                <a:ea typeface="宋体" pitchFamily="2" charset="-122"/>
              </a:rPr>
              <a:t>基于离子选择性电极（</a:t>
            </a:r>
            <a:r>
              <a:rPr lang="en-US" altLang="zh-CN" sz="1400" kern="1200" dirty="0">
                <a:latin typeface="宋体" pitchFamily="2" charset="-122"/>
                <a:ea typeface="宋体" pitchFamily="2" charset="-122"/>
              </a:rPr>
              <a:t>ISEs</a:t>
            </a:r>
            <a:r>
              <a:rPr lang="zh-CN" altLang="zh-CN" sz="1400" kern="1200" dirty="0">
                <a:latin typeface="宋体" pitchFamily="2" charset="-122"/>
                <a:ea typeface="宋体" pitchFamily="2" charset="-122"/>
              </a:rPr>
              <a:t>）的传感器是电学生物传感器中最大的分支，根据作为敏感元件所用生物材料的不同，又分为酶电极传感器、微生物电极传感器、电化学免疫传感器、组织电极与细胞器电极传感器、电化学</a:t>
            </a:r>
            <a:r>
              <a:rPr lang="en-US" altLang="zh-CN" sz="1400" kern="1200" dirty="0">
                <a:latin typeface="宋体" pitchFamily="2" charset="-122"/>
                <a:ea typeface="宋体" pitchFamily="2" charset="-122"/>
              </a:rPr>
              <a:t>DNA</a:t>
            </a:r>
            <a:r>
              <a:rPr lang="zh-CN" altLang="zh-CN" sz="1400" kern="1200" dirty="0">
                <a:latin typeface="宋体" pitchFamily="2" charset="-122"/>
                <a:ea typeface="宋体" pitchFamily="2" charset="-122"/>
              </a:rPr>
              <a:t>传感器等</a:t>
            </a:r>
            <a:r>
              <a:rPr lang="zh-CN" altLang="zh-CN" sz="1400" kern="1200" dirty="0" smtClean="0">
                <a:latin typeface="宋体" pitchFamily="2" charset="-122"/>
                <a:ea typeface="宋体" pitchFamily="2" charset="-122"/>
              </a:rPr>
              <a:t>。</a:t>
            </a:r>
            <a:endParaRPr lang="en-US" altLang="zh-CN" sz="1400" kern="1200" dirty="0" smtClean="0">
              <a:latin typeface="宋体" pitchFamily="2" charset="-122"/>
              <a:ea typeface="宋体" pitchFamily="2" charset="-122"/>
            </a:endParaRPr>
          </a:p>
          <a:p>
            <a:endParaRPr lang="en-US" altLang="zh-CN" sz="1400" kern="1200" dirty="0">
              <a:latin typeface="宋体" pitchFamily="2" charset="-122"/>
              <a:ea typeface="宋体" pitchFamily="2" charset="-122"/>
            </a:endParaRPr>
          </a:p>
          <a:p>
            <a:endParaRPr lang="zh-CN" altLang="zh-CN" sz="1400" kern="1200" dirty="0">
              <a:latin typeface="宋体" pitchFamily="2" charset="-122"/>
              <a:ea typeface="宋体" pitchFamily="2" charset="-122"/>
            </a:endParaRPr>
          </a:p>
          <a:p>
            <a:endParaRPr lang="zh-CN" altLang="en-US" dirty="0"/>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2492896"/>
            <a:ext cx="3705023" cy="3138753"/>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60032" y="2795566"/>
            <a:ext cx="3914621" cy="2533411"/>
          </a:xfrm>
          <a:prstGeom prst="rect">
            <a:avLst/>
          </a:prstGeom>
        </p:spPr>
      </p:pic>
    </p:spTree>
    <p:extLst>
      <p:ext uri="{BB962C8B-B14F-4D97-AF65-F5344CB8AC3E}">
        <p14:creationId xmlns:p14="http://schemas.microsoft.com/office/powerpoint/2010/main" val="317997541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11.4 智能医疗</a:t>
            </a:r>
            <a:r>
              <a:rPr lang="zh-CN" altLang="zh-CN" dirty="0"/>
              <a:t>系统与基因医疗革命</a:t>
            </a:r>
            <a:endParaRPr lang="zh-CN" altLang="en-US" dirty="0"/>
          </a:p>
        </p:txBody>
      </p:sp>
      <p:sp>
        <p:nvSpPr>
          <p:cNvPr id="3" name="内容占位符 2"/>
          <p:cNvSpPr>
            <a:spLocks noGrp="1"/>
          </p:cNvSpPr>
          <p:nvPr>
            <p:ph idx="1"/>
          </p:nvPr>
        </p:nvSpPr>
        <p:spPr>
          <a:xfrm>
            <a:off x="403448" y="1124744"/>
            <a:ext cx="8417024" cy="4929188"/>
          </a:xfrm>
        </p:spPr>
        <p:txBody>
          <a:bodyPr/>
          <a:lstStyle/>
          <a:p>
            <a:pPr>
              <a:buFont typeface="Wingdings" pitchFamily="2" charset="2"/>
              <a:buChar char="§"/>
            </a:pPr>
            <a:r>
              <a:rPr lang="zh-CN" altLang="en-US" sz="1400" kern="1200" dirty="0" smtClean="0">
                <a:latin typeface="宋体" pitchFamily="2" charset="-122"/>
                <a:ea typeface="宋体" pitchFamily="2" charset="-122"/>
              </a:rPr>
              <a:t>基因</a:t>
            </a:r>
            <a:r>
              <a:rPr lang="zh-CN" altLang="en-US" sz="1400" kern="1200" dirty="0">
                <a:latin typeface="宋体" pitchFamily="2" charset="-122"/>
                <a:ea typeface="宋体" pitchFamily="2" charset="-122"/>
              </a:rPr>
              <a:t>测序一旦普及，就会逐渐建立每个人、每个物种的基因序列的海量数据库。结合云计算等技术，基因数据库将能成为未来个人保健、智能医疗最核心的内容</a:t>
            </a:r>
            <a:r>
              <a:rPr lang="zh-CN" altLang="en-US" sz="1400" kern="1200" dirty="0" smtClean="0">
                <a:latin typeface="宋体" pitchFamily="2" charset="-122"/>
                <a:ea typeface="宋体" pitchFamily="2" charset="-122"/>
              </a:rPr>
              <a:t>。</a:t>
            </a:r>
            <a:endParaRPr lang="en-US" altLang="zh-CN" sz="1400" kern="1200" dirty="0" smtClean="0">
              <a:latin typeface="宋体" pitchFamily="2" charset="-122"/>
              <a:ea typeface="宋体" pitchFamily="2" charset="-122"/>
            </a:endParaRPr>
          </a:p>
          <a:p>
            <a:pPr>
              <a:buFont typeface="Wingdings" pitchFamily="2" charset="2"/>
              <a:buChar char="§"/>
            </a:pPr>
            <a:r>
              <a:rPr lang="zh-CN" altLang="en-US" sz="1400" kern="1200" dirty="0" smtClean="0">
                <a:latin typeface="宋体" pitchFamily="2" charset="-122"/>
                <a:ea typeface="宋体" pitchFamily="2" charset="-122"/>
              </a:rPr>
              <a:t>当各</a:t>
            </a:r>
            <a:r>
              <a:rPr lang="zh-CN" altLang="en-US" sz="1400" kern="1200" dirty="0">
                <a:latin typeface="宋体" pitchFamily="2" charset="-122"/>
                <a:ea typeface="宋体" pitchFamily="2" charset="-122"/>
              </a:rPr>
              <a:t>种病原体的基因序列</a:t>
            </a:r>
            <a:r>
              <a:rPr lang="zh-CN" altLang="en-US" sz="1400" kern="1200" dirty="0" smtClean="0">
                <a:latin typeface="宋体" pitchFamily="2" charset="-122"/>
                <a:ea typeface="宋体" pitchFamily="2" charset="-122"/>
              </a:rPr>
              <a:t>库建立后，通过分析他</a:t>
            </a:r>
            <a:r>
              <a:rPr lang="zh-CN" altLang="en-US" sz="1400" kern="1200" dirty="0">
                <a:latin typeface="宋体" pitchFamily="2" charset="-122"/>
                <a:ea typeface="宋体" pitchFamily="2" charset="-122"/>
              </a:rPr>
              <a:t>们变异的基因特征</a:t>
            </a:r>
            <a:r>
              <a:rPr lang="zh-CN" altLang="en-US" sz="1400" kern="1200" dirty="0" smtClean="0">
                <a:latin typeface="宋体" pitchFamily="2" charset="-122"/>
                <a:ea typeface="宋体" pitchFamily="2" charset="-122"/>
              </a:rPr>
              <a:t>，对不</a:t>
            </a:r>
            <a:r>
              <a:rPr lang="zh-CN" altLang="en-US" sz="1400" kern="1200" dirty="0">
                <a:latin typeface="宋体" pitchFamily="2" charset="-122"/>
                <a:ea typeface="宋体" pitchFamily="2" charset="-122"/>
              </a:rPr>
              <a:t>同基因序列经过智能分析</a:t>
            </a:r>
            <a:r>
              <a:rPr lang="zh-CN" altLang="en-US" sz="1400" kern="1200" dirty="0" smtClean="0">
                <a:latin typeface="宋体" pitchFamily="2" charset="-122"/>
                <a:ea typeface="宋体" pitchFamily="2" charset="-122"/>
              </a:rPr>
              <a:t>，才</a:t>
            </a:r>
            <a:r>
              <a:rPr lang="zh-CN" altLang="en-US" sz="1400" kern="1200" dirty="0">
                <a:latin typeface="宋体" pitchFamily="2" charset="-122"/>
                <a:ea typeface="宋体" pitchFamily="2" charset="-122"/>
              </a:rPr>
              <a:t>能及时开发出相对应的药物和治疗方法，高效攻克疑难杂</a:t>
            </a:r>
            <a:r>
              <a:rPr lang="zh-CN" altLang="en-US" sz="1400" kern="1200" dirty="0" smtClean="0">
                <a:latin typeface="宋体" pitchFamily="2" charset="-122"/>
                <a:ea typeface="宋体" pitchFamily="2" charset="-122"/>
              </a:rPr>
              <a:t>症。</a:t>
            </a:r>
            <a:endParaRPr lang="en-US" altLang="zh-CN" sz="1400" kern="1200" dirty="0" smtClean="0">
              <a:latin typeface="宋体" pitchFamily="2" charset="-122"/>
              <a:ea typeface="宋体" pitchFamily="2" charset="-122"/>
            </a:endParaRPr>
          </a:p>
          <a:p>
            <a:pPr>
              <a:buFont typeface="Wingdings" pitchFamily="2" charset="2"/>
              <a:buChar char="§"/>
            </a:pPr>
            <a:r>
              <a:rPr lang="zh-CN" altLang="en-US" sz="1400" kern="1200" dirty="0">
                <a:latin typeface="宋体" pitchFamily="2" charset="-122"/>
                <a:ea typeface="宋体" pitchFamily="2" charset="-122"/>
              </a:rPr>
              <a:t>在智能医疗系统的帮助下建</a:t>
            </a:r>
            <a:r>
              <a:rPr lang="zh-CN" altLang="en-US" sz="1400" kern="1200" dirty="0" smtClean="0">
                <a:latin typeface="宋体" pitchFamily="2" charset="-122"/>
                <a:ea typeface="宋体" pitchFamily="2" charset="-122"/>
              </a:rPr>
              <a:t>立并分析人</a:t>
            </a:r>
            <a:r>
              <a:rPr lang="zh-CN" altLang="en-US" sz="1400" kern="1200" dirty="0">
                <a:latin typeface="宋体" pitchFamily="2" charset="-122"/>
                <a:ea typeface="宋体" pitchFamily="2" charset="-122"/>
              </a:rPr>
              <a:t>体和病原体基因数据库，将从深层次改变现有的医疗手段，对智能医疗的发展亦将起到根本性的推动作用。</a:t>
            </a:r>
            <a:endParaRPr lang="en-US" sz="1400" kern="1200" dirty="0">
              <a:latin typeface="宋体" pitchFamily="2" charset="-122"/>
              <a:ea typeface="宋体" pitchFamily="2" charset="-122"/>
            </a:endParaRPr>
          </a:p>
          <a:p>
            <a:pPr>
              <a:buFont typeface="Wingdings" pitchFamily="2" charset="2"/>
              <a:buChar char="§"/>
            </a:pPr>
            <a:endParaRPr lang="en-US" sz="1400" kern="1200" dirty="0">
              <a:latin typeface="宋体" pitchFamily="2" charset="-122"/>
              <a:ea typeface="宋体" pitchFamily="2" charset="-122"/>
            </a:endParaRPr>
          </a:p>
          <a:p>
            <a:pPr>
              <a:buFont typeface="Wingdings" pitchFamily="2" charset="2"/>
              <a:buChar char="§"/>
            </a:pPr>
            <a:endParaRPr lang="en-US" altLang="zh-CN" sz="2000" dirty="0" smtClean="0"/>
          </a:p>
          <a:p>
            <a:pPr>
              <a:buNone/>
            </a:pPr>
            <a:r>
              <a:rPr lang="zh-CN" altLang="en-US" sz="1400" kern="1200" dirty="0" smtClean="0">
                <a:latin typeface="宋体" pitchFamily="2" charset="-122"/>
                <a:ea typeface="宋体" pitchFamily="2" charset="-122"/>
              </a:rPr>
              <a:t>    </a:t>
            </a:r>
            <a:endParaRPr lang="en-US" altLang="zh-CN" sz="1400" kern="1200" dirty="0">
              <a:latin typeface="宋体" pitchFamily="2" charset="-122"/>
              <a:ea typeface="宋体" pitchFamily="2" charset="-122"/>
            </a:endParaRPr>
          </a:p>
        </p:txBody>
      </p:sp>
      <p:sp>
        <p:nvSpPr>
          <p:cNvPr id="4" name="Rectangle 3"/>
          <p:cNvSpPr/>
          <p:nvPr/>
        </p:nvSpPr>
        <p:spPr>
          <a:xfrm>
            <a:off x="4060040" y="5949279"/>
            <a:ext cx="1160032" cy="307777"/>
          </a:xfrm>
          <a:prstGeom prst="rect">
            <a:avLst/>
          </a:prstGeom>
        </p:spPr>
        <p:txBody>
          <a:bodyPr wrap="square">
            <a:spAutoFit/>
          </a:bodyPr>
          <a:lstStyle/>
          <a:p>
            <a:r>
              <a:rPr lang="zh-CN" altLang="en-US" sz="1400" dirty="0">
                <a:latin typeface="宋体" pitchFamily="2" charset="-122"/>
                <a:ea typeface="宋体" pitchFamily="2" charset="-122"/>
              </a:rPr>
              <a:t>基因</a:t>
            </a:r>
            <a:r>
              <a:rPr lang="zh-CN" altLang="en-US" sz="1400" dirty="0" smtClean="0">
                <a:latin typeface="宋体" pitchFamily="2" charset="-122"/>
                <a:ea typeface="宋体" pitchFamily="2" charset="-122"/>
              </a:rPr>
              <a:t>数据库</a:t>
            </a:r>
            <a:endParaRPr lang="en-US" sz="1400" dirty="0">
              <a:latin typeface="宋体" pitchFamily="2" charset="-122"/>
              <a:ea typeface="宋体" pitchFamily="2" charset="-122"/>
            </a:endParaRPr>
          </a:p>
        </p:txBody>
      </p:sp>
      <p:pic>
        <p:nvPicPr>
          <p:cNvPr id="4098" name="图片 34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030352"/>
            <a:ext cx="4448685" cy="2962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998299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11.4 智能医疗</a:t>
            </a:r>
            <a:r>
              <a:rPr lang="zh-CN" altLang="zh-CN" dirty="0"/>
              <a:t>系统与基因医疗革命</a:t>
            </a:r>
            <a:endParaRPr lang="zh-CN" altLang="en-US" dirty="0"/>
          </a:p>
        </p:txBody>
      </p:sp>
      <p:sp>
        <p:nvSpPr>
          <p:cNvPr id="3" name="内容占位符 2"/>
          <p:cNvSpPr>
            <a:spLocks noGrp="1"/>
          </p:cNvSpPr>
          <p:nvPr>
            <p:ph idx="1"/>
          </p:nvPr>
        </p:nvSpPr>
        <p:spPr/>
        <p:txBody>
          <a:bodyPr/>
          <a:lstStyle/>
          <a:p>
            <a:r>
              <a:rPr lang="zh-CN" altLang="en-US" dirty="0" smtClean="0"/>
              <a:t>基因医疗的基础</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4008" y="2132856"/>
            <a:ext cx="4237087" cy="3387170"/>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4025319"/>
            <a:ext cx="3786242" cy="2211993"/>
          </a:xfrm>
          <a:prstGeom prst="rect">
            <a:avLst/>
          </a:prstGeom>
        </p:spPr>
      </p:pic>
      <p:sp>
        <p:nvSpPr>
          <p:cNvPr id="6" name="TextBox 5"/>
          <p:cNvSpPr txBox="1"/>
          <p:nvPr/>
        </p:nvSpPr>
        <p:spPr>
          <a:xfrm>
            <a:off x="323528" y="1700808"/>
            <a:ext cx="4248472" cy="2289858"/>
          </a:xfrm>
          <a:prstGeom prst="rect">
            <a:avLst/>
          </a:prstGeom>
          <a:noFill/>
        </p:spPr>
        <p:txBody>
          <a:bodyPr wrap="square" rtlCol="0">
            <a:spAutoFit/>
          </a:bodyPr>
          <a:lstStyle/>
          <a:p>
            <a:pPr marL="342900" indent="-342900" eaLnBrk="0" hangingPunct="0">
              <a:spcBef>
                <a:spcPct val="20000"/>
              </a:spcBef>
              <a:buClr>
                <a:srgbClr val="FF6600"/>
              </a:buClr>
              <a:buFont typeface="Wingdings" pitchFamily="2" charset="2"/>
              <a:buChar char="§"/>
            </a:pPr>
            <a:r>
              <a:rPr lang="zh-CN" altLang="zh-CN" sz="1400" dirty="0">
                <a:latin typeface="宋体" pitchFamily="2" charset="-122"/>
                <a:ea typeface="宋体" pitchFamily="2" charset="-122"/>
              </a:rPr>
              <a:t>基因是生命的密码，破解了基因，人类就能预测疾病并及时采取治疗措施，实现“圣人治未病”的目标。而这，也正是智能医疗要实现的最高目标</a:t>
            </a:r>
            <a:r>
              <a:rPr lang="zh-CN" altLang="zh-CN" sz="1400" dirty="0" smtClean="0">
                <a:latin typeface="宋体" pitchFamily="2" charset="-122"/>
                <a:ea typeface="宋体" pitchFamily="2" charset="-122"/>
              </a:rPr>
              <a:t>。</a:t>
            </a:r>
            <a:endParaRPr lang="en-US" altLang="zh-CN" sz="1400" dirty="0" smtClean="0">
              <a:latin typeface="宋体" pitchFamily="2" charset="-122"/>
              <a:ea typeface="宋体" pitchFamily="2" charset="-122"/>
            </a:endParaRPr>
          </a:p>
          <a:p>
            <a:pPr marL="342900" indent="-342900" eaLnBrk="0" hangingPunct="0">
              <a:spcBef>
                <a:spcPct val="20000"/>
              </a:spcBef>
              <a:buClr>
                <a:srgbClr val="FF6600"/>
              </a:buClr>
              <a:buFont typeface="Wingdings" pitchFamily="2" charset="2"/>
              <a:buChar char="§"/>
            </a:pPr>
            <a:r>
              <a:rPr lang="zh-CN" altLang="en-US" sz="1400" dirty="0">
                <a:latin typeface="宋体" pitchFamily="2" charset="-122"/>
                <a:ea typeface="宋体" pitchFamily="2" charset="-122"/>
              </a:rPr>
              <a:t>人类基因序列的</a:t>
            </a:r>
            <a:r>
              <a:rPr lang="en-US" altLang="zh-CN" sz="1400" dirty="0">
                <a:latin typeface="宋体" pitchFamily="2" charset="-122"/>
                <a:ea typeface="宋体" pitchFamily="2" charset="-122"/>
              </a:rPr>
              <a:t>30</a:t>
            </a:r>
            <a:r>
              <a:rPr lang="zh-CN" altLang="en-US" sz="1400" dirty="0">
                <a:latin typeface="宋体" pitchFamily="2" charset="-122"/>
                <a:ea typeface="宋体" pitchFamily="2" charset="-122"/>
              </a:rPr>
              <a:t>亿个基本的</a:t>
            </a:r>
            <a:r>
              <a:rPr lang="en-US" altLang="zh-CN" sz="1400" dirty="0">
                <a:latin typeface="宋体" pitchFamily="2" charset="-122"/>
                <a:ea typeface="宋体" pitchFamily="2" charset="-122"/>
              </a:rPr>
              <a:t>DNA</a:t>
            </a:r>
            <a:r>
              <a:rPr lang="zh-CN" altLang="en-US" sz="1400" dirty="0">
                <a:latin typeface="宋体" pitchFamily="2" charset="-122"/>
                <a:ea typeface="宋体" pitchFamily="2" charset="-122"/>
              </a:rPr>
              <a:t>序列全部绘制完毕。人类基因序列草图完成只有十二年，在医疗领域令人期待已久的革命才刚刚到来，人类基因序列就已经极大地推动了基础研究和基因序列读取工具的精进，而这些进步将会给现代医疗技术带来意想不到的影响。</a:t>
            </a:r>
            <a:endParaRPr lang="zh-CN" altLang="en-US" sz="1400" dirty="0">
              <a:latin typeface="宋体" pitchFamily="2" charset="-122"/>
              <a:ea typeface="宋体" pitchFamily="2" charset="-122"/>
            </a:endParaRPr>
          </a:p>
        </p:txBody>
      </p:sp>
    </p:spTree>
    <p:extLst>
      <p:ext uri="{BB962C8B-B14F-4D97-AF65-F5344CB8AC3E}">
        <p14:creationId xmlns:p14="http://schemas.microsoft.com/office/powerpoint/2010/main" val="1800774820"/>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11.4 智能医疗</a:t>
            </a:r>
            <a:r>
              <a:rPr lang="zh-CN" altLang="zh-CN" dirty="0"/>
              <a:t>系统与基因医疗革命</a:t>
            </a:r>
            <a:endParaRPr lang="zh-CN" altLang="en-US" dirty="0"/>
          </a:p>
        </p:txBody>
      </p:sp>
      <p:sp>
        <p:nvSpPr>
          <p:cNvPr id="3" name="内容占位符 2"/>
          <p:cNvSpPr>
            <a:spLocks noGrp="1"/>
          </p:cNvSpPr>
          <p:nvPr>
            <p:ph idx="1"/>
          </p:nvPr>
        </p:nvSpPr>
        <p:spPr/>
        <p:txBody>
          <a:bodyPr/>
          <a:lstStyle/>
          <a:p>
            <a:r>
              <a:rPr lang="zh-CN" altLang="zh-CN" dirty="0"/>
              <a:t>胚胎植入前基因诊断技术</a:t>
            </a:r>
            <a:endParaRPr lang="zh-CN" altLang="en-US" dirty="0"/>
          </a:p>
        </p:txBody>
      </p:sp>
      <p:sp>
        <p:nvSpPr>
          <p:cNvPr id="6" name="TextBox 5"/>
          <p:cNvSpPr txBox="1"/>
          <p:nvPr/>
        </p:nvSpPr>
        <p:spPr>
          <a:xfrm>
            <a:off x="683568" y="2132856"/>
            <a:ext cx="3240360" cy="3410164"/>
          </a:xfrm>
          <a:prstGeom prst="rect">
            <a:avLst/>
          </a:prstGeom>
          <a:noFill/>
        </p:spPr>
        <p:txBody>
          <a:bodyPr wrap="square" rtlCol="0">
            <a:spAutoFit/>
          </a:bodyPr>
          <a:lstStyle/>
          <a:p>
            <a:pPr marL="342900" indent="-342900" eaLnBrk="0" hangingPunct="0">
              <a:spcBef>
                <a:spcPct val="20000"/>
              </a:spcBef>
              <a:buClr>
                <a:srgbClr val="FF6600"/>
              </a:buClr>
              <a:buFont typeface="Wingdings" pitchFamily="2" charset="2"/>
              <a:buChar char="§"/>
            </a:pPr>
            <a:r>
              <a:rPr lang="zh-CN" altLang="en-US" sz="1400" dirty="0">
                <a:latin typeface="宋体" pitchFamily="2" charset="-122"/>
                <a:ea typeface="宋体" pitchFamily="2" charset="-122"/>
              </a:rPr>
              <a:t>在未来十年内，随着每个基因组的成本降低到</a:t>
            </a:r>
            <a:r>
              <a:rPr lang="en-US" altLang="zh-CN" sz="1400" dirty="0">
                <a:latin typeface="宋体" pitchFamily="2" charset="-122"/>
                <a:ea typeface="宋体" pitchFamily="2" charset="-122"/>
              </a:rPr>
              <a:t>1000</a:t>
            </a:r>
            <a:r>
              <a:rPr lang="zh-CN" altLang="en-US" sz="1400" dirty="0">
                <a:latin typeface="宋体" pitchFamily="2" charset="-122"/>
                <a:ea typeface="宋体" pitchFamily="2" charset="-122"/>
              </a:rPr>
              <a:t>美元以下，个人全息基因数据库将风行起来，在智能医疗技术的协助下，通过便携基因测序仪，每个人随时随地都可以向基因数据库上传最新的个人基因组信息，病毒或细菌的最新变异的基因信息，越来越丰富的基因数据库将有助于识别全基因组关联研究中遗漏的变异，预测疾病风险，开发新药和提高治疗效果</a:t>
            </a:r>
            <a:r>
              <a:rPr lang="zh-CN" altLang="en-US" sz="1400" dirty="0" smtClean="0">
                <a:latin typeface="宋体" pitchFamily="2" charset="-122"/>
                <a:ea typeface="宋体" pitchFamily="2" charset="-122"/>
              </a:rPr>
              <a:t>。</a:t>
            </a:r>
            <a:endParaRPr lang="en-US" altLang="zh-CN" sz="1400" dirty="0" smtClean="0">
              <a:latin typeface="宋体" pitchFamily="2" charset="-122"/>
              <a:ea typeface="宋体" pitchFamily="2" charset="-122"/>
            </a:endParaRPr>
          </a:p>
          <a:p>
            <a:pPr marL="342900" indent="-342900" eaLnBrk="0" hangingPunct="0">
              <a:spcBef>
                <a:spcPct val="20000"/>
              </a:spcBef>
              <a:buClr>
                <a:srgbClr val="FF6600"/>
              </a:buClr>
              <a:buFont typeface="Wingdings" pitchFamily="2" charset="2"/>
              <a:buChar char="§"/>
            </a:pPr>
            <a:endParaRPr lang="en-US" altLang="zh-CN" sz="1400" dirty="0">
              <a:latin typeface="宋体" pitchFamily="2" charset="-122"/>
              <a:ea typeface="宋体" pitchFamily="2" charset="-122"/>
            </a:endParaRPr>
          </a:p>
          <a:p>
            <a:pPr marL="342900" indent="-342900" eaLnBrk="0" hangingPunct="0">
              <a:spcBef>
                <a:spcPct val="20000"/>
              </a:spcBef>
              <a:buClr>
                <a:srgbClr val="FF6600"/>
              </a:buClr>
              <a:buFont typeface="Wingdings" pitchFamily="2" charset="2"/>
              <a:buChar char="§"/>
            </a:pPr>
            <a:r>
              <a:rPr lang="zh-CN" altLang="en-US" sz="1400" dirty="0">
                <a:latin typeface="宋体" pitchFamily="2" charset="-122"/>
                <a:ea typeface="宋体" pitchFamily="2" charset="-122"/>
              </a:rPr>
              <a:t>基因测试技术正在引领我们进入个人化医疗时代，这是智能医疗发展的顶层阶段。</a:t>
            </a:r>
            <a:endParaRPr lang="zh-CN" altLang="en-US" sz="1400" dirty="0">
              <a:latin typeface="宋体" pitchFamily="2" charset="-122"/>
              <a:ea typeface="宋体" pitchFamily="2"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39952" y="2072368"/>
            <a:ext cx="4594204" cy="3455641"/>
          </a:xfrm>
          <a:prstGeom prst="rect">
            <a:avLst/>
          </a:prstGeom>
        </p:spPr>
      </p:pic>
    </p:spTree>
    <p:extLst>
      <p:ext uri="{BB962C8B-B14F-4D97-AF65-F5344CB8AC3E}">
        <p14:creationId xmlns:p14="http://schemas.microsoft.com/office/powerpoint/2010/main" val="1450938"/>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11.4 智能医疗</a:t>
            </a:r>
            <a:r>
              <a:rPr lang="zh-CN" altLang="zh-CN" dirty="0"/>
              <a:t>系统与基因医疗革命</a:t>
            </a:r>
            <a:endParaRPr lang="zh-CN" altLang="en-US" dirty="0"/>
          </a:p>
        </p:txBody>
      </p:sp>
      <p:sp>
        <p:nvSpPr>
          <p:cNvPr id="3" name="内容占位符 2"/>
          <p:cNvSpPr>
            <a:spLocks noGrp="1"/>
          </p:cNvSpPr>
          <p:nvPr>
            <p:ph idx="1"/>
          </p:nvPr>
        </p:nvSpPr>
        <p:spPr/>
        <p:txBody>
          <a:bodyPr/>
          <a:lstStyle/>
          <a:p>
            <a:r>
              <a:rPr lang="zh-CN" altLang="en-US" dirty="0" smtClean="0"/>
              <a:t>基因数据库的建立</a:t>
            </a:r>
            <a:r>
              <a:rPr lang="en-US" altLang="zh-CN" dirty="0" smtClean="0"/>
              <a:t>——</a:t>
            </a:r>
            <a:r>
              <a:rPr lang="zh-CN" altLang="en-US" dirty="0" smtClean="0"/>
              <a:t>基因测序</a:t>
            </a:r>
            <a:endParaRPr lang="zh-CN" altLang="en-US" dirty="0"/>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0" y="1772816"/>
            <a:ext cx="7150001" cy="2465518"/>
          </a:xfrm>
          <a:prstGeom prst="rect">
            <a:avLst/>
          </a:prstGeom>
        </p:spPr>
      </p:pic>
      <p:sp>
        <p:nvSpPr>
          <p:cNvPr id="5" name="TextBox 4"/>
          <p:cNvSpPr txBox="1"/>
          <p:nvPr/>
        </p:nvSpPr>
        <p:spPr>
          <a:xfrm>
            <a:off x="3635896" y="4365104"/>
            <a:ext cx="2134840" cy="307777"/>
          </a:xfrm>
          <a:prstGeom prst="rect">
            <a:avLst/>
          </a:prstGeom>
          <a:noFill/>
        </p:spPr>
        <p:txBody>
          <a:bodyPr wrap="square" rtlCol="0">
            <a:spAutoFit/>
          </a:bodyPr>
          <a:lstStyle/>
          <a:p>
            <a:r>
              <a:rPr lang="zh-CN" altLang="zh-CN" sz="1400" dirty="0">
                <a:latin typeface="宋体" pitchFamily="2" charset="-122"/>
                <a:ea typeface="宋体" pitchFamily="2" charset="-122"/>
              </a:rPr>
              <a:t>荧光基因测序法示例</a:t>
            </a:r>
            <a:endParaRPr lang="zh-CN" altLang="en-US" sz="1400" dirty="0">
              <a:latin typeface="宋体" pitchFamily="2" charset="-122"/>
              <a:ea typeface="宋体" pitchFamily="2" charset="-122"/>
            </a:endParaRPr>
          </a:p>
        </p:txBody>
      </p:sp>
      <p:sp>
        <p:nvSpPr>
          <p:cNvPr id="8" name="TextBox 7"/>
          <p:cNvSpPr txBox="1"/>
          <p:nvPr/>
        </p:nvSpPr>
        <p:spPr>
          <a:xfrm>
            <a:off x="525422" y="5085184"/>
            <a:ext cx="8367058" cy="307777"/>
          </a:xfrm>
          <a:prstGeom prst="rect">
            <a:avLst/>
          </a:prstGeom>
          <a:noFill/>
        </p:spPr>
        <p:txBody>
          <a:bodyPr wrap="square" rtlCol="0">
            <a:spAutoFit/>
          </a:bodyPr>
          <a:lstStyle/>
          <a:p>
            <a:r>
              <a:rPr lang="zh-CN" altLang="en-US" sz="1400" dirty="0">
                <a:latin typeface="宋体" pitchFamily="2" charset="-122"/>
                <a:ea typeface="宋体" pitchFamily="2" charset="-122"/>
              </a:rPr>
              <a:t>基因测序技术正在以惊人的速度发展，便携式基因测序仪将成为智能医疗系统中最主要的终端设备</a:t>
            </a:r>
            <a:r>
              <a:rPr lang="zh-CN" altLang="en-US" sz="1400" dirty="0" smtClean="0">
                <a:latin typeface="宋体" pitchFamily="2" charset="-122"/>
                <a:ea typeface="宋体" pitchFamily="2" charset="-122"/>
              </a:rPr>
              <a:t>之一。</a:t>
            </a:r>
            <a:endParaRPr lang="zh-CN" altLang="en-US" sz="1400" dirty="0">
              <a:latin typeface="宋体" pitchFamily="2" charset="-122"/>
              <a:ea typeface="宋体" pitchFamily="2" charset="-122"/>
            </a:endParaRPr>
          </a:p>
        </p:txBody>
      </p:sp>
      <p:sp>
        <p:nvSpPr>
          <p:cNvPr id="9" name="圆角矩形 8"/>
          <p:cNvSpPr/>
          <p:nvPr/>
        </p:nvSpPr>
        <p:spPr>
          <a:xfrm>
            <a:off x="827584" y="5589240"/>
            <a:ext cx="2664296" cy="50405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altLang="zh-CN" dirty="0" smtClean="0"/>
              <a:t>0111010101101010100</a:t>
            </a:r>
            <a:endParaRPr lang="zh-CN" altLang="en-US" dirty="0"/>
          </a:p>
        </p:txBody>
      </p:sp>
      <p:sp>
        <p:nvSpPr>
          <p:cNvPr id="10" name="虚尾箭头 9"/>
          <p:cNvSpPr/>
          <p:nvPr/>
        </p:nvSpPr>
        <p:spPr>
          <a:xfrm>
            <a:off x="3635896" y="5715254"/>
            <a:ext cx="1296144" cy="252028"/>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076056" y="5589240"/>
            <a:ext cx="2664296" cy="50405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en-US" altLang="zh-CN" dirty="0" smtClean="0"/>
              <a:t>ATTCCCGATCATGAC</a:t>
            </a:r>
            <a:endParaRPr lang="zh-CN" altLang="en-US" dirty="0"/>
          </a:p>
        </p:txBody>
      </p:sp>
    </p:spTree>
    <p:extLst>
      <p:ext uri="{BB962C8B-B14F-4D97-AF65-F5344CB8AC3E}">
        <p14:creationId xmlns:p14="http://schemas.microsoft.com/office/powerpoint/2010/main" val="1394264666"/>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11.4 智能医疗</a:t>
            </a:r>
            <a:r>
              <a:rPr lang="zh-CN" altLang="zh-CN" dirty="0"/>
              <a:t>系统与基因医疗革命</a:t>
            </a:r>
            <a:endParaRPr lang="zh-CN" altLang="zh-CN" b="1" dirty="0"/>
          </a:p>
        </p:txBody>
      </p:sp>
      <p:sp>
        <p:nvSpPr>
          <p:cNvPr id="3" name="内容占位符 2"/>
          <p:cNvSpPr>
            <a:spLocks noGrp="1"/>
          </p:cNvSpPr>
          <p:nvPr>
            <p:ph idx="1"/>
          </p:nvPr>
        </p:nvSpPr>
        <p:spPr/>
        <p:txBody>
          <a:bodyPr/>
          <a:lstStyle/>
          <a:p>
            <a:pPr>
              <a:buNone/>
            </a:pPr>
            <a:r>
              <a:rPr lang="zh-CN" altLang="en-US" sz="1400" kern="1200" dirty="0" smtClean="0">
                <a:latin typeface="宋体" pitchFamily="2" charset="-122"/>
                <a:ea typeface="宋体" pitchFamily="2" charset="-122"/>
              </a:rPr>
              <a:t>   </a:t>
            </a:r>
            <a:endParaRPr lang="en-US" altLang="zh-CN" sz="1400" kern="1200" dirty="0">
              <a:latin typeface="宋体" pitchFamily="2" charset="-122"/>
              <a:ea typeface="宋体" pitchFamily="2" charset="-122"/>
            </a:endParaRPr>
          </a:p>
        </p:txBody>
      </p:sp>
      <p:pic>
        <p:nvPicPr>
          <p:cNvPr id="87042"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0928" y="2898075"/>
            <a:ext cx="3600400" cy="3026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p:nvPr/>
        </p:nvSpPr>
        <p:spPr>
          <a:xfrm>
            <a:off x="2934072" y="5949280"/>
            <a:ext cx="6030416" cy="307777"/>
          </a:xfrm>
          <a:prstGeom prst="rect">
            <a:avLst/>
          </a:prstGeom>
        </p:spPr>
        <p:txBody>
          <a:bodyPr wrap="square">
            <a:spAutoFit/>
          </a:bodyPr>
          <a:lstStyle/>
          <a:p>
            <a:r>
              <a:rPr lang="en-US" sz="1400" dirty="0" err="1" smtClean="0">
                <a:latin typeface="宋体" pitchFamily="2" charset="-122"/>
                <a:ea typeface="宋体" pitchFamily="2" charset="-122"/>
              </a:rPr>
              <a:t>MinION</a:t>
            </a:r>
            <a:r>
              <a:rPr lang="zh-CN" altLang="en-US" sz="1400" dirty="0">
                <a:latin typeface="宋体" pitchFamily="2" charset="-122"/>
                <a:ea typeface="宋体" pitchFamily="2" charset="-122"/>
              </a:rPr>
              <a:t>“</a:t>
            </a:r>
            <a:r>
              <a:rPr lang="en-US" sz="1400" dirty="0">
                <a:latin typeface="宋体" pitchFamily="2" charset="-122"/>
                <a:ea typeface="宋体" pitchFamily="2" charset="-122"/>
              </a:rPr>
              <a:t>U</a:t>
            </a:r>
            <a:r>
              <a:rPr lang="zh-CN" altLang="en-US" sz="1400" dirty="0">
                <a:latin typeface="宋体" pitchFamily="2" charset="-122"/>
                <a:ea typeface="宋体" pitchFamily="2" charset="-122"/>
              </a:rPr>
              <a:t>盘”基因组纳米孔测序仪</a:t>
            </a:r>
            <a:endParaRPr lang="en-US" sz="1400" dirty="0">
              <a:latin typeface="宋体" pitchFamily="2" charset="-122"/>
              <a:ea typeface="宋体" pitchFamily="2" charset="-122"/>
            </a:endParaRPr>
          </a:p>
        </p:txBody>
      </p:sp>
      <p:sp>
        <p:nvSpPr>
          <p:cNvPr id="5" name="Rectangle 4"/>
          <p:cNvSpPr/>
          <p:nvPr/>
        </p:nvSpPr>
        <p:spPr>
          <a:xfrm>
            <a:off x="539552" y="1196752"/>
            <a:ext cx="8136904" cy="1384995"/>
          </a:xfrm>
          <a:prstGeom prst="rect">
            <a:avLst/>
          </a:prstGeom>
        </p:spPr>
        <p:txBody>
          <a:bodyPr wrap="square">
            <a:spAutoFit/>
          </a:bodyPr>
          <a:lstStyle/>
          <a:p>
            <a:r>
              <a:rPr lang="zh-CN" altLang="en-US" sz="1400" dirty="0">
                <a:latin typeface="宋体" pitchFamily="2" charset="-122"/>
                <a:ea typeface="宋体" pitchFamily="2" charset="-122"/>
              </a:rPr>
              <a:t>便携式基因测序仪将成为智能医疗系统中普及的终端设备之一，使用者能够随时随地的上传最新的个人基因组信息及影响身体健康的病毒或细菌变异信息，并及时从智能医疗系统中得到医疗分析报告，及时获得针对个人情况开发的治疗护理。充满副作用的大众药物将退出市场，药剂师需要根据个人基因数据库里提供的信息，针对个人情况调配副作用最低针对性疗效最好的个人药物。医疗行为将从被动转为主动，将智能手段从人工调控的“半智能”转为自动预测的“全智能”，最终在基因时代和信息时代的背景下，实现医疗领域的巨大变</a:t>
            </a:r>
            <a:r>
              <a:rPr lang="zh-CN" altLang="en-US" sz="1400" dirty="0" smtClean="0">
                <a:latin typeface="宋体" pitchFamily="2" charset="-122"/>
                <a:ea typeface="宋体" pitchFamily="2" charset="-122"/>
              </a:rPr>
              <a:t>革。</a:t>
            </a:r>
            <a:endParaRPr lang="en-US" sz="1400" dirty="0">
              <a:latin typeface="宋体" pitchFamily="2" charset="-122"/>
              <a:ea typeface="宋体" pitchFamily="2" charset="-122"/>
            </a:endParaRPr>
          </a:p>
        </p:txBody>
      </p:sp>
    </p:spTree>
    <p:extLst>
      <p:ext uri="{BB962C8B-B14F-4D97-AF65-F5344CB8AC3E}">
        <p14:creationId xmlns:p14="http://schemas.microsoft.com/office/powerpoint/2010/main" val="211614256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x-none" altLang="zh-CN" dirty="0"/>
              <a:t>11.4 智能医疗</a:t>
            </a:r>
            <a:r>
              <a:rPr lang="zh-CN" altLang="zh-CN" dirty="0"/>
              <a:t>系统与基因医疗革命</a:t>
            </a:r>
            <a:endParaRPr lang="zh-CN" altLang="en-US" dirty="0"/>
          </a:p>
        </p:txBody>
      </p:sp>
      <p:sp>
        <p:nvSpPr>
          <p:cNvPr id="3" name="内容占位符 2"/>
          <p:cNvSpPr>
            <a:spLocks noGrp="1"/>
          </p:cNvSpPr>
          <p:nvPr>
            <p:ph idx="1"/>
          </p:nvPr>
        </p:nvSpPr>
        <p:spPr>
          <a:xfrm>
            <a:off x="403448" y="1124743"/>
            <a:ext cx="8417024" cy="4978423"/>
          </a:xfrm>
        </p:spPr>
        <p:txBody>
          <a:bodyPr/>
          <a:lstStyle/>
          <a:p>
            <a:pPr>
              <a:buFont typeface="Wingdings" pitchFamily="2" charset="2"/>
              <a:buChar char="§"/>
            </a:pPr>
            <a:r>
              <a:rPr lang="zh-CN" altLang="en-US" sz="1600" b="1" kern="1200" dirty="0">
                <a:latin typeface="宋体" pitchFamily="2" charset="-122"/>
                <a:ea typeface="宋体" pitchFamily="2" charset="-122"/>
              </a:rPr>
              <a:t>纳米</a:t>
            </a:r>
            <a:r>
              <a:rPr lang="zh-CN" altLang="en-US" sz="1600" b="1" kern="1200" dirty="0" smtClean="0">
                <a:latin typeface="宋体" pitchFamily="2" charset="-122"/>
                <a:ea typeface="宋体" pitchFamily="2" charset="-122"/>
              </a:rPr>
              <a:t>技术与</a:t>
            </a:r>
            <a:r>
              <a:rPr lang="zh-CN" altLang="en-US" sz="1600" b="1" kern="1200" dirty="0">
                <a:latin typeface="宋体" pitchFamily="2" charset="-122"/>
                <a:ea typeface="宋体" pitchFamily="2" charset="-122"/>
              </a:rPr>
              <a:t>基因</a:t>
            </a:r>
            <a:r>
              <a:rPr lang="zh-CN" altLang="en-US" sz="1600" b="1" kern="1200" dirty="0" smtClean="0">
                <a:latin typeface="宋体" pitchFamily="2" charset="-122"/>
                <a:ea typeface="宋体" pitchFamily="2" charset="-122"/>
              </a:rPr>
              <a:t>数据库的建立</a:t>
            </a:r>
            <a:endParaRPr lang="en-US" altLang="zh-CN" sz="1400" kern="1200" dirty="0">
              <a:latin typeface="宋体" pitchFamily="2" charset="-122"/>
              <a:ea typeface="宋体" pitchFamily="2" charset="-122"/>
            </a:endParaRPr>
          </a:p>
          <a:p>
            <a:pPr>
              <a:buFont typeface="Wingdings" pitchFamily="2" charset="2"/>
              <a:buChar char="§"/>
            </a:pPr>
            <a:r>
              <a:rPr lang="zh-CN" altLang="zh-CN" sz="1400" kern="1200" dirty="0" smtClean="0">
                <a:latin typeface="宋体" pitchFamily="2" charset="-122"/>
                <a:ea typeface="宋体" pitchFamily="2" charset="-122"/>
              </a:rPr>
              <a:t>基因</a:t>
            </a:r>
            <a:r>
              <a:rPr lang="zh-CN" altLang="zh-CN" sz="1400" kern="1200" dirty="0">
                <a:latin typeface="宋体" pitchFamily="2" charset="-122"/>
                <a:ea typeface="宋体" pitchFamily="2" charset="-122"/>
              </a:rPr>
              <a:t>技术正在以超越摩尔定律的速度发展，可以预测在不远的将来，基于纳米孔的“便携</a:t>
            </a:r>
            <a:r>
              <a:rPr lang="en-US" altLang="zh-CN" sz="1400" kern="1200" dirty="0">
                <a:latin typeface="宋体" pitchFamily="2" charset="-122"/>
                <a:ea typeface="宋体" pitchFamily="2" charset="-122"/>
              </a:rPr>
              <a:t>U</a:t>
            </a:r>
            <a:r>
              <a:rPr lang="zh-CN" altLang="zh-CN" sz="1400" kern="1200" dirty="0">
                <a:latin typeface="宋体" pitchFamily="2" charset="-122"/>
                <a:ea typeface="宋体" pitchFamily="2" charset="-122"/>
              </a:rPr>
              <a:t>盘”基因测序仪可与智能手机相</a:t>
            </a:r>
            <a:r>
              <a:rPr lang="zh-CN" altLang="zh-CN" sz="1400" kern="1200" dirty="0" smtClean="0">
                <a:latin typeface="宋体" pitchFamily="2" charset="-122"/>
                <a:ea typeface="宋体" pitchFamily="2" charset="-122"/>
              </a:rPr>
              <a:t>兼容</a:t>
            </a:r>
            <a:r>
              <a:rPr lang="zh-CN" altLang="en-US" sz="1400" kern="1200" dirty="0">
                <a:latin typeface="宋体" pitchFamily="2" charset="-122"/>
                <a:ea typeface="宋体" pitchFamily="2" charset="-122"/>
              </a:rPr>
              <a:t>。</a:t>
            </a:r>
            <a:endParaRPr lang="en-US" sz="1400" kern="1200" dirty="0">
              <a:latin typeface="宋体" pitchFamily="2" charset="-122"/>
              <a:ea typeface="宋体" pitchFamily="2" charset="-122"/>
            </a:endParaRPr>
          </a:p>
          <a:p>
            <a:pPr>
              <a:buFont typeface="Wingdings" pitchFamily="2" charset="2"/>
              <a:buChar char="§"/>
            </a:pPr>
            <a:endParaRPr lang="en-US" sz="1400" kern="1200" dirty="0">
              <a:latin typeface="宋体" pitchFamily="2" charset="-122"/>
              <a:ea typeface="宋体" pitchFamily="2" charset="-122"/>
            </a:endParaRPr>
          </a:p>
          <a:p>
            <a:pPr>
              <a:buFont typeface="Wingdings" pitchFamily="2" charset="2"/>
              <a:buChar char="§"/>
            </a:pPr>
            <a:endParaRPr lang="en-US" altLang="zh-CN" sz="2000" dirty="0" smtClean="0"/>
          </a:p>
          <a:p>
            <a:pPr>
              <a:buNone/>
            </a:pPr>
            <a:r>
              <a:rPr lang="zh-CN" altLang="en-US" sz="1400" kern="1200" dirty="0" smtClean="0">
                <a:latin typeface="宋体" pitchFamily="2" charset="-122"/>
                <a:ea typeface="宋体" pitchFamily="2" charset="-122"/>
              </a:rPr>
              <a:t>    </a:t>
            </a:r>
            <a:endParaRPr lang="en-US" altLang="zh-CN" sz="1400" kern="1200" dirty="0">
              <a:latin typeface="宋体" pitchFamily="2" charset="-122"/>
              <a:ea typeface="宋体" pitchFamily="2" charset="-122"/>
            </a:endParaRPr>
          </a:p>
        </p:txBody>
      </p:sp>
      <p:sp>
        <p:nvSpPr>
          <p:cNvPr id="4" name="Rectangle 3"/>
          <p:cNvSpPr/>
          <p:nvPr/>
        </p:nvSpPr>
        <p:spPr>
          <a:xfrm>
            <a:off x="539552" y="4941168"/>
            <a:ext cx="8280920" cy="1169551"/>
          </a:xfrm>
          <a:prstGeom prst="rect">
            <a:avLst/>
          </a:prstGeom>
        </p:spPr>
        <p:txBody>
          <a:bodyPr wrap="square">
            <a:spAutoFit/>
          </a:bodyPr>
          <a:lstStyle/>
          <a:p>
            <a:r>
              <a:rPr lang="zh-CN" altLang="zh-CN" sz="1400" dirty="0">
                <a:latin typeface="宋体" pitchFamily="2" charset="-122"/>
                <a:ea typeface="宋体" pitchFamily="2" charset="-122"/>
              </a:rPr>
              <a:t>未来当人们就医够药时，只需输入身份认证信息，就可以通过互联网从个人医疗数据库中下载个人基因数据给医生或药师，还可以通过智能手机随身携带个人相关的基因数据库。药师将根据这些数据针对你的情况为你配药，你购买的药物将不会是无针对性疗效而且充满副作用的大众通用药物。你的药物只针对你个人情况而设计，比现在的给药方式将具有更好的针对性疗效而且副作用将降到最低甚至完全消除。人类将因此进入智能个人医疗时代。</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849" y="2582788"/>
            <a:ext cx="3288191" cy="1854324"/>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0056" y="2483190"/>
            <a:ext cx="3600400" cy="2025930"/>
          </a:xfrm>
          <a:prstGeom prst="rect">
            <a:avLst/>
          </a:prstGeom>
        </p:spPr>
      </p:pic>
    </p:spTree>
    <p:extLst>
      <p:ext uri="{BB962C8B-B14F-4D97-AF65-F5344CB8AC3E}">
        <p14:creationId xmlns:p14="http://schemas.microsoft.com/office/powerpoint/2010/main" val="383863269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dirty="0" smtClean="0"/>
              <a:t>智能医疗的发展方向</a:t>
            </a:r>
            <a:endParaRPr lang="en-US" altLang="zh-CN" dirty="0" smtClean="0"/>
          </a:p>
          <a:p>
            <a:endParaRPr lang="en-US" altLang="zh-CN" dirty="0" smtClean="0"/>
          </a:p>
          <a:p>
            <a:pPr>
              <a:buFont typeface="Wingdings" pitchFamily="2" charset="2"/>
              <a:buChar char="§"/>
            </a:pPr>
            <a:r>
              <a:rPr lang="zh-CN" altLang="en-US" sz="1400" kern="1200" dirty="0" smtClean="0">
                <a:latin typeface="宋体" pitchFamily="2" charset="-122"/>
                <a:ea typeface="宋体" pitchFamily="2" charset="-122"/>
              </a:rPr>
              <a:t>智能医疗领域通过快速发展和变革，将逐渐形成高度集约、深层次协作、高科技水平的，系统性的，社会化的，集开发、生产、应用、反馈、整合为一体的高标准市场</a:t>
            </a:r>
            <a:endParaRPr lang="en-US" altLang="zh-CN" sz="1400" kern="1200" dirty="0" smtClean="0">
              <a:latin typeface="宋体" pitchFamily="2" charset="-122"/>
              <a:ea typeface="宋体" pitchFamily="2" charset="-122"/>
            </a:endParaRPr>
          </a:p>
          <a:p>
            <a:pPr>
              <a:buFont typeface="Wingdings" pitchFamily="2" charset="2"/>
              <a:buChar char="§"/>
            </a:pPr>
            <a:endParaRPr lang="en-US" altLang="zh-CN" sz="1400" kern="1200" dirty="0" smtClean="0">
              <a:latin typeface="宋体" pitchFamily="2" charset="-122"/>
              <a:ea typeface="宋体" pitchFamily="2" charset="-122"/>
            </a:endParaRPr>
          </a:p>
          <a:p>
            <a:pPr lvl="1"/>
            <a:r>
              <a:rPr lang="zh-CN" altLang="en-US" sz="1400" kern="1200" dirty="0" smtClean="0">
                <a:cs typeface="+mn-cs"/>
              </a:rPr>
              <a:t>智</a:t>
            </a:r>
            <a:r>
              <a:rPr lang="zh-CN" altLang="en-US" sz="1400" kern="1200" dirty="0">
                <a:cs typeface="+mn-cs"/>
              </a:rPr>
              <a:t>能医疗技术将被广泛用于外科手术设备、加护病房、医院疗养和家庭护理中，智能医疗结合无线网技术、条码</a:t>
            </a:r>
            <a:r>
              <a:rPr lang="en-US" sz="1400" kern="1200" dirty="0">
                <a:cs typeface="+mn-cs"/>
              </a:rPr>
              <a:t>RFID</a:t>
            </a:r>
            <a:r>
              <a:rPr lang="zh-CN" altLang="en-US" sz="1400" kern="1200" dirty="0">
                <a:cs typeface="+mn-cs"/>
              </a:rPr>
              <a:t>、物联网技术、移动计算技术、数据融合技术等，将进一步提升医疗诊疗流程的服务效率和服务质量，提升医院综合管理水平，实现监护工作无线化，全面改变和解决现代化数字医疗模式、健康管理、医院信息系统等的问题和困难，并实现医疗资源高度共享，降低公众医疗成本。</a:t>
            </a:r>
            <a:endParaRPr lang="en-US" sz="1400" kern="1200" dirty="0">
              <a:cs typeface="+mn-cs"/>
            </a:endParaRPr>
          </a:p>
          <a:p>
            <a:pPr lvl="1"/>
            <a:r>
              <a:rPr lang="zh-CN" altLang="en-US" sz="1400" kern="1200" dirty="0" smtClean="0">
                <a:cs typeface="+mn-cs"/>
              </a:rPr>
              <a:t>依</a:t>
            </a:r>
            <a:r>
              <a:rPr lang="zh-CN" altLang="en-US" sz="1400" kern="1200" dirty="0">
                <a:cs typeface="+mn-cs"/>
              </a:rPr>
              <a:t>靠智能医疗技术，实现对医院资产、血液、医疗废弃物、医院消毒物品等的管理；在药品生产上，通过物联网技术实施对生产流程、市场的流动以及病人用药的全方位的监控。</a:t>
            </a:r>
            <a:endParaRPr lang="en-US" sz="1400" kern="1200" dirty="0">
              <a:cs typeface="+mn-cs"/>
            </a:endParaRPr>
          </a:p>
          <a:p>
            <a:pPr lvl="1"/>
            <a:r>
              <a:rPr lang="zh-CN" altLang="en-US" sz="1400" kern="1200" dirty="0" smtClean="0">
                <a:cs typeface="+mn-cs"/>
              </a:rPr>
              <a:t>依</a:t>
            </a:r>
            <a:r>
              <a:rPr lang="zh-CN" altLang="en-US" sz="1400" kern="1200" dirty="0">
                <a:cs typeface="+mn-cs"/>
              </a:rPr>
              <a:t>靠智能医疗技术通信和应用平台，完成实时付费以及网上诊断、网上病理切片分析、设备的互通等；并将实行家庭安全监护，实时得到病人的各种各样的信息，实现自助服务和一条龙服务。</a:t>
            </a:r>
            <a:endParaRPr lang="en-US" sz="1400" kern="1200" dirty="0">
              <a:cs typeface="+mn-cs"/>
            </a:endParaRPr>
          </a:p>
          <a:p>
            <a:pPr>
              <a:buFont typeface="Wingdings" pitchFamily="2" charset="2"/>
              <a:buChar char="§"/>
            </a:pPr>
            <a:endParaRPr lang="en-US" altLang="zh-CN" sz="1400" kern="1200" dirty="0">
              <a:latin typeface="宋体" pitchFamily="2" charset="-122"/>
              <a:ea typeface="宋体" pitchFamily="2" charset="-122"/>
            </a:endParaRPr>
          </a:p>
          <a:p>
            <a:pPr marL="0" indent="0">
              <a:buNone/>
            </a:pPr>
            <a:r>
              <a:rPr lang="zh-CN" altLang="en-US" dirty="0" smtClean="0"/>
              <a:t>   </a:t>
            </a:r>
            <a:endParaRPr lang="en-US" altLang="zh-CN" dirty="0"/>
          </a:p>
        </p:txBody>
      </p:sp>
      <p:sp>
        <p:nvSpPr>
          <p:cNvPr id="5" name="标题 1"/>
          <p:cNvSpPr>
            <a:spLocks noGrp="1"/>
          </p:cNvSpPr>
          <p:nvPr>
            <p:ph type="title"/>
          </p:nvPr>
        </p:nvSpPr>
        <p:spPr>
          <a:xfrm>
            <a:off x="457200" y="274638"/>
            <a:ext cx="8229600" cy="561975"/>
          </a:xfrm>
        </p:spPr>
        <p:txBody>
          <a:bodyPr/>
          <a:lstStyle/>
          <a:p>
            <a:r>
              <a:rPr lang="x-none" altLang="zh-CN" dirty="0" smtClean="0"/>
              <a:t>11.</a:t>
            </a:r>
            <a:r>
              <a:rPr lang="en-US" altLang="zh-CN" dirty="0" smtClean="0"/>
              <a:t>5 </a:t>
            </a:r>
            <a:r>
              <a:rPr lang="zh-CN" altLang="zh-CN" b="1" dirty="0" smtClean="0"/>
              <a:t>智能</a:t>
            </a:r>
            <a:r>
              <a:rPr lang="zh-CN" altLang="zh-CN" b="1" dirty="0"/>
              <a:t>医疗系统小结</a:t>
            </a:r>
          </a:p>
        </p:txBody>
      </p:sp>
    </p:spTree>
    <p:extLst>
      <p:ext uri="{BB962C8B-B14F-4D97-AF65-F5344CB8AC3E}">
        <p14:creationId xmlns:p14="http://schemas.microsoft.com/office/powerpoint/2010/main" val="1873368379"/>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11.5  </a:t>
            </a:r>
            <a:r>
              <a:rPr lang="zh-CN" altLang="en-US" dirty="0" smtClean="0"/>
              <a:t>智能医疗的挑战与机遇</a:t>
            </a:r>
            <a:endParaRPr lang="zh-CN" altLang="en-US" dirty="0"/>
          </a:p>
        </p:txBody>
      </p:sp>
      <p:sp>
        <p:nvSpPr>
          <p:cNvPr id="3" name="内容占位符 2"/>
          <p:cNvSpPr>
            <a:spLocks noGrp="1"/>
          </p:cNvSpPr>
          <p:nvPr>
            <p:ph idx="1"/>
          </p:nvPr>
        </p:nvSpPr>
        <p:spPr/>
        <p:txBody>
          <a:bodyPr/>
          <a:lstStyle/>
          <a:p>
            <a:r>
              <a:rPr lang="zh-CN" altLang="en-US" dirty="0" smtClean="0"/>
              <a:t>智</a:t>
            </a:r>
            <a:r>
              <a:rPr lang="zh-CN" altLang="en-US" dirty="0"/>
              <a:t>能医疗</a:t>
            </a:r>
            <a:r>
              <a:rPr lang="zh-CN" altLang="en-US" dirty="0" smtClean="0"/>
              <a:t>的挑战</a:t>
            </a:r>
            <a:endParaRPr lang="en-US" altLang="zh-CN" dirty="0" smtClean="0"/>
          </a:p>
          <a:p>
            <a:pPr>
              <a:buFont typeface="Wingdings" pitchFamily="2" charset="2"/>
              <a:buChar char="q"/>
            </a:pPr>
            <a:r>
              <a:rPr lang="zh-CN" altLang="en-US" sz="1400" kern="1200" dirty="0" smtClean="0">
                <a:latin typeface="宋体" pitchFamily="2" charset="-122"/>
                <a:ea typeface="宋体" pitchFamily="2" charset="-122"/>
              </a:rPr>
              <a:t>医疗体制挑战</a:t>
            </a:r>
            <a:endParaRPr lang="en-US" altLang="zh-CN" sz="1400" kern="1200" dirty="0">
              <a:latin typeface="宋体" pitchFamily="2" charset="-122"/>
              <a:ea typeface="宋体" pitchFamily="2" charset="-122"/>
            </a:endParaRPr>
          </a:p>
          <a:p>
            <a:pPr>
              <a:buFont typeface="Wingdings" pitchFamily="2" charset="2"/>
              <a:buChar char="§"/>
            </a:pPr>
            <a:r>
              <a:rPr lang="zh-CN" altLang="en-US" sz="1400" kern="1200" dirty="0" smtClean="0">
                <a:latin typeface="宋体" pitchFamily="2" charset="-122"/>
                <a:ea typeface="宋体" pitchFamily="2" charset="-122"/>
              </a:rPr>
              <a:t>如</a:t>
            </a:r>
            <a:r>
              <a:rPr lang="zh-CN" altLang="en-US" sz="1400" kern="1200" dirty="0">
                <a:latin typeface="宋体" pitchFamily="2" charset="-122"/>
                <a:ea typeface="宋体" pitchFamily="2" charset="-122"/>
              </a:rPr>
              <a:t>果将便携式检测技</a:t>
            </a:r>
            <a:r>
              <a:rPr lang="zh-CN" altLang="en-US" sz="1400" kern="1200" dirty="0" smtClean="0">
                <a:latin typeface="宋体" pitchFamily="2" charset="-122"/>
                <a:ea typeface="宋体" pitchFamily="2" charset="-122"/>
              </a:rPr>
              <a:t>术配合智能医疗网络融</a:t>
            </a:r>
            <a:r>
              <a:rPr lang="zh-CN" altLang="en-US" sz="1400" kern="1200" dirty="0">
                <a:latin typeface="宋体" pitchFamily="2" charset="-122"/>
                <a:ea typeface="宋体" pitchFamily="2" charset="-122"/>
              </a:rPr>
              <a:t>入到医院检测环节中， 那么每年就可以为患者节</a:t>
            </a:r>
            <a:r>
              <a:rPr lang="zh-CN" altLang="en-US" sz="1400" kern="1200" dirty="0" smtClean="0">
                <a:latin typeface="宋体" pitchFamily="2" charset="-122"/>
                <a:ea typeface="宋体" pitchFamily="2" charset="-122"/>
              </a:rPr>
              <a:t>省数以亿计的</a:t>
            </a:r>
            <a:r>
              <a:rPr lang="zh-CN" altLang="en-US" sz="1400" kern="1200" dirty="0">
                <a:latin typeface="宋体" pitchFamily="2" charset="-122"/>
                <a:ea typeface="宋体" pitchFamily="2" charset="-122"/>
              </a:rPr>
              <a:t>不必要的医院收费， </a:t>
            </a:r>
            <a:r>
              <a:rPr lang="zh-CN" altLang="en-US" sz="1400" kern="1200" dirty="0" smtClean="0">
                <a:latin typeface="宋体" pitchFamily="2" charset="-122"/>
                <a:ea typeface="宋体" pitchFamily="2" charset="-122"/>
              </a:rPr>
              <a:t>这是</a:t>
            </a:r>
            <a:r>
              <a:rPr lang="zh-CN" altLang="en-US" sz="1400" kern="1200" dirty="0">
                <a:latin typeface="宋体" pitchFamily="2" charset="-122"/>
                <a:ea typeface="宋体" pitchFamily="2" charset="-122"/>
              </a:rPr>
              <a:t>医疗界在接纳低成本创新方面犹豫不前的原因。因为，节省医院收费就等于降低医生和医院的收入</a:t>
            </a:r>
            <a:r>
              <a:rPr lang="zh-CN" altLang="en-US" sz="1400" kern="1200" dirty="0" smtClean="0">
                <a:latin typeface="宋体" pitchFamily="2" charset="-122"/>
                <a:ea typeface="宋体" pitchFamily="2" charset="-122"/>
              </a:rPr>
              <a:t>。现</a:t>
            </a:r>
            <a:r>
              <a:rPr lang="zh-CN" altLang="en-US" sz="1400" kern="1200" dirty="0">
                <a:latin typeface="宋体" pitchFamily="2" charset="-122"/>
                <a:ea typeface="宋体" pitchFamily="2" charset="-122"/>
              </a:rPr>
              <a:t>有医疗体制所营造出的经济环境，不利于节省医疗成本的技术应用。 </a:t>
            </a:r>
            <a:endParaRPr lang="en-US" altLang="zh-CN" sz="1400" kern="1200" dirty="0" smtClean="0">
              <a:latin typeface="宋体" pitchFamily="2" charset="-122"/>
              <a:ea typeface="宋体" pitchFamily="2" charset="-122"/>
            </a:endParaRPr>
          </a:p>
          <a:p>
            <a:pPr>
              <a:buFont typeface="Wingdings" pitchFamily="2" charset="2"/>
              <a:buChar char="q"/>
            </a:pPr>
            <a:r>
              <a:rPr lang="zh-CN" altLang="en-US" sz="1400" kern="1200" dirty="0">
                <a:latin typeface="宋体" pitchFamily="2" charset="-122"/>
                <a:ea typeface="宋体" pitchFamily="2" charset="-122"/>
              </a:rPr>
              <a:t>社</a:t>
            </a:r>
            <a:r>
              <a:rPr lang="zh-CN" altLang="en-US" sz="1400" kern="1200" dirty="0" smtClean="0">
                <a:latin typeface="宋体" pitchFamily="2" charset="-122"/>
                <a:ea typeface="宋体" pitchFamily="2" charset="-122"/>
              </a:rPr>
              <a:t>会挑战</a:t>
            </a:r>
            <a:endParaRPr lang="en-US" altLang="zh-CN" sz="1400" kern="1200" dirty="0">
              <a:latin typeface="宋体" pitchFamily="2" charset="-122"/>
              <a:ea typeface="宋体" pitchFamily="2" charset="-122"/>
            </a:endParaRPr>
          </a:p>
          <a:p>
            <a:pPr>
              <a:buFont typeface="Wingdings" pitchFamily="2" charset="2"/>
              <a:buChar char="§"/>
            </a:pPr>
            <a:r>
              <a:rPr lang="zh-CN" altLang="en-US" sz="1400" kern="1200" dirty="0" smtClean="0">
                <a:latin typeface="宋体" pitchFamily="2" charset="-122"/>
                <a:ea typeface="宋体" pitchFamily="2" charset="-122"/>
              </a:rPr>
              <a:t>智</a:t>
            </a:r>
            <a:r>
              <a:rPr lang="zh-CN" altLang="en-US" sz="1400" kern="1200" dirty="0">
                <a:latin typeface="宋体" pitchFamily="2" charset="-122"/>
                <a:ea typeface="宋体" pitchFamily="2" charset="-122"/>
              </a:rPr>
              <a:t>能医</a:t>
            </a:r>
            <a:r>
              <a:rPr lang="zh-CN" altLang="en-US" sz="1400" kern="1200" dirty="0" smtClean="0">
                <a:latin typeface="宋体" pitchFamily="2" charset="-122"/>
                <a:ea typeface="宋体" pitchFamily="2" charset="-122"/>
              </a:rPr>
              <a:t>疗受到公</a:t>
            </a:r>
            <a:r>
              <a:rPr lang="zh-CN" altLang="en-US" sz="1400" kern="1200" dirty="0">
                <a:latin typeface="宋体" pitchFamily="2" charset="-122"/>
                <a:ea typeface="宋体" pitchFamily="2" charset="-122"/>
              </a:rPr>
              <a:t>众的认知水平、医护人员的素养、医院的工作流程以及社会的相关政策等诸多因</a:t>
            </a:r>
            <a:r>
              <a:rPr lang="zh-CN" altLang="en-US" sz="1400" kern="1200" dirty="0" smtClean="0">
                <a:latin typeface="宋体" pitchFamily="2" charset="-122"/>
                <a:ea typeface="宋体" pitchFamily="2" charset="-122"/>
              </a:rPr>
              <a:t>素的影响和制约。 </a:t>
            </a:r>
            <a:endParaRPr lang="en-US" altLang="zh-CN" sz="1400" kern="1200" dirty="0" smtClean="0">
              <a:latin typeface="宋体" pitchFamily="2" charset="-122"/>
              <a:ea typeface="宋体" pitchFamily="2" charset="-122"/>
            </a:endParaRPr>
          </a:p>
          <a:p>
            <a:pPr>
              <a:buFont typeface="Wingdings" pitchFamily="2" charset="2"/>
              <a:buChar char="§"/>
            </a:pPr>
            <a:endParaRPr lang="en-US" altLang="zh-CN" sz="1400" kern="1200" dirty="0" smtClean="0">
              <a:latin typeface="宋体" pitchFamily="2" charset="-122"/>
              <a:ea typeface="宋体" pitchFamily="2" charset="-122"/>
            </a:endParaRPr>
          </a:p>
          <a:p>
            <a:pPr>
              <a:buFont typeface="Wingdings" pitchFamily="2" charset="2"/>
              <a:buChar char="§"/>
            </a:pPr>
            <a:endParaRPr lang="en-US" altLang="zh-CN" sz="1400" kern="1200" dirty="0" smtClean="0">
              <a:latin typeface="宋体" pitchFamily="2" charset="-122"/>
              <a:ea typeface="宋体" pitchFamily="2" charset="-122"/>
            </a:endParaRPr>
          </a:p>
          <a:p>
            <a:pPr>
              <a:buFont typeface="Wingdings" pitchFamily="2" charset="2"/>
              <a:buChar char="§"/>
            </a:pPr>
            <a:endParaRPr lang="en-US" altLang="zh-CN" sz="1400" kern="1200" dirty="0">
              <a:latin typeface="宋体" pitchFamily="2" charset="-122"/>
              <a:ea typeface="宋体" pitchFamily="2" charset="-122"/>
            </a:endParaRPr>
          </a:p>
          <a:p>
            <a:pPr>
              <a:buFont typeface="Wingdings" pitchFamily="2" charset="2"/>
              <a:buChar char="§"/>
            </a:pPr>
            <a:endParaRPr lang="en-US" altLang="zh-CN" sz="1400" kern="1200" dirty="0">
              <a:latin typeface="宋体" pitchFamily="2" charset="-122"/>
              <a:ea typeface="宋体" pitchFamily="2" charset="-122"/>
            </a:endParaRPr>
          </a:p>
          <a:p>
            <a:pPr marL="0" indent="0">
              <a:buNone/>
            </a:pPr>
            <a:r>
              <a:rPr lang="zh-CN" altLang="en-US" dirty="0" smtClean="0"/>
              <a:t>   </a:t>
            </a:r>
            <a:endParaRPr lang="en-US" altLang="zh-CN" dirty="0"/>
          </a:p>
        </p:txBody>
      </p:sp>
      <p:sp>
        <p:nvSpPr>
          <p:cNvPr id="4" name="内容占位符 2"/>
          <p:cNvSpPr txBox="1">
            <a:spLocks/>
          </p:cNvSpPr>
          <p:nvPr/>
        </p:nvSpPr>
        <p:spPr bwMode="auto">
          <a:xfrm>
            <a:off x="460852" y="3717032"/>
            <a:ext cx="8424936" cy="22761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05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a:lstStyle>
          <a:p>
            <a:r>
              <a:rPr lang="zh-CN" altLang="en-US" dirty="0" smtClean="0"/>
              <a:t>智能医疗的机遇</a:t>
            </a:r>
            <a:endParaRPr lang="en-US" altLang="zh-CN" dirty="0" smtClean="0"/>
          </a:p>
          <a:p>
            <a:pPr>
              <a:buFont typeface="Wingdings" pitchFamily="2" charset="2"/>
              <a:buChar char="q"/>
            </a:pPr>
            <a:r>
              <a:rPr lang="zh-CN" altLang="en-US" sz="1400" kern="1200" dirty="0" smtClean="0">
                <a:latin typeface="宋体" pitchFamily="2" charset="-122"/>
                <a:ea typeface="宋体" pitchFamily="2" charset="-122"/>
              </a:rPr>
              <a:t>技术已经相对成熟</a:t>
            </a:r>
            <a:endParaRPr lang="en-US" altLang="zh-CN" sz="1400" dirty="0">
              <a:latin typeface="宋体" pitchFamily="2" charset="-122"/>
              <a:ea typeface="宋体" pitchFamily="2" charset="-122"/>
            </a:endParaRPr>
          </a:p>
          <a:p>
            <a:pPr>
              <a:buFont typeface="Wingdings" pitchFamily="2" charset="2"/>
              <a:buChar char="§"/>
            </a:pPr>
            <a:r>
              <a:rPr lang="zh-CN" altLang="en-US" sz="1400" dirty="0" smtClean="0">
                <a:latin typeface="宋体" pitchFamily="2" charset="-122"/>
                <a:ea typeface="宋体" pitchFamily="2" charset="-122"/>
              </a:rPr>
              <a:t>信</a:t>
            </a:r>
            <a:r>
              <a:rPr lang="zh-CN" altLang="en-US" sz="1400" dirty="0">
                <a:latin typeface="宋体" pitchFamily="2" charset="-122"/>
                <a:ea typeface="宋体" pitchFamily="2" charset="-122"/>
              </a:rPr>
              <a:t>息技术、生物技术、纳米技术等科技的飞速发展，医疗积水已经能使我们每个人都能看到一个“高分辨率的自己”，能够看到自己的每一个基因；同时，有关个人的遗传学、分子生物学、心理学和解剖学的详细档案更是全面准确地显示在系统的专有框架之中</a:t>
            </a:r>
            <a:r>
              <a:rPr lang="zh-CN" altLang="en-US" sz="1400" dirty="0" smtClean="0">
                <a:latin typeface="宋体" pitchFamily="2" charset="-122"/>
                <a:ea typeface="宋体" pitchFamily="2" charset="-122"/>
              </a:rPr>
              <a:t>。 </a:t>
            </a:r>
            <a:endParaRPr lang="en-US" altLang="zh-CN" sz="1400" dirty="0">
              <a:latin typeface="宋体" pitchFamily="2" charset="-122"/>
              <a:ea typeface="宋体" pitchFamily="2" charset="-122"/>
            </a:endParaRPr>
          </a:p>
          <a:p>
            <a:pPr>
              <a:buFont typeface="Wingdings" pitchFamily="2" charset="2"/>
              <a:buChar char="q"/>
            </a:pPr>
            <a:r>
              <a:rPr lang="zh-CN" altLang="en-US" sz="1400" kern="1200" dirty="0" smtClean="0">
                <a:latin typeface="宋体" pitchFamily="2" charset="-122"/>
                <a:ea typeface="宋体" pitchFamily="2" charset="-122"/>
              </a:rPr>
              <a:t>民众需求</a:t>
            </a:r>
            <a:endParaRPr lang="en-US" altLang="zh-CN" sz="1400" kern="1200" dirty="0" smtClean="0">
              <a:latin typeface="宋体" pitchFamily="2" charset="-122"/>
              <a:ea typeface="宋体" pitchFamily="2" charset="-122"/>
            </a:endParaRPr>
          </a:p>
          <a:p>
            <a:pPr>
              <a:buFont typeface="Wingdings" pitchFamily="2" charset="2"/>
              <a:buChar char="§"/>
            </a:pPr>
            <a:r>
              <a:rPr lang="zh-CN" altLang="en-US" sz="1400" dirty="0">
                <a:latin typeface="宋体" pitchFamily="2" charset="-122"/>
                <a:ea typeface="宋体" pitchFamily="2" charset="-122"/>
              </a:rPr>
              <a:t>民众希望能知道自己的潜在的健康问题，提早做好保健措施</a:t>
            </a:r>
            <a:r>
              <a:rPr lang="zh-CN" altLang="en-US" sz="1400" dirty="0" smtClean="0">
                <a:latin typeface="宋体" pitchFamily="2" charset="-122"/>
                <a:ea typeface="宋体" pitchFamily="2" charset="-122"/>
              </a:rPr>
              <a:t>；希望身体不</a:t>
            </a:r>
            <a:r>
              <a:rPr lang="zh-CN" altLang="en-US" sz="1400" dirty="0">
                <a:latin typeface="宋体" pitchFamily="2" charset="-122"/>
                <a:ea typeface="宋体" pitchFamily="2" charset="-122"/>
              </a:rPr>
              <a:t>适的时候</a:t>
            </a:r>
            <a:r>
              <a:rPr lang="zh-CN" altLang="en-US" sz="1400" dirty="0" smtClean="0">
                <a:latin typeface="宋体" pitchFamily="2" charset="-122"/>
                <a:ea typeface="宋体" pitchFamily="2" charset="-122"/>
              </a:rPr>
              <a:t>，能</a:t>
            </a:r>
            <a:r>
              <a:rPr lang="zh-CN" altLang="en-US" sz="1400" dirty="0">
                <a:latin typeface="宋体" pitchFamily="2" charset="-122"/>
                <a:ea typeface="宋体" pitchFamily="2" charset="-122"/>
              </a:rPr>
              <a:t>及时获得系统的智能医疗分析报告，能够随时随地及时</a:t>
            </a:r>
            <a:r>
              <a:rPr lang="zh-CN" altLang="en-US" sz="1400" dirty="0" smtClean="0">
                <a:latin typeface="宋体" pitchFamily="2" charset="-122"/>
                <a:ea typeface="宋体" pitchFamily="2" charset="-122"/>
              </a:rPr>
              <a:t>地得</a:t>
            </a:r>
            <a:r>
              <a:rPr lang="zh-CN" altLang="en-US" sz="1400" dirty="0">
                <a:latin typeface="宋体" pitchFamily="2" charset="-122"/>
                <a:ea typeface="宋体" pitchFamily="2" charset="-122"/>
              </a:rPr>
              <a:t>到专业医护人员的远程协助，能够及时得到针对个人情况而设计的有效且无副作</a:t>
            </a:r>
            <a:r>
              <a:rPr lang="zh-CN" altLang="en-US" sz="1400" dirty="0" smtClean="0">
                <a:latin typeface="宋体" pitchFamily="2" charset="-122"/>
                <a:ea typeface="宋体" pitchFamily="2" charset="-122"/>
              </a:rPr>
              <a:t>用并且价</a:t>
            </a:r>
            <a:r>
              <a:rPr lang="zh-CN" altLang="en-US" sz="1400" dirty="0">
                <a:latin typeface="宋体" pitchFamily="2" charset="-122"/>
                <a:ea typeface="宋体" pitchFamily="2" charset="-122"/>
              </a:rPr>
              <a:t>格合</a:t>
            </a:r>
            <a:r>
              <a:rPr lang="zh-CN" altLang="en-US" sz="1400" dirty="0" smtClean="0">
                <a:latin typeface="宋体" pitchFamily="2" charset="-122"/>
                <a:ea typeface="宋体" pitchFamily="2" charset="-122"/>
              </a:rPr>
              <a:t>理的治</a:t>
            </a:r>
            <a:r>
              <a:rPr lang="zh-CN" altLang="en-US" sz="1400" dirty="0">
                <a:latin typeface="宋体" pitchFamily="2" charset="-122"/>
                <a:ea typeface="宋体" pitchFamily="2" charset="-122"/>
              </a:rPr>
              <a:t>疗护</a:t>
            </a:r>
            <a:r>
              <a:rPr lang="zh-CN" altLang="en-US" sz="1400" dirty="0" smtClean="0">
                <a:latin typeface="宋体" pitchFamily="2" charset="-122"/>
                <a:ea typeface="宋体" pitchFamily="2" charset="-122"/>
              </a:rPr>
              <a:t>理。</a:t>
            </a:r>
            <a:endParaRPr lang="en-US" altLang="zh-CN" sz="1400" dirty="0">
              <a:latin typeface="宋体" pitchFamily="2" charset="-122"/>
              <a:ea typeface="宋体" pitchFamily="2" charset="-122"/>
            </a:endParaRPr>
          </a:p>
          <a:p>
            <a:pPr>
              <a:buFont typeface="Wingdings" pitchFamily="2" charset="2"/>
              <a:buChar char="§"/>
            </a:pPr>
            <a:endParaRPr lang="en-US" altLang="zh-CN" sz="1400" kern="1200" dirty="0" smtClean="0">
              <a:latin typeface="宋体" pitchFamily="2" charset="-122"/>
              <a:ea typeface="宋体" pitchFamily="2" charset="-122"/>
            </a:endParaRPr>
          </a:p>
          <a:p>
            <a:pPr>
              <a:buFont typeface="Wingdings" pitchFamily="2" charset="2"/>
              <a:buChar char="§"/>
            </a:pPr>
            <a:endParaRPr lang="en-US" altLang="zh-CN" sz="1400" kern="1200" dirty="0" smtClean="0">
              <a:latin typeface="宋体" pitchFamily="2" charset="-122"/>
              <a:ea typeface="宋体" pitchFamily="2" charset="-122"/>
            </a:endParaRPr>
          </a:p>
          <a:p>
            <a:pPr>
              <a:buFont typeface="Wingdings" pitchFamily="2" charset="2"/>
              <a:buChar char="§"/>
            </a:pPr>
            <a:endParaRPr lang="en-US" altLang="zh-CN" sz="1400" kern="1200" dirty="0" smtClean="0">
              <a:latin typeface="宋体" pitchFamily="2" charset="-122"/>
              <a:ea typeface="宋体" pitchFamily="2" charset="-122"/>
            </a:endParaRPr>
          </a:p>
          <a:p>
            <a:pPr marL="0" indent="0">
              <a:buFont typeface="Wingdings" pitchFamily="2" charset="2"/>
              <a:buNone/>
            </a:pPr>
            <a:r>
              <a:rPr lang="zh-CN" altLang="en-US" dirty="0" smtClean="0"/>
              <a:t>   </a:t>
            </a:r>
            <a:endParaRPr lang="en-US" altLang="zh-CN" dirty="0"/>
          </a:p>
        </p:txBody>
      </p:sp>
    </p:spTree>
    <p:extLst>
      <p:ext uri="{BB962C8B-B14F-4D97-AF65-F5344CB8AC3E}">
        <p14:creationId xmlns:p14="http://schemas.microsoft.com/office/powerpoint/2010/main" val="324253929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思考题</a:t>
            </a:r>
            <a:endParaRPr lang="zh-CN" altLang="en-US" dirty="0"/>
          </a:p>
        </p:txBody>
      </p:sp>
      <p:sp>
        <p:nvSpPr>
          <p:cNvPr id="3" name="内容占位符 2"/>
          <p:cNvSpPr>
            <a:spLocks noGrp="1"/>
          </p:cNvSpPr>
          <p:nvPr>
            <p:ph idx="1"/>
          </p:nvPr>
        </p:nvSpPr>
        <p:spPr>
          <a:xfrm>
            <a:off x="428596" y="1556792"/>
            <a:ext cx="8229600" cy="4515380"/>
          </a:xfrm>
        </p:spPr>
        <p:txBody>
          <a:bodyPr/>
          <a:lstStyle/>
          <a:p>
            <a:pPr algn="just"/>
            <a:r>
              <a:rPr lang="zh-CN" altLang="en-US" dirty="0" smtClean="0"/>
              <a:t>以</a:t>
            </a:r>
            <a:r>
              <a:rPr lang="zh-CN" altLang="zh-CN" dirty="0" smtClean="0"/>
              <a:t>甲型</a:t>
            </a:r>
            <a:r>
              <a:rPr lang="en-US" altLang="zh-CN" dirty="0"/>
              <a:t>H1N1</a:t>
            </a:r>
            <a:r>
              <a:rPr lang="zh-CN" altLang="zh-CN" dirty="0"/>
              <a:t>流感防控为</a:t>
            </a:r>
            <a:r>
              <a:rPr lang="zh-CN" altLang="zh-CN" dirty="0" smtClean="0"/>
              <a:t>例</a:t>
            </a:r>
            <a:r>
              <a:rPr lang="zh-CN" altLang="en-US" dirty="0" smtClean="0"/>
              <a:t>，以某居民小区为对象，结合本章所讲智能医疗系统的构成单元和协作平台，</a:t>
            </a:r>
            <a:r>
              <a:rPr lang="zh-CN" altLang="en-US" dirty="0"/>
              <a:t>基于未来十年后可能产生</a:t>
            </a:r>
            <a:r>
              <a:rPr lang="zh-CN" altLang="en-US" dirty="0" smtClean="0"/>
              <a:t>的物联网技术、生物医学</a:t>
            </a:r>
            <a:r>
              <a:rPr lang="zh-CN" altLang="en-US" dirty="0"/>
              <a:t>科技和基因</a:t>
            </a:r>
            <a:r>
              <a:rPr lang="zh-CN" altLang="en-US" dirty="0" smtClean="0"/>
              <a:t>数据库，设计一套病患诊断、报告、</a:t>
            </a:r>
            <a:r>
              <a:rPr lang="zh-CN" altLang="zh-CN" dirty="0" smtClean="0"/>
              <a:t>隔离</a:t>
            </a:r>
            <a:r>
              <a:rPr lang="zh-CN" altLang="en-US" dirty="0" smtClean="0"/>
              <a:t>、</a:t>
            </a:r>
            <a:r>
              <a:rPr lang="zh-CN" altLang="zh-CN" dirty="0" smtClean="0"/>
              <a:t>治疗</a:t>
            </a:r>
            <a:r>
              <a:rPr lang="zh-CN" altLang="en-US" dirty="0" smtClean="0"/>
              <a:t>和预防的智能化医疗方案。</a:t>
            </a:r>
            <a:endParaRPr lang="en-US" altLang="zh-CN" dirty="0" smtClean="0"/>
          </a:p>
          <a:p>
            <a:pPr algn="just"/>
            <a:endParaRPr lang="en-US" altLang="zh-CN" dirty="0"/>
          </a:p>
          <a:p>
            <a:pPr algn="just"/>
            <a:r>
              <a:rPr lang="zh-CN" altLang="en-US" dirty="0" smtClean="0"/>
              <a:t>思考</a:t>
            </a:r>
            <a:r>
              <a:rPr lang="zh-CN" altLang="en-US" dirty="0"/>
              <a:t>基因数据库</a:t>
            </a:r>
            <a:r>
              <a:rPr lang="zh-CN" altLang="en-US" dirty="0" smtClean="0"/>
              <a:t>的建立对</a:t>
            </a:r>
            <a:r>
              <a:rPr lang="zh-CN" altLang="zh-CN" dirty="0"/>
              <a:t>物联网领域</a:t>
            </a:r>
            <a:r>
              <a:rPr lang="zh-CN" altLang="en-US" dirty="0" smtClean="0"/>
              <a:t>带来的影响。</a:t>
            </a:r>
            <a:endParaRPr lang="en-US" altLang="zh-CN" dirty="0" smtClean="0"/>
          </a:p>
          <a:p>
            <a:pPr algn="just"/>
            <a:endParaRPr lang="en-US" altLang="zh-CN" dirty="0"/>
          </a:p>
          <a:p>
            <a:pPr algn="just"/>
            <a:r>
              <a:rPr lang="zh-CN" altLang="en-US" dirty="0" smtClean="0"/>
              <a:t>分析</a:t>
            </a:r>
            <a:r>
              <a:rPr lang="zh-CN" altLang="en-US" dirty="0"/>
              <a:t>在当前</a:t>
            </a:r>
            <a:r>
              <a:rPr lang="zh-CN" altLang="en-US" dirty="0" smtClean="0"/>
              <a:t>阶段，我国</a:t>
            </a:r>
            <a:r>
              <a:rPr lang="zh-CN" altLang="zh-CN" dirty="0" smtClean="0"/>
              <a:t>智能</a:t>
            </a:r>
            <a:r>
              <a:rPr lang="zh-CN" altLang="zh-CN" dirty="0"/>
              <a:t>医疗系统的应用</a:t>
            </a:r>
            <a:r>
              <a:rPr lang="zh-CN" altLang="zh-CN" dirty="0" smtClean="0"/>
              <a:t>框架</a:t>
            </a:r>
            <a:r>
              <a:rPr lang="zh-CN" altLang="en-US" dirty="0" smtClean="0"/>
              <a:t>在构建和普及过程中面临的机遇和挑战。</a:t>
            </a:r>
            <a:endParaRPr lang="zh-CN" altLang="en-US" dirty="0"/>
          </a:p>
        </p:txBody>
      </p:sp>
    </p:spTree>
    <p:extLst>
      <p:ext uri="{BB962C8B-B14F-4D97-AF65-F5344CB8AC3E}">
        <p14:creationId xmlns:p14="http://schemas.microsoft.com/office/powerpoint/2010/main" val="60866738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7" name="AutoShape 48"/>
          <p:cNvSpPr>
            <a:spLocks noChangeArrowheads="1"/>
          </p:cNvSpPr>
          <p:nvPr/>
        </p:nvSpPr>
        <p:spPr bwMode="gray">
          <a:xfrm>
            <a:off x="1523631" y="5585296"/>
            <a:ext cx="2963864" cy="508000"/>
          </a:xfrm>
          <a:prstGeom prst="roundRect">
            <a:avLst>
              <a:gd name="adj" fmla="val 50000"/>
            </a:avLst>
          </a:prstGeom>
          <a:noFill/>
          <a:ln w="28575" algn="ctr">
            <a:solidFill>
              <a:schemeClr val="bg2"/>
            </a:solidFill>
            <a:round/>
            <a:headEnd/>
            <a:tailEnd/>
          </a:ln>
        </p:spPr>
        <p:txBody>
          <a:bodyPr wrap="none" anchor="ctr"/>
          <a:lstStyle/>
          <a:p>
            <a:pPr eaLnBrk="0" hangingPunct="0"/>
            <a:r>
              <a:rPr lang="zh-CN" altLang="en-US" b="1" u="sng" dirty="0">
                <a:solidFill>
                  <a:schemeClr val="tx2"/>
                </a:solidFill>
                <a:ea typeface="宋体" pitchFamily="2" charset="-122"/>
              </a:rPr>
              <a:t>扩展阅读</a:t>
            </a:r>
            <a:endParaRPr lang="en-US" altLang="zh-CN" b="1" u="sng" dirty="0">
              <a:solidFill>
                <a:schemeClr val="tx2"/>
              </a:solidFill>
              <a:ea typeface="宋体" pitchFamily="2" charset="-122"/>
            </a:endParaRPr>
          </a:p>
        </p:txBody>
      </p:sp>
      <p:sp>
        <p:nvSpPr>
          <p:cNvPr id="8198" name="AutoShape 49"/>
          <p:cNvSpPr>
            <a:spLocks noChangeArrowheads="1"/>
          </p:cNvSpPr>
          <p:nvPr/>
        </p:nvSpPr>
        <p:spPr bwMode="gray">
          <a:xfrm>
            <a:off x="2317750" y="4271963"/>
            <a:ext cx="3694410" cy="508000"/>
          </a:xfrm>
          <a:prstGeom prst="roundRect">
            <a:avLst>
              <a:gd name="adj" fmla="val 50000"/>
            </a:avLst>
          </a:prstGeom>
          <a:noFill/>
          <a:ln w="28575" algn="ctr">
            <a:solidFill>
              <a:schemeClr val="bg2"/>
            </a:solidFill>
            <a:round/>
            <a:headEnd/>
            <a:tailEnd/>
          </a:ln>
        </p:spPr>
        <p:txBody>
          <a:bodyPr wrap="none" anchor="ctr"/>
          <a:lstStyle/>
          <a:p>
            <a:pPr lvl="0"/>
            <a:r>
              <a:rPr lang="en-US" u="sng" dirty="0" smtClean="0"/>
              <a:t>11.4</a:t>
            </a:r>
            <a:r>
              <a:rPr lang="zh-CN" altLang="en-US" u="sng" dirty="0" smtClean="0"/>
              <a:t>智</a:t>
            </a:r>
            <a:r>
              <a:rPr lang="zh-CN" altLang="en-US" u="sng" dirty="0"/>
              <a:t>能医疗系统与基因医疗革</a:t>
            </a:r>
            <a:r>
              <a:rPr lang="zh-CN" altLang="en-US" u="sng" dirty="0" smtClean="0"/>
              <a:t>命</a:t>
            </a:r>
            <a:endParaRPr lang="en-US" u="sng" dirty="0"/>
          </a:p>
        </p:txBody>
      </p:sp>
      <p:sp>
        <p:nvSpPr>
          <p:cNvPr id="8199" name="AutoShape 50"/>
          <p:cNvSpPr>
            <a:spLocks noChangeArrowheads="1"/>
          </p:cNvSpPr>
          <p:nvPr/>
        </p:nvSpPr>
        <p:spPr bwMode="gray">
          <a:xfrm>
            <a:off x="2438400" y="3459163"/>
            <a:ext cx="3285728" cy="508000"/>
          </a:xfrm>
          <a:prstGeom prst="roundRect">
            <a:avLst>
              <a:gd name="adj" fmla="val 50000"/>
            </a:avLst>
          </a:prstGeom>
          <a:noFill/>
          <a:ln w="28575" algn="ctr">
            <a:solidFill>
              <a:schemeClr val="bg2"/>
            </a:solidFill>
            <a:round/>
            <a:headEnd/>
            <a:tailEnd/>
          </a:ln>
        </p:spPr>
        <p:txBody>
          <a:bodyPr wrap="none" anchor="ctr"/>
          <a:lstStyle/>
          <a:p>
            <a:pPr lvl="0"/>
            <a:r>
              <a:rPr lang="en-US" u="sng" dirty="0" smtClean="0"/>
              <a:t>11.3</a:t>
            </a:r>
            <a:r>
              <a:rPr lang="zh-CN" altLang="en-US" u="sng" dirty="0" smtClean="0"/>
              <a:t>智能</a:t>
            </a:r>
            <a:r>
              <a:rPr lang="zh-CN" altLang="en-US" u="sng" dirty="0"/>
              <a:t>医疗系统的终端设</a:t>
            </a:r>
            <a:r>
              <a:rPr lang="zh-CN" altLang="en-US" u="sng" dirty="0" smtClean="0"/>
              <a:t>备</a:t>
            </a:r>
            <a:endParaRPr lang="en-US" altLang="zh-CN" u="sng" dirty="0"/>
          </a:p>
        </p:txBody>
      </p:sp>
      <p:sp>
        <p:nvSpPr>
          <p:cNvPr id="8200" name="AutoShape 51"/>
          <p:cNvSpPr>
            <a:spLocks noChangeArrowheads="1"/>
          </p:cNvSpPr>
          <p:nvPr/>
        </p:nvSpPr>
        <p:spPr bwMode="gray">
          <a:xfrm>
            <a:off x="2286000" y="2590800"/>
            <a:ext cx="3150096"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11.2</a:t>
            </a:r>
            <a:r>
              <a:rPr lang="zh-CN" altLang="en-US" u="sng" dirty="0" smtClean="0"/>
              <a:t>智</a:t>
            </a:r>
            <a:r>
              <a:rPr lang="zh-CN" altLang="en-US" u="sng" dirty="0"/>
              <a:t>能医疗的开发和设</a:t>
            </a:r>
            <a:r>
              <a:rPr lang="zh-CN" altLang="en-US" u="sng" dirty="0" smtClean="0"/>
              <a:t>计</a:t>
            </a:r>
            <a:endParaRPr lang="en-US" altLang="zh-CN" u="sng" dirty="0"/>
          </a:p>
        </p:txBody>
      </p:sp>
      <p:sp>
        <p:nvSpPr>
          <p:cNvPr id="8201" name="AutoShape 52"/>
          <p:cNvSpPr>
            <a:spLocks noChangeArrowheads="1"/>
          </p:cNvSpPr>
          <p:nvPr/>
        </p:nvSpPr>
        <p:spPr bwMode="gray">
          <a:xfrm>
            <a:off x="1765300" y="1820863"/>
            <a:ext cx="3670796" cy="508000"/>
          </a:xfrm>
          <a:prstGeom prst="roundRect">
            <a:avLst>
              <a:gd name="adj" fmla="val 50000"/>
            </a:avLst>
          </a:prstGeom>
          <a:noFill/>
          <a:ln w="28575" algn="ctr">
            <a:solidFill>
              <a:schemeClr val="bg2"/>
            </a:solidFill>
            <a:round/>
            <a:headEnd/>
            <a:tailEnd/>
          </a:ln>
        </p:spPr>
        <p:txBody>
          <a:bodyPr wrap="none" anchor="ctr"/>
          <a:lstStyle/>
          <a:p>
            <a:r>
              <a:rPr lang="en-US" u="sng" dirty="0" smtClean="0"/>
              <a:t>11.1</a:t>
            </a:r>
            <a:r>
              <a:rPr lang="zh-CN" altLang="en-US" u="sng" dirty="0" smtClean="0"/>
              <a:t>智</a:t>
            </a:r>
            <a:r>
              <a:rPr lang="zh-CN" altLang="en-US" u="sng" dirty="0"/>
              <a:t>能医疗基础知识和发展概</a:t>
            </a:r>
            <a:r>
              <a:rPr lang="zh-CN" altLang="en-US" u="sng" dirty="0" smtClean="0"/>
              <a:t>况</a:t>
            </a:r>
            <a:endParaRPr lang="en-US" altLang="zh-CN" u="sng" dirty="0"/>
          </a:p>
        </p:txBody>
      </p:sp>
      <p:grpSp>
        <p:nvGrpSpPr>
          <p:cNvPr id="2" name="Group 53"/>
          <p:cNvGrpSpPr>
            <a:grpSpLocks/>
          </p:cNvGrpSpPr>
          <p:nvPr/>
        </p:nvGrpSpPr>
        <p:grpSpPr bwMode="auto">
          <a:xfrm>
            <a:off x="1447800" y="1909763"/>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1981200" y="2697163"/>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33600" y="3535363"/>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2071688" y="4429125"/>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grpSp>
        <p:nvGrpSpPr>
          <p:cNvPr id="7" name="Group 81"/>
          <p:cNvGrpSpPr>
            <a:grpSpLocks/>
          </p:cNvGrpSpPr>
          <p:nvPr/>
        </p:nvGrpSpPr>
        <p:grpSpPr bwMode="auto">
          <a:xfrm>
            <a:off x="1259632" y="5626620"/>
            <a:ext cx="355600" cy="381000"/>
            <a:chOff x="2078" y="1680"/>
            <a:chExt cx="1615" cy="1615"/>
          </a:xfrm>
        </p:grpSpPr>
        <p:sp>
          <p:nvSpPr>
            <p:cNvPr id="8207"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08"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43"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0" name="Oval 85"/>
            <p:cNvSpPr>
              <a:spLocks noChangeArrowheads="1"/>
            </p:cNvSpPr>
            <p:nvPr/>
          </p:nvSpPr>
          <p:spPr bwMode="gray">
            <a:xfrm>
              <a:off x="2254" y="1856"/>
              <a:ext cx="1262" cy="1264"/>
            </a:xfrm>
            <a:prstGeom prst="ellipse">
              <a:avLst/>
            </a:prstGeom>
            <a:gradFill rotWithShape="1">
              <a:gsLst>
                <a:gs pos="0">
                  <a:srgbClr val="000000"/>
                </a:gs>
                <a:gs pos="100000">
                  <a:srgbClr val="E35E23"/>
                </a:gs>
              </a:gsLst>
              <a:lin ang="2700000" scaled="1"/>
            </a:gradFill>
            <a:ln w="38100" algn="ctr">
              <a:noFill/>
              <a:round/>
              <a:headEnd/>
              <a:tailEnd/>
            </a:ln>
          </p:spPr>
          <p:txBody>
            <a:bodyPr wrap="none" anchor="ctr">
              <a:spAutoFit/>
            </a:bodyPr>
            <a:lstStyle/>
            <a:p>
              <a:endParaRPr lang="zh-CN" altLang="en-US"/>
            </a:p>
          </p:txBody>
        </p:sp>
        <p:sp>
          <p:nvSpPr>
            <p:cNvPr id="45" name="Oval 86"/>
            <p:cNvSpPr>
              <a:spLocks noChangeArrowheads="1"/>
            </p:cNvSpPr>
            <p:nvPr/>
          </p:nvSpPr>
          <p:spPr bwMode="gray">
            <a:xfrm>
              <a:off x="2338"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2" name="Oval 87"/>
            <p:cNvSpPr>
              <a:spLocks noChangeArrowheads="1"/>
            </p:cNvSpPr>
            <p:nvPr/>
          </p:nvSpPr>
          <p:spPr bwMode="gray">
            <a:xfrm>
              <a:off x="2337" y="1939"/>
              <a:ext cx="1096" cy="1098"/>
            </a:xfrm>
            <a:prstGeom prst="ellipse">
              <a:avLst/>
            </a:prstGeom>
            <a:gradFill rotWithShape="1">
              <a:gsLst>
                <a:gs pos="0">
                  <a:srgbClr val="E35E23"/>
                </a:gs>
                <a:gs pos="100000">
                  <a:srgbClr val="6E2E11"/>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AutoShape 49"/>
          <p:cNvSpPr>
            <a:spLocks noChangeArrowheads="1"/>
          </p:cNvSpPr>
          <p:nvPr/>
        </p:nvSpPr>
        <p:spPr bwMode="gray">
          <a:xfrm>
            <a:off x="2010993" y="4937224"/>
            <a:ext cx="3550394" cy="508000"/>
          </a:xfrm>
          <a:prstGeom prst="roundRect">
            <a:avLst>
              <a:gd name="adj" fmla="val 50000"/>
            </a:avLst>
          </a:prstGeom>
          <a:noFill/>
          <a:ln w="28575" algn="ctr">
            <a:solidFill>
              <a:schemeClr val="bg2"/>
            </a:solidFill>
            <a:round/>
            <a:headEnd/>
            <a:tailEnd/>
          </a:ln>
        </p:spPr>
        <p:txBody>
          <a:bodyPr wrap="none" anchor="ctr"/>
          <a:lstStyle/>
          <a:p>
            <a:pPr lvl="0"/>
            <a:r>
              <a:rPr lang="en-US" u="sng" dirty="0" smtClean="0"/>
              <a:t>11.5</a:t>
            </a:r>
            <a:r>
              <a:rPr lang="zh-CN" altLang="en-US" u="sng" dirty="0" smtClean="0"/>
              <a:t>智</a:t>
            </a:r>
            <a:r>
              <a:rPr lang="zh-CN" altLang="en-US" u="sng" dirty="0"/>
              <a:t>能医疗系</a:t>
            </a:r>
            <a:r>
              <a:rPr lang="zh-CN" altLang="en-US" u="sng" dirty="0" smtClean="0"/>
              <a:t>统的挑战与机遇</a:t>
            </a:r>
            <a:endParaRPr lang="en-US" u="sng" dirty="0"/>
          </a:p>
        </p:txBody>
      </p:sp>
      <p:grpSp>
        <p:nvGrpSpPr>
          <p:cNvPr id="55" name="Group 81"/>
          <p:cNvGrpSpPr>
            <a:grpSpLocks/>
          </p:cNvGrpSpPr>
          <p:nvPr/>
        </p:nvGrpSpPr>
        <p:grpSpPr bwMode="auto">
          <a:xfrm>
            <a:off x="1752802" y="5001078"/>
            <a:ext cx="355600" cy="381000"/>
            <a:chOff x="2078" y="1680"/>
            <a:chExt cx="1615" cy="1615"/>
          </a:xfrm>
        </p:grpSpPr>
        <p:sp>
          <p:nvSpPr>
            <p:cNvPr id="56" name="Oval 82"/>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57" name="Oval 83"/>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58" name="Oval 84"/>
            <p:cNvSpPr>
              <a:spLocks noChangeArrowheads="1"/>
            </p:cNvSpPr>
            <p:nvPr/>
          </p:nvSpPr>
          <p:spPr bwMode="gray">
            <a:xfrm>
              <a:off x="2251" y="1855"/>
              <a:ext cx="1262"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59" name="Oval 85"/>
            <p:cNvSpPr>
              <a:spLocks noChangeArrowheads="1"/>
            </p:cNvSpPr>
            <p:nvPr/>
          </p:nvSpPr>
          <p:spPr bwMode="gray">
            <a:xfrm>
              <a:off x="2254" y="1856"/>
              <a:ext cx="1262" cy="1264"/>
            </a:xfrm>
            <a:prstGeom prst="ellipse">
              <a:avLst/>
            </a:prstGeom>
            <a:solidFill>
              <a:srgbClr val="FFFF00"/>
            </a:solidFill>
            <a:ln w="38100" algn="ctr">
              <a:noFill/>
              <a:round/>
              <a:headEnd/>
              <a:tailEnd/>
            </a:ln>
          </p:spPr>
          <p:txBody>
            <a:bodyPr wrap="none" anchor="ctr">
              <a:spAutoFit/>
            </a:bodyPr>
            <a:lstStyle/>
            <a:p>
              <a:endParaRPr lang="zh-CN" altLang="en-US"/>
            </a:p>
          </p:txBody>
        </p:sp>
        <p:sp>
          <p:nvSpPr>
            <p:cNvPr id="60" name="Oval 86"/>
            <p:cNvSpPr>
              <a:spLocks noChangeArrowheads="1"/>
            </p:cNvSpPr>
            <p:nvPr/>
          </p:nvSpPr>
          <p:spPr bwMode="gray">
            <a:xfrm>
              <a:off x="2334" y="1936"/>
              <a:ext cx="1096"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61" name="Oval 87"/>
            <p:cNvSpPr>
              <a:spLocks noChangeArrowheads="1"/>
            </p:cNvSpPr>
            <p:nvPr/>
          </p:nvSpPr>
          <p:spPr bwMode="gray">
            <a:xfrm>
              <a:off x="2345" y="1924"/>
              <a:ext cx="1096" cy="1098"/>
            </a:xfrm>
            <a:prstGeom prst="ellipse">
              <a:avLst/>
            </a:prstGeom>
            <a:solidFill>
              <a:srgbClr val="FFFF00"/>
            </a:solidFill>
            <a:ln w="38100" algn="ctr">
              <a:noFill/>
              <a:round/>
              <a:headEnd/>
              <a:tailEnd/>
            </a:ln>
          </p:spPr>
          <p:txBody>
            <a:bodyPr anchor="ctr">
              <a:spAutoFit/>
            </a:bodyPr>
            <a:lstStyle/>
            <a:p>
              <a:endParaRPr lang="zh-CN" altLang="en-US"/>
            </a:p>
          </p:txBody>
        </p:sp>
      </p:gr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扩展阅读</a:t>
            </a:r>
            <a:endParaRPr lang="zh-CN" altLang="en-US" dirty="0"/>
          </a:p>
        </p:txBody>
      </p:sp>
      <p:sp>
        <p:nvSpPr>
          <p:cNvPr id="3" name="内容占位符 2"/>
          <p:cNvSpPr>
            <a:spLocks noGrp="1"/>
          </p:cNvSpPr>
          <p:nvPr>
            <p:ph idx="1"/>
          </p:nvPr>
        </p:nvSpPr>
        <p:spPr>
          <a:xfrm>
            <a:off x="1043608" y="2204864"/>
            <a:ext cx="6663684" cy="3723292"/>
          </a:xfrm>
        </p:spPr>
        <p:txBody>
          <a:bodyPr/>
          <a:lstStyle/>
          <a:p>
            <a:r>
              <a:rPr lang="zh-CN" altLang="zh-CN" dirty="0" smtClean="0"/>
              <a:t>《智能医疗行业未来发展大有可期》</a:t>
            </a:r>
            <a:endParaRPr lang="en-US" altLang="zh-CN" dirty="0" smtClean="0"/>
          </a:p>
          <a:p>
            <a:endParaRPr lang="en-US" altLang="zh-CN" dirty="0"/>
          </a:p>
          <a:p>
            <a:r>
              <a:rPr lang="en-US" altLang="zh-CN" dirty="0"/>
              <a:t>“</a:t>
            </a:r>
            <a:r>
              <a:rPr lang="zh-CN" altLang="zh-CN" dirty="0"/>
              <a:t>十二五</a:t>
            </a:r>
            <a:r>
              <a:rPr lang="en-US" altLang="zh-CN" dirty="0"/>
              <a:t>”</a:t>
            </a:r>
            <a:r>
              <a:rPr lang="zh-CN" altLang="zh-CN" dirty="0"/>
              <a:t>期间深化医药卫生体制改革规划暨实施</a:t>
            </a:r>
            <a:r>
              <a:rPr lang="zh-CN" altLang="zh-CN" dirty="0" smtClean="0"/>
              <a:t>方案</a:t>
            </a:r>
            <a:endParaRPr lang="en-US" altLang="zh-CN" dirty="0" smtClean="0"/>
          </a:p>
          <a:p>
            <a:endParaRPr lang="en-US" altLang="zh-CN" dirty="0"/>
          </a:p>
          <a:p>
            <a:r>
              <a:rPr lang="zh-CN" altLang="zh-CN" dirty="0"/>
              <a:t>英国牛津纳米孔</a:t>
            </a:r>
            <a:r>
              <a:rPr lang="zh-CN" altLang="zh-CN" dirty="0" smtClean="0"/>
              <a:t>公司</a:t>
            </a:r>
            <a:r>
              <a:rPr lang="en-US" altLang="zh-CN" dirty="0"/>
              <a:t> </a:t>
            </a:r>
            <a:r>
              <a:rPr lang="en-US" altLang="zh-CN" dirty="0" smtClean="0"/>
              <a:t>   </a:t>
            </a:r>
            <a:r>
              <a:rPr lang="en-US" altLang="zh-CN" u="sng" dirty="0" smtClean="0"/>
              <a:t>http</a:t>
            </a:r>
            <a:r>
              <a:rPr lang="en-US" altLang="zh-CN" u="sng" dirty="0"/>
              <a:t>://</a:t>
            </a:r>
            <a:r>
              <a:rPr lang="en-US" altLang="zh-CN" u="sng" dirty="0" smtClean="0"/>
              <a:t>www.nanoporetech.com</a:t>
            </a:r>
            <a:endParaRPr lang="zh-CN" altLang="en-US" dirty="0"/>
          </a:p>
        </p:txBody>
      </p:sp>
    </p:spTree>
    <p:extLst>
      <p:ext uri="{BB962C8B-B14F-4D97-AF65-F5344CB8AC3E}">
        <p14:creationId xmlns:p14="http://schemas.microsoft.com/office/powerpoint/2010/main" val="1906275454"/>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11.1.1 </a:t>
            </a:r>
            <a:r>
              <a:rPr lang="zh-CN" altLang="en-US" dirty="0" smtClean="0"/>
              <a:t>智能</a:t>
            </a:r>
            <a:r>
              <a:rPr lang="zh-CN" altLang="en-US" dirty="0"/>
              <a:t>医疗基础知识和发展概况</a:t>
            </a:r>
            <a:r>
              <a:rPr lang="en-US" altLang="zh-CN" dirty="0">
                <a:solidFill>
                  <a:schemeClr val="tx1"/>
                </a:solidFill>
              </a:rPr>
              <a:t/>
            </a:r>
            <a:br>
              <a:rPr lang="en-US" altLang="zh-CN" dirty="0">
                <a:solidFill>
                  <a:schemeClr val="tx1"/>
                </a:solidFill>
              </a:rPr>
            </a:br>
            <a:endParaRPr lang="zh-CN" altLang="en-US" dirty="0"/>
          </a:p>
        </p:txBody>
      </p:sp>
      <p:sp>
        <p:nvSpPr>
          <p:cNvPr id="3" name="内容占位符 2"/>
          <p:cNvSpPr>
            <a:spLocks noGrp="1"/>
          </p:cNvSpPr>
          <p:nvPr>
            <p:ph idx="1"/>
          </p:nvPr>
        </p:nvSpPr>
        <p:spPr>
          <a:xfrm>
            <a:off x="342928" y="1071580"/>
            <a:ext cx="8229600" cy="4929188"/>
          </a:xfrm>
        </p:spPr>
        <p:txBody>
          <a:bodyPr/>
          <a:lstStyle/>
          <a:p>
            <a:pPr>
              <a:buSzPct val="100000"/>
            </a:pPr>
            <a:r>
              <a:rPr lang="zh-CN" altLang="en-US" dirty="0"/>
              <a:t>智能医疗概念：</a:t>
            </a:r>
            <a:endParaRPr lang="en-US" altLang="zh-CN" dirty="0"/>
          </a:p>
          <a:p>
            <a:pPr>
              <a:buSzPct val="100000"/>
              <a:buNone/>
            </a:pPr>
            <a:r>
              <a:rPr lang="zh-CN" altLang="en-US" sz="1600" dirty="0" smtClean="0">
                <a:latin typeface="宋体" pitchFamily="2" charset="-122"/>
                <a:ea typeface="宋体" pitchFamily="2" charset="-122"/>
              </a:rPr>
              <a:t>   智</a:t>
            </a:r>
            <a:r>
              <a:rPr lang="zh-CN" altLang="en-US" sz="1600" dirty="0">
                <a:latin typeface="宋体" pitchFamily="2" charset="-122"/>
                <a:ea typeface="宋体" pitchFamily="2" charset="-122"/>
              </a:rPr>
              <a:t>能医疗是指基于互联网等新技术，依照医疗标准，整合医疗信息，优化医疗资源，实现物资管理可视化、医疗信息数字化、医疗过程远程化、医疗流程科学化、服务沟通人性化。智能医疗是物联网领域的重要产业之一，通过发展智能医疗，区域内有限的医疗资源可全面共享，医疗服务产业随之升级，人们亦可获得极为便捷、及时和精准的医疗服务。</a:t>
            </a:r>
            <a:endParaRPr lang="en-US" sz="1600" dirty="0">
              <a:latin typeface="宋体" pitchFamily="2" charset="-122"/>
              <a:ea typeface="宋体" pitchFamily="2" charset="-122"/>
            </a:endParaRPr>
          </a:p>
          <a:p>
            <a:pPr>
              <a:buClr>
                <a:srgbClr val="FF6600"/>
              </a:buClr>
              <a:buSzPct val="100000"/>
              <a:buNone/>
            </a:pPr>
            <a:endParaRPr lang="en-US" altLang="zh-CN" sz="1600" dirty="0" smtClean="0">
              <a:solidFill>
                <a:schemeClr val="tx1"/>
              </a:solidFill>
              <a:latin typeface="宋体" pitchFamily="2" charset="-122"/>
              <a:ea typeface="宋体" pitchFamily="2" charset="-122"/>
            </a:endParaRPr>
          </a:p>
          <a:p>
            <a:endParaRPr lang="en-US" dirty="0" smtClean="0">
              <a:solidFill>
                <a:schemeClr val="tx1"/>
              </a:solidFill>
              <a:latin typeface="+mn-lt"/>
              <a:ea typeface="+mn-ea"/>
              <a:cs typeface="+mn-cs"/>
            </a:endParaRPr>
          </a:p>
          <a:p>
            <a:pPr marL="0" indent="0">
              <a:buNone/>
            </a:pPr>
            <a:endParaRPr lang="en-US" dirty="0" smtClean="0"/>
          </a:p>
          <a:p>
            <a:pPr>
              <a:buNone/>
            </a:pPr>
            <a:endParaRPr lang="en-US" dirty="0" smtClean="0"/>
          </a:p>
          <a:p>
            <a:endParaRPr lang="en-US" dirty="0" smtClean="0">
              <a:solidFill>
                <a:schemeClr val="tx1"/>
              </a:solidFill>
              <a:latin typeface="+mn-lt"/>
              <a:ea typeface="+mn-ea"/>
              <a:cs typeface="+mn-cs"/>
            </a:endParaRPr>
          </a:p>
          <a:p>
            <a:endParaRPr lang="en-US" dirty="0" smtClean="0"/>
          </a:p>
          <a:p>
            <a:endParaRPr lang="en-US" dirty="0" smtClean="0">
              <a:solidFill>
                <a:schemeClr val="tx1"/>
              </a:solidFill>
              <a:latin typeface="+mn-lt"/>
              <a:ea typeface="+mn-ea"/>
              <a:cs typeface="+mn-cs"/>
            </a:endParaRPr>
          </a:p>
          <a:p>
            <a:endParaRPr lang="en-US" dirty="0" smtClean="0"/>
          </a:p>
          <a:p>
            <a:endParaRPr lang="en-US" dirty="0" smtClean="0">
              <a:solidFill>
                <a:schemeClr val="tx1"/>
              </a:solidFill>
              <a:latin typeface="+mn-lt"/>
              <a:ea typeface="+mn-ea"/>
              <a:cs typeface="+mn-cs"/>
            </a:endParaRPr>
          </a:p>
          <a:p>
            <a:pPr>
              <a:buNone/>
            </a:pPr>
            <a:endParaRPr lang="en-US" altLang="zh-CN" dirty="0" smtClean="0">
              <a:solidFill>
                <a:schemeClr val="tx1"/>
              </a:solidFill>
              <a:latin typeface="+mn-lt"/>
              <a:ea typeface="+mn-ea"/>
              <a:cs typeface="+mn-cs"/>
            </a:endParaRPr>
          </a:p>
          <a:p>
            <a:pPr>
              <a:buNone/>
            </a:pPr>
            <a:endParaRPr lang="en-US" altLang="zh-CN" sz="1100" dirty="0" smtClean="0"/>
          </a:p>
          <a:p>
            <a:endParaRPr lang="zh-CN" altLang="en-US" dirty="0"/>
          </a:p>
        </p:txBody>
      </p:sp>
      <p:sp>
        <p:nvSpPr>
          <p:cNvPr id="4"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3732" name="图片 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2045" y="2708541"/>
            <a:ext cx="4496172" cy="3202402"/>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6"/>
          <p:cNvSpPr>
            <a:spLocks noChangeArrowheads="1"/>
          </p:cNvSpPr>
          <p:nvPr/>
        </p:nvSpPr>
        <p:spPr bwMode="auto">
          <a:xfrm>
            <a:off x="3716637" y="5910943"/>
            <a:ext cx="171072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smtClean="0">
                <a:ln>
                  <a:noFill/>
                </a:ln>
                <a:solidFill>
                  <a:schemeClr val="tx1"/>
                </a:solidFill>
                <a:effectLst/>
                <a:latin typeface="Times New Roman" pitchFamily="18" charset="0"/>
                <a:ea typeface="SimSun" pitchFamily="2" charset="-122"/>
                <a:cs typeface="Calibri" pitchFamily="34" charset="0"/>
              </a:rPr>
              <a:t>智能医疗示意图</a:t>
            </a:r>
            <a:endParaRPr kumimoji="0" lang="zh-CN" altLang="en-US" sz="32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TextBox 5"/>
          <p:cNvSpPr txBox="1"/>
          <p:nvPr/>
        </p:nvSpPr>
        <p:spPr>
          <a:xfrm>
            <a:off x="3923928" y="4221088"/>
            <a:ext cx="1440160" cy="338554"/>
          </a:xfrm>
          <a:prstGeom prst="rect">
            <a:avLst/>
          </a:prstGeom>
          <a:noFill/>
        </p:spPr>
        <p:txBody>
          <a:bodyPr wrap="square" rtlCol="0">
            <a:spAutoFit/>
          </a:bodyPr>
          <a:lstStyle/>
          <a:p>
            <a:r>
              <a:rPr lang="zh-CN" altLang="zh-CN" sz="1600" b="1" dirty="0"/>
              <a:t>智能医疗</a:t>
            </a:r>
            <a:r>
              <a:rPr lang="zh-CN" altLang="zh-CN" sz="1600" b="1" dirty="0" smtClean="0"/>
              <a:t>中心</a:t>
            </a:r>
            <a:endParaRPr lang="zh-CN" altLang="zh-CN" sz="1600"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11.1.1 </a:t>
            </a:r>
            <a:r>
              <a:rPr lang="zh-CN" altLang="en-US" dirty="0"/>
              <a:t>智能医疗</a:t>
            </a:r>
            <a:r>
              <a:rPr lang="zh-CN" altLang="en-US" dirty="0" smtClean="0"/>
              <a:t>的定义</a:t>
            </a:r>
            <a:endParaRPr lang="zh-CN" altLang="en-US" dirty="0"/>
          </a:p>
        </p:txBody>
      </p:sp>
      <p:sp>
        <p:nvSpPr>
          <p:cNvPr id="3" name="内容占位符 2"/>
          <p:cNvSpPr>
            <a:spLocks noGrp="1"/>
          </p:cNvSpPr>
          <p:nvPr>
            <p:ph idx="1"/>
          </p:nvPr>
        </p:nvSpPr>
        <p:spPr/>
        <p:txBody>
          <a:bodyPr/>
          <a:lstStyle/>
          <a:p>
            <a:pPr>
              <a:buClr>
                <a:srgbClr val="FF6600"/>
              </a:buClr>
              <a:buFont typeface="Wingdings" pitchFamily="2" charset="2"/>
              <a:buChar char="p"/>
            </a:pPr>
            <a:r>
              <a:rPr lang="zh-CN" altLang="en-US" dirty="0" smtClean="0"/>
              <a:t>智能医疗的定义：</a:t>
            </a:r>
            <a:endParaRPr lang="en-US" altLang="zh-CN" dirty="0" smtClean="0"/>
          </a:p>
          <a:p>
            <a:r>
              <a:rPr lang="zh-CN" altLang="en-US" sz="1600" dirty="0" smtClean="0">
                <a:latin typeface="宋体" pitchFamily="2" charset="-122"/>
                <a:ea typeface="宋体" pitchFamily="2" charset="-122"/>
              </a:rPr>
              <a:t>智能医疗是一项系统性工程技术，涉及与物联网、材料科学和生物医学相关的各种前沿科技，包括信息技术（</a:t>
            </a:r>
            <a:r>
              <a:rPr lang="en-US" sz="1600" dirty="0" smtClean="0">
                <a:latin typeface="宋体" pitchFamily="2" charset="-122"/>
                <a:ea typeface="宋体" pitchFamily="2" charset="-122"/>
              </a:rPr>
              <a:t>IT, Information Technology</a:t>
            </a:r>
            <a:r>
              <a:rPr lang="zh-CN" altLang="en-US" sz="1600" dirty="0" smtClean="0">
                <a:latin typeface="宋体" pitchFamily="2" charset="-122"/>
                <a:ea typeface="宋体" pitchFamily="2" charset="-122"/>
              </a:rPr>
              <a:t>）、生物技术（</a:t>
            </a:r>
            <a:r>
              <a:rPr lang="en-US" sz="1600" dirty="0" smtClean="0">
                <a:latin typeface="宋体" pitchFamily="2" charset="-122"/>
                <a:ea typeface="宋体" pitchFamily="2" charset="-122"/>
              </a:rPr>
              <a:t>BT, Biotechnology</a:t>
            </a:r>
            <a:r>
              <a:rPr lang="zh-CN" altLang="en-US" sz="1600" dirty="0" smtClean="0">
                <a:latin typeface="宋体" pitchFamily="2" charset="-122"/>
                <a:ea typeface="宋体" pitchFamily="2" charset="-122"/>
              </a:rPr>
              <a:t>）、纳米技术（</a:t>
            </a:r>
            <a:r>
              <a:rPr lang="en-US" sz="1600" dirty="0" smtClean="0">
                <a:latin typeface="宋体" pitchFamily="2" charset="-122"/>
                <a:ea typeface="宋体" pitchFamily="2" charset="-122"/>
              </a:rPr>
              <a:t>NT, Nanotechnology</a:t>
            </a:r>
            <a:r>
              <a:rPr lang="zh-CN" altLang="en-US" sz="1600" dirty="0" smtClean="0">
                <a:latin typeface="宋体" pitchFamily="2" charset="-122"/>
                <a:ea typeface="宋体" pitchFamily="2" charset="-122"/>
              </a:rPr>
              <a:t>）和环境技术（</a:t>
            </a:r>
            <a:r>
              <a:rPr lang="en-US" sz="1600" dirty="0" smtClean="0">
                <a:latin typeface="宋体" pitchFamily="2" charset="-122"/>
                <a:ea typeface="宋体" pitchFamily="2" charset="-122"/>
              </a:rPr>
              <a:t>ET, Environment Technology</a:t>
            </a:r>
            <a:r>
              <a:rPr lang="zh-CN" altLang="en-US" sz="1600" dirty="0" smtClean="0">
                <a:latin typeface="宋体" pitchFamily="2" charset="-122"/>
                <a:ea typeface="宋体" pitchFamily="2" charset="-122"/>
              </a:rPr>
              <a:t>），最新兴起的基因技术（</a:t>
            </a:r>
            <a:r>
              <a:rPr lang="en-US" sz="1600" dirty="0" smtClean="0">
                <a:latin typeface="宋体" pitchFamily="2" charset="-122"/>
                <a:ea typeface="宋体" pitchFamily="2" charset="-122"/>
              </a:rPr>
              <a:t>GT, Genetic Technology</a:t>
            </a:r>
            <a:r>
              <a:rPr lang="zh-CN" altLang="en-US" sz="1600" dirty="0" smtClean="0">
                <a:latin typeface="宋体" pitchFamily="2" charset="-122"/>
                <a:ea typeface="宋体" pitchFamily="2" charset="-122"/>
              </a:rPr>
              <a:t>）和先进材料更大程度地推进了智能医疗的发展：设备的升级和技术的更新。时至今日，我们已经不难发现电子病历、电子处方、远程会诊等系统，医疗智能化、诊疗无纸化、传输数字化、平台集约化的医疗手段将得以愈加广泛的普及和应用</a:t>
            </a:r>
            <a:r>
              <a:rPr lang="zh-CN" sz="1600" dirty="0" smtClean="0">
                <a:latin typeface="宋体" pitchFamily="2" charset="-122"/>
                <a:ea typeface="宋体" pitchFamily="2" charset="-122"/>
              </a:rPr>
              <a:t>。</a:t>
            </a:r>
            <a:endParaRPr lang="en-US" altLang="zh-CN" sz="1600" dirty="0" smtClean="0">
              <a:latin typeface="宋体" pitchFamily="2" charset="-122"/>
              <a:ea typeface="宋体" pitchFamily="2" charset="-122"/>
            </a:endParaRPr>
          </a:p>
          <a:p>
            <a:pPr>
              <a:buClr>
                <a:srgbClr val="FF6600"/>
              </a:buClr>
              <a:buNone/>
            </a:pPr>
            <a:endParaRPr lang="zh-CN" dirty="0" smtClean="0">
              <a:solidFill>
                <a:schemeClr val="tx1"/>
              </a:solidFill>
              <a:latin typeface="+mn-lt"/>
              <a:ea typeface="+mn-ea"/>
              <a:cs typeface="+mn-cs"/>
            </a:endParaRPr>
          </a:p>
          <a:p>
            <a:pPr>
              <a:buClr>
                <a:srgbClr val="FF6600"/>
              </a:buClr>
              <a:buNone/>
            </a:pPr>
            <a:endParaRPr lang="zh-CN" dirty="0" smtClean="0">
              <a:solidFill>
                <a:schemeClr val="tx1"/>
              </a:solidFill>
              <a:latin typeface="+mn-lt"/>
              <a:ea typeface="+mn-ea"/>
              <a:cs typeface="+mn-cs"/>
            </a:endParaRPr>
          </a:p>
          <a:p>
            <a:pPr>
              <a:buClr>
                <a:srgbClr val="FF6600"/>
              </a:buClr>
              <a:buFont typeface="Wingdings" pitchFamily="2" charset="2"/>
              <a:buChar char="p"/>
            </a:pPr>
            <a:endParaRPr lang="en-US" altLang="zh-CN" dirty="0" smtClean="0"/>
          </a:p>
          <a:p>
            <a:pPr>
              <a:buClr>
                <a:srgbClr val="FF6600"/>
              </a:buClr>
              <a:buNone/>
            </a:pPr>
            <a:endParaRPr lang="zh-CN" altLang="en-US" dirty="0"/>
          </a:p>
        </p:txBody>
      </p:sp>
      <p:pic>
        <p:nvPicPr>
          <p:cNvPr id="80898" name="图示 2"/>
          <p:cNvPicPr>
            <a:picLocks noChangeArrowheads="1"/>
          </p:cNvPicPr>
          <p:nvPr/>
        </p:nvPicPr>
        <p:blipFill>
          <a:blip r:embed="rId2">
            <a:extLst>
              <a:ext uri="{28A0092B-C50C-407E-A947-70E740481C1C}">
                <a14:useLocalDpi xmlns:a14="http://schemas.microsoft.com/office/drawing/2010/main" val="0"/>
              </a:ext>
            </a:extLst>
          </a:blip>
          <a:srcRect t="-11192" b="-11143"/>
          <a:stretch>
            <a:fillRect/>
          </a:stretch>
        </p:blipFill>
        <p:spPr bwMode="auto">
          <a:xfrm>
            <a:off x="1331640" y="3501008"/>
            <a:ext cx="6264696" cy="2386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2987824" y="5733256"/>
            <a:ext cx="2698175" cy="307777"/>
          </a:xfrm>
          <a:prstGeom prst="rect">
            <a:avLst/>
          </a:prstGeom>
        </p:spPr>
        <p:txBody>
          <a:bodyPr wrap="none">
            <a:spAutoFit/>
          </a:bodyPr>
          <a:lstStyle/>
          <a:p>
            <a:r>
              <a:rPr lang="zh-CN" altLang="en-US" sz="1400" dirty="0">
                <a:latin typeface="宋体" pitchFamily="2" charset="-122"/>
                <a:ea typeface="宋体" pitchFamily="2" charset="-122"/>
              </a:rPr>
              <a:t>社会化智能医疗协作单元示意图</a:t>
            </a:r>
            <a:endParaRPr lang="en-US" sz="1400" dirty="0">
              <a:latin typeface="宋体" pitchFamily="2" charset="-122"/>
              <a:ea typeface="宋体" pitchFamily="2" charset="-122"/>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smtClean="0"/>
              <a:t>智能医疗的系统性</a:t>
            </a:r>
            <a:endParaRPr lang="zh-CN" altLang="en-US" dirty="0"/>
          </a:p>
        </p:txBody>
      </p:sp>
      <p:grpSp>
        <p:nvGrpSpPr>
          <p:cNvPr id="25" name="Group 3"/>
          <p:cNvGrpSpPr>
            <a:grpSpLocks/>
          </p:cNvGrpSpPr>
          <p:nvPr/>
        </p:nvGrpSpPr>
        <p:grpSpPr bwMode="auto">
          <a:xfrm>
            <a:off x="1392238" y="1775048"/>
            <a:ext cx="6684963" cy="3886200"/>
            <a:chOff x="877" y="1296"/>
            <a:chExt cx="4211" cy="2448"/>
          </a:xfrm>
        </p:grpSpPr>
        <p:sp>
          <p:nvSpPr>
            <p:cNvPr id="26" name="Freeform 4"/>
            <p:cNvSpPr>
              <a:spLocks noEditPoints="1"/>
            </p:cNvSpPr>
            <p:nvPr/>
          </p:nvSpPr>
          <p:spPr bwMode="gray">
            <a:xfrm rot="-1358056">
              <a:off x="877" y="1765"/>
              <a:ext cx="3839" cy="1527"/>
            </a:xfrm>
            <a:custGeom>
              <a:avLst/>
              <a:gdLst>
                <a:gd name="T0" fmla="*/ 1692 w 4040"/>
                <a:gd name="T1" fmla="*/ 12 h 1888"/>
                <a:gd name="T2" fmla="*/ 1234 w 4040"/>
                <a:gd name="T3" fmla="*/ 74 h 1888"/>
                <a:gd name="T4" fmla="*/ 828 w 4040"/>
                <a:gd name="T5" fmla="*/ 182 h 1888"/>
                <a:gd name="T6" fmla="*/ 486 w 4040"/>
                <a:gd name="T7" fmla="*/ 330 h 1888"/>
                <a:gd name="T8" fmla="*/ 226 w 4040"/>
                <a:gd name="T9" fmla="*/ 510 h 1888"/>
                <a:gd name="T10" fmla="*/ 58 w 4040"/>
                <a:gd name="T11" fmla="*/ 718 h 1888"/>
                <a:gd name="T12" fmla="*/ 0 w 4040"/>
                <a:gd name="T13" fmla="*/ 944 h 1888"/>
                <a:gd name="T14" fmla="*/ 58 w 4040"/>
                <a:gd name="T15" fmla="*/ 1170 h 1888"/>
                <a:gd name="T16" fmla="*/ 226 w 4040"/>
                <a:gd name="T17" fmla="*/ 1378 h 1888"/>
                <a:gd name="T18" fmla="*/ 486 w 4040"/>
                <a:gd name="T19" fmla="*/ 1558 h 1888"/>
                <a:gd name="T20" fmla="*/ 828 w 4040"/>
                <a:gd name="T21" fmla="*/ 1706 h 1888"/>
                <a:gd name="T22" fmla="*/ 1234 w 4040"/>
                <a:gd name="T23" fmla="*/ 1814 h 1888"/>
                <a:gd name="T24" fmla="*/ 1692 w 4040"/>
                <a:gd name="T25" fmla="*/ 1876 h 1888"/>
                <a:gd name="T26" fmla="*/ 2186 w 4040"/>
                <a:gd name="T27" fmla="*/ 1884 h 1888"/>
                <a:gd name="T28" fmla="*/ 2658 w 4040"/>
                <a:gd name="T29" fmla="*/ 1840 h 1888"/>
                <a:gd name="T30" fmla="*/ 3084 w 4040"/>
                <a:gd name="T31" fmla="*/ 1746 h 1888"/>
                <a:gd name="T32" fmla="*/ 3448 w 4040"/>
                <a:gd name="T33" fmla="*/ 1612 h 1888"/>
                <a:gd name="T34" fmla="*/ 3738 w 4040"/>
                <a:gd name="T35" fmla="*/ 1442 h 1888"/>
                <a:gd name="T36" fmla="*/ 3938 w 4040"/>
                <a:gd name="T37" fmla="*/ 1242 h 1888"/>
                <a:gd name="T38" fmla="*/ 4034 w 4040"/>
                <a:gd name="T39" fmla="*/ 1022 h 1888"/>
                <a:gd name="T40" fmla="*/ 4014 w 4040"/>
                <a:gd name="T41" fmla="*/ 790 h 1888"/>
                <a:gd name="T42" fmla="*/ 3882 w 4040"/>
                <a:gd name="T43" fmla="*/ 576 h 1888"/>
                <a:gd name="T44" fmla="*/ 3650 w 4040"/>
                <a:gd name="T45" fmla="*/ 386 h 1888"/>
                <a:gd name="T46" fmla="*/ 3334 w 4040"/>
                <a:gd name="T47" fmla="*/ 228 h 1888"/>
                <a:gd name="T48" fmla="*/ 2948 w 4040"/>
                <a:gd name="T49" fmla="*/ 106 h 1888"/>
                <a:gd name="T50" fmla="*/ 2506 w 4040"/>
                <a:gd name="T51" fmla="*/ 28 h 1888"/>
                <a:gd name="T52" fmla="*/ 2020 w 4040"/>
                <a:gd name="T53" fmla="*/ 0 h 1888"/>
                <a:gd name="T54" fmla="*/ 1606 w 4040"/>
                <a:gd name="T55" fmla="*/ 1736 h 1888"/>
                <a:gd name="T56" fmla="*/ 1164 w 4040"/>
                <a:gd name="T57" fmla="*/ 1678 h 1888"/>
                <a:gd name="T58" fmla="*/ 776 w 4040"/>
                <a:gd name="T59" fmla="*/ 1576 h 1888"/>
                <a:gd name="T60" fmla="*/ 458 w 4040"/>
                <a:gd name="T61" fmla="*/ 1436 h 1888"/>
                <a:gd name="T62" fmla="*/ 224 w 4040"/>
                <a:gd name="T63" fmla="*/ 1266 h 1888"/>
                <a:gd name="T64" fmla="*/ 88 w 4040"/>
                <a:gd name="T65" fmla="*/ 1074 h 1888"/>
                <a:gd name="T66" fmla="*/ 68 w 4040"/>
                <a:gd name="T67" fmla="*/ 864 h 1888"/>
                <a:gd name="T68" fmla="*/ 166 w 4040"/>
                <a:gd name="T69" fmla="*/ 664 h 1888"/>
                <a:gd name="T70" fmla="*/ 370 w 4040"/>
                <a:gd name="T71" fmla="*/ 486 h 1888"/>
                <a:gd name="T72" fmla="*/ 662 w 4040"/>
                <a:gd name="T73" fmla="*/ 336 h 1888"/>
                <a:gd name="T74" fmla="*/ 1028 w 4040"/>
                <a:gd name="T75" fmla="*/ 222 h 1888"/>
                <a:gd name="T76" fmla="*/ 1454 w 4040"/>
                <a:gd name="T77" fmla="*/ 148 h 1888"/>
                <a:gd name="T78" fmla="*/ 1922 w 4040"/>
                <a:gd name="T79" fmla="*/ 120 h 1888"/>
                <a:gd name="T80" fmla="*/ 2392 w 4040"/>
                <a:gd name="T81" fmla="*/ 148 h 1888"/>
                <a:gd name="T82" fmla="*/ 2818 w 4040"/>
                <a:gd name="T83" fmla="*/ 222 h 1888"/>
                <a:gd name="T84" fmla="*/ 3184 w 4040"/>
                <a:gd name="T85" fmla="*/ 336 h 1888"/>
                <a:gd name="T86" fmla="*/ 3476 w 4040"/>
                <a:gd name="T87" fmla="*/ 486 h 1888"/>
                <a:gd name="T88" fmla="*/ 3680 w 4040"/>
                <a:gd name="T89" fmla="*/ 664 h 1888"/>
                <a:gd name="T90" fmla="*/ 3778 w 4040"/>
                <a:gd name="T91" fmla="*/ 864 h 1888"/>
                <a:gd name="T92" fmla="*/ 3758 w 4040"/>
                <a:gd name="T93" fmla="*/ 1074 h 1888"/>
                <a:gd name="T94" fmla="*/ 3622 w 4040"/>
                <a:gd name="T95" fmla="*/ 1266 h 1888"/>
                <a:gd name="T96" fmla="*/ 3388 w 4040"/>
                <a:gd name="T97" fmla="*/ 1436 h 1888"/>
                <a:gd name="T98" fmla="*/ 3070 w 4040"/>
                <a:gd name="T99" fmla="*/ 1576 h 1888"/>
                <a:gd name="T100" fmla="*/ 2682 w 4040"/>
                <a:gd name="T101" fmla="*/ 1678 h 1888"/>
                <a:gd name="T102" fmla="*/ 2240 w 4040"/>
                <a:gd name="T103" fmla="*/ 1736 h 18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40" h="1888">
                  <a:moveTo>
                    <a:pt x="2020" y="0"/>
                  </a:moveTo>
                  <a:lnTo>
                    <a:pt x="1854" y="4"/>
                  </a:lnTo>
                  <a:lnTo>
                    <a:pt x="1692" y="12"/>
                  </a:lnTo>
                  <a:lnTo>
                    <a:pt x="1534" y="28"/>
                  </a:lnTo>
                  <a:lnTo>
                    <a:pt x="1382" y="48"/>
                  </a:lnTo>
                  <a:lnTo>
                    <a:pt x="1234" y="74"/>
                  </a:lnTo>
                  <a:lnTo>
                    <a:pt x="1092" y="106"/>
                  </a:lnTo>
                  <a:lnTo>
                    <a:pt x="956" y="142"/>
                  </a:lnTo>
                  <a:lnTo>
                    <a:pt x="828" y="182"/>
                  </a:lnTo>
                  <a:lnTo>
                    <a:pt x="706" y="228"/>
                  </a:lnTo>
                  <a:lnTo>
                    <a:pt x="592" y="276"/>
                  </a:lnTo>
                  <a:lnTo>
                    <a:pt x="486" y="330"/>
                  </a:lnTo>
                  <a:lnTo>
                    <a:pt x="390" y="386"/>
                  </a:lnTo>
                  <a:lnTo>
                    <a:pt x="302" y="446"/>
                  </a:lnTo>
                  <a:lnTo>
                    <a:pt x="226" y="510"/>
                  </a:lnTo>
                  <a:lnTo>
                    <a:pt x="158" y="576"/>
                  </a:lnTo>
                  <a:lnTo>
                    <a:pt x="102" y="646"/>
                  </a:lnTo>
                  <a:lnTo>
                    <a:pt x="58" y="718"/>
                  </a:lnTo>
                  <a:lnTo>
                    <a:pt x="26" y="790"/>
                  </a:lnTo>
                  <a:lnTo>
                    <a:pt x="6" y="866"/>
                  </a:lnTo>
                  <a:lnTo>
                    <a:pt x="0" y="944"/>
                  </a:lnTo>
                  <a:lnTo>
                    <a:pt x="6" y="1022"/>
                  </a:lnTo>
                  <a:lnTo>
                    <a:pt x="26" y="1098"/>
                  </a:lnTo>
                  <a:lnTo>
                    <a:pt x="58" y="1170"/>
                  </a:lnTo>
                  <a:lnTo>
                    <a:pt x="102" y="1242"/>
                  </a:lnTo>
                  <a:lnTo>
                    <a:pt x="158" y="1312"/>
                  </a:lnTo>
                  <a:lnTo>
                    <a:pt x="226" y="1378"/>
                  </a:lnTo>
                  <a:lnTo>
                    <a:pt x="302" y="1442"/>
                  </a:lnTo>
                  <a:lnTo>
                    <a:pt x="390" y="1502"/>
                  </a:lnTo>
                  <a:lnTo>
                    <a:pt x="486" y="1558"/>
                  </a:lnTo>
                  <a:lnTo>
                    <a:pt x="592" y="1612"/>
                  </a:lnTo>
                  <a:lnTo>
                    <a:pt x="706" y="1660"/>
                  </a:lnTo>
                  <a:lnTo>
                    <a:pt x="828" y="1706"/>
                  </a:lnTo>
                  <a:lnTo>
                    <a:pt x="956" y="1746"/>
                  </a:lnTo>
                  <a:lnTo>
                    <a:pt x="1092" y="1782"/>
                  </a:lnTo>
                  <a:lnTo>
                    <a:pt x="1234" y="1814"/>
                  </a:lnTo>
                  <a:lnTo>
                    <a:pt x="1382" y="1840"/>
                  </a:lnTo>
                  <a:lnTo>
                    <a:pt x="1534" y="1860"/>
                  </a:lnTo>
                  <a:lnTo>
                    <a:pt x="1692" y="1876"/>
                  </a:lnTo>
                  <a:lnTo>
                    <a:pt x="1854" y="1884"/>
                  </a:lnTo>
                  <a:lnTo>
                    <a:pt x="2020" y="1888"/>
                  </a:lnTo>
                  <a:lnTo>
                    <a:pt x="2186" y="1884"/>
                  </a:lnTo>
                  <a:lnTo>
                    <a:pt x="2348" y="1876"/>
                  </a:lnTo>
                  <a:lnTo>
                    <a:pt x="2506" y="1860"/>
                  </a:lnTo>
                  <a:lnTo>
                    <a:pt x="2658" y="1840"/>
                  </a:lnTo>
                  <a:lnTo>
                    <a:pt x="2806" y="1814"/>
                  </a:lnTo>
                  <a:lnTo>
                    <a:pt x="2948" y="1782"/>
                  </a:lnTo>
                  <a:lnTo>
                    <a:pt x="3084" y="1746"/>
                  </a:lnTo>
                  <a:lnTo>
                    <a:pt x="3212" y="1706"/>
                  </a:lnTo>
                  <a:lnTo>
                    <a:pt x="3334" y="1660"/>
                  </a:lnTo>
                  <a:lnTo>
                    <a:pt x="3448" y="1612"/>
                  </a:lnTo>
                  <a:lnTo>
                    <a:pt x="3554" y="1558"/>
                  </a:lnTo>
                  <a:lnTo>
                    <a:pt x="3650" y="1502"/>
                  </a:lnTo>
                  <a:lnTo>
                    <a:pt x="3738" y="1442"/>
                  </a:lnTo>
                  <a:lnTo>
                    <a:pt x="3814" y="1378"/>
                  </a:lnTo>
                  <a:lnTo>
                    <a:pt x="3882" y="1312"/>
                  </a:lnTo>
                  <a:lnTo>
                    <a:pt x="3938" y="1242"/>
                  </a:lnTo>
                  <a:lnTo>
                    <a:pt x="3982" y="1170"/>
                  </a:lnTo>
                  <a:lnTo>
                    <a:pt x="4014" y="1098"/>
                  </a:lnTo>
                  <a:lnTo>
                    <a:pt x="4034" y="1022"/>
                  </a:lnTo>
                  <a:lnTo>
                    <a:pt x="4040" y="944"/>
                  </a:lnTo>
                  <a:lnTo>
                    <a:pt x="4034" y="866"/>
                  </a:lnTo>
                  <a:lnTo>
                    <a:pt x="4014" y="790"/>
                  </a:lnTo>
                  <a:lnTo>
                    <a:pt x="3982" y="718"/>
                  </a:lnTo>
                  <a:lnTo>
                    <a:pt x="3938" y="646"/>
                  </a:lnTo>
                  <a:lnTo>
                    <a:pt x="3882" y="576"/>
                  </a:lnTo>
                  <a:lnTo>
                    <a:pt x="3814" y="510"/>
                  </a:lnTo>
                  <a:lnTo>
                    <a:pt x="3738" y="446"/>
                  </a:lnTo>
                  <a:lnTo>
                    <a:pt x="3650" y="386"/>
                  </a:lnTo>
                  <a:lnTo>
                    <a:pt x="3554" y="330"/>
                  </a:lnTo>
                  <a:lnTo>
                    <a:pt x="3448" y="276"/>
                  </a:lnTo>
                  <a:lnTo>
                    <a:pt x="3334" y="228"/>
                  </a:lnTo>
                  <a:lnTo>
                    <a:pt x="3212" y="182"/>
                  </a:lnTo>
                  <a:lnTo>
                    <a:pt x="3084" y="142"/>
                  </a:lnTo>
                  <a:lnTo>
                    <a:pt x="2948" y="106"/>
                  </a:lnTo>
                  <a:lnTo>
                    <a:pt x="2806" y="74"/>
                  </a:lnTo>
                  <a:lnTo>
                    <a:pt x="2658" y="48"/>
                  </a:lnTo>
                  <a:lnTo>
                    <a:pt x="2506" y="28"/>
                  </a:lnTo>
                  <a:lnTo>
                    <a:pt x="2348" y="12"/>
                  </a:lnTo>
                  <a:lnTo>
                    <a:pt x="2186" y="4"/>
                  </a:lnTo>
                  <a:lnTo>
                    <a:pt x="2020" y="0"/>
                  </a:lnTo>
                  <a:close/>
                  <a:moveTo>
                    <a:pt x="1922" y="1748"/>
                  </a:moveTo>
                  <a:lnTo>
                    <a:pt x="1762" y="1746"/>
                  </a:lnTo>
                  <a:lnTo>
                    <a:pt x="1606" y="1736"/>
                  </a:lnTo>
                  <a:lnTo>
                    <a:pt x="1454" y="1722"/>
                  </a:lnTo>
                  <a:lnTo>
                    <a:pt x="1306" y="1702"/>
                  </a:lnTo>
                  <a:lnTo>
                    <a:pt x="1164" y="1678"/>
                  </a:lnTo>
                  <a:lnTo>
                    <a:pt x="1028" y="1648"/>
                  </a:lnTo>
                  <a:lnTo>
                    <a:pt x="898" y="1614"/>
                  </a:lnTo>
                  <a:lnTo>
                    <a:pt x="776" y="1576"/>
                  </a:lnTo>
                  <a:lnTo>
                    <a:pt x="662" y="1532"/>
                  </a:lnTo>
                  <a:lnTo>
                    <a:pt x="554" y="1486"/>
                  </a:lnTo>
                  <a:lnTo>
                    <a:pt x="458" y="1436"/>
                  </a:lnTo>
                  <a:lnTo>
                    <a:pt x="370" y="1382"/>
                  </a:lnTo>
                  <a:lnTo>
                    <a:pt x="292" y="1326"/>
                  </a:lnTo>
                  <a:lnTo>
                    <a:pt x="224" y="1266"/>
                  </a:lnTo>
                  <a:lnTo>
                    <a:pt x="166" y="1204"/>
                  </a:lnTo>
                  <a:lnTo>
                    <a:pt x="122" y="1140"/>
                  </a:lnTo>
                  <a:lnTo>
                    <a:pt x="88" y="1074"/>
                  </a:lnTo>
                  <a:lnTo>
                    <a:pt x="68" y="1004"/>
                  </a:lnTo>
                  <a:lnTo>
                    <a:pt x="62" y="934"/>
                  </a:lnTo>
                  <a:lnTo>
                    <a:pt x="68" y="864"/>
                  </a:lnTo>
                  <a:lnTo>
                    <a:pt x="88" y="796"/>
                  </a:lnTo>
                  <a:lnTo>
                    <a:pt x="122" y="730"/>
                  </a:lnTo>
                  <a:lnTo>
                    <a:pt x="166" y="664"/>
                  </a:lnTo>
                  <a:lnTo>
                    <a:pt x="224" y="602"/>
                  </a:lnTo>
                  <a:lnTo>
                    <a:pt x="292" y="544"/>
                  </a:lnTo>
                  <a:lnTo>
                    <a:pt x="370" y="486"/>
                  </a:lnTo>
                  <a:lnTo>
                    <a:pt x="458" y="434"/>
                  </a:lnTo>
                  <a:lnTo>
                    <a:pt x="554" y="382"/>
                  </a:lnTo>
                  <a:lnTo>
                    <a:pt x="662" y="336"/>
                  </a:lnTo>
                  <a:lnTo>
                    <a:pt x="776" y="294"/>
                  </a:lnTo>
                  <a:lnTo>
                    <a:pt x="898" y="256"/>
                  </a:lnTo>
                  <a:lnTo>
                    <a:pt x="1028" y="222"/>
                  </a:lnTo>
                  <a:lnTo>
                    <a:pt x="1164" y="192"/>
                  </a:lnTo>
                  <a:lnTo>
                    <a:pt x="1306" y="166"/>
                  </a:lnTo>
                  <a:lnTo>
                    <a:pt x="1454" y="148"/>
                  </a:lnTo>
                  <a:lnTo>
                    <a:pt x="1606" y="132"/>
                  </a:lnTo>
                  <a:lnTo>
                    <a:pt x="1762" y="124"/>
                  </a:lnTo>
                  <a:lnTo>
                    <a:pt x="1922" y="120"/>
                  </a:lnTo>
                  <a:lnTo>
                    <a:pt x="2084" y="124"/>
                  </a:lnTo>
                  <a:lnTo>
                    <a:pt x="2240" y="132"/>
                  </a:lnTo>
                  <a:lnTo>
                    <a:pt x="2392" y="148"/>
                  </a:lnTo>
                  <a:lnTo>
                    <a:pt x="2540" y="166"/>
                  </a:lnTo>
                  <a:lnTo>
                    <a:pt x="2682" y="192"/>
                  </a:lnTo>
                  <a:lnTo>
                    <a:pt x="2818" y="222"/>
                  </a:lnTo>
                  <a:lnTo>
                    <a:pt x="2948" y="256"/>
                  </a:lnTo>
                  <a:lnTo>
                    <a:pt x="3070" y="294"/>
                  </a:lnTo>
                  <a:lnTo>
                    <a:pt x="3184" y="336"/>
                  </a:lnTo>
                  <a:lnTo>
                    <a:pt x="3292" y="382"/>
                  </a:lnTo>
                  <a:lnTo>
                    <a:pt x="3388" y="434"/>
                  </a:lnTo>
                  <a:lnTo>
                    <a:pt x="3476" y="486"/>
                  </a:lnTo>
                  <a:lnTo>
                    <a:pt x="3554" y="544"/>
                  </a:lnTo>
                  <a:lnTo>
                    <a:pt x="3622" y="602"/>
                  </a:lnTo>
                  <a:lnTo>
                    <a:pt x="3680" y="664"/>
                  </a:lnTo>
                  <a:lnTo>
                    <a:pt x="3724" y="730"/>
                  </a:lnTo>
                  <a:lnTo>
                    <a:pt x="3758" y="796"/>
                  </a:lnTo>
                  <a:lnTo>
                    <a:pt x="3778" y="864"/>
                  </a:lnTo>
                  <a:lnTo>
                    <a:pt x="3784" y="934"/>
                  </a:lnTo>
                  <a:lnTo>
                    <a:pt x="3778" y="1004"/>
                  </a:lnTo>
                  <a:lnTo>
                    <a:pt x="3758" y="1074"/>
                  </a:lnTo>
                  <a:lnTo>
                    <a:pt x="3724" y="1140"/>
                  </a:lnTo>
                  <a:lnTo>
                    <a:pt x="3680" y="1204"/>
                  </a:lnTo>
                  <a:lnTo>
                    <a:pt x="3622" y="1266"/>
                  </a:lnTo>
                  <a:lnTo>
                    <a:pt x="3554" y="1326"/>
                  </a:lnTo>
                  <a:lnTo>
                    <a:pt x="3476" y="1382"/>
                  </a:lnTo>
                  <a:lnTo>
                    <a:pt x="3388" y="1436"/>
                  </a:lnTo>
                  <a:lnTo>
                    <a:pt x="3292" y="1486"/>
                  </a:lnTo>
                  <a:lnTo>
                    <a:pt x="3184" y="1532"/>
                  </a:lnTo>
                  <a:lnTo>
                    <a:pt x="3070" y="1576"/>
                  </a:lnTo>
                  <a:lnTo>
                    <a:pt x="2948" y="1614"/>
                  </a:lnTo>
                  <a:lnTo>
                    <a:pt x="2818" y="1648"/>
                  </a:lnTo>
                  <a:lnTo>
                    <a:pt x="2682" y="1678"/>
                  </a:lnTo>
                  <a:lnTo>
                    <a:pt x="2540" y="1702"/>
                  </a:lnTo>
                  <a:lnTo>
                    <a:pt x="2392" y="1722"/>
                  </a:lnTo>
                  <a:lnTo>
                    <a:pt x="2240" y="1736"/>
                  </a:lnTo>
                  <a:lnTo>
                    <a:pt x="2084" y="1746"/>
                  </a:lnTo>
                  <a:lnTo>
                    <a:pt x="1922" y="1748"/>
                  </a:lnTo>
                  <a:close/>
                </a:path>
              </a:pathLst>
            </a:custGeom>
            <a:gradFill rotWithShape="1">
              <a:gsLst>
                <a:gs pos="0">
                  <a:srgbClr val="C0C0C0">
                    <a:gamma/>
                    <a:tint val="30196"/>
                    <a:invGamma/>
                    <a:alpha val="36000"/>
                  </a:srgbClr>
                </a:gs>
                <a:gs pos="100000">
                  <a:srgbClr val="C0C0C0"/>
                </a:gs>
              </a:gsLst>
              <a:lin ang="0" scaled="1"/>
            </a:gradFill>
            <a:ln>
              <a:noFill/>
            </a:ln>
            <a:extLst>
              <a:ext uri="{91240B29-F687-4F45-9708-019B960494DF}">
                <a14:hiddenLine xmlns:a14="http://schemas.microsoft.com/office/drawing/2010/main" w="0">
                  <a:solidFill>
                    <a:srgbClr val="F7C16B"/>
                  </a:solidFill>
                  <a:prstDash val="solid"/>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Oval 5"/>
            <p:cNvSpPr>
              <a:spLocks noChangeArrowheads="1"/>
            </p:cNvSpPr>
            <p:nvPr/>
          </p:nvSpPr>
          <p:spPr bwMode="auto">
            <a:xfrm rot="-1543677">
              <a:off x="2736" y="1728"/>
              <a:ext cx="672" cy="192"/>
            </a:xfrm>
            <a:prstGeom prst="ellipse">
              <a:avLst/>
            </a:prstGeom>
            <a:gradFill rotWithShape="1">
              <a:gsLst>
                <a:gs pos="0">
                  <a:srgbClr val="5F5F5F"/>
                </a:gs>
                <a:gs pos="100000">
                  <a:srgbClr val="84A5CA"/>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Oval 6"/>
            <p:cNvSpPr>
              <a:spLocks noChangeArrowheads="1"/>
            </p:cNvSpPr>
            <p:nvPr/>
          </p:nvSpPr>
          <p:spPr bwMode="auto">
            <a:xfrm rot="-1543677">
              <a:off x="4416" y="1824"/>
              <a:ext cx="672" cy="192"/>
            </a:xfrm>
            <a:prstGeom prst="ellipse">
              <a:avLst/>
            </a:prstGeom>
            <a:gradFill rotWithShape="1">
              <a:gsLst>
                <a:gs pos="0">
                  <a:srgbClr val="5F5F5F"/>
                </a:gs>
                <a:gs pos="100000">
                  <a:srgbClr val="84A5CA"/>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Oval 7"/>
            <p:cNvSpPr>
              <a:spLocks noChangeArrowheads="1"/>
            </p:cNvSpPr>
            <p:nvPr/>
          </p:nvSpPr>
          <p:spPr bwMode="auto">
            <a:xfrm rot="-1543677">
              <a:off x="1824" y="3504"/>
              <a:ext cx="672" cy="192"/>
            </a:xfrm>
            <a:prstGeom prst="ellipse">
              <a:avLst/>
            </a:prstGeom>
            <a:gradFill rotWithShape="1">
              <a:gsLst>
                <a:gs pos="0">
                  <a:srgbClr val="5F5F5F"/>
                </a:gs>
                <a:gs pos="100000">
                  <a:srgbClr val="84A5CA"/>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Oval 8"/>
            <p:cNvSpPr>
              <a:spLocks noChangeArrowheads="1"/>
            </p:cNvSpPr>
            <p:nvPr/>
          </p:nvSpPr>
          <p:spPr bwMode="auto">
            <a:xfrm rot="-1543677">
              <a:off x="3456" y="3120"/>
              <a:ext cx="672" cy="192"/>
            </a:xfrm>
            <a:prstGeom prst="ellipse">
              <a:avLst/>
            </a:prstGeom>
            <a:gradFill rotWithShape="1">
              <a:gsLst>
                <a:gs pos="0">
                  <a:srgbClr val="5F5F5F"/>
                </a:gs>
                <a:gs pos="100000">
                  <a:srgbClr val="84A5CA"/>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Oval 9"/>
            <p:cNvSpPr>
              <a:spLocks noChangeArrowheads="1"/>
            </p:cNvSpPr>
            <p:nvPr/>
          </p:nvSpPr>
          <p:spPr bwMode="auto">
            <a:xfrm rot="-1543677">
              <a:off x="1296" y="2592"/>
              <a:ext cx="672" cy="192"/>
            </a:xfrm>
            <a:prstGeom prst="ellipse">
              <a:avLst/>
            </a:prstGeom>
            <a:gradFill rotWithShape="1">
              <a:gsLst>
                <a:gs pos="0">
                  <a:srgbClr val="5F5F5F"/>
                </a:gs>
                <a:gs pos="100000">
                  <a:srgbClr val="84A5CA"/>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Oval 10"/>
            <p:cNvSpPr>
              <a:spLocks noChangeArrowheads="1"/>
            </p:cNvSpPr>
            <p:nvPr/>
          </p:nvSpPr>
          <p:spPr bwMode="gray">
            <a:xfrm>
              <a:off x="2407" y="1296"/>
              <a:ext cx="720" cy="694"/>
            </a:xfrm>
            <a:prstGeom prst="ellipse">
              <a:avLst/>
            </a:prstGeom>
            <a:gradFill rotWithShape="1">
              <a:gsLst>
                <a:gs pos="0">
                  <a:srgbClr val="6699FF"/>
                </a:gs>
                <a:gs pos="100000">
                  <a:srgbClr val="6699FF">
                    <a:gamma/>
                    <a:shade val="3451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33" name="Oval 11"/>
            <p:cNvSpPr>
              <a:spLocks noChangeArrowheads="1"/>
            </p:cNvSpPr>
            <p:nvPr/>
          </p:nvSpPr>
          <p:spPr bwMode="gray">
            <a:xfrm>
              <a:off x="999" y="2126"/>
              <a:ext cx="719" cy="694"/>
            </a:xfrm>
            <a:prstGeom prst="ellipse">
              <a:avLst/>
            </a:prstGeom>
            <a:gradFill rotWithShape="1">
              <a:gsLst>
                <a:gs pos="0">
                  <a:srgbClr val="009999"/>
                </a:gs>
                <a:gs pos="100000">
                  <a:srgbClr val="009999">
                    <a:gamma/>
                    <a:shade val="31373"/>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34" name="Oval 12"/>
            <p:cNvSpPr>
              <a:spLocks noChangeArrowheads="1"/>
            </p:cNvSpPr>
            <p:nvPr/>
          </p:nvSpPr>
          <p:spPr bwMode="gray">
            <a:xfrm>
              <a:off x="1493" y="3050"/>
              <a:ext cx="719" cy="694"/>
            </a:xfrm>
            <a:prstGeom prst="ellipse">
              <a:avLst/>
            </a:prstGeom>
            <a:gradFill rotWithShape="1">
              <a:gsLst>
                <a:gs pos="0">
                  <a:srgbClr val="990000"/>
                </a:gs>
                <a:gs pos="100000">
                  <a:srgbClr val="990000">
                    <a:gamma/>
                    <a:shade val="35686"/>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35" name="Oval 13"/>
            <p:cNvSpPr>
              <a:spLocks noChangeArrowheads="1"/>
            </p:cNvSpPr>
            <p:nvPr/>
          </p:nvSpPr>
          <p:spPr bwMode="gray">
            <a:xfrm>
              <a:off x="3048" y="2707"/>
              <a:ext cx="719" cy="694"/>
            </a:xfrm>
            <a:prstGeom prst="ellipse">
              <a:avLst/>
            </a:prstGeom>
            <a:gradFill rotWithShape="1">
              <a:gsLst>
                <a:gs pos="0">
                  <a:srgbClr val="C0C0C0"/>
                </a:gs>
                <a:gs pos="100000">
                  <a:srgbClr val="C0C0C0">
                    <a:gamma/>
                    <a:shade val="35686"/>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endParaRPr>
            </a:p>
          </p:txBody>
        </p:sp>
        <p:sp>
          <p:nvSpPr>
            <p:cNvPr id="36" name="Oval 14"/>
            <p:cNvSpPr>
              <a:spLocks noChangeArrowheads="1"/>
            </p:cNvSpPr>
            <p:nvPr/>
          </p:nvSpPr>
          <p:spPr bwMode="gray">
            <a:xfrm>
              <a:off x="4072" y="1420"/>
              <a:ext cx="680" cy="695"/>
            </a:xfrm>
            <a:prstGeom prst="ellipse">
              <a:avLst/>
            </a:prstGeom>
            <a:gradFill rotWithShape="1">
              <a:gsLst>
                <a:gs pos="0">
                  <a:srgbClr val="969696"/>
                </a:gs>
                <a:gs pos="100000">
                  <a:srgbClr val="969696">
                    <a:gamma/>
                    <a:shade val="34510"/>
                    <a:invGamma/>
                  </a:srgbClr>
                </a:gs>
              </a:gsLst>
              <a:path path="shape">
                <a:fillToRect l="50000" t="50000" r="50000" b="50000"/>
              </a:path>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76200" dir="10800000" kx="-3284103" algn="br" rotWithShape="0">
                      <a:srgbClr val="001D3A">
                        <a:alpha val="50000"/>
                      </a:srgbClr>
                    </a:outerShdw>
                  </a:effectLst>
                </a14:hiddenEffects>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1" i="0" u="none" strike="noStrike" kern="0" cap="none" spc="0" normalizeH="0" baseline="0" noProof="0">
                <a:ln>
                  <a:noFill/>
                </a:ln>
                <a:solidFill>
                  <a:sysClr val="windowText" lastClr="000000"/>
                </a:solidFill>
                <a:effectLst/>
                <a:uLnTx/>
                <a:uFillTx/>
              </a:endParaRPr>
            </a:p>
          </p:txBody>
        </p:sp>
        <p:sp>
          <p:nvSpPr>
            <p:cNvPr id="37" name="Text Box 15"/>
            <p:cNvSpPr txBox="1">
              <a:spLocks noChangeArrowheads="1"/>
            </p:cNvSpPr>
            <p:nvPr/>
          </p:nvSpPr>
          <p:spPr bwMode="white">
            <a:xfrm>
              <a:off x="1006" y="2368"/>
              <a:ext cx="702"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Verdana" pitchFamily="34" charset="0"/>
                  <a:ea typeface="宋体" charset="-122"/>
                </a:rPr>
                <a:t>信息技术</a:t>
              </a:r>
              <a:endParaRPr kumimoji="0" lang="en-US" altLang="zh-CN" sz="1800" b="1" i="0" u="none" strike="noStrike" kern="0" cap="none" spc="0" normalizeH="0" baseline="0" noProof="0" dirty="0">
                <a:ln>
                  <a:noFill/>
                </a:ln>
                <a:solidFill>
                  <a:srgbClr val="FFFFFF"/>
                </a:solidFill>
                <a:effectLst/>
                <a:uLnTx/>
                <a:uFillTx/>
                <a:latin typeface="Verdana" pitchFamily="34" charset="0"/>
                <a:ea typeface="宋体" charset="-122"/>
              </a:endParaRPr>
            </a:p>
          </p:txBody>
        </p:sp>
        <p:sp>
          <p:nvSpPr>
            <p:cNvPr id="38" name="Text Box 16"/>
            <p:cNvSpPr txBox="1">
              <a:spLocks noChangeArrowheads="1"/>
            </p:cNvSpPr>
            <p:nvPr/>
          </p:nvSpPr>
          <p:spPr bwMode="white">
            <a:xfrm>
              <a:off x="2426" y="1521"/>
              <a:ext cx="702"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Verdana" pitchFamily="34" charset="0"/>
                  <a:ea typeface="宋体" charset="-122"/>
                </a:rPr>
                <a:t>生物技术</a:t>
              </a:r>
              <a:endParaRPr kumimoji="0" lang="en-US" altLang="zh-CN" sz="1800" b="1" i="0" u="none" strike="noStrike" kern="0" cap="none" spc="0" normalizeH="0" baseline="0" noProof="0" dirty="0">
                <a:ln>
                  <a:noFill/>
                </a:ln>
                <a:solidFill>
                  <a:srgbClr val="FFFFFF"/>
                </a:solidFill>
                <a:effectLst/>
                <a:uLnTx/>
                <a:uFillTx/>
                <a:latin typeface="Verdana" pitchFamily="34" charset="0"/>
                <a:ea typeface="宋体" charset="-122"/>
              </a:endParaRPr>
            </a:p>
          </p:txBody>
        </p:sp>
        <p:sp>
          <p:nvSpPr>
            <p:cNvPr id="39" name="Text Box 17"/>
            <p:cNvSpPr txBox="1">
              <a:spLocks noChangeArrowheads="1"/>
            </p:cNvSpPr>
            <p:nvPr/>
          </p:nvSpPr>
          <p:spPr bwMode="white">
            <a:xfrm>
              <a:off x="4059" y="1657"/>
              <a:ext cx="702"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Verdana" pitchFamily="34" charset="0"/>
                  <a:ea typeface="宋体" charset="-122"/>
                </a:rPr>
                <a:t>纳米技术</a:t>
              </a:r>
              <a:endParaRPr kumimoji="0" lang="en-US" altLang="zh-CN" sz="1800" b="1" i="0" u="none" strike="noStrike" kern="0" cap="none" spc="0" normalizeH="0" baseline="0" noProof="0" dirty="0">
                <a:ln>
                  <a:noFill/>
                </a:ln>
                <a:solidFill>
                  <a:srgbClr val="FFFFFF"/>
                </a:solidFill>
                <a:effectLst/>
                <a:uLnTx/>
                <a:uFillTx/>
                <a:latin typeface="Verdana" pitchFamily="34" charset="0"/>
                <a:ea typeface="宋体" charset="-122"/>
              </a:endParaRPr>
            </a:p>
          </p:txBody>
        </p:sp>
        <p:sp>
          <p:nvSpPr>
            <p:cNvPr id="40" name="Text Box 18"/>
            <p:cNvSpPr txBox="1">
              <a:spLocks noChangeArrowheads="1"/>
            </p:cNvSpPr>
            <p:nvPr/>
          </p:nvSpPr>
          <p:spPr bwMode="white">
            <a:xfrm>
              <a:off x="3061" y="2942"/>
              <a:ext cx="702"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Verdana" pitchFamily="34" charset="0"/>
                  <a:ea typeface="宋体" charset="-122"/>
                </a:rPr>
                <a:t>环境技术</a:t>
              </a:r>
              <a:endParaRPr kumimoji="0" lang="en-US" altLang="zh-CN" sz="1800" b="1" i="0" u="none" strike="noStrike" kern="0" cap="none" spc="0" normalizeH="0" baseline="0" noProof="0" dirty="0">
                <a:ln>
                  <a:noFill/>
                </a:ln>
                <a:solidFill>
                  <a:srgbClr val="FFFFFF"/>
                </a:solidFill>
                <a:effectLst/>
                <a:uLnTx/>
                <a:uFillTx/>
                <a:latin typeface="Verdana" pitchFamily="34" charset="0"/>
                <a:ea typeface="宋体" charset="-122"/>
              </a:endParaRPr>
            </a:p>
          </p:txBody>
        </p:sp>
        <p:sp>
          <p:nvSpPr>
            <p:cNvPr id="41" name="Text Box 19"/>
            <p:cNvSpPr txBox="1">
              <a:spLocks noChangeArrowheads="1"/>
            </p:cNvSpPr>
            <p:nvPr/>
          </p:nvSpPr>
          <p:spPr bwMode="white">
            <a:xfrm>
              <a:off x="1498" y="3295"/>
              <a:ext cx="702"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817" dir="2708076" algn="ctr" rotWithShape="0">
                      <a:schemeClr val="bg2"/>
                    </a:outerShdw>
                  </a:effectLst>
                </a14:hiddenEffects>
              </a:ext>
            </a:extLst>
          </p:spPr>
          <p:txBody>
            <a:bodyPr wrap="none">
              <a:spAutoFit/>
            </a:bodyPr>
            <a:lstStyle/>
            <a:p>
              <a:pPr marL="0" marR="0" lvl="0" indent="0" defTabSz="914400" eaLnBrk="0" fontAlgn="auto" latinLnBrk="0" hangingPunct="0">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Verdana" pitchFamily="34" charset="0"/>
                  <a:ea typeface="宋体" charset="-122"/>
                </a:rPr>
                <a:t>材料科学</a:t>
              </a:r>
              <a:endParaRPr kumimoji="0" lang="en-US" altLang="zh-CN" sz="1800" b="1" i="0" u="none" strike="noStrike" kern="0" cap="none" spc="0" normalizeH="0" baseline="0" noProof="0" dirty="0">
                <a:ln>
                  <a:noFill/>
                </a:ln>
                <a:solidFill>
                  <a:srgbClr val="FFFFFF"/>
                </a:solidFill>
                <a:effectLst/>
                <a:uLnTx/>
                <a:uFillTx/>
                <a:latin typeface="Verdana" pitchFamily="34" charset="0"/>
                <a:ea typeface="宋体" charset="-122"/>
              </a:endParaRPr>
            </a:p>
          </p:txBody>
        </p:sp>
        <p:sp>
          <p:nvSpPr>
            <p:cNvPr id="42" name="Text Box 20"/>
            <p:cNvSpPr txBox="1">
              <a:spLocks noChangeArrowheads="1"/>
            </p:cNvSpPr>
            <p:nvPr/>
          </p:nvSpPr>
          <p:spPr bwMode="auto">
            <a:xfrm>
              <a:off x="2160" y="2304"/>
              <a:ext cx="1452"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a:spAutoFit/>
            </a:body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ysClr val="windowText" lastClr="000000"/>
                  </a:solidFill>
                  <a:effectLst/>
                  <a:uLnTx/>
                  <a:uFillTx/>
                  <a:ea typeface="宋体" charset="-122"/>
                </a:rPr>
                <a:t>智能医疗</a:t>
              </a:r>
              <a:endParaRPr kumimoji="0" lang="en-US" altLang="zh-CN" sz="2800" b="1" i="0" u="none" strike="noStrike" kern="0" cap="none" spc="0" normalizeH="0" baseline="0" noProof="0" dirty="0">
                <a:ln>
                  <a:noFill/>
                </a:ln>
                <a:solidFill>
                  <a:sysClr val="windowText" lastClr="000000"/>
                </a:solidFill>
                <a:effectLst/>
                <a:uLnTx/>
                <a:uFillTx/>
                <a:ea typeface="宋体" charset="-122"/>
              </a:endParaRPr>
            </a:p>
          </p:txBody>
        </p:sp>
      </p:grpSp>
    </p:spTree>
    <p:extLst>
      <p:ext uri="{BB962C8B-B14F-4D97-AF65-F5344CB8AC3E}">
        <p14:creationId xmlns:p14="http://schemas.microsoft.com/office/powerpoint/2010/main" val="52413983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dirty="0" smtClean="0"/>
              <a:t>11.1.2  </a:t>
            </a:r>
            <a:r>
              <a:rPr lang="zh-CN" altLang="en-US" dirty="0"/>
              <a:t>智</a:t>
            </a:r>
            <a:r>
              <a:rPr lang="zh-CN" altLang="en-US" dirty="0" smtClean="0"/>
              <a:t>能医疗</a:t>
            </a:r>
            <a:r>
              <a:rPr lang="zh-CN" dirty="0" smtClean="0">
                <a:solidFill>
                  <a:schemeClr val="bg1"/>
                </a:solidFill>
                <a:latin typeface="+mj-lt"/>
                <a:ea typeface="+mj-ea"/>
                <a:cs typeface="+mj-cs"/>
              </a:rPr>
              <a:t>的特征</a:t>
            </a:r>
            <a:endParaRPr lang="zh-CN" altLang="en-US" dirty="0"/>
          </a:p>
        </p:txBody>
      </p:sp>
      <p:pic>
        <p:nvPicPr>
          <p:cNvPr id="81922" name="图示 3"/>
          <p:cNvPicPr>
            <a:picLocks noChangeArrowheads="1"/>
          </p:cNvPicPr>
          <p:nvPr/>
        </p:nvPicPr>
        <p:blipFill>
          <a:blip r:embed="rId2">
            <a:extLst>
              <a:ext uri="{28A0092B-C50C-407E-A947-70E740481C1C}">
                <a14:useLocalDpi xmlns:a14="http://schemas.microsoft.com/office/drawing/2010/main" val="0"/>
              </a:ext>
            </a:extLst>
          </a:blip>
          <a:srcRect l="-32172" r="-32368"/>
          <a:stretch>
            <a:fillRect/>
          </a:stretch>
        </p:blipFill>
        <p:spPr bwMode="auto">
          <a:xfrm>
            <a:off x="3203848" y="2699812"/>
            <a:ext cx="5400600" cy="299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4788024" y="5845515"/>
            <a:ext cx="2492990" cy="369332"/>
          </a:xfrm>
          <a:prstGeom prst="rect">
            <a:avLst/>
          </a:prstGeom>
        </p:spPr>
        <p:txBody>
          <a:bodyPr wrap="none">
            <a:spAutoFit/>
          </a:bodyPr>
          <a:lstStyle/>
          <a:p>
            <a:r>
              <a:rPr lang="zh-CN" altLang="en-US" dirty="0">
                <a:latin typeface="宋体" pitchFamily="2" charset="-122"/>
                <a:ea typeface="宋体" pitchFamily="2" charset="-122"/>
              </a:rPr>
              <a:t>智能医疗双向协作模式</a:t>
            </a:r>
            <a:endParaRPr lang="en-US" dirty="0">
              <a:latin typeface="宋体" pitchFamily="2" charset="-122"/>
              <a:ea typeface="宋体" pitchFamily="2" charset="-122"/>
            </a:endParaRPr>
          </a:p>
        </p:txBody>
      </p:sp>
      <p:sp>
        <p:nvSpPr>
          <p:cNvPr id="6" name="内容占位符 2"/>
          <p:cNvSpPr>
            <a:spLocks noGrp="1"/>
          </p:cNvSpPr>
          <p:nvPr>
            <p:ph idx="1"/>
          </p:nvPr>
        </p:nvSpPr>
        <p:spPr>
          <a:xfrm>
            <a:off x="467544" y="1124744"/>
            <a:ext cx="8356689" cy="3680770"/>
          </a:xfrm>
        </p:spPr>
        <p:txBody>
          <a:bodyPr/>
          <a:lstStyle/>
          <a:p>
            <a:pPr>
              <a:buClr>
                <a:srgbClr val="FF6600"/>
              </a:buClr>
              <a:buFont typeface="Wingdings" pitchFamily="2" charset="2"/>
              <a:buChar char="p"/>
            </a:pPr>
            <a:r>
              <a:rPr lang="zh-CN" altLang="en-US" dirty="0" smtClean="0"/>
              <a:t>智能医疗的特征：</a:t>
            </a:r>
            <a:endParaRPr lang="en-US" altLang="zh-CN" dirty="0" smtClean="0"/>
          </a:p>
          <a:p>
            <a:r>
              <a:rPr lang="zh-CN" altLang="en-US" sz="1600" dirty="0" smtClean="0">
                <a:latin typeface="宋体" pitchFamily="2" charset="-122"/>
                <a:ea typeface="宋体" pitchFamily="2" charset="-122"/>
              </a:rPr>
              <a:t>智</a:t>
            </a:r>
            <a:r>
              <a:rPr lang="zh-CN" altLang="en-US" sz="1600" dirty="0">
                <a:latin typeface="宋体" pitchFamily="2" charset="-122"/>
                <a:ea typeface="宋体" pitchFamily="2" charset="-122"/>
              </a:rPr>
              <a:t>能医疗的宗旨是使医疗行业更加互联互通、更加可量化和更加智能，这种更加智能、惠民、可及、互通的医疗体系将成为未来发展的必然趋势</a:t>
            </a:r>
            <a:r>
              <a:rPr lang="zh-CN" altLang="en-US" sz="1600" dirty="0" smtClean="0">
                <a:latin typeface="宋体" pitchFamily="2" charset="-122"/>
                <a:ea typeface="宋体" pitchFamily="2" charset="-122"/>
              </a:rPr>
              <a:t>，主</a:t>
            </a:r>
            <a:r>
              <a:rPr lang="zh-CN" altLang="en-US" sz="1600" dirty="0">
                <a:latin typeface="宋体" pitchFamily="2" charset="-122"/>
                <a:ea typeface="宋体" pitchFamily="2" charset="-122"/>
              </a:rPr>
              <a:t>要在于：将医患交流模式、医疗预防模式、医院盈利模式、民间医疗投资模式、医保改革模式、政府公共卫生投入和管理模式智能化、普及化、标准</a:t>
            </a:r>
            <a:r>
              <a:rPr lang="zh-CN" altLang="en-US" sz="1600" dirty="0" smtClean="0">
                <a:latin typeface="宋体" pitchFamily="2" charset="-122"/>
                <a:ea typeface="宋体" pitchFamily="2" charset="-122"/>
              </a:rPr>
              <a:t>化。</a:t>
            </a:r>
            <a:endParaRPr lang="en-US" altLang="zh-CN" sz="1600" dirty="0" smtClean="0">
              <a:latin typeface="宋体" pitchFamily="2" charset="-122"/>
              <a:ea typeface="宋体" pitchFamily="2" charset="-122"/>
            </a:endParaRPr>
          </a:p>
          <a:p>
            <a:pPr>
              <a:buFont typeface="Wingdings" pitchFamily="2" charset="2"/>
              <a:buChar char="§"/>
            </a:pPr>
            <a:r>
              <a:rPr lang="zh-CN" altLang="en-US" sz="1600" dirty="0" smtClean="0">
                <a:latin typeface="宋体" pitchFamily="2" charset="-122"/>
                <a:ea typeface="宋体" pitchFamily="2" charset="-122"/>
              </a:rPr>
              <a:t>智</a:t>
            </a:r>
            <a:r>
              <a:rPr lang="zh-CN" altLang="en-US" sz="1600" dirty="0">
                <a:latin typeface="宋体" pitchFamily="2" charset="-122"/>
                <a:ea typeface="宋体" pitchFamily="2" charset="-122"/>
              </a:rPr>
              <a:t>能医疗具有根基性和成长性</a:t>
            </a:r>
            <a:r>
              <a:rPr lang="zh-CN" altLang="en-US" sz="1600" dirty="0" smtClean="0">
                <a:latin typeface="宋体" pitchFamily="2" charset="-122"/>
                <a:ea typeface="宋体" pitchFamily="2" charset="-122"/>
              </a:rPr>
              <a:t>。</a:t>
            </a:r>
            <a:endParaRPr lang="en-US" altLang="zh-CN" sz="1600" dirty="0" smtClean="0">
              <a:latin typeface="宋体" pitchFamily="2" charset="-122"/>
              <a:ea typeface="宋体" pitchFamily="2" charset="-122"/>
            </a:endParaRPr>
          </a:p>
          <a:p>
            <a:pPr>
              <a:buFont typeface="Wingdings" pitchFamily="2" charset="2"/>
              <a:buChar char="§"/>
            </a:pPr>
            <a:r>
              <a:rPr lang="zh-CN" altLang="en-US" sz="1600" dirty="0" smtClean="0">
                <a:latin typeface="宋体" pitchFamily="2" charset="-122"/>
                <a:ea typeface="宋体" pitchFamily="2" charset="-122"/>
              </a:rPr>
              <a:t>智</a:t>
            </a:r>
            <a:r>
              <a:rPr lang="zh-CN" altLang="en-US" sz="1600" dirty="0">
                <a:latin typeface="宋体" pitchFamily="2" charset="-122"/>
                <a:ea typeface="宋体" pitchFamily="2" charset="-122"/>
              </a:rPr>
              <a:t>能医疗具有整合性</a:t>
            </a:r>
            <a:r>
              <a:rPr lang="zh-CN" altLang="en-US" sz="1600" dirty="0" smtClean="0">
                <a:latin typeface="宋体" pitchFamily="2" charset="-122"/>
                <a:ea typeface="宋体" pitchFamily="2" charset="-122"/>
              </a:rPr>
              <a:t>。</a:t>
            </a:r>
            <a:endParaRPr lang="en-US" altLang="zh-CN" sz="1600" dirty="0">
              <a:latin typeface="宋体" pitchFamily="2" charset="-122"/>
              <a:ea typeface="宋体" pitchFamily="2" charset="-122"/>
            </a:endParaRPr>
          </a:p>
          <a:p>
            <a:pPr>
              <a:buFont typeface="Wingdings" pitchFamily="2" charset="2"/>
              <a:buChar char="§"/>
            </a:pPr>
            <a:r>
              <a:rPr lang="zh-CN" altLang="en-US" sz="1600" dirty="0" smtClean="0">
                <a:latin typeface="宋体" pitchFamily="2" charset="-122"/>
                <a:ea typeface="宋体" pitchFamily="2" charset="-122"/>
              </a:rPr>
              <a:t>智</a:t>
            </a:r>
            <a:r>
              <a:rPr lang="zh-CN" altLang="en-US" sz="1600" dirty="0">
                <a:latin typeface="宋体" pitchFamily="2" charset="-122"/>
                <a:ea typeface="宋体" pitchFamily="2" charset="-122"/>
              </a:rPr>
              <a:t>能医疗具有社会服从性</a:t>
            </a:r>
            <a:r>
              <a:rPr lang="zh-CN" altLang="en-US" sz="1600" dirty="0" smtClean="0">
                <a:latin typeface="宋体" pitchFamily="2" charset="-122"/>
                <a:ea typeface="宋体" pitchFamily="2" charset="-122"/>
              </a:rPr>
              <a:t>。</a:t>
            </a:r>
            <a:endParaRPr lang="en-US" altLang="zh-CN" sz="1600" dirty="0">
              <a:latin typeface="宋体" pitchFamily="2" charset="-122"/>
              <a:ea typeface="宋体" pitchFamily="2" charset="-122"/>
            </a:endParaRPr>
          </a:p>
          <a:p>
            <a:pPr>
              <a:buFont typeface="Wingdings" pitchFamily="2" charset="2"/>
              <a:buChar char="§"/>
            </a:pPr>
            <a:r>
              <a:rPr lang="zh-CN" altLang="en-US" sz="1600" dirty="0" smtClean="0">
                <a:latin typeface="宋体" pitchFamily="2" charset="-122"/>
                <a:ea typeface="宋体" pitchFamily="2" charset="-122"/>
              </a:rPr>
              <a:t>智</a:t>
            </a:r>
            <a:r>
              <a:rPr lang="zh-CN" altLang="en-US" sz="1600" dirty="0">
                <a:latin typeface="宋体" pitchFamily="2" charset="-122"/>
                <a:ea typeface="宋体" pitchFamily="2" charset="-122"/>
              </a:rPr>
              <a:t>能医疗具有交互性</a:t>
            </a:r>
            <a:r>
              <a:rPr lang="zh-CN" altLang="en-US" sz="1600" dirty="0" smtClean="0">
                <a:latin typeface="宋体" pitchFamily="2" charset="-122"/>
                <a:ea typeface="宋体" pitchFamily="2" charset="-122"/>
              </a:rPr>
              <a:t>。</a:t>
            </a:r>
            <a:endParaRPr lang="en-US" altLang="zh-CN" sz="1600" dirty="0">
              <a:latin typeface="宋体" pitchFamily="2" charset="-122"/>
              <a:ea typeface="宋体" pitchFamily="2" charset="-122"/>
            </a:endParaRPr>
          </a:p>
          <a:p>
            <a:pPr>
              <a:buFont typeface="Wingdings" pitchFamily="2" charset="2"/>
              <a:buChar char="§"/>
            </a:pPr>
            <a:r>
              <a:rPr lang="zh-CN" altLang="en-US" sz="1600" dirty="0" smtClean="0">
                <a:latin typeface="宋体" pitchFamily="2" charset="-122"/>
                <a:ea typeface="宋体" pitchFamily="2" charset="-122"/>
              </a:rPr>
              <a:t>智</a:t>
            </a:r>
            <a:r>
              <a:rPr lang="zh-CN" altLang="en-US" sz="1600" dirty="0">
                <a:latin typeface="宋体" pitchFamily="2" charset="-122"/>
                <a:ea typeface="宋体" pitchFamily="2" charset="-122"/>
              </a:rPr>
              <a:t>能医疗具有协作性</a:t>
            </a:r>
            <a:r>
              <a:rPr lang="zh-CN" altLang="en-US" sz="1600" dirty="0" smtClean="0">
                <a:latin typeface="宋体" pitchFamily="2" charset="-122"/>
                <a:ea typeface="宋体" pitchFamily="2" charset="-122"/>
              </a:rPr>
              <a:t>。</a:t>
            </a:r>
            <a:endParaRPr lang="en-US" altLang="zh-CN" sz="1600" dirty="0">
              <a:latin typeface="宋体" pitchFamily="2" charset="-122"/>
              <a:ea typeface="宋体" pitchFamily="2" charset="-122"/>
            </a:endParaRPr>
          </a:p>
          <a:p>
            <a:pPr>
              <a:buFont typeface="Wingdings" pitchFamily="2" charset="2"/>
              <a:buChar char="§"/>
            </a:pPr>
            <a:r>
              <a:rPr lang="zh-CN" altLang="en-US" sz="1600" dirty="0" smtClean="0">
                <a:latin typeface="宋体" pitchFamily="2" charset="-122"/>
                <a:ea typeface="宋体" pitchFamily="2" charset="-122"/>
              </a:rPr>
              <a:t>智能</a:t>
            </a:r>
            <a:r>
              <a:rPr lang="zh-CN" altLang="en-US" sz="1600" dirty="0">
                <a:latin typeface="宋体" pitchFamily="2" charset="-122"/>
                <a:ea typeface="宋体" pitchFamily="2" charset="-122"/>
              </a:rPr>
              <a:t>医疗具有预防性</a:t>
            </a:r>
            <a:r>
              <a:rPr lang="zh-CN" altLang="en-US" sz="1600" dirty="0" smtClean="0">
                <a:latin typeface="宋体" pitchFamily="2" charset="-122"/>
                <a:ea typeface="宋体" pitchFamily="2" charset="-122"/>
              </a:rPr>
              <a:t>。</a:t>
            </a:r>
            <a:endParaRPr lang="en-US" altLang="zh-CN" sz="1600" dirty="0">
              <a:latin typeface="宋体" pitchFamily="2" charset="-122"/>
              <a:ea typeface="宋体" pitchFamily="2" charset="-122"/>
            </a:endParaRPr>
          </a:p>
          <a:p>
            <a:pPr>
              <a:buFont typeface="Wingdings" pitchFamily="2" charset="2"/>
              <a:buChar char="§"/>
            </a:pPr>
            <a:r>
              <a:rPr lang="zh-CN" altLang="en-US" sz="1600" dirty="0" smtClean="0">
                <a:latin typeface="宋体" pitchFamily="2" charset="-122"/>
                <a:ea typeface="宋体" pitchFamily="2" charset="-122"/>
              </a:rPr>
              <a:t>智</a:t>
            </a:r>
            <a:r>
              <a:rPr lang="zh-CN" altLang="en-US" sz="1600" dirty="0">
                <a:latin typeface="宋体" pitchFamily="2" charset="-122"/>
                <a:ea typeface="宋体" pitchFamily="2" charset="-122"/>
              </a:rPr>
              <a:t>能医疗具有普及性和革新性</a:t>
            </a:r>
            <a:r>
              <a:rPr lang="zh-CN" altLang="en-US" sz="1600" dirty="0" smtClean="0">
                <a:latin typeface="宋体" pitchFamily="2" charset="-122"/>
                <a:ea typeface="宋体" pitchFamily="2" charset="-122"/>
              </a:rPr>
              <a:t>。</a:t>
            </a:r>
            <a:endParaRPr lang="en-US" altLang="zh-CN" sz="1600" dirty="0">
              <a:latin typeface="宋体" pitchFamily="2" charset="-122"/>
              <a:ea typeface="宋体" pitchFamily="2" charset="-122"/>
            </a:endParaRPr>
          </a:p>
          <a:p>
            <a:pPr>
              <a:buFont typeface="Wingdings" pitchFamily="2" charset="2"/>
              <a:buChar char="§"/>
            </a:pPr>
            <a:r>
              <a:rPr lang="zh-CN" altLang="en-US" sz="1600" dirty="0" smtClean="0">
                <a:latin typeface="宋体" pitchFamily="2" charset="-122"/>
                <a:ea typeface="宋体" pitchFamily="2" charset="-122"/>
              </a:rPr>
              <a:t>智</a:t>
            </a:r>
            <a:r>
              <a:rPr lang="zh-CN" altLang="en-US" sz="1600" dirty="0">
                <a:latin typeface="宋体" pitchFamily="2" charset="-122"/>
                <a:ea typeface="宋体" pitchFamily="2" charset="-122"/>
              </a:rPr>
              <a:t>能医疗具有可靠性和统一性</a:t>
            </a:r>
            <a:r>
              <a:rPr lang="zh-CN" altLang="en-US" sz="1600" dirty="0" smtClean="0">
                <a:latin typeface="宋体" pitchFamily="2" charset="-122"/>
                <a:ea typeface="宋体" pitchFamily="2" charset="-122"/>
              </a:rPr>
              <a:t>。</a:t>
            </a:r>
            <a:endParaRPr lang="en-US" sz="1600" dirty="0">
              <a:latin typeface="宋体" pitchFamily="2" charset="-122"/>
              <a:ea typeface="宋体" pitchFamily="2" charset="-122"/>
            </a:endParaRPr>
          </a:p>
          <a:p>
            <a:endParaRPr lang="en-US" sz="1600" dirty="0">
              <a:latin typeface="宋体" pitchFamily="2" charset="-122"/>
              <a:ea typeface="宋体" pitchFamily="2" charset="-122"/>
            </a:endParaRPr>
          </a:p>
          <a:p>
            <a:pPr>
              <a:buClr>
                <a:srgbClr val="FF6600"/>
              </a:buClr>
              <a:buNone/>
            </a:pPr>
            <a:endParaRPr lang="zh-CN" dirty="0" smtClean="0">
              <a:solidFill>
                <a:schemeClr val="tx1"/>
              </a:solidFill>
              <a:latin typeface="+mn-lt"/>
              <a:ea typeface="+mn-ea"/>
              <a:cs typeface="+mn-cs"/>
            </a:endParaRPr>
          </a:p>
          <a:p>
            <a:pPr>
              <a:buClr>
                <a:srgbClr val="FF6600"/>
              </a:buClr>
              <a:buNone/>
            </a:pPr>
            <a:r>
              <a:rPr lang="en-US" altLang="zh-CN" dirty="0" smtClean="0">
                <a:solidFill>
                  <a:schemeClr val="tx1"/>
                </a:solidFill>
                <a:latin typeface="+mn-lt"/>
                <a:ea typeface="+mn-ea"/>
                <a:cs typeface="+mn-cs"/>
              </a:rPr>
              <a:t>  </a:t>
            </a:r>
            <a:endParaRPr lang="zh-CN" dirty="0" smtClean="0">
              <a:solidFill>
                <a:schemeClr val="tx1"/>
              </a:solidFill>
              <a:latin typeface="+mn-lt"/>
              <a:ea typeface="+mn-ea"/>
              <a:cs typeface="+mn-cs"/>
            </a:endParaRPr>
          </a:p>
          <a:p>
            <a:pPr>
              <a:buClr>
                <a:srgbClr val="FF6600"/>
              </a:buClr>
              <a:buFont typeface="Wingdings" pitchFamily="2" charset="2"/>
              <a:buChar char="p"/>
            </a:pPr>
            <a:endParaRPr lang="en-US" altLang="zh-CN" dirty="0" smtClean="0"/>
          </a:p>
          <a:p>
            <a:pPr>
              <a:buClr>
                <a:srgbClr val="FF6600"/>
              </a:buClr>
              <a:buNone/>
            </a:pPr>
            <a:endParaRPr lang="zh-CN" altLang="en-US" dirty="0"/>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8462" y="1700808"/>
            <a:ext cx="4608512" cy="4053508"/>
          </a:xfrm>
        </p:spPr>
      </p:pic>
      <p:sp>
        <p:nvSpPr>
          <p:cNvPr id="3" name="标题 2"/>
          <p:cNvSpPr>
            <a:spLocks noGrp="1"/>
          </p:cNvSpPr>
          <p:nvPr>
            <p:ph type="title"/>
          </p:nvPr>
        </p:nvSpPr>
        <p:spPr/>
        <p:txBody>
          <a:bodyPr/>
          <a:lstStyle/>
          <a:p>
            <a:r>
              <a:rPr lang="en-US" altLang="zh-CN" dirty="0"/>
              <a:t>11.1.3 </a:t>
            </a:r>
            <a:r>
              <a:rPr lang="zh-CN" altLang="zh-CN" dirty="0"/>
              <a:t>智能医疗系统的发展现状</a:t>
            </a:r>
            <a:endParaRPr lang="zh-CN" altLang="en-US" dirty="0"/>
          </a:p>
        </p:txBody>
      </p:sp>
      <p:sp>
        <p:nvSpPr>
          <p:cNvPr id="5" name="TextBox 4"/>
          <p:cNvSpPr txBox="1"/>
          <p:nvPr/>
        </p:nvSpPr>
        <p:spPr>
          <a:xfrm>
            <a:off x="5580112" y="1628800"/>
            <a:ext cx="3023568" cy="3970318"/>
          </a:xfrm>
          <a:prstGeom prst="rect">
            <a:avLst/>
          </a:prstGeom>
          <a:noFill/>
        </p:spPr>
        <p:txBody>
          <a:bodyPr wrap="square" rtlCol="0">
            <a:spAutoFit/>
          </a:bodyPr>
          <a:lstStyle/>
          <a:p>
            <a:r>
              <a:rPr lang="zh-CN" altLang="en-US" b="1" dirty="0" smtClean="0">
                <a:latin typeface="宋体" pitchFamily="2" charset="-122"/>
                <a:ea typeface="宋体" pitchFamily="2" charset="-122"/>
              </a:rPr>
              <a:t>日本智能信息化建设“三级跳”战略。</a:t>
            </a:r>
            <a:endParaRPr lang="en-US" altLang="zh-CN" b="1" dirty="0" smtClean="0">
              <a:latin typeface="宋体" pitchFamily="2" charset="-122"/>
              <a:ea typeface="宋体" pitchFamily="2" charset="-122"/>
            </a:endParaRPr>
          </a:p>
          <a:p>
            <a:endParaRPr lang="zh-CN" altLang="en-US" dirty="0" smtClean="0">
              <a:latin typeface="宋体" pitchFamily="2" charset="-122"/>
              <a:ea typeface="宋体" pitchFamily="2" charset="-122"/>
            </a:endParaRPr>
          </a:p>
          <a:p>
            <a:r>
              <a:rPr lang="zh-CN" altLang="en-US" dirty="0" smtClean="0">
                <a:latin typeface="宋体" pitchFamily="2" charset="-122"/>
                <a:ea typeface="宋体" pitchFamily="2" charset="-122"/>
              </a:rPr>
              <a:t>“</a:t>
            </a:r>
            <a:r>
              <a:rPr lang="en-US" altLang="zh-CN" dirty="0" smtClean="0">
                <a:latin typeface="宋体" pitchFamily="2" charset="-122"/>
                <a:ea typeface="宋体" pitchFamily="2" charset="-122"/>
              </a:rPr>
              <a:t>e-Japan”</a:t>
            </a:r>
            <a:r>
              <a:rPr lang="zh-CN" altLang="en-US" dirty="0" smtClean="0">
                <a:latin typeface="宋体" pitchFamily="2" charset="-122"/>
                <a:ea typeface="宋体" pitchFamily="2" charset="-122"/>
              </a:rPr>
              <a:t>：为信息化建设奠基（</a:t>
            </a:r>
            <a:r>
              <a:rPr lang="en-US" altLang="zh-CN" dirty="0" smtClean="0">
                <a:latin typeface="宋体" pitchFamily="2" charset="-122"/>
                <a:ea typeface="宋体" pitchFamily="2" charset="-122"/>
              </a:rPr>
              <a:t>e: electronic</a:t>
            </a:r>
            <a:r>
              <a:rPr lang="zh-CN" altLang="en-US" dirty="0" smtClean="0">
                <a:latin typeface="宋体" pitchFamily="2" charset="-122"/>
                <a:ea typeface="宋体" pitchFamily="2" charset="-122"/>
              </a:rPr>
              <a:t>，意指“普及电子化的产品”）；</a:t>
            </a:r>
            <a:endParaRPr lang="en-US" altLang="zh-CN" dirty="0" smtClean="0">
              <a:latin typeface="宋体" pitchFamily="2" charset="-122"/>
              <a:ea typeface="宋体" pitchFamily="2" charset="-122"/>
            </a:endParaRPr>
          </a:p>
          <a:p>
            <a:endParaRPr lang="en-US" altLang="zh-CN" dirty="0" smtClean="0">
              <a:latin typeface="宋体" pitchFamily="2" charset="-122"/>
              <a:ea typeface="宋体" pitchFamily="2" charset="-122"/>
            </a:endParaRPr>
          </a:p>
          <a:p>
            <a:r>
              <a:rPr lang="zh-CN" altLang="en-US" dirty="0" smtClean="0">
                <a:latin typeface="宋体" pitchFamily="2" charset="-122"/>
                <a:ea typeface="宋体" pitchFamily="2" charset="-122"/>
              </a:rPr>
              <a:t>“</a:t>
            </a:r>
            <a:r>
              <a:rPr lang="en-US" altLang="zh-CN" dirty="0" smtClean="0">
                <a:latin typeface="宋体" pitchFamily="2" charset="-122"/>
                <a:ea typeface="宋体" pitchFamily="2" charset="-122"/>
              </a:rPr>
              <a:t>u-Japan”</a:t>
            </a:r>
            <a:r>
              <a:rPr lang="zh-CN" altLang="en-US" dirty="0" smtClean="0">
                <a:latin typeface="宋体" pitchFamily="2" charset="-122"/>
                <a:ea typeface="宋体" pitchFamily="2" charset="-122"/>
              </a:rPr>
              <a:t>：创造上网环境（</a:t>
            </a:r>
            <a:r>
              <a:rPr lang="en-US" altLang="zh-CN" dirty="0" smtClean="0">
                <a:latin typeface="宋体" pitchFamily="2" charset="-122"/>
                <a:ea typeface="宋体" pitchFamily="2" charset="-122"/>
              </a:rPr>
              <a:t>u: ubiquitous</a:t>
            </a:r>
            <a:r>
              <a:rPr lang="zh-CN" altLang="en-US" dirty="0" smtClean="0">
                <a:latin typeface="宋体" pitchFamily="2" charset="-122"/>
                <a:ea typeface="宋体" pitchFamily="2" charset="-122"/>
              </a:rPr>
              <a:t>，意指“网络无所不在的”）；</a:t>
            </a:r>
            <a:endParaRPr lang="en-US" altLang="zh-CN" dirty="0" smtClean="0">
              <a:latin typeface="宋体" pitchFamily="2" charset="-122"/>
              <a:ea typeface="宋体" pitchFamily="2" charset="-122"/>
            </a:endParaRPr>
          </a:p>
          <a:p>
            <a:endParaRPr lang="en-US" altLang="zh-CN" dirty="0" smtClean="0">
              <a:latin typeface="宋体" pitchFamily="2" charset="-122"/>
              <a:ea typeface="宋体" pitchFamily="2" charset="-122"/>
            </a:endParaRPr>
          </a:p>
          <a:p>
            <a:r>
              <a:rPr lang="zh-CN" altLang="en-US" dirty="0" smtClean="0">
                <a:latin typeface="宋体" pitchFamily="2" charset="-122"/>
                <a:ea typeface="宋体" pitchFamily="2" charset="-122"/>
              </a:rPr>
              <a:t>“</a:t>
            </a:r>
            <a:r>
              <a:rPr lang="en-US" altLang="zh-CN" dirty="0" smtClean="0">
                <a:latin typeface="宋体" pitchFamily="2" charset="-122"/>
                <a:ea typeface="宋体" pitchFamily="2" charset="-122"/>
              </a:rPr>
              <a:t>i-Japan”</a:t>
            </a:r>
            <a:r>
              <a:rPr lang="zh-CN" altLang="en-US" dirty="0" smtClean="0">
                <a:latin typeface="宋体" pitchFamily="2" charset="-122"/>
                <a:ea typeface="宋体" pitchFamily="2" charset="-122"/>
              </a:rPr>
              <a:t>：转动全社会的智能齿轮。</a:t>
            </a:r>
            <a:endParaRPr lang="zh-CN" altLang="en-US" dirty="0">
              <a:latin typeface="宋体" pitchFamily="2" charset="-122"/>
              <a:ea typeface="宋体" pitchFamily="2" charset="-122"/>
            </a:endParaRPr>
          </a:p>
        </p:txBody>
      </p:sp>
    </p:spTree>
    <p:extLst>
      <p:ext uri="{BB962C8B-B14F-4D97-AF65-F5344CB8AC3E}">
        <p14:creationId xmlns:p14="http://schemas.microsoft.com/office/powerpoint/2010/main" val="2243474479"/>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75656" y="1484784"/>
            <a:ext cx="5919132" cy="4392265"/>
          </a:xfrm>
        </p:spPr>
      </p:pic>
      <p:sp>
        <p:nvSpPr>
          <p:cNvPr id="3" name="标题 2"/>
          <p:cNvSpPr>
            <a:spLocks noGrp="1"/>
          </p:cNvSpPr>
          <p:nvPr>
            <p:ph type="title"/>
          </p:nvPr>
        </p:nvSpPr>
        <p:spPr/>
        <p:txBody>
          <a:bodyPr/>
          <a:lstStyle/>
          <a:p>
            <a:r>
              <a:rPr lang="en-US" altLang="zh-CN" dirty="0"/>
              <a:t>11.1.3 </a:t>
            </a:r>
            <a:r>
              <a:rPr lang="zh-CN" altLang="zh-CN" dirty="0"/>
              <a:t>智能医疗系统的发展现状</a:t>
            </a:r>
            <a:endParaRPr lang="zh-CN" altLang="en-US" dirty="0"/>
          </a:p>
        </p:txBody>
      </p:sp>
    </p:spTree>
    <p:extLst>
      <p:ext uri="{BB962C8B-B14F-4D97-AF65-F5344CB8AC3E}">
        <p14:creationId xmlns:p14="http://schemas.microsoft.com/office/powerpoint/2010/main" val="3760503368"/>
      </p:ext>
    </p:extLst>
  </p:cSld>
  <p:clrMapOvr>
    <a:masterClrMapping/>
  </p:clrMapOvr>
  <p:transition>
    <p:fade/>
  </p:transition>
</p:sld>
</file>

<file path=ppt/theme/theme1.xml><?xml version="1.0" encoding="utf-8"?>
<a:theme xmlns:a="http://schemas.openxmlformats.org/drawingml/2006/main" name="物联网导论">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1360</TotalTime>
  <Words>2867</Words>
  <Application>Microsoft Office PowerPoint</Application>
  <PresentationFormat>全屏显示(4:3)</PresentationFormat>
  <Paragraphs>223</Paragraphs>
  <Slides>31</Slides>
  <Notes>0</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物联网导论</vt:lpstr>
      <vt:lpstr>第11章  智能医疗系统</vt:lpstr>
      <vt:lpstr>学习要点</vt:lpstr>
      <vt:lpstr>目录</vt:lpstr>
      <vt:lpstr>11.1.1 智能医疗基础知识和发展概况 </vt:lpstr>
      <vt:lpstr>11.1.1 智能医疗的定义</vt:lpstr>
      <vt:lpstr>智能医疗的系统性</vt:lpstr>
      <vt:lpstr>11.1.2  智能医疗的特征</vt:lpstr>
      <vt:lpstr>11.1.3 智能医疗系统的发展现状</vt:lpstr>
      <vt:lpstr>11.1.3 智能医疗系统的发展现状</vt:lpstr>
      <vt:lpstr>11.1.3 智能医疗系统实例</vt:lpstr>
      <vt:lpstr>11.1.3 智能医疗系统的发展层次</vt:lpstr>
      <vt:lpstr>11.2  智能医疗的设计</vt:lpstr>
      <vt:lpstr>11.2  智能医疗的设计</vt:lpstr>
      <vt:lpstr>11.2  智能医疗的设计</vt:lpstr>
      <vt:lpstr>11.3  智能医疗的终端设备</vt:lpstr>
      <vt:lpstr>11.3  智能医疗的终端设备</vt:lpstr>
      <vt:lpstr>11.3  智能医疗的终端设备</vt:lpstr>
      <vt:lpstr>11.3  智能医疗的终端设备</vt:lpstr>
      <vt:lpstr>11.3  智能医疗的终端设备</vt:lpstr>
      <vt:lpstr>11.3  智能医疗的终端设备</vt:lpstr>
      <vt:lpstr>11.4 智能医疗系统与基因医疗革命</vt:lpstr>
      <vt:lpstr>11.4 智能医疗系统与基因医疗革命</vt:lpstr>
      <vt:lpstr>11.4 智能医疗系统与基因医疗革命</vt:lpstr>
      <vt:lpstr>11.4 智能医疗系统与基因医疗革命</vt:lpstr>
      <vt:lpstr>11.4 智能医疗系统与基因医疗革命</vt:lpstr>
      <vt:lpstr>11.4 智能医疗系统与基因医疗革命</vt:lpstr>
      <vt:lpstr>11.5 智能医疗系统小结</vt:lpstr>
      <vt:lpstr>11.5  智能医疗的挑战与机遇</vt:lpstr>
      <vt:lpstr>思考题</vt:lpstr>
      <vt:lpstr>扩展阅读</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Xingyi Ma</cp:lastModifiedBy>
  <cp:revision>206</cp:revision>
  <dcterms:created xsi:type="dcterms:W3CDTF">2007-10-21T01:27:31Z</dcterms:created>
  <dcterms:modified xsi:type="dcterms:W3CDTF">2012-08-31T04:46:27Z</dcterms:modified>
</cp:coreProperties>
</file>