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24"/>
  </p:notesMasterIdLst>
  <p:sldIdLst>
    <p:sldId id="2604" r:id="rId2"/>
    <p:sldId id="2678" r:id="rId3"/>
    <p:sldId id="2679" r:id="rId4"/>
    <p:sldId id="2696" r:id="rId5"/>
    <p:sldId id="2689" r:id="rId6"/>
    <p:sldId id="2697" r:id="rId7"/>
    <p:sldId id="2698" r:id="rId8"/>
    <p:sldId id="2699" r:id="rId9"/>
    <p:sldId id="2700" r:id="rId10"/>
    <p:sldId id="2701" r:id="rId11"/>
    <p:sldId id="2702" r:id="rId12"/>
    <p:sldId id="2703" r:id="rId13"/>
    <p:sldId id="2704" r:id="rId14"/>
    <p:sldId id="2690" r:id="rId15"/>
    <p:sldId id="2705" r:id="rId16"/>
    <p:sldId id="2706" r:id="rId17"/>
    <p:sldId id="2707" r:id="rId18"/>
    <p:sldId id="2708" r:id="rId19"/>
    <p:sldId id="2709" r:id="rId20"/>
    <p:sldId id="2710" r:id="rId21"/>
    <p:sldId id="2692" r:id="rId22"/>
    <p:sldId id="2712" r:id="rId23"/>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00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2"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⑵</a:t>
            </a:r>
            <a:r>
              <a:rPr lang="zh-CN" altLang="en-US" sz="2100" dirty="0">
                <a:latin typeface="Arial" pitchFamily="34" charset="0"/>
                <a:ea typeface="黑体" pitchFamily="49" charset="-122"/>
              </a:rPr>
              <a:t>功能</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程序执行期间，打开或关闭</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系统主菜单，并且允许重新配置它。</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说明</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ON</a:t>
            </a:r>
            <a:r>
              <a:rPr lang="zh-CN" altLang="en-US" sz="2100" dirty="0">
                <a:latin typeface="Arial" pitchFamily="34" charset="0"/>
                <a:ea typeface="黑体" pitchFamily="49" charset="-122"/>
              </a:rPr>
              <a:t>：在程序运行期间，当</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正在等待输入一个键盘命令（例如</a:t>
            </a:r>
            <a:r>
              <a:rPr lang="en-US" altLang="zh-CN" sz="2100" dirty="0">
                <a:latin typeface="Arial" pitchFamily="34" charset="0"/>
                <a:ea typeface="黑体" pitchFamily="49" charset="-122"/>
              </a:rPr>
              <a:t>BROWSE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READ</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MODIFY COMMAND</a:t>
            </a:r>
            <a:r>
              <a:rPr lang="zh-CN" altLang="en-US" sz="2100" dirty="0">
                <a:latin typeface="Arial" pitchFamily="34" charset="0"/>
                <a:ea typeface="黑体" pitchFamily="49" charset="-122"/>
              </a:rPr>
              <a:t>等）时，允许使用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主菜单条。</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：在程序运行期间不允许使用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主菜单条。注意，</a:t>
            </a:r>
            <a:r>
              <a:rPr lang="en-US" altLang="zh-CN" sz="2100" dirty="0">
                <a:latin typeface="Arial" pitchFamily="34" charset="0"/>
                <a:ea typeface="黑体" pitchFamily="49" charset="-122"/>
              </a:rPr>
              <a:t>OFF</a:t>
            </a:r>
            <a:r>
              <a:rPr lang="zh-CN" altLang="en-US" sz="2100" dirty="0">
                <a:latin typeface="Arial" pitchFamily="34" charset="0"/>
                <a:ea typeface="黑体" pitchFamily="49" charset="-122"/>
              </a:rPr>
              <a:t>参数必须在程序（</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prg</a:t>
            </a:r>
            <a:r>
              <a:rPr lang="zh-CN" altLang="en-US" sz="2100" dirty="0">
                <a:latin typeface="Arial" pitchFamily="34" charset="0"/>
                <a:ea typeface="黑体" pitchFamily="49" charset="-122"/>
              </a:rPr>
              <a:t>）代码中被执行，方可起作用</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en-US" altLang="zh-CN" sz="2100" dirty="0">
                <a:latin typeface="Arial" pitchFamily="34" charset="0"/>
                <a:ea typeface="黑体" pitchFamily="49" charset="-122"/>
              </a:rPr>
              <a:t>AUTOMATIC</a:t>
            </a:r>
            <a:r>
              <a:rPr lang="zh-CN" altLang="en-US" sz="2100" dirty="0">
                <a:latin typeface="Arial" pitchFamily="34" charset="0"/>
                <a:ea typeface="黑体" pitchFamily="49" charset="-122"/>
              </a:rPr>
              <a:t>：在程序运行期间，使得</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主菜单条可见。主菜单条可访问而菜单项是否激活则与当前的命令有关。这是缺省设置。</a:t>
            </a:r>
          </a:p>
          <a:p>
            <a:r>
              <a:rPr lang="zh-CN" altLang="en-US" sz="2100" dirty="0" smtClean="0">
                <a:latin typeface="Arial" pitchFamily="34" charset="0"/>
                <a:ea typeface="黑体" pitchFamily="49" charset="-122"/>
              </a:rPr>
              <a:t>　　④</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MenuList</a:t>
            </a:r>
            <a:r>
              <a:rPr lang="en-US" altLang="zh-CN" sz="2100" dirty="0">
                <a:latin typeface="Arial" pitchFamily="34" charset="0"/>
                <a:ea typeface="黑体" pitchFamily="49" charset="-122"/>
              </a:rPr>
              <a:t>] | TO [</a:t>
            </a:r>
            <a:r>
              <a:rPr lang="en-US" altLang="zh-CN" sz="2100" dirty="0" err="1">
                <a:latin typeface="Arial" pitchFamily="34" charset="0"/>
                <a:ea typeface="黑体" pitchFamily="49" charset="-122"/>
              </a:rPr>
              <a:t>MenuTitleList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：指定菜单项或</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主菜单条的标题。菜单或菜单标题列表可以包含任何由逗号分隔开来的菜单或菜单标题的组合。菜单的内部名和菜单标题在系统菜单名称表中列出。例如，下面的命令可以把除文件和窗口菜单外的其它各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主菜单项移去。</a:t>
            </a:r>
          </a:p>
          <a:p>
            <a:r>
              <a:rPr lang="en-US" altLang="zh-CN" sz="2100" dirty="0" smtClean="0">
                <a:latin typeface="Arial" pitchFamily="34" charset="0"/>
                <a:ea typeface="黑体" pitchFamily="49" charset="-122"/>
              </a:rPr>
              <a:t>　　SET </a:t>
            </a:r>
            <a:r>
              <a:rPr lang="en-US" altLang="zh-CN" sz="2100" dirty="0">
                <a:latin typeface="Arial" pitchFamily="34" charset="0"/>
                <a:ea typeface="黑体" pitchFamily="49" charset="-122"/>
              </a:rPr>
              <a:t>SYSMENU TO _MFILE, _MWINDOW</a:t>
            </a:r>
          </a:p>
          <a:p>
            <a:r>
              <a:rPr lang="en-US" altLang="zh-CN" sz="2100" dirty="0" smtClean="0">
                <a:latin typeface="Arial" pitchFamily="34" charset="0"/>
                <a:ea typeface="黑体" pitchFamily="49" charset="-122"/>
              </a:rPr>
              <a:t>　　⑤</a:t>
            </a:r>
            <a:r>
              <a:rPr lang="en-US" altLang="zh-CN" sz="2100" dirty="0">
                <a:latin typeface="Arial" pitchFamily="34" charset="0"/>
                <a:ea typeface="黑体" pitchFamily="49" charset="-122"/>
              </a:rPr>
              <a:t>TO DEFAULT</a:t>
            </a:r>
            <a:r>
              <a:rPr lang="zh-CN" altLang="en-US" sz="2100" dirty="0">
                <a:latin typeface="Arial" pitchFamily="34" charset="0"/>
                <a:ea typeface="黑体" pitchFamily="49" charset="-122"/>
              </a:rPr>
              <a:t>：恢复主菜单条为缺省配置。如果用户已经改变了主菜单条或它的菜单项，使用</a:t>
            </a:r>
            <a:r>
              <a:rPr lang="en-US" altLang="zh-CN" sz="2100" dirty="0">
                <a:latin typeface="Arial" pitchFamily="34" charset="0"/>
                <a:ea typeface="黑体" pitchFamily="49" charset="-122"/>
              </a:rPr>
              <a:t>SET SYSYMENU TO DEFAULT</a:t>
            </a:r>
            <a:r>
              <a:rPr lang="zh-CN" altLang="en-US" sz="2100" dirty="0">
                <a:latin typeface="Arial" pitchFamily="34" charset="0"/>
                <a:ea typeface="黑体" pitchFamily="49" charset="-122"/>
              </a:rPr>
              <a:t>可以重新恢复它</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951461144"/>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576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⑥</a:t>
            </a:r>
            <a:r>
              <a:rPr lang="en-US" altLang="zh-CN" sz="2100" dirty="0">
                <a:latin typeface="Arial" pitchFamily="34" charset="0"/>
                <a:ea typeface="黑体" pitchFamily="49" charset="-122"/>
              </a:rPr>
              <a:t>SAVE</a:t>
            </a:r>
            <a:r>
              <a:rPr lang="zh-CN" altLang="en-US" sz="2100" dirty="0">
                <a:latin typeface="Arial" pitchFamily="34" charset="0"/>
                <a:ea typeface="黑体" pitchFamily="49" charset="-122"/>
              </a:rPr>
              <a:t>：将当前的菜单配置设置为缺省配置。如果在</a:t>
            </a:r>
            <a:r>
              <a:rPr lang="en-US" altLang="zh-CN" sz="2100" dirty="0">
                <a:latin typeface="Arial" pitchFamily="34" charset="0"/>
                <a:ea typeface="黑体" pitchFamily="49" charset="-122"/>
              </a:rPr>
              <a:t>SET SYSMENU SAVE</a:t>
            </a:r>
            <a:r>
              <a:rPr lang="zh-CN" altLang="en-US" sz="2100" dirty="0">
                <a:latin typeface="Arial" pitchFamily="34" charset="0"/>
                <a:ea typeface="黑体" pitchFamily="49" charset="-122"/>
              </a:rPr>
              <a:t>命令之后用户再次修改了菜单系统，则可以利用 </a:t>
            </a:r>
            <a:r>
              <a:rPr lang="en-US" altLang="zh-CN" sz="2100" dirty="0">
                <a:latin typeface="Arial" pitchFamily="34" charset="0"/>
                <a:ea typeface="黑体" pitchFamily="49" charset="-122"/>
              </a:rPr>
              <a:t>SET SYSMENU TO DEFAULT</a:t>
            </a:r>
            <a:r>
              <a:rPr lang="zh-CN" altLang="en-US" sz="2100" dirty="0">
                <a:latin typeface="Arial" pitchFamily="34" charset="0"/>
                <a:ea typeface="黑体" pitchFamily="49" charset="-122"/>
              </a:rPr>
              <a:t>来恢复先前的配置。</a:t>
            </a:r>
          </a:p>
          <a:p>
            <a:r>
              <a:rPr lang="zh-CN" altLang="en-US" sz="2100" dirty="0" smtClean="0">
                <a:latin typeface="Arial" pitchFamily="34" charset="0"/>
                <a:ea typeface="黑体" pitchFamily="49" charset="-122"/>
              </a:rPr>
              <a:t>　　⑦</a:t>
            </a:r>
            <a:r>
              <a:rPr lang="en-US" altLang="zh-CN" sz="2100" dirty="0">
                <a:latin typeface="Arial" pitchFamily="34" charset="0"/>
                <a:ea typeface="黑体" pitchFamily="49" charset="-122"/>
              </a:rPr>
              <a:t>NOSAVE</a:t>
            </a:r>
            <a:r>
              <a:rPr lang="zh-CN" altLang="en-US" sz="2100" dirty="0">
                <a:latin typeface="Arial" pitchFamily="34" charset="0"/>
                <a:ea typeface="黑体" pitchFamily="49" charset="-122"/>
              </a:rPr>
              <a:t>：重置菜单系统为缺省的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系统菜单。但是，缺省的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菜单并不显示，直到使用</a:t>
            </a:r>
            <a:r>
              <a:rPr lang="en-US" altLang="zh-CN" sz="2100" dirty="0">
                <a:latin typeface="Arial" pitchFamily="34" charset="0"/>
                <a:ea typeface="黑体" pitchFamily="49" charset="-122"/>
              </a:rPr>
              <a:t>SET SYSMENU TO DEFAULT</a:t>
            </a:r>
            <a:r>
              <a:rPr lang="zh-CN" altLang="en-US" sz="2100" dirty="0">
                <a:latin typeface="Arial" pitchFamily="34" charset="0"/>
                <a:ea typeface="黑体" pitchFamily="49" charset="-122"/>
              </a:rPr>
              <a:t>命令之前。</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，不带参数的</a:t>
            </a:r>
            <a:r>
              <a:rPr lang="en-US" altLang="zh-CN" sz="2100" dirty="0">
                <a:latin typeface="Arial" pitchFamily="34" charset="0"/>
                <a:ea typeface="黑体" pitchFamily="49" charset="-122"/>
              </a:rPr>
              <a:t>SET SYSMENU TO</a:t>
            </a:r>
            <a:r>
              <a:rPr lang="zh-CN" altLang="en-US" sz="2100" dirty="0">
                <a:latin typeface="Arial" pitchFamily="34" charset="0"/>
                <a:ea typeface="黑体" pitchFamily="49" charset="-122"/>
              </a:rPr>
              <a:t>命令将使得</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主菜单条被屏蔽。</a:t>
            </a:r>
          </a:p>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可分为菜单文件和菜单程序，菜单文件的扩展名是“</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mnx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，它的备注文件的扩展名是“</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mnt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。由菜单文件而生成的菜单程序的扩展名是“</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mpr</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，编译后的菜单程序的扩展名是“</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mpx</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4256496"/>
            <a:ext cx="6081563"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．规划菜单</a:t>
            </a:r>
          </a:p>
        </p:txBody>
      </p:sp>
      <p:sp>
        <p:nvSpPr>
          <p:cNvPr id="5" name="Rectangle 4"/>
          <p:cNvSpPr>
            <a:spLocks noChangeArrowheads="1"/>
          </p:cNvSpPr>
          <p:nvPr/>
        </p:nvSpPr>
        <p:spPr bwMode="auto">
          <a:xfrm>
            <a:off x="74613" y="3794861"/>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10.1.3  </a:t>
            </a:r>
            <a:r>
              <a:rPr lang="zh-CN" altLang="en-US" sz="2200" dirty="0">
                <a:ea typeface="黑体" pitchFamily="49" charset="-122"/>
              </a:rPr>
              <a:t>菜单设计的一般步骤</a:t>
            </a:r>
          </a:p>
        </p:txBody>
      </p:sp>
      <p:sp>
        <p:nvSpPr>
          <p:cNvPr id="6" name="Rectangle 4"/>
          <p:cNvSpPr>
            <a:spLocks noChangeArrowheads="1"/>
          </p:cNvSpPr>
          <p:nvPr/>
        </p:nvSpPr>
        <p:spPr bwMode="auto">
          <a:xfrm>
            <a:off x="74613" y="4718131"/>
            <a:ext cx="8997950" cy="1951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规划应用程序的菜单系统时，应考虑下列问题：</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根据应用程序的功能，确定需要哪些菜单，是否需要子菜单，每个菜单项完成什么操作，实现什么功能等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按照用户所要执行的</a:t>
            </a:r>
            <a:r>
              <a:rPr lang="zh-CN" altLang="en-US" sz="2100" dirty="0" smtClean="0">
                <a:latin typeface="Arial" pitchFamily="34" charset="0"/>
                <a:ea typeface="黑体" pitchFamily="49" charset="-122"/>
              </a:rPr>
              <a:t>任务</a:t>
            </a:r>
            <a:r>
              <a:rPr lang="zh-CN" altLang="en-US" sz="2100" dirty="0">
                <a:latin typeface="Arial" pitchFamily="34" charset="0"/>
                <a:ea typeface="黑体" pitchFamily="49" charset="-122"/>
              </a:rPr>
              <a:t>而不是应用程序的层次</a:t>
            </a:r>
            <a:r>
              <a:rPr lang="zh-CN" altLang="en-US" sz="2100" dirty="0" smtClean="0">
                <a:latin typeface="Arial" pitchFamily="34" charset="0"/>
                <a:ea typeface="黑体" pitchFamily="49" charset="-122"/>
              </a:rPr>
              <a:t>组织菜单。</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给每个菜单一个有意义的菜单标题</a:t>
            </a:r>
            <a:r>
              <a:rPr lang="zh-CN" altLang="en-US" sz="2100" dirty="0" smtClean="0">
                <a:latin typeface="Arial" pitchFamily="34" charset="0"/>
                <a:ea typeface="黑体" pitchFamily="49" charset="-122"/>
              </a:rPr>
              <a:t>，用户能</a:t>
            </a:r>
            <a:r>
              <a:rPr lang="zh-CN" altLang="en-US" sz="2100" dirty="0">
                <a:latin typeface="Arial" pitchFamily="34" charset="0"/>
                <a:ea typeface="黑体" pitchFamily="49" charset="-122"/>
              </a:rPr>
              <a:t>对功能有一个大概认识。</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按照菜单的逻辑顺序组织菜单项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746172138"/>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998"/>
            <a:ext cx="8997950" cy="3236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a:t>
            </a:r>
            <a:r>
              <a:rPr lang="zh-CN" altLang="en-US" sz="2100" dirty="0">
                <a:latin typeface="Arial" pitchFamily="34" charset="0"/>
                <a:ea typeface="黑体" pitchFamily="49" charset="-122"/>
              </a:rPr>
              <a:t>使用下面的几种方法打开菜单设计器：</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使用菜单方式</a:t>
            </a:r>
          </a:p>
          <a:p>
            <a:r>
              <a:rPr lang="zh-CN" altLang="en-US" sz="2100" dirty="0" smtClean="0">
                <a:latin typeface="Arial" pitchFamily="34" charset="0"/>
                <a:ea typeface="黑体" pitchFamily="49" charset="-122"/>
              </a:rPr>
              <a:t>　　打开“文件”</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“新建”命令</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“菜单”</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“新建文件”</a:t>
            </a:r>
            <a:r>
              <a:rPr lang="zh-CN" altLang="en-US" sz="2100" dirty="0">
                <a:latin typeface="Arial" pitchFamily="34" charset="0"/>
                <a:ea typeface="黑体" pitchFamily="49" charset="-122"/>
              </a:rPr>
              <a:t>按钮。</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使用工具栏方式</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“常用”工具栏上的</a:t>
            </a:r>
            <a:r>
              <a:rPr lang="zh-CN" altLang="en-US" sz="2100" dirty="0" smtClean="0">
                <a:latin typeface="Arial" pitchFamily="34" charset="0"/>
                <a:ea typeface="黑体" pitchFamily="49" charset="-122"/>
              </a:rPr>
              <a:t>“新建”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“菜单”</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“新建文件”</a:t>
            </a:r>
            <a:r>
              <a:rPr lang="zh-CN" altLang="en-US" sz="2100" dirty="0">
                <a:latin typeface="Arial" pitchFamily="34" charset="0"/>
                <a:ea typeface="黑体" pitchFamily="49" charset="-122"/>
              </a:rPr>
              <a:t>按钮。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使用命令方式</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命令窗口中输入如下命令。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CREATE </a:t>
            </a:r>
            <a:r>
              <a:rPr lang="en-US" altLang="zh-CN" sz="2100" dirty="0">
                <a:solidFill>
                  <a:srgbClr val="FFFF00"/>
                </a:solidFill>
                <a:latin typeface="Arial" pitchFamily="34" charset="0"/>
                <a:ea typeface="黑体" pitchFamily="49" charset="-122"/>
              </a:rPr>
              <a:t>MENU [</a:t>
            </a:r>
            <a:r>
              <a:rPr lang="en-US" altLang="zh-CN" sz="2100" dirty="0" err="1">
                <a:solidFill>
                  <a:srgbClr val="FFFF00"/>
                </a:solidFill>
                <a:latin typeface="Arial" pitchFamily="34" charset="0"/>
                <a:ea typeface="黑体" pitchFamily="49" charset="-122"/>
              </a:rPr>
              <a:t>menuFileName</a:t>
            </a:r>
            <a:r>
              <a:rPr lang="en-US" altLang="zh-CN" sz="2100" dirty="0">
                <a:solidFill>
                  <a:srgbClr val="FFFF00"/>
                </a:solidFill>
                <a:latin typeface="Arial" pitchFamily="34" charset="0"/>
                <a:ea typeface="黑体" pitchFamily="49" charset="-122"/>
              </a:rPr>
              <a:t> | ?]</a:t>
            </a:r>
          </a:p>
          <a:p>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MODIFY </a:t>
            </a:r>
            <a:r>
              <a:rPr lang="en-US" altLang="zh-CN" sz="2100" dirty="0">
                <a:solidFill>
                  <a:srgbClr val="FFFF00"/>
                </a:solidFill>
                <a:latin typeface="Arial" pitchFamily="34" charset="0"/>
                <a:ea typeface="黑体" pitchFamily="49" charset="-122"/>
              </a:rPr>
              <a:t>MENU [</a:t>
            </a:r>
            <a:r>
              <a:rPr lang="en-US" altLang="zh-CN" sz="2100" dirty="0" err="1">
                <a:solidFill>
                  <a:srgbClr val="FFFF00"/>
                </a:solidFill>
                <a:latin typeface="Arial" pitchFamily="34" charset="0"/>
                <a:ea typeface="黑体" pitchFamily="49" charset="-122"/>
              </a:rPr>
              <a:t>menuFileName</a:t>
            </a:r>
            <a:r>
              <a:rPr lang="en-US" altLang="zh-CN" sz="2100" dirty="0">
                <a:solidFill>
                  <a:srgbClr val="FFFF00"/>
                </a:solidFill>
                <a:latin typeface="Arial" pitchFamily="34" charset="0"/>
                <a:ea typeface="黑体" pitchFamily="49" charset="-122"/>
              </a:rPr>
              <a:t> | </a:t>
            </a:r>
            <a:r>
              <a:rPr lang="en-US" altLang="zh-CN" sz="2100" dirty="0" smtClean="0">
                <a:solidFill>
                  <a:srgbClr val="FFFF00"/>
                </a:solidFill>
                <a:latin typeface="Arial" pitchFamily="34" charset="0"/>
                <a:ea typeface="黑体" pitchFamily="49" charset="-122"/>
              </a:rPr>
              <a:t>?][[</a:t>
            </a:r>
            <a:r>
              <a:rPr lang="en-US" altLang="zh-CN" sz="2100" dirty="0">
                <a:solidFill>
                  <a:srgbClr val="FFFF00"/>
                </a:solidFill>
                <a:latin typeface="Arial" pitchFamily="34" charset="0"/>
                <a:ea typeface="黑体" pitchFamily="49" charset="-122"/>
              </a:rPr>
              <a:t>WINDOW WindowName1]</a:t>
            </a:r>
          </a:p>
          <a:p>
            <a:r>
              <a:rPr lang="zh-CN" altLang="en-US" sz="2100" dirty="0" smtClean="0">
                <a:latin typeface="Arial" pitchFamily="34" charset="0"/>
                <a:ea typeface="黑体" pitchFamily="49" charset="-122"/>
              </a:rPr>
              <a:t>　　其</a:t>
            </a:r>
            <a:r>
              <a:rPr lang="zh-CN" altLang="en-US" sz="2100" dirty="0">
                <a:latin typeface="Arial" pitchFamily="34" charset="0"/>
                <a:ea typeface="黑体" pitchFamily="49" charset="-122"/>
              </a:rPr>
              <a:t>功能都是打开菜单设计</a:t>
            </a:r>
            <a:r>
              <a:rPr lang="zh-CN" altLang="en-US" sz="2100" dirty="0" smtClean="0">
                <a:latin typeface="Arial" pitchFamily="34" charset="0"/>
                <a:ea typeface="黑体" pitchFamily="49" charset="-122"/>
              </a:rPr>
              <a:t>器。</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．打开菜单设计器</a:t>
            </a:r>
          </a:p>
        </p:txBody>
      </p:sp>
      <p:sp>
        <p:nvSpPr>
          <p:cNvPr id="4" name="矩形 3"/>
          <p:cNvSpPr/>
          <p:nvPr/>
        </p:nvSpPr>
        <p:spPr>
          <a:xfrm>
            <a:off x="5999050" y="3815893"/>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10-2  “</a:t>
            </a:r>
            <a:r>
              <a:rPr lang="zh-CN" altLang="en-US" dirty="0">
                <a:solidFill>
                  <a:srgbClr val="FFFFFF"/>
                </a:solidFill>
                <a:latin typeface="Arial" pitchFamily="34" charset="0"/>
                <a:ea typeface="黑体" pitchFamily="49" charset="-122"/>
              </a:rPr>
              <a:t>新建菜单”对话框 </a:t>
            </a:r>
            <a:endParaRPr lang="zh-CN" altLang="en-US" dirty="0"/>
          </a:p>
        </p:txBody>
      </p:sp>
      <p:sp>
        <p:nvSpPr>
          <p:cNvPr id="5" name="矩形 4"/>
          <p:cNvSpPr/>
          <p:nvPr/>
        </p:nvSpPr>
        <p:spPr>
          <a:xfrm>
            <a:off x="5088309" y="6370622"/>
            <a:ext cx="330704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10-3  “</a:t>
            </a:r>
            <a:r>
              <a:rPr lang="zh-CN" altLang="en-US" dirty="0">
                <a:solidFill>
                  <a:srgbClr val="FFFFFF"/>
                </a:solidFill>
                <a:latin typeface="Arial" pitchFamily="34" charset="0"/>
                <a:ea typeface="黑体" pitchFamily="49" charset="-122"/>
              </a:rPr>
              <a:t>菜单设计器”对话框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9296" y="3629418"/>
            <a:ext cx="1609531"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3789040"/>
            <a:ext cx="4137347"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其中：</a:t>
            </a:r>
            <a:r>
              <a:rPr lang="en-US" altLang="zh-CN" sz="2100" dirty="0" err="1" smtClean="0">
                <a:latin typeface="Arial" pitchFamily="34" charset="0"/>
                <a:ea typeface="黑体" pitchFamily="49" charset="-122"/>
              </a:rPr>
              <a:t>menuFileName</a:t>
            </a:r>
            <a:r>
              <a:rPr lang="zh-CN" altLang="en-US" sz="2100" dirty="0">
                <a:latin typeface="Arial" pitchFamily="34" charset="0"/>
                <a:ea typeface="黑体" pitchFamily="49" charset="-122"/>
              </a:rPr>
              <a:t>：指定菜单的文件名。如果没有指定文件的扩展名，</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自动指定扩展名为</a:t>
            </a:r>
            <a:r>
              <a:rPr lang="en-US" altLang="zh-CN" sz="2100" dirty="0">
                <a:latin typeface="Arial" pitchFamily="34" charset="0"/>
                <a:ea typeface="黑体" pitchFamily="49" charset="-122"/>
              </a:rPr>
              <a:t>.MNX</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以上</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种方法，均可打开如图</a:t>
            </a:r>
            <a:r>
              <a:rPr lang="en-US" altLang="zh-CN" sz="2100" dirty="0">
                <a:latin typeface="Arial" pitchFamily="34" charset="0"/>
                <a:ea typeface="黑体" pitchFamily="49" charset="-122"/>
              </a:rPr>
              <a:t>10-2</a:t>
            </a:r>
            <a:r>
              <a:rPr lang="zh-CN" altLang="en-US" sz="2100" dirty="0">
                <a:latin typeface="Arial" pitchFamily="34" charset="0"/>
                <a:ea typeface="黑体" pitchFamily="49" charset="-122"/>
              </a:rPr>
              <a:t>所示“新建菜单”对话框，单击“菜单”按钮可进入菜单设计器，如图</a:t>
            </a:r>
            <a:r>
              <a:rPr lang="en-US" altLang="zh-CN" sz="2100" dirty="0">
                <a:latin typeface="Arial" pitchFamily="34" charset="0"/>
                <a:ea typeface="黑体" pitchFamily="49" charset="-122"/>
              </a:rPr>
              <a:t>10-3</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5061" y="4653136"/>
            <a:ext cx="3452327"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442026"/>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53769"/>
            <a:ext cx="8997950" cy="1018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定义</a:t>
            </a:r>
            <a:r>
              <a:rPr lang="zh-CN" altLang="en-US" sz="2100" dirty="0">
                <a:latin typeface="Arial" pitchFamily="34" charset="0"/>
                <a:ea typeface="黑体" pitchFamily="49" charset="-122"/>
              </a:rPr>
              <a:t>菜单，就是在菜单设计器窗口中定义菜单栏、子菜单、菜单项的名称和执行的命令等内容。定义菜单之后可选择“文件”菜单中的“保存”或按</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组合键将其保存到以</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mnx</a:t>
            </a:r>
            <a:r>
              <a:rPr lang="zh-CN" altLang="en-US" sz="2100" dirty="0">
                <a:latin typeface="Arial" pitchFamily="34" charset="0"/>
                <a:ea typeface="黑体" pitchFamily="49" charset="-122"/>
              </a:rPr>
              <a:t>为扩展名的菜单文件中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．定义和保存菜单定义</a:t>
            </a:r>
          </a:p>
        </p:txBody>
      </p:sp>
      <p:sp>
        <p:nvSpPr>
          <p:cNvPr id="4" name="Rectangle 3"/>
          <p:cNvSpPr>
            <a:spLocks noChangeArrowheads="1"/>
          </p:cNvSpPr>
          <p:nvPr/>
        </p:nvSpPr>
        <p:spPr bwMode="auto">
          <a:xfrm>
            <a:off x="74613" y="164929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．生成菜单程序</a:t>
            </a:r>
          </a:p>
        </p:txBody>
      </p:sp>
      <p:sp>
        <p:nvSpPr>
          <p:cNvPr id="5" name="Rectangle 3"/>
          <p:cNvSpPr>
            <a:spLocks noChangeArrowheads="1"/>
          </p:cNvSpPr>
          <p:nvPr/>
        </p:nvSpPr>
        <p:spPr bwMode="auto">
          <a:xfrm>
            <a:off x="74613" y="381751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．运行菜单程序</a:t>
            </a:r>
          </a:p>
        </p:txBody>
      </p:sp>
      <p:sp>
        <p:nvSpPr>
          <p:cNvPr id="6" name="Rectangle 4"/>
          <p:cNvSpPr>
            <a:spLocks noChangeArrowheads="1"/>
          </p:cNvSpPr>
          <p:nvPr/>
        </p:nvSpPr>
        <p:spPr bwMode="auto">
          <a:xfrm>
            <a:off x="74613" y="2086429"/>
            <a:ext cx="8997950" cy="1653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文件是表文件，并不能运行，但却可通过它生成菜单程序文件。菜单程序文件主名与菜单文件主名相同，以</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mpr</a:t>
            </a:r>
            <a:r>
              <a:rPr lang="zh-CN" altLang="en-US" sz="2100" dirty="0">
                <a:latin typeface="Arial" pitchFamily="34" charset="0"/>
                <a:ea typeface="黑体" pitchFamily="49" charset="-122"/>
              </a:rPr>
              <a:t>为扩展名加以区别。</a:t>
            </a:r>
          </a:p>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生成菜单程序，在菜单设计器环境下，打开“菜单”菜单，单击“生成”命令，然后在“生成菜单”对话框中输入菜单程序文件名，最后单击“生成”按钮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254648"/>
            <a:ext cx="8997950" cy="1323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执行察看菜单程序的运行效果，可在命令窗口中输入下面的命令：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err="1">
                <a:solidFill>
                  <a:srgbClr val="FFFF00"/>
                </a:solidFill>
                <a:latin typeface="Arial" pitchFamily="34" charset="0"/>
                <a:ea typeface="黑体" pitchFamily="49" charset="-122"/>
              </a:rPr>
              <a:t>menuProgramName.mpr</a:t>
            </a:r>
            <a:endParaRPr lang="en-US" altLang="zh-CN" sz="2100" dirty="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：菜单程序文件名</a:t>
            </a:r>
            <a:r>
              <a:rPr lang="en-US" altLang="zh-CN" sz="2100" dirty="0" err="1">
                <a:latin typeface="Arial" pitchFamily="34" charset="0"/>
                <a:ea typeface="黑体" pitchFamily="49" charset="-122"/>
              </a:rPr>
              <a:t>menuProgramName</a:t>
            </a:r>
            <a:r>
              <a:rPr lang="zh-CN" altLang="en-US" sz="2100" dirty="0">
                <a:latin typeface="Arial" pitchFamily="34" charset="0"/>
                <a:ea typeface="黑体" pitchFamily="49" charset="-122"/>
              </a:rPr>
              <a:t>的扩展名</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mpr</a:t>
            </a:r>
            <a:r>
              <a:rPr lang="zh-CN" altLang="en-US" sz="2100" dirty="0">
                <a:latin typeface="Arial" pitchFamily="34" charset="0"/>
                <a:ea typeface="黑体" pitchFamily="49" charset="-122"/>
              </a:rPr>
              <a:t>不能省略，否则无法与运行命令文件相区别。</a:t>
            </a:r>
          </a:p>
        </p:txBody>
      </p:sp>
    </p:spTree>
    <p:extLst>
      <p:ext uri="{BB962C8B-B14F-4D97-AF65-F5344CB8AC3E}">
        <p14:creationId xmlns:p14="http://schemas.microsoft.com/office/powerpoint/2010/main" val="2678453759"/>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585571"/>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10.2.1  “</a:t>
            </a:r>
            <a:r>
              <a:rPr lang="zh-CN" altLang="en-US" sz="2200" dirty="0">
                <a:ea typeface="黑体" pitchFamily="49" charset="-122"/>
              </a:rPr>
              <a:t>菜单设计器”窗口简介</a:t>
            </a: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10.2  “</a:t>
            </a:r>
            <a:r>
              <a:rPr lang="zh-CN" altLang="en-US" sz="2400" dirty="0">
                <a:latin typeface="黑体" pitchFamily="49" charset="-122"/>
                <a:ea typeface="黑体" pitchFamily="49" charset="-122"/>
              </a:rPr>
              <a:t>菜单设计器”简介</a:t>
            </a:r>
          </a:p>
        </p:txBody>
      </p:sp>
      <p:sp>
        <p:nvSpPr>
          <p:cNvPr id="363524" name="Rectangle 4"/>
          <p:cNvSpPr>
            <a:spLocks noChangeArrowheads="1"/>
          </p:cNvSpPr>
          <p:nvPr/>
        </p:nvSpPr>
        <p:spPr bwMode="auto">
          <a:xfrm>
            <a:off x="74613" y="1034054"/>
            <a:ext cx="8997950" cy="378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菜单</a:t>
            </a:r>
            <a:r>
              <a:rPr lang="zh-CN" altLang="en-US" sz="2100" dirty="0">
                <a:latin typeface="Arial" pitchFamily="34" charset="0"/>
                <a:ea typeface="黑体" pitchFamily="49" charset="-122"/>
              </a:rPr>
              <a:t>设计器窗口如图</a:t>
            </a:r>
            <a:r>
              <a:rPr lang="en-US" altLang="zh-CN" sz="2100" dirty="0">
                <a:latin typeface="Arial" pitchFamily="34" charset="0"/>
                <a:ea typeface="黑体" pitchFamily="49" charset="-122"/>
              </a:rPr>
              <a:t>10-4</a:t>
            </a:r>
            <a:r>
              <a:rPr lang="zh-CN" altLang="en-US" sz="2100" dirty="0">
                <a:latin typeface="Arial" pitchFamily="34" charset="0"/>
                <a:ea typeface="黑体" pitchFamily="49" charset="-122"/>
              </a:rPr>
              <a:t>所示，窗口中各主要功能说明如下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2578013" y="4067780"/>
            <a:ext cx="40578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10-4  “</a:t>
            </a:r>
            <a:r>
              <a:rPr lang="zh-CN" altLang="en-US" dirty="0">
                <a:solidFill>
                  <a:srgbClr val="FFFFFF"/>
                </a:solidFill>
                <a:latin typeface="Arial" pitchFamily="34" charset="0"/>
                <a:ea typeface="黑体" pitchFamily="49" charset="-122"/>
              </a:rPr>
              <a:t>菜单设计器”对话框与说明</a:t>
            </a:r>
          </a:p>
        </p:txBody>
      </p:sp>
      <p:sp>
        <p:nvSpPr>
          <p:cNvPr id="6" name="Rectangle 4"/>
          <p:cNvSpPr>
            <a:spLocks noChangeArrowheads="1"/>
          </p:cNvSpPr>
          <p:nvPr/>
        </p:nvSpPr>
        <p:spPr bwMode="auto">
          <a:xfrm>
            <a:off x="74613" y="4437112"/>
            <a:ext cx="8997950" cy="2317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打开菜单设计器时，首先显示的用于定义菜单的窗口界面。窗口右上部有一个标识为“菜单级”的下拉列表框，就是用于切换定义上一级菜单或下一级菜单的转换器并改变窗口的页面。</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窗口左边有一个含有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列的列表框，分别为“菜单名称”、“结果”和“选项，用于定义一个菜单项的有关属性。</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窗口右边有“插入”、“插入栏”、“删除”和“预览”</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个按钮，分别用于菜单项的插入、删除和模拟显示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484784"/>
            <a:ext cx="6319842"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81030"/>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设计器窗口中各主要功能选项的说明如下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66747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．“菜单名称”列</a:t>
            </a:r>
          </a:p>
        </p:txBody>
      </p:sp>
      <p:sp>
        <p:nvSpPr>
          <p:cNvPr id="4" name="Rectangle 3"/>
          <p:cNvSpPr>
            <a:spLocks noChangeArrowheads="1"/>
          </p:cNvSpPr>
          <p:nvPr/>
        </p:nvSpPr>
        <p:spPr bwMode="auto">
          <a:xfrm>
            <a:off x="74613" y="323823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．“结果”列</a:t>
            </a:r>
          </a:p>
        </p:txBody>
      </p:sp>
      <p:sp>
        <p:nvSpPr>
          <p:cNvPr id="5" name="Rectangle 4"/>
          <p:cNvSpPr>
            <a:spLocks noChangeArrowheads="1"/>
          </p:cNvSpPr>
          <p:nvPr/>
        </p:nvSpPr>
        <p:spPr bwMode="auto">
          <a:xfrm>
            <a:off x="74613" y="1146272"/>
            <a:ext cx="8997950" cy="1973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　　用来</a:t>
            </a:r>
            <a:r>
              <a:rPr lang="zh-CN" altLang="en-US" sz="2100" dirty="0">
                <a:latin typeface="Arial" pitchFamily="34" charset="0"/>
                <a:ea typeface="黑体" pitchFamily="49" charset="-122"/>
              </a:rPr>
              <a:t>输入菜单项的名称，仅显示菜单的标题，并非程序内部的菜单名。</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允许用户为访问某菜单项定义一个热键，方法是在要定义的字符前面加上“</a:t>
            </a:r>
            <a:r>
              <a:rPr lang="en-US" altLang="zh-CN" sz="2100" dirty="0">
                <a:latin typeface="Arial" pitchFamily="34" charset="0"/>
                <a:ea typeface="黑体" pitchFamily="49" charset="-122"/>
              </a:rPr>
              <a:t>\&lt;”</a:t>
            </a:r>
            <a:r>
              <a:rPr lang="zh-CN" altLang="en-US" sz="2100" dirty="0">
                <a:latin typeface="Arial" pitchFamily="34" charset="0"/>
                <a:ea typeface="黑体" pitchFamily="49" charset="-122"/>
              </a:rPr>
              <a:t>，如定义“文件”菜单项的热键为“</a:t>
            </a:r>
            <a:r>
              <a:rPr lang="en-US" altLang="zh-CN" sz="2100" dirty="0">
                <a:latin typeface="Arial" pitchFamily="34" charset="0"/>
                <a:ea typeface="黑体" pitchFamily="49" charset="-122"/>
              </a:rPr>
              <a:t>\&lt;F”</a:t>
            </a:r>
            <a:r>
              <a:rPr lang="zh-CN" altLang="en-US" sz="2100" dirty="0">
                <a:latin typeface="Arial" pitchFamily="34" charset="0"/>
                <a:ea typeface="黑体" pitchFamily="49" charset="-122"/>
              </a:rPr>
              <a:t>。菜单运行时只需按下定义的热键字符即按下</a:t>
            </a:r>
            <a:r>
              <a:rPr lang="en-US" altLang="zh-CN" sz="2100" dirty="0" err="1">
                <a:latin typeface="Arial" pitchFamily="34" charset="0"/>
                <a:ea typeface="黑体" pitchFamily="49" charset="-122"/>
              </a:rPr>
              <a:t>Alt+F</a:t>
            </a:r>
            <a:r>
              <a:rPr lang="zh-CN" altLang="en-US" sz="2100" dirty="0">
                <a:latin typeface="Arial" pitchFamily="34" charset="0"/>
                <a:ea typeface="黑体" pitchFamily="49" charset="-122"/>
              </a:rPr>
              <a:t>，该菜单项就被执行。</a:t>
            </a:r>
          </a:p>
          <a:p>
            <a:r>
              <a:rPr lang="zh-CN" altLang="en-US" sz="2100" dirty="0" smtClean="0">
                <a:latin typeface="Arial" pitchFamily="34" charset="0"/>
                <a:ea typeface="黑体" pitchFamily="49" charset="-122"/>
              </a:rPr>
              <a:t>　　为</a:t>
            </a:r>
            <a:r>
              <a:rPr lang="zh-CN" altLang="en-US" sz="2100" dirty="0">
                <a:latin typeface="Arial" pitchFamily="34" charset="0"/>
                <a:ea typeface="黑体" pitchFamily="49" charset="-122"/>
              </a:rPr>
              <a:t>增强可读性，可使用分隔线将内容相关的菜单项分隔成组。只要在“菜单名称”中键入“</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，便可以创建一条分隔线</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3717032"/>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列用于指定用户选择菜单项时执行的</a:t>
            </a:r>
            <a:r>
              <a:rPr lang="zh-CN" altLang="en-US" sz="2100" dirty="0" smtClean="0">
                <a:latin typeface="Arial" pitchFamily="34" charset="0"/>
                <a:ea typeface="黑体" pitchFamily="49" charset="-122"/>
              </a:rPr>
              <a:t>动作，有“命令”</a:t>
            </a:r>
            <a:r>
              <a:rPr lang="zh-CN" altLang="en-US" sz="2100" dirty="0">
                <a:latin typeface="Arial" pitchFamily="34" charset="0"/>
                <a:ea typeface="黑体" pitchFamily="49" charset="-122"/>
              </a:rPr>
              <a:t>、“填充名称”、“子菜单”和“过程”等</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个选择。</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命令：选择此项时，下拉列表框右边会出现一个文本框，用于输入一条可执行的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命令，如</a:t>
            </a:r>
            <a:r>
              <a:rPr lang="en-US" altLang="zh-CN" sz="2100" dirty="0">
                <a:latin typeface="Arial" pitchFamily="34" charset="0"/>
                <a:ea typeface="黑体" pitchFamily="49" charset="-122"/>
              </a:rPr>
              <a:t>DO MAIN.PRG</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填充名称（或菜单项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选择此项时，下拉列表框右边会出现一个文本框。可以在文本框中输入该菜单项的内部名字或序号。如果当前定义的是菜单栏中的一级菜单（即菜单栏），就显示“填充名称”，该名称作为程序内部菜单名使用；如果当前定义的是弹出式菜单，就显示“菜单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，即为弹出式菜单中的各菜单项指定一个序号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818841370"/>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2305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子菜单</a:t>
            </a:r>
            <a:r>
              <a:rPr lang="zh-CN" altLang="en-US" sz="2100" dirty="0" smtClean="0">
                <a:latin typeface="Arial" pitchFamily="34" charset="0"/>
                <a:ea typeface="黑体" pitchFamily="49" charset="-122"/>
              </a:rPr>
              <a:t>：选定</a:t>
            </a:r>
            <a:r>
              <a:rPr lang="zh-CN" altLang="en-US" sz="2100" dirty="0">
                <a:latin typeface="Arial" pitchFamily="34" charset="0"/>
                <a:ea typeface="黑体" pitchFamily="49" charset="-122"/>
              </a:rPr>
              <a:t>此项时，右边会出现一个“创建”或“编辑”按钮（新建时显示“创建”，修改时显示“编辑”）。单击此按钮，菜单设计器就切换到子菜单页面，供用户创建或修改子菜单。要想返回到条形菜单或上一级菜单，可从“菜单级”下拉列表框中选择相应的上一级选项。</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过程：该选项用于为菜单项定义一个过程，即选择该菜单命令时执行用户定义的过程，选定此项后，下列列表框右边就会出现“创建”或“编辑”按钮，单击相应按钮，将出现文本编辑窗口，供用户输入程序过程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256494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．“选项”列</a:t>
            </a:r>
          </a:p>
        </p:txBody>
      </p:sp>
      <p:sp>
        <p:nvSpPr>
          <p:cNvPr id="4" name="Rectangle 4"/>
          <p:cNvSpPr>
            <a:spLocks noChangeArrowheads="1"/>
          </p:cNvSpPr>
          <p:nvPr/>
        </p:nvSpPr>
        <p:spPr bwMode="auto">
          <a:xfrm>
            <a:off x="74613" y="3068960"/>
            <a:ext cx="6297587"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初始状态</a:t>
            </a:r>
            <a:r>
              <a:rPr lang="zh-CN" altLang="en-US" sz="2100" dirty="0">
                <a:latin typeface="Arial" pitchFamily="34" charset="0"/>
                <a:ea typeface="黑体" pitchFamily="49" charset="-122"/>
              </a:rPr>
              <a:t>下，每个菜单项的“选项”列都有一个“无符号”按钮 。单击该按钮将会弹出如图</a:t>
            </a:r>
            <a:r>
              <a:rPr lang="en-US" altLang="zh-CN" sz="2100" dirty="0">
                <a:latin typeface="Arial" pitchFamily="34" charset="0"/>
                <a:ea typeface="黑体" pitchFamily="49" charset="-122"/>
              </a:rPr>
              <a:t>10-5</a:t>
            </a:r>
            <a:r>
              <a:rPr lang="zh-CN" altLang="en-US" sz="2100" dirty="0">
                <a:latin typeface="Arial" pitchFamily="34" charset="0"/>
                <a:ea typeface="黑体" pitchFamily="49" charset="-122"/>
              </a:rPr>
              <a:t>所示的“提示信息”对话框，该对话框供用户定义菜单项的其他属性</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2564944"/>
            <a:ext cx="2243948"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809193"/>
            <a:ext cx="8997950" cy="1971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快捷方式：定义该菜单项的快捷键。方法是把光标定位在“键标签”右边的文本框中，然后按下将要使用的快捷键（快捷键通常用</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键或</a:t>
            </a:r>
            <a:r>
              <a:rPr lang="en-US" altLang="zh-CN" sz="2100" dirty="0">
                <a:latin typeface="Arial" pitchFamily="34" charset="0"/>
                <a:ea typeface="黑体" pitchFamily="49" charset="-122"/>
              </a:rPr>
              <a:t>Alt</a:t>
            </a:r>
            <a:r>
              <a:rPr lang="zh-CN" altLang="en-US" sz="2100" dirty="0">
                <a:latin typeface="Arial" pitchFamily="34" charset="0"/>
                <a:ea typeface="黑体" pitchFamily="49" charset="-122"/>
              </a:rPr>
              <a:t>键与另一个字符组合），如按下</a:t>
            </a:r>
            <a:r>
              <a:rPr lang="en-US" altLang="zh-CN" sz="2100" dirty="0" err="1">
                <a:latin typeface="Arial" pitchFamily="34" charset="0"/>
                <a:ea typeface="黑体" pitchFamily="49" charset="-122"/>
              </a:rPr>
              <a:t>Ctrl+F</a:t>
            </a:r>
            <a:r>
              <a:rPr lang="zh-CN" altLang="en-US" sz="2100" dirty="0">
                <a:latin typeface="Arial" pitchFamily="34" charset="0"/>
                <a:ea typeface="黑体" pitchFamily="49" charset="-122"/>
              </a:rPr>
              <a:t>，则“键标签”文本框内就会自动出现</a:t>
            </a:r>
            <a:r>
              <a:rPr lang="en-US" altLang="zh-CN" sz="2100" dirty="0" err="1">
                <a:latin typeface="Arial" pitchFamily="34" charset="0"/>
                <a:ea typeface="黑体" pitchFamily="49" charset="-122"/>
              </a:rPr>
              <a:t>Ctrl+F</a:t>
            </a:r>
            <a:r>
              <a:rPr lang="zh-CN" altLang="en-US" sz="2100" dirty="0">
                <a:latin typeface="Arial" pitchFamily="34" charset="0"/>
                <a:ea typeface="黑体" pitchFamily="49" charset="-122"/>
              </a:rPr>
              <a:t>；同时“键说明”文本框也会出现同样的内容，但可以进行修改，例如将其改为“</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。当菜单被激活时，其内容将显示在菜单项标题的右侧起说明作用。若要取消已定义的快捷键，只需按下空格键即可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3256985" y="4254723"/>
            <a:ext cx="288032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10-5 “</a:t>
            </a:r>
            <a:r>
              <a:rPr lang="zh-CN" altLang="en-US" dirty="0">
                <a:solidFill>
                  <a:srgbClr val="FFFFFF"/>
                </a:solidFill>
                <a:latin typeface="Arial" pitchFamily="34" charset="0"/>
                <a:ea typeface="黑体" pitchFamily="49" charset="-122"/>
              </a:rPr>
              <a:t>提示信息”</a:t>
            </a:r>
            <a:r>
              <a:rPr lang="zh-CN" altLang="en-US" dirty="0" smtClean="0">
                <a:solidFill>
                  <a:srgbClr val="FFFFFF"/>
                </a:solidFill>
                <a:latin typeface="Arial" pitchFamily="34" charset="0"/>
                <a:ea typeface="黑体" pitchFamily="49" charset="-122"/>
              </a:rPr>
              <a:t>对话框</a:t>
            </a:r>
            <a:endParaRPr lang="zh-CN" altLang="en-US" dirty="0">
              <a:solidFill>
                <a:srgbClr val="FFFFFF"/>
              </a:solidFill>
              <a:latin typeface="Arial" pitchFamily="34" charset="0"/>
              <a:ea typeface="黑体" pitchFamily="49" charset="-122"/>
            </a:endParaRPr>
          </a:p>
        </p:txBody>
      </p:sp>
    </p:spTree>
    <p:extLst>
      <p:ext uri="{BB962C8B-B14F-4D97-AF65-F5344CB8AC3E}">
        <p14:creationId xmlns:p14="http://schemas.microsoft.com/office/powerpoint/2010/main" val="1580341026"/>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跳过：用于设置菜单项的跳过条件。用户可在文本框中输入一个逻辑表达式，在菜单运行过程期间若该表达式为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，则此菜单项将以浅色显示，表示当前该菜单项不可使用。</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信息：用于定义菜单项的说明信息，其作用是：设置菜单或菜单项较详细的说明信息，当鼠标移动到该菜单选项时，该信息将会出现在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主窗口的状态栏中。</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主菜单名：用于指定该菜单项的内部名字，</a:t>
            </a:r>
            <a:r>
              <a:rPr lang="zh-CN" altLang="en-US" sz="2100" dirty="0" smtClean="0">
                <a:latin typeface="Arial" pitchFamily="34" charset="0"/>
                <a:ea typeface="黑体" pitchFamily="49" charset="-122"/>
              </a:rPr>
              <a:t>如果是</a:t>
            </a:r>
            <a:r>
              <a:rPr lang="zh-CN" altLang="en-US" sz="2100" dirty="0">
                <a:latin typeface="Arial" pitchFamily="34" charset="0"/>
                <a:ea typeface="黑体" pitchFamily="49" charset="-122"/>
              </a:rPr>
              <a:t>弹出式菜单，则显示“菜单项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，表示弹出式菜单项的序号。一般不需要指定，系统会自动设置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3554333"/>
            <a:ext cx="6225579" cy="3250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“插入”按钮：在当前菜单项之前插入一个菜单项。</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“插入栏”按钮</a:t>
            </a:r>
            <a:r>
              <a:rPr lang="zh-CN" altLang="en-US" sz="2100" dirty="0" smtClean="0">
                <a:latin typeface="Arial" pitchFamily="34" charset="0"/>
                <a:ea typeface="黑体" pitchFamily="49" charset="-122"/>
              </a:rPr>
              <a:t>：功能</a:t>
            </a:r>
            <a:r>
              <a:rPr lang="zh-CN" altLang="en-US" sz="2100" dirty="0">
                <a:latin typeface="Arial" pitchFamily="34" charset="0"/>
                <a:ea typeface="黑体" pitchFamily="49" charset="-122"/>
              </a:rPr>
              <a:t>是在当前菜单项之前插入一个</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系统菜单命令。单击此按钮，弹出如图</a:t>
            </a:r>
            <a:r>
              <a:rPr lang="en-US" altLang="zh-CN" sz="2100" dirty="0">
                <a:latin typeface="Arial" pitchFamily="34" charset="0"/>
                <a:ea typeface="黑体" pitchFamily="49" charset="-122"/>
              </a:rPr>
              <a:t>10-6</a:t>
            </a:r>
            <a:r>
              <a:rPr lang="zh-CN" altLang="en-US" sz="2100" dirty="0">
                <a:latin typeface="Arial" pitchFamily="34" charset="0"/>
                <a:ea typeface="黑体" pitchFamily="49" charset="-122"/>
              </a:rPr>
              <a:t>所示的“插入系统菜单栏”对话框，只需从中选择所需的菜单命令，然后单击“插入”按钮</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“删除”按钮：删除当前的菜单项。</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“预览”按钮</a:t>
            </a:r>
            <a:r>
              <a:rPr lang="zh-CN" altLang="en-US" sz="2100" dirty="0" smtClean="0">
                <a:latin typeface="Arial" pitchFamily="34" charset="0"/>
                <a:ea typeface="黑体" pitchFamily="49" charset="-122"/>
              </a:rPr>
              <a:t>：预</a:t>
            </a:r>
            <a:r>
              <a:rPr lang="zh-CN" altLang="en-US" sz="2100" dirty="0">
                <a:latin typeface="Arial" pitchFamily="34" charset="0"/>
                <a:ea typeface="黑体" pitchFamily="49" charset="-122"/>
              </a:rPr>
              <a:t>览的菜单系统将以灰色替换</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主菜单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314096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．其他按钮</a:t>
            </a:r>
          </a:p>
        </p:txBody>
      </p:sp>
      <p:sp>
        <p:nvSpPr>
          <p:cNvPr id="5" name="矩形 4"/>
          <p:cNvSpPr/>
          <p:nvPr/>
        </p:nvSpPr>
        <p:spPr>
          <a:xfrm>
            <a:off x="6447445" y="598677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10-6  “</a:t>
            </a:r>
            <a:r>
              <a:rPr lang="zh-CN" altLang="en-US" dirty="0">
                <a:solidFill>
                  <a:srgbClr val="FFFFFF"/>
                </a:solidFill>
                <a:latin typeface="Arial" pitchFamily="34" charset="0"/>
                <a:ea typeface="黑体" pitchFamily="49" charset="-122"/>
              </a:rPr>
              <a:t>插入系统菜单栏”对话框</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500968"/>
            <a:ext cx="2580506" cy="2485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034866"/>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0357"/>
            <a:ext cx="8997950" cy="681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菜单设计器，在“显示”菜单中有两个菜单命令选项，这就是“常规选项”和“菜单选项”命令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10.2.2  “</a:t>
            </a:r>
            <a:r>
              <a:rPr lang="zh-CN" altLang="en-US" sz="2200" dirty="0">
                <a:ea typeface="黑体" pitchFamily="49" charset="-122"/>
              </a:rPr>
              <a:t>显示”菜单</a:t>
            </a:r>
          </a:p>
        </p:txBody>
      </p:sp>
      <p:sp>
        <p:nvSpPr>
          <p:cNvPr id="4" name="Rectangle 3"/>
          <p:cNvSpPr>
            <a:spLocks noChangeArrowheads="1"/>
          </p:cNvSpPr>
          <p:nvPr/>
        </p:nvSpPr>
        <p:spPr bwMode="auto">
          <a:xfrm>
            <a:off x="74613" y="128536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．“常规选项”命令</a:t>
            </a:r>
          </a:p>
        </p:txBody>
      </p:sp>
      <p:sp>
        <p:nvSpPr>
          <p:cNvPr id="6" name="Rectangle 4"/>
          <p:cNvSpPr>
            <a:spLocks noChangeArrowheads="1"/>
          </p:cNvSpPr>
          <p:nvPr/>
        </p:nvSpPr>
        <p:spPr bwMode="auto">
          <a:xfrm>
            <a:off x="74613" y="1709092"/>
            <a:ext cx="5217467"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“常规选项”命令，将出现“常规选项”对话框，如图</a:t>
            </a:r>
            <a:r>
              <a:rPr lang="en-US" altLang="zh-CN" sz="2100" dirty="0">
                <a:latin typeface="Arial" pitchFamily="34" charset="0"/>
                <a:ea typeface="黑体" pitchFamily="49" charset="-122"/>
              </a:rPr>
              <a:t>10-7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“过程”编辑框</a:t>
            </a:r>
          </a:p>
          <a:p>
            <a:r>
              <a:rPr lang="zh-CN" altLang="en-US" sz="2100" dirty="0" smtClean="0">
                <a:latin typeface="Arial" pitchFamily="34" charset="0"/>
                <a:ea typeface="黑体" pitchFamily="49" charset="-122"/>
              </a:rPr>
              <a:t>　　“过程”</a:t>
            </a:r>
            <a:r>
              <a:rPr lang="zh-CN" altLang="en-US" sz="2100" dirty="0">
                <a:latin typeface="Arial" pitchFamily="34" charset="0"/>
                <a:ea typeface="黑体" pitchFamily="49" charset="-122"/>
              </a:rPr>
              <a:t>编辑框用于为整个菜单指定一个公用的过程。如果有些菜单尚未设置任何命令或过程，就执行这个公用过程，这在调试菜单时非常有用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5569099" y="3933056"/>
            <a:ext cx="309634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10-7  “</a:t>
            </a:r>
            <a:r>
              <a:rPr lang="zh-CN" altLang="en-US" dirty="0">
                <a:solidFill>
                  <a:srgbClr val="FFFFFF"/>
                </a:solidFill>
                <a:latin typeface="Arial" pitchFamily="34" charset="0"/>
                <a:ea typeface="黑体" pitchFamily="49" charset="-122"/>
              </a:rPr>
              <a:t>常规选项”</a:t>
            </a:r>
            <a:r>
              <a:rPr lang="zh-CN" altLang="en-US" dirty="0" smtClean="0">
                <a:solidFill>
                  <a:srgbClr val="FFFFFF"/>
                </a:solidFill>
                <a:latin typeface="Arial" pitchFamily="34" charset="0"/>
                <a:ea typeface="黑体" pitchFamily="49" charset="-122"/>
              </a:rPr>
              <a:t>对话框</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036688"/>
            <a:ext cx="3631303"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ChangeArrowheads="1"/>
          </p:cNvSpPr>
          <p:nvPr/>
        </p:nvSpPr>
        <p:spPr bwMode="auto">
          <a:xfrm>
            <a:off x="74613" y="4077072"/>
            <a:ext cx="8997950" cy="2604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⑵“位置”框区</a:t>
            </a:r>
          </a:p>
          <a:p>
            <a:r>
              <a:rPr lang="zh-CN" altLang="en-US" sz="2100" dirty="0">
                <a:latin typeface="Arial" pitchFamily="34" charset="0"/>
                <a:ea typeface="黑体" pitchFamily="49" charset="-122"/>
              </a:rPr>
              <a:t>　　位置区有</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个选项按钮，用来指定用户定义的菜单与系统菜单的关系。</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“替换”选项：以用户定义的菜单替换系统菜单。</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“追加”选项：将用户定义的菜单添加到系统菜单右边。</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之前“选项：用来把用户定义的菜单插入到系统的某个菜单项的前面，选定该按钮后右边会出现一个用来指定菜单项的下拉列表框。</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④</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之后”选项：用来把用户定义的菜单插入到系统的某个菜单项的后面，选定该按钮后右边会出现一个用来指定菜单项的下拉列表框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656008937"/>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“菜单代码”框区</a:t>
            </a:r>
          </a:p>
          <a:p>
            <a:r>
              <a:rPr lang="zh-CN" altLang="en-US" sz="2100" dirty="0" smtClean="0">
                <a:latin typeface="Arial" pitchFamily="34" charset="0"/>
                <a:ea typeface="黑体" pitchFamily="49" charset="-122"/>
              </a:rPr>
              <a:t>　　该</a:t>
            </a:r>
            <a:r>
              <a:rPr lang="zh-CN" altLang="en-US" sz="2100" dirty="0">
                <a:latin typeface="Arial" pitchFamily="34" charset="0"/>
                <a:ea typeface="黑体" pitchFamily="49" charset="-122"/>
              </a:rPr>
              <a:t>区域有“设置”和“清理”两个复选框，无论选择哪一个，都会出现一个编辑窗口。</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设置</a:t>
            </a:r>
            <a:r>
              <a:rPr lang="zh-CN" altLang="en-US" sz="2100" dirty="0">
                <a:latin typeface="Arial" pitchFamily="34" charset="0"/>
                <a:ea typeface="黑体" pitchFamily="49" charset="-122"/>
              </a:rPr>
              <a:t>：供用户设置菜单程序的初始化代码，该</a:t>
            </a:r>
            <a:r>
              <a:rPr lang="zh-CN" altLang="en-US" sz="2100" dirty="0" smtClean="0">
                <a:latin typeface="Arial" pitchFamily="34" charset="0"/>
                <a:ea typeface="黑体" pitchFamily="49" charset="-122"/>
              </a:rPr>
              <a:t>代码放置在</a:t>
            </a:r>
            <a:r>
              <a:rPr lang="zh-CN" altLang="en-US" sz="2100" dirty="0">
                <a:latin typeface="Arial" pitchFamily="34" charset="0"/>
                <a:ea typeface="黑体" pitchFamily="49" charset="-122"/>
              </a:rPr>
              <a:t>菜单程序的前面，是菜单程序首先执行的代码，常用于设置数据环境、定义全局变量和数组等。</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清理</a:t>
            </a:r>
            <a:r>
              <a:rPr lang="zh-CN" altLang="en-US" sz="2100" dirty="0">
                <a:latin typeface="Arial" pitchFamily="34" charset="0"/>
                <a:ea typeface="黑体" pitchFamily="49" charset="-122"/>
              </a:rPr>
              <a:t>：供用户对菜单程序进行清理工作，这段程序放在菜单程序代码后面，在菜单显示出来之后执行。例如，如果设计应用程序的主菜单，应在清理代码中包含</a:t>
            </a:r>
            <a:r>
              <a:rPr lang="en-US" altLang="zh-CN" sz="2100" dirty="0">
                <a:latin typeface="Arial" pitchFamily="34" charset="0"/>
                <a:ea typeface="黑体" pitchFamily="49" charset="-122"/>
              </a:rPr>
              <a:t>EVENTS</a:t>
            </a:r>
            <a:r>
              <a:rPr lang="zh-CN" altLang="en-US" sz="2100" dirty="0">
                <a:latin typeface="Arial" pitchFamily="34" charset="0"/>
                <a:ea typeface="黑体" pitchFamily="49" charset="-122"/>
              </a:rPr>
              <a:t>命令，并为退出菜单系统的菜单命令指定一个</a:t>
            </a:r>
            <a:r>
              <a:rPr lang="en-US" altLang="zh-CN" sz="2100" dirty="0">
                <a:latin typeface="Arial" pitchFamily="34" charset="0"/>
                <a:ea typeface="黑体" pitchFamily="49" charset="-122"/>
              </a:rPr>
              <a:t>CLEAR EVENTS</a:t>
            </a:r>
            <a:r>
              <a:rPr lang="zh-CN" altLang="en-US" sz="2100" dirty="0">
                <a:latin typeface="Arial" pitchFamily="34" charset="0"/>
                <a:ea typeface="黑体" pitchFamily="49" charset="-122"/>
              </a:rPr>
              <a:t>命令，以保证应用程序的运行完整。</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“顶层表单”复选框</a:t>
            </a:r>
          </a:p>
          <a:p>
            <a:r>
              <a:rPr lang="zh-CN" altLang="en-US" sz="2100" dirty="0" smtClean="0">
                <a:latin typeface="Arial" pitchFamily="34" charset="0"/>
                <a:ea typeface="黑体" pitchFamily="49" charset="-122"/>
              </a:rPr>
              <a:t>　　表示</a:t>
            </a:r>
            <a:r>
              <a:rPr lang="zh-CN" altLang="en-US" sz="2100" dirty="0">
                <a:latin typeface="Arial" pitchFamily="34" charset="0"/>
                <a:ea typeface="黑体" pitchFamily="49" charset="-122"/>
              </a:rPr>
              <a:t>将定义的菜单添加到一个顶层表单里；未选时，则定义的菜单将作为应用程序的菜单</a:t>
            </a:r>
            <a:r>
              <a:rPr lang="zh-CN" altLang="en-US" sz="2100" dirty="0" smtClean="0">
                <a:latin typeface="Arial" pitchFamily="34" charset="0"/>
                <a:ea typeface="黑体" pitchFamily="49" charset="-122"/>
              </a:rPr>
              <a:t>。把</a:t>
            </a:r>
            <a:r>
              <a:rPr lang="zh-CN" altLang="en-US" sz="2100" dirty="0">
                <a:latin typeface="Arial" pitchFamily="34" charset="0"/>
                <a:ea typeface="黑体" pitchFamily="49" charset="-122"/>
              </a:rPr>
              <a:t>下拉式菜单添加到顶层表单的设计方法如下：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利用菜单设计器设计好一个下拉式菜单。</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在</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10-7</a:t>
            </a:r>
            <a:r>
              <a:rPr lang="zh-CN" altLang="en-US" sz="2100" dirty="0" smtClean="0">
                <a:latin typeface="Arial" pitchFamily="34" charset="0"/>
                <a:ea typeface="黑体" pitchFamily="49" charset="-122"/>
              </a:rPr>
              <a:t>对话框中，选定“顶层表单”</a:t>
            </a:r>
            <a:r>
              <a:rPr lang="zh-CN" altLang="en-US" sz="2100" dirty="0">
                <a:latin typeface="Arial" pitchFamily="34" charset="0"/>
                <a:ea typeface="黑体" pitchFamily="49" charset="-122"/>
              </a:rPr>
              <a:t>复选框。</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将表单的</a:t>
            </a:r>
            <a:r>
              <a:rPr lang="en-US" altLang="zh-CN" sz="2100" dirty="0" err="1">
                <a:latin typeface="Arial" pitchFamily="34" charset="0"/>
                <a:ea typeface="黑体" pitchFamily="49" charset="-122"/>
              </a:rPr>
              <a:t>ShowWindow</a:t>
            </a:r>
            <a:r>
              <a:rPr lang="zh-CN" altLang="en-US" sz="2100" dirty="0">
                <a:latin typeface="Arial" pitchFamily="34" charset="0"/>
                <a:ea typeface="黑体" pitchFamily="49" charset="-122"/>
              </a:rPr>
              <a:t>属性值设置为</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即顶层表单。</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在表单的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事件代码中应该有一条调用菜单程序的命令</a:t>
            </a:r>
            <a:r>
              <a:rPr lang="zh-CN" altLang="en-US" sz="2100" dirty="0" smtClean="0">
                <a:latin typeface="Arial" pitchFamily="34" charset="0"/>
                <a:ea typeface="黑体" pitchFamily="49" charset="-122"/>
              </a:rPr>
              <a:t>，格式</a:t>
            </a:r>
            <a:r>
              <a:rPr lang="zh-CN" altLang="en-US" sz="2100" dirty="0">
                <a:latin typeface="Arial" pitchFamily="34" charset="0"/>
                <a:ea typeface="黑体" pitchFamily="49" charset="-122"/>
              </a:rPr>
              <a:t>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err="1">
                <a:solidFill>
                  <a:srgbClr val="FFFF00"/>
                </a:solidFill>
                <a:latin typeface="Arial" pitchFamily="34" charset="0"/>
                <a:ea typeface="黑体" pitchFamily="49" charset="-122"/>
              </a:rPr>
              <a:t>menuProgramName.mpr</a:t>
            </a:r>
            <a:r>
              <a:rPr lang="en-US" altLang="zh-CN" sz="2100" dirty="0">
                <a:solidFill>
                  <a:srgbClr val="FFFF00"/>
                </a:solidFill>
                <a:latin typeface="Arial" pitchFamily="34" charset="0"/>
                <a:ea typeface="黑体" pitchFamily="49" charset="-122"/>
              </a:rPr>
              <a:t> with THIS [,</a:t>
            </a:r>
            <a:r>
              <a:rPr lang="en-US" altLang="zh-CN" sz="2100" dirty="0" err="1">
                <a:solidFill>
                  <a:srgbClr val="FFFF00"/>
                </a:solidFill>
                <a:latin typeface="Arial" pitchFamily="34" charset="0"/>
                <a:ea typeface="黑体" pitchFamily="49" charset="-122"/>
              </a:rPr>
              <a:t>menuName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en-US" altLang="zh-CN" sz="2100" dirty="0" smtClean="0">
                <a:latin typeface="Arial" pitchFamily="34" charset="0"/>
                <a:ea typeface="黑体" pitchFamily="49" charset="-122"/>
              </a:rPr>
              <a:t>THIS</a:t>
            </a:r>
            <a:r>
              <a:rPr lang="zh-CN" altLang="en-US" sz="2100" dirty="0">
                <a:latin typeface="Arial" pitchFamily="34" charset="0"/>
                <a:ea typeface="黑体" pitchFamily="49" charset="-122"/>
              </a:rPr>
              <a:t>表示当前表单对象的引用；</a:t>
            </a:r>
            <a:r>
              <a:rPr lang="en-US" altLang="zh-CN" sz="2100" dirty="0" err="1">
                <a:latin typeface="Arial" pitchFamily="34" charset="0"/>
                <a:ea typeface="黑体" pitchFamily="49" charset="-122"/>
              </a:rPr>
              <a:t>menuName</a:t>
            </a:r>
            <a:r>
              <a:rPr lang="zh-CN" altLang="en-US" sz="2100" dirty="0">
                <a:latin typeface="Arial" pitchFamily="34" charset="0"/>
                <a:ea typeface="黑体" pitchFamily="49" charset="-122"/>
              </a:rPr>
              <a:t>表示为这个下拉式菜单的菜单栏（条形菜单）指定一个内部名字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397338923"/>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916832"/>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10</a:t>
            </a:r>
            <a:r>
              <a:rPr lang="zh-CN" altLang="en-US" sz="5200" dirty="0" smtClean="0">
                <a:ea typeface="黑体" pitchFamily="49" charset="-122"/>
              </a:rPr>
              <a:t>章  菜单与工具栏</a:t>
            </a:r>
            <a:endParaRPr lang="zh-CN" altLang="en-US" sz="5200" dirty="0">
              <a:ea typeface="黑体" pitchFamily="49" charset="-122"/>
            </a:endParaRPr>
          </a:p>
        </p:txBody>
      </p:sp>
      <p:sp>
        <p:nvSpPr>
          <p:cNvPr id="361475" name="Text Box 3"/>
          <p:cNvSpPr txBox="1">
            <a:spLocks noChangeArrowheads="1"/>
          </p:cNvSpPr>
          <p:nvPr/>
        </p:nvSpPr>
        <p:spPr bwMode="auto">
          <a:xfrm>
            <a:off x="104775" y="3086819"/>
            <a:ext cx="8997950" cy="2138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Font typeface="Wingdings" pitchFamily="2" charset="2"/>
              <a:buChar char="l"/>
            </a:pPr>
            <a:r>
              <a:rPr lang="zh-CN" altLang="zh-CN" sz="2400" dirty="0">
                <a:ea typeface="黑体" pitchFamily="49" charset="-122"/>
              </a:rPr>
              <a:t>掌握利用菜单设计器设计菜单的基本步骤。</a:t>
            </a:r>
          </a:p>
          <a:p>
            <a:pPr marL="1085850" lvl="1" indent="-342900" fontAlgn="ctr">
              <a:buFont typeface="Wingdings" pitchFamily="2" charset="2"/>
              <a:buChar char="l"/>
            </a:pPr>
            <a:r>
              <a:rPr lang="zh-CN" altLang="zh-CN" sz="2400" dirty="0">
                <a:ea typeface="黑体" pitchFamily="49" charset="-122"/>
              </a:rPr>
              <a:t>熟练掌握下拉式菜单的设计方法。</a:t>
            </a:r>
          </a:p>
          <a:p>
            <a:pPr marL="1085850" lvl="1" indent="-342900" fontAlgn="ctr">
              <a:buFont typeface="Wingdings" pitchFamily="2" charset="2"/>
              <a:buChar char="l"/>
            </a:pPr>
            <a:r>
              <a:rPr lang="zh-CN" altLang="zh-CN" sz="2400" dirty="0">
                <a:ea typeface="黑体" pitchFamily="49" charset="-122"/>
              </a:rPr>
              <a:t>了解和熟悉快速菜单的概念和建立方法。</a:t>
            </a:r>
          </a:p>
          <a:p>
            <a:pPr marL="1085850" lvl="1" indent="-342900" fontAlgn="ctr">
              <a:buFont typeface="Wingdings" pitchFamily="2" charset="2"/>
              <a:buChar char="l"/>
            </a:pPr>
            <a:r>
              <a:rPr lang="zh-CN" altLang="zh-CN" sz="2400" dirty="0">
                <a:ea typeface="黑体" pitchFamily="49" charset="-122"/>
              </a:rPr>
              <a:t>了解自定义工具栏的设计和使用。</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1310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⑤</a:t>
            </a:r>
            <a:r>
              <a:rPr lang="zh-CN" altLang="en-US" sz="2100" dirty="0">
                <a:latin typeface="Arial" pitchFamily="34" charset="0"/>
                <a:ea typeface="黑体" pitchFamily="49" charset="-122"/>
              </a:rPr>
              <a:t>在表单的</a:t>
            </a:r>
            <a:r>
              <a:rPr lang="en-US" altLang="zh-CN" sz="2100" dirty="0">
                <a:latin typeface="Arial" pitchFamily="34" charset="0"/>
                <a:ea typeface="黑体" pitchFamily="49" charset="-122"/>
              </a:rPr>
              <a:t>DESTROY</a:t>
            </a:r>
            <a:r>
              <a:rPr lang="zh-CN" altLang="en-US" sz="2100" dirty="0">
                <a:latin typeface="Arial" pitchFamily="34" charset="0"/>
                <a:ea typeface="黑体" pitchFamily="49" charset="-122"/>
              </a:rPr>
              <a:t>事件代码中添加清除菜单的命令，其作用是关闭表单时能一并清除菜单，释放其占用的内存空间。命令格式如下：</a:t>
            </a:r>
          </a:p>
          <a:p>
            <a:r>
              <a:rPr lang="en-US" altLang="zh-CN" sz="2100" dirty="0" smtClean="0">
                <a:latin typeface="Arial" pitchFamily="34" charset="0"/>
                <a:ea typeface="黑体" pitchFamily="49" charset="-122"/>
              </a:rPr>
              <a:t>       RELEASE </a:t>
            </a:r>
            <a:r>
              <a:rPr lang="en-US" altLang="zh-CN" sz="2100" dirty="0">
                <a:latin typeface="Arial" pitchFamily="34" charset="0"/>
                <a:ea typeface="黑体" pitchFamily="49" charset="-122"/>
              </a:rPr>
              <a:t>MENU </a:t>
            </a:r>
            <a:r>
              <a:rPr lang="en-US" altLang="zh-CN" sz="2100" dirty="0" err="1">
                <a:latin typeface="Arial" pitchFamily="34" charset="0"/>
                <a:ea typeface="黑体" pitchFamily="49" charset="-122"/>
              </a:rPr>
              <a:t>menuName</a:t>
            </a:r>
            <a:r>
              <a:rPr lang="en-US" altLang="zh-CN" sz="2100" dirty="0">
                <a:latin typeface="Arial" pitchFamily="34" charset="0"/>
                <a:ea typeface="黑体" pitchFamily="49" charset="-122"/>
              </a:rPr>
              <a:t> [EXTENDED]</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EXTENDED</a:t>
            </a:r>
            <a:r>
              <a:rPr lang="zh-CN" altLang="en-US" sz="2100" dirty="0" smtClean="0">
                <a:latin typeface="Arial" pitchFamily="34" charset="0"/>
                <a:ea typeface="黑体" pitchFamily="49" charset="-122"/>
              </a:rPr>
              <a:t>表清除</a:t>
            </a:r>
            <a:r>
              <a:rPr lang="zh-CN" altLang="en-US" sz="2100" dirty="0">
                <a:latin typeface="Arial" pitchFamily="34" charset="0"/>
                <a:ea typeface="黑体" pitchFamily="49" charset="-122"/>
              </a:rPr>
              <a:t>菜单栏</a:t>
            </a:r>
            <a:r>
              <a:rPr lang="zh-CN" altLang="en-US" sz="2100" dirty="0" smtClean="0">
                <a:latin typeface="Arial" pitchFamily="34" charset="0"/>
                <a:ea typeface="黑体" pitchFamily="49" charset="-122"/>
              </a:rPr>
              <a:t>时，一起</a:t>
            </a:r>
            <a:r>
              <a:rPr lang="zh-CN" altLang="en-US" sz="2100" dirty="0">
                <a:latin typeface="Arial" pitchFamily="34" charset="0"/>
                <a:ea typeface="黑体" pitchFamily="49" charset="-122"/>
              </a:rPr>
              <a:t>清除其下属的所有子菜单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5568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．“菜单选项”命令</a:t>
            </a:r>
          </a:p>
        </p:txBody>
      </p:sp>
      <p:sp>
        <p:nvSpPr>
          <p:cNvPr id="4" name="Rectangle 4"/>
          <p:cNvSpPr>
            <a:spLocks noChangeArrowheads="1"/>
          </p:cNvSpPr>
          <p:nvPr/>
        </p:nvSpPr>
        <p:spPr bwMode="auto">
          <a:xfrm>
            <a:off x="74613" y="1988839"/>
            <a:ext cx="5001443" cy="3403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“显示”菜单，单击“菜单选项”命令，出现“菜单选项”对话框，如图</a:t>
            </a:r>
            <a:r>
              <a:rPr lang="en-US" altLang="zh-CN" sz="2100" dirty="0">
                <a:latin typeface="Arial" pitchFamily="34" charset="0"/>
                <a:ea typeface="黑体" pitchFamily="49" charset="-122"/>
              </a:rPr>
              <a:t>10-8</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该对话框的过程编辑框中可以为相应的子菜单中的菜单项编写公共的过程，适用于子菜单中尚未设置过任何命令或过程的菜单项。也可以单击“编辑”按钮，在出现的过程编辑窗口中键入过程代码。</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10-1】  </a:t>
            </a:r>
            <a:r>
              <a:rPr lang="zh-CN" altLang="en-US" sz="2100" dirty="0">
                <a:latin typeface="Arial" pitchFamily="34" charset="0"/>
                <a:ea typeface="黑体" pitchFamily="49" charset="-122"/>
              </a:rPr>
              <a:t>使用菜单设计器建立如图</a:t>
            </a:r>
            <a:r>
              <a:rPr lang="en-US" altLang="zh-CN" sz="2100" dirty="0">
                <a:latin typeface="Arial" pitchFamily="34" charset="0"/>
                <a:ea typeface="黑体" pitchFamily="49" charset="-122"/>
              </a:rPr>
              <a:t>10-9</a:t>
            </a:r>
            <a:r>
              <a:rPr lang="zh-CN" altLang="en-US" sz="2100" dirty="0">
                <a:latin typeface="Arial" pitchFamily="34" charset="0"/>
                <a:ea typeface="黑体" pitchFamily="49" charset="-122"/>
              </a:rPr>
              <a:t>所示的菜单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5616564" y="3736504"/>
            <a:ext cx="3024337"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10-8  “</a:t>
            </a:r>
            <a:r>
              <a:rPr lang="zh-CN" altLang="en-US" dirty="0">
                <a:solidFill>
                  <a:srgbClr val="FFFFFF"/>
                </a:solidFill>
                <a:latin typeface="Arial" pitchFamily="34" charset="0"/>
                <a:ea typeface="黑体" pitchFamily="49" charset="-122"/>
              </a:rPr>
              <a:t>菜单选项”对话框</a:t>
            </a:r>
          </a:p>
        </p:txBody>
      </p:sp>
      <p:sp>
        <p:nvSpPr>
          <p:cNvPr id="6" name="矩形 5"/>
          <p:cNvSpPr/>
          <p:nvPr/>
        </p:nvSpPr>
        <p:spPr>
          <a:xfrm>
            <a:off x="781181" y="6195772"/>
            <a:ext cx="381146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10-9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11-1</a:t>
            </a:r>
            <a:r>
              <a:rPr lang="zh-CN" altLang="en-US" dirty="0">
                <a:solidFill>
                  <a:srgbClr val="FFFFFF"/>
                </a:solidFill>
                <a:latin typeface="Arial" pitchFamily="34" charset="0"/>
                <a:ea typeface="黑体" pitchFamily="49" charset="-122"/>
              </a:rPr>
              <a:t>定义菜单栏与子菜单</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777954"/>
            <a:ext cx="3385275" cy="192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5334" y="4963360"/>
            <a:ext cx="273252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563" y="5609254"/>
            <a:ext cx="408000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1874298"/>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091649"/>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10.3.1  </a:t>
            </a:r>
            <a:r>
              <a:rPr lang="zh-CN" altLang="en-US" sz="2200" dirty="0">
                <a:ea typeface="黑体" pitchFamily="49" charset="-122"/>
              </a:rPr>
              <a:t>打开快捷菜单设计器</a:t>
            </a:r>
          </a:p>
        </p:txBody>
      </p:sp>
      <p:sp>
        <p:nvSpPr>
          <p:cNvPr id="363523" name="Rectangle 3"/>
          <p:cNvSpPr>
            <a:spLocks noChangeArrowheads="1"/>
          </p:cNvSpPr>
          <p:nvPr/>
        </p:nvSpPr>
        <p:spPr bwMode="auto">
          <a:xfrm>
            <a:off x="74613" y="1894181"/>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10.3  </a:t>
            </a:r>
            <a:r>
              <a:rPr lang="zh-CN" altLang="en-US" sz="2400" dirty="0">
                <a:latin typeface="黑体" pitchFamily="49" charset="-122"/>
                <a:ea typeface="黑体" pitchFamily="49" charset="-122"/>
              </a:rPr>
              <a:t>快捷菜单的设计</a:t>
            </a:r>
          </a:p>
        </p:txBody>
      </p:sp>
      <p:sp>
        <p:nvSpPr>
          <p:cNvPr id="363524" name="Rectangle 4"/>
          <p:cNvSpPr>
            <a:spLocks noChangeArrowheads="1"/>
          </p:cNvSpPr>
          <p:nvPr/>
        </p:nvSpPr>
        <p:spPr bwMode="auto">
          <a:xfrm>
            <a:off x="74613" y="2375538"/>
            <a:ext cx="8997950" cy="666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快捷</a:t>
            </a:r>
            <a:r>
              <a:rPr lang="zh-CN" altLang="en-US" sz="2100" dirty="0">
                <a:latin typeface="Arial" pitchFamily="34" charset="0"/>
                <a:ea typeface="黑体" pitchFamily="49" charset="-122"/>
              </a:rPr>
              <a:t>菜单实际上是一个弹出式菜单，或者由几个级联的弹出式菜单所组成。创建快捷菜单的基本过程如下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188640"/>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P439</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10-2】  </a:t>
            </a:r>
            <a:r>
              <a:rPr lang="zh-CN" altLang="en-US" sz="2100" dirty="0">
                <a:latin typeface="Arial" pitchFamily="34" charset="0"/>
                <a:ea typeface="黑体" pitchFamily="49" charset="-122"/>
              </a:rPr>
              <a:t>将例</a:t>
            </a:r>
            <a:r>
              <a:rPr lang="en-US" altLang="zh-CN" sz="2100" dirty="0">
                <a:latin typeface="Arial" pitchFamily="34" charset="0"/>
                <a:ea typeface="黑体" pitchFamily="49" charset="-122"/>
              </a:rPr>
              <a:t>10-1</a:t>
            </a:r>
            <a:r>
              <a:rPr lang="zh-CN" altLang="en-US" sz="2100" dirty="0">
                <a:latin typeface="Arial" pitchFamily="34" charset="0"/>
                <a:ea typeface="黑体" pitchFamily="49" charset="-122"/>
              </a:rPr>
              <a:t>所设计的菜单添加到一个表单中，该表单称为顶层表单，所形成菜单称为</a:t>
            </a:r>
            <a:r>
              <a:rPr lang="en-US" altLang="zh-CN" sz="2100" dirty="0">
                <a:latin typeface="Arial" pitchFamily="34" charset="0"/>
                <a:ea typeface="黑体" pitchFamily="49" charset="-122"/>
              </a:rPr>
              <a:t>SDI</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Single-Document Interface Application</a:t>
            </a:r>
            <a:r>
              <a:rPr lang="zh-CN" altLang="en-US" sz="2100" dirty="0">
                <a:latin typeface="Arial" pitchFamily="34" charset="0"/>
                <a:ea typeface="黑体" pitchFamily="49" charset="-122"/>
              </a:rPr>
              <a:t>）菜单。</a:t>
            </a: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操作步骤，参见</a:t>
            </a:r>
            <a:r>
              <a:rPr lang="en-US" altLang="zh-CN" sz="2100" dirty="0" smtClean="0">
                <a:latin typeface="Arial" pitchFamily="34" charset="0"/>
                <a:ea typeface="黑体" pitchFamily="49" charset="-122"/>
              </a:rPr>
              <a:t>P441</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4"/>
          <p:cNvSpPr>
            <a:spLocks noChangeArrowheads="1"/>
          </p:cNvSpPr>
          <p:nvPr/>
        </p:nvSpPr>
        <p:spPr bwMode="auto">
          <a:xfrm>
            <a:off x="74613" y="3501008"/>
            <a:ext cx="6153571" cy="3255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打开快捷菜单设计器，用户可以使用下面的</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种方法：</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打开“文件”菜单，或在常用工具栏单击“新建”按钮 ，打开“新建”对话框。单出“菜单”项后，再单击“新建文件”命令按钮，在弹出的“新建菜单”对话框，单击“快捷菜单”按钮，如图</a:t>
            </a:r>
            <a:r>
              <a:rPr lang="en-US" altLang="zh-CN" sz="2100" dirty="0">
                <a:latin typeface="Arial" pitchFamily="34" charset="0"/>
                <a:ea typeface="黑体" pitchFamily="49" charset="-122"/>
              </a:rPr>
              <a:t>10-16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在命令窗口中输入命令：</a:t>
            </a:r>
            <a:r>
              <a:rPr lang="en-US" altLang="zh-CN" sz="2100" dirty="0">
                <a:latin typeface="Arial" pitchFamily="34" charset="0"/>
                <a:ea typeface="黑体" pitchFamily="49" charset="-122"/>
              </a:rPr>
              <a:t>MODIFY MENU </a:t>
            </a:r>
            <a:r>
              <a:rPr lang="en-US" altLang="zh-CN" sz="2100" dirty="0" err="1">
                <a:latin typeface="Arial" pitchFamily="34" charset="0"/>
                <a:ea typeface="黑体" pitchFamily="49" charset="-122"/>
              </a:rPr>
              <a:t>menuFileName</a:t>
            </a:r>
            <a:r>
              <a:rPr lang="zh-CN" altLang="en-US" sz="2100" dirty="0">
                <a:latin typeface="Arial" pitchFamily="34" charset="0"/>
                <a:ea typeface="黑体" pitchFamily="49" charset="-122"/>
              </a:rPr>
              <a:t>，在弹出的“新建菜单”对话框，单击“快捷菜单”按钮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6444208" y="5877272"/>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10-16  “</a:t>
            </a:r>
            <a:r>
              <a:rPr lang="zh-CN" altLang="en-US" dirty="0">
                <a:solidFill>
                  <a:srgbClr val="FFFFFF"/>
                </a:solidFill>
                <a:latin typeface="Arial" pitchFamily="34" charset="0"/>
                <a:ea typeface="黑体" pitchFamily="49" charset="-122"/>
              </a:rPr>
              <a:t>新建菜单”对话框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199" y="3547506"/>
            <a:ext cx="2143092"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381030"/>
      </p:ext>
    </p:extLst>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5145459"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在创建一个新菜单文件时，打开</a:t>
            </a:r>
            <a:r>
              <a:rPr lang="zh-CN" altLang="en-US" sz="2100" dirty="0" smtClean="0">
                <a:latin typeface="Arial" pitchFamily="34" charset="0"/>
                <a:ea typeface="黑体" pitchFamily="49" charset="-122"/>
              </a:rPr>
              <a:t>“菜单”</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“快捷菜单”</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上面</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种方法的任意一种，都将打开如图</a:t>
            </a:r>
            <a:r>
              <a:rPr lang="en-US" altLang="zh-CN" sz="2100" dirty="0">
                <a:latin typeface="Arial" pitchFamily="34" charset="0"/>
                <a:ea typeface="黑体" pitchFamily="49" charset="-122"/>
              </a:rPr>
              <a:t>10-17</a:t>
            </a:r>
            <a:r>
              <a:rPr lang="zh-CN" altLang="en-US" sz="2100" dirty="0">
                <a:latin typeface="Arial" pitchFamily="34" charset="0"/>
                <a:ea typeface="黑体" pitchFamily="49" charset="-122"/>
              </a:rPr>
              <a:t>所示的快捷菜单设计器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5724128" y="1763564"/>
            <a:ext cx="253193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10-17  </a:t>
            </a:r>
            <a:r>
              <a:rPr lang="zh-CN" altLang="en-US" dirty="0">
                <a:solidFill>
                  <a:srgbClr val="FFFFFF"/>
                </a:solidFill>
                <a:latin typeface="Arial" pitchFamily="34" charset="0"/>
                <a:ea typeface="黑体" pitchFamily="49" charset="-122"/>
              </a:rPr>
              <a:t>定义快捷菜单</a:t>
            </a:r>
          </a:p>
        </p:txBody>
      </p:sp>
      <p:sp>
        <p:nvSpPr>
          <p:cNvPr id="4" name="Rectangle 4"/>
          <p:cNvSpPr>
            <a:spLocks noChangeArrowheads="1"/>
          </p:cNvSpPr>
          <p:nvPr/>
        </p:nvSpPr>
        <p:spPr bwMode="auto">
          <a:xfrm>
            <a:off x="74613" y="2132856"/>
            <a:ext cx="8997950" cy="295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定义</a:t>
            </a:r>
            <a:r>
              <a:rPr lang="zh-CN" altLang="en-US" sz="2100" dirty="0">
                <a:latin typeface="Arial" pitchFamily="34" charset="0"/>
                <a:ea typeface="黑体" pitchFamily="49" charset="-122"/>
              </a:rPr>
              <a:t>好的快捷菜单只是生成了菜单本身，要实现快捷菜单各项动作还需要编写代码。</a:t>
            </a:r>
            <a:r>
              <a:rPr lang="zh-CN" altLang="en-US" sz="2100" dirty="0" smtClean="0">
                <a:latin typeface="Arial" pitchFamily="34" charset="0"/>
                <a:ea typeface="黑体" pitchFamily="49" charset="-122"/>
              </a:rPr>
              <a:t>下面以</a:t>
            </a:r>
            <a:r>
              <a:rPr lang="zh-CN" altLang="en-US" sz="2100" dirty="0">
                <a:latin typeface="Arial" pitchFamily="34" charset="0"/>
                <a:ea typeface="黑体" pitchFamily="49" charset="-122"/>
              </a:rPr>
              <a:t>一个具体的实体说明如何编写实现功能的程序代码。</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10-3】  </a:t>
            </a:r>
            <a:r>
              <a:rPr lang="zh-CN" altLang="en-US" sz="2100" dirty="0">
                <a:latin typeface="Arial" pitchFamily="34" charset="0"/>
                <a:ea typeface="黑体" pitchFamily="49" charset="-122"/>
              </a:rPr>
              <a:t>创建一个具有“剪切”、“复制”、“粘贴”和“选择性粘贴”功能的快捷菜单，供浏览“</a:t>
            </a:r>
            <a:r>
              <a:rPr lang="en-US" altLang="zh-CN" sz="2100" dirty="0">
                <a:latin typeface="Arial" pitchFamily="34" charset="0"/>
                <a:ea typeface="黑体" pitchFamily="49" charset="-122"/>
              </a:rPr>
              <a:t>XSQK.DBF”</a:t>
            </a:r>
            <a:r>
              <a:rPr lang="zh-CN" altLang="en-US" sz="2100" dirty="0">
                <a:latin typeface="Arial" pitchFamily="34" charset="0"/>
                <a:ea typeface="黑体" pitchFamily="49" charset="-122"/>
              </a:rPr>
              <a:t>表时“剪切”、“复制”、“粘贴”和“选择性粘贴”数据使用。程序实际运行效果如图</a:t>
            </a:r>
            <a:r>
              <a:rPr lang="en-US" altLang="zh-CN" sz="2100" dirty="0">
                <a:latin typeface="Arial" pitchFamily="34" charset="0"/>
                <a:ea typeface="黑体" pitchFamily="49" charset="-122"/>
              </a:rPr>
              <a:t>10-18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P443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10-4】  </a:t>
            </a:r>
            <a:r>
              <a:rPr lang="zh-CN" altLang="en-US" sz="2100" dirty="0">
                <a:latin typeface="Arial" pitchFamily="34" charset="0"/>
                <a:ea typeface="黑体" pitchFamily="49" charset="-122"/>
              </a:rPr>
              <a:t>将例</a:t>
            </a:r>
            <a:r>
              <a:rPr lang="en-US" altLang="zh-CN" sz="2100" dirty="0">
                <a:latin typeface="Arial" pitchFamily="34" charset="0"/>
                <a:ea typeface="黑体" pitchFamily="49" charset="-122"/>
              </a:rPr>
              <a:t>10-3</a:t>
            </a:r>
            <a:r>
              <a:rPr lang="zh-CN" altLang="en-US" sz="2100" dirty="0">
                <a:latin typeface="Arial" pitchFamily="34" charset="0"/>
                <a:ea typeface="黑体" pitchFamily="49" charset="-122"/>
              </a:rPr>
              <a:t>所创建的快捷菜单，添加一个表单中，如图</a:t>
            </a:r>
            <a:r>
              <a:rPr lang="en-US" altLang="zh-CN" sz="2100" dirty="0">
                <a:latin typeface="Arial" pitchFamily="34" charset="0"/>
                <a:ea typeface="黑体" pitchFamily="49" charset="-122"/>
              </a:rPr>
              <a:t>10-20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。要求</a:t>
            </a:r>
            <a:r>
              <a:rPr lang="zh-CN" altLang="en-US" sz="2100" dirty="0">
                <a:latin typeface="Arial" pitchFamily="34" charset="0"/>
                <a:ea typeface="黑体" pitchFamily="49" charset="-122"/>
              </a:rPr>
              <a:t>，在两个框中可使用快捷菜单进行复制与粘贴</a:t>
            </a:r>
          </a:p>
          <a:p>
            <a:r>
              <a:rPr lang="zh-CN" altLang="en-US" sz="2100" dirty="0" smtClean="0">
                <a:latin typeface="Arial" pitchFamily="34" charset="0"/>
                <a:ea typeface="黑体" pitchFamily="49" charset="-122"/>
              </a:rPr>
              <a:t>　　操作步骤，参见</a:t>
            </a:r>
            <a:r>
              <a:rPr lang="en-US" altLang="zh-CN" sz="2100" dirty="0" smtClean="0">
                <a:latin typeface="Arial" pitchFamily="34" charset="0"/>
                <a:ea typeface="黑体" pitchFamily="49" charset="-122"/>
              </a:rPr>
              <a:t>P443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2"/>
          <p:cNvSpPr>
            <a:spLocks noChangeArrowheads="1"/>
          </p:cNvSpPr>
          <p:nvPr/>
        </p:nvSpPr>
        <p:spPr bwMode="auto">
          <a:xfrm>
            <a:off x="74613" y="1700808"/>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10.3.2  </a:t>
            </a:r>
            <a:r>
              <a:rPr lang="zh-CN" altLang="en-US" sz="2200" dirty="0">
                <a:ea typeface="黑体" pitchFamily="49" charset="-122"/>
              </a:rPr>
              <a:t>为快捷菜单编写代码</a:t>
            </a:r>
          </a:p>
        </p:txBody>
      </p:sp>
      <p:sp>
        <p:nvSpPr>
          <p:cNvPr id="6" name="矩形 5"/>
          <p:cNvSpPr/>
          <p:nvPr/>
        </p:nvSpPr>
        <p:spPr>
          <a:xfrm>
            <a:off x="1115616" y="5655148"/>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10-18  </a:t>
            </a:r>
            <a:r>
              <a:rPr lang="zh-CN" altLang="en-US" dirty="0">
                <a:solidFill>
                  <a:srgbClr val="FFFFFF"/>
                </a:solidFill>
                <a:latin typeface="Arial" pitchFamily="34" charset="0"/>
                <a:ea typeface="黑体" pitchFamily="49" charset="-122"/>
              </a:rPr>
              <a:t>快捷菜单在浏览数据表时的应用</a:t>
            </a:r>
            <a:endParaRPr lang="en-US" altLang="zh-CN" dirty="0">
              <a:solidFill>
                <a:srgbClr val="FFFFFF"/>
              </a:solidFill>
              <a:latin typeface="Arial" pitchFamily="34" charset="0"/>
              <a:ea typeface="黑体" pitchFamily="49" charset="-122"/>
            </a:endParaRPr>
          </a:p>
        </p:txBody>
      </p:sp>
      <p:sp>
        <p:nvSpPr>
          <p:cNvPr id="7" name="矩形 6"/>
          <p:cNvSpPr/>
          <p:nvPr/>
        </p:nvSpPr>
        <p:spPr>
          <a:xfrm>
            <a:off x="4963467" y="6497667"/>
            <a:ext cx="267595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10-20  </a:t>
            </a:r>
            <a:r>
              <a:rPr lang="zh-CN" altLang="en-US" dirty="0">
                <a:solidFill>
                  <a:srgbClr val="FFFFFF"/>
                </a:solidFill>
                <a:latin typeface="Arial" pitchFamily="34" charset="0"/>
                <a:ea typeface="黑体" pitchFamily="49" charset="-122"/>
              </a:rPr>
              <a:t>使用快捷菜单</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4358" y="125852"/>
            <a:ext cx="3460300"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742" y="4725144"/>
            <a:ext cx="3095009"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377" y="5013176"/>
            <a:ext cx="2875936" cy="14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7">
            <a:hlinkClick r:id="rId5"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1913580723"/>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10.1  </a:t>
            </a:r>
            <a:r>
              <a:rPr lang="zh-CN" altLang="en-US" sz="2400" dirty="0">
                <a:ea typeface="黑体" pitchFamily="49" charset="-122"/>
              </a:rPr>
              <a:t>设计菜单的一般步骤</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10.2  “</a:t>
            </a:r>
            <a:r>
              <a:rPr lang="zh-CN" altLang="en-US" sz="2400" dirty="0">
                <a:ea typeface="黑体" pitchFamily="49" charset="-122"/>
              </a:rPr>
              <a:t>菜单设计器”简介</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10.3  </a:t>
            </a:r>
            <a:r>
              <a:rPr lang="zh-CN" altLang="en-US" sz="2400" dirty="0">
                <a:ea typeface="黑体" pitchFamily="49" charset="-122"/>
              </a:rPr>
              <a:t>快捷菜单的设计</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10.4  </a:t>
            </a:r>
            <a:r>
              <a:rPr lang="zh-CN" altLang="en-US" sz="2400" dirty="0">
                <a:ea typeface="黑体" pitchFamily="49" charset="-122"/>
              </a:rPr>
              <a:t>自定义工具栏*	</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Menu</a:t>
            </a:r>
            <a:r>
              <a:rPr lang="zh-CN" altLang="en-US" sz="2100" dirty="0">
                <a:latin typeface="Arial" pitchFamily="34" charset="0"/>
                <a:ea typeface="黑体" pitchFamily="49" charset="-122"/>
              </a:rPr>
              <a:t>），在国家科学词汇中称为选单，是应用程序与用户之间的接口，它能为用户的操作提供方便并迅速地使用应用程序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Visual FoxPro </a:t>
            </a:r>
            <a:r>
              <a:rPr lang="zh-CN" altLang="en-US" sz="2100" dirty="0" smtClean="0">
                <a:latin typeface="Arial" pitchFamily="34" charset="0"/>
                <a:ea typeface="黑体" pitchFamily="49" charset="-122"/>
              </a:rPr>
              <a:t>系统中的“菜单设计器”</a:t>
            </a:r>
            <a:r>
              <a:rPr lang="zh-CN" altLang="en-US" sz="2100" dirty="0">
                <a:latin typeface="Arial" pitchFamily="34" charset="0"/>
                <a:ea typeface="黑体" pitchFamily="49" charset="-122"/>
              </a:rPr>
              <a:t>可以添加新的菜单选项到</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的系统菜单中，可以重新定制已有的</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系统菜单，也可以创建一个全新的自定义菜单，以替代</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的系统菜单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2996952"/>
            <a:ext cx="8997950" cy="333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的类型如图</a:t>
            </a:r>
            <a:r>
              <a:rPr lang="en-US" altLang="zh-CN" sz="2100" dirty="0">
                <a:latin typeface="Arial" pitchFamily="34" charset="0"/>
                <a:ea typeface="黑体" pitchFamily="49" charset="-122"/>
              </a:rPr>
              <a:t>10-1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2"/>
          <p:cNvSpPr>
            <a:spLocks noChangeArrowheads="1"/>
          </p:cNvSpPr>
          <p:nvPr/>
        </p:nvSpPr>
        <p:spPr bwMode="auto">
          <a:xfrm>
            <a:off x="74613" y="2516910"/>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10.1.1  </a:t>
            </a:r>
            <a:r>
              <a:rPr lang="zh-CN" altLang="en-US" sz="2200" dirty="0">
                <a:ea typeface="黑体" pitchFamily="49" charset="-122"/>
              </a:rPr>
              <a:t>菜单的类型</a:t>
            </a:r>
          </a:p>
        </p:txBody>
      </p:sp>
      <p:sp>
        <p:nvSpPr>
          <p:cNvPr id="5" name="Rectangle 3"/>
          <p:cNvSpPr>
            <a:spLocks noChangeArrowheads="1"/>
          </p:cNvSpPr>
          <p:nvPr/>
        </p:nvSpPr>
        <p:spPr bwMode="auto">
          <a:xfrm>
            <a:off x="74613" y="1964867"/>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10.1  </a:t>
            </a:r>
            <a:r>
              <a:rPr lang="zh-CN" altLang="en-US" sz="2400" dirty="0">
                <a:latin typeface="黑体" pitchFamily="49" charset="-122"/>
                <a:ea typeface="黑体" pitchFamily="49" charset="-122"/>
              </a:rPr>
              <a:t>设计菜单的一般步骤</a:t>
            </a:r>
          </a:p>
        </p:txBody>
      </p:sp>
      <p:sp>
        <p:nvSpPr>
          <p:cNvPr id="6" name="矩形 5"/>
          <p:cNvSpPr/>
          <p:nvPr/>
        </p:nvSpPr>
        <p:spPr>
          <a:xfrm>
            <a:off x="3558195" y="6381328"/>
            <a:ext cx="2030785"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10-1  </a:t>
            </a:r>
            <a:r>
              <a:rPr lang="zh-CN" altLang="en-US" dirty="0">
                <a:solidFill>
                  <a:srgbClr val="FFFFFF"/>
                </a:solidFill>
                <a:latin typeface="Arial" pitchFamily="34" charset="0"/>
                <a:ea typeface="黑体" pitchFamily="49" charset="-122"/>
              </a:rPr>
              <a:t>菜单类型</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1311" y="3501008"/>
            <a:ext cx="5524551" cy="28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5650253"/>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4" name="Rectangle 4"/>
          <p:cNvSpPr>
            <a:spLocks noChangeArrowheads="1"/>
          </p:cNvSpPr>
          <p:nvPr/>
        </p:nvSpPr>
        <p:spPr bwMode="auto">
          <a:xfrm>
            <a:off x="74613" y="603052"/>
            <a:ext cx="8997950" cy="1343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a:t>
            </a:r>
            <a:r>
              <a:rPr lang="zh-CN" altLang="en-US" sz="2100" dirty="0">
                <a:latin typeface="Arial" pitchFamily="34" charset="0"/>
                <a:ea typeface="黑体" pitchFamily="49" charset="-122"/>
              </a:rPr>
              <a:t>栏（</a:t>
            </a:r>
            <a:r>
              <a:rPr lang="en-US" altLang="zh-CN" sz="2100" dirty="0">
                <a:latin typeface="Arial" pitchFamily="34" charset="0"/>
                <a:ea typeface="黑体" pitchFamily="49" charset="-122"/>
              </a:rPr>
              <a:t>Menu bar</a:t>
            </a:r>
            <a:r>
              <a:rPr lang="zh-CN" altLang="en-US" sz="2100" dirty="0">
                <a:latin typeface="Arial" pitchFamily="34" charset="0"/>
                <a:ea typeface="黑体" pitchFamily="49" charset="-122"/>
              </a:rPr>
              <a:t>），或条形菜单，也称为主菜单。是指菜单以条形式、水平地放置在屏幕顶部或顶层表单的上部所构成的菜单条，常称为主菜单，菜单栏通常由若干菜单选项所组成。菜单栏一般需要为菜单项指定一个标题，这是显示给用户看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1667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．菜单栏</a:t>
            </a:r>
          </a:p>
        </p:txBody>
      </p:sp>
      <p:sp>
        <p:nvSpPr>
          <p:cNvPr id="6" name="Rectangle 3"/>
          <p:cNvSpPr>
            <a:spLocks noChangeArrowheads="1"/>
          </p:cNvSpPr>
          <p:nvPr/>
        </p:nvSpPr>
        <p:spPr bwMode="auto">
          <a:xfrm>
            <a:off x="74613" y="2072709"/>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．弹出式菜单</a:t>
            </a:r>
          </a:p>
        </p:txBody>
      </p:sp>
      <p:sp>
        <p:nvSpPr>
          <p:cNvPr id="7" name="Rectangle 4"/>
          <p:cNvSpPr>
            <a:spLocks noChangeArrowheads="1"/>
          </p:cNvSpPr>
          <p:nvPr/>
        </p:nvSpPr>
        <p:spPr bwMode="auto">
          <a:xfrm>
            <a:off x="74613" y="2559089"/>
            <a:ext cx="8997950" cy="1318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弹出式</a:t>
            </a:r>
            <a:r>
              <a:rPr lang="zh-CN" altLang="en-US" sz="2100" dirty="0">
                <a:latin typeface="Arial" pitchFamily="34" charset="0"/>
                <a:ea typeface="黑体" pitchFamily="49" charset="-122"/>
              </a:rPr>
              <a:t>菜单（</a:t>
            </a:r>
            <a:r>
              <a:rPr lang="en-US" altLang="zh-CN" sz="2100" dirty="0" err="1">
                <a:latin typeface="Arial" pitchFamily="34" charset="0"/>
                <a:ea typeface="黑体" pitchFamily="49" charset="-122"/>
              </a:rPr>
              <a:t>PopUp</a:t>
            </a:r>
            <a:r>
              <a:rPr lang="en-US" altLang="zh-CN" sz="2100" dirty="0">
                <a:latin typeface="Arial" pitchFamily="34" charset="0"/>
                <a:ea typeface="黑体" pitchFamily="49" charset="-122"/>
              </a:rPr>
              <a:t> Menu</a:t>
            </a:r>
            <a:r>
              <a:rPr lang="zh-CN" altLang="en-US" sz="2100" dirty="0">
                <a:latin typeface="Arial" pitchFamily="34" charset="0"/>
                <a:ea typeface="黑体" pitchFamily="49" charset="-122"/>
              </a:rPr>
              <a:t>）是指一个具有封闭边框，由若干个垂直排列的菜单项组成的菜单</a:t>
            </a:r>
            <a:r>
              <a:rPr lang="zh-CN" altLang="en-US" sz="2100" dirty="0" smtClean="0">
                <a:latin typeface="Arial" pitchFamily="34" charset="0"/>
                <a:ea typeface="黑体" pitchFamily="49" charset="-122"/>
              </a:rPr>
              <a:t>。弹出式</a:t>
            </a:r>
            <a:r>
              <a:rPr lang="zh-CN" altLang="en-US" sz="2100" dirty="0">
                <a:latin typeface="Arial" pitchFamily="34" charset="0"/>
                <a:ea typeface="黑体" pitchFamily="49" charset="-122"/>
              </a:rPr>
              <a:t>菜单的特点是当需要时就弹出来，不需要时就将其隐藏起来。在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应用程序中往往用右键单击对象，就会弹出一个弹出式菜单，此时称为快捷菜单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3" y="4490670"/>
            <a:ext cx="8997950" cy="1962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下拉式</a:t>
            </a:r>
            <a:r>
              <a:rPr lang="zh-CN" altLang="en-US" sz="2100" dirty="0">
                <a:latin typeface="Arial" pitchFamily="34" charset="0"/>
                <a:ea typeface="黑体" pitchFamily="49" charset="-122"/>
              </a:rPr>
              <a:t>菜单（</a:t>
            </a:r>
            <a:r>
              <a:rPr lang="en-US" altLang="zh-CN" sz="2100" dirty="0">
                <a:latin typeface="Arial" pitchFamily="34" charset="0"/>
                <a:ea typeface="黑体" pitchFamily="49" charset="-122"/>
              </a:rPr>
              <a:t>Pull-down Menu</a:t>
            </a:r>
            <a:r>
              <a:rPr lang="zh-CN" altLang="en-US" sz="2100" dirty="0">
                <a:latin typeface="Arial" pitchFamily="34" charset="0"/>
                <a:ea typeface="黑体" pitchFamily="49" charset="-122"/>
              </a:rPr>
              <a:t>）是由一个主菜单的菜单项和弹出菜单的组合，是一种能从菜单栏的选项下拉出来的弹出式菜单。在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中很多应用程序都采用下拉式菜单，如</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本身的菜单就是一种下拉式菜单。</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支持的菜单有条形菜单、弹出式菜单或两者的组合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下拉式菜单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4613" y="400429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．下拉式菜单</a:t>
            </a: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55421"/>
            <a:ext cx="8997950" cy="680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快捷</a:t>
            </a:r>
            <a:r>
              <a:rPr lang="zh-CN" altLang="en-US" sz="2100" dirty="0">
                <a:latin typeface="Arial" pitchFamily="34" charset="0"/>
                <a:ea typeface="黑体" pitchFamily="49" charset="-122"/>
              </a:rPr>
              <a:t>菜单（</a:t>
            </a:r>
            <a:r>
              <a:rPr lang="en-US" altLang="zh-CN" sz="2100" dirty="0">
                <a:latin typeface="Arial" pitchFamily="34" charset="0"/>
                <a:ea typeface="黑体" pitchFamily="49" charset="-122"/>
              </a:rPr>
              <a:t>Shortcut Menu</a:t>
            </a:r>
            <a:r>
              <a:rPr lang="zh-CN" altLang="en-US" sz="2100" dirty="0">
                <a:latin typeface="Arial" pitchFamily="34" charset="0"/>
                <a:ea typeface="黑体" pitchFamily="49" charset="-122"/>
              </a:rPr>
              <a:t>），附加在表单或表单控件上的通过鼠标右键访问的一菜单显示方式，其实质就是一个弹出式菜单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411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．快捷菜单</a:t>
            </a:r>
          </a:p>
        </p:txBody>
      </p:sp>
      <p:sp>
        <p:nvSpPr>
          <p:cNvPr id="4" name="Rectangle 3"/>
          <p:cNvSpPr>
            <a:spLocks noChangeArrowheads="1"/>
          </p:cNvSpPr>
          <p:nvPr/>
        </p:nvSpPr>
        <p:spPr bwMode="auto">
          <a:xfrm>
            <a:off x="74613" y="129023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5</a:t>
            </a:r>
            <a:r>
              <a:rPr lang="zh-CN" altLang="en-US" sz="2200" dirty="0">
                <a:ea typeface="黑体" pitchFamily="49" charset="-122"/>
              </a:rPr>
              <a:t>．热键和快捷键</a:t>
            </a:r>
          </a:p>
        </p:txBody>
      </p:sp>
      <p:sp>
        <p:nvSpPr>
          <p:cNvPr id="5" name="Rectangle 4"/>
          <p:cNvSpPr>
            <a:spLocks noChangeArrowheads="1"/>
          </p:cNvSpPr>
          <p:nvPr/>
        </p:nvSpPr>
        <p:spPr bwMode="auto">
          <a:xfrm>
            <a:off x="74613" y="1704512"/>
            <a:ext cx="8997950" cy="2936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热键</a:t>
            </a:r>
          </a:p>
          <a:p>
            <a:r>
              <a:rPr lang="zh-CN" altLang="en-US" sz="2100" dirty="0" smtClean="0">
                <a:latin typeface="Arial" pitchFamily="34" charset="0"/>
                <a:ea typeface="黑体" pitchFamily="49" charset="-122"/>
              </a:rPr>
              <a:t>　　热</a:t>
            </a:r>
            <a:r>
              <a:rPr lang="zh-CN" altLang="en-US" sz="2100" dirty="0">
                <a:latin typeface="Arial" pitchFamily="34" charset="0"/>
                <a:ea typeface="黑体" pitchFamily="49" charset="-122"/>
              </a:rPr>
              <a:t>键是一个具有特殊功能的字母键。当菜单被激活后，只要按下此字符键，就可以快速地选择该菜单选项。热键常用在弹出式菜单中。在菜单中，热键用一个带有下划线的字母给出。例如</a:t>
            </a:r>
            <a:r>
              <a:rPr lang="zh-CN" altLang="en-US" sz="2100" dirty="0" smtClean="0">
                <a:latin typeface="Arial" pitchFamily="34" charset="0"/>
                <a:ea typeface="黑体" pitchFamily="49" charset="-122"/>
              </a:rPr>
              <a:t>，“打开</a:t>
            </a:r>
            <a:r>
              <a:rPr lang="en-US" altLang="zh-CN" sz="2100" dirty="0">
                <a:latin typeface="Arial" pitchFamily="34" charset="0"/>
                <a:ea typeface="黑体" pitchFamily="49" charset="-122"/>
              </a:rPr>
              <a:t>(</a:t>
            </a:r>
            <a:r>
              <a:rPr lang="en-US" altLang="zh-CN" sz="2100" u="sng" dirty="0">
                <a:latin typeface="Arial" pitchFamily="34" charset="0"/>
                <a:ea typeface="黑体" pitchFamily="49" charset="-122"/>
              </a:rPr>
              <a:t>O</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，表示：</a:t>
            </a:r>
            <a:r>
              <a:rPr lang="en-US" altLang="zh-CN" sz="2100" dirty="0" smtClean="0">
                <a:latin typeface="Arial" pitchFamily="34" charset="0"/>
                <a:ea typeface="黑体" pitchFamily="49" charset="-122"/>
              </a:rPr>
              <a:t>O</a:t>
            </a:r>
            <a:r>
              <a:rPr lang="zh-CN" altLang="en-US" sz="2100" dirty="0" smtClean="0">
                <a:latin typeface="Arial" pitchFamily="34" charset="0"/>
                <a:ea typeface="黑体" pitchFamily="49" charset="-122"/>
              </a:rPr>
              <a:t>是“打开”</a:t>
            </a:r>
            <a:r>
              <a:rPr lang="zh-CN" altLang="en-US" sz="2100" dirty="0">
                <a:latin typeface="Arial" pitchFamily="34" charset="0"/>
                <a:ea typeface="黑体" pitchFamily="49" charset="-122"/>
              </a:rPr>
              <a:t>选项的热键。</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快捷键</a:t>
            </a:r>
          </a:p>
          <a:p>
            <a:r>
              <a:rPr lang="zh-CN" altLang="en-US" sz="2100" dirty="0" smtClean="0">
                <a:latin typeface="Arial" pitchFamily="34" charset="0"/>
                <a:ea typeface="黑体" pitchFamily="49" charset="-122"/>
              </a:rPr>
              <a:t>　　快捷键</a:t>
            </a:r>
            <a:r>
              <a:rPr lang="zh-CN" altLang="en-US" sz="2100" dirty="0">
                <a:latin typeface="Arial" pitchFamily="34" charset="0"/>
                <a:ea typeface="黑体" pitchFamily="49" charset="-122"/>
              </a:rPr>
              <a:t>是指由“</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键和一个字母键组合成的组合键</a:t>
            </a:r>
            <a:r>
              <a:rPr lang="zh-CN" altLang="en-US" sz="2100" dirty="0" smtClean="0">
                <a:latin typeface="Arial" pitchFamily="34" charset="0"/>
                <a:ea typeface="黑体" pitchFamily="49" charset="-122"/>
              </a:rPr>
              <a:t>。只要按下此组合键</a:t>
            </a:r>
            <a:r>
              <a:rPr lang="zh-CN" altLang="en-US" sz="2100" dirty="0">
                <a:latin typeface="Arial" pitchFamily="34" charset="0"/>
                <a:ea typeface="黑体" pitchFamily="49" charset="-122"/>
              </a:rPr>
              <a:t>，就</a:t>
            </a:r>
            <a:r>
              <a:rPr lang="zh-CN" altLang="en-US" sz="2100" dirty="0" smtClean="0">
                <a:latin typeface="Arial" pitchFamily="34" charset="0"/>
                <a:ea typeface="黑体" pitchFamily="49" charset="-122"/>
              </a:rPr>
              <a:t>可执行</a:t>
            </a:r>
            <a:r>
              <a:rPr lang="zh-CN" altLang="en-US" sz="2100" dirty="0">
                <a:latin typeface="Arial" pitchFamily="34" charset="0"/>
                <a:ea typeface="黑体" pitchFamily="49" charset="-122"/>
              </a:rPr>
              <a:t>该菜单项。例如，在“文件”菜单中的“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其中“</a:t>
            </a:r>
            <a:r>
              <a:rPr lang="en-US" altLang="zh-CN" sz="2100" dirty="0" smtClean="0">
                <a:latin typeface="Arial" pitchFamily="34" charset="0"/>
                <a:ea typeface="黑体" pitchFamily="49" charset="-122"/>
              </a:rPr>
              <a:t>P”</a:t>
            </a:r>
            <a:r>
              <a:rPr lang="zh-CN" altLang="en-US" sz="2100" dirty="0">
                <a:latin typeface="Arial" pitchFamily="34" charset="0"/>
                <a:ea typeface="黑体" pitchFamily="49" charset="-122"/>
              </a:rPr>
              <a:t>键是打印选项的热键，“</a:t>
            </a:r>
            <a:r>
              <a:rPr lang="en-US" altLang="zh-CN" sz="2100" dirty="0" err="1">
                <a:latin typeface="Arial" pitchFamily="34" charset="0"/>
                <a:ea typeface="黑体" pitchFamily="49" charset="-122"/>
              </a:rPr>
              <a:t>Ctrl+P</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则是打印选项的快捷键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4112697"/>
            <a:ext cx="1920000"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a:spLocks noChangeArrowheads="1"/>
          </p:cNvSpPr>
          <p:nvPr/>
        </p:nvSpPr>
        <p:spPr bwMode="auto">
          <a:xfrm>
            <a:off x="74613" y="469541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6</a:t>
            </a:r>
            <a:r>
              <a:rPr lang="zh-CN" altLang="en-US" sz="2200" dirty="0">
                <a:ea typeface="黑体" pitchFamily="49" charset="-122"/>
              </a:rPr>
              <a:t>．访问键</a:t>
            </a:r>
          </a:p>
        </p:txBody>
      </p:sp>
      <p:sp>
        <p:nvSpPr>
          <p:cNvPr id="8" name="Rectangle 4"/>
          <p:cNvSpPr>
            <a:spLocks noChangeArrowheads="1"/>
          </p:cNvSpPr>
          <p:nvPr/>
        </p:nvSpPr>
        <p:spPr bwMode="auto">
          <a:xfrm>
            <a:off x="74613" y="5109692"/>
            <a:ext cx="8997950" cy="1641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对于</a:t>
            </a:r>
            <a:r>
              <a:rPr lang="zh-CN" altLang="en-US" sz="2100" dirty="0">
                <a:latin typeface="Arial" pitchFamily="34" charset="0"/>
                <a:ea typeface="黑体" pitchFamily="49" charset="-122"/>
              </a:rPr>
              <a:t>主菜单的各选项</a:t>
            </a:r>
            <a:r>
              <a:rPr lang="zh-CN" altLang="en-US" sz="2100" dirty="0" smtClean="0">
                <a:latin typeface="Arial" pitchFamily="34" charset="0"/>
                <a:ea typeface="黑体" pitchFamily="49" charset="-122"/>
              </a:rPr>
              <a:t>，可设置</a:t>
            </a:r>
            <a:r>
              <a:rPr lang="zh-CN" altLang="en-US" sz="2100" dirty="0">
                <a:latin typeface="Arial" pitchFamily="34" charset="0"/>
                <a:ea typeface="黑体" pitchFamily="49" charset="-122"/>
              </a:rPr>
              <a:t>一个访问键</a:t>
            </a:r>
            <a:r>
              <a:rPr lang="zh-CN" altLang="en-US" sz="2100" dirty="0" smtClean="0">
                <a:latin typeface="Arial" pitchFamily="34" charset="0"/>
                <a:ea typeface="黑体" pitchFamily="49" charset="-122"/>
              </a:rPr>
              <a:t>。访问</a:t>
            </a:r>
            <a:r>
              <a:rPr lang="zh-CN" altLang="en-US" sz="2100" dirty="0">
                <a:latin typeface="Arial" pitchFamily="34" charset="0"/>
                <a:ea typeface="黑体" pitchFamily="49" charset="-122"/>
              </a:rPr>
              <a:t>键是指由“</a:t>
            </a:r>
            <a:r>
              <a:rPr lang="en-US" altLang="zh-CN" sz="2100" dirty="0">
                <a:latin typeface="Arial" pitchFamily="34" charset="0"/>
                <a:ea typeface="黑体" pitchFamily="49" charset="-122"/>
              </a:rPr>
              <a:t>Alt”</a:t>
            </a:r>
            <a:r>
              <a:rPr lang="zh-CN" altLang="en-US" sz="2100" dirty="0">
                <a:latin typeface="Arial" pitchFamily="34" charset="0"/>
                <a:ea typeface="黑体" pitchFamily="49" charset="-122"/>
              </a:rPr>
              <a:t>键和一个字母键组成的组合键。当用户同时按下这两个键时，就可以快速地打开它们的弹出式子菜单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，主菜单选项“文件</a:t>
            </a:r>
            <a:r>
              <a:rPr lang="en-US" altLang="zh-CN" sz="2100" dirty="0">
                <a:latin typeface="Arial" pitchFamily="34" charset="0"/>
                <a:ea typeface="黑体" pitchFamily="49" charset="-122"/>
              </a:rPr>
              <a:t>(</a:t>
            </a:r>
            <a:r>
              <a:rPr lang="en-US" altLang="zh-CN" sz="2100" u="sng" dirty="0">
                <a:latin typeface="Arial" pitchFamily="34" charset="0"/>
                <a:ea typeface="黑体" pitchFamily="49" charset="-122"/>
              </a:rPr>
              <a:t>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，用户既可以鼠标单击该选项而弹出它的子菜单，又可以直接按下“</a:t>
            </a:r>
            <a:r>
              <a:rPr lang="en-US" altLang="zh-CN" sz="2100" dirty="0" err="1">
                <a:latin typeface="Arial" pitchFamily="34" charset="0"/>
                <a:ea typeface="黑体" pitchFamily="49" charset="-122"/>
              </a:rPr>
              <a:t>Alt+F</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键而弹出子菜单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145610826"/>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67011"/>
            <a:ext cx="8997950" cy="1674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和</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菜单一样，在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的子菜单中，常把同一类操作功能的菜单放在一块，为了明确区分两类功能不同的菜单选项，可在它们之间加一条横线，这条线称之为菜单的分组线（或分隔线）。</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在某菜单选项之后带有省略号“</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，表示</a:t>
            </a:r>
            <a:r>
              <a:rPr lang="zh-CN" altLang="en-US" sz="2100" dirty="0">
                <a:latin typeface="Arial" pitchFamily="34" charset="0"/>
                <a:ea typeface="黑体" pitchFamily="49" charset="-122"/>
              </a:rPr>
              <a:t>该项后还有下一级菜单或窗口、对话框；</a:t>
            </a:r>
            <a:r>
              <a:rPr lang="zh-CN" altLang="en-US" sz="2100" dirty="0" smtClean="0">
                <a:latin typeface="Arial" pitchFamily="34" charset="0"/>
                <a:ea typeface="黑体" pitchFamily="49" charset="-122"/>
              </a:rPr>
              <a:t>如某</a:t>
            </a:r>
            <a:r>
              <a:rPr lang="zh-CN" altLang="en-US" sz="2100" dirty="0">
                <a:latin typeface="Arial" pitchFamily="34" charset="0"/>
                <a:ea typeface="黑体" pitchFamily="49" charset="-122"/>
              </a:rPr>
              <a:t>菜单选项以灰色给出，表示本菜单目前尚未激活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8864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7</a:t>
            </a:r>
            <a:r>
              <a:rPr lang="zh-CN" altLang="en-US" sz="2200" dirty="0">
                <a:ea typeface="黑体" pitchFamily="49" charset="-122"/>
              </a:rPr>
              <a:t>．菜单分组线</a:t>
            </a:r>
          </a:p>
        </p:txBody>
      </p:sp>
      <p:sp>
        <p:nvSpPr>
          <p:cNvPr id="4" name="Rectangle 4"/>
          <p:cNvSpPr>
            <a:spLocks noChangeArrowheads="1"/>
          </p:cNvSpPr>
          <p:nvPr/>
        </p:nvSpPr>
        <p:spPr bwMode="auto">
          <a:xfrm>
            <a:off x="74613" y="2638619"/>
            <a:ext cx="8997950" cy="68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菜单项一旦</a:t>
            </a:r>
            <a:r>
              <a:rPr lang="zh-CN" altLang="en-US" sz="2100" dirty="0">
                <a:latin typeface="Arial" pitchFamily="34" charset="0"/>
                <a:ea typeface="黑体" pitchFamily="49" charset="-122"/>
              </a:rPr>
              <a:t>被选中就一定要执行一定的动作。这些动作可以是下面三种情况中的一种：执行一条命令、执行一个过程、激活另一个菜单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4"/>
          <p:cNvSpPr>
            <a:spLocks noChangeArrowheads="1"/>
          </p:cNvSpPr>
          <p:nvPr/>
        </p:nvSpPr>
        <p:spPr bwMode="auto">
          <a:xfrm>
            <a:off x="74613" y="3338456"/>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10.1.2  Visual FoxPro</a:t>
            </a:r>
            <a:r>
              <a:rPr lang="zh-CN" altLang="en-US" sz="2200" dirty="0">
                <a:ea typeface="黑体" pitchFamily="49" charset="-122"/>
              </a:rPr>
              <a:t>的系统菜单</a:t>
            </a:r>
          </a:p>
        </p:txBody>
      </p:sp>
      <p:sp>
        <p:nvSpPr>
          <p:cNvPr id="6" name="Rectangle 3"/>
          <p:cNvSpPr>
            <a:spLocks noChangeArrowheads="1"/>
          </p:cNvSpPr>
          <p:nvPr/>
        </p:nvSpPr>
        <p:spPr bwMode="auto">
          <a:xfrm>
            <a:off x="74613" y="226024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8</a:t>
            </a:r>
            <a:r>
              <a:rPr lang="zh-CN" altLang="en-US" sz="2200" dirty="0">
                <a:ea typeface="黑体" pitchFamily="49" charset="-122"/>
              </a:rPr>
              <a:t>．菜单的动作</a:t>
            </a:r>
          </a:p>
        </p:txBody>
      </p:sp>
      <p:sp>
        <p:nvSpPr>
          <p:cNvPr id="7" name="Rectangle 4"/>
          <p:cNvSpPr>
            <a:spLocks noChangeArrowheads="1"/>
          </p:cNvSpPr>
          <p:nvPr/>
        </p:nvSpPr>
        <p:spPr bwMode="auto">
          <a:xfrm>
            <a:off x="74613" y="3716827"/>
            <a:ext cx="8997950" cy="1331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后，主菜单选项的选项标题将显示在屏幕顶部的标题栏之下，供用户选择。</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的系统主菜单，是一个可变化的动态菜单，它随着操作的不同而会有选项的增减，但系统的基本主菜单选项有七个（帮助菜单除外）</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3" y="5445224"/>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Visual </a:t>
            </a:r>
            <a:r>
              <a:rPr lang="en-US" altLang="zh-CN" sz="2100" dirty="0">
                <a:latin typeface="Arial" pitchFamily="34" charset="0"/>
                <a:ea typeface="黑体" pitchFamily="49" charset="-122"/>
              </a:rPr>
              <a:t>FoxPro</a:t>
            </a:r>
            <a:r>
              <a:rPr lang="zh-CN" altLang="en-US" sz="2100" dirty="0">
                <a:latin typeface="Arial" pitchFamily="34" charset="0"/>
                <a:ea typeface="黑体" pitchFamily="49" charset="-122"/>
              </a:rPr>
              <a:t>的系统主菜单及各选项都有一个内部名称，系统主菜单的内部名称为</a:t>
            </a:r>
            <a:r>
              <a:rPr lang="en-US" altLang="zh-CN" sz="2100" dirty="0">
                <a:latin typeface="Arial" pitchFamily="34" charset="0"/>
                <a:ea typeface="黑体" pitchFamily="49" charset="-122"/>
              </a:rPr>
              <a:t>_MSYSMENU</a:t>
            </a:r>
            <a:r>
              <a:rPr lang="zh-CN" altLang="en-US" sz="2100" dirty="0">
                <a:latin typeface="Arial" pitchFamily="34" charset="0"/>
                <a:ea typeface="黑体" pitchFamily="49" charset="-122"/>
              </a:rPr>
              <a:t>。除“帮助”外，都是在该选项标题的英文单词或它们的缩写加一表示系统主菜单的前缀“</a:t>
            </a:r>
            <a:r>
              <a:rPr lang="en-US" altLang="zh-CN" sz="2100" dirty="0">
                <a:latin typeface="Arial" pitchFamily="34" charset="0"/>
                <a:ea typeface="黑体" pitchFamily="49" charset="-122"/>
              </a:rPr>
              <a:t>_MSM_”</a:t>
            </a:r>
            <a:r>
              <a:rPr lang="zh-CN" altLang="en-US" sz="2100" dirty="0">
                <a:latin typeface="Arial" pitchFamily="34" charset="0"/>
                <a:ea typeface="黑体" pitchFamily="49" charset="-122"/>
              </a:rPr>
              <a:t>组成。各自的选项标题及选项内部名称如表</a:t>
            </a:r>
            <a:r>
              <a:rPr lang="en-US" altLang="zh-CN" sz="2100" dirty="0">
                <a:latin typeface="Arial" pitchFamily="34" charset="0"/>
                <a:ea typeface="黑体" pitchFamily="49" charset="-122"/>
              </a:rPr>
              <a:t>10-1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4613" y="506685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．主菜单的内部名称</a:t>
            </a:r>
          </a:p>
        </p:txBody>
      </p:sp>
    </p:spTree>
    <p:extLst>
      <p:ext uri="{BB962C8B-B14F-4D97-AF65-F5344CB8AC3E}">
        <p14:creationId xmlns:p14="http://schemas.microsoft.com/office/powerpoint/2010/main" val="3017470213"/>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68973" y="3068960"/>
            <a:ext cx="8997950" cy="1314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弹出式</a:t>
            </a:r>
            <a:r>
              <a:rPr lang="zh-CN" altLang="en-US" sz="2100" dirty="0">
                <a:latin typeface="Arial" pitchFamily="34" charset="0"/>
                <a:ea typeface="黑体" pitchFamily="49" charset="-122"/>
              </a:rPr>
              <a:t>菜单的标题，指选定系统主菜单的选项后弹出的子菜单标题，它与系统主菜单选项相同，它们也具有自己内部名称。弹出式菜单的内部名称是将主菜单各选项名称的前缀“</a:t>
            </a:r>
            <a:r>
              <a:rPr lang="en-US" altLang="zh-CN" sz="2100" dirty="0">
                <a:latin typeface="Arial" pitchFamily="34" charset="0"/>
                <a:ea typeface="黑体" pitchFamily="49" charset="-122"/>
              </a:rPr>
              <a:t>_MSM_”</a:t>
            </a:r>
            <a:r>
              <a:rPr lang="zh-CN" altLang="en-US" sz="2100" dirty="0">
                <a:latin typeface="Arial" pitchFamily="34" charset="0"/>
                <a:ea typeface="黑体" pitchFamily="49" charset="-122"/>
              </a:rPr>
              <a:t>用“</a:t>
            </a:r>
            <a:r>
              <a:rPr lang="en-US" altLang="zh-CN" sz="2100" dirty="0">
                <a:latin typeface="Arial" pitchFamily="34" charset="0"/>
                <a:ea typeface="黑体" pitchFamily="49" charset="-122"/>
              </a:rPr>
              <a:t>_M”</a:t>
            </a:r>
            <a:r>
              <a:rPr lang="zh-CN" altLang="en-US" sz="2100" dirty="0">
                <a:latin typeface="Arial" pitchFamily="34" charset="0"/>
                <a:ea typeface="黑体" pitchFamily="49" charset="-122"/>
              </a:rPr>
              <a:t>替换而组成。</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的弹出式菜单的标题及内部名由表</a:t>
            </a:r>
            <a:r>
              <a:rPr lang="en-US" altLang="zh-CN" sz="2100" dirty="0">
                <a:latin typeface="Arial" pitchFamily="34" charset="0"/>
                <a:ea typeface="黑体" pitchFamily="49" charset="-122"/>
              </a:rPr>
              <a:t>10-2</a:t>
            </a:r>
            <a:r>
              <a:rPr lang="zh-CN" altLang="en-US" sz="2100" dirty="0">
                <a:latin typeface="Arial" pitchFamily="34" charset="0"/>
                <a:ea typeface="黑体" pitchFamily="49" charset="-122"/>
              </a:rPr>
              <a:t>给出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68973" y="2708920"/>
            <a:ext cx="5363071"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．系统弹出式菜单的标题和内部名称</a:t>
            </a:r>
          </a:p>
        </p:txBody>
      </p:sp>
      <p:sp>
        <p:nvSpPr>
          <p:cNvPr id="4" name="矩形 3"/>
          <p:cNvSpPr/>
          <p:nvPr/>
        </p:nvSpPr>
        <p:spPr>
          <a:xfrm>
            <a:off x="1403648" y="116632"/>
            <a:ext cx="626469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10-1  </a:t>
            </a:r>
            <a:r>
              <a:rPr lang="zh-CN" altLang="en-US" dirty="0">
                <a:solidFill>
                  <a:srgbClr val="FFFFFF"/>
                </a:solidFill>
                <a:latin typeface="Arial" pitchFamily="34" charset="0"/>
                <a:ea typeface="黑体" pitchFamily="49" charset="-122"/>
              </a:rPr>
              <a:t>主菜单（</a:t>
            </a:r>
            <a:r>
              <a:rPr lang="en-US" altLang="zh-CN" dirty="0">
                <a:solidFill>
                  <a:srgbClr val="FFFFFF"/>
                </a:solidFill>
                <a:latin typeface="Arial" pitchFamily="34" charset="0"/>
                <a:ea typeface="黑体" pitchFamily="49" charset="-122"/>
              </a:rPr>
              <a:t>_MSYSMENU</a:t>
            </a:r>
            <a:r>
              <a:rPr lang="zh-CN" altLang="en-US" dirty="0">
                <a:solidFill>
                  <a:srgbClr val="FFFFFF"/>
                </a:solidFill>
                <a:latin typeface="Arial" pitchFamily="34" charset="0"/>
                <a:ea typeface="黑体" pitchFamily="49" charset="-122"/>
              </a:rPr>
              <a:t>）常用选项标题及选项名称</a:t>
            </a:r>
          </a:p>
        </p:txBody>
      </p:sp>
      <p:sp>
        <p:nvSpPr>
          <p:cNvPr id="5" name="矩形 4"/>
          <p:cNvSpPr/>
          <p:nvPr/>
        </p:nvSpPr>
        <p:spPr>
          <a:xfrm>
            <a:off x="2558826" y="4391787"/>
            <a:ext cx="40182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10-2  </a:t>
            </a:r>
            <a:r>
              <a:rPr lang="zh-CN" altLang="en-US" dirty="0">
                <a:solidFill>
                  <a:srgbClr val="FFFFFF"/>
                </a:solidFill>
                <a:latin typeface="Arial" pitchFamily="34" charset="0"/>
                <a:ea typeface="黑体" pitchFamily="49" charset="-122"/>
              </a:rPr>
              <a:t>弹出式菜单的标题及内部名称</a:t>
            </a:r>
          </a:p>
        </p:txBody>
      </p:sp>
      <p:graphicFrame>
        <p:nvGraphicFramePr>
          <p:cNvPr id="6" name="表格 5"/>
          <p:cNvGraphicFramePr>
            <a:graphicFrameLocks noGrp="1"/>
          </p:cNvGraphicFramePr>
          <p:nvPr>
            <p:extLst>
              <p:ext uri="{D42A27DB-BD31-4B8C-83A1-F6EECF244321}">
                <p14:modId xmlns:p14="http://schemas.microsoft.com/office/powerpoint/2010/main" val="776659406"/>
              </p:ext>
            </p:extLst>
          </p:nvPr>
        </p:nvGraphicFramePr>
        <p:xfrm>
          <a:off x="1447566" y="730518"/>
          <a:ext cx="6220778" cy="1937320"/>
        </p:xfrm>
        <a:graphic>
          <a:graphicData uri="http://schemas.openxmlformats.org/drawingml/2006/table">
            <a:tbl>
              <a:tblPr firstRow="1" firstCol="1" lastRow="1" lastCol="1" bandRow="1" bandCol="1"/>
              <a:tblGrid>
                <a:gridCol w="1223010"/>
                <a:gridCol w="1781810"/>
                <a:gridCol w="1223010"/>
                <a:gridCol w="1992948"/>
              </a:tblGrid>
              <a:tr h="0">
                <a:tc>
                  <a:txBody>
                    <a:bodyPr/>
                    <a:lstStyle/>
                    <a:p>
                      <a:pPr algn="just">
                        <a:spcAft>
                          <a:spcPts val="0"/>
                        </a:spcAft>
                      </a:pPr>
                      <a:r>
                        <a:rPr lang="zh-CN" sz="2000" b="1" kern="100" dirty="0">
                          <a:effectLst/>
                          <a:latin typeface="Times New Roman"/>
                          <a:ea typeface="宋体"/>
                        </a:rPr>
                        <a:t>菜单标题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选项内部名称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菜单标题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选项内部名称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5280">
                <a:tc>
                  <a:txBody>
                    <a:bodyPr/>
                    <a:lstStyle/>
                    <a:p>
                      <a:pPr algn="just">
                        <a:spcAft>
                          <a:spcPts val="0"/>
                        </a:spcAft>
                      </a:pPr>
                      <a:r>
                        <a:rPr lang="zh-CN" sz="2000" b="1" kern="100">
                          <a:effectLst/>
                          <a:latin typeface="Times New Roman"/>
                          <a:ea typeface="宋体"/>
                        </a:rPr>
                        <a:t>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_MSM_FILE</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工具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_MSM_TOOLS</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8512">
                <a:tc>
                  <a:txBody>
                    <a:bodyPr/>
                    <a:lstStyle/>
                    <a:p>
                      <a:pPr algn="just">
                        <a:spcAft>
                          <a:spcPts val="0"/>
                        </a:spcAft>
                      </a:pPr>
                      <a:r>
                        <a:rPr lang="zh-CN" sz="2000" b="1" kern="100">
                          <a:effectLst/>
                          <a:latin typeface="Times New Roman"/>
                          <a:ea typeface="宋体"/>
                        </a:rPr>
                        <a:t>编辑</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_MSM_EDIT</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程序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dirty="0">
                          <a:effectLst/>
                          <a:latin typeface="Times New Roman"/>
                          <a:ea typeface="宋体"/>
                        </a:rPr>
                        <a:t>_MSM_PROG</a:t>
                      </a:r>
                      <a:endParaRPr lang="zh-CN" sz="2000" b="1"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744">
                <a:tc>
                  <a:txBody>
                    <a:bodyPr/>
                    <a:lstStyle/>
                    <a:p>
                      <a:pPr algn="just">
                        <a:spcAft>
                          <a:spcPts val="0"/>
                        </a:spcAft>
                      </a:pPr>
                      <a:r>
                        <a:rPr lang="zh-CN" sz="2000" b="1" kern="100">
                          <a:effectLst/>
                          <a:latin typeface="Times New Roman"/>
                          <a:ea typeface="宋体"/>
                        </a:rPr>
                        <a:t>显示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_MSM_VIEW</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窗口</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_MSM_WINDO</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6984">
                <a:tc>
                  <a:txBody>
                    <a:bodyPr/>
                    <a:lstStyle/>
                    <a:p>
                      <a:pPr algn="l">
                        <a:spcAft>
                          <a:spcPts val="0"/>
                        </a:spcAft>
                      </a:pPr>
                      <a:r>
                        <a:rPr lang="zh-CN" sz="2000" b="1" kern="0" dirty="0">
                          <a:effectLst/>
                          <a:latin typeface="Times New Roman"/>
                          <a:ea typeface="宋体"/>
                        </a:rPr>
                        <a:t>格式</a:t>
                      </a:r>
                      <a:endParaRPr lang="zh-CN" sz="2000" b="1"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en-US" sz="2000" b="1" kern="0">
                          <a:effectLst/>
                          <a:latin typeface="Times New Roman"/>
                          <a:ea typeface="宋体"/>
                        </a:rPr>
                        <a:t>_MSM_TEXT</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帮助</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dirty="0">
                          <a:effectLst/>
                          <a:latin typeface="Times New Roman"/>
                          <a:ea typeface="宋体"/>
                        </a:rPr>
                        <a:t>_MSM_SYSTM</a:t>
                      </a:r>
                      <a:endParaRPr lang="zh-CN" sz="2000" b="1"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519610129"/>
              </p:ext>
            </p:extLst>
          </p:nvPr>
        </p:nvGraphicFramePr>
        <p:xfrm>
          <a:off x="957992" y="4869160"/>
          <a:ext cx="7156007" cy="1872208"/>
        </p:xfrm>
        <a:graphic>
          <a:graphicData uri="http://schemas.openxmlformats.org/drawingml/2006/table">
            <a:tbl>
              <a:tblPr firstRow="1" firstCol="1" lastRow="1" lastCol="1" bandRow="1" bandCol="1"/>
              <a:tblGrid>
                <a:gridCol w="1989773"/>
                <a:gridCol w="1437513"/>
                <a:gridCol w="1989773"/>
                <a:gridCol w="1738948"/>
              </a:tblGrid>
              <a:tr h="376808">
                <a:tc>
                  <a:txBody>
                    <a:bodyPr/>
                    <a:lstStyle/>
                    <a:p>
                      <a:pPr algn="just">
                        <a:spcAft>
                          <a:spcPts val="0"/>
                        </a:spcAft>
                      </a:pPr>
                      <a:r>
                        <a:rPr lang="zh-CN" sz="2000" b="1" kern="100" dirty="0">
                          <a:effectLst/>
                          <a:latin typeface="Times New Roman"/>
                          <a:ea typeface="宋体"/>
                        </a:rPr>
                        <a:t>弹出式菜单标题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内部名称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弹出式菜单标题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内部名称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5280">
                <a:tc>
                  <a:txBody>
                    <a:bodyPr/>
                    <a:lstStyle/>
                    <a:p>
                      <a:pPr algn="just">
                        <a:spcAft>
                          <a:spcPts val="0"/>
                        </a:spcAft>
                      </a:pPr>
                      <a:r>
                        <a:rPr lang="zh-CN" sz="2000" b="1" kern="100">
                          <a:effectLst/>
                          <a:latin typeface="Times New Roman"/>
                          <a:ea typeface="宋体"/>
                        </a:rPr>
                        <a:t>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_MFILE</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程序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_MPROG</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just">
                        <a:spcAft>
                          <a:spcPts val="0"/>
                        </a:spcAft>
                      </a:pPr>
                      <a:r>
                        <a:rPr lang="zh-CN" sz="2000" b="1" kern="100">
                          <a:effectLst/>
                          <a:latin typeface="Times New Roman"/>
                          <a:ea typeface="宋体"/>
                        </a:rPr>
                        <a:t>编辑</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_MEDIT</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窗口</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_MWINDOW</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just">
                        <a:spcAft>
                          <a:spcPts val="0"/>
                        </a:spcAft>
                      </a:pPr>
                      <a:r>
                        <a:rPr lang="zh-CN" sz="2000" b="1" kern="100">
                          <a:effectLst/>
                          <a:latin typeface="Times New Roman"/>
                          <a:ea typeface="宋体"/>
                        </a:rPr>
                        <a:t>显示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_MVIEW</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2000" b="1" kern="100">
                          <a:effectLst/>
                          <a:latin typeface="Times New Roman"/>
                          <a:ea typeface="宋体"/>
                        </a:rPr>
                        <a:t>帮助</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_MSYSTEM</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just">
                        <a:spcAft>
                          <a:spcPts val="0"/>
                        </a:spcAft>
                      </a:pPr>
                      <a:r>
                        <a:rPr lang="zh-CN" sz="2000" b="1" kern="100">
                          <a:effectLst/>
                          <a:latin typeface="Times New Roman"/>
                          <a:ea typeface="宋体"/>
                        </a:rPr>
                        <a:t>工具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_MTOOLS</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a:effectLst/>
                          <a:latin typeface="Times New Roman"/>
                          <a:ea typeface="宋体"/>
                        </a:rPr>
                        <a:t> </a:t>
                      </a:r>
                      <a:endParaRPr lang="zh-CN" sz="2000" b="1"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n-US" sz="2000" b="1" kern="100" dirty="0">
                          <a:effectLst/>
                          <a:latin typeface="Times New Roman"/>
                          <a:ea typeface="宋体"/>
                        </a:rPr>
                        <a:t> </a:t>
                      </a:r>
                      <a:endParaRPr lang="zh-CN" sz="2000" b="1"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97293965"/>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90370"/>
            <a:ext cx="8997950" cy="1362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每</a:t>
            </a:r>
            <a:r>
              <a:rPr lang="zh-CN" altLang="en-US" sz="2100" dirty="0">
                <a:latin typeface="Arial" pitchFamily="34" charset="0"/>
                <a:ea typeface="黑体" pitchFamily="49" charset="-122"/>
              </a:rPr>
              <a:t>一个弹出式菜单，都有若干个选项，它们也各具有自己的标题和内部名称，以便标识和调用。弹出式菜单内选项的内部</a:t>
            </a:r>
            <a:r>
              <a:rPr lang="zh-CN" altLang="en-US" sz="2100" dirty="0" smtClean="0">
                <a:latin typeface="Arial" pitchFamily="34" charset="0"/>
                <a:ea typeface="黑体" pitchFamily="49" charset="-122"/>
              </a:rPr>
              <a:t>名称由</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_M”</a:t>
            </a:r>
            <a:r>
              <a:rPr lang="zh-CN" altLang="en-US" sz="2100" dirty="0">
                <a:latin typeface="Arial" pitchFamily="34" charset="0"/>
                <a:ea typeface="黑体" pitchFamily="49" charset="-122"/>
              </a:rPr>
              <a:t>加上各弹出式菜单标题英文的前几个字母和“</a:t>
            </a:r>
            <a:r>
              <a:rPr lang="en-US" altLang="zh-CN" sz="2100" dirty="0">
                <a:latin typeface="Arial" pitchFamily="34" charset="0"/>
                <a:ea typeface="黑体" pitchFamily="49" charset="-122"/>
              </a:rPr>
              <a:t>_”</a:t>
            </a:r>
            <a:r>
              <a:rPr lang="zh-CN" altLang="en-US" sz="2100" dirty="0">
                <a:latin typeface="Arial" pitchFamily="34" charset="0"/>
                <a:ea typeface="黑体" pitchFamily="49" charset="-122"/>
              </a:rPr>
              <a:t>组成</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例如“</a:t>
            </a:r>
            <a:r>
              <a:rPr lang="en-US" altLang="zh-CN" sz="2100" dirty="0">
                <a:latin typeface="Arial" pitchFamily="34" charset="0"/>
                <a:ea typeface="黑体" pitchFamily="49" charset="-122"/>
              </a:rPr>
              <a:t>_MFI_”</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10-3</a:t>
            </a:r>
            <a:r>
              <a:rPr lang="zh-CN" altLang="en-US" sz="2100" dirty="0">
                <a:latin typeface="Arial" pitchFamily="34" charset="0"/>
                <a:ea typeface="黑体" pitchFamily="49" charset="-122"/>
              </a:rPr>
              <a:t>给出了各弹出式菜单的选项内部名的名称前缀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6081563"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．弹出式菜单内选项的标题和内部名称</a:t>
            </a:r>
          </a:p>
        </p:txBody>
      </p:sp>
      <p:sp>
        <p:nvSpPr>
          <p:cNvPr id="4" name="矩形 3"/>
          <p:cNvSpPr/>
          <p:nvPr/>
        </p:nvSpPr>
        <p:spPr>
          <a:xfrm>
            <a:off x="2411760" y="1866599"/>
            <a:ext cx="455295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10-3  </a:t>
            </a:r>
            <a:r>
              <a:rPr lang="zh-CN" altLang="en-US" dirty="0">
                <a:solidFill>
                  <a:srgbClr val="FFFFFF"/>
                </a:solidFill>
                <a:latin typeface="Arial" pitchFamily="34" charset="0"/>
                <a:ea typeface="黑体" pitchFamily="49" charset="-122"/>
              </a:rPr>
              <a:t>各弹出式菜单内选项内部名称前缀</a:t>
            </a:r>
          </a:p>
        </p:txBody>
      </p:sp>
      <p:sp>
        <p:nvSpPr>
          <p:cNvPr id="6" name="Rectangle 4"/>
          <p:cNvSpPr>
            <a:spLocks noChangeArrowheads="1"/>
          </p:cNvSpPr>
          <p:nvPr/>
        </p:nvSpPr>
        <p:spPr bwMode="auto">
          <a:xfrm>
            <a:off x="68973" y="4725144"/>
            <a:ext cx="8997950" cy="1948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应用程序运行期间，允许访问</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的系统主菜单，或者重新配置系统主菜单，可以使用“</a:t>
            </a:r>
            <a:r>
              <a:rPr lang="en-US" altLang="zh-CN" sz="2100" dirty="0">
                <a:latin typeface="Arial" pitchFamily="34" charset="0"/>
                <a:ea typeface="黑体" pitchFamily="49" charset="-122"/>
              </a:rPr>
              <a:t>SET SYSMENU”</a:t>
            </a:r>
            <a:r>
              <a:rPr lang="zh-CN" altLang="en-US" sz="2100" dirty="0">
                <a:latin typeface="Arial" pitchFamily="34" charset="0"/>
                <a:ea typeface="黑体" pitchFamily="49" charset="-122"/>
              </a:rPr>
              <a:t>命令来设置。</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命令格式</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SET </a:t>
            </a:r>
            <a:r>
              <a:rPr lang="en-US" altLang="zh-CN" sz="2100" dirty="0">
                <a:solidFill>
                  <a:srgbClr val="FFFF00"/>
                </a:solidFill>
                <a:latin typeface="Arial" pitchFamily="34" charset="0"/>
                <a:ea typeface="黑体" pitchFamily="49" charset="-122"/>
              </a:rPr>
              <a:t>SYSMENU ON | OFF | AUTOMATIC</a:t>
            </a:r>
          </a:p>
          <a:p>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TO [</a:t>
            </a:r>
            <a:r>
              <a:rPr lang="en-US" altLang="zh-CN" sz="2100" dirty="0" err="1">
                <a:solidFill>
                  <a:srgbClr val="FFFF00"/>
                </a:solidFill>
                <a:latin typeface="Arial" pitchFamily="34" charset="0"/>
                <a:ea typeface="黑体" pitchFamily="49" charset="-122"/>
              </a:rPr>
              <a:t>MenuList</a:t>
            </a:r>
            <a:r>
              <a:rPr lang="en-US" altLang="zh-CN" sz="2100" dirty="0">
                <a:solidFill>
                  <a:srgbClr val="FFFF00"/>
                </a:solidFill>
                <a:latin typeface="Arial" pitchFamily="34" charset="0"/>
                <a:ea typeface="黑体" pitchFamily="49" charset="-122"/>
              </a:rPr>
              <a:t>] | TO [</a:t>
            </a:r>
            <a:r>
              <a:rPr lang="en-US" altLang="zh-CN" sz="2100" dirty="0" err="1">
                <a:solidFill>
                  <a:srgbClr val="FFFF00"/>
                </a:solidFill>
                <a:latin typeface="Arial" pitchFamily="34" charset="0"/>
                <a:ea typeface="黑体" pitchFamily="49" charset="-122"/>
              </a:rPr>
              <a:t>MenuTitleList</a:t>
            </a:r>
            <a:r>
              <a:rPr lang="en-US" altLang="zh-CN" sz="2100" dirty="0">
                <a:solidFill>
                  <a:srgbClr val="FFFF00"/>
                </a:solidFill>
                <a:latin typeface="Arial" pitchFamily="34" charset="0"/>
                <a:ea typeface="黑体" pitchFamily="49" charset="-122"/>
              </a:rPr>
              <a:t>] | TO [DEFAULT]</a:t>
            </a:r>
          </a:p>
          <a:p>
            <a:r>
              <a:rPr lang="en-US" altLang="zh-CN" sz="2100" dirty="0" smtClean="0">
                <a:solidFill>
                  <a:srgbClr val="FFFF00"/>
                </a:solidFill>
                <a:latin typeface="Arial" pitchFamily="34" charset="0"/>
                <a:ea typeface="黑体" pitchFamily="49" charset="-122"/>
              </a:rPr>
              <a:t>　　| </a:t>
            </a:r>
            <a:r>
              <a:rPr lang="en-US" altLang="zh-CN" sz="2100" dirty="0">
                <a:solidFill>
                  <a:srgbClr val="FFFF00"/>
                </a:solidFill>
                <a:latin typeface="Arial" pitchFamily="34" charset="0"/>
                <a:ea typeface="黑体" pitchFamily="49" charset="-122"/>
              </a:rPr>
              <a:t>SAVE | </a:t>
            </a:r>
            <a:r>
              <a:rPr lang="en-US" altLang="zh-CN" sz="2100" dirty="0" smtClean="0">
                <a:solidFill>
                  <a:srgbClr val="FFFF00"/>
                </a:solidFill>
                <a:latin typeface="Arial" pitchFamily="34" charset="0"/>
                <a:ea typeface="黑体" pitchFamily="49" charset="-122"/>
              </a:rPr>
              <a:t>NOSAVE</a:t>
            </a:r>
            <a:endParaRPr lang="zh-CN" altLang="en-US" sz="2100" dirty="0">
              <a:solidFill>
                <a:srgbClr val="FFFF00"/>
              </a:solidFill>
              <a:latin typeface="Arial" pitchFamily="34" charset="0"/>
              <a:ea typeface="黑体" pitchFamily="49" charset="-122"/>
            </a:endParaRPr>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6" y="2249669"/>
            <a:ext cx="6998115" cy="20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3"/>
          <p:cNvSpPr>
            <a:spLocks noChangeArrowheads="1"/>
          </p:cNvSpPr>
          <p:nvPr/>
        </p:nvSpPr>
        <p:spPr bwMode="auto">
          <a:xfrm>
            <a:off x="68973" y="4365144"/>
            <a:ext cx="5363071"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．系统菜单的访问与设置</a:t>
            </a:r>
          </a:p>
        </p:txBody>
      </p:sp>
    </p:spTree>
    <p:extLst>
      <p:ext uri="{BB962C8B-B14F-4D97-AF65-F5344CB8AC3E}">
        <p14:creationId xmlns:p14="http://schemas.microsoft.com/office/powerpoint/2010/main" val="340882777"/>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1723</TotalTime>
  <Pages>0</Pages>
  <Words>1442</Words>
  <Characters>0</Characters>
  <Application>Microsoft Office PowerPoint</Application>
  <DocSecurity>0</DocSecurity>
  <PresentationFormat>全屏显示(4:3)</PresentationFormat>
  <Lines>0</Lines>
  <Paragraphs>234</Paragraphs>
  <Slides>22</Slides>
  <Notes>0</Notes>
  <HiddenSlides>0</HiddenSlides>
  <MMClips>1</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2838</cp:revision>
  <dcterms:created xsi:type="dcterms:W3CDTF">1999-01-28T02:15:27Z</dcterms:created>
  <dcterms:modified xsi:type="dcterms:W3CDTF">2015-11-10T03:47:15Z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