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1" r:id="rId28"/>
    <p:sldId id="284" r:id="rId29"/>
    <p:sldId id="286" r:id="rId30"/>
    <p:sldId id="288" r:id="rId31"/>
    <p:sldId id="287" r:id="rId32"/>
    <p:sldId id="289" r:id="rId33"/>
    <p:sldId id="290" r:id="rId34"/>
    <p:sldId id="291" r:id="rId35"/>
    <p:sldId id="292" r:id="rId36"/>
    <p:sldId id="293" r:id="rId37"/>
    <p:sldId id="294" r:id="rId38"/>
    <p:sldId id="295" r:id="rId39"/>
    <p:sldId id="296" r:id="rId40"/>
    <p:sldId id="297" r:id="rId41"/>
    <p:sldId id="298"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snort.or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入侵检测系</a:t>
            </a:r>
            <a:r>
              <a:rPr lang="zh-CN" altLang="en-US" dirty="0" smtClean="0"/>
              <a:t>统</a:t>
            </a:r>
            <a:endParaRPr lang="en-US" altLang="zh-CN" dirty="0"/>
          </a:p>
        </p:txBody>
      </p:sp>
      <p:pic>
        <p:nvPicPr>
          <p:cNvPr id="4" name="图片 3"/>
          <p:cNvPicPr>
            <a:picLocks noChangeAspect="1"/>
          </p:cNvPicPr>
          <p:nvPr/>
        </p:nvPicPr>
        <p:blipFill>
          <a:blip r:embed="rId2"/>
          <a:stretch>
            <a:fillRect/>
          </a:stretch>
        </p:blipFill>
        <p:spPr>
          <a:xfrm>
            <a:off x="1105939" y="1955222"/>
            <a:ext cx="6212392" cy="4013315"/>
          </a:xfrm>
          <a:prstGeom prst="rect">
            <a:avLst/>
          </a:prstGeom>
        </p:spPr>
      </p:pic>
    </p:spTree>
    <p:extLst>
      <p:ext uri="{BB962C8B-B14F-4D97-AF65-F5344CB8AC3E}">
        <p14:creationId xmlns:p14="http://schemas.microsoft.com/office/powerpoint/2010/main" val="25593758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入侵检测系</a:t>
            </a:r>
            <a:r>
              <a:rPr lang="zh-CN" altLang="en-US" dirty="0" smtClean="0"/>
              <a:t>统</a:t>
            </a:r>
            <a:endParaRPr lang="en-US" altLang="zh-CN" dirty="0"/>
          </a:p>
        </p:txBody>
      </p:sp>
      <p:pic>
        <p:nvPicPr>
          <p:cNvPr id="5" name="图片 4"/>
          <p:cNvPicPr>
            <a:picLocks noChangeAspect="1"/>
          </p:cNvPicPr>
          <p:nvPr/>
        </p:nvPicPr>
        <p:blipFill>
          <a:blip r:embed="rId2"/>
          <a:stretch>
            <a:fillRect/>
          </a:stretch>
        </p:blipFill>
        <p:spPr>
          <a:xfrm>
            <a:off x="1034328" y="2126239"/>
            <a:ext cx="6818187" cy="4124932"/>
          </a:xfrm>
          <a:prstGeom prst="rect">
            <a:avLst/>
          </a:prstGeom>
        </p:spPr>
      </p:pic>
    </p:spTree>
    <p:extLst>
      <p:ext uri="{BB962C8B-B14F-4D97-AF65-F5344CB8AC3E}">
        <p14:creationId xmlns:p14="http://schemas.microsoft.com/office/powerpoint/2010/main" val="646798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a:t>
            </a:r>
            <a:r>
              <a:rPr lang="zh-CN" altLang="en-US" dirty="0" smtClean="0"/>
              <a:t>检</a:t>
            </a:r>
            <a:r>
              <a:rPr lang="zh-CN" altLang="en-US" dirty="0"/>
              <a:t>测系统的功能</a:t>
            </a:r>
            <a:endParaRPr lang="en-US" altLang="zh-CN" dirty="0"/>
          </a:p>
          <a:p>
            <a:pPr lvl="1"/>
            <a:r>
              <a:rPr lang="zh-CN" altLang="zh-CN" dirty="0" smtClean="0"/>
              <a:t>事</a:t>
            </a:r>
            <a:r>
              <a:rPr lang="zh-CN" altLang="zh-CN" dirty="0"/>
              <a:t>前报警</a:t>
            </a:r>
            <a:r>
              <a:rPr lang="zh-CN" altLang="zh-CN" dirty="0" smtClean="0"/>
              <a:t>：</a:t>
            </a:r>
            <a:endParaRPr lang="en-US" altLang="zh-CN" dirty="0" smtClean="0"/>
          </a:p>
          <a:p>
            <a:pPr marL="457200" lvl="1" indent="0">
              <a:buNone/>
            </a:pPr>
            <a:r>
              <a:rPr lang="zh-CN" altLang="zh-CN" dirty="0" smtClean="0"/>
              <a:t>入</a:t>
            </a:r>
            <a:r>
              <a:rPr lang="zh-CN" altLang="zh-CN" dirty="0"/>
              <a:t>侵检测系统能够在入侵攻击对网络系统造成危害前，及时检测到入侵攻击的发生，并进行报警；</a:t>
            </a:r>
            <a:r>
              <a:rPr lang="en-US" altLang="zh-CN" dirty="0"/>
              <a:t> </a:t>
            </a:r>
            <a:endParaRPr lang="zh-CN" altLang="zh-CN" dirty="0"/>
          </a:p>
          <a:p>
            <a:pPr lvl="1"/>
            <a:r>
              <a:rPr lang="zh-CN" altLang="zh-CN" dirty="0" smtClean="0"/>
              <a:t>事</a:t>
            </a:r>
            <a:r>
              <a:rPr lang="zh-CN" altLang="zh-CN" dirty="0"/>
              <a:t>中防御</a:t>
            </a:r>
            <a:r>
              <a:rPr lang="zh-CN" altLang="zh-CN" dirty="0" smtClean="0"/>
              <a:t>：</a:t>
            </a:r>
            <a:endParaRPr lang="en-US" altLang="zh-CN" dirty="0" smtClean="0"/>
          </a:p>
          <a:p>
            <a:pPr marL="457200" lvl="1" indent="0">
              <a:buNone/>
            </a:pPr>
            <a:r>
              <a:rPr lang="zh-CN" altLang="zh-CN" dirty="0" smtClean="0"/>
              <a:t>入</a:t>
            </a:r>
            <a:r>
              <a:rPr lang="zh-CN" altLang="zh-CN" dirty="0"/>
              <a:t>侵攻击发生时，入侵检测系统可以通过与防火墙联动、</a:t>
            </a:r>
            <a:r>
              <a:rPr lang="en-US" altLang="zh-CN" dirty="0"/>
              <a:t>TCP Killer</a:t>
            </a:r>
            <a:r>
              <a:rPr lang="zh-CN" altLang="zh-CN" dirty="0"/>
              <a:t>等方式进行报警及动态防御；</a:t>
            </a:r>
            <a:r>
              <a:rPr lang="en-US" altLang="zh-CN" dirty="0"/>
              <a:t> </a:t>
            </a:r>
            <a:endParaRPr lang="zh-CN" altLang="zh-CN" dirty="0"/>
          </a:p>
          <a:p>
            <a:pPr lvl="1"/>
            <a:r>
              <a:rPr lang="zh-CN" altLang="zh-CN" dirty="0" smtClean="0"/>
              <a:t>事</a:t>
            </a:r>
            <a:r>
              <a:rPr lang="zh-CN" altLang="zh-CN" dirty="0"/>
              <a:t>后取证</a:t>
            </a:r>
            <a:r>
              <a:rPr lang="zh-CN" altLang="zh-CN" dirty="0" smtClean="0"/>
              <a:t>：</a:t>
            </a:r>
            <a:endParaRPr lang="en-US" altLang="zh-CN" dirty="0" smtClean="0"/>
          </a:p>
          <a:p>
            <a:pPr marL="457200" lvl="1" indent="0">
              <a:buNone/>
            </a:pPr>
            <a:r>
              <a:rPr lang="zh-CN" altLang="zh-CN" dirty="0" smtClean="0"/>
              <a:t>被</a:t>
            </a:r>
            <a:r>
              <a:rPr lang="zh-CN" altLang="zh-CN" dirty="0"/>
              <a:t>入侵攻击后，入侵检测系统可以提供详细攻击信息，便于取证分析</a:t>
            </a:r>
            <a:r>
              <a:rPr lang="zh-CN" altLang="zh-CN" dirty="0" smtClean="0"/>
              <a:t>。</a:t>
            </a:r>
            <a:endParaRPr lang="zh-CN" altLang="zh-CN" dirty="0"/>
          </a:p>
        </p:txBody>
      </p:sp>
    </p:spTree>
    <p:extLst>
      <p:ext uri="{BB962C8B-B14F-4D97-AF65-F5344CB8AC3E}">
        <p14:creationId xmlns:p14="http://schemas.microsoft.com/office/powerpoint/2010/main" val="3126911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a:t>
            </a:r>
            <a:r>
              <a:rPr lang="zh-CN" altLang="en-US" dirty="0" smtClean="0"/>
              <a:t>检测发展历史</a:t>
            </a:r>
            <a:endParaRPr lang="en-US" altLang="zh-CN" dirty="0"/>
          </a:p>
          <a:p>
            <a:pPr lvl="1"/>
            <a:r>
              <a:rPr lang="en-US" altLang="zh-CN" dirty="0"/>
              <a:t>1980</a:t>
            </a:r>
            <a:r>
              <a:rPr lang="zh-CN" altLang="en-US" dirty="0"/>
              <a:t>年，</a:t>
            </a:r>
            <a:r>
              <a:rPr lang="en-US" altLang="zh-CN" dirty="0"/>
              <a:t>James </a:t>
            </a:r>
            <a:r>
              <a:rPr lang="en-US" altLang="zh-CN" dirty="0" err="1" smtClean="0"/>
              <a:t>P.Anderson</a:t>
            </a:r>
            <a:r>
              <a:rPr lang="en-US" altLang="zh-CN" dirty="0" smtClean="0"/>
              <a:t>,</a:t>
            </a:r>
            <a:r>
              <a:rPr lang="zh-CN" altLang="en-US" dirty="0" smtClean="0"/>
              <a:t> </a:t>
            </a:r>
            <a:r>
              <a:rPr lang="en-US" altLang="zh-CN" dirty="0" smtClean="0"/>
              <a:t>《</a:t>
            </a:r>
            <a:r>
              <a:rPr lang="zh-CN" altLang="en-US" dirty="0"/>
              <a:t>计算机安全威胁监控与监视</a:t>
            </a:r>
            <a:r>
              <a:rPr lang="en-US" altLang="zh-CN" dirty="0" smtClean="0"/>
              <a:t>》,</a:t>
            </a:r>
            <a:r>
              <a:rPr lang="zh-CN" altLang="en-US" dirty="0" smtClean="0"/>
              <a:t>第</a:t>
            </a:r>
            <a:r>
              <a:rPr lang="zh-CN" altLang="en-US" dirty="0"/>
              <a:t>一</a:t>
            </a:r>
            <a:r>
              <a:rPr lang="zh-CN" altLang="en-US" dirty="0" smtClean="0"/>
              <a:t>次阐述入</a:t>
            </a:r>
            <a:r>
              <a:rPr lang="zh-CN" altLang="en-US" dirty="0"/>
              <a:t>侵检测的概念。</a:t>
            </a:r>
          </a:p>
          <a:p>
            <a:pPr lvl="1"/>
            <a:r>
              <a:rPr lang="en-US" altLang="zh-CN" dirty="0"/>
              <a:t>1984</a:t>
            </a:r>
            <a:r>
              <a:rPr lang="zh-CN" altLang="en-US" dirty="0"/>
              <a:t>年到</a:t>
            </a:r>
            <a:r>
              <a:rPr lang="en-US" altLang="zh-CN" dirty="0"/>
              <a:t>1986</a:t>
            </a:r>
            <a:r>
              <a:rPr lang="zh-CN" altLang="en-US" dirty="0"/>
              <a:t>年</a:t>
            </a:r>
            <a:r>
              <a:rPr lang="zh-CN" altLang="en-US" dirty="0" smtClean="0"/>
              <a:t>，实</a:t>
            </a:r>
            <a:r>
              <a:rPr lang="zh-CN" altLang="en-US" dirty="0"/>
              <a:t>时入侵检测系统模型</a:t>
            </a:r>
            <a:r>
              <a:rPr lang="en-US" altLang="zh-CN" dirty="0"/>
              <a:t>IDES</a:t>
            </a:r>
            <a:r>
              <a:rPr lang="zh-CN" altLang="en-US" dirty="0"/>
              <a:t>（</a:t>
            </a:r>
            <a:r>
              <a:rPr lang="en-US" altLang="zh-CN" dirty="0"/>
              <a:t>Intrusion Detection Expert Systems</a:t>
            </a:r>
            <a:r>
              <a:rPr lang="zh-CN" altLang="en-US" dirty="0"/>
              <a:t>，入侵检测专家系</a:t>
            </a:r>
            <a:r>
              <a:rPr lang="zh-CN" altLang="en-US" dirty="0" smtClean="0"/>
              <a:t>统</a:t>
            </a:r>
            <a:endParaRPr lang="zh-CN" altLang="en-US" dirty="0"/>
          </a:p>
          <a:p>
            <a:pPr lvl="1"/>
            <a:r>
              <a:rPr lang="en-US" altLang="zh-CN" dirty="0"/>
              <a:t>1988</a:t>
            </a:r>
            <a:r>
              <a:rPr lang="zh-CN" altLang="en-US" dirty="0"/>
              <a:t>年，</a:t>
            </a:r>
            <a:r>
              <a:rPr lang="en-US" altLang="zh-CN" dirty="0"/>
              <a:t>Morris</a:t>
            </a:r>
            <a:r>
              <a:rPr lang="zh-CN" altLang="en-US" dirty="0"/>
              <a:t>蠕虫事</a:t>
            </a:r>
            <a:r>
              <a:rPr lang="zh-CN" altLang="en-US" dirty="0" smtClean="0"/>
              <a:t>件</a:t>
            </a:r>
            <a:r>
              <a:rPr lang="en-US" altLang="zh-CN" dirty="0"/>
              <a:t>,</a:t>
            </a:r>
            <a:r>
              <a:rPr lang="zh-CN" altLang="en-US" dirty="0" smtClean="0"/>
              <a:t>基</a:t>
            </a:r>
            <a:r>
              <a:rPr lang="zh-CN" altLang="en-US" dirty="0"/>
              <a:t>于主机的</a:t>
            </a:r>
            <a:r>
              <a:rPr lang="en-US" altLang="zh-CN" dirty="0"/>
              <a:t>IDS</a:t>
            </a:r>
            <a:r>
              <a:rPr lang="zh-CN" altLang="en-US" dirty="0"/>
              <a:t>的开发，如</a:t>
            </a:r>
            <a:r>
              <a:rPr lang="en-US" altLang="zh-CN" dirty="0"/>
              <a:t>IDES</a:t>
            </a:r>
            <a:r>
              <a:rPr lang="zh-CN" altLang="en-US" dirty="0"/>
              <a:t>、</a:t>
            </a:r>
            <a:r>
              <a:rPr lang="en-US" altLang="zh-CN" dirty="0"/>
              <a:t>Haystack</a:t>
            </a:r>
            <a:r>
              <a:rPr lang="zh-CN" altLang="en-US" dirty="0"/>
              <a:t>等。</a:t>
            </a:r>
          </a:p>
          <a:p>
            <a:pPr lvl="1"/>
            <a:r>
              <a:rPr lang="en-US" altLang="zh-CN" dirty="0"/>
              <a:t>1989</a:t>
            </a:r>
            <a:r>
              <a:rPr lang="zh-CN" altLang="en-US" dirty="0"/>
              <a:t>年</a:t>
            </a:r>
            <a:r>
              <a:rPr lang="zh-CN" altLang="en-US" dirty="0" smtClean="0"/>
              <a:t>，</a:t>
            </a:r>
            <a:r>
              <a:rPr lang="en-US" altLang="zh-CN" dirty="0" smtClean="0"/>
              <a:t>《</a:t>
            </a:r>
            <a:r>
              <a:rPr lang="en-US" altLang="zh-CN" dirty="0"/>
              <a:t>A Network Security Monitor》</a:t>
            </a:r>
            <a:r>
              <a:rPr lang="zh-CN" altLang="en-US" dirty="0" smtClean="0"/>
              <a:t>，网</a:t>
            </a:r>
            <a:r>
              <a:rPr lang="zh-CN" altLang="en-US" dirty="0"/>
              <a:t>络入侵检测从此诞生。</a:t>
            </a:r>
          </a:p>
          <a:p>
            <a:pPr lvl="1"/>
            <a:r>
              <a:rPr lang="en-US" altLang="zh-CN" dirty="0"/>
              <a:t>1990</a:t>
            </a:r>
            <a:r>
              <a:rPr lang="zh-CN" altLang="en-US" dirty="0"/>
              <a:t>年</a:t>
            </a:r>
            <a:r>
              <a:rPr lang="zh-CN" altLang="en-US" dirty="0" smtClean="0"/>
              <a:t>，第</a:t>
            </a:r>
            <a:r>
              <a:rPr lang="zh-CN" altLang="en-US" dirty="0"/>
              <a:t>一个基于网络的</a:t>
            </a:r>
            <a:r>
              <a:rPr lang="en-US" altLang="zh-CN" dirty="0"/>
              <a:t>IDS</a:t>
            </a:r>
            <a:r>
              <a:rPr lang="zh-CN" altLang="en-US" dirty="0"/>
              <a:t>：</a:t>
            </a:r>
            <a:r>
              <a:rPr lang="en-US" altLang="zh-CN" dirty="0"/>
              <a:t>NSM</a:t>
            </a:r>
            <a:r>
              <a:rPr lang="zh-CN" altLang="en-US" dirty="0"/>
              <a:t>（</a:t>
            </a:r>
            <a:r>
              <a:rPr lang="en-US" altLang="zh-CN" dirty="0"/>
              <a:t>Network Security Monitor</a:t>
            </a:r>
            <a:r>
              <a:rPr lang="zh-CN" altLang="en-US" dirty="0" smtClean="0"/>
              <a:t>）</a:t>
            </a:r>
            <a:endParaRPr lang="en-US" altLang="zh-CN" dirty="0" smtClean="0"/>
          </a:p>
          <a:p>
            <a:pPr lvl="1"/>
            <a:endParaRPr lang="zh-CN" altLang="en-US" dirty="0"/>
          </a:p>
          <a:p>
            <a:pPr marL="457200" lvl="1" indent="0">
              <a:buNone/>
            </a:pPr>
            <a:endParaRPr lang="zh-CN" altLang="zh-CN" dirty="0"/>
          </a:p>
        </p:txBody>
      </p:sp>
    </p:spTree>
    <p:extLst>
      <p:ext uri="{BB962C8B-B14F-4D97-AF65-F5344CB8AC3E}">
        <p14:creationId xmlns:p14="http://schemas.microsoft.com/office/powerpoint/2010/main" val="1576233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a:t>
            </a:r>
            <a:r>
              <a:rPr lang="zh-CN" altLang="en-US" dirty="0" smtClean="0"/>
              <a:t>检测发展历史</a:t>
            </a:r>
            <a:endParaRPr lang="en-US" altLang="zh-CN" dirty="0"/>
          </a:p>
          <a:p>
            <a:pPr lvl="1"/>
            <a:r>
              <a:rPr lang="en-US" altLang="zh-CN" dirty="0"/>
              <a:t>90</a:t>
            </a:r>
            <a:r>
              <a:rPr lang="zh-CN" altLang="en-US" dirty="0"/>
              <a:t>年代以后，不断有新的思想提出，如将信息检索、人工智能、神经网络、模糊理论、证据理论、分布计算技术等引入</a:t>
            </a:r>
            <a:r>
              <a:rPr lang="en-US" altLang="zh-CN" dirty="0"/>
              <a:t>IDS</a:t>
            </a:r>
            <a:r>
              <a:rPr lang="zh-CN" altLang="en-US" dirty="0"/>
              <a:t>。</a:t>
            </a:r>
          </a:p>
          <a:p>
            <a:pPr lvl="1"/>
            <a:r>
              <a:rPr lang="en-US" altLang="zh-CN" dirty="0"/>
              <a:t>1999</a:t>
            </a:r>
            <a:r>
              <a:rPr lang="zh-CN" altLang="en-US" dirty="0"/>
              <a:t>年，出现商业化产品，如</a:t>
            </a:r>
            <a:r>
              <a:rPr lang="en-US" altLang="zh-CN" dirty="0"/>
              <a:t>Cisco Secure IDS</a:t>
            </a:r>
            <a:r>
              <a:rPr lang="zh-CN" altLang="en-US" dirty="0"/>
              <a:t>，</a:t>
            </a:r>
            <a:r>
              <a:rPr lang="en-US" altLang="zh-CN" dirty="0"/>
              <a:t>ISS Real Secure</a:t>
            </a:r>
            <a:r>
              <a:rPr lang="zh-CN" altLang="en-US" dirty="0"/>
              <a:t>等。</a:t>
            </a:r>
          </a:p>
          <a:p>
            <a:pPr lvl="1"/>
            <a:r>
              <a:rPr lang="en-US" altLang="zh-CN" dirty="0"/>
              <a:t>2000</a:t>
            </a:r>
            <a:r>
              <a:rPr lang="zh-CN" altLang="en-US" dirty="0"/>
              <a:t>年</a:t>
            </a:r>
            <a:r>
              <a:rPr lang="en-US" altLang="zh-CN" dirty="0"/>
              <a:t>2</a:t>
            </a:r>
            <a:r>
              <a:rPr lang="zh-CN" altLang="en-US" dirty="0"/>
              <a:t>月，对</a:t>
            </a:r>
            <a:r>
              <a:rPr lang="en-US" altLang="zh-CN" dirty="0"/>
              <a:t>Yahoo</a:t>
            </a:r>
            <a:r>
              <a:rPr lang="zh-CN" altLang="en-US" dirty="0"/>
              <a:t>！、</a:t>
            </a:r>
            <a:r>
              <a:rPr lang="en-US" altLang="zh-CN" dirty="0"/>
              <a:t>Amazon</a:t>
            </a:r>
            <a:r>
              <a:rPr lang="zh-CN" altLang="en-US" dirty="0"/>
              <a:t>、</a:t>
            </a:r>
            <a:r>
              <a:rPr lang="en-US" altLang="zh-CN" dirty="0"/>
              <a:t>CNN</a:t>
            </a:r>
            <a:r>
              <a:rPr lang="zh-CN" altLang="en-US" dirty="0"/>
              <a:t>等大型网站的</a:t>
            </a:r>
            <a:r>
              <a:rPr lang="en-US" altLang="zh-CN" dirty="0"/>
              <a:t>DDOS</a:t>
            </a:r>
            <a:r>
              <a:rPr lang="zh-CN" altLang="en-US" dirty="0"/>
              <a:t>攻击引发了对</a:t>
            </a:r>
            <a:r>
              <a:rPr lang="en-US" altLang="zh-CN" dirty="0"/>
              <a:t>IDS</a:t>
            </a:r>
            <a:r>
              <a:rPr lang="zh-CN" altLang="en-US" dirty="0"/>
              <a:t>系统的新一轮研究热潮，由此出现分布式入侵检测系统，是</a:t>
            </a:r>
            <a:r>
              <a:rPr lang="en-US" altLang="zh-CN" dirty="0"/>
              <a:t>IDS</a:t>
            </a:r>
            <a:r>
              <a:rPr lang="zh-CN" altLang="en-US" dirty="0"/>
              <a:t>发展史上的一个里程碑。</a:t>
            </a:r>
          </a:p>
          <a:p>
            <a:pPr lvl="1"/>
            <a:endParaRPr lang="zh-CN" altLang="en-US" dirty="0"/>
          </a:p>
          <a:p>
            <a:pPr marL="457200" lvl="1" indent="0">
              <a:buNone/>
            </a:pPr>
            <a:endParaRPr lang="zh-CN" altLang="zh-CN" dirty="0"/>
          </a:p>
        </p:txBody>
      </p:sp>
    </p:spTree>
    <p:extLst>
      <p:ext uri="{BB962C8B-B14F-4D97-AF65-F5344CB8AC3E}">
        <p14:creationId xmlns:p14="http://schemas.microsoft.com/office/powerpoint/2010/main" val="3247353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侵检测的</a:t>
            </a:r>
            <a:r>
              <a:rPr lang="zh-CN" altLang="en-US" dirty="0" smtClean="0"/>
              <a:t>模</a:t>
            </a:r>
            <a:r>
              <a:rPr lang="zh-CN" altLang="en-US" dirty="0"/>
              <a:t>型</a:t>
            </a:r>
            <a:endParaRPr lang="en-US" altLang="zh-CN" dirty="0" smtClean="0"/>
          </a:p>
          <a:p>
            <a:pPr lvl="1"/>
            <a:r>
              <a:rPr lang="en-US" altLang="zh-CN" dirty="0"/>
              <a:t>Intrusion Detection Working Group</a:t>
            </a:r>
            <a:r>
              <a:rPr lang="zh-CN" altLang="zh-CN" dirty="0"/>
              <a:t>（</a:t>
            </a:r>
            <a:r>
              <a:rPr lang="en-US" altLang="zh-CN" dirty="0"/>
              <a:t>IDWG</a:t>
            </a:r>
            <a:r>
              <a:rPr lang="zh-CN" altLang="zh-CN" dirty="0"/>
              <a:t>）和</a:t>
            </a:r>
            <a:r>
              <a:rPr lang="en-US" altLang="zh-CN" dirty="0"/>
              <a:t>Common Intrusion Detection Framework</a:t>
            </a:r>
            <a:r>
              <a:rPr lang="zh-CN" altLang="zh-CN" dirty="0"/>
              <a:t>（</a:t>
            </a:r>
            <a:r>
              <a:rPr lang="en-US" altLang="zh-CN" dirty="0"/>
              <a:t>CIDF</a:t>
            </a:r>
            <a:r>
              <a:rPr lang="zh-CN" altLang="zh-CN" dirty="0" smtClean="0"/>
              <a:t>）</a:t>
            </a:r>
            <a:endParaRPr lang="zh-CN" altLang="en-US" dirty="0"/>
          </a:p>
        </p:txBody>
      </p:sp>
      <p:pic>
        <p:nvPicPr>
          <p:cNvPr id="4" name="图片 3"/>
          <p:cNvPicPr>
            <a:picLocks noChangeAspect="1"/>
          </p:cNvPicPr>
          <p:nvPr/>
        </p:nvPicPr>
        <p:blipFill>
          <a:blip r:embed="rId2"/>
          <a:stretch>
            <a:fillRect/>
          </a:stretch>
        </p:blipFill>
        <p:spPr>
          <a:xfrm>
            <a:off x="1895907" y="3088957"/>
            <a:ext cx="5352791" cy="3595158"/>
          </a:xfrm>
          <a:prstGeom prst="rect">
            <a:avLst/>
          </a:prstGeom>
        </p:spPr>
      </p:pic>
    </p:spTree>
    <p:extLst>
      <p:ext uri="{BB962C8B-B14F-4D97-AF65-F5344CB8AC3E}">
        <p14:creationId xmlns:p14="http://schemas.microsoft.com/office/powerpoint/2010/main" val="2106074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的步骤</a:t>
            </a:r>
            <a:endParaRPr lang="en-US" altLang="zh-CN" dirty="0" smtClean="0"/>
          </a:p>
          <a:p>
            <a:pPr lvl="1"/>
            <a:r>
              <a:rPr lang="zh-CN" altLang="zh-CN" dirty="0"/>
              <a:t>入侵检测过程分为三个步</a:t>
            </a:r>
            <a:r>
              <a:rPr lang="zh-CN" altLang="zh-CN" dirty="0" smtClean="0"/>
              <a:t>骤</a:t>
            </a:r>
            <a:endParaRPr lang="en-US" altLang="zh-CN" dirty="0" smtClean="0"/>
          </a:p>
          <a:p>
            <a:pPr lvl="1"/>
            <a:r>
              <a:rPr lang="zh-CN" altLang="zh-CN" dirty="0"/>
              <a:t>（</a:t>
            </a:r>
            <a:r>
              <a:rPr lang="en-US" altLang="zh-CN" dirty="0"/>
              <a:t>1</a:t>
            </a:r>
            <a:r>
              <a:rPr lang="zh-CN" altLang="zh-CN" dirty="0"/>
              <a:t>）信息收集：入侵检测的第一步是信息收集，收集内容包括系统、网络、数据及用户活动的状态和行为</a:t>
            </a:r>
            <a:r>
              <a:rPr lang="zh-CN" altLang="zh-CN" dirty="0" smtClean="0"/>
              <a:t>。</a:t>
            </a:r>
            <a:endParaRPr lang="en-US" altLang="zh-CN" dirty="0" smtClean="0"/>
          </a:p>
          <a:p>
            <a:pPr lvl="1"/>
            <a:r>
              <a:rPr lang="zh-CN" altLang="zh-CN" dirty="0"/>
              <a:t>（</a:t>
            </a:r>
            <a:r>
              <a:rPr lang="en-US" altLang="zh-CN" dirty="0"/>
              <a:t>2</a:t>
            </a:r>
            <a:r>
              <a:rPr lang="zh-CN" altLang="zh-CN" dirty="0"/>
              <a:t>）信息分析：收集到的有关系统、网络、数据及用户活动的状态和行为等信息</a:t>
            </a:r>
            <a:r>
              <a:rPr lang="zh-CN" altLang="zh-CN" dirty="0" smtClean="0"/>
              <a:t>，</a:t>
            </a:r>
            <a:r>
              <a:rPr lang="zh-CN" altLang="en-US" dirty="0" smtClean="0"/>
              <a:t>进行分析。</a:t>
            </a:r>
            <a:endParaRPr lang="en-US" altLang="zh-CN" dirty="0" smtClean="0"/>
          </a:p>
          <a:p>
            <a:pPr lvl="1"/>
            <a:r>
              <a:rPr lang="zh-CN" altLang="zh-CN" dirty="0"/>
              <a:t>（</a:t>
            </a:r>
            <a:r>
              <a:rPr lang="en-US" altLang="zh-CN" dirty="0"/>
              <a:t>3</a:t>
            </a:r>
            <a:r>
              <a:rPr lang="zh-CN" altLang="zh-CN" dirty="0"/>
              <a:t>）结果处理：控制台按照告警采取预先定义的响应措施，可以是重新配置路由器或防火墙、终止进程、切断连接、改变文件属性，也可以只是简单的告警。</a:t>
            </a:r>
            <a:endParaRPr lang="zh-CN" altLang="en-US" dirty="0"/>
          </a:p>
        </p:txBody>
      </p:sp>
    </p:spTree>
    <p:extLst>
      <p:ext uri="{BB962C8B-B14F-4D97-AF65-F5344CB8AC3E}">
        <p14:creationId xmlns:p14="http://schemas.microsoft.com/office/powerpoint/2010/main" val="2713356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的原理</a:t>
            </a:r>
            <a:endParaRPr lang="en-US" altLang="zh-CN" dirty="0" smtClean="0"/>
          </a:p>
          <a:p>
            <a:pPr lvl="1"/>
            <a:r>
              <a:rPr lang="zh-CN" altLang="zh-CN" b="1" dirty="0"/>
              <a:t> 异常检</a:t>
            </a:r>
            <a:r>
              <a:rPr lang="zh-CN" altLang="zh-CN" b="1" dirty="0" smtClean="0"/>
              <a:t>测</a:t>
            </a:r>
            <a:endParaRPr lang="en-US" altLang="zh-CN" b="1" dirty="0" smtClean="0"/>
          </a:p>
          <a:p>
            <a:pPr lvl="1"/>
            <a:r>
              <a:rPr lang="zh-CN" altLang="en-US" dirty="0"/>
              <a:t>根据系统或者用户的非正常行为和使用计算机资源的非正常情况来检测入侵行为。这种检测方法的基本思想是：攻击行为是异常行为的子集。将不同于正常行为的的异常行为纳入攻击</a:t>
            </a:r>
            <a:r>
              <a:rPr lang="zh-CN" altLang="en-US" dirty="0" smtClean="0"/>
              <a:t>。</a:t>
            </a:r>
            <a:endParaRPr lang="en-US" altLang="zh-CN" dirty="0" smtClean="0"/>
          </a:p>
          <a:p>
            <a:pPr lvl="1"/>
            <a:endParaRPr lang="zh-CN" altLang="en-US" dirty="0"/>
          </a:p>
        </p:txBody>
      </p:sp>
      <p:pic>
        <p:nvPicPr>
          <p:cNvPr id="4" name="图片 3"/>
          <p:cNvPicPr>
            <a:picLocks noChangeAspect="1"/>
          </p:cNvPicPr>
          <p:nvPr/>
        </p:nvPicPr>
        <p:blipFill>
          <a:blip r:embed="rId2"/>
          <a:stretch>
            <a:fillRect/>
          </a:stretch>
        </p:blipFill>
        <p:spPr>
          <a:xfrm>
            <a:off x="2383328" y="3827665"/>
            <a:ext cx="3601836" cy="2713712"/>
          </a:xfrm>
          <a:prstGeom prst="rect">
            <a:avLst/>
          </a:prstGeom>
        </p:spPr>
      </p:pic>
    </p:spTree>
    <p:extLst>
      <p:ext uri="{BB962C8B-B14F-4D97-AF65-F5344CB8AC3E}">
        <p14:creationId xmlns:p14="http://schemas.microsoft.com/office/powerpoint/2010/main" val="24197165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的原理</a:t>
            </a:r>
            <a:endParaRPr lang="en-US" altLang="zh-CN" dirty="0" smtClean="0"/>
          </a:p>
          <a:p>
            <a:pPr lvl="1"/>
            <a:r>
              <a:rPr lang="zh-CN" altLang="zh-CN" b="1" dirty="0" smtClean="0"/>
              <a:t>异</a:t>
            </a:r>
            <a:r>
              <a:rPr lang="zh-CN" altLang="zh-CN" b="1" dirty="0"/>
              <a:t>常检</a:t>
            </a:r>
            <a:r>
              <a:rPr lang="zh-CN" altLang="zh-CN" b="1" dirty="0" smtClean="0"/>
              <a:t>测</a:t>
            </a:r>
            <a:r>
              <a:rPr lang="zh-CN" altLang="en-US" b="1" dirty="0" smtClean="0"/>
              <a:t>的要点和难点</a:t>
            </a:r>
            <a:endParaRPr lang="en-US" altLang="zh-CN" b="1" dirty="0" smtClean="0"/>
          </a:p>
          <a:p>
            <a:pPr lvl="2"/>
            <a:r>
              <a:rPr lang="zh-CN" altLang="en-US" dirty="0"/>
              <a:t>用户轮</a:t>
            </a:r>
            <a:r>
              <a:rPr lang="zh-CN" altLang="en-US" dirty="0" smtClean="0"/>
              <a:t>廓的提取、修正</a:t>
            </a:r>
            <a:endParaRPr lang="en-US" altLang="zh-CN" dirty="0" smtClean="0"/>
          </a:p>
          <a:p>
            <a:pPr lvl="2"/>
            <a:r>
              <a:rPr lang="zh-CN" altLang="en-US" dirty="0"/>
              <a:t>阈值</a:t>
            </a:r>
            <a:r>
              <a:rPr lang="zh-CN" altLang="en-US" dirty="0" smtClean="0"/>
              <a:t>的</a:t>
            </a:r>
            <a:r>
              <a:rPr lang="zh-CN" altLang="en-US" dirty="0"/>
              <a:t>设</a:t>
            </a:r>
            <a:r>
              <a:rPr lang="zh-CN" altLang="en-US" dirty="0" smtClean="0"/>
              <a:t>置和修正</a:t>
            </a:r>
            <a:endParaRPr lang="en-US" altLang="zh-CN" dirty="0" smtClean="0"/>
          </a:p>
          <a:p>
            <a:pPr lvl="1"/>
            <a:r>
              <a:rPr lang="zh-CN" altLang="en-US" b="1" dirty="0" smtClean="0"/>
              <a:t>主要技术方法</a:t>
            </a:r>
            <a:endParaRPr lang="en-US" altLang="zh-CN" b="1" dirty="0" smtClean="0"/>
          </a:p>
          <a:p>
            <a:pPr lvl="2"/>
            <a:r>
              <a:rPr lang="zh-CN" altLang="zh-CN" dirty="0"/>
              <a:t>统计异常检测方</a:t>
            </a:r>
            <a:r>
              <a:rPr lang="zh-CN" altLang="zh-CN" dirty="0" smtClean="0"/>
              <a:t>法</a:t>
            </a:r>
            <a:endParaRPr lang="en-US" altLang="zh-CN" dirty="0" smtClean="0"/>
          </a:p>
          <a:p>
            <a:pPr lvl="2"/>
            <a:r>
              <a:rPr lang="zh-CN" altLang="zh-CN" dirty="0" smtClean="0"/>
              <a:t>特征选</a:t>
            </a:r>
            <a:r>
              <a:rPr lang="zh-CN" altLang="zh-CN" dirty="0"/>
              <a:t>择异常检测方</a:t>
            </a:r>
            <a:r>
              <a:rPr lang="zh-CN" altLang="zh-CN" dirty="0" smtClean="0"/>
              <a:t>法</a:t>
            </a:r>
            <a:endParaRPr lang="en-US" altLang="zh-CN" dirty="0" smtClean="0"/>
          </a:p>
          <a:p>
            <a:pPr lvl="2"/>
            <a:r>
              <a:rPr lang="zh-CN" altLang="zh-CN" dirty="0"/>
              <a:t>基于贝叶斯推理异常的检测方</a:t>
            </a:r>
            <a:r>
              <a:rPr lang="zh-CN" altLang="zh-CN" dirty="0" smtClean="0"/>
              <a:t>法</a:t>
            </a:r>
            <a:endParaRPr lang="en-US" altLang="zh-CN" dirty="0" smtClean="0"/>
          </a:p>
          <a:p>
            <a:pPr lvl="2"/>
            <a:r>
              <a:rPr lang="zh-CN" altLang="zh-CN" dirty="0"/>
              <a:t>基于贝叶斯网络异常检测方</a:t>
            </a:r>
            <a:r>
              <a:rPr lang="zh-CN" altLang="zh-CN" dirty="0" smtClean="0"/>
              <a:t>法</a:t>
            </a:r>
            <a:endParaRPr lang="en-US" altLang="zh-CN" dirty="0" smtClean="0"/>
          </a:p>
          <a:p>
            <a:pPr lvl="2"/>
            <a:r>
              <a:rPr lang="zh-CN" altLang="zh-CN" dirty="0"/>
              <a:t>基于模式预测异常检测方法</a:t>
            </a:r>
            <a:endParaRPr lang="en-US" altLang="zh-CN" b="1" dirty="0" smtClean="0"/>
          </a:p>
        </p:txBody>
      </p:sp>
    </p:spTree>
    <p:extLst>
      <p:ext uri="{BB962C8B-B14F-4D97-AF65-F5344CB8AC3E}">
        <p14:creationId xmlns:p14="http://schemas.microsoft.com/office/powerpoint/2010/main" val="37476970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的原理</a:t>
            </a:r>
            <a:endParaRPr lang="en-US" altLang="zh-CN" dirty="0" smtClean="0"/>
          </a:p>
          <a:p>
            <a:pPr lvl="1"/>
            <a:r>
              <a:rPr lang="zh-CN" altLang="en-US" b="1" dirty="0"/>
              <a:t>误用检</a:t>
            </a:r>
            <a:r>
              <a:rPr lang="zh-CN" altLang="en-US" b="1" dirty="0" smtClean="0"/>
              <a:t>测</a:t>
            </a:r>
            <a:endParaRPr lang="en-US" altLang="zh-CN" b="1" dirty="0" smtClean="0"/>
          </a:p>
          <a:p>
            <a:pPr lvl="1"/>
            <a:r>
              <a:rPr lang="zh-CN" altLang="zh-CN" dirty="0"/>
              <a:t>误用检测也称为基于知识或基于签名的入侵检测。误用检测</a:t>
            </a:r>
            <a:r>
              <a:rPr lang="en-US" altLang="zh-CN" dirty="0"/>
              <a:t>IDS</a:t>
            </a:r>
            <a:r>
              <a:rPr lang="zh-CN" altLang="zh-CN" dirty="0"/>
              <a:t>根据已知攻击的知识建立攻击特征库，通过用户或系统行为与特征库中各种攻击模式的比较确定是否发生入侵</a:t>
            </a:r>
            <a:r>
              <a:rPr lang="zh-CN" altLang="zh-CN" dirty="0" smtClean="0"/>
              <a:t>。</a:t>
            </a:r>
            <a:endParaRPr lang="en-US" altLang="zh-CN" dirty="0" smtClean="0"/>
          </a:p>
        </p:txBody>
      </p:sp>
      <p:pic>
        <p:nvPicPr>
          <p:cNvPr id="4" name="图片 3"/>
          <p:cNvPicPr>
            <a:picLocks noChangeAspect="1"/>
          </p:cNvPicPr>
          <p:nvPr/>
        </p:nvPicPr>
        <p:blipFill>
          <a:blip r:embed="rId2"/>
          <a:stretch>
            <a:fillRect/>
          </a:stretch>
        </p:blipFill>
        <p:spPr>
          <a:xfrm>
            <a:off x="2437881" y="3806449"/>
            <a:ext cx="4112548" cy="2856703"/>
          </a:xfrm>
          <a:prstGeom prst="rect">
            <a:avLst/>
          </a:prstGeom>
        </p:spPr>
      </p:pic>
    </p:spTree>
    <p:extLst>
      <p:ext uri="{BB962C8B-B14F-4D97-AF65-F5344CB8AC3E}">
        <p14:creationId xmlns:p14="http://schemas.microsoft.com/office/powerpoint/2010/main" val="30271840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2</a:t>
            </a:r>
            <a:r>
              <a:rPr lang="zh-CN" altLang="en-US" dirty="0" smtClean="0"/>
              <a:t>章 入侵检测</a:t>
            </a:r>
            <a:r>
              <a:rPr lang="zh-CN" altLang="zh-CN" dirty="0" smtClean="0"/>
              <a:t>产</a:t>
            </a:r>
            <a:r>
              <a:rPr lang="zh-CN" altLang="zh-CN" dirty="0"/>
              <a:t>品调试与部署</a:t>
            </a:r>
            <a:endParaRPr lang="zh-CN" altLang="en-US" dirty="0"/>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a:t>知道入侵检测的特点及优势</a:t>
            </a:r>
          </a:p>
          <a:p>
            <a:pPr lvl="1"/>
            <a:r>
              <a:rPr lang="zh-CN" altLang="zh-CN" sz="2000" dirty="0" smtClean="0">
                <a:solidFill>
                  <a:schemeClr val="tx1"/>
                </a:solidFill>
              </a:rPr>
              <a:t>掌</a:t>
            </a:r>
            <a:r>
              <a:rPr lang="zh-CN" altLang="zh-CN" sz="2000" dirty="0">
                <a:solidFill>
                  <a:schemeClr val="tx1"/>
                </a:solidFill>
              </a:rPr>
              <a:t>握入侵检测的基本概念及分类</a:t>
            </a:r>
          </a:p>
          <a:p>
            <a:pPr lvl="1"/>
            <a:r>
              <a:rPr lang="zh-CN" altLang="zh-CN" sz="2000" dirty="0" smtClean="0">
                <a:solidFill>
                  <a:schemeClr val="tx1"/>
                </a:solidFill>
              </a:rPr>
              <a:t>掌</a:t>
            </a:r>
            <a:r>
              <a:rPr lang="zh-CN" altLang="zh-CN" sz="2000" dirty="0">
                <a:solidFill>
                  <a:schemeClr val="tx1"/>
                </a:solidFill>
              </a:rPr>
              <a:t>握入侵检测的关键技术</a:t>
            </a:r>
          </a:p>
          <a:p>
            <a:pPr lvl="1"/>
            <a:r>
              <a:rPr lang="zh-CN" altLang="zh-CN" sz="2000" dirty="0" smtClean="0">
                <a:solidFill>
                  <a:schemeClr val="tx1"/>
                </a:solidFill>
              </a:rPr>
              <a:t>了</a:t>
            </a:r>
            <a:r>
              <a:rPr lang="zh-CN" altLang="zh-CN" sz="2000" dirty="0">
                <a:solidFill>
                  <a:schemeClr val="tx1"/>
                </a:solidFill>
              </a:rPr>
              <a:t>解入侵检测的应用和发展趋势</a:t>
            </a:r>
          </a:p>
          <a:p>
            <a:r>
              <a:rPr lang="zh-CN" altLang="zh-CN" dirty="0" smtClean="0"/>
              <a:t>技</a:t>
            </a:r>
            <a:r>
              <a:rPr lang="zh-CN" altLang="zh-CN" dirty="0"/>
              <a:t>能目标</a:t>
            </a:r>
          </a:p>
          <a:p>
            <a:pPr lvl="1"/>
            <a:r>
              <a:rPr lang="zh-CN" altLang="zh-CN" dirty="0" smtClean="0"/>
              <a:t>能</a:t>
            </a:r>
            <a:r>
              <a:rPr lang="zh-CN" altLang="zh-CN" dirty="0"/>
              <a:t>根据用户的网络状况进行的安全需求分析</a:t>
            </a:r>
          </a:p>
          <a:p>
            <a:pPr lvl="1"/>
            <a:r>
              <a:rPr lang="zh-CN" altLang="zh-CN" dirty="0" smtClean="0"/>
              <a:t>能</a:t>
            </a:r>
            <a:r>
              <a:rPr lang="zh-CN" altLang="zh-CN" dirty="0"/>
              <a:t>够根据项目需求进行方案设计</a:t>
            </a:r>
          </a:p>
          <a:p>
            <a:pPr lvl="1"/>
            <a:r>
              <a:rPr lang="zh-CN" altLang="zh-CN" dirty="0" smtClean="0"/>
              <a:t>合</a:t>
            </a:r>
            <a:r>
              <a:rPr lang="zh-CN" altLang="zh-CN" dirty="0"/>
              <a:t>理选择入侵检测产品并能够正确部署</a:t>
            </a:r>
          </a:p>
          <a:p>
            <a:pPr lvl="1"/>
            <a:r>
              <a:rPr lang="zh-CN" altLang="zh-CN" dirty="0" smtClean="0"/>
              <a:t>能</a:t>
            </a:r>
            <a:r>
              <a:rPr lang="zh-CN" altLang="zh-CN" dirty="0"/>
              <a:t>够对入侵检测产品进行调试，正确配置安全策略</a:t>
            </a:r>
          </a:p>
          <a:p>
            <a:pPr lvl="1"/>
            <a:r>
              <a:rPr lang="zh-CN" altLang="zh-CN" dirty="0" smtClean="0"/>
              <a:t>掌</a:t>
            </a:r>
            <a:r>
              <a:rPr lang="zh-CN" altLang="zh-CN" dirty="0"/>
              <a:t>握入侵检测产品和防火墙联动的方法</a:t>
            </a:r>
          </a:p>
          <a:p>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的原理</a:t>
            </a:r>
            <a:endParaRPr lang="en-US" altLang="zh-CN" dirty="0" smtClean="0"/>
          </a:p>
          <a:p>
            <a:pPr lvl="1"/>
            <a:r>
              <a:rPr lang="zh-CN" altLang="en-US" b="1" dirty="0"/>
              <a:t>误用检</a:t>
            </a:r>
            <a:r>
              <a:rPr lang="zh-CN" altLang="en-US" b="1" dirty="0" smtClean="0"/>
              <a:t>测方法</a:t>
            </a:r>
            <a:endParaRPr lang="en-US" altLang="zh-CN" b="1" dirty="0" smtClean="0"/>
          </a:p>
          <a:p>
            <a:pPr lvl="1"/>
            <a:r>
              <a:rPr lang="zh-CN" altLang="zh-CN" dirty="0"/>
              <a:t>基于专家系统的检测方</a:t>
            </a:r>
            <a:r>
              <a:rPr lang="zh-CN" altLang="zh-CN" dirty="0" smtClean="0"/>
              <a:t>法</a:t>
            </a:r>
            <a:endParaRPr lang="en-US" altLang="zh-CN" dirty="0" smtClean="0"/>
          </a:p>
          <a:p>
            <a:pPr lvl="1"/>
            <a:r>
              <a:rPr lang="zh-CN" altLang="zh-CN" dirty="0"/>
              <a:t>基于状态转移分析的检测方</a:t>
            </a:r>
            <a:r>
              <a:rPr lang="zh-CN" altLang="zh-CN" dirty="0" smtClean="0"/>
              <a:t>法</a:t>
            </a:r>
            <a:endParaRPr lang="en-US" altLang="zh-CN" dirty="0" smtClean="0"/>
          </a:p>
          <a:p>
            <a:pPr lvl="1"/>
            <a:r>
              <a:rPr lang="zh-CN" altLang="zh-CN" dirty="0"/>
              <a:t>基于模型误用检测方</a:t>
            </a:r>
            <a:r>
              <a:rPr lang="zh-CN" altLang="zh-CN" dirty="0" smtClean="0"/>
              <a:t>法</a:t>
            </a:r>
            <a:endParaRPr lang="en-US" altLang="zh-CN" dirty="0" smtClean="0"/>
          </a:p>
          <a:p>
            <a:pPr lvl="1"/>
            <a:r>
              <a:rPr lang="zh-CN" altLang="zh-CN" dirty="0"/>
              <a:t>误用检测技术的</a:t>
            </a:r>
            <a:r>
              <a:rPr lang="zh-CN" altLang="zh-CN" b="1" dirty="0"/>
              <a:t>关键问题</a:t>
            </a:r>
            <a:r>
              <a:rPr lang="zh-CN" altLang="zh-CN" dirty="0"/>
              <a:t>是：攻击签名的正确表示。误用检测是根据攻击签名来判断入侵的，如何用特定的模式语言来表示这种攻击行为，是该方法的关键所在。</a:t>
            </a:r>
            <a:endParaRPr lang="en-US" altLang="zh-CN" dirty="0" smtClean="0"/>
          </a:p>
        </p:txBody>
      </p:sp>
    </p:spTree>
    <p:extLst>
      <p:ext uri="{BB962C8B-B14F-4D97-AF65-F5344CB8AC3E}">
        <p14:creationId xmlns:p14="http://schemas.microsoft.com/office/powerpoint/2010/main" val="23395058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入侵检测的技术实现</a:t>
            </a:r>
          </a:p>
        </p:txBody>
      </p:sp>
      <p:sp>
        <p:nvSpPr>
          <p:cNvPr id="3" name="内容占位符 2"/>
          <p:cNvSpPr>
            <a:spLocks noGrp="1"/>
          </p:cNvSpPr>
          <p:nvPr>
            <p:ph idx="1"/>
          </p:nvPr>
        </p:nvSpPr>
        <p:spPr/>
        <p:txBody>
          <a:bodyPr/>
          <a:lstStyle/>
          <a:p>
            <a:r>
              <a:rPr lang="zh-CN" altLang="en-US" dirty="0" smtClean="0"/>
              <a:t>入</a:t>
            </a:r>
            <a:r>
              <a:rPr lang="zh-CN" altLang="en-US" dirty="0"/>
              <a:t>侵检测</a:t>
            </a:r>
            <a:r>
              <a:rPr lang="zh-CN" altLang="en-US" dirty="0" smtClean="0"/>
              <a:t>的原理</a:t>
            </a:r>
            <a:endParaRPr lang="en-US" altLang="zh-CN" dirty="0" smtClean="0"/>
          </a:p>
          <a:p>
            <a:pPr lvl="1"/>
            <a:r>
              <a:rPr lang="zh-CN" altLang="zh-CN" b="1" dirty="0"/>
              <a:t>异常检测和误用检测技术的不</a:t>
            </a:r>
            <a:r>
              <a:rPr lang="zh-CN" altLang="zh-CN" b="1" dirty="0" smtClean="0"/>
              <a:t>同</a:t>
            </a:r>
            <a:endParaRPr lang="en-US" altLang="zh-CN" b="1" dirty="0" smtClean="0"/>
          </a:p>
          <a:p>
            <a:pPr lvl="1"/>
            <a:r>
              <a:rPr lang="zh-CN" altLang="en-US" dirty="0"/>
              <a:t>误用检测是根据已知的攻击方法和技术总结构成特征库的，所以对新的攻击方法无法检测到；而异常检测是根据假设划定系统合理的行为范围（阀值）来定义特征库，实时检测系统的状态和行为是否在合理范围内，所</a:t>
            </a:r>
            <a:r>
              <a:rPr lang="zh-CN" altLang="en-US" dirty="0" smtClean="0"/>
              <a:t>以能</a:t>
            </a:r>
            <a:r>
              <a:rPr lang="zh-CN" altLang="en-US" dirty="0"/>
              <a:t>检测到未知的攻击。</a:t>
            </a:r>
          </a:p>
          <a:p>
            <a:pPr lvl="1"/>
            <a:r>
              <a:rPr lang="zh-CN" altLang="en-US" dirty="0"/>
              <a:t>误用检测针对具体的行为进行推理和判断入侵攻击；而异常检测根据使用者的行为和资源的使用情况来判断。</a:t>
            </a:r>
          </a:p>
          <a:p>
            <a:pPr lvl="1"/>
            <a:r>
              <a:rPr lang="zh-CN" altLang="en-US" dirty="0"/>
              <a:t>异常检测误报</a:t>
            </a:r>
            <a:r>
              <a:rPr lang="zh-CN" altLang="en-US" dirty="0" smtClean="0"/>
              <a:t>高，而</a:t>
            </a:r>
            <a:r>
              <a:rPr lang="zh-CN" altLang="en-US" dirty="0"/>
              <a:t>误用检测准确率较高，但对于新型的攻击漏报率也较高。</a:t>
            </a:r>
          </a:p>
          <a:p>
            <a:pPr lvl="1"/>
            <a:r>
              <a:rPr lang="zh-CN" altLang="en-US" dirty="0"/>
              <a:t>误用检测对系统依赖性高，异常检测依赖性低，移植性好。</a:t>
            </a:r>
          </a:p>
        </p:txBody>
      </p:sp>
    </p:spTree>
    <p:extLst>
      <p:ext uri="{BB962C8B-B14F-4D97-AF65-F5344CB8AC3E}">
        <p14:creationId xmlns:p14="http://schemas.microsoft.com/office/powerpoint/2010/main" val="31311009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入侵检测系统的分类</a:t>
            </a:r>
          </a:p>
        </p:txBody>
      </p:sp>
      <p:sp>
        <p:nvSpPr>
          <p:cNvPr id="3" name="内容占位符 2"/>
          <p:cNvSpPr>
            <a:spLocks noGrp="1"/>
          </p:cNvSpPr>
          <p:nvPr>
            <p:ph idx="1"/>
          </p:nvPr>
        </p:nvSpPr>
        <p:spPr/>
        <p:txBody>
          <a:bodyPr/>
          <a:lstStyle/>
          <a:p>
            <a:r>
              <a:rPr lang="zh-CN" altLang="en-US" dirty="0"/>
              <a:t>基于</a:t>
            </a:r>
            <a:r>
              <a:rPr lang="zh-CN" altLang="en-US" dirty="0" smtClean="0"/>
              <a:t>主机</a:t>
            </a:r>
            <a:r>
              <a:rPr lang="zh-CN" altLang="en-US" dirty="0"/>
              <a:t>的入侵检测系统（</a:t>
            </a:r>
            <a:r>
              <a:rPr lang="en-US" altLang="zh-CN" dirty="0"/>
              <a:t>HIDS</a:t>
            </a:r>
            <a:r>
              <a:rPr lang="zh-CN" altLang="en-US" dirty="0" smtClean="0"/>
              <a:t>）</a:t>
            </a:r>
            <a:endParaRPr lang="en-US" altLang="zh-CN" dirty="0" smtClean="0"/>
          </a:p>
          <a:p>
            <a:pPr lvl="1"/>
            <a:r>
              <a:rPr lang="en-US" altLang="zh-CN" dirty="0"/>
              <a:t>HIDS</a:t>
            </a:r>
            <a:r>
              <a:rPr lang="zh-CN" altLang="en-US" dirty="0" smtClean="0"/>
              <a:t>对</a:t>
            </a:r>
            <a:r>
              <a:rPr lang="zh-CN" altLang="en-US" dirty="0"/>
              <a:t>多种来源的系统和事件日志进行监控，发现可疑活动。基于主机的入侵检测系统也叫做主机</a:t>
            </a:r>
            <a:r>
              <a:rPr lang="en-US" altLang="zh-CN" dirty="0"/>
              <a:t>IDS</a:t>
            </a:r>
            <a:r>
              <a:rPr lang="zh-CN" altLang="en-US" dirty="0"/>
              <a:t>，最适合于检测那些可以信赖的内部人员的误用以及已经避</a:t>
            </a:r>
            <a:r>
              <a:rPr lang="zh-CN" altLang="en-US" dirty="0" smtClean="0"/>
              <a:t>开了</a:t>
            </a:r>
            <a:r>
              <a:rPr lang="zh-CN" altLang="en-US" dirty="0"/>
              <a:t>传统的检测方法而渗透到网络中的活动</a:t>
            </a:r>
            <a:r>
              <a:rPr lang="zh-CN" altLang="en-US" dirty="0" smtClean="0"/>
              <a:t>。</a:t>
            </a:r>
            <a:endParaRPr lang="en-US" altLang="zh-CN" dirty="0" smtClean="0"/>
          </a:p>
          <a:p>
            <a:pPr lvl="1"/>
            <a:r>
              <a:rPr lang="en-US" altLang="zh-CN" dirty="0"/>
              <a:t>HIDS</a:t>
            </a:r>
            <a:r>
              <a:rPr lang="zh-CN" altLang="zh-CN" dirty="0"/>
              <a:t>的主要优点有：性价比高；更加细腻，能够监视特定的系统活动；误报率较低；适用于交换和加密环境；对网络流量不敏感；能够确定攻击是否成功。</a:t>
            </a:r>
            <a:endParaRPr lang="en-US" altLang="zh-CN" dirty="0" smtClean="0"/>
          </a:p>
        </p:txBody>
      </p:sp>
    </p:spTree>
    <p:extLst>
      <p:ext uri="{BB962C8B-B14F-4D97-AF65-F5344CB8AC3E}">
        <p14:creationId xmlns:p14="http://schemas.microsoft.com/office/powerpoint/2010/main" val="27520437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入侵检测系统的分类</a:t>
            </a:r>
          </a:p>
        </p:txBody>
      </p:sp>
      <p:sp>
        <p:nvSpPr>
          <p:cNvPr id="3" name="内容占位符 2"/>
          <p:cNvSpPr>
            <a:spLocks noGrp="1"/>
          </p:cNvSpPr>
          <p:nvPr>
            <p:ph idx="1"/>
          </p:nvPr>
        </p:nvSpPr>
        <p:spPr/>
        <p:txBody>
          <a:bodyPr/>
          <a:lstStyle/>
          <a:p>
            <a:r>
              <a:rPr lang="zh-CN" altLang="en-US" dirty="0"/>
              <a:t>基于</a:t>
            </a:r>
            <a:r>
              <a:rPr lang="zh-CN" altLang="en-US" dirty="0" smtClean="0"/>
              <a:t>主机</a:t>
            </a:r>
            <a:r>
              <a:rPr lang="zh-CN" altLang="en-US" dirty="0"/>
              <a:t>的入侵检测系统（</a:t>
            </a:r>
            <a:r>
              <a:rPr lang="en-US" altLang="zh-CN" dirty="0"/>
              <a:t>HIDS</a:t>
            </a:r>
            <a:r>
              <a:rPr lang="zh-CN" altLang="en-US" dirty="0" smtClean="0"/>
              <a:t>）</a:t>
            </a:r>
            <a:endParaRPr lang="en-US" altLang="zh-CN" dirty="0" smtClean="0"/>
          </a:p>
        </p:txBody>
      </p:sp>
      <p:pic>
        <p:nvPicPr>
          <p:cNvPr id="4" name="图片 3"/>
          <p:cNvPicPr>
            <a:picLocks noChangeAspect="1"/>
          </p:cNvPicPr>
          <p:nvPr/>
        </p:nvPicPr>
        <p:blipFill>
          <a:blip r:embed="rId2"/>
          <a:stretch>
            <a:fillRect/>
          </a:stretch>
        </p:blipFill>
        <p:spPr>
          <a:xfrm>
            <a:off x="1915997" y="1969249"/>
            <a:ext cx="6134383" cy="4331797"/>
          </a:xfrm>
          <a:prstGeom prst="rect">
            <a:avLst/>
          </a:prstGeom>
        </p:spPr>
      </p:pic>
    </p:spTree>
    <p:extLst>
      <p:ext uri="{BB962C8B-B14F-4D97-AF65-F5344CB8AC3E}">
        <p14:creationId xmlns:p14="http://schemas.microsoft.com/office/powerpoint/2010/main" val="19663088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入侵检测系统的分类</a:t>
            </a:r>
          </a:p>
        </p:txBody>
      </p:sp>
      <p:sp>
        <p:nvSpPr>
          <p:cNvPr id="3" name="内容占位符 2"/>
          <p:cNvSpPr>
            <a:spLocks noGrp="1"/>
          </p:cNvSpPr>
          <p:nvPr>
            <p:ph idx="1"/>
          </p:nvPr>
        </p:nvSpPr>
        <p:spPr/>
        <p:txBody>
          <a:bodyPr/>
          <a:lstStyle/>
          <a:p>
            <a:r>
              <a:rPr lang="zh-CN" altLang="en-US" dirty="0" smtClean="0"/>
              <a:t>基于</a:t>
            </a:r>
            <a:r>
              <a:rPr lang="zh-CN" altLang="en-US" dirty="0"/>
              <a:t>网络</a:t>
            </a:r>
            <a:r>
              <a:rPr lang="zh-CN" altLang="en-US" dirty="0" smtClean="0"/>
              <a:t>的</a:t>
            </a:r>
            <a:r>
              <a:rPr lang="zh-CN" altLang="en-US" dirty="0"/>
              <a:t>入侵检测系统</a:t>
            </a:r>
            <a:r>
              <a:rPr lang="zh-CN" altLang="en-US" dirty="0" smtClean="0"/>
              <a:t>（</a:t>
            </a:r>
            <a:r>
              <a:rPr lang="en-US" altLang="zh-CN" dirty="0" smtClean="0"/>
              <a:t>NIDS</a:t>
            </a:r>
            <a:r>
              <a:rPr lang="zh-CN" altLang="en-US" dirty="0" smtClean="0"/>
              <a:t>）</a:t>
            </a:r>
            <a:endParaRPr lang="en-US" altLang="zh-CN" dirty="0" smtClean="0"/>
          </a:p>
          <a:p>
            <a:pPr lvl="1"/>
            <a:r>
              <a:rPr lang="zh-CN" altLang="zh-CN" dirty="0"/>
              <a:t>基于网络的入侵检测系统对所有流经监测代理的网络通信量进行监控，对可疑的异常活动和包含攻击特征的活动作出反应。在比较重要的网段安装探测器，往往是将一台机器（网络传感器）的一个网卡设于混杂模式（</a:t>
            </a:r>
            <a:r>
              <a:rPr lang="en-US" altLang="zh-CN" dirty="0" err="1"/>
              <a:t>Promisc</a:t>
            </a:r>
            <a:r>
              <a:rPr lang="en-US" altLang="zh-CN" dirty="0"/>
              <a:t> Mode</a:t>
            </a:r>
            <a:r>
              <a:rPr lang="zh-CN" altLang="zh-CN" dirty="0"/>
              <a:t>），监听本网段内的所有数据包并进行事件收集和分析、执行响应策略以及与控制台通信，来监测和保护整个网段，它不会增加网络中主机的负载</a:t>
            </a:r>
            <a:r>
              <a:rPr lang="zh-CN" altLang="zh-CN" dirty="0" smtClean="0"/>
              <a:t>。</a:t>
            </a:r>
            <a:endParaRPr lang="en-US" altLang="zh-CN" dirty="0" smtClean="0"/>
          </a:p>
          <a:p>
            <a:pPr lvl="1"/>
            <a:r>
              <a:rPr lang="en-US" altLang="zh-CN" dirty="0"/>
              <a:t>NIDS</a:t>
            </a:r>
            <a:r>
              <a:rPr lang="zh-CN" altLang="zh-CN" dirty="0"/>
              <a:t>的主要优点有：隐蔽性好；实时检测和响应；攻击者不易转移证据；不影响业务系统；可较全面发现入侵；能够检测未成功的攻击企图。</a:t>
            </a:r>
          </a:p>
          <a:p>
            <a:pPr lvl="1"/>
            <a:endParaRPr lang="en-US" altLang="zh-CN" dirty="0" smtClean="0"/>
          </a:p>
        </p:txBody>
      </p:sp>
      <p:pic>
        <p:nvPicPr>
          <p:cNvPr id="5" name="图片 4"/>
          <p:cNvPicPr>
            <a:picLocks noChangeAspect="1"/>
          </p:cNvPicPr>
          <p:nvPr/>
        </p:nvPicPr>
        <p:blipFill>
          <a:blip r:embed="rId2"/>
          <a:stretch>
            <a:fillRect/>
          </a:stretch>
        </p:blipFill>
        <p:spPr>
          <a:xfrm>
            <a:off x="1505383" y="1979988"/>
            <a:ext cx="6647487" cy="4878012"/>
          </a:xfrm>
          <a:prstGeom prst="rect">
            <a:avLst/>
          </a:prstGeom>
        </p:spPr>
      </p:pic>
    </p:spTree>
    <p:extLst>
      <p:ext uri="{BB962C8B-B14F-4D97-AF65-F5344CB8AC3E}">
        <p14:creationId xmlns:p14="http://schemas.microsoft.com/office/powerpoint/2010/main" val="39656154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入侵检测系统的分类</a:t>
            </a:r>
          </a:p>
        </p:txBody>
      </p:sp>
      <p:sp>
        <p:nvSpPr>
          <p:cNvPr id="3" name="内容占位符 2"/>
          <p:cNvSpPr>
            <a:spLocks noGrp="1"/>
          </p:cNvSpPr>
          <p:nvPr>
            <p:ph idx="1"/>
          </p:nvPr>
        </p:nvSpPr>
        <p:spPr/>
        <p:txBody>
          <a:bodyPr/>
          <a:lstStyle/>
          <a:p>
            <a:r>
              <a:rPr lang="zh-CN" altLang="zh-CN" dirty="0"/>
              <a:t> </a:t>
            </a:r>
            <a:r>
              <a:rPr lang="en-US" altLang="zh-CN" dirty="0"/>
              <a:t>HIDS</a:t>
            </a:r>
            <a:r>
              <a:rPr lang="zh-CN" altLang="zh-CN" dirty="0"/>
              <a:t>与</a:t>
            </a:r>
            <a:r>
              <a:rPr lang="en-US" altLang="zh-CN" dirty="0"/>
              <a:t>NIDS</a:t>
            </a:r>
            <a:r>
              <a:rPr lang="zh-CN" altLang="zh-CN" dirty="0"/>
              <a:t>比</a:t>
            </a:r>
            <a:r>
              <a:rPr lang="zh-CN" altLang="zh-CN" dirty="0" smtClean="0"/>
              <a:t>较</a:t>
            </a:r>
            <a:endParaRPr lang="zh-CN" altLang="zh-CN" dirty="0"/>
          </a:p>
        </p:txBody>
      </p:sp>
      <p:pic>
        <p:nvPicPr>
          <p:cNvPr id="4" name="图片 3"/>
          <p:cNvPicPr>
            <a:picLocks noChangeAspect="1"/>
          </p:cNvPicPr>
          <p:nvPr/>
        </p:nvPicPr>
        <p:blipFill>
          <a:blip r:embed="rId2"/>
          <a:stretch>
            <a:fillRect/>
          </a:stretch>
        </p:blipFill>
        <p:spPr>
          <a:xfrm>
            <a:off x="116962" y="1915996"/>
            <a:ext cx="8983389" cy="3703408"/>
          </a:xfrm>
          <a:prstGeom prst="rect">
            <a:avLst/>
          </a:prstGeom>
        </p:spPr>
      </p:pic>
    </p:spTree>
    <p:extLst>
      <p:ext uri="{BB962C8B-B14F-4D97-AF65-F5344CB8AC3E}">
        <p14:creationId xmlns:p14="http://schemas.microsoft.com/office/powerpoint/2010/main" val="16104415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入侵检测系统的分类</a:t>
            </a:r>
          </a:p>
        </p:txBody>
      </p:sp>
      <p:sp>
        <p:nvSpPr>
          <p:cNvPr id="3" name="内容占位符 2"/>
          <p:cNvSpPr>
            <a:spLocks noGrp="1"/>
          </p:cNvSpPr>
          <p:nvPr>
            <p:ph idx="1"/>
          </p:nvPr>
        </p:nvSpPr>
        <p:spPr/>
        <p:txBody>
          <a:bodyPr/>
          <a:lstStyle/>
          <a:p>
            <a:r>
              <a:rPr lang="zh-CN" altLang="zh-CN" dirty="0"/>
              <a:t>混合型入侵检测系统（</a:t>
            </a:r>
            <a:r>
              <a:rPr lang="en-US" altLang="zh-CN" dirty="0"/>
              <a:t>Hybrid IDS</a:t>
            </a:r>
            <a:r>
              <a:rPr lang="zh-CN" altLang="zh-CN" dirty="0"/>
              <a:t>）</a:t>
            </a:r>
          </a:p>
          <a:p>
            <a:pPr lvl="1"/>
            <a:r>
              <a:rPr lang="zh-CN" altLang="zh-CN" dirty="0"/>
              <a:t>在新一代的入侵检测系统中将把现在的基于网络和基于主机这两种检测技术很好地集成起来，提供集成化的攻击签名检测报告和事件关联功能。虽然这种解决方案覆盖面极大，但同时要考虑到由此引起的巨大数据量和费用。许多网络只为非常关键的服务器保留混合</a:t>
            </a:r>
            <a:r>
              <a:rPr lang="en-US" altLang="zh-CN" dirty="0"/>
              <a:t>IDS</a:t>
            </a:r>
            <a:r>
              <a:rPr lang="zh-CN" altLang="zh-CN" dirty="0"/>
              <a:t>。</a:t>
            </a:r>
          </a:p>
          <a:p>
            <a:endParaRPr lang="zh-CN" altLang="en-US" dirty="0"/>
          </a:p>
        </p:txBody>
      </p:sp>
    </p:spTree>
    <p:extLst>
      <p:ext uri="{BB962C8B-B14F-4D97-AF65-F5344CB8AC3E}">
        <p14:creationId xmlns:p14="http://schemas.microsoft.com/office/powerpoint/2010/main" val="23844257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	</a:t>
            </a:r>
            <a:r>
              <a:rPr lang="zh-CN" altLang="en-US" dirty="0"/>
              <a:t>端口镜像技术</a:t>
            </a:r>
          </a:p>
        </p:txBody>
      </p:sp>
      <p:sp>
        <p:nvSpPr>
          <p:cNvPr id="3" name="内容占位符 2"/>
          <p:cNvSpPr>
            <a:spLocks noGrp="1"/>
          </p:cNvSpPr>
          <p:nvPr>
            <p:ph idx="1"/>
          </p:nvPr>
        </p:nvSpPr>
        <p:spPr/>
        <p:txBody>
          <a:bodyPr/>
          <a:lstStyle/>
          <a:p>
            <a:pPr lvl="1"/>
            <a:r>
              <a:rPr lang="zh-CN" altLang="zh-CN" dirty="0"/>
              <a:t>端口镜像技术（</a:t>
            </a:r>
            <a:r>
              <a:rPr lang="en-US" altLang="zh-CN" dirty="0"/>
              <a:t>Port Mirroring</a:t>
            </a:r>
            <a:r>
              <a:rPr lang="zh-CN" altLang="zh-CN" dirty="0"/>
              <a:t>）是把交换机一个或多个端口（</a:t>
            </a:r>
            <a:r>
              <a:rPr lang="en-US" altLang="zh-CN" dirty="0"/>
              <a:t>VLAN</a:t>
            </a:r>
            <a:r>
              <a:rPr lang="zh-CN" altLang="zh-CN" dirty="0"/>
              <a:t>）的数据镜像到一个或多个端口的方法。端口镜像又称端口映射，是网络通信协议的一种方式。它既可以实现一个</a:t>
            </a:r>
            <a:r>
              <a:rPr lang="en-US" altLang="zh-CN" dirty="0"/>
              <a:t>VLAN</a:t>
            </a:r>
            <a:r>
              <a:rPr lang="zh-CN" altLang="zh-CN" dirty="0"/>
              <a:t>中若干个源端口向一个监控端口镜像数据，也可以从若干个</a:t>
            </a:r>
            <a:r>
              <a:rPr lang="en-US" altLang="zh-CN" dirty="0"/>
              <a:t>VLAN</a:t>
            </a:r>
            <a:r>
              <a:rPr lang="zh-CN" altLang="zh-CN" dirty="0"/>
              <a:t>向一个监控端口镜像数据。</a:t>
            </a:r>
          </a:p>
          <a:p>
            <a:pPr lvl="1"/>
            <a:r>
              <a:rPr lang="zh-CN" altLang="zh-CN" dirty="0"/>
              <a:t>例如，源端口的</a:t>
            </a:r>
            <a:r>
              <a:rPr lang="en-US" altLang="zh-CN" dirty="0"/>
              <a:t>5</a:t>
            </a:r>
            <a:r>
              <a:rPr lang="zh-CN" altLang="zh-CN" dirty="0"/>
              <a:t>号端口（或所有端口）上流转的所有数据流均可被镜像至</a:t>
            </a:r>
            <a:r>
              <a:rPr lang="en-US" altLang="zh-CN" dirty="0"/>
              <a:t>10</a:t>
            </a:r>
            <a:r>
              <a:rPr lang="zh-CN" altLang="zh-CN" dirty="0"/>
              <a:t>号监控端口，而入侵检测系统通过监控</a:t>
            </a:r>
            <a:r>
              <a:rPr lang="en-US" altLang="zh-CN" dirty="0"/>
              <a:t>10</a:t>
            </a:r>
            <a:r>
              <a:rPr lang="zh-CN" altLang="zh-CN" dirty="0"/>
              <a:t>号端口接收了所有来自</a:t>
            </a:r>
            <a:r>
              <a:rPr lang="en-US" altLang="zh-CN" dirty="0"/>
              <a:t>5</a:t>
            </a:r>
            <a:r>
              <a:rPr lang="zh-CN" altLang="zh-CN" dirty="0"/>
              <a:t>号端口（或所有端口）的数据流</a:t>
            </a:r>
            <a:r>
              <a:rPr lang="zh-CN" altLang="zh-CN" dirty="0" smtClean="0"/>
              <a:t>。</a:t>
            </a:r>
            <a:endParaRPr lang="en-US" altLang="zh-CN" dirty="0" smtClean="0"/>
          </a:p>
          <a:p>
            <a:pPr lvl="1"/>
            <a:r>
              <a:rPr lang="zh-CN" altLang="zh-CN" dirty="0" smtClean="0"/>
              <a:t>值</a:t>
            </a:r>
            <a:r>
              <a:rPr lang="zh-CN" altLang="zh-CN" dirty="0"/>
              <a:t>得注意的是，源端口和镜像端口必须位于同一台交换机上；而且端口镜像并不会影响源端口的数据交换，它只是将源端口发送或接收的数据包副本发送到监控端口。</a:t>
            </a:r>
          </a:p>
          <a:p>
            <a:endParaRPr lang="zh-CN" altLang="en-US" dirty="0"/>
          </a:p>
        </p:txBody>
      </p:sp>
    </p:spTree>
    <p:extLst>
      <p:ext uri="{BB962C8B-B14F-4D97-AF65-F5344CB8AC3E}">
        <p14:creationId xmlns:p14="http://schemas.microsoft.com/office/powerpoint/2010/main" val="23356756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	NIDS</a:t>
            </a:r>
            <a:r>
              <a:rPr lang="zh-CN" altLang="en-US" dirty="0"/>
              <a:t>系统部署</a:t>
            </a:r>
          </a:p>
        </p:txBody>
      </p:sp>
      <p:sp>
        <p:nvSpPr>
          <p:cNvPr id="3" name="内容占位符 2"/>
          <p:cNvSpPr>
            <a:spLocks noGrp="1"/>
          </p:cNvSpPr>
          <p:nvPr>
            <p:ph idx="1"/>
          </p:nvPr>
        </p:nvSpPr>
        <p:spPr/>
        <p:txBody>
          <a:bodyPr/>
          <a:lstStyle/>
          <a:p>
            <a:pPr lvl="1"/>
            <a:r>
              <a:rPr lang="en-US" altLang="zh-CN" dirty="0"/>
              <a:t>NIDS</a:t>
            </a:r>
            <a:r>
              <a:rPr lang="zh-CN" altLang="zh-CN" dirty="0"/>
              <a:t>分为两大部分：探测引擎和控制中心。前者用于监听原始网络数据和产生事件；后者用于显示和分析事件以及策略定制等工作。</a:t>
            </a:r>
            <a:endParaRPr lang="zh-CN" altLang="en-US" dirty="0"/>
          </a:p>
        </p:txBody>
      </p:sp>
      <p:pic>
        <p:nvPicPr>
          <p:cNvPr id="4" name="内容占位符 3"/>
          <p:cNvPicPr>
            <a:picLocks noChangeAspect="1"/>
          </p:cNvPicPr>
          <p:nvPr/>
        </p:nvPicPr>
        <p:blipFill>
          <a:blip r:embed="rId2"/>
          <a:stretch>
            <a:fillRect/>
          </a:stretch>
        </p:blipFill>
        <p:spPr bwMode="auto">
          <a:xfrm>
            <a:off x="1632671" y="2746403"/>
            <a:ext cx="6374968" cy="347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58396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2.5	NIDS</a:t>
            </a:r>
            <a:r>
              <a:rPr lang="zh-CN" altLang="en-US" dirty="0"/>
              <a:t>系统部署</a:t>
            </a:r>
          </a:p>
        </p:txBody>
      </p:sp>
      <p:sp>
        <p:nvSpPr>
          <p:cNvPr id="3" name="内容占位符 2"/>
          <p:cNvSpPr>
            <a:spLocks noGrp="1"/>
          </p:cNvSpPr>
          <p:nvPr>
            <p:ph idx="1"/>
          </p:nvPr>
        </p:nvSpPr>
        <p:spPr/>
        <p:txBody>
          <a:bodyPr/>
          <a:lstStyle/>
          <a:p>
            <a:pPr lvl="1"/>
            <a:r>
              <a:rPr lang="zh-CN" altLang="zh-CN" dirty="0"/>
              <a:t>引擎采用旁路方式全面侦听网上信息流，实时分析，然后将分析结果与探测器上运行的策略集相匹配。执行报警、阻断、日志等功能，完成对控制中心指令的接收和响应工作。它是由策略驱动的网络监听和分析系统</a:t>
            </a:r>
            <a:r>
              <a:rPr lang="zh-CN" altLang="zh-CN" dirty="0" smtClean="0"/>
              <a:t>。</a:t>
            </a:r>
            <a:endParaRPr lang="en-US" altLang="zh-CN" dirty="0" smtClean="0"/>
          </a:p>
          <a:p>
            <a:pPr lvl="1"/>
            <a:r>
              <a:rPr lang="zh-CN" altLang="zh-CN" dirty="0"/>
              <a:t>采用旁路方式不需要更改现有网络结构，不会影响业务系统运行，而且部署简单、方便</a:t>
            </a:r>
          </a:p>
        </p:txBody>
      </p:sp>
      <p:pic>
        <p:nvPicPr>
          <p:cNvPr id="5" name="图片 4"/>
          <p:cNvPicPr>
            <a:picLocks noChangeAspect="1"/>
          </p:cNvPicPr>
          <p:nvPr/>
        </p:nvPicPr>
        <p:blipFill>
          <a:blip r:embed="rId2"/>
          <a:stretch>
            <a:fillRect/>
          </a:stretch>
        </p:blipFill>
        <p:spPr>
          <a:xfrm>
            <a:off x="906259" y="2015229"/>
            <a:ext cx="8094217" cy="4186065"/>
          </a:xfrm>
          <a:prstGeom prst="rect">
            <a:avLst/>
          </a:prstGeom>
        </p:spPr>
      </p:pic>
    </p:spTree>
    <p:extLst>
      <p:ext uri="{BB962C8B-B14F-4D97-AF65-F5344CB8AC3E}">
        <p14:creationId xmlns:p14="http://schemas.microsoft.com/office/powerpoint/2010/main" val="25648456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2021205" y="1950719"/>
            <a:ext cx="6133000" cy="4366953"/>
          </a:xfrm>
          <a:prstGeom prst="rect">
            <a:avLst/>
          </a:prstGeom>
        </p:spPr>
      </p:pic>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2.6	</a:t>
            </a:r>
            <a:r>
              <a:rPr lang="zh-CN" altLang="en-US" dirty="0"/>
              <a:t>入侵检测软件</a:t>
            </a:r>
            <a:r>
              <a:rPr lang="en-US" altLang="zh-CN" dirty="0"/>
              <a:t>Snort</a:t>
            </a:r>
            <a:endParaRPr lang="zh-CN" altLang="en-US" dirty="0"/>
          </a:p>
        </p:txBody>
      </p:sp>
      <p:sp>
        <p:nvSpPr>
          <p:cNvPr id="3" name="内容占位符 2"/>
          <p:cNvSpPr>
            <a:spLocks noGrp="1"/>
          </p:cNvSpPr>
          <p:nvPr>
            <p:ph idx="1"/>
          </p:nvPr>
        </p:nvSpPr>
        <p:spPr/>
        <p:txBody>
          <a:bodyPr/>
          <a:lstStyle/>
          <a:p>
            <a:r>
              <a:rPr lang="en-US" altLang="zh-CN" dirty="0"/>
              <a:t>Snort</a:t>
            </a:r>
            <a:r>
              <a:rPr lang="zh-CN" altLang="zh-CN" dirty="0"/>
              <a:t>是一个功能强大、跨平台、轻量级的网络入侵检测系统，从入侵检测分类上来看，</a:t>
            </a:r>
            <a:r>
              <a:rPr lang="en-US" altLang="zh-CN" dirty="0"/>
              <a:t>Snort</a:t>
            </a:r>
            <a:r>
              <a:rPr lang="zh-CN" altLang="zh-CN" dirty="0"/>
              <a:t>是个基于网络和误用检测的入侵检测软件</a:t>
            </a:r>
            <a:r>
              <a:rPr lang="zh-CN" altLang="zh-CN" dirty="0" smtClean="0"/>
              <a:t>。</a:t>
            </a:r>
            <a:endParaRPr lang="en-US" altLang="zh-CN" dirty="0" smtClean="0"/>
          </a:p>
          <a:p>
            <a:pPr lvl="1"/>
            <a:r>
              <a:rPr lang="en-US" altLang="zh-CN" dirty="0"/>
              <a:t>Snort</a:t>
            </a:r>
            <a:r>
              <a:rPr lang="zh-CN" altLang="zh-CN" dirty="0"/>
              <a:t>的网站是</a:t>
            </a:r>
            <a:r>
              <a:rPr lang="en-US" altLang="zh-CN" dirty="0">
                <a:hlinkClick r:id="rId2"/>
              </a:rPr>
              <a:t>http://www.snort.org</a:t>
            </a:r>
            <a:r>
              <a:rPr lang="zh-CN" altLang="zh-CN" dirty="0"/>
              <a:t>。用户可以登陆网站，下载在</a:t>
            </a:r>
            <a:r>
              <a:rPr lang="en-US" altLang="zh-CN" dirty="0"/>
              <a:t>Linux</a:t>
            </a:r>
            <a:r>
              <a:rPr lang="zh-CN" altLang="zh-CN" dirty="0"/>
              <a:t>和</a:t>
            </a:r>
            <a:r>
              <a:rPr lang="en-US" altLang="zh-CN" dirty="0"/>
              <a:t>Windows</a:t>
            </a:r>
            <a:r>
              <a:rPr lang="zh-CN" altLang="zh-CN" dirty="0"/>
              <a:t>环境下的安装的可执行文件，并可以下载描述入侵特征的规则文件。在</a:t>
            </a:r>
            <a:r>
              <a:rPr lang="en-US" altLang="zh-CN" dirty="0"/>
              <a:t>http://www.snort.org/start/requirements</a:t>
            </a:r>
            <a:r>
              <a:rPr lang="zh-CN" altLang="zh-CN" dirty="0"/>
              <a:t>页面可以查看到在</a:t>
            </a:r>
            <a:r>
              <a:rPr lang="en-US" altLang="zh-CN" dirty="0"/>
              <a:t>Linux</a:t>
            </a:r>
            <a:r>
              <a:rPr lang="zh-CN" altLang="zh-CN" dirty="0"/>
              <a:t>和</a:t>
            </a:r>
            <a:r>
              <a:rPr lang="en-US" altLang="zh-CN" dirty="0"/>
              <a:t>Windows</a:t>
            </a:r>
            <a:r>
              <a:rPr lang="zh-CN" altLang="zh-CN" dirty="0"/>
              <a:t>两个平台所需要的所有软件及其下载链</a:t>
            </a:r>
            <a:r>
              <a:rPr lang="zh-CN" altLang="zh-CN" dirty="0" smtClean="0"/>
              <a:t>接</a:t>
            </a:r>
            <a:r>
              <a:rPr lang="zh-CN" altLang="en-US" dirty="0" smtClean="0"/>
              <a:t>。</a:t>
            </a:r>
            <a:endParaRPr lang="zh-CN" altLang="en-US" dirty="0"/>
          </a:p>
        </p:txBody>
      </p:sp>
    </p:spTree>
    <p:extLst>
      <p:ext uri="{BB962C8B-B14F-4D97-AF65-F5344CB8AC3E}">
        <p14:creationId xmlns:p14="http://schemas.microsoft.com/office/powerpoint/2010/main" val="23613770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IDS</a:t>
            </a:r>
            <a:r>
              <a:rPr lang="zh-CN" altLang="en-US" dirty="0"/>
              <a:t>与防火墙的联动</a:t>
            </a:r>
          </a:p>
        </p:txBody>
      </p:sp>
      <p:sp>
        <p:nvSpPr>
          <p:cNvPr id="3" name="内容占位符 2"/>
          <p:cNvSpPr>
            <a:spLocks noGrp="1"/>
          </p:cNvSpPr>
          <p:nvPr>
            <p:ph idx="1"/>
          </p:nvPr>
        </p:nvSpPr>
        <p:spPr/>
        <p:txBody>
          <a:bodyPr/>
          <a:lstStyle/>
          <a:p>
            <a:pPr lvl="1"/>
            <a:r>
              <a:rPr lang="zh-CN" altLang="en-US" dirty="0"/>
              <a:t>入侵检测系统与防火墙的联动是指入侵检测系统在捕捉到某一攻击事件后，按策略进行检查，如果策略中对该攻击事件设置了防火墙阻断，那么入侵检测系统就会发给防火墙一个相应的动态阻断策略，防火墙根据该动态策略中的设置进行相应的阻断，阻断的时间、阻断时间间隔、源端口、目的端口、源</a:t>
            </a:r>
            <a:r>
              <a:rPr lang="en-US" altLang="zh-CN" dirty="0"/>
              <a:t>IP</a:t>
            </a:r>
            <a:r>
              <a:rPr lang="zh-CN" altLang="en-US" dirty="0"/>
              <a:t>和目的</a:t>
            </a:r>
            <a:r>
              <a:rPr lang="en-US" altLang="zh-CN" dirty="0"/>
              <a:t>IP</a:t>
            </a:r>
            <a:r>
              <a:rPr lang="zh-CN" altLang="en-US" dirty="0"/>
              <a:t>等信息，完全依照入侵检测系统发出的动态策略来执行。</a:t>
            </a:r>
          </a:p>
        </p:txBody>
      </p:sp>
    </p:spTree>
    <p:extLst>
      <p:ext uri="{BB962C8B-B14F-4D97-AF65-F5344CB8AC3E}">
        <p14:creationId xmlns:p14="http://schemas.microsoft.com/office/powerpoint/2010/main" val="3343379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2.7	IDS</a:t>
            </a:r>
            <a:r>
              <a:rPr lang="zh-CN" altLang="en-US" dirty="0"/>
              <a:t>与防火墙的联动</a:t>
            </a:r>
          </a:p>
        </p:txBody>
      </p:sp>
      <p:sp>
        <p:nvSpPr>
          <p:cNvPr id="3" name="内容占位符 2"/>
          <p:cNvSpPr>
            <a:spLocks noGrp="1"/>
          </p:cNvSpPr>
          <p:nvPr>
            <p:ph idx="1"/>
          </p:nvPr>
        </p:nvSpPr>
        <p:spPr/>
        <p:txBody>
          <a:bodyPr/>
          <a:lstStyle/>
          <a:p>
            <a:pPr lvl="1"/>
            <a:endParaRPr lang="zh-CN" altLang="en-US" dirty="0"/>
          </a:p>
        </p:txBody>
      </p:sp>
      <p:pic>
        <p:nvPicPr>
          <p:cNvPr id="4" name="图片 3"/>
          <p:cNvPicPr>
            <a:picLocks noChangeAspect="1"/>
          </p:cNvPicPr>
          <p:nvPr/>
        </p:nvPicPr>
        <p:blipFill>
          <a:blip r:embed="rId2"/>
          <a:stretch>
            <a:fillRect/>
          </a:stretch>
        </p:blipFill>
        <p:spPr>
          <a:xfrm>
            <a:off x="1256174" y="1241107"/>
            <a:ext cx="7221713" cy="5109817"/>
          </a:xfrm>
          <a:prstGeom prst="rect">
            <a:avLst/>
          </a:prstGeom>
        </p:spPr>
      </p:pic>
    </p:spTree>
    <p:extLst>
      <p:ext uri="{BB962C8B-B14F-4D97-AF65-F5344CB8AC3E}">
        <p14:creationId xmlns:p14="http://schemas.microsoft.com/office/powerpoint/2010/main" val="16126950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1743334" y="1123690"/>
            <a:ext cx="6039064" cy="4961226"/>
          </a:xfrm>
          <a:prstGeom prst="rect">
            <a:avLst/>
          </a:prstGeom>
        </p:spPr>
      </p:pic>
    </p:spTree>
    <p:extLst>
      <p:ext uri="{BB962C8B-B14F-4D97-AF65-F5344CB8AC3E}">
        <p14:creationId xmlns:p14="http://schemas.microsoft.com/office/powerpoint/2010/main" val="38910362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pPr lvl="1"/>
            <a:r>
              <a:rPr lang="zh-CN" altLang="zh-CN" dirty="0"/>
              <a:t>如图所示，在交换机上旁路接入一台入侵检测设备。</a:t>
            </a:r>
          </a:p>
          <a:p>
            <a:pPr lvl="1"/>
            <a:r>
              <a:rPr lang="zh-CN" altLang="zh-CN" dirty="0"/>
              <a:t>该设备具备</a:t>
            </a:r>
            <a:r>
              <a:rPr lang="en-US" altLang="zh-CN" dirty="0"/>
              <a:t>4</a:t>
            </a:r>
            <a:r>
              <a:rPr lang="zh-CN" altLang="zh-CN" dirty="0"/>
              <a:t>个的标准网络接口，将其中</a:t>
            </a:r>
            <a:r>
              <a:rPr lang="en-US" altLang="zh-CN" dirty="0"/>
              <a:t>2</a:t>
            </a:r>
            <a:r>
              <a:rPr lang="zh-CN" altLang="zh-CN" dirty="0"/>
              <a:t>个口分别连接到交换机上，</a:t>
            </a:r>
            <a:r>
              <a:rPr lang="en-US" altLang="zh-CN" dirty="0"/>
              <a:t>2</a:t>
            </a:r>
            <a:r>
              <a:rPr lang="zh-CN" altLang="zh-CN" dirty="0"/>
              <a:t>个口各有用处，</a:t>
            </a:r>
            <a:r>
              <a:rPr lang="en-US" altLang="zh-CN" cap="all" dirty="0"/>
              <a:t>LAN2</a:t>
            </a:r>
            <a:r>
              <a:rPr lang="zh-CN" altLang="zh-CN" dirty="0"/>
              <a:t>做管理口，以便内部网络，主要是安全管理员进行管理、访问；</a:t>
            </a:r>
            <a:r>
              <a:rPr lang="en-US" altLang="zh-CN" cap="all" dirty="0"/>
              <a:t>LAN3</a:t>
            </a:r>
            <a:r>
              <a:rPr lang="zh-CN" altLang="zh-CN" dirty="0"/>
              <a:t>做监控口，必须连接到交换机的镜像口。根据实际需要，在入侵检测上配置相应的规则，使之能检测到内部子网区域、</a:t>
            </a:r>
            <a:r>
              <a:rPr lang="en-US" altLang="zh-CN" dirty="0"/>
              <a:t>DMZ</a:t>
            </a:r>
            <a:r>
              <a:rPr lang="zh-CN" altLang="zh-CN" dirty="0"/>
              <a:t>区域之间</a:t>
            </a:r>
            <a:r>
              <a:rPr lang="en-US" altLang="zh-CN" dirty="0"/>
              <a:t>ICMP</a:t>
            </a:r>
            <a:r>
              <a:rPr lang="zh-CN" altLang="zh-CN" dirty="0"/>
              <a:t>包攻击的数据，及时的对攻击进行处理。</a:t>
            </a:r>
          </a:p>
          <a:p>
            <a:pPr lvl="1"/>
            <a:r>
              <a:rPr lang="zh-CN" altLang="zh-CN" dirty="0"/>
              <a:t>配置入侵检测的规则，开启引擎服务，查看相关入侵日志。</a:t>
            </a:r>
          </a:p>
          <a:p>
            <a:endParaRPr lang="zh-CN" altLang="en-US" dirty="0"/>
          </a:p>
        </p:txBody>
      </p:sp>
    </p:spTree>
    <p:extLst>
      <p:ext uri="{BB962C8B-B14F-4D97-AF65-F5344CB8AC3E}">
        <p14:creationId xmlns:p14="http://schemas.microsoft.com/office/powerpoint/2010/main" val="14614051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r>
              <a:rPr lang="zh-CN" altLang="en-US" dirty="0" smtClean="0"/>
              <a:t>任</a:t>
            </a:r>
            <a:r>
              <a:rPr lang="zh-CN" altLang="en-US" dirty="0"/>
              <a:t>务</a:t>
            </a:r>
            <a:r>
              <a:rPr lang="en-US" altLang="zh-CN" dirty="0"/>
              <a:t>1</a:t>
            </a:r>
            <a:r>
              <a:rPr lang="zh-CN" altLang="en-US" dirty="0"/>
              <a:t>：认识入侵</a:t>
            </a:r>
            <a:r>
              <a:rPr lang="zh-CN" altLang="en-US" dirty="0" smtClean="0"/>
              <a:t>检测</a:t>
            </a:r>
            <a:r>
              <a:rPr lang="zh-CN" altLang="en-US" dirty="0"/>
              <a:t>系统并进行基本配</a:t>
            </a:r>
            <a:r>
              <a:rPr lang="zh-CN" altLang="en-US" dirty="0" smtClean="0"/>
              <a:t>置</a:t>
            </a:r>
            <a:endParaRPr lang="en-US" altLang="zh-CN" dirty="0" smtClean="0"/>
          </a:p>
          <a:p>
            <a:r>
              <a:rPr lang="en-US" altLang="zh-CN" dirty="0"/>
              <a:t>1</a:t>
            </a:r>
            <a:r>
              <a:rPr lang="zh-CN" altLang="zh-CN" dirty="0"/>
              <a:t>．了解入侵检测系统硬件</a:t>
            </a:r>
          </a:p>
          <a:p>
            <a:r>
              <a:rPr lang="en-US" altLang="zh-CN" dirty="0"/>
              <a:t>2. </a:t>
            </a:r>
            <a:r>
              <a:rPr lang="zh-CN" altLang="zh-CN" dirty="0"/>
              <a:t>利用浏览器登陆</a:t>
            </a:r>
            <a:r>
              <a:rPr lang="en-US" altLang="zh-CN" dirty="0"/>
              <a:t>IDS</a:t>
            </a:r>
            <a:r>
              <a:rPr lang="zh-CN" altLang="zh-CN" dirty="0"/>
              <a:t>管理界面</a:t>
            </a:r>
          </a:p>
          <a:p>
            <a:pPr lvl="1"/>
            <a:r>
              <a:rPr lang="zh-CN" altLang="zh-CN" dirty="0"/>
              <a:t>（</a:t>
            </a:r>
            <a:r>
              <a:rPr lang="en-US" altLang="zh-CN" dirty="0"/>
              <a:t>1</a:t>
            </a:r>
            <a:r>
              <a:rPr lang="zh-CN" altLang="zh-CN" dirty="0"/>
              <a:t>）将</a:t>
            </a:r>
            <a:r>
              <a:rPr lang="en-US" altLang="zh-CN" dirty="0"/>
              <a:t>PC</a:t>
            </a:r>
            <a:r>
              <a:rPr lang="zh-CN" altLang="zh-CN" dirty="0"/>
              <a:t>机与</a:t>
            </a:r>
            <a:r>
              <a:rPr lang="en-US" altLang="zh-CN" dirty="0"/>
              <a:t>IDS</a:t>
            </a:r>
            <a:r>
              <a:rPr lang="zh-CN" altLang="zh-CN" dirty="0"/>
              <a:t>的</a:t>
            </a:r>
            <a:r>
              <a:rPr lang="en-US" altLang="zh-CN" cap="all" dirty="0"/>
              <a:t>LAN1</a:t>
            </a:r>
            <a:r>
              <a:rPr lang="zh-CN" altLang="zh-CN" dirty="0"/>
              <a:t>网口连接起</a:t>
            </a:r>
            <a:r>
              <a:rPr lang="zh-CN" altLang="zh-CN" dirty="0" smtClean="0"/>
              <a:t>来</a:t>
            </a:r>
            <a:endParaRPr lang="en-US" altLang="zh-CN" dirty="0" smtClean="0"/>
          </a:p>
          <a:p>
            <a:pPr lvl="1"/>
            <a:r>
              <a:rPr lang="zh-CN" altLang="zh-CN" dirty="0"/>
              <a:t>（</a:t>
            </a:r>
            <a:r>
              <a:rPr lang="en-US" altLang="zh-CN" dirty="0"/>
              <a:t>2</a:t>
            </a:r>
            <a:r>
              <a:rPr lang="zh-CN" altLang="zh-CN" dirty="0"/>
              <a:t>）客户端</a:t>
            </a:r>
            <a:r>
              <a:rPr lang="en-US" altLang="zh-CN" dirty="0"/>
              <a:t>IP</a:t>
            </a:r>
            <a:r>
              <a:rPr lang="zh-CN" altLang="zh-CN" dirty="0"/>
              <a:t>设</a:t>
            </a:r>
            <a:r>
              <a:rPr lang="zh-CN" altLang="zh-CN" dirty="0" smtClean="0"/>
              <a:t>置</a:t>
            </a:r>
            <a:r>
              <a:rPr lang="zh-CN" altLang="en-US" dirty="0" smtClean="0"/>
              <a:t>，</a:t>
            </a:r>
            <a:r>
              <a:rPr lang="en-US" altLang="zh-CN" dirty="0"/>
              <a:t>IP</a:t>
            </a:r>
            <a:r>
              <a:rPr lang="zh-CN" altLang="zh-CN" dirty="0"/>
              <a:t>必须设置</a:t>
            </a:r>
            <a:r>
              <a:rPr lang="zh-CN" altLang="zh-CN" dirty="0" smtClean="0"/>
              <a:t>在</a:t>
            </a:r>
            <a:r>
              <a:rPr lang="zh-CN" altLang="en-US" dirty="0" smtClean="0"/>
              <a:t>与</a:t>
            </a:r>
            <a:r>
              <a:rPr lang="en-US" altLang="zh-CN" cap="all" dirty="0"/>
              <a:t>LAN</a:t>
            </a:r>
            <a:r>
              <a:rPr lang="en-US" altLang="zh-CN" dirty="0" smtClean="0"/>
              <a:t>1</a:t>
            </a:r>
            <a:r>
              <a:rPr lang="zh-CN" altLang="zh-CN" dirty="0" smtClean="0"/>
              <a:t>相</a:t>
            </a:r>
            <a:r>
              <a:rPr lang="zh-CN" altLang="zh-CN" dirty="0"/>
              <a:t>同地址段</a:t>
            </a:r>
            <a:r>
              <a:rPr lang="zh-CN" altLang="zh-CN" dirty="0" smtClean="0"/>
              <a:t>上</a:t>
            </a:r>
            <a:r>
              <a:rPr lang="en-US" altLang="zh-CN" dirty="0" smtClean="0"/>
              <a:t>(</a:t>
            </a:r>
            <a:r>
              <a:rPr lang="zh-CN" altLang="zh-CN" dirty="0" smtClean="0"/>
              <a:t>端</a:t>
            </a:r>
            <a:r>
              <a:rPr lang="zh-CN" altLang="zh-CN" dirty="0"/>
              <a:t>口</a:t>
            </a:r>
            <a:r>
              <a:rPr lang="en-US" altLang="zh-CN" cap="all" dirty="0"/>
              <a:t>LAN1</a:t>
            </a:r>
            <a:r>
              <a:rPr lang="zh-CN" altLang="zh-CN" dirty="0"/>
              <a:t>的</a:t>
            </a:r>
            <a:r>
              <a:rPr lang="en-US" altLang="zh-CN" dirty="0"/>
              <a:t>IP</a:t>
            </a:r>
            <a:r>
              <a:rPr lang="zh-CN" altLang="zh-CN" dirty="0"/>
              <a:t>是</a:t>
            </a:r>
            <a:r>
              <a:rPr lang="en-US" altLang="zh-CN" dirty="0" smtClean="0"/>
              <a:t>192.168.0.145)</a:t>
            </a:r>
          </a:p>
          <a:p>
            <a:pPr lvl="1"/>
            <a:r>
              <a:rPr lang="zh-CN" altLang="zh-CN" dirty="0"/>
              <a:t>（</a:t>
            </a:r>
            <a:r>
              <a:rPr lang="en-US" altLang="zh-CN" dirty="0"/>
              <a:t>3</a:t>
            </a:r>
            <a:r>
              <a:rPr lang="zh-CN" altLang="zh-CN" dirty="0" smtClean="0"/>
              <a:t>）使</a:t>
            </a:r>
            <a:r>
              <a:rPr lang="zh-CN" altLang="zh-CN" dirty="0"/>
              <a:t>用</a:t>
            </a:r>
            <a:r>
              <a:rPr lang="en-US" altLang="zh-CN" dirty="0"/>
              <a:t>ping</a:t>
            </a:r>
            <a:r>
              <a:rPr lang="zh-CN" altLang="zh-CN" dirty="0"/>
              <a:t>命令测试</a:t>
            </a:r>
            <a:r>
              <a:rPr lang="en-US" altLang="zh-CN" dirty="0"/>
              <a:t>IDS</a:t>
            </a:r>
            <a:r>
              <a:rPr lang="zh-CN" altLang="zh-CN" dirty="0"/>
              <a:t>和管理</a:t>
            </a:r>
            <a:r>
              <a:rPr lang="en-US" altLang="zh-CN" dirty="0"/>
              <a:t>PC</a:t>
            </a:r>
            <a:r>
              <a:rPr lang="zh-CN" altLang="zh-CN" dirty="0"/>
              <a:t>间是否能互</a:t>
            </a:r>
            <a:r>
              <a:rPr lang="zh-CN" altLang="zh-CN" dirty="0" smtClean="0"/>
              <a:t>通</a:t>
            </a:r>
            <a:endParaRPr lang="en-US" altLang="zh-CN" dirty="0" smtClean="0"/>
          </a:p>
          <a:p>
            <a:pPr lvl="1"/>
            <a:r>
              <a:rPr lang="zh-CN" altLang="zh-CN" dirty="0"/>
              <a:t>（</a:t>
            </a:r>
            <a:r>
              <a:rPr lang="en-US" altLang="zh-CN" dirty="0"/>
              <a:t>4</a:t>
            </a:r>
            <a:r>
              <a:rPr lang="zh-CN" altLang="zh-CN" dirty="0"/>
              <a:t>）打开</a:t>
            </a:r>
            <a:r>
              <a:rPr lang="en-US" altLang="zh-CN" dirty="0"/>
              <a:t>IE</a:t>
            </a:r>
            <a:r>
              <a:rPr lang="zh-CN" altLang="zh-CN" dirty="0"/>
              <a:t>浏览器，输入管理地址</a:t>
            </a:r>
            <a:r>
              <a:rPr lang="en-US" altLang="zh-CN" dirty="0"/>
              <a:t>https://</a:t>
            </a:r>
            <a:r>
              <a:rPr lang="en-US" altLang="zh-CN" dirty="0" smtClean="0"/>
              <a:t>192.168.0.145</a:t>
            </a:r>
            <a:r>
              <a:rPr lang="zh-CN" altLang="zh-CN" dirty="0"/>
              <a:t>，进入欢迎界</a:t>
            </a:r>
            <a:r>
              <a:rPr lang="zh-CN" altLang="zh-CN" dirty="0" smtClean="0"/>
              <a:t>面</a:t>
            </a:r>
            <a:r>
              <a:rPr lang="zh-CN" altLang="en-US" dirty="0" smtClean="0"/>
              <a:t>，</a:t>
            </a:r>
            <a:r>
              <a:rPr lang="zh-CN" altLang="zh-CN" dirty="0"/>
              <a:t>默认用户名和密码为</a:t>
            </a:r>
            <a:r>
              <a:rPr lang="en-US" altLang="zh-CN" dirty="0"/>
              <a:t>admin/888888</a:t>
            </a:r>
            <a:r>
              <a:rPr lang="zh-CN" altLang="zh-CN" dirty="0"/>
              <a:t>，点击“登录</a:t>
            </a:r>
            <a:r>
              <a:rPr lang="en-US" altLang="zh-CN" dirty="0"/>
              <a:t>”</a:t>
            </a:r>
            <a:r>
              <a:rPr lang="zh-CN" altLang="zh-CN" dirty="0"/>
              <a:t>进入入侵检测管理系</a:t>
            </a:r>
            <a:r>
              <a:rPr lang="zh-CN" altLang="zh-CN" dirty="0" smtClean="0"/>
              <a:t>统</a:t>
            </a:r>
            <a:r>
              <a:rPr lang="zh-CN" altLang="en-US" dirty="0" smtClean="0"/>
              <a:t>。</a:t>
            </a:r>
            <a:endParaRPr lang="zh-CN" altLang="en-US" dirty="0"/>
          </a:p>
        </p:txBody>
      </p:sp>
    </p:spTree>
    <p:extLst>
      <p:ext uri="{BB962C8B-B14F-4D97-AF65-F5344CB8AC3E}">
        <p14:creationId xmlns:p14="http://schemas.microsoft.com/office/powerpoint/2010/main" val="5664121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r>
              <a:rPr lang="en-US" altLang="zh-CN" dirty="0"/>
              <a:t>3.</a:t>
            </a:r>
            <a:r>
              <a:rPr lang="zh-CN" altLang="en-US" dirty="0"/>
              <a:t>入侵检测的基本配</a:t>
            </a:r>
            <a:r>
              <a:rPr lang="zh-CN" altLang="en-US" dirty="0" smtClean="0"/>
              <a:t>置</a:t>
            </a:r>
            <a:endParaRPr lang="en-US" altLang="zh-CN" dirty="0" smtClean="0"/>
          </a:p>
          <a:p>
            <a:pPr lvl="1"/>
            <a:r>
              <a:rPr lang="zh-CN" altLang="zh-CN" dirty="0"/>
              <a:t>（</a:t>
            </a:r>
            <a:r>
              <a:rPr lang="en-US" altLang="zh-CN" dirty="0"/>
              <a:t>1</a:t>
            </a:r>
            <a:r>
              <a:rPr lang="zh-CN" altLang="zh-CN" dirty="0"/>
              <a:t>）依次点击“网络设置”</a:t>
            </a:r>
            <a:r>
              <a:rPr lang="en-US" altLang="zh-CN" dirty="0">
                <a:sym typeface="Wingdings" panose="05000000000000000000" pitchFamily="2" charset="2"/>
              </a:rPr>
              <a:t></a:t>
            </a:r>
            <a:r>
              <a:rPr lang="zh-CN" altLang="zh-CN" dirty="0"/>
              <a:t>“外线口设置”</a:t>
            </a:r>
            <a:r>
              <a:rPr lang="en-US" altLang="zh-CN" dirty="0">
                <a:sym typeface="Wingdings" panose="05000000000000000000" pitchFamily="2" charset="2"/>
              </a:rPr>
              <a:t></a:t>
            </a:r>
            <a:r>
              <a:rPr lang="zh-CN" altLang="zh-CN" dirty="0"/>
              <a:t>“</a:t>
            </a:r>
            <a:r>
              <a:rPr lang="en-US" altLang="zh-CN" dirty="0"/>
              <a:t>WAN</a:t>
            </a:r>
            <a:r>
              <a:rPr lang="zh-CN" altLang="zh-CN" dirty="0"/>
              <a:t>设定”，将</a:t>
            </a:r>
            <a:r>
              <a:rPr lang="en-US" altLang="zh-CN" cap="all" dirty="0"/>
              <a:t>LAN2</a:t>
            </a:r>
            <a:r>
              <a:rPr lang="zh-CN" altLang="zh-CN" dirty="0"/>
              <a:t>的</a:t>
            </a:r>
            <a:r>
              <a:rPr lang="en-US" altLang="zh-CN" dirty="0"/>
              <a:t>IP</a:t>
            </a:r>
            <a:r>
              <a:rPr lang="zh-CN" altLang="zh-CN" dirty="0"/>
              <a:t>配置为</a:t>
            </a:r>
            <a:r>
              <a:rPr lang="en-US" altLang="zh-CN" dirty="0"/>
              <a:t>172.16.2.252</a:t>
            </a:r>
            <a:r>
              <a:rPr lang="zh-CN" altLang="zh-CN" dirty="0"/>
              <a:t>，子网掩码为</a:t>
            </a:r>
            <a:r>
              <a:rPr lang="en-US" altLang="zh-CN" dirty="0"/>
              <a:t>255.255.255.0</a:t>
            </a:r>
            <a:r>
              <a:rPr lang="zh-CN" altLang="zh-CN" dirty="0"/>
              <a:t>，默认网关为</a:t>
            </a:r>
            <a:r>
              <a:rPr lang="en-US" altLang="zh-CN" dirty="0" smtClean="0"/>
              <a:t>172.16.2.254</a:t>
            </a:r>
            <a:r>
              <a:rPr lang="zh-CN" altLang="en-US" dirty="0" smtClean="0"/>
              <a:t>（</a:t>
            </a:r>
            <a:r>
              <a:rPr lang="zh-CN" altLang="en-US" dirty="0" smtClean="0">
                <a:solidFill>
                  <a:srgbClr val="FF0000"/>
                </a:solidFill>
              </a:rPr>
              <a:t>请根据具体情况设置</a:t>
            </a:r>
            <a:r>
              <a:rPr lang="zh-CN" altLang="en-US" dirty="0" smtClean="0"/>
              <a:t>）</a:t>
            </a:r>
            <a:r>
              <a:rPr lang="zh-CN" altLang="zh-CN" dirty="0" smtClean="0"/>
              <a:t>。</a:t>
            </a:r>
            <a:r>
              <a:rPr lang="zh-CN" altLang="zh-CN" dirty="0"/>
              <a:t>点击保存并连接。（将</a:t>
            </a:r>
            <a:r>
              <a:rPr lang="en-US" altLang="zh-CN" cap="all" dirty="0"/>
              <a:t>LAN2</a:t>
            </a:r>
            <a:r>
              <a:rPr lang="zh-CN" altLang="zh-CN" dirty="0"/>
              <a:t>口做为管理口，用于管理设备</a:t>
            </a:r>
            <a:r>
              <a:rPr lang="zh-CN" altLang="zh-CN" dirty="0" smtClean="0"/>
              <a:t>）</a:t>
            </a:r>
            <a:endParaRPr lang="en-US" altLang="zh-CN" dirty="0" smtClean="0"/>
          </a:p>
          <a:p>
            <a:pPr lvl="1"/>
            <a:r>
              <a:rPr lang="zh-CN" altLang="zh-CN" dirty="0"/>
              <a:t>（</a:t>
            </a:r>
            <a:r>
              <a:rPr lang="en-US" altLang="zh-CN" dirty="0"/>
              <a:t>2</a:t>
            </a:r>
            <a:r>
              <a:rPr lang="zh-CN" altLang="zh-CN" dirty="0"/>
              <a:t>）依次点击“系统”</a:t>
            </a:r>
            <a:r>
              <a:rPr lang="en-US" altLang="zh-CN" dirty="0">
                <a:sym typeface="Wingdings" panose="05000000000000000000" pitchFamily="2" charset="2"/>
              </a:rPr>
              <a:t></a:t>
            </a:r>
            <a:r>
              <a:rPr lang="zh-CN" altLang="zh-CN" dirty="0"/>
              <a:t>“管理设置”</a:t>
            </a:r>
            <a:r>
              <a:rPr lang="en-US" altLang="zh-CN" dirty="0">
                <a:sym typeface="Wingdings" panose="05000000000000000000" pitchFamily="2" charset="2"/>
              </a:rPr>
              <a:t></a:t>
            </a:r>
            <a:r>
              <a:rPr lang="zh-CN" altLang="zh-CN" dirty="0"/>
              <a:t>“管理界面访问设定”，“网口”选择“</a:t>
            </a:r>
            <a:r>
              <a:rPr lang="en-US" altLang="zh-CN" cap="all" dirty="0"/>
              <a:t>LAN2</a:t>
            </a:r>
            <a:r>
              <a:rPr lang="zh-CN" altLang="zh-CN" dirty="0"/>
              <a:t>”，其余选项缺</a:t>
            </a:r>
            <a:r>
              <a:rPr lang="zh-CN" altLang="zh-CN" dirty="0" smtClean="0"/>
              <a:t>省</a:t>
            </a:r>
            <a:endParaRPr lang="en-US" altLang="zh-CN" dirty="0" smtClean="0"/>
          </a:p>
          <a:p>
            <a:pPr lvl="1"/>
            <a:r>
              <a:rPr lang="zh-CN" altLang="zh-CN" dirty="0"/>
              <a:t>（</a:t>
            </a:r>
            <a:r>
              <a:rPr lang="en-US" altLang="zh-CN" dirty="0"/>
              <a:t>3</a:t>
            </a:r>
            <a:r>
              <a:rPr lang="zh-CN" altLang="zh-CN" dirty="0"/>
              <a:t>）依次点击“网络设置”</a:t>
            </a:r>
            <a:r>
              <a:rPr lang="en-US" altLang="zh-CN" dirty="0">
                <a:sym typeface="Wingdings" panose="05000000000000000000" pitchFamily="2" charset="2"/>
              </a:rPr>
              <a:t></a:t>
            </a:r>
            <a:r>
              <a:rPr lang="zh-CN" altLang="zh-CN" dirty="0"/>
              <a:t>“镜像口设置”</a:t>
            </a:r>
            <a:r>
              <a:rPr lang="en-US" altLang="zh-CN" dirty="0">
                <a:sym typeface="Wingdings" panose="05000000000000000000" pitchFamily="2" charset="2"/>
              </a:rPr>
              <a:t></a:t>
            </a:r>
            <a:r>
              <a:rPr lang="zh-CN" altLang="zh-CN" dirty="0"/>
              <a:t>“镜像设定”，将</a:t>
            </a:r>
            <a:r>
              <a:rPr lang="en-US" altLang="zh-CN" cap="all" dirty="0"/>
              <a:t>LAN3</a:t>
            </a:r>
            <a:r>
              <a:rPr lang="zh-CN" altLang="zh-CN" dirty="0"/>
              <a:t>口配置为监控口（这里又叫镜像网口），用</a:t>
            </a:r>
            <a:r>
              <a:rPr lang="zh-CN" altLang="zh-CN" dirty="0" smtClean="0"/>
              <a:t>于</a:t>
            </a:r>
            <a:r>
              <a:rPr lang="zh-CN" altLang="en-US" dirty="0"/>
              <a:t>监听</a:t>
            </a:r>
            <a:r>
              <a:rPr lang="zh-CN" altLang="zh-CN" dirty="0" smtClean="0"/>
              <a:t>经</a:t>
            </a:r>
            <a:r>
              <a:rPr lang="zh-CN" altLang="zh-CN" dirty="0"/>
              <a:t>过交换机</a:t>
            </a:r>
            <a:r>
              <a:rPr lang="zh-CN" altLang="zh-CN" dirty="0" smtClean="0"/>
              <a:t>的</a:t>
            </a:r>
            <a:r>
              <a:rPr lang="zh-CN" altLang="en-US" dirty="0" smtClean="0"/>
              <a:t>所有信息。</a:t>
            </a:r>
            <a:endParaRPr lang="zh-CN" altLang="en-US" dirty="0"/>
          </a:p>
        </p:txBody>
      </p:sp>
    </p:spTree>
    <p:extLst>
      <p:ext uri="{BB962C8B-B14F-4D97-AF65-F5344CB8AC3E}">
        <p14:creationId xmlns:p14="http://schemas.microsoft.com/office/powerpoint/2010/main" val="25294864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r>
              <a:rPr lang="en-US" altLang="zh-CN" dirty="0"/>
              <a:t>4. </a:t>
            </a:r>
            <a:r>
              <a:rPr lang="zh-CN" altLang="en-US" dirty="0"/>
              <a:t>入侵检测的设备管理配</a:t>
            </a:r>
            <a:r>
              <a:rPr lang="zh-CN" altLang="en-US" dirty="0" smtClean="0"/>
              <a:t>置</a:t>
            </a:r>
            <a:endParaRPr lang="en-US" altLang="zh-CN" dirty="0" smtClean="0"/>
          </a:p>
          <a:p>
            <a:pPr lvl="1"/>
            <a:r>
              <a:rPr lang="zh-CN" altLang="en-US" dirty="0"/>
              <a:t>（</a:t>
            </a:r>
            <a:r>
              <a:rPr lang="en-US" altLang="zh-CN" dirty="0"/>
              <a:t>1</a:t>
            </a:r>
            <a:r>
              <a:rPr lang="zh-CN" altLang="en-US" dirty="0"/>
              <a:t>）依次点击“系统”“管理设置”“密码”，按图</a:t>
            </a:r>
            <a:r>
              <a:rPr lang="en-US" altLang="zh-CN" dirty="0"/>
              <a:t>2-23</a:t>
            </a:r>
            <a:r>
              <a:rPr lang="zh-CN" altLang="en-US" dirty="0"/>
              <a:t>所示配置管理员用户，不启用</a:t>
            </a:r>
            <a:r>
              <a:rPr lang="en-US" altLang="zh-CN" dirty="0"/>
              <a:t>USBKEY</a:t>
            </a:r>
            <a:r>
              <a:rPr lang="zh-CN" altLang="en-US" dirty="0" smtClean="0"/>
              <a:t>。</a:t>
            </a:r>
            <a:endParaRPr lang="en-US" altLang="zh-CN" dirty="0" smtClean="0"/>
          </a:p>
          <a:p>
            <a:pPr lvl="1"/>
            <a:r>
              <a:rPr lang="zh-CN" altLang="zh-CN" dirty="0"/>
              <a:t>（</a:t>
            </a:r>
            <a:r>
              <a:rPr lang="en-US" altLang="zh-CN" dirty="0"/>
              <a:t>2</a:t>
            </a:r>
            <a:r>
              <a:rPr lang="zh-CN" altLang="zh-CN" dirty="0"/>
              <a:t>）增加一个低权限用户，即只允许浏览</a:t>
            </a:r>
            <a:r>
              <a:rPr lang="en-US" altLang="zh-CN" dirty="0"/>
              <a:t>IDS</a:t>
            </a:r>
            <a:r>
              <a:rPr lang="zh-CN" altLang="zh-CN" dirty="0"/>
              <a:t>，不允许进行操</a:t>
            </a:r>
            <a:r>
              <a:rPr lang="zh-CN" altLang="zh-CN" dirty="0" smtClean="0"/>
              <a:t>作</a:t>
            </a:r>
            <a:endParaRPr lang="en-US" altLang="zh-CN" dirty="0" smtClean="0"/>
          </a:p>
          <a:p>
            <a:pPr lvl="1"/>
            <a:r>
              <a:rPr lang="zh-CN" altLang="zh-CN" dirty="0"/>
              <a:t>（</a:t>
            </a:r>
            <a:r>
              <a:rPr lang="en-US" altLang="zh-CN" dirty="0"/>
              <a:t>3</a:t>
            </a:r>
            <a:r>
              <a:rPr lang="zh-CN" altLang="zh-CN" dirty="0"/>
              <a:t>）依次点击“系统”</a:t>
            </a:r>
            <a:r>
              <a:rPr lang="en-US" altLang="zh-CN" dirty="0">
                <a:sym typeface="Wingdings" panose="05000000000000000000" pitchFamily="2" charset="2"/>
              </a:rPr>
              <a:t></a:t>
            </a:r>
            <a:r>
              <a:rPr lang="zh-CN" altLang="zh-CN" dirty="0"/>
              <a:t>“管理设置”</a:t>
            </a:r>
            <a:r>
              <a:rPr lang="en-US" altLang="zh-CN" dirty="0">
                <a:sym typeface="Wingdings" panose="05000000000000000000" pitchFamily="2" charset="2"/>
              </a:rPr>
              <a:t></a:t>
            </a:r>
            <a:r>
              <a:rPr lang="zh-CN" altLang="zh-CN" dirty="0"/>
              <a:t>“用户安全设置”，进行用户安全设置。</a:t>
            </a:r>
          </a:p>
        </p:txBody>
      </p:sp>
    </p:spTree>
    <p:extLst>
      <p:ext uri="{BB962C8B-B14F-4D97-AF65-F5344CB8AC3E}">
        <p14:creationId xmlns:p14="http://schemas.microsoft.com/office/powerpoint/2010/main" val="26494782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：入侵检测规则配</a:t>
            </a:r>
            <a:r>
              <a:rPr lang="zh-CN" altLang="zh-CN" dirty="0" smtClean="0"/>
              <a:t>置</a:t>
            </a:r>
            <a:endParaRPr lang="en-US" altLang="zh-CN" dirty="0" smtClean="0"/>
          </a:p>
          <a:p>
            <a:pPr lvl="1"/>
            <a:r>
              <a:rPr lang="zh-CN" altLang="en-US" dirty="0" smtClean="0"/>
              <a:t>使用</a:t>
            </a:r>
            <a:r>
              <a:rPr lang="zh-CN" altLang="zh-CN" dirty="0" smtClean="0"/>
              <a:t>系</a:t>
            </a:r>
            <a:r>
              <a:rPr lang="zh-CN" altLang="zh-CN" dirty="0"/>
              <a:t>统自带检测规则，“入侵检测”</a:t>
            </a:r>
            <a:r>
              <a:rPr lang="en-US" altLang="zh-CN" dirty="0">
                <a:sym typeface="Wingdings" panose="05000000000000000000" pitchFamily="2" charset="2"/>
              </a:rPr>
              <a:t></a:t>
            </a:r>
            <a:r>
              <a:rPr lang="zh-CN" altLang="zh-CN" dirty="0"/>
              <a:t>“检测规则”，该页面显示所有入侵检测系统自带检测规则，用户可以查看已经勾选的规则库，或进行规则库的选择。系统会定时自动下载更新规则库，以使用户得到及时的保护。用户也可上传自定义补丁更新规则库。</a:t>
            </a:r>
          </a:p>
        </p:txBody>
      </p:sp>
    </p:spTree>
    <p:extLst>
      <p:ext uri="{BB962C8B-B14F-4D97-AF65-F5344CB8AC3E}">
        <p14:creationId xmlns:p14="http://schemas.microsoft.com/office/powerpoint/2010/main" val="1755117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2.8	</a:t>
            </a:r>
            <a:r>
              <a:rPr lang="zh-CN" altLang="en-US" dirty="0"/>
              <a:t>项目实训</a:t>
            </a: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：入侵检测测</a:t>
            </a:r>
            <a:r>
              <a:rPr lang="zh-CN" altLang="zh-CN" dirty="0" smtClean="0"/>
              <a:t>试</a:t>
            </a:r>
            <a:endParaRPr lang="en-US" altLang="zh-CN" dirty="0" smtClean="0"/>
          </a:p>
          <a:p>
            <a:pPr lvl="1"/>
            <a:r>
              <a:rPr lang="en-US" altLang="zh-CN" dirty="0" smtClean="0"/>
              <a:t>1</a:t>
            </a:r>
            <a:r>
              <a:rPr lang="zh-CN" altLang="en-US" dirty="0" smtClean="0"/>
              <a:t>、查看网络连通情况</a:t>
            </a:r>
            <a:endParaRPr lang="en-US" altLang="zh-CN" dirty="0" smtClean="0"/>
          </a:p>
          <a:p>
            <a:pPr lvl="1"/>
            <a:r>
              <a:rPr lang="en-US" altLang="zh-CN" dirty="0" smtClean="0"/>
              <a:t>2</a:t>
            </a:r>
            <a:r>
              <a:rPr lang="zh-CN" altLang="en-US" smtClean="0"/>
              <a:t>、</a:t>
            </a:r>
            <a:r>
              <a:rPr lang="zh-CN" altLang="zh-CN"/>
              <a:t>查看入侵日志</a:t>
            </a:r>
            <a:endParaRPr lang="zh-CN" altLang="zh-CN" dirty="0"/>
          </a:p>
        </p:txBody>
      </p:sp>
    </p:spTree>
    <p:extLst>
      <p:ext uri="{BB962C8B-B14F-4D97-AF65-F5344CB8AC3E}">
        <p14:creationId xmlns:p14="http://schemas.microsoft.com/office/powerpoint/2010/main" val="1856484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需求分</a:t>
            </a:r>
            <a:r>
              <a:rPr lang="zh-CN" altLang="zh-CN" dirty="0" smtClean="0"/>
              <a:t>析</a:t>
            </a:r>
            <a:endParaRPr lang="en-US" altLang="zh-CN" dirty="0" smtClean="0"/>
          </a:p>
          <a:p>
            <a:r>
              <a:rPr lang="zh-CN" altLang="en-US" dirty="0"/>
              <a:t>网</a:t>
            </a:r>
            <a:r>
              <a:rPr lang="zh-CN" altLang="en-US" dirty="0" smtClean="0"/>
              <a:t>络仅部署了防火墙系统，而防火墙系统有明显的缺陷</a:t>
            </a:r>
            <a:endParaRPr lang="en-US" altLang="zh-CN" dirty="0" smtClean="0"/>
          </a:p>
          <a:p>
            <a:pPr lvl="1"/>
            <a:r>
              <a:rPr lang="zh-CN" altLang="zh-CN" dirty="0"/>
              <a:t>只能防范已知攻</a:t>
            </a:r>
            <a:r>
              <a:rPr lang="zh-CN" altLang="zh-CN" dirty="0" smtClean="0"/>
              <a:t>击</a:t>
            </a:r>
            <a:endParaRPr lang="en-US" altLang="zh-CN" dirty="0" smtClean="0"/>
          </a:p>
          <a:p>
            <a:pPr lvl="1"/>
            <a:r>
              <a:rPr lang="zh-CN" altLang="zh-CN" dirty="0" smtClean="0"/>
              <a:t>只</a:t>
            </a:r>
            <a:r>
              <a:rPr lang="zh-CN" altLang="zh-CN" dirty="0"/>
              <a:t>能防范来自外部的攻</a:t>
            </a:r>
            <a:r>
              <a:rPr lang="zh-CN" altLang="zh-CN" dirty="0" smtClean="0"/>
              <a:t>击</a:t>
            </a:r>
            <a:endParaRPr lang="en-US" altLang="zh-CN" dirty="0" smtClean="0"/>
          </a:p>
          <a:p>
            <a:pPr lvl="1"/>
            <a:r>
              <a:rPr lang="zh-CN" altLang="zh-CN" dirty="0" smtClean="0"/>
              <a:t>只</a:t>
            </a:r>
            <a:r>
              <a:rPr lang="zh-CN" altLang="zh-CN" dirty="0"/>
              <a:t>能被动防范，无法主动防</a:t>
            </a:r>
            <a:r>
              <a:rPr lang="zh-CN" altLang="zh-CN" dirty="0" smtClean="0"/>
              <a:t>御</a:t>
            </a:r>
            <a:endParaRPr lang="en-US" altLang="zh-CN" dirty="0" smtClean="0"/>
          </a:p>
          <a:p>
            <a:pPr lvl="1"/>
            <a:r>
              <a:rPr lang="zh-CN" altLang="zh-CN" dirty="0" smtClean="0"/>
              <a:t>防</a:t>
            </a:r>
            <a:r>
              <a:rPr lang="zh-CN" altLang="zh-CN" dirty="0"/>
              <a:t>火墙对很多入侵方式都无能为力，如：针对</a:t>
            </a:r>
            <a:r>
              <a:rPr lang="en-US" altLang="zh-CN" dirty="0"/>
              <a:t>Ping</a:t>
            </a:r>
            <a:r>
              <a:rPr lang="zh-CN" altLang="zh-CN" dirty="0"/>
              <a:t>命令的攻击</a:t>
            </a:r>
            <a:r>
              <a:rPr lang="en-US" altLang="zh-CN" dirty="0"/>
              <a:t>-ICMP</a:t>
            </a:r>
            <a:r>
              <a:rPr lang="zh-CN" altLang="zh-CN" dirty="0"/>
              <a:t>攻击；针对配置错误的攻击－</a:t>
            </a:r>
            <a:r>
              <a:rPr lang="en-US" altLang="zh-CN" dirty="0"/>
              <a:t>IPC$</a:t>
            </a:r>
            <a:r>
              <a:rPr lang="zh-CN" altLang="zh-CN" dirty="0"/>
              <a:t>攻击；针对应用漏洞的攻击－</a:t>
            </a:r>
            <a:r>
              <a:rPr lang="en-US" altLang="zh-CN" dirty="0" err="1"/>
              <a:t>unicode</a:t>
            </a:r>
            <a:r>
              <a:rPr lang="zh-CN" altLang="zh-CN" dirty="0"/>
              <a:t>；缓冲区溢出攻击；</a:t>
            </a:r>
            <a:r>
              <a:rPr lang="en-US" altLang="zh-CN" dirty="0"/>
              <a:t>ARP</a:t>
            </a:r>
            <a:r>
              <a:rPr lang="zh-CN" altLang="zh-CN" dirty="0"/>
              <a:t>欺骗；拒绝服务攻击－</a:t>
            </a:r>
            <a:r>
              <a:rPr lang="en-US" altLang="zh-CN" dirty="0" err="1"/>
              <a:t>syn</a:t>
            </a:r>
            <a:r>
              <a:rPr lang="en-US" altLang="zh-CN" dirty="0"/>
              <a:t> flood</a:t>
            </a:r>
            <a:r>
              <a:rPr lang="zh-CN" altLang="zh-CN" dirty="0"/>
              <a:t>；针对弱口令的攻击－口令破解；社会工程学攻击等</a:t>
            </a:r>
            <a:endParaRPr lang="zh-CN" altLang="en-US" dirty="0"/>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31869300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en-US" dirty="0"/>
              <a:t>为了防范来自内部和外部攻击，入侵检测技术可以通过从计算机网络系统中若干关键节点收集信息并加以分析，监控网络中是否有违反安全策略的行为或者是否存在入侵行为，它能提供安全审计、监视、攻击识别和反攻击等多项功能，并采取相应的行动如断开网络连接、记录攻击过程、跟踪攻击源、紧急告警等，是安全防御体系的一个重要组成部分，能与防火墙联动，增强网络防御能力。</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5" name="图片 4"/>
          <p:cNvPicPr>
            <a:picLocks noChangeAspect="1"/>
          </p:cNvPicPr>
          <p:nvPr/>
        </p:nvPicPr>
        <p:blipFill>
          <a:blip r:embed="rId2"/>
          <a:stretch>
            <a:fillRect/>
          </a:stretch>
        </p:blipFill>
        <p:spPr>
          <a:xfrm>
            <a:off x="2298469" y="1381471"/>
            <a:ext cx="5608299" cy="5218834"/>
          </a:xfrm>
          <a:prstGeom prst="rect">
            <a:avLst/>
          </a:prstGeom>
        </p:spPr>
      </p:pic>
    </p:spTree>
    <p:extLst>
      <p:ext uri="{BB962C8B-B14F-4D97-AF65-F5344CB8AC3E}">
        <p14:creationId xmlns:p14="http://schemas.microsoft.com/office/powerpoint/2010/main" val="85896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smtClean="0"/>
              <a:t>网</a:t>
            </a:r>
            <a:r>
              <a:rPr lang="zh-CN" altLang="en-US" dirty="0"/>
              <a:t>络入侵的过程和手段</a:t>
            </a:r>
            <a:endParaRPr lang="en-US" altLang="zh-CN" dirty="0" smtClean="0"/>
          </a:p>
          <a:p>
            <a:pPr lvl="1"/>
            <a:r>
              <a:rPr lang="en-US" altLang="zh-CN" b="1" dirty="0"/>
              <a:t>1. </a:t>
            </a:r>
            <a:r>
              <a:rPr lang="zh-CN" altLang="zh-CN" b="1" dirty="0"/>
              <a:t>信息探测</a:t>
            </a:r>
            <a:endParaRPr lang="zh-CN" altLang="zh-CN" dirty="0"/>
          </a:p>
          <a:p>
            <a:pPr lvl="1"/>
            <a:r>
              <a:rPr lang="en-US" altLang="zh-CN" b="1" dirty="0"/>
              <a:t>2. </a:t>
            </a:r>
            <a:r>
              <a:rPr lang="zh-CN" altLang="zh-CN" b="1" dirty="0"/>
              <a:t>攻击尝试</a:t>
            </a:r>
            <a:endParaRPr lang="zh-CN" altLang="zh-CN" dirty="0"/>
          </a:p>
          <a:p>
            <a:pPr lvl="1"/>
            <a:r>
              <a:rPr lang="en-US" altLang="zh-CN" b="1" dirty="0"/>
              <a:t>3. </a:t>
            </a:r>
            <a:r>
              <a:rPr lang="zh-CN" altLang="zh-CN" b="1" dirty="0"/>
              <a:t>权限提升</a:t>
            </a:r>
            <a:endParaRPr lang="zh-CN" altLang="zh-CN" dirty="0"/>
          </a:p>
          <a:p>
            <a:pPr lvl="1"/>
            <a:r>
              <a:rPr lang="en-US" altLang="zh-CN" b="1" dirty="0"/>
              <a:t>4. </a:t>
            </a:r>
            <a:r>
              <a:rPr lang="zh-CN" altLang="zh-CN" b="1" dirty="0"/>
              <a:t>深入攻击</a:t>
            </a:r>
            <a:endParaRPr lang="zh-CN" altLang="zh-CN" dirty="0"/>
          </a:p>
          <a:p>
            <a:pPr lvl="1"/>
            <a:r>
              <a:rPr lang="en-US" altLang="zh-CN" b="1" dirty="0"/>
              <a:t>5. </a:t>
            </a:r>
            <a:r>
              <a:rPr lang="zh-CN" altLang="zh-CN" b="1" dirty="0"/>
              <a:t>拒绝服</a:t>
            </a:r>
            <a:r>
              <a:rPr lang="zh-CN" altLang="zh-CN" b="1" dirty="0" smtClean="0"/>
              <a:t>务</a:t>
            </a:r>
            <a:endParaRPr lang="zh-CN" altLang="zh-CN" dirty="0"/>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smtClean="0"/>
              <a:t>相关概念</a:t>
            </a:r>
            <a:endParaRPr lang="en-US" altLang="zh-CN" dirty="0" smtClean="0"/>
          </a:p>
          <a:p>
            <a:pPr lvl="1"/>
            <a:r>
              <a:rPr lang="zh-CN" altLang="zh-CN" b="1" dirty="0" smtClean="0"/>
              <a:t>攻击</a:t>
            </a:r>
            <a:r>
              <a:rPr lang="zh-CN" altLang="en-US" b="1" dirty="0" smtClean="0"/>
              <a:t>：</a:t>
            </a:r>
            <a:r>
              <a:rPr lang="zh-CN" altLang="zh-CN" dirty="0"/>
              <a:t>攻击者利用工具，出于某种动机，对目标系统采取的行动，其后果是获取、破坏、篡改目标系统的数据或访问权限。</a:t>
            </a:r>
          </a:p>
          <a:p>
            <a:pPr lvl="1"/>
            <a:r>
              <a:rPr lang="zh-CN" altLang="zh-CN" b="1" dirty="0"/>
              <a:t>事</a:t>
            </a:r>
            <a:r>
              <a:rPr lang="zh-CN" altLang="zh-CN" b="1" dirty="0" smtClean="0"/>
              <a:t>件</a:t>
            </a:r>
            <a:r>
              <a:rPr lang="zh-CN" altLang="en-US" b="1" dirty="0" smtClean="0"/>
              <a:t>：</a:t>
            </a:r>
            <a:r>
              <a:rPr lang="zh-CN" altLang="zh-CN" dirty="0"/>
              <a:t>在攻击过程中发生的可以识别的行动或行动造成的后果，称为事件</a:t>
            </a:r>
            <a:r>
              <a:rPr lang="zh-CN" altLang="zh-CN" dirty="0" smtClean="0"/>
              <a:t>。</a:t>
            </a:r>
            <a:endParaRPr lang="en-US" altLang="zh-CN" dirty="0" smtClean="0"/>
          </a:p>
          <a:p>
            <a:pPr lvl="1"/>
            <a:r>
              <a:rPr lang="zh-CN" altLang="zh-CN" b="1" dirty="0"/>
              <a:t>入</a:t>
            </a:r>
            <a:r>
              <a:rPr lang="zh-CN" altLang="zh-CN" b="1" dirty="0" smtClean="0"/>
              <a:t>侵</a:t>
            </a:r>
            <a:r>
              <a:rPr lang="zh-CN" altLang="en-US" b="1" dirty="0" smtClean="0"/>
              <a:t>：</a:t>
            </a:r>
            <a:r>
              <a:rPr lang="zh-CN" altLang="zh-CN" dirty="0"/>
              <a:t>入侵是指在非授权的情况下，试图存取信息、处理信息或破坏系统以使系统不可靠、不可用的故意行为</a:t>
            </a:r>
            <a:r>
              <a:rPr lang="zh-CN" altLang="zh-CN" dirty="0" smtClean="0"/>
              <a:t>。</a:t>
            </a:r>
            <a:endParaRPr lang="en-US" altLang="zh-CN" dirty="0" smtClean="0"/>
          </a:p>
          <a:p>
            <a:pPr lvl="1"/>
            <a:r>
              <a:rPr lang="zh-CN" altLang="zh-CN" b="1" dirty="0"/>
              <a:t>入侵检</a:t>
            </a:r>
            <a:r>
              <a:rPr lang="zh-CN" altLang="zh-CN" b="1" dirty="0" smtClean="0"/>
              <a:t>测</a:t>
            </a:r>
            <a:r>
              <a:rPr lang="en-US" altLang="zh-CN" b="1" dirty="0" smtClean="0"/>
              <a:t>:</a:t>
            </a:r>
            <a:r>
              <a:rPr lang="zh-CN" altLang="zh-CN" dirty="0"/>
              <a:t>入侵检测（</a:t>
            </a:r>
            <a:r>
              <a:rPr lang="en-US" altLang="zh-CN" dirty="0"/>
              <a:t>Intrusion Detection</a:t>
            </a:r>
            <a:r>
              <a:rPr lang="zh-CN" altLang="zh-CN" dirty="0"/>
              <a:t>）是对入侵行为的检测。它通过收集和分析网络行为、安全日志、审计数据、其它网络上可以获得的信息以及计算机系统中若干关键点的信息，检查网络或系统中是否存在违反安全策略的行为和被攻击的迹象。</a:t>
            </a:r>
          </a:p>
        </p:txBody>
      </p:sp>
    </p:spTree>
    <p:extLst>
      <p:ext uri="{BB962C8B-B14F-4D97-AF65-F5344CB8AC3E}">
        <p14:creationId xmlns:p14="http://schemas.microsoft.com/office/powerpoint/2010/main" val="25646442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2</a:t>
            </a:r>
            <a:r>
              <a:rPr lang="en-US" altLang="zh-CN" dirty="0" smtClean="0">
                <a:latin typeface="+mj-lt"/>
                <a:ea typeface="+mj-ea"/>
                <a:cs typeface="+mj-cs"/>
              </a:rPr>
              <a:t>.1 </a:t>
            </a:r>
            <a:r>
              <a:rPr lang="zh-CN" altLang="en-US" dirty="0" smtClean="0">
                <a:latin typeface="+mj-lt"/>
                <a:ea typeface="+mj-ea"/>
                <a:cs typeface="+mj-cs"/>
              </a:rPr>
              <a:t>入侵检测</a:t>
            </a:r>
            <a:r>
              <a:rPr lang="zh-CN" altLang="zh-CN" dirty="0" smtClean="0">
                <a:latin typeface="+mj-lt"/>
                <a:ea typeface="+mj-ea"/>
                <a:cs typeface="+mj-cs"/>
              </a:rPr>
              <a:t>概</a:t>
            </a:r>
            <a:r>
              <a:rPr lang="zh-CN" altLang="zh-CN" dirty="0">
                <a:latin typeface="+mj-lt"/>
                <a:ea typeface="+mj-ea"/>
                <a:cs typeface="+mj-cs"/>
              </a:rPr>
              <a:t>述</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a:t>入侵检</a:t>
            </a:r>
            <a:r>
              <a:rPr lang="zh-CN" altLang="en-US" dirty="0" smtClean="0"/>
              <a:t>测系统</a:t>
            </a:r>
            <a:endParaRPr lang="en-US" altLang="zh-CN" dirty="0" smtClean="0"/>
          </a:p>
          <a:p>
            <a:pPr lvl="1"/>
            <a:r>
              <a:rPr lang="zh-CN" altLang="zh-CN" dirty="0"/>
              <a:t>入侵检测系统（</a:t>
            </a:r>
            <a:r>
              <a:rPr lang="en-US" altLang="zh-CN" dirty="0"/>
              <a:t>Intrusion Detection System</a:t>
            </a:r>
            <a:r>
              <a:rPr lang="zh-CN" altLang="zh-CN" dirty="0"/>
              <a:t>，简称“</a:t>
            </a:r>
            <a:r>
              <a:rPr lang="en-US" altLang="zh-CN" dirty="0"/>
              <a:t>IDS</a:t>
            </a:r>
            <a:r>
              <a:rPr lang="zh-CN" altLang="zh-CN" dirty="0"/>
              <a:t>”）是一种对网络传输进行即时监视，在发现可疑传输时发出警报或者采取主动反应措施的网络安全设备。在不影响网络性能的情况下能对网络进行监测，提供对内部攻击、外部攻击和误操作的实时保护，</a:t>
            </a:r>
            <a:r>
              <a:rPr lang="en-US" altLang="zh-CN" dirty="0"/>
              <a:t>IDS</a:t>
            </a:r>
            <a:r>
              <a:rPr lang="zh-CN" altLang="zh-CN" dirty="0"/>
              <a:t>是一种积极主动的安全防护技术</a:t>
            </a:r>
            <a:r>
              <a:rPr lang="zh-CN" altLang="zh-CN" dirty="0" smtClean="0"/>
              <a:t>。</a:t>
            </a:r>
            <a:endParaRPr lang="en-US" altLang="zh-CN" dirty="0" smtClean="0"/>
          </a:p>
          <a:p>
            <a:pPr lvl="1"/>
            <a:r>
              <a:rPr lang="zh-CN" altLang="zh-CN" dirty="0"/>
              <a:t>防火墙为网络提供了第一道防线，入侵检测系统被认为是防火墙之后的第二道安全闸</a:t>
            </a:r>
            <a:r>
              <a:rPr lang="zh-CN" altLang="zh-CN" dirty="0" smtClean="0"/>
              <a:t>门</a:t>
            </a:r>
            <a:r>
              <a:rPr lang="zh-CN" altLang="en-US" dirty="0"/>
              <a:t>。</a:t>
            </a:r>
            <a:endParaRPr lang="en-US" altLang="zh-CN" dirty="0" smtClean="0"/>
          </a:p>
        </p:txBody>
      </p:sp>
    </p:spTree>
    <p:extLst>
      <p:ext uri="{BB962C8B-B14F-4D97-AF65-F5344CB8AC3E}">
        <p14:creationId xmlns:p14="http://schemas.microsoft.com/office/powerpoint/2010/main" val="3015528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125</TotalTime>
  <Words>4504</Words>
  <Application>Microsoft Office PowerPoint</Application>
  <PresentationFormat>全屏显示(4:3)</PresentationFormat>
  <Paragraphs>172</Paragraphs>
  <Slides>40</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40</vt:i4>
      </vt:variant>
    </vt:vector>
  </HeadingPairs>
  <TitlesOfParts>
    <vt:vector size="50"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第2章 入侵检测产品调试与部署</vt:lpstr>
      <vt:lpstr>项目引导</vt:lpstr>
      <vt:lpstr>项目引导</vt:lpstr>
      <vt:lpstr>项目引导</vt:lpstr>
      <vt:lpstr>项目引导</vt:lpstr>
      <vt:lpstr>2.1 入侵检测概述</vt:lpstr>
      <vt:lpstr>2.1 入侵检测概述</vt:lpstr>
      <vt:lpstr>2.1 入侵检测概述</vt:lpstr>
      <vt:lpstr>2.1 入侵检测概述</vt:lpstr>
      <vt:lpstr>2.1 入侵检测概述</vt:lpstr>
      <vt:lpstr>2.1 入侵检测概述</vt:lpstr>
      <vt:lpstr>2.1 入侵检测概述</vt:lpstr>
      <vt:lpstr>2.1 入侵检测概述</vt:lpstr>
      <vt:lpstr>2.2 入侵检测的技术实现</vt:lpstr>
      <vt:lpstr>2.2 入侵检测的技术实现</vt:lpstr>
      <vt:lpstr>2.2 入侵检测的技术实现</vt:lpstr>
      <vt:lpstr>2.2 入侵检测的技术实现</vt:lpstr>
      <vt:lpstr>2.2 入侵检测的技术实现</vt:lpstr>
      <vt:lpstr>2.2 入侵检测的技术实现</vt:lpstr>
      <vt:lpstr>2.2 入侵检测的技术实现</vt:lpstr>
      <vt:lpstr>2.3 入侵检测系统的分类</vt:lpstr>
      <vt:lpstr>2.3 入侵检测系统的分类</vt:lpstr>
      <vt:lpstr>2.3 入侵检测系统的分类</vt:lpstr>
      <vt:lpstr>2.3 入侵检测系统的分类</vt:lpstr>
      <vt:lpstr>2.3 入侵检测系统的分类</vt:lpstr>
      <vt:lpstr>2.4 端口镜像技术</vt:lpstr>
      <vt:lpstr>2.5 NIDS系统部署</vt:lpstr>
      <vt:lpstr>2.5 NIDS系统部署</vt:lpstr>
      <vt:lpstr>2.6 入侵检测软件Snort</vt:lpstr>
      <vt:lpstr>2.7 IDS与防火墙的联动</vt:lpstr>
      <vt:lpstr>2.7 IDS与防火墙的联动</vt:lpstr>
      <vt:lpstr>2.8 项目实训</vt:lpstr>
      <vt:lpstr>2.8 项目实训</vt:lpstr>
      <vt:lpstr>2.8 项目实训</vt:lpstr>
      <vt:lpstr>2.8 项目实训</vt:lpstr>
      <vt:lpstr>2.8 项目实训</vt:lpstr>
      <vt:lpstr>2.8 项目实训</vt:lpstr>
      <vt:lpstr>2.8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19</cp:revision>
  <dcterms:created xsi:type="dcterms:W3CDTF">2014-12-10T08:02:11Z</dcterms:created>
  <dcterms:modified xsi:type="dcterms:W3CDTF">2014-12-23T08:55:39Z</dcterms:modified>
</cp:coreProperties>
</file>