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58" r:id="rId3"/>
    <p:sldId id="259" r:id="rId4"/>
    <p:sldId id="260" r:id="rId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8E4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1" d="100"/>
          <a:sy n="71" d="100"/>
        </p:scale>
        <p:origin x="-1134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173157"/>
            <a:ext cx="7772400" cy="1470025"/>
          </a:xfrm>
        </p:spPr>
        <p:txBody>
          <a:bodyPr anchor="b"/>
          <a:lstStyle>
            <a:lvl1pPr algn="l">
              <a:defRPr sz="480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687716" y="2643182"/>
            <a:ext cx="6670366" cy="1752600"/>
          </a:xfrm>
        </p:spPr>
        <p:txBody>
          <a:bodyPr/>
          <a:lstStyle>
            <a:lvl1pPr marL="0" indent="0" algn="l"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C38812-DAEC-4B25-AA6E-D501DD119EBB}" type="datetimeFigureOut">
              <a:rPr lang="zh-CN" altLang="en-US" smtClean="0"/>
              <a:t>2013-3-21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3C2480-8B1F-4C3E-BA87-0E3ECE16BD4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C38812-DAEC-4B25-AA6E-D501DD119EBB}" type="datetimeFigureOut">
              <a:rPr lang="zh-CN" altLang="en-US" smtClean="0"/>
              <a:t>2013-3-21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3C2480-8B1F-4C3E-BA87-0E3ECE16BD4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143768" y="274639"/>
            <a:ext cx="1543032" cy="5851525"/>
          </a:xfrm>
        </p:spPr>
        <p:txBody>
          <a:bodyPr vert="eaVer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615130" cy="5851525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C38812-DAEC-4B25-AA6E-D501DD119EBB}" type="datetimeFigureOut">
              <a:rPr lang="zh-CN" altLang="en-US" smtClean="0"/>
              <a:t>2013-3-21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3C2480-8B1F-4C3E-BA87-0E3ECE16BD4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C38812-DAEC-4B25-AA6E-D501DD119EBB}" type="datetimeFigureOut">
              <a:rPr lang="zh-CN" altLang="en-US" smtClean="0"/>
              <a:t>2013-3-21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3C2480-8B1F-4C3E-BA87-0E3ECE16BD4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5800" y="2924181"/>
            <a:ext cx="7772400" cy="1362075"/>
          </a:xfrm>
        </p:spPr>
        <p:txBody>
          <a:bodyPr anchor="t"/>
          <a:lstStyle>
            <a:lvl1pPr algn="l">
              <a:defRPr sz="4400" b="0" cap="all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85800" y="1428747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C38812-DAEC-4B25-AA6E-D501DD119EBB}" type="datetimeFigureOut">
              <a:rPr lang="zh-CN" altLang="en-US" smtClean="0"/>
              <a:t>2013-3-21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3C2480-8B1F-4C3E-BA87-0E3ECE16BD4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C38812-DAEC-4B25-AA6E-D501DD119EBB}" type="datetimeFigureOut">
              <a:rPr lang="zh-CN" altLang="en-US" smtClean="0"/>
              <a:t>2013-3-21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3C2480-8B1F-4C3E-BA87-0E3ECE16BD4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C38812-DAEC-4B25-AA6E-D501DD119EBB}" type="datetimeFigureOut">
              <a:rPr lang="zh-CN" altLang="en-US" smtClean="0"/>
              <a:t>2013-3-21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3C2480-8B1F-4C3E-BA87-0E3ECE16BD4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C38812-DAEC-4B25-AA6E-D501DD119EBB}" type="datetimeFigureOut">
              <a:rPr lang="zh-CN" altLang="en-US" smtClean="0"/>
              <a:t>2013-3-21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3C2480-8B1F-4C3E-BA87-0E3ECE16BD4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C38812-DAEC-4B25-AA6E-D501DD119EBB}" type="datetimeFigureOut">
              <a:rPr lang="zh-CN" altLang="en-US" smtClean="0"/>
              <a:t>2013-3-21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3C2480-8B1F-4C3E-BA87-0E3ECE16BD4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0382" y="1071546"/>
            <a:ext cx="5111750" cy="50497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5679083" y="1071546"/>
            <a:ext cx="3008313" cy="342902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C38812-DAEC-4B25-AA6E-D501DD119EBB}" type="datetimeFigureOut">
              <a:rPr lang="zh-CN" altLang="en-US" smtClean="0"/>
              <a:t>2013-3-21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3C2480-8B1F-4C3E-BA87-0E3ECE16BD4A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5" y="285728"/>
            <a:ext cx="8230993" cy="696626"/>
          </a:xfrm>
        </p:spPr>
        <p:txBody>
          <a:bodyPr anchor="ctr"/>
          <a:lstStyle>
            <a:lvl1pPr algn="ctr">
              <a:defRPr sz="3600" b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001024" y="642918"/>
            <a:ext cx="785818" cy="4572032"/>
          </a:xfrm>
        </p:spPr>
        <p:txBody>
          <a:bodyPr vert="eaVert" anchor="ctr"/>
          <a:lstStyle>
            <a:lvl1pPr algn="l">
              <a:defRPr sz="2400" b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442922" y="541340"/>
            <a:ext cx="6415094" cy="5459428"/>
          </a:xfrm>
          <a:prstGeom prst="roundRect">
            <a:avLst>
              <a:gd name="adj" fmla="val 4800"/>
            </a:avLst>
          </a:prstGeom>
          <a:solidFill>
            <a:schemeClr val="accent1">
              <a:tint val="20000"/>
            </a:schemeClr>
          </a:solidFill>
          <a:ln w="38100">
            <a:gradFill flip="none" rotWithShape="1">
              <a:gsLst>
                <a:gs pos="0">
                  <a:schemeClr val="accent1">
                    <a:alpha val="50000"/>
                  </a:schemeClr>
                </a:gs>
                <a:gs pos="100000">
                  <a:schemeClr val="accent1">
                    <a:tint val="20000"/>
                  </a:schemeClr>
                </a:gs>
              </a:gsLst>
              <a:lin ang="16200000" scaled="1"/>
              <a:tileRect/>
            </a:gradFill>
          </a:ln>
          <a:effectLst>
            <a:outerShdw blurRad="76200" dist="38100" dir="5400000" sx="100500" sy="100500" algn="tl" rotWithShape="0">
              <a:srgbClr val="000000">
                <a:alpha val="50000"/>
              </a:srgb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0" lang="zh-CN" altLang="en-US" smtClean="0"/>
              <a:t>单击图标添加图片</a:t>
            </a:r>
            <a:endParaRPr kumimoji="0"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7072330" y="1000108"/>
            <a:ext cx="914368" cy="4214842"/>
          </a:xfrm>
        </p:spPr>
        <p:txBody>
          <a:bodyPr vert="eaVert" anchor="ctr"/>
          <a:lstStyle>
            <a:lvl1pPr marL="0" indent="0" algn="ctr">
              <a:buNone/>
              <a:defRPr sz="1400"/>
            </a:lvl1pPr>
            <a:lvl2pPr marL="457200" indent="0" algn="ctr">
              <a:buNone/>
              <a:defRPr sz="1200"/>
            </a:lvl2pPr>
            <a:lvl3pPr marL="914400" indent="0" algn="ctr">
              <a:buNone/>
              <a:defRPr sz="1000"/>
            </a:lvl3pPr>
            <a:lvl4pPr marL="1371600" indent="0" algn="ctr">
              <a:buNone/>
              <a:defRPr sz="900"/>
            </a:lvl4pPr>
            <a:lvl5pPr marL="1828800" indent="0" algn="ctr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C38812-DAEC-4B25-AA6E-D501DD119EBB}" type="datetimeFigureOut">
              <a:rPr lang="zh-CN" altLang="en-US" smtClean="0"/>
              <a:t>2013-3-21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3C2480-8B1F-4C3E-BA87-0E3ECE16BD4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3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4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13">
            <a:duotone>
              <a:schemeClr val="accent1"/>
              <a:srgbClr val="FFFFFF"/>
            </a:duotone>
            <a:lum bright="12000" contrast="40000"/>
          </a:blip>
          <a:stretch>
            <a:fillRect/>
          </a:stretch>
        </p:blipFill>
        <p:spPr>
          <a:xfrm>
            <a:off x="6667809" y="4915143"/>
            <a:ext cx="2476191" cy="1942857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矩形 9"/>
          <p:cNvSpPr/>
          <p:nvPr/>
        </p:nvSpPr>
        <p:spPr>
          <a:xfrm>
            <a:off x="0" y="0"/>
            <a:ext cx="9144000" cy="71438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100000"/>
                  <a:shade val="50000"/>
                  <a:hueMod val="100000"/>
                  <a:satMod val="250000"/>
                  <a:alpha val="0"/>
                </a:schemeClr>
              </a:gs>
              <a:gs pos="75000">
                <a:schemeClr val="accent1">
                  <a:tint val="80000"/>
                  <a:shade val="100000"/>
                  <a:hueMod val="100000"/>
                  <a:satMod val="375000"/>
                  <a:alpha val="20000"/>
                </a:schemeClr>
              </a:gs>
              <a:gs pos="100000">
                <a:schemeClr val="accent1">
                  <a:tint val="50000"/>
                  <a:shade val="100000"/>
                  <a:hueMod val="100000"/>
                  <a:satMod val="500000"/>
                </a:schemeClr>
              </a:gs>
            </a:gsLst>
            <a:lin ang="18900000" scaled="1"/>
            <a:tileRect/>
          </a:gradFill>
          <a:ln w="12700" cap="rnd" cmpd="sng" algn="ctr">
            <a:noFill/>
            <a:prstDash val="solid"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0" y="40951"/>
            <a:ext cx="4572000" cy="71438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100000"/>
                  <a:shade val="50000"/>
                  <a:hueMod val="100000"/>
                  <a:satMod val="250000"/>
                  <a:alpha val="0"/>
                </a:schemeClr>
              </a:gs>
              <a:gs pos="75000">
                <a:schemeClr val="accent1">
                  <a:tint val="80000"/>
                  <a:shade val="100000"/>
                  <a:hueMod val="100000"/>
                  <a:satMod val="375000"/>
                  <a:alpha val="5000"/>
                </a:schemeClr>
              </a:gs>
              <a:gs pos="100000">
                <a:schemeClr val="accent1">
                  <a:tint val="50000"/>
                  <a:shade val="100000"/>
                  <a:hueMod val="100000"/>
                  <a:satMod val="500000"/>
                  <a:alpha val="60000"/>
                </a:schemeClr>
              </a:gs>
            </a:gsLst>
            <a:lin ang="8100000" scaled="1"/>
            <a:tileRect/>
          </a:gradFill>
          <a:ln w="12700" cap="rnd" cmpd="sng" algn="ctr">
            <a:noFill/>
            <a:prstDash val="solid"/>
          </a:ln>
          <a:effectLst>
            <a:glow>
              <a:schemeClr val="accent1">
                <a:tint val="100000"/>
                <a:shade val="100000"/>
                <a:hueMod val="100000"/>
                <a:satMod val="100000"/>
              </a:schemeClr>
            </a:glow>
            <a:softEdge rad="12700"/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4">
            <a:duotone>
              <a:schemeClr val="accent1"/>
              <a:srgbClr val="FFFFFF"/>
            </a:duotone>
            <a:lum bright="35000" contrast="40000"/>
          </a:blip>
          <a:stretch>
            <a:fillRect/>
          </a:stretch>
        </p:blipFill>
        <p:spPr>
          <a:xfrm>
            <a:off x="0" y="6420445"/>
            <a:ext cx="9144000" cy="437555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rtlCol="0" anchor="ctr">
            <a:normAutofit/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rtlCol="0">
            <a:normAutofit/>
          </a:bodyPr>
          <a:lstStyle/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rtlCol="0" anchor="ctr"/>
          <a:lstStyle>
            <a:lvl1pPr algn="l" eaLnBrk="1" latinLnBrk="0" hangingPunct="1">
              <a:defRPr kumimoji="0"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C38812-DAEC-4B25-AA6E-D501DD119EBB}" type="datetimeFigureOut">
              <a:rPr lang="zh-CN" altLang="en-US" smtClean="0"/>
              <a:t>2013-3-21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rtlCol="0" anchor="ctr"/>
          <a:lstStyle>
            <a:lvl1pPr algn="ctr" eaLnBrk="1" latinLnBrk="0" hangingPunct="1">
              <a:defRPr kumimoji="0"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rtlCol="0" anchor="ctr"/>
          <a:lstStyle>
            <a:lvl1pPr algn="r" eaLnBrk="1" latinLnBrk="0" hangingPunct="1">
              <a:defRPr kumimoji="0"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3C2480-8B1F-4C3E-BA87-0E3ECE16BD4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xStyles>
    <p:titleStyle>
      <a:lvl1pPr algn="ctr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latinLnBrk="0" hangingPunct="1">
        <a:defRPr kumimoji="0">
          <a:solidFill>
            <a:schemeClr val="tx2"/>
          </a:solidFill>
        </a:defRPr>
      </a:lvl2pPr>
      <a:lvl3pPr eaLnBrk="1" latinLnBrk="0" hangingPunct="1">
        <a:defRPr kumimoji="0">
          <a:solidFill>
            <a:schemeClr val="tx2"/>
          </a:solidFill>
        </a:defRPr>
      </a:lvl3pPr>
      <a:lvl4pPr eaLnBrk="1" latinLnBrk="0" hangingPunct="1">
        <a:defRPr kumimoji="0">
          <a:solidFill>
            <a:schemeClr val="tx2"/>
          </a:solidFill>
        </a:defRPr>
      </a:lvl4pPr>
      <a:lvl5pPr eaLnBrk="1" latinLnBrk="0" hangingPunct="1">
        <a:defRPr kumimoji="0">
          <a:solidFill>
            <a:schemeClr val="tx2"/>
          </a:solidFill>
        </a:defRPr>
      </a:lvl5pPr>
      <a:lvl6pPr eaLnBrk="1" latinLnBrk="0" hangingPunct="1">
        <a:defRPr kumimoji="0">
          <a:solidFill>
            <a:schemeClr val="tx2"/>
          </a:solidFill>
        </a:defRPr>
      </a:lvl6pPr>
      <a:lvl7pPr eaLnBrk="1" latinLnBrk="0" hangingPunct="1">
        <a:defRPr kumimoji="0">
          <a:solidFill>
            <a:schemeClr val="tx2"/>
          </a:solidFill>
        </a:defRPr>
      </a:lvl7pPr>
      <a:lvl8pPr eaLnBrk="1" latinLnBrk="0" hangingPunct="1">
        <a:defRPr kumimoji="0">
          <a:solidFill>
            <a:schemeClr val="tx2"/>
          </a:solidFill>
        </a:defRPr>
      </a:lvl8pPr>
      <a:lvl9pPr eaLnBrk="1" latinLnBrk="0" hangingPunct="1">
        <a:defRPr kumimoji="0">
          <a:solidFill>
            <a:schemeClr val="tx2"/>
          </a:solidFill>
        </a:defRPr>
      </a:lvl9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50000"/>
        <a:buFont typeface="Wingdings 2"/>
        <a:buChar char="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2"/>
        </a:buClr>
        <a:buSzPct val="50000"/>
        <a:buFont typeface="Wingdings 2"/>
        <a:buChar char="³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3"/>
        </a:buClr>
        <a:buSzPct val="60000"/>
        <a:buFont typeface="Wingdings 2"/>
        <a:buChar char="®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5"/>
        </a:buClr>
        <a:buSzPct val="45000"/>
        <a:buFont typeface="Wingdings 2"/>
        <a:buChar char="¯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6"/>
        </a:buClr>
        <a:buFont typeface="Wingdings 2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11560" y="1196752"/>
            <a:ext cx="8206680" cy="1470025"/>
          </a:xfrm>
        </p:spPr>
        <p:txBody>
          <a:bodyPr>
            <a:noAutofit/>
          </a:bodyPr>
          <a:lstStyle/>
          <a:p>
            <a:r>
              <a:rPr lang="en-US" altLang="zh-CN" sz="5800" b="1" dirty="0">
                <a:solidFill>
                  <a:srgbClr val="002060"/>
                </a:solidFill>
                <a:effectLst/>
              </a:rPr>
              <a:t>2013</a:t>
            </a:r>
            <a:r>
              <a:rPr lang="zh-CN" altLang="zh-CN" sz="6000" b="1" dirty="0">
                <a:solidFill>
                  <a:srgbClr val="002060"/>
                </a:solidFill>
                <a:effectLst/>
              </a:rPr>
              <a:t>年信息技术研讨会</a:t>
            </a:r>
            <a:endParaRPr lang="zh-CN" altLang="en-US" sz="6000" b="1" dirty="0">
              <a:solidFill>
                <a:srgbClr val="002060"/>
              </a:solidFill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611560" y="4293096"/>
            <a:ext cx="6670366" cy="1752600"/>
          </a:xfrm>
        </p:spPr>
        <p:txBody>
          <a:bodyPr>
            <a:normAutofit/>
          </a:bodyPr>
          <a:lstStyle/>
          <a:p>
            <a:r>
              <a:rPr lang="zh-CN" altLang="zh-CN" sz="4000" b="1" dirty="0">
                <a:solidFill>
                  <a:srgbClr val="0070C0"/>
                </a:solidFill>
              </a:rPr>
              <a:t>博天商业顾问有限公司</a:t>
            </a:r>
            <a:endParaRPr lang="zh-CN" altLang="en-US" sz="4000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59292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4800" b="1" dirty="0" smtClean="0">
                <a:solidFill>
                  <a:srgbClr val="002060"/>
                </a:solidFill>
              </a:rPr>
              <a:t>会议主题</a:t>
            </a:r>
            <a:endParaRPr lang="zh-CN" altLang="en-US" sz="4800" b="1" dirty="0">
              <a:solidFill>
                <a:srgbClr val="00206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897360" y="1600200"/>
            <a:ext cx="6635080" cy="4525963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008E40"/>
                </a:solidFill>
                <a:latin typeface="+mn-ea"/>
              </a:rPr>
              <a:t>信息可视化环境及其模式</a:t>
            </a:r>
            <a:endParaRPr lang="en-US" altLang="zh-CN" sz="2800" b="1" dirty="0" smtClean="0">
              <a:solidFill>
                <a:srgbClr val="008E40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008E40"/>
                </a:solidFill>
                <a:latin typeface="+mn-ea"/>
              </a:rPr>
              <a:t>通用信息可视化方案</a:t>
            </a:r>
            <a:endParaRPr lang="en-US" altLang="zh-CN" sz="2800" b="1" dirty="0" smtClean="0">
              <a:solidFill>
                <a:srgbClr val="008E40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008E40"/>
                </a:solidFill>
                <a:latin typeface="+mn-ea"/>
              </a:rPr>
              <a:t>文本信息可视化方案</a:t>
            </a:r>
            <a:endParaRPr lang="en-US" altLang="zh-CN" sz="2800" b="1" dirty="0" smtClean="0">
              <a:solidFill>
                <a:srgbClr val="008E40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008E40"/>
                </a:solidFill>
                <a:latin typeface="+mn-ea"/>
              </a:rPr>
              <a:t>语言信息可视化方案</a:t>
            </a:r>
            <a:endParaRPr lang="en-US" altLang="zh-CN" sz="2800" b="1" dirty="0" smtClean="0">
              <a:solidFill>
                <a:srgbClr val="008E40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008E40"/>
                </a:solidFill>
                <a:latin typeface="+mn-ea"/>
              </a:rPr>
              <a:t>视频特征索引与知识检索</a:t>
            </a:r>
            <a:endParaRPr lang="en-US" altLang="zh-CN" sz="2800" b="1" dirty="0" smtClean="0">
              <a:solidFill>
                <a:srgbClr val="008E40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008E40"/>
                </a:solidFill>
                <a:latin typeface="+mn-ea"/>
              </a:rPr>
              <a:t>知识检索模型与可视化技术</a:t>
            </a:r>
            <a:endParaRPr lang="en-US" altLang="zh-CN" sz="2800" b="1" dirty="0" smtClean="0">
              <a:solidFill>
                <a:srgbClr val="008E40"/>
              </a:solidFill>
              <a:latin typeface="+mn-ea"/>
            </a:endParaRPr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970627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4800" b="1" dirty="0">
                <a:solidFill>
                  <a:srgbClr val="002060"/>
                </a:solidFill>
              </a:rPr>
              <a:t>会议议程</a:t>
            </a:r>
            <a:endParaRPr lang="zh-CN" altLang="en-US" sz="4800" b="1" dirty="0">
              <a:solidFill>
                <a:srgbClr val="00206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259632" y="1340768"/>
            <a:ext cx="7427168" cy="4525963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srgbClr val="008E40"/>
                </a:solidFill>
                <a:latin typeface="+mn-ea"/>
              </a:rPr>
              <a:t>9:00-9:30</a:t>
            </a:r>
            <a:r>
              <a:rPr lang="zh-CN" altLang="en-US" sz="2800" b="1" dirty="0">
                <a:solidFill>
                  <a:srgbClr val="008E40"/>
                </a:solidFill>
                <a:latin typeface="+mn-ea"/>
              </a:rPr>
              <a:t>      </a:t>
            </a:r>
            <a:r>
              <a:rPr lang="zh-CN" altLang="en-US" sz="2800" b="1" dirty="0" smtClean="0">
                <a:solidFill>
                  <a:srgbClr val="008E40"/>
                </a:solidFill>
                <a:latin typeface="+mn-ea"/>
              </a:rPr>
              <a:t> 会议</a:t>
            </a:r>
            <a:r>
              <a:rPr lang="zh-CN" altLang="en-US" sz="2800" b="1" dirty="0">
                <a:solidFill>
                  <a:srgbClr val="008E40"/>
                </a:solidFill>
                <a:latin typeface="+mn-ea"/>
              </a:rPr>
              <a:t>成员签到</a:t>
            </a:r>
            <a:endParaRPr lang="en-US" altLang="zh-CN" sz="2800" b="1" dirty="0">
              <a:solidFill>
                <a:srgbClr val="008E40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srgbClr val="008E40"/>
                </a:solidFill>
                <a:latin typeface="+mn-ea"/>
              </a:rPr>
              <a:t>9:30-10:00    </a:t>
            </a:r>
            <a:r>
              <a:rPr lang="zh-CN" altLang="en-US" sz="2800" b="1" dirty="0" smtClean="0">
                <a:solidFill>
                  <a:srgbClr val="008E40"/>
                </a:solidFill>
                <a:latin typeface="+mn-ea"/>
              </a:rPr>
              <a:t> 由</a:t>
            </a:r>
            <a:r>
              <a:rPr lang="zh-CN" altLang="en-US" sz="2800" b="1" dirty="0">
                <a:solidFill>
                  <a:srgbClr val="008E40"/>
                </a:solidFill>
                <a:latin typeface="+mn-ea"/>
              </a:rPr>
              <a:t>公司总裁致会议开幕词</a:t>
            </a:r>
            <a:endParaRPr lang="en-US" altLang="zh-CN" sz="2800" b="1" dirty="0">
              <a:solidFill>
                <a:srgbClr val="008E40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srgbClr val="008E40"/>
                </a:solidFill>
                <a:latin typeface="+mn-ea"/>
              </a:rPr>
              <a:t>10:00-11:00</a:t>
            </a:r>
            <a:r>
              <a:rPr lang="zh-CN" altLang="en-US" sz="2800" b="1" dirty="0">
                <a:solidFill>
                  <a:srgbClr val="008E40"/>
                </a:solidFill>
                <a:latin typeface="+mn-ea"/>
              </a:rPr>
              <a:t>   </a:t>
            </a:r>
            <a:r>
              <a:rPr lang="zh-CN" altLang="en-US" sz="2800" b="1" dirty="0" smtClean="0">
                <a:solidFill>
                  <a:srgbClr val="008E40"/>
                </a:solidFill>
                <a:latin typeface="+mn-ea"/>
              </a:rPr>
              <a:t> 以</a:t>
            </a:r>
            <a:r>
              <a:rPr lang="zh-CN" altLang="en-US" sz="2800" b="1" dirty="0">
                <a:solidFill>
                  <a:srgbClr val="008E40"/>
                </a:solidFill>
                <a:latin typeface="+mn-ea"/>
              </a:rPr>
              <a:t>组为单位，进行会议研讨</a:t>
            </a:r>
            <a:endParaRPr lang="en-US" altLang="zh-CN" sz="2800" b="1" dirty="0">
              <a:solidFill>
                <a:srgbClr val="008E40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srgbClr val="008E40"/>
                </a:solidFill>
                <a:latin typeface="+mn-ea"/>
              </a:rPr>
              <a:t>11:00-11:30</a:t>
            </a:r>
            <a:r>
              <a:rPr lang="zh-CN" altLang="en-US" sz="2800" b="1" dirty="0">
                <a:solidFill>
                  <a:srgbClr val="008E40"/>
                </a:solidFill>
                <a:latin typeface="+mn-ea"/>
              </a:rPr>
              <a:t>    茶歇</a:t>
            </a:r>
            <a:endParaRPr lang="en-US" altLang="zh-CN" sz="2800" b="1" dirty="0">
              <a:solidFill>
                <a:srgbClr val="008E40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srgbClr val="008E40"/>
                </a:solidFill>
                <a:latin typeface="+mn-ea"/>
              </a:rPr>
              <a:t>11:30-12:00</a:t>
            </a:r>
            <a:r>
              <a:rPr lang="zh-CN" altLang="en-US" sz="2800" b="1" dirty="0">
                <a:solidFill>
                  <a:srgbClr val="008E40"/>
                </a:solidFill>
                <a:latin typeface="+mn-ea"/>
              </a:rPr>
              <a:t>    </a:t>
            </a:r>
            <a:r>
              <a:rPr lang="zh-CN" altLang="en-US" sz="2800" b="1" dirty="0" smtClean="0">
                <a:solidFill>
                  <a:srgbClr val="008E40"/>
                </a:solidFill>
                <a:latin typeface="+mn-ea"/>
              </a:rPr>
              <a:t>自由</a:t>
            </a:r>
            <a:r>
              <a:rPr lang="zh-CN" altLang="en-US" sz="2800" b="1" dirty="0">
                <a:solidFill>
                  <a:srgbClr val="008E40"/>
                </a:solidFill>
                <a:latin typeface="+mn-ea"/>
              </a:rPr>
              <a:t>言论</a:t>
            </a:r>
            <a:endParaRPr lang="en-US" altLang="zh-CN" sz="2800" b="1" dirty="0">
              <a:solidFill>
                <a:srgbClr val="008E40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srgbClr val="008E40"/>
                </a:solidFill>
                <a:latin typeface="+mn-ea"/>
              </a:rPr>
              <a:t>12:00-12:30</a:t>
            </a:r>
            <a:r>
              <a:rPr lang="zh-CN" altLang="en-US" sz="2800" b="1" dirty="0">
                <a:solidFill>
                  <a:srgbClr val="008E40"/>
                </a:solidFill>
                <a:latin typeface="+mn-ea"/>
              </a:rPr>
              <a:t>    </a:t>
            </a:r>
            <a:r>
              <a:rPr lang="zh-CN" altLang="en-US" sz="2800" b="1" dirty="0" smtClean="0">
                <a:solidFill>
                  <a:srgbClr val="008E40"/>
                </a:solidFill>
                <a:latin typeface="+mn-ea"/>
              </a:rPr>
              <a:t>会议</a:t>
            </a:r>
            <a:r>
              <a:rPr lang="zh-CN" altLang="en-US" sz="2800" b="1" dirty="0">
                <a:solidFill>
                  <a:srgbClr val="008E40"/>
                </a:solidFill>
                <a:latin typeface="+mn-ea"/>
              </a:rPr>
              <a:t>结束语</a:t>
            </a:r>
            <a:endParaRPr lang="en-US" altLang="zh-CN" sz="2800" b="1" dirty="0">
              <a:solidFill>
                <a:srgbClr val="008E40"/>
              </a:solidFill>
              <a:latin typeface="+mn-ea"/>
            </a:endParaRPr>
          </a:p>
          <a:p>
            <a:endParaRPr lang="en-US" altLang="zh-CN" dirty="0" smtClean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103098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4800" b="1" dirty="0">
                <a:solidFill>
                  <a:srgbClr val="002060"/>
                </a:solidFill>
              </a:rPr>
              <a:t>注意事项</a:t>
            </a:r>
            <a:endParaRPr lang="zh-CN" altLang="en-US" sz="4800" b="1" dirty="0">
              <a:solidFill>
                <a:srgbClr val="00206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83568" y="1412776"/>
            <a:ext cx="7704856" cy="4525963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008E40"/>
                </a:solidFill>
                <a:latin typeface="+mn-ea"/>
              </a:rPr>
              <a:t>在会议的商议过程中要注意以下几点：</a:t>
            </a:r>
            <a:endParaRPr lang="en-US" altLang="zh-CN" sz="2800" b="1" dirty="0">
              <a:solidFill>
                <a:srgbClr val="008E40"/>
              </a:solidFill>
              <a:latin typeface="+mn-ea"/>
            </a:endParaRPr>
          </a:p>
          <a:p>
            <a:pPr marL="1357200" indent="-457200" algn="just">
              <a:lnSpc>
                <a:spcPct val="150000"/>
              </a:lnSpc>
              <a:buClr>
                <a:srgbClr val="007635"/>
              </a:buClr>
              <a:buSzPct val="80000"/>
              <a:buFont typeface="Wingdings" pitchFamily="2" charset="2"/>
              <a:buChar char="Ø"/>
            </a:pPr>
            <a:r>
              <a:rPr lang="zh-CN" altLang="en-US" sz="2800" b="1" dirty="0">
                <a:solidFill>
                  <a:srgbClr val="008E40"/>
                </a:solidFill>
                <a:latin typeface="+mn-ea"/>
              </a:rPr>
              <a:t>参加会议的每位成员务必将手机</a:t>
            </a:r>
            <a:r>
              <a:rPr lang="zh-CN" altLang="en-US" sz="2800" b="1" dirty="0" smtClean="0">
                <a:solidFill>
                  <a:srgbClr val="008E40"/>
                </a:solidFill>
                <a:latin typeface="+mn-ea"/>
              </a:rPr>
              <a:t>设置为</a:t>
            </a:r>
            <a:r>
              <a:rPr lang="zh-CN" altLang="en-US" sz="2800" b="1" i="1" dirty="0" smtClean="0">
                <a:solidFill>
                  <a:srgbClr val="FF0000"/>
                </a:solidFill>
                <a:latin typeface="+mn-ea"/>
              </a:rPr>
              <a:t>振动模式</a:t>
            </a:r>
            <a:r>
              <a:rPr lang="zh-CN" altLang="en-US" sz="2800" b="1" dirty="0">
                <a:solidFill>
                  <a:srgbClr val="008E40"/>
                </a:solidFill>
                <a:latin typeface="+mn-ea"/>
              </a:rPr>
              <a:t>，以免干扰会议的顺利进行。</a:t>
            </a:r>
            <a:endParaRPr lang="en-US" altLang="zh-CN" sz="2800" b="1" dirty="0">
              <a:solidFill>
                <a:srgbClr val="008E40"/>
              </a:solidFill>
              <a:latin typeface="+mn-ea"/>
            </a:endParaRPr>
          </a:p>
          <a:p>
            <a:pPr marL="1357200" indent="-457200" algn="just">
              <a:lnSpc>
                <a:spcPct val="150000"/>
              </a:lnSpc>
              <a:buClr>
                <a:srgbClr val="007635"/>
              </a:buClr>
              <a:buSzPct val="80000"/>
              <a:buFont typeface="Wingdings" pitchFamily="2" charset="2"/>
              <a:buChar char="Ø"/>
            </a:pPr>
            <a:r>
              <a:rPr lang="zh-CN" altLang="en-US" sz="2800" b="1" dirty="0">
                <a:solidFill>
                  <a:srgbClr val="008E40"/>
                </a:solidFill>
                <a:latin typeface="+mn-ea"/>
              </a:rPr>
              <a:t>在会议的研讨过程中</a:t>
            </a:r>
            <a:r>
              <a:rPr lang="zh-CN" altLang="en-US" sz="2800" b="1" i="1" dirty="0">
                <a:solidFill>
                  <a:srgbClr val="FF0000"/>
                </a:solidFill>
                <a:latin typeface="+mn-ea"/>
              </a:rPr>
              <a:t>切勿大声讨论</a:t>
            </a:r>
            <a:r>
              <a:rPr lang="zh-CN" altLang="en-US" sz="2800" b="1" dirty="0">
                <a:solidFill>
                  <a:srgbClr val="008E40"/>
                </a:solidFill>
                <a:latin typeface="+mn-ea"/>
              </a:rPr>
              <a:t>，尽量保持会场的安静。</a:t>
            </a:r>
            <a:endParaRPr lang="en-US" altLang="zh-CN" sz="2800" b="1" dirty="0">
              <a:solidFill>
                <a:srgbClr val="008E40"/>
              </a:solidFill>
              <a:latin typeface="+mn-ea"/>
            </a:endParaRPr>
          </a:p>
          <a:p>
            <a:pPr marL="1357200" indent="-457200" algn="just">
              <a:lnSpc>
                <a:spcPct val="150000"/>
              </a:lnSpc>
              <a:buClr>
                <a:srgbClr val="007635"/>
              </a:buClr>
              <a:buSzPct val="80000"/>
              <a:buFont typeface="Wingdings" pitchFamily="2" charset="2"/>
              <a:buChar char="Ø"/>
            </a:pPr>
            <a:r>
              <a:rPr lang="zh-CN" altLang="en-US" b="1" dirty="0">
                <a:solidFill>
                  <a:srgbClr val="008E40"/>
                </a:solidFill>
                <a:latin typeface="+mn-ea"/>
              </a:rPr>
              <a:t>会议中间休息时，</a:t>
            </a:r>
            <a:r>
              <a:rPr lang="zh-CN" altLang="en-US" b="1" i="1" dirty="0">
                <a:solidFill>
                  <a:srgbClr val="FF0000"/>
                </a:solidFill>
                <a:latin typeface="+mn-ea"/>
              </a:rPr>
              <a:t>请勿离开会场</a:t>
            </a:r>
            <a:r>
              <a:rPr lang="zh-CN" altLang="en-US" b="1" dirty="0">
                <a:solidFill>
                  <a:srgbClr val="008E40"/>
                </a:solidFill>
                <a:latin typeface="+mn-ea"/>
              </a:rPr>
              <a:t>。</a:t>
            </a:r>
            <a:endParaRPr lang="zh-CN" altLang="en-US" b="1" dirty="0">
              <a:solidFill>
                <a:srgbClr val="008E40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41139792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龙腾四海">
  <a:themeElements>
    <a:clrScheme name="龙腾四海">
      <a:dk1>
        <a:sysClr val="windowText" lastClr="000000"/>
      </a:dk1>
      <a:lt1>
        <a:sysClr val="window" lastClr="FFFFFF"/>
      </a:lt1>
      <a:dk2>
        <a:srgbClr val="001B36"/>
      </a:dk2>
      <a:lt2>
        <a:srgbClr val="EDF8FE"/>
      </a:lt2>
      <a:accent1>
        <a:srgbClr val="477AB1"/>
      </a:accent1>
      <a:accent2>
        <a:srgbClr val="51848E"/>
      </a:accent2>
      <a:accent3>
        <a:srgbClr val="7B9B57"/>
      </a:accent3>
      <a:accent4>
        <a:srgbClr val="8B8D8C"/>
      </a:accent4>
      <a:accent5>
        <a:srgbClr val="8B7396"/>
      </a:accent5>
      <a:accent6>
        <a:srgbClr val="E89A53"/>
      </a:accent6>
      <a:hlink>
        <a:srgbClr val="0080FF"/>
      </a:hlink>
      <a:folHlink>
        <a:srgbClr val="FF00FF"/>
      </a:folHlink>
    </a:clrScheme>
    <a:fontScheme name="龙腾四海">
      <a:majorFont>
        <a:latin typeface="Maiandra GD"/>
        <a:ea typeface=""/>
        <a:cs typeface=""/>
        <a:font script="CYRL" typeface="Times New Roman"/>
        <a:font script="GREK" typeface="Times New Roman"/>
        <a:font script="Jpan" typeface="ＭＳ Ｐゴシック"/>
        <a:font script="Hang" typeface="HY중고딕"/>
        <a:font script="Hans" typeface="隶书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ambria"/>
        <a:ea typeface=""/>
        <a:cs typeface=""/>
        <a:font script="Jpan" typeface="ＭＳ Ｐ明朝"/>
        <a:font script="Hang" typeface="HY견명조"/>
        <a:font script="Hans" typeface="华文楷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龙腾四海">
      <a:fillStyleLst>
        <a:solidFill>
          <a:schemeClr val="phClr">
            <a:tint val="100000"/>
            <a:shade val="100000"/>
            <a:hueMod val="100000"/>
            <a:satMod val="100000"/>
          </a:schemeClr>
        </a:solidFill>
        <a:gradFill rotWithShape="1">
          <a:gsLst>
            <a:gs pos="0">
              <a:schemeClr val="phClr">
                <a:tint val="100000"/>
                <a:shade val="50000"/>
                <a:hueMod val="100000"/>
                <a:satMod val="250000"/>
              </a:schemeClr>
            </a:gs>
            <a:gs pos="75000">
              <a:schemeClr val="phClr">
                <a:tint val="80000"/>
                <a:shade val="100000"/>
                <a:hueMod val="100000"/>
                <a:satMod val="375000"/>
              </a:schemeClr>
            </a:gs>
            <a:gs pos="100000">
              <a:schemeClr val="phClr">
                <a:tint val="50000"/>
                <a:shade val="100000"/>
                <a:hueMod val="100000"/>
                <a:satMod val="5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100000"/>
                <a:shade val="50000"/>
                <a:hueMod val="100000"/>
                <a:satMod val="100000"/>
              </a:schemeClr>
              <a:schemeClr val="phClr">
                <a:tint val="100000"/>
                <a:shade val="75000"/>
                <a:hueMod val="100000"/>
                <a:satMod val="100000"/>
              </a:schemeClr>
            </a:duotone>
          </a:blip>
          <a:tile tx="0" ty="0" sx="50000" sy="50000" flip="none" algn="ctr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>
              <a:schemeClr val="phClr">
                <a:tint val="100000"/>
                <a:shade val="100000"/>
                <a:hueMod val="100000"/>
                <a:satMod val="100000"/>
              </a:schemeClr>
            </a:glow>
          </a:effectLst>
        </a:effectStyle>
        <a:effectStyle>
          <a:effectLst>
            <a:glow>
              <a:schemeClr val="phClr">
                <a:tint val="100000"/>
                <a:shade val="100000"/>
                <a:hueMod val="100000"/>
                <a:satMod val="100000"/>
              </a:schemeClr>
            </a:glow>
          </a:effectLst>
          <a:scene3d>
            <a:camera prst="orthographicFront" fov="0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2700" h="12700" prst="relaxedInset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glow>
              <a:schemeClr val="phClr">
                <a:tint val="100000"/>
                <a:shade val="100000"/>
                <a:hueMod val="100000"/>
                <a:satMod val="100000"/>
              </a:schemeClr>
            </a:glow>
            <a:outerShdw blurRad="44450" dist="50800" dir="3300000" sx="99000" sy="99000" algn="tl" rotWithShape="0">
              <a:srgbClr val="000000">
                <a:alpha val="55000"/>
              </a:srgbClr>
            </a:outerShdw>
          </a:effectLst>
          <a:scene3d>
            <a:camera prst="orthographicFront">
              <a:rot lat="0" lon="0" rev="0"/>
            </a:camera>
            <a:lightRig rig="contrasting" dir="tl">
              <a:rot lat="0" lon="0" rev="14220000"/>
            </a:lightRig>
          </a:scene3d>
          <a:sp3d prstMaterial="dkEdge">
            <a:bevelT w="63500" h="63500"/>
            <a:bevelB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</a:effectStyleLst>
      <a:bgFillStyleLst>
        <a:solidFill>
          <a:schemeClr val="phClr">
            <a:tint val="100000"/>
            <a:shade val="100000"/>
            <a:hueMod val="100000"/>
            <a:satMod val="100000"/>
          </a:schemeClr>
        </a:solidFill>
        <a:gradFill rotWithShape="1">
          <a:gsLst>
            <a:gs pos="0">
              <a:schemeClr val="bg1">
                <a:tint val="100000"/>
                <a:shade val="100000"/>
                <a:hueMod val="100000"/>
                <a:satMod val="150000"/>
              </a:schemeClr>
            </a:gs>
            <a:gs pos="55000">
              <a:schemeClr val="bg1">
                <a:tint val="100000"/>
                <a:shade val="90000"/>
                <a:hueMod val="100000"/>
                <a:satMod val="375000"/>
              </a:schemeClr>
            </a:gs>
            <a:gs pos="100000">
              <a:schemeClr val="phClr">
                <a:tint val="88000"/>
                <a:shade val="100000"/>
                <a:hueMod val="100000"/>
                <a:satMod val="500000"/>
              </a:schemeClr>
            </a:gs>
          </a:gsLst>
          <a:lin ang="5400000" scaled="1"/>
        </a:gradFill>
        <a:blipFill>
          <a:blip xmlns:r="http://schemas.openxmlformats.org/officeDocument/2006/relationships" r:embed="rId2">
            <a:duotone>
              <a:schemeClr val="phClr">
                <a:shade val="30000"/>
                <a:satMod val="555000"/>
              </a:schemeClr>
              <a:schemeClr val="phClr">
                <a:tint val="96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Dragon</Template>
  <TotalTime>76</TotalTime>
  <Words>130</Words>
  <Application>Microsoft Office PowerPoint</Application>
  <PresentationFormat>全屏显示(4:3)</PresentationFormat>
  <Paragraphs>22</Paragraphs>
  <Slides>4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5" baseType="lpstr">
      <vt:lpstr>龙腾四海</vt:lpstr>
      <vt:lpstr>2013年信息技术研讨会</vt:lpstr>
      <vt:lpstr>会议主题</vt:lpstr>
      <vt:lpstr>会议议程</vt:lpstr>
      <vt:lpstr>注意事项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2013年信息技术研讨会</dc:title>
  <dc:creator>lxj</dc:creator>
  <cp:lastModifiedBy>lxj</cp:lastModifiedBy>
  <cp:revision>10</cp:revision>
  <dcterms:created xsi:type="dcterms:W3CDTF">2013-03-19T11:17:06Z</dcterms:created>
  <dcterms:modified xsi:type="dcterms:W3CDTF">2013-03-21T03:26:20Z</dcterms:modified>
</cp:coreProperties>
</file>