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96" y="-5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26627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28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29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6630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6631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32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33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34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35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36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37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38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39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0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1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2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3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6644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5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6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7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8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9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0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1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2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3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4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6655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6656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57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58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59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60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666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663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6664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26665" name="Rectangle 4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D5988049-337B-4B62-8E93-AEA0345B04E9}" type="datetimeFigureOut">
              <a:rPr lang="zh-CN" altLang="en-US"/>
              <a:pPr/>
              <a:t>2011-9-20</a:t>
            </a:fld>
            <a:endParaRPr lang="en-US" altLang="zh-CN"/>
          </a:p>
        </p:txBody>
      </p:sp>
      <p:sp>
        <p:nvSpPr>
          <p:cNvPr id="26666" name="Rectangle 4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26667" name="Rectangle 4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258190B-51B2-46D6-B0F1-93D13110372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A6B450-F642-4862-A53F-3F730A065AC8}" type="datetimeFigureOut">
              <a:rPr lang="zh-CN" altLang="en-US"/>
              <a:pPr/>
              <a:t>2011-9-20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265E55-D0A2-45B3-816F-CCB8DA78521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4033495-7AC2-49CA-B3C4-255DC660F1F4}" type="datetimeFigureOut">
              <a:rPr lang="zh-CN" altLang="en-US"/>
              <a:pPr/>
              <a:t>2011-9-20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ADBCD8-0CA6-4189-8CD9-0F80B723203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2C01C3-56AA-4888-8A51-87B67BF1071C}" type="datetimeFigureOut">
              <a:rPr lang="zh-CN" altLang="en-US"/>
              <a:pPr/>
              <a:t>2011-9-20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48773B-DAFB-4EC3-A18B-C4AE628AEA4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C659F1-5CE4-4A8B-ACE2-2FFEAF66ACBC}" type="datetimeFigureOut">
              <a:rPr lang="zh-CN" altLang="en-US"/>
              <a:pPr/>
              <a:t>2011-9-20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D94D3B-CAEB-4DAD-ADEE-D4C2AC7713A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0645C7-831D-48E0-8E2C-885E6257E598}" type="datetimeFigureOut">
              <a:rPr lang="zh-CN" altLang="en-US"/>
              <a:pPr/>
              <a:t>2011-9-20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3E6B0D-F012-45EE-A6D9-D16C5DD7947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3709D6-2FA2-4A5A-B0B5-1E904F8C950A}" type="datetimeFigureOut">
              <a:rPr lang="zh-CN" altLang="en-US"/>
              <a:pPr/>
              <a:t>2011-9-20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603663-8A2C-41C7-8775-CE0E30C3E62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63DF11-24EB-443D-ACDA-D81EFFAD5889}" type="datetimeFigureOut">
              <a:rPr lang="zh-CN" altLang="en-US"/>
              <a:pPr/>
              <a:t>2011-9-20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8A8B1D-3A78-43FD-A351-21F8A34B279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7C45A72-B629-4D29-A87A-A991497BD3FA}" type="datetimeFigureOut">
              <a:rPr lang="zh-CN" altLang="en-US"/>
              <a:pPr/>
              <a:t>2011-9-20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BEAE5D-CD2B-4C59-AF0A-5F0236E0DD1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A578FC7-31B9-43FD-B126-02C8A671EB64}" type="datetimeFigureOut">
              <a:rPr lang="zh-CN" altLang="en-US"/>
              <a:pPr/>
              <a:t>2011-9-20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300A83-2080-41B1-9912-2E1D25E70FB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4B0AADF-482D-4795-B1CE-D79B6CD3298A}" type="datetimeFigureOut">
              <a:rPr lang="zh-CN" altLang="en-US"/>
              <a:pPr/>
              <a:t>2011-9-20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B748B3-CA03-488C-B908-5A07A74FD4B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39216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25603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04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05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5606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5607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1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2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3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4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5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6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7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8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9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5620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1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2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3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4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5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6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7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8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9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0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5631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5632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33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34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35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36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5637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8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639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5640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29B878D3-724A-406E-9A53-9E0D40AA5346}" type="datetimeFigureOut">
              <a:rPr lang="zh-CN" altLang="en-US"/>
              <a:pPr/>
              <a:t>2011-9-20</a:t>
            </a:fld>
            <a:endParaRPr lang="en-US" altLang="zh-CN"/>
          </a:p>
        </p:txBody>
      </p:sp>
      <p:sp>
        <p:nvSpPr>
          <p:cNvPr id="25641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en-US" altLang="zh-CN"/>
          </a:p>
        </p:txBody>
      </p:sp>
      <p:sp>
        <p:nvSpPr>
          <p:cNvPr id="25642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41C01028-F9F2-4991-91A3-F15319A6F953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25643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918450" cy="1470025"/>
          </a:xfrm>
        </p:spPr>
        <p:txBody>
          <a:bodyPr anchorCtr="0"/>
          <a:lstStyle/>
          <a:p>
            <a:r>
              <a:rPr lang="zh-CN" altLang="zh-CN" sz="4800"/>
              <a:t>第</a:t>
            </a:r>
            <a:r>
              <a:rPr lang="en-US" altLang="zh-CN" sz="4800"/>
              <a:t>6</a:t>
            </a:r>
            <a:r>
              <a:rPr lang="zh-CN" altLang="zh-CN" sz="4800"/>
              <a:t>章</a:t>
            </a:r>
            <a:r>
              <a:rPr lang="en-US" altLang="zh-CN" sz="4800"/>
              <a:t>  </a:t>
            </a:r>
            <a:r>
              <a:rPr lang="zh-CN" altLang="zh-CN" sz="4800"/>
              <a:t>电子商务的典型应用</a:t>
            </a:r>
            <a:endParaRPr lang="zh-CN" altLang="en-US" sz="48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r>
              <a:rPr lang="zh-CN" altLang="en-US"/>
              <a:t>案例分析</a:t>
            </a:r>
          </a:p>
        </p:txBody>
      </p:sp>
      <p:sp>
        <p:nvSpPr>
          <p:cNvPr id="22530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r>
              <a:rPr lang="zh-CN" altLang="zh-CN" sz="2400" b="1"/>
              <a:t>案例二 </a:t>
            </a:r>
            <a:r>
              <a:rPr lang="en-US" altLang="zh-CN" sz="2400" b="1"/>
              <a:t>Facebook</a:t>
            </a:r>
            <a:r>
              <a:rPr lang="zh-CN" altLang="zh-CN" sz="2400" b="1"/>
              <a:t>内测手机支付服务 可购买虚拟货币</a:t>
            </a:r>
          </a:p>
          <a:p>
            <a:r>
              <a:rPr lang="en-US" altLang="zh-CN"/>
              <a:t>         </a:t>
            </a:r>
            <a:r>
              <a:rPr lang="zh-CN" altLang="zh-CN" sz="2600"/>
              <a:t>据媒体报道，社交网站</a:t>
            </a:r>
            <a:r>
              <a:rPr lang="en-US" altLang="zh-CN" sz="2600"/>
              <a:t>facebook</a:t>
            </a:r>
            <a:r>
              <a:rPr lang="zh-CN" altLang="zh-CN" sz="2600"/>
              <a:t>发言人日前证实，该公司同手机账单服务创新企业</a:t>
            </a:r>
            <a:r>
              <a:rPr lang="en-US" altLang="zh-CN" sz="2600"/>
              <a:t>Zong</a:t>
            </a:r>
            <a:r>
              <a:rPr lang="zh-CN" altLang="zh-CN" sz="2600"/>
              <a:t>进行合作，用户未来将可以通过手机购买</a:t>
            </a:r>
            <a:r>
              <a:rPr lang="en-US" altLang="zh-CN" sz="2600"/>
              <a:t>Facebook</a:t>
            </a:r>
            <a:r>
              <a:rPr lang="zh-CN" altLang="zh-CN" sz="2600"/>
              <a:t>点数（</a:t>
            </a:r>
            <a:r>
              <a:rPr lang="en-US" altLang="zh-CN" sz="2600"/>
              <a:t>Facebook credits</a:t>
            </a:r>
            <a:r>
              <a:rPr lang="zh-CN" altLang="zh-CN" sz="2600"/>
              <a:t>）。该发言人称，</a:t>
            </a:r>
            <a:r>
              <a:rPr lang="en-US" altLang="zh-CN" sz="2600"/>
              <a:t>facebook</a:t>
            </a:r>
            <a:r>
              <a:rPr lang="zh-CN" altLang="zh-CN" sz="2600"/>
              <a:t>正通过一部分开发人员对如何扩展我们的虚拟货币</a:t>
            </a:r>
            <a:r>
              <a:rPr lang="en-US" altLang="zh-CN" sz="2600">
                <a:latin typeface="Arial"/>
              </a:rPr>
              <a:t>——</a:t>
            </a:r>
            <a:r>
              <a:rPr lang="en-US" altLang="zh-CN" sz="2600"/>
              <a:t>Facebook</a:t>
            </a:r>
            <a:r>
              <a:rPr lang="zh-CN" altLang="zh-CN" sz="2600"/>
              <a:t>点数，进行非常小规模的</a:t>
            </a:r>
            <a:r>
              <a:rPr lang="en-US" altLang="zh-CN" sz="2600"/>
              <a:t>Alpha</a:t>
            </a:r>
            <a:r>
              <a:rPr lang="zh-CN" altLang="zh-CN" sz="2600"/>
              <a:t>测试（</a:t>
            </a:r>
            <a:r>
              <a:rPr lang="en-US" altLang="zh-CN" sz="2600"/>
              <a:t>Alpha</a:t>
            </a:r>
            <a:r>
              <a:rPr lang="zh-CN" altLang="zh-CN" sz="2600"/>
              <a:t>测试是专门由软件开发公司及其专业测试人员，再加上随机抽取的用户来完成。）。</a:t>
            </a:r>
          </a:p>
          <a:p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r>
              <a:rPr lang="zh-CN" altLang="zh-CN" b="1"/>
              <a:t>本章小结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zh-CN" altLang="zh-CN" sz="1700"/>
              <a:t>电子商务在商贸业的应用，一方面是利用网络、信息技术和电子商务技术设计、使用网络系统来扩大零售业和批发业的市场，并降低成本，从而获得更高利润。另一方面是利用</a:t>
            </a:r>
            <a:r>
              <a:rPr lang="en-US" altLang="zh-CN" sz="1700"/>
              <a:t>B2C</a:t>
            </a:r>
            <a:r>
              <a:rPr lang="zh-CN" altLang="zh-CN" sz="1700"/>
              <a:t>、</a:t>
            </a:r>
            <a:r>
              <a:rPr lang="en-US" altLang="zh-CN" sz="1700"/>
              <a:t>C2C</a:t>
            </a:r>
            <a:r>
              <a:rPr lang="zh-CN" altLang="zh-CN" sz="1700"/>
              <a:t>等网上商店形式扩大销售量。</a:t>
            </a:r>
          </a:p>
          <a:p>
            <a:pPr>
              <a:lnSpc>
                <a:spcPct val="80000"/>
              </a:lnSpc>
            </a:pPr>
            <a:r>
              <a:rPr lang="zh-CN" altLang="zh-CN" sz="1700"/>
              <a:t>网上证券交易节省成本和时间，能够让投资者获得更多的证券信息。网上证券的银证通模式极大的方便了投资者，使得投资者借助计算机和互联网就可以完成交易活动。</a:t>
            </a:r>
          </a:p>
          <a:p>
            <a:pPr>
              <a:lnSpc>
                <a:spcPct val="80000"/>
              </a:lnSpc>
            </a:pPr>
            <a:r>
              <a:rPr lang="zh-CN" altLang="zh-CN" sz="1700"/>
              <a:t>利用网络技术实现保险业务，是一种全新的保险经营理念和管理模式。客户可以足不出户完成全方位的保险服务。但限于网络投保及核保的流程，我国直接在网上就可以投保的险种还不是很多。</a:t>
            </a:r>
          </a:p>
          <a:p>
            <a:pPr>
              <a:lnSpc>
                <a:spcPct val="80000"/>
              </a:lnSpc>
            </a:pPr>
            <a:r>
              <a:rPr lang="zh-CN" altLang="zh-CN" sz="1700"/>
              <a:t>利用互联网进行教育，可以将教学资源最大化，灵活、便捷地满足现代教育和终身教育的需要。其个性化的教学形式，交互式的学习形式，将会使更多的人参与进来。</a:t>
            </a:r>
          </a:p>
          <a:p>
            <a:pPr>
              <a:lnSpc>
                <a:spcPct val="80000"/>
              </a:lnSpc>
            </a:pPr>
            <a:r>
              <a:rPr lang="zh-CN" altLang="zh-CN" sz="1700"/>
              <a:t>随着</a:t>
            </a:r>
            <a:r>
              <a:rPr lang="en-US" altLang="zh-CN" sz="1700"/>
              <a:t>3G</a:t>
            </a:r>
            <a:r>
              <a:rPr lang="zh-CN" altLang="zh-CN" sz="1700"/>
              <a:t>技术的成熟和推广，无线视频、游戏、证券交易、购物等必将是无线商务的经济增长点。</a:t>
            </a:r>
          </a:p>
          <a:p>
            <a:pPr>
              <a:lnSpc>
                <a:spcPct val="80000"/>
              </a:lnSpc>
            </a:pPr>
            <a:r>
              <a:rPr lang="zh-CN" altLang="zh-CN" sz="1700"/>
              <a:t>无线商务的技术有</a:t>
            </a:r>
            <a:r>
              <a:rPr lang="en-US" altLang="zh-CN" sz="1700"/>
              <a:t>WAP</a:t>
            </a:r>
            <a:r>
              <a:rPr lang="zh-CN" altLang="zh-CN" sz="1700"/>
              <a:t>，</a:t>
            </a:r>
            <a:r>
              <a:rPr lang="en-US" altLang="zh-CN" sz="1700"/>
              <a:t>GPRS</a:t>
            </a:r>
            <a:r>
              <a:rPr lang="zh-CN" altLang="zh-CN" sz="1700"/>
              <a:t>，移动</a:t>
            </a:r>
            <a:r>
              <a:rPr lang="en-US" altLang="zh-CN" sz="1700"/>
              <a:t>IP</a:t>
            </a:r>
            <a:r>
              <a:rPr lang="zh-CN" altLang="zh-CN" sz="1700"/>
              <a:t>，蓝牙、</a:t>
            </a:r>
            <a:r>
              <a:rPr lang="en-US" altLang="zh-CN" sz="1700"/>
              <a:t>3G</a:t>
            </a:r>
            <a:r>
              <a:rPr lang="zh-CN" altLang="zh-CN" sz="1700"/>
              <a:t>等。</a:t>
            </a:r>
          </a:p>
          <a:p>
            <a:pPr>
              <a:lnSpc>
                <a:spcPct val="80000"/>
              </a:lnSpc>
            </a:pPr>
            <a:r>
              <a:rPr lang="zh-CN" altLang="zh-CN" sz="1700"/>
              <a:t>网上旅游主要是通过网络预订酒店、景区门票和乘坐的交通工具。这些预订活动</a:t>
            </a:r>
            <a:r>
              <a:rPr lang="en-US" altLang="zh-CN" sz="1700"/>
              <a:t>08</a:t>
            </a:r>
            <a:r>
              <a:rPr lang="zh-CN" altLang="zh-CN" sz="1700"/>
              <a:t>年全年已经带来</a:t>
            </a:r>
            <a:r>
              <a:rPr lang="en-US" altLang="zh-CN" sz="1700"/>
              <a:t>28</a:t>
            </a:r>
            <a:r>
              <a:rPr lang="zh-CN" altLang="zh-CN" sz="1700"/>
              <a:t>亿元的收入规模。</a:t>
            </a:r>
          </a:p>
          <a:p>
            <a:pPr>
              <a:lnSpc>
                <a:spcPct val="80000"/>
              </a:lnSpc>
            </a:pPr>
            <a:r>
              <a:rPr lang="zh-CN" altLang="zh-CN" sz="1700"/>
              <a:t>我国目前的制造业电子商务还处于较低的初级阶段。其模式主要是</a:t>
            </a:r>
            <a:r>
              <a:rPr lang="en-US" altLang="zh-CN" sz="1700"/>
              <a:t>B2B</a:t>
            </a:r>
            <a:r>
              <a:rPr lang="zh-CN" altLang="zh-CN" sz="1700"/>
              <a:t>和</a:t>
            </a:r>
            <a:r>
              <a:rPr lang="en-US" altLang="zh-CN" sz="1700"/>
              <a:t>EDI</a:t>
            </a:r>
            <a:r>
              <a:rPr lang="zh-CN" altLang="zh-CN" sz="1700"/>
              <a:t>处理等。应用电子商务可以降低制造业的生产成本，有效地提高利润。</a:t>
            </a:r>
          </a:p>
          <a:p>
            <a:pPr>
              <a:lnSpc>
                <a:spcPct val="80000"/>
              </a:lnSpc>
            </a:pPr>
            <a:endParaRPr lang="zh-CN" altLang="en-US" sz="13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r>
              <a:rPr lang="zh-CN" altLang="zh-CN"/>
              <a:t>本章学习目标</a:t>
            </a:r>
            <a:endParaRPr lang="zh-CN" altLang="en-US"/>
          </a:p>
        </p:txBody>
      </p:sp>
      <p:sp>
        <p:nvSpPr>
          <p:cNvPr id="14338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r>
              <a:rPr lang="en-US" altLang="zh-CN" sz="2400"/>
              <a:t>         </a:t>
            </a:r>
            <a:r>
              <a:rPr lang="zh-CN" altLang="zh-CN" sz="2400"/>
              <a:t>本章将介绍电子商务在商贸业、金融业、教育、旅游、移动商务和制造业等方面的典型应用。通过本章的学习，读者应了解电子商务在这些行业的应用。</a:t>
            </a:r>
          </a:p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r>
              <a:rPr lang="en-US" altLang="zh-CN" b="1"/>
              <a:t>6.1</a:t>
            </a:r>
            <a:r>
              <a:rPr lang="zh-CN" altLang="zh-CN" b="1"/>
              <a:t>　商贸业电子商务</a:t>
            </a:r>
            <a:endParaRPr lang="zh-CN" altLang="en-US"/>
          </a:p>
        </p:txBody>
      </p:sp>
      <p:sp>
        <p:nvSpPr>
          <p:cNvPr id="15362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r>
              <a:rPr lang="en-US" altLang="zh-CN" sz="2400"/>
              <a:t>         </a:t>
            </a:r>
            <a:r>
              <a:rPr lang="zh-CN" altLang="zh-CN" sz="2400"/>
              <a:t>电子商务的发展为商贸企业提供了许多机会，同时，对于传统商业来说也面临着一场新的革命，原有商业格局将重组，商品流通形式会出现重大变革，这一变革过程会打破旧的市场格局和企业间原有的差距，使大家站在同一起跑线上。对于发展中的中国商业来说，通过电子商务实现飞跃确是难得的机遇，如果抓住了机会就有可能较快地缩短我们与发达国家的距离，丧失了机遇就会落后更远。</a:t>
            </a:r>
            <a:endParaRPr lang="en-US" altLang="zh-CN" sz="2400"/>
          </a:p>
          <a:p>
            <a:r>
              <a:rPr lang="en-US" altLang="zh-CN" sz="2400" b="1"/>
              <a:t>6.1.1 </a:t>
            </a:r>
            <a:r>
              <a:rPr lang="zh-CN" altLang="zh-CN" sz="2400" b="1"/>
              <a:t>电子商务批发零售</a:t>
            </a:r>
          </a:p>
          <a:p>
            <a:r>
              <a:rPr lang="en-US" altLang="zh-CN" sz="2400" b="1"/>
              <a:t>6.1.2</a:t>
            </a:r>
            <a:r>
              <a:rPr lang="zh-CN" altLang="zh-CN" sz="2400" b="1"/>
              <a:t>网上商城</a:t>
            </a:r>
          </a:p>
          <a:p>
            <a:r>
              <a:rPr lang="en-US" altLang="zh-CN" sz="2400" b="1"/>
              <a:t>6.1.3</a:t>
            </a:r>
            <a:r>
              <a:rPr lang="zh-CN" altLang="zh-CN" sz="2400" b="1"/>
              <a:t>网上</a:t>
            </a:r>
            <a:r>
              <a:rPr lang="zh-CN" altLang="zh-CN" sz="2400" b="1">
                <a:latin typeface="Arial"/>
              </a:rPr>
              <a:t>“</a:t>
            </a:r>
            <a:r>
              <a:rPr lang="zh-CN" altLang="zh-CN" sz="2400" b="1"/>
              <a:t>跳蚤市场</a:t>
            </a:r>
            <a:r>
              <a:rPr lang="zh-CN" altLang="zh-CN" sz="2400" b="1">
                <a:latin typeface="Arial"/>
              </a:rPr>
              <a:t>”</a:t>
            </a:r>
            <a:endParaRPr lang="zh-CN" altLang="zh-CN" sz="2400" b="1"/>
          </a:p>
          <a:p>
            <a:endParaRPr lang="zh-CN" altLang="en-US" sz="24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r>
              <a:rPr lang="en-US" altLang="zh-CN" b="1"/>
              <a:t>6.2</a:t>
            </a:r>
            <a:r>
              <a:rPr lang="zh-CN" altLang="zh-CN" b="1"/>
              <a:t>　金融业电子商务</a:t>
            </a:r>
            <a:endParaRPr lang="zh-CN" altLang="en-US"/>
          </a:p>
        </p:txBody>
      </p:sp>
      <p:sp>
        <p:nvSpPr>
          <p:cNvPr id="16386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r>
              <a:rPr lang="en-US" altLang="zh-CN" b="1"/>
              <a:t>6.2.1 </a:t>
            </a:r>
            <a:r>
              <a:rPr lang="zh-CN" altLang="zh-CN" b="1"/>
              <a:t>网上证券 </a:t>
            </a:r>
          </a:p>
          <a:p>
            <a:r>
              <a:rPr lang="en-US" altLang="zh-CN" sz="2000"/>
              <a:t>       1.   </a:t>
            </a:r>
            <a:r>
              <a:rPr lang="zh-CN" altLang="zh-CN" sz="2000"/>
              <a:t>证券电子商务概述</a:t>
            </a:r>
            <a:endParaRPr lang="en-US" altLang="zh-CN" sz="2000"/>
          </a:p>
          <a:p>
            <a:r>
              <a:rPr lang="en-US" altLang="zh-CN" sz="2000"/>
              <a:t>       2</a:t>
            </a:r>
            <a:r>
              <a:rPr lang="zh-CN" altLang="zh-CN" sz="2000"/>
              <a:t>．证券电子商务的优势</a:t>
            </a:r>
          </a:p>
          <a:p>
            <a:r>
              <a:rPr lang="en-US" altLang="zh-CN" sz="2000"/>
              <a:t>       3</a:t>
            </a:r>
            <a:r>
              <a:rPr lang="zh-CN" altLang="zh-CN" sz="2000"/>
              <a:t>．网上证券交易</a:t>
            </a:r>
            <a:endParaRPr lang="en-US" altLang="zh-CN" sz="2000"/>
          </a:p>
          <a:p>
            <a:r>
              <a:rPr lang="en-US" altLang="zh-CN" b="1"/>
              <a:t>6.2.2 </a:t>
            </a:r>
            <a:r>
              <a:rPr lang="zh-CN" altLang="zh-CN" b="1"/>
              <a:t>网上保险 </a:t>
            </a:r>
            <a:endParaRPr lang="en-US" altLang="zh-CN" b="1"/>
          </a:p>
          <a:p>
            <a:r>
              <a:rPr lang="en-US" altLang="zh-CN" sz="2000"/>
              <a:t>        1</a:t>
            </a:r>
            <a:r>
              <a:rPr lang="zh-CN" altLang="zh-CN" sz="2000"/>
              <a:t>．保险电子商务概述</a:t>
            </a:r>
          </a:p>
          <a:p>
            <a:r>
              <a:rPr lang="en-US" altLang="zh-CN" sz="2000"/>
              <a:t>        2</a:t>
            </a:r>
            <a:r>
              <a:rPr lang="zh-CN" altLang="zh-CN" sz="2000"/>
              <a:t>．网上保险服务内容</a:t>
            </a:r>
          </a:p>
          <a:p>
            <a:endParaRPr lang="zh-CN" altLang="zh-CN" b="1"/>
          </a:p>
          <a:p>
            <a:endParaRPr lang="zh-CN" altLang="zh-CN" sz="2000"/>
          </a:p>
          <a:p>
            <a:endParaRPr lang="zh-CN" altLang="zh-CN"/>
          </a:p>
          <a:p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"/>
          <p:cNvSpPr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r>
              <a:rPr lang="en-US" altLang="zh-CN" b="1"/>
              <a:t>6.3</a:t>
            </a:r>
            <a:r>
              <a:rPr lang="zh-CN" altLang="zh-CN" b="1"/>
              <a:t>网络教育</a:t>
            </a:r>
            <a:endParaRPr lang="zh-CN" altLang="en-US"/>
          </a:p>
        </p:txBody>
      </p:sp>
      <p:sp>
        <p:nvSpPr>
          <p:cNvPr id="17410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r>
              <a:rPr lang="en-US" altLang="zh-CN" b="1"/>
              <a:t>6.3.1</a:t>
            </a:r>
            <a:r>
              <a:rPr lang="zh-CN" altLang="zh-CN" b="1"/>
              <a:t>网上教育的特点</a:t>
            </a:r>
          </a:p>
          <a:p>
            <a:r>
              <a:rPr lang="en-US" altLang="zh-CN" b="1"/>
              <a:t>6.3.2</a:t>
            </a:r>
            <a:r>
              <a:rPr lang="zh-CN" altLang="zh-CN" b="1"/>
              <a:t>网上教育的学习流程</a:t>
            </a:r>
          </a:p>
          <a:p>
            <a:r>
              <a:rPr lang="en-US" altLang="zh-CN" b="1"/>
              <a:t>6.3.3</a:t>
            </a:r>
            <a:r>
              <a:rPr lang="zh-CN" altLang="zh-CN" b="1"/>
              <a:t>网上教育的运营模式</a:t>
            </a:r>
          </a:p>
          <a:p>
            <a:r>
              <a:rPr lang="en-US" altLang="zh-CN" sz="2000"/>
              <a:t>       </a:t>
            </a:r>
            <a:r>
              <a:rPr lang="zh-CN" altLang="zh-CN" sz="2000"/>
              <a:t>目前，我国远程教育主要有三种模式。</a:t>
            </a:r>
          </a:p>
          <a:p>
            <a:r>
              <a:rPr lang="en-US" altLang="zh-CN" sz="2000"/>
              <a:t>       1</a:t>
            </a:r>
            <a:r>
              <a:rPr lang="zh-CN" altLang="zh-CN" sz="2000"/>
              <a:t>．学校独立运营</a:t>
            </a:r>
          </a:p>
          <a:p>
            <a:r>
              <a:rPr lang="en-US" altLang="zh-CN" sz="2000"/>
              <a:t>       2</a:t>
            </a:r>
            <a:r>
              <a:rPr lang="zh-CN" altLang="zh-CN" sz="2000"/>
              <a:t>．学校</a:t>
            </a:r>
            <a:r>
              <a:rPr lang="en-US" altLang="zh-CN" sz="2000"/>
              <a:t>+</a:t>
            </a:r>
            <a:r>
              <a:rPr lang="zh-CN" altLang="zh-CN" sz="2000"/>
              <a:t>商业企业</a:t>
            </a:r>
          </a:p>
          <a:p>
            <a:r>
              <a:rPr lang="en-US" altLang="zh-CN" sz="2000"/>
              <a:t>       3</a:t>
            </a:r>
            <a:r>
              <a:rPr lang="zh-CN" altLang="zh-CN" sz="2000"/>
              <a:t>．学校</a:t>
            </a:r>
            <a:r>
              <a:rPr lang="en-US" altLang="zh-CN" sz="2000"/>
              <a:t>+</a:t>
            </a:r>
            <a:r>
              <a:rPr lang="zh-CN" altLang="zh-CN" sz="2000"/>
              <a:t>电信、邮电</a:t>
            </a:r>
            <a:endParaRPr lang="en-US" altLang="zh-CN" sz="2000"/>
          </a:p>
          <a:p>
            <a:r>
              <a:rPr lang="en-US" altLang="zh-CN" b="1"/>
              <a:t>6.3.4</a:t>
            </a:r>
            <a:r>
              <a:rPr lang="zh-CN" altLang="zh-CN" b="1"/>
              <a:t>我国网络教育的发展现状</a:t>
            </a:r>
            <a:endParaRPr lang="en-US" altLang="zh-CN" b="1"/>
          </a:p>
          <a:p>
            <a:endParaRPr lang="zh-CN" altLang="zh-CN" b="1"/>
          </a:p>
          <a:p>
            <a:endParaRPr lang="zh-CN" altLang="zh-CN" sz="2000"/>
          </a:p>
          <a:p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r>
              <a:rPr lang="en-US" altLang="zh-CN" b="1"/>
              <a:t>6.4</a:t>
            </a:r>
            <a:r>
              <a:rPr lang="zh-CN" altLang="zh-CN" b="1"/>
              <a:t>移动电子商务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altLang="zh-CN" b="1"/>
              <a:t>6.4.1  </a:t>
            </a:r>
            <a:r>
              <a:rPr lang="zh-CN" altLang="zh-CN" b="1"/>
              <a:t>移动商务概述</a:t>
            </a:r>
            <a:r>
              <a:rPr lang="en-US" altLang="zh-CN" b="1"/>
              <a:t> </a:t>
            </a:r>
            <a:endParaRPr lang="zh-CN" altLang="zh-CN" b="1"/>
          </a:p>
          <a:p>
            <a:pPr>
              <a:lnSpc>
                <a:spcPct val="90000"/>
              </a:lnSpc>
            </a:pPr>
            <a:r>
              <a:rPr lang="en-US" altLang="zh-CN" b="1"/>
              <a:t>6.4.2  </a:t>
            </a:r>
            <a:r>
              <a:rPr lang="zh-CN" altLang="zh-CN" b="1"/>
              <a:t>移动电子商务的特点</a:t>
            </a:r>
          </a:p>
          <a:p>
            <a:pPr>
              <a:lnSpc>
                <a:spcPct val="90000"/>
              </a:lnSpc>
            </a:pPr>
            <a:r>
              <a:rPr lang="en-US" altLang="zh-CN" sz="2000" b="1"/>
              <a:t>      1. </a:t>
            </a:r>
            <a:r>
              <a:rPr lang="zh-CN" altLang="zh-CN" sz="2000" b="1"/>
              <a:t>移动与电子商务的完美结合</a:t>
            </a:r>
          </a:p>
          <a:p>
            <a:pPr>
              <a:lnSpc>
                <a:spcPct val="90000"/>
              </a:lnSpc>
            </a:pPr>
            <a:r>
              <a:rPr lang="en-US" altLang="zh-CN" sz="2000" b="1"/>
              <a:t>      2.</a:t>
            </a:r>
            <a:r>
              <a:rPr lang="zh-CN" altLang="zh-CN" sz="2000" b="1"/>
              <a:t>手机银行启航移动电子商务</a:t>
            </a:r>
          </a:p>
          <a:p>
            <a:pPr>
              <a:lnSpc>
                <a:spcPct val="90000"/>
              </a:lnSpc>
            </a:pPr>
            <a:r>
              <a:rPr lang="en-US" altLang="zh-CN" sz="2000" b="1"/>
              <a:t>      3.RFID</a:t>
            </a:r>
            <a:r>
              <a:rPr lang="en-US" altLang="zh-CN" sz="2000" b="1">
                <a:latin typeface="Arial"/>
              </a:rPr>
              <a:t>——</a:t>
            </a:r>
            <a:r>
              <a:rPr lang="zh-CN" altLang="zh-CN" sz="2000" b="1"/>
              <a:t>移动电子商务的下一个应用切点</a:t>
            </a:r>
            <a:endParaRPr lang="en-US" altLang="zh-CN" sz="2000" b="1"/>
          </a:p>
          <a:p>
            <a:pPr>
              <a:lnSpc>
                <a:spcPct val="90000"/>
              </a:lnSpc>
            </a:pPr>
            <a:r>
              <a:rPr lang="en-US" altLang="zh-CN" b="1"/>
              <a:t>6.4.3  </a:t>
            </a:r>
            <a:r>
              <a:rPr lang="zh-CN" altLang="zh-CN" b="1"/>
              <a:t>实现移动商务的技术 </a:t>
            </a:r>
            <a:endParaRPr lang="en-US" altLang="zh-CN" b="1"/>
          </a:p>
          <a:p>
            <a:pPr>
              <a:lnSpc>
                <a:spcPct val="90000"/>
              </a:lnSpc>
            </a:pPr>
            <a:r>
              <a:rPr lang="en-US" altLang="zh-CN" b="1"/>
              <a:t>6.4.4  </a:t>
            </a:r>
            <a:r>
              <a:rPr lang="zh-CN" altLang="zh-CN" b="1"/>
              <a:t>我国移动电子商务发展有利因素</a:t>
            </a:r>
            <a:endParaRPr lang="en-US" altLang="zh-CN" b="1"/>
          </a:p>
          <a:p>
            <a:pPr>
              <a:lnSpc>
                <a:spcPct val="90000"/>
              </a:lnSpc>
            </a:pPr>
            <a:r>
              <a:rPr lang="en-US" altLang="zh-CN" b="1"/>
              <a:t>6.4.5  </a:t>
            </a:r>
            <a:r>
              <a:rPr lang="zh-CN" altLang="zh-CN" b="1"/>
              <a:t>我国移动电子商务发展不利因素</a:t>
            </a:r>
          </a:p>
          <a:p>
            <a:pPr>
              <a:lnSpc>
                <a:spcPct val="90000"/>
              </a:lnSpc>
            </a:pPr>
            <a:r>
              <a:rPr lang="en-US" altLang="zh-CN" b="1"/>
              <a:t>6.4.6  </a:t>
            </a:r>
            <a:r>
              <a:rPr lang="zh-CN" altLang="zh-CN" b="1"/>
              <a:t>移动商务的应用</a:t>
            </a:r>
            <a:r>
              <a:rPr lang="en-US" altLang="zh-CN" b="1"/>
              <a:t> </a:t>
            </a:r>
            <a:endParaRPr lang="zh-CN" altLang="zh-CN" b="1"/>
          </a:p>
          <a:p>
            <a:pPr>
              <a:lnSpc>
                <a:spcPct val="90000"/>
              </a:lnSpc>
            </a:pPr>
            <a:endParaRPr lang="zh-CN" altLang="zh-CN" b="1"/>
          </a:p>
          <a:p>
            <a:pPr>
              <a:lnSpc>
                <a:spcPct val="90000"/>
              </a:lnSpc>
            </a:pPr>
            <a:endParaRPr lang="zh-CN" altLang="zh-CN" b="1"/>
          </a:p>
          <a:p>
            <a:pPr>
              <a:lnSpc>
                <a:spcPct val="90000"/>
              </a:lnSpc>
            </a:pPr>
            <a:endParaRPr lang="zh-CN" altLang="zh-CN" sz="2000" b="1"/>
          </a:p>
          <a:p>
            <a:pPr>
              <a:lnSpc>
                <a:spcPct val="90000"/>
              </a:lnSpc>
            </a:pPr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r>
              <a:rPr lang="en-US" altLang="zh-CN" b="1"/>
              <a:t>6.5</a:t>
            </a:r>
            <a:r>
              <a:rPr lang="zh-CN" altLang="zh-CN" b="1"/>
              <a:t>旅游电子商务</a:t>
            </a:r>
            <a:endParaRPr lang="zh-CN" altLang="en-US"/>
          </a:p>
        </p:txBody>
      </p:sp>
      <p:sp>
        <p:nvSpPr>
          <p:cNvPr id="19458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r>
              <a:rPr lang="en-US" altLang="zh-CN" b="1"/>
              <a:t>6.5.1</a:t>
            </a:r>
            <a:r>
              <a:rPr lang="zh-CN" altLang="zh-CN" b="1"/>
              <a:t>旅游电子商务的现状</a:t>
            </a:r>
          </a:p>
          <a:p>
            <a:r>
              <a:rPr lang="en-US" altLang="zh-CN" b="1"/>
              <a:t>6.5.2</a:t>
            </a:r>
            <a:r>
              <a:rPr lang="zh-CN" altLang="zh-CN" b="1"/>
              <a:t>旅游电子商务的产业链</a:t>
            </a:r>
          </a:p>
          <a:p>
            <a:r>
              <a:rPr lang="en-US" altLang="zh-CN" b="1"/>
              <a:t>6.5.3</a:t>
            </a:r>
            <a:r>
              <a:rPr lang="zh-CN" altLang="zh-CN" b="1"/>
              <a:t>旅游电子商务的盈利模式</a:t>
            </a:r>
          </a:p>
          <a:p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r>
              <a:rPr lang="en-US" altLang="zh-CN" b="1"/>
              <a:t>6.6</a:t>
            </a:r>
            <a:r>
              <a:rPr lang="zh-CN" altLang="zh-CN" b="1"/>
              <a:t>制造业电子商务</a:t>
            </a:r>
            <a:endParaRPr lang="zh-CN" altLang="en-US"/>
          </a:p>
        </p:txBody>
      </p:sp>
      <p:sp>
        <p:nvSpPr>
          <p:cNvPr id="20482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r>
              <a:rPr lang="en-US" altLang="zh-CN" b="1"/>
              <a:t>6.6.1</a:t>
            </a:r>
            <a:r>
              <a:rPr lang="zh-CN" altLang="zh-CN" b="1"/>
              <a:t>企业电子商务发展的三个阶段</a:t>
            </a:r>
          </a:p>
          <a:p>
            <a:r>
              <a:rPr lang="en-US" altLang="zh-CN" b="1"/>
              <a:t>6.6.2</a:t>
            </a:r>
            <a:r>
              <a:rPr lang="zh-CN" altLang="zh-CN" b="1"/>
              <a:t>我国制造业发展电子商务的现状</a:t>
            </a:r>
          </a:p>
          <a:p>
            <a:r>
              <a:rPr lang="en-US" altLang="zh-CN" b="1"/>
              <a:t>6.6.3</a:t>
            </a:r>
            <a:r>
              <a:rPr lang="zh-CN" altLang="zh-CN" b="1"/>
              <a:t>制造业电子商务模式</a:t>
            </a:r>
          </a:p>
          <a:p>
            <a:r>
              <a:rPr lang="en-US" altLang="zh-CN"/>
              <a:t>      </a:t>
            </a:r>
            <a:r>
              <a:rPr lang="en-US" altLang="zh-CN" sz="2000"/>
              <a:t>1</a:t>
            </a:r>
            <a:r>
              <a:rPr lang="zh-CN" altLang="en-US" sz="2000"/>
              <a:t>、</a:t>
            </a:r>
            <a:r>
              <a:rPr lang="en-US" altLang="zh-CN" sz="2000"/>
              <a:t>B2B</a:t>
            </a:r>
            <a:r>
              <a:rPr lang="zh-CN" altLang="zh-CN" sz="2000"/>
              <a:t>模式</a:t>
            </a:r>
            <a:r>
              <a:rPr lang="zh-CN" altLang="en-US" sz="2000"/>
              <a:t>；</a:t>
            </a:r>
            <a:r>
              <a:rPr lang="en-US" altLang="zh-CN" sz="2000"/>
              <a:t>2</a:t>
            </a:r>
            <a:r>
              <a:rPr lang="zh-CN" altLang="en-US" sz="2000"/>
              <a:t>、</a:t>
            </a:r>
            <a:r>
              <a:rPr lang="en-US" altLang="zh-CN" sz="2000"/>
              <a:t>EDI</a:t>
            </a:r>
            <a:r>
              <a:rPr lang="zh-CN" altLang="zh-CN" sz="2000"/>
              <a:t>处理</a:t>
            </a:r>
            <a:endParaRPr lang="en-US" altLang="zh-CN" sz="2000"/>
          </a:p>
          <a:p>
            <a:r>
              <a:rPr lang="en-US" altLang="zh-CN" b="1"/>
              <a:t>6.6.4</a:t>
            </a:r>
            <a:r>
              <a:rPr lang="zh-CN" altLang="zh-CN" b="1"/>
              <a:t>制造业电子商务实例</a:t>
            </a:r>
          </a:p>
          <a:p>
            <a:r>
              <a:rPr lang="en-US" altLang="zh-CN" sz="2000"/>
              <a:t>          </a:t>
            </a:r>
            <a:r>
              <a:rPr lang="zh-CN" altLang="zh-CN" sz="2000"/>
              <a:t>这里以福特汽车公司在北美的一个应付账结算部门的流程重组为例</a:t>
            </a:r>
            <a:r>
              <a:rPr lang="en-US" altLang="zh-CN" sz="2000">
                <a:latin typeface="Arial"/>
              </a:rPr>
              <a:t>……</a:t>
            </a:r>
            <a:endParaRPr lang="zh-CN" altLang="en-US" sz="20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 anchorCtr="0"/>
          <a:lstStyle/>
          <a:p>
            <a:r>
              <a:rPr lang="zh-CN" altLang="en-US" b="1"/>
              <a:t>案例分析</a:t>
            </a:r>
            <a:endParaRPr lang="zh-CN" altLang="en-US"/>
          </a:p>
        </p:txBody>
      </p:sp>
      <p:sp>
        <p:nvSpPr>
          <p:cNvPr id="21506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r>
              <a:rPr lang="zh-CN" altLang="zh-CN" sz="2400" b="1"/>
              <a:t>案例一</a:t>
            </a:r>
            <a:r>
              <a:rPr lang="en-US" altLang="zh-CN" sz="2400" b="1"/>
              <a:t> 2009</a:t>
            </a:r>
            <a:r>
              <a:rPr lang="zh-CN" altLang="zh-CN" sz="2400" b="1"/>
              <a:t>二季度携程旅行网机票酒店营收大幅增长</a:t>
            </a:r>
            <a:endParaRPr lang="zh-CN" altLang="en-US" sz="2400"/>
          </a:p>
        </p:txBody>
      </p:sp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0013" y="2565400"/>
            <a:ext cx="3829050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Globe">
  <a:themeElements>
    <a:clrScheme name="Globe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Glob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Globe</Template>
  <TotalTime>23</TotalTime>
  <Words>1309</Words>
  <Application>Microsoft Office PowerPoint</Application>
  <PresentationFormat>全屏显示(4:3)</PresentationFormat>
  <Paragraphs>65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Calibri</vt:lpstr>
      <vt:lpstr>宋体</vt:lpstr>
      <vt:lpstr>Arial</vt:lpstr>
      <vt:lpstr>Times New Roman</vt:lpstr>
      <vt:lpstr>Verdana</vt:lpstr>
      <vt:lpstr>Wingdings</vt:lpstr>
      <vt:lpstr>Globe</vt:lpstr>
      <vt:lpstr>第6章  电子商务的典型应用</vt:lpstr>
      <vt:lpstr>本章学习目标</vt:lpstr>
      <vt:lpstr>6.1　商贸业电子商务</vt:lpstr>
      <vt:lpstr>6.2　金融业电子商务</vt:lpstr>
      <vt:lpstr>6.3网络教育</vt:lpstr>
      <vt:lpstr>6.4移动电子商务</vt:lpstr>
      <vt:lpstr>6.5旅游电子商务</vt:lpstr>
      <vt:lpstr>6.6制造业电子商务</vt:lpstr>
      <vt:lpstr>案例分析</vt:lpstr>
      <vt:lpstr>案例分析</vt:lpstr>
      <vt:lpstr>本章小结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第6章  电子商务的典型行业应用</dc:title>
  <dc:creator>MC SYSTEM</dc:creator>
  <cp:lastModifiedBy>user</cp:lastModifiedBy>
  <cp:revision>5</cp:revision>
  <dcterms:created xsi:type="dcterms:W3CDTF">2011-09-19T04:52:55Z</dcterms:created>
  <dcterms:modified xsi:type="dcterms:W3CDTF">2011-09-20T07:48:37Z</dcterms:modified>
</cp:coreProperties>
</file>